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0"/>
  </p:notesMasterIdLst>
  <p:sldIdLst>
    <p:sldId id="260" r:id="rId2"/>
    <p:sldId id="302" r:id="rId3"/>
    <p:sldId id="304" r:id="rId4"/>
    <p:sldId id="317" r:id="rId5"/>
    <p:sldId id="305" r:id="rId6"/>
    <p:sldId id="319" r:id="rId7"/>
    <p:sldId id="320" r:id="rId8"/>
    <p:sldId id="327" r:id="rId9"/>
    <p:sldId id="306" r:id="rId10"/>
    <p:sldId id="323" r:id="rId11"/>
    <p:sldId id="307" r:id="rId12"/>
    <p:sldId id="324" r:id="rId13"/>
    <p:sldId id="321" r:id="rId14"/>
    <p:sldId id="309" r:id="rId15"/>
    <p:sldId id="322" r:id="rId16"/>
    <p:sldId id="311" r:id="rId17"/>
    <p:sldId id="326" r:id="rId18"/>
    <p:sldId id="318" r:id="rId19"/>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bine Sommer" initials="SS" lastIdx="2" clrIdx="0">
    <p:extLst>
      <p:ext uri="{19B8F6BF-5375-455C-9EA6-DF929625EA0E}">
        <p15:presenceInfo xmlns:p15="http://schemas.microsoft.com/office/powerpoint/2012/main" userId="S-1-5-21-3849005281-361581855-2026736980-11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66223" autoAdjust="0"/>
  </p:normalViewPr>
  <p:slideViewPr>
    <p:cSldViewPr snapToGrid="0">
      <p:cViewPr varScale="1">
        <p:scale>
          <a:sx n="72" d="100"/>
          <a:sy n="72" d="100"/>
        </p:scale>
        <p:origin x="193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DD43A9-C11B-431E-8AE1-D526A9F01EB4}" type="datetimeFigureOut">
              <a:rPr lang="de-DE" smtClean="0"/>
              <a:t>19.10.2021</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A741CA-AA39-4C3D-9D18-DF6523E14173}" type="slidenum">
              <a:rPr lang="de-DE" smtClean="0"/>
              <a:t>‹Nr.›</a:t>
            </a:fld>
            <a:endParaRPr lang="de-DE"/>
          </a:p>
        </p:txBody>
      </p:sp>
    </p:spTree>
    <p:extLst>
      <p:ext uri="{BB962C8B-B14F-4D97-AF65-F5344CB8AC3E}">
        <p14:creationId xmlns:p14="http://schemas.microsoft.com/office/powerpoint/2010/main" val="3738489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1</a:t>
            </a:fld>
            <a:endParaRPr lang="de-DE"/>
          </a:p>
        </p:txBody>
      </p:sp>
    </p:spTree>
    <p:extLst>
      <p:ext uri="{BB962C8B-B14F-4D97-AF65-F5344CB8AC3E}">
        <p14:creationId xmlns:p14="http://schemas.microsoft.com/office/powerpoint/2010/main" val="616784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Textquelle: LRA Karlsruhe, PPT Annika Gottschlich, 19.10.20</a:t>
            </a:r>
          </a:p>
          <a:p>
            <a:pPr marL="0" indent="0" algn="l">
              <a:buFont typeface="Arial" panose="020B0604020202020204" pitchFamily="34" charset="0"/>
              <a:buNone/>
            </a:pPr>
            <a:endParaRPr lang="de-DE" dirty="0"/>
          </a:p>
          <a:p>
            <a:pPr marL="0" indent="0" algn="l">
              <a:buFont typeface="Arial" panose="020B0604020202020204" pitchFamily="34" charset="0"/>
              <a:buNone/>
            </a:pPr>
            <a:r>
              <a:rPr lang="de-DE" dirty="0"/>
              <a:t>Im Beispiel noch nicht berücksichtigt (</a:t>
            </a:r>
            <a:r>
              <a:rPr lang="de-DE" b="1" dirty="0"/>
              <a:t>Speicherbecken ca. 4m x 50m x 48,5m</a:t>
            </a:r>
            <a:r>
              <a:rPr lang="de-DE" dirty="0"/>
              <a:t>)</a:t>
            </a:r>
          </a:p>
          <a:p>
            <a:pPr marL="571500" indent="-571500" algn="l">
              <a:buFont typeface="Arial" panose="020B0604020202020204" pitchFamily="34" charset="0"/>
              <a:buChar char="•"/>
            </a:pPr>
            <a:r>
              <a:rPr lang="de-DE" dirty="0"/>
              <a:t>Verdunstung im Becken</a:t>
            </a:r>
          </a:p>
          <a:p>
            <a:pPr marL="571500" indent="-571500" algn="l">
              <a:buFont typeface="Arial" panose="020B0604020202020204" pitchFamily="34" charset="0"/>
              <a:buChar char="•"/>
            </a:pPr>
            <a:r>
              <a:rPr lang="de-DE" dirty="0"/>
              <a:t>Freibord</a:t>
            </a:r>
          </a:p>
          <a:p>
            <a:pPr marL="571500" indent="-571500" algn="l">
              <a:buFont typeface="Arial" panose="020B0604020202020204" pitchFamily="34" charset="0"/>
              <a:buChar char="•"/>
            </a:pPr>
            <a:r>
              <a:rPr lang="de-DE" dirty="0"/>
              <a:t>Technische Restmenge</a:t>
            </a:r>
            <a:endParaRPr lang="de-DE" sz="1200" kern="1200" dirty="0">
              <a:solidFill>
                <a:schemeClr val="tx1"/>
              </a:solidFill>
              <a:latin typeface="+mn-lt"/>
              <a:ea typeface="+mn-ea"/>
              <a:cs typeface="+mn-cs"/>
            </a:endParaRPr>
          </a:p>
        </p:txBody>
      </p:sp>
      <p:sp>
        <p:nvSpPr>
          <p:cNvPr id="4" name="Foliennummernplatzhalter 3"/>
          <p:cNvSpPr>
            <a:spLocks noGrp="1"/>
          </p:cNvSpPr>
          <p:nvPr>
            <p:ph type="sldNum" sz="quarter" idx="5"/>
          </p:nvPr>
        </p:nvSpPr>
        <p:spPr/>
        <p:txBody>
          <a:bodyPr/>
          <a:lstStyle/>
          <a:p>
            <a:fld id="{06A741CA-AA39-4C3D-9D18-DF6523E14173}" type="slidenum">
              <a:rPr lang="de-DE" smtClean="0"/>
              <a:t>2</a:t>
            </a:fld>
            <a:endParaRPr lang="de-DE"/>
          </a:p>
        </p:txBody>
      </p:sp>
    </p:spTree>
    <p:extLst>
      <p:ext uri="{BB962C8B-B14F-4D97-AF65-F5344CB8AC3E}">
        <p14:creationId xmlns:p14="http://schemas.microsoft.com/office/powerpoint/2010/main" val="1625620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2800" dirty="0"/>
              <a:t>Textquelle: LRA Karlsruhe, PPT Annika Gottschlich, 19.10.20</a:t>
            </a:r>
          </a:p>
          <a:p>
            <a:pPr marL="0" lvl="0" indent="0">
              <a:buFont typeface="Arial" panose="020B0604020202020204" pitchFamily="34" charset="0"/>
              <a:buNone/>
            </a:pPr>
            <a:r>
              <a:rPr lang="de-DE" sz="2800" dirty="0"/>
              <a:t>Neben der Wasserherkunft spielt auch die Niederschlagsmenge in der Region eine große Rolle, ob bzw. wie groß ein Speicherbecken gebaut wird.</a:t>
            </a:r>
          </a:p>
          <a:p>
            <a:pPr marL="0" lvl="0" indent="0">
              <a:buFont typeface="Arial" panose="020B0604020202020204" pitchFamily="34" charset="0"/>
              <a:buNone/>
            </a:pPr>
            <a:endParaRPr lang="de-DE" sz="2800" dirty="0"/>
          </a:p>
          <a:p>
            <a:pPr marL="0" lvl="0" indent="0">
              <a:buFont typeface="Arial" panose="020B0604020202020204" pitchFamily="34" charset="0"/>
              <a:buNone/>
            </a:pPr>
            <a:r>
              <a:rPr lang="de-DE" sz="2800" dirty="0"/>
              <a:t>Hier sollen einige Möglichkeiten für die Wasserherkunft dargestellt werden:</a:t>
            </a:r>
          </a:p>
          <a:p>
            <a:pPr marL="457200" lvl="0" indent="-457200">
              <a:buFont typeface="Arial" panose="020B0604020202020204" pitchFamily="34" charset="0"/>
              <a:buChar char="•"/>
            </a:pPr>
            <a:endParaRPr lang="de-DE" sz="2800" dirty="0"/>
          </a:p>
          <a:p>
            <a:pPr marL="457200" lvl="0" indent="-457200">
              <a:buFont typeface="Arial" panose="020B0604020202020204" pitchFamily="34" charset="0"/>
              <a:buChar char="•"/>
            </a:pPr>
            <a:r>
              <a:rPr lang="de-DE" sz="2800" dirty="0"/>
              <a:t>Brunnen mit ausreichend Wasserschüttung  - kein Speicher notwendig</a:t>
            </a:r>
          </a:p>
          <a:p>
            <a:pPr marL="457200" lvl="0" indent="-457200">
              <a:buFont typeface="Arial" panose="020B0604020202020204" pitchFamily="34" charset="0"/>
              <a:buChar char="•"/>
            </a:pPr>
            <a:r>
              <a:rPr lang="de-DE" sz="2800" dirty="0"/>
              <a:t>Brunnen mit sehr geringer Schüttung – Speicher nötig, aber nicht volle 9700 m</a:t>
            </a:r>
            <a:r>
              <a:rPr lang="de-DE" sz="2800" baseline="30000" dirty="0"/>
              <a:t>3 </a:t>
            </a:r>
            <a:r>
              <a:rPr lang="de-DE" sz="2800" baseline="0" dirty="0"/>
              <a:t>wie im Bsp. auf vorangehender Folie benötigt, vielleicht reichen auch 4000 </a:t>
            </a:r>
            <a:r>
              <a:rPr lang="de-DE" sz="2800" dirty="0"/>
              <a:t>m</a:t>
            </a:r>
            <a:r>
              <a:rPr lang="de-DE" sz="2800" baseline="30000" dirty="0"/>
              <a:t>3</a:t>
            </a:r>
            <a:r>
              <a:rPr lang="de-DE" sz="2800" baseline="0" dirty="0"/>
              <a:t> durch ständige Füllung</a:t>
            </a:r>
            <a:endParaRPr lang="de-DE" sz="2800" baseline="30000" dirty="0"/>
          </a:p>
          <a:p>
            <a:pPr marL="457200" lvl="0" indent="-457200">
              <a:buFont typeface="Arial" panose="020B0604020202020204" pitchFamily="34" charset="0"/>
              <a:buChar char="•"/>
            </a:pPr>
            <a:r>
              <a:rPr lang="de-DE" sz="2800" dirty="0"/>
              <a:t>Oberflächengewässer mit beschränkter Entnahme (Menge, Monate) - </a:t>
            </a:r>
            <a:r>
              <a:rPr lang="de-DE" sz="2800" i="1" dirty="0"/>
              <a:t>beides denkbar - volle Menge bei eingeschränkter Entnahme im Winter oder ständige Füllung von kleinen Mengen, kommt auf Gewässer an </a:t>
            </a:r>
            <a:endParaRPr lang="de-DE" sz="2800" dirty="0"/>
          </a:p>
          <a:p>
            <a:pPr marL="457200" lvl="0" indent="-457200">
              <a:buFont typeface="Arial" panose="020B0604020202020204" pitchFamily="34" charset="0"/>
              <a:buChar char="•"/>
            </a:pPr>
            <a:r>
              <a:rPr lang="de-DE" sz="2800" dirty="0"/>
              <a:t>Dachwasser - z.B. Gebäude der Hofstelle, nah liegendes Gewerbe - </a:t>
            </a:r>
            <a:r>
              <a:rPr lang="de-DE" sz="1600" i="1" dirty="0"/>
              <a:t>s.o.</a:t>
            </a:r>
            <a:endParaRPr lang="de-DE" sz="2800" dirty="0"/>
          </a:p>
          <a:p>
            <a:pPr marL="457200" lvl="0" indent="-457200">
              <a:buFont typeface="Arial" panose="020B0604020202020204" pitchFamily="34" charset="0"/>
              <a:buChar char="•"/>
            </a:pPr>
            <a:r>
              <a:rPr lang="de-DE" sz="2800" dirty="0"/>
              <a:t>(Kläranlagen): Noch Unsicherheiten bezüglich Reststoffe im Abwasser (Mikroplastik, Medikamentenwirkstoffe…), oftmals weitere Reinigungsstufen notwendig in Kläranlagen</a:t>
            </a:r>
          </a:p>
          <a:p>
            <a:pPr marL="457200" lvl="0" indent="-457200">
              <a:buFont typeface="Arial" panose="020B0604020202020204" pitchFamily="34" charset="0"/>
              <a:buChar char="•"/>
            </a:pPr>
            <a:endParaRPr lang="de-DE" sz="2800" kern="120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i="1" dirty="0"/>
              <a:t>Für die Bevorratung bietet sich ein Wasserspeicher an, der gespeist in wasserreichen Zeiten das Wasser dann liefert, wenn es benötigt wird und eine Unabhängigkeit vom örtlichen Netz gewährleistet (Hubertus Beutler GmbH) </a:t>
            </a:r>
            <a:endParaRPr lang="de-DE" b="1" dirty="0"/>
          </a:p>
          <a:p>
            <a:pPr marL="0" lvl="0" indent="0">
              <a:buFont typeface="Arial" panose="020B0604020202020204" pitchFamily="34" charset="0"/>
              <a:buNone/>
            </a:pPr>
            <a:r>
              <a:rPr lang="de-DE" sz="1200" b="0" kern="1200" dirty="0">
                <a:solidFill>
                  <a:schemeClr val="tx1"/>
                </a:solidFill>
                <a:latin typeface="+mn-lt"/>
                <a:ea typeface="+mn-ea"/>
                <a:cs typeface="+mn-cs"/>
              </a:rPr>
              <a:t>Darüber hinaus liefert es auch Wasser in Bewässerungsintensiven Zeiten wie z.B. zur Frostberegnung.</a:t>
            </a:r>
          </a:p>
        </p:txBody>
      </p:sp>
      <p:sp>
        <p:nvSpPr>
          <p:cNvPr id="4" name="Foliennummernplatzhalter 3"/>
          <p:cNvSpPr>
            <a:spLocks noGrp="1"/>
          </p:cNvSpPr>
          <p:nvPr>
            <p:ph type="sldNum" sz="quarter" idx="5"/>
          </p:nvPr>
        </p:nvSpPr>
        <p:spPr/>
        <p:txBody>
          <a:bodyPr/>
          <a:lstStyle/>
          <a:p>
            <a:fld id="{06A741CA-AA39-4C3D-9D18-DF6523E14173}" type="slidenum">
              <a:rPr lang="de-DE" smtClean="0"/>
              <a:t>3</a:t>
            </a:fld>
            <a:endParaRPr lang="de-DE"/>
          </a:p>
        </p:txBody>
      </p:sp>
    </p:spTree>
    <p:extLst>
      <p:ext uri="{BB962C8B-B14F-4D97-AF65-F5344CB8AC3E}">
        <p14:creationId xmlns:p14="http://schemas.microsoft.com/office/powerpoint/2010/main" val="2778109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2800" dirty="0"/>
              <a:t>Bildquelle: Staubecken, https://pixabay.com/de/photos/wiedhagalpe-staubecken-oberjoch-59669/ (06.10.21))</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2800" dirty="0"/>
              <a:t>Textquelle: LRA Karlsruhe, PPT Annika Gottschlich, 19.10.20</a:t>
            </a:r>
          </a:p>
          <a:p>
            <a:pPr marL="0" lvl="0" indent="0">
              <a:buFont typeface="Arial" panose="020B0604020202020204" pitchFamily="34" charset="0"/>
              <a:buNone/>
            </a:pPr>
            <a:endParaRPr lang="de-DE" sz="2800" dirty="0"/>
          </a:p>
          <a:p>
            <a:pPr marL="0" lvl="0" indent="0">
              <a:buFont typeface="Arial" panose="020B0604020202020204" pitchFamily="34" charset="0"/>
              <a:buNone/>
            </a:pPr>
            <a:r>
              <a:rPr lang="de-DE" sz="2800" dirty="0"/>
              <a:t>Hier sollen einige Möglichkeiten für die Wasserherkunft dargestellt werden:</a:t>
            </a:r>
          </a:p>
          <a:p>
            <a:pPr marL="457200" lvl="0" indent="-457200">
              <a:buFont typeface="Arial" panose="020B0604020202020204" pitchFamily="34" charset="0"/>
              <a:buChar char="•"/>
            </a:pPr>
            <a:endParaRPr lang="de-DE" sz="2800" dirty="0"/>
          </a:p>
          <a:p>
            <a:pPr marL="457200" lvl="0" indent="-457200">
              <a:buFont typeface="Arial" panose="020B0604020202020204" pitchFamily="34" charset="0"/>
              <a:buChar char="•"/>
            </a:pPr>
            <a:r>
              <a:rPr lang="de-DE" sz="2800" dirty="0"/>
              <a:t>Brunnen mit ausreichend Wasserschüttung  - kein Speicher notwendig</a:t>
            </a:r>
          </a:p>
          <a:p>
            <a:pPr marL="457200" lvl="0" indent="-457200">
              <a:buFont typeface="Arial" panose="020B0604020202020204" pitchFamily="34" charset="0"/>
              <a:buChar char="•"/>
            </a:pPr>
            <a:r>
              <a:rPr lang="de-DE" sz="2800" dirty="0"/>
              <a:t>Brunnen mit sehr geringer Schüttung – Speicher nötig, aber nicht volle 9700 m</a:t>
            </a:r>
            <a:r>
              <a:rPr lang="de-DE" sz="2800" baseline="30000" dirty="0"/>
              <a:t>3</a:t>
            </a:r>
            <a:r>
              <a:rPr lang="de-DE" sz="2800" baseline="0" dirty="0"/>
              <a:t>, vielleicht reichen auch 4000 </a:t>
            </a:r>
            <a:r>
              <a:rPr lang="de-DE" sz="2800" dirty="0"/>
              <a:t>m</a:t>
            </a:r>
            <a:r>
              <a:rPr lang="de-DE" sz="2800" baseline="30000" dirty="0"/>
              <a:t>3</a:t>
            </a:r>
            <a:r>
              <a:rPr lang="de-DE" sz="2800" baseline="0" dirty="0"/>
              <a:t> durch ständige Füllung</a:t>
            </a:r>
            <a:endParaRPr lang="de-DE" sz="2800" baseline="30000" dirty="0"/>
          </a:p>
          <a:p>
            <a:pPr marL="457200" lvl="0" indent="-457200">
              <a:buFont typeface="Arial" panose="020B0604020202020204" pitchFamily="34" charset="0"/>
              <a:buChar char="•"/>
            </a:pPr>
            <a:r>
              <a:rPr lang="de-DE" sz="2800" dirty="0"/>
              <a:t>Oberflächengewässer mit beschränkter Entnahme (Menge, Monate) - </a:t>
            </a:r>
            <a:r>
              <a:rPr lang="de-DE" sz="2800" i="1" dirty="0"/>
              <a:t>beides denkbar - volle Menge bei eingeschränkter Entnahme im Winter oder ständige Füllung von kleinen Mengen, kommt auf Gewässer an </a:t>
            </a:r>
            <a:endParaRPr lang="de-DE" sz="2800" dirty="0"/>
          </a:p>
          <a:p>
            <a:pPr marL="457200" lvl="0" indent="-457200">
              <a:buFont typeface="Arial" panose="020B0604020202020204" pitchFamily="34" charset="0"/>
              <a:buChar char="•"/>
            </a:pPr>
            <a:r>
              <a:rPr lang="de-DE" sz="2800" dirty="0"/>
              <a:t>Dachwasser - z.B. Gebäude der Hofstelle, nah liegendes Gewerbe - </a:t>
            </a:r>
            <a:r>
              <a:rPr lang="de-DE" sz="1600" i="1" dirty="0"/>
              <a:t>s.o.</a:t>
            </a:r>
            <a:endParaRPr lang="de-DE" sz="2800" dirty="0"/>
          </a:p>
          <a:p>
            <a:pPr marL="457200" lvl="0" indent="-457200">
              <a:buFont typeface="Arial" panose="020B0604020202020204" pitchFamily="34" charset="0"/>
              <a:buChar char="•"/>
            </a:pPr>
            <a:r>
              <a:rPr lang="de-DE" sz="2800" dirty="0"/>
              <a:t>(Kläranlagen): Noch Unsicherheiten bezüglich Reststoffe im Abwasser (Mikroplastik, Medikamentenwirkstoffe…), oftmals weitere Reinigungsstufen notwendig in Kläranlagen</a:t>
            </a:r>
            <a:endParaRPr lang="de-DE" sz="1200" kern="1200" dirty="0">
              <a:solidFill>
                <a:schemeClr val="tx1"/>
              </a:solidFill>
              <a:latin typeface="+mn-lt"/>
              <a:ea typeface="+mn-ea"/>
              <a:cs typeface="+mn-cs"/>
            </a:endParaRPr>
          </a:p>
        </p:txBody>
      </p:sp>
      <p:sp>
        <p:nvSpPr>
          <p:cNvPr id="4" name="Foliennummernplatzhalter 3"/>
          <p:cNvSpPr>
            <a:spLocks noGrp="1"/>
          </p:cNvSpPr>
          <p:nvPr>
            <p:ph type="sldNum" sz="quarter" idx="5"/>
          </p:nvPr>
        </p:nvSpPr>
        <p:spPr/>
        <p:txBody>
          <a:bodyPr/>
          <a:lstStyle/>
          <a:p>
            <a:fld id="{06A741CA-AA39-4C3D-9D18-DF6523E14173}" type="slidenum">
              <a:rPr lang="de-DE" smtClean="0"/>
              <a:t>4</a:t>
            </a:fld>
            <a:endParaRPr lang="de-DE"/>
          </a:p>
        </p:txBody>
      </p:sp>
    </p:spTree>
    <p:extLst>
      <p:ext uri="{BB962C8B-B14F-4D97-AF65-F5344CB8AC3E}">
        <p14:creationId xmlns:p14="http://schemas.microsoft.com/office/powerpoint/2010/main" val="1062536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de-DE" dirty="0"/>
              <a:t>Textquelle: LRA Karlsruhe, PPT Annika Gottschlich, 19.10.20</a:t>
            </a:r>
          </a:p>
          <a:p>
            <a:pPr marL="0" marR="0" lvl="0" indent="0" algn="l" defTabSz="914400" rtl="0" eaLnBrk="1" fontAlgn="auto" latinLnBrk="0" hangingPunct="1">
              <a:lnSpc>
                <a:spcPct val="100000"/>
              </a:lnSpc>
              <a:spcBef>
                <a:spcPts val="0"/>
              </a:spcBef>
              <a:spcAft>
                <a:spcPts val="600"/>
              </a:spcAft>
              <a:buClrTx/>
              <a:buSzTx/>
              <a:buFontTx/>
              <a:buNone/>
              <a:tabLst/>
              <a:defRPr/>
            </a:pPr>
            <a:endParaRPr lang="de-DE" dirty="0"/>
          </a:p>
          <a:p>
            <a:pPr algn="l">
              <a:spcAft>
                <a:spcPts val="600"/>
              </a:spcAft>
            </a:pPr>
            <a:r>
              <a:rPr lang="de-DE" sz="1200" b="0" i="0" dirty="0"/>
              <a:t>Genehmigung zur Wasserentnahme wird beim Landratsamt beantragt. Von der Genehmigung bis zum Bau können bis zu 2 Jahre vergehen </a:t>
            </a:r>
            <a:r>
              <a:rPr lang="de-DE" sz="1200" b="0" i="0" dirty="0">
                <a:sym typeface="Wingdings" panose="05000000000000000000" pitchFamily="2" charset="2"/>
              </a:rPr>
              <a:t> rechtzeitige Planung!</a:t>
            </a:r>
          </a:p>
          <a:p>
            <a:pPr algn="l">
              <a:spcAft>
                <a:spcPts val="600"/>
              </a:spcAft>
            </a:pPr>
            <a:r>
              <a:rPr lang="de-DE" sz="1200" b="0" i="0" dirty="0">
                <a:sym typeface="Wingdings" panose="05000000000000000000" pitchFamily="2" charset="2"/>
              </a:rPr>
              <a:t>Baufirmen, die auf den Wasserspeicherbau spezialisiert sind, können bei der Beantragung und Planung eine große Hilfe sein.</a:t>
            </a:r>
          </a:p>
          <a:p>
            <a:pPr marL="0" marR="0" lvl="0" indent="0" algn="l" defTabSz="914400" rtl="0" eaLnBrk="1" fontAlgn="auto" latinLnBrk="0" hangingPunct="1">
              <a:lnSpc>
                <a:spcPct val="100000"/>
              </a:lnSpc>
              <a:spcBef>
                <a:spcPts val="0"/>
              </a:spcBef>
              <a:spcAft>
                <a:spcPts val="600"/>
              </a:spcAft>
              <a:buClrTx/>
              <a:buSzTx/>
              <a:buFontTx/>
              <a:buNone/>
              <a:tabLst/>
              <a:defRPr/>
            </a:pPr>
            <a:r>
              <a:rPr lang="de-DE" sz="1200" i="0" dirty="0"/>
              <a:t>Wasserrecht kann Entnahme von Brunnen oder Oberflächengewässer beinhalten, aber auch Einleiten von Wasser in Gewässer.</a:t>
            </a:r>
            <a:endParaRPr lang="de-DE" sz="1200" b="0" i="0" dirty="0"/>
          </a:p>
          <a:p>
            <a:pPr algn="l"/>
            <a:endParaRPr lang="de-DE" sz="1200" b="0" i="0" dirty="0"/>
          </a:p>
          <a:p>
            <a:pPr algn="l"/>
            <a:r>
              <a:rPr lang="de-DE" sz="1200" i="1" kern="1200" dirty="0">
                <a:solidFill>
                  <a:schemeClr val="tx1"/>
                </a:solidFill>
                <a:effectLst/>
                <a:latin typeface="+mn-lt"/>
                <a:ea typeface="+mn-ea"/>
                <a:cs typeface="+mn-cs"/>
              </a:rPr>
              <a:t>Speichertyp, richtige Dimensionierung, Schlammabsaugung, Feuerlöschentnahme, Massenausausgleichsplanung sind Punkte, die in der Planungsphase Berücksichtigung finden. </a:t>
            </a:r>
            <a:br>
              <a:rPr lang="de-DE" sz="1200" i="1" kern="1200" dirty="0">
                <a:solidFill>
                  <a:schemeClr val="tx1"/>
                </a:solidFill>
                <a:effectLst/>
                <a:latin typeface="+mn-lt"/>
                <a:ea typeface="+mn-ea"/>
                <a:cs typeface="+mn-cs"/>
              </a:rPr>
            </a:br>
            <a:r>
              <a:rPr lang="de-DE" sz="1200" i="1" kern="1200" dirty="0">
                <a:solidFill>
                  <a:schemeClr val="tx1"/>
                </a:solidFill>
                <a:effectLst/>
                <a:latin typeface="+mn-lt"/>
                <a:ea typeface="+mn-ea"/>
                <a:cs typeface="+mn-cs"/>
              </a:rPr>
              <a:t>Bei der Planung müssen örtliche Gegebenheiten wie Wasserbedarf und -Quelle, Grundstück, Bodenbeschaffenheit, richtige Dimensionierung, Zu- und Ablauf berücksichtigt und eine umweltverträgliche Einbindung in das Umfeld gewährleistet sein (Hubertus Beutler GmbH) </a:t>
            </a:r>
            <a:br>
              <a:rPr lang="de-DE" sz="1200" i="1" kern="1200" dirty="0">
                <a:solidFill>
                  <a:schemeClr val="tx1"/>
                </a:solidFill>
                <a:effectLst/>
                <a:latin typeface="+mn-lt"/>
                <a:ea typeface="+mn-ea"/>
                <a:cs typeface="+mn-cs"/>
              </a:rPr>
            </a:br>
            <a:endParaRPr lang="de-DE" sz="1200" b="0" i="0" dirty="0"/>
          </a:p>
        </p:txBody>
      </p:sp>
      <p:sp>
        <p:nvSpPr>
          <p:cNvPr id="4" name="Foliennummernplatzhalter 3"/>
          <p:cNvSpPr>
            <a:spLocks noGrp="1"/>
          </p:cNvSpPr>
          <p:nvPr>
            <p:ph type="sldNum" sz="quarter" idx="5"/>
          </p:nvPr>
        </p:nvSpPr>
        <p:spPr/>
        <p:txBody>
          <a:bodyPr/>
          <a:lstStyle/>
          <a:p>
            <a:fld id="{06A741CA-AA39-4C3D-9D18-DF6523E14173}" type="slidenum">
              <a:rPr lang="de-DE" smtClean="0"/>
              <a:t>5</a:t>
            </a:fld>
            <a:endParaRPr lang="de-DE"/>
          </a:p>
        </p:txBody>
      </p:sp>
    </p:spTree>
    <p:extLst>
      <p:ext uri="{BB962C8B-B14F-4D97-AF65-F5344CB8AC3E}">
        <p14:creationId xmlns:p14="http://schemas.microsoft.com/office/powerpoint/2010/main" val="30221133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de-DE" sz="1200" b="0" i="0" dirty="0"/>
              <a:t>https://pixabay.com/de/illustrations/fragezeichen-frage-antwort-1019820/ (30.09.21)</a:t>
            </a:r>
          </a:p>
        </p:txBody>
      </p:sp>
      <p:sp>
        <p:nvSpPr>
          <p:cNvPr id="4" name="Foliennummernplatzhalter 3"/>
          <p:cNvSpPr>
            <a:spLocks noGrp="1"/>
          </p:cNvSpPr>
          <p:nvPr>
            <p:ph type="sldNum" sz="quarter" idx="5"/>
          </p:nvPr>
        </p:nvSpPr>
        <p:spPr/>
        <p:txBody>
          <a:bodyPr/>
          <a:lstStyle/>
          <a:p>
            <a:fld id="{06A741CA-AA39-4C3D-9D18-DF6523E14173}" type="slidenum">
              <a:rPr lang="de-DE" smtClean="0"/>
              <a:t>6</a:t>
            </a:fld>
            <a:endParaRPr lang="de-DE"/>
          </a:p>
        </p:txBody>
      </p:sp>
    </p:spTree>
    <p:extLst>
      <p:ext uri="{BB962C8B-B14F-4D97-AF65-F5344CB8AC3E}">
        <p14:creationId xmlns:p14="http://schemas.microsoft.com/office/powerpoint/2010/main" val="1624350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de-DE" dirty="0"/>
              <a:t>Textquelle: LRA Karlsruhe, PPT Annika Gottschlich, 19.10.20</a:t>
            </a:r>
          </a:p>
          <a:p>
            <a:pPr marL="0" marR="0" lvl="0" indent="0" algn="l" defTabSz="914400" rtl="0" eaLnBrk="1" fontAlgn="auto" latinLnBrk="0" hangingPunct="1">
              <a:lnSpc>
                <a:spcPct val="100000"/>
              </a:lnSpc>
              <a:spcBef>
                <a:spcPts val="0"/>
              </a:spcBef>
              <a:spcAft>
                <a:spcPts val="600"/>
              </a:spcAft>
              <a:buClrTx/>
              <a:buSzTx/>
              <a:buFontTx/>
              <a:buNone/>
              <a:tabLst/>
              <a:defRPr/>
            </a:pPr>
            <a:endParaRPr lang="de-DE" dirty="0"/>
          </a:p>
          <a:p>
            <a:pPr algn="l">
              <a:spcAft>
                <a:spcPts val="600"/>
              </a:spcAft>
            </a:pPr>
            <a:r>
              <a:rPr lang="de-DE" sz="1200" b="0" i="0" dirty="0"/>
              <a:t>Massenausgleich = Verbauen des Erdaushubs zu einem Damm/Wall</a:t>
            </a:r>
          </a:p>
          <a:p>
            <a:pPr algn="l"/>
            <a:r>
              <a:rPr lang="de-DE" sz="1200" b="0" i="0" dirty="0"/>
              <a:t>Zusatzstoffe: z.B. Kalk zur Stabilisierung des Gefüges.</a:t>
            </a:r>
          </a:p>
          <a:p>
            <a:pPr algn="l"/>
            <a:endParaRPr lang="de-DE" sz="1200" b="0" i="0" dirty="0"/>
          </a:p>
          <a:p>
            <a:pPr algn="l"/>
            <a:r>
              <a:rPr lang="de-DE" sz="1200" b="0" i="0" dirty="0"/>
              <a:t>Im Folgenden werden die verschiedenen Bereiche eines Speicherbeckens beschrieben.</a:t>
            </a:r>
          </a:p>
        </p:txBody>
      </p:sp>
      <p:sp>
        <p:nvSpPr>
          <p:cNvPr id="4" name="Foliennummernplatzhalter 3"/>
          <p:cNvSpPr>
            <a:spLocks noGrp="1"/>
          </p:cNvSpPr>
          <p:nvPr>
            <p:ph type="sldNum" sz="quarter" idx="5"/>
          </p:nvPr>
        </p:nvSpPr>
        <p:spPr/>
        <p:txBody>
          <a:bodyPr/>
          <a:lstStyle/>
          <a:p>
            <a:fld id="{06A741CA-AA39-4C3D-9D18-DF6523E14173}" type="slidenum">
              <a:rPr lang="de-DE" smtClean="0"/>
              <a:t>7</a:t>
            </a:fld>
            <a:endParaRPr lang="de-DE"/>
          </a:p>
        </p:txBody>
      </p:sp>
    </p:spTree>
    <p:extLst>
      <p:ext uri="{BB962C8B-B14F-4D97-AF65-F5344CB8AC3E}">
        <p14:creationId xmlns:p14="http://schemas.microsoft.com/office/powerpoint/2010/main" val="2067261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de-DE" dirty="0"/>
              <a:t>Textquelle: LRA Karlsruhe, PPT Annika Gottschlich, 19.10.20</a:t>
            </a:r>
          </a:p>
          <a:p>
            <a:pPr marL="0" marR="0" lvl="0" indent="0" algn="l" defTabSz="914400" rtl="0" eaLnBrk="1" fontAlgn="auto" latinLnBrk="0" hangingPunct="1">
              <a:lnSpc>
                <a:spcPct val="100000"/>
              </a:lnSpc>
              <a:spcBef>
                <a:spcPts val="0"/>
              </a:spcBef>
              <a:spcAft>
                <a:spcPts val="600"/>
              </a:spcAft>
              <a:buClrTx/>
              <a:buSzTx/>
              <a:buFontTx/>
              <a:buNone/>
              <a:tabLst/>
              <a:defRPr/>
            </a:pPr>
            <a:endParaRPr lang="de-DE" dirty="0"/>
          </a:p>
          <a:p>
            <a:pPr algn="l">
              <a:spcAft>
                <a:spcPts val="600"/>
              </a:spcAft>
            </a:pPr>
            <a:r>
              <a:rPr lang="de-DE" sz="1200" b="0" i="0" dirty="0"/>
              <a:t>Genehmigung zur Wasserentnahme wird beim Landratsamt beantragt. Von der Genehmigung bis zum Bau können bis zu 2 Jahre vergehen </a:t>
            </a:r>
            <a:r>
              <a:rPr lang="de-DE" sz="1200" b="0" i="0" dirty="0">
                <a:sym typeface="Wingdings" panose="05000000000000000000" pitchFamily="2" charset="2"/>
              </a:rPr>
              <a:t> rechtzeitige Planung!</a:t>
            </a:r>
          </a:p>
          <a:p>
            <a:pPr algn="l">
              <a:spcAft>
                <a:spcPts val="600"/>
              </a:spcAft>
            </a:pPr>
            <a:r>
              <a:rPr lang="de-DE" sz="1200" b="0" i="0" dirty="0">
                <a:sym typeface="Wingdings" panose="05000000000000000000" pitchFamily="2" charset="2"/>
              </a:rPr>
              <a:t>Baufirmen, die auf den Wasserspeicherbau spezialisiert sind, können bei der Beantragung und Planung eine große Hilfe sein.</a:t>
            </a:r>
          </a:p>
          <a:p>
            <a:pPr algn="l">
              <a:spcAft>
                <a:spcPts val="600"/>
              </a:spcAft>
            </a:pPr>
            <a:endParaRPr lang="de-DE" sz="1200" b="0" i="0" dirty="0"/>
          </a:p>
          <a:p>
            <a:pPr algn="l">
              <a:spcAft>
                <a:spcPts val="600"/>
              </a:spcAft>
            </a:pPr>
            <a:r>
              <a:rPr lang="de-DE" sz="1200" b="0" i="0" dirty="0"/>
              <a:t>Massenausgleich = Verbauen des Erdaushubs zu einem Damm/Wall</a:t>
            </a:r>
          </a:p>
          <a:p>
            <a:pPr algn="l"/>
            <a:r>
              <a:rPr lang="de-DE" sz="1200" b="0" i="0" dirty="0"/>
              <a:t>Zusatzstoffe: z.B. Kalk zur Stabilisierung des Gefüges.</a:t>
            </a:r>
          </a:p>
          <a:p>
            <a:pPr algn="l"/>
            <a:endParaRPr lang="de-DE" sz="1200" b="0" i="0" dirty="0"/>
          </a:p>
          <a:p>
            <a:pPr algn="l"/>
            <a:r>
              <a:rPr lang="de-DE" sz="1200" b="0" i="0" dirty="0"/>
              <a:t>Im Folgenden werden die verschiedenen Bereiche eines Speicherbeckens beschrieben.</a:t>
            </a:r>
          </a:p>
        </p:txBody>
      </p:sp>
      <p:sp>
        <p:nvSpPr>
          <p:cNvPr id="4" name="Foliennummernplatzhalter 3"/>
          <p:cNvSpPr>
            <a:spLocks noGrp="1"/>
          </p:cNvSpPr>
          <p:nvPr>
            <p:ph type="sldNum" sz="quarter" idx="5"/>
          </p:nvPr>
        </p:nvSpPr>
        <p:spPr/>
        <p:txBody>
          <a:bodyPr/>
          <a:lstStyle/>
          <a:p>
            <a:fld id="{06A741CA-AA39-4C3D-9D18-DF6523E14173}" type="slidenum">
              <a:rPr lang="de-DE" smtClean="0"/>
              <a:t>8</a:t>
            </a:fld>
            <a:endParaRPr lang="de-DE"/>
          </a:p>
        </p:txBody>
      </p:sp>
    </p:spTree>
    <p:extLst>
      <p:ext uri="{BB962C8B-B14F-4D97-AF65-F5344CB8AC3E}">
        <p14:creationId xmlns:p14="http://schemas.microsoft.com/office/powerpoint/2010/main" val="6600688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Bildquelle: LRA Karlsruhe, PPT Annika Gottschlich, 19.10.20</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de-DE" sz="1200" i="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1200" b="0" i="0" dirty="0"/>
              <a:t>Absetzbecken: evtl. </a:t>
            </a:r>
            <a:r>
              <a:rPr lang="de-DE" sz="1200" i="0" dirty="0"/>
              <a:t>notwendig bei Uferfiltrat- oder Oberflächenentnahme nötig, damit sich Schwebstoffe absetzen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1200" i="0" dirty="0"/>
              <a:t>Abfluss ins Folgebecken rein durch Höhenunterschied, Kiesfilter in beiden links zu sehenden Absetzbecken</a:t>
            </a:r>
          </a:p>
          <a:p>
            <a:pPr marL="0" indent="0" algn="l">
              <a:buFont typeface="Arial" panose="020B0604020202020204" pitchFamily="34" charset="0"/>
              <a:buNone/>
            </a:pPr>
            <a:endParaRPr lang="de-DE" sz="1200" i="0" kern="1200" dirty="0">
              <a:solidFill>
                <a:schemeClr val="tx1"/>
              </a:solidFill>
              <a:latin typeface="+mn-lt"/>
              <a:ea typeface="+mn-ea"/>
              <a:cs typeface="+mn-cs"/>
            </a:endParaRPr>
          </a:p>
          <a:p>
            <a:pPr marL="0" indent="0" algn="l">
              <a:buFont typeface="Arial" panose="020B0604020202020204" pitchFamily="34" charset="0"/>
              <a:buNone/>
            </a:pPr>
            <a:r>
              <a:rPr lang="de-DE" sz="1200" i="1" kern="1200" dirty="0">
                <a:solidFill>
                  <a:schemeClr val="tx1"/>
                </a:solidFill>
                <a:effectLst/>
                <a:latin typeface="+mn-lt"/>
                <a:ea typeface="+mn-ea"/>
                <a:cs typeface="+mn-cs"/>
              </a:rPr>
              <a:t>Eine regelmäßige Reinigung des Wasserspeichers kann mit dem OLOID umgangen werden. Durch den auf Schwimmern fixierten Rührkörper wird feinporiger Sauerstoff ins Wasser eingetragen. </a:t>
            </a:r>
            <a:br>
              <a:rPr lang="de-DE" sz="1200" i="1" kern="1200" dirty="0">
                <a:solidFill>
                  <a:schemeClr val="tx1"/>
                </a:solidFill>
                <a:effectLst/>
                <a:latin typeface="+mn-lt"/>
                <a:ea typeface="+mn-ea"/>
                <a:cs typeface="+mn-cs"/>
              </a:rPr>
            </a:br>
            <a:r>
              <a:rPr lang="de-DE" sz="1200" i="1" kern="1200" dirty="0">
                <a:solidFill>
                  <a:schemeClr val="tx1"/>
                </a:solidFill>
                <a:effectLst/>
                <a:latin typeface="+mn-lt"/>
                <a:ea typeface="+mn-ea"/>
                <a:cs typeface="+mn-cs"/>
              </a:rPr>
              <a:t>Dadurch kann die Wasserqualität stetig verbessert, und das Algenwachstum minimiert werden (Hubertus Beutler GmbH)</a:t>
            </a:r>
            <a:br>
              <a:rPr lang="de-DE" sz="1200" i="1" kern="1200" dirty="0">
                <a:solidFill>
                  <a:schemeClr val="tx1"/>
                </a:solidFill>
                <a:effectLst/>
                <a:latin typeface="+mn-lt"/>
                <a:ea typeface="+mn-ea"/>
                <a:cs typeface="+mn-cs"/>
              </a:rPr>
            </a:br>
            <a:endParaRPr lang="de-DE" sz="1200" i="0" kern="1200" dirty="0">
              <a:solidFill>
                <a:schemeClr val="tx1"/>
              </a:solidFill>
              <a:latin typeface="+mn-lt"/>
              <a:ea typeface="+mn-ea"/>
              <a:cs typeface="+mn-cs"/>
            </a:endParaRPr>
          </a:p>
        </p:txBody>
      </p:sp>
      <p:sp>
        <p:nvSpPr>
          <p:cNvPr id="4" name="Foliennummernplatzhalter 3"/>
          <p:cNvSpPr>
            <a:spLocks noGrp="1"/>
          </p:cNvSpPr>
          <p:nvPr>
            <p:ph type="sldNum" sz="quarter" idx="5"/>
          </p:nvPr>
        </p:nvSpPr>
        <p:spPr/>
        <p:txBody>
          <a:bodyPr/>
          <a:lstStyle/>
          <a:p>
            <a:fld id="{06A741CA-AA39-4C3D-9D18-DF6523E14173}" type="slidenum">
              <a:rPr lang="de-DE" smtClean="0"/>
              <a:t>9</a:t>
            </a:fld>
            <a:endParaRPr lang="de-DE"/>
          </a:p>
        </p:txBody>
      </p:sp>
    </p:spTree>
    <p:extLst>
      <p:ext uri="{BB962C8B-B14F-4D97-AF65-F5344CB8AC3E}">
        <p14:creationId xmlns:p14="http://schemas.microsoft.com/office/powerpoint/2010/main" val="2962766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Textquelle: LRA Karlsruhe, PPT Annika Gottschlich, 19.10.20</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de-DE" dirty="0"/>
          </a:p>
          <a:p>
            <a:pPr marL="0" indent="0" algn="l">
              <a:buFont typeface="Arial" panose="020B0604020202020204" pitchFamily="34" charset="0"/>
              <a:buNone/>
            </a:pPr>
            <a:endParaRPr lang="de-DE" sz="1200" kern="1200" dirty="0">
              <a:solidFill>
                <a:schemeClr val="tx1"/>
              </a:solidFill>
              <a:latin typeface="+mn-lt"/>
              <a:ea typeface="+mn-ea"/>
              <a:cs typeface="+mn-cs"/>
            </a:endParaRPr>
          </a:p>
        </p:txBody>
      </p:sp>
      <p:sp>
        <p:nvSpPr>
          <p:cNvPr id="4" name="Foliennummernplatzhalter 3"/>
          <p:cNvSpPr>
            <a:spLocks noGrp="1"/>
          </p:cNvSpPr>
          <p:nvPr>
            <p:ph type="sldNum" sz="quarter" idx="5"/>
          </p:nvPr>
        </p:nvSpPr>
        <p:spPr/>
        <p:txBody>
          <a:bodyPr/>
          <a:lstStyle/>
          <a:p>
            <a:fld id="{06A741CA-AA39-4C3D-9D18-DF6523E14173}" type="slidenum">
              <a:rPr lang="de-DE" smtClean="0"/>
              <a:t>10</a:t>
            </a:fld>
            <a:endParaRPr lang="de-DE"/>
          </a:p>
        </p:txBody>
      </p:sp>
    </p:spTree>
    <p:extLst>
      <p:ext uri="{BB962C8B-B14F-4D97-AF65-F5344CB8AC3E}">
        <p14:creationId xmlns:p14="http://schemas.microsoft.com/office/powerpoint/2010/main" val="83877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lgn="l">
              <a:buFont typeface="Arial" panose="020B0604020202020204" pitchFamily="34" charset="0"/>
              <a:buNone/>
            </a:pPr>
            <a:r>
              <a:rPr lang="de-DE" sz="1200" kern="1200" dirty="0">
                <a:solidFill>
                  <a:schemeClr val="tx1"/>
                </a:solidFill>
                <a:latin typeface="+mn-lt"/>
                <a:ea typeface="+mn-ea"/>
                <a:cs typeface="+mn-cs"/>
              </a:rPr>
              <a:t>Bildquelle: https://c187178e-69ad-40dd-934e-3190face7400.filesusr.com/ugd/b47ffe_2d45e6fed6ae4aa29ad25a5061ef2487.pdf (12.10.21)</a:t>
            </a:r>
          </a:p>
          <a:p>
            <a:pPr marL="0" indent="0" algn="l">
              <a:buFont typeface="Arial" panose="020B0604020202020204" pitchFamily="34" charset="0"/>
              <a:buNone/>
            </a:pPr>
            <a:endParaRPr lang="de-DE" sz="1200" kern="1200" dirty="0">
              <a:solidFill>
                <a:schemeClr val="tx1"/>
              </a:solidFill>
              <a:latin typeface="+mn-lt"/>
              <a:ea typeface="+mn-ea"/>
              <a:cs typeface="+mn-cs"/>
            </a:endParaRPr>
          </a:p>
          <a:p>
            <a:pPr marL="0" indent="0" algn="l">
              <a:buFont typeface="Arial" panose="020B0604020202020204" pitchFamily="34" charset="0"/>
              <a:buNone/>
            </a:pPr>
            <a:r>
              <a:rPr lang="de-DE" sz="1200" kern="1200" dirty="0">
                <a:solidFill>
                  <a:schemeClr val="tx1"/>
                </a:solidFill>
                <a:latin typeface="+mn-lt"/>
                <a:ea typeface="+mn-ea"/>
                <a:cs typeface="+mn-cs"/>
              </a:rPr>
              <a:t>Eine andere Möglichkeit zur Beibehaltung einer guten Wasserqualität ist der Einsatz eines OLOID Systems</a:t>
            </a:r>
          </a:p>
          <a:p>
            <a:pPr marL="0" indent="0" algn="l">
              <a:buFont typeface="Arial" panose="020B0604020202020204" pitchFamily="34" charset="0"/>
              <a:buNone/>
            </a:pPr>
            <a:endParaRPr lang="de-DE" sz="1200" kern="1200" dirty="0">
              <a:solidFill>
                <a:schemeClr val="tx1"/>
              </a:solidFill>
              <a:latin typeface="+mn-lt"/>
              <a:ea typeface="+mn-ea"/>
              <a:cs typeface="+mn-cs"/>
            </a:endParaRPr>
          </a:p>
        </p:txBody>
      </p:sp>
      <p:sp>
        <p:nvSpPr>
          <p:cNvPr id="4" name="Foliennummernplatzhalter 3"/>
          <p:cNvSpPr>
            <a:spLocks noGrp="1"/>
          </p:cNvSpPr>
          <p:nvPr>
            <p:ph type="sldNum" sz="quarter" idx="5"/>
          </p:nvPr>
        </p:nvSpPr>
        <p:spPr/>
        <p:txBody>
          <a:bodyPr/>
          <a:lstStyle/>
          <a:p>
            <a:fld id="{06A741CA-AA39-4C3D-9D18-DF6523E14173}" type="slidenum">
              <a:rPr lang="de-DE" smtClean="0"/>
              <a:t>11</a:t>
            </a:fld>
            <a:endParaRPr lang="de-DE"/>
          </a:p>
        </p:txBody>
      </p:sp>
    </p:spTree>
    <p:extLst>
      <p:ext uri="{BB962C8B-B14F-4D97-AF65-F5344CB8AC3E}">
        <p14:creationId xmlns:p14="http://schemas.microsoft.com/office/powerpoint/2010/main" val="32947766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lgn="l">
              <a:buFont typeface="Arial" panose="020B0604020202020204" pitchFamily="34" charset="0"/>
              <a:buNone/>
            </a:pPr>
            <a:r>
              <a:rPr lang="de-DE" sz="1200" kern="1200" dirty="0">
                <a:solidFill>
                  <a:schemeClr val="tx1"/>
                </a:solidFill>
                <a:latin typeface="+mn-lt"/>
                <a:ea typeface="+mn-ea"/>
                <a:cs typeface="+mn-cs"/>
              </a:rPr>
              <a:t>Bildquelle: https://c187178e-69ad-40dd-934e-3190face7400.filesusr.com/ugd/b47ffe_2d45e6fed6ae4aa29ad25a5061ef2487.pdf (12.10.21)</a:t>
            </a:r>
          </a:p>
        </p:txBody>
      </p:sp>
      <p:sp>
        <p:nvSpPr>
          <p:cNvPr id="4" name="Foliennummernplatzhalter 3"/>
          <p:cNvSpPr>
            <a:spLocks noGrp="1"/>
          </p:cNvSpPr>
          <p:nvPr>
            <p:ph type="sldNum" sz="quarter" idx="5"/>
          </p:nvPr>
        </p:nvSpPr>
        <p:spPr/>
        <p:txBody>
          <a:bodyPr/>
          <a:lstStyle/>
          <a:p>
            <a:fld id="{06A741CA-AA39-4C3D-9D18-DF6523E14173}" type="slidenum">
              <a:rPr lang="de-DE" smtClean="0"/>
              <a:t>12</a:t>
            </a:fld>
            <a:endParaRPr lang="de-DE"/>
          </a:p>
        </p:txBody>
      </p:sp>
    </p:spTree>
    <p:extLst>
      <p:ext uri="{BB962C8B-B14F-4D97-AF65-F5344CB8AC3E}">
        <p14:creationId xmlns:p14="http://schemas.microsoft.com/office/powerpoint/2010/main" val="34891990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Bild-/Textquelle: LRA Karlsruhe, PPT Annika Gottschlich, 19.10.20</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de-DE"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Ausstiegshilfen: </a:t>
            </a:r>
            <a:r>
              <a:rPr lang="de-DE" sz="1200" i="1" dirty="0"/>
              <a:t>Hier zu sehen sind Reifen und Schneefangnetze. Für Personen sind Leitern und Stege vorzusehen.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1200" i="0" dirty="0"/>
              <a:t>Ausstiegshilfen sind also nicht nur für Personen, sondern auch für Amphibien und Kleinsäugern wichtig.</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de-DE" sz="1200" i="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1200" i="0" dirty="0"/>
              <a:t>Überlauf ist wichtig bei unkontrollierbaren Zuflüssen</a:t>
            </a:r>
          </a:p>
          <a:p>
            <a:pPr marL="0" indent="0" algn="l">
              <a:buFont typeface="Arial" panose="020B0604020202020204" pitchFamily="34" charset="0"/>
              <a:buNone/>
            </a:pPr>
            <a:endParaRPr lang="de-DE" sz="1200" kern="1200" dirty="0">
              <a:solidFill>
                <a:schemeClr val="tx1"/>
              </a:solidFill>
              <a:latin typeface="+mn-lt"/>
              <a:ea typeface="+mn-ea"/>
              <a:cs typeface="+mn-cs"/>
            </a:endParaRPr>
          </a:p>
        </p:txBody>
      </p:sp>
      <p:sp>
        <p:nvSpPr>
          <p:cNvPr id="4" name="Foliennummernplatzhalter 3"/>
          <p:cNvSpPr>
            <a:spLocks noGrp="1"/>
          </p:cNvSpPr>
          <p:nvPr>
            <p:ph type="sldNum" sz="quarter" idx="5"/>
          </p:nvPr>
        </p:nvSpPr>
        <p:spPr/>
        <p:txBody>
          <a:bodyPr/>
          <a:lstStyle/>
          <a:p>
            <a:fld id="{06A741CA-AA39-4C3D-9D18-DF6523E14173}" type="slidenum">
              <a:rPr lang="de-DE" smtClean="0"/>
              <a:t>13</a:t>
            </a:fld>
            <a:endParaRPr lang="de-DE"/>
          </a:p>
        </p:txBody>
      </p:sp>
    </p:spTree>
    <p:extLst>
      <p:ext uri="{BB962C8B-B14F-4D97-AF65-F5344CB8AC3E}">
        <p14:creationId xmlns:p14="http://schemas.microsoft.com/office/powerpoint/2010/main" val="33114992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de-DE" dirty="0"/>
              <a:t>Textquelle: LRA Karlsruhe, PPT Annika Gottschlich, 19.10.20</a:t>
            </a:r>
          </a:p>
          <a:p>
            <a:pPr marL="0" indent="0" algn="l">
              <a:spcAft>
                <a:spcPts val="600"/>
              </a:spcAft>
              <a:buFont typeface="Arial" panose="020B0604020202020204" pitchFamily="34" charset="0"/>
              <a:buNone/>
            </a:pPr>
            <a:endParaRPr lang="de-DE" i="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i="0" dirty="0"/>
              <a:t>Dammbegrünung </a:t>
            </a:r>
            <a:r>
              <a:rPr lang="de-DE" sz="1200" i="0" dirty="0"/>
              <a:t>mit Blühmischungen möglich, diese werden erst im Frühjahr gemulcht, so dass im Winter die Insekten Unterschlupf finden, vor dem Dammbereich auch niedrige Heckengewächse möglich, keine Bäume wegen Wurzelwerk, welches die Dammstabilität beeinträchtigen könnte bzw. Laub ist im Wasser nicht erwünscht ist.</a:t>
            </a:r>
          </a:p>
          <a:p>
            <a:pPr marL="457200" marR="0" lvl="1"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1200" i="0" dirty="0"/>
              <a:t>Begrünung z.B. mit Blühmischungen möglich, diese werden im Frühjahr gemulcht, so dass im Winter die Insekten Unterschlupf finden, vor dem Dammbereich auch niedrige Heckengewächse möglich, keine Bäume wegen Wurzelwerk, welches die Dammstabilität beeinträchtigen könnte und Laub im Wasser nicht erwünscht ist.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de-DE" sz="1200" i="0" dirty="0"/>
          </a:p>
          <a:p>
            <a:pPr marL="0" indent="0">
              <a:buFont typeface="Arial" panose="020B0604020202020204" pitchFamily="34" charset="0"/>
              <a:buNone/>
            </a:pPr>
            <a:endParaRPr lang="de-DE" dirty="0"/>
          </a:p>
          <a:p>
            <a:pPr marL="171450" indent="-171450">
              <a:buFont typeface="Arial" panose="020B0604020202020204" pitchFamily="34" charset="0"/>
              <a:buChar char="•"/>
            </a:pPr>
            <a:r>
              <a:rPr lang="de-DE" dirty="0"/>
              <a:t>Ablauf zur Reinigung des Beckens</a:t>
            </a:r>
            <a:r>
              <a:rPr lang="de-DE" i="0" dirty="0"/>
              <a:t>? - </a:t>
            </a:r>
            <a:r>
              <a:rPr lang="de-DE" sz="1200" i="0" dirty="0"/>
              <a:t>Reinigung sollte nicht nötig sein, wenn dann erst nach vielen Jahren. Schichtung des Wassers ist wichtig, damit sich eine „Selbstreinigung“ einstellt. Teich sollte tief genug sein 3-4 Meter. </a:t>
            </a:r>
          </a:p>
          <a:p>
            <a:pPr marL="0" indent="0">
              <a:buFont typeface="Arial" panose="020B0604020202020204" pitchFamily="34" charset="0"/>
              <a:buNone/>
            </a:pPr>
            <a:endParaRPr lang="de-DE" i="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i="0" dirty="0"/>
              <a:t> Flachwasserbereiche:  </a:t>
            </a:r>
            <a:r>
              <a:rPr lang="de-DE" sz="1200" i="0" dirty="0"/>
              <a:t>kann vom Naturschutz vorgeschrieben werden. Wenn sich Amphibien ansiedeln, darf der Flachwasserbereich nicht trocken fallen – dies ist technisch umsetzbar, kann sich positiv fürs </a:t>
            </a:r>
            <a:r>
              <a:rPr lang="de-DE" sz="1200" i="0" dirty="0" err="1"/>
              <a:t>Hofbild</a:t>
            </a:r>
            <a:r>
              <a:rPr lang="de-DE" sz="1200" i="0" dirty="0"/>
              <a:t> eignen z.B. bei Direktvermarktung</a:t>
            </a:r>
            <a:endParaRPr lang="de-DE" i="0" dirty="0"/>
          </a:p>
          <a:p>
            <a:pPr marL="571500" indent="-571500" algn="l">
              <a:spcAft>
                <a:spcPts val="600"/>
              </a:spcAft>
              <a:buFont typeface="Arial" panose="020B0604020202020204" pitchFamily="34" charset="0"/>
              <a:buChar char="•"/>
            </a:pPr>
            <a:endParaRPr lang="de-DE" i="0" dirty="0"/>
          </a:p>
          <a:p>
            <a:pPr marL="171450" indent="-171450" algn="l">
              <a:spcAft>
                <a:spcPts val="600"/>
              </a:spcAft>
              <a:buFont typeface="Arial" panose="020B0604020202020204" pitchFamily="34" charset="0"/>
              <a:buChar char="•"/>
            </a:pPr>
            <a:r>
              <a:rPr lang="de-DE" i="0" dirty="0"/>
              <a:t>Erschließung (Strom): </a:t>
            </a:r>
            <a:r>
              <a:rPr lang="de-DE" sz="1200" i="0" dirty="0"/>
              <a:t>je nach Bedarf Starkstrom oder Solarpumpe (eher Ausnahme)</a:t>
            </a:r>
          </a:p>
          <a:p>
            <a:pPr marL="171450" indent="-171450" algn="l">
              <a:spcAft>
                <a:spcPts val="600"/>
              </a:spcAft>
              <a:buFont typeface="Arial" panose="020B0604020202020204" pitchFamily="34" charset="0"/>
              <a:buChar char="•"/>
            </a:pPr>
            <a:endParaRPr lang="de-DE" i="0" dirty="0"/>
          </a:p>
          <a:p>
            <a:pPr marL="171450" indent="-171450" algn="l">
              <a:spcAft>
                <a:spcPts val="600"/>
              </a:spcAft>
              <a:buFont typeface="Arial" panose="020B0604020202020204" pitchFamily="34" charset="0"/>
              <a:buChar char="•"/>
            </a:pPr>
            <a:r>
              <a:rPr lang="de-DE" i="0" dirty="0"/>
              <a:t>Zaun </a:t>
            </a:r>
            <a:r>
              <a:rPr lang="de-DE" sz="1200" i="0" dirty="0"/>
              <a:t>unbedingt nötig aufgrund von Haftungsgründen</a:t>
            </a:r>
          </a:p>
          <a:p>
            <a:pPr marL="171450" indent="-171450" algn="l">
              <a:spcAft>
                <a:spcPts val="600"/>
              </a:spcAft>
              <a:buFont typeface="Arial" panose="020B0604020202020204" pitchFamily="34" charset="0"/>
              <a:buChar char="•"/>
            </a:pPr>
            <a:endParaRPr lang="de-DE" sz="1200" i="0" dirty="0"/>
          </a:p>
          <a:p>
            <a:pPr marL="171450" indent="-171450" algn="l">
              <a:spcAft>
                <a:spcPts val="600"/>
              </a:spcAft>
              <a:buFont typeface="Arial" panose="020B0604020202020204" pitchFamily="34" charset="0"/>
              <a:buChar char="•"/>
            </a:pPr>
            <a:r>
              <a:rPr lang="de-DE" sz="1200" i="0" dirty="0"/>
              <a:t>Massenausgleich: meist günstigere Variante; vorhandener Boden muss dies zulassen; evtl. Zusatzstoffe in den Boden mischen z.B. Kalk zur Stabilisierung des Gefüges. </a:t>
            </a:r>
          </a:p>
          <a:p>
            <a:pPr lvl="1" algn="l">
              <a:spcAft>
                <a:spcPts val="600"/>
              </a:spcAft>
            </a:pPr>
            <a:r>
              <a:rPr lang="de-DE" sz="1200" b="0" i="0" dirty="0"/>
              <a:t>Massenausgleich = Verbauen des Erdaushubs zu einem Damm/Wall</a:t>
            </a:r>
          </a:p>
          <a:p>
            <a:pPr marL="171450" indent="-171450" algn="l">
              <a:spcAft>
                <a:spcPts val="600"/>
              </a:spcAft>
              <a:buFont typeface="Arial" panose="020B0604020202020204" pitchFamily="34" charset="0"/>
              <a:buChar char="•"/>
            </a:pPr>
            <a:endParaRPr lang="de-DE" sz="1200" i="0" dirty="0"/>
          </a:p>
          <a:p>
            <a:pPr marL="0" indent="0" algn="l">
              <a:spcAft>
                <a:spcPts val="600"/>
              </a:spcAft>
              <a:buFont typeface="Arial" panose="020B0604020202020204" pitchFamily="34" charset="0"/>
              <a:buNone/>
            </a:pPr>
            <a:endParaRPr lang="de-DE" sz="1200" i="0" dirty="0"/>
          </a:p>
          <a:p>
            <a:pPr marL="0" indent="0" algn="l">
              <a:spcAft>
                <a:spcPts val="600"/>
              </a:spcAft>
              <a:buFont typeface="Arial" panose="020B0604020202020204" pitchFamily="34" charset="0"/>
              <a:buNone/>
            </a:pPr>
            <a:endParaRPr lang="de-DE" sz="1200" i="0" dirty="0"/>
          </a:p>
          <a:p>
            <a:pPr marL="0" indent="0" algn="l">
              <a:buFont typeface="Arial" panose="020B0604020202020204" pitchFamily="34" charset="0"/>
              <a:buNone/>
            </a:pPr>
            <a:endParaRPr lang="de-DE" sz="1200" kern="1200" dirty="0">
              <a:solidFill>
                <a:schemeClr val="tx1"/>
              </a:solidFill>
              <a:latin typeface="+mn-lt"/>
              <a:ea typeface="+mn-ea"/>
              <a:cs typeface="+mn-cs"/>
            </a:endParaRPr>
          </a:p>
        </p:txBody>
      </p:sp>
      <p:sp>
        <p:nvSpPr>
          <p:cNvPr id="4" name="Foliennummernplatzhalter 3"/>
          <p:cNvSpPr>
            <a:spLocks noGrp="1"/>
          </p:cNvSpPr>
          <p:nvPr>
            <p:ph type="sldNum" sz="quarter" idx="5"/>
          </p:nvPr>
        </p:nvSpPr>
        <p:spPr/>
        <p:txBody>
          <a:bodyPr/>
          <a:lstStyle/>
          <a:p>
            <a:fld id="{06A741CA-AA39-4C3D-9D18-DF6523E14173}" type="slidenum">
              <a:rPr lang="de-DE" smtClean="0"/>
              <a:t>14</a:t>
            </a:fld>
            <a:endParaRPr lang="de-DE"/>
          </a:p>
        </p:txBody>
      </p:sp>
    </p:spTree>
    <p:extLst>
      <p:ext uri="{BB962C8B-B14F-4D97-AF65-F5344CB8AC3E}">
        <p14:creationId xmlns:p14="http://schemas.microsoft.com/office/powerpoint/2010/main" val="28689192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Bild-/Textquelle: LRA </a:t>
            </a:r>
            <a:r>
              <a:rPr lang="de-DE" b="0" i="0" dirty="0"/>
              <a:t>Karlsruhe, PPT Annika Gottschlich, 19.10.20</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de-DE" b="0" i="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b="0" i="0" dirty="0"/>
              <a:t>Flachwasserbereiche </a:t>
            </a:r>
            <a:r>
              <a:rPr lang="de-DE" sz="1200" b="0" i="0" dirty="0"/>
              <a:t>können vom Naturschutz vorgeschrieben werden. Wenn sich Amphibien ansiedeln, darf der Flachwasserbereich nicht trocken fallen – dies ist technisch umsetzbar, kann sich positiv fürs </a:t>
            </a:r>
            <a:r>
              <a:rPr lang="de-DE" sz="1200" b="0" i="0" dirty="0" err="1"/>
              <a:t>Hofbild</a:t>
            </a:r>
            <a:r>
              <a:rPr lang="de-DE" sz="1200" b="0" i="0" dirty="0"/>
              <a:t> eignen z.B. bei Direktvermarktung</a:t>
            </a:r>
            <a:endParaRPr lang="de-DE" b="0" i="0" dirty="0"/>
          </a:p>
          <a:p>
            <a:pPr marL="0" indent="0" algn="l">
              <a:buFont typeface="Arial" panose="020B0604020202020204" pitchFamily="34" charset="0"/>
              <a:buNone/>
            </a:pPr>
            <a:endParaRPr lang="de-DE" sz="1200" kern="1200" dirty="0">
              <a:solidFill>
                <a:schemeClr val="tx1"/>
              </a:solidFill>
              <a:latin typeface="+mn-lt"/>
              <a:ea typeface="+mn-ea"/>
              <a:cs typeface="+mn-cs"/>
            </a:endParaRPr>
          </a:p>
        </p:txBody>
      </p:sp>
      <p:sp>
        <p:nvSpPr>
          <p:cNvPr id="4" name="Foliennummernplatzhalter 3"/>
          <p:cNvSpPr>
            <a:spLocks noGrp="1"/>
          </p:cNvSpPr>
          <p:nvPr>
            <p:ph type="sldNum" sz="quarter" idx="5"/>
          </p:nvPr>
        </p:nvSpPr>
        <p:spPr/>
        <p:txBody>
          <a:bodyPr/>
          <a:lstStyle/>
          <a:p>
            <a:fld id="{06A741CA-AA39-4C3D-9D18-DF6523E14173}" type="slidenum">
              <a:rPr lang="de-DE" smtClean="0"/>
              <a:t>15</a:t>
            </a:fld>
            <a:endParaRPr lang="de-DE"/>
          </a:p>
        </p:txBody>
      </p:sp>
    </p:spTree>
    <p:extLst>
      <p:ext uri="{BB962C8B-B14F-4D97-AF65-F5344CB8AC3E}">
        <p14:creationId xmlns:p14="http://schemas.microsoft.com/office/powerpoint/2010/main" val="33983501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1200" kern="1200" dirty="0">
                <a:solidFill>
                  <a:schemeClr val="tx1"/>
                </a:solidFill>
                <a:latin typeface="+mn-lt"/>
                <a:ea typeface="+mn-ea"/>
                <a:cs typeface="+mn-cs"/>
              </a:rPr>
              <a:t> Größe/Volumen des Speichers (dies wiederum hängt von den lokalen Niederschlägen, Zugang zu sonstigen Wasserquellen… ab). Aber auch von den Bodenpreisen/-verfügbarkeit, so dass evtl. auch unterirdisch (Betonbehälter) bzw. in die Höhe gebaut werden muss (z.B. Stahlbehälter). </a:t>
            </a:r>
          </a:p>
          <a:p>
            <a:pPr marL="0" indent="0" algn="l">
              <a:buFont typeface="Arial" panose="020B0604020202020204" pitchFamily="34" charset="0"/>
              <a:buNone/>
            </a:pPr>
            <a:endParaRPr lang="de-DE" sz="1200" kern="1200" dirty="0">
              <a:solidFill>
                <a:schemeClr val="tx1"/>
              </a:solidFill>
              <a:latin typeface="+mn-lt"/>
              <a:ea typeface="+mn-ea"/>
              <a:cs typeface="+mn-cs"/>
            </a:endParaRPr>
          </a:p>
        </p:txBody>
      </p:sp>
      <p:sp>
        <p:nvSpPr>
          <p:cNvPr id="4" name="Foliennummernplatzhalter 3"/>
          <p:cNvSpPr>
            <a:spLocks noGrp="1"/>
          </p:cNvSpPr>
          <p:nvPr>
            <p:ph type="sldNum" sz="quarter" idx="5"/>
          </p:nvPr>
        </p:nvSpPr>
        <p:spPr/>
        <p:txBody>
          <a:bodyPr/>
          <a:lstStyle/>
          <a:p>
            <a:fld id="{06A741CA-AA39-4C3D-9D18-DF6523E14173}" type="slidenum">
              <a:rPr lang="de-DE" smtClean="0"/>
              <a:t>16</a:t>
            </a:fld>
            <a:endParaRPr lang="de-DE"/>
          </a:p>
        </p:txBody>
      </p:sp>
    </p:spTree>
    <p:extLst>
      <p:ext uri="{BB962C8B-B14F-4D97-AF65-F5344CB8AC3E}">
        <p14:creationId xmlns:p14="http://schemas.microsoft.com/office/powerpoint/2010/main" val="27706874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de-DE" sz="1200" b="0" i="0" dirty="0"/>
              <a:t>https://pixabay.com/de/illustrations/fragezeichen-frage-antwort-1019820/ (30.09.21)</a:t>
            </a:r>
          </a:p>
        </p:txBody>
      </p:sp>
      <p:sp>
        <p:nvSpPr>
          <p:cNvPr id="4" name="Foliennummernplatzhalter 3"/>
          <p:cNvSpPr>
            <a:spLocks noGrp="1"/>
          </p:cNvSpPr>
          <p:nvPr>
            <p:ph type="sldNum" sz="quarter" idx="5"/>
          </p:nvPr>
        </p:nvSpPr>
        <p:spPr/>
        <p:txBody>
          <a:bodyPr/>
          <a:lstStyle/>
          <a:p>
            <a:fld id="{06A741CA-AA39-4C3D-9D18-DF6523E14173}" type="slidenum">
              <a:rPr lang="de-DE" smtClean="0"/>
              <a:t>17</a:t>
            </a:fld>
            <a:endParaRPr lang="de-DE"/>
          </a:p>
        </p:txBody>
      </p:sp>
    </p:spTree>
    <p:extLst>
      <p:ext uri="{BB962C8B-B14F-4D97-AF65-F5344CB8AC3E}">
        <p14:creationId xmlns:p14="http://schemas.microsoft.com/office/powerpoint/2010/main" val="390394515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tiff"/><Relationship Id="rId5" Type="http://schemas.openxmlformats.org/officeDocument/2006/relationships/image" Target="../media/image4.jpeg"/><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1524000" y="1354666"/>
            <a:ext cx="9144000" cy="2201849"/>
          </a:xfrm>
          <a:prstGeom prst="rect">
            <a:avLst/>
          </a:prstGeom>
        </p:spPr>
        <p:txBody>
          <a:bodyPr anchor="t">
            <a:normAutofit/>
          </a:bodyPr>
          <a:lstStyle>
            <a:lvl1pPr algn="ctr">
              <a:defRPr sz="5400">
                <a:solidFill>
                  <a:schemeClr val="accent1"/>
                </a:solidFill>
              </a:defRPr>
            </a:lvl1pPr>
          </a:lstStyle>
          <a:p>
            <a:r>
              <a:rPr lang="de-DE" dirty="0"/>
              <a:t>Anpassungsmaßnahme – </a:t>
            </a:r>
            <a:br>
              <a:rPr lang="de-DE" dirty="0"/>
            </a:br>
            <a:r>
              <a:rPr lang="de-DE" dirty="0"/>
              <a:t>Beregnung</a:t>
            </a:r>
          </a:p>
        </p:txBody>
      </p:sp>
      <p:pic>
        <p:nvPicPr>
          <p:cNvPr id="10" name="Grafik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52660" y="4800438"/>
            <a:ext cx="2328469" cy="2057989"/>
          </a:xfrm>
          <a:prstGeom prst="rect">
            <a:avLst/>
          </a:prstGeom>
        </p:spPr>
      </p:pic>
      <p:sp>
        <p:nvSpPr>
          <p:cNvPr id="12" name="Textfeld 11"/>
          <p:cNvSpPr txBox="1"/>
          <p:nvPr userDrawn="1"/>
        </p:nvSpPr>
        <p:spPr>
          <a:xfrm>
            <a:off x="440055" y="4980243"/>
            <a:ext cx="3166110" cy="261610"/>
          </a:xfrm>
          <a:prstGeom prst="rect">
            <a:avLst/>
          </a:prstGeom>
          <a:noFill/>
        </p:spPr>
        <p:txBody>
          <a:bodyPr wrap="square" rtlCol="0">
            <a:spAutoFit/>
          </a:bodyPr>
          <a:lstStyle/>
          <a:p>
            <a:r>
              <a:rPr lang="de-DE" sz="1100" dirty="0">
                <a:latin typeface="Times New Roman" panose="02020603050405020304" pitchFamily="18" charset="0"/>
                <a:cs typeface="Times New Roman" panose="02020603050405020304" pitchFamily="18" charset="0"/>
              </a:rPr>
              <a:t>Ein</a:t>
            </a:r>
            <a:r>
              <a:rPr lang="de-DE" sz="1100" baseline="0" dirty="0">
                <a:latin typeface="Times New Roman" panose="02020603050405020304" pitchFamily="18" charset="0"/>
                <a:cs typeface="Times New Roman" panose="02020603050405020304" pitchFamily="18" charset="0"/>
              </a:rPr>
              <a:t> Gemeinschaftsprojekt von:</a:t>
            </a:r>
            <a:endParaRPr lang="de-DE" sz="1100" dirty="0">
              <a:latin typeface="Times New Roman" panose="02020603050405020304" pitchFamily="18" charset="0"/>
              <a:cs typeface="Times New Roman" panose="02020603050405020304" pitchFamily="18" charset="0"/>
            </a:endParaRPr>
          </a:p>
        </p:txBody>
      </p:sp>
      <p:sp>
        <p:nvSpPr>
          <p:cNvPr id="13" name="Textfeld 12"/>
          <p:cNvSpPr txBox="1"/>
          <p:nvPr userDrawn="1"/>
        </p:nvSpPr>
        <p:spPr>
          <a:xfrm>
            <a:off x="1524000" y="3665264"/>
            <a:ext cx="9144000" cy="1569660"/>
          </a:xfrm>
          <a:prstGeom prst="rect">
            <a:avLst/>
          </a:prstGeom>
          <a:noFill/>
        </p:spPr>
        <p:txBody>
          <a:bodyPr wrap="square" rtlCol="0">
            <a:spAutoFit/>
          </a:bodyPr>
          <a:lstStyle/>
          <a:p>
            <a:pPr algn="ctr"/>
            <a:r>
              <a:rPr lang="de-DE" sz="2400" dirty="0" err="1">
                <a:effectLst/>
                <a:latin typeface="Calibri" panose="020F0502020204030204" pitchFamily="34" charset="0"/>
                <a:ea typeface="Calibri" panose="020F0502020204030204" pitchFamily="34" charset="0"/>
                <a:cs typeface="Times New Roman" panose="02020603050405020304" pitchFamily="18" charset="0"/>
              </a:rPr>
              <a:t>Bildun</a:t>
            </a:r>
            <a:r>
              <a:rPr lang="de-DE" sz="2400" dirty="0" err="1">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G</a:t>
            </a:r>
            <a:r>
              <a:rPr lang="de-DE" sz="2400" dirty="0">
                <a:effectLst/>
                <a:latin typeface="Calibri" panose="020F0502020204030204" pitchFamily="34" charset="0"/>
                <a:ea typeface="Calibri" panose="020F0502020204030204" pitchFamily="34" charset="0"/>
                <a:cs typeface="Times New Roman" panose="02020603050405020304" pitchFamily="18" charset="0"/>
              </a:rPr>
              <a:t> zur </a:t>
            </a:r>
            <a:r>
              <a:rPr lang="de-DE" sz="2400" dirty="0" err="1">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N</a:t>
            </a:r>
            <a:r>
              <a:rPr lang="de-DE" sz="2400" dirty="0" err="1">
                <a:effectLst/>
                <a:latin typeface="Calibri" panose="020F0502020204030204" pitchFamily="34" charset="0"/>
                <a:ea typeface="Calibri" panose="020F0502020204030204" pitchFamily="34" charset="0"/>
                <a:cs typeface="Times New Roman" panose="02020603050405020304" pitchFamily="18" charset="0"/>
              </a:rPr>
              <a:t>achhalt</a:t>
            </a:r>
            <a:r>
              <a:rPr lang="de-DE" sz="2400" dirty="0" err="1">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I</a:t>
            </a:r>
            <a:r>
              <a:rPr lang="de-DE" sz="2400" dirty="0" err="1">
                <a:effectLst/>
                <a:latin typeface="Calibri" panose="020F0502020204030204" pitchFamily="34" charset="0"/>
                <a:ea typeface="Calibri" panose="020F0502020204030204" pitchFamily="34" charset="0"/>
                <a:cs typeface="Times New Roman" panose="02020603050405020304" pitchFamily="18" charset="0"/>
              </a:rPr>
              <a:t>gen</a:t>
            </a:r>
            <a:r>
              <a:rPr lang="de-DE" sz="2400" dirty="0">
                <a:effectLst/>
                <a:latin typeface="Calibri" panose="020F0502020204030204" pitchFamily="34" charset="0"/>
                <a:ea typeface="Calibri" panose="020F0502020204030204" pitchFamily="34" charset="0"/>
                <a:cs typeface="Times New Roman" panose="02020603050405020304" pitchFamily="18" charset="0"/>
              </a:rPr>
              <a:t> </a:t>
            </a:r>
            <a:r>
              <a:rPr lang="de-DE" sz="2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A</a:t>
            </a:r>
            <a:r>
              <a:rPr lang="de-DE" sz="2400" dirty="0">
                <a:effectLst/>
                <a:latin typeface="Calibri" panose="020F0502020204030204" pitchFamily="34" charset="0"/>
                <a:ea typeface="Calibri" panose="020F0502020204030204" pitchFamily="34" charset="0"/>
                <a:cs typeface="Times New Roman" panose="02020603050405020304" pitchFamily="18" charset="0"/>
              </a:rPr>
              <a:t>npassung der </a:t>
            </a:r>
            <a:r>
              <a:rPr lang="de-DE" sz="2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L</a:t>
            </a:r>
            <a:r>
              <a:rPr lang="de-DE" sz="2400" dirty="0">
                <a:effectLst/>
                <a:latin typeface="Calibri" panose="020F0502020204030204" pitchFamily="34" charset="0"/>
                <a:ea typeface="Calibri" panose="020F0502020204030204" pitchFamily="34" charset="0"/>
                <a:cs typeface="Times New Roman" panose="02020603050405020304" pitchFamily="18" charset="0"/>
              </a:rPr>
              <a:t>andwirtschaft in Deutschland an den Klimawandel – Sensibilisieren, Informieren, Qualifizieren</a:t>
            </a:r>
            <a:endParaRPr lang="de-DE"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de-DE" sz="2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(GeNIAL)</a:t>
            </a:r>
            <a:endParaRPr lang="de-DE" sz="1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de-DE" sz="2400" dirty="0"/>
          </a:p>
        </p:txBody>
      </p:sp>
      <p:pic>
        <p:nvPicPr>
          <p:cNvPr id="11" name="Grafik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72662" y="5934368"/>
            <a:ext cx="2499089" cy="415245"/>
          </a:xfrm>
          <a:prstGeom prst="rect">
            <a:avLst/>
          </a:prstGeom>
        </p:spPr>
      </p:pic>
      <p:pic>
        <p:nvPicPr>
          <p:cNvPr id="15" name="Grafik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735728" y="5790078"/>
            <a:ext cx="1407078" cy="703823"/>
          </a:xfrm>
          <a:prstGeom prst="rect">
            <a:avLst/>
          </a:prstGeom>
        </p:spPr>
      </p:pic>
      <p:pic>
        <p:nvPicPr>
          <p:cNvPr id="16" name="Grafik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5706784" y="5897843"/>
            <a:ext cx="817193" cy="451770"/>
          </a:xfrm>
          <a:prstGeom prst="rect">
            <a:avLst/>
          </a:prstGeom>
        </p:spPr>
      </p:pic>
      <p:pic>
        <p:nvPicPr>
          <p:cNvPr id="17" name="Grafik 16"/>
          <p:cNvPicPr/>
          <p:nvPr userDrawn="1"/>
        </p:nvPicPr>
        <p:blipFill>
          <a:blip r:embed="rId6" cstate="print">
            <a:extLst>
              <a:ext uri="{28A0092B-C50C-407E-A947-70E740481C1C}">
                <a14:useLocalDpi xmlns:a14="http://schemas.microsoft.com/office/drawing/2010/main" val="0"/>
              </a:ext>
            </a:extLst>
          </a:blip>
          <a:stretch>
            <a:fillRect/>
          </a:stretch>
        </p:blipFill>
        <p:spPr>
          <a:xfrm>
            <a:off x="7087955" y="5633544"/>
            <a:ext cx="1503395" cy="768131"/>
          </a:xfrm>
          <a:prstGeom prst="rect">
            <a:avLst/>
          </a:prstGeom>
        </p:spPr>
      </p:pic>
      <p:pic>
        <p:nvPicPr>
          <p:cNvPr id="18" name="Grafik 17"/>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9532882" y="153416"/>
            <a:ext cx="2504247" cy="1041139"/>
          </a:xfrm>
          <a:prstGeom prst="rect">
            <a:avLst/>
          </a:prstGeom>
        </p:spPr>
      </p:pic>
      <p:sp>
        <p:nvSpPr>
          <p:cNvPr id="3" name="Fußzeilenplatzhalter 2">
            <a:extLst>
              <a:ext uri="{FF2B5EF4-FFF2-40B4-BE49-F238E27FC236}">
                <a16:creationId xmlns:a16="http://schemas.microsoft.com/office/drawing/2014/main" id="{12EDFA4F-DCBA-4DA7-ACE9-D7B0EA1FD64C}"/>
              </a:ext>
            </a:extLst>
          </p:cNvPr>
          <p:cNvSpPr>
            <a:spLocks noGrp="1"/>
          </p:cNvSpPr>
          <p:nvPr>
            <p:ph type="ftr" sz="quarter" idx="10"/>
          </p:nvPr>
        </p:nvSpPr>
        <p:spPr/>
        <p:txBody>
          <a:bodyPr/>
          <a:lstStyle/>
          <a:p>
            <a:r>
              <a:rPr lang="de-DE"/>
              <a:t>Speicherbecken</a:t>
            </a:r>
          </a:p>
        </p:txBody>
      </p:sp>
    </p:spTree>
    <p:extLst>
      <p:ext uri="{BB962C8B-B14F-4D97-AF65-F5344CB8AC3E}">
        <p14:creationId xmlns:p14="http://schemas.microsoft.com/office/powerpoint/2010/main" val="2509306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pic>
        <p:nvPicPr>
          <p:cNvPr id="10" name="Inhaltsplatzhalter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7144" y="6406160"/>
            <a:ext cx="1090626" cy="380472"/>
          </a:xfrm>
          <a:prstGeom prst="rect">
            <a:avLst/>
          </a:prstGeom>
        </p:spPr>
      </p:pic>
      <p:sp>
        <p:nvSpPr>
          <p:cNvPr id="2" name="Titel 1"/>
          <p:cNvSpPr>
            <a:spLocks noGrp="1"/>
          </p:cNvSpPr>
          <p:nvPr>
            <p:ph type="title" hasCustomPrompt="1"/>
          </p:nvPr>
        </p:nvSpPr>
        <p:spPr>
          <a:xfrm>
            <a:off x="838200" y="365125"/>
            <a:ext cx="10515600" cy="918528"/>
          </a:xfrm>
          <a:prstGeom prst="rect">
            <a:avLst/>
          </a:prstGeom>
        </p:spPr>
        <p:txBody>
          <a:bodyPr anchor="ctr">
            <a:normAutofit/>
          </a:bodyPr>
          <a:lstStyle>
            <a:lvl1pPr>
              <a:defRPr sz="3600" b="0">
                <a:solidFill>
                  <a:schemeClr val="accent1"/>
                </a:solidFill>
              </a:defRPr>
            </a:lvl1pPr>
          </a:lstStyle>
          <a:p>
            <a:r>
              <a:rPr lang="de-DE" dirty="0"/>
              <a:t>Anpassungsmaßnahme – Beispiel Speicherbecken</a:t>
            </a:r>
          </a:p>
        </p:txBody>
      </p:sp>
      <p:sp>
        <p:nvSpPr>
          <p:cNvPr id="3" name="Inhaltsplatzhalter 2"/>
          <p:cNvSpPr>
            <a:spLocks noGrp="1"/>
          </p:cNvSpPr>
          <p:nvPr>
            <p:ph idx="1"/>
          </p:nvPr>
        </p:nvSpPr>
        <p:spPr>
          <a:xfrm>
            <a:off x="838200" y="1463040"/>
            <a:ext cx="10515600" cy="4713923"/>
          </a:xfrm>
          <a:prstGeom prst="rect">
            <a:avLst/>
          </a:prstGeom>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cxnSp>
        <p:nvCxnSpPr>
          <p:cNvPr id="8" name="Gerader Verbinder 7"/>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
        <p:nvSpPr>
          <p:cNvPr id="4" name="Fußzeilenplatzhalter 3">
            <a:extLst>
              <a:ext uri="{FF2B5EF4-FFF2-40B4-BE49-F238E27FC236}">
                <a16:creationId xmlns:a16="http://schemas.microsoft.com/office/drawing/2014/main" id="{7135CC2A-CC15-49A2-8F05-587B69BCCCB1}"/>
              </a:ext>
            </a:extLst>
          </p:cNvPr>
          <p:cNvSpPr>
            <a:spLocks noGrp="1"/>
          </p:cNvSpPr>
          <p:nvPr>
            <p:ph type="ftr" sz="quarter" idx="10"/>
          </p:nvPr>
        </p:nvSpPr>
        <p:spPr/>
        <p:txBody>
          <a:bodyPr/>
          <a:lstStyle/>
          <a:p>
            <a:r>
              <a:rPr lang="de-DE"/>
              <a:t>Speicherbecken</a:t>
            </a:r>
          </a:p>
        </p:txBody>
      </p:sp>
    </p:spTree>
    <p:extLst>
      <p:ext uri="{BB962C8B-B14F-4D97-AF65-F5344CB8AC3E}">
        <p14:creationId xmlns:p14="http://schemas.microsoft.com/office/powerpoint/2010/main" val="774460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Arbeitsauftrag">
    <p:spTree>
      <p:nvGrpSpPr>
        <p:cNvPr id="1" name=""/>
        <p:cNvGrpSpPr/>
        <p:nvPr/>
      </p:nvGrpSpPr>
      <p:grpSpPr>
        <a:xfrm>
          <a:off x="0" y="0"/>
          <a:ext cx="0" cy="0"/>
          <a:chOff x="0" y="0"/>
          <a:chExt cx="0" cy="0"/>
        </a:xfrm>
      </p:grpSpPr>
      <p:pic>
        <p:nvPicPr>
          <p:cNvPr id="10" name="Inhaltsplatzhalter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7144" y="6406160"/>
            <a:ext cx="1090626" cy="380472"/>
          </a:xfrm>
          <a:prstGeom prst="rect">
            <a:avLst/>
          </a:prstGeom>
        </p:spPr>
      </p:pic>
      <p:sp>
        <p:nvSpPr>
          <p:cNvPr id="2" name="Titel 1"/>
          <p:cNvSpPr>
            <a:spLocks noGrp="1"/>
          </p:cNvSpPr>
          <p:nvPr>
            <p:ph type="title" hasCustomPrompt="1"/>
          </p:nvPr>
        </p:nvSpPr>
        <p:spPr>
          <a:xfrm>
            <a:off x="838200" y="365125"/>
            <a:ext cx="9701463" cy="918528"/>
          </a:xfrm>
          <a:prstGeom prst="rect">
            <a:avLst/>
          </a:prstGeom>
        </p:spPr>
        <p:txBody>
          <a:bodyPr anchor="ctr">
            <a:normAutofit/>
          </a:bodyPr>
          <a:lstStyle>
            <a:lvl1pPr>
              <a:defRPr sz="3600" b="0">
                <a:solidFill>
                  <a:schemeClr val="accent1"/>
                </a:solidFill>
              </a:defRPr>
            </a:lvl1pPr>
          </a:lstStyle>
          <a:p>
            <a:r>
              <a:rPr lang="de-DE" dirty="0"/>
              <a:t>Arbeitsauftrag</a:t>
            </a:r>
          </a:p>
        </p:txBody>
      </p:sp>
      <p:sp>
        <p:nvSpPr>
          <p:cNvPr id="3" name="Inhaltsplatzhalter 2"/>
          <p:cNvSpPr>
            <a:spLocks noGrp="1"/>
          </p:cNvSpPr>
          <p:nvPr>
            <p:ph idx="1"/>
          </p:nvPr>
        </p:nvSpPr>
        <p:spPr>
          <a:xfrm>
            <a:off x="838200" y="1463040"/>
            <a:ext cx="10515600" cy="4713923"/>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pic>
        <p:nvPicPr>
          <p:cNvPr id="7" name="Grafik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flipH="1">
            <a:off x="10629899" y="348299"/>
            <a:ext cx="723900" cy="723900"/>
          </a:xfrm>
          <a:prstGeom prst="rect">
            <a:avLst/>
          </a:prstGeom>
        </p:spPr>
      </p:pic>
      <p:cxnSp>
        <p:nvCxnSpPr>
          <p:cNvPr id="8" name="Gerader Verbinder 7"/>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
        <p:nvSpPr>
          <p:cNvPr id="4" name="Fußzeilenplatzhalter 3">
            <a:extLst>
              <a:ext uri="{FF2B5EF4-FFF2-40B4-BE49-F238E27FC236}">
                <a16:creationId xmlns:a16="http://schemas.microsoft.com/office/drawing/2014/main" id="{EF47E5DD-78E2-4548-91B4-6600A1559BAC}"/>
              </a:ext>
            </a:extLst>
          </p:cNvPr>
          <p:cNvSpPr>
            <a:spLocks noGrp="1"/>
          </p:cNvSpPr>
          <p:nvPr>
            <p:ph type="ftr" sz="quarter" idx="10"/>
          </p:nvPr>
        </p:nvSpPr>
        <p:spPr/>
        <p:txBody>
          <a:bodyPr/>
          <a:lstStyle/>
          <a:p>
            <a:r>
              <a:rPr lang="de-DE"/>
              <a:t>Speicherbecken</a:t>
            </a:r>
          </a:p>
        </p:txBody>
      </p:sp>
    </p:spTree>
    <p:extLst>
      <p:ext uri="{BB962C8B-B14F-4D97-AF65-F5344CB8AC3E}">
        <p14:creationId xmlns:p14="http://schemas.microsoft.com/office/powerpoint/2010/main" val="3527181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pic>
        <p:nvPicPr>
          <p:cNvPr id="9" name="Inhaltsplatzhalter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7144" y="6406160"/>
            <a:ext cx="1090626" cy="380472"/>
          </a:xfrm>
          <a:prstGeom prst="rect">
            <a:avLst/>
          </a:prstGeom>
        </p:spPr>
      </p:pic>
      <p:sp>
        <p:nvSpPr>
          <p:cNvPr id="3" name="Inhaltsplatzhalter 2"/>
          <p:cNvSpPr>
            <a:spLocks noGrp="1"/>
          </p:cNvSpPr>
          <p:nvPr>
            <p:ph sz="half" idx="1"/>
          </p:nvPr>
        </p:nvSpPr>
        <p:spPr>
          <a:xfrm>
            <a:off x="838200" y="1463040"/>
            <a:ext cx="5181600" cy="4713923"/>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Inhaltsplatzhalter 3"/>
          <p:cNvSpPr>
            <a:spLocks noGrp="1"/>
          </p:cNvSpPr>
          <p:nvPr>
            <p:ph sz="half" idx="2"/>
          </p:nvPr>
        </p:nvSpPr>
        <p:spPr>
          <a:xfrm>
            <a:off x="6172200" y="1463040"/>
            <a:ext cx="5181600" cy="4713923"/>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0" name="Titel 1"/>
          <p:cNvSpPr>
            <a:spLocks noGrp="1"/>
          </p:cNvSpPr>
          <p:nvPr>
            <p:ph type="title"/>
          </p:nvPr>
        </p:nvSpPr>
        <p:spPr>
          <a:xfrm>
            <a:off x="838200" y="365125"/>
            <a:ext cx="10515600" cy="918528"/>
          </a:xfrm>
          <a:prstGeom prst="rect">
            <a:avLst/>
          </a:prstGeom>
        </p:spPr>
        <p:txBody>
          <a:bodyPr anchor="ctr">
            <a:normAutofit/>
          </a:bodyPr>
          <a:lstStyle>
            <a:lvl1pPr>
              <a:defRPr sz="3600" b="0">
                <a:solidFill>
                  <a:schemeClr val="accent1"/>
                </a:solidFill>
              </a:defRPr>
            </a:lvl1pPr>
          </a:lstStyle>
          <a:p>
            <a:r>
              <a:rPr lang="de-DE"/>
              <a:t>Mastertitelformat bearbeiten</a:t>
            </a:r>
            <a:endParaRPr lang="de-DE" dirty="0"/>
          </a:p>
        </p:txBody>
      </p:sp>
      <p:cxnSp>
        <p:nvCxnSpPr>
          <p:cNvPr id="11" name="Gerader Verbinder 10"/>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extfeld 11"/>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Tree>
    <p:extLst>
      <p:ext uri="{BB962C8B-B14F-4D97-AF65-F5344CB8AC3E}">
        <p14:creationId xmlns:p14="http://schemas.microsoft.com/office/powerpoint/2010/main" val="3315989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pic>
        <p:nvPicPr>
          <p:cNvPr id="9" name="Inhaltsplatzhalter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7144" y="6406160"/>
            <a:ext cx="1090626" cy="380472"/>
          </a:xfrm>
          <a:prstGeom prst="rect">
            <a:avLst/>
          </a:prstGeom>
        </p:spPr>
      </p:pic>
      <p:sp>
        <p:nvSpPr>
          <p:cNvPr id="6" name="Titel 1"/>
          <p:cNvSpPr>
            <a:spLocks noGrp="1"/>
          </p:cNvSpPr>
          <p:nvPr>
            <p:ph type="title"/>
          </p:nvPr>
        </p:nvSpPr>
        <p:spPr>
          <a:xfrm>
            <a:off x="838200" y="365125"/>
            <a:ext cx="10515600" cy="918528"/>
          </a:xfrm>
          <a:prstGeom prst="rect">
            <a:avLst/>
          </a:prstGeom>
        </p:spPr>
        <p:txBody>
          <a:bodyPr anchor="ctr">
            <a:normAutofit/>
          </a:bodyPr>
          <a:lstStyle>
            <a:lvl1pPr>
              <a:defRPr sz="3600" b="0">
                <a:solidFill>
                  <a:schemeClr val="accent1"/>
                </a:solidFill>
              </a:defRPr>
            </a:lvl1pPr>
          </a:lstStyle>
          <a:p>
            <a:r>
              <a:rPr lang="de-DE"/>
              <a:t>Mastertitelformat bearbeiten</a:t>
            </a:r>
            <a:endParaRPr lang="de-DE" dirty="0"/>
          </a:p>
        </p:txBody>
      </p:sp>
      <p:cxnSp>
        <p:nvCxnSpPr>
          <p:cNvPr id="7" name="Gerader Verbinder 6"/>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feld 7"/>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Tree>
    <p:extLst>
      <p:ext uri="{BB962C8B-B14F-4D97-AF65-F5344CB8AC3E}">
        <p14:creationId xmlns:p14="http://schemas.microsoft.com/office/powerpoint/2010/main" val="1757155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pic>
        <p:nvPicPr>
          <p:cNvPr id="7" name="Inhaltsplatzhalter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7144" y="6406160"/>
            <a:ext cx="1090626" cy="380472"/>
          </a:xfrm>
          <a:prstGeom prst="rect">
            <a:avLst/>
          </a:prstGeom>
        </p:spPr>
      </p:pic>
      <p:cxnSp>
        <p:nvCxnSpPr>
          <p:cNvPr id="5" name="Gerader Verbinder 4"/>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feld 5"/>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Tree>
    <p:extLst>
      <p:ext uri="{BB962C8B-B14F-4D97-AF65-F5344CB8AC3E}">
        <p14:creationId xmlns:p14="http://schemas.microsoft.com/office/powerpoint/2010/main" val="294485826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1EB2EA52-2334-4AB2-A51B-BD1BAAA798E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e-DE"/>
              <a:t>Speicherbecken</a:t>
            </a:r>
          </a:p>
        </p:txBody>
      </p:sp>
    </p:spTree>
    <p:extLst>
      <p:ext uri="{BB962C8B-B14F-4D97-AF65-F5344CB8AC3E}">
        <p14:creationId xmlns:p14="http://schemas.microsoft.com/office/powerpoint/2010/main" val="40995124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 id="2147483652" r:id="rId4"/>
    <p:sldLayoutId id="2147483654" r:id="rId5"/>
    <p:sldLayoutId id="2147483655" r:id="rId6"/>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323474"/>
            <a:ext cx="7462519" cy="2233042"/>
          </a:xfrm>
        </p:spPr>
        <p:txBody>
          <a:bodyPr>
            <a:normAutofit fontScale="90000"/>
          </a:bodyPr>
          <a:lstStyle/>
          <a:p>
            <a:r>
              <a:rPr lang="de-DE" dirty="0">
                <a:solidFill>
                  <a:schemeClr val="tx1"/>
                </a:solidFill>
              </a:rPr>
              <a:t>Anpassungsmaßnahme -  Bewässerung – </a:t>
            </a:r>
            <a:br>
              <a:rPr lang="de-DE" dirty="0">
                <a:solidFill>
                  <a:schemeClr val="tx1"/>
                </a:solidFill>
              </a:rPr>
            </a:br>
            <a:r>
              <a:rPr lang="de-DE" dirty="0">
                <a:solidFill>
                  <a:schemeClr val="tx1"/>
                </a:solidFill>
              </a:rPr>
              <a:t>Beispiel Speicherbecken</a:t>
            </a:r>
          </a:p>
        </p:txBody>
      </p:sp>
    </p:spTree>
    <p:extLst>
      <p:ext uri="{BB962C8B-B14F-4D97-AF65-F5344CB8AC3E}">
        <p14:creationId xmlns:p14="http://schemas.microsoft.com/office/powerpoint/2010/main" val="3814748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de-DE" dirty="0"/>
              <a:t>Wasserbedarfsberechnung am Beispiel mit Durchschnittswerten - Wasserbecken: 4 x 50 x 48,5 m</a:t>
            </a:r>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pic>
        <p:nvPicPr>
          <p:cNvPr id="5" name="Grafik 4">
            <a:extLst>
              <a:ext uri="{FF2B5EF4-FFF2-40B4-BE49-F238E27FC236}">
                <a16:creationId xmlns:a16="http://schemas.microsoft.com/office/drawing/2014/main" id="{331A3DA8-C3DD-4DA0-8A53-8F9E646D3C74}"/>
              </a:ext>
            </a:extLst>
          </p:cNvPr>
          <p:cNvPicPr>
            <a:picLocks noChangeAspect="1"/>
          </p:cNvPicPr>
          <p:nvPr/>
        </p:nvPicPr>
        <p:blipFill>
          <a:blip r:embed="rId3"/>
          <a:stretch>
            <a:fillRect/>
          </a:stretch>
        </p:blipFill>
        <p:spPr>
          <a:xfrm>
            <a:off x="838200" y="1841702"/>
            <a:ext cx="11140765" cy="3956599"/>
          </a:xfrm>
          <a:prstGeom prst="rect">
            <a:avLst/>
          </a:prstGeom>
        </p:spPr>
      </p:pic>
      <p:sp>
        <p:nvSpPr>
          <p:cNvPr id="6" name="Textfeld 5">
            <a:extLst>
              <a:ext uri="{FF2B5EF4-FFF2-40B4-BE49-F238E27FC236}">
                <a16:creationId xmlns:a16="http://schemas.microsoft.com/office/drawing/2014/main" id="{F004AE0A-1D00-4759-B491-E151B3CDA3D2}"/>
              </a:ext>
            </a:extLst>
          </p:cNvPr>
          <p:cNvSpPr txBox="1"/>
          <p:nvPr/>
        </p:nvSpPr>
        <p:spPr>
          <a:xfrm>
            <a:off x="10686627" y="5798301"/>
            <a:ext cx="979755" cy="261610"/>
          </a:xfrm>
          <a:prstGeom prst="rect">
            <a:avLst/>
          </a:prstGeom>
          <a:noFill/>
          <a:ln>
            <a:noFill/>
          </a:ln>
        </p:spPr>
        <p:txBody>
          <a:bodyPr wrap="none" rtlCol="0">
            <a:spAutoFit/>
          </a:bodyPr>
          <a:lstStyle/>
          <a:p>
            <a:r>
              <a:rPr lang="de-DE" sz="1100" dirty="0"/>
              <a:t>LRA Karlsruhe</a:t>
            </a:r>
          </a:p>
        </p:txBody>
      </p:sp>
    </p:spTree>
    <p:extLst>
      <p:ext uri="{BB962C8B-B14F-4D97-AF65-F5344CB8AC3E}">
        <p14:creationId xmlns:p14="http://schemas.microsoft.com/office/powerpoint/2010/main" val="3090166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sz="4000" dirty="0"/>
              <a:t>Überlegungen zum Bau von Speicherbecken</a:t>
            </a:r>
            <a:br>
              <a:rPr lang="de-DE" b="1" dirty="0"/>
            </a:br>
            <a:endParaRPr lang="de-DE" dirty="0"/>
          </a:p>
        </p:txBody>
      </p:sp>
      <p:sp>
        <p:nvSpPr>
          <p:cNvPr id="3" name="Inhaltsplatzhalter 2"/>
          <p:cNvSpPr>
            <a:spLocks noGrp="1"/>
          </p:cNvSpPr>
          <p:nvPr>
            <p:ph idx="1"/>
          </p:nvPr>
        </p:nvSpPr>
        <p:spPr/>
        <p:txBody>
          <a:bodyPr/>
          <a:lstStyle/>
          <a:p>
            <a:pPr>
              <a:spcAft>
                <a:spcPts val="1200"/>
              </a:spcAft>
              <a:buFont typeface="Courier New" panose="02070309020205020404" pitchFamily="49" charset="0"/>
              <a:buChar char="o"/>
            </a:pPr>
            <a:r>
              <a:rPr lang="de-DE" b="1" dirty="0"/>
              <a:t> Wasserherkunft </a:t>
            </a:r>
            <a:r>
              <a:rPr lang="de-DE" dirty="0"/>
              <a:t>entscheidet über Notwendigkeit bzw. Volumen eines Speicherbeckens, z.B.:</a:t>
            </a:r>
          </a:p>
          <a:p>
            <a:pPr lvl="1"/>
            <a:r>
              <a:rPr lang="de-DE" sz="2800" dirty="0"/>
              <a:t>Brunnen mit ausreichend Wasserschüttung </a:t>
            </a:r>
          </a:p>
          <a:p>
            <a:pPr lvl="1"/>
            <a:r>
              <a:rPr lang="de-DE" sz="2800" dirty="0"/>
              <a:t>Brunnen mit sehr geringer Schüttung</a:t>
            </a:r>
          </a:p>
          <a:p>
            <a:pPr lvl="1"/>
            <a:r>
              <a:rPr lang="de-DE" sz="2800" dirty="0"/>
              <a:t>Oberflächengewässer mit beschränkter Entnahme (Menge, Monate)</a:t>
            </a:r>
          </a:p>
          <a:p>
            <a:pPr lvl="1"/>
            <a:r>
              <a:rPr lang="de-DE" sz="2800" dirty="0"/>
              <a:t>Dachwasser</a:t>
            </a:r>
          </a:p>
          <a:p>
            <a:pPr lvl="1"/>
            <a:r>
              <a:rPr lang="de-DE" sz="2800" dirty="0"/>
              <a:t>(Kläranlagen)</a:t>
            </a:r>
          </a:p>
          <a:p>
            <a:pPr lvl="1">
              <a:buFont typeface="Courier New" panose="02070309020205020404" pitchFamily="49" charset="0"/>
              <a:buChar char="o"/>
            </a:pPr>
            <a:endParaRPr lang="de-DE" b="1" dirty="0"/>
          </a:p>
          <a:p>
            <a:pPr marL="0" indent="0">
              <a:buNone/>
            </a:pPr>
            <a:endParaRPr lang="de-DE" b="1" dirty="0"/>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Textfeld 4">
            <a:extLst>
              <a:ext uri="{FF2B5EF4-FFF2-40B4-BE49-F238E27FC236}">
                <a16:creationId xmlns:a16="http://schemas.microsoft.com/office/drawing/2014/main" id="{B8E4F08B-46D0-4E51-8985-A94612DC1BB9}"/>
              </a:ext>
            </a:extLst>
          </p:cNvPr>
          <p:cNvSpPr txBox="1"/>
          <p:nvPr/>
        </p:nvSpPr>
        <p:spPr>
          <a:xfrm>
            <a:off x="9871343" y="5897325"/>
            <a:ext cx="979755" cy="261610"/>
          </a:xfrm>
          <a:prstGeom prst="rect">
            <a:avLst/>
          </a:prstGeom>
          <a:noFill/>
          <a:ln>
            <a:noFill/>
          </a:ln>
        </p:spPr>
        <p:txBody>
          <a:bodyPr wrap="none" rtlCol="0">
            <a:spAutoFit/>
          </a:bodyPr>
          <a:lstStyle/>
          <a:p>
            <a:r>
              <a:rPr lang="de-DE" sz="1100" dirty="0"/>
              <a:t>LRA Karlsruhe</a:t>
            </a:r>
          </a:p>
        </p:txBody>
      </p:sp>
    </p:spTree>
    <p:extLst>
      <p:ext uri="{BB962C8B-B14F-4D97-AF65-F5344CB8AC3E}">
        <p14:creationId xmlns:p14="http://schemas.microsoft.com/office/powerpoint/2010/main" val="1242073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Überlegungen zum Bau von Speicherbecken</a:t>
            </a:r>
          </a:p>
        </p:txBody>
      </p:sp>
      <p:sp>
        <p:nvSpPr>
          <p:cNvPr id="3" name="Inhaltsplatzhalter 2"/>
          <p:cNvSpPr>
            <a:spLocks noGrp="1"/>
          </p:cNvSpPr>
          <p:nvPr>
            <p:ph idx="1"/>
          </p:nvPr>
        </p:nvSpPr>
        <p:spPr>
          <a:xfrm>
            <a:off x="838200" y="1463040"/>
            <a:ext cx="6248400" cy="4713923"/>
          </a:xfrm>
        </p:spPr>
        <p:txBody>
          <a:bodyPr/>
          <a:lstStyle/>
          <a:p>
            <a:pPr marL="0" indent="0">
              <a:buNone/>
            </a:pPr>
            <a:endParaRPr lang="de-DE" b="1" dirty="0"/>
          </a:p>
          <a:p>
            <a:pPr>
              <a:spcAft>
                <a:spcPts val="1200"/>
              </a:spcAft>
              <a:buFont typeface="Courier New" panose="02070309020205020404" pitchFamily="49" charset="0"/>
              <a:buChar char="o"/>
            </a:pPr>
            <a:r>
              <a:rPr lang="de-DE" b="1" dirty="0"/>
              <a:t> Gründe </a:t>
            </a:r>
            <a:r>
              <a:rPr lang="de-DE" dirty="0"/>
              <a:t>zugunsten des Baus eines Speicherbeckens:</a:t>
            </a:r>
          </a:p>
          <a:p>
            <a:pPr lvl="1">
              <a:spcAft>
                <a:spcPts val="1200"/>
              </a:spcAft>
            </a:pPr>
            <a:r>
              <a:rPr lang="de-DE" sz="2800" dirty="0"/>
              <a:t> Keine (ausreichenden) Möglichkeiten zur </a:t>
            </a:r>
            <a:r>
              <a:rPr lang="de-DE" sz="2800" i="1" dirty="0"/>
              <a:t>Oberflächen</a:t>
            </a:r>
            <a:r>
              <a:rPr lang="de-DE" sz="2800" dirty="0"/>
              <a:t>wasserentnahme</a:t>
            </a:r>
          </a:p>
          <a:p>
            <a:pPr lvl="1">
              <a:spcAft>
                <a:spcPts val="1200"/>
              </a:spcAft>
            </a:pPr>
            <a:r>
              <a:rPr lang="de-DE" sz="2800" dirty="0"/>
              <a:t> Keine (ausreichenden) Möglichkeiten zur </a:t>
            </a:r>
            <a:r>
              <a:rPr lang="de-DE" sz="2800" i="1" dirty="0"/>
              <a:t>Grund</a:t>
            </a:r>
            <a:r>
              <a:rPr lang="de-DE" sz="2800" dirty="0"/>
              <a:t>wasserentnahme</a:t>
            </a:r>
          </a:p>
          <a:p>
            <a:pPr marL="457200" lvl="1" indent="0">
              <a:spcAft>
                <a:spcPts val="1200"/>
              </a:spcAft>
              <a:buNone/>
            </a:pPr>
            <a:endParaRPr lang="de-DE" sz="2800" dirty="0"/>
          </a:p>
          <a:p>
            <a:pPr lvl="1">
              <a:buFont typeface="Courier New" panose="02070309020205020404" pitchFamily="49" charset="0"/>
              <a:buChar char="o"/>
            </a:pPr>
            <a:endParaRPr lang="de-DE" b="1" dirty="0"/>
          </a:p>
          <a:p>
            <a:pPr lvl="1">
              <a:buFont typeface="Courier New" panose="02070309020205020404" pitchFamily="49" charset="0"/>
              <a:buChar char="o"/>
            </a:pPr>
            <a:endParaRPr lang="de-DE" b="1" dirty="0"/>
          </a:p>
          <a:p>
            <a:pPr marL="0" indent="0">
              <a:buNone/>
            </a:pPr>
            <a:endParaRPr lang="de-DE" b="1" dirty="0"/>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6" name="Textfeld 5">
            <a:extLst>
              <a:ext uri="{FF2B5EF4-FFF2-40B4-BE49-F238E27FC236}">
                <a16:creationId xmlns:a16="http://schemas.microsoft.com/office/drawing/2014/main" id="{168623B9-1573-4DCD-ACF7-96E1C6BE7F25}"/>
              </a:ext>
            </a:extLst>
          </p:cNvPr>
          <p:cNvSpPr txBox="1"/>
          <p:nvPr/>
        </p:nvSpPr>
        <p:spPr>
          <a:xfrm>
            <a:off x="10342905" y="5678860"/>
            <a:ext cx="1354858" cy="261610"/>
          </a:xfrm>
          <a:prstGeom prst="rect">
            <a:avLst/>
          </a:prstGeom>
          <a:noFill/>
          <a:ln>
            <a:noFill/>
          </a:ln>
        </p:spPr>
        <p:txBody>
          <a:bodyPr wrap="none" rtlCol="0">
            <a:spAutoFit/>
          </a:bodyPr>
          <a:lstStyle/>
          <a:p>
            <a:r>
              <a:rPr lang="de-DE" sz="1100" dirty="0"/>
              <a:t>Staubecken, </a:t>
            </a:r>
            <a:r>
              <a:rPr lang="de-DE" sz="1100" dirty="0" err="1"/>
              <a:t>pixabay</a:t>
            </a:r>
            <a:endParaRPr lang="de-DE" sz="1100" dirty="0"/>
          </a:p>
        </p:txBody>
      </p:sp>
      <p:pic>
        <p:nvPicPr>
          <p:cNvPr id="7" name="Grafik 6">
            <a:extLst>
              <a:ext uri="{FF2B5EF4-FFF2-40B4-BE49-F238E27FC236}">
                <a16:creationId xmlns:a16="http://schemas.microsoft.com/office/drawing/2014/main" id="{8DDD9228-E036-4955-B253-3C4BBDDF7069}"/>
              </a:ext>
            </a:extLst>
          </p:cNvPr>
          <p:cNvPicPr>
            <a:picLocks noChangeAspect="1"/>
          </p:cNvPicPr>
          <p:nvPr/>
        </p:nvPicPr>
        <p:blipFill>
          <a:blip r:embed="rId3"/>
          <a:stretch>
            <a:fillRect/>
          </a:stretch>
        </p:blipFill>
        <p:spPr>
          <a:xfrm>
            <a:off x="6650673" y="1915875"/>
            <a:ext cx="5047090" cy="3788103"/>
          </a:xfrm>
          <a:prstGeom prst="rect">
            <a:avLst/>
          </a:prstGeom>
        </p:spPr>
      </p:pic>
      <p:sp>
        <p:nvSpPr>
          <p:cNvPr id="8" name="Textfeld 7">
            <a:extLst>
              <a:ext uri="{FF2B5EF4-FFF2-40B4-BE49-F238E27FC236}">
                <a16:creationId xmlns:a16="http://schemas.microsoft.com/office/drawing/2014/main" id="{BF9EA001-6C45-439D-9033-AC76588105AF}"/>
              </a:ext>
            </a:extLst>
          </p:cNvPr>
          <p:cNvSpPr txBox="1"/>
          <p:nvPr/>
        </p:nvSpPr>
        <p:spPr>
          <a:xfrm>
            <a:off x="4680218" y="5766520"/>
            <a:ext cx="979755" cy="261610"/>
          </a:xfrm>
          <a:prstGeom prst="rect">
            <a:avLst/>
          </a:prstGeom>
          <a:noFill/>
          <a:ln>
            <a:noFill/>
          </a:ln>
        </p:spPr>
        <p:txBody>
          <a:bodyPr wrap="none" rtlCol="0">
            <a:spAutoFit/>
          </a:bodyPr>
          <a:lstStyle/>
          <a:p>
            <a:r>
              <a:rPr lang="de-DE" sz="1100" dirty="0"/>
              <a:t>LRA Karlsruhe</a:t>
            </a:r>
          </a:p>
        </p:txBody>
      </p:sp>
    </p:spTree>
    <p:extLst>
      <p:ext uri="{BB962C8B-B14F-4D97-AF65-F5344CB8AC3E}">
        <p14:creationId xmlns:p14="http://schemas.microsoft.com/office/powerpoint/2010/main" val="3593009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Baugenehmigung und Wasserrecht</a:t>
            </a:r>
          </a:p>
        </p:txBody>
      </p:sp>
      <p:sp>
        <p:nvSpPr>
          <p:cNvPr id="3" name="Inhaltsplatzhalter 2"/>
          <p:cNvSpPr>
            <a:spLocks noGrp="1"/>
          </p:cNvSpPr>
          <p:nvPr>
            <p:ph idx="1"/>
          </p:nvPr>
        </p:nvSpPr>
        <p:spPr/>
        <p:txBody>
          <a:bodyPr/>
          <a:lstStyle/>
          <a:p>
            <a:pPr marL="0" indent="0">
              <a:buNone/>
            </a:pPr>
            <a:endParaRPr lang="de-DE" b="1" dirty="0"/>
          </a:p>
          <a:p>
            <a:pPr marL="0" indent="0">
              <a:buNone/>
            </a:pPr>
            <a:endParaRPr lang="de-DE" b="1" dirty="0"/>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Inhaltsplatzhalter 2">
            <a:extLst>
              <a:ext uri="{FF2B5EF4-FFF2-40B4-BE49-F238E27FC236}">
                <a16:creationId xmlns:a16="http://schemas.microsoft.com/office/drawing/2014/main" id="{031AF616-1566-4930-8077-20F648B65D30}"/>
              </a:ext>
            </a:extLst>
          </p:cNvPr>
          <p:cNvSpPr txBox="1">
            <a:spLocks/>
          </p:cNvSpPr>
          <p:nvPr/>
        </p:nvSpPr>
        <p:spPr>
          <a:xfrm>
            <a:off x="990600" y="1615440"/>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Font typeface="Courier New" panose="02070309020205020404" pitchFamily="49" charset="0"/>
              <a:buChar char="o"/>
            </a:pPr>
            <a:endParaRPr lang="de-DE" b="1" dirty="0"/>
          </a:p>
          <a:p>
            <a:pPr lvl="1">
              <a:buFont typeface="Courier New" panose="02070309020205020404" pitchFamily="49" charset="0"/>
              <a:buChar char="o"/>
            </a:pPr>
            <a:endParaRPr lang="de-DE" b="1" dirty="0"/>
          </a:p>
          <a:p>
            <a:pPr marL="0" indent="0">
              <a:buFont typeface="Arial" panose="020B0604020202020204" pitchFamily="34" charset="0"/>
              <a:buNone/>
            </a:pPr>
            <a:endParaRPr lang="de-DE" b="1" dirty="0"/>
          </a:p>
        </p:txBody>
      </p:sp>
      <p:sp>
        <p:nvSpPr>
          <p:cNvPr id="6" name="Inhaltsplatzhalter 2">
            <a:extLst>
              <a:ext uri="{FF2B5EF4-FFF2-40B4-BE49-F238E27FC236}">
                <a16:creationId xmlns:a16="http://schemas.microsoft.com/office/drawing/2014/main" id="{01FA7494-D978-4171-9AAF-CFFFCA45AC8E}"/>
              </a:ext>
            </a:extLst>
          </p:cNvPr>
          <p:cNvSpPr txBox="1">
            <a:spLocks/>
          </p:cNvSpPr>
          <p:nvPr/>
        </p:nvSpPr>
        <p:spPr>
          <a:xfrm>
            <a:off x="838200" y="1588453"/>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1200"/>
              </a:spcAft>
              <a:buNone/>
            </a:pPr>
            <a:r>
              <a:rPr lang="de-DE" dirty="0"/>
              <a:t>Unbedingt rechtzeitig Baugenehmigung</a:t>
            </a:r>
          </a:p>
          <a:p>
            <a:pPr marL="0" indent="0" algn="ctr">
              <a:spcAft>
                <a:spcPts val="1200"/>
              </a:spcAft>
              <a:buNone/>
            </a:pPr>
            <a:r>
              <a:rPr lang="de-DE" dirty="0"/>
              <a:t> und Wasserrecht einholen!!!</a:t>
            </a:r>
          </a:p>
          <a:p>
            <a:pPr marL="457200" lvl="1" indent="0">
              <a:spcAft>
                <a:spcPts val="1200"/>
              </a:spcAft>
              <a:buNone/>
            </a:pPr>
            <a:endParaRPr lang="de-DE" sz="2800" dirty="0"/>
          </a:p>
          <a:p>
            <a:pPr lvl="1">
              <a:buFont typeface="Courier New" panose="02070309020205020404" pitchFamily="49" charset="0"/>
              <a:buChar char="o"/>
            </a:pPr>
            <a:endParaRPr lang="de-DE" sz="2800" dirty="0"/>
          </a:p>
          <a:p>
            <a:pPr lvl="1">
              <a:buFont typeface="Courier New" panose="02070309020205020404" pitchFamily="49" charset="0"/>
              <a:buChar char="o"/>
            </a:pPr>
            <a:endParaRPr lang="de-DE" b="1" dirty="0"/>
          </a:p>
          <a:p>
            <a:pPr marL="0" indent="0">
              <a:buFont typeface="Arial" panose="020B0604020202020204" pitchFamily="34" charset="0"/>
              <a:buNone/>
            </a:pPr>
            <a:endParaRPr lang="de-DE" b="1" dirty="0"/>
          </a:p>
        </p:txBody>
      </p:sp>
      <p:sp>
        <p:nvSpPr>
          <p:cNvPr id="8" name="Textfeld 7">
            <a:extLst>
              <a:ext uri="{FF2B5EF4-FFF2-40B4-BE49-F238E27FC236}">
                <a16:creationId xmlns:a16="http://schemas.microsoft.com/office/drawing/2014/main" id="{3AEAAB55-E3BC-49BE-A33A-965908E17AF7}"/>
              </a:ext>
            </a:extLst>
          </p:cNvPr>
          <p:cNvSpPr txBox="1"/>
          <p:nvPr/>
        </p:nvSpPr>
        <p:spPr>
          <a:xfrm>
            <a:off x="9871343" y="5897325"/>
            <a:ext cx="979755" cy="261610"/>
          </a:xfrm>
          <a:prstGeom prst="rect">
            <a:avLst/>
          </a:prstGeom>
          <a:noFill/>
          <a:ln>
            <a:noFill/>
          </a:ln>
        </p:spPr>
        <p:txBody>
          <a:bodyPr wrap="none" rtlCol="0">
            <a:spAutoFit/>
          </a:bodyPr>
          <a:lstStyle/>
          <a:p>
            <a:r>
              <a:rPr lang="de-DE" sz="1100" dirty="0"/>
              <a:t>LRA Karlsruhe</a:t>
            </a:r>
          </a:p>
        </p:txBody>
      </p:sp>
    </p:spTree>
    <p:extLst>
      <p:ext uri="{BB962C8B-B14F-4D97-AF65-F5344CB8AC3E}">
        <p14:creationId xmlns:p14="http://schemas.microsoft.com/office/powerpoint/2010/main" val="3840885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marL="0" indent="0">
              <a:buNone/>
            </a:pPr>
            <a:endParaRPr lang="de-DE" b="1" dirty="0"/>
          </a:p>
          <a:p>
            <a:pPr>
              <a:buFont typeface="Courier New" panose="02070309020205020404" pitchFamily="49" charset="0"/>
              <a:buChar char="o"/>
            </a:pPr>
            <a:endParaRPr lang="de-DE" b="1" dirty="0"/>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Inhaltsplatzhalter 2">
            <a:extLst>
              <a:ext uri="{FF2B5EF4-FFF2-40B4-BE49-F238E27FC236}">
                <a16:creationId xmlns:a16="http://schemas.microsoft.com/office/drawing/2014/main" id="{031AF616-1566-4930-8077-20F648B65D30}"/>
              </a:ext>
            </a:extLst>
          </p:cNvPr>
          <p:cNvSpPr txBox="1">
            <a:spLocks/>
          </p:cNvSpPr>
          <p:nvPr/>
        </p:nvSpPr>
        <p:spPr>
          <a:xfrm>
            <a:off x="990600" y="1615440"/>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Font typeface="Courier New" panose="02070309020205020404" pitchFamily="49" charset="0"/>
              <a:buChar char="o"/>
            </a:pPr>
            <a:endParaRPr lang="de-DE" b="1" dirty="0"/>
          </a:p>
          <a:p>
            <a:pPr lvl="1">
              <a:buFont typeface="Courier New" panose="02070309020205020404" pitchFamily="49" charset="0"/>
              <a:buChar char="o"/>
            </a:pPr>
            <a:endParaRPr lang="de-DE" b="1" dirty="0"/>
          </a:p>
          <a:p>
            <a:pPr marL="0" indent="0">
              <a:buFont typeface="Arial" panose="020B0604020202020204" pitchFamily="34" charset="0"/>
              <a:buNone/>
            </a:pPr>
            <a:endParaRPr lang="de-DE" b="1" dirty="0"/>
          </a:p>
        </p:txBody>
      </p:sp>
      <p:sp>
        <p:nvSpPr>
          <p:cNvPr id="6" name="Inhaltsplatzhalter 2">
            <a:extLst>
              <a:ext uri="{FF2B5EF4-FFF2-40B4-BE49-F238E27FC236}">
                <a16:creationId xmlns:a16="http://schemas.microsoft.com/office/drawing/2014/main" id="{01FA7494-D978-4171-9AAF-CFFFCA45AC8E}"/>
              </a:ext>
            </a:extLst>
          </p:cNvPr>
          <p:cNvSpPr txBox="1">
            <a:spLocks/>
          </p:cNvSpPr>
          <p:nvPr/>
        </p:nvSpPr>
        <p:spPr>
          <a:xfrm>
            <a:off x="838200" y="1588453"/>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1200"/>
              </a:spcAft>
              <a:buNone/>
            </a:pPr>
            <a:r>
              <a:rPr lang="de-DE" sz="3600" dirty="0">
                <a:solidFill>
                  <a:schemeClr val="accent1"/>
                </a:solidFill>
                <a:latin typeface="+mj-lt"/>
                <a:ea typeface="+mj-ea"/>
                <a:cs typeface="+mj-cs"/>
              </a:rPr>
              <a:t>Welche verschiedenen Bestandteile / Bereiche eines Speicherbeckens müssen geplant werden?</a:t>
            </a:r>
          </a:p>
          <a:p>
            <a:pPr marL="0" indent="0">
              <a:buFont typeface="Arial" panose="020B0604020202020204" pitchFamily="34" charset="0"/>
              <a:buNone/>
            </a:pPr>
            <a:endParaRPr lang="de-DE" b="1" dirty="0"/>
          </a:p>
        </p:txBody>
      </p:sp>
      <p:pic>
        <p:nvPicPr>
          <p:cNvPr id="7" name="Grafik 6">
            <a:extLst>
              <a:ext uri="{FF2B5EF4-FFF2-40B4-BE49-F238E27FC236}">
                <a16:creationId xmlns:a16="http://schemas.microsoft.com/office/drawing/2014/main" id="{79FBF48C-92D2-437E-8DA8-E4D93E3AAF37}"/>
              </a:ext>
            </a:extLst>
          </p:cNvPr>
          <p:cNvPicPr>
            <a:picLocks noChangeAspect="1"/>
          </p:cNvPicPr>
          <p:nvPr/>
        </p:nvPicPr>
        <p:blipFill>
          <a:blip r:embed="rId3"/>
          <a:stretch>
            <a:fillRect/>
          </a:stretch>
        </p:blipFill>
        <p:spPr>
          <a:xfrm>
            <a:off x="4652962" y="2837255"/>
            <a:ext cx="3190875" cy="3190875"/>
          </a:xfrm>
          <a:prstGeom prst="rect">
            <a:avLst/>
          </a:prstGeom>
        </p:spPr>
      </p:pic>
      <p:sp>
        <p:nvSpPr>
          <p:cNvPr id="8" name="Textfeld 7">
            <a:extLst>
              <a:ext uri="{FF2B5EF4-FFF2-40B4-BE49-F238E27FC236}">
                <a16:creationId xmlns:a16="http://schemas.microsoft.com/office/drawing/2014/main" id="{3AEAAB55-E3BC-49BE-A33A-965908E17AF7}"/>
              </a:ext>
            </a:extLst>
          </p:cNvPr>
          <p:cNvSpPr txBox="1"/>
          <p:nvPr/>
        </p:nvSpPr>
        <p:spPr>
          <a:xfrm>
            <a:off x="6828105" y="5394007"/>
            <a:ext cx="623889" cy="261610"/>
          </a:xfrm>
          <a:prstGeom prst="rect">
            <a:avLst/>
          </a:prstGeom>
          <a:noFill/>
          <a:ln>
            <a:noFill/>
          </a:ln>
        </p:spPr>
        <p:txBody>
          <a:bodyPr wrap="none" rtlCol="0">
            <a:spAutoFit/>
          </a:bodyPr>
          <a:lstStyle/>
          <a:p>
            <a:r>
              <a:rPr lang="de-DE" sz="1100" dirty="0" err="1"/>
              <a:t>pixabay</a:t>
            </a:r>
            <a:endParaRPr lang="de-DE" sz="1100" dirty="0"/>
          </a:p>
        </p:txBody>
      </p:sp>
    </p:spTree>
    <p:extLst>
      <p:ext uri="{BB962C8B-B14F-4D97-AF65-F5344CB8AC3E}">
        <p14:creationId xmlns:p14="http://schemas.microsoft.com/office/powerpoint/2010/main" val="1681243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Verschiedene Bestandteile eines Speicherbeckens</a:t>
            </a:r>
          </a:p>
        </p:txBody>
      </p:sp>
      <p:sp>
        <p:nvSpPr>
          <p:cNvPr id="3" name="Inhaltsplatzhalter 2"/>
          <p:cNvSpPr>
            <a:spLocks noGrp="1"/>
          </p:cNvSpPr>
          <p:nvPr>
            <p:ph idx="1"/>
          </p:nvPr>
        </p:nvSpPr>
        <p:spPr/>
        <p:txBody>
          <a:bodyPr/>
          <a:lstStyle/>
          <a:p>
            <a:pPr marL="0" indent="0">
              <a:buNone/>
            </a:pPr>
            <a:endParaRPr lang="de-DE" b="1" dirty="0"/>
          </a:p>
          <a:p>
            <a:pPr marL="0" indent="0">
              <a:buNone/>
            </a:pPr>
            <a:endParaRPr lang="de-DE" b="1" dirty="0"/>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Inhaltsplatzhalter 2">
            <a:extLst>
              <a:ext uri="{FF2B5EF4-FFF2-40B4-BE49-F238E27FC236}">
                <a16:creationId xmlns:a16="http://schemas.microsoft.com/office/drawing/2014/main" id="{031AF616-1566-4930-8077-20F648B65D30}"/>
              </a:ext>
            </a:extLst>
          </p:cNvPr>
          <p:cNvSpPr txBox="1">
            <a:spLocks/>
          </p:cNvSpPr>
          <p:nvPr/>
        </p:nvSpPr>
        <p:spPr>
          <a:xfrm>
            <a:off x="990600" y="1615440"/>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Font typeface="Courier New" panose="02070309020205020404" pitchFamily="49" charset="0"/>
              <a:buChar char="o"/>
            </a:pPr>
            <a:endParaRPr lang="de-DE" b="1" dirty="0"/>
          </a:p>
          <a:p>
            <a:pPr lvl="1">
              <a:buFont typeface="Courier New" panose="02070309020205020404" pitchFamily="49" charset="0"/>
              <a:buChar char="o"/>
            </a:pPr>
            <a:endParaRPr lang="de-DE" b="1" dirty="0"/>
          </a:p>
          <a:p>
            <a:pPr marL="0" indent="0">
              <a:buFont typeface="Arial" panose="020B0604020202020204" pitchFamily="34" charset="0"/>
              <a:buNone/>
            </a:pPr>
            <a:endParaRPr lang="de-DE" b="1" dirty="0"/>
          </a:p>
        </p:txBody>
      </p:sp>
      <p:sp>
        <p:nvSpPr>
          <p:cNvPr id="6" name="Inhaltsplatzhalter 2">
            <a:extLst>
              <a:ext uri="{FF2B5EF4-FFF2-40B4-BE49-F238E27FC236}">
                <a16:creationId xmlns:a16="http://schemas.microsoft.com/office/drawing/2014/main" id="{01FA7494-D978-4171-9AAF-CFFFCA45AC8E}"/>
              </a:ext>
            </a:extLst>
          </p:cNvPr>
          <p:cNvSpPr txBox="1">
            <a:spLocks/>
          </p:cNvSpPr>
          <p:nvPr/>
        </p:nvSpPr>
        <p:spPr>
          <a:xfrm>
            <a:off x="838200" y="1418735"/>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buFont typeface="Wingdings" panose="05000000000000000000" pitchFamily="2" charset="2"/>
              <a:buChar char="Ø"/>
            </a:pPr>
            <a:r>
              <a:rPr lang="de-DE" dirty="0"/>
              <a:t> </a:t>
            </a:r>
            <a:r>
              <a:rPr lang="de-DE" sz="2600" dirty="0"/>
              <a:t>Rohre und Pumpentechnik</a:t>
            </a:r>
          </a:p>
          <a:p>
            <a:pPr>
              <a:spcAft>
                <a:spcPts val="1200"/>
              </a:spcAft>
              <a:buFont typeface="Wingdings" panose="05000000000000000000" pitchFamily="2" charset="2"/>
              <a:buChar char="Ø"/>
            </a:pPr>
            <a:r>
              <a:rPr lang="de-DE" sz="2600" dirty="0"/>
              <a:t> Absetzbecken </a:t>
            </a:r>
          </a:p>
          <a:p>
            <a:pPr>
              <a:spcAft>
                <a:spcPts val="1200"/>
              </a:spcAft>
              <a:buFont typeface="Wingdings" panose="05000000000000000000" pitchFamily="2" charset="2"/>
              <a:buChar char="Ø"/>
            </a:pPr>
            <a:r>
              <a:rPr lang="de-DE" sz="2600" dirty="0"/>
              <a:t> Überlauf und Ausstiegshilfen</a:t>
            </a:r>
          </a:p>
          <a:p>
            <a:pPr>
              <a:spcAft>
                <a:spcPts val="1200"/>
              </a:spcAft>
              <a:buFont typeface="Wingdings" panose="05000000000000000000" pitchFamily="2" charset="2"/>
              <a:buChar char="Ø"/>
            </a:pPr>
            <a:r>
              <a:rPr lang="de-DE" sz="2600" dirty="0"/>
              <a:t> Ablauf</a:t>
            </a:r>
          </a:p>
          <a:p>
            <a:pPr>
              <a:spcAft>
                <a:spcPts val="1200"/>
              </a:spcAft>
              <a:buFont typeface="Wingdings" panose="05000000000000000000" pitchFamily="2" charset="2"/>
              <a:buChar char="Ø"/>
            </a:pPr>
            <a:r>
              <a:rPr lang="de-DE" sz="2600" dirty="0"/>
              <a:t> Flachwasserbereiche</a:t>
            </a:r>
          </a:p>
          <a:p>
            <a:pPr>
              <a:spcAft>
                <a:spcPts val="1200"/>
              </a:spcAft>
              <a:buFont typeface="Wingdings" panose="05000000000000000000" pitchFamily="2" charset="2"/>
              <a:buChar char="Ø"/>
            </a:pPr>
            <a:r>
              <a:rPr lang="de-DE" sz="2600" dirty="0"/>
              <a:t> Zaun</a:t>
            </a:r>
          </a:p>
          <a:p>
            <a:pPr>
              <a:spcAft>
                <a:spcPts val="1200"/>
              </a:spcAft>
              <a:buFont typeface="Wingdings" panose="05000000000000000000" pitchFamily="2" charset="2"/>
              <a:buChar char="Ø"/>
            </a:pPr>
            <a:r>
              <a:rPr lang="de-DE" sz="2600" dirty="0"/>
              <a:t> Erschließung</a:t>
            </a:r>
          </a:p>
          <a:p>
            <a:pPr>
              <a:spcAft>
                <a:spcPts val="1200"/>
              </a:spcAft>
              <a:buFont typeface="Wingdings" panose="05000000000000000000" pitchFamily="2" charset="2"/>
              <a:buChar char="Ø"/>
            </a:pPr>
            <a:r>
              <a:rPr lang="de-DE" sz="2600" dirty="0"/>
              <a:t> Dammbegrünung</a:t>
            </a:r>
          </a:p>
          <a:p>
            <a:pPr lvl="1">
              <a:buFont typeface="Courier New" panose="02070309020205020404" pitchFamily="49" charset="0"/>
              <a:buChar char="o"/>
            </a:pPr>
            <a:endParaRPr lang="de-DE" b="1" dirty="0"/>
          </a:p>
          <a:p>
            <a:pPr marL="0" indent="0">
              <a:buFont typeface="Arial" panose="020B0604020202020204" pitchFamily="34" charset="0"/>
              <a:buNone/>
            </a:pPr>
            <a:endParaRPr lang="de-DE" b="1" dirty="0"/>
          </a:p>
        </p:txBody>
      </p:sp>
      <p:sp>
        <p:nvSpPr>
          <p:cNvPr id="8" name="Textfeld 7">
            <a:extLst>
              <a:ext uri="{FF2B5EF4-FFF2-40B4-BE49-F238E27FC236}">
                <a16:creationId xmlns:a16="http://schemas.microsoft.com/office/drawing/2014/main" id="{3AEAAB55-E3BC-49BE-A33A-965908E17AF7}"/>
              </a:ext>
            </a:extLst>
          </p:cNvPr>
          <p:cNvSpPr txBox="1"/>
          <p:nvPr/>
        </p:nvSpPr>
        <p:spPr>
          <a:xfrm>
            <a:off x="9871343" y="5897325"/>
            <a:ext cx="979755" cy="261610"/>
          </a:xfrm>
          <a:prstGeom prst="rect">
            <a:avLst/>
          </a:prstGeom>
          <a:noFill/>
          <a:ln>
            <a:noFill/>
          </a:ln>
        </p:spPr>
        <p:txBody>
          <a:bodyPr wrap="none" rtlCol="0">
            <a:spAutoFit/>
          </a:bodyPr>
          <a:lstStyle/>
          <a:p>
            <a:r>
              <a:rPr lang="de-DE" sz="1100" dirty="0"/>
              <a:t>LRA Karlsruhe</a:t>
            </a:r>
          </a:p>
        </p:txBody>
      </p:sp>
    </p:spTree>
    <p:extLst>
      <p:ext uri="{BB962C8B-B14F-4D97-AF65-F5344CB8AC3E}">
        <p14:creationId xmlns:p14="http://schemas.microsoft.com/office/powerpoint/2010/main" val="417287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Rohre und Pumpentechnik</a:t>
            </a:r>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Inhaltsplatzhalter 2">
            <a:extLst>
              <a:ext uri="{FF2B5EF4-FFF2-40B4-BE49-F238E27FC236}">
                <a16:creationId xmlns:a16="http://schemas.microsoft.com/office/drawing/2014/main" id="{031AF616-1566-4930-8077-20F648B65D30}"/>
              </a:ext>
            </a:extLst>
          </p:cNvPr>
          <p:cNvSpPr txBox="1">
            <a:spLocks/>
          </p:cNvSpPr>
          <p:nvPr/>
        </p:nvSpPr>
        <p:spPr>
          <a:xfrm>
            <a:off x="990600" y="1615440"/>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Font typeface="Courier New" panose="02070309020205020404" pitchFamily="49" charset="0"/>
              <a:buChar char="o"/>
            </a:pPr>
            <a:endParaRPr lang="de-DE" b="1" dirty="0"/>
          </a:p>
          <a:p>
            <a:pPr lvl="1">
              <a:buFont typeface="Courier New" panose="02070309020205020404" pitchFamily="49" charset="0"/>
              <a:buChar char="o"/>
            </a:pPr>
            <a:endParaRPr lang="de-DE" b="1" dirty="0"/>
          </a:p>
          <a:p>
            <a:pPr marL="0" indent="0">
              <a:buFont typeface="Arial" panose="020B0604020202020204" pitchFamily="34" charset="0"/>
              <a:buNone/>
            </a:pPr>
            <a:endParaRPr lang="de-DE" b="1" dirty="0"/>
          </a:p>
        </p:txBody>
      </p:sp>
      <p:sp>
        <p:nvSpPr>
          <p:cNvPr id="7" name="Rechteck 6">
            <a:extLst>
              <a:ext uri="{FF2B5EF4-FFF2-40B4-BE49-F238E27FC236}">
                <a16:creationId xmlns:a16="http://schemas.microsoft.com/office/drawing/2014/main" id="{23ED0A56-A4A0-4179-BEAE-08BEC883E018}"/>
              </a:ext>
            </a:extLst>
          </p:cNvPr>
          <p:cNvSpPr/>
          <p:nvPr/>
        </p:nvSpPr>
        <p:spPr>
          <a:xfrm>
            <a:off x="1340902" y="5636459"/>
            <a:ext cx="3882027" cy="646331"/>
          </a:xfrm>
          <a:prstGeom prst="rect">
            <a:avLst/>
          </a:prstGeom>
        </p:spPr>
        <p:txBody>
          <a:bodyPr wrap="square">
            <a:spAutoFit/>
          </a:bodyPr>
          <a:lstStyle/>
          <a:p>
            <a:r>
              <a:rPr lang="de-DE" dirty="0">
                <a:latin typeface="Calibri" panose="020F0502020204030204" pitchFamily="34" charset="0"/>
                <a:ea typeface="Times New Roman" panose="02020603050405020304" pitchFamily="18" charset="0"/>
              </a:rPr>
              <a:t>Verlegung des Teichrohrleitungsnetzes, Hubertus Beutler GmbH</a:t>
            </a:r>
            <a:endParaRPr lang="de-DE" dirty="0"/>
          </a:p>
        </p:txBody>
      </p:sp>
      <p:sp>
        <p:nvSpPr>
          <p:cNvPr id="9" name="Rechteck 8">
            <a:extLst>
              <a:ext uri="{FF2B5EF4-FFF2-40B4-BE49-F238E27FC236}">
                <a16:creationId xmlns:a16="http://schemas.microsoft.com/office/drawing/2014/main" id="{9456AC15-8CA1-475F-B7DC-E4E51CF1049A}"/>
              </a:ext>
            </a:extLst>
          </p:cNvPr>
          <p:cNvSpPr/>
          <p:nvPr/>
        </p:nvSpPr>
        <p:spPr>
          <a:xfrm>
            <a:off x="5760502" y="5436067"/>
            <a:ext cx="6096000" cy="923330"/>
          </a:xfrm>
          <a:prstGeom prst="rect">
            <a:avLst/>
          </a:prstGeom>
        </p:spPr>
        <p:txBody>
          <a:bodyPr>
            <a:spAutoFit/>
          </a:bodyPr>
          <a:lstStyle/>
          <a:p>
            <a:r>
              <a:rPr lang="de-DE" dirty="0">
                <a:latin typeface="Calibri" panose="020F0502020204030204" pitchFamily="34" charset="0"/>
                <a:ea typeface="Times New Roman" panose="02020603050405020304" pitchFamily="18" charset="0"/>
              </a:rPr>
              <a:t>Pumpenanlage mit Schlepperpumpe und Dieselaggregat zur Wasserentnahme aus dem Speicherbecken, Hubertus Beutler GmbH</a:t>
            </a:r>
            <a:endParaRPr lang="de-DE" dirty="0"/>
          </a:p>
        </p:txBody>
      </p:sp>
      <p:pic>
        <p:nvPicPr>
          <p:cNvPr id="11" name="Grafik 10">
            <a:extLst>
              <a:ext uri="{FF2B5EF4-FFF2-40B4-BE49-F238E27FC236}">
                <a16:creationId xmlns:a16="http://schemas.microsoft.com/office/drawing/2014/main" id="{342D6A0F-8FAA-478C-A926-D0DE8B6C5F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40902" y="1463040"/>
            <a:ext cx="3068609" cy="4091478"/>
          </a:xfrm>
          <a:prstGeom prst="rect">
            <a:avLst/>
          </a:prstGeom>
        </p:spPr>
      </p:pic>
      <p:pic>
        <p:nvPicPr>
          <p:cNvPr id="13" name="Grafik 12">
            <a:extLst>
              <a:ext uri="{FF2B5EF4-FFF2-40B4-BE49-F238E27FC236}">
                <a16:creationId xmlns:a16="http://schemas.microsoft.com/office/drawing/2014/main" id="{35F57E20-E81C-4E97-B1FA-A8E846703E0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0502" y="1436053"/>
            <a:ext cx="5291159" cy="3968370"/>
          </a:xfrm>
          <a:prstGeom prst="rect">
            <a:avLst/>
          </a:prstGeom>
        </p:spPr>
      </p:pic>
    </p:spTree>
    <p:extLst>
      <p:ext uri="{BB962C8B-B14F-4D97-AF65-F5344CB8AC3E}">
        <p14:creationId xmlns:p14="http://schemas.microsoft.com/office/powerpoint/2010/main" val="3139156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Speicherbecken – Absetzbecken – ja oder nein?</a:t>
            </a:r>
          </a:p>
        </p:txBody>
      </p:sp>
      <p:sp>
        <p:nvSpPr>
          <p:cNvPr id="3" name="Inhaltsplatzhalter 2"/>
          <p:cNvSpPr>
            <a:spLocks noGrp="1"/>
          </p:cNvSpPr>
          <p:nvPr>
            <p:ph idx="1"/>
          </p:nvPr>
        </p:nvSpPr>
        <p:spPr/>
        <p:txBody>
          <a:bodyPr/>
          <a:lstStyle/>
          <a:p>
            <a:pPr marL="0" indent="0">
              <a:buNone/>
            </a:pPr>
            <a:endParaRPr lang="de-DE" b="1" dirty="0"/>
          </a:p>
          <a:p>
            <a:pPr>
              <a:buFont typeface="Courier New" panose="02070309020205020404" pitchFamily="49" charset="0"/>
              <a:buChar char="o"/>
            </a:pPr>
            <a:endParaRPr lang="de-DE" b="1" dirty="0"/>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Inhaltsplatzhalter 2">
            <a:extLst>
              <a:ext uri="{FF2B5EF4-FFF2-40B4-BE49-F238E27FC236}">
                <a16:creationId xmlns:a16="http://schemas.microsoft.com/office/drawing/2014/main" id="{031AF616-1566-4930-8077-20F648B65D30}"/>
              </a:ext>
            </a:extLst>
          </p:cNvPr>
          <p:cNvSpPr txBox="1">
            <a:spLocks/>
          </p:cNvSpPr>
          <p:nvPr/>
        </p:nvSpPr>
        <p:spPr>
          <a:xfrm>
            <a:off x="990600" y="1615440"/>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Font typeface="Courier New" panose="02070309020205020404" pitchFamily="49" charset="0"/>
              <a:buChar char="o"/>
            </a:pPr>
            <a:endParaRPr lang="de-DE" b="1" dirty="0"/>
          </a:p>
          <a:p>
            <a:pPr lvl="1">
              <a:buFont typeface="Courier New" panose="02070309020205020404" pitchFamily="49" charset="0"/>
              <a:buChar char="o"/>
            </a:pPr>
            <a:endParaRPr lang="de-DE" b="1" dirty="0"/>
          </a:p>
          <a:p>
            <a:pPr marL="0" indent="0">
              <a:buFont typeface="Arial" panose="020B0604020202020204" pitchFamily="34" charset="0"/>
              <a:buNone/>
            </a:pPr>
            <a:endParaRPr lang="de-DE" b="1" dirty="0"/>
          </a:p>
        </p:txBody>
      </p:sp>
      <p:pic>
        <p:nvPicPr>
          <p:cNvPr id="6" name="Grafik 5">
            <a:extLst>
              <a:ext uri="{FF2B5EF4-FFF2-40B4-BE49-F238E27FC236}">
                <a16:creationId xmlns:a16="http://schemas.microsoft.com/office/drawing/2014/main" id="{806DEC08-7053-422B-8490-08B31B5E4FB1}"/>
              </a:ext>
            </a:extLst>
          </p:cNvPr>
          <p:cNvPicPr>
            <a:picLocks noChangeAspect="1"/>
          </p:cNvPicPr>
          <p:nvPr/>
        </p:nvPicPr>
        <p:blipFill>
          <a:blip r:embed="rId3"/>
          <a:stretch>
            <a:fillRect/>
          </a:stretch>
        </p:blipFill>
        <p:spPr>
          <a:xfrm>
            <a:off x="2188126" y="1375702"/>
            <a:ext cx="7815743" cy="4397136"/>
          </a:xfrm>
          <a:prstGeom prst="rect">
            <a:avLst/>
          </a:prstGeom>
        </p:spPr>
      </p:pic>
      <p:sp>
        <p:nvSpPr>
          <p:cNvPr id="9" name="Textfeld 8">
            <a:extLst>
              <a:ext uri="{FF2B5EF4-FFF2-40B4-BE49-F238E27FC236}">
                <a16:creationId xmlns:a16="http://schemas.microsoft.com/office/drawing/2014/main" id="{7450F009-64EF-4865-995F-49347A6383E0}"/>
              </a:ext>
            </a:extLst>
          </p:cNvPr>
          <p:cNvSpPr txBox="1"/>
          <p:nvPr/>
        </p:nvSpPr>
        <p:spPr>
          <a:xfrm>
            <a:off x="8193758" y="5772838"/>
            <a:ext cx="1810111" cy="261610"/>
          </a:xfrm>
          <a:prstGeom prst="rect">
            <a:avLst/>
          </a:prstGeom>
          <a:noFill/>
          <a:ln>
            <a:noFill/>
          </a:ln>
        </p:spPr>
        <p:txBody>
          <a:bodyPr wrap="none" rtlCol="0">
            <a:spAutoFit/>
          </a:bodyPr>
          <a:lstStyle/>
          <a:p>
            <a:r>
              <a:rPr lang="de-DE" sz="1100" dirty="0" err="1"/>
              <a:t>Absetzbecken,LRA</a:t>
            </a:r>
            <a:r>
              <a:rPr lang="de-DE" sz="1100" dirty="0"/>
              <a:t> Karlsruhe</a:t>
            </a:r>
          </a:p>
        </p:txBody>
      </p:sp>
    </p:spTree>
    <p:extLst>
      <p:ext uri="{BB962C8B-B14F-4D97-AF65-F5344CB8AC3E}">
        <p14:creationId xmlns:p14="http://schemas.microsoft.com/office/powerpoint/2010/main" val="2479096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Speicherbecken – Reinigung von Becken</a:t>
            </a:r>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Inhaltsplatzhalter 2">
            <a:extLst>
              <a:ext uri="{FF2B5EF4-FFF2-40B4-BE49-F238E27FC236}">
                <a16:creationId xmlns:a16="http://schemas.microsoft.com/office/drawing/2014/main" id="{031AF616-1566-4930-8077-20F648B65D30}"/>
              </a:ext>
            </a:extLst>
          </p:cNvPr>
          <p:cNvSpPr txBox="1">
            <a:spLocks/>
          </p:cNvSpPr>
          <p:nvPr/>
        </p:nvSpPr>
        <p:spPr>
          <a:xfrm>
            <a:off x="990600" y="1615440"/>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Font typeface="Courier New" panose="02070309020205020404" pitchFamily="49" charset="0"/>
              <a:buChar char="o"/>
            </a:pPr>
            <a:endParaRPr lang="de-DE" b="1" dirty="0"/>
          </a:p>
          <a:p>
            <a:pPr marL="457200" lvl="1" indent="0">
              <a:buNone/>
            </a:pPr>
            <a:endParaRPr lang="de-DE" b="1" dirty="0"/>
          </a:p>
          <a:p>
            <a:pPr marL="0" indent="0">
              <a:buFont typeface="Arial" panose="020B0604020202020204" pitchFamily="34" charset="0"/>
              <a:buNone/>
            </a:pPr>
            <a:endParaRPr lang="de-DE" b="1" dirty="0"/>
          </a:p>
        </p:txBody>
      </p:sp>
      <p:sp>
        <p:nvSpPr>
          <p:cNvPr id="8" name="Textfeld 7">
            <a:extLst>
              <a:ext uri="{FF2B5EF4-FFF2-40B4-BE49-F238E27FC236}">
                <a16:creationId xmlns:a16="http://schemas.microsoft.com/office/drawing/2014/main" id="{791C701B-7880-4DCB-9885-AC07436210B0}"/>
              </a:ext>
            </a:extLst>
          </p:cNvPr>
          <p:cNvSpPr txBox="1"/>
          <p:nvPr/>
        </p:nvSpPr>
        <p:spPr>
          <a:xfrm>
            <a:off x="8241737" y="5417295"/>
            <a:ext cx="979755" cy="261610"/>
          </a:xfrm>
          <a:prstGeom prst="rect">
            <a:avLst/>
          </a:prstGeom>
          <a:noFill/>
          <a:ln>
            <a:noFill/>
          </a:ln>
        </p:spPr>
        <p:txBody>
          <a:bodyPr wrap="none" rtlCol="0">
            <a:spAutoFit/>
          </a:bodyPr>
          <a:lstStyle/>
          <a:p>
            <a:r>
              <a:rPr lang="de-DE" sz="1100" dirty="0"/>
              <a:t>LRA Karlsruhe</a:t>
            </a:r>
          </a:p>
        </p:txBody>
      </p:sp>
      <p:sp>
        <p:nvSpPr>
          <p:cNvPr id="3" name="Rechteck 2">
            <a:extLst>
              <a:ext uri="{FF2B5EF4-FFF2-40B4-BE49-F238E27FC236}">
                <a16:creationId xmlns:a16="http://schemas.microsoft.com/office/drawing/2014/main" id="{29537875-DDE7-405B-8FDF-60F4BDCC493C}"/>
              </a:ext>
            </a:extLst>
          </p:cNvPr>
          <p:cNvSpPr/>
          <p:nvPr/>
        </p:nvSpPr>
        <p:spPr>
          <a:xfrm>
            <a:off x="838200" y="1588453"/>
            <a:ext cx="8305800" cy="3524042"/>
          </a:xfrm>
          <a:prstGeom prst="rect">
            <a:avLst/>
          </a:prstGeom>
        </p:spPr>
        <p:txBody>
          <a:bodyPr wrap="square">
            <a:spAutoFit/>
          </a:bodyPr>
          <a:lstStyle/>
          <a:p>
            <a:pPr marL="571500" indent="-571500">
              <a:spcBef>
                <a:spcPts val="1000"/>
              </a:spcBef>
              <a:spcAft>
                <a:spcPts val="1200"/>
              </a:spcAft>
              <a:buFont typeface="Arial" panose="020B0604020202020204" pitchFamily="34" charset="0"/>
              <a:buChar char="•"/>
            </a:pPr>
            <a:r>
              <a:rPr lang="de-DE" sz="2800" dirty="0"/>
              <a:t>Ablauf zur Reinigung?</a:t>
            </a:r>
          </a:p>
          <a:p>
            <a:pPr marL="571500" indent="-571500">
              <a:spcBef>
                <a:spcPts val="1000"/>
              </a:spcBef>
              <a:spcAft>
                <a:spcPts val="1200"/>
              </a:spcAft>
              <a:buFont typeface="Arial" panose="020B0604020202020204" pitchFamily="34" charset="0"/>
              <a:buChar char="•"/>
            </a:pPr>
            <a:r>
              <a:rPr lang="de-DE" sz="2800" dirty="0"/>
              <a:t>Reinigung sollte nicht nötig sein, wenn dann erst nach vielen Jahren. </a:t>
            </a:r>
          </a:p>
          <a:p>
            <a:pPr marL="571500" indent="-571500">
              <a:spcBef>
                <a:spcPts val="1000"/>
              </a:spcBef>
              <a:spcAft>
                <a:spcPts val="1200"/>
              </a:spcAft>
              <a:buFont typeface="Arial" panose="020B0604020202020204" pitchFamily="34" charset="0"/>
              <a:buChar char="•"/>
            </a:pPr>
            <a:r>
              <a:rPr lang="de-DE" sz="2800" dirty="0"/>
              <a:t>Schichtung des Wassers ist wichtig, damit sich eine „Selbstreinigung“ einstellt. </a:t>
            </a:r>
          </a:p>
          <a:p>
            <a:pPr marL="571500" indent="-571500">
              <a:spcBef>
                <a:spcPts val="1000"/>
              </a:spcBef>
              <a:spcAft>
                <a:spcPts val="1200"/>
              </a:spcAft>
              <a:buFont typeface="Arial" panose="020B0604020202020204" pitchFamily="34" charset="0"/>
              <a:buChar char="•"/>
            </a:pPr>
            <a:r>
              <a:rPr lang="de-DE" sz="2800" dirty="0"/>
              <a:t>Teich sollte tief genug sein 3-4 Meter. </a:t>
            </a:r>
          </a:p>
        </p:txBody>
      </p:sp>
    </p:spTree>
    <p:extLst>
      <p:ext uri="{BB962C8B-B14F-4D97-AF65-F5344CB8AC3E}">
        <p14:creationId xmlns:p14="http://schemas.microsoft.com/office/powerpoint/2010/main" val="339097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Inhaltsplatzhalter 2">
            <a:extLst>
              <a:ext uri="{FF2B5EF4-FFF2-40B4-BE49-F238E27FC236}">
                <a16:creationId xmlns:a16="http://schemas.microsoft.com/office/drawing/2014/main" id="{031AF616-1566-4930-8077-20F648B65D30}"/>
              </a:ext>
            </a:extLst>
          </p:cNvPr>
          <p:cNvSpPr txBox="1">
            <a:spLocks/>
          </p:cNvSpPr>
          <p:nvPr/>
        </p:nvSpPr>
        <p:spPr>
          <a:xfrm>
            <a:off x="990600" y="1615440"/>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Font typeface="Courier New" panose="02070309020205020404" pitchFamily="49" charset="0"/>
              <a:buChar char="o"/>
            </a:pPr>
            <a:endParaRPr lang="de-DE" b="1" dirty="0"/>
          </a:p>
          <a:p>
            <a:pPr marL="457200" lvl="1" indent="0">
              <a:buNone/>
            </a:pPr>
            <a:endParaRPr lang="de-DE" b="1" dirty="0"/>
          </a:p>
          <a:p>
            <a:pPr marL="0" indent="0">
              <a:buFont typeface="Arial" panose="020B0604020202020204" pitchFamily="34" charset="0"/>
              <a:buNone/>
            </a:pPr>
            <a:endParaRPr lang="de-DE" b="1" dirty="0"/>
          </a:p>
        </p:txBody>
      </p:sp>
      <p:pic>
        <p:nvPicPr>
          <p:cNvPr id="3" name="Grafik 2">
            <a:extLst>
              <a:ext uri="{FF2B5EF4-FFF2-40B4-BE49-F238E27FC236}">
                <a16:creationId xmlns:a16="http://schemas.microsoft.com/office/drawing/2014/main" id="{1CD8EB3D-FA5E-4C7C-879D-03804018559A}"/>
              </a:ext>
            </a:extLst>
          </p:cNvPr>
          <p:cNvPicPr>
            <a:picLocks noChangeAspect="1"/>
          </p:cNvPicPr>
          <p:nvPr/>
        </p:nvPicPr>
        <p:blipFill rotWithShape="1">
          <a:blip r:embed="rId3"/>
          <a:srcRect t="7016" b="28726"/>
          <a:stretch/>
        </p:blipFill>
        <p:spPr>
          <a:xfrm>
            <a:off x="3500438" y="136525"/>
            <a:ext cx="7535491" cy="6142993"/>
          </a:xfrm>
          <a:prstGeom prst="rect">
            <a:avLst/>
          </a:prstGeom>
        </p:spPr>
      </p:pic>
      <p:sp>
        <p:nvSpPr>
          <p:cNvPr id="12" name="Titel 1">
            <a:extLst>
              <a:ext uri="{FF2B5EF4-FFF2-40B4-BE49-F238E27FC236}">
                <a16:creationId xmlns:a16="http://schemas.microsoft.com/office/drawing/2014/main" id="{D8CEF711-2905-41F9-AC75-768D23C7CB1D}"/>
              </a:ext>
            </a:extLst>
          </p:cNvPr>
          <p:cNvSpPr>
            <a:spLocks noGrp="1"/>
          </p:cNvSpPr>
          <p:nvPr>
            <p:ph type="title"/>
          </p:nvPr>
        </p:nvSpPr>
        <p:spPr>
          <a:xfrm>
            <a:off x="838200" y="365125"/>
            <a:ext cx="10515600" cy="918528"/>
          </a:xfrm>
        </p:spPr>
        <p:txBody>
          <a:bodyPr>
            <a:normAutofit fontScale="90000"/>
          </a:bodyPr>
          <a:lstStyle/>
          <a:p>
            <a:r>
              <a:rPr lang="de-DE" dirty="0"/>
              <a:t>Infoblatt: </a:t>
            </a:r>
            <a:br>
              <a:rPr lang="de-DE" dirty="0"/>
            </a:br>
            <a:r>
              <a:rPr lang="de-DE" dirty="0"/>
              <a:t>OLOID-Systeme</a:t>
            </a:r>
          </a:p>
        </p:txBody>
      </p:sp>
      <p:sp>
        <p:nvSpPr>
          <p:cNvPr id="13" name="Textfeld 12">
            <a:extLst>
              <a:ext uri="{FF2B5EF4-FFF2-40B4-BE49-F238E27FC236}">
                <a16:creationId xmlns:a16="http://schemas.microsoft.com/office/drawing/2014/main" id="{B29E3F79-269F-4590-876B-6448C2437048}"/>
              </a:ext>
            </a:extLst>
          </p:cNvPr>
          <p:cNvSpPr txBox="1"/>
          <p:nvPr/>
        </p:nvSpPr>
        <p:spPr>
          <a:xfrm>
            <a:off x="9195837" y="6074105"/>
            <a:ext cx="2157963" cy="261610"/>
          </a:xfrm>
          <a:prstGeom prst="rect">
            <a:avLst/>
          </a:prstGeom>
          <a:noFill/>
          <a:ln>
            <a:noFill/>
          </a:ln>
        </p:spPr>
        <p:txBody>
          <a:bodyPr wrap="none" rtlCol="0">
            <a:spAutoFit/>
          </a:bodyPr>
          <a:lstStyle/>
          <a:p>
            <a:r>
              <a:rPr lang="de-DE" sz="1100" dirty="0"/>
              <a:t>Infoblatt, Hubertus Beutler, GmbH</a:t>
            </a:r>
          </a:p>
        </p:txBody>
      </p:sp>
    </p:spTree>
    <p:extLst>
      <p:ext uri="{BB962C8B-B14F-4D97-AF65-F5344CB8AC3E}">
        <p14:creationId xmlns:p14="http://schemas.microsoft.com/office/powerpoint/2010/main" val="3172133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Inhaltsplatzhalter 2">
            <a:extLst>
              <a:ext uri="{FF2B5EF4-FFF2-40B4-BE49-F238E27FC236}">
                <a16:creationId xmlns:a16="http://schemas.microsoft.com/office/drawing/2014/main" id="{031AF616-1566-4930-8077-20F648B65D30}"/>
              </a:ext>
            </a:extLst>
          </p:cNvPr>
          <p:cNvSpPr txBox="1">
            <a:spLocks/>
          </p:cNvSpPr>
          <p:nvPr/>
        </p:nvSpPr>
        <p:spPr>
          <a:xfrm>
            <a:off x="990600" y="1615440"/>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Font typeface="Courier New" panose="02070309020205020404" pitchFamily="49" charset="0"/>
              <a:buChar char="o"/>
            </a:pPr>
            <a:endParaRPr lang="de-DE" b="1" dirty="0"/>
          </a:p>
          <a:p>
            <a:pPr marL="457200" lvl="1" indent="0">
              <a:buNone/>
            </a:pPr>
            <a:endParaRPr lang="de-DE" b="1" dirty="0"/>
          </a:p>
          <a:p>
            <a:pPr marL="0" indent="0">
              <a:buFont typeface="Arial" panose="020B0604020202020204" pitchFamily="34" charset="0"/>
              <a:buNone/>
            </a:pPr>
            <a:endParaRPr lang="de-DE" b="1" dirty="0"/>
          </a:p>
        </p:txBody>
      </p:sp>
      <p:sp>
        <p:nvSpPr>
          <p:cNvPr id="8" name="Textfeld 7">
            <a:extLst>
              <a:ext uri="{FF2B5EF4-FFF2-40B4-BE49-F238E27FC236}">
                <a16:creationId xmlns:a16="http://schemas.microsoft.com/office/drawing/2014/main" id="{791C701B-7880-4DCB-9885-AC07436210B0}"/>
              </a:ext>
            </a:extLst>
          </p:cNvPr>
          <p:cNvSpPr txBox="1"/>
          <p:nvPr/>
        </p:nvSpPr>
        <p:spPr>
          <a:xfrm>
            <a:off x="8303143" y="5205905"/>
            <a:ext cx="2157963" cy="261610"/>
          </a:xfrm>
          <a:prstGeom prst="rect">
            <a:avLst/>
          </a:prstGeom>
          <a:noFill/>
          <a:ln>
            <a:noFill/>
          </a:ln>
        </p:spPr>
        <p:txBody>
          <a:bodyPr wrap="none" rtlCol="0">
            <a:spAutoFit/>
          </a:bodyPr>
          <a:lstStyle/>
          <a:p>
            <a:r>
              <a:rPr lang="de-DE" sz="1100" dirty="0"/>
              <a:t>Infoblatt, Hubertus Beutler, GmbH</a:t>
            </a:r>
          </a:p>
        </p:txBody>
      </p:sp>
      <p:pic>
        <p:nvPicPr>
          <p:cNvPr id="9" name="Grafik 8">
            <a:extLst>
              <a:ext uri="{FF2B5EF4-FFF2-40B4-BE49-F238E27FC236}">
                <a16:creationId xmlns:a16="http://schemas.microsoft.com/office/drawing/2014/main" id="{A37DDDD0-E937-41D2-B11C-292A37A2DFAA}"/>
              </a:ext>
            </a:extLst>
          </p:cNvPr>
          <p:cNvPicPr>
            <a:picLocks noChangeAspect="1"/>
          </p:cNvPicPr>
          <p:nvPr/>
        </p:nvPicPr>
        <p:blipFill rotWithShape="1">
          <a:blip r:embed="rId3"/>
          <a:srcRect t="71875" b="427"/>
          <a:stretch/>
        </p:blipFill>
        <p:spPr>
          <a:xfrm>
            <a:off x="1048548" y="1588453"/>
            <a:ext cx="10094903" cy="3547275"/>
          </a:xfrm>
          <a:prstGeom prst="rect">
            <a:avLst/>
          </a:prstGeom>
        </p:spPr>
      </p:pic>
      <p:sp>
        <p:nvSpPr>
          <p:cNvPr id="7" name="Titel 1">
            <a:extLst>
              <a:ext uri="{FF2B5EF4-FFF2-40B4-BE49-F238E27FC236}">
                <a16:creationId xmlns:a16="http://schemas.microsoft.com/office/drawing/2014/main" id="{224FB6C4-9D63-421C-98FE-A8DF192CF400}"/>
              </a:ext>
            </a:extLst>
          </p:cNvPr>
          <p:cNvSpPr>
            <a:spLocks noGrp="1"/>
          </p:cNvSpPr>
          <p:nvPr>
            <p:ph type="title"/>
          </p:nvPr>
        </p:nvSpPr>
        <p:spPr>
          <a:xfrm>
            <a:off x="838200" y="365125"/>
            <a:ext cx="10515600" cy="918528"/>
          </a:xfrm>
        </p:spPr>
        <p:txBody>
          <a:bodyPr>
            <a:normAutofit fontScale="90000"/>
          </a:bodyPr>
          <a:lstStyle/>
          <a:p>
            <a:r>
              <a:rPr lang="de-DE" dirty="0"/>
              <a:t>Infoblatt: </a:t>
            </a:r>
            <a:br>
              <a:rPr lang="de-DE" dirty="0"/>
            </a:br>
            <a:r>
              <a:rPr lang="de-DE" dirty="0"/>
              <a:t>OLOID-Systeme</a:t>
            </a:r>
          </a:p>
        </p:txBody>
      </p:sp>
    </p:spTree>
    <p:extLst>
      <p:ext uri="{BB962C8B-B14F-4D97-AF65-F5344CB8AC3E}">
        <p14:creationId xmlns:p14="http://schemas.microsoft.com/office/powerpoint/2010/main" val="1842011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Speicherbecken - Überlauf und Ausstiegshilfen</a:t>
            </a:r>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Inhaltsplatzhalter 2">
            <a:extLst>
              <a:ext uri="{FF2B5EF4-FFF2-40B4-BE49-F238E27FC236}">
                <a16:creationId xmlns:a16="http://schemas.microsoft.com/office/drawing/2014/main" id="{031AF616-1566-4930-8077-20F648B65D30}"/>
              </a:ext>
            </a:extLst>
          </p:cNvPr>
          <p:cNvSpPr txBox="1">
            <a:spLocks/>
          </p:cNvSpPr>
          <p:nvPr/>
        </p:nvSpPr>
        <p:spPr>
          <a:xfrm>
            <a:off x="990600" y="1615440"/>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Font typeface="Courier New" panose="02070309020205020404" pitchFamily="49" charset="0"/>
              <a:buChar char="o"/>
            </a:pPr>
            <a:endParaRPr lang="de-DE" b="1" dirty="0"/>
          </a:p>
          <a:p>
            <a:pPr marL="457200" lvl="1" indent="0">
              <a:buNone/>
            </a:pPr>
            <a:endParaRPr lang="de-DE" b="1" dirty="0"/>
          </a:p>
          <a:p>
            <a:pPr marL="0" indent="0">
              <a:buFont typeface="Arial" panose="020B0604020202020204" pitchFamily="34" charset="0"/>
              <a:buNone/>
            </a:pPr>
            <a:endParaRPr lang="de-DE" b="1" dirty="0"/>
          </a:p>
        </p:txBody>
      </p:sp>
      <p:pic>
        <p:nvPicPr>
          <p:cNvPr id="11" name="Grafik 10">
            <a:extLst>
              <a:ext uri="{FF2B5EF4-FFF2-40B4-BE49-F238E27FC236}">
                <a16:creationId xmlns:a16="http://schemas.microsoft.com/office/drawing/2014/main" id="{66EDA171-B257-414A-8756-E9166388B5DE}"/>
              </a:ext>
            </a:extLst>
          </p:cNvPr>
          <p:cNvPicPr>
            <a:picLocks noChangeAspect="1"/>
          </p:cNvPicPr>
          <p:nvPr/>
        </p:nvPicPr>
        <p:blipFill>
          <a:blip r:embed="rId3"/>
          <a:stretch>
            <a:fillRect/>
          </a:stretch>
        </p:blipFill>
        <p:spPr>
          <a:xfrm>
            <a:off x="2186835" y="1429450"/>
            <a:ext cx="7818329" cy="4398591"/>
          </a:xfrm>
          <a:prstGeom prst="rect">
            <a:avLst/>
          </a:prstGeom>
        </p:spPr>
      </p:pic>
      <p:sp>
        <p:nvSpPr>
          <p:cNvPr id="8" name="Textfeld 7">
            <a:extLst>
              <a:ext uri="{FF2B5EF4-FFF2-40B4-BE49-F238E27FC236}">
                <a16:creationId xmlns:a16="http://schemas.microsoft.com/office/drawing/2014/main" id="{791C701B-7880-4DCB-9885-AC07436210B0}"/>
              </a:ext>
            </a:extLst>
          </p:cNvPr>
          <p:cNvSpPr txBox="1"/>
          <p:nvPr/>
        </p:nvSpPr>
        <p:spPr>
          <a:xfrm>
            <a:off x="8153400" y="5817092"/>
            <a:ext cx="1906291" cy="261610"/>
          </a:xfrm>
          <a:prstGeom prst="rect">
            <a:avLst/>
          </a:prstGeom>
          <a:noFill/>
          <a:ln>
            <a:noFill/>
          </a:ln>
        </p:spPr>
        <p:txBody>
          <a:bodyPr wrap="none" rtlCol="0">
            <a:spAutoFit/>
          </a:bodyPr>
          <a:lstStyle/>
          <a:p>
            <a:r>
              <a:rPr lang="de-DE" sz="1100" dirty="0"/>
              <a:t>Ausstiegshilfen, LRA Karlsruhe</a:t>
            </a:r>
          </a:p>
        </p:txBody>
      </p:sp>
    </p:spTree>
    <p:extLst>
      <p:ext uri="{BB962C8B-B14F-4D97-AF65-F5344CB8AC3E}">
        <p14:creationId xmlns:p14="http://schemas.microsoft.com/office/powerpoint/2010/main" val="3434254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38200" y="476989"/>
            <a:ext cx="10515600" cy="918528"/>
          </a:xfrm>
        </p:spPr>
        <p:txBody>
          <a:bodyPr/>
          <a:lstStyle/>
          <a:p>
            <a:r>
              <a:rPr lang="de-DE" dirty="0"/>
              <a:t>Weitere Überlegungen zum Bau von Speicherbecken</a:t>
            </a:r>
          </a:p>
        </p:txBody>
      </p:sp>
      <p:sp>
        <p:nvSpPr>
          <p:cNvPr id="3" name="Inhaltsplatzhalter 2"/>
          <p:cNvSpPr>
            <a:spLocks noGrp="1"/>
          </p:cNvSpPr>
          <p:nvPr>
            <p:ph idx="1"/>
          </p:nvPr>
        </p:nvSpPr>
        <p:spPr/>
        <p:txBody>
          <a:bodyPr/>
          <a:lstStyle/>
          <a:p>
            <a:pPr marL="0" indent="0">
              <a:buNone/>
            </a:pPr>
            <a:endParaRPr lang="de-DE" b="1" dirty="0"/>
          </a:p>
          <a:p>
            <a:pPr>
              <a:buFont typeface="Courier New" panose="02070309020205020404" pitchFamily="49" charset="0"/>
              <a:buChar char="o"/>
            </a:pPr>
            <a:endParaRPr lang="de-DE" b="1" dirty="0"/>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Inhaltsplatzhalter 2">
            <a:extLst>
              <a:ext uri="{FF2B5EF4-FFF2-40B4-BE49-F238E27FC236}">
                <a16:creationId xmlns:a16="http://schemas.microsoft.com/office/drawing/2014/main" id="{031AF616-1566-4930-8077-20F648B65D30}"/>
              </a:ext>
            </a:extLst>
          </p:cNvPr>
          <p:cNvSpPr txBox="1">
            <a:spLocks/>
          </p:cNvSpPr>
          <p:nvPr/>
        </p:nvSpPr>
        <p:spPr>
          <a:xfrm>
            <a:off x="990600" y="1615440"/>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de-DE" b="1" dirty="0"/>
          </a:p>
          <a:p>
            <a:pPr>
              <a:spcAft>
                <a:spcPts val="1200"/>
              </a:spcAft>
              <a:buFont typeface="Courier New" panose="02070309020205020404" pitchFamily="49" charset="0"/>
              <a:buChar char="o"/>
            </a:pPr>
            <a:r>
              <a:rPr lang="de-DE" dirty="0"/>
              <a:t> Dammbegrünung </a:t>
            </a:r>
          </a:p>
          <a:p>
            <a:pPr>
              <a:spcAft>
                <a:spcPts val="1200"/>
              </a:spcAft>
              <a:buFont typeface="Courier New" panose="02070309020205020404" pitchFamily="49" charset="0"/>
              <a:buChar char="o"/>
            </a:pPr>
            <a:r>
              <a:rPr lang="de-DE" dirty="0"/>
              <a:t> Flachwasserbereiche</a:t>
            </a:r>
          </a:p>
          <a:p>
            <a:pPr>
              <a:spcBef>
                <a:spcPts val="1200"/>
              </a:spcBef>
              <a:spcAft>
                <a:spcPts val="1200"/>
              </a:spcAft>
              <a:buFont typeface="Courier New" panose="02070309020205020404" pitchFamily="49" charset="0"/>
              <a:buChar char="o"/>
            </a:pPr>
            <a:r>
              <a:rPr lang="de-DE" dirty="0"/>
              <a:t> Erschließung (Strom)</a:t>
            </a:r>
          </a:p>
          <a:p>
            <a:pPr>
              <a:spcAft>
                <a:spcPts val="1200"/>
              </a:spcAft>
              <a:buFont typeface="Courier New" panose="02070309020205020404" pitchFamily="49" charset="0"/>
              <a:buChar char="o"/>
            </a:pPr>
            <a:r>
              <a:rPr lang="de-DE" dirty="0"/>
              <a:t> Zaun</a:t>
            </a:r>
          </a:p>
          <a:p>
            <a:pPr>
              <a:spcAft>
                <a:spcPts val="1200"/>
              </a:spcAft>
              <a:buFont typeface="Courier New" panose="02070309020205020404" pitchFamily="49" charset="0"/>
              <a:buChar char="o"/>
            </a:pPr>
            <a:r>
              <a:rPr lang="de-DE" dirty="0"/>
              <a:t> Massenausgleich</a:t>
            </a:r>
          </a:p>
          <a:p>
            <a:pPr marL="0" indent="0">
              <a:buNone/>
            </a:pPr>
            <a:endParaRPr lang="de-DE" b="1" dirty="0"/>
          </a:p>
          <a:p>
            <a:pPr marL="0" indent="0">
              <a:buFont typeface="Arial" panose="020B0604020202020204" pitchFamily="34" charset="0"/>
              <a:buNone/>
            </a:pPr>
            <a:endParaRPr lang="de-DE" b="1" dirty="0"/>
          </a:p>
        </p:txBody>
      </p:sp>
      <p:pic>
        <p:nvPicPr>
          <p:cNvPr id="7" name="Grafik 6">
            <a:extLst>
              <a:ext uri="{FF2B5EF4-FFF2-40B4-BE49-F238E27FC236}">
                <a16:creationId xmlns:a16="http://schemas.microsoft.com/office/drawing/2014/main" id="{38ECDA1C-6B3B-4801-B479-51F48777680B}"/>
              </a:ext>
            </a:extLst>
          </p:cNvPr>
          <p:cNvPicPr>
            <a:picLocks noChangeAspect="1"/>
          </p:cNvPicPr>
          <p:nvPr/>
        </p:nvPicPr>
        <p:blipFill>
          <a:blip r:embed="rId3"/>
          <a:stretch>
            <a:fillRect/>
          </a:stretch>
        </p:blipFill>
        <p:spPr>
          <a:xfrm>
            <a:off x="5975601" y="1779693"/>
            <a:ext cx="5549101" cy="4162647"/>
          </a:xfrm>
          <a:prstGeom prst="rect">
            <a:avLst/>
          </a:prstGeom>
        </p:spPr>
      </p:pic>
      <p:sp>
        <p:nvSpPr>
          <p:cNvPr id="8" name="Textfeld 7">
            <a:extLst>
              <a:ext uri="{FF2B5EF4-FFF2-40B4-BE49-F238E27FC236}">
                <a16:creationId xmlns:a16="http://schemas.microsoft.com/office/drawing/2014/main" id="{09F77A1A-3689-457D-91BF-C9AB196B459F}"/>
              </a:ext>
            </a:extLst>
          </p:cNvPr>
          <p:cNvSpPr txBox="1"/>
          <p:nvPr/>
        </p:nvSpPr>
        <p:spPr>
          <a:xfrm>
            <a:off x="990600" y="6081247"/>
            <a:ext cx="979755" cy="261610"/>
          </a:xfrm>
          <a:prstGeom prst="rect">
            <a:avLst/>
          </a:prstGeom>
          <a:noFill/>
          <a:ln>
            <a:noFill/>
          </a:ln>
        </p:spPr>
        <p:txBody>
          <a:bodyPr wrap="none" rtlCol="0">
            <a:spAutoFit/>
          </a:bodyPr>
          <a:lstStyle/>
          <a:p>
            <a:r>
              <a:rPr lang="de-DE" sz="1100" dirty="0"/>
              <a:t>LRA Karlsruhe</a:t>
            </a:r>
          </a:p>
        </p:txBody>
      </p:sp>
      <p:sp>
        <p:nvSpPr>
          <p:cNvPr id="9" name="Textfeld 8">
            <a:extLst>
              <a:ext uri="{FF2B5EF4-FFF2-40B4-BE49-F238E27FC236}">
                <a16:creationId xmlns:a16="http://schemas.microsoft.com/office/drawing/2014/main" id="{616A290C-15CD-446B-A817-5F905210AE55}"/>
              </a:ext>
            </a:extLst>
          </p:cNvPr>
          <p:cNvSpPr txBox="1"/>
          <p:nvPr/>
        </p:nvSpPr>
        <p:spPr>
          <a:xfrm>
            <a:off x="8311095" y="6005046"/>
            <a:ext cx="3195105" cy="261610"/>
          </a:xfrm>
          <a:prstGeom prst="rect">
            <a:avLst/>
          </a:prstGeom>
          <a:noFill/>
          <a:ln>
            <a:noFill/>
          </a:ln>
        </p:spPr>
        <p:txBody>
          <a:bodyPr wrap="none" rtlCol="0">
            <a:spAutoFit/>
          </a:bodyPr>
          <a:lstStyle/>
          <a:p>
            <a:r>
              <a:rPr lang="de-DE" sz="1100" dirty="0"/>
              <a:t>Dammbegrünung und Zaun, Hubertus Beutler GmbH</a:t>
            </a:r>
          </a:p>
        </p:txBody>
      </p:sp>
    </p:spTree>
    <p:extLst>
      <p:ext uri="{BB962C8B-B14F-4D97-AF65-F5344CB8AC3E}">
        <p14:creationId xmlns:p14="http://schemas.microsoft.com/office/powerpoint/2010/main" val="25917333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Speicherbecken - Flachwasserbereich</a:t>
            </a:r>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Inhaltsplatzhalter 2">
            <a:extLst>
              <a:ext uri="{FF2B5EF4-FFF2-40B4-BE49-F238E27FC236}">
                <a16:creationId xmlns:a16="http://schemas.microsoft.com/office/drawing/2014/main" id="{031AF616-1566-4930-8077-20F648B65D30}"/>
              </a:ext>
            </a:extLst>
          </p:cNvPr>
          <p:cNvSpPr txBox="1">
            <a:spLocks/>
          </p:cNvSpPr>
          <p:nvPr/>
        </p:nvSpPr>
        <p:spPr>
          <a:xfrm>
            <a:off x="990600" y="1615440"/>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Font typeface="Courier New" panose="02070309020205020404" pitchFamily="49" charset="0"/>
              <a:buChar char="o"/>
            </a:pPr>
            <a:endParaRPr lang="de-DE" b="1" dirty="0"/>
          </a:p>
          <a:p>
            <a:pPr marL="457200" lvl="1" indent="0">
              <a:buNone/>
            </a:pPr>
            <a:endParaRPr lang="de-DE" b="1" dirty="0"/>
          </a:p>
          <a:p>
            <a:pPr marL="0" indent="0">
              <a:buFont typeface="Arial" panose="020B0604020202020204" pitchFamily="34" charset="0"/>
              <a:buNone/>
            </a:pPr>
            <a:endParaRPr lang="de-DE" b="1" dirty="0"/>
          </a:p>
        </p:txBody>
      </p:sp>
      <p:sp>
        <p:nvSpPr>
          <p:cNvPr id="8" name="Textfeld 7">
            <a:extLst>
              <a:ext uri="{FF2B5EF4-FFF2-40B4-BE49-F238E27FC236}">
                <a16:creationId xmlns:a16="http://schemas.microsoft.com/office/drawing/2014/main" id="{791C701B-7880-4DCB-9885-AC07436210B0}"/>
              </a:ext>
            </a:extLst>
          </p:cNvPr>
          <p:cNvSpPr txBox="1"/>
          <p:nvPr/>
        </p:nvSpPr>
        <p:spPr>
          <a:xfrm>
            <a:off x="6777863" y="6081247"/>
            <a:ext cx="2751074" cy="261610"/>
          </a:xfrm>
          <a:prstGeom prst="rect">
            <a:avLst/>
          </a:prstGeom>
          <a:noFill/>
          <a:ln>
            <a:noFill/>
          </a:ln>
        </p:spPr>
        <p:txBody>
          <a:bodyPr wrap="none" rtlCol="0">
            <a:spAutoFit/>
          </a:bodyPr>
          <a:lstStyle/>
          <a:p>
            <a:r>
              <a:rPr lang="de-DE" sz="1100" dirty="0"/>
              <a:t>Flachwasserbereich, Hubertus-Beutler </a:t>
            </a:r>
            <a:r>
              <a:rPr lang="de-DE" sz="1100" dirty="0" err="1"/>
              <a:t>Gmbh</a:t>
            </a:r>
            <a:endParaRPr lang="de-DE" sz="1100" dirty="0"/>
          </a:p>
        </p:txBody>
      </p:sp>
      <p:pic>
        <p:nvPicPr>
          <p:cNvPr id="3" name="Grafik 2">
            <a:extLst>
              <a:ext uri="{FF2B5EF4-FFF2-40B4-BE49-F238E27FC236}">
                <a16:creationId xmlns:a16="http://schemas.microsoft.com/office/drawing/2014/main" id="{69444F9C-921E-419F-9715-8898DB03E7BD}"/>
              </a:ext>
            </a:extLst>
          </p:cNvPr>
          <p:cNvPicPr>
            <a:picLocks noChangeAspect="1"/>
          </p:cNvPicPr>
          <p:nvPr/>
        </p:nvPicPr>
        <p:blipFill>
          <a:blip r:embed="rId3"/>
          <a:stretch>
            <a:fillRect/>
          </a:stretch>
        </p:blipFill>
        <p:spPr>
          <a:xfrm>
            <a:off x="2810726" y="1166829"/>
            <a:ext cx="6570548" cy="4927911"/>
          </a:xfrm>
          <a:prstGeom prst="rect">
            <a:avLst/>
          </a:prstGeom>
        </p:spPr>
      </p:pic>
    </p:spTree>
    <p:extLst>
      <p:ext uri="{BB962C8B-B14F-4D97-AF65-F5344CB8AC3E}">
        <p14:creationId xmlns:p14="http://schemas.microsoft.com/office/powerpoint/2010/main" val="22134475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Arten von Speicherbecken</a:t>
            </a:r>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Inhaltsplatzhalter 2">
            <a:extLst>
              <a:ext uri="{FF2B5EF4-FFF2-40B4-BE49-F238E27FC236}">
                <a16:creationId xmlns:a16="http://schemas.microsoft.com/office/drawing/2014/main" id="{031AF616-1566-4930-8077-20F648B65D30}"/>
              </a:ext>
            </a:extLst>
          </p:cNvPr>
          <p:cNvSpPr txBox="1">
            <a:spLocks/>
          </p:cNvSpPr>
          <p:nvPr/>
        </p:nvSpPr>
        <p:spPr>
          <a:xfrm>
            <a:off x="990600" y="1615440"/>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de-DE" b="1" dirty="0"/>
          </a:p>
          <a:p>
            <a:pPr lvl="1">
              <a:buFont typeface="Courier New" panose="02070309020205020404" pitchFamily="49" charset="0"/>
              <a:buChar char="o"/>
            </a:pPr>
            <a:endParaRPr lang="de-DE" b="1" dirty="0"/>
          </a:p>
          <a:p>
            <a:pPr marL="0" indent="0">
              <a:buFont typeface="Arial" panose="020B0604020202020204" pitchFamily="34" charset="0"/>
              <a:buNone/>
            </a:pPr>
            <a:endParaRPr lang="de-DE" b="1" dirty="0"/>
          </a:p>
        </p:txBody>
      </p:sp>
      <p:graphicFrame>
        <p:nvGraphicFramePr>
          <p:cNvPr id="6" name="Tabelle 5">
            <a:extLst>
              <a:ext uri="{FF2B5EF4-FFF2-40B4-BE49-F238E27FC236}">
                <a16:creationId xmlns:a16="http://schemas.microsoft.com/office/drawing/2014/main" id="{E668E50C-95FD-4448-A17F-6AA75BD728F9}"/>
              </a:ext>
            </a:extLst>
          </p:cNvPr>
          <p:cNvGraphicFramePr>
            <a:graphicFrameLocks noGrp="1"/>
          </p:cNvGraphicFramePr>
          <p:nvPr>
            <p:extLst>
              <p:ext uri="{D42A27DB-BD31-4B8C-83A1-F6EECF244321}">
                <p14:modId xmlns:p14="http://schemas.microsoft.com/office/powerpoint/2010/main" val="2782643733"/>
              </p:ext>
            </p:extLst>
          </p:nvPr>
        </p:nvGraphicFramePr>
        <p:xfrm>
          <a:off x="402432" y="136525"/>
          <a:ext cx="11649072" cy="5752920"/>
        </p:xfrm>
        <a:graphic>
          <a:graphicData uri="http://schemas.openxmlformats.org/drawingml/2006/table">
            <a:tbl>
              <a:tblPr firstRow="1" bandRow="1">
                <a:tableStyleId>{5C22544A-7EE6-4342-B048-85BDC9FD1C3A}</a:tableStyleId>
              </a:tblPr>
              <a:tblGrid>
                <a:gridCol w="2893234">
                  <a:extLst>
                    <a:ext uri="{9D8B030D-6E8A-4147-A177-3AD203B41FA5}">
                      <a16:colId xmlns:a16="http://schemas.microsoft.com/office/drawing/2014/main" val="944472974"/>
                    </a:ext>
                  </a:extLst>
                </a:gridCol>
                <a:gridCol w="5500950">
                  <a:extLst>
                    <a:ext uri="{9D8B030D-6E8A-4147-A177-3AD203B41FA5}">
                      <a16:colId xmlns:a16="http://schemas.microsoft.com/office/drawing/2014/main" val="825119693"/>
                    </a:ext>
                  </a:extLst>
                </a:gridCol>
                <a:gridCol w="3254888">
                  <a:extLst>
                    <a:ext uri="{9D8B030D-6E8A-4147-A177-3AD203B41FA5}">
                      <a16:colId xmlns:a16="http://schemas.microsoft.com/office/drawing/2014/main" val="656385146"/>
                    </a:ext>
                  </a:extLst>
                </a:gridCol>
              </a:tblGrid>
              <a:tr h="433572">
                <a:tc>
                  <a:txBody>
                    <a:bodyPr/>
                    <a:lstStyle/>
                    <a:p>
                      <a:r>
                        <a:rPr lang="de-DE" sz="2400" dirty="0"/>
                        <a:t>Art</a:t>
                      </a:r>
                    </a:p>
                  </a:txBody>
                  <a:tcPr/>
                </a:tc>
                <a:tc>
                  <a:txBody>
                    <a:bodyPr/>
                    <a:lstStyle/>
                    <a:p>
                      <a:pPr algn="ctr"/>
                      <a:r>
                        <a:rPr lang="de-DE" sz="2400" dirty="0"/>
                        <a:t>Vorteil</a:t>
                      </a:r>
                    </a:p>
                  </a:txBody>
                  <a:tcPr/>
                </a:tc>
                <a:tc>
                  <a:txBody>
                    <a:bodyPr/>
                    <a:lstStyle/>
                    <a:p>
                      <a:pPr algn="ctr"/>
                      <a:r>
                        <a:rPr lang="de-DE" sz="2400" dirty="0"/>
                        <a:t>Nachteil</a:t>
                      </a:r>
                    </a:p>
                  </a:txBody>
                  <a:tcPr/>
                </a:tc>
                <a:extLst>
                  <a:ext uri="{0D108BD9-81ED-4DB2-BD59-A6C34878D82A}">
                    <a16:rowId xmlns:a16="http://schemas.microsoft.com/office/drawing/2014/main" val="3994645794"/>
                  </a:ext>
                </a:extLst>
              </a:tr>
              <a:tr h="1821000">
                <a:tc>
                  <a:txBody>
                    <a:bodyPr/>
                    <a:lstStyle/>
                    <a:p>
                      <a:r>
                        <a:rPr lang="de-DE" sz="2400" b="1" dirty="0"/>
                        <a:t>Folienbecken</a:t>
                      </a:r>
                    </a:p>
                  </a:txBody>
                  <a:tcPr/>
                </a:tc>
                <a:tc>
                  <a:txBody>
                    <a:bodyPr/>
                    <a:lstStyle/>
                    <a:p>
                      <a:r>
                        <a:rPr lang="de-DE" sz="2400" dirty="0"/>
                        <a:t>Kostengünstig, naturnahe Gestaltung, großes Speichervolumen, kurze Bauzeit, einfacher Rückbau, Parallelnutzung z.B. als Feuerlöschteich</a:t>
                      </a:r>
                    </a:p>
                  </a:txBody>
                  <a:tcPr/>
                </a:tc>
                <a:tc>
                  <a:txBody>
                    <a:bodyPr/>
                    <a:lstStyle/>
                    <a:p>
                      <a:endParaRPr lang="de-DE" sz="2400" dirty="0">
                        <a:solidFill>
                          <a:srgbClr val="C00000"/>
                        </a:solidFill>
                      </a:endParaRPr>
                    </a:p>
                  </a:txBody>
                  <a:tcPr/>
                </a:tc>
                <a:extLst>
                  <a:ext uri="{0D108BD9-81ED-4DB2-BD59-A6C34878D82A}">
                    <a16:rowId xmlns:a16="http://schemas.microsoft.com/office/drawing/2014/main" val="3633698261"/>
                  </a:ext>
                </a:extLst>
              </a:tr>
              <a:tr h="1104860">
                <a:tc>
                  <a:txBody>
                    <a:bodyPr/>
                    <a:lstStyle/>
                    <a:p>
                      <a:r>
                        <a:rPr lang="de-DE" sz="2400" b="1" dirty="0"/>
                        <a:t>Stahlbecken / Stahlhochbehälter</a:t>
                      </a:r>
                    </a:p>
                  </a:txBody>
                  <a:tcPr/>
                </a:tc>
                <a:tc>
                  <a:txBody>
                    <a:bodyPr/>
                    <a:lstStyle/>
                    <a:p>
                      <a:r>
                        <a:rPr lang="de-DE" sz="2400" dirty="0"/>
                        <a:t>Schneller Aufbau möglich, langlebig</a:t>
                      </a:r>
                    </a:p>
                  </a:txBody>
                  <a:tcPr/>
                </a:tc>
                <a:tc>
                  <a:txBody>
                    <a:bodyPr/>
                    <a:lstStyle/>
                    <a:p>
                      <a:r>
                        <a:rPr lang="de-DE" sz="2400" dirty="0"/>
                        <a:t>Windanfällig (Hochbehälter), Winterentnahme nicht – oder nur mit Heizung möglich</a:t>
                      </a:r>
                    </a:p>
                  </a:txBody>
                  <a:tcPr/>
                </a:tc>
                <a:extLst>
                  <a:ext uri="{0D108BD9-81ED-4DB2-BD59-A6C34878D82A}">
                    <a16:rowId xmlns:a16="http://schemas.microsoft.com/office/drawing/2014/main" val="2234460161"/>
                  </a:ext>
                </a:extLst>
              </a:tr>
              <a:tr h="1104860">
                <a:tc>
                  <a:txBody>
                    <a:bodyPr/>
                    <a:lstStyle/>
                    <a:p>
                      <a:r>
                        <a:rPr lang="de-DE" sz="2400" b="1" dirty="0"/>
                        <a:t>Betonbecken</a:t>
                      </a:r>
                    </a:p>
                  </a:txBody>
                  <a:tcPr/>
                </a:tc>
                <a:tc>
                  <a:txBody>
                    <a:bodyPr/>
                    <a:lstStyle/>
                    <a:p>
                      <a:r>
                        <a:rPr lang="de-DE" sz="2400" dirty="0"/>
                        <a:t>Schneller Aufbau, langlebig, platzsparend (kann als Parkplatz genutzt werden, begrünt werden), algenfrei, gleichmäßige Temperatur</a:t>
                      </a:r>
                    </a:p>
                  </a:txBody>
                  <a:tcPr/>
                </a:tc>
                <a:tc>
                  <a:txBody>
                    <a:bodyPr/>
                    <a:lstStyle/>
                    <a:p>
                      <a:r>
                        <a:rPr lang="de-DE" sz="2400" dirty="0"/>
                        <a:t>Höhere Kosten</a:t>
                      </a:r>
                    </a:p>
                  </a:txBody>
                  <a:tcPr/>
                </a:tc>
                <a:extLst>
                  <a:ext uri="{0D108BD9-81ED-4DB2-BD59-A6C34878D82A}">
                    <a16:rowId xmlns:a16="http://schemas.microsoft.com/office/drawing/2014/main" val="561676023"/>
                  </a:ext>
                </a:extLst>
              </a:tr>
            </a:tbl>
          </a:graphicData>
        </a:graphic>
      </p:graphicFrame>
      <p:sp>
        <p:nvSpPr>
          <p:cNvPr id="7" name="Textfeld 6">
            <a:extLst>
              <a:ext uri="{FF2B5EF4-FFF2-40B4-BE49-F238E27FC236}">
                <a16:creationId xmlns:a16="http://schemas.microsoft.com/office/drawing/2014/main" id="{FDC8D45D-AA06-4C5E-BB05-72E622D266AA}"/>
              </a:ext>
            </a:extLst>
          </p:cNvPr>
          <p:cNvSpPr txBox="1"/>
          <p:nvPr/>
        </p:nvSpPr>
        <p:spPr>
          <a:xfrm rot="897545">
            <a:off x="1013951" y="2695215"/>
            <a:ext cx="11082337" cy="1107996"/>
          </a:xfrm>
          <a:prstGeom prst="rect">
            <a:avLst/>
          </a:prstGeom>
          <a:solidFill>
            <a:schemeClr val="accent2">
              <a:lumMod val="20000"/>
              <a:lumOff val="80000"/>
            </a:schemeClr>
          </a:solidFill>
        </p:spPr>
        <p:txBody>
          <a:bodyPr wrap="square" rtlCol="0">
            <a:spAutoFit/>
          </a:bodyPr>
          <a:lstStyle/>
          <a:p>
            <a:pPr algn="ctr"/>
            <a:r>
              <a:rPr lang="de-DE" sz="2400" dirty="0">
                <a:latin typeface="+mj-lt"/>
              </a:rPr>
              <a:t>…aber auch Aktivierung von aktuell nicht mehr genutzten </a:t>
            </a:r>
            <a:r>
              <a:rPr lang="de-DE" sz="2400" b="1" dirty="0">
                <a:latin typeface="+mj-lt"/>
              </a:rPr>
              <a:t>Güllegruben, Zisternen, Feuerlöschteichen</a:t>
            </a:r>
            <a:r>
              <a:rPr lang="de-DE" sz="2400" dirty="0">
                <a:latin typeface="+mj-lt"/>
              </a:rPr>
              <a:t> </a:t>
            </a:r>
            <a:r>
              <a:rPr lang="de-DE" sz="2400" dirty="0" err="1">
                <a:latin typeface="+mj-lt"/>
              </a:rPr>
              <a:t>u.ä.</a:t>
            </a:r>
            <a:r>
              <a:rPr lang="de-DE" sz="2400" dirty="0">
                <a:latin typeface="+mj-lt"/>
              </a:rPr>
              <a:t> möglich</a:t>
            </a:r>
          </a:p>
          <a:p>
            <a:endParaRPr lang="de-DE" dirty="0"/>
          </a:p>
        </p:txBody>
      </p:sp>
    </p:spTree>
    <p:extLst>
      <p:ext uri="{BB962C8B-B14F-4D97-AF65-F5344CB8AC3E}">
        <p14:creationId xmlns:p14="http://schemas.microsoft.com/office/powerpoint/2010/main" val="4060814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838200" y="1057132"/>
            <a:ext cx="10515600" cy="4713923"/>
          </a:xfrm>
        </p:spPr>
        <p:txBody>
          <a:bodyPr/>
          <a:lstStyle/>
          <a:p>
            <a:pPr marL="0" indent="0">
              <a:buNone/>
            </a:pPr>
            <a:endParaRPr lang="de-DE" b="1" dirty="0"/>
          </a:p>
          <a:p>
            <a:pPr>
              <a:buFont typeface="Courier New" panose="02070309020205020404" pitchFamily="49" charset="0"/>
              <a:buChar char="o"/>
            </a:pPr>
            <a:endParaRPr lang="de-DE" b="1" dirty="0"/>
          </a:p>
        </p:txBody>
      </p:sp>
      <p:sp>
        <p:nvSpPr>
          <p:cNvPr id="4" name="Fußzeilenplatzhalter 3">
            <a:extLst>
              <a:ext uri="{FF2B5EF4-FFF2-40B4-BE49-F238E27FC236}">
                <a16:creationId xmlns:a16="http://schemas.microsoft.com/office/drawing/2014/main" id="{BC61DB79-24E6-4D48-A903-80F68B23A0F4}"/>
              </a:ext>
            </a:extLst>
          </p:cNvPr>
          <p:cNvSpPr>
            <a:spLocks noGrp="1"/>
          </p:cNvSpPr>
          <p:nvPr>
            <p:ph type="ftr" sz="quarter" idx="10"/>
          </p:nvPr>
        </p:nvSpPr>
        <p:spPr/>
        <p:txBody>
          <a:bodyPr/>
          <a:lstStyle/>
          <a:p>
            <a:r>
              <a:rPr lang="de-DE"/>
              <a:t>Speicherbecken</a:t>
            </a:r>
          </a:p>
        </p:txBody>
      </p:sp>
      <p:sp>
        <p:nvSpPr>
          <p:cNvPr id="5" name="Inhaltsplatzhalter 2">
            <a:extLst>
              <a:ext uri="{FF2B5EF4-FFF2-40B4-BE49-F238E27FC236}">
                <a16:creationId xmlns:a16="http://schemas.microsoft.com/office/drawing/2014/main" id="{031AF616-1566-4930-8077-20F648B65D30}"/>
              </a:ext>
            </a:extLst>
          </p:cNvPr>
          <p:cNvSpPr txBox="1">
            <a:spLocks/>
          </p:cNvSpPr>
          <p:nvPr/>
        </p:nvSpPr>
        <p:spPr>
          <a:xfrm>
            <a:off x="990600" y="1615440"/>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Font typeface="Courier New" panose="02070309020205020404" pitchFamily="49" charset="0"/>
              <a:buChar char="o"/>
            </a:pPr>
            <a:endParaRPr lang="de-DE" b="1" dirty="0"/>
          </a:p>
          <a:p>
            <a:pPr lvl="1">
              <a:buFont typeface="Courier New" panose="02070309020205020404" pitchFamily="49" charset="0"/>
              <a:buChar char="o"/>
            </a:pPr>
            <a:endParaRPr lang="de-DE" b="1" dirty="0"/>
          </a:p>
          <a:p>
            <a:pPr marL="0" indent="0">
              <a:buFont typeface="Arial" panose="020B0604020202020204" pitchFamily="34" charset="0"/>
              <a:buNone/>
            </a:pPr>
            <a:endParaRPr lang="de-DE" b="1" dirty="0"/>
          </a:p>
        </p:txBody>
      </p:sp>
      <p:sp>
        <p:nvSpPr>
          <p:cNvPr id="6" name="Inhaltsplatzhalter 2">
            <a:extLst>
              <a:ext uri="{FF2B5EF4-FFF2-40B4-BE49-F238E27FC236}">
                <a16:creationId xmlns:a16="http://schemas.microsoft.com/office/drawing/2014/main" id="{01FA7494-D978-4171-9AAF-CFFFCA45AC8E}"/>
              </a:ext>
            </a:extLst>
          </p:cNvPr>
          <p:cNvSpPr txBox="1">
            <a:spLocks/>
          </p:cNvSpPr>
          <p:nvPr/>
        </p:nvSpPr>
        <p:spPr>
          <a:xfrm>
            <a:off x="838200" y="1214924"/>
            <a:ext cx="10515600" cy="47139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1200"/>
              </a:spcAft>
              <a:buNone/>
            </a:pPr>
            <a:r>
              <a:rPr lang="de-DE" sz="3600" dirty="0">
                <a:solidFill>
                  <a:schemeClr val="accent1"/>
                </a:solidFill>
                <a:latin typeface="+mj-lt"/>
                <a:ea typeface="+mj-ea"/>
                <a:cs typeface="+mj-cs"/>
              </a:rPr>
              <a:t>Unter welchen Bedingungen könnten Sie sich den Bau eines Speicherbeckens vorstellen? Welche Gründe sind für Sie derzeit (noch) ein Hindernis?</a:t>
            </a:r>
          </a:p>
          <a:p>
            <a:pPr marL="0" indent="0">
              <a:buFont typeface="Arial" panose="020B0604020202020204" pitchFamily="34" charset="0"/>
              <a:buNone/>
            </a:pPr>
            <a:endParaRPr lang="de-DE" b="1" dirty="0"/>
          </a:p>
        </p:txBody>
      </p:sp>
      <p:pic>
        <p:nvPicPr>
          <p:cNvPr id="7" name="Grafik 6">
            <a:extLst>
              <a:ext uri="{FF2B5EF4-FFF2-40B4-BE49-F238E27FC236}">
                <a16:creationId xmlns:a16="http://schemas.microsoft.com/office/drawing/2014/main" id="{79FBF48C-92D2-437E-8DA8-E4D93E3AAF37}"/>
              </a:ext>
            </a:extLst>
          </p:cNvPr>
          <p:cNvPicPr>
            <a:picLocks noChangeAspect="1"/>
          </p:cNvPicPr>
          <p:nvPr/>
        </p:nvPicPr>
        <p:blipFill>
          <a:blip r:embed="rId3"/>
          <a:stretch>
            <a:fillRect/>
          </a:stretch>
        </p:blipFill>
        <p:spPr>
          <a:xfrm>
            <a:off x="4897120" y="3236914"/>
            <a:ext cx="2946717" cy="2946717"/>
          </a:xfrm>
          <a:prstGeom prst="rect">
            <a:avLst/>
          </a:prstGeom>
        </p:spPr>
      </p:pic>
      <p:sp>
        <p:nvSpPr>
          <p:cNvPr id="8" name="Textfeld 7">
            <a:extLst>
              <a:ext uri="{FF2B5EF4-FFF2-40B4-BE49-F238E27FC236}">
                <a16:creationId xmlns:a16="http://schemas.microsoft.com/office/drawing/2014/main" id="{3AEAAB55-E3BC-49BE-A33A-965908E17AF7}"/>
              </a:ext>
            </a:extLst>
          </p:cNvPr>
          <p:cNvSpPr txBox="1"/>
          <p:nvPr/>
        </p:nvSpPr>
        <p:spPr>
          <a:xfrm>
            <a:off x="6848425" y="5798042"/>
            <a:ext cx="623889" cy="261610"/>
          </a:xfrm>
          <a:prstGeom prst="rect">
            <a:avLst/>
          </a:prstGeom>
          <a:noFill/>
          <a:ln>
            <a:noFill/>
          </a:ln>
        </p:spPr>
        <p:txBody>
          <a:bodyPr wrap="none" rtlCol="0">
            <a:spAutoFit/>
          </a:bodyPr>
          <a:lstStyle/>
          <a:p>
            <a:r>
              <a:rPr lang="de-DE" sz="1100" dirty="0" err="1"/>
              <a:t>pixabay</a:t>
            </a:r>
            <a:endParaRPr lang="de-DE" sz="1100" dirty="0"/>
          </a:p>
        </p:txBody>
      </p:sp>
    </p:spTree>
    <p:extLst>
      <p:ext uri="{BB962C8B-B14F-4D97-AF65-F5344CB8AC3E}">
        <p14:creationId xmlns:p14="http://schemas.microsoft.com/office/powerpoint/2010/main" val="5969566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Impressum</a:t>
            </a:r>
          </a:p>
        </p:txBody>
      </p:sp>
      <p:sp>
        <p:nvSpPr>
          <p:cNvPr id="3" name="Inhaltsplatzhalter 2"/>
          <p:cNvSpPr>
            <a:spLocks noGrp="1"/>
          </p:cNvSpPr>
          <p:nvPr>
            <p:ph idx="1"/>
          </p:nvPr>
        </p:nvSpPr>
        <p:spPr>
          <a:xfrm>
            <a:off x="838200" y="1463040"/>
            <a:ext cx="11018440" cy="4918288"/>
          </a:xfrm>
        </p:spPr>
        <p:txBody>
          <a:bodyPr/>
          <a:lstStyle/>
          <a:p>
            <a:pPr marL="0" indent="0">
              <a:buNone/>
            </a:pPr>
            <a:r>
              <a:rPr lang="de-DE" sz="2000" b="1" dirty="0">
                <a:solidFill>
                  <a:srgbClr val="000000"/>
                </a:solidFill>
                <a:latin typeface="Calibri" panose="020F0502020204030204" pitchFamily="34" charset="0"/>
              </a:rPr>
              <a:t>Herausgeber		</a:t>
            </a:r>
            <a:r>
              <a:rPr lang="de-DE" sz="2000" dirty="0">
                <a:solidFill>
                  <a:srgbClr val="000000"/>
                </a:solidFill>
                <a:latin typeface="Calibri" panose="020F0502020204030204" pitchFamily="34" charset="0"/>
              </a:rPr>
              <a:t>Bodensee-Stiftung, Fritz-Reichle-Ring 4, 78315 Radolfzell</a:t>
            </a:r>
            <a:endParaRPr lang="de-DE" sz="2000" dirty="0"/>
          </a:p>
          <a:p>
            <a:pPr marL="0" indent="0">
              <a:buNone/>
            </a:pPr>
            <a:r>
              <a:rPr lang="de-DE" sz="2000" b="1" dirty="0">
                <a:solidFill>
                  <a:srgbClr val="000000"/>
                </a:solidFill>
                <a:latin typeface="Calibri" panose="020F0502020204030204" pitchFamily="34" charset="0"/>
              </a:rPr>
              <a:t>Text 			</a:t>
            </a:r>
            <a:r>
              <a:rPr lang="de-DE" sz="2000" dirty="0">
                <a:solidFill>
                  <a:srgbClr val="000000"/>
                </a:solidFill>
                <a:latin typeface="Calibri" panose="020F0502020204030204" pitchFamily="34" charset="0"/>
              </a:rPr>
              <a:t>Sabine Sommer (Bodensee-Stiftung)</a:t>
            </a:r>
          </a:p>
          <a:p>
            <a:pPr marL="0" indent="0">
              <a:buNone/>
            </a:pPr>
            <a:r>
              <a:rPr lang="de-DE" sz="2000" b="1" dirty="0">
                <a:solidFill>
                  <a:srgbClr val="000000"/>
                </a:solidFill>
                <a:latin typeface="Calibri" panose="020F0502020204030204" pitchFamily="34" charset="0"/>
              </a:rPr>
              <a:t>Redaktion		</a:t>
            </a:r>
            <a:r>
              <a:rPr lang="de-DE" sz="2000" dirty="0">
                <a:solidFill>
                  <a:srgbClr val="000000"/>
                </a:solidFill>
                <a:latin typeface="Calibri" panose="020F0502020204030204" pitchFamily="34" charset="0"/>
              </a:rPr>
              <a:t>Annika Gottschlich (Landratsamt Karlsruhe)</a:t>
            </a:r>
          </a:p>
          <a:p>
            <a:pPr marL="0" indent="0">
              <a:spcBef>
                <a:spcPts val="0"/>
              </a:spcBef>
              <a:buNone/>
            </a:pPr>
            <a:r>
              <a:rPr lang="de-DE" sz="2000" dirty="0">
                <a:solidFill>
                  <a:srgbClr val="000000"/>
                </a:solidFill>
                <a:latin typeface="Calibri" panose="020F0502020204030204" pitchFamily="34" charset="0"/>
              </a:rPr>
              <a:t>			Sabine Sommer und Andreas Ziermann (Bodensee-Stiftung) </a:t>
            </a:r>
            <a:r>
              <a:rPr lang="de-DE" sz="2000">
                <a:solidFill>
                  <a:srgbClr val="000000"/>
                </a:solidFill>
                <a:latin typeface="Calibri" panose="020F0502020204030204" pitchFamily="34" charset="0"/>
              </a:rPr>
              <a:t>	</a:t>
            </a:r>
            <a:r>
              <a:rPr lang="de-DE" sz="2000" dirty="0">
                <a:solidFill>
                  <a:srgbClr val="000000"/>
                </a:solidFill>
                <a:latin typeface="Calibri" panose="020F0502020204030204" pitchFamily="34" charset="0"/>
              </a:rPr>
              <a:t>		</a:t>
            </a:r>
            <a:r>
              <a:rPr lang="de-DE" sz="2000">
                <a:solidFill>
                  <a:srgbClr val="000000"/>
                </a:solidFill>
                <a:latin typeface="Calibri" panose="020F0502020204030204" pitchFamily="34" charset="0"/>
              </a:rPr>
              <a:t>	</a:t>
            </a:r>
          </a:p>
          <a:p>
            <a:pPr marL="0" indent="0">
              <a:buNone/>
            </a:pPr>
            <a:r>
              <a:rPr lang="de-DE" sz="2000" b="1">
                <a:solidFill>
                  <a:srgbClr val="000000"/>
                </a:solidFill>
                <a:latin typeface="Calibri" panose="020F0502020204030204" pitchFamily="34" charset="0"/>
              </a:rPr>
              <a:t>Bilder</a:t>
            </a:r>
            <a:r>
              <a:rPr lang="de-DE" sz="2000">
                <a:solidFill>
                  <a:srgbClr val="000000"/>
                </a:solidFill>
                <a:latin typeface="Calibri" panose="020F0502020204030204" pitchFamily="34" charset="0"/>
              </a:rPr>
              <a:t>   			siehe Angaben an den Bildern und im Notizbereich</a:t>
            </a:r>
          </a:p>
          <a:p>
            <a:pPr marL="0" indent="0">
              <a:buNone/>
            </a:pPr>
            <a:r>
              <a:rPr lang="de-DE" sz="2000" b="1" dirty="0">
                <a:solidFill>
                  <a:srgbClr val="000000"/>
                </a:solidFill>
                <a:latin typeface="Calibri" panose="020F0502020204030204" pitchFamily="34" charset="0"/>
              </a:rPr>
              <a:t>Nutzungsrechte/Haftungsausschluss</a:t>
            </a:r>
            <a:endParaRPr lang="de-DE" sz="2000" dirty="0"/>
          </a:p>
          <a:p>
            <a:pPr marL="0" indent="0">
              <a:buNone/>
            </a:pPr>
            <a:r>
              <a:rPr lang="de-DE" sz="2000" dirty="0">
                <a:solidFill>
                  <a:srgbClr val="000000"/>
                </a:solidFill>
                <a:latin typeface="Calibri" panose="020F0502020204030204" pitchFamily="34" charset="0"/>
              </a:rPr>
              <a:t>Die Nutzungsrechte der PPT-, PDF- und Word-Dokumente liegen bei den Projektpartnern im Projekt </a:t>
            </a:r>
            <a:r>
              <a:rPr lang="de-DE" sz="2000" dirty="0" err="1">
                <a:solidFill>
                  <a:srgbClr val="000000"/>
                </a:solidFill>
                <a:latin typeface="Calibri" panose="020F0502020204030204" pitchFamily="34" charset="0"/>
              </a:rPr>
              <a:t>GeNIAL</a:t>
            </a:r>
            <a:r>
              <a:rPr lang="de-DE" sz="2000" dirty="0">
                <a:solidFill>
                  <a:srgbClr val="000000"/>
                </a:solidFill>
                <a:latin typeface="Calibri" panose="020F0502020204030204" pitchFamily="34" charset="0"/>
              </a:rPr>
              <a:t> Bodensee-Stiftung, Landesbetrieb Landwirtschaft Hessen (LLH), Landesanstalt für Landwirtschaft, Ernährung und Ländlichen Raum (LEL) sowie Landwirtschaftliches Technologiezentrum Augustenberg (LTZ). Das Nutzen, Kopieren sowie Bearbeiten (auch in Teilen) der Inhalte (Text und Grafik) dieser Dateien für die eigene Unterrichtsplanung ist unter Wahrung der Urheberrechte erlaubt. Quellenangaben sind entsprechend zu übernehmen. Für die von Lehrkräften bearbeiteten Inhalte übernehmen die oben genannten Projektpartner keine Haftung.</a:t>
            </a:r>
            <a:endParaRPr lang="de-DE" sz="2000" dirty="0"/>
          </a:p>
          <a:p>
            <a:pPr marL="0" indent="0">
              <a:buNone/>
            </a:pPr>
            <a:endParaRPr lang="de-DE" sz="2400" dirty="0"/>
          </a:p>
        </p:txBody>
      </p:sp>
    </p:spTree>
    <p:extLst>
      <p:ext uri="{BB962C8B-B14F-4D97-AF65-F5344CB8AC3E}">
        <p14:creationId xmlns:p14="http://schemas.microsoft.com/office/powerpoint/2010/main" val="3809997452"/>
      </p:ext>
    </p:extLst>
  </p:cSld>
  <p:clrMapOvr>
    <a:masterClrMapping/>
  </p:clrMapOvr>
</p:sld>
</file>

<file path=ppt/theme/theme1.xml><?xml version="1.0" encoding="utf-8"?>
<a:theme xmlns:a="http://schemas.openxmlformats.org/drawingml/2006/main" name="Office">
  <a:themeElements>
    <a:clrScheme name="GeNIAL">
      <a:dk1>
        <a:sysClr val="windowText" lastClr="000000"/>
      </a:dk1>
      <a:lt1>
        <a:sysClr val="window" lastClr="FFFFFF"/>
      </a:lt1>
      <a:dk2>
        <a:srgbClr val="44546A"/>
      </a:dk2>
      <a:lt2>
        <a:srgbClr val="E7E6E6"/>
      </a:lt2>
      <a:accent1>
        <a:srgbClr val="6C9842"/>
      </a:accent1>
      <a:accent2>
        <a:srgbClr val="0B72B5"/>
      </a:accent2>
      <a:accent3>
        <a:srgbClr val="F29400"/>
      </a:accent3>
      <a:accent4>
        <a:srgbClr val="B07F48"/>
      </a:accent4>
      <a:accent5>
        <a:srgbClr val="FFC000"/>
      </a:accent5>
      <a:accent6>
        <a:srgbClr val="C00000"/>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NIAL-Powerpoint-Vorlage" id="{D04294BC-693B-42D8-B798-B755E725DFE3}" vid="{1007B6C4-026B-4301-9C93-4DCB575068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GeNIAL_Schulung_Powerpoint-Vorlag</Template>
  <TotalTime>0</TotalTime>
  <Words>1812</Words>
  <Application>Microsoft Office PowerPoint</Application>
  <PresentationFormat>Breitbild</PresentationFormat>
  <Paragraphs>226</Paragraphs>
  <Slides>18</Slides>
  <Notes>17</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18</vt:i4>
      </vt:variant>
    </vt:vector>
  </HeadingPairs>
  <TitlesOfParts>
    <vt:vector size="25" baseType="lpstr">
      <vt:lpstr>Arial</vt:lpstr>
      <vt:lpstr>Calibri</vt:lpstr>
      <vt:lpstr>Calibri Light</vt:lpstr>
      <vt:lpstr>Courier New</vt:lpstr>
      <vt:lpstr>Times New Roman</vt:lpstr>
      <vt:lpstr>Wingdings</vt:lpstr>
      <vt:lpstr>Office</vt:lpstr>
      <vt:lpstr>Anpassungsmaßnahme -  Bewässerung –  Beispiel Speicherbecken</vt:lpstr>
      <vt:lpstr>Wasserbedarfsberechnung am Beispiel mit Durchschnittswerten - Wasserbecken: 4 x 50 x 48,5 m</vt:lpstr>
      <vt:lpstr>Überlegungen zum Bau von Speicherbecken </vt:lpstr>
      <vt:lpstr>Überlegungen zum Bau von Speicherbecken</vt:lpstr>
      <vt:lpstr>Baugenehmigung und Wasserrecht</vt:lpstr>
      <vt:lpstr>PowerPoint-Präsentation</vt:lpstr>
      <vt:lpstr>Verschiedene Bestandteile eines Speicherbeckens</vt:lpstr>
      <vt:lpstr>Rohre und Pumpentechnik</vt:lpstr>
      <vt:lpstr>Speicherbecken – Absetzbecken – ja oder nein?</vt:lpstr>
      <vt:lpstr>Speicherbecken – Reinigung von Becken</vt:lpstr>
      <vt:lpstr>Infoblatt:  OLOID-Systeme</vt:lpstr>
      <vt:lpstr>Infoblatt:  OLOID-Systeme</vt:lpstr>
      <vt:lpstr>Speicherbecken - Überlauf und Ausstiegshilfen</vt:lpstr>
      <vt:lpstr>Weitere Überlegungen zum Bau von Speicherbecken</vt:lpstr>
      <vt:lpstr>Speicherbecken - Flachwasserbereich</vt:lpstr>
      <vt:lpstr>Arten von Speicherbecken</vt:lpstr>
      <vt:lpstr>PowerPoint-Präsentation</vt:lpstr>
      <vt:lpstr>Impressum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Beregnung</dc:title>
  <dc:creator>Sabine Sommer</dc:creator>
  <cp:lastModifiedBy>Sabine Sommer</cp:lastModifiedBy>
  <cp:revision>102</cp:revision>
  <dcterms:created xsi:type="dcterms:W3CDTF">2020-10-14T12:54:04Z</dcterms:created>
  <dcterms:modified xsi:type="dcterms:W3CDTF">2021-10-19T12:01:22Z</dcterms:modified>
</cp:coreProperties>
</file>