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6"/>
  </p:notesMasterIdLst>
  <p:sldIdLst>
    <p:sldId id="256" r:id="rId2"/>
    <p:sldId id="257" r:id="rId3"/>
    <p:sldId id="258" r:id="rId4"/>
    <p:sldId id="259" r:id="rId5"/>
    <p:sldId id="260" r:id="rId6"/>
    <p:sldId id="261" r:id="rId7"/>
    <p:sldId id="262" r:id="rId8"/>
    <p:sldId id="263" r:id="rId9"/>
    <p:sldId id="292" r:id="rId10"/>
    <p:sldId id="293" r:id="rId11"/>
    <p:sldId id="265" r:id="rId12"/>
    <p:sldId id="294" r:id="rId13"/>
    <p:sldId id="266" r:id="rId14"/>
    <p:sldId id="268" r:id="rId15"/>
    <p:sldId id="269" r:id="rId16"/>
    <p:sldId id="270" r:id="rId17"/>
    <p:sldId id="271" r:id="rId18"/>
    <p:sldId id="272" r:id="rId19"/>
    <p:sldId id="273" r:id="rId20"/>
    <p:sldId id="318" r:id="rId21"/>
    <p:sldId id="320" r:id="rId22"/>
    <p:sldId id="319" r:id="rId23"/>
    <p:sldId id="274" r:id="rId24"/>
    <p:sldId id="275" r:id="rId25"/>
    <p:sldId id="267" r:id="rId26"/>
    <p:sldId id="276" r:id="rId27"/>
    <p:sldId id="277" r:id="rId28"/>
    <p:sldId id="278" r:id="rId29"/>
    <p:sldId id="279" r:id="rId30"/>
    <p:sldId id="280" r:id="rId31"/>
    <p:sldId id="282" r:id="rId32"/>
    <p:sldId id="321" r:id="rId33"/>
    <p:sldId id="283" r:id="rId34"/>
    <p:sldId id="284" r:id="rId35"/>
    <p:sldId id="285" r:id="rId36"/>
    <p:sldId id="286" r:id="rId37"/>
    <p:sldId id="287" r:id="rId38"/>
    <p:sldId id="288" r:id="rId39"/>
    <p:sldId id="289" r:id="rId40"/>
    <p:sldId id="290" r:id="rId41"/>
    <p:sldId id="291" r:id="rId42"/>
    <p:sldId id="322" r:id="rId43"/>
    <p:sldId id="316" r:id="rId44"/>
    <p:sldId id="317" r:id="rId45"/>
  </p:sldIdLst>
  <p:sldSz cx="12192000" cy="6858000"/>
  <p:notesSz cx="6858000" cy="12192000"/>
  <p:defaultTextStyle>
    <a:defPPr>
      <a:defRPr lang="de-DE"/>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146" autoAdjust="0"/>
  </p:normalViewPr>
  <p:slideViewPr>
    <p:cSldViewPr>
      <p:cViewPr varScale="1">
        <p:scale>
          <a:sx n="94" d="100"/>
          <a:sy n="94" d="100"/>
        </p:scale>
        <p:origin x="1116"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bwMode="auto">
        <a:xfrm>
          <a:off x="0" y="0"/>
          <a:ext cx="0" cy="0"/>
          <a:chOff x="0" y="0"/>
          <a:chExt cx="0" cy="0"/>
        </a:xfrm>
      </p:grpSpPr>
      <p:sp>
        <p:nvSpPr>
          <p:cNvPr id="4" name="Kopfzeilenplatzhalter 1"/>
          <p:cNvSpPr>
            <a:spLocks noGrp="1"/>
          </p:cNvSpPr>
          <p:nvPr>
            <p:ph type="hdr" sz="quarter"/>
          </p:nvPr>
        </p:nvSpPr>
        <p:spPr bwMode="auto">
          <a:xfrm>
            <a:off x="0" y="0"/>
            <a:ext cx="2971800" cy="458788"/>
          </a:xfrm>
          <a:prstGeom prst="rect">
            <a:avLst/>
          </a:prstGeom>
        </p:spPr>
        <p:txBody>
          <a:bodyPr vert="horz" lIns="91440" tIns="45720" rIns="91440" bIns="45720" rtlCol="0"/>
          <a:lstStyle>
            <a:lvl1pPr algn="l">
              <a:defRPr sz="1200"/>
            </a:lvl1pPr>
          </a:lstStyle>
          <a:p>
            <a:pPr>
              <a:defRPr/>
            </a:pPr>
            <a:endParaRPr lang="de-DE"/>
          </a:p>
        </p:txBody>
      </p:sp>
      <p:sp>
        <p:nvSpPr>
          <p:cNvPr id="5" name="Datumsplatzhalter 2"/>
          <p:cNvSpPr>
            <a:spLocks noGrp="1"/>
          </p:cNvSpPr>
          <p:nvPr>
            <p:ph type="dt" idx="1"/>
          </p:nvPr>
        </p:nvSpPr>
        <p:spPr bwMode="auto">
          <a:xfrm>
            <a:off x="3884613" y="0"/>
            <a:ext cx="2971800" cy="458788"/>
          </a:xfrm>
          <a:prstGeom prst="rect">
            <a:avLst/>
          </a:prstGeom>
        </p:spPr>
        <p:txBody>
          <a:bodyPr vert="horz" lIns="91440" tIns="45720" rIns="91440" bIns="45720" rtlCol="0"/>
          <a:lstStyle>
            <a:lvl1pPr algn="r">
              <a:defRPr sz="1200"/>
            </a:lvl1pPr>
          </a:lstStyle>
          <a:p>
            <a:pPr>
              <a:defRPr/>
            </a:pPr>
            <a:fld id="{4DDD43A9-C11B-431E-8AE1-D526A9F01EB4}" type="datetimeFigureOut">
              <a:rPr lang="de-DE"/>
              <a:t>19.10.2021</a:t>
            </a:fld>
            <a:endParaRPr lang="de-DE"/>
          </a:p>
        </p:txBody>
      </p:sp>
      <p:sp>
        <p:nvSpPr>
          <p:cNvPr id="6" name="Folienbildplatzhalter 3"/>
          <p:cNvSpPr>
            <a:spLocks noGrp="1" noRot="1" noChangeAspect="1"/>
          </p:cNvSpPr>
          <p:nvPr>
            <p:ph type="sldImg" idx="2"/>
          </p:nvPr>
        </p:nvSpPr>
        <p:spPr bwMode="auto">
          <a:xfrm>
            <a:off x="685800" y="1143000"/>
            <a:ext cx="5486400" cy="3086100"/>
          </a:xfrm>
          <a:prstGeom prst="rect">
            <a:avLst/>
          </a:prstGeom>
          <a:noFill/>
          <a:ln w="12700">
            <a:solidFill>
              <a:prstClr val="black"/>
            </a:solidFill>
          </a:ln>
        </p:spPr>
        <p:txBody>
          <a:bodyPr vert="horz" lIns="91440" tIns="45720" rIns="91440" bIns="45720" rtlCol="0" anchor="ctr"/>
          <a:lstStyle/>
          <a:p>
            <a:pPr>
              <a:defRPr/>
            </a:pPr>
            <a:endParaRPr lang="de-DE"/>
          </a:p>
        </p:txBody>
      </p:sp>
      <p:sp>
        <p:nvSpPr>
          <p:cNvPr id="7" name="Notizenplatzhalter 4"/>
          <p:cNvSpPr>
            <a:spLocks noGrp="1"/>
          </p:cNvSpPr>
          <p:nvPr>
            <p:ph type="body" sz="quarter" idx="3"/>
          </p:nvPr>
        </p:nvSpPr>
        <p:spPr bwMode="auto">
          <a:xfrm>
            <a:off x="685800" y="4400550"/>
            <a:ext cx="5486400" cy="3600450"/>
          </a:xfrm>
          <a:prstGeom prst="rect">
            <a:avLst/>
          </a:prstGeom>
        </p:spPr>
        <p:txBody>
          <a:bodyPr vert="horz" lIns="91440" tIns="45720" rIns="91440" bIns="45720" rtlCol="0"/>
          <a:lstStyle/>
          <a:p>
            <a:pPr lvl="0">
              <a:defRPr/>
            </a:pPr>
            <a:r>
              <a:rPr lang="de-DE"/>
              <a:t>Textmasterformat bearbeiten</a:t>
            </a:r>
            <a:endParaRPr/>
          </a:p>
          <a:p>
            <a:pPr lvl="1">
              <a:defRPr/>
            </a:pPr>
            <a:r>
              <a:rPr lang="de-DE"/>
              <a:t>Zweite Ebene</a:t>
            </a:r>
            <a:endParaRPr/>
          </a:p>
          <a:p>
            <a:pPr lvl="2">
              <a:defRPr/>
            </a:pPr>
            <a:r>
              <a:rPr lang="de-DE"/>
              <a:t>Dritte Ebene</a:t>
            </a:r>
            <a:endParaRPr/>
          </a:p>
          <a:p>
            <a:pPr lvl="3">
              <a:defRPr/>
            </a:pPr>
            <a:r>
              <a:rPr lang="de-DE"/>
              <a:t>Vierte Ebene</a:t>
            </a:r>
            <a:endParaRPr/>
          </a:p>
          <a:p>
            <a:pPr lvl="4">
              <a:defRPr/>
            </a:pPr>
            <a:r>
              <a:rPr lang="de-DE"/>
              <a:t>Fünfte Ebene</a:t>
            </a:r>
            <a:endParaRPr/>
          </a:p>
        </p:txBody>
      </p:sp>
      <p:sp>
        <p:nvSpPr>
          <p:cNvPr id="8" name="Fußzeilenplatzhalter 5"/>
          <p:cNvSpPr>
            <a:spLocks noGrp="1"/>
          </p:cNvSpPr>
          <p:nvPr>
            <p:ph type="ftr" sz="quarter" idx="4"/>
          </p:nvPr>
        </p:nvSpPr>
        <p:spPr bwMode="auto">
          <a:xfrm>
            <a:off x="0" y="8685213"/>
            <a:ext cx="2971800" cy="458787"/>
          </a:xfrm>
          <a:prstGeom prst="rect">
            <a:avLst/>
          </a:prstGeom>
        </p:spPr>
        <p:txBody>
          <a:bodyPr vert="horz" lIns="91440" tIns="45720" rIns="91440" bIns="45720" rtlCol="0" anchor="b"/>
          <a:lstStyle>
            <a:lvl1pPr algn="l">
              <a:defRPr sz="1200"/>
            </a:lvl1pPr>
          </a:lstStyle>
          <a:p>
            <a:pPr>
              <a:defRPr/>
            </a:pPr>
            <a:endParaRPr lang="de-DE"/>
          </a:p>
        </p:txBody>
      </p:sp>
      <p:sp>
        <p:nvSpPr>
          <p:cNvPr id="9" name="Foliennummernplatzhalter 6"/>
          <p:cNvSpPr>
            <a:spLocks noGrp="1"/>
          </p:cNvSpPr>
          <p:nvPr>
            <p:ph type="sldNum" sz="quarter" idx="5"/>
          </p:nvPr>
        </p:nvSpPr>
        <p:spPr bwMode="auto">
          <a:xfrm>
            <a:off x="3884613" y="8685213"/>
            <a:ext cx="2971800" cy="458787"/>
          </a:xfrm>
          <a:prstGeom prst="rect">
            <a:avLst/>
          </a:prstGeom>
        </p:spPr>
        <p:txBody>
          <a:bodyPr vert="horz" lIns="91440" tIns="45720" rIns="91440" bIns="45720" rtlCol="0" anchor="b"/>
          <a:lstStyle>
            <a:lvl1pPr algn="r">
              <a:defRPr sz="1200"/>
            </a:lvl1pPr>
          </a:lstStyle>
          <a:p>
            <a:pPr>
              <a:defRPr/>
            </a:pPr>
            <a:fld id="{06A741CA-AA39-4C3D-9D18-DF6523E14173}" type="slidenum">
              <a:rPr lang="de-DE"/>
              <a:t>‹Nr.›</a:t>
            </a:fld>
            <a:endParaRPr lang="de-DE"/>
          </a:p>
        </p:txBody>
      </p:sp>
    </p:spTree>
  </p:cSld>
  <p:clrMap bg1="lt1" tx1="dk1" bg2="lt2" tx2="dk2" accent1="accent1" accent2="accent2" accent3="accent3" accent4="accent4" accent5="accent5" accent6="accent6" hlink="hlink" folHlink="folHlink"/>
  <p:notesStyle>
    <a:lvl1pPr marL="0" algn="l" defTabSz="914400">
      <a:defRPr sz="1200">
        <a:solidFill>
          <a:schemeClr val="tx1"/>
        </a:solidFill>
        <a:latin typeface="+mn-lt"/>
        <a:ea typeface="+mn-ea"/>
        <a:cs typeface="+mn-cs"/>
      </a:defRPr>
    </a:lvl1pPr>
    <a:lvl2pPr marL="457200" algn="l" defTabSz="914400">
      <a:defRPr sz="1200">
        <a:solidFill>
          <a:schemeClr val="tx1"/>
        </a:solidFill>
        <a:latin typeface="+mn-lt"/>
        <a:ea typeface="+mn-ea"/>
        <a:cs typeface="+mn-cs"/>
      </a:defRPr>
    </a:lvl2pPr>
    <a:lvl3pPr marL="914400" algn="l" defTabSz="914400">
      <a:defRPr sz="1200">
        <a:solidFill>
          <a:schemeClr val="tx1"/>
        </a:solidFill>
        <a:latin typeface="+mn-lt"/>
        <a:ea typeface="+mn-ea"/>
        <a:cs typeface="+mn-cs"/>
      </a:defRPr>
    </a:lvl3pPr>
    <a:lvl4pPr marL="1371600" algn="l" defTabSz="914400">
      <a:defRPr sz="1200">
        <a:solidFill>
          <a:schemeClr val="tx1"/>
        </a:solidFill>
        <a:latin typeface="+mn-lt"/>
        <a:ea typeface="+mn-ea"/>
        <a:cs typeface="+mn-cs"/>
      </a:defRPr>
    </a:lvl4pPr>
    <a:lvl5pPr marL="1828800" algn="l" defTabSz="914400">
      <a:defRPr sz="1200">
        <a:solidFill>
          <a:schemeClr val="tx1"/>
        </a:solidFill>
        <a:latin typeface="+mn-lt"/>
        <a:ea typeface="+mn-ea"/>
        <a:cs typeface="+mn-cs"/>
      </a:defRPr>
    </a:lvl5pPr>
    <a:lvl6pPr marL="2286000" algn="l" defTabSz="914400">
      <a:defRPr sz="1200">
        <a:solidFill>
          <a:schemeClr val="tx1"/>
        </a:solidFill>
        <a:latin typeface="+mn-lt"/>
        <a:ea typeface="+mn-ea"/>
        <a:cs typeface="+mn-cs"/>
      </a:defRPr>
    </a:lvl6pPr>
    <a:lvl7pPr marL="2743200" algn="l" defTabSz="914400">
      <a:defRPr sz="1200">
        <a:solidFill>
          <a:schemeClr val="tx1"/>
        </a:solidFill>
        <a:latin typeface="+mn-lt"/>
        <a:ea typeface="+mn-ea"/>
        <a:cs typeface="+mn-cs"/>
      </a:defRPr>
    </a:lvl7pPr>
    <a:lvl8pPr marL="3200400" algn="l" defTabSz="914400">
      <a:defRPr sz="1200">
        <a:solidFill>
          <a:schemeClr val="tx1"/>
        </a:solidFill>
        <a:latin typeface="+mn-lt"/>
        <a:ea typeface="+mn-ea"/>
        <a:cs typeface="+mn-cs"/>
      </a:defRPr>
    </a:lvl8pPr>
    <a:lvl9pPr marL="3657600" algn="l" defTabSz="914400">
      <a:defRPr sz="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paradigmaps.geo.uni-halle.de/klimawandel/content/bew&#228;sserung-der-landwirtschaft"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Bildquelle: </a:t>
            </a:r>
            <a:r>
              <a:rPr lang="de-DE" dirty="0" err="1"/>
              <a:t>Sprenkler</a:t>
            </a:r>
            <a:r>
              <a:rPr lang="de-DE" dirty="0"/>
              <a:t>, https://pixabay.com/de/photos/wassersprenger-bew%c3%a4sserung-feld-880965/ (30.09.21)</a:t>
            </a: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a:t>
            </a:fld>
            <a:endParaRPr lang="de-DE"/>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Bildquelle: </a:t>
            </a:r>
            <a:r>
              <a:rPr lang="de-DE" sz="1200" b="1" dirty="0">
                <a:solidFill>
                  <a:schemeClr val="tx1"/>
                </a:solidFill>
                <a:latin typeface="+mn-lt"/>
                <a:ea typeface="+mn-ea"/>
                <a:cs typeface="+mn-cs"/>
              </a:rPr>
              <a:t>Trockener Boden, </a:t>
            </a:r>
            <a:r>
              <a:rPr lang="de-DE" sz="1200" u="sng" dirty="0">
                <a:solidFill>
                  <a:schemeClr val="tx1"/>
                </a:solidFill>
                <a:latin typeface="+mn-lt"/>
                <a:ea typeface="+mn-ea"/>
                <a:cs typeface="+mn-cs"/>
              </a:rPr>
              <a:t>https://pixabay.com/de/photos/erde-d%c3%bcrre-boden-trockenheit-3355931/ (30.09.21)</a:t>
            </a:r>
          </a:p>
          <a:p>
            <a:pPr>
              <a:defRPr/>
            </a:pPr>
            <a:endParaRPr lang="de-DE" dirty="0"/>
          </a:p>
          <a:p>
            <a:pPr marL="171450" indent="-171450">
              <a:buFont typeface="Wingdings"/>
              <a:buChar char="à"/>
              <a:defRPr/>
            </a:pPr>
            <a:r>
              <a:rPr lang="de-DE" dirty="0" err="1"/>
              <a:t>Trockenheiten</a:t>
            </a:r>
            <a:r>
              <a:rPr lang="de-DE" dirty="0"/>
              <a:t> vor allem in Kombination mit ausbleibenden Niederschlägen und gleichzeitig hohen Temperaturen</a:t>
            </a:r>
            <a:endParaRPr dirty="0"/>
          </a:p>
          <a:p>
            <a:pPr marL="171450" indent="-171450">
              <a:buFont typeface="Wingdings"/>
              <a:buChar char="à"/>
              <a:defRPr/>
            </a:pPr>
            <a:r>
              <a:rPr lang="de-DE" dirty="0"/>
              <a:t> erhöhte </a:t>
            </a:r>
            <a:r>
              <a:rPr lang="de-DE" dirty="0" err="1"/>
              <a:t>Evapotranspiration</a:t>
            </a:r>
            <a:r>
              <a:rPr lang="de-DE" dirty="0"/>
              <a:t>. Dies hat auch Einfluss auf die Generierung von neuem Grundwasser.</a:t>
            </a:r>
            <a:endParaRPr dirty="0"/>
          </a:p>
          <a:p>
            <a:pPr marL="171450" indent="-171450">
              <a:buFont typeface="Wingdings"/>
              <a:buChar char="à"/>
              <a:defRPr/>
            </a:pPr>
            <a:endParaRPr lang="de-DE" dirty="0"/>
          </a:p>
          <a:p>
            <a:pPr marL="0" indent="0">
              <a:buFont typeface="Wingdings"/>
              <a:buNone/>
              <a:defRPr/>
            </a:pPr>
            <a:r>
              <a:rPr lang="de-DE" sz="1200" dirty="0">
                <a:solidFill>
                  <a:schemeClr val="tx1"/>
                </a:solidFill>
                <a:latin typeface="+mn-lt"/>
                <a:ea typeface="+mn-ea"/>
                <a:cs typeface="+mn-cs"/>
              </a:rPr>
              <a:t>Besonders unsicher ist dabei die künftige Wasserverfügbarkeit im Frühjahr, da keines der verfügbaren Klimaszenarien in der Lage ist, den zuletzt beobachteten Trend zu häufigerer Frühjahrstrockenheit korrekt wiederzugeben (Dr. Mathias Herbst und Dr. Cathleen Frühauf, Deutscher Wetterdienst, Zentrum für Agrarmeteorologische Forschung / ThünenWorkingPaper85)</a:t>
            </a: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a:t>
            </a:fld>
            <a:endParaRPr lang="de-DE"/>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a:t>Unter den vorher genannten Bedingungen erscheint die Bewässerung als logische und sinnvolle Maßnahme, um die Ertragssicherheit (Qualität und Quantität) zu gewährleisten, die aufgrund der zunehmenden Trockenperioden (geringere Niederschläge bei gleichzeitig steigenden Temperaturen und höherer Verdunstungsrate) im Sommerhalbjahr und die hohen Variabilitäten des Wetters gefährdet ist. Wichtig ist dabei, dass vorab einige Punkte geklärt werden müssen wie z.B. die techn. Möglichkeiten, die Wasserentnahmegenehmigungen, die in Trockenzeiten für Oberflächengewässer eingeschränkt werden können (wie bereits in den vergangenen Jahren z.B. 2018, 2019) und nicht zuletzt die Wirtschaftlichkeit (zusätzliche Bewässerungskosten im Vergleich zum Mehrerlös  Bewässerungswürdigkeit).</a:t>
            </a:r>
            <a:endParaRPr/>
          </a:p>
          <a:p>
            <a:pPr>
              <a:defRPr/>
            </a:pPr>
            <a:endParaRPr lang="de-DE"/>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3</a:t>
            </a:fld>
            <a:endParaRPr lang="de-DE"/>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Bildquelle: https://www.agrarheute.com/media/styles/bildergalerie_lg_1x/public/2018-12/grafik_bewaesserung2.jpg</a:t>
            </a:r>
            <a:endParaRPr dirty="0"/>
          </a:p>
          <a:p>
            <a:pPr>
              <a:defRPr/>
            </a:pPr>
            <a:endParaRPr lang="de-DE" dirty="0"/>
          </a:p>
          <a:p>
            <a:pPr>
              <a:defRPr/>
            </a:pPr>
            <a:r>
              <a:rPr lang="de-DE" sz="1200" dirty="0">
                <a:solidFill>
                  <a:schemeClr val="tx1"/>
                </a:solidFill>
                <a:latin typeface="+mn-lt"/>
                <a:ea typeface="+mn-ea"/>
                <a:cs typeface="+mn-cs"/>
              </a:rPr>
              <a:t>In </a:t>
            </a:r>
            <a:r>
              <a:rPr lang="de-DE" sz="1200" b="1" dirty="0">
                <a:solidFill>
                  <a:schemeClr val="tx1"/>
                </a:solidFill>
                <a:latin typeface="+mn-lt"/>
                <a:ea typeface="+mn-ea"/>
                <a:cs typeface="+mn-cs"/>
              </a:rPr>
              <a:t>Deutschland</a:t>
            </a:r>
            <a:r>
              <a:rPr lang="de-DE" sz="1200" dirty="0">
                <a:solidFill>
                  <a:schemeClr val="tx1"/>
                </a:solidFill>
                <a:latin typeface="+mn-lt"/>
                <a:ea typeface="+mn-ea"/>
                <a:cs typeface="+mn-cs"/>
              </a:rPr>
              <a:t> werden lediglich etwa 2,7% der landwirtschaftlich genutzten Fläche (560.000 ha) künstlich beregnet, wobei etwa die Hälfte der Bewässerungsfläche auf Niedersachsen entfällt (Dr. Siegfried Schittenhelm und Dr. Lorenz Kottmann Julius Kühn-Institut–Institut für Pflanzenbau und Bodenkunde/ ThünenWorkingPaper85)</a:t>
            </a:r>
            <a:endParaRPr dirty="0"/>
          </a:p>
          <a:p>
            <a:pPr>
              <a:defRPr/>
            </a:pPr>
            <a:endParaRPr lang="de-DE" sz="1200" dirty="0">
              <a:solidFill>
                <a:schemeClr val="tx1"/>
              </a:solidFill>
              <a:latin typeface="+mn-lt"/>
              <a:ea typeface="+mn-ea"/>
              <a:cs typeface="+mn-cs"/>
            </a:endParaRPr>
          </a:p>
          <a:p>
            <a:pPr marL="0" marR="0" lvl="0" indent="0" algn="l" defTabSz="914400">
              <a:lnSpc>
                <a:spcPct val="100000"/>
              </a:lnSpc>
              <a:spcBef>
                <a:spcPts val="0"/>
              </a:spcBef>
              <a:spcAft>
                <a:spcPts val="0"/>
              </a:spcAft>
              <a:buClrTx/>
              <a:buSzTx/>
              <a:buFontTx/>
              <a:buNone/>
              <a:defRPr/>
            </a:pPr>
            <a:r>
              <a:rPr lang="de-DE" sz="1200" dirty="0">
                <a:solidFill>
                  <a:schemeClr val="tx1"/>
                </a:solidFill>
                <a:latin typeface="+mn-lt"/>
                <a:ea typeface="+mn-ea"/>
                <a:cs typeface="+mn-cs"/>
              </a:rPr>
              <a:t>In </a:t>
            </a:r>
            <a:r>
              <a:rPr lang="de-DE" sz="1200" b="1" dirty="0">
                <a:solidFill>
                  <a:schemeClr val="tx1"/>
                </a:solidFill>
                <a:latin typeface="+mn-lt"/>
                <a:ea typeface="+mn-ea"/>
                <a:cs typeface="+mn-cs"/>
              </a:rPr>
              <a:t>Deutschland</a:t>
            </a:r>
            <a:r>
              <a:rPr lang="de-DE" sz="1200" dirty="0">
                <a:solidFill>
                  <a:schemeClr val="tx1"/>
                </a:solidFill>
                <a:latin typeface="+mn-lt"/>
                <a:ea typeface="+mn-ea"/>
                <a:cs typeface="+mn-cs"/>
              </a:rPr>
              <a:t> werden gegenwärtig nur 13 Prozent des verfügbaren Wasserdargebots genutzt. Davon werden nur 1,5 Prozent für die Bewässerung eingesetzt. Eine Analyse des gegenwärtigen und zukünftigen Bewässerungsbedarfs kommt zu dem Ergebnis, dass in Deutschland kein flächendeckender Bedarf für die Nutzung von behandeltem Abwasser besteht (</a:t>
            </a:r>
            <a:r>
              <a:rPr lang="de-DE" sz="1200" dirty="0" err="1">
                <a:solidFill>
                  <a:schemeClr val="tx1"/>
                </a:solidFill>
                <a:latin typeface="+mn-lt"/>
                <a:ea typeface="+mn-ea"/>
                <a:cs typeface="+mn-cs"/>
              </a:rPr>
              <a:t>Seis</a:t>
            </a:r>
            <a:r>
              <a:rPr lang="de-DE" sz="1200" dirty="0">
                <a:solidFill>
                  <a:schemeClr val="tx1"/>
                </a:solidFill>
                <a:latin typeface="+mn-lt"/>
                <a:ea typeface="+mn-ea"/>
                <a:cs typeface="+mn-cs"/>
              </a:rPr>
              <a:t> et al.,2016). In Ländern mit ausreichendem Wasserbedarf können die Risiken, Kosten und der Aufwand für die nötige Infrastruktur und Regelungen den Nutzen übersteigen. Grundsätzlich gebührt </a:t>
            </a:r>
            <a:r>
              <a:rPr lang="de-DE" sz="1200" i="1" dirty="0">
                <a:solidFill>
                  <a:schemeClr val="tx1"/>
                </a:solidFill>
                <a:latin typeface="+mn-lt"/>
                <a:ea typeface="+mn-ea"/>
                <a:cs typeface="+mn-cs"/>
              </a:rPr>
              <a:t>Wassereffizienzmaßnahmen </a:t>
            </a:r>
            <a:r>
              <a:rPr lang="de-DE" sz="1200" dirty="0">
                <a:solidFill>
                  <a:schemeClr val="tx1"/>
                </a:solidFill>
                <a:latin typeface="+mn-lt"/>
                <a:ea typeface="+mn-ea"/>
                <a:cs typeface="+mn-cs"/>
              </a:rPr>
              <a:t>der Vorrang zur Verhinderung von Wasserknappheit (Manuela </a:t>
            </a:r>
            <a:r>
              <a:rPr lang="de-DE" sz="1200" dirty="0" err="1">
                <a:solidFill>
                  <a:schemeClr val="tx1"/>
                </a:solidFill>
                <a:latin typeface="+mn-lt"/>
                <a:ea typeface="+mn-ea"/>
                <a:cs typeface="+mn-cs"/>
              </a:rPr>
              <a:t>Helmecke</a:t>
            </a:r>
            <a:r>
              <a:rPr lang="de-DE" sz="1200" dirty="0">
                <a:solidFill>
                  <a:schemeClr val="tx1"/>
                </a:solidFill>
                <a:latin typeface="+mn-lt"/>
                <a:ea typeface="+mn-ea"/>
                <a:cs typeface="+mn-cs"/>
              </a:rPr>
              <a:t>, UBA / ThünenWorkingPaper85)</a:t>
            </a:r>
            <a:endParaRPr lang="de-DE" dirty="0"/>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4</a:t>
            </a:fld>
            <a:endParaRPr lang="de-DE"/>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a:t>In 2015 wurden 3,8% der Acker- und Dauerkulturflächen in </a:t>
            </a:r>
            <a:r>
              <a:rPr lang="de-DE" b="1"/>
              <a:t>BW</a:t>
            </a:r>
            <a:r>
              <a:rPr lang="de-DE"/>
              <a:t> bewässert. </a:t>
            </a:r>
            <a:endParaRPr/>
          </a:p>
          <a:p>
            <a:pPr>
              <a:defRPr/>
            </a:pPr>
            <a:endParaRPr lang="de-DE"/>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5</a:t>
            </a:fld>
            <a:endParaRPr lang="de-DE"/>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Bewässerte Kulturen in </a:t>
            </a:r>
            <a:r>
              <a:rPr lang="de-DE" b="1" dirty="0"/>
              <a:t>BaWü</a:t>
            </a:r>
            <a:r>
              <a:rPr lang="de-DE" dirty="0"/>
              <a:t> (2009)</a:t>
            </a:r>
            <a:endParaRPr dirty="0"/>
          </a:p>
          <a:p>
            <a:pPr marL="0" marR="0" lvl="0" indent="0" algn="l" defTabSz="914400">
              <a:lnSpc>
                <a:spcPct val="100000"/>
              </a:lnSpc>
              <a:spcBef>
                <a:spcPts val="0"/>
              </a:spcBef>
              <a:spcAft>
                <a:spcPts val="0"/>
              </a:spcAft>
              <a:buClrTx/>
              <a:buSzTx/>
              <a:buFontTx/>
              <a:buNone/>
              <a:defRPr/>
            </a:pPr>
            <a:r>
              <a:rPr lang="de-DE" dirty="0">
                <a:latin typeface="Calibri"/>
              </a:rPr>
              <a:t>2016:  54 % der Betriebe haben Beregnungsanlagen, 63 % der Betriebe haben Tropfbewässerung (</a:t>
            </a:r>
            <a:r>
              <a:rPr lang="de-DE" sz="1050" dirty="0">
                <a:latin typeface="Calibri"/>
              </a:rPr>
              <a:t>inkl. Mikrosprinkler)</a:t>
            </a:r>
            <a:endParaRPr dirty="0"/>
          </a:p>
          <a:p>
            <a:pPr marL="0" marR="0" lvl="0" indent="0" algn="l" defTabSz="914400">
              <a:lnSpc>
                <a:spcPct val="100000"/>
              </a:lnSpc>
              <a:spcBef>
                <a:spcPts val="0"/>
              </a:spcBef>
              <a:spcAft>
                <a:spcPts val="0"/>
              </a:spcAft>
              <a:buClrTx/>
              <a:buSzTx/>
              <a:buFontTx/>
              <a:buNone/>
              <a:defRPr/>
            </a:pPr>
            <a:endParaRPr lang="de-DE" sz="1050" dirty="0">
              <a:latin typeface="Calibri"/>
            </a:endParaRPr>
          </a:p>
          <a:p>
            <a:pPr>
              <a:defRPr/>
            </a:pPr>
            <a:r>
              <a:rPr lang="de-DE" sz="1200" dirty="0">
                <a:solidFill>
                  <a:schemeClr val="tx1"/>
                </a:solidFill>
                <a:latin typeface="+mn-lt"/>
                <a:ea typeface="+mn-ea"/>
                <a:cs typeface="+mn-cs"/>
              </a:rPr>
              <a:t>Der bewässerte Körnermais dient zum größten Teil der Saatgutvermehrung. Baden-Württemberg ist das einzige Bundesland, in welchem Saatmaisvermehrung stattfindet und die Renditen sind hier so hoch, dass sich die Beregnung mehr als rechnet. Dies ist bei reinem Körnermaisanbau nicht immer gegeben.</a:t>
            </a:r>
            <a:endParaRPr lang="de-DE" dirty="0"/>
          </a:p>
          <a:p>
            <a:pPr>
              <a:defRPr/>
            </a:pPr>
            <a:endParaRPr lang="de-DE" dirty="0"/>
          </a:p>
          <a:p>
            <a:pPr>
              <a:defRPr/>
            </a:pPr>
            <a:r>
              <a:rPr lang="de-DE" sz="1200" b="1" dirty="0">
                <a:solidFill>
                  <a:schemeClr val="tx1"/>
                </a:solidFill>
                <a:latin typeface="+mn-lt"/>
                <a:ea typeface="+mn-ea"/>
                <a:cs typeface="+mn-cs"/>
              </a:rPr>
              <a:t>Deutschland</a:t>
            </a:r>
            <a:r>
              <a:rPr lang="de-DE" sz="1200" dirty="0">
                <a:solidFill>
                  <a:schemeClr val="tx1"/>
                </a:solidFill>
                <a:latin typeface="+mn-lt"/>
                <a:ea typeface="+mn-ea"/>
                <a:cs typeface="+mn-cs"/>
              </a:rPr>
              <a:t>: Kartoffeln nehmen mit rund 22 Prozent den größten Teil der bewässerten Fläche ein, gefolgt von Gemüse und Erdbeeren im Freiland (13%) sowie Körner- und Silomais (zusammen 13%) (Jano </a:t>
            </a:r>
            <a:r>
              <a:rPr lang="de-DE" sz="1200" dirty="0" err="1">
                <a:solidFill>
                  <a:schemeClr val="tx1"/>
                </a:solidFill>
                <a:latin typeface="+mn-lt"/>
                <a:ea typeface="+mn-ea"/>
                <a:cs typeface="+mn-cs"/>
              </a:rPr>
              <a:t>Anter</a:t>
            </a:r>
            <a:r>
              <a:rPr lang="de-DE" sz="1200" dirty="0">
                <a:solidFill>
                  <a:schemeClr val="tx1"/>
                </a:solidFill>
                <a:latin typeface="+mn-lt"/>
                <a:ea typeface="+mn-ea"/>
                <a:cs typeface="+mn-cs"/>
              </a:rPr>
              <a:t>, Peter </a:t>
            </a:r>
            <a:r>
              <a:rPr lang="de-DE" sz="1200" dirty="0" err="1">
                <a:solidFill>
                  <a:schemeClr val="tx1"/>
                </a:solidFill>
                <a:latin typeface="+mn-lt"/>
                <a:ea typeface="+mn-ea"/>
                <a:cs typeface="+mn-cs"/>
              </a:rPr>
              <a:t>Kreins</a:t>
            </a:r>
            <a:r>
              <a:rPr lang="de-DE" sz="1200" dirty="0">
                <a:solidFill>
                  <a:schemeClr val="tx1"/>
                </a:solidFill>
                <a:latin typeface="+mn-lt"/>
                <a:ea typeface="+mn-ea"/>
                <a:cs typeface="+mn-cs"/>
              </a:rPr>
              <a:t>, Dr. Claudia Heidecke und Dr. Horst </a:t>
            </a:r>
            <a:r>
              <a:rPr lang="de-DE" sz="1200" dirty="0" err="1">
                <a:solidFill>
                  <a:schemeClr val="tx1"/>
                </a:solidFill>
                <a:latin typeface="+mn-lt"/>
                <a:ea typeface="+mn-ea"/>
                <a:cs typeface="+mn-cs"/>
              </a:rPr>
              <a:t>Gömann,Thünen</a:t>
            </a:r>
            <a:r>
              <a:rPr lang="de-DE" sz="1200" dirty="0">
                <a:solidFill>
                  <a:schemeClr val="tx1"/>
                </a:solidFill>
                <a:latin typeface="+mn-lt"/>
                <a:ea typeface="+mn-ea"/>
                <a:cs typeface="+mn-cs"/>
              </a:rPr>
              <a:t>-Institut für Agrartechnologie, Thünen-Institut für Ländliche Räume, LWK Nordrhein-Westfalen / ThünenWorkingPaper85)</a:t>
            </a: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6</a:t>
            </a:fld>
            <a:endParaRPr lang="de-DE"/>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b="1" dirty="0" err="1"/>
              <a:t>Fertigation</a:t>
            </a:r>
            <a:r>
              <a:rPr lang="de-DE" dirty="0"/>
              <a:t> bezeichnet das Ausbringen von flüssigen oder wasserlöslichen Düngern durch ein Bewässerungssystem. Es ist ein Kunstwort aus den englischen Wörtern </a:t>
            </a:r>
            <a:r>
              <a:rPr lang="de-DE" i="1" dirty="0" err="1"/>
              <a:t>fertilization</a:t>
            </a:r>
            <a:r>
              <a:rPr lang="de-DE" dirty="0"/>
              <a:t> (Düngung) und </a:t>
            </a:r>
            <a:r>
              <a:rPr lang="de-DE" i="1" dirty="0" err="1"/>
              <a:t>irrigation</a:t>
            </a:r>
            <a:r>
              <a:rPr lang="de-DE" dirty="0"/>
              <a:t> (Bewässerung</a:t>
            </a:r>
            <a:r>
              <a:rPr lang="de-DE" sz="1200" dirty="0">
                <a:solidFill>
                  <a:schemeClr val="tx1"/>
                </a:solidFill>
                <a:latin typeface="+mn-lt"/>
                <a:ea typeface="+mn-ea"/>
                <a:cs typeface="+mn-cs"/>
              </a:rPr>
              <a:t>) – Quelle: https://de.wikipedia.org/wiki/Fertigation - vor allem in Obstkulturen wie Erdbeeren und Gemüsebau verbreitet.</a:t>
            </a:r>
            <a:endParaRPr dirty="0"/>
          </a:p>
          <a:p>
            <a:pPr>
              <a:defRPr/>
            </a:pPr>
            <a:endParaRPr lang="de-DE" sz="1200" dirty="0">
              <a:solidFill>
                <a:schemeClr val="tx1"/>
              </a:solidFill>
              <a:latin typeface="+mn-lt"/>
              <a:ea typeface="+mn-ea"/>
              <a:cs typeface="+mn-cs"/>
            </a:endParaRPr>
          </a:p>
          <a:p>
            <a:pPr>
              <a:defRPr/>
            </a:pPr>
            <a:r>
              <a:rPr lang="de-DE" sz="1200" dirty="0">
                <a:solidFill>
                  <a:schemeClr val="tx1"/>
                </a:solidFill>
                <a:latin typeface="+mn-lt"/>
                <a:ea typeface="+mn-ea"/>
                <a:cs typeface="+mn-cs"/>
              </a:rPr>
              <a:t>Dünge-/Nährstoffeffizienz: das Ausmaß, wie die Kulturpflanzen das Nährstoffangebot im Boden nutzen können. </a:t>
            </a:r>
            <a:endParaRPr dirty="0"/>
          </a:p>
          <a:p>
            <a:pPr>
              <a:defRPr/>
            </a:pPr>
            <a:endParaRPr lang="de-DE" sz="1200" dirty="0">
              <a:solidFill>
                <a:schemeClr val="tx1"/>
              </a:solidFill>
              <a:latin typeface="+mn-lt"/>
              <a:ea typeface="+mn-ea"/>
              <a:cs typeface="+mn-cs"/>
            </a:endParaRPr>
          </a:p>
          <a:p>
            <a:pPr marL="0" indent="0" algn="l">
              <a:lnSpc>
                <a:spcPct val="150000"/>
              </a:lnSpc>
              <a:buFont typeface="Arial"/>
              <a:buNone/>
              <a:defRPr/>
            </a:pPr>
            <a:r>
              <a:rPr lang="de-DE" sz="1200" i="0" dirty="0"/>
              <a:t>Annika Gottschlich, LRA Karlsruhe: Bsp. Körnermais 2018 – wurde auf Ertrag gedüngt, fehlender Niederschlag führte zu kleinen Pflanzen ohne Kolben, N verblieb im Boden, hohe Nitratwerte in </a:t>
            </a:r>
            <a:r>
              <a:rPr lang="de-DE" sz="1200" i="0" dirty="0" err="1"/>
              <a:t>SchALVO</a:t>
            </a:r>
            <a:r>
              <a:rPr lang="de-DE" sz="1200" i="0" dirty="0"/>
              <a:t>-Bodenproben im Herbst mit folgender Verlagerung in den Unterboden durch Niederschläge im Winter; bewässerte Pflanzen können Nährstoffe aufnehmen, sachgerechte Bewässerung führt </a:t>
            </a:r>
            <a:r>
              <a:rPr lang="de-DE" sz="1200" i="0" u="sng" dirty="0"/>
              <a:t>nicht</a:t>
            </a:r>
            <a:r>
              <a:rPr lang="de-DE" sz="1200" i="0" u="none" dirty="0"/>
              <a:t> zu Nährstoffaustrag</a:t>
            </a:r>
            <a:endParaRPr lang="de-DE" i="0" u="none" dirty="0"/>
          </a:p>
          <a:p>
            <a:pPr>
              <a:defRPr/>
            </a:pPr>
            <a:endParaRPr lang="de-DE" sz="1200" dirty="0">
              <a:solidFill>
                <a:schemeClr val="tx1"/>
              </a:solidFill>
              <a:latin typeface="+mn-lt"/>
              <a:ea typeface="+mn-ea"/>
              <a:cs typeface="+mn-cs"/>
            </a:endParaRPr>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7</a:t>
            </a:fld>
            <a:endParaRPr lang="de-DE"/>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de-DE" b="0" dirty="0"/>
              <a:t>Beregnungs</a:t>
            </a:r>
            <a:r>
              <a:rPr lang="de-DE" b="0" i="1" dirty="0"/>
              <a:t>bedürftigkeit</a:t>
            </a:r>
            <a:r>
              <a:rPr lang="de-DE" b="0" dirty="0"/>
              <a:t> von Winterweizen </a:t>
            </a:r>
            <a:r>
              <a:rPr lang="de-DE" b="1" dirty="0"/>
              <a:t>2000-2020 </a:t>
            </a:r>
            <a:r>
              <a:rPr lang="de-DE" b="0" dirty="0"/>
              <a:t>(links) </a:t>
            </a:r>
            <a:r>
              <a:rPr lang="de-DE" b="1" dirty="0"/>
              <a:t>und 2021-2040 </a:t>
            </a:r>
            <a:r>
              <a:rPr lang="de-DE" b="0" dirty="0"/>
              <a:t>(rechts, Projektion). Bildquelle: </a:t>
            </a:r>
            <a:r>
              <a:rPr lang="de-DE" b="0" dirty="0" err="1"/>
              <a:t>Gömann</a:t>
            </a:r>
            <a:r>
              <a:rPr lang="de-DE" b="0" dirty="0"/>
              <a:t> et al. (2009): </a:t>
            </a:r>
            <a:r>
              <a:rPr lang="de-DE" b="0" dirty="0" err="1"/>
              <a:t>LandCare</a:t>
            </a:r>
            <a:r>
              <a:rPr lang="de-DE" b="0" dirty="0"/>
              <a:t> Endbericht / </a:t>
            </a:r>
            <a:r>
              <a:rPr lang="de-DE" b="0" dirty="0" err="1"/>
              <a:t>Anter</a:t>
            </a:r>
            <a:r>
              <a:rPr lang="de-DE" b="0" dirty="0"/>
              <a:t> et al. 2017 in </a:t>
            </a:r>
            <a:r>
              <a:rPr lang="de-DE" b="0" u="sng" dirty="0">
                <a:hlinkClick r:id="rId3" tooltip="https://paradigmaps.geo.uni-halle.de/klimawandel/content/bewässerung-der-landwirtschaft"/>
              </a:rPr>
              <a:t>Schimmelpfennig et al. (2017)</a:t>
            </a:r>
            <a:endParaRPr lang="de-DE" b="0" dirty="0"/>
          </a:p>
          <a:p>
            <a:pPr>
              <a:defRPr/>
            </a:pPr>
            <a:r>
              <a:rPr lang="de-DE" sz="1200" dirty="0">
                <a:solidFill>
                  <a:schemeClr val="tx1"/>
                </a:solidFill>
                <a:latin typeface="+mn-lt"/>
                <a:ea typeface="+mn-ea"/>
                <a:cs typeface="+mn-cs"/>
              </a:rPr>
              <a:t>Hier wird deutlich, dass v.a. in Ostdeutschland die Bewässerungsbedürftigkeit auf ein sehr hohes Niveau ansteigt, aber auch in den meisten anderen Regionen die Bewässerungsbedürftigkeit zunimmt.</a:t>
            </a: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8</a:t>
            </a:fld>
            <a:endParaRPr lang="de-DE"/>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Bildquelle: Fragezeichen, https://pixabay.com/de/photos/frage-fragezeichen-hilfe-antwort-2309040/ (30.09.21)</a:t>
            </a:r>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9</a:t>
            </a:fld>
            <a:endParaRPr lang="de-DE"/>
          </a:p>
        </p:txBody>
      </p:sp>
    </p:spTree>
    <p:extLst>
      <p:ext uri="{BB962C8B-B14F-4D97-AF65-F5344CB8AC3E}">
        <p14:creationId xmlns:p14="http://schemas.microsoft.com/office/powerpoint/2010/main" val="2141972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Oberflächenwasser: Genehmigung zur Entnahme erforderlich; in Niedersachsen ist die Entnahme aus Flüssen und Seen z.B. nicht erlaubt, die Grundwassernutzung gesetzlich begrenzt, um eine zu starke Absenkung des Grundwasserspiegels zu verhindern.</a:t>
            </a:r>
            <a:endParaRPr dirty="0"/>
          </a:p>
          <a:p>
            <a:pPr>
              <a:defRPr/>
            </a:pPr>
            <a:endParaRPr lang="de-DE" dirty="0"/>
          </a:p>
          <a:p>
            <a:pPr>
              <a:defRPr/>
            </a:pPr>
            <a:r>
              <a:rPr lang="de-DE" dirty="0"/>
              <a:t>Dabei sind verschiedene Verordnungen und Gesetze maßgeblich für eine Wasserentnahme bindend: </a:t>
            </a:r>
            <a:endParaRPr dirty="0"/>
          </a:p>
          <a:p>
            <a:pPr>
              <a:defRPr/>
            </a:pPr>
            <a:r>
              <a:rPr lang="de-DE" sz="1200" dirty="0">
                <a:solidFill>
                  <a:schemeClr val="tx1"/>
                </a:solidFill>
                <a:latin typeface="+mn-lt"/>
                <a:ea typeface="+mn-ea"/>
                <a:cs typeface="+mn-cs"/>
              </a:rPr>
              <a:t>Wasserrahmenrichtlinie (EG-WRR)L, Wasserhaushaltsgesetz (WHG), Länderspezifische Wassergesetze und Verordnungen</a:t>
            </a:r>
            <a:endParaRPr dirty="0"/>
          </a:p>
          <a:p>
            <a:pPr>
              <a:defRPr/>
            </a:pPr>
            <a:endParaRPr lang="de-DE" sz="1200" dirty="0">
              <a:solidFill>
                <a:schemeClr val="tx1"/>
              </a:solidFill>
              <a:latin typeface="+mn-lt"/>
              <a:ea typeface="+mn-ea"/>
              <a:cs typeface="+mn-cs"/>
            </a:endParaRPr>
          </a:p>
          <a:p>
            <a:pPr>
              <a:defRPr/>
            </a:pPr>
            <a:r>
              <a:rPr lang="de-DE" dirty="0"/>
              <a:t>Bsp.: Wasser- und Bodenverband zur Beregnung der  Vorderpfalz mit </a:t>
            </a:r>
            <a:r>
              <a:rPr lang="de-DE" b="1" dirty="0"/>
              <a:t>13.500 ha, 600 km Rohrleitung, 12 </a:t>
            </a:r>
            <a:r>
              <a:rPr lang="de-DE" b="1" dirty="0" err="1"/>
              <a:t>Mio</a:t>
            </a:r>
            <a:r>
              <a:rPr lang="de-DE" b="1" dirty="0"/>
              <a:t> m³  Beregnungswasser</a:t>
            </a:r>
            <a:r>
              <a:rPr lang="de-DE" dirty="0"/>
              <a:t>, Quelle: www.beregnungsverband.de</a:t>
            </a:r>
            <a:endParaRPr dirty="0"/>
          </a:p>
          <a:p>
            <a:pPr>
              <a:defRPr/>
            </a:pPr>
            <a:endParaRPr lang="de-DE" dirty="0"/>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10</a:t>
            </a:fld>
            <a:endParaRPr lang="de-DE"/>
          </a:p>
        </p:txBody>
      </p:sp>
    </p:spTree>
    <p:extLst>
      <p:ext uri="{BB962C8B-B14F-4D97-AF65-F5344CB8AC3E}">
        <p14:creationId xmlns:p14="http://schemas.microsoft.com/office/powerpoint/2010/main" val="15884353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spcAft>
                <a:spcPts val="600"/>
              </a:spcAft>
              <a:defRPr/>
            </a:pPr>
            <a:r>
              <a:rPr lang="de-DE" b="1" dirty="0">
                <a:latin typeface="Calibri"/>
              </a:rPr>
              <a:t>Was muss ich wissen?</a:t>
            </a:r>
            <a:endParaRPr dirty="0"/>
          </a:p>
          <a:p>
            <a:pPr marL="285750" indent="-285750">
              <a:buFont typeface="Arial"/>
              <a:buChar char="•"/>
              <a:defRPr/>
            </a:pPr>
            <a:r>
              <a:rPr lang="de-DE" sz="2000" b="1" i="0" dirty="0">
                <a:latin typeface="Calibri"/>
              </a:rPr>
              <a:t>Boden: - </a:t>
            </a:r>
            <a:r>
              <a:rPr lang="de-DE" sz="2000" i="0" dirty="0">
                <a:latin typeface="Calibri"/>
              </a:rPr>
              <a:t>Wasserhaltevermögen insb. an pflanzenverfügbarem Wasser</a:t>
            </a:r>
            <a:endParaRPr dirty="0"/>
          </a:p>
          <a:p>
            <a:pPr marL="457200" lvl="1" indent="0">
              <a:buFontTx/>
              <a:buNone/>
              <a:defRPr/>
            </a:pPr>
            <a:r>
              <a:rPr lang="de-DE" sz="2000" i="0" dirty="0">
                <a:latin typeface="Calibri"/>
              </a:rPr>
              <a:t>        - aktuelle  Bodenfeuchte im durchwurzelbaren Bodenraum</a:t>
            </a:r>
            <a:endParaRPr dirty="0"/>
          </a:p>
          <a:p>
            <a:pPr marL="285750" indent="-285750">
              <a:buFont typeface="Arial"/>
              <a:buChar char="•"/>
              <a:defRPr/>
            </a:pPr>
            <a:r>
              <a:rPr lang="de-DE" sz="2000" b="1" i="0" dirty="0">
                <a:latin typeface="Calibri"/>
              </a:rPr>
              <a:t>Kulturart und Entwicklungsstadium</a:t>
            </a:r>
            <a:endParaRPr lang="de-DE" sz="2000" b="1" i="1" dirty="0">
              <a:latin typeface="Calibri"/>
            </a:endParaRPr>
          </a:p>
          <a:p>
            <a:pPr marL="285750" indent="-285750">
              <a:buFont typeface="Arial"/>
              <a:buChar char="•"/>
              <a:defRPr/>
            </a:pPr>
            <a:r>
              <a:rPr lang="de-DE" sz="2000" b="1" i="1" dirty="0">
                <a:latin typeface="Calibri"/>
              </a:rPr>
              <a:t>Witterung </a:t>
            </a:r>
            <a:endParaRPr dirty="0"/>
          </a:p>
          <a:p>
            <a:pPr marL="285750" indent="-285750">
              <a:buFont typeface="Arial"/>
              <a:buChar char="•"/>
              <a:defRPr/>
            </a:pPr>
            <a:r>
              <a:rPr lang="de-DE" sz="2000" b="1" i="0" dirty="0">
                <a:latin typeface="Calibri"/>
              </a:rPr>
              <a:t>Technik</a:t>
            </a:r>
            <a:endParaRPr dirty="0"/>
          </a:p>
          <a:p>
            <a:pPr marL="285750" indent="-285750">
              <a:buFont typeface="Arial"/>
              <a:buChar char="•"/>
              <a:defRPr/>
            </a:pPr>
            <a:r>
              <a:rPr lang="de-DE" sz="2000" b="1" i="0" dirty="0">
                <a:latin typeface="Calibri"/>
              </a:rPr>
              <a:t>Wirtschaftlichkeit</a:t>
            </a:r>
            <a:endParaRPr dirty="0"/>
          </a:p>
          <a:p>
            <a:pPr marL="0" indent="0">
              <a:buFont typeface="Arial"/>
              <a:buNone/>
              <a:defRPr/>
            </a:pPr>
            <a:endParaRPr lang="de-DE" dirty="0"/>
          </a:p>
          <a:p>
            <a:pPr marL="0" indent="0">
              <a:buFont typeface="Arial"/>
              <a:buNone/>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11</a:t>
            </a:fld>
            <a:endParaRPr lang="de-DE"/>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Bildquelle: Fragezeichen, https://pixabay.com/de/photos/frage-fragezeichen-hilfe-antwort-2309040/ (30.09.21)</a:t>
            </a:r>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12</a:t>
            </a:fld>
            <a:endParaRPr lang="de-DE"/>
          </a:p>
        </p:txBody>
      </p:sp>
    </p:spTree>
    <p:extLst>
      <p:ext uri="{BB962C8B-B14F-4D97-AF65-F5344CB8AC3E}">
        <p14:creationId xmlns:p14="http://schemas.microsoft.com/office/powerpoint/2010/main" val="41891045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indent="0">
              <a:buFont typeface="Arial"/>
              <a:buNone/>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13</a:t>
            </a:fld>
            <a:endParaRPr lang="de-DE"/>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 typeface="Arial"/>
              <a:buNone/>
              <a:defRPr/>
            </a:pPr>
            <a:r>
              <a:rPr lang="de-DE"/>
              <a:t>Grafik: LTZ Augustenberg, Dr. A. Butz, </a:t>
            </a:r>
            <a:r>
              <a:rPr lang="de-DE" sz="1200">
                <a:solidFill>
                  <a:schemeClr val="tx1"/>
                </a:solidFill>
                <a:latin typeface="+mn-lt"/>
                <a:ea typeface="+mn-ea"/>
                <a:cs typeface="+mn-cs"/>
              </a:rPr>
              <a:t>Beregnung als Möglichkeit zur Minimierung des Produktionsrisikos im Pflanzenbau, 2019</a:t>
            </a:r>
            <a:endParaRPr lang="en-US" sz="1050" i="1">
              <a:solidFill>
                <a:schemeClr val="tx1"/>
              </a:solidFill>
              <a:latin typeface="+mn-lt"/>
              <a:ea typeface="+mn-ea"/>
              <a:cs typeface="+mn-cs"/>
            </a:endParaRPr>
          </a:p>
          <a:p>
            <a:pPr marL="0" indent="0">
              <a:buFont typeface="Arial"/>
              <a:buNone/>
              <a:defRPr/>
            </a:pPr>
            <a:endParaRPr lang="de-DE"/>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14</a:t>
            </a:fld>
            <a:endParaRPr lang="de-DE"/>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indent="0">
              <a:buFont typeface="Arial"/>
              <a:buNone/>
              <a:defRPr/>
            </a:pPr>
            <a:r>
              <a:rPr lang="de-DE" dirty="0"/>
              <a:t>Nähere Infos zu den einzelnen Techniken z.B. im ThünenWorkingPaper85, Kapitel 7</a:t>
            </a:r>
            <a:endParaRPr dirty="0"/>
          </a:p>
          <a:p>
            <a:pPr marL="0" indent="0">
              <a:buFont typeface="Arial"/>
              <a:buNone/>
              <a:defRPr/>
            </a:pPr>
            <a:endParaRPr lang="de-DE" dirty="0"/>
          </a:p>
          <a:p>
            <a:pPr marL="0" indent="0" algn="l">
              <a:buFont typeface="Arial"/>
              <a:buNone/>
              <a:defRPr/>
            </a:pPr>
            <a:r>
              <a:rPr lang="de-DE" b="0" u="none" dirty="0"/>
              <a:t>Annika Gottschlich, LRA Karlsruhe</a:t>
            </a:r>
            <a:r>
              <a:rPr lang="de-DE" b="1" u="none" dirty="0"/>
              <a:t> </a:t>
            </a:r>
            <a:r>
              <a:rPr lang="de-DE" b="0" u="none" dirty="0"/>
              <a:t>(PPT-Präsentation, 18.11.2019):</a:t>
            </a:r>
            <a:endParaRPr dirty="0"/>
          </a:p>
          <a:p>
            <a:pPr marL="0" indent="0" algn="l">
              <a:buFont typeface="Arial"/>
              <a:buNone/>
              <a:defRPr/>
            </a:pPr>
            <a:r>
              <a:rPr lang="de-DE" b="1" u="none" dirty="0"/>
              <a:t>Rohrberegnung</a:t>
            </a:r>
            <a:r>
              <a:rPr lang="de-DE" u="none" dirty="0"/>
              <a:t>: </a:t>
            </a:r>
            <a:r>
              <a:rPr lang="de-DE" u="sng" dirty="0"/>
              <a:t>Vorteile</a:t>
            </a:r>
            <a:r>
              <a:rPr lang="de-DE" dirty="0"/>
              <a:t>: 	</a:t>
            </a:r>
            <a:endParaRPr dirty="0"/>
          </a:p>
          <a:p>
            <a:pPr marL="457200" indent="-457200" algn="l">
              <a:buFont typeface="Arial"/>
              <a:buChar char="•"/>
              <a:defRPr/>
            </a:pPr>
            <a:r>
              <a:rPr lang="de-DE" dirty="0"/>
              <a:t>Wassergaben ab 5 mm möglich</a:t>
            </a:r>
            <a:endParaRPr dirty="0"/>
          </a:p>
          <a:p>
            <a:pPr marL="457200" indent="-457200" algn="l">
              <a:buFont typeface="Arial"/>
              <a:buChar char="•"/>
              <a:defRPr/>
            </a:pPr>
            <a:r>
              <a:rPr lang="de-DE" dirty="0"/>
              <a:t>3 – 10 mm / h </a:t>
            </a:r>
            <a:r>
              <a:rPr lang="de-DE" dirty="0" err="1"/>
              <a:t>Beregnungsintensität</a:t>
            </a:r>
            <a:r>
              <a:rPr lang="de-DE" dirty="0" err="1">
                <a:latin typeface="Times New Roman"/>
                <a:cs typeface="Times New Roman"/>
              </a:rPr>
              <a:t>→</a:t>
            </a:r>
            <a:r>
              <a:rPr lang="de-DE" dirty="0" err="1"/>
              <a:t>geringere</a:t>
            </a:r>
            <a:r>
              <a:rPr lang="de-DE" dirty="0"/>
              <a:t> Verschlämmung</a:t>
            </a:r>
            <a:endParaRPr dirty="0"/>
          </a:p>
          <a:p>
            <a:pPr marL="457200" indent="-457200" algn="l">
              <a:buFont typeface="Arial"/>
              <a:buChar char="•"/>
              <a:defRPr/>
            </a:pPr>
            <a:r>
              <a:rPr lang="de-DE" dirty="0"/>
              <a:t>Geeignet für kleinere Flächen</a:t>
            </a:r>
            <a:endParaRPr dirty="0"/>
          </a:p>
          <a:p>
            <a:pPr marL="457200" indent="-457200" algn="l">
              <a:buFont typeface="Arial"/>
              <a:buChar char="•"/>
              <a:defRPr/>
            </a:pPr>
            <a:r>
              <a:rPr lang="de-DE" dirty="0"/>
              <a:t>Grenzbewässerung mit </a:t>
            </a:r>
            <a:r>
              <a:rPr lang="de-DE" dirty="0" err="1"/>
              <a:t>Sektorregnern</a:t>
            </a:r>
            <a:r>
              <a:rPr lang="de-DE" dirty="0"/>
              <a:t> möglich</a:t>
            </a:r>
            <a:endParaRPr dirty="0"/>
          </a:p>
          <a:p>
            <a:pPr algn="l">
              <a:defRPr/>
            </a:pPr>
            <a:r>
              <a:rPr lang="de-DE" u="sng" dirty="0"/>
              <a:t>Nachteile</a:t>
            </a:r>
            <a:r>
              <a:rPr lang="de-DE" dirty="0"/>
              <a:t>:</a:t>
            </a:r>
            <a:endParaRPr dirty="0"/>
          </a:p>
          <a:p>
            <a:pPr marL="457200" indent="-457200" algn="l">
              <a:buFont typeface="Arial"/>
              <a:buChar char="•"/>
              <a:defRPr/>
            </a:pPr>
            <a:r>
              <a:rPr lang="de-DE" dirty="0"/>
              <a:t>Hoher Investitionsbedarf</a:t>
            </a:r>
            <a:endParaRPr dirty="0"/>
          </a:p>
          <a:p>
            <a:pPr marL="457200" indent="-457200" algn="l">
              <a:buFont typeface="Arial"/>
              <a:buChar char="•"/>
              <a:defRPr/>
            </a:pPr>
            <a:r>
              <a:rPr lang="de-DE" dirty="0"/>
              <a:t>Hoher Arbeitszeitbedarf beim Aufbau</a:t>
            </a:r>
            <a:endParaRPr dirty="0"/>
          </a:p>
          <a:p>
            <a:pPr marL="457200" indent="-457200" algn="l">
              <a:buFont typeface="Arial"/>
              <a:buChar char="•"/>
              <a:defRPr/>
            </a:pPr>
            <a:r>
              <a:rPr lang="de-DE" dirty="0"/>
              <a:t>Schlechte Wasserverteilung bei Wind</a:t>
            </a:r>
            <a:endParaRPr dirty="0"/>
          </a:p>
          <a:p>
            <a:pPr marL="457200" indent="-457200" algn="l">
              <a:buFont typeface="Arial"/>
              <a:buChar char="•"/>
              <a:defRPr/>
            </a:pPr>
            <a:endParaRPr lang="de-DE" dirty="0"/>
          </a:p>
          <a:p>
            <a:pPr marL="0" indent="0" algn="l">
              <a:buFont typeface="Arial"/>
              <a:buNone/>
              <a:defRPr/>
            </a:pPr>
            <a:r>
              <a:rPr lang="de-DE" b="1" dirty="0"/>
              <a:t>Beregnungsmaschinen</a:t>
            </a:r>
            <a:r>
              <a:rPr lang="de-DE" dirty="0"/>
              <a:t>: </a:t>
            </a:r>
            <a:r>
              <a:rPr lang="de-DE" u="sng" dirty="0"/>
              <a:t>Vorteile</a:t>
            </a:r>
            <a:r>
              <a:rPr lang="de-DE" dirty="0"/>
              <a:t>: Mobil und flexibel, Einsatz auf mehreren Flächen</a:t>
            </a:r>
            <a:endParaRPr dirty="0"/>
          </a:p>
          <a:p>
            <a:pPr marL="457200" indent="-457200" algn="l">
              <a:buFont typeface="Arial"/>
              <a:buChar char="•"/>
              <a:defRPr/>
            </a:pPr>
            <a:r>
              <a:rPr lang="de-DE" dirty="0"/>
              <a:t>Hohe Flächenleistung </a:t>
            </a:r>
            <a:endParaRPr dirty="0"/>
          </a:p>
          <a:p>
            <a:pPr algn="l">
              <a:defRPr/>
            </a:pPr>
            <a:r>
              <a:rPr lang="de-DE" u="sng" dirty="0"/>
              <a:t>Nachteile</a:t>
            </a:r>
            <a:r>
              <a:rPr lang="de-DE" dirty="0"/>
              <a:t>: </a:t>
            </a:r>
            <a:endParaRPr dirty="0"/>
          </a:p>
          <a:p>
            <a:pPr marL="457200" indent="-457200" algn="l">
              <a:buFont typeface="Arial"/>
              <a:buChar char="•"/>
              <a:defRPr/>
            </a:pPr>
            <a:r>
              <a:rPr lang="de-DE" dirty="0"/>
              <a:t>Hoher Druckbedarf, dadurch höhere Energiekosten</a:t>
            </a:r>
            <a:endParaRPr dirty="0"/>
          </a:p>
          <a:p>
            <a:pPr marL="457200" indent="-457200" algn="l">
              <a:buFont typeface="Arial"/>
              <a:buChar char="•"/>
              <a:defRPr/>
            </a:pPr>
            <a:r>
              <a:rPr lang="de-DE" dirty="0"/>
              <a:t>Hohe Beregnungsintensität 15-25 mm / h, Risiko von Oberflächenabfluss, Verschlämmung</a:t>
            </a:r>
            <a:endParaRPr dirty="0"/>
          </a:p>
          <a:p>
            <a:pPr marL="457200" indent="-457200" algn="l">
              <a:buFont typeface="Arial"/>
              <a:buChar char="•"/>
              <a:defRPr/>
            </a:pPr>
            <a:r>
              <a:rPr lang="de-DE" dirty="0"/>
              <a:t>Leistungsfähige Wasserquelle notwendig</a:t>
            </a:r>
            <a:endParaRPr dirty="0"/>
          </a:p>
          <a:p>
            <a:pPr marL="0" indent="0" algn="l">
              <a:buFont typeface="Arial"/>
              <a:buNone/>
              <a:defRPr/>
            </a:pPr>
            <a:endParaRPr lang="de-DE" dirty="0"/>
          </a:p>
          <a:p>
            <a:pPr marL="0" indent="0" algn="l">
              <a:buFont typeface="Arial"/>
              <a:buNone/>
              <a:defRPr/>
            </a:pPr>
            <a:r>
              <a:rPr lang="de-DE" b="1" dirty="0"/>
              <a:t>Tropfbewässerung</a:t>
            </a:r>
            <a:r>
              <a:rPr lang="de-DE" dirty="0"/>
              <a:t>: </a:t>
            </a:r>
            <a:r>
              <a:rPr lang="de-DE" u="sng" dirty="0"/>
              <a:t>Vorteile</a:t>
            </a:r>
            <a:r>
              <a:rPr lang="de-DE" dirty="0"/>
              <a:t>: Wassereinsparung</a:t>
            </a:r>
            <a:endParaRPr dirty="0"/>
          </a:p>
          <a:p>
            <a:pPr marL="457200" indent="-457200" algn="l">
              <a:buFont typeface="Arial"/>
              <a:buChar char="•"/>
              <a:defRPr/>
            </a:pPr>
            <a:r>
              <a:rPr lang="de-DE" dirty="0"/>
              <a:t>Geringer Druckbedarf, niedrigere Energiekosten</a:t>
            </a:r>
            <a:endParaRPr dirty="0"/>
          </a:p>
          <a:p>
            <a:pPr marL="457200" indent="-457200" algn="l">
              <a:buFont typeface="Arial"/>
              <a:buChar char="•"/>
              <a:defRPr/>
            </a:pPr>
            <a:r>
              <a:rPr lang="de-DE" dirty="0"/>
              <a:t>Keine Befeuchtung der Blätter, weniger Krankheiten</a:t>
            </a:r>
            <a:endParaRPr dirty="0"/>
          </a:p>
          <a:p>
            <a:pPr marL="457200" indent="-457200" algn="l">
              <a:buFont typeface="Arial"/>
              <a:buChar char="•"/>
              <a:defRPr/>
            </a:pPr>
            <a:r>
              <a:rPr lang="de-DE" dirty="0"/>
              <a:t>Leicht automatisierbar</a:t>
            </a:r>
            <a:endParaRPr dirty="0"/>
          </a:p>
          <a:p>
            <a:pPr marL="457200" indent="-457200" algn="l">
              <a:buFont typeface="Arial"/>
              <a:buChar char="•"/>
              <a:defRPr/>
            </a:pPr>
            <a:r>
              <a:rPr lang="de-DE" dirty="0" err="1"/>
              <a:t>Fertigation</a:t>
            </a:r>
            <a:r>
              <a:rPr lang="de-DE" dirty="0"/>
              <a:t> möglich</a:t>
            </a:r>
            <a:endParaRPr dirty="0"/>
          </a:p>
          <a:p>
            <a:pPr algn="l">
              <a:defRPr/>
            </a:pPr>
            <a:r>
              <a:rPr lang="de-DE" u="sng" dirty="0"/>
              <a:t>Nachteile</a:t>
            </a:r>
            <a:r>
              <a:rPr lang="de-DE" dirty="0"/>
              <a:t>:</a:t>
            </a:r>
            <a:endParaRPr dirty="0"/>
          </a:p>
          <a:p>
            <a:pPr marL="457200" indent="-457200" algn="l">
              <a:buFont typeface="Arial"/>
              <a:buChar char="•"/>
              <a:defRPr/>
            </a:pPr>
            <a:r>
              <a:rPr lang="de-DE" dirty="0"/>
              <a:t>Hohe Kosten </a:t>
            </a:r>
            <a:endParaRPr dirty="0"/>
          </a:p>
          <a:p>
            <a:pPr marL="457200" indent="-457200" algn="l">
              <a:buFont typeface="Arial"/>
              <a:buChar char="•"/>
              <a:defRPr/>
            </a:pPr>
            <a:r>
              <a:rPr lang="de-DE" dirty="0"/>
              <a:t>Hohe Anforderungen an Wasserqualität</a:t>
            </a:r>
            <a:endParaRPr dirty="0"/>
          </a:p>
          <a:p>
            <a:pPr marL="457200" indent="-457200" algn="l">
              <a:buFont typeface="Arial"/>
              <a:buChar char="•"/>
              <a:defRPr/>
            </a:pPr>
            <a:r>
              <a:rPr lang="de-DE" dirty="0"/>
              <a:t>Entsorgungskosten der Schläuche</a:t>
            </a:r>
            <a:endParaRPr dirty="0"/>
          </a:p>
          <a:p>
            <a:pPr marL="457200" indent="-457200" algn="l">
              <a:buFont typeface="Arial"/>
              <a:buChar char="•"/>
              <a:defRPr/>
            </a:pPr>
            <a:r>
              <a:rPr lang="de-DE" dirty="0"/>
              <a:t>Eingeschränkte Unkrautbekämpfung</a:t>
            </a:r>
            <a:endParaRPr dirty="0"/>
          </a:p>
          <a:p>
            <a:pPr marL="457200" indent="-457200" algn="l">
              <a:buFont typeface="Arial"/>
              <a:buChar char="•"/>
              <a:defRPr/>
            </a:pPr>
            <a:r>
              <a:rPr lang="de-DE" dirty="0" err="1"/>
              <a:t>Leckageanfällig</a:t>
            </a:r>
            <a:endParaRPr lang="de-DE" dirty="0"/>
          </a:p>
          <a:p>
            <a:pPr algn="l">
              <a:defRPr/>
            </a:pPr>
            <a:r>
              <a:rPr lang="de-DE" dirty="0"/>
              <a:t>				</a:t>
            </a: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15</a:t>
            </a:fld>
            <a:endParaRPr lang="de-DE"/>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Die Bewässerungskosten unterscheiden sich sehr je nach eingesetzter Technik. Die Auswahl der Technik ist u.a. auch von der Größe des zu bewässernden Schlages abhängig. </a:t>
            </a:r>
          </a:p>
        </p:txBody>
      </p:sp>
      <p:sp>
        <p:nvSpPr>
          <p:cNvPr id="4" name="Foliennummernplatzhalter 3"/>
          <p:cNvSpPr>
            <a:spLocks noGrp="1"/>
          </p:cNvSpPr>
          <p:nvPr>
            <p:ph type="sldNum" sz="quarter" idx="5"/>
          </p:nvPr>
        </p:nvSpPr>
        <p:spPr/>
        <p:txBody>
          <a:bodyPr/>
          <a:lstStyle/>
          <a:p>
            <a:pPr>
              <a:defRPr/>
            </a:pPr>
            <a:fld id="{06A741CA-AA39-4C3D-9D18-DF6523E14173}" type="slidenum">
              <a:rPr lang="de-DE" smtClean="0"/>
              <a:t>16</a:t>
            </a:fld>
            <a:endParaRPr lang="de-DE"/>
          </a:p>
        </p:txBody>
      </p:sp>
    </p:spTree>
    <p:extLst>
      <p:ext uri="{BB962C8B-B14F-4D97-AF65-F5344CB8AC3E}">
        <p14:creationId xmlns:p14="http://schemas.microsoft.com/office/powerpoint/2010/main" val="16867634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indent="0">
              <a:buFont typeface="Arial"/>
              <a:buNone/>
              <a:defRPr/>
            </a:pPr>
            <a:r>
              <a:rPr lang="de-DE"/>
              <a:t>Nähere Infos zu den Kosten/Investitionen der einzelnen Bewässerungstechniken im Vergleich z.B. im ThünenWorkingPaper85, Kapitel 11 und 12</a:t>
            </a:r>
            <a:endParaRPr/>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17</a:t>
            </a:fld>
            <a:endParaRPr lang="de-DE"/>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indent="0">
              <a:buFont typeface="Arial"/>
              <a:buNone/>
              <a:defRPr/>
            </a:pPr>
            <a:r>
              <a:rPr lang="de-DE" dirty="0"/>
              <a:t>Grafik: </a:t>
            </a:r>
            <a:r>
              <a:rPr lang="de-DE" i="1" dirty="0"/>
              <a:t>Kriterien für effiziente Bewässerung</a:t>
            </a:r>
            <a:r>
              <a:rPr lang="de-DE" dirty="0"/>
              <a:t>, Ekkehard Fricke, LWK Niedersachsen, </a:t>
            </a:r>
            <a:r>
              <a:rPr lang="de-DE" sz="1200" dirty="0">
                <a:solidFill>
                  <a:schemeClr val="tx1"/>
                </a:solidFill>
                <a:latin typeface="+mn-lt"/>
                <a:ea typeface="+mn-ea"/>
                <a:cs typeface="+mn-cs"/>
              </a:rPr>
              <a:t>Effiziente Bewässerungstechnik und –</a:t>
            </a:r>
            <a:r>
              <a:rPr lang="de-DE" sz="1200" dirty="0" err="1">
                <a:solidFill>
                  <a:schemeClr val="tx1"/>
                </a:solidFill>
                <a:latin typeface="+mn-lt"/>
                <a:ea typeface="+mn-ea"/>
                <a:cs typeface="+mn-cs"/>
              </a:rPr>
              <a:t>steuerung</a:t>
            </a:r>
            <a:endParaRPr lang="de-DE" sz="1200" dirty="0">
              <a:solidFill>
                <a:schemeClr val="tx1"/>
              </a:solidFill>
              <a:latin typeface="+mn-lt"/>
              <a:ea typeface="+mn-ea"/>
              <a:cs typeface="+mn-cs"/>
            </a:endParaRPr>
          </a:p>
          <a:p>
            <a:pPr marL="0" indent="0">
              <a:buFont typeface="Arial"/>
              <a:buNone/>
              <a:defRPr/>
            </a:pPr>
            <a:r>
              <a:rPr lang="de-DE" sz="1200" dirty="0">
                <a:solidFill>
                  <a:schemeClr val="tx1"/>
                </a:solidFill>
                <a:latin typeface="+mn-lt"/>
                <a:ea typeface="+mn-ea"/>
                <a:cs typeface="+mn-cs"/>
              </a:rPr>
              <a:t>Hier sieht man nochmals sehr schön die Wasserverteilung durch die verschiedenen Beregnungstypen im Vergleich zu Soll-Wassermenge (rote Linie)</a:t>
            </a: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18</a:t>
            </a:fld>
            <a:endParaRPr lang="de-DE"/>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de-DE" dirty="0"/>
              <a:t>Grafik: LTZ Augustenberg, Dr. A. Butz, </a:t>
            </a:r>
            <a:r>
              <a:rPr lang="de-DE" sz="1200" dirty="0">
                <a:solidFill>
                  <a:schemeClr val="tx1"/>
                </a:solidFill>
                <a:latin typeface="+mn-lt"/>
                <a:ea typeface="+mn-ea"/>
                <a:cs typeface="+mn-cs"/>
              </a:rPr>
              <a:t>Beregnung als Möglichkeit zur Minimierung des Produktionsrisikos im Pflanzenbau, 2019</a:t>
            </a:r>
            <a:endParaRPr lang="en-US" sz="1050" i="1" dirty="0">
              <a:solidFill>
                <a:schemeClr val="tx1"/>
              </a:solidFill>
              <a:latin typeface="+mn-lt"/>
              <a:ea typeface="+mn-ea"/>
              <a:cs typeface="+mn-cs"/>
            </a:endParaRPr>
          </a:p>
          <a:p>
            <a:pPr marL="0" marR="0" lvl="0" indent="0" algn="l" defTabSz="914400">
              <a:lnSpc>
                <a:spcPct val="100000"/>
              </a:lnSpc>
              <a:spcBef>
                <a:spcPts val="0"/>
              </a:spcBef>
              <a:spcAft>
                <a:spcPts val="0"/>
              </a:spcAft>
              <a:buClrTx/>
              <a:buSzTx/>
              <a:buFontTx/>
              <a:buNone/>
              <a:defRPr/>
            </a:pPr>
            <a:endParaRPr lang="de-DE" sz="1200" b="1" dirty="0"/>
          </a:p>
          <a:p>
            <a:pPr marL="0" marR="0" lvl="0" indent="0" algn="l" defTabSz="914400">
              <a:lnSpc>
                <a:spcPct val="100000"/>
              </a:lnSpc>
              <a:spcBef>
                <a:spcPts val="0"/>
              </a:spcBef>
              <a:spcAft>
                <a:spcPts val="0"/>
              </a:spcAft>
              <a:buClrTx/>
              <a:buSzTx/>
              <a:buFontTx/>
              <a:buNone/>
              <a:defRPr/>
            </a:pPr>
            <a:r>
              <a:rPr lang="de-DE" sz="1200" b="1" dirty="0"/>
              <a:t>Methoden zur Bewässerungssteuerung</a:t>
            </a:r>
            <a:endParaRPr lang="de-DE" b="1" dirty="0"/>
          </a:p>
          <a:p>
            <a:pPr marL="0" indent="0">
              <a:buFont typeface="Arial"/>
              <a:buNone/>
              <a:defRPr/>
            </a:pPr>
            <a:r>
              <a:rPr lang="de-DE" b="1" dirty="0"/>
              <a:t>Pflanzensensoren</a:t>
            </a:r>
            <a:r>
              <a:rPr lang="de-DE" dirty="0"/>
              <a:t>: </a:t>
            </a:r>
            <a:endParaRPr dirty="0"/>
          </a:p>
          <a:p>
            <a:pPr marL="171450" indent="-171450">
              <a:buFont typeface="Arial"/>
              <a:buChar char="•"/>
              <a:defRPr/>
            </a:pPr>
            <a:r>
              <a:rPr lang="de-DE" dirty="0">
                <a:latin typeface="Calibri"/>
              </a:rPr>
              <a:t>Messen den Blattturgor, Ein Blatt – eine Sonde, Verlauf über mehre Tage muss interpretiert werden.</a:t>
            </a:r>
            <a:endParaRPr dirty="0"/>
          </a:p>
          <a:p>
            <a:pPr marL="0" marR="0" lvl="0" indent="0" algn="l" defTabSz="914400">
              <a:lnSpc>
                <a:spcPct val="100000"/>
              </a:lnSpc>
              <a:spcBef>
                <a:spcPts val="0"/>
              </a:spcBef>
              <a:spcAft>
                <a:spcPts val="0"/>
              </a:spcAft>
              <a:buClrTx/>
              <a:buSzTx/>
              <a:buFontTx/>
              <a:buNone/>
              <a:defRPr/>
            </a:pPr>
            <a:r>
              <a:rPr lang="de-DE" b="1" dirty="0"/>
              <a:t>Bodenfeuchtemesser</a:t>
            </a:r>
            <a:r>
              <a:rPr lang="de-DE" dirty="0"/>
              <a:t>: verschiedene Methoden möglich oder aber auch durch berechnen der</a:t>
            </a:r>
            <a:endParaRPr dirty="0"/>
          </a:p>
          <a:p>
            <a:pPr marL="0" marR="0" lvl="0" indent="0" algn="l" defTabSz="914400">
              <a:lnSpc>
                <a:spcPct val="100000"/>
              </a:lnSpc>
              <a:spcBef>
                <a:spcPts val="0"/>
              </a:spcBef>
              <a:spcAft>
                <a:spcPts val="0"/>
              </a:spcAft>
              <a:buClrTx/>
              <a:buSzTx/>
              <a:buFontTx/>
              <a:buNone/>
              <a:defRPr/>
            </a:pPr>
            <a:r>
              <a:rPr lang="de-DE" b="1" dirty="0"/>
              <a:t>Klimatischen Wasserbilanz: </a:t>
            </a:r>
            <a:r>
              <a:rPr lang="de-DE" b="0" dirty="0"/>
              <a:t>Startfeuchte (i.d.R. im Frühjahr, dann tägliche Veränderungen durch Niederschläge/Beregnung abzüglich Verdunstung) – Verdunstungsmenge über Wetterfax/Wetterdienste (</a:t>
            </a:r>
            <a:r>
              <a:rPr lang="de-DE" b="0" dirty="0" err="1"/>
              <a:t>Penman</a:t>
            </a:r>
            <a:r>
              <a:rPr lang="de-DE" b="0" dirty="0"/>
              <a:t>-Werte = Verdunstung eines satten Grasbestandes) </a:t>
            </a:r>
            <a:endParaRPr dirty="0"/>
          </a:p>
          <a:p>
            <a:pPr marL="0" marR="0" lvl="0" indent="0" algn="l" defTabSz="914400">
              <a:lnSpc>
                <a:spcPct val="100000"/>
              </a:lnSpc>
              <a:spcBef>
                <a:spcPts val="0"/>
              </a:spcBef>
              <a:spcAft>
                <a:spcPts val="0"/>
              </a:spcAft>
              <a:buClrTx/>
              <a:buSzTx/>
              <a:buFontTx/>
              <a:buNone/>
              <a:defRPr/>
            </a:pPr>
            <a:endParaRPr lang="de-DE" b="0" dirty="0"/>
          </a:p>
          <a:p>
            <a:pPr marL="0" marR="0" lvl="0" indent="0" algn="l" defTabSz="914400">
              <a:lnSpc>
                <a:spcPct val="100000"/>
              </a:lnSpc>
              <a:spcBef>
                <a:spcPts val="0"/>
              </a:spcBef>
              <a:spcAft>
                <a:spcPts val="0"/>
              </a:spcAft>
              <a:buClrTx/>
              <a:buSzTx/>
              <a:buFontTx/>
              <a:buNone/>
              <a:defRPr/>
            </a:pPr>
            <a:r>
              <a:rPr lang="de-DE" b="0" dirty="0"/>
              <a:t>Geisenheimer Bewässerungssteuerung: Bilanzierung erfolgt durch den Landwirt anhand Wetterdaten </a:t>
            </a:r>
            <a:r>
              <a:rPr lang="de-DE" sz="1200" dirty="0">
                <a:latin typeface="Calibri"/>
              </a:rPr>
              <a:t>http://gemuesebau.hs-geisenheim.de </a:t>
            </a:r>
            <a:endParaRPr dirty="0"/>
          </a:p>
          <a:p>
            <a:pPr marL="0" marR="0" lvl="0" indent="0" algn="l" defTabSz="914400">
              <a:lnSpc>
                <a:spcPct val="100000"/>
              </a:lnSpc>
              <a:spcBef>
                <a:spcPts val="0"/>
              </a:spcBef>
              <a:spcAft>
                <a:spcPts val="0"/>
              </a:spcAft>
              <a:buClrTx/>
              <a:buSzTx/>
              <a:buFontTx/>
              <a:buNone/>
              <a:defRPr/>
            </a:pPr>
            <a:r>
              <a:rPr lang="de-DE" sz="1200" dirty="0">
                <a:latin typeface="Calibri"/>
              </a:rPr>
              <a:t>Agrowetter (DWD) 80€/Jahr für 99 Flächen, für 35 Kulturen (Stand 2019)</a:t>
            </a:r>
            <a:endParaRPr dirty="0"/>
          </a:p>
          <a:p>
            <a:pPr marL="0" marR="0" lvl="0" indent="0" algn="l" defTabSz="914400">
              <a:lnSpc>
                <a:spcPct val="100000"/>
              </a:lnSpc>
              <a:spcBef>
                <a:spcPts val="0"/>
              </a:spcBef>
              <a:spcAft>
                <a:spcPts val="0"/>
              </a:spcAft>
              <a:buClrTx/>
              <a:buSzTx/>
              <a:buFontTx/>
              <a:buNone/>
              <a:defRPr/>
            </a:pPr>
            <a:r>
              <a:rPr lang="de-DE" sz="1200" dirty="0" err="1">
                <a:latin typeface="Calibri"/>
              </a:rPr>
              <a:t>Bewässerungs</a:t>
            </a:r>
            <a:r>
              <a:rPr lang="de-DE" sz="1200" dirty="0">
                <a:latin typeface="Calibri"/>
              </a:rPr>
              <a:t> App (ALB Bayern): https://www.alb-bayern.de/De/Bewaesserung/Steuerungsmodelle/steuerung-beregnung-entscheidungshilfe_BewaesserungsApp.html</a:t>
            </a:r>
            <a:endParaRPr dirty="0"/>
          </a:p>
          <a:p>
            <a:pPr marL="0" marR="0" lvl="0" indent="0" algn="l" defTabSz="914400">
              <a:lnSpc>
                <a:spcPct val="100000"/>
              </a:lnSpc>
              <a:spcBef>
                <a:spcPts val="0"/>
              </a:spcBef>
              <a:spcAft>
                <a:spcPts val="0"/>
              </a:spcAft>
              <a:buClrTx/>
              <a:buSzTx/>
              <a:buFontTx/>
              <a:buNone/>
              <a:defRPr/>
            </a:pPr>
            <a:endParaRPr lang="de-DE" sz="1200" dirty="0">
              <a:latin typeface="Calibri"/>
            </a:endParaRPr>
          </a:p>
          <a:p>
            <a:pPr marL="0" marR="0" lvl="0" indent="0" algn="l" defTabSz="914400">
              <a:lnSpc>
                <a:spcPct val="100000"/>
              </a:lnSpc>
              <a:spcBef>
                <a:spcPts val="0"/>
              </a:spcBef>
              <a:spcAft>
                <a:spcPts val="0"/>
              </a:spcAft>
              <a:buClrTx/>
              <a:buSzTx/>
              <a:buFontTx/>
              <a:buNone/>
              <a:defRPr/>
            </a:pPr>
            <a:r>
              <a:rPr lang="de-DE" sz="1200" dirty="0">
                <a:latin typeface="Calibri"/>
              </a:rPr>
              <a:t>Weitere Infos zu den Parametern dieser Grafik im Merkblatt 24 der </a:t>
            </a:r>
            <a:r>
              <a:rPr lang="de-DE" sz="1200" dirty="0" err="1">
                <a:latin typeface="Calibri"/>
              </a:rPr>
              <a:t>LfP</a:t>
            </a:r>
            <a:r>
              <a:rPr lang="de-DE" sz="1200" dirty="0">
                <a:latin typeface="Calibri"/>
              </a:rPr>
              <a:t>, </a:t>
            </a:r>
            <a:r>
              <a:rPr lang="de-DE" sz="1200" dirty="0" err="1">
                <a:latin typeface="Calibri"/>
              </a:rPr>
              <a:t>Rheinstette</a:t>
            </a:r>
            <a:r>
              <a:rPr lang="de-DE" sz="1200" dirty="0">
                <a:latin typeface="Calibri"/>
              </a:rPr>
              <a:t>, 2002 </a:t>
            </a:r>
            <a:endParaRPr dirty="0"/>
          </a:p>
          <a:p>
            <a:pPr marL="0" marR="0" lvl="0" indent="0" algn="l" defTabSz="914400">
              <a:lnSpc>
                <a:spcPct val="100000"/>
              </a:lnSpc>
              <a:spcBef>
                <a:spcPts val="0"/>
              </a:spcBef>
              <a:spcAft>
                <a:spcPts val="0"/>
              </a:spcAft>
              <a:buClrTx/>
              <a:buSzTx/>
              <a:buFontTx/>
              <a:buNone/>
              <a:defRPr/>
            </a:pPr>
            <a:endParaRPr lang="de-DE" b="0" dirty="0"/>
          </a:p>
          <a:p>
            <a:pPr marL="0" marR="0" lvl="0" indent="0" algn="l" defTabSz="914400">
              <a:lnSpc>
                <a:spcPct val="100000"/>
              </a:lnSpc>
              <a:spcBef>
                <a:spcPts val="0"/>
              </a:spcBef>
              <a:spcAft>
                <a:spcPts val="0"/>
              </a:spcAft>
              <a:buClrTx/>
              <a:buSzTx/>
              <a:buFontTx/>
              <a:buNone/>
              <a:defRPr/>
            </a:pPr>
            <a:endParaRPr lang="de-DE" b="1" dirty="0"/>
          </a:p>
          <a:p>
            <a:pPr marL="0" marR="0" lvl="0" indent="0" algn="l" defTabSz="914400">
              <a:lnSpc>
                <a:spcPct val="100000"/>
              </a:lnSpc>
              <a:spcBef>
                <a:spcPts val="0"/>
              </a:spcBef>
              <a:spcAft>
                <a:spcPts val="0"/>
              </a:spcAft>
              <a:buClrTx/>
              <a:buSzTx/>
              <a:buFontTx/>
              <a:buNone/>
              <a:defRPr/>
            </a:pPr>
            <a:endParaRPr lang="de-DE" dirty="0"/>
          </a:p>
          <a:p>
            <a:pPr>
              <a:defRPr/>
            </a:pPr>
            <a:endParaRPr lang="de-DE" dirty="0"/>
          </a:p>
          <a:p>
            <a:pPr marL="0" indent="0">
              <a:buFont typeface="Arial"/>
              <a:buNone/>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19</a:t>
            </a:fld>
            <a:endParaRPr lang="de-DE"/>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de-DE" dirty="0"/>
              <a:t>Grafik: LTZ Augustenberg, Dr. A. Butz, </a:t>
            </a:r>
            <a:r>
              <a:rPr lang="de-DE" sz="1200" dirty="0">
                <a:solidFill>
                  <a:schemeClr val="tx1"/>
                </a:solidFill>
                <a:latin typeface="+mn-lt"/>
                <a:ea typeface="+mn-ea"/>
                <a:cs typeface="+mn-cs"/>
              </a:rPr>
              <a:t>Beregnung als Möglichkeit zur Minimierung des Produktionsrisikos im Pflanzenbau, 2019</a:t>
            </a:r>
            <a:endParaRPr lang="en-US" sz="1050" i="1" dirty="0">
              <a:solidFill>
                <a:schemeClr val="tx1"/>
              </a:solidFill>
              <a:latin typeface="+mn-lt"/>
              <a:ea typeface="+mn-ea"/>
              <a:cs typeface="+mn-cs"/>
            </a:endParaRPr>
          </a:p>
          <a:p>
            <a:pPr marL="0" marR="0" lvl="0" indent="0" algn="l" defTabSz="914400">
              <a:lnSpc>
                <a:spcPct val="100000"/>
              </a:lnSpc>
              <a:spcBef>
                <a:spcPts val="0"/>
              </a:spcBef>
              <a:spcAft>
                <a:spcPts val="0"/>
              </a:spcAft>
              <a:buClrTx/>
              <a:buSzTx/>
              <a:buFontTx/>
              <a:buNone/>
              <a:defRPr/>
            </a:pPr>
            <a:endParaRPr lang="de-DE" sz="1200" b="1" dirty="0"/>
          </a:p>
          <a:p>
            <a:pPr marL="0" marR="0" lvl="0" indent="0" algn="l" defTabSz="914400">
              <a:lnSpc>
                <a:spcPct val="100000"/>
              </a:lnSpc>
              <a:spcBef>
                <a:spcPts val="0"/>
              </a:spcBef>
              <a:spcAft>
                <a:spcPts val="0"/>
              </a:spcAft>
              <a:buClrTx/>
              <a:buSzTx/>
              <a:buFontTx/>
              <a:buNone/>
              <a:defRPr/>
            </a:pPr>
            <a:r>
              <a:rPr lang="de-DE" sz="1200" b="1" dirty="0"/>
              <a:t>Methoden zur Bewässerungssteuerung</a:t>
            </a:r>
            <a:endParaRPr lang="de-DE" b="1" dirty="0"/>
          </a:p>
          <a:p>
            <a:pPr marL="0" marR="0" lvl="0" indent="0" algn="l" defTabSz="914400">
              <a:lnSpc>
                <a:spcPct val="100000"/>
              </a:lnSpc>
              <a:spcBef>
                <a:spcPts val="0"/>
              </a:spcBef>
              <a:spcAft>
                <a:spcPts val="0"/>
              </a:spcAft>
              <a:buClrTx/>
              <a:buSzTx/>
              <a:buFontTx/>
              <a:buNone/>
              <a:defRPr/>
            </a:pPr>
            <a:r>
              <a:rPr lang="de-DE" b="1" dirty="0"/>
              <a:t>Bodenfeuchtemesser</a:t>
            </a:r>
            <a:r>
              <a:rPr lang="de-DE" dirty="0"/>
              <a:t>: verschiedene Methoden möglich oder aber auch durch berechnen der Klimatischen Wasserbilanz</a:t>
            </a:r>
            <a:endParaRPr dirty="0"/>
          </a:p>
          <a:p>
            <a:pPr marL="0" marR="0" lvl="0" indent="0" algn="l" defTabSz="914400">
              <a:lnSpc>
                <a:spcPct val="100000"/>
              </a:lnSpc>
              <a:spcBef>
                <a:spcPts val="0"/>
              </a:spcBef>
              <a:spcAft>
                <a:spcPts val="0"/>
              </a:spcAft>
              <a:buClrTx/>
              <a:buSzTx/>
              <a:buFontTx/>
              <a:buNone/>
              <a:defRPr/>
            </a:pPr>
            <a:endParaRPr lang="de-DE" sz="1200" dirty="0">
              <a:latin typeface="Calibri"/>
            </a:endParaRPr>
          </a:p>
          <a:p>
            <a:pPr marL="0" marR="0" lvl="0" indent="0" algn="l" defTabSz="914400">
              <a:lnSpc>
                <a:spcPct val="100000"/>
              </a:lnSpc>
              <a:spcBef>
                <a:spcPts val="0"/>
              </a:spcBef>
              <a:spcAft>
                <a:spcPts val="0"/>
              </a:spcAft>
              <a:buClrTx/>
              <a:buSzTx/>
              <a:buFontTx/>
              <a:buNone/>
              <a:defRPr/>
            </a:pPr>
            <a:r>
              <a:rPr lang="de-DE" sz="1200" dirty="0">
                <a:latin typeface="Calibri"/>
              </a:rPr>
              <a:t>Weitere Infos zu den Parametern der Grafik (Folie 20) im Merkblatt 24 der </a:t>
            </a:r>
            <a:r>
              <a:rPr lang="de-DE" sz="1200" dirty="0" err="1">
                <a:latin typeface="Calibri"/>
              </a:rPr>
              <a:t>LfP</a:t>
            </a:r>
            <a:r>
              <a:rPr lang="de-DE" sz="1200" dirty="0">
                <a:latin typeface="Calibri"/>
              </a:rPr>
              <a:t>, Rheinstetten, 2002 </a:t>
            </a:r>
            <a:endParaRPr dirty="0"/>
          </a:p>
          <a:p>
            <a:pPr marL="0" marR="0" lvl="0" indent="0" algn="l" defTabSz="914400">
              <a:lnSpc>
                <a:spcPct val="100000"/>
              </a:lnSpc>
              <a:spcBef>
                <a:spcPts val="0"/>
              </a:spcBef>
              <a:spcAft>
                <a:spcPts val="0"/>
              </a:spcAft>
              <a:buClrTx/>
              <a:buSzTx/>
              <a:buFontTx/>
              <a:buNone/>
              <a:defRPr/>
            </a:pPr>
            <a:endParaRPr lang="de-DE" b="0" dirty="0"/>
          </a:p>
          <a:p>
            <a:pPr marL="0" marR="0" lvl="0" indent="0" algn="l" defTabSz="914400">
              <a:lnSpc>
                <a:spcPct val="100000"/>
              </a:lnSpc>
              <a:spcBef>
                <a:spcPts val="0"/>
              </a:spcBef>
              <a:spcAft>
                <a:spcPts val="0"/>
              </a:spcAft>
              <a:buClrTx/>
              <a:buSzTx/>
              <a:buFontTx/>
              <a:buNone/>
              <a:defRPr/>
            </a:pPr>
            <a:endParaRPr lang="de-DE" b="1" dirty="0"/>
          </a:p>
          <a:p>
            <a:pPr marL="0" marR="0" lvl="0" indent="0" algn="l" defTabSz="914400">
              <a:lnSpc>
                <a:spcPct val="100000"/>
              </a:lnSpc>
              <a:spcBef>
                <a:spcPts val="0"/>
              </a:spcBef>
              <a:spcAft>
                <a:spcPts val="0"/>
              </a:spcAft>
              <a:buClrTx/>
              <a:buSzTx/>
              <a:buFontTx/>
              <a:buNone/>
              <a:defRPr/>
            </a:pPr>
            <a:endParaRPr lang="de-DE" dirty="0"/>
          </a:p>
          <a:p>
            <a:pPr>
              <a:defRPr/>
            </a:pPr>
            <a:endParaRPr lang="de-DE" dirty="0"/>
          </a:p>
          <a:p>
            <a:pPr marL="0" indent="0">
              <a:buFont typeface="Arial"/>
              <a:buNone/>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20</a:t>
            </a:fld>
            <a:endParaRPr lang="de-DE"/>
          </a:p>
        </p:txBody>
      </p:sp>
    </p:spTree>
    <p:extLst>
      <p:ext uri="{BB962C8B-B14F-4D97-AF65-F5344CB8AC3E}">
        <p14:creationId xmlns:p14="http://schemas.microsoft.com/office/powerpoint/2010/main" val="13957812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de-DE" dirty="0"/>
              <a:t>Grafik: LTZ Augustenberg, Dr. A. Butz, </a:t>
            </a:r>
            <a:r>
              <a:rPr lang="de-DE" sz="1200" dirty="0">
                <a:solidFill>
                  <a:schemeClr val="tx1"/>
                </a:solidFill>
                <a:latin typeface="+mn-lt"/>
                <a:ea typeface="+mn-ea"/>
                <a:cs typeface="+mn-cs"/>
              </a:rPr>
              <a:t>Beregnung als Möglichkeit zur Minimierung des Produktionsrisikos im Pflanzenbau, 2019</a:t>
            </a:r>
            <a:endParaRPr lang="en-US" sz="1050" i="1" dirty="0">
              <a:solidFill>
                <a:schemeClr val="tx1"/>
              </a:solidFill>
              <a:latin typeface="+mn-lt"/>
              <a:ea typeface="+mn-ea"/>
              <a:cs typeface="+mn-cs"/>
            </a:endParaRPr>
          </a:p>
          <a:p>
            <a:pPr marL="0" marR="0" lvl="0" indent="0" algn="l" defTabSz="914400">
              <a:lnSpc>
                <a:spcPct val="100000"/>
              </a:lnSpc>
              <a:spcBef>
                <a:spcPts val="0"/>
              </a:spcBef>
              <a:spcAft>
                <a:spcPts val="0"/>
              </a:spcAft>
              <a:buClrTx/>
              <a:buSzTx/>
              <a:buFontTx/>
              <a:buNone/>
              <a:defRPr/>
            </a:pPr>
            <a:endParaRPr lang="de-DE" sz="1200" b="1" dirty="0"/>
          </a:p>
          <a:p>
            <a:pPr marL="0" marR="0" lvl="0" indent="0" algn="l" defTabSz="914400">
              <a:lnSpc>
                <a:spcPct val="100000"/>
              </a:lnSpc>
              <a:spcBef>
                <a:spcPts val="0"/>
              </a:spcBef>
              <a:spcAft>
                <a:spcPts val="0"/>
              </a:spcAft>
              <a:buClrTx/>
              <a:buSzTx/>
              <a:buFontTx/>
              <a:buNone/>
              <a:defRPr/>
            </a:pPr>
            <a:r>
              <a:rPr lang="de-DE" sz="1200" b="1" dirty="0"/>
              <a:t>Methoden zur Bewässerungssteuerung</a:t>
            </a:r>
            <a:endParaRPr lang="de-DE" b="1" dirty="0"/>
          </a:p>
          <a:p>
            <a:pPr marL="0" marR="0" lvl="0" indent="0" algn="l" defTabSz="914400">
              <a:lnSpc>
                <a:spcPct val="100000"/>
              </a:lnSpc>
              <a:spcBef>
                <a:spcPts val="0"/>
              </a:spcBef>
              <a:spcAft>
                <a:spcPts val="0"/>
              </a:spcAft>
              <a:buClrTx/>
              <a:buSzTx/>
              <a:buFontTx/>
              <a:buNone/>
              <a:defRPr/>
            </a:pPr>
            <a:r>
              <a:rPr lang="de-DE" b="1" dirty="0"/>
              <a:t>Bodenfeuchtemesser</a:t>
            </a:r>
            <a:r>
              <a:rPr lang="de-DE" dirty="0"/>
              <a:t>: verschiedene Methoden möglich oder aber auch durch berechnen der Klimatischen Wasserbilanz</a:t>
            </a:r>
            <a:endParaRPr dirty="0"/>
          </a:p>
          <a:p>
            <a:pPr marL="0" marR="0" lvl="0" indent="0" algn="l" defTabSz="914400">
              <a:lnSpc>
                <a:spcPct val="100000"/>
              </a:lnSpc>
              <a:spcBef>
                <a:spcPts val="0"/>
              </a:spcBef>
              <a:spcAft>
                <a:spcPts val="0"/>
              </a:spcAft>
              <a:buClrTx/>
              <a:buSzTx/>
              <a:buFontTx/>
              <a:buNone/>
              <a:defRPr/>
            </a:pPr>
            <a:endParaRPr lang="de-DE" sz="1200" dirty="0">
              <a:latin typeface="Calibri"/>
            </a:endParaRPr>
          </a:p>
          <a:p>
            <a:pPr marL="0" marR="0" lvl="0" indent="0" algn="l" defTabSz="914400">
              <a:lnSpc>
                <a:spcPct val="100000"/>
              </a:lnSpc>
              <a:spcBef>
                <a:spcPts val="0"/>
              </a:spcBef>
              <a:spcAft>
                <a:spcPts val="0"/>
              </a:spcAft>
              <a:buClrTx/>
              <a:buSzTx/>
              <a:buFontTx/>
              <a:buNone/>
              <a:defRPr/>
            </a:pPr>
            <a:r>
              <a:rPr lang="de-DE" sz="1200" dirty="0">
                <a:latin typeface="Calibri"/>
              </a:rPr>
              <a:t>Weitere Infos zu den Parametern der Grafik (Folie 20) im Merkblatt 24 der </a:t>
            </a:r>
            <a:r>
              <a:rPr lang="de-DE" sz="1200" dirty="0" err="1">
                <a:latin typeface="Calibri"/>
              </a:rPr>
              <a:t>LfP</a:t>
            </a:r>
            <a:r>
              <a:rPr lang="de-DE" sz="1200" dirty="0">
                <a:latin typeface="Calibri"/>
              </a:rPr>
              <a:t>, Rheinstetten, 2002 </a:t>
            </a:r>
            <a:endParaRPr dirty="0"/>
          </a:p>
          <a:p>
            <a:pPr marL="0" marR="0" lvl="0" indent="0" algn="l" defTabSz="914400">
              <a:lnSpc>
                <a:spcPct val="100000"/>
              </a:lnSpc>
              <a:spcBef>
                <a:spcPts val="0"/>
              </a:spcBef>
              <a:spcAft>
                <a:spcPts val="0"/>
              </a:spcAft>
              <a:buClrTx/>
              <a:buSzTx/>
              <a:buFontTx/>
              <a:buNone/>
              <a:defRPr/>
            </a:pPr>
            <a:endParaRPr lang="de-DE" b="0" dirty="0"/>
          </a:p>
          <a:p>
            <a:pPr marL="0" marR="0" lvl="0" indent="0" algn="l" defTabSz="914400">
              <a:lnSpc>
                <a:spcPct val="100000"/>
              </a:lnSpc>
              <a:spcBef>
                <a:spcPts val="0"/>
              </a:spcBef>
              <a:spcAft>
                <a:spcPts val="0"/>
              </a:spcAft>
              <a:buClrTx/>
              <a:buSzTx/>
              <a:buFontTx/>
              <a:buNone/>
              <a:defRPr/>
            </a:pPr>
            <a:endParaRPr lang="de-DE" b="1" dirty="0"/>
          </a:p>
          <a:p>
            <a:pPr marL="0" marR="0" lvl="0" indent="0" algn="l" defTabSz="914400">
              <a:lnSpc>
                <a:spcPct val="100000"/>
              </a:lnSpc>
              <a:spcBef>
                <a:spcPts val="0"/>
              </a:spcBef>
              <a:spcAft>
                <a:spcPts val="0"/>
              </a:spcAft>
              <a:buClrTx/>
              <a:buSzTx/>
              <a:buFontTx/>
              <a:buNone/>
              <a:defRPr/>
            </a:pPr>
            <a:endParaRPr lang="de-DE" dirty="0"/>
          </a:p>
          <a:p>
            <a:pPr>
              <a:defRPr/>
            </a:pPr>
            <a:endParaRPr lang="de-DE" dirty="0"/>
          </a:p>
          <a:p>
            <a:pPr marL="0" indent="0">
              <a:buFont typeface="Arial"/>
              <a:buNone/>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21</a:t>
            </a:fld>
            <a:endParaRPr lang="de-DE"/>
          </a:p>
        </p:txBody>
      </p:sp>
    </p:spTree>
    <p:extLst>
      <p:ext uri="{BB962C8B-B14F-4D97-AF65-F5344CB8AC3E}">
        <p14:creationId xmlns:p14="http://schemas.microsoft.com/office/powerpoint/2010/main" val="14522865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de-DE" dirty="0"/>
              <a:t>Grafik: LTZ Augustenberg, Dr. A. Butz, </a:t>
            </a:r>
            <a:r>
              <a:rPr lang="de-DE" sz="1200" dirty="0">
                <a:solidFill>
                  <a:schemeClr val="tx1"/>
                </a:solidFill>
                <a:latin typeface="+mn-lt"/>
                <a:ea typeface="+mn-ea"/>
                <a:cs typeface="+mn-cs"/>
              </a:rPr>
              <a:t>Beregnung als Möglichkeit zur Minimierung des Produktionsrisikos im Pflanzenbau, 2019</a:t>
            </a:r>
            <a:endParaRPr lang="en-US" sz="1050" i="1" dirty="0">
              <a:solidFill>
                <a:schemeClr val="tx1"/>
              </a:solidFill>
              <a:latin typeface="+mn-lt"/>
              <a:ea typeface="+mn-ea"/>
              <a:cs typeface="+mn-cs"/>
            </a:endParaRPr>
          </a:p>
          <a:p>
            <a:pPr marL="0" marR="0" lvl="0" indent="0" algn="l" defTabSz="914400">
              <a:lnSpc>
                <a:spcPct val="100000"/>
              </a:lnSpc>
              <a:spcBef>
                <a:spcPts val="0"/>
              </a:spcBef>
              <a:spcAft>
                <a:spcPts val="0"/>
              </a:spcAft>
              <a:buClrTx/>
              <a:buSzTx/>
              <a:buFontTx/>
              <a:buNone/>
              <a:defRPr/>
            </a:pPr>
            <a:endParaRPr lang="de-DE" sz="1200" b="1" dirty="0"/>
          </a:p>
          <a:p>
            <a:pPr marL="0" marR="0" lvl="0" indent="0" algn="l" defTabSz="914400">
              <a:lnSpc>
                <a:spcPct val="100000"/>
              </a:lnSpc>
              <a:spcBef>
                <a:spcPts val="0"/>
              </a:spcBef>
              <a:spcAft>
                <a:spcPts val="0"/>
              </a:spcAft>
              <a:buClrTx/>
              <a:buSzTx/>
              <a:buFontTx/>
              <a:buNone/>
              <a:defRPr/>
            </a:pPr>
            <a:r>
              <a:rPr lang="de-DE" sz="1200" b="1" dirty="0"/>
              <a:t>Methoden zur Bewässerungssteuerung</a:t>
            </a:r>
            <a:endParaRPr lang="de-DE" b="1" dirty="0"/>
          </a:p>
          <a:p>
            <a:pPr marL="0" marR="0" lvl="0" indent="0" algn="l" defTabSz="914400">
              <a:lnSpc>
                <a:spcPct val="100000"/>
              </a:lnSpc>
              <a:spcBef>
                <a:spcPts val="0"/>
              </a:spcBef>
              <a:spcAft>
                <a:spcPts val="0"/>
              </a:spcAft>
              <a:buClrTx/>
              <a:buSzTx/>
              <a:buFontTx/>
              <a:buNone/>
              <a:defRPr/>
            </a:pPr>
            <a:r>
              <a:rPr lang="de-DE" b="1" dirty="0"/>
              <a:t>Klimatische Wasserbilanz</a:t>
            </a:r>
            <a:r>
              <a:rPr lang="de-DE" dirty="0"/>
              <a:t>: berechnet die aktuelle Bodenfeuchte über Startfeuchte und tägliche Veränderungen</a:t>
            </a:r>
            <a:endParaRPr dirty="0"/>
          </a:p>
          <a:p>
            <a:pPr marL="0" marR="0" lvl="0" indent="0" algn="l" defTabSz="914400">
              <a:lnSpc>
                <a:spcPct val="100000"/>
              </a:lnSpc>
              <a:spcBef>
                <a:spcPts val="0"/>
              </a:spcBef>
              <a:spcAft>
                <a:spcPts val="0"/>
              </a:spcAft>
              <a:buClrTx/>
              <a:buSzTx/>
              <a:buFontTx/>
              <a:buNone/>
              <a:defRPr/>
            </a:pPr>
            <a:endParaRPr lang="de-DE" sz="1200" dirty="0">
              <a:latin typeface="Calibri"/>
            </a:endParaRPr>
          </a:p>
          <a:p>
            <a:pPr marL="0" marR="0" lvl="0" indent="0" algn="l" defTabSz="914400">
              <a:lnSpc>
                <a:spcPct val="100000"/>
              </a:lnSpc>
              <a:spcBef>
                <a:spcPts val="0"/>
              </a:spcBef>
              <a:spcAft>
                <a:spcPts val="0"/>
              </a:spcAft>
              <a:buClrTx/>
              <a:buSzTx/>
              <a:buFontTx/>
              <a:buNone/>
              <a:defRPr/>
            </a:pPr>
            <a:r>
              <a:rPr lang="de-DE" sz="1200" dirty="0">
                <a:latin typeface="Calibri"/>
              </a:rPr>
              <a:t>Weitere Infos zu den Parametern der Grafik (Folie 20) im Merkblatt 24 der </a:t>
            </a:r>
            <a:r>
              <a:rPr lang="de-DE" sz="1200" dirty="0" err="1">
                <a:latin typeface="Calibri"/>
              </a:rPr>
              <a:t>LfP</a:t>
            </a:r>
            <a:r>
              <a:rPr lang="de-DE" sz="1200" dirty="0">
                <a:latin typeface="Calibri"/>
              </a:rPr>
              <a:t>, Rheinstetten, 2002 </a:t>
            </a:r>
            <a:endParaRPr dirty="0"/>
          </a:p>
          <a:p>
            <a:pPr marL="0" marR="0" lvl="0" indent="0" algn="l" defTabSz="914400">
              <a:lnSpc>
                <a:spcPct val="100000"/>
              </a:lnSpc>
              <a:spcBef>
                <a:spcPts val="0"/>
              </a:spcBef>
              <a:spcAft>
                <a:spcPts val="0"/>
              </a:spcAft>
              <a:buClrTx/>
              <a:buSzTx/>
              <a:buFontTx/>
              <a:buNone/>
              <a:defRPr/>
            </a:pPr>
            <a:endParaRPr lang="de-DE" b="0" dirty="0"/>
          </a:p>
          <a:p>
            <a:pPr marL="0" marR="0" lvl="0" indent="0" algn="l" defTabSz="914400">
              <a:lnSpc>
                <a:spcPct val="100000"/>
              </a:lnSpc>
              <a:spcBef>
                <a:spcPts val="0"/>
              </a:spcBef>
              <a:spcAft>
                <a:spcPts val="0"/>
              </a:spcAft>
              <a:buClrTx/>
              <a:buSzTx/>
              <a:buFontTx/>
              <a:buNone/>
              <a:defRPr/>
            </a:pPr>
            <a:endParaRPr lang="de-DE" b="1" dirty="0"/>
          </a:p>
          <a:p>
            <a:pPr marL="0" marR="0" lvl="0" indent="0" algn="l" defTabSz="914400">
              <a:lnSpc>
                <a:spcPct val="100000"/>
              </a:lnSpc>
              <a:spcBef>
                <a:spcPts val="0"/>
              </a:spcBef>
              <a:spcAft>
                <a:spcPts val="0"/>
              </a:spcAft>
              <a:buClrTx/>
              <a:buSzTx/>
              <a:buFontTx/>
              <a:buNone/>
              <a:defRPr/>
            </a:pPr>
            <a:endParaRPr lang="de-DE" dirty="0"/>
          </a:p>
          <a:p>
            <a:pPr>
              <a:defRPr/>
            </a:pPr>
            <a:endParaRPr lang="de-DE" dirty="0"/>
          </a:p>
          <a:p>
            <a:pPr marL="0" indent="0">
              <a:buFont typeface="Arial"/>
              <a:buNone/>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22</a:t>
            </a:fld>
            <a:endParaRPr lang="de-DE"/>
          </a:p>
        </p:txBody>
      </p:sp>
    </p:spTree>
    <p:extLst>
      <p:ext uri="{BB962C8B-B14F-4D97-AF65-F5344CB8AC3E}">
        <p14:creationId xmlns:p14="http://schemas.microsoft.com/office/powerpoint/2010/main" val="301656698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indent="0">
              <a:buFont typeface="Arial"/>
              <a:buNone/>
              <a:defRPr/>
            </a:pP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23</a:t>
            </a:fld>
            <a:endParaRPr lang="de-DE"/>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de-DE" i="0" dirty="0"/>
              <a:t>Bildquelle: Leitfaden zur Beregnung landwirtschaftlicher Kulturen Landesamt für Verbraucherschutz, Landwirtschaft und Flurneuordnung des Landes Brandenburg</a:t>
            </a:r>
            <a:endParaRPr lang="de-DE" sz="1200" b="1" i="0" dirty="0"/>
          </a:p>
          <a:p>
            <a:pPr marL="0" marR="0" lvl="0" indent="0" algn="l" defTabSz="914400">
              <a:lnSpc>
                <a:spcPct val="100000"/>
              </a:lnSpc>
              <a:spcBef>
                <a:spcPts val="0"/>
              </a:spcBef>
              <a:spcAft>
                <a:spcPts val="0"/>
              </a:spcAft>
              <a:buClrTx/>
              <a:buSzTx/>
              <a:buFontTx/>
              <a:buNone/>
              <a:defRPr/>
            </a:pPr>
            <a:endParaRPr lang="de-DE" sz="1200" b="1" dirty="0"/>
          </a:p>
          <a:p>
            <a:pPr marL="0" marR="0" lvl="0" indent="0" algn="l" defTabSz="914400">
              <a:lnSpc>
                <a:spcPct val="100000"/>
              </a:lnSpc>
              <a:spcBef>
                <a:spcPts val="0"/>
              </a:spcBef>
              <a:spcAft>
                <a:spcPts val="0"/>
              </a:spcAft>
              <a:buClrTx/>
              <a:buSzTx/>
              <a:buFont typeface="Arial"/>
              <a:buNone/>
              <a:defRPr/>
            </a:pPr>
            <a:r>
              <a:rPr lang="de-DE" sz="1200" b="0" dirty="0">
                <a:sym typeface="Wingdings" panose="05000000000000000000" pitchFamily="2" charset="2"/>
              </a:rPr>
              <a:t></a:t>
            </a:r>
            <a:r>
              <a:rPr lang="de-DE" sz="1200" b="0" dirty="0"/>
              <a:t> Richtwerte für den durchschnittlichen Zusatzwasserbedarf in mm/m</a:t>
            </a:r>
            <a:r>
              <a:rPr lang="de-DE" sz="1200" b="0" baseline="30000" dirty="0"/>
              <a:t>2</a:t>
            </a:r>
            <a:r>
              <a:rPr lang="de-DE" sz="1200" b="0" dirty="0"/>
              <a:t>/J in Abhängigkeit von der Bodenwertzahl</a:t>
            </a:r>
            <a:endParaRPr dirty="0"/>
          </a:p>
          <a:p>
            <a:pPr marL="0" indent="0">
              <a:buFont typeface="Arial"/>
              <a:buNone/>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24</a:t>
            </a:fld>
            <a:endParaRPr lang="de-DE"/>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171450" indent="-171450">
              <a:buFont typeface="Wingdings"/>
              <a:buChar char="à"/>
              <a:defRPr/>
            </a:pPr>
            <a:r>
              <a:rPr lang="de-DE" dirty="0"/>
              <a:t>Die Wassermenge orientiert sich hier nicht mehr an der </a:t>
            </a:r>
            <a:r>
              <a:rPr lang="de-DE" dirty="0" err="1"/>
              <a:t>Evapotranspiration</a:t>
            </a:r>
            <a:r>
              <a:rPr lang="de-DE" dirty="0"/>
              <a:t> zur Erzielung eines Maximalertrags, sondern es wird bewusst zur Wassereinsparung unterhalb des Optimums bewässert mit der Hinnahme von leichten Ertragseinbußen. </a:t>
            </a:r>
            <a:endParaRPr dirty="0"/>
          </a:p>
          <a:p>
            <a:pPr marL="171450" indent="-171450">
              <a:buFont typeface="Wingdings"/>
              <a:buChar char="à"/>
              <a:defRPr/>
            </a:pPr>
            <a:r>
              <a:rPr lang="de-DE" dirty="0"/>
              <a:t> Dabei ist wichtig zu wissen, dass die Kulturen je nach Entwicklungsstadium unterschiedlich stark auf Wasserdefizit reagieren</a:t>
            </a:r>
            <a:endParaRPr dirty="0"/>
          </a:p>
          <a:p>
            <a:pPr marL="0" indent="0">
              <a:buFont typeface="Wingdings"/>
              <a:buNone/>
              <a:defRPr/>
            </a:pPr>
            <a:r>
              <a:rPr lang="de-DE" dirty="0"/>
              <a:t>(</a:t>
            </a:r>
            <a:r>
              <a:rPr lang="de-DE" dirty="0" err="1"/>
              <a:t>Fereres</a:t>
            </a:r>
            <a:r>
              <a:rPr lang="de-DE" dirty="0"/>
              <a:t> und Soriano, 2017). Gemeint sind hier die sensiblen Phasen, in der sich ein Wasserdefizit verstärkt auf den Ertrag bzw. die Qualität auswirkt (z.B. in der Blüte/während der Kornbildung, Kopfbildung (Salat), nach dem Auflaufen).</a:t>
            </a:r>
            <a:endParaRPr dirty="0"/>
          </a:p>
          <a:p>
            <a:pPr marL="0" indent="0">
              <a:buFont typeface="Wingdings"/>
              <a:buNone/>
              <a:defRPr/>
            </a:pPr>
            <a:endParaRPr lang="de-DE" dirty="0"/>
          </a:p>
          <a:p>
            <a:pPr marL="0" indent="0">
              <a:buFont typeface="Wingdings"/>
              <a:buNone/>
              <a:defRPr/>
            </a:pPr>
            <a:r>
              <a:rPr lang="de-DE" sz="1200" dirty="0">
                <a:solidFill>
                  <a:schemeClr val="tx1"/>
                </a:solidFill>
                <a:latin typeface="+mn-lt"/>
                <a:ea typeface="+mn-ea"/>
                <a:cs typeface="+mn-cs"/>
              </a:rPr>
              <a:t>Bei der Annäherung an den Maximalertrag treten zunehmend stärkere Wasserverluste auf, weil der Boden im Bereich der Feldkapazität stärker anfällig für Wasserverluste in Form von </a:t>
            </a:r>
            <a:r>
              <a:rPr lang="de-DE" sz="1200" dirty="0" err="1">
                <a:solidFill>
                  <a:schemeClr val="tx1"/>
                </a:solidFill>
                <a:latin typeface="+mn-lt"/>
                <a:ea typeface="+mn-ea"/>
                <a:cs typeface="+mn-cs"/>
              </a:rPr>
              <a:t>Sickerung</a:t>
            </a:r>
            <a:r>
              <a:rPr lang="de-DE" sz="1200" dirty="0">
                <a:solidFill>
                  <a:schemeClr val="tx1"/>
                </a:solidFill>
                <a:latin typeface="+mn-lt"/>
                <a:ea typeface="+mn-ea"/>
                <a:cs typeface="+mn-cs"/>
              </a:rPr>
              <a:t> und Abfluss wird. Eine starke Reduzierung der Menge an Bewässerungswasser hat einen lediglich geringen Ertragsverlust zur Folge (Dr. Siegfried Schittenhelm und Dr. Lorenz Kottmann </a:t>
            </a:r>
            <a:r>
              <a:rPr lang="de-DE" sz="1200" dirty="0" err="1">
                <a:solidFill>
                  <a:schemeClr val="tx1"/>
                </a:solidFill>
                <a:latin typeface="+mn-lt"/>
                <a:ea typeface="+mn-ea"/>
                <a:cs typeface="+mn-cs"/>
              </a:rPr>
              <a:t>JuliusKühn</a:t>
            </a:r>
            <a:r>
              <a:rPr lang="de-DE" sz="1200" dirty="0">
                <a:solidFill>
                  <a:schemeClr val="tx1"/>
                </a:solidFill>
                <a:latin typeface="+mn-lt"/>
                <a:ea typeface="+mn-ea"/>
                <a:cs typeface="+mn-cs"/>
              </a:rPr>
              <a:t>-Institut–Institut für Pflanzenbau und Bodenkunde, ThünenWorkingPaper85).</a:t>
            </a:r>
          </a:p>
          <a:p>
            <a:pPr marL="0" indent="0">
              <a:buFont typeface="Wingdings"/>
              <a:buNone/>
              <a:defRPr/>
            </a:pPr>
            <a:endParaRPr lang="de-DE" sz="1200" dirty="0">
              <a:solidFill>
                <a:schemeClr val="tx1"/>
              </a:solidFill>
              <a:latin typeface="+mn-lt"/>
              <a:ea typeface="+mn-ea"/>
              <a:cs typeface="+mn-cs"/>
            </a:endParaRPr>
          </a:p>
          <a:p>
            <a:pPr>
              <a:defRPr/>
            </a:pPr>
            <a:r>
              <a:rPr lang="de-DE" dirty="0"/>
              <a:t>Um die Bewässerung möglichst </a:t>
            </a:r>
            <a:r>
              <a:rPr lang="de-DE" i="1" dirty="0"/>
              <a:t>effizient </a:t>
            </a:r>
            <a:r>
              <a:rPr lang="de-DE" dirty="0"/>
              <a:t>zu gestalten, gibt es unterschiedliche Möglichkeiten an Bewässerungsstrategien:</a:t>
            </a:r>
          </a:p>
          <a:p>
            <a:pPr marL="171450" indent="-171450">
              <a:buFont typeface="Arial"/>
              <a:buChar char="•"/>
              <a:defRPr/>
            </a:pPr>
            <a:r>
              <a:rPr lang="de-DE" dirty="0" err="1"/>
              <a:t>Deficit</a:t>
            </a:r>
            <a:r>
              <a:rPr lang="de-DE" dirty="0"/>
              <a:t> </a:t>
            </a:r>
            <a:r>
              <a:rPr lang="de-DE" dirty="0" err="1"/>
              <a:t>irrigation</a:t>
            </a:r>
            <a:r>
              <a:rPr lang="de-DE" dirty="0"/>
              <a:t> (</a:t>
            </a:r>
            <a:r>
              <a:rPr lang="de-DE" dirty="0" err="1"/>
              <a:t>Fereros</a:t>
            </a:r>
            <a:r>
              <a:rPr lang="de-DE" dirty="0"/>
              <a:t> und Soriano, 2007)	= Defizitbewässerung</a:t>
            </a:r>
          </a:p>
          <a:p>
            <a:pPr marL="171450" indent="-171450">
              <a:buFont typeface="Arial"/>
              <a:buChar char="•"/>
              <a:defRPr/>
            </a:pPr>
            <a:r>
              <a:rPr lang="de-DE" dirty="0"/>
              <a:t>Partial root </a:t>
            </a:r>
            <a:r>
              <a:rPr lang="de-DE" dirty="0" err="1"/>
              <a:t>zone</a:t>
            </a:r>
            <a:r>
              <a:rPr lang="de-DE" dirty="0"/>
              <a:t> </a:t>
            </a:r>
            <a:r>
              <a:rPr lang="de-DE" dirty="0" err="1"/>
              <a:t>drying</a:t>
            </a:r>
            <a:r>
              <a:rPr lang="de-DE" dirty="0"/>
              <a:t> (</a:t>
            </a:r>
            <a:r>
              <a:rPr lang="de-DE" dirty="0" err="1"/>
              <a:t>Sepaskhah</a:t>
            </a:r>
            <a:r>
              <a:rPr lang="de-DE" dirty="0"/>
              <a:t> und Ahmadi, 2012)	= Partielle Austrocknung der Wurzelzone</a:t>
            </a:r>
          </a:p>
          <a:p>
            <a:pPr marL="171450" indent="-171450">
              <a:buFont typeface="Arial"/>
              <a:buChar char="•"/>
              <a:defRPr/>
            </a:pPr>
            <a:endParaRPr lang="de-DE" dirty="0"/>
          </a:p>
          <a:p>
            <a:pPr marL="0" marR="0" lvl="0" indent="0" algn="l" defTabSz="914400">
              <a:lnSpc>
                <a:spcPct val="100000"/>
              </a:lnSpc>
              <a:spcBef>
                <a:spcPts val="0"/>
              </a:spcBef>
              <a:spcAft>
                <a:spcPts val="0"/>
              </a:spcAft>
              <a:buClrTx/>
              <a:buSzTx/>
              <a:buFont typeface="Arial"/>
              <a:buNone/>
              <a:defRPr/>
            </a:pPr>
            <a:r>
              <a:rPr lang="de-DE" sz="1200" dirty="0">
                <a:solidFill>
                  <a:schemeClr val="tx1"/>
                </a:solidFill>
                <a:latin typeface="+mn-lt"/>
                <a:ea typeface="+mn-ea"/>
                <a:cs typeface="+mn-cs"/>
              </a:rPr>
              <a:t>Eine verbreitete Praxis in den großen Beregnungsverbänden ist die Begrenzung der Beregnungsmenge auf 80 bis 100mm pro Hektar und Jahr, wobei der unterschiedlichen Beregnungsbedürftigkeit und -würdigkeit verschiedener Kulturen Rechnung getragen wird. Diese Beregnungsmengen stellen im Prinzip eine Art von </a:t>
            </a:r>
            <a:r>
              <a:rPr lang="de-DE" sz="1200" b="1" dirty="0">
                <a:solidFill>
                  <a:schemeClr val="tx1"/>
                </a:solidFill>
                <a:latin typeface="+mn-lt"/>
                <a:ea typeface="+mn-ea"/>
                <a:cs typeface="+mn-cs"/>
              </a:rPr>
              <a:t>Defizitbewässerung</a:t>
            </a:r>
            <a:r>
              <a:rPr lang="de-DE" sz="1200" dirty="0">
                <a:solidFill>
                  <a:schemeClr val="tx1"/>
                </a:solidFill>
                <a:latin typeface="+mn-lt"/>
                <a:ea typeface="+mn-ea"/>
                <a:cs typeface="+mn-cs"/>
              </a:rPr>
              <a:t> dar, weil für eine am </a:t>
            </a:r>
            <a:r>
              <a:rPr lang="de-DE" sz="1200" dirty="0" err="1">
                <a:solidFill>
                  <a:schemeClr val="tx1"/>
                </a:solidFill>
                <a:latin typeface="+mn-lt"/>
                <a:ea typeface="+mn-ea"/>
                <a:cs typeface="+mn-cs"/>
              </a:rPr>
              <a:t>Evapotranspirationsbedarf</a:t>
            </a:r>
            <a:r>
              <a:rPr lang="de-DE" sz="1200" dirty="0">
                <a:solidFill>
                  <a:schemeClr val="tx1"/>
                </a:solidFill>
                <a:latin typeface="+mn-lt"/>
                <a:ea typeface="+mn-ea"/>
                <a:cs typeface="+mn-cs"/>
              </a:rPr>
              <a:t> orientierte optimale Bewässerung (zumal in Trockenjahren) weit höhere Wassermengen notwendig wären. Die Bewässerungslandwirtschaft in Deutschland ist demnach im internationalen Vergleich als relativ nachhaltig und ressourcenschonend einzustufen. Zukünftiger Forschungsbedarf besteht hinsichtlich der optimalen zeitlichen Verteilung des verfügbaren Bewässerungswassers, der unterschiedlichen Bewässerungsstrategie, je nachdem ob ganze Pflanzen (Futter- und Biogaspflanzen) oder Pflanzenteile (Nahrungspflanzen) geerntet werden, sowie Sortenunterschiede in der Effizienz der </a:t>
            </a:r>
            <a:r>
              <a:rPr lang="de-DE" sz="1200" dirty="0" err="1">
                <a:solidFill>
                  <a:schemeClr val="tx1"/>
                </a:solidFill>
                <a:latin typeface="+mn-lt"/>
                <a:ea typeface="+mn-ea"/>
                <a:cs typeface="+mn-cs"/>
              </a:rPr>
              <a:t>Assimilateverlagerung</a:t>
            </a:r>
            <a:r>
              <a:rPr lang="de-DE" sz="1200" dirty="0">
                <a:solidFill>
                  <a:schemeClr val="tx1"/>
                </a:solidFill>
                <a:latin typeface="+mn-lt"/>
                <a:ea typeface="+mn-ea"/>
                <a:cs typeface="+mn-cs"/>
              </a:rPr>
              <a:t> aus dem Getreidestängel in die Körner. Ein neues und spannendes Forschungsfeld im Bereich der Beregnungssteuerung ist eine </a:t>
            </a:r>
            <a:r>
              <a:rPr lang="de-DE" sz="1200" dirty="0" err="1">
                <a:solidFill>
                  <a:schemeClr val="tx1"/>
                </a:solidFill>
                <a:latin typeface="+mn-lt"/>
                <a:ea typeface="+mn-ea"/>
                <a:cs typeface="+mn-cs"/>
              </a:rPr>
              <a:t>fernerkundlich</a:t>
            </a:r>
            <a:r>
              <a:rPr lang="de-DE" sz="1200" dirty="0">
                <a:solidFill>
                  <a:schemeClr val="tx1"/>
                </a:solidFill>
                <a:latin typeface="+mn-lt"/>
                <a:ea typeface="+mn-ea"/>
                <a:cs typeface="+mn-cs"/>
              </a:rPr>
              <a:t> am Wasserstatus des Pflanzenbestandes (z.B. über die </a:t>
            </a:r>
            <a:r>
              <a:rPr lang="de-DE" sz="1200" dirty="0" err="1">
                <a:solidFill>
                  <a:schemeClr val="tx1"/>
                </a:solidFill>
                <a:latin typeface="+mn-lt"/>
                <a:ea typeface="+mn-ea"/>
                <a:cs typeface="+mn-cs"/>
              </a:rPr>
              <a:t>Bestandestemperatur</a:t>
            </a:r>
            <a:r>
              <a:rPr lang="de-DE" sz="1200" dirty="0">
                <a:solidFill>
                  <a:schemeClr val="tx1"/>
                </a:solidFill>
                <a:latin typeface="+mn-lt"/>
                <a:ea typeface="+mn-ea"/>
                <a:cs typeface="+mn-cs"/>
              </a:rPr>
              <a:t>) orientierte Bewässerung (Dr. Siegfried Schittenhelm und Dr. Lorenz Kottmann, </a:t>
            </a:r>
            <a:r>
              <a:rPr lang="de-DE" sz="1200" dirty="0" err="1">
                <a:solidFill>
                  <a:schemeClr val="tx1"/>
                </a:solidFill>
                <a:latin typeface="+mn-lt"/>
                <a:ea typeface="+mn-ea"/>
                <a:cs typeface="+mn-cs"/>
              </a:rPr>
              <a:t>JuliusKühn</a:t>
            </a:r>
            <a:r>
              <a:rPr lang="de-DE" sz="1200" dirty="0">
                <a:solidFill>
                  <a:schemeClr val="tx1"/>
                </a:solidFill>
                <a:latin typeface="+mn-lt"/>
                <a:ea typeface="+mn-ea"/>
                <a:cs typeface="+mn-cs"/>
              </a:rPr>
              <a:t>-Institut–Institut für Pflanzenbau und Bodenkunde / ThünenWorkingPaper85).</a:t>
            </a:r>
            <a:endParaRPr lang="de-DE" dirty="0"/>
          </a:p>
          <a:p>
            <a:pPr marL="0" indent="0">
              <a:buFont typeface="Wingdings"/>
              <a:buNone/>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25</a:t>
            </a:fld>
            <a:endParaRPr lang="de-DE"/>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a:t>Textquelle: LTZ Augustenberg, Dr. A. Butz, Einfluss der Bewässerung auf Ertrag und Ertragsstabilität bei Ackerbaukulturen</a:t>
            </a:r>
            <a:endParaRPr/>
          </a:p>
          <a:p>
            <a:pPr>
              <a:defRPr/>
            </a:pPr>
            <a:endParaRPr lang="de-DE"/>
          </a:p>
          <a:p>
            <a:pPr marL="0" marR="0" lvl="0" indent="0" algn="l" defTabSz="914400">
              <a:lnSpc>
                <a:spcPct val="100000"/>
              </a:lnSpc>
              <a:spcBef>
                <a:spcPts val="0"/>
              </a:spcBef>
              <a:spcAft>
                <a:spcPts val="0"/>
              </a:spcAft>
              <a:buClrTx/>
              <a:buSzTx/>
              <a:buFontTx/>
              <a:buNone/>
              <a:defRPr/>
            </a:pPr>
            <a:r>
              <a:rPr lang="de-DE" sz="1200" b="1">
                <a:solidFill>
                  <a:srgbClr val="000000"/>
                </a:solidFill>
                <a:ea typeface="Verdana"/>
                <a:cs typeface="Verdana"/>
              </a:rPr>
              <a:t>Standor</a:t>
            </a:r>
            <a:r>
              <a:rPr lang="de-DE" sz="1200">
                <a:solidFill>
                  <a:srgbClr val="000000"/>
                </a:solidFill>
                <a:ea typeface="Verdana"/>
                <a:cs typeface="Verdana"/>
              </a:rPr>
              <a:t>t Rheinstetten: </a:t>
            </a:r>
            <a:r>
              <a:rPr lang="de-DE" sz="1200" b="0">
                <a:solidFill>
                  <a:srgbClr val="000000"/>
                </a:solidFill>
                <a:ea typeface="Verdana"/>
                <a:cs typeface="Verdana"/>
              </a:rPr>
              <a:t>117 m über NN; ø Jahrestemperatur: 10,1°C,  Ø Niederschlag: 742 mm</a:t>
            </a:r>
            <a:endParaRPr/>
          </a:p>
          <a:p>
            <a:pPr marL="0" marR="0" lvl="0" indent="0" algn="l" defTabSz="914400">
              <a:lnSpc>
                <a:spcPct val="100000"/>
              </a:lnSpc>
              <a:spcBef>
                <a:spcPts val="0"/>
              </a:spcBef>
              <a:spcAft>
                <a:spcPts val="0"/>
              </a:spcAft>
              <a:buClrTx/>
              <a:buSzTx/>
              <a:buFontTx/>
              <a:buNone/>
              <a:defRPr/>
            </a:pPr>
            <a:r>
              <a:rPr lang="de-DE" sz="1200" b="1">
                <a:solidFill>
                  <a:srgbClr val="000000"/>
                </a:solidFill>
                <a:latin typeface="+mn-lt"/>
                <a:ea typeface="Verdana"/>
                <a:cs typeface="Verdana"/>
              </a:rPr>
              <a:t>Boden</a:t>
            </a:r>
            <a:r>
              <a:rPr lang="de-DE" sz="1200" b="0">
                <a:solidFill>
                  <a:srgbClr val="000000"/>
                </a:solidFill>
                <a:latin typeface="+mn-lt"/>
                <a:ea typeface="Verdana"/>
                <a:cs typeface="Verdana"/>
              </a:rPr>
              <a:t>: Anlehmiger bis lehmiger Sand, AZ: 24 – 32,  13% nFK, Grundwasserabstand ~7 m unter Flur </a:t>
            </a:r>
            <a:endParaRPr/>
          </a:p>
          <a:p>
            <a:pPr marL="0" marR="0" lvl="0" indent="0" algn="l" defTabSz="914400">
              <a:lnSpc>
                <a:spcPct val="100000"/>
              </a:lnSpc>
              <a:spcBef>
                <a:spcPts val="0"/>
              </a:spcBef>
              <a:spcAft>
                <a:spcPts val="0"/>
              </a:spcAft>
              <a:buClrTx/>
              <a:buSzTx/>
              <a:buFontTx/>
              <a:buNone/>
              <a:defRPr/>
            </a:pPr>
            <a:r>
              <a:rPr lang="de-DE"/>
              <a:t>Bewässerungssteuerung: </a:t>
            </a:r>
            <a:r>
              <a:rPr lang="de-DE" b="0"/>
              <a:t>Agrowetter DWD </a:t>
            </a:r>
            <a:endParaRPr/>
          </a:p>
          <a:p>
            <a:pPr>
              <a:defRPr/>
            </a:pPr>
            <a:r>
              <a:rPr lang="de-DE" b="1"/>
              <a:t>Ackerkultur</a:t>
            </a:r>
            <a:r>
              <a:rPr lang="de-DE" b="0"/>
              <a:t>en</a:t>
            </a:r>
            <a:r>
              <a:rPr lang="de-DE"/>
              <a:t>: Raps, WW, WG, SG, WG, WTriticale, Körnermais, Soja, Erbse, Körnersorghum</a:t>
            </a:r>
            <a:endParaRPr/>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26</a:t>
            </a:fld>
            <a:endParaRPr lang="de-DE"/>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a:t>Textquelle: LTZ Augustenberg, Dr. A. Butz, Einfluss der Bewässerung auf Ertrag und Ertragsstabilität bei Ackerbaukulturen</a:t>
            </a:r>
            <a:endParaRPr/>
          </a:p>
          <a:p>
            <a:pPr>
              <a:defRPr/>
            </a:pPr>
            <a:endParaRPr lang="de-DE"/>
          </a:p>
          <a:p>
            <a:pPr>
              <a:defRPr/>
            </a:pPr>
            <a:r>
              <a:rPr lang="de-DE"/>
              <a:t>*Ackerkulturen: Raps, WW, WG, SG, WG, WTriticale, Körnermais, Soja, Erbse, Körnersorghum</a:t>
            </a:r>
            <a:endParaRPr/>
          </a:p>
          <a:p>
            <a:pPr>
              <a:defRPr/>
            </a:pPr>
            <a:r>
              <a:rPr lang="de-DE"/>
              <a:t>In der reduzierten Bewässerung wurde ab einem pflanzenverfügbaren Bodenwassergehalt von nFK30-35% bewässert, bei der ertragsoptimierten ab nFK40-45%. Düngung und Pflanzenschutz orientierte sich an der optimalen Variante.</a:t>
            </a:r>
            <a:endParaRPr/>
          </a:p>
          <a:p>
            <a:pPr>
              <a:defRPr/>
            </a:pPr>
            <a:r>
              <a:rPr lang="de-DE"/>
              <a:t>Beide Beregnungsvarianten</a:t>
            </a:r>
            <a:endParaRPr/>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27</a:t>
            </a:fld>
            <a:endParaRPr lang="de-DE"/>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a:t>Textquelle: LTZ Augustenberg, Dr. A. Butz, Einfluss der Bewässerung auf Ertrag und Ertragsstabilität bei Ackerbaukulturen</a:t>
            </a:r>
            <a:endParaRPr/>
          </a:p>
          <a:p>
            <a:pPr>
              <a:defRPr/>
            </a:pPr>
            <a:endParaRPr lang="de-DE"/>
          </a:p>
          <a:p>
            <a:pPr marL="0" marR="0" lvl="0" indent="0" algn="l" defTabSz="914400">
              <a:lnSpc>
                <a:spcPct val="100000"/>
              </a:lnSpc>
              <a:spcBef>
                <a:spcPts val="0"/>
              </a:spcBef>
              <a:spcAft>
                <a:spcPts val="0"/>
              </a:spcAft>
              <a:buClrTx/>
              <a:buSzTx/>
              <a:buFontTx/>
              <a:buNone/>
              <a:defRPr/>
            </a:pPr>
            <a:r>
              <a:rPr lang="de-DE"/>
              <a:t>* 2016 </a:t>
            </a:r>
            <a:r>
              <a:rPr lang="de-DE" sz="1200"/>
              <a:t>wurde nicht beregnet</a:t>
            </a:r>
            <a:endParaRPr/>
          </a:p>
          <a:p>
            <a:pPr>
              <a:defRPr/>
            </a:pPr>
            <a:endParaRPr lang="de-DE"/>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28</a:t>
            </a:fld>
            <a:endParaRPr lang="de-DE"/>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a:t>Versuche zeigen, dass zum einen ein Wassereinsparpotential besteht und gleichzeitig die Bewässerung zu einem erhöhten Ertrag und vor allem auch zu einer erhöhten Ertrags</a:t>
            </a:r>
            <a:r>
              <a:rPr lang="de-DE" i="1"/>
              <a:t>sicherheit</a:t>
            </a:r>
            <a:r>
              <a:rPr lang="de-DE"/>
              <a:t> beitragen kann. Dies ist vor allem auch hinsichtlich der Rentabilität der Bewässerung entscheidend, denn niedrige Marktpreise können die Wirtschaftlichkeit der Bewässerung schnell zunichte machen. Der Energieaufwand für die Pumpen sind Kosten, die den Gewinn erheblich beeinflussen.</a:t>
            </a:r>
            <a:endParaRPr/>
          </a:p>
          <a:p>
            <a:pPr>
              <a:defRPr/>
            </a:pPr>
            <a:r>
              <a:rPr lang="de-DE"/>
              <a:t>Zur optimalen Bewässerung besteht generell, aber auch insbesondere in BaWü, noch ein großer Forschungsbedarf. </a:t>
            </a:r>
            <a:endParaRPr/>
          </a:p>
          <a:p>
            <a:pPr>
              <a:defRPr/>
            </a:pPr>
            <a:endParaRPr lang="de-DE"/>
          </a:p>
          <a:p>
            <a:pPr>
              <a:defRPr/>
            </a:pPr>
            <a:r>
              <a:rPr lang="de-DE"/>
              <a:t>Der Einsatz von Bodensensoren zur Ermittlung der Feuchtigkeit oder Satellitenbilder sind ein wichtiger Bestandteil für eine effiziente Bewässerung</a:t>
            </a:r>
            <a:endParaRPr/>
          </a:p>
          <a:p>
            <a:pPr>
              <a:defRPr/>
            </a:pPr>
            <a:endParaRPr lang="de-DE"/>
          </a:p>
          <a:p>
            <a:pPr marL="0" marR="0" lvl="0" indent="0" algn="l" defTabSz="914400">
              <a:lnSpc>
                <a:spcPct val="100000"/>
              </a:lnSpc>
              <a:spcBef>
                <a:spcPts val="0"/>
              </a:spcBef>
              <a:spcAft>
                <a:spcPts val="0"/>
              </a:spcAft>
              <a:buClrTx/>
              <a:buSzTx/>
              <a:buFontTx/>
              <a:buNone/>
              <a:defRPr/>
            </a:pPr>
            <a:r>
              <a:rPr lang="de-DE"/>
              <a:t>Textquelle: LTZ Augustenberg, Dr. A. Butz, Einfluss der Bewässerung auf Ertrag und Ertragsstabilität bei Ackerbaukulturen</a:t>
            </a:r>
            <a:endParaRPr/>
          </a:p>
          <a:p>
            <a:pPr>
              <a:defRPr/>
            </a:pPr>
            <a:endParaRPr lang="de-DE"/>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29</a:t>
            </a:fld>
            <a:endParaRPr lang="de-DE"/>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de-DE" sz="1200" b="0"/>
              <a:t>Eine Investition in Bewässerung ausschließlich für den Ackerbau (ohne Kartoffeln, Saatmais und Sonderkulturen) ist z. Z. nur sehr eingeschränkt (bei K-Mais und Soja) zu empfehlen. </a:t>
            </a:r>
            <a:endParaRPr/>
          </a:p>
          <a:p>
            <a:pPr marL="0" marR="0" lvl="0" indent="0" algn="l" defTabSz="914400">
              <a:lnSpc>
                <a:spcPct val="100000"/>
              </a:lnSpc>
              <a:spcBef>
                <a:spcPts val="0"/>
              </a:spcBef>
              <a:spcAft>
                <a:spcPts val="0"/>
              </a:spcAft>
              <a:buClrTx/>
              <a:buSzTx/>
              <a:buFontTx/>
              <a:buNone/>
              <a:defRPr/>
            </a:pPr>
            <a:r>
              <a:rPr lang="de-DE" sz="1200">
                <a:latin typeface="+mn-lt"/>
              </a:rPr>
              <a:t>Bei </a:t>
            </a:r>
            <a:r>
              <a:rPr lang="de-DE" sz="1200" u="sng">
                <a:latin typeface="+mn-lt"/>
              </a:rPr>
              <a:t>Zusatzauslastung vorhandener Technik </a:t>
            </a:r>
            <a:r>
              <a:rPr lang="de-DE" sz="1200">
                <a:latin typeface="+mn-lt"/>
              </a:rPr>
              <a:t>(nur variabler Kostenansatz) ist eine Bewässerung, insbesondere bei Soja, Körnermais und Braugerste, mit einer mobilen Beregnungsmaschine rentab</a:t>
            </a:r>
            <a:r>
              <a:rPr lang="de-DE" sz="1200" b="0">
                <a:latin typeface="+mn-lt"/>
              </a:rPr>
              <a:t>el.</a:t>
            </a:r>
            <a:r>
              <a:rPr lang="de-DE" sz="1200" b="1"/>
              <a:t>  </a:t>
            </a:r>
            <a:endParaRPr/>
          </a:p>
          <a:p>
            <a:pPr marL="0" marR="0" lvl="0" indent="0" algn="l" defTabSz="914400">
              <a:lnSpc>
                <a:spcPct val="100000"/>
              </a:lnSpc>
              <a:spcBef>
                <a:spcPts val="0"/>
              </a:spcBef>
              <a:spcAft>
                <a:spcPts val="0"/>
              </a:spcAft>
              <a:buClrTx/>
              <a:buSzTx/>
              <a:buFontTx/>
              <a:buNone/>
              <a:defRPr/>
            </a:pPr>
            <a:endParaRPr lang="de-DE" sz="1200" b="1"/>
          </a:p>
          <a:p>
            <a:pPr marL="0" marR="0" lvl="0" indent="0" algn="l" defTabSz="914400">
              <a:lnSpc>
                <a:spcPct val="100000"/>
              </a:lnSpc>
              <a:spcBef>
                <a:spcPts val="0"/>
              </a:spcBef>
              <a:spcAft>
                <a:spcPts val="0"/>
              </a:spcAft>
              <a:buClrTx/>
              <a:buSzTx/>
              <a:buFontTx/>
              <a:buNone/>
              <a:defRPr/>
            </a:pPr>
            <a:r>
              <a:rPr lang="de-DE"/>
              <a:t>Textquelle: LTZ Augustenberg, Dr. A. Butz, Einfluss der Bewässerung auf Ertrag und Ertragsstabilität bei Ackerbaukulturen</a:t>
            </a:r>
            <a:endParaRPr/>
          </a:p>
          <a:p>
            <a:pPr marL="0" marR="0" lvl="0" indent="0" algn="l" defTabSz="914400">
              <a:lnSpc>
                <a:spcPct val="100000"/>
              </a:lnSpc>
              <a:spcBef>
                <a:spcPts val="0"/>
              </a:spcBef>
              <a:spcAft>
                <a:spcPts val="0"/>
              </a:spcAft>
              <a:buClrTx/>
              <a:buSzTx/>
              <a:buFontTx/>
              <a:buNone/>
              <a:defRPr/>
            </a:pPr>
            <a:endParaRPr lang="de-DE" sz="1200" b="1"/>
          </a:p>
          <a:p>
            <a:pPr marL="0" marR="0" lvl="0" indent="0" algn="l" defTabSz="914400">
              <a:lnSpc>
                <a:spcPct val="100000"/>
              </a:lnSpc>
              <a:spcBef>
                <a:spcPts val="0"/>
              </a:spcBef>
              <a:spcAft>
                <a:spcPts val="0"/>
              </a:spcAft>
              <a:buClrTx/>
              <a:buSzTx/>
              <a:buFontTx/>
              <a:buNone/>
              <a:defRPr/>
            </a:pPr>
            <a:endParaRPr lang="de-DE"/>
          </a:p>
          <a:p>
            <a:pPr>
              <a:defRPr/>
            </a:pPr>
            <a:endParaRPr lang="de-DE"/>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30</a:t>
            </a:fld>
            <a:endParaRPr lang="de-DE"/>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a:t>Beregnungswürdige Kulturen in BaWü: Obst und Gemüse, Tabak und Körnermais, Kartoffeln und ZR. Bei Getreide sind die Marktpreise oft so niedrig, dass sich eine Bewässerung nicht lohnt (Merkblatt 24, Bewässerung und Beregnung, Landesanstalt für Pflanzenbau, Rheinstetten)</a:t>
            </a:r>
            <a:endParaRPr/>
          </a:p>
          <a:p>
            <a:pPr>
              <a:defRPr/>
            </a:pPr>
            <a:endParaRPr lang="de-DE"/>
          </a:p>
          <a:p>
            <a:pPr>
              <a:defRPr/>
            </a:pPr>
            <a:r>
              <a:rPr lang="de-DE"/>
              <a:t>Lohnende Bewässerung v.a. im Hessischen Ried, NordOstNiedersachsen, Regionen mit Kartoffel-, Gemüse- und Sonderkulturanbau</a:t>
            </a:r>
            <a:endParaRPr/>
          </a:p>
          <a:p>
            <a:pPr>
              <a:defRPr/>
            </a:pPr>
            <a:endParaRPr lang="de-DE"/>
          </a:p>
          <a:p>
            <a:pPr>
              <a:defRPr/>
            </a:pPr>
            <a:r>
              <a:rPr lang="de-DE" sz="1200">
                <a:solidFill>
                  <a:schemeClr val="tx1"/>
                </a:solidFill>
                <a:latin typeface="+mn-lt"/>
                <a:ea typeface="+mn-ea"/>
                <a:cs typeface="+mn-cs"/>
              </a:rPr>
              <a:t>Nur etwa ¼ des Anstiegs der Beregnungsbedürftigkeit ist auf die sinkenden Niederschläge zurückzuführen. Der überwiegende Anteil dieser Entwicklung lässt sich mit etwa 75% durch die im Klimaszenario unterstellte steigende Verdunstung erklären. Nutzungskonflikte wären unter diesen Rahmenbedingungen zunehmend zu erwarten, zumal dann der Anteil des Beregnungswassers zukünftig regional bis zu 50% der Grundwasserneubildung ausmachen kann.</a:t>
            </a:r>
            <a:endParaRPr/>
          </a:p>
          <a:p>
            <a:pPr>
              <a:defRPr/>
            </a:pPr>
            <a:endParaRPr lang="de-DE" sz="1200">
              <a:solidFill>
                <a:schemeClr val="tx1"/>
              </a:solidFill>
              <a:latin typeface="+mn-lt"/>
              <a:ea typeface="+mn-ea"/>
              <a:cs typeface="+mn-cs"/>
            </a:endParaRPr>
          </a:p>
          <a:p>
            <a:pPr>
              <a:defRPr/>
            </a:pPr>
            <a:r>
              <a:rPr lang="de-DE" sz="1200">
                <a:solidFill>
                  <a:schemeClr val="tx1"/>
                </a:solidFill>
                <a:latin typeface="+mn-lt"/>
                <a:ea typeface="+mn-ea"/>
                <a:cs typeface="+mn-cs"/>
              </a:rPr>
              <a:t>Textquelle: Jano Anter, Peter Kreins, Dr. Claudia Heidecke und Dr. Horst Gömann, Thünen-Institut für Agrartechnologie, Thünen-Institut für Ländliche Räume, LWK Nordrhein-Westfalen / ThünenWorkingPaper85</a:t>
            </a:r>
            <a:endParaRPr lang="de-DE"/>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31</a:t>
            </a:fld>
            <a:endParaRPr lang="de-DE"/>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Bildquelle: Fragezeichen, https://pixabay.com/de/photos/frage-fragezeichen-hilfe-antwort-2309040/ (30.09.21)</a:t>
            </a:r>
          </a:p>
          <a:p>
            <a:pPr>
              <a:defRPr/>
            </a:pPr>
            <a:endParaRPr lang="de-DE" dirty="0"/>
          </a:p>
          <a:p>
            <a:pPr>
              <a:defRPr/>
            </a:pPr>
            <a:r>
              <a:rPr lang="de-DE" dirty="0"/>
              <a:t>Mögliche Lösungen s. folgende Folien</a:t>
            </a:r>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32</a:t>
            </a:fld>
            <a:endParaRPr lang="de-DE"/>
          </a:p>
        </p:txBody>
      </p:sp>
    </p:spTree>
    <p:extLst>
      <p:ext uri="{BB962C8B-B14F-4D97-AF65-F5344CB8AC3E}">
        <p14:creationId xmlns:p14="http://schemas.microsoft.com/office/powerpoint/2010/main" val="223786800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Die Bewässerung stellt nicht nur Erträge sicher, sie bewirkt auch einen hohen Energieaufwand, kann durch mangelnden Zugriff auf (ausreichend) Wasser nicht immer optimal durchgeführt werden. Daher sollten auch Maßnahmen ergriffen werden, die die Notwendigkeit einer Bewässerung reduzieren. Im Vordergrund dieser Maßnahmen steht die Verbesserung der Bodenstruktur. Diese soll dazu führen, dass Niederschläge bei Starkregenereignissen besser aufgenommen werden können ( Hohe Infiltrationsleistung des Bodens) und gleichzeitig die Feuchtigkeit im Boden länger bewahrt werden kann, um </a:t>
            </a:r>
            <a:r>
              <a:rPr lang="de-DE" dirty="0" err="1"/>
              <a:t>Trockenheiten</a:t>
            </a:r>
            <a:r>
              <a:rPr lang="de-DE" dirty="0"/>
              <a:t> besser zu überstehen. Gleichzeitig haben diese Maßnahmen einen positiven Einfluss auf weitere Faktoren wie Biodiversität und Bodenleben. Mögliche Auswirkungen z.B. durch den Pflugverzicht (Unkrautbekämpfung) müssen dabei beachtet werden.</a:t>
            </a:r>
            <a:endParaRPr dirty="0"/>
          </a:p>
          <a:p>
            <a:pPr>
              <a:defRPr/>
            </a:pPr>
            <a:r>
              <a:rPr lang="de-DE" dirty="0"/>
              <a:t>Ein </a:t>
            </a:r>
            <a:r>
              <a:rPr lang="de-DE" i="1" dirty="0"/>
              <a:t>gutes und tiefreichendes Wurzelsystem </a:t>
            </a:r>
            <a:r>
              <a:rPr lang="de-DE" dirty="0"/>
              <a:t>kann, sofern vorhanden, Bodenwasser in tieferen Schichten nutzen und so auch die Nährstoffe besser erschließen. Eine hohe Wurzeldichte in tieferen Bodenschichten geht mit verbesserten Kornerträgen einher.</a:t>
            </a: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33</a:t>
            </a:fld>
            <a:endParaRPr lang="de-DE"/>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u="sng"/>
              <a:t>Ergänzende Maßnahmen:</a:t>
            </a:r>
            <a:endParaRPr/>
          </a:p>
          <a:p>
            <a:pPr marL="171450" indent="-171450">
              <a:buFont typeface="Arial"/>
              <a:buChar char="•"/>
              <a:defRPr/>
            </a:pPr>
            <a:r>
              <a:rPr lang="de-DE"/>
              <a:t>Mulchabdeckung z.B. bei Kartoffeln, Gemüse…  reduziert die Verdunstung, Nahrung für Bodenleben v.a. auch für Regenwürmer. Dabei gibt es teilweise bereits Erfahrungen, dass durch die Mulchbedeckung gleichzeitig der Kartoffelkäferbesatz reduziert und der Befall von Kraut- und Knollenfäule hinausgezögert werden konnte.</a:t>
            </a:r>
            <a:endParaRPr/>
          </a:p>
          <a:p>
            <a:pPr marL="171450" indent="-171450">
              <a:buFont typeface="Arial"/>
              <a:buChar char="•"/>
              <a:defRPr/>
            </a:pPr>
            <a:endParaRPr lang="de-DE"/>
          </a:p>
          <a:p>
            <a:pPr marL="171450" indent="-171450">
              <a:buFont typeface="Arial"/>
              <a:buChar char="•"/>
              <a:defRPr/>
            </a:pPr>
            <a:r>
              <a:rPr lang="de-DE"/>
              <a:t>Auflösen von Bodenverdichtungen z.B. durch Tiefenlockerung und umgehender Stabilisierung durch Einsaat</a:t>
            </a:r>
            <a:endParaRPr/>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34</a:t>
            </a:fld>
            <a:endParaRPr lang="de-DE"/>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sz="1200" b="1">
                <a:solidFill>
                  <a:schemeClr val="tx1"/>
                </a:solidFill>
                <a:latin typeface="+mn-lt"/>
                <a:ea typeface="+mn-ea"/>
                <a:cs typeface="+mn-cs"/>
              </a:rPr>
              <a:t>Agroforst</a:t>
            </a:r>
            <a:r>
              <a:rPr lang="de-DE" sz="1200">
                <a:solidFill>
                  <a:schemeClr val="tx1"/>
                </a:solidFill>
                <a:latin typeface="+mn-lt"/>
                <a:ea typeface="+mn-ea"/>
                <a:cs typeface="+mn-cs"/>
              </a:rPr>
              <a:t>: Bäume und Sträucher haben im Sommer hohe Verdunstungsraten, halten Niederschläge auf ihrem Blattwerk zurück und fördern die Tau- und Reifbildung. Im Winter reichern laubwerfende Bäume und Sträucher das Grundwasser durch Stammabfluss an. Dieses zusätzliche Grundwasser kann im Frühjahr zu erhöhten Verdunstungsraten führen. Dies hängt von etlichen Faktoren ab, wie Bodenart, Abstand und Ausrichtung der Gehölzreihen oder Hecken, Art und Alter der Gehölze, Relief und Bewuchs des Umfeldes, lokale Winde, Großwetterlagen oder der Auffüllung der Grundwasserreserven im Winter. </a:t>
            </a:r>
            <a:endParaRPr/>
          </a:p>
          <a:p>
            <a:pPr>
              <a:defRPr/>
            </a:pPr>
            <a:r>
              <a:rPr lang="de-DE" sz="1200" i="1">
                <a:solidFill>
                  <a:schemeClr val="tx1"/>
                </a:solidFill>
                <a:latin typeface="+mn-lt"/>
                <a:ea typeface="+mn-ea"/>
                <a:cs typeface="+mn-cs"/>
              </a:rPr>
              <a:t>Jedes Teilvolumen Wasser, das zurückgehalten wird und verdunstet, trägt zur Anreicherung der Luftfeuchte und den dazugehörigen positiven Effekten bei. </a:t>
            </a:r>
            <a:endParaRPr/>
          </a:p>
          <a:p>
            <a:pPr>
              <a:defRPr/>
            </a:pPr>
            <a:endParaRPr lang="de-DE" sz="1200">
              <a:solidFill>
                <a:schemeClr val="tx1"/>
              </a:solidFill>
              <a:latin typeface="+mn-lt"/>
              <a:ea typeface="+mn-ea"/>
              <a:cs typeface="+mn-cs"/>
            </a:endParaRPr>
          </a:p>
          <a:p>
            <a:pPr>
              <a:defRPr/>
            </a:pPr>
            <a:r>
              <a:rPr lang="de-DE" sz="1200" b="1">
                <a:solidFill>
                  <a:schemeClr val="tx1"/>
                </a:solidFill>
                <a:latin typeface="+mn-lt"/>
                <a:ea typeface="+mn-ea"/>
                <a:cs typeface="+mn-cs"/>
              </a:rPr>
              <a:t>Dezentraler Rückhalt von Regenwasser</a:t>
            </a:r>
            <a:r>
              <a:rPr lang="de-DE" sz="1200">
                <a:solidFill>
                  <a:schemeClr val="tx1"/>
                </a:solidFill>
                <a:latin typeface="+mn-lt"/>
                <a:ea typeface="+mn-ea"/>
                <a:cs typeface="+mn-cs"/>
              </a:rPr>
              <a:t>: Renaturierung von Fließgewässern und Mooren, Rehabilitation von Flussauen, Erhaltung von Feuchtstellen und Stillgewässern wie Sölle und Teiche, Terrassierungen, Erdwälle oder jede Maßnahme zur Verhinderung der Erosion durch Wasser einschließlich geeigneter Bodenbearbeitungsmaßnahmen. </a:t>
            </a:r>
            <a:endParaRPr/>
          </a:p>
          <a:p>
            <a:pPr>
              <a:defRPr/>
            </a:pPr>
            <a:endParaRPr lang="de-DE" sz="1200">
              <a:solidFill>
                <a:schemeClr val="tx1"/>
              </a:solidFill>
              <a:latin typeface="+mn-lt"/>
              <a:ea typeface="+mn-ea"/>
              <a:cs typeface="+mn-cs"/>
            </a:endParaRPr>
          </a:p>
          <a:p>
            <a:pPr>
              <a:defRPr/>
            </a:pPr>
            <a:r>
              <a:rPr lang="de-DE" sz="1200" b="1">
                <a:solidFill>
                  <a:schemeClr val="tx1"/>
                </a:solidFill>
                <a:latin typeface="+mn-lt"/>
                <a:ea typeface="+mn-ea"/>
                <a:cs typeface="+mn-cs"/>
              </a:rPr>
              <a:t>Sträucher, Bäume</a:t>
            </a:r>
            <a:r>
              <a:rPr lang="de-DE" sz="1200">
                <a:solidFill>
                  <a:schemeClr val="tx1"/>
                </a:solidFill>
                <a:latin typeface="+mn-lt"/>
                <a:ea typeface="+mn-ea"/>
                <a:cs typeface="+mn-cs"/>
              </a:rPr>
              <a:t>…: Herbst et al. (2007) stellten bei Untersuchungen in Südengland fest, dass die Transpiration aus Hecken (vorwiegend Weißdorn, Crataegus monogynaL.) mit Spitzenwerten von 8mm/Tag typische Transpirationsraten aus Wäldern überstieg. …Interessant ist das ebenfalls in Südengland ermittelte Ergebnis von Herbst et al. (2006), dass durch die Hecken mehr als die Hälfte der Niederschlagsmenge, die auf die Fläche gefallen wäre, die von den Hecken eingenommen wurde, durch Interzeption zurückgehalten wurde. Der Anbau von Zwischenfrüchten stellt ebenfalls einen Beitrag zur Erhöhung der Verdunstung dar. </a:t>
            </a:r>
            <a:endParaRPr/>
          </a:p>
          <a:p>
            <a:pPr>
              <a:defRPr/>
            </a:pPr>
            <a:endParaRPr lang="de-DE" sz="1200">
              <a:solidFill>
                <a:schemeClr val="tx1"/>
              </a:solidFill>
              <a:latin typeface="+mn-lt"/>
              <a:ea typeface="+mn-ea"/>
              <a:cs typeface="+mn-cs"/>
            </a:endParaRPr>
          </a:p>
          <a:p>
            <a:pPr>
              <a:defRPr/>
            </a:pPr>
            <a:r>
              <a:rPr lang="de-DE" sz="1200">
                <a:solidFill>
                  <a:schemeClr val="tx1"/>
                </a:solidFill>
                <a:latin typeface="+mn-lt"/>
                <a:ea typeface="+mn-ea"/>
                <a:cs typeface="+mn-cs"/>
              </a:rPr>
              <a:t>Textquelle: Hydrologische und biologische Vielfalt in der Agrarlandschaft–vernachlässigte Aspekte und Lösungsansätze, Prof. em. Heiko Diestel TU Berlin (ThünenWorkingPaper85)</a:t>
            </a:r>
            <a:endParaRPr lang="de-DE"/>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35</a:t>
            </a:fld>
            <a:endParaRPr lang="de-DE"/>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ThünenWorkingPaper85, Kapitel 14</a:t>
            </a:r>
          </a:p>
          <a:p>
            <a:pPr>
              <a:defRPr/>
            </a:pPr>
            <a:endParaRPr lang="de-DE" dirty="0"/>
          </a:p>
          <a:p>
            <a:pPr>
              <a:defRPr/>
            </a:pPr>
            <a:r>
              <a:rPr lang="de-DE" dirty="0"/>
              <a:t>Nicht jede alternative Maßnahme hat den selben Effekt – hier wird deutlich, dass besonders die bodenschonende Bewirtschaftung einen großen Effekt auf die Wasserverfügbarkeit für die Pflanzen darstellt.</a:t>
            </a:r>
            <a:endParaRPr dirty="0"/>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36</a:t>
            </a:fld>
            <a:endParaRPr lang="de-DE"/>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de-DE" dirty="0"/>
              <a:t>Textquelle: Merkblatt 24, MLR und Landesanstalt für Pflanzenbau, Rheinstetten</a:t>
            </a:r>
          </a:p>
          <a:p>
            <a:pPr marL="0" marR="0" lvl="0" indent="0" algn="l" defTabSz="914400">
              <a:lnSpc>
                <a:spcPct val="100000"/>
              </a:lnSpc>
              <a:spcBef>
                <a:spcPts val="0"/>
              </a:spcBef>
              <a:spcAft>
                <a:spcPts val="0"/>
              </a:spcAft>
              <a:buClrTx/>
              <a:buSzTx/>
              <a:buFontTx/>
              <a:buNone/>
              <a:defRPr/>
            </a:pPr>
            <a:r>
              <a:rPr lang="de-DE" i="1" dirty="0"/>
              <a:t>Lösung und Rechenweg auf den nächsten (ausgeblendeten) Folien</a:t>
            </a:r>
            <a:endParaRPr i="1" dirty="0"/>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38</a:t>
            </a:fld>
            <a:endParaRPr lang="de-DE"/>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de-DE"/>
              <a:t>Textquelle: Merkblatt 24, MLR und Landesanstalt für Pflanzenbau, Rheinstetten</a:t>
            </a:r>
            <a:endParaRPr/>
          </a:p>
          <a:p>
            <a:pPr marL="0" marR="0" lvl="0" indent="0" algn="l" defTabSz="914400">
              <a:lnSpc>
                <a:spcPct val="100000"/>
              </a:lnSpc>
              <a:spcBef>
                <a:spcPts val="0"/>
              </a:spcBef>
              <a:spcAft>
                <a:spcPts val="0"/>
              </a:spcAft>
              <a:buClrTx/>
              <a:buSzTx/>
              <a:buFontTx/>
              <a:buNone/>
              <a:defRPr/>
            </a:pPr>
            <a:endParaRPr lang="de-DE"/>
          </a:p>
          <a:p>
            <a:pPr marL="0" marR="0" lvl="0" indent="0" algn="l" defTabSz="914400">
              <a:lnSpc>
                <a:spcPct val="100000"/>
              </a:lnSpc>
              <a:spcBef>
                <a:spcPts val="0"/>
              </a:spcBef>
              <a:spcAft>
                <a:spcPts val="0"/>
              </a:spcAft>
              <a:buClrTx/>
              <a:buSzTx/>
              <a:buFontTx/>
              <a:buNone/>
              <a:defRPr/>
            </a:pPr>
            <a:r>
              <a:rPr lang="de-DE"/>
              <a:t>16,80E = aktueller KöMais-Erlös KW43, agrar heute</a:t>
            </a:r>
            <a:endParaRPr/>
          </a:p>
          <a:p>
            <a:pPr>
              <a:defRPr/>
            </a:pPr>
            <a:endParaRPr lang="de-DE"/>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39</a:t>
            </a:fld>
            <a:endParaRPr lang="de-DE"/>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eaLnBrk="1" fontAlgn="auto" latinLnBrk="0" hangingPunct="1">
              <a:lnSpc>
                <a:spcPct val="100000"/>
              </a:lnSpc>
              <a:spcBef>
                <a:spcPts val="0"/>
              </a:spcBef>
              <a:spcAft>
                <a:spcPts val="0"/>
              </a:spcAft>
              <a:buClrTx/>
              <a:buSzTx/>
              <a:buFontTx/>
              <a:buNone/>
              <a:tabLst/>
              <a:defRPr/>
            </a:pPr>
            <a:r>
              <a:rPr lang="de-DE" dirty="0"/>
              <a:t>Studierenden-Lehrer-Gespräch oder Gruppenarbeit</a:t>
            </a:r>
          </a:p>
          <a:p>
            <a:endParaRPr lang="de-DE" dirty="0"/>
          </a:p>
        </p:txBody>
      </p:sp>
      <p:sp>
        <p:nvSpPr>
          <p:cNvPr id="4" name="Foliennummernplatzhalter 3"/>
          <p:cNvSpPr>
            <a:spLocks noGrp="1"/>
          </p:cNvSpPr>
          <p:nvPr>
            <p:ph type="sldNum" sz="quarter" idx="5"/>
          </p:nvPr>
        </p:nvSpPr>
        <p:spPr/>
        <p:txBody>
          <a:bodyPr/>
          <a:lstStyle/>
          <a:p>
            <a:pPr>
              <a:defRPr/>
            </a:pPr>
            <a:fld id="{06A741CA-AA39-4C3D-9D18-DF6523E14173}" type="slidenum">
              <a:rPr lang="de-DE" smtClean="0"/>
              <a:t>41</a:t>
            </a:fld>
            <a:endParaRPr lang="de-DE"/>
          </a:p>
        </p:txBody>
      </p:sp>
    </p:spTree>
    <p:extLst>
      <p:ext uri="{BB962C8B-B14F-4D97-AF65-F5344CB8AC3E}">
        <p14:creationId xmlns:p14="http://schemas.microsoft.com/office/powerpoint/2010/main" val="391263117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eaLnBrk="1" fontAlgn="auto" latinLnBrk="0" hangingPunct="1">
              <a:lnSpc>
                <a:spcPct val="100000"/>
              </a:lnSpc>
              <a:spcBef>
                <a:spcPts val="0"/>
              </a:spcBef>
              <a:spcAft>
                <a:spcPts val="0"/>
              </a:spcAft>
              <a:buClrTx/>
              <a:buSzTx/>
              <a:buFontTx/>
              <a:buNone/>
              <a:tabLst/>
              <a:defRPr/>
            </a:pPr>
            <a:r>
              <a:rPr lang="de-DE" dirty="0"/>
              <a:t>s. </a:t>
            </a:r>
            <a:r>
              <a:rPr lang="de-DE" sz="1200" dirty="0">
                <a:solidFill>
                  <a:schemeClr val="tx1"/>
                </a:solidFill>
                <a:effectLst/>
                <a:latin typeface="+mn-lt"/>
                <a:ea typeface="+mn-ea"/>
                <a:cs typeface="+mn-cs"/>
              </a:rPr>
              <a:t>07.05_Wasserknappheit_FIAN_2021</a:t>
            </a:r>
          </a:p>
          <a:p>
            <a:endParaRPr lang="de-DE" dirty="0"/>
          </a:p>
        </p:txBody>
      </p:sp>
      <p:sp>
        <p:nvSpPr>
          <p:cNvPr id="4" name="Foliennummernplatzhalter 3"/>
          <p:cNvSpPr>
            <a:spLocks noGrp="1"/>
          </p:cNvSpPr>
          <p:nvPr>
            <p:ph type="sldNum" sz="quarter" idx="5"/>
          </p:nvPr>
        </p:nvSpPr>
        <p:spPr/>
        <p:txBody>
          <a:bodyPr/>
          <a:lstStyle/>
          <a:p>
            <a:pPr>
              <a:defRPr/>
            </a:pPr>
            <a:fld id="{06A741CA-AA39-4C3D-9D18-DF6523E14173}" type="slidenum">
              <a:rPr lang="de-DE" smtClean="0"/>
              <a:t>42</a:t>
            </a:fld>
            <a:endParaRPr lang="de-DE"/>
          </a:p>
        </p:txBody>
      </p:sp>
    </p:spTree>
    <p:extLst>
      <p:ext uri="{BB962C8B-B14F-4D97-AF65-F5344CB8AC3E}">
        <p14:creationId xmlns:p14="http://schemas.microsoft.com/office/powerpoint/2010/main" val="11756727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jp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PhAnim="0" preserve="1" userDrawn="1">
  <p:cSld name="Titelfolie">
    <p:spTree>
      <p:nvGrpSpPr>
        <p:cNvPr id="1" name=""/>
        <p:cNvGrpSpPr/>
        <p:nvPr/>
      </p:nvGrpSpPr>
      <p:grpSpPr bwMode="auto">
        <a:xfrm>
          <a:off x="0" y="0"/>
          <a:ext cx="0" cy="0"/>
          <a:chOff x="0" y="0"/>
          <a:chExt cx="0" cy="0"/>
        </a:xfrm>
      </p:grpSpPr>
      <p:sp>
        <p:nvSpPr>
          <p:cNvPr id="4" name="Titel 1"/>
          <p:cNvSpPr>
            <a:spLocks noGrp="1"/>
          </p:cNvSpPr>
          <p:nvPr>
            <p:ph type="ctrTitle" hasCustomPrompt="1"/>
          </p:nvPr>
        </p:nvSpPr>
        <p:spPr bwMode="auto">
          <a:xfrm>
            <a:off x="1524000" y="1354666"/>
            <a:ext cx="9144000" cy="2201849"/>
          </a:xfrm>
          <a:prstGeom prst="rect">
            <a:avLst/>
          </a:prstGeom>
        </p:spPr>
        <p:txBody>
          <a:bodyPr anchor="t">
            <a:normAutofit/>
          </a:bodyPr>
          <a:lstStyle>
            <a:lvl1pPr algn="ctr">
              <a:defRPr sz="5400">
                <a:solidFill>
                  <a:schemeClr val="accent1"/>
                </a:solidFill>
              </a:defRPr>
            </a:lvl1pPr>
          </a:lstStyle>
          <a:p>
            <a:pPr>
              <a:defRPr/>
            </a:pPr>
            <a:r>
              <a:rPr lang="de-DE"/>
              <a:t>Anpassungsmaßnahme – </a:t>
            </a:r>
            <a:br>
              <a:rPr lang="de-DE"/>
            </a:br>
            <a:r>
              <a:rPr lang="de-DE"/>
              <a:t>Beregnung</a:t>
            </a:r>
            <a:endParaRPr/>
          </a:p>
        </p:txBody>
      </p:sp>
      <p:pic>
        <p:nvPicPr>
          <p:cNvPr id="5" name="Grafik 9"/>
          <p:cNvPicPr>
            <a:picLocks noChangeAspect="1"/>
          </p:cNvPicPr>
          <p:nvPr userDrawn="1"/>
        </p:nvPicPr>
        <p:blipFill>
          <a:blip r:embed="rId2"/>
          <a:stretch/>
        </p:blipFill>
        <p:spPr bwMode="auto">
          <a:xfrm>
            <a:off x="9852660" y="4800437"/>
            <a:ext cx="2328469" cy="2057989"/>
          </a:xfrm>
          <a:prstGeom prst="rect">
            <a:avLst/>
          </a:prstGeom>
        </p:spPr>
      </p:pic>
      <p:sp>
        <p:nvSpPr>
          <p:cNvPr id="6" name="Textfeld 11"/>
          <p:cNvSpPr>
            <a:spLocks noAdjustHandles="1"/>
          </p:cNvSpPr>
          <p:nvPr userDrawn="1"/>
        </p:nvSpPr>
        <p:spPr bwMode="auto">
          <a:xfrm>
            <a:off x="440055" y="4980243"/>
            <a:ext cx="3166110" cy="261610"/>
          </a:xfrm>
          <a:prstGeom prst="rect">
            <a:avLst/>
          </a:prstGeom>
          <a:noFill/>
        </p:spPr>
        <p:txBody>
          <a:bodyPr wrap="square" rtlCol="0">
            <a:spAutoFit/>
          </a:bodyPr>
          <a:lstStyle/>
          <a:p>
            <a:pPr>
              <a:defRPr/>
            </a:pPr>
            <a:r>
              <a:rPr lang="de-DE" sz="1100">
                <a:latin typeface="Times New Roman"/>
                <a:cs typeface="Times New Roman"/>
              </a:rPr>
              <a:t>Ein Gemeinschaftsprojekt von:</a:t>
            </a:r>
            <a:endParaRPr/>
          </a:p>
        </p:txBody>
      </p:sp>
      <p:sp>
        <p:nvSpPr>
          <p:cNvPr id="7" name="Textfeld 12"/>
          <p:cNvSpPr>
            <a:spLocks noAdjustHandles="1"/>
          </p:cNvSpPr>
          <p:nvPr userDrawn="1"/>
        </p:nvSpPr>
        <p:spPr bwMode="auto">
          <a:xfrm>
            <a:off x="1524000" y="3665264"/>
            <a:ext cx="9144000" cy="1569660"/>
          </a:xfrm>
          <a:prstGeom prst="rect">
            <a:avLst/>
          </a:prstGeom>
          <a:noFill/>
        </p:spPr>
        <p:txBody>
          <a:bodyPr wrap="square" rtlCol="0">
            <a:spAutoFit/>
          </a:bodyPr>
          <a:lstStyle/>
          <a:p>
            <a:pPr algn="ctr">
              <a:defRPr/>
            </a:pPr>
            <a:r>
              <a:rPr lang="de-DE" sz="2400">
                <a:latin typeface="Calibri"/>
                <a:ea typeface="Calibri"/>
                <a:cs typeface="Times New Roman"/>
              </a:rPr>
              <a:t>Bildun</a:t>
            </a:r>
            <a:r>
              <a:rPr lang="de-DE" sz="2400">
                <a:solidFill>
                  <a:schemeClr val="accent1"/>
                </a:solidFill>
                <a:latin typeface="Calibri"/>
                <a:ea typeface="Calibri"/>
                <a:cs typeface="Times New Roman"/>
              </a:rPr>
              <a:t>G</a:t>
            </a:r>
            <a:r>
              <a:rPr lang="de-DE" sz="2400">
                <a:latin typeface="Calibri"/>
                <a:ea typeface="Calibri"/>
                <a:cs typeface="Times New Roman"/>
              </a:rPr>
              <a:t> zur </a:t>
            </a:r>
            <a:r>
              <a:rPr lang="de-DE" sz="2400">
                <a:solidFill>
                  <a:schemeClr val="accent1"/>
                </a:solidFill>
                <a:latin typeface="Calibri"/>
                <a:ea typeface="Calibri"/>
                <a:cs typeface="Times New Roman"/>
              </a:rPr>
              <a:t>N</a:t>
            </a:r>
            <a:r>
              <a:rPr lang="de-DE" sz="2400">
                <a:latin typeface="Calibri"/>
                <a:ea typeface="Calibri"/>
                <a:cs typeface="Times New Roman"/>
              </a:rPr>
              <a:t>achhalt</a:t>
            </a:r>
            <a:r>
              <a:rPr lang="de-DE" sz="2400">
                <a:solidFill>
                  <a:schemeClr val="accent1"/>
                </a:solidFill>
                <a:latin typeface="Calibri"/>
                <a:ea typeface="Calibri"/>
                <a:cs typeface="Times New Roman"/>
              </a:rPr>
              <a:t>I</a:t>
            </a:r>
            <a:r>
              <a:rPr lang="de-DE" sz="2400">
                <a:latin typeface="Calibri"/>
                <a:ea typeface="Calibri"/>
                <a:cs typeface="Times New Roman"/>
              </a:rPr>
              <a:t>gen </a:t>
            </a:r>
            <a:r>
              <a:rPr lang="de-DE" sz="2400">
                <a:solidFill>
                  <a:schemeClr val="accent1"/>
                </a:solidFill>
                <a:latin typeface="Calibri"/>
                <a:ea typeface="Calibri"/>
                <a:cs typeface="Times New Roman"/>
              </a:rPr>
              <a:t>A</a:t>
            </a:r>
            <a:r>
              <a:rPr lang="de-DE" sz="2400">
                <a:latin typeface="Calibri"/>
                <a:ea typeface="Calibri"/>
                <a:cs typeface="Times New Roman"/>
              </a:rPr>
              <a:t>npassung der </a:t>
            </a:r>
            <a:r>
              <a:rPr lang="de-DE" sz="2400">
                <a:solidFill>
                  <a:schemeClr val="accent1"/>
                </a:solidFill>
                <a:latin typeface="Calibri"/>
                <a:ea typeface="Calibri"/>
                <a:cs typeface="Times New Roman"/>
              </a:rPr>
              <a:t>L</a:t>
            </a:r>
            <a:r>
              <a:rPr lang="de-DE" sz="2400">
                <a:latin typeface="Calibri"/>
                <a:ea typeface="Calibri"/>
                <a:cs typeface="Times New Roman"/>
              </a:rPr>
              <a:t>andwirtschaft in Deutschland an den Klimawandel – Sensibilisieren, Informieren, Qualifizieren</a:t>
            </a:r>
            <a:endParaRPr lang="de-DE" sz="1100">
              <a:latin typeface="Calibri"/>
              <a:ea typeface="Calibri"/>
              <a:cs typeface="Times New Roman"/>
            </a:endParaRPr>
          </a:p>
          <a:p>
            <a:pPr algn="ctr">
              <a:defRPr/>
            </a:pPr>
            <a:r>
              <a:rPr lang="de-DE" sz="2400">
                <a:solidFill>
                  <a:schemeClr val="accent1"/>
                </a:solidFill>
                <a:latin typeface="Calibri"/>
                <a:ea typeface="Calibri"/>
                <a:cs typeface="Times New Roman"/>
              </a:rPr>
              <a:t>(GeNIAL)</a:t>
            </a:r>
            <a:endParaRPr lang="de-DE" sz="1100">
              <a:solidFill>
                <a:schemeClr val="accent1"/>
              </a:solidFill>
              <a:latin typeface="Calibri"/>
              <a:ea typeface="Calibri"/>
              <a:cs typeface="Times New Roman"/>
            </a:endParaRPr>
          </a:p>
          <a:p>
            <a:pPr algn="ctr">
              <a:defRPr/>
            </a:pPr>
            <a:endParaRPr lang="de-DE" sz="2400"/>
          </a:p>
        </p:txBody>
      </p:sp>
      <p:pic>
        <p:nvPicPr>
          <p:cNvPr id="8" name="Grafik 10"/>
          <p:cNvPicPr>
            <a:picLocks noChangeAspect="1"/>
          </p:cNvPicPr>
          <p:nvPr userDrawn="1"/>
        </p:nvPicPr>
        <p:blipFill>
          <a:blip r:embed="rId3"/>
          <a:stretch/>
        </p:blipFill>
        <p:spPr bwMode="auto">
          <a:xfrm>
            <a:off x="672662" y="5934368"/>
            <a:ext cx="2499089" cy="415245"/>
          </a:xfrm>
          <a:prstGeom prst="rect">
            <a:avLst/>
          </a:prstGeom>
        </p:spPr>
      </p:pic>
      <p:pic>
        <p:nvPicPr>
          <p:cNvPr id="9" name="Grafik 14"/>
          <p:cNvPicPr>
            <a:picLocks noChangeAspect="1"/>
          </p:cNvPicPr>
          <p:nvPr userDrawn="1"/>
        </p:nvPicPr>
        <p:blipFill>
          <a:blip r:embed="rId4"/>
          <a:stretch/>
        </p:blipFill>
        <p:spPr bwMode="auto">
          <a:xfrm>
            <a:off x="3735728" y="5790078"/>
            <a:ext cx="1407078" cy="703822"/>
          </a:xfrm>
          <a:prstGeom prst="rect">
            <a:avLst/>
          </a:prstGeom>
        </p:spPr>
      </p:pic>
      <p:pic>
        <p:nvPicPr>
          <p:cNvPr id="10" name="Grafik 15"/>
          <p:cNvPicPr>
            <a:picLocks noChangeAspect="1"/>
          </p:cNvPicPr>
          <p:nvPr userDrawn="1"/>
        </p:nvPicPr>
        <p:blipFill>
          <a:blip r:embed="rId5"/>
          <a:stretch/>
        </p:blipFill>
        <p:spPr bwMode="auto">
          <a:xfrm>
            <a:off x="5706784" y="5897843"/>
            <a:ext cx="817193" cy="451770"/>
          </a:xfrm>
          <a:prstGeom prst="rect">
            <a:avLst/>
          </a:prstGeom>
        </p:spPr>
      </p:pic>
      <p:pic>
        <p:nvPicPr>
          <p:cNvPr id="11" name="Grafik 16"/>
          <p:cNvPicPr/>
          <p:nvPr userDrawn="1"/>
        </p:nvPicPr>
        <p:blipFill>
          <a:blip r:embed="rId6"/>
          <a:stretch/>
        </p:blipFill>
        <p:spPr bwMode="auto">
          <a:xfrm>
            <a:off x="7087955" y="5633544"/>
            <a:ext cx="1503395" cy="768131"/>
          </a:xfrm>
          <a:prstGeom prst="rect">
            <a:avLst/>
          </a:prstGeom>
        </p:spPr>
      </p:pic>
      <p:pic>
        <p:nvPicPr>
          <p:cNvPr id="12" name="Grafik 17"/>
          <p:cNvPicPr>
            <a:picLocks noChangeAspect="1"/>
          </p:cNvPicPr>
          <p:nvPr userDrawn="1"/>
        </p:nvPicPr>
        <p:blipFill>
          <a:blip r:embed="rId7"/>
          <a:stretch/>
        </p:blipFill>
        <p:spPr bwMode="auto">
          <a:xfrm>
            <a:off x="9532882" y="153416"/>
            <a:ext cx="2504247" cy="1041139"/>
          </a:xfrm>
          <a:prstGeom prst="rect">
            <a:avLst/>
          </a:prstGeom>
        </p:spPr>
      </p:pic>
      <p:sp>
        <p:nvSpPr>
          <p:cNvPr id="13" name="Fußzeilenplatzhalter 2"/>
          <p:cNvSpPr>
            <a:spLocks noGrp="1"/>
          </p:cNvSpPr>
          <p:nvPr>
            <p:ph type="ftr" sz="quarter" idx="10"/>
          </p:nvPr>
        </p:nvSpPr>
        <p:spPr bwMode="auto"/>
        <p:txBody>
          <a:bodyPr/>
          <a:lstStyle/>
          <a:p>
            <a:pPr>
              <a:defRPr/>
            </a:pPr>
            <a:r>
              <a:rPr lang="de-DE"/>
              <a:t>Bewässerung</a:t>
            </a: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PhAnim="0" type="obj" preserve="1" userDrawn="1">
  <p:cSld name="Titel und Inhalt">
    <p:spTree>
      <p:nvGrpSpPr>
        <p:cNvPr id="1" name=""/>
        <p:cNvGrpSpPr/>
        <p:nvPr/>
      </p:nvGrpSpPr>
      <p:grpSpPr bwMode="auto">
        <a:xfrm>
          <a:off x="0" y="0"/>
          <a:ext cx="0" cy="0"/>
          <a:chOff x="0" y="0"/>
          <a:chExt cx="0" cy="0"/>
        </a:xfrm>
      </p:grpSpPr>
      <p:pic>
        <p:nvPicPr>
          <p:cNvPr id="4" name="Inhaltsplatzhalter 3"/>
          <p:cNvPicPr>
            <a:picLocks noChangeAspect="1"/>
          </p:cNvPicPr>
          <p:nvPr userDrawn="1"/>
        </p:nvPicPr>
        <p:blipFill>
          <a:blip r:embed="rId2"/>
          <a:stretch/>
        </p:blipFill>
        <p:spPr bwMode="auto">
          <a:xfrm>
            <a:off x="147144" y="6406160"/>
            <a:ext cx="1090626" cy="380472"/>
          </a:xfrm>
          <a:prstGeom prst="rect">
            <a:avLst/>
          </a:prstGeom>
        </p:spPr>
      </p:pic>
      <p:sp>
        <p:nvSpPr>
          <p:cNvPr id="5" name="Titel 1"/>
          <p:cNvSpPr>
            <a:spLocks noGrp="1"/>
          </p:cNvSpPr>
          <p:nvPr>
            <p:ph type="title" hasCustomPrompt="1"/>
          </p:nvPr>
        </p:nvSpPr>
        <p:spPr bwMode="auto">
          <a:xfrm>
            <a:off x="838200" y="365125"/>
            <a:ext cx="10515600" cy="918528"/>
          </a:xfrm>
          <a:prstGeom prst="rect">
            <a:avLst/>
          </a:prstGeom>
        </p:spPr>
        <p:txBody>
          <a:bodyPr anchor="ctr">
            <a:normAutofit/>
          </a:bodyPr>
          <a:lstStyle>
            <a:lvl1pPr>
              <a:defRPr sz="3600" b="0">
                <a:solidFill>
                  <a:schemeClr val="accent1"/>
                </a:solidFill>
              </a:defRPr>
            </a:lvl1pPr>
          </a:lstStyle>
          <a:p>
            <a:pPr>
              <a:defRPr/>
            </a:pPr>
            <a:r>
              <a:rPr lang="de-DE"/>
              <a:t>Anpassungsmaßnahme - Bewässerung</a:t>
            </a:r>
            <a:endParaRPr/>
          </a:p>
        </p:txBody>
      </p:sp>
      <p:sp>
        <p:nvSpPr>
          <p:cNvPr id="6" name="Inhaltsplatzhalter 2"/>
          <p:cNvSpPr>
            <a:spLocks noGrp="1"/>
          </p:cNvSpPr>
          <p:nvPr>
            <p:ph idx="1"/>
          </p:nvPr>
        </p:nvSpPr>
        <p:spPr bwMode="auto">
          <a:xfrm>
            <a:off x="838200" y="1463040"/>
            <a:ext cx="10515600" cy="4713923"/>
          </a:xfrm>
          <a:prstGeom prst="rect">
            <a:avLst/>
          </a:prstGeom>
        </p:spPr>
        <p:txBody>
          <a:bodyPr/>
          <a:lstStyle/>
          <a:p>
            <a:pPr lvl="0">
              <a:defRPr/>
            </a:pPr>
            <a:r>
              <a:rPr lang="de-DE"/>
              <a:t>Mastertextformat bearbeiten</a:t>
            </a:r>
            <a:endParaRPr/>
          </a:p>
          <a:p>
            <a:pPr lvl="1">
              <a:defRPr/>
            </a:pPr>
            <a:r>
              <a:rPr lang="de-DE"/>
              <a:t>Zweite Ebene</a:t>
            </a:r>
            <a:endParaRPr/>
          </a:p>
          <a:p>
            <a:pPr lvl="2">
              <a:defRPr/>
            </a:pPr>
            <a:r>
              <a:rPr lang="de-DE"/>
              <a:t>Dritte Ebene</a:t>
            </a:r>
            <a:endParaRPr/>
          </a:p>
          <a:p>
            <a:pPr lvl="3">
              <a:defRPr/>
            </a:pPr>
            <a:r>
              <a:rPr lang="de-DE"/>
              <a:t>Vierte Ebene</a:t>
            </a:r>
            <a:endParaRPr/>
          </a:p>
          <a:p>
            <a:pPr lvl="4">
              <a:defRPr/>
            </a:pPr>
            <a:r>
              <a:rPr lang="de-DE"/>
              <a:t>Fünfte Ebene</a:t>
            </a:r>
            <a:endParaRPr/>
          </a:p>
        </p:txBody>
      </p:sp>
      <p:cxnSp>
        <p:nvCxnSpPr>
          <p:cNvPr id="7" name="Gerader Verbinder 7"/>
          <p:cNvCxnSpPr>
            <a:cxnSpLocks/>
          </p:cNvCxnSpPr>
          <p:nvPr userDrawn="1"/>
        </p:nvCxnSpPr>
        <p:spPr bwMode="auto">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 name="Textfeld 8"/>
          <p:cNvSpPr>
            <a:spLocks noAdjustHandles="1"/>
          </p:cNvSpPr>
          <p:nvPr userDrawn="1"/>
        </p:nvSpPr>
        <p:spPr bwMode="auto">
          <a:xfrm>
            <a:off x="10812780" y="6444089"/>
            <a:ext cx="754379" cy="276999"/>
          </a:xfrm>
          <a:prstGeom prst="rect">
            <a:avLst/>
          </a:prstGeom>
          <a:noFill/>
        </p:spPr>
        <p:txBody>
          <a:bodyPr wrap="square" rtlCol="0">
            <a:spAutoFit/>
          </a:bodyPr>
          <a:lstStyle/>
          <a:p>
            <a:pPr>
              <a:defRPr/>
            </a:pPr>
            <a:r>
              <a:rPr lang="de-DE" sz="1200">
                <a:solidFill>
                  <a:schemeClr val="accent1"/>
                </a:solidFill>
              </a:rPr>
              <a:t>S. </a:t>
            </a:r>
            <a:fld id="{7E8B25BA-FAF8-4C1E-A522-4F2E2A7A12CB}" type="slidenum">
              <a:rPr lang="de-DE" sz="1200">
                <a:solidFill>
                  <a:schemeClr val="accent1"/>
                </a:solidFill>
              </a:rPr>
              <a:t>‹Nr.›</a:t>
            </a:fld>
            <a:endParaRPr lang="de-DE" sz="1600">
              <a:solidFill>
                <a:schemeClr val="accent1"/>
              </a:solidFill>
            </a:endParaRPr>
          </a:p>
        </p:txBody>
      </p:sp>
      <p:sp>
        <p:nvSpPr>
          <p:cNvPr id="9" name="Fußzeilenplatzhalter 3"/>
          <p:cNvSpPr>
            <a:spLocks noGrp="1"/>
          </p:cNvSpPr>
          <p:nvPr>
            <p:ph type="ftr" sz="quarter" idx="10"/>
          </p:nvPr>
        </p:nvSpPr>
        <p:spPr bwMode="auto"/>
        <p:txBody>
          <a:bodyPr/>
          <a:lstStyle/>
          <a:p>
            <a:pPr>
              <a:defRPr/>
            </a:pPr>
            <a:r>
              <a:rPr lang="de-DE"/>
              <a:t>Bewässerung</a:t>
            </a: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PhAnim="0" type="obj" preserve="1" userDrawn="1">
  <p:cSld name="Arbeitsauftrag">
    <p:spTree>
      <p:nvGrpSpPr>
        <p:cNvPr id="1" name=""/>
        <p:cNvGrpSpPr/>
        <p:nvPr/>
      </p:nvGrpSpPr>
      <p:grpSpPr bwMode="auto">
        <a:xfrm>
          <a:off x="0" y="0"/>
          <a:ext cx="0" cy="0"/>
          <a:chOff x="0" y="0"/>
          <a:chExt cx="0" cy="0"/>
        </a:xfrm>
      </p:grpSpPr>
      <p:pic>
        <p:nvPicPr>
          <p:cNvPr id="4" name="Inhaltsplatzhalter 3"/>
          <p:cNvPicPr>
            <a:picLocks noChangeAspect="1"/>
          </p:cNvPicPr>
          <p:nvPr userDrawn="1"/>
        </p:nvPicPr>
        <p:blipFill>
          <a:blip r:embed="rId2"/>
          <a:stretch/>
        </p:blipFill>
        <p:spPr bwMode="auto">
          <a:xfrm>
            <a:off x="147144" y="6406160"/>
            <a:ext cx="1090626" cy="380472"/>
          </a:xfrm>
          <a:prstGeom prst="rect">
            <a:avLst/>
          </a:prstGeom>
        </p:spPr>
      </p:pic>
      <p:sp>
        <p:nvSpPr>
          <p:cNvPr id="5" name="Titel 1"/>
          <p:cNvSpPr>
            <a:spLocks noGrp="1"/>
          </p:cNvSpPr>
          <p:nvPr>
            <p:ph type="title" hasCustomPrompt="1"/>
          </p:nvPr>
        </p:nvSpPr>
        <p:spPr bwMode="auto">
          <a:xfrm>
            <a:off x="838200" y="365125"/>
            <a:ext cx="9701462" cy="918528"/>
          </a:xfrm>
          <a:prstGeom prst="rect">
            <a:avLst/>
          </a:prstGeom>
        </p:spPr>
        <p:txBody>
          <a:bodyPr anchor="ctr">
            <a:normAutofit/>
          </a:bodyPr>
          <a:lstStyle>
            <a:lvl1pPr>
              <a:defRPr sz="3600" b="0">
                <a:solidFill>
                  <a:schemeClr val="accent1"/>
                </a:solidFill>
              </a:defRPr>
            </a:lvl1pPr>
          </a:lstStyle>
          <a:p>
            <a:pPr>
              <a:defRPr/>
            </a:pPr>
            <a:r>
              <a:rPr lang="de-DE"/>
              <a:t>Arbeitsauftrag</a:t>
            </a:r>
            <a:endParaRPr/>
          </a:p>
        </p:txBody>
      </p:sp>
      <p:sp>
        <p:nvSpPr>
          <p:cNvPr id="6" name="Inhaltsplatzhalter 2"/>
          <p:cNvSpPr>
            <a:spLocks noGrp="1"/>
          </p:cNvSpPr>
          <p:nvPr>
            <p:ph idx="1"/>
          </p:nvPr>
        </p:nvSpPr>
        <p:spPr bwMode="auto">
          <a:xfrm>
            <a:off x="838200" y="1463040"/>
            <a:ext cx="10515600" cy="4713923"/>
          </a:xfrm>
          <a:prstGeom prst="rect">
            <a:avLst/>
          </a:prstGeom>
        </p:spPr>
        <p:txBody>
          <a:bodyPr/>
          <a:lstStyle/>
          <a:p>
            <a:pPr lvl="0">
              <a:defRPr/>
            </a:pPr>
            <a:r>
              <a:rPr lang="de-DE"/>
              <a:t>Mastertextformat bearbeiten</a:t>
            </a:r>
            <a:endParaRPr/>
          </a:p>
          <a:p>
            <a:pPr lvl="1">
              <a:defRPr/>
            </a:pPr>
            <a:r>
              <a:rPr lang="de-DE"/>
              <a:t>Zweite Ebene</a:t>
            </a:r>
            <a:endParaRPr/>
          </a:p>
          <a:p>
            <a:pPr lvl="2">
              <a:defRPr/>
            </a:pPr>
            <a:r>
              <a:rPr lang="de-DE"/>
              <a:t>Dritte Ebene</a:t>
            </a:r>
            <a:endParaRPr/>
          </a:p>
          <a:p>
            <a:pPr lvl="3">
              <a:defRPr/>
            </a:pPr>
            <a:r>
              <a:rPr lang="de-DE"/>
              <a:t>Vierte Ebene</a:t>
            </a:r>
            <a:endParaRPr/>
          </a:p>
          <a:p>
            <a:pPr lvl="4">
              <a:defRPr/>
            </a:pPr>
            <a:r>
              <a:rPr lang="de-DE"/>
              <a:t>Fünfte Ebene</a:t>
            </a:r>
            <a:endParaRPr/>
          </a:p>
        </p:txBody>
      </p:sp>
      <p:pic>
        <p:nvPicPr>
          <p:cNvPr id="7" name="Grafik 6"/>
          <p:cNvPicPr>
            <a:picLocks noChangeAspect="1"/>
          </p:cNvPicPr>
          <p:nvPr userDrawn="1"/>
        </p:nvPicPr>
        <p:blipFill>
          <a:blip r:embed="rId3"/>
          <a:stretch/>
        </p:blipFill>
        <p:spPr bwMode="auto">
          <a:xfrm flipH="1">
            <a:off x="10629899" y="348299"/>
            <a:ext cx="723900" cy="723900"/>
          </a:xfrm>
          <a:prstGeom prst="rect">
            <a:avLst/>
          </a:prstGeom>
        </p:spPr>
      </p:pic>
      <p:cxnSp>
        <p:nvCxnSpPr>
          <p:cNvPr id="8" name="Gerader Verbinder 7"/>
          <p:cNvCxnSpPr>
            <a:cxnSpLocks/>
          </p:cNvCxnSpPr>
          <p:nvPr userDrawn="1"/>
        </p:nvCxnSpPr>
        <p:spPr bwMode="auto">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feld 8"/>
          <p:cNvSpPr>
            <a:spLocks noAdjustHandles="1"/>
          </p:cNvSpPr>
          <p:nvPr userDrawn="1"/>
        </p:nvSpPr>
        <p:spPr bwMode="auto">
          <a:xfrm>
            <a:off x="10812780" y="6444089"/>
            <a:ext cx="754379" cy="276999"/>
          </a:xfrm>
          <a:prstGeom prst="rect">
            <a:avLst/>
          </a:prstGeom>
          <a:noFill/>
        </p:spPr>
        <p:txBody>
          <a:bodyPr wrap="square" rtlCol="0">
            <a:spAutoFit/>
          </a:bodyPr>
          <a:lstStyle/>
          <a:p>
            <a:pPr>
              <a:defRPr/>
            </a:pPr>
            <a:r>
              <a:rPr lang="de-DE" sz="1200">
                <a:solidFill>
                  <a:schemeClr val="accent1"/>
                </a:solidFill>
              </a:rPr>
              <a:t>S. </a:t>
            </a:r>
            <a:fld id="{7E8B25BA-FAF8-4C1E-A522-4F2E2A7A12CB}" type="slidenum">
              <a:rPr lang="de-DE" sz="1200">
                <a:solidFill>
                  <a:schemeClr val="accent1"/>
                </a:solidFill>
              </a:rPr>
              <a:t>‹Nr.›</a:t>
            </a:fld>
            <a:endParaRPr lang="de-DE" sz="1600">
              <a:solidFill>
                <a:schemeClr val="accent1"/>
              </a:solidFill>
            </a:endParaRPr>
          </a:p>
        </p:txBody>
      </p:sp>
      <p:sp>
        <p:nvSpPr>
          <p:cNvPr id="10" name="Fußzeilenplatzhalter 3"/>
          <p:cNvSpPr>
            <a:spLocks noGrp="1"/>
          </p:cNvSpPr>
          <p:nvPr>
            <p:ph type="ftr" sz="quarter" idx="10"/>
          </p:nvPr>
        </p:nvSpPr>
        <p:spPr bwMode="auto"/>
        <p:txBody>
          <a:bodyPr/>
          <a:lstStyle/>
          <a:p>
            <a:pPr>
              <a:defRPr/>
            </a:pPr>
            <a:r>
              <a:rPr lang="de-DE"/>
              <a:t>Bewässerung</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PhAnim="0" preserve="1" userDrawn="1">
  <p:cSld name="Zwei Inhalte">
    <p:spTree>
      <p:nvGrpSpPr>
        <p:cNvPr id="1" name=""/>
        <p:cNvGrpSpPr/>
        <p:nvPr/>
      </p:nvGrpSpPr>
      <p:grpSpPr bwMode="auto">
        <a:xfrm>
          <a:off x="0" y="0"/>
          <a:ext cx="0" cy="0"/>
          <a:chOff x="0" y="0"/>
          <a:chExt cx="0" cy="0"/>
        </a:xfrm>
      </p:grpSpPr>
      <p:pic>
        <p:nvPicPr>
          <p:cNvPr id="4" name="Inhaltsplatzhalter 3"/>
          <p:cNvPicPr>
            <a:picLocks noChangeAspect="1"/>
          </p:cNvPicPr>
          <p:nvPr userDrawn="1"/>
        </p:nvPicPr>
        <p:blipFill>
          <a:blip r:embed="rId2"/>
          <a:stretch/>
        </p:blipFill>
        <p:spPr bwMode="auto">
          <a:xfrm>
            <a:off x="147144" y="6406160"/>
            <a:ext cx="1090626" cy="380472"/>
          </a:xfrm>
          <a:prstGeom prst="rect">
            <a:avLst/>
          </a:prstGeom>
        </p:spPr>
      </p:pic>
      <p:sp>
        <p:nvSpPr>
          <p:cNvPr id="5" name="Inhaltsplatzhalter 2"/>
          <p:cNvSpPr>
            <a:spLocks noGrp="1"/>
          </p:cNvSpPr>
          <p:nvPr>
            <p:ph sz="half" idx="1"/>
          </p:nvPr>
        </p:nvSpPr>
        <p:spPr bwMode="auto">
          <a:xfrm>
            <a:off x="838200" y="1463040"/>
            <a:ext cx="5181600" cy="4713923"/>
          </a:xfrm>
          <a:prstGeom prst="rect">
            <a:avLst/>
          </a:prstGeom>
        </p:spPr>
        <p:txBody>
          <a:bodyPr/>
          <a:lstStyle/>
          <a:p>
            <a:pPr lvl="0">
              <a:defRPr/>
            </a:pPr>
            <a:r>
              <a:rPr lang="de-DE"/>
              <a:t>Mastertextformat bearbeiten</a:t>
            </a:r>
            <a:endParaRPr/>
          </a:p>
          <a:p>
            <a:pPr lvl="1">
              <a:defRPr/>
            </a:pPr>
            <a:r>
              <a:rPr lang="de-DE"/>
              <a:t>Zweite Ebene</a:t>
            </a:r>
            <a:endParaRPr/>
          </a:p>
          <a:p>
            <a:pPr lvl="2">
              <a:defRPr/>
            </a:pPr>
            <a:r>
              <a:rPr lang="de-DE"/>
              <a:t>Dritte Ebene</a:t>
            </a:r>
            <a:endParaRPr/>
          </a:p>
          <a:p>
            <a:pPr lvl="3">
              <a:defRPr/>
            </a:pPr>
            <a:r>
              <a:rPr lang="de-DE"/>
              <a:t>Vierte Ebene</a:t>
            </a:r>
            <a:endParaRPr/>
          </a:p>
          <a:p>
            <a:pPr lvl="4">
              <a:defRPr/>
            </a:pPr>
            <a:r>
              <a:rPr lang="de-DE"/>
              <a:t>Fünfte Ebene</a:t>
            </a:r>
            <a:endParaRPr/>
          </a:p>
        </p:txBody>
      </p:sp>
      <p:sp>
        <p:nvSpPr>
          <p:cNvPr id="6" name="Inhaltsplatzhalter 3"/>
          <p:cNvSpPr>
            <a:spLocks noGrp="1"/>
          </p:cNvSpPr>
          <p:nvPr>
            <p:ph sz="half" idx="2"/>
          </p:nvPr>
        </p:nvSpPr>
        <p:spPr bwMode="auto">
          <a:xfrm>
            <a:off x="6172200" y="1463040"/>
            <a:ext cx="5181600" cy="4713923"/>
          </a:xfrm>
          <a:prstGeom prst="rect">
            <a:avLst/>
          </a:prstGeom>
        </p:spPr>
        <p:txBody>
          <a:bodyPr/>
          <a:lstStyle/>
          <a:p>
            <a:pPr lvl="0">
              <a:defRPr/>
            </a:pPr>
            <a:r>
              <a:rPr lang="de-DE"/>
              <a:t>Mastertextformat bearbeiten</a:t>
            </a:r>
            <a:endParaRPr/>
          </a:p>
          <a:p>
            <a:pPr lvl="1">
              <a:defRPr/>
            </a:pPr>
            <a:r>
              <a:rPr lang="de-DE"/>
              <a:t>Zweite Ebene</a:t>
            </a:r>
            <a:endParaRPr/>
          </a:p>
          <a:p>
            <a:pPr lvl="2">
              <a:defRPr/>
            </a:pPr>
            <a:r>
              <a:rPr lang="de-DE"/>
              <a:t>Dritte Ebene</a:t>
            </a:r>
            <a:endParaRPr/>
          </a:p>
          <a:p>
            <a:pPr lvl="3">
              <a:defRPr/>
            </a:pPr>
            <a:r>
              <a:rPr lang="de-DE"/>
              <a:t>Vierte Ebene</a:t>
            </a:r>
            <a:endParaRPr/>
          </a:p>
          <a:p>
            <a:pPr lvl="4">
              <a:defRPr/>
            </a:pPr>
            <a:r>
              <a:rPr lang="de-DE"/>
              <a:t>Fünfte Ebene</a:t>
            </a:r>
            <a:endParaRPr/>
          </a:p>
        </p:txBody>
      </p:sp>
      <p:sp>
        <p:nvSpPr>
          <p:cNvPr id="7" name="Titel 1"/>
          <p:cNvSpPr>
            <a:spLocks noGrp="1"/>
          </p:cNvSpPr>
          <p:nvPr>
            <p:ph type="title"/>
          </p:nvPr>
        </p:nvSpPr>
        <p:spPr bwMode="auto">
          <a:xfrm>
            <a:off x="838200" y="365125"/>
            <a:ext cx="10515600" cy="918528"/>
          </a:xfrm>
          <a:prstGeom prst="rect">
            <a:avLst/>
          </a:prstGeom>
        </p:spPr>
        <p:txBody>
          <a:bodyPr anchor="ctr">
            <a:normAutofit/>
          </a:bodyPr>
          <a:lstStyle>
            <a:lvl1pPr>
              <a:defRPr sz="3600" b="0">
                <a:solidFill>
                  <a:schemeClr val="accent1"/>
                </a:solidFill>
              </a:defRPr>
            </a:lvl1pPr>
          </a:lstStyle>
          <a:p>
            <a:pPr>
              <a:defRPr/>
            </a:pPr>
            <a:r>
              <a:rPr lang="de-DE"/>
              <a:t>Mastertitelformat bearbeiten</a:t>
            </a:r>
            <a:endParaRPr/>
          </a:p>
        </p:txBody>
      </p:sp>
      <p:cxnSp>
        <p:nvCxnSpPr>
          <p:cNvPr id="8" name="Gerader Verbinder 10"/>
          <p:cNvCxnSpPr>
            <a:cxnSpLocks/>
          </p:cNvCxnSpPr>
          <p:nvPr userDrawn="1"/>
        </p:nvCxnSpPr>
        <p:spPr bwMode="auto">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feld 11"/>
          <p:cNvSpPr>
            <a:spLocks noAdjustHandles="1"/>
          </p:cNvSpPr>
          <p:nvPr userDrawn="1"/>
        </p:nvSpPr>
        <p:spPr bwMode="auto">
          <a:xfrm>
            <a:off x="10812780" y="6444089"/>
            <a:ext cx="754379" cy="276999"/>
          </a:xfrm>
          <a:prstGeom prst="rect">
            <a:avLst/>
          </a:prstGeom>
          <a:noFill/>
        </p:spPr>
        <p:txBody>
          <a:bodyPr wrap="square" rtlCol="0">
            <a:spAutoFit/>
          </a:bodyPr>
          <a:lstStyle/>
          <a:p>
            <a:pPr>
              <a:defRPr/>
            </a:pPr>
            <a:r>
              <a:rPr lang="de-DE" sz="1200">
                <a:solidFill>
                  <a:schemeClr val="accent1"/>
                </a:solidFill>
              </a:rPr>
              <a:t>S. </a:t>
            </a:r>
            <a:fld id="{7E8B25BA-FAF8-4C1E-A522-4F2E2A7A12CB}" type="slidenum">
              <a:rPr lang="de-DE" sz="1200">
                <a:solidFill>
                  <a:schemeClr val="accent1"/>
                </a:solidFill>
              </a:rPr>
              <a:t>‹Nr.›</a:t>
            </a:fld>
            <a:endParaRPr lang="de-DE" sz="1600">
              <a:solidFill>
                <a:schemeClr val="accent1"/>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PhAnim="0" preserve="1" userDrawn="1">
  <p:cSld name="Nur Titel">
    <p:spTree>
      <p:nvGrpSpPr>
        <p:cNvPr id="1" name=""/>
        <p:cNvGrpSpPr/>
        <p:nvPr/>
      </p:nvGrpSpPr>
      <p:grpSpPr bwMode="auto">
        <a:xfrm>
          <a:off x="0" y="0"/>
          <a:ext cx="0" cy="0"/>
          <a:chOff x="0" y="0"/>
          <a:chExt cx="0" cy="0"/>
        </a:xfrm>
      </p:grpSpPr>
      <p:pic>
        <p:nvPicPr>
          <p:cNvPr id="4" name="Inhaltsplatzhalter 3"/>
          <p:cNvPicPr>
            <a:picLocks noChangeAspect="1"/>
          </p:cNvPicPr>
          <p:nvPr userDrawn="1"/>
        </p:nvPicPr>
        <p:blipFill>
          <a:blip r:embed="rId2"/>
          <a:stretch/>
        </p:blipFill>
        <p:spPr bwMode="auto">
          <a:xfrm>
            <a:off x="147144" y="6406160"/>
            <a:ext cx="1090626" cy="380472"/>
          </a:xfrm>
          <a:prstGeom prst="rect">
            <a:avLst/>
          </a:prstGeom>
        </p:spPr>
      </p:pic>
      <p:sp>
        <p:nvSpPr>
          <p:cNvPr id="5" name="Titel 1"/>
          <p:cNvSpPr>
            <a:spLocks noGrp="1"/>
          </p:cNvSpPr>
          <p:nvPr>
            <p:ph type="title"/>
          </p:nvPr>
        </p:nvSpPr>
        <p:spPr bwMode="auto">
          <a:xfrm>
            <a:off x="838200" y="365125"/>
            <a:ext cx="10515600" cy="918528"/>
          </a:xfrm>
          <a:prstGeom prst="rect">
            <a:avLst/>
          </a:prstGeom>
        </p:spPr>
        <p:txBody>
          <a:bodyPr anchor="ctr">
            <a:normAutofit/>
          </a:bodyPr>
          <a:lstStyle>
            <a:lvl1pPr>
              <a:defRPr sz="3600" b="0">
                <a:solidFill>
                  <a:schemeClr val="accent1"/>
                </a:solidFill>
              </a:defRPr>
            </a:lvl1pPr>
          </a:lstStyle>
          <a:p>
            <a:pPr>
              <a:defRPr/>
            </a:pPr>
            <a:r>
              <a:rPr lang="de-DE"/>
              <a:t>Mastertitelformat bearbeiten</a:t>
            </a:r>
            <a:endParaRPr/>
          </a:p>
        </p:txBody>
      </p:sp>
      <p:cxnSp>
        <p:nvCxnSpPr>
          <p:cNvPr id="6" name="Gerader Verbinder 6"/>
          <p:cNvCxnSpPr>
            <a:cxnSpLocks/>
          </p:cNvCxnSpPr>
          <p:nvPr userDrawn="1"/>
        </p:nvCxnSpPr>
        <p:spPr bwMode="auto">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Textfeld 7"/>
          <p:cNvSpPr>
            <a:spLocks noAdjustHandles="1"/>
          </p:cNvSpPr>
          <p:nvPr userDrawn="1"/>
        </p:nvSpPr>
        <p:spPr bwMode="auto">
          <a:xfrm>
            <a:off x="10812780" y="6444089"/>
            <a:ext cx="754379" cy="276999"/>
          </a:xfrm>
          <a:prstGeom prst="rect">
            <a:avLst/>
          </a:prstGeom>
          <a:noFill/>
        </p:spPr>
        <p:txBody>
          <a:bodyPr wrap="square" rtlCol="0">
            <a:spAutoFit/>
          </a:bodyPr>
          <a:lstStyle/>
          <a:p>
            <a:pPr>
              <a:defRPr/>
            </a:pPr>
            <a:r>
              <a:rPr lang="de-DE" sz="1200">
                <a:solidFill>
                  <a:schemeClr val="accent1"/>
                </a:solidFill>
              </a:rPr>
              <a:t>S. </a:t>
            </a:r>
            <a:fld id="{7E8B25BA-FAF8-4C1E-A522-4F2E2A7A12CB}" type="slidenum">
              <a:rPr lang="de-DE" sz="1200">
                <a:solidFill>
                  <a:schemeClr val="accent1"/>
                </a:solidFill>
              </a:rPr>
              <a:t>‹Nr.›</a:t>
            </a:fld>
            <a:endParaRPr lang="de-DE" sz="1600">
              <a:solidFill>
                <a:schemeClr val="accent1"/>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PhAnim="0" type="blank" preserve="1" userDrawn="1">
  <p:cSld name="Leer">
    <p:spTree>
      <p:nvGrpSpPr>
        <p:cNvPr id="1" name=""/>
        <p:cNvGrpSpPr/>
        <p:nvPr/>
      </p:nvGrpSpPr>
      <p:grpSpPr bwMode="auto">
        <a:xfrm>
          <a:off x="0" y="0"/>
          <a:ext cx="0" cy="0"/>
          <a:chOff x="0" y="0"/>
          <a:chExt cx="0" cy="0"/>
        </a:xfrm>
      </p:grpSpPr>
      <p:pic>
        <p:nvPicPr>
          <p:cNvPr id="4" name="Inhaltsplatzhalter 3"/>
          <p:cNvPicPr>
            <a:picLocks noChangeAspect="1"/>
          </p:cNvPicPr>
          <p:nvPr userDrawn="1"/>
        </p:nvPicPr>
        <p:blipFill>
          <a:blip r:embed="rId2"/>
          <a:stretch/>
        </p:blipFill>
        <p:spPr bwMode="auto">
          <a:xfrm>
            <a:off x="147144" y="6406160"/>
            <a:ext cx="1090626" cy="380472"/>
          </a:xfrm>
          <a:prstGeom prst="rect">
            <a:avLst/>
          </a:prstGeom>
        </p:spPr>
      </p:pic>
      <p:cxnSp>
        <p:nvCxnSpPr>
          <p:cNvPr id="5" name="Gerader Verbinder 4"/>
          <p:cNvCxnSpPr>
            <a:cxnSpLocks/>
          </p:cNvCxnSpPr>
          <p:nvPr userDrawn="1"/>
        </p:nvCxnSpPr>
        <p:spPr bwMode="auto">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 name="Textfeld 5"/>
          <p:cNvSpPr>
            <a:spLocks noAdjustHandles="1"/>
          </p:cNvSpPr>
          <p:nvPr userDrawn="1"/>
        </p:nvSpPr>
        <p:spPr bwMode="auto">
          <a:xfrm>
            <a:off x="10812780" y="6444089"/>
            <a:ext cx="754379" cy="276999"/>
          </a:xfrm>
          <a:prstGeom prst="rect">
            <a:avLst/>
          </a:prstGeom>
          <a:noFill/>
        </p:spPr>
        <p:txBody>
          <a:bodyPr wrap="square" rtlCol="0">
            <a:spAutoFit/>
          </a:bodyPr>
          <a:lstStyle/>
          <a:p>
            <a:pPr>
              <a:defRPr/>
            </a:pPr>
            <a:r>
              <a:rPr lang="de-DE" sz="1200">
                <a:solidFill>
                  <a:schemeClr val="accent1"/>
                </a:solidFill>
              </a:rPr>
              <a:t>S. </a:t>
            </a:r>
            <a:fld id="{7E8B25BA-FAF8-4C1E-A522-4F2E2A7A12CB}" type="slidenum">
              <a:rPr lang="de-DE" sz="1200">
                <a:solidFill>
                  <a:schemeClr val="accent1"/>
                </a:solidFill>
              </a:rPr>
              <a:t>‹Nr.›</a:t>
            </a:fld>
            <a:endParaRPr lang="de-DE" sz="1600">
              <a:solidFill>
                <a:schemeClr val="accent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bwMode="auto">
        <a:xfrm>
          <a:off x="0" y="0"/>
          <a:ext cx="0" cy="0"/>
          <a:chOff x="0" y="0"/>
          <a:chExt cx="0" cy="0"/>
        </a:xfrm>
      </p:grpSpPr>
      <p:sp>
        <p:nvSpPr>
          <p:cNvPr id="4" name="Fußzeilenplatzhalter 1"/>
          <p:cNvSpPr>
            <a:spLocks noGrp="1"/>
          </p:cNvSpPr>
          <p:nvPr>
            <p:ph type="ftr" sz="quarter" idx="3"/>
          </p:nvPr>
        </p:nvSpPr>
        <p:spPr bwMode="auto">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r>
              <a:rPr lang="de-DE"/>
              <a:t>Bewässerung</a:t>
            </a:r>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hf sldNum="0" hdr="0" dt="0"/>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de-DE"/>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hyperlink" Target="https://www.alb-bayern.de/De/Bewaesserung/Steuerungsmodelle/steuerung-beregnung-entscheidungshilfe_BewaesserungsApp.html" TargetMode="External"/><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hyperlink" Target="http://www.hortipendium.de/Datei:Beregnungsmaschine-JS.jpg" TargetMode="External"/><Relationship Id="rId2" Type="http://schemas.openxmlformats.org/officeDocument/2006/relationships/hyperlink" Target="http://www.hortipendium.de/Datei:Bew%C3%A4sserung-Kreisregner-DLR-JS.jpg" TargetMode="External"/><Relationship Id="rId1" Type="http://schemas.openxmlformats.org/officeDocument/2006/relationships/slideLayout" Target="../slideLayouts/slideLayout2.xml"/><Relationship Id="rId4" Type="http://schemas.openxmlformats.org/officeDocument/2006/relationships/hyperlink" Target="http://www.hortipendium.de/Datei:Tropfbew%C3%A4sserung_Zucchini-3.JPG" TargetMode="Externa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ctrTitle"/>
          </p:nvPr>
        </p:nvSpPr>
        <p:spPr bwMode="auto">
          <a:xfrm>
            <a:off x="1524000" y="1323473"/>
            <a:ext cx="7462519" cy="2233042"/>
          </a:xfrm>
        </p:spPr>
        <p:txBody>
          <a:bodyPr/>
          <a:lstStyle/>
          <a:p>
            <a:pPr>
              <a:defRPr/>
            </a:pPr>
            <a:r>
              <a:rPr lang="de-DE">
                <a:solidFill>
                  <a:schemeClr val="tx1"/>
                </a:solidFill>
              </a:rPr>
              <a:t>Anpassungsmaßnahme -  Bewässerung</a:t>
            </a:r>
            <a:endParaRPr/>
          </a:p>
        </p:txBody>
      </p:sp>
      <p:pic>
        <p:nvPicPr>
          <p:cNvPr id="2" name="Grafik 1">
            <a:extLst>
              <a:ext uri="{FF2B5EF4-FFF2-40B4-BE49-F238E27FC236}">
                <a16:creationId xmlns:a16="http://schemas.microsoft.com/office/drawing/2014/main" id="{2678A315-3434-4A0A-817A-542207D1A431}"/>
              </a:ext>
            </a:extLst>
          </p:cNvPr>
          <p:cNvPicPr>
            <a:picLocks noChangeAspect="1"/>
          </p:cNvPicPr>
          <p:nvPr/>
        </p:nvPicPr>
        <p:blipFill>
          <a:blip r:embed="rId3"/>
          <a:stretch>
            <a:fillRect/>
          </a:stretch>
        </p:blipFill>
        <p:spPr>
          <a:xfrm>
            <a:off x="9083031" y="1558361"/>
            <a:ext cx="2644899" cy="1763266"/>
          </a:xfrm>
          <a:prstGeom prst="rect">
            <a:avLst/>
          </a:prstGeom>
        </p:spPr>
      </p:pic>
      <p:sp>
        <p:nvSpPr>
          <p:cNvPr id="6" name="Textfeld 5">
            <a:extLst>
              <a:ext uri="{FF2B5EF4-FFF2-40B4-BE49-F238E27FC236}">
                <a16:creationId xmlns:a16="http://schemas.microsoft.com/office/drawing/2014/main" id="{082D7E8E-C491-480F-A113-061FCE81D760}"/>
              </a:ext>
            </a:extLst>
          </p:cNvPr>
          <p:cNvSpPr/>
          <p:nvPr/>
        </p:nvSpPr>
        <p:spPr bwMode="auto">
          <a:xfrm>
            <a:off x="10488488" y="3274764"/>
            <a:ext cx="1239442" cy="261610"/>
          </a:xfrm>
          <a:prstGeom prst="rect">
            <a:avLst/>
          </a:prstGeom>
          <a:noFill/>
        </p:spPr>
        <p:txBody>
          <a:bodyPr wrap="none" rtlCol="0">
            <a:spAutoFit/>
          </a:bodyPr>
          <a:lstStyle/>
          <a:p>
            <a:pPr>
              <a:defRPr/>
            </a:pPr>
            <a:r>
              <a:rPr lang="de-DE" sz="1100" dirty="0" err="1"/>
              <a:t>Sprenkler</a:t>
            </a:r>
            <a:r>
              <a:rPr lang="de-DE" sz="1100" dirty="0"/>
              <a:t>, </a:t>
            </a:r>
            <a:r>
              <a:rPr lang="de-DE" sz="1100" dirty="0" err="1"/>
              <a:t>pixabay</a:t>
            </a: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Klimawandeltrends</a:t>
            </a:r>
            <a:endParaRPr/>
          </a:p>
        </p:txBody>
      </p:sp>
      <p:sp>
        <p:nvSpPr>
          <p:cNvPr id="5" name="Inhaltsplatzhalter 2"/>
          <p:cNvSpPr>
            <a:spLocks noGrp="1"/>
          </p:cNvSpPr>
          <p:nvPr>
            <p:ph idx="1"/>
          </p:nvPr>
        </p:nvSpPr>
        <p:spPr bwMode="auto">
          <a:xfrm>
            <a:off x="838200" y="1463040"/>
            <a:ext cx="10515600" cy="4713923"/>
          </a:xfrm>
        </p:spPr>
        <p:txBody>
          <a:bodyPr/>
          <a:lstStyle/>
          <a:p>
            <a:pPr marL="0" indent="0">
              <a:buNone/>
              <a:defRPr/>
            </a:pPr>
            <a:endParaRPr lang="de-DE" sz="1000" dirty="0"/>
          </a:p>
          <a:p>
            <a:pPr>
              <a:spcBef>
                <a:spcPts val="0"/>
              </a:spcBef>
              <a:buFont typeface="Courier New"/>
              <a:buChar char="o"/>
              <a:defRPr/>
            </a:pPr>
            <a:r>
              <a:rPr lang="de-DE" dirty="0"/>
              <a:t> Veränderung der Niederschlagsverteilung</a:t>
            </a:r>
            <a:endParaRPr dirty="0"/>
          </a:p>
          <a:p>
            <a:pPr>
              <a:buFont typeface="Courier New"/>
              <a:buChar char="o"/>
              <a:defRPr/>
            </a:pPr>
            <a:r>
              <a:rPr lang="de-DE" dirty="0"/>
              <a:t> Zunehmende Trockenheit im Sommerhalbjahr</a:t>
            </a:r>
            <a:endParaRPr dirty="0"/>
          </a:p>
          <a:p>
            <a:pPr>
              <a:buFont typeface="Courier New"/>
              <a:buChar char="o"/>
              <a:defRPr/>
            </a:pPr>
            <a:r>
              <a:rPr lang="de-DE" dirty="0"/>
              <a:t> Zunehmende Niederschläge im Winterhalbjahr</a:t>
            </a:r>
            <a:endParaRPr dirty="0"/>
          </a:p>
          <a:p>
            <a:pPr>
              <a:buFont typeface="Courier New"/>
              <a:buChar char="o"/>
              <a:defRPr/>
            </a:pPr>
            <a:r>
              <a:rPr lang="de-DE" dirty="0"/>
              <a:t> Steigende Temperaturen – steigende Anzahl der Sommer- und</a:t>
            </a:r>
            <a:br>
              <a:rPr lang="de-DE" dirty="0"/>
            </a:br>
            <a:r>
              <a:rPr lang="de-DE" dirty="0"/>
              <a:t> Hitzetage</a:t>
            </a:r>
            <a:endParaRPr dirty="0"/>
          </a:p>
          <a:p>
            <a:pPr>
              <a:buFont typeface="Courier New"/>
              <a:buChar char="o"/>
              <a:defRPr/>
            </a:pPr>
            <a:r>
              <a:rPr lang="de-DE" dirty="0"/>
              <a:t> Zunehmendes Risiko für anhaltende Trocken-/Hitzeperioden, aber</a:t>
            </a:r>
            <a:br>
              <a:rPr lang="de-DE" dirty="0"/>
            </a:br>
            <a:r>
              <a:rPr lang="de-DE" dirty="0"/>
              <a:t> auch Nässeperioden</a:t>
            </a:r>
          </a:p>
          <a:p>
            <a:pPr>
              <a:buFont typeface="Courier New"/>
              <a:buChar char="o"/>
              <a:defRPr/>
            </a:pPr>
            <a:r>
              <a:rPr lang="de-DE" dirty="0"/>
              <a:t> Zunahme der Häufigkeit und Intensität von Starkniederschlägen</a:t>
            </a:r>
            <a:endParaRPr dirty="0"/>
          </a:p>
          <a:p>
            <a:pPr marL="0" indent="0">
              <a:spcBef>
                <a:spcPts val="3000"/>
              </a:spcBef>
              <a:buNone/>
              <a:defRPr/>
            </a:pPr>
            <a:r>
              <a:rPr lang="de-DE" b="1" dirty="0"/>
              <a:t>		 Zunehmendes Ertragsrisiko!</a:t>
            </a:r>
            <a:endParaRPr dirty="0"/>
          </a:p>
        </p:txBody>
      </p:sp>
      <p:sp>
        <p:nvSpPr>
          <p:cNvPr id="6" name="Fußzeilenplatzhalter 3"/>
          <p:cNvSpPr>
            <a:spLocks noGrp="1"/>
          </p:cNvSpPr>
          <p:nvPr>
            <p:ph type="ftr" sz="quarter" idx="10"/>
          </p:nvPr>
        </p:nvSpPr>
        <p:spPr bwMode="auto"/>
        <p:txBody>
          <a:bodyPr/>
          <a:lstStyle/>
          <a:p>
            <a:pPr>
              <a:defRPr/>
            </a:pPr>
            <a:r>
              <a:rPr lang="de-DE"/>
              <a:t>Bewässerung</a:t>
            </a:r>
            <a:endParaRPr/>
          </a:p>
        </p:txBody>
      </p:sp>
      <p:pic>
        <p:nvPicPr>
          <p:cNvPr id="7" name="Grafik 4"/>
          <p:cNvPicPr>
            <a:picLocks noChangeAspect="1"/>
          </p:cNvPicPr>
          <p:nvPr/>
        </p:nvPicPr>
        <p:blipFill>
          <a:blip r:embed="rId3"/>
          <a:stretch/>
        </p:blipFill>
        <p:spPr bwMode="auto">
          <a:xfrm>
            <a:off x="8559891" y="980728"/>
            <a:ext cx="2793910" cy="1872208"/>
          </a:xfrm>
          <a:prstGeom prst="rect">
            <a:avLst/>
          </a:prstGeom>
        </p:spPr>
      </p:pic>
      <p:sp>
        <p:nvSpPr>
          <p:cNvPr id="8" name="Textfeld 5">
            <a:extLst>
              <a:ext uri="{FF2B5EF4-FFF2-40B4-BE49-F238E27FC236}">
                <a16:creationId xmlns:a16="http://schemas.microsoft.com/office/drawing/2014/main" id="{12A881EE-7D7D-4592-A0CB-5FF73AF6BF57}"/>
              </a:ext>
            </a:extLst>
          </p:cNvPr>
          <p:cNvSpPr/>
          <p:nvPr/>
        </p:nvSpPr>
        <p:spPr bwMode="auto">
          <a:xfrm>
            <a:off x="9768408" y="2813775"/>
            <a:ext cx="1672253" cy="261610"/>
          </a:xfrm>
          <a:prstGeom prst="rect">
            <a:avLst/>
          </a:prstGeom>
          <a:noFill/>
        </p:spPr>
        <p:txBody>
          <a:bodyPr wrap="none" rtlCol="0">
            <a:spAutoFit/>
          </a:bodyPr>
          <a:lstStyle/>
          <a:p>
            <a:pPr>
              <a:defRPr/>
            </a:pPr>
            <a:r>
              <a:rPr lang="de-DE" sz="1100" dirty="0"/>
              <a:t>Trockener Boden, </a:t>
            </a:r>
            <a:r>
              <a:rPr lang="de-DE" sz="1100" dirty="0" err="1"/>
              <a:t>pixabay</a:t>
            </a:r>
            <a:endParaRPr dirty="0"/>
          </a:p>
        </p:txBody>
      </p:sp>
      <p:sp>
        <p:nvSpPr>
          <p:cNvPr id="2" name="Pfeil: nach rechts 1">
            <a:extLst>
              <a:ext uri="{FF2B5EF4-FFF2-40B4-BE49-F238E27FC236}">
                <a16:creationId xmlns:a16="http://schemas.microsoft.com/office/drawing/2014/main" id="{4AD4E391-45AB-4E3F-B275-15EC9A5CA014}"/>
              </a:ext>
            </a:extLst>
          </p:cNvPr>
          <p:cNvSpPr/>
          <p:nvPr/>
        </p:nvSpPr>
        <p:spPr>
          <a:xfrm>
            <a:off x="1631504" y="5692331"/>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
                                            <p:txEl>
                                              <p:pRg st="7" end="7"/>
                                            </p:txEl>
                                          </p:spTgt>
                                        </p:tgtEl>
                                        <p:attrNameLst>
                                          <p:attrName>style.visibility</p:attrName>
                                        </p:attrNameLst>
                                      </p:cBhvr>
                                      <p:to>
                                        <p:strVal val="visible"/>
                                      </p:to>
                                    </p:set>
                                    <p:anim calcmode="lin" valueType="num">
                                      <p:cBhvr additive="base">
                                        <p:cTn id="31" dur="500" fill="hold"/>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7" end="7"/>
                                            </p:txEl>
                                          </p:spTgt>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additive="base">
                                        <p:cTn id="35" dur="500" fill="hold"/>
                                        <p:tgtEl>
                                          <p:spTgt spid="2"/>
                                        </p:tgtEl>
                                        <p:attrNameLst>
                                          <p:attrName>ppt_x</p:attrName>
                                        </p:attrNameLst>
                                      </p:cBhvr>
                                      <p:tavLst>
                                        <p:tav tm="0">
                                          <p:val>
                                            <p:strVal val="#ppt_x"/>
                                          </p:val>
                                        </p:tav>
                                        <p:tav tm="100000">
                                          <p:val>
                                            <p:strVal val="#ppt_x"/>
                                          </p:val>
                                        </p:tav>
                                      </p:tavLst>
                                    </p:anim>
                                    <p:anim calcmode="lin" valueType="num">
                                      <p:cBhvr additive="base">
                                        <p:cTn id="3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Bewässerung als Anpassungsmaßnahme </a:t>
            </a:r>
            <a:endParaRPr/>
          </a:p>
        </p:txBody>
      </p:sp>
      <p:sp>
        <p:nvSpPr>
          <p:cNvPr id="5" name="Inhaltsplatzhalter 2"/>
          <p:cNvSpPr>
            <a:spLocks noGrp="1"/>
          </p:cNvSpPr>
          <p:nvPr>
            <p:ph idx="1"/>
          </p:nvPr>
        </p:nvSpPr>
        <p:spPr bwMode="auto"/>
        <p:txBody>
          <a:bodyPr/>
          <a:lstStyle/>
          <a:p>
            <a:pPr marL="0" indent="0">
              <a:buNone/>
              <a:defRPr/>
            </a:pPr>
            <a:r>
              <a:rPr lang="de-DE" b="1" dirty="0"/>
              <a:t>Bewässerung</a:t>
            </a:r>
            <a:r>
              <a:rPr lang="de-DE" dirty="0"/>
              <a:t> = Ausgleichs- und Anpassungsmaßnahme an die sich verändernden klimatischen Gegebenheiten </a:t>
            </a:r>
            <a:endParaRPr dirty="0"/>
          </a:p>
          <a:p>
            <a:pPr marL="0" indent="0">
              <a:buNone/>
              <a:defRPr/>
            </a:pPr>
            <a:endParaRPr lang="de-DE" dirty="0"/>
          </a:p>
          <a:p>
            <a:pPr marL="0" indent="0">
              <a:buNone/>
              <a:defRPr/>
            </a:pPr>
            <a:r>
              <a:rPr lang="de-DE" b="1" dirty="0"/>
              <a:t>Jedoch:</a:t>
            </a:r>
            <a:endParaRPr dirty="0"/>
          </a:p>
          <a:p>
            <a:pPr>
              <a:buFont typeface="Wingdings"/>
              <a:buChar char="à"/>
              <a:defRPr/>
            </a:pPr>
            <a:r>
              <a:rPr lang="de-DE" dirty="0"/>
              <a:t> Gefahr des Nutzungskonfliktes bei zunehmender Wasserknappheit</a:t>
            </a:r>
            <a:endParaRPr dirty="0"/>
          </a:p>
          <a:p>
            <a:pPr>
              <a:buFont typeface="Wingdings"/>
              <a:buChar char="à"/>
              <a:defRPr/>
            </a:pPr>
            <a:r>
              <a:rPr lang="de-DE" dirty="0"/>
              <a:t> Fehlende technische Möglichkeiten</a:t>
            </a:r>
            <a:endParaRPr dirty="0"/>
          </a:p>
          <a:p>
            <a:pPr>
              <a:buFont typeface="Wingdings"/>
              <a:buChar char="à"/>
              <a:defRPr/>
            </a:pPr>
            <a:r>
              <a:rPr lang="de-DE" dirty="0"/>
              <a:t> Schwierig: Wasserentnahmegenehmigungen</a:t>
            </a:r>
            <a:endParaRPr dirty="0"/>
          </a:p>
          <a:p>
            <a:pPr>
              <a:buFont typeface="Wingdings"/>
              <a:buChar char="à"/>
              <a:defRPr/>
            </a:pPr>
            <a:r>
              <a:rPr lang="de-DE" dirty="0"/>
              <a:t> Fehlende Wirtschaftlichkeit</a:t>
            </a:r>
            <a:endParaRPr dirty="0"/>
          </a:p>
          <a:p>
            <a:pPr>
              <a:buFont typeface="Wingdings"/>
              <a:buChar char="à"/>
              <a:defRPr/>
            </a:pPr>
            <a:endParaRPr lang="de-DE" dirty="0"/>
          </a:p>
        </p:txBody>
      </p:sp>
      <p:sp>
        <p:nvSpPr>
          <p:cNvPr id="6" name="Fußzeilenplatzhalter 3"/>
          <p:cNvSpPr>
            <a:spLocks noGrp="1"/>
          </p:cNvSpPr>
          <p:nvPr>
            <p:ph type="ftr" sz="quarter" idx="10"/>
          </p:nvPr>
        </p:nvSpPr>
        <p:spPr bwMode="auto"/>
        <p:txBody>
          <a:bodyPr/>
          <a:lstStyle/>
          <a:p>
            <a:pPr>
              <a:defRPr/>
            </a:pPr>
            <a:r>
              <a:rPr lang="de-DE"/>
              <a:t>Bewässerung</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Bewässerung in Deutschland</a:t>
            </a:r>
            <a:endParaRPr/>
          </a:p>
        </p:txBody>
      </p:sp>
      <p:pic>
        <p:nvPicPr>
          <p:cNvPr id="2" name="Inhaltsplatzhalter 1">
            <a:extLst>
              <a:ext uri="{FF2B5EF4-FFF2-40B4-BE49-F238E27FC236}">
                <a16:creationId xmlns:a16="http://schemas.microsoft.com/office/drawing/2014/main" id="{19E354C9-1D21-409B-A92C-531CE569FB74}"/>
              </a:ext>
            </a:extLst>
          </p:cNvPr>
          <p:cNvPicPr>
            <a:picLocks noGrp="1" noChangeAspect="1"/>
          </p:cNvPicPr>
          <p:nvPr>
            <p:ph idx="1"/>
          </p:nvPr>
        </p:nvPicPr>
        <p:blipFill>
          <a:blip r:embed="rId3"/>
          <a:stretch>
            <a:fillRect/>
          </a:stretch>
        </p:blipFill>
        <p:spPr>
          <a:xfrm>
            <a:off x="1559496" y="1283653"/>
            <a:ext cx="7362053" cy="4801339"/>
          </a:xfrm>
          <a:prstGeom prst="rect">
            <a:avLst/>
          </a:prstGeom>
          <a:ln>
            <a:solidFill>
              <a:schemeClr val="tx1"/>
            </a:solidFill>
          </a:ln>
        </p:spPr>
      </p:pic>
      <p:sp>
        <p:nvSpPr>
          <p:cNvPr id="6" name="Fußzeilenplatzhalter 3"/>
          <p:cNvSpPr>
            <a:spLocks noGrp="1"/>
          </p:cNvSpPr>
          <p:nvPr>
            <p:ph type="ftr" sz="quarter" idx="10"/>
          </p:nvPr>
        </p:nvSpPr>
        <p:spPr bwMode="auto"/>
        <p:txBody>
          <a:bodyPr/>
          <a:lstStyle/>
          <a:p>
            <a:pPr>
              <a:defRPr/>
            </a:pPr>
            <a:r>
              <a:rPr lang="de-DE"/>
              <a:t>Bewässerung</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Bewässerung in Baden-Württemberg</a:t>
            </a:r>
            <a:endParaRPr/>
          </a:p>
        </p:txBody>
      </p:sp>
      <p:pic>
        <p:nvPicPr>
          <p:cNvPr id="5" name="Inhaltsplatzhalter 4"/>
          <p:cNvPicPr>
            <a:picLocks noGrp="1" noChangeAspect="1"/>
          </p:cNvPicPr>
          <p:nvPr>
            <p:ph idx="1"/>
          </p:nvPr>
        </p:nvPicPr>
        <p:blipFill>
          <a:blip r:embed="rId3"/>
          <a:stretch/>
        </p:blipFill>
        <p:spPr bwMode="auto">
          <a:xfrm>
            <a:off x="1958156" y="1407393"/>
            <a:ext cx="8275688" cy="4825216"/>
          </a:xfrm>
          <a:prstGeom prst="rect">
            <a:avLst/>
          </a:prstGeom>
          <a:solidFill>
            <a:schemeClr val="accent1">
              <a:lumMod val="20000"/>
              <a:lumOff val="80000"/>
            </a:schemeClr>
          </a:solidFill>
          <a:ln>
            <a:solidFill>
              <a:schemeClr val="accent1"/>
            </a:solidFill>
          </a:ln>
        </p:spPr>
      </p:pic>
      <p:sp>
        <p:nvSpPr>
          <p:cNvPr id="6" name="Fußzeilenplatzhalter 3"/>
          <p:cNvSpPr>
            <a:spLocks noGrp="1"/>
          </p:cNvSpPr>
          <p:nvPr>
            <p:ph type="ftr" sz="quarter" idx="10"/>
          </p:nvPr>
        </p:nvSpPr>
        <p:spPr bwMode="auto"/>
        <p:txBody>
          <a:bodyPr/>
          <a:lstStyle/>
          <a:p>
            <a:pPr>
              <a:defRPr/>
            </a:pPr>
            <a:r>
              <a:rPr lang="de-DE"/>
              <a:t>Bewässerung</a:t>
            </a:r>
            <a:endParaRPr/>
          </a:p>
        </p:txBody>
      </p:sp>
      <p:sp>
        <p:nvSpPr>
          <p:cNvPr id="7" name="Textfeld 5"/>
          <p:cNvSpPr/>
          <p:nvPr/>
        </p:nvSpPr>
        <p:spPr bwMode="auto">
          <a:xfrm>
            <a:off x="3740473" y="4988942"/>
            <a:ext cx="6943119" cy="461665"/>
          </a:xfrm>
          <a:prstGeom prst="rect">
            <a:avLst/>
          </a:prstGeom>
          <a:noFill/>
        </p:spPr>
        <p:txBody>
          <a:bodyPr wrap="none" rtlCol="0">
            <a:spAutoFit/>
          </a:bodyPr>
          <a:lstStyle/>
          <a:p>
            <a:pPr>
              <a:defRPr/>
            </a:pPr>
            <a:r>
              <a:rPr lang="de-DE">
                <a:latin typeface="+mn-lt"/>
              </a:rPr>
              <a:t>3,8 % der Acker- und Dauerkulturflächen in BW (2015)</a:t>
            </a:r>
            <a:endParaRPr/>
          </a:p>
        </p:txBody>
      </p:sp>
      <p:sp>
        <p:nvSpPr>
          <p:cNvPr id="2" name="Textfeld 1">
            <a:extLst>
              <a:ext uri="{FF2B5EF4-FFF2-40B4-BE49-F238E27FC236}">
                <a16:creationId xmlns:a16="http://schemas.microsoft.com/office/drawing/2014/main" id="{AB3960A2-04B7-4F1D-AC3A-39DA5DA42057}"/>
              </a:ext>
            </a:extLst>
          </p:cNvPr>
          <p:cNvSpPr txBox="1"/>
          <p:nvPr/>
        </p:nvSpPr>
        <p:spPr>
          <a:xfrm>
            <a:off x="7650464" y="6362000"/>
            <a:ext cx="2547492" cy="261610"/>
          </a:xfrm>
          <a:prstGeom prst="rect">
            <a:avLst/>
          </a:prstGeom>
          <a:noFill/>
        </p:spPr>
        <p:txBody>
          <a:bodyPr wrap="none" rtlCol="0">
            <a:spAutoFit/>
          </a:bodyPr>
          <a:lstStyle/>
          <a:p>
            <a:r>
              <a:rPr lang="de-DE" sz="1100" dirty="0"/>
              <a:t>LTZ </a:t>
            </a:r>
            <a:r>
              <a:rPr lang="de-DE" sz="1100" dirty="0" err="1"/>
              <a:t>Augstenberg</a:t>
            </a:r>
            <a:r>
              <a:rPr lang="de-DE" sz="1100" dirty="0"/>
              <a:t>, A. Butz, Daten: Destatis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Bewässerung von Kulturen</a:t>
            </a:r>
            <a:endParaRPr/>
          </a:p>
        </p:txBody>
      </p:sp>
      <p:sp>
        <p:nvSpPr>
          <p:cNvPr id="5" name="Fußzeilenplatzhalter 3"/>
          <p:cNvSpPr>
            <a:spLocks noGrp="1"/>
          </p:cNvSpPr>
          <p:nvPr>
            <p:ph type="ftr" sz="quarter" idx="10"/>
          </p:nvPr>
        </p:nvSpPr>
        <p:spPr bwMode="auto"/>
        <p:txBody>
          <a:bodyPr/>
          <a:lstStyle/>
          <a:p>
            <a:pPr>
              <a:defRPr/>
            </a:pPr>
            <a:r>
              <a:rPr lang="de-DE"/>
              <a:t>Bewässerung</a:t>
            </a:r>
            <a:endParaRPr/>
          </a:p>
        </p:txBody>
      </p:sp>
      <p:pic>
        <p:nvPicPr>
          <p:cNvPr id="6" name="Inhaltsplatzhalter 7"/>
          <p:cNvPicPr>
            <a:picLocks noGrp="1" noChangeAspect="1"/>
          </p:cNvPicPr>
          <p:nvPr>
            <p:ph idx="1"/>
          </p:nvPr>
        </p:nvPicPr>
        <p:blipFill>
          <a:blip r:embed="rId3"/>
          <a:stretch/>
        </p:blipFill>
        <p:spPr bwMode="auto">
          <a:xfrm>
            <a:off x="3304674" y="1093769"/>
            <a:ext cx="5087636" cy="5173867"/>
          </a:xfrm>
          <a:prstGeom prst="rect">
            <a:avLst/>
          </a:prstGeom>
        </p:spPr>
      </p:pic>
      <p:sp>
        <p:nvSpPr>
          <p:cNvPr id="7" name="Textfeld 8"/>
          <p:cNvSpPr/>
          <p:nvPr/>
        </p:nvSpPr>
        <p:spPr bwMode="auto">
          <a:xfrm>
            <a:off x="8386406" y="5881106"/>
            <a:ext cx="2800767" cy="430887"/>
          </a:xfrm>
          <a:prstGeom prst="rect">
            <a:avLst/>
          </a:prstGeom>
          <a:noFill/>
        </p:spPr>
        <p:txBody>
          <a:bodyPr wrap="none" rtlCol="0">
            <a:spAutoFit/>
          </a:bodyPr>
          <a:lstStyle/>
          <a:p>
            <a:pPr>
              <a:defRPr/>
            </a:pPr>
            <a:r>
              <a:rPr lang="de-DE" sz="1100" dirty="0">
                <a:latin typeface="Calibri" pitchFamily="34" charset="0"/>
              </a:rPr>
              <a:t>Statistisches Landesamt Baden-Württemberg,</a:t>
            </a:r>
          </a:p>
          <a:p>
            <a:pPr>
              <a:defRPr/>
            </a:pPr>
            <a:r>
              <a:rPr lang="de-DE" sz="1100" dirty="0">
                <a:latin typeface="Calibri" pitchFamily="34" charset="0"/>
              </a:rPr>
              <a:t> Stuttgart, 2012</a:t>
            </a:r>
            <a:endParaRPr lang="de-DE" sz="1100" dirty="0">
              <a:latin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Bewässerungswürdigkeit</a:t>
            </a:r>
            <a:endParaRPr/>
          </a:p>
        </p:txBody>
      </p:sp>
      <p:sp>
        <p:nvSpPr>
          <p:cNvPr id="5" name="Inhaltsplatzhalter 2"/>
          <p:cNvSpPr>
            <a:spLocks noGrp="1"/>
          </p:cNvSpPr>
          <p:nvPr>
            <p:ph idx="1"/>
          </p:nvPr>
        </p:nvSpPr>
        <p:spPr bwMode="auto"/>
        <p:txBody>
          <a:bodyPr/>
          <a:lstStyle/>
          <a:p>
            <a:pPr marL="0" indent="0">
              <a:buNone/>
              <a:defRPr/>
            </a:pPr>
            <a:r>
              <a:rPr lang="de-DE" b="1" dirty="0"/>
              <a:t>Ziele der Bewässerung:</a:t>
            </a:r>
            <a:endParaRPr dirty="0"/>
          </a:p>
          <a:p>
            <a:pPr>
              <a:buFont typeface="Courier New"/>
              <a:buChar char="o"/>
              <a:defRPr/>
            </a:pPr>
            <a:r>
              <a:rPr lang="de-DE" dirty="0"/>
              <a:t> Verbesserte Düngeeffizienz, geringere Nährstoffauswaschung</a:t>
            </a:r>
            <a:endParaRPr dirty="0"/>
          </a:p>
          <a:p>
            <a:pPr>
              <a:buFont typeface="Courier New"/>
              <a:buChar char="o"/>
              <a:defRPr/>
            </a:pPr>
            <a:r>
              <a:rPr lang="de-DE" dirty="0"/>
              <a:t> Höhere Ertrags- und Qualitätssicherheit</a:t>
            </a:r>
            <a:endParaRPr dirty="0"/>
          </a:p>
          <a:p>
            <a:pPr>
              <a:buFont typeface="Courier New"/>
              <a:buChar char="o"/>
              <a:defRPr/>
            </a:pPr>
            <a:r>
              <a:rPr lang="de-DE" dirty="0"/>
              <a:t> Regionale Lebensmittelproduktion</a:t>
            </a:r>
            <a:endParaRPr dirty="0"/>
          </a:p>
          <a:p>
            <a:pPr>
              <a:buFont typeface="Courier New"/>
              <a:buChar char="o"/>
              <a:defRPr/>
            </a:pPr>
            <a:r>
              <a:rPr lang="de-DE" dirty="0"/>
              <a:t> </a:t>
            </a:r>
            <a:r>
              <a:rPr lang="de-DE" dirty="0" err="1"/>
              <a:t>Fertigation</a:t>
            </a:r>
            <a:endParaRPr dirty="0"/>
          </a:p>
          <a:p>
            <a:pPr marL="0" indent="0">
              <a:buNone/>
              <a:defRPr/>
            </a:pPr>
            <a:endParaRPr lang="de-DE" b="1" dirty="0"/>
          </a:p>
          <a:p>
            <a:pPr marL="0" indent="0">
              <a:buNone/>
              <a:defRPr/>
            </a:pPr>
            <a:r>
              <a:rPr lang="de-DE" b="1" dirty="0"/>
              <a:t>Wirtschaftlich</a:t>
            </a:r>
            <a:r>
              <a:rPr lang="de-DE" dirty="0"/>
              <a:t>: </a:t>
            </a:r>
            <a:endParaRPr dirty="0"/>
          </a:p>
          <a:p>
            <a:pPr marL="0" indent="0">
              <a:buNone/>
              <a:defRPr/>
            </a:pPr>
            <a:r>
              <a:rPr lang="de-DE" dirty="0"/>
              <a:t>Kulturen sind dann </a:t>
            </a:r>
            <a:r>
              <a:rPr lang="de-DE" i="1" dirty="0">
                <a:solidFill>
                  <a:schemeClr val="accent1"/>
                </a:solidFill>
              </a:rPr>
              <a:t>bewässerungswürdig</a:t>
            </a:r>
            <a:r>
              <a:rPr lang="de-DE" dirty="0"/>
              <a:t>, wenn der Mehrerlös durch höhere Erträge und Qualitäten die Mehrkosten durch die Bewässerung deckt.</a:t>
            </a:r>
            <a:endParaRPr dirty="0"/>
          </a:p>
        </p:txBody>
      </p:sp>
      <p:sp>
        <p:nvSpPr>
          <p:cNvPr id="6" name="Fußzeilenplatzhalter 3"/>
          <p:cNvSpPr>
            <a:spLocks noGrp="1"/>
          </p:cNvSpPr>
          <p:nvPr>
            <p:ph type="ftr" sz="quarter" idx="10"/>
          </p:nvPr>
        </p:nvSpPr>
        <p:spPr bwMode="auto"/>
        <p:txBody>
          <a:bodyPr/>
          <a:lstStyle/>
          <a:p>
            <a:pPr>
              <a:defRPr/>
            </a:pPr>
            <a:r>
              <a:rPr lang="de-DE"/>
              <a:t>Bewässerung</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6" end="6"/>
                                            </p:txEl>
                                          </p:spTgt>
                                        </p:tgtEl>
                                        <p:attrNameLst>
                                          <p:attrName>style.visibility</p:attrName>
                                        </p:attrNameLst>
                                      </p:cBhvr>
                                      <p:to>
                                        <p:strVal val="visible"/>
                                      </p:to>
                                    </p:set>
                                    <p:anim calcmode="lin" valueType="num">
                                      <p:cBhvr additive="base">
                                        <p:cTn id="7"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6" end="6"/>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7" end="7"/>
                                            </p:txEl>
                                          </p:spTgt>
                                        </p:tgtEl>
                                        <p:attrNameLst>
                                          <p:attrName>style.visibility</p:attrName>
                                        </p:attrNameLst>
                                      </p:cBhvr>
                                      <p:to>
                                        <p:strVal val="visible"/>
                                      </p:to>
                                    </p:set>
                                    <p:anim calcmode="lin" valueType="num">
                                      <p:cBhvr additive="base">
                                        <p:cTn id="11" dur="500" fill="hold"/>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Bewässerungsbedürftigkeit</a:t>
            </a:r>
            <a:endParaRPr dirty="0"/>
          </a:p>
        </p:txBody>
      </p:sp>
      <p:pic>
        <p:nvPicPr>
          <p:cNvPr id="5" name="Inhaltsplatzhalter 4"/>
          <p:cNvPicPr>
            <a:picLocks noGrp="1" noChangeAspect="1"/>
          </p:cNvPicPr>
          <p:nvPr>
            <p:ph idx="1"/>
          </p:nvPr>
        </p:nvPicPr>
        <p:blipFill>
          <a:blip r:embed="rId3"/>
          <a:srcRect l="19751" t="16596" r="36024" b="37796"/>
          <a:stretch/>
        </p:blipFill>
        <p:spPr bwMode="auto">
          <a:xfrm>
            <a:off x="1087198" y="1428432"/>
            <a:ext cx="8239776" cy="4779783"/>
          </a:xfrm>
          <a:prstGeom prst="rect">
            <a:avLst/>
          </a:prstGeom>
        </p:spPr>
      </p:pic>
      <p:sp>
        <p:nvSpPr>
          <p:cNvPr id="6" name="Fußzeilenplatzhalter 3"/>
          <p:cNvSpPr>
            <a:spLocks noGrp="1"/>
          </p:cNvSpPr>
          <p:nvPr>
            <p:ph type="ftr" sz="quarter" idx="10"/>
          </p:nvPr>
        </p:nvSpPr>
        <p:spPr bwMode="auto"/>
        <p:txBody>
          <a:bodyPr/>
          <a:lstStyle/>
          <a:p>
            <a:pPr>
              <a:defRPr/>
            </a:pPr>
            <a:r>
              <a:rPr lang="de-DE"/>
              <a:t>Bewässerung</a:t>
            </a:r>
            <a:endParaRPr/>
          </a:p>
        </p:txBody>
      </p:sp>
      <p:pic>
        <p:nvPicPr>
          <p:cNvPr id="7" name="Grafik 5"/>
          <p:cNvPicPr>
            <a:picLocks noChangeAspect="1"/>
          </p:cNvPicPr>
          <p:nvPr/>
        </p:nvPicPr>
        <p:blipFill>
          <a:blip r:embed="rId3"/>
          <a:srcRect l="19736" t="63158" r="64096" b="15087"/>
          <a:stretch/>
        </p:blipFill>
        <p:spPr bwMode="auto">
          <a:xfrm>
            <a:off x="8904312" y="658521"/>
            <a:ext cx="2663951" cy="2016224"/>
          </a:xfrm>
          <a:prstGeom prst="rect">
            <a:avLst/>
          </a:prstGeom>
          <a:ln>
            <a:solidFill>
              <a:schemeClr val="tx1"/>
            </a:solidFill>
          </a:ln>
        </p:spPr>
      </p:pic>
      <p:sp>
        <p:nvSpPr>
          <p:cNvPr id="2" name="Textfeld 1">
            <a:extLst>
              <a:ext uri="{FF2B5EF4-FFF2-40B4-BE49-F238E27FC236}">
                <a16:creationId xmlns:a16="http://schemas.microsoft.com/office/drawing/2014/main" id="{18A73FE2-9207-4C7C-A0F2-C13801FF49AF}"/>
              </a:ext>
            </a:extLst>
          </p:cNvPr>
          <p:cNvSpPr txBox="1"/>
          <p:nvPr/>
        </p:nvSpPr>
        <p:spPr>
          <a:xfrm>
            <a:off x="2495600" y="1454031"/>
            <a:ext cx="1661032" cy="461665"/>
          </a:xfrm>
          <a:prstGeom prst="rect">
            <a:avLst/>
          </a:prstGeom>
          <a:noFill/>
        </p:spPr>
        <p:txBody>
          <a:bodyPr wrap="none" rtlCol="0">
            <a:spAutoFit/>
          </a:bodyPr>
          <a:lstStyle/>
          <a:p>
            <a:r>
              <a:rPr lang="de-DE" sz="2400" b="1" dirty="0"/>
              <a:t>2000 - 2020</a:t>
            </a:r>
          </a:p>
        </p:txBody>
      </p:sp>
      <p:sp>
        <p:nvSpPr>
          <p:cNvPr id="8" name="Textfeld 7">
            <a:extLst>
              <a:ext uri="{FF2B5EF4-FFF2-40B4-BE49-F238E27FC236}">
                <a16:creationId xmlns:a16="http://schemas.microsoft.com/office/drawing/2014/main" id="{F3EE9CB2-804B-4C44-8C1F-062952B3967E}"/>
              </a:ext>
            </a:extLst>
          </p:cNvPr>
          <p:cNvSpPr txBox="1"/>
          <p:nvPr/>
        </p:nvSpPr>
        <p:spPr bwMode="auto">
          <a:xfrm>
            <a:off x="6785330" y="1454031"/>
            <a:ext cx="1661032" cy="461665"/>
          </a:xfrm>
          <a:prstGeom prst="rect">
            <a:avLst/>
          </a:prstGeom>
          <a:noFill/>
        </p:spPr>
        <p:txBody>
          <a:bodyPr wrap="none" rtlCol="0">
            <a:spAutoFit/>
          </a:bodyPr>
          <a:lstStyle/>
          <a:p>
            <a:r>
              <a:rPr lang="de-DE" sz="2400" b="1" dirty="0"/>
              <a:t>2021 - 2040</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5" name="Inhaltsplatzhalter 2"/>
          <p:cNvSpPr>
            <a:spLocks noGrp="1"/>
          </p:cNvSpPr>
          <p:nvPr>
            <p:ph idx="1"/>
          </p:nvPr>
        </p:nvSpPr>
        <p:spPr bwMode="auto"/>
        <p:txBody>
          <a:bodyPr/>
          <a:lstStyle/>
          <a:p>
            <a:pPr marL="0" indent="0" algn="ctr">
              <a:buNone/>
              <a:defRPr/>
            </a:pPr>
            <a:r>
              <a:rPr lang="de-DE" sz="3600" dirty="0">
                <a:solidFill>
                  <a:schemeClr val="accent1"/>
                </a:solidFill>
                <a:latin typeface="+mj-lt"/>
                <a:ea typeface="+mj-ea"/>
                <a:cs typeface="+mj-cs"/>
              </a:rPr>
              <a:t>Welche Kulturen haben in Ihrem Betrieb während Trockenperioden besonders gelitten? </a:t>
            </a:r>
          </a:p>
        </p:txBody>
      </p:sp>
      <p:sp>
        <p:nvSpPr>
          <p:cNvPr id="6" name="Fußzeilenplatzhalter 3"/>
          <p:cNvSpPr>
            <a:spLocks noGrp="1"/>
          </p:cNvSpPr>
          <p:nvPr>
            <p:ph type="ftr" sz="quarter" idx="10"/>
          </p:nvPr>
        </p:nvSpPr>
        <p:spPr bwMode="auto"/>
        <p:txBody>
          <a:bodyPr/>
          <a:lstStyle/>
          <a:p>
            <a:pPr>
              <a:defRPr/>
            </a:pPr>
            <a:r>
              <a:rPr lang="de-DE"/>
              <a:t>Bewässerung</a:t>
            </a:r>
            <a:endParaRPr/>
          </a:p>
        </p:txBody>
      </p:sp>
      <p:pic>
        <p:nvPicPr>
          <p:cNvPr id="7" name="Grafik 6">
            <a:extLst>
              <a:ext uri="{FF2B5EF4-FFF2-40B4-BE49-F238E27FC236}">
                <a16:creationId xmlns:a16="http://schemas.microsoft.com/office/drawing/2014/main" id="{31A5702C-20DA-4B53-90D6-D8F31D1BFF0B}"/>
              </a:ext>
            </a:extLst>
          </p:cNvPr>
          <p:cNvPicPr>
            <a:picLocks noChangeAspect="1"/>
          </p:cNvPicPr>
          <p:nvPr/>
        </p:nvPicPr>
        <p:blipFill>
          <a:blip r:embed="rId3"/>
          <a:stretch>
            <a:fillRect/>
          </a:stretch>
        </p:blipFill>
        <p:spPr>
          <a:xfrm>
            <a:off x="4848349" y="2996952"/>
            <a:ext cx="2495302" cy="2495302"/>
          </a:xfrm>
          <a:prstGeom prst="rect">
            <a:avLst/>
          </a:prstGeom>
        </p:spPr>
      </p:pic>
      <p:sp>
        <p:nvSpPr>
          <p:cNvPr id="8" name="Textfeld 8">
            <a:extLst>
              <a:ext uri="{FF2B5EF4-FFF2-40B4-BE49-F238E27FC236}">
                <a16:creationId xmlns:a16="http://schemas.microsoft.com/office/drawing/2014/main" id="{97AD8F2C-495A-4F9A-A847-D4FECB321F9B}"/>
              </a:ext>
            </a:extLst>
          </p:cNvPr>
          <p:cNvSpPr/>
          <p:nvPr/>
        </p:nvSpPr>
        <p:spPr bwMode="auto">
          <a:xfrm>
            <a:off x="6600056" y="5207749"/>
            <a:ext cx="623889" cy="261610"/>
          </a:xfrm>
          <a:prstGeom prst="rect">
            <a:avLst/>
          </a:prstGeom>
          <a:noFill/>
        </p:spPr>
        <p:txBody>
          <a:bodyPr wrap="none" rtlCol="0">
            <a:spAutoFit/>
          </a:bodyPr>
          <a:lstStyle/>
          <a:p>
            <a:pPr>
              <a:defRPr/>
            </a:pPr>
            <a:r>
              <a:rPr lang="de-DE" sz="1100" dirty="0" err="1">
                <a:latin typeface="Calibri"/>
              </a:rPr>
              <a:t>pixabay</a:t>
            </a:r>
            <a:endParaRPr sz="1100" dirty="0"/>
          </a:p>
        </p:txBody>
      </p:sp>
    </p:spTree>
    <p:extLst>
      <p:ext uri="{BB962C8B-B14F-4D97-AF65-F5344CB8AC3E}">
        <p14:creationId xmlns:p14="http://schemas.microsoft.com/office/powerpoint/2010/main" val="1387054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Wasserherkunft</a:t>
            </a:r>
            <a:endParaRPr dirty="0"/>
          </a:p>
        </p:txBody>
      </p:sp>
      <p:sp>
        <p:nvSpPr>
          <p:cNvPr id="5" name="Inhaltsplatzhalter 2"/>
          <p:cNvSpPr>
            <a:spLocks noGrp="1"/>
          </p:cNvSpPr>
          <p:nvPr>
            <p:ph idx="1"/>
          </p:nvPr>
        </p:nvSpPr>
        <p:spPr bwMode="auto"/>
        <p:txBody>
          <a:bodyPr/>
          <a:lstStyle/>
          <a:p>
            <a:pPr>
              <a:buFont typeface="Courier New"/>
              <a:buChar char="o"/>
              <a:defRPr/>
            </a:pPr>
            <a:r>
              <a:rPr lang="de-DE" dirty="0"/>
              <a:t> Grund-, Oberflächen-, Trinkwasser</a:t>
            </a:r>
            <a:endParaRPr dirty="0"/>
          </a:p>
          <a:p>
            <a:pPr marL="0" indent="0">
              <a:buNone/>
              <a:defRPr/>
            </a:pPr>
            <a:endParaRPr lang="de-DE" dirty="0"/>
          </a:p>
          <a:p>
            <a:pPr>
              <a:buFont typeface="Wingdings"/>
              <a:buChar char="Ø"/>
              <a:defRPr/>
            </a:pPr>
            <a:r>
              <a:rPr lang="de-DE" dirty="0"/>
              <a:t> Regionale Wasserversorger</a:t>
            </a:r>
            <a:endParaRPr dirty="0"/>
          </a:p>
          <a:p>
            <a:pPr>
              <a:buFont typeface="Wingdings"/>
              <a:buChar char="Ø"/>
              <a:defRPr/>
            </a:pPr>
            <a:r>
              <a:rPr lang="de-DE" dirty="0"/>
              <a:t> Betriebliche Brunnen</a:t>
            </a:r>
            <a:endParaRPr dirty="0"/>
          </a:p>
          <a:p>
            <a:pPr>
              <a:buFont typeface="Wingdings"/>
              <a:buChar char="Ø"/>
              <a:defRPr/>
            </a:pPr>
            <a:r>
              <a:rPr lang="de-DE" dirty="0"/>
              <a:t> Oberflächengewässer</a:t>
            </a:r>
            <a:endParaRPr dirty="0"/>
          </a:p>
          <a:p>
            <a:pPr>
              <a:buFont typeface="Wingdings"/>
              <a:buChar char="Ø"/>
              <a:defRPr/>
            </a:pPr>
            <a:r>
              <a:rPr lang="de-DE" dirty="0"/>
              <a:t> Beregnungsgemeinschaften oder Boden-/Wasserverbände</a:t>
            </a:r>
            <a:endParaRPr dirty="0"/>
          </a:p>
        </p:txBody>
      </p:sp>
      <p:sp>
        <p:nvSpPr>
          <p:cNvPr id="6" name="Fußzeilenplatzhalter 3"/>
          <p:cNvSpPr>
            <a:spLocks noGrp="1"/>
          </p:cNvSpPr>
          <p:nvPr>
            <p:ph type="ftr" sz="quarter" idx="10"/>
          </p:nvPr>
        </p:nvSpPr>
        <p:spPr bwMode="auto"/>
        <p:txBody>
          <a:bodyPr/>
          <a:lstStyle/>
          <a:p>
            <a:pPr>
              <a:defRPr/>
            </a:pPr>
            <a:r>
              <a:rPr lang="de-DE"/>
              <a:t>Bewässerung</a:t>
            </a:r>
            <a:endParaRPr/>
          </a:p>
        </p:txBody>
      </p:sp>
      <p:sp>
        <p:nvSpPr>
          <p:cNvPr id="7" name="Textfeld 4">
            <a:extLst>
              <a:ext uri="{FF2B5EF4-FFF2-40B4-BE49-F238E27FC236}">
                <a16:creationId xmlns:a16="http://schemas.microsoft.com/office/drawing/2014/main" id="{F469DAC4-4832-4411-8ABE-B85E196C0B7D}"/>
              </a:ext>
            </a:extLst>
          </p:cNvPr>
          <p:cNvSpPr/>
          <p:nvPr/>
        </p:nvSpPr>
        <p:spPr bwMode="auto">
          <a:xfrm>
            <a:off x="9480376" y="4581128"/>
            <a:ext cx="1347537" cy="261610"/>
          </a:xfrm>
          <a:prstGeom prst="rect">
            <a:avLst/>
          </a:prstGeom>
          <a:noFill/>
          <a:ln>
            <a:noFill/>
          </a:ln>
        </p:spPr>
        <p:txBody>
          <a:bodyPr wrap="square" rtlCol="0">
            <a:spAutoFit/>
          </a:bodyPr>
          <a:lstStyle/>
          <a:p>
            <a:pPr>
              <a:defRPr/>
            </a:pPr>
            <a:r>
              <a:rPr lang="de-DE" sz="1100" dirty="0"/>
              <a:t>LTZ Augustenberg</a:t>
            </a:r>
            <a:endParaRPr dirty="0"/>
          </a:p>
        </p:txBody>
      </p:sp>
    </p:spTree>
    <p:extLst>
      <p:ext uri="{BB962C8B-B14F-4D97-AF65-F5344CB8AC3E}">
        <p14:creationId xmlns:p14="http://schemas.microsoft.com/office/powerpoint/2010/main" val="2087882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Zentrale Fragen zur Bewässerung</a:t>
            </a:r>
          </a:p>
        </p:txBody>
      </p:sp>
      <p:sp>
        <p:nvSpPr>
          <p:cNvPr id="5" name="Inhaltsplatzhalter 2"/>
          <p:cNvSpPr>
            <a:spLocks noGrp="1"/>
          </p:cNvSpPr>
          <p:nvPr>
            <p:ph idx="1"/>
          </p:nvPr>
        </p:nvSpPr>
        <p:spPr bwMode="auto"/>
        <p:txBody>
          <a:bodyPr/>
          <a:lstStyle/>
          <a:p>
            <a:pPr>
              <a:buFont typeface="Courier New"/>
              <a:buChar char="o"/>
              <a:defRPr/>
            </a:pPr>
            <a:endParaRPr lang="de-DE" dirty="0"/>
          </a:p>
          <a:p>
            <a:pPr>
              <a:buFont typeface="Courier New"/>
              <a:buChar char="o"/>
              <a:defRPr/>
            </a:pPr>
            <a:r>
              <a:rPr lang="de-DE" dirty="0"/>
              <a:t> Wie bewässern?				Bewässerungstechnik</a:t>
            </a:r>
            <a:endParaRPr dirty="0"/>
          </a:p>
          <a:p>
            <a:pPr>
              <a:buFont typeface="Courier New"/>
              <a:buChar char="o"/>
              <a:defRPr/>
            </a:pPr>
            <a:r>
              <a:rPr lang="de-DE" dirty="0"/>
              <a:t> Wann bewässern?			</a:t>
            </a:r>
            <a:endParaRPr dirty="0"/>
          </a:p>
          <a:p>
            <a:pPr>
              <a:buFont typeface="Courier New"/>
              <a:buChar char="o"/>
              <a:defRPr/>
            </a:pPr>
            <a:r>
              <a:rPr lang="de-DE" dirty="0"/>
              <a:t> Wieviel bewässern?			Bewässerungssteuerung</a:t>
            </a:r>
            <a:endParaRPr dirty="0"/>
          </a:p>
          <a:p>
            <a:pPr>
              <a:buFont typeface="Courier New"/>
              <a:buChar char="o"/>
              <a:defRPr/>
            </a:pPr>
            <a:r>
              <a:rPr lang="de-DE" dirty="0"/>
              <a:t> Was (zuerst) bewässern?		Bewässerungswürdigkeit</a:t>
            </a:r>
            <a:endParaRPr dirty="0"/>
          </a:p>
        </p:txBody>
      </p:sp>
      <p:sp>
        <p:nvSpPr>
          <p:cNvPr id="6" name="Fußzeilenplatzhalter 3"/>
          <p:cNvSpPr>
            <a:spLocks noGrp="1"/>
          </p:cNvSpPr>
          <p:nvPr>
            <p:ph type="ftr" sz="quarter" idx="10"/>
          </p:nvPr>
        </p:nvSpPr>
        <p:spPr bwMode="auto"/>
        <p:txBody>
          <a:bodyPr/>
          <a:lstStyle/>
          <a:p>
            <a:pPr>
              <a:defRPr/>
            </a:pPr>
            <a:r>
              <a:rPr lang="de-DE"/>
              <a:t>Bewässerung</a:t>
            </a:r>
            <a:endParaRPr/>
          </a:p>
        </p:txBody>
      </p:sp>
      <p:sp>
        <p:nvSpPr>
          <p:cNvPr id="7" name="Textfeld 4"/>
          <p:cNvSpPr/>
          <p:nvPr/>
        </p:nvSpPr>
        <p:spPr bwMode="auto">
          <a:xfrm>
            <a:off x="9480376" y="4437112"/>
            <a:ext cx="1347537" cy="261610"/>
          </a:xfrm>
          <a:prstGeom prst="rect">
            <a:avLst/>
          </a:prstGeom>
          <a:noFill/>
          <a:ln>
            <a:noFill/>
          </a:ln>
        </p:spPr>
        <p:txBody>
          <a:bodyPr wrap="square" rtlCol="0">
            <a:spAutoFit/>
          </a:bodyPr>
          <a:lstStyle/>
          <a:p>
            <a:pPr>
              <a:defRPr/>
            </a:pPr>
            <a:r>
              <a:rPr lang="de-DE" sz="1100" dirty="0"/>
              <a:t>LTZ Augustenberg</a:t>
            </a:r>
            <a:endParaRPr dirty="0"/>
          </a:p>
        </p:txBody>
      </p:sp>
      <p:sp>
        <p:nvSpPr>
          <p:cNvPr id="2" name="Pfeil: nach rechts 1">
            <a:extLst>
              <a:ext uri="{FF2B5EF4-FFF2-40B4-BE49-F238E27FC236}">
                <a16:creationId xmlns:a16="http://schemas.microsoft.com/office/drawing/2014/main" id="{92A35472-B173-4D4A-9B0A-223C3AFAEF73}"/>
              </a:ext>
            </a:extLst>
          </p:cNvPr>
          <p:cNvSpPr/>
          <p:nvPr/>
        </p:nvSpPr>
        <p:spPr>
          <a:xfrm>
            <a:off x="5084336" y="3059380"/>
            <a:ext cx="1080120" cy="268608"/>
          </a:xfrm>
          <a:prstGeom prst="right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Pfeil: nach rechts 7">
            <a:extLst>
              <a:ext uri="{FF2B5EF4-FFF2-40B4-BE49-F238E27FC236}">
                <a16:creationId xmlns:a16="http://schemas.microsoft.com/office/drawing/2014/main" id="{BF740C58-2D6E-4FB3-BCCE-48A97425799C}"/>
              </a:ext>
            </a:extLst>
          </p:cNvPr>
          <p:cNvSpPr/>
          <p:nvPr/>
        </p:nvSpPr>
        <p:spPr bwMode="auto">
          <a:xfrm>
            <a:off x="5015880" y="2126906"/>
            <a:ext cx="1080120" cy="268608"/>
          </a:xfrm>
          <a:prstGeom prst="right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Pfeil: nach rechts 8">
            <a:extLst>
              <a:ext uri="{FF2B5EF4-FFF2-40B4-BE49-F238E27FC236}">
                <a16:creationId xmlns:a16="http://schemas.microsoft.com/office/drawing/2014/main" id="{E4D5CE71-4247-43DF-A199-C6195E6E04E5}"/>
              </a:ext>
            </a:extLst>
          </p:cNvPr>
          <p:cNvSpPr/>
          <p:nvPr/>
        </p:nvSpPr>
        <p:spPr bwMode="auto">
          <a:xfrm>
            <a:off x="5084336" y="3551985"/>
            <a:ext cx="1080120" cy="268608"/>
          </a:xfrm>
          <a:prstGeom prst="right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5" name="Inhaltsplatzhalter 2"/>
          <p:cNvSpPr>
            <a:spLocks noGrp="1"/>
          </p:cNvSpPr>
          <p:nvPr>
            <p:ph idx="1"/>
          </p:nvPr>
        </p:nvSpPr>
        <p:spPr bwMode="auto"/>
        <p:txBody>
          <a:bodyPr/>
          <a:lstStyle/>
          <a:p>
            <a:pPr marL="0" indent="0" algn="ctr">
              <a:buNone/>
              <a:defRPr/>
            </a:pPr>
            <a:r>
              <a:rPr lang="de-DE" sz="3600" dirty="0">
                <a:solidFill>
                  <a:schemeClr val="accent1"/>
                </a:solidFill>
                <a:latin typeface="+mj-lt"/>
                <a:ea typeface="+mj-ea"/>
                <a:cs typeface="+mj-cs"/>
              </a:rPr>
              <a:t>Welche Möglichkeiten / Strategien kennen Sie, um die Bewässerung möglichst effizient zu gestalten?</a:t>
            </a:r>
          </a:p>
        </p:txBody>
      </p:sp>
      <p:sp>
        <p:nvSpPr>
          <p:cNvPr id="6" name="Fußzeilenplatzhalter 3"/>
          <p:cNvSpPr>
            <a:spLocks noGrp="1"/>
          </p:cNvSpPr>
          <p:nvPr>
            <p:ph type="ftr" sz="quarter" idx="10"/>
          </p:nvPr>
        </p:nvSpPr>
        <p:spPr bwMode="auto"/>
        <p:txBody>
          <a:bodyPr/>
          <a:lstStyle/>
          <a:p>
            <a:pPr>
              <a:defRPr/>
            </a:pPr>
            <a:r>
              <a:rPr lang="de-DE"/>
              <a:t>Bewässerung</a:t>
            </a:r>
            <a:endParaRPr/>
          </a:p>
        </p:txBody>
      </p:sp>
      <p:pic>
        <p:nvPicPr>
          <p:cNvPr id="7" name="Grafik 6">
            <a:extLst>
              <a:ext uri="{FF2B5EF4-FFF2-40B4-BE49-F238E27FC236}">
                <a16:creationId xmlns:a16="http://schemas.microsoft.com/office/drawing/2014/main" id="{31A5702C-20DA-4B53-90D6-D8F31D1BFF0B}"/>
              </a:ext>
            </a:extLst>
          </p:cNvPr>
          <p:cNvPicPr>
            <a:picLocks noChangeAspect="1"/>
          </p:cNvPicPr>
          <p:nvPr/>
        </p:nvPicPr>
        <p:blipFill>
          <a:blip r:embed="rId3"/>
          <a:stretch>
            <a:fillRect/>
          </a:stretch>
        </p:blipFill>
        <p:spPr>
          <a:xfrm>
            <a:off x="4848349" y="2996952"/>
            <a:ext cx="2495302" cy="2495302"/>
          </a:xfrm>
          <a:prstGeom prst="rect">
            <a:avLst/>
          </a:prstGeom>
        </p:spPr>
      </p:pic>
      <p:sp>
        <p:nvSpPr>
          <p:cNvPr id="8" name="Textfeld 8">
            <a:extLst>
              <a:ext uri="{FF2B5EF4-FFF2-40B4-BE49-F238E27FC236}">
                <a16:creationId xmlns:a16="http://schemas.microsoft.com/office/drawing/2014/main" id="{97AD8F2C-495A-4F9A-A847-D4FECB321F9B}"/>
              </a:ext>
            </a:extLst>
          </p:cNvPr>
          <p:cNvSpPr/>
          <p:nvPr/>
        </p:nvSpPr>
        <p:spPr bwMode="auto">
          <a:xfrm>
            <a:off x="6600056" y="5207749"/>
            <a:ext cx="623889" cy="261610"/>
          </a:xfrm>
          <a:prstGeom prst="rect">
            <a:avLst/>
          </a:prstGeom>
          <a:noFill/>
        </p:spPr>
        <p:txBody>
          <a:bodyPr wrap="none" rtlCol="0">
            <a:spAutoFit/>
          </a:bodyPr>
          <a:lstStyle/>
          <a:p>
            <a:pPr>
              <a:defRPr/>
            </a:pPr>
            <a:r>
              <a:rPr lang="de-DE" sz="1100" dirty="0" err="1">
                <a:latin typeface="Calibri"/>
              </a:rPr>
              <a:t>pixabay</a:t>
            </a:r>
            <a:endParaRPr sz="1100" dirty="0"/>
          </a:p>
        </p:txBody>
      </p:sp>
    </p:spTree>
    <p:extLst>
      <p:ext uri="{BB962C8B-B14F-4D97-AF65-F5344CB8AC3E}">
        <p14:creationId xmlns:p14="http://schemas.microsoft.com/office/powerpoint/2010/main" val="10548246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Möglichkeiten effizienter Bewässerung</a:t>
            </a:r>
          </a:p>
        </p:txBody>
      </p:sp>
      <p:sp>
        <p:nvSpPr>
          <p:cNvPr id="5" name="Inhaltsplatzhalter 2"/>
          <p:cNvSpPr>
            <a:spLocks noGrp="1"/>
          </p:cNvSpPr>
          <p:nvPr>
            <p:ph idx="1"/>
          </p:nvPr>
        </p:nvSpPr>
        <p:spPr bwMode="auto"/>
        <p:txBody>
          <a:bodyPr/>
          <a:lstStyle/>
          <a:p>
            <a:pPr marL="0" indent="0">
              <a:buNone/>
              <a:defRPr/>
            </a:pPr>
            <a:endParaRPr lang="de-DE" dirty="0"/>
          </a:p>
          <a:p>
            <a:pPr>
              <a:buFont typeface="Courier New"/>
              <a:buChar char="o"/>
              <a:defRPr/>
            </a:pPr>
            <a:r>
              <a:rPr lang="de-DE" dirty="0"/>
              <a:t> Optimierung der Bewässerungseffizienz</a:t>
            </a:r>
            <a:endParaRPr dirty="0"/>
          </a:p>
          <a:p>
            <a:pPr>
              <a:buFont typeface="Courier New"/>
              <a:buChar char="o"/>
              <a:defRPr/>
            </a:pPr>
            <a:r>
              <a:rPr lang="de-DE" dirty="0"/>
              <a:t> Anpassung der Bewässerungsstrategie</a:t>
            </a:r>
          </a:p>
          <a:p>
            <a:pPr marL="0" indent="0">
              <a:buNone/>
              <a:defRPr/>
            </a:pPr>
            <a:endParaRPr lang="de-DE" dirty="0"/>
          </a:p>
        </p:txBody>
      </p:sp>
      <p:sp>
        <p:nvSpPr>
          <p:cNvPr id="6" name="Fußzeilenplatzhalter 3"/>
          <p:cNvSpPr>
            <a:spLocks noGrp="1"/>
          </p:cNvSpPr>
          <p:nvPr>
            <p:ph type="ftr" sz="quarter" idx="10"/>
          </p:nvPr>
        </p:nvSpPr>
        <p:spPr bwMode="auto"/>
        <p:txBody>
          <a:bodyPr/>
          <a:lstStyle/>
          <a:p>
            <a:pPr>
              <a:defRPr/>
            </a:pPr>
            <a:r>
              <a:rPr lang="de-DE"/>
              <a:t>Bewässerung</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4" name="Inhaltsplatzhalter 6"/>
          <p:cNvPicPr>
            <a:picLocks noGrp="1" noChangeAspect="1"/>
          </p:cNvPicPr>
          <p:nvPr>
            <p:ph idx="1"/>
          </p:nvPr>
        </p:nvPicPr>
        <p:blipFill>
          <a:blip r:embed="rId3"/>
          <a:stretch/>
        </p:blipFill>
        <p:spPr bwMode="auto">
          <a:xfrm>
            <a:off x="1719134" y="1160548"/>
            <a:ext cx="8370673" cy="5195802"/>
          </a:xfrm>
          <a:prstGeom prst="rect">
            <a:avLst/>
          </a:prstGeom>
          <a:solidFill>
            <a:schemeClr val="accent1">
              <a:lumMod val="20000"/>
              <a:lumOff val="80000"/>
            </a:schemeClr>
          </a:solidFill>
        </p:spPr>
      </p:pic>
      <p:sp>
        <p:nvSpPr>
          <p:cNvPr id="5" name="Fußzeilenplatzhalter 3"/>
          <p:cNvSpPr>
            <a:spLocks noGrp="1"/>
          </p:cNvSpPr>
          <p:nvPr>
            <p:ph type="ftr" sz="quarter" idx="10"/>
          </p:nvPr>
        </p:nvSpPr>
        <p:spPr bwMode="auto"/>
        <p:txBody>
          <a:bodyPr/>
          <a:lstStyle/>
          <a:p>
            <a:pPr>
              <a:defRPr/>
            </a:pPr>
            <a:r>
              <a:rPr lang="de-DE"/>
              <a:t>Bewässerung</a:t>
            </a:r>
            <a:endParaRPr/>
          </a:p>
        </p:txBody>
      </p:sp>
      <p:sp>
        <p:nvSpPr>
          <p:cNvPr id="6" name="Textfeld 4"/>
          <p:cNvSpPr/>
          <p:nvPr/>
        </p:nvSpPr>
        <p:spPr bwMode="auto">
          <a:xfrm>
            <a:off x="7627972" y="6443109"/>
            <a:ext cx="2497240" cy="261610"/>
          </a:xfrm>
          <a:prstGeom prst="rect">
            <a:avLst/>
          </a:prstGeom>
          <a:noFill/>
          <a:ln>
            <a:noFill/>
          </a:ln>
        </p:spPr>
        <p:txBody>
          <a:bodyPr wrap="square" rtlCol="0">
            <a:spAutoFit/>
          </a:bodyPr>
          <a:lstStyle/>
          <a:p>
            <a:pPr>
              <a:defRPr/>
            </a:pPr>
            <a:r>
              <a:rPr lang="de-DE" sz="1100" dirty="0"/>
              <a:t>LTZ Augustenberg, Dr. Andreas Butz</a:t>
            </a:r>
            <a:endParaRPr dirty="0"/>
          </a:p>
        </p:txBody>
      </p:sp>
      <p:sp>
        <p:nvSpPr>
          <p:cNvPr id="7" name="Textfeld 7"/>
          <p:cNvSpPr/>
          <p:nvPr/>
        </p:nvSpPr>
        <p:spPr bwMode="auto">
          <a:xfrm>
            <a:off x="2416177" y="240039"/>
            <a:ext cx="6976590" cy="892552"/>
          </a:xfrm>
          <a:prstGeom prst="rect">
            <a:avLst/>
          </a:prstGeom>
          <a:noFill/>
        </p:spPr>
        <p:txBody>
          <a:bodyPr wrap="none" rtlCol="0">
            <a:spAutoFit/>
          </a:bodyPr>
          <a:lstStyle/>
          <a:p>
            <a:pPr>
              <a:defRPr/>
            </a:pPr>
            <a:r>
              <a:rPr lang="de-DE" sz="2400" b="1"/>
              <a:t>Kritische Entwicklungsstadien bei Wasserstress –</a:t>
            </a:r>
            <a:endParaRPr/>
          </a:p>
          <a:p>
            <a:pPr>
              <a:defRPr/>
            </a:pPr>
            <a:r>
              <a:rPr lang="de-DE" sz="2400" b="1"/>
              <a:t>Entscheidungsgrundlage für reduzierte Bewässerung</a:t>
            </a:r>
            <a:r>
              <a:rPr lang="de-DE" sz="2800" b="1"/>
              <a:t> </a:t>
            </a:r>
            <a:endParaRPr sz="2800" b="1"/>
          </a:p>
        </p:txBody>
      </p:sp>
      <p:sp>
        <p:nvSpPr>
          <p:cNvPr id="8" name="Rechteck 8"/>
          <p:cNvSpPr/>
          <p:nvPr/>
        </p:nvSpPr>
        <p:spPr bwMode="auto">
          <a:xfrm>
            <a:off x="263352" y="2636912"/>
            <a:ext cx="1318089" cy="2862322"/>
          </a:xfrm>
          <a:prstGeom prst="rect">
            <a:avLst/>
          </a:prstGeom>
          <a:noFill/>
          <a:ln>
            <a:solidFill>
              <a:schemeClr val="tx1"/>
            </a:solidFill>
          </a:ln>
        </p:spPr>
        <p:txBody>
          <a:bodyPr wrap="square">
            <a:spAutoFit/>
          </a:bodyPr>
          <a:lstStyle/>
          <a:p>
            <a:pPr>
              <a:defRPr/>
            </a:pPr>
            <a:r>
              <a:rPr lang="de-DE" sz="2000" dirty="0">
                <a:latin typeface="+mn-lt"/>
              </a:rPr>
              <a:t>Alle weiteren BBCH Stadien: </a:t>
            </a:r>
            <a:r>
              <a:rPr lang="de-DE" sz="2000" dirty="0" err="1">
                <a:latin typeface="+mn-lt"/>
              </a:rPr>
              <a:t>Bewässe-rung</a:t>
            </a:r>
            <a:r>
              <a:rPr lang="de-DE" sz="2000" dirty="0">
                <a:latin typeface="+mn-lt"/>
              </a:rPr>
              <a:t> zum Erhalt der Kultur ab &lt; 20 % </a:t>
            </a:r>
            <a:r>
              <a:rPr lang="de-DE" sz="2000" dirty="0" err="1">
                <a:latin typeface="+mn-lt"/>
              </a:rPr>
              <a:t>nFK</a:t>
            </a:r>
            <a:endParaRP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Bewässerungstechniken</a:t>
            </a:r>
            <a:endParaRPr/>
          </a:p>
        </p:txBody>
      </p:sp>
      <p:sp>
        <p:nvSpPr>
          <p:cNvPr id="5" name="Fußzeilenplatzhalter 3"/>
          <p:cNvSpPr>
            <a:spLocks noGrp="1"/>
          </p:cNvSpPr>
          <p:nvPr>
            <p:ph type="ftr" sz="quarter" idx="10"/>
          </p:nvPr>
        </p:nvSpPr>
        <p:spPr bwMode="auto"/>
        <p:txBody>
          <a:bodyPr/>
          <a:lstStyle/>
          <a:p>
            <a:pPr>
              <a:defRPr/>
            </a:pPr>
            <a:r>
              <a:rPr lang="de-DE"/>
              <a:t>Bewässerung</a:t>
            </a:r>
            <a:endParaRPr/>
          </a:p>
        </p:txBody>
      </p:sp>
      <p:sp>
        <p:nvSpPr>
          <p:cNvPr id="6" name="Inhaltsplatzhalter 11"/>
          <p:cNvSpPr>
            <a:spLocks noGrp="1"/>
          </p:cNvSpPr>
          <p:nvPr>
            <p:ph idx="1"/>
          </p:nvPr>
        </p:nvSpPr>
        <p:spPr bwMode="auto"/>
        <p:txBody>
          <a:bodyPr/>
          <a:lstStyle/>
          <a:p>
            <a:pPr>
              <a:buFont typeface="Courier New"/>
              <a:buChar char="o"/>
              <a:defRPr/>
            </a:pPr>
            <a:r>
              <a:rPr lang="de-DE" dirty="0"/>
              <a:t> Rohrberegnung</a:t>
            </a:r>
            <a:endParaRPr dirty="0"/>
          </a:p>
          <a:p>
            <a:pPr>
              <a:buFont typeface="Courier New"/>
              <a:buChar char="o"/>
              <a:defRPr/>
            </a:pPr>
            <a:r>
              <a:rPr lang="de-DE" dirty="0"/>
              <a:t> Mobile Beregnungsmaschine (mit Düsenwagen oder Einzelregner)</a:t>
            </a:r>
            <a:endParaRPr dirty="0"/>
          </a:p>
          <a:p>
            <a:pPr>
              <a:buFont typeface="Courier New"/>
              <a:buChar char="o"/>
              <a:defRPr/>
            </a:pPr>
            <a:r>
              <a:rPr lang="de-DE" dirty="0"/>
              <a:t> Tropfbewässerung</a:t>
            </a:r>
            <a:endParaRPr dirty="0"/>
          </a:p>
          <a:p>
            <a:pPr marL="0" indent="0">
              <a:buNone/>
              <a:defRPr/>
            </a:pPr>
            <a:endParaRPr lang="de-DE" dirty="0"/>
          </a:p>
        </p:txBody>
      </p:sp>
      <p:pic>
        <p:nvPicPr>
          <p:cNvPr id="2" name="Grafik 1">
            <a:extLst>
              <a:ext uri="{FF2B5EF4-FFF2-40B4-BE49-F238E27FC236}">
                <a16:creationId xmlns:a16="http://schemas.microsoft.com/office/drawing/2014/main" id="{B2483071-F2DD-47B1-BE41-747AD925CB33}"/>
              </a:ext>
            </a:extLst>
          </p:cNvPr>
          <p:cNvPicPr>
            <a:picLocks noChangeAspect="1"/>
          </p:cNvPicPr>
          <p:nvPr/>
        </p:nvPicPr>
        <p:blipFill>
          <a:blip r:embed="rId3"/>
          <a:stretch>
            <a:fillRect/>
          </a:stretch>
        </p:blipFill>
        <p:spPr>
          <a:xfrm>
            <a:off x="838200" y="3578464"/>
            <a:ext cx="3515866" cy="2342446"/>
          </a:xfrm>
          <a:prstGeom prst="rect">
            <a:avLst/>
          </a:prstGeom>
        </p:spPr>
      </p:pic>
      <p:sp>
        <p:nvSpPr>
          <p:cNvPr id="7" name="Textfeld 4">
            <a:extLst>
              <a:ext uri="{FF2B5EF4-FFF2-40B4-BE49-F238E27FC236}">
                <a16:creationId xmlns:a16="http://schemas.microsoft.com/office/drawing/2014/main" id="{B8D46FD9-02E3-4CEC-9597-C9246043AF80}"/>
              </a:ext>
            </a:extLst>
          </p:cNvPr>
          <p:cNvSpPr/>
          <p:nvPr/>
        </p:nvSpPr>
        <p:spPr bwMode="auto">
          <a:xfrm>
            <a:off x="767408" y="5978853"/>
            <a:ext cx="3744416" cy="261610"/>
          </a:xfrm>
          <a:prstGeom prst="rect">
            <a:avLst/>
          </a:prstGeom>
          <a:noFill/>
          <a:ln>
            <a:noFill/>
          </a:ln>
        </p:spPr>
        <p:txBody>
          <a:bodyPr wrap="square" rtlCol="0">
            <a:spAutoFit/>
          </a:bodyPr>
          <a:lstStyle/>
          <a:p>
            <a:pPr>
              <a:defRPr/>
            </a:pPr>
            <a:r>
              <a:rPr lang="de-DE" sz="1100" baseline="30000" dirty="0"/>
              <a:t>1) </a:t>
            </a:r>
            <a:r>
              <a:rPr lang="de-DE" sz="1100" dirty="0"/>
              <a:t>Rohrberegnung – Kreisregner, DLR, Josef Schlaghecken</a:t>
            </a:r>
            <a:endParaRPr dirty="0"/>
          </a:p>
        </p:txBody>
      </p:sp>
      <p:pic>
        <p:nvPicPr>
          <p:cNvPr id="3" name="Grafik 2">
            <a:extLst>
              <a:ext uri="{FF2B5EF4-FFF2-40B4-BE49-F238E27FC236}">
                <a16:creationId xmlns:a16="http://schemas.microsoft.com/office/drawing/2014/main" id="{72033928-4A4D-4952-BDD5-ED96C39C94AF}"/>
              </a:ext>
            </a:extLst>
          </p:cNvPr>
          <p:cNvPicPr>
            <a:picLocks noChangeAspect="1"/>
          </p:cNvPicPr>
          <p:nvPr/>
        </p:nvPicPr>
        <p:blipFill>
          <a:blip r:embed="rId4"/>
          <a:stretch>
            <a:fillRect/>
          </a:stretch>
        </p:blipFill>
        <p:spPr>
          <a:xfrm>
            <a:off x="7968208" y="3568462"/>
            <a:ext cx="3173463" cy="2380097"/>
          </a:xfrm>
          <a:prstGeom prst="rect">
            <a:avLst/>
          </a:prstGeom>
        </p:spPr>
      </p:pic>
      <p:sp>
        <p:nvSpPr>
          <p:cNvPr id="8" name="Textfeld 4">
            <a:extLst>
              <a:ext uri="{FF2B5EF4-FFF2-40B4-BE49-F238E27FC236}">
                <a16:creationId xmlns:a16="http://schemas.microsoft.com/office/drawing/2014/main" id="{95355DEB-C006-4172-9D51-4AA5ADDD9930}"/>
              </a:ext>
            </a:extLst>
          </p:cNvPr>
          <p:cNvSpPr/>
          <p:nvPr/>
        </p:nvSpPr>
        <p:spPr bwMode="auto">
          <a:xfrm>
            <a:off x="7968208" y="5963645"/>
            <a:ext cx="3744416" cy="261610"/>
          </a:xfrm>
          <a:prstGeom prst="rect">
            <a:avLst/>
          </a:prstGeom>
          <a:noFill/>
          <a:ln>
            <a:noFill/>
          </a:ln>
        </p:spPr>
        <p:txBody>
          <a:bodyPr wrap="square" rtlCol="0">
            <a:spAutoFit/>
          </a:bodyPr>
          <a:lstStyle/>
          <a:p>
            <a:pPr>
              <a:defRPr/>
            </a:pPr>
            <a:r>
              <a:rPr lang="de-DE" sz="1100" baseline="30000" dirty="0"/>
              <a:t>3) </a:t>
            </a:r>
            <a:r>
              <a:rPr lang="de-DE" sz="1100" dirty="0"/>
              <a:t>Tropfbewässerung bei Zucchini, Josef Schlaghecken</a:t>
            </a:r>
            <a:endParaRPr dirty="0"/>
          </a:p>
        </p:txBody>
      </p:sp>
      <p:pic>
        <p:nvPicPr>
          <p:cNvPr id="9" name="Grafik 8">
            <a:extLst>
              <a:ext uri="{FF2B5EF4-FFF2-40B4-BE49-F238E27FC236}">
                <a16:creationId xmlns:a16="http://schemas.microsoft.com/office/drawing/2014/main" id="{AD8F9706-7423-4A35-B4CD-F5BF7277A987}"/>
              </a:ext>
            </a:extLst>
          </p:cNvPr>
          <p:cNvPicPr>
            <a:picLocks noChangeAspect="1"/>
          </p:cNvPicPr>
          <p:nvPr/>
        </p:nvPicPr>
        <p:blipFill>
          <a:blip r:embed="rId5"/>
          <a:stretch>
            <a:fillRect/>
          </a:stretch>
        </p:blipFill>
        <p:spPr>
          <a:xfrm>
            <a:off x="4424858" y="3568462"/>
            <a:ext cx="3513670" cy="2342446"/>
          </a:xfrm>
          <a:prstGeom prst="rect">
            <a:avLst/>
          </a:prstGeom>
        </p:spPr>
      </p:pic>
      <p:sp>
        <p:nvSpPr>
          <p:cNvPr id="10" name="Textfeld 4">
            <a:extLst>
              <a:ext uri="{FF2B5EF4-FFF2-40B4-BE49-F238E27FC236}">
                <a16:creationId xmlns:a16="http://schemas.microsoft.com/office/drawing/2014/main" id="{19547C5E-4985-455C-B3B3-48476AB78105}"/>
              </a:ext>
            </a:extLst>
          </p:cNvPr>
          <p:cNvSpPr/>
          <p:nvPr/>
        </p:nvSpPr>
        <p:spPr bwMode="auto">
          <a:xfrm>
            <a:off x="4378077" y="5973532"/>
            <a:ext cx="3744416" cy="261610"/>
          </a:xfrm>
          <a:prstGeom prst="rect">
            <a:avLst/>
          </a:prstGeom>
          <a:noFill/>
          <a:ln>
            <a:noFill/>
          </a:ln>
        </p:spPr>
        <p:txBody>
          <a:bodyPr wrap="square" rtlCol="0">
            <a:spAutoFit/>
          </a:bodyPr>
          <a:lstStyle/>
          <a:p>
            <a:pPr>
              <a:defRPr/>
            </a:pPr>
            <a:r>
              <a:rPr lang="de-DE" sz="1100" baseline="30000" dirty="0"/>
              <a:t>2) </a:t>
            </a:r>
            <a:r>
              <a:rPr lang="de-DE" sz="1100" dirty="0"/>
              <a:t>Mobil: Beregnungsmaschine, Josef Schlaghecken</a:t>
            </a:r>
            <a:endParaRP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Bewässerungskosten</a:t>
            </a:r>
            <a:endParaRPr/>
          </a:p>
        </p:txBody>
      </p:sp>
      <p:sp>
        <p:nvSpPr>
          <p:cNvPr id="5" name="Fußzeilenplatzhalter 3"/>
          <p:cNvSpPr>
            <a:spLocks noGrp="1"/>
          </p:cNvSpPr>
          <p:nvPr>
            <p:ph type="ftr" sz="quarter" idx="10"/>
          </p:nvPr>
        </p:nvSpPr>
        <p:spPr bwMode="auto"/>
        <p:txBody>
          <a:bodyPr/>
          <a:lstStyle/>
          <a:p>
            <a:pPr>
              <a:defRPr/>
            </a:pPr>
            <a:r>
              <a:rPr lang="de-DE"/>
              <a:t>Bewässerung</a:t>
            </a:r>
            <a:endParaRPr/>
          </a:p>
        </p:txBody>
      </p:sp>
      <p:pic>
        <p:nvPicPr>
          <p:cNvPr id="6" name="Grafik 6"/>
          <p:cNvPicPr>
            <a:picLocks noChangeAspect="1"/>
          </p:cNvPicPr>
          <p:nvPr/>
        </p:nvPicPr>
        <p:blipFill>
          <a:blip r:embed="rId3"/>
          <a:srcRect l="26379" t="28506" r="43793" b="27203"/>
          <a:stretch/>
        </p:blipFill>
        <p:spPr bwMode="auto">
          <a:xfrm>
            <a:off x="3039852" y="1196752"/>
            <a:ext cx="6112295" cy="5105357"/>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Technische Bewässerungselemente</a:t>
            </a:r>
            <a:endParaRPr/>
          </a:p>
        </p:txBody>
      </p:sp>
      <p:sp>
        <p:nvSpPr>
          <p:cNvPr id="5" name="Fußzeilenplatzhalter 3"/>
          <p:cNvSpPr>
            <a:spLocks noGrp="1"/>
          </p:cNvSpPr>
          <p:nvPr>
            <p:ph type="ftr" sz="quarter" idx="10"/>
          </p:nvPr>
        </p:nvSpPr>
        <p:spPr bwMode="auto"/>
        <p:txBody>
          <a:bodyPr/>
          <a:lstStyle/>
          <a:p>
            <a:pPr>
              <a:defRPr/>
            </a:pPr>
            <a:r>
              <a:rPr lang="de-DE"/>
              <a:t>Bewässerung</a:t>
            </a:r>
            <a:endParaRPr/>
          </a:p>
        </p:txBody>
      </p:sp>
      <p:sp>
        <p:nvSpPr>
          <p:cNvPr id="6" name="Textfeld 4"/>
          <p:cNvSpPr/>
          <p:nvPr/>
        </p:nvSpPr>
        <p:spPr bwMode="auto">
          <a:xfrm>
            <a:off x="9624392" y="1622720"/>
            <a:ext cx="1556083" cy="261610"/>
          </a:xfrm>
          <a:prstGeom prst="rect">
            <a:avLst/>
          </a:prstGeom>
          <a:noFill/>
          <a:ln>
            <a:noFill/>
          </a:ln>
        </p:spPr>
        <p:txBody>
          <a:bodyPr wrap="square" rtlCol="0">
            <a:spAutoFit/>
          </a:bodyPr>
          <a:lstStyle/>
          <a:p>
            <a:pPr>
              <a:defRPr/>
            </a:pPr>
            <a:r>
              <a:rPr lang="de-DE" sz="1100"/>
              <a:t>Sourell, 2007, verändert</a:t>
            </a:r>
            <a:endParaRPr/>
          </a:p>
        </p:txBody>
      </p:sp>
      <p:sp>
        <p:nvSpPr>
          <p:cNvPr id="7" name="Inhaltsplatzhalter 11"/>
          <p:cNvSpPr>
            <a:spLocks noGrp="1"/>
          </p:cNvSpPr>
          <p:nvPr>
            <p:ph idx="1"/>
          </p:nvPr>
        </p:nvSpPr>
        <p:spPr bwMode="auto"/>
        <p:txBody>
          <a:bodyPr/>
          <a:lstStyle/>
          <a:p>
            <a:pPr marL="0" indent="0">
              <a:buNone/>
              <a:defRPr/>
            </a:pPr>
            <a:r>
              <a:rPr lang="de-DE" b="1"/>
              <a:t>Hauptelemente der landwirtschaftlichen Bewässerung:</a:t>
            </a:r>
            <a:endParaRPr/>
          </a:p>
          <a:p>
            <a:pPr>
              <a:defRPr/>
            </a:pPr>
            <a:endParaRPr lang="de-DE"/>
          </a:p>
          <a:p>
            <a:pPr>
              <a:buFont typeface="Courier New"/>
              <a:buChar char="o"/>
              <a:defRPr/>
            </a:pPr>
            <a:endParaRPr lang="de-DE"/>
          </a:p>
        </p:txBody>
      </p:sp>
      <p:pic>
        <p:nvPicPr>
          <p:cNvPr id="8" name="Grafik 2"/>
          <p:cNvPicPr>
            <a:picLocks noChangeAspect="1"/>
          </p:cNvPicPr>
          <p:nvPr/>
        </p:nvPicPr>
        <p:blipFill>
          <a:blip r:embed="rId3"/>
          <a:srcRect l="26184" t="33684" r="33125" b="37544"/>
          <a:stretch/>
        </p:blipFill>
        <p:spPr bwMode="auto">
          <a:xfrm>
            <a:off x="760748" y="1950711"/>
            <a:ext cx="10670503" cy="4244051"/>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Kriterien für effiziente Bewässerung:</a:t>
            </a:r>
            <a:endParaRPr dirty="0"/>
          </a:p>
        </p:txBody>
      </p:sp>
      <p:sp>
        <p:nvSpPr>
          <p:cNvPr id="5" name="Fußzeilenplatzhalter 3"/>
          <p:cNvSpPr>
            <a:spLocks noGrp="1"/>
          </p:cNvSpPr>
          <p:nvPr>
            <p:ph type="ftr" sz="quarter" idx="10"/>
          </p:nvPr>
        </p:nvSpPr>
        <p:spPr bwMode="auto"/>
        <p:txBody>
          <a:bodyPr/>
          <a:lstStyle/>
          <a:p>
            <a:pPr>
              <a:defRPr/>
            </a:pPr>
            <a:r>
              <a:rPr lang="de-DE"/>
              <a:t>Bewässerung</a:t>
            </a:r>
            <a:endParaRPr/>
          </a:p>
        </p:txBody>
      </p:sp>
      <p:sp>
        <p:nvSpPr>
          <p:cNvPr id="6" name="Textfeld 4"/>
          <p:cNvSpPr/>
          <p:nvPr/>
        </p:nvSpPr>
        <p:spPr bwMode="auto">
          <a:xfrm>
            <a:off x="4837139" y="6098176"/>
            <a:ext cx="2517721" cy="261610"/>
          </a:xfrm>
          <a:prstGeom prst="rect">
            <a:avLst/>
          </a:prstGeom>
          <a:noFill/>
          <a:ln>
            <a:noFill/>
          </a:ln>
        </p:spPr>
        <p:txBody>
          <a:bodyPr wrap="square" rtlCol="0">
            <a:spAutoFit/>
          </a:bodyPr>
          <a:lstStyle/>
          <a:p>
            <a:pPr>
              <a:defRPr/>
            </a:pPr>
            <a:r>
              <a:rPr lang="de-DE" sz="1100" dirty="0"/>
              <a:t>Ekkehard Fricke, LWK Niedersachsen</a:t>
            </a:r>
            <a:endParaRPr dirty="0"/>
          </a:p>
        </p:txBody>
      </p:sp>
      <p:pic>
        <p:nvPicPr>
          <p:cNvPr id="8" name="Inhaltsplatzhalter 7">
            <a:extLst>
              <a:ext uri="{FF2B5EF4-FFF2-40B4-BE49-F238E27FC236}">
                <a16:creationId xmlns:a16="http://schemas.microsoft.com/office/drawing/2014/main" id="{A75868DB-DC2F-4AF7-9CF6-BE8637C0B8D8}"/>
              </a:ext>
            </a:extLst>
          </p:cNvPr>
          <p:cNvPicPr>
            <a:picLocks noGrp="1" noChangeAspect="1"/>
          </p:cNvPicPr>
          <p:nvPr>
            <p:ph idx="1"/>
          </p:nvPr>
        </p:nvPicPr>
        <p:blipFill>
          <a:blip r:embed="rId3"/>
          <a:stretch>
            <a:fillRect/>
          </a:stretch>
        </p:blipFill>
        <p:spPr>
          <a:xfrm>
            <a:off x="1241753" y="1283653"/>
            <a:ext cx="9708492" cy="4713288"/>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2" name="Grafik 1">
            <a:extLst>
              <a:ext uri="{FF2B5EF4-FFF2-40B4-BE49-F238E27FC236}">
                <a16:creationId xmlns:a16="http://schemas.microsoft.com/office/drawing/2014/main" id="{AEA15BBF-1137-4AF9-97DB-7AE4D4F90313}"/>
              </a:ext>
            </a:extLst>
          </p:cNvPr>
          <p:cNvPicPr>
            <a:picLocks noChangeAspect="1"/>
          </p:cNvPicPr>
          <p:nvPr/>
        </p:nvPicPr>
        <p:blipFill rotWithShape="1">
          <a:blip r:embed="rId3"/>
          <a:srcRect t="347"/>
          <a:stretch/>
        </p:blipFill>
        <p:spPr>
          <a:xfrm>
            <a:off x="1707051" y="1137359"/>
            <a:ext cx="7488832" cy="5103487"/>
          </a:xfrm>
          <a:prstGeom prst="rect">
            <a:avLst/>
          </a:prstGeom>
          <a:ln>
            <a:solidFill>
              <a:schemeClr val="tx1"/>
            </a:solidFill>
          </a:ln>
        </p:spPr>
      </p:pic>
      <p:sp>
        <p:nvSpPr>
          <p:cNvPr id="4" name="Titel 1"/>
          <p:cNvSpPr>
            <a:spLocks noGrp="1"/>
          </p:cNvSpPr>
          <p:nvPr>
            <p:ph type="title"/>
          </p:nvPr>
        </p:nvSpPr>
        <p:spPr bwMode="auto">
          <a:xfrm>
            <a:off x="838200" y="365125"/>
            <a:ext cx="10515600" cy="918528"/>
          </a:xfrm>
        </p:spPr>
        <p:txBody>
          <a:bodyPr>
            <a:normAutofit fontScale="90000"/>
          </a:bodyPr>
          <a:lstStyle/>
          <a:p>
            <a:pPr>
              <a:defRPr/>
            </a:pPr>
            <a:r>
              <a:rPr lang="de-DE" dirty="0"/>
              <a:t>Methoden zur Bewässerungssteuerung - Pflanzensensoren</a:t>
            </a:r>
            <a:endParaRPr dirty="0"/>
          </a:p>
        </p:txBody>
      </p:sp>
      <p:sp>
        <p:nvSpPr>
          <p:cNvPr id="5" name="Fußzeilenplatzhalter 3"/>
          <p:cNvSpPr>
            <a:spLocks noGrp="1"/>
          </p:cNvSpPr>
          <p:nvPr>
            <p:ph type="ftr" sz="quarter" idx="10"/>
          </p:nvPr>
        </p:nvSpPr>
        <p:spPr bwMode="auto"/>
        <p:txBody>
          <a:bodyPr/>
          <a:lstStyle/>
          <a:p>
            <a:pPr>
              <a:defRPr/>
            </a:pPr>
            <a:r>
              <a:rPr lang="de-DE"/>
              <a:t>Bewässerung</a:t>
            </a:r>
            <a:endParaRPr/>
          </a:p>
        </p:txBody>
      </p:sp>
      <p:sp>
        <p:nvSpPr>
          <p:cNvPr id="6" name="Textfeld 4"/>
          <p:cNvSpPr/>
          <p:nvPr/>
        </p:nvSpPr>
        <p:spPr bwMode="auto">
          <a:xfrm>
            <a:off x="9195883" y="5906183"/>
            <a:ext cx="1833464" cy="261610"/>
          </a:xfrm>
          <a:prstGeom prst="rect">
            <a:avLst/>
          </a:prstGeom>
          <a:noFill/>
          <a:ln>
            <a:noFill/>
          </a:ln>
        </p:spPr>
        <p:txBody>
          <a:bodyPr wrap="square" rtlCol="0">
            <a:spAutoFit/>
          </a:bodyPr>
          <a:lstStyle/>
          <a:p>
            <a:pPr>
              <a:defRPr/>
            </a:pPr>
            <a:r>
              <a:rPr lang="de-DE" sz="1100" dirty="0"/>
              <a:t>LTZ Augustenberg, A. Butz</a:t>
            </a:r>
            <a:endParaRPr dirty="0"/>
          </a:p>
        </p:txBody>
      </p:sp>
      <p:sp>
        <p:nvSpPr>
          <p:cNvPr id="3" name="Rechteck 2">
            <a:extLst>
              <a:ext uri="{FF2B5EF4-FFF2-40B4-BE49-F238E27FC236}">
                <a16:creationId xmlns:a16="http://schemas.microsoft.com/office/drawing/2014/main" id="{D9A67506-8817-4484-A6E3-DD19A1D2F606}"/>
              </a:ext>
            </a:extLst>
          </p:cNvPr>
          <p:cNvSpPr/>
          <p:nvPr/>
        </p:nvSpPr>
        <p:spPr>
          <a:xfrm>
            <a:off x="8370166" y="5747728"/>
            <a:ext cx="216024" cy="215443"/>
          </a:xfrm>
          <a:prstGeom prst="rect">
            <a:avLst/>
          </a:prstGeom>
          <a:solidFill>
            <a:srgbClr val="FFFFCC"/>
          </a:solidFill>
          <a:ln>
            <a:solidFill>
              <a:srgbClr val="FFFF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93502"/>
            <a:ext cx="11018440" cy="918528"/>
          </a:xfrm>
        </p:spPr>
        <p:txBody>
          <a:bodyPr>
            <a:normAutofit fontScale="90000"/>
          </a:bodyPr>
          <a:lstStyle/>
          <a:p>
            <a:pPr>
              <a:defRPr/>
            </a:pPr>
            <a:r>
              <a:rPr lang="de-DE" dirty="0"/>
              <a:t>Methoden zur Bewässerungssteuerung – Bodenfeuchtesensoren </a:t>
            </a:r>
            <a:r>
              <a:rPr lang="de-DE" sz="2700" dirty="0"/>
              <a:t>– anhand des Matrixpotentials</a:t>
            </a:r>
            <a:endParaRPr sz="2700" dirty="0"/>
          </a:p>
        </p:txBody>
      </p:sp>
      <p:sp>
        <p:nvSpPr>
          <p:cNvPr id="5" name="Fußzeilenplatzhalter 3"/>
          <p:cNvSpPr>
            <a:spLocks noGrp="1"/>
          </p:cNvSpPr>
          <p:nvPr>
            <p:ph type="ftr" sz="quarter" idx="10"/>
          </p:nvPr>
        </p:nvSpPr>
        <p:spPr bwMode="auto"/>
        <p:txBody>
          <a:bodyPr/>
          <a:lstStyle/>
          <a:p>
            <a:pPr>
              <a:defRPr/>
            </a:pPr>
            <a:r>
              <a:rPr lang="de-DE"/>
              <a:t>Bewässerung</a:t>
            </a:r>
            <a:endParaRPr/>
          </a:p>
        </p:txBody>
      </p:sp>
      <p:pic>
        <p:nvPicPr>
          <p:cNvPr id="7" name="Grafik 6">
            <a:extLst>
              <a:ext uri="{FF2B5EF4-FFF2-40B4-BE49-F238E27FC236}">
                <a16:creationId xmlns:a16="http://schemas.microsoft.com/office/drawing/2014/main" id="{4FAEBA4E-E577-425A-9567-F5B2231B6E8E}"/>
              </a:ext>
            </a:extLst>
          </p:cNvPr>
          <p:cNvPicPr>
            <a:picLocks noChangeAspect="1"/>
          </p:cNvPicPr>
          <p:nvPr/>
        </p:nvPicPr>
        <p:blipFill rotWithShape="1">
          <a:blip r:embed="rId3"/>
          <a:srcRect l="70" t="1225" r="961" b="1528"/>
          <a:stretch/>
        </p:blipFill>
        <p:spPr>
          <a:xfrm>
            <a:off x="2207568" y="1318956"/>
            <a:ext cx="7411556" cy="5123601"/>
          </a:xfrm>
          <a:prstGeom prst="rect">
            <a:avLst/>
          </a:prstGeom>
          <a:ln>
            <a:solidFill>
              <a:schemeClr val="tx1"/>
            </a:solidFill>
          </a:ln>
        </p:spPr>
      </p:pic>
      <p:sp>
        <p:nvSpPr>
          <p:cNvPr id="6" name="Textfeld 4"/>
          <p:cNvSpPr/>
          <p:nvPr/>
        </p:nvSpPr>
        <p:spPr bwMode="auto">
          <a:xfrm>
            <a:off x="9619124" y="5990042"/>
            <a:ext cx="2453540" cy="261610"/>
          </a:xfrm>
          <a:prstGeom prst="rect">
            <a:avLst/>
          </a:prstGeom>
          <a:noFill/>
          <a:ln>
            <a:noFill/>
          </a:ln>
        </p:spPr>
        <p:txBody>
          <a:bodyPr wrap="square" rtlCol="0">
            <a:spAutoFit/>
          </a:bodyPr>
          <a:lstStyle/>
          <a:p>
            <a:pPr>
              <a:defRPr/>
            </a:pPr>
            <a:r>
              <a:rPr lang="de-DE" sz="1100" dirty="0"/>
              <a:t>LTZ Augustenberg, A. Butz (</a:t>
            </a:r>
            <a:r>
              <a:rPr lang="de-DE" sz="1100" dirty="0" err="1"/>
              <a:t>Mastel</a:t>
            </a:r>
            <a:r>
              <a:rPr lang="de-DE" sz="1100" dirty="0"/>
              <a:t>)</a:t>
            </a:r>
            <a:endParaRPr dirty="0"/>
          </a:p>
        </p:txBody>
      </p:sp>
      <p:sp>
        <p:nvSpPr>
          <p:cNvPr id="8" name="Rechteck 7">
            <a:extLst>
              <a:ext uri="{FF2B5EF4-FFF2-40B4-BE49-F238E27FC236}">
                <a16:creationId xmlns:a16="http://schemas.microsoft.com/office/drawing/2014/main" id="{0EE69D4C-E292-4080-A6B5-A67354C30AE1}"/>
              </a:ext>
            </a:extLst>
          </p:cNvPr>
          <p:cNvSpPr/>
          <p:nvPr/>
        </p:nvSpPr>
        <p:spPr bwMode="auto">
          <a:xfrm>
            <a:off x="8904312" y="6114872"/>
            <a:ext cx="318122" cy="273560"/>
          </a:xfrm>
          <a:prstGeom prst="rect">
            <a:avLst/>
          </a:prstGeom>
          <a:solidFill>
            <a:srgbClr val="FFFFCC"/>
          </a:solidFill>
          <a:ln>
            <a:solidFill>
              <a:srgbClr val="FFFF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5271269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2" name="Grafik 1">
            <a:extLst>
              <a:ext uri="{FF2B5EF4-FFF2-40B4-BE49-F238E27FC236}">
                <a16:creationId xmlns:a16="http://schemas.microsoft.com/office/drawing/2014/main" id="{1A447379-F5D4-4609-9B64-7379056F7932}"/>
              </a:ext>
            </a:extLst>
          </p:cNvPr>
          <p:cNvPicPr>
            <a:picLocks noChangeAspect="1"/>
          </p:cNvPicPr>
          <p:nvPr/>
        </p:nvPicPr>
        <p:blipFill>
          <a:blip r:embed="rId3"/>
          <a:stretch>
            <a:fillRect/>
          </a:stretch>
        </p:blipFill>
        <p:spPr>
          <a:xfrm>
            <a:off x="2783632" y="1300298"/>
            <a:ext cx="6266776" cy="4972890"/>
          </a:xfrm>
          <a:prstGeom prst="rect">
            <a:avLst/>
          </a:prstGeom>
        </p:spPr>
      </p:pic>
      <p:sp>
        <p:nvSpPr>
          <p:cNvPr id="4" name="Titel 1"/>
          <p:cNvSpPr>
            <a:spLocks noGrp="1"/>
          </p:cNvSpPr>
          <p:nvPr>
            <p:ph type="title"/>
          </p:nvPr>
        </p:nvSpPr>
        <p:spPr bwMode="auto">
          <a:xfrm>
            <a:off x="838200" y="393502"/>
            <a:ext cx="11018440" cy="918528"/>
          </a:xfrm>
        </p:spPr>
        <p:txBody>
          <a:bodyPr>
            <a:normAutofit fontScale="90000"/>
          </a:bodyPr>
          <a:lstStyle/>
          <a:p>
            <a:pPr>
              <a:defRPr/>
            </a:pPr>
            <a:r>
              <a:rPr lang="de-DE" dirty="0"/>
              <a:t>Methoden zur Bewässerungssteuerung – Bodenfeuchtesensoren </a:t>
            </a:r>
            <a:r>
              <a:rPr lang="de-DE" sz="2700" dirty="0"/>
              <a:t>– volumetrischer Wassergehalt</a:t>
            </a:r>
            <a:endParaRPr sz="2700" dirty="0"/>
          </a:p>
        </p:txBody>
      </p:sp>
      <p:sp>
        <p:nvSpPr>
          <p:cNvPr id="5" name="Fußzeilenplatzhalter 3"/>
          <p:cNvSpPr>
            <a:spLocks noGrp="1"/>
          </p:cNvSpPr>
          <p:nvPr>
            <p:ph type="ftr" sz="quarter" idx="10"/>
          </p:nvPr>
        </p:nvSpPr>
        <p:spPr bwMode="auto"/>
        <p:txBody>
          <a:bodyPr/>
          <a:lstStyle/>
          <a:p>
            <a:pPr>
              <a:defRPr/>
            </a:pPr>
            <a:r>
              <a:rPr lang="de-DE"/>
              <a:t>Bewässerung</a:t>
            </a:r>
            <a:endParaRPr/>
          </a:p>
        </p:txBody>
      </p:sp>
      <p:sp>
        <p:nvSpPr>
          <p:cNvPr id="6" name="Textfeld 4"/>
          <p:cNvSpPr/>
          <p:nvPr/>
        </p:nvSpPr>
        <p:spPr bwMode="auto">
          <a:xfrm>
            <a:off x="9308824" y="5877272"/>
            <a:ext cx="1687016" cy="261610"/>
          </a:xfrm>
          <a:prstGeom prst="rect">
            <a:avLst/>
          </a:prstGeom>
          <a:noFill/>
          <a:ln>
            <a:noFill/>
          </a:ln>
        </p:spPr>
        <p:txBody>
          <a:bodyPr wrap="square" rtlCol="0">
            <a:spAutoFit/>
          </a:bodyPr>
          <a:lstStyle/>
          <a:p>
            <a:pPr>
              <a:defRPr/>
            </a:pPr>
            <a:r>
              <a:rPr lang="de-DE" sz="1100" dirty="0"/>
              <a:t>LTZ Augustenberg, A. Butz</a:t>
            </a:r>
            <a:endParaRPr dirty="0"/>
          </a:p>
        </p:txBody>
      </p:sp>
      <p:sp>
        <p:nvSpPr>
          <p:cNvPr id="8" name="Textfeld 7">
            <a:extLst>
              <a:ext uri="{FF2B5EF4-FFF2-40B4-BE49-F238E27FC236}">
                <a16:creationId xmlns:a16="http://schemas.microsoft.com/office/drawing/2014/main" id="{C0E1F62F-2142-4EF3-8E85-9353BD7D7D23}"/>
              </a:ext>
            </a:extLst>
          </p:cNvPr>
          <p:cNvSpPr txBox="1"/>
          <p:nvPr/>
        </p:nvSpPr>
        <p:spPr>
          <a:xfrm>
            <a:off x="2102613" y="3097131"/>
            <a:ext cx="7767544" cy="70788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de-DE" sz="2000" dirty="0"/>
              <a:t>Es ist zu erwarten, dass FDR-Sonden und TDR Sonden in den nächsten Jahren auch preislich interessanter werden für die Praxis </a:t>
            </a:r>
          </a:p>
        </p:txBody>
      </p:sp>
    </p:spTree>
    <p:extLst>
      <p:ext uri="{BB962C8B-B14F-4D97-AF65-F5344CB8AC3E}">
        <p14:creationId xmlns:p14="http://schemas.microsoft.com/office/powerpoint/2010/main" val="2178206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93502"/>
            <a:ext cx="11234464" cy="918528"/>
          </a:xfrm>
        </p:spPr>
        <p:txBody>
          <a:bodyPr>
            <a:normAutofit fontScale="90000"/>
          </a:bodyPr>
          <a:lstStyle/>
          <a:p>
            <a:pPr>
              <a:defRPr/>
            </a:pPr>
            <a:r>
              <a:rPr lang="de-DE" dirty="0"/>
              <a:t>Methoden zur Bewässerungssteuerung – Klimatische Wasserbilanz</a:t>
            </a:r>
            <a:endParaRPr dirty="0"/>
          </a:p>
        </p:txBody>
      </p:sp>
      <p:sp>
        <p:nvSpPr>
          <p:cNvPr id="5" name="Fußzeilenplatzhalter 3"/>
          <p:cNvSpPr>
            <a:spLocks noGrp="1"/>
          </p:cNvSpPr>
          <p:nvPr>
            <p:ph type="ftr" sz="quarter" idx="10"/>
          </p:nvPr>
        </p:nvSpPr>
        <p:spPr bwMode="auto"/>
        <p:txBody>
          <a:bodyPr/>
          <a:lstStyle/>
          <a:p>
            <a:pPr>
              <a:defRPr/>
            </a:pPr>
            <a:r>
              <a:rPr lang="de-DE"/>
              <a:t>Bewässerung</a:t>
            </a:r>
            <a:endParaRPr/>
          </a:p>
        </p:txBody>
      </p:sp>
      <p:pic>
        <p:nvPicPr>
          <p:cNvPr id="2" name="Grafik 1">
            <a:extLst>
              <a:ext uri="{FF2B5EF4-FFF2-40B4-BE49-F238E27FC236}">
                <a16:creationId xmlns:a16="http://schemas.microsoft.com/office/drawing/2014/main" id="{536CF499-1A69-47C1-B9C5-8C0B8852D472}"/>
              </a:ext>
            </a:extLst>
          </p:cNvPr>
          <p:cNvPicPr>
            <a:picLocks noChangeAspect="1"/>
          </p:cNvPicPr>
          <p:nvPr/>
        </p:nvPicPr>
        <p:blipFill>
          <a:blip r:embed="rId3"/>
          <a:stretch>
            <a:fillRect/>
          </a:stretch>
        </p:blipFill>
        <p:spPr>
          <a:xfrm>
            <a:off x="1946398" y="1137637"/>
            <a:ext cx="8299203" cy="5218713"/>
          </a:xfrm>
          <a:prstGeom prst="rect">
            <a:avLst/>
          </a:prstGeom>
        </p:spPr>
      </p:pic>
      <p:sp>
        <p:nvSpPr>
          <p:cNvPr id="6" name="Textfeld 4"/>
          <p:cNvSpPr/>
          <p:nvPr/>
        </p:nvSpPr>
        <p:spPr bwMode="auto">
          <a:xfrm>
            <a:off x="10385648" y="5949280"/>
            <a:ext cx="1687016" cy="261610"/>
          </a:xfrm>
          <a:prstGeom prst="rect">
            <a:avLst/>
          </a:prstGeom>
          <a:noFill/>
          <a:ln>
            <a:noFill/>
          </a:ln>
        </p:spPr>
        <p:txBody>
          <a:bodyPr wrap="square" rtlCol="0">
            <a:spAutoFit/>
          </a:bodyPr>
          <a:lstStyle/>
          <a:p>
            <a:pPr>
              <a:defRPr/>
            </a:pPr>
            <a:r>
              <a:rPr lang="de-DE" sz="1100" dirty="0"/>
              <a:t>LTZ Augustenberg, A. Butz</a:t>
            </a:r>
            <a:endParaRPr dirty="0"/>
          </a:p>
        </p:txBody>
      </p:sp>
    </p:spTree>
    <p:extLst>
      <p:ext uri="{BB962C8B-B14F-4D97-AF65-F5344CB8AC3E}">
        <p14:creationId xmlns:p14="http://schemas.microsoft.com/office/powerpoint/2010/main" val="32310902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Faktoren zur Feststellung des Bewässerungsbedarfs</a:t>
            </a:r>
            <a:endParaRPr dirty="0"/>
          </a:p>
        </p:txBody>
      </p:sp>
      <p:sp>
        <p:nvSpPr>
          <p:cNvPr id="5" name="Fußzeilenplatzhalter 3"/>
          <p:cNvSpPr>
            <a:spLocks noGrp="1"/>
          </p:cNvSpPr>
          <p:nvPr>
            <p:ph type="ftr" sz="quarter" idx="10"/>
          </p:nvPr>
        </p:nvSpPr>
        <p:spPr bwMode="auto"/>
        <p:txBody>
          <a:bodyPr/>
          <a:lstStyle/>
          <a:p>
            <a:pPr>
              <a:defRPr/>
            </a:pPr>
            <a:r>
              <a:rPr lang="de-DE"/>
              <a:t>Bewässerung</a:t>
            </a:r>
            <a:endParaRPr/>
          </a:p>
        </p:txBody>
      </p:sp>
      <p:sp>
        <p:nvSpPr>
          <p:cNvPr id="6" name="Textfeld 4"/>
          <p:cNvSpPr/>
          <p:nvPr/>
        </p:nvSpPr>
        <p:spPr bwMode="auto">
          <a:xfrm>
            <a:off x="10250904" y="5903495"/>
            <a:ext cx="1235243" cy="261610"/>
          </a:xfrm>
          <a:prstGeom prst="rect">
            <a:avLst/>
          </a:prstGeom>
          <a:noFill/>
          <a:ln>
            <a:noFill/>
          </a:ln>
        </p:spPr>
        <p:txBody>
          <a:bodyPr wrap="square" rtlCol="0">
            <a:spAutoFit/>
          </a:bodyPr>
          <a:lstStyle/>
          <a:p>
            <a:pPr>
              <a:defRPr/>
            </a:pPr>
            <a:r>
              <a:rPr lang="de-DE" sz="1100"/>
              <a:t>LTZ Augustenberg</a:t>
            </a:r>
            <a:endParaRPr/>
          </a:p>
        </p:txBody>
      </p:sp>
      <p:sp>
        <p:nvSpPr>
          <p:cNvPr id="7" name="Inhaltsplatzhalter 5"/>
          <p:cNvSpPr>
            <a:spLocks noGrp="1"/>
          </p:cNvSpPr>
          <p:nvPr>
            <p:ph idx="1"/>
          </p:nvPr>
        </p:nvSpPr>
        <p:spPr bwMode="auto"/>
        <p:txBody>
          <a:bodyPr/>
          <a:lstStyle/>
          <a:p>
            <a:pPr marL="0" indent="0">
              <a:buNone/>
              <a:defRPr/>
            </a:pPr>
            <a:endParaRPr lang="de-DE" dirty="0"/>
          </a:p>
          <a:p>
            <a:pPr>
              <a:buFont typeface="Courier New"/>
              <a:buChar char="o"/>
              <a:defRPr/>
            </a:pPr>
            <a:r>
              <a:rPr lang="de-DE" dirty="0"/>
              <a:t> Bodenart</a:t>
            </a:r>
            <a:endParaRPr dirty="0"/>
          </a:p>
          <a:p>
            <a:pPr>
              <a:buFont typeface="Courier New"/>
              <a:buChar char="o"/>
              <a:defRPr/>
            </a:pPr>
            <a:r>
              <a:rPr lang="de-DE" dirty="0"/>
              <a:t> Ausgangs- und Zielfeuchte des Bodens </a:t>
            </a:r>
            <a:endParaRPr dirty="0"/>
          </a:p>
          <a:p>
            <a:pPr>
              <a:buFont typeface="Courier New"/>
              <a:buChar char="o"/>
              <a:defRPr/>
            </a:pPr>
            <a:r>
              <a:rPr lang="de-DE" dirty="0"/>
              <a:t> Tiefe der nutzbaren Bodenschicht</a:t>
            </a:r>
            <a:endParaRP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Bewässerungsbedarf verschiedener Kulturen</a:t>
            </a:r>
            <a:endParaRPr/>
          </a:p>
        </p:txBody>
      </p:sp>
      <p:sp>
        <p:nvSpPr>
          <p:cNvPr id="5" name="Fußzeilenplatzhalter 3"/>
          <p:cNvSpPr>
            <a:spLocks noGrp="1"/>
          </p:cNvSpPr>
          <p:nvPr>
            <p:ph type="ftr" sz="quarter" idx="10"/>
          </p:nvPr>
        </p:nvSpPr>
        <p:spPr bwMode="auto"/>
        <p:txBody>
          <a:bodyPr/>
          <a:lstStyle/>
          <a:p>
            <a:pPr>
              <a:defRPr/>
            </a:pPr>
            <a:r>
              <a:rPr lang="de-DE"/>
              <a:t>Bewässerung</a:t>
            </a:r>
            <a:endParaRPr/>
          </a:p>
        </p:txBody>
      </p:sp>
      <p:pic>
        <p:nvPicPr>
          <p:cNvPr id="6" name="Inhaltsplatzhalter 6"/>
          <p:cNvPicPr>
            <a:picLocks noGrp="1" noChangeAspect="1"/>
          </p:cNvPicPr>
          <p:nvPr>
            <p:ph idx="1"/>
          </p:nvPr>
        </p:nvPicPr>
        <p:blipFill>
          <a:blip r:embed="rId3"/>
          <a:srcRect l="23677" t="38435" r="42195" b="36521"/>
          <a:stretch/>
        </p:blipFill>
        <p:spPr bwMode="auto">
          <a:xfrm>
            <a:off x="698270" y="1771400"/>
            <a:ext cx="10655529" cy="4398501"/>
          </a:xfrm>
          <a:prstGeom prst="rect">
            <a:avLst/>
          </a:prstGeom>
        </p:spPr>
      </p:pic>
      <p:sp>
        <p:nvSpPr>
          <p:cNvPr id="7" name="Textfeld 7"/>
          <p:cNvSpPr/>
          <p:nvPr/>
        </p:nvSpPr>
        <p:spPr bwMode="auto">
          <a:xfrm>
            <a:off x="698270" y="1248180"/>
            <a:ext cx="10844379" cy="523220"/>
          </a:xfrm>
          <a:prstGeom prst="rect">
            <a:avLst/>
          </a:prstGeom>
          <a:noFill/>
        </p:spPr>
        <p:txBody>
          <a:bodyPr wrap="none" rtlCol="0">
            <a:spAutoFit/>
          </a:bodyPr>
          <a:lstStyle/>
          <a:p>
            <a:pPr>
              <a:defRPr/>
            </a:pPr>
            <a:r>
              <a:rPr lang="de-DE" sz="2800" b="1"/>
              <a:t>Richtwerte für den durchschnittlichen Zusatzwasserbedarf in mm/m</a:t>
            </a:r>
            <a:r>
              <a:rPr lang="de-DE" sz="2800" b="1" baseline="30000"/>
              <a:t>2</a:t>
            </a:r>
            <a:r>
              <a:rPr lang="de-DE" sz="2800" b="1"/>
              <a:t>/J</a:t>
            </a:r>
            <a:endParaRPr/>
          </a:p>
        </p:txBody>
      </p:sp>
      <p:sp>
        <p:nvSpPr>
          <p:cNvPr id="8" name="Textfeld 4"/>
          <p:cNvSpPr/>
          <p:nvPr/>
        </p:nvSpPr>
        <p:spPr bwMode="auto">
          <a:xfrm>
            <a:off x="10128448" y="6039096"/>
            <a:ext cx="1868411" cy="261610"/>
          </a:xfrm>
          <a:prstGeom prst="rect">
            <a:avLst/>
          </a:prstGeom>
          <a:noFill/>
          <a:ln>
            <a:noFill/>
          </a:ln>
        </p:spPr>
        <p:txBody>
          <a:bodyPr wrap="square" rtlCol="0">
            <a:spAutoFit/>
          </a:bodyPr>
          <a:lstStyle/>
          <a:p>
            <a:pPr>
              <a:defRPr/>
            </a:pPr>
            <a:r>
              <a:rPr lang="de-DE" sz="1100" dirty="0"/>
              <a:t>LELF Brandenburg</a:t>
            </a:r>
            <a:endParaRP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Bewässerungsstrategie: Defizitbewässerung</a:t>
            </a:r>
          </a:p>
        </p:txBody>
      </p:sp>
      <p:sp>
        <p:nvSpPr>
          <p:cNvPr id="5" name="Inhaltsplatzhalter 2"/>
          <p:cNvSpPr>
            <a:spLocks noGrp="1"/>
          </p:cNvSpPr>
          <p:nvPr>
            <p:ph idx="1"/>
          </p:nvPr>
        </p:nvSpPr>
        <p:spPr bwMode="auto"/>
        <p:txBody>
          <a:bodyPr/>
          <a:lstStyle/>
          <a:p>
            <a:pPr marL="0" indent="0">
              <a:buNone/>
              <a:defRPr/>
            </a:pPr>
            <a:r>
              <a:rPr lang="de-DE" dirty="0">
                <a:sym typeface="Wingdings" panose="05000000000000000000" pitchFamily="2" charset="2"/>
              </a:rPr>
              <a:t>Zugrunde gelegt wird hier das </a:t>
            </a:r>
            <a:r>
              <a:rPr lang="de-DE" dirty="0"/>
              <a:t>Gesetz des abnehmenden Grenzertrags:</a:t>
            </a:r>
            <a:endParaRPr dirty="0"/>
          </a:p>
          <a:p>
            <a:pPr marL="0" indent="0">
              <a:buNone/>
              <a:defRPr/>
            </a:pPr>
            <a:endParaRPr lang="de-DE" dirty="0"/>
          </a:p>
          <a:p>
            <a:pPr marL="0" indent="0" algn="ctr">
              <a:buNone/>
              <a:defRPr/>
            </a:pPr>
            <a:r>
              <a:rPr lang="de-DE" i="1" dirty="0"/>
              <a:t>Abnahme des Ertragszuwachses pro zusätzlicher Wassergabe mit Zunahme der Bewässerungsintensität </a:t>
            </a:r>
          </a:p>
          <a:p>
            <a:pPr marL="0" indent="0" algn="ctr">
              <a:buNone/>
              <a:defRPr/>
            </a:pPr>
            <a:endParaRPr lang="de-DE" dirty="0"/>
          </a:p>
          <a:p>
            <a:pPr marL="0" indent="0" algn="ctr">
              <a:buNone/>
              <a:defRPr/>
            </a:pPr>
            <a:r>
              <a:rPr lang="de-DE" dirty="0"/>
              <a:t>Was bedeutet das?</a:t>
            </a:r>
          </a:p>
        </p:txBody>
      </p:sp>
      <p:sp>
        <p:nvSpPr>
          <p:cNvPr id="6" name="Fußzeilenplatzhalter 3"/>
          <p:cNvSpPr>
            <a:spLocks noGrp="1"/>
          </p:cNvSpPr>
          <p:nvPr>
            <p:ph type="ftr" sz="quarter" idx="10"/>
          </p:nvPr>
        </p:nvSpPr>
        <p:spPr bwMode="auto"/>
        <p:txBody>
          <a:bodyPr/>
          <a:lstStyle/>
          <a:p>
            <a:pPr>
              <a:defRPr/>
            </a:pPr>
            <a:r>
              <a:rPr lang="de-DE"/>
              <a:t>Bewässerung</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Versuche zur Bewässerung</a:t>
            </a:r>
            <a:endParaRPr/>
          </a:p>
        </p:txBody>
      </p:sp>
      <p:sp>
        <p:nvSpPr>
          <p:cNvPr id="5" name="Inhaltsplatzhalter 2"/>
          <p:cNvSpPr>
            <a:spLocks noGrp="1"/>
          </p:cNvSpPr>
          <p:nvPr>
            <p:ph idx="1"/>
          </p:nvPr>
        </p:nvSpPr>
        <p:spPr bwMode="auto">
          <a:xfrm>
            <a:off x="838200" y="1490200"/>
            <a:ext cx="10596327" cy="4713923"/>
          </a:xfrm>
        </p:spPr>
        <p:txBody>
          <a:bodyPr/>
          <a:lstStyle/>
          <a:p>
            <a:pPr marL="0" indent="0">
              <a:buNone/>
              <a:defRPr/>
            </a:pPr>
            <a:r>
              <a:rPr lang="de-DE" b="1"/>
              <a:t>LTZ-Versuchsergebnisse zur </a:t>
            </a:r>
            <a:r>
              <a:rPr lang="de-DE" b="1">
                <a:solidFill>
                  <a:schemeClr val="accent2"/>
                </a:solidFill>
              </a:rPr>
              <a:t>Defizitbewässerung</a:t>
            </a:r>
            <a:r>
              <a:rPr lang="de-DE" b="1"/>
              <a:t>, Rheinstetten </a:t>
            </a:r>
            <a:r>
              <a:rPr lang="de-DE"/>
              <a:t>(2012-2016*):</a:t>
            </a:r>
            <a:endParaRPr/>
          </a:p>
          <a:p>
            <a:pPr marL="0" indent="0">
              <a:buNone/>
              <a:defRPr/>
            </a:pPr>
            <a:endParaRPr lang="de-DE"/>
          </a:p>
          <a:p>
            <a:pPr marL="0" indent="0">
              <a:buNone/>
              <a:defRPr/>
            </a:pPr>
            <a:endParaRPr lang="de-DE"/>
          </a:p>
          <a:p>
            <a:pPr marL="0" indent="0">
              <a:buNone/>
              <a:defRPr/>
            </a:pPr>
            <a:endParaRPr lang="de-DE"/>
          </a:p>
          <a:p>
            <a:pPr marL="0" indent="0">
              <a:buNone/>
              <a:defRPr/>
            </a:pPr>
            <a:endParaRPr lang="de-DE"/>
          </a:p>
          <a:p>
            <a:pPr marL="0" indent="0">
              <a:buNone/>
              <a:defRPr/>
            </a:pPr>
            <a:endParaRPr lang="de-DE"/>
          </a:p>
          <a:p>
            <a:pPr marL="0" indent="0">
              <a:buNone/>
              <a:defRPr/>
            </a:pPr>
            <a:endParaRPr lang="de-DE"/>
          </a:p>
          <a:p>
            <a:pPr marL="0" indent="0">
              <a:buNone/>
              <a:defRPr/>
            </a:pPr>
            <a:endParaRPr lang="de-DE"/>
          </a:p>
          <a:p>
            <a:pPr marL="0" indent="0">
              <a:buNone/>
              <a:defRPr/>
            </a:pPr>
            <a:endParaRPr lang="de-DE"/>
          </a:p>
          <a:p>
            <a:pPr marL="0" indent="0">
              <a:buNone/>
              <a:defRPr/>
            </a:pPr>
            <a:endParaRPr lang="de-DE" sz="2000"/>
          </a:p>
        </p:txBody>
      </p:sp>
      <p:sp>
        <p:nvSpPr>
          <p:cNvPr id="6" name="Fußzeilenplatzhalter 3"/>
          <p:cNvSpPr>
            <a:spLocks noGrp="1"/>
          </p:cNvSpPr>
          <p:nvPr>
            <p:ph type="ftr" sz="quarter" idx="10"/>
          </p:nvPr>
        </p:nvSpPr>
        <p:spPr bwMode="auto"/>
        <p:txBody>
          <a:bodyPr/>
          <a:lstStyle/>
          <a:p>
            <a:pPr>
              <a:defRPr/>
            </a:pPr>
            <a:r>
              <a:rPr lang="de-DE"/>
              <a:t>Bewässerung</a:t>
            </a:r>
            <a:endParaRPr/>
          </a:p>
        </p:txBody>
      </p:sp>
      <p:sp>
        <p:nvSpPr>
          <p:cNvPr id="7" name="Textfeld 4"/>
          <p:cNvSpPr/>
          <p:nvPr/>
        </p:nvSpPr>
        <p:spPr bwMode="auto">
          <a:xfrm>
            <a:off x="10223939" y="5942513"/>
            <a:ext cx="1210588" cy="261610"/>
          </a:xfrm>
          <a:prstGeom prst="rect">
            <a:avLst/>
          </a:prstGeom>
          <a:noFill/>
          <a:ln>
            <a:noFill/>
          </a:ln>
        </p:spPr>
        <p:txBody>
          <a:bodyPr wrap="none" rtlCol="0">
            <a:spAutoFit/>
          </a:bodyPr>
          <a:lstStyle/>
          <a:p>
            <a:pPr>
              <a:defRPr/>
            </a:pPr>
            <a:r>
              <a:rPr lang="de-DE" sz="1100"/>
              <a:t>LTZ Augustenberg</a:t>
            </a:r>
            <a:endParaRPr/>
          </a:p>
        </p:txBody>
      </p:sp>
      <p:sp>
        <p:nvSpPr>
          <p:cNvPr id="8" name="Textfeld 5"/>
          <p:cNvSpPr/>
          <p:nvPr/>
        </p:nvSpPr>
        <p:spPr bwMode="auto">
          <a:xfrm>
            <a:off x="838200" y="2470484"/>
            <a:ext cx="10515599" cy="4278094"/>
          </a:xfrm>
          <a:prstGeom prst="rect">
            <a:avLst/>
          </a:prstGeom>
          <a:noFill/>
        </p:spPr>
        <p:txBody>
          <a:bodyPr wrap="square" rtlCol="0">
            <a:spAutoFit/>
          </a:bodyPr>
          <a:lstStyle/>
          <a:p>
            <a:pPr marL="1081088" indent="-1081088">
              <a:defRPr/>
            </a:pPr>
            <a:r>
              <a:rPr lang="de-DE" sz="2800" b="1" dirty="0">
                <a:solidFill>
                  <a:srgbClr val="000000"/>
                </a:solidFill>
                <a:latin typeface="+mn-lt"/>
                <a:ea typeface="Verdana"/>
                <a:cs typeface="Verdana"/>
              </a:rPr>
              <a:t>Bewässerungsvarianten:</a:t>
            </a:r>
            <a:endParaRPr dirty="0"/>
          </a:p>
          <a:p>
            <a:pPr marL="1081088" indent="-1081088">
              <a:defRPr/>
            </a:pPr>
            <a:endParaRPr lang="de-DE" sz="2800" b="1" dirty="0">
              <a:solidFill>
                <a:srgbClr val="000000"/>
              </a:solidFill>
              <a:latin typeface="+mn-lt"/>
              <a:ea typeface="Verdana"/>
              <a:cs typeface="Verdana"/>
            </a:endParaRPr>
          </a:p>
          <a:p>
            <a:pPr marL="914400" lvl="1" indent="-457200">
              <a:buFont typeface="+mj-lt"/>
              <a:buAutoNum type="arabicPeriod"/>
              <a:defRPr/>
            </a:pPr>
            <a:r>
              <a:rPr lang="de-DE" sz="2800" dirty="0" err="1">
                <a:solidFill>
                  <a:srgbClr val="000000"/>
                </a:solidFill>
                <a:ea typeface="Verdana"/>
                <a:cs typeface="Verdana"/>
              </a:rPr>
              <a:t>U</a:t>
            </a:r>
            <a:r>
              <a:rPr lang="de-DE" sz="2800" dirty="0" err="1">
                <a:solidFill>
                  <a:srgbClr val="000000"/>
                </a:solidFill>
                <a:latin typeface="+mn-lt"/>
                <a:ea typeface="Verdana"/>
                <a:cs typeface="Verdana"/>
              </a:rPr>
              <a:t>nberegnet</a:t>
            </a:r>
            <a:r>
              <a:rPr lang="de-DE" sz="2800" dirty="0">
                <a:solidFill>
                  <a:srgbClr val="000000"/>
                </a:solidFill>
                <a:latin typeface="+mn-lt"/>
                <a:ea typeface="Verdana"/>
                <a:cs typeface="Verdana"/>
              </a:rPr>
              <a:t>: keine Beregnung</a:t>
            </a:r>
            <a:endParaRPr dirty="0"/>
          </a:p>
          <a:p>
            <a:pPr marL="914400" lvl="1" indent="-457200">
              <a:buFont typeface="+mj-lt"/>
              <a:buAutoNum type="arabicPeriod"/>
              <a:defRPr/>
            </a:pPr>
            <a:r>
              <a:rPr lang="de-DE" sz="2800" dirty="0">
                <a:solidFill>
                  <a:srgbClr val="000000"/>
                </a:solidFill>
                <a:latin typeface="+mn-lt"/>
                <a:ea typeface="Verdana"/>
                <a:cs typeface="Verdana"/>
              </a:rPr>
              <a:t>Optimal: &lt;40-45 % </a:t>
            </a:r>
            <a:r>
              <a:rPr lang="de-DE" sz="2800" dirty="0" err="1">
                <a:solidFill>
                  <a:srgbClr val="000000"/>
                </a:solidFill>
                <a:latin typeface="+mn-lt"/>
                <a:ea typeface="Verdana"/>
                <a:cs typeface="Verdana"/>
              </a:rPr>
              <a:t>nFK</a:t>
            </a:r>
            <a:r>
              <a:rPr lang="de-DE" sz="2800" dirty="0">
                <a:solidFill>
                  <a:srgbClr val="000000"/>
                </a:solidFill>
                <a:latin typeface="+mn-lt"/>
                <a:ea typeface="Verdana"/>
                <a:cs typeface="Verdana"/>
              </a:rPr>
              <a:t> (</a:t>
            </a:r>
            <a:r>
              <a:rPr lang="de-DE" sz="2400" dirty="0">
                <a:solidFill>
                  <a:srgbClr val="000000"/>
                </a:solidFill>
                <a:latin typeface="+mn-lt"/>
                <a:ea typeface="Verdana"/>
                <a:cs typeface="Verdana"/>
              </a:rPr>
              <a:t>DWD-Modellvorgaben</a:t>
            </a:r>
            <a:r>
              <a:rPr lang="de-DE" sz="2800" dirty="0">
                <a:solidFill>
                  <a:srgbClr val="000000"/>
                </a:solidFill>
                <a:latin typeface="+mn-lt"/>
                <a:ea typeface="Verdana"/>
                <a:cs typeface="Verdana"/>
              </a:rPr>
              <a:t>)</a:t>
            </a:r>
            <a:endParaRPr dirty="0"/>
          </a:p>
          <a:p>
            <a:pPr marL="914400" lvl="1" indent="-457200">
              <a:buFont typeface="+mj-lt"/>
              <a:buAutoNum type="arabicPeriod"/>
              <a:defRPr/>
            </a:pPr>
            <a:r>
              <a:rPr lang="de-DE" sz="2800" dirty="0">
                <a:solidFill>
                  <a:srgbClr val="000000"/>
                </a:solidFill>
                <a:latin typeface="+mn-lt"/>
                <a:ea typeface="Verdana"/>
                <a:cs typeface="Verdana"/>
              </a:rPr>
              <a:t>Reduziert :  &lt;35 % </a:t>
            </a:r>
            <a:r>
              <a:rPr lang="de-DE" sz="2800" dirty="0" err="1">
                <a:solidFill>
                  <a:srgbClr val="000000"/>
                </a:solidFill>
                <a:latin typeface="+mn-lt"/>
                <a:ea typeface="Verdana"/>
                <a:cs typeface="Verdana"/>
              </a:rPr>
              <a:t>nFK</a:t>
            </a:r>
            <a:r>
              <a:rPr lang="de-DE" sz="2800" dirty="0">
                <a:solidFill>
                  <a:srgbClr val="000000"/>
                </a:solidFill>
                <a:latin typeface="+mn-lt"/>
                <a:ea typeface="Verdana"/>
                <a:cs typeface="Verdana"/>
              </a:rPr>
              <a:t>  </a:t>
            </a:r>
            <a:r>
              <a:rPr lang="de-DE" sz="2400" dirty="0">
                <a:solidFill>
                  <a:srgbClr val="000000"/>
                </a:solidFill>
                <a:latin typeface="+mn-lt"/>
                <a:ea typeface="Verdana"/>
                <a:cs typeface="Verdana"/>
              </a:rPr>
              <a:t>(in den ertragssensiblen Entwicklungsstadien</a:t>
            </a:r>
            <a:r>
              <a:rPr lang="de-DE" sz="2800" dirty="0">
                <a:solidFill>
                  <a:srgbClr val="000000"/>
                </a:solidFill>
                <a:latin typeface="+mn-lt"/>
                <a:ea typeface="Verdana"/>
                <a:cs typeface="Verdana"/>
              </a:rPr>
              <a:t>)</a:t>
            </a:r>
            <a:endParaRPr dirty="0"/>
          </a:p>
          <a:p>
            <a:pPr marL="1371600" lvl="2" indent="-457200">
              <a:spcBef>
                <a:spcPts val="0"/>
              </a:spcBef>
              <a:spcAft>
                <a:spcPts val="0"/>
              </a:spcAft>
              <a:buFont typeface="+mj-lt"/>
              <a:buAutoNum type="arabicPeriod"/>
              <a:defRPr/>
            </a:pPr>
            <a:endParaRPr lang="de-DE" sz="2800" dirty="0">
              <a:solidFill>
                <a:srgbClr val="000000"/>
              </a:solidFill>
              <a:ea typeface="Verdana"/>
              <a:cs typeface="Verdana"/>
            </a:endParaRPr>
          </a:p>
          <a:p>
            <a:pPr>
              <a:defRPr/>
            </a:pPr>
            <a:endParaRPr lang="de-DE" sz="2800" dirty="0">
              <a:solidFill>
                <a:srgbClr val="000000"/>
              </a:solidFill>
              <a:ea typeface="Verdana"/>
              <a:cs typeface="Verdana"/>
            </a:endParaRPr>
          </a:p>
          <a:p>
            <a:pPr>
              <a:defRPr/>
            </a:pPr>
            <a:r>
              <a:rPr lang="de-DE" sz="2800" dirty="0"/>
              <a:t>*2016 wurde nicht beregnet</a:t>
            </a:r>
            <a:endParaRPr dirty="0"/>
          </a:p>
          <a:p>
            <a:pPr>
              <a:defRPr/>
            </a:pPr>
            <a:endParaRPr lang="de-DE" sz="2800" dirty="0">
              <a:solidFill>
                <a:srgbClr val="000000"/>
              </a:solidFill>
              <a:latin typeface="+mn-lt"/>
              <a:ea typeface="Verdana"/>
              <a:cs typeface="Verdana"/>
            </a:endParaRPr>
          </a:p>
          <a:p>
            <a:pPr marL="342900" lvl="0" indent="-342900">
              <a:spcBef>
                <a:spcPts val="0"/>
              </a:spcBef>
              <a:spcAft>
                <a:spcPts val="0"/>
              </a:spcAft>
              <a:buFontTx/>
              <a:buChar char="-"/>
              <a:defRPr/>
            </a:pPr>
            <a:endParaRPr lang="de-DE" sz="2000" dirty="0">
              <a:solidFill>
                <a:srgbClr val="000000"/>
              </a:solidFill>
              <a:latin typeface="+mn-lt"/>
              <a:ea typeface="Verdana"/>
              <a:cs typeface="Verdana"/>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Versuche zur Bewässerung</a:t>
            </a:r>
            <a:endParaRPr/>
          </a:p>
        </p:txBody>
      </p:sp>
      <p:sp>
        <p:nvSpPr>
          <p:cNvPr id="5" name="Inhaltsplatzhalter 2"/>
          <p:cNvSpPr>
            <a:spLocks noGrp="1"/>
          </p:cNvSpPr>
          <p:nvPr>
            <p:ph idx="1"/>
          </p:nvPr>
        </p:nvSpPr>
        <p:spPr bwMode="auto">
          <a:xfrm>
            <a:off x="838200" y="1490200"/>
            <a:ext cx="10596327" cy="4713923"/>
          </a:xfrm>
        </p:spPr>
        <p:txBody>
          <a:bodyPr/>
          <a:lstStyle/>
          <a:p>
            <a:pPr marL="0" indent="0">
              <a:buNone/>
              <a:defRPr/>
            </a:pPr>
            <a:r>
              <a:rPr lang="de-DE" b="1" dirty="0"/>
              <a:t>LTZ-Versuchsergebnisse zur </a:t>
            </a:r>
            <a:r>
              <a:rPr lang="de-DE" b="1" dirty="0">
                <a:solidFill>
                  <a:schemeClr val="accent2"/>
                </a:solidFill>
              </a:rPr>
              <a:t>Defizitbewässerung</a:t>
            </a:r>
            <a:r>
              <a:rPr lang="de-DE" b="1" dirty="0"/>
              <a:t>, Rheinstetten </a:t>
            </a:r>
            <a:r>
              <a:rPr lang="de-DE" dirty="0"/>
              <a:t>(2012-2016):</a:t>
            </a:r>
            <a:endParaRPr dirty="0"/>
          </a:p>
          <a:p>
            <a:pPr marL="0" indent="0">
              <a:buNone/>
              <a:defRPr/>
            </a:pPr>
            <a:endParaRPr lang="de-DE" dirty="0"/>
          </a:p>
          <a:p>
            <a:pPr>
              <a:spcBef>
                <a:spcPts val="0"/>
              </a:spcBef>
              <a:buFont typeface="Wingdings"/>
              <a:buChar char="à"/>
              <a:defRPr/>
            </a:pPr>
            <a:r>
              <a:rPr lang="de-DE" dirty="0"/>
              <a:t> Alle Kulturen: Bei beiden Bewässerungsvarianten</a:t>
            </a:r>
            <a:br>
              <a:rPr lang="de-DE" dirty="0"/>
            </a:br>
            <a:r>
              <a:rPr lang="de-DE" dirty="0"/>
              <a:t>  (reduziert 2. und optimal 3.) signifikante Ertragszuwächsen in</a:t>
            </a:r>
            <a:br>
              <a:rPr lang="de-DE" dirty="0"/>
            </a:br>
            <a:r>
              <a:rPr lang="de-DE" dirty="0"/>
              <a:t>  einzelnen Jahren im Vergleich zur 0-Variante (ohne Bewässerung 1.)</a:t>
            </a:r>
            <a:endParaRPr dirty="0"/>
          </a:p>
          <a:p>
            <a:pPr>
              <a:buFont typeface="Wingdings"/>
              <a:buChar char="à"/>
              <a:defRPr/>
            </a:pPr>
            <a:r>
              <a:rPr lang="de-DE" dirty="0"/>
              <a:t> Reduzierte Bewässerung bei Weizen und Triticale:</a:t>
            </a:r>
            <a:endParaRPr dirty="0"/>
          </a:p>
          <a:p>
            <a:pPr marL="0" indent="0">
              <a:buNone/>
              <a:defRPr/>
            </a:pPr>
            <a:r>
              <a:rPr lang="de-DE" dirty="0"/>
              <a:t>	Wassereinsparung bis zu 35% im Vergleich zur optimalen 	Variante ohne Ertragsreduzierung</a:t>
            </a:r>
            <a:endParaRPr dirty="0"/>
          </a:p>
          <a:p>
            <a:pPr marL="0" indent="0">
              <a:buNone/>
              <a:defRPr/>
            </a:pPr>
            <a:r>
              <a:rPr lang="de-DE" dirty="0">
                <a:sym typeface="Wingdings" panose="05000000000000000000" pitchFamily="2" charset="2"/>
              </a:rPr>
              <a:t></a:t>
            </a:r>
            <a:r>
              <a:rPr lang="de-DE" dirty="0"/>
              <a:t> Verbesserung der Ertragsstabilität über die Jahre bei beiden</a:t>
            </a:r>
            <a:br>
              <a:rPr lang="de-DE" dirty="0"/>
            </a:br>
            <a:r>
              <a:rPr lang="de-DE" dirty="0"/>
              <a:t>      Varianten 2. + 3.</a:t>
            </a:r>
            <a:endParaRPr dirty="0"/>
          </a:p>
          <a:p>
            <a:pPr marL="0" indent="0">
              <a:buNone/>
              <a:defRPr/>
            </a:pPr>
            <a:endParaRPr lang="de-DE" dirty="0"/>
          </a:p>
          <a:p>
            <a:pPr marL="0" indent="0">
              <a:buNone/>
              <a:defRPr/>
            </a:pPr>
            <a:endParaRPr lang="de-DE" dirty="0"/>
          </a:p>
          <a:p>
            <a:pPr marL="0" indent="0">
              <a:buNone/>
              <a:defRPr/>
            </a:pPr>
            <a:endParaRPr lang="de-DE" dirty="0"/>
          </a:p>
          <a:p>
            <a:pPr marL="0" indent="0">
              <a:buNone/>
              <a:defRPr/>
            </a:pPr>
            <a:endParaRPr lang="de-DE" dirty="0"/>
          </a:p>
          <a:p>
            <a:pPr marL="0" indent="0">
              <a:buNone/>
              <a:defRPr/>
            </a:pPr>
            <a:endParaRPr lang="de-DE" dirty="0"/>
          </a:p>
          <a:p>
            <a:pPr marL="0" indent="0">
              <a:buNone/>
              <a:defRPr/>
            </a:pPr>
            <a:endParaRPr lang="de-DE" dirty="0"/>
          </a:p>
          <a:p>
            <a:pPr marL="0" indent="0">
              <a:buNone/>
              <a:defRPr/>
            </a:pPr>
            <a:endParaRPr lang="de-DE" dirty="0"/>
          </a:p>
          <a:p>
            <a:pPr marL="0" indent="0">
              <a:buNone/>
              <a:defRPr/>
            </a:pPr>
            <a:endParaRPr lang="de-DE" sz="2000" dirty="0"/>
          </a:p>
          <a:p>
            <a:pPr marL="0" indent="0">
              <a:buNone/>
              <a:defRPr/>
            </a:pPr>
            <a:r>
              <a:rPr lang="de-DE" sz="2000" dirty="0"/>
              <a:t>*2016 wurde nicht beregnet</a:t>
            </a:r>
            <a:endParaRPr dirty="0"/>
          </a:p>
        </p:txBody>
      </p:sp>
      <p:sp>
        <p:nvSpPr>
          <p:cNvPr id="6" name="Fußzeilenplatzhalter 3"/>
          <p:cNvSpPr>
            <a:spLocks noGrp="1"/>
          </p:cNvSpPr>
          <p:nvPr>
            <p:ph type="ftr" sz="quarter" idx="10"/>
          </p:nvPr>
        </p:nvSpPr>
        <p:spPr bwMode="auto"/>
        <p:txBody>
          <a:bodyPr/>
          <a:lstStyle/>
          <a:p>
            <a:pPr>
              <a:defRPr/>
            </a:pPr>
            <a:r>
              <a:rPr lang="de-DE"/>
              <a:t>Bewässerung</a:t>
            </a:r>
            <a:endParaRPr/>
          </a:p>
        </p:txBody>
      </p:sp>
      <p:sp>
        <p:nvSpPr>
          <p:cNvPr id="7" name="Textfeld 4"/>
          <p:cNvSpPr/>
          <p:nvPr/>
        </p:nvSpPr>
        <p:spPr bwMode="auto">
          <a:xfrm>
            <a:off x="10223939" y="5942513"/>
            <a:ext cx="1210588" cy="261610"/>
          </a:xfrm>
          <a:prstGeom prst="rect">
            <a:avLst/>
          </a:prstGeom>
          <a:noFill/>
          <a:ln>
            <a:noFill/>
          </a:ln>
        </p:spPr>
        <p:txBody>
          <a:bodyPr wrap="none" rtlCol="0">
            <a:spAutoFit/>
          </a:bodyPr>
          <a:lstStyle/>
          <a:p>
            <a:pPr>
              <a:defRPr/>
            </a:pPr>
            <a:r>
              <a:rPr lang="de-DE" sz="1100"/>
              <a:t>LTZ Augustenberg</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Versuche zur Bewässerung</a:t>
            </a:r>
            <a:endParaRPr/>
          </a:p>
        </p:txBody>
      </p:sp>
      <p:sp>
        <p:nvSpPr>
          <p:cNvPr id="5" name="Inhaltsplatzhalter 2"/>
          <p:cNvSpPr>
            <a:spLocks noGrp="1"/>
          </p:cNvSpPr>
          <p:nvPr>
            <p:ph idx="1"/>
          </p:nvPr>
        </p:nvSpPr>
        <p:spPr bwMode="auto">
          <a:xfrm>
            <a:off x="838200" y="1490200"/>
            <a:ext cx="10596327" cy="4713923"/>
          </a:xfrm>
        </p:spPr>
        <p:txBody>
          <a:bodyPr/>
          <a:lstStyle/>
          <a:p>
            <a:pPr marL="0" indent="0">
              <a:buNone/>
              <a:defRPr/>
            </a:pPr>
            <a:r>
              <a:rPr lang="de-DE" b="1" dirty="0"/>
              <a:t>LTZ-Versuchsergebnisse zur </a:t>
            </a:r>
            <a:r>
              <a:rPr lang="de-DE" b="1" dirty="0">
                <a:solidFill>
                  <a:schemeClr val="accent2"/>
                </a:solidFill>
              </a:rPr>
              <a:t>Defizitbewässerung</a:t>
            </a:r>
            <a:r>
              <a:rPr lang="de-DE" b="1" dirty="0"/>
              <a:t>, Rheinstetten </a:t>
            </a:r>
            <a:r>
              <a:rPr lang="de-DE" dirty="0"/>
              <a:t>(2012-2016*):</a:t>
            </a:r>
            <a:endParaRPr dirty="0"/>
          </a:p>
          <a:p>
            <a:pPr marL="0" indent="0">
              <a:buNone/>
              <a:defRPr/>
            </a:pPr>
            <a:endParaRPr lang="de-DE" sz="1000" dirty="0"/>
          </a:p>
          <a:p>
            <a:pPr>
              <a:buFont typeface="Wingdings"/>
              <a:buChar char="à"/>
              <a:defRPr/>
            </a:pPr>
            <a:r>
              <a:rPr lang="de-DE" dirty="0"/>
              <a:t> Keine signifikanten Ertragsunterschiede zwischen optimaler und reduzierter Bewässerung bei Winterweizen und –</a:t>
            </a:r>
            <a:r>
              <a:rPr lang="de-DE" dirty="0" err="1"/>
              <a:t>triticale</a:t>
            </a:r>
            <a:endParaRPr dirty="0"/>
          </a:p>
          <a:p>
            <a:pPr>
              <a:buFont typeface="Wingdings"/>
              <a:buChar char="à"/>
              <a:defRPr/>
            </a:pPr>
            <a:r>
              <a:rPr lang="de-DE" dirty="0"/>
              <a:t> Keine signifikanten Ertragsunterschiede zwischen optimaler und reduzierter Bewässerung </a:t>
            </a:r>
            <a:r>
              <a:rPr lang="de-DE" i="1" dirty="0"/>
              <a:t>in einzelnen Jahren </a:t>
            </a:r>
            <a:r>
              <a:rPr lang="de-DE" dirty="0"/>
              <a:t>bei Winter-/Sommergerste und Erbsen</a:t>
            </a:r>
            <a:endParaRPr dirty="0"/>
          </a:p>
          <a:p>
            <a:pPr>
              <a:buFont typeface="Wingdings"/>
              <a:buChar char="à"/>
              <a:defRPr/>
            </a:pPr>
            <a:r>
              <a:rPr lang="de-DE" dirty="0"/>
              <a:t> Signifikante Ertragsunterschiede zwischen optimaler und reduzierter Bewässerung zugunsten der optimalen Bewässerung bei Winterroggen, Körnersorghum, Körnermais und Soja</a:t>
            </a:r>
            <a:endParaRPr dirty="0"/>
          </a:p>
          <a:p>
            <a:pPr marL="0" indent="0">
              <a:buNone/>
              <a:defRPr/>
            </a:pPr>
            <a:endParaRPr lang="de-DE" dirty="0"/>
          </a:p>
          <a:p>
            <a:pPr marL="0" indent="0">
              <a:buNone/>
              <a:defRPr/>
            </a:pPr>
            <a:endParaRPr lang="de-DE" dirty="0"/>
          </a:p>
          <a:p>
            <a:pPr marL="0" indent="0">
              <a:buNone/>
              <a:defRPr/>
            </a:pPr>
            <a:endParaRPr lang="de-DE" dirty="0"/>
          </a:p>
          <a:p>
            <a:pPr marL="0" indent="0">
              <a:buNone/>
              <a:defRPr/>
            </a:pPr>
            <a:endParaRPr lang="de-DE" dirty="0"/>
          </a:p>
          <a:p>
            <a:pPr marL="0" indent="0">
              <a:buNone/>
              <a:defRPr/>
            </a:pPr>
            <a:endParaRPr lang="de-DE" dirty="0"/>
          </a:p>
          <a:p>
            <a:pPr marL="0" indent="0">
              <a:buNone/>
              <a:defRPr/>
            </a:pPr>
            <a:endParaRPr lang="de-DE" dirty="0"/>
          </a:p>
          <a:p>
            <a:pPr marL="0" indent="0">
              <a:buNone/>
              <a:defRPr/>
            </a:pPr>
            <a:endParaRPr lang="de-DE" sz="2000" dirty="0"/>
          </a:p>
        </p:txBody>
      </p:sp>
      <p:sp>
        <p:nvSpPr>
          <p:cNvPr id="6" name="Fußzeilenplatzhalter 3"/>
          <p:cNvSpPr>
            <a:spLocks noGrp="1"/>
          </p:cNvSpPr>
          <p:nvPr>
            <p:ph type="ftr" sz="quarter" idx="10"/>
          </p:nvPr>
        </p:nvSpPr>
        <p:spPr bwMode="auto"/>
        <p:txBody>
          <a:bodyPr/>
          <a:lstStyle/>
          <a:p>
            <a:pPr>
              <a:defRPr/>
            </a:pPr>
            <a:r>
              <a:rPr lang="de-DE"/>
              <a:t>Bewässerung</a:t>
            </a:r>
            <a:endParaRPr/>
          </a:p>
        </p:txBody>
      </p:sp>
      <p:sp>
        <p:nvSpPr>
          <p:cNvPr id="7" name="Textfeld 4"/>
          <p:cNvSpPr/>
          <p:nvPr/>
        </p:nvSpPr>
        <p:spPr bwMode="auto">
          <a:xfrm>
            <a:off x="10223939" y="5942513"/>
            <a:ext cx="1210588" cy="261610"/>
          </a:xfrm>
          <a:prstGeom prst="rect">
            <a:avLst/>
          </a:prstGeom>
          <a:noFill/>
          <a:ln>
            <a:noFill/>
          </a:ln>
        </p:spPr>
        <p:txBody>
          <a:bodyPr wrap="none" rtlCol="0">
            <a:spAutoFit/>
          </a:bodyPr>
          <a:lstStyle/>
          <a:p>
            <a:pPr>
              <a:defRPr/>
            </a:pPr>
            <a:r>
              <a:rPr lang="de-DE" sz="1100"/>
              <a:t>LTZ Augustenberg</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Versuche zur Bewässerung</a:t>
            </a:r>
            <a:endParaRPr/>
          </a:p>
        </p:txBody>
      </p:sp>
      <p:sp>
        <p:nvSpPr>
          <p:cNvPr id="5" name="Inhaltsplatzhalter 2"/>
          <p:cNvSpPr>
            <a:spLocks noGrp="1"/>
          </p:cNvSpPr>
          <p:nvPr>
            <p:ph idx="1"/>
          </p:nvPr>
        </p:nvSpPr>
        <p:spPr bwMode="auto"/>
        <p:txBody>
          <a:bodyPr/>
          <a:lstStyle/>
          <a:p>
            <a:pPr marL="0" indent="0">
              <a:buNone/>
              <a:defRPr/>
            </a:pPr>
            <a:r>
              <a:rPr lang="de-DE" b="1" dirty="0"/>
              <a:t>FAZIT</a:t>
            </a:r>
            <a:r>
              <a:rPr lang="de-DE" dirty="0"/>
              <a:t> - Bewässerungsversuch:</a:t>
            </a:r>
            <a:endParaRPr dirty="0"/>
          </a:p>
          <a:p>
            <a:pPr marL="0" indent="0">
              <a:buNone/>
              <a:defRPr/>
            </a:pPr>
            <a:endParaRPr lang="de-DE" dirty="0"/>
          </a:p>
          <a:p>
            <a:pPr marL="0" indent="0">
              <a:buNone/>
              <a:defRPr/>
            </a:pPr>
            <a:r>
              <a:rPr lang="de-DE" dirty="0">
                <a:sym typeface="Wingdings" panose="05000000000000000000" pitchFamily="2" charset="2"/>
              </a:rPr>
              <a:t></a:t>
            </a:r>
            <a:r>
              <a:rPr lang="de-DE" dirty="0"/>
              <a:t> Erhöhtes Wassereinsparpotential bei Defizitbewässerung</a:t>
            </a:r>
            <a:endParaRPr dirty="0"/>
          </a:p>
          <a:p>
            <a:pPr>
              <a:buFont typeface="Wingdings"/>
              <a:buChar char="à"/>
              <a:defRPr/>
            </a:pPr>
            <a:r>
              <a:rPr lang="de-DE" dirty="0"/>
              <a:t> Erhöhung des Ertragspotentials bzw. der Ertragsstabilität</a:t>
            </a:r>
            <a:endParaRPr dirty="0"/>
          </a:p>
          <a:p>
            <a:pPr>
              <a:buFont typeface="Wingdings"/>
              <a:buChar char="à"/>
              <a:defRPr/>
            </a:pPr>
            <a:endParaRPr lang="de-DE" dirty="0"/>
          </a:p>
          <a:p>
            <a:pPr marL="0" indent="0" algn="ctr">
              <a:buNone/>
              <a:defRPr/>
            </a:pPr>
            <a:r>
              <a:rPr lang="de-DE" b="1" dirty="0"/>
              <a:t>Wichtig: </a:t>
            </a:r>
            <a:r>
              <a:rPr lang="de-DE" dirty="0"/>
              <a:t>Bewässerungsintensität möglichst niedrig halten bei gleichzeitig </a:t>
            </a:r>
            <a:r>
              <a:rPr lang="de-DE" i="1" dirty="0"/>
              <a:t>optimaler zeitlicher Verteilung </a:t>
            </a:r>
            <a:r>
              <a:rPr lang="de-DE" dirty="0"/>
              <a:t>der Bewässerungsgaben für die Ertragsbildung </a:t>
            </a:r>
            <a:endParaRPr dirty="0"/>
          </a:p>
        </p:txBody>
      </p:sp>
      <p:sp>
        <p:nvSpPr>
          <p:cNvPr id="6" name="Fußzeilenplatzhalter 3"/>
          <p:cNvSpPr>
            <a:spLocks noGrp="1"/>
          </p:cNvSpPr>
          <p:nvPr>
            <p:ph type="ftr" sz="quarter" idx="10"/>
          </p:nvPr>
        </p:nvSpPr>
        <p:spPr bwMode="auto"/>
        <p:txBody>
          <a:bodyPr/>
          <a:lstStyle/>
          <a:p>
            <a:pPr>
              <a:defRPr/>
            </a:pPr>
            <a:r>
              <a:rPr lang="de-DE"/>
              <a:t>Bewässerung</a:t>
            </a:r>
            <a:endParaRPr/>
          </a:p>
        </p:txBody>
      </p:sp>
      <p:sp>
        <p:nvSpPr>
          <p:cNvPr id="7" name="Textfeld 4"/>
          <p:cNvSpPr/>
          <p:nvPr/>
        </p:nvSpPr>
        <p:spPr bwMode="auto">
          <a:xfrm>
            <a:off x="10143212" y="5915353"/>
            <a:ext cx="1210588" cy="261610"/>
          </a:xfrm>
          <a:prstGeom prst="rect">
            <a:avLst/>
          </a:prstGeom>
          <a:noFill/>
          <a:ln>
            <a:noFill/>
          </a:ln>
        </p:spPr>
        <p:txBody>
          <a:bodyPr wrap="none" rtlCol="0">
            <a:spAutoFit/>
          </a:bodyPr>
          <a:lstStyle/>
          <a:p>
            <a:pPr>
              <a:defRPr/>
            </a:pPr>
            <a:r>
              <a:rPr lang="de-DE" sz="1100"/>
              <a:t>LTZ Augustenberg</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Versuche zur Bewässerung</a:t>
            </a:r>
            <a:endParaRPr/>
          </a:p>
        </p:txBody>
      </p:sp>
      <p:sp>
        <p:nvSpPr>
          <p:cNvPr id="5" name="Inhaltsplatzhalter 2"/>
          <p:cNvSpPr>
            <a:spLocks noGrp="1"/>
          </p:cNvSpPr>
          <p:nvPr>
            <p:ph idx="1"/>
          </p:nvPr>
        </p:nvSpPr>
        <p:spPr bwMode="auto"/>
        <p:txBody>
          <a:bodyPr/>
          <a:lstStyle/>
          <a:p>
            <a:pPr marL="0" indent="0">
              <a:buNone/>
              <a:defRPr/>
            </a:pPr>
            <a:r>
              <a:rPr lang="de-DE" b="1"/>
              <a:t>FAZIT</a:t>
            </a:r>
            <a:r>
              <a:rPr lang="de-DE"/>
              <a:t> - Bewässerungsversuch:</a:t>
            </a:r>
            <a:endParaRPr/>
          </a:p>
          <a:p>
            <a:pPr marL="0" indent="0">
              <a:buNone/>
              <a:defRPr/>
            </a:pPr>
            <a:endParaRPr lang="de-DE"/>
          </a:p>
          <a:p>
            <a:pPr marL="0" indent="0" algn="ctr">
              <a:buNone/>
              <a:defRPr/>
            </a:pPr>
            <a:r>
              <a:rPr lang="de-DE" b="1"/>
              <a:t>Die Beregnung in den kritischen Entwicklungsstadien ist bei den meisten Kulturen im Mittel der Jahre  eine wirtschaftlich interessante  Strategie</a:t>
            </a:r>
            <a:endParaRPr/>
          </a:p>
          <a:p>
            <a:pPr marL="0" indent="0" algn="ctr">
              <a:buNone/>
              <a:defRPr/>
            </a:pPr>
            <a:endParaRPr lang="de-DE"/>
          </a:p>
        </p:txBody>
      </p:sp>
      <p:sp>
        <p:nvSpPr>
          <p:cNvPr id="6" name="Fußzeilenplatzhalter 3"/>
          <p:cNvSpPr>
            <a:spLocks noGrp="1"/>
          </p:cNvSpPr>
          <p:nvPr>
            <p:ph type="ftr" sz="quarter" idx="10"/>
          </p:nvPr>
        </p:nvSpPr>
        <p:spPr bwMode="auto"/>
        <p:txBody>
          <a:bodyPr/>
          <a:lstStyle/>
          <a:p>
            <a:pPr>
              <a:defRPr/>
            </a:pPr>
            <a:r>
              <a:rPr lang="de-DE"/>
              <a:t>Bewässerung</a:t>
            </a:r>
            <a:endParaRPr/>
          </a:p>
        </p:txBody>
      </p:sp>
      <p:sp>
        <p:nvSpPr>
          <p:cNvPr id="7" name="Textfeld 4"/>
          <p:cNvSpPr/>
          <p:nvPr/>
        </p:nvSpPr>
        <p:spPr bwMode="auto">
          <a:xfrm>
            <a:off x="10143212" y="5915353"/>
            <a:ext cx="1210588" cy="261610"/>
          </a:xfrm>
          <a:prstGeom prst="rect">
            <a:avLst/>
          </a:prstGeom>
          <a:noFill/>
          <a:ln>
            <a:noFill/>
          </a:ln>
        </p:spPr>
        <p:txBody>
          <a:bodyPr wrap="none" rtlCol="0">
            <a:spAutoFit/>
          </a:bodyPr>
          <a:lstStyle/>
          <a:p>
            <a:pPr>
              <a:defRPr/>
            </a:pPr>
            <a:r>
              <a:rPr lang="de-DE" sz="1100"/>
              <a:t>LTZ Augustenberg</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FAZIT</a:t>
            </a:r>
            <a:endParaRPr/>
          </a:p>
        </p:txBody>
      </p:sp>
      <p:sp>
        <p:nvSpPr>
          <p:cNvPr id="5" name="Inhaltsplatzhalter 2"/>
          <p:cNvSpPr>
            <a:spLocks noGrp="1"/>
          </p:cNvSpPr>
          <p:nvPr>
            <p:ph idx="1"/>
          </p:nvPr>
        </p:nvSpPr>
        <p:spPr bwMode="auto"/>
        <p:txBody>
          <a:bodyPr/>
          <a:lstStyle/>
          <a:p>
            <a:pPr marL="0" indent="0">
              <a:buNone/>
              <a:defRPr/>
            </a:pPr>
            <a:endParaRPr lang="de-DE" dirty="0"/>
          </a:p>
          <a:p>
            <a:pPr>
              <a:buFont typeface="Courier New"/>
              <a:buChar char="o"/>
              <a:defRPr/>
            </a:pPr>
            <a:r>
              <a:rPr lang="de-DE" dirty="0"/>
              <a:t> Bewässerung lohnt sich nur in wenigen Regionen</a:t>
            </a:r>
            <a:br>
              <a:rPr lang="de-DE" dirty="0"/>
            </a:br>
            <a:r>
              <a:rPr lang="de-DE" dirty="0"/>
              <a:t> Deutschlands</a:t>
            </a:r>
            <a:endParaRPr dirty="0"/>
          </a:p>
          <a:p>
            <a:pPr>
              <a:buFont typeface="Courier New"/>
              <a:buChar char="o"/>
              <a:defRPr/>
            </a:pPr>
            <a:r>
              <a:rPr lang="de-DE" dirty="0"/>
              <a:t> Steigender Beregnungsbedarf je nach Klimaszenario und Region</a:t>
            </a:r>
            <a:endParaRPr dirty="0"/>
          </a:p>
          <a:p>
            <a:pPr>
              <a:buFont typeface="Courier New"/>
              <a:buChar char="o"/>
              <a:defRPr/>
            </a:pPr>
            <a:r>
              <a:rPr lang="de-DE" dirty="0"/>
              <a:t> Beregnungswürdigkeit stark abhängig von Agrarpreisen</a:t>
            </a:r>
            <a:endParaRPr dirty="0"/>
          </a:p>
          <a:p>
            <a:pPr>
              <a:buFont typeface="Courier New"/>
              <a:buChar char="o"/>
              <a:defRPr/>
            </a:pPr>
            <a:r>
              <a:rPr lang="de-DE" dirty="0"/>
              <a:t> Abhängig von verfügbarem (Grund-)Wasser</a:t>
            </a:r>
            <a:endParaRPr dirty="0"/>
          </a:p>
          <a:p>
            <a:pPr marL="0" indent="0">
              <a:buNone/>
              <a:defRPr/>
            </a:pPr>
            <a:endParaRPr lang="de-DE" dirty="0"/>
          </a:p>
        </p:txBody>
      </p:sp>
      <p:sp>
        <p:nvSpPr>
          <p:cNvPr id="6" name="Fußzeilenplatzhalter 3"/>
          <p:cNvSpPr>
            <a:spLocks noGrp="1"/>
          </p:cNvSpPr>
          <p:nvPr>
            <p:ph type="ftr" sz="quarter" idx="10"/>
          </p:nvPr>
        </p:nvSpPr>
        <p:spPr bwMode="auto"/>
        <p:txBody>
          <a:bodyPr/>
          <a:lstStyle/>
          <a:p>
            <a:pPr>
              <a:defRPr/>
            </a:pPr>
            <a:r>
              <a:rPr lang="de-DE"/>
              <a:t>Bewässerung</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5" name="Inhaltsplatzhalter 2"/>
          <p:cNvSpPr>
            <a:spLocks noGrp="1"/>
          </p:cNvSpPr>
          <p:nvPr>
            <p:ph idx="1"/>
          </p:nvPr>
        </p:nvSpPr>
        <p:spPr bwMode="auto"/>
        <p:txBody>
          <a:bodyPr/>
          <a:lstStyle/>
          <a:p>
            <a:pPr marL="0" indent="0" algn="ctr">
              <a:buNone/>
              <a:defRPr/>
            </a:pPr>
            <a:r>
              <a:rPr lang="de-DE" sz="3600" dirty="0">
                <a:solidFill>
                  <a:schemeClr val="accent1"/>
                </a:solidFill>
                <a:latin typeface="+mj-lt"/>
                <a:ea typeface="+mj-ea"/>
                <a:cs typeface="+mj-cs"/>
              </a:rPr>
              <a:t>Welche </a:t>
            </a:r>
            <a:r>
              <a:rPr lang="de-DE" sz="3600" i="1" dirty="0">
                <a:solidFill>
                  <a:schemeClr val="accent1"/>
                </a:solidFill>
                <a:latin typeface="+mj-lt"/>
                <a:ea typeface="+mj-ea"/>
                <a:cs typeface="+mj-cs"/>
              </a:rPr>
              <a:t>alternativen</a:t>
            </a:r>
            <a:r>
              <a:rPr lang="de-DE" sz="3600" dirty="0">
                <a:solidFill>
                  <a:schemeClr val="accent1"/>
                </a:solidFill>
                <a:latin typeface="+mj-lt"/>
                <a:ea typeface="+mj-ea"/>
                <a:cs typeface="+mj-cs"/>
              </a:rPr>
              <a:t> Maßnahmen kennen Sie, um die Wasserversorgung der Kulturpflanzen zu unterstützen?</a:t>
            </a:r>
          </a:p>
        </p:txBody>
      </p:sp>
      <p:sp>
        <p:nvSpPr>
          <p:cNvPr id="6" name="Fußzeilenplatzhalter 3"/>
          <p:cNvSpPr>
            <a:spLocks noGrp="1"/>
          </p:cNvSpPr>
          <p:nvPr>
            <p:ph type="ftr" sz="quarter" idx="10"/>
          </p:nvPr>
        </p:nvSpPr>
        <p:spPr bwMode="auto"/>
        <p:txBody>
          <a:bodyPr/>
          <a:lstStyle/>
          <a:p>
            <a:pPr>
              <a:defRPr/>
            </a:pPr>
            <a:r>
              <a:rPr lang="de-DE"/>
              <a:t>Bewässerung</a:t>
            </a:r>
            <a:endParaRPr/>
          </a:p>
        </p:txBody>
      </p:sp>
      <p:pic>
        <p:nvPicPr>
          <p:cNvPr id="7" name="Grafik 6">
            <a:extLst>
              <a:ext uri="{FF2B5EF4-FFF2-40B4-BE49-F238E27FC236}">
                <a16:creationId xmlns:a16="http://schemas.microsoft.com/office/drawing/2014/main" id="{31A5702C-20DA-4B53-90D6-D8F31D1BFF0B}"/>
              </a:ext>
            </a:extLst>
          </p:cNvPr>
          <p:cNvPicPr>
            <a:picLocks noChangeAspect="1"/>
          </p:cNvPicPr>
          <p:nvPr/>
        </p:nvPicPr>
        <p:blipFill>
          <a:blip r:embed="rId3"/>
          <a:stretch>
            <a:fillRect/>
          </a:stretch>
        </p:blipFill>
        <p:spPr>
          <a:xfrm>
            <a:off x="4848349" y="3284984"/>
            <a:ext cx="2495302" cy="2495302"/>
          </a:xfrm>
          <a:prstGeom prst="rect">
            <a:avLst/>
          </a:prstGeom>
        </p:spPr>
      </p:pic>
      <p:sp>
        <p:nvSpPr>
          <p:cNvPr id="8" name="Textfeld 8">
            <a:extLst>
              <a:ext uri="{FF2B5EF4-FFF2-40B4-BE49-F238E27FC236}">
                <a16:creationId xmlns:a16="http://schemas.microsoft.com/office/drawing/2014/main" id="{97AD8F2C-495A-4F9A-A847-D4FECB321F9B}"/>
              </a:ext>
            </a:extLst>
          </p:cNvPr>
          <p:cNvSpPr/>
          <p:nvPr/>
        </p:nvSpPr>
        <p:spPr bwMode="auto">
          <a:xfrm>
            <a:off x="6528048" y="5394960"/>
            <a:ext cx="623889" cy="261610"/>
          </a:xfrm>
          <a:prstGeom prst="rect">
            <a:avLst/>
          </a:prstGeom>
          <a:noFill/>
        </p:spPr>
        <p:txBody>
          <a:bodyPr wrap="none" rtlCol="0">
            <a:spAutoFit/>
          </a:bodyPr>
          <a:lstStyle/>
          <a:p>
            <a:pPr>
              <a:defRPr/>
            </a:pPr>
            <a:r>
              <a:rPr lang="de-DE" sz="1100" dirty="0" err="1">
                <a:latin typeface="Calibri"/>
              </a:rPr>
              <a:t>pixabay</a:t>
            </a:r>
            <a:endParaRPr sz="1100" dirty="0"/>
          </a:p>
        </p:txBody>
      </p:sp>
    </p:spTree>
    <p:extLst>
      <p:ext uri="{BB962C8B-B14F-4D97-AF65-F5344CB8AC3E}">
        <p14:creationId xmlns:p14="http://schemas.microsoft.com/office/powerpoint/2010/main" val="255600746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Alternative Maßnahmen zur Bewässerung</a:t>
            </a:r>
            <a:endParaRPr/>
          </a:p>
        </p:txBody>
      </p:sp>
      <p:sp>
        <p:nvSpPr>
          <p:cNvPr id="5" name="Inhaltsplatzhalter 2"/>
          <p:cNvSpPr>
            <a:spLocks noGrp="1"/>
          </p:cNvSpPr>
          <p:nvPr>
            <p:ph idx="1"/>
          </p:nvPr>
        </p:nvSpPr>
        <p:spPr bwMode="auto"/>
        <p:txBody>
          <a:bodyPr/>
          <a:lstStyle/>
          <a:p>
            <a:pPr marL="0" indent="0">
              <a:buNone/>
              <a:defRPr/>
            </a:pPr>
            <a:endParaRPr lang="de-DE" sz="1000" dirty="0"/>
          </a:p>
          <a:p>
            <a:pPr>
              <a:spcAft>
                <a:spcPts val="1200"/>
              </a:spcAft>
              <a:buFont typeface="Wingdings"/>
              <a:buChar char="Ø"/>
              <a:defRPr/>
            </a:pPr>
            <a:r>
              <a:rPr lang="de-DE" dirty="0"/>
              <a:t> </a:t>
            </a:r>
            <a:r>
              <a:rPr lang="de-DE" b="1" dirty="0"/>
              <a:t>Verbesserung der Bodenstruktur </a:t>
            </a:r>
            <a:endParaRPr b="1" dirty="0"/>
          </a:p>
          <a:p>
            <a:pPr lvl="2">
              <a:buFont typeface="Courier New"/>
              <a:buChar char="o"/>
              <a:defRPr/>
            </a:pPr>
            <a:r>
              <a:rPr lang="de-DE" sz="2800" dirty="0"/>
              <a:t> Reduzierte Bodenbearbeitung</a:t>
            </a:r>
            <a:endParaRPr dirty="0"/>
          </a:p>
          <a:p>
            <a:pPr lvl="2">
              <a:buFont typeface="Courier New"/>
              <a:buChar char="o"/>
              <a:defRPr/>
            </a:pPr>
            <a:r>
              <a:rPr lang="de-DE" sz="2800" dirty="0"/>
              <a:t> Organische Düngung, Kompost</a:t>
            </a:r>
            <a:endParaRPr dirty="0"/>
          </a:p>
          <a:p>
            <a:pPr lvl="2">
              <a:buFont typeface="Courier New"/>
              <a:buChar char="o"/>
              <a:defRPr/>
            </a:pPr>
            <a:r>
              <a:rPr lang="de-DE" sz="2800" dirty="0"/>
              <a:t> Kalkung</a:t>
            </a:r>
            <a:endParaRPr dirty="0"/>
          </a:p>
          <a:p>
            <a:pPr lvl="2">
              <a:buFont typeface="Courier New"/>
              <a:buChar char="o"/>
              <a:defRPr/>
            </a:pPr>
            <a:r>
              <a:rPr lang="de-DE" sz="2800" dirty="0"/>
              <a:t> Anbau von Leguminosen</a:t>
            </a:r>
            <a:endParaRPr dirty="0"/>
          </a:p>
          <a:p>
            <a:pPr lvl="2">
              <a:buFont typeface="Courier New"/>
              <a:buChar char="o"/>
              <a:defRPr/>
            </a:pPr>
            <a:r>
              <a:rPr lang="de-DE" sz="2800" dirty="0"/>
              <a:t> Vielseitige Fruchtfolge</a:t>
            </a:r>
            <a:endParaRPr dirty="0"/>
          </a:p>
          <a:p>
            <a:pPr lvl="2">
              <a:spcAft>
                <a:spcPts val="1200"/>
              </a:spcAft>
              <a:buFont typeface="Courier New"/>
              <a:buChar char="o"/>
              <a:defRPr/>
            </a:pPr>
            <a:r>
              <a:rPr lang="de-DE" sz="2800" dirty="0"/>
              <a:t> Ganzjährige Bodenbedeckung (</a:t>
            </a:r>
            <a:r>
              <a:rPr lang="de-DE" sz="2400" dirty="0"/>
              <a:t>z.B. </a:t>
            </a:r>
            <a:br>
              <a:rPr lang="de-DE" sz="2400" dirty="0"/>
            </a:br>
            <a:r>
              <a:rPr lang="de-DE" sz="2400" dirty="0"/>
              <a:t> durch Untersaat, Zwischenfrüchte)</a:t>
            </a:r>
            <a:endParaRPr sz="2400" dirty="0"/>
          </a:p>
          <a:p>
            <a:pPr marL="0" indent="0">
              <a:buNone/>
              <a:defRPr/>
            </a:pPr>
            <a:endParaRPr lang="de-DE" b="1" dirty="0"/>
          </a:p>
          <a:p>
            <a:pPr>
              <a:buFont typeface="Courier New"/>
              <a:buChar char="o"/>
              <a:defRPr/>
            </a:pPr>
            <a:endParaRPr lang="de-DE" dirty="0"/>
          </a:p>
        </p:txBody>
      </p:sp>
      <p:sp>
        <p:nvSpPr>
          <p:cNvPr id="6" name="Fußzeilenplatzhalter 3"/>
          <p:cNvSpPr>
            <a:spLocks noGrp="1"/>
          </p:cNvSpPr>
          <p:nvPr>
            <p:ph type="ftr" sz="quarter" idx="10"/>
          </p:nvPr>
        </p:nvSpPr>
        <p:spPr bwMode="auto"/>
        <p:txBody>
          <a:bodyPr/>
          <a:lstStyle/>
          <a:p>
            <a:pPr>
              <a:defRPr/>
            </a:pPr>
            <a:r>
              <a:rPr lang="de-DE"/>
              <a:t>Bewässerung</a:t>
            </a:r>
            <a:endParaRPr/>
          </a:p>
        </p:txBody>
      </p:sp>
      <p:pic>
        <p:nvPicPr>
          <p:cNvPr id="2" name="Grafik 1">
            <a:extLst>
              <a:ext uri="{FF2B5EF4-FFF2-40B4-BE49-F238E27FC236}">
                <a16:creationId xmlns:a16="http://schemas.microsoft.com/office/drawing/2014/main" id="{08879219-E5C9-4923-81CD-38FB74630B57}"/>
              </a:ext>
            </a:extLst>
          </p:cNvPr>
          <p:cNvPicPr>
            <a:picLocks noChangeAspect="1"/>
          </p:cNvPicPr>
          <p:nvPr/>
        </p:nvPicPr>
        <p:blipFill>
          <a:blip r:embed="rId3"/>
          <a:stretch>
            <a:fillRect/>
          </a:stretch>
        </p:blipFill>
        <p:spPr>
          <a:xfrm>
            <a:off x="7896200" y="1714500"/>
            <a:ext cx="2718048" cy="4077072"/>
          </a:xfrm>
          <a:prstGeom prst="rect">
            <a:avLst/>
          </a:prstGeom>
        </p:spPr>
      </p:pic>
      <p:sp>
        <p:nvSpPr>
          <p:cNvPr id="7" name="Textfeld 8">
            <a:extLst>
              <a:ext uri="{FF2B5EF4-FFF2-40B4-BE49-F238E27FC236}">
                <a16:creationId xmlns:a16="http://schemas.microsoft.com/office/drawing/2014/main" id="{89D9610D-98BF-4D86-BED7-29BC6C131213}"/>
              </a:ext>
            </a:extLst>
          </p:cNvPr>
          <p:cNvSpPr/>
          <p:nvPr/>
        </p:nvSpPr>
        <p:spPr bwMode="auto">
          <a:xfrm>
            <a:off x="8976320" y="5791483"/>
            <a:ext cx="1723549" cy="261610"/>
          </a:xfrm>
          <a:prstGeom prst="rect">
            <a:avLst/>
          </a:prstGeom>
          <a:noFill/>
        </p:spPr>
        <p:txBody>
          <a:bodyPr wrap="none" rtlCol="0">
            <a:spAutoFit/>
          </a:bodyPr>
          <a:lstStyle/>
          <a:p>
            <a:pPr>
              <a:defRPr/>
            </a:pPr>
            <a:r>
              <a:rPr lang="de-DE" sz="1100" dirty="0">
                <a:latin typeface="Calibri"/>
              </a:rPr>
              <a:t>Untersaat im Getreide, LTZ</a:t>
            </a:r>
            <a:endParaRPr sz="11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Alternative Maßnahmen zur Bewässerung</a:t>
            </a:r>
            <a:endParaRPr/>
          </a:p>
        </p:txBody>
      </p:sp>
      <p:sp>
        <p:nvSpPr>
          <p:cNvPr id="5" name="Inhaltsplatzhalter 2"/>
          <p:cNvSpPr>
            <a:spLocks noGrp="1"/>
          </p:cNvSpPr>
          <p:nvPr>
            <p:ph idx="1"/>
          </p:nvPr>
        </p:nvSpPr>
        <p:spPr bwMode="auto"/>
        <p:txBody>
          <a:bodyPr/>
          <a:lstStyle/>
          <a:p>
            <a:pPr marL="0" indent="0">
              <a:buNone/>
              <a:defRPr/>
            </a:pPr>
            <a:endParaRPr lang="de-DE" sz="1000" dirty="0"/>
          </a:p>
          <a:p>
            <a:pPr>
              <a:spcAft>
                <a:spcPts val="1200"/>
              </a:spcAft>
              <a:buFont typeface="Wingdings"/>
              <a:buChar char="Ø"/>
              <a:defRPr/>
            </a:pPr>
            <a:r>
              <a:rPr lang="de-DE" dirty="0"/>
              <a:t> …sowie</a:t>
            </a:r>
            <a:endParaRPr dirty="0"/>
          </a:p>
          <a:p>
            <a:pPr>
              <a:buFont typeface="Courier New"/>
              <a:buChar char="o"/>
              <a:defRPr/>
            </a:pPr>
            <a:r>
              <a:rPr lang="de-DE" dirty="0"/>
              <a:t> </a:t>
            </a:r>
            <a:r>
              <a:rPr lang="de-DE" dirty="0" err="1"/>
              <a:t>Mulchabdeckung</a:t>
            </a:r>
            <a:endParaRPr lang="de-DE" dirty="0"/>
          </a:p>
          <a:p>
            <a:pPr>
              <a:buFont typeface="Courier New"/>
              <a:buChar char="o"/>
              <a:defRPr/>
            </a:pPr>
            <a:r>
              <a:rPr lang="de-DE" dirty="0"/>
              <a:t> Vermeidung von Bodenverdichtung durch unsachgemäßes Befahren</a:t>
            </a:r>
            <a:endParaRPr dirty="0"/>
          </a:p>
          <a:p>
            <a:pPr>
              <a:buFont typeface="Courier New"/>
              <a:buChar char="o"/>
              <a:defRPr/>
            </a:pPr>
            <a:r>
              <a:rPr lang="de-DE" dirty="0"/>
              <a:t> Auflösen von Bodenverdichtungen </a:t>
            </a:r>
            <a:endParaRPr dirty="0"/>
          </a:p>
          <a:p>
            <a:pPr marL="0" indent="0">
              <a:buNone/>
              <a:defRPr/>
            </a:pPr>
            <a:endParaRPr lang="de-DE" sz="1000" dirty="0"/>
          </a:p>
          <a:p>
            <a:pPr>
              <a:buFont typeface="Wingdings"/>
              <a:buChar char="Ø"/>
              <a:defRPr/>
            </a:pPr>
            <a:r>
              <a:rPr lang="de-DE" dirty="0"/>
              <a:t> …und</a:t>
            </a:r>
            <a:endParaRPr dirty="0"/>
          </a:p>
          <a:p>
            <a:pPr>
              <a:buFont typeface="Courier New"/>
              <a:buChar char="o"/>
              <a:defRPr/>
            </a:pPr>
            <a:r>
              <a:rPr lang="de-DE" dirty="0"/>
              <a:t> Anbau trockentoleranterer Arten/Sorten</a:t>
            </a:r>
            <a:endParaRPr dirty="0"/>
          </a:p>
          <a:p>
            <a:pPr marL="0" indent="0">
              <a:buNone/>
              <a:defRPr/>
            </a:pPr>
            <a:endParaRPr lang="de-DE" dirty="0"/>
          </a:p>
        </p:txBody>
      </p:sp>
      <p:sp>
        <p:nvSpPr>
          <p:cNvPr id="6" name="Fußzeilenplatzhalter 3"/>
          <p:cNvSpPr>
            <a:spLocks noGrp="1"/>
          </p:cNvSpPr>
          <p:nvPr>
            <p:ph type="ftr" sz="quarter" idx="10"/>
          </p:nvPr>
        </p:nvSpPr>
        <p:spPr bwMode="auto"/>
        <p:txBody>
          <a:bodyPr/>
          <a:lstStyle/>
          <a:p>
            <a:pPr>
              <a:defRPr/>
            </a:pPr>
            <a:r>
              <a:rPr lang="de-DE"/>
              <a:t>Bewässerung</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Alternative Maßnahmen zur Bewässerung</a:t>
            </a:r>
            <a:endParaRPr/>
          </a:p>
        </p:txBody>
      </p:sp>
      <p:sp>
        <p:nvSpPr>
          <p:cNvPr id="5" name="Inhaltsplatzhalter 2"/>
          <p:cNvSpPr>
            <a:spLocks noGrp="1"/>
          </p:cNvSpPr>
          <p:nvPr>
            <p:ph idx="1"/>
          </p:nvPr>
        </p:nvSpPr>
        <p:spPr bwMode="auto"/>
        <p:txBody>
          <a:bodyPr/>
          <a:lstStyle/>
          <a:p>
            <a:pPr>
              <a:spcAft>
                <a:spcPts val="600"/>
              </a:spcAft>
              <a:buFont typeface="Wingdings" panose="05000000000000000000" pitchFamily="2" charset="2"/>
              <a:buChar char="Ø"/>
              <a:defRPr/>
            </a:pPr>
            <a:r>
              <a:rPr lang="de-DE" b="1" dirty="0"/>
              <a:t> </a:t>
            </a:r>
            <a:r>
              <a:rPr lang="de-DE" dirty="0"/>
              <a:t>…darüber hinaus: </a:t>
            </a:r>
            <a:endParaRPr dirty="0"/>
          </a:p>
          <a:p>
            <a:pPr marL="0" indent="0">
              <a:buNone/>
              <a:defRPr/>
            </a:pPr>
            <a:r>
              <a:rPr lang="de-DE" dirty="0"/>
              <a:t>Erhöhung der Verdunstung durch Zulassung bzw. Förderung einer größeren hydrologischen und biologischen Vielfalt durch:</a:t>
            </a:r>
            <a:endParaRPr dirty="0"/>
          </a:p>
          <a:p>
            <a:pPr marL="0" indent="0">
              <a:buNone/>
              <a:defRPr/>
            </a:pPr>
            <a:endParaRPr lang="de-DE" dirty="0"/>
          </a:p>
          <a:p>
            <a:pPr>
              <a:buFont typeface="Courier New"/>
              <a:buChar char="o"/>
              <a:defRPr/>
            </a:pPr>
            <a:r>
              <a:rPr lang="de-DE" dirty="0"/>
              <a:t> Agroforst</a:t>
            </a:r>
            <a:endParaRPr dirty="0"/>
          </a:p>
          <a:p>
            <a:pPr>
              <a:buFont typeface="Courier New"/>
              <a:buChar char="o"/>
              <a:defRPr/>
            </a:pPr>
            <a:r>
              <a:rPr lang="de-DE" dirty="0"/>
              <a:t> Dezentraler Rückhalt von Regenwasser</a:t>
            </a:r>
            <a:endParaRPr dirty="0"/>
          </a:p>
          <a:p>
            <a:pPr>
              <a:buFont typeface="Courier New"/>
              <a:buChar char="o"/>
              <a:defRPr/>
            </a:pPr>
            <a:r>
              <a:rPr lang="de-DE" dirty="0"/>
              <a:t> Sträucher, Bäume und sonstige Anpflanzungen</a:t>
            </a:r>
            <a:endParaRPr dirty="0"/>
          </a:p>
          <a:p>
            <a:pPr>
              <a:defRPr/>
            </a:pPr>
            <a:endParaRPr lang="de-DE" dirty="0"/>
          </a:p>
          <a:p>
            <a:pPr marL="0" indent="0">
              <a:buNone/>
              <a:defRPr/>
            </a:pPr>
            <a:r>
              <a:rPr lang="de-DE" b="1" dirty="0"/>
              <a:t>	 Entstehung von kleinen Wasserkreisläufen</a:t>
            </a:r>
            <a:endParaRPr dirty="0"/>
          </a:p>
          <a:p>
            <a:pPr marL="0" indent="0">
              <a:buNone/>
              <a:defRPr/>
            </a:pPr>
            <a:endParaRPr lang="de-DE" dirty="0"/>
          </a:p>
        </p:txBody>
      </p:sp>
      <p:sp>
        <p:nvSpPr>
          <p:cNvPr id="6" name="Fußzeilenplatzhalter 3"/>
          <p:cNvSpPr>
            <a:spLocks noGrp="1"/>
          </p:cNvSpPr>
          <p:nvPr>
            <p:ph type="ftr" sz="quarter" idx="10"/>
          </p:nvPr>
        </p:nvSpPr>
        <p:spPr bwMode="auto"/>
        <p:txBody>
          <a:bodyPr/>
          <a:lstStyle/>
          <a:p>
            <a:pPr>
              <a:defRPr/>
            </a:pPr>
            <a:r>
              <a:rPr lang="de-DE"/>
              <a:t>Bewässerung</a:t>
            </a:r>
            <a:endParaRPr/>
          </a:p>
        </p:txBody>
      </p:sp>
      <p:sp>
        <p:nvSpPr>
          <p:cNvPr id="2" name="Pfeil: nach rechts 1">
            <a:extLst>
              <a:ext uri="{FF2B5EF4-FFF2-40B4-BE49-F238E27FC236}">
                <a16:creationId xmlns:a16="http://schemas.microsoft.com/office/drawing/2014/main" id="{EC9D17DB-2F81-4397-83E4-DE1FF5BB5639}"/>
              </a:ext>
            </a:extLst>
          </p:cNvPr>
          <p:cNvSpPr/>
          <p:nvPr/>
        </p:nvSpPr>
        <p:spPr>
          <a:xfrm>
            <a:off x="838200" y="5413216"/>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3" name="Grafik 2">
            <a:extLst>
              <a:ext uri="{FF2B5EF4-FFF2-40B4-BE49-F238E27FC236}">
                <a16:creationId xmlns:a16="http://schemas.microsoft.com/office/drawing/2014/main" id="{A6FA8507-F9E9-4B4E-BC18-551F6BCBED04}"/>
              </a:ext>
            </a:extLst>
          </p:cNvPr>
          <p:cNvPicPr>
            <a:picLocks noChangeAspect="1"/>
          </p:cNvPicPr>
          <p:nvPr/>
        </p:nvPicPr>
        <p:blipFill>
          <a:blip r:embed="rId3"/>
          <a:stretch>
            <a:fillRect/>
          </a:stretch>
        </p:blipFill>
        <p:spPr>
          <a:xfrm>
            <a:off x="8544272" y="3068960"/>
            <a:ext cx="3050387" cy="2033592"/>
          </a:xfrm>
          <a:prstGeom prst="rect">
            <a:avLst/>
          </a:prstGeom>
        </p:spPr>
      </p:pic>
      <p:sp>
        <p:nvSpPr>
          <p:cNvPr id="7" name="Textfeld 8">
            <a:extLst>
              <a:ext uri="{FF2B5EF4-FFF2-40B4-BE49-F238E27FC236}">
                <a16:creationId xmlns:a16="http://schemas.microsoft.com/office/drawing/2014/main" id="{AF4F9E5A-611C-4D02-BF0E-2CAF360221FF}"/>
              </a:ext>
            </a:extLst>
          </p:cNvPr>
          <p:cNvSpPr/>
          <p:nvPr/>
        </p:nvSpPr>
        <p:spPr bwMode="auto">
          <a:xfrm>
            <a:off x="10239575" y="5102552"/>
            <a:ext cx="1410964" cy="261610"/>
          </a:xfrm>
          <a:prstGeom prst="rect">
            <a:avLst/>
          </a:prstGeom>
          <a:noFill/>
        </p:spPr>
        <p:txBody>
          <a:bodyPr wrap="none" rtlCol="0">
            <a:spAutoFit/>
          </a:bodyPr>
          <a:lstStyle/>
          <a:p>
            <a:pPr>
              <a:defRPr/>
            </a:pPr>
            <a:r>
              <a:rPr lang="de-DE" sz="1100" dirty="0">
                <a:latin typeface="Calibri"/>
              </a:rPr>
              <a:t>Agroforst, LTZ, Schulz</a:t>
            </a:r>
            <a:endParaRPr sz="11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Bewertung alternativer Maßnahmen zur Bewässerung</a:t>
            </a:r>
            <a:endParaRPr/>
          </a:p>
        </p:txBody>
      </p:sp>
      <p:pic>
        <p:nvPicPr>
          <p:cNvPr id="5" name="Inhaltsplatzhalter 5"/>
          <p:cNvPicPr>
            <a:picLocks noGrp="1" noChangeAspect="1"/>
          </p:cNvPicPr>
          <p:nvPr>
            <p:ph idx="1"/>
          </p:nvPr>
        </p:nvPicPr>
        <p:blipFill>
          <a:blip r:embed="rId3"/>
          <a:srcRect l="25447" t="18638" r="25444" b="27585"/>
          <a:stretch/>
        </p:blipFill>
        <p:spPr bwMode="auto">
          <a:xfrm>
            <a:off x="2030639" y="1124744"/>
            <a:ext cx="8258290" cy="5086977"/>
          </a:xfrm>
          <a:prstGeom prst="rect">
            <a:avLst/>
          </a:prstGeom>
          <a:ln>
            <a:solidFill>
              <a:schemeClr val="tx1"/>
            </a:solidFill>
          </a:ln>
        </p:spPr>
      </p:pic>
      <p:sp>
        <p:nvSpPr>
          <p:cNvPr id="6" name="Fußzeilenplatzhalter 3"/>
          <p:cNvSpPr>
            <a:spLocks noGrp="1"/>
          </p:cNvSpPr>
          <p:nvPr>
            <p:ph type="ftr" sz="quarter" idx="10"/>
          </p:nvPr>
        </p:nvSpPr>
        <p:spPr bwMode="auto"/>
        <p:txBody>
          <a:bodyPr/>
          <a:lstStyle/>
          <a:p>
            <a:pPr>
              <a:defRPr/>
            </a:pPr>
            <a:r>
              <a:rPr lang="de-DE"/>
              <a:t>Bewässerung</a:t>
            </a:r>
            <a:endParaRPr/>
          </a:p>
        </p:txBody>
      </p:sp>
      <p:sp>
        <p:nvSpPr>
          <p:cNvPr id="7" name="Textfeld 6"/>
          <p:cNvSpPr/>
          <p:nvPr/>
        </p:nvSpPr>
        <p:spPr bwMode="auto">
          <a:xfrm>
            <a:off x="8866745" y="6457497"/>
            <a:ext cx="1422184" cy="261610"/>
          </a:xfrm>
          <a:prstGeom prst="rect">
            <a:avLst/>
          </a:prstGeom>
          <a:noFill/>
          <a:ln>
            <a:solidFill>
              <a:schemeClr val="tx1"/>
            </a:solidFill>
          </a:ln>
        </p:spPr>
        <p:txBody>
          <a:bodyPr wrap="none" rtlCol="0">
            <a:spAutoFit/>
          </a:bodyPr>
          <a:lstStyle/>
          <a:p>
            <a:pPr>
              <a:defRPr/>
            </a:pPr>
            <a:r>
              <a:rPr lang="de-DE" sz="1100"/>
              <a:t>Tröltzsch et al. (2012)</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9737558" cy="918528"/>
          </a:xfrm>
        </p:spPr>
        <p:txBody>
          <a:bodyPr/>
          <a:lstStyle/>
          <a:p>
            <a:pPr>
              <a:defRPr/>
            </a:pPr>
            <a:r>
              <a:rPr lang="de-DE" dirty="0"/>
              <a:t> Arbeitsauftrag – Aufgabe 1</a:t>
            </a:r>
            <a:endParaRPr dirty="0"/>
          </a:p>
        </p:txBody>
      </p:sp>
      <p:sp>
        <p:nvSpPr>
          <p:cNvPr id="5" name="Inhaltsplatzhalter 2"/>
          <p:cNvSpPr>
            <a:spLocks noGrp="1"/>
          </p:cNvSpPr>
          <p:nvPr>
            <p:ph idx="1"/>
          </p:nvPr>
        </p:nvSpPr>
        <p:spPr bwMode="auto">
          <a:xfrm>
            <a:off x="838200" y="1463040"/>
            <a:ext cx="10515600" cy="4713923"/>
          </a:xfrm>
        </p:spPr>
        <p:txBody>
          <a:bodyPr/>
          <a:lstStyle/>
          <a:p>
            <a:pPr marL="0" indent="0">
              <a:buNone/>
              <a:defRPr/>
            </a:pPr>
            <a:r>
              <a:rPr lang="de-DE"/>
              <a:t>In unserem Beispiel wird der Körnermais mit 120 mm/m</a:t>
            </a:r>
            <a:r>
              <a:rPr lang="de-DE" baseline="30000"/>
              <a:t>2</a:t>
            </a:r>
            <a:r>
              <a:rPr lang="de-DE"/>
              <a:t> bewässert. Die fixen und variablen Kosten belaufen sich bei einer Regenmaschine mit Kanone auf 399 €/ha/Jahr (s.u. Tabelle).</a:t>
            </a:r>
            <a:endParaRPr/>
          </a:p>
          <a:p>
            <a:pPr marL="0" indent="0">
              <a:buNone/>
              <a:defRPr/>
            </a:pPr>
            <a:endParaRPr lang="de-DE"/>
          </a:p>
          <a:p>
            <a:pPr marL="514350" indent="-514350">
              <a:buAutoNum type="arabicParenR"/>
              <a:defRPr/>
            </a:pPr>
            <a:r>
              <a:rPr lang="de-DE" b="1"/>
              <a:t>Wie hoch müsste der Mehrertrag bei einem Erzeugerpreis von</a:t>
            </a:r>
            <a:br>
              <a:rPr lang="de-DE" b="1"/>
            </a:br>
            <a:r>
              <a:rPr lang="de-DE" b="1"/>
              <a:t>16,80 € sein, damit die Beregnungskosten aufgefangen werden? Wie hoch bei z.B. nur 10 oder 12 €?</a:t>
            </a:r>
            <a:endParaRPr/>
          </a:p>
          <a:p>
            <a:pPr marL="514350" indent="-514350">
              <a:buAutoNum type="arabicParenR"/>
              <a:defRPr/>
            </a:pPr>
            <a:endParaRPr lang="de-DE" b="1"/>
          </a:p>
          <a:p>
            <a:pPr marL="0" indent="0">
              <a:buNone/>
              <a:defRPr/>
            </a:pPr>
            <a:r>
              <a:rPr lang="de-DE" b="1"/>
              <a:t>2) Welche weiterreichenden Überlegungen müssen vor einer</a:t>
            </a:r>
            <a:br>
              <a:rPr lang="de-DE" b="1"/>
            </a:br>
            <a:r>
              <a:rPr lang="de-DE" b="1"/>
              <a:t>     Neuinvestition im Allgemeinen angestellt werden? Diskutieren Sie</a:t>
            </a:r>
            <a:br>
              <a:rPr lang="de-DE" b="1"/>
            </a:br>
            <a:r>
              <a:rPr lang="de-DE" b="1"/>
              <a:t>     Ihre Überlegungen in der Klasse.</a:t>
            </a:r>
            <a:endParaRPr/>
          </a:p>
        </p:txBody>
      </p:sp>
      <p:sp>
        <p:nvSpPr>
          <p:cNvPr id="6" name="Fußzeilenplatzhalter 3"/>
          <p:cNvSpPr>
            <a:spLocks noGrp="1"/>
          </p:cNvSpPr>
          <p:nvPr>
            <p:ph type="ftr" sz="quarter" idx="10"/>
          </p:nvPr>
        </p:nvSpPr>
        <p:spPr bwMode="auto"/>
        <p:txBody>
          <a:bodyPr/>
          <a:lstStyle/>
          <a:p>
            <a:pPr>
              <a:defRPr/>
            </a:pPr>
            <a:r>
              <a:rPr lang="de-DE"/>
              <a:t>Bewässerung</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9737558" cy="918528"/>
          </a:xfrm>
        </p:spPr>
        <p:txBody>
          <a:bodyPr/>
          <a:lstStyle/>
          <a:p>
            <a:pPr>
              <a:defRPr/>
            </a:pPr>
            <a:r>
              <a:rPr lang="de-DE" dirty="0"/>
              <a:t>Arbeitsauftrag – Aufgabe 1</a:t>
            </a:r>
            <a:endParaRPr dirty="0"/>
          </a:p>
        </p:txBody>
      </p:sp>
      <p:pic>
        <p:nvPicPr>
          <p:cNvPr id="5" name="Inhaltsplatzhalter 4"/>
          <p:cNvPicPr>
            <a:picLocks noGrp="1" noChangeAspect="1"/>
          </p:cNvPicPr>
          <p:nvPr>
            <p:ph idx="1"/>
          </p:nvPr>
        </p:nvPicPr>
        <p:blipFill>
          <a:blip r:embed="rId3"/>
          <a:stretch/>
        </p:blipFill>
        <p:spPr bwMode="auto">
          <a:xfrm>
            <a:off x="1127448" y="1501604"/>
            <a:ext cx="10140535" cy="4547682"/>
          </a:xfrm>
          <a:prstGeom prst="rect">
            <a:avLst/>
          </a:prstGeom>
        </p:spPr>
      </p:pic>
      <p:sp>
        <p:nvSpPr>
          <p:cNvPr id="6" name="Fußzeilenplatzhalter 3"/>
          <p:cNvSpPr>
            <a:spLocks noGrp="1"/>
          </p:cNvSpPr>
          <p:nvPr>
            <p:ph type="ftr" sz="quarter" idx="10"/>
          </p:nvPr>
        </p:nvSpPr>
        <p:spPr bwMode="auto"/>
        <p:txBody>
          <a:bodyPr/>
          <a:lstStyle/>
          <a:p>
            <a:pPr>
              <a:defRPr/>
            </a:pPr>
            <a:r>
              <a:rPr lang="de-DE"/>
              <a:t>Bewässerung</a:t>
            </a:r>
            <a:endParaRPr/>
          </a:p>
        </p:txBody>
      </p:sp>
      <p:sp>
        <p:nvSpPr>
          <p:cNvPr id="7" name="Ellipse 5"/>
          <p:cNvSpPr/>
          <p:nvPr/>
        </p:nvSpPr>
        <p:spPr bwMode="auto">
          <a:xfrm>
            <a:off x="8153400" y="5445224"/>
            <a:ext cx="1014153" cy="36512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de-DE"/>
          </a:p>
        </p:txBody>
      </p:sp>
      <p:sp>
        <p:nvSpPr>
          <p:cNvPr id="8" name="Textfeld 6"/>
          <p:cNvSpPr/>
          <p:nvPr/>
        </p:nvSpPr>
        <p:spPr bwMode="auto">
          <a:xfrm>
            <a:off x="8400256" y="5907145"/>
            <a:ext cx="3248151" cy="261610"/>
          </a:xfrm>
          <a:prstGeom prst="rect">
            <a:avLst/>
          </a:prstGeom>
          <a:noFill/>
          <a:ln>
            <a:noFill/>
          </a:ln>
        </p:spPr>
        <p:txBody>
          <a:bodyPr wrap="square" rtlCol="0">
            <a:spAutoFit/>
          </a:bodyPr>
          <a:lstStyle/>
          <a:p>
            <a:pPr>
              <a:defRPr/>
            </a:pPr>
            <a:r>
              <a:rPr lang="de-DE" sz="1100" dirty="0"/>
              <a:t>Landesanstalt für Pflanzenbau, Rheinstetten</a:t>
            </a:r>
            <a:endParaRPr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9737558" cy="918528"/>
          </a:xfrm>
        </p:spPr>
        <p:txBody>
          <a:bodyPr/>
          <a:lstStyle/>
          <a:p>
            <a:pPr>
              <a:defRPr/>
            </a:pPr>
            <a:r>
              <a:rPr lang="de-DE" dirty="0"/>
              <a:t>Arbeitsauftrag – Aufgabe 1</a:t>
            </a:r>
            <a:endParaRPr dirty="0"/>
          </a:p>
        </p:txBody>
      </p:sp>
      <p:sp>
        <p:nvSpPr>
          <p:cNvPr id="5" name="Inhaltsplatzhalter 2"/>
          <p:cNvSpPr>
            <a:spLocks noGrp="1"/>
          </p:cNvSpPr>
          <p:nvPr>
            <p:ph idx="1"/>
          </p:nvPr>
        </p:nvSpPr>
        <p:spPr bwMode="auto"/>
        <p:txBody>
          <a:bodyPr/>
          <a:lstStyle/>
          <a:p>
            <a:pPr marL="0" indent="0">
              <a:buNone/>
              <a:defRPr/>
            </a:pPr>
            <a:r>
              <a:rPr lang="de-DE" b="1"/>
              <a:t>Lösung 1): </a:t>
            </a:r>
            <a:endParaRPr/>
          </a:p>
          <a:p>
            <a:pPr marL="0" indent="0">
              <a:buNone/>
              <a:defRPr/>
            </a:pPr>
            <a:r>
              <a:rPr lang="de-DE" sz="2400"/>
              <a:t>Es müssten durch die Beregnung etwa 24 dt/ha Mehrertrag erzielt werden, um kostendeckend zu wirtschaften:</a:t>
            </a:r>
            <a:endParaRPr/>
          </a:p>
          <a:p>
            <a:pPr marL="0" indent="0">
              <a:buNone/>
              <a:defRPr/>
            </a:pPr>
            <a:r>
              <a:rPr lang="de-DE" sz="2400"/>
              <a:t>399 € : 16,80 € = 23,75 dt/ha</a:t>
            </a:r>
            <a:endParaRPr/>
          </a:p>
          <a:p>
            <a:pPr marL="0" indent="0">
              <a:buNone/>
              <a:defRPr/>
            </a:pPr>
            <a:r>
              <a:rPr lang="de-DE" sz="2400"/>
              <a:t>	: 12,00 € = 33,25 dt/ha</a:t>
            </a:r>
            <a:endParaRPr/>
          </a:p>
          <a:p>
            <a:pPr marL="0" indent="0">
              <a:spcAft>
                <a:spcPts val="1200"/>
              </a:spcAft>
              <a:buNone/>
              <a:defRPr/>
            </a:pPr>
            <a:r>
              <a:rPr lang="de-DE" sz="2400"/>
              <a:t>	: 10,00 € = 39,90 dt/ha</a:t>
            </a:r>
            <a:endParaRPr/>
          </a:p>
          <a:p>
            <a:pPr marL="0" indent="0">
              <a:buNone/>
              <a:defRPr/>
            </a:pPr>
            <a:r>
              <a:rPr lang="de-DE" sz="2400"/>
              <a:t>Bei kurzfristiger Betrachtung müssen bei einer </a:t>
            </a:r>
            <a:r>
              <a:rPr lang="de-DE" sz="2400" i="1"/>
              <a:t>bereits vorhandenen </a:t>
            </a:r>
            <a:r>
              <a:rPr lang="de-DE" sz="2400"/>
              <a:t>Beregnungsanlage mindestens die laufenden variablen Kosten durch den Mehrertrag gedeckt werden. Wasser sparen ist aus wirtschaftlicher Sicht nicht sinnvoll, solange diese Kosten gedeckt sind. </a:t>
            </a:r>
            <a:endParaRPr/>
          </a:p>
          <a:p>
            <a:pPr marL="0" indent="0">
              <a:buNone/>
              <a:defRPr/>
            </a:pPr>
            <a:endParaRPr lang="de-DE"/>
          </a:p>
        </p:txBody>
      </p:sp>
      <p:sp>
        <p:nvSpPr>
          <p:cNvPr id="6" name="Fußzeilenplatzhalter 3"/>
          <p:cNvSpPr>
            <a:spLocks noGrp="1"/>
          </p:cNvSpPr>
          <p:nvPr>
            <p:ph type="ftr" sz="quarter" idx="10"/>
          </p:nvPr>
        </p:nvSpPr>
        <p:spPr bwMode="auto"/>
        <p:txBody>
          <a:bodyPr/>
          <a:lstStyle/>
          <a:p>
            <a:pPr>
              <a:defRPr/>
            </a:pPr>
            <a:r>
              <a:rPr lang="de-DE"/>
              <a:t>Bewässerung</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9737558" cy="918528"/>
          </a:xfrm>
        </p:spPr>
        <p:txBody>
          <a:bodyPr/>
          <a:lstStyle/>
          <a:p>
            <a:pPr>
              <a:defRPr/>
            </a:pPr>
            <a:r>
              <a:rPr lang="de-DE" dirty="0"/>
              <a:t>Arbeitsauftrag – Aufgabe 1</a:t>
            </a:r>
            <a:endParaRPr dirty="0"/>
          </a:p>
        </p:txBody>
      </p:sp>
      <p:sp>
        <p:nvSpPr>
          <p:cNvPr id="5" name="Inhaltsplatzhalter 2"/>
          <p:cNvSpPr>
            <a:spLocks noGrp="1"/>
          </p:cNvSpPr>
          <p:nvPr>
            <p:ph idx="1"/>
          </p:nvPr>
        </p:nvSpPr>
        <p:spPr bwMode="auto"/>
        <p:txBody>
          <a:bodyPr/>
          <a:lstStyle/>
          <a:p>
            <a:pPr marL="0" indent="0">
              <a:buNone/>
              <a:defRPr/>
            </a:pPr>
            <a:r>
              <a:rPr lang="de-DE" b="1" dirty="0"/>
              <a:t>Lösung 2)</a:t>
            </a:r>
            <a:r>
              <a:rPr lang="de-DE" dirty="0"/>
              <a:t>: </a:t>
            </a:r>
            <a:endParaRPr dirty="0"/>
          </a:p>
          <a:p>
            <a:pPr>
              <a:defRPr/>
            </a:pPr>
            <a:r>
              <a:rPr lang="de-DE" sz="2400" dirty="0"/>
              <a:t>Weitere mögliche Kosten durch den Mehrertrag wie z.B. erhöhte Trocknungskosten, Lagerkapazitäten</a:t>
            </a:r>
            <a:endParaRPr dirty="0"/>
          </a:p>
          <a:p>
            <a:pPr>
              <a:defRPr/>
            </a:pPr>
            <a:r>
              <a:rPr lang="de-DE" sz="2400" dirty="0"/>
              <a:t>Entwicklung der Marktpreise: welcher Mehrertrag müsste z.B. bei einem Verkaufserlös von 12€/</a:t>
            </a:r>
            <a:r>
              <a:rPr lang="de-DE" sz="2400" dirty="0" err="1"/>
              <a:t>dt</a:t>
            </a:r>
            <a:r>
              <a:rPr lang="de-DE" sz="2400" dirty="0"/>
              <a:t> erzielt werden?</a:t>
            </a:r>
            <a:endParaRPr dirty="0"/>
          </a:p>
          <a:p>
            <a:pPr>
              <a:defRPr/>
            </a:pPr>
            <a:r>
              <a:rPr lang="de-DE" sz="2400" dirty="0"/>
              <a:t> Energiekosten</a:t>
            </a:r>
            <a:endParaRPr dirty="0"/>
          </a:p>
          <a:p>
            <a:pPr>
              <a:defRPr/>
            </a:pPr>
            <a:r>
              <a:rPr lang="de-DE" sz="2400" dirty="0"/>
              <a:t>Wasserverfügbarkeit / Genehmigungen</a:t>
            </a:r>
            <a:endParaRPr dirty="0"/>
          </a:p>
          <a:p>
            <a:pPr>
              <a:defRPr/>
            </a:pPr>
            <a:r>
              <a:rPr lang="de-DE" sz="2400" dirty="0"/>
              <a:t> Klimaprojektionen für die Region</a:t>
            </a:r>
            <a:endParaRPr dirty="0"/>
          </a:p>
          <a:p>
            <a:pPr>
              <a:defRPr/>
            </a:pPr>
            <a:r>
              <a:rPr lang="de-DE" sz="2400" dirty="0"/>
              <a:t> … aber auch das Erzielen  besserer Qualitäten und somit höherer Verkaufspreise bzw. bessere Lagerfähigkeit (z.B. bei Kartoffeln)-</a:t>
            </a:r>
            <a:endParaRPr dirty="0"/>
          </a:p>
          <a:p>
            <a:pPr>
              <a:defRPr/>
            </a:pPr>
            <a:r>
              <a:rPr lang="de-DE" sz="2400" dirty="0"/>
              <a:t> Höhere Flächeneffizienz </a:t>
            </a:r>
            <a:r>
              <a:rPr lang="de-DE" sz="2400" dirty="0">
                <a:sym typeface="Wingdings" panose="05000000000000000000" pitchFamily="2" charset="2"/>
              </a:rPr>
              <a:t></a:t>
            </a:r>
            <a:r>
              <a:rPr lang="de-DE" sz="2400" dirty="0"/>
              <a:t> weniger Flächen notwendig</a:t>
            </a:r>
            <a:endParaRPr dirty="0"/>
          </a:p>
        </p:txBody>
      </p:sp>
      <p:sp>
        <p:nvSpPr>
          <p:cNvPr id="6" name="Fußzeilenplatzhalter 3"/>
          <p:cNvSpPr>
            <a:spLocks noGrp="1"/>
          </p:cNvSpPr>
          <p:nvPr>
            <p:ph type="ftr" sz="quarter" idx="10"/>
          </p:nvPr>
        </p:nvSpPr>
        <p:spPr bwMode="auto"/>
        <p:txBody>
          <a:bodyPr/>
          <a:lstStyle/>
          <a:p>
            <a:pPr>
              <a:defRPr/>
            </a:pPr>
            <a:r>
              <a:rPr lang="de-DE"/>
              <a:t>Bewässerung</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9737558" cy="918528"/>
          </a:xfrm>
        </p:spPr>
        <p:txBody>
          <a:bodyPr/>
          <a:lstStyle/>
          <a:p>
            <a:pPr>
              <a:defRPr/>
            </a:pPr>
            <a:r>
              <a:rPr lang="de-DE" dirty="0"/>
              <a:t> Arbeitsauftrag – Aufgabe 2</a:t>
            </a:r>
            <a:endParaRPr dirty="0"/>
          </a:p>
        </p:txBody>
      </p:sp>
      <p:sp>
        <p:nvSpPr>
          <p:cNvPr id="5" name="Inhaltsplatzhalter 2"/>
          <p:cNvSpPr>
            <a:spLocks noGrp="1"/>
          </p:cNvSpPr>
          <p:nvPr>
            <p:ph idx="1"/>
          </p:nvPr>
        </p:nvSpPr>
        <p:spPr bwMode="auto">
          <a:xfrm>
            <a:off x="838200" y="1463040"/>
            <a:ext cx="10515600" cy="4713923"/>
          </a:xfrm>
        </p:spPr>
        <p:txBody>
          <a:bodyPr/>
          <a:lstStyle/>
          <a:p>
            <a:pPr marL="0" indent="0">
              <a:spcAft>
                <a:spcPts val="600"/>
              </a:spcAft>
              <a:buNone/>
              <a:defRPr/>
            </a:pPr>
            <a:r>
              <a:rPr lang="de-DE" b="1" dirty="0"/>
              <a:t>Verwenden Sie die Bewässerungs-App</a:t>
            </a:r>
            <a:endParaRPr dirty="0"/>
          </a:p>
          <a:p>
            <a:pPr marL="0" indent="0">
              <a:spcAft>
                <a:spcPts val="600"/>
              </a:spcAft>
              <a:buNone/>
              <a:defRPr/>
            </a:pPr>
            <a:r>
              <a:rPr lang="de-DE" b="1" u="sng" dirty="0">
                <a:hlinkClick r:id="rId3" tooltip="https://www.alb-bayern.de/De/Bewaesserung/Steuerungsmodelle/steuerung-beregnung-entscheidungshilfe_BewaesserungsApp.html"/>
              </a:rPr>
              <a:t>https://www.alb-bayern.de/De/Bewaesserung/Steuerungsmodelle/steuerung-beregnung-entscheidungshilfe_BewaesserungsApp.html</a:t>
            </a:r>
            <a:r>
              <a:rPr lang="de-DE" b="1" dirty="0"/>
              <a:t> </a:t>
            </a:r>
            <a:endParaRPr dirty="0"/>
          </a:p>
          <a:p>
            <a:pPr marL="0" indent="0">
              <a:buNone/>
              <a:defRPr/>
            </a:pPr>
            <a:r>
              <a:rPr lang="de-DE" dirty="0"/>
              <a:t>und betrachten Sie für einen bestimmten Standort bzw. für eine oder mehrere Kulturen den errechneten Bewässerungsbedarf bzw. welche Konsequenzen daraus gezogen werden können - vor allem, wenn keine Bewässerungsmöglichkeit besteht!</a:t>
            </a:r>
            <a:endParaRPr dirty="0"/>
          </a:p>
        </p:txBody>
      </p:sp>
      <p:sp>
        <p:nvSpPr>
          <p:cNvPr id="6" name="Fußzeilenplatzhalter 3"/>
          <p:cNvSpPr>
            <a:spLocks noGrp="1"/>
          </p:cNvSpPr>
          <p:nvPr>
            <p:ph type="ftr" sz="quarter" idx="10"/>
          </p:nvPr>
        </p:nvSpPr>
        <p:spPr bwMode="auto"/>
        <p:txBody>
          <a:bodyPr/>
          <a:lstStyle/>
          <a:p>
            <a:pPr>
              <a:defRPr/>
            </a:pPr>
            <a:r>
              <a:rPr lang="de-DE"/>
              <a:t>Bewässerung</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9737558" cy="918528"/>
          </a:xfrm>
        </p:spPr>
        <p:txBody>
          <a:bodyPr/>
          <a:lstStyle/>
          <a:p>
            <a:pPr>
              <a:defRPr/>
            </a:pPr>
            <a:r>
              <a:rPr lang="de-DE" dirty="0"/>
              <a:t> Diskussion</a:t>
            </a:r>
            <a:endParaRPr dirty="0"/>
          </a:p>
        </p:txBody>
      </p:sp>
      <p:sp>
        <p:nvSpPr>
          <p:cNvPr id="5" name="Inhaltsplatzhalter 2"/>
          <p:cNvSpPr>
            <a:spLocks noGrp="1"/>
          </p:cNvSpPr>
          <p:nvPr>
            <p:ph idx="1"/>
          </p:nvPr>
        </p:nvSpPr>
        <p:spPr bwMode="auto">
          <a:xfrm>
            <a:off x="838200" y="1463040"/>
            <a:ext cx="10515600" cy="4713923"/>
          </a:xfrm>
        </p:spPr>
        <p:txBody>
          <a:bodyPr/>
          <a:lstStyle/>
          <a:p>
            <a:pPr marL="0" indent="0">
              <a:buNone/>
              <a:defRPr/>
            </a:pPr>
            <a:r>
              <a:rPr lang="de-DE" dirty="0"/>
              <a:t>Lesen Sie den Artikel </a:t>
            </a:r>
            <a:r>
              <a:rPr lang="de-DE" dirty="0">
                <a:solidFill>
                  <a:schemeClr val="accent1"/>
                </a:solidFill>
                <a:latin typeface="+mj-lt"/>
              </a:rPr>
              <a:t>„Warum Wasser in Deutschland zum umkämpften Gut wird“, </a:t>
            </a:r>
            <a:r>
              <a:rPr lang="de-DE" dirty="0"/>
              <a:t>FIAN durch.</a:t>
            </a:r>
          </a:p>
          <a:p>
            <a:pPr marL="0" indent="0">
              <a:buNone/>
              <a:defRPr/>
            </a:pPr>
            <a:endParaRPr lang="de-DE" dirty="0"/>
          </a:p>
          <a:p>
            <a:pPr marL="0" indent="0" algn="ctr">
              <a:buNone/>
              <a:defRPr/>
            </a:pPr>
            <a:r>
              <a:rPr lang="de-DE" dirty="0"/>
              <a:t>Welchen Stand vertreten Sie hierzu? Wie sollte die Landwirtschaft hierauf regieren?</a:t>
            </a:r>
            <a:endParaRPr dirty="0"/>
          </a:p>
        </p:txBody>
      </p:sp>
      <p:sp>
        <p:nvSpPr>
          <p:cNvPr id="6" name="Fußzeilenplatzhalter 3"/>
          <p:cNvSpPr>
            <a:spLocks noGrp="1"/>
          </p:cNvSpPr>
          <p:nvPr>
            <p:ph type="ftr" sz="quarter" idx="10"/>
          </p:nvPr>
        </p:nvSpPr>
        <p:spPr bwMode="auto"/>
        <p:txBody>
          <a:bodyPr/>
          <a:lstStyle/>
          <a:p>
            <a:pPr>
              <a:defRPr/>
            </a:pPr>
            <a:r>
              <a:rPr lang="de-DE"/>
              <a:t>Bewässerung</a:t>
            </a:r>
            <a:endParaRPr/>
          </a:p>
        </p:txBody>
      </p:sp>
      <p:pic>
        <p:nvPicPr>
          <p:cNvPr id="2" name="Grafik 1">
            <a:extLst>
              <a:ext uri="{FF2B5EF4-FFF2-40B4-BE49-F238E27FC236}">
                <a16:creationId xmlns:a16="http://schemas.microsoft.com/office/drawing/2014/main" id="{B5838B3C-38A3-42CE-9E61-07F926BCA482}"/>
              </a:ext>
            </a:extLst>
          </p:cNvPr>
          <p:cNvPicPr>
            <a:picLocks noChangeAspect="1"/>
          </p:cNvPicPr>
          <p:nvPr/>
        </p:nvPicPr>
        <p:blipFill>
          <a:blip r:embed="rId3"/>
          <a:stretch>
            <a:fillRect/>
          </a:stretch>
        </p:blipFill>
        <p:spPr>
          <a:xfrm>
            <a:off x="7824192" y="3573016"/>
            <a:ext cx="3106688" cy="2549354"/>
          </a:xfrm>
          <a:prstGeom prst="rect">
            <a:avLst/>
          </a:prstGeom>
        </p:spPr>
      </p:pic>
    </p:spTree>
    <p:extLst>
      <p:ext uri="{BB962C8B-B14F-4D97-AF65-F5344CB8AC3E}">
        <p14:creationId xmlns:p14="http://schemas.microsoft.com/office/powerpoint/2010/main" val="135122608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Bildnachweise</a:t>
            </a:r>
          </a:p>
        </p:txBody>
      </p:sp>
      <p:sp>
        <p:nvSpPr>
          <p:cNvPr id="3" name="Inhaltsplatzhalter 2"/>
          <p:cNvSpPr>
            <a:spLocks noGrp="1"/>
          </p:cNvSpPr>
          <p:nvPr>
            <p:ph idx="1"/>
          </p:nvPr>
        </p:nvSpPr>
        <p:spPr>
          <a:xfrm>
            <a:off x="838200" y="1463040"/>
            <a:ext cx="11018440" cy="4918288"/>
          </a:xfrm>
        </p:spPr>
        <p:txBody>
          <a:bodyPr/>
          <a:lstStyle/>
          <a:p>
            <a:pPr marL="0" indent="0">
              <a:spcAft>
                <a:spcPts val="600"/>
              </a:spcAft>
              <a:buNone/>
            </a:pPr>
            <a:r>
              <a:rPr lang="de-DE" sz="2000" baseline="30000" dirty="0">
                <a:solidFill>
                  <a:srgbClr val="000000"/>
                </a:solidFill>
                <a:latin typeface="Calibri" panose="020F0502020204030204" pitchFamily="34" charset="0"/>
              </a:rPr>
              <a:t>1) </a:t>
            </a:r>
            <a:r>
              <a:rPr lang="de-DE" sz="2000" dirty="0">
                <a:solidFill>
                  <a:srgbClr val="000000"/>
                </a:solidFill>
                <a:latin typeface="Calibri" panose="020F0502020204030204" pitchFamily="34" charset="0"/>
              </a:rPr>
              <a:t>Rohrberegnung – Kreisregner, DLR, Josef Schlaghecken,19.08.13 </a:t>
            </a:r>
            <a:r>
              <a:rPr lang="de-DE" sz="2000" dirty="0">
                <a:solidFill>
                  <a:srgbClr val="000000"/>
                </a:solidFill>
                <a:latin typeface="Calibri" panose="020F0502020204030204" pitchFamily="34" charset="0"/>
                <a:hlinkClick r:id="rId2"/>
              </a:rPr>
              <a:t>http://www.hortipendium.de/Datei:Bew%C3%A4sserung-Kreisregner-DLR-JS.jpg</a:t>
            </a:r>
            <a:r>
              <a:rPr lang="de-DE" sz="2000" dirty="0">
                <a:solidFill>
                  <a:srgbClr val="000000"/>
                </a:solidFill>
                <a:latin typeface="Calibri" panose="020F0502020204030204" pitchFamily="34" charset="0"/>
              </a:rPr>
              <a:t> </a:t>
            </a:r>
          </a:p>
          <a:p>
            <a:pPr marL="0" indent="0">
              <a:buNone/>
            </a:pPr>
            <a:r>
              <a:rPr lang="de-DE" sz="2000" baseline="30000" dirty="0"/>
              <a:t>2) </a:t>
            </a:r>
            <a:r>
              <a:rPr lang="de-DE" sz="2000" dirty="0"/>
              <a:t>Mobil: Beregnungsmaschine, Josef Schlaghecken, 19.08.13</a:t>
            </a:r>
          </a:p>
          <a:p>
            <a:pPr marL="0" indent="0">
              <a:spcBef>
                <a:spcPts val="0"/>
              </a:spcBef>
              <a:buNone/>
            </a:pPr>
            <a:r>
              <a:rPr lang="de-DE" sz="2000" dirty="0">
                <a:hlinkClick r:id="rId3"/>
              </a:rPr>
              <a:t>http://www.hortipendium.de/Datei:Beregnungsmaschine-JS.jpg</a:t>
            </a:r>
            <a:r>
              <a:rPr lang="de-DE" sz="2000" dirty="0"/>
              <a:t> </a:t>
            </a:r>
          </a:p>
          <a:p>
            <a:pPr marL="0" indent="0">
              <a:buNone/>
            </a:pPr>
            <a:r>
              <a:rPr lang="de-DE" sz="2000" baseline="30000" dirty="0"/>
              <a:t>3) </a:t>
            </a:r>
            <a:r>
              <a:rPr lang="de-DE" sz="2000" dirty="0"/>
              <a:t>Tropfbewässerung bei Zucchini, Josef Schlaghecken, 19.08.13</a:t>
            </a:r>
          </a:p>
          <a:p>
            <a:pPr marL="0" indent="0">
              <a:spcBef>
                <a:spcPts val="0"/>
              </a:spcBef>
              <a:buNone/>
            </a:pPr>
            <a:r>
              <a:rPr lang="de-DE" sz="2000" dirty="0">
                <a:hlinkClick r:id="rId4"/>
              </a:rPr>
              <a:t>http://www.hortipendium.de/Datei:Tropfbew%C3%A4sserung_Zucchini-3.JPG</a:t>
            </a:r>
            <a:r>
              <a:rPr lang="de-DE" sz="2000" baseline="30000" dirty="0"/>
              <a:t> </a:t>
            </a:r>
          </a:p>
          <a:p>
            <a:pPr marL="0" indent="0">
              <a:spcBef>
                <a:spcPts val="0"/>
              </a:spcBef>
              <a:buNone/>
            </a:pPr>
            <a:endParaRPr lang="de-DE" sz="2000" baseline="30000" dirty="0"/>
          </a:p>
          <a:p>
            <a:pPr marL="0" indent="0">
              <a:spcBef>
                <a:spcPts val="0"/>
              </a:spcBef>
              <a:buNone/>
            </a:pPr>
            <a:endParaRPr lang="de-DE" sz="2000" baseline="30000" dirty="0"/>
          </a:p>
        </p:txBody>
      </p:sp>
    </p:spTree>
    <p:extLst>
      <p:ext uri="{BB962C8B-B14F-4D97-AF65-F5344CB8AC3E}">
        <p14:creationId xmlns:p14="http://schemas.microsoft.com/office/powerpoint/2010/main" val="49122479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Impressum</a:t>
            </a:r>
          </a:p>
        </p:txBody>
      </p:sp>
      <p:sp>
        <p:nvSpPr>
          <p:cNvPr id="3" name="Inhaltsplatzhalter 2"/>
          <p:cNvSpPr>
            <a:spLocks noGrp="1"/>
          </p:cNvSpPr>
          <p:nvPr>
            <p:ph idx="1"/>
          </p:nvPr>
        </p:nvSpPr>
        <p:spPr>
          <a:xfrm>
            <a:off x="838200" y="1463040"/>
            <a:ext cx="11018440" cy="4918288"/>
          </a:xfrm>
        </p:spPr>
        <p:txBody>
          <a:bodyPr/>
          <a:lstStyle/>
          <a:p>
            <a:pPr marL="0" indent="0">
              <a:buNone/>
            </a:pPr>
            <a:r>
              <a:rPr lang="de-DE" sz="2000" b="1" dirty="0">
                <a:solidFill>
                  <a:srgbClr val="000000"/>
                </a:solidFill>
                <a:latin typeface="Calibri" panose="020F0502020204030204" pitchFamily="34" charset="0"/>
              </a:rPr>
              <a:t>Herausgeber		</a:t>
            </a:r>
            <a:r>
              <a:rPr lang="de-DE" sz="2000" dirty="0">
                <a:solidFill>
                  <a:srgbClr val="000000"/>
                </a:solidFill>
                <a:latin typeface="Calibri" panose="020F0502020204030204" pitchFamily="34" charset="0"/>
              </a:rPr>
              <a:t>Bodensee-Stiftung, Fritz-Reichle-Ring 4, 78315 Radolfzell</a:t>
            </a:r>
            <a:endParaRPr lang="de-DE" sz="2000" dirty="0"/>
          </a:p>
          <a:p>
            <a:pPr marL="0" indent="0">
              <a:buNone/>
            </a:pPr>
            <a:r>
              <a:rPr lang="de-DE" sz="2000" b="1" dirty="0">
                <a:solidFill>
                  <a:srgbClr val="000000"/>
                </a:solidFill>
                <a:latin typeface="Calibri" panose="020F0502020204030204" pitchFamily="34" charset="0"/>
              </a:rPr>
              <a:t>Text 			</a:t>
            </a:r>
            <a:r>
              <a:rPr lang="de-DE" sz="2000" dirty="0">
                <a:solidFill>
                  <a:srgbClr val="000000"/>
                </a:solidFill>
                <a:latin typeface="Calibri" panose="020F0502020204030204" pitchFamily="34" charset="0"/>
              </a:rPr>
              <a:t>Sabine Sommer (Bodensee-Stiftung)</a:t>
            </a:r>
          </a:p>
          <a:p>
            <a:pPr marL="0" indent="0">
              <a:buNone/>
            </a:pPr>
            <a:r>
              <a:rPr lang="de-DE" sz="2000" b="1" dirty="0">
                <a:solidFill>
                  <a:srgbClr val="000000"/>
                </a:solidFill>
                <a:latin typeface="Calibri" panose="020F0502020204030204" pitchFamily="34" charset="0"/>
              </a:rPr>
              <a:t>Redaktion		</a:t>
            </a:r>
            <a:r>
              <a:rPr lang="de-DE" sz="2000" dirty="0">
                <a:solidFill>
                  <a:srgbClr val="000000"/>
                </a:solidFill>
                <a:latin typeface="Calibri" panose="020F0502020204030204" pitchFamily="34" charset="0"/>
              </a:rPr>
              <a:t>Martine Schraml, LTZ Augustenberg</a:t>
            </a:r>
          </a:p>
          <a:p>
            <a:pPr marL="0" indent="0">
              <a:spcBef>
                <a:spcPts val="0"/>
              </a:spcBef>
              <a:buNone/>
            </a:pPr>
            <a:r>
              <a:rPr lang="de-DE" sz="2000" dirty="0">
                <a:solidFill>
                  <a:srgbClr val="000000"/>
                </a:solidFill>
                <a:latin typeface="Calibri" panose="020F0502020204030204" pitchFamily="34" charset="0"/>
              </a:rPr>
              <a:t>			Sabine Sommer und Andreas Ziermann (Bodensee-Stiftung) 					</a:t>
            </a:r>
          </a:p>
          <a:p>
            <a:pPr marL="0" indent="0">
              <a:buNone/>
            </a:pPr>
            <a:r>
              <a:rPr lang="de-DE" sz="2000" b="1" dirty="0">
                <a:solidFill>
                  <a:srgbClr val="000000"/>
                </a:solidFill>
                <a:latin typeface="Calibri" panose="020F0502020204030204" pitchFamily="34" charset="0"/>
              </a:rPr>
              <a:t>Bilder</a:t>
            </a:r>
            <a:r>
              <a:rPr lang="de-DE" sz="2000" dirty="0">
                <a:solidFill>
                  <a:srgbClr val="000000"/>
                </a:solidFill>
                <a:latin typeface="Calibri" panose="020F0502020204030204" pitchFamily="34" charset="0"/>
              </a:rPr>
              <a:t>   			siehe Angaben auf der Folie „Bildnachweise“ sowie den Quellenangaben an 			den Bildern und im Notizbereich</a:t>
            </a:r>
          </a:p>
          <a:p>
            <a:pPr marL="0" indent="0">
              <a:buNone/>
            </a:pPr>
            <a:r>
              <a:rPr lang="de-DE" sz="2000" b="1" dirty="0">
                <a:solidFill>
                  <a:srgbClr val="000000"/>
                </a:solidFill>
                <a:latin typeface="Calibri" panose="020F0502020204030204" pitchFamily="34" charset="0"/>
              </a:rPr>
              <a:t>Nutzungsrechte/Haftungsausschluss</a:t>
            </a:r>
            <a:endParaRPr lang="de-DE" sz="2000" dirty="0"/>
          </a:p>
          <a:p>
            <a:pPr marL="0" indent="0">
              <a:buNone/>
            </a:pPr>
            <a:r>
              <a:rPr lang="de-DE" sz="2000" dirty="0"/>
              <a:t>Die Nutzungsrechte der PPT-, PDF- und Word-Dokumente liegen bei den Projektpartnern im Projekt </a:t>
            </a:r>
            <a:r>
              <a:rPr lang="de-DE" sz="2000" dirty="0" err="1"/>
              <a:t>GeNIAL</a:t>
            </a:r>
            <a:r>
              <a:rPr lang="de-DE" sz="2000" dirty="0"/>
              <a:t> Bodensee-Stiftung, Landesbetrieb Landwirtschaft Hessen (LLH), Landesanstalt für Landwirtschaft, Ernährung und Ländlichen Raum (LEL) sowie Landwirtschaftliches Technologiezentrum Augustenberg (LTZ). Das Nutzen, Kopieren sowie Bearbeiten (auch in Teilen) der Inhalte (Text und Grafik) dieser Dateien für die eigene Unterrichtsplanung ist unter Wahrung der Urheberrechte erlaubt. Quellenangaben sind entsprechend zu übernehmen. Für die von Lehrkräften bearbeiteten Inhalte übernehmen die oben genannten Projektpartner keine Haftung.</a:t>
            </a:r>
          </a:p>
          <a:p>
            <a:pPr marL="0" indent="0">
              <a:buNone/>
            </a:pPr>
            <a:endParaRPr lang="de-DE" sz="2400" dirty="0"/>
          </a:p>
        </p:txBody>
      </p:sp>
    </p:spTree>
    <p:extLst>
      <p:ext uri="{BB962C8B-B14F-4D97-AF65-F5344CB8AC3E}">
        <p14:creationId xmlns:p14="http://schemas.microsoft.com/office/powerpoint/2010/main" val="3809997452"/>
      </p:ext>
    </p:extLst>
  </p:cSld>
  <p:clrMapOvr>
    <a:masterClrMapping/>
  </p:clrMapOvr>
</p:sld>
</file>

<file path=ppt/theme/theme1.xml><?xml version="1.0" encoding="utf-8"?>
<a:theme xmlns:a="http://schemas.openxmlformats.org/drawingml/2006/main" name="Office">
  <a:themeElements>
    <a:clrScheme name="GeNIAL">
      <a:dk1>
        <a:sysClr val="windowText" lastClr="000000"/>
      </a:dk1>
      <a:lt1>
        <a:sysClr val="window" lastClr="FFFFFF"/>
      </a:lt1>
      <a:dk2>
        <a:srgbClr val="44546A"/>
      </a:dk2>
      <a:lt2>
        <a:srgbClr val="E7E6E6"/>
      </a:lt2>
      <a:accent1>
        <a:srgbClr val="6C9842"/>
      </a:accent1>
      <a:accent2>
        <a:srgbClr val="0B72B5"/>
      </a:accent2>
      <a:accent3>
        <a:srgbClr val="F29400"/>
      </a:accent3>
      <a:accent4>
        <a:srgbClr val="B07F48"/>
      </a:accent4>
      <a:accent5>
        <a:srgbClr val="FFC000"/>
      </a:accent5>
      <a:accent6>
        <a:srgbClr val="C00000"/>
      </a:accent6>
      <a:hlink>
        <a:srgbClr val="0563C1"/>
      </a:hlink>
      <a:folHlink>
        <a:srgbClr val="954F72"/>
      </a:folHlink>
    </a:clrScheme>
    <a:fontScheme name="Office">
      <a:majorFont>
        <a:latin typeface="Calibri Light"/>
        <a:ea typeface="Arial"/>
        <a:cs typeface="Arial"/>
      </a:majorFont>
      <a:minorFont>
        <a:latin typeface="Calibri"/>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majorFont>
      <a:minorFont>
        <a:latin typeface="Calibri"/>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GeNIAL_Schulung_Powerpoint-Vorlag</Template>
  <TotalTime>0</TotalTime>
  <Words>4780</Words>
  <Application>Microsoft Office PowerPoint</Application>
  <DocSecurity>0</DocSecurity>
  <PresentationFormat>Breitbild</PresentationFormat>
  <Paragraphs>524</Paragraphs>
  <Slides>44</Slides>
  <Notes>40</Notes>
  <HiddenSlides>2</HiddenSlides>
  <MMClips>0</MMClips>
  <ScaleCrop>false</ScaleCrop>
  <HeadingPairs>
    <vt:vector size="6" baseType="variant">
      <vt:variant>
        <vt:lpstr>Verwendete Schriftarten</vt:lpstr>
      </vt:variant>
      <vt:variant>
        <vt:i4>7</vt:i4>
      </vt:variant>
      <vt:variant>
        <vt:lpstr>Design</vt:lpstr>
      </vt:variant>
      <vt:variant>
        <vt:i4>1</vt:i4>
      </vt:variant>
      <vt:variant>
        <vt:lpstr>Folientitel</vt:lpstr>
      </vt:variant>
      <vt:variant>
        <vt:i4>44</vt:i4>
      </vt:variant>
    </vt:vector>
  </HeadingPairs>
  <TitlesOfParts>
    <vt:vector size="52" baseType="lpstr">
      <vt:lpstr>Arial</vt:lpstr>
      <vt:lpstr>Calibri</vt:lpstr>
      <vt:lpstr>Calibri Light</vt:lpstr>
      <vt:lpstr>Courier New</vt:lpstr>
      <vt:lpstr>Times New Roman</vt:lpstr>
      <vt:lpstr>Verdana</vt:lpstr>
      <vt:lpstr>Wingdings</vt:lpstr>
      <vt:lpstr>Office</vt:lpstr>
      <vt:lpstr>Anpassungsmaßnahme -  Bewässerung</vt:lpstr>
      <vt:lpstr>Klimawandeltrends</vt:lpstr>
      <vt:lpstr>Bewässerung als Anpassungsmaßnahme </vt:lpstr>
      <vt:lpstr>Bewässerung in Deutschland</vt:lpstr>
      <vt:lpstr>Bewässerung in Baden-Württemberg</vt:lpstr>
      <vt:lpstr>Bewässerung von Kulturen</vt:lpstr>
      <vt:lpstr>Bewässerungswürdigkeit</vt:lpstr>
      <vt:lpstr>Bewässerungsbedürftigkeit</vt:lpstr>
      <vt:lpstr>PowerPoint-Präsentation</vt:lpstr>
      <vt:lpstr>Wasserherkunft</vt:lpstr>
      <vt:lpstr>Zentrale Fragen zur Bewässerung</vt:lpstr>
      <vt:lpstr>PowerPoint-Präsentation</vt:lpstr>
      <vt:lpstr>Möglichkeiten effizienter Bewässerung</vt:lpstr>
      <vt:lpstr>PowerPoint-Präsentation</vt:lpstr>
      <vt:lpstr>Bewässerungstechniken</vt:lpstr>
      <vt:lpstr>Bewässerungskosten</vt:lpstr>
      <vt:lpstr>Technische Bewässerungselemente</vt:lpstr>
      <vt:lpstr>Kriterien für effiziente Bewässerung:</vt:lpstr>
      <vt:lpstr>Methoden zur Bewässerungssteuerung - Pflanzensensoren</vt:lpstr>
      <vt:lpstr>Methoden zur Bewässerungssteuerung – Bodenfeuchtesensoren – anhand des Matrixpotentials</vt:lpstr>
      <vt:lpstr>Methoden zur Bewässerungssteuerung – Bodenfeuchtesensoren – volumetrischer Wassergehalt</vt:lpstr>
      <vt:lpstr>Methoden zur Bewässerungssteuerung – Klimatische Wasserbilanz</vt:lpstr>
      <vt:lpstr>Faktoren zur Feststellung des Bewässerungsbedarfs</vt:lpstr>
      <vt:lpstr>Bewässerungsbedarf verschiedener Kulturen</vt:lpstr>
      <vt:lpstr>Bewässerungsstrategie: Defizitbewässerung</vt:lpstr>
      <vt:lpstr>Versuche zur Bewässerung</vt:lpstr>
      <vt:lpstr>Versuche zur Bewässerung</vt:lpstr>
      <vt:lpstr>Versuche zur Bewässerung</vt:lpstr>
      <vt:lpstr>Versuche zur Bewässerung</vt:lpstr>
      <vt:lpstr>Versuche zur Bewässerung</vt:lpstr>
      <vt:lpstr>FAZIT</vt:lpstr>
      <vt:lpstr>PowerPoint-Präsentation</vt:lpstr>
      <vt:lpstr>Alternative Maßnahmen zur Bewässerung</vt:lpstr>
      <vt:lpstr>Alternative Maßnahmen zur Bewässerung</vt:lpstr>
      <vt:lpstr>Alternative Maßnahmen zur Bewässerung</vt:lpstr>
      <vt:lpstr>Bewertung alternativer Maßnahmen zur Bewässerung</vt:lpstr>
      <vt:lpstr> Arbeitsauftrag – Aufgabe 1</vt:lpstr>
      <vt:lpstr>Arbeitsauftrag – Aufgabe 1</vt:lpstr>
      <vt:lpstr>Arbeitsauftrag – Aufgabe 1</vt:lpstr>
      <vt:lpstr>Arbeitsauftrag – Aufgabe 1</vt:lpstr>
      <vt:lpstr> Arbeitsauftrag – Aufgabe 2</vt:lpstr>
      <vt:lpstr> Diskussion</vt:lpstr>
      <vt:lpstr>Bildnachweise</vt:lpstr>
      <vt:lpstr>Impressum</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Beregnung</dc:title>
  <dc:subject/>
  <dc:creator>Sabine Sommer</dc:creator>
  <cp:keywords/>
  <dc:description/>
  <cp:lastModifiedBy>Sabine Sommer</cp:lastModifiedBy>
  <cp:revision>116</cp:revision>
  <dcterms:created xsi:type="dcterms:W3CDTF">2020-10-14T12:54:04Z</dcterms:created>
  <dcterms:modified xsi:type="dcterms:W3CDTF">2021-10-19T11:57:05Z</dcterms:modified>
  <cp:category/>
  <dc:identifier/>
  <cp:contentStatus/>
  <dc:language/>
  <cp:version/>
</cp:coreProperties>
</file>