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8" r:id="rId4"/>
    <p:sldId id="259" r:id="rId5"/>
    <p:sldId id="260" r:id="rId6"/>
    <p:sldId id="283" r:id="rId7"/>
    <p:sldId id="282" r:id="rId8"/>
    <p:sldId id="262" r:id="rId9"/>
    <p:sldId id="263" r:id="rId10"/>
    <p:sldId id="264" r:id="rId11"/>
    <p:sldId id="265" r:id="rId12"/>
    <p:sldId id="267" r:id="rId13"/>
    <p:sldId id="266" r:id="rId14"/>
    <p:sldId id="268" r:id="rId15"/>
    <p:sldId id="269" r:id="rId16"/>
    <p:sldId id="284" r:id="rId17"/>
    <p:sldId id="270" r:id="rId18"/>
    <p:sldId id="272" r:id="rId19"/>
    <p:sldId id="273" r:id="rId20"/>
    <p:sldId id="271" r:id="rId21"/>
    <p:sldId id="274" r:id="rId22"/>
    <p:sldId id="319" r:id="rId23"/>
    <p:sldId id="317" r:id="rId24"/>
    <p:sldId id="318" r:id="rId25"/>
    <p:sldId id="285" r:id="rId26"/>
    <p:sldId id="275" r:id="rId27"/>
    <p:sldId id="276" r:id="rId28"/>
    <p:sldId id="281" r:id="rId29"/>
    <p:sldId id="277" r:id="rId30"/>
    <p:sldId id="278" r:id="rId31"/>
    <p:sldId id="279" r:id="rId32"/>
    <p:sldId id="316" r:id="rId33"/>
  </p:sldIdLst>
  <p:sldSz cx="12192000" cy="6858000"/>
  <p:notesSz cx="6858000" cy="12192000"/>
  <p:defaultTex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E6F8"/>
    <a:srgbClr val="CDDD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F71710C-AA60-7C23-E8C4-F8CCB493924F}">
  <a:tblStyle styleId="{1F71710C-AA60-7C23-E8C4-F8CCB493924F}" styleName="Mittlere Formatvorlage 2 - Akzent 1">
    <a:wholeTbl>
      <a:tcTxStyle>
        <a:fontRef idx="minor">
          <a:prstClr val="black"/>
        </a:fontRef>
        <a:schemeClr val="dk1"/>
      </a:tcTxStyle>
      <a:tcStyle>
        <a:tcBdr>
          <a:left>
            <a:ln w="12700">
              <a:solidFill>
                <a:schemeClr val="lt1"/>
              </a:solidFill>
            </a:ln>
          </a:left>
          <a:right>
            <a:ln w="12700">
              <a:solidFill>
                <a:schemeClr val="lt1"/>
              </a:solidFill>
            </a:ln>
          </a:right>
          <a:top>
            <a:ln w="12700">
              <a:solidFill>
                <a:schemeClr val="lt1"/>
              </a:solidFill>
            </a:ln>
          </a:top>
          <a:bottom>
            <a:ln w="12700">
              <a:solidFill>
                <a:schemeClr val="lt1"/>
              </a:solidFill>
            </a:ln>
          </a:bottom>
          <a:insideH>
            <a:ln w="12700">
              <a:solidFill>
                <a:schemeClr val="lt1"/>
              </a:solidFill>
            </a:ln>
          </a:insideH>
          <a:insideV>
            <a:ln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fill>
          <a:solidFill>
            <a:schemeClr val="accent1">
              <a:tint val="40000"/>
            </a:schemeClr>
          </a:solidFill>
        </a:fill>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a:solidFill>
                <a:schemeClr val="lt1"/>
              </a:solidFill>
            </a:ln>
          </a:top>
        </a:tcBdr>
        <a:fill>
          <a:solidFill>
            <a:schemeClr val="accent1"/>
          </a:solidFill>
        </a:fill>
      </a:tcStyle>
    </a:lastRow>
    <a:seCell>
      <a:tcStyle>
        <a:tcBdr/>
      </a:tcStyle>
    </a:seCell>
    <a:swCell>
      <a:tcStyle>
        <a:tcBdr/>
      </a:tcStyle>
    </a:swCell>
    <a:firstRow>
      <a:tcTxStyle b="on">
        <a:fontRef idx="minor">
          <a:prstClr val="black"/>
        </a:fontRef>
        <a:schemeClr val="lt1"/>
      </a:tcTxStyle>
      <a:tcStyle>
        <a:tcBdr>
          <a:bottom>
            <a:ln w="38100">
              <a:solidFill>
                <a:schemeClr val="lt1"/>
              </a:solidFill>
            </a:ln>
          </a:bottom>
        </a:tcBdr>
        <a:fill>
          <a:solidFill>
            <a:schemeClr val="accent1"/>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251" autoAdjust="0"/>
  </p:normalViewPr>
  <p:slideViewPr>
    <p:cSldViewPr>
      <p:cViewPr varScale="1">
        <p:scale>
          <a:sx n="73" d="100"/>
          <a:sy n="73" d="100"/>
        </p:scale>
        <p:origin x="136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Kopfzeilenplatzhalt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de-DE"/>
          </a:p>
        </p:txBody>
      </p:sp>
      <p:sp>
        <p:nvSpPr>
          <p:cNvPr id="5" name="Datumsplatzhalt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4DDD43A9-C11B-431E-8AE1-D526A9F01EB4}" type="datetimeFigureOut">
              <a:rPr lang="de-DE"/>
              <a:t>19.10.2021</a:t>
            </a:fld>
            <a:endParaRPr lang="de-DE"/>
          </a:p>
        </p:txBody>
      </p:sp>
      <p:sp>
        <p:nvSpPr>
          <p:cNvPr id="6" name="Folienbildplatzhalter 3"/>
          <p:cNvSpPr>
            <a:spLocks noGrp="1" noRot="1" noChangeAspec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de-DE"/>
          </a:p>
        </p:txBody>
      </p:sp>
      <p:sp>
        <p:nvSpPr>
          <p:cNvPr id="7" name="Notizenplatzhalt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de-DE"/>
              <a:t>Textmasterformat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8" name="Fußzeilenplatzhalt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de-DE"/>
          </a:p>
        </p:txBody>
      </p:sp>
      <p:sp>
        <p:nvSpPr>
          <p:cNvPr id="9" name="Foliennummernplatzhalt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06A741CA-AA39-4C3D-9D18-DF6523E14173}" type="slidenum">
              <a:rPr lang="de-DE"/>
              <a:t>‹Nr.›</a:t>
            </a:fld>
            <a:endParaRPr lang="de-DE"/>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Bildquelle: https://cdn.pixabay.com/photo/2017/05/29/06/01/cow-2352971__340.jpg</a:t>
            </a:r>
            <a:endParaRP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a:t>
            </a:fld>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Textquelle: </a:t>
            </a:r>
            <a:r>
              <a:rPr lang="de-DE" dirty="0">
                <a:cs typeface="Arial"/>
              </a:rPr>
              <a:t>„Möglichkeiten zur Reduzierung von Hitzestress im Milchviehstall“, LfL, 2016</a:t>
            </a:r>
            <a:endParaRPr dirty="0"/>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dirty="0"/>
              <a:t>Thermoneutraler Bereich: In diesem Temperaturbereich benötigt die Kuh keine bzw. kaum Energie, um ihre Körpertemperatur zu regeln, bei 20 kg Milchleistung pro Tag.</a:t>
            </a:r>
            <a:endParaRPr dirty="0"/>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dirty="0"/>
              <a:t>Aber auch der Trächtigkeitsstatus hat Einfluss auf den Hitzestress der Kuh</a:t>
            </a:r>
            <a:endParaRPr dirty="0"/>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dirty="0"/>
              <a:t>Sinnvolle Ergänzung hierzu ist die PPT_1_Fütterung_Rind_Hitzestress</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Hier ist gut erkennbar, dass mit steigender Temperatur bzw. steigender Luftfeuchtigkeit der Hitzestress für die Rinder zunimmt.</a:t>
            </a:r>
            <a:endParaRPr/>
          </a:p>
          <a:p>
            <a:pPr marL="0" marR="0" lvl="0" indent="0" algn="l" defTabSz="914400">
              <a:lnSpc>
                <a:spcPct val="100000"/>
              </a:lnSpc>
              <a:spcBef>
                <a:spcPts val="0"/>
              </a:spcBef>
              <a:spcAft>
                <a:spcPts val="0"/>
              </a:spcAft>
              <a:buClrTx/>
              <a:buSzTx/>
              <a:buFontTx/>
              <a:buNone/>
              <a:defRPr/>
            </a:pPr>
            <a:endParaRPr lang="de-DE"/>
          </a:p>
          <a:p>
            <a:pPr marL="0" marR="0" lvl="0" indent="0" algn="l" defTabSz="914400">
              <a:lnSpc>
                <a:spcPct val="100000"/>
              </a:lnSpc>
              <a:spcBef>
                <a:spcPts val="0"/>
              </a:spcBef>
              <a:spcAft>
                <a:spcPts val="0"/>
              </a:spcAft>
              <a:buClrTx/>
              <a:buSzTx/>
              <a:buFontTx/>
              <a:buNone/>
              <a:defRPr/>
            </a:pPr>
            <a:r>
              <a:rPr lang="de-DE" b="1"/>
              <a:t>Beispiel</a:t>
            </a:r>
            <a:r>
              <a:rPr lang="de-DE"/>
              <a:t>: Bei 65% rel. Luftfeuchte und einer Temperatur von 24°C beginnt für die Kuh bereits ein mäßiger Hitzestress, der dann bereits zu einer reduzierten Futteraufnahme, erhöhter Atemfrequenz, Rückgang der Milchleistung und Fruchtbarkeit führen kann. </a:t>
            </a:r>
            <a:endParaRPr/>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3</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Abb: Folgen von Hitzestress in Abhängigkeit der Belastungsintensität (nach COLLIER et al., 2012)</a:t>
            </a:r>
            <a:endParaRPr/>
          </a:p>
          <a:p>
            <a:pPr marL="0" marR="0" lvl="0" indent="0" algn="l" defTabSz="914400">
              <a:lnSpc>
                <a:spcPct val="100000"/>
              </a:lnSpc>
              <a:spcBef>
                <a:spcPts val="0"/>
              </a:spcBef>
              <a:spcAft>
                <a:spcPts val="0"/>
              </a:spcAft>
              <a:buClrTx/>
              <a:buSzTx/>
              <a:buFontTx/>
              <a:buNone/>
              <a:defRPr/>
            </a:pPr>
            <a:endParaRPr lang="de-DE"/>
          </a:p>
          <a:p>
            <a:pPr marL="0" marR="0" lvl="0" indent="0" algn="l" defTabSz="914400">
              <a:lnSpc>
                <a:spcPct val="100000"/>
              </a:lnSpc>
              <a:spcBef>
                <a:spcPts val="0"/>
              </a:spcBef>
              <a:spcAft>
                <a:spcPts val="0"/>
              </a:spcAft>
              <a:buClrTx/>
              <a:buSzTx/>
              <a:buFontTx/>
              <a:buNone/>
              <a:defRPr/>
            </a:pPr>
            <a:r>
              <a:rPr lang="de-DE"/>
              <a:t>s. Auch „Hintergrundinformationen“ aus dem dazugehörigen Lehrmodul PPT_Stallbau</a:t>
            </a:r>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4</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Textquelle: </a:t>
            </a:r>
            <a:r>
              <a:rPr lang="de-DE" dirty="0">
                <a:cs typeface="Arial"/>
              </a:rPr>
              <a:t>„Möglichkeiten zur Reduzierung von Hitzestress im Milchviehstall“, LfL, 2016</a:t>
            </a:r>
            <a:endParaRPr dirty="0"/>
          </a:p>
          <a:p>
            <a:pPr marL="0" marR="0" indent="0" algn="l" defTabSz="914400">
              <a:lnSpc>
                <a:spcPct val="100000"/>
              </a:lnSpc>
              <a:spcBef>
                <a:spcPts val="0"/>
              </a:spcBef>
              <a:spcAft>
                <a:spcPts val="0"/>
              </a:spcAft>
              <a:buClrTx/>
              <a:buSzTx/>
              <a:buFontTx/>
              <a:buNone/>
              <a:defRPr/>
            </a:pPr>
            <a:r>
              <a:rPr lang="de-DE" dirty="0"/>
              <a:t>Bildquelle: </a:t>
            </a:r>
            <a:r>
              <a:rPr lang="de-DE" sz="1200" b="0" dirty="0">
                <a:solidFill>
                  <a:srgbClr val="1F497D"/>
                </a:solidFill>
                <a:latin typeface="+mn-lt"/>
                <a:ea typeface="Calibri"/>
              </a:rPr>
              <a:t>https://pixabay.com/de/photos/kuh-bulle-tr%c3%a4nke-trinken-wiese-991236/, </a:t>
            </a:r>
            <a:r>
              <a:rPr lang="de-DE" sz="1200" b="0" dirty="0" err="1">
                <a:solidFill>
                  <a:srgbClr val="1F497D"/>
                </a:solidFill>
                <a:latin typeface="+mn-lt"/>
                <a:ea typeface="Calibri"/>
              </a:rPr>
              <a:t>download</a:t>
            </a:r>
            <a:r>
              <a:rPr lang="de-DE" sz="1200" b="0" dirty="0">
                <a:solidFill>
                  <a:srgbClr val="1F497D"/>
                </a:solidFill>
                <a:latin typeface="+mn-lt"/>
                <a:ea typeface="Calibri"/>
              </a:rPr>
              <a:t>, 28.09.21</a:t>
            </a:r>
          </a:p>
          <a:p>
            <a:pPr>
              <a:defRPr/>
            </a:pPr>
            <a:endParaRPr lang="de-DE" dirty="0"/>
          </a:p>
          <a:p>
            <a:pPr>
              <a:defRPr/>
            </a:pPr>
            <a:r>
              <a:rPr lang="de-DE" dirty="0"/>
              <a:t>Vor allem die erhöhte Atemfrequenz (&gt;70-80 Atemzüge/min) ist ein guter Hinweis auf Hitzestress</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5</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Bildquelle: https://pixabay.com/de/photos/frage-fragezeichen-hilfe-antwort-2309040/, </a:t>
            </a:r>
            <a:r>
              <a:rPr lang="de-DE" dirty="0" err="1"/>
              <a:t>download</a:t>
            </a:r>
            <a:r>
              <a:rPr lang="de-DE" dirty="0"/>
              <a:t> 20.09.21</a:t>
            </a:r>
          </a:p>
          <a:p>
            <a:pPr>
              <a:defRPr/>
            </a:pPr>
            <a:endParaRPr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6</a:t>
            </a:fld>
            <a:endParaRPr lang="de-DE"/>
          </a:p>
        </p:txBody>
      </p:sp>
    </p:spTree>
    <p:extLst>
      <p:ext uri="{BB962C8B-B14F-4D97-AF65-F5344CB8AC3E}">
        <p14:creationId xmlns:p14="http://schemas.microsoft.com/office/powerpoint/2010/main" val="19847996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Textquelle: </a:t>
            </a:r>
            <a:r>
              <a:rPr lang="de-DE">
                <a:cs typeface="Arial"/>
              </a:rPr>
              <a:t>„Möglichkeiten zur Reduzierung von Hitzestress im Milchviehstall“, LfL, 2016</a:t>
            </a:r>
            <a:endParaRPr/>
          </a:p>
          <a:p>
            <a:pPr marL="0" marR="0" lvl="0" indent="0" algn="l" defTabSz="914400">
              <a:lnSpc>
                <a:spcPct val="100000"/>
              </a:lnSpc>
              <a:spcBef>
                <a:spcPts val="0"/>
              </a:spcBef>
              <a:spcAft>
                <a:spcPts val="0"/>
              </a:spcAft>
              <a:buClrTx/>
              <a:buSzTx/>
              <a:buFontTx/>
              <a:buNone/>
              <a:defRPr/>
            </a:pPr>
            <a:endParaRPr lang="de-DE"/>
          </a:p>
          <a:p>
            <a:pPr marL="800100" lvl="1" indent="-342900">
              <a:spcAft>
                <a:spcPts val="1200"/>
              </a:spcAft>
              <a:buFont typeface="Wingdings"/>
              <a:buChar char="Ø"/>
              <a:defRPr/>
            </a:pPr>
            <a:r>
              <a:rPr lang="de-DE" sz="2800">
                <a:cs typeface="Arial"/>
              </a:rPr>
              <a:t>Abgabe der Wärmepolster um den Körper über die Luftströmung bzw. über kühlere Schichten/Liegeflächen und Abstrahlung 				( </a:t>
            </a:r>
            <a:r>
              <a:rPr lang="de-DE" sz="2800" i="1">
                <a:cs typeface="Arial"/>
              </a:rPr>
              <a:t>begrenzt durch Lufttemperatur, ab ca. 20°C</a:t>
            </a:r>
            <a:r>
              <a:rPr lang="de-DE" sz="2800">
                <a:cs typeface="Arial"/>
              </a:rPr>
              <a:t>)</a:t>
            </a:r>
            <a:endParaRPr/>
          </a:p>
          <a:p>
            <a:pPr marL="800100" lvl="1" indent="-342900">
              <a:buFont typeface="Wingdings"/>
              <a:buChar char="Ø"/>
              <a:defRPr/>
            </a:pPr>
            <a:r>
              <a:rPr lang="de-DE" sz="2800">
                <a:cs typeface="Arial"/>
              </a:rPr>
              <a:t>Schwitzen bzw. verstärkte Atmung / Hecheln </a:t>
            </a:r>
            <a:endParaRPr/>
          </a:p>
          <a:p>
            <a:pPr lvl="3">
              <a:defRPr/>
            </a:pPr>
            <a:r>
              <a:rPr lang="de-DE" sz="2800">
                <a:cs typeface="Arial"/>
              </a:rPr>
              <a:t>		( </a:t>
            </a:r>
            <a:r>
              <a:rPr lang="de-DE" sz="2800" i="1">
                <a:cs typeface="Arial"/>
              </a:rPr>
              <a:t>begrenzt durch rel. Luftfeuchtigkeit der Umgebung</a:t>
            </a:r>
            <a:r>
              <a:rPr lang="de-DE" sz="2800">
                <a:cs typeface="Arial"/>
              </a:rPr>
              <a:t>)</a:t>
            </a:r>
            <a:endParaRPr/>
          </a:p>
          <a:p>
            <a:pPr marL="0" marR="0" lvl="0" indent="0" algn="l" defTabSz="914400">
              <a:lnSpc>
                <a:spcPct val="100000"/>
              </a:lnSpc>
              <a:spcBef>
                <a:spcPts val="0"/>
              </a:spcBef>
              <a:spcAft>
                <a:spcPts val="0"/>
              </a:spcAft>
              <a:buClrTx/>
              <a:buSzTx/>
              <a:buFontTx/>
              <a:buNone/>
              <a:defRPr/>
            </a:pPr>
            <a:endParaRPr lang="de-DE"/>
          </a:p>
          <a:p>
            <a:pPr marL="0" marR="0" lvl="0" indent="0" algn="l" defTabSz="914400">
              <a:lnSpc>
                <a:spcPct val="100000"/>
              </a:lnSpc>
              <a:spcBef>
                <a:spcPts val="0"/>
              </a:spcBef>
              <a:spcAft>
                <a:spcPts val="0"/>
              </a:spcAft>
              <a:buClrTx/>
              <a:buSzTx/>
              <a:buFontTx/>
              <a:buNone/>
              <a:defRPr/>
            </a:pPr>
            <a:endParaRPr lang="de-DE"/>
          </a:p>
          <a:p>
            <a:pPr marL="0" marR="0" lvl="0" indent="0" algn="l" defTabSz="914400">
              <a:lnSpc>
                <a:spcPct val="100000"/>
              </a:lnSpc>
              <a:spcBef>
                <a:spcPts val="0"/>
              </a:spcBef>
              <a:spcAft>
                <a:spcPts val="0"/>
              </a:spcAft>
              <a:buClrTx/>
              <a:buSzTx/>
              <a:buFontTx/>
              <a:buNone/>
              <a:defRPr/>
            </a:pPr>
            <a:r>
              <a:rPr lang="de-DE"/>
              <a:t>Hier können ergänzend die „Hintergrundinformationen“ aus dem Lehrmodul eingebracht werden.</a:t>
            </a:r>
            <a:endParaRPr/>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7</a:t>
            </a:fld>
            <a:endParaRPr lang="de-DE"/>
          </a:p>
        </p:txBody>
      </p:sp>
    </p:spTree>
    <p:extLst>
      <p:ext uri="{BB962C8B-B14F-4D97-AF65-F5344CB8AC3E}">
        <p14:creationId xmlns:p14="http://schemas.microsoft.com/office/powerpoint/2010/main" val="2453187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342900" indent="-342900">
              <a:spcAft>
                <a:spcPts val="1200"/>
              </a:spcAft>
              <a:buFont typeface="Wingdings"/>
              <a:buChar char="Ø"/>
              <a:defRPr/>
            </a:pPr>
            <a:r>
              <a:rPr lang="de-DE" b="1">
                <a:latin typeface="+mn-lt"/>
                <a:cs typeface="Arial"/>
              </a:rPr>
              <a:t>Aktive Kühlung </a:t>
            </a:r>
            <a:r>
              <a:rPr lang="de-DE">
                <a:latin typeface="+mn-lt"/>
                <a:cs typeface="Arial"/>
              </a:rPr>
              <a:t>(Ventilatoren, Sprinkler)</a:t>
            </a:r>
            <a:endParaRPr/>
          </a:p>
          <a:p>
            <a:pPr marL="342900" indent="-342900">
              <a:spcAft>
                <a:spcPts val="1200"/>
              </a:spcAft>
              <a:buFont typeface="Wingdings"/>
              <a:buChar char="Ø"/>
              <a:defRPr/>
            </a:pPr>
            <a:r>
              <a:rPr lang="de-DE" b="1">
                <a:latin typeface="+mn-lt"/>
                <a:cs typeface="Arial"/>
              </a:rPr>
              <a:t>Passive Kühlung </a:t>
            </a:r>
            <a:r>
              <a:rPr lang="de-DE">
                <a:latin typeface="+mn-lt"/>
                <a:cs typeface="Arial"/>
              </a:rPr>
              <a:t>(Öffnung des Stalls)</a:t>
            </a:r>
            <a:endParaRPr/>
          </a:p>
          <a:p>
            <a:pPr marL="342900" indent="-342900">
              <a:spcAft>
                <a:spcPts val="1200"/>
              </a:spcAft>
              <a:buFont typeface="Wingdings"/>
              <a:buChar char="Ø"/>
              <a:defRPr/>
            </a:pPr>
            <a:r>
              <a:rPr lang="de-DE" b="1">
                <a:latin typeface="+mn-lt"/>
                <a:cs typeface="Arial"/>
              </a:rPr>
              <a:t>Vermeidung von Wärmeeintrag in den Stall </a:t>
            </a:r>
            <a:r>
              <a:rPr lang="de-DE">
                <a:latin typeface="+mn-lt"/>
                <a:cs typeface="Arial"/>
              </a:rPr>
              <a:t>(natürliche Beschattung, Isolierung)</a:t>
            </a:r>
            <a:endParaRPr/>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8</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de-DE" dirty="0"/>
              <a:t>Bildquelle: https://pixabay.com/de/photos/thermometer-sommer-heiss-hitze-4294021/ (30.09.21)</a:t>
            </a:r>
          </a:p>
          <a:p>
            <a:pPr marL="0" marR="0" indent="0" algn="l" defTabSz="914400">
              <a:lnSpc>
                <a:spcPct val="100000"/>
              </a:lnSpc>
              <a:spcBef>
                <a:spcPts val="0"/>
              </a:spcBef>
              <a:spcAft>
                <a:spcPts val="0"/>
              </a:spcAft>
              <a:buClrTx/>
              <a:buSzTx/>
              <a:buFontTx/>
              <a:buNone/>
              <a:defRPr/>
            </a:pPr>
            <a:endParaRPr lang="de-DE" dirty="0"/>
          </a:p>
          <a:p>
            <a:pPr marL="0" marR="0" indent="0" algn="l" defTabSz="914400">
              <a:lnSpc>
                <a:spcPct val="100000"/>
              </a:lnSpc>
              <a:spcBef>
                <a:spcPts val="0"/>
              </a:spcBef>
              <a:spcAft>
                <a:spcPts val="0"/>
              </a:spcAft>
              <a:buClrTx/>
              <a:buSzTx/>
              <a:buFontTx/>
              <a:buNone/>
              <a:defRPr/>
            </a:pPr>
            <a:r>
              <a:rPr lang="de-DE" dirty="0"/>
              <a:t>Tägliche Messungen der Lufttemperatur und Luftfeuchtigkeit im Abgleich mit der THI-Tabelle kann die Bedingungen bzw. die Entwicklung eines Hitzestresses gut abbilden. Wichtig ist darüber hinaus, die Tiere und ihr Verhalten im Stall und auf der Weide zu unterschiedlichen Tageszeiten zu beobachten, um Hinweise auf Hitzestress zu erhalten (s. nächste Folie). </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9</a:t>
            </a:fld>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de-DE" b="1" i="1" dirty="0"/>
              <a:t>Vorschlag</a:t>
            </a:r>
            <a:r>
              <a:rPr lang="de-DE" dirty="0"/>
              <a:t> für Tafelbild, das als </a:t>
            </a:r>
            <a:r>
              <a:rPr lang="de-DE" dirty="0" err="1"/>
              <a:t>MindMap</a:t>
            </a:r>
            <a:r>
              <a:rPr lang="de-DE" dirty="0"/>
              <a:t> mit den Studierenden zusammen erarbeitet werden kann  – dieses kann auch um weitere Elemente ergänzt werden, z.B. ob Maßnahmen kurz-, mittel-, langfristig umgesetzt werden können. Zu den einzelnen Punkten können dann die folgenden Folien eingeblendet werden.</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10</a:t>
            </a:fld>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1">
              <a:spcBef>
                <a:spcPts val="0"/>
              </a:spcBef>
              <a:spcAft>
                <a:spcPts val="1200"/>
              </a:spcAft>
              <a:buSzPct val="75000"/>
              <a:buFont typeface="Wingdings"/>
              <a:buNone/>
              <a:defRPr/>
            </a:pPr>
            <a:r>
              <a:rPr lang="de-DE" sz="1200">
                <a:solidFill>
                  <a:srgbClr val="000000"/>
                </a:solidFill>
                <a:latin typeface="Arial"/>
                <a:ea typeface="Microsoft YaHei"/>
                <a:cs typeface="Arial"/>
              </a:rPr>
              <a:t> Einfluss der Gebäudegeometrie ist eher gering (Länge, Breite…) – die Ausrichtung in Hauptwindrichtung sollte hier vorrangig berücksichtigt werden.</a:t>
            </a:r>
            <a:endParaRPr/>
          </a:p>
          <a:p>
            <a:pPr lvl="1">
              <a:spcBef>
                <a:spcPts val="0"/>
              </a:spcBef>
              <a:spcAft>
                <a:spcPts val="1200"/>
              </a:spcAft>
              <a:buSzPct val="75000"/>
              <a:buFont typeface="Wingdings"/>
              <a:buNone/>
              <a:defRPr/>
            </a:pPr>
            <a:endParaRPr lang="de-DE" sz="1200">
              <a:solidFill>
                <a:srgbClr val="000000"/>
              </a:solidFill>
              <a:latin typeface="Arial"/>
              <a:ea typeface="Microsoft YaHei"/>
              <a:cs typeface="Arial"/>
            </a:endParaRPr>
          </a:p>
          <a:p>
            <a:pPr marL="457200" marR="0" lvl="1" indent="0" algn="l" defTabSz="914400">
              <a:lnSpc>
                <a:spcPct val="100000"/>
              </a:lnSpc>
              <a:spcBef>
                <a:spcPts val="0"/>
              </a:spcBef>
              <a:spcAft>
                <a:spcPts val="1417"/>
              </a:spcAft>
              <a:buClrTx/>
              <a:buSzPct val="75000"/>
              <a:buFont typeface="Wingdings"/>
              <a:buChar char="Ø"/>
              <a:defRPr/>
            </a:pPr>
            <a:r>
              <a:rPr lang="de-DE" sz="1200">
                <a:solidFill>
                  <a:srgbClr val="000000"/>
                </a:solidFill>
                <a:latin typeface="Arial"/>
                <a:ea typeface="Microsoft YaHei"/>
                <a:cs typeface="Arial"/>
              </a:rPr>
              <a:t> Dachneigung: je flacher, desto geringer die solare Einstrahlung - </a:t>
            </a:r>
            <a:r>
              <a:rPr lang="de-DE" sz="1200">
                <a:solidFill>
                  <a:schemeClr val="tx1"/>
                </a:solidFill>
                <a:latin typeface="+mn-lt"/>
                <a:ea typeface="+mn-ea"/>
                <a:cs typeface="+mn-cs"/>
              </a:rPr>
              <a:t>Dachneigung an sich ist aus Sicht des Architekten ein gegenüber Dämmung und Abschattung nachrangiges Kriterium für den Wärmeeintrag - um den es ja hier geht. Flache Dächer sind für moderne Ställe aus zusätzlichen Gründen - wie Möglichkeit der Begrünung und günstigere Aerodynamik - ohnehin Stand der Technik.</a:t>
            </a:r>
            <a:endParaRPr/>
          </a:p>
          <a:p>
            <a:pPr lvl="1">
              <a:spcBef>
                <a:spcPts val="0"/>
              </a:spcBef>
              <a:spcAft>
                <a:spcPts val="1417"/>
              </a:spcAft>
              <a:buSzPct val="75000"/>
              <a:buFont typeface="Wingdings"/>
              <a:buChar char="Ø"/>
              <a:defRPr/>
            </a:pPr>
            <a:endParaRPr lang="de-DE" sz="1200">
              <a:solidFill>
                <a:srgbClr val="000000"/>
              </a:solidFill>
              <a:latin typeface="Arial"/>
              <a:ea typeface="Microsoft YaHei"/>
              <a:cs typeface="Arial"/>
            </a:endParaRPr>
          </a:p>
          <a:p>
            <a:pPr lvl="1">
              <a:spcBef>
                <a:spcPts val="0"/>
              </a:spcBef>
              <a:spcAft>
                <a:spcPts val="1417"/>
              </a:spcAft>
              <a:buSzPct val="75000"/>
              <a:buFont typeface="Wingdings"/>
              <a:buChar char="Ø"/>
              <a:defRPr/>
            </a:pPr>
            <a:r>
              <a:rPr lang="de-DE" sz="1200">
                <a:solidFill>
                  <a:srgbClr val="000000"/>
                </a:solidFill>
                <a:latin typeface="Arial"/>
                <a:ea typeface="Microsoft YaHei"/>
                <a:cs typeface="Arial"/>
              </a:rPr>
              <a:t>Sandwichdachplatten (ersatzweise Wellfaserzementplatten) – mehrere Schichten, meist 2 Außenschichten mit einem Kern, fest miteinander verbunden</a:t>
            </a:r>
            <a:endParaRPr/>
          </a:p>
          <a:p>
            <a:pPr lvl="1">
              <a:spcBef>
                <a:spcPts val="0"/>
              </a:spcBef>
              <a:spcAft>
                <a:spcPts val="1417"/>
              </a:spcAft>
              <a:buSzPct val="75000"/>
              <a:buFont typeface="Wingdings"/>
              <a:buChar char="Ø"/>
              <a:defRPr/>
            </a:pPr>
            <a:r>
              <a:rPr lang="de-DE" sz="1200">
                <a:solidFill>
                  <a:srgbClr val="000000"/>
                </a:solidFill>
                <a:latin typeface="Arial"/>
                <a:ea typeface="Microsoft YaHei"/>
                <a:cs typeface="Arial"/>
              </a:rPr>
              <a:t> Photovoltaikanlage  zusätzliche Beschattung</a:t>
            </a:r>
          </a:p>
          <a:p>
            <a:pPr lvl="1">
              <a:spcBef>
                <a:spcPts val="0"/>
              </a:spcBef>
              <a:spcAft>
                <a:spcPts val="1417"/>
              </a:spcAft>
              <a:buSzPct val="75000"/>
              <a:buFont typeface="Wingdings"/>
              <a:buChar char="Ø"/>
              <a:defRPr/>
            </a:pPr>
            <a:r>
              <a:rPr lang="de-DE" sz="1200">
                <a:solidFill>
                  <a:srgbClr val="000000"/>
                </a:solidFill>
                <a:latin typeface="Arial"/>
                <a:ea typeface="Microsoft YaHei"/>
                <a:cs typeface="Arial"/>
              </a:rPr>
              <a:t> Verzicht auf Lichtfenster/zu große Lichtfirste</a:t>
            </a:r>
            <a:endParaRPr/>
          </a:p>
          <a:p>
            <a:pPr lvl="1">
              <a:spcBef>
                <a:spcPts val="0"/>
              </a:spcBef>
              <a:spcAft>
                <a:spcPts val="1417"/>
              </a:spcAft>
              <a:buSzPct val="75000"/>
              <a:buFont typeface="Wingdings"/>
              <a:buChar char="Ø"/>
              <a:defRPr/>
            </a:pPr>
            <a:r>
              <a:rPr lang="de-DE" sz="1200">
                <a:solidFill>
                  <a:srgbClr val="000000"/>
                </a:solidFill>
                <a:latin typeface="Arial"/>
                <a:ea typeface="Microsoft YaHei"/>
                <a:cs typeface="Arial"/>
              </a:rPr>
              <a:t> Großer Dachüberstand (mind. 1 m)  Verschattung: reduzieren die solare Einstrahlung erheblich ohne den Luftwechsel zu beeinträchtigen. Dagegen sind Sonnenschutzgewebe nur dann empfehlenswert, wenn diese die Luftbewegung nicht beeinträchtigen bzw. wenn die Stallinnentemperatur unter der Außentemperatur liegt.</a:t>
            </a:r>
            <a:endParaRPr/>
          </a:p>
          <a:p>
            <a:pPr marL="457200" marR="0" lvl="1" indent="0" algn="l" defTabSz="914400">
              <a:lnSpc>
                <a:spcPct val="100000"/>
              </a:lnSpc>
              <a:spcBef>
                <a:spcPts val="0"/>
              </a:spcBef>
              <a:spcAft>
                <a:spcPts val="1417"/>
              </a:spcAft>
              <a:buClrTx/>
              <a:buSzPct val="75000"/>
              <a:buFont typeface="Wingdings"/>
              <a:buChar char="Ø"/>
              <a:defRPr/>
            </a:pPr>
            <a:r>
              <a:rPr lang="de-DE" sz="1200"/>
              <a:t> Auch die natürliche Beschattung des Stalls durch Bäume bewirkt eine reduzierte Wärmeeinwirkung → große Bäume wie Nussbäume, Kastanien, Linden … Sie bewirken zudem ein positives Kleinklima durch die Verdunstung von Wasser über die Blätter.</a:t>
            </a:r>
            <a:endParaRPr/>
          </a:p>
          <a:p>
            <a:pPr lvl="1">
              <a:spcBef>
                <a:spcPts val="0"/>
              </a:spcBef>
              <a:spcAft>
                <a:spcPts val="1417"/>
              </a:spcAft>
              <a:buSzPct val="75000"/>
              <a:buFont typeface="Wingdings"/>
              <a:buChar char="Ø"/>
              <a:defRPr/>
            </a:pPr>
            <a:endParaRPr lang="de-DE" sz="1200">
              <a:solidFill>
                <a:srgbClr val="000000"/>
              </a:solidFill>
              <a:latin typeface="Arial"/>
              <a:ea typeface="Microsoft YaHei"/>
              <a:cs typeface="Arial"/>
            </a:endParaRPr>
          </a:p>
          <a:p>
            <a:pPr lvl="0">
              <a:defRPr/>
            </a:pPr>
            <a:endParaRPr lang="de-DE" sz="1100"/>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11</a:t>
            </a:fld>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Textquelle: </a:t>
            </a:r>
            <a:r>
              <a:rPr lang="de-DE">
                <a:cs typeface="Arial"/>
              </a:rPr>
              <a:t>„Möglichkeiten zur Reduzierung von Hitzestress im Milchviehstall“, LfL, 2016</a:t>
            </a:r>
            <a:endParaRPr/>
          </a:p>
          <a:p>
            <a:pPr>
              <a:defRPr/>
            </a:pPr>
            <a:endParaRPr lang="de-DE"/>
          </a:p>
          <a:p>
            <a:pPr>
              <a:defRPr/>
            </a:pPr>
            <a:r>
              <a:rPr lang="de-DE"/>
              <a:t>Anmerkung: Leider ist auch im Fall der gedämmten bzw. mehrschichtigen Dächer die Außentemperatur im Sommer oft zu hoch für die Tiere.</a:t>
            </a:r>
            <a:endParaRP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12</a:t>
            </a:fld>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0">
              <a:defRPr/>
            </a:pPr>
            <a:r>
              <a:rPr lang="de-DE" sz="1200"/>
              <a:t>Traufhöhen von angegebener Höhe </a:t>
            </a:r>
            <a:r>
              <a:rPr lang="de-DE" sz="1200" b="1" i="1"/>
              <a:t>bei Flachdächern </a:t>
            </a:r>
            <a:r>
              <a:rPr lang="de-DE" sz="1200"/>
              <a:t>- bieten große Lüftungsflächen. </a:t>
            </a:r>
            <a:r>
              <a:rPr lang="de-DE" sz="1200">
                <a:solidFill>
                  <a:schemeClr val="tx1"/>
                </a:solidFill>
                <a:latin typeface="+mn-lt"/>
                <a:ea typeface="+mn-ea"/>
                <a:cs typeface="+mn-cs"/>
              </a:rPr>
              <a:t>Proportional zur Traufhöhe steigt das Volumen des Stalls, was zunächst intuitiv vorteilhaft sein mag ("luftig"), die aktive Temperierung aber erschwert, weil umso mehr Luftvolumen bewegt werden muss.</a:t>
            </a:r>
            <a:endParaRPr lang="de-DE" sz="1200"/>
          </a:p>
          <a:p>
            <a:pPr lvl="0">
              <a:defRPr/>
            </a:pPr>
            <a:endParaRPr lang="de-DE" sz="1200"/>
          </a:p>
          <a:p>
            <a:pPr lvl="0">
              <a:defRPr/>
            </a:pPr>
            <a:r>
              <a:rPr lang="de-DE" sz="1200"/>
              <a:t>Große Fassadenöffnungen durch zu öffnende Traufwände (Seiten- und Stirnwände) tragen wesentlich zu einer großen Luftbewegung bei. Jedoch können auch bei Offenställen während Hitzeperioden Ventilatoren die Luftbewegung durch den Stall unterstützen.</a:t>
            </a:r>
            <a:endParaRPr/>
          </a:p>
          <a:p>
            <a:pPr lvl="0">
              <a:defRPr/>
            </a:pPr>
            <a:endParaRPr lang="de-DE" sz="1200"/>
          </a:p>
          <a:p>
            <a:pPr lvl="0">
              <a:defRPr/>
            </a:pPr>
            <a:r>
              <a:rPr lang="de-DE" sz="1200"/>
              <a:t>Einsatz von Ventilatoren müssen betriebsindividuell ausgerichtet sein, um eine möglichst maximale Kühlleistung zu erzielen bei möglichst geringem Energieaufwand.</a:t>
            </a:r>
            <a:endParaRPr/>
          </a:p>
          <a:p>
            <a:pPr lvl="0">
              <a:defRPr/>
            </a:pPr>
            <a:endParaRPr lang="de-DE" sz="1200"/>
          </a:p>
          <a:p>
            <a:pPr lvl="0">
              <a:defRPr/>
            </a:pPr>
            <a:r>
              <a:rPr lang="de-DE" sz="1200"/>
              <a:t>Der Einsatz von Sprinklern macht in Regionen mit bereits hoher Luftfeuchtigkeit keinen Sinn. Ansonsten können diese zu einer Abkühlung führen → Beim Verdunsten auf der Kuhhaut wird Verdunstungskälte frei. Wichtig ist darauf zu achten, die Luftfeuchtigkeit im Stall im Auge zu behalten, da ansonsten die Wärmeabgabe der Tiere über das Atmen/Schwitzen bei hoher Luftfeuchtigkeit nicht mehr oder nur noch eingeschränkt möglich ist.</a:t>
            </a:r>
            <a:endParaRPr/>
          </a:p>
          <a:p>
            <a:pPr lvl="0">
              <a:defRPr/>
            </a:pPr>
            <a:r>
              <a:rPr lang="de-DE" sz="1200"/>
              <a:t>Eine Möglichkeit besteht darin, die Sprinkler nur im Intervall zu aktivieren bzw. ein guter Abtransport der feuchten Stallluft z.B. über Ventilatoren zu gewähren.</a:t>
            </a:r>
            <a:endParaRPr/>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13</a:t>
            </a:fld>
            <a:endParaRPr lang="de-D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Textquelle: </a:t>
            </a:r>
            <a:r>
              <a:rPr lang="de-DE">
                <a:cs typeface="Arial"/>
              </a:rPr>
              <a:t>„Möglichkeiten zur Reduzierung von Hitzestress im Milchviehstall“, LfL, 2016</a:t>
            </a:r>
            <a:endParaRPr/>
          </a:p>
          <a:p>
            <a:pPr>
              <a:defRPr/>
            </a:pPr>
            <a:endParaRPr lang="de-DE"/>
          </a:p>
          <a:p>
            <a:pPr>
              <a:defRPr/>
            </a:pPr>
            <a:r>
              <a:rPr lang="de-DE"/>
              <a:t>Passive Luftströme kommen im Sommer oftmals zum Erliegen.</a:t>
            </a:r>
            <a:endParaRPr/>
          </a:p>
          <a:p>
            <a:pPr>
              <a:defRPr/>
            </a:pPr>
            <a:r>
              <a:rPr lang="de-DE"/>
              <a:t>Kühlung: Die gefühlte Kühlung der Kühe kann durch die Luftgeschwindigkeit erhöht werden (Wind-Chill-Effekt) Luftgeschwindigkeiten bis 5m/s i.d.R. ohne negative Auswirkungen</a:t>
            </a:r>
            <a:endParaRPr/>
          </a:p>
          <a:p>
            <a:pPr>
              <a:defRPr/>
            </a:pPr>
            <a:endParaRPr lang="de-DE"/>
          </a:p>
          <a:p>
            <a:pPr>
              <a:defRPr/>
            </a:pPr>
            <a:r>
              <a:rPr lang="de-DE"/>
              <a:t>Lüftung: bessere Luftqualität, reduzierte rel. Luftfeuchte; dafür werden die Ventilatoren in die Außenwand gebaut, damit sie frische Außenluft ansaugen und in den Stall bringen. Wichtig: gut geplante Abluftführung.</a:t>
            </a:r>
            <a:endParaRPr/>
          </a:p>
          <a:p>
            <a:pPr>
              <a:defRPr/>
            </a:pPr>
            <a:endParaRPr lang="de-DE"/>
          </a:p>
          <a:p>
            <a:pPr marL="0" marR="0" lvl="0" indent="0" algn="l" defTabSz="914400">
              <a:lnSpc>
                <a:spcPct val="100000"/>
              </a:lnSpc>
              <a:spcBef>
                <a:spcPts val="0"/>
              </a:spcBef>
              <a:spcAft>
                <a:spcPts val="0"/>
              </a:spcAft>
              <a:buClrTx/>
              <a:buSzTx/>
              <a:buFontTx/>
              <a:buNone/>
              <a:defRPr/>
            </a:pPr>
            <a:r>
              <a:rPr lang="de-DE" sz="1200">
                <a:solidFill>
                  <a:schemeClr val="tx1"/>
                </a:solidFill>
                <a:latin typeface="+mn-lt"/>
                <a:ea typeface="+mn-ea"/>
                <a:cs typeface="+mn-cs"/>
              </a:rPr>
              <a:t>Lüftung ist gebäudetechnisch die Abfuhr von ("verbrauchter") Innenluft und Zufuhr von Frischluft, also der Austausch der Raumluft. Wenn die Umgebungsluft aber sehr warm ist - bei optimalen Bedingungen im Stall ist diese sogar wärmer als die Stallluft, bringt das Lüften keine Kühlung. Eine Kühlung wird erst durch eine mittels Ventilatoren erzeugte, ausreichend starke Luftströmung bewirkt wird (sog. "Wind-Chill"). Man könnte mit den Ventilatoren auch "nur lüften", hätte dann aber keine Kühlwirkung.</a:t>
            </a:r>
            <a:endParaRPr/>
          </a:p>
          <a:p>
            <a:pPr marL="0" marR="0" lvl="0" indent="0" algn="l" defTabSz="914400">
              <a:lnSpc>
                <a:spcPct val="100000"/>
              </a:lnSpc>
              <a:spcBef>
                <a:spcPts val="0"/>
              </a:spcBef>
              <a:spcAft>
                <a:spcPts val="0"/>
              </a:spcAft>
              <a:buClrTx/>
              <a:buSzTx/>
              <a:buFontTx/>
              <a:buNone/>
              <a:defRPr/>
            </a:pPr>
            <a:endParaRPr lang="de-DE" sz="1200">
              <a:solidFill>
                <a:schemeClr val="tx1"/>
              </a:solidFill>
              <a:latin typeface="+mn-lt"/>
              <a:ea typeface="+mn-ea"/>
              <a:cs typeface="+mn-cs"/>
            </a:endParaRPr>
          </a:p>
          <a:p>
            <a:pPr marL="0" marR="0" lvl="0" indent="0" algn="l" defTabSz="914400">
              <a:lnSpc>
                <a:spcPct val="100000"/>
              </a:lnSpc>
              <a:spcBef>
                <a:spcPts val="0"/>
              </a:spcBef>
              <a:spcAft>
                <a:spcPts val="0"/>
              </a:spcAft>
              <a:buClrTx/>
              <a:buSzTx/>
              <a:buFontTx/>
              <a:buNone/>
              <a:defRPr/>
            </a:pPr>
            <a:r>
              <a:rPr lang="de-DE" sz="1200">
                <a:solidFill>
                  <a:schemeClr val="tx1"/>
                </a:solidFill>
                <a:latin typeface="+mn-lt"/>
                <a:ea typeface="+mn-ea"/>
                <a:cs typeface="+mn-cs"/>
              </a:rPr>
              <a:t>Steuerung der Lüftung nach dem TH-Index (THI) – je höher, desto höhere Einstellung der Lüftung und umgekehrt.</a:t>
            </a:r>
            <a:endParaRPr/>
          </a:p>
          <a:p>
            <a:pPr>
              <a:defRPr/>
            </a:pPr>
            <a:endParaRPr lang="de-DE"/>
          </a:p>
          <a:p>
            <a:pPr>
              <a:defRPr/>
            </a:pPr>
            <a:r>
              <a:rPr lang="de-DE"/>
              <a:t> Es empfiehlt sich, die Wirkung von Ventilatoren mit einer Nebelmaschine zu überprüfen um zu sehen, wie die Luftströme sich dann verhalten.</a:t>
            </a:r>
            <a:endParaRPr/>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14</a:t>
            </a:fld>
            <a:endParaRPr lang="de-D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Grafikquelle: DLG-Merkblatt 336, aus R. </a:t>
            </a:r>
            <a:r>
              <a:rPr lang="de-DE" dirty="0" err="1"/>
              <a:t>Barnwell</a:t>
            </a:r>
            <a:r>
              <a:rPr lang="de-DE" dirty="0"/>
              <a:t>, </a:t>
            </a:r>
            <a:r>
              <a:rPr lang="de-DE" dirty="0" err="1"/>
              <a:t>Pittsburg</a:t>
            </a:r>
            <a:r>
              <a:rPr lang="de-DE" dirty="0"/>
              <a:t>, Texas, 2002</a:t>
            </a:r>
            <a:endParaRPr dirty="0"/>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dirty="0"/>
              <a:t>Die gefühlte Temperatur ergibt sich aus den Faktoren Temperatur, rel. Luftfeuchte und Luftgeschwindigkeit. In Abhängigkeit von der Luftfeuchte und der Luftgeschwindigkeit können Kühe unterschiedlich viel Wasser an die Umgebung abgeben. Bei der Verdunstung von Wasser (hier: Schweiß oder Kuhdusche) entsteht Verdunstungskälte. Es entsteht eine Kühlwirkung auf der Haut.</a:t>
            </a:r>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dirty="0" err="1"/>
              <a:t>Chill</a:t>
            </a:r>
            <a:r>
              <a:rPr lang="de-DE" dirty="0"/>
              <a:t>- oder Windchill-Effekt beschreibt den Unterschied zwischen gemessener Lufttemperatur und der gefühlten Temperatur in Abhängigkeit von der Windgeschwindigkeit. Quelle: https://de.wikipedia.org/wiki/Windchill </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15</a:t>
            </a:fld>
            <a:endParaRPr lang="de-D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Bildquelle: https://pixabay.com/de/photos/frage-fragezeichen-hilfe-antwort-2309040/, </a:t>
            </a:r>
            <a:r>
              <a:rPr lang="de-DE" dirty="0" err="1"/>
              <a:t>download</a:t>
            </a:r>
            <a:r>
              <a:rPr lang="de-DE" dirty="0"/>
              <a:t> 20.09.21</a:t>
            </a:r>
            <a:endParaRPr lang="de-DE" sz="1200" dirty="0"/>
          </a:p>
          <a:p>
            <a:pPr lvl="0">
              <a:defRPr/>
            </a:pPr>
            <a:endParaRPr lang="de-DE" sz="1200" dirty="0"/>
          </a:p>
          <a:p>
            <a:pPr lvl="0">
              <a:defRPr/>
            </a:pPr>
            <a:r>
              <a:rPr lang="de-DE" sz="1200" dirty="0"/>
              <a:t>Der Einsatz von Sprinklern macht in Regionen mit bereits hoher Luftfeuchtigkeit keinen Sinn. Ansonsten können diese zu einer Abkühlung führen → Beim Verdunsten auf der Kuhhaut wird Verdunstungskälte frei. Wichtig ist darauf zu achten, die Luftfeuchtigkeit im Stall im Auge zu behalten, da ansonsten die Wärmeabgabe der Tiere über das Atmen/Schwitzen bei hoher Luftfeuchtigkeit nicht mehr oder nur noch eingeschränkt möglich ist.</a:t>
            </a:r>
            <a:endParaRPr dirty="0"/>
          </a:p>
          <a:p>
            <a:pPr lvl="0">
              <a:defRPr/>
            </a:pPr>
            <a:r>
              <a:rPr lang="de-DE" sz="1200" dirty="0"/>
              <a:t>Eine Möglichkeit besteht darin, die Sprinkler nur im Intervall zu aktivieren bzw. ein guter Abtransport der feuchten Stallluft z.B. über Ventilatoren zu gewähren.</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16</a:t>
            </a:fld>
            <a:endParaRPr lang="de-DE"/>
          </a:p>
        </p:txBody>
      </p:sp>
    </p:spTree>
    <p:extLst>
      <p:ext uri="{BB962C8B-B14F-4D97-AF65-F5344CB8AC3E}">
        <p14:creationId xmlns:p14="http://schemas.microsoft.com/office/powerpoint/2010/main" val="1046613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latin typeface="Arial"/>
                <a:cs typeface="Arial"/>
              </a:rPr>
              <a:t>Textquelle: „</a:t>
            </a:r>
            <a:r>
              <a:rPr lang="de-DE" sz="1200" b="0" i="0" u="none" strike="noStrike" dirty="0">
                <a:solidFill>
                  <a:schemeClr val="tx1"/>
                </a:solidFill>
                <a:latin typeface="+mn-lt"/>
                <a:ea typeface="+mn-ea"/>
                <a:cs typeface="+mn-cs"/>
              </a:rPr>
              <a:t>Möglichkeiten zur Reduzierung von Hitzestress im Milchviehstall“, LfL, 2016 	</a:t>
            </a:r>
          </a:p>
          <a:p>
            <a:pPr>
              <a:defRPr/>
            </a:pPr>
            <a:endParaRPr lang="de-DE" sz="1200" b="0" i="0" u="none" strike="noStrike" dirty="0">
              <a:solidFill>
                <a:schemeClr val="tx1"/>
              </a:solidFill>
              <a:latin typeface="+mn-lt"/>
              <a:ea typeface="+mn-ea"/>
              <a:cs typeface="+mn-cs"/>
            </a:endParaRPr>
          </a:p>
          <a:p>
            <a:pPr lvl="0">
              <a:defRPr/>
            </a:pPr>
            <a:r>
              <a:rPr lang="de-DE" sz="1200" dirty="0"/>
              <a:t>Der Einsatz von Sprinklern / Hochdruckvernebelung macht in Regionen mit bereits hoher Luftfeuchtigkeit keinen Sinn. Ansonsten können diese zu einer Abkühlung führen → Beim Verdunsten auf der Kuhhaut wird Verdunstungskälte frei. Wichtig ist darauf zu achten, die Luftfeuchtigkeit im Stall im Auge zu behalten, da ansonsten die Wärmeabgabe der Tiere über das Atmen/Schwitzen bei hoher Luftfeuchtigkeit nicht mehr oder nur noch eingeschränkt möglich ist.</a:t>
            </a:r>
            <a:endParaRPr lang="de-DE" dirty="0"/>
          </a:p>
          <a:p>
            <a:pPr lvl="0">
              <a:defRPr/>
            </a:pPr>
            <a:r>
              <a:rPr lang="de-DE" sz="1200" dirty="0"/>
              <a:t>Eine Möglichkeit besteht darin, die Sprinkler nur im Intervall zu aktivieren bzw. ein guter Abtransport der feuchten Stallluft z.B. über Ventilatoren zu gewähren.</a:t>
            </a:r>
            <a:endParaRPr lang="de-DE" dirty="0"/>
          </a:p>
          <a:p>
            <a:pPr marL="216000" marR="0" lvl="0" indent="-216000" defTabSz="914400">
              <a:lnSpc>
                <a:spcPct val="100000"/>
              </a:lnSpc>
              <a:spcBef>
                <a:spcPts val="0"/>
              </a:spcBef>
              <a:spcAft>
                <a:spcPts val="0"/>
              </a:spcAft>
              <a:buClrTx/>
              <a:buSzTx/>
              <a:buFontTx/>
              <a:buNone/>
              <a:defRPr/>
            </a:pPr>
            <a:endParaRPr lang="de-DE" dirty="0">
              <a:latin typeface="Arial"/>
              <a:cs typeface="Arial"/>
            </a:endParaRPr>
          </a:p>
          <a:p>
            <a:pPr marL="216000" marR="0" lvl="0" indent="-216000" defTabSz="914400">
              <a:lnSpc>
                <a:spcPct val="100000"/>
              </a:lnSpc>
              <a:spcBef>
                <a:spcPts val="0"/>
              </a:spcBef>
              <a:spcAft>
                <a:spcPts val="0"/>
              </a:spcAft>
              <a:buClrTx/>
              <a:buSzTx/>
              <a:buFontTx/>
              <a:buNone/>
              <a:defRPr/>
            </a:pPr>
            <a:r>
              <a:rPr lang="de-DE" b="1" dirty="0">
                <a:latin typeface="Arial"/>
                <a:cs typeface="Arial"/>
              </a:rPr>
              <a:t>Hochdruckvernebelung</a:t>
            </a:r>
            <a:r>
              <a:rPr lang="de-DE" dirty="0">
                <a:latin typeface="Arial"/>
                <a:cs typeface="Arial"/>
              </a:rPr>
              <a:t>: Wasser wird als feiner Nebel in den Stall / im Auslauf ausgebracht. Durch die sofortige Verdampfung wird die Luft gekühlt (zur Verdampfung wird Energie benötigt, die aus der Umgebungsluft genommen wird)</a:t>
            </a:r>
            <a:endParaRPr dirty="0"/>
          </a:p>
          <a:p>
            <a:pPr marL="216000" marR="0" lvl="0" indent="-216000" defTabSz="914400">
              <a:lnSpc>
                <a:spcPct val="100000"/>
              </a:lnSpc>
              <a:spcBef>
                <a:spcPts val="0"/>
              </a:spcBef>
              <a:spcAft>
                <a:spcPts val="0"/>
              </a:spcAft>
              <a:buClrTx/>
              <a:buSzTx/>
              <a:buFontTx/>
              <a:buNone/>
              <a:defRPr/>
            </a:pPr>
            <a:endParaRPr lang="de-DE" dirty="0">
              <a:latin typeface="Arial"/>
              <a:cs typeface="Arial"/>
            </a:endParaRPr>
          </a:p>
          <a:p>
            <a:pPr marL="216000" marR="0" lvl="0" indent="-216000" defTabSz="914400">
              <a:lnSpc>
                <a:spcPct val="100000"/>
              </a:lnSpc>
              <a:spcBef>
                <a:spcPts val="0"/>
              </a:spcBef>
              <a:spcAft>
                <a:spcPts val="0"/>
              </a:spcAft>
              <a:buClrTx/>
              <a:buSzTx/>
              <a:buFontTx/>
              <a:buNone/>
              <a:defRPr/>
            </a:pPr>
            <a:r>
              <a:rPr lang="de-DE" b="1" dirty="0">
                <a:latin typeface="Arial"/>
                <a:cs typeface="Arial"/>
              </a:rPr>
              <a:t>Kuhdusche</a:t>
            </a:r>
            <a:r>
              <a:rPr lang="de-DE" dirty="0">
                <a:latin typeface="Arial"/>
                <a:cs typeface="Arial"/>
              </a:rPr>
              <a:t>: hier gelangen </a:t>
            </a:r>
            <a:r>
              <a:rPr lang="de-DE" dirty="0" err="1">
                <a:latin typeface="Arial"/>
                <a:cs typeface="Arial"/>
              </a:rPr>
              <a:t>grobtropfigere</a:t>
            </a:r>
            <a:r>
              <a:rPr lang="de-DE" dirty="0">
                <a:latin typeface="Arial"/>
                <a:cs typeface="Arial"/>
              </a:rPr>
              <a:t> Wassertropfen auf den Kuhkörper </a:t>
            </a:r>
            <a:r>
              <a:rPr lang="de-DE" dirty="0">
                <a:latin typeface="Arial"/>
                <a:cs typeface="Arial"/>
                <a:sym typeface="Wingdings" panose="05000000000000000000" pitchFamily="2" charset="2"/>
              </a:rPr>
              <a:t></a:t>
            </a:r>
            <a:r>
              <a:rPr lang="de-DE" dirty="0">
                <a:latin typeface="Arial"/>
                <a:cs typeface="Arial"/>
              </a:rPr>
              <a:t> das Wasser verdunstet direkt auf dem Körper, so dass hier eine Abkühlung entsteht.</a:t>
            </a:r>
            <a:endParaRPr dirty="0"/>
          </a:p>
          <a:p>
            <a:pPr marL="216000" marR="0" lvl="0" indent="-216000" defTabSz="914400">
              <a:lnSpc>
                <a:spcPct val="100000"/>
              </a:lnSpc>
              <a:spcBef>
                <a:spcPts val="0"/>
              </a:spcBef>
              <a:spcAft>
                <a:spcPts val="0"/>
              </a:spcAft>
              <a:buClrTx/>
              <a:buSzTx/>
              <a:buFontTx/>
              <a:buNone/>
              <a:defRPr/>
            </a:pPr>
            <a:r>
              <a:rPr lang="de-DE" dirty="0">
                <a:latin typeface="Arial"/>
                <a:cs typeface="Arial"/>
              </a:rPr>
              <a:t>Vorsicht: Eine erhöhte Luftfeuchtigkeit  kann sich negativ auf die Stallhygiene auswirken. Gleichzeitig steigt mit höheren Temperaturen und höherer Luftfeuchtigkeit der THI-Wert </a:t>
            </a:r>
            <a:r>
              <a:rPr lang="de-DE" dirty="0">
                <a:latin typeface="Arial"/>
                <a:cs typeface="Arial"/>
                <a:sym typeface="Wingdings" panose="05000000000000000000" pitchFamily="2" charset="2"/>
              </a:rPr>
              <a:t></a:t>
            </a:r>
            <a:r>
              <a:rPr lang="de-DE" dirty="0">
                <a:latin typeface="Arial"/>
                <a:cs typeface="Arial"/>
              </a:rPr>
              <a:t> zu hohe Luftfeuchte kann die Abgabe von warmer Feuchtigkeit durch Schwitzen oder Atmen beeinträchtigen. </a:t>
            </a:r>
            <a:endParaRPr dirty="0"/>
          </a:p>
          <a:p>
            <a:pPr marL="216000" marR="0" lvl="0" indent="-216000" defTabSz="914400">
              <a:lnSpc>
                <a:spcPct val="100000"/>
              </a:lnSpc>
              <a:spcBef>
                <a:spcPts val="0"/>
              </a:spcBef>
              <a:spcAft>
                <a:spcPts val="0"/>
              </a:spcAft>
              <a:buClrTx/>
              <a:buSzTx/>
              <a:buFontTx/>
              <a:buNone/>
              <a:defRPr/>
            </a:pPr>
            <a:endParaRPr lang="de-DE" dirty="0">
              <a:latin typeface="Arial"/>
              <a:cs typeface="Arial"/>
            </a:endParaRPr>
          </a:p>
          <a:p>
            <a:pPr marL="216000" marR="0" lvl="0" indent="-216000" defTabSz="914400">
              <a:lnSpc>
                <a:spcPct val="100000"/>
              </a:lnSpc>
              <a:spcBef>
                <a:spcPts val="0"/>
              </a:spcBef>
              <a:spcAft>
                <a:spcPts val="0"/>
              </a:spcAft>
              <a:buClrTx/>
              <a:buSzTx/>
              <a:buFontTx/>
              <a:buNone/>
              <a:defRPr/>
            </a:pPr>
            <a:r>
              <a:rPr lang="de-DE" dirty="0">
                <a:latin typeface="Arial"/>
                <a:cs typeface="Arial"/>
              </a:rPr>
              <a:t>Wichtig: Steuerung der Wasserkühlung, da hier nur ein enges Wirkungsfenster besteht.</a:t>
            </a:r>
            <a:endParaRPr dirty="0"/>
          </a:p>
          <a:p>
            <a:pPr>
              <a:defRPr/>
            </a:pPr>
            <a:r>
              <a:rPr lang="de-DE" sz="1200" b="0" i="0" u="none" strike="noStrike" dirty="0">
                <a:solidFill>
                  <a:schemeClr val="tx1"/>
                </a:solidFill>
                <a:latin typeface="+mn-lt"/>
                <a:ea typeface="+mn-ea"/>
                <a:cs typeface="+mn-cs"/>
              </a:rPr>
              <a:t>Luft ist nur bedingt als Träger von Kälte geeignet, zudem muss sie die Feuchtigkeit aufnehmen können. Das Wasser muss Zeit zum Verdunsten haben. Eine zu hohe Luftfeuchtigkeit erschwert die Kühlung der Tiere durch das Atmen.</a:t>
            </a:r>
            <a:endParaRPr dirty="0"/>
          </a:p>
          <a:p>
            <a:pPr>
              <a:defRPr/>
            </a:pPr>
            <a:endParaRPr lang="de-DE" sz="1200" b="0" i="0" u="none" strike="noStrike" dirty="0">
              <a:solidFill>
                <a:schemeClr val="tx1"/>
              </a:solidFill>
              <a:latin typeface="+mn-lt"/>
              <a:ea typeface="+mn-ea"/>
              <a:cs typeface="+mn-cs"/>
            </a:endParaRPr>
          </a:p>
          <a:p>
            <a:pPr>
              <a:defRPr/>
            </a:pPr>
            <a:r>
              <a:rPr lang="de-DE" sz="1200" b="0" i="0" u="none" strike="noStrike" dirty="0">
                <a:solidFill>
                  <a:schemeClr val="tx1"/>
                </a:solidFill>
                <a:latin typeface="+mn-lt"/>
                <a:ea typeface="+mn-ea"/>
                <a:cs typeface="+mn-cs"/>
              </a:rPr>
              <a:t>Weiterer Vorteil: </a:t>
            </a:r>
            <a:r>
              <a:rPr lang="de-DE" sz="1200" dirty="0">
                <a:solidFill>
                  <a:schemeClr val="tx1"/>
                </a:solidFill>
                <a:latin typeface="+mn-lt"/>
                <a:ea typeface="+mn-ea"/>
                <a:cs typeface="+mn-cs"/>
              </a:rPr>
              <a:t>Kuhdusche im Melkstand erhöht den Melkkomfort für die Kühe und reduziert den Fliegendruck – Achtung: Meist enger Bereich mit hoher Tierdichte, was schnell zu tropischen Verhältnissen führen kann. Feuchtigkeit im Auge behalten!</a:t>
            </a:r>
          </a:p>
          <a:p>
            <a:pPr>
              <a:defRPr/>
            </a:pPr>
            <a:r>
              <a:rPr lang="de-DE" sz="1200" b="0" i="1" u="none" strike="noStrike" dirty="0">
                <a:solidFill>
                  <a:schemeClr val="tx1"/>
                </a:solidFill>
                <a:latin typeface="+mn-lt"/>
                <a:ea typeface="+mn-ea"/>
                <a:cs typeface="+mn-cs"/>
              </a:rPr>
              <a:t>Man geht davon aus, dass pro Grad Temperatursenkung durch Wasserverdunstung 5% mehr Feuchtigkeit in der Luft sind. D.h. die Luftfeuchtigkeit wird z.B. von 50% auf 75% erhöht – Achtung THI !!! (DLG Merkblatt 336)</a:t>
            </a:r>
            <a:endParaRPr lang="de-DE" i="1"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17</a:t>
            </a:fld>
            <a:endParaRPr lang="de-D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Quelle: </a:t>
            </a:r>
            <a:r>
              <a:rPr lang="de-DE" dirty="0">
                <a:cs typeface="Arial"/>
              </a:rPr>
              <a:t>„Möglichkeiten zur Reduzierung von Hitzestress im Milchviehstall“, LfL, 2016</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18</a:t>
            </a:fld>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Quelle: </a:t>
            </a:r>
            <a:r>
              <a:rPr lang="de-DE" dirty="0">
                <a:cs typeface="Arial"/>
              </a:rPr>
              <a:t>„Möglichkeiten zur Reduzierung von Hitzestress im Milchviehstall“, LfL, 2016, P. </a:t>
            </a:r>
            <a:r>
              <a:rPr lang="de-DE" dirty="0" err="1">
                <a:cs typeface="Arial"/>
              </a:rPr>
              <a:t>Stötzel</a:t>
            </a:r>
            <a:endParaRPr dirty="0"/>
          </a:p>
          <a:p>
            <a:pPr>
              <a:defRPr/>
            </a:pPr>
            <a:endParaRPr lang="de-DE" dirty="0"/>
          </a:p>
          <a:p>
            <a:pPr>
              <a:defRPr/>
            </a:pPr>
            <a:r>
              <a:rPr lang="de-DE" dirty="0"/>
              <a:t>Beispiel für Gründach – Einplanung bei Neubau</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19</a:t>
            </a:fld>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a:t>Textquelle: </a:t>
            </a:r>
            <a:r>
              <a:rPr lang="de-DE">
                <a:cs typeface="Arial"/>
              </a:rPr>
              <a:t>„Möglichkeiten zur Reduzierung von Hitzestress im Milchviehstall“, LfL, 2016; Die Reduzierung der Stallinnentemperaturen unter die Außentemperaturen wurden im Sommer 2015 gemessen.</a:t>
            </a:r>
            <a:endParaRPr/>
          </a:p>
          <a:p>
            <a:pPr>
              <a:defRPr/>
            </a:pPr>
            <a:endParaRPr lang="de-DE"/>
          </a:p>
          <a:p>
            <a:pPr marL="0" marR="0" lvl="0" indent="0" algn="l" defTabSz="914400">
              <a:lnSpc>
                <a:spcPct val="100000"/>
              </a:lnSpc>
              <a:spcBef>
                <a:spcPts val="0"/>
              </a:spcBef>
              <a:spcAft>
                <a:spcPts val="0"/>
              </a:spcAft>
              <a:buClrTx/>
              <a:buSzTx/>
              <a:buFontTx/>
              <a:buNone/>
              <a:defRPr/>
            </a:pPr>
            <a:r>
              <a:rPr lang="de-DE" sz="1200">
                <a:solidFill>
                  <a:schemeClr val="accent6">
                    <a:lumMod val="60000"/>
                    <a:lumOff val="40000"/>
                  </a:schemeClr>
                </a:solidFill>
                <a:cs typeface="Arial"/>
              </a:rPr>
              <a:t>Bei Gebäuden mit hoher Speichermasse (Gründach + massive Bauteile im Stall, etc. ) kann in Verbindung mit einer Lüftungssteuerung die Temperatur im Inneren niedriger liegen als in der Umgebung</a:t>
            </a:r>
            <a:br>
              <a:rPr lang="de-DE" sz="1200">
                <a:solidFill>
                  <a:schemeClr val="accent6">
                    <a:lumMod val="60000"/>
                    <a:lumOff val="40000"/>
                  </a:schemeClr>
                </a:solidFill>
                <a:cs typeface="Arial"/>
              </a:rPr>
            </a:br>
            <a:r>
              <a:rPr lang="de-DE" sz="1200">
                <a:solidFill>
                  <a:schemeClr val="accent6">
                    <a:lumMod val="60000"/>
                    <a:lumOff val="40000"/>
                  </a:schemeClr>
                </a:solidFill>
                <a:cs typeface="Arial"/>
              </a:rPr>
              <a:t>(aktueller Forschungsgegenstand, Schadgaskonzentrationen müssen beachtet werden, noch nicht praxiserprobt!) (Anmerkungen Hr. Effenberger, LfL)</a:t>
            </a:r>
            <a:endParaRPr/>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20</a:t>
            </a:fld>
            <a:endParaRPr lang="de-D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Bildquelle: https://pixabay.com/de/photos/frage-fragezeichen-hilfe-antwort-2309040/, </a:t>
            </a:r>
            <a:r>
              <a:rPr lang="de-DE" dirty="0" err="1"/>
              <a:t>download</a:t>
            </a:r>
            <a:r>
              <a:rPr lang="de-DE" dirty="0"/>
              <a:t> 20.09.21</a:t>
            </a:r>
            <a:endParaRPr lang="de-DE" sz="1200" dirty="0"/>
          </a:p>
          <a:p>
            <a:pPr>
              <a:defRPr/>
            </a:pPr>
            <a:endParaRPr lang="de-DE" dirty="0"/>
          </a:p>
          <a:p>
            <a:pPr>
              <a:defRPr/>
            </a:pPr>
            <a:r>
              <a:rPr lang="de-DE" dirty="0"/>
              <a:t>Siehe hierzu auch die PPT 09_Fütterung_Rind – hier wird ausführlicher auf die Möglichkeiten zur Anpassung der Fütterung während Hitzeperioden eingegangen. </a:t>
            </a:r>
            <a:endParaRPr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21</a:t>
            </a:fld>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Bildquelle: Stallplanauszug aus: https://daten.ktbl.de/baukost4/#main (07.10.21)</a:t>
            </a:r>
          </a:p>
          <a:p>
            <a:endParaRPr lang="de-DE" dirty="0"/>
          </a:p>
          <a:p>
            <a:r>
              <a:rPr lang="de-DE" dirty="0"/>
              <a:t>Die Aufgabe kann als SLG oder aber auch in Gruppen- oder Einzelarbeit durchgeführt werden. </a:t>
            </a:r>
          </a:p>
          <a:p>
            <a:endParaRPr lang="de-DE" dirty="0"/>
          </a:p>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22</a:t>
            </a:fld>
            <a:endParaRPr lang="de-DE"/>
          </a:p>
        </p:txBody>
      </p:sp>
    </p:spTree>
    <p:extLst>
      <p:ext uri="{BB962C8B-B14F-4D97-AF65-F5344CB8AC3E}">
        <p14:creationId xmlns:p14="http://schemas.microsoft.com/office/powerpoint/2010/main" val="39825566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Bildquelle: Stallplanauszug, verändert aus: https://daten.ktbl.de/baukost4/#main (07.10.21)</a:t>
            </a:r>
          </a:p>
          <a:p>
            <a:r>
              <a:rPr lang="de-DE" dirty="0"/>
              <a:t>Textquelle: agrarheute, https://www.agrarheute.com/tier/rind/rindertraenken-praxischeck-444456 </a:t>
            </a:r>
          </a:p>
          <a:p>
            <a:endParaRPr lang="de-DE" dirty="0"/>
          </a:p>
          <a:p>
            <a:endParaRPr lang="de-DE" u="sng"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23</a:t>
            </a:fld>
            <a:endParaRPr lang="de-DE"/>
          </a:p>
        </p:txBody>
      </p:sp>
    </p:spTree>
    <p:extLst>
      <p:ext uri="{BB962C8B-B14F-4D97-AF65-F5344CB8AC3E}">
        <p14:creationId xmlns:p14="http://schemas.microsoft.com/office/powerpoint/2010/main" val="4324971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Bildquelle: Stallplanauszug, verändert aus: https://daten.ktbl.de/baukost4/#main (07.10.21)</a:t>
            </a:r>
          </a:p>
          <a:p>
            <a:r>
              <a:rPr lang="de-DE" dirty="0"/>
              <a:t>Textquelle: agrarheute, https://www.agrarheute.com/tier/rind/rindertraenken-praxischeck-444456; https://www.agrarheute.com/tier/rind/weidetraenke-so-klappts-wasserversorgung-543836 </a:t>
            </a:r>
          </a:p>
          <a:p>
            <a:endParaRPr lang="de-DE" dirty="0"/>
          </a:p>
          <a:p>
            <a:pPr marL="0" marR="0" lvl="0" indent="0" algn="l" defTabSz="914400" eaLnBrk="1" fontAlgn="auto" latinLnBrk="0" hangingPunct="1">
              <a:lnSpc>
                <a:spcPct val="100000"/>
              </a:lnSpc>
              <a:spcBef>
                <a:spcPts val="0"/>
              </a:spcBef>
              <a:spcAft>
                <a:spcPts val="0"/>
              </a:spcAft>
              <a:buClrTx/>
              <a:buSzTx/>
              <a:buFontTx/>
              <a:buNone/>
              <a:tabLst/>
              <a:defRPr/>
            </a:pPr>
            <a:r>
              <a:rPr lang="de-DE" sz="1200" u="sng" dirty="0"/>
              <a:t>Zum Stallplan</a:t>
            </a:r>
            <a:r>
              <a:rPr lang="de-DE" sz="1200" dirty="0"/>
              <a:t>: Evtl. kann auch eine Tränke am Ausgang des Melkstandes / Automatischen Melksystems (AMS) sinnvoll sein.</a:t>
            </a:r>
          </a:p>
          <a:p>
            <a:endParaRPr lang="de-DE" u="sng" dirty="0"/>
          </a:p>
          <a:p>
            <a:endParaRPr lang="de-DE" u="sng" dirty="0"/>
          </a:p>
          <a:p>
            <a:r>
              <a:rPr lang="de-DE" u="sng" dirty="0"/>
              <a:t>Nachteil: </a:t>
            </a:r>
            <a:r>
              <a:rPr lang="de-DE" dirty="0"/>
              <a:t>Allerdings steigt durch die große Oberfläche und die geringe Wasserdynamik auch das Risiko der </a:t>
            </a:r>
            <a:r>
              <a:rPr lang="de-DE" b="1" i="1" dirty="0"/>
              <a:t>Verschmutzung</a:t>
            </a:r>
            <a:r>
              <a:rPr lang="de-DE" dirty="0"/>
              <a:t>.  Eine gründliche </a:t>
            </a:r>
            <a:r>
              <a:rPr lang="de-DE" b="1" i="1" dirty="0"/>
              <a:t>Reinigung</a:t>
            </a:r>
            <a:r>
              <a:rPr lang="de-DE" dirty="0"/>
              <a:t> ist zwangsläufig mit einer Entleerung der </a:t>
            </a:r>
            <a:r>
              <a:rPr lang="de-DE" dirty="0" err="1"/>
              <a:t>Trogtränke</a:t>
            </a:r>
            <a:r>
              <a:rPr lang="de-DE" dirty="0"/>
              <a:t> verbunden.  </a:t>
            </a:r>
          </a:p>
          <a:p>
            <a:r>
              <a:rPr lang="de-DE" dirty="0"/>
              <a:t>Die Leistung der </a:t>
            </a:r>
            <a:r>
              <a:rPr lang="de-DE" b="1" i="1" dirty="0"/>
              <a:t>Heizung</a:t>
            </a:r>
            <a:r>
              <a:rPr lang="de-DE" dirty="0"/>
              <a:t> muss an die in der Tränke befindliche Wassermenge angepasst sein. In Übergängen bietet sich die Installation als </a:t>
            </a:r>
            <a:r>
              <a:rPr lang="de-DE" b="1" i="1" dirty="0"/>
              <a:t>Doppeltränke</a:t>
            </a:r>
            <a:r>
              <a:rPr lang="de-DE" dirty="0"/>
              <a:t> an, die </a:t>
            </a:r>
            <a:r>
              <a:rPr lang="de-DE" dirty="0" err="1"/>
              <a:t>paralell</a:t>
            </a:r>
            <a:r>
              <a:rPr lang="de-DE" dirty="0"/>
              <a:t> zur Buchtentrennwand montiert wird. </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24</a:t>
            </a:fld>
            <a:endParaRPr lang="de-DE"/>
          </a:p>
        </p:txBody>
      </p:sp>
    </p:spTree>
    <p:extLst>
      <p:ext uri="{BB962C8B-B14F-4D97-AF65-F5344CB8AC3E}">
        <p14:creationId xmlns:p14="http://schemas.microsoft.com/office/powerpoint/2010/main" val="5781391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Textquelle: https://www.dlg.org/fileadmin/downloads/landwirtschaft/themen/publikationen/merkblaetter/dlg-merkblatt_399.pdf</a:t>
            </a:r>
          </a:p>
          <a:p>
            <a:pPr>
              <a:defRPr/>
            </a:pPr>
            <a:endParaRPr lang="de-DE" dirty="0"/>
          </a:p>
          <a:p>
            <a:pPr>
              <a:defRPr/>
            </a:pPr>
            <a:r>
              <a:rPr lang="de-DE" dirty="0"/>
              <a:t>Gut zugänglich bedeutet, nicht an Engstellen, um die Laufwege bzw. die Tiere beim Trinken nicht zu stören</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25</a:t>
            </a:fld>
            <a:endParaRPr lang="de-DE"/>
          </a:p>
        </p:txBody>
      </p:sp>
    </p:spTree>
    <p:extLst>
      <p:ext uri="{BB962C8B-B14F-4D97-AF65-F5344CB8AC3E}">
        <p14:creationId xmlns:p14="http://schemas.microsoft.com/office/powerpoint/2010/main" val="1968836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0">
              <a:defRPr/>
            </a:pPr>
            <a:r>
              <a:rPr lang="de-DE" sz="1200" dirty="0"/>
              <a:t>Bildquelle: https://cdn.pixabay.com/photo/2018/07/29/13/11/cows-3570118__340.jpg</a:t>
            </a:r>
            <a:endParaRPr dirty="0"/>
          </a:p>
          <a:p>
            <a:pPr lvl="0">
              <a:defRPr/>
            </a:pPr>
            <a:r>
              <a:rPr lang="de-DE" sz="1200" dirty="0"/>
              <a:t>Textquelle: „Kurze Wege zum Wasser“, Bioland, 07/2018, Annika Lenz</a:t>
            </a:r>
            <a:endParaRPr dirty="0"/>
          </a:p>
          <a:p>
            <a:pPr lvl="0">
              <a:defRPr/>
            </a:pPr>
            <a:endParaRPr lang="de-DE" sz="1200" dirty="0"/>
          </a:p>
          <a:p>
            <a:pPr lvl="0">
              <a:defRPr/>
            </a:pPr>
            <a:r>
              <a:rPr lang="de-DE" sz="1200" dirty="0"/>
              <a:t>Nutzen die Tiere die Schattenplätze nicht, können lästige Insekten der Grund dafür sein.</a:t>
            </a:r>
            <a:endParaRPr dirty="0"/>
          </a:p>
          <a:p>
            <a:pPr lvl="0">
              <a:defRPr/>
            </a:pPr>
            <a:endParaRPr lang="de-DE" sz="1200" dirty="0"/>
          </a:p>
          <a:p>
            <a:pPr lvl="0">
              <a:defRPr/>
            </a:pPr>
            <a:r>
              <a:rPr lang="de-DE" sz="1200" dirty="0"/>
              <a:t>Windexponierte Flächen  geringerer Druck durch Insekten</a:t>
            </a:r>
            <a:endParaRPr dirty="0"/>
          </a:p>
          <a:p>
            <a:pPr lvl="0">
              <a:defRPr/>
            </a:pPr>
            <a:endParaRPr lang="de-DE" sz="1200" dirty="0"/>
          </a:p>
          <a:p>
            <a:pPr lvl="0">
              <a:defRPr/>
            </a:pPr>
            <a:r>
              <a:rPr lang="de-DE" sz="1200" dirty="0"/>
              <a:t>Wasserstellen: wichtig ist hier, dass ausreichend Wasserstellen zur Verfügung stehen, um Rangkämpfe zu vermeiden und auch rangniedereren Tieren permanenten Zugang zum Wasser zu gewährleisten.</a:t>
            </a:r>
          </a:p>
          <a:p>
            <a:pPr>
              <a:defRPr/>
            </a:pPr>
            <a:endParaRPr lang="de-DE" dirty="0"/>
          </a:p>
          <a:p>
            <a:pPr>
              <a:defRPr/>
            </a:pPr>
            <a:r>
              <a:rPr lang="de-DE" dirty="0"/>
              <a:t>s. auch: https://www.agrarheute.com/tier/rind/weidetraenke-so-klappts-wasserversorgung-543836 </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26</a:t>
            </a:fld>
            <a:endParaRPr lang="de-D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dirty="0"/>
              <a:t>Bildquelle: https://pixabay.com/de/photos/kuh-rinder-wiederk%c3%a4uer-weiblich-2768011/ (07.10.21)</a:t>
            </a:r>
          </a:p>
          <a:p>
            <a:pPr marL="0" marR="0" lvl="0" indent="0" algn="l" defTabSz="914400">
              <a:lnSpc>
                <a:spcPct val="100000"/>
              </a:lnSpc>
              <a:spcBef>
                <a:spcPts val="0"/>
              </a:spcBef>
              <a:spcAft>
                <a:spcPts val="0"/>
              </a:spcAft>
              <a:buClrTx/>
              <a:buSzTx/>
              <a:buFontTx/>
              <a:buNone/>
              <a:defRPr/>
            </a:pPr>
            <a:r>
              <a:rPr lang="de-DE" sz="1200" dirty="0"/>
              <a:t>Textquelle: „Kurze Wege zum Wasser“, Bioland, 07/2018, Annika Lenz</a:t>
            </a:r>
            <a:endParaRPr dirty="0"/>
          </a:p>
          <a:p>
            <a:pPr lvl="0">
              <a:defRPr/>
            </a:pPr>
            <a:endParaRPr lang="de-DE" sz="1200" dirty="0"/>
          </a:p>
          <a:p>
            <a:pPr lvl="0">
              <a:defRPr/>
            </a:pPr>
            <a:r>
              <a:rPr lang="de-DE" sz="1200" dirty="0"/>
              <a:t>Wasserdurchlauf: Lt. DLG-Merkblatt wird ein Wasserdurchlauf von 20 l / min empfohlen.</a:t>
            </a:r>
          </a:p>
          <a:p>
            <a:pPr lvl="0">
              <a:defRPr/>
            </a:pPr>
            <a:r>
              <a:rPr lang="de-DE" sz="1200" dirty="0"/>
              <a:t>Kann eine gut ausgerüstete (s.o.) Weide nicht garantiert werden, ist evtl. auf Stallhaltung auszuweichen</a:t>
            </a: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27</a:t>
            </a:fld>
            <a:endParaRPr lang="de-D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sz="1200" dirty="0">
                <a:solidFill>
                  <a:schemeClr val="tx1"/>
                </a:solidFill>
                <a:effectLst/>
                <a:latin typeface="+mn-lt"/>
                <a:ea typeface="+mn-ea"/>
                <a:cs typeface="+mn-cs"/>
              </a:rPr>
              <a:t>In dieser Aufgabe sollen konkret nochmals die besprochenen Maßnahmen einfließen. Es bietet sich an, ein oder mehrere Betriebe der Studierenden als Beispiel heranzuziehen und im Studierenden-Lehrer-Gespräch erörtert werden, welche Maßnahmen dort kurz- bzw. langfristig umgesetzt werden können, um den Hitzestress zu reduzieren?</a:t>
            </a:r>
          </a:p>
          <a:p>
            <a:endParaRPr lang="de-DE" b="0" dirty="0"/>
          </a:p>
          <a:p>
            <a:r>
              <a:rPr lang="de-DE" b="1" dirty="0"/>
              <a:t>Stichworte: </a:t>
            </a:r>
          </a:p>
          <a:p>
            <a:pPr marL="228600" indent="-228600">
              <a:buAutoNum type="alphaLcParenR"/>
            </a:pPr>
            <a:r>
              <a:rPr lang="de-DE" dirty="0"/>
              <a:t>Zusätzliche Wassertröge (Stall und Weide), Umstellung der Ration (mehr Energie, mehr Mineralien, hochwertiges Grundfutter), Einsatz von Ventilatoren, Nachtweide, Installation von Sprinklern…</a:t>
            </a:r>
          </a:p>
          <a:p>
            <a:pPr marL="228600" indent="-228600">
              <a:buAutoNum type="alphaLcParenR"/>
            </a:pPr>
            <a:r>
              <a:rPr lang="de-DE" dirty="0"/>
              <a:t>Pflanzung von Schattenbäumen (am Stall und auf der Weide), Öffnen der Seitenwände (evtl. auch kurzfristig möglich), Überdachung des Auslaufs, Installation von PV-Anlagen, Dachüberstand verlängern, Dämmung des Dachs, Einführung von Weidehaltung z.B. für bestimmte Tiergruppen wie Trockensteher (somit geringere Besatzdichte im Stall)…</a:t>
            </a:r>
          </a:p>
          <a:p>
            <a:pPr marL="457200" lvl="1" indent="0">
              <a:buNone/>
            </a:pPr>
            <a:r>
              <a:rPr lang="de-DE" u="sng" dirty="0"/>
              <a:t>Mögliche Probleme</a:t>
            </a:r>
            <a:r>
              <a:rPr lang="de-DE" dirty="0"/>
              <a:t>: Finanzielle Anforderungen, Genehmigungen, örtliche Begrenzungen, höherer Energieeinsatz….</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28</a:t>
            </a:fld>
            <a:endParaRPr lang="de-DE"/>
          </a:p>
        </p:txBody>
      </p:sp>
    </p:spTree>
    <p:extLst>
      <p:ext uri="{BB962C8B-B14F-4D97-AF65-F5344CB8AC3E}">
        <p14:creationId xmlns:p14="http://schemas.microsoft.com/office/powerpoint/2010/main" val="3804598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29</a:t>
            </a:fld>
            <a:endParaRPr lang="de-DE"/>
          </a:p>
        </p:txBody>
      </p:sp>
    </p:spTree>
    <p:extLst>
      <p:ext uri="{BB962C8B-B14F-4D97-AF65-F5344CB8AC3E}">
        <p14:creationId xmlns:p14="http://schemas.microsoft.com/office/powerpoint/2010/main" val="11786295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30</a:t>
            </a:fld>
            <a:endParaRPr lang="de-DE"/>
          </a:p>
        </p:txBody>
      </p:sp>
    </p:spTree>
    <p:extLst>
      <p:ext uri="{BB962C8B-B14F-4D97-AF65-F5344CB8AC3E}">
        <p14:creationId xmlns:p14="http://schemas.microsoft.com/office/powerpoint/2010/main" val="4641478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Titelfolie">
    <p:spTree>
      <p:nvGrpSpPr>
        <p:cNvPr id="1" name=""/>
        <p:cNvGrpSpPr/>
        <p:nvPr/>
      </p:nvGrpSpPr>
      <p:grpSpPr bwMode="auto">
        <a:xfrm>
          <a:off x="0" y="0"/>
          <a:ext cx="0" cy="0"/>
          <a:chOff x="0" y="0"/>
          <a:chExt cx="0" cy="0"/>
        </a:xfrm>
      </p:grpSpPr>
      <p:sp>
        <p:nvSpPr>
          <p:cNvPr id="4" name="Titel 1"/>
          <p:cNvSpPr>
            <a:spLocks noGrp="1"/>
          </p:cNvSpPr>
          <p:nvPr>
            <p:ph type="ctrTitle" hasCustomPrompt="1"/>
          </p:nvPr>
        </p:nvSpPr>
        <p:spPr bwMode="auto">
          <a:xfrm>
            <a:off x="1524000" y="1354666"/>
            <a:ext cx="9144000" cy="2201849"/>
          </a:xfrm>
          <a:prstGeom prst="rect">
            <a:avLst/>
          </a:prstGeom>
        </p:spPr>
        <p:txBody>
          <a:bodyPr anchor="t">
            <a:normAutofit/>
          </a:bodyPr>
          <a:lstStyle>
            <a:lvl1pPr algn="ctr">
              <a:defRPr sz="5400"/>
            </a:lvl1pPr>
          </a:lstStyle>
          <a:p>
            <a:pPr>
              <a:defRPr/>
            </a:pPr>
            <a:r>
              <a:rPr lang="de-DE"/>
              <a:t>Reduzierung von Hitzestress im Stall und auf der Weide</a:t>
            </a:r>
            <a:endParaRPr/>
          </a:p>
        </p:txBody>
      </p:sp>
      <p:pic>
        <p:nvPicPr>
          <p:cNvPr id="5" name="Grafik 9"/>
          <p:cNvPicPr>
            <a:picLocks noChangeAspect="1"/>
          </p:cNvPicPr>
          <p:nvPr userDrawn="1"/>
        </p:nvPicPr>
        <p:blipFill>
          <a:blip r:embed="rId2"/>
          <a:stretch/>
        </p:blipFill>
        <p:spPr bwMode="auto">
          <a:xfrm>
            <a:off x="9852660" y="4800437"/>
            <a:ext cx="2328469" cy="2057989"/>
          </a:xfrm>
          <a:prstGeom prst="rect">
            <a:avLst/>
          </a:prstGeom>
        </p:spPr>
      </p:pic>
      <p:sp>
        <p:nvSpPr>
          <p:cNvPr id="6" name="Textfeld 11"/>
          <p:cNvSpPr>
            <a:spLocks noAdjustHandles="1"/>
          </p:cNvSpPr>
          <p:nvPr userDrawn="1"/>
        </p:nvSpPr>
        <p:spPr bwMode="auto">
          <a:xfrm>
            <a:off x="440055" y="4980243"/>
            <a:ext cx="3166110" cy="261610"/>
          </a:xfrm>
          <a:prstGeom prst="rect">
            <a:avLst/>
          </a:prstGeom>
          <a:noFill/>
        </p:spPr>
        <p:txBody>
          <a:bodyPr wrap="square" rtlCol="0">
            <a:spAutoFit/>
          </a:bodyPr>
          <a:lstStyle/>
          <a:p>
            <a:pPr>
              <a:defRPr/>
            </a:pPr>
            <a:r>
              <a:rPr lang="de-DE" sz="1100">
                <a:latin typeface="Times New Roman"/>
                <a:cs typeface="Times New Roman"/>
              </a:rPr>
              <a:t>Ein Gemeinschaftsprojekt von:</a:t>
            </a:r>
          </a:p>
        </p:txBody>
      </p:sp>
      <p:sp>
        <p:nvSpPr>
          <p:cNvPr id="7" name="Textfeld 12"/>
          <p:cNvSpPr>
            <a:spLocks noAdjustHandles="1"/>
          </p:cNvSpPr>
          <p:nvPr userDrawn="1"/>
        </p:nvSpPr>
        <p:spPr bwMode="auto">
          <a:xfrm>
            <a:off x="1524000" y="3665264"/>
            <a:ext cx="9144000" cy="1569660"/>
          </a:xfrm>
          <a:prstGeom prst="rect">
            <a:avLst/>
          </a:prstGeom>
          <a:noFill/>
        </p:spPr>
        <p:txBody>
          <a:bodyPr wrap="square" rtlCol="0">
            <a:spAutoFit/>
          </a:bodyPr>
          <a:lstStyle/>
          <a:p>
            <a:pPr algn="ctr">
              <a:defRPr/>
            </a:pPr>
            <a:r>
              <a:rPr lang="de-DE" sz="2400">
                <a:latin typeface="Calibri"/>
                <a:ea typeface="Calibri"/>
                <a:cs typeface="Times New Roman"/>
              </a:rPr>
              <a:t>Bildun</a:t>
            </a:r>
            <a:r>
              <a:rPr lang="de-DE" sz="2400">
                <a:solidFill>
                  <a:schemeClr val="accent1"/>
                </a:solidFill>
                <a:latin typeface="Calibri"/>
                <a:ea typeface="Calibri"/>
                <a:cs typeface="Times New Roman"/>
              </a:rPr>
              <a:t>G</a:t>
            </a:r>
            <a:r>
              <a:rPr lang="de-DE" sz="2400">
                <a:latin typeface="Calibri"/>
                <a:ea typeface="Calibri"/>
                <a:cs typeface="Times New Roman"/>
              </a:rPr>
              <a:t> zur </a:t>
            </a:r>
            <a:r>
              <a:rPr lang="de-DE" sz="2400">
                <a:solidFill>
                  <a:schemeClr val="accent1"/>
                </a:solidFill>
                <a:latin typeface="Calibri"/>
                <a:ea typeface="Calibri"/>
                <a:cs typeface="Times New Roman"/>
              </a:rPr>
              <a:t>N</a:t>
            </a:r>
            <a:r>
              <a:rPr lang="de-DE" sz="2400">
                <a:latin typeface="Calibri"/>
                <a:ea typeface="Calibri"/>
                <a:cs typeface="Times New Roman"/>
              </a:rPr>
              <a:t>achhalt</a:t>
            </a:r>
            <a:r>
              <a:rPr lang="de-DE" sz="2400">
                <a:solidFill>
                  <a:schemeClr val="accent1"/>
                </a:solidFill>
                <a:latin typeface="Calibri"/>
                <a:ea typeface="Calibri"/>
                <a:cs typeface="Times New Roman"/>
              </a:rPr>
              <a:t>I</a:t>
            </a:r>
            <a:r>
              <a:rPr lang="de-DE" sz="2400">
                <a:latin typeface="Calibri"/>
                <a:ea typeface="Calibri"/>
                <a:cs typeface="Times New Roman"/>
              </a:rPr>
              <a:t>gen </a:t>
            </a:r>
            <a:r>
              <a:rPr lang="de-DE" sz="2400">
                <a:solidFill>
                  <a:schemeClr val="accent1"/>
                </a:solidFill>
                <a:latin typeface="Calibri"/>
                <a:ea typeface="Calibri"/>
                <a:cs typeface="Times New Roman"/>
              </a:rPr>
              <a:t>A</a:t>
            </a:r>
            <a:r>
              <a:rPr lang="de-DE" sz="2400">
                <a:latin typeface="Calibri"/>
                <a:ea typeface="Calibri"/>
                <a:cs typeface="Times New Roman"/>
              </a:rPr>
              <a:t>npassung der </a:t>
            </a:r>
            <a:r>
              <a:rPr lang="de-DE" sz="2400">
                <a:solidFill>
                  <a:schemeClr val="accent1"/>
                </a:solidFill>
                <a:latin typeface="Calibri"/>
                <a:ea typeface="Calibri"/>
                <a:cs typeface="Times New Roman"/>
              </a:rPr>
              <a:t>L</a:t>
            </a:r>
            <a:r>
              <a:rPr lang="de-DE" sz="2400">
                <a:latin typeface="Calibri"/>
                <a:ea typeface="Calibri"/>
                <a:cs typeface="Times New Roman"/>
              </a:rPr>
              <a:t>andwirtschaft in Deutschland an den Klimawandel – Sensibilisieren, Informieren, Qualifizieren</a:t>
            </a:r>
            <a:endParaRPr lang="de-DE" sz="1100">
              <a:latin typeface="Calibri"/>
              <a:ea typeface="Calibri"/>
              <a:cs typeface="Times New Roman"/>
            </a:endParaRPr>
          </a:p>
          <a:p>
            <a:pPr algn="ctr">
              <a:defRPr/>
            </a:pPr>
            <a:r>
              <a:rPr lang="de-DE" sz="2400">
                <a:solidFill>
                  <a:schemeClr val="accent1"/>
                </a:solidFill>
                <a:latin typeface="Calibri"/>
                <a:ea typeface="Calibri"/>
                <a:cs typeface="Times New Roman"/>
              </a:rPr>
              <a:t>(GeNIAL)</a:t>
            </a:r>
            <a:endParaRPr lang="de-DE" sz="1100">
              <a:solidFill>
                <a:schemeClr val="accent1"/>
              </a:solidFill>
              <a:latin typeface="Calibri"/>
              <a:ea typeface="Calibri"/>
              <a:cs typeface="Times New Roman"/>
            </a:endParaRPr>
          </a:p>
          <a:p>
            <a:pPr algn="ctr">
              <a:defRPr/>
            </a:pPr>
            <a:endParaRPr lang="de-DE" sz="2400"/>
          </a:p>
        </p:txBody>
      </p:sp>
      <p:pic>
        <p:nvPicPr>
          <p:cNvPr id="8" name="Grafik 10"/>
          <p:cNvPicPr>
            <a:picLocks noChangeAspect="1"/>
          </p:cNvPicPr>
          <p:nvPr userDrawn="1"/>
        </p:nvPicPr>
        <p:blipFill>
          <a:blip r:embed="rId3"/>
          <a:stretch/>
        </p:blipFill>
        <p:spPr bwMode="auto">
          <a:xfrm>
            <a:off x="672662" y="5934368"/>
            <a:ext cx="2499089" cy="415245"/>
          </a:xfrm>
          <a:prstGeom prst="rect">
            <a:avLst/>
          </a:prstGeom>
        </p:spPr>
      </p:pic>
      <p:pic>
        <p:nvPicPr>
          <p:cNvPr id="9" name="Grafik 14"/>
          <p:cNvPicPr>
            <a:picLocks noChangeAspect="1"/>
          </p:cNvPicPr>
          <p:nvPr userDrawn="1"/>
        </p:nvPicPr>
        <p:blipFill>
          <a:blip r:embed="rId4"/>
          <a:stretch/>
        </p:blipFill>
        <p:spPr bwMode="auto">
          <a:xfrm>
            <a:off x="3735728" y="5790078"/>
            <a:ext cx="1407078" cy="703822"/>
          </a:xfrm>
          <a:prstGeom prst="rect">
            <a:avLst/>
          </a:prstGeom>
        </p:spPr>
      </p:pic>
      <p:pic>
        <p:nvPicPr>
          <p:cNvPr id="10" name="Grafik 15"/>
          <p:cNvPicPr>
            <a:picLocks noChangeAspect="1"/>
          </p:cNvPicPr>
          <p:nvPr userDrawn="1"/>
        </p:nvPicPr>
        <p:blipFill>
          <a:blip r:embed="rId5"/>
          <a:stretch/>
        </p:blipFill>
        <p:spPr bwMode="auto">
          <a:xfrm>
            <a:off x="5706784" y="5897843"/>
            <a:ext cx="817193" cy="451770"/>
          </a:xfrm>
          <a:prstGeom prst="rect">
            <a:avLst/>
          </a:prstGeom>
        </p:spPr>
      </p:pic>
      <p:pic>
        <p:nvPicPr>
          <p:cNvPr id="11" name="Grafik 16"/>
          <p:cNvPicPr/>
          <p:nvPr userDrawn="1"/>
        </p:nvPicPr>
        <p:blipFill>
          <a:blip r:embed="rId6"/>
          <a:stretch/>
        </p:blipFill>
        <p:spPr bwMode="auto">
          <a:xfrm>
            <a:off x="7087955" y="5633544"/>
            <a:ext cx="1503395" cy="768131"/>
          </a:xfrm>
          <a:prstGeom prst="rect">
            <a:avLst/>
          </a:prstGeom>
        </p:spPr>
      </p:pic>
      <p:pic>
        <p:nvPicPr>
          <p:cNvPr id="12" name="Grafik 17"/>
          <p:cNvPicPr>
            <a:picLocks noChangeAspect="1"/>
          </p:cNvPicPr>
          <p:nvPr userDrawn="1"/>
        </p:nvPicPr>
        <p:blipFill>
          <a:blip r:embed="rId7"/>
          <a:stretch/>
        </p:blipFill>
        <p:spPr bwMode="auto">
          <a:xfrm>
            <a:off x="9532882" y="153416"/>
            <a:ext cx="2504247" cy="104113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Titel und Inhalt">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Reduzierung von Hitzestress im Stall und auf der Weide</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Formatvorlagen des Textmasters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cxnSp>
        <p:nvCxnSpPr>
          <p:cNvPr id="7"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9" name="Fußzeilenplatzhalter 3"/>
          <p:cNvSpPr>
            <a:spLocks noGrp="1"/>
          </p:cNvSpPr>
          <p:nvPr>
            <p:ph type="ftr" sz="quarter" idx="10"/>
          </p:nvPr>
        </p:nvSpPr>
        <p:spPr bwMode="auto"/>
        <p:txBody>
          <a:bodyPr/>
          <a:lstStyle/>
          <a:p>
            <a:pPr>
              <a:defRPr/>
            </a:pPr>
            <a:r>
              <a:rPr lang="de-DE"/>
              <a:t>Stallbau_Rind</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userDrawn="1">
  <p:cSld name="Arbeitsauftrag">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9701462" cy="918528"/>
          </a:xfrm>
          <a:prstGeom prst="rect">
            <a:avLst/>
          </a:prstGeom>
        </p:spPr>
        <p:txBody>
          <a:bodyPr anchor="ctr">
            <a:normAutofit/>
          </a:bodyPr>
          <a:lstStyle>
            <a:lvl1pPr>
              <a:defRPr sz="3600" b="0">
                <a:solidFill>
                  <a:schemeClr val="accent1"/>
                </a:solidFill>
              </a:defRPr>
            </a:lvl1pPr>
          </a:lstStyle>
          <a:p>
            <a:pPr>
              <a:defRPr/>
            </a:pPr>
            <a:r>
              <a:rPr lang="de-DE"/>
              <a:t>Arbeitsauftrag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Formatvorlagen des Textmasters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pic>
        <p:nvPicPr>
          <p:cNvPr id="7" name="Grafik 6"/>
          <p:cNvPicPr>
            <a:picLocks noChangeAspect="1"/>
          </p:cNvPicPr>
          <p:nvPr userDrawn="1"/>
        </p:nvPicPr>
        <p:blipFill>
          <a:blip r:embed="rId3"/>
          <a:stretch/>
        </p:blipFill>
        <p:spPr bwMode="auto">
          <a:xfrm flipH="1">
            <a:off x="10629899" y="348299"/>
            <a:ext cx="723900" cy="723900"/>
          </a:xfrm>
          <a:prstGeom prst="rect">
            <a:avLst/>
          </a:prstGeom>
        </p:spPr>
      </p:pic>
      <p:cxnSp>
        <p:nvCxnSpPr>
          <p:cNvPr id="8"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10" name="Fußzeilenplatzhalter 3"/>
          <p:cNvSpPr>
            <a:spLocks noGrp="1"/>
          </p:cNvSpPr>
          <p:nvPr>
            <p:ph type="ftr" sz="quarter" idx="10"/>
          </p:nvPr>
        </p:nvSpPr>
        <p:spPr bwMode="auto"/>
        <p:txBody>
          <a:bodyPr/>
          <a:lstStyle/>
          <a:p>
            <a:pPr>
              <a:defRPr/>
            </a:pPr>
            <a:r>
              <a:rPr lang="de-DE"/>
              <a:t>Stallbau_Rind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Zwei Inhalte">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sz="half" idx="1"/>
          </p:nvPr>
        </p:nvSpPr>
        <p:spPr bwMode="auto">
          <a:xfrm>
            <a:off x="838200" y="1463040"/>
            <a:ext cx="5181600" cy="4713923"/>
          </a:xfrm>
          <a:prstGeom prst="rect">
            <a:avLst/>
          </a:prstGeom>
        </p:spPr>
        <p:txBody>
          <a:bodyPr/>
          <a:lstStyle/>
          <a:p>
            <a:pPr lvl="0">
              <a:defRPr/>
            </a:pPr>
            <a:r>
              <a:rPr lang="de-DE"/>
              <a:t>Formatvorlagen des Textmasters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6" name="Inhaltsplatzhalter 3"/>
          <p:cNvSpPr>
            <a:spLocks noGrp="1"/>
          </p:cNvSpPr>
          <p:nvPr>
            <p:ph sz="half" idx="2"/>
          </p:nvPr>
        </p:nvSpPr>
        <p:spPr bwMode="auto">
          <a:xfrm>
            <a:off x="6172200" y="1463040"/>
            <a:ext cx="5181600" cy="4713923"/>
          </a:xfrm>
          <a:prstGeom prst="rect">
            <a:avLst/>
          </a:prstGeom>
        </p:spPr>
        <p:txBody>
          <a:bodyPr/>
          <a:lstStyle/>
          <a:p>
            <a:pPr lvl="0">
              <a:defRPr/>
            </a:pPr>
            <a:r>
              <a:rPr lang="de-DE"/>
              <a:t>Formatvorlagen des Textmasters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7"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Titelmasterformat durch Klicken bearbeiten</a:t>
            </a:r>
          </a:p>
        </p:txBody>
      </p:sp>
      <p:cxnSp>
        <p:nvCxnSpPr>
          <p:cNvPr id="8" name="Gerader Verbinder 10"/>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11"/>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Nur Titel">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Titelmasterformat durch Klicken bearbeiten</a:t>
            </a:r>
          </a:p>
        </p:txBody>
      </p:sp>
      <p:cxnSp>
        <p:nvCxnSpPr>
          <p:cNvPr id="6" name="Gerader Verbinder 6"/>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7"/>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blank" preserve="1" userDrawn="1">
  <p:cSld name="Leer">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cxnSp>
        <p:nvCxnSpPr>
          <p:cNvPr id="5" name="Gerader Verbinder 4"/>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Fußzeilenplatzhalter 1"/>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de-DE"/>
              <a:t>Stallbau_Rind</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23473"/>
            <a:ext cx="9144000" cy="2233042"/>
          </a:xfrm>
        </p:spPr>
        <p:txBody>
          <a:bodyPr/>
          <a:lstStyle/>
          <a:p>
            <a:pPr>
              <a:defRPr/>
            </a:pPr>
            <a:r>
              <a:rPr lang="de-DE" dirty="0"/>
              <a:t>Reduzierung von Hitzestress im Stall und auf der Weide</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Grundlagen</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Untertitel 2"/>
          <p:cNvSpPr>
            <a:spLocks noGrp="1"/>
          </p:cNvSpPr>
          <p:nvPr>
            <p:ph idx="1"/>
          </p:nvPr>
        </p:nvSpPr>
        <p:spPr bwMode="auto">
          <a:prstGeom prst="rect">
            <a:avLst/>
          </a:prstGeom>
        </p:spPr>
        <p:txBody>
          <a:bodyPr/>
          <a:lstStyle>
            <a:lvl1pPr algn="l">
              <a:lnSpc>
                <a:spcPct val="90000"/>
              </a:lnSpc>
              <a:spcBef>
                <a:spcPts val="0"/>
              </a:spcBef>
              <a:spcAft>
                <a:spcPts val="1417"/>
              </a:spcAft>
              <a:defRPr lang="de-DE" sz="2800" b="0" i="0" u="none" strike="noStrike" spc="0">
                <a:ln>
                  <a:noFill/>
                </a:ln>
                <a:solidFill>
                  <a:srgbClr val="000000"/>
                </a:solidFill>
                <a:latin typeface="Calibri"/>
                <a:ea typeface="Microsoft YaHei"/>
                <a:cs typeface="Arial"/>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endParaRPr lang="de-DE" sz="1000" dirty="0">
              <a:latin typeface="+mn-lt"/>
              <a:cs typeface="Arial"/>
            </a:endParaRPr>
          </a:p>
          <a:p>
            <a:pPr marL="342900" indent="-342900">
              <a:buFont typeface="Courier New"/>
              <a:buChar char="o"/>
              <a:defRPr/>
            </a:pPr>
            <a:r>
              <a:rPr lang="de-DE" dirty="0">
                <a:latin typeface="+mn-lt"/>
                <a:cs typeface="Arial"/>
              </a:rPr>
              <a:t>Temperaturoptimum der Rinder: 4-16°C Umgebungstemperatur (= thermoneutraler Bereich)</a:t>
            </a:r>
            <a:endParaRPr dirty="0"/>
          </a:p>
          <a:p>
            <a:pPr marL="0" lvl="0" indent="0">
              <a:spcAft>
                <a:spcPts val="1199"/>
              </a:spcAft>
              <a:buNone/>
              <a:defRPr/>
            </a:pPr>
            <a:endParaRPr lang="de-DE" b="1" dirty="0">
              <a:latin typeface="+mn-lt"/>
              <a:cs typeface="Arial"/>
            </a:endParaRPr>
          </a:p>
          <a:p>
            <a:pPr marL="0" lvl="0" indent="0">
              <a:spcAft>
                <a:spcPts val="1199"/>
              </a:spcAft>
              <a:buNone/>
              <a:defRPr/>
            </a:pPr>
            <a:r>
              <a:rPr lang="de-DE" b="1" dirty="0">
                <a:latin typeface="+mn-lt"/>
                <a:cs typeface="Arial"/>
              </a:rPr>
              <a:t>Hitzestress ist </a:t>
            </a:r>
            <a:r>
              <a:rPr lang="de-DE" b="1" dirty="0" err="1">
                <a:latin typeface="+mn-lt"/>
                <a:cs typeface="Arial"/>
              </a:rPr>
              <a:t>abhänging</a:t>
            </a:r>
            <a:r>
              <a:rPr lang="de-DE" b="1" dirty="0">
                <a:latin typeface="+mn-lt"/>
                <a:cs typeface="Arial"/>
              </a:rPr>
              <a:t> von:</a:t>
            </a:r>
            <a:endParaRPr dirty="0"/>
          </a:p>
          <a:p>
            <a:pPr marL="0" lvl="0" indent="0">
              <a:spcAft>
                <a:spcPts val="1199"/>
              </a:spcAft>
              <a:buNone/>
              <a:defRPr/>
            </a:pPr>
            <a:endParaRPr lang="de-DE" b="1" dirty="0">
              <a:latin typeface="+mn-lt"/>
              <a:cs typeface="Arial"/>
            </a:endParaRPr>
          </a:p>
          <a:p>
            <a:pPr marL="342900" lvl="0" indent="-342900">
              <a:spcAft>
                <a:spcPts val="1199"/>
              </a:spcAft>
              <a:buFont typeface="Courier New"/>
              <a:buChar char="o"/>
              <a:defRPr/>
            </a:pPr>
            <a:r>
              <a:rPr lang="de-DE" dirty="0">
                <a:latin typeface="+mn-lt"/>
                <a:cs typeface="Arial"/>
              </a:rPr>
              <a:t>Klimaparametern (Temperatur, Luftfeuchtigkeit, Luftbewegung…)</a:t>
            </a:r>
            <a:endParaRPr dirty="0"/>
          </a:p>
          <a:p>
            <a:pPr marL="342900" lvl="0" indent="-342900">
              <a:spcAft>
                <a:spcPts val="1199"/>
              </a:spcAft>
              <a:buFont typeface="Courier New"/>
              <a:buChar char="o"/>
              <a:defRPr/>
            </a:pPr>
            <a:r>
              <a:rPr lang="de-DE" dirty="0">
                <a:latin typeface="+mn-lt"/>
                <a:cs typeface="Arial"/>
              </a:rPr>
              <a:t>Tierspezifischen Eigenschaften (Körpergewicht, Leistung)</a:t>
            </a:r>
            <a:endParaRPr dirty="0"/>
          </a:p>
          <a:p>
            <a:pPr marL="0" indent="0">
              <a:buNone/>
              <a:defRPr/>
            </a:pPr>
            <a:endParaRPr lang="de-DE" dirty="0">
              <a:latin typeface="+mn-lt"/>
              <a:cs typeface="Arial"/>
            </a:endParaRPr>
          </a:p>
          <a:p>
            <a:pPr marL="800100" lvl="1" indent="-342900">
              <a:buFont typeface="Wingdings"/>
              <a:buChar char="Ø"/>
              <a:defRPr/>
            </a:pPr>
            <a:endParaRPr lang="de-DE" dirty="0">
              <a:latin typeface="Arial"/>
              <a:cs typeface="Arial"/>
            </a:endParaRPr>
          </a:p>
          <a:p>
            <a:pPr marL="342900" indent="-342900">
              <a:buFont typeface="Wingdings"/>
              <a:buChar char="Ø"/>
              <a:defRPr/>
            </a:pPr>
            <a:endParaRPr lang="de-DE" dirty="0">
              <a:latin typeface="Arial"/>
              <a:cs typeface="Arial"/>
            </a:endParaRPr>
          </a:p>
          <a:p>
            <a:pPr>
              <a:defRPr/>
            </a:pPr>
            <a:endParaRPr lang="de-DE" dirty="0">
              <a:latin typeface="Arial"/>
              <a:cs typeface="Arial"/>
            </a:endParaRPr>
          </a:p>
        </p:txBody>
      </p:sp>
      <p:sp>
        <p:nvSpPr>
          <p:cNvPr id="7" name="Textfeld 2"/>
          <p:cNvSpPr/>
          <p:nvPr/>
        </p:nvSpPr>
        <p:spPr bwMode="auto">
          <a:xfrm>
            <a:off x="10583611" y="5865078"/>
            <a:ext cx="742745" cy="278751"/>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anchorCtr="0" compatLnSpc="0">
            <a:spAutoFit/>
          </a:bodyPr>
          <a:lstStyle/>
          <a:p>
            <a:pPr marL="0" marR="0" lvl="0" indent="0" algn="l">
              <a:lnSpc>
                <a:spcPct val="100000"/>
              </a:lnSpc>
              <a:spcBef>
                <a:spcPts val="0"/>
              </a:spcBef>
              <a:spcAft>
                <a:spcPts val="0"/>
              </a:spcAft>
              <a:buNone/>
              <a:defRPr sz="1800"/>
            </a:pPr>
            <a:r>
              <a:rPr lang="de-DE" sz="1200" b="0" i="0" u="none" strike="noStrike" spc="0" dirty="0">
                <a:ln>
                  <a:noFill/>
                </a:ln>
                <a:solidFill>
                  <a:srgbClr val="000000"/>
                </a:solidFill>
                <a:ea typeface="Microsoft YaHei"/>
                <a:cs typeface="Arial"/>
              </a:rPr>
              <a:t>LfL, 2016</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Temperatur – </a:t>
            </a:r>
            <a:r>
              <a:rPr lang="de-DE" dirty="0" err="1"/>
              <a:t>Feuchtigkeits</a:t>
            </a:r>
            <a:r>
              <a:rPr lang="de-DE" dirty="0"/>
              <a:t> – Index - Tabelle</a:t>
            </a:r>
            <a:endParaRPr dirty="0"/>
          </a:p>
        </p:txBody>
      </p:sp>
      <p:pic>
        <p:nvPicPr>
          <p:cNvPr id="5" name="Inhaltsplatzhalter 5"/>
          <p:cNvPicPr>
            <a:picLocks noGrp="1" noChangeAspect="1"/>
          </p:cNvPicPr>
          <p:nvPr>
            <p:ph idx="1"/>
          </p:nvPr>
        </p:nvPicPr>
        <p:blipFill>
          <a:blip r:embed="rId3"/>
          <a:stretch/>
        </p:blipFill>
        <p:spPr bwMode="auto">
          <a:xfrm>
            <a:off x="2850948" y="1128598"/>
            <a:ext cx="7205492" cy="5594060"/>
          </a:xfrm>
          <a:prstGeom prst="rect">
            <a:avLst/>
          </a:prstGeom>
        </p:spPr>
      </p:pic>
      <p:sp>
        <p:nvSpPr>
          <p:cNvPr id="6" name="Fußzeilenplatzhalter 3"/>
          <p:cNvSpPr>
            <a:spLocks noGrp="1"/>
          </p:cNvSpPr>
          <p:nvPr>
            <p:ph type="ftr" sz="quarter" idx="10"/>
          </p:nvPr>
        </p:nvSpPr>
        <p:spPr bwMode="auto"/>
        <p:txBody>
          <a:bodyPr/>
          <a:lstStyle/>
          <a:p>
            <a:pPr>
              <a:defRPr/>
            </a:pPr>
            <a:r>
              <a:rPr lang="de-DE"/>
              <a:t>Stallbau_Rind</a:t>
            </a:r>
            <a:endParaRPr/>
          </a:p>
        </p:txBody>
      </p:sp>
      <p:sp>
        <p:nvSpPr>
          <p:cNvPr id="7" name="Textfeld 6">
            <a:extLst>
              <a:ext uri="{FF2B5EF4-FFF2-40B4-BE49-F238E27FC236}">
                <a16:creationId xmlns:a16="http://schemas.microsoft.com/office/drawing/2014/main" id="{1FDD9521-F180-4A21-9903-AE2658CBC581}"/>
              </a:ext>
            </a:extLst>
          </p:cNvPr>
          <p:cNvSpPr txBox="1"/>
          <p:nvPr/>
        </p:nvSpPr>
        <p:spPr bwMode="auto">
          <a:xfrm>
            <a:off x="617484" y="5891967"/>
            <a:ext cx="1872208" cy="430887"/>
          </a:xfrm>
          <a:prstGeom prst="rect">
            <a:avLst/>
          </a:prstGeom>
          <a:noFill/>
          <a:ln w="9525">
            <a:noFill/>
          </a:ln>
        </p:spPr>
        <p:txBody>
          <a:bodyPr wrap="square" rtlCol="0">
            <a:spAutoFit/>
          </a:bodyPr>
          <a:lstStyle/>
          <a:p>
            <a:r>
              <a:rPr lang="de-DE" sz="1100" dirty="0"/>
              <a:t>THI-Grafik, mod. nach Zimbelmann &amp; Collier (2009)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4515196" cy="918528"/>
          </a:xfrm>
        </p:spPr>
        <p:txBody>
          <a:bodyPr>
            <a:normAutofit/>
          </a:bodyPr>
          <a:lstStyle/>
          <a:p>
            <a:pPr>
              <a:defRPr/>
            </a:pPr>
            <a:r>
              <a:rPr lang="de-DE" sz="3200" dirty="0"/>
              <a:t>Folgen von Hitzestress…</a:t>
            </a:r>
            <a:endParaRPr sz="3200"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pic>
        <p:nvPicPr>
          <p:cNvPr id="6" name="Inhaltsplatzhalter 6"/>
          <p:cNvPicPr>
            <a:picLocks noGrp="1" noChangeAspect="1"/>
          </p:cNvPicPr>
          <p:nvPr>
            <p:ph idx="1"/>
          </p:nvPr>
        </p:nvPicPr>
        <p:blipFill>
          <a:blip r:embed="rId3"/>
          <a:stretch/>
        </p:blipFill>
        <p:spPr bwMode="auto">
          <a:xfrm>
            <a:off x="5353396" y="449642"/>
            <a:ext cx="5425440" cy="6271833"/>
          </a:xfrm>
          <a:prstGeom prst="rect">
            <a:avLst/>
          </a:prstGeom>
        </p:spPr>
      </p:pic>
      <p:sp>
        <p:nvSpPr>
          <p:cNvPr id="7" name="Textfeld 7"/>
          <p:cNvSpPr>
            <a:spLocks/>
          </p:cNvSpPr>
          <p:nvPr/>
        </p:nvSpPr>
        <p:spPr bwMode="auto">
          <a:xfrm>
            <a:off x="838200" y="1451429"/>
            <a:ext cx="3748314" cy="954107"/>
          </a:xfrm>
          <a:prstGeom prst="rect">
            <a:avLst/>
          </a:prstGeom>
          <a:noFill/>
        </p:spPr>
        <p:txBody>
          <a:bodyPr wrap="square" rtlCol="0">
            <a:spAutoFit/>
          </a:bodyPr>
          <a:lstStyle/>
          <a:p>
            <a:pPr>
              <a:defRPr/>
            </a:pPr>
            <a:r>
              <a:rPr lang="de-DE" sz="2800" dirty="0"/>
              <a:t>…in Abhängigkeit der Belastungsintensität </a:t>
            </a:r>
            <a:endParaRPr dirty="0"/>
          </a:p>
        </p:txBody>
      </p:sp>
      <p:sp>
        <p:nvSpPr>
          <p:cNvPr id="8" name="Textfeld 7">
            <a:extLst>
              <a:ext uri="{FF2B5EF4-FFF2-40B4-BE49-F238E27FC236}">
                <a16:creationId xmlns:a16="http://schemas.microsoft.com/office/drawing/2014/main" id="{D5986D9A-91E2-4118-A892-21358025DEB1}"/>
              </a:ext>
            </a:extLst>
          </p:cNvPr>
          <p:cNvSpPr txBox="1"/>
          <p:nvPr/>
        </p:nvSpPr>
        <p:spPr bwMode="auto">
          <a:xfrm>
            <a:off x="2712357" y="6462318"/>
            <a:ext cx="2376264" cy="261610"/>
          </a:xfrm>
          <a:prstGeom prst="rect">
            <a:avLst/>
          </a:prstGeom>
          <a:noFill/>
          <a:ln w="9525">
            <a:noFill/>
          </a:ln>
        </p:spPr>
        <p:txBody>
          <a:bodyPr wrap="square" rtlCol="0">
            <a:spAutoFit/>
          </a:bodyPr>
          <a:lstStyle/>
          <a:p>
            <a:r>
              <a:rPr lang="de-DE" sz="1100" dirty="0"/>
              <a:t>Nach Zimbelmann &amp; Collier (2009)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Hitzereduzierung im Stall und auf der Weide</a:t>
            </a:r>
            <a:endParaRPr/>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Untertitel 3"/>
          <p:cNvSpPr>
            <a:spLocks noGrp="1"/>
          </p:cNvSpPr>
          <p:nvPr>
            <p:ph idx="1"/>
          </p:nvPr>
        </p:nvSpPr>
        <p:spPr bwMode="auto">
          <a:prstGeom prst="rect">
            <a:avLst/>
          </a:prstGeom>
        </p:spPr>
        <p:txBody>
          <a:bodyPr>
            <a:noAutofit/>
          </a:bodyPr>
          <a:lstStyle>
            <a:lvl1pPr algn="l">
              <a:lnSpc>
                <a:spcPct val="90000"/>
              </a:lnSpc>
              <a:spcBef>
                <a:spcPts val="0"/>
              </a:spcBef>
              <a:spcAft>
                <a:spcPts val="1417"/>
              </a:spcAft>
              <a:defRPr lang="de-DE" sz="2800" b="0" i="0" u="none" strike="noStrike" spc="0">
                <a:ln>
                  <a:noFill/>
                </a:ln>
                <a:solidFill>
                  <a:srgbClr val="000000"/>
                </a:solidFill>
                <a:latin typeface="Calibri"/>
                <a:ea typeface="Microsoft YaHei"/>
                <a:cs typeface="Arial"/>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a:buNone/>
              <a:defRPr/>
            </a:pPr>
            <a:r>
              <a:rPr lang="de-DE" sz="2600" b="1" dirty="0">
                <a:latin typeface="+mn-lt"/>
                <a:cs typeface="Arial"/>
              </a:rPr>
              <a:t>Erkennen von Hitzestress</a:t>
            </a:r>
            <a:r>
              <a:rPr lang="de-DE" sz="2600" dirty="0">
                <a:latin typeface="+mn-lt"/>
                <a:cs typeface="Arial"/>
              </a:rPr>
              <a:t>:</a:t>
            </a:r>
            <a:endParaRPr sz="2600" dirty="0"/>
          </a:p>
          <a:p>
            <a:pPr>
              <a:defRPr/>
            </a:pPr>
            <a:endParaRPr lang="de-DE" sz="1200" dirty="0">
              <a:latin typeface="+mn-lt"/>
              <a:cs typeface="Arial"/>
            </a:endParaRPr>
          </a:p>
          <a:p>
            <a:pPr marL="342900" indent="-342900">
              <a:spcAft>
                <a:spcPts val="1200"/>
              </a:spcAft>
              <a:buFont typeface="Wingdings"/>
              <a:buChar char="Ø"/>
              <a:defRPr/>
            </a:pPr>
            <a:r>
              <a:rPr lang="de-DE" sz="2600" dirty="0">
                <a:latin typeface="+mn-lt"/>
                <a:cs typeface="Arial"/>
              </a:rPr>
              <a:t>Erhöhte Atemfrequenz bei mind. 1/3 der Tiere, &gt; 80 Atemzüge/min</a:t>
            </a:r>
            <a:endParaRPr sz="2600" dirty="0"/>
          </a:p>
          <a:p>
            <a:pPr marL="342900" indent="-342900">
              <a:spcAft>
                <a:spcPts val="1200"/>
              </a:spcAft>
              <a:buFont typeface="Wingdings"/>
              <a:buChar char="Ø"/>
              <a:defRPr/>
            </a:pPr>
            <a:r>
              <a:rPr lang="de-DE" sz="2600" dirty="0">
                <a:latin typeface="+mn-lt"/>
                <a:cs typeface="Arial"/>
              </a:rPr>
              <a:t>Aufenthalt der Tiere um Wassertröge bzw. in Luftdurchgängen</a:t>
            </a:r>
            <a:endParaRPr sz="2600" dirty="0"/>
          </a:p>
          <a:p>
            <a:pPr marL="342900" indent="-342900">
              <a:spcAft>
                <a:spcPts val="1200"/>
              </a:spcAft>
              <a:buFont typeface="Wingdings"/>
              <a:buChar char="Ø"/>
              <a:defRPr/>
            </a:pPr>
            <a:r>
              <a:rPr lang="de-DE" sz="2600" dirty="0">
                <a:latin typeface="+mn-lt"/>
                <a:cs typeface="Arial"/>
              </a:rPr>
              <a:t>Unruhe im Stall</a:t>
            </a:r>
            <a:endParaRPr sz="2600" dirty="0"/>
          </a:p>
          <a:p>
            <a:pPr marL="342900" indent="-342900">
              <a:spcAft>
                <a:spcPts val="1200"/>
              </a:spcAft>
              <a:buFont typeface="Wingdings"/>
              <a:buChar char="Ø"/>
              <a:defRPr/>
            </a:pPr>
            <a:r>
              <a:rPr lang="de-DE" sz="2600" dirty="0">
                <a:latin typeface="+mn-lt"/>
                <a:cs typeface="Arial"/>
              </a:rPr>
              <a:t>Tiere liegen weniger sondern stehen vermehrt</a:t>
            </a:r>
            <a:endParaRPr sz="2600" dirty="0"/>
          </a:p>
          <a:p>
            <a:pPr marL="342900" indent="-342900">
              <a:spcAft>
                <a:spcPts val="1200"/>
              </a:spcAft>
              <a:buFont typeface="Wingdings"/>
              <a:buChar char="Ø"/>
              <a:defRPr/>
            </a:pPr>
            <a:r>
              <a:rPr lang="de-DE" sz="2600" dirty="0">
                <a:latin typeface="+mn-lt"/>
                <a:cs typeface="Arial"/>
              </a:rPr>
              <a:t>Rektaltemperatur &gt;39°C</a:t>
            </a:r>
            <a:endParaRPr sz="2600" dirty="0"/>
          </a:p>
          <a:p>
            <a:pPr marL="342900" indent="-342900">
              <a:spcAft>
                <a:spcPts val="1200"/>
              </a:spcAft>
              <a:buFont typeface="Wingdings"/>
              <a:buChar char="Ø"/>
              <a:defRPr/>
            </a:pPr>
            <a:r>
              <a:rPr lang="de-DE" sz="2600" dirty="0">
                <a:latin typeface="+mn-lt"/>
                <a:cs typeface="Arial"/>
              </a:rPr>
              <a:t>Extrem: Maulatmung und Hecheln</a:t>
            </a:r>
            <a:endParaRPr sz="2600" dirty="0"/>
          </a:p>
          <a:p>
            <a:pPr marL="0" indent="0">
              <a:spcBef>
                <a:spcPts val="1200"/>
              </a:spcBef>
              <a:spcAft>
                <a:spcPts val="1200"/>
              </a:spcAft>
              <a:buNone/>
              <a:defRPr/>
            </a:pPr>
            <a:r>
              <a:rPr lang="de-DE" sz="2600" b="1" dirty="0">
                <a:cs typeface="Arial"/>
              </a:rPr>
              <a:t> 		Eindeutiges Zeichen, wenn mehrere Anhaltspunkte vorliegen</a:t>
            </a:r>
          </a:p>
        </p:txBody>
      </p:sp>
      <p:sp>
        <p:nvSpPr>
          <p:cNvPr id="7" name="Textfeld 2"/>
          <p:cNvSpPr/>
          <p:nvPr/>
        </p:nvSpPr>
        <p:spPr bwMode="auto">
          <a:xfrm>
            <a:off x="10098100" y="5220394"/>
            <a:ext cx="1655751" cy="263106"/>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anchorCtr="0" compatLnSpc="0">
            <a:spAutoFit/>
          </a:bodyPr>
          <a:lstStyle/>
          <a:p>
            <a:pPr marL="0" marR="0" lvl="0" indent="0" algn="l">
              <a:lnSpc>
                <a:spcPct val="100000"/>
              </a:lnSpc>
              <a:spcBef>
                <a:spcPts val="0"/>
              </a:spcBef>
              <a:spcAft>
                <a:spcPts val="0"/>
              </a:spcAft>
              <a:buNone/>
              <a:defRPr sz="1800"/>
            </a:pPr>
            <a:r>
              <a:rPr lang="de-DE" sz="1100" b="0" i="0" u="none" strike="noStrike" spc="0" dirty="0">
                <a:ln>
                  <a:noFill/>
                </a:ln>
                <a:solidFill>
                  <a:srgbClr val="000000"/>
                </a:solidFill>
                <a:ea typeface="Microsoft YaHei"/>
                <a:cs typeface="Arial"/>
              </a:rPr>
              <a:t>Kälber an Tränke, </a:t>
            </a:r>
            <a:r>
              <a:rPr lang="de-DE" sz="1100" b="0" i="0" u="none" strike="noStrike" spc="0" dirty="0" err="1">
                <a:ln>
                  <a:noFill/>
                </a:ln>
                <a:solidFill>
                  <a:srgbClr val="000000"/>
                </a:solidFill>
                <a:ea typeface="Microsoft YaHei"/>
                <a:cs typeface="Arial"/>
              </a:rPr>
              <a:t>pixabay</a:t>
            </a:r>
            <a:endParaRPr lang="de-DE" sz="1100" b="0" i="0" u="none" strike="noStrike" spc="0" dirty="0">
              <a:ln>
                <a:noFill/>
              </a:ln>
              <a:solidFill>
                <a:srgbClr val="000000"/>
              </a:solidFill>
              <a:ea typeface="Microsoft YaHei"/>
              <a:cs typeface="Arial"/>
            </a:endParaRPr>
          </a:p>
        </p:txBody>
      </p:sp>
      <p:pic>
        <p:nvPicPr>
          <p:cNvPr id="8" name="Grafik 7"/>
          <p:cNvPicPr>
            <a:picLocks noChangeAspect="1"/>
          </p:cNvPicPr>
          <p:nvPr/>
        </p:nvPicPr>
        <p:blipFill>
          <a:blip r:embed="rId3"/>
          <a:stretch/>
        </p:blipFill>
        <p:spPr bwMode="auto">
          <a:xfrm>
            <a:off x="9012505" y="3438265"/>
            <a:ext cx="2741346" cy="1823988"/>
          </a:xfrm>
          <a:prstGeom prst="rect">
            <a:avLst/>
          </a:prstGeom>
        </p:spPr>
      </p:pic>
      <p:sp>
        <p:nvSpPr>
          <p:cNvPr id="9" name="Textfeld 2"/>
          <p:cNvSpPr/>
          <p:nvPr/>
        </p:nvSpPr>
        <p:spPr bwMode="auto">
          <a:xfrm>
            <a:off x="6096000" y="6063235"/>
            <a:ext cx="742745" cy="278751"/>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anchorCtr="0" compatLnSpc="0">
            <a:spAutoFit/>
          </a:bodyPr>
          <a:lstStyle/>
          <a:p>
            <a:pPr marL="0" marR="0" lvl="0" indent="0" algn="l">
              <a:lnSpc>
                <a:spcPct val="100000"/>
              </a:lnSpc>
              <a:spcBef>
                <a:spcPts val="0"/>
              </a:spcBef>
              <a:spcAft>
                <a:spcPts val="0"/>
              </a:spcAft>
              <a:buNone/>
              <a:defRPr sz="1800"/>
            </a:pPr>
            <a:r>
              <a:rPr lang="de-DE" sz="1200" b="0" i="0" u="none" strike="noStrike" spc="0">
                <a:ln>
                  <a:noFill/>
                </a:ln>
                <a:solidFill>
                  <a:srgbClr val="000000"/>
                </a:solidFill>
                <a:ea typeface="Microsoft YaHei"/>
                <a:cs typeface="Arial"/>
              </a:rPr>
              <a:t>LfL, 2016</a:t>
            </a:r>
            <a:endParaRPr/>
          </a:p>
        </p:txBody>
      </p:sp>
      <p:sp>
        <p:nvSpPr>
          <p:cNvPr id="2" name="Pfeil: nach rechts 1">
            <a:extLst>
              <a:ext uri="{FF2B5EF4-FFF2-40B4-BE49-F238E27FC236}">
                <a16:creationId xmlns:a16="http://schemas.microsoft.com/office/drawing/2014/main" id="{2C37EA13-4304-40E6-AA40-4D8C4167FD01}"/>
              </a:ext>
            </a:extLst>
          </p:cNvPr>
          <p:cNvSpPr/>
          <p:nvPr/>
        </p:nvSpPr>
        <p:spPr>
          <a:xfrm>
            <a:off x="1415480" y="550967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anim calcmode="lin" valueType="num">
                                      <p:cBhvr additive="base">
                                        <p:cTn id="35"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8" end="8"/>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ppt_x"/>
                                          </p:val>
                                        </p:tav>
                                        <p:tav tm="100000">
                                          <p:val>
                                            <p:strVal val="#ppt_x"/>
                                          </p:val>
                                        </p:tav>
                                      </p:tavLst>
                                    </p:anim>
                                    <p:anim calcmode="lin" valueType="num">
                                      <p:cBhvr additive="base">
                                        <p:cTn id="4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Fußzeilenplatzhalter 3"/>
          <p:cNvSpPr>
            <a:spLocks noGrp="1"/>
          </p:cNvSpPr>
          <p:nvPr>
            <p:ph type="ftr" sz="quarter" idx="10"/>
          </p:nvPr>
        </p:nvSpPr>
        <p:spPr bwMode="auto"/>
        <p:txBody>
          <a:bodyPr/>
          <a:lstStyle/>
          <a:p>
            <a:pPr>
              <a:defRPr/>
            </a:pPr>
            <a:r>
              <a:rPr lang="de-DE" dirty="0" err="1"/>
              <a:t>Stallbau_Rind</a:t>
            </a:r>
            <a:endParaRPr dirty="0"/>
          </a:p>
        </p:txBody>
      </p:sp>
      <p:sp>
        <p:nvSpPr>
          <p:cNvPr id="6" name="Untertitel 3"/>
          <p:cNvSpPr>
            <a:spLocks noGrp="1"/>
          </p:cNvSpPr>
          <p:nvPr>
            <p:ph idx="1"/>
          </p:nvPr>
        </p:nvSpPr>
        <p:spPr bwMode="auto"/>
        <p:txBody>
          <a:bodyPr/>
          <a:lstStyle/>
          <a:p>
            <a:pPr marL="0" indent="0" algn="ctr">
              <a:spcBef>
                <a:spcPts val="0"/>
              </a:spcBef>
              <a:buNone/>
              <a:defRPr/>
            </a:pPr>
            <a:r>
              <a:rPr lang="de-DE" sz="3600" dirty="0">
                <a:solidFill>
                  <a:schemeClr val="accent1"/>
                </a:solidFill>
                <a:latin typeface="+mj-lt"/>
                <a:ea typeface="+mj-ea"/>
                <a:cs typeface="+mj-cs"/>
              </a:rPr>
              <a:t>Welche Möglichkeiten haben die Tiere, Wärme abzugeben?</a:t>
            </a:r>
          </a:p>
          <a:p>
            <a:pPr marL="457200" lvl="1" indent="0">
              <a:buNone/>
              <a:defRPr/>
            </a:pPr>
            <a:endParaRPr lang="de-DE" dirty="0"/>
          </a:p>
        </p:txBody>
      </p:sp>
      <p:pic>
        <p:nvPicPr>
          <p:cNvPr id="2" name="Grafik 1">
            <a:extLst>
              <a:ext uri="{FF2B5EF4-FFF2-40B4-BE49-F238E27FC236}">
                <a16:creationId xmlns:a16="http://schemas.microsoft.com/office/drawing/2014/main" id="{3BC04109-8488-44CA-964A-A866AA8BB06D}"/>
              </a:ext>
            </a:extLst>
          </p:cNvPr>
          <p:cNvPicPr>
            <a:picLocks noChangeAspect="1"/>
          </p:cNvPicPr>
          <p:nvPr/>
        </p:nvPicPr>
        <p:blipFill>
          <a:blip r:embed="rId3"/>
          <a:stretch>
            <a:fillRect/>
          </a:stretch>
        </p:blipFill>
        <p:spPr>
          <a:xfrm>
            <a:off x="4675509" y="2996952"/>
            <a:ext cx="2840982" cy="2840982"/>
          </a:xfrm>
          <a:prstGeom prst="rect">
            <a:avLst/>
          </a:prstGeom>
        </p:spPr>
      </p:pic>
      <p:sp>
        <p:nvSpPr>
          <p:cNvPr id="7" name="Rechteck 6">
            <a:extLst>
              <a:ext uri="{FF2B5EF4-FFF2-40B4-BE49-F238E27FC236}">
                <a16:creationId xmlns:a16="http://schemas.microsoft.com/office/drawing/2014/main" id="{857717C6-96ED-4BCC-B56D-5A0AFC0B5C6F}"/>
              </a:ext>
            </a:extLst>
          </p:cNvPr>
          <p:cNvSpPr/>
          <p:nvPr/>
        </p:nvSpPr>
        <p:spPr bwMode="auto">
          <a:xfrm>
            <a:off x="6744072" y="5448042"/>
            <a:ext cx="623889" cy="261610"/>
          </a:xfrm>
          <a:prstGeom prst="rect">
            <a:avLst/>
          </a:prstGeom>
        </p:spPr>
        <p:txBody>
          <a:bodyPr wrap="none">
            <a:spAutoFit/>
          </a:bodyPr>
          <a:lstStyle/>
          <a:p>
            <a:r>
              <a:rPr lang="de-DE" sz="1100" dirty="0" err="1"/>
              <a:t>pixabay</a:t>
            </a:r>
            <a:endParaRPr lang="de-DE" sz="1100" dirty="0"/>
          </a:p>
        </p:txBody>
      </p:sp>
    </p:spTree>
    <p:extLst>
      <p:ext uri="{BB962C8B-B14F-4D97-AF65-F5344CB8AC3E}">
        <p14:creationId xmlns:p14="http://schemas.microsoft.com/office/powerpoint/2010/main" val="23929043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Grundlagen - Wärmeabfuhr durch:</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Untertitel 2"/>
          <p:cNvSpPr>
            <a:spLocks noGrp="1"/>
          </p:cNvSpPr>
          <p:nvPr>
            <p:ph idx="1"/>
          </p:nvPr>
        </p:nvSpPr>
        <p:spPr bwMode="auto">
          <a:prstGeom prst="rect">
            <a:avLst/>
          </a:prstGeom>
        </p:spPr>
        <p:txBody>
          <a:bodyPr/>
          <a:lstStyle>
            <a:lvl1pPr algn="l">
              <a:lnSpc>
                <a:spcPct val="90000"/>
              </a:lnSpc>
              <a:spcBef>
                <a:spcPts val="0"/>
              </a:spcBef>
              <a:spcAft>
                <a:spcPts val="1417"/>
              </a:spcAft>
              <a:defRPr lang="de-DE" sz="2800" b="0" i="0" u="none" strike="noStrike" spc="0">
                <a:ln>
                  <a:noFill/>
                </a:ln>
                <a:solidFill>
                  <a:srgbClr val="000000"/>
                </a:solidFill>
                <a:latin typeface="Calibri"/>
                <a:ea typeface="Microsoft YaHei"/>
                <a:cs typeface="Arial"/>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a:spcAft>
                <a:spcPts val="1200"/>
              </a:spcAft>
              <a:buNone/>
              <a:defRPr/>
            </a:pPr>
            <a:endParaRPr lang="de-DE" sz="1000" dirty="0">
              <a:latin typeface="+mn-lt"/>
              <a:cs typeface="Arial"/>
            </a:endParaRPr>
          </a:p>
          <a:p>
            <a:pPr marL="800100" lvl="1" indent="-342900">
              <a:spcAft>
                <a:spcPts val="1200"/>
              </a:spcAft>
              <a:buFont typeface="Wingdings"/>
              <a:buChar char="Ø"/>
              <a:defRPr/>
            </a:pPr>
            <a:r>
              <a:rPr lang="de-DE" sz="2800" dirty="0">
                <a:cs typeface="Arial"/>
              </a:rPr>
              <a:t>Ableitung der Wärmepolster um den Körper über die Luftströmung bzw. über kühlere Schichten/Liegeflächen und Abstrahlung 				</a:t>
            </a:r>
            <a:endParaRPr dirty="0"/>
          </a:p>
          <a:p>
            <a:pPr marL="800100" lvl="1" indent="-342900">
              <a:spcAft>
                <a:spcPts val="1200"/>
              </a:spcAft>
              <a:buFont typeface="Wingdings"/>
              <a:buChar char="Ø"/>
              <a:defRPr/>
            </a:pPr>
            <a:r>
              <a:rPr lang="de-DE" sz="2800" dirty="0">
                <a:cs typeface="Arial"/>
              </a:rPr>
              <a:t> Schwitzen bzw. verstärkte Atmung / Hecheln </a:t>
            </a:r>
            <a:endParaRPr dirty="0"/>
          </a:p>
          <a:p>
            <a:pPr marL="1371600" lvl="3" indent="0">
              <a:buNone/>
              <a:defRPr/>
            </a:pPr>
            <a:endParaRPr lang="de-DE" dirty="0">
              <a:latin typeface="Arial"/>
              <a:cs typeface="Arial"/>
            </a:endParaRPr>
          </a:p>
          <a:p>
            <a:pPr marL="800100" lvl="1" indent="-342900">
              <a:buFont typeface="Wingdings"/>
              <a:buChar char="Ø"/>
              <a:defRPr/>
            </a:pPr>
            <a:endParaRPr lang="de-DE" dirty="0">
              <a:latin typeface="Arial"/>
              <a:cs typeface="Arial"/>
            </a:endParaRPr>
          </a:p>
          <a:p>
            <a:pPr marL="342900" indent="-342900">
              <a:buFont typeface="Wingdings"/>
              <a:buChar char="Ø"/>
              <a:defRPr/>
            </a:pPr>
            <a:endParaRPr lang="de-DE" dirty="0">
              <a:latin typeface="Arial"/>
              <a:cs typeface="Arial"/>
            </a:endParaRPr>
          </a:p>
          <a:p>
            <a:pPr>
              <a:defRPr/>
            </a:pPr>
            <a:endParaRPr lang="de-DE" dirty="0">
              <a:latin typeface="Arial"/>
              <a:cs typeface="Arial"/>
            </a:endParaRPr>
          </a:p>
        </p:txBody>
      </p:sp>
      <p:sp>
        <p:nvSpPr>
          <p:cNvPr id="7" name="Textfeld 2"/>
          <p:cNvSpPr/>
          <p:nvPr/>
        </p:nvSpPr>
        <p:spPr bwMode="auto">
          <a:xfrm>
            <a:off x="9408368" y="4149080"/>
            <a:ext cx="742745" cy="278751"/>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anchorCtr="0" compatLnSpc="0">
            <a:spAutoFit/>
          </a:bodyPr>
          <a:lstStyle/>
          <a:p>
            <a:pPr marL="0" marR="0" lvl="0" indent="0" algn="l">
              <a:lnSpc>
                <a:spcPct val="100000"/>
              </a:lnSpc>
              <a:spcBef>
                <a:spcPts val="0"/>
              </a:spcBef>
              <a:spcAft>
                <a:spcPts val="0"/>
              </a:spcAft>
              <a:buNone/>
              <a:defRPr sz="1800"/>
            </a:pPr>
            <a:r>
              <a:rPr lang="de-DE" sz="1200" b="0" i="0" u="none" strike="noStrike" spc="0" dirty="0">
                <a:ln>
                  <a:noFill/>
                </a:ln>
                <a:solidFill>
                  <a:srgbClr val="000000"/>
                </a:solidFill>
                <a:ea typeface="Microsoft YaHei"/>
                <a:cs typeface="Arial"/>
              </a:rPr>
              <a:t>LfL, 2016</a:t>
            </a:r>
            <a:endParaRPr dirty="0"/>
          </a:p>
        </p:txBody>
      </p:sp>
    </p:spTree>
    <p:extLst>
      <p:ext uri="{BB962C8B-B14F-4D97-AF65-F5344CB8AC3E}">
        <p14:creationId xmlns:p14="http://schemas.microsoft.com/office/powerpoint/2010/main" val="2432889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Hitzereduzierung durch:</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Untertitel 3"/>
          <p:cNvSpPr>
            <a:spLocks noGrp="1"/>
          </p:cNvSpPr>
          <p:nvPr>
            <p:ph idx="1"/>
          </p:nvPr>
        </p:nvSpPr>
        <p:spPr bwMode="auto">
          <a:xfrm>
            <a:off x="838200" y="1463040"/>
            <a:ext cx="5041776" cy="4713923"/>
          </a:xfrm>
          <a:prstGeom prst="rect">
            <a:avLst/>
          </a:prstGeom>
        </p:spPr>
        <p:txBody>
          <a:bodyPr/>
          <a:lstStyle>
            <a:lvl1pPr algn="l">
              <a:lnSpc>
                <a:spcPct val="90000"/>
              </a:lnSpc>
              <a:spcBef>
                <a:spcPts val="0"/>
              </a:spcBef>
              <a:spcAft>
                <a:spcPts val="1417"/>
              </a:spcAft>
              <a:defRPr lang="de-DE" sz="2800" b="0" i="0" u="none" strike="noStrike" spc="0">
                <a:ln>
                  <a:noFill/>
                </a:ln>
                <a:solidFill>
                  <a:srgbClr val="000000"/>
                </a:solidFill>
                <a:latin typeface="Calibri"/>
                <a:ea typeface="Microsoft YaHei"/>
                <a:cs typeface="Arial"/>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a:buNone/>
              <a:defRPr/>
            </a:pPr>
            <a:endParaRPr lang="de-DE" b="1" dirty="0">
              <a:latin typeface="+mn-lt"/>
              <a:cs typeface="Arial"/>
            </a:endParaRPr>
          </a:p>
          <a:p>
            <a:pPr marL="342900" indent="-342900">
              <a:spcAft>
                <a:spcPts val="1200"/>
              </a:spcAft>
              <a:buFont typeface="Wingdings"/>
              <a:buChar char="Ø"/>
              <a:defRPr/>
            </a:pPr>
            <a:r>
              <a:rPr lang="de-DE" dirty="0">
                <a:latin typeface="+mn-lt"/>
                <a:cs typeface="Arial"/>
              </a:rPr>
              <a:t>Aktive Kühlung </a:t>
            </a:r>
            <a:endParaRPr dirty="0"/>
          </a:p>
          <a:p>
            <a:pPr marL="342900" indent="-342900">
              <a:spcAft>
                <a:spcPts val="1200"/>
              </a:spcAft>
              <a:buFont typeface="Wingdings"/>
              <a:buChar char="Ø"/>
              <a:defRPr/>
            </a:pPr>
            <a:r>
              <a:rPr lang="de-DE" dirty="0">
                <a:latin typeface="+mn-lt"/>
                <a:cs typeface="Arial"/>
              </a:rPr>
              <a:t>Passive Kühlung </a:t>
            </a:r>
            <a:endParaRPr dirty="0"/>
          </a:p>
          <a:p>
            <a:pPr marL="342900" indent="-342900">
              <a:spcAft>
                <a:spcPts val="1200"/>
              </a:spcAft>
              <a:buFont typeface="Wingdings"/>
              <a:buChar char="Ø"/>
              <a:defRPr/>
            </a:pPr>
            <a:r>
              <a:rPr lang="de-DE" dirty="0">
                <a:latin typeface="+mn-lt"/>
                <a:cs typeface="Arial"/>
              </a:rPr>
              <a:t>Vermeidung von Wärmeeintrag in den Stall</a:t>
            </a:r>
            <a:endParaRPr dirty="0"/>
          </a:p>
        </p:txBody>
      </p:sp>
      <p:pic>
        <p:nvPicPr>
          <p:cNvPr id="2" name="Grafik 1">
            <a:extLst>
              <a:ext uri="{FF2B5EF4-FFF2-40B4-BE49-F238E27FC236}">
                <a16:creationId xmlns:a16="http://schemas.microsoft.com/office/drawing/2014/main" id="{9C8BBB2E-B1E7-4CAA-B32B-E930A0071349}"/>
              </a:ext>
            </a:extLst>
          </p:cNvPr>
          <p:cNvPicPr>
            <a:picLocks noChangeAspect="1"/>
          </p:cNvPicPr>
          <p:nvPr/>
        </p:nvPicPr>
        <p:blipFill>
          <a:blip r:embed="rId3"/>
          <a:stretch>
            <a:fillRect/>
          </a:stretch>
        </p:blipFill>
        <p:spPr>
          <a:xfrm>
            <a:off x="5673480" y="1463040"/>
            <a:ext cx="6081289" cy="4054192"/>
          </a:xfrm>
          <a:prstGeom prst="rect">
            <a:avLst/>
          </a:prstGeom>
        </p:spPr>
      </p:pic>
      <p:sp>
        <p:nvSpPr>
          <p:cNvPr id="7" name="Textfeld 2">
            <a:extLst>
              <a:ext uri="{FF2B5EF4-FFF2-40B4-BE49-F238E27FC236}">
                <a16:creationId xmlns:a16="http://schemas.microsoft.com/office/drawing/2014/main" id="{A988271F-F68C-45E0-AEB8-EA5D59DD0DD3}"/>
              </a:ext>
            </a:extLst>
          </p:cNvPr>
          <p:cNvSpPr/>
          <p:nvPr/>
        </p:nvSpPr>
        <p:spPr bwMode="auto">
          <a:xfrm>
            <a:off x="8681114" y="5568346"/>
            <a:ext cx="3414979" cy="278751"/>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anchorCtr="0" compatLnSpc="0">
            <a:spAutoFit/>
          </a:bodyPr>
          <a:lstStyle/>
          <a:p>
            <a:pPr marL="0" marR="0" lvl="0" indent="0" algn="l">
              <a:lnSpc>
                <a:spcPct val="100000"/>
              </a:lnSpc>
              <a:spcBef>
                <a:spcPts val="0"/>
              </a:spcBef>
              <a:spcAft>
                <a:spcPts val="0"/>
              </a:spcAft>
              <a:buNone/>
              <a:defRPr sz="1800"/>
            </a:pPr>
            <a:r>
              <a:rPr lang="de-DE" sz="1200" dirty="0">
                <a:solidFill>
                  <a:srgbClr val="000000"/>
                </a:solidFill>
                <a:ea typeface="Microsoft YaHei"/>
                <a:cs typeface="Arial"/>
              </a:rPr>
              <a:t>Passive Kühlung – Offenstall, Bodensee-Stiftung</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„Vorhersage“ von Hitzestress</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p:txBody>
          <a:bodyPr/>
          <a:lstStyle/>
          <a:p>
            <a:pPr marL="0" lvl="0" indent="0">
              <a:buSzPct val="45000"/>
              <a:buNone/>
              <a:defRPr/>
            </a:pPr>
            <a:endParaRPr lang="de-DE" dirty="0">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 Nutzung von Lufttemperatur- und Luftfeuchtigkeitsmesser</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Beobachtung von Temperatur und Luftfeuchte</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Vergleich mit THI-Tabelle</a:t>
            </a:r>
            <a:endParaRPr dirty="0"/>
          </a:p>
        </p:txBody>
      </p:sp>
      <p:pic>
        <p:nvPicPr>
          <p:cNvPr id="7" name="Grafik 5"/>
          <p:cNvPicPr>
            <a:picLocks noChangeAspect="1"/>
          </p:cNvPicPr>
          <p:nvPr/>
        </p:nvPicPr>
        <p:blipFill>
          <a:blip r:embed="rId3"/>
          <a:stretch/>
        </p:blipFill>
        <p:spPr bwMode="auto">
          <a:xfrm>
            <a:off x="7324289" y="3429000"/>
            <a:ext cx="4268107" cy="2484857"/>
          </a:xfrm>
          <a:prstGeom prst="rect">
            <a:avLst/>
          </a:prstGeom>
        </p:spPr>
      </p:pic>
      <p:sp>
        <p:nvSpPr>
          <p:cNvPr id="8" name="Textfeld 2"/>
          <p:cNvSpPr/>
          <p:nvPr/>
        </p:nvSpPr>
        <p:spPr bwMode="auto">
          <a:xfrm>
            <a:off x="10066231" y="5916310"/>
            <a:ext cx="1526165" cy="263106"/>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anchorCtr="0" compatLnSpc="0">
            <a:spAutoFit/>
          </a:bodyPr>
          <a:lstStyle/>
          <a:p>
            <a:pPr marL="0" marR="0" lvl="0" indent="0" algn="l">
              <a:lnSpc>
                <a:spcPct val="100000"/>
              </a:lnSpc>
              <a:spcBef>
                <a:spcPts val="0"/>
              </a:spcBef>
              <a:spcAft>
                <a:spcPts val="0"/>
              </a:spcAft>
              <a:buNone/>
              <a:defRPr sz="1800"/>
            </a:pPr>
            <a:r>
              <a:rPr lang="de-DE" sz="1100" dirty="0">
                <a:solidFill>
                  <a:srgbClr val="000000"/>
                </a:solidFill>
                <a:ea typeface="Microsoft YaHei"/>
                <a:cs typeface="Arial"/>
              </a:rPr>
              <a:t>Thermometer,</a:t>
            </a:r>
            <a:r>
              <a:rPr lang="de-DE" sz="1100" b="0" i="0" u="none" strike="noStrike" spc="0" dirty="0">
                <a:ln>
                  <a:noFill/>
                </a:ln>
                <a:solidFill>
                  <a:srgbClr val="000000"/>
                </a:solidFill>
                <a:ea typeface="Microsoft YaHei"/>
                <a:cs typeface="Arial"/>
              </a:rPr>
              <a:t> </a:t>
            </a:r>
            <a:r>
              <a:rPr lang="de-DE" sz="1100" b="0" i="0" u="none" strike="noStrike" spc="0" dirty="0" err="1">
                <a:ln>
                  <a:noFill/>
                </a:ln>
                <a:solidFill>
                  <a:srgbClr val="000000"/>
                </a:solidFill>
                <a:ea typeface="Microsoft YaHei"/>
                <a:cs typeface="Arial"/>
              </a:rPr>
              <a:t>pixabay</a:t>
            </a:r>
            <a:endParaRPr lang="de-DE" sz="1100" b="0" i="0" u="none" strike="noStrike" spc="0" dirty="0">
              <a:ln>
                <a:noFill/>
              </a:ln>
              <a:solidFill>
                <a:srgbClr val="000000"/>
              </a:solidFill>
              <a:ea typeface="Microsoft YaHei"/>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Möglichkeiten zur Hitzereduzierung im Stall und auf der Weide</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Inhaltsplatzhalter 4"/>
          <p:cNvSpPr>
            <a:spLocks noGrp="1"/>
          </p:cNvSpPr>
          <p:nvPr>
            <p:ph idx="1"/>
          </p:nvPr>
        </p:nvSpPr>
        <p:spPr bwMode="auto">
          <a:xfrm>
            <a:off x="987056" y="1283653"/>
            <a:ext cx="10515600" cy="4713923"/>
          </a:xfrm>
        </p:spPr>
        <p:txBody>
          <a:bodyPr/>
          <a:lstStyle/>
          <a:p>
            <a:pPr marL="0" indent="0">
              <a:buNone/>
              <a:defRPr/>
            </a:pPr>
            <a:r>
              <a:rPr lang="de-DE" sz="2400" b="1"/>
              <a:t>Tafelbild zur:</a:t>
            </a:r>
            <a:endParaRPr/>
          </a:p>
          <a:p>
            <a:pPr>
              <a:defRPr/>
            </a:pPr>
            <a:r>
              <a:rPr lang="de-DE" sz="2000"/>
              <a:t>Beschattung auf der Weide (Bäume, Unterstände)		</a:t>
            </a:r>
            <a:r>
              <a:rPr lang="de-DE" sz="2000" b="1"/>
              <a:t> </a:t>
            </a:r>
            <a:r>
              <a:rPr lang="de-DE" sz="2400" b="1"/>
              <a:t>Reduzierung von Hitzestress</a:t>
            </a:r>
            <a:endParaRPr lang="de-DE" sz="2400"/>
          </a:p>
          <a:p>
            <a:pPr>
              <a:defRPr/>
            </a:pPr>
            <a:r>
              <a:rPr lang="de-DE" sz="2000"/>
              <a:t> Ausreichende Wasserversorgung</a:t>
            </a:r>
            <a:endParaRPr/>
          </a:p>
          <a:p>
            <a:pPr>
              <a:defRPr/>
            </a:pPr>
            <a:r>
              <a:rPr lang="de-DE" sz="2000"/>
              <a:t> Reduzierung der Tieranzahl im Stall (evtl. Auslagerung einzelner Gruppen auf die Weide wie z.B. Trockensteher, Jungvieh…)</a:t>
            </a:r>
            <a:endParaRPr/>
          </a:p>
          <a:p>
            <a:pPr>
              <a:defRPr/>
            </a:pPr>
            <a:r>
              <a:rPr lang="de-DE" sz="2000"/>
              <a:t> (Reduzierung der Milchleistung)</a:t>
            </a:r>
            <a:endParaRPr/>
          </a:p>
          <a:p>
            <a:pPr>
              <a:defRPr/>
            </a:pPr>
            <a:r>
              <a:rPr lang="de-DE" sz="2000"/>
              <a:t> Luftkühlung: Sprinkler, Vernebelung</a:t>
            </a:r>
            <a:endParaRPr/>
          </a:p>
          <a:p>
            <a:pPr>
              <a:defRPr/>
            </a:pPr>
            <a:r>
              <a:rPr lang="de-DE" sz="2000"/>
              <a:t> Abtransport von Wärme und Feuchtigkeit (große Belüftungsflächen  Trauffassaden vollständig öffnen, Ventilatoren</a:t>
            </a:r>
            <a:endParaRPr/>
          </a:p>
          <a:p>
            <a:pPr>
              <a:defRPr/>
            </a:pPr>
            <a:r>
              <a:rPr lang="de-DE" sz="2000"/>
              <a:t> Reduzierung des Wärmeeintrags (Reduzierung der Sonneneinstrahlung in den Stall: Dachüberstände, kleine Firstöffnungen, mehrschalige Aufbauten, Gründach, Dämmung</a:t>
            </a:r>
            <a:endParaRPr/>
          </a:p>
          <a:p>
            <a:pPr>
              <a:defRPr/>
            </a:pPr>
            <a:r>
              <a:rPr lang="de-DE" sz="2000"/>
              <a:t>Stallneubau: Ausrichten nach Hauptwindrichtung  nur sinnvoll, wenn lokale Windverhältnisse entsprechend geprüft sind.</a:t>
            </a:r>
          </a:p>
          <a:p>
            <a:pPr marL="0" indent="0">
              <a:buNone/>
              <a:defRPr/>
            </a:pPr>
            <a:endParaRPr lang="de-DE"/>
          </a:p>
        </p:txBody>
      </p:sp>
      <p:sp>
        <p:nvSpPr>
          <p:cNvPr id="7" name="Ellipse 6"/>
          <p:cNvSpPr/>
          <p:nvPr/>
        </p:nvSpPr>
        <p:spPr bwMode="auto">
          <a:xfrm>
            <a:off x="7261592" y="1642427"/>
            <a:ext cx="4241063" cy="723014"/>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cxnSp>
        <p:nvCxnSpPr>
          <p:cNvPr id="8" name="Gerader Verbinder 8"/>
          <p:cNvCxnSpPr>
            <a:cxnSpLocks/>
          </p:cNvCxnSpPr>
          <p:nvPr/>
        </p:nvCxnSpPr>
        <p:spPr bwMode="auto">
          <a:xfrm flipH="1">
            <a:off x="6573580" y="2003934"/>
            <a:ext cx="341128"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9" name="Gerader Verbinder 9"/>
          <p:cNvCxnSpPr>
            <a:cxnSpLocks/>
          </p:cNvCxnSpPr>
          <p:nvPr/>
        </p:nvCxnSpPr>
        <p:spPr bwMode="auto">
          <a:xfrm flipH="1">
            <a:off x="4976037" y="2156334"/>
            <a:ext cx="1938671" cy="3048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 name="Gerader Verbinder 10"/>
          <p:cNvCxnSpPr>
            <a:cxnSpLocks/>
          </p:cNvCxnSpPr>
          <p:nvPr/>
        </p:nvCxnSpPr>
        <p:spPr bwMode="auto">
          <a:xfrm flipH="1">
            <a:off x="5364124" y="2308734"/>
            <a:ext cx="1702984" cy="41548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1" name="Gerader Verbinder 11"/>
          <p:cNvCxnSpPr>
            <a:cxnSpLocks/>
          </p:cNvCxnSpPr>
          <p:nvPr/>
        </p:nvCxnSpPr>
        <p:spPr bwMode="auto">
          <a:xfrm flipH="1">
            <a:off x="5169639" y="2484437"/>
            <a:ext cx="2021961" cy="973183"/>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 name="Gerader Verbinder 12"/>
          <p:cNvCxnSpPr>
            <a:cxnSpLocks/>
          </p:cNvCxnSpPr>
          <p:nvPr/>
        </p:nvCxnSpPr>
        <p:spPr bwMode="auto">
          <a:xfrm flipH="1">
            <a:off x="7371907" y="2613534"/>
            <a:ext cx="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Gerader Verbinder 13"/>
          <p:cNvCxnSpPr>
            <a:cxnSpLocks/>
          </p:cNvCxnSpPr>
          <p:nvPr/>
        </p:nvCxnSpPr>
        <p:spPr bwMode="auto">
          <a:xfrm flipH="1">
            <a:off x="5569688" y="2536867"/>
            <a:ext cx="2007784" cy="137768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Gerader Verbinder 14"/>
          <p:cNvCxnSpPr>
            <a:cxnSpLocks/>
          </p:cNvCxnSpPr>
          <p:nvPr/>
        </p:nvCxnSpPr>
        <p:spPr bwMode="auto">
          <a:xfrm flipH="1">
            <a:off x="7421526" y="2918334"/>
            <a:ext cx="25518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Gerader Verbinder 15"/>
          <p:cNvCxnSpPr>
            <a:cxnSpLocks/>
          </p:cNvCxnSpPr>
          <p:nvPr/>
        </p:nvCxnSpPr>
        <p:spPr bwMode="auto">
          <a:xfrm flipH="1">
            <a:off x="6301562" y="2670241"/>
            <a:ext cx="1699440" cy="194396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Gerader Verbinder 17"/>
          <p:cNvCxnSpPr>
            <a:cxnSpLocks/>
          </p:cNvCxnSpPr>
          <p:nvPr/>
        </p:nvCxnSpPr>
        <p:spPr bwMode="auto">
          <a:xfrm flipH="1">
            <a:off x="7268242" y="2613534"/>
            <a:ext cx="1177555" cy="2602039"/>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7" name="Gerader Verbinder 19"/>
          <p:cNvCxnSpPr>
            <a:cxnSpLocks/>
          </p:cNvCxnSpPr>
          <p:nvPr/>
        </p:nvCxnSpPr>
        <p:spPr bwMode="auto">
          <a:xfrm flipV="1">
            <a:off x="8153399" y="2537334"/>
            <a:ext cx="1497418" cy="3119188"/>
          </a:xfrm>
          <a:prstGeom prst="line">
            <a:avLst/>
          </a:prstGeom>
          <a:ln w="127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191667"/>
          </a:xfrm>
        </p:spPr>
        <p:txBody>
          <a:bodyPr>
            <a:normAutofit/>
          </a:bodyPr>
          <a:lstStyle/>
          <a:p>
            <a:pPr>
              <a:defRPr/>
            </a:pPr>
            <a:r>
              <a:rPr lang="de-DE" dirty="0"/>
              <a:t>Möglichkeiten zur Reduzierung des Wärmeeintrags in den Stall</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p:txBody>
          <a:bodyPr/>
          <a:lstStyle/>
          <a:p>
            <a:pPr marL="342900" lvl="0" indent="-342900">
              <a:buSzPct val="45000"/>
              <a:buFont typeface="Courier New"/>
              <a:buChar char="o"/>
              <a:defRPr/>
            </a:pPr>
            <a:endParaRPr lang="de-DE" b="1" dirty="0">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 Temperaturstabiles Dach: Sandwichdachplatten, mehrschichtiger</a:t>
            </a:r>
            <a:br>
              <a:rPr lang="de-DE" sz="2800" dirty="0">
                <a:solidFill>
                  <a:srgbClr val="000000"/>
                </a:solidFill>
                <a:ea typeface="Microsoft YaHei"/>
                <a:cs typeface="Arial"/>
              </a:rPr>
            </a:br>
            <a:r>
              <a:rPr lang="de-DE" sz="2800" dirty="0">
                <a:solidFill>
                  <a:srgbClr val="000000"/>
                </a:solidFill>
                <a:ea typeface="Microsoft YaHei"/>
                <a:cs typeface="Arial"/>
              </a:rPr>
              <a:t> Dachaufbau, Gründach, Dämmung</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Dachneigung</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Photovoltaikanlage</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Verzicht auf Lichtfenster</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Großer Dachüberstand</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Schattenbäume</a:t>
            </a:r>
            <a:endParaRPr dirty="0"/>
          </a:p>
        </p:txBody>
      </p:sp>
      <p:sp>
        <p:nvSpPr>
          <p:cNvPr id="7" name="Textfeld 5"/>
          <p:cNvSpPr>
            <a:spLocks/>
          </p:cNvSpPr>
          <p:nvPr/>
        </p:nvSpPr>
        <p:spPr bwMode="auto">
          <a:xfrm>
            <a:off x="1487488" y="5733256"/>
            <a:ext cx="746870" cy="276999"/>
          </a:xfrm>
          <a:prstGeom prst="rect">
            <a:avLst/>
          </a:prstGeom>
          <a:noFill/>
          <a:ln>
            <a:noFill/>
          </a:ln>
        </p:spPr>
        <p:txBody>
          <a:bodyPr wrap="none" rtlCol="0">
            <a:spAutoFit/>
          </a:bodyPr>
          <a:lstStyle/>
          <a:p>
            <a:pPr>
              <a:defRPr/>
            </a:pPr>
            <a:r>
              <a:rPr lang="de-DE" sz="1200" dirty="0"/>
              <a:t>LfL, 2016</a:t>
            </a:r>
            <a:endParaRPr dirty="0"/>
          </a:p>
        </p:txBody>
      </p:sp>
      <p:pic>
        <p:nvPicPr>
          <p:cNvPr id="2" name="Grafik 1">
            <a:extLst>
              <a:ext uri="{FF2B5EF4-FFF2-40B4-BE49-F238E27FC236}">
                <a16:creationId xmlns:a16="http://schemas.microsoft.com/office/drawing/2014/main" id="{679DAC6C-032E-4E85-B342-343EC0D37BC7}"/>
              </a:ext>
            </a:extLst>
          </p:cNvPr>
          <p:cNvPicPr>
            <a:picLocks noChangeAspect="1"/>
          </p:cNvPicPr>
          <p:nvPr/>
        </p:nvPicPr>
        <p:blipFill rotWithShape="1">
          <a:blip r:embed="rId3"/>
          <a:srcRect t="9089" r="6514" b="25711"/>
          <a:stretch/>
        </p:blipFill>
        <p:spPr>
          <a:xfrm>
            <a:off x="5758056" y="2996952"/>
            <a:ext cx="5760724" cy="3013302"/>
          </a:xfrm>
          <a:prstGeom prst="rect">
            <a:avLst/>
          </a:prstGeom>
        </p:spPr>
      </p:pic>
      <p:sp>
        <p:nvSpPr>
          <p:cNvPr id="8" name="Textfeld 5">
            <a:extLst>
              <a:ext uri="{FF2B5EF4-FFF2-40B4-BE49-F238E27FC236}">
                <a16:creationId xmlns:a16="http://schemas.microsoft.com/office/drawing/2014/main" id="{54C30678-E0DD-4D5C-A9FB-F81500F58397}"/>
              </a:ext>
            </a:extLst>
          </p:cNvPr>
          <p:cNvSpPr>
            <a:spLocks/>
          </p:cNvSpPr>
          <p:nvPr/>
        </p:nvSpPr>
        <p:spPr bwMode="auto">
          <a:xfrm>
            <a:off x="8631451" y="6038463"/>
            <a:ext cx="2887329" cy="276999"/>
          </a:xfrm>
          <a:prstGeom prst="rect">
            <a:avLst/>
          </a:prstGeom>
          <a:noFill/>
          <a:ln>
            <a:noFill/>
          </a:ln>
        </p:spPr>
        <p:txBody>
          <a:bodyPr wrap="none" rtlCol="0">
            <a:spAutoFit/>
          </a:bodyPr>
          <a:lstStyle/>
          <a:p>
            <a:pPr>
              <a:defRPr/>
            </a:pPr>
            <a:r>
              <a:rPr lang="de-DE" sz="1200" dirty="0"/>
              <a:t>PV-Anlage auf Stalldach, Bodensee-Stiftung</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Dachdämmung</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a:xfrm>
            <a:off x="838200" y="1463040"/>
            <a:ext cx="10515600" cy="4713923"/>
          </a:xfrm>
        </p:spPr>
        <p:txBody>
          <a:bodyPr/>
          <a:lstStyle/>
          <a:p>
            <a:pPr marL="0" indent="0">
              <a:spcAft>
                <a:spcPts val="1200"/>
              </a:spcAft>
              <a:buSzPct val="45000"/>
              <a:buNone/>
              <a:defRPr/>
            </a:pPr>
            <a:r>
              <a:rPr lang="de-DE" sz="2600" b="1" dirty="0">
                <a:cs typeface="Arial"/>
              </a:rPr>
              <a:t>Leichte, einschichtige, ungedämmte Dächer mit Lichtplatten </a:t>
            </a:r>
            <a:endParaRPr sz="2600" dirty="0"/>
          </a:p>
          <a:p>
            <a:pPr marL="1143000" lvl="1" indent="-457200">
              <a:buSzPct val="45000"/>
              <a:buFont typeface="Wingdings" panose="05000000000000000000" pitchFamily="2" charset="2"/>
              <a:buChar char="Ø"/>
              <a:defRPr/>
            </a:pPr>
            <a:r>
              <a:rPr lang="de-DE" sz="2600" b="1" dirty="0">
                <a:cs typeface="Arial"/>
              </a:rPr>
              <a:t> </a:t>
            </a:r>
            <a:r>
              <a:rPr lang="de-DE" sz="2600" dirty="0">
                <a:cs typeface="Arial"/>
              </a:rPr>
              <a:t>Hohe Wärmeeinstrahlung und hohe Wärmeleistung der Tiere ist</a:t>
            </a:r>
            <a:br>
              <a:rPr lang="de-DE" sz="2600" dirty="0">
                <a:cs typeface="Arial"/>
              </a:rPr>
            </a:br>
            <a:r>
              <a:rPr lang="de-DE" sz="2600" dirty="0">
                <a:cs typeface="Arial"/>
              </a:rPr>
              <a:t> größer als der Abtransport der Wärme aus dem Stall </a:t>
            </a:r>
            <a:endParaRPr dirty="0"/>
          </a:p>
          <a:p>
            <a:pPr marL="1143000" lvl="1" indent="-457200">
              <a:buSzPct val="45000"/>
              <a:buFont typeface="Wingdings" panose="05000000000000000000" pitchFamily="2" charset="2"/>
              <a:buChar char="Ø"/>
              <a:defRPr/>
            </a:pPr>
            <a:r>
              <a:rPr lang="de-DE" sz="2600" dirty="0">
                <a:cs typeface="Arial"/>
              </a:rPr>
              <a:t> Innentemperatur ist höher als Außentemperatur </a:t>
            </a:r>
            <a:endParaRPr dirty="0"/>
          </a:p>
          <a:p>
            <a:pPr marL="342900" lvl="0" indent="-342900">
              <a:buSzPct val="45000"/>
              <a:buFont typeface="Courier New"/>
              <a:buChar char="o"/>
              <a:defRPr/>
            </a:pPr>
            <a:endParaRPr lang="de-DE" sz="2600" b="1" dirty="0">
              <a:cs typeface="Arial"/>
            </a:endParaRPr>
          </a:p>
          <a:p>
            <a:pPr marL="0" lvl="0" indent="0">
              <a:spcAft>
                <a:spcPts val="1200"/>
              </a:spcAft>
              <a:buSzPct val="45000"/>
              <a:buNone/>
              <a:defRPr/>
            </a:pPr>
            <a:r>
              <a:rPr lang="de-DE" sz="2600" b="1" dirty="0">
                <a:cs typeface="Arial"/>
              </a:rPr>
              <a:t>Mehrschichtige oder gedämmte Dächer mit großem Dachüberstand, großen Lüftungsöffnungen im Stall, optimaler Ausrichtung in Hauptwindrichtung </a:t>
            </a:r>
            <a:endParaRPr dirty="0"/>
          </a:p>
          <a:p>
            <a:pPr marL="1143000" lvl="1" indent="-457200">
              <a:spcAft>
                <a:spcPts val="1200"/>
              </a:spcAft>
              <a:buSzPct val="45000"/>
              <a:buFont typeface="Wingdings" panose="05000000000000000000" pitchFamily="2" charset="2"/>
              <a:buChar char="Ø"/>
              <a:defRPr/>
            </a:pPr>
            <a:r>
              <a:rPr lang="de-DE" sz="2600" dirty="0">
                <a:cs typeface="Arial"/>
              </a:rPr>
              <a:t>Stallinnentemperatur nahe der Außentemperatur</a:t>
            </a:r>
          </a:p>
          <a:p>
            <a:pPr marL="0" lvl="0" indent="0">
              <a:buSzPct val="45000"/>
              <a:buNone/>
              <a:defRPr/>
            </a:pPr>
            <a:r>
              <a:rPr lang="de-DE" sz="2600" b="1" dirty="0">
                <a:cs typeface="Arial"/>
              </a:rPr>
              <a:t>		Die Höhe des Luftwechsels ist ein wichtiger Faktor</a:t>
            </a:r>
            <a:endParaRPr dirty="0"/>
          </a:p>
        </p:txBody>
      </p:sp>
      <p:sp>
        <p:nvSpPr>
          <p:cNvPr id="8" name="Textfeld 6"/>
          <p:cNvSpPr>
            <a:spLocks/>
          </p:cNvSpPr>
          <p:nvPr/>
        </p:nvSpPr>
        <p:spPr bwMode="auto">
          <a:xfrm>
            <a:off x="10475093" y="5895253"/>
            <a:ext cx="746870" cy="276999"/>
          </a:xfrm>
          <a:prstGeom prst="rect">
            <a:avLst/>
          </a:prstGeom>
          <a:noFill/>
          <a:ln>
            <a:noFill/>
          </a:ln>
        </p:spPr>
        <p:txBody>
          <a:bodyPr wrap="none" rtlCol="0">
            <a:spAutoFit/>
          </a:bodyPr>
          <a:lstStyle/>
          <a:p>
            <a:pPr>
              <a:defRPr/>
            </a:pPr>
            <a:r>
              <a:rPr lang="de-DE" sz="1200" dirty="0"/>
              <a:t>LfL, 2016</a:t>
            </a:r>
            <a:endParaRPr dirty="0"/>
          </a:p>
        </p:txBody>
      </p:sp>
      <p:sp>
        <p:nvSpPr>
          <p:cNvPr id="2" name="Pfeil: nach rechts 1">
            <a:extLst>
              <a:ext uri="{FF2B5EF4-FFF2-40B4-BE49-F238E27FC236}">
                <a16:creationId xmlns:a16="http://schemas.microsoft.com/office/drawing/2014/main" id="{56ABF3FF-19A1-48AE-A129-113FDF26D441}"/>
              </a:ext>
            </a:extLst>
          </p:cNvPr>
          <p:cNvSpPr/>
          <p:nvPr/>
        </p:nvSpPr>
        <p:spPr>
          <a:xfrm>
            <a:off x="1343472" y="568762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Abtransport von Wärme und Feuchtigkeit aus dem Stall</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a:xfrm>
            <a:off x="838200" y="1463040"/>
            <a:ext cx="4465712" cy="4713923"/>
          </a:xfrm>
        </p:spPr>
        <p:txBody>
          <a:bodyPr/>
          <a:lstStyle/>
          <a:p>
            <a:pPr marL="342900" lvl="0" indent="-342900">
              <a:buSzPct val="45000"/>
              <a:buFont typeface="Courier New"/>
              <a:buChar char="o"/>
              <a:defRPr/>
            </a:pPr>
            <a:endParaRPr lang="de-DE" sz="1000" b="1" dirty="0">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 Traufhöhen von mind. 4</a:t>
            </a:r>
            <a:br>
              <a:rPr lang="de-DE" sz="2800" dirty="0">
                <a:solidFill>
                  <a:srgbClr val="000000"/>
                </a:solidFill>
                <a:ea typeface="Microsoft YaHei"/>
                <a:cs typeface="Arial"/>
              </a:rPr>
            </a:br>
            <a:r>
              <a:rPr lang="de-DE" sz="2800" dirty="0">
                <a:solidFill>
                  <a:srgbClr val="000000"/>
                </a:solidFill>
                <a:ea typeface="Microsoft YaHei"/>
                <a:cs typeface="Arial"/>
              </a:rPr>
              <a:t> – 4,5 m </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Querlüftung durch zu</a:t>
            </a:r>
            <a:br>
              <a:rPr lang="de-DE" sz="2800" dirty="0">
                <a:solidFill>
                  <a:srgbClr val="000000"/>
                </a:solidFill>
                <a:ea typeface="Microsoft YaHei"/>
                <a:cs typeface="Arial"/>
              </a:rPr>
            </a:br>
            <a:r>
              <a:rPr lang="de-DE" sz="2800" dirty="0">
                <a:solidFill>
                  <a:srgbClr val="000000"/>
                </a:solidFill>
                <a:ea typeface="Microsoft YaHei"/>
                <a:cs typeface="Arial"/>
              </a:rPr>
              <a:t> öffnende Traufwände</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Unterstützung durch</a:t>
            </a:r>
            <a:br>
              <a:rPr lang="de-DE" sz="2800" dirty="0">
                <a:solidFill>
                  <a:srgbClr val="000000"/>
                </a:solidFill>
                <a:ea typeface="Microsoft YaHei"/>
                <a:cs typeface="Arial"/>
              </a:rPr>
            </a:br>
            <a:r>
              <a:rPr lang="de-DE" sz="2800" dirty="0">
                <a:solidFill>
                  <a:srgbClr val="000000"/>
                </a:solidFill>
                <a:ea typeface="Microsoft YaHei"/>
                <a:cs typeface="Arial"/>
              </a:rPr>
              <a:t> Ventilatoren</a:t>
            </a:r>
            <a:endParaRPr dirty="0"/>
          </a:p>
          <a:p>
            <a:pPr marL="457200" lvl="1" indent="0">
              <a:spcBef>
                <a:spcPts val="0"/>
              </a:spcBef>
              <a:spcAft>
                <a:spcPts val="1417"/>
              </a:spcAft>
              <a:buSzPct val="75000"/>
              <a:buNone/>
              <a:defRPr/>
            </a:pPr>
            <a:endParaRPr lang="de-DE" sz="2800" dirty="0">
              <a:solidFill>
                <a:srgbClr val="000000"/>
              </a:solidFill>
              <a:ea typeface="Microsoft YaHei"/>
              <a:cs typeface="Arial"/>
            </a:endParaRPr>
          </a:p>
        </p:txBody>
      </p:sp>
      <p:pic>
        <p:nvPicPr>
          <p:cNvPr id="2" name="Grafik 1">
            <a:extLst>
              <a:ext uri="{FF2B5EF4-FFF2-40B4-BE49-F238E27FC236}">
                <a16:creationId xmlns:a16="http://schemas.microsoft.com/office/drawing/2014/main" id="{5A9C88C0-1D36-4683-82B3-7AA6FC257DAE}"/>
              </a:ext>
            </a:extLst>
          </p:cNvPr>
          <p:cNvPicPr>
            <a:picLocks noChangeAspect="1"/>
          </p:cNvPicPr>
          <p:nvPr/>
        </p:nvPicPr>
        <p:blipFill>
          <a:blip r:embed="rId3"/>
          <a:stretch>
            <a:fillRect/>
          </a:stretch>
        </p:blipFill>
        <p:spPr>
          <a:xfrm>
            <a:off x="6096000" y="1556792"/>
            <a:ext cx="5791572" cy="3861048"/>
          </a:xfrm>
          <a:prstGeom prst="rect">
            <a:avLst/>
          </a:prstGeom>
        </p:spPr>
      </p:pic>
      <p:sp>
        <p:nvSpPr>
          <p:cNvPr id="3" name="Ellipse 2">
            <a:extLst>
              <a:ext uri="{FF2B5EF4-FFF2-40B4-BE49-F238E27FC236}">
                <a16:creationId xmlns:a16="http://schemas.microsoft.com/office/drawing/2014/main" id="{4316C0ED-6712-469F-95BE-5F2BB899D0E5}"/>
              </a:ext>
            </a:extLst>
          </p:cNvPr>
          <p:cNvSpPr/>
          <p:nvPr/>
        </p:nvSpPr>
        <p:spPr>
          <a:xfrm>
            <a:off x="7767650" y="2708920"/>
            <a:ext cx="2448272" cy="9144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Textfeld 5">
            <a:extLst>
              <a:ext uri="{FF2B5EF4-FFF2-40B4-BE49-F238E27FC236}">
                <a16:creationId xmlns:a16="http://schemas.microsoft.com/office/drawing/2014/main" id="{603DB1A0-3842-40F2-8E8E-F9634CDCA87E}"/>
              </a:ext>
            </a:extLst>
          </p:cNvPr>
          <p:cNvSpPr>
            <a:spLocks/>
          </p:cNvSpPr>
          <p:nvPr/>
        </p:nvSpPr>
        <p:spPr bwMode="auto">
          <a:xfrm>
            <a:off x="9708185" y="5426901"/>
            <a:ext cx="2191626" cy="276999"/>
          </a:xfrm>
          <a:prstGeom prst="rect">
            <a:avLst/>
          </a:prstGeom>
          <a:noFill/>
          <a:ln>
            <a:noFill/>
          </a:ln>
        </p:spPr>
        <p:txBody>
          <a:bodyPr wrap="none" rtlCol="0">
            <a:spAutoFit/>
          </a:bodyPr>
          <a:lstStyle/>
          <a:p>
            <a:pPr>
              <a:defRPr/>
            </a:pPr>
            <a:r>
              <a:rPr lang="de-DE" sz="1200" dirty="0"/>
              <a:t>Ventilatoren, Bodensee-Stiftung</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Lüftung (und Kühlung) durch Ventilatoren</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a:xfrm>
            <a:off x="838200" y="1463040"/>
            <a:ext cx="11049000" cy="4713923"/>
          </a:xfrm>
        </p:spPr>
        <p:txBody>
          <a:bodyPr/>
          <a:lstStyle/>
          <a:p>
            <a:pPr marL="0" lvl="0" indent="0">
              <a:spcAft>
                <a:spcPts val="2400"/>
              </a:spcAft>
              <a:buSzPct val="45000"/>
              <a:buNone/>
              <a:defRPr/>
            </a:pPr>
            <a:r>
              <a:rPr lang="de-DE" dirty="0">
                <a:solidFill>
                  <a:srgbClr val="000000"/>
                </a:solidFill>
                <a:ea typeface="Microsoft YaHei"/>
                <a:cs typeface="Arial"/>
              </a:rPr>
              <a:t>Unterstützung der passiven Luftströme:</a:t>
            </a:r>
            <a:endParaRPr lang="de-DE" dirty="0"/>
          </a:p>
          <a:p>
            <a:pPr lvl="1">
              <a:spcBef>
                <a:spcPts val="0"/>
              </a:spcBef>
              <a:spcAft>
                <a:spcPts val="1417"/>
              </a:spcAft>
              <a:buSzPct val="75000"/>
              <a:buFont typeface="Wingdings"/>
              <a:buChar char="Ø"/>
              <a:defRPr/>
            </a:pPr>
            <a:r>
              <a:rPr lang="de-DE" dirty="0">
                <a:solidFill>
                  <a:srgbClr val="000000"/>
                </a:solidFill>
                <a:ea typeface="Microsoft YaHei"/>
                <a:cs typeface="Arial"/>
              </a:rPr>
              <a:t> Unterstützung der Wärmeabgabe durch die Tiere –</a:t>
            </a:r>
            <a:br>
              <a:rPr lang="de-DE" dirty="0">
                <a:solidFill>
                  <a:srgbClr val="000000"/>
                </a:solidFill>
                <a:ea typeface="Microsoft YaHei"/>
                <a:cs typeface="Arial"/>
              </a:rPr>
            </a:br>
            <a:r>
              <a:rPr lang="de-DE" dirty="0">
                <a:solidFill>
                  <a:srgbClr val="000000"/>
                </a:solidFill>
                <a:ea typeface="Microsoft YaHei"/>
                <a:cs typeface="Arial"/>
              </a:rPr>
              <a:t> Luftgeschwindigkeit mind. 2 m/s</a:t>
            </a:r>
            <a:endParaRPr dirty="0"/>
          </a:p>
          <a:p>
            <a:pPr lvl="1">
              <a:spcBef>
                <a:spcPts val="0"/>
              </a:spcBef>
              <a:spcAft>
                <a:spcPts val="1417"/>
              </a:spcAft>
              <a:buSzPct val="75000"/>
              <a:buFont typeface="Wingdings"/>
              <a:buChar char="Ø"/>
              <a:defRPr/>
            </a:pPr>
            <a:r>
              <a:rPr lang="de-DE" dirty="0">
                <a:solidFill>
                  <a:srgbClr val="000000"/>
                </a:solidFill>
                <a:ea typeface="Microsoft YaHei"/>
                <a:cs typeface="Arial"/>
              </a:rPr>
              <a:t> Empfehlung: nach vorn geneigter </a:t>
            </a:r>
            <a:r>
              <a:rPr lang="de-DE" dirty="0" err="1">
                <a:solidFill>
                  <a:srgbClr val="000000"/>
                </a:solidFill>
                <a:ea typeface="Microsoft YaHei"/>
                <a:cs typeface="Arial"/>
              </a:rPr>
              <a:t>Ventilatorenwinkel</a:t>
            </a:r>
            <a:r>
              <a:rPr lang="de-DE" dirty="0">
                <a:solidFill>
                  <a:srgbClr val="000000"/>
                </a:solidFill>
                <a:ea typeface="Microsoft YaHei"/>
                <a:cs typeface="Arial"/>
              </a:rPr>
              <a:t> von 15-25° </a:t>
            </a:r>
            <a:endParaRPr dirty="0"/>
          </a:p>
          <a:p>
            <a:pPr lvl="1">
              <a:spcBef>
                <a:spcPts val="0"/>
              </a:spcBef>
              <a:spcAft>
                <a:spcPts val="1417"/>
              </a:spcAft>
              <a:buSzPct val="75000"/>
              <a:buFont typeface="Wingdings"/>
              <a:buChar char="Ø"/>
              <a:defRPr/>
            </a:pPr>
            <a:r>
              <a:rPr lang="de-DE" dirty="0">
                <a:solidFill>
                  <a:srgbClr val="000000"/>
                </a:solidFill>
                <a:ea typeface="Microsoft YaHei"/>
                <a:cs typeface="Arial"/>
              </a:rPr>
              <a:t> Anordnung der Ventilatoren in Längsrichtung und Hauptwindrichtung</a:t>
            </a:r>
            <a:endParaRPr dirty="0"/>
          </a:p>
          <a:p>
            <a:pPr lvl="1">
              <a:spcBef>
                <a:spcPts val="0"/>
              </a:spcBef>
              <a:spcAft>
                <a:spcPts val="1417"/>
              </a:spcAft>
              <a:buSzPct val="75000"/>
              <a:buFont typeface="Wingdings"/>
              <a:buChar char="Ø"/>
              <a:defRPr/>
            </a:pPr>
            <a:r>
              <a:rPr lang="de-DE" dirty="0">
                <a:solidFill>
                  <a:srgbClr val="000000"/>
                </a:solidFill>
                <a:ea typeface="Microsoft YaHei"/>
                <a:cs typeface="Arial"/>
              </a:rPr>
              <a:t> </a:t>
            </a:r>
            <a:r>
              <a:rPr lang="de-DE" dirty="0"/>
              <a:t>Anordnung hintereinander in Abhängigkeit der Wurfweite</a:t>
            </a:r>
            <a:endParaRPr dirty="0"/>
          </a:p>
          <a:p>
            <a:pPr lvl="1">
              <a:spcBef>
                <a:spcPts val="0"/>
              </a:spcBef>
              <a:spcAft>
                <a:spcPts val="1417"/>
              </a:spcAft>
              <a:buSzPct val="75000"/>
              <a:buFont typeface="Wingdings"/>
              <a:buChar char="Ø"/>
              <a:defRPr/>
            </a:pPr>
            <a:r>
              <a:rPr lang="de-DE" dirty="0">
                <a:solidFill>
                  <a:srgbClr val="000000"/>
                </a:solidFill>
                <a:ea typeface="Microsoft YaHei"/>
                <a:cs typeface="Arial"/>
              </a:rPr>
              <a:t> Anordnung der Ventilatoren über den Liegebuchten</a:t>
            </a:r>
            <a:endParaRPr dirty="0"/>
          </a:p>
          <a:p>
            <a:pPr lvl="1">
              <a:spcBef>
                <a:spcPts val="0"/>
              </a:spcBef>
              <a:spcAft>
                <a:spcPts val="1417"/>
              </a:spcAft>
              <a:buSzPct val="75000"/>
              <a:buFont typeface="Wingdings"/>
              <a:buChar char="Ø"/>
              <a:defRPr/>
            </a:pPr>
            <a:r>
              <a:rPr lang="de-DE" dirty="0">
                <a:solidFill>
                  <a:srgbClr val="000000"/>
                </a:solidFill>
                <a:ea typeface="Microsoft YaHei"/>
                <a:cs typeface="Arial"/>
              </a:rPr>
              <a:t> Einbauhöhe mind. 2,7 m (ohne Schutzgitter: effektiver)</a:t>
            </a:r>
            <a:endParaRPr dirty="0"/>
          </a:p>
          <a:p>
            <a:pPr lvl="1">
              <a:spcBef>
                <a:spcPts val="0"/>
              </a:spcBef>
              <a:spcAft>
                <a:spcPts val="1417"/>
              </a:spcAft>
              <a:buSzPct val="75000"/>
              <a:buFont typeface="Wingdings"/>
              <a:buChar char="Ø"/>
              <a:defRPr/>
            </a:pPr>
            <a:r>
              <a:rPr lang="de-DE" dirty="0">
                <a:solidFill>
                  <a:srgbClr val="000000"/>
                </a:solidFill>
                <a:ea typeface="Microsoft YaHei"/>
                <a:cs typeface="Arial"/>
              </a:rPr>
              <a:t> Wurfweite </a:t>
            </a:r>
            <a:r>
              <a:rPr lang="de-DE" dirty="0">
                <a:cs typeface="Arial"/>
              </a:rPr>
              <a:t>ca. 15-20m</a:t>
            </a:r>
            <a:endParaRPr dirty="0"/>
          </a:p>
        </p:txBody>
      </p:sp>
      <p:sp>
        <p:nvSpPr>
          <p:cNvPr id="7" name="Textfeld 5"/>
          <p:cNvSpPr>
            <a:spLocks/>
          </p:cNvSpPr>
          <p:nvPr/>
        </p:nvSpPr>
        <p:spPr bwMode="auto">
          <a:xfrm>
            <a:off x="10494818" y="5895253"/>
            <a:ext cx="746870" cy="276999"/>
          </a:xfrm>
          <a:prstGeom prst="rect">
            <a:avLst/>
          </a:prstGeom>
          <a:noFill/>
          <a:ln>
            <a:noFill/>
          </a:ln>
        </p:spPr>
        <p:txBody>
          <a:bodyPr wrap="none" rtlCol="0">
            <a:spAutoFit/>
          </a:bodyPr>
          <a:lstStyle/>
          <a:p>
            <a:pPr>
              <a:defRPr/>
            </a:pPr>
            <a:r>
              <a:rPr lang="de-DE" sz="1200"/>
              <a:t>LfL, 2016</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err="1"/>
              <a:t>Chill</a:t>
            </a:r>
            <a:r>
              <a:rPr lang="de-DE" dirty="0"/>
              <a:t>-Effekt</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7" name="Textfeld 5"/>
          <p:cNvSpPr>
            <a:spLocks/>
          </p:cNvSpPr>
          <p:nvPr/>
        </p:nvSpPr>
        <p:spPr bwMode="auto">
          <a:xfrm>
            <a:off x="10276846" y="4769395"/>
            <a:ext cx="1363770" cy="276999"/>
          </a:xfrm>
          <a:prstGeom prst="rect">
            <a:avLst/>
          </a:prstGeom>
          <a:noFill/>
          <a:ln>
            <a:noFill/>
          </a:ln>
        </p:spPr>
        <p:txBody>
          <a:bodyPr wrap="none" rtlCol="0">
            <a:spAutoFit/>
          </a:bodyPr>
          <a:lstStyle/>
          <a:p>
            <a:pPr>
              <a:defRPr/>
            </a:pPr>
            <a:r>
              <a:rPr lang="de-DE" sz="1200" dirty="0"/>
              <a:t>DLG Merkblatt 336</a:t>
            </a:r>
            <a:endParaRPr dirty="0"/>
          </a:p>
        </p:txBody>
      </p:sp>
      <p:pic>
        <p:nvPicPr>
          <p:cNvPr id="9" name="Inhaltsplatzhalter 8">
            <a:extLst>
              <a:ext uri="{FF2B5EF4-FFF2-40B4-BE49-F238E27FC236}">
                <a16:creationId xmlns:a16="http://schemas.microsoft.com/office/drawing/2014/main" id="{0E0BC5D0-E58B-472B-9CF6-6EA1C48A454D}"/>
              </a:ext>
            </a:extLst>
          </p:cNvPr>
          <p:cNvPicPr>
            <a:picLocks noGrp="1" noChangeAspect="1"/>
          </p:cNvPicPr>
          <p:nvPr>
            <p:ph idx="1"/>
          </p:nvPr>
        </p:nvPicPr>
        <p:blipFill>
          <a:blip r:embed="rId3"/>
          <a:stretch>
            <a:fillRect/>
          </a:stretch>
        </p:blipFill>
        <p:spPr>
          <a:xfrm>
            <a:off x="551384" y="1772816"/>
            <a:ext cx="11233248" cy="3024336"/>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Kühlung durch Verdunstung</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a:xfrm>
            <a:off x="838200" y="1463040"/>
            <a:ext cx="10802416" cy="4713923"/>
          </a:xfrm>
        </p:spPr>
        <p:txBody>
          <a:bodyPr/>
          <a:lstStyle/>
          <a:p>
            <a:pPr marL="0" lvl="0" indent="0">
              <a:buSzPct val="45000"/>
              <a:buNone/>
              <a:defRPr/>
            </a:pPr>
            <a:endParaRPr lang="de-DE" sz="1000" b="1" dirty="0">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Hochdruckvernebelung </a:t>
            </a:r>
          </a:p>
          <a:p>
            <a:pPr lvl="1">
              <a:spcBef>
                <a:spcPts val="0"/>
              </a:spcBef>
              <a:spcAft>
                <a:spcPts val="1417"/>
              </a:spcAft>
              <a:buSzPct val="75000"/>
              <a:buFont typeface="Wingdings"/>
              <a:buChar char="Ø"/>
              <a:defRPr/>
            </a:pPr>
            <a:r>
              <a:rPr lang="de-DE" sz="2800" dirty="0">
                <a:solidFill>
                  <a:srgbClr val="000000"/>
                </a:solidFill>
                <a:ea typeface="Microsoft YaHei"/>
                <a:cs typeface="Arial"/>
              </a:rPr>
              <a:t>Sprinkler / „Kuhdusche“</a:t>
            </a:r>
          </a:p>
          <a:p>
            <a:pPr lvl="1">
              <a:spcBef>
                <a:spcPts val="0"/>
              </a:spcBef>
              <a:spcAft>
                <a:spcPts val="1417"/>
              </a:spcAft>
              <a:buSzPct val="75000"/>
              <a:buFont typeface="Wingdings"/>
              <a:buChar char="Ø"/>
              <a:defRPr/>
            </a:pPr>
            <a:endParaRPr lang="de-DE" sz="2800" dirty="0">
              <a:solidFill>
                <a:srgbClr val="000000"/>
              </a:solidFill>
              <a:ea typeface="Microsoft YaHei"/>
              <a:cs typeface="Arial"/>
            </a:endParaRPr>
          </a:p>
          <a:p>
            <a:pPr marL="457200" lvl="1" indent="0" algn="ctr">
              <a:spcBef>
                <a:spcPts val="0"/>
              </a:spcBef>
              <a:spcAft>
                <a:spcPts val="1417"/>
              </a:spcAft>
              <a:buSzPct val="75000"/>
              <a:buNone/>
              <a:defRPr/>
            </a:pPr>
            <a:r>
              <a:rPr lang="de-DE" sz="2800" dirty="0">
                <a:solidFill>
                  <a:srgbClr val="000000"/>
                </a:solidFill>
                <a:ea typeface="Microsoft YaHei"/>
                <a:cs typeface="Arial"/>
              </a:rPr>
              <a:t>Welche Besonderheiten müssen bei diesen Verfahren beachtet werden?</a:t>
            </a:r>
            <a:endParaRPr dirty="0"/>
          </a:p>
        </p:txBody>
      </p:sp>
      <p:pic>
        <p:nvPicPr>
          <p:cNvPr id="8" name="Grafik 7">
            <a:extLst>
              <a:ext uri="{FF2B5EF4-FFF2-40B4-BE49-F238E27FC236}">
                <a16:creationId xmlns:a16="http://schemas.microsoft.com/office/drawing/2014/main" id="{6884EE41-DF32-453B-80A5-E88E393EE965}"/>
              </a:ext>
            </a:extLst>
          </p:cNvPr>
          <p:cNvPicPr>
            <a:picLocks noChangeAspect="1"/>
          </p:cNvPicPr>
          <p:nvPr/>
        </p:nvPicPr>
        <p:blipFill>
          <a:blip r:embed="rId3"/>
          <a:stretch>
            <a:fillRect/>
          </a:stretch>
        </p:blipFill>
        <p:spPr bwMode="auto">
          <a:xfrm>
            <a:off x="5122101" y="4229166"/>
            <a:ext cx="1947797" cy="1947797"/>
          </a:xfrm>
          <a:prstGeom prst="rect">
            <a:avLst/>
          </a:prstGeom>
        </p:spPr>
      </p:pic>
      <p:sp>
        <p:nvSpPr>
          <p:cNvPr id="9" name="Rechteck 8">
            <a:extLst>
              <a:ext uri="{FF2B5EF4-FFF2-40B4-BE49-F238E27FC236}">
                <a16:creationId xmlns:a16="http://schemas.microsoft.com/office/drawing/2014/main" id="{C4EBB6E2-2FF6-4E98-859F-A10BFBFA08F2}"/>
              </a:ext>
            </a:extLst>
          </p:cNvPr>
          <p:cNvSpPr/>
          <p:nvPr/>
        </p:nvSpPr>
        <p:spPr bwMode="auto">
          <a:xfrm>
            <a:off x="6528048" y="5801634"/>
            <a:ext cx="745579" cy="261610"/>
          </a:xfrm>
          <a:prstGeom prst="rect">
            <a:avLst/>
          </a:prstGeom>
        </p:spPr>
        <p:txBody>
          <a:bodyPr wrap="square">
            <a:spAutoFit/>
          </a:bodyPr>
          <a:lstStyle/>
          <a:p>
            <a:r>
              <a:rPr lang="de-DE" sz="1100" dirty="0" err="1"/>
              <a:t>pixabay</a:t>
            </a:r>
            <a:endParaRPr lang="de-DE" sz="1100" dirty="0"/>
          </a:p>
        </p:txBody>
      </p:sp>
    </p:spTree>
    <p:extLst>
      <p:ext uri="{BB962C8B-B14F-4D97-AF65-F5344CB8AC3E}">
        <p14:creationId xmlns:p14="http://schemas.microsoft.com/office/powerpoint/2010/main" val="159491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Hitzereduzierung im Stall und auf der Weide</a:t>
            </a:r>
            <a:endParaRPr/>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p:txBody>
          <a:bodyPr/>
          <a:lstStyle/>
          <a:p>
            <a:pPr marL="0" lvl="0" indent="0">
              <a:buSzPct val="45000"/>
              <a:buNone/>
              <a:defRPr/>
            </a:pPr>
            <a:r>
              <a:rPr lang="de-DE" b="1" dirty="0">
                <a:cs typeface="Arial"/>
              </a:rPr>
              <a:t>Kühlung durch Verdunstung:</a:t>
            </a:r>
            <a:endParaRPr dirty="0"/>
          </a:p>
          <a:p>
            <a:pPr marL="0" lvl="0" indent="0">
              <a:buSzPct val="45000"/>
              <a:buNone/>
              <a:defRPr/>
            </a:pPr>
            <a:endParaRPr lang="de-DE" b="1" dirty="0">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 Hochdruckvernebelung</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a:t>
            </a:r>
            <a:r>
              <a:rPr lang="de-DE" sz="2800" dirty="0">
                <a:cs typeface="Arial"/>
              </a:rPr>
              <a:t>Kuhdusche“ – Steuerung hinsichtlich:</a:t>
            </a:r>
            <a:endParaRPr dirty="0"/>
          </a:p>
          <a:p>
            <a:pPr marL="1600200" lvl="2" indent="-457200">
              <a:spcAft>
                <a:spcPts val="600"/>
              </a:spcAft>
              <a:buSzPct val="45000"/>
              <a:defRPr/>
            </a:pPr>
            <a:r>
              <a:rPr lang="de-DE" sz="2800" dirty="0">
                <a:cs typeface="Arial"/>
              </a:rPr>
              <a:t>3 min Beregnung – 12 min Pause</a:t>
            </a:r>
            <a:endParaRPr dirty="0"/>
          </a:p>
          <a:p>
            <a:pPr marL="1600200" lvl="2" indent="-457200">
              <a:spcAft>
                <a:spcPts val="600"/>
              </a:spcAft>
              <a:buSzPct val="45000"/>
              <a:defRPr/>
            </a:pPr>
            <a:r>
              <a:rPr lang="de-DE" sz="2800" b="1" dirty="0">
                <a:cs typeface="Arial"/>
              </a:rPr>
              <a:t>Max. rel. Luftfeuchte 70%</a:t>
            </a:r>
            <a:r>
              <a:rPr lang="de-DE" sz="2800" dirty="0">
                <a:cs typeface="Arial"/>
              </a:rPr>
              <a:t>	</a:t>
            </a:r>
            <a:endParaRPr dirty="0"/>
          </a:p>
          <a:p>
            <a:pPr marL="1600200" lvl="2" indent="-457200">
              <a:spcAft>
                <a:spcPts val="600"/>
              </a:spcAft>
              <a:buSzPct val="45000"/>
              <a:defRPr/>
            </a:pPr>
            <a:r>
              <a:rPr lang="de-DE" sz="2800" dirty="0">
                <a:cs typeface="Arial"/>
              </a:rPr>
              <a:t>Ab 24°C		</a:t>
            </a:r>
            <a:endParaRPr dirty="0"/>
          </a:p>
          <a:p>
            <a:pPr marL="1600200" lvl="2" indent="-457200">
              <a:spcAft>
                <a:spcPts val="600"/>
              </a:spcAft>
              <a:buSzPct val="45000"/>
              <a:defRPr/>
            </a:pPr>
            <a:r>
              <a:rPr lang="de-DE" sz="2800" dirty="0">
                <a:cs typeface="Arial"/>
              </a:rPr>
              <a:t>Anbringung über Freiflächen (nicht über Futterplätzen)und im Auslauf</a:t>
            </a:r>
            <a:endParaRPr lang="de-DE" dirty="0">
              <a:latin typeface="Arial"/>
              <a:cs typeface="Arial"/>
            </a:endParaRPr>
          </a:p>
          <a:p>
            <a:pPr lvl="2" indent="0">
              <a:spcAft>
                <a:spcPts val="600"/>
              </a:spcAft>
              <a:buSzPct val="45000"/>
              <a:buNone/>
              <a:defRPr/>
            </a:pPr>
            <a:endParaRPr lang="de-DE" dirty="0">
              <a:solidFill>
                <a:srgbClr val="C00000"/>
              </a:solidFill>
              <a:latin typeface="Arial"/>
              <a:cs typeface="Arial"/>
            </a:endParaRPr>
          </a:p>
        </p:txBody>
      </p:sp>
      <p:sp>
        <p:nvSpPr>
          <p:cNvPr id="7" name="Textfeld 2"/>
          <p:cNvSpPr>
            <a:spLocks/>
          </p:cNvSpPr>
          <p:nvPr/>
        </p:nvSpPr>
        <p:spPr bwMode="auto">
          <a:xfrm>
            <a:off x="10494818" y="5895253"/>
            <a:ext cx="746870" cy="276999"/>
          </a:xfrm>
          <a:prstGeom prst="rect">
            <a:avLst/>
          </a:prstGeom>
          <a:noFill/>
          <a:ln>
            <a:noFill/>
          </a:ln>
        </p:spPr>
        <p:txBody>
          <a:bodyPr wrap="none" rtlCol="0">
            <a:spAutoFit/>
          </a:bodyPr>
          <a:lstStyle/>
          <a:p>
            <a:pPr>
              <a:defRPr/>
            </a:pPr>
            <a:r>
              <a:rPr lang="de-DE" sz="1200"/>
              <a:t>LfL, 2016</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Dachbegrünung</a:t>
            </a:r>
            <a:endParaRPr dirty="0"/>
          </a:p>
        </p:txBody>
      </p:sp>
      <p:pic>
        <p:nvPicPr>
          <p:cNvPr id="5" name="Inhaltsplatzhalter 4"/>
          <p:cNvPicPr>
            <a:picLocks noGrp="1" noChangeAspect="1"/>
          </p:cNvPicPr>
          <p:nvPr>
            <p:ph idx="1"/>
          </p:nvPr>
        </p:nvPicPr>
        <p:blipFill rotWithShape="1">
          <a:blip r:embed="rId3"/>
          <a:srcRect r="-1703"/>
          <a:stretch/>
        </p:blipFill>
        <p:spPr bwMode="auto">
          <a:xfrm>
            <a:off x="755561" y="1092869"/>
            <a:ext cx="10834039" cy="5072696"/>
          </a:xfrm>
          <a:prstGeom prst="rect">
            <a:avLst/>
          </a:prstGeom>
        </p:spPr>
      </p:pic>
      <p:sp>
        <p:nvSpPr>
          <p:cNvPr id="6" name="Fußzeilenplatzhalter 3"/>
          <p:cNvSpPr>
            <a:spLocks noGrp="1"/>
          </p:cNvSpPr>
          <p:nvPr>
            <p:ph type="ftr" sz="quarter" idx="10"/>
          </p:nvPr>
        </p:nvSpPr>
        <p:spPr bwMode="auto"/>
        <p:txBody>
          <a:bodyPr/>
          <a:lstStyle/>
          <a:p>
            <a:pPr>
              <a:defRPr/>
            </a:pPr>
            <a:r>
              <a:rPr lang="de-DE"/>
              <a:t>Stallbau_Rind</a:t>
            </a:r>
            <a:endParaRPr/>
          </a:p>
        </p:txBody>
      </p:sp>
      <p:sp>
        <p:nvSpPr>
          <p:cNvPr id="7" name="Textfeld 5"/>
          <p:cNvSpPr>
            <a:spLocks/>
          </p:cNvSpPr>
          <p:nvPr/>
        </p:nvSpPr>
        <p:spPr bwMode="auto">
          <a:xfrm>
            <a:off x="5818910" y="6079350"/>
            <a:ext cx="1342034" cy="276999"/>
          </a:xfrm>
          <a:prstGeom prst="rect">
            <a:avLst/>
          </a:prstGeom>
          <a:noFill/>
          <a:ln>
            <a:noFill/>
          </a:ln>
        </p:spPr>
        <p:txBody>
          <a:bodyPr wrap="none" rtlCol="0">
            <a:spAutoFit/>
          </a:bodyPr>
          <a:lstStyle/>
          <a:p>
            <a:pPr>
              <a:defRPr/>
            </a:pPr>
            <a:r>
              <a:rPr lang="de-DE" sz="1200" dirty="0"/>
              <a:t>© ILT 4c, LfL, 2016</a:t>
            </a:r>
            <a:endParaRPr dirty="0"/>
          </a:p>
        </p:txBody>
      </p:sp>
      <p:sp>
        <p:nvSpPr>
          <p:cNvPr id="8" name="Rechteck 2"/>
          <p:cNvSpPr/>
          <p:nvPr/>
        </p:nvSpPr>
        <p:spPr bwMode="auto">
          <a:xfrm>
            <a:off x="502276" y="1068946"/>
            <a:ext cx="10934163" cy="26388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defRPr/>
            </a:pPr>
            <a:endParaRPr lang="de-DE" sz="2000">
              <a:solidFill>
                <a:schemeClr val="tx1"/>
              </a:solidFill>
            </a:endParaRPr>
          </a:p>
          <a:p>
            <a:pPr>
              <a:defRPr/>
            </a:pPr>
            <a:r>
              <a:rPr lang="de-DE" sz="2400">
                <a:solidFill>
                  <a:schemeClr val="tx1"/>
                </a:solidFill>
              </a:rPr>
              <a:t>Funktionsaufbau Extensivbegrünung:</a:t>
            </a:r>
            <a:endParaRPr/>
          </a:p>
        </p:txBody>
      </p:sp>
      <p:sp>
        <p:nvSpPr>
          <p:cNvPr id="9" name="Rechteck 7"/>
          <p:cNvSpPr/>
          <p:nvPr/>
        </p:nvSpPr>
        <p:spPr bwMode="auto">
          <a:xfrm>
            <a:off x="656823" y="3720717"/>
            <a:ext cx="2459864" cy="349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cxnSp>
        <p:nvCxnSpPr>
          <p:cNvPr id="10" name="Gerade Verbindung 9"/>
          <p:cNvCxnSpPr>
            <a:cxnSpLocks/>
            <a:endCxn id="11" idx="2"/>
          </p:cNvCxnSpPr>
          <p:nvPr/>
        </p:nvCxnSpPr>
        <p:spPr bwMode="auto">
          <a:xfrm flipH="1" flipV="1">
            <a:off x="6858390" y="2571620"/>
            <a:ext cx="971965" cy="11490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feld 10"/>
          <p:cNvSpPr>
            <a:spLocks/>
          </p:cNvSpPr>
          <p:nvPr/>
        </p:nvSpPr>
        <p:spPr bwMode="auto">
          <a:xfrm>
            <a:off x="5886425" y="2202288"/>
            <a:ext cx="1943930" cy="369332"/>
          </a:xfrm>
          <a:prstGeom prst="rect">
            <a:avLst/>
          </a:prstGeom>
          <a:noFill/>
        </p:spPr>
        <p:txBody>
          <a:bodyPr wrap="none" rtlCol="0">
            <a:spAutoFit/>
          </a:bodyPr>
          <a:lstStyle/>
          <a:p>
            <a:pPr>
              <a:defRPr/>
            </a:pPr>
            <a:r>
              <a:rPr lang="de-DE"/>
              <a:t>Vegetationsschicht</a:t>
            </a:r>
            <a:endParaRPr/>
          </a:p>
        </p:txBody>
      </p:sp>
      <p:cxnSp>
        <p:nvCxnSpPr>
          <p:cNvPr id="12" name="Gerade Verbindung 12"/>
          <p:cNvCxnSpPr>
            <a:cxnSpLocks/>
            <a:endCxn id="13" idx="2"/>
          </p:cNvCxnSpPr>
          <p:nvPr/>
        </p:nvCxnSpPr>
        <p:spPr bwMode="auto">
          <a:xfrm flipH="1" flipV="1">
            <a:off x="8309333" y="3116964"/>
            <a:ext cx="371028" cy="10429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extfeld 13"/>
          <p:cNvSpPr>
            <a:spLocks/>
          </p:cNvSpPr>
          <p:nvPr/>
        </p:nvSpPr>
        <p:spPr bwMode="auto">
          <a:xfrm>
            <a:off x="7830355" y="2747632"/>
            <a:ext cx="957955" cy="369332"/>
          </a:xfrm>
          <a:prstGeom prst="rect">
            <a:avLst/>
          </a:prstGeom>
          <a:noFill/>
        </p:spPr>
        <p:txBody>
          <a:bodyPr wrap="none" rtlCol="0">
            <a:spAutoFit/>
          </a:bodyPr>
          <a:lstStyle/>
          <a:p>
            <a:pPr>
              <a:defRPr/>
            </a:pPr>
            <a:r>
              <a:rPr lang="de-DE"/>
              <a:t>Substrat</a:t>
            </a:r>
            <a:endParaRPr/>
          </a:p>
        </p:txBody>
      </p:sp>
      <p:cxnSp>
        <p:nvCxnSpPr>
          <p:cNvPr id="14" name="Gerade Verbindung 16"/>
          <p:cNvCxnSpPr>
            <a:cxnSpLocks/>
            <a:endCxn id="15" idx="2"/>
          </p:cNvCxnSpPr>
          <p:nvPr/>
        </p:nvCxnSpPr>
        <p:spPr bwMode="auto">
          <a:xfrm flipH="1" flipV="1">
            <a:off x="4807779" y="3298569"/>
            <a:ext cx="1384566" cy="11575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feld 17"/>
          <p:cNvSpPr>
            <a:spLocks/>
          </p:cNvSpPr>
          <p:nvPr/>
        </p:nvSpPr>
        <p:spPr bwMode="auto">
          <a:xfrm>
            <a:off x="2818901" y="2929237"/>
            <a:ext cx="3977755" cy="369332"/>
          </a:xfrm>
          <a:prstGeom prst="rect">
            <a:avLst/>
          </a:prstGeom>
          <a:noFill/>
        </p:spPr>
        <p:txBody>
          <a:bodyPr wrap="none" rtlCol="0">
            <a:spAutoFit/>
          </a:bodyPr>
          <a:lstStyle/>
          <a:p>
            <a:pPr>
              <a:defRPr/>
            </a:pPr>
            <a:r>
              <a:rPr lang="de-DE"/>
              <a:t>Drainageschicht (Regenwasserableitung)</a:t>
            </a:r>
            <a:endParaRPr/>
          </a:p>
        </p:txBody>
      </p:sp>
      <p:cxnSp>
        <p:nvCxnSpPr>
          <p:cNvPr id="16" name="Gerade Verbindung 20"/>
          <p:cNvCxnSpPr>
            <a:cxnSpLocks/>
            <a:endCxn id="17" idx="3"/>
          </p:cNvCxnSpPr>
          <p:nvPr/>
        </p:nvCxnSpPr>
        <p:spPr bwMode="auto">
          <a:xfrm flipH="1" flipV="1">
            <a:off x="2329507" y="3453754"/>
            <a:ext cx="1276584" cy="44146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feld 21"/>
          <p:cNvSpPr>
            <a:spLocks/>
          </p:cNvSpPr>
          <p:nvPr/>
        </p:nvSpPr>
        <p:spPr bwMode="auto">
          <a:xfrm>
            <a:off x="502276" y="3269088"/>
            <a:ext cx="1827231" cy="369332"/>
          </a:xfrm>
          <a:prstGeom prst="rect">
            <a:avLst/>
          </a:prstGeom>
          <a:noFill/>
        </p:spPr>
        <p:txBody>
          <a:bodyPr wrap="none" rtlCol="0">
            <a:spAutoFit/>
          </a:bodyPr>
          <a:lstStyle/>
          <a:p>
            <a:pPr>
              <a:defRPr/>
            </a:pPr>
            <a:r>
              <a:rPr lang="de-DE"/>
              <a:t>Abdichtungsbahn</a:t>
            </a:r>
            <a:endParaRPr/>
          </a:p>
        </p:txBody>
      </p:sp>
      <p:cxnSp>
        <p:nvCxnSpPr>
          <p:cNvPr id="18" name="Gerade Verbindung 25"/>
          <p:cNvCxnSpPr>
            <a:cxnSpLocks/>
            <a:endCxn id="19" idx="3"/>
          </p:cNvCxnSpPr>
          <p:nvPr/>
        </p:nvCxnSpPr>
        <p:spPr bwMode="auto">
          <a:xfrm flipH="1" flipV="1">
            <a:off x="2406900" y="4232286"/>
            <a:ext cx="2400886" cy="7904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extfeld 26"/>
          <p:cNvSpPr>
            <a:spLocks/>
          </p:cNvSpPr>
          <p:nvPr/>
        </p:nvSpPr>
        <p:spPr bwMode="auto">
          <a:xfrm>
            <a:off x="502276" y="4047620"/>
            <a:ext cx="1904623" cy="369332"/>
          </a:xfrm>
          <a:prstGeom prst="rect">
            <a:avLst/>
          </a:prstGeom>
          <a:noFill/>
        </p:spPr>
        <p:txBody>
          <a:bodyPr wrap="none" rtlCol="0">
            <a:spAutoFit/>
          </a:bodyPr>
          <a:lstStyle/>
          <a:p>
            <a:pPr>
              <a:defRPr/>
            </a:pPr>
            <a:r>
              <a:rPr lang="de-DE"/>
              <a:t>Unterkonstruktion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Dachbegrünung</a:t>
            </a:r>
            <a:endParaRPr dirty="0"/>
          </a:p>
        </p:txBody>
      </p:sp>
      <p:pic>
        <p:nvPicPr>
          <p:cNvPr id="5" name="Inhaltsplatzhalter 4"/>
          <p:cNvPicPr>
            <a:picLocks noGrp="1" noChangeAspect="1"/>
          </p:cNvPicPr>
          <p:nvPr>
            <p:ph idx="1"/>
          </p:nvPr>
        </p:nvPicPr>
        <p:blipFill>
          <a:blip r:embed="rId3"/>
          <a:stretch/>
        </p:blipFill>
        <p:spPr bwMode="auto">
          <a:xfrm>
            <a:off x="409925" y="1121531"/>
            <a:ext cx="5400000" cy="3115212"/>
          </a:xfrm>
          <a:prstGeom prst="rect">
            <a:avLst/>
          </a:prstGeom>
        </p:spPr>
      </p:pic>
      <p:sp>
        <p:nvSpPr>
          <p:cNvPr id="6" name="Fußzeilenplatzhalter 3"/>
          <p:cNvSpPr>
            <a:spLocks noGrp="1"/>
          </p:cNvSpPr>
          <p:nvPr>
            <p:ph type="ftr" sz="quarter" idx="10"/>
          </p:nvPr>
        </p:nvSpPr>
        <p:spPr bwMode="auto"/>
        <p:txBody>
          <a:bodyPr/>
          <a:lstStyle/>
          <a:p>
            <a:pPr>
              <a:defRPr/>
            </a:pPr>
            <a:r>
              <a:rPr lang="de-DE"/>
              <a:t>Stallbau_Rind</a:t>
            </a:r>
            <a:endParaRPr/>
          </a:p>
        </p:txBody>
      </p:sp>
      <p:sp>
        <p:nvSpPr>
          <p:cNvPr id="7" name="Textfeld 7"/>
          <p:cNvSpPr>
            <a:spLocks/>
          </p:cNvSpPr>
          <p:nvPr/>
        </p:nvSpPr>
        <p:spPr bwMode="auto">
          <a:xfrm>
            <a:off x="10494818" y="5895253"/>
            <a:ext cx="1342034" cy="276999"/>
          </a:xfrm>
          <a:prstGeom prst="rect">
            <a:avLst/>
          </a:prstGeom>
          <a:noFill/>
          <a:ln>
            <a:noFill/>
          </a:ln>
        </p:spPr>
        <p:txBody>
          <a:bodyPr wrap="none" rtlCol="0">
            <a:spAutoFit/>
          </a:bodyPr>
          <a:lstStyle/>
          <a:p>
            <a:pPr>
              <a:defRPr/>
            </a:pPr>
            <a:r>
              <a:rPr lang="de-DE" sz="1200" dirty="0"/>
              <a:t>© ILT 4c, LfL, 2016</a:t>
            </a:r>
          </a:p>
        </p:txBody>
      </p:sp>
      <p:sp>
        <p:nvSpPr>
          <p:cNvPr id="8" name="Textfeld 5"/>
          <p:cNvSpPr>
            <a:spLocks/>
          </p:cNvSpPr>
          <p:nvPr/>
        </p:nvSpPr>
        <p:spPr bwMode="auto">
          <a:xfrm>
            <a:off x="412124" y="4279426"/>
            <a:ext cx="5616218" cy="1754326"/>
          </a:xfrm>
          <a:prstGeom prst="rect">
            <a:avLst/>
          </a:prstGeom>
          <a:solidFill>
            <a:schemeClr val="bg1"/>
          </a:solidFill>
        </p:spPr>
        <p:txBody>
          <a:bodyPr wrap="square" rtlCol="0">
            <a:spAutoFit/>
          </a:bodyPr>
          <a:lstStyle/>
          <a:p>
            <a:pPr marL="285750" indent="-285750">
              <a:buFont typeface="Arial"/>
              <a:buChar char="•"/>
              <a:defRPr/>
            </a:pPr>
            <a:r>
              <a:rPr lang="de-DE"/>
              <a:t>Vertrocknete Vegetationsschicht hat kaum Kühleffekt:</a:t>
            </a:r>
            <a:br>
              <a:rPr lang="de-DE"/>
            </a:br>
            <a:r>
              <a:rPr lang="de-DE" u="sng"/>
              <a:t>Unbedingt vermeiden!</a:t>
            </a:r>
            <a:endParaRPr/>
          </a:p>
          <a:p>
            <a:pPr marL="285750" indent="-285750">
              <a:buFont typeface="Arial"/>
              <a:buChar char="•"/>
              <a:defRPr/>
            </a:pPr>
            <a:r>
              <a:rPr lang="de-DE"/>
              <a:t>Vegetations- und Substratschicht müssen aufeinander abgestimmt werden!</a:t>
            </a:r>
            <a:endParaRPr/>
          </a:p>
          <a:p>
            <a:pPr marL="285750" indent="-285750">
              <a:buFont typeface="Arial"/>
              <a:buChar char="•"/>
              <a:defRPr/>
            </a:pPr>
            <a:r>
              <a:rPr lang="de-DE" b="1"/>
              <a:t>Bewässern</a:t>
            </a:r>
            <a:r>
              <a:rPr lang="de-DE"/>
              <a:t> des Gründachs senkt die </a:t>
            </a:r>
            <a:br>
              <a:rPr lang="de-DE"/>
            </a:br>
            <a:r>
              <a:rPr lang="de-DE"/>
              <a:t>Temperatur im Stall</a:t>
            </a:r>
            <a:endParaRPr/>
          </a:p>
        </p:txBody>
      </p:sp>
      <p:pic>
        <p:nvPicPr>
          <p:cNvPr id="9" name="Inhaltsplatzhalter 4"/>
          <p:cNvPicPr>
            <a:picLocks noChangeAspect="1"/>
          </p:cNvPicPr>
          <p:nvPr/>
        </p:nvPicPr>
        <p:blipFill>
          <a:blip r:embed="rId4"/>
          <a:srcRect r="48452" b="47108"/>
          <a:stretch/>
        </p:blipFill>
        <p:spPr bwMode="auto">
          <a:xfrm>
            <a:off x="6028341" y="3080880"/>
            <a:ext cx="5760000" cy="2814373"/>
          </a:xfrm>
          <a:prstGeom prst="rect">
            <a:avLst/>
          </a:prstGeom>
        </p:spPr>
      </p:pic>
      <p:sp>
        <p:nvSpPr>
          <p:cNvPr id="10" name="Textfeld 2"/>
          <p:cNvSpPr>
            <a:spLocks/>
          </p:cNvSpPr>
          <p:nvPr/>
        </p:nvSpPr>
        <p:spPr bwMode="auto">
          <a:xfrm>
            <a:off x="6130344" y="2614411"/>
            <a:ext cx="3448380" cy="400110"/>
          </a:xfrm>
          <a:prstGeom prst="rect">
            <a:avLst/>
          </a:prstGeom>
          <a:noFill/>
        </p:spPr>
        <p:txBody>
          <a:bodyPr wrap="none" rtlCol="0">
            <a:spAutoFit/>
          </a:bodyPr>
          <a:lstStyle/>
          <a:p>
            <a:pPr>
              <a:defRPr/>
            </a:pPr>
            <a:r>
              <a:rPr lang="de-DE" sz="2000" dirty="0"/>
              <a:t>Zustand im Hochsommer 2015:</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Gründach - Vorteile</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p:txBody>
          <a:bodyPr/>
          <a:lstStyle/>
          <a:p>
            <a:pPr marL="0" lvl="0" indent="0">
              <a:buSzPct val="45000"/>
              <a:buNone/>
              <a:defRPr/>
            </a:pPr>
            <a:endParaRPr lang="de-DE" sz="1000" dirty="0">
              <a:cs typeface="Arial"/>
            </a:endParaRPr>
          </a:p>
          <a:p>
            <a:pPr marL="1028700" lvl="1" indent="-342900">
              <a:buSzPct val="45000"/>
              <a:buFont typeface="Wingdings"/>
              <a:buChar char="Ø"/>
              <a:defRPr/>
            </a:pPr>
            <a:r>
              <a:rPr lang="de-DE" sz="2800" dirty="0">
                <a:cs typeface="Arial"/>
              </a:rPr>
              <a:t>Verdunstung der Niederschläge </a:t>
            </a:r>
            <a:r>
              <a:rPr lang="de-DE" sz="2800" dirty="0">
                <a:cs typeface="Arial"/>
                <a:sym typeface="Wingdings" panose="05000000000000000000" pitchFamily="2" charset="2"/>
              </a:rPr>
              <a:t></a:t>
            </a:r>
            <a:r>
              <a:rPr lang="de-DE" sz="2800" dirty="0">
                <a:cs typeface="Arial"/>
              </a:rPr>
              <a:t> passiver Kühleffekt</a:t>
            </a:r>
            <a:endParaRPr dirty="0"/>
          </a:p>
          <a:p>
            <a:pPr marL="1028700" lvl="1" indent="-342900">
              <a:buSzPct val="45000"/>
              <a:buFont typeface="Wingdings"/>
              <a:buChar char="Ø"/>
              <a:defRPr/>
            </a:pPr>
            <a:r>
              <a:rPr lang="de-DE" sz="2800" dirty="0">
                <a:cs typeface="Arial"/>
              </a:rPr>
              <a:t>Hoher Wärmepuffer des Dachaufbaus</a:t>
            </a:r>
            <a:endParaRPr dirty="0"/>
          </a:p>
          <a:p>
            <a:pPr marL="1028700" lvl="1" indent="-342900">
              <a:buSzPct val="45000"/>
              <a:buFont typeface="Wingdings"/>
              <a:buChar char="Ø"/>
              <a:defRPr/>
            </a:pPr>
            <a:r>
              <a:rPr lang="de-DE" sz="2800" dirty="0">
                <a:cs typeface="Arial"/>
              </a:rPr>
              <a:t>Sonnenschutz durch Vegetation</a:t>
            </a:r>
            <a:endParaRPr dirty="0"/>
          </a:p>
          <a:p>
            <a:pPr marL="1028700" lvl="1" indent="-342900">
              <a:buSzPct val="45000"/>
              <a:buFont typeface="Wingdings"/>
              <a:buChar char="Ø"/>
              <a:defRPr/>
            </a:pPr>
            <a:r>
              <a:rPr lang="de-DE" sz="2800" dirty="0">
                <a:cs typeface="Arial"/>
              </a:rPr>
              <a:t>Luftwechsel hat hier untergeordnete Bedeutung</a:t>
            </a:r>
            <a:endParaRPr dirty="0"/>
          </a:p>
          <a:p>
            <a:pPr lvl="1" indent="0">
              <a:buSzPct val="45000"/>
              <a:buNone/>
              <a:defRPr/>
            </a:pPr>
            <a:endParaRPr lang="de-DE" sz="2800" dirty="0">
              <a:cs typeface="Arial"/>
            </a:endParaRPr>
          </a:p>
          <a:p>
            <a:pPr lvl="1" indent="0">
              <a:buSzPct val="45000"/>
              <a:buNone/>
              <a:defRPr/>
            </a:pPr>
            <a:r>
              <a:rPr lang="de-DE" sz="2800" dirty="0">
                <a:cs typeface="Arial"/>
                <a:sym typeface="Wingdings" panose="05000000000000000000" pitchFamily="2" charset="2"/>
              </a:rPr>
              <a:t></a:t>
            </a:r>
            <a:r>
              <a:rPr lang="de-DE" sz="2800" dirty="0">
                <a:cs typeface="Arial"/>
              </a:rPr>
              <a:t> </a:t>
            </a:r>
            <a:r>
              <a:rPr lang="de-DE" sz="2800" b="1" dirty="0">
                <a:cs typeface="Arial"/>
              </a:rPr>
              <a:t>Stallinnentemperatur kann längere Zeit unter der Außentemperatur gehalten werden! (Messungen Sommer 2015)</a:t>
            </a:r>
            <a:endParaRPr dirty="0"/>
          </a:p>
          <a:p>
            <a:pPr lvl="0">
              <a:buSzPct val="45000"/>
              <a:defRPr/>
            </a:pPr>
            <a:endParaRPr lang="de-DE" sz="2400" dirty="0"/>
          </a:p>
        </p:txBody>
      </p:sp>
      <p:sp>
        <p:nvSpPr>
          <p:cNvPr id="7" name="Textfeld 5"/>
          <p:cNvSpPr>
            <a:spLocks/>
          </p:cNvSpPr>
          <p:nvPr/>
        </p:nvSpPr>
        <p:spPr bwMode="auto">
          <a:xfrm>
            <a:off x="10494818" y="5895253"/>
            <a:ext cx="746870" cy="276999"/>
          </a:xfrm>
          <a:prstGeom prst="rect">
            <a:avLst/>
          </a:prstGeom>
          <a:noFill/>
          <a:ln>
            <a:noFill/>
          </a:ln>
        </p:spPr>
        <p:txBody>
          <a:bodyPr wrap="none" rtlCol="0">
            <a:spAutoFit/>
          </a:bodyPr>
          <a:lstStyle/>
          <a:p>
            <a:pPr>
              <a:defRPr/>
            </a:pPr>
            <a:r>
              <a:rPr lang="de-DE" sz="1200"/>
              <a:t>LfL, 2016</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Weitere Maßnahmen zur Vermeidung von Hitzestress</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1"/>
          <p:cNvSpPr>
            <a:spLocks noGrp="1"/>
          </p:cNvSpPr>
          <p:nvPr>
            <p:ph idx="1"/>
          </p:nvPr>
        </p:nvSpPr>
        <p:spPr bwMode="auto"/>
        <p:txBody>
          <a:bodyPr/>
          <a:lstStyle/>
          <a:p>
            <a:pPr marL="0" lvl="0" indent="0">
              <a:buSzPct val="45000"/>
              <a:buNone/>
              <a:defRPr/>
            </a:pPr>
            <a:endParaRPr lang="de-DE" sz="1000" b="1" dirty="0">
              <a:cs typeface="Arial"/>
            </a:endParaRPr>
          </a:p>
          <a:p>
            <a:pPr lvl="1">
              <a:spcBef>
                <a:spcPts val="0"/>
              </a:spcBef>
              <a:spcAft>
                <a:spcPts val="1417"/>
              </a:spcAft>
              <a:buSzPct val="75000"/>
              <a:buFont typeface="StarSymbol"/>
              <a:buChar char="➢"/>
              <a:defRPr/>
            </a:pPr>
            <a:r>
              <a:rPr lang="de-DE" sz="2800" dirty="0">
                <a:solidFill>
                  <a:srgbClr val="000000"/>
                </a:solidFill>
                <a:ea typeface="Microsoft YaHei"/>
                <a:cs typeface="Arial"/>
              </a:rPr>
              <a:t> Ausreichend, gut zugängliche Wasserstellen </a:t>
            </a:r>
          </a:p>
          <a:p>
            <a:pPr lvl="1">
              <a:spcBef>
                <a:spcPts val="0"/>
              </a:spcBef>
              <a:spcAft>
                <a:spcPts val="1417"/>
              </a:spcAft>
              <a:buSzPct val="75000"/>
              <a:buFont typeface="StarSymbol"/>
              <a:buChar char="➢"/>
              <a:defRPr/>
            </a:pPr>
            <a:r>
              <a:rPr lang="de-DE" sz="2800" dirty="0">
                <a:solidFill>
                  <a:srgbClr val="000000"/>
                </a:solidFill>
                <a:ea typeface="Microsoft YaHei"/>
                <a:cs typeface="Arial"/>
              </a:rPr>
              <a:t> Anpassung der Fütterung</a:t>
            </a:r>
          </a:p>
          <a:p>
            <a:pPr lvl="1">
              <a:spcBef>
                <a:spcPts val="0"/>
              </a:spcBef>
              <a:spcAft>
                <a:spcPts val="1417"/>
              </a:spcAft>
              <a:buSzPct val="75000"/>
              <a:buFont typeface="StarSymbol"/>
              <a:buChar char="➢"/>
              <a:defRPr/>
            </a:pPr>
            <a:endParaRPr lang="de-DE" sz="2800" dirty="0">
              <a:solidFill>
                <a:srgbClr val="000000"/>
              </a:solidFill>
              <a:ea typeface="Microsoft YaHei"/>
              <a:cs typeface="Arial"/>
            </a:endParaRPr>
          </a:p>
          <a:p>
            <a:pPr marL="457200" lvl="1" indent="0" algn="ctr">
              <a:spcBef>
                <a:spcPts val="0"/>
              </a:spcBef>
              <a:spcAft>
                <a:spcPts val="1417"/>
              </a:spcAft>
              <a:buSzPct val="75000"/>
              <a:buNone/>
              <a:defRPr/>
            </a:pPr>
            <a:r>
              <a:rPr lang="de-DE" sz="2800" dirty="0">
                <a:solidFill>
                  <a:srgbClr val="000000"/>
                </a:solidFill>
                <a:ea typeface="Microsoft YaHei"/>
                <a:cs typeface="Arial"/>
              </a:rPr>
              <a:t>Welche Anforderungen werden an eine optimale</a:t>
            </a:r>
            <a:br>
              <a:rPr lang="de-DE" sz="2800" dirty="0">
                <a:solidFill>
                  <a:srgbClr val="000000"/>
                </a:solidFill>
                <a:ea typeface="Microsoft YaHei"/>
                <a:cs typeface="Arial"/>
              </a:rPr>
            </a:br>
            <a:r>
              <a:rPr lang="de-DE" sz="2800" dirty="0">
                <a:solidFill>
                  <a:srgbClr val="000000"/>
                </a:solidFill>
                <a:ea typeface="Microsoft YaHei"/>
                <a:cs typeface="Arial"/>
              </a:rPr>
              <a:t> Wasserversorgung gestellt?</a:t>
            </a:r>
            <a:endParaRPr dirty="0"/>
          </a:p>
        </p:txBody>
      </p:sp>
      <p:pic>
        <p:nvPicPr>
          <p:cNvPr id="7" name="Grafik 6">
            <a:extLst>
              <a:ext uri="{FF2B5EF4-FFF2-40B4-BE49-F238E27FC236}">
                <a16:creationId xmlns:a16="http://schemas.microsoft.com/office/drawing/2014/main" id="{069E0541-5E45-42F1-B574-F389F0BC1A23}"/>
              </a:ext>
            </a:extLst>
          </p:cNvPr>
          <p:cNvPicPr>
            <a:picLocks noChangeAspect="1"/>
          </p:cNvPicPr>
          <p:nvPr/>
        </p:nvPicPr>
        <p:blipFill>
          <a:blip r:embed="rId3"/>
          <a:stretch>
            <a:fillRect/>
          </a:stretch>
        </p:blipFill>
        <p:spPr bwMode="auto">
          <a:xfrm>
            <a:off x="5258459" y="4501882"/>
            <a:ext cx="1675081" cy="1675081"/>
          </a:xfrm>
          <a:prstGeom prst="rect">
            <a:avLst/>
          </a:prstGeom>
        </p:spPr>
      </p:pic>
      <p:sp>
        <p:nvSpPr>
          <p:cNvPr id="8" name="Rechteck 7">
            <a:extLst>
              <a:ext uri="{FF2B5EF4-FFF2-40B4-BE49-F238E27FC236}">
                <a16:creationId xmlns:a16="http://schemas.microsoft.com/office/drawing/2014/main" id="{39292DAB-761D-47F6-AD73-67BA8F3CD2CD}"/>
              </a:ext>
            </a:extLst>
          </p:cNvPr>
          <p:cNvSpPr/>
          <p:nvPr/>
        </p:nvSpPr>
        <p:spPr bwMode="auto">
          <a:xfrm>
            <a:off x="6384032" y="5874242"/>
            <a:ext cx="648071" cy="261610"/>
          </a:xfrm>
          <a:prstGeom prst="rect">
            <a:avLst/>
          </a:prstGeom>
        </p:spPr>
        <p:txBody>
          <a:bodyPr wrap="square">
            <a:spAutoFit/>
          </a:bodyPr>
          <a:lstStyle/>
          <a:p>
            <a:r>
              <a:rPr lang="de-DE" sz="1100" dirty="0" err="1"/>
              <a:t>pixabay</a:t>
            </a:r>
            <a:endParaRPr lang="de-DE" sz="11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1 – Aufgabe 1</a:t>
            </a:r>
          </a:p>
        </p:txBody>
      </p:sp>
      <p:sp>
        <p:nvSpPr>
          <p:cNvPr id="5" name="Inhaltsplatzhalter 2"/>
          <p:cNvSpPr>
            <a:spLocks noGrp="1"/>
          </p:cNvSpPr>
          <p:nvPr>
            <p:ph idx="1"/>
          </p:nvPr>
        </p:nvSpPr>
        <p:spPr bwMode="auto">
          <a:xfrm>
            <a:off x="838200" y="1463040"/>
            <a:ext cx="5617840" cy="4713923"/>
          </a:xfrm>
        </p:spPr>
        <p:txBody>
          <a:bodyPr/>
          <a:lstStyle/>
          <a:p>
            <a:pPr marL="0" indent="0">
              <a:spcAft>
                <a:spcPts val="600"/>
              </a:spcAft>
              <a:buNone/>
              <a:defRPr/>
            </a:pPr>
            <a:r>
              <a:rPr lang="de-DE" dirty="0"/>
              <a:t>In dem hier abgebildeten Stallplan für 128 Milchkühe sind noch keine Tränken eingezeichnet. </a:t>
            </a:r>
          </a:p>
          <a:p>
            <a:pPr marL="0" indent="0">
              <a:spcAft>
                <a:spcPts val="600"/>
              </a:spcAft>
              <a:buNone/>
              <a:defRPr/>
            </a:pPr>
            <a:r>
              <a:rPr lang="de-DE" b="1" dirty="0"/>
              <a:t>Zeichnen Sie die Ihrer Ansicht nach notwendige Anzahl an Tränken an strategisch günstigen Stellen ein.</a:t>
            </a:r>
          </a:p>
          <a:p>
            <a:pPr marL="0" indent="0">
              <a:spcAft>
                <a:spcPts val="600"/>
              </a:spcAft>
              <a:buNone/>
              <a:defRPr/>
            </a:pPr>
            <a:r>
              <a:rPr lang="de-DE" b="1" dirty="0"/>
              <a:t>Welche Art von Tränken setzen Sie ein? </a:t>
            </a:r>
          </a:p>
          <a:p>
            <a:pPr marL="0" indent="0">
              <a:spcAft>
                <a:spcPts val="600"/>
              </a:spcAft>
              <a:buNone/>
              <a:defRPr/>
            </a:pPr>
            <a:r>
              <a:rPr lang="de-DE" b="1" dirty="0"/>
              <a:t>Begründen Sie Anzahl und Auswahl der Tränken.</a:t>
            </a:r>
          </a:p>
          <a:p>
            <a:pPr marL="0" indent="0">
              <a:spcAft>
                <a:spcPts val="600"/>
              </a:spcAft>
              <a:buNone/>
              <a:defRPr/>
            </a:pPr>
            <a:endParaRPr lang="de-DE" b="1" dirty="0"/>
          </a:p>
          <a:p>
            <a:pPr marL="0" indent="0">
              <a:spcAft>
                <a:spcPts val="600"/>
              </a:spcAft>
              <a:buNone/>
              <a:defRPr/>
            </a:pPr>
            <a:endParaRPr lang="de-DE" b="1" dirty="0"/>
          </a:p>
          <a:p>
            <a:pPr marL="0" indent="0">
              <a:buNone/>
              <a:defRPr/>
            </a:pPr>
            <a:endParaRPr lang="de-DE" dirty="0"/>
          </a:p>
          <a:p>
            <a:pPr marL="0" indent="0">
              <a:buNone/>
              <a:defRPr/>
            </a:pPr>
            <a:endParaRPr lang="de-DE" dirty="0"/>
          </a:p>
          <a:p>
            <a:pPr marL="0" indent="0">
              <a:buNone/>
              <a:defRPr/>
            </a:pPr>
            <a:endParaRPr lang="de-DE" dirty="0"/>
          </a:p>
        </p:txBody>
      </p:sp>
      <p:sp>
        <p:nvSpPr>
          <p:cNvPr id="6" name="Fußzeilenplatzhalter 3"/>
          <p:cNvSpPr>
            <a:spLocks noGrp="1"/>
          </p:cNvSpPr>
          <p:nvPr>
            <p:ph type="ftr" sz="quarter" idx="10"/>
          </p:nvPr>
        </p:nvSpPr>
        <p:spPr bwMode="auto"/>
        <p:txBody>
          <a:bodyPr/>
          <a:lstStyle/>
          <a:p>
            <a:pPr>
              <a:defRPr/>
            </a:pPr>
            <a:r>
              <a:rPr lang="de-DE"/>
              <a:t>Stallbau_Rind</a:t>
            </a:r>
            <a:endParaRPr/>
          </a:p>
        </p:txBody>
      </p:sp>
      <p:pic>
        <p:nvPicPr>
          <p:cNvPr id="2" name="Grafik 1">
            <a:extLst>
              <a:ext uri="{FF2B5EF4-FFF2-40B4-BE49-F238E27FC236}">
                <a16:creationId xmlns:a16="http://schemas.microsoft.com/office/drawing/2014/main" id="{AC0566DE-7A2A-4487-ABCD-57AEDAE3804D}"/>
              </a:ext>
            </a:extLst>
          </p:cNvPr>
          <p:cNvPicPr>
            <a:picLocks noChangeAspect="1"/>
          </p:cNvPicPr>
          <p:nvPr/>
        </p:nvPicPr>
        <p:blipFill rotWithShape="1">
          <a:blip r:embed="rId3"/>
          <a:srcRect l="17272" t="34758" r="43072" b="25023"/>
          <a:stretch/>
        </p:blipFill>
        <p:spPr>
          <a:xfrm rot="16200000">
            <a:off x="7617472" y="804931"/>
            <a:ext cx="3634001" cy="5214535"/>
          </a:xfrm>
          <a:prstGeom prst="rect">
            <a:avLst/>
          </a:prstGeom>
          <a:solidFill>
            <a:srgbClr val="D5E6F8"/>
          </a:solidFill>
          <a:ln>
            <a:solidFill>
              <a:srgbClr val="CDDDED"/>
            </a:solidFill>
          </a:ln>
        </p:spPr>
      </p:pic>
      <p:sp>
        <p:nvSpPr>
          <p:cNvPr id="7" name="Textfeld 5">
            <a:extLst>
              <a:ext uri="{FF2B5EF4-FFF2-40B4-BE49-F238E27FC236}">
                <a16:creationId xmlns:a16="http://schemas.microsoft.com/office/drawing/2014/main" id="{9CE9AC87-2A1A-4FB0-A5F9-208CFDF44CE3}"/>
              </a:ext>
            </a:extLst>
          </p:cNvPr>
          <p:cNvSpPr>
            <a:spLocks/>
          </p:cNvSpPr>
          <p:nvPr/>
        </p:nvSpPr>
        <p:spPr bwMode="auto">
          <a:xfrm>
            <a:off x="8047088" y="5243431"/>
            <a:ext cx="3902030" cy="276999"/>
          </a:xfrm>
          <a:prstGeom prst="rect">
            <a:avLst/>
          </a:prstGeom>
          <a:noFill/>
          <a:ln>
            <a:noFill/>
          </a:ln>
        </p:spPr>
        <p:txBody>
          <a:bodyPr wrap="none" rtlCol="0">
            <a:spAutoFit/>
          </a:bodyPr>
          <a:lstStyle/>
          <a:p>
            <a:pPr>
              <a:defRPr/>
            </a:pPr>
            <a:r>
              <a:rPr lang="de-DE" sz="1200" dirty="0"/>
              <a:t>Ausschnitt eines Stallplans, verändert nach © KTBL, </a:t>
            </a:r>
            <a:r>
              <a:rPr lang="de-DE" sz="1200" dirty="0" err="1"/>
              <a:t>Baukost</a:t>
            </a:r>
            <a:endParaRPr dirty="0"/>
          </a:p>
        </p:txBody>
      </p:sp>
      <p:sp>
        <p:nvSpPr>
          <p:cNvPr id="3" name="Rechteck 2">
            <a:extLst>
              <a:ext uri="{FF2B5EF4-FFF2-40B4-BE49-F238E27FC236}">
                <a16:creationId xmlns:a16="http://schemas.microsoft.com/office/drawing/2014/main" id="{D5AD0B87-6268-44FD-A9FD-B8DC6473E061}"/>
              </a:ext>
            </a:extLst>
          </p:cNvPr>
          <p:cNvSpPr/>
          <p:nvPr/>
        </p:nvSpPr>
        <p:spPr>
          <a:xfrm>
            <a:off x="9480377" y="3933056"/>
            <a:ext cx="72007" cy="218471"/>
          </a:xfrm>
          <a:prstGeom prst="rect">
            <a:avLst/>
          </a:prstGeom>
          <a:solidFill>
            <a:srgbClr val="D5E6F8"/>
          </a:solidFill>
          <a:ln>
            <a:solidFill>
              <a:srgbClr val="D5E6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Grafik 8">
            <a:extLst>
              <a:ext uri="{FF2B5EF4-FFF2-40B4-BE49-F238E27FC236}">
                <a16:creationId xmlns:a16="http://schemas.microsoft.com/office/drawing/2014/main" id="{432232E4-637C-4829-B5B8-1056BA1DD4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7376079" y="647836"/>
            <a:ext cx="3850457" cy="5480866"/>
          </a:xfrm>
          <a:prstGeom prst="rect">
            <a:avLst/>
          </a:prstGeom>
        </p:spPr>
      </p:pic>
    </p:spTree>
    <p:extLst>
      <p:ext uri="{BB962C8B-B14F-4D97-AF65-F5344CB8AC3E}">
        <p14:creationId xmlns:p14="http://schemas.microsoft.com/office/powerpoint/2010/main" val="165038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1 – Aufgabe 1 - Lösung</a:t>
            </a:r>
          </a:p>
        </p:txBody>
      </p:sp>
      <p:sp>
        <p:nvSpPr>
          <p:cNvPr id="6" name="Fußzeilenplatzhalter 3"/>
          <p:cNvSpPr>
            <a:spLocks noGrp="1"/>
          </p:cNvSpPr>
          <p:nvPr>
            <p:ph type="ftr" sz="quarter" idx="10"/>
          </p:nvPr>
        </p:nvSpPr>
        <p:spPr bwMode="auto"/>
        <p:txBody>
          <a:bodyPr/>
          <a:lstStyle/>
          <a:p>
            <a:pPr>
              <a:defRPr/>
            </a:pPr>
            <a:r>
              <a:rPr lang="de-DE"/>
              <a:t>Stallbau_Rind</a:t>
            </a:r>
            <a:endParaRPr/>
          </a:p>
        </p:txBody>
      </p:sp>
      <p:sp>
        <p:nvSpPr>
          <p:cNvPr id="7" name="Textfeld 5">
            <a:extLst>
              <a:ext uri="{FF2B5EF4-FFF2-40B4-BE49-F238E27FC236}">
                <a16:creationId xmlns:a16="http://schemas.microsoft.com/office/drawing/2014/main" id="{9CE9AC87-2A1A-4FB0-A5F9-208CFDF44CE3}"/>
              </a:ext>
            </a:extLst>
          </p:cNvPr>
          <p:cNvSpPr>
            <a:spLocks/>
          </p:cNvSpPr>
          <p:nvPr/>
        </p:nvSpPr>
        <p:spPr bwMode="auto">
          <a:xfrm>
            <a:off x="8568560" y="6079351"/>
            <a:ext cx="3288080" cy="276999"/>
          </a:xfrm>
          <a:prstGeom prst="rect">
            <a:avLst/>
          </a:prstGeom>
          <a:noFill/>
          <a:ln>
            <a:noFill/>
          </a:ln>
        </p:spPr>
        <p:txBody>
          <a:bodyPr wrap="none" rtlCol="0">
            <a:spAutoFit/>
          </a:bodyPr>
          <a:lstStyle/>
          <a:p>
            <a:pPr>
              <a:defRPr/>
            </a:pPr>
            <a:r>
              <a:rPr lang="de-DE" sz="1200" dirty="0"/>
              <a:t>Ausschnitt eines Stallplans, nach © KTBL, </a:t>
            </a:r>
            <a:r>
              <a:rPr lang="de-DE" sz="1200" dirty="0" err="1"/>
              <a:t>Baukost</a:t>
            </a:r>
            <a:endParaRPr dirty="0"/>
          </a:p>
        </p:txBody>
      </p:sp>
      <p:pic>
        <p:nvPicPr>
          <p:cNvPr id="5" name="Grafik 4">
            <a:extLst>
              <a:ext uri="{FF2B5EF4-FFF2-40B4-BE49-F238E27FC236}">
                <a16:creationId xmlns:a16="http://schemas.microsoft.com/office/drawing/2014/main" id="{9807E5C7-586D-4B97-9BC4-5CC01246A3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566288" y="117953"/>
            <a:ext cx="4971192" cy="7128792"/>
          </a:xfrm>
          <a:prstGeom prst="rect">
            <a:avLst/>
          </a:prstGeom>
        </p:spPr>
      </p:pic>
      <p:sp>
        <p:nvSpPr>
          <p:cNvPr id="9" name="Ellipse 8">
            <a:extLst>
              <a:ext uri="{FF2B5EF4-FFF2-40B4-BE49-F238E27FC236}">
                <a16:creationId xmlns:a16="http://schemas.microsoft.com/office/drawing/2014/main" id="{F2800F40-B92D-43D9-8466-542DB4B3ABEE}"/>
              </a:ext>
            </a:extLst>
          </p:cNvPr>
          <p:cNvSpPr/>
          <p:nvPr/>
        </p:nvSpPr>
        <p:spPr>
          <a:xfrm>
            <a:off x="1991544" y="2565915"/>
            <a:ext cx="277233" cy="504056"/>
          </a:xfrm>
          <a:prstGeom prst="ellipse">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a:extLst>
              <a:ext uri="{FF2B5EF4-FFF2-40B4-BE49-F238E27FC236}">
                <a16:creationId xmlns:a16="http://schemas.microsoft.com/office/drawing/2014/main" id="{DC421E35-BF91-485F-9342-78A28073C3FE}"/>
              </a:ext>
            </a:extLst>
          </p:cNvPr>
          <p:cNvSpPr/>
          <p:nvPr/>
        </p:nvSpPr>
        <p:spPr bwMode="auto">
          <a:xfrm>
            <a:off x="5165775" y="2576736"/>
            <a:ext cx="277233" cy="504056"/>
          </a:xfrm>
          <a:prstGeom prst="ellipse">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a:extLst>
              <a:ext uri="{FF2B5EF4-FFF2-40B4-BE49-F238E27FC236}">
                <a16:creationId xmlns:a16="http://schemas.microsoft.com/office/drawing/2014/main" id="{8544422A-1C99-4C8F-9D74-09D5974AA909}"/>
              </a:ext>
            </a:extLst>
          </p:cNvPr>
          <p:cNvSpPr/>
          <p:nvPr/>
        </p:nvSpPr>
        <p:spPr bwMode="auto">
          <a:xfrm>
            <a:off x="4141825" y="2564904"/>
            <a:ext cx="277233" cy="504056"/>
          </a:xfrm>
          <a:prstGeom prst="ellipse">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a:extLst>
              <a:ext uri="{FF2B5EF4-FFF2-40B4-BE49-F238E27FC236}">
                <a16:creationId xmlns:a16="http://schemas.microsoft.com/office/drawing/2014/main" id="{E84A972C-3683-4933-B115-668C250DAE89}"/>
              </a:ext>
            </a:extLst>
          </p:cNvPr>
          <p:cNvSpPr/>
          <p:nvPr/>
        </p:nvSpPr>
        <p:spPr bwMode="auto">
          <a:xfrm>
            <a:off x="7903015" y="4393938"/>
            <a:ext cx="277233" cy="504056"/>
          </a:xfrm>
          <a:prstGeom prst="ellipse">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a:extLst>
              <a:ext uri="{FF2B5EF4-FFF2-40B4-BE49-F238E27FC236}">
                <a16:creationId xmlns:a16="http://schemas.microsoft.com/office/drawing/2014/main" id="{D90DB64A-9D45-45F5-AEE8-907940F07DA9}"/>
              </a:ext>
            </a:extLst>
          </p:cNvPr>
          <p:cNvSpPr/>
          <p:nvPr/>
        </p:nvSpPr>
        <p:spPr bwMode="auto">
          <a:xfrm>
            <a:off x="5143638" y="4393938"/>
            <a:ext cx="277233" cy="504056"/>
          </a:xfrm>
          <a:prstGeom prst="ellipse">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a:extLst>
              <a:ext uri="{FF2B5EF4-FFF2-40B4-BE49-F238E27FC236}">
                <a16:creationId xmlns:a16="http://schemas.microsoft.com/office/drawing/2014/main" id="{16B7AA7A-A8FF-4D28-A4D9-18D6ABBAC3AA}"/>
              </a:ext>
            </a:extLst>
          </p:cNvPr>
          <p:cNvSpPr/>
          <p:nvPr/>
        </p:nvSpPr>
        <p:spPr bwMode="auto">
          <a:xfrm>
            <a:off x="3761367" y="4393938"/>
            <a:ext cx="277233" cy="504056"/>
          </a:xfrm>
          <a:prstGeom prst="ellipse">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a:extLst>
              <a:ext uri="{FF2B5EF4-FFF2-40B4-BE49-F238E27FC236}">
                <a16:creationId xmlns:a16="http://schemas.microsoft.com/office/drawing/2014/main" id="{18A7D5A6-1AC9-4CBA-B8B1-5AAD26AD446F}"/>
              </a:ext>
            </a:extLst>
          </p:cNvPr>
          <p:cNvSpPr/>
          <p:nvPr/>
        </p:nvSpPr>
        <p:spPr bwMode="auto">
          <a:xfrm>
            <a:off x="1991543" y="4393938"/>
            <a:ext cx="277233" cy="504056"/>
          </a:xfrm>
          <a:prstGeom prst="ellipse">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a:extLst>
              <a:ext uri="{FF2B5EF4-FFF2-40B4-BE49-F238E27FC236}">
                <a16:creationId xmlns:a16="http://schemas.microsoft.com/office/drawing/2014/main" id="{F567A28C-3A72-4E9E-85F8-E95275D3A585}"/>
              </a:ext>
            </a:extLst>
          </p:cNvPr>
          <p:cNvSpPr/>
          <p:nvPr/>
        </p:nvSpPr>
        <p:spPr bwMode="auto">
          <a:xfrm>
            <a:off x="7925152" y="2576736"/>
            <a:ext cx="277233" cy="504056"/>
          </a:xfrm>
          <a:prstGeom prst="ellipse">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403791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dirty="0"/>
              <a:t>Arbeitsauftrag 1 – Aufgabe 1 - Lösung</a:t>
            </a:r>
          </a:p>
        </p:txBody>
      </p:sp>
      <p:sp>
        <p:nvSpPr>
          <p:cNvPr id="5" name="Inhaltsplatzhalter 2"/>
          <p:cNvSpPr>
            <a:spLocks noGrp="1"/>
          </p:cNvSpPr>
          <p:nvPr>
            <p:ph idx="1"/>
          </p:nvPr>
        </p:nvSpPr>
        <p:spPr bwMode="auto">
          <a:xfrm>
            <a:off x="838200" y="1274029"/>
            <a:ext cx="10658400" cy="4713923"/>
          </a:xfrm>
        </p:spPr>
        <p:txBody>
          <a:bodyPr/>
          <a:lstStyle/>
          <a:p>
            <a:pPr marL="0" indent="0">
              <a:spcAft>
                <a:spcPts val="600"/>
              </a:spcAft>
              <a:buNone/>
              <a:defRPr/>
            </a:pPr>
            <a:r>
              <a:rPr lang="de-DE" b="1" dirty="0"/>
              <a:t>Auswahl der </a:t>
            </a:r>
            <a:r>
              <a:rPr lang="de-DE" b="1" dirty="0" err="1"/>
              <a:t>Tränkenart</a:t>
            </a:r>
            <a:r>
              <a:rPr lang="de-DE" b="1" dirty="0"/>
              <a:t>:</a:t>
            </a:r>
          </a:p>
          <a:p>
            <a:pPr marL="0" indent="0">
              <a:spcAft>
                <a:spcPts val="600"/>
              </a:spcAft>
              <a:buNone/>
              <a:defRPr/>
            </a:pPr>
            <a:r>
              <a:rPr lang="de-DE" sz="2400" dirty="0" err="1"/>
              <a:t>Trogtränken</a:t>
            </a:r>
            <a:r>
              <a:rPr lang="de-DE" sz="2400" dirty="0"/>
              <a:t> – frei zugängliche Wasseroberfläche mit einer Tiefe von 30 bis 40 cm bei einer </a:t>
            </a:r>
            <a:r>
              <a:rPr lang="de-DE" sz="2400" dirty="0" err="1"/>
              <a:t>Troglänge</a:t>
            </a:r>
            <a:r>
              <a:rPr lang="de-DE" sz="2400" dirty="0"/>
              <a:t>, die zwischen 1 und 3 m variiert, zur Verfügung. Der Wassernachlauf erfolgt schwimmergesteuert. Die große Wasseroberfläche in Verbindung mit einer entsprechenden Wassertiefe lässt die Kuh artgerecht trinken.</a:t>
            </a:r>
          </a:p>
          <a:p>
            <a:pPr marL="0" indent="0">
              <a:spcAft>
                <a:spcPts val="600"/>
              </a:spcAft>
              <a:buNone/>
              <a:defRPr/>
            </a:pPr>
            <a:r>
              <a:rPr lang="de-DE" sz="2400" dirty="0"/>
              <a:t>Die Kuh kann ihren Bedarf in wenigen Minuten befriedigen, so dass auch rangniedrigere Tiere zu ihrem Anrecht kommen. Außerdem können mehrere Kühe gleichzeitig in einer arttypischen Haltung saufen.</a:t>
            </a:r>
          </a:p>
          <a:p>
            <a:pPr marL="0" indent="0">
              <a:spcAft>
                <a:spcPts val="600"/>
              </a:spcAft>
              <a:buNone/>
              <a:defRPr/>
            </a:pPr>
            <a:r>
              <a:rPr lang="de-DE" sz="2400" dirty="0"/>
              <a:t>Hier werden 8 </a:t>
            </a:r>
            <a:r>
              <a:rPr lang="de-DE" sz="2400" dirty="0" err="1"/>
              <a:t>Trogtränken</a:t>
            </a:r>
            <a:r>
              <a:rPr lang="de-DE" sz="2400" dirty="0"/>
              <a:t> empfohlen (ca. 20 Kühe pro Tränke).</a:t>
            </a:r>
          </a:p>
          <a:p>
            <a:pPr marL="0" indent="0">
              <a:buNone/>
              <a:defRPr/>
            </a:pPr>
            <a:endParaRPr lang="de-DE" dirty="0"/>
          </a:p>
        </p:txBody>
      </p:sp>
      <p:sp>
        <p:nvSpPr>
          <p:cNvPr id="6" name="Fußzeilenplatzhalter 3"/>
          <p:cNvSpPr>
            <a:spLocks noGrp="1"/>
          </p:cNvSpPr>
          <p:nvPr>
            <p:ph type="ftr" sz="quarter" idx="10"/>
          </p:nvPr>
        </p:nvSpPr>
        <p:spPr bwMode="auto"/>
        <p:txBody>
          <a:bodyPr/>
          <a:lstStyle/>
          <a:p>
            <a:pPr>
              <a:defRPr/>
            </a:pPr>
            <a:r>
              <a:rPr lang="de-DE"/>
              <a:t>Stallbau_Rind</a:t>
            </a:r>
            <a:endParaRPr/>
          </a:p>
        </p:txBody>
      </p:sp>
      <p:sp>
        <p:nvSpPr>
          <p:cNvPr id="9" name="Textfeld 5">
            <a:extLst>
              <a:ext uri="{FF2B5EF4-FFF2-40B4-BE49-F238E27FC236}">
                <a16:creationId xmlns:a16="http://schemas.microsoft.com/office/drawing/2014/main" id="{5BA6E597-8EF5-4DBA-9E07-699D31074025}"/>
              </a:ext>
            </a:extLst>
          </p:cNvPr>
          <p:cNvSpPr>
            <a:spLocks/>
          </p:cNvSpPr>
          <p:nvPr/>
        </p:nvSpPr>
        <p:spPr bwMode="auto">
          <a:xfrm>
            <a:off x="10575758" y="5793491"/>
            <a:ext cx="875561" cy="276999"/>
          </a:xfrm>
          <a:prstGeom prst="rect">
            <a:avLst/>
          </a:prstGeom>
          <a:noFill/>
          <a:ln>
            <a:noFill/>
          </a:ln>
        </p:spPr>
        <p:txBody>
          <a:bodyPr wrap="none" rtlCol="0">
            <a:spAutoFit/>
          </a:bodyPr>
          <a:lstStyle/>
          <a:p>
            <a:pPr>
              <a:defRPr/>
            </a:pPr>
            <a:r>
              <a:rPr lang="de-DE" sz="1200" dirty="0"/>
              <a:t>agrarheute</a:t>
            </a:r>
            <a:endParaRPr dirty="0"/>
          </a:p>
        </p:txBody>
      </p:sp>
    </p:spTree>
    <p:extLst>
      <p:ext uri="{BB962C8B-B14F-4D97-AF65-F5344CB8AC3E}">
        <p14:creationId xmlns:p14="http://schemas.microsoft.com/office/powerpoint/2010/main" val="35589489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Optimale Wasserversorgung</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graphicFrame>
        <p:nvGraphicFramePr>
          <p:cNvPr id="2" name="Tabelle 1">
            <a:extLst>
              <a:ext uri="{FF2B5EF4-FFF2-40B4-BE49-F238E27FC236}">
                <a16:creationId xmlns:a16="http://schemas.microsoft.com/office/drawing/2014/main" id="{DD4243A4-EF86-4424-B7C1-ED37A4BE7B9F}"/>
              </a:ext>
            </a:extLst>
          </p:cNvPr>
          <p:cNvGraphicFramePr>
            <a:graphicFrameLocks noGrp="1"/>
          </p:cNvGraphicFramePr>
          <p:nvPr>
            <p:extLst>
              <p:ext uri="{D42A27DB-BD31-4B8C-83A1-F6EECF244321}">
                <p14:modId xmlns:p14="http://schemas.microsoft.com/office/powerpoint/2010/main" val="4234551259"/>
              </p:ext>
            </p:extLst>
          </p:nvPr>
        </p:nvGraphicFramePr>
        <p:xfrm>
          <a:off x="1487487" y="1283653"/>
          <a:ext cx="9217026" cy="3240361"/>
        </p:xfrm>
        <a:graphic>
          <a:graphicData uri="http://schemas.openxmlformats.org/drawingml/2006/table">
            <a:tbl>
              <a:tblPr firstRow="1" bandRow="1">
                <a:tableStyleId>{1F71710C-AA60-7C23-E8C4-F8CCB493924F}</a:tableStyleId>
              </a:tblPr>
              <a:tblGrid>
                <a:gridCol w="3072342">
                  <a:extLst>
                    <a:ext uri="{9D8B030D-6E8A-4147-A177-3AD203B41FA5}">
                      <a16:colId xmlns:a16="http://schemas.microsoft.com/office/drawing/2014/main" val="2798271698"/>
                    </a:ext>
                  </a:extLst>
                </a:gridCol>
                <a:gridCol w="3072342">
                  <a:extLst>
                    <a:ext uri="{9D8B030D-6E8A-4147-A177-3AD203B41FA5}">
                      <a16:colId xmlns:a16="http://schemas.microsoft.com/office/drawing/2014/main" val="3473437870"/>
                    </a:ext>
                  </a:extLst>
                </a:gridCol>
                <a:gridCol w="3072342">
                  <a:extLst>
                    <a:ext uri="{9D8B030D-6E8A-4147-A177-3AD203B41FA5}">
                      <a16:colId xmlns:a16="http://schemas.microsoft.com/office/drawing/2014/main" val="1572553864"/>
                    </a:ext>
                  </a:extLst>
                </a:gridCol>
              </a:tblGrid>
              <a:tr h="533881">
                <a:tc>
                  <a:txBody>
                    <a:bodyPr/>
                    <a:lstStyle/>
                    <a:p>
                      <a:r>
                        <a:rPr lang="de-DE" sz="2400" dirty="0"/>
                        <a:t>Anzahl Tiere</a:t>
                      </a:r>
                    </a:p>
                  </a:txBody>
                  <a:tcPr/>
                </a:tc>
                <a:tc>
                  <a:txBody>
                    <a:bodyPr/>
                    <a:lstStyle/>
                    <a:p>
                      <a:r>
                        <a:rPr lang="de-DE" sz="2400" dirty="0"/>
                        <a:t>Anzahl Tränken</a:t>
                      </a:r>
                    </a:p>
                  </a:txBody>
                  <a:tcPr/>
                </a:tc>
                <a:tc>
                  <a:txBody>
                    <a:bodyPr/>
                    <a:lstStyle/>
                    <a:p>
                      <a:r>
                        <a:rPr lang="de-DE" sz="2400" dirty="0" err="1"/>
                        <a:t>Troglänge</a:t>
                      </a:r>
                      <a:r>
                        <a:rPr lang="de-DE" sz="2400" dirty="0"/>
                        <a:t> (in cm)</a:t>
                      </a:r>
                    </a:p>
                  </a:txBody>
                  <a:tcPr/>
                </a:tc>
                <a:extLst>
                  <a:ext uri="{0D108BD9-81ED-4DB2-BD59-A6C34878D82A}">
                    <a16:rowId xmlns:a16="http://schemas.microsoft.com/office/drawing/2014/main" val="2321826110"/>
                  </a:ext>
                </a:extLst>
              </a:tr>
              <a:tr h="541296">
                <a:tc>
                  <a:txBody>
                    <a:bodyPr/>
                    <a:lstStyle/>
                    <a:p>
                      <a:pPr algn="ctr"/>
                      <a:r>
                        <a:rPr lang="de-DE" sz="2400" u="sng" dirty="0"/>
                        <a:t>&lt;</a:t>
                      </a:r>
                      <a:r>
                        <a:rPr lang="de-DE" sz="2400" dirty="0"/>
                        <a:t> 20 Kühe</a:t>
                      </a:r>
                    </a:p>
                  </a:txBody>
                  <a:tcPr/>
                </a:tc>
                <a:tc>
                  <a:txBody>
                    <a:bodyPr/>
                    <a:lstStyle/>
                    <a:p>
                      <a:pPr algn="ctr"/>
                      <a:r>
                        <a:rPr lang="de-DE" sz="2400" dirty="0"/>
                        <a:t>2</a:t>
                      </a:r>
                    </a:p>
                  </a:txBody>
                  <a:tcPr/>
                </a:tc>
                <a:tc>
                  <a:txBody>
                    <a:bodyPr/>
                    <a:lstStyle/>
                    <a:p>
                      <a:pPr algn="ctr"/>
                      <a:r>
                        <a:rPr lang="de-DE" sz="2400" dirty="0"/>
                        <a:t>120</a:t>
                      </a:r>
                    </a:p>
                  </a:txBody>
                  <a:tcPr/>
                </a:tc>
                <a:extLst>
                  <a:ext uri="{0D108BD9-81ED-4DB2-BD59-A6C34878D82A}">
                    <a16:rowId xmlns:a16="http://schemas.microsoft.com/office/drawing/2014/main" val="1374539351"/>
                  </a:ext>
                </a:extLst>
              </a:tr>
              <a:tr h="541296">
                <a:tc>
                  <a:txBody>
                    <a:bodyPr/>
                    <a:lstStyle/>
                    <a:p>
                      <a:pPr algn="ctr"/>
                      <a:r>
                        <a:rPr lang="de-DE" sz="2400" dirty="0"/>
                        <a:t>21- 40</a:t>
                      </a:r>
                    </a:p>
                  </a:txBody>
                  <a:tcPr/>
                </a:tc>
                <a:tc>
                  <a:txBody>
                    <a:bodyPr/>
                    <a:lstStyle/>
                    <a:p>
                      <a:pPr algn="ctr"/>
                      <a:r>
                        <a:rPr lang="de-DE" sz="2400" dirty="0"/>
                        <a:t>3</a:t>
                      </a:r>
                    </a:p>
                  </a:txBody>
                  <a:tcPr/>
                </a:tc>
                <a:tc>
                  <a:txBody>
                    <a:bodyPr/>
                    <a:lstStyle/>
                    <a:p>
                      <a:pPr algn="ctr"/>
                      <a:r>
                        <a:rPr lang="de-DE" sz="2400" dirty="0"/>
                        <a:t>240</a:t>
                      </a:r>
                    </a:p>
                  </a:txBody>
                  <a:tcPr/>
                </a:tc>
                <a:extLst>
                  <a:ext uri="{0D108BD9-81ED-4DB2-BD59-A6C34878D82A}">
                    <a16:rowId xmlns:a16="http://schemas.microsoft.com/office/drawing/2014/main" val="357771386"/>
                  </a:ext>
                </a:extLst>
              </a:tr>
              <a:tr h="541296">
                <a:tc>
                  <a:txBody>
                    <a:bodyPr/>
                    <a:lstStyle/>
                    <a:p>
                      <a:pPr algn="ctr"/>
                      <a:r>
                        <a:rPr lang="de-DE" sz="2400" dirty="0"/>
                        <a:t>41 – 60</a:t>
                      </a:r>
                    </a:p>
                  </a:txBody>
                  <a:tcPr/>
                </a:tc>
                <a:tc>
                  <a:txBody>
                    <a:bodyPr/>
                    <a:lstStyle/>
                    <a:p>
                      <a:pPr algn="ctr"/>
                      <a:r>
                        <a:rPr lang="de-DE" sz="2400" dirty="0"/>
                        <a:t>4</a:t>
                      </a:r>
                    </a:p>
                  </a:txBody>
                  <a:tcPr/>
                </a:tc>
                <a:tc>
                  <a:txBody>
                    <a:bodyPr/>
                    <a:lstStyle/>
                    <a:p>
                      <a:pPr algn="ctr"/>
                      <a:r>
                        <a:rPr lang="de-DE" sz="2400" dirty="0"/>
                        <a:t>360</a:t>
                      </a:r>
                    </a:p>
                  </a:txBody>
                  <a:tcPr/>
                </a:tc>
                <a:extLst>
                  <a:ext uri="{0D108BD9-81ED-4DB2-BD59-A6C34878D82A}">
                    <a16:rowId xmlns:a16="http://schemas.microsoft.com/office/drawing/2014/main" val="1810629561"/>
                  </a:ext>
                </a:extLst>
              </a:tr>
              <a:tr h="541296">
                <a:tc>
                  <a:txBody>
                    <a:bodyPr/>
                    <a:lstStyle/>
                    <a:p>
                      <a:pPr algn="ctr"/>
                      <a:r>
                        <a:rPr lang="de-DE" sz="2400" dirty="0"/>
                        <a:t>61 – 80</a:t>
                      </a:r>
                    </a:p>
                  </a:txBody>
                  <a:tcPr/>
                </a:tc>
                <a:tc>
                  <a:txBody>
                    <a:bodyPr/>
                    <a:lstStyle/>
                    <a:p>
                      <a:pPr algn="ctr"/>
                      <a:r>
                        <a:rPr lang="de-DE" sz="2400" dirty="0"/>
                        <a:t>5</a:t>
                      </a:r>
                    </a:p>
                  </a:txBody>
                  <a:tcPr/>
                </a:tc>
                <a:tc>
                  <a:txBody>
                    <a:bodyPr/>
                    <a:lstStyle/>
                    <a:p>
                      <a:pPr algn="ctr"/>
                      <a:r>
                        <a:rPr lang="de-DE" sz="2400" dirty="0"/>
                        <a:t>480</a:t>
                      </a:r>
                    </a:p>
                  </a:txBody>
                  <a:tcPr/>
                </a:tc>
                <a:extLst>
                  <a:ext uri="{0D108BD9-81ED-4DB2-BD59-A6C34878D82A}">
                    <a16:rowId xmlns:a16="http://schemas.microsoft.com/office/drawing/2014/main" val="1503417651"/>
                  </a:ext>
                </a:extLst>
              </a:tr>
              <a:tr h="541296">
                <a:tc>
                  <a:txBody>
                    <a:bodyPr/>
                    <a:lstStyle/>
                    <a:p>
                      <a:pPr algn="ctr"/>
                      <a:r>
                        <a:rPr lang="de-DE" sz="2400" dirty="0"/>
                        <a:t>81 - 100</a:t>
                      </a:r>
                    </a:p>
                  </a:txBody>
                  <a:tcPr/>
                </a:tc>
                <a:tc>
                  <a:txBody>
                    <a:bodyPr/>
                    <a:lstStyle/>
                    <a:p>
                      <a:pPr algn="ctr"/>
                      <a:r>
                        <a:rPr lang="de-DE" sz="2400" dirty="0"/>
                        <a:t>6</a:t>
                      </a:r>
                    </a:p>
                  </a:txBody>
                  <a:tcPr/>
                </a:tc>
                <a:tc>
                  <a:txBody>
                    <a:bodyPr/>
                    <a:lstStyle/>
                    <a:p>
                      <a:pPr algn="ctr"/>
                      <a:r>
                        <a:rPr lang="de-DE" sz="2400" dirty="0"/>
                        <a:t>600</a:t>
                      </a:r>
                    </a:p>
                  </a:txBody>
                  <a:tcPr/>
                </a:tc>
                <a:extLst>
                  <a:ext uri="{0D108BD9-81ED-4DB2-BD59-A6C34878D82A}">
                    <a16:rowId xmlns:a16="http://schemas.microsoft.com/office/drawing/2014/main" val="2446129067"/>
                  </a:ext>
                </a:extLst>
              </a:tr>
            </a:tbl>
          </a:graphicData>
        </a:graphic>
      </p:graphicFrame>
      <p:sp>
        <p:nvSpPr>
          <p:cNvPr id="8" name="Textfeld 7">
            <a:extLst>
              <a:ext uri="{FF2B5EF4-FFF2-40B4-BE49-F238E27FC236}">
                <a16:creationId xmlns:a16="http://schemas.microsoft.com/office/drawing/2014/main" id="{F7FC51CD-1542-47BD-85A1-E3C05965153C}"/>
              </a:ext>
            </a:extLst>
          </p:cNvPr>
          <p:cNvSpPr>
            <a:spLocks/>
          </p:cNvSpPr>
          <p:nvPr/>
        </p:nvSpPr>
        <p:spPr bwMode="auto">
          <a:xfrm>
            <a:off x="8904312" y="4558665"/>
            <a:ext cx="1952779" cy="276999"/>
          </a:xfrm>
          <a:prstGeom prst="rect">
            <a:avLst/>
          </a:prstGeom>
          <a:noFill/>
          <a:ln>
            <a:noFill/>
          </a:ln>
        </p:spPr>
        <p:txBody>
          <a:bodyPr wrap="none" rtlCol="0">
            <a:spAutoFit/>
          </a:bodyPr>
          <a:lstStyle/>
          <a:p>
            <a:pPr>
              <a:defRPr/>
            </a:pPr>
            <a:r>
              <a:rPr lang="de-DE" sz="1200" dirty="0"/>
              <a:t>Aus dem DLG Merkblatt 399</a:t>
            </a:r>
          </a:p>
        </p:txBody>
      </p:sp>
      <p:sp>
        <p:nvSpPr>
          <p:cNvPr id="9" name="Textfeld 8">
            <a:extLst>
              <a:ext uri="{FF2B5EF4-FFF2-40B4-BE49-F238E27FC236}">
                <a16:creationId xmlns:a16="http://schemas.microsoft.com/office/drawing/2014/main" id="{3AA55E3B-A1FF-4B66-93AC-E99CFF0CBDD1}"/>
              </a:ext>
            </a:extLst>
          </p:cNvPr>
          <p:cNvSpPr txBox="1"/>
          <p:nvPr/>
        </p:nvSpPr>
        <p:spPr>
          <a:xfrm>
            <a:off x="1304940" y="4779029"/>
            <a:ext cx="6675225" cy="1569660"/>
          </a:xfrm>
          <a:prstGeom prst="rect">
            <a:avLst/>
          </a:prstGeom>
          <a:noFill/>
        </p:spPr>
        <p:txBody>
          <a:bodyPr wrap="none" rtlCol="0">
            <a:spAutoFit/>
          </a:bodyPr>
          <a:lstStyle/>
          <a:p>
            <a:pPr marL="342900" indent="-342900">
              <a:buFont typeface="Arial" panose="020B0604020202020204" pitchFamily="34" charset="0"/>
              <a:buChar char="•"/>
            </a:pPr>
            <a:r>
              <a:rPr lang="de-DE" sz="2400" dirty="0"/>
              <a:t>Ausreichender Wasserdurchfluss (20 l /min)</a:t>
            </a:r>
          </a:p>
          <a:p>
            <a:pPr marL="342900" indent="-342900">
              <a:buFont typeface="Arial" panose="020B0604020202020204" pitchFamily="34" charset="0"/>
              <a:buChar char="•"/>
            </a:pPr>
            <a:r>
              <a:rPr lang="de-DE" sz="2400" dirty="0"/>
              <a:t>Regelmäßige Reinigung der Tränken</a:t>
            </a:r>
          </a:p>
          <a:p>
            <a:pPr marL="342900" indent="-342900">
              <a:buFont typeface="Arial" panose="020B0604020202020204" pitchFamily="34" charset="0"/>
              <a:buChar char="•"/>
            </a:pPr>
            <a:r>
              <a:rPr lang="de-DE" sz="2400" dirty="0"/>
              <a:t>Schutz vor Vereisung</a:t>
            </a:r>
          </a:p>
          <a:p>
            <a:pPr marL="342900" indent="-342900">
              <a:buFont typeface="Arial" panose="020B0604020202020204" pitchFamily="34" charset="0"/>
              <a:buChar char="•"/>
            </a:pPr>
            <a:r>
              <a:rPr lang="de-DE" sz="2400" dirty="0"/>
              <a:t>Gut zugänglich – gleichmäßige Verteilung im Stall</a:t>
            </a:r>
          </a:p>
        </p:txBody>
      </p:sp>
    </p:spTree>
    <p:extLst>
      <p:ext uri="{BB962C8B-B14F-4D97-AF65-F5344CB8AC3E}">
        <p14:creationId xmlns:p14="http://schemas.microsoft.com/office/powerpoint/2010/main" val="221254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Maßnahmen zur Hitzereduzierung auf der Weide </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1"/>
          <p:cNvSpPr>
            <a:spLocks noGrp="1"/>
          </p:cNvSpPr>
          <p:nvPr>
            <p:ph idx="1"/>
          </p:nvPr>
        </p:nvSpPr>
        <p:spPr bwMode="auto"/>
        <p:txBody>
          <a:bodyPr/>
          <a:lstStyle/>
          <a:p>
            <a:pPr marL="0" lvl="0" indent="0">
              <a:buSzPct val="45000"/>
              <a:buNone/>
              <a:defRPr/>
            </a:pPr>
            <a:endParaRPr lang="de-DE" sz="1000" b="1" dirty="0">
              <a:cs typeface="Arial"/>
            </a:endParaRPr>
          </a:p>
          <a:p>
            <a:pPr lvl="1">
              <a:spcBef>
                <a:spcPts val="0"/>
              </a:spcBef>
              <a:spcAft>
                <a:spcPts val="1417"/>
              </a:spcAft>
              <a:buSzPct val="75000"/>
              <a:buFont typeface="StarSymbol"/>
              <a:buChar char="➢"/>
              <a:defRPr/>
            </a:pPr>
            <a:r>
              <a:rPr lang="de-DE" sz="2800" dirty="0">
                <a:solidFill>
                  <a:srgbClr val="000000"/>
                </a:solidFill>
                <a:ea typeface="Microsoft YaHei"/>
                <a:cs typeface="Arial"/>
              </a:rPr>
              <a:t> Schattenplätze (Bäume, Unterstände)</a:t>
            </a:r>
            <a:endParaRPr dirty="0"/>
          </a:p>
          <a:p>
            <a:pPr lvl="1">
              <a:spcBef>
                <a:spcPts val="0"/>
              </a:spcBef>
              <a:spcAft>
                <a:spcPts val="1417"/>
              </a:spcAft>
              <a:buSzPct val="75000"/>
              <a:buFont typeface="StarSymbol"/>
              <a:buChar char="➢"/>
              <a:defRPr/>
            </a:pPr>
            <a:r>
              <a:rPr lang="de-DE" sz="2800" dirty="0">
                <a:solidFill>
                  <a:srgbClr val="000000"/>
                </a:solidFill>
                <a:ea typeface="Microsoft YaHei"/>
                <a:cs typeface="Arial"/>
              </a:rPr>
              <a:t> Windexponierte Stellen </a:t>
            </a:r>
            <a:endParaRPr dirty="0"/>
          </a:p>
          <a:p>
            <a:pPr lvl="1">
              <a:spcBef>
                <a:spcPts val="0"/>
              </a:spcBef>
              <a:spcAft>
                <a:spcPts val="1417"/>
              </a:spcAft>
              <a:buSzPct val="75000"/>
              <a:buFont typeface="StarSymbol"/>
              <a:buChar char="➢"/>
              <a:defRPr/>
            </a:pPr>
            <a:r>
              <a:rPr lang="de-DE" sz="2800" dirty="0">
                <a:solidFill>
                  <a:srgbClr val="000000"/>
                </a:solidFill>
                <a:ea typeface="Microsoft YaHei"/>
                <a:cs typeface="Arial"/>
              </a:rPr>
              <a:t> Wasserstellen:</a:t>
            </a:r>
            <a:endParaRPr dirty="0"/>
          </a:p>
          <a:p>
            <a:pPr lvl="2">
              <a:spcBef>
                <a:spcPts val="0"/>
              </a:spcBef>
              <a:spcAft>
                <a:spcPts val="1417"/>
              </a:spcAft>
              <a:buSzPct val="45000"/>
              <a:defRPr/>
            </a:pPr>
            <a:r>
              <a:rPr lang="de-DE" sz="2800" dirty="0">
                <a:solidFill>
                  <a:srgbClr val="000000"/>
                </a:solidFill>
                <a:ea typeface="Microsoft YaHei"/>
                <a:cs typeface="Arial"/>
              </a:rPr>
              <a:t>Max. Abstand zwischen den Tränken 150 m</a:t>
            </a:r>
            <a:endParaRPr dirty="0"/>
          </a:p>
          <a:p>
            <a:pPr lvl="2">
              <a:spcBef>
                <a:spcPts val="0"/>
              </a:spcBef>
              <a:spcAft>
                <a:spcPts val="1417"/>
              </a:spcAft>
              <a:buSzPct val="45000"/>
              <a:defRPr/>
            </a:pPr>
            <a:r>
              <a:rPr lang="de-DE" sz="2800" dirty="0">
                <a:solidFill>
                  <a:srgbClr val="000000"/>
                </a:solidFill>
                <a:ea typeface="Microsoft YaHei"/>
                <a:cs typeface="Arial"/>
              </a:rPr>
              <a:t>Max. 50 m von Liegeplätzen entfernt</a:t>
            </a:r>
            <a:endParaRPr dirty="0"/>
          </a:p>
          <a:p>
            <a:pPr lvl="2">
              <a:spcBef>
                <a:spcPts val="0"/>
              </a:spcBef>
              <a:spcAft>
                <a:spcPts val="1417"/>
              </a:spcAft>
              <a:buSzPct val="45000"/>
              <a:defRPr/>
            </a:pPr>
            <a:r>
              <a:rPr lang="de-DE" sz="2800" dirty="0">
                <a:solidFill>
                  <a:srgbClr val="000000"/>
                </a:solidFill>
                <a:ea typeface="Microsoft YaHei"/>
                <a:cs typeface="Arial"/>
              </a:rPr>
              <a:t>Möglichst im Schatten</a:t>
            </a:r>
            <a:endParaRPr dirty="0"/>
          </a:p>
        </p:txBody>
      </p:sp>
      <p:pic>
        <p:nvPicPr>
          <p:cNvPr id="7" name="Grafik 5"/>
          <p:cNvPicPr>
            <a:picLocks noChangeAspect="1"/>
          </p:cNvPicPr>
          <p:nvPr/>
        </p:nvPicPr>
        <p:blipFill>
          <a:blip r:embed="rId3"/>
          <a:stretch/>
        </p:blipFill>
        <p:spPr bwMode="auto">
          <a:xfrm>
            <a:off x="8526780" y="1463040"/>
            <a:ext cx="3426081" cy="2213991"/>
          </a:xfrm>
          <a:prstGeom prst="rect">
            <a:avLst/>
          </a:prstGeom>
        </p:spPr>
      </p:pic>
      <p:sp>
        <p:nvSpPr>
          <p:cNvPr id="8" name="Textfeld 2"/>
          <p:cNvSpPr/>
          <p:nvPr/>
        </p:nvSpPr>
        <p:spPr bwMode="auto">
          <a:xfrm>
            <a:off x="10056440" y="3627349"/>
            <a:ext cx="2069839" cy="278751"/>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anchorCtr="0" compatLnSpc="0">
            <a:spAutoFit/>
          </a:bodyPr>
          <a:lstStyle/>
          <a:p>
            <a:pPr marL="0" marR="0" lvl="0" indent="0" algn="l">
              <a:lnSpc>
                <a:spcPct val="100000"/>
              </a:lnSpc>
              <a:spcBef>
                <a:spcPts val="0"/>
              </a:spcBef>
              <a:spcAft>
                <a:spcPts val="0"/>
              </a:spcAft>
              <a:buNone/>
              <a:defRPr/>
            </a:pPr>
            <a:r>
              <a:rPr lang="de-DE" sz="1200" dirty="0">
                <a:solidFill>
                  <a:srgbClr val="000000"/>
                </a:solidFill>
                <a:ea typeface="Microsoft YaHei"/>
                <a:cs typeface="Arial"/>
              </a:rPr>
              <a:t>Rinder auf der Weide,</a:t>
            </a:r>
            <a:r>
              <a:rPr lang="de-DE" sz="1200" b="0" i="0" u="none" strike="noStrike" spc="0" dirty="0">
                <a:ln>
                  <a:noFill/>
                </a:ln>
                <a:solidFill>
                  <a:srgbClr val="000000"/>
                </a:solidFill>
                <a:ea typeface="Microsoft YaHei"/>
                <a:cs typeface="Arial"/>
              </a:rPr>
              <a:t> </a:t>
            </a:r>
            <a:r>
              <a:rPr lang="de-DE" sz="1200" b="0" i="0" u="none" strike="noStrike" spc="0" dirty="0" err="1">
                <a:ln>
                  <a:noFill/>
                </a:ln>
                <a:solidFill>
                  <a:srgbClr val="000000"/>
                </a:solidFill>
                <a:ea typeface="Microsoft YaHei"/>
                <a:cs typeface="Arial"/>
              </a:rPr>
              <a:t>pixabay</a:t>
            </a:r>
            <a:endParaRPr lang="de-DE" sz="1200" b="0" i="0" u="none" strike="noStrike" spc="0" dirty="0">
              <a:ln>
                <a:noFill/>
              </a:ln>
              <a:solidFill>
                <a:srgbClr val="000000"/>
              </a:solidFill>
              <a:ea typeface="Microsoft YaHei"/>
              <a:cs typeface="Arial"/>
            </a:endParaRPr>
          </a:p>
        </p:txBody>
      </p:sp>
      <p:sp>
        <p:nvSpPr>
          <p:cNvPr id="9" name="Textfeld 7"/>
          <p:cNvSpPr>
            <a:spLocks/>
          </p:cNvSpPr>
          <p:nvPr/>
        </p:nvSpPr>
        <p:spPr bwMode="auto">
          <a:xfrm>
            <a:off x="1559496" y="5256460"/>
            <a:ext cx="1042273" cy="276999"/>
          </a:xfrm>
          <a:prstGeom prst="rect">
            <a:avLst/>
          </a:prstGeom>
          <a:noFill/>
          <a:ln>
            <a:noFill/>
          </a:ln>
        </p:spPr>
        <p:txBody>
          <a:bodyPr wrap="none" rtlCol="0">
            <a:spAutoFit/>
          </a:bodyPr>
          <a:lstStyle/>
          <a:p>
            <a:pPr>
              <a:defRPr/>
            </a:pPr>
            <a:r>
              <a:rPr lang="de-DE" sz="1200" dirty="0"/>
              <a:t>Bioland, 2018</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Maßnahmen zur Hitzereduzierung auf der Weide </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1"/>
          <p:cNvSpPr>
            <a:spLocks noGrp="1"/>
          </p:cNvSpPr>
          <p:nvPr>
            <p:ph idx="1"/>
          </p:nvPr>
        </p:nvSpPr>
        <p:spPr bwMode="auto">
          <a:xfrm>
            <a:off x="838200" y="1463040"/>
            <a:ext cx="7315200" cy="4713923"/>
          </a:xfrm>
        </p:spPr>
        <p:txBody>
          <a:bodyPr/>
          <a:lstStyle/>
          <a:p>
            <a:pPr lvl="1">
              <a:spcBef>
                <a:spcPts val="0"/>
              </a:spcBef>
              <a:spcAft>
                <a:spcPts val="1417"/>
              </a:spcAft>
              <a:buSzPct val="45000"/>
              <a:defRPr/>
            </a:pPr>
            <a:r>
              <a:rPr lang="de-DE" sz="2600" dirty="0">
                <a:solidFill>
                  <a:srgbClr val="000000"/>
                </a:solidFill>
                <a:ea typeface="Microsoft YaHei"/>
                <a:cs typeface="Arial"/>
              </a:rPr>
              <a:t>Wasserbecken, um „aus dem Vollen zu Schöpfen“; Durchlauf </a:t>
            </a:r>
            <a:r>
              <a:rPr lang="de-DE" sz="2600" i="1" dirty="0">
                <a:solidFill>
                  <a:srgbClr val="000000"/>
                </a:solidFill>
                <a:ea typeface="Microsoft YaHei"/>
                <a:cs typeface="Arial"/>
              </a:rPr>
              <a:t>mind</a:t>
            </a:r>
            <a:r>
              <a:rPr lang="de-DE" sz="2600" dirty="0">
                <a:solidFill>
                  <a:srgbClr val="000000"/>
                </a:solidFill>
                <a:ea typeface="Microsoft YaHei"/>
                <a:cs typeface="Arial"/>
              </a:rPr>
              <a:t>. 15 l/min</a:t>
            </a:r>
            <a:endParaRPr sz="2600" dirty="0"/>
          </a:p>
          <a:p>
            <a:pPr lvl="1">
              <a:spcBef>
                <a:spcPts val="0"/>
              </a:spcBef>
              <a:spcAft>
                <a:spcPts val="1417"/>
              </a:spcAft>
              <a:buSzPct val="45000"/>
              <a:defRPr/>
            </a:pPr>
            <a:r>
              <a:rPr lang="de-DE" sz="2600" dirty="0">
                <a:solidFill>
                  <a:srgbClr val="000000"/>
                </a:solidFill>
                <a:ea typeface="Microsoft YaHei"/>
                <a:cs typeface="Arial"/>
              </a:rPr>
              <a:t>Wasserqualität regelmäßig überprüfen (riechen, schmecken, labortechnisch)</a:t>
            </a:r>
            <a:endParaRPr sz="2600" dirty="0"/>
          </a:p>
          <a:p>
            <a:pPr lvl="1">
              <a:spcBef>
                <a:spcPts val="0"/>
              </a:spcBef>
              <a:spcAft>
                <a:spcPts val="1417"/>
              </a:spcAft>
              <a:buSzPct val="45000"/>
              <a:defRPr/>
            </a:pPr>
            <a:r>
              <a:rPr lang="de-DE" sz="2600" dirty="0">
                <a:solidFill>
                  <a:srgbClr val="000000"/>
                </a:solidFill>
                <a:ea typeface="Microsoft YaHei"/>
                <a:cs typeface="Arial"/>
              </a:rPr>
              <a:t>Regelmäßige Reinigung</a:t>
            </a:r>
            <a:endParaRPr sz="2600" dirty="0"/>
          </a:p>
          <a:p>
            <a:pPr lvl="1">
              <a:spcBef>
                <a:spcPts val="0"/>
              </a:spcBef>
              <a:spcAft>
                <a:spcPts val="1417"/>
              </a:spcAft>
              <a:buSzPct val="45000"/>
              <a:defRPr/>
            </a:pPr>
            <a:r>
              <a:rPr lang="de-DE" sz="2600" dirty="0" err="1">
                <a:solidFill>
                  <a:srgbClr val="000000"/>
                </a:solidFill>
                <a:ea typeface="Microsoft YaHei"/>
                <a:cs typeface="Arial"/>
              </a:rPr>
              <a:t>Morastbildung</a:t>
            </a:r>
            <a:r>
              <a:rPr lang="de-DE" sz="2600" dirty="0">
                <a:solidFill>
                  <a:srgbClr val="000000"/>
                </a:solidFill>
                <a:ea typeface="Microsoft YaHei"/>
                <a:cs typeface="Arial"/>
              </a:rPr>
              <a:t> vermeiden </a:t>
            </a:r>
            <a:br>
              <a:rPr lang="de-DE" sz="2600" dirty="0">
                <a:solidFill>
                  <a:srgbClr val="000000"/>
                </a:solidFill>
                <a:ea typeface="Microsoft YaHei"/>
                <a:cs typeface="Arial"/>
              </a:rPr>
            </a:br>
            <a:r>
              <a:rPr lang="de-DE" sz="2600" dirty="0">
                <a:solidFill>
                  <a:srgbClr val="000000"/>
                </a:solidFill>
                <a:ea typeface="Microsoft YaHei"/>
                <a:cs typeface="Arial"/>
              </a:rPr>
              <a:t>(Achtung: Leberegel-Gefahr)</a:t>
            </a:r>
            <a:endParaRPr sz="2600" dirty="0"/>
          </a:p>
          <a:p>
            <a:pPr lvl="1">
              <a:spcBef>
                <a:spcPts val="0"/>
              </a:spcBef>
              <a:spcAft>
                <a:spcPts val="1417"/>
              </a:spcAft>
              <a:buSzPct val="45000"/>
              <a:defRPr/>
            </a:pPr>
            <a:r>
              <a:rPr lang="de-DE" sz="2600" dirty="0">
                <a:solidFill>
                  <a:srgbClr val="000000"/>
                </a:solidFill>
                <a:ea typeface="Microsoft YaHei"/>
                <a:cs typeface="Arial"/>
              </a:rPr>
              <a:t>Uferbereich von fließendem Gewässer abzäunen / schützen</a:t>
            </a:r>
            <a:endParaRPr sz="2600" dirty="0"/>
          </a:p>
        </p:txBody>
      </p:sp>
      <p:sp>
        <p:nvSpPr>
          <p:cNvPr id="7" name="Textfeld 5"/>
          <p:cNvSpPr>
            <a:spLocks/>
          </p:cNvSpPr>
          <p:nvPr/>
        </p:nvSpPr>
        <p:spPr bwMode="auto">
          <a:xfrm>
            <a:off x="1559496" y="5733256"/>
            <a:ext cx="1042273" cy="276999"/>
          </a:xfrm>
          <a:prstGeom prst="rect">
            <a:avLst/>
          </a:prstGeom>
          <a:noFill/>
          <a:ln>
            <a:noFill/>
          </a:ln>
        </p:spPr>
        <p:txBody>
          <a:bodyPr wrap="none" rtlCol="0">
            <a:spAutoFit/>
          </a:bodyPr>
          <a:lstStyle/>
          <a:p>
            <a:pPr>
              <a:defRPr/>
            </a:pPr>
            <a:r>
              <a:rPr lang="de-DE" sz="1200" dirty="0"/>
              <a:t>Bioland, 2018</a:t>
            </a:r>
            <a:endParaRPr dirty="0"/>
          </a:p>
        </p:txBody>
      </p:sp>
      <p:pic>
        <p:nvPicPr>
          <p:cNvPr id="2" name="Grafik 1">
            <a:extLst>
              <a:ext uri="{FF2B5EF4-FFF2-40B4-BE49-F238E27FC236}">
                <a16:creationId xmlns:a16="http://schemas.microsoft.com/office/drawing/2014/main" id="{E588CEBE-2D6A-48AE-A73D-C4112BD4EBAD}"/>
              </a:ext>
            </a:extLst>
          </p:cNvPr>
          <p:cNvPicPr>
            <a:picLocks noChangeAspect="1"/>
          </p:cNvPicPr>
          <p:nvPr/>
        </p:nvPicPr>
        <p:blipFill>
          <a:blip r:embed="rId3"/>
          <a:stretch>
            <a:fillRect/>
          </a:stretch>
        </p:blipFill>
        <p:spPr>
          <a:xfrm>
            <a:off x="8183255" y="1844824"/>
            <a:ext cx="3725019" cy="2483346"/>
          </a:xfrm>
          <a:prstGeom prst="rect">
            <a:avLst/>
          </a:prstGeom>
        </p:spPr>
      </p:pic>
      <p:sp>
        <p:nvSpPr>
          <p:cNvPr id="8" name="Textfeld 5">
            <a:extLst>
              <a:ext uri="{FF2B5EF4-FFF2-40B4-BE49-F238E27FC236}">
                <a16:creationId xmlns:a16="http://schemas.microsoft.com/office/drawing/2014/main" id="{C342FE44-9C7B-49DD-977E-CBB36AD91008}"/>
              </a:ext>
            </a:extLst>
          </p:cNvPr>
          <p:cNvSpPr>
            <a:spLocks/>
          </p:cNvSpPr>
          <p:nvPr/>
        </p:nvSpPr>
        <p:spPr bwMode="auto">
          <a:xfrm>
            <a:off x="10545944" y="4328170"/>
            <a:ext cx="1383712" cy="276999"/>
          </a:xfrm>
          <a:prstGeom prst="rect">
            <a:avLst/>
          </a:prstGeom>
          <a:noFill/>
          <a:ln>
            <a:noFill/>
          </a:ln>
        </p:spPr>
        <p:txBody>
          <a:bodyPr wrap="none" rtlCol="0">
            <a:spAutoFit/>
          </a:bodyPr>
          <a:lstStyle/>
          <a:p>
            <a:pPr>
              <a:defRPr/>
            </a:pPr>
            <a:r>
              <a:rPr lang="de-DE" sz="1200" dirty="0"/>
              <a:t>Kuhtränke, </a:t>
            </a:r>
            <a:r>
              <a:rPr lang="de-DE" sz="1200" dirty="0" err="1"/>
              <a:t>pixabay</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198" y="365124"/>
            <a:ext cx="9737557" cy="918527"/>
          </a:xfrm>
        </p:spPr>
        <p:txBody>
          <a:bodyPr/>
          <a:lstStyle/>
          <a:p>
            <a:pPr>
              <a:defRPr/>
            </a:pPr>
            <a:r>
              <a:rPr lang="de-DE" dirty="0"/>
              <a:t>Arbeitsauftrag 1 – Aufgabe 2</a:t>
            </a:r>
          </a:p>
        </p:txBody>
      </p:sp>
      <p:sp>
        <p:nvSpPr>
          <p:cNvPr id="5" name="Inhaltsplatzhalter 2"/>
          <p:cNvSpPr>
            <a:spLocks noGrp="1"/>
          </p:cNvSpPr>
          <p:nvPr>
            <p:ph idx="1"/>
          </p:nvPr>
        </p:nvSpPr>
        <p:spPr bwMode="auto"/>
        <p:txBody>
          <a:bodyPr/>
          <a:lstStyle/>
          <a:p>
            <a:pPr marL="0" indent="0">
              <a:spcAft>
                <a:spcPts val="599"/>
              </a:spcAft>
              <a:buNone/>
              <a:defRPr/>
            </a:pPr>
            <a:r>
              <a:rPr lang="de-DE" dirty="0"/>
              <a:t>a) Die Temperaturen steigen. Die Wettervorhersagen kündigen für die nächsten 2 Wochen Temperaturen von mehr als 25°C an. </a:t>
            </a:r>
            <a:endParaRPr lang="de-DE" sz="2800" i="0" u="none" strike="noStrike" cap="none" spc="0" dirty="0">
              <a:solidFill>
                <a:schemeClr val="tx1"/>
              </a:solidFill>
              <a:latin typeface="+mn-lt"/>
              <a:ea typeface="+mn-ea"/>
              <a:cs typeface="+mn-cs"/>
            </a:endParaRPr>
          </a:p>
          <a:p>
            <a:pPr marL="0" indent="0">
              <a:spcAft>
                <a:spcPts val="599"/>
              </a:spcAft>
              <a:buNone/>
              <a:defRPr/>
            </a:pPr>
            <a:r>
              <a:rPr lang="de-DE" sz="2800" b="1" i="0" u="none" strike="noStrike" cap="none" spc="0" dirty="0">
                <a:solidFill>
                  <a:schemeClr val="tx1"/>
                </a:solidFill>
                <a:latin typeface="+mn-lt"/>
                <a:ea typeface="+mn-ea"/>
                <a:cs typeface="+mn-cs"/>
              </a:rPr>
              <a:t>Welche stallbaulichen und sonstigen Anpassungsmaßnahmen können Sie kurzfristig umsetzen, um den Hitzestress für die Tiere zu reduzieren?</a:t>
            </a:r>
          </a:p>
          <a:p>
            <a:pPr marL="0" indent="0">
              <a:buNone/>
              <a:defRPr/>
            </a:pPr>
            <a:r>
              <a:rPr lang="de-DE" dirty="0"/>
              <a:t>b) Der Trend zu steigenden Temperaturen hält an, u.a. auch in den Sommermonaten.</a:t>
            </a:r>
          </a:p>
          <a:p>
            <a:pPr marL="0" indent="0">
              <a:buNone/>
              <a:defRPr/>
            </a:pPr>
            <a:r>
              <a:rPr lang="de-DE" b="1" dirty="0"/>
              <a:t>Welche aufwändigeren Maßnahmen können Sie durchführen, um Ihre Tiere langfristig vor zunehmendem Hitzestress zu schützen und somit Gesundheit und Leistung Ihrer Tiere zu erhalten? Welche Probleme können sich dabei in den Weg stellen?</a:t>
            </a:r>
          </a:p>
          <a:p>
            <a:pPr marL="0" indent="0">
              <a:buNone/>
              <a:defRPr/>
            </a:pPr>
            <a:endParaRPr lang="de-DE" dirty="0"/>
          </a:p>
        </p:txBody>
      </p:sp>
      <p:sp>
        <p:nvSpPr>
          <p:cNvPr id="6" name="Fußzeilenplatzhalter 3"/>
          <p:cNvSpPr>
            <a:spLocks noGrp="1"/>
          </p:cNvSpPr>
          <p:nvPr>
            <p:ph type="ftr" sz="quarter" idx="10"/>
          </p:nvPr>
        </p:nvSpPr>
        <p:spPr bwMode="auto"/>
        <p:txBody>
          <a:bodyPr/>
          <a:lstStyle/>
          <a:p>
            <a:pPr>
              <a:defRPr/>
            </a:pPr>
            <a:r>
              <a:rPr lang="de-DE"/>
              <a:t>Stallbau_Rind</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730408" cy="918528"/>
          </a:xfrm>
        </p:spPr>
        <p:txBody>
          <a:bodyPr>
            <a:normAutofit/>
          </a:bodyPr>
          <a:lstStyle/>
          <a:p>
            <a:pPr>
              <a:defRPr/>
            </a:pPr>
            <a:r>
              <a:rPr lang="de-DE" sz="3600" b="0" i="0" u="none" strike="noStrike" cap="none" spc="0" dirty="0">
                <a:solidFill>
                  <a:schemeClr val="accent1"/>
                </a:solidFill>
                <a:latin typeface="+mj-lt"/>
                <a:ea typeface="+mj-ea"/>
                <a:cs typeface="+mj-cs"/>
              </a:rPr>
              <a:t>Arbeitsauftrag 2 – Aufgabe – </a:t>
            </a:r>
            <a:r>
              <a:rPr lang="de-DE" sz="3600" b="1" i="0" u="none" strike="noStrike" cap="none" spc="0" dirty="0">
                <a:solidFill>
                  <a:schemeClr val="accent1"/>
                </a:solidFill>
                <a:latin typeface="+mj-lt"/>
                <a:ea typeface="+mj-ea"/>
                <a:cs typeface="+mj-cs"/>
              </a:rPr>
              <a:t>Nur im Sommer möglich!</a:t>
            </a:r>
            <a:endParaRPr lang="de-DE" b="1" dirty="0"/>
          </a:p>
        </p:txBody>
      </p:sp>
      <p:sp>
        <p:nvSpPr>
          <p:cNvPr id="5" name="Inhaltsplatzhalter 2"/>
          <p:cNvSpPr>
            <a:spLocks noGrp="1"/>
          </p:cNvSpPr>
          <p:nvPr>
            <p:ph idx="1"/>
          </p:nvPr>
        </p:nvSpPr>
        <p:spPr bwMode="auto"/>
        <p:txBody>
          <a:bodyPr/>
          <a:lstStyle/>
          <a:p>
            <a:pPr marL="0" indent="0">
              <a:buNone/>
              <a:defRPr/>
            </a:pPr>
            <a:r>
              <a:rPr lang="de-DE" dirty="0"/>
              <a:t>Voraussetzung dafür, um im Stall und auf der Weide die richtigen Anpassungsmaßnahmen zur Reduzierung des Hitzestresses umzusetzen, ist die Beobachtung der Tiere. </a:t>
            </a:r>
            <a:endParaRPr dirty="0"/>
          </a:p>
          <a:p>
            <a:pPr marL="0" indent="0">
              <a:buNone/>
              <a:defRPr/>
            </a:pPr>
            <a:endParaRPr lang="de-DE" dirty="0"/>
          </a:p>
          <a:p>
            <a:pPr marL="0" indent="0">
              <a:buNone/>
              <a:defRPr/>
            </a:pPr>
            <a:r>
              <a:rPr lang="de-DE" b="1" dirty="0"/>
              <a:t>Notieren Sie Ihre Beobachtungen auf dem beiliegenden Handout während einer Hitzeperiode (Tagesmaximaltemperatur &gt;25 °C über mindestens eine Woche).</a:t>
            </a:r>
            <a:endParaRPr dirty="0"/>
          </a:p>
          <a:p>
            <a:pPr>
              <a:defRPr/>
            </a:pPr>
            <a:endParaRPr lang="de-DE" dirty="0"/>
          </a:p>
        </p:txBody>
      </p:sp>
      <p:sp>
        <p:nvSpPr>
          <p:cNvPr id="6" name="Fußzeilenplatzhalter 3"/>
          <p:cNvSpPr>
            <a:spLocks noGrp="1"/>
          </p:cNvSpPr>
          <p:nvPr>
            <p:ph type="ftr" sz="quarter" idx="10"/>
          </p:nvPr>
        </p:nvSpPr>
        <p:spPr bwMode="auto"/>
        <p:txBody>
          <a:bodyPr/>
          <a:lstStyle/>
          <a:p>
            <a:pPr>
              <a:defRPr/>
            </a:pPr>
            <a:r>
              <a:rPr lang="de-DE"/>
              <a:t>Stallbau_Rind</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sz="3600" b="0" i="0" u="none" strike="noStrike" cap="none" spc="0" dirty="0">
                <a:solidFill>
                  <a:schemeClr val="accent1"/>
                </a:solidFill>
                <a:latin typeface="+mj-lt"/>
                <a:ea typeface="+mj-ea"/>
                <a:cs typeface="+mj-cs"/>
              </a:rPr>
              <a:t>Arbeitsauftrag 2 – Aufgabe</a:t>
            </a:r>
            <a:endParaRPr lang="de-DE" dirty="0"/>
          </a:p>
        </p:txBody>
      </p:sp>
      <p:graphicFrame>
        <p:nvGraphicFramePr>
          <p:cNvPr id="5" name="Inhaltsplatzhalter 4"/>
          <p:cNvGraphicFramePr>
            <a:graphicFrameLocks noGrp="1"/>
          </p:cNvGraphicFramePr>
          <p:nvPr>
            <p:ph idx="1"/>
            <p:extLst>
              <p:ext uri="{D42A27DB-BD31-4B8C-83A1-F6EECF244321}">
                <p14:modId xmlns:p14="http://schemas.microsoft.com/office/powerpoint/2010/main" val="730599674"/>
              </p:ext>
            </p:extLst>
          </p:nvPr>
        </p:nvGraphicFramePr>
        <p:xfrm>
          <a:off x="1536017" y="1199177"/>
          <a:ext cx="9119966" cy="5206760"/>
        </p:xfrm>
        <a:graphic>
          <a:graphicData uri="http://schemas.openxmlformats.org/drawingml/2006/table">
            <a:tbl>
              <a:tblPr firstRow="1" firstCol="1" bandRow="1">
                <a:tableStyleId>{1F71710C-AA60-7C23-E8C4-F8CCB493924F}</a:tableStyleId>
              </a:tblPr>
              <a:tblGrid>
                <a:gridCol w="918007">
                  <a:extLst>
                    <a:ext uri="{9D8B030D-6E8A-4147-A177-3AD203B41FA5}">
                      <a16:colId xmlns:a16="http://schemas.microsoft.com/office/drawing/2014/main" val="20000"/>
                    </a:ext>
                  </a:extLst>
                </a:gridCol>
                <a:gridCol w="927722">
                  <a:extLst>
                    <a:ext uri="{9D8B030D-6E8A-4147-A177-3AD203B41FA5}">
                      <a16:colId xmlns:a16="http://schemas.microsoft.com/office/drawing/2014/main" val="20001"/>
                    </a:ext>
                  </a:extLst>
                </a:gridCol>
                <a:gridCol w="919222">
                  <a:extLst>
                    <a:ext uri="{9D8B030D-6E8A-4147-A177-3AD203B41FA5}">
                      <a16:colId xmlns:a16="http://schemas.microsoft.com/office/drawing/2014/main" val="20002"/>
                    </a:ext>
                  </a:extLst>
                </a:gridCol>
                <a:gridCol w="918007">
                  <a:extLst>
                    <a:ext uri="{9D8B030D-6E8A-4147-A177-3AD203B41FA5}">
                      <a16:colId xmlns:a16="http://schemas.microsoft.com/office/drawing/2014/main" val="20003"/>
                    </a:ext>
                  </a:extLst>
                </a:gridCol>
                <a:gridCol w="5437008">
                  <a:extLst>
                    <a:ext uri="{9D8B030D-6E8A-4147-A177-3AD203B41FA5}">
                      <a16:colId xmlns:a16="http://schemas.microsoft.com/office/drawing/2014/main" val="20004"/>
                    </a:ext>
                  </a:extLst>
                </a:gridCol>
              </a:tblGrid>
              <a:tr h="525165">
                <a:tc>
                  <a:txBody>
                    <a:bodyPr/>
                    <a:lstStyle/>
                    <a:p>
                      <a:pPr>
                        <a:lnSpc>
                          <a:spcPct val="107000"/>
                        </a:lnSpc>
                        <a:spcAft>
                          <a:spcPts val="0"/>
                        </a:spcAft>
                        <a:defRPr/>
                      </a:pPr>
                      <a:r>
                        <a:rPr lang="de-DE" sz="1800" dirty="0"/>
                        <a:t>Datum</a:t>
                      </a:r>
                      <a:endParaRPr lang="de-DE" sz="1800" dirty="0">
                        <a:latin typeface="Calibri"/>
                        <a:ea typeface="Calibri"/>
                        <a:cs typeface="Times New Roman"/>
                      </a:endParaRPr>
                    </a:p>
                  </a:txBody>
                  <a:tcPr marL="65572" marR="65572" marT="0" marB="0"/>
                </a:tc>
                <a:tc>
                  <a:txBody>
                    <a:bodyPr/>
                    <a:lstStyle/>
                    <a:p>
                      <a:pPr>
                        <a:lnSpc>
                          <a:spcPct val="107000"/>
                        </a:lnSpc>
                        <a:spcAft>
                          <a:spcPts val="0"/>
                        </a:spcAft>
                        <a:defRPr/>
                      </a:pPr>
                      <a:r>
                        <a:rPr lang="de-DE" sz="1800" dirty="0"/>
                        <a:t>Tempe-</a:t>
                      </a:r>
                      <a:r>
                        <a:rPr lang="de-DE" sz="1800" dirty="0" err="1"/>
                        <a:t>ratur</a:t>
                      </a:r>
                      <a:r>
                        <a:rPr lang="de-DE" sz="1800" dirty="0"/>
                        <a:t> (</a:t>
                      </a:r>
                      <a:r>
                        <a:rPr lang="de-DE" sz="1800" dirty="0" err="1"/>
                        <a:t>max</a:t>
                      </a:r>
                      <a:r>
                        <a:rPr lang="de-DE" sz="1800" dirty="0"/>
                        <a:t>)</a:t>
                      </a:r>
                      <a:endParaRPr lang="de-DE" sz="1800" dirty="0">
                        <a:latin typeface="Calibri"/>
                        <a:ea typeface="Calibri"/>
                        <a:cs typeface="Times New Roman"/>
                      </a:endParaRPr>
                    </a:p>
                  </a:txBody>
                  <a:tcPr marL="65572" marR="65572" marT="0" marB="0"/>
                </a:tc>
                <a:tc>
                  <a:txBody>
                    <a:bodyPr/>
                    <a:lstStyle/>
                    <a:p>
                      <a:pPr>
                        <a:lnSpc>
                          <a:spcPct val="107000"/>
                        </a:lnSpc>
                        <a:spcAft>
                          <a:spcPts val="0"/>
                        </a:spcAft>
                        <a:defRPr/>
                      </a:pPr>
                      <a:r>
                        <a:rPr lang="de-DE" sz="1800" dirty="0"/>
                        <a:t>Luft-feuchte (%)</a:t>
                      </a:r>
                      <a:endParaRPr lang="de-DE" sz="1800" dirty="0">
                        <a:latin typeface="Calibri"/>
                        <a:ea typeface="Calibri"/>
                        <a:cs typeface="Times New Roman"/>
                      </a:endParaRPr>
                    </a:p>
                  </a:txBody>
                  <a:tcPr marL="65572" marR="65572" marT="0" marB="0"/>
                </a:tc>
                <a:tc>
                  <a:txBody>
                    <a:bodyPr/>
                    <a:lstStyle/>
                    <a:p>
                      <a:pPr algn="ctr">
                        <a:lnSpc>
                          <a:spcPct val="107000"/>
                        </a:lnSpc>
                        <a:spcAft>
                          <a:spcPts val="0"/>
                        </a:spcAft>
                        <a:defRPr/>
                      </a:pPr>
                      <a:r>
                        <a:rPr lang="de-DE" sz="1800" dirty="0"/>
                        <a:t>THI</a:t>
                      </a:r>
                      <a:endParaRPr lang="de-DE" sz="1800" dirty="0">
                        <a:latin typeface="Calibri"/>
                        <a:ea typeface="Calibri"/>
                        <a:cs typeface="Times New Roman"/>
                      </a:endParaRPr>
                    </a:p>
                  </a:txBody>
                  <a:tcPr marL="65572" marR="65572" marT="0" marB="0"/>
                </a:tc>
                <a:tc>
                  <a:txBody>
                    <a:bodyPr/>
                    <a:lstStyle/>
                    <a:p>
                      <a:pPr>
                        <a:lnSpc>
                          <a:spcPct val="107000"/>
                        </a:lnSpc>
                        <a:spcAft>
                          <a:spcPts val="0"/>
                        </a:spcAft>
                        <a:defRPr/>
                      </a:pPr>
                      <a:r>
                        <a:rPr lang="de-DE" sz="1800" dirty="0"/>
                        <a:t>Verhalten der Tiere / Besonderheiten (Aufenthaltsort, Unruhe, Position der Kuh, Trinkverhalten, ggf. Milchleistung/-qualität, Atmung, Sonstiges)</a:t>
                      </a:r>
                      <a:endParaRPr lang="de-DE" sz="1800" dirty="0">
                        <a:latin typeface="Calibri"/>
                        <a:ea typeface="Calibri"/>
                        <a:cs typeface="Times New Roman"/>
                      </a:endParaRPr>
                    </a:p>
                  </a:txBody>
                  <a:tcPr marL="65572" marR="65572" marT="0" marB="0"/>
                </a:tc>
                <a:extLst>
                  <a:ext uri="{0D108BD9-81ED-4DB2-BD59-A6C34878D82A}">
                    <a16:rowId xmlns:a16="http://schemas.microsoft.com/office/drawing/2014/main" val="10000"/>
                  </a:ext>
                </a:extLst>
              </a:tr>
              <a:tr h="619898">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extLst>
                  <a:ext uri="{0D108BD9-81ED-4DB2-BD59-A6C34878D82A}">
                    <a16:rowId xmlns:a16="http://schemas.microsoft.com/office/drawing/2014/main" val="10001"/>
                  </a:ext>
                </a:extLst>
              </a:tr>
              <a:tr h="619898">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extLst>
                  <a:ext uri="{0D108BD9-81ED-4DB2-BD59-A6C34878D82A}">
                    <a16:rowId xmlns:a16="http://schemas.microsoft.com/office/drawing/2014/main" val="10002"/>
                  </a:ext>
                </a:extLst>
              </a:tr>
              <a:tr h="619898">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dirty="0"/>
                        <a:t> </a:t>
                      </a:r>
                      <a:endParaRPr lang="de-DE" sz="1100" dirty="0">
                        <a:latin typeface="Calibri"/>
                        <a:ea typeface="Calibri"/>
                        <a:cs typeface="Times New Roman"/>
                      </a:endParaRPr>
                    </a:p>
                  </a:txBody>
                  <a:tcPr marL="65572" marR="65572" marT="0" marB="0"/>
                </a:tc>
                <a:tc>
                  <a:txBody>
                    <a:bodyPr/>
                    <a:lstStyle/>
                    <a:p>
                      <a:pPr>
                        <a:lnSpc>
                          <a:spcPct val="107000"/>
                        </a:lnSpc>
                        <a:spcAft>
                          <a:spcPts val="0"/>
                        </a:spcAft>
                        <a:defRPr/>
                      </a:pPr>
                      <a:r>
                        <a:rPr lang="de-DE" sz="1100" dirty="0"/>
                        <a:t> </a:t>
                      </a:r>
                      <a:endParaRPr lang="de-DE" sz="1100" dirty="0">
                        <a:latin typeface="Calibri"/>
                        <a:ea typeface="Calibri"/>
                        <a:cs typeface="Times New Roman"/>
                      </a:endParaRPr>
                    </a:p>
                  </a:txBody>
                  <a:tcPr marL="65572" marR="65572" marT="0" marB="0"/>
                </a:tc>
                <a:extLst>
                  <a:ext uri="{0D108BD9-81ED-4DB2-BD59-A6C34878D82A}">
                    <a16:rowId xmlns:a16="http://schemas.microsoft.com/office/drawing/2014/main" val="10003"/>
                  </a:ext>
                </a:extLst>
              </a:tr>
              <a:tr h="619898">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dirty="0"/>
                        <a:t> </a:t>
                      </a:r>
                      <a:endParaRPr lang="de-DE" sz="1100" dirty="0">
                        <a:latin typeface="Calibri"/>
                        <a:ea typeface="Calibri"/>
                        <a:cs typeface="Times New Roman"/>
                      </a:endParaRPr>
                    </a:p>
                  </a:txBody>
                  <a:tcPr marL="65572" marR="65572" marT="0" marB="0"/>
                </a:tc>
                <a:extLst>
                  <a:ext uri="{0D108BD9-81ED-4DB2-BD59-A6C34878D82A}">
                    <a16:rowId xmlns:a16="http://schemas.microsoft.com/office/drawing/2014/main" val="10004"/>
                  </a:ext>
                </a:extLst>
              </a:tr>
              <a:tr h="619898">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extLst>
                  <a:ext uri="{0D108BD9-81ED-4DB2-BD59-A6C34878D82A}">
                    <a16:rowId xmlns:a16="http://schemas.microsoft.com/office/drawing/2014/main" val="10005"/>
                  </a:ext>
                </a:extLst>
              </a:tr>
              <a:tr h="619898">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extLst>
                  <a:ext uri="{0D108BD9-81ED-4DB2-BD59-A6C34878D82A}">
                    <a16:rowId xmlns:a16="http://schemas.microsoft.com/office/drawing/2014/main" val="10006"/>
                  </a:ext>
                </a:extLst>
              </a:tr>
              <a:tr h="619898">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a:t> </a:t>
                      </a:r>
                      <a:endParaRPr lang="de-DE" sz="1100">
                        <a:latin typeface="Calibri"/>
                        <a:ea typeface="Calibri"/>
                        <a:cs typeface="Times New Roman"/>
                      </a:endParaRPr>
                    </a:p>
                  </a:txBody>
                  <a:tcPr marL="65572" marR="65572" marT="0" marB="0"/>
                </a:tc>
                <a:tc>
                  <a:txBody>
                    <a:bodyPr/>
                    <a:lstStyle/>
                    <a:p>
                      <a:pPr>
                        <a:lnSpc>
                          <a:spcPct val="107000"/>
                        </a:lnSpc>
                        <a:spcAft>
                          <a:spcPts val="0"/>
                        </a:spcAft>
                        <a:defRPr/>
                      </a:pPr>
                      <a:r>
                        <a:rPr lang="de-DE" sz="1100" dirty="0"/>
                        <a:t> </a:t>
                      </a:r>
                      <a:endParaRPr lang="de-DE" sz="1100" dirty="0">
                        <a:latin typeface="Calibri"/>
                        <a:ea typeface="Calibri"/>
                        <a:cs typeface="Times New Roman"/>
                      </a:endParaRPr>
                    </a:p>
                  </a:txBody>
                  <a:tcPr marL="65572" marR="65572" marT="0" marB="0"/>
                </a:tc>
                <a:extLst>
                  <a:ext uri="{0D108BD9-81ED-4DB2-BD59-A6C34878D82A}">
                    <a16:rowId xmlns:a16="http://schemas.microsoft.com/office/drawing/2014/main" val="10007"/>
                  </a:ext>
                </a:extLst>
              </a:tr>
            </a:tbl>
          </a:graphicData>
        </a:graphic>
      </p:graphicFrame>
      <p:sp>
        <p:nvSpPr>
          <p:cNvPr id="6" name="Fußzeilenplatzhalter 3"/>
          <p:cNvSpPr>
            <a:spLocks noGrp="1"/>
          </p:cNvSpPr>
          <p:nvPr>
            <p:ph type="ftr" sz="quarter" idx="10"/>
          </p:nvPr>
        </p:nvSpPr>
        <p:spPr bwMode="auto"/>
        <p:txBody>
          <a:bodyPr/>
          <a:lstStyle/>
          <a:p>
            <a:pPr>
              <a:defRPr/>
            </a:pPr>
            <a:r>
              <a:rPr lang="de-DE"/>
              <a:t>Stallbau_Rind</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lstStyle/>
          <a:p>
            <a:pPr>
              <a:defRPr/>
            </a:pPr>
            <a:r>
              <a:rPr lang="de-DE" sz="3600" b="0" i="0" u="none" strike="noStrike" cap="none" spc="0" dirty="0">
                <a:solidFill>
                  <a:schemeClr val="accent1"/>
                </a:solidFill>
                <a:latin typeface="+mj-lt"/>
                <a:ea typeface="+mj-ea"/>
                <a:cs typeface="+mj-cs"/>
              </a:rPr>
              <a:t>Arbeitsauftrag 2 – Aufgabe</a:t>
            </a:r>
            <a:endParaRPr lang="de-DE"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pic>
        <p:nvPicPr>
          <p:cNvPr id="6" name="Inhaltsplatzhalter 5"/>
          <p:cNvPicPr>
            <a:picLocks noGrp="1" noChangeAspect="1"/>
          </p:cNvPicPr>
          <p:nvPr>
            <p:ph idx="1"/>
          </p:nvPr>
        </p:nvPicPr>
        <p:blipFill>
          <a:blip r:embed="rId2"/>
          <a:stretch/>
        </p:blipFill>
        <p:spPr bwMode="auto">
          <a:xfrm>
            <a:off x="2886624" y="1454419"/>
            <a:ext cx="6618126" cy="5142933"/>
          </a:xfrm>
          <a:prstGeom prst="rect">
            <a:avLst/>
          </a:prstGeom>
        </p:spPr>
      </p:pic>
      <p:sp>
        <p:nvSpPr>
          <p:cNvPr id="7" name="Rechteck 6"/>
          <p:cNvSpPr/>
          <p:nvPr/>
        </p:nvSpPr>
        <p:spPr bwMode="auto">
          <a:xfrm>
            <a:off x="4655840" y="1078867"/>
            <a:ext cx="3385542" cy="375552"/>
          </a:xfrm>
          <a:prstGeom prst="rect">
            <a:avLst/>
          </a:prstGeom>
        </p:spPr>
        <p:txBody>
          <a:bodyPr wrap="none">
            <a:spAutoFit/>
          </a:bodyPr>
          <a:lstStyle/>
          <a:p>
            <a:pPr algn="ctr">
              <a:lnSpc>
                <a:spcPct val="107000"/>
              </a:lnSpc>
              <a:spcAft>
                <a:spcPts val="800"/>
              </a:spcAft>
              <a:defRPr/>
            </a:pPr>
            <a:r>
              <a:rPr lang="de-DE" b="1" dirty="0">
                <a:latin typeface="Calibri"/>
                <a:ea typeface="Calibri"/>
                <a:cs typeface="Times New Roman"/>
              </a:rPr>
              <a:t>Bei THI 68 beginnt der Hitzestress</a:t>
            </a:r>
            <a:endParaRPr lang="de-DE" sz="1600" dirty="0">
              <a:latin typeface="Calibri"/>
              <a:ea typeface="Calibri"/>
              <a:cs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Impressum</a:t>
            </a:r>
          </a:p>
        </p:txBody>
      </p:sp>
      <p:sp>
        <p:nvSpPr>
          <p:cNvPr id="3" name="Inhaltsplatzhalter 2"/>
          <p:cNvSpPr>
            <a:spLocks noGrp="1"/>
          </p:cNvSpPr>
          <p:nvPr>
            <p:ph idx="1"/>
          </p:nvPr>
        </p:nvSpPr>
        <p:spPr>
          <a:xfrm>
            <a:off x="838200" y="1463040"/>
            <a:ext cx="11018440" cy="4918288"/>
          </a:xfrm>
        </p:spPr>
        <p:txBody>
          <a:bodyPr/>
          <a:lstStyle/>
          <a:p>
            <a:pPr marL="0" indent="0">
              <a:buNone/>
            </a:pPr>
            <a:r>
              <a:rPr lang="de-DE" sz="2000" b="1" dirty="0">
                <a:solidFill>
                  <a:srgbClr val="000000"/>
                </a:solidFill>
                <a:latin typeface="Calibri" panose="020F0502020204030204" pitchFamily="34" charset="0"/>
              </a:rPr>
              <a:t>Herausgeber		</a:t>
            </a:r>
            <a:r>
              <a:rPr lang="de-DE" sz="2000" dirty="0">
                <a:solidFill>
                  <a:srgbClr val="000000"/>
                </a:solidFill>
                <a:latin typeface="Calibri" panose="020F0502020204030204" pitchFamily="34" charset="0"/>
              </a:rPr>
              <a:t>Bodensee-Stiftung, Fritz-Reichle-Ring 4, 78315 Radolfzell</a:t>
            </a:r>
            <a:endParaRPr lang="de-DE" sz="2000" dirty="0"/>
          </a:p>
          <a:p>
            <a:pPr marL="0" indent="0">
              <a:buNone/>
            </a:pPr>
            <a:r>
              <a:rPr lang="de-DE" sz="2000" b="1" dirty="0">
                <a:solidFill>
                  <a:srgbClr val="000000"/>
                </a:solidFill>
                <a:latin typeface="Calibri" panose="020F0502020204030204" pitchFamily="34" charset="0"/>
              </a:rPr>
              <a:t>Text 			</a:t>
            </a:r>
            <a:r>
              <a:rPr lang="de-DE" sz="2000" dirty="0">
                <a:solidFill>
                  <a:srgbClr val="000000"/>
                </a:solidFill>
                <a:latin typeface="Calibri" panose="020F0502020204030204" pitchFamily="34" charset="0"/>
              </a:rPr>
              <a:t>Sabine Sommer (Bodensee-Stiftung)</a:t>
            </a:r>
          </a:p>
          <a:p>
            <a:pPr marL="0" indent="0">
              <a:buNone/>
            </a:pPr>
            <a:r>
              <a:rPr lang="de-DE" sz="2000" b="1" dirty="0">
                <a:solidFill>
                  <a:srgbClr val="000000"/>
                </a:solidFill>
                <a:latin typeface="Calibri" panose="020F0502020204030204" pitchFamily="34" charset="0"/>
              </a:rPr>
              <a:t>Redaktion		</a:t>
            </a:r>
            <a:r>
              <a:rPr lang="de-DE" sz="2000" dirty="0">
                <a:solidFill>
                  <a:srgbClr val="000000"/>
                </a:solidFill>
                <a:latin typeface="Calibri" panose="020F0502020204030204" pitchFamily="34" charset="0"/>
              </a:rPr>
              <a:t>Mathias Effenberger (LfL Bayern)</a:t>
            </a:r>
            <a:br>
              <a:rPr lang="de-DE" sz="2000" dirty="0">
                <a:solidFill>
                  <a:srgbClr val="000000"/>
                </a:solidFill>
                <a:latin typeface="Calibri" panose="020F0502020204030204" pitchFamily="34" charset="0"/>
              </a:rPr>
            </a:br>
            <a:r>
              <a:rPr lang="de-DE" sz="2000" dirty="0">
                <a:solidFill>
                  <a:srgbClr val="000000"/>
                </a:solidFill>
                <a:latin typeface="Calibri" panose="020F0502020204030204" pitchFamily="34" charset="0"/>
              </a:rPr>
              <a:t>			Sabine Sommer und Andreas Ziermann (Bodensee-Stiftung)</a:t>
            </a:r>
            <a:br>
              <a:rPr lang="de-DE" sz="2000" dirty="0">
                <a:solidFill>
                  <a:srgbClr val="000000"/>
                </a:solidFill>
                <a:latin typeface="Calibri" panose="020F0502020204030204" pitchFamily="34" charset="0"/>
              </a:rPr>
            </a:br>
            <a:r>
              <a:rPr lang="de-DE" sz="2000" b="1" dirty="0">
                <a:solidFill>
                  <a:srgbClr val="000000"/>
                </a:solidFill>
                <a:latin typeface="Calibri" panose="020F0502020204030204" pitchFamily="34" charset="0"/>
              </a:rPr>
              <a:t>Bilder</a:t>
            </a:r>
            <a:r>
              <a:rPr lang="de-DE" sz="2000" dirty="0">
                <a:solidFill>
                  <a:srgbClr val="000000"/>
                </a:solidFill>
                <a:latin typeface="Calibri" panose="020F0502020204030204" pitchFamily="34" charset="0"/>
              </a:rPr>
              <a:t>   			siehe Quellenangaben an den Bildern und im Notizbereich</a:t>
            </a:r>
          </a:p>
          <a:p>
            <a:pPr marL="0" indent="0">
              <a:buNone/>
            </a:pPr>
            <a:endParaRPr lang="de-DE" sz="2400" dirty="0"/>
          </a:p>
          <a:p>
            <a:pPr marL="0" indent="0">
              <a:buNone/>
            </a:pPr>
            <a:r>
              <a:rPr lang="de-DE" sz="2400" b="1" dirty="0">
                <a:solidFill>
                  <a:srgbClr val="000000"/>
                </a:solidFill>
                <a:latin typeface="Calibri" panose="020F0502020204030204" pitchFamily="34" charset="0"/>
              </a:rPr>
              <a:t>Nutzungsrechte/Haftungsausschluss</a:t>
            </a:r>
            <a:endParaRPr lang="de-DE" sz="2400" dirty="0"/>
          </a:p>
          <a:p>
            <a:pPr marL="0" indent="0">
              <a:buNone/>
            </a:pPr>
            <a:r>
              <a:rPr lang="de-DE" sz="2000" dirty="0">
                <a:solidFill>
                  <a:srgbClr val="000000"/>
                </a:solidFill>
                <a:latin typeface="Calibri" panose="020F0502020204030204" pitchFamily="34" charset="0"/>
              </a:rPr>
              <a:t>Die Nutzungsrechte der PPT-, PDF- und Word-Dokumente liegen bei den Projektpartnern im Projekt </a:t>
            </a:r>
            <a:r>
              <a:rPr lang="de-DE" sz="2000" dirty="0" err="1">
                <a:solidFill>
                  <a:srgbClr val="000000"/>
                </a:solidFill>
                <a:latin typeface="Calibri" panose="020F0502020204030204" pitchFamily="34" charset="0"/>
              </a:rPr>
              <a:t>GeNIAL</a:t>
            </a:r>
            <a:r>
              <a:rPr lang="de-DE" sz="2000" dirty="0">
                <a:solidFill>
                  <a:srgbClr val="000000"/>
                </a:solidFill>
                <a:latin typeface="Calibri" panose="020F0502020204030204" pitchFamily="34" charset="0"/>
              </a:rPr>
              <a:t> Bodensee-Stiftung, Landesbetrieb Landwirtschaft Hessen (LLH), Landesanstalt für Landwirtschaft, Ernährung und Ländlichen Raum (LEL) sowie Landwirtschaftliches Technologiezentrum Augustenberg (LTZ). Das Nutzen, Kopieren sowie Bearbeiten (auch in Teilen) der Inhalte (Text und Grafik) dieser Dateien für die eigene Unterrichtsplanung ist unter Wahrung der Urheberrechte erlaubt. Quellenangaben sind entsprechend zu übernehmen. Für die von Lehrkräften bearbeiteten Inhalte übernehmen die oben genannten Projektpartner keine Haftung.</a:t>
            </a:r>
            <a:endParaRPr lang="de-DE" sz="2000" dirty="0"/>
          </a:p>
          <a:p>
            <a:pPr marL="0" indent="0">
              <a:buNone/>
            </a:pPr>
            <a:endParaRPr lang="de-DE" sz="2400" dirty="0"/>
          </a:p>
        </p:txBody>
      </p:sp>
    </p:spTree>
    <p:extLst>
      <p:ext uri="{BB962C8B-B14F-4D97-AF65-F5344CB8AC3E}">
        <p14:creationId xmlns:p14="http://schemas.microsoft.com/office/powerpoint/2010/main" val="491224799"/>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4102</Words>
  <Application>Microsoft Office PowerPoint</Application>
  <DocSecurity>0</DocSecurity>
  <PresentationFormat>Breitbild</PresentationFormat>
  <Paragraphs>461</Paragraphs>
  <Slides>32</Slides>
  <Notes>30</Notes>
  <HiddenSlides>0</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32</vt:i4>
      </vt:variant>
    </vt:vector>
  </HeadingPairs>
  <TitlesOfParts>
    <vt:vector size="41" baseType="lpstr">
      <vt:lpstr>Microsoft YaHei</vt:lpstr>
      <vt:lpstr>Arial</vt:lpstr>
      <vt:lpstr>Calibri</vt:lpstr>
      <vt:lpstr>Calibri Light</vt:lpstr>
      <vt:lpstr>Courier New</vt:lpstr>
      <vt:lpstr>StarSymbol</vt:lpstr>
      <vt:lpstr>Times New Roman</vt:lpstr>
      <vt:lpstr>Wingdings</vt:lpstr>
      <vt:lpstr>Office</vt:lpstr>
      <vt:lpstr>Reduzierung von Hitzestress im Stall und auf der Weide</vt:lpstr>
      <vt:lpstr>Grundlagen</vt:lpstr>
      <vt:lpstr>Temperatur – Feuchtigkeits – Index - Tabelle</vt:lpstr>
      <vt:lpstr>Folgen von Hitzestress…</vt:lpstr>
      <vt:lpstr>Hitzereduzierung im Stall und auf der Weide</vt:lpstr>
      <vt:lpstr>PowerPoint-Präsentation</vt:lpstr>
      <vt:lpstr>Grundlagen - Wärmeabfuhr durch:</vt:lpstr>
      <vt:lpstr>Hitzereduzierung durch:</vt:lpstr>
      <vt:lpstr>„Vorhersage“ von Hitzestress</vt:lpstr>
      <vt:lpstr>Möglichkeiten zur Hitzereduzierung im Stall und auf der Weide</vt:lpstr>
      <vt:lpstr>Möglichkeiten zur Reduzierung des Wärmeeintrags in den Stall</vt:lpstr>
      <vt:lpstr>Dachdämmung</vt:lpstr>
      <vt:lpstr>Abtransport von Wärme und Feuchtigkeit aus dem Stall</vt:lpstr>
      <vt:lpstr>Lüftung (und Kühlung) durch Ventilatoren</vt:lpstr>
      <vt:lpstr>Chill-Effekt</vt:lpstr>
      <vt:lpstr>Kühlung durch Verdunstung</vt:lpstr>
      <vt:lpstr>Hitzereduzierung im Stall und auf der Weide</vt:lpstr>
      <vt:lpstr>Dachbegrünung</vt:lpstr>
      <vt:lpstr>Dachbegrünung</vt:lpstr>
      <vt:lpstr>Gründach - Vorteile</vt:lpstr>
      <vt:lpstr>Weitere Maßnahmen zur Vermeidung von Hitzestress</vt:lpstr>
      <vt:lpstr>Arbeitsauftrag 1 – Aufgabe 1</vt:lpstr>
      <vt:lpstr>Arbeitsauftrag 1 – Aufgabe 1 - Lösung</vt:lpstr>
      <vt:lpstr>Arbeitsauftrag 1 – Aufgabe 1 - Lösung</vt:lpstr>
      <vt:lpstr>Optimale Wasserversorgung</vt:lpstr>
      <vt:lpstr>Maßnahmen zur Hitzereduzierung auf der Weide </vt:lpstr>
      <vt:lpstr>Maßnahmen zur Hitzereduzierung auf der Weide </vt:lpstr>
      <vt:lpstr>Arbeitsauftrag 1 – Aufgabe 2</vt:lpstr>
      <vt:lpstr>Arbeitsauftrag 2 – Aufgabe – Nur im Sommer möglich!</vt:lpstr>
      <vt:lpstr>Arbeitsauftrag 2 – Aufgabe</vt:lpstr>
      <vt:lpstr>Arbeitsauftrag 2 – Aufgabe</vt:lpstr>
      <vt:lpstr>Impressum</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Hitzereduzierung im Stall und auf der Weide</dc:title>
  <dc:subject/>
  <dc:creator>Sabine Sommer</dc:creator>
  <cp:keywords/>
  <dc:description/>
  <cp:lastModifiedBy>Sabine Sommer</cp:lastModifiedBy>
  <cp:revision>79</cp:revision>
  <dcterms:created xsi:type="dcterms:W3CDTF">2020-10-06T09:26:03Z</dcterms:created>
  <dcterms:modified xsi:type="dcterms:W3CDTF">2021-10-19T13:00:30Z</dcterms:modified>
  <cp:category/>
  <dc:identifier/>
  <cp:contentStatus/>
  <dc:language/>
  <cp:version/>
</cp:coreProperties>
</file>