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comment2.xml" ContentType="application/vnd.openxmlformats-officedocument.presentationml.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comment3.xml" ContentType="application/vnd.openxmlformats-officedocument.presentationml.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comment4.xml" ContentType="application/vnd.openxmlformats-officedocument.presentationml.comments+xml"/>
  <Override PartName="/ppt/notesSlides/notesSlide11.xml" ContentType="application/vnd.openxmlformats-officedocument.presentationml.notesSlide+xml"/>
  <Override PartName="/ppt/comments/comment5.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8" r:id="rId3"/>
    <p:sldId id="259" r:id="rId4"/>
    <p:sldId id="302" r:id="rId5"/>
    <p:sldId id="266" r:id="rId6"/>
    <p:sldId id="268" r:id="rId7"/>
    <p:sldId id="269" r:id="rId8"/>
    <p:sldId id="270" r:id="rId9"/>
    <p:sldId id="271" r:id="rId10"/>
    <p:sldId id="272" r:id="rId11"/>
    <p:sldId id="273" r:id="rId12"/>
    <p:sldId id="274" r:id="rId13"/>
    <p:sldId id="275" r:id="rId14"/>
    <p:sldId id="276" r:id="rId15"/>
    <p:sldId id="277" r:id="rId16"/>
    <p:sldId id="279" r:id="rId17"/>
    <p:sldId id="280" r:id="rId18"/>
    <p:sldId id="281" r:id="rId19"/>
    <p:sldId id="303" r:id="rId20"/>
    <p:sldId id="282" r:id="rId21"/>
    <p:sldId id="319" r:id="rId22"/>
    <p:sldId id="320" r:id="rId23"/>
    <p:sldId id="314" r:id="rId24"/>
    <p:sldId id="315" r:id="rId25"/>
    <p:sldId id="317" r:id="rId26"/>
    <p:sldId id="318" r:id="rId27"/>
    <p:sldId id="321" r:id="rId28"/>
    <p:sldId id="308" r:id="rId29"/>
    <p:sldId id="309" r:id="rId30"/>
    <p:sldId id="313" r:id="rId31"/>
    <p:sldId id="310" r:id="rId32"/>
    <p:sldId id="322" r:id="rId33"/>
    <p:sldId id="311" r:id="rId34"/>
    <p:sldId id="307" r:id="rId35"/>
    <p:sldId id="306" r:id="rId36"/>
    <p:sldId id="332" r:id="rId37"/>
    <p:sldId id="329" r:id="rId38"/>
    <p:sldId id="331" r:id="rId39"/>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25" clrIdx="0">
    <p:extLst>
      <p:ext uri="{19B8F6BF-5375-455C-9EA6-DF929625EA0E}">
        <p15:presenceInfo xmlns:p15="http://schemas.microsoft.com/office/powerpoint/2012/main" userId="S-1-5-21-3849005281-361581855-2026736980-11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865" autoAdjust="0"/>
  </p:normalViewPr>
  <p:slideViewPr>
    <p:cSldViewPr>
      <p:cViewPr varScale="1">
        <p:scale>
          <a:sx n="80" d="100"/>
          <a:sy n="80" d="100"/>
        </p:scale>
        <p:origin x="58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4-19T23:22:45.974" idx="5">
    <p:pos x="6616" y="741"/>
    <p:text>Diese Frage kann z.B. anhand eines mit den Studierenden erarbeiteten Tafelbild</p:text>
    <p:extLst mod="1">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1-06-07T19:36:07.942" idx="23">
    <p:pos x="6975" y="343"/>
    <p:text>Die kommenden Folien zu Auswirkungen und Anpassungen an die einzelnen Wetterereignisse können auch gemeinsam mit den Studierenden erarbeitet werden</p:text>
    <p:extLst mod="1">
      <p:ext uri="{C676402C-5697-4E1C-873F-D02D1690AC5C}">
        <p15:threadingInfo xmlns:p15="http://schemas.microsoft.com/office/powerpoint/2012/main" timeZoneBias="-12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1-05-04T15:28:35.800" idx="10">
    <p:pos x="6112" y="473"/>
    <p:text>Hier können die SuS nach möglichen Anpassungsmaßnahmen gefragt werden, die sie kennen.</p:text>
    <p:extLst>
      <p:ext uri="{C676402C-5697-4E1C-873F-D02D1690AC5C}">
        <p15:threadingInfo xmlns:p15="http://schemas.microsoft.com/office/powerpoint/2012/main" timeZoneBias="-12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1-08-18T14:57:28.676" idx="25">
    <p:pos x="6301" y="366"/>
    <p:text/>
    <p:extLst>
      <p:ext uri="{C676402C-5697-4E1C-873F-D02D1690AC5C}">
        <p15:threadingInfo xmlns:p15="http://schemas.microsoft.com/office/powerpoint/2012/main" timeZoneBias="-12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1-06-07T18:53:04.479" idx="22">
    <p:pos x="6603" y="437"/>
    <p:text/>
    <p:extLst mod="1">
      <p:ext uri="{C676402C-5697-4E1C-873F-D02D1690AC5C}">
        <p15:threadingInfo xmlns:p15="http://schemas.microsoft.com/office/powerpoint/2012/main" timeZoneBias="-120"/>
      </p:ext>
    </p:extLst>
  </p:cm>
  <p:cm authorId="1" dt="2021-06-08T00:07:01.440" idx="24">
    <p:pos x="6603" y="573"/>
    <p:text>Mögiche Anpassungsmaßnahmen können gemeinsam mit den Schülern erarbeitet werden.</p:text>
    <p:extLst mod="1">
      <p:ext uri="{C676402C-5697-4E1C-873F-D02D1690AC5C}">
        <p15:threadingInfo xmlns:p15="http://schemas.microsoft.com/office/powerpoint/2012/main" timeZoneBias="-120">
          <p15:parentCm authorId="1" idx="22"/>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19.10.2021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creativecommons.org/licenses/by-nc-sa/3.0/de/"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sz="1200" dirty="0"/>
              <a:t>Bildquelle: https://pixabay.com/de/photos/natur-pflanzen-salat-kopfsalat-940032/ (29.09.21)</a:t>
            </a:r>
          </a:p>
          <a:p>
            <a:pPr>
              <a:defRPr/>
            </a:pPr>
            <a:endParaRPr lang="de-DE" dirty="0"/>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a:t>
            </a:fld>
            <a:endParaRPr lang="de-DE"/>
          </a:p>
        </p:txBody>
      </p:sp>
    </p:spTree>
    <p:extLst>
      <p:ext uri="{BB962C8B-B14F-4D97-AF65-F5344CB8AC3E}">
        <p14:creationId xmlns:p14="http://schemas.microsoft.com/office/powerpoint/2010/main" val="567422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a:t>Textquelle: Grundlagenbericht AgriAdapt</a:t>
            </a:r>
          </a:p>
          <a:p>
            <a:pPr marL="0" indent="0">
              <a:buFont typeface="Arial"/>
              <a:buNone/>
              <a:defRPr/>
            </a:pPr>
            <a:endParaRPr lang="de-DE"/>
          </a:p>
          <a:p>
            <a:pPr marL="171450" indent="-171450">
              <a:buFont typeface="Arial"/>
              <a:buChar char="•"/>
              <a:defRPr/>
            </a:pPr>
            <a:r>
              <a:rPr lang="de-DE"/>
              <a:t>Steigende Temperaturen: Die Temperaturen werden mehr oder weniger in allen Monaten steigen.</a:t>
            </a:r>
            <a:endParaRPr/>
          </a:p>
          <a:p>
            <a:pPr marL="171450" indent="-171450" algn="just">
              <a:lnSpc>
                <a:spcPct val="113999"/>
              </a:lnSpc>
              <a:buFont typeface="Arial"/>
              <a:buChar char="•"/>
              <a:defRPr/>
            </a:pPr>
            <a:r>
              <a:rPr lang="de-DE">
                <a:latin typeface="Arial"/>
                <a:cs typeface="Arial"/>
              </a:rPr>
              <a:t>Anstieg der Temperaturen, weniger in den Bergregionen als im Flachland. </a:t>
            </a:r>
            <a:endParaRPr/>
          </a:p>
          <a:p>
            <a:pPr marL="171450" indent="-171450" algn="just">
              <a:lnSpc>
                <a:spcPct val="113999"/>
              </a:lnSpc>
              <a:buFont typeface="Arial"/>
              <a:buChar char="•"/>
              <a:defRPr/>
            </a:pPr>
            <a:r>
              <a:rPr lang="de-DE">
                <a:latin typeface="Arial"/>
                <a:cs typeface="Arial"/>
              </a:rPr>
              <a:t>Nahe Zukunft (2021 - 2050): durchschnittlicher Temperaturanstieg von 8,4 °C auf 9,5 °C (plus 0,5 – 1,5°C)</a:t>
            </a:r>
            <a:endParaRPr/>
          </a:p>
          <a:p>
            <a:pPr marL="171450" indent="-171450" algn="just">
              <a:lnSpc>
                <a:spcPct val="113999"/>
              </a:lnSpc>
              <a:buFont typeface="Arial"/>
              <a:buChar char="•"/>
              <a:defRPr/>
            </a:pPr>
            <a:r>
              <a:rPr lang="de-DE">
                <a:latin typeface="Arial"/>
                <a:cs typeface="Arial"/>
              </a:rPr>
              <a:t>Ferne Zukunft (2071 – 2100): Anstieg der durchschnittlichen Temperatur bis auf 11,5 °C  (plus 1,5 - 3,5°C)</a:t>
            </a:r>
          </a:p>
          <a:p>
            <a:pPr marL="171450" indent="-171450" algn="just">
              <a:lnSpc>
                <a:spcPct val="113999"/>
              </a:lnSpc>
              <a:buFont typeface="Arial"/>
              <a:buChar char="•"/>
              <a:defRPr/>
            </a:pPr>
            <a:r>
              <a:rPr lang="de-DE">
                <a:latin typeface="Arial"/>
                <a:cs typeface="Arial"/>
              </a:rPr>
              <a:t>Anzahl der Sommertage (Tmax ≥ 25°C) und heißen Tage (Tmax ≥ 30 °C) wird erheblich zunehmen. </a:t>
            </a:r>
            <a:endParaRPr/>
          </a:p>
          <a:p>
            <a:pPr marL="171450" indent="-171450" algn="just">
              <a:lnSpc>
                <a:spcPct val="113999"/>
              </a:lnSpc>
              <a:buFont typeface="Arial"/>
              <a:buChar char="•"/>
              <a:defRPr/>
            </a:pPr>
            <a:endParaRPr lang="de-DE">
              <a:latin typeface="Arial"/>
              <a:cs typeface="Arial"/>
            </a:endParaRPr>
          </a:p>
          <a:p>
            <a:pPr>
              <a:defRPr/>
            </a:pPr>
            <a:r>
              <a:rPr lang="de-DE"/>
              <a:t>Projektionen für Temperaturentwicklungen sind sehr zufriedenstellend - für Niederschläge sind sie eher unsicher – es gibt jedoch einen Trend zu abnehmenden Niederschlägen im Sommer- und zu ansteigenden Niederschlägen im Winterhalbjahr. </a:t>
            </a:r>
            <a:endParaRPr/>
          </a:p>
          <a:p>
            <a:pPr>
              <a:defRPr/>
            </a:pPr>
            <a:endParaRPr lang="de-DE"/>
          </a:p>
          <a:p>
            <a:pPr>
              <a:defRPr/>
            </a:pPr>
            <a:r>
              <a:rPr lang="de-DE" sz="1200">
                <a:solidFill>
                  <a:schemeClr val="tx1"/>
                </a:solidFill>
                <a:latin typeface="+mn-lt"/>
                <a:ea typeface="+mn-ea"/>
                <a:cs typeface="+mn-cs"/>
              </a:rPr>
              <a:t>Extremwetterlagen wie Hitze, Dürre, Hagel, Stark- &amp; Dauerregen, extreme Fröste und Stürme können der Landwirtschaft binnen Stunden, Tagen oder Wochen extremen Schaden zufügen und vor große Herausforderungen stellen. Die Intensität solcher Schadereignisse kann kleinräumig sehr stark variieren und der Einzelfall kann nicht konkret vorhergesagt werden. </a:t>
            </a:r>
            <a:endParaRPr/>
          </a:p>
          <a:p>
            <a:pPr>
              <a:defRPr/>
            </a:pPr>
            <a:endParaRPr lang="de-DE"/>
          </a:p>
          <a:p>
            <a:pPr marL="0" indent="0">
              <a:buFont typeface="Arial"/>
              <a:buNone/>
              <a:defRPr/>
            </a:pPr>
            <a:r>
              <a:rPr lang="de-DE"/>
              <a:t>Der Trend geht ebenfalls hin zu beständigeren Wetterlagen, d.h. die Wetterlage wird sich über längere Zeit halten, dies können sowohl kühlere/kalte als auch heiße Wetterlagen betreffen (beständige Hoch- oder Tiefdruckwetterlagen)</a:t>
            </a:r>
            <a:endParaRP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sz="1200" dirty="0"/>
              <a:t>Bildquelle: </a:t>
            </a:r>
            <a:r>
              <a:rPr lang="de-DE" dirty="0"/>
              <a:t>Fragezeichen, https://pixabay.com/de/illustrations/fragezeichen-frage-antwort-1019820/, 18.08.21</a:t>
            </a:r>
          </a:p>
          <a:p>
            <a:pPr marL="0" marR="0" lvl="0" indent="0" algn="l" defTabSz="914400" eaLnBrk="1" fontAlgn="auto" latinLnBrk="0" hangingPunct="1">
              <a:lnSpc>
                <a:spcPct val="100000"/>
              </a:lnSpc>
              <a:spcBef>
                <a:spcPts val="0"/>
              </a:spcBef>
              <a:spcAft>
                <a:spcPts val="0"/>
              </a:spcAft>
              <a:buClrTx/>
              <a:buSzTx/>
              <a:buFontTx/>
              <a:buNone/>
              <a:tabLst/>
              <a:defRPr/>
            </a:pPr>
            <a:r>
              <a:rPr lang="de-DE" sz="1200" dirty="0"/>
              <a:t>Salat, https://pixabay.com/de/photos/natur-pflanzen-salat-kopfsalat-940032/ (29.09.21)</a:t>
            </a:r>
          </a:p>
          <a:p>
            <a:pPr>
              <a:defRPr/>
            </a:pPr>
            <a:endParaRPr lang="de-DE" dirty="0"/>
          </a:p>
          <a:p>
            <a:pPr>
              <a:defRPr/>
            </a:pPr>
            <a:r>
              <a:rPr lang="de-DE" dirty="0"/>
              <a:t>Tafelbild kann gemeinsam mit den Studierenden erstellt werden – „Welche Faktoren müssen beim Salatanbau berücksichtigt werden? – Welche Faktoren werden durch den Klimawandel beeinflusst?“</a:t>
            </a:r>
          </a:p>
          <a:p>
            <a:r>
              <a:rPr lang="de-DE" dirty="0"/>
              <a:t>Faktoren, die durch den Klimawandel beeinflusst werden: </a:t>
            </a:r>
          </a:p>
          <a:p>
            <a:pPr marL="171450" indent="-171450">
              <a:buFont typeface="Arial" panose="020B0604020202020204" pitchFamily="34" charset="0"/>
              <a:buChar char="•"/>
            </a:pPr>
            <a:r>
              <a:rPr lang="de-DE" sz="1200" dirty="0"/>
              <a:t>Anbauplanung</a:t>
            </a:r>
          </a:p>
          <a:p>
            <a:pPr marL="171450" indent="-171450">
              <a:buFont typeface="Arial" panose="020B0604020202020204" pitchFamily="34" charset="0"/>
              <a:buChar char="•"/>
            </a:pPr>
            <a:r>
              <a:rPr lang="de-DE" sz="1200" dirty="0"/>
              <a:t>Betriebliche Bedingungen</a:t>
            </a:r>
          </a:p>
          <a:p>
            <a:pPr marL="171450" indent="-171450">
              <a:buFont typeface="Arial" panose="020B0604020202020204" pitchFamily="34" charset="0"/>
              <a:buChar char="•"/>
            </a:pPr>
            <a:r>
              <a:rPr lang="de-DE" sz="1200" dirty="0"/>
              <a:t>Kulturführung</a:t>
            </a:r>
          </a:p>
          <a:p>
            <a:pPr marL="171450" indent="-171450">
              <a:buFont typeface="Arial" panose="020B0604020202020204" pitchFamily="34" charset="0"/>
              <a:buChar char="•"/>
            </a:pPr>
            <a:r>
              <a:rPr lang="de-DE" sz="1200" dirty="0"/>
              <a:t>Ernte</a:t>
            </a:r>
          </a:p>
          <a:p>
            <a:pPr marL="171450" indent="-171450">
              <a:buFont typeface="Arial" panose="020B0604020202020204" pitchFamily="34" charset="0"/>
              <a:buChar char="•"/>
            </a:pPr>
            <a:r>
              <a:rPr lang="de-DE" sz="1200" dirty="0"/>
              <a:t>Betriebswirtschaft</a:t>
            </a:r>
          </a:p>
          <a:p>
            <a:pPr marL="171450" indent="-171450">
              <a:buFont typeface="Arial" panose="020B0604020202020204" pitchFamily="34" charset="0"/>
              <a:buChar char="•"/>
            </a:pPr>
            <a:r>
              <a:rPr lang="de-DE" sz="1200" dirty="0"/>
              <a:t>Absatzwege / Vermarktung</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Tafelbild kann gemeinsam mit den Studierenden erstellt werden – „Welche Faktoren müssen beim Salatanbau berücksichtigt werden? – Welche Faktoren werden durch den Klimawandel beeinflusst?“</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extLst>
      <p:ext uri="{BB962C8B-B14F-4D97-AF65-F5344CB8AC3E}">
        <p14:creationId xmlns:p14="http://schemas.microsoft.com/office/powerpoint/2010/main" val="3127383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buFont typeface="Wingdings"/>
              <a:buNone/>
              <a:defRPr/>
            </a:pPr>
            <a:r>
              <a:rPr lang="de-DE" dirty="0"/>
              <a:t>Nun gehen wir über zu den einzelnen Aspekten der Auswirkungen des Klimawandels: Starkniederschläge, Hagel, (Spät-)Frost, Trockenheit, Hitze.</a:t>
            </a:r>
          </a:p>
          <a:p>
            <a:pPr>
              <a:buFont typeface="Wingdings"/>
              <a:buNone/>
              <a:defRPr/>
            </a:pPr>
            <a:endParaRPr lang="de-DE" dirty="0"/>
          </a:p>
          <a:p>
            <a:pPr>
              <a:buFont typeface="Wingdings"/>
              <a:buNone/>
              <a:defRPr/>
            </a:pPr>
            <a:r>
              <a:rPr lang="de-DE" b="1" i="1" dirty="0"/>
              <a:t>Die kommenden Folien zu Auswirkungen und Anpassungen an die einzelnen Wetterereignisse können auch gemeinsam mit den Studierenden erarbeitet werden im Studierenden-Lehrergespräch!</a:t>
            </a:r>
          </a:p>
          <a:p>
            <a:pPr>
              <a:buFont typeface="Wingdings"/>
              <a:buNone/>
              <a:defRPr/>
            </a:pPr>
            <a:endParaRPr lang="de-DE" dirty="0"/>
          </a:p>
          <a:p>
            <a:pPr>
              <a:buFont typeface="Wingdings"/>
              <a:buChar char="Ø"/>
              <a:defRPr/>
            </a:pPr>
            <a:r>
              <a:rPr lang="de-DE" dirty="0"/>
              <a:t>Verschlämmung:  schwierigere Bodenbearbeitung, schnellere Austrocknung</a:t>
            </a:r>
            <a:endParaRPr dirty="0"/>
          </a:p>
          <a:p>
            <a:pPr>
              <a:buFont typeface="Wingdings"/>
              <a:buChar char="Ø"/>
              <a:defRPr/>
            </a:pPr>
            <a:r>
              <a:rPr lang="de-DE" dirty="0"/>
              <a:t> Erosion: 	Verlust von fruchtbarem Boden, Verluste bei (Neu-)Anpflanzungen/Ansaaten</a:t>
            </a:r>
          </a:p>
          <a:p>
            <a:pPr>
              <a:buFont typeface="Wingdings"/>
              <a:buChar char="Ø"/>
              <a:defRPr/>
            </a:pPr>
            <a:r>
              <a:rPr lang="de-DE" dirty="0"/>
              <a:t> Nährstoffmangel: Kann das Wasser vom Boden nicht ausreichend aufgenommen werden, sei es durch zu starke Beregnung oder Starkniederschläge, reduziert sich die N-Mobilisierung, es kommt zu N-Mangel</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Ziel muss sein, durch permanente Durchwurzelung bzw. Bodenbedeckung und mittelfristig reduzierter Bodenbearbeitung eine gute Bodenstruktur zu erhalten, die Starkniederschläge gut aufnehmen und die Feuchtigkeit lange im Boden bewahren kann. Dies erreicht man durch die o.g. Maßnahmen. Ein dadurch einhergehendes vitales und vielseitiges Bodenleben sorgt für eine stabile Bodenstruktur.</a:t>
            </a:r>
          </a:p>
          <a:p>
            <a:pPr>
              <a:defRPr/>
            </a:pPr>
            <a:endParaRPr lang="de-DE" dirty="0"/>
          </a:p>
          <a:p>
            <a:pPr>
              <a:defRPr/>
            </a:pPr>
            <a:r>
              <a:rPr lang="de-DE" dirty="0"/>
              <a:t>Eine organische </a:t>
            </a:r>
            <a:r>
              <a:rPr lang="de-DE" dirty="0" err="1"/>
              <a:t>Mulchdecke</a:t>
            </a:r>
            <a:r>
              <a:rPr lang="de-DE" dirty="0"/>
              <a:t> schützt die Bodenstruktur, reduziert die Hitze und schont somit das Bodenleben, bietet Nahrung für die Bodenorganismen, reduzierte die </a:t>
            </a:r>
            <a:r>
              <a:rPr lang="de-DE" dirty="0" err="1"/>
              <a:t>Evaporisation</a:t>
            </a:r>
            <a:r>
              <a:rPr lang="de-DE" dirty="0"/>
              <a:t>, schützt vor Verschmutzung, unterdrückt Unkräuter, liefert Nährstoffe -&gt; Anrechnung an die Düngergaben.</a:t>
            </a:r>
          </a:p>
          <a:p>
            <a:pPr>
              <a:defRPr/>
            </a:pPr>
            <a:endParaRPr lang="de-DE" dirty="0"/>
          </a:p>
          <a:p>
            <a:pPr>
              <a:defRPr/>
            </a:pPr>
            <a:r>
              <a:rPr lang="de-DE" dirty="0"/>
              <a:t>Problematisch bei </a:t>
            </a:r>
            <a:r>
              <a:rPr lang="de-DE" dirty="0" err="1"/>
              <a:t>Mulchfolien</a:t>
            </a:r>
            <a:r>
              <a:rPr lang="de-DE" dirty="0"/>
              <a:t>: Plastikmaterial – Herstellung, Entsorgung, Mikroplastik im Boden, aber auch Arbeitsaufwand</a:t>
            </a:r>
            <a:endParaRPr dirty="0"/>
          </a:p>
          <a:p>
            <a:pPr>
              <a:defRPr/>
            </a:pPr>
            <a:endParaRPr lang="de-DE" dirty="0"/>
          </a:p>
          <a:p>
            <a:pPr>
              <a:defRPr/>
            </a:pPr>
            <a:r>
              <a:rPr lang="de-DE" b="1" dirty="0"/>
              <a:t>S. auch Beitrag </a:t>
            </a:r>
            <a:r>
              <a:rPr lang="de-DE" b="1" dirty="0" err="1"/>
              <a:t>Hortipendium</a:t>
            </a:r>
            <a:r>
              <a:rPr lang="de-DE" b="1" dirty="0"/>
              <a:t>/BMEL (Link im </a:t>
            </a:r>
            <a:r>
              <a:rPr lang="de-DE" b="1" dirty="0" err="1"/>
              <a:t>Lehrmodul_Gemüse</a:t>
            </a:r>
            <a:r>
              <a:rPr lang="de-DE" b="1" dirty="0"/>
              <a:t>: http://www.hortipendium.de/</a:t>
            </a:r>
            <a:r>
              <a:rPr lang="de-DE" b="1" dirty="0" err="1"/>
              <a:t>Mulchverfahren_im_Gemüsebau</a:t>
            </a:r>
            <a:r>
              <a:rPr lang="de-DE" b="1" dirty="0"/>
              <a:t>) und http://www.hortipendium.de/</a:t>
            </a:r>
            <a:r>
              <a:rPr lang="de-DE" b="1" dirty="0" err="1"/>
              <a:t>Klimawandel_Gemüsebau</a:t>
            </a:r>
            <a:endParaRPr lang="de-DE" b="1"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b="0"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err="1"/>
              <a:t>Extremswetterereignisse</a:t>
            </a:r>
            <a:r>
              <a:rPr lang="de-DE" dirty="0"/>
              <a:t> können lt. Klimaprojektionen häufiger bzw. verstärkt auftreten, wobei die Projektionen für Hagel sehr unsicher sind. Hagel tritt vor allem sehr kleinräumig auf, daher sind Projektionen eher schwierig zu berechnen. </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8</a:t>
            </a:fld>
            <a:endParaRPr lang="de-DE"/>
          </a:p>
        </p:txBody>
      </p:sp>
    </p:spTree>
    <p:extLst>
      <p:ext uri="{BB962C8B-B14F-4D97-AF65-F5344CB8AC3E}">
        <p14:creationId xmlns:p14="http://schemas.microsoft.com/office/powerpoint/2010/main" val="3766929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dirty="0"/>
              <a:t>Bildquelle aus Hortipendium.de: http://greencommons.de/images/thumb/e/ef/Graupel_auf_Salat_mit_Vlies_%28NXP%29.JPG/120px-Graupel_auf_Salat_mit_Vlies_%28NXP%29.JPG</a:t>
            </a:r>
          </a:p>
          <a:p>
            <a:pPr marL="0" marR="0" lvl="0" indent="0" algn="l" defTabSz="914400">
              <a:lnSpc>
                <a:spcPct val="100000"/>
              </a:lnSpc>
              <a:spcBef>
                <a:spcPts val="0"/>
              </a:spcBef>
              <a:spcAft>
                <a:spcPts val="0"/>
              </a:spcAft>
              <a:buClrTx/>
              <a:buSzTx/>
              <a:buFontTx/>
              <a:buNone/>
              <a:defRPr/>
            </a:pPr>
            <a:endParaRPr lang="de-DE" dirty="0"/>
          </a:p>
          <a:p>
            <a:pPr marL="0" marR="0" lvl="0" indent="0" algn="l" defTabSz="914400">
              <a:lnSpc>
                <a:spcPct val="100000"/>
              </a:lnSpc>
              <a:spcBef>
                <a:spcPts val="0"/>
              </a:spcBef>
              <a:spcAft>
                <a:spcPts val="0"/>
              </a:spcAft>
              <a:buClrTx/>
              <a:buSzTx/>
              <a:buFontTx/>
              <a:buNone/>
              <a:defRPr/>
            </a:pPr>
            <a:r>
              <a:rPr lang="de-DE" dirty="0"/>
              <a:t>Das Mikroklima unter einem </a:t>
            </a:r>
            <a:r>
              <a:rPr lang="de-DE" b="1" dirty="0"/>
              <a:t>Hagelnetz</a:t>
            </a:r>
            <a:r>
              <a:rPr lang="de-DE" dirty="0"/>
              <a:t> kann sich dadurch etwas verändern, da das Netz zwar das sichtbare Licht größtenteils </a:t>
            </a:r>
            <a:r>
              <a:rPr lang="de-DE" dirty="0" err="1"/>
              <a:t>durchläßt</a:t>
            </a:r>
            <a:r>
              <a:rPr lang="de-DE" dirty="0"/>
              <a:t>, die UV-B Strahlung jedoch teilweise absorbiert. UV-B Strahlung ist mit für die Färbung der Früchte verantwortlich, das veränderte Mikroklima kann eventuell die Entstehung von Krankheiten begünstigen. Bei richtiger Anbringung der </a:t>
            </a:r>
            <a:r>
              <a:rPr lang="de-DE" b="1" dirty="0"/>
              <a:t>Hagelschutznetze</a:t>
            </a:r>
            <a:r>
              <a:rPr lang="de-DE" dirty="0"/>
              <a:t> bzw. </a:t>
            </a:r>
            <a:r>
              <a:rPr lang="de-DE" b="1" dirty="0"/>
              <a:t>Hagelnetze</a:t>
            </a:r>
            <a:r>
              <a:rPr lang="de-DE" dirty="0"/>
              <a:t> ist jedoch ein fast vollständiger Schutz der Kulturen gewährleistet (https://www.planen-netze-beutel.de/hagelschutznetze).</a:t>
            </a:r>
          </a:p>
          <a:p>
            <a:pPr marL="0" marR="0" lvl="0" indent="0" algn="l" defTabSz="914400">
              <a:lnSpc>
                <a:spcPct val="100000"/>
              </a:lnSpc>
              <a:spcBef>
                <a:spcPts val="0"/>
              </a:spcBef>
              <a:spcAft>
                <a:spcPts val="0"/>
              </a:spcAft>
              <a:buClrTx/>
              <a:buSzTx/>
              <a:buFontTx/>
              <a:buNone/>
              <a:defRPr/>
            </a:pPr>
            <a:endParaRPr lang="de-DE" dirty="0"/>
          </a:p>
          <a:p>
            <a:pPr marL="171450" marR="0" lvl="0" indent="-171450" algn="l" defTabSz="914400">
              <a:lnSpc>
                <a:spcPct val="100000"/>
              </a:lnSpc>
              <a:spcBef>
                <a:spcPts val="0"/>
              </a:spcBef>
              <a:spcAft>
                <a:spcPts val="0"/>
              </a:spcAft>
              <a:buClrTx/>
              <a:buSzTx/>
              <a:buFont typeface="Arial" panose="020B0604020202020204" pitchFamily="34" charset="0"/>
              <a:buChar char="•"/>
              <a:defRPr/>
            </a:pPr>
            <a:r>
              <a:rPr lang="de-DE" dirty="0" err="1"/>
              <a:t>Agri</a:t>
            </a:r>
            <a:r>
              <a:rPr lang="de-DE" dirty="0"/>
              <a:t>-PV-Anlagen (s. Leitfaden vom ISE, Fraunhofer-Institut) 14.05_Agri-PV_ISE</a:t>
            </a:r>
            <a:endParaRPr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kommt es vor allem darauf an, wie lange und bei welchen Temperaturen die Frostereignisse dauern. Auch der Entwicklungsstand der Kulturen spielt hier eine Rolle.</a:t>
            </a:r>
          </a:p>
          <a:p>
            <a:r>
              <a:rPr lang="de-DE" dirty="0"/>
              <a:t>Frühere Pflanzungen bedingt durch frühere und wärmere Frühjahre erhöhen gleichzeitig das Risiko für Spätfrostschäden (ggf. je nach Region/Lage verschieden).</a:t>
            </a:r>
          </a:p>
          <a:p>
            <a:endParaRPr lang="de-DE" dirty="0"/>
          </a:p>
          <a:p>
            <a:r>
              <a:rPr lang="de-DE" sz="1200" dirty="0"/>
              <a:t>Lt. Projektionen werden die letzten Spätfröste immer früher im Jahr stattfinden. So müsste man annehmen, dass Spätfrostereignisse seltener werden. Kaltlufteinbrüche können auch in Zukunft eintreten, womöglich sogar häufiger, so dass die Vulnerabilität gegenüber Spätfrost schwer kalkulierbar ist.</a:t>
            </a:r>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10</a:t>
            </a:fld>
            <a:endParaRPr lang="de-DE"/>
          </a:p>
        </p:txBody>
      </p:sp>
    </p:spTree>
    <p:extLst>
      <p:ext uri="{BB962C8B-B14F-4D97-AF65-F5344CB8AC3E}">
        <p14:creationId xmlns:p14="http://schemas.microsoft.com/office/powerpoint/2010/main" val="97661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aus Hortipendium.de http://greencommons.de/images/thumb/3/39/Salat_Wassermangel_zur_Pflanzung.jpg/120px-Salat_Wassermangel_zur_Pflanzung.jpg</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12</a:t>
            </a:fld>
            <a:endParaRPr lang="de-DE"/>
          </a:p>
        </p:txBody>
      </p:sp>
    </p:spTree>
    <p:extLst>
      <p:ext uri="{BB962C8B-B14F-4D97-AF65-F5344CB8AC3E}">
        <p14:creationId xmlns:p14="http://schemas.microsoft.com/office/powerpoint/2010/main" val="3948997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Wichtig ab Kopfbildung: gleichmäßige Bewässerung -&gt; zu große Feuchteschwankungen haben negative Auswirkung auf Wachstum</a:t>
            </a:r>
            <a:endParaRPr lang="de-DE" dirty="0"/>
          </a:p>
          <a:p>
            <a:pPr marL="171450" marR="0" indent="-171450" algn="l" defTabSz="914400">
              <a:lnSpc>
                <a:spcPct val="100000"/>
              </a:lnSpc>
              <a:spcBef>
                <a:spcPts val="0"/>
              </a:spcBef>
              <a:spcAft>
                <a:spcPts val="0"/>
              </a:spcAft>
              <a:buClrTx/>
              <a:buSzTx/>
              <a:buFont typeface="Arial" panose="020B0604020202020204" pitchFamily="34" charset="0"/>
              <a:buChar char="•"/>
              <a:defRPr/>
            </a:pPr>
            <a:r>
              <a:rPr lang="de-DE" dirty="0"/>
              <a:t>In Hitzeperioden tägliche Bewässerung in den frühen Morgenstunden -&gt; Vermeidung von Blattrandnekrosen/Innenbrand!</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Reduzierte Bodenbearbeitung: im Vergleich zum Pflug wird dadurch die Verdunstung von Bodenwasser reduziert – Unkrautbekämpfungsstrategie anpassen (Fruchtfolge, Bodenbedeckung,…)</a:t>
            </a:r>
          </a:p>
          <a:p>
            <a:pPr marL="171450" indent="-171450">
              <a:buFont typeface="Arial" panose="020B0604020202020204" pitchFamily="34" charset="0"/>
              <a:buChar char="•"/>
              <a:defRPr/>
            </a:pPr>
            <a:r>
              <a:rPr lang="de-DE" dirty="0" err="1"/>
              <a:t>Mulchbedeckungen</a:t>
            </a:r>
            <a:r>
              <a:rPr lang="de-DE" dirty="0"/>
              <a:t> reduzieren die Bodentranspiration und verringern die Erhitzung des Bodens. Dies hat auch gleichzeitig positive Auswirkungen auf das Bodenleben. Eine möglichst ganzjährige Bodenbedeckung trägt wesentlich zu einer guten, stabilen Bodenstruktur bei, so dass der Boden Feuchtigkeit länger speichern kann.</a:t>
            </a:r>
          </a:p>
          <a:p>
            <a:pPr>
              <a:defRPr/>
            </a:pPr>
            <a:endParaRPr lang="de-DE" dirty="0"/>
          </a:p>
          <a:p>
            <a:pPr>
              <a:defRPr/>
            </a:pPr>
            <a:r>
              <a:rPr lang="de-DE" dirty="0"/>
              <a:t>Vor allem in Kombination mit Hitze wirkt sich die zunehmende Trockenheit v.a. in den Sommermonaten negativ auf den Salat-/Gemüseanbau aus. Gleichzeitig geht man teilweise davon aus, dass durch die hitzebedingt höhere </a:t>
            </a:r>
            <a:r>
              <a:rPr lang="de-DE" dirty="0" err="1"/>
              <a:t>Evapotranspiration</a:t>
            </a:r>
            <a:r>
              <a:rPr lang="de-DE" dirty="0"/>
              <a:t> weniger Niederschläge im Boden/Grundwasser ankommen -&gt; sinkende Grundwasserspiegel.</a:t>
            </a:r>
            <a:endParaRPr dirty="0"/>
          </a:p>
          <a:p>
            <a:pPr>
              <a:defRPr/>
            </a:pPr>
            <a:endParaRPr lang="de-DE" dirty="0"/>
          </a:p>
          <a:p>
            <a:pPr marL="0" marR="0" indent="0" algn="l" defTabSz="914400">
              <a:lnSpc>
                <a:spcPct val="100000"/>
              </a:lnSpc>
              <a:spcBef>
                <a:spcPts val="0"/>
              </a:spcBef>
              <a:spcAft>
                <a:spcPts val="0"/>
              </a:spcAft>
              <a:buClrTx/>
              <a:buSzTx/>
              <a:buFontTx/>
              <a:buNone/>
              <a:defRPr/>
            </a:pPr>
            <a:endParaRPr lang="de-DE" sz="1200" dirty="0"/>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14</a:t>
            </a:fld>
            <a:endParaRPr lang="de-DE"/>
          </a:p>
        </p:txBody>
      </p:sp>
    </p:spTree>
    <p:extLst>
      <p:ext uri="{BB962C8B-B14F-4D97-AF65-F5344CB8AC3E}">
        <p14:creationId xmlns:p14="http://schemas.microsoft.com/office/powerpoint/2010/main" val="4104787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457200" marR="0" lvl="1" indent="0" algn="l" defTabSz="914400">
              <a:lnSpc>
                <a:spcPct val="100000"/>
              </a:lnSpc>
              <a:spcBef>
                <a:spcPts val="0"/>
              </a:spcBef>
              <a:spcAft>
                <a:spcPts val="0"/>
              </a:spcAft>
              <a:buClrTx/>
              <a:buSzTx/>
              <a:buFont typeface="Wingdings"/>
              <a:buNone/>
              <a:defRPr/>
            </a:pPr>
            <a:r>
              <a:rPr lang="de-DE"/>
              <a:t>Überkopfberegnung oder Tropfbewässerungssystem:</a:t>
            </a:r>
            <a:endParaRPr/>
          </a:p>
          <a:p>
            <a:pPr lvl="1">
              <a:buFont typeface="Wingdings"/>
              <a:buNone/>
              <a:defRPr/>
            </a:pPr>
            <a:r>
              <a:rPr lang="de-DE"/>
              <a:t> </a:t>
            </a:r>
            <a:endParaRPr/>
          </a:p>
          <a:p>
            <a:pPr lvl="1">
              <a:buFont typeface="Wingdings"/>
              <a:buChar char="Ø"/>
              <a:defRPr/>
            </a:pPr>
            <a:r>
              <a:rPr lang="de-DE"/>
              <a:t> Vorteil Überkopfberegnung mit Beregnungswagen: gleichmäßigere Wasserverteilung</a:t>
            </a:r>
            <a:endParaRPr/>
          </a:p>
          <a:p>
            <a:pPr lvl="1">
              <a:buFont typeface="Wingdings"/>
              <a:buChar char="Ø"/>
              <a:defRPr/>
            </a:pPr>
            <a:r>
              <a:rPr lang="de-DE"/>
              <a:t> Vorteil Tropfbewässerung: Pflanzen bleiben trocken, geringerer Wasserbedarf </a:t>
            </a:r>
            <a:endParaRPr/>
          </a:p>
          <a:p>
            <a:pPr>
              <a:defRPr/>
            </a:pPr>
            <a:endParaRPr lang="de-DE"/>
          </a:p>
          <a:p>
            <a:pPr>
              <a:defRPr/>
            </a:pPr>
            <a:r>
              <a:rPr lang="de-DE"/>
              <a:t>Mulchfolien fördern die Homogenität der Wasserverteilung im Bestand. Die Steuerung erfolgt zweckmäßigerweise über Tensiometer  (LVG Heidelberg, Sabine Reinisch)</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Anwachsrisiko durch Hitze und Trockenheit - zunehmende Anzahl an Sommer- als auch von Hitzetagen (</a:t>
            </a:r>
            <a:r>
              <a:rPr lang="de-DE" dirty="0" err="1"/>
              <a:t>Tmax</a:t>
            </a:r>
            <a:r>
              <a:rPr lang="de-DE" dirty="0"/>
              <a:t> &gt; 25 bzw. &lt; 30°C) bzw. längere Hitze-/Trockenperioden</a:t>
            </a:r>
          </a:p>
          <a:p>
            <a:pPr>
              <a:defRPr/>
            </a:pPr>
            <a:r>
              <a:rPr lang="de-DE" dirty="0"/>
              <a:t>Doppelabdeckung nicht zu lange auf den Pflanzen lassen!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16</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17</a:t>
            </a:fld>
            <a:endParaRPr lang="de-DE"/>
          </a:p>
        </p:txBody>
      </p:sp>
    </p:spTree>
    <p:extLst>
      <p:ext uri="{BB962C8B-B14F-4D97-AF65-F5344CB8AC3E}">
        <p14:creationId xmlns:p14="http://schemas.microsoft.com/office/powerpoint/2010/main" val="22242940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18</a:t>
            </a:fld>
            <a:endParaRPr lang="de-DE"/>
          </a:p>
        </p:txBody>
      </p:sp>
    </p:spTree>
    <p:extLst>
      <p:ext uri="{BB962C8B-B14F-4D97-AF65-F5344CB8AC3E}">
        <p14:creationId xmlns:p14="http://schemas.microsoft.com/office/powerpoint/2010/main" val="1061063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Beschattung im Freiland – z.B. Agrar-Photovoltaik-Anlagen</a:t>
            </a:r>
          </a:p>
          <a:p>
            <a:pPr marL="171450" marR="0" indent="-171450" algn="l" defTabSz="914400">
              <a:lnSpc>
                <a:spcPct val="100000"/>
              </a:lnSpc>
              <a:spcBef>
                <a:spcPts val="0"/>
              </a:spcBef>
              <a:spcAft>
                <a:spcPts val="0"/>
              </a:spcAft>
              <a:buClrTx/>
              <a:buSzTx/>
              <a:buFont typeface="Arial" panose="020B0604020202020204" pitchFamily="34" charset="0"/>
              <a:buChar char="•"/>
              <a:defRPr/>
            </a:pPr>
            <a:r>
              <a:rPr lang="de-DE" dirty="0"/>
              <a:t>Ganzjährige Bodenbedeckung (Bewuchs, Mulch) -&gt; Verdunstungsschutz, Schutz des Bodenlebens vor Überhitzung, Humusaufbau</a:t>
            </a:r>
            <a:endParaRPr dirty="0"/>
          </a:p>
          <a:p>
            <a:pPr marL="171450" indent="-171450">
              <a:buFont typeface="Arial" panose="020B0604020202020204" pitchFamily="34" charset="0"/>
              <a:buChar char="•"/>
              <a:defRPr/>
            </a:pPr>
            <a:r>
              <a:rPr lang="de-DE" dirty="0"/>
              <a:t>Wurzelbildung…-&gt; bessere Wasserversorgung der Pflanzen -&gt;Verdunstungskühle</a:t>
            </a:r>
            <a:endParaRPr dirty="0"/>
          </a:p>
          <a:p>
            <a:pPr marL="171450" indent="-171450">
              <a:buFont typeface="Arial" panose="020B0604020202020204" pitchFamily="34" charset="0"/>
              <a:buChar char="•"/>
              <a:defRPr/>
            </a:pPr>
            <a:r>
              <a:rPr lang="de-DE" dirty="0"/>
              <a:t>Bewässerung: Wichtig, wenn die Bodenfeuchte nicht mehr ausreicht: besser 1x 30mm statt 2x 15mm, am Besten frühmorgens, so dass das Wasser tagsüber aufgenommen werden kann und bei Überkopfberegnung die Feuchtigkeit auf den Blättern abtrocknen kann -&gt; Reduzierung des Pilzinfektionsrisikos.</a:t>
            </a:r>
            <a:endParaRPr dirty="0"/>
          </a:p>
          <a:p>
            <a:pPr marL="171450" indent="-171450">
              <a:buFont typeface="Arial" panose="020B0604020202020204" pitchFamily="34" charset="0"/>
              <a:buChar char="•"/>
              <a:defRPr/>
            </a:pPr>
            <a:r>
              <a:rPr lang="de-DE" dirty="0"/>
              <a:t>Natürliche Pflanzenstrukturen -&gt; Hecken, Baumpflanzungen -&gt; Verbessertes Kleinklima, Schutz vor Wind/Austrocknung</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20</a:t>
            </a:fld>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Aus der Grafik wird ersichtlich, dass bereits ab 30°C die </a:t>
            </a:r>
            <a:r>
              <a:rPr lang="de-DE" u="sng" dirty="0"/>
              <a:t>Wirksamkeit von Pflanzenschutzmitteln (hier: </a:t>
            </a:r>
            <a:r>
              <a:rPr lang="de-DE" u="sng" dirty="0" err="1"/>
              <a:t>Insektizidwirkstoffe</a:t>
            </a:r>
            <a:r>
              <a:rPr lang="de-DE" u="sng" dirty="0"/>
              <a:t>)</a:t>
            </a:r>
            <a:r>
              <a:rPr lang="de-DE" dirty="0"/>
              <a:t>abfällt bzw. gleich Null geht. Nur Öle behalten auch bei &gt;30°C ihre volle Wirksamkeit</a:t>
            </a:r>
            <a:endParaRPr dirty="0"/>
          </a:p>
          <a:p>
            <a:pPr>
              <a:defRPr/>
            </a:pPr>
            <a:r>
              <a:rPr lang="de-DE" dirty="0"/>
              <a:t>Bild verändert: Balken für Phosphorsäureester herausgenommen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21</a:t>
            </a:fld>
            <a:endParaRPr lang="de-DE"/>
          </a:p>
        </p:txBody>
      </p:sp>
    </p:spTree>
    <p:extLst>
      <p:ext uri="{BB962C8B-B14F-4D97-AF65-F5344CB8AC3E}">
        <p14:creationId xmlns:p14="http://schemas.microsoft.com/office/powerpoint/2010/main" val="3919842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457200" marR="0" lvl="1" indent="0" algn="l" defTabSz="914400">
              <a:lnSpc>
                <a:spcPct val="100000"/>
              </a:lnSpc>
              <a:spcBef>
                <a:spcPts val="0"/>
              </a:spcBef>
              <a:spcAft>
                <a:spcPts val="0"/>
              </a:spcAft>
              <a:buClrTx/>
              <a:buSzTx/>
              <a:buFont typeface="Wingdings"/>
              <a:buNone/>
              <a:defRPr/>
            </a:pPr>
            <a:r>
              <a:rPr lang="de-DE" sz="2800" i="1" dirty="0"/>
              <a:t>Quelle </a:t>
            </a:r>
            <a:r>
              <a:rPr lang="de-DE" sz="2800" b="1" i="1" dirty="0"/>
              <a:t>JKI</a:t>
            </a:r>
            <a:r>
              <a:rPr lang="de-DE" sz="2800" i="1" dirty="0"/>
              <a:t>: https://eler-redaktion.ble.de/fileadmin/sites/ELER/Dateien/05_Service/Veranstaltungen/2018/Klimaforum/Klimaforum_2018_Krengel.pdf „Klimawandel und Pflanzenschutz, Trends und deren Implikationen für den zukünftigen Pflanzenschutz“, Krengel, Klocke und Golla</a:t>
            </a:r>
          </a:p>
          <a:p>
            <a:pPr marL="914400" lvl="1" indent="-457200">
              <a:buFont typeface="Wingdings"/>
              <a:buChar char="§"/>
              <a:defRPr/>
            </a:pPr>
            <a:endParaRPr lang="de-DE" sz="2600" dirty="0"/>
          </a:p>
          <a:p>
            <a:pPr marL="914400" lvl="1" indent="-457200">
              <a:buFont typeface="Wingdings"/>
              <a:buChar char="§"/>
              <a:defRPr/>
            </a:pPr>
            <a:r>
              <a:rPr lang="de-DE" sz="2600" dirty="0"/>
              <a:t>Einschränkung der Anwendbarkeit z.B. durch Hitze/Starkniederschläge</a:t>
            </a:r>
            <a:endParaRPr dirty="0"/>
          </a:p>
          <a:p>
            <a:pPr marL="914400" lvl="1" indent="-457200">
              <a:buFont typeface="Arial"/>
              <a:buChar char="•"/>
              <a:defRPr/>
            </a:pPr>
            <a:r>
              <a:rPr lang="de-DE" sz="2600" dirty="0"/>
              <a:t>Temperaturstabilität der Mittel (Wirkungsdauer und Gefahr der Abwaschung/Verdünnung</a:t>
            </a:r>
            <a:endParaRPr dirty="0"/>
          </a:p>
          <a:p>
            <a:pPr marL="914400" lvl="1" indent="-457200">
              <a:buFont typeface="Arial"/>
              <a:buChar char="•"/>
              <a:defRPr/>
            </a:pPr>
            <a:r>
              <a:rPr lang="de-DE" sz="2600" dirty="0"/>
              <a:t>Einschränkung der Anwendbarkeit z.B. durch Hitze/Starkniederschläge</a:t>
            </a:r>
            <a:endParaRPr dirty="0"/>
          </a:p>
          <a:p>
            <a:pPr marL="914400" lvl="1" indent="-457200">
              <a:buFont typeface="Arial"/>
              <a:buChar char="•"/>
              <a:defRPr/>
            </a:pPr>
            <a:endParaRPr lang="de-DE" sz="2600" dirty="0"/>
          </a:p>
          <a:p>
            <a:pPr marL="0" marR="0" lvl="0" indent="0" algn="l" defTabSz="914400" eaLnBrk="1" fontAlgn="auto" latinLnBrk="0" hangingPunct="1">
              <a:lnSpc>
                <a:spcPct val="100000"/>
              </a:lnSpc>
              <a:spcBef>
                <a:spcPts val="0"/>
              </a:spcBef>
              <a:spcAft>
                <a:spcPts val="0"/>
              </a:spcAft>
              <a:buClrTx/>
              <a:buSzTx/>
              <a:buFontTx/>
              <a:buNone/>
              <a:tabLst/>
              <a:defRPr/>
            </a:pPr>
            <a:r>
              <a:rPr lang="de-DE" sz="1200" b="0" dirty="0"/>
              <a:t>Der Klimawandel hat Auswirkungen auf die Wirksamkeit von Pflanzenschutzmitteln zum einen </a:t>
            </a:r>
            <a:r>
              <a:rPr lang="de-DE" dirty="0"/>
              <a:t>durch den Anstieg der Anzahl der Sommer- (&gt;25°C) und Hitzetage (&gt;30°C) bzw. durch die wahrscheinliche Zunahme von Extremwetterereignissen wie Starkniederschlägen. Gleichzeitig treten durch höhere  Durchschnittstemperaturen Vektoren wie Blattläuse bereits früher im Jahr auf bzw. überdauern besser die Wintermonate.</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522248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Günstige Bedingungen wie längere Vegetationsperiode, wärmerer Herbst, mildere Winter -&gt; mehr Fortpflanzungszyklen der Vektoren, stärkere Populationen, die durch einen milden Winter begünstigt werden.</a:t>
            </a:r>
          </a:p>
          <a:p>
            <a:pPr>
              <a:defRPr/>
            </a:pPr>
            <a:r>
              <a:rPr lang="de-DE" dirty="0"/>
              <a:t>z.B. </a:t>
            </a:r>
            <a:r>
              <a:rPr lang="de-DE" dirty="0" err="1"/>
              <a:t>Breitadrigkeit</a:t>
            </a:r>
            <a:r>
              <a:rPr lang="de-DE" dirty="0"/>
              <a:t> stärkere Verbreitung durch wärmere Bedingungen, die die Vektoren begünstigen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extLst>
      <p:ext uri="{BB962C8B-B14F-4D97-AF65-F5344CB8AC3E}">
        <p14:creationId xmlns:p14="http://schemas.microsoft.com/office/powerpoint/2010/main" val="38777552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lnSpc>
                <a:spcPct val="50000"/>
              </a:lnSpc>
              <a:buNone/>
              <a:defRPr/>
            </a:pPr>
            <a:r>
              <a:rPr lang="de-DE" dirty="0"/>
              <a:t> </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24</a:t>
            </a:fld>
            <a:endParaRPr lang="de-DE"/>
          </a:p>
        </p:txBody>
      </p:sp>
    </p:spTree>
    <p:extLst>
      <p:ext uri="{BB962C8B-B14F-4D97-AF65-F5344CB8AC3E}">
        <p14:creationId xmlns:p14="http://schemas.microsoft.com/office/powerpoint/2010/main" val="38121364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Bildquelle </a:t>
            </a:r>
            <a:r>
              <a:rPr lang="de-DE" dirty="0" err="1"/>
              <a:t>Kreiselmaier</a:t>
            </a:r>
            <a:r>
              <a:rPr lang="de-DE" dirty="0"/>
              <a:t>, aus Hortipendium.de: Der Inhalt ist verfügbar unter der Lizenz </a:t>
            </a:r>
            <a:r>
              <a:rPr lang="de-DE" dirty="0">
                <a:hlinkClick r:id="rId3"/>
              </a:rPr>
              <a:t>Creative Commons Attribution-</a:t>
            </a:r>
            <a:r>
              <a:rPr lang="de-DE" dirty="0" err="1">
                <a:hlinkClick r:id="rId3"/>
              </a:rPr>
              <a:t>Noncommercial</a:t>
            </a:r>
            <a:r>
              <a:rPr lang="de-DE" dirty="0">
                <a:hlinkClick r:id="rId3"/>
              </a:rPr>
              <a:t>-</a:t>
            </a:r>
            <a:r>
              <a:rPr lang="de-DE" dirty="0" err="1">
                <a:hlinkClick r:id="rId3"/>
              </a:rPr>
              <a:t>Sharealike</a:t>
            </a:r>
            <a:r>
              <a:rPr lang="de-DE" dirty="0">
                <a:hlinkClick r:id="rId3"/>
              </a:rPr>
              <a:t> Lizenz</a:t>
            </a:r>
            <a:r>
              <a:rPr lang="de-DE" dirty="0"/>
              <a:t>, sofern nicht anders angegeben.</a:t>
            </a:r>
          </a:p>
          <a:p>
            <a:pPr marL="0" marR="0" lvl="0" indent="0" algn="l" defTabSz="914400" eaLnBrk="1" fontAlgn="auto" latinLnBrk="0" hangingPunct="1">
              <a:lnSpc>
                <a:spcPct val="100000"/>
              </a:lnSpc>
              <a:spcBef>
                <a:spcPts val="0"/>
              </a:spcBef>
              <a:spcAft>
                <a:spcPts val="0"/>
              </a:spcAft>
              <a:buClrTx/>
              <a:buSzTx/>
              <a:buFontTx/>
              <a:buNone/>
              <a:tabLst/>
              <a:defRPr/>
            </a:pPr>
            <a:r>
              <a:rPr lang="de-DE" dirty="0"/>
              <a:t>http://greencommons.de/images/thumb/4/47/Sclerotinia_an_Kopfsalat.jpg/145px-Sclerotinia_an_Kopfsalat.jpg: </a:t>
            </a:r>
            <a:r>
              <a:rPr lang="de-DE" sz="1200" dirty="0" err="1"/>
              <a:t>Sklerotina</a:t>
            </a:r>
            <a:r>
              <a:rPr lang="de-DE" sz="1200" dirty="0"/>
              <a:t> an Kopfsalat, Josef Schlaghecken, DLR Rheinpfalz, 17.10.11</a:t>
            </a:r>
            <a:endParaRPr lang="de-DE" dirty="0"/>
          </a:p>
          <a:p>
            <a:pPr>
              <a:defRPr/>
            </a:pPr>
            <a:endParaRPr lang="de-DE" dirty="0"/>
          </a:p>
          <a:p>
            <a:pPr>
              <a:defRPr/>
            </a:pPr>
            <a:r>
              <a:rPr lang="de-DE" dirty="0"/>
              <a:t>Anmerkung: </a:t>
            </a:r>
            <a:endParaRPr dirty="0"/>
          </a:p>
          <a:p>
            <a:pPr marL="171450" indent="-171450">
              <a:buFont typeface="Arial"/>
              <a:buChar char="•"/>
              <a:defRPr/>
            </a:pPr>
            <a:r>
              <a:rPr lang="de-DE" dirty="0"/>
              <a:t>Salatfäule und Falscher Mehltau im Sommer: geringeres Infektionsrisiko durch zunehmende Trockenheit, nicht dagegen bei milderem Frühjahr und, zusätzlich feuchterem, Herbst.</a:t>
            </a:r>
            <a:endParaRPr dirty="0"/>
          </a:p>
          <a:p>
            <a:pPr marL="171450" indent="-171450">
              <a:buFont typeface="Arial"/>
              <a:buChar char="•"/>
              <a:defRPr/>
            </a:pPr>
            <a:endParaRPr lang="de-DE" dirty="0"/>
          </a:p>
          <a:p>
            <a:pPr marL="171450" indent="-171450">
              <a:buFont typeface="Arial"/>
              <a:buChar cha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25</a:t>
            </a:fld>
            <a:endParaRPr lang="de-DE"/>
          </a:p>
        </p:txBody>
      </p:sp>
    </p:spTree>
    <p:extLst>
      <p:ext uri="{BB962C8B-B14F-4D97-AF65-F5344CB8AC3E}">
        <p14:creationId xmlns:p14="http://schemas.microsoft.com/office/powerpoint/2010/main" val="17666472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Grafik: Fragezeichen, https://pixabay.com/de/illustrations/fragezeichen-frage-antwort-1019820/, 18.08.21</a:t>
            </a:r>
          </a:p>
          <a:p>
            <a:pPr marL="0" marR="0" lvl="0" indent="0" algn="l" defTabSz="914400" eaLnBrk="1" fontAlgn="auto" latinLnBrk="0" hangingPunct="1">
              <a:lnSpc>
                <a:spcPct val="100000"/>
              </a:lnSpc>
              <a:spcBef>
                <a:spcPts val="0"/>
              </a:spcBef>
              <a:spcAft>
                <a:spcPts val="0"/>
              </a:spcAft>
              <a:buClrTx/>
              <a:buSzTx/>
              <a:buFontTx/>
              <a:buNone/>
              <a:tabLst/>
              <a:defRPr/>
            </a:pPr>
            <a:endParaRPr lang="de-DE" dirty="0"/>
          </a:p>
          <a:p>
            <a:pPr marL="0" marR="0" lvl="0" indent="0" algn="l" defTabSz="914400" eaLnBrk="1" fontAlgn="auto" latinLnBrk="0" hangingPunct="1">
              <a:lnSpc>
                <a:spcPct val="100000"/>
              </a:lnSpc>
              <a:spcBef>
                <a:spcPts val="0"/>
              </a:spcBef>
              <a:spcAft>
                <a:spcPts val="0"/>
              </a:spcAft>
              <a:buClrTx/>
              <a:buSzTx/>
              <a:buFontTx/>
              <a:buNone/>
              <a:tabLst/>
              <a:defRPr/>
            </a:pPr>
            <a:r>
              <a:rPr lang="de-DE" dirty="0"/>
              <a:t>Mögliche Lösungen s. ff Folie</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26</a:t>
            </a:fld>
            <a:endParaRPr lang="de-DE"/>
          </a:p>
        </p:txBody>
      </p:sp>
    </p:spTree>
    <p:extLst>
      <p:ext uri="{BB962C8B-B14F-4D97-AF65-F5344CB8AC3E}">
        <p14:creationId xmlns:p14="http://schemas.microsoft.com/office/powerpoint/2010/main" val="12970088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b="1" dirty="0"/>
              <a:t>Mögliche Lösungen</a:t>
            </a:r>
          </a:p>
          <a:p>
            <a:pPr>
              <a:defRPr/>
            </a:pPr>
            <a:endParaRPr lang="de-DE" dirty="0"/>
          </a:p>
          <a:p>
            <a:pPr>
              <a:defRPr/>
            </a:pPr>
            <a:r>
              <a:rPr lang="de-DE" dirty="0"/>
              <a:t>Gesunde, starke Pflanzen sind nicht nur resilienter gegenüber Falschem Mehltau, sondern gleichzeitig auch gegenüber Stresssituationen, die u.a. durch die Auswirkungen des Klimawandels ausgelöst werden (z.B. Trockenheit, vermehrte Niederschläge, hohe Variabilität des Wetters…).</a:t>
            </a:r>
            <a:endParaRPr dirty="0"/>
          </a:p>
          <a:p>
            <a:pPr>
              <a:defRPr/>
            </a:pPr>
            <a:endParaRPr lang="de-DE" dirty="0"/>
          </a:p>
          <a:p>
            <a:pPr marL="171450" indent="-171450">
              <a:buFont typeface="Arial"/>
              <a:buChar char="•"/>
              <a:defRPr/>
            </a:pPr>
            <a:r>
              <a:rPr lang="de-DE" dirty="0"/>
              <a:t>FF/ZWF: Reduzieren den Druck von Krankheiten, Schädlingen und Unkräutern – kein Schaderreger kann sich so dauerhaft festsetzen</a:t>
            </a:r>
          </a:p>
          <a:p>
            <a:pPr marL="171450" indent="-171450">
              <a:buFont typeface="Arial"/>
              <a:buChar char="•"/>
              <a:defRPr/>
            </a:pPr>
            <a:r>
              <a:rPr lang="de-DE" dirty="0"/>
              <a:t>Windoffene Lagen verringern den </a:t>
            </a:r>
            <a:r>
              <a:rPr lang="de-DE" dirty="0" err="1"/>
              <a:t>Zuflug</a:t>
            </a:r>
            <a:r>
              <a:rPr lang="de-DE" dirty="0"/>
              <a:t> von geflügelten Blattläusen</a:t>
            </a:r>
            <a:endParaRPr dirty="0"/>
          </a:p>
          <a:p>
            <a:pPr marL="171450" indent="-171450">
              <a:buFont typeface="Arial"/>
              <a:buChar char="•"/>
              <a:defRPr/>
            </a:pPr>
            <a:r>
              <a:rPr lang="de-DE" dirty="0"/>
              <a:t>Weitere Pflanzabstände können zu einer verbesserten/schnelleren Abtrocknung vor allem in nassen Jahren führen</a:t>
            </a:r>
          </a:p>
          <a:p>
            <a:pPr marL="171450" indent="-171450">
              <a:buFont typeface="Arial"/>
              <a:buChar char="•"/>
              <a:defRPr/>
            </a:pPr>
            <a:r>
              <a:rPr lang="de-DE" dirty="0" err="1"/>
              <a:t>Nützlingsförderung</a:t>
            </a:r>
            <a:r>
              <a:rPr lang="de-DE" dirty="0"/>
              <a:t> durch </a:t>
            </a:r>
            <a:r>
              <a:rPr lang="de-DE" dirty="0" err="1"/>
              <a:t>Landschaftssturkturen</a:t>
            </a:r>
            <a:r>
              <a:rPr lang="de-DE" dirty="0"/>
              <a:t> wie Hecken, Blühstreifen, extensivierte Flächen</a:t>
            </a:r>
            <a:endParaRPr dirty="0"/>
          </a:p>
          <a:p>
            <a:pPr marL="171450" indent="-171450">
              <a:buFont typeface="Arial"/>
              <a:buChar char="•"/>
              <a:defRPr/>
            </a:pPr>
            <a:r>
              <a:rPr lang="de-DE" dirty="0"/>
              <a:t>Angepasste Düngung: gesunde, stabile Pflanzen (</a:t>
            </a:r>
            <a:r>
              <a:rPr lang="de-DE" dirty="0" err="1"/>
              <a:t>zuviel</a:t>
            </a:r>
            <a:r>
              <a:rPr lang="de-DE" dirty="0"/>
              <a:t> N schwächt die Pflanzen und kann sie anfälliger gegenüber Schädlingen wie Blattläuse machen.)</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27</a:t>
            </a:fld>
            <a:endParaRPr lang="de-DE"/>
          </a:p>
        </p:txBody>
      </p:sp>
    </p:spTree>
    <p:extLst>
      <p:ext uri="{BB962C8B-B14F-4D97-AF65-F5344CB8AC3E}">
        <p14:creationId xmlns:p14="http://schemas.microsoft.com/office/powerpoint/2010/main" val="24951357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Diese Frage kann Punkt für Punkt im Studierenden-Lehrergespräch erarbeitet werden oder in Gruppenarbeit. Die in den vorigen Folien erläuterten Anpassungsmaßnahmen können nun den Anbauschritten zugeordnet und so vertieft werden. </a:t>
            </a:r>
          </a:p>
          <a:p>
            <a:pPr>
              <a:defRPr/>
            </a:pPr>
            <a:r>
              <a:rPr lang="de-DE" dirty="0"/>
              <a:t>Als Hilfe kann die nachfolgende Tabelle verwendet werden.</a:t>
            </a: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28</a:t>
            </a:fld>
            <a:endParaRPr lang="de-DE"/>
          </a:p>
        </p:txBody>
      </p:sp>
    </p:spTree>
    <p:extLst>
      <p:ext uri="{BB962C8B-B14F-4D97-AF65-F5344CB8AC3E}">
        <p14:creationId xmlns:p14="http://schemas.microsoft.com/office/powerpoint/2010/main" val="38085728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de-DE" dirty="0"/>
              <a:t>Fruchtfolge: Agroforst-Trockenheit: Windbrechung auf exponierten Flächen, verbessertes Mikroklima; ganzjährige Bodenbedeckung -&gt; gute Infiltration, weniger Erosion, stabile Bodenstruktur</a:t>
            </a:r>
          </a:p>
          <a:p>
            <a:pPr marL="171450" indent="-171450">
              <a:buFont typeface="Arial" panose="020B0604020202020204" pitchFamily="34" charset="0"/>
              <a:buChar char="•"/>
            </a:pPr>
            <a:r>
              <a:rPr lang="de-DE" dirty="0"/>
              <a:t>Wintergemüse: geringere Heizkosten durch steigende Herbst-/Wintertemperaturen, verlängerter Freilandanbau (z.B. Feldsalat, Lauch…)</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29</a:t>
            </a:fld>
            <a:endParaRPr lang="de-DE"/>
          </a:p>
        </p:txBody>
      </p:sp>
    </p:spTree>
    <p:extLst>
      <p:ext uri="{BB962C8B-B14F-4D97-AF65-F5344CB8AC3E}">
        <p14:creationId xmlns:p14="http://schemas.microsoft.com/office/powerpoint/2010/main" val="38686550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de-DE" dirty="0"/>
              <a:t>Fruchtfolge: Agroforst-Trockenheit: Windbrechung auf exponierten Flächen, verbessertes Mikroklima; ganzjährige Bodenbedeckung -&gt; gute Infiltration, weniger Erosion, stabile Bodenstruktur</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30</a:t>
            </a:fld>
            <a:endParaRPr lang="de-DE"/>
          </a:p>
        </p:txBody>
      </p:sp>
    </p:spTree>
    <p:extLst>
      <p:ext uri="{BB962C8B-B14F-4D97-AF65-F5344CB8AC3E}">
        <p14:creationId xmlns:p14="http://schemas.microsoft.com/office/powerpoint/2010/main" val="4436139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de-DE" dirty="0"/>
              <a:t>Düngung 	-bei Hitze : evtl. Vermehrte Nährstoffmobilisation,</a:t>
            </a:r>
          </a:p>
          <a:p>
            <a:pPr marL="0" indent="0">
              <a:buFont typeface="Arial" panose="020B0604020202020204" pitchFamily="34" charset="0"/>
              <a:buNone/>
            </a:pPr>
            <a:r>
              <a:rPr lang="de-DE" dirty="0"/>
              <a:t>	-bei Trockenheit: geringere Nährstofffreisetzung aus </a:t>
            </a:r>
            <a:r>
              <a:rPr lang="de-DE" dirty="0" err="1"/>
              <a:t>organ</a:t>
            </a:r>
            <a:r>
              <a:rPr lang="de-DE" dirty="0"/>
              <a:t>. Düngemitteln/Substanz, Bodenleben weniger aktiv, Nährstoff im Boden nicht mobil durch fehlendes Bodenwasser </a:t>
            </a:r>
          </a:p>
          <a:p>
            <a:pPr marL="0" indent="0">
              <a:buFont typeface="Arial" panose="020B0604020202020204" pitchFamily="34" charset="0"/>
              <a:buNone/>
            </a:pPr>
            <a:endParaRPr lang="de-DE" dirty="0"/>
          </a:p>
          <a:p>
            <a:pPr marL="0" indent="0">
              <a:buNone/>
              <a:defRPr/>
            </a:pPr>
            <a:r>
              <a:rPr lang="de-DE" dirty="0">
                <a:sym typeface="Wingdings" panose="05000000000000000000" pitchFamily="2" charset="2"/>
              </a:rPr>
              <a:t> </a:t>
            </a:r>
            <a:r>
              <a:rPr lang="de-DE" dirty="0"/>
              <a:t>Eventuell höhere Nitratgehalte in den Pflanzen -&gt; Berücksichtigung der EG VO 1258/2011 </a:t>
            </a:r>
            <a:r>
              <a:rPr lang="de-DE" b="0" dirty="0"/>
              <a:t>bezüglich der Höchstgehalte für Nitrate in Lebensmitteln</a:t>
            </a:r>
            <a:endParaRPr lang="de-DE" dirty="0"/>
          </a:p>
          <a:p>
            <a:pPr marL="0" indent="0">
              <a:buNone/>
              <a:defRPr/>
            </a:pPr>
            <a:r>
              <a:rPr lang="de-DE" dirty="0">
                <a:sym typeface="Wingdings" panose="05000000000000000000" pitchFamily="2" charset="2"/>
              </a:rPr>
              <a:t> </a:t>
            </a:r>
            <a:r>
              <a:rPr lang="de-DE" dirty="0"/>
              <a:t>Auswaschungsgefahr bei Nichtbegrünung im Herbst/Winter</a:t>
            </a:r>
          </a:p>
          <a:p>
            <a:pPr marL="0" indent="0">
              <a:buNone/>
              <a:defRPr/>
            </a:pPr>
            <a:r>
              <a:rPr lang="de-DE" dirty="0">
                <a:sym typeface="Wingdings" panose="05000000000000000000" pitchFamily="2" charset="2"/>
              </a:rPr>
              <a:t> </a:t>
            </a:r>
            <a:r>
              <a:rPr lang="de-DE" dirty="0"/>
              <a:t>Risiko für Humusabbau, vermehrte N-Mineralisation</a:t>
            </a:r>
          </a:p>
          <a:p>
            <a:pPr marL="0" indent="0">
              <a:buFont typeface="Arial" panose="020B0604020202020204" pitchFamily="34" charset="0"/>
              <a:buNone/>
            </a:pPr>
            <a:endParaRPr lang="de-DE" dirty="0"/>
          </a:p>
          <a:p>
            <a:pPr marL="0" indent="0">
              <a:buFont typeface="Arial" panose="020B0604020202020204" pitchFamily="34" charset="0"/>
              <a:buNone/>
            </a:pPr>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31</a:t>
            </a:fld>
            <a:endParaRPr lang="de-DE"/>
          </a:p>
        </p:txBody>
      </p:sp>
    </p:spTree>
    <p:extLst>
      <p:ext uri="{BB962C8B-B14F-4D97-AF65-F5344CB8AC3E}">
        <p14:creationId xmlns:p14="http://schemas.microsoft.com/office/powerpoint/2010/main" val="25964121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85750" indent="-285750">
              <a:buFont typeface="Arial" panose="020B0604020202020204" pitchFamily="34" charset="0"/>
              <a:buChar char="•"/>
            </a:pPr>
            <a:r>
              <a:rPr lang="de-DE" dirty="0"/>
              <a:t>Unkrautregulierung: einige Unkräuter profitieren von den steigenden Temperaturen wie Franzosenkraut und Amarant -&gt; Optimierte Fruchtfolge, ganzjährige Bodenbedeckung (ZWF, Mulch), angepasste Bodenbearbeitung je nach Wurzel-/Samenunkräuter;</a:t>
            </a:r>
          </a:p>
          <a:p>
            <a:pPr marL="0" indent="0">
              <a:buFont typeface="Arial" panose="020B0604020202020204" pitchFamily="34" charset="0"/>
              <a:buNone/>
            </a:pPr>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32</a:t>
            </a:fld>
            <a:endParaRPr lang="de-DE"/>
          </a:p>
        </p:txBody>
      </p:sp>
    </p:spTree>
    <p:extLst>
      <p:ext uri="{BB962C8B-B14F-4D97-AF65-F5344CB8AC3E}">
        <p14:creationId xmlns:p14="http://schemas.microsoft.com/office/powerpoint/2010/main" val="29248632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Pflanzenschutz: </a:t>
            </a:r>
            <a:r>
              <a:rPr lang="de-DE" dirty="0" err="1"/>
              <a:t>Nützlingsförderung</a:t>
            </a:r>
            <a:r>
              <a:rPr lang="de-DE" dirty="0"/>
              <a:t>, da einige Wirkstoffe in ihrer Wirksamkeit bei Hitze nachlassen bzw. ausfallen -&gt; Blühstreifen, selektive Pflanzenschutzmittel; Optimierte, vielseitige Fruchtfolge, so dass sich kein Schädling ungehindert dauerhaft ausbreiten kann.</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de-DE" dirty="0"/>
          </a:p>
          <a:p>
            <a:pPr>
              <a:buFont typeface="Wingdings"/>
              <a:buChar char="Ø"/>
              <a:defRPr/>
            </a:pPr>
            <a:r>
              <a:rPr lang="de-DE" dirty="0"/>
              <a:t>Ernte: möglichst in den Morgenstunden -&gt;Vermeidung von Hitze/Erwärmung; Schnittstellen mit Wasser abspritzen -&gt; Verhinderung von schneller Welke</a:t>
            </a:r>
          </a:p>
          <a:p>
            <a:pPr>
              <a:buFont typeface="Wingdings"/>
              <a:buNone/>
              <a:defRPr/>
            </a:pPr>
            <a:endParaRPr lang="de-DE" dirty="0"/>
          </a:p>
          <a:p>
            <a:r>
              <a:rPr lang="de-DE" dirty="0"/>
              <a:t>Vakuumkühlung ist eine Vorkühlmethode, wobei ein Bruchteil vom Produkt Feuchte verdampft wird. Das Verdampfen kostet Energie. Diese Energie wird dem Produkt entzogen und somit gekühlt. Die schnelle und gleichmäßige Kühlung. Oberfläche und Kern der Pflanzen erreichen exakt die gleiche Temperatur nach Vakuumkühlung. Durch die Kühlung ergibt sich eine wesentlich längere Haltbarkeit. Gleichzeitig ist das Verfahren weniger energieaufwändig als </a:t>
            </a:r>
            <a:r>
              <a:rPr lang="de-DE" dirty="0" err="1"/>
              <a:t>tradionelle</a:t>
            </a:r>
            <a:r>
              <a:rPr lang="de-DE" dirty="0"/>
              <a:t> Kühlmethoden. Kühlzeiten von 15 – 30 Minuten sind realisierbar für die meisten Produkte. Produkte mit viel Oberfläche, wie Blattgemüse und Kräuter, sind extrem einfach zu kühlen (https://webercooling.com/de/wie-vakuumkuehlung-funktioniert). </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de-DE" dirty="0"/>
          </a:p>
          <a:p>
            <a:pPr marL="171450" indent="-171450">
              <a:buFont typeface="Arial" panose="020B0604020202020204" pitchFamily="34" charset="0"/>
              <a:buChar char="•"/>
            </a:pPr>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33</a:t>
            </a:fld>
            <a:endParaRPr lang="de-DE"/>
          </a:p>
        </p:txBody>
      </p:sp>
    </p:spTree>
    <p:extLst>
      <p:ext uri="{BB962C8B-B14F-4D97-AF65-F5344CB8AC3E}">
        <p14:creationId xmlns:p14="http://schemas.microsoft.com/office/powerpoint/2010/main" val="4531273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34</a:t>
            </a:fld>
            <a:endParaRPr lang="de-D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Bildquellen: </a:t>
            </a:r>
          </a:p>
          <a:p>
            <a:pPr marL="171450" indent="-171450">
              <a:buFont typeface="Arial" panose="020B0604020202020204" pitchFamily="34" charset="0"/>
              <a:buChar char="•"/>
              <a:defRPr/>
            </a:pPr>
            <a:r>
              <a:rPr lang="de-DE" dirty="0" err="1"/>
              <a:t>Süßmais</a:t>
            </a:r>
            <a:r>
              <a:rPr lang="de-DE" dirty="0"/>
              <a:t>, https://cdn.pixabay.com/photo/2020/09/23/19/55/corn-5596907__340.jpg, 24.09.2020</a:t>
            </a:r>
          </a:p>
          <a:p>
            <a:pPr marL="171450" indent="-171450">
              <a:buFont typeface="Arial" panose="020B0604020202020204" pitchFamily="34" charset="0"/>
              <a:buChar char="•"/>
              <a:defRPr/>
            </a:pPr>
            <a:r>
              <a:rPr lang="de-DE" dirty="0"/>
              <a:t>Zucchini: https://cdn.pixabay.com/photo/2016/07/16/19/25/zucchini-1522535__340.jpg, 18.06. 2016</a:t>
            </a:r>
          </a:p>
          <a:p>
            <a:pPr marL="171450" indent="-171450">
              <a:buFont typeface="Arial" panose="020B0604020202020204" pitchFamily="34" charset="0"/>
              <a:buChar char="•"/>
              <a:defRPr/>
            </a:pPr>
            <a:r>
              <a:rPr lang="de-DE" dirty="0"/>
              <a:t>Kopfsalat: https://cdn.pixabay.com/photo/2020/06/24/11/47/salad-5335862__340.jpg, 24.06.2020</a:t>
            </a:r>
          </a:p>
          <a:p>
            <a:pPr marL="171450" indent="-171450">
              <a:buFont typeface="Arial" panose="020B0604020202020204" pitchFamily="34" charset="0"/>
              <a:buChar char="•"/>
              <a:defRPr/>
            </a:pPr>
            <a:r>
              <a:rPr lang="de-DE" dirty="0"/>
              <a:t>Zwiebeln: https://cdn.pixabay.com/photo/2016/05/16/22/47/onions-1397037__340.jpg, 17.05.2016</a:t>
            </a:r>
          </a:p>
          <a:p>
            <a:pPr marL="171450" indent="-171450">
              <a:buFont typeface="Arial" panose="020B0604020202020204" pitchFamily="34" charset="0"/>
              <a:buChar char="•"/>
              <a:defRPr/>
            </a:pPr>
            <a:r>
              <a:rPr lang="de-DE" dirty="0"/>
              <a:t>Möhren: https://cdn.pixabay.com/photo/2018/10/30/19/45/carrot-3784444_960_720.jpg, 01.11.2018</a:t>
            </a:r>
          </a:p>
          <a:p>
            <a:pPr marL="171450" indent="-171450">
              <a:buFont typeface="Arial" panose="020B0604020202020204" pitchFamily="34" charset="0"/>
              <a:buChar char="•"/>
              <a:defRPr/>
            </a:pPr>
            <a:endParaRPr lang="de-DE" dirty="0"/>
          </a:p>
          <a:p>
            <a:pPr>
              <a:defRPr/>
            </a:pPr>
            <a:r>
              <a:rPr lang="de-DE" dirty="0"/>
              <a:t>Dies ist nur 1 Beispiel für eine vielseitige Fruchtfolge. Dabei müssen aber v.a. auch auf die Vermarktungsmöglichkeiten, Technik, Standortbedingungen usw. berücksichtigt bzw. angepasst werden.</a:t>
            </a:r>
          </a:p>
          <a:p>
            <a:pPr>
              <a:defRPr/>
            </a:pPr>
            <a:endParaRPr lang="de-DE" dirty="0"/>
          </a:p>
          <a:p>
            <a:pPr>
              <a:defRPr/>
            </a:pPr>
            <a:r>
              <a:rPr lang="de-DE" dirty="0"/>
              <a:t>Die dargestellte Fruchtfolge erlaubt durch den Anbau von ZWF eine möglichst ganzjährige Bodenbedeckung bzw. (vielseitige) Durchwurzelung. Dies hat großen Einfluss auf die Bildung einer guten Bodenstruktur. Wichtig ist dabei auch die Auswahl der Zwischenfrucht. Sie sollte z.B. vor dem Anbau von Kohl keine Kreuzblütler enthalten. Eine Getreide-</a:t>
            </a:r>
            <a:r>
              <a:rPr lang="de-DE" dirty="0" err="1"/>
              <a:t>Leguminosenmischung</a:t>
            </a:r>
            <a:r>
              <a:rPr lang="de-DE" dirty="0"/>
              <a:t> wie Wickroggen (mit Erbsen) wäre eine Möglichkeit.</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35</a:t>
            </a:fld>
            <a:endParaRPr lang="de-DE"/>
          </a:p>
        </p:txBody>
      </p:sp>
    </p:spTree>
    <p:extLst>
      <p:ext uri="{BB962C8B-B14F-4D97-AF65-F5344CB8AC3E}">
        <p14:creationId xmlns:p14="http://schemas.microsoft.com/office/powerpoint/2010/main" val="11959080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36</a:t>
            </a:fld>
            <a:endParaRPr lang="de-DE"/>
          </a:p>
        </p:txBody>
      </p:sp>
    </p:spTree>
    <p:extLst>
      <p:ext uri="{BB962C8B-B14F-4D97-AF65-F5344CB8AC3E}">
        <p14:creationId xmlns:p14="http://schemas.microsoft.com/office/powerpoint/2010/main" val="23909675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38</a:t>
            </a:fld>
            <a:endParaRPr lang="de-DE"/>
          </a:p>
        </p:txBody>
      </p:sp>
    </p:spTree>
    <p:extLst>
      <p:ext uri="{BB962C8B-B14F-4D97-AF65-F5344CB8AC3E}">
        <p14:creationId xmlns:p14="http://schemas.microsoft.com/office/powerpoint/2010/main" val="41315381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Mastertitelformat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cstate="email">
            <a:extLst>
              <a:ext uri="{28A0092B-C50C-407E-A947-70E740481C1C}">
                <a14:useLocalDpi xmlns:a14="http://schemas.microsoft.com/office/drawing/2010/main"/>
              </a:ext>
            </a:extLst>
          </a:blip>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www.alles-ausm-kopf.d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comments" Target="../comments/comment2.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dwd.de/DE/leistungen/warnwetterapp/warnwetterapp.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omments" Target="../comments/comment5.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hortipendium.de/insektizid"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hyperlink" Target="http://www.greencommons.de/Datei:Salat_Wassermangel_zur_Pflanzung.jpg" TargetMode="External"/><Relationship Id="rId3" Type="http://schemas.openxmlformats.org/officeDocument/2006/relationships/hyperlink" Target="http://www.greencommons.de/Datei:Kopfsalat-N-Mangel-5-JS.jpg" TargetMode="External"/><Relationship Id="rId7" Type="http://schemas.openxmlformats.org/officeDocument/2006/relationships/hyperlink" Target="http://www.greencommons.de/Datei:Graupel_auf_Salat_mit_Vlies_(NXP).JPG" TargetMode="External"/><Relationship Id="rId12" Type="http://schemas.openxmlformats.org/officeDocument/2006/relationships/hyperlink" Target="http://www.greencommons.de/Datei:Salat-Blattrandnekrose-Innenbrand-JS.JPG" TargetMode="External"/><Relationship Id="rId2" Type="http://schemas.openxmlformats.org/officeDocument/2006/relationships/hyperlink" Target="http://www.greencommons.de/Datei:Unwetter_Fu%C3%9Fg%C3%B6nheim-2001-DLR-jk_(NXP).JPG" TargetMode="External"/><Relationship Id="rId1" Type="http://schemas.openxmlformats.org/officeDocument/2006/relationships/slideLayout" Target="../slideLayouts/slideLayout5.xml"/><Relationship Id="rId6" Type="http://schemas.openxmlformats.org/officeDocument/2006/relationships/hyperlink" Target="http://www.greencommons.de/Datei:Salate_Boden_Ernteschaden-JS_(NXP).JPG" TargetMode="External"/><Relationship Id="rId11" Type="http://schemas.openxmlformats.org/officeDocument/2006/relationships/hyperlink" Target="http://www.greencommons.de/Datei:Beregnung-Gie%C3%9Fwagen-JS.JPG" TargetMode="External"/><Relationship Id="rId5" Type="http://schemas.openxmlformats.org/officeDocument/2006/relationships/hyperlink" Target="http://www.greencommons.de/Datei:Frisee-auf-Mulchfolie.JPG" TargetMode="External"/><Relationship Id="rId10" Type="http://schemas.openxmlformats.org/officeDocument/2006/relationships/hyperlink" Target="http://www.greencommons.de/Datei:Spanien-Tropfbew%C3%A4sserung-05-ZJ.jpg" TargetMode="External"/><Relationship Id="rId4" Type="http://schemas.openxmlformats.org/officeDocument/2006/relationships/hyperlink" Target="http://www.greencommons.de/Datei:Salat_Erdverschmutzung.JPG" TargetMode="External"/><Relationship Id="rId9" Type="http://schemas.openxmlformats.org/officeDocument/2006/relationships/hyperlink" Target="http://www.greencommons.de/Datei:Kopfsalat-Mulchfolie.JPG"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195958"/>
            <a:ext cx="9144000" cy="2233042"/>
          </a:xfrm>
        </p:spPr>
        <p:txBody>
          <a:bodyPr/>
          <a:lstStyle/>
          <a:p>
            <a:pPr>
              <a:spcAft>
                <a:spcPts val="1800"/>
              </a:spcAft>
              <a:defRPr/>
            </a:pPr>
            <a:r>
              <a:rPr lang="de-DE" dirty="0"/>
              <a:t>Gemüsebau im Klimawandel</a:t>
            </a:r>
            <a:br>
              <a:rPr lang="de-DE" dirty="0"/>
            </a:br>
            <a:r>
              <a:rPr lang="de-DE" dirty="0"/>
              <a:t>- Beispiel: Salat </a:t>
            </a:r>
            <a:br>
              <a:rPr lang="de-DE" dirty="0"/>
            </a:br>
            <a:br>
              <a:rPr lang="de-DE" sz="2000" dirty="0"/>
            </a:br>
            <a:r>
              <a:rPr lang="de-DE" sz="2800" i="1" dirty="0"/>
              <a:t>unter Mitarbeit der LVG Heidelberg</a:t>
            </a:r>
            <a:endParaRPr lang="de-DE" i="1" dirty="0"/>
          </a:p>
        </p:txBody>
      </p:sp>
      <p:pic>
        <p:nvPicPr>
          <p:cNvPr id="3" name="Grafik 2">
            <a:extLst>
              <a:ext uri="{FF2B5EF4-FFF2-40B4-BE49-F238E27FC236}">
                <a16:creationId xmlns:a16="http://schemas.microsoft.com/office/drawing/2014/main" id="{0D98A00E-D05E-4F11-A0C5-E00B83071A19}"/>
              </a:ext>
            </a:extLst>
          </p:cNvPr>
          <p:cNvPicPr>
            <a:picLocks noChangeAspect="1"/>
          </p:cNvPicPr>
          <p:nvPr/>
        </p:nvPicPr>
        <p:blipFill>
          <a:blip r:embed="rId3"/>
          <a:stretch>
            <a:fillRect/>
          </a:stretch>
        </p:blipFill>
        <p:spPr>
          <a:xfrm>
            <a:off x="9336360" y="1916832"/>
            <a:ext cx="2227548" cy="1685918"/>
          </a:xfrm>
          <a:prstGeom prst="rect">
            <a:avLst/>
          </a:prstGeom>
        </p:spPr>
      </p:pic>
      <p:sp>
        <p:nvSpPr>
          <p:cNvPr id="5" name="Textfeld 16">
            <a:extLst>
              <a:ext uri="{FF2B5EF4-FFF2-40B4-BE49-F238E27FC236}">
                <a16:creationId xmlns:a16="http://schemas.microsoft.com/office/drawing/2014/main" id="{66ADD57C-4BF8-4318-BBCC-CDDAF315F056}"/>
              </a:ext>
            </a:extLst>
          </p:cNvPr>
          <p:cNvSpPr>
            <a:spLocks/>
          </p:cNvSpPr>
          <p:nvPr/>
        </p:nvSpPr>
        <p:spPr bwMode="auto">
          <a:xfrm>
            <a:off x="10635752" y="3602750"/>
            <a:ext cx="1096512" cy="261610"/>
          </a:xfrm>
          <a:prstGeom prst="rect">
            <a:avLst/>
          </a:prstGeom>
          <a:noFill/>
        </p:spPr>
        <p:txBody>
          <a:bodyPr wrap="square" rtlCol="0">
            <a:spAutoFit/>
          </a:bodyPr>
          <a:lstStyle/>
          <a:p>
            <a:pPr>
              <a:defRPr/>
            </a:pPr>
            <a:r>
              <a:rPr lang="de-DE" sz="1100" dirty="0"/>
              <a:t>Salat, </a:t>
            </a:r>
            <a:r>
              <a:rPr lang="de-DE" sz="1100" dirty="0" err="1"/>
              <a:t>pixabay</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Allgemeine Auswirkungen des Klimawandels</a:t>
            </a:r>
            <a:endParaRPr dirty="0"/>
          </a:p>
        </p:txBody>
      </p:sp>
      <p:sp>
        <p:nvSpPr>
          <p:cNvPr id="5" name="Inhaltsplatzhalter 2"/>
          <p:cNvSpPr>
            <a:spLocks noGrp="1"/>
          </p:cNvSpPr>
          <p:nvPr>
            <p:ph idx="1"/>
          </p:nvPr>
        </p:nvSpPr>
        <p:spPr bwMode="auto"/>
        <p:txBody>
          <a:bodyPr/>
          <a:lstStyle/>
          <a:p>
            <a:pPr>
              <a:spcAft>
                <a:spcPts val="1200"/>
              </a:spcAft>
              <a:buFont typeface="Wingdings" panose="05000000000000000000" pitchFamily="2" charset="2"/>
              <a:buChar char="Ø"/>
              <a:defRPr/>
            </a:pPr>
            <a:r>
              <a:rPr lang="de-DE" dirty="0"/>
              <a:t> Steigende Jahresdurchschnittstemperaturen</a:t>
            </a:r>
            <a:endParaRPr dirty="0"/>
          </a:p>
          <a:p>
            <a:pPr>
              <a:spcAft>
                <a:spcPts val="1200"/>
              </a:spcAft>
              <a:buFont typeface="Wingdings"/>
              <a:buChar char="Ø"/>
              <a:defRPr/>
            </a:pPr>
            <a:r>
              <a:rPr lang="de-DE" dirty="0"/>
              <a:t> Zunahme der Sommer- (&gt;25°C) und Hitzetage (&gt;30°C)</a:t>
            </a:r>
            <a:endParaRPr dirty="0"/>
          </a:p>
          <a:p>
            <a:pPr>
              <a:spcAft>
                <a:spcPts val="1200"/>
              </a:spcAft>
              <a:buFont typeface="Wingdings"/>
              <a:buChar char="Ø"/>
              <a:defRPr/>
            </a:pPr>
            <a:r>
              <a:rPr lang="de-DE" dirty="0"/>
              <a:t> Vermehrte Sommertrockenheit und Dürreperioden</a:t>
            </a:r>
            <a:endParaRPr dirty="0"/>
          </a:p>
          <a:p>
            <a:pPr>
              <a:spcAft>
                <a:spcPts val="1200"/>
              </a:spcAft>
              <a:buFont typeface="Wingdings"/>
              <a:buChar char="Ø"/>
              <a:defRPr/>
            </a:pPr>
            <a:r>
              <a:rPr lang="de-DE" dirty="0"/>
              <a:t> Verändertes Niederschlagsmuster</a:t>
            </a:r>
            <a:endParaRPr dirty="0"/>
          </a:p>
          <a:p>
            <a:pPr>
              <a:spcAft>
                <a:spcPts val="1200"/>
              </a:spcAft>
              <a:buFont typeface="Wingdings"/>
              <a:buChar char="Ø"/>
              <a:defRPr/>
            </a:pPr>
            <a:r>
              <a:rPr lang="de-DE" dirty="0"/>
              <a:t> Vermehrte Extremwetterereignisse</a:t>
            </a:r>
            <a:endParaRPr dirty="0"/>
          </a:p>
          <a:p>
            <a:pPr>
              <a:spcAft>
                <a:spcPts val="1200"/>
              </a:spcAft>
              <a:buFont typeface="Wingdings"/>
              <a:buChar char="Ø"/>
              <a:defRPr/>
            </a:pPr>
            <a:r>
              <a:rPr lang="de-DE" dirty="0"/>
              <a:t> Höhere Wettervariabilität </a:t>
            </a:r>
            <a:endParaRPr dirty="0"/>
          </a:p>
        </p:txBody>
      </p:sp>
      <p:pic>
        <p:nvPicPr>
          <p:cNvPr id="6" name="Grafik 4"/>
          <p:cNvPicPr>
            <a:picLocks noChangeAspect="1"/>
          </p:cNvPicPr>
          <p:nvPr/>
        </p:nvPicPr>
        <p:blipFill>
          <a:blip r:embed="rId3"/>
          <a:stretch/>
        </p:blipFill>
        <p:spPr bwMode="auto">
          <a:xfrm>
            <a:off x="8564958" y="3931594"/>
            <a:ext cx="2926334" cy="2145978"/>
          </a:xfrm>
          <a:prstGeom prst="rect">
            <a:avLst/>
          </a:prstGeom>
        </p:spPr>
      </p:pic>
      <p:sp>
        <p:nvSpPr>
          <p:cNvPr id="7" name="Textfeld 8"/>
          <p:cNvSpPr>
            <a:spLocks/>
          </p:cNvSpPr>
          <p:nvPr/>
        </p:nvSpPr>
        <p:spPr bwMode="auto">
          <a:xfrm>
            <a:off x="8564958" y="6077572"/>
            <a:ext cx="2166731" cy="430887"/>
          </a:xfrm>
          <a:prstGeom prst="rect">
            <a:avLst/>
          </a:prstGeom>
          <a:noFill/>
        </p:spPr>
        <p:txBody>
          <a:bodyPr wrap="square" rtlCol="0">
            <a:spAutoFit/>
          </a:bodyPr>
          <a:lstStyle/>
          <a:p>
            <a:pPr>
              <a:defRPr/>
            </a:pPr>
            <a:r>
              <a:rPr lang="de-DE" sz="1100" u="sng" dirty="0">
                <a:latin typeface="Arial"/>
                <a:cs typeface="Arial"/>
                <a:hlinkClick r:id="rId4" tooltip="http://www.alles-ausm-kopf.de/"/>
              </a:rPr>
              <a:t>www.alles-ausm-kopf.de</a:t>
            </a:r>
            <a:endParaRPr lang="de-DE" sz="1100" dirty="0">
              <a:latin typeface="Arial"/>
              <a:cs typeface="Arial"/>
            </a:endParaRPr>
          </a:p>
          <a:p>
            <a:pPr>
              <a:defRPr/>
            </a:pPr>
            <a:endParaRPr lang="de-DE" sz="11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feld 1">
            <a:extLst>
              <a:ext uri="{FF2B5EF4-FFF2-40B4-BE49-F238E27FC236}">
                <a16:creationId xmlns:a16="http://schemas.microsoft.com/office/drawing/2014/main" id="{2794799A-3F08-4578-AFA2-DB9A3605B8B5}"/>
              </a:ext>
            </a:extLst>
          </p:cNvPr>
          <p:cNvSpPr txBox="1"/>
          <p:nvPr/>
        </p:nvSpPr>
        <p:spPr>
          <a:xfrm>
            <a:off x="838200" y="1463040"/>
            <a:ext cx="10515600" cy="1200329"/>
          </a:xfrm>
          <a:prstGeom prst="rect">
            <a:avLst/>
          </a:prstGeom>
          <a:noFill/>
        </p:spPr>
        <p:txBody>
          <a:bodyPr wrap="square" rtlCol="0">
            <a:spAutoFit/>
          </a:bodyPr>
          <a:lstStyle/>
          <a:p>
            <a:r>
              <a:rPr lang="de-DE" sz="3600" dirty="0">
                <a:solidFill>
                  <a:schemeClr val="accent1"/>
                </a:solidFill>
                <a:latin typeface="+mj-lt"/>
                <a:ea typeface="+mj-ea"/>
                <a:cs typeface="+mj-cs"/>
              </a:rPr>
              <a:t>Welche Faktoren spielen im Salatanbau eine Rolle und welchen Einfluss hat dabei der Klimawandel?</a:t>
            </a:r>
          </a:p>
        </p:txBody>
      </p:sp>
      <p:pic>
        <p:nvPicPr>
          <p:cNvPr id="6" name="Grafik 5">
            <a:extLst>
              <a:ext uri="{FF2B5EF4-FFF2-40B4-BE49-F238E27FC236}">
                <a16:creationId xmlns:a16="http://schemas.microsoft.com/office/drawing/2014/main" id="{66AFC092-39BB-4464-936F-8DCCB362B161}"/>
              </a:ext>
            </a:extLst>
          </p:cNvPr>
          <p:cNvPicPr>
            <a:picLocks noChangeAspect="1"/>
          </p:cNvPicPr>
          <p:nvPr/>
        </p:nvPicPr>
        <p:blipFill>
          <a:blip r:embed="rId3"/>
          <a:stretch>
            <a:fillRect/>
          </a:stretch>
        </p:blipFill>
        <p:spPr>
          <a:xfrm>
            <a:off x="4707947" y="2924944"/>
            <a:ext cx="2776105" cy="2766533"/>
          </a:xfrm>
          <a:prstGeom prst="rect">
            <a:avLst/>
          </a:prstGeom>
        </p:spPr>
      </p:pic>
      <p:sp>
        <p:nvSpPr>
          <p:cNvPr id="3" name="Textfeld 2">
            <a:extLst>
              <a:ext uri="{FF2B5EF4-FFF2-40B4-BE49-F238E27FC236}">
                <a16:creationId xmlns:a16="http://schemas.microsoft.com/office/drawing/2014/main" id="{08DEE3E1-0366-4C5D-94D5-A91B274E4518}"/>
              </a:ext>
            </a:extLst>
          </p:cNvPr>
          <p:cNvSpPr txBox="1"/>
          <p:nvPr/>
        </p:nvSpPr>
        <p:spPr>
          <a:xfrm>
            <a:off x="6672064" y="5013176"/>
            <a:ext cx="720080" cy="261610"/>
          </a:xfrm>
          <a:prstGeom prst="rect">
            <a:avLst/>
          </a:prstGeom>
          <a:noFill/>
        </p:spPr>
        <p:txBody>
          <a:bodyPr wrap="square" rtlCol="0">
            <a:spAutoFit/>
          </a:bodyPr>
          <a:lstStyle/>
          <a:p>
            <a:r>
              <a:rPr lang="de-DE" sz="1100" dirty="0" err="1"/>
              <a:t>pixabay</a:t>
            </a:r>
            <a:endParaRPr lang="de-DE"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Faktoren im Salatanbau</a:t>
            </a:r>
            <a:endParaRPr dirty="0"/>
          </a:p>
        </p:txBody>
      </p:sp>
      <p:pic>
        <p:nvPicPr>
          <p:cNvPr id="5" name="Inhaltsplatzhalter 4"/>
          <p:cNvPicPr>
            <a:picLocks noGrp="1" noChangeAspect="1"/>
          </p:cNvPicPr>
          <p:nvPr>
            <p:ph idx="1"/>
          </p:nvPr>
        </p:nvPicPr>
        <p:blipFill>
          <a:blip r:embed="rId3"/>
          <a:stretch/>
        </p:blipFill>
        <p:spPr bwMode="auto">
          <a:xfrm>
            <a:off x="2527358" y="1283653"/>
            <a:ext cx="6807142" cy="4927720"/>
          </a:xfrm>
          <a:prstGeom prst="rect">
            <a:avLst/>
          </a:prstGeom>
        </p:spPr>
      </p:pic>
      <p:sp>
        <p:nvSpPr>
          <p:cNvPr id="6" name="Textfeld 2"/>
          <p:cNvSpPr>
            <a:spLocks/>
          </p:cNvSpPr>
          <p:nvPr/>
        </p:nvSpPr>
        <p:spPr bwMode="auto">
          <a:xfrm>
            <a:off x="9534526" y="5974079"/>
            <a:ext cx="1148714" cy="261610"/>
          </a:xfrm>
          <a:prstGeom prst="rect">
            <a:avLst/>
          </a:prstGeom>
          <a:noFill/>
          <a:ln>
            <a:noFill/>
          </a:ln>
        </p:spPr>
        <p:txBody>
          <a:bodyPr wrap="square" rtlCol="0">
            <a:spAutoFit/>
          </a:bodyPr>
          <a:lstStyle/>
          <a:p>
            <a:pPr>
              <a:defRPr/>
            </a:pPr>
            <a:r>
              <a:rPr lang="de-DE" sz="1100"/>
              <a:t>LVG Heidelberg</a:t>
            </a:r>
            <a:endParaRPr/>
          </a:p>
        </p:txBody>
      </p:sp>
    </p:spTree>
    <p:extLst>
      <p:ext uri="{BB962C8B-B14F-4D97-AF65-F5344CB8AC3E}">
        <p14:creationId xmlns:p14="http://schemas.microsoft.com/office/powerpoint/2010/main" val="2125237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Auswirkungen Klimawandel - Starkniederschläge</a:t>
            </a:r>
            <a:endParaRPr dirty="0"/>
          </a:p>
        </p:txBody>
      </p:sp>
      <p:sp>
        <p:nvSpPr>
          <p:cNvPr id="5" name="Inhaltsplatzhalter 6"/>
          <p:cNvSpPr>
            <a:spLocks noGrp="1"/>
          </p:cNvSpPr>
          <p:nvPr>
            <p:ph idx="1"/>
          </p:nvPr>
        </p:nvSpPr>
        <p:spPr bwMode="auto">
          <a:xfrm>
            <a:off x="864422" y="1476843"/>
            <a:ext cx="10515600" cy="4713923"/>
          </a:xfrm>
        </p:spPr>
        <p:txBody>
          <a:bodyPr/>
          <a:lstStyle/>
          <a:p>
            <a:pPr marL="0" indent="0">
              <a:buNone/>
              <a:defRPr/>
            </a:pPr>
            <a:endParaRPr lang="de-DE" dirty="0"/>
          </a:p>
          <a:p>
            <a:pPr>
              <a:spcAft>
                <a:spcPts val="1200"/>
              </a:spcAft>
              <a:buFont typeface="Wingdings"/>
              <a:buChar char="Ø"/>
              <a:defRPr/>
            </a:pPr>
            <a:r>
              <a:rPr lang="de-DE" dirty="0"/>
              <a:t> Verschlämmung</a:t>
            </a:r>
            <a:endParaRPr dirty="0"/>
          </a:p>
          <a:p>
            <a:pPr>
              <a:spcAft>
                <a:spcPts val="1200"/>
              </a:spcAft>
              <a:buFont typeface="Wingdings"/>
              <a:buChar char="Ø"/>
              <a:defRPr/>
            </a:pPr>
            <a:r>
              <a:rPr lang="de-DE" dirty="0"/>
              <a:t> Erosion 	</a:t>
            </a:r>
          </a:p>
          <a:p>
            <a:pPr>
              <a:spcAft>
                <a:spcPts val="1200"/>
              </a:spcAft>
              <a:buFont typeface="Wingdings"/>
              <a:buChar char="Ø"/>
              <a:defRPr/>
            </a:pPr>
            <a:r>
              <a:rPr lang="de-DE" dirty="0"/>
              <a:t> Verschmutzung</a:t>
            </a:r>
            <a:endParaRPr dirty="0"/>
          </a:p>
          <a:p>
            <a:pPr>
              <a:spcAft>
                <a:spcPts val="1200"/>
              </a:spcAft>
              <a:buFont typeface="Wingdings"/>
              <a:buChar char="Ø"/>
              <a:defRPr/>
            </a:pPr>
            <a:r>
              <a:rPr lang="de-DE" dirty="0"/>
              <a:t> Nährstoffauswaschung</a:t>
            </a:r>
          </a:p>
          <a:p>
            <a:pPr>
              <a:spcAft>
                <a:spcPts val="1200"/>
              </a:spcAft>
              <a:buFont typeface="Wingdings"/>
              <a:buChar char="Ø"/>
              <a:defRPr/>
            </a:pPr>
            <a:r>
              <a:rPr lang="de-DE" dirty="0"/>
              <a:t> Nährstoffmangel	</a:t>
            </a:r>
          </a:p>
          <a:p>
            <a:pPr marL="0" indent="0">
              <a:buNone/>
              <a:defRPr/>
            </a:pPr>
            <a:endParaRPr lang="de-DE" dirty="0"/>
          </a:p>
        </p:txBody>
      </p:sp>
      <p:pic>
        <p:nvPicPr>
          <p:cNvPr id="2" name="Grafik 1">
            <a:extLst>
              <a:ext uri="{FF2B5EF4-FFF2-40B4-BE49-F238E27FC236}">
                <a16:creationId xmlns:a16="http://schemas.microsoft.com/office/drawing/2014/main" id="{B94AC68E-2848-4194-A2E6-B2520B0BCE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7654" y="1276710"/>
            <a:ext cx="3408585" cy="2721964"/>
          </a:xfrm>
          <a:prstGeom prst="rect">
            <a:avLst/>
          </a:prstGeom>
        </p:spPr>
      </p:pic>
      <p:pic>
        <p:nvPicPr>
          <p:cNvPr id="3" name="Grafik 2">
            <a:extLst>
              <a:ext uri="{FF2B5EF4-FFF2-40B4-BE49-F238E27FC236}">
                <a16:creationId xmlns:a16="http://schemas.microsoft.com/office/drawing/2014/main" id="{EC70DE60-7E68-4393-B510-63D467C05C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99041" y="3294858"/>
            <a:ext cx="3688609" cy="2769575"/>
          </a:xfrm>
          <a:prstGeom prst="rect">
            <a:avLst/>
          </a:prstGeom>
        </p:spPr>
      </p:pic>
      <p:sp>
        <p:nvSpPr>
          <p:cNvPr id="6" name="Textfeld 9">
            <a:extLst>
              <a:ext uri="{FF2B5EF4-FFF2-40B4-BE49-F238E27FC236}">
                <a16:creationId xmlns:a16="http://schemas.microsoft.com/office/drawing/2014/main" id="{5B743237-A251-4BD5-8C99-33597DE04599}"/>
              </a:ext>
            </a:extLst>
          </p:cNvPr>
          <p:cNvSpPr>
            <a:spLocks/>
          </p:cNvSpPr>
          <p:nvPr/>
        </p:nvSpPr>
        <p:spPr bwMode="auto">
          <a:xfrm>
            <a:off x="4738890" y="3998674"/>
            <a:ext cx="3368915" cy="430887"/>
          </a:xfrm>
          <a:prstGeom prst="rect">
            <a:avLst/>
          </a:prstGeom>
          <a:noFill/>
        </p:spPr>
        <p:txBody>
          <a:bodyPr wrap="square" rtlCol="0">
            <a:spAutoFit/>
          </a:bodyPr>
          <a:lstStyle/>
          <a:p>
            <a:pPr>
              <a:defRPr/>
            </a:pPr>
            <a:r>
              <a:rPr lang="de-DE" sz="1100" baseline="30000" dirty="0"/>
              <a:t>1) </a:t>
            </a:r>
            <a:r>
              <a:rPr lang="de-DE" sz="1100" dirty="0"/>
              <a:t>Unwetter: Schaden durch Starkregen, DLR Neustadt, Jochen </a:t>
            </a:r>
            <a:r>
              <a:rPr lang="de-DE" sz="1100" dirty="0" err="1"/>
              <a:t>Kreiselmaier</a:t>
            </a:r>
            <a:r>
              <a:rPr lang="de-DE" sz="1100" dirty="0"/>
              <a:t> </a:t>
            </a:r>
            <a:endParaRPr dirty="0"/>
          </a:p>
        </p:txBody>
      </p:sp>
      <p:sp>
        <p:nvSpPr>
          <p:cNvPr id="7" name="Textfeld 13">
            <a:extLst>
              <a:ext uri="{FF2B5EF4-FFF2-40B4-BE49-F238E27FC236}">
                <a16:creationId xmlns:a16="http://schemas.microsoft.com/office/drawing/2014/main" id="{DAD4510A-1AD0-4ED6-AC52-327C1DB37097}"/>
              </a:ext>
            </a:extLst>
          </p:cNvPr>
          <p:cNvSpPr>
            <a:spLocks/>
          </p:cNvSpPr>
          <p:nvPr/>
        </p:nvSpPr>
        <p:spPr bwMode="auto">
          <a:xfrm>
            <a:off x="7999041" y="6064433"/>
            <a:ext cx="3929607" cy="261610"/>
          </a:xfrm>
          <a:prstGeom prst="rect">
            <a:avLst/>
          </a:prstGeom>
          <a:noFill/>
        </p:spPr>
        <p:txBody>
          <a:bodyPr wrap="square" rtlCol="0">
            <a:spAutoFit/>
          </a:bodyPr>
          <a:lstStyle/>
          <a:p>
            <a:pPr>
              <a:defRPr/>
            </a:pPr>
            <a:r>
              <a:rPr lang="de-DE" sz="1100" baseline="30000" dirty="0"/>
              <a:t>3) </a:t>
            </a:r>
            <a:r>
              <a:rPr lang="de-DE" sz="1100" dirty="0"/>
              <a:t>Erdverschmutzung durch Starkregen, Josef Schlaghecken</a:t>
            </a:r>
            <a:endParaRPr dirty="0"/>
          </a:p>
        </p:txBody>
      </p:sp>
      <p:pic>
        <p:nvPicPr>
          <p:cNvPr id="8" name="Grafik 7">
            <a:extLst>
              <a:ext uri="{FF2B5EF4-FFF2-40B4-BE49-F238E27FC236}">
                <a16:creationId xmlns:a16="http://schemas.microsoft.com/office/drawing/2014/main" id="{46FDFA30-08BF-4136-9E1F-E6328CE38B0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5532"/>
          <a:stretch/>
        </p:blipFill>
        <p:spPr>
          <a:xfrm>
            <a:off x="7320136" y="1186193"/>
            <a:ext cx="3408584" cy="2369391"/>
          </a:xfrm>
          <a:prstGeom prst="rect">
            <a:avLst/>
          </a:prstGeom>
        </p:spPr>
      </p:pic>
      <p:sp>
        <p:nvSpPr>
          <p:cNvPr id="9" name="Textfeld 13">
            <a:extLst>
              <a:ext uri="{FF2B5EF4-FFF2-40B4-BE49-F238E27FC236}">
                <a16:creationId xmlns:a16="http://schemas.microsoft.com/office/drawing/2014/main" id="{466CA988-1ACB-4F11-9026-B8287FE79F38}"/>
              </a:ext>
            </a:extLst>
          </p:cNvPr>
          <p:cNvSpPr>
            <a:spLocks/>
          </p:cNvSpPr>
          <p:nvPr/>
        </p:nvSpPr>
        <p:spPr bwMode="auto">
          <a:xfrm>
            <a:off x="864422" y="6064433"/>
            <a:ext cx="5443869" cy="261610"/>
          </a:xfrm>
          <a:prstGeom prst="rect">
            <a:avLst/>
          </a:prstGeom>
          <a:noFill/>
        </p:spPr>
        <p:txBody>
          <a:bodyPr wrap="square" rtlCol="0">
            <a:spAutoFit/>
          </a:bodyPr>
          <a:lstStyle/>
          <a:p>
            <a:pPr>
              <a:defRPr/>
            </a:pPr>
            <a:r>
              <a:rPr lang="de-DE" sz="1100" baseline="30000" dirty="0"/>
              <a:t>2) </a:t>
            </a:r>
            <a:r>
              <a:rPr lang="de-DE" sz="1100" dirty="0"/>
              <a:t>N-Mangel in </a:t>
            </a:r>
            <a:r>
              <a:rPr lang="de-DE" sz="1100" dirty="0" err="1"/>
              <a:t>Regnernähe</a:t>
            </a:r>
            <a:r>
              <a:rPr lang="de-DE" sz="1100" dirty="0"/>
              <a:t> durch </a:t>
            </a:r>
            <a:r>
              <a:rPr lang="de-DE" sz="1100" dirty="0" err="1"/>
              <a:t>zuviel</a:t>
            </a:r>
            <a:r>
              <a:rPr lang="de-DE" sz="1100" dirty="0"/>
              <a:t> Beregnung, Josef Schlaghecken (o.re)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Starkniederschläge</a:t>
            </a:r>
            <a:endParaRPr dirty="0"/>
          </a:p>
        </p:txBody>
      </p:sp>
      <p:sp>
        <p:nvSpPr>
          <p:cNvPr id="5" name="Inhaltsplatzhalter 6"/>
          <p:cNvSpPr>
            <a:spLocks noGrp="1"/>
          </p:cNvSpPr>
          <p:nvPr>
            <p:ph idx="1"/>
          </p:nvPr>
        </p:nvSpPr>
        <p:spPr bwMode="auto"/>
        <p:txBody>
          <a:bodyPr/>
          <a:lstStyle/>
          <a:p>
            <a:pPr marL="0" indent="0">
              <a:buNone/>
              <a:defRPr/>
            </a:pPr>
            <a:endParaRPr lang="de-DE" sz="1000" u="sng" dirty="0"/>
          </a:p>
          <a:p>
            <a:pPr marL="0" indent="0">
              <a:spcAft>
                <a:spcPts val="1200"/>
              </a:spcAft>
              <a:buNone/>
              <a:defRPr/>
            </a:pPr>
            <a:r>
              <a:rPr lang="de-DE" u="sng" dirty="0"/>
              <a:t>Verbesserung der Bodenstruktur durch</a:t>
            </a:r>
            <a:r>
              <a:rPr lang="de-DE" dirty="0"/>
              <a:t>: </a:t>
            </a:r>
            <a:endParaRPr dirty="0"/>
          </a:p>
          <a:p>
            <a:pPr lvl="1">
              <a:spcAft>
                <a:spcPts val="1200"/>
              </a:spcAft>
              <a:buFont typeface="Courier New"/>
              <a:buChar char="o"/>
              <a:defRPr/>
            </a:pPr>
            <a:r>
              <a:rPr lang="de-DE" sz="2800" dirty="0"/>
              <a:t> Organische Düngung </a:t>
            </a:r>
            <a:endParaRPr dirty="0"/>
          </a:p>
          <a:p>
            <a:pPr lvl="1">
              <a:spcAft>
                <a:spcPts val="1200"/>
              </a:spcAft>
              <a:buFont typeface="Courier New"/>
              <a:buChar char="o"/>
              <a:defRPr/>
            </a:pPr>
            <a:r>
              <a:rPr lang="de-DE" sz="2800" dirty="0"/>
              <a:t> Ganzjährige Bodenbedeckung</a:t>
            </a:r>
            <a:endParaRPr dirty="0"/>
          </a:p>
          <a:p>
            <a:pPr lvl="1">
              <a:spcAft>
                <a:spcPts val="1200"/>
              </a:spcAft>
              <a:buFont typeface="Courier New"/>
              <a:buChar char="o"/>
              <a:defRPr/>
            </a:pPr>
            <a:r>
              <a:rPr lang="de-DE" sz="2800" dirty="0"/>
              <a:t> Zwischenfruchtanbau</a:t>
            </a:r>
            <a:endParaRPr dirty="0"/>
          </a:p>
          <a:p>
            <a:pPr lvl="1">
              <a:buFont typeface="Courier New"/>
              <a:buChar char="o"/>
              <a:defRPr/>
            </a:pPr>
            <a:r>
              <a:rPr lang="de-DE" sz="2800" dirty="0"/>
              <a:t> </a:t>
            </a:r>
            <a:r>
              <a:rPr lang="de-DE" sz="2800" dirty="0" err="1"/>
              <a:t>Mulchfolie</a:t>
            </a:r>
            <a:r>
              <a:rPr lang="de-DE" sz="2800" dirty="0"/>
              <a:t> / organischer Mulch</a:t>
            </a:r>
          </a:p>
          <a:p>
            <a:pPr lvl="1">
              <a:buFont typeface="Courier New"/>
              <a:buChar char="o"/>
              <a:defRPr/>
            </a:pPr>
            <a:endParaRPr lang="de-DE" dirty="0"/>
          </a:p>
          <a:p>
            <a:pPr marL="0" indent="0">
              <a:buNone/>
              <a:defRPr/>
            </a:pPr>
            <a:endParaRPr lang="de-DE" dirty="0"/>
          </a:p>
        </p:txBody>
      </p:sp>
      <p:pic>
        <p:nvPicPr>
          <p:cNvPr id="6" name="Grafik 5">
            <a:extLst>
              <a:ext uri="{FF2B5EF4-FFF2-40B4-BE49-F238E27FC236}">
                <a16:creationId xmlns:a16="http://schemas.microsoft.com/office/drawing/2014/main" id="{902C7172-A41D-478D-A141-AC2BC9B24A9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88088" y="2924944"/>
            <a:ext cx="4666456" cy="2975098"/>
          </a:xfrm>
          <a:prstGeom prst="rect">
            <a:avLst/>
          </a:prstGeom>
        </p:spPr>
      </p:pic>
      <p:sp>
        <p:nvSpPr>
          <p:cNvPr id="7" name="Textfeld 13">
            <a:extLst>
              <a:ext uri="{FF2B5EF4-FFF2-40B4-BE49-F238E27FC236}">
                <a16:creationId xmlns:a16="http://schemas.microsoft.com/office/drawing/2014/main" id="{C278EAE2-906A-4DB9-A11D-656EC36A872B}"/>
              </a:ext>
            </a:extLst>
          </p:cNvPr>
          <p:cNvSpPr>
            <a:spLocks/>
          </p:cNvSpPr>
          <p:nvPr/>
        </p:nvSpPr>
        <p:spPr bwMode="auto">
          <a:xfrm>
            <a:off x="6882827" y="5923008"/>
            <a:ext cx="5257801" cy="261610"/>
          </a:xfrm>
          <a:prstGeom prst="rect">
            <a:avLst/>
          </a:prstGeom>
          <a:noFill/>
        </p:spPr>
        <p:txBody>
          <a:bodyPr wrap="square" rtlCol="0">
            <a:spAutoFit/>
          </a:bodyPr>
          <a:lstStyle/>
          <a:p>
            <a:pPr>
              <a:defRPr/>
            </a:pPr>
            <a:r>
              <a:rPr lang="de-DE" sz="1100" baseline="30000" dirty="0"/>
              <a:t>4)</a:t>
            </a:r>
            <a:r>
              <a:rPr lang="de-DE" sz="1100" dirty="0" err="1"/>
              <a:t>Frisee</a:t>
            </a:r>
            <a:r>
              <a:rPr lang="de-DE" sz="1100" dirty="0"/>
              <a:t>-Salatanbau in schwarzer </a:t>
            </a:r>
            <a:r>
              <a:rPr lang="de-DE" sz="1100" dirty="0" err="1"/>
              <a:t>Mulchfolie</a:t>
            </a:r>
            <a:r>
              <a:rPr lang="de-DE" sz="1100" dirty="0"/>
              <a:t>, Josef Schlaghecken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Starkniederschläge</a:t>
            </a:r>
            <a:endParaRPr dirty="0"/>
          </a:p>
        </p:txBody>
      </p:sp>
      <p:sp>
        <p:nvSpPr>
          <p:cNvPr id="5" name="Inhaltsplatzhalter 6"/>
          <p:cNvSpPr>
            <a:spLocks noGrp="1"/>
          </p:cNvSpPr>
          <p:nvPr>
            <p:ph idx="1"/>
          </p:nvPr>
        </p:nvSpPr>
        <p:spPr bwMode="auto"/>
        <p:txBody>
          <a:bodyPr/>
          <a:lstStyle/>
          <a:p>
            <a:pPr marL="0" indent="0">
              <a:buNone/>
              <a:defRPr/>
            </a:pPr>
            <a:endParaRPr lang="de-DE" sz="1000" u="sng" dirty="0"/>
          </a:p>
          <a:p>
            <a:pPr marL="0" indent="0">
              <a:spcAft>
                <a:spcPts val="1200"/>
              </a:spcAft>
              <a:buNone/>
              <a:defRPr/>
            </a:pPr>
            <a:r>
              <a:rPr lang="de-DE" u="sng" dirty="0"/>
              <a:t>Verbesserung der Bodenstruktur durch</a:t>
            </a:r>
            <a:r>
              <a:rPr lang="de-DE" dirty="0"/>
              <a:t>: </a:t>
            </a:r>
            <a:endParaRPr dirty="0"/>
          </a:p>
          <a:p>
            <a:pPr lvl="1">
              <a:spcAft>
                <a:spcPts val="1200"/>
              </a:spcAft>
              <a:buFont typeface="Courier New"/>
              <a:buChar char="o"/>
              <a:defRPr/>
            </a:pPr>
            <a:r>
              <a:rPr lang="de-DE" sz="2800" dirty="0"/>
              <a:t> Vielseitige Fruchtfolge</a:t>
            </a:r>
            <a:endParaRPr dirty="0"/>
          </a:p>
          <a:p>
            <a:pPr lvl="1">
              <a:spcAft>
                <a:spcPts val="1200"/>
              </a:spcAft>
              <a:buFont typeface="Courier New"/>
              <a:buChar char="o"/>
              <a:defRPr/>
            </a:pPr>
            <a:r>
              <a:rPr lang="de-DE" sz="2800" dirty="0"/>
              <a:t> Reduzierte Bodenbearbeitung</a:t>
            </a:r>
            <a:endParaRPr dirty="0"/>
          </a:p>
          <a:p>
            <a:pPr lvl="1">
              <a:spcAft>
                <a:spcPts val="1200"/>
              </a:spcAft>
              <a:buFont typeface="Courier New"/>
              <a:buChar char="o"/>
              <a:defRPr/>
            </a:pPr>
            <a:r>
              <a:rPr lang="de-DE" sz="2800" dirty="0"/>
              <a:t> Kalkung bzw. ausgewogene Düngung</a:t>
            </a:r>
            <a:endParaRPr dirty="0"/>
          </a:p>
          <a:p>
            <a:pPr lvl="1">
              <a:spcAft>
                <a:spcPts val="1200"/>
              </a:spcAft>
              <a:buFont typeface="Courier New"/>
              <a:buChar char="o"/>
              <a:defRPr/>
            </a:pPr>
            <a:r>
              <a:rPr lang="de-DE" sz="2800" dirty="0"/>
              <a:t> Befahren des Bodens nur bei günstigen Bodenbedingungen</a:t>
            </a:r>
            <a:endParaRPr dirty="0"/>
          </a:p>
          <a:p>
            <a:pPr lvl="1">
              <a:buFont typeface="Courier New"/>
              <a:buChar char="o"/>
              <a:defRPr/>
            </a:pPr>
            <a:r>
              <a:rPr lang="de-DE" sz="2800" dirty="0"/>
              <a:t> Anpassung des Reifendrucks, leichte Maschinen/Traktoren</a:t>
            </a:r>
            <a:endParaRPr dirty="0"/>
          </a:p>
          <a:p>
            <a:pPr marL="0" indent="0">
              <a:buNone/>
              <a:defRPr/>
            </a:pPr>
            <a:endParaRPr lang="de-DE" dirty="0"/>
          </a:p>
          <a:p>
            <a:pPr marL="0" indent="0">
              <a:buNone/>
              <a:defRPr/>
            </a:pPr>
            <a:endParaRPr lang="de-DE" dirty="0"/>
          </a:p>
        </p:txBody>
      </p:sp>
      <p:pic>
        <p:nvPicPr>
          <p:cNvPr id="2" name="Grafik 1">
            <a:extLst>
              <a:ext uri="{FF2B5EF4-FFF2-40B4-BE49-F238E27FC236}">
                <a16:creationId xmlns:a16="http://schemas.microsoft.com/office/drawing/2014/main" id="{6023C212-40EA-4FD1-B92F-AC565C1119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12224" y="1458914"/>
            <a:ext cx="3451319" cy="2286499"/>
          </a:xfrm>
          <a:prstGeom prst="rect">
            <a:avLst/>
          </a:prstGeom>
        </p:spPr>
      </p:pic>
      <p:sp>
        <p:nvSpPr>
          <p:cNvPr id="6" name="Textfeld 13">
            <a:extLst>
              <a:ext uri="{FF2B5EF4-FFF2-40B4-BE49-F238E27FC236}">
                <a16:creationId xmlns:a16="http://schemas.microsoft.com/office/drawing/2014/main" id="{8E85E324-4A71-4B41-9766-69D3357317A6}"/>
              </a:ext>
            </a:extLst>
          </p:cNvPr>
          <p:cNvSpPr>
            <a:spLocks/>
          </p:cNvSpPr>
          <p:nvPr/>
        </p:nvSpPr>
        <p:spPr bwMode="auto">
          <a:xfrm>
            <a:off x="8040216" y="3743792"/>
            <a:ext cx="3700427" cy="261610"/>
          </a:xfrm>
          <a:prstGeom prst="rect">
            <a:avLst/>
          </a:prstGeom>
          <a:noFill/>
        </p:spPr>
        <p:txBody>
          <a:bodyPr wrap="square" rtlCol="0">
            <a:spAutoFit/>
          </a:bodyPr>
          <a:lstStyle/>
          <a:p>
            <a:pPr>
              <a:defRPr/>
            </a:pPr>
            <a:r>
              <a:rPr lang="de-DE" sz="1100" baseline="30000" dirty="0"/>
              <a:t>5) </a:t>
            </a:r>
            <a:r>
              <a:rPr lang="de-DE" sz="1100" dirty="0"/>
              <a:t>Salat: Bodenschäden durch Fahrspuren, Josef Schlaghecken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Auswirkungen Klimawandel - Hagel</a:t>
            </a:r>
            <a:endParaRPr dirty="0"/>
          </a:p>
        </p:txBody>
      </p:sp>
      <p:sp>
        <p:nvSpPr>
          <p:cNvPr id="5" name="Inhaltsplatzhalter 3"/>
          <p:cNvSpPr>
            <a:spLocks noGrp="1"/>
          </p:cNvSpPr>
          <p:nvPr>
            <p:ph idx="1"/>
          </p:nvPr>
        </p:nvSpPr>
        <p:spPr bwMode="auto"/>
        <p:txBody>
          <a:bodyPr/>
          <a:lstStyle/>
          <a:p>
            <a:pPr>
              <a:defRPr/>
            </a:pPr>
            <a:endParaRPr lang="de-DE" sz="1000" dirty="0"/>
          </a:p>
          <a:p>
            <a:pPr>
              <a:spcAft>
                <a:spcPts val="1200"/>
              </a:spcAft>
              <a:buFont typeface="Wingdings"/>
              <a:buChar char="Ø"/>
              <a:defRPr/>
            </a:pPr>
            <a:r>
              <a:rPr lang="de-DE" dirty="0"/>
              <a:t> Qualitätsminderung 		</a:t>
            </a:r>
            <a:r>
              <a:rPr lang="de-DE" dirty="0">
                <a:sym typeface="Wingdings" panose="05000000000000000000" pitchFamily="2" charset="2"/>
              </a:rPr>
              <a:t></a:t>
            </a:r>
            <a:r>
              <a:rPr lang="de-DE" dirty="0"/>
              <a:t> 2. Ware / Ernteverluste</a:t>
            </a:r>
            <a:endParaRPr dirty="0"/>
          </a:p>
          <a:p>
            <a:pPr>
              <a:spcAft>
                <a:spcPts val="1200"/>
              </a:spcAft>
              <a:buFont typeface="Wingdings"/>
              <a:buChar char="Ø"/>
              <a:defRPr/>
            </a:pPr>
            <a:r>
              <a:rPr lang="de-DE" dirty="0"/>
              <a:t> Nachsaaten/-pflanzungen 	</a:t>
            </a:r>
            <a:r>
              <a:rPr lang="de-DE" dirty="0">
                <a:sym typeface="Wingdings" panose="05000000000000000000" pitchFamily="2" charset="2"/>
              </a:rPr>
              <a:t></a:t>
            </a:r>
            <a:r>
              <a:rPr lang="de-DE" dirty="0"/>
              <a:t> zusätzliche Pflanz-/Saatkosten</a:t>
            </a:r>
            <a:endParaRPr dirty="0"/>
          </a:p>
          <a:p>
            <a:pPr>
              <a:spcAft>
                <a:spcPts val="1200"/>
              </a:spcAft>
              <a:buFont typeface="Wingdings"/>
              <a:buChar char="Ø"/>
              <a:defRPr/>
            </a:pPr>
            <a:r>
              <a:rPr lang="de-DE" dirty="0"/>
              <a:t> Risiko für Krankheiten		</a:t>
            </a:r>
            <a:r>
              <a:rPr lang="de-DE" dirty="0">
                <a:sym typeface="Wingdings" panose="05000000000000000000" pitchFamily="2" charset="2"/>
              </a:rPr>
              <a:t></a:t>
            </a:r>
            <a:r>
              <a:rPr lang="de-DE" dirty="0"/>
              <a:t> Eintritt von Schaderregern durch 						     Verletzungen – vermehrter Einsatz 				                 von Pflanzenschutzmitteln</a:t>
            </a:r>
            <a:endParaRPr dirty="0"/>
          </a:p>
          <a:p>
            <a:pPr>
              <a:buFont typeface="Wingdings"/>
              <a:buChar char="Ø"/>
              <a:defRPr/>
            </a:pPr>
            <a:r>
              <a:rPr lang="de-DE" dirty="0"/>
              <a:t> Gewächshausschäden		</a:t>
            </a:r>
            <a:r>
              <a:rPr lang="de-DE" dirty="0">
                <a:sym typeface="Wingdings" panose="05000000000000000000" pitchFamily="2" charset="2"/>
              </a:rPr>
              <a:t></a:t>
            </a:r>
            <a:r>
              <a:rPr lang="de-DE" dirty="0"/>
              <a:t> hohe Reparaturkosten</a:t>
            </a:r>
            <a:endParaRPr dirty="0"/>
          </a:p>
          <a:p>
            <a:pPr marL="0" indent="0">
              <a:buNone/>
              <a:defRPr/>
            </a:pPr>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Hagel</a:t>
            </a:r>
            <a:endParaRPr dirty="0"/>
          </a:p>
        </p:txBody>
      </p:sp>
      <p:sp>
        <p:nvSpPr>
          <p:cNvPr id="5" name="Inhaltsplatzhalter 2"/>
          <p:cNvSpPr>
            <a:spLocks noGrp="1"/>
          </p:cNvSpPr>
          <p:nvPr>
            <p:ph idx="1"/>
          </p:nvPr>
        </p:nvSpPr>
        <p:spPr bwMode="auto">
          <a:xfrm>
            <a:off x="838200" y="1463040"/>
            <a:ext cx="6740384" cy="4713923"/>
          </a:xfrm>
        </p:spPr>
        <p:txBody>
          <a:bodyPr/>
          <a:lstStyle/>
          <a:p>
            <a:pPr>
              <a:spcAft>
                <a:spcPts val="1200"/>
              </a:spcAft>
              <a:buFont typeface="Courier New"/>
              <a:buChar char="o"/>
              <a:defRPr/>
            </a:pPr>
            <a:r>
              <a:rPr lang="de-DE" dirty="0"/>
              <a:t> Hagelschutznetze auf Gewächshäuern </a:t>
            </a:r>
            <a:endParaRPr dirty="0"/>
          </a:p>
          <a:p>
            <a:pPr>
              <a:buFont typeface="Courier New"/>
              <a:buChar char="o"/>
              <a:defRPr/>
            </a:pPr>
            <a:r>
              <a:rPr lang="de-DE" dirty="0"/>
              <a:t> Vlies / Kulturnetze in Freilandkulturen </a:t>
            </a:r>
            <a:endParaRPr dirty="0"/>
          </a:p>
          <a:p>
            <a:pPr marL="0" indent="0">
              <a:spcBef>
                <a:spcPts val="0"/>
              </a:spcBef>
              <a:spcAft>
                <a:spcPts val="1200"/>
              </a:spcAft>
              <a:buNone/>
              <a:defRPr/>
            </a:pPr>
            <a:r>
              <a:rPr lang="de-DE" dirty="0"/>
              <a:t>    nur bedingt hilfreich</a:t>
            </a:r>
            <a:endParaRPr dirty="0"/>
          </a:p>
          <a:p>
            <a:pPr>
              <a:buFont typeface="Courier New"/>
              <a:buChar char="o"/>
              <a:defRPr/>
            </a:pPr>
            <a:r>
              <a:rPr lang="de-DE" dirty="0"/>
              <a:t> Versicherung (möglich gegen Hagel,  Sturm, Starkniederschlag oder Mehrgefahrenversicherung)</a:t>
            </a:r>
          </a:p>
          <a:p>
            <a:pPr>
              <a:buFont typeface="Courier New"/>
              <a:buChar char="o"/>
              <a:defRPr/>
            </a:pPr>
            <a:r>
              <a:rPr lang="de-DE" dirty="0"/>
              <a:t> </a:t>
            </a:r>
            <a:r>
              <a:rPr lang="de-DE" dirty="0" err="1"/>
              <a:t>Agri</a:t>
            </a:r>
            <a:r>
              <a:rPr lang="de-DE" dirty="0"/>
              <a:t>-Photovoltaik-Anlagen</a:t>
            </a:r>
            <a:endParaRPr dirty="0"/>
          </a:p>
        </p:txBody>
      </p:sp>
      <p:pic>
        <p:nvPicPr>
          <p:cNvPr id="6" name="Grafik 4"/>
          <p:cNvPicPr>
            <a:picLocks noChangeAspect="1"/>
          </p:cNvPicPr>
          <p:nvPr/>
        </p:nvPicPr>
        <p:blipFill>
          <a:blip r:embed="rId3"/>
          <a:stretch/>
        </p:blipFill>
        <p:spPr bwMode="auto">
          <a:xfrm>
            <a:off x="7643558" y="1993072"/>
            <a:ext cx="4193945" cy="3145458"/>
          </a:xfrm>
          <a:prstGeom prst="rect">
            <a:avLst/>
          </a:prstGeom>
        </p:spPr>
      </p:pic>
      <p:sp>
        <p:nvSpPr>
          <p:cNvPr id="7" name="Textfeld 6"/>
          <p:cNvSpPr>
            <a:spLocks/>
          </p:cNvSpPr>
          <p:nvPr/>
        </p:nvSpPr>
        <p:spPr bwMode="auto">
          <a:xfrm>
            <a:off x="7578584" y="5138530"/>
            <a:ext cx="4462672" cy="261610"/>
          </a:xfrm>
          <a:prstGeom prst="rect">
            <a:avLst/>
          </a:prstGeom>
          <a:noFill/>
        </p:spPr>
        <p:txBody>
          <a:bodyPr wrap="square" rtlCol="0">
            <a:spAutoFit/>
          </a:bodyPr>
          <a:lstStyle/>
          <a:p>
            <a:pPr>
              <a:defRPr/>
            </a:pPr>
            <a:r>
              <a:rPr lang="de-DE" sz="1100" baseline="30000" dirty="0"/>
              <a:t>6) </a:t>
            </a:r>
            <a:r>
              <a:rPr lang="de-DE" sz="1100" dirty="0"/>
              <a:t>Graupel auf Salatvlies, DLR Neustadt, Josef Schlaghecken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Auswirkungen Klimawandel: Spät-/Frühfrost</a:t>
            </a:r>
            <a:endParaRPr dirty="0"/>
          </a:p>
        </p:txBody>
      </p:sp>
      <p:sp>
        <p:nvSpPr>
          <p:cNvPr id="5" name="Inhaltsplatzhalter 2"/>
          <p:cNvSpPr>
            <a:spLocks noGrp="1"/>
          </p:cNvSpPr>
          <p:nvPr>
            <p:ph idx="1"/>
          </p:nvPr>
        </p:nvSpPr>
        <p:spPr bwMode="auto"/>
        <p:txBody>
          <a:bodyPr/>
          <a:lstStyle/>
          <a:p>
            <a:pPr>
              <a:buFont typeface="Wingdings"/>
              <a:buChar char="Ø"/>
              <a:defRPr/>
            </a:pPr>
            <a:r>
              <a:rPr lang="de-DE" dirty="0"/>
              <a:t> Trotz zunehmender Temperaturen und abnehmender Spät-/Frühfrostereignisse muss auch künftig mit entsprechenden Frösten gerechnet werden.</a:t>
            </a:r>
            <a:endParaRPr dirty="0"/>
          </a:p>
          <a:p>
            <a:pPr>
              <a:buFont typeface="Courier New"/>
              <a:buChar char="o"/>
              <a:defRPr/>
            </a:pPr>
            <a:endParaRPr lang="de-DE" dirty="0"/>
          </a:p>
          <a:p>
            <a:pPr marL="0" indent="0">
              <a:buNone/>
              <a:defRPr/>
            </a:pPr>
            <a:endParaRPr lang="de-DE"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Spät-/Frühfrost</a:t>
            </a:r>
            <a:endParaRPr dirty="0"/>
          </a:p>
        </p:txBody>
      </p:sp>
      <p:sp>
        <p:nvSpPr>
          <p:cNvPr id="5" name="Inhaltsplatzhalter 2"/>
          <p:cNvSpPr>
            <a:spLocks noGrp="1"/>
          </p:cNvSpPr>
          <p:nvPr>
            <p:ph idx="1"/>
          </p:nvPr>
        </p:nvSpPr>
        <p:spPr bwMode="auto">
          <a:xfrm>
            <a:off x="838198" y="1463040"/>
            <a:ext cx="10969487" cy="4713923"/>
          </a:xfrm>
        </p:spPr>
        <p:txBody>
          <a:bodyPr/>
          <a:lstStyle/>
          <a:p>
            <a:pPr>
              <a:spcAft>
                <a:spcPts val="1200"/>
              </a:spcAft>
              <a:buFont typeface="Courier New"/>
              <a:buChar char="o"/>
              <a:defRPr/>
            </a:pPr>
            <a:r>
              <a:rPr lang="de-DE" dirty="0"/>
              <a:t> Verwendung von abgehärteten Pflanzen</a:t>
            </a:r>
            <a:endParaRPr dirty="0"/>
          </a:p>
          <a:p>
            <a:pPr>
              <a:spcAft>
                <a:spcPts val="1200"/>
              </a:spcAft>
              <a:buFont typeface="Courier New"/>
              <a:buChar char="o"/>
              <a:defRPr/>
            </a:pPr>
            <a:r>
              <a:rPr lang="de-DE" dirty="0"/>
              <a:t> (Kurzfristige) Verwendung von Vliesen</a:t>
            </a:r>
            <a:endParaRPr dirty="0"/>
          </a:p>
          <a:p>
            <a:pPr>
              <a:spcAft>
                <a:spcPts val="1200"/>
              </a:spcAft>
              <a:buFont typeface="Courier New"/>
              <a:buChar char="o"/>
              <a:defRPr/>
            </a:pPr>
            <a:r>
              <a:rPr lang="de-DE" dirty="0"/>
              <a:t> Versicherung überprüfen / abschließen</a:t>
            </a:r>
            <a:endParaRPr dirty="0"/>
          </a:p>
          <a:p>
            <a:pPr>
              <a:buFont typeface="Courier New"/>
              <a:buChar char="o"/>
              <a:defRPr/>
            </a:pPr>
            <a:r>
              <a:rPr lang="de-DE" dirty="0"/>
              <a:t> Warnwetter-App (</a:t>
            </a:r>
            <a:r>
              <a:rPr lang="de-DE" dirty="0" err="1"/>
              <a:t>z.B.des</a:t>
            </a:r>
            <a:r>
              <a:rPr lang="de-DE" dirty="0"/>
              <a:t> </a:t>
            </a:r>
            <a:r>
              <a:rPr lang="de-DE" dirty="0" err="1"/>
              <a:t>DWD`s</a:t>
            </a:r>
            <a:r>
              <a:rPr lang="de-DE" dirty="0"/>
              <a:t>) verwenden z.B.:</a:t>
            </a:r>
            <a:endParaRPr dirty="0"/>
          </a:p>
          <a:p>
            <a:pPr marL="0" indent="0">
              <a:buNone/>
              <a:defRPr/>
            </a:pPr>
            <a:endParaRPr lang="de-DE" dirty="0"/>
          </a:p>
          <a:p>
            <a:pPr marL="0" indent="0">
              <a:buNone/>
              <a:defRPr/>
            </a:pPr>
            <a:r>
              <a:rPr lang="de-DE" u="sng" dirty="0">
                <a:hlinkClick r:id="rId2" tooltip="https://www.dwd.de/DE/leistungen/warnwetterapp/warnwetterapp.html"/>
              </a:rPr>
              <a:t>https://www.dwd.de/DE/leistungen/warnwetterapp/warnwetterapp.html</a:t>
            </a:r>
            <a:r>
              <a:rPr lang="de-DE" dirty="0"/>
              <a:t> </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Auswirkungen</a:t>
            </a:r>
            <a:r>
              <a:rPr lang="de-DE" dirty="0">
                <a:solidFill>
                  <a:srgbClr val="C00000"/>
                </a:solidFill>
              </a:rPr>
              <a:t> </a:t>
            </a:r>
            <a:r>
              <a:rPr lang="de-DE" dirty="0"/>
              <a:t>Klimawandel - Trockenheit</a:t>
            </a:r>
            <a:endParaRPr dirty="0"/>
          </a:p>
        </p:txBody>
      </p:sp>
      <p:sp>
        <p:nvSpPr>
          <p:cNvPr id="5" name="Inhaltsplatzhalter 2"/>
          <p:cNvSpPr>
            <a:spLocks noGrp="1"/>
          </p:cNvSpPr>
          <p:nvPr>
            <p:ph idx="1"/>
          </p:nvPr>
        </p:nvSpPr>
        <p:spPr bwMode="auto">
          <a:xfrm>
            <a:off x="838200" y="1515929"/>
            <a:ext cx="11353800" cy="4713923"/>
          </a:xfrm>
        </p:spPr>
        <p:txBody>
          <a:bodyPr/>
          <a:lstStyle/>
          <a:p>
            <a:pPr>
              <a:spcAft>
                <a:spcPts val="600"/>
              </a:spcAft>
              <a:buFont typeface="Wingdings"/>
              <a:buChar char="Ø"/>
              <a:defRPr/>
            </a:pPr>
            <a:r>
              <a:rPr lang="de-DE" dirty="0"/>
              <a:t> Zunehmende Bedeutung vor allem in den Sommermonaten</a:t>
            </a:r>
            <a:endParaRPr lang="de-DE" i="1" dirty="0"/>
          </a:p>
          <a:p>
            <a:pPr>
              <a:buFont typeface="Wingdings"/>
              <a:buChar char="Ø"/>
              <a:defRPr/>
            </a:pPr>
            <a:r>
              <a:rPr lang="de-DE" dirty="0"/>
              <a:t> Besonders in Kombination mit Hitze </a:t>
            </a:r>
          </a:p>
          <a:p>
            <a:pPr marL="457200" lvl="1" indent="0">
              <a:buNone/>
              <a:defRPr/>
            </a:pPr>
            <a:r>
              <a:rPr lang="de-DE" dirty="0"/>
              <a:t>	</a:t>
            </a:r>
            <a:r>
              <a:rPr lang="de-DE" sz="2800" dirty="0"/>
              <a:t>erhöhte Transpiration   </a:t>
            </a:r>
          </a:p>
          <a:p>
            <a:pPr marL="0" indent="0">
              <a:spcAft>
                <a:spcPts val="600"/>
              </a:spcAft>
              <a:buNone/>
              <a:defRPr/>
            </a:pPr>
            <a:r>
              <a:rPr lang="de-DE" dirty="0"/>
              <a:t>	</a:t>
            </a:r>
          </a:p>
        </p:txBody>
      </p:sp>
      <p:pic>
        <p:nvPicPr>
          <p:cNvPr id="6" name="Grafik 4"/>
          <p:cNvPicPr>
            <a:picLocks noChangeAspect="1"/>
          </p:cNvPicPr>
          <p:nvPr/>
        </p:nvPicPr>
        <p:blipFill>
          <a:blip r:embed="rId3" cstate="email">
            <a:extLst>
              <a:ext uri="{28A0092B-C50C-407E-A947-70E740481C1C}">
                <a14:useLocalDpi xmlns:a14="http://schemas.microsoft.com/office/drawing/2010/main"/>
              </a:ext>
            </a:extLst>
          </a:blip>
          <a:stretch/>
        </p:blipFill>
        <p:spPr bwMode="auto">
          <a:xfrm>
            <a:off x="6432224" y="2789546"/>
            <a:ext cx="4757687" cy="3024336"/>
          </a:xfrm>
          <a:prstGeom prst="rect">
            <a:avLst/>
          </a:prstGeom>
        </p:spPr>
      </p:pic>
      <p:sp>
        <p:nvSpPr>
          <p:cNvPr id="7" name="Textfeld 5"/>
          <p:cNvSpPr>
            <a:spLocks/>
          </p:cNvSpPr>
          <p:nvPr/>
        </p:nvSpPr>
        <p:spPr bwMode="auto">
          <a:xfrm>
            <a:off x="6425310" y="5813882"/>
            <a:ext cx="4593798" cy="261610"/>
          </a:xfrm>
          <a:prstGeom prst="rect">
            <a:avLst/>
          </a:prstGeom>
          <a:noFill/>
        </p:spPr>
        <p:txBody>
          <a:bodyPr wrap="square" rtlCol="0">
            <a:spAutoFit/>
          </a:bodyPr>
          <a:lstStyle/>
          <a:p>
            <a:pPr>
              <a:defRPr/>
            </a:pPr>
            <a:r>
              <a:rPr lang="de-DE" sz="1100" baseline="30000" dirty="0"/>
              <a:t>7) </a:t>
            </a:r>
            <a:r>
              <a:rPr lang="de-DE" sz="1100" dirty="0"/>
              <a:t>Salat: Wassermangel zur Pflanzung, DLR, Josef Schlaghecken</a:t>
            </a:r>
            <a:endParaRPr dirty="0"/>
          </a:p>
        </p:txBody>
      </p:sp>
      <p:sp>
        <p:nvSpPr>
          <p:cNvPr id="3" name="Pfeil: nach rechts 2">
            <a:extLst>
              <a:ext uri="{FF2B5EF4-FFF2-40B4-BE49-F238E27FC236}">
                <a16:creationId xmlns:a16="http://schemas.microsoft.com/office/drawing/2014/main" id="{CFE08B4B-3A5A-4729-91EC-07646D56069B}"/>
              </a:ext>
            </a:extLst>
          </p:cNvPr>
          <p:cNvSpPr/>
          <p:nvPr/>
        </p:nvSpPr>
        <p:spPr>
          <a:xfrm>
            <a:off x="1343472" y="2658741"/>
            <a:ext cx="342932" cy="2616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Trockenheit</a:t>
            </a:r>
            <a:endParaRPr dirty="0"/>
          </a:p>
        </p:txBody>
      </p:sp>
      <p:sp>
        <p:nvSpPr>
          <p:cNvPr id="5" name="Inhaltsplatzhalter 2"/>
          <p:cNvSpPr>
            <a:spLocks noGrp="1"/>
          </p:cNvSpPr>
          <p:nvPr>
            <p:ph idx="1"/>
          </p:nvPr>
        </p:nvSpPr>
        <p:spPr bwMode="auto">
          <a:xfrm>
            <a:off x="838200" y="1463040"/>
            <a:ext cx="11353800" cy="4713923"/>
          </a:xfrm>
        </p:spPr>
        <p:txBody>
          <a:bodyPr/>
          <a:lstStyle/>
          <a:p>
            <a:pPr>
              <a:spcAft>
                <a:spcPts val="600"/>
              </a:spcAft>
              <a:buFont typeface="Courier New"/>
              <a:buChar char="o"/>
              <a:defRPr/>
            </a:pPr>
            <a:r>
              <a:rPr lang="de-DE" dirty="0"/>
              <a:t> Wichtig ab Kopfbildung:  gleichmäßige Bewässerung</a:t>
            </a:r>
            <a:endParaRPr dirty="0"/>
          </a:p>
          <a:p>
            <a:pPr>
              <a:buFont typeface="Courier New"/>
              <a:buChar char="o"/>
              <a:defRPr/>
            </a:pPr>
            <a:r>
              <a:rPr lang="de-DE" dirty="0"/>
              <a:t> Während Hitzeperioden: tägliche Bewässerung </a:t>
            </a:r>
            <a:r>
              <a:rPr lang="de-DE" i="1" dirty="0"/>
              <a:t>in den frühen</a:t>
            </a:r>
            <a:br>
              <a:rPr lang="de-DE" i="1" dirty="0"/>
            </a:br>
            <a:r>
              <a:rPr lang="de-DE" i="1" dirty="0"/>
              <a:t> 				       Morgenstunden</a:t>
            </a:r>
            <a:endParaRPr i="1" dirty="0"/>
          </a:p>
          <a:p>
            <a:pPr>
              <a:buFont typeface="Courier New"/>
              <a:buChar char="o"/>
              <a:defRPr/>
            </a:pPr>
            <a:r>
              <a:rPr lang="de-DE" dirty="0"/>
              <a:t> </a:t>
            </a:r>
            <a:r>
              <a:rPr lang="de-DE" dirty="0" err="1"/>
              <a:t>Mulchbedeckung</a:t>
            </a:r>
            <a:endParaRPr lang="de-DE" dirty="0"/>
          </a:p>
          <a:p>
            <a:pPr>
              <a:buFont typeface="Courier New"/>
              <a:buChar char="o"/>
              <a:defRPr/>
            </a:pPr>
            <a:r>
              <a:rPr lang="de-DE" dirty="0"/>
              <a:t> Reduzierte Bodenbearbeitung</a:t>
            </a:r>
            <a:endParaRPr dirty="0"/>
          </a:p>
          <a:p>
            <a:pPr>
              <a:buFont typeface="Courier New"/>
              <a:buChar char="o"/>
              <a:defRPr/>
            </a:pPr>
            <a:endParaRPr lang="de-DE" dirty="0"/>
          </a:p>
        </p:txBody>
      </p:sp>
      <p:pic>
        <p:nvPicPr>
          <p:cNvPr id="2" name="Grafik 1">
            <a:extLst>
              <a:ext uri="{FF2B5EF4-FFF2-40B4-BE49-F238E27FC236}">
                <a16:creationId xmlns:a16="http://schemas.microsoft.com/office/drawing/2014/main" id="{642FDC2B-B613-4FAC-8BFB-F5D297536D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0096" y="3281075"/>
            <a:ext cx="3990826" cy="2634261"/>
          </a:xfrm>
          <a:prstGeom prst="rect">
            <a:avLst/>
          </a:prstGeom>
        </p:spPr>
      </p:pic>
      <p:sp>
        <p:nvSpPr>
          <p:cNvPr id="6" name="Textfeld 6">
            <a:extLst>
              <a:ext uri="{FF2B5EF4-FFF2-40B4-BE49-F238E27FC236}">
                <a16:creationId xmlns:a16="http://schemas.microsoft.com/office/drawing/2014/main" id="{03D5B842-B5C1-4EA4-87E0-EFE4FF6266F6}"/>
              </a:ext>
            </a:extLst>
          </p:cNvPr>
          <p:cNvSpPr>
            <a:spLocks/>
          </p:cNvSpPr>
          <p:nvPr/>
        </p:nvSpPr>
        <p:spPr bwMode="auto">
          <a:xfrm>
            <a:off x="6960096" y="5925463"/>
            <a:ext cx="4392488" cy="430887"/>
          </a:xfrm>
          <a:prstGeom prst="rect">
            <a:avLst/>
          </a:prstGeom>
          <a:noFill/>
        </p:spPr>
        <p:txBody>
          <a:bodyPr wrap="square" rtlCol="0">
            <a:spAutoFit/>
          </a:bodyPr>
          <a:lstStyle/>
          <a:p>
            <a:pPr>
              <a:defRPr/>
            </a:pPr>
            <a:r>
              <a:rPr lang="de-DE" sz="1100" baseline="30000" dirty="0"/>
              <a:t>8) </a:t>
            </a:r>
            <a:r>
              <a:rPr lang="de-DE" sz="1100" dirty="0"/>
              <a:t>Kopfsalatbestand in schwarzer </a:t>
            </a:r>
            <a:r>
              <a:rPr lang="de-DE" sz="1100" dirty="0" err="1"/>
              <a:t>Mulchfolie</a:t>
            </a:r>
            <a:r>
              <a:rPr lang="de-DE" sz="1100" dirty="0"/>
              <a:t>, SLFA Neustadt, Josef Schlaghecken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Trockenheit</a:t>
            </a:r>
            <a:endParaRPr dirty="0"/>
          </a:p>
        </p:txBody>
      </p:sp>
      <p:sp>
        <p:nvSpPr>
          <p:cNvPr id="5" name="Inhaltsplatzhalter 2"/>
          <p:cNvSpPr>
            <a:spLocks noGrp="1"/>
          </p:cNvSpPr>
          <p:nvPr>
            <p:ph idx="1"/>
          </p:nvPr>
        </p:nvSpPr>
        <p:spPr bwMode="auto"/>
        <p:txBody>
          <a:bodyPr/>
          <a:lstStyle/>
          <a:p>
            <a:pPr marL="0" indent="0">
              <a:buNone/>
              <a:defRPr/>
            </a:pPr>
            <a:r>
              <a:rPr lang="de-DE" b="1" dirty="0"/>
              <a:t>Bewässerung</a:t>
            </a:r>
            <a:r>
              <a:rPr lang="de-DE" dirty="0"/>
              <a:t>: </a:t>
            </a:r>
            <a:endParaRPr dirty="0"/>
          </a:p>
          <a:p>
            <a:pPr>
              <a:defRPr/>
            </a:pPr>
            <a:endParaRPr lang="de-DE" dirty="0"/>
          </a:p>
        </p:txBody>
      </p:sp>
      <p:pic>
        <p:nvPicPr>
          <p:cNvPr id="6" name="Grafik 8"/>
          <p:cNvPicPr>
            <a:picLocks noChangeAspect="1"/>
          </p:cNvPicPr>
          <p:nvPr/>
        </p:nvPicPr>
        <p:blipFill>
          <a:blip r:embed="rId3"/>
          <a:stretch/>
        </p:blipFill>
        <p:spPr bwMode="auto">
          <a:xfrm>
            <a:off x="6705785" y="2237191"/>
            <a:ext cx="5089343" cy="3378052"/>
          </a:xfrm>
          <a:prstGeom prst="rect">
            <a:avLst/>
          </a:prstGeom>
        </p:spPr>
      </p:pic>
      <p:sp>
        <p:nvSpPr>
          <p:cNvPr id="7" name="Textfeld 10"/>
          <p:cNvSpPr>
            <a:spLocks/>
          </p:cNvSpPr>
          <p:nvPr/>
        </p:nvSpPr>
        <p:spPr bwMode="auto">
          <a:xfrm>
            <a:off x="6705785" y="5663825"/>
            <a:ext cx="4593798" cy="261610"/>
          </a:xfrm>
          <a:prstGeom prst="rect">
            <a:avLst/>
          </a:prstGeom>
          <a:noFill/>
        </p:spPr>
        <p:txBody>
          <a:bodyPr wrap="square" rtlCol="0">
            <a:spAutoFit/>
          </a:bodyPr>
          <a:lstStyle/>
          <a:p>
            <a:pPr>
              <a:defRPr/>
            </a:pPr>
            <a:r>
              <a:rPr lang="de-DE" sz="1100" baseline="30000" dirty="0"/>
              <a:t>10) </a:t>
            </a:r>
            <a:r>
              <a:rPr lang="de-DE" sz="1100" dirty="0"/>
              <a:t>Beregnung mit Gießwagen, Josef Schlaghecken</a:t>
            </a:r>
            <a:endParaRPr dirty="0"/>
          </a:p>
        </p:txBody>
      </p:sp>
      <p:sp>
        <p:nvSpPr>
          <p:cNvPr id="9" name="Textfeld 14"/>
          <p:cNvSpPr>
            <a:spLocks/>
          </p:cNvSpPr>
          <p:nvPr/>
        </p:nvSpPr>
        <p:spPr bwMode="auto">
          <a:xfrm>
            <a:off x="1106434" y="5663825"/>
            <a:ext cx="4593798" cy="430887"/>
          </a:xfrm>
          <a:prstGeom prst="rect">
            <a:avLst/>
          </a:prstGeom>
          <a:noFill/>
        </p:spPr>
        <p:txBody>
          <a:bodyPr wrap="square" rtlCol="0">
            <a:spAutoFit/>
          </a:bodyPr>
          <a:lstStyle/>
          <a:p>
            <a:pPr>
              <a:defRPr/>
            </a:pPr>
            <a:r>
              <a:rPr lang="de-DE" sz="1100" baseline="30000" dirty="0"/>
              <a:t>9) </a:t>
            </a:r>
            <a:r>
              <a:rPr lang="de-DE" sz="1100" dirty="0"/>
              <a:t>Tropfbewässerung beim Salatanbau in Spanien, DLR Rheinpfalz, Joachim Ziegler</a:t>
            </a:r>
            <a:endParaRPr dirty="0"/>
          </a:p>
        </p:txBody>
      </p:sp>
      <p:pic>
        <p:nvPicPr>
          <p:cNvPr id="3" name="Grafik 2">
            <a:extLst>
              <a:ext uri="{FF2B5EF4-FFF2-40B4-BE49-F238E27FC236}">
                <a16:creationId xmlns:a16="http://schemas.microsoft.com/office/drawing/2014/main" id="{6B99CA83-8FFC-4B9F-8CF8-0EDC2429FCD1}"/>
              </a:ext>
            </a:extLst>
          </p:cNvPr>
          <p:cNvPicPr>
            <a:picLocks noChangeAspect="1"/>
          </p:cNvPicPr>
          <p:nvPr/>
        </p:nvPicPr>
        <p:blipFill>
          <a:blip r:embed="rId4"/>
          <a:stretch>
            <a:fillRect/>
          </a:stretch>
        </p:blipFill>
        <p:spPr>
          <a:xfrm>
            <a:off x="1168633" y="2237191"/>
            <a:ext cx="4469399" cy="335204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 Trockenheit</a:t>
            </a:r>
            <a:endParaRPr dirty="0"/>
          </a:p>
        </p:txBody>
      </p:sp>
      <p:sp>
        <p:nvSpPr>
          <p:cNvPr id="5" name="Inhaltsplatzhalter 2"/>
          <p:cNvSpPr>
            <a:spLocks noGrp="1"/>
          </p:cNvSpPr>
          <p:nvPr>
            <p:ph idx="1"/>
          </p:nvPr>
        </p:nvSpPr>
        <p:spPr bwMode="auto">
          <a:xfrm>
            <a:off x="860249" y="1332813"/>
            <a:ext cx="10515600" cy="4713923"/>
          </a:xfrm>
        </p:spPr>
        <p:txBody>
          <a:bodyPr/>
          <a:lstStyle/>
          <a:p>
            <a:pPr marL="0" indent="0">
              <a:buNone/>
              <a:defRPr/>
            </a:pPr>
            <a:r>
              <a:rPr lang="de-DE" b="1" dirty="0"/>
              <a:t>Bewässerung im Gewächshaus:</a:t>
            </a:r>
            <a:endParaRPr dirty="0"/>
          </a:p>
          <a:p>
            <a:pPr>
              <a:defRPr/>
            </a:pPr>
            <a:endParaRPr lang="de-DE" sz="1000" b="1" u="sng" dirty="0"/>
          </a:p>
          <a:p>
            <a:pPr marL="0" indent="0">
              <a:spcAft>
                <a:spcPts val="1200"/>
              </a:spcAft>
              <a:buNone/>
              <a:defRPr/>
            </a:pPr>
            <a:r>
              <a:rPr lang="de-DE" sz="2800" u="sng" dirty="0"/>
              <a:t>Auch hier gilt: zunehmende Wasserknappheit im Sommer: </a:t>
            </a:r>
            <a:endParaRPr dirty="0"/>
          </a:p>
          <a:p>
            <a:pPr marL="457200" lvl="1" indent="0">
              <a:buNone/>
              <a:defRPr/>
            </a:pPr>
            <a:r>
              <a:rPr lang="de-DE" sz="2800" b="1" dirty="0"/>
              <a:t>Ziel</a:t>
            </a:r>
            <a:r>
              <a:rPr lang="de-DE" sz="2800" dirty="0"/>
              <a:t>: effizientes, wassersparendes Beregnungsmanagement  (Technik, Bewässerungszeit)</a:t>
            </a:r>
          </a:p>
        </p:txBody>
      </p:sp>
      <p:pic>
        <p:nvPicPr>
          <p:cNvPr id="7" name="Grafik 4"/>
          <p:cNvPicPr>
            <a:picLocks noChangeAspect="1"/>
          </p:cNvPicPr>
          <p:nvPr/>
        </p:nvPicPr>
        <p:blipFill>
          <a:blip r:embed="rId3" cstate="email">
            <a:extLst>
              <a:ext uri="{28A0092B-C50C-407E-A947-70E740481C1C}">
                <a14:useLocalDpi xmlns:a14="http://schemas.microsoft.com/office/drawing/2010/main"/>
              </a:ext>
            </a:extLst>
          </a:blip>
          <a:stretch/>
        </p:blipFill>
        <p:spPr bwMode="auto">
          <a:xfrm>
            <a:off x="8061960" y="3524528"/>
            <a:ext cx="3291840" cy="2468880"/>
          </a:xfrm>
          <a:prstGeom prst="rect">
            <a:avLst/>
          </a:prstGeom>
        </p:spPr>
      </p:pic>
      <p:sp>
        <p:nvSpPr>
          <p:cNvPr id="8" name="Textfeld 5"/>
          <p:cNvSpPr>
            <a:spLocks/>
          </p:cNvSpPr>
          <p:nvPr/>
        </p:nvSpPr>
        <p:spPr bwMode="auto">
          <a:xfrm>
            <a:off x="7968208" y="5958995"/>
            <a:ext cx="2039341" cy="261610"/>
          </a:xfrm>
          <a:prstGeom prst="rect">
            <a:avLst/>
          </a:prstGeom>
          <a:noFill/>
        </p:spPr>
        <p:txBody>
          <a:bodyPr wrap="none" rtlCol="0">
            <a:spAutoFit/>
          </a:bodyPr>
          <a:lstStyle/>
          <a:p>
            <a:pPr>
              <a:defRPr/>
            </a:pPr>
            <a:r>
              <a:rPr lang="de-DE" sz="1100" dirty="0"/>
              <a:t>Salat unter Glas, LVG Heidelberg</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Auswirkungen Klimawandel – Hitze /steigende Temperaturen</a:t>
            </a:r>
            <a:endParaRPr dirty="0"/>
          </a:p>
        </p:txBody>
      </p:sp>
      <p:sp>
        <p:nvSpPr>
          <p:cNvPr id="5" name="Inhaltsplatzhalter 2"/>
          <p:cNvSpPr>
            <a:spLocks noGrp="1"/>
          </p:cNvSpPr>
          <p:nvPr>
            <p:ph idx="1"/>
          </p:nvPr>
        </p:nvSpPr>
        <p:spPr bwMode="auto">
          <a:xfrm>
            <a:off x="838200" y="1463040"/>
            <a:ext cx="10651435" cy="4713923"/>
          </a:xfrm>
        </p:spPr>
        <p:txBody>
          <a:bodyPr/>
          <a:lstStyle/>
          <a:p>
            <a:pPr marL="0" indent="0">
              <a:buNone/>
              <a:defRPr/>
            </a:pPr>
            <a:r>
              <a:rPr lang="de-DE" i="1" u="sng" dirty="0">
                <a:solidFill>
                  <a:srgbClr val="C00000"/>
                </a:solidFill>
              </a:rPr>
              <a:t>Kritische</a:t>
            </a:r>
            <a:r>
              <a:rPr lang="de-DE" u="sng" dirty="0"/>
              <a:t> Auswirkungen auf den Kopfsalatanbau</a:t>
            </a:r>
            <a:endParaRPr lang="de-DE" dirty="0"/>
          </a:p>
          <a:p>
            <a:pPr>
              <a:defRPr/>
            </a:pPr>
            <a:endParaRPr lang="de-DE" sz="1000" dirty="0"/>
          </a:p>
          <a:p>
            <a:pPr>
              <a:spcAft>
                <a:spcPts val="1200"/>
              </a:spcAft>
              <a:buFont typeface="Wingdings"/>
              <a:buChar char="Ø"/>
              <a:defRPr/>
            </a:pPr>
            <a:r>
              <a:rPr lang="de-DE" dirty="0"/>
              <a:t> Erhöhtes Anwachsrisiko</a:t>
            </a:r>
            <a:endParaRPr dirty="0"/>
          </a:p>
          <a:p>
            <a:pPr>
              <a:spcAft>
                <a:spcPts val="1200"/>
              </a:spcAft>
              <a:buFont typeface="Wingdings"/>
              <a:buChar char="Ø"/>
              <a:defRPr/>
            </a:pPr>
            <a:r>
              <a:rPr lang="de-DE" sz="2800" dirty="0"/>
              <a:t> Einhalten der optimalen Keimtemperatur (15-18°C)</a:t>
            </a:r>
            <a:endParaRPr dirty="0"/>
          </a:p>
          <a:p>
            <a:pPr>
              <a:spcAft>
                <a:spcPts val="1200"/>
              </a:spcAft>
              <a:buFont typeface="Wingdings"/>
              <a:buChar char="Ø"/>
              <a:defRPr/>
            </a:pPr>
            <a:r>
              <a:rPr lang="de-DE" dirty="0"/>
              <a:t>  Optische Qualitätseinbußen -&gt; Innenbrand</a:t>
            </a:r>
          </a:p>
          <a:p>
            <a:pPr>
              <a:spcAft>
                <a:spcPts val="1200"/>
              </a:spcAft>
              <a:buFont typeface="Wingdings"/>
              <a:buChar char="Ø"/>
              <a:defRPr/>
            </a:pPr>
            <a:r>
              <a:rPr lang="de-DE" dirty="0"/>
              <a:t> Ernteverfrühung durch (Doppel-)Abdeckung - Problematisch bei</a:t>
            </a:r>
            <a:br>
              <a:rPr lang="de-DE" dirty="0"/>
            </a:br>
            <a:r>
              <a:rPr lang="de-DE" dirty="0"/>
              <a:t>  früher Hitze (&gt;25°C) und Wind</a:t>
            </a:r>
            <a:endParaRPr dirty="0"/>
          </a:p>
          <a:p>
            <a:pPr>
              <a:buFont typeface="Wingdings"/>
              <a:buChar char="Ø"/>
              <a:defRPr/>
            </a:pPr>
            <a:r>
              <a:rPr lang="de-DE" dirty="0"/>
              <a:t> Kühle Lagerung direkt nach der Ernte bis zur Ablieferung notwendig</a:t>
            </a:r>
            <a:endParaRPr dirty="0"/>
          </a:p>
          <a:p>
            <a:pPr>
              <a:buFont typeface="Courier New"/>
              <a:buChar char="o"/>
              <a:defRPr/>
            </a:pPr>
            <a:endParaRPr lang="de-DE" sz="2800" dirty="0"/>
          </a:p>
        </p:txBody>
      </p:sp>
      <p:pic>
        <p:nvPicPr>
          <p:cNvPr id="2" name="Grafik 1">
            <a:extLst>
              <a:ext uri="{FF2B5EF4-FFF2-40B4-BE49-F238E27FC236}">
                <a16:creationId xmlns:a16="http://schemas.microsoft.com/office/drawing/2014/main" id="{78F73264-DC32-4A65-A528-694F01B754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04312" y="1257254"/>
            <a:ext cx="2892850" cy="2171746"/>
          </a:xfrm>
          <a:prstGeom prst="rect">
            <a:avLst/>
          </a:prstGeom>
        </p:spPr>
      </p:pic>
      <p:sp>
        <p:nvSpPr>
          <p:cNvPr id="6" name="Textfeld 6">
            <a:extLst>
              <a:ext uri="{FF2B5EF4-FFF2-40B4-BE49-F238E27FC236}">
                <a16:creationId xmlns:a16="http://schemas.microsoft.com/office/drawing/2014/main" id="{02CED809-79F1-4AAB-99AB-46BFB602F2E6}"/>
              </a:ext>
            </a:extLst>
          </p:cNvPr>
          <p:cNvSpPr>
            <a:spLocks/>
          </p:cNvSpPr>
          <p:nvPr/>
        </p:nvSpPr>
        <p:spPr bwMode="auto">
          <a:xfrm>
            <a:off x="8906026" y="3429000"/>
            <a:ext cx="2892850" cy="430887"/>
          </a:xfrm>
          <a:prstGeom prst="rect">
            <a:avLst/>
          </a:prstGeom>
          <a:noFill/>
        </p:spPr>
        <p:txBody>
          <a:bodyPr wrap="square" rtlCol="0">
            <a:spAutoFit/>
          </a:bodyPr>
          <a:lstStyle/>
          <a:p>
            <a:pPr>
              <a:defRPr/>
            </a:pPr>
            <a:r>
              <a:rPr lang="de-DE" sz="1100" baseline="30000" dirty="0"/>
              <a:t>11</a:t>
            </a:r>
            <a:r>
              <a:rPr lang="de-DE" sz="1100" dirty="0"/>
              <a:t>) Salat, Innenbrand/Blattnekrosen, </a:t>
            </a:r>
          </a:p>
          <a:p>
            <a:pPr>
              <a:defRPr/>
            </a:pPr>
            <a:r>
              <a:rPr lang="de-DE" sz="1100" dirty="0"/>
              <a:t>Josef Schlaghecken</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Auswirkungen Klimawandel – Hitze /steigende Temperaturen</a:t>
            </a:r>
            <a:endParaRPr dirty="0"/>
          </a:p>
        </p:txBody>
      </p:sp>
      <p:sp>
        <p:nvSpPr>
          <p:cNvPr id="5" name="Inhaltsplatzhalter 2"/>
          <p:cNvSpPr>
            <a:spLocks noGrp="1"/>
          </p:cNvSpPr>
          <p:nvPr>
            <p:ph idx="1"/>
          </p:nvPr>
        </p:nvSpPr>
        <p:spPr bwMode="auto">
          <a:xfrm>
            <a:off x="838198" y="1463040"/>
            <a:ext cx="10651435" cy="4713923"/>
          </a:xfrm>
        </p:spPr>
        <p:txBody>
          <a:bodyPr/>
          <a:lstStyle/>
          <a:p>
            <a:pPr marL="0" indent="0">
              <a:buNone/>
              <a:defRPr/>
            </a:pPr>
            <a:r>
              <a:rPr lang="de-DE" i="1" u="sng" dirty="0">
                <a:solidFill>
                  <a:schemeClr val="accent1"/>
                </a:solidFill>
                <a:ea typeface="+mj-ea"/>
                <a:cs typeface="+mj-cs"/>
              </a:rPr>
              <a:t>Positive</a:t>
            </a:r>
            <a:r>
              <a:rPr lang="de-DE" sz="3600" u="sng" dirty="0">
                <a:solidFill>
                  <a:schemeClr val="accent1"/>
                </a:solidFill>
                <a:latin typeface="+mj-lt"/>
                <a:ea typeface="+mj-ea"/>
                <a:cs typeface="+mj-cs"/>
              </a:rPr>
              <a:t> </a:t>
            </a:r>
            <a:r>
              <a:rPr lang="de-DE" u="sng" dirty="0"/>
              <a:t>Auswirkungen auf den Kopfsalatanbau</a:t>
            </a:r>
            <a:endParaRPr lang="de-DE" dirty="0"/>
          </a:p>
          <a:p>
            <a:pPr marL="457200" lvl="1" indent="0">
              <a:buNone/>
              <a:defRPr/>
            </a:pPr>
            <a:endParaRPr lang="de-DE" dirty="0"/>
          </a:p>
          <a:p>
            <a:pPr>
              <a:spcAft>
                <a:spcPts val="1200"/>
              </a:spcAft>
              <a:buFont typeface="Wingdings"/>
              <a:buChar char="Ø"/>
              <a:defRPr/>
            </a:pPr>
            <a:r>
              <a:rPr lang="de-DE" dirty="0"/>
              <a:t> Mehr Kultursätze</a:t>
            </a:r>
            <a:endParaRPr dirty="0"/>
          </a:p>
          <a:p>
            <a:pPr>
              <a:spcAft>
                <a:spcPts val="1200"/>
              </a:spcAft>
              <a:buFont typeface="Wingdings"/>
              <a:buChar char="Ø"/>
              <a:defRPr/>
            </a:pPr>
            <a:r>
              <a:rPr lang="de-DE" dirty="0"/>
              <a:t> Frühere bzw. spätere Pflanztermine möglich </a:t>
            </a:r>
            <a:endParaRPr dirty="0"/>
          </a:p>
          <a:p>
            <a:pPr>
              <a:spcAft>
                <a:spcPts val="1200"/>
              </a:spcAft>
              <a:buFont typeface="Wingdings"/>
              <a:buChar char="Ø"/>
              <a:defRPr/>
            </a:pPr>
            <a:r>
              <a:rPr lang="de-DE" dirty="0"/>
              <a:t> Geringere Heizkosten im Gewächshaus </a:t>
            </a:r>
            <a:endParaRPr dirty="0"/>
          </a:p>
          <a:p>
            <a:pPr>
              <a:buFont typeface="Wingdings"/>
              <a:buChar char="Ø"/>
              <a:defRPr/>
            </a:pPr>
            <a:r>
              <a:rPr lang="de-DE" dirty="0"/>
              <a:t> Geringeres Risiko für Falschen Mehltau durch tendenziell</a:t>
            </a:r>
            <a:endParaRPr dirty="0"/>
          </a:p>
          <a:p>
            <a:pPr marL="0" indent="0">
              <a:buNone/>
              <a:defRPr/>
            </a:pPr>
            <a:r>
              <a:rPr lang="de-DE" dirty="0"/>
              <a:t>     trockenere, wärmere Sommer</a:t>
            </a:r>
            <a:endParaRPr dirty="0"/>
          </a:p>
          <a:p>
            <a:pPr marL="0" indent="0">
              <a:buNone/>
              <a:defRPr/>
            </a:pPr>
            <a:endParaRPr lang="de-DE" sz="2800" dirty="0"/>
          </a:p>
          <a:p>
            <a:pPr marL="0" indent="0">
              <a:buNone/>
              <a:defRPr/>
            </a:pPr>
            <a:endParaRPr lang="de-DE"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Inhaltsplatzhalter 2">
            <a:extLst>
              <a:ext uri="{FF2B5EF4-FFF2-40B4-BE49-F238E27FC236}">
                <a16:creationId xmlns:a16="http://schemas.microsoft.com/office/drawing/2014/main" id="{A28BCD9D-11AC-4573-BAFA-F21256A88133}"/>
              </a:ext>
            </a:extLst>
          </p:cNvPr>
          <p:cNvSpPr>
            <a:spLocks noGrp="1"/>
          </p:cNvSpPr>
          <p:nvPr>
            <p:ph idx="1"/>
          </p:nvPr>
        </p:nvSpPr>
        <p:spPr>
          <a:xfrm>
            <a:off x="838200" y="1556792"/>
            <a:ext cx="10515600" cy="4713923"/>
          </a:xfrm>
        </p:spPr>
        <p:txBody>
          <a:bodyPr/>
          <a:lstStyle/>
          <a:p>
            <a:pPr marL="0" indent="0" algn="ctr">
              <a:buNone/>
              <a:defRPr/>
            </a:pPr>
            <a:r>
              <a:rPr lang="de-DE" sz="3600" dirty="0">
                <a:solidFill>
                  <a:schemeClr val="accent1"/>
                </a:solidFill>
                <a:latin typeface="+mj-lt"/>
                <a:ea typeface="+mj-ea"/>
                <a:cs typeface="+mj-cs"/>
              </a:rPr>
              <a:t>Was könnte </a:t>
            </a:r>
            <a:r>
              <a:rPr lang="de-DE" sz="3600" i="1" dirty="0">
                <a:solidFill>
                  <a:schemeClr val="accent1"/>
                </a:solidFill>
                <a:latin typeface="+mj-lt"/>
                <a:ea typeface="+mj-ea"/>
                <a:cs typeface="+mj-cs"/>
              </a:rPr>
              <a:t>gegen</a:t>
            </a:r>
            <a:r>
              <a:rPr lang="de-DE" sz="3600" dirty="0">
                <a:solidFill>
                  <a:schemeClr val="accent1"/>
                </a:solidFill>
                <a:latin typeface="+mj-lt"/>
                <a:ea typeface="+mj-ea"/>
                <a:cs typeface="+mj-cs"/>
              </a:rPr>
              <a:t> die erwähnten positiven möglichen Auswirkungen sprechen?</a:t>
            </a:r>
          </a:p>
        </p:txBody>
      </p:sp>
      <p:pic>
        <p:nvPicPr>
          <p:cNvPr id="2" name="Grafik 1">
            <a:extLst>
              <a:ext uri="{FF2B5EF4-FFF2-40B4-BE49-F238E27FC236}">
                <a16:creationId xmlns:a16="http://schemas.microsoft.com/office/drawing/2014/main" id="{6EFC5D54-5589-4741-B4F0-767CE26F135E}"/>
              </a:ext>
            </a:extLst>
          </p:cNvPr>
          <p:cNvPicPr>
            <a:picLocks noChangeAspect="1"/>
          </p:cNvPicPr>
          <p:nvPr/>
        </p:nvPicPr>
        <p:blipFill>
          <a:blip r:embed="rId3"/>
          <a:stretch>
            <a:fillRect/>
          </a:stretch>
        </p:blipFill>
        <p:spPr>
          <a:xfrm>
            <a:off x="4704870" y="3068960"/>
            <a:ext cx="2782259" cy="2772666"/>
          </a:xfrm>
          <a:prstGeom prst="rect">
            <a:avLst/>
          </a:prstGeom>
        </p:spPr>
      </p:pic>
      <p:sp>
        <p:nvSpPr>
          <p:cNvPr id="5" name="Textfeld 4">
            <a:extLst>
              <a:ext uri="{FF2B5EF4-FFF2-40B4-BE49-F238E27FC236}">
                <a16:creationId xmlns:a16="http://schemas.microsoft.com/office/drawing/2014/main" id="{30521353-DDD0-4BA3-BD26-5B9976371BDC}"/>
              </a:ext>
            </a:extLst>
          </p:cNvPr>
          <p:cNvSpPr txBox="1"/>
          <p:nvPr/>
        </p:nvSpPr>
        <p:spPr bwMode="auto">
          <a:xfrm>
            <a:off x="6600056" y="5170403"/>
            <a:ext cx="720080" cy="261610"/>
          </a:xfrm>
          <a:prstGeom prst="rect">
            <a:avLst/>
          </a:prstGeom>
          <a:noFill/>
        </p:spPr>
        <p:txBody>
          <a:bodyPr wrap="square" rtlCol="0">
            <a:spAutoFit/>
          </a:bodyPr>
          <a:lstStyle/>
          <a:p>
            <a:r>
              <a:rPr lang="de-DE" sz="1100" dirty="0" err="1"/>
              <a:t>pixabay</a:t>
            </a:r>
            <a:endParaRPr lang="de-DE" sz="1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Kritisch: Mehr Kultursätze bedeuten aber auch…</a:t>
            </a:r>
            <a:endParaRPr dirty="0"/>
          </a:p>
        </p:txBody>
      </p:sp>
      <p:sp>
        <p:nvSpPr>
          <p:cNvPr id="5" name="Inhaltsplatzhalter 2"/>
          <p:cNvSpPr>
            <a:spLocks noGrp="1"/>
          </p:cNvSpPr>
          <p:nvPr>
            <p:ph idx="1"/>
          </p:nvPr>
        </p:nvSpPr>
        <p:spPr bwMode="auto">
          <a:xfrm>
            <a:off x="907774" y="1492858"/>
            <a:ext cx="10515600" cy="4713923"/>
          </a:xfrm>
        </p:spPr>
        <p:txBody>
          <a:bodyPr/>
          <a:lstStyle/>
          <a:p>
            <a:pPr marL="0" indent="0">
              <a:buNone/>
              <a:defRPr/>
            </a:pPr>
            <a:r>
              <a:rPr lang="de-DE" dirty="0"/>
              <a:t>		</a:t>
            </a:r>
            <a:endParaRPr lang="de-DE" b="1" dirty="0"/>
          </a:p>
          <a:p>
            <a:pPr marL="457200" lvl="1" indent="0">
              <a:buNone/>
              <a:defRPr/>
            </a:pPr>
            <a:r>
              <a:rPr lang="de-DE" b="1" dirty="0"/>
              <a:t>				</a:t>
            </a:r>
            <a:r>
              <a:rPr lang="de-DE" dirty="0"/>
              <a:t>…</a:t>
            </a:r>
            <a:r>
              <a:rPr lang="de-DE" sz="2800" dirty="0"/>
              <a:t>mehr Düngung </a:t>
            </a:r>
            <a:endParaRPr dirty="0"/>
          </a:p>
          <a:p>
            <a:pPr marL="457200" lvl="1" indent="0">
              <a:buNone/>
              <a:defRPr/>
            </a:pPr>
            <a:r>
              <a:rPr lang="de-DE" sz="2800" dirty="0"/>
              <a:t>				…mehr Pflanzenschutz </a:t>
            </a:r>
            <a:endParaRPr dirty="0"/>
          </a:p>
          <a:p>
            <a:pPr marL="457200" lvl="1" indent="0">
              <a:buNone/>
              <a:defRPr/>
            </a:pPr>
            <a:r>
              <a:rPr lang="de-DE" sz="2800" dirty="0"/>
              <a:t>				…mehr Saat-/Pflanzgut, </a:t>
            </a:r>
            <a:endParaRPr dirty="0"/>
          </a:p>
          <a:p>
            <a:pPr marL="457200" lvl="1" indent="0">
              <a:buNone/>
              <a:defRPr/>
            </a:pPr>
            <a:r>
              <a:rPr lang="de-DE" sz="2800" dirty="0"/>
              <a:t>				…mehr Bewässerung</a:t>
            </a:r>
            <a:endParaRPr dirty="0"/>
          </a:p>
          <a:p>
            <a:pPr marL="457200" lvl="1" indent="0">
              <a:buNone/>
              <a:defRPr/>
            </a:pPr>
            <a:r>
              <a:rPr lang="de-DE" sz="2800" dirty="0"/>
              <a:t>				…höherer Arbeitsaufwand</a:t>
            </a:r>
            <a:endParaRPr dirty="0"/>
          </a:p>
          <a:p>
            <a:pPr marL="457200" lvl="1" indent="0">
              <a:buNone/>
              <a:defRPr/>
            </a:pPr>
            <a:r>
              <a:rPr lang="de-DE" sz="2800" dirty="0"/>
              <a:t>				…ggf. erhöhte Spät-/Frühfrostgefahr</a:t>
            </a:r>
            <a:endParaRPr dirty="0"/>
          </a:p>
        </p:txBody>
      </p:sp>
      <p:sp>
        <p:nvSpPr>
          <p:cNvPr id="6" name="Pfeil: nach rechts 3"/>
          <p:cNvSpPr/>
          <p:nvPr/>
        </p:nvSpPr>
        <p:spPr bwMode="auto">
          <a:xfrm>
            <a:off x="1415480" y="2940807"/>
            <a:ext cx="978408" cy="484632"/>
          </a:xfrm>
          <a:prstGeom prst="rightArrow">
            <a:avLst>
              <a:gd name="adj1" fmla="val 5000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
        <p:nvSpPr>
          <p:cNvPr id="7" name="Rechteck 4"/>
          <p:cNvSpPr/>
          <p:nvPr/>
        </p:nvSpPr>
        <p:spPr bwMode="auto">
          <a:xfrm>
            <a:off x="3431704" y="1779319"/>
            <a:ext cx="6740388" cy="3292239"/>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Tree>
    <p:extLst>
      <p:ext uri="{BB962C8B-B14F-4D97-AF65-F5344CB8AC3E}">
        <p14:creationId xmlns:p14="http://schemas.microsoft.com/office/powerpoint/2010/main" val="38821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 calcmode="lin" valueType="num">
                                      <p:cBhvr additive="base">
                                        <p:cTn id="2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 calcmode="lin" valueType="num">
                                      <p:cBhvr additive="base">
                                        <p:cTn id="2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Anpassungsmaßnahmen – Hitze /steigende Temperaturen</a:t>
            </a:r>
            <a:endParaRPr dirty="0"/>
          </a:p>
        </p:txBody>
      </p:sp>
      <p:sp>
        <p:nvSpPr>
          <p:cNvPr id="5" name="Inhaltsplatzhalter 2"/>
          <p:cNvSpPr>
            <a:spLocks noGrp="1"/>
          </p:cNvSpPr>
          <p:nvPr>
            <p:ph idx="1"/>
          </p:nvPr>
        </p:nvSpPr>
        <p:spPr bwMode="auto">
          <a:xfrm>
            <a:off x="838200" y="1463040"/>
            <a:ext cx="11277600" cy="4713923"/>
          </a:xfrm>
        </p:spPr>
        <p:txBody>
          <a:bodyPr/>
          <a:lstStyle/>
          <a:p>
            <a:pPr>
              <a:defRPr/>
            </a:pPr>
            <a:endParaRPr lang="de-DE" sz="1000" dirty="0"/>
          </a:p>
          <a:p>
            <a:pPr>
              <a:spcAft>
                <a:spcPts val="1200"/>
              </a:spcAft>
              <a:buFont typeface="Courier New"/>
              <a:buChar char="o"/>
              <a:defRPr/>
            </a:pPr>
            <a:r>
              <a:rPr lang="de-DE" dirty="0"/>
              <a:t> Schattierung des Gewächshauses, Beschattung im Freiland</a:t>
            </a:r>
          </a:p>
          <a:p>
            <a:pPr>
              <a:spcAft>
                <a:spcPts val="1200"/>
              </a:spcAft>
              <a:buFont typeface="Courier New"/>
              <a:buChar char="o"/>
              <a:defRPr/>
            </a:pPr>
            <a:r>
              <a:rPr lang="de-DE" dirty="0"/>
              <a:t> Ganzjährige Bodenbedeckung (Bewuchs, Mulch)</a:t>
            </a:r>
          </a:p>
          <a:p>
            <a:pPr>
              <a:spcAft>
                <a:spcPts val="1200"/>
              </a:spcAft>
              <a:buFont typeface="Courier New"/>
              <a:buChar char="o"/>
              <a:defRPr/>
            </a:pPr>
            <a:r>
              <a:rPr lang="de-DE" dirty="0"/>
              <a:t> Wurzelbildung und Durchwurzelungstiefe optimieren und verbessern</a:t>
            </a:r>
            <a:endParaRPr dirty="0"/>
          </a:p>
          <a:p>
            <a:pPr>
              <a:spcAft>
                <a:spcPts val="1200"/>
              </a:spcAft>
              <a:buFont typeface="Courier New"/>
              <a:buChar char="o"/>
              <a:defRPr/>
            </a:pPr>
            <a:r>
              <a:rPr lang="de-DE" dirty="0"/>
              <a:t> Effiziente, sparsame Bewässerung (s. Folien Bewässerung)</a:t>
            </a:r>
            <a:endParaRPr dirty="0"/>
          </a:p>
          <a:p>
            <a:pPr>
              <a:buFont typeface="Courier New"/>
              <a:buChar char="o"/>
              <a:defRPr/>
            </a:pPr>
            <a:r>
              <a:rPr lang="de-DE" dirty="0"/>
              <a:t> Natürliche Pflanzenstrukturen (Hecken, Baumpflanzungen)</a:t>
            </a:r>
          </a:p>
          <a:p>
            <a:pPr>
              <a:defRPr/>
            </a:pPr>
            <a:endParaRPr lang="de-DE" dirty="0"/>
          </a:p>
          <a:p>
            <a:pPr marL="0" indent="0">
              <a:buNone/>
              <a:defRPr/>
            </a:pPr>
            <a:endParaRPr lang="de-D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r>
              <a:rPr lang="de-DE" b="1" dirty="0"/>
              <a:t> </a:t>
            </a:r>
            <a:endParaRPr dirty="0"/>
          </a:p>
          <a:p>
            <a:pPr marL="0" indent="0">
              <a:buNone/>
              <a:defRPr/>
            </a:pPr>
            <a:endParaRPr lang="de-DE" sz="2800" dirty="0"/>
          </a:p>
        </p:txBody>
      </p:sp>
      <p:sp>
        <p:nvSpPr>
          <p:cNvPr id="6" name="Textfeld 8"/>
          <p:cNvSpPr>
            <a:spLocks/>
          </p:cNvSpPr>
          <p:nvPr/>
        </p:nvSpPr>
        <p:spPr bwMode="auto">
          <a:xfrm>
            <a:off x="3843829" y="6073403"/>
            <a:ext cx="9594210" cy="261610"/>
          </a:xfrm>
          <a:prstGeom prst="rect">
            <a:avLst/>
          </a:prstGeom>
          <a:noFill/>
        </p:spPr>
        <p:txBody>
          <a:bodyPr wrap="square" rtlCol="0">
            <a:spAutoFit/>
          </a:bodyPr>
          <a:lstStyle/>
          <a:p>
            <a:pPr>
              <a:defRPr/>
            </a:pPr>
            <a:r>
              <a:rPr lang="de-DE" sz="1100" u="sng" dirty="0">
                <a:hlinkClick r:id="rId3" tooltip="http://www.hortipendium.de/insektizid"/>
              </a:rPr>
              <a:t>www.hortipendium.de/insektizid</a:t>
            </a:r>
            <a:r>
              <a:rPr lang="de-DE" sz="1100" dirty="0"/>
              <a:t> (verändert nach dem Original von Dr. Frank Burghause, DLR (14.05.13)</a:t>
            </a:r>
            <a:endParaRPr lang="de-DE" sz="1100" dirty="0">
              <a:solidFill>
                <a:srgbClr val="C00000"/>
              </a:solidFill>
            </a:endParaRPr>
          </a:p>
        </p:txBody>
      </p:sp>
      <p:pic>
        <p:nvPicPr>
          <p:cNvPr id="7" name="Grafik 3"/>
          <p:cNvPicPr>
            <a:picLocks noChangeAspect="1"/>
          </p:cNvPicPr>
          <p:nvPr/>
        </p:nvPicPr>
        <p:blipFill>
          <a:blip r:embed="rId4"/>
          <a:stretch/>
        </p:blipFill>
        <p:spPr bwMode="auto">
          <a:xfrm>
            <a:off x="3843829" y="833809"/>
            <a:ext cx="7529479" cy="5268151"/>
          </a:xfrm>
          <a:prstGeom prst="rect">
            <a:avLst/>
          </a:prstGeom>
        </p:spPr>
      </p:pic>
    </p:spTree>
    <p:extLst>
      <p:ext uri="{BB962C8B-B14F-4D97-AF65-F5344CB8AC3E}">
        <p14:creationId xmlns:p14="http://schemas.microsoft.com/office/powerpoint/2010/main" val="1457132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198" y="1423284"/>
            <a:ext cx="11148391" cy="4713923"/>
          </a:xfrm>
        </p:spPr>
        <p:txBody>
          <a:bodyPr/>
          <a:lstStyle/>
          <a:p>
            <a:pPr marL="0" indent="0">
              <a:spcAft>
                <a:spcPts val="1200"/>
              </a:spcAft>
              <a:buNone/>
              <a:defRPr/>
            </a:pPr>
            <a:r>
              <a:rPr lang="de-DE" sz="2600" u="sng" dirty="0"/>
              <a:t>Einflüsse auf die Wirksamkeit von Pflanzenschutzmitteln </a:t>
            </a:r>
            <a:r>
              <a:rPr lang="de-DE" sz="2600" dirty="0"/>
              <a:t>:</a:t>
            </a:r>
            <a:endParaRPr dirty="0"/>
          </a:p>
          <a:p>
            <a:pPr>
              <a:buFont typeface="Wingdings" panose="05000000000000000000" pitchFamily="2" charset="2"/>
              <a:buChar char="Ø"/>
              <a:defRPr/>
            </a:pPr>
            <a:r>
              <a:rPr lang="de-DE" sz="2000" dirty="0"/>
              <a:t> Ungeeignete Witterung und/oder Extremwetter</a:t>
            </a:r>
            <a:endParaRPr sz="2000" dirty="0"/>
          </a:p>
          <a:p>
            <a:pPr lvl="1">
              <a:buFont typeface="Courier New"/>
              <a:buChar char="o"/>
              <a:defRPr/>
            </a:pPr>
            <a:r>
              <a:rPr lang="de-DE" sz="2000" dirty="0"/>
              <a:t> Einschränkung der Anwendbarkeit </a:t>
            </a:r>
            <a:endParaRPr sz="2000" dirty="0"/>
          </a:p>
          <a:p>
            <a:pPr lvl="1">
              <a:spcAft>
                <a:spcPts val="600"/>
              </a:spcAft>
              <a:buFont typeface="Courier New"/>
              <a:buChar char="o"/>
              <a:defRPr/>
            </a:pPr>
            <a:r>
              <a:rPr lang="de-DE" sz="2000" dirty="0"/>
              <a:t> Veränderte Temperaturstabilität der Mittel </a:t>
            </a:r>
            <a:endParaRPr sz="2000" dirty="0"/>
          </a:p>
          <a:p>
            <a:pPr>
              <a:buFont typeface="Wingdings"/>
              <a:buChar char="Ø"/>
              <a:defRPr/>
            </a:pPr>
            <a:r>
              <a:rPr lang="de-DE" sz="2000" dirty="0"/>
              <a:t> Änderung der Wirksamkeit</a:t>
            </a:r>
            <a:endParaRPr sz="2000" dirty="0"/>
          </a:p>
          <a:p>
            <a:pPr lvl="1">
              <a:buFont typeface="Courier New"/>
              <a:buChar char="o"/>
              <a:defRPr/>
            </a:pPr>
            <a:r>
              <a:rPr lang="de-DE" sz="2000" dirty="0"/>
              <a:t> Durch physiologische, morphologische und/oder genetische Anpassung der</a:t>
            </a:r>
            <a:br>
              <a:rPr lang="de-DE" sz="2000" dirty="0"/>
            </a:br>
            <a:r>
              <a:rPr lang="de-DE" sz="2000" dirty="0"/>
              <a:t> Schadorganismen an neue Klimabedingungen</a:t>
            </a:r>
            <a:endParaRPr sz="2000" dirty="0"/>
          </a:p>
          <a:p>
            <a:pPr lvl="1">
              <a:spcAft>
                <a:spcPts val="600"/>
              </a:spcAft>
              <a:buFont typeface="Courier New"/>
              <a:buChar char="o"/>
              <a:defRPr/>
            </a:pPr>
            <a:r>
              <a:rPr lang="de-DE" sz="2000" dirty="0"/>
              <a:t> U.a. veränderte Epidermisstruktur, Spaltöffnung, </a:t>
            </a:r>
            <a:r>
              <a:rPr lang="de-DE" sz="2000" dirty="0" err="1"/>
              <a:t>Metabolismen</a:t>
            </a:r>
            <a:endParaRPr lang="de-DE" sz="2000" dirty="0"/>
          </a:p>
          <a:p>
            <a:pPr>
              <a:buFont typeface="Wingdings"/>
              <a:buChar char="Ø"/>
              <a:defRPr/>
            </a:pPr>
            <a:r>
              <a:rPr lang="de-DE" sz="2000" dirty="0"/>
              <a:t> Verschiebung Anwendungs-/Durchführungszeitpunkte</a:t>
            </a:r>
          </a:p>
          <a:p>
            <a:pPr lvl="1">
              <a:buFont typeface="Courier New"/>
              <a:buChar char="o"/>
              <a:defRPr/>
            </a:pPr>
            <a:r>
              <a:rPr lang="de-DE" sz="2000" dirty="0"/>
              <a:t> Zeitliche Verschiebung im Auftreten der Schaderreger und/oder veränderte Phänologie der Kulturpflanzen</a:t>
            </a:r>
          </a:p>
          <a:p>
            <a:pPr lvl="1">
              <a:buFont typeface="Courier New"/>
              <a:buChar char="o"/>
              <a:defRPr/>
            </a:pPr>
            <a:endParaRPr lang="de-DE" sz="2000" dirty="0"/>
          </a:p>
          <a:p>
            <a:pPr marL="0" indent="0">
              <a:buNone/>
              <a:defRPr/>
            </a:pPr>
            <a:endParaRPr lang="de-DE" dirty="0"/>
          </a:p>
        </p:txBody>
      </p:sp>
      <p:sp>
        <p:nvSpPr>
          <p:cNvPr id="6" name="Textfeld 4"/>
          <p:cNvSpPr>
            <a:spLocks/>
          </p:cNvSpPr>
          <p:nvPr/>
        </p:nvSpPr>
        <p:spPr bwMode="auto">
          <a:xfrm>
            <a:off x="10200456" y="5841327"/>
            <a:ext cx="1584176" cy="261610"/>
          </a:xfrm>
          <a:prstGeom prst="rect">
            <a:avLst/>
          </a:prstGeom>
          <a:noFill/>
          <a:ln>
            <a:noFill/>
          </a:ln>
        </p:spPr>
        <p:txBody>
          <a:bodyPr wrap="square" rtlCol="0">
            <a:spAutoFit/>
          </a:bodyPr>
          <a:lstStyle/>
          <a:p>
            <a:pPr>
              <a:defRPr/>
            </a:pPr>
            <a:r>
              <a:rPr lang="de-DE" sz="1100" dirty="0"/>
              <a:t>Julius-Kühn-Institut</a:t>
            </a:r>
            <a:endParaRPr dirty="0"/>
          </a:p>
        </p:txBody>
      </p:sp>
    </p:spTree>
    <p:extLst>
      <p:ext uri="{BB962C8B-B14F-4D97-AF65-F5344CB8AC3E}">
        <p14:creationId xmlns:p14="http://schemas.microsoft.com/office/powerpoint/2010/main" val="45348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 calcmode="lin" valueType="num">
                                      <p:cBhvr additive="base">
                                        <p:cTn id="2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 calcmode="lin" valueType="num">
                                      <p:cBhvr additive="base">
                                        <p:cTn id="35"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anim calcmode="lin" valueType="num">
                                      <p:cBhvr additive="base">
                                        <p:cTn id="39"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8" end="8"/>
                                            </p:txEl>
                                          </p:spTgt>
                                        </p:tgtEl>
                                        <p:attrNameLst>
                                          <p:attrName>ppt_y</p:attrName>
                                        </p:attrNameLst>
                                      </p:cBhvr>
                                      <p:tavLst>
                                        <p:tav tm="0">
                                          <p:val>
                                            <p:strVal val="1+#ppt_h/2"/>
                                          </p:val>
                                        </p:tav>
                                        <p:tav tm="100000">
                                          <p:val>
                                            <p:strVal val="#ppt_y"/>
                                          </p:val>
                                        </p:tav>
                                      </p:tavLst>
                                    </p:anim>
                                  </p:childTnLst>
                                </p:cTn>
                              </p:par>
                              <p:par>
                                <p:cTn id="41" presetID="1" presetClass="entr" presetSubtype="0"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 – Krankheiten (Viren)</a:t>
            </a:r>
            <a:endParaRPr dirty="0"/>
          </a:p>
        </p:txBody>
      </p:sp>
      <p:sp>
        <p:nvSpPr>
          <p:cNvPr id="5" name="Inhaltsplatzhalter 2"/>
          <p:cNvSpPr>
            <a:spLocks noGrp="1"/>
          </p:cNvSpPr>
          <p:nvPr>
            <p:ph idx="1"/>
          </p:nvPr>
        </p:nvSpPr>
        <p:spPr bwMode="auto">
          <a:xfrm>
            <a:off x="838198" y="1423284"/>
            <a:ext cx="11064241" cy="4713923"/>
          </a:xfrm>
        </p:spPr>
        <p:txBody>
          <a:bodyPr/>
          <a:lstStyle/>
          <a:p>
            <a:pPr marL="0" indent="0">
              <a:lnSpc>
                <a:spcPct val="100000"/>
              </a:lnSpc>
              <a:buNone/>
              <a:defRPr/>
            </a:pPr>
            <a:r>
              <a:rPr lang="de-DE" u="sng" dirty="0">
                <a:solidFill>
                  <a:srgbClr val="C00000"/>
                </a:solidFill>
              </a:rPr>
              <a:t>Nachteil</a:t>
            </a:r>
            <a:r>
              <a:rPr lang="de-DE" u="sng" dirty="0"/>
              <a:t> Klimawandel</a:t>
            </a:r>
            <a:r>
              <a:rPr lang="de-DE" dirty="0"/>
              <a:t>: </a:t>
            </a:r>
            <a:endParaRPr dirty="0"/>
          </a:p>
          <a:p>
            <a:pPr>
              <a:lnSpc>
                <a:spcPct val="100000"/>
              </a:lnSpc>
              <a:buFont typeface="Courier New"/>
              <a:buChar char="o"/>
              <a:defRPr/>
            </a:pPr>
            <a:endParaRPr lang="de-DE" b="1" dirty="0"/>
          </a:p>
          <a:p>
            <a:pPr>
              <a:lnSpc>
                <a:spcPct val="100000"/>
              </a:lnSpc>
              <a:buFont typeface="Courier New"/>
              <a:buChar char="o"/>
              <a:defRPr/>
            </a:pPr>
            <a:r>
              <a:rPr lang="de-DE" b="1" dirty="0"/>
              <a:t> Viruskrankheiten</a:t>
            </a:r>
            <a:r>
              <a:rPr lang="de-DE" dirty="0"/>
              <a:t>: günstigere Bedingungen für Vektoren wie (Salat-) Blattläuse, Nematoden, Zikaden </a:t>
            </a:r>
            <a:endParaRPr dirty="0"/>
          </a:p>
          <a:p>
            <a:pPr marL="0" indent="0">
              <a:lnSpc>
                <a:spcPct val="100000"/>
              </a:lnSpc>
              <a:buNone/>
              <a:defRPr/>
            </a:pPr>
            <a:r>
              <a:rPr lang="de-DE" dirty="0">
                <a:sym typeface="Wingdings" panose="05000000000000000000" pitchFamily="2" charset="2"/>
              </a:rPr>
              <a:t> Diese </a:t>
            </a:r>
            <a:r>
              <a:rPr lang="de-DE" dirty="0"/>
              <a:t>können die Virusausbreitung fördern.</a:t>
            </a:r>
          </a:p>
        </p:txBody>
      </p:sp>
    </p:spTree>
    <p:extLst>
      <p:ext uri="{BB962C8B-B14F-4D97-AF65-F5344CB8AC3E}">
        <p14:creationId xmlns:p14="http://schemas.microsoft.com/office/powerpoint/2010/main" val="663064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 – Krankheiten (Pilze, Viren, Bakterien)</a:t>
            </a:r>
            <a:endParaRPr dirty="0"/>
          </a:p>
        </p:txBody>
      </p:sp>
      <p:sp>
        <p:nvSpPr>
          <p:cNvPr id="5" name="Inhaltsplatzhalter 2"/>
          <p:cNvSpPr>
            <a:spLocks noGrp="1"/>
          </p:cNvSpPr>
          <p:nvPr>
            <p:ph idx="1"/>
          </p:nvPr>
        </p:nvSpPr>
        <p:spPr bwMode="auto">
          <a:xfrm>
            <a:off x="838200" y="1340543"/>
            <a:ext cx="11148391" cy="4713923"/>
          </a:xfrm>
        </p:spPr>
        <p:txBody>
          <a:bodyPr/>
          <a:lstStyle/>
          <a:p>
            <a:pPr marL="0" indent="0">
              <a:spcAft>
                <a:spcPts val="1200"/>
              </a:spcAft>
              <a:buNone/>
              <a:defRPr/>
            </a:pPr>
            <a:r>
              <a:rPr lang="de-DE" u="sng" dirty="0">
                <a:solidFill>
                  <a:srgbClr val="C00000"/>
                </a:solidFill>
              </a:rPr>
              <a:t>Nachteil</a:t>
            </a:r>
            <a:r>
              <a:rPr lang="de-DE" u="sng" dirty="0"/>
              <a:t> Klimawandel</a:t>
            </a:r>
            <a:r>
              <a:rPr lang="de-DE" dirty="0"/>
              <a:t>: </a:t>
            </a:r>
            <a:endParaRPr dirty="0"/>
          </a:p>
          <a:p>
            <a:pPr>
              <a:lnSpc>
                <a:spcPct val="100000"/>
              </a:lnSpc>
              <a:buFont typeface="Courier New"/>
              <a:buChar char="o"/>
              <a:defRPr/>
            </a:pPr>
            <a:r>
              <a:rPr lang="de-DE" dirty="0"/>
              <a:t> Verbesserte Bedingungen für einige </a:t>
            </a:r>
            <a:r>
              <a:rPr lang="de-DE" b="1" dirty="0"/>
              <a:t>Krankheitserreger</a:t>
            </a:r>
            <a:r>
              <a:rPr lang="de-DE" dirty="0"/>
              <a:t> durch steigende Temperaturen und/oder trockenere Bedingungen </a:t>
            </a:r>
          </a:p>
          <a:p>
            <a:pPr marL="0" indent="0">
              <a:lnSpc>
                <a:spcPct val="100000"/>
              </a:lnSpc>
              <a:buNone/>
              <a:defRPr/>
            </a:pPr>
            <a:endParaRPr lang="de-DE" dirty="0"/>
          </a:p>
          <a:p>
            <a:pPr marL="457200" lvl="1" indent="0">
              <a:lnSpc>
                <a:spcPct val="100000"/>
              </a:lnSpc>
              <a:buNone/>
              <a:defRPr/>
            </a:pPr>
            <a:r>
              <a:rPr lang="de-DE" dirty="0"/>
              <a:t>(z.B. Salatmosaikvirus – können durch Blattläuse übertragen werden, Ringnekrosen)</a:t>
            </a:r>
          </a:p>
          <a:p>
            <a:pPr marL="0" indent="0">
              <a:lnSpc>
                <a:spcPct val="50000"/>
              </a:lnSpc>
              <a:buNone/>
              <a:defRPr/>
            </a:pPr>
            <a:endParaRPr lang="de-DE" dirty="0"/>
          </a:p>
        </p:txBody>
      </p:sp>
    </p:spTree>
    <p:extLst>
      <p:ext uri="{BB962C8B-B14F-4D97-AF65-F5344CB8AC3E}">
        <p14:creationId xmlns:p14="http://schemas.microsoft.com/office/powerpoint/2010/main" val="3206498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Pflanzenschutz</a:t>
            </a:r>
            <a:endParaRPr dirty="0"/>
          </a:p>
        </p:txBody>
      </p:sp>
      <p:sp>
        <p:nvSpPr>
          <p:cNvPr id="5" name="Inhaltsplatzhalter 2"/>
          <p:cNvSpPr>
            <a:spLocks noGrp="1"/>
          </p:cNvSpPr>
          <p:nvPr>
            <p:ph idx="1"/>
          </p:nvPr>
        </p:nvSpPr>
        <p:spPr bwMode="auto">
          <a:xfrm>
            <a:off x="838198" y="1423284"/>
            <a:ext cx="11148391" cy="4713923"/>
          </a:xfrm>
        </p:spPr>
        <p:txBody>
          <a:bodyPr/>
          <a:lstStyle/>
          <a:p>
            <a:pPr marL="0" indent="0">
              <a:buNone/>
              <a:defRPr/>
            </a:pPr>
            <a:r>
              <a:rPr lang="de-DE" b="1" dirty="0"/>
              <a:t>Krankheiten (Pilze, Viren, Bakterien)</a:t>
            </a:r>
            <a:r>
              <a:rPr lang="de-DE" dirty="0"/>
              <a:t>:</a:t>
            </a:r>
            <a:endParaRPr dirty="0"/>
          </a:p>
          <a:p>
            <a:pPr marL="0" indent="0">
              <a:spcAft>
                <a:spcPts val="1200"/>
              </a:spcAft>
              <a:buNone/>
              <a:defRPr/>
            </a:pPr>
            <a:r>
              <a:rPr lang="de-DE" u="sng" dirty="0">
                <a:solidFill>
                  <a:schemeClr val="accent1"/>
                </a:solidFill>
                <a:ea typeface="+mj-ea"/>
                <a:cs typeface="+mj-cs"/>
              </a:rPr>
              <a:t>Vorteil </a:t>
            </a:r>
            <a:r>
              <a:rPr lang="de-DE" u="sng" dirty="0"/>
              <a:t>Klimawandel</a:t>
            </a:r>
            <a:r>
              <a:rPr lang="de-DE" dirty="0"/>
              <a:t>: </a:t>
            </a:r>
            <a:endParaRPr dirty="0"/>
          </a:p>
          <a:p>
            <a:pPr>
              <a:buFont typeface="Courier New"/>
              <a:buChar char="o"/>
              <a:defRPr/>
            </a:pPr>
            <a:r>
              <a:rPr lang="de-DE" dirty="0"/>
              <a:t> </a:t>
            </a:r>
            <a:r>
              <a:rPr lang="de-DE" b="1" i="1" dirty="0"/>
              <a:t>Un</a:t>
            </a:r>
            <a:r>
              <a:rPr lang="de-DE" dirty="0"/>
              <a:t>günstigere Bedingungen für einige Krankheitserreger durch steigende Temperaturen und/oder trockenere Bedingungen im Sommer wie z.B. Salatfäule, Falscher Mehltau</a:t>
            </a:r>
          </a:p>
        </p:txBody>
      </p:sp>
      <p:pic>
        <p:nvPicPr>
          <p:cNvPr id="3" name="Grafik 2">
            <a:extLst>
              <a:ext uri="{FF2B5EF4-FFF2-40B4-BE49-F238E27FC236}">
                <a16:creationId xmlns:a16="http://schemas.microsoft.com/office/drawing/2014/main" id="{4F0716DD-F658-469B-983F-4BD4B608ACED}"/>
              </a:ext>
            </a:extLst>
          </p:cNvPr>
          <p:cNvPicPr>
            <a:picLocks noChangeAspect="1"/>
          </p:cNvPicPr>
          <p:nvPr/>
        </p:nvPicPr>
        <p:blipFill>
          <a:blip r:embed="rId3"/>
          <a:stretch>
            <a:fillRect/>
          </a:stretch>
        </p:blipFill>
        <p:spPr>
          <a:xfrm>
            <a:off x="6096000" y="3598272"/>
            <a:ext cx="3481118" cy="2408129"/>
          </a:xfrm>
          <a:prstGeom prst="rect">
            <a:avLst/>
          </a:prstGeom>
        </p:spPr>
      </p:pic>
      <p:sp>
        <p:nvSpPr>
          <p:cNvPr id="7" name="Textfeld 14">
            <a:extLst>
              <a:ext uri="{FF2B5EF4-FFF2-40B4-BE49-F238E27FC236}">
                <a16:creationId xmlns:a16="http://schemas.microsoft.com/office/drawing/2014/main" id="{DB176608-7D01-480D-8245-A032B1DDA3A6}"/>
              </a:ext>
            </a:extLst>
          </p:cNvPr>
          <p:cNvSpPr>
            <a:spLocks/>
          </p:cNvSpPr>
          <p:nvPr/>
        </p:nvSpPr>
        <p:spPr bwMode="auto">
          <a:xfrm>
            <a:off x="6079958" y="5970924"/>
            <a:ext cx="3401867" cy="261610"/>
          </a:xfrm>
          <a:prstGeom prst="rect">
            <a:avLst/>
          </a:prstGeom>
          <a:noFill/>
        </p:spPr>
        <p:txBody>
          <a:bodyPr wrap="square" rtlCol="0">
            <a:spAutoFit/>
          </a:bodyPr>
          <a:lstStyle/>
          <a:p>
            <a:pPr>
              <a:defRPr/>
            </a:pPr>
            <a:r>
              <a:rPr lang="de-DE" sz="1100" dirty="0"/>
              <a:t>Falscher Mehltau, Schäfer, R., LVG Heidelberg</a:t>
            </a:r>
            <a:endParaRPr dirty="0"/>
          </a:p>
        </p:txBody>
      </p:sp>
    </p:spTree>
    <p:extLst>
      <p:ext uri="{BB962C8B-B14F-4D97-AF65-F5344CB8AC3E}">
        <p14:creationId xmlns:p14="http://schemas.microsoft.com/office/powerpoint/2010/main" val="3176183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endParaRPr dirty="0"/>
          </a:p>
        </p:txBody>
      </p:sp>
      <p:sp>
        <p:nvSpPr>
          <p:cNvPr id="5" name="Inhaltsplatzhalter 2"/>
          <p:cNvSpPr>
            <a:spLocks noGrp="1"/>
          </p:cNvSpPr>
          <p:nvPr>
            <p:ph idx="1"/>
          </p:nvPr>
        </p:nvSpPr>
        <p:spPr bwMode="auto">
          <a:xfrm>
            <a:off x="838198" y="1423284"/>
            <a:ext cx="11148391" cy="4713923"/>
          </a:xfrm>
        </p:spPr>
        <p:txBody>
          <a:bodyPr/>
          <a:lstStyle/>
          <a:p>
            <a:pPr marL="0" indent="0" algn="ctr">
              <a:buNone/>
              <a:defRPr/>
            </a:pPr>
            <a:r>
              <a:rPr lang="de-DE" sz="3600" dirty="0">
                <a:solidFill>
                  <a:schemeClr val="accent1"/>
                </a:solidFill>
                <a:latin typeface="+mj-lt"/>
                <a:ea typeface="+mj-ea"/>
                <a:cs typeface="+mj-cs"/>
              </a:rPr>
              <a:t>Der Klimawandel fördert die Entwicklung von Blattläusen, die potentielle Virusüberträger sind. </a:t>
            </a:r>
          </a:p>
          <a:p>
            <a:pPr marL="0" indent="0" algn="ctr">
              <a:buNone/>
              <a:defRPr/>
            </a:pPr>
            <a:r>
              <a:rPr lang="de-DE" sz="3600" dirty="0">
                <a:solidFill>
                  <a:schemeClr val="accent1"/>
                </a:solidFill>
                <a:latin typeface="+mj-lt"/>
                <a:ea typeface="+mj-ea"/>
                <a:cs typeface="+mj-cs"/>
              </a:rPr>
              <a:t>Welche Maßnahmen können ergriffen werden, um den Blattlausbefall zu reduzieren?</a:t>
            </a:r>
            <a:endParaRPr sz="3600" dirty="0">
              <a:solidFill>
                <a:schemeClr val="accent1"/>
              </a:solidFill>
              <a:latin typeface="+mj-lt"/>
              <a:ea typeface="+mj-ea"/>
              <a:cs typeface="+mj-cs"/>
            </a:endParaRPr>
          </a:p>
        </p:txBody>
      </p:sp>
      <p:pic>
        <p:nvPicPr>
          <p:cNvPr id="2" name="Grafik 1">
            <a:extLst>
              <a:ext uri="{FF2B5EF4-FFF2-40B4-BE49-F238E27FC236}">
                <a16:creationId xmlns:a16="http://schemas.microsoft.com/office/drawing/2014/main" id="{0A62BAA9-0050-479C-AD29-FB52B0F92E94}"/>
              </a:ext>
            </a:extLst>
          </p:cNvPr>
          <p:cNvPicPr>
            <a:picLocks noChangeAspect="1"/>
          </p:cNvPicPr>
          <p:nvPr/>
        </p:nvPicPr>
        <p:blipFill>
          <a:blip r:embed="rId3"/>
          <a:stretch>
            <a:fillRect/>
          </a:stretch>
        </p:blipFill>
        <p:spPr>
          <a:xfrm>
            <a:off x="5342633" y="4005064"/>
            <a:ext cx="2139520" cy="2132143"/>
          </a:xfrm>
          <a:prstGeom prst="rect">
            <a:avLst/>
          </a:prstGeom>
        </p:spPr>
      </p:pic>
      <p:sp>
        <p:nvSpPr>
          <p:cNvPr id="6" name="Textfeld 5">
            <a:extLst>
              <a:ext uri="{FF2B5EF4-FFF2-40B4-BE49-F238E27FC236}">
                <a16:creationId xmlns:a16="http://schemas.microsoft.com/office/drawing/2014/main" id="{17530925-1A27-4BC9-AEB5-BE99F4E8C9C4}"/>
              </a:ext>
            </a:extLst>
          </p:cNvPr>
          <p:cNvSpPr txBox="1"/>
          <p:nvPr/>
        </p:nvSpPr>
        <p:spPr bwMode="auto">
          <a:xfrm>
            <a:off x="6791072" y="5661248"/>
            <a:ext cx="720080" cy="261610"/>
          </a:xfrm>
          <a:prstGeom prst="rect">
            <a:avLst/>
          </a:prstGeom>
          <a:noFill/>
        </p:spPr>
        <p:txBody>
          <a:bodyPr wrap="square" rtlCol="0">
            <a:spAutoFit/>
          </a:bodyPr>
          <a:lstStyle/>
          <a:p>
            <a:r>
              <a:rPr lang="de-DE" sz="1100" dirty="0" err="1"/>
              <a:t>pixabay</a:t>
            </a:r>
            <a:endParaRPr lang="de-DE" sz="1100" dirty="0"/>
          </a:p>
        </p:txBody>
      </p:sp>
    </p:spTree>
    <p:extLst>
      <p:ext uri="{BB962C8B-B14F-4D97-AF65-F5344CB8AC3E}">
        <p14:creationId xmlns:p14="http://schemas.microsoft.com/office/powerpoint/2010/main" val="32905267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Vorbeugende Maßnahmen / Bekämpfung</a:t>
            </a:r>
            <a:endParaRPr dirty="0"/>
          </a:p>
        </p:txBody>
      </p:sp>
      <p:sp>
        <p:nvSpPr>
          <p:cNvPr id="5" name="Inhaltsplatzhalter 2"/>
          <p:cNvSpPr>
            <a:spLocks noGrp="1"/>
          </p:cNvSpPr>
          <p:nvPr>
            <p:ph idx="1"/>
          </p:nvPr>
        </p:nvSpPr>
        <p:spPr bwMode="auto">
          <a:xfrm>
            <a:off x="838198" y="1423284"/>
            <a:ext cx="11148391" cy="4713923"/>
          </a:xfrm>
        </p:spPr>
        <p:txBody>
          <a:bodyPr/>
          <a:lstStyle/>
          <a:p>
            <a:pPr>
              <a:buFont typeface="Courier New" panose="02070309020205020404" pitchFamily="49" charset="0"/>
              <a:buChar char="o"/>
              <a:defRPr/>
            </a:pPr>
            <a:r>
              <a:rPr lang="de-DE" sz="2400" dirty="0"/>
              <a:t>  Vielseitige Fruchtfolge / Zwischenfrüchte</a:t>
            </a:r>
            <a:endParaRPr dirty="0"/>
          </a:p>
          <a:p>
            <a:pPr>
              <a:spcAft>
                <a:spcPts val="600"/>
              </a:spcAft>
              <a:buFont typeface="Courier New"/>
              <a:buChar char="o"/>
              <a:defRPr/>
            </a:pPr>
            <a:r>
              <a:rPr lang="de-DE" sz="2400" dirty="0"/>
              <a:t>  Sortenwahl (Sorten mit hohen Resistenzen (BL 16-35) verwenden)</a:t>
            </a:r>
            <a:endParaRPr dirty="0"/>
          </a:p>
          <a:p>
            <a:pPr>
              <a:buFont typeface="Courier New"/>
              <a:buChar char="o"/>
              <a:defRPr/>
            </a:pPr>
            <a:r>
              <a:rPr lang="de-DE" sz="2400" dirty="0"/>
              <a:t>  Gesunde Jungpflanzen (Kontrolle bei Anlieferung)</a:t>
            </a:r>
            <a:endParaRPr lang="de-DE" dirty="0"/>
          </a:p>
          <a:p>
            <a:pPr>
              <a:buFont typeface="Courier New"/>
              <a:buChar char="o"/>
              <a:defRPr/>
            </a:pPr>
            <a:r>
              <a:rPr lang="de-DE" sz="2400" dirty="0"/>
              <a:t>  Hohe Luftfeuchtigkeit und Blattnässe vermeiden – windoffene Lagen</a:t>
            </a:r>
            <a:endParaRPr dirty="0"/>
          </a:p>
          <a:p>
            <a:pPr>
              <a:buFont typeface="Courier New"/>
              <a:buChar char="o"/>
              <a:defRPr/>
            </a:pPr>
            <a:r>
              <a:rPr lang="de-DE" sz="2400" dirty="0"/>
              <a:t>  Weitere Pflanzabstände </a:t>
            </a:r>
            <a:endParaRPr dirty="0"/>
          </a:p>
          <a:p>
            <a:pPr>
              <a:buFont typeface="Courier New"/>
              <a:buChar char="o"/>
              <a:defRPr/>
            </a:pPr>
            <a:r>
              <a:rPr lang="de-DE" sz="2400" dirty="0"/>
              <a:t>  Pflanzenstärkungsmittel und/oder stärkende Blattdünger</a:t>
            </a:r>
          </a:p>
          <a:p>
            <a:pPr>
              <a:buFont typeface="Courier New"/>
              <a:buChar char="o"/>
              <a:defRPr/>
            </a:pPr>
            <a:r>
              <a:rPr lang="de-DE" sz="2400" dirty="0"/>
              <a:t> </a:t>
            </a:r>
            <a:r>
              <a:rPr lang="de-DE" sz="2400" dirty="0" err="1"/>
              <a:t>Nützlingsförderung</a:t>
            </a:r>
            <a:r>
              <a:rPr lang="de-DE" sz="2400" dirty="0"/>
              <a:t> </a:t>
            </a:r>
            <a:endParaRPr dirty="0"/>
          </a:p>
          <a:p>
            <a:pPr>
              <a:buFont typeface="Courier New"/>
              <a:buChar char="o"/>
              <a:defRPr/>
            </a:pPr>
            <a:r>
              <a:rPr lang="de-DE" sz="2400" dirty="0"/>
              <a:t>  Angepasste, optimierte Düngung </a:t>
            </a:r>
            <a:endParaRPr dirty="0"/>
          </a:p>
          <a:p>
            <a:pPr>
              <a:buFont typeface="Courier New"/>
              <a:buChar char="o"/>
              <a:defRPr/>
            </a:pPr>
            <a:r>
              <a:rPr lang="de-DE" sz="2400" dirty="0"/>
              <a:t>  Hygiene !!!</a:t>
            </a:r>
          </a:p>
          <a:p>
            <a:pPr marL="0" indent="0">
              <a:buNone/>
              <a:defRPr/>
            </a:pPr>
            <a:r>
              <a:rPr lang="de-DE" sz="2400" dirty="0"/>
              <a:t>		 </a:t>
            </a:r>
            <a:r>
              <a:rPr lang="de-DE" dirty="0">
                <a:solidFill>
                  <a:schemeClr val="accent1"/>
                </a:solidFill>
              </a:rPr>
              <a:t>Ziel: gesunde und widerstandsfähige Pflanzen</a:t>
            </a:r>
            <a:endParaRPr dirty="0">
              <a:solidFill>
                <a:schemeClr val="accent1"/>
              </a:solidFill>
            </a:endParaRPr>
          </a:p>
        </p:txBody>
      </p:sp>
      <p:sp>
        <p:nvSpPr>
          <p:cNvPr id="2" name="Pfeil: nach rechts 1">
            <a:extLst>
              <a:ext uri="{FF2B5EF4-FFF2-40B4-BE49-F238E27FC236}">
                <a16:creationId xmlns:a16="http://schemas.microsoft.com/office/drawing/2014/main" id="{FA3CF8A7-1B62-4893-ADD6-8B8F478C5395}"/>
              </a:ext>
            </a:extLst>
          </p:cNvPr>
          <p:cNvSpPr/>
          <p:nvPr/>
        </p:nvSpPr>
        <p:spPr>
          <a:xfrm>
            <a:off x="1343472" y="562197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19481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9" end="9"/>
                                            </p:txEl>
                                          </p:spTgt>
                                        </p:tgtEl>
                                        <p:attrNameLst>
                                          <p:attrName>style.visibility</p:attrName>
                                        </p:attrNameLst>
                                      </p:cBhvr>
                                      <p:to>
                                        <p:strVal val="visible"/>
                                      </p:to>
                                    </p:set>
                                    <p:anim calcmode="lin" valueType="num">
                                      <p:cBhvr additive="base">
                                        <p:cTn id="43"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1047652"/>
          </a:xfrm>
        </p:spPr>
        <p:txBody>
          <a:bodyPr>
            <a:normAutofit/>
          </a:bodyPr>
          <a:lstStyle/>
          <a:p>
            <a:pPr>
              <a:defRPr/>
            </a:pPr>
            <a:r>
              <a:rPr lang="de-DE" dirty="0"/>
              <a:t>Arbeitsauftrag 1 </a:t>
            </a:r>
            <a:br>
              <a:rPr lang="de-DE" sz="2800" dirty="0"/>
            </a:br>
            <a:endParaRPr lang="de-DE" sz="2800" dirty="0"/>
          </a:p>
        </p:txBody>
      </p:sp>
      <p:sp>
        <p:nvSpPr>
          <p:cNvPr id="11" name="Inhaltsplatzhalter 2">
            <a:extLst>
              <a:ext uri="{FF2B5EF4-FFF2-40B4-BE49-F238E27FC236}">
                <a16:creationId xmlns:a16="http://schemas.microsoft.com/office/drawing/2014/main" id="{BDF0ADA7-884F-4382-99EE-FBAF76E1579C}"/>
              </a:ext>
            </a:extLst>
          </p:cNvPr>
          <p:cNvSpPr>
            <a:spLocks noGrp="1"/>
          </p:cNvSpPr>
          <p:nvPr>
            <p:ph idx="1"/>
          </p:nvPr>
        </p:nvSpPr>
        <p:spPr bwMode="auto">
          <a:xfrm>
            <a:off x="862245" y="1268760"/>
            <a:ext cx="11277600" cy="4713923"/>
          </a:xfrm>
        </p:spPr>
        <p:txBody>
          <a:bodyPr/>
          <a:lstStyle/>
          <a:p>
            <a:pPr marL="0" indent="0" algn="ctr">
              <a:buNone/>
              <a:defRPr/>
            </a:pPr>
            <a:r>
              <a:rPr lang="de-DE" dirty="0"/>
              <a:t>Welche Anpassungsmaßnahmen können bei den verschiedenen Anbauschritten (s.u.) in Ihrem Betrieb ergriffen werden, um die Resilienz des Salatanbaus gegenüber dem Klimawandel zu erhöhen?</a:t>
            </a:r>
            <a:br>
              <a:rPr lang="de-DE" dirty="0"/>
            </a:br>
            <a:endParaRPr lang="de-DE" dirty="0"/>
          </a:p>
          <a:p>
            <a:pPr lvl="8">
              <a:defRPr/>
            </a:pPr>
            <a:r>
              <a:rPr lang="de-DE" sz="2400" dirty="0"/>
              <a:t>Anzucht/Pflanzung</a:t>
            </a:r>
          </a:p>
          <a:p>
            <a:pPr lvl="8">
              <a:defRPr/>
            </a:pPr>
            <a:r>
              <a:rPr lang="de-DE" sz="2400" dirty="0"/>
              <a:t>Fruchtfolge/Anbau</a:t>
            </a:r>
          </a:p>
          <a:p>
            <a:pPr lvl="8">
              <a:defRPr/>
            </a:pPr>
            <a:r>
              <a:rPr lang="de-DE" sz="2400" dirty="0"/>
              <a:t>Düngung</a:t>
            </a:r>
          </a:p>
          <a:p>
            <a:pPr lvl="8">
              <a:defRPr/>
            </a:pPr>
            <a:r>
              <a:rPr lang="de-DE" sz="2400" dirty="0"/>
              <a:t>Unkrautregulierung</a:t>
            </a:r>
          </a:p>
          <a:p>
            <a:pPr lvl="8">
              <a:defRPr/>
            </a:pPr>
            <a:r>
              <a:rPr lang="de-DE" sz="2400" dirty="0"/>
              <a:t>Pflanzenschutz</a:t>
            </a:r>
          </a:p>
          <a:p>
            <a:pPr lvl="8">
              <a:defRPr/>
            </a:pPr>
            <a:r>
              <a:rPr lang="de-DE" sz="2400" dirty="0"/>
              <a:t>Ernte</a:t>
            </a:r>
          </a:p>
          <a:p>
            <a:pPr lvl="8">
              <a:defRPr/>
            </a:pPr>
            <a:r>
              <a:rPr lang="de-DE" sz="2400" dirty="0"/>
              <a:t>Lagerung</a:t>
            </a:r>
          </a:p>
          <a:p>
            <a:pPr marL="0" indent="0" algn="ctr">
              <a:buNone/>
              <a:defRPr/>
            </a:pPr>
            <a:endParaRPr lang="de-DE" sz="1200" dirty="0"/>
          </a:p>
          <a:p>
            <a:pPr marL="0" indent="0" algn="ctr">
              <a:buNone/>
              <a:defRPr/>
            </a:pPr>
            <a:r>
              <a:rPr lang="de-DE" sz="2000" i="1" dirty="0"/>
              <a:t>Die folgende Tabelle kann als Hilfestellung verwendet werden</a:t>
            </a:r>
          </a:p>
          <a:p>
            <a:pPr>
              <a:defRPr/>
            </a:pPr>
            <a:endParaRPr lang="de-DE" dirty="0"/>
          </a:p>
          <a:p>
            <a:pPr marL="0" indent="0">
              <a:buNone/>
              <a:defRPr/>
            </a:pPr>
            <a:endParaRPr lang="de-DE" dirty="0"/>
          </a:p>
        </p:txBody>
      </p:sp>
    </p:spTree>
    <p:extLst>
      <p:ext uri="{BB962C8B-B14F-4D97-AF65-F5344CB8AC3E}">
        <p14:creationId xmlns:p14="http://schemas.microsoft.com/office/powerpoint/2010/main" val="3824785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Arbeitsauftrag 1: Anpassungsmaßnahmen</a:t>
            </a:r>
            <a:endParaRPr dirty="0"/>
          </a:p>
        </p:txBody>
      </p:sp>
      <p:sp>
        <p:nvSpPr>
          <p:cNvPr id="5" name="Inhaltsplatzhalter 2"/>
          <p:cNvSpPr>
            <a:spLocks noGrp="1"/>
          </p:cNvSpPr>
          <p:nvPr>
            <p:ph idx="1"/>
          </p:nvPr>
        </p:nvSpPr>
        <p:spPr bwMode="auto"/>
        <p:txBody>
          <a:bodyPr/>
          <a:lstStyle/>
          <a:p>
            <a:pPr marL="0" indent="0">
              <a:buNone/>
              <a:defRPr/>
            </a:pPr>
            <a:endParaRPr sz="2800" dirty="0"/>
          </a:p>
        </p:txBody>
      </p:sp>
      <p:graphicFrame>
        <p:nvGraphicFramePr>
          <p:cNvPr id="3" name="Tabelle 2">
            <a:extLst>
              <a:ext uri="{FF2B5EF4-FFF2-40B4-BE49-F238E27FC236}">
                <a16:creationId xmlns:a16="http://schemas.microsoft.com/office/drawing/2014/main" id="{09910633-BE9F-41FC-9768-5365A8E0C291}"/>
              </a:ext>
            </a:extLst>
          </p:cNvPr>
          <p:cNvGraphicFramePr>
            <a:graphicFrameLocks noGrp="1"/>
          </p:cNvGraphicFramePr>
          <p:nvPr>
            <p:extLst>
              <p:ext uri="{D42A27DB-BD31-4B8C-83A1-F6EECF244321}">
                <p14:modId xmlns:p14="http://schemas.microsoft.com/office/powerpoint/2010/main" val="2107886702"/>
              </p:ext>
            </p:extLst>
          </p:nvPr>
        </p:nvGraphicFramePr>
        <p:xfrm>
          <a:off x="838200" y="1463041"/>
          <a:ext cx="10515601" cy="4795479"/>
        </p:xfrm>
        <a:graphic>
          <a:graphicData uri="http://schemas.openxmlformats.org/drawingml/2006/table">
            <a:tbl>
              <a:tblPr firstRow="1" bandRow="1">
                <a:tableStyleId>{5C22544A-7EE6-4342-B048-85BDC9FD1C3A}</a:tableStyleId>
              </a:tblPr>
              <a:tblGrid>
                <a:gridCol w="1947749">
                  <a:extLst>
                    <a:ext uri="{9D8B030D-6E8A-4147-A177-3AD203B41FA5}">
                      <a16:colId xmlns:a16="http://schemas.microsoft.com/office/drawing/2014/main" val="1968670305"/>
                    </a:ext>
                  </a:extLst>
                </a:gridCol>
                <a:gridCol w="1319443">
                  <a:extLst>
                    <a:ext uri="{9D8B030D-6E8A-4147-A177-3AD203B41FA5}">
                      <a16:colId xmlns:a16="http://schemas.microsoft.com/office/drawing/2014/main" val="3705413066"/>
                    </a:ext>
                  </a:extLst>
                </a:gridCol>
                <a:gridCol w="1445104">
                  <a:extLst>
                    <a:ext uri="{9D8B030D-6E8A-4147-A177-3AD203B41FA5}">
                      <a16:colId xmlns:a16="http://schemas.microsoft.com/office/drawing/2014/main" val="3544728357"/>
                    </a:ext>
                  </a:extLst>
                </a:gridCol>
                <a:gridCol w="1822088">
                  <a:extLst>
                    <a:ext uri="{9D8B030D-6E8A-4147-A177-3AD203B41FA5}">
                      <a16:colId xmlns:a16="http://schemas.microsoft.com/office/drawing/2014/main" val="1887833900"/>
                    </a:ext>
                  </a:extLst>
                </a:gridCol>
                <a:gridCol w="1215609">
                  <a:extLst>
                    <a:ext uri="{9D8B030D-6E8A-4147-A177-3AD203B41FA5}">
                      <a16:colId xmlns:a16="http://schemas.microsoft.com/office/drawing/2014/main" val="4169955071"/>
                    </a:ext>
                  </a:extLst>
                </a:gridCol>
                <a:gridCol w="964191">
                  <a:extLst>
                    <a:ext uri="{9D8B030D-6E8A-4147-A177-3AD203B41FA5}">
                      <a16:colId xmlns:a16="http://schemas.microsoft.com/office/drawing/2014/main" val="3649653927"/>
                    </a:ext>
                  </a:extLst>
                </a:gridCol>
                <a:gridCol w="1801417">
                  <a:extLst>
                    <a:ext uri="{9D8B030D-6E8A-4147-A177-3AD203B41FA5}">
                      <a16:colId xmlns:a16="http://schemas.microsoft.com/office/drawing/2014/main" val="2021599132"/>
                    </a:ext>
                  </a:extLst>
                </a:gridCol>
              </a:tblGrid>
              <a:tr h="797586">
                <a:tc>
                  <a:txBody>
                    <a:bodyPr/>
                    <a:lstStyle/>
                    <a:p>
                      <a:r>
                        <a:rPr lang="de-DE" sz="1600" dirty="0"/>
                        <a:t>Anbauschritt</a:t>
                      </a:r>
                    </a:p>
                  </a:txBody>
                  <a:tcPr/>
                </a:tc>
                <a:tc>
                  <a:txBody>
                    <a:bodyPr/>
                    <a:lstStyle/>
                    <a:p>
                      <a:r>
                        <a:rPr lang="de-DE" sz="1600" dirty="0"/>
                        <a:t>Hitze </a:t>
                      </a:r>
                    </a:p>
                  </a:txBody>
                  <a:tcPr/>
                </a:tc>
                <a:tc>
                  <a:txBody>
                    <a:bodyPr/>
                    <a:lstStyle/>
                    <a:p>
                      <a:r>
                        <a:rPr lang="de-DE" sz="1600" dirty="0"/>
                        <a:t>Trockenheit</a:t>
                      </a:r>
                    </a:p>
                  </a:txBody>
                  <a:tcPr/>
                </a:tc>
                <a:tc>
                  <a:txBody>
                    <a:bodyPr/>
                    <a:lstStyle/>
                    <a:p>
                      <a:r>
                        <a:rPr lang="de-DE" sz="1600" dirty="0"/>
                        <a:t>Starkniederschlag</a:t>
                      </a:r>
                    </a:p>
                  </a:txBody>
                  <a:tcPr/>
                </a:tc>
                <a:tc>
                  <a:txBody>
                    <a:bodyPr/>
                    <a:lstStyle/>
                    <a:p>
                      <a:r>
                        <a:rPr lang="de-DE" sz="1600" dirty="0"/>
                        <a:t>Spätfrost</a:t>
                      </a:r>
                    </a:p>
                  </a:txBody>
                  <a:tcPr/>
                </a:tc>
                <a:tc>
                  <a:txBody>
                    <a:bodyPr/>
                    <a:lstStyle/>
                    <a:p>
                      <a:r>
                        <a:rPr lang="de-DE" sz="1600" dirty="0"/>
                        <a:t>Hagel</a:t>
                      </a:r>
                    </a:p>
                  </a:txBody>
                  <a:tcPr/>
                </a:tc>
                <a:tc>
                  <a:txBody>
                    <a:bodyPr/>
                    <a:lstStyle/>
                    <a:p>
                      <a:r>
                        <a:rPr lang="de-DE" sz="1600" dirty="0"/>
                        <a:t>Höhere </a:t>
                      </a:r>
                      <a:r>
                        <a:rPr lang="de-DE" sz="1600" dirty="0" err="1"/>
                        <a:t>Temp</a:t>
                      </a:r>
                      <a:r>
                        <a:rPr lang="de-DE" sz="1600" dirty="0"/>
                        <a:t>., längere </a:t>
                      </a:r>
                      <a:r>
                        <a:rPr lang="de-DE" sz="1600" dirty="0" err="1"/>
                        <a:t>Vegetat.periode</a:t>
                      </a:r>
                      <a:endParaRPr lang="de-DE" sz="1600" dirty="0"/>
                    </a:p>
                  </a:txBody>
                  <a:tcPr/>
                </a:tc>
                <a:extLst>
                  <a:ext uri="{0D108BD9-81ED-4DB2-BD59-A6C34878D82A}">
                    <a16:rowId xmlns:a16="http://schemas.microsoft.com/office/drawing/2014/main" val="2503941791"/>
                  </a:ext>
                </a:extLst>
              </a:tr>
              <a:tr h="538454">
                <a:tc>
                  <a:txBody>
                    <a:bodyPr/>
                    <a:lstStyle/>
                    <a:p>
                      <a:r>
                        <a:rPr lang="de-DE" sz="1600" b="1" dirty="0"/>
                        <a:t>Anzucht /Gewächshaus</a:t>
                      </a:r>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52507099"/>
                  </a:ext>
                </a:extLst>
              </a:tr>
              <a:tr h="419863">
                <a:tc>
                  <a:txBody>
                    <a:bodyPr/>
                    <a:lstStyle/>
                    <a:p>
                      <a:r>
                        <a:rPr lang="de-DE" sz="1600" b="1" dirty="0"/>
                        <a:t>Pflanzung / Freiland</a:t>
                      </a:r>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4121310613"/>
                  </a:ext>
                </a:extLst>
              </a:tr>
              <a:tr h="432048">
                <a:tc>
                  <a:txBody>
                    <a:bodyPr/>
                    <a:lstStyle/>
                    <a:p>
                      <a:r>
                        <a:rPr lang="de-DE" sz="1600" b="1" dirty="0"/>
                        <a:t>Fruchtfolge</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241450407"/>
                  </a:ext>
                </a:extLst>
              </a:tr>
              <a:tr h="432048">
                <a:tc>
                  <a:txBody>
                    <a:bodyPr/>
                    <a:lstStyle/>
                    <a:p>
                      <a:r>
                        <a:rPr lang="de-DE" sz="1600" b="1" dirty="0"/>
                        <a:t>Bewirtschaftung</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3933049049"/>
                  </a:ext>
                </a:extLst>
              </a:tr>
              <a:tr h="417395">
                <a:tc>
                  <a:txBody>
                    <a:bodyPr/>
                    <a:lstStyle/>
                    <a:p>
                      <a:r>
                        <a:rPr lang="de-DE" sz="1600" b="1" dirty="0"/>
                        <a:t>Düngung</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1955461472"/>
                  </a:ext>
                </a:extLst>
              </a:tr>
              <a:tr h="446701">
                <a:tc>
                  <a:txBody>
                    <a:bodyPr/>
                    <a:lstStyle/>
                    <a:p>
                      <a:r>
                        <a:rPr lang="de-DE" sz="1600" b="1" dirty="0"/>
                        <a:t>Unkrautregulierung</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185353237"/>
                  </a:ext>
                </a:extLst>
              </a:tr>
              <a:tr h="453256">
                <a:tc>
                  <a:txBody>
                    <a:bodyPr/>
                    <a:lstStyle/>
                    <a:p>
                      <a:r>
                        <a:rPr lang="de-DE" sz="1600" b="1" dirty="0"/>
                        <a:t>Pflanzenschutz</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3272352400"/>
                  </a:ext>
                </a:extLst>
              </a:tr>
              <a:tr h="432048">
                <a:tc>
                  <a:txBody>
                    <a:bodyPr/>
                    <a:lstStyle/>
                    <a:p>
                      <a:r>
                        <a:rPr lang="de-DE" sz="1600" b="1" dirty="0"/>
                        <a:t>Ernte</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211520759"/>
                  </a:ext>
                </a:extLst>
              </a:tr>
              <a:tr h="360040">
                <a:tc>
                  <a:txBody>
                    <a:bodyPr/>
                    <a:lstStyle/>
                    <a:p>
                      <a:r>
                        <a:rPr lang="de-DE" sz="1600" b="1" dirty="0"/>
                        <a:t>Lagerung</a:t>
                      </a:r>
                    </a:p>
                  </a:txBody>
                  <a:tcPr/>
                </a:tc>
                <a:tc>
                  <a:txBody>
                    <a:bodyPr/>
                    <a:lstStyle/>
                    <a:p>
                      <a:pPr marL="0" indent="0">
                        <a:buFont typeface="Arial" panose="020B0604020202020204" pitchFamily="34" charset="0"/>
                        <a:buNone/>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588247512"/>
                  </a:ext>
                </a:extLst>
              </a:tr>
            </a:tbl>
          </a:graphicData>
        </a:graphic>
      </p:graphicFrame>
    </p:spTree>
    <p:extLst>
      <p:ext uri="{BB962C8B-B14F-4D97-AF65-F5344CB8AC3E}">
        <p14:creationId xmlns:p14="http://schemas.microsoft.com/office/powerpoint/2010/main" val="20082254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Lösungsbeispiele - Anpassungsmaßnahmen</a:t>
            </a:r>
            <a:endParaRPr dirty="0"/>
          </a:p>
        </p:txBody>
      </p:sp>
      <p:sp>
        <p:nvSpPr>
          <p:cNvPr id="5" name="Inhaltsplatzhalter 2"/>
          <p:cNvSpPr>
            <a:spLocks noGrp="1"/>
          </p:cNvSpPr>
          <p:nvPr>
            <p:ph idx="1"/>
          </p:nvPr>
        </p:nvSpPr>
        <p:spPr bwMode="auto"/>
        <p:txBody>
          <a:bodyPr/>
          <a:lstStyle/>
          <a:p>
            <a:pPr marL="0" indent="0">
              <a:buNone/>
              <a:defRPr/>
            </a:pPr>
            <a:endParaRPr sz="2800" dirty="0"/>
          </a:p>
        </p:txBody>
      </p:sp>
      <p:graphicFrame>
        <p:nvGraphicFramePr>
          <p:cNvPr id="3" name="Tabelle 2">
            <a:extLst>
              <a:ext uri="{FF2B5EF4-FFF2-40B4-BE49-F238E27FC236}">
                <a16:creationId xmlns:a16="http://schemas.microsoft.com/office/drawing/2014/main" id="{09910633-BE9F-41FC-9768-5365A8E0C291}"/>
              </a:ext>
            </a:extLst>
          </p:cNvPr>
          <p:cNvGraphicFramePr>
            <a:graphicFrameLocks noGrp="1"/>
          </p:cNvGraphicFramePr>
          <p:nvPr>
            <p:extLst>
              <p:ext uri="{D42A27DB-BD31-4B8C-83A1-F6EECF244321}">
                <p14:modId xmlns:p14="http://schemas.microsoft.com/office/powerpoint/2010/main" val="3077875792"/>
              </p:ext>
            </p:extLst>
          </p:nvPr>
        </p:nvGraphicFramePr>
        <p:xfrm>
          <a:off x="716180" y="1149383"/>
          <a:ext cx="10658399" cy="5882640"/>
        </p:xfrm>
        <a:graphic>
          <a:graphicData uri="http://schemas.openxmlformats.org/drawingml/2006/table">
            <a:tbl>
              <a:tblPr firstRow="1" bandRow="1">
                <a:tableStyleId>{5C22544A-7EE6-4342-B048-85BDC9FD1C3A}</a:tableStyleId>
              </a:tblPr>
              <a:tblGrid>
                <a:gridCol w="1440160">
                  <a:extLst>
                    <a:ext uri="{9D8B030D-6E8A-4147-A177-3AD203B41FA5}">
                      <a16:colId xmlns:a16="http://schemas.microsoft.com/office/drawing/2014/main" val="1968670305"/>
                    </a:ext>
                  </a:extLst>
                </a:gridCol>
                <a:gridCol w="1584176">
                  <a:extLst>
                    <a:ext uri="{9D8B030D-6E8A-4147-A177-3AD203B41FA5}">
                      <a16:colId xmlns:a16="http://schemas.microsoft.com/office/drawing/2014/main" val="3705413066"/>
                    </a:ext>
                  </a:extLst>
                </a:gridCol>
                <a:gridCol w="1751951">
                  <a:extLst>
                    <a:ext uri="{9D8B030D-6E8A-4147-A177-3AD203B41FA5}">
                      <a16:colId xmlns:a16="http://schemas.microsoft.com/office/drawing/2014/main" val="3544728357"/>
                    </a:ext>
                  </a:extLst>
                </a:gridCol>
                <a:gridCol w="1704433">
                  <a:extLst>
                    <a:ext uri="{9D8B030D-6E8A-4147-A177-3AD203B41FA5}">
                      <a16:colId xmlns:a16="http://schemas.microsoft.com/office/drawing/2014/main" val="1887833900"/>
                    </a:ext>
                  </a:extLst>
                </a:gridCol>
                <a:gridCol w="1224136">
                  <a:extLst>
                    <a:ext uri="{9D8B030D-6E8A-4147-A177-3AD203B41FA5}">
                      <a16:colId xmlns:a16="http://schemas.microsoft.com/office/drawing/2014/main" val="4169955071"/>
                    </a:ext>
                  </a:extLst>
                </a:gridCol>
                <a:gridCol w="1382496">
                  <a:extLst>
                    <a:ext uri="{9D8B030D-6E8A-4147-A177-3AD203B41FA5}">
                      <a16:colId xmlns:a16="http://schemas.microsoft.com/office/drawing/2014/main" val="255630379"/>
                    </a:ext>
                  </a:extLst>
                </a:gridCol>
                <a:gridCol w="1571047">
                  <a:extLst>
                    <a:ext uri="{9D8B030D-6E8A-4147-A177-3AD203B41FA5}">
                      <a16:colId xmlns:a16="http://schemas.microsoft.com/office/drawing/2014/main" val="2021599132"/>
                    </a:ext>
                  </a:extLst>
                </a:gridCol>
              </a:tblGrid>
              <a:tr h="633179">
                <a:tc>
                  <a:txBody>
                    <a:bodyPr/>
                    <a:lstStyle/>
                    <a:p>
                      <a:r>
                        <a:rPr lang="de-DE" sz="1600" dirty="0"/>
                        <a:t>Anbauschritt</a:t>
                      </a:r>
                    </a:p>
                  </a:txBody>
                  <a:tcPr/>
                </a:tc>
                <a:tc>
                  <a:txBody>
                    <a:bodyPr/>
                    <a:lstStyle/>
                    <a:p>
                      <a:r>
                        <a:rPr lang="de-DE" sz="1600" dirty="0"/>
                        <a:t>Hitze </a:t>
                      </a:r>
                    </a:p>
                  </a:txBody>
                  <a:tcPr/>
                </a:tc>
                <a:tc>
                  <a:txBody>
                    <a:bodyPr/>
                    <a:lstStyle/>
                    <a:p>
                      <a:r>
                        <a:rPr lang="de-DE" sz="1600" dirty="0"/>
                        <a:t>Trockenheit</a:t>
                      </a:r>
                    </a:p>
                  </a:txBody>
                  <a:tcPr/>
                </a:tc>
                <a:tc>
                  <a:txBody>
                    <a:bodyPr/>
                    <a:lstStyle/>
                    <a:p>
                      <a:r>
                        <a:rPr lang="de-DE" sz="1600" dirty="0"/>
                        <a:t>Starkniederschlag</a:t>
                      </a:r>
                    </a:p>
                  </a:txBody>
                  <a:tcPr/>
                </a:tc>
                <a:tc>
                  <a:txBody>
                    <a:bodyPr/>
                    <a:lstStyle/>
                    <a:p>
                      <a:r>
                        <a:rPr lang="de-DE" sz="1600" dirty="0"/>
                        <a:t>Spätfrost</a:t>
                      </a:r>
                    </a:p>
                  </a:txBody>
                  <a:tcPr/>
                </a:tc>
                <a:tc>
                  <a:txBody>
                    <a:bodyPr/>
                    <a:lstStyle/>
                    <a:p>
                      <a:r>
                        <a:rPr lang="de-DE" sz="1600" dirty="0"/>
                        <a:t>Hagel</a:t>
                      </a:r>
                    </a:p>
                  </a:txBody>
                  <a:tcPr/>
                </a:tc>
                <a:tc>
                  <a:txBody>
                    <a:bodyPr/>
                    <a:lstStyle/>
                    <a:p>
                      <a:r>
                        <a:rPr lang="de-DE" sz="1600" dirty="0"/>
                        <a:t>Höher </a:t>
                      </a:r>
                      <a:r>
                        <a:rPr lang="de-DE" sz="1600" dirty="0" err="1"/>
                        <a:t>Temp</a:t>
                      </a:r>
                      <a:r>
                        <a:rPr lang="de-DE" sz="1600" dirty="0"/>
                        <a:t>., längere </a:t>
                      </a:r>
                      <a:r>
                        <a:rPr lang="de-DE" sz="1600" dirty="0" err="1"/>
                        <a:t>Vegetat.periode</a:t>
                      </a:r>
                      <a:endParaRPr lang="de-DE" sz="1600" dirty="0"/>
                    </a:p>
                  </a:txBody>
                  <a:tcPr/>
                </a:tc>
                <a:extLst>
                  <a:ext uri="{0D108BD9-81ED-4DB2-BD59-A6C34878D82A}">
                    <a16:rowId xmlns:a16="http://schemas.microsoft.com/office/drawing/2014/main" val="2503941791"/>
                  </a:ext>
                </a:extLst>
              </a:tr>
              <a:tr h="528390">
                <a:tc>
                  <a:txBody>
                    <a:bodyPr/>
                    <a:lstStyle/>
                    <a:p>
                      <a:r>
                        <a:rPr lang="de-DE" sz="1600" dirty="0"/>
                        <a:t>Anzucht /Gewächshaus</a:t>
                      </a:r>
                    </a:p>
                  </a:txBody>
                  <a:tcPr/>
                </a:tc>
                <a:tc>
                  <a:txBody>
                    <a:bodyPr/>
                    <a:lstStyle/>
                    <a:p>
                      <a:pPr marL="285750" indent="-285750">
                        <a:buFont typeface="Arial" panose="020B0604020202020204" pitchFamily="34" charset="0"/>
                        <a:buChar char="•"/>
                      </a:pPr>
                      <a:r>
                        <a:rPr lang="de-DE" sz="1600" dirty="0"/>
                        <a:t>Beschattung</a:t>
                      </a:r>
                    </a:p>
                    <a:p>
                      <a:pPr marL="285750" indent="-285750">
                        <a:buFont typeface="Arial" panose="020B0604020202020204" pitchFamily="34" charset="0"/>
                        <a:buChar char="•"/>
                      </a:pPr>
                      <a:r>
                        <a:rPr lang="de-DE" sz="1600" dirty="0"/>
                        <a:t>konsequente Temperatur-regulierung (das funktioniert</a:t>
                      </a:r>
                      <a:r>
                        <a:rPr lang="de-DE" sz="1600" baseline="0" dirty="0"/>
                        <a:t> nur bedingt)</a:t>
                      </a:r>
                    </a:p>
                    <a:p>
                      <a:pPr marL="285750" indent="-285750">
                        <a:buFont typeface="Arial" panose="020B0604020202020204" pitchFamily="34" charset="0"/>
                        <a:buChar char="•"/>
                      </a:pPr>
                      <a:r>
                        <a:rPr lang="de-DE" sz="1600" baseline="0" dirty="0"/>
                        <a:t>Keimen im </a:t>
                      </a:r>
                      <a:r>
                        <a:rPr lang="de-DE" sz="1600" baseline="0" dirty="0" err="1"/>
                        <a:t>Keimraum</a:t>
                      </a:r>
                      <a:endParaRPr lang="de-DE" sz="1600" baseline="0" dirty="0"/>
                    </a:p>
                    <a:p>
                      <a:pPr marL="285750" indent="-285750">
                        <a:buFont typeface="Arial" panose="020B0604020202020204" pitchFamily="34" charset="0"/>
                        <a:buChar char="•"/>
                      </a:pPr>
                      <a:r>
                        <a:rPr lang="de-DE" sz="1600" baseline="0" dirty="0"/>
                        <a:t>(Einbau einer Kühlung)</a:t>
                      </a:r>
                      <a:endParaRPr lang="de-DE" sz="1600" dirty="0"/>
                    </a:p>
                  </a:txBody>
                  <a:tcPr/>
                </a:tc>
                <a:tc>
                  <a:txBody>
                    <a:bodyPr/>
                    <a:lstStyle/>
                    <a:p>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r>
                        <a:rPr lang="de-DE" sz="1600" dirty="0"/>
                        <a:t>Versicherung</a:t>
                      </a:r>
                    </a:p>
                    <a:p>
                      <a:pPr marL="285750" indent="-285750">
                        <a:buFont typeface="Arial" panose="020B0604020202020204" pitchFamily="34" charset="0"/>
                        <a:buChar char="•"/>
                      </a:pPr>
                      <a:r>
                        <a:rPr lang="de-DE" sz="1600" dirty="0"/>
                        <a:t>Hagel-</a:t>
                      </a:r>
                      <a:r>
                        <a:rPr lang="de-DE" sz="1600" dirty="0" err="1"/>
                        <a:t>schutznetz</a:t>
                      </a:r>
                      <a:endParaRPr lang="de-DE" sz="1600" dirty="0"/>
                    </a:p>
                  </a:txBody>
                  <a:tcPr/>
                </a:tc>
                <a:tc>
                  <a:txBody>
                    <a:bodyPr/>
                    <a:lstStyle/>
                    <a:p>
                      <a:pPr marL="285750" indent="-285750">
                        <a:buFont typeface="Arial" panose="020B0604020202020204" pitchFamily="34" charset="0"/>
                        <a:buChar char="•"/>
                      </a:pPr>
                      <a:r>
                        <a:rPr lang="de-DE" sz="1600" dirty="0"/>
                        <a:t>Frühere Aussaat im Frühling</a:t>
                      </a:r>
                    </a:p>
                    <a:p>
                      <a:pPr marL="285750" indent="-285750">
                        <a:buFont typeface="Arial" panose="020B0604020202020204" pitchFamily="34" charset="0"/>
                        <a:buChar char="•"/>
                      </a:pPr>
                      <a:r>
                        <a:rPr lang="de-DE" sz="1600" dirty="0">
                          <a:solidFill>
                            <a:schemeClr val="tx1"/>
                          </a:solidFill>
                        </a:rPr>
                        <a:t>Spätere</a:t>
                      </a:r>
                      <a:r>
                        <a:rPr lang="de-DE" sz="1600" baseline="0" dirty="0">
                          <a:solidFill>
                            <a:schemeClr val="tx1"/>
                          </a:solidFill>
                        </a:rPr>
                        <a:t> Aussaat in den Herbst</a:t>
                      </a:r>
                      <a:endParaRPr lang="de-DE" sz="1600" dirty="0">
                        <a:solidFill>
                          <a:schemeClr val="tx1"/>
                        </a:solidFill>
                      </a:endParaRPr>
                    </a:p>
                  </a:txBody>
                  <a:tcPr/>
                </a:tc>
                <a:extLst>
                  <a:ext uri="{0D108BD9-81ED-4DB2-BD59-A6C34878D82A}">
                    <a16:rowId xmlns:a16="http://schemas.microsoft.com/office/drawing/2014/main" val="52507099"/>
                  </a:ext>
                </a:extLst>
              </a:tr>
              <a:tr h="747843">
                <a:tc>
                  <a:txBody>
                    <a:bodyPr/>
                    <a:lstStyle/>
                    <a:p>
                      <a:r>
                        <a:rPr lang="de-DE" sz="1600" dirty="0"/>
                        <a:t>Pflanzung / Freiland</a:t>
                      </a:r>
                    </a:p>
                  </a:txBody>
                  <a:tcPr/>
                </a:tc>
                <a:tc>
                  <a:txBody>
                    <a:bodyPr/>
                    <a:lstStyle/>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r>
                        <a:rPr lang="de-DE" sz="1600" dirty="0" err="1"/>
                        <a:t>Mulchbedeck-ung</a:t>
                      </a:r>
                      <a:r>
                        <a:rPr lang="de-DE" sz="1600" dirty="0"/>
                        <a:t>/-pflanzung</a:t>
                      </a:r>
                    </a:p>
                    <a:p>
                      <a:pPr marL="285750" indent="-285750">
                        <a:buFont typeface="Arial" panose="020B0604020202020204" pitchFamily="34" charset="0"/>
                        <a:buChar char="•"/>
                      </a:pPr>
                      <a:r>
                        <a:rPr lang="de-DE" sz="1600" dirty="0"/>
                        <a:t>Gleichmäßige, effiziente, morgendliche Bewässerung</a:t>
                      </a:r>
                    </a:p>
                    <a:p>
                      <a:pPr marL="285750" indent="-285750">
                        <a:buFont typeface="Arial" panose="020B0604020202020204" pitchFamily="34" charset="0"/>
                        <a:buChar char="•"/>
                      </a:pPr>
                      <a:r>
                        <a:rPr lang="de-DE" sz="1600" dirty="0"/>
                        <a:t>Reduzierte </a:t>
                      </a:r>
                      <a:r>
                        <a:rPr lang="de-DE" sz="1600" dirty="0" err="1"/>
                        <a:t>Bodenbear-beitung</a:t>
                      </a:r>
                      <a:endParaRPr lang="de-DE" sz="1600" dirty="0"/>
                    </a:p>
                  </a:txBody>
                  <a:tcPr/>
                </a:tc>
                <a:tc>
                  <a:txBody>
                    <a:bodyPr/>
                    <a:lstStyle/>
                    <a:p>
                      <a:pPr marL="285750" indent="-285750">
                        <a:buFont typeface="Arial" panose="020B0604020202020204" pitchFamily="34" charset="0"/>
                        <a:buChar char="•"/>
                      </a:pPr>
                      <a:r>
                        <a:rPr lang="de-DE" sz="1600" dirty="0" err="1"/>
                        <a:t>Mulchbedeck-ung</a:t>
                      </a:r>
                      <a:r>
                        <a:rPr lang="de-DE" sz="1600" dirty="0"/>
                        <a:t>/-pflanzung</a:t>
                      </a:r>
                    </a:p>
                  </a:txBody>
                  <a:tcPr/>
                </a:tc>
                <a:tc>
                  <a:txBody>
                    <a:bodyPr/>
                    <a:lstStyle/>
                    <a:p>
                      <a:pPr marL="285750" indent="-285750">
                        <a:buFont typeface="Arial" panose="020B0604020202020204" pitchFamily="34" charset="0"/>
                        <a:buChar char="•"/>
                      </a:pPr>
                      <a:r>
                        <a:rPr lang="de-DE" sz="1600" dirty="0"/>
                        <a:t>Abgehärtete Pflanzen</a:t>
                      </a:r>
                    </a:p>
                    <a:p>
                      <a:pPr marL="285750" indent="-285750">
                        <a:buFont typeface="Arial" panose="020B0604020202020204" pitchFamily="34" charset="0"/>
                        <a:buChar char="•"/>
                      </a:pPr>
                      <a:r>
                        <a:rPr lang="de-DE" sz="1600" dirty="0"/>
                        <a:t>Vlies</a:t>
                      </a:r>
                    </a:p>
                    <a:p>
                      <a:pPr marL="285750" indent="-285750">
                        <a:buFont typeface="Arial" panose="020B0604020202020204" pitchFamily="34" charset="0"/>
                        <a:buChar char="•"/>
                      </a:pPr>
                      <a:r>
                        <a:rPr lang="de-DE" sz="1600" dirty="0" err="1"/>
                        <a:t>Versi-cherung</a:t>
                      </a:r>
                      <a:endParaRPr lang="de-DE" sz="1600" dirty="0"/>
                    </a:p>
                    <a:p>
                      <a:pPr marL="285750" indent="-285750">
                        <a:buFont typeface="Arial" panose="020B0604020202020204" pitchFamily="34" charset="0"/>
                        <a:buChar char="•"/>
                      </a:pPr>
                      <a:r>
                        <a:rPr lang="de-DE" sz="1600" dirty="0"/>
                        <a:t>Warn-Apps</a:t>
                      </a:r>
                    </a:p>
                  </a:txBody>
                  <a:tcPr/>
                </a:tc>
                <a:tc>
                  <a:txBody>
                    <a:bodyPr/>
                    <a:lstStyle/>
                    <a:p>
                      <a:pPr marL="285750" indent="-285750">
                        <a:buFont typeface="Arial" panose="020B0604020202020204" pitchFamily="34" charset="0"/>
                        <a:buChar char="•"/>
                      </a:pPr>
                      <a:r>
                        <a:rPr lang="de-DE" sz="1600" dirty="0" err="1"/>
                        <a:t>Versiche-rung</a:t>
                      </a:r>
                      <a:endParaRPr lang="de-DE" sz="1600" dirty="0"/>
                    </a:p>
                    <a:p>
                      <a:pPr marL="285750" indent="-285750">
                        <a:buFont typeface="Arial" panose="020B0604020202020204" pitchFamily="34" charset="0"/>
                        <a:buChar char="•"/>
                      </a:pPr>
                      <a:r>
                        <a:rPr lang="de-DE" sz="1600" dirty="0"/>
                        <a:t>Vliese</a:t>
                      </a:r>
                    </a:p>
                  </a:txBody>
                  <a:tcPr/>
                </a:tc>
                <a:tc>
                  <a:txBody>
                    <a:bodyPr/>
                    <a:lstStyle/>
                    <a:p>
                      <a:pPr marL="285750" indent="-285750">
                        <a:buFont typeface="Arial" panose="020B0604020202020204" pitchFamily="34" charset="0"/>
                        <a:buChar char="•"/>
                      </a:pPr>
                      <a:r>
                        <a:rPr lang="de-DE" sz="1600" dirty="0"/>
                        <a:t>Bedingt frühere Aussaat/-Pflanzung (Spätfrost!)</a:t>
                      </a:r>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Weiterer Kultursatz </a:t>
                      </a:r>
                    </a:p>
                  </a:txBody>
                  <a:tcPr/>
                </a:tc>
                <a:extLst>
                  <a:ext uri="{0D108BD9-81ED-4DB2-BD59-A6C34878D82A}">
                    <a16:rowId xmlns:a16="http://schemas.microsoft.com/office/drawing/2014/main" val="4121310613"/>
                  </a:ext>
                </a:extLst>
              </a:tr>
            </a:tbl>
          </a:graphicData>
        </a:graphic>
      </p:graphicFrame>
    </p:spTree>
    <p:extLst>
      <p:ext uri="{BB962C8B-B14F-4D97-AF65-F5344CB8AC3E}">
        <p14:creationId xmlns:p14="http://schemas.microsoft.com/office/powerpoint/2010/main" val="9517927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Lösungsbeispiele - Anpassungsmaßnahmen</a:t>
            </a:r>
            <a:endParaRPr dirty="0"/>
          </a:p>
        </p:txBody>
      </p:sp>
      <p:sp>
        <p:nvSpPr>
          <p:cNvPr id="5" name="Inhaltsplatzhalter 2"/>
          <p:cNvSpPr>
            <a:spLocks noGrp="1"/>
          </p:cNvSpPr>
          <p:nvPr>
            <p:ph idx="1"/>
          </p:nvPr>
        </p:nvSpPr>
        <p:spPr bwMode="auto"/>
        <p:txBody>
          <a:bodyPr/>
          <a:lstStyle/>
          <a:p>
            <a:pPr marL="0" indent="0">
              <a:buNone/>
              <a:defRPr/>
            </a:pPr>
            <a:endParaRPr sz="2800" dirty="0"/>
          </a:p>
        </p:txBody>
      </p:sp>
      <p:graphicFrame>
        <p:nvGraphicFramePr>
          <p:cNvPr id="3" name="Tabelle 2">
            <a:extLst>
              <a:ext uri="{FF2B5EF4-FFF2-40B4-BE49-F238E27FC236}">
                <a16:creationId xmlns:a16="http://schemas.microsoft.com/office/drawing/2014/main" id="{09910633-BE9F-41FC-9768-5365A8E0C291}"/>
              </a:ext>
            </a:extLst>
          </p:cNvPr>
          <p:cNvGraphicFramePr>
            <a:graphicFrameLocks noGrp="1"/>
          </p:cNvGraphicFramePr>
          <p:nvPr>
            <p:extLst>
              <p:ext uri="{D42A27DB-BD31-4B8C-83A1-F6EECF244321}">
                <p14:modId xmlns:p14="http://schemas.microsoft.com/office/powerpoint/2010/main" val="4289142155"/>
              </p:ext>
            </p:extLst>
          </p:nvPr>
        </p:nvGraphicFramePr>
        <p:xfrm>
          <a:off x="695400" y="1283653"/>
          <a:ext cx="9577064" cy="5574348"/>
        </p:xfrm>
        <a:graphic>
          <a:graphicData uri="http://schemas.openxmlformats.org/drawingml/2006/table">
            <a:tbl>
              <a:tblPr firstRow="1" bandRow="1">
                <a:tableStyleId>{5C22544A-7EE6-4342-B048-85BDC9FD1C3A}</a:tableStyleId>
              </a:tblPr>
              <a:tblGrid>
                <a:gridCol w="1337748">
                  <a:extLst>
                    <a:ext uri="{9D8B030D-6E8A-4147-A177-3AD203B41FA5}">
                      <a16:colId xmlns:a16="http://schemas.microsoft.com/office/drawing/2014/main" val="1968670305"/>
                    </a:ext>
                  </a:extLst>
                </a:gridCol>
                <a:gridCol w="1635026">
                  <a:extLst>
                    <a:ext uri="{9D8B030D-6E8A-4147-A177-3AD203B41FA5}">
                      <a16:colId xmlns:a16="http://schemas.microsoft.com/office/drawing/2014/main" val="3705413066"/>
                    </a:ext>
                  </a:extLst>
                </a:gridCol>
                <a:gridCol w="1783665">
                  <a:extLst>
                    <a:ext uri="{9D8B030D-6E8A-4147-A177-3AD203B41FA5}">
                      <a16:colId xmlns:a16="http://schemas.microsoft.com/office/drawing/2014/main" val="3544728357"/>
                    </a:ext>
                  </a:extLst>
                </a:gridCol>
                <a:gridCol w="1932303">
                  <a:extLst>
                    <a:ext uri="{9D8B030D-6E8A-4147-A177-3AD203B41FA5}">
                      <a16:colId xmlns:a16="http://schemas.microsoft.com/office/drawing/2014/main" val="1887833900"/>
                    </a:ext>
                  </a:extLst>
                </a:gridCol>
                <a:gridCol w="1263429">
                  <a:extLst>
                    <a:ext uri="{9D8B030D-6E8A-4147-A177-3AD203B41FA5}">
                      <a16:colId xmlns:a16="http://schemas.microsoft.com/office/drawing/2014/main" val="4169955071"/>
                    </a:ext>
                  </a:extLst>
                </a:gridCol>
                <a:gridCol w="1624893">
                  <a:extLst>
                    <a:ext uri="{9D8B030D-6E8A-4147-A177-3AD203B41FA5}">
                      <a16:colId xmlns:a16="http://schemas.microsoft.com/office/drawing/2014/main" val="2021599132"/>
                    </a:ext>
                  </a:extLst>
                </a:gridCol>
              </a:tblGrid>
              <a:tr h="934818">
                <a:tc>
                  <a:txBody>
                    <a:bodyPr/>
                    <a:lstStyle/>
                    <a:p>
                      <a:r>
                        <a:rPr lang="de-DE" sz="1600" dirty="0"/>
                        <a:t>Anbauschritt</a:t>
                      </a:r>
                    </a:p>
                  </a:txBody>
                  <a:tcPr/>
                </a:tc>
                <a:tc>
                  <a:txBody>
                    <a:bodyPr/>
                    <a:lstStyle/>
                    <a:p>
                      <a:r>
                        <a:rPr lang="de-DE" sz="1600" dirty="0"/>
                        <a:t>Hitze </a:t>
                      </a:r>
                    </a:p>
                  </a:txBody>
                  <a:tcPr/>
                </a:tc>
                <a:tc>
                  <a:txBody>
                    <a:bodyPr/>
                    <a:lstStyle/>
                    <a:p>
                      <a:r>
                        <a:rPr lang="de-DE" sz="1600" dirty="0"/>
                        <a:t>Trockenheit</a:t>
                      </a:r>
                    </a:p>
                  </a:txBody>
                  <a:tcPr/>
                </a:tc>
                <a:tc>
                  <a:txBody>
                    <a:bodyPr/>
                    <a:lstStyle/>
                    <a:p>
                      <a:r>
                        <a:rPr lang="de-DE" sz="1600" dirty="0"/>
                        <a:t>Starkniederschlag</a:t>
                      </a:r>
                    </a:p>
                  </a:txBody>
                  <a:tcPr/>
                </a:tc>
                <a:tc>
                  <a:txBody>
                    <a:bodyPr/>
                    <a:lstStyle/>
                    <a:p>
                      <a:r>
                        <a:rPr lang="de-DE" sz="1600" dirty="0"/>
                        <a:t>Spätfrost</a:t>
                      </a:r>
                    </a:p>
                  </a:txBody>
                  <a:tcPr/>
                </a:tc>
                <a:tc>
                  <a:txBody>
                    <a:bodyPr/>
                    <a:lstStyle/>
                    <a:p>
                      <a:r>
                        <a:rPr lang="de-DE" sz="1600" dirty="0"/>
                        <a:t>Höhere </a:t>
                      </a:r>
                      <a:r>
                        <a:rPr lang="de-DE" sz="1600" dirty="0" err="1"/>
                        <a:t>Temp</a:t>
                      </a:r>
                      <a:r>
                        <a:rPr lang="de-DE" sz="1600" dirty="0"/>
                        <a:t>., längere </a:t>
                      </a:r>
                      <a:r>
                        <a:rPr lang="de-DE" sz="1600" dirty="0" err="1"/>
                        <a:t>Vegetat.periode</a:t>
                      </a:r>
                      <a:endParaRPr lang="de-DE" sz="1600" dirty="0"/>
                    </a:p>
                  </a:txBody>
                  <a:tcPr/>
                </a:tc>
                <a:extLst>
                  <a:ext uri="{0D108BD9-81ED-4DB2-BD59-A6C34878D82A}">
                    <a16:rowId xmlns:a16="http://schemas.microsoft.com/office/drawing/2014/main" val="2503941791"/>
                  </a:ext>
                </a:extLst>
              </a:tr>
              <a:tr h="1824882">
                <a:tc>
                  <a:txBody>
                    <a:bodyPr/>
                    <a:lstStyle/>
                    <a:p>
                      <a:r>
                        <a:rPr lang="de-DE" sz="1600" dirty="0">
                          <a:solidFill>
                            <a:schemeClr val="tx1"/>
                          </a:solidFill>
                        </a:rPr>
                        <a:t>Standort/</a:t>
                      </a:r>
                    </a:p>
                    <a:p>
                      <a:r>
                        <a:rPr lang="de-DE" sz="1600" dirty="0">
                          <a:solidFill>
                            <a:schemeClr val="tx1"/>
                          </a:solidFill>
                        </a:rPr>
                        <a:t>Sortenwahl/</a:t>
                      </a:r>
                    </a:p>
                    <a:p>
                      <a:r>
                        <a:rPr lang="de-DE" sz="1600" dirty="0">
                          <a:solidFill>
                            <a:schemeClr val="tx1"/>
                          </a:solidFill>
                        </a:rPr>
                        <a:t>Fruchtfolge</a:t>
                      </a:r>
                    </a:p>
                  </a:txBody>
                  <a:tcPr/>
                </a:tc>
                <a:tc>
                  <a:txBody>
                    <a:bodyPr/>
                    <a:lstStyle/>
                    <a:p>
                      <a:pPr marL="285750" indent="-285750">
                        <a:buFont typeface="Arial" panose="020B0604020202020204" pitchFamily="34" charset="0"/>
                        <a:buChar char="•"/>
                      </a:pPr>
                      <a:r>
                        <a:rPr lang="de-DE" sz="1600" dirty="0"/>
                        <a:t>Agroforst</a:t>
                      </a:r>
                    </a:p>
                    <a:p>
                      <a:pPr marL="285750" indent="-285750">
                        <a:buFont typeface="Arial" panose="020B0604020202020204" pitchFamily="34" charset="0"/>
                        <a:buChar char="•"/>
                      </a:pPr>
                      <a:r>
                        <a:rPr lang="de-DE" sz="1600" dirty="0"/>
                        <a:t>Hitze-tolerante Sorten/-Arten</a:t>
                      </a:r>
                    </a:p>
                  </a:txBody>
                  <a:tcPr/>
                </a:tc>
                <a:tc>
                  <a:txBody>
                    <a:bodyPr/>
                    <a:lstStyle/>
                    <a:p>
                      <a:pPr marL="285750" indent="-285750">
                        <a:buFont typeface="Arial" panose="020B0604020202020204" pitchFamily="34" charset="0"/>
                        <a:buChar char="•"/>
                      </a:pPr>
                      <a:r>
                        <a:rPr lang="de-DE" sz="1600" dirty="0"/>
                        <a:t>ZWF-Anbau</a:t>
                      </a:r>
                    </a:p>
                    <a:p>
                      <a:pPr marL="285750" indent="-285750">
                        <a:buFont typeface="Arial" panose="020B0604020202020204" pitchFamily="34" charset="0"/>
                        <a:buChar char="•"/>
                      </a:pPr>
                      <a:r>
                        <a:rPr lang="de-DE" sz="1600" dirty="0" err="1"/>
                        <a:t>Ganzjähr</a:t>
                      </a:r>
                      <a:r>
                        <a:rPr lang="de-DE" sz="1600" dirty="0"/>
                        <a:t>. Boden-bedeckung</a:t>
                      </a:r>
                    </a:p>
                    <a:p>
                      <a:pPr marL="285750" indent="-285750">
                        <a:buFont typeface="Arial" panose="020B0604020202020204" pitchFamily="34" charset="0"/>
                        <a:buChar char="•"/>
                      </a:pPr>
                      <a:r>
                        <a:rPr lang="de-DE" sz="1600" dirty="0"/>
                        <a:t>Trocken-tolerante Sorten/Arten</a:t>
                      </a:r>
                    </a:p>
                  </a:txBody>
                  <a:tcPr/>
                </a:tc>
                <a:tc>
                  <a:txBody>
                    <a:bodyPr/>
                    <a:lstStyle/>
                    <a:p>
                      <a:pPr marL="285750" indent="-285750">
                        <a:buFont typeface="Arial" panose="020B0604020202020204" pitchFamily="34" charset="0"/>
                        <a:buChar char="•"/>
                      </a:pPr>
                      <a:r>
                        <a:rPr lang="de-DE" sz="1600" dirty="0"/>
                        <a:t>Vielseitige Fruchtfolge, u.a. mit Tiefwurzlern/ Leguminosen</a:t>
                      </a:r>
                    </a:p>
                    <a:p>
                      <a:endParaRPr lang="de-DE" sz="1600" dirty="0"/>
                    </a:p>
                  </a:txBody>
                  <a:tcPr/>
                </a:tc>
                <a:tc>
                  <a:txBody>
                    <a:bodyPr/>
                    <a:lstStyle/>
                    <a:p>
                      <a:pPr marL="84138" indent="-84138">
                        <a:buFont typeface="Arial" panose="020B0604020202020204" pitchFamily="34" charset="0"/>
                        <a:buChar char="•"/>
                      </a:pPr>
                      <a:r>
                        <a:rPr lang="de-DE" sz="1600" dirty="0"/>
                        <a:t> Spätfrost-tolerante Sorten</a:t>
                      </a:r>
                    </a:p>
                  </a:txBody>
                  <a:tcPr/>
                </a:tc>
                <a:tc>
                  <a:txBody>
                    <a:bodyPr/>
                    <a:lstStyle/>
                    <a:p>
                      <a:pPr marL="285750" indent="-285750">
                        <a:buFont typeface="Arial" panose="020B0604020202020204" pitchFamily="34" charset="0"/>
                        <a:buChar char="•"/>
                      </a:pPr>
                      <a:r>
                        <a:rPr lang="de-DE" sz="1600" dirty="0" err="1"/>
                        <a:t>Überwinte-rungsanbau</a:t>
                      </a:r>
                      <a:r>
                        <a:rPr lang="de-DE" sz="1600" dirty="0"/>
                        <a:t> (Endivien)</a:t>
                      </a:r>
                    </a:p>
                    <a:p>
                      <a:pPr marL="285750" indent="-285750">
                        <a:buFont typeface="Arial" panose="020B0604020202020204" pitchFamily="34" charset="0"/>
                        <a:buChar char="•"/>
                      </a:pPr>
                      <a:r>
                        <a:rPr lang="de-DE" sz="1600" dirty="0"/>
                        <a:t>Ganzjähriger Freilandanbau</a:t>
                      </a:r>
                    </a:p>
                  </a:txBody>
                  <a:tcPr/>
                </a:tc>
                <a:extLst>
                  <a:ext uri="{0D108BD9-81ED-4DB2-BD59-A6C34878D82A}">
                    <a16:rowId xmlns:a16="http://schemas.microsoft.com/office/drawing/2014/main" val="2119011408"/>
                  </a:ext>
                </a:extLst>
              </a:tr>
              <a:tr h="2814648">
                <a:tc>
                  <a:txBody>
                    <a:bodyPr/>
                    <a:lstStyle/>
                    <a:p>
                      <a:r>
                        <a:rPr lang="de-DE" sz="1600" dirty="0" err="1"/>
                        <a:t>Bewirtschaf-tung</a:t>
                      </a:r>
                      <a:endParaRPr lang="de-DE" sz="1600" dirty="0"/>
                    </a:p>
                  </a:txBody>
                  <a:tcPr/>
                </a:tc>
                <a:tc>
                  <a:txBody>
                    <a:bodyPr/>
                    <a:lstStyle/>
                    <a:p>
                      <a:pPr marL="285750" indent="-285750">
                        <a:buFont typeface="Arial" panose="020B0604020202020204" pitchFamily="34" charset="0"/>
                        <a:buChar char="•"/>
                      </a:pPr>
                      <a:r>
                        <a:rPr lang="de-DE" sz="1600" dirty="0"/>
                        <a:t>Organische </a:t>
                      </a:r>
                      <a:r>
                        <a:rPr lang="de-DE" sz="1600" dirty="0" err="1"/>
                        <a:t>Mulchschicht</a:t>
                      </a:r>
                      <a:endParaRPr lang="de-DE" sz="1600" dirty="0"/>
                    </a:p>
                    <a:p>
                      <a:pPr marL="285750" indent="-285750">
                        <a:buFont typeface="Arial" panose="020B0604020202020204" pitchFamily="34" charset="0"/>
                        <a:buChar char="•"/>
                      </a:pPr>
                      <a:r>
                        <a:rPr lang="de-DE" sz="1600" dirty="0">
                          <a:solidFill>
                            <a:schemeClr val="tx1"/>
                          </a:solidFill>
                        </a:rPr>
                        <a:t>Schattierung</a:t>
                      </a:r>
                    </a:p>
                    <a:p>
                      <a:pPr marL="285750" indent="-285750">
                        <a:buFont typeface="Arial" panose="020B0604020202020204" pitchFamily="34" charset="0"/>
                        <a:buChar char="•"/>
                      </a:pPr>
                      <a:r>
                        <a:rPr lang="de-DE" sz="1600" dirty="0">
                          <a:solidFill>
                            <a:schemeClr val="tx1"/>
                          </a:solidFill>
                        </a:rPr>
                        <a:t>Bewässerung zur Kühlung</a:t>
                      </a:r>
                    </a:p>
                  </a:txBody>
                  <a:tcPr/>
                </a:tc>
                <a:tc>
                  <a:txBody>
                    <a:bodyPr/>
                    <a:lstStyle/>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Reduzierte </a:t>
                      </a:r>
                      <a:r>
                        <a:rPr lang="de-DE" sz="1600" dirty="0" err="1"/>
                        <a:t>Bodenbear-beitung</a:t>
                      </a:r>
                      <a:endParaRPr lang="de-DE" sz="1600" dirty="0"/>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Organische </a:t>
                      </a:r>
                      <a:r>
                        <a:rPr lang="de-DE" sz="1600" dirty="0" err="1"/>
                        <a:t>Mulchschicht</a:t>
                      </a:r>
                      <a:endParaRPr lang="de-DE" sz="1600" dirty="0"/>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solidFill>
                            <a:schemeClr val="tx1"/>
                          </a:solidFill>
                        </a:rPr>
                        <a:t>Bewässerung</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600" dirty="0"/>
                    </a:p>
                  </a:txBody>
                  <a:tcPr/>
                </a:tc>
                <a:tc>
                  <a:txBody>
                    <a:bodyPr/>
                    <a:lstStyle/>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Reduzierte </a:t>
                      </a:r>
                      <a:r>
                        <a:rPr lang="de-DE" sz="1600" dirty="0" err="1"/>
                        <a:t>Bodenbear-beitung</a:t>
                      </a:r>
                      <a:endParaRPr lang="de-DE" sz="1600" dirty="0"/>
                    </a:p>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Organische </a:t>
                      </a:r>
                      <a:r>
                        <a:rPr lang="de-DE" sz="1600" dirty="0" err="1"/>
                        <a:t>Mulchschicht</a:t>
                      </a:r>
                      <a:endParaRPr lang="de-DE" sz="1600" dirty="0"/>
                    </a:p>
                    <a:p>
                      <a:pPr marL="285750" indent="-285750">
                        <a:buFont typeface="Arial" panose="020B0604020202020204" pitchFamily="34" charset="0"/>
                        <a:buChar char="•"/>
                      </a:pPr>
                      <a:r>
                        <a:rPr lang="de-DE" sz="1600" dirty="0"/>
                        <a:t>Reifendruck</a:t>
                      </a:r>
                    </a:p>
                    <a:p>
                      <a:pPr marL="285750" indent="-285750">
                        <a:buFont typeface="Arial" panose="020B0604020202020204" pitchFamily="34" charset="0"/>
                        <a:buChar char="•"/>
                      </a:pPr>
                      <a:r>
                        <a:rPr lang="de-DE" sz="1600" dirty="0"/>
                        <a:t>Bodenbefahr-barkeit beachten</a:t>
                      </a:r>
                    </a:p>
                    <a:p>
                      <a:pPr marL="285750" indent="-285750">
                        <a:buFont typeface="Arial" panose="020B0604020202020204" pitchFamily="34" charset="0"/>
                        <a:buChar char="•"/>
                      </a:pPr>
                      <a:r>
                        <a:rPr lang="de-DE" sz="1600" dirty="0">
                          <a:solidFill>
                            <a:schemeClr val="tx1"/>
                          </a:solidFill>
                        </a:rPr>
                        <a:t>Genadelte </a:t>
                      </a:r>
                      <a:r>
                        <a:rPr lang="de-DE" sz="1600" dirty="0" err="1">
                          <a:solidFill>
                            <a:schemeClr val="tx1"/>
                          </a:solidFill>
                        </a:rPr>
                        <a:t>Mulchfolie</a:t>
                      </a:r>
                      <a:endParaRPr lang="de-DE" sz="1600" dirty="0">
                        <a:solidFill>
                          <a:schemeClr val="tx1"/>
                        </a:solidFill>
                      </a:endParaRPr>
                    </a:p>
                    <a:p>
                      <a:pPr marL="285750" indent="-285750">
                        <a:buFont typeface="Arial" panose="020B0604020202020204" pitchFamily="34" charset="0"/>
                        <a:buChar char="•"/>
                      </a:pPr>
                      <a:r>
                        <a:rPr lang="de-DE" sz="1600" dirty="0">
                          <a:solidFill>
                            <a:schemeClr val="tx1"/>
                          </a:solidFill>
                        </a:rPr>
                        <a:t>Rinnenkultur</a:t>
                      </a:r>
                    </a:p>
                  </a:txBody>
                  <a:tcPr/>
                </a:tc>
                <a:tc>
                  <a:txBody>
                    <a:bodyPr/>
                    <a:lstStyle/>
                    <a:p>
                      <a:pPr marL="285750" lvl="0" indent="-285750" algn="l" defTabSz="914400">
                        <a:buFont typeface="Arial" panose="020B0604020202020204" pitchFamily="34" charset="0"/>
                        <a:buChar char="•"/>
                      </a:pPr>
                      <a:r>
                        <a:rPr lang="de-DE" sz="1600" dirty="0">
                          <a:solidFill>
                            <a:schemeClr val="dk1"/>
                          </a:solidFill>
                          <a:latin typeface="+mn-lt"/>
                          <a:ea typeface="+mn-ea"/>
                          <a:cs typeface="+mn-cs"/>
                        </a:rPr>
                        <a:t>Flies-</a:t>
                      </a:r>
                      <a:r>
                        <a:rPr lang="de-DE" sz="1600" dirty="0" err="1">
                          <a:solidFill>
                            <a:schemeClr val="dk1"/>
                          </a:solidFill>
                          <a:latin typeface="+mn-lt"/>
                          <a:ea typeface="+mn-ea"/>
                          <a:cs typeface="+mn-cs"/>
                        </a:rPr>
                        <a:t>abdek</a:t>
                      </a:r>
                      <a:r>
                        <a:rPr lang="de-DE" sz="1600" dirty="0">
                          <a:solidFill>
                            <a:schemeClr val="dk1"/>
                          </a:solidFill>
                          <a:latin typeface="+mn-lt"/>
                          <a:ea typeface="+mn-ea"/>
                          <a:cs typeface="+mn-cs"/>
                        </a:rPr>
                        <a:t>-</a:t>
                      </a:r>
                      <a:r>
                        <a:rPr lang="de-DE" sz="1600" dirty="0" err="1">
                          <a:solidFill>
                            <a:schemeClr val="dk1"/>
                          </a:solidFill>
                          <a:latin typeface="+mn-lt"/>
                          <a:ea typeface="+mn-ea"/>
                          <a:cs typeface="+mn-cs"/>
                        </a:rPr>
                        <a:t>kung</a:t>
                      </a:r>
                      <a:endParaRPr lang="de-DE" sz="1600" dirty="0">
                        <a:solidFill>
                          <a:schemeClr val="dk1"/>
                        </a:solidFill>
                        <a:latin typeface="+mn-lt"/>
                        <a:ea typeface="+mn-ea"/>
                        <a:cs typeface="+mn-cs"/>
                      </a:endParaRPr>
                    </a:p>
                  </a:txBody>
                  <a:tcPr/>
                </a:tc>
                <a:tc>
                  <a:txBody>
                    <a:bodyPr/>
                    <a:lstStyle/>
                    <a:p>
                      <a:pPr marL="0" indent="0">
                        <a:buFont typeface="Arial" panose="020B0604020202020204" pitchFamily="34" charset="0"/>
                        <a:buNone/>
                      </a:pPr>
                      <a:endParaRPr lang="de-DE" sz="1600" dirty="0"/>
                    </a:p>
                  </a:txBody>
                  <a:tcPr/>
                </a:tc>
                <a:extLst>
                  <a:ext uri="{0D108BD9-81ED-4DB2-BD59-A6C34878D82A}">
                    <a16:rowId xmlns:a16="http://schemas.microsoft.com/office/drawing/2014/main" val="3965920318"/>
                  </a:ext>
                </a:extLst>
              </a:tr>
            </a:tbl>
          </a:graphicData>
        </a:graphic>
      </p:graphicFrame>
    </p:spTree>
    <p:extLst>
      <p:ext uri="{BB962C8B-B14F-4D97-AF65-F5344CB8AC3E}">
        <p14:creationId xmlns:p14="http://schemas.microsoft.com/office/powerpoint/2010/main" val="3874163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Lösungsbeispiele - Anpassungsmaßnahmen</a:t>
            </a:r>
            <a:endParaRPr dirty="0"/>
          </a:p>
        </p:txBody>
      </p:sp>
      <p:sp>
        <p:nvSpPr>
          <p:cNvPr id="5" name="Inhaltsplatzhalter 2"/>
          <p:cNvSpPr>
            <a:spLocks noGrp="1"/>
          </p:cNvSpPr>
          <p:nvPr>
            <p:ph idx="1"/>
          </p:nvPr>
        </p:nvSpPr>
        <p:spPr bwMode="auto"/>
        <p:txBody>
          <a:bodyPr/>
          <a:lstStyle/>
          <a:p>
            <a:pPr marL="0" indent="0">
              <a:buNone/>
              <a:defRPr/>
            </a:pPr>
            <a:endParaRPr sz="2800" dirty="0"/>
          </a:p>
        </p:txBody>
      </p:sp>
      <p:graphicFrame>
        <p:nvGraphicFramePr>
          <p:cNvPr id="3" name="Tabelle 2">
            <a:extLst>
              <a:ext uri="{FF2B5EF4-FFF2-40B4-BE49-F238E27FC236}">
                <a16:creationId xmlns:a16="http://schemas.microsoft.com/office/drawing/2014/main" id="{09910633-BE9F-41FC-9768-5365A8E0C291}"/>
              </a:ext>
            </a:extLst>
          </p:cNvPr>
          <p:cNvGraphicFramePr>
            <a:graphicFrameLocks noGrp="1"/>
          </p:cNvGraphicFramePr>
          <p:nvPr>
            <p:extLst>
              <p:ext uri="{D42A27DB-BD31-4B8C-83A1-F6EECF244321}">
                <p14:modId xmlns:p14="http://schemas.microsoft.com/office/powerpoint/2010/main" val="613256683"/>
              </p:ext>
            </p:extLst>
          </p:nvPr>
        </p:nvGraphicFramePr>
        <p:xfrm>
          <a:off x="838200" y="1283653"/>
          <a:ext cx="9650287" cy="4111307"/>
        </p:xfrm>
        <a:graphic>
          <a:graphicData uri="http://schemas.openxmlformats.org/drawingml/2006/table">
            <a:tbl>
              <a:tblPr firstRow="1" bandRow="1">
                <a:tableStyleId>{5C22544A-7EE6-4342-B048-85BDC9FD1C3A}</a:tableStyleId>
              </a:tblPr>
              <a:tblGrid>
                <a:gridCol w="1434338">
                  <a:extLst>
                    <a:ext uri="{9D8B030D-6E8A-4147-A177-3AD203B41FA5}">
                      <a16:colId xmlns:a16="http://schemas.microsoft.com/office/drawing/2014/main" val="1968670305"/>
                    </a:ext>
                  </a:extLst>
                </a:gridCol>
                <a:gridCol w="1147698">
                  <a:extLst>
                    <a:ext uri="{9D8B030D-6E8A-4147-A177-3AD203B41FA5}">
                      <a16:colId xmlns:a16="http://schemas.microsoft.com/office/drawing/2014/main" val="3705413066"/>
                    </a:ext>
                  </a:extLst>
                </a:gridCol>
                <a:gridCol w="1749970">
                  <a:extLst>
                    <a:ext uri="{9D8B030D-6E8A-4147-A177-3AD203B41FA5}">
                      <a16:colId xmlns:a16="http://schemas.microsoft.com/office/drawing/2014/main" val="3544728357"/>
                    </a:ext>
                  </a:extLst>
                </a:gridCol>
                <a:gridCol w="1872189">
                  <a:extLst>
                    <a:ext uri="{9D8B030D-6E8A-4147-A177-3AD203B41FA5}">
                      <a16:colId xmlns:a16="http://schemas.microsoft.com/office/drawing/2014/main" val="1887833900"/>
                    </a:ext>
                  </a:extLst>
                </a:gridCol>
                <a:gridCol w="1123314">
                  <a:extLst>
                    <a:ext uri="{9D8B030D-6E8A-4147-A177-3AD203B41FA5}">
                      <a16:colId xmlns:a16="http://schemas.microsoft.com/office/drawing/2014/main" val="4169955071"/>
                    </a:ext>
                  </a:extLst>
                </a:gridCol>
                <a:gridCol w="2322778">
                  <a:extLst>
                    <a:ext uri="{9D8B030D-6E8A-4147-A177-3AD203B41FA5}">
                      <a16:colId xmlns:a16="http://schemas.microsoft.com/office/drawing/2014/main" val="2021599132"/>
                    </a:ext>
                  </a:extLst>
                </a:gridCol>
              </a:tblGrid>
              <a:tr h="812042">
                <a:tc>
                  <a:txBody>
                    <a:bodyPr/>
                    <a:lstStyle/>
                    <a:p>
                      <a:r>
                        <a:rPr lang="de-DE" sz="1600" dirty="0"/>
                        <a:t>Anbauschritt</a:t>
                      </a:r>
                    </a:p>
                  </a:txBody>
                  <a:tcPr/>
                </a:tc>
                <a:tc>
                  <a:txBody>
                    <a:bodyPr/>
                    <a:lstStyle/>
                    <a:p>
                      <a:r>
                        <a:rPr lang="de-DE" sz="1600" dirty="0"/>
                        <a:t>Hitze </a:t>
                      </a:r>
                    </a:p>
                  </a:txBody>
                  <a:tcPr/>
                </a:tc>
                <a:tc>
                  <a:txBody>
                    <a:bodyPr/>
                    <a:lstStyle/>
                    <a:p>
                      <a:r>
                        <a:rPr lang="de-DE" sz="1600" dirty="0"/>
                        <a:t>Trockenheit</a:t>
                      </a:r>
                    </a:p>
                  </a:txBody>
                  <a:tcPr/>
                </a:tc>
                <a:tc>
                  <a:txBody>
                    <a:bodyPr/>
                    <a:lstStyle/>
                    <a:p>
                      <a:r>
                        <a:rPr lang="de-DE" sz="1600" dirty="0"/>
                        <a:t>Starkniederschlag</a:t>
                      </a:r>
                    </a:p>
                  </a:txBody>
                  <a:tcPr/>
                </a:tc>
                <a:tc>
                  <a:txBody>
                    <a:bodyPr/>
                    <a:lstStyle/>
                    <a:p>
                      <a:r>
                        <a:rPr lang="de-DE" sz="1600" dirty="0"/>
                        <a:t>Spätfrost</a:t>
                      </a:r>
                    </a:p>
                  </a:txBody>
                  <a:tcPr/>
                </a:tc>
                <a:tc>
                  <a:txBody>
                    <a:bodyPr/>
                    <a:lstStyle/>
                    <a:p>
                      <a:r>
                        <a:rPr lang="de-DE" sz="1600" dirty="0"/>
                        <a:t>Höhere </a:t>
                      </a:r>
                      <a:r>
                        <a:rPr lang="de-DE" sz="1600" dirty="0" err="1"/>
                        <a:t>Temp</a:t>
                      </a:r>
                      <a:r>
                        <a:rPr lang="de-DE" sz="1600" dirty="0"/>
                        <a:t>., längere </a:t>
                      </a:r>
                      <a:r>
                        <a:rPr lang="de-DE" sz="1600" dirty="0" err="1"/>
                        <a:t>Vegetat.periode</a:t>
                      </a:r>
                      <a:endParaRPr lang="de-DE" sz="1600" dirty="0"/>
                    </a:p>
                  </a:txBody>
                  <a:tcPr/>
                </a:tc>
                <a:extLst>
                  <a:ext uri="{0D108BD9-81ED-4DB2-BD59-A6C34878D82A}">
                    <a16:rowId xmlns:a16="http://schemas.microsoft.com/office/drawing/2014/main" val="2503941791"/>
                  </a:ext>
                </a:extLst>
              </a:tr>
              <a:tr h="1509238">
                <a:tc>
                  <a:txBody>
                    <a:bodyPr/>
                    <a:lstStyle/>
                    <a:p>
                      <a:r>
                        <a:rPr lang="de-DE" sz="1600" dirty="0"/>
                        <a:t>Düngung</a:t>
                      </a:r>
                    </a:p>
                  </a:txBody>
                  <a:tcPr/>
                </a:tc>
                <a:tc>
                  <a: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600" dirty="0"/>
                    </a:p>
                  </a:txBody>
                  <a:tcPr/>
                </a:tc>
                <a:tc>
                  <a:txBody>
                    <a:bodyPr/>
                    <a:lstStyle/>
                    <a:p>
                      <a:pPr marL="285750" indent="-285750">
                        <a:buFont typeface="Arial" panose="020B0604020202020204" pitchFamily="34" charset="0"/>
                        <a:buChar char="•"/>
                      </a:pPr>
                      <a:r>
                        <a:rPr lang="de-DE" sz="1600" dirty="0">
                          <a:solidFill>
                            <a:schemeClr val="tx1"/>
                          </a:solidFill>
                        </a:rPr>
                        <a:t>Angepasste Düngung</a:t>
                      </a:r>
                    </a:p>
                    <a:p>
                      <a:pPr marL="285750" indent="-285750">
                        <a:buFont typeface="Arial" panose="020B0604020202020204" pitchFamily="34" charset="0"/>
                        <a:buChar char="•"/>
                      </a:pPr>
                      <a:r>
                        <a:rPr lang="de-DE" sz="1600" dirty="0">
                          <a:solidFill>
                            <a:schemeClr val="tx1"/>
                          </a:solidFill>
                        </a:rPr>
                        <a:t>Unterfuß-düngung</a:t>
                      </a:r>
                    </a:p>
                    <a:p>
                      <a:pPr marL="285750" indent="-285750">
                        <a:buFont typeface="Arial" panose="020B0604020202020204" pitchFamily="34" charset="0"/>
                        <a:buChar char="•"/>
                      </a:pPr>
                      <a:r>
                        <a:rPr lang="de-DE" sz="1600" dirty="0">
                          <a:solidFill>
                            <a:schemeClr val="tx1"/>
                          </a:solidFill>
                        </a:rPr>
                        <a:t>Bewässerung</a:t>
                      </a:r>
                    </a:p>
                  </a:txBody>
                  <a:tcPr/>
                </a:tc>
                <a:tc>
                  <a:txBody>
                    <a:bodyPr/>
                    <a:lstStyle/>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ZWF-Anbau zur Vermeidung von Auswaschung</a:t>
                      </a:r>
                    </a:p>
                  </a:txBody>
                  <a:tcPr/>
                </a:tc>
                <a:tc>
                  <a:txBody>
                    <a:bodyPr/>
                    <a:lstStyle/>
                    <a:p>
                      <a:endParaRPr lang="de-DE" sz="1600" dirty="0"/>
                    </a:p>
                  </a:txBody>
                  <a:tcPr/>
                </a:tc>
                <a:tc>
                  <a:txBody>
                    <a:bodyPr/>
                    <a:lstStyle/>
                    <a:p>
                      <a:pPr marL="285750" marR="0" lvl="0" indent="-2857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600" dirty="0"/>
                        <a:t>N-Mineralisation in Düngungsplan berücksichtigen</a:t>
                      </a:r>
                    </a:p>
                  </a:txBody>
                  <a:tcPr/>
                </a:tc>
                <a:extLst>
                  <a:ext uri="{0D108BD9-81ED-4DB2-BD59-A6C34878D82A}">
                    <a16:rowId xmlns:a16="http://schemas.microsoft.com/office/drawing/2014/main" val="1764300012"/>
                  </a:ext>
                </a:extLst>
              </a:tr>
              <a:tr h="1790027">
                <a:tc>
                  <a:txBody>
                    <a:bodyPr/>
                    <a:lstStyle/>
                    <a:p>
                      <a:r>
                        <a:rPr lang="de-DE" sz="1600" dirty="0" err="1"/>
                        <a:t>Unkrautregu-lierung</a:t>
                      </a:r>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r>
                        <a:rPr lang="de-DE" sz="1600" dirty="0">
                          <a:solidFill>
                            <a:schemeClr val="tx1"/>
                          </a:solidFill>
                        </a:rPr>
                        <a:t>Bewässerung für falsches </a:t>
                      </a:r>
                      <a:r>
                        <a:rPr lang="de-DE" sz="1600" dirty="0" err="1">
                          <a:solidFill>
                            <a:schemeClr val="tx1"/>
                          </a:solidFill>
                        </a:rPr>
                        <a:t>Saatbett</a:t>
                      </a:r>
                      <a:endParaRPr lang="de-DE" sz="1600" dirty="0">
                        <a:solidFill>
                          <a:schemeClr val="tx1"/>
                        </a:solidFill>
                      </a:endParaRPr>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r>
                        <a:rPr lang="de-DE" sz="1600" dirty="0"/>
                        <a:t>Optimierte Fruchtfolge </a:t>
                      </a:r>
                    </a:p>
                    <a:p>
                      <a:pPr marL="285750" indent="-285750">
                        <a:buFont typeface="Arial" panose="020B0604020202020204" pitchFamily="34" charset="0"/>
                        <a:buChar char="•"/>
                      </a:pPr>
                      <a:r>
                        <a:rPr lang="de-DE" sz="1600" dirty="0" err="1"/>
                        <a:t>Ganzj</a:t>
                      </a:r>
                      <a:r>
                        <a:rPr lang="de-DE" sz="1600" dirty="0"/>
                        <a:t>.  Boden-bedeckung</a:t>
                      </a:r>
                    </a:p>
                    <a:p>
                      <a:pPr marL="285750" indent="-285750">
                        <a:buFont typeface="Arial" panose="020B0604020202020204" pitchFamily="34" charset="0"/>
                        <a:buChar char="•"/>
                      </a:pPr>
                      <a:r>
                        <a:rPr lang="de-DE" sz="1600" dirty="0"/>
                        <a:t>Angepasste Bodenbearbeitung</a:t>
                      </a:r>
                    </a:p>
                  </a:txBody>
                  <a:tcPr/>
                </a:tc>
                <a:extLst>
                  <a:ext uri="{0D108BD9-81ED-4DB2-BD59-A6C34878D82A}">
                    <a16:rowId xmlns:a16="http://schemas.microsoft.com/office/drawing/2014/main" val="52507099"/>
                  </a:ext>
                </a:extLst>
              </a:tr>
            </a:tbl>
          </a:graphicData>
        </a:graphic>
      </p:graphicFrame>
    </p:spTree>
    <p:extLst>
      <p:ext uri="{BB962C8B-B14F-4D97-AF65-F5344CB8AC3E}">
        <p14:creationId xmlns:p14="http://schemas.microsoft.com/office/powerpoint/2010/main" val="29429237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Lösungsbeispiele - Anpassungsmaßnahmen</a:t>
            </a:r>
            <a:endParaRPr dirty="0"/>
          </a:p>
        </p:txBody>
      </p:sp>
      <p:sp>
        <p:nvSpPr>
          <p:cNvPr id="5" name="Inhaltsplatzhalter 2"/>
          <p:cNvSpPr>
            <a:spLocks noGrp="1"/>
          </p:cNvSpPr>
          <p:nvPr>
            <p:ph idx="1"/>
          </p:nvPr>
        </p:nvSpPr>
        <p:spPr bwMode="auto"/>
        <p:txBody>
          <a:bodyPr/>
          <a:lstStyle/>
          <a:p>
            <a:pPr marL="0" indent="0">
              <a:buNone/>
              <a:defRPr/>
            </a:pPr>
            <a:endParaRPr sz="2800" dirty="0"/>
          </a:p>
        </p:txBody>
      </p:sp>
      <p:graphicFrame>
        <p:nvGraphicFramePr>
          <p:cNvPr id="3" name="Tabelle 2">
            <a:extLst>
              <a:ext uri="{FF2B5EF4-FFF2-40B4-BE49-F238E27FC236}">
                <a16:creationId xmlns:a16="http://schemas.microsoft.com/office/drawing/2014/main" id="{09910633-BE9F-41FC-9768-5365A8E0C291}"/>
              </a:ext>
            </a:extLst>
          </p:cNvPr>
          <p:cNvGraphicFramePr>
            <a:graphicFrameLocks noGrp="1"/>
          </p:cNvGraphicFramePr>
          <p:nvPr>
            <p:extLst>
              <p:ext uri="{D42A27DB-BD31-4B8C-83A1-F6EECF244321}">
                <p14:modId xmlns:p14="http://schemas.microsoft.com/office/powerpoint/2010/main" val="1279329789"/>
              </p:ext>
            </p:extLst>
          </p:nvPr>
        </p:nvGraphicFramePr>
        <p:xfrm>
          <a:off x="695400" y="1283653"/>
          <a:ext cx="10801200" cy="5457715"/>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1968670305"/>
                    </a:ext>
                  </a:extLst>
                </a:gridCol>
                <a:gridCol w="2359247">
                  <a:extLst>
                    <a:ext uri="{9D8B030D-6E8A-4147-A177-3AD203B41FA5}">
                      <a16:colId xmlns:a16="http://schemas.microsoft.com/office/drawing/2014/main" val="3705413066"/>
                    </a:ext>
                  </a:extLst>
                </a:gridCol>
                <a:gridCol w="1386482">
                  <a:extLst>
                    <a:ext uri="{9D8B030D-6E8A-4147-A177-3AD203B41FA5}">
                      <a16:colId xmlns:a16="http://schemas.microsoft.com/office/drawing/2014/main" val="3544728357"/>
                    </a:ext>
                  </a:extLst>
                </a:gridCol>
                <a:gridCol w="1605401">
                  <a:extLst>
                    <a:ext uri="{9D8B030D-6E8A-4147-A177-3AD203B41FA5}">
                      <a16:colId xmlns:a16="http://schemas.microsoft.com/office/drawing/2014/main" val="1887833900"/>
                    </a:ext>
                  </a:extLst>
                </a:gridCol>
                <a:gridCol w="1386482">
                  <a:extLst>
                    <a:ext uri="{9D8B030D-6E8A-4147-A177-3AD203B41FA5}">
                      <a16:colId xmlns:a16="http://schemas.microsoft.com/office/drawing/2014/main" val="4169955071"/>
                    </a:ext>
                  </a:extLst>
                </a:gridCol>
                <a:gridCol w="2263388">
                  <a:extLst>
                    <a:ext uri="{9D8B030D-6E8A-4147-A177-3AD203B41FA5}">
                      <a16:colId xmlns:a16="http://schemas.microsoft.com/office/drawing/2014/main" val="2021599132"/>
                    </a:ext>
                  </a:extLst>
                </a:gridCol>
              </a:tblGrid>
              <a:tr h="728472">
                <a:tc>
                  <a:txBody>
                    <a:bodyPr/>
                    <a:lstStyle/>
                    <a:p>
                      <a:r>
                        <a:rPr lang="de-DE" sz="1600" dirty="0"/>
                        <a:t>Anbauschritt</a:t>
                      </a:r>
                    </a:p>
                  </a:txBody>
                  <a:tcPr/>
                </a:tc>
                <a:tc>
                  <a:txBody>
                    <a:bodyPr/>
                    <a:lstStyle/>
                    <a:p>
                      <a:r>
                        <a:rPr lang="de-DE" sz="1600" dirty="0"/>
                        <a:t>Hitze </a:t>
                      </a:r>
                    </a:p>
                  </a:txBody>
                  <a:tcPr/>
                </a:tc>
                <a:tc>
                  <a:txBody>
                    <a:bodyPr/>
                    <a:lstStyle/>
                    <a:p>
                      <a:r>
                        <a:rPr lang="de-DE" sz="1600" dirty="0"/>
                        <a:t>Trockenheit</a:t>
                      </a:r>
                    </a:p>
                  </a:txBody>
                  <a:tcPr/>
                </a:tc>
                <a:tc>
                  <a:txBody>
                    <a:bodyPr/>
                    <a:lstStyle/>
                    <a:p>
                      <a:r>
                        <a:rPr lang="de-DE" sz="1600" dirty="0"/>
                        <a:t>Starknieder-schlag</a:t>
                      </a:r>
                    </a:p>
                  </a:txBody>
                  <a:tcPr/>
                </a:tc>
                <a:tc>
                  <a:txBody>
                    <a:bodyPr/>
                    <a:lstStyle/>
                    <a:p>
                      <a:r>
                        <a:rPr lang="de-DE" sz="1600" dirty="0"/>
                        <a:t>Spätfrost</a:t>
                      </a:r>
                    </a:p>
                  </a:txBody>
                  <a:tcPr/>
                </a:tc>
                <a:tc>
                  <a:txBody>
                    <a:bodyPr/>
                    <a:lstStyle/>
                    <a:p>
                      <a:r>
                        <a:rPr lang="de-DE" sz="1600" dirty="0"/>
                        <a:t>Höhere </a:t>
                      </a:r>
                      <a:r>
                        <a:rPr lang="de-DE" sz="1600" dirty="0" err="1"/>
                        <a:t>Temp</a:t>
                      </a:r>
                      <a:r>
                        <a:rPr lang="de-DE" sz="1600" dirty="0"/>
                        <a:t>., längere </a:t>
                      </a:r>
                      <a:r>
                        <a:rPr lang="de-DE" sz="1600" dirty="0" err="1"/>
                        <a:t>Vegetat.periode</a:t>
                      </a:r>
                      <a:endParaRPr lang="de-DE" sz="1600" dirty="0"/>
                    </a:p>
                  </a:txBody>
                  <a:tcPr/>
                </a:tc>
                <a:extLst>
                  <a:ext uri="{0D108BD9-81ED-4DB2-BD59-A6C34878D82A}">
                    <a16:rowId xmlns:a16="http://schemas.microsoft.com/office/drawing/2014/main" val="2503941791"/>
                  </a:ext>
                </a:extLst>
              </a:tr>
              <a:tr h="2361482">
                <a:tc>
                  <a:txBody>
                    <a:bodyPr/>
                    <a:lstStyle/>
                    <a:p>
                      <a:r>
                        <a:rPr lang="de-DE" sz="1600" dirty="0"/>
                        <a:t>Pflanzenschutz</a:t>
                      </a:r>
                    </a:p>
                  </a:txBody>
                  <a:tcPr/>
                </a:tc>
                <a:tc>
                  <a:txBody>
                    <a:bodyPr/>
                    <a:lstStyle/>
                    <a:p>
                      <a:pPr marL="285750" indent="-285750">
                        <a:buFont typeface="Arial" panose="020B0604020202020204" pitchFamily="34" charset="0"/>
                        <a:buChar char="•"/>
                      </a:pPr>
                      <a:r>
                        <a:rPr lang="de-DE" sz="1600" dirty="0" err="1"/>
                        <a:t>Nützlingsförderung</a:t>
                      </a:r>
                      <a:endParaRPr lang="de-DE" sz="1600" dirty="0"/>
                    </a:p>
                    <a:p>
                      <a:pPr marL="285750" indent="-285750">
                        <a:buFont typeface="Arial" panose="020B0604020202020204" pitchFamily="34" charset="0"/>
                        <a:buChar char="•"/>
                      </a:pPr>
                      <a:r>
                        <a:rPr lang="de-DE" sz="1600" dirty="0"/>
                        <a:t>Angepasste Düngung</a:t>
                      </a:r>
                    </a:p>
                    <a:p>
                      <a:pPr marL="285750" indent="-285750">
                        <a:buFont typeface="Arial" panose="020B0604020202020204" pitchFamily="34" charset="0"/>
                        <a:buChar char="•"/>
                      </a:pPr>
                      <a:r>
                        <a:rPr lang="de-DE" sz="1600" dirty="0"/>
                        <a:t>Pflanzenstärkungs-mittel</a:t>
                      </a:r>
                    </a:p>
                    <a:p>
                      <a:pPr marL="285750" indent="-285750">
                        <a:buFont typeface="Arial" panose="020B0604020202020204" pitchFamily="34" charset="0"/>
                        <a:buChar char="•"/>
                      </a:pPr>
                      <a:r>
                        <a:rPr lang="de-DE" sz="1600" dirty="0"/>
                        <a:t>Kulturschutznetze (1,2-1,6 mm)</a:t>
                      </a:r>
                    </a:p>
                    <a:p>
                      <a:pPr marL="285750" indent="-285750">
                        <a:buFont typeface="Arial" panose="020B0604020202020204" pitchFamily="34" charset="0"/>
                        <a:buChar char="•"/>
                      </a:pPr>
                      <a:r>
                        <a:rPr lang="de-DE" sz="1600" dirty="0">
                          <a:solidFill>
                            <a:schemeClr val="tx1"/>
                          </a:solidFill>
                        </a:rPr>
                        <a:t>Bewässerung</a:t>
                      </a:r>
                    </a:p>
                    <a:p>
                      <a:pPr marL="285750" indent="-285750">
                        <a:buFont typeface="Arial" panose="020B0604020202020204" pitchFamily="34" charset="0"/>
                        <a:buChar char="•"/>
                      </a:pPr>
                      <a:r>
                        <a:rPr lang="de-DE" sz="1600" dirty="0">
                          <a:solidFill>
                            <a:schemeClr val="tx1"/>
                          </a:solidFill>
                        </a:rPr>
                        <a:t>Schattierung</a:t>
                      </a:r>
                    </a:p>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r>
                        <a:rPr lang="de-DE" sz="1600" dirty="0"/>
                        <a:t>Bewässerung</a:t>
                      </a:r>
                    </a:p>
                  </a:txBody>
                  <a:tcPr/>
                </a:tc>
                <a:tc>
                  <a:txBody>
                    <a:bodyPr/>
                    <a:lstStyle/>
                    <a:p>
                      <a:pPr marL="285750" indent="-285750">
                        <a:buFont typeface="Arial" panose="020B0604020202020204" pitchFamily="34" charset="0"/>
                        <a:buChar char="•"/>
                      </a:pPr>
                      <a:r>
                        <a:rPr lang="de-DE" sz="1600" dirty="0">
                          <a:solidFill>
                            <a:schemeClr val="tx1"/>
                          </a:solidFill>
                        </a:rPr>
                        <a:t>Bodenfrucht-barkeit fördern</a:t>
                      </a:r>
                    </a:p>
                  </a:txBody>
                  <a:tcPr/>
                </a:tc>
                <a:tc>
                  <a:txBody>
                    <a:bodyPr/>
                    <a:lstStyle/>
                    <a:p>
                      <a:pPr marL="285750" indent="-285750">
                        <a:buFont typeface="Arial" panose="020B0604020202020204" pitchFamily="34" charset="0"/>
                        <a:buChar char="•"/>
                      </a:pPr>
                      <a:r>
                        <a:rPr lang="de-DE" sz="1600" dirty="0" err="1">
                          <a:solidFill>
                            <a:schemeClr val="tx1"/>
                          </a:solidFill>
                        </a:rPr>
                        <a:t>Vliesab</a:t>
                      </a:r>
                      <a:r>
                        <a:rPr lang="de-DE" sz="1600" dirty="0">
                          <a:solidFill>
                            <a:schemeClr val="tx1"/>
                          </a:solidFill>
                        </a:rPr>
                        <a:t>-deckung</a:t>
                      </a:r>
                    </a:p>
                  </a:txBody>
                  <a:tcPr/>
                </a:tc>
                <a:tc>
                  <a:txBody>
                    <a:bodyPr/>
                    <a:lstStyle/>
                    <a:p>
                      <a:pPr marL="285750" indent="-285750">
                        <a:buFont typeface="Arial" panose="020B0604020202020204" pitchFamily="34" charset="0"/>
                        <a:buChar char="•"/>
                      </a:pPr>
                      <a:r>
                        <a:rPr lang="de-DE" sz="1600" dirty="0" err="1"/>
                        <a:t>Nützlingsförderung</a:t>
                      </a:r>
                      <a:endParaRPr lang="de-DE" sz="1600" dirty="0"/>
                    </a:p>
                    <a:p>
                      <a:pPr marL="285750" indent="-285750">
                        <a:buFont typeface="Arial" panose="020B0604020202020204" pitchFamily="34" charset="0"/>
                        <a:buChar char="•"/>
                      </a:pPr>
                      <a:r>
                        <a:rPr lang="de-DE" sz="1600" dirty="0"/>
                        <a:t>Angepasste Düngung</a:t>
                      </a:r>
                    </a:p>
                    <a:p>
                      <a:pPr marL="285750" indent="-285750">
                        <a:buFont typeface="Arial" panose="020B0604020202020204" pitchFamily="34" charset="0"/>
                        <a:buChar char="•"/>
                      </a:pPr>
                      <a:r>
                        <a:rPr lang="de-DE" sz="1600" dirty="0"/>
                        <a:t>Pflanzenstärkungs-mittel</a:t>
                      </a:r>
                    </a:p>
                    <a:p>
                      <a:pPr marL="285750" indent="-285750">
                        <a:buFont typeface="Arial" panose="020B0604020202020204" pitchFamily="34" charset="0"/>
                        <a:buChar char="•"/>
                      </a:pPr>
                      <a:r>
                        <a:rPr lang="de-DE" sz="1600" dirty="0"/>
                        <a:t>Kulturschutznetze (1,2-1,6 mm)</a:t>
                      </a:r>
                    </a:p>
                  </a:txBody>
                  <a:tcPr/>
                </a:tc>
                <a:extLst>
                  <a:ext uri="{0D108BD9-81ED-4DB2-BD59-A6C34878D82A}">
                    <a16:rowId xmlns:a16="http://schemas.microsoft.com/office/drawing/2014/main" val="3584050457"/>
                  </a:ext>
                </a:extLst>
              </a:tr>
              <a:tr h="1605808">
                <a:tc>
                  <a:txBody>
                    <a:bodyPr/>
                    <a:lstStyle/>
                    <a:p>
                      <a:r>
                        <a:rPr lang="de-DE" sz="1600" dirty="0"/>
                        <a:t>Ernte</a:t>
                      </a:r>
                    </a:p>
                  </a:txBody>
                  <a:tcPr/>
                </a:tc>
                <a:tc>
                  <a:txBody>
                    <a:bodyPr/>
                    <a:lstStyle/>
                    <a:p>
                      <a:pPr marL="285750" indent="-285750">
                        <a:buFont typeface="Arial" panose="020B0604020202020204" pitchFamily="34" charset="0"/>
                        <a:buChar char="•"/>
                      </a:pPr>
                      <a:r>
                        <a:rPr lang="de-DE" sz="1600" dirty="0"/>
                        <a:t>Möglichst in den Morgenstunden</a:t>
                      </a:r>
                    </a:p>
                    <a:p>
                      <a:pPr marL="285750" indent="-285750">
                        <a:buFont typeface="Arial" panose="020B0604020202020204" pitchFamily="34" charset="0"/>
                        <a:buChar char="•"/>
                      </a:pPr>
                      <a:r>
                        <a:rPr lang="de-DE" sz="1600" dirty="0"/>
                        <a:t>Schnittstellen abspritzen</a:t>
                      </a:r>
                    </a:p>
                    <a:p>
                      <a:pPr marL="285750" indent="-285750">
                        <a:buFont typeface="Arial" panose="020B0604020202020204" pitchFamily="34" charset="0"/>
                        <a:buChar char="•"/>
                      </a:pPr>
                      <a:r>
                        <a:rPr lang="de-DE" sz="1600" dirty="0"/>
                        <a:t>Schnelle Kühlung </a:t>
                      </a:r>
                    </a:p>
                    <a:p>
                      <a:pPr marL="285750" indent="-285750">
                        <a:buFont typeface="Arial" panose="020B0604020202020204" pitchFamily="34" charset="0"/>
                        <a:buChar char="•"/>
                      </a:pPr>
                      <a:endParaRPr lang="de-DE" sz="1600" dirty="0"/>
                    </a:p>
                  </a:txBody>
                  <a:tcPr/>
                </a:tc>
                <a:tc>
                  <a:txBody>
                    <a:bodyPr/>
                    <a:lstStyle/>
                    <a:p>
                      <a:pPr marL="285750" indent="-285750">
                        <a:buFont typeface="Arial" panose="020B0604020202020204" pitchFamily="34" charset="0"/>
                        <a:buChar char="•"/>
                      </a:pPr>
                      <a:r>
                        <a:rPr lang="de-DE" sz="1600" dirty="0" err="1">
                          <a:solidFill>
                            <a:schemeClr val="tx1"/>
                          </a:solidFill>
                        </a:rPr>
                        <a:t>Bewässe-rung</a:t>
                      </a:r>
                      <a:endParaRPr lang="de-DE" sz="1600" dirty="0">
                        <a:solidFill>
                          <a:schemeClr val="tx1"/>
                        </a:solidFill>
                      </a:endParaRPr>
                    </a:p>
                  </a:txBody>
                  <a:tcPr/>
                </a:tc>
                <a:tc>
                  <a:txBody>
                    <a:bodyPr/>
                    <a:lstStyle/>
                    <a:p>
                      <a:pPr marL="285750" indent="-285750">
                        <a:buFont typeface="Arial" panose="020B0604020202020204" pitchFamily="34" charset="0"/>
                        <a:buChar char="•"/>
                      </a:pPr>
                      <a:r>
                        <a:rPr lang="de-DE" sz="1600" dirty="0">
                          <a:solidFill>
                            <a:schemeClr val="tx1"/>
                          </a:solidFill>
                        </a:rPr>
                        <a:t>Mulchen</a:t>
                      </a:r>
                    </a:p>
                    <a:p>
                      <a:r>
                        <a:rPr lang="de-DE" sz="1600" dirty="0">
                          <a:solidFill>
                            <a:schemeClr val="tx1"/>
                          </a:solidFill>
                        </a:rPr>
                        <a:t>Erntegassen</a:t>
                      </a:r>
                    </a:p>
                  </a:txBody>
                  <a:tcPr/>
                </a:tc>
                <a:tc>
                  <a:txBody>
                    <a:bodyPr/>
                    <a:lstStyle/>
                    <a:p>
                      <a:endParaRPr lang="de-DE" sz="1600" dirty="0"/>
                    </a:p>
                  </a:txBody>
                  <a:tcPr/>
                </a:tc>
                <a:tc>
                  <a:txBody>
                    <a:bodyPr/>
                    <a:lstStyle/>
                    <a:p>
                      <a:pPr marL="0" indent="0">
                        <a:buFont typeface="Arial" panose="020B0604020202020204" pitchFamily="34" charset="0"/>
                        <a:buNone/>
                      </a:pPr>
                      <a:endParaRPr lang="de-DE" sz="1600" dirty="0"/>
                    </a:p>
                  </a:txBody>
                  <a:tcPr/>
                </a:tc>
                <a:extLst>
                  <a:ext uri="{0D108BD9-81ED-4DB2-BD59-A6C34878D82A}">
                    <a16:rowId xmlns:a16="http://schemas.microsoft.com/office/drawing/2014/main" val="1179710152"/>
                  </a:ext>
                </a:extLst>
              </a:tr>
              <a:tr h="761953">
                <a:tc>
                  <a:txBody>
                    <a:bodyPr/>
                    <a:lstStyle/>
                    <a:p>
                      <a:r>
                        <a:rPr lang="de-DE" sz="1600" dirty="0"/>
                        <a:t>Lagerung</a:t>
                      </a:r>
                    </a:p>
                  </a:txBody>
                  <a:tcPr/>
                </a:tc>
                <a:tc>
                  <a:txBody>
                    <a:bodyPr/>
                    <a:lstStyle/>
                    <a:p>
                      <a:pPr marL="285750" indent="-285750">
                        <a:buFont typeface="Arial" panose="020B0604020202020204" pitchFamily="34" charset="0"/>
                        <a:buChar char="•"/>
                      </a:pPr>
                      <a:r>
                        <a:rPr lang="de-DE" sz="1600" dirty="0"/>
                        <a:t>Schnelle Kühlung z.B. Vakuumkühlung</a:t>
                      </a:r>
                    </a:p>
                  </a:txBody>
                  <a:tcPr/>
                </a:tc>
                <a:tc>
                  <a:txBody>
                    <a:bodyPr/>
                    <a:lstStyle/>
                    <a:p>
                      <a:endParaRPr lang="de-DE" sz="1600" dirty="0"/>
                    </a:p>
                  </a:txBody>
                  <a:tcPr/>
                </a:tc>
                <a:tc>
                  <a:txBody>
                    <a:bodyPr/>
                    <a:lstStyle/>
                    <a:p>
                      <a:endParaRPr lang="de-DE" sz="1600" dirty="0"/>
                    </a:p>
                  </a:txBody>
                  <a:tcPr/>
                </a:tc>
                <a:tc>
                  <a:txBody>
                    <a:bodyPr/>
                    <a:lstStyle/>
                    <a:p>
                      <a:endParaRPr lang="de-DE" sz="1600" dirty="0"/>
                    </a:p>
                  </a:txBody>
                  <a:tcPr/>
                </a:tc>
                <a:tc>
                  <a:txBody>
                    <a:bodyPr/>
                    <a:lstStyle/>
                    <a:p>
                      <a:pPr marL="285750" indent="-285750">
                        <a:buFont typeface="Arial" panose="020B0604020202020204" pitchFamily="34" charset="0"/>
                        <a:buChar char="•"/>
                      </a:pPr>
                      <a:endParaRPr lang="de-DE" sz="1600" dirty="0"/>
                    </a:p>
                  </a:txBody>
                  <a:tcPr/>
                </a:tc>
                <a:extLst>
                  <a:ext uri="{0D108BD9-81ED-4DB2-BD59-A6C34878D82A}">
                    <a16:rowId xmlns:a16="http://schemas.microsoft.com/office/drawing/2014/main" val="52507099"/>
                  </a:ext>
                </a:extLst>
              </a:tr>
            </a:tbl>
          </a:graphicData>
        </a:graphic>
      </p:graphicFrame>
    </p:spTree>
    <p:extLst>
      <p:ext uri="{BB962C8B-B14F-4D97-AF65-F5344CB8AC3E}">
        <p14:creationId xmlns:p14="http://schemas.microsoft.com/office/powerpoint/2010/main" val="1367609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9737558" cy="770785"/>
          </a:xfrm>
        </p:spPr>
        <p:txBody>
          <a:bodyPr>
            <a:normAutofit/>
          </a:bodyPr>
          <a:lstStyle/>
          <a:p>
            <a:pPr>
              <a:defRPr/>
            </a:pPr>
            <a:r>
              <a:rPr lang="de-DE" dirty="0"/>
              <a:t>Arbeitsauftrag 2:</a:t>
            </a:r>
            <a:endParaRPr lang="de-DE" sz="3200" dirty="0"/>
          </a:p>
        </p:txBody>
      </p:sp>
      <p:sp>
        <p:nvSpPr>
          <p:cNvPr id="3" name="Textfeld 2">
            <a:extLst>
              <a:ext uri="{FF2B5EF4-FFF2-40B4-BE49-F238E27FC236}">
                <a16:creationId xmlns:a16="http://schemas.microsoft.com/office/drawing/2014/main" id="{ACC87F3E-B1F0-4E4A-BAA7-A77024FFFEB9}"/>
              </a:ext>
            </a:extLst>
          </p:cNvPr>
          <p:cNvSpPr txBox="1"/>
          <p:nvPr/>
        </p:nvSpPr>
        <p:spPr>
          <a:xfrm>
            <a:off x="1127448" y="1412776"/>
            <a:ext cx="9937104" cy="3570208"/>
          </a:xfrm>
          <a:prstGeom prst="rect">
            <a:avLst/>
          </a:prstGeom>
          <a:noFill/>
        </p:spPr>
        <p:txBody>
          <a:bodyPr wrap="square" rtlCol="0">
            <a:spAutoFit/>
          </a:bodyPr>
          <a:lstStyle/>
          <a:p>
            <a:pPr algn="ctr">
              <a:spcAft>
                <a:spcPts val="1200"/>
              </a:spcAft>
              <a:defRPr/>
            </a:pPr>
            <a:r>
              <a:rPr lang="de-DE" sz="2800" dirty="0">
                <a:ea typeface="+mj-ea"/>
                <a:cs typeface="+mj-cs"/>
              </a:rPr>
              <a:t>Eine vielseitige Fruchtfolge hat u.a. positive Auswirkungen auf den Boden und kann das Ertrags- und Anbaurisiko durch ungünstige Wetterereignisse streuen. </a:t>
            </a:r>
          </a:p>
          <a:p>
            <a:pPr algn="ctr">
              <a:spcAft>
                <a:spcPts val="1200"/>
              </a:spcAft>
              <a:defRPr/>
            </a:pPr>
            <a:endParaRPr lang="de-DE" sz="2800" dirty="0">
              <a:ea typeface="+mj-ea"/>
              <a:cs typeface="+mj-cs"/>
            </a:endParaRPr>
          </a:p>
          <a:p>
            <a:pPr algn="ctr">
              <a:spcAft>
                <a:spcPts val="1200"/>
              </a:spcAft>
              <a:defRPr/>
            </a:pPr>
            <a:r>
              <a:rPr lang="de-DE" sz="2800" dirty="0">
                <a:ea typeface="+mj-ea"/>
                <a:cs typeface="+mj-cs"/>
              </a:rPr>
              <a:t>Wie kann eine vielseitige Fruchtfolge mit Salat aussehen?</a:t>
            </a:r>
          </a:p>
          <a:p>
            <a:pPr algn="ctr">
              <a:spcAft>
                <a:spcPts val="1200"/>
              </a:spcAft>
              <a:defRPr/>
            </a:pPr>
            <a:r>
              <a:rPr lang="de-DE" sz="2800" dirty="0">
                <a:ea typeface="+mj-ea"/>
                <a:cs typeface="+mj-cs"/>
              </a:rPr>
              <a:t>Beachten Sie dabei Krankheitsüberträger, Bodenbedeckung, Spät-/</a:t>
            </a:r>
            <a:r>
              <a:rPr lang="de-DE" sz="2800" dirty="0" err="1">
                <a:ea typeface="+mj-ea"/>
                <a:cs typeface="+mj-cs"/>
              </a:rPr>
              <a:t>Schwachzehrer</a:t>
            </a:r>
            <a:r>
              <a:rPr lang="de-DE" sz="2800" dirty="0">
                <a:ea typeface="+mj-ea"/>
                <a:cs typeface="+mj-cs"/>
              </a:rPr>
              <a:t>, Durchwurzelung / Bodenbedeckung</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10515600" cy="1767731"/>
          </a:xfrm>
        </p:spPr>
        <p:txBody>
          <a:bodyPr>
            <a:normAutofit/>
          </a:bodyPr>
          <a:lstStyle/>
          <a:p>
            <a:pPr algn="ctr">
              <a:defRPr/>
            </a:pPr>
            <a:r>
              <a:rPr lang="de-DE" sz="4000" dirty="0"/>
              <a:t>Beispiel einer vielseitigen Fruchtfolge </a:t>
            </a:r>
            <a:br>
              <a:rPr lang="de-DE" sz="4000" dirty="0"/>
            </a:br>
            <a:r>
              <a:rPr lang="de-DE" sz="4000" dirty="0"/>
              <a:t>mit Salat</a:t>
            </a:r>
            <a:br>
              <a:rPr lang="de-DE" dirty="0"/>
            </a:br>
            <a:endParaRPr lang="de-DE" dirty="0"/>
          </a:p>
        </p:txBody>
      </p:sp>
      <p:graphicFrame>
        <p:nvGraphicFramePr>
          <p:cNvPr id="3" name="Inhaltsplatzhalter 2">
            <a:extLst>
              <a:ext uri="{FF2B5EF4-FFF2-40B4-BE49-F238E27FC236}">
                <a16:creationId xmlns:a16="http://schemas.microsoft.com/office/drawing/2014/main" id="{E1B1E447-3506-4700-8B25-AC3C8884D8CE}"/>
              </a:ext>
            </a:extLst>
          </p:cNvPr>
          <p:cNvGraphicFramePr>
            <a:graphicFrameLocks noGrp="1"/>
          </p:cNvGraphicFramePr>
          <p:nvPr>
            <p:ph idx="1"/>
            <p:extLst>
              <p:ext uri="{D42A27DB-BD31-4B8C-83A1-F6EECF244321}">
                <p14:modId xmlns:p14="http://schemas.microsoft.com/office/powerpoint/2010/main" val="2484784076"/>
              </p:ext>
            </p:extLst>
          </p:nvPr>
        </p:nvGraphicFramePr>
        <p:xfrm>
          <a:off x="4267599" y="1916833"/>
          <a:ext cx="3656802" cy="3956499"/>
        </p:xfrm>
        <a:graphic>
          <a:graphicData uri="http://schemas.openxmlformats.org/drawingml/2006/table">
            <a:tbl>
              <a:tblPr firstRow="1" bandRow="1">
                <a:tableStyleId>{5C22544A-7EE6-4342-B048-85BDC9FD1C3A}</a:tableStyleId>
              </a:tblPr>
              <a:tblGrid>
                <a:gridCol w="3656802">
                  <a:extLst>
                    <a:ext uri="{9D8B030D-6E8A-4147-A177-3AD203B41FA5}">
                      <a16:colId xmlns:a16="http://schemas.microsoft.com/office/drawing/2014/main" val="447208969"/>
                    </a:ext>
                  </a:extLst>
                </a:gridCol>
              </a:tblGrid>
              <a:tr h="439611">
                <a:tc>
                  <a:txBody>
                    <a:bodyPr/>
                    <a:lstStyle/>
                    <a:p>
                      <a:pPr algn="ctr"/>
                      <a:r>
                        <a:rPr lang="de-DE" dirty="0"/>
                        <a:t>Kultur</a:t>
                      </a:r>
                    </a:p>
                  </a:txBody>
                  <a:tcPr/>
                </a:tc>
                <a:extLst>
                  <a:ext uri="{0D108BD9-81ED-4DB2-BD59-A6C34878D82A}">
                    <a16:rowId xmlns:a16="http://schemas.microsoft.com/office/drawing/2014/main" val="2698701480"/>
                  </a:ext>
                </a:extLst>
              </a:tr>
              <a:tr h="439611">
                <a:tc>
                  <a:txBody>
                    <a:bodyPr/>
                    <a:lstStyle/>
                    <a:p>
                      <a:pPr algn="l"/>
                      <a:r>
                        <a:rPr lang="de-DE" dirty="0"/>
                        <a:t>Zwischenfrucht über Winter</a:t>
                      </a:r>
                    </a:p>
                  </a:txBody>
                  <a:tcPr/>
                </a:tc>
                <a:extLst>
                  <a:ext uri="{0D108BD9-81ED-4DB2-BD59-A6C34878D82A}">
                    <a16:rowId xmlns:a16="http://schemas.microsoft.com/office/drawing/2014/main" val="333792528"/>
                  </a:ext>
                </a:extLst>
              </a:tr>
              <a:tr h="439611">
                <a:tc>
                  <a:txBody>
                    <a:bodyPr/>
                    <a:lstStyle/>
                    <a:p>
                      <a:pPr algn="l"/>
                      <a:r>
                        <a:rPr lang="de-DE" dirty="0" err="1"/>
                        <a:t>Süßmais</a:t>
                      </a:r>
                      <a:endParaRPr lang="de-DE" dirty="0"/>
                    </a:p>
                  </a:txBody>
                  <a:tcPr/>
                </a:tc>
                <a:extLst>
                  <a:ext uri="{0D108BD9-81ED-4DB2-BD59-A6C34878D82A}">
                    <a16:rowId xmlns:a16="http://schemas.microsoft.com/office/drawing/2014/main" val="2538429821"/>
                  </a:ext>
                </a:extLst>
              </a:tr>
              <a:tr h="439611">
                <a:tc>
                  <a:txBody>
                    <a:bodyPr/>
                    <a:lstStyle/>
                    <a:p>
                      <a:pPr algn="l"/>
                      <a:r>
                        <a:rPr lang="de-DE" dirty="0"/>
                        <a:t>Zwischenfrucht</a:t>
                      </a:r>
                    </a:p>
                  </a:txBody>
                  <a:tcPr/>
                </a:tc>
                <a:extLst>
                  <a:ext uri="{0D108BD9-81ED-4DB2-BD59-A6C34878D82A}">
                    <a16:rowId xmlns:a16="http://schemas.microsoft.com/office/drawing/2014/main" val="1745208428"/>
                  </a:ext>
                </a:extLst>
              </a:tr>
              <a:tr h="439611">
                <a:tc>
                  <a:txBody>
                    <a:bodyPr/>
                    <a:lstStyle/>
                    <a:p>
                      <a:pPr marL="0" marR="0" lvl="0" indent="0" algn="l" defTabSz="914400" eaLnBrk="1" fontAlgn="auto" latinLnBrk="0" hangingPunct="1">
                        <a:lnSpc>
                          <a:spcPct val="100000"/>
                        </a:lnSpc>
                        <a:spcBef>
                          <a:spcPts val="0"/>
                        </a:spcBef>
                        <a:spcAft>
                          <a:spcPts val="0"/>
                        </a:spcAft>
                        <a:buClrTx/>
                        <a:buSzTx/>
                        <a:buFontTx/>
                        <a:buNone/>
                        <a:tabLst/>
                        <a:defRPr/>
                      </a:pPr>
                      <a:r>
                        <a:rPr lang="de-DE" dirty="0"/>
                        <a:t>Zucchini</a:t>
                      </a:r>
                    </a:p>
                  </a:txBody>
                  <a:tcPr/>
                </a:tc>
                <a:extLst>
                  <a:ext uri="{0D108BD9-81ED-4DB2-BD59-A6C34878D82A}">
                    <a16:rowId xmlns:a16="http://schemas.microsoft.com/office/drawing/2014/main" val="3928524077"/>
                  </a:ext>
                </a:extLst>
              </a:tr>
              <a:tr h="439611">
                <a:tc>
                  <a:txBody>
                    <a:bodyPr/>
                    <a:lstStyle/>
                    <a:p>
                      <a:pPr algn="l"/>
                      <a:r>
                        <a:rPr lang="de-DE" dirty="0"/>
                        <a:t>Salat</a:t>
                      </a:r>
                    </a:p>
                  </a:txBody>
                  <a:tcPr/>
                </a:tc>
                <a:extLst>
                  <a:ext uri="{0D108BD9-81ED-4DB2-BD59-A6C34878D82A}">
                    <a16:rowId xmlns:a16="http://schemas.microsoft.com/office/drawing/2014/main" val="3756863805"/>
                  </a:ext>
                </a:extLst>
              </a:tr>
              <a:tr h="439611">
                <a:tc>
                  <a:txBody>
                    <a:bodyPr/>
                    <a:lstStyle/>
                    <a:p>
                      <a:pPr algn="l"/>
                      <a:r>
                        <a:rPr lang="de-DE" dirty="0"/>
                        <a:t>Zwiebeln</a:t>
                      </a:r>
                    </a:p>
                  </a:txBody>
                  <a:tcPr/>
                </a:tc>
                <a:extLst>
                  <a:ext uri="{0D108BD9-81ED-4DB2-BD59-A6C34878D82A}">
                    <a16:rowId xmlns:a16="http://schemas.microsoft.com/office/drawing/2014/main" val="2925640211"/>
                  </a:ext>
                </a:extLst>
              </a:tr>
              <a:tr h="439611">
                <a:tc>
                  <a:txBody>
                    <a:bodyPr/>
                    <a:lstStyle/>
                    <a:p>
                      <a:pPr algn="l"/>
                      <a:r>
                        <a:rPr lang="de-DE" dirty="0"/>
                        <a:t>Zwischenfrucht</a:t>
                      </a:r>
                    </a:p>
                  </a:txBody>
                  <a:tcPr/>
                </a:tc>
                <a:extLst>
                  <a:ext uri="{0D108BD9-81ED-4DB2-BD59-A6C34878D82A}">
                    <a16:rowId xmlns:a16="http://schemas.microsoft.com/office/drawing/2014/main" val="1025059834"/>
                  </a:ext>
                </a:extLst>
              </a:tr>
              <a:tr h="439611">
                <a:tc>
                  <a:txBody>
                    <a:bodyPr/>
                    <a:lstStyle/>
                    <a:p>
                      <a:pPr algn="l"/>
                      <a:r>
                        <a:rPr lang="de-DE" dirty="0"/>
                        <a:t>Möhren</a:t>
                      </a:r>
                    </a:p>
                  </a:txBody>
                  <a:tcPr/>
                </a:tc>
                <a:extLst>
                  <a:ext uri="{0D108BD9-81ED-4DB2-BD59-A6C34878D82A}">
                    <a16:rowId xmlns:a16="http://schemas.microsoft.com/office/drawing/2014/main" val="1442571552"/>
                  </a:ext>
                </a:extLst>
              </a:tr>
            </a:tbl>
          </a:graphicData>
        </a:graphic>
      </p:graphicFrame>
      <p:pic>
        <p:nvPicPr>
          <p:cNvPr id="2" name="Grafik 1">
            <a:extLst>
              <a:ext uri="{FF2B5EF4-FFF2-40B4-BE49-F238E27FC236}">
                <a16:creationId xmlns:a16="http://schemas.microsoft.com/office/drawing/2014/main" id="{DD136B82-0C8F-42B0-A3B2-8F6D903FE9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9377" y="1484784"/>
            <a:ext cx="2264730" cy="1558721"/>
          </a:xfrm>
          <a:prstGeom prst="rect">
            <a:avLst/>
          </a:prstGeom>
        </p:spPr>
      </p:pic>
      <p:pic>
        <p:nvPicPr>
          <p:cNvPr id="5" name="Grafik 4">
            <a:extLst>
              <a:ext uri="{FF2B5EF4-FFF2-40B4-BE49-F238E27FC236}">
                <a16:creationId xmlns:a16="http://schemas.microsoft.com/office/drawing/2014/main" id="{B3EF5A1F-EE40-4966-ADA6-F714A0012A1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21206" y="1408981"/>
            <a:ext cx="2355242" cy="1767731"/>
          </a:xfrm>
          <a:prstGeom prst="rect">
            <a:avLst/>
          </a:prstGeom>
        </p:spPr>
      </p:pic>
      <p:pic>
        <p:nvPicPr>
          <p:cNvPr id="7" name="Grafik 6">
            <a:extLst>
              <a:ext uri="{FF2B5EF4-FFF2-40B4-BE49-F238E27FC236}">
                <a16:creationId xmlns:a16="http://schemas.microsoft.com/office/drawing/2014/main" id="{3A36EBE2-075D-4C95-960B-91966574641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8200" y="4249023"/>
            <a:ext cx="2432789" cy="1624309"/>
          </a:xfrm>
          <a:prstGeom prst="rect">
            <a:avLst/>
          </a:prstGeom>
        </p:spPr>
      </p:pic>
      <p:pic>
        <p:nvPicPr>
          <p:cNvPr id="8" name="Grafik 7">
            <a:extLst>
              <a:ext uri="{FF2B5EF4-FFF2-40B4-BE49-F238E27FC236}">
                <a16:creationId xmlns:a16="http://schemas.microsoft.com/office/drawing/2014/main" id="{3F34806D-A5E5-4DA5-BCB4-7BE09001CA9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345443" y="2771601"/>
            <a:ext cx="2377562" cy="1585041"/>
          </a:xfrm>
          <a:prstGeom prst="rect">
            <a:avLst/>
          </a:prstGeom>
        </p:spPr>
      </p:pic>
      <p:sp>
        <p:nvSpPr>
          <p:cNvPr id="11" name="Rechteck 2">
            <a:extLst>
              <a:ext uri="{FF2B5EF4-FFF2-40B4-BE49-F238E27FC236}">
                <a16:creationId xmlns:a16="http://schemas.microsoft.com/office/drawing/2014/main" id="{8A49AA45-8D91-4B6A-9CB7-224B08E3D14B}"/>
              </a:ext>
            </a:extLst>
          </p:cNvPr>
          <p:cNvSpPr/>
          <p:nvPr/>
        </p:nvSpPr>
        <p:spPr bwMode="auto">
          <a:xfrm>
            <a:off x="10043336" y="6016754"/>
            <a:ext cx="1717150" cy="248492"/>
          </a:xfrm>
          <a:prstGeom prst="rect">
            <a:avLst/>
          </a:prstGeom>
        </p:spPr>
        <p:txBody>
          <a:bodyPr wrap="square">
            <a:noAutofit/>
          </a:bodyPr>
          <a:lstStyle/>
          <a:p>
            <a:pPr>
              <a:defRPr/>
            </a:pPr>
            <a:r>
              <a:rPr lang="de-DE" sz="1100" dirty="0"/>
              <a:t>Alle Bilder </a:t>
            </a:r>
            <a:r>
              <a:rPr lang="de-DE" sz="1100" dirty="0" err="1"/>
              <a:t>pixabay</a:t>
            </a:r>
            <a:endParaRPr sz="1100" dirty="0"/>
          </a:p>
        </p:txBody>
      </p:sp>
      <p:pic>
        <p:nvPicPr>
          <p:cNvPr id="12" name="Grafik 11">
            <a:extLst>
              <a:ext uri="{FF2B5EF4-FFF2-40B4-BE49-F238E27FC236}">
                <a16:creationId xmlns:a16="http://schemas.microsoft.com/office/drawing/2014/main" id="{80423419-BFCC-4280-917B-3B8C0028AED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692146" y="3429000"/>
            <a:ext cx="2484277" cy="1656184"/>
          </a:xfrm>
          <a:prstGeom prst="rect">
            <a:avLst/>
          </a:prstGeom>
        </p:spPr>
      </p:pic>
    </p:spTree>
    <p:extLst>
      <p:ext uri="{BB962C8B-B14F-4D97-AF65-F5344CB8AC3E}">
        <p14:creationId xmlns:p14="http://schemas.microsoft.com/office/powerpoint/2010/main" val="2087869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4"/>
            <a:ext cx="9737558" cy="1695723"/>
          </a:xfrm>
        </p:spPr>
        <p:txBody>
          <a:bodyPr>
            <a:normAutofit/>
          </a:bodyPr>
          <a:lstStyle/>
          <a:p>
            <a:pPr>
              <a:defRPr/>
            </a:pPr>
            <a:r>
              <a:rPr lang="de-DE" dirty="0"/>
              <a:t>Abschluss - Diskussion</a:t>
            </a:r>
            <a:endParaRPr lang="de-DE" sz="3200" dirty="0"/>
          </a:p>
        </p:txBody>
      </p:sp>
      <p:grpSp>
        <p:nvGrpSpPr>
          <p:cNvPr id="7" name="Inhaltsplatzhalter 4">
            <a:extLst>
              <a:ext uri="{FF2B5EF4-FFF2-40B4-BE49-F238E27FC236}">
                <a16:creationId xmlns:a16="http://schemas.microsoft.com/office/drawing/2014/main" id="{73CB91F5-E45F-4484-94F6-0EB1831494BC}"/>
              </a:ext>
            </a:extLst>
          </p:cNvPr>
          <p:cNvGrpSpPr/>
          <p:nvPr/>
        </p:nvGrpSpPr>
        <p:grpSpPr bwMode="auto">
          <a:xfrm>
            <a:off x="838200" y="1212985"/>
            <a:ext cx="10515600" cy="4713288"/>
            <a:chOff x="0" y="0"/>
            <a:chExt cx="10515600" cy="4713288"/>
          </a:xfrm>
        </p:grpSpPr>
        <p:sp>
          <p:nvSpPr>
            <p:cNvPr id="8" name="Rechteck: abgerundete Ecken 7">
              <a:extLst>
                <a:ext uri="{FF2B5EF4-FFF2-40B4-BE49-F238E27FC236}">
                  <a16:creationId xmlns:a16="http://schemas.microsoft.com/office/drawing/2014/main" id="{3909E9C4-76E0-49B2-A0AC-AEE5530AEE55}"/>
                </a:ext>
              </a:extLst>
            </p:cNvPr>
            <p:cNvSpPr/>
            <p:nvPr/>
          </p:nvSpPr>
          <p:spPr bwMode="auto">
            <a:xfrm>
              <a:off x="1283" y="1605712"/>
              <a:ext cx="3003723" cy="15018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68580" tIns="45720" rIns="68580" bIns="45720" numCol="1" spcCol="1270" anchor="ctr" anchorCtr="0">
              <a:noAutofit/>
            </a:bodyPr>
            <a:lstStyle/>
            <a:p>
              <a:pPr lvl="0" algn="ctr" defTabSz="1600200">
                <a:lnSpc>
                  <a:spcPct val="90000"/>
                </a:lnSpc>
                <a:spcBef>
                  <a:spcPts val="0"/>
                </a:spcBef>
                <a:spcAft>
                  <a:spcPts val="0"/>
                </a:spcAft>
                <a:defRPr/>
              </a:pPr>
              <a:r>
                <a:rPr lang="de-DE" sz="3600"/>
                <a:t>ja</a:t>
              </a:r>
            </a:p>
          </p:txBody>
        </p:sp>
        <p:sp>
          <p:nvSpPr>
            <p:cNvPr id="9" name="Rechteck: abgerundete Ecken 8">
              <a:extLst>
                <a:ext uri="{FF2B5EF4-FFF2-40B4-BE49-F238E27FC236}">
                  <a16:creationId xmlns:a16="http://schemas.microsoft.com/office/drawing/2014/main" id="{F249156E-F037-49AD-B1FE-368806AA47D8}"/>
                </a:ext>
              </a:extLst>
            </p:cNvPr>
            <p:cNvSpPr/>
            <p:nvPr/>
          </p:nvSpPr>
          <p:spPr bwMode="auto">
            <a:xfrm>
              <a:off x="3755938" y="1605712"/>
              <a:ext cx="3003723" cy="15018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68580" tIns="45720" rIns="68580" bIns="45720" numCol="1" spcCol="1270" anchor="ctr" anchorCtr="0">
              <a:noAutofit/>
            </a:bodyPr>
            <a:lstStyle/>
            <a:p>
              <a:pPr lvl="0" algn="ctr" defTabSz="1600200">
                <a:lnSpc>
                  <a:spcPct val="90000"/>
                </a:lnSpc>
                <a:spcBef>
                  <a:spcPts val="0"/>
                </a:spcBef>
                <a:spcAft>
                  <a:spcPts val="0"/>
                </a:spcAft>
                <a:defRPr/>
              </a:pPr>
              <a:r>
                <a:rPr lang="de-DE" sz="3600"/>
                <a:t>nein</a:t>
              </a:r>
            </a:p>
          </p:txBody>
        </p:sp>
        <p:sp>
          <p:nvSpPr>
            <p:cNvPr id="10" name="Rechteck: abgerundete Ecken 9">
              <a:extLst>
                <a:ext uri="{FF2B5EF4-FFF2-40B4-BE49-F238E27FC236}">
                  <a16:creationId xmlns:a16="http://schemas.microsoft.com/office/drawing/2014/main" id="{476D673E-4215-4685-8FAE-2C42A7F08A78}"/>
                </a:ext>
              </a:extLst>
            </p:cNvPr>
            <p:cNvSpPr/>
            <p:nvPr/>
          </p:nvSpPr>
          <p:spPr bwMode="auto">
            <a:xfrm>
              <a:off x="7510592" y="1605712"/>
              <a:ext cx="3003723" cy="15018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p:spPr>
          <p:style>
            <a:lnRef idx="2">
              <a:srgbClr val="000000"/>
            </a:lnRef>
            <a:fillRef idx="1">
              <a:srgbClr val="000000"/>
            </a:fillRef>
            <a:effectRef idx="0">
              <a:srgbClr val="000000"/>
            </a:effectRef>
            <a:fontRef idx="minor">
              <a:schemeClr val="lt1"/>
            </a:fontRef>
          </p:style>
          <p:txBody>
            <a:bodyPr spcFirstLastPara="0" vert="horz" wrap="square" lIns="68580" tIns="45720" rIns="68580" bIns="45720" numCol="1" spcCol="1270" anchor="ctr" anchorCtr="0">
              <a:noAutofit/>
            </a:bodyPr>
            <a:lstStyle/>
            <a:p>
              <a:pPr lvl="0" algn="ctr" defTabSz="1600200">
                <a:lnSpc>
                  <a:spcPct val="90000"/>
                </a:lnSpc>
                <a:spcBef>
                  <a:spcPts val="0"/>
                </a:spcBef>
                <a:spcAft>
                  <a:spcPts val="0"/>
                </a:spcAft>
                <a:defRPr/>
              </a:pPr>
              <a:r>
                <a:rPr lang="de-DE" sz="3600"/>
                <a:t>warum?</a:t>
              </a:r>
            </a:p>
          </p:txBody>
        </p:sp>
      </p:grpSp>
      <p:sp>
        <p:nvSpPr>
          <p:cNvPr id="2" name="Textfeld 1">
            <a:extLst>
              <a:ext uri="{FF2B5EF4-FFF2-40B4-BE49-F238E27FC236}">
                <a16:creationId xmlns:a16="http://schemas.microsoft.com/office/drawing/2014/main" id="{E80BE2C0-8CDA-44C5-A642-BDE27431553E}"/>
              </a:ext>
            </a:extLst>
          </p:cNvPr>
          <p:cNvSpPr txBox="1"/>
          <p:nvPr/>
        </p:nvSpPr>
        <p:spPr>
          <a:xfrm>
            <a:off x="515380" y="5073326"/>
            <a:ext cx="11161240" cy="1107996"/>
          </a:xfrm>
          <a:prstGeom prst="rect">
            <a:avLst/>
          </a:prstGeom>
          <a:noFill/>
        </p:spPr>
        <p:txBody>
          <a:bodyPr wrap="square" rtlCol="0">
            <a:spAutoFit/>
          </a:bodyPr>
          <a:lstStyle/>
          <a:p>
            <a:pPr algn="ctr"/>
            <a:r>
              <a:rPr lang="de-DE" sz="2400" dirty="0"/>
              <a:t>Begründen Sie Ihre Antwort anhand Ihrer Kenntnisse zum Klimawandel und den derzeitigen Produktionsbedingungen in Ihrem Betrieb.</a:t>
            </a:r>
          </a:p>
          <a:p>
            <a:pPr algn="ctr"/>
            <a:endParaRPr lang="de-DE" dirty="0"/>
          </a:p>
        </p:txBody>
      </p:sp>
      <p:sp>
        <p:nvSpPr>
          <p:cNvPr id="3" name="Textfeld 2">
            <a:extLst>
              <a:ext uri="{FF2B5EF4-FFF2-40B4-BE49-F238E27FC236}">
                <a16:creationId xmlns:a16="http://schemas.microsoft.com/office/drawing/2014/main" id="{ACC87F3E-B1F0-4E4A-BAA7-A77024FFFEB9}"/>
              </a:ext>
            </a:extLst>
          </p:cNvPr>
          <p:cNvSpPr txBox="1"/>
          <p:nvPr/>
        </p:nvSpPr>
        <p:spPr>
          <a:xfrm>
            <a:off x="1271464" y="1888678"/>
            <a:ext cx="9937104" cy="523220"/>
          </a:xfrm>
          <a:prstGeom prst="rect">
            <a:avLst/>
          </a:prstGeom>
          <a:noFill/>
        </p:spPr>
        <p:txBody>
          <a:bodyPr wrap="square" rtlCol="0">
            <a:spAutoFit/>
          </a:bodyPr>
          <a:lstStyle/>
          <a:p>
            <a:r>
              <a:rPr lang="de-DE" sz="2800" dirty="0"/>
              <a:t>Hat Ihr derzeitiger Salatanbau in 20 Jahren noch eine Zukunft?</a:t>
            </a:r>
          </a:p>
        </p:txBody>
      </p:sp>
    </p:spTree>
    <p:extLst>
      <p:ext uri="{BB962C8B-B14F-4D97-AF65-F5344CB8AC3E}">
        <p14:creationId xmlns:p14="http://schemas.microsoft.com/office/powerpoint/2010/main" val="35498708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Bildquellen</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defRPr/>
            </a:pPr>
            <a:r>
              <a:rPr lang="de-DE" sz="1200" baseline="30000" dirty="0"/>
              <a:t>11) </a:t>
            </a:r>
            <a:r>
              <a:rPr lang="de-DE" sz="1200" dirty="0"/>
              <a:t>Unwetter: Schaden durch Starkregen, DLR Neustadt, Jochen </a:t>
            </a:r>
            <a:r>
              <a:rPr lang="de-DE" sz="1200" dirty="0" err="1"/>
              <a:t>Kreiselmaier</a:t>
            </a:r>
            <a:r>
              <a:rPr lang="de-DE" sz="1200" dirty="0"/>
              <a:t> </a:t>
            </a:r>
            <a:r>
              <a:rPr lang="de-DE" sz="1200" dirty="0">
                <a:hlinkClick r:id="rId2"/>
              </a:rPr>
              <a:t>http://www.greencommons.de/Datei:Unwetter_Fu%C3%9Fg%C3%B6nheim-2001-DLR-jk_(NXP).JPG</a:t>
            </a:r>
            <a:r>
              <a:rPr lang="de-DE" sz="1200" dirty="0"/>
              <a:t> </a:t>
            </a:r>
          </a:p>
          <a:p>
            <a:pPr marL="0" indent="0">
              <a:buNone/>
              <a:defRPr/>
            </a:pPr>
            <a:r>
              <a:rPr lang="de-DE" sz="1200" dirty="0"/>
              <a:t> </a:t>
            </a:r>
            <a:r>
              <a:rPr lang="de-DE" sz="1200" baseline="30000" dirty="0"/>
              <a:t>2) </a:t>
            </a:r>
            <a:r>
              <a:rPr lang="de-DE" sz="1200" dirty="0"/>
              <a:t>N-Mangel in </a:t>
            </a:r>
            <a:r>
              <a:rPr lang="de-DE" sz="1200" dirty="0" err="1"/>
              <a:t>Regnernähe</a:t>
            </a:r>
            <a:r>
              <a:rPr lang="de-DE" sz="1200" dirty="0"/>
              <a:t> durch </a:t>
            </a:r>
            <a:r>
              <a:rPr lang="de-DE" sz="1200" dirty="0" err="1"/>
              <a:t>zuviel</a:t>
            </a:r>
            <a:r>
              <a:rPr lang="de-DE" sz="1200" dirty="0"/>
              <a:t> Beregnung, Josef Schlaghecken </a:t>
            </a:r>
            <a:r>
              <a:rPr lang="de-DE" sz="1200" dirty="0">
                <a:hlinkClick r:id="rId3"/>
              </a:rPr>
              <a:t>http://www.greencommons.de/Datei:Kopfsalat-N-Mangel-5-JS.jpg</a:t>
            </a:r>
            <a:r>
              <a:rPr lang="de-DE" sz="1200" dirty="0"/>
              <a:t> </a:t>
            </a:r>
          </a:p>
          <a:p>
            <a:pPr marL="0" indent="0">
              <a:buNone/>
              <a:defRPr/>
            </a:pPr>
            <a:r>
              <a:rPr lang="de-DE" sz="1200" baseline="30000" dirty="0"/>
              <a:t>3) </a:t>
            </a:r>
            <a:r>
              <a:rPr lang="de-DE" sz="1200" dirty="0"/>
              <a:t>Erdverschmutzung durch Starkregen, Josef Schlaghecken </a:t>
            </a:r>
            <a:r>
              <a:rPr lang="de-DE" sz="1200" dirty="0">
                <a:hlinkClick r:id="rId4"/>
              </a:rPr>
              <a:t>http://www.greencommons.de/Datei:Salat_Erdverschmutzung.JPG</a:t>
            </a:r>
            <a:r>
              <a:rPr lang="de-DE" sz="1200" dirty="0"/>
              <a:t> </a:t>
            </a:r>
          </a:p>
          <a:p>
            <a:pPr marL="0" indent="0">
              <a:buNone/>
              <a:defRPr/>
            </a:pPr>
            <a:r>
              <a:rPr lang="de-DE" sz="1200" baseline="30000" dirty="0"/>
              <a:t>4)</a:t>
            </a:r>
            <a:r>
              <a:rPr lang="de-DE" sz="1200" dirty="0" err="1"/>
              <a:t>Frisee</a:t>
            </a:r>
            <a:r>
              <a:rPr lang="de-DE" sz="1200" dirty="0"/>
              <a:t>-Salatanbau in schwarzer </a:t>
            </a:r>
            <a:r>
              <a:rPr lang="de-DE" sz="1200" dirty="0" err="1"/>
              <a:t>Mulchfolie</a:t>
            </a:r>
            <a:r>
              <a:rPr lang="de-DE" sz="1200" dirty="0"/>
              <a:t>, Josef Schlaghecken </a:t>
            </a:r>
            <a:r>
              <a:rPr lang="de-DE" sz="1200" dirty="0">
                <a:hlinkClick r:id="rId5"/>
              </a:rPr>
              <a:t>http://www.greencommons.de/Datei:Frisee-auf-Mulchfolie.JPG</a:t>
            </a:r>
            <a:r>
              <a:rPr lang="de-DE" sz="1200" dirty="0"/>
              <a:t> </a:t>
            </a:r>
          </a:p>
          <a:p>
            <a:pPr marL="0" indent="0">
              <a:buNone/>
              <a:defRPr/>
            </a:pPr>
            <a:r>
              <a:rPr lang="de-DE" sz="1200" baseline="30000" dirty="0"/>
              <a:t>5) </a:t>
            </a:r>
            <a:r>
              <a:rPr lang="de-DE" sz="1200" dirty="0"/>
              <a:t>Salat: Bodenschäden durch Fahrspuren, Josef Schlaghecken </a:t>
            </a:r>
            <a:r>
              <a:rPr lang="de-DE" sz="1200" dirty="0">
                <a:hlinkClick r:id="rId6"/>
              </a:rPr>
              <a:t>http://www.greencommons.de/Datei:Salate_Boden_Ernteschaden-JS_(NXP).JPG</a:t>
            </a:r>
            <a:r>
              <a:rPr lang="de-DE" sz="1200" dirty="0"/>
              <a:t> </a:t>
            </a:r>
          </a:p>
          <a:p>
            <a:pPr marL="0" indent="0">
              <a:buNone/>
              <a:defRPr/>
            </a:pPr>
            <a:r>
              <a:rPr lang="de-DE" sz="1200" baseline="30000" dirty="0"/>
              <a:t>6) </a:t>
            </a:r>
            <a:r>
              <a:rPr lang="de-DE" sz="1200" dirty="0"/>
              <a:t>Graupel auf Salatvlies, DLR Neustadt, Josef Schlaghecken </a:t>
            </a:r>
            <a:r>
              <a:rPr lang="de-DE" sz="1200" dirty="0">
                <a:hlinkClick r:id="rId7"/>
              </a:rPr>
              <a:t>http://www.greencommons.de/Datei:Graupel_auf_Salat_mit_Vlies_(NXP).JPG</a:t>
            </a:r>
            <a:r>
              <a:rPr lang="de-DE" sz="1200" dirty="0"/>
              <a:t> </a:t>
            </a:r>
          </a:p>
          <a:p>
            <a:pPr marL="0" indent="0">
              <a:buNone/>
              <a:defRPr/>
            </a:pPr>
            <a:r>
              <a:rPr lang="de-DE" sz="1200" baseline="30000" dirty="0"/>
              <a:t>7) </a:t>
            </a:r>
            <a:r>
              <a:rPr lang="de-DE" sz="1200" dirty="0"/>
              <a:t>Salat: Wassermangel zur Pflanzung, DLR, Josef Schlaghecken </a:t>
            </a:r>
            <a:r>
              <a:rPr lang="de-DE" sz="1200" dirty="0">
                <a:hlinkClick r:id="rId8"/>
              </a:rPr>
              <a:t>http://www.greencommons.de/Datei:Salat_Wassermangel_zur_Pflanzung.jpg</a:t>
            </a:r>
            <a:r>
              <a:rPr lang="de-DE" sz="1200" dirty="0"/>
              <a:t> </a:t>
            </a:r>
          </a:p>
          <a:p>
            <a:pPr marL="0" indent="0">
              <a:buNone/>
              <a:defRPr/>
            </a:pPr>
            <a:r>
              <a:rPr lang="de-DE" sz="1200" baseline="30000" dirty="0"/>
              <a:t>8) </a:t>
            </a:r>
            <a:r>
              <a:rPr lang="de-DE" sz="1200" dirty="0"/>
              <a:t>Kopfsalatbestand in schwarzer </a:t>
            </a:r>
            <a:r>
              <a:rPr lang="de-DE" sz="1200" dirty="0" err="1"/>
              <a:t>Mulchfolie</a:t>
            </a:r>
            <a:r>
              <a:rPr lang="de-DE" sz="1200" dirty="0"/>
              <a:t>, SLFA Neustadt, Josef Schlaghecken </a:t>
            </a:r>
            <a:r>
              <a:rPr lang="de-DE" sz="1200" dirty="0">
                <a:hlinkClick r:id="rId9"/>
              </a:rPr>
              <a:t>http://www.greencommons.de/Datei:Kopfsalat-Mulchfolie.JPG</a:t>
            </a:r>
            <a:r>
              <a:rPr lang="de-DE" sz="1200" dirty="0"/>
              <a:t> </a:t>
            </a:r>
          </a:p>
          <a:p>
            <a:pPr marL="0" indent="0">
              <a:buNone/>
              <a:defRPr/>
            </a:pPr>
            <a:r>
              <a:rPr lang="de-DE" sz="1200" baseline="30000" dirty="0"/>
              <a:t>9) </a:t>
            </a:r>
            <a:r>
              <a:rPr lang="de-DE" sz="1200" dirty="0"/>
              <a:t>Tropfbewässerung beim Salatanbau in Spanien, DLR Rheinpfalz, Joachim Ziegler </a:t>
            </a:r>
            <a:r>
              <a:rPr lang="de-DE" sz="1200" dirty="0">
                <a:hlinkClick r:id="rId10"/>
              </a:rPr>
              <a:t>http://www.greencommons.de/Datei:Spanien-Tropfbew%C3%A4sserung-05-ZJ.jpg</a:t>
            </a:r>
            <a:r>
              <a:rPr lang="de-DE" sz="1200" dirty="0"/>
              <a:t> </a:t>
            </a:r>
          </a:p>
          <a:p>
            <a:pPr marL="0" indent="0">
              <a:buNone/>
              <a:defRPr/>
            </a:pPr>
            <a:r>
              <a:rPr lang="de-DE" sz="1200" baseline="30000" dirty="0"/>
              <a:t>10) </a:t>
            </a:r>
            <a:r>
              <a:rPr lang="de-DE" sz="1200" dirty="0"/>
              <a:t>Beregnung mit Gießwagen, Josef Schlaghecken </a:t>
            </a:r>
            <a:r>
              <a:rPr lang="de-DE" sz="1200" dirty="0">
                <a:hlinkClick r:id="rId11"/>
              </a:rPr>
              <a:t>http://www.greencommons.de/Datei:Beregnung-Gie%C3%9Fwagen-JS.JPG</a:t>
            </a:r>
            <a:r>
              <a:rPr lang="de-DE" sz="1200" dirty="0"/>
              <a:t> </a:t>
            </a:r>
          </a:p>
          <a:p>
            <a:pPr marL="0" indent="0">
              <a:buNone/>
              <a:defRPr/>
            </a:pPr>
            <a:r>
              <a:rPr lang="de-DE" sz="1200" baseline="30000" dirty="0"/>
              <a:t>11</a:t>
            </a:r>
            <a:r>
              <a:rPr lang="de-DE" sz="1200" dirty="0"/>
              <a:t>) Salat, Innenbrand/Blattnekrosen, Josef Schlaghecken </a:t>
            </a:r>
            <a:r>
              <a:rPr lang="de-DE" sz="1200" dirty="0">
                <a:hlinkClick r:id="rId12"/>
              </a:rPr>
              <a:t>http://www.greencommons.de/Datei:Salat-Blattrandnekrose-Innenbrand-JS.JPG</a:t>
            </a:r>
            <a:r>
              <a:rPr lang="de-DE" sz="1200" dirty="0"/>
              <a:t> </a:t>
            </a:r>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r>
              <a:rPr lang="de-DE" sz="1200" baseline="30000" dirty="0"/>
              <a:t> </a:t>
            </a:r>
            <a:endParaRPr lang="de-DE" sz="1200" dirty="0"/>
          </a:p>
          <a:p>
            <a:pPr marL="0" indent="0">
              <a:buNone/>
            </a:pPr>
            <a:endParaRPr lang="de-DE" sz="1200" dirty="0"/>
          </a:p>
          <a:p>
            <a:pPr marL="0" indent="0">
              <a:buNone/>
            </a:pPr>
            <a:endParaRPr lang="de-DE" sz="1200" dirty="0"/>
          </a:p>
          <a:p>
            <a:pPr marL="0" indent="0">
              <a:buNone/>
            </a:pPr>
            <a:endParaRPr lang="de-DE" sz="1200" dirty="0"/>
          </a:p>
          <a:p>
            <a:pPr marL="0" indent="0">
              <a:buNone/>
            </a:pPr>
            <a:r>
              <a:rPr lang="de-DE" sz="1200" baseline="30000" dirty="0"/>
              <a:t> </a:t>
            </a:r>
          </a:p>
          <a:p>
            <a:pPr marL="0" indent="0">
              <a:buNone/>
            </a:pPr>
            <a:r>
              <a:rPr lang="de-DE" sz="1200" dirty="0"/>
              <a:t> </a:t>
            </a:r>
          </a:p>
        </p:txBody>
      </p:sp>
    </p:spTree>
    <p:extLst>
      <p:ext uri="{BB962C8B-B14F-4D97-AF65-F5344CB8AC3E}">
        <p14:creationId xmlns:p14="http://schemas.microsoft.com/office/powerpoint/2010/main" val="29677440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Impressum</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pPr>
            <a:r>
              <a:rPr lang="de-DE" sz="2000" b="1" dirty="0"/>
              <a:t>Herausgeber		</a:t>
            </a:r>
            <a:r>
              <a:rPr lang="de-DE" sz="2000" dirty="0"/>
              <a:t>Bodensee-Stiftung, Fritz-Reichle-Ring 4, 78315 Radolfzell</a:t>
            </a:r>
          </a:p>
          <a:p>
            <a:pPr marL="0" indent="0">
              <a:buNone/>
            </a:pPr>
            <a:r>
              <a:rPr lang="de-DE" sz="2000" b="1" dirty="0"/>
              <a:t>Text und Redaktion 	</a:t>
            </a:r>
            <a:r>
              <a:rPr lang="de-DE" sz="2000" dirty="0"/>
              <a:t>Sabine Sommer (Bodensee-Stiftung), </a:t>
            </a:r>
            <a:br>
              <a:rPr lang="de-DE" sz="2000" dirty="0"/>
            </a:br>
            <a:r>
              <a:rPr lang="de-DE" sz="2000" dirty="0"/>
              <a:t>			Andreas Ziermann (Bodensee-Stiftung)</a:t>
            </a:r>
          </a:p>
          <a:p>
            <a:pPr marL="0" indent="0">
              <a:buNone/>
            </a:pPr>
            <a:r>
              <a:rPr lang="de-DE" sz="2000" b="1" dirty="0"/>
              <a:t>Bilder</a:t>
            </a:r>
            <a:r>
              <a:rPr lang="de-DE" sz="2000" dirty="0"/>
              <a:t>   			siehe Quellenangaben auf der Folie „Bildquellen“,  an den Bildern und im 			Notizenbereich</a:t>
            </a:r>
          </a:p>
          <a:p>
            <a:pPr marL="0" indent="0">
              <a:buNone/>
            </a:pPr>
            <a:endParaRPr lang="de-DE" sz="2000" b="1" dirty="0"/>
          </a:p>
          <a:p>
            <a:pPr marL="0" indent="0">
              <a:buNone/>
            </a:pPr>
            <a:r>
              <a:rPr lang="de-DE" sz="2000" b="1" dirty="0"/>
              <a:t>Nutzungsrechte/Haftungsausschluss</a:t>
            </a:r>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3757507198"/>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4330</Words>
  <Application>Microsoft Office PowerPoint</Application>
  <DocSecurity>0</DocSecurity>
  <PresentationFormat>Breitbild</PresentationFormat>
  <Paragraphs>521</Paragraphs>
  <Slides>38</Slides>
  <Notes>35</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38</vt:i4>
      </vt:variant>
    </vt:vector>
  </HeadingPairs>
  <TitlesOfParts>
    <vt:vector size="45" baseType="lpstr">
      <vt:lpstr>Arial</vt:lpstr>
      <vt:lpstr>Calibri</vt:lpstr>
      <vt:lpstr>Calibri Light</vt:lpstr>
      <vt:lpstr>Courier New</vt:lpstr>
      <vt:lpstr>Times New Roman</vt:lpstr>
      <vt:lpstr>Wingdings</vt:lpstr>
      <vt:lpstr>Office</vt:lpstr>
      <vt:lpstr>Gemüsebau im Klimawandel - Beispiel: Salat   unter Mitarbeit der LVG Heidelberg</vt:lpstr>
      <vt:lpstr>Allgemeine Auswirkungen des Klimawandels</vt:lpstr>
      <vt:lpstr>PowerPoint-Präsentation</vt:lpstr>
      <vt:lpstr>Faktoren im Salatanbau</vt:lpstr>
      <vt:lpstr>Auswirkungen Klimawandel - Starkniederschläge</vt:lpstr>
      <vt:lpstr>Anpassungsmaßnahmen - Starkniederschläge</vt:lpstr>
      <vt:lpstr>Anpassungsmaßnahmen - Starkniederschläge</vt:lpstr>
      <vt:lpstr>Auswirkungen Klimawandel - Hagel</vt:lpstr>
      <vt:lpstr>Anpassungsmaßnahmen - Hagel</vt:lpstr>
      <vt:lpstr>Auswirkungen Klimawandel: Spät-/Frühfrost</vt:lpstr>
      <vt:lpstr>Anpassungsmaßnahmen – Spät-/Frühfrost</vt:lpstr>
      <vt:lpstr>Auswirkungen Klimawandel - Trockenheit</vt:lpstr>
      <vt:lpstr>Anpassungsmaßnahmen - Trockenheit</vt:lpstr>
      <vt:lpstr>Anpassungsmaßnahmen - Trockenheit</vt:lpstr>
      <vt:lpstr>Anpassungsmaßnahmen - Trockenheit</vt:lpstr>
      <vt:lpstr>Auswirkungen Klimawandel – Hitze /steigende Temperaturen</vt:lpstr>
      <vt:lpstr>Auswirkungen Klimawandel – Hitze /steigende Temperaturen</vt:lpstr>
      <vt:lpstr>PowerPoint-Präsentation</vt:lpstr>
      <vt:lpstr>Kritisch: Mehr Kultursätze bedeuten aber auch…</vt:lpstr>
      <vt:lpstr>Anpassungsmaßnahmen – Hitze /steigende Temperaturen</vt:lpstr>
      <vt:lpstr>Pflanzenschutz</vt:lpstr>
      <vt:lpstr>Pflanzenschutz</vt:lpstr>
      <vt:lpstr>Pflanzenschutz – Krankheiten (Viren)</vt:lpstr>
      <vt:lpstr>Pflanzenschutz – Krankheiten (Pilze, Viren, Bakterien)</vt:lpstr>
      <vt:lpstr>Pflanzenschutz</vt:lpstr>
      <vt:lpstr>PowerPoint-Präsentation</vt:lpstr>
      <vt:lpstr>Vorbeugende Maßnahmen / Bekämpfung</vt:lpstr>
      <vt:lpstr>Arbeitsauftrag 1  </vt:lpstr>
      <vt:lpstr>Arbeitsauftrag 1: Anpassungsmaßnahmen</vt:lpstr>
      <vt:lpstr>Lösungsbeispiele - Anpassungsmaßnahmen</vt:lpstr>
      <vt:lpstr>Lösungsbeispiele - Anpassungsmaßnahmen</vt:lpstr>
      <vt:lpstr>Lösungsbeispiele - Anpassungsmaßnahmen</vt:lpstr>
      <vt:lpstr>Lösungsbeispiele - Anpassungsmaßnahmen</vt:lpstr>
      <vt:lpstr>Arbeitsauftrag 2:</vt:lpstr>
      <vt:lpstr>Beispiel einer vielseitigen Fruchtfolge  mit Salat </vt:lpstr>
      <vt:lpstr>Abschluss - Diskussion</vt:lpstr>
      <vt:lpstr>Bildquellen</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Gemüsebau im Klimawandel - Beispiel: Salat</dc:title>
  <dc:subject/>
  <dc:creator>Sabine Sommer</dc:creator>
  <cp:keywords/>
  <dc:description/>
  <cp:lastModifiedBy>Sabine Sommer</cp:lastModifiedBy>
  <cp:revision>256</cp:revision>
  <dcterms:created xsi:type="dcterms:W3CDTF">2020-08-13T10:12:56Z</dcterms:created>
  <dcterms:modified xsi:type="dcterms:W3CDTF">2021-10-19T13:38:42Z</dcterms:modified>
  <cp:category/>
  <dc:identifier/>
  <cp:contentStatus/>
  <dc:language/>
  <cp:version/>
</cp:coreProperties>
</file>