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2.xml" ContentType="application/vnd.openxmlformats-officedocument.presentationml.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256" r:id="rId2"/>
    <p:sldId id="257" r:id="rId3"/>
    <p:sldId id="302" r:id="rId4"/>
    <p:sldId id="266" r:id="rId5"/>
    <p:sldId id="258" r:id="rId6"/>
    <p:sldId id="259" r:id="rId7"/>
    <p:sldId id="260" r:id="rId8"/>
    <p:sldId id="261" r:id="rId9"/>
    <p:sldId id="262" r:id="rId10"/>
    <p:sldId id="263" r:id="rId11"/>
    <p:sldId id="264" r:id="rId12"/>
    <p:sldId id="265" r:id="rId13"/>
    <p:sldId id="267" r:id="rId14"/>
    <p:sldId id="268" r:id="rId15"/>
    <p:sldId id="332" r:id="rId16"/>
    <p:sldId id="303" r:id="rId17"/>
    <p:sldId id="269" r:id="rId18"/>
    <p:sldId id="270" r:id="rId19"/>
    <p:sldId id="271" r:id="rId20"/>
    <p:sldId id="301" r:id="rId21"/>
    <p:sldId id="333" r:id="rId22"/>
    <p:sldId id="273" r:id="rId23"/>
    <p:sldId id="274" r:id="rId24"/>
    <p:sldId id="275" r:id="rId25"/>
    <p:sldId id="276" r:id="rId26"/>
    <p:sldId id="305" r:id="rId27"/>
    <p:sldId id="334" r:id="rId28"/>
    <p:sldId id="278" r:id="rId29"/>
    <p:sldId id="310" r:id="rId30"/>
    <p:sldId id="279" r:id="rId31"/>
    <p:sldId id="280" r:id="rId32"/>
    <p:sldId id="335" r:id="rId33"/>
    <p:sldId id="281" r:id="rId34"/>
    <p:sldId id="311" r:id="rId35"/>
    <p:sldId id="282" r:id="rId36"/>
    <p:sldId id="283" r:id="rId37"/>
    <p:sldId id="284" r:id="rId38"/>
    <p:sldId id="285" r:id="rId39"/>
    <p:sldId id="286" r:id="rId40"/>
    <p:sldId id="336" r:id="rId41"/>
    <p:sldId id="287" r:id="rId42"/>
    <p:sldId id="288" r:id="rId43"/>
    <p:sldId id="289" r:id="rId44"/>
    <p:sldId id="290" r:id="rId45"/>
    <p:sldId id="291" r:id="rId46"/>
    <p:sldId id="292" r:id="rId47"/>
    <p:sldId id="293" r:id="rId48"/>
    <p:sldId id="294" r:id="rId49"/>
    <p:sldId id="337" r:id="rId50"/>
    <p:sldId id="296" r:id="rId51"/>
    <p:sldId id="297" r:id="rId52"/>
    <p:sldId id="298" r:id="rId53"/>
    <p:sldId id="299" r:id="rId54"/>
    <p:sldId id="300" r:id="rId55"/>
    <p:sldId id="338" r:id="rId56"/>
    <p:sldId id="339" r:id="rId57"/>
    <p:sldId id="329" r:id="rId58"/>
    <p:sldId id="331" r:id="rId59"/>
  </p:sldIdLst>
  <p:sldSz cx="12192000" cy="6858000"/>
  <p:notesSz cx="6858000" cy="12192000"/>
  <p:defaultText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bine Sommer" initials="SS"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EC20EFE-03EA-C6D3-C392-150C83E05EBD}">
  <a:tblStyle styleId="{4EC20EFE-03EA-C6D3-C392-150C83E05EBD}" styleName="Mittlere Formatvorlage 2 - Akzent 1">
    <a:wholeTbl>
      <a:tcTxStyle>
        <a:fontRef idx="minor">
          <a:prstClr val="black"/>
        </a:fontRef>
        <a:schemeClr val="dk1"/>
      </a:tcTxStyle>
      <a:tcStyle>
        <a:tcBdr>
          <a:left>
            <a:ln w="12700">
              <a:solidFill>
                <a:schemeClr val="lt1"/>
              </a:solidFill>
            </a:ln>
          </a:left>
          <a:right>
            <a:ln w="12700">
              <a:solidFill>
                <a:schemeClr val="lt1"/>
              </a:solidFill>
            </a:ln>
          </a:right>
          <a:top>
            <a:ln w="12700">
              <a:solidFill>
                <a:schemeClr val="lt1"/>
              </a:solidFill>
            </a:ln>
          </a:top>
          <a:bottom>
            <a:ln w="12700">
              <a:solidFill>
                <a:schemeClr val="lt1"/>
              </a:solidFill>
            </a:ln>
          </a:bottom>
          <a:insideH>
            <a:ln w="12700">
              <a:solidFill>
                <a:schemeClr val="lt1"/>
              </a:solidFill>
            </a:ln>
          </a:insideH>
          <a:insideV>
            <a:ln w="12700">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fill>
          <a:solidFill>
            <a:schemeClr val="accent1">
              <a:tint val="40000"/>
            </a:schemeClr>
          </a:solidFill>
        </a:fill>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a:solidFill>
                <a:schemeClr val="lt1"/>
              </a:solidFill>
            </a:ln>
          </a:top>
        </a:tcBdr>
        <a:fill>
          <a:solidFill>
            <a:schemeClr val="accent1"/>
          </a:solidFill>
        </a:fill>
      </a:tcStyle>
    </a:lastRow>
    <a:seCell>
      <a:tcStyle>
        <a:tcBdr/>
      </a:tcStyle>
    </a:seCell>
    <a:swCell>
      <a:tcStyle>
        <a:tcBdr/>
      </a:tcStyle>
    </a:swCell>
    <a:firstRow>
      <a:tcTxStyle b="on">
        <a:fontRef idx="minor">
          <a:prstClr val="black"/>
        </a:fontRef>
        <a:schemeClr val="lt1"/>
      </a:tcTxStyle>
      <a:tcStyle>
        <a:tcBdr>
          <a:bottom>
            <a:ln w="38100">
              <a:solidFill>
                <a:schemeClr val="lt1"/>
              </a:solidFill>
            </a:ln>
          </a:bottom>
        </a:tcBdr>
        <a:fill>
          <a:solidFill>
            <a:schemeClr val="accent1"/>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42" autoAdjust="0"/>
    <p:restoredTop sz="82222" autoAdjust="0"/>
  </p:normalViewPr>
  <p:slideViewPr>
    <p:cSldViewPr>
      <p:cViewPr varScale="1">
        <p:scale>
          <a:sx n="90" d="100"/>
          <a:sy n="90" d="100"/>
        </p:scale>
        <p:origin x="71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8-12T14:45:31" idx="2">
    <p:pos x="6365" y="213"/>
    <p:text>Ein entsprechendes Schaubild kann  mit den Studierenden erarbeitet und ausgebaut werden.</p:text>
    <p:extLst mod="1">
      <p:ext uri="{C676402C-5697-4E1C-873F-D02D1690AC5C}">
        <p15:threadingInfo xmlns:p15="http://schemas.microsoft.com/office/powerpoint/2012/main" timeZoneBias="-120"/>
      </p:ext>
      <p:ext uri="{19B8F6BF-5375-455C-9EA6-DF929625EA0E}">
        <p15:presenceInfo xmlns="" xmlns:m="http://schemas.openxmlformats.org/officeDocument/2006/math" xmlns:w="http://schemas.openxmlformats.org/wordprocessingml/2006/main" xmlns:p15="http://schemas.microsoft.com/office/powerpoint/2012/main" userId="teamlab_data:0;1;1;1;13;Sabine Sommer;2;1;0;3;20;2020-08-12T12:45:31Z;4;38;{00F800EA-007D-4783-8857-001100DD00E8};" providerId="AD"/>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0-08-25T15:05:08" idx="1">
    <p:pos x="5850" y="365"/>
    <p:text>Die folgenden 4 Folien je nach Bundesland auswählen (BaWü oder Hessen)</p:text>
    <p:extLst mod="1">
      <p:ext uri="{C676402C-5697-4E1C-873F-D02D1690AC5C}">
        <p15:threadingInfo xmlns:p15="http://schemas.microsoft.com/office/powerpoint/2012/main" timeZoneBias="-120"/>
      </p:ext>
      <p:ext uri="{19B8F6BF-5375-455C-9EA6-DF929625EA0E}">
        <p15:presenceInfo xmlns="" xmlns:m="http://schemas.openxmlformats.org/officeDocument/2006/math" xmlns:w="http://schemas.openxmlformats.org/wordprocessingml/2006/main" xmlns:p15="http://schemas.microsoft.com/office/powerpoint/2012/main" userId="teamlab_data:0;1;1;1;13;Sabine Sommer;2;1;0;3;20;2020-08-25T13:05:08Z;4;38;{00EB006E-00EC-4737-844D-002F002B006E};" providerId="AD"/>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Kopfzeilenplatzhalter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de-DE"/>
          </a:p>
        </p:txBody>
      </p:sp>
      <p:sp>
        <p:nvSpPr>
          <p:cNvPr id="5" name="Datumsplatzhalter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4DDD43A9-C11B-431E-8AE1-D526A9F01EB4}" type="datetimeFigureOut">
              <a:rPr lang="de-DE"/>
              <a:t>19.10.2021</a:t>
            </a:fld>
            <a:endParaRPr lang="de-DE"/>
          </a:p>
        </p:txBody>
      </p:sp>
      <p:sp>
        <p:nvSpPr>
          <p:cNvPr id="6" name="Folienbildplatzhalter 3"/>
          <p:cNvSpPr>
            <a:spLocks noGrp="1" noRot="1" noChangeAspec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de-DE"/>
          </a:p>
        </p:txBody>
      </p:sp>
      <p:sp>
        <p:nvSpPr>
          <p:cNvPr id="7" name="Notizenplatzhalter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lvl="0">
              <a:defRPr/>
            </a:pPr>
            <a:r>
              <a:rPr lang="de-DE"/>
              <a:t>Textmasterformat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sp>
        <p:nvSpPr>
          <p:cNvPr id="8" name="Fußzeilenplatzhalter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de-DE"/>
          </a:p>
        </p:txBody>
      </p:sp>
      <p:sp>
        <p:nvSpPr>
          <p:cNvPr id="9" name="Foliennummernplatzhalter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06A741CA-AA39-4C3D-9D18-DF6523E14173}" type="slidenum">
              <a:rPr lang="de-DE"/>
              <a:t>‹Nr.›</a:t>
            </a:fld>
            <a:endParaRPr lang="de-DE"/>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iglo.de/gemuese/erbsen/anbau"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Bildquelle: Karotte, https://pixabay.com/de/photos/karotte-wachstum-gem%c3%bcse-1565597/</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a:t>
            </a:fld>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Auch der Gemüsebau hat mit den Auswirkungen des Klimawandels zu kämpfen, wie auch auf diesen Bildern zu sehen ist – Trockenheit, Starkniederschläge, Hitze und die damit verbundenen Folgen für den Boden und die Kulturen.</a:t>
            </a:r>
            <a:endParaRPr dirty="0"/>
          </a:p>
          <a:p>
            <a:pPr>
              <a:defRPr/>
            </a:pPr>
            <a:endParaRPr lang="de-DE" dirty="0"/>
          </a:p>
          <a:p>
            <a:pPr>
              <a:defRPr/>
            </a:pPr>
            <a:r>
              <a:rPr lang="de-DE" dirty="0"/>
              <a:t>Infos z.B. aus „Hintergrundinformationen“ aus dem Lehrmodul hier einbringen.</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a:t>
            </a:fld>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Grafik: Fragezeichen, https://pixabay.com/de/illustrations/fragezeichen-frage-antwort-1019820/, 18.08.21</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a:t>
            </a:fld>
            <a:endParaRPr lang="de-DE"/>
          </a:p>
        </p:txBody>
      </p:sp>
    </p:spTree>
    <p:extLst>
      <p:ext uri="{BB962C8B-B14F-4D97-AF65-F5344CB8AC3E}">
        <p14:creationId xmlns:p14="http://schemas.microsoft.com/office/powerpoint/2010/main" val="42061443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Hier kann z.B. mit den Studierenden zusammen ein Tafelbild erstellt werden – Auswirkungen des Klimawandels auf den Gemüsebau – mit weiteren spezifischen Auswirkungen auf einzelne Gemüsekulturen</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a:t>
            </a:fld>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r>
              <a:rPr lang="de-DE" dirty="0"/>
              <a:t>Quelle Textinhalt: </a:t>
            </a:r>
            <a:r>
              <a:rPr lang="de-DE" dirty="0" err="1"/>
              <a:t>AgriAdapt</a:t>
            </a:r>
            <a:r>
              <a:rPr lang="de-DE" dirty="0"/>
              <a:t>: Grundlagenbericht bzw. DWD Klimaatlas</a:t>
            </a:r>
          </a:p>
          <a:p>
            <a:pPr marL="0" indent="0">
              <a:buFont typeface="Arial"/>
              <a:buNone/>
              <a:defRPr/>
            </a:pPr>
            <a:endParaRPr lang="de-DE" dirty="0"/>
          </a:p>
          <a:p>
            <a:pPr marL="0" indent="0">
              <a:buFont typeface="Arial"/>
              <a:buNone/>
              <a:defRPr/>
            </a:pPr>
            <a:r>
              <a:rPr lang="de-DE" dirty="0"/>
              <a:t>Ergänzend/erklärend zum (mit den Studierenden erarbeiteten) Tafelbild (s. vorangehende Folie)</a:t>
            </a:r>
          </a:p>
          <a:p>
            <a:pPr marL="0" indent="0">
              <a:buFont typeface="Arial"/>
              <a:buNone/>
              <a:defRPr/>
            </a:pPr>
            <a:endParaRPr lang="de-DE" dirty="0"/>
          </a:p>
          <a:p>
            <a:pPr marL="171450" indent="-171450">
              <a:buFont typeface="Arial"/>
              <a:buChar char="•"/>
              <a:defRPr/>
            </a:pPr>
            <a:r>
              <a:rPr lang="de-DE" dirty="0"/>
              <a:t>Steigende Temperaturen: Die Temperaturen werden mehr oder weniger in allen Monaten steigen.</a:t>
            </a:r>
            <a:endParaRPr dirty="0"/>
          </a:p>
          <a:p>
            <a:pPr marL="171450" indent="-171450" algn="just">
              <a:lnSpc>
                <a:spcPct val="113999"/>
              </a:lnSpc>
              <a:buFont typeface="Arial"/>
              <a:buChar char="•"/>
              <a:defRPr/>
            </a:pPr>
            <a:r>
              <a:rPr lang="de-DE" dirty="0">
                <a:latin typeface="Arial"/>
                <a:cs typeface="Arial"/>
              </a:rPr>
              <a:t>Anstieg der Temperaturen, weniger in den Bergregionen als im Flachland. </a:t>
            </a:r>
            <a:endParaRPr dirty="0"/>
          </a:p>
          <a:p>
            <a:pPr marL="171450" indent="-171450" algn="just">
              <a:lnSpc>
                <a:spcPct val="113999"/>
              </a:lnSpc>
              <a:buFont typeface="Arial"/>
              <a:buChar char="•"/>
              <a:defRPr/>
            </a:pPr>
            <a:r>
              <a:rPr lang="de-DE" dirty="0">
                <a:latin typeface="Arial"/>
                <a:cs typeface="Arial"/>
              </a:rPr>
              <a:t>Nahe Zukunft (2021 - 2050): durchschnittlicher Temperaturanstieg von 8,4 °C auf 9,5 °C (plus 0,5 – 1,5°C)</a:t>
            </a:r>
            <a:endParaRPr dirty="0"/>
          </a:p>
          <a:p>
            <a:pPr marL="171450" indent="-171450" algn="just">
              <a:lnSpc>
                <a:spcPct val="113999"/>
              </a:lnSpc>
              <a:buFont typeface="Arial"/>
              <a:buChar char="•"/>
              <a:defRPr/>
            </a:pPr>
            <a:r>
              <a:rPr lang="de-DE" dirty="0">
                <a:latin typeface="Arial"/>
                <a:cs typeface="Arial"/>
              </a:rPr>
              <a:t>Ferne Zukunft (2071 – 2100): Anstieg der durchschnittlichen Temperatur bis auf 11,5 °C  (plus 1,5 - 3,5°C)</a:t>
            </a:r>
          </a:p>
          <a:p>
            <a:pPr marL="171450" indent="-171450" algn="just">
              <a:lnSpc>
                <a:spcPct val="113999"/>
              </a:lnSpc>
              <a:buFont typeface="Arial"/>
              <a:buChar char="•"/>
              <a:defRPr/>
            </a:pPr>
            <a:r>
              <a:rPr lang="de-DE" dirty="0">
                <a:latin typeface="Arial"/>
                <a:cs typeface="Arial"/>
              </a:rPr>
              <a:t>Anzahl der Sommertage (</a:t>
            </a:r>
            <a:r>
              <a:rPr lang="de-DE" dirty="0" err="1">
                <a:latin typeface="Arial"/>
                <a:cs typeface="Arial"/>
              </a:rPr>
              <a:t>Tmax</a:t>
            </a:r>
            <a:r>
              <a:rPr lang="de-DE" dirty="0">
                <a:latin typeface="Arial"/>
                <a:cs typeface="Arial"/>
              </a:rPr>
              <a:t> ≥ 25°C) und heißen Tage (</a:t>
            </a:r>
            <a:r>
              <a:rPr lang="de-DE" dirty="0" err="1">
                <a:latin typeface="Arial"/>
                <a:cs typeface="Arial"/>
              </a:rPr>
              <a:t>Tmax</a:t>
            </a:r>
            <a:r>
              <a:rPr lang="de-DE" dirty="0">
                <a:latin typeface="Arial"/>
                <a:cs typeface="Arial"/>
              </a:rPr>
              <a:t> ≥ 30 °C) wird erheblich zunehmen. </a:t>
            </a:r>
            <a:endParaRPr dirty="0"/>
          </a:p>
          <a:p>
            <a:pPr marL="171450" indent="-171450" algn="just">
              <a:lnSpc>
                <a:spcPct val="113999"/>
              </a:lnSpc>
              <a:buFont typeface="Arial"/>
              <a:buChar char="•"/>
              <a:defRPr/>
            </a:pPr>
            <a:endParaRPr lang="de-DE" dirty="0">
              <a:latin typeface="Arial"/>
              <a:cs typeface="Arial"/>
            </a:endParaRPr>
          </a:p>
          <a:p>
            <a:pPr>
              <a:defRPr/>
            </a:pPr>
            <a:r>
              <a:rPr lang="de-DE" dirty="0"/>
              <a:t>Projektionen für Temperaturentwicklungen sind sehr zufriedenstellend - für Niederschläge sind sie eher unsicher – es gibt jedoch einen Trend zu abnehmenden Niederschlägen im Sommer- und zu ansteigenden Niederschlägen im Winterhalbjahr. </a:t>
            </a:r>
            <a:endParaRPr dirty="0"/>
          </a:p>
          <a:p>
            <a:pPr>
              <a:defRPr/>
            </a:pPr>
            <a:endParaRPr lang="de-DE" dirty="0"/>
          </a:p>
          <a:p>
            <a:pPr>
              <a:defRPr/>
            </a:pPr>
            <a:r>
              <a:rPr lang="de-DE" sz="1200" dirty="0">
                <a:solidFill>
                  <a:schemeClr val="tx1"/>
                </a:solidFill>
                <a:latin typeface="+mn-lt"/>
                <a:ea typeface="+mn-ea"/>
                <a:cs typeface="+mn-cs"/>
              </a:rPr>
              <a:t>Extremwetterlagen wie Hitze, Dürre, Hagel, Stark- &amp; Dauerregen, extreme Fröste und Stürme können der Landwirtschaft binnen Stunden, Tagen oder Wochen extremen Schaden zufügen und vor große Herausforderungen stellen. Die Intensität solcher Schadereignisse kann kleinräumig sehr stark variieren und der Einzelfall kann nicht konkret vorhergesagt werden (Thünen: Agrarrelevante Extremwetterlagen und Möglichkeiten von </a:t>
            </a:r>
            <a:r>
              <a:rPr lang="de-DE" sz="1200" dirty="0" err="1">
                <a:solidFill>
                  <a:schemeClr val="tx1"/>
                </a:solidFill>
                <a:latin typeface="+mn-lt"/>
                <a:ea typeface="+mn-ea"/>
                <a:cs typeface="+mn-cs"/>
              </a:rPr>
              <a:t>Risikomanagmentsystemen</a:t>
            </a:r>
            <a:r>
              <a:rPr lang="de-DE" sz="1200" dirty="0">
                <a:solidFill>
                  <a:schemeClr val="tx1"/>
                </a:solidFill>
                <a:latin typeface="+mn-lt"/>
                <a:ea typeface="+mn-ea"/>
                <a:cs typeface="+mn-cs"/>
              </a:rPr>
              <a:t>).</a:t>
            </a:r>
            <a:endParaRPr dirty="0"/>
          </a:p>
          <a:p>
            <a:pPr>
              <a:defRPr/>
            </a:pPr>
            <a:endParaRPr lang="de-DE" dirty="0"/>
          </a:p>
          <a:p>
            <a:pPr marL="0" indent="0">
              <a:buFont typeface="Arial"/>
              <a:buNone/>
              <a:defRPr/>
            </a:pPr>
            <a:r>
              <a:rPr lang="de-DE" dirty="0"/>
              <a:t>Der Trend geht ebenfalls hin zu beständigeren Wetterlagen, d.h. die Wetterlage wird sich über längere Zeit halten, dies können sowohl kühlere/kalte als auch heiße Wetterlagen betreffen (beständige Hoch- oder Tiefdruckwetterlagen)</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5</a:t>
            </a:fld>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sz="1200" dirty="0">
                <a:solidFill>
                  <a:srgbClr val="000000"/>
                </a:solidFill>
                <a:latin typeface="Arial"/>
                <a:ea typeface="Calibri"/>
                <a:cs typeface="Times New Roman"/>
              </a:rPr>
              <a:t>Der Klimawandel und seine Auswirkungen sind nicht nur ein globales Problem, sondern sind auch in Baden-Württemberg zu beobachten. So stiegen die Jahresmitteltemperaturen in Baden-Württemberg seit Aufzeichnungsbeginn bereits um etwa 1,5° Celsius. Besonders seit den späteren 80er Jahren des 20. </a:t>
            </a:r>
            <a:r>
              <a:rPr lang="de-DE" sz="1200" dirty="0" err="1">
                <a:solidFill>
                  <a:srgbClr val="000000"/>
                </a:solidFill>
                <a:latin typeface="Arial"/>
                <a:ea typeface="Calibri"/>
                <a:cs typeface="Times New Roman"/>
              </a:rPr>
              <a:t>Jhdts</a:t>
            </a:r>
            <a:r>
              <a:rPr lang="de-DE" sz="1200" dirty="0">
                <a:solidFill>
                  <a:srgbClr val="000000"/>
                </a:solidFill>
                <a:latin typeface="Arial"/>
                <a:ea typeface="Calibri"/>
                <a:cs typeface="Times New Roman"/>
              </a:rPr>
              <a:t>. sind die Temperaturen verstärkt angestiegen.</a:t>
            </a:r>
            <a:endParaRPr lang="de-DE" sz="1200" dirty="0">
              <a:latin typeface="Arial"/>
              <a:ea typeface="Calibri"/>
              <a:cs typeface="Times New Roman"/>
            </a:endParaRP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6</a:t>
            </a:fld>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sz="1200" dirty="0">
                <a:solidFill>
                  <a:srgbClr val="000000"/>
                </a:solidFill>
                <a:latin typeface="Arial"/>
                <a:ea typeface="Calibri"/>
                <a:cs typeface="Times New Roman"/>
              </a:rPr>
              <a:t>Der Klimawandel und seine Auswirkungen sind nicht nur ein globales Problem, sondern sind auch in Hessen zu beobachten. So stiegen die Jahresmitteltemperaturen in Hessen seit Aufzeichnungsbeginn bereits um etwa 1,6° Celsius. Besonders seit den späteren 80er Jahren des 20. </a:t>
            </a:r>
            <a:r>
              <a:rPr lang="de-DE" sz="1200" dirty="0" err="1">
                <a:solidFill>
                  <a:srgbClr val="000000"/>
                </a:solidFill>
                <a:latin typeface="Arial"/>
                <a:ea typeface="Calibri"/>
                <a:cs typeface="Times New Roman"/>
              </a:rPr>
              <a:t>Jhdts</a:t>
            </a:r>
            <a:r>
              <a:rPr lang="de-DE" sz="1200" dirty="0">
                <a:solidFill>
                  <a:srgbClr val="000000"/>
                </a:solidFill>
                <a:latin typeface="Arial"/>
                <a:ea typeface="Calibri"/>
                <a:cs typeface="Times New Roman"/>
              </a:rPr>
              <a:t>. sind die Temperaturen verstärkt angestiegen.</a:t>
            </a:r>
            <a:endParaRPr lang="de-DE" sz="1200" dirty="0">
              <a:latin typeface="Arial"/>
              <a:ea typeface="Calibri"/>
              <a:cs typeface="Times New Roman"/>
            </a:endParaRPr>
          </a:p>
          <a:p>
            <a:pPr>
              <a:defRPr/>
            </a:pPr>
            <a:endParaRPr lang="de-DE" dirty="0"/>
          </a:p>
          <a:p>
            <a:pPr>
              <a:defRPr/>
            </a:pPr>
            <a:r>
              <a:rPr lang="de-DE" dirty="0"/>
              <a:t>https://www.dwd.de/DE/leistungen/zeitreihen/zeitreihen.html</a:t>
            </a: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7</a:t>
            </a:fld>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sz="1200" dirty="0">
                <a:solidFill>
                  <a:srgbClr val="000000"/>
                </a:solidFill>
                <a:latin typeface="Arial"/>
                <a:ea typeface="Calibri"/>
                <a:cs typeface="Times New Roman"/>
              </a:rPr>
              <a:t>Die Anzahl der heißen Tage ist in Baden-Württemberg im Zeitraum 1951 – 2019 bereits um 9,6 Tage angestiegen  - und der Trend setzt sich fort. Besonders die Regionen, die bereits heute heiß und trocken sind wie z.B. der Oberrheingraben, werden unter dem fortschreitenden Klimawandel leiden, da sich eine weitere Zunahme der heißen Tage dort besonders auswirkt.</a:t>
            </a:r>
          </a:p>
          <a:p>
            <a:pPr marL="0" marR="0" lvl="0" indent="0" algn="l" defTabSz="914400">
              <a:lnSpc>
                <a:spcPct val="100000"/>
              </a:lnSpc>
              <a:spcBef>
                <a:spcPts val="0"/>
              </a:spcBef>
              <a:spcAft>
                <a:spcPts val="0"/>
              </a:spcAft>
              <a:buClrTx/>
              <a:buSzTx/>
              <a:buFontTx/>
              <a:buNone/>
              <a:defRPr/>
            </a:pPr>
            <a:endParaRPr lang="de-DE" sz="1200" dirty="0">
              <a:solidFill>
                <a:srgbClr val="000000"/>
              </a:solidFill>
              <a:latin typeface="Arial"/>
              <a:cs typeface="Times New Roman"/>
            </a:endParaRPr>
          </a:p>
          <a:p>
            <a:pPr marL="0" marR="0" lvl="0" indent="0" algn="l" defTabSz="914400" eaLnBrk="1" fontAlgn="auto" latinLnBrk="0" hangingPunct="1">
              <a:lnSpc>
                <a:spcPct val="100000"/>
              </a:lnSpc>
              <a:spcBef>
                <a:spcPts val="0"/>
              </a:spcBef>
              <a:spcAft>
                <a:spcPts val="0"/>
              </a:spcAft>
              <a:buClrTx/>
              <a:buSzTx/>
              <a:buFontTx/>
              <a:buNone/>
              <a:tabLst/>
              <a:defRPr/>
            </a:pPr>
            <a:r>
              <a:rPr lang="de-DE" dirty="0"/>
              <a:t>https://www.dwd.de/DE/leistungen/zeitreihen/zeitreihen.html</a:t>
            </a:r>
          </a:p>
          <a:p>
            <a:pPr marL="0" marR="0" lvl="0" indent="0" algn="l" defTabSz="914400">
              <a:lnSpc>
                <a:spcPct val="100000"/>
              </a:lnSpc>
              <a:spcBef>
                <a:spcPts val="0"/>
              </a:spcBef>
              <a:spcAft>
                <a:spcPts val="0"/>
              </a:spcAft>
              <a:buClrTx/>
              <a:buSzTx/>
              <a:buFontTx/>
              <a:buNone/>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8</a:t>
            </a:fld>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sz="1200" dirty="0">
                <a:solidFill>
                  <a:srgbClr val="000000"/>
                </a:solidFill>
                <a:latin typeface="Arial"/>
                <a:ea typeface="Calibri"/>
                <a:cs typeface="Times New Roman"/>
              </a:rPr>
              <a:t>Die Anzahl der heißen Tage ist in Hessen im Zeitraum 1951 – 2019 bereits um 8,2 Tage angestiegen  - und der Trend setzt sich fort. Besonders die Regionen, die bereits heute heiß und trocken sind, werden unter dem fortschreitenden Klimawandel leiden, da sich die weitere Zunahme der heißen Tage dort besonders auswirkt.</a:t>
            </a:r>
          </a:p>
          <a:p>
            <a:pPr marL="0" marR="0" lvl="0" indent="0" algn="l" defTabSz="914400">
              <a:lnSpc>
                <a:spcPct val="100000"/>
              </a:lnSpc>
              <a:spcBef>
                <a:spcPts val="0"/>
              </a:spcBef>
              <a:spcAft>
                <a:spcPts val="0"/>
              </a:spcAft>
              <a:buClrTx/>
              <a:buSzTx/>
              <a:buFontTx/>
              <a:buNone/>
              <a:defRPr/>
            </a:pPr>
            <a:endParaRPr lang="de-DE" sz="1200" dirty="0">
              <a:solidFill>
                <a:srgbClr val="000000"/>
              </a:solidFill>
              <a:latin typeface="Arial"/>
              <a:cs typeface="Times New Roman"/>
            </a:endParaRPr>
          </a:p>
          <a:p>
            <a:pPr marL="0" marR="0" lvl="0" indent="0" algn="l" defTabSz="914400" eaLnBrk="1" fontAlgn="auto" latinLnBrk="0" hangingPunct="1">
              <a:lnSpc>
                <a:spcPct val="100000"/>
              </a:lnSpc>
              <a:spcBef>
                <a:spcPts val="0"/>
              </a:spcBef>
              <a:spcAft>
                <a:spcPts val="0"/>
              </a:spcAft>
              <a:buClrTx/>
              <a:buSzTx/>
              <a:buFontTx/>
              <a:buNone/>
              <a:tabLst/>
              <a:defRPr/>
            </a:pPr>
            <a:r>
              <a:rPr lang="de-DE" dirty="0"/>
              <a:t>https://www.dwd.de/DE/leistungen/zeitreihen/zeitreihen.html</a:t>
            </a:r>
          </a:p>
          <a:p>
            <a:pPr marL="0" marR="0" lvl="0" indent="0" algn="l" defTabSz="914400">
              <a:lnSpc>
                <a:spcPct val="100000"/>
              </a:lnSpc>
              <a:spcBef>
                <a:spcPts val="0"/>
              </a:spcBef>
              <a:spcAft>
                <a:spcPts val="0"/>
              </a:spcAft>
              <a:buClrTx/>
              <a:buSzTx/>
              <a:buFontTx/>
              <a:buNone/>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9</a:t>
            </a:fld>
            <a:endParaRPr lang="de-D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2015 hat gezeigt, dass in diesem Jahr die Konzentration an beiden Stationen (Schauinsland/BaWü, Zugspitze) im Jahresdurchschnitt erstmals über 400 ppm lag. Zum Vergleich: Die Kohlendioxid-Konzentration aus vorindustrieller Zeit lag bei etwa 280 ppm. Auf Deutschlands höchstem Gipfel sind die Messwerte besonders repräsentativ für die Hintergrundbelastung der Atmosphäre, da die Zuspitze häufig in der unteren freien Troposphäre liegt und somit weitestgehend unbeeinflusst von lokalen Quellen ist. Im Jahr 2019 stieg der Jahresmittelwert auf der Zugspitze auf </a:t>
            </a:r>
            <a:r>
              <a:rPr lang="de-DE" b="1" dirty="0"/>
              <a:t>411,4 ppm </a:t>
            </a:r>
            <a:r>
              <a:rPr lang="de-DE" dirty="0"/>
              <a:t>(Umweltbundesamt).</a:t>
            </a:r>
            <a:endParaRPr dirty="0"/>
          </a:p>
          <a:p>
            <a:pPr>
              <a:defRPr/>
            </a:pPr>
            <a:endParaRPr lang="de-DE" dirty="0"/>
          </a:p>
          <a:p>
            <a:pPr>
              <a:defRPr/>
            </a:pPr>
            <a:r>
              <a:rPr lang="de-DE" dirty="0"/>
              <a:t>CO2 ist ein wichtiges Gas zur Photosynthese der Pflanzen -&gt; Umwandlung mit Hilfe von Sonnenlicht in Zucker und O2. Auf der anderen Seite ist CO2 eines der wichtigsten Treibhausgase, das durch die starke Zunahme seit vorindustrieller Zeit den Klimawandel stark beeinflusst.</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10</a:t>
            </a:fld>
            <a:endParaRPr lang="de-D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Kulturzeitverkürzung -&gt; z.B. durch frühere Blüte</a:t>
            </a:r>
            <a:endParaRPr dirty="0"/>
          </a:p>
          <a:p>
            <a:pPr>
              <a:defRPr/>
            </a:pPr>
            <a:endParaRPr lang="de-DE" dirty="0"/>
          </a:p>
          <a:p>
            <a:pPr marL="0" marR="0" lvl="0" indent="0" algn="l" defTabSz="914400">
              <a:lnSpc>
                <a:spcPct val="100000"/>
              </a:lnSpc>
              <a:spcBef>
                <a:spcPts val="0"/>
              </a:spcBef>
              <a:spcAft>
                <a:spcPts val="0"/>
              </a:spcAft>
              <a:buClrTx/>
              <a:buSzTx/>
              <a:buFontTx/>
              <a:buNone/>
              <a:defRPr/>
            </a:pPr>
            <a:r>
              <a:rPr lang="de-DE" sz="1800" dirty="0">
                <a:latin typeface="Arial"/>
                <a:ea typeface="Calibri"/>
                <a:cs typeface="Times New Roman"/>
              </a:rPr>
              <a:t>Die Ausnutzung des gestiegenen Ertragspotentials durch einen höheren CO</a:t>
            </a:r>
            <a:r>
              <a:rPr lang="de-DE" sz="1800" baseline="-25000" dirty="0">
                <a:latin typeface="Arial"/>
                <a:ea typeface="Calibri"/>
                <a:cs typeface="Times New Roman"/>
              </a:rPr>
              <a:t>2</a:t>
            </a:r>
            <a:r>
              <a:rPr lang="de-DE" sz="1800" dirty="0">
                <a:latin typeface="Arial"/>
                <a:ea typeface="Calibri"/>
                <a:cs typeface="Times New Roman"/>
              </a:rPr>
              <a:t>-Gehalt hängt entscheidend vom Faktor Licht und Temperatur ab. Diese macht die Abbildung Wachstumsraten von Kopfsalat  bei 14 °C in Abhängigkeit von CO</a:t>
            </a:r>
            <a:r>
              <a:rPr lang="de-DE" sz="1800" baseline="-25000" dirty="0">
                <a:latin typeface="Arial"/>
                <a:ea typeface="Calibri"/>
                <a:cs typeface="Times New Roman"/>
              </a:rPr>
              <a:t>2</a:t>
            </a:r>
            <a:r>
              <a:rPr lang="de-DE" sz="1800" dirty="0">
                <a:latin typeface="Arial"/>
                <a:ea typeface="Calibri"/>
                <a:cs typeface="Times New Roman"/>
              </a:rPr>
              <a:t>-Konzentration und Lichtintensität (Winterkultur)(nach Mann, 1986)</a:t>
            </a:r>
            <a:r>
              <a:rPr lang="de-DE" sz="1800" baseline="30000" dirty="0">
                <a:latin typeface="Arial"/>
                <a:ea typeface="Calibri"/>
                <a:cs typeface="Times New Roman"/>
              </a:rPr>
              <a:t>(75)   </a:t>
            </a:r>
            <a:r>
              <a:rPr lang="de-DE" sz="1800" dirty="0">
                <a:latin typeface="Arial"/>
                <a:ea typeface="Calibri"/>
                <a:cs typeface="Times New Roman"/>
              </a:rPr>
              <a:t>deutlich. D.h. insbesondere in den Wintermonaten wird das Potential eingeschränkt sein (Vulnerabilitätsanalyse der LVG Heidelberg).</a:t>
            </a:r>
            <a:endParaRPr lang="de-DE" sz="1800" dirty="0">
              <a:latin typeface="Calibri"/>
              <a:ea typeface="Calibri"/>
              <a:cs typeface="Times New Roman"/>
            </a:endParaRPr>
          </a:p>
          <a:p>
            <a:pPr>
              <a:defRPr/>
            </a:pPr>
            <a:endParaRPr lang="de-DE" dirty="0"/>
          </a:p>
          <a:p>
            <a:pPr algn="just">
              <a:lnSpc>
                <a:spcPct val="150000"/>
              </a:lnSpc>
              <a:spcAft>
                <a:spcPts val="1000"/>
              </a:spcAft>
              <a:defRPr/>
            </a:pPr>
            <a:r>
              <a:rPr lang="de-DE" sz="1800" dirty="0">
                <a:latin typeface="Arial"/>
                <a:ea typeface="Calibri"/>
                <a:cs typeface="Times New Roman"/>
              </a:rPr>
              <a:t>Das Ansteigen der CO</a:t>
            </a:r>
            <a:r>
              <a:rPr lang="de-DE" sz="1800" baseline="-25000" dirty="0">
                <a:latin typeface="Arial"/>
                <a:ea typeface="Calibri"/>
                <a:cs typeface="Times New Roman"/>
              </a:rPr>
              <a:t>2</a:t>
            </a:r>
            <a:r>
              <a:rPr lang="de-DE" sz="1800" dirty="0">
                <a:latin typeface="Arial"/>
                <a:ea typeface="Calibri"/>
                <a:cs typeface="Times New Roman"/>
              </a:rPr>
              <a:t>-Gehalte kann sich nicht nur positiv auf die Quantität (Erträge), sondern ebenfalls auf die Qualität von Gemüse und Zierpflanzen auswirken. So bilden </a:t>
            </a:r>
            <a:r>
              <a:rPr lang="de-DE" sz="1800" dirty="0" err="1">
                <a:latin typeface="Arial"/>
                <a:ea typeface="Calibri"/>
                <a:cs typeface="Times New Roman"/>
              </a:rPr>
              <a:t>Begonia</a:t>
            </a:r>
            <a:r>
              <a:rPr lang="de-DE" sz="1800" dirty="0">
                <a:latin typeface="Arial"/>
                <a:ea typeface="Calibri"/>
                <a:cs typeface="Times New Roman"/>
              </a:rPr>
              <a:t>-</a:t>
            </a:r>
            <a:r>
              <a:rPr lang="de-DE" sz="1800" dirty="0" err="1">
                <a:latin typeface="Arial"/>
                <a:ea typeface="Calibri"/>
                <a:cs typeface="Times New Roman"/>
              </a:rPr>
              <a:t>Elatior</a:t>
            </a:r>
            <a:r>
              <a:rPr lang="de-DE" sz="1800" dirty="0">
                <a:latin typeface="Arial"/>
                <a:ea typeface="Calibri"/>
                <a:cs typeface="Times New Roman"/>
              </a:rPr>
              <a:t>-Hybriden reichere Blüten, kräftigere Blatt- und Blütenfarben aus und weisen eine reduzierte Anfälligkeit gegenüber dem Grauschimmel auf</a:t>
            </a:r>
            <a:r>
              <a:rPr lang="de-DE" sz="1800" baseline="30000" dirty="0">
                <a:latin typeface="Arial"/>
                <a:ea typeface="Calibri"/>
                <a:cs typeface="Times New Roman"/>
              </a:rPr>
              <a:t>(83)</a:t>
            </a:r>
            <a:r>
              <a:rPr lang="de-DE" sz="1800" dirty="0">
                <a:latin typeface="Arial"/>
                <a:ea typeface="Calibri"/>
                <a:cs typeface="Times New Roman"/>
              </a:rPr>
              <a:t>. Rosen besitzen unter anderem eine verbesserte Haltbarkeit geschnittener Stiele</a:t>
            </a:r>
            <a:r>
              <a:rPr lang="de-DE" sz="1800" baseline="30000" dirty="0">
                <a:latin typeface="Arial"/>
                <a:ea typeface="Calibri"/>
                <a:cs typeface="Times New Roman"/>
              </a:rPr>
              <a:t>(65)</a:t>
            </a:r>
            <a:r>
              <a:rPr lang="de-DE" sz="1800" dirty="0">
                <a:latin typeface="Arial"/>
                <a:ea typeface="Calibri"/>
                <a:cs typeface="Times New Roman"/>
              </a:rPr>
              <a:t>. </a:t>
            </a:r>
            <a:r>
              <a:rPr lang="de-DE" sz="1800" b="1" dirty="0">
                <a:latin typeface="Arial"/>
                <a:ea typeface="Calibri"/>
                <a:cs typeface="Times New Roman"/>
              </a:rPr>
              <a:t>Gemüse</a:t>
            </a:r>
            <a:r>
              <a:rPr lang="de-DE" sz="1800" dirty="0">
                <a:latin typeface="Arial"/>
                <a:ea typeface="Calibri"/>
                <a:cs typeface="Times New Roman"/>
              </a:rPr>
              <a:t> entwickeln kürzere Internodien, kleinere, aber dickere Blätter, stärke Seitentriebe oder verstärktes Wachstum von Knollen, Rüben und Wurzeln</a:t>
            </a:r>
            <a:r>
              <a:rPr lang="de-DE" sz="1800" baseline="30000" dirty="0">
                <a:latin typeface="Arial"/>
                <a:ea typeface="Calibri"/>
                <a:cs typeface="Times New Roman"/>
              </a:rPr>
              <a:t>(67).  </a:t>
            </a:r>
            <a:r>
              <a:rPr lang="de-DE" sz="1800" dirty="0">
                <a:latin typeface="Arial"/>
                <a:ea typeface="Calibri"/>
                <a:cs typeface="Times New Roman"/>
              </a:rPr>
              <a:t>Nicht nur die äußerliche Qualität, sondern</a:t>
            </a:r>
            <a:r>
              <a:rPr lang="de-DE" sz="1800" baseline="30000" dirty="0">
                <a:latin typeface="Arial"/>
                <a:ea typeface="Calibri"/>
                <a:cs typeface="Times New Roman"/>
              </a:rPr>
              <a:t> </a:t>
            </a:r>
            <a:r>
              <a:rPr lang="de-DE" sz="1800" dirty="0">
                <a:latin typeface="Arial"/>
                <a:ea typeface="Calibri"/>
                <a:cs typeface="Times New Roman"/>
              </a:rPr>
              <a:t>auch die innere wechselt durch die Veränderung der pflanzlichen Inhaltsstoffe </a:t>
            </a:r>
            <a:r>
              <a:rPr lang="de-DE" sz="1800" baseline="30000" dirty="0">
                <a:latin typeface="Arial"/>
                <a:ea typeface="Calibri"/>
                <a:cs typeface="Times New Roman"/>
              </a:rPr>
              <a:t>(46). </a:t>
            </a:r>
            <a:r>
              <a:rPr lang="de-DE" sz="1800" dirty="0">
                <a:latin typeface="Arial"/>
                <a:ea typeface="Calibri"/>
                <a:cs typeface="Times New Roman"/>
              </a:rPr>
              <a:t>So</a:t>
            </a:r>
            <a:r>
              <a:rPr lang="de-DE" sz="1800" baseline="30000" dirty="0">
                <a:latin typeface="Arial"/>
                <a:ea typeface="Calibri"/>
                <a:cs typeface="Times New Roman"/>
              </a:rPr>
              <a:t> </a:t>
            </a:r>
            <a:r>
              <a:rPr lang="de-DE" sz="1800" dirty="0">
                <a:latin typeface="Arial"/>
                <a:ea typeface="Calibri"/>
                <a:cs typeface="Times New Roman"/>
              </a:rPr>
              <a:t>sind die Erhöhung des Kohlenhydratgehalts in Blättern und Früchten und Verringerung des Proteingehalts möglich</a:t>
            </a:r>
            <a:r>
              <a:rPr lang="de-DE" sz="1800" baseline="30000" dirty="0">
                <a:latin typeface="Arial"/>
                <a:ea typeface="Calibri"/>
                <a:cs typeface="Times New Roman"/>
              </a:rPr>
              <a:t>(47). </a:t>
            </a:r>
            <a:r>
              <a:rPr lang="de-DE" sz="1800" dirty="0">
                <a:latin typeface="Arial"/>
                <a:ea typeface="Calibri"/>
                <a:cs typeface="Times New Roman"/>
              </a:rPr>
              <a:t>Brokkoli verändert die </a:t>
            </a:r>
            <a:r>
              <a:rPr lang="de-DE" sz="1800" dirty="0" err="1">
                <a:latin typeface="Arial"/>
                <a:ea typeface="Calibri"/>
                <a:cs typeface="Times New Roman"/>
              </a:rPr>
              <a:t>Glukosinolatgehalte</a:t>
            </a:r>
            <a:r>
              <a:rPr lang="de-DE" sz="1800" baseline="30000" dirty="0">
                <a:latin typeface="Arial"/>
                <a:ea typeface="Calibri"/>
                <a:cs typeface="Times New Roman"/>
              </a:rPr>
              <a:t>(14). </a:t>
            </a:r>
            <a:r>
              <a:rPr lang="de-DE" sz="1800" b="1" dirty="0">
                <a:latin typeface="Arial"/>
                <a:ea typeface="Calibri"/>
                <a:cs typeface="Times New Roman"/>
              </a:rPr>
              <a:t>Chinakohl, Blattsalate und Sellerie reagieren mit einer Abnahme des Nitratgehalts</a:t>
            </a:r>
            <a:r>
              <a:rPr lang="de-DE" sz="1800" baseline="30000" dirty="0">
                <a:latin typeface="Arial"/>
                <a:ea typeface="Calibri"/>
                <a:cs typeface="Times New Roman"/>
              </a:rPr>
              <a:t>(5). </a:t>
            </a:r>
            <a:r>
              <a:rPr lang="de-DE" sz="1800" dirty="0">
                <a:latin typeface="Arial"/>
                <a:ea typeface="Calibri"/>
                <a:cs typeface="Times New Roman"/>
              </a:rPr>
              <a:t>Etliche Reaktionen auf höhere CO</a:t>
            </a:r>
            <a:r>
              <a:rPr lang="de-DE" sz="1800" baseline="-25000" dirty="0">
                <a:latin typeface="Arial"/>
                <a:ea typeface="Calibri"/>
                <a:cs typeface="Times New Roman"/>
              </a:rPr>
              <a:t>2</a:t>
            </a:r>
            <a:r>
              <a:rPr lang="de-DE" sz="1800" dirty="0">
                <a:latin typeface="Arial"/>
                <a:ea typeface="Calibri"/>
                <a:cs typeface="Times New Roman"/>
              </a:rPr>
              <a:t>-Gehalte sind aus der Forschung bekannt. Die gezielte Steuerung der Kulturen und Ausnutzung des Potentials sind bisher nicht entwickelt ((Vulnerabilitätsanalyse der LVG Heidelberg). </a:t>
            </a:r>
            <a:endParaRPr dirty="0"/>
          </a:p>
          <a:p>
            <a:pPr algn="just">
              <a:lnSpc>
                <a:spcPct val="150000"/>
              </a:lnSpc>
              <a:spcAft>
                <a:spcPts val="1000"/>
              </a:spcAft>
              <a:defRPr/>
            </a:pPr>
            <a:endParaRPr lang="de-DE" sz="1800" dirty="0">
              <a:latin typeface="Calibri"/>
              <a:ea typeface="Calibri"/>
              <a:cs typeface="Times New Roman"/>
            </a:endParaRP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11</a:t>
            </a:fld>
            <a:endParaRPr lang="de-D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sz="2800" dirty="0"/>
              <a:t>Die </a:t>
            </a:r>
            <a:r>
              <a:rPr lang="de-DE" sz="2800" dirty="0" err="1"/>
              <a:t>stomatäre</a:t>
            </a:r>
            <a:r>
              <a:rPr lang="de-DE" sz="2800" dirty="0"/>
              <a:t> Leitfähigkeit (für CO</a:t>
            </a:r>
            <a:r>
              <a:rPr lang="de-DE" sz="2800" baseline="-25000" dirty="0"/>
              <a:t>2</a:t>
            </a:r>
            <a:r>
              <a:rPr lang="de-DE" sz="2800" dirty="0"/>
              <a:t> oder Wasserdampf) bezeichnet den Öffnungsgrad der Stomata (in der Blattepidermis befindliche Spaltöffnungen). Sie hängt mit dem bei der Transpiration des über die Stomata abgegebenen Wasserdampfs pro Flächen- und Zeiteinheit und der Wasserdampfdruckdifferenz zwischen Blatt und Luft zusammen.</a:t>
            </a:r>
            <a:endParaRPr dirty="0"/>
          </a:p>
          <a:p>
            <a:pPr>
              <a:defRPr/>
            </a:pPr>
            <a:r>
              <a:rPr lang="de-DE" sz="2800" dirty="0"/>
              <a:t>Je höher die Leitfähigkeit desto mehr Wasser verdunstet. Die </a:t>
            </a:r>
            <a:r>
              <a:rPr lang="de-DE" sz="2800" dirty="0" err="1"/>
              <a:t>stomatäre</a:t>
            </a:r>
            <a:r>
              <a:rPr lang="de-DE" sz="2800" dirty="0"/>
              <a:t> Leitfähigkeit wird neben dem CO2-Gehalt durch das im Boden verfügbare Wasser, den Zustand der Wurzeln (Wasseraufnahme aus dem Boden) und den Zustand der Blätter beeinflusst.</a:t>
            </a:r>
            <a:endParaRPr dirty="0"/>
          </a:p>
          <a:p>
            <a:pPr algn="just">
              <a:lnSpc>
                <a:spcPct val="150000"/>
              </a:lnSpc>
              <a:spcAft>
                <a:spcPts val="1000"/>
              </a:spcAft>
              <a:defRPr/>
            </a:pPr>
            <a:endParaRPr lang="de-DE" sz="1800" dirty="0">
              <a:latin typeface="Arial"/>
              <a:ea typeface="Times New Roman"/>
              <a:cs typeface="Times New Roman"/>
            </a:endParaRPr>
          </a:p>
          <a:p>
            <a:pPr algn="just">
              <a:lnSpc>
                <a:spcPct val="150000"/>
              </a:lnSpc>
              <a:spcAft>
                <a:spcPts val="1000"/>
              </a:spcAft>
              <a:defRPr/>
            </a:pPr>
            <a:r>
              <a:rPr lang="de-DE" sz="1800" dirty="0">
                <a:latin typeface="Arial"/>
                <a:ea typeface="Times New Roman"/>
                <a:cs typeface="Times New Roman"/>
              </a:rPr>
              <a:t>Ein positiver Nebeneffekt veränderter </a:t>
            </a:r>
            <a:r>
              <a:rPr lang="de-DE" sz="1800" dirty="0">
                <a:latin typeface="Arial"/>
                <a:ea typeface="Calibri"/>
                <a:cs typeface="Times New Roman"/>
              </a:rPr>
              <a:t>CO</a:t>
            </a:r>
            <a:r>
              <a:rPr lang="de-DE" sz="1800" baseline="-25000" dirty="0">
                <a:latin typeface="Arial"/>
                <a:ea typeface="Calibri"/>
                <a:cs typeface="Times New Roman"/>
              </a:rPr>
              <a:t>2</a:t>
            </a:r>
            <a:r>
              <a:rPr lang="de-DE" sz="1800" dirty="0">
                <a:latin typeface="Arial"/>
                <a:ea typeface="Calibri"/>
                <a:cs typeface="Times New Roman"/>
              </a:rPr>
              <a:t>-Gehalte ist Erhöhung der Wassernutzungseffizienz</a:t>
            </a:r>
            <a:r>
              <a:rPr lang="de-DE" sz="1800" baseline="30000" dirty="0">
                <a:latin typeface="Arial"/>
                <a:ea typeface="Calibri"/>
                <a:cs typeface="Times New Roman"/>
              </a:rPr>
              <a:t>(11,67,71)</a:t>
            </a:r>
            <a:r>
              <a:rPr lang="de-DE" sz="1800" dirty="0">
                <a:latin typeface="Arial"/>
                <a:ea typeface="Calibri"/>
                <a:cs typeface="Times New Roman"/>
              </a:rPr>
              <a:t> (Verhältnis von fixiertem Kohlenstoff zu transpiriertem Wasser), die sowohl bei C3- als auch bei C4-Pflanzen</a:t>
            </a:r>
            <a:r>
              <a:rPr lang="de-DE" sz="1800" baseline="30000" dirty="0">
                <a:latin typeface="Arial"/>
                <a:ea typeface="Calibri"/>
                <a:cs typeface="Times New Roman"/>
              </a:rPr>
              <a:t>(11,15,17) </a:t>
            </a:r>
            <a:r>
              <a:rPr lang="de-DE" sz="1800" dirty="0">
                <a:latin typeface="Arial"/>
                <a:ea typeface="Calibri"/>
                <a:cs typeface="Times New Roman"/>
              </a:rPr>
              <a:t>zunimmt und zu einer geringeren  Trockenstressempfindlichkeit</a:t>
            </a:r>
            <a:r>
              <a:rPr lang="de-DE" sz="1800" baseline="30000" dirty="0">
                <a:latin typeface="Arial"/>
                <a:ea typeface="Calibri"/>
                <a:cs typeface="Times New Roman"/>
              </a:rPr>
              <a:t>(57)</a:t>
            </a:r>
            <a:r>
              <a:rPr lang="de-DE" sz="1800" dirty="0">
                <a:latin typeface="Arial"/>
                <a:ea typeface="Calibri"/>
                <a:cs typeface="Times New Roman"/>
              </a:rPr>
              <a:t> führt. Welche Auswirkungen dies für die gärtnerische Kulturführung haben kann, ist nicht bekannt (Vulnerabilitätsanalyse der LVG Heidelberg).</a:t>
            </a:r>
            <a:endParaRPr lang="de-DE" sz="1800" dirty="0">
              <a:latin typeface="Calibri"/>
              <a:ea typeface="Calibri"/>
              <a:cs typeface="Times New Roman"/>
            </a:endParaRP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12</a:t>
            </a:fld>
            <a:endParaRPr lang="de-D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endParaRPr lang="de-DE"/>
          </a:p>
          <a:p>
            <a:pPr>
              <a:defRPr/>
            </a:pPr>
            <a:r>
              <a:rPr lang="de-DE"/>
              <a:t>Eine längere Vegetationsperiode bedeutet, dass auch die Temperaturen im Herbst noch wüchsige Bedingungen schaffen. Davon profitieren nicht nur die Anbaukulturen, sondern auch Unkräuter, Schädlinge (mehr Generationen pro Jahr wie z.B. Blattläuse und Zikaden) und wärmeliebende Krankheitserreger (z.B. Echter Mehltau). Mildere Winter begünstigen sozusagen die Überlebensrate der Schaderreger und der Unkräuter</a:t>
            </a:r>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13</a:t>
            </a:fld>
            <a:endParaRPr lang="de-D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Grafik: Fragezeichen, https://pixabay.com/de/illustrations/fragezeichen-frage-antwort-1019820/, 18.08.21</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14</a:t>
            </a:fld>
            <a:endParaRPr lang="de-D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b="1" dirty="0"/>
              <a:t>Mögliche Lösungen</a:t>
            </a:r>
          </a:p>
          <a:p>
            <a:pPr>
              <a:defRPr/>
            </a:pPr>
            <a:endParaRPr lang="de-DE" dirty="0"/>
          </a:p>
          <a:p>
            <a:pPr>
              <a:defRPr/>
            </a:pPr>
            <a:r>
              <a:rPr lang="de-DE" dirty="0"/>
              <a:t>Anbau von Wintergemüse bei geringeren Heizkosten im Gewächshaus bzw. längerer Anbau/Ernte im Freiland z.B. Lauch, Kohl</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15</a:t>
            </a:fld>
            <a:endParaRPr lang="de-DE"/>
          </a:p>
        </p:txBody>
      </p:sp>
    </p:spTree>
    <p:extLst>
      <p:ext uri="{BB962C8B-B14F-4D97-AF65-F5344CB8AC3E}">
        <p14:creationId xmlns:p14="http://schemas.microsoft.com/office/powerpoint/2010/main" val="19589720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Grafik: Fragezeichen, https://pixabay.com/de/illustrations/fragezeichen-frage-antwort-1019820/, 18.08.21</a:t>
            </a:r>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lang="de-DE" dirty="0"/>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b="1" u="sng" dirty="0"/>
              <a:t>Mögliche Lösungen:</a:t>
            </a:r>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lang="de-DE" dirty="0"/>
          </a:p>
          <a:p>
            <a:pPr>
              <a:buFont typeface="Wingdings"/>
              <a:buChar char="Ø"/>
              <a:defRPr/>
            </a:pPr>
            <a:r>
              <a:rPr lang="de-DE" dirty="0"/>
              <a:t>Frühere Aussaat: 			</a:t>
            </a:r>
            <a:r>
              <a:rPr lang="de-DE" b="1" dirty="0"/>
              <a:t>frostanfällige Kulturen im Freiland (z.B. Salat…)</a:t>
            </a:r>
          </a:p>
          <a:p>
            <a:pPr>
              <a:buFont typeface="Wingdings"/>
              <a:buChar char="Ø"/>
              <a:defRPr/>
            </a:pPr>
            <a:r>
              <a:rPr lang="de-DE" dirty="0"/>
              <a:t> Mehr mögliche Kulturdurchgänge:	 	</a:t>
            </a:r>
            <a:r>
              <a:rPr lang="de-DE" b="1" dirty="0"/>
              <a:t>steigende Betriebskosten </a:t>
            </a:r>
            <a:r>
              <a:rPr lang="de-DE" dirty="0"/>
              <a:t>(Pflanzgut, Düngung, Energie…)</a:t>
            </a:r>
          </a:p>
          <a:p>
            <a:pPr>
              <a:buFont typeface="Wingdings"/>
              <a:buChar char="Ø"/>
              <a:defRPr/>
            </a:pPr>
            <a:r>
              <a:rPr lang="de-DE" dirty="0"/>
              <a:t> Anbauverlängerung bis in den späten Herbst:	</a:t>
            </a:r>
            <a:r>
              <a:rPr lang="de-DE" b="1" dirty="0"/>
              <a:t>keine Zwischenfruchtaussaat mehr möglich, Risiko für Nässeperioden steigt</a:t>
            </a:r>
          </a:p>
          <a:p>
            <a:pPr>
              <a:buFont typeface="Wingdings"/>
              <a:buChar char="Ø"/>
              <a:defRPr/>
            </a:pPr>
            <a:r>
              <a:rPr lang="de-DE" dirty="0"/>
              <a:t> Anbau von Wintergemüse: 			</a:t>
            </a:r>
            <a:r>
              <a:rPr lang="de-DE" b="1" dirty="0"/>
              <a:t>Abnehmer fehlen, Aufwand</a:t>
            </a:r>
            <a:r>
              <a:rPr lang="de-DE" dirty="0"/>
              <a:t> </a:t>
            </a:r>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16</a:t>
            </a:fld>
            <a:endParaRPr lang="de-DE"/>
          </a:p>
        </p:txBody>
      </p:sp>
    </p:spTree>
    <p:extLst>
      <p:ext uri="{BB962C8B-B14F-4D97-AF65-F5344CB8AC3E}">
        <p14:creationId xmlns:p14="http://schemas.microsoft.com/office/powerpoint/2010/main" val="25605259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171450" indent="-171450">
              <a:buFont typeface="Arial"/>
              <a:buChar char="•"/>
              <a:defRPr/>
            </a:pPr>
            <a:r>
              <a:rPr lang="de-DE"/>
              <a:t>Bestäubungsprobleme z.B. bei Bohnen, Erbsen, Gurken und Zucchini</a:t>
            </a:r>
            <a:endParaRPr/>
          </a:p>
          <a:p>
            <a:pPr marL="171450" indent="-171450">
              <a:buFont typeface="Arial"/>
              <a:buChar char="•"/>
              <a:defRPr/>
            </a:pPr>
            <a:r>
              <a:rPr lang="de-DE"/>
              <a:t>Qualitätseinbußen: s. folgende Folie</a:t>
            </a:r>
            <a:endParaRPr/>
          </a:p>
          <a:p>
            <a:pPr marL="171450" indent="-171450">
              <a:buFont typeface="Arial"/>
              <a:buChar char="•"/>
              <a:defRPr/>
            </a:pPr>
            <a:r>
              <a:rPr lang="de-DE"/>
              <a:t> Erhöhte Transpiration, höherer Wasserbedarf  Investition in (effizientere) Beregnung/Bewässerung</a:t>
            </a:r>
          </a:p>
          <a:p>
            <a:pPr marL="171450" indent="-171450">
              <a:buFont typeface="Arial"/>
              <a:buChar char="•"/>
              <a:defRPr/>
            </a:pPr>
            <a:r>
              <a:rPr lang="de-DE"/>
              <a:t> Anbau „neuer“ Sorten/Arten  z.B. Melonen, Süßkartoffeln</a:t>
            </a:r>
          </a:p>
          <a:p>
            <a:pPr marL="171450" indent="-171450">
              <a:buFont typeface="Arial"/>
              <a:buChar char="•"/>
              <a:defRPr/>
            </a:pPr>
            <a:r>
              <a:rPr lang="de-DE"/>
              <a:t> Schwierige Klimaführung im Gewächshaus  Beschattung, ggf. auch im Freiland  4-6m hoch geständerte Agrar-Photovoltaikanlage</a:t>
            </a:r>
          </a:p>
          <a:p>
            <a:pPr marL="171450" indent="-171450">
              <a:buFont typeface="Arial"/>
              <a:buChar char="•"/>
              <a:defRPr/>
            </a:pPr>
            <a:r>
              <a:rPr lang="de-DE"/>
              <a:t> Erhitzung des Bodens  negative Auswirkungen auf das Bodenleben, v.a. in Zusammenhang mit Trockenheit; schwierigere Bodenbearbeitung</a:t>
            </a:r>
            <a:endParaRPr/>
          </a:p>
          <a:p>
            <a:pPr marL="171450" indent="-171450">
              <a:buFont typeface="Arial"/>
              <a:buChar char="•"/>
              <a:defRPr/>
            </a:pPr>
            <a:endParaRPr lang="de-DE"/>
          </a:p>
          <a:p>
            <a:pPr marL="0" indent="0">
              <a:buFont typeface="Arial"/>
              <a:buNone/>
              <a:defRPr/>
            </a:pPr>
            <a:r>
              <a:rPr lang="de-DE"/>
              <a:t>Forscher berichten, dass Pflanzen, je nach Art, bei 35-40°C ihr Wachstum einstellen. Solche Werte kommen inzwischen auch in unseren Breiten öfter vor. In Kombination mit Wassermangel ist dies für die Pflanzen extrem gefährlich. Die Pflanzen schließen ihre Spaltöffnungen und es kommt zu Problemen bei der Photosynthese. (http://www.hortipendium.de/Klimawandel_Gemüsebau)</a:t>
            </a:r>
            <a:endParaRPr/>
          </a:p>
          <a:p>
            <a:pPr marL="0" indent="0">
              <a:buFont typeface="Arial"/>
              <a:buNone/>
              <a:defRPr/>
            </a:pPr>
            <a:endParaRPr lang="de-DE"/>
          </a:p>
          <a:p>
            <a:pPr>
              <a:defRPr/>
            </a:pPr>
            <a:r>
              <a:rPr lang="de-DE" b="1"/>
              <a:t>Beispiel: </a:t>
            </a:r>
            <a:r>
              <a:rPr lang="de-DE"/>
              <a:t>Der </a:t>
            </a:r>
            <a:r>
              <a:rPr lang="de-DE" b="1"/>
              <a:t>Anbau von Grünerbsen </a:t>
            </a:r>
            <a:r>
              <a:rPr lang="de-DE"/>
              <a:t>spielt mit 5.429 ha im Jahre 2019 in Deutschland und mit rund 1.300 ha in Österreich eine große Rolle. Die Ernte erfolgt mit Vollenter zum optimalen Erntetermin. Wegen des hochempfindlichen Erntegutes wird dieses so schnell wie möglich in die Frosterei oder Nasskonservenverarbeitung gebracht. Das Erntefenster ist bei dieser Kultur jedoch enorm klein. So stehen für die Ernte nur 1-2 Tage zur Verfügung. Wie die Bilder zeigen, musste sogar schon in der Vergangenheit zur Qualitätsicherung das Erntegut (die Erbsen) mit Eis gekühlt werden. </a:t>
            </a:r>
            <a:br>
              <a:rPr lang="de-DE"/>
            </a:br>
            <a:r>
              <a:rPr lang="de-DE"/>
              <a:t>Die Firma </a:t>
            </a:r>
            <a:r>
              <a:rPr lang="de-DE" u="sng">
                <a:hlinkClick r:id="rId3" tooltip="https://www.iglo.de/gemuese/erbsen/anbau"/>
              </a:rPr>
              <a:t>Iglo</a:t>
            </a:r>
            <a:r>
              <a:rPr lang="de-DE"/>
              <a:t> schreibt dazu auf ihrer Homepage am 20.07.2020:</a:t>
            </a:r>
            <a:br>
              <a:rPr lang="de-DE"/>
            </a:br>
            <a:r>
              <a:rPr lang="de-DE"/>
              <a:t>"</a:t>
            </a:r>
            <a:r>
              <a:rPr lang="de-DE" i="1"/>
              <a:t>Dieser ganze Prozess – von der Ernte auf dem Feld bis in die Verpackung im Kühlhaus – dauert nur etwa zweieinhalb Stunden.</a:t>
            </a:r>
            <a:r>
              <a:rPr lang="de-DE"/>
              <a:t>" </a:t>
            </a:r>
            <a:endParaRPr/>
          </a:p>
          <a:p>
            <a:pPr>
              <a:defRPr/>
            </a:pPr>
            <a:r>
              <a:rPr lang="de-DE" b="1"/>
              <a:t>Zu erwartende Probleme</a:t>
            </a:r>
            <a:r>
              <a:rPr lang="de-DE"/>
              <a:t> :</a:t>
            </a:r>
            <a:br>
              <a:rPr lang="de-DE"/>
            </a:br>
            <a:r>
              <a:rPr lang="de-DE"/>
              <a:t>Die Klimaerwärmung und das Risiko längerer Hitzeperioden erschweren den Anbau von Grünerbsen. </a:t>
            </a:r>
            <a:endParaRPr/>
          </a:p>
          <a:p>
            <a:pPr>
              <a:buFont typeface="Arial"/>
              <a:buChar char="•"/>
              <a:defRPr/>
            </a:pPr>
            <a:r>
              <a:rPr lang="de-DE"/>
              <a:t>Bei zunehmender Klimaerwärmung wird das Erntefenster zunehmend verringern. </a:t>
            </a:r>
            <a:endParaRPr/>
          </a:p>
          <a:p>
            <a:pPr>
              <a:buFont typeface="Arial"/>
              <a:buChar char="•"/>
              <a:defRPr/>
            </a:pPr>
            <a:r>
              <a:rPr lang="de-DE"/>
              <a:t>Größere Entfernungen vom Feld zum Verarbeitungsort werden nicht mehr akzeptierbar sein. </a:t>
            </a:r>
            <a:endParaRPr/>
          </a:p>
          <a:p>
            <a:pPr>
              <a:buFont typeface="Arial"/>
              <a:buChar char="•"/>
              <a:defRPr/>
            </a:pPr>
            <a:r>
              <a:rPr lang="de-DE"/>
              <a:t>Insgesamt gesehen erscheint eine Grünerbsenanbau in unseren Breiten zunehmend riskant. </a:t>
            </a:r>
            <a:endParaRPr/>
          </a:p>
          <a:p>
            <a:pPr>
              <a:buFont typeface="Arial"/>
              <a:buChar char="•"/>
              <a:defRPr/>
            </a:pPr>
            <a:endParaRPr lang="de-DE"/>
          </a:p>
          <a:p>
            <a:pPr>
              <a:buFontTx/>
              <a:buNone/>
              <a:defRPr/>
            </a:pPr>
            <a:r>
              <a:rPr lang="de-DE"/>
              <a:t> Anbau von Grünerbsen nur noch in der Nähe der Frostereien bzw. Verarbeitung. </a:t>
            </a:r>
            <a:endParaRPr/>
          </a:p>
          <a:p>
            <a:pPr>
              <a:buFontTx/>
              <a:buNone/>
              <a:defRPr/>
            </a:pPr>
            <a:r>
              <a:rPr lang="de-DE"/>
              <a:t>Längerfristig eine Verlagerung des Grünerbsenanbaus in Erwägung ziehen. </a:t>
            </a:r>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17</a:t>
            </a:fld>
            <a:endParaRPr lang="de-D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a:t>Gurken: </a:t>
            </a:r>
            <a:r>
              <a:rPr lang="de-DE" b="1"/>
              <a:t>„Brennköpfe“ </a:t>
            </a:r>
            <a:r>
              <a:rPr lang="de-DE"/>
              <a:t>bei (&gt;40°/Unterglas hohe Verdunstung und gleichzeitig zu geringe Wassernachlieferung)</a:t>
            </a:r>
            <a:endParaRPr/>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18</a:t>
            </a:fld>
            <a:endParaRPr lang="de-D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sz="1200" b="1" dirty="0"/>
              <a:t>www.hortipendium.de/</a:t>
            </a:r>
            <a:r>
              <a:rPr lang="de-DE" sz="1200" b="1" dirty="0" err="1"/>
              <a:t>klimawandel_gemüsebau</a:t>
            </a:r>
            <a:r>
              <a:rPr lang="de-DE" sz="1200" b="1" dirty="0"/>
              <a:t> </a:t>
            </a:r>
            <a:endParaRPr lang="de-DE" dirty="0"/>
          </a:p>
          <a:p>
            <a:pPr marL="0" marR="0" lvl="0" indent="0" algn="l" defTabSz="914400">
              <a:lnSpc>
                <a:spcPct val="100000"/>
              </a:lnSpc>
              <a:spcBef>
                <a:spcPts val="0"/>
              </a:spcBef>
              <a:spcAft>
                <a:spcPts val="0"/>
              </a:spcAft>
              <a:buClrTx/>
              <a:buSzTx/>
              <a:buFontTx/>
              <a:buNone/>
              <a:defRPr/>
            </a:pPr>
            <a:r>
              <a:rPr lang="de-DE" dirty="0"/>
              <a:t>Anmerkung Sonnenbrand bei Kohl, Kopfsalat:</a:t>
            </a:r>
            <a:r>
              <a:rPr lang="de-DE" sz="1200" dirty="0">
                <a:cs typeface="Arial"/>
              </a:rPr>
              <a:t> äußere Blätter verbleichen und werden papierartig, beschädigte Blätter sterben ab</a:t>
            </a: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19</a:t>
            </a:fld>
            <a:endParaRPr lang="de-D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r>
              <a:rPr lang="de-DE" dirty="0"/>
              <a:t>Auch pelzige Radieschen können die Folge von Hitze und Trockenheit sein.</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20</a:t>
            </a:fld>
            <a:endParaRPr lang="de-D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a:defRPr/>
            </a:pPr>
            <a:endParaRPr lang="de-DE" dirty="0"/>
          </a:p>
          <a:p>
            <a:pPr>
              <a:defRPr/>
            </a:pPr>
            <a:r>
              <a:rPr lang="de-DE" b="1" dirty="0"/>
              <a:t>Mögliche Lösungen s. ff Folien</a:t>
            </a:r>
            <a:endParaRPr b="1"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21</a:t>
            </a:fld>
            <a:endParaRPr lang="de-DE"/>
          </a:p>
        </p:txBody>
      </p:sp>
    </p:spTree>
    <p:extLst>
      <p:ext uri="{BB962C8B-B14F-4D97-AF65-F5344CB8AC3E}">
        <p14:creationId xmlns:p14="http://schemas.microsoft.com/office/powerpoint/2010/main" val="34425648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b="1" dirty="0"/>
              <a:t>Mögliche Lösungen</a:t>
            </a:r>
          </a:p>
          <a:p>
            <a:pPr>
              <a:defRPr/>
            </a:pPr>
            <a:endParaRPr lang="de-DE" dirty="0"/>
          </a:p>
          <a:p>
            <a:pPr>
              <a:defRPr/>
            </a:pPr>
            <a:r>
              <a:rPr lang="de-DE" dirty="0"/>
              <a:t>Ganzjährige Bodenbedeckung schützt den Boden vor Verdunstung, zu starker Hitze, dient in Form von Bewuchs den Bodenlebewesen als Nahrung ( Humus) und unterdrückt gleichzeitig Unkraut.</a:t>
            </a:r>
            <a:endParaRPr dirty="0"/>
          </a:p>
          <a:p>
            <a:pPr>
              <a:defRPr/>
            </a:pPr>
            <a:endParaRPr lang="de-DE" dirty="0"/>
          </a:p>
          <a:p>
            <a:pPr>
              <a:defRPr/>
            </a:pPr>
            <a:r>
              <a:rPr lang="de-DE" dirty="0"/>
              <a:t>Natürliche Pflanzenstrukturen (Hecken, Baumpflanzungen)  Kleinklima </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22</a:t>
            </a:fld>
            <a:endParaRPr lang="de-DE"/>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b="1" dirty="0"/>
              <a:t>Mögliche Lösungen</a:t>
            </a:r>
          </a:p>
          <a:p>
            <a:pPr>
              <a:defRPr/>
            </a:pPr>
            <a:endParaRPr lang="de-DE" dirty="0"/>
          </a:p>
          <a:p>
            <a:pPr>
              <a:defRPr/>
            </a:pPr>
            <a:r>
              <a:rPr lang="de-DE" dirty="0"/>
              <a:t>Weniger, aber intensivere Beregnung führt dazu, dass sich die Wurzeln auch in die Tiefe ausbreiten. Bei mehreren, kleineren Gaben bleiben die Wurzeln vermehrt im oberen Bodenbereich.</a:t>
            </a:r>
            <a:endParaRPr dirty="0"/>
          </a:p>
          <a:p>
            <a:pPr>
              <a:defRPr/>
            </a:pPr>
            <a:endParaRPr lang="de-DE" dirty="0"/>
          </a:p>
          <a:p>
            <a:pPr marL="0" marR="0" indent="0" algn="l" defTabSz="914400">
              <a:lnSpc>
                <a:spcPct val="100000"/>
              </a:lnSpc>
              <a:spcBef>
                <a:spcPts val="0"/>
              </a:spcBef>
              <a:spcAft>
                <a:spcPts val="0"/>
              </a:spcAft>
              <a:buClrTx/>
              <a:buSzTx/>
              <a:buFontTx/>
              <a:buNone/>
              <a:defRPr/>
            </a:pPr>
            <a:r>
              <a:rPr lang="de-DE" dirty="0"/>
              <a:t>Wasserverluste minimieren: Mehr nachts beregnen, lieber 1 x 30 mm statt 2 x 15 mm </a:t>
            </a:r>
            <a:endParaRPr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23</a:t>
            </a:fld>
            <a:endParaRPr lang="de-DE"/>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it-IT" sz="1200" b="1" dirty="0" err="1"/>
              <a:t>Mögliche</a:t>
            </a:r>
            <a:r>
              <a:rPr lang="it-IT" sz="1200" b="1" dirty="0"/>
              <a:t> </a:t>
            </a:r>
            <a:r>
              <a:rPr lang="it-IT" sz="1200" b="1" dirty="0" err="1"/>
              <a:t>Lösung</a:t>
            </a:r>
            <a:endParaRPr lang="it-IT" b="1" dirty="0"/>
          </a:p>
          <a:p>
            <a:pPr>
              <a:defRPr/>
            </a:pPr>
            <a:endParaRPr lang="de-DE" dirty="0"/>
          </a:p>
          <a:p>
            <a:pPr>
              <a:defRPr/>
            </a:pPr>
            <a:r>
              <a:rPr lang="de-DE" dirty="0"/>
              <a:t>Vor allem auch für Beeren, Äpfel, Birnen und Weinbau bzw. Kulturen, die auch bisher bereits mit Hagelschutzeinrichtungen versehen wurden.  Auf der anderen Seite wird bereits mit Agroforstkulturen geforscht, um das Mikroklima zu fördern und die negativen Auswirkungen durch hohe Strahlung, Hitze zu reduzieren.</a:t>
            </a:r>
            <a:endParaRPr dirty="0"/>
          </a:p>
          <a:p>
            <a:pPr>
              <a:defRPr/>
            </a:pPr>
            <a:endParaRPr lang="de-DE" dirty="0"/>
          </a:p>
          <a:p>
            <a:pPr>
              <a:defRPr/>
            </a:pPr>
            <a:r>
              <a:rPr lang="de-DE" dirty="0"/>
              <a:t>Hemmend für den Ausbau von Agrophotovoltaik ist zudem, dass in Deutschland die bestückten Flächen die Förderung verlieren, da sie mit den Anlagen als Gewerbeflächen eingestuft werden (Stand 2020).</a:t>
            </a:r>
          </a:p>
          <a:p>
            <a:pPr>
              <a:defRPr/>
            </a:pPr>
            <a:endParaRPr lang="de-DE" dirty="0"/>
          </a:p>
          <a:p>
            <a:pPr marL="0" marR="0" lvl="0" indent="0" algn="l" defTabSz="914400" eaLnBrk="1" fontAlgn="auto" latinLnBrk="0" hangingPunct="1">
              <a:lnSpc>
                <a:spcPct val="100000"/>
              </a:lnSpc>
              <a:spcBef>
                <a:spcPts val="0"/>
              </a:spcBef>
              <a:spcAft>
                <a:spcPts val="0"/>
              </a:spcAft>
              <a:buClrTx/>
              <a:buSzTx/>
              <a:buFontTx/>
              <a:buNone/>
              <a:tabLst/>
              <a:defRPr/>
            </a:pPr>
            <a:r>
              <a:rPr lang="de-DE" dirty="0" err="1"/>
              <a:t>Agri</a:t>
            </a:r>
            <a:r>
              <a:rPr lang="de-DE" dirty="0"/>
              <a:t>-PV-Anlagen (s. Leitfaden vom ISE, Fraunhofer-Institut) 14.05_Agri-PV_ISE</a:t>
            </a:r>
          </a:p>
          <a:p>
            <a:pPr>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24</a:t>
            </a:fld>
            <a:endParaRPr lang="de-D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b="1" dirty="0"/>
              <a:t>Mögliche Lösungen</a:t>
            </a:r>
          </a:p>
          <a:p>
            <a:pPr>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25</a:t>
            </a:fld>
            <a:endParaRPr lang="de-D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a:defRPr/>
            </a:pPr>
            <a:endParaRPr lang="de-DE" dirty="0"/>
          </a:p>
          <a:p>
            <a:pPr>
              <a:defRPr/>
            </a:pPr>
            <a:r>
              <a:rPr lang="de-DE" b="1" u="sng" dirty="0"/>
              <a:t>Mögliche Lösungen:</a:t>
            </a:r>
          </a:p>
          <a:p>
            <a:pPr>
              <a:defRPr/>
            </a:pPr>
            <a:endParaRPr lang="de-DE" dirty="0"/>
          </a:p>
          <a:p>
            <a:pPr>
              <a:buFont typeface="Wingdings" panose="05000000000000000000" pitchFamily="2" charset="2"/>
              <a:buChar char="Ø"/>
              <a:defRPr/>
            </a:pPr>
            <a:r>
              <a:rPr lang="de-DE" sz="1200" dirty="0"/>
              <a:t>Anbau neuer, hitzetoleranterer bzw. wärmeliebendere Sorten/Kulturen:	</a:t>
            </a:r>
            <a:r>
              <a:rPr lang="de-DE" sz="1200" b="1" dirty="0"/>
              <a:t>  	fehlende Vermarktungsmöglichkeiten, Saatgutbezug, noch fehlendes Wissen</a:t>
            </a:r>
          </a:p>
          <a:p>
            <a:pPr>
              <a:spcAft>
                <a:spcPts val="600"/>
              </a:spcAft>
              <a:buFont typeface="Wingdings"/>
              <a:buChar char="Ø"/>
              <a:defRPr/>
            </a:pPr>
            <a:r>
              <a:rPr lang="de-DE" sz="1200" dirty="0"/>
              <a:t> Schattierung des Gewächshauses, Beschattung im Freiland: 		</a:t>
            </a:r>
            <a:r>
              <a:rPr lang="de-DE" sz="1200" b="1" dirty="0"/>
              <a:t>erhöhter Aufwand, Kosten</a:t>
            </a:r>
          </a:p>
          <a:p>
            <a:pPr>
              <a:spcAft>
                <a:spcPts val="600"/>
              </a:spcAft>
              <a:buFont typeface="Wingdings"/>
              <a:buChar char="Ø"/>
              <a:defRPr/>
            </a:pPr>
            <a:r>
              <a:rPr lang="de-DE" sz="1200" dirty="0"/>
              <a:t> Ganzjährige Bodenbedeckung (Bewuchs/Zwischenfrüchte, Mulch):		</a:t>
            </a:r>
            <a:r>
              <a:rPr lang="de-DE" sz="1200" b="1" dirty="0"/>
              <a:t>Unkrautmanagement muss angepasst werden, ggf. andere Maschinen notwendig </a:t>
            </a:r>
          </a:p>
          <a:p>
            <a:pPr>
              <a:spcAft>
                <a:spcPts val="600"/>
              </a:spcAft>
              <a:buFont typeface="Wingdings"/>
              <a:buChar char="Ø"/>
              <a:defRPr/>
            </a:pPr>
            <a:r>
              <a:rPr lang="de-DE" sz="1200" dirty="0"/>
              <a:t> Natürliche Pflanzenstrukturen (Hecken, Baumpflanzungen): 		</a:t>
            </a:r>
            <a:r>
              <a:rPr lang="de-DE" sz="1200" b="1" dirty="0"/>
              <a:t>Schattenwirkung im Frühjahr/Herbst, unterschiedliche Anforderungen der Kulturen im Wechsel der Fruchtfolge</a:t>
            </a:r>
          </a:p>
          <a:p>
            <a:pPr>
              <a:spcAft>
                <a:spcPts val="600"/>
              </a:spcAft>
              <a:buFont typeface="Wingdings"/>
              <a:buChar char="Ø"/>
              <a:defRPr/>
            </a:pPr>
            <a:r>
              <a:rPr lang="de-DE" sz="1200" dirty="0"/>
              <a:t>Beregnungsmöglichkeit ausbauen: 				</a:t>
            </a:r>
            <a:r>
              <a:rPr lang="de-DE" sz="1200" b="1" dirty="0"/>
              <a:t>eingeschränkte Wasserverfügbarkeit, Kosten</a:t>
            </a:r>
          </a:p>
          <a:p>
            <a:pPr>
              <a:spcAft>
                <a:spcPts val="600"/>
              </a:spcAft>
              <a:buFont typeface="Wingdings"/>
              <a:buChar char="Ø"/>
              <a:defRPr/>
            </a:pPr>
            <a:r>
              <a:rPr lang="de-DE" sz="1200" dirty="0"/>
              <a:t> Effiziente Bewässerung – sparsame (Tröpfchen-)Bewässerung: 		</a:t>
            </a:r>
            <a:r>
              <a:rPr lang="de-DE" sz="1200" b="1" dirty="0"/>
              <a:t>Kosten</a:t>
            </a:r>
          </a:p>
          <a:p>
            <a:pPr>
              <a:spcAft>
                <a:spcPts val="600"/>
              </a:spcAft>
              <a:buFont typeface="Wingdings"/>
              <a:buChar char="Ø"/>
              <a:defRPr/>
            </a:pPr>
            <a:r>
              <a:rPr lang="de-DE" sz="1200" dirty="0"/>
              <a:t> Wasserverluste minimieren: 				</a:t>
            </a:r>
            <a:r>
              <a:rPr lang="de-DE" sz="1200" b="1" dirty="0"/>
              <a:t>hier gibt es keine Argumente dagegen </a:t>
            </a:r>
            <a:r>
              <a:rPr lang="de-DE" sz="1200" b="1" dirty="0">
                <a:sym typeface="Wingdings" panose="05000000000000000000" pitchFamily="2" charset="2"/>
              </a:rPr>
              <a:t></a:t>
            </a:r>
            <a:endParaRPr lang="de-DE" sz="1200" b="1" dirty="0"/>
          </a:p>
          <a:p>
            <a:pPr>
              <a:spcAft>
                <a:spcPts val="600"/>
              </a:spcAft>
              <a:buFont typeface="Wingdings"/>
              <a:buChar char="Ø"/>
              <a:defRPr/>
            </a:pPr>
            <a:r>
              <a:rPr lang="de-DE" sz="1200" dirty="0"/>
              <a:t> Sortenversuche bezgl. Stresssicherheit, Wurzelbildung usw. intensivieren: 	</a:t>
            </a:r>
            <a:r>
              <a:rPr lang="de-DE" sz="1200" b="1" dirty="0"/>
              <a:t>Aufwand</a:t>
            </a:r>
            <a:r>
              <a:rPr lang="de-DE" sz="1200" dirty="0"/>
              <a:t> </a:t>
            </a:r>
          </a:p>
          <a:p>
            <a:pPr>
              <a:buFont typeface="Wingdings"/>
              <a:buChar char="Ø"/>
              <a:defRPr/>
            </a:pPr>
            <a:r>
              <a:rPr lang="de-DE" sz="1200" dirty="0"/>
              <a:t> Kühlkapazitäten ausbauen (Ernte, Lagerung): 			</a:t>
            </a:r>
            <a:r>
              <a:rPr lang="de-DE" sz="1200" b="1" dirty="0"/>
              <a:t>Kosten, Energie-/Zeitaufwand </a:t>
            </a:r>
            <a:r>
              <a:rPr lang="de-DE" sz="1200" dirty="0"/>
              <a:t>– wichtig: logistischer Ablauf optimieren</a:t>
            </a:r>
          </a:p>
          <a:p>
            <a:pPr>
              <a:buFont typeface="Wingdings"/>
              <a:buChar char="Ø"/>
              <a:defRPr/>
            </a:pPr>
            <a:r>
              <a:rPr lang="de-DE" sz="1200" dirty="0"/>
              <a:t> Beschattung, auch im Freiland (hier: Agro-Photovoltaik): 			</a:t>
            </a:r>
            <a:r>
              <a:rPr lang="de-DE" sz="1200" b="1" dirty="0"/>
              <a:t>Kosten, Förderverlust, nicht alle Kulturen reagieren mit gleichbleibenden, besseren Erträgen durch die Beschattung</a:t>
            </a:r>
          </a:p>
          <a:p>
            <a:pPr>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26</a:t>
            </a:fld>
            <a:endParaRPr lang="de-DE"/>
          </a:p>
        </p:txBody>
      </p:sp>
    </p:spTree>
    <p:extLst>
      <p:ext uri="{BB962C8B-B14F-4D97-AF65-F5344CB8AC3E}">
        <p14:creationId xmlns:p14="http://schemas.microsoft.com/office/powerpoint/2010/main" val="13433493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a:defRPr/>
            </a:pPr>
            <a:endParaRPr lang="de-DE" dirty="0"/>
          </a:p>
          <a:p>
            <a:pPr>
              <a:defRPr/>
            </a:pPr>
            <a:r>
              <a:rPr lang="de-DE" dirty="0"/>
              <a:t>In den Sommermonaten ist die vermehrte Trockenheit meist mit hohen Temperaturen verbunden. Durch die Verdunstung von Wasser erzeugt die Pflanze eine Kühlung, damit die lebensnotwendigen Prozesse aufrecht erhalten bleiben. Dies verursacht eine erhöhte Transpiration durch die Pflanzen. Fehlt in diesen Situationen dann das Wasser, so kommt es zum Zelltod in den Pflanzen – die Pflanzen welken.</a:t>
            </a:r>
          </a:p>
          <a:p>
            <a:pPr>
              <a:defRPr/>
            </a:pPr>
            <a:endParaRPr lang="de-DE" dirty="0"/>
          </a:p>
          <a:p>
            <a:pPr>
              <a:defRPr/>
            </a:pPr>
            <a:endParaRPr lang="de-DE" b="1" dirty="0"/>
          </a:p>
          <a:p>
            <a:pPr>
              <a:defRPr/>
            </a:pPr>
            <a:r>
              <a:rPr lang="de-DE" b="1" dirty="0"/>
              <a:t>Mögliche Lösungen s. ff Folien</a:t>
            </a:r>
            <a:endParaRPr b="1"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27</a:t>
            </a:fld>
            <a:endParaRPr lang="de-DE"/>
          </a:p>
        </p:txBody>
      </p:sp>
    </p:spTree>
    <p:extLst>
      <p:ext uri="{BB962C8B-B14F-4D97-AF65-F5344CB8AC3E}">
        <p14:creationId xmlns:p14="http://schemas.microsoft.com/office/powerpoint/2010/main" val="30886117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b="1" dirty="0"/>
              <a:t>Mögliche Lösungen</a:t>
            </a:r>
          </a:p>
          <a:p>
            <a:pPr>
              <a:defRPr/>
            </a:pPr>
            <a:endParaRPr lang="de-DE" dirty="0"/>
          </a:p>
          <a:p>
            <a:pPr>
              <a:defRPr/>
            </a:pPr>
            <a:r>
              <a:rPr lang="de-DE" dirty="0"/>
              <a:t>Trockenheit und Hitze treten im Sommer oft in Kombination auf, daher ähneln sich die Anpassungsmaßnahmen in einigen Bereichen. </a:t>
            </a:r>
          </a:p>
          <a:p>
            <a:pPr>
              <a:defRPr/>
            </a:pPr>
            <a:endParaRPr lang="de-DE" dirty="0"/>
          </a:p>
          <a:p>
            <a:pPr>
              <a:defRPr/>
            </a:pPr>
            <a:r>
              <a:rPr lang="de-DE" dirty="0"/>
              <a:t>Besonders organischer Dünger kann bei Trockenheit kaum mineralisiert werden und steht den Pflanzen somit nicht zur Verfügung. Ebenfalls reduziert sich die N-Fixierungsleistung durch Leguminosen. Der im Boden enthalten N kann dann im Spätsommer/Herbst nach Niederschlägen wieder mineralisiert werden -&gt; Gefahr der N-Auswaschung -&gt; Zwischenfrucht- /Winterkulturanbau.</a:t>
            </a:r>
            <a:endParaRPr dirty="0"/>
          </a:p>
          <a:p>
            <a:pPr>
              <a:defRPr/>
            </a:pPr>
            <a:endParaRPr lang="de-DE" dirty="0"/>
          </a:p>
          <a:p>
            <a:pPr>
              <a:defRPr/>
            </a:pPr>
            <a:r>
              <a:rPr lang="de-DE" dirty="0"/>
              <a:t>Lange Trockenheit – Düngung ist nicht wirksam -&gt; geringere/keine Düngung in dieser Zeit, evtl. Blattdüngung</a:t>
            </a:r>
          </a:p>
          <a:p>
            <a:pPr>
              <a:defRPr/>
            </a:pPr>
            <a:endParaRPr lang="de-DE" dirty="0"/>
          </a:p>
          <a:p>
            <a:pPr>
              <a:defRPr/>
            </a:pPr>
            <a:r>
              <a:rPr lang="de-DE" dirty="0"/>
              <a:t>Ganzjährige Bodenbedeckung vermindert die Verdunstung über den nackten Boden und schützt das Bodenleben vor zu großer Hitze, die i.d.R. mit Trockenheit einhergeht. </a:t>
            </a:r>
          </a:p>
          <a:p>
            <a:pPr>
              <a:defRPr/>
            </a:pPr>
            <a:r>
              <a:rPr lang="de-DE" dirty="0"/>
              <a:t>Natürliche Pflanzenstrukturen wie auch Agroforst können das Kleinklima positiv beeinflussen und die Feuchtigkeit vor Ort halten.</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28</a:t>
            </a:fld>
            <a:endParaRPr lang="de-D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a:defRPr/>
            </a:pPr>
            <a:endParaRPr lang="de-DE" dirty="0"/>
          </a:p>
          <a:p>
            <a:pPr>
              <a:defRPr/>
            </a:pPr>
            <a:r>
              <a:rPr lang="de-DE" b="1" u="sng" dirty="0"/>
              <a:t>Mögliche Lösungen:</a:t>
            </a:r>
          </a:p>
          <a:p>
            <a:pPr>
              <a:defRPr/>
            </a:pPr>
            <a:endParaRPr lang="de-DE" dirty="0"/>
          </a:p>
          <a:p>
            <a:pPr>
              <a:spcAft>
                <a:spcPts val="600"/>
              </a:spcAft>
              <a:buFont typeface="Wingdings"/>
              <a:buChar char="Ø"/>
              <a:defRPr/>
            </a:pPr>
            <a:r>
              <a:rPr lang="de-DE" dirty="0"/>
              <a:t> Anbau trockentoleranterer Sorten/Arten:		 </a:t>
            </a:r>
            <a:r>
              <a:rPr lang="de-DE" b="1" dirty="0"/>
              <a:t>ggf. geringere Erträge, anderer Geschmack, Lagerfähigkeit</a:t>
            </a:r>
          </a:p>
          <a:p>
            <a:pPr>
              <a:spcAft>
                <a:spcPts val="600"/>
              </a:spcAft>
              <a:buFont typeface="Wingdings"/>
              <a:buChar char="Ø"/>
              <a:defRPr/>
            </a:pPr>
            <a:r>
              <a:rPr lang="de-DE" dirty="0"/>
              <a:t> Ganzjährige Bodenbedeckung:		 (s. Anpassungsmaßnahmen Hitze)</a:t>
            </a:r>
          </a:p>
          <a:p>
            <a:pPr>
              <a:spcAft>
                <a:spcPts val="600"/>
              </a:spcAft>
              <a:buFont typeface="Wingdings"/>
              <a:buChar char="Ø"/>
              <a:defRPr/>
            </a:pPr>
            <a:r>
              <a:rPr lang="de-DE" dirty="0"/>
              <a:t> Effiziente Bewässerung:			 (s. Anpassungsmaßnahmen Hitze)</a:t>
            </a:r>
          </a:p>
          <a:p>
            <a:pPr>
              <a:spcAft>
                <a:spcPts val="600"/>
              </a:spcAft>
              <a:buFont typeface="Wingdings"/>
              <a:buChar char="Ø"/>
              <a:defRPr/>
            </a:pPr>
            <a:r>
              <a:rPr lang="de-DE" dirty="0"/>
              <a:t> Angepasstes Düngemanagement: 		</a:t>
            </a:r>
            <a:r>
              <a:rPr lang="de-DE" b="1" dirty="0"/>
              <a:t>vermehrte Nährstoffproben notwendig, erhöhte Flexibilität, Abweichen vom Gewohnten</a:t>
            </a:r>
          </a:p>
          <a:p>
            <a:pPr>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29</a:t>
            </a:fld>
            <a:endParaRPr lang="de-DE"/>
          </a:p>
        </p:txBody>
      </p:sp>
    </p:spTree>
    <p:extLst>
      <p:ext uri="{BB962C8B-B14F-4D97-AF65-F5344CB8AC3E}">
        <p14:creationId xmlns:p14="http://schemas.microsoft.com/office/powerpoint/2010/main" val="19747512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Starkniederschläge: -&gt; N-Mangel bei flachwurzelnden Gemüsen, Schäden durch Wasserstau in Bodensenken, Verschmutzung des Gemüses (z.B. Salat)</a:t>
            </a:r>
            <a:endParaRPr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30</a:t>
            </a:fld>
            <a:endParaRPr lang="de-DE"/>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a:defRPr/>
            </a:pPr>
            <a:endParaRPr lang="de-DE" dirty="0"/>
          </a:p>
          <a:p>
            <a:pPr>
              <a:defRPr/>
            </a:pPr>
            <a:r>
              <a:rPr lang="de-DE" b="1" dirty="0"/>
              <a:t>Mögliche Lösungen s. ff Folien</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31</a:t>
            </a:fld>
            <a:endParaRPr lang="de-DE"/>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buFont typeface="Wingdings"/>
              <a:buNone/>
              <a:defRPr/>
            </a:pPr>
            <a:r>
              <a:rPr lang="de-DE" b="1" dirty="0"/>
              <a:t>Mögliche Lösungen</a:t>
            </a:r>
          </a:p>
          <a:p>
            <a:pPr>
              <a:buFont typeface="Wingdings"/>
              <a:buNone/>
              <a:defRPr/>
            </a:pPr>
            <a:endParaRPr lang="de-DE" dirty="0"/>
          </a:p>
          <a:p>
            <a:pPr>
              <a:buFont typeface="Wingdings"/>
              <a:buNone/>
              <a:defRPr/>
            </a:pPr>
            <a:r>
              <a:rPr lang="de-DE" dirty="0"/>
              <a:t>Starkniederschläge: </a:t>
            </a:r>
            <a:endParaRPr dirty="0"/>
          </a:p>
          <a:p>
            <a:pPr>
              <a:buFont typeface="Wingdings"/>
              <a:buChar char="Ø"/>
              <a:defRPr/>
            </a:pPr>
            <a:r>
              <a:rPr lang="de-DE" dirty="0"/>
              <a:t> Verbesserung der Bodenstruktur / Humusaufbau</a:t>
            </a:r>
            <a:endParaRPr dirty="0"/>
          </a:p>
          <a:p>
            <a:pPr>
              <a:buFont typeface="Wingdings"/>
              <a:buChar char="Ø"/>
              <a:defRPr/>
            </a:pPr>
            <a:r>
              <a:rPr lang="de-DE" dirty="0"/>
              <a:t>  Bodensenken beseitigen</a:t>
            </a:r>
            <a:endParaRPr dirty="0"/>
          </a:p>
          <a:p>
            <a:pPr>
              <a:buFont typeface="Wingdings"/>
              <a:buChar char="Ø"/>
              <a:defRPr/>
            </a:pPr>
            <a:r>
              <a:rPr lang="de-DE" dirty="0"/>
              <a:t>  Bewässerung frühzeitig stoppen (falls vorhersehbar)</a:t>
            </a:r>
            <a:endParaRPr dirty="0"/>
          </a:p>
          <a:p>
            <a:pPr>
              <a:buFont typeface="Wingdings"/>
              <a:buChar char="Ø"/>
              <a:defRPr/>
            </a:pPr>
            <a:endParaRPr lang="de-DE" dirty="0"/>
          </a:p>
          <a:p>
            <a:pPr>
              <a:buFont typeface="Wingdings"/>
              <a:buNone/>
              <a:defRPr/>
            </a:pPr>
            <a:r>
              <a:rPr lang="de-DE" dirty="0"/>
              <a:t>Hagel: </a:t>
            </a:r>
            <a:endParaRPr dirty="0"/>
          </a:p>
          <a:p>
            <a:pPr marL="171450" marR="0" lvl="0" indent="-171450" algn="l" defTabSz="914400">
              <a:lnSpc>
                <a:spcPct val="100000"/>
              </a:lnSpc>
              <a:spcBef>
                <a:spcPts val="0"/>
              </a:spcBef>
              <a:spcAft>
                <a:spcPts val="0"/>
              </a:spcAft>
              <a:buClrTx/>
              <a:buSzTx/>
              <a:buFont typeface="Wingdings"/>
              <a:buChar char="Ø"/>
              <a:defRPr/>
            </a:pPr>
            <a:r>
              <a:rPr lang="de-DE" dirty="0"/>
              <a:t>Einsatz von Hagelnetzen/Vliesen</a:t>
            </a:r>
            <a:endParaRPr dirty="0"/>
          </a:p>
          <a:p>
            <a:pPr>
              <a:defRPr/>
            </a:pPr>
            <a:endParaRPr lang="de-DE" dirty="0"/>
          </a:p>
          <a:p>
            <a:pPr>
              <a:defRPr/>
            </a:pPr>
            <a:r>
              <a:rPr lang="de-DE" dirty="0"/>
              <a:t>Stürme:</a:t>
            </a:r>
            <a:endParaRPr dirty="0"/>
          </a:p>
          <a:p>
            <a:pPr>
              <a:buFont typeface="Wingdings"/>
              <a:buChar char="Ø"/>
              <a:defRPr/>
            </a:pPr>
            <a:r>
              <a:rPr lang="de-DE" dirty="0"/>
              <a:t>  Anbau in Hauptwindrichtung</a:t>
            </a:r>
            <a:endParaRPr dirty="0"/>
          </a:p>
          <a:p>
            <a:pPr>
              <a:buFont typeface="Wingdings"/>
              <a:buChar char="Ø"/>
              <a:defRPr/>
            </a:pPr>
            <a:r>
              <a:rPr lang="de-DE" dirty="0"/>
              <a:t>  Anbau empfindlicher Pflanzen nicht auf exponierten Flächen</a:t>
            </a:r>
            <a:endParaRPr dirty="0"/>
          </a:p>
          <a:p>
            <a:pPr>
              <a:buFont typeface="Wingdings"/>
              <a:buChar char="Ø"/>
              <a:defRPr/>
            </a:pPr>
            <a:r>
              <a:rPr lang="de-DE" dirty="0"/>
              <a:t>  Vlies statt Folie</a:t>
            </a:r>
            <a:endParaRPr dirty="0"/>
          </a:p>
          <a:p>
            <a:pPr marL="0" marR="0" lvl="0" indent="0" algn="l" defTabSz="914400">
              <a:lnSpc>
                <a:spcPct val="100000"/>
              </a:lnSpc>
              <a:spcBef>
                <a:spcPts val="0"/>
              </a:spcBef>
              <a:spcAft>
                <a:spcPts val="0"/>
              </a:spcAft>
              <a:buClrTx/>
              <a:buSzTx/>
              <a:buFont typeface="Wingdings"/>
              <a:buChar char="Ø"/>
              <a:defRPr/>
            </a:pPr>
            <a:r>
              <a:rPr lang="de-DE" dirty="0"/>
              <a:t> Pflanzung von Gehölzen (Hecken, Baumstreifen, Mais) – s. nächste Folie</a:t>
            </a:r>
            <a:endParaRPr dirty="0"/>
          </a:p>
          <a:p>
            <a:pPr>
              <a:buFont typeface="Wingdings"/>
              <a:buNone/>
              <a:defRPr/>
            </a:pPr>
            <a:endParaRPr lang="de-DE"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32</a:t>
            </a:fld>
            <a:endParaRPr lang="de-DE"/>
          </a:p>
        </p:txBody>
      </p:sp>
    </p:spTree>
    <p:extLst>
      <p:ext uri="{BB962C8B-B14F-4D97-AF65-F5344CB8AC3E}">
        <p14:creationId xmlns:p14="http://schemas.microsoft.com/office/powerpoint/2010/main" val="14982442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b="1"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33</a:t>
            </a:fld>
            <a:endParaRPr lang="de-DE"/>
          </a:p>
        </p:txBody>
      </p:sp>
    </p:spTree>
    <p:extLst>
      <p:ext uri="{BB962C8B-B14F-4D97-AF65-F5344CB8AC3E}">
        <p14:creationId xmlns:p14="http://schemas.microsoft.com/office/powerpoint/2010/main" val="26893352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a:defRPr/>
            </a:pPr>
            <a:endParaRPr lang="de-DE" dirty="0"/>
          </a:p>
          <a:p>
            <a:pPr>
              <a:defRPr/>
            </a:pPr>
            <a:r>
              <a:rPr lang="de-DE" b="1" u="sng" dirty="0"/>
              <a:t>Mögliche Lösungen: </a:t>
            </a:r>
          </a:p>
          <a:p>
            <a:pPr>
              <a:defRPr/>
            </a:pPr>
            <a:endParaRPr lang="de-DE" dirty="0"/>
          </a:p>
          <a:p>
            <a:pPr>
              <a:buFont typeface="Wingdings"/>
              <a:buChar char="Ø"/>
              <a:defRPr/>
            </a:pPr>
            <a:r>
              <a:rPr lang="de-DE" dirty="0"/>
              <a:t> Verbesserung der Bodenstruktur / Humusaufbau: 	</a:t>
            </a:r>
            <a:r>
              <a:rPr lang="de-DE" b="1" dirty="0"/>
              <a:t>keine</a:t>
            </a:r>
          </a:p>
          <a:p>
            <a:pPr>
              <a:buFont typeface="Wingdings"/>
              <a:buChar char="Ø"/>
              <a:defRPr/>
            </a:pPr>
            <a:r>
              <a:rPr lang="de-DE" dirty="0"/>
              <a:t>  Bodensenken beseitigen: 			</a:t>
            </a:r>
            <a:r>
              <a:rPr lang="de-DE" b="1" dirty="0"/>
              <a:t>keine </a:t>
            </a:r>
            <a:r>
              <a:rPr lang="de-DE" dirty="0"/>
              <a:t>bzw. einmaliger Aufwand</a:t>
            </a:r>
          </a:p>
          <a:p>
            <a:pPr>
              <a:buFont typeface="Wingdings"/>
              <a:buChar char="Ø"/>
              <a:defRPr/>
            </a:pPr>
            <a:r>
              <a:rPr lang="de-DE" dirty="0"/>
              <a:t>  Bewässerung frühzeitig stoppen: 		</a:t>
            </a:r>
            <a:r>
              <a:rPr lang="de-DE" b="1" dirty="0"/>
              <a:t>schwierig sicher vorhersehbar</a:t>
            </a:r>
          </a:p>
          <a:p>
            <a:pPr>
              <a:buFont typeface="Wingdings"/>
              <a:buChar char="Ø"/>
              <a:defRPr/>
            </a:pPr>
            <a:r>
              <a:rPr lang="de-DE" dirty="0"/>
              <a:t>  Einsatz von Hagelnetzen/Vliesen: 		</a:t>
            </a:r>
            <a:r>
              <a:rPr lang="de-DE" b="1" dirty="0"/>
              <a:t>Kosten, Aufwand</a:t>
            </a:r>
            <a:r>
              <a:rPr lang="de-DE" dirty="0"/>
              <a:t>, ggf. Versicherung als Alternative</a:t>
            </a:r>
          </a:p>
          <a:p>
            <a:pPr>
              <a:buFont typeface="Wingdings"/>
              <a:buChar char="Ø"/>
              <a:defRPr/>
            </a:pPr>
            <a:r>
              <a:rPr lang="de-DE" dirty="0"/>
              <a:t>  Anbau in Hauptwindrichtung: 		</a:t>
            </a:r>
            <a:r>
              <a:rPr lang="de-DE" b="1" dirty="0"/>
              <a:t>Lage der Fläche </a:t>
            </a:r>
            <a:r>
              <a:rPr lang="de-DE" dirty="0"/>
              <a:t>(Gefälle, Zuschnitt)</a:t>
            </a:r>
          </a:p>
          <a:p>
            <a:pPr>
              <a:buFont typeface="Wingdings"/>
              <a:buChar char="Ø"/>
              <a:defRPr/>
            </a:pPr>
            <a:r>
              <a:rPr lang="de-DE" dirty="0"/>
              <a:t> Anbau empfindlicher Pflanzen nicht auf exponierten Flächen: </a:t>
            </a:r>
            <a:r>
              <a:rPr lang="de-DE" b="1" dirty="0"/>
              <a:t>keine Auswahl an Flächen, Einhaltung der Fruchtfolge auf den einzelnen Flächen</a:t>
            </a:r>
          </a:p>
          <a:p>
            <a:pPr>
              <a:buFont typeface="Wingdings"/>
              <a:buChar char="Ø"/>
              <a:defRPr/>
            </a:pPr>
            <a:r>
              <a:rPr lang="de-DE" dirty="0"/>
              <a:t>  Vlies statt Folie:			 </a:t>
            </a:r>
            <a:r>
              <a:rPr lang="de-DE" b="1" dirty="0"/>
              <a:t>keine</a:t>
            </a:r>
          </a:p>
          <a:p>
            <a:pPr>
              <a:buFont typeface="Wingdings"/>
              <a:buChar char="Ø"/>
              <a:defRPr/>
            </a:pPr>
            <a:r>
              <a:rPr lang="de-DE" dirty="0"/>
              <a:t> Pflanzung von Gehölzen (Hecken, Baumstreifen, Mais): 	</a:t>
            </a:r>
            <a:r>
              <a:rPr lang="de-DE" b="1" dirty="0"/>
              <a:t>Platzmangel, Verschattung nicht immer gewünscht (zeitlich, kulturabhängig), weiterer Aufwand (Schnitt von Hecken, Bäumen)</a:t>
            </a:r>
          </a:p>
          <a:p>
            <a:pPr>
              <a:buFont typeface="Wingdings"/>
              <a:buChar char="Ø"/>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34</a:t>
            </a:fld>
            <a:endParaRPr lang="de-DE"/>
          </a:p>
        </p:txBody>
      </p:sp>
    </p:spTree>
    <p:extLst>
      <p:ext uri="{BB962C8B-B14F-4D97-AF65-F5344CB8AC3E}">
        <p14:creationId xmlns:p14="http://schemas.microsoft.com/office/powerpoint/2010/main" val="36600421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b="1" u="sng" dirty="0"/>
              <a:t>Hitze: </a:t>
            </a:r>
            <a:r>
              <a:rPr lang="de-DE" dirty="0"/>
              <a:t>Erhöhte Transpiration durch die Pflanzen – ein Boden mit guter Bodenstruktur kann die Feuchtigkeit länger halten und somit die Pflanzen über eine längere Periode mit Bodenwasser versorgen</a:t>
            </a:r>
            <a:endParaRPr dirty="0"/>
          </a:p>
          <a:p>
            <a:pPr>
              <a:defRPr/>
            </a:pPr>
            <a:r>
              <a:rPr lang="de-DE" b="1" u="sng" dirty="0"/>
              <a:t>Trockenhe</a:t>
            </a:r>
            <a:r>
              <a:rPr lang="de-DE" b="1" i="0" u="none" dirty="0"/>
              <a:t>it</a:t>
            </a:r>
            <a:r>
              <a:rPr lang="de-DE" dirty="0"/>
              <a:t>: s.o.</a:t>
            </a:r>
            <a:endParaRPr dirty="0"/>
          </a:p>
          <a:p>
            <a:pPr>
              <a:defRPr/>
            </a:pPr>
            <a:r>
              <a:rPr lang="de-DE" b="1" u="sng" dirty="0"/>
              <a:t>Extremwetterereignisse</a:t>
            </a:r>
            <a:r>
              <a:rPr lang="de-DE" dirty="0"/>
              <a:t> wie Starkniederschläge: Boden mit einer durchlässigen, stabilen Bodenstruktur kann Starkniederschläge besser aufnehmen, seine Infiltrationsleistung ist höher und verschlämmt weniger. </a:t>
            </a:r>
            <a:endParaRPr dirty="0"/>
          </a:p>
          <a:p>
            <a:pPr>
              <a:defRPr/>
            </a:pPr>
            <a:endParaRPr lang="de-DE" dirty="0"/>
          </a:p>
          <a:p>
            <a:pPr>
              <a:defRPr/>
            </a:pPr>
            <a:r>
              <a:rPr lang="de-DE" dirty="0"/>
              <a:t>Für einen Boden mit guter Struktur ist ein aktives Bodenleben der Schlüssel. Dieses wird wiederum durch die auf der Folie genannten Punkte gefördert (v.a. organische Substanz als </a:t>
            </a:r>
            <a:r>
              <a:rPr lang="de-DE" dirty="0" err="1"/>
              <a:t>Bodenlebennahrung</a:t>
            </a:r>
            <a:r>
              <a:rPr lang="de-DE" dirty="0"/>
              <a:t>, vielseitiger Anbau (Haupt- und ZWF-Anbau), keine Verdichtungen). Dies ist die Grundlage für gesunde und widerstandsfähige Pflanzen. </a:t>
            </a:r>
            <a:endParaRPr dirty="0"/>
          </a:p>
          <a:p>
            <a:pPr>
              <a:defRPr/>
            </a:pPr>
            <a:endParaRPr lang="de-DE" dirty="0"/>
          </a:p>
          <a:p>
            <a:pPr>
              <a:defRPr/>
            </a:pPr>
            <a:r>
              <a:rPr lang="de-DE" dirty="0"/>
              <a:t>Fortsetzung nächste Folie!</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35</a:t>
            </a:fld>
            <a:endParaRPr lang="de-DE"/>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Fortsetzung</a:t>
            </a:r>
          </a:p>
          <a:p>
            <a:pPr>
              <a:defRPr/>
            </a:pPr>
            <a:endParaRPr lang="de-DE" dirty="0"/>
          </a:p>
          <a:p>
            <a:pPr>
              <a:defRPr/>
            </a:pPr>
            <a:r>
              <a:rPr lang="de-DE" dirty="0"/>
              <a:t>Bodenverdichtungen können z.B. mit einem Tiefengrubber gelöst werden (nicht  bei nassen Bodenverhältnissen!) – die Lockerung muss jedoch dann durch Aussaat tiefwurzelnder Pflanzen stabilisiert werden. </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36</a:t>
            </a:fld>
            <a:endParaRPr lang="de-DE"/>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sz="1100" b="1"/>
              <a:t>Auswirkungen</a:t>
            </a:r>
            <a:r>
              <a:rPr lang="de-DE" sz="1100"/>
              <a:t> v.a. durch steigende Temperaturen, Anzahl der Hitzetage, verlängerte Vegetationsperiode, mildere Winter.</a:t>
            </a:r>
            <a:endParaRPr/>
          </a:p>
          <a:p>
            <a:pPr>
              <a:defRPr/>
            </a:pPr>
            <a:endParaRPr lang="de-DE" sz="1100"/>
          </a:p>
          <a:p>
            <a:pPr marL="0" marR="0" indent="0" algn="l" defTabSz="914400">
              <a:lnSpc>
                <a:spcPct val="100000"/>
              </a:lnSpc>
              <a:spcBef>
                <a:spcPts val="0"/>
              </a:spcBef>
              <a:spcAft>
                <a:spcPts val="0"/>
              </a:spcAft>
              <a:buClrTx/>
              <a:buSzTx/>
              <a:buFont typeface="Wingdings"/>
              <a:buChar char="Ø"/>
              <a:defRPr/>
            </a:pPr>
            <a:r>
              <a:rPr lang="de-DE" sz="1100"/>
              <a:t> Veränderungen im saisonalen Auftreten (Schädlinge sind früher im Jahr aktiv und potentiell auch länger, einige Schädlinge können weitere Generationen innerhalb eines Jahres entwickeln.</a:t>
            </a:r>
          </a:p>
          <a:p>
            <a:pPr>
              <a:buFont typeface="Wingdings"/>
              <a:buChar char="Ø"/>
              <a:defRPr/>
            </a:pPr>
            <a:r>
              <a:rPr lang="de-DE" sz="1100"/>
              <a:t> Veränderungen in der geographischen Ausbreitung (mildere Winter und längere Vegetationszeiten begünstigen die Immigration und Etablierung neuer Schädlinge)</a:t>
            </a:r>
          </a:p>
          <a:p>
            <a:pPr>
              <a:buFont typeface="Wingdings"/>
              <a:buChar char="Ø"/>
              <a:defRPr/>
            </a:pPr>
            <a:r>
              <a:rPr lang="de-DE" sz="1100"/>
              <a:t> Veränderungen in der Populationsdynamik und Epidemie (größere Populationen durch günstige Bedingungen möglich  stärkere Ausbreitung möglich</a:t>
            </a:r>
          </a:p>
          <a:p>
            <a:pPr>
              <a:buFont typeface="Wingdings"/>
              <a:buChar char="Ø"/>
              <a:defRPr/>
            </a:pPr>
            <a:endParaRPr lang="de-DE" sz="1100"/>
          </a:p>
          <a:p>
            <a:pPr marL="0" marR="0" indent="0" algn="l" defTabSz="914400">
              <a:lnSpc>
                <a:spcPct val="100000"/>
              </a:lnSpc>
              <a:spcBef>
                <a:spcPts val="0"/>
              </a:spcBef>
              <a:spcAft>
                <a:spcPts val="0"/>
              </a:spcAft>
              <a:buClrTx/>
              <a:buSzTx/>
              <a:buFont typeface="Wingdings"/>
              <a:buNone/>
              <a:defRPr/>
            </a:pPr>
            <a:r>
              <a:rPr lang="de-DE" sz="1100"/>
              <a:t>Gleichzeitig schwächen häufiger werdende Extremwetter wie </a:t>
            </a:r>
            <a:r>
              <a:rPr lang="de-DE" sz="1100" b="0" i="0" u="none" strike="noStrike">
                <a:solidFill>
                  <a:schemeClr val="tx1"/>
                </a:solidFill>
                <a:latin typeface="+mn-lt"/>
                <a:ea typeface="+mn-ea"/>
                <a:cs typeface="+mn-cs"/>
              </a:rPr>
              <a:t>Hagelereignisse, extreme Trockenheit sowie extreme Niederschlagsereignisse die Pflanzen zusätzlich.</a:t>
            </a:r>
            <a:endParaRPr/>
          </a:p>
          <a:p>
            <a:pPr>
              <a:buFont typeface="Wingdings"/>
              <a:buNone/>
              <a:defRPr/>
            </a:pPr>
            <a:endParaRPr lang="de-DE"/>
          </a:p>
          <a:p>
            <a:pPr>
              <a:defRPr/>
            </a:pPr>
            <a:endParaRPr lang="de-DE"/>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37</a:t>
            </a:fld>
            <a:endParaRPr lang="de-DE"/>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Erreger können sich an veränderte Umweltbedingungen anpassen, daher sind die Aussagen / Szenarien nicht eindeutig hervorsehbar.</a:t>
            </a:r>
            <a:endParaRPr/>
          </a:p>
          <a:p>
            <a:pPr>
              <a:defRPr/>
            </a:pPr>
            <a:r>
              <a:rPr lang="de-DE"/>
              <a:t>Darüber hinaus sind die direkten und indirekten Wechselwirkungen auf die Erreger sehr komplex, so dass es schwierig ist, einzelne Trends lediglich auf den Klimawandel zu reduzieren. Auch die Klimaprojektionen für Niederschläge sind allgemein unsicherer, so dass gerade für die feuchtigkeits-/trockenliebenden Erreger vorhersagen schwierig sind.</a:t>
            </a:r>
            <a:endParaRPr/>
          </a:p>
          <a:p>
            <a:pPr>
              <a:defRPr/>
            </a:pPr>
            <a:r>
              <a:rPr lang="de-DE"/>
              <a:t>Auch Nützlinge können von den veränderten Bedingungen profitieren: Sowohl der 7-Punkt- als auch der Asiatische Marienkäfer konnten bei Versuchen ihre Fraßleistung erhöhen und ihre Vermehrung um ein vielfaches erhöhen, so dass sie die zunehmende Getreideblattlauspopulation erfolgreich eindämmen konnten. (Laborversuch unter +3 K Temperaturerhöhung, Triltsch et. al. 1996)</a:t>
            </a:r>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38</a:t>
            </a:fld>
            <a:endParaRPr lang="de-DE"/>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39</a:t>
            </a:fld>
            <a:endParaRPr lang="de-DE"/>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a:defRPr/>
            </a:pPr>
            <a:endParaRPr lang="de-DE" dirty="0"/>
          </a:p>
          <a:p>
            <a:pPr>
              <a:defRPr/>
            </a:pPr>
            <a:r>
              <a:rPr lang="de-DE" b="1" dirty="0"/>
              <a:t>Mögliche Lösungen s. ff Folien</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40</a:t>
            </a:fld>
            <a:endParaRPr lang="de-DE"/>
          </a:p>
        </p:txBody>
      </p:sp>
    </p:spTree>
    <p:extLst>
      <p:ext uri="{BB962C8B-B14F-4D97-AF65-F5344CB8AC3E}">
        <p14:creationId xmlns:p14="http://schemas.microsoft.com/office/powerpoint/2010/main" val="103942147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buFont typeface="Wingdings"/>
              <a:buNone/>
              <a:defRPr/>
            </a:pPr>
            <a:r>
              <a:rPr lang="de-DE" sz="1100" b="1" dirty="0">
                <a:solidFill>
                  <a:schemeClr val="tx1"/>
                </a:solidFill>
                <a:latin typeface="+mn-lt"/>
                <a:ea typeface="+mn-ea"/>
                <a:cs typeface="+mn-cs"/>
              </a:rPr>
              <a:t>Mögliche Lösungen</a:t>
            </a:r>
          </a:p>
          <a:p>
            <a:pPr>
              <a:buFont typeface="Wingdings"/>
              <a:buNone/>
              <a:defRPr/>
            </a:pPr>
            <a:endParaRPr lang="de-DE" sz="1100" dirty="0">
              <a:solidFill>
                <a:schemeClr val="tx1"/>
              </a:solidFill>
              <a:latin typeface="+mn-lt"/>
              <a:ea typeface="+mn-ea"/>
              <a:cs typeface="+mn-cs"/>
            </a:endParaRPr>
          </a:p>
          <a:p>
            <a:pPr>
              <a:buFont typeface="Wingdings"/>
              <a:buNone/>
              <a:defRPr/>
            </a:pPr>
            <a:r>
              <a:rPr lang="de-DE" sz="1100" dirty="0">
                <a:solidFill>
                  <a:schemeClr val="tx1"/>
                </a:solidFill>
                <a:latin typeface="+mn-lt"/>
                <a:ea typeface="+mn-ea"/>
                <a:cs typeface="+mn-cs"/>
              </a:rPr>
              <a:t>Bausteinstrategien sind nur im Verbund ausreichend wirksam; Ziel ist immer, den Off‐</a:t>
            </a:r>
            <a:r>
              <a:rPr lang="de-DE" sz="1100" dirty="0" err="1">
                <a:solidFill>
                  <a:schemeClr val="tx1"/>
                </a:solidFill>
                <a:latin typeface="+mn-lt"/>
                <a:ea typeface="+mn-ea"/>
                <a:cs typeface="+mn-cs"/>
              </a:rPr>
              <a:t>farm</a:t>
            </a:r>
            <a:r>
              <a:rPr lang="de-DE" sz="1100" dirty="0">
                <a:solidFill>
                  <a:schemeClr val="tx1"/>
                </a:solidFill>
                <a:latin typeface="+mn-lt"/>
                <a:ea typeface="+mn-ea"/>
                <a:cs typeface="+mn-cs"/>
              </a:rPr>
              <a:t>‐Input (außerbetrieblicher Input) weiter zu reduzieren und die Resilienz der Pflanzen zu steigern.</a:t>
            </a:r>
            <a:endParaRPr lang="de-DE" sz="1100" dirty="0"/>
          </a:p>
          <a:p>
            <a:pPr>
              <a:buFont typeface="Wingdings"/>
              <a:buChar char="Ø"/>
              <a:defRPr/>
            </a:pPr>
            <a:endParaRPr lang="de-DE" sz="1100" dirty="0"/>
          </a:p>
          <a:p>
            <a:pPr>
              <a:buFont typeface="Wingdings"/>
              <a:buChar char="Ø"/>
              <a:defRPr/>
            </a:pPr>
            <a:r>
              <a:rPr lang="de-DE" sz="1100" dirty="0"/>
              <a:t> Förderung und Schonung funktioneller Biodiversität </a:t>
            </a:r>
            <a:endParaRPr dirty="0"/>
          </a:p>
          <a:p>
            <a:pPr marL="628650" lvl="1" indent="-171450">
              <a:buFont typeface="Arial"/>
              <a:buChar char="•"/>
              <a:defRPr/>
            </a:pPr>
            <a:r>
              <a:rPr lang="de-DE" sz="1100" dirty="0">
                <a:solidFill>
                  <a:schemeClr val="tx1"/>
                </a:solidFill>
                <a:latin typeface="+mn-lt"/>
                <a:ea typeface="+mn-ea"/>
                <a:cs typeface="+mn-cs"/>
              </a:rPr>
              <a:t>Durch mehr genetische Vielfalt -&gt; geringerer </a:t>
            </a:r>
            <a:r>
              <a:rPr lang="de-DE" sz="1100" dirty="0" err="1">
                <a:solidFill>
                  <a:schemeClr val="tx1"/>
                </a:solidFill>
                <a:latin typeface="+mn-lt"/>
                <a:ea typeface="+mn-ea"/>
                <a:cs typeface="+mn-cs"/>
              </a:rPr>
              <a:t>Befallsdruck</a:t>
            </a:r>
            <a:r>
              <a:rPr lang="de-DE" sz="1100" dirty="0">
                <a:solidFill>
                  <a:schemeClr val="tx1"/>
                </a:solidFill>
                <a:latin typeface="+mn-lt"/>
                <a:ea typeface="+mn-ea"/>
                <a:cs typeface="+mn-cs"/>
              </a:rPr>
              <a:t>, da sich ein Erreger/Schädling weniger stark durchsetzen kann </a:t>
            </a:r>
          </a:p>
          <a:p>
            <a:pPr marL="628650" marR="0" lvl="1" indent="-171450" algn="l" defTabSz="914400">
              <a:lnSpc>
                <a:spcPct val="100000"/>
              </a:lnSpc>
              <a:spcBef>
                <a:spcPts val="0"/>
              </a:spcBef>
              <a:spcAft>
                <a:spcPts val="0"/>
              </a:spcAft>
              <a:buClrTx/>
              <a:buSzTx/>
              <a:buFont typeface="Arial"/>
              <a:buChar char="•"/>
              <a:defRPr/>
            </a:pPr>
            <a:r>
              <a:rPr lang="de-DE" sz="1100" dirty="0"/>
              <a:t>Blühstreifen zur Förderung von Blattlausprädatoren u.a. Nützlingen wie z.B. Laufkäfer</a:t>
            </a:r>
            <a:endParaRPr dirty="0"/>
          </a:p>
          <a:p>
            <a:pPr>
              <a:buFont typeface="Wingdings"/>
              <a:buChar char="Ø"/>
              <a:defRPr/>
            </a:pPr>
            <a:r>
              <a:rPr lang="de-DE" sz="1100" dirty="0"/>
              <a:t> Managementmaßnahmen zur Reduktion des Auftretens</a:t>
            </a:r>
            <a:endParaRPr dirty="0"/>
          </a:p>
          <a:p>
            <a:pPr marL="628650" lvl="1" indent="-171450">
              <a:buFont typeface="Arial"/>
              <a:buChar char="•"/>
              <a:defRPr/>
            </a:pPr>
            <a:r>
              <a:rPr lang="de-DE" sz="1100" dirty="0">
                <a:solidFill>
                  <a:schemeClr val="tx1"/>
                </a:solidFill>
                <a:latin typeface="+mn-lt"/>
                <a:ea typeface="+mn-ea"/>
                <a:cs typeface="+mn-cs"/>
              </a:rPr>
              <a:t>Ausrichtung der Anlage in Windrichtung, um schnelleres Abtrocknen zu ermöglichen und so die Pilzgefahr zu reduzieren. </a:t>
            </a:r>
          </a:p>
          <a:p>
            <a:pPr marL="628650" lvl="1" indent="-171450">
              <a:buFont typeface="Arial"/>
              <a:buChar char="•"/>
              <a:defRPr/>
            </a:pPr>
            <a:r>
              <a:rPr lang="de-DE" sz="1100" dirty="0">
                <a:solidFill>
                  <a:schemeClr val="tx1"/>
                </a:solidFill>
                <a:latin typeface="+mn-lt"/>
                <a:ea typeface="+mn-ea"/>
                <a:cs typeface="+mn-cs"/>
              </a:rPr>
              <a:t>Bodenbearbeitung, Bodenbedeckung (unkrautunterdrückend, z.B. Auswahl geeigneter Zwischenfruchtmischungen)</a:t>
            </a:r>
            <a:endParaRPr lang="de-DE" sz="1200" dirty="0">
              <a:solidFill>
                <a:schemeClr val="tx1"/>
              </a:solidFill>
              <a:latin typeface="+mn-lt"/>
              <a:ea typeface="+mn-ea"/>
              <a:cs typeface="+mn-cs"/>
            </a:endParaRPr>
          </a:p>
          <a:p>
            <a:pPr marL="171450" lvl="0" indent="-171450">
              <a:buFont typeface="Wingdings" panose="05000000000000000000" pitchFamily="2" charset="2"/>
              <a:buChar char="Ø"/>
              <a:defRPr/>
            </a:pPr>
            <a:r>
              <a:rPr lang="de-DE" sz="1100" dirty="0"/>
              <a:t>Einsatz von direkten Maßnahmen wie z.B. </a:t>
            </a:r>
            <a:r>
              <a:rPr lang="de-DE" sz="1100" dirty="0">
                <a:solidFill>
                  <a:schemeClr val="tx1"/>
                </a:solidFill>
                <a:latin typeface="+mn-lt"/>
                <a:ea typeface="+mn-ea"/>
                <a:cs typeface="+mn-cs"/>
              </a:rPr>
              <a:t>Extrembefall möglichst schadensneutral mit PSM reduzieren und somit </a:t>
            </a:r>
            <a:r>
              <a:rPr lang="de-DE" sz="1100" dirty="0" err="1">
                <a:solidFill>
                  <a:schemeClr val="tx1"/>
                </a:solidFill>
                <a:latin typeface="+mn-lt"/>
                <a:ea typeface="+mn-ea"/>
                <a:cs typeface="+mn-cs"/>
              </a:rPr>
              <a:t>Befallsspitzen</a:t>
            </a:r>
            <a:r>
              <a:rPr lang="de-DE" sz="1100" dirty="0">
                <a:solidFill>
                  <a:schemeClr val="tx1"/>
                </a:solidFill>
                <a:latin typeface="+mn-lt"/>
                <a:ea typeface="+mn-ea"/>
                <a:cs typeface="+mn-cs"/>
              </a:rPr>
              <a:t> brechen, geschützter Anbau </a:t>
            </a:r>
          </a:p>
          <a:p>
            <a:pPr marL="171450" lvl="0" indent="-171450">
              <a:buFont typeface="Wingdings" panose="05000000000000000000" pitchFamily="2" charset="2"/>
              <a:buChar char="Ø"/>
              <a:defRPr/>
            </a:pPr>
            <a:r>
              <a:rPr lang="de-DE" sz="1100" dirty="0">
                <a:solidFill>
                  <a:schemeClr val="tx1"/>
                </a:solidFill>
                <a:latin typeface="+mn-lt"/>
                <a:ea typeface="+mn-ea"/>
                <a:cs typeface="+mn-cs"/>
              </a:rPr>
              <a:t>Ausgewogene, an den Bedarf der Pflanze und die Boden-/Wetterbedingungen angepasste Düngung unterstützt die Gesundheit der Pflanzen und somit die Widerstandsfähigkeit gegen Krankheiten und Schädlinge. </a:t>
            </a:r>
          </a:p>
          <a:p>
            <a:pPr marL="171450" lvl="0" indent="-171450">
              <a:buFont typeface="Wingdings" panose="05000000000000000000" pitchFamily="2" charset="2"/>
              <a:buChar char="Ø"/>
              <a:defRPr/>
            </a:pPr>
            <a:r>
              <a:rPr lang="de-DE" sz="1100" dirty="0">
                <a:solidFill>
                  <a:schemeClr val="tx1"/>
                </a:solidFill>
                <a:latin typeface="+mn-lt"/>
                <a:ea typeface="+mn-ea"/>
                <a:cs typeface="+mn-cs"/>
              </a:rPr>
              <a:t>Pflanzenstärkungsmittel in Zusammenhang mit den anderen Maßnahmen </a:t>
            </a:r>
          </a:p>
          <a:p>
            <a:pPr marL="171450" lvl="0" indent="-171450">
              <a:buFont typeface="Wingdings" panose="05000000000000000000" pitchFamily="2" charset="2"/>
              <a:buChar char="Ø"/>
              <a:defRPr/>
            </a:pPr>
            <a:r>
              <a:rPr lang="de-DE" sz="1100" dirty="0">
                <a:solidFill>
                  <a:schemeClr val="tx1"/>
                </a:solidFill>
                <a:latin typeface="+mn-lt"/>
                <a:ea typeface="+mn-ea"/>
                <a:cs typeface="+mn-cs"/>
              </a:rPr>
              <a:t>Sortenwahl: v.a. krankheitsresistente Sorten</a:t>
            </a:r>
            <a:endParaRPr lang="de-DE" sz="1100" dirty="0"/>
          </a:p>
          <a:p>
            <a:pPr marL="0" marR="0" lvl="0" indent="0" algn="l" defTabSz="914400">
              <a:lnSpc>
                <a:spcPct val="100000"/>
              </a:lnSpc>
              <a:spcBef>
                <a:spcPts val="0"/>
              </a:spcBef>
              <a:spcAft>
                <a:spcPts val="0"/>
              </a:spcAft>
              <a:buClrTx/>
              <a:buSzTx/>
              <a:buFontTx/>
              <a:buNone/>
              <a:defRPr/>
            </a:pPr>
            <a:endParaRPr lang="de-DE" sz="1100" dirty="0"/>
          </a:p>
          <a:p>
            <a:pPr>
              <a:defRPr/>
            </a:pPr>
            <a:endParaRPr lang="de-DE" sz="1100"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41</a:t>
            </a:fld>
            <a:endParaRPr lang="de-DE"/>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Tx/>
              <a:buNone/>
              <a:defRPr/>
            </a:pPr>
            <a:r>
              <a:rPr lang="de-DE"/>
              <a:t>Quelle: https://eler-redaktion.ble.de/fileadmin/sites/ELER/Dateien/05_Service/Veranstaltungen/2018/Klimaforum/Klimaforum_2018_Krengel.pdf „Klimawandel und Pflanzenschutz, Trends und deren Implikationen für den zukünftigen Pflanzenschutz“, Krengel, Klocke und Golla</a:t>
            </a:r>
          </a:p>
          <a:p>
            <a:pPr>
              <a:defRPr/>
            </a:pP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42</a:t>
            </a:fld>
            <a:endParaRPr lang="de-DE"/>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Tx/>
              <a:buNone/>
              <a:defRPr/>
            </a:pPr>
            <a:r>
              <a:rPr lang="de-DE" dirty="0"/>
              <a:t>Quelle: https://eler-redaktion.ble.de/fileadmin/sites/ELER/Dateien/05_Service/Veranstaltungen/2018/Klimaforum/Klimaforum_2018_Krengel.pdf „Klimawandel und Pflanzenschutz, Trends und deren Implikationen für den zukünftigen Pflanzenschutz“, Krengel, Klocke und Golla</a:t>
            </a:r>
          </a:p>
          <a:p>
            <a:pPr>
              <a:defRPr/>
            </a:pPr>
            <a:endParaRPr lang="de-DE" dirty="0"/>
          </a:p>
          <a:p>
            <a:pPr>
              <a:defRPr/>
            </a:pPr>
            <a:endParaRPr lang="de-DE" dirty="0"/>
          </a:p>
          <a:p>
            <a:pPr>
              <a:defRPr/>
            </a:pPr>
            <a:r>
              <a:rPr lang="de-DE" dirty="0"/>
              <a:t>Der Klimawandel fördert die veränderte Wirksamkeit von Pflanzenschutzmitteln durch den Anstieg der Anzahl der Sommer- (&gt;25°C) und Hitzetage (&gt;30°C) bzw. durch die wahrscheinliche Zunahme von Extremwetterereignissen wie Starkniederschlägen. Gleichzeitig treten durch höhere Durchschnittstemperaturen Vektoren wie Blattläuse bereits früher im Jahr auf bzw. überdauern besser die Wintermonate.</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43</a:t>
            </a:fld>
            <a:endParaRPr lang="de-DE"/>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Aus der Grafik wird ersichtlich, dass bereits ab 30°C Wirksamkeit vieler PSM-Wirkstoffe (hier: Insektizide) abfällt bzw. gleich Null geht. Nur Öle behalten auch bei &gt;30°C ihre volle Wirksamkeit</a:t>
            </a:r>
            <a:endParaRPr dirty="0"/>
          </a:p>
          <a:p>
            <a:pPr>
              <a:defRPr/>
            </a:pPr>
            <a:endParaRPr lang="de-DE" dirty="0"/>
          </a:p>
          <a:p>
            <a:pPr>
              <a:defRPr/>
            </a:pPr>
            <a:r>
              <a:rPr lang="de-DE" dirty="0"/>
              <a:t>Bildquelle verändert: Phosphorsäureester rausgenommen, da keine Bedeutung im Gemüsebau</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44</a:t>
            </a:fld>
            <a:endParaRPr lang="de-DE"/>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Abdeckung mit Kulturschutznetzen: </a:t>
            </a:r>
            <a:r>
              <a:rPr lang="de-DE" sz="1200"/>
              <a:t>– Ausbringen vor dem Auflaufen der Saat bzw. sofort nach dem Setzen. Bei Hitze nicht mehr sinnvoll.</a:t>
            </a:r>
            <a:endParaRPr lang="de-DE"/>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45</a:t>
            </a:fld>
            <a:endParaRPr lang="de-DE"/>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Gemüse, https://pixabay.com/de/illustrations/gem%c3%bcse-lebensmittelcollage-1499906/ (18.08.21)</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46</a:t>
            </a:fld>
            <a:endParaRPr lang="de-DE"/>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Marienkäfer, https://pixabay.com/de/photos/kornblume-marienk%c3%a4fer-siebenpunkt-102585/, 18.08.21</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48</a:t>
            </a:fld>
            <a:endParaRPr lang="de-DE"/>
          </a:p>
        </p:txBody>
      </p:sp>
    </p:spTree>
    <p:extLst>
      <p:ext uri="{BB962C8B-B14F-4D97-AF65-F5344CB8AC3E}">
        <p14:creationId xmlns:p14="http://schemas.microsoft.com/office/powerpoint/2010/main" val="4750205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marL="0" marR="0" lvl="0" indent="0" algn="l" defTabSz="914400" eaLnBrk="1" fontAlgn="auto" latinLnBrk="0" hangingPunct="1">
              <a:lnSpc>
                <a:spcPct val="100000"/>
              </a:lnSpc>
              <a:spcBef>
                <a:spcPts val="0"/>
              </a:spcBef>
              <a:spcAft>
                <a:spcPts val="0"/>
              </a:spcAft>
              <a:buClrTx/>
              <a:buSzTx/>
              <a:buFontTx/>
              <a:buNone/>
              <a:tabLst/>
              <a:defRPr/>
            </a:pPr>
            <a:endParaRPr lang="de-DE" dirty="0"/>
          </a:p>
          <a:p>
            <a:pPr marL="0" marR="0" lvl="0" indent="0" algn="l" defTabSz="914400" eaLnBrk="1" fontAlgn="auto" latinLnBrk="0" hangingPunct="1">
              <a:lnSpc>
                <a:spcPct val="100000"/>
              </a:lnSpc>
              <a:spcBef>
                <a:spcPts val="0"/>
              </a:spcBef>
              <a:spcAft>
                <a:spcPts val="0"/>
              </a:spcAft>
              <a:buClrTx/>
              <a:buSzTx/>
              <a:buFontTx/>
              <a:buNone/>
              <a:tabLst/>
              <a:defRPr/>
            </a:pPr>
            <a:r>
              <a:rPr lang="it-IT" dirty="0"/>
              <a:t>Salate, https://pixabay.com/de/photos/salat-feld-landwirtschaft-gem%c3%bcse-4755777/, 18.08.21</a:t>
            </a:r>
          </a:p>
          <a:p>
            <a:pPr marL="0" marR="0" lvl="0" indent="0" algn="l" defTabSz="914400" eaLnBrk="1" fontAlgn="auto" latinLnBrk="0" hangingPunct="1">
              <a:lnSpc>
                <a:spcPct val="100000"/>
              </a:lnSpc>
              <a:spcBef>
                <a:spcPts val="0"/>
              </a:spcBef>
              <a:spcAft>
                <a:spcPts val="0"/>
              </a:spcAft>
              <a:buClrTx/>
              <a:buSzTx/>
              <a:buFontTx/>
              <a:buNone/>
              <a:tabLst/>
              <a:defRPr/>
            </a:pPr>
            <a:r>
              <a:rPr lang="it-IT" dirty="0" err="1"/>
              <a:t>Kraut-Garten</a:t>
            </a:r>
            <a:r>
              <a:rPr lang="it-IT" dirty="0"/>
              <a:t>, https://pixabay.com/de/photos/wei%c3%9fkohl-wei%c3%9fkraut-garten-2521700/, 18.08.21</a:t>
            </a:r>
          </a:p>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49</a:t>
            </a:fld>
            <a:endParaRPr lang="de-DE"/>
          </a:p>
        </p:txBody>
      </p:sp>
    </p:spTree>
    <p:extLst>
      <p:ext uri="{BB962C8B-B14F-4D97-AF65-F5344CB8AC3E}">
        <p14:creationId xmlns:p14="http://schemas.microsoft.com/office/powerpoint/2010/main" val="404252533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dirty="0"/>
              <a:t>Achtung: </a:t>
            </a:r>
            <a:r>
              <a:rPr lang="de-DE" dirty="0"/>
              <a:t>das AWA-Webtool funktioniert (noch) nicht auf mobilen Endgeräten – nur auf Computern/Laptops!</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50</a:t>
            </a:fld>
            <a:endParaRPr lang="de-DE"/>
          </a:p>
        </p:txBody>
      </p:sp>
    </p:spTree>
    <p:extLst>
      <p:ext uri="{BB962C8B-B14F-4D97-AF65-F5344CB8AC3E}">
        <p14:creationId xmlns:p14="http://schemas.microsoft.com/office/powerpoint/2010/main" val="125886320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54</a:t>
            </a:fld>
            <a:endParaRPr lang="de-DE"/>
          </a:p>
        </p:txBody>
      </p:sp>
    </p:spTree>
    <p:extLst>
      <p:ext uri="{BB962C8B-B14F-4D97-AF65-F5344CB8AC3E}">
        <p14:creationId xmlns:p14="http://schemas.microsoft.com/office/powerpoint/2010/main" val="277793313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Bearbeitung in Kleingruppen bietet sich hier an.</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55</a:t>
            </a:fld>
            <a:endParaRPr lang="de-DE"/>
          </a:p>
        </p:txBody>
      </p:sp>
    </p:spTree>
    <p:extLst>
      <p:ext uri="{BB962C8B-B14F-4D97-AF65-F5344CB8AC3E}">
        <p14:creationId xmlns:p14="http://schemas.microsoft.com/office/powerpoint/2010/main" val="281690579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Bearbeitung in Kleingruppen bietet sich hier an.</a:t>
            </a:r>
          </a:p>
          <a:p>
            <a:endParaRPr lang="de-DE" dirty="0"/>
          </a:p>
          <a:p>
            <a:r>
              <a:rPr lang="de-DE" dirty="0"/>
              <a:t>In trockenen Vegetationsperioden kann der N oftmals nicht genügend von den Pflanzen aufgenommen werden, da Wasser zum Transport fehlt oder organischer Dünger nur reduziert umgesetzt werden kann. Hohe N-Gehalte nach der Hauptkultur erhöhen das Auswaschungsrisiko durch (Stark-)Niederschläge nach der Ernte. </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56</a:t>
            </a:fld>
            <a:endParaRPr lang="de-DE"/>
          </a:p>
        </p:txBody>
      </p:sp>
    </p:spTree>
    <p:extLst>
      <p:ext uri="{BB962C8B-B14F-4D97-AF65-F5344CB8AC3E}">
        <p14:creationId xmlns:p14="http://schemas.microsoft.com/office/powerpoint/2010/main" val="19145799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Titelfolie">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54666"/>
            <a:ext cx="9144000" cy="2201849"/>
          </a:xfrm>
          <a:prstGeom prst="rect">
            <a:avLst/>
          </a:prstGeom>
        </p:spPr>
        <p:txBody>
          <a:bodyPr anchor="t">
            <a:normAutofit/>
          </a:bodyPr>
          <a:lstStyle>
            <a:lvl1pPr algn="ctr">
              <a:defRPr sz="5400"/>
            </a:lvl1pPr>
          </a:lstStyle>
          <a:p>
            <a:pPr>
              <a:defRPr/>
            </a:pPr>
            <a:r>
              <a:rPr lang="de-DE"/>
              <a:t>Mastertitelformat bearbeiten</a:t>
            </a:r>
          </a:p>
        </p:txBody>
      </p:sp>
      <p:pic>
        <p:nvPicPr>
          <p:cNvPr id="5" name="Grafik 9"/>
          <p:cNvPicPr>
            <a:picLocks noChangeAspect="1"/>
          </p:cNvPicPr>
          <p:nvPr userDrawn="1"/>
        </p:nvPicPr>
        <p:blipFill>
          <a:blip r:embed="rId2"/>
          <a:stretch/>
        </p:blipFill>
        <p:spPr bwMode="auto">
          <a:xfrm>
            <a:off x="9852660" y="4800437"/>
            <a:ext cx="2328469" cy="2057989"/>
          </a:xfrm>
          <a:prstGeom prst="rect">
            <a:avLst/>
          </a:prstGeom>
        </p:spPr>
      </p:pic>
      <p:sp>
        <p:nvSpPr>
          <p:cNvPr id="6" name="Textfeld 11"/>
          <p:cNvSpPr>
            <a:spLocks noAdjustHandles="1"/>
          </p:cNvSpPr>
          <p:nvPr userDrawn="1"/>
        </p:nvSpPr>
        <p:spPr bwMode="auto">
          <a:xfrm>
            <a:off x="440055" y="4980243"/>
            <a:ext cx="3166110" cy="261610"/>
          </a:xfrm>
          <a:prstGeom prst="rect">
            <a:avLst/>
          </a:prstGeom>
          <a:noFill/>
        </p:spPr>
        <p:txBody>
          <a:bodyPr wrap="square" rtlCol="0">
            <a:spAutoFit/>
          </a:bodyPr>
          <a:lstStyle/>
          <a:p>
            <a:pPr>
              <a:defRPr/>
            </a:pPr>
            <a:r>
              <a:rPr lang="de-DE" sz="1100">
                <a:latin typeface="Times New Roman"/>
                <a:cs typeface="Times New Roman"/>
              </a:rPr>
              <a:t>Ein Gemeinschaftsprojekt von:</a:t>
            </a:r>
          </a:p>
        </p:txBody>
      </p:sp>
      <p:sp>
        <p:nvSpPr>
          <p:cNvPr id="7" name="Textfeld 12"/>
          <p:cNvSpPr>
            <a:spLocks noAdjustHandles="1"/>
          </p:cNvSpPr>
          <p:nvPr userDrawn="1"/>
        </p:nvSpPr>
        <p:spPr bwMode="auto">
          <a:xfrm>
            <a:off x="1524000" y="3665264"/>
            <a:ext cx="9144000" cy="1569660"/>
          </a:xfrm>
          <a:prstGeom prst="rect">
            <a:avLst/>
          </a:prstGeom>
          <a:noFill/>
        </p:spPr>
        <p:txBody>
          <a:bodyPr wrap="square" rtlCol="0">
            <a:spAutoFit/>
          </a:bodyPr>
          <a:lstStyle/>
          <a:p>
            <a:pPr algn="ctr">
              <a:defRPr/>
            </a:pPr>
            <a:r>
              <a:rPr lang="de-DE" sz="2400">
                <a:latin typeface="Calibri"/>
                <a:ea typeface="Calibri"/>
                <a:cs typeface="Times New Roman"/>
              </a:rPr>
              <a:t>Bildun</a:t>
            </a:r>
            <a:r>
              <a:rPr lang="de-DE" sz="2400">
                <a:solidFill>
                  <a:schemeClr val="accent1"/>
                </a:solidFill>
                <a:latin typeface="Calibri"/>
                <a:ea typeface="Calibri"/>
                <a:cs typeface="Times New Roman"/>
              </a:rPr>
              <a:t>G</a:t>
            </a:r>
            <a:r>
              <a:rPr lang="de-DE" sz="2400">
                <a:latin typeface="Calibri"/>
                <a:ea typeface="Calibri"/>
                <a:cs typeface="Times New Roman"/>
              </a:rPr>
              <a:t> zur </a:t>
            </a:r>
            <a:r>
              <a:rPr lang="de-DE" sz="2400">
                <a:solidFill>
                  <a:schemeClr val="accent1"/>
                </a:solidFill>
                <a:latin typeface="Calibri"/>
                <a:ea typeface="Calibri"/>
                <a:cs typeface="Times New Roman"/>
              </a:rPr>
              <a:t>N</a:t>
            </a:r>
            <a:r>
              <a:rPr lang="de-DE" sz="2400">
                <a:latin typeface="Calibri"/>
                <a:ea typeface="Calibri"/>
                <a:cs typeface="Times New Roman"/>
              </a:rPr>
              <a:t>achhalt</a:t>
            </a:r>
            <a:r>
              <a:rPr lang="de-DE" sz="2400">
                <a:solidFill>
                  <a:schemeClr val="accent1"/>
                </a:solidFill>
                <a:latin typeface="Calibri"/>
                <a:ea typeface="Calibri"/>
                <a:cs typeface="Times New Roman"/>
              </a:rPr>
              <a:t>I</a:t>
            </a:r>
            <a:r>
              <a:rPr lang="de-DE" sz="2400">
                <a:latin typeface="Calibri"/>
                <a:ea typeface="Calibri"/>
                <a:cs typeface="Times New Roman"/>
              </a:rPr>
              <a:t>gen </a:t>
            </a:r>
            <a:r>
              <a:rPr lang="de-DE" sz="2400">
                <a:solidFill>
                  <a:schemeClr val="accent1"/>
                </a:solidFill>
                <a:latin typeface="Calibri"/>
                <a:ea typeface="Calibri"/>
                <a:cs typeface="Times New Roman"/>
              </a:rPr>
              <a:t>A</a:t>
            </a:r>
            <a:r>
              <a:rPr lang="de-DE" sz="2400">
                <a:latin typeface="Calibri"/>
                <a:ea typeface="Calibri"/>
                <a:cs typeface="Times New Roman"/>
              </a:rPr>
              <a:t>npassung der </a:t>
            </a:r>
            <a:r>
              <a:rPr lang="de-DE" sz="2400">
                <a:solidFill>
                  <a:schemeClr val="accent1"/>
                </a:solidFill>
                <a:latin typeface="Calibri"/>
                <a:ea typeface="Calibri"/>
                <a:cs typeface="Times New Roman"/>
              </a:rPr>
              <a:t>L</a:t>
            </a:r>
            <a:r>
              <a:rPr lang="de-DE" sz="2400">
                <a:latin typeface="Calibri"/>
                <a:ea typeface="Calibri"/>
                <a:cs typeface="Times New Roman"/>
              </a:rPr>
              <a:t>andwirtschaft in Deutschland an den Klimawandel – Sensibilisieren, Informieren, Qualifizieren</a:t>
            </a:r>
            <a:endParaRPr lang="de-DE" sz="1100">
              <a:latin typeface="Calibri"/>
              <a:ea typeface="Calibri"/>
              <a:cs typeface="Times New Roman"/>
            </a:endParaRPr>
          </a:p>
          <a:p>
            <a:pPr algn="ctr">
              <a:defRPr/>
            </a:pPr>
            <a:r>
              <a:rPr lang="de-DE" sz="2400">
                <a:solidFill>
                  <a:schemeClr val="accent1"/>
                </a:solidFill>
                <a:latin typeface="Calibri"/>
                <a:ea typeface="Calibri"/>
                <a:cs typeface="Times New Roman"/>
              </a:rPr>
              <a:t>(GeNIAL)</a:t>
            </a:r>
            <a:endParaRPr lang="de-DE" sz="1100">
              <a:solidFill>
                <a:schemeClr val="accent1"/>
              </a:solidFill>
              <a:latin typeface="Calibri"/>
              <a:ea typeface="Calibri"/>
              <a:cs typeface="Times New Roman"/>
            </a:endParaRPr>
          </a:p>
          <a:p>
            <a:pPr algn="ctr">
              <a:defRPr/>
            </a:pPr>
            <a:endParaRPr lang="de-DE" sz="2400"/>
          </a:p>
        </p:txBody>
      </p:sp>
      <p:pic>
        <p:nvPicPr>
          <p:cNvPr id="8" name="Grafik 10"/>
          <p:cNvPicPr>
            <a:picLocks noChangeAspect="1"/>
          </p:cNvPicPr>
          <p:nvPr userDrawn="1"/>
        </p:nvPicPr>
        <p:blipFill>
          <a:blip r:embed="rId3"/>
          <a:stretch/>
        </p:blipFill>
        <p:spPr bwMode="auto">
          <a:xfrm>
            <a:off x="672662" y="5934368"/>
            <a:ext cx="2499089" cy="415245"/>
          </a:xfrm>
          <a:prstGeom prst="rect">
            <a:avLst/>
          </a:prstGeom>
        </p:spPr>
      </p:pic>
      <p:pic>
        <p:nvPicPr>
          <p:cNvPr id="9" name="Grafik 14"/>
          <p:cNvPicPr>
            <a:picLocks noChangeAspect="1"/>
          </p:cNvPicPr>
          <p:nvPr userDrawn="1"/>
        </p:nvPicPr>
        <p:blipFill>
          <a:blip r:embed="rId4"/>
          <a:stretch/>
        </p:blipFill>
        <p:spPr bwMode="auto">
          <a:xfrm>
            <a:off x="3735728" y="5790078"/>
            <a:ext cx="1407078" cy="703822"/>
          </a:xfrm>
          <a:prstGeom prst="rect">
            <a:avLst/>
          </a:prstGeom>
        </p:spPr>
      </p:pic>
      <p:pic>
        <p:nvPicPr>
          <p:cNvPr id="10" name="Grafik 15"/>
          <p:cNvPicPr>
            <a:picLocks noChangeAspect="1"/>
          </p:cNvPicPr>
          <p:nvPr userDrawn="1"/>
        </p:nvPicPr>
        <p:blipFill>
          <a:blip r:embed="rId5"/>
          <a:stretch/>
        </p:blipFill>
        <p:spPr bwMode="auto">
          <a:xfrm>
            <a:off x="5706784" y="5897843"/>
            <a:ext cx="817193" cy="451770"/>
          </a:xfrm>
          <a:prstGeom prst="rect">
            <a:avLst/>
          </a:prstGeom>
        </p:spPr>
      </p:pic>
      <p:pic>
        <p:nvPicPr>
          <p:cNvPr id="11" name="Grafik 16"/>
          <p:cNvPicPr/>
          <p:nvPr userDrawn="1"/>
        </p:nvPicPr>
        <p:blipFill>
          <a:blip r:embed="rId6"/>
          <a:stretch/>
        </p:blipFill>
        <p:spPr bwMode="auto">
          <a:xfrm>
            <a:off x="7087955" y="5633544"/>
            <a:ext cx="1503395" cy="768131"/>
          </a:xfrm>
          <a:prstGeom prst="rect">
            <a:avLst/>
          </a:prstGeom>
        </p:spPr>
      </p:pic>
      <p:pic>
        <p:nvPicPr>
          <p:cNvPr id="12" name="Grafik 17"/>
          <p:cNvPicPr>
            <a:picLocks noChangeAspect="1"/>
          </p:cNvPicPr>
          <p:nvPr userDrawn="1"/>
        </p:nvPicPr>
        <p:blipFill>
          <a:blip r:embed="rId7"/>
          <a:stretch/>
        </p:blipFill>
        <p:spPr bwMode="auto">
          <a:xfrm>
            <a:off x="9532882" y="153416"/>
            <a:ext cx="2504247" cy="1041139"/>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obj" preserve="1" userDrawn="1">
  <p:cSld name="Titel und Inhalt">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cxnSp>
        <p:nvCxnSpPr>
          <p:cNvPr id="7"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obj" preserve="1" userDrawn="1">
  <p:cSld name="Arbeitsauftrag">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hasCustomPrompt="1"/>
          </p:nvPr>
        </p:nvSpPr>
        <p:spPr bwMode="auto">
          <a:xfrm>
            <a:off x="838200" y="365125"/>
            <a:ext cx="9701462" cy="918528"/>
          </a:xfrm>
          <a:prstGeom prst="rect">
            <a:avLst/>
          </a:prstGeom>
        </p:spPr>
        <p:txBody>
          <a:bodyPr anchor="ctr">
            <a:normAutofit/>
          </a:bodyPr>
          <a:lstStyle>
            <a:lvl1pPr>
              <a:defRPr sz="3600" b="0">
                <a:solidFill>
                  <a:schemeClr val="accent1"/>
                </a:solidFill>
              </a:defRPr>
            </a:lvl1pPr>
          </a:lstStyle>
          <a:p>
            <a:pPr>
              <a:defRPr/>
            </a:pPr>
            <a:r>
              <a:rPr lang="de-DE"/>
              <a:t>Arbeitsauftrag</a:t>
            </a:r>
            <a:endParaRP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pic>
        <p:nvPicPr>
          <p:cNvPr id="7" name="Grafik 6"/>
          <p:cNvPicPr>
            <a:picLocks noChangeAspect="1"/>
          </p:cNvPicPr>
          <p:nvPr userDrawn="1"/>
        </p:nvPicPr>
        <p:blipFill>
          <a:blip r:embed="rId3"/>
          <a:stretch/>
        </p:blipFill>
        <p:spPr bwMode="auto">
          <a:xfrm flipH="1">
            <a:off x="10629899" y="348299"/>
            <a:ext cx="723900" cy="723900"/>
          </a:xfrm>
          <a:prstGeom prst="rect">
            <a:avLst/>
          </a:prstGeom>
        </p:spPr>
      </p:pic>
      <p:cxnSp>
        <p:nvCxnSpPr>
          <p:cNvPr id="8"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Zwei Inhalte">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Inhaltsplatzhalter 2"/>
          <p:cNvSpPr>
            <a:spLocks noGrp="1"/>
          </p:cNvSpPr>
          <p:nvPr>
            <p:ph sz="half" idx="1"/>
          </p:nvPr>
        </p:nvSpPr>
        <p:spPr bwMode="auto">
          <a:xfrm>
            <a:off x="838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6" name="Inhaltsplatzhalter 3"/>
          <p:cNvSpPr>
            <a:spLocks noGrp="1"/>
          </p:cNvSpPr>
          <p:nvPr>
            <p:ph sz="half" idx="2"/>
          </p:nvPr>
        </p:nvSpPr>
        <p:spPr bwMode="auto">
          <a:xfrm>
            <a:off x="6172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7"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cxnSp>
        <p:nvCxnSpPr>
          <p:cNvPr id="8" name="Gerader Verbinder 10"/>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11"/>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Nur Titel">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cxnSp>
        <p:nvCxnSpPr>
          <p:cNvPr id="6" name="Gerader Verbinder 6"/>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feld 7"/>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blank" preserve="1" userDrawn="1">
  <p:cSld name="Leer">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cxnSp>
        <p:nvCxnSpPr>
          <p:cNvPr id="5" name="Gerader Verbinder 4"/>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feld 5"/>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Fußzeilenplatzhalter 1"/>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de-DE"/>
              <a:t>Gemüsebau</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comments" Target="../comments/commen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33.jpg"/><Relationship Id="rId5" Type="http://schemas.openxmlformats.org/officeDocument/2006/relationships/image" Target="../media/image32.jpg"/><Relationship Id="rId4" Type="http://schemas.openxmlformats.org/officeDocument/2006/relationships/image" Target="../media/image31.jpg"/></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hortipendium.de/insektizid" TargetMode="External"/><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34.jp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8.xml"/><Relationship Id="rId1" Type="http://schemas.openxmlformats.org/officeDocument/2006/relationships/slideLayout" Target="../slideLayouts/slideLayout3.xml"/><Relationship Id="rId5" Type="http://schemas.openxmlformats.org/officeDocument/2006/relationships/image" Target="../media/image38.png"/><Relationship Id="rId4" Type="http://schemas.openxmlformats.org/officeDocument/2006/relationships/image" Target="../media/image37.png"/></Relationships>
</file>

<file path=ppt/slides/_rels/slide50.xml.rels><?xml version="1.0" encoding="UTF-8" standalone="yes"?>
<Relationships xmlns="http://schemas.openxmlformats.org/package/2006/relationships"><Relationship Id="rId3" Type="http://schemas.openxmlformats.org/officeDocument/2006/relationships/hyperlink" Target="https://awa.agriadapt.eu/de" TargetMode="External"/><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8" Type="http://schemas.openxmlformats.org/officeDocument/2006/relationships/hyperlink" Target="http://www.greencommons.de/Datei:Bohnen_Windschutz_(NXP).JPG" TargetMode="External"/><Relationship Id="rId3" Type="http://schemas.openxmlformats.org/officeDocument/2006/relationships/hyperlink" Target="http://www.greencommons.de/Datei:Unwetter_Starkregen-DLR-NW-jk_(NXP).JPG" TargetMode="External"/><Relationship Id="rId7" Type="http://schemas.openxmlformats.org/officeDocument/2006/relationships/hyperlink" Target="http://www.greencommons.de/Datei:Humusversorgung_Stallmist.jpg" TargetMode="External"/><Relationship Id="rId2" Type="http://schemas.openxmlformats.org/officeDocument/2006/relationships/hyperlink" Target="http://www.greencommons.de/Datei:Porree_Anwachsberegnung_(NXP).JPG" TargetMode="External"/><Relationship Id="rId1" Type="http://schemas.openxmlformats.org/officeDocument/2006/relationships/slideLayout" Target="../slideLayouts/slideLayout5.xml"/><Relationship Id="rId6" Type="http://schemas.openxmlformats.org/officeDocument/2006/relationships/hyperlink" Target="http://www.greencommons.de/Datei:Kohl_Schlaghecken036_(NXPowerLite).jpg" TargetMode="External"/><Relationship Id="rId5" Type="http://schemas.openxmlformats.org/officeDocument/2006/relationships/hyperlink" Target="http://www.greencommons.de/Datei:Erbsen_Ernte-1-Industrie-DLR-NW-jk_(NXP).JPG" TargetMode="External"/><Relationship Id="rId4" Type="http://schemas.openxmlformats.org/officeDocument/2006/relationships/hyperlink" Target="http://www.greencommons.de/Datei:Unwetter_Erosion_Wind-DLR-NW-jk_(NXP).JPG" TargetMode="Externa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23473"/>
            <a:ext cx="9144000" cy="2233042"/>
          </a:xfrm>
        </p:spPr>
        <p:txBody>
          <a:bodyPr/>
          <a:lstStyle/>
          <a:p>
            <a:pPr>
              <a:defRPr/>
            </a:pPr>
            <a:r>
              <a:rPr lang="de-DE"/>
              <a:t>Gemüsebau im Klimawandel</a:t>
            </a:r>
            <a:endParaRPr/>
          </a:p>
        </p:txBody>
      </p:sp>
      <p:pic>
        <p:nvPicPr>
          <p:cNvPr id="5" name="Grafik 2"/>
          <p:cNvPicPr>
            <a:picLocks noChangeAspect="1"/>
          </p:cNvPicPr>
          <p:nvPr/>
        </p:nvPicPr>
        <p:blipFill>
          <a:blip r:embed="rId3"/>
          <a:stretch/>
        </p:blipFill>
        <p:spPr bwMode="auto">
          <a:xfrm>
            <a:off x="4928321" y="2115990"/>
            <a:ext cx="2335357" cy="155690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Gemüsebau im Klimawandel</a:t>
            </a:r>
            <a:endParaRPr/>
          </a:p>
        </p:txBody>
      </p:sp>
      <p:sp>
        <p:nvSpPr>
          <p:cNvPr id="5" name="Inhaltsplatzhalter 2"/>
          <p:cNvSpPr>
            <a:spLocks noGrp="1"/>
          </p:cNvSpPr>
          <p:nvPr>
            <p:ph idx="1"/>
          </p:nvPr>
        </p:nvSpPr>
        <p:spPr bwMode="auto"/>
        <p:txBody>
          <a:bodyPr/>
          <a:lstStyle/>
          <a:p>
            <a:pPr algn="ctr">
              <a:defRPr/>
            </a:pPr>
            <a:endParaRPr lang="de-DE" b="1" dirty="0">
              <a:solidFill>
                <a:srgbClr val="C00000"/>
              </a:solidFill>
            </a:endParaRPr>
          </a:p>
          <a:p>
            <a:pPr algn="ctr">
              <a:defRPr/>
            </a:pPr>
            <a:endParaRPr lang="de-DE" b="1" dirty="0">
              <a:solidFill>
                <a:srgbClr val="C00000"/>
              </a:solidFill>
            </a:endParaRPr>
          </a:p>
          <a:p>
            <a:pPr algn="ctr">
              <a:defRPr/>
            </a:pPr>
            <a:endParaRPr lang="de-DE" b="1" dirty="0">
              <a:solidFill>
                <a:srgbClr val="C00000"/>
              </a:solidFill>
            </a:endParaRPr>
          </a:p>
        </p:txBody>
      </p:sp>
      <p:pic>
        <p:nvPicPr>
          <p:cNvPr id="6" name="Grafik 3"/>
          <p:cNvPicPr>
            <a:picLocks noChangeAspect="1"/>
          </p:cNvPicPr>
          <p:nvPr/>
        </p:nvPicPr>
        <p:blipFill>
          <a:blip r:embed="rId3"/>
          <a:stretch/>
        </p:blipFill>
        <p:spPr bwMode="auto">
          <a:xfrm>
            <a:off x="1106285" y="1588691"/>
            <a:ext cx="4021015" cy="3015761"/>
          </a:xfrm>
          <a:prstGeom prst="rect">
            <a:avLst/>
          </a:prstGeom>
        </p:spPr>
      </p:pic>
      <p:sp>
        <p:nvSpPr>
          <p:cNvPr id="7" name="Textfeld 10"/>
          <p:cNvSpPr>
            <a:spLocks/>
          </p:cNvSpPr>
          <p:nvPr/>
        </p:nvSpPr>
        <p:spPr bwMode="auto">
          <a:xfrm>
            <a:off x="9268768" y="3927523"/>
            <a:ext cx="2571538" cy="261610"/>
          </a:xfrm>
          <a:prstGeom prst="rect">
            <a:avLst/>
          </a:prstGeom>
          <a:noFill/>
        </p:spPr>
        <p:txBody>
          <a:bodyPr wrap="none" rtlCol="0">
            <a:spAutoFit/>
          </a:bodyPr>
          <a:lstStyle/>
          <a:p>
            <a:pPr>
              <a:defRPr/>
            </a:pPr>
            <a:r>
              <a:rPr lang="de-DE" sz="1100" baseline="30000" dirty="0"/>
              <a:t>3)  </a:t>
            </a:r>
            <a:r>
              <a:rPr lang="de-DE" sz="1100" dirty="0"/>
              <a:t>Winderosion, DLR, Jochen </a:t>
            </a:r>
            <a:r>
              <a:rPr lang="de-DE" sz="1100" dirty="0" err="1"/>
              <a:t>Kreiselmaier</a:t>
            </a:r>
            <a:endParaRPr dirty="0"/>
          </a:p>
        </p:txBody>
      </p:sp>
      <p:sp>
        <p:nvSpPr>
          <p:cNvPr id="8" name="Textfeld 12"/>
          <p:cNvSpPr>
            <a:spLocks/>
          </p:cNvSpPr>
          <p:nvPr/>
        </p:nvSpPr>
        <p:spPr bwMode="auto">
          <a:xfrm>
            <a:off x="1009942" y="4604452"/>
            <a:ext cx="3042821" cy="261610"/>
          </a:xfrm>
          <a:prstGeom prst="rect">
            <a:avLst/>
          </a:prstGeom>
          <a:noFill/>
        </p:spPr>
        <p:txBody>
          <a:bodyPr wrap="none" rtlCol="0">
            <a:spAutoFit/>
          </a:bodyPr>
          <a:lstStyle/>
          <a:p>
            <a:pPr>
              <a:defRPr/>
            </a:pPr>
            <a:r>
              <a:rPr lang="de-DE" sz="1100" baseline="30000" dirty="0"/>
              <a:t>1) </a:t>
            </a:r>
            <a:r>
              <a:rPr lang="de-DE" sz="1100" dirty="0"/>
              <a:t>Porree, Anwachsberegnung, Josef Schlaghecken</a:t>
            </a:r>
            <a:endParaRPr dirty="0"/>
          </a:p>
        </p:txBody>
      </p:sp>
      <p:sp>
        <p:nvSpPr>
          <p:cNvPr id="9" name="Textfeld 14"/>
          <p:cNvSpPr>
            <a:spLocks/>
          </p:cNvSpPr>
          <p:nvPr/>
        </p:nvSpPr>
        <p:spPr bwMode="auto">
          <a:xfrm>
            <a:off x="3890618" y="5808141"/>
            <a:ext cx="3316934" cy="261610"/>
          </a:xfrm>
          <a:prstGeom prst="rect">
            <a:avLst/>
          </a:prstGeom>
          <a:noFill/>
        </p:spPr>
        <p:txBody>
          <a:bodyPr wrap="none" rtlCol="0">
            <a:spAutoFit/>
          </a:bodyPr>
          <a:lstStyle/>
          <a:p>
            <a:pPr>
              <a:defRPr/>
            </a:pPr>
            <a:r>
              <a:rPr lang="de-DE" sz="1100" baseline="30000" dirty="0"/>
              <a:t>2) </a:t>
            </a:r>
            <a:r>
              <a:rPr lang="de-DE" sz="1100" dirty="0"/>
              <a:t>Schaden durch Starkregen, DLR, Jochen </a:t>
            </a:r>
            <a:r>
              <a:rPr lang="de-DE" sz="1100" dirty="0" err="1"/>
              <a:t>Kreiselmaier</a:t>
            </a:r>
            <a:endParaRPr dirty="0"/>
          </a:p>
        </p:txBody>
      </p:sp>
      <p:pic>
        <p:nvPicPr>
          <p:cNvPr id="10" name="Grafik 15"/>
          <p:cNvPicPr>
            <a:picLocks noChangeAspect="1"/>
          </p:cNvPicPr>
          <p:nvPr/>
        </p:nvPicPr>
        <p:blipFill>
          <a:blip r:embed="rId4"/>
          <a:stretch/>
        </p:blipFill>
        <p:spPr bwMode="auto">
          <a:xfrm>
            <a:off x="7108360" y="501650"/>
            <a:ext cx="4560204" cy="3420153"/>
          </a:xfrm>
          <a:prstGeom prst="rect">
            <a:avLst/>
          </a:prstGeom>
        </p:spPr>
      </p:pic>
      <p:pic>
        <p:nvPicPr>
          <p:cNvPr id="11" name="Grafik 17"/>
          <p:cNvPicPr>
            <a:picLocks noChangeAspect="1"/>
          </p:cNvPicPr>
          <p:nvPr/>
        </p:nvPicPr>
        <p:blipFill>
          <a:blip r:embed="rId5"/>
          <a:stretch/>
        </p:blipFill>
        <p:spPr bwMode="auto">
          <a:xfrm>
            <a:off x="3946940" y="2391114"/>
            <a:ext cx="4560203" cy="342015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Inhaltsplatzhalter 2"/>
          <p:cNvSpPr>
            <a:spLocks noGrp="1"/>
          </p:cNvSpPr>
          <p:nvPr>
            <p:ph idx="1"/>
          </p:nvPr>
        </p:nvSpPr>
        <p:spPr bwMode="auto"/>
        <p:txBody>
          <a:bodyPr/>
          <a:lstStyle/>
          <a:p>
            <a:pPr marL="0" indent="0" algn="ctr">
              <a:buNone/>
              <a:defRPr/>
            </a:pPr>
            <a:r>
              <a:rPr lang="de-DE" sz="3200" dirty="0">
                <a:solidFill>
                  <a:schemeClr val="accent1"/>
                </a:solidFill>
                <a:latin typeface="+mj-lt"/>
                <a:ea typeface="+mj-ea"/>
                <a:cs typeface="+mj-cs"/>
              </a:rPr>
              <a:t>Welche Auswirkungen hat der Klimawandel auf den Gemüsebau?</a:t>
            </a:r>
          </a:p>
          <a:p>
            <a:pPr marL="0" indent="0" algn="ctr">
              <a:buNone/>
              <a:defRPr/>
            </a:pPr>
            <a:endParaRPr lang="de-DE" sz="3200" dirty="0">
              <a:solidFill>
                <a:schemeClr val="accent1"/>
              </a:solidFill>
              <a:latin typeface="+mj-lt"/>
              <a:ea typeface="+mj-ea"/>
              <a:cs typeface="+mj-cs"/>
            </a:endParaRPr>
          </a:p>
          <a:p>
            <a:pPr marL="0" indent="0" algn="ctr">
              <a:buNone/>
              <a:defRPr/>
            </a:pPr>
            <a:r>
              <a:rPr lang="de-DE" sz="3200" dirty="0">
                <a:solidFill>
                  <a:schemeClr val="accent1"/>
                </a:solidFill>
                <a:latin typeface="+mj-lt"/>
                <a:ea typeface="+mj-ea"/>
                <a:cs typeface="+mj-cs"/>
              </a:rPr>
              <a:t>Welche Erfahrungen haben Sie bereits damit gemacht?</a:t>
            </a:r>
            <a:endParaRPr sz="3200" dirty="0">
              <a:solidFill>
                <a:schemeClr val="accent1"/>
              </a:solidFill>
              <a:latin typeface="+mj-lt"/>
              <a:ea typeface="+mj-ea"/>
              <a:cs typeface="+mj-cs"/>
            </a:endParaRPr>
          </a:p>
        </p:txBody>
      </p:sp>
      <p:pic>
        <p:nvPicPr>
          <p:cNvPr id="2" name="Grafik 1">
            <a:extLst>
              <a:ext uri="{FF2B5EF4-FFF2-40B4-BE49-F238E27FC236}">
                <a16:creationId xmlns:a16="http://schemas.microsoft.com/office/drawing/2014/main" id="{CA71ACCE-2FE1-48CA-8040-BCF66E0DB570}"/>
              </a:ext>
            </a:extLst>
          </p:cNvPr>
          <p:cNvPicPr>
            <a:picLocks noChangeAspect="1"/>
          </p:cNvPicPr>
          <p:nvPr/>
        </p:nvPicPr>
        <p:blipFill>
          <a:blip r:embed="rId3"/>
          <a:stretch>
            <a:fillRect/>
          </a:stretch>
        </p:blipFill>
        <p:spPr>
          <a:xfrm>
            <a:off x="5159896" y="4077072"/>
            <a:ext cx="1767993" cy="1761897"/>
          </a:xfrm>
          <a:prstGeom prst="rect">
            <a:avLst/>
          </a:prstGeom>
        </p:spPr>
      </p:pic>
      <p:sp>
        <p:nvSpPr>
          <p:cNvPr id="3" name="Rechteck 2">
            <a:extLst>
              <a:ext uri="{FF2B5EF4-FFF2-40B4-BE49-F238E27FC236}">
                <a16:creationId xmlns:a16="http://schemas.microsoft.com/office/drawing/2014/main" id="{5633CC3D-33F1-4EEB-9522-756871199A5C}"/>
              </a:ext>
            </a:extLst>
          </p:cNvPr>
          <p:cNvSpPr/>
          <p:nvPr/>
        </p:nvSpPr>
        <p:spPr>
          <a:xfrm>
            <a:off x="6456040" y="5264155"/>
            <a:ext cx="623889" cy="261610"/>
          </a:xfrm>
          <a:prstGeom prst="rect">
            <a:avLst/>
          </a:prstGeom>
        </p:spPr>
        <p:txBody>
          <a:bodyPr wrap="none">
            <a:spAutoFit/>
          </a:bodyPr>
          <a:lstStyle/>
          <a:p>
            <a:pPr>
              <a:defRPr/>
            </a:pPr>
            <a:r>
              <a:rPr lang="de-DE" sz="1100" dirty="0" err="1"/>
              <a:t>pixabay</a:t>
            </a:r>
            <a:endParaRPr lang="de-DE" sz="1100" dirty="0"/>
          </a:p>
        </p:txBody>
      </p:sp>
    </p:spTree>
    <p:extLst>
      <p:ext uri="{BB962C8B-B14F-4D97-AF65-F5344CB8AC3E}">
        <p14:creationId xmlns:p14="http://schemas.microsoft.com/office/powerpoint/2010/main" val="3632622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a:bodyPr>
          <a:lstStyle/>
          <a:p>
            <a:pPr>
              <a:defRPr/>
            </a:pPr>
            <a:r>
              <a:rPr lang="de-DE" dirty="0"/>
              <a:t>Auswirkungen des Klimawandels auf den Gemüsebau</a:t>
            </a:r>
            <a:endParaRPr dirty="0"/>
          </a:p>
        </p:txBody>
      </p:sp>
      <p:sp>
        <p:nvSpPr>
          <p:cNvPr id="5" name="Textfeld 5"/>
          <p:cNvSpPr>
            <a:spLocks/>
          </p:cNvSpPr>
          <p:nvPr/>
        </p:nvSpPr>
        <p:spPr bwMode="auto">
          <a:xfrm>
            <a:off x="696610" y="5995123"/>
            <a:ext cx="1237839" cy="261610"/>
          </a:xfrm>
          <a:prstGeom prst="rect">
            <a:avLst/>
          </a:prstGeom>
          <a:noFill/>
        </p:spPr>
        <p:txBody>
          <a:bodyPr wrap="none" rtlCol="0">
            <a:spAutoFit/>
          </a:bodyPr>
          <a:lstStyle/>
          <a:p>
            <a:pPr>
              <a:defRPr/>
            </a:pPr>
            <a:r>
              <a:rPr lang="de-DE" sz="1100" dirty="0"/>
              <a:t>Bodensee-Stiftung</a:t>
            </a:r>
            <a:endParaRPr dirty="0"/>
          </a:p>
        </p:txBody>
      </p:sp>
      <p:pic>
        <p:nvPicPr>
          <p:cNvPr id="6" name="Inhaltsplatzhalter 9"/>
          <p:cNvPicPr>
            <a:picLocks noGrp="1" noChangeAspect="1"/>
          </p:cNvPicPr>
          <p:nvPr>
            <p:ph idx="1"/>
          </p:nvPr>
        </p:nvPicPr>
        <p:blipFill>
          <a:blip r:embed="rId3"/>
          <a:srcRect l="2997" r="1790"/>
          <a:stretch/>
        </p:blipFill>
        <p:spPr bwMode="auto">
          <a:xfrm>
            <a:off x="2796865" y="1027713"/>
            <a:ext cx="6951785" cy="583028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Auswirkungen des Klimawandels</a:t>
            </a:r>
            <a:endParaRPr dirty="0"/>
          </a:p>
        </p:txBody>
      </p:sp>
      <p:sp>
        <p:nvSpPr>
          <p:cNvPr id="5" name="Inhaltsplatzhalter 2"/>
          <p:cNvSpPr>
            <a:spLocks noGrp="1"/>
          </p:cNvSpPr>
          <p:nvPr>
            <p:ph idx="1"/>
          </p:nvPr>
        </p:nvSpPr>
        <p:spPr bwMode="auto"/>
        <p:txBody>
          <a:bodyPr/>
          <a:lstStyle/>
          <a:p>
            <a:pPr marL="0" indent="0">
              <a:buNone/>
              <a:defRPr/>
            </a:pPr>
            <a:endParaRPr lang="de-DE" dirty="0"/>
          </a:p>
          <a:p>
            <a:pPr>
              <a:buFont typeface="Wingdings"/>
              <a:buChar char="Ø"/>
              <a:defRPr/>
            </a:pPr>
            <a:r>
              <a:rPr lang="de-DE" dirty="0"/>
              <a:t> Steigende Jahresdurchschnittstemperaturen</a:t>
            </a:r>
            <a:endParaRPr dirty="0"/>
          </a:p>
          <a:p>
            <a:pPr>
              <a:buFont typeface="Wingdings"/>
              <a:buChar char="Ø"/>
              <a:defRPr/>
            </a:pPr>
            <a:r>
              <a:rPr lang="de-DE" dirty="0"/>
              <a:t> Zunahme der Sommer- (&gt;25°C) und Hitzetage (&gt;30°C)</a:t>
            </a:r>
            <a:endParaRPr dirty="0"/>
          </a:p>
          <a:p>
            <a:pPr>
              <a:buFont typeface="Wingdings"/>
              <a:buChar char="Ø"/>
              <a:defRPr/>
            </a:pPr>
            <a:r>
              <a:rPr lang="de-DE" dirty="0"/>
              <a:t> Vermehrte Sommertrockenheit und Dürreperioden</a:t>
            </a:r>
            <a:endParaRPr dirty="0"/>
          </a:p>
          <a:p>
            <a:pPr>
              <a:buFont typeface="Wingdings"/>
              <a:buChar char="Ø"/>
              <a:defRPr/>
            </a:pPr>
            <a:r>
              <a:rPr lang="de-DE" dirty="0"/>
              <a:t> Verändertes Niederschlagsmuster</a:t>
            </a:r>
            <a:endParaRPr dirty="0"/>
          </a:p>
          <a:p>
            <a:pPr>
              <a:buFont typeface="Wingdings"/>
              <a:buChar char="Ø"/>
              <a:defRPr/>
            </a:pPr>
            <a:r>
              <a:rPr lang="de-DE" dirty="0"/>
              <a:t> Vermehrte / stärkere Extremwetterereignisse</a:t>
            </a:r>
            <a:endParaRPr dirty="0"/>
          </a:p>
          <a:p>
            <a:pPr>
              <a:buFont typeface="Wingdings"/>
              <a:buChar char="Ø"/>
              <a:defRPr/>
            </a:pPr>
            <a:r>
              <a:rPr lang="de-DE" dirty="0"/>
              <a:t> Hohe Wettervariabilität </a:t>
            </a:r>
            <a:endParaRPr dirty="0"/>
          </a:p>
        </p:txBody>
      </p:sp>
      <p:sp>
        <p:nvSpPr>
          <p:cNvPr id="2" name="Rechteck 1">
            <a:extLst>
              <a:ext uri="{FF2B5EF4-FFF2-40B4-BE49-F238E27FC236}">
                <a16:creationId xmlns:a16="http://schemas.microsoft.com/office/drawing/2014/main" id="{3491D96B-16B0-4B28-8AED-41126512D72B}"/>
              </a:ext>
            </a:extLst>
          </p:cNvPr>
          <p:cNvSpPr/>
          <p:nvPr/>
        </p:nvSpPr>
        <p:spPr>
          <a:xfrm>
            <a:off x="6456040" y="5805264"/>
            <a:ext cx="1864613" cy="430887"/>
          </a:xfrm>
          <a:prstGeom prst="rect">
            <a:avLst/>
          </a:prstGeom>
        </p:spPr>
        <p:txBody>
          <a:bodyPr wrap="none">
            <a:spAutoFit/>
          </a:bodyPr>
          <a:lstStyle/>
          <a:p>
            <a:pPr>
              <a:defRPr/>
            </a:pPr>
            <a:r>
              <a:rPr lang="de-DE" sz="1100" dirty="0" err="1"/>
              <a:t>AgriAdaptGrundlagenbericht</a:t>
            </a:r>
            <a:r>
              <a:rPr lang="de-DE" sz="1100" dirty="0"/>
              <a:t> </a:t>
            </a:r>
          </a:p>
          <a:p>
            <a:pPr>
              <a:defRPr/>
            </a:pPr>
            <a:r>
              <a:rPr lang="de-DE" sz="1100" dirty="0"/>
              <a:t>DWD Klimaatlas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lgn="ctr">
              <a:defRPr/>
            </a:pPr>
            <a:r>
              <a:rPr lang="de-DE" dirty="0"/>
              <a:t>Durchschnittliche Jahrestemperatur</a:t>
            </a:r>
            <a:br>
              <a:rPr lang="de-DE" dirty="0"/>
            </a:br>
            <a:r>
              <a:rPr lang="de-DE" dirty="0"/>
              <a:t>Baden-Württemberg</a:t>
            </a:r>
          </a:p>
        </p:txBody>
      </p:sp>
      <p:pic>
        <p:nvPicPr>
          <p:cNvPr id="5" name="Inhaltsplatzhalter 4"/>
          <p:cNvPicPr>
            <a:picLocks noGrp="1" noChangeAspect="1"/>
          </p:cNvPicPr>
          <p:nvPr>
            <p:ph idx="1"/>
          </p:nvPr>
        </p:nvPicPr>
        <p:blipFill>
          <a:blip r:embed="rId3"/>
          <a:stretch/>
        </p:blipFill>
        <p:spPr bwMode="auto">
          <a:xfrm>
            <a:off x="1199456" y="1217363"/>
            <a:ext cx="9527504" cy="518571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lgn="ctr">
              <a:defRPr/>
            </a:pPr>
            <a:r>
              <a:rPr lang="de-DE" dirty="0"/>
              <a:t>Durchschnittliche Jahrestemperatur</a:t>
            </a:r>
            <a:br>
              <a:rPr lang="de-DE" dirty="0"/>
            </a:br>
            <a:r>
              <a:rPr lang="de-DE" dirty="0"/>
              <a:t>Hessen</a:t>
            </a:r>
          </a:p>
        </p:txBody>
      </p:sp>
      <p:pic>
        <p:nvPicPr>
          <p:cNvPr id="6" name="Grafik 5">
            <a:extLst>
              <a:ext uri="{FF2B5EF4-FFF2-40B4-BE49-F238E27FC236}">
                <a16:creationId xmlns:a16="http://schemas.microsoft.com/office/drawing/2014/main" id="{09700CEE-44BE-415C-AB85-CE07019E8FE4}"/>
              </a:ext>
            </a:extLst>
          </p:cNvPr>
          <p:cNvPicPr>
            <a:picLocks noChangeAspect="1"/>
          </p:cNvPicPr>
          <p:nvPr/>
        </p:nvPicPr>
        <p:blipFill>
          <a:blip r:embed="rId3"/>
          <a:stretch>
            <a:fillRect/>
          </a:stretch>
        </p:blipFill>
        <p:spPr>
          <a:xfrm>
            <a:off x="1800225" y="1283653"/>
            <a:ext cx="8591550" cy="4895850"/>
          </a:xfrm>
          <a:prstGeom prst="rect">
            <a:avLst/>
          </a:prstGeom>
          <a:ln>
            <a:solidFill>
              <a:schemeClr val="tx1"/>
            </a:solid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Heiße Tage – Baden-Württemberg, 1951 - 2020</a:t>
            </a:r>
            <a:endParaRPr dirty="0"/>
          </a:p>
        </p:txBody>
      </p:sp>
      <p:sp>
        <p:nvSpPr>
          <p:cNvPr id="6" name="Textfeld 5">
            <a:extLst>
              <a:ext uri="{FF2B5EF4-FFF2-40B4-BE49-F238E27FC236}">
                <a16:creationId xmlns:a16="http://schemas.microsoft.com/office/drawing/2014/main" id="{35EC43A6-114B-4DB3-88ED-BA48408AAA44}"/>
              </a:ext>
            </a:extLst>
          </p:cNvPr>
          <p:cNvSpPr txBox="1"/>
          <p:nvPr/>
        </p:nvSpPr>
        <p:spPr bwMode="auto">
          <a:xfrm>
            <a:off x="9048328" y="6107401"/>
            <a:ext cx="2016224" cy="261610"/>
          </a:xfrm>
          <a:prstGeom prst="rect">
            <a:avLst/>
          </a:prstGeom>
          <a:noFill/>
        </p:spPr>
        <p:txBody>
          <a:bodyPr wrap="square" rtlCol="0">
            <a:spAutoFit/>
          </a:bodyPr>
          <a:lstStyle/>
          <a:p>
            <a:r>
              <a:rPr lang="de-DE" sz="1100" dirty="0"/>
              <a:t>DWD, Deutscher Wetterdienst</a:t>
            </a:r>
          </a:p>
        </p:txBody>
      </p:sp>
      <p:pic>
        <p:nvPicPr>
          <p:cNvPr id="7" name="Grafik 6">
            <a:extLst>
              <a:ext uri="{FF2B5EF4-FFF2-40B4-BE49-F238E27FC236}">
                <a16:creationId xmlns:a16="http://schemas.microsoft.com/office/drawing/2014/main" id="{DD37C28B-7867-44B1-AE4A-259AE8497DE1}"/>
              </a:ext>
            </a:extLst>
          </p:cNvPr>
          <p:cNvPicPr>
            <a:picLocks noChangeAspect="1"/>
          </p:cNvPicPr>
          <p:nvPr/>
        </p:nvPicPr>
        <p:blipFill>
          <a:blip r:embed="rId3"/>
          <a:stretch>
            <a:fillRect/>
          </a:stretch>
        </p:blipFill>
        <p:spPr>
          <a:xfrm>
            <a:off x="3438525" y="1179537"/>
            <a:ext cx="5314950" cy="5057775"/>
          </a:xfrm>
          <a:prstGeom prst="rect">
            <a:avLst/>
          </a:prstGeom>
          <a:ln>
            <a:solidFill>
              <a:schemeClr val="tx1"/>
            </a:solid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a:bodyPr>
          <a:lstStyle/>
          <a:p>
            <a:pPr>
              <a:defRPr/>
            </a:pPr>
            <a:r>
              <a:rPr lang="de-DE" dirty="0"/>
              <a:t>Heiße Tage – Hessen, 1951 - 2020</a:t>
            </a:r>
            <a:endParaRPr dirty="0"/>
          </a:p>
        </p:txBody>
      </p:sp>
      <p:sp>
        <p:nvSpPr>
          <p:cNvPr id="2" name="Textfeld 1">
            <a:extLst>
              <a:ext uri="{FF2B5EF4-FFF2-40B4-BE49-F238E27FC236}">
                <a16:creationId xmlns:a16="http://schemas.microsoft.com/office/drawing/2014/main" id="{A5EEBBDB-24D5-4ED3-81AC-63B4498F0FD9}"/>
              </a:ext>
            </a:extLst>
          </p:cNvPr>
          <p:cNvSpPr txBox="1"/>
          <p:nvPr/>
        </p:nvSpPr>
        <p:spPr>
          <a:xfrm>
            <a:off x="9048328" y="6107401"/>
            <a:ext cx="2016224" cy="261610"/>
          </a:xfrm>
          <a:prstGeom prst="rect">
            <a:avLst/>
          </a:prstGeom>
          <a:noFill/>
        </p:spPr>
        <p:txBody>
          <a:bodyPr wrap="square" rtlCol="0">
            <a:spAutoFit/>
          </a:bodyPr>
          <a:lstStyle/>
          <a:p>
            <a:r>
              <a:rPr lang="de-DE" sz="1100" dirty="0"/>
              <a:t>DWD, Deutscher Wetterdienst</a:t>
            </a:r>
          </a:p>
        </p:txBody>
      </p:sp>
      <p:pic>
        <p:nvPicPr>
          <p:cNvPr id="7" name="Grafik 6">
            <a:extLst>
              <a:ext uri="{FF2B5EF4-FFF2-40B4-BE49-F238E27FC236}">
                <a16:creationId xmlns:a16="http://schemas.microsoft.com/office/drawing/2014/main" id="{A3FFD472-BAEA-47CE-8029-E413BEF3D84F}"/>
              </a:ext>
            </a:extLst>
          </p:cNvPr>
          <p:cNvPicPr>
            <a:picLocks noChangeAspect="1"/>
          </p:cNvPicPr>
          <p:nvPr/>
        </p:nvPicPr>
        <p:blipFill>
          <a:blip r:embed="rId3"/>
          <a:stretch>
            <a:fillRect/>
          </a:stretch>
        </p:blipFill>
        <p:spPr>
          <a:xfrm>
            <a:off x="3514725" y="1176165"/>
            <a:ext cx="5162550" cy="5038725"/>
          </a:xfrm>
          <a:prstGeom prst="rect">
            <a:avLst/>
          </a:prstGeom>
          <a:ln>
            <a:solidFill>
              <a:schemeClr val="tx1"/>
            </a:solid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a:t>Kohlendioxid Konzentration in der Atmosphäre (Monatsmittel)</a:t>
            </a:r>
            <a:endParaRPr dirty="0"/>
          </a:p>
        </p:txBody>
      </p:sp>
      <p:sp>
        <p:nvSpPr>
          <p:cNvPr id="5" name="Inhaltsplatzhalter 2"/>
          <p:cNvSpPr>
            <a:spLocks noGrp="1"/>
          </p:cNvSpPr>
          <p:nvPr>
            <p:ph idx="1"/>
          </p:nvPr>
        </p:nvSpPr>
        <p:spPr bwMode="auto"/>
        <p:txBody>
          <a:bodyPr/>
          <a:lstStyle/>
          <a:p>
            <a:pPr algn="ctr">
              <a:defRPr/>
            </a:pPr>
            <a:endParaRPr lang="de-DE" b="1" dirty="0">
              <a:solidFill>
                <a:srgbClr val="C00000"/>
              </a:solidFill>
            </a:endParaRPr>
          </a:p>
          <a:p>
            <a:pPr algn="ctr">
              <a:defRPr/>
            </a:pPr>
            <a:endParaRPr lang="de-DE" dirty="0"/>
          </a:p>
          <a:p>
            <a:pPr marL="0" indent="0" algn="ctr">
              <a:buNone/>
              <a:defRPr/>
            </a:pPr>
            <a:endParaRPr lang="de-DE" b="1" dirty="0">
              <a:solidFill>
                <a:srgbClr val="C00000"/>
              </a:solidFill>
            </a:endParaRPr>
          </a:p>
        </p:txBody>
      </p:sp>
      <p:pic>
        <p:nvPicPr>
          <p:cNvPr id="6" name="Grafik 4"/>
          <p:cNvPicPr>
            <a:picLocks noChangeAspect="1"/>
          </p:cNvPicPr>
          <p:nvPr/>
        </p:nvPicPr>
        <p:blipFill rotWithShape="1">
          <a:blip r:embed="rId3"/>
          <a:srcRect t="9305"/>
          <a:stretch/>
        </p:blipFill>
        <p:spPr bwMode="auto">
          <a:xfrm>
            <a:off x="1928446" y="1124744"/>
            <a:ext cx="8335107" cy="522209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a:t>Auswirkungen eines erhöhten CO</a:t>
            </a:r>
            <a:r>
              <a:rPr lang="de-DE" baseline="-25000" dirty="0"/>
              <a:t>2</a:t>
            </a:r>
            <a:r>
              <a:rPr lang="de-DE" dirty="0"/>
              <a:t>-Gehaltes auf Gemüse</a:t>
            </a:r>
            <a:endParaRPr dirty="0"/>
          </a:p>
        </p:txBody>
      </p:sp>
      <p:sp>
        <p:nvSpPr>
          <p:cNvPr id="5" name="Inhaltsplatzhalter 2"/>
          <p:cNvSpPr>
            <a:spLocks noGrp="1"/>
          </p:cNvSpPr>
          <p:nvPr>
            <p:ph idx="1"/>
          </p:nvPr>
        </p:nvSpPr>
        <p:spPr bwMode="auto"/>
        <p:txBody>
          <a:bodyPr/>
          <a:lstStyle/>
          <a:p>
            <a:pPr algn="ctr">
              <a:defRPr/>
            </a:pPr>
            <a:endParaRPr lang="de-DE" b="1" dirty="0">
              <a:solidFill>
                <a:srgbClr val="C00000"/>
              </a:solidFill>
            </a:endParaRPr>
          </a:p>
          <a:p>
            <a:pPr algn="ctr">
              <a:defRPr/>
            </a:pPr>
            <a:endParaRPr lang="de-DE" dirty="0"/>
          </a:p>
          <a:p>
            <a:pPr marL="0" indent="0" algn="ctr">
              <a:buNone/>
              <a:defRPr/>
            </a:pPr>
            <a:endParaRPr lang="de-DE" b="1" dirty="0">
              <a:solidFill>
                <a:srgbClr val="C00000"/>
              </a:solidFill>
            </a:endParaRPr>
          </a:p>
        </p:txBody>
      </p:sp>
      <p:sp>
        <p:nvSpPr>
          <p:cNvPr id="6" name="Textfeld 3"/>
          <p:cNvSpPr>
            <a:spLocks/>
          </p:cNvSpPr>
          <p:nvPr/>
        </p:nvSpPr>
        <p:spPr bwMode="auto">
          <a:xfrm>
            <a:off x="838200" y="1283653"/>
            <a:ext cx="11072446" cy="3385542"/>
          </a:xfrm>
          <a:prstGeom prst="rect">
            <a:avLst/>
          </a:prstGeom>
          <a:noFill/>
        </p:spPr>
        <p:txBody>
          <a:bodyPr wrap="square" rtlCol="0">
            <a:spAutoFit/>
          </a:bodyPr>
          <a:lstStyle/>
          <a:p>
            <a:pPr>
              <a:defRPr/>
            </a:pPr>
            <a:endParaRPr lang="de-DE" sz="2800" dirty="0"/>
          </a:p>
          <a:p>
            <a:pPr marL="457200" indent="-457200">
              <a:buFont typeface="Wingdings"/>
              <a:buChar char="Ø"/>
              <a:defRPr/>
            </a:pPr>
            <a:r>
              <a:rPr lang="de-DE" sz="2800" dirty="0"/>
              <a:t>Stärkere Wirkung auf C3- als auf C4-Pflanzen</a:t>
            </a:r>
            <a:endParaRPr dirty="0"/>
          </a:p>
          <a:p>
            <a:pPr marL="457200" indent="-457200">
              <a:buFont typeface="Wingdings"/>
              <a:buChar char="Ø"/>
              <a:defRPr/>
            </a:pPr>
            <a:r>
              <a:rPr lang="de-DE" sz="2800" dirty="0">
                <a:ea typeface="Calibri"/>
              </a:rPr>
              <a:t>Höhere Netto-</a:t>
            </a:r>
            <a:r>
              <a:rPr lang="de-DE" sz="2800" dirty="0" err="1">
                <a:ea typeface="Calibri"/>
              </a:rPr>
              <a:t>Photosyntheserate</a:t>
            </a:r>
            <a:endParaRPr lang="de-DE" sz="2800" dirty="0">
              <a:ea typeface="Calibri"/>
            </a:endParaRPr>
          </a:p>
          <a:p>
            <a:pPr marL="457200" indent="-457200">
              <a:buFont typeface="Wingdings"/>
              <a:buChar char="Ø"/>
              <a:defRPr/>
            </a:pPr>
            <a:r>
              <a:rPr lang="de-DE" sz="2800" dirty="0"/>
              <a:t>Kulturzeitverkürzung</a:t>
            </a:r>
            <a:endParaRPr dirty="0"/>
          </a:p>
          <a:p>
            <a:pPr marL="457200" indent="-457200">
              <a:buFont typeface="Wingdings"/>
              <a:buChar char="Ø"/>
              <a:defRPr/>
            </a:pPr>
            <a:r>
              <a:rPr lang="de-DE" sz="2800" dirty="0">
                <a:ea typeface="Calibri"/>
              </a:rPr>
              <a:t>Gesteigerte Biomasseproduktion</a:t>
            </a:r>
            <a:endParaRPr dirty="0"/>
          </a:p>
          <a:p>
            <a:pPr marL="457200" indent="-457200">
              <a:buFont typeface="Wingdings"/>
              <a:buChar char="Ø"/>
              <a:defRPr/>
            </a:pPr>
            <a:r>
              <a:rPr lang="de-DE" sz="2800" dirty="0">
                <a:ea typeface="Calibri"/>
              </a:rPr>
              <a:t>Höhere Gehalte an Zucker und organischen Säuren</a:t>
            </a:r>
            <a:endParaRPr dirty="0"/>
          </a:p>
          <a:p>
            <a:pPr marL="457200" indent="-457200">
              <a:buFont typeface="Wingdings"/>
              <a:buChar char="Ø"/>
              <a:defRPr/>
            </a:pPr>
            <a:r>
              <a:rPr lang="de-DE" sz="2800" dirty="0">
                <a:ea typeface="Calibri"/>
              </a:rPr>
              <a:t>Geringere Proteingehalte</a:t>
            </a:r>
          </a:p>
          <a:p>
            <a:pPr marL="285750" indent="-285750">
              <a:buFontTx/>
              <a:buChar char="-"/>
              <a:defRPr/>
            </a:pPr>
            <a:endParaRPr lang="de-D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a:t>Auswirkungen eines erhöhten CO</a:t>
            </a:r>
            <a:r>
              <a:rPr lang="de-DE" baseline="-25000" dirty="0"/>
              <a:t>2</a:t>
            </a:r>
            <a:r>
              <a:rPr lang="de-DE" dirty="0"/>
              <a:t>-Gehaltes auf Gemüse</a:t>
            </a:r>
            <a:endParaRPr dirty="0"/>
          </a:p>
        </p:txBody>
      </p:sp>
      <p:sp>
        <p:nvSpPr>
          <p:cNvPr id="5" name="Inhaltsplatzhalter 2"/>
          <p:cNvSpPr>
            <a:spLocks noGrp="1"/>
          </p:cNvSpPr>
          <p:nvPr>
            <p:ph idx="1"/>
          </p:nvPr>
        </p:nvSpPr>
        <p:spPr bwMode="auto"/>
        <p:txBody>
          <a:bodyPr/>
          <a:lstStyle/>
          <a:p>
            <a:pPr algn="ctr">
              <a:defRPr/>
            </a:pPr>
            <a:endParaRPr lang="de-DE" b="1">
              <a:solidFill>
                <a:srgbClr val="C00000"/>
              </a:solidFill>
            </a:endParaRPr>
          </a:p>
          <a:p>
            <a:pPr algn="ctr">
              <a:defRPr/>
            </a:pPr>
            <a:endParaRPr lang="de-DE"/>
          </a:p>
          <a:p>
            <a:pPr marL="0" indent="0" algn="ctr">
              <a:buNone/>
              <a:defRPr/>
            </a:pPr>
            <a:endParaRPr lang="de-DE" b="1">
              <a:solidFill>
                <a:srgbClr val="C00000"/>
              </a:solidFill>
            </a:endParaRPr>
          </a:p>
        </p:txBody>
      </p:sp>
      <p:sp>
        <p:nvSpPr>
          <p:cNvPr id="6" name="Textfeld 3"/>
          <p:cNvSpPr>
            <a:spLocks/>
          </p:cNvSpPr>
          <p:nvPr/>
        </p:nvSpPr>
        <p:spPr bwMode="auto">
          <a:xfrm>
            <a:off x="838200" y="1184030"/>
            <a:ext cx="11072446" cy="5047536"/>
          </a:xfrm>
          <a:prstGeom prst="rect">
            <a:avLst/>
          </a:prstGeom>
          <a:noFill/>
        </p:spPr>
        <p:txBody>
          <a:bodyPr wrap="square" rtlCol="0">
            <a:spAutoFit/>
          </a:bodyPr>
          <a:lstStyle/>
          <a:p>
            <a:pPr>
              <a:defRPr/>
            </a:pPr>
            <a:endParaRPr lang="de-DE" sz="2800" dirty="0"/>
          </a:p>
          <a:p>
            <a:pPr marL="457200" indent="-457200">
              <a:buFont typeface="Wingdings"/>
              <a:buChar char="Ø"/>
              <a:defRPr/>
            </a:pPr>
            <a:r>
              <a:rPr lang="de-DE" sz="2800" dirty="0">
                <a:ea typeface="Calibri"/>
              </a:rPr>
              <a:t>Geringere </a:t>
            </a:r>
            <a:r>
              <a:rPr lang="de-DE" sz="2800" dirty="0" err="1">
                <a:ea typeface="Calibri"/>
              </a:rPr>
              <a:t>stomatäre</a:t>
            </a:r>
            <a:r>
              <a:rPr lang="de-DE" sz="2800" dirty="0">
                <a:ea typeface="Calibri"/>
              </a:rPr>
              <a:t> Leitfähigkeit</a:t>
            </a:r>
            <a:endParaRPr dirty="0"/>
          </a:p>
          <a:p>
            <a:pPr marL="457200" indent="-457200">
              <a:buFont typeface="Wingdings"/>
              <a:buChar char="Ø"/>
              <a:defRPr/>
            </a:pPr>
            <a:r>
              <a:rPr lang="de-DE" sz="2800" dirty="0">
                <a:ea typeface="Calibri"/>
              </a:rPr>
              <a:t>Erhöhte Gewebefestigkeit</a:t>
            </a:r>
            <a:endParaRPr dirty="0"/>
          </a:p>
          <a:p>
            <a:pPr marL="457200" indent="-457200">
              <a:buFont typeface="Wingdings"/>
              <a:buChar char="Ø"/>
              <a:defRPr/>
            </a:pPr>
            <a:r>
              <a:rPr lang="de-DE" sz="2800" dirty="0">
                <a:ea typeface="Calibri"/>
              </a:rPr>
              <a:t>Höhere Nutzungseffizienz von Licht, Wasser und Nährstoffen </a:t>
            </a:r>
            <a:endParaRPr dirty="0"/>
          </a:p>
          <a:p>
            <a:pPr marL="457200" indent="-457200">
              <a:buFont typeface="Wingdings"/>
              <a:buChar char="Ø"/>
              <a:defRPr/>
            </a:pPr>
            <a:r>
              <a:rPr lang="de-DE" sz="2800" dirty="0">
                <a:ea typeface="Calibri"/>
              </a:rPr>
              <a:t>Effektivere Nutzung des Wasserpotentials der Pflanzen</a:t>
            </a:r>
            <a:endParaRPr dirty="0"/>
          </a:p>
          <a:p>
            <a:pPr marL="285750" indent="-285750">
              <a:buFontTx/>
              <a:buChar char="-"/>
              <a:defRPr/>
            </a:pPr>
            <a:endParaRPr lang="de-DE" sz="2800" dirty="0"/>
          </a:p>
          <a:p>
            <a:pPr>
              <a:defRPr/>
            </a:pPr>
            <a:endParaRPr lang="de-DE" sz="2800" dirty="0"/>
          </a:p>
          <a:p>
            <a:pPr>
              <a:defRPr/>
            </a:pPr>
            <a:r>
              <a:rPr lang="de-DE" sz="2800" dirty="0"/>
              <a:t>	 </a:t>
            </a:r>
            <a:r>
              <a:rPr lang="de-DE" sz="2800" b="1" dirty="0"/>
              <a:t>Von der Zunahme des CO</a:t>
            </a:r>
            <a:r>
              <a:rPr lang="de-DE" sz="2800" b="1" baseline="-25000" dirty="0"/>
              <a:t>2</a:t>
            </a:r>
            <a:r>
              <a:rPr lang="de-DE" sz="2800" b="1" dirty="0"/>
              <a:t>-Gehalts können die Pflanzen nur profitieren, </a:t>
            </a:r>
            <a:r>
              <a:rPr lang="de-DE" sz="2800" b="1" i="1" dirty="0"/>
              <a:t>sofern</a:t>
            </a:r>
            <a:r>
              <a:rPr lang="de-DE" sz="2800" b="1" dirty="0"/>
              <a:t> die weiteren Wachstumsfaktoren wie Temperatur, Licht, Wasser, Nährstoffe in ausreichendem Maße gegeben sind.</a:t>
            </a:r>
            <a:endParaRPr dirty="0"/>
          </a:p>
          <a:p>
            <a:pPr marL="285750" indent="-285750">
              <a:buFontTx/>
              <a:buChar char="-"/>
              <a:defRPr/>
            </a:pPr>
            <a:endParaRPr lang="de-DE" sz="2400" dirty="0"/>
          </a:p>
          <a:p>
            <a:pPr marL="285750" indent="-285750">
              <a:buFontTx/>
              <a:buChar char="-"/>
              <a:defRPr/>
            </a:pPr>
            <a:endParaRPr lang="de-DE" dirty="0"/>
          </a:p>
        </p:txBody>
      </p:sp>
      <p:sp>
        <p:nvSpPr>
          <p:cNvPr id="2" name="Pfeil: nach rechts 1">
            <a:extLst>
              <a:ext uri="{FF2B5EF4-FFF2-40B4-BE49-F238E27FC236}">
                <a16:creationId xmlns:a16="http://schemas.microsoft.com/office/drawing/2014/main" id="{D958CBCB-B157-42A9-B878-7364995E13B0}"/>
              </a:ext>
            </a:extLst>
          </p:cNvPr>
          <p:cNvSpPr/>
          <p:nvPr/>
        </p:nvSpPr>
        <p:spPr>
          <a:xfrm>
            <a:off x="1055440" y="4149080"/>
            <a:ext cx="57728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 calcmode="lin" valueType="num">
                                      <p:cBhvr additive="base">
                                        <p:cTn id="27"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263675"/>
          </a:xfrm>
        </p:spPr>
        <p:txBody>
          <a:bodyPr>
            <a:normAutofit/>
          </a:bodyPr>
          <a:lstStyle/>
          <a:p>
            <a:pPr>
              <a:defRPr/>
            </a:pPr>
            <a:r>
              <a:rPr lang="de-DE" dirty="0">
                <a:solidFill>
                  <a:schemeClr val="tx2">
                    <a:lumMod val="60000"/>
                    <a:lumOff val="40000"/>
                  </a:schemeClr>
                </a:solidFill>
              </a:rPr>
              <a:t>Auswirkungen</a:t>
            </a:r>
            <a:r>
              <a:rPr lang="de-DE" dirty="0"/>
              <a:t> durch längere Vegetationsperiode bzw. mildere Winter</a:t>
            </a:r>
            <a:endParaRPr dirty="0"/>
          </a:p>
        </p:txBody>
      </p:sp>
      <p:sp>
        <p:nvSpPr>
          <p:cNvPr id="5" name="Inhaltsplatzhalter 2"/>
          <p:cNvSpPr>
            <a:spLocks noGrp="1"/>
          </p:cNvSpPr>
          <p:nvPr>
            <p:ph idx="1"/>
          </p:nvPr>
        </p:nvSpPr>
        <p:spPr bwMode="auto"/>
        <p:txBody>
          <a:bodyPr/>
          <a:lstStyle/>
          <a:p>
            <a:pPr marL="0" indent="0">
              <a:buNone/>
              <a:defRPr/>
            </a:pPr>
            <a:endParaRPr lang="de-DE" dirty="0"/>
          </a:p>
          <a:p>
            <a:pPr>
              <a:buFont typeface="Wingdings"/>
              <a:buChar char="Ø"/>
              <a:defRPr/>
            </a:pPr>
            <a:r>
              <a:rPr lang="de-DE" dirty="0"/>
              <a:t> Früherer Wachstumsbeginn im Frühjahr</a:t>
            </a:r>
            <a:endParaRPr dirty="0"/>
          </a:p>
          <a:p>
            <a:pPr>
              <a:buFont typeface="Wingdings"/>
              <a:buChar char="Ø"/>
              <a:defRPr/>
            </a:pPr>
            <a:r>
              <a:rPr lang="de-DE" dirty="0"/>
              <a:t> Erweiterte Anbauperiode bis in den späten Herbst</a:t>
            </a:r>
            <a:endParaRPr dirty="0"/>
          </a:p>
          <a:p>
            <a:pPr>
              <a:buFont typeface="Wingdings"/>
              <a:buChar char="Ø"/>
              <a:defRPr/>
            </a:pPr>
            <a:r>
              <a:rPr lang="de-DE" dirty="0"/>
              <a:t> Erhöhter Schädlings-, Krankheits-, Unkrautdruck</a:t>
            </a:r>
            <a:endParaRPr dirty="0"/>
          </a:p>
          <a:p>
            <a:pPr>
              <a:buFont typeface="Wingdings"/>
              <a:buChar char="Ø"/>
              <a:defRPr/>
            </a:pPr>
            <a:r>
              <a:rPr lang="de-DE" dirty="0"/>
              <a:t> Weniger/ausbleibende Frostgare</a:t>
            </a:r>
            <a:endParaRPr dirty="0"/>
          </a:p>
          <a:p>
            <a:pPr>
              <a:buFont typeface="Wingdings"/>
              <a:buChar char="Ø"/>
              <a:defRPr/>
            </a:pPr>
            <a:r>
              <a:rPr lang="de-DE" dirty="0"/>
              <a:t> Geringere Heizkosten</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097915"/>
          </a:xfrm>
        </p:spPr>
        <p:txBody>
          <a:bodyPr>
            <a:normAutofit/>
          </a:bodyPr>
          <a:lstStyle/>
          <a:p>
            <a:pPr>
              <a:defRPr/>
            </a:pPr>
            <a:r>
              <a:rPr lang="de-DE" dirty="0"/>
              <a:t>Anpassungsmaßnahmen – längere Vegetationsperiode – mildere Winter</a:t>
            </a:r>
            <a:endParaRPr dirty="0"/>
          </a:p>
        </p:txBody>
      </p:sp>
      <p:sp>
        <p:nvSpPr>
          <p:cNvPr id="5" name="Inhaltsplatzhalter 2"/>
          <p:cNvSpPr>
            <a:spLocks noGrp="1"/>
          </p:cNvSpPr>
          <p:nvPr>
            <p:ph idx="1"/>
          </p:nvPr>
        </p:nvSpPr>
        <p:spPr bwMode="auto"/>
        <p:txBody>
          <a:bodyPr/>
          <a:lstStyle/>
          <a:p>
            <a:pPr marL="0" indent="0" algn="ctr">
              <a:buNone/>
              <a:defRPr/>
            </a:pPr>
            <a:endParaRPr lang="de-DE" b="1" dirty="0"/>
          </a:p>
          <a:p>
            <a:pPr marL="0" indent="0" algn="ctr">
              <a:buNone/>
              <a:defRPr/>
            </a:pPr>
            <a:r>
              <a:rPr lang="de-DE" dirty="0"/>
              <a:t>Die Vegetationsperioden verlängern sich bzw. die Winter werden milder. </a:t>
            </a:r>
          </a:p>
          <a:p>
            <a:pPr marL="0" indent="0" algn="ctr">
              <a:buNone/>
              <a:defRPr/>
            </a:pPr>
            <a:r>
              <a:rPr lang="de-DE" dirty="0"/>
              <a:t>Welche Möglichkeiten bzw. Anpassungsmaßnahmen ergeben sich für den Gemüsebau?</a:t>
            </a:r>
            <a:endParaRPr dirty="0"/>
          </a:p>
          <a:p>
            <a:pPr marL="0" indent="0">
              <a:buNone/>
              <a:defRPr/>
            </a:pPr>
            <a:endParaRPr lang="de-DE" dirty="0"/>
          </a:p>
          <a:p>
            <a:pPr>
              <a:buFont typeface="Wingdings"/>
              <a:buChar char="Ø"/>
              <a:defRPr/>
            </a:pPr>
            <a:endParaRPr lang="de-DE" dirty="0"/>
          </a:p>
          <a:p>
            <a:pPr marL="0" indent="0">
              <a:buNone/>
              <a:defRPr/>
            </a:pPr>
            <a:endParaRPr lang="de-DE" dirty="0"/>
          </a:p>
          <a:p>
            <a:pPr>
              <a:defRPr/>
            </a:pPr>
            <a:endParaRPr lang="de-DE" dirty="0"/>
          </a:p>
        </p:txBody>
      </p:sp>
      <p:pic>
        <p:nvPicPr>
          <p:cNvPr id="2" name="Grafik 1">
            <a:extLst>
              <a:ext uri="{FF2B5EF4-FFF2-40B4-BE49-F238E27FC236}">
                <a16:creationId xmlns:a16="http://schemas.microsoft.com/office/drawing/2014/main" id="{6AFF8046-4289-483C-86AF-5798C1420167}"/>
              </a:ext>
            </a:extLst>
          </p:cNvPr>
          <p:cNvPicPr>
            <a:picLocks noChangeAspect="1"/>
          </p:cNvPicPr>
          <p:nvPr/>
        </p:nvPicPr>
        <p:blipFill>
          <a:blip r:embed="rId3"/>
          <a:stretch>
            <a:fillRect/>
          </a:stretch>
        </p:blipFill>
        <p:spPr>
          <a:xfrm>
            <a:off x="5214367" y="4077072"/>
            <a:ext cx="1763266" cy="1763266"/>
          </a:xfrm>
          <a:prstGeom prst="rect">
            <a:avLst/>
          </a:prstGeom>
        </p:spPr>
      </p:pic>
      <p:sp>
        <p:nvSpPr>
          <p:cNvPr id="6" name="Rechteck 5">
            <a:extLst>
              <a:ext uri="{FF2B5EF4-FFF2-40B4-BE49-F238E27FC236}">
                <a16:creationId xmlns:a16="http://schemas.microsoft.com/office/drawing/2014/main" id="{00BFE1EE-745D-44C0-B7D7-7AA930B77234}"/>
              </a:ext>
            </a:extLst>
          </p:cNvPr>
          <p:cNvSpPr/>
          <p:nvPr/>
        </p:nvSpPr>
        <p:spPr bwMode="auto">
          <a:xfrm>
            <a:off x="6456040" y="5373216"/>
            <a:ext cx="623889" cy="261610"/>
          </a:xfrm>
          <a:prstGeom prst="rect">
            <a:avLst/>
          </a:prstGeom>
        </p:spPr>
        <p:txBody>
          <a:bodyPr wrap="none">
            <a:spAutoFit/>
          </a:bodyPr>
          <a:lstStyle/>
          <a:p>
            <a:pPr>
              <a:defRPr/>
            </a:pPr>
            <a:r>
              <a:rPr lang="de-DE" sz="1100" dirty="0" err="1"/>
              <a:t>pixabay</a:t>
            </a:r>
            <a:endParaRPr lang="de-DE" sz="11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263675"/>
          </a:xfrm>
        </p:spPr>
        <p:txBody>
          <a:bodyPr>
            <a:normAutofit/>
          </a:bodyPr>
          <a:lstStyle/>
          <a:p>
            <a:pPr>
              <a:defRPr/>
            </a:pPr>
            <a:r>
              <a:rPr lang="de-DE" dirty="0"/>
              <a:t>Mögliche Anpassungsmaßnahmen – längere Vegetationsperiode – mildere Winter</a:t>
            </a:r>
            <a:endParaRPr dirty="0"/>
          </a:p>
        </p:txBody>
      </p:sp>
      <p:sp>
        <p:nvSpPr>
          <p:cNvPr id="5" name="Inhaltsplatzhalter 2"/>
          <p:cNvSpPr>
            <a:spLocks noGrp="1"/>
          </p:cNvSpPr>
          <p:nvPr>
            <p:ph idx="1"/>
          </p:nvPr>
        </p:nvSpPr>
        <p:spPr bwMode="auto"/>
        <p:txBody>
          <a:bodyPr/>
          <a:lstStyle/>
          <a:p>
            <a:pPr marL="0" indent="0">
              <a:buNone/>
              <a:defRPr/>
            </a:pPr>
            <a:endParaRPr lang="de-DE" dirty="0"/>
          </a:p>
          <a:p>
            <a:pPr>
              <a:buFont typeface="Wingdings"/>
              <a:buChar char="Ø"/>
              <a:defRPr/>
            </a:pPr>
            <a:r>
              <a:rPr lang="de-DE" dirty="0"/>
              <a:t> Frühere Aussaat</a:t>
            </a:r>
            <a:endParaRPr dirty="0"/>
          </a:p>
          <a:p>
            <a:pPr>
              <a:buFont typeface="Wingdings"/>
              <a:buChar char="Ø"/>
              <a:defRPr/>
            </a:pPr>
            <a:r>
              <a:rPr lang="de-DE" dirty="0"/>
              <a:t> Mehr mögliche Kulturdurchgänge</a:t>
            </a:r>
            <a:endParaRPr dirty="0"/>
          </a:p>
          <a:p>
            <a:pPr>
              <a:buFont typeface="Wingdings"/>
              <a:buChar char="Ø"/>
              <a:defRPr/>
            </a:pPr>
            <a:r>
              <a:rPr lang="de-DE" dirty="0"/>
              <a:t> Anbauverlängerung bis in den späten Herbst </a:t>
            </a:r>
            <a:endParaRPr dirty="0"/>
          </a:p>
          <a:p>
            <a:pPr>
              <a:buFont typeface="Wingdings"/>
              <a:buChar char="Ø"/>
              <a:defRPr/>
            </a:pPr>
            <a:r>
              <a:rPr lang="de-DE" dirty="0"/>
              <a:t> Anbau von Wintergemüse </a:t>
            </a:r>
            <a:endParaRPr dirty="0"/>
          </a:p>
          <a:p>
            <a:pPr>
              <a:buFont typeface="Wingdings"/>
              <a:buChar char="Ø"/>
              <a:defRPr/>
            </a:pPr>
            <a:r>
              <a:rPr lang="de-DE" dirty="0"/>
              <a:t> Erweiterter Zwischenfruchtanbau</a:t>
            </a:r>
            <a:endParaRPr dirty="0"/>
          </a:p>
          <a:p>
            <a:pPr>
              <a:buFont typeface="Wingdings"/>
              <a:buChar char="Ø"/>
              <a:defRPr/>
            </a:pPr>
            <a:endParaRPr lang="de-DE" dirty="0"/>
          </a:p>
          <a:p>
            <a:pPr marL="0" indent="0">
              <a:buNone/>
              <a:defRPr/>
            </a:pPr>
            <a:endParaRPr lang="de-DE" dirty="0"/>
          </a:p>
          <a:p>
            <a:pPr>
              <a:defRPr/>
            </a:pPr>
            <a:endParaRPr lang="de-DE" dirty="0"/>
          </a:p>
        </p:txBody>
      </p:sp>
      <p:pic>
        <p:nvPicPr>
          <p:cNvPr id="6" name="Grafik 4"/>
          <p:cNvPicPr>
            <a:picLocks noChangeAspect="1"/>
          </p:cNvPicPr>
          <p:nvPr/>
        </p:nvPicPr>
        <p:blipFill>
          <a:blip r:embed="rId3"/>
          <a:stretch/>
        </p:blipFill>
        <p:spPr bwMode="auto">
          <a:xfrm>
            <a:off x="8859505" y="2551077"/>
            <a:ext cx="2495550" cy="2537847"/>
          </a:xfrm>
          <a:prstGeom prst="rect">
            <a:avLst/>
          </a:prstGeom>
        </p:spPr>
      </p:pic>
      <p:sp>
        <p:nvSpPr>
          <p:cNvPr id="7" name="Textfeld 5"/>
          <p:cNvSpPr>
            <a:spLocks/>
          </p:cNvSpPr>
          <p:nvPr/>
        </p:nvSpPr>
        <p:spPr bwMode="auto">
          <a:xfrm>
            <a:off x="8794479" y="5052867"/>
            <a:ext cx="2625602" cy="430887"/>
          </a:xfrm>
          <a:prstGeom prst="rect">
            <a:avLst/>
          </a:prstGeom>
          <a:noFill/>
        </p:spPr>
        <p:txBody>
          <a:bodyPr wrap="square" rtlCol="0">
            <a:spAutoFit/>
          </a:bodyPr>
          <a:lstStyle/>
          <a:p>
            <a:pPr>
              <a:defRPr/>
            </a:pPr>
            <a:r>
              <a:rPr lang="de-DE" sz="1100" baseline="30000" dirty="0"/>
              <a:t>4) </a:t>
            </a:r>
            <a:r>
              <a:rPr lang="de-DE" sz="1100" dirty="0"/>
              <a:t>© </a:t>
            </a:r>
            <a:r>
              <a:rPr lang="de-DE" sz="1100" dirty="0" err="1"/>
              <a:t>Asiagreen</a:t>
            </a:r>
            <a:r>
              <a:rPr lang="de-DE" sz="1100" dirty="0"/>
              <a:t>, Wolfgang Palme, HBLFA Schönbrunn</a:t>
            </a:r>
            <a:endParaRPr dirty="0"/>
          </a:p>
        </p:txBody>
      </p:sp>
    </p:spTree>
    <p:extLst>
      <p:ext uri="{BB962C8B-B14F-4D97-AF65-F5344CB8AC3E}">
        <p14:creationId xmlns:p14="http://schemas.microsoft.com/office/powerpoint/2010/main" val="85375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191667"/>
          </a:xfrm>
        </p:spPr>
        <p:txBody>
          <a:bodyPr>
            <a:normAutofit/>
          </a:bodyPr>
          <a:lstStyle/>
          <a:p>
            <a:pPr>
              <a:defRPr/>
            </a:pPr>
            <a:r>
              <a:rPr lang="de-DE" dirty="0"/>
              <a:t>Mögliche Anpassungsmaßnahmen – längere Vegetationsperiode – mildere Winter</a:t>
            </a:r>
            <a:endParaRPr dirty="0"/>
          </a:p>
        </p:txBody>
      </p:sp>
      <p:sp>
        <p:nvSpPr>
          <p:cNvPr id="5" name="Inhaltsplatzhalter 2"/>
          <p:cNvSpPr>
            <a:spLocks noGrp="1"/>
          </p:cNvSpPr>
          <p:nvPr>
            <p:ph idx="1"/>
          </p:nvPr>
        </p:nvSpPr>
        <p:spPr bwMode="auto"/>
        <p:txBody>
          <a:bodyPr/>
          <a:lstStyle/>
          <a:p>
            <a:pPr marL="0" indent="0">
              <a:buNone/>
              <a:defRPr/>
            </a:pPr>
            <a:endParaRPr dirty="0"/>
          </a:p>
          <a:p>
            <a:pPr marL="0" indent="0" algn="ctr">
              <a:buNone/>
              <a:defRPr/>
            </a:pPr>
            <a:r>
              <a:rPr lang="de-DE" dirty="0"/>
              <a:t>Welche Gründe sprechen </a:t>
            </a:r>
            <a:r>
              <a:rPr lang="de-DE" dirty="0">
                <a:solidFill>
                  <a:srgbClr val="C00000"/>
                </a:solidFill>
              </a:rPr>
              <a:t>gegen</a:t>
            </a:r>
            <a:r>
              <a:rPr lang="de-DE" dirty="0"/>
              <a:t> diese Anpassungsmaßnahmen bzw. welche </a:t>
            </a:r>
            <a:r>
              <a:rPr lang="de-DE" dirty="0">
                <a:solidFill>
                  <a:srgbClr val="C00000"/>
                </a:solidFill>
              </a:rPr>
              <a:t>Risiken</a:t>
            </a:r>
            <a:r>
              <a:rPr lang="de-DE" dirty="0"/>
              <a:t> bestehen dabei?</a:t>
            </a:r>
          </a:p>
          <a:p>
            <a:pPr marL="0" indent="0">
              <a:buNone/>
              <a:defRPr/>
            </a:pPr>
            <a:endParaRPr lang="de-DE" dirty="0"/>
          </a:p>
          <a:p>
            <a:pPr>
              <a:buFont typeface="Wingdings"/>
              <a:buChar char="Ø"/>
              <a:defRPr/>
            </a:pPr>
            <a:endParaRPr lang="de-DE" dirty="0"/>
          </a:p>
          <a:p>
            <a:pPr marL="0" indent="0">
              <a:buNone/>
              <a:defRPr/>
            </a:pPr>
            <a:endParaRPr lang="de-DE" dirty="0"/>
          </a:p>
          <a:p>
            <a:pPr>
              <a:defRPr/>
            </a:pPr>
            <a:endParaRPr lang="de-DE" dirty="0"/>
          </a:p>
        </p:txBody>
      </p:sp>
      <p:pic>
        <p:nvPicPr>
          <p:cNvPr id="2" name="Grafik 1">
            <a:extLst>
              <a:ext uri="{FF2B5EF4-FFF2-40B4-BE49-F238E27FC236}">
                <a16:creationId xmlns:a16="http://schemas.microsoft.com/office/drawing/2014/main" id="{5A5532E3-BD95-4AB7-8571-64AAA29A003B}"/>
              </a:ext>
            </a:extLst>
          </p:cNvPr>
          <p:cNvPicPr>
            <a:picLocks noChangeAspect="1"/>
          </p:cNvPicPr>
          <p:nvPr/>
        </p:nvPicPr>
        <p:blipFill>
          <a:blip r:embed="rId3"/>
          <a:stretch>
            <a:fillRect/>
          </a:stretch>
        </p:blipFill>
        <p:spPr>
          <a:xfrm>
            <a:off x="5212003" y="3429000"/>
            <a:ext cx="1767993" cy="1761897"/>
          </a:xfrm>
          <a:prstGeom prst="rect">
            <a:avLst/>
          </a:prstGeom>
        </p:spPr>
      </p:pic>
      <p:sp>
        <p:nvSpPr>
          <p:cNvPr id="6" name="Rechteck 5">
            <a:extLst>
              <a:ext uri="{FF2B5EF4-FFF2-40B4-BE49-F238E27FC236}">
                <a16:creationId xmlns:a16="http://schemas.microsoft.com/office/drawing/2014/main" id="{24448CFD-AECD-4939-84E2-414EAB8FED66}"/>
              </a:ext>
            </a:extLst>
          </p:cNvPr>
          <p:cNvSpPr/>
          <p:nvPr/>
        </p:nvSpPr>
        <p:spPr bwMode="auto">
          <a:xfrm>
            <a:off x="6456040" y="4725144"/>
            <a:ext cx="623889" cy="261610"/>
          </a:xfrm>
          <a:prstGeom prst="rect">
            <a:avLst/>
          </a:prstGeom>
        </p:spPr>
        <p:txBody>
          <a:bodyPr wrap="none">
            <a:spAutoFit/>
          </a:bodyPr>
          <a:lstStyle/>
          <a:p>
            <a:pPr>
              <a:defRPr/>
            </a:pPr>
            <a:r>
              <a:rPr lang="de-DE" sz="1100" dirty="0" err="1"/>
              <a:t>pixabay</a:t>
            </a:r>
            <a:endParaRPr lang="de-DE" sz="1100" dirty="0"/>
          </a:p>
        </p:txBody>
      </p:sp>
    </p:spTree>
    <p:extLst>
      <p:ext uri="{BB962C8B-B14F-4D97-AF65-F5344CB8AC3E}">
        <p14:creationId xmlns:p14="http://schemas.microsoft.com/office/powerpoint/2010/main" val="35714632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191667"/>
          </a:xfrm>
        </p:spPr>
        <p:txBody>
          <a:bodyPr>
            <a:normAutofit/>
          </a:bodyPr>
          <a:lstStyle/>
          <a:p>
            <a:pPr>
              <a:defRPr/>
            </a:pPr>
            <a:r>
              <a:rPr lang="de-DE" dirty="0">
                <a:solidFill>
                  <a:schemeClr val="tx2">
                    <a:lumMod val="60000"/>
                    <a:lumOff val="40000"/>
                  </a:schemeClr>
                </a:solidFill>
              </a:rPr>
              <a:t>Auswirkungen</a:t>
            </a:r>
            <a:r>
              <a:rPr lang="de-DE" dirty="0"/>
              <a:t> durch steigende Temperaturen, Zunahme der Sommer- bzw. heißen Tage und Strahlung</a:t>
            </a:r>
            <a:endParaRPr dirty="0"/>
          </a:p>
        </p:txBody>
      </p:sp>
      <p:sp>
        <p:nvSpPr>
          <p:cNvPr id="5" name="Inhaltsplatzhalter 2"/>
          <p:cNvSpPr>
            <a:spLocks noGrp="1"/>
          </p:cNvSpPr>
          <p:nvPr>
            <p:ph idx="1"/>
          </p:nvPr>
        </p:nvSpPr>
        <p:spPr bwMode="auto"/>
        <p:txBody>
          <a:bodyPr/>
          <a:lstStyle/>
          <a:p>
            <a:pPr marL="0" indent="0">
              <a:buNone/>
              <a:defRPr/>
            </a:pPr>
            <a:endParaRPr lang="de-DE" dirty="0"/>
          </a:p>
          <a:p>
            <a:pPr>
              <a:buFont typeface="Wingdings"/>
              <a:buChar char="Ø"/>
              <a:defRPr/>
            </a:pPr>
            <a:r>
              <a:rPr lang="de-DE" dirty="0"/>
              <a:t> Qualitätseinbußen</a:t>
            </a:r>
            <a:endParaRPr dirty="0"/>
          </a:p>
          <a:p>
            <a:pPr>
              <a:buFont typeface="Wingdings"/>
              <a:buChar char="Ø"/>
              <a:defRPr/>
            </a:pPr>
            <a:r>
              <a:rPr lang="de-DE" dirty="0"/>
              <a:t> Erhöhte Transpiration, höherer Wasserbedarf</a:t>
            </a:r>
            <a:endParaRPr dirty="0"/>
          </a:p>
          <a:p>
            <a:pPr>
              <a:buFont typeface="Wingdings"/>
              <a:buChar char="Ø"/>
              <a:defRPr/>
            </a:pPr>
            <a:r>
              <a:rPr lang="de-DE" dirty="0"/>
              <a:t> Schwierigere Klimaführung im Gewächshaus</a:t>
            </a:r>
            <a:endParaRPr dirty="0"/>
          </a:p>
          <a:p>
            <a:pPr>
              <a:buFont typeface="Wingdings"/>
              <a:buChar char="Ø"/>
              <a:defRPr/>
            </a:pPr>
            <a:r>
              <a:rPr lang="de-DE" dirty="0"/>
              <a:t> Erhitzung des Bodens</a:t>
            </a:r>
            <a:endParaRPr dirty="0"/>
          </a:p>
          <a:p>
            <a:pPr>
              <a:buFont typeface="Wingdings"/>
              <a:buChar char="Ø"/>
              <a:defRPr/>
            </a:pPr>
            <a:r>
              <a:rPr lang="de-DE" dirty="0"/>
              <a:t> Bestäubungsprobleme</a:t>
            </a:r>
            <a:endParaRPr dirty="0"/>
          </a:p>
          <a:p>
            <a:pPr>
              <a:buFont typeface="Wingdings"/>
              <a:buChar char="Ø"/>
              <a:defRPr/>
            </a:pPr>
            <a:r>
              <a:rPr lang="de-DE" dirty="0"/>
              <a:t> Herausforderung im Anbau von hitzesensiblen Industriegemüsearten wie Erbsen und Buschbohnen</a:t>
            </a:r>
            <a:endParaRPr dirty="0"/>
          </a:p>
        </p:txBody>
      </p:sp>
      <p:sp>
        <p:nvSpPr>
          <p:cNvPr id="6" name="Textfeld 4">
            <a:extLst>
              <a:ext uri="{FF2B5EF4-FFF2-40B4-BE49-F238E27FC236}">
                <a16:creationId xmlns:a16="http://schemas.microsoft.com/office/drawing/2014/main" id="{7114E659-69F9-4D3A-803F-3BC4653D9807}"/>
              </a:ext>
            </a:extLst>
          </p:cNvPr>
          <p:cNvSpPr>
            <a:spLocks/>
          </p:cNvSpPr>
          <p:nvPr/>
        </p:nvSpPr>
        <p:spPr bwMode="auto">
          <a:xfrm>
            <a:off x="7968208" y="6021288"/>
            <a:ext cx="3820542" cy="261610"/>
          </a:xfrm>
          <a:prstGeom prst="rect">
            <a:avLst/>
          </a:prstGeom>
          <a:noFill/>
        </p:spPr>
        <p:txBody>
          <a:bodyPr wrap="square" rtlCol="0">
            <a:spAutoFit/>
          </a:bodyPr>
          <a:lstStyle/>
          <a:p>
            <a:pPr>
              <a:defRPr/>
            </a:pPr>
            <a:r>
              <a:rPr lang="de-DE" sz="1100" dirty="0"/>
              <a:t>www.hortipendium.de/</a:t>
            </a:r>
            <a:r>
              <a:rPr lang="de-DE" sz="1100" dirty="0" err="1"/>
              <a:t>klimawandel_gemüsebau</a:t>
            </a:r>
            <a:endParaRPr lang="de-DE" sz="1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335683"/>
          </a:xfrm>
        </p:spPr>
        <p:txBody>
          <a:bodyPr>
            <a:normAutofit/>
          </a:bodyPr>
          <a:lstStyle/>
          <a:p>
            <a:pPr>
              <a:defRPr/>
            </a:pPr>
            <a:r>
              <a:rPr lang="de-DE" dirty="0">
                <a:solidFill>
                  <a:schemeClr val="tx2">
                    <a:lumMod val="60000"/>
                    <a:lumOff val="40000"/>
                  </a:schemeClr>
                </a:solidFill>
              </a:rPr>
              <a:t>Auswirkungen</a:t>
            </a:r>
            <a:r>
              <a:rPr lang="de-DE" dirty="0"/>
              <a:t> durch steigende Temperaturen, Zunahme der Sommer- bzw. heißen Tage und Strahlung</a:t>
            </a:r>
            <a:endParaRPr dirty="0"/>
          </a:p>
        </p:txBody>
      </p:sp>
      <p:sp>
        <p:nvSpPr>
          <p:cNvPr id="5" name="Inhaltsplatzhalter 2"/>
          <p:cNvSpPr>
            <a:spLocks noGrp="1"/>
          </p:cNvSpPr>
          <p:nvPr>
            <p:ph idx="1"/>
          </p:nvPr>
        </p:nvSpPr>
        <p:spPr bwMode="auto">
          <a:xfrm>
            <a:off x="838200" y="1628800"/>
            <a:ext cx="11072446" cy="5004655"/>
          </a:xfrm>
        </p:spPr>
        <p:txBody>
          <a:bodyPr/>
          <a:lstStyle/>
          <a:p>
            <a:pPr marL="0" indent="0">
              <a:spcAft>
                <a:spcPts val="1200"/>
              </a:spcAft>
              <a:buNone/>
              <a:defRPr/>
            </a:pPr>
            <a:endParaRPr lang="de-DE" sz="1000" b="1" dirty="0"/>
          </a:p>
          <a:p>
            <a:pPr>
              <a:spcAft>
                <a:spcPts val="600"/>
              </a:spcAft>
              <a:buFont typeface="Wingdings"/>
              <a:buChar char="Ø"/>
              <a:defRPr/>
            </a:pPr>
            <a:r>
              <a:rPr lang="de-DE" dirty="0"/>
              <a:t> Tomate, Gurke, Paprika, Stangenbohne: </a:t>
            </a:r>
            <a:r>
              <a:rPr lang="de-DE" b="1" dirty="0"/>
              <a:t>Suboptimale</a:t>
            </a:r>
            <a:r>
              <a:rPr lang="de-DE" dirty="0"/>
              <a:t> </a:t>
            </a:r>
            <a:r>
              <a:rPr lang="de-DE" b="1" dirty="0"/>
              <a:t>Farbausbildung</a:t>
            </a:r>
            <a:endParaRPr lang="de-DE" dirty="0"/>
          </a:p>
          <a:p>
            <a:pPr>
              <a:spcAft>
                <a:spcPts val="600"/>
              </a:spcAft>
              <a:buFont typeface="Wingdings"/>
              <a:buChar char="Ø"/>
              <a:defRPr/>
            </a:pPr>
            <a:r>
              <a:rPr lang="de-DE" b="1" dirty="0"/>
              <a:t> </a:t>
            </a:r>
            <a:r>
              <a:rPr lang="de-DE" dirty="0"/>
              <a:t>Tomaten: </a:t>
            </a:r>
            <a:r>
              <a:rPr lang="de-DE" b="1" dirty="0"/>
              <a:t>Grünkragen</a:t>
            </a:r>
            <a:r>
              <a:rPr lang="de-DE" dirty="0"/>
              <a:t> (&gt; 30°C)</a:t>
            </a:r>
            <a:endParaRPr dirty="0"/>
          </a:p>
          <a:p>
            <a:pPr>
              <a:spcAft>
                <a:spcPts val="600"/>
              </a:spcAft>
              <a:buFont typeface="Wingdings"/>
              <a:buChar char="Ø"/>
              <a:defRPr/>
            </a:pPr>
            <a:r>
              <a:rPr lang="de-DE" dirty="0"/>
              <a:t> Karotten: </a:t>
            </a:r>
            <a:r>
              <a:rPr lang="de-DE" b="1" dirty="0"/>
              <a:t>Verminderter Zuwachs </a:t>
            </a:r>
            <a:r>
              <a:rPr lang="de-DE" dirty="0"/>
              <a:t>(&gt; 28°C)</a:t>
            </a:r>
            <a:endParaRPr dirty="0"/>
          </a:p>
          <a:p>
            <a:pPr>
              <a:spcAft>
                <a:spcPts val="600"/>
              </a:spcAft>
              <a:buFont typeface="Wingdings"/>
              <a:buChar char="Ø"/>
              <a:defRPr/>
            </a:pPr>
            <a:r>
              <a:rPr lang="de-DE" dirty="0"/>
              <a:t> Spargel: Vermehrt </a:t>
            </a:r>
            <a:r>
              <a:rPr lang="de-DE" b="1" dirty="0"/>
              <a:t>dünne und/oder hohle Stangen</a:t>
            </a:r>
            <a:endParaRPr dirty="0"/>
          </a:p>
          <a:p>
            <a:pPr>
              <a:spcAft>
                <a:spcPts val="600"/>
              </a:spcAft>
              <a:buFont typeface="Wingdings"/>
              <a:buChar char="Ø"/>
              <a:defRPr/>
            </a:pPr>
            <a:r>
              <a:rPr lang="de-DE" dirty="0"/>
              <a:t> Kohlrabi/</a:t>
            </a:r>
            <a:r>
              <a:rPr lang="de-DE" dirty="0" err="1"/>
              <a:t>Radies</a:t>
            </a:r>
            <a:r>
              <a:rPr lang="de-DE" dirty="0"/>
              <a:t>: Vermehrte </a:t>
            </a:r>
            <a:r>
              <a:rPr lang="de-DE" b="1" dirty="0" err="1"/>
              <a:t>Pelzigkeit</a:t>
            </a:r>
            <a:endParaRPr lang="de-DE" b="1" dirty="0"/>
          </a:p>
          <a:p>
            <a:pPr>
              <a:spcAft>
                <a:spcPts val="600"/>
              </a:spcAft>
              <a:buFont typeface="Wingdings"/>
              <a:buChar char="Ø"/>
              <a:defRPr/>
            </a:pPr>
            <a:r>
              <a:rPr lang="de-DE" b="1" dirty="0"/>
              <a:t> </a:t>
            </a:r>
            <a:r>
              <a:rPr lang="de-DE" dirty="0"/>
              <a:t>Blumenkohl: </a:t>
            </a:r>
            <a:r>
              <a:rPr lang="de-DE" b="1" dirty="0"/>
              <a:t>Vernalisationsprobleme</a:t>
            </a:r>
            <a:r>
              <a:rPr lang="de-DE" dirty="0"/>
              <a:t> </a:t>
            </a:r>
            <a:endParaRPr dirty="0"/>
          </a:p>
          <a:p>
            <a:pPr>
              <a:spcAft>
                <a:spcPts val="600"/>
              </a:spcAft>
              <a:buFont typeface="Wingdings"/>
              <a:buChar char="Ø"/>
              <a:defRPr/>
            </a:pPr>
            <a:endParaRPr lang="de-DE" dirty="0"/>
          </a:p>
          <a:p>
            <a:pPr marL="0" indent="0">
              <a:spcAft>
                <a:spcPts val="600"/>
              </a:spcAft>
              <a:buNone/>
              <a:defRPr/>
            </a:pPr>
            <a:endParaRPr lang="de-DE" dirty="0"/>
          </a:p>
        </p:txBody>
      </p:sp>
      <p:sp>
        <p:nvSpPr>
          <p:cNvPr id="6" name="Textfeld 4">
            <a:extLst>
              <a:ext uri="{FF2B5EF4-FFF2-40B4-BE49-F238E27FC236}">
                <a16:creationId xmlns:a16="http://schemas.microsoft.com/office/drawing/2014/main" id="{88F97162-8E03-42B3-991B-53316E83F1C2}"/>
              </a:ext>
            </a:extLst>
          </p:cNvPr>
          <p:cNvSpPr>
            <a:spLocks/>
          </p:cNvSpPr>
          <p:nvPr/>
        </p:nvSpPr>
        <p:spPr bwMode="auto">
          <a:xfrm>
            <a:off x="7968208" y="6021288"/>
            <a:ext cx="3820542" cy="261610"/>
          </a:xfrm>
          <a:prstGeom prst="rect">
            <a:avLst/>
          </a:prstGeom>
          <a:noFill/>
        </p:spPr>
        <p:txBody>
          <a:bodyPr wrap="square" rtlCol="0">
            <a:spAutoFit/>
          </a:bodyPr>
          <a:lstStyle/>
          <a:p>
            <a:pPr>
              <a:defRPr/>
            </a:pPr>
            <a:r>
              <a:rPr lang="de-DE" sz="1100" dirty="0"/>
              <a:t>www.hortipendium.de/</a:t>
            </a:r>
            <a:r>
              <a:rPr lang="de-DE" sz="1100" dirty="0" err="1"/>
              <a:t>klimawandel_gemüsebau</a:t>
            </a:r>
            <a:endParaRPr lang="de-DE" sz="1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123095"/>
          </a:xfrm>
        </p:spPr>
        <p:txBody>
          <a:bodyPr>
            <a:normAutofit/>
          </a:bodyPr>
          <a:lstStyle/>
          <a:p>
            <a:pPr>
              <a:defRPr/>
            </a:pPr>
            <a:r>
              <a:rPr lang="de-DE" dirty="0">
                <a:solidFill>
                  <a:schemeClr val="tx2">
                    <a:lumMod val="60000"/>
                    <a:lumOff val="40000"/>
                  </a:schemeClr>
                </a:solidFill>
              </a:rPr>
              <a:t>Auswirkungen</a:t>
            </a:r>
            <a:r>
              <a:rPr lang="de-DE" dirty="0"/>
              <a:t> durch steigende Temperaturen, Zunahme der Sommer- bzw. heißen Tage und Strahlung</a:t>
            </a:r>
            <a:endParaRPr dirty="0"/>
          </a:p>
        </p:txBody>
      </p:sp>
      <p:sp>
        <p:nvSpPr>
          <p:cNvPr id="5" name="Inhaltsplatzhalter 2"/>
          <p:cNvSpPr>
            <a:spLocks noGrp="1"/>
          </p:cNvSpPr>
          <p:nvPr>
            <p:ph idx="1"/>
          </p:nvPr>
        </p:nvSpPr>
        <p:spPr bwMode="auto">
          <a:xfrm>
            <a:off x="838200" y="1488220"/>
            <a:ext cx="11072446" cy="5004655"/>
          </a:xfrm>
        </p:spPr>
        <p:txBody>
          <a:bodyPr/>
          <a:lstStyle/>
          <a:p>
            <a:pPr marL="0" indent="0">
              <a:spcAft>
                <a:spcPts val="1200"/>
              </a:spcAft>
              <a:buNone/>
              <a:defRPr/>
            </a:pPr>
            <a:endParaRPr lang="de-DE" sz="1000" b="1" dirty="0"/>
          </a:p>
          <a:p>
            <a:pPr>
              <a:spcAft>
                <a:spcPts val="600"/>
              </a:spcAft>
              <a:buFont typeface="Wingdings"/>
              <a:buChar char="Ø"/>
              <a:defRPr/>
            </a:pPr>
            <a:r>
              <a:rPr lang="de-DE" dirty="0"/>
              <a:t> Brokkoli: </a:t>
            </a:r>
            <a:r>
              <a:rPr lang="de-DE" b="1" dirty="0"/>
              <a:t>Qualitätsprobleme bei der Blumenbildung</a:t>
            </a:r>
            <a:r>
              <a:rPr lang="de-DE" dirty="0"/>
              <a:t> </a:t>
            </a:r>
            <a:endParaRPr dirty="0"/>
          </a:p>
          <a:p>
            <a:pPr>
              <a:spcAft>
                <a:spcPts val="600"/>
              </a:spcAft>
              <a:buFont typeface="Wingdings"/>
              <a:buChar char="Ø"/>
              <a:defRPr/>
            </a:pPr>
            <a:r>
              <a:rPr lang="de-DE" b="1" dirty="0"/>
              <a:t> </a:t>
            </a:r>
            <a:r>
              <a:rPr lang="de-DE" dirty="0"/>
              <a:t>Kopfsalat: </a:t>
            </a:r>
            <a:r>
              <a:rPr lang="de-DE" b="1" dirty="0"/>
              <a:t>Innenbrand</a:t>
            </a:r>
            <a:endParaRPr dirty="0"/>
          </a:p>
          <a:p>
            <a:pPr>
              <a:spcAft>
                <a:spcPts val="600"/>
              </a:spcAft>
              <a:buFont typeface="Wingdings"/>
              <a:buChar char="Ø"/>
              <a:defRPr/>
            </a:pPr>
            <a:r>
              <a:rPr lang="de-DE" b="1" dirty="0"/>
              <a:t> </a:t>
            </a:r>
            <a:r>
              <a:rPr lang="de-DE" dirty="0"/>
              <a:t>Endivien: </a:t>
            </a:r>
            <a:r>
              <a:rPr lang="de-DE" b="1" dirty="0"/>
              <a:t>Blattrandnekrosen</a:t>
            </a:r>
            <a:endParaRPr lang="de-DE" dirty="0"/>
          </a:p>
          <a:p>
            <a:pPr>
              <a:spcAft>
                <a:spcPts val="600"/>
              </a:spcAft>
              <a:buFont typeface="Wingdings"/>
              <a:buChar char="Ø"/>
              <a:defRPr/>
            </a:pPr>
            <a:r>
              <a:rPr lang="de-DE" b="1" dirty="0"/>
              <a:t> </a:t>
            </a:r>
            <a:r>
              <a:rPr lang="de-DE" dirty="0"/>
              <a:t>Blattgemüse: </a:t>
            </a:r>
            <a:r>
              <a:rPr lang="de-DE" b="1" dirty="0"/>
              <a:t>Frischhaltung</a:t>
            </a:r>
            <a:r>
              <a:rPr lang="de-DE" dirty="0"/>
              <a:t> von geerntetem Blattgemüse wird</a:t>
            </a:r>
            <a:br>
              <a:rPr lang="de-DE" dirty="0"/>
            </a:br>
            <a:r>
              <a:rPr lang="de-DE" dirty="0"/>
              <a:t> anspruchsvoller</a:t>
            </a:r>
            <a:endParaRPr dirty="0"/>
          </a:p>
          <a:p>
            <a:pPr>
              <a:buFont typeface="Wingdings"/>
              <a:buChar char="Ø"/>
              <a:defRPr/>
            </a:pPr>
            <a:r>
              <a:rPr lang="de-DE" dirty="0"/>
              <a:t> </a:t>
            </a:r>
            <a:r>
              <a:rPr lang="de-DE" dirty="0">
                <a:cs typeface="Arial"/>
              </a:rPr>
              <a:t>Verschiedene Gemüse: </a:t>
            </a:r>
            <a:r>
              <a:rPr lang="de-DE" b="1" dirty="0">
                <a:cs typeface="Arial"/>
              </a:rPr>
              <a:t>Sonnenbrand</a:t>
            </a:r>
            <a:endParaRPr lang="de-DE" dirty="0"/>
          </a:p>
          <a:p>
            <a:pPr>
              <a:defRPr/>
            </a:pPr>
            <a:endParaRPr lang="de-DE" dirty="0"/>
          </a:p>
        </p:txBody>
      </p:sp>
      <p:sp>
        <p:nvSpPr>
          <p:cNvPr id="6" name="Textfeld 4"/>
          <p:cNvSpPr>
            <a:spLocks/>
          </p:cNvSpPr>
          <p:nvPr/>
        </p:nvSpPr>
        <p:spPr bwMode="auto">
          <a:xfrm>
            <a:off x="7968208" y="6021288"/>
            <a:ext cx="3820542" cy="261610"/>
          </a:xfrm>
          <a:prstGeom prst="rect">
            <a:avLst/>
          </a:prstGeom>
          <a:noFill/>
        </p:spPr>
        <p:txBody>
          <a:bodyPr wrap="square" rtlCol="0">
            <a:spAutoFit/>
          </a:bodyPr>
          <a:lstStyle/>
          <a:p>
            <a:pPr>
              <a:defRPr/>
            </a:pPr>
            <a:r>
              <a:rPr lang="de-DE" sz="1100" dirty="0"/>
              <a:t>www.hortipendium.de/</a:t>
            </a:r>
            <a:r>
              <a:rPr lang="de-DE" sz="1100" dirty="0" err="1"/>
              <a:t>klimawandel_gemüsebau</a:t>
            </a:r>
            <a:endParaRPr lang="de-DE" sz="1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15935" y="444795"/>
            <a:ext cx="10515600" cy="918528"/>
          </a:xfrm>
        </p:spPr>
        <p:txBody>
          <a:bodyPr/>
          <a:lstStyle/>
          <a:p>
            <a:pPr>
              <a:defRPr/>
            </a:pPr>
            <a:r>
              <a:rPr lang="de-DE" b="1" dirty="0">
                <a:solidFill>
                  <a:schemeClr val="tx2">
                    <a:lumMod val="60000"/>
                    <a:lumOff val="40000"/>
                  </a:schemeClr>
                </a:solidFill>
              </a:rPr>
              <a:t>Auswirkungen</a:t>
            </a:r>
            <a:r>
              <a:rPr lang="de-DE" b="1" dirty="0"/>
              <a:t> durch Hitze/Strahlung</a:t>
            </a:r>
            <a:endParaRPr dirty="0"/>
          </a:p>
        </p:txBody>
      </p:sp>
      <p:pic>
        <p:nvPicPr>
          <p:cNvPr id="5" name="Inhaltsplatzhalter 3"/>
          <p:cNvPicPr>
            <a:picLocks noGrp="1" noChangeAspect="1"/>
          </p:cNvPicPr>
          <p:nvPr>
            <p:ph idx="1"/>
          </p:nvPr>
        </p:nvPicPr>
        <p:blipFill>
          <a:blip r:embed="rId3"/>
          <a:stretch/>
        </p:blipFill>
        <p:spPr bwMode="auto">
          <a:xfrm>
            <a:off x="6672064" y="2395632"/>
            <a:ext cx="4341697" cy="3256274"/>
          </a:xfrm>
          <a:prstGeom prst="rect">
            <a:avLst/>
          </a:prstGeom>
        </p:spPr>
      </p:pic>
      <p:sp>
        <p:nvSpPr>
          <p:cNvPr id="6" name="Textfeld 5"/>
          <p:cNvSpPr>
            <a:spLocks/>
          </p:cNvSpPr>
          <p:nvPr/>
        </p:nvSpPr>
        <p:spPr bwMode="auto">
          <a:xfrm>
            <a:off x="6600056" y="5711946"/>
            <a:ext cx="3180746" cy="261610"/>
          </a:xfrm>
          <a:prstGeom prst="rect">
            <a:avLst/>
          </a:prstGeom>
          <a:noFill/>
        </p:spPr>
        <p:txBody>
          <a:bodyPr wrap="square" rtlCol="0">
            <a:spAutoFit/>
          </a:bodyPr>
          <a:lstStyle/>
          <a:p>
            <a:pPr>
              <a:defRPr/>
            </a:pPr>
            <a:r>
              <a:rPr lang="de-DE" sz="1100" baseline="30000" dirty="0"/>
              <a:t>6) </a:t>
            </a:r>
            <a:r>
              <a:rPr lang="de-DE" sz="1100" dirty="0"/>
              <a:t>Grünkragen an Tomaten, @</a:t>
            </a:r>
            <a:r>
              <a:rPr lang="de-DE" sz="1100" dirty="0" err="1"/>
              <a:t>christoph</a:t>
            </a:r>
            <a:r>
              <a:rPr lang="de-DE" sz="1100" dirty="0"/>
              <a:t> Hoyer</a:t>
            </a:r>
            <a:endParaRPr dirty="0"/>
          </a:p>
        </p:txBody>
      </p:sp>
      <p:pic>
        <p:nvPicPr>
          <p:cNvPr id="7" name="Grafik 6"/>
          <p:cNvPicPr>
            <a:picLocks noChangeAspect="1"/>
          </p:cNvPicPr>
          <p:nvPr/>
        </p:nvPicPr>
        <p:blipFill>
          <a:blip r:embed="rId4"/>
          <a:stretch/>
        </p:blipFill>
        <p:spPr bwMode="auto">
          <a:xfrm>
            <a:off x="1178239" y="2393597"/>
            <a:ext cx="4341697" cy="3258309"/>
          </a:xfrm>
          <a:prstGeom prst="rect">
            <a:avLst/>
          </a:prstGeom>
        </p:spPr>
      </p:pic>
      <p:sp>
        <p:nvSpPr>
          <p:cNvPr id="8" name="Textfeld 8"/>
          <p:cNvSpPr>
            <a:spLocks/>
          </p:cNvSpPr>
          <p:nvPr/>
        </p:nvSpPr>
        <p:spPr bwMode="auto">
          <a:xfrm>
            <a:off x="1172765" y="5756795"/>
            <a:ext cx="3399326" cy="261610"/>
          </a:xfrm>
          <a:prstGeom prst="rect">
            <a:avLst/>
          </a:prstGeom>
          <a:noFill/>
        </p:spPr>
        <p:txBody>
          <a:bodyPr wrap="square" rtlCol="0">
            <a:spAutoFit/>
          </a:bodyPr>
          <a:lstStyle/>
          <a:p>
            <a:pPr>
              <a:defRPr/>
            </a:pPr>
            <a:r>
              <a:rPr lang="de-DE" sz="1100" baseline="30000" dirty="0"/>
              <a:t>5) </a:t>
            </a:r>
            <a:r>
              <a:rPr lang="de-DE" sz="1100" dirty="0"/>
              <a:t>Sonnenbrand am Bohnenblatt,@</a:t>
            </a:r>
            <a:r>
              <a:rPr lang="de-DE" sz="1100" dirty="0" err="1"/>
              <a:t>christoph</a:t>
            </a:r>
            <a:r>
              <a:rPr lang="de-DE" sz="1100" dirty="0"/>
              <a:t> Hoyer</a:t>
            </a:r>
            <a:endParaRPr dirty="0"/>
          </a:p>
        </p:txBody>
      </p:sp>
      <p:sp>
        <p:nvSpPr>
          <p:cNvPr id="11" name="Textfeld 10"/>
          <p:cNvSpPr>
            <a:spLocks/>
          </p:cNvSpPr>
          <p:nvPr/>
        </p:nvSpPr>
        <p:spPr bwMode="auto">
          <a:xfrm>
            <a:off x="815935" y="1382467"/>
            <a:ext cx="10362943" cy="523220"/>
          </a:xfrm>
          <a:prstGeom prst="rect">
            <a:avLst/>
          </a:prstGeom>
          <a:noFill/>
        </p:spPr>
        <p:txBody>
          <a:bodyPr wrap="square">
            <a:spAutoFit/>
          </a:bodyPr>
          <a:lstStyle/>
          <a:p>
            <a:pPr>
              <a:spcAft>
                <a:spcPts val="1200"/>
              </a:spcAft>
              <a:defRPr/>
            </a:pPr>
            <a:r>
              <a:rPr lang="de-DE" sz="2800" dirty="0"/>
              <a:t>Beispiele</a:t>
            </a:r>
            <a:r>
              <a:rPr lang="de-DE" dirty="0"/>
              <a:t>:</a:t>
            </a: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097915"/>
          </a:xfrm>
        </p:spPr>
        <p:txBody>
          <a:bodyPr>
            <a:normAutofit/>
          </a:bodyPr>
          <a:lstStyle/>
          <a:p>
            <a:pPr>
              <a:defRPr/>
            </a:pPr>
            <a:r>
              <a:rPr lang="de-DE" dirty="0"/>
              <a:t>Anpassungsmaßnahmen an steigende Temperaturen, Zunahme der Sommer- bzw. heißen Tage und Strahlung</a:t>
            </a:r>
            <a:endParaRPr dirty="0"/>
          </a:p>
        </p:txBody>
      </p:sp>
      <p:sp>
        <p:nvSpPr>
          <p:cNvPr id="5" name="Inhaltsplatzhalter 2"/>
          <p:cNvSpPr>
            <a:spLocks noGrp="1"/>
          </p:cNvSpPr>
          <p:nvPr>
            <p:ph idx="1"/>
          </p:nvPr>
        </p:nvSpPr>
        <p:spPr bwMode="auto">
          <a:xfrm>
            <a:off x="753208" y="1463040"/>
            <a:ext cx="11353801" cy="4713923"/>
          </a:xfrm>
        </p:spPr>
        <p:txBody>
          <a:bodyPr/>
          <a:lstStyle/>
          <a:p>
            <a:pPr>
              <a:defRPr/>
            </a:pPr>
            <a:endParaRPr lang="de-DE" dirty="0"/>
          </a:p>
          <a:p>
            <a:pPr marL="0" indent="0" algn="ctr">
              <a:buNone/>
              <a:defRPr/>
            </a:pPr>
            <a:r>
              <a:rPr lang="de-DE" dirty="0"/>
              <a:t> Die Temperaturen steigen, z.T. über das Optimum der Kulturpflanzen. </a:t>
            </a:r>
          </a:p>
          <a:p>
            <a:pPr marL="0" indent="0" algn="ctr">
              <a:buNone/>
              <a:defRPr/>
            </a:pPr>
            <a:r>
              <a:rPr lang="de-DE" dirty="0"/>
              <a:t>Welche Möglichkeiten bzw. Anpassungsmaßnahmen kennen Sie, um negative Auswirkungen der Temperaturen auf die Kulturen zu vermeiden?</a:t>
            </a:r>
          </a:p>
          <a:p>
            <a:pPr marL="0" indent="0">
              <a:buNone/>
              <a:defRPr/>
            </a:pPr>
            <a:endParaRPr lang="de-DE" dirty="0"/>
          </a:p>
          <a:p>
            <a:pPr>
              <a:buFont typeface="Wingdings"/>
              <a:buChar char="Ø"/>
              <a:defRPr/>
            </a:pPr>
            <a:endParaRPr lang="de-DE" dirty="0"/>
          </a:p>
        </p:txBody>
      </p:sp>
      <p:pic>
        <p:nvPicPr>
          <p:cNvPr id="2" name="Grafik 1">
            <a:extLst>
              <a:ext uri="{FF2B5EF4-FFF2-40B4-BE49-F238E27FC236}">
                <a16:creationId xmlns:a16="http://schemas.microsoft.com/office/drawing/2014/main" id="{B269DADB-D180-4685-B454-93810909D12F}"/>
              </a:ext>
            </a:extLst>
          </p:cNvPr>
          <p:cNvPicPr>
            <a:picLocks noChangeAspect="1"/>
          </p:cNvPicPr>
          <p:nvPr/>
        </p:nvPicPr>
        <p:blipFill>
          <a:blip r:embed="rId3"/>
          <a:stretch>
            <a:fillRect/>
          </a:stretch>
        </p:blipFill>
        <p:spPr>
          <a:xfrm>
            <a:off x="5212003" y="3820001"/>
            <a:ext cx="1767993" cy="1761897"/>
          </a:xfrm>
          <a:prstGeom prst="rect">
            <a:avLst/>
          </a:prstGeom>
        </p:spPr>
      </p:pic>
      <p:sp>
        <p:nvSpPr>
          <p:cNvPr id="6" name="Rechteck 5">
            <a:extLst>
              <a:ext uri="{FF2B5EF4-FFF2-40B4-BE49-F238E27FC236}">
                <a16:creationId xmlns:a16="http://schemas.microsoft.com/office/drawing/2014/main" id="{061313E1-E575-4E94-9BB1-3C862F2C8B95}"/>
              </a:ext>
            </a:extLst>
          </p:cNvPr>
          <p:cNvSpPr/>
          <p:nvPr/>
        </p:nvSpPr>
        <p:spPr bwMode="auto">
          <a:xfrm>
            <a:off x="6445778" y="5110066"/>
            <a:ext cx="623889" cy="261610"/>
          </a:xfrm>
          <a:prstGeom prst="rect">
            <a:avLst/>
          </a:prstGeom>
        </p:spPr>
        <p:txBody>
          <a:bodyPr wrap="none">
            <a:spAutoFit/>
          </a:bodyPr>
          <a:lstStyle/>
          <a:p>
            <a:pPr>
              <a:defRPr/>
            </a:pPr>
            <a:r>
              <a:rPr lang="de-DE" sz="1100" dirty="0" err="1"/>
              <a:t>pixabay</a:t>
            </a:r>
            <a:endParaRPr lang="de-DE" sz="1100" dirty="0"/>
          </a:p>
        </p:txBody>
      </p:sp>
    </p:spTree>
    <p:extLst>
      <p:ext uri="{BB962C8B-B14F-4D97-AF65-F5344CB8AC3E}">
        <p14:creationId xmlns:p14="http://schemas.microsoft.com/office/powerpoint/2010/main" val="17005451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097915"/>
          </a:xfrm>
        </p:spPr>
        <p:txBody>
          <a:bodyPr>
            <a:normAutofit/>
          </a:bodyPr>
          <a:lstStyle/>
          <a:p>
            <a:pPr>
              <a:defRPr/>
            </a:pPr>
            <a:r>
              <a:rPr lang="de-DE" dirty="0"/>
              <a:t>Anpassungsmaßnahmen an steigende Temperaturen, Zunahme der Sommer- bzw. heißen Tage und Strahlung</a:t>
            </a:r>
            <a:endParaRPr dirty="0"/>
          </a:p>
        </p:txBody>
      </p:sp>
      <p:sp>
        <p:nvSpPr>
          <p:cNvPr id="5" name="Inhaltsplatzhalter 2"/>
          <p:cNvSpPr>
            <a:spLocks noGrp="1"/>
          </p:cNvSpPr>
          <p:nvPr>
            <p:ph idx="1"/>
          </p:nvPr>
        </p:nvSpPr>
        <p:spPr bwMode="auto">
          <a:xfrm>
            <a:off x="753208" y="1463040"/>
            <a:ext cx="11353801" cy="4713923"/>
          </a:xfrm>
        </p:spPr>
        <p:txBody>
          <a:bodyPr/>
          <a:lstStyle/>
          <a:p>
            <a:pPr>
              <a:defRPr/>
            </a:pPr>
            <a:endParaRPr lang="de-DE" dirty="0"/>
          </a:p>
          <a:p>
            <a:pPr>
              <a:spcAft>
                <a:spcPts val="600"/>
              </a:spcAft>
              <a:buFont typeface="Wingdings"/>
              <a:buChar char="Ø"/>
              <a:defRPr/>
            </a:pPr>
            <a:r>
              <a:rPr lang="de-DE" dirty="0"/>
              <a:t> Anbau neuer, hitzetoleranterer bzw. wärmeliebendere Sorten/Kulturen</a:t>
            </a:r>
            <a:br>
              <a:rPr lang="de-DE" dirty="0"/>
            </a:br>
            <a:r>
              <a:rPr lang="de-DE" dirty="0"/>
              <a:t> (z.B. Melone, Süßkartoffel)</a:t>
            </a:r>
            <a:endParaRPr dirty="0"/>
          </a:p>
          <a:p>
            <a:pPr>
              <a:spcAft>
                <a:spcPts val="600"/>
              </a:spcAft>
              <a:buFont typeface="Wingdings"/>
              <a:buChar char="Ø"/>
              <a:defRPr/>
            </a:pPr>
            <a:r>
              <a:rPr lang="de-DE" dirty="0"/>
              <a:t> Schattierung des Gewächshauses, Beschattung im Freiland</a:t>
            </a:r>
          </a:p>
          <a:p>
            <a:pPr>
              <a:spcAft>
                <a:spcPts val="600"/>
              </a:spcAft>
              <a:buFont typeface="Wingdings"/>
              <a:buChar char="Ø"/>
              <a:defRPr/>
            </a:pPr>
            <a:r>
              <a:rPr lang="de-DE" dirty="0"/>
              <a:t> Ganzjährige Bodenbedeckung (Bewuchs/Zwischenfrüchte, Mulch) </a:t>
            </a:r>
            <a:endParaRPr dirty="0"/>
          </a:p>
          <a:p>
            <a:pPr>
              <a:spcAft>
                <a:spcPts val="600"/>
              </a:spcAft>
              <a:buFont typeface="Wingdings"/>
              <a:buChar char="Ø"/>
              <a:defRPr/>
            </a:pPr>
            <a:r>
              <a:rPr lang="de-DE" dirty="0"/>
              <a:t> Förderung der Wurzelbildung und Durchwurzelungstiefe </a:t>
            </a:r>
            <a:endParaRPr dirty="0"/>
          </a:p>
          <a:p>
            <a:pPr>
              <a:buFont typeface="Wingdings"/>
              <a:buChar char="Ø"/>
              <a:defRPr/>
            </a:pPr>
            <a:r>
              <a:rPr lang="de-DE" dirty="0"/>
              <a:t> Natürliche Pflanzenstrukturen (Hecken, Baumpflanzungen)</a:t>
            </a:r>
          </a:p>
          <a:p>
            <a:pPr marL="0" indent="0">
              <a:buNone/>
              <a:defRPr/>
            </a:pPr>
            <a:endParaRPr lang="de-DE" dirty="0"/>
          </a:p>
          <a:p>
            <a:pPr marL="0" indent="0">
              <a:buNone/>
              <a:defRPr/>
            </a:pPr>
            <a:endParaRPr lang="de-DE" dirty="0"/>
          </a:p>
          <a:p>
            <a:pPr>
              <a:buFont typeface="Wingdings"/>
              <a:buChar char="Ø"/>
              <a:defRPr/>
            </a:pPr>
            <a:endParaRPr lang="de-DE" dirty="0"/>
          </a:p>
        </p:txBody>
      </p:sp>
      <p:sp>
        <p:nvSpPr>
          <p:cNvPr id="6" name="Textfeld 4">
            <a:extLst>
              <a:ext uri="{FF2B5EF4-FFF2-40B4-BE49-F238E27FC236}">
                <a16:creationId xmlns:a16="http://schemas.microsoft.com/office/drawing/2014/main" id="{456ABD78-BB1C-41DB-85E4-3B667366F3E7}"/>
              </a:ext>
            </a:extLst>
          </p:cNvPr>
          <p:cNvSpPr>
            <a:spLocks/>
          </p:cNvSpPr>
          <p:nvPr/>
        </p:nvSpPr>
        <p:spPr bwMode="auto">
          <a:xfrm>
            <a:off x="7824192" y="6046158"/>
            <a:ext cx="4071801" cy="261610"/>
          </a:xfrm>
          <a:prstGeom prst="rect">
            <a:avLst/>
          </a:prstGeom>
          <a:noFill/>
        </p:spPr>
        <p:txBody>
          <a:bodyPr wrap="square" rtlCol="0">
            <a:spAutoFit/>
          </a:bodyPr>
          <a:lstStyle/>
          <a:p>
            <a:pPr>
              <a:defRPr/>
            </a:pPr>
            <a:r>
              <a:rPr lang="de-DE" sz="1100" dirty="0"/>
              <a:t>http://www.hortipendium.de/</a:t>
            </a:r>
            <a:r>
              <a:rPr lang="de-DE" sz="1100" dirty="0" err="1"/>
              <a:t>Klimawandel_im_Gemüsebau</a:t>
            </a:r>
            <a:endParaRPr lang="de-DE" sz="1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335683"/>
          </a:xfrm>
        </p:spPr>
        <p:txBody>
          <a:bodyPr>
            <a:normAutofit/>
          </a:bodyPr>
          <a:lstStyle/>
          <a:p>
            <a:pPr>
              <a:defRPr/>
            </a:pPr>
            <a:r>
              <a:rPr lang="de-DE" dirty="0"/>
              <a:t>Anpassungsmaßnahmen an steigende Temperaturen, Zunahme der Sommer- bzw. heißen Tage und Strahlung</a:t>
            </a:r>
            <a:endParaRPr dirty="0"/>
          </a:p>
        </p:txBody>
      </p:sp>
      <p:sp>
        <p:nvSpPr>
          <p:cNvPr id="5" name="Inhaltsplatzhalter 2"/>
          <p:cNvSpPr>
            <a:spLocks noGrp="1"/>
          </p:cNvSpPr>
          <p:nvPr>
            <p:ph idx="1"/>
          </p:nvPr>
        </p:nvSpPr>
        <p:spPr bwMode="auto">
          <a:xfrm>
            <a:off x="753208" y="1463040"/>
            <a:ext cx="11353801" cy="4713923"/>
          </a:xfrm>
        </p:spPr>
        <p:txBody>
          <a:bodyPr/>
          <a:lstStyle/>
          <a:p>
            <a:pPr>
              <a:defRPr/>
            </a:pPr>
            <a:endParaRPr lang="de-DE" dirty="0"/>
          </a:p>
          <a:p>
            <a:pPr>
              <a:spcAft>
                <a:spcPts val="600"/>
              </a:spcAft>
              <a:buFont typeface="Wingdings"/>
              <a:buChar char="Ø"/>
              <a:defRPr/>
            </a:pPr>
            <a:r>
              <a:rPr lang="de-DE" dirty="0"/>
              <a:t> Beregnungsmöglichkeit ausbauen</a:t>
            </a:r>
            <a:endParaRPr dirty="0"/>
          </a:p>
          <a:p>
            <a:pPr>
              <a:spcAft>
                <a:spcPts val="600"/>
              </a:spcAft>
              <a:buFont typeface="Wingdings"/>
              <a:buChar char="Ø"/>
              <a:defRPr/>
            </a:pPr>
            <a:r>
              <a:rPr lang="de-DE" dirty="0"/>
              <a:t> Effiziente Bewässerung – sparsame (Tröpfchen-)Bewässerung</a:t>
            </a:r>
            <a:endParaRPr dirty="0"/>
          </a:p>
          <a:p>
            <a:pPr>
              <a:spcAft>
                <a:spcPts val="600"/>
              </a:spcAft>
              <a:buFont typeface="Wingdings"/>
              <a:buChar char="Ø"/>
              <a:defRPr/>
            </a:pPr>
            <a:r>
              <a:rPr lang="de-DE" dirty="0"/>
              <a:t> Wasserverluste minimieren</a:t>
            </a:r>
            <a:endParaRPr dirty="0"/>
          </a:p>
          <a:p>
            <a:pPr>
              <a:spcAft>
                <a:spcPts val="600"/>
              </a:spcAft>
              <a:buFont typeface="Wingdings"/>
              <a:buChar char="Ø"/>
              <a:defRPr/>
            </a:pPr>
            <a:r>
              <a:rPr lang="de-DE" dirty="0"/>
              <a:t> Sortenversuche bezgl. Stresssicherheit, Wurzelbildung usw. intensivieren </a:t>
            </a:r>
            <a:endParaRPr dirty="0"/>
          </a:p>
          <a:p>
            <a:pPr>
              <a:buFont typeface="Wingdings"/>
              <a:buChar char="Ø"/>
              <a:defRPr/>
            </a:pPr>
            <a:r>
              <a:rPr lang="de-DE" dirty="0"/>
              <a:t> Kühlkapazitäten ausbauen (Ernte, Lagerung)</a:t>
            </a:r>
            <a:endParaRPr dirty="0"/>
          </a:p>
          <a:p>
            <a:pPr marL="0" indent="0">
              <a:buNone/>
              <a:defRPr/>
            </a:pPr>
            <a:endParaRPr lang="de-DE" dirty="0"/>
          </a:p>
          <a:p>
            <a:pPr marL="0" indent="0">
              <a:buNone/>
              <a:defRPr/>
            </a:pPr>
            <a:endParaRPr lang="de-DE" dirty="0"/>
          </a:p>
          <a:p>
            <a:pPr marL="0" indent="0">
              <a:buNone/>
              <a:defRPr/>
            </a:pPr>
            <a:endParaRPr lang="de-DE" dirty="0"/>
          </a:p>
        </p:txBody>
      </p:sp>
      <p:sp>
        <p:nvSpPr>
          <p:cNvPr id="6" name="Textfeld 4"/>
          <p:cNvSpPr>
            <a:spLocks/>
          </p:cNvSpPr>
          <p:nvPr/>
        </p:nvSpPr>
        <p:spPr bwMode="auto">
          <a:xfrm>
            <a:off x="7824192" y="6046158"/>
            <a:ext cx="4071801" cy="261610"/>
          </a:xfrm>
          <a:prstGeom prst="rect">
            <a:avLst/>
          </a:prstGeom>
          <a:noFill/>
        </p:spPr>
        <p:txBody>
          <a:bodyPr wrap="square" rtlCol="0">
            <a:spAutoFit/>
          </a:bodyPr>
          <a:lstStyle/>
          <a:p>
            <a:pPr>
              <a:defRPr/>
            </a:pPr>
            <a:r>
              <a:rPr lang="de-DE" sz="1100" dirty="0"/>
              <a:t>http://www.hortipendium.de/</a:t>
            </a:r>
            <a:r>
              <a:rPr lang="de-DE" sz="1100" dirty="0" err="1"/>
              <a:t>Klimawandel_im_Gemüsebau</a:t>
            </a:r>
            <a:endParaRPr lang="de-DE" sz="1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407691"/>
          </a:xfrm>
        </p:spPr>
        <p:txBody>
          <a:bodyPr>
            <a:normAutofit/>
          </a:bodyPr>
          <a:lstStyle/>
          <a:p>
            <a:pPr>
              <a:defRPr/>
            </a:pPr>
            <a:r>
              <a:rPr lang="de-DE" dirty="0"/>
              <a:t>Anpassungsmaßnahmen an steigende Temperaturen, Zunahme der Sommer- bzw. heißen Tage</a:t>
            </a:r>
            <a:endParaRPr dirty="0"/>
          </a:p>
        </p:txBody>
      </p:sp>
      <p:sp>
        <p:nvSpPr>
          <p:cNvPr id="5" name="Inhaltsplatzhalter 2"/>
          <p:cNvSpPr>
            <a:spLocks noGrp="1"/>
          </p:cNvSpPr>
          <p:nvPr>
            <p:ph idx="1"/>
          </p:nvPr>
        </p:nvSpPr>
        <p:spPr bwMode="auto">
          <a:xfrm>
            <a:off x="753208" y="1463040"/>
            <a:ext cx="11353801" cy="4713923"/>
          </a:xfrm>
        </p:spPr>
        <p:txBody>
          <a:bodyPr/>
          <a:lstStyle/>
          <a:p>
            <a:pPr>
              <a:defRPr/>
            </a:pPr>
            <a:endParaRPr lang="de-DE" dirty="0"/>
          </a:p>
          <a:p>
            <a:pPr>
              <a:buFont typeface="Wingdings"/>
              <a:buChar char="Ø"/>
              <a:defRPr/>
            </a:pPr>
            <a:r>
              <a:rPr lang="de-DE" dirty="0"/>
              <a:t> Beschattung, auch im Freiland (hier: Agro-Photovoltaik)</a:t>
            </a:r>
            <a:endParaRPr dirty="0"/>
          </a:p>
        </p:txBody>
      </p:sp>
      <p:pic>
        <p:nvPicPr>
          <p:cNvPr id="6" name="Grafik 4"/>
          <p:cNvPicPr>
            <a:picLocks noChangeAspect="1"/>
          </p:cNvPicPr>
          <p:nvPr/>
        </p:nvPicPr>
        <p:blipFill>
          <a:blip r:embed="rId3"/>
          <a:stretch/>
        </p:blipFill>
        <p:spPr bwMode="auto">
          <a:xfrm>
            <a:off x="3413412" y="2870731"/>
            <a:ext cx="5274876" cy="3039220"/>
          </a:xfrm>
          <a:prstGeom prst="rect">
            <a:avLst/>
          </a:prstGeom>
        </p:spPr>
      </p:pic>
      <p:sp>
        <p:nvSpPr>
          <p:cNvPr id="7" name="Textfeld 6"/>
          <p:cNvSpPr>
            <a:spLocks/>
          </p:cNvSpPr>
          <p:nvPr/>
        </p:nvSpPr>
        <p:spPr bwMode="auto">
          <a:xfrm>
            <a:off x="3413412" y="5928057"/>
            <a:ext cx="4454768" cy="261610"/>
          </a:xfrm>
          <a:prstGeom prst="rect">
            <a:avLst/>
          </a:prstGeom>
          <a:noFill/>
        </p:spPr>
        <p:txBody>
          <a:bodyPr wrap="square">
            <a:spAutoFit/>
          </a:bodyPr>
          <a:lstStyle/>
          <a:p>
            <a:pPr>
              <a:defRPr/>
            </a:pPr>
            <a:r>
              <a:rPr lang="de-DE" sz="1100" baseline="30000" dirty="0"/>
              <a:t>7) </a:t>
            </a:r>
            <a:r>
              <a:rPr lang="de-DE" sz="1100" dirty="0"/>
              <a:t>Agrar-Photovoltaik, Hofgemeinschaft </a:t>
            </a:r>
            <a:r>
              <a:rPr lang="de-DE" sz="1100" dirty="0" err="1"/>
              <a:t>Heggelbach</a:t>
            </a:r>
            <a:endParaRPr sz="11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407691"/>
          </a:xfrm>
        </p:spPr>
        <p:txBody>
          <a:bodyPr>
            <a:normAutofit/>
          </a:bodyPr>
          <a:lstStyle/>
          <a:p>
            <a:pPr>
              <a:defRPr/>
            </a:pPr>
            <a:r>
              <a:rPr lang="de-DE" dirty="0"/>
              <a:t>Anpassungsmaßnahmen an steigende Temperaturen, Zunahme der Sommer- bzw. heißen Tage</a:t>
            </a:r>
            <a:endParaRPr dirty="0"/>
          </a:p>
        </p:txBody>
      </p:sp>
      <p:sp>
        <p:nvSpPr>
          <p:cNvPr id="5" name="Inhaltsplatzhalter 2"/>
          <p:cNvSpPr>
            <a:spLocks noGrp="1"/>
          </p:cNvSpPr>
          <p:nvPr>
            <p:ph idx="1"/>
          </p:nvPr>
        </p:nvSpPr>
        <p:spPr bwMode="auto">
          <a:xfrm>
            <a:off x="753208" y="1463040"/>
            <a:ext cx="11353801" cy="4713923"/>
          </a:xfrm>
        </p:spPr>
        <p:txBody>
          <a:bodyPr/>
          <a:lstStyle/>
          <a:p>
            <a:pPr>
              <a:defRPr/>
            </a:pPr>
            <a:endParaRPr lang="de-DE" sz="1000" dirty="0"/>
          </a:p>
          <a:p>
            <a:pPr>
              <a:buFont typeface="Wingdings"/>
              <a:buChar char="Ø"/>
              <a:defRPr/>
            </a:pPr>
            <a:r>
              <a:rPr lang="de-DE" dirty="0"/>
              <a:t> Kühlmöglichkeiten werden immer wichtiger</a:t>
            </a:r>
            <a:endParaRPr dirty="0"/>
          </a:p>
        </p:txBody>
      </p:sp>
      <p:sp>
        <p:nvSpPr>
          <p:cNvPr id="6" name="Textfeld 6"/>
          <p:cNvSpPr>
            <a:spLocks/>
          </p:cNvSpPr>
          <p:nvPr/>
        </p:nvSpPr>
        <p:spPr bwMode="auto">
          <a:xfrm>
            <a:off x="956031" y="5769990"/>
            <a:ext cx="10082336" cy="261610"/>
          </a:xfrm>
          <a:prstGeom prst="rect">
            <a:avLst/>
          </a:prstGeom>
          <a:noFill/>
        </p:spPr>
        <p:txBody>
          <a:bodyPr wrap="square">
            <a:spAutoFit/>
          </a:bodyPr>
          <a:lstStyle/>
          <a:p>
            <a:pPr>
              <a:defRPr/>
            </a:pPr>
            <a:r>
              <a:rPr lang="de-DE" sz="1100" baseline="30000" dirty="0"/>
              <a:t>8) </a:t>
            </a:r>
            <a:r>
              <a:rPr lang="de-DE" sz="1100" dirty="0"/>
              <a:t>Erbsen: Erntegutkühlung mit Eis, Jochen </a:t>
            </a:r>
            <a:r>
              <a:rPr lang="de-DE" sz="1100" dirty="0" err="1"/>
              <a:t>Kreiselmaier</a:t>
            </a:r>
            <a:r>
              <a:rPr lang="de-DE" sz="1100" dirty="0"/>
              <a:t>                                                                      </a:t>
            </a:r>
            <a:r>
              <a:rPr lang="de-DE" sz="1100" baseline="30000" dirty="0"/>
              <a:t> 9) </a:t>
            </a:r>
            <a:r>
              <a:rPr lang="de-DE" sz="1100" dirty="0"/>
              <a:t>Lagerung </a:t>
            </a:r>
            <a:r>
              <a:rPr lang="de-DE" sz="1100" dirty="0" err="1"/>
              <a:t>Bluko</a:t>
            </a:r>
            <a:r>
              <a:rPr lang="de-DE" sz="1100" dirty="0"/>
              <a:t>-Kisten, Josef Schlaghecken, DLR RP </a:t>
            </a:r>
            <a:endParaRPr sz="1100" dirty="0"/>
          </a:p>
        </p:txBody>
      </p:sp>
      <p:pic>
        <p:nvPicPr>
          <p:cNvPr id="7" name="Grafik 3"/>
          <p:cNvPicPr>
            <a:picLocks noChangeAspect="1"/>
          </p:cNvPicPr>
          <p:nvPr/>
        </p:nvPicPr>
        <p:blipFill>
          <a:blip r:embed="rId3"/>
          <a:srcRect b="9969"/>
          <a:stretch/>
        </p:blipFill>
        <p:spPr bwMode="auto">
          <a:xfrm>
            <a:off x="6335181" y="2636912"/>
            <a:ext cx="5261169" cy="3114346"/>
          </a:xfrm>
          <a:prstGeom prst="rect">
            <a:avLst/>
          </a:prstGeom>
        </p:spPr>
      </p:pic>
      <p:pic>
        <p:nvPicPr>
          <p:cNvPr id="3" name="Grafik 2">
            <a:extLst>
              <a:ext uri="{FF2B5EF4-FFF2-40B4-BE49-F238E27FC236}">
                <a16:creationId xmlns:a16="http://schemas.microsoft.com/office/drawing/2014/main" id="{13BFB833-0C10-4C39-8846-5368ADEBC9E7}"/>
              </a:ext>
            </a:extLst>
          </p:cNvPr>
          <p:cNvPicPr>
            <a:picLocks noChangeAspect="1"/>
          </p:cNvPicPr>
          <p:nvPr/>
        </p:nvPicPr>
        <p:blipFill>
          <a:blip r:embed="rId4"/>
          <a:stretch>
            <a:fillRect/>
          </a:stretch>
        </p:blipFill>
        <p:spPr>
          <a:xfrm>
            <a:off x="983432" y="2564904"/>
            <a:ext cx="4248472" cy="3186354"/>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a:t>Anpassungsmaßnahmen an steigende Temperaturen, Zunahme der Sommer- bzw. heißen Tage und Strahlung</a:t>
            </a:r>
            <a:endParaRPr dirty="0"/>
          </a:p>
        </p:txBody>
      </p:sp>
      <p:sp>
        <p:nvSpPr>
          <p:cNvPr id="5" name="Inhaltsplatzhalter 2"/>
          <p:cNvSpPr>
            <a:spLocks noGrp="1"/>
          </p:cNvSpPr>
          <p:nvPr>
            <p:ph idx="1"/>
          </p:nvPr>
        </p:nvSpPr>
        <p:spPr bwMode="auto">
          <a:xfrm>
            <a:off x="753208" y="1463040"/>
            <a:ext cx="11353801" cy="4713923"/>
          </a:xfrm>
        </p:spPr>
        <p:txBody>
          <a:bodyPr/>
          <a:lstStyle/>
          <a:p>
            <a:pPr marL="0" indent="0">
              <a:buNone/>
              <a:defRPr/>
            </a:pPr>
            <a:endParaRPr lang="de-DE" dirty="0"/>
          </a:p>
          <a:p>
            <a:pPr marL="0" indent="0" algn="ctr">
              <a:buNone/>
              <a:defRPr/>
            </a:pPr>
            <a:r>
              <a:rPr lang="de-DE" dirty="0"/>
              <a:t>Welche Gründe sprechen </a:t>
            </a:r>
            <a:r>
              <a:rPr lang="de-DE" dirty="0">
                <a:solidFill>
                  <a:srgbClr val="C00000"/>
                </a:solidFill>
              </a:rPr>
              <a:t>gegen</a:t>
            </a:r>
            <a:r>
              <a:rPr lang="de-DE" dirty="0"/>
              <a:t> diese Anpassungsmaßnahmen bzw. </a:t>
            </a:r>
          </a:p>
          <a:p>
            <a:pPr marL="0" indent="0" algn="ctr">
              <a:buNone/>
              <a:defRPr/>
            </a:pPr>
            <a:r>
              <a:rPr lang="de-DE" dirty="0"/>
              <a:t>welche </a:t>
            </a:r>
            <a:r>
              <a:rPr lang="de-DE" dirty="0">
                <a:solidFill>
                  <a:srgbClr val="C00000"/>
                </a:solidFill>
              </a:rPr>
              <a:t>Risiken</a:t>
            </a:r>
            <a:r>
              <a:rPr lang="de-DE" dirty="0"/>
              <a:t> bestehen dabei?</a:t>
            </a:r>
          </a:p>
          <a:p>
            <a:pPr marL="0" indent="0">
              <a:buNone/>
              <a:defRPr/>
            </a:pPr>
            <a:endParaRPr lang="de-DE" dirty="0"/>
          </a:p>
          <a:p>
            <a:pPr marL="0" indent="0">
              <a:buNone/>
              <a:defRPr/>
            </a:pPr>
            <a:endParaRPr lang="de-DE" dirty="0"/>
          </a:p>
          <a:p>
            <a:pPr>
              <a:buFont typeface="Wingdings"/>
              <a:buChar char="Ø"/>
              <a:defRPr/>
            </a:pPr>
            <a:endParaRPr lang="de-DE" dirty="0"/>
          </a:p>
        </p:txBody>
      </p:sp>
      <p:pic>
        <p:nvPicPr>
          <p:cNvPr id="2" name="Grafik 1">
            <a:extLst>
              <a:ext uri="{FF2B5EF4-FFF2-40B4-BE49-F238E27FC236}">
                <a16:creationId xmlns:a16="http://schemas.microsoft.com/office/drawing/2014/main" id="{A5795754-E255-49C1-BE6F-C709058775CD}"/>
              </a:ext>
            </a:extLst>
          </p:cNvPr>
          <p:cNvPicPr>
            <a:picLocks noChangeAspect="1"/>
          </p:cNvPicPr>
          <p:nvPr/>
        </p:nvPicPr>
        <p:blipFill>
          <a:blip r:embed="rId3"/>
          <a:stretch>
            <a:fillRect/>
          </a:stretch>
        </p:blipFill>
        <p:spPr>
          <a:xfrm>
            <a:off x="5212003" y="3820001"/>
            <a:ext cx="1767993" cy="1761897"/>
          </a:xfrm>
          <a:prstGeom prst="rect">
            <a:avLst/>
          </a:prstGeom>
        </p:spPr>
      </p:pic>
      <p:sp>
        <p:nvSpPr>
          <p:cNvPr id="6" name="Rechteck 5">
            <a:extLst>
              <a:ext uri="{FF2B5EF4-FFF2-40B4-BE49-F238E27FC236}">
                <a16:creationId xmlns:a16="http://schemas.microsoft.com/office/drawing/2014/main" id="{9D4CB668-E4A3-48FF-8368-28784F3AB422}"/>
              </a:ext>
            </a:extLst>
          </p:cNvPr>
          <p:cNvSpPr/>
          <p:nvPr/>
        </p:nvSpPr>
        <p:spPr bwMode="auto">
          <a:xfrm>
            <a:off x="6430108" y="5120699"/>
            <a:ext cx="623889" cy="261610"/>
          </a:xfrm>
          <a:prstGeom prst="rect">
            <a:avLst/>
          </a:prstGeom>
        </p:spPr>
        <p:txBody>
          <a:bodyPr wrap="none">
            <a:spAutoFit/>
          </a:bodyPr>
          <a:lstStyle/>
          <a:p>
            <a:pPr>
              <a:defRPr/>
            </a:pPr>
            <a:r>
              <a:rPr lang="de-DE" sz="1100" dirty="0" err="1"/>
              <a:t>pixabay</a:t>
            </a:r>
            <a:endParaRPr lang="de-DE" sz="1100" dirty="0"/>
          </a:p>
        </p:txBody>
      </p:sp>
    </p:spTree>
    <p:extLst>
      <p:ext uri="{BB962C8B-B14F-4D97-AF65-F5344CB8AC3E}">
        <p14:creationId xmlns:p14="http://schemas.microsoft.com/office/powerpoint/2010/main" val="34518478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097915"/>
          </a:xfrm>
        </p:spPr>
        <p:txBody>
          <a:bodyPr>
            <a:normAutofit/>
          </a:bodyPr>
          <a:lstStyle/>
          <a:p>
            <a:pPr>
              <a:defRPr/>
            </a:pPr>
            <a:r>
              <a:rPr lang="de-DE" dirty="0"/>
              <a:t>Anpassungsmaßnahmen an vermehrte Trockenheit v.a. in den Sommermonaten</a:t>
            </a:r>
            <a:endParaRPr dirty="0"/>
          </a:p>
        </p:txBody>
      </p:sp>
      <p:sp>
        <p:nvSpPr>
          <p:cNvPr id="5" name="Inhaltsplatzhalter 2"/>
          <p:cNvSpPr>
            <a:spLocks noGrp="1"/>
          </p:cNvSpPr>
          <p:nvPr>
            <p:ph idx="1"/>
          </p:nvPr>
        </p:nvSpPr>
        <p:spPr bwMode="auto">
          <a:xfrm>
            <a:off x="753208" y="1463040"/>
            <a:ext cx="11353801" cy="4713923"/>
          </a:xfrm>
        </p:spPr>
        <p:txBody>
          <a:bodyPr/>
          <a:lstStyle/>
          <a:p>
            <a:pPr>
              <a:defRPr/>
            </a:pPr>
            <a:endParaRPr lang="de-DE" dirty="0"/>
          </a:p>
          <a:p>
            <a:pPr marL="0" indent="0" algn="ctr">
              <a:buNone/>
              <a:defRPr/>
            </a:pPr>
            <a:r>
              <a:rPr lang="de-DE" dirty="0"/>
              <a:t> Vor allem die Sommermonate werden tendenziell trockener und das Risiko für Qualitäts- und Quantitätseinbußen steigt. </a:t>
            </a:r>
          </a:p>
          <a:p>
            <a:pPr marL="0" indent="0" algn="ctr">
              <a:buNone/>
              <a:defRPr/>
            </a:pPr>
            <a:r>
              <a:rPr lang="de-DE" dirty="0"/>
              <a:t>Welche Möglichkeiten bzw. Anpassungsmaßnahmen kennen Sie, dem entgegenzuwirken und negative Auswirkungen auf Qualität </a:t>
            </a:r>
          </a:p>
          <a:p>
            <a:pPr marL="0" indent="0" algn="ctr">
              <a:spcBef>
                <a:spcPts val="0"/>
              </a:spcBef>
              <a:buNone/>
              <a:defRPr/>
            </a:pPr>
            <a:r>
              <a:rPr lang="de-DE" dirty="0"/>
              <a:t>und Quantität zu vermeiden bzw. zu verringern?</a:t>
            </a:r>
          </a:p>
          <a:p>
            <a:pPr marL="0" indent="0">
              <a:buNone/>
              <a:defRPr/>
            </a:pPr>
            <a:endParaRPr lang="de-DE" dirty="0"/>
          </a:p>
          <a:p>
            <a:pPr>
              <a:buFont typeface="Wingdings"/>
              <a:buChar char="Ø"/>
              <a:defRPr/>
            </a:pPr>
            <a:endParaRPr lang="de-DE" dirty="0"/>
          </a:p>
        </p:txBody>
      </p:sp>
      <p:pic>
        <p:nvPicPr>
          <p:cNvPr id="3" name="Grafik 2">
            <a:extLst>
              <a:ext uri="{FF2B5EF4-FFF2-40B4-BE49-F238E27FC236}">
                <a16:creationId xmlns:a16="http://schemas.microsoft.com/office/drawing/2014/main" id="{00341533-C908-49A5-A452-55A04147716C}"/>
              </a:ext>
            </a:extLst>
          </p:cNvPr>
          <p:cNvPicPr>
            <a:picLocks noChangeAspect="1"/>
          </p:cNvPicPr>
          <p:nvPr/>
        </p:nvPicPr>
        <p:blipFill>
          <a:blip r:embed="rId3"/>
          <a:stretch>
            <a:fillRect/>
          </a:stretch>
        </p:blipFill>
        <p:spPr>
          <a:xfrm>
            <a:off x="5375921" y="4221088"/>
            <a:ext cx="1767993" cy="1761897"/>
          </a:xfrm>
          <a:prstGeom prst="rect">
            <a:avLst/>
          </a:prstGeom>
        </p:spPr>
      </p:pic>
      <p:sp>
        <p:nvSpPr>
          <p:cNvPr id="6" name="Rechteck 5">
            <a:extLst>
              <a:ext uri="{FF2B5EF4-FFF2-40B4-BE49-F238E27FC236}">
                <a16:creationId xmlns:a16="http://schemas.microsoft.com/office/drawing/2014/main" id="{6ACDB4C2-88E6-4BEA-B1B8-4B9D255C2412}"/>
              </a:ext>
            </a:extLst>
          </p:cNvPr>
          <p:cNvSpPr/>
          <p:nvPr/>
        </p:nvSpPr>
        <p:spPr bwMode="auto">
          <a:xfrm>
            <a:off x="6600056" y="5445224"/>
            <a:ext cx="623889" cy="261610"/>
          </a:xfrm>
          <a:prstGeom prst="rect">
            <a:avLst/>
          </a:prstGeom>
        </p:spPr>
        <p:txBody>
          <a:bodyPr wrap="none">
            <a:spAutoFit/>
          </a:bodyPr>
          <a:lstStyle/>
          <a:p>
            <a:pPr>
              <a:defRPr/>
            </a:pPr>
            <a:r>
              <a:rPr lang="de-DE" sz="1100" dirty="0" err="1"/>
              <a:t>pixabay</a:t>
            </a:r>
            <a:endParaRPr lang="de-DE" sz="1100" dirty="0"/>
          </a:p>
        </p:txBody>
      </p:sp>
    </p:spTree>
    <p:extLst>
      <p:ext uri="{BB962C8B-B14F-4D97-AF65-F5344CB8AC3E}">
        <p14:creationId xmlns:p14="http://schemas.microsoft.com/office/powerpoint/2010/main" val="41820692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407691"/>
          </a:xfrm>
        </p:spPr>
        <p:txBody>
          <a:bodyPr>
            <a:normAutofit/>
          </a:bodyPr>
          <a:lstStyle/>
          <a:p>
            <a:pPr>
              <a:defRPr/>
            </a:pPr>
            <a:r>
              <a:rPr lang="de-DE" dirty="0"/>
              <a:t>Anpassungsmaßnahmen an vermehrte Trockenheit v.a. in den Sommermonaten</a:t>
            </a:r>
            <a:endParaRPr dirty="0"/>
          </a:p>
        </p:txBody>
      </p:sp>
      <p:sp>
        <p:nvSpPr>
          <p:cNvPr id="5" name="Inhaltsplatzhalter 2"/>
          <p:cNvSpPr>
            <a:spLocks noGrp="1"/>
          </p:cNvSpPr>
          <p:nvPr>
            <p:ph idx="1"/>
          </p:nvPr>
        </p:nvSpPr>
        <p:spPr bwMode="auto"/>
        <p:txBody>
          <a:bodyPr/>
          <a:lstStyle/>
          <a:p>
            <a:pPr marL="0" indent="0">
              <a:buNone/>
              <a:defRPr/>
            </a:pPr>
            <a:endParaRPr lang="de-DE" dirty="0"/>
          </a:p>
          <a:p>
            <a:pPr>
              <a:spcAft>
                <a:spcPts val="600"/>
              </a:spcAft>
              <a:buFont typeface="Wingdings"/>
              <a:buChar char="Ø"/>
              <a:defRPr/>
            </a:pPr>
            <a:r>
              <a:rPr lang="de-DE" dirty="0"/>
              <a:t> Anbau trockentoleranterer Sorten/Arten</a:t>
            </a:r>
            <a:endParaRPr dirty="0"/>
          </a:p>
          <a:p>
            <a:pPr>
              <a:spcAft>
                <a:spcPts val="600"/>
              </a:spcAft>
              <a:buFont typeface="Wingdings"/>
              <a:buChar char="Ø"/>
              <a:defRPr/>
            </a:pPr>
            <a:r>
              <a:rPr lang="de-DE" dirty="0"/>
              <a:t> Ganzjährige Bodenbedeckung </a:t>
            </a:r>
          </a:p>
          <a:p>
            <a:pPr>
              <a:spcAft>
                <a:spcPts val="600"/>
              </a:spcAft>
              <a:buFont typeface="Wingdings"/>
              <a:buChar char="Ø"/>
              <a:defRPr/>
            </a:pPr>
            <a:r>
              <a:rPr lang="de-DE" dirty="0"/>
              <a:t> Effiziente Bewässerung </a:t>
            </a:r>
          </a:p>
          <a:p>
            <a:pPr>
              <a:spcAft>
                <a:spcPts val="600"/>
              </a:spcAft>
              <a:buFont typeface="Wingdings"/>
              <a:buChar char="Ø"/>
              <a:defRPr/>
            </a:pPr>
            <a:r>
              <a:rPr lang="de-DE" dirty="0"/>
              <a:t> Angepasstes Düngemanagement </a:t>
            </a:r>
            <a:endParaRPr dirty="0"/>
          </a:p>
          <a:p>
            <a:pPr>
              <a:spcAft>
                <a:spcPts val="600"/>
              </a:spcAft>
              <a:buFont typeface="Wingdings"/>
              <a:buChar char="Ø"/>
              <a:defRPr/>
            </a:pPr>
            <a:r>
              <a:rPr lang="de-DE" dirty="0"/>
              <a:t> Ganzjährige Bodenbedeckung (Bewuchs/Zwischenfrüchte, Mulch) </a:t>
            </a:r>
          </a:p>
          <a:p>
            <a:pPr>
              <a:spcAft>
                <a:spcPts val="600"/>
              </a:spcAft>
              <a:buFont typeface="Wingdings"/>
              <a:buChar char="Ø"/>
              <a:defRPr/>
            </a:pPr>
            <a:r>
              <a:rPr lang="de-DE" dirty="0"/>
              <a:t> Förderung der Wurzelbildung und Durchwurzelungstiefe </a:t>
            </a:r>
          </a:p>
          <a:p>
            <a:pPr>
              <a:buFont typeface="Wingdings"/>
              <a:buChar char="Ø"/>
              <a:defRPr/>
            </a:pPr>
            <a:r>
              <a:rPr lang="de-DE" dirty="0"/>
              <a:t> Natürliche Pflanzenstrukturen (Hecken, Baumpflanzungen)</a:t>
            </a:r>
          </a:p>
          <a:p>
            <a:pPr marL="0" indent="0">
              <a:buNone/>
              <a:defRPr/>
            </a:pPr>
            <a:endParaRPr lang="de-D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191667"/>
          </a:xfrm>
        </p:spPr>
        <p:txBody>
          <a:bodyPr>
            <a:normAutofit/>
          </a:bodyPr>
          <a:lstStyle/>
          <a:p>
            <a:pPr>
              <a:defRPr/>
            </a:pPr>
            <a:r>
              <a:rPr lang="de-DE" dirty="0"/>
              <a:t>Anpassungsmaßnahmen an vermehrte Trockenheit v.a. in den Sommermonaten</a:t>
            </a:r>
            <a:endParaRPr dirty="0"/>
          </a:p>
        </p:txBody>
      </p:sp>
      <p:sp>
        <p:nvSpPr>
          <p:cNvPr id="5" name="Inhaltsplatzhalter 2"/>
          <p:cNvSpPr>
            <a:spLocks noGrp="1"/>
          </p:cNvSpPr>
          <p:nvPr>
            <p:ph idx="1"/>
          </p:nvPr>
        </p:nvSpPr>
        <p:spPr bwMode="auto">
          <a:xfrm>
            <a:off x="753208" y="1463040"/>
            <a:ext cx="11353801" cy="4713923"/>
          </a:xfrm>
        </p:spPr>
        <p:txBody>
          <a:bodyPr/>
          <a:lstStyle/>
          <a:p>
            <a:pPr marL="0" indent="0">
              <a:buNone/>
              <a:defRPr/>
            </a:pPr>
            <a:endParaRPr lang="de-DE" dirty="0"/>
          </a:p>
          <a:p>
            <a:pPr marL="0" indent="0" algn="ctr">
              <a:buNone/>
              <a:defRPr/>
            </a:pPr>
            <a:r>
              <a:rPr lang="de-DE" dirty="0"/>
              <a:t>Welche Gründe sprechen </a:t>
            </a:r>
            <a:r>
              <a:rPr lang="de-DE" dirty="0">
                <a:solidFill>
                  <a:srgbClr val="C00000"/>
                </a:solidFill>
              </a:rPr>
              <a:t>gegen</a:t>
            </a:r>
            <a:r>
              <a:rPr lang="de-DE" dirty="0"/>
              <a:t> diese Anpassungsmaßnahmen bzw. </a:t>
            </a:r>
          </a:p>
          <a:p>
            <a:pPr marL="0" indent="0" algn="ctr">
              <a:buNone/>
              <a:defRPr/>
            </a:pPr>
            <a:r>
              <a:rPr lang="de-DE" dirty="0"/>
              <a:t>welche </a:t>
            </a:r>
            <a:r>
              <a:rPr lang="de-DE" dirty="0">
                <a:solidFill>
                  <a:srgbClr val="C00000"/>
                </a:solidFill>
              </a:rPr>
              <a:t>Risiken</a:t>
            </a:r>
            <a:r>
              <a:rPr lang="de-DE" dirty="0"/>
              <a:t> bestehen dabei?</a:t>
            </a:r>
          </a:p>
          <a:p>
            <a:pPr marL="0" indent="0">
              <a:buNone/>
              <a:defRPr/>
            </a:pPr>
            <a:endParaRPr lang="de-DE" dirty="0"/>
          </a:p>
          <a:p>
            <a:pPr marL="0" indent="0">
              <a:buNone/>
              <a:defRPr/>
            </a:pPr>
            <a:endParaRPr lang="de-DE" dirty="0"/>
          </a:p>
          <a:p>
            <a:pPr>
              <a:buFont typeface="Wingdings"/>
              <a:buChar char="Ø"/>
              <a:defRPr/>
            </a:pPr>
            <a:endParaRPr lang="de-DE" dirty="0"/>
          </a:p>
        </p:txBody>
      </p:sp>
      <p:pic>
        <p:nvPicPr>
          <p:cNvPr id="2" name="Grafik 1">
            <a:extLst>
              <a:ext uri="{FF2B5EF4-FFF2-40B4-BE49-F238E27FC236}">
                <a16:creationId xmlns:a16="http://schemas.microsoft.com/office/drawing/2014/main" id="{35C58B5D-37FA-43E6-A297-17C1622F33AA}"/>
              </a:ext>
            </a:extLst>
          </p:cNvPr>
          <p:cNvPicPr>
            <a:picLocks noChangeAspect="1"/>
          </p:cNvPicPr>
          <p:nvPr/>
        </p:nvPicPr>
        <p:blipFill>
          <a:blip r:embed="rId3"/>
          <a:stretch>
            <a:fillRect/>
          </a:stretch>
        </p:blipFill>
        <p:spPr>
          <a:xfrm>
            <a:off x="5212003" y="3814322"/>
            <a:ext cx="1767993" cy="1761897"/>
          </a:xfrm>
          <a:prstGeom prst="rect">
            <a:avLst/>
          </a:prstGeom>
        </p:spPr>
      </p:pic>
      <p:sp>
        <p:nvSpPr>
          <p:cNvPr id="6" name="Rechteck 5">
            <a:extLst>
              <a:ext uri="{FF2B5EF4-FFF2-40B4-BE49-F238E27FC236}">
                <a16:creationId xmlns:a16="http://schemas.microsoft.com/office/drawing/2014/main" id="{1123ADD7-50B0-4E64-8B33-627BF9ABEF6D}"/>
              </a:ext>
            </a:extLst>
          </p:cNvPr>
          <p:cNvSpPr/>
          <p:nvPr/>
        </p:nvSpPr>
        <p:spPr bwMode="auto">
          <a:xfrm>
            <a:off x="6449563" y="5120699"/>
            <a:ext cx="623889" cy="261610"/>
          </a:xfrm>
          <a:prstGeom prst="rect">
            <a:avLst/>
          </a:prstGeom>
        </p:spPr>
        <p:txBody>
          <a:bodyPr wrap="none">
            <a:spAutoFit/>
          </a:bodyPr>
          <a:lstStyle/>
          <a:p>
            <a:pPr>
              <a:defRPr/>
            </a:pPr>
            <a:r>
              <a:rPr lang="de-DE" sz="1100" dirty="0" err="1"/>
              <a:t>pixabay</a:t>
            </a:r>
            <a:endParaRPr lang="de-DE" sz="1100" dirty="0"/>
          </a:p>
        </p:txBody>
      </p:sp>
    </p:spTree>
    <p:extLst>
      <p:ext uri="{BB962C8B-B14F-4D97-AF65-F5344CB8AC3E}">
        <p14:creationId xmlns:p14="http://schemas.microsoft.com/office/powerpoint/2010/main" val="39512718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335683"/>
          </a:xfrm>
        </p:spPr>
        <p:txBody>
          <a:bodyPr>
            <a:normAutofit/>
          </a:bodyPr>
          <a:lstStyle/>
          <a:p>
            <a:pPr>
              <a:defRPr/>
            </a:pPr>
            <a:r>
              <a:rPr lang="de-DE" dirty="0">
                <a:solidFill>
                  <a:schemeClr val="tx2">
                    <a:lumMod val="60000"/>
                    <a:lumOff val="40000"/>
                  </a:schemeClr>
                </a:solidFill>
              </a:rPr>
              <a:t>Auswirkungen</a:t>
            </a:r>
            <a:r>
              <a:rPr lang="de-DE" dirty="0"/>
              <a:t> durch zunehmende Extremwetterereignisse</a:t>
            </a:r>
            <a:endParaRPr dirty="0"/>
          </a:p>
        </p:txBody>
      </p:sp>
      <p:sp>
        <p:nvSpPr>
          <p:cNvPr id="5" name="Inhaltsplatzhalter 2"/>
          <p:cNvSpPr>
            <a:spLocks noGrp="1"/>
          </p:cNvSpPr>
          <p:nvPr>
            <p:ph idx="1"/>
          </p:nvPr>
        </p:nvSpPr>
        <p:spPr bwMode="auto"/>
        <p:txBody>
          <a:bodyPr/>
          <a:lstStyle/>
          <a:p>
            <a:pPr marL="0" indent="0">
              <a:buNone/>
              <a:defRPr/>
            </a:pPr>
            <a:endParaRPr lang="de-DE" dirty="0"/>
          </a:p>
          <a:p>
            <a:pPr>
              <a:spcAft>
                <a:spcPts val="600"/>
              </a:spcAft>
              <a:buFont typeface="Wingdings"/>
              <a:buChar char="Ø"/>
              <a:defRPr/>
            </a:pPr>
            <a:r>
              <a:rPr lang="de-DE" dirty="0"/>
              <a:t> Starkniederschläge: Verschlämmung, Erosion,</a:t>
            </a:r>
            <a:br>
              <a:rPr lang="de-DE" dirty="0"/>
            </a:br>
            <a:r>
              <a:rPr lang="de-DE" dirty="0"/>
              <a:t>  Nährstoffauswaschung</a:t>
            </a:r>
          </a:p>
          <a:p>
            <a:pPr>
              <a:spcAft>
                <a:spcPts val="600"/>
              </a:spcAft>
              <a:buFont typeface="Wingdings"/>
              <a:buChar char="Ø"/>
              <a:defRPr/>
            </a:pPr>
            <a:endParaRPr dirty="0"/>
          </a:p>
          <a:p>
            <a:pPr>
              <a:spcAft>
                <a:spcPts val="600"/>
              </a:spcAft>
              <a:buFont typeface="Wingdings"/>
              <a:buChar char="Ø"/>
              <a:defRPr/>
            </a:pPr>
            <a:r>
              <a:rPr lang="de-DE" dirty="0"/>
              <a:t> Hagel: direkte Schädigungen der Pflanzen</a:t>
            </a:r>
          </a:p>
          <a:p>
            <a:pPr marL="0" indent="0">
              <a:spcAft>
                <a:spcPts val="600"/>
              </a:spcAft>
              <a:buNone/>
              <a:defRPr/>
            </a:pPr>
            <a:endParaRPr dirty="0"/>
          </a:p>
          <a:p>
            <a:pPr>
              <a:buFont typeface="Wingdings"/>
              <a:buChar char="Ø"/>
              <a:defRPr/>
            </a:pPr>
            <a:r>
              <a:rPr lang="de-DE" dirty="0"/>
              <a:t> Stürme: Bruch besonders bei höher </a:t>
            </a:r>
            <a:br>
              <a:rPr lang="de-DE" dirty="0"/>
            </a:br>
            <a:r>
              <a:rPr lang="de-DE" dirty="0"/>
              <a:t>  wachsenden Pflanzen wie Stangenbohnen, </a:t>
            </a:r>
            <a:r>
              <a:rPr lang="de-DE" dirty="0" err="1"/>
              <a:t>Süßmais</a:t>
            </a:r>
            <a:endParaRPr lang="de-DE" dirty="0"/>
          </a:p>
        </p:txBody>
      </p:sp>
      <p:sp>
        <p:nvSpPr>
          <p:cNvPr id="6" name="Textfeld 6"/>
          <p:cNvSpPr>
            <a:spLocks/>
          </p:cNvSpPr>
          <p:nvPr/>
        </p:nvSpPr>
        <p:spPr bwMode="auto">
          <a:xfrm>
            <a:off x="9480376" y="3853751"/>
            <a:ext cx="2232248" cy="261610"/>
          </a:xfrm>
          <a:prstGeom prst="rect">
            <a:avLst/>
          </a:prstGeom>
          <a:noFill/>
        </p:spPr>
        <p:txBody>
          <a:bodyPr wrap="square">
            <a:spAutoFit/>
          </a:bodyPr>
          <a:lstStyle/>
          <a:p>
            <a:pPr>
              <a:defRPr/>
            </a:pPr>
            <a:r>
              <a:rPr lang="de-DE" sz="1100" dirty="0"/>
              <a:t>Erosion Salatfeld, LVG Heidelberg</a:t>
            </a:r>
            <a:endParaRPr sz="1100" dirty="0"/>
          </a:p>
        </p:txBody>
      </p:sp>
      <p:sp>
        <p:nvSpPr>
          <p:cNvPr id="7" name="Rectangle 1"/>
          <p:cNvSpPr>
            <a:spLocks noChangeArrowheads="1"/>
          </p:cNvSpPr>
          <p:nvPr/>
        </p:nvSpPr>
        <p:spPr bwMode="auto">
          <a:xfrm>
            <a:off x="0" y="-323165"/>
            <a:ext cx="184731" cy="646331"/>
          </a:xfrm>
          <a:prstGeom prst="rect">
            <a:avLst/>
          </a:prstGeom>
          <a:noFill/>
          <a:ln>
            <a:noFill/>
          </a:ln>
        </p:spPr>
        <p:txBody>
          <a:bodyPr vert="horz" wrap="none" lIns="91440" tIns="45720" rIns="91440" bIns="45720" numCol="1" anchor="ctr" anchorCtr="0" compatLnSpc="1">
            <a:prstTxWarp prst="textNoShape">
              <a:avLst/>
            </a:prstTxWarp>
            <a:spAutoFit/>
          </a:bodyPr>
          <a:lstStyle/>
          <a:p>
            <a:pPr marL="0" marR="0" lvl="0" indent="0" algn="l" defTabSz="914400">
              <a:lnSpc>
                <a:spcPct val="100000"/>
              </a:lnSpc>
              <a:spcBef>
                <a:spcPts val="0"/>
              </a:spcBef>
              <a:spcAft>
                <a:spcPts val="0"/>
              </a:spcAft>
              <a:buClrTx/>
              <a:buSzTx/>
              <a:buFontTx/>
              <a:buNone/>
              <a:defRPr/>
            </a:pPr>
            <a:endParaRPr lang="de-DE" sz="1800" b="0" i="0" u="none" strike="noStrike" cap="none">
              <a:ln>
                <a:noFill/>
              </a:ln>
              <a:solidFill>
                <a:schemeClr val="tx1"/>
              </a:solidFill>
              <a:latin typeface="Arial"/>
            </a:endParaRPr>
          </a:p>
          <a:p>
            <a:pPr marL="0" marR="0" lvl="0" indent="0" algn="l" defTabSz="914400">
              <a:lnSpc>
                <a:spcPct val="100000"/>
              </a:lnSpc>
              <a:spcBef>
                <a:spcPts val="0"/>
              </a:spcBef>
              <a:spcAft>
                <a:spcPts val="0"/>
              </a:spcAft>
              <a:buClrTx/>
              <a:buSzTx/>
              <a:defRPr/>
            </a:pPr>
            <a:endParaRPr lang="de-DE" sz="1800" b="0" i="0" u="none" strike="noStrike" cap="none">
              <a:ln>
                <a:noFill/>
              </a:ln>
              <a:solidFill>
                <a:schemeClr val="tx1"/>
              </a:solidFill>
              <a:latin typeface="Arial"/>
            </a:endParaRPr>
          </a:p>
        </p:txBody>
      </p:sp>
      <p:pic>
        <p:nvPicPr>
          <p:cNvPr id="8" name="Grafik 5"/>
          <p:cNvPicPr>
            <a:picLocks noChangeAspect="1"/>
          </p:cNvPicPr>
          <p:nvPr/>
        </p:nvPicPr>
        <p:blipFill>
          <a:blip r:embed="rId3"/>
          <a:stretch/>
        </p:blipFill>
        <p:spPr bwMode="auto">
          <a:xfrm>
            <a:off x="8400256" y="1463040"/>
            <a:ext cx="3197343" cy="239800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263675"/>
          </a:xfrm>
        </p:spPr>
        <p:txBody>
          <a:bodyPr>
            <a:normAutofit/>
          </a:bodyPr>
          <a:lstStyle/>
          <a:p>
            <a:pPr>
              <a:defRPr/>
            </a:pPr>
            <a:r>
              <a:rPr lang="de-DE" dirty="0"/>
              <a:t>Anpassungsmaßnahmen an zunehmende Extremwetterereignisse</a:t>
            </a:r>
            <a:endParaRPr dirty="0"/>
          </a:p>
        </p:txBody>
      </p:sp>
      <p:sp>
        <p:nvSpPr>
          <p:cNvPr id="5" name="Inhaltsplatzhalter 2"/>
          <p:cNvSpPr>
            <a:spLocks noGrp="1"/>
          </p:cNvSpPr>
          <p:nvPr>
            <p:ph idx="1"/>
          </p:nvPr>
        </p:nvSpPr>
        <p:spPr bwMode="auto"/>
        <p:txBody>
          <a:bodyPr/>
          <a:lstStyle/>
          <a:p>
            <a:pPr marL="0" indent="0">
              <a:buNone/>
              <a:defRPr/>
            </a:pPr>
            <a:endParaRPr lang="de-DE" dirty="0"/>
          </a:p>
          <a:p>
            <a:pPr marL="0" indent="0" algn="ctr">
              <a:buNone/>
              <a:defRPr/>
            </a:pPr>
            <a:r>
              <a:rPr lang="de-DE" dirty="0"/>
              <a:t>   Die Extremwetterereignisse nehmen in Zukunft tendenziell zu, auch in ihrer Stärke. </a:t>
            </a:r>
          </a:p>
          <a:p>
            <a:pPr marL="0" indent="0" algn="ctr">
              <a:buNone/>
              <a:defRPr/>
            </a:pPr>
            <a:r>
              <a:rPr lang="de-DE" dirty="0"/>
              <a:t>Welche Möglichkeiten bzw. Anpassungsmaßnahmen kennen Sie gegen diese Wetterereignisse? </a:t>
            </a:r>
            <a:endParaRPr dirty="0"/>
          </a:p>
        </p:txBody>
      </p:sp>
      <p:pic>
        <p:nvPicPr>
          <p:cNvPr id="2" name="Grafik 1">
            <a:extLst>
              <a:ext uri="{FF2B5EF4-FFF2-40B4-BE49-F238E27FC236}">
                <a16:creationId xmlns:a16="http://schemas.microsoft.com/office/drawing/2014/main" id="{BE438FEC-EC54-4F63-805D-55CCBFD211FE}"/>
              </a:ext>
            </a:extLst>
          </p:cNvPr>
          <p:cNvPicPr>
            <a:picLocks noChangeAspect="1"/>
          </p:cNvPicPr>
          <p:nvPr/>
        </p:nvPicPr>
        <p:blipFill>
          <a:blip r:embed="rId3"/>
          <a:stretch>
            <a:fillRect/>
          </a:stretch>
        </p:blipFill>
        <p:spPr>
          <a:xfrm>
            <a:off x="5159896" y="4221088"/>
            <a:ext cx="1767993" cy="1761897"/>
          </a:xfrm>
          <a:prstGeom prst="rect">
            <a:avLst/>
          </a:prstGeom>
        </p:spPr>
      </p:pic>
      <p:sp>
        <p:nvSpPr>
          <p:cNvPr id="6" name="Rechteck 5">
            <a:extLst>
              <a:ext uri="{FF2B5EF4-FFF2-40B4-BE49-F238E27FC236}">
                <a16:creationId xmlns:a16="http://schemas.microsoft.com/office/drawing/2014/main" id="{CAC70FC0-AD71-4CE8-875C-B52AF72230FE}"/>
              </a:ext>
            </a:extLst>
          </p:cNvPr>
          <p:cNvSpPr/>
          <p:nvPr/>
        </p:nvSpPr>
        <p:spPr bwMode="auto">
          <a:xfrm>
            <a:off x="6384032" y="5517232"/>
            <a:ext cx="623889" cy="261610"/>
          </a:xfrm>
          <a:prstGeom prst="rect">
            <a:avLst/>
          </a:prstGeom>
        </p:spPr>
        <p:txBody>
          <a:bodyPr wrap="none">
            <a:spAutoFit/>
          </a:bodyPr>
          <a:lstStyle/>
          <a:p>
            <a:pPr>
              <a:defRPr/>
            </a:pPr>
            <a:r>
              <a:rPr lang="de-DE" sz="1100" dirty="0" err="1"/>
              <a:t>pixabay</a:t>
            </a:r>
            <a:endParaRPr lang="de-DE" sz="11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097915"/>
          </a:xfrm>
        </p:spPr>
        <p:txBody>
          <a:bodyPr>
            <a:normAutofit/>
          </a:bodyPr>
          <a:lstStyle/>
          <a:p>
            <a:pPr>
              <a:defRPr/>
            </a:pPr>
            <a:r>
              <a:rPr lang="de-DE" dirty="0"/>
              <a:t>Anpassungsmaßnahmen an zunehmende Extremwetterereignisse</a:t>
            </a:r>
            <a:endParaRPr dirty="0"/>
          </a:p>
        </p:txBody>
      </p:sp>
      <p:sp>
        <p:nvSpPr>
          <p:cNvPr id="5" name="Inhaltsplatzhalter 2"/>
          <p:cNvSpPr>
            <a:spLocks noGrp="1"/>
          </p:cNvSpPr>
          <p:nvPr>
            <p:ph idx="1"/>
          </p:nvPr>
        </p:nvSpPr>
        <p:spPr bwMode="auto"/>
        <p:txBody>
          <a:bodyPr/>
          <a:lstStyle/>
          <a:p>
            <a:pPr marL="0" indent="0">
              <a:buNone/>
              <a:defRPr/>
            </a:pPr>
            <a:endParaRPr lang="de-DE" dirty="0"/>
          </a:p>
          <a:p>
            <a:pPr>
              <a:buFont typeface="Wingdings"/>
              <a:buChar char="Ø"/>
              <a:defRPr/>
            </a:pPr>
            <a:r>
              <a:rPr lang="de-DE" dirty="0"/>
              <a:t>  Verbesserung der Bodenstruktur / Humusaufbau</a:t>
            </a:r>
            <a:endParaRPr dirty="0"/>
          </a:p>
          <a:p>
            <a:pPr>
              <a:buFont typeface="Wingdings"/>
              <a:buChar char="Ø"/>
              <a:defRPr/>
            </a:pPr>
            <a:r>
              <a:rPr lang="de-DE" dirty="0"/>
              <a:t>  Bodensenken beseitigen</a:t>
            </a:r>
            <a:endParaRPr dirty="0"/>
          </a:p>
          <a:p>
            <a:pPr>
              <a:buFont typeface="Wingdings"/>
              <a:buChar char="Ø"/>
              <a:defRPr/>
            </a:pPr>
            <a:r>
              <a:rPr lang="de-DE" dirty="0"/>
              <a:t>  Bewässerung frühzeitig stoppen (</a:t>
            </a:r>
            <a:r>
              <a:rPr lang="de-DE" sz="2600" dirty="0"/>
              <a:t>falls vorhersehbar</a:t>
            </a:r>
            <a:r>
              <a:rPr lang="de-DE" dirty="0"/>
              <a:t>)</a:t>
            </a:r>
            <a:endParaRPr dirty="0"/>
          </a:p>
          <a:p>
            <a:pPr>
              <a:buFont typeface="Wingdings"/>
              <a:buChar char="Ø"/>
              <a:defRPr/>
            </a:pPr>
            <a:r>
              <a:rPr lang="de-DE" dirty="0"/>
              <a:t>  Einsatz von Hagelnetzen/Vliesen</a:t>
            </a:r>
            <a:endParaRPr dirty="0"/>
          </a:p>
          <a:p>
            <a:pPr>
              <a:buFont typeface="Wingdings"/>
              <a:buChar char="Ø"/>
              <a:defRPr/>
            </a:pPr>
            <a:r>
              <a:rPr lang="de-DE" dirty="0"/>
              <a:t>  Anbau in Hauptwindrichtung</a:t>
            </a:r>
            <a:endParaRPr dirty="0"/>
          </a:p>
          <a:p>
            <a:pPr>
              <a:buFont typeface="Wingdings"/>
              <a:buChar char="Ø"/>
              <a:defRPr/>
            </a:pPr>
            <a:r>
              <a:rPr lang="de-DE" dirty="0"/>
              <a:t>  Anbau empfindlicher Pflanzen nicht auf exponierten Flächen</a:t>
            </a:r>
            <a:endParaRPr dirty="0"/>
          </a:p>
          <a:p>
            <a:pPr>
              <a:buFont typeface="Wingdings"/>
              <a:buChar char="Ø"/>
              <a:defRPr/>
            </a:pPr>
            <a:r>
              <a:rPr lang="de-DE" dirty="0"/>
              <a:t>  Vlies statt Folie</a:t>
            </a:r>
            <a:endParaRPr dirty="0"/>
          </a:p>
        </p:txBody>
      </p:sp>
      <p:pic>
        <p:nvPicPr>
          <p:cNvPr id="6" name="Grafik 3"/>
          <p:cNvPicPr>
            <a:picLocks noChangeAspect="1"/>
          </p:cNvPicPr>
          <p:nvPr/>
        </p:nvPicPr>
        <p:blipFill>
          <a:blip r:embed="rId3"/>
          <a:stretch/>
        </p:blipFill>
        <p:spPr bwMode="auto">
          <a:xfrm>
            <a:off x="8976320" y="1376033"/>
            <a:ext cx="3069343" cy="2071806"/>
          </a:xfrm>
          <a:prstGeom prst="rect">
            <a:avLst/>
          </a:prstGeom>
        </p:spPr>
      </p:pic>
      <p:sp>
        <p:nvSpPr>
          <p:cNvPr id="7" name="Textfeld 5"/>
          <p:cNvSpPr>
            <a:spLocks/>
          </p:cNvSpPr>
          <p:nvPr/>
        </p:nvSpPr>
        <p:spPr bwMode="auto">
          <a:xfrm>
            <a:off x="8879875" y="3429000"/>
            <a:ext cx="3312125" cy="261610"/>
          </a:xfrm>
          <a:prstGeom prst="rect">
            <a:avLst/>
          </a:prstGeom>
          <a:noFill/>
        </p:spPr>
        <p:txBody>
          <a:bodyPr wrap="none" rtlCol="0">
            <a:spAutoFit/>
          </a:bodyPr>
          <a:lstStyle/>
          <a:p>
            <a:pPr>
              <a:defRPr/>
            </a:pPr>
            <a:r>
              <a:rPr lang="de-DE" sz="1100" baseline="30000" dirty="0"/>
              <a:t>10) </a:t>
            </a:r>
            <a:r>
              <a:rPr lang="de-DE" sz="1100" dirty="0"/>
              <a:t>Humusversorgung mit Stallmist, Josef Schlaghecken</a:t>
            </a:r>
            <a:endParaRPr dirty="0"/>
          </a:p>
        </p:txBody>
      </p:sp>
    </p:spTree>
    <p:extLst>
      <p:ext uri="{BB962C8B-B14F-4D97-AF65-F5344CB8AC3E}">
        <p14:creationId xmlns:p14="http://schemas.microsoft.com/office/powerpoint/2010/main" val="2903309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263675"/>
          </a:xfrm>
        </p:spPr>
        <p:txBody>
          <a:bodyPr>
            <a:normAutofit/>
          </a:bodyPr>
          <a:lstStyle/>
          <a:p>
            <a:pPr>
              <a:defRPr/>
            </a:pPr>
            <a:r>
              <a:rPr lang="de-DE" dirty="0"/>
              <a:t>Anpassungsmaßnahmen an zunehmende Extremwetterereignisse</a:t>
            </a:r>
            <a:endParaRPr dirty="0"/>
          </a:p>
        </p:txBody>
      </p:sp>
      <p:sp>
        <p:nvSpPr>
          <p:cNvPr id="5" name="Inhaltsplatzhalter 2"/>
          <p:cNvSpPr>
            <a:spLocks noGrp="1"/>
          </p:cNvSpPr>
          <p:nvPr>
            <p:ph idx="1"/>
          </p:nvPr>
        </p:nvSpPr>
        <p:spPr bwMode="auto"/>
        <p:txBody>
          <a:bodyPr/>
          <a:lstStyle/>
          <a:p>
            <a:pPr marL="0" indent="0">
              <a:buNone/>
              <a:defRPr/>
            </a:pPr>
            <a:endParaRPr lang="de-DE" dirty="0"/>
          </a:p>
          <a:p>
            <a:pPr>
              <a:buFont typeface="Wingdings"/>
              <a:buChar char="Ø"/>
              <a:defRPr/>
            </a:pPr>
            <a:r>
              <a:rPr lang="de-DE" dirty="0"/>
              <a:t> Pflanzung von Gehölzen (Hecken, Baumstreifen, Mais)</a:t>
            </a:r>
            <a:endParaRPr dirty="0"/>
          </a:p>
          <a:p>
            <a:pPr marL="0" indent="0">
              <a:buNone/>
              <a:defRPr/>
            </a:pPr>
            <a:r>
              <a:rPr lang="de-DE" dirty="0"/>
              <a:t>	</a:t>
            </a:r>
            <a:endParaRPr dirty="0"/>
          </a:p>
        </p:txBody>
      </p:sp>
      <p:pic>
        <p:nvPicPr>
          <p:cNvPr id="6" name="Grafik 3"/>
          <p:cNvPicPr>
            <a:picLocks noChangeAspect="1"/>
          </p:cNvPicPr>
          <p:nvPr/>
        </p:nvPicPr>
        <p:blipFill>
          <a:blip r:embed="rId3"/>
          <a:srcRect t="8709"/>
          <a:stretch/>
        </p:blipFill>
        <p:spPr bwMode="auto">
          <a:xfrm>
            <a:off x="3878589" y="2993444"/>
            <a:ext cx="4434821" cy="3036430"/>
          </a:xfrm>
          <a:prstGeom prst="rect">
            <a:avLst/>
          </a:prstGeom>
        </p:spPr>
      </p:pic>
      <p:sp>
        <p:nvSpPr>
          <p:cNvPr id="7" name="Textfeld 5"/>
          <p:cNvSpPr>
            <a:spLocks/>
          </p:cNvSpPr>
          <p:nvPr/>
        </p:nvSpPr>
        <p:spPr bwMode="auto">
          <a:xfrm>
            <a:off x="3874347" y="6029874"/>
            <a:ext cx="4309885" cy="261610"/>
          </a:xfrm>
          <a:prstGeom prst="rect">
            <a:avLst/>
          </a:prstGeom>
          <a:noFill/>
        </p:spPr>
        <p:txBody>
          <a:bodyPr wrap="square">
            <a:spAutoFit/>
          </a:bodyPr>
          <a:lstStyle/>
          <a:p>
            <a:pPr>
              <a:defRPr/>
            </a:pPr>
            <a:r>
              <a:rPr lang="de-DE" sz="1100" baseline="30000" dirty="0"/>
              <a:t>11) </a:t>
            </a:r>
            <a:r>
              <a:rPr lang="de-DE" sz="1100" dirty="0"/>
              <a:t>Bohnen: Windschutz durch Maisreihen, Josef Schlaghecken</a:t>
            </a:r>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407692"/>
          </a:xfrm>
        </p:spPr>
        <p:txBody>
          <a:bodyPr>
            <a:normAutofit/>
          </a:bodyPr>
          <a:lstStyle/>
          <a:p>
            <a:pPr>
              <a:defRPr/>
            </a:pPr>
            <a:r>
              <a:rPr lang="de-DE" dirty="0"/>
              <a:t>Anpassungsmaßnahmen an zunehmende Extremwetterereignisse</a:t>
            </a:r>
            <a:endParaRPr dirty="0"/>
          </a:p>
        </p:txBody>
      </p:sp>
      <p:sp>
        <p:nvSpPr>
          <p:cNvPr id="5" name="Inhaltsplatzhalter 2"/>
          <p:cNvSpPr>
            <a:spLocks noGrp="1"/>
          </p:cNvSpPr>
          <p:nvPr>
            <p:ph idx="1"/>
          </p:nvPr>
        </p:nvSpPr>
        <p:spPr bwMode="auto">
          <a:xfrm>
            <a:off x="753209" y="1463040"/>
            <a:ext cx="10600592" cy="4713923"/>
          </a:xfrm>
        </p:spPr>
        <p:txBody>
          <a:bodyPr/>
          <a:lstStyle/>
          <a:p>
            <a:pPr marL="0" indent="0">
              <a:buNone/>
              <a:defRPr/>
            </a:pPr>
            <a:endParaRPr lang="de-DE" dirty="0"/>
          </a:p>
          <a:p>
            <a:pPr marL="0" indent="0" algn="ctr">
              <a:buNone/>
              <a:defRPr/>
            </a:pPr>
            <a:r>
              <a:rPr lang="de-DE" dirty="0"/>
              <a:t>Welche Gründe sprechen </a:t>
            </a:r>
            <a:r>
              <a:rPr lang="de-DE" dirty="0">
                <a:solidFill>
                  <a:srgbClr val="C00000"/>
                </a:solidFill>
              </a:rPr>
              <a:t>gegen</a:t>
            </a:r>
            <a:r>
              <a:rPr lang="de-DE" dirty="0"/>
              <a:t> diese Anpassungsmaßnahmen bzw. </a:t>
            </a:r>
          </a:p>
          <a:p>
            <a:pPr marL="0" indent="0" algn="ctr">
              <a:buNone/>
              <a:defRPr/>
            </a:pPr>
            <a:r>
              <a:rPr lang="de-DE" dirty="0"/>
              <a:t>welche </a:t>
            </a:r>
            <a:r>
              <a:rPr lang="de-DE" dirty="0">
                <a:solidFill>
                  <a:srgbClr val="C00000"/>
                </a:solidFill>
              </a:rPr>
              <a:t>Risiken</a:t>
            </a:r>
            <a:r>
              <a:rPr lang="de-DE" dirty="0"/>
              <a:t> bestehen dabei?</a:t>
            </a:r>
          </a:p>
          <a:p>
            <a:pPr marL="0" indent="0">
              <a:buNone/>
              <a:defRPr/>
            </a:pPr>
            <a:endParaRPr lang="de-DE" dirty="0"/>
          </a:p>
          <a:p>
            <a:pPr marL="0" indent="0">
              <a:buNone/>
              <a:defRPr/>
            </a:pPr>
            <a:endParaRPr lang="de-DE" dirty="0"/>
          </a:p>
          <a:p>
            <a:pPr marL="0" indent="0">
              <a:buNone/>
              <a:defRPr/>
            </a:pPr>
            <a:endParaRPr lang="de-DE" dirty="0"/>
          </a:p>
        </p:txBody>
      </p:sp>
      <p:pic>
        <p:nvPicPr>
          <p:cNvPr id="2" name="Grafik 1">
            <a:extLst>
              <a:ext uri="{FF2B5EF4-FFF2-40B4-BE49-F238E27FC236}">
                <a16:creationId xmlns:a16="http://schemas.microsoft.com/office/drawing/2014/main" id="{7AA8FA32-324A-4ABF-B8DD-12270AC2BBEA}"/>
              </a:ext>
            </a:extLst>
          </p:cNvPr>
          <p:cNvPicPr>
            <a:picLocks noChangeAspect="1"/>
          </p:cNvPicPr>
          <p:nvPr/>
        </p:nvPicPr>
        <p:blipFill>
          <a:blip r:embed="rId3"/>
          <a:stretch>
            <a:fillRect/>
          </a:stretch>
        </p:blipFill>
        <p:spPr>
          <a:xfrm>
            <a:off x="5212003" y="3429000"/>
            <a:ext cx="1767993" cy="1761897"/>
          </a:xfrm>
          <a:prstGeom prst="rect">
            <a:avLst/>
          </a:prstGeom>
        </p:spPr>
      </p:pic>
      <p:sp>
        <p:nvSpPr>
          <p:cNvPr id="6" name="Rechteck 5">
            <a:extLst>
              <a:ext uri="{FF2B5EF4-FFF2-40B4-BE49-F238E27FC236}">
                <a16:creationId xmlns:a16="http://schemas.microsoft.com/office/drawing/2014/main" id="{C1EE08DF-EB51-44A4-B44A-8C17EE34AC9D}"/>
              </a:ext>
            </a:extLst>
          </p:cNvPr>
          <p:cNvSpPr/>
          <p:nvPr/>
        </p:nvSpPr>
        <p:spPr bwMode="auto">
          <a:xfrm>
            <a:off x="6456040" y="4751356"/>
            <a:ext cx="623889" cy="261610"/>
          </a:xfrm>
          <a:prstGeom prst="rect">
            <a:avLst/>
          </a:prstGeom>
        </p:spPr>
        <p:txBody>
          <a:bodyPr wrap="none">
            <a:spAutoFit/>
          </a:bodyPr>
          <a:lstStyle/>
          <a:p>
            <a:pPr>
              <a:defRPr/>
            </a:pPr>
            <a:r>
              <a:rPr lang="de-DE" sz="1100" dirty="0" err="1"/>
              <a:t>pixabay</a:t>
            </a:r>
            <a:endParaRPr lang="de-DE" sz="1100" dirty="0"/>
          </a:p>
        </p:txBody>
      </p:sp>
    </p:spTree>
    <p:extLst>
      <p:ext uri="{BB962C8B-B14F-4D97-AF65-F5344CB8AC3E}">
        <p14:creationId xmlns:p14="http://schemas.microsoft.com/office/powerpoint/2010/main" val="29538345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695723"/>
          </a:xfrm>
        </p:spPr>
        <p:txBody>
          <a:bodyPr>
            <a:normAutofit/>
          </a:bodyPr>
          <a:lstStyle/>
          <a:p>
            <a:pPr>
              <a:defRPr/>
            </a:pPr>
            <a:r>
              <a:rPr lang="de-DE" dirty="0"/>
              <a:t>Eine der wichtigsten Anpassungsmaßnahmen an zunehmende heiße bzw. Sommertage, Trockenheit und Extremwetterereignisse ist die …</a:t>
            </a:r>
          </a:p>
        </p:txBody>
      </p:sp>
      <p:sp>
        <p:nvSpPr>
          <p:cNvPr id="5" name="Inhaltsplatzhalter 2"/>
          <p:cNvSpPr>
            <a:spLocks noGrp="1"/>
          </p:cNvSpPr>
          <p:nvPr>
            <p:ph idx="1"/>
          </p:nvPr>
        </p:nvSpPr>
        <p:spPr bwMode="auto"/>
        <p:txBody>
          <a:bodyPr/>
          <a:lstStyle/>
          <a:p>
            <a:pPr>
              <a:defRPr/>
            </a:pPr>
            <a:endParaRPr lang="de-DE" dirty="0"/>
          </a:p>
          <a:p>
            <a:pPr marL="0" indent="0">
              <a:buNone/>
              <a:defRPr/>
            </a:pPr>
            <a:endParaRPr lang="de-DE" dirty="0"/>
          </a:p>
          <a:p>
            <a:pPr>
              <a:buFont typeface="Wingdings"/>
              <a:buChar char="Ø"/>
              <a:defRPr/>
            </a:pPr>
            <a:r>
              <a:rPr lang="de-DE" b="1" dirty="0"/>
              <a:t> Verbesserung der Bodenstruktur </a:t>
            </a:r>
            <a:r>
              <a:rPr lang="de-DE" dirty="0"/>
              <a:t>durch:</a:t>
            </a:r>
            <a:endParaRPr dirty="0"/>
          </a:p>
          <a:p>
            <a:pPr marL="0" indent="0">
              <a:spcBef>
                <a:spcPts val="600"/>
              </a:spcBef>
              <a:buNone/>
              <a:defRPr/>
            </a:pPr>
            <a:endParaRPr lang="de-DE" dirty="0"/>
          </a:p>
          <a:p>
            <a:pPr lvl="1">
              <a:buFont typeface="Courier New"/>
              <a:buChar char="o"/>
              <a:defRPr/>
            </a:pPr>
            <a:r>
              <a:rPr lang="de-DE" sz="2800" dirty="0"/>
              <a:t> Organische Düngung </a:t>
            </a:r>
            <a:endParaRPr dirty="0"/>
          </a:p>
          <a:p>
            <a:pPr lvl="1">
              <a:buFont typeface="Courier New"/>
              <a:buChar char="o"/>
              <a:defRPr/>
            </a:pPr>
            <a:r>
              <a:rPr lang="de-DE" sz="2800" dirty="0"/>
              <a:t> Ganzjährige Bodenbedeckung (grün, Mulch)</a:t>
            </a:r>
            <a:endParaRPr dirty="0"/>
          </a:p>
          <a:p>
            <a:pPr lvl="1">
              <a:buFont typeface="Courier New"/>
              <a:buChar char="o"/>
              <a:defRPr/>
            </a:pPr>
            <a:r>
              <a:rPr lang="de-DE" sz="2800" dirty="0"/>
              <a:t> Zwischenfruchtanbau, Untersaaten</a:t>
            </a:r>
            <a:endParaRPr dirty="0"/>
          </a:p>
          <a:p>
            <a:pPr lvl="1">
              <a:buFont typeface="Courier New"/>
              <a:buChar char="o"/>
              <a:defRPr/>
            </a:pPr>
            <a:r>
              <a:rPr lang="de-DE" sz="2800" dirty="0"/>
              <a:t> Vielseitige Fruchtfolge (Tief- und Flachwurzler, Leguminosen…)</a:t>
            </a:r>
            <a:endParaRPr dirty="0"/>
          </a:p>
          <a:p>
            <a:pPr lvl="1">
              <a:buFont typeface="Courier New"/>
              <a:buChar char="o"/>
              <a:defRPr/>
            </a:pPr>
            <a:endParaRPr lang="de-DE" sz="2800" dirty="0"/>
          </a:p>
        </p:txBody>
      </p:sp>
      <p:sp>
        <p:nvSpPr>
          <p:cNvPr id="6" name="Rechteck 3"/>
          <p:cNvSpPr/>
          <p:nvPr/>
        </p:nvSpPr>
        <p:spPr bwMode="auto">
          <a:xfrm>
            <a:off x="838200" y="2276872"/>
            <a:ext cx="10023231" cy="335922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anim calcmode="lin" valueType="num">
                                      <p:cBhvr additive="base">
                                        <p:cTn id="1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 calcmode="lin" valueType="num">
                                      <p:cBhvr additive="base">
                                        <p:cTn id="19"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anim calcmode="lin" valueType="num">
                                      <p:cBhvr additive="base">
                                        <p:cTn id="31"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a:bodyPr>
          <a:lstStyle/>
          <a:p>
            <a:pPr>
              <a:defRPr/>
            </a:pPr>
            <a:r>
              <a:rPr lang="de-DE" dirty="0"/>
              <a:t>Fortsetzung: Verbesserung der Bodenstruktur</a:t>
            </a:r>
            <a:endParaRPr dirty="0"/>
          </a:p>
        </p:txBody>
      </p:sp>
      <p:sp>
        <p:nvSpPr>
          <p:cNvPr id="5" name="Inhaltsplatzhalter 2"/>
          <p:cNvSpPr>
            <a:spLocks noGrp="1"/>
          </p:cNvSpPr>
          <p:nvPr>
            <p:ph idx="1"/>
          </p:nvPr>
        </p:nvSpPr>
        <p:spPr bwMode="auto"/>
        <p:txBody>
          <a:bodyPr/>
          <a:lstStyle/>
          <a:p>
            <a:pPr>
              <a:defRPr/>
            </a:pPr>
            <a:endParaRPr lang="de-DE" dirty="0"/>
          </a:p>
          <a:p>
            <a:pPr marL="0" indent="0">
              <a:spcBef>
                <a:spcPts val="600"/>
              </a:spcBef>
              <a:buNone/>
              <a:defRPr/>
            </a:pPr>
            <a:endParaRPr lang="de-DE" dirty="0"/>
          </a:p>
          <a:p>
            <a:pPr lvl="1">
              <a:buFont typeface="Courier New"/>
              <a:buChar char="o"/>
              <a:defRPr/>
            </a:pPr>
            <a:r>
              <a:rPr lang="de-DE" dirty="0"/>
              <a:t> </a:t>
            </a:r>
            <a:r>
              <a:rPr lang="de-DE" sz="2800" dirty="0"/>
              <a:t>Reduzierte Bodenbearbeitung</a:t>
            </a:r>
            <a:endParaRPr dirty="0"/>
          </a:p>
          <a:p>
            <a:pPr lvl="1">
              <a:buFont typeface="Courier New"/>
              <a:buChar char="o"/>
              <a:defRPr/>
            </a:pPr>
            <a:r>
              <a:rPr lang="de-DE" sz="2800" dirty="0"/>
              <a:t> Kalkung bzw. ausgewogene Düngung</a:t>
            </a:r>
            <a:endParaRPr dirty="0"/>
          </a:p>
          <a:p>
            <a:pPr lvl="1">
              <a:buFont typeface="Courier New"/>
              <a:buChar char="o"/>
              <a:defRPr/>
            </a:pPr>
            <a:r>
              <a:rPr lang="de-DE" sz="2800" dirty="0"/>
              <a:t> Bodenverdichtungen auflösen </a:t>
            </a:r>
            <a:endParaRPr dirty="0"/>
          </a:p>
          <a:p>
            <a:pPr lvl="1">
              <a:buFont typeface="Courier New"/>
              <a:buChar char="o"/>
              <a:defRPr/>
            </a:pPr>
            <a:r>
              <a:rPr lang="de-DE" sz="2800" dirty="0"/>
              <a:t> Befahren des Bodens nur bei günstigen Bodenbedingungen</a:t>
            </a:r>
            <a:endParaRPr dirty="0"/>
          </a:p>
          <a:p>
            <a:pPr lvl="1">
              <a:buFont typeface="Courier New"/>
              <a:buChar char="o"/>
              <a:defRPr/>
            </a:pPr>
            <a:r>
              <a:rPr lang="de-DE" sz="2800" dirty="0"/>
              <a:t> Anpassung des Reifendrucks </a:t>
            </a:r>
            <a:endParaRPr dirty="0"/>
          </a:p>
          <a:p>
            <a:pPr marL="457200" lvl="1" indent="0">
              <a:buNone/>
              <a:defRPr/>
            </a:pPr>
            <a:endParaRPr lang="de-DE" dirty="0"/>
          </a:p>
        </p:txBody>
      </p:sp>
      <p:sp>
        <p:nvSpPr>
          <p:cNvPr id="6" name="Rechteck 3"/>
          <p:cNvSpPr/>
          <p:nvPr/>
        </p:nvSpPr>
        <p:spPr bwMode="auto">
          <a:xfrm>
            <a:off x="838200" y="2060848"/>
            <a:ext cx="10023231" cy="3334112"/>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Krankheiten, Schädlinge, Unkräuter</a:t>
            </a:r>
          </a:p>
        </p:txBody>
      </p:sp>
      <p:sp>
        <p:nvSpPr>
          <p:cNvPr id="5" name="Inhaltsplatzhalter 2"/>
          <p:cNvSpPr>
            <a:spLocks noGrp="1"/>
          </p:cNvSpPr>
          <p:nvPr>
            <p:ph idx="1"/>
          </p:nvPr>
        </p:nvSpPr>
        <p:spPr bwMode="auto">
          <a:xfrm>
            <a:off x="838200" y="1423284"/>
            <a:ext cx="11148391" cy="4713923"/>
          </a:xfrm>
        </p:spPr>
        <p:txBody>
          <a:bodyPr/>
          <a:lstStyle/>
          <a:p>
            <a:pPr marL="0" indent="0">
              <a:buNone/>
              <a:defRPr/>
            </a:pPr>
            <a:endParaRPr lang="de-DE" u="sng" dirty="0"/>
          </a:p>
          <a:p>
            <a:pPr marL="0" indent="0">
              <a:spcAft>
                <a:spcPts val="1200"/>
              </a:spcAft>
              <a:buNone/>
              <a:defRPr/>
            </a:pPr>
            <a:r>
              <a:rPr lang="de-DE" b="1" dirty="0">
                <a:solidFill>
                  <a:schemeClr val="tx2">
                    <a:lumMod val="60000"/>
                    <a:lumOff val="40000"/>
                  </a:schemeClr>
                </a:solidFill>
              </a:rPr>
              <a:t>Auswirkungen </a:t>
            </a:r>
            <a:r>
              <a:rPr lang="de-DE" dirty="0"/>
              <a:t>auf Entwicklung und Wachstum durch den Klimawandel:</a:t>
            </a:r>
            <a:endParaRPr dirty="0"/>
          </a:p>
          <a:p>
            <a:pPr>
              <a:buFont typeface="Wingdings"/>
              <a:buChar char="Ø"/>
              <a:defRPr/>
            </a:pPr>
            <a:r>
              <a:rPr lang="de-DE" dirty="0"/>
              <a:t> Veränderungen im saisonalen Auftreten</a:t>
            </a:r>
            <a:endParaRPr dirty="0"/>
          </a:p>
          <a:p>
            <a:pPr>
              <a:buFont typeface="Wingdings"/>
              <a:buChar char="Ø"/>
              <a:defRPr/>
            </a:pPr>
            <a:r>
              <a:rPr lang="de-DE" dirty="0"/>
              <a:t> Veränderungen in der geographischen Ausbreitung</a:t>
            </a:r>
            <a:endParaRPr dirty="0"/>
          </a:p>
          <a:p>
            <a:pPr>
              <a:buFont typeface="Wingdings"/>
              <a:buChar char="Ø"/>
              <a:defRPr/>
            </a:pPr>
            <a:r>
              <a:rPr lang="de-DE" dirty="0"/>
              <a:t> Veränderungen in der Populationsdynamik und Epidemie</a:t>
            </a:r>
            <a:endParaRPr dirty="0"/>
          </a:p>
        </p:txBody>
      </p:sp>
      <p:sp>
        <p:nvSpPr>
          <p:cNvPr id="6" name="Textfeld 3"/>
          <p:cNvSpPr>
            <a:spLocks/>
          </p:cNvSpPr>
          <p:nvPr/>
        </p:nvSpPr>
        <p:spPr bwMode="auto">
          <a:xfrm>
            <a:off x="9552384" y="5805264"/>
            <a:ext cx="1584176" cy="261610"/>
          </a:xfrm>
          <a:prstGeom prst="rect">
            <a:avLst/>
          </a:prstGeom>
          <a:noFill/>
          <a:ln>
            <a:noFill/>
          </a:ln>
        </p:spPr>
        <p:txBody>
          <a:bodyPr wrap="square" rtlCol="0">
            <a:spAutoFit/>
          </a:bodyPr>
          <a:lstStyle/>
          <a:p>
            <a:pPr>
              <a:defRPr/>
            </a:pPr>
            <a:r>
              <a:rPr lang="de-DE" sz="1100" dirty="0"/>
              <a:t>Julius-Kühn-Institut</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Krankheiten, Schädlinge, Unkräuter (Beispiele)</a:t>
            </a:r>
            <a:endParaRPr dirty="0"/>
          </a:p>
        </p:txBody>
      </p:sp>
      <p:sp>
        <p:nvSpPr>
          <p:cNvPr id="5" name="Inhaltsplatzhalter 2"/>
          <p:cNvSpPr>
            <a:spLocks noGrp="1"/>
          </p:cNvSpPr>
          <p:nvPr>
            <p:ph idx="1"/>
          </p:nvPr>
        </p:nvSpPr>
        <p:spPr bwMode="auto">
          <a:xfrm>
            <a:off x="838200" y="1423284"/>
            <a:ext cx="11148391" cy="4713923"/>
          </a:xfrm>
        </p:spPr>
        <p:txBody>
          <a:bodyPr/>
          <a:lstStyle/>
          <a:p>
            <a:pPr marL="0" indent="0">
              <a:buNone/>
              <a:defRPr/>
            </a:pPr>
            <a:endParaRPr dirty="0"/>
          </a:p>
        </p:txBody>
      </p:sp>
      <p:graphicFrame>
        <p:nvGraphicFramePr>
          <p:cNvPr id="6" name="Tabelle 5"/>
          <p:cNvGraphicFramePr>
            <a:graphicFrameLocks noGrp="1"/>
          </p:cNvGraphicFramePr>
          <p:nvPr>
            <p:extLst>
              <p:ext uri="{D42A27DB-BD31-4B8C-83A1-F6EECF244321}">
                <p14:modId xmlns:p14="http://schemas.microsoft.com/office/powerpoint/2010/main" val="348292487"/>
              </p:ext>
            </p:extLst>
          </p:nvPr>
        </p:nvGraphicFramePr>
        <p:xfrm>
          <a:off x="935799" y="1423284"/>
          <a:ext cx="10320402" cy="4893910"/>
        </p:xfrm>
        <a:graphic>
          <a:graphicData uri="http://schemas.openxmlformats.org/drawingml/2006/table">
            <a:tbl>
              <a:tblPr firstRow="1" bandRow="1">
                <a:tableStyleId>{4EC20EFE-03EA-C6D3-C392-150C83E05EBD}</a:tableStyleId>
              </a:tblPr>
              <a:tblGrid>
                <a:gridCol w="3440134">
                  <a:extLst>
                    <a:ext uri="{9D8B030D-6E8A-4147-A177-3AD203B41FA5}">
                      <a16:colId xmlns:a16="http://schemas.microsoft.com/office/drawing/2014/main" val="20000"/>
                    </a:ext>
                  </a:extLst>
                </a:gridCol>
                <a:gridCol w="3440134">
                  <a:extLst>
                    <a:ext uri="{9D8B030D-6E8A-4147-A177-3AD203B41FA5}">
                      <a16:colId xmlns:a16="http://schemas.microsoft.com/office/drawing/2014/main" val="20001"/>
                    </a:ext>
                  </a:extLst>
                </a:gridCol>
                <a:gridCol w="3440134">
                  <a:extLst>
                    <a:ext uri="{9D8B030D-6E8A-4147-A177-3AD203B41FA5}">
                      <a16:colId xmlns:a16="http://schemas.microsoft.com/office/drawing/2014/main" val="20002"/>
                    </a:ext>
                  </a:extLst>
                </a:gridCol>
              </a:tblGrid>
              <a:tr h="664769">
                <a:tc>
                  <a:txBody>
                    <a:bodyPr/>
                    <a:lstStyle/>
                    <a:p>
                      <a:pPr>
                        <a:defRPr/>
                      </a:pPr>
                      <a:endParaRPr lang="de-DE"/>
                    </a:p>
                  </a:txBody>
                  <a:tcPr/>
                </a:tc>
                <a:tc>
                  <a:txBody>
                    <a:bodyPr/>
                    <a:lstStyle/>
                    <a:p>
                      <a:pPr>
                        <a:defRPr/>
                      </a:pPr>
                      <a:r>
                        <a:rPr lang="de-DE" dirty="0"/>
                        <a:t>Tendenz zunehmende Bedeutung durch:</a:t>
                      </a:r>
                      <a:endParaRPr dirty="0"/>
                    </a:p>
                  </a:txBody>
                  <a:tcPr/>
                </a:tc>
                <a:tc>
                  <a:txBody>
                    <a:bodyPr/>
                    <a:lstStyle/>
                    <a:p>
                      <a:pPr>
                        <a:defRPr/>
                      </a:pPr>
                      <a:r>
                        <a:rPr lang="de-DE"/>
                        <a:t>Tendenz abnehmende Bedeutung durch:</a:t>
                      </a:r>
                      <a:endParaRPr/>
                    </a:p>
                  </a:txBody>
                  <a:tcPr/>
                </a:tc>
                <a:extLst>
                  <a:ext uri="{0D108BD9-81ED-4DB2-BD59-A6C34878D82A}">
                    <a16:rowId xmlns:a16="http://schemas.microsoft.com/office/drawing/2014/main" val="10000"/>
                  </a:ext>
                </a:extLst>
              </a:tr>
              <a:tr h="560198">
                <a:tc>
                  <a:txBody>
                    <a:bodyPr/>
                    <a:lstStyle/>
                    <a:p>
                      <a:pPr>
                        <a:defRPr/>
                      </a:pPr>
                      <a:r>
                        <a:rPr lang="de-DE"/>
                        <a:t>Echter Mehltau (</a:t>
                      </a:r>
                      <a:r>
                        <a:rPr lang="de-DE" i="1"/>
                        <a:t>Erysiphaceae</a:t>
                      </a:r>
                      <a:r>
                        <a:rPr lang="de-DE"/>
                        <a:t>)</a:t>
                      </a:r>
                      <a:endParaRPr/>
                    </a:p>
                  </a:txBody>
                  <a:tcPr/>
                </a:tc>
                <a:tc>
                  <a:txBody>
                    <a:bodyPr/>
                    <a:lstStyle/>
                    <a:p>
                      <a:pPr>
                        <a:defRPr/>
                      </a:pPr>
                      <a:r>
                        <a:rPr lang="de-DE" dirty="0"/>
                        <a:t>Mildere Winter, Wärme und Trockenheit</a:t>
                      </a:r>
                      <a:endParaRPr dirty="0"/>
                    </a:p>
                  </a:txBody>
                  <a:tcPr/>
                </a:tc>
                <a:tc>
                  <a:txBody>
                    <a:bodyPr/>
                    <a:lstStyle/>
                    <a:p>
                      <a:pPr>
                        <a:defRPr/>
                      </a:pPr>
                      <a:endParaRPr lang="de-DE"/>
                    </a:p>
                  </a:txBody>
                  <a:tcPr/>
                </a:tc>
                <a:extLst>
                  <a:ext uri="{0D108BD9-81ED-4DB2-BD59-A6C34878D82A}">
                    <a16:rowId xmlns:a16="http://schemas.microsoft.com/office/drawing/2014/main" val="10001"/>
                  </a:ext>
                </a:extLst>
              </a:tr>
              <a:tr h="664769">
                <a:tc>
                  <a:txBody>
                    <a:bodyPr/>
                    <a:lstStyle/>
                    <a:p>
                      <a:pPr>
                        <a:defRPr/>
                      </a:pPr>
                      <a:r>
                        <a:rPr lang="de-DE"/>
                        <a:t>Grüne Reiswanze</a:t>
                      </a:r>
                      <a:endParaRPr/>
                    </a:p>
                  </a:txBody>
                  <a:tcPr/>
                </a:tc>
                <a:tc>
                  <a:txBody>
                    <a:bodyPr/>
                    <a:lstStyle/>
                    <a:p>
                      <a:pPr>
                        <a:defRPr/>
                      </a:pPr>
                      <a:r>
                        <a:rPr lang="de-DE"/>
                        <a:t>Höhere Temperaturen, mildere Winter</a:t>
                      </a:r>
                      <a:endParaRPr/>
                    </a:p>
                  </a:txBody>
                  <a:tcPr/>
                </a:tc>
                <a:tc>
                  <a:txBody>
                    <a:bodyPr/>
                    <a:lstStyle/>
                    <a:p>
                      <a:pPr>
                        <a:defRPr/>
                      </a:pPr>
                      <a:endParaRPr lang="de-DE"/>
                    </a:p>
                  </a:txBody>
                  <a:tcPr/>
                </a:tc>
                <a:extLst>
                  <a:ext uri="{0D108BD9-81ED-4DB2-BD59-A6C34878D82A}">
                    <a16:rowId xmlns:a16="http://schemas.microsoft.com/office/drawing/2014/main" val="10002"/>
                  </a:ext>
                </a:extLst>
              </a:tr>
              <a:tr h="645084">
                <a:tc>
                  <a:txBody>
                    <a:bodyPr/>
                    <a:lstStyle/>
                    <a:p>
                      <a:pPr>
                        <a:defRPr/>
                      </a:pPr>
                      <a:r>
                        <a:rPr lang="de-DE"/>
                        <a:t>Falscher Mehltau (</a:t>
                      </a:r>
                      <a:r>
                        <a:rPr lang="de-DE" i="1"/>
                        <a:t>Peronospora</a:t>
                      </a:r>
                      <a:r>
                        <a:rPr lang="de-DE"/>
                        <a:t>)</a:t>
                      </a:r>
                      <a:endParaRPr/>
                    </a:p>
                  </a:txBody>
                  <a:tcPr/>
                </a:tc>
                <a:tc>
                  <a:txBody>
                    <a:bodyPr/>
                    <a:lstStyle/>
                    <a:p>
                      <a:pPr>
                        <a:defRPr/>
                      </a:pPr>
                      <a:r>
                        <a:rPr lang="de-DE" dirty="0"/>
                        <a:t>Herbst (und Frühjahr), feuchter und kühler</a:t>
                      </a:r>
                      <a:endParaRPr dirty="0"/>
                    </a:p>
                  </a:txBody>
                  <a:tcPr/>
                </a:tc>
                <a:tc>
                  <a:txBody>
                    <a:bodyPr/>
                    <a:lstStyle/>
                    <a:p>
                      <a:pPr>
                        <a:defRPr/>
                      </a:pPr>
                      <a:r>
                        <a:rPr lang="de-DE"/>
                        <a:t>Trockenere Sommer</a:t>
                      </a:r>
                      <a:endParaRPr/>
                    </a:p>
                  </a:txBody>
                  <a:tcPr/>
                </a:tc>
                <a:extLst>
                  <a:ext uri="{0D108BD9-81ED-4DB2-BD59-A6C34878D82A}">
                    <a16:rowId xmlns:a16="http://schemas.microsoft.com/office/drawing/2014/main" val="10003"/>
                  </a:ext>
                </a:extLst>
              </a:tr>
              <a:tr h="664769">
                <a:tc>
                  <a:txBody>
                    <a:bodyPr/>
                    <a:lstStyle/>
                    <a:p>
                      <a:pPr>
                        <a:defRPr/>
                      </a:pPr>
                      <a:r>
                        <a:rPr lang="de-DE"/>
                        <a:t>Marmorierte Baumwanze</a:t>
                      </a:r>
                      <a:endParaRPr/>
                    </a:p>
                  </a:txBody>
                  <a:tcPr/>
                </a:tc>
                <a:tc>
                  <a:txBody>
                    <a:bodyPr/>
                    <a:lstStyle/>
                    <a:p>
                      <a:pPr>
                        <a:defRPr/>
                      </a:pPr>
                      <a:r>
                        <a:rPr lang="de-DE"/>
                        <a:t>Höhere Temperaturen, mildere Winter</a:t>
                      </a:r>
                      <a:endParaRPr/>
                    </a:p>
                  </a:txBody>
                  <a:tcPr/>
                </a:tc>
                <a:tc>
                  <a:txBody>
                    <a:bodyPr/>
                    <a:lstStyle/>
                    <a:p>
                      <a:pPr>
                        <a:defRPr/>
                      </a:pPr>
                      <a:endParaRPr lang="de-DE"/>
                    </a:p>
                  </a:txBody>
                  <a:tcPr/>
                </a:tc>
                <a:extLst>
                  <a:ext uri="{0D108BD9-81ED-4DB2-BD59-A6C34878D82A}">
                    <a16:rowId xmlns:a16="http://schemas.microsoft.com/office/drawing/2014/main" val="10004"/>
                  </a:ext>
                </a:extLst>
              </a:tr>
              <a:tr h="664769">
                <a:tc>
                  <a:txBody>
                    <a:bodyPr/>
                    <a:lstStyle/>
                    <a:p>
                      <a:pPr>
                        <a:defRPr/>
                      </a:pPr>
                      <a:r>
                        <a:rPr lang="de-DE"/>
                        <a:t>Tomatenwolllaus</a:t>
                      </a:r>
                      <a:endParaRPr/>
                    </a:p>
                  </a:txBody>
                  <a:tcPr/>
                </a:tc>
                <a:tc>
                  <a:txBody>
                    <a:bodyPr/>
                    <a:lstStyle/>
                    <a:p>
                      <a:pPr marL="0" marR="0" lvl="0" indent="0" algn="l" defTabSz="914400">
                        <a:lnSpc>
                          <a:spcPct val="100000"/>
                        </a:lnSpc>
                        <a:spcBef>
                          <a:spcPts val="0"/>
                        </a:spcBef>
                        <a:spcAft>
                          <a:spcPts val="0"/>
                        </a:spcAft>
                        <a:buClrTx/>
                        <a:buSzTx/>
                        <a:buFontTx/>
                        <a:buNone/>
                        <a:defRPr/>
                      </a:pPr>
                      <a:r>
                        <a:rPr lang="de-DE"/>
                        <a:t>Höhere Temperaturen, mildere Winter</a:t>
                      </a:r>
                      <a:endParaRPr/>
                    </a:p>
                  </a:txBody>
                  <a:tcPr/>
                </a:tc>
                <a:tc>
                  <a:txBody>
                    <a:bodyPr/>
                    <a:lstStyle/>
                    <a:p>
                      <a:pPr>
                        <a:defRPr/>
                      </a:pPr>
                      <a:endParaRPr lang="de-DE"/>
                    </a:p>
                  </a:txBody>
                  <a:tcPr/>
                </a:tc>
                <a:extLst>
                  <a:ext uri="{0D108BD9-81ED-4DB2-BD59-A6C34878D82A}">
                    <a16:rowId xmlns:a16="http://schemas.microsoft.com/office/drawing/2014/main" val="10005"/>
                  </a:ext>
                </a:extLst>
              </a:tr>
              <a:tr h="949670">
                <a:tc>
                  <a:txBody>
                    <a:bodyPr/>
                    <a:lstStyle/>
                    <a:p>
                      <a:pPr>
                        <a:defRPr/>
                      </a:pPr>
                      <a:r>
                        <a:rPr lang="de-DE"/>
                        <a:t>Franzosenkraut, Amaranth, Hirsen, Spitzwegerich, Löwenzahn</a:t>
                      </a:r>
                      <a:endParaRPr/>
                    </a:p>
                  </a:txBody>
                  <a:tcPr/>
                </a:tc>
                <a:tc>
                  <a:txBody>
                    <a:bodyPr/>
                    <a:lstStyle/>
                    <a:p>
                      <a:pPr marL="0" marR="0" lvl="0" indent="0" algn="l" defTabSz="914400">
                        <a:lnSpc>
                          <a:spcPct val="100000"/>
                        </a:lnSpc>
                        <a:spcBef>
                          <a:spcPts val="0"/>
                        </a:spcBef>
                        <a:spcAft>
                          <a:spcPts val="0"/>
                        </a:spcAft>
                        <a:buClrTx/>
                        <a:buSzTx/>
                        <a:buFontTx/>
                        <a:buNone/>
                        <a:defRPr/>
                      </a:pPr>
                      <a:r>
                        <a:rPr lang="de-DE"/>
                        <a:t>Höhere Temperaturen, Tiefwurzler im Vorteil bei Trockenheit</a:t>
                      </a:r>
                      <a:endParaRPr/>
                    </a:p>
                  </a:txBody>
                  <a:tcPr/>
                </a:tc>
                <a:tc>
                  <a:txBody>
                    <a:bodyPr/>
                    <a:lstStyle/>
                    <a:p>
                      <a:pPr>
                        <a:defRPr/>
                      </a:pPr>
                      <a:endParaRPr lang="de-DE" dirty="0"/>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6019"/>
            <a:ext cx="10515600" cy="918528"/>
          </a:xfrm>
        </p:spPr>
        <p:txBody>
          <a:bodyPr/>
          <a:lstStyle/>
          <a:p>
            <a:pPr>
              <a:defRPr/>
            </a:pPr>
            <a:r>
              <a:rPr lang="de-DE" dirty="0"/>
              <a:t>Krankheiten, Schädlinge, Unkräuter (Beispiele)</a:t>
            </a:r>
            <a:endParaRPr dirty="0"/>
          </a:p>
        </p:txBody>
      </p:sp>
      <p:pic>
        <p:nvPicPr>
          <p:cNvPr id="6" name="Grafik 3"/>
          <p:cNvPicPr>
            <a:picLocks noChangeAspect="1"/>
          </p:cNvPicPr>
          <p:nvPr/>
        </p:nvPicPr>
        <p:blipFill>
          <a:blip r:embed="rId3"/>
          <a:stretch/>
        </p:blipFill>
        <p:spPr bwMode="auto">
          <a:xfrm>
            <a:off x="706731" y="1371698"/>
            <a:ext cx="3110594" cy="4147458"/>
          </a:xfrm>
          <a:prstGeom prst="rect">
            <a:avLst/>
          </a:prstGeom>
        </p:spPr>
      </p:pic>
      <p:pic>
        <p:nvPicPr>
          <p:cNvPr id="7" name="Grafik 5"/>
          <p:cNvPicPr>
            <a:picLocks noChangeAspect="1"/>
          </p:cNvPicPr>
          <p:nvPr/>
        </p:nvPicPr>
        <p:blipFill>
          <a:blip r:embed="rId4"/>
          <a:stretch/>
        </p:blipFill>
        <p:spPr bwMode="auto">
          <a:xfrm>
            <a:off x="8522956" y="1118688"/>
            <a:ext cx="3548743" cy="2661557"/>
          </a:xfrm>
          <a:prstGeom prst="rect">
            <a:avLst/>
          </a:prstGeom>
        </p:spPr>
      </p:pic>
      <p:pic>
        <p:nvPicPr>
          <p:cNvPr id="8" name="Grafik 6"/>
          <p:cNvPicPr>
            <a:picLocks noChangeAspect="1"/>
          </p:cNvPicPr>
          <p:nvPr/>
        </p:nvPicPr>
        <p:blipFill>
          <a:blip r:embed="rId5"/>
          <a:stretch/>
        </p:blipFill>
        <p:spPr bwMode="auto">
          <a:xfrm>
            <a:off x="3622662" y="1820026"/>
            <a:ext cx="3710472" cy="2782854"/>
          </a:xfrm>
          <a:prstGeom prst="rect">
            <a:avLst/>
          </a:prstGeom>
        </p:spPr>
      </p:pic>
      <p:pic>
        <p:nvPicPr>
          <p:cNvPr id="9" name="Grafik 7"/>
          <p:cNvPicPr>
            <a:picLocks noChangeAspect="1"/>
          </p:cNvPicPr>
          <p:nvPr/>
        </p:nvPicPr>
        <p:blipFill>
          <a:blip r:embed="rId6"/>
          <a:stretch/>
        </p:blipFill>
        <p:spPr bwMode="auto">
          <a:xfrm>
            <a:off x="6464156" y="3258880"/>
            <a:ext cx="3680918" cy="2760688"/>
          </a:xfrm>
          <a:prstGeom prst="rect">
            <a:avLst/>
          </a:prstGeom>
        </p:spPr>
      </p:pic>
      <p:sp>
        <p:nvSpPr>
          <p:cNvPr id="10" name="Textfeld 6">
            <a:extLst>
              <a:ext uri="{FF2B5EF4-FFF2-40B4-BE49-F238E27FC236}">
                <a16:creationId xmlns:a16="http://schemas.microsoft.com/office/drawing/2014/main" id="{2ED581E3-418A-42D7-A992-45F8AA26E974}"/>
              </a:ext>
            </a:extLst>
          </p:cNvPr>
          <p:cNvSpPr>
            <a:spLocks/>
          </p:cNvSpPr>
          <p:nvPr/>
        </p:nvSpPr>
        <p:spPr bwMode="auto">
          <a:xfrm>
            <a:off x="3849406" y="4595075"/>
            <a:ext cx="2614750" cy="261610"/>
          </a:xfrm>
          <a:prstGeom prst="rect">
            <a:avLst/>
          </a:prstGeom>
          <a:noFill/>
        </p:spPr>
        <p:txBody>
          <a:bodyPr wrap="square">
            <a:spAutoFit/>
          </a:bodyPr>
          <a:lstStyle/>
          <a:p>
            <a:pPr>
              <a:defRPr/>
            </a:pPr>
            <a:r>
              <a:rPr lang="de-DE" sz="1100" dirty="0"/>
              <a:t>Zikaden am Tomatenblatt, LVG Heidelberg</a:t>
            </a:r>
            <a:endParaRPr sz="1100" dirty="0"/>
          </a:p>
        </p:txBody>
      </p:sp>
      <p:sp>
        <p:nvSpPr>
          <p:cNvPr id="12" name="Textfeld 6">
            <a:extLst>
              <a:ext uri="{FF2B5EF4-FFF2-40B4-BE49-F238E27FC236}">
                <a16:creationId xmlns:a16="http://schemas.microsoft.com/office/drawing/2014/main" id="{84233303-B7CF-489F-95EB-196FE129C916}"/>
              </a:ext>
            </a:extLst>
          </p:cNvPr>
          <p:cNvSpPr>
            <a:spLocks/>
          </p:cNvSpPr>
          <p:nvPr/>
        </p:nvSpPr>
        <p:spPr bwMode="auto">
          <a:xfrm>
            <a:off x="620757" y="5512259"/>
            <a:ext cx="3141561" cy="261610"/>
          </a:xfrm>
          <a:prstGeom prst="rect">
            <a:avLst/>
          </a:prstGeom>
          <a:noFill/>
        </p:spPr>
        <p:txBody>
          <a:bodyPr wrap="square">
            <a:spAutoFit/>
          </a:bodyPr>
          <a:lstStyle/>
          <a:p>
            <a:pPr>
              <a:defRPr/>
            </a:pPr>
            <a:r>
              <a:rPr lang="de-DE" sz="1100" dirty="0"/>
              <a:t>Franzosenkraut im Selleriefeld, LVG Heidelberg</a:t>
            </a:r>
            <a:endParaRPr sz="1100" dirty="0"/>
          </a:p>
        </p:txBody>
      </p:sp>
      <p:sp>
        <p:nvSpPr>
          <p:cNvPr id="13" name="Textfeld 6">
            <a:extLst>
              <a:ext uri="{FF2B5EF4-FFF2-40B4-BE49-F238E27FC236}">
                <a16:creationId xmlns:a16="http://schemas.microsoft.com/office/drawing/2014/main" id="{3301FA74-7FE4-4185-888F-204EA4B3B039}"/>
              </a:ext>
            </a:extLst>
          </p:cNvPr>
          <p:cNvSpPr>
            <a:spLocks/>
          </p:cNvSpPr>
          <p:nvPr/>
        </p:nvSpPr>
        <p:spPr bwMode="auto">
          <a:xfrm>
            <a:off x="6446060" y="6019568"/>
            <a:ext cx="2614750" cy="261610"/>
          </a:xfrm>
          <a:prstGeom prst="rect">
            <a:avLst/>
          </a:prstGeom>
          <a:noFill/>
        </p:spPr>
        <p:txBody>
          <a:bodyPr wrap="square">
            <a:spAutoFit/>
          </a:bodyPr>
          <a:lstStyle/>
          <a:p>
            <a:pPr>
              <a:defRPr/>
            </a:pPr>
            <a:r>
              <a:rPr lang="de-DE" sz="1100" dirty="0"/>
              <a:t>Bakteriosen an Salat, LVG Heidelberg</a:t>
            </a:r>
            <a:endParaRPr sz="1100" dirty="0"/>
          </a:p>
        </p:txBody>
      </p:sp>
      <p:sp>
        <p:nvSpPr>
          <p:cNvPr id="14" name="Textfeld 6">
            <a:extLst>
              <a:ext uri="{FF2B5EF4-FFF2-40B4-BE49-F238E27FC236}">
                <a16:creationId xmlns:a16="http://schemas.microsoft.com/office/drawing/2014/main" id="{58307DDB-A33B-474E-83A8-89794A4B8C2D}"/>
              </a:ext>
            </a:extLst>
          </p:cNvPr>
          <p:cNvSpPr>
            <a:spLocks/>
          </p:cNvSpPr>
          <p:nvPr/>
        </p:nvSpPr>
        <p:spPr bwMode="auto">
          <a:xfrm>
            <a:off x="10163170" y="3780245"/>
            <a:ext cx="2096119" cy="430887"/>
          </a:xfrm>
          <a:prstGeom prst="rect">
            <a:avLst/>
          </a:prstGeom>
          <a:noFill/>
        </p:spPr>
        <p:txBody>
          <a:bodyPr wrap="square">
            <a:spAutoFit/>
          </a:bodyPr>
          <a:lstStyle/>
          <a:p>
            <a:pPr>
              <a:defRPr/>
            </a:pPr>
            <a:r>
              <a:rPr lang="de-DE" sz="1100" dirty="0"/>
              <a:t>Wanzensaugschäden an Tomate, </a:t>
            </a:r>
          </a:p>
          <a:p>
            <a:pPr>
              <a:defRPr/>
            </a:pPr>
            <a:r>
              <a:rPr lang="de-DE" sz="1100" dirty="0"/>
              <a:t>LVG Heidelberg</a:t>
            </a:r>
            <a:endParaRPr sz="11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263675"/>
          </a:xfrm>
        </p:spPr>
        <p:txBody>
          <a:bodyPr>
            <a:normAutofit/>
          </a:bodyPr>
          <a:lstStyle/>
          <a:p>
            <a:pPr>
              <a:defRPr/>
            </a:pPr>
            <a:r>
              <a:rPr lang="de-DE" dirty="0"/>
              <a:t>Anpassungsmaßnahmen an zunehmenden Druck durch Krankheiten, Schädlinge, Unkräuter</a:t>
            </a:r>
            <a:endParaRPr dirty="0"/>
          </a:p>
        </p:txBody>
      </p:sp>
      <p:sp>
        <p:nvSpPr>
          <p:cNvPr id="5" name="Inhaltsplatzhalter 2"/>
          <p:cNvSpPr>
            <a:spLocks noGrp="1"/>
          </p:cNvSpPr>
          <p:nvPr>
            <p:ph idx="1"/>
          </p:nvPr>
        </p:nvSpPr>
        <p:spPr bwMode="auto"/>
        <p:txBody>
          <a:bodyPr/>
          <a:lstStyle/>
          <a:p>
            <a:pPr marL="0" indent="0">
              <a:buNone/>
              <a:defRPr/>
            </a:pPr>
            <a:endParaRPr lang="de-DE" dirty="0"/>
          </a:p>
          <a:p>
            <a:pPr marL="0" indent="0" algn="ctr">
              <a:buNone/>
              <a:defRPr/>
            </a:pPr>
            <a:r>
              <a:rPr lang="de-DE" dirty="0"/>
              <a:t>   Der Druck durch Krankheiten, Schädlinge und Unkräuter nehmen durch günstige klimatische Bedingungen in Zukunft tendenziell zu.</a:t>
            </a:r>
          </a:p>
          <a:p>
            <a:pPr marL="0" indent="0" algn="ctr">
              <a:buNone/>
              <a:defRPr/>
            </a:pPr>
            <a:r>
              <a:rPr lang="de-DE" dirty="0"/>
              <a:t> Welche Möglichkeiten bzw. Anpassungsmaßnahmen kennen Sie, um den Druck zu reduzieren?</a:t>
            </a:r>
            <a:endParaRPr dirty="0"/>
          </a:p>
        </p:txBody>
      </p:sp>
      <p:pic>
        <p:nvPicPr>
          <p:cNvPr id="2" name="Grafik 1">
            <a:extLst>
              <a:ext uri="{FF2B5EF4-FFF2-40B4-BE49-F238E27FC236}">
                <a16:creationId xmlns:a16="http://schemas.microsoft.com/office/drawing/2014/main" id="{BE438FEC-EC54-4F63-805D-55CCBFD211FE}"/>
              </a:ext>
            </a:extLst>
          </p:cNvPr>
          <p:cNvPicPr>
            <a:picLocks noChangeAspect="1"/>
          </p:cNvPicPr>
          <p:nvPr/>
        </p:nvPicPr>
        <p:blipFill>
          <a:blip r:embed="rId3"/>
          <a:stretch>
            <a:fillRect/>
          </a:stretch>
        </p:blipFill>
        <p:spPr>
          <a:xfrm>
            <a:off x="5212003" y="4293096"/>
            <a:ext cx="1767993" cy="1761897"/>
          </a:xfrm>
          <a:prstGeom prst="rect">
            <a:avLst/>
          </a:prstGeom>
        </p:spPr>
      </p:pic>
      <p:sp>
        <p:nvSpPr>
          <p:cNvPr id="6" name="Rechteck 5">
            <a:extLst>
              <a:ext uri="{FF2B5EF4-FFF2-40B4-BE49-F238E27FC236}">
                <a16:creationId xmlns:a16="http://schemas.microsoft.com/office/drawing/2014/main" id="{E61731BD-8388-496E-99BC-7D4B6FC76C60}"/>
              </a:ext>
            </a:extLst>
          </p:cNvPr>
          <p:cNvSpPr/>
          <p:nvPr/>
        </p:nvSpPr>
        <p:spPr bwMode="auto">
          <a:xfrm>
            <a:off x="6393043" y="5543654"/>
            <a:ext cx="623889" cy="261610"/>
          </a:xfrm>
          <a:prstGeom prst="rect">
            <a:avLst/>
          </a:prstGeom>
        </p:spPr>
        <p:txBody>
          <a:bodyPr wrap="none">
            <a:spAutoFit/>
          </a:bodyPr>
          <a:lstStyle/>
          <a:p>
            <a:pPr>
              <a:defRPr/>
            </a:pPr>
            <a:r>
              <a:rPr lang="de-DE" sz="1100" dirty="0" err="1"/>
              <a:t>pixabay</a:t>
            </a:r>
            <a:endParaRPr lang="de-DE" sz="1100" dirty="0"/>
          </a:p>
        </p:txBody>
      </p:sp>
    </p:spTree>
    <p:extLst>
      <p:ext uri="{BB962C8B-B14F-4D97-AF65-F5344CB8AC3E}">
        <p14:creationId xmlns:p14="http://schemas.microsoft.com/office/powerpoint/2010/main" val="13427097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a:t>Anpassungsmaßnahmen an erhöhten Schädling-, Krankheits-, Unkrautdruck</a:t>
            </a:r>
            <a:endParaRPr dirty="0"/>
          </a:p>
        </p:txBody>
      </p:sp>
      <p:sp>
        <p:nvSpPr>
          <p:cNvPr id="5" name="Inhaltsplatzhalter 2"/>
          <p:cNvSpPr>
            <a:spLocks noGrp="1"/>
          </p:cNvSpPr>
          <p:nvPr>
            <p:ph idx="1"/>
          </p:nvPr>
        </p:nvSpPr>
        <p:spPr bwMode="auto"/>
        <p:txBody>
          <a:bodyPr/>
          <a:lstStyle/>
          <a:p>
            <a:pPr marL="0" indent="0">
              <a:buNone/>
              <a:defRPr/>
            </a:pPr>
            <a:endParaRPr lang="de-DE" dirty="0"/>
          </a:p>
          <a:p>
            <a:pPr>
              <a:buFont typeface="Wingdings"/>
              <a:buChar char="Ø"/>
              <a:defRPr/>
            </a:pPr>
            <a:r>
              <a:rPr lang="de-DE" dirty="0"/>
              <a:t> Förderung und Schonung funktioneller Biodiversität </a:t>
            </a:r>
            <a:endParaRPr dirty="0"/>
          </a:p>
          <a:p>
            <a:pPr>
              <a:buFont typeface="Wingdings"/>
              <a:buChar char="Ø"/>
              <a:defRPr/>
            </a:pPr>
            <a:r>
              <a:rPr lang="de-DE" dirty="0"/>
              <a:t> Managementmaßnahmen zur Reduktion des Auftretens</a:t>
            </a:r>
            <a:endParaRPr dirty="0"/>
          </a:p>
          <a:p>
            <a:pPr>
              <a:buFont typeface="Wingdings"/>
              <a:buChar char="Ø"/>
              <a:defRPr/>
            </a:pPr>
            <a:r>
              <a:rPr lang="de-DE" dirty="0"/>
              <a:t> Einsatz von direkten Maßnahmen</a:t>
            </a:r>
            <a:endParaRPr dirty="0"/>
          </a:p>
          <a:p>
            <a:pPr>
              <a:buFont typeface="Wingdings"/>
              <a:buChar char="Ø"/>
              <a:defRPr/>
            </a:pPr>
            <a:r>
              <a:rPr lang="de-DE" sz="2800" dirty="0"/>
              <a:t> Ausgewogene Düngung</a:t>
            </a:r>
            <a:endParaRPr dirty="0"/>
          </a:p>
          <a:p>
            <a:pPr>
              <a:buFont typeface="Wingdings"/>
              <a:buChar char="Ø"/>
              <a:defRPr/>
            </a:pPr>
            <a:r>
              <a:rPr lang="de-DE" dirty="0"/>
              <a:t> </a:t>
            </a:r>
            <a:r>
              <a:rPr lang="de-DE" sz="2800" dirty="0"/>
              <a:t>Pflanzenstärkungsmittel</a:t>
            </a:r>
            <a:endParaRPr dirty="0"/>
          </a:p>
          <a:p>
            <a:pPr>
              <a:buFont typeface="Wingdings"/>
              <a:buChar char="Ø"/>
              <a:defRPr/>
            </a:pPr>
            <a:r>
              <a:rPr lang="de-DE" dirty="0"/>
              <a:t> Sortenwahl</a:t>
            </a:r>
            <a:endParaRPr lang="de-DE" sz="2800" dirty="0"/>
          </a:p>
          <a:p>
            <a:pPr marL="0" indent="0">
              <a:buNone/>
              <a:defRPr/>
            </a:pPr>
            <a:endParaRPr lang="de-DE" dirty="0"/>
          </a:p>
          <a:p>
            <a:pPr>
              <a:buFont typeface="Wingdings"/>
              <a:buChar char="Ø"/>
              <a:defRPr/>
            </a:pPr>
            <a:endParaRPr lang="de-DE" dirty="0"/>
          </a:p>
          <a:p>
            <a:pPr marL="0" indent="0">
              <a:buNone/>
              <a:defRPr/>
            </a:pPr>
            <a:endParaRPr lang="de-DE" dirty="0"/>
          </a:p>
          <a:p>
            <a:pPr>
              <a:defRPr/>
            </a:pPr>
            <a:endParaRPr lang="de-D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Pflanzenschutz</a:t>
            </a:r>
            <a:endParaRPr dirty="0"/>
          </a:p>
        </p:txBody>
      </p:sp>
      <p:sp>
        <p:nvSpPr>
          <p:cNvPr id="5" name="Inhaltsplatzhalter 2"/>
          <p:cNvSpPr>
            <a:spLocks noGrp="1"/>
          </p:cNvSpPr>
          <p:nvPr>
            <p:ph idx="1"/>
          </p:nvPr>
        </p:nvSpPr>
        <p:spPr bwMode="auto">
          <a:xfrm>
            <a:off x="838200" y="1371785"/>
            <a:ext cx="11148391" cy="4713923"/>
          </a:xfrm>
        </p:spPr>
        <p:txBody>
          <a:bodyPr/>
          <a:lstStyle/>
          <a:p>
            <a:pPr marL="0" indent="0">
              <a:spcAft>
                <a:spcPts val="1200"/>
              </a:spcAft>
              <a:buNone/>
              <a:defRPr/>
            </a:pPr>
            <a:r>
              <a:rPr lang="de-DE" sz="2600" u="sng" dirty="0"/>
              <a:t>Einflüsse auf die Wirksamkeit von Pflanzenschutzmitteln</a:t>
            </a:r>
            <a:r>
              <a:rPr lang="de-DE" sz="2600" dirty="0"/>
              <a:t>:</a:t>
            </a:r>
            <a:endParaRPr dirty="0"/>
          </a:p>
          <a:p>
            <a:pPr>
              <a:buFont typeface="Wingdings"/>
              <a:buChar char="Ø"/>
              <a:defRPr/>
            </a:pPr>
            <a:r>
              <a:rPr lang="de-DE" sz="2600" dirty="0"/>
              <a:t> Ungeeignete Witterung und/oder Extremwetter</a:t>
            </a:r>
            <a:endParaRPr dirty="0"/>
          </a:p>
          <a:p>
            <a:pPr lvl="1">
              <a:defRPr/>
            </a:pPr>
            <a:r>
              <a:rPr lang="de-DE" sz="2600" dirty="0"/>
              <a:t> Einschränkung der Anwendbarkeit z.B. durch Hitze/Starkniederschläge</a:t>
            </a:r>
            <a:endParaRPr dirty="0"/>
          </a:p>
          <a:p>
            <a:pPr lvl="1">
              <a:defRPr/>
            </a:pPr>
            <a:r>
              <a:rPr lang="de-DE" sz="2600" dirty="0"/>
              <a:t> Temperaturstabilität der Mittel (Wirkungsdauer und Gefahr der Abwaschung/Verdünnung/Auswaschung von Herbiziden)</a:t>
            </a:r>
            <a:endParaRPr dirty="0"/>
          </a:p>
          <a:p>
            <a:pPr marL="457200" lvl="1" indent="0">
              <a:buNone/>
              <a:defRPr/>
            </a:pPr>
            <a:endParaRPr lang="de-DE" sz="2600" dirty="0"/>
          </a:p>
          <a:p>
            <a:pPr>
              <a:buFont typeface="Wingdings"/>
              <a:buChar char="Ø"/>
              <a:defRPr/>
            </a:pPr>
            <a:r>
              <a:rPr lang="de-DE" sz="2600" dirty="0"/>
              <a:t> Änderung der Wirksamkeit</a:t>
            </a:r>
            <a:endParaRPr dirty="0"/>
          </a:p>
          <a:p>
            <a:pPr lvl="1">
              <a:defRPr/>
            </a:pPr>
            <a:r>
              <a:rPr lang="de-DE" sz="2600" dirty="0"/>
              <a:t>Durch physiologische, morphologische und/oder genetische Anpassung der Schadorganismen an neue Klimabedingungen</a:t>
            </a:r>
            <a:endParaRPr dirty="0"/>
          </a:p>
          <a:p>
            <a:pPr lvl="1">
              <a:defRPr/>
            </a:pPr>
            <a:r>
              <a:rPr lang="de-DE" sz="2600" dirty="0"/>
              <a:t>U.a. veränderte Epidermisstruktur, Spaltöffnung, </a:t>
            </a:r>
            <a:r>
              <a:rPr lang="de-DE" sz="2600" dirty="0" err="1"/>
              <a:t>Metabolismen</a:t>
            </a:r>
            <a:endParaRPr lang="de-DE" sz="2600" dirty="0"/>
          </a:p>
        </p:txBody>
      </p:sp>
      <p:sp>
        <p:nvSpPr>
          <p:cNvPr id="6" name="Textfeld 3"/>
          <p:cNvSpPr>
            <a:spLocks/>
          </p:cNvSpPr>
          <p:nvPr/>
        </p:nvSpPr>
        <p:spPr bwMode="auto">
          <a:xfrm>
            <a:off x="10344472" y="5824098"/>
            <a:ext cx="1512168" cy="261610"/>
          </a:xfrm>
          <a:prstGeom prst="rect">
            <a:avLst/>
          </a:prstGeom>
          <a:noFill/>
          <a:ln>
            <a:noFill/>
          </a:ln>
        </p:spPr>
        <p:txBody>
          <a:bodyPr wrap="square" rtlCol="0">
            <a:spAutoFit/>
          </a:bodyPr>
          <a:lstStyle/>
          <a:p>
            <a:pPr>
              <a:defRPr/>
            </a:pPr>
            <a:r>
              <a:rPr lang="de-DE" sz="1100" dirty="0"/>
              <a:t>Julius-Kühn-Institut</a:t>
            </a:r>
            <a:endParaRP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Pflanzenschutz</a:t>
            </a:r>
            <a:endParaRPr dirty="0"/>
          </a:p>
        </p:txBody>
      </p:sp>
      <p:sp>
        <p:nvSpPr>
          <p:cNvPr id="5" name="Inhaltsplatzhalter 2"/>
          <p:cNvSpPr>
            <a:spLocks noGrp="1"/>
          </p:cNvSpPr>
          <p:nvPr>
            <p:ph idx="1"/>
          </p:nvPr>
        </p:nvSpPr>
        <p:spPr bwMode="auto">
          <a:xfrm>
            <a:off x="838198" y="1423284"/>
            <a:ext cx="11148391" cy="4713923"/>
          </a:xfrm>
        </p:spPr>
        <p:txBody>
          <a:bodyPr/>
          <a:lstStyle/>
          <a:p>
            <a:pPr marL="0" indent="0">
              <a:buNone/>
              <a:defRPr/>
            </a:pPr>
            <a:r>
              <a:rPr lang="de-DE" sz="2600" u="sng" dirty="0"/>
              <a:t>Einflüsse auf die Wirksamkeit der Pflanzenschutzmittel</a:t>
            </a:r>
            <a:r>
              <a:rPr lang="de-DE" sz="2600" dirty="0"/>
              <a:t>:</a:t>
            </a:r>
            <a:endParaRPr dirty="0"/>
          </a:p>
          <a:p>
            <a:pPr marL="0" indent="0">
              <a:buNone/>
              <a:defRPr/>
            </a:pPr>
            <a:r>
              <a:rPr lang="de-DE" sz="2600" dirty="0"/>
              <a:t> </a:t>
            </a:r>
            <a:endParaRPr dirty="0"/>
          </a:p>
          <a:p>
            <a:pPr>
              <a:buFont typeface="Wingdings"/>
              <a:buChar char="Ø"/>
              <a:defRPr/>
            </a:pPr>
            <a:r>
              <a:rPr lang="de-DE" sz="2600" dirty="0"/>
              <a:t> Verschiebung der Anwendungs-/Durchführungszeitpunkte</a:t>
            </a:r>
            <a:endParaRPr dirty="0"/>
          </a:p>
          <a:p>
            <a:pPr lvl="1">
              <a:defRPr/>
            </a:pPr>
            <a:r>
              <a:rPr lang="de-DE" sz="2600" dirty="0"/>
              <a:t>Zeitliche Verschiebung im Auftreten der Schaderreger und/oder veränderte Phänologie der Kulturpflanzen</a:t>
            </a:r>
            <a:endParaRPr dirty="0"/>
          </a:p>
          <a:p>
            <a:pPr lvl="1">
              <a:defRPr/>
            </a:pPr>
            <a:r>
              <a:rPr lang="de-DE" sz="2600" dirty="0"/>
              <a:t>Nichtbefahrbarkeit der Flächen durch Starkniederschläge / Staunässe</a:t>
            </a:r>
            <a:endParaRPr dirty="0"/>
          </a:p>
          <a:p>
            <a:pPr lvl="1">
              <a:defRPr/>
            </a:pPr>
            <a:endParaRPr lang="de-DE" dirty="0"/>
          </a:p>
          <a:p>
            <a:pPr marL="457200" lvl="1" indent="0" algn="ctr">
              <a:buNone/>
              <a:defRPr/>
            </a:pPr>
            <a:r>
              <a:rPr lang="de-DE" sz="2800" dirty="0"/>
              <a:t> </a:t>
            </a:r>
            <a:r>
              <a:rPr lang="de-DE" sz="2800" b="1" dirty="0"/>
              <a:t>Der Klimawandel hat Auswirkungen auf die Wirksamkeit von</a:t>
            </a:r>
            <a:br>
              <a:rPr lang="de-DE" sz="2800" b="1" dirty="0"/>
            </a:br>
            <a:r>
              <a:rPr lang="de-DE" sz="2800" b="1" dirty="0"/>
              <a:t>     Pflanzenschutzmitteln</a:t>
            </a:r>
          </a:p>
        </p:txBody>
      </p:sp>
      <p:sp>
        <p:nvSpPr>
          <p:cNvPr id="6" name="Textfeld 3"/>
          <p:cNvSpPr>
            <a:spLocks/>
          </p:cNvSpPr>
          <p:nvPr/>
        </p:nvSpPr>
        <p:spPr bwMode="auto">
          <a:xfrm>
            <a:off x="10416480" y="5888782"/>
            <a:ext cx="1512168" cy="261610"/>
          </a:xfrm>
          <a:prstGeom prst="rect">
            <a:avLst/>
          </a:prstGeom>
          <a:noFill/>
          <a:ln>
            <a:noFill/>
          </a:ln>
        </p:spPr>
        <p:txBody>
          <a:bodyPr wrap="square" rtlCol="0">
            <a:spAutoFit/>
          </a:bodyPr>
          <a:lstStyle/>
          <a:p>
            <a:pPr>
              <a:defRPr/>
            </a:pPr>
            <a:r>
              <a:rPr lang="de-DE" sz="1100" dirty="0"/>
              <a:t>Julius-Kühn-Institut</a:t>
            </a:r>
            <a:endParaRPr dirty="0"/>
          </a:p>
        </p:txBody>
      </p:sp>
      <p:sp>
        <p:nvSpPr>
          <p:cNvPr id="2" name="Pfeil: nach rechts 1">
            <a:extLst>
              <a:ext uri="{FF2B5EF4-FFF2-40B4-BE49-F238E27FC236}">
                <a16:creationId xmlns:a16="http://schemas.microsoft.com/office/drawing/2014/main" id="{225540DF-138F-4900-87E4-300821F7DFB5}"/>
              </a:ext>
            </a:extLst>
          </p:cNvPr>
          <p:cNvSpPr/>
          <p:nvPr/>
        </p:nvSpPr>
        <p:spPr>
          <a:xfrm>
            <a:off x="983432" y="4437112"/>
            <a:ext cx="64807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6" end="6"/>
                                            </p:txEl>
                                          </p:spTgt>
                                        </p:tgtEl>
                                        <p:attrNameLst>
                                          <p:attrName>style.visibility</p:attrName>
                                        </p:attrNameLst>
                                      </p:cBhvr>
                                      <p:to>
                                        <p:strVal val="visible"/>
                                      </p:to>
                                    </p:set>
                                    <p:anim calcmode="lin" valueType="num">
                                      <p:cBhvr additive="base">
                                        <p:cTn id="1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Pflanzenschutz</a:t>
            </a:r>
            <a:endParaRPr dirty="0"/>
          </a:p>
        </p:txBody>
      </p:sp>
      <p:sp>
        <p:nvSpPr>
          <p:cNvPr id="5" name="Inhaltsplatzhalter 2"/>
          <p:cNvSpPr>
            <a:spLocks noGrp="1"/>
          </p:cNvSpPr>
          <p:nvPr>
            <p:ph idx="1"/>
          </p:nvPr>
        </p:nvSpPr>
        <p:spPr bwMode="auto">
          <a:xfrm>
            <a:off x="838198" y="1423284"/>
            <a:ext cx="11148391" cy="4713923"/>
          </a:xfrm>
        </p:spPr>
        <p:txBody>
          <a:bodyPr/>
          <a:lstStyle/>
          <a:p>
            <a:pPr marL="0" indent="0">
              <a:buNone/>
              <a:defRPr/>
            </a:pPr>
            <a:r>
              <a:rPr lang="de-DE" b="1" dirty="0"/>
              <a:t> </a:t>
            </a:r>
            <a:endParaRPr dirty="0"/>
          </a:p>
          <a:p>
            <a:pPr marL="0" indent="0">
              <a:buNone/>
              <a:defRPr/>
            </a:pPr>
            <a:endParaRPr lang="de-DE" sz="2800" dirty="0"/>
          </a:p>
        </p:txBody>
      </p:sp>
      <p:sp>
        <p:nvSpPr>
          <p:cNvPr id="6" name="Textfeld 8"/>
          <p:cNvSpPr>
            <a:spLocks/>
          </p:cNvSpPr>
          <p:nvPr/>
        </p:nvSpPr>
        <p:spPr bwMode="auto">
          <a:xfrm>
            <a:off x="2901341" y="6006402"/>
            <a:ext cx="8525003" cy="261610"/>
          </a:xfrm>
          <a:prstGeom prst="rect">
            <a:avLst/>
          </a:prstGeom>
          <a:noFill/>
        </p:spPr>
        <p:txBody>
          <a:bodyPr wrap="square" rtlCol="0">
            <a:spAutoFit/>
          </a:bodyPr>
          <a:lstStyle/>
          <a:p>
            <a:pPr>
              <a:defRPr/>
            </a:pPr>
            <a:r>
              <a:rPr lang="de-DE" sz="1100" u="sng" dirty="0">
                <a:hlinkClick r:id="rId3" tooltip="http://www.hortipendium.de/insektizid"/>
              </a:rPr>
              <a:t>www.hortipendium.de/insektizid</a:t>
            </a:r>
            <a:r>
              <a:rPr lang="de-DE" sz="1100" dirty="0"/>
              <a:t> (verändert nach dem Original von Dr. Frank Burghause, DLR (14.05.13)</a:t>
            </a:r>
            <a:endParaRPr lang="de-DE" sz="1100" dirty="0">
              <a:solidFill>
                <a:srgbClr val="C00000"/>
              </a:solidFill>
            </a:endParaRPr>
          </a:p>
        </p:txBody>
      </p:sp>
      <p:pic>
        <p:nvPicPr>
          <p:cNvPr id="7" name="Grafik 3"/>
          <p:cNvPicPr>
            <a:picLocks noChangeAspect="1"/>
          </p:cNvPicPr>
          <p:nvPr/>
        </p:nvPicPr>
        <p:blipFill>
          <a:blip r:embed="rId4"/>
          <a:stretch/>
        </p:blipFill>
        <p:spPr bwMode="auto">
          <a:xfrm>
            <a:off x="2999656" y="1116874"/>
            <a:ext cx="7016578" cy="4909289"/>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407691"/>
          </a:xfrm>
        </p:spPr>
        <p:txBody>
          <a:bodyPr>
            <a:normAutofit fontScale="90000"/>
          </a:bodyPr>
          <a:lstStyle/>
          <a:p>
            <a:pPr>
              <a:defRPr/>
            </a:pPr>
            <a:r>
              <a:rPr lang="de-DE" dirty="0"/>
              <a:t>Pflanzenschutz: Anpassungsmaßnahmen an geringere Wirksamkeit einiger insektiziden Wirkstoffe</a:t>
            </a:r>
            <a:br>
              <a:rPr lang="de-DE" dirty="0"/>
            </a:br>
            <a:endParaRPr dirty="0"/>
          </a:p>
        </p:txBody>
      </p:sp>
      <p:sp>
        <p:nvSpPr>
          <p:cNvPr id="5" name="Inhaltsplatzhalter 2"/>
          <p:cNvSpPr>
            <a:spLocks noGrp="1"/>
          </p:cNvSpPr>
          <p:nvPr>
            <p:ph idx="1"/>
          </p:nvPr>
        </p:nvSpPr>
        <p:spPr bwMode="auto">
          <a:xfrm>
            <a:off x="838198" y="1423284"/>
            <a:ext cx="11148391" cy="4713923"/>
          </a:xfrm>
        </p:spPr>
        <p:txBody>
          <a:bodyPr/>
          <a:lstStyle/>
          <a:p>
            <a:pPr marL="0" indent="0">
              <a:buNone/>
              <a:defRPr/>
            </a:pPr>
            <a:endParaRPr lang="de-DE" sz="1200" dirty="0"/>
          </a:p>
          <a:p>
            <a:pPr marL="0" indent="0">
              <a:spcAft>
                <a:spcPts val="1200"/>
              </a:spcAft>
              <a:buNone/>
              <a:defRPr/>
            </a:pPr>
            <a:endParaRPr lang="de-DE" dirty="0"/>
          </a:p>
          <a:p>
            <a:pPr>
              <a:spcAft>
                <a:spcPts val="1200"/>
              </a:spcAft>
              <a:buFont typeface="Wingdings"/>
              <a:buChar char="à"/>
              <a:defRPr/>
            </a:pPr>
            <a:r>
              <a:rPr lang="de-DE" dirty="0"/>
              <a:t> </a:t>
            </a:r>
            <a:r>
              <a:rPr lang="de-DE" b="1" dirty="0"/>
              <a:t>Vermehrter Fokus auf alternative Bekämpfung:</a:t>
            </a:r>
            <a:endParaRPr b="1" dirty="0"/>
          </a:p>
          <a:p>
            <a:pPr lvl="1">
              <a:buFont typeface="Courier New"/>
              <a:buChar char="o"/>
              <a:defRPr/>
            </a:pPr>
            <a:r>
              <a:rPr lang="de-DE" sz="2800" dirty="0"/>
              <a:t> </a:t>
            </a:r>
            <a:r>
              <a:rPr lang="de-DE" sz="2800" dirty="0" err="1"/>
              <a:t>Nützlingsschonung</a:t>
            </a:r>
            <a:r>
              <a:rPr lang="de-DE" sz="2800" dirty="0"/>
              <a:t>/-förderung: ökologische Ausgleichsflächen, </a:t>
            </a:r>
            <a:br>
              <a:rPr lang="de-DE" sz="2800" dirty="0"/>
            </a:br>
            <a:r>
              <a:rPr lang="de-DE" sz="2800" dirty="0"/>
              <a:t> Blühstreifen, Auswahl der PSM</a:t>
            </a:r>
            <a:endParaRPr dirty="0"/>
          </a:p>
          <a:p>
            <a:pPr lvl="1">
              <a:buFont typeface="Courier New"/>
              <a:buChar char="o"/>
              <a:defRPr/>
            </a:pPr>
            <a:r>
              <a:rPr lang="de-DE" sz="2800" dirty="0"/>
              <a:t> Angepasste Düngung</a:t>
            </a:r>
            <a:endParaRPr dirty="0"/>
          </a:p>
          <a:p>
            <a:pPr lvl="1">
              <a:buFont typeface="Courier New"/>
              <a:buChar char="o"/>
              <a:defRPr/>
            </a:pPr>
            <a:r>
              <a:rPr lang="de-DE" sz="2800" dirty="0"/>
              <a:t> Pflanzenstärkungsmittel</a:t>
            </a:r>
            <a:endParaRPr dirty="0"/>
          </a:p>
          <a:p>
            <a:pPr lvl="1">
              <a:buFont typeface="Courier New"/>
              <a:buChar char="o"/>
              <a:defRPr/>
            </a:pPr>
            <a:r>
              <a:rPr lang="de-DE" sz="2800" dirty="0"/>
              <a:t> Abdeckung mit Kulturschutznetzen (Maschenweite 1,2-1,6 mm)</a:t>
            </a:r>
          </a:p>
        </p:txBody>
      </p:sp>
      <p:sp>
        <p:nvSpPr>
          <p:cNvPr id="6" name="Textfeld 4"/>
          <p:cNvSpPr>
            <a:spLocks/>
          </p:cNvSpPr>
          <p:nvPr/>
        </p:nvSpPr>
        <p:spPr bwMode="auto">
          <a:xfrm>
            <a:off x="9768408" y="5856632"/>
            <a:ext cx="1167116" cy="261610"/>
          </a:xfrm>
          <a:prstGeom prst="rect">
            <a:avLst/>
          </a:prstGeom>
          <a:noFill/>
          <a:ln>
            <a:noFill/>
          </a:ln>
        </p:spPr>
        <p:txBody>
          <a:bodyPr wrap="square" rtlCol="0">
            <a:spAutoFit/>
          </a:bodyPr>
          <a:lstStyle/>
          <a:p>
            <a:pPr>
              <a:defRPr/>
            </a:pPr>
            <a:r>
              <a:rPr lang="de-DE" sz="1100"/>
              <a:t>LVG Heidelberg</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FAZIT: Gemüsebau im Klimawandel</a:t>
            </a:r>
            <a:endParaRPr dirty="0"/>
          </a:p>
        </p:txBody>
      </p:sp>
      <p:sp>
        <p:nvSpPr>
          <p:cNvPr id="7" name="Textfeld 2"/>
          <p:cNvSpPr>
            <a:spLocks/>
          </p:cNvSpPr>
          <p:nvPr/>
        </p:nvSpPr>
        <p:spPr bwMode="auto">
          <a:xfrm>
            <a:off x="1415479" y="1704894"/>
            <a:ext cx="9361040" cy="1569660"/>
          </a:xfrm>
          <a:prstGeom prst="rect">
            <a:avLst/>
          </a:prstGeom>
          <a:noFill/>
          <a:ln w="12700">
            <a:solidFill>
              <a:schemeClr val="accent1"/>
            </a:solidFill>
          </a:ln>
        </p:spPr>
        <p:txBody>
          <a:bodyPr wrap="square" rtlCol="0">
            <a:spAutoFit/>
          </a:bodyPr>
          <a:lstStyle/>
          <a:p>
            <a:pPr algn="ctr">
              <a:defRPr/>
            </a:pPr>
            <a:r>
              <a:rPr lang="de-DE" sz="2400" dirty="0">
                <a:solidFill>
                  <a:schemeClr val="accent1"/>
                </a:solidFill>
              </a:rPr>
              <a:t>Nur durch nachhaltige, an die betrieblichen Bedingungen angepassten Maßnahmen, kann der Gemüsebau den Auswirkungen des Klimawandels entgegensteuern, um so auch künftig quantitativ und qualitativ hochwertige Lebensmittel zu produzieren. </a:t>
            </a:r>
            <a:endParaRPr dirty="0">
              <a:solidFill>
                <a:schemeClr val="accent1"/>
              </a:solidFill>
            </a:endParaRPr>
          </a:p>
        </p:txBody>
      </p:sp>
      <p:pic>
        <p:nvPicPr>
          <p:cNvPr id="9" name="Grafik 8">
            <a:extLst>
              <a:ext uri="{FF2B5EF4-FFF2-40B4-BE49-F238E27FC236}">
                <a16:creationId xmlns:a16="http://schemas.microsoft.com/office/drawing/2014/main" id="{D5C4CB57-FE28-431F-A501-ED89EEC0C322}"/>
              </a:ext>
            </a:extLst>
          </p:cNvPr>
          <p:cNvPicPr>
            <a:picLocks noChangeAspect="1"/>
          </p:cNvPicPr>
          <p:nvPr/>
        </p:nvPicPr>
        <p:blipFill>
          <a:blip r:embed="rId3"/>
          <a:stretch>
            <a:fillRect/>
          </a:stretch>
        </p:blipFill>
        <p:spPr>
          <a:xfrm>
            <a:off x="2224020" y="3695796"/>
            <a:ext cx="7743960" cy="2391414"/>
          </a:xfrm>
          <a:prstGeom prst="rect">
            <a:avLst/>
          </a:prstGeom>
        </p:spPr>
      </p:pic>
      <p:sp>
        <p:nvSpPr>
          <p:cNvPr id="10" name="Textfeld 8">
            <a:extLst>
              <a:ext uri="{FF2B5EF4-FFF2-40B4-BE49-F238E27FC236}">
                <a16:creationId xmlns:a16="http://schemas.microsoft.com/office/drawing/2014/main" id="{5E9F6E7E-89FC-473D-97E6-9D5DDCDA0631}"/>
              </a:ext>
            </a:extLst>
          </p:cNvPr>
          <p:cNvSpPr>
            <a:spLocks/>
          </p:cNvSpPr>
          <p:nvPr/>
        </p:nvSpPr>
        <p:spPr bwMode="auto">
          <a:xfrm>
            <a:off x="5492158" y="6087210"/>
            <a:ext cx="1207683" cy="261610"/>
          </a:xfrm>
          <a:prstGeom prst="rect">
            <a:avLst/>
          </a:prstGeom>
          <a:noFill/>
        </p:spPr>
        <p:txBody>
          <a:bodyPr wrap="square" rtlCol="0">
            <a:spAutoFit/>
          </a:bodyPr>
          <a:lstStyle/>
          <a:p>
            <a:pPr>
              <a:defRPr/>
            </a:pPr>
            <a:r>
              <a:rPr lang="de-DE" sz="1100" dirty="0"/>
              <a:t>Gemüse, </a:t>
            </a:r>
            <a:r>
              <a:rPr lang="de-DE" sz="1100" dirty="0" err="1"/>
              <a:t>pixabay</a:t>
            </a:r>
            <a:endParaRPr lang="de-DE" sz="1100" dirty="0">
              <a:solidFill>
                <a:srgbClr val="C00000"/>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Klimaschutz</a:t>
            </a:r>
            <a:endParaRPr dirty="0"/>
          </a:p>
        </p:txBody>
      </p:sp>
      <p:sp>
        <p:nvSpPr>
          <p:cNvPr id="5" name="Inhaltsplatzhalter 2"/>
          <p:cNvSpPr>
            <a:spLocks noGrp="1"/>
          </p:cNvSpPr>
          <p:nvPr>
            <p:ph idx="1"/>
          </p:nvPr>
        </p:nvSpPr>
        <p:spPr bwMode="auto">
          <a:xfrm>
            <a:off x="838200" y="1283653"/>
            <a:ext cx="11131062" cy="5046809"/>
          </a:xfrm>
        </p:spPr>
        <p:txBody>
          <a:bodyPr/>
          <a:lstStyle/>
          <a:p>
            <a:pPr marL="0" indent="0">
              <a:buNone/>
              <a:defRPr/>
            </a:pPr>
            <a:r>
              <a:rPr lang="de-DE" b="1" dirty="0"/>
              <a:t>Klimawandelanpassung</a:t>
            </a:r>
            <a:r>
              <a:rPr lang="de-DE" dirty="0"/>
              <a:t> bedeutet oftmals auch </a:t>
            </a:r>
            <a:r>
              <a:rPr lang="de-DE" b="1" dirty="0"/>
              <a:t>Klimaschutz</a:t>
            </a:r>
            <a:r>
              <a:rPr lang="de-DE" dirty="0"/>
              <a:t>:</a:t>
            </a:r>
            <a:endParaRPr dirty="0"/>
          </a:p>
          <a:p>
            <a:pPr marL="0" indent="0">
              <a:buNone/>
              <a:defRPr/>
            </a:pPr>
            <a:endParaRPr lang="de-DE" sz="1000" dirty="0"/>
          </a:p>
          <a:p>
            <a:pPr>
              <a:buFont typeface="Wingdings"/>
              <a:buChar char="Ø"/>
              <a:defRPr/>
            </a:pPr>
            <a:r>
              <a:rPr lang="de-DE" dirty="0"/>
              <a:t> Aufbau / Erhalt einer guten Bodenstruktur -&gt; Bindung von CO</a:t>
            </a:r>
            <a:r>
              <a:rPr lang="de-DE" baseline="-25000" dirty="0"/>
              <a:t>2</a:t>
            </a:r>
            <a:r>
              <a:rPr lang="de-DE" dirty="0"/>
              <a:t> durch</a:t>
            </a:r>
            <a:br>
              <a:rPr lang="de-DE" dirty="0"/>
            </a:br>
            <a:r>
              <a:rPr lang="de-DE" dirty="0"/>
              <a:t> Humusaufbau, geringerer Bewässerungsbedarf durch höhere</a:t>
            </a:r>
            <a:br>
              <a:rPr lang="de-DE" dirty="0"/>
            </a:br>
            <a:r>
              <a:rPr lang="de-DE" dirty="0"/>
              <a:t> Feuchteaufnahme durch den Boden</a:t>
            </a:r>
            <a:endParaRPr dirty="0"/>
          </a:p>
          <a:p>
            <a:pPr>
              <a:buFont typeface="Wingdings"/>
              <a:buChar char="Ø"/>
              <a:defRPr/>
            </a:pPr>
            <a:r>
              <a:rPr lang="de-DE" dirty="0"/>
              <a:t> Einsatz von trockentoleranteren Sorten/Arten -&gt; geringerer</a:t>
            </a:r>
            <a:br>
              <a:rPr lang="de-DE" dirty="0"/>
            </a:br>
            <a:r>
              <a:rPr lang="de-DE" dirty="0"/>
              <a:t> Wasserbedarf -&gt; geringerer Energieaufwand</a:t>
            </a:r>
            <a:endParaRPr dirty="0"/>
          </a:p>
          <a:p>
            <a:pPr>
              <a:buFont typeface="Wingdings"/>
              <a:buChar char="Ø"/>
              <a:defRPr/>
            </a:pPr>
            <a:r>
              <a:rPr lang="de-DE" dirty="0"/>
              <a:t> Anbau von Winterkulturen ohne Einsatz bzw. mit weniger Energie</a:t>
            </a:r>
            <a:endParaRPr dirty="0"/>
          </a:p>
          <a:p>
            <a:pPr>
              <a:buFont typeface="Wingdings"/>
              <a:buChar char="Ø"/>
              <a:defRPr/>
            </a:pPr>
            <a:r>
              <a:rPr lang="de-DE" dirty="0"/>
              <a:t> Pflanzung von Landschaftselementen als Windschutz -&gt; Biodiversität und</a:t>
            </a:r>
            <a:br>
              <a:rPr lang="de-DE" dirty="0"/>
            </a:br>
            <a:r>
              <a:rPr lang="de-DE" dirty="0"/>
              <a:t> CO</a:t>
            </a:r>
            <a:r>
              <a:rPr lang="de-DE" baseline="-25000" dirty="0"/>
              <a:t>2</a:t>
            </a:r>
            <a:r>
              <a:rPr lang="de-DE" dirty="0"/>
              <a:t>-Bindung</a:t>
            </a:r>
            <a:endParaRPr dirty="0"/>
          </a:p>
          <a:p>
            <a:pPr>
              <a:buFont typeface="Wingdings"/>
              <a:buChar char="Ø"/>
              <a:defRPr/>
            </a:pPr>
            <a:r>
              <a:rPr lang="de-DE" dirty="0"/>
              <a:t> Einsatz von Photovoltaik als Schattenspender -&gt; Ersatz fossiler Energie </a:t>
            </a:r>
            <a:endParaRP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Biodiversität</a:t>
            </a:r>
            <a:endParaRPr dirty="0"/>
          </a:p>
        </p:txBody>
      </p:sp>
      <p:sp>
        <p:nvSpPr>
          <p:cNvPr id="5" name="Inhaltsplatzhalter 2"/>
          <p:cNvSpPr>
            <a:spLocks noGrp="1"/>
          </p:cNvSpPr>
          <p:nvPr>
            <p:ph idx="1"/>
          </p:nvPr>
        </p:nvSpPr>
        <p:spPr bwMode="auto">
          <a:xfrm>
            <a:off x="838200" y="1283653"/>
            <a:ext cx="11131062" cy="5046809"/>
          </a:xfrm>
        </p:spPr>
        <p:txBody>
          <a:bodyPr/>
          <a:lstStyle/>
          <a:p>
            <a:pPr marL="0" indent="0">
              <a:buNone/>
              <a:defRPr/>
            </a:pPr>
            <a:r>
              <a:rPr lang="de-DE" b="1" dirty="0"/>
              <a:t>Klimawandelanpassung</a:t>
            </a:r>
            <a:r>
              <a:rPr lang="de-DE" dirty="0"/>
              <a:t> bedeutet oftmals auch </a:t>
            </a:r>
            <a:r>
              <a:rPr lang="de-DE" b="1" dirty="0"/>
              <a:t>Biodiversitätsförderung</a:t>
            </a:r>
            <a:r>
              <a:rPr lang="de-DE" dirty="0"/>
              <a:t>:</a:t>
            </a:r>
            <a:endParaRPr dirty="0"/>
          </a:p>
          <a:p>
            <a:pPr marL="0" indent="0">
              <a:buNone/>
              <a:defRPr/>
            </a:pPr>
            <a:endParaRPr lang="de-DE" sz="1000" dirty="0"/>
          </a:p>
          <a:p>
            <a:pPr>
              <a:buFont typeface="Wingdings"/>
              <a:buChar char="Ø"/>
              <a:defRPr/>
            </a:pPr>
            <a:r>
              <a:rPr lang="de-DE" dirty="0"/>
              <a:t> Aufbau / Erhalt einer guten Bodenstruktur -&gt; vitales, vielseitiges</a:t>
            </a:r>
            <a:br>
              <a:rPr lang="de-DE" dirty="0"/>
            </a:br>
            <a:r>
              <a:rPr lang="de-DE" dirty="0"/>
              <a:t> Bodenleben</a:t>
            </a:r>
            <a:endParaRPr dirty="0"/>
          </a:p>
          <a:p>
            <a:pPr>
              <a:buFont typeface="Wingdings"/>
              <a:buChar char="Ø"/>
              <a:defRPr/>
            </a:pPr>
            <a:r>
              <a:rPr lang="de-DE" dirty="0"/>
              <a:t> Vielseitige Fruchtfolge -&gt; diverses Pflanzenangebot, vielseitiges</a:t>
            </a:r>
            <a:br>
              <a:rPr lang="de-DE" dirty="0"/>
            </a:br>
            <a:r>
              <a:rPr lang="de-DE" dirty="0"/>
              <a:t> Bodenleben</a:t>
            </a:r>
            <a:endParaRPr dirty="0"/>
          </a:p>
          <a:p>
            <a:pPr>
              <a:buFont typeface="Wingdings"/>
              <a:buChar char="Ø"/>
              <a:defRPr/>
            </a:pPr>
            <a:r>
              <a:rPr lang="de-DE" dirty="0"/>
              <a:t> Ganzjährige Bodenbedeckung durch Untersaaten, Zwischenfrüchte -&gt;</a:t>
            </a:r>
            <a:br>
              <a:rPr lang="de-DE" dirty="0"/>
            </a:br>
            <a:r>
              <a:rPr lang="de-DE" dirty="0"/>
              <a:t> Lebensraum und Nahrungsangebot</a:t>
            </a:r>
            <a:endParaRPr dirty="0"/>
          </a:p>
          <a:p>
            <a:pPr>
              <a:buFont typeface="Wingdings"/>
              <a:buChar char="Ø"/>
              <a:defRPr/>
            </a:pPr>
            <a:r>
              <a:rPr lang="de-DE" dirty="0"/>
              <a:t> Pflanzung von Landschaftselementen als Windschutz</a:t>
            </a:r>
            <a:endParaRPr dirty="0"/>
          </a:p>
          <a:p>
            <a:pPr marL="180000" indent="0">
              <a:buNone/>
              <a:defRPr/>
            </a:pPr>
            <a:r>
              <a:rPr lang="de-DE" dirty="0"/>
              <a:t>	 Hecken, Bäume = zusätzlicher Lebens- und                              Nahrungsraum für Tiere und Pflanzen</a:t>
            </a:r>
            <a:endParaRPr dirty="0"/>
          </a:p>
          <a:p>
            <a:pPr marL="0" indent="0">
              <a:buNone/>
              <a:defRPr/>
            </a:pPr>
            <a:endParaRPr lang="de-DE" dirty="0"/>
          </a:p>
        </p:txBody>
      </p:sp>
      <p:sp>
        <p:nvSpPr>
          <p:cNvPr id="7" name="Textfeld 5"/>
          <p:cNvSpPr>
            <a:spLocks/>
          </p:cNvSpPr>
          <p:nvPr/>
        </p:nvSpPr>
        <p:spPr bwMode="auto">
          <a:xfrm>
            <a:off x="9094811" y="6138045"/>
            <a:ext cx="1589402" cy="261610"/>
          </a:xfrm>
          <a:prstGeom prst="rect">
            <a:avLst/>
          </a:prstGeom>
          <a:noFill/>
        </p:spPr>
        <p:txBody>
          <a:bodyPr wrap="square" rtlCol="0">
            <a:spAutoFit/>
          </a:bodyPr>
          <a:lstStyle/>
          <a:p>
            <a:pPr>
              <a:defRPr/>
            </a:pPr>
            <a:r>
              <a:rPr lang="de-DE" sz="1100" dirty="0"/>
              <a:t>Marienkäfer, </a:t>
            </a:r>
            <a:r>
              <a:rPr lang="de-DE" sz="1100" dirty="0" err="1"/>
              <a:t>pixabay</a:t>
            </a:r>
            <a:endParaRPr lang="de-DE" sz="1100" dirty="0"/>
          </a:p>
        </p:txBody>
      </p:sp>
      <p:sp>
        <p:nvSpPr>
          <p:cNvPr id="2" name="Pfeil: nach rechts 1">
            <a:extLst>
              <a:ext uri="{FF2B5EF4-FFF2-40B4-BE49-F238E27FC236}">
                <a16:creationId xmlns:a16="http://schemas.microsoft.com/office/drawing/2014/main" id="{4F32FF44-94C0-4369-A31D-CD2DBD25F73E}"/>
              </a:ext>
            </a:extLst>
          </p:cNvPr>
          <p:cNvSpPr/>
          <p:nvPr/>
        </p:nvSpPr>
        <p:spPr>
          <a:xfrm>
            <a:off x="983432" y="5321914"/>
            <a:ext cx="648072" cy="3451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 name="Grafik 2">
            <a:extLst>
              <a:ext uri="{FF2B5EF4-FFF2-40B4-BE49-F238E27FC236}">
                <a16:creationId xmlns:a16="http://schemas.microsoft.com/office/drawing/2014/main" id="{A4955A0A-354B-46E7-A04F-18038238E44F}"/>
              </a:ext>
            </a:extLst>
          </p:cNvPr>
          <p:cNvPicPr>
            <a:picLocks noChangeAspect="1"/>
          </p:cNvPicPr>
          <p:nvPr/>
        </p:nvPicPr>
        <p:blipFill>
          <a:blip r:embed="rId3"/>
          <a:stretch>
            <a:fillRect/>
          </a:stretch>
        </p:blipFill>
        <p:spPr>
          <a:xfrm>
            <a:off x="9121517" y="4512288"/>
            <a:ext cx="2717306" cy="1679789"/>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Abschluss - Diskussion</a:t>
            </a:r>
            <a:endParaRPr dirty="0"/>
          </a:p>
        </p:txBody>
      </p:sp>
      <p:sp>
        <p:nvSpPr>
          <p:cNvPr id="5" name="Inhaltsplatzhalter 2"/>
          <p:cNvSpPr>
            <a:spLocks noGrp="1"/>
          </p:cNvSpPr>
          <p:nvPr>
            <p:ph idx="1"/>
          </p:nvPr>
        </p:nvSpPr>
        <p:spPr bwMode="auto">
          <a:xfrm>
            <a:off x="838200" y="1443162"/>
            <a:ext cx="10515600" cy="4713923"/>
          </a:xfrm>
        </p:spPr>
        <p:txBody>
          <a:bodyPr/>
          <a:lstStyle/>
          <a:p>
            <a:pPr marL="0" indent="0">
              <a:buNone/>
              <a:defRPr/>
            </a:pPr>
            <a:endParaRPr lang="de-DE" dirty="0"/>
          </a:p>
          <a:p>
            <a:pPr marL="0" indent="0">
              <a:buNone/>
              <a:defRPr/>
            </a:pPr>
            <a:endParaRPr lang="de-DE" dirty="0"/>
          </a:p>
        </p:txBody>
      </p:sp>
      <p:sp>
        <p:nvSpPr>
          <p:cNvPr id="2" name="Textfeld 1">
            <a:extLst>
              <a:ext uri="{FF2B5EF4-FFF2-40B4-BE49-F238E27FC236}">
                <a16:creationId xmlns:a16="http://schemas.microsoft.com/office/drawing/2014/main" id="{2E3B09BE-73BD-4ACB-A34C-6838D5D19544}"/>
              </a:ext>
            </a:extLst>
          </p:cNvPr>
          <p:cNvSpPr txBox="1"/>
          <p:nvPr/>
        </p:nvSpPr>
        <p:spPr>
          <a:xfrm>
            <a:off x="2816896" y="1972548"/>
            <a:ext cx="6558206" cy="523220"/>
          </a:xfrm>
          <a:prstGeom prst="rect">
            <a:avLst/>
          </a:prstGeom>
          <a:noFill/>
        </p:spPr>
        <p:txBody>
          <a:bodyPr wrap="none" rtlCol="0">
            <a:spAutoFit/>
          </a:bodyPr>
          <a:lstStyle/>
          <a:p>
            <a:r>
              <a:rPr lang="de-DE" sz="2800" dirty="0"/>
              <a:t>Wie sieht der Gemüsebau in 20 Jahren aus?</a:t>
            </a:r>
          </a:p>
        </p:txBody>
      </p:sp>
      <p:pic>
        <p:nvPicPr>
          <p:cNvPr id="3" name="Grafik 2">
            <a:extLst>
              <a:ext uri="{FF2B5EF4-FFF2-40B4-BE49-F238E27FC236}">
                <a16:creationId xmlns:a16="http://schemas.microsoft.com/office/drawing/2014/main" id="{6CC26882-608E-471C-99E9-26A81D473418}"/>
              </a:ext>
            </a:extLst>
          </p:cNvPr>
          <p:cNvPicPr>
            <a:picLocks noChangeAspect="1"/>
          </p:cNvPicPr>
          <p:nvPr/>
        </p:nvPicPr>
        <p:blipFill>
          <a:blip r:embed="rId3"/>
          <a:stretch>
            <a:fillRect/>
          </a:stretch>
        </p:blipFill>
        <p:spPr>
          <a:xfrm>
            <a:off x="5212003" y="3140968"/>
            <a:ext cx="1767993" cy="1761897"/>
          </a:xfrm>
          <a:prstGeom prst="rect">
            <a:avLst/>
          </a:prstGeom>
        </p:spPr>
      </p:pic>
      <p:pic>
        <p:nvPicPr>
          <p:cNvPr id="8" name="Grafik 7">
            <a:extLst>
              <a:ext uri="{FF2B5EF4-FFF2-40B4-BE49-F238E27FC236}">
                <a16:creationId xmlns:a16="http://schemas.microsoft.com/office/drawing/2014/main" id="{88261EE9-7982-4E36-A752-E9FEF992FFD7}"/>
              </a:ext>
            </a:extLst>
          </p:cNvPr>
          <p:cNvPicPr>
            <a:picLocks noChangeAspect="1"/>
          </p:cNvPicPr>
          <p:nvPr/>
        </p:nvPicPr>
        <p:blipFill>
          <a:blip r:embed="rId4"/>
          <a:stretch>
            <a:fillRect/>
          </a:stretch>
        </p:blipFill>
        <p:spPr>
          <a:xfrm>
            <a:off x="1367281" y="3070567"/>
            <a:ext cx="2984728" cy="2074039"/>
          </a:xfrm>
          <a:prstGeom prst="rect">
            <a:avLst/>
          </a:prstGeom>
        </p:spPr>
      </p:pic>
      <p:pic>
        <p:nvPicPr>
          <p:cNvPr id="9" name="Grafik 8">
            <a:extLst>
              <a:ext uri="{FF2B5EF4-FFF2-40B4-BE49-F238E27FC236}">
                <a16:creationId xmlns:a16="http://schemas.microsoft.com/office/drawing/2014/main" id="{129CF8B4-B2BD-4122-B6B6-F26E2D61E65C}"/>
              </a:ext>
            </a:extLst>
          </p:cNvPr>
          <p:cNvPicPr>
            <a:picLocks noChangeAspect="1"/>
          </p:cNvPicPr>
          <p:nvPr/>
        </p:nvPicPr>
        <p:blipFill>
          <a:blip r:embed="rId5"/>
          <a:stretch>
            <a:fillRect/>
          </a:stretch>
        </p:blipFill>
        <p:spPr>
          <a:xfrm>
            <a:off x="8258794" y="3070568"/>
            <a:ext cx="3123696" cy="2082464"/>
          </a:xfrm>
          <a:prstGeom prst="rect">
            <a:avLst/>
          </a:prstGeom>
        </p:spPr>
      </p:pic>
      <p:sp>
        <p:nvSpPr>
          <p:cNvPr id="10" name="Textfeld 9">
            <a:extLst>
              <a:ext uri="{FF2B5EF4-FFF2-40B4-BE49-F238E27FC236}">
                <a16:creationId xmlns:a16="http://schemas.microsoft.com/office/drawing/2014/main" id="{B4A61AE4-1875-4F02-AFD6-D9261E70805E}"/>
              </a:ext>
            </a:extLst>
          </p:cNvPr>
          <p:cNvSpPr txBox="1"/>
          <p:nvPr/>
        </p:nvSpPr>
        <p:spPr>
          <a:xfrm>
            <a:off x="8194831" y="5144607"/>
            <a:ext cx="1443024" cy="261610"/>
          </a:xfrm>
          <a:prstGeom prst="rect">
            <a:avLst/>
          </a:prstGeom>
          <a:noFill/>
        </p:spPr>
        <p:txBody>
          <a:bodyPr wrap="none" rtlCol="0">
            <a:spAutoFit/>
          </a:bodyPr>
          <a:lstStyle/>
          <a:p>
            <a:r>
              <a:rPr lang="de-DE" sz="1100" dirty="0"/>
              <a:t>Kraut-Garten, </a:t>
            </a:r>
            <a:r>
              <a:rPr lang="de-DE" sz="1100" dirty="0" err="1"/>
              <a:t>pixabay</a:t>
            </a:r>
            <a:endParaRPr lang="de-DE" sz="1100" dirty="0"/>
          </a:p>
        </p:txBody>
      </p:sp>
      <p:sp>
        <p:nvSpPr>
          <p:cNvPr id="11" name="Textfeld 10">
            <a:extLst>
              <a:ext uri="{FF2B5EF4-FFF2-40B4-BE49-F238E27FC236}">
                <a16:creationId xmlns:a16="http://schemas.microsoft.com/office/drawing/2014/main" id="{06D81204-243B-4B73-832B-D54602EF7E7A}"/>
              </a:ext>
            </a:extLst>
          </p:cNvPr>
          <p:cNvSpPr txBox="1"/>
          <p:nvPr/>
        </p:nvSpPr>
        <p:spPr bwMode="auto">
          <a:xfrm>
            <a:off x="1267011" y="5153228"/>
            <a:ext cx="968535" cy="261610"/>
          </a:xfrm>
          <a:prstGeom prst="rect">
            <a:avLst/>
          </a:prstGeom>
          <a:noFill/>
        </p:spPr>
        <p:txBody>
          <a:bodyPr wrap="none" rtlCol="0">
            <a:spAutoFit/>
          </a:bodyPr>
          <a:lstStyle/>
          <a:p>
            <a:r>
              <a:rPr lang="de-DE" sz="1100" dirty="0"/>
              <a:t>Salat, </a:t>
            </a:r>
            <a:r>
              <a:rPr lang="de-DE" sz="1100" dirty="0" err="1"/>
              <a:t>pixabay</a:t>
            </a:r>
            <a:endParaRPr lang="de-DE" sz="1100" dirty="0"/>
          </a:p>
        </p:txBody>
      </p:sp>
      <p:sp>
        <p:nvSpPr>
          <p:cNvPr id="6" name="Rechteck 5">
            <a:extLst>
              <a:ext uri="{FF2B5EF4-FFF2-40B4-BE49-F238E27FC236}">
                <a16:creationId xmlns:a16="http://schemas.microsoft.com/office/drawing/2014/main" id="{1138BB95-7433-4C30-AA55-73FA2943D77C}"/>
              </a:ext>
            </a:extLst>
          </p:cNvPr>
          <p:cNvSpPr/>
          <p:nvPr/>
        </p:nvSpPr>
        <p:spPr>
          <a:xfrm>
            <a:off x="6420721" y="4437112"/>
            <a:ext cx="623889" cy="261610"/>
          </a:xfrm>
          <a:prstGeom prst="rect">
            <a:avLst/>
          </a:prstGeom>
        </p:spPr>
        <p:txBody>
          <a:bodyPr wrap="none">
            <a:spAutoFit/>
          </a:bodyPr>
          <a:lstStyle/>
          <a:p>
            <a:r>
              <a:rPr lang="de-DE" sz="1100" dirty="0" err="1"/>
              <a:t>pixabay</a:t>
            </a:r>
            <a:endParaRPr lang="de-DE" sz="1100" dirty="0"/>
          </a:p>
        </p:txBody>
      </p:sp>
    </p:spTree>
    <p:extLst>
      <p:ext uri="{BB962C8B-B14F-4D97-AF65-F5344CB8AC3E}">
        <p14:creationId xmlns:p14="http://schemas.microsoft.com/office/powerpoint/2010/main" val="38205453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 Aufgabe 1</a:t>
            </a:r>
            <a:endParaRPr dirty="0"/>
          </a:p>
        </p:txBody>
      </p:sp>
      <p:sp>
        <p:nvSpPr>
          <p:cNvPr id="5" name="Inhaltsplatzhalter 2"/>
          <p:cNvSpPr>
            <a:spLocks noGrp="1"/>
          </p:cNvSpPr>
          <p:nvPr>
            <p:ph idx="1"/>
          </p:nvPr>
        </p:nvSpPr>
        <p:spPr bwMode="auto">
          <a:xfrm>
            <a:off x="838200" y="1443162"/>
            <a:ext cx="10515600" cy="4713923"/>
          </a:xfrm>
        </p:spPr>
        <p:txBody>
          <a:bodyPr/>
          <a:lstStyle/>
          <a:p>
            <a:pPr marL="0" indent="0">
              <a:spcBef>
                <a:spcPts val="600"/>
              </a:spcBef>
              <a:spcAft>
                <a:spcPts val="1200"/>
              </a:spcAft>
              <a:buNone/>
              <a:defRPr/>
            </a:pPr>
            <a:r>
              <a:rPr lang="de-DE" b="1" dirty="0"/>
              <a:t>Steigende Temperaturen, vermehrte Hitzeperioden, Extremwetterereignisse – Herausforderungen, die der Klimawandel mit sich bringt. </a:t>
            </a:r>
            <a:endParaRPr dirty="0"/>
          </a:p>
          <a:p>
            <a:pPr marL="0" indent="0">
              <a:spcBef>
                <a:spcPts val="600"/>
              </a:spcBef>
              <a:spcAft>
                <a:spcPts val="1200"/>
              </a:spcAft>
              <a:buNone/>
              <a:defRPr/>
            </a:pPr>
            <a:r>
              <a:rPr lang="de-DE" sz="2400" dirty="0">
                <a:ea typeface="Calibri"/>
                <a:cs typeface="Times New Roman"/>
              </a:rPr>
              <a:t>Wie verändert sich das Klima in Ihrer Betriebsregion? Wählen Sie im Webtool </a:t>
            </a:r>
            <a:r>
              <a:rPr lang="de-DE" sz="2400" u="sng" dirty="0">
                <a:solidFill>
                  <a:srgbClr val="0000FF"/>
                </a:solidFill>
                <a:ea typeface="Calibri"/>
                <a:cs typeface="Times New Roman"/>
                <a:hlinkClick r:id="rId3"/>
              </a:rPr>
              <a:t>https://awa.agriadapt.eu/de</a:t>
            </a:r>
            <a:r>
              <a:rPr lang="de-DE" sz="2400" u="sng" dirty="0">
                <a:solidFill>
                  <a:srgbClr val="0000FF"/>
                </a:solidFill>
                <a:ea typeface="Calibri"/>
                <a:cs typeface="Times New Roman"/>
              </a:rPr>
              <a:t> </a:t>
            </a:r>
            <a:r>
              <a:rPr lang="de-DE" sz="2400" dirty="0">
                <a:ea typeface="Calibri"/>
                <a:cs typeface="Times New Roman"/>
              </a:rPr>
              <a:t>das Grid aus, das ihrem Betrieb am nächsten liegt und stellen Sie die nach diesen Projektionen errechneten Wetteränderungen vor.</a:t>
            </a:r>
            <a:endParaRPr dirty="0"/>
          </a:p>
          <a:p>
            <a:pPr marL="0" indent="0">
              <a:spcBef>
                <a:spcPts val="600"/>
              </a:spcBef>
              <a:spcAft>
                <a:spcPts val="1200"/>
              </a:spcAft>
              <a:buNone/>
              <a:defRPr/>
            </a:pPr>
            <a:r>
              <a:rPr lang="de-DE" sz="2400" dirty="0">
                <a:ea typeface="Calibri"/>
                <a:cs typeface="Times New Roman"/>
              </a:rPr>
              <a:t>Welche Auswirkungen kann dies auf Ihren Betrieb haben? Welche Kulturen sind für diese Wetteränderungen besonders anfällig? Welche Chancen ergeben sich für Ihren Betrieb?</a:t>
            </a:r>
            <a:endParaRPr dirty="0"/>
          </a:p>
          <a:p>
            <a:pPr marL="0" indent="0">
              <a:spcBef>
                <a:spcPts val="600"/>
              </a:spcBef>
              <a:spcAft>
                <a:spcPts val="1200"/>
              </a:spcAft>
              <a:buNone/>
              <a:defRPr/>
            </a:pPr>
            <a:r>
              <a:rPr lang="de-DE" sz="2400" dirty="0">
                <a:ea typeface="Calibri"/>
                <a:cs typeface="Times New Roman"/>
              </a:rPr>
              <a:t>Diskutieren Sie die Ergebnisse und mögliche Anpassungsmaßnahmen mit Ihrer Klasse.</a:t>
            </a:r>
            <a:endParaRPr dirty="0"/>
          </a:p>
          <a:p>
            <a:pPr marL="0" indent="0" algn="ctr">
              <a:buNone/>
              <a:defRPr/>
            </a:pPr>
            <a:r>
              <a:rPr lang="de-DE" b="1" dirty="0"/>
              <a:t>			</a:t>
            </a:r>
            <a:r>
              <a:rPr lang="de-DE" sz="2400" b="1" dirty="0"/>
              <a:t>		</a:t>
            </a:r>
            <a:endParaRPr lang="de-DE" dirty="0"/>
          </a:p>
          <a:p>
            <a:pPr>
              <a:defRPr/>
            </a:pPr>
            <a:endParaRPr lang="de-DE"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 Aufgabe 2</a:t>
            </a:r>
            <a:endParaRPr dirty="0"/>
          </a:p>
        </p:txBody>
      </p:sp>
      <p:sp>
        <p:nvSpPr>
          <p:cNvPr id="5" name="Inhaltsplatzhalter 2"/>
          <p:cNvSpPr>
            <a:spLocks noGrp="1"/>
          </p:cNvSpPr>
          <p:nvPr>
            <p:ph idx="1"/>
          </p:nvPr>
        </p:nvSpPr>
        <p:spPr bwMode="auto">
          <a:xfrm>
            <a:off x="838200" y="1443162"/>
            <a:ext cx="10515600" cy="4713923"/>
          </a:xfrm>
        </p:spPr>
        <p:txBody>
          <a:bodyPr/>
          <a:lstStyle/>
          <a:p>
            <a:pPr marL="0" indent="0">
              <a:buNone/>
              <a:defRPr/>
            </a:pPr>
            <a:r>
              <a:rPr lang="de-DE" b="1" dirty="0"/>
              <a:t>Steigende Temperaturen, vermehrte Hitzeperioden, Extremwetterereignisse – Herausforderungen, die der Klimawandel mit sich bringt. </a:t>
            </a:r>
            <a:endParaRPr dirty="0"/>
          </a:p>
          <a:p>
            <a:pPr marL="0" indent="0">
              <a:buNone/>
              <a:defRPr/>
            </a:pPr>
            <a:endParaRPr lang="de-DE" b="1" dirty="0"/>
          </a:p>
          <a:p>
            <a:pPr marL="0" indent="0">
              <a:buNone/>
              <a:defRPr/>
            </a:pPr>
            <a:r>
              <a:rPr lang="de-DE" dirty="0"/>
              <a:t>Welche Stärken und Schwächen sehen Sie </a:t>
            </a:r>
            <a:r>
              <a:rPr lang="de-DE" i="1" dirty="0">
                <a:solidFill>
                  <a:schemeClr val="accent1"/>
                </a:solidFill>
              </a:rPr>
              <a:t>in Ihrem Betrieb </a:t>
            </a:r>
            <a:r>
              <a:rPr lang="de-DE" dirty="0"/>
              <a:t>im Hinblick auf die veränderten Bedingungen durch den Klimawandel?</a:t>
            </a:r>
            <a:endParaRPr dirty="0"/>
          </a:p>
          <a:p>
            <a:pPr marL="0" indent="0">
              <a:buNone/>
              <a:defRPr/>
            </a:pPr>
            <a:r>
              <a:rPr lang="de-DE" dirty="0"/>
              <a:t>Welche Anpassungsmaßnahmen können in Ihrem Betrieb umgesetzt werden, um die Resilienz des Betriebes gegenüber dem Klimawandel zu stärken? Betrachten Sie dabei vor allem folgende Punkte unter den Herausforderungen des Klimawandels:</a:t>
            </a:r>
            <a:endParaRPr dirty="0"/>
          </a:p>
          <a:p>
            <a:pPr marL="0" indent="0" algn="ctr">
              <a:buNone/>
              <a:defRPr/>
            </a:pPr>
            <a:r>
              <a:rPr lang="de-DE" b="1" dirty="0"/>
              <a:t>			</a:t>
            </a:r>
            <a:r>
              <a:rPr lang="de-DE" sz="2400" b="1" dirty="0"/>
              <a:t>		</a:t>
            </a:r>
            <a:endParaRPr lang="de-DE" dirty="0"/>
          </a:p>
          <a:p>
            <a:pPr>
              <a:defRPr/>
            </a:pPr>
            <a:endParaRPr lang="de-DE"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 Aufgabe 2</a:t>
            </a:r>
            <a:endParaRPr dirty="0"/>
          </a:p>
        </p:txBody>
      </p:sp>
      <p:sp>
        <p:nvSpPr>
          <p:cNvPr id="5" name="Inhaltsplatzhalter 2"/>
          <p:cNvSpPr>
            <a:spLocks noGrp="1"/>
          </p:cNvSpPr>
          <p:nvPr>
            <p:ph idx="1"/>
          </p:nvPr>
        </p:nvSpPr>
        <p:spPr bwMode="auto">
          <a:xfrm>
            <a:off x="838200" y="1443162"/>
            <a:ext cx="10515600" cy="4713923"/>
          </a:xfrm>
        </p:spPr>
        <p:txBody>
          <a:bodyPr/>
          <a:lstStyle/>
          <a:p>
            <a:pPr marL="0" indent="0">
              <a:buNone/>
              <a:defRPr/>
            </a:pPr>
            <a:endParaRPr lang="de-DE"/>
          </a:p>
          <a:p>
            <a:pPr>
              <a:defRPr/>
            </a:pPr>
            <a:endParaRPr lang="de-DE"/>
          </a:p>
        </p:txBody>
      </p:sp>
      <p:graphicFrame>
        <p:nvGraphicFramePr>
          <p:cNvPr id="6" name="Tabelle 4"/>
          <p:cNvGraphicFramePr>
            <a:graphicFrameLocks noGrp="1"/>
          </p:cNvGraphicFramePr>
          <p:nvPr/>
        </p:nvGraphicFramePr>
        <p:xfrm>
          <a:off x="838202" y="1582615"/>
          <a:ext cx="9737556" cy="4728732"/>
        </p:xfrm>
        <a:graphic>
          <a:graphicData uri="http://schemas.openxmlformats.org/drawingml/2006/table">
            <a:tbl>
              <a:tblPr firstRow="1" bandRow="1">
                <a:tableStyleId>{4EC20EFE-03EA-C6D3-C392-150C83E05EBD}</a:tableStyleId>
              </a:tblPr>
              <a:tblGrid>
                <a:gridCol w="3393829">
                  <a:extLst>
                    <a:ext uri="{9D8B030D-6E8A-4147-A177-3AD203B41FA5}">
                      <a16:colId xmlns:a16="http://schemas.microsoft.com/office/drawing/2014/main" val="20000"/>
                    </a:ext>
                  </a:extLst>
                </a:gridCol>
                <a:gridCol w="3097875">
                  <a:extLst>
                    <a:ext uri="{9D8B030D-6E8A-4147-A177-3AD203B41FA5}">
                      <a16:colId xmlns:a16="http://schemas.microsoft.com/office/drawing/2014/main" val="20001"/>
                    </a:ext>
                  </a:extLst>
                </a:gridCol>
                <a:gridCol w="3245852">
                  <a:extLst>
                    <a:ext uri="{9D8B030D-6E8A-4147-A177-3AD203B41FA5}">
                      <a16:colId xmlns:a16="http://schemas.microsoft.com/office/drawing/2014/main" val="20002"/>
                    </a:ext>
                  </a:extLst>
                </a:gridCol>
              </a:tblGrid>
              <a:tr h="556002">
                <a:tc>
                  <a:txBody>
                    <a:bodyPr/>
                    <a:lstStyle/>
                    <a:p>
                      <a:pPr>
                        <a:defRPr/>
                      </a:pPr>
                      <a:endParaRPr lang="de-DE"/>
                    </a:p>
                  </a:txBody>
                  <a:tcPr/>
                </a:tc>
                <a:tc>
                  <a:txBody>
                    <a:bodyPr/>
                    <a:lstStyle/>
                    <a:p>
                      <a:pPr algn="ctr">
                        <a:defRPr/>
                      </a:pPr>
                      <a:r>
                        <a:rPr lang="de-DE" sz="2400"/>
                        <a:t>Stärken</a:t>
                      </a:r>
                      <a:endParaRPr/>
                    </a:p>
                  </a:txBody>
                  <a:tcPr/>
                </a:tc>
                <a:tc>
                  <a:txBody>
                    <a:bodyPr/>
                    <a:lstStyle/>
                    <a:p>
                      <a:pPr algn="ctr">
                        <a:defRPr/>
                      </a:pPr>
                      <a:r>
                        <a:rPr lang="de-DE" sz="2400"/>
                        <a:t>Schwächen</a:t>
                      </a:r>
                      <a:endParaRPr/>
                    </a:p>
                  </a:txBody>
                  <a:tcPr/>
                </a:tc>
                <a:extLst>
                  <a:ext uri="{0D108BD9-81ED-4DB2-BD59-A6C34878D82A}">
                    <a16:rowId xmlns:a16="http://schemas.microsoft.com/office/drawing/2014/main" val="10000"/>
                  </a:ext>
                </a:extLst>
              </a:tr>
              <a:tr h="695455">
                <a:tc>
                  <a:txBody>
                    <a:bodyPr/>
                    <a:lstStyle/>
                    <a:p>
                      <a:pPr>
                        <a:defRPr/>
                      </a:pPr>
                      <a:r>
                        <a:rPr lang="de-DE" sz="2000" b="1"/>
                        <a:t>Fruchtfolge (inkl. ZWF)</a:t>
                      </a:r>
                      <a:endParaRPr/>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1"/>
                  </a:ext>
                </a:extLst>
              </a:tr>
              <a:tr h="695455">
                <a:tc>
                  <a:txBody>
                    <a:bodyPr/>
                    <a:lstStyle/>
                    <a:p>
                      <a:pPr>
                        <a:defRPr/>
                      </a:pPr>
                      <a:r>
                        <a:rPr lang="de-DE" sz="2000" b="1"/>
                        <a:t>Bodenbearbeitung</a:t>
                      </a:r>
                      <a:endParaRPr/>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2"/>
                  </a:ext>
                </a:extLst>
              </a:tr>
              <a:tr h="695455">
                <a:tc>
                  <a:txBody>
                    <a:bodyPr/>
                    <a:lstStyle/>
                    <a:p>
                      <a:pPr>
                        <a:defRPr/>
                      </a:pPr>
                      <a:r>
                        <a:rPr lang="de-DE" sz="2000" b="1" dirty="0"/>
                        <a:t>Ansaat/Pflanzung/Sortenwahl</a:t>
                      </a:r>
                      <a:endParaRPr dirty="0"/>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3"/>
                  </a:ext>
                </a:extLst>
              </a:tr>
              <a:tr h="695455">
                <a:tc>
                  <a:txBody>
                    <a:bodyPr/>
                    <a:lstStyle/>
                    <a:p>
                      <a:pPr>
                        <a:defRPr/>
                      </a:pPr>
                      <a:r>
                        <a:rPr lang="de-DE" sz="2000" b="1"/>
                        <a:t>Düngung / Pflanzenschutz</a:t>
                      </a:r>
                      <a:endParaRPr/>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4"/>
                  </a:ext>
                </a:extLst>
              </a:tr>
              <a:tr h="695455">
                <a:tc>
                  <a:txBody>
                    <a:bodyPr/>
                    <a:lstStyle/>
                    <a:p>
                      <a:pPr>
                        <a:defRPr/>
                      </a:pPr>
                      <a:r>
                        <a:rPr lang="de-DE" sz="2000" b="1"/>
                        <a:t>Ernte</a:t>
                      </a:r>
                      <a:endParaRPr/>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5"/>
                  </a:ext>
                </a:extLst>
              </a:tr>
              <a:tr h="695455">
                <a:tc>
                  <a:txBody>
                    <a:bodyPr/>
                    <a:lstStyle/>
                    <a:p>
                      <a:pPr>
                        <a:defRPr/>
                      </a:pPr>
                      <a:r>
                        <a:rPr lang="de-DE" sz="2000" b="1"/>
                        <a:t>Lagerung</a:t>
                      </a:r>
                      <a:endParaRPr/>
                    </a:p>
                  </a:txBody>
                  <a:tcPr/>
                </a:tc>
                <a:tc>
                  <a:txBody>
                    <a:bodyPr/>
                    <a:lstStyle/>
                    <a:p>
                      <a:pPr>
                        <a:defRPr/>
                      </a:pPr>
                      <a:endParaRPr lang="de-DE"/>
                    </a:p>
                  </a:txBody>
                  <a:tcPr/>
                </a:tc>
                <a:tc>
                  <a:txBody>
                    <a:bodyPr/>
                    <a:lstStyle/>
                    <a:p>
                      <a:pPr>
                        <a:defRPr/>
                      </a:pPr>
                      <a:endParaRPr lang="de-DE" dirty="0"/>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 Aufgabe 3</a:t>
            </a:r>
            <a:endParaRPr dirty="0"/>
          </a:p>
        </p:txBody>
      </p:sp>
      <p:sp>
        <p:nvSpPr>
          <p:cNvPr id="5" name="Inhaltsplatzhalter 2"/>
          <p:cNvSpPr>
            <a:spLocks noGrp="1"/>
          </p:cNvSpPr>
          <p:nvPr>
            <p:ph idx="1"/>
          </p:nvPr>
        </p:nvSpPr>
        <p:spPr bwMode="auto">
          <a:xfrm>
            <a:off x="838200" y="1443162"/>
            <a:ext cx="10515600" cy="4713923"/>
          </a:xfrm>
        </p:spPr>
        <p:txBody>
          <a:bodyPr/>
          <a:lstStyle/>
          <a:p>
            <a:pPr marL="0" indent="0">
              <a:buNone/>
              <a:defRPr/>
            </a:pPr>
            <a:r>
              <a:rPr lang="de-DE" b="1" dirty="0"/>
              <a:t>Steigende Temperaturen, vermehrte Hitzeperioden, Extremwetterereignisse – Herausforderungen, die der Klimawandel mit sich bringt. </a:t>
            </a:r>
            <a:endParaRPr dirty="0"/>
          </a:p>
          <a:p>
            <a:pPr marL="0" indent="0">
              <a:buNone/>
              <a:defRPr/>
            </a:pPr>
            <a:endParaRPr lang="de-DE" b="1" dirty="0"/>
          </a:p>
          <a:p>
            <a:pPr marL="0" indent="0">
              <a:buNone/>
              <a:defRPr/>
            </a:pPr>
            <a:r>
              <a:rPr lang="de-DE" dirty="0"/>
              <a:t>Arbeiten Sie </a:t>
            </a:r>
            <a:r>
              <a:rPr lang="de-DE" i="1" dirty="0">
                <a:solidFill>
                  <a:schemeClr val="accent1"/>
                </a:solidFill>
              </a:rPr>
              <a:t>anhand einer ausgewählten Kultur </a:t>
            </a:r>
            <a:r>
              <a:rPr lang="de-DE" i="1" dirty="0"/>
              <a:t>in ihrem Betrieb </a:t>
            </a:r>
            <a:r>
              <a:rPr lang="de-DE" dirty="0"/>
              <a:t>heraus, wo die derzeitigen Stärken und vor allem Schwächen beim Anbau dieser Kultur im Hinblick auf den Klimawandel sind. Als Hilfe können Sie die unten abgebildete Tabelle verwenden.</a:t>
            </a:r>
            <a:endParaRPr lang="de-DE" b="1" dirty="0"/>
          </a:p>
          <a:p>
            <a:pPr marL="0" indent="0">
              <a:buNone/>
              <a:defRPr/>
            </a:pPr>
            <a:r>
              <a:rPr lang="de-DE" dirty="0"/>
              <a:t>Erarbeiten Sie darauf aufbauend entsprechende Anpassungsmaßnahmen, um die Resilienz der ausgewählten Kultur gegenüber dem Klimawandel zu stärken. </a:t>
            </a:r>
            <a:endParaRPr lang="de-DE" b="1" dirty="0"/>
          </a:p>
          <a:p>
            <a:pPr>
              <a:defRPr/>
            </a:pPr>
            <a:endParaRPr lang="de-DE"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normAutofit/>
          </a:bodyPr>
          <a:lstStyle/>
          <a:p>
            <a:pPr>
              <a:defRPr/>
            </a:pPr>
            <a:r>
              <a:rPr lang="de-DE" dirty="0"/>
              <a:t>Arbeitsauftrag – Aufgabe 3</a:t>
            </a:r>
            <a:endParaRPr dirty="0"/>
          </a:p>
        </p:txBody>
      </p:sp>
      <p:sp>
        <p:nvSpPr>
          <p:cNvPr id="5" name="Inhaltsplatzhalter 2"/>
          <p:cNvSpPr>
            <a:spLocks noGrp="1"/>
          </p:cNvSpPr>
          <p:nvPr>
            <p:ph idx="1"/>
          </p:nvPr>
        </p:nvSpPr>
        <p:spPr bwMode="auto">
          <a:xfrm>
            <a:off x="838200" y="1443162"/>
            <a:ext cx="10515600" cy="4713923"/>
          </a:xfrm>
        </p:spPr>
        <p:txBody>
          <a:bodyPr/>
          <a:lstStyle/>
          <a:p>
            <a:pPr marL="0" indent="0">
              <a:buNone/>
              <a:defRPr/>
            </a:pPr>
            <a:endParaRPr lang="de-DE"/>
          </a:p>
          <a:p>
            <a:pPr>
              <a:defRPr/>
            </a:pPr>
            <a:endParaRPr lang="de-DE"/>
          </a:p>
        </p:txBody>
      </p:sp>
      <p:graphicFrame>
        <p:nvGraphicFramePr>
          <p:cNvPr id="6" name="Tabelle 4"/>
          <p:cNvGraphicFramePr>
            <a:graphicFrameLocks noGrp="1"/>
          </p:cNvGraphicFramePr>
          <p:nvPr/>
        </p:nvGraphicFramePr>
        <p:xfrm>
          <a:off x="838202" y="1582615"/>
          <a:ext cx="9737556" cy="4728732"/>
        </p:xfrm>
        <a:graphic>
          <a:graphicData uri="http://schemas.openxmlformats.org/drawingml/2006/table">
            <a:tbl>
              <a:tblPr firstRow="1" bandRow="1">
                <a:tableStyleId>{4EC20EFE-03EA-C6D3-C392-150C83E05EBD}</a:tableStyleId>
              </a:tblPr>
              <a:tblGrid>
                <a:gridCol w="3393829">
                  <a:extLst>
                    <a:ext uri="{9D8B030D-6E8A-4147-A177-3AD203B41FA5}">
                      <a16:colId xmlns:a16="http://schemas.microsoft.com/office/drawing/2014/main" val="20000"/>
                    </a:ext>
                  </a:extLst>
                </a:gridCol>
                <a:gridCol w="3097875">
                  <a:extLst>
                    <a:ext uri="{9D8B030D-6E8A-4147-A177-3AD203B41FA5}">
                      <a16:colId xmlns:a16="http://schemas.microsoft.com/office/drawing/2014/main" val="20001"/>
                    </a:ext>
                  </a:extLst>
                </a:gridCol>
                <a:gridCol w="3245852">
                  <a:extLst>
                    <a:ext uri="{9D8B030D-6E8A-4147-A177-3AD203B41FA5}">
                      <a16:colId xmlns:a16="http://schemas.microsoft.com/office/drawing/2014/main" val="20002"/>
                    </a:ext>
                  </a:extLst>
                </a:gridCol>
              </a:tblGrid>
              <a:tr h="556002">
                <a:tc>
                  <a:txBody>
                    <a:bodyPr/>
                    <a:lstStyle/>
                    <a:p>
                      <a:pPr>
                        <a:defRPr/>
                      </a:pPr>
                      <a:endParaRPr lang="de-DE"/>
                    </a:p>
                  </a:txBody>
                  <a:tcPr/>
                </a:tc>
                <a:tc>
                  <a:txBody>
                    <a:bodyPr/>
                    <a:lstStyle/>
                    <a:p>
                      <a:pPr algn="ctr">
                        <a:defRPr/>
                      </a:pPr>
                      <a:r>
                        <a:rPr lang="de-DE" sz="2400"/>
                        <a:t>Stärken</a:t>
                      </a:r>
                      <a:endParaRPr/>
                    </a:p>
                  </a:txBody>
                  <a:tcPr/>
                </a:tc>
                <a:tc>
                  <a:txBody>
                    <a:bodyPr/>
                    <a:lstStyle/>
                    <a:p>
                      <a:pPr algn="ctr">
                        <a:defRPr/>
                      </a:pPr>
                      <a:r>
                        <a:rPr lang="de-DE" sz="2400"/>
                        <a:t>Schwächen</a:t>
                      </a:r>
                      <a:endParaRPr/>
                    </a:p>
                  </a:txBody>
                  <a:tcPr/>
                </a:tc>
                <a:extLst>
                  <a:ext uri="{0D108BD9-81ED-4DB2-BD59-A6C34878D82A}">
                    <a16:rowId xmlns:a16="http://schemas.microsoft.com/office/drawing/2014/main" val="10000"/>
                  </a:ext>
                </a:extLst>
              </a:tr>
              <a:tr h="695455">
                <a:tc>
                  <a:txBody>
                    <a:bodyPr/>
                    <a:lstStyle/>
                    <a:p>
                      <a:pPr>
                        <a:defRPr/>
                      </a:pPr>
                      <a:r>
                        <a:rPr lang="de-DE" sz="2000" b="1"/>
                        <a:t>Fruchtfolge (inkl. ZWF)</a:t>
                      </a:r>
                      <a:endParaRPr/>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1"/>
                  </a:ext>
                </a:extLst>
              </a:tr>
              <a:tr h="695455">
                <a:tc>
                  <a:txBody>
                    <a:bodyPr/>
                    <a:lstStyle/>
                    <a:p>
                      <a:pPr>
                        <a:defRPr/>
                      </a:pPr>
                      <a:r>
                        <a:rPr lang="de-DE" sz="2000" b="1"/>
                        <a:t>Bodenbearbeitung</a:t>
                      </a:r>
                      <a:endParaRPr/>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2"/>
                  </a:ext>
                </a:extLst>
              </a:tr>
              <a:tr h="695455">
                <a:tc>
                  <a:txBody>
                    <a:bodyPr/>
                    <a:lstStyle/>
                    <a:p>
                      <a:pPr>
                        <a:defRPr/>
                      </a:pPr>
                      <a:r>
                        <a:rPr lang="de-DE" sz="2000" b="1"/>
                        <a:t>Ansaat/Pflanzung/Sortenwahl</a:t>
                      </a:r>
                      <a:endParaRPr/>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3"/>
                  </a:ext>
                </a:extLst>
              </a:tr>
              <a:tr h="695455">
                <a:tc>
                  <a:txBody>
                    <a:bodyPr/>
                    <a:lstStyle/>
                    <a:p>
                      <a:pPr>
                        <a:defRPr/>
                      </a:pPr>
                      <a:r>
                        <a:rPr lang="de-DE" sz="2000" b="1"/>
                        <a:t>Düngung / Pflanzenschutz</a:t>
                      </a:r>
                      <a:endParaRPr/>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4"/>
                  </a:ext>
                </a:extLst>
              </a:tr>
              <a:tr h="695455">
                <a:tc>
                  <a:txBody>
                    <a:bodyPr/>
                    <a:lstStyle/>
                    <a:p>
                      <a:pPr>
                        <a:defRPr/>
                      </a:pPr>
                      <a:r>
                        <a:rPr lang="de-DE" sz="2000" b="1"/>
                        <a:t>Ernte</a:t>
                      </a:r>
                      <a:endParaRPr/>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5"/>
                  </a:ext>
                </a:extLst>
              </a:tr>
              <a:tr h="695455">
                <a:tc>
                  <a:txBody>
                    <a:bodyPr/>
                    <a:lstStyle/>
                    <a:p>
                      <a:pPr>
                        <a:defRPr/>
                      </a:pPr>
                      <a:r>
                        <a:rPr lang="de-DE" sz="2000" b="1"/>
                        <a:t>Lagerung</a:t>
                      </a:r>
                      <a:endParaRPr/>
                    </a:p>
                  </a:txBody>
                  <a:tcPr/>
                </a:tc>
                <a:tc>
                  <a:txBody>
                    <a:bodyPr/>
                    <a:lstStyle/>
                    <a:p>
                      <a:pPr>
                        <a:defRPr/>
                      </a:pPr>
                      <a:endParaRPr lang="de-DE"/>
                    </a:p>
                  </a:txBody>
                  <a:tcPr/>
                </a:tc>
                <a:tc>
                  <a:txBody>
                    <a:bodyPr/>
                    <a:lstStyle/>
                    <a:p>
                      <a:pPr>
                        <a:defRPr/>
                      </a:pPr>
                      <a:endParaRPr lang="de-DE"/>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 Aufgabe 4</a:t>
            </a:r>
            <a:endParaRPr dirty="0"/>
          </a:p>
        </p:txBody>
      </p:sp>
      <p:sp>
        <p:nvSpPr>
          <p:cNvPr id="5" name="Inhaltsplatzhalter 2"/>
          <p:cNvSpPr>
            <a:spLocks noGrp="1"/>
          </p:cNvSpPr>
          <p:nvPr>
            <p:ph idx="1"/>
          </p:nvPr>
        </p:nvSpPr>
        <p:spPr bwMode="auto">
          <a:xfrm>
            <a:off x="838200" y="1443162"/>
            <a:ext cx="10515600" cy="4713923"/>
          </a:xfrm>
        </p:spPr>
        <p:txBody>
          <a:bodyPr/>
          <a:lstStyle/>
          <a:p>
            <a:pPr marL="0" indent="0">
              <a:buNone/>
              <a:defRPr/>
            </a:pPr>
            <a:r>
              <a:rPr lang="de-DE" b="1" dirty="0"/>
              <a:t>Bereits im 3. Jahr in Folge erlitten Sie Ertragsausfälle durch eine ausgeprägte Sommertrockenheit. Die Salatjungpflanzen sind nicht gut angewachsen und blieben in ihrer Entwicklung zurück. Ähnlich haben auch die Jungpflanzen anderer Kulturen reagiert. Ihre Bewässerungsmöglichkeiten können Sie derzeit aufgrund der Genehmigungsvorschriften nicht ausweiten.</a:t>
            </a:r>
            <a:endParaRPr dirty="0"/>
          </a:p>
          <a:p>
            <a:pPr marL="0" indent="0">
              <a:buNone/>
              <a:defRPr/>
            </a:pPr>
            <a:endParaRPr lang="de-DE" b="1" dirty="0"/>
          </a:p>
          <a:p>
            <a:pPr marL="0" indent="0">
              <a:buNone/>
              <a:defRPr/>
            </a:pPr>
            <a:r>
              <a:rPr lang="de-DE" dirty="0"/>
              <a:t>Der Trend zu vermehrter Sommertrockenheit hält jedoch an. Welche Anpassungsmaßnahmen können Ihnen bei der Ertrags- und Qualitätssicherung helfen?</a:t>
            </a:r>
          </a:p>
        </p:txBody>
      </p:sp>
    </p:spTree>
    <p:extLst>
      <p:ext uri="{BB962C8B-B14F-4D97-AF65-F5344CB8AC3E}">
        <p14:creationId xmlns:p14="http://schemas.microsoft.com/office/powerpoint/2010/main" val="30615886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 Aufgabe 5</a:t>
            </a:r>
            <a:endParaRPr dirty="0"/>
          </a:p>
        </p:txBody>
      </p:sp>
      <p:sp>
        <p:nvSpPr>
          <p:cNvPr id="5" name="Inhaltsplatzhalter 2"/>
          <p:cNvSpPr>
            <a:spLocks noGrp="1"/>
          </p:cNvSpPr>
          <p:nvPr>
            <p:ph idx="1"/>
          </p:nvPr>
        </p:nvSpPr>
        <p:spPr bwMode="auto">
          <a:xfrm>
            <a:off x="838200" y="1443162"/>
            <a:ext cx="10515600" cy="4713923"/>
          </a:xfrm>
        </p:spPr>
        <p:txBody>
          <a:bodyPr/>
          <a:lstStyle/>
          <a:p>
            <a:pPr marL="0" indent="0">
              <a:buNone/>
              <a:defRPr/>
            </a:pPr>
            <a:r>
              <a:rPr lang="de-DE" b="1" dirty="0"/>
              <a:t>Das Risiko für N-Auswaschungen nimmt mit dem Klimawandel durch trockene Vegetationsperioden und Starkniederschläge im Winterhalbjahr zu. </a:t>
            </a:r>
            <a:endParaRPr dirty="0"/>
          </a:p>
          <a:p>
            <a:pPr marL="0" indent="0">
              <a:buNone/>
              <a:defRPr/>
            </a:pPr>
            <a:endParaRPr lang="de-DE" b="1" dirty="0"/>
          </a:p>
          <a:p>
            <a:pPr marL="0" indent="0">
              <a:buNone/>
              <a:defRPr/>
            </a:pPr>
            <a:r>
              <a:rPr lang="de-DE" dirty="0"/>
              <a:t>Lesen Sie den Beitrag über den Gemüsebetrieb Finke durch und überlegen Sie, ob diese Maßnahmen zur Reduzierung der N-Auswaschungen auch auf Ihrem Betrieb sinnvoll wären. Begründen Sie Ihre Meinung und diskutieren Sie diese mit der Klasse.</a:t>
            </a:r>
          </a:p>
        </p:txBody>
      </p:sp>
    </p:spTree>
    <p:extLst>
      <p:ext uri="{BB962C8B-B14F-4D97-AF65-F5344CB8AC3E}">
        <p14:creationId xmlns:p14="http://schemas.microsoft.com/office/powerpoint/2010/main" val="337153076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6BFAB2-6620-4484-A16A-2377CDBA7238}"/>
              </a:ext>
            </a:extLst>
          </p:cNvPr>
          <p:cNvSpPr>
            <a:spLocks noGrp="1"/>
          </p:cNvSpPr>
          <p:nvPr>
            <p:ph type="title"/>
          </p:nvPr>
        </p:nvSpPr>
        <p:spPr/>
        <p:txBody>
          <a:bodyPr/>
          <a:lstStyle/>
          <a:p>
            <a:r>
              <a:rPr lang="de-DE" dirty="0"/>
              <a:t>Bildquellen</a:t>
            </a:r>
          </a:p>
        </p:txBody>
      </p:sp>
      <p:sp>
        <p:nvSpPr>
          <p:cNvPr id="3" name="Inhaltsplatzhalter 2">
            <a:extLst>
              <a:ext uri="{FF2B5EF4-FFF2-40B4-BE49-F238E27FC236}">
                <a16:creationId xmlns:a16="http://schemas.microsoft.com/office/drawing/2014/main" id="{531B053A-2C4E-4D3E-97C5-CD13F6ADA08D}"/>
              </a:ext>
            </a:extLst>
          </p:cNvPr>
          <p:cNvSpPr>
            <a:spLocks noGrp="1"/>
          </p:cNvSpPr>
          <p:nvPr>
            <p:ph idx="4294967295"/>
          </p:nvPr>
        </p:nvSpPr>
        <p:spPr>
          <a:xfrm>
            <a:off x="826008" y="1451483"/>
            <a:ext cx="10515600" cy="4713288"/>
          </a:xfrm>
          <a:prstGeom prst="rect">
            <a:avLst/>
          </a:prstGeom>
        </p:spPr>
        <p:txBody>
          <a:bodyPr/>
          <a:lstStyle/>
          <a:p>
            <a:pPr marL="0" indent="0">
              <a:buNone/>
              <a:defRPr/>
            </a:pPr>
            <a:r>
              <a:rPr lang="de-DE" sz="1200" baseline="30000" dirty="0"/>
              <a:t>1) </a:t>
            </a:r>
            <a:r>
              <a:rPr lang="de-DE" sz="1200" dirty="0"/>
              <a:t>Porree, Anwachsberegnung, Josef Schlaghecken  </a:t>
            </a:r>
            <a:br>
              <a:rPr lang="de-DE" sz="1200" dirty="0"/>
            </a:br>
            <a:r>
              <a:rPr lang="de-DE" sz="1200" dirty="0"/>
              <a:t>   </a:t>
            </a:r>
            <a:r>
              <a:rPr lang="de-DE" sz="1200" dirty="0">
                <a:hlinkClick r:id="rId2"/>
              </a:rPr>
              <a:t>http://www.greencommons.de/Datei:Porree_Anwachsberegnung_(NXP).JPG</a:t>
            </a:r>
            <a:endParaRPr lang="de-DE" sz="1200" dirty="0"/>
          </a:p>
          <a:p>
            <a:pPr marL="0" indent="0">
              <a:buNone/>
            </a:pPr>
            <a:r>
              <a:rPr lang="de-DE" sz="1200" baseline="30000" dirty="0"/>
              <a:t>2)  </a:t>
            </a:r>
            <a:r>
              <a:rPr lang="de-DE" sz="1200" dirty="0"/>
              <a:t>Schaden durch Starkregen, DLR, Jochen </a:t>
            </a:r>
            <a:r>
              <a:rPr lang="de-DE" sz="1200" dirty="0" err="1"/>
              <a:t>Kreiselmaier</a:t>
            </a:r>
            <a:r>
              <a:rPr lang="de-DE" sz="1200" dirty="0"/>
              <a:t>  </a:t>
            </a:r>
            <a:r>
              <a:rPr lang="de-DE" sz="1200" dirty="0">
                <a:hlinkClick r:id="rId3"/>
              </a:rPr>
              <a:t>http://www.greencommons.de/Datei:Unwetter_Starkregen-DLR-NW-jk_(NXP).JPG</a:t>
            </a:r>
            <a:r>
              <a:rPr lang="de-DE" sz="1200" dirty="0"/>
              <a:t> </a:t>
            </a:r>
          </a:p>
          <a:p>
            <a:pPr marL="0" indent="0">
              <a:buNone/>
            </a:pPr>
            <a:r>
              <a:rPr lang="de-DE" sz="1200" baseline="30000" dirty="0"/>
              <a:t>3)   </a:t>
            </a:r>
            <a:r>
              <a:rPr lang="de-DE" sz="1200" dirty="0"/>
              <a:t>Winderosion, DLR, Jochen </a:t>
            </a:r>
            <a:r>
              <a:rPr lang="de-DE" sz="1200" dirty="0" err="1"/>
              <a:t>Kreiselmaier</a:t>
            </a:r>
            <a:r>
              <a:rPr lang="de-DE" sz="1200" dirty="0"/>
              <a:t> </a:t>
            </a:r>
            <a:r>
              <a:rPr lang="de-DE" sz="1200" dirty="0">
                <a:hlinkClick r:id="rId4"/>
              </a:rPr>
              <a:t>http://www.greencommons.de/Datei:Unwetter_Erosion_Wind-DLR-NW-jk_(NXP).JPG</a:t>
            </a:r>
            <a:endParaRPr lang="de-DE" sz="1200" dirty="0"/>
          </a:p>
          <a:p>
            <a:pPr marL="0" indent="0">
              <a:buNone/>
            </a:pPr>
            <a:r>
              <a:rPr lang="de-DE" sz="1200" baseline="30000" dirty="0"/>
              <a:t>4) </a:t>
            </a:r>
            <a:r>
              <a:rPr lang="de-DE" sz="1200" dirty="0"/>
              <a:t>© </a:t>
            </a:r>
            <a:r>
              <a:rPr lang="de-DE" sz="1200" dirty="0" err="1"/>
              <a:t>Asiagreen</a:t>
            </a:r>
            <a:r>
              <a:rPr lang="de-DE" sz="1200" dirty="0"/>
              <a:t>, Wolfgang Palme, HBLFA Schönbrunn: </a:t>
            </a:r>
            <a:r>
              <a:rPr lang="de-AT" sz="1200" b="1" dirty="0"/>
              <a:t>das Bild darf nur in der angeführten Schulungspräsentation verwendet und nicht an Dritte weitergegeben</a:t>
            </a:r>
            <a:br>
              <a:rPr lang="de-AT" sz="1200" b="1" dirty="0"/>
            </a:br>
            <a:r>
              <a:rPr lang="de-AT" sz="1200" b="1" dirty="0"/>
              <a:t>     werden. </a:t>
            </a:r>
            <a:endParaRPr lang="de-DE" sz="1200" b="1" dirty="0"/>
          </a:p>
          <a:p>
            <a:pPr marL="0" indent="0">
              <a:buNone/>
            </a:pPr>
            <a:r>
              <a:rPr lang="de-DE" sz="1200" baseline="30000" dirty="0"/>
              <a:t>5) </a:t>
            </a:r>
            <a:r>
              <a:rPr lang="de-DE" sz="1200" dirty="0"/>
              <a:t>Sonnenbrand am Bohnenblatt,@</a:t>
            </a:r>
            <a:r>
              <a:rPr lang="de-DE" sz="1200" dirty="0" err="1"/>
              <a:t>christoph</a:t>
            </a:r>
            <a:r>
              <a:rPr lang="de-DE" sz="1200" dirty="0"/>
              <a:t> Hoyer: das Bild ist nur </a:t>
            </a:r>
            <a:r>
              <a:rPr lang="de-DE" sz="1200" b="1" dirty="0"/>
              <a:t>für nichtkommerzielle Schulungen und Fortbildungen kostenfrei, keine Veröffentlichung in Print-</a:t>
            </a:r>
            <a:br>
              <a:rPr lang="de-DE" sz="1200" b="1" dirty="0"/>
            </a:br>
            <a:r>
              <a:rPr lang="de-DE" sz="1200" b="1" dirty="0"/>
              <a:t>´  und Digitalmedien</a:t>
            </a:r>
            <a:endParaRPr lang="de-DE" sz="1200" dirty="0"/>
          </a:p>
          <a:p>
            <a:pPr marL="0" indent="0">
              <a:buNone/>
            </a:pPr>
            <a:r>
              <a:rPr lang="de-DE" sz="1200" baseline="30000" dirty="0"/>
              <a:t>6) </a:t>
            </a:r>
            <a:r>
              <a:rPr lang="de-DE" sz="1200" dirty="0"/>
              <a:t>Grünkragen an Tomaten, @</a:t>
            </a:r>
            <a:r>
              <a:rPr lang="de-DE" sz="1200" dirty="0" err="1"/>
              <a:t>christoph</a:t>
            </a:r>
            <a:r>
              <a:rPr lang="de-DE" sz="1200" dirty="0"/>
              <a:t> Hoyer: das Bild ist nur </a:t>
            </a:r>
            <a:r>
              <a:rPr lang="de-DE" sz="1200" b="1" dirty="0"/>
              <a:t>für nichtkommerzielle Schulungen und Fortbildungen kostenfrei, keine Veröffentlichung in Print- und</a:t>
            </a:r>
            <a:br>
              <a:rPr lang="de-DE" sz="1200" b="1" dirty="0"/>
            </a:br>
            <a:r>
              <a:rPr lang="de-DE" sz="1200" b="1" dirty="0"/>
              <a:t>   Digitalmedien</a:t>
            </a:r>
            <a:endParaRPr lang="de-DE" sz="1200" dirty="0"/>
          </a:p>
          <a:p>
            <a:pPr marL="0" indent="0">
              <a:buNone/>
            </a:pPr>
            <a:r>
              <a:rPr lang="de-DE" sz="1200" baseline="30000" dirty="0"/>
              <a:t>7) </a:t>
            </a:r>
            <a:r>
              <a:rPr lang="de-DE" sz="1200" dirty="0"/>
              <a:t>Agrar-Photovoltaik, Hofgemeinschaft </a:t>
            </a:r>
            <a:r>
              <a:rPr lang="de-DE" sz="1200" dirty="0" err="1"/>
              <a:t>Heggelbach</a:t>
            </a:r>
            <a:endParaRPr lang="de-DE" sz="1200" dirty="0"/>
          </a:p>
          <a:p>
            <a:pPr marL="0" indent="0">
              <a:buNone/>
            </a:pPr>
            <a:r>
              <a:rPr lang="de-DE" sz="1200" baseline="30000" dirty="0"/>
              <a:t>8) </a:t>
            </a:r>
            <a:r>
              <a:rPr lang="de-DE" sz="1200" dirty="0"/>
              <a:t>Erbsen: Erntegutkühlung mit Eis, Jochen </a:t>
            </a:r>
            <a:r>
              <a:rPr lang="de-DE" sz="1200" dirty="0" err="1"/>
              <a:t>Kreiselmaier</a:t>
            </a:r>
            <a:r>
              <a:rPr lang="de-DE" sz="1200" dirty="0"/>
              <a:t> </a:t>
            </a:r>
            <a:r>
              <a:rPr lang="de-DE" sz="1200" dirty="0">
                <a:hlinkClick r:id="rId5"/>
              </a:rPr>
              <a:t>http://www.greencommons.de/Datei:Erbsen_Ernte-1-Industrie-DLR-NW-jk_(NXP).JPG</a:t>
            </a:r>
            <a:r>
              <a:rPr lang="de-DE" sz="1200" dirty="0"/>
              <a:t>                                  </a:t>
            </a:r>
          </a:p>
          <a:p>
            <a:pPr marL="0" indent="0">
              <a:buNone/>
            </a:pPr>
            <a:r>
              <a:rPr lang="de-DE" sz="1200" baseline="30000" dirty="0"/>
              <a:t> 9) </a:t>
            </a:r>
            <a:r>
              <a:rPr lang="de-DE" sz="1200" dirty="0"/>
              <a:t>Lagerung </a:t>
            </a:r>
            <a:r>
              <a:rPr lang="de-DE" sz="1200" dirty="0" err="1"/>
              <a:t>Bluko</a:t>
            </a:r>
            <a:r>
              <a:rPr lang="de-DE" sz="1200" dirty="0"/>
              <a:t>-Kisten, Josef Schlaghecken, DLR RP </a:t>
            </a:r>
            <a:r>
              <a:rPr lang="de-DE" sz="1200" dirty="0">
                <a:hlinkClick r:id="rId6"/>
              </a:rPr>
              <a:t>http://www.greencommons.de/Datei:Kohl_Schlaghecken036_(NXPowerLite).jpg</a:t>
            </a:r>
            <a:r>
              <a:rPr lang="de-DE" sz="1200" dirty="0"/>
              <a:t> </a:t>
            </a:r>
          </a:p>
          <a:p>
            <a:pPr marL="0" indent="0">
              <a:buNone/>
            </a:pPr>
            <a:r>
              <a:rPr lang="de-DE" sz="1200" baseline="30000" dirty="0"/>
              <a:t>10) </a:t>
            </a:r>
            <a:r>
              <a:rPr lang="de-DE" sz="1200" dirty="0"/>
              <a:t>Humusversorgung mit Stallmist, Josef Schlaghecken </a:t>
            </a:r>
            <a:r>
              <a:rPr lang="de-DE" sz="1200" dirty="0">
                <a:hlinkClick r:id="rId7"/>
              </a:rPr>
              <a:t>http://www.greencommons.de/Datei:Humusversorgung_Stallmist.jpg</a:t>
            </a:r>
            <a:r>
              <a:rPr lang="de-DE" sz="1200" dirty="0"/>
              <a:t> </a:t>
            </a:r>
          </a:p>
          <a:p>
            <a:pPr marL="0" indent="0">
              <a:buNone/>
            </a:pPr>
            <a:r>
              <a:rPr lang="de-DE" sz="1200" baseline="30000" dirty="0"/>
              <a:t>11) </a:t>
            </a:r>
            <a:r>
              <a:rPr lang="de-DE" sz="1200" dirty="0"/>
              <a:t>Bohnen: Windschutz durch Maisreihen, Josef Schlaghecken </a:t>
            </a:r>
            <a:r>
              <a:rPr lang="de-DE" sz="1200" dirty="0">
                <a:hlinkClick r:id="rId8"/>
              </a:rPr>
              <a:t>http://www.greencommons.de/Datei:Bohnen_Windschutz_(NXP).JPG</a:t>
            </a:r>
            <a:r>
              <a:rPr lang="de-DE" sz="1200" dirty="0"/>
              <a:t> </a:t>
            </a:r>
          </a:p>
          <a:p>
            <a:pPr marL="0" indent="0">
              <a:buNone/>
            </a:pPr>
            <a:endParaRPr lang="de-DE" sz="1200" dirty="0"/>
          </a:p>
          <a:p>
            <a:pPr marL="0" indent="0">
              <a:buNone/>
            </a:pPr>
            <a:endParaRPr lang="de-DE" sz="1200" dirty="0"/>
          </a:p>
          <a:p>
            <a:pPr marL="0" indent="0">
              <a:buNone/>
            </a:pPr>
            <a:endParaRPr lang="de-DE" sz="1200" dirty="0"/>
          </a:p>
          <a:p>
            <a:pPr marL="0" indent="0">
              <a:buNone/>
            </a:pPr>
            <a:endParaRPr lang="de-DE" sz="1200" dirty="0"/>
          </a:p>
          <a:p>
            <a:pPr marL="0" indent="0">
              <a:buNone/>
            </a:pPr>
            <a:r>
              <a:rPr lang="de-DE" sz="1200" baseline="30000" dirty="0"/>
              <a:t> </a:t>
            </a:r>
          </a:p>
          <a:p>
            <a:pPr marL="0" indent="0">
              <a:buNone/>
            </a:pPr>
            <a:r>
              <a:rPr lang="de-DE" sz="1200" dirty="0"/>
              <a:t> </a:t>
            </a:r>
          </a:p>
        </p:txBody>
      </p:sp>
    </p:spTree>
    <p:extLst>
      <p:ext uri="{BB962C8B-B14F-4D97-AF65-F5344CB8AC3E}">
        <p14:creationId xmlns:p14="http://schemas.microsoft.com/office/powerpoint/2010/main" val="296774400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6BFAB2-6620-4484-A16A-2377CDBA7238}"/>
              </a:ext>
            </a:extLst>
          </p:cNvPr>
          <p:cNvSpPr>
            <a:spLocks noGrp="1"/>
          </p:cNvSpPr>
          <p:nvPr>
            <p:ph type="title"/>
          </p:nvPr>
        </p:nvSpPr>
        <p:spPr/>
        <p:txBody>
          <a:bodyPr/>
          <a:lstStyle/>
          <a:p>
            <a:r>
              <a:rPr lang="de-DE" dirty="0"/>
              <a:t>Impressum</a:t>
            </a:r>
          </a:p>
        </p:txBody>
      </p:sp>
      <p:sp>
        <p:nvSpPr>
          <p:cNvPr id="3" name="Inhaltsplatzhalter 2">
            <a:extLst>
              <a:ext uri="{FF2B5EF4-FFF2-40B4-BE49-F238E27FC236}">
                <a16:creationId xmlns:a16="http://schemas.microsoft.com/office/drawing/2014/main" id="{531B053A-2C4E-4D3E-97C5-CD13F6ADA08D}"/>
              </a:ext>
            </a:extLst>
          </p:cNvPr>
          <p:cNvSpPr>
            <a:spLocks noGrp="1"/>
          </p:cNvSpPr>
          <p:nvPr>
            <p:ph idx="4294967295"/>
          </p:nvPr>
        </p:nvSpPr>
        <p:spPr>
          <a:xfrm>
            <a:off x="826008" y="1451483"/>
            <a:ext cx="10515600" cy="4713288"/>
          </a:xfrm>
          <a:prstGeom prst="rect">
            <a:avLst/>
          </a:prstGeom>
        </p:spPr>
        <p:txBody>
          <a:bodyPr/>
          <a:lstStyle/>
          <a:p>
            <a:pPr marL="0" indent="0">
              <a:buNone/>
            </a:pPr>
            <a:r>
              <a:rPr lang="de-DE" sz="2000" b="1" dirty="0"/>
              <a:t>Herausgeber		</a:t>
            </a:r>
            <a:r>
              <a:rPr lang="de-DE" sz="2000" dirty="0"/>
              <a:t>Bodensee-Stiftung, Fritz-Reichle-Ring 4, 78315 Radolfzell</a:t>
            </a:r>
          </a:p>
          <a:p>
            <a:pPr marL="0" indent="0">
              <a:buNone/>
            </a:pPr>
            <a:r>
              <a:rPr lang="de-DE" sz="2000" b="1" dirty="0"/>
              <a:t>Text und Redaktion 	</a:t>
            </a:r>
            <a:r>
              <a:rPr lang="de-DE" sz="2000" dirty="0"/>
              <a:t>Heike Sauer (LVG Heidelberg)</a:t>
            </a:r>
            <a:br>
              <a:rPr lang="de-DE" sz="2000" dirty="0"/>
            </a:br>
            <a:r>
              <a:rPr lang="de-DE" sz="2000" dirty="0"/>
              <a:t>			Sabine Sommer (Bodensee-Stiftung), </a:t>
            </a:r>
            <a:br>
              <a:rPr lang="de-DE" sz="2000" dirty="0"/>
            </a:br>
            <a:r>
              <a:rPr lang="de-DE" sz="2000" dirty="0"/>
              <a:t>			Andreas Ziermann (Bodensee-Stiftung)</a:t>
            </a:r>
          </a:p>
          <a:p>
            <a:pPr marL="0" indent="0">
              <a:buNone/>
            </a:pPr>
            <a:r>
              <a:rPr lang="de-DE" sz="2000" b="1" dirty="0"/>
              <a:t>Bilder</a:t>
            </a:r>
            <a:r>
              <a:rPr lang="de-DE" sz="2000" dirty="0"/>
              <a:t>   			siehe Quellenangaben auf der Folie „Bildquellen“,  an den Bildern und im 			Notizenbereich</a:t>
            </a:r>
          </a:p>
          <a:p>
            <a:pPr marL="0" indent="0">
              <a:buNone/>
            </a:pPr>
            <a:endParaRPr lang="de-DE" sz="1100" b="1" dirty="0"/>
          </a:p>
          <a:p>
            <a:pPr marL="0" indent="0">
              <a:buNone/>
            </a:pPr>
            <a:r>
              <a:rPr lang="de-DE" sz="2000" b="1" dirty="0"/>
              <a:t>Nutzungsrechte/Haftungsausschluss</a:t>
            </a:r>
          </a:p>
          <a:p>
            <a:pPr marL="0" indent="0">
              <a:buNone/>
            </a:pPr>
            <a:r>
              <a:rPr lang="de-DE" sz="2000" dirty="0">
                <a:solidFill>
                  <a:srgbClr val="000000"/>
                </a:solidFill>
                <a:latin typeface="Calibri" panose="020F0502020204030204" pitchFamily="34" charset="0"/>
              </a:rPr>
              <a:t>Die Nutzungsrechte der PPT-, PDF- und Word-Dokumente liegen bei den Projektpartnern im Projekt </a:t>
            </a:r>
            <a:r>
              <a:rPr lang="de-DE" sz="2000" dirty="0" err="1">
                <a:solidFill>
                  <a:srgbClr val="000000"/>
                </a:solidFill>
                <a:latin typeface="Calibri" panose="020F0502020204030204" pitchFamily="34" charset="0"/>
              </a:rPr>
              <a:t>GeNIAL</a:t>
            </a:r>
            <a:r>
              <a:rPr lang="de-DE" sz="2000" dirty="0">
                <a:solidFill>
                  <a:srgbClr val="000000"/>
                </a:solidFill>
                <a:latin typeface="Calibri" panose="020F0502020204030204" pitchFamily="34" charset="0"/>
              </a:rPr>
              <a:t> Bodensee-Stiftung, Landesbetrieb Landwirtschaft Hessen (LLH), Landesanstalt für Landwirtschaft, Ernährung und Ländlichen Raum (LEL) sowie Landwirtschaftliches Technologiezentrum Augustenberg (LTZ). Das Nutzen, Kopieren sowie Bearbeiten (auch in Teilen) der Inhalte (Text und Grafik) dieser Dateien für die eigene Unterrichtsplanung ist unter Wahrung der Urheberrechte erlaubt. Quellenangaben sind entsprechend zu übernehmen. Für die von Lehrkräften bearbeiteten Inhalte übernehmen die oben genannten Projektpartner keine Haftung.</a:t>
            </a:r>
            <a:endParaRPr lang="de-DE" sz="2000" dirty="0"/>
          </a:p>
          <a:p>
            <a:pPr marL="0" indent="0">
              <a:buNone/>
            </a:pPr>
            <a:endParaRPr lang="de-DE" sz="2400" dirty="0"/>
          </a:p>
        </p:txBody>
      </p:sp>
    </p:spTree>
    <p:extLst>
      <p:ext uri="{BB962C8B-B14F-4D97-AF65-F5344CB8AC3E}">
        <p14:creationId xmlns:p14="http://schemas.microsoft.com/office/powerpoint/2010/main" val="3757507198"/>
      </p:ext>
    </p:extLst>
  </p:cSld>
  <p:clrMapOvr>
    <a:masterClrMapping/>
  </p:clrMapOvr>
</p:sld>
</file>

<file path=ppt/theme/theme1.xml><?xml version="1.0" encoding="utf-8"?>
<a:theme xmlns:a="http://schemas.openxmlformats.org/drawingml/2006/main" name="Office">
  <a:themeElements>
    <a:clrScheme name="GeNIAL">
      <a:dk1>
        <a:sysClr val="windowText" lastClr="000000"/>
      </a:dk1>
      <a:lt1>
        <a:sysClr val="window" lastClr="FFFFFF"/>
      </a:lt1>
      <a:dk2>
        <a:srgbClr val="44546A"/>
      </a:dk2>
      <a:lt2>
        <a:srgbClr val="E7E6E6"/>
      </a:lt2>
      <a:accent1>
        <a:srgbClr val="6C9842"/>
      </a:accent1>
      <a:accent2>
        <a:srgbClr val="0B72B5"/>
      </a:accent2>
      <a:accent3>
        <a:srgbClr val="F29400"/>
      </a:accent3>
      <a:accent4>
        <a:srgbClr val="B07F48"/>
      </a:accent4>
      <a:accent5>
        <a:srgbClr val="FFC000"/>
      </a:accent5>
      <a:accent6>
        <a:srgbClr val="C00000"/>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GeNIAL_Schulung_Powerpoint-Vorlag</Template>
  <TotalTime>0</TotalTime>
  <Words>6539</Words>
  <Application>Microsoft Office PowerPoint</Application>
  <DocSecurity>0</DocSecurity>
  <PresentationFormat>Breitbild</PresentationFormat>
  <Paragraphs>663</Paragraphs>
  <Slides>58</Slides>
  <Notes>52</Notes>
  <HiddenSlides>1</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58</vt:i4>
      </vt:variant>
    </vt:vector>
  </HeadingPairs>
  <TitlesOfParts>
    <vt:vector size="65" baseType="lpstr">
      <vt:lpstr>Arial</vt:lpstr>
      <vt:lpstr>Calibri</vt:lpstr>
      <vt:lpstr>Calibri Light</vt:lpstr>
      <vt:lpstr>Courier New</vt:lpstr>
      <vt:lpstr>Times New Roman</vt:lpstr>
      <vt:lpstr>Wingdings</vt:lpstr>
      <vt:lpstr>Office</vt:lpstr>
      <vt:lpstr>Gemüsebau im Klimawandel</vt:lpstr>
      <vt:lpstr>Gemüsebau im Klimawandel</vt:lpstr>
      <vt:lpstr>PowerPoint-Präsentation</vt:lpstr>
      <vt:lpstr>Auswirkungen des Klimawandels auf den Gemüsebau</vt:lpstr>
      <vt:lpstr>Auswirkungen des Klimawandels</vt:lpstr>
      <vt:lpstr>Durchschnittliche Jahrestemperatur Baden-Württemberg</vt:lpstr>
      <vt:lpstr>Durchschnittliche Jahrestemperatur Hessen</vt:lpstr>
      <vt:lpstr>Heiße Tage – Baden-Württemberg, 1951 - 2020</vt:lpstr>
      <vt:lpstr>Heiße Tage – Hessen, 1951 - 2020</vt:lpstr>
      <vt:lpstr>Kohlendioxid Konzentration in der Atmosphäre (Monatsmittel)</vt:lpstr>
      <vt:lpstr>Auswirkungen eines erhöhten CO2-Gehaltes auf Gemüse</vt:lpstr>
      <vt:lpstr>Auswirkungen eines erhöhten CO2-Gehaltes auf Gemüse</vt:lpstr>
      <vt:lpstr>Auswirkungen durch längere Vegetationsperiode bzw. mildere Winter</vt:lpstr>
      <vt:lpstr>Anpassungsmaßnahmen – längere Vegetationsperiode – mildere Winter</vt:lpstr>
      <vt:lpstr>Mögliche Anpassungsmaßnahmen – längere Vegetationsperiode – mildere Winter</vt:lpstr>
      <vt:lpstr>Mögliche Anpassungsmaßnahmen – längere Vegetationsperiode – mildere Winter</vt:lpstr>
      <vt:lpstr>Auswirkungen durch steigende Temperaturen, Zunahme der Sommer- bzw. heißen Tage und Strahlung</vt:lpstr>
      <vt:lpstr>Auswirkungen durch steigende Temperaturen, Zunahme der Sommer- bzw. heißen Tage und Strahlung</vt:lpstr>
      <vt:lpstr>Auswirkungen durch steigende Temperaturen, Zunahme der Sommer- bzw. heißen Tage und Strahlung</vt:lpstr>
      <vt:lpstr>Auswirkungen durch Hitze/Strahlung</vt:lpstr>
      <vt:lpstr>Anpassungsmaßnahmen an steigende Temperaturen, Zunahme der Sommer- bzw. heißen Tage und Strahlung</vt:lpstr>
      <vt:lpstr>Anpassungsmaßnahmen an steigende Temperaturen, Zunahme der Sommer- bzw. heißen Tage und Strahlung</vt:lpstr>
      <vt:lpstr>Anpassungsmaßnahmen an steigende Temperaturen, Zunahme der Sommer- bzw. heißen Tage und Strahlung</vt:lpstr>
      <vt:lpstr>Anpassungsmaßnahmen an steigende Temperaturen, Zunahme der Sommer- bzw. heißen Tage</vt:lpstr>
      <vt:lpstr>Anpassungsmaßnahmen an steigende Temperaturen, Zunahme der Sommer- bzw. heißen Tage</vt:lpstr>
      <vt:lpstr>Anpassungsmaßnahmen an steigende Temperaturen, Zunahme der Sommer- bzw. heißen Tage und Strahlung</vt:lpstr>
      <vt:lpstr>Anpassungsmaßnahmen an vermehrte Trockenheit v.a. in den Sommermonaten</vt:lpstr>
      <vt:lpstr>Anpassungsmaßnahmen an vermehrte Trockenheit v.a. in den Sommermonaten</vt:lpstr>
      <vt:lpstr>Anpassungsmaßnahmen an vermehrte Trockenheit v.a. in den Sommermonaten</vt:lpstr>
      <vt:lpstr>Auswirkungen durch zunehmende Extremwetterereignisse</vt:lpstr>
      <vt:lpstr>Anpassungsmaßnahmen an zunehmende Extremwetterereignisse</vt:lpstr>
      <vt:lpstr>Anpassungsmaßnahmen an zunehmende Extremwetterereignisse</vt:lpstr>
      <vt:lpstr>Anpassungsmaßnahmen an zunehmende Extremwetterereignisse</vt:lpstr>
      <vt:lpstr>Anpassungsmaßnahmen an zunehmende Extremwetterereignisse</vt:lpstr>
      <vt:lpstr>Eine der wichtigsten Anpassungsmaßnahmen an zunehmende heiße bzw. Sommertage, Trockenheit und Extremwetterereignisse ist die …</vt:lpstr>
      <vt:lpstr>Fortsetzung: Verbesserung der Bodenstruktur</vt:lpstr>
      <vt:lpstr>Krankheiten, Schädlinge, Unkräuter</vt:lpstr>
      <vt:lpstr>Krankheiten, Schädlinge, Unkräuter (Beispiele)</vt:lpstr>
      <vt:lpstr>Krankheiten, Schädlinge, Unkräuter (Beispiele)</vt:lpstr>
      <vt:lpstr>Anpassungsmaßnahmen an zunehmenden Druck durch Krankheiten, Schädlinge, Unkräuter</vt:lpstr>
      <vt:lpstr>Anpassungsmaßnahmen an erhöhten Schädling-, Krankheits-, Unkrautdruck</vt:lpstr>
      <vt:lpstr>Pflanzenschutz</vt:lpstr>
      <vt:lpstr>Pflanzenschutz</vt:lpstr>
      <vt:lpstr>Pflanzenschutz</vt:lpstr>
      <vt:lpstr>Pflanzenschutz: Anpassungsmaßnahmen an geringere Wirksamkeit einiger insektiziden Wirkstoffe </vt:lpstr>
      <vt:lpstr>FAZIT: Gemüsebau im Klimawandel</vt:lpstr>
      <vt:lpstr>Klimaschutz</vt:lpstr>
      <vt:lpstr>Biodiversität</vt:lpstr>
      <vt:lpstr>Abschluss - Diskussion</vt:lpstr>
      <vt:lpstr>Arbeitsauftrag – Aufgabe 1</vt:lpstr>
      <vt:lpstr>Arbeitsauftrag – Aufgabe 2</vt:lpstr>
      <vt:lpstr>Arbeitsauftrag – Aufgabe 2</vt:lpstr>
      <vt:lpstr>Arbeitsauftrag – Aufgabe 3</vt:lpstr>
      <vt:lpstr>Arbeitsauftrag – Aufgabe 3</vt:lpstr>
      <vt:lpstr>Arbeitsauftrag – Aufgabe 4</vt:lpstr>
      <vt:lpstr>Arbeitsauftrag – Aufgabe 5</vt:lpstr>
      <vt:lpstr>Bildquellen</vt:lpstr>
      <vt:lpstr>Impressum</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subject/>
  <dc:creator>Sabine Sommer</dc:creator>
  <cp:keywords/>
  <dc:description/>
  <cp:lastModifiedBy>Sabine Sommer</cp:lastModifiedBy>
  <cp:revision>176</cp:revision>
  <dcterms:created xsi:type="dcterms:W3CDTF">2020-08-11T13:09:21Z</dcterms:created>
  <dcterms:modified xsi:type="dcterms:W3CDTF">2021-10-19T13:25:53Z</dcterms:modified>
  <cp:category/>
  <dc:identifier/>
  <cp:contentStatus/>
  <dc:language/>
  <cp:version/>
</cp:coreProperties>
</file>