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omments/comment2.xml" ContentType="application/vnd.openxmlformats-officedocument.presentationml.comment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339" r:id="rId4"/>
    <p:sldId id="303" r:id="rId5"/>
    <p:sldId id="304" r:id="rId6"/>
    <p:sldId id="316" r:id="rId7"/>
    <p:sldId id="317" r:id="rId8"/>
    <p:sldId id="258" r:id="rId9"/>
    <p:sldId id="337" r:id="rId10"/>
    <p:sldId id="314" r:id="rId11"/>
    <p:sldId id="308" r:id="rId12"/>
    <p:sldId id="319" r:id="rId13"/>
    <p:sldId id="259" r:id="rId14"/>
    <p:sldId id="321" r:id="rId15"/>
    <p:sldId id="342" r:id="rId16"/>
    <p:sldId id="334" r:id="rId17"/>
    <p:sldId id="341" r:id="rId18"/>
    <p:sldId id="340" r:id="rId19"/>
    <p:sldId id="320" r:id="rId20"/>
    <p:sldId id="322" r:id="rId21"/>
    <p:sldId id="260" r:id="rId22"/>
    <p:sldId id="331" r:id="rId23"/>
    <p:sldId id="336" r:id="rId24"/>
    <p:sldId id="345" r:id="rId25"/>
    <p:sldId id="332" r:id="rId26"/>
    <p:sldId id="343" r:id="rId27"/>
    <p:sldId id="338" r:id="rId28"/>
    <p:sldId id="346" r:id="rId29"/>
    <p:sldId id="312" r:id="rId30"/>
    <p:sldId id="299" r:id="rId31"/>
    <p:sldId id="326" r:id="rId32"/>
    <p:sldId id="327" r:id="rId33"/>
    <p:sldId id="330" r:id="rId34"/>
    <p:sldId id="329" r:id="rId35"/>
    <p:sldId id="344" r:id="rId36"/>
  </p:sldIdLst>
  <p:sldSz cx="12192000" cy="6858000"/>
  <p:notesSz cx="6858000" cy="12192000"/>
  <p:defaultTex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bine Sommer" initials="SS" lastIdx="5" clrIdx="0">
    <p:extLst>
      <p:ext uri="{19B8F6BF-5375-455C-9EA6-DF929625EA0E}">
        <p15:presenceInfo xmlns:p15="http://schemas.microsoft.com/office/powerpoint/2012/main" userId="S-1-5-21-3849005281-361581855-2026736980-1112" providerId="AD"/>
      </p:ext>
    </p:extLst>
  </p:cmAuthor>
  <p:cmAuthor id="2" name="Lienenlüke, Judith (LLH)" initials="LJ(" lastIdx="13" clrIdx="1">
    <p:extLst>
      <p:ext uri="{19B8F6BF-5375-455C-9EA6-DF929625EA0E}">
        <p15:presenceInfo xmlns:p15="http://schemas.microsoft.com/office/powerpoint/2012/main" userId="S-1-5-21-3365863304-72330373-946326852-85961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842"/>
    <a:srgbClr val="66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12" autoAdjust="0"/>
    <p:restoredTop sz="79654" autoAdjust="0"/>
  </p:normalViewPr>
  <p:slideViewPr>
    <p:cSldViewPr>
      <p:cViewPr varScale="1">
        <p:scale>
          <a:sx n="87" d="100"/>
          <a:sy n="87" d="100"/>
        </p:scale>
        <p:origin x="86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4-15T10:32:39.529" idx="1">
    <p:pos x="3518" y="907"/>
    <p:text>Lösungsvorschläge s. nächste Folie - die Lösungen können auch als Tafelbild gemeinsam mit den SuS erarbeitet werden</p:text>
    <p:extLst mod="1">
      <p:ext uri="{C676402C-5697-4E1C-873F-D02D1690AC5C}">
        <p15:threadingInfo xmlns:p15="http://schemas.microsoft.com/office/powerpoint/2012/main" timeZoneBias="-12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1-04-26T11:37:36.046" idx="4">
    <p:pos x="6665" y="397"/>
    <p:text>Diese Frage kann in einem Studierenden-Lehrer-Gespräch erarbeitet werden oder in Kleingruppen. Mehrere Lösungsansätze sind möglich.</p:text>
    <p:extLst mod="1">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Kopfzeilenplatzhalter 1"/>
          <p:cNvSpPr>
            <a:spLocks noGrp="1"/>
          </p:cNvSpPr>
          <p:nvPr>
            <p:ph type="hdr" sz="quarter"/>
          </p:nvPr>
        </p:nvSpPr>
        <p:spPr bwMode="auto">
          <a:xfrm>
            <a:off x="0" y="0"/>
            <a:ext cx="2971800" cy="458788"/>
          </a:xfrm>
          <a:prstGeom prst="rect">
            <a:avLst/>
          </a:prstGeom>
        </p:spPr>
        <p:txBody>
          <a:bodyPr vert="horz" lIns="91440" tIns="45720" rIns="91440" bIns="45720" rtlCol="0"/>
          <a:lstStyle>
            <a:lvl1pPr algn="l">
              <a:defRPr sz="1200"/>
            </a:lvl1pPr>
          </a:lstStyle>
          <a:p>
            <a:pPr>
              <a:defRPr/>
            </a:pPr>
            <a:endParaRPr lang="de-DE"/>
          </a:p>
        </p:txBody>
      </p:sp>
      <p:sp>
        <p:nvSpPr>
          <p:cNvPr id="5" name="Datumsplatzhalter 2"/>
          <p:cNvSpPr>
            <a:spLocks noGrp="1"/>
          </p:cNvSpPr>
          <p:nvPr>
            <p:ph type="dt" idx="1"/>
          </p:nvPr>
        </p:nvSpPr>
        <p:spPr bwMode="auto">
          <a:xfrm>
            <a:off x="3884613" y="0"/>
            <a:ext cx="2971800" cy="458788"/>
          </a:xfrm>
          <a:prstGeom prst="rect">
            <a:avLst/>
          </a:prstGeom>
        </p:spPr>
        <p:txBody>
          <a:bodyPr vert="horz" lIns="91440" tIns="45720" rIns="91440" bIns="45720" rtlCol="0"/>
          <a:lstStyle>
            <a:lvl1pPr algn="r">
              <a:defRPr sz="1200"/>
            </a:lvl1pPr>
          </a:lstStyle>
          <a:p>
            <a:pPr>
              <a:defRPr/>
            </a:pPr>
            <a:fld id="{4DDD43A9-C11B-431E-8AE1-D526A9F01EB4}" type="datetimeFigureOut">
              <a:rPr lang="de-DE"/>
              <a:t>19.10.2021</a:t>
            </a:fld>
            <a:endParaRPr lang="de-DE"/>
          </a:p>
        </p:txBody>
      </p:sp>
      <p:sp>
        <p:nvSpPr>
          <p:cNvPr id="6" name="Folienbildplatzhalter 3"/>
          <p:cNvSpPr>
            <a:spLocks noGrp="1" noRot="1" noChangeAspect="1"/>
          </p:cNvSpPr>
          <p:nvPr>
            <p:ph type="sldImg" idx="2"/>
          </p:nvPr>
        </p:nvSpPr>
        <p:spPr bwMode="auto">
          <a:xfrm>
            <a:off x="685800" y="1143000"/>
            <a:ext cx="5486400" cy="3086100"/>
          </a:xfrm>
          <a:prstGeom prst="rect">
            <a:avLst/>
          </a:prstGeom>
          <a:noFill/>
          <a:ln w="12700">
            <a:solidFill>
              <a:prstClr val="black"/>
            </a:solidFill>
          </a:ln>
        </p:spPr>
        <p:txBody>
          <a:bodyPr vert="horz" lIns="91440" tIns="45720" rIns="91440" bIns="45720" rtlCol="0" anchor="ctr"/>
          <a:lstStyle/>
          <a:p>
            <a:pPr>
              <a:defRPr/>
            </a:pPr>
            <a:endParaRPr lang="de-DE"/>
          </a:p>
        </p:txBody>
      </p:sp>
      <p:sp>
        <p:nvSpPr>
          <p:cNvPr id="7" name="Notizenplatzhalter 4"/>
          <p:cNvSpPr>
            <a:spLocks noGrp="1"/>
          </p:cNvSpPr>
          <p:nvPr>
            <p:ph type="body" sz="quarter" idx="3"/>
          </p:nvPr>
        </p:nvSpPr>
        <p:spPr bwMode="auto">
          <a:xfrm>
            <a:off x="685800" y="4400550"/>
            <a:ext cx="5486400" cy="3600450"/>
          </a:xfrm>
          <a:prstGeom prst="rect">
            <a:avLst/>
          </a:prstGeom>
        </p:spPr>
        <p:txBody>
          <a:bodyPr vert="horz" lIns="91440" tIns="45720" rIns="91440" bIns="45720" rtlCol="0"/>
          <a:lstStyle/>
          <a:p>
            <a:pPr lvl="0">
              <a:defRPr/>
            </a:pPr>
            <a:r>
              <a:rPr lang="de-DE"/>
              <a:t>Textmasterformat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8" name="Fußzeilenplatzhalter 5"/>
          <p:cNvSpPr>
            <a:spLocks noGrp="1"/>
          </p:cNvSpPr>
          <p:nvPr>
            <p:ph type="ftr" sz="quarter" idx="4"/>
          </p:nvPr>
        </p:nvSpPr>
        <p:spPr bwMode="auto">
          <a:xfrm>
            <a:off x="0" y="8685213"/>
            <a:ext cx="2971800" cy="458787"/>
          </a:xfrm>
          <a:prstGeom prst="rect">
            <a:avLst/>
          </a:prstGeom>
        </p:spPr>
        <p:txBody>
          <a:bodyPr vert="horz" lIns="91440" tIns="45720" rIns="91440" bIns="45720" rtlCol="0" anchor="b"/>
          <a:lstStyle>
            <a:lvl1pPr algn="l">
              <a:defRPr sz="1200"/>
            </a:lvl1pPr>
          </a:lstStyle>
          <a:p>
            <a:pPr>
              <a:defRPr/>
            </a:pPr>
            <a:endParaRPr lang="de-DE"/>
          </a:p>
        </p:txBody>
      </p:sp>
      <p:sp>
        <p:nvSpPr>
          <p:cNvPr id="9" name="Foliennummernplatzhalter 6"/>
          <p:cNvSpPr>
            <a:spLocks noGrp="1"/>
          </p:cNvSpPr>
          <p:nvPr>
            <p:ph type="sldNum" sz="quarter" idx="5"/>
          </p:nvPr>
        </p:nvSpPr>
        <p:spPr bwMode="auto">
          <a:xfrm>
            <a:off x="3884613" y="8685213"/>
            <a:ext cx="2971800" cy="458787"/>
          </a:xfrm>
          <a:prstGeom prst="rect">
            <a:avLst/>
          </a:prstGeom>
        </p:spPr>
        <p:txBody>
          <a:bodyPr vert="horz" lIns="91440" tIns="45720" rIns="91440" bIns="45720" rtlCol="0" anchor="b"/>
          <a:lstStyle>
            <a:lvl1pPr algn="r">
              <a:defRPr sz="1200"/>
            </a:lvl1pPr>
          </a:lstStyle>
          <a:p>
            <a:pPr>
              <a:defRPr/>
            </a:pPr>
            <a:fld id="{06A741CA-AA39-4C3D-9D18-DF6523E14173}" type="slidenum">
              <a:rPr lang="de-DE"/>
              <a:t>‹Nr.›</a:t>
            </a:fld>
            <a:endParaRPr lang="de-DE"/>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a:t>
            </a:fld>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dirty="0"/>
              <a:t>Um diesen Auswirkungen entgegentreten zu können, gibt es verschiedene Anpassungsmaßnahmen. Oberstes Ziel ist dabei, einen guten, stabilen, mit einem vielseitigen und vitalen Bodenleben ausgestatteten Boden zu erhalten. Denn nur ein solcher Boden kann (Stark-)Niederschläge gut aufnehmen und die Feuchtigkeit lange im Boden bewahren.</a:t>
            </a:r>
          </a:p>
          <a:p>
            <a:pPr marL="0" indent="0">
              <a:buFont typeface="Arial"/>
              <a:buNone/>
              <a:defRPr/>
            </a:pPr>
            <a:r>
              <a:rPr lang="de-DE" dirty="0"/>
              <a:t>Ziel ist dabei, den Boden möglichst ganzjährig bedeckt bzw. durchwurzelt zu halten. Gelingen kann dies durch eine abgestimmte Fruchtfolge, in der organische </a:t>
            </a:r>
            <a:r>
              <a:rPr lang="de-DE" dirty="0" err="1"/>
              <a:t>Mulchbedeckungen</a:t>
            </a:r>
            <a:r>
              <a:rPr lang="de-DE" dirty="0"/>
              <a:t> zum Einsatz kommen ebenso wie ZWF-Anbau und minimale Bodenbearbeitung.</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3</a:t>
            </a:fld>
            <a:endParaRPr lang="de-DE"/>
          </a:p>
        </p:txBody>
      </p:sp>
    </p:spTree>
    <p:extLst>
      <p:ext uri="{BB962C8B-B14F-4D97-AF65-F5344CB8AC3E}">
        <p14:creationId xmlns:p14="http://schemas.microsoft.com/office/powerpoint/2010/main" val="35973115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dirty="0"/>
              <a:t>Bildquelle: https://pixabay.com/de/photos/frage-fragezeichen-hilfe-antwort-2309040/ (29.09.21)</a:t>
            </a:r>
          </a:p>
          <a:p>
            <a:pPr marL="0" indent="0">
              <a:buFont typeface="Arial"/>
              <a:buNone/>
              <a:defRPr/>
            </a:pPr>
            <a:endParaRPr lang="de-DE" dirty="0"/>
          </a:p>
          <a:p>
            <a:pPr marL="0" indent="0">
              <a:buFont typeface="Arial"/>
              <a:buNone/>
              <a:defRPr/>
            </a:pPr>
            <a:r>
              <a:rPr lang="de-DE" dirty="0"/>
              <a:t>Eine Möglichkeit, den Boden vor Hitze und Austrocknung zu schützen, ist die Bedeckung des Bodens mit organischem </a:t>
            </a:r>
            <a:r>
              <a:rPr lang="de-DE" dirty="0" err="1"/>
              <a:t>Mulchmaterial</a:t>
            </a:r>
            <a:r>
              <a:rPr lang="de-DE" dirty="0"/>
              <a:t>. Dies kann, neben einer optimierten Fruchtfolge mit Zwischenfrüchten, dazu beitragen, den Boden nahezu ganzjährig bedeckt zu halten.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4</a:t>
            </a:fld>
            <a:endParaRPr lang="de-DE"/>
          </a:p>
        </p:txBody>
      </p:sp>
    </p:spTree>
    <p:extLst>
      <p:ext uri="{BB962C8B-B14F-4D97-AF65-F5344CB8AC3E}">
        <p14:creationId xmlns:p14="http://schemas.microsoft.com/office/powerpoint/2010/main" val="3050744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171450" indent="-171450">
              <a:buFont typeface="Arial"/>
              <a:buChar char="•"/>
              <a:defRPr/>
            </a:pPr>
            <a:r>
              <a:rPr lang="de-DE" dirty="0"/>
              <a:t>Reduzierung der Bodenverdunstung: Eine 40 % höhere Bodenfeuchtigkeit konnte bei </a:t>
            </a:r>
            <a:r>
              <a:rPr lang="de-DE" dirty="0" err="1"/>
              <a:t>Mulchbedeckung</a:t>
            </a:r>
            <a:r>
              <a:rPr lang="de-DE" dirty="0"/>
              <a:t> mit Luzerne, Heu oder Stroh im Vergleich zu unbedecktem Boden gemessen werden. Mulch hält also den Boden feuchter, sodass die Möglichkeit besteht, im intensiven Gemüsebau Bewässerungsaufwand einzusparen (Hortipendium.de). </a:t>
            </a:r>
          </a:p>
          <a:p>
            <a:pPr marL="171450" indent="-171450">
              <a:buFont typeface="Arial"/>
              <a:buChar char="•"/>
              <a:defRPr/>
            </a:pPr>
            <a:r>
              <a:rPr lang="de-DE" dirty="0"/>
              <a:t>Erosionsminderung: Aufschlagkraft durch Niederschlag wird durch Mulch reduziert und Wasser kann langsam einsickern. Gleichzeitig wird durch die </a:t>
            </a:r>
            <a:r>
              <a:rPr lang="de-DE" dirty="0" err="1"/>
              <a:t>mulchbedingte</a:t>
            </a:r>
            <a:r>
              <a:rPr lang="de-DE" dirty="0"/>
              <a:t>, gute Bodenstruktur das Wasser vermehrt/schneller aufgenommen. So wird auch das oberflächliche Ablaufen des Wassers stark reduziert. </a:t>
            </a:r>
          </a:p>
          <a:p>
            <a:pPr marL="171450" indent="-171450">
              <a:buFont typeface="Arial"/>
              <a:buChar char="•"/>
              <a:defRPr/>
            </a:pPr>
            <a:r>
              <a:rPr lang="de-DE" dirty="0"/>
              <a:t>Auflockerung Fruchtfolge: Klee-/Luzernegras hat selbst unkrautunterdrückende Wirkung, trägt zum Humusaufbau/-erhalt bei, fixiert Luft-N im Boden (Düngewirkung)</a:t>
            </a:r>
          </a:p>
          <a:p>
            <a:pPr marL="171450" indent="-171450">
              <a:buFont typeface="Arial"/>
              <a:buChar char="•"/>
              <a:defRPr/>
            </a:pPr>
            <a:r>
              <a:rPr lang="de-DE" dirty="0"/>
              <a:t>Vor allem Regenwürmer profitieren von einer </a:t>
            </a:r>
            <a:r>
              <a:rPr lang="de-DE" dirty="0" err="1"/>
              <a:t>Mulchschicht</a:t>
            </a: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5</a:t>
            </a:fld>
            <a:endParaRPr lang="de-DE"/>
          </a:p>
        </p:txBody>
      </p:sp>
    </p:spTree>
    <p:extLst>
      <p:ext uri="{BB962C8B-B14F-4D97-AF65-F5344CB8AC3E}">
        <p14:creationId xmlns:p14="http://schemas.microsoft.com/office/powerpoint/2010/main" val="3857074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Bildquelle: https://pixabay.com/de/photos/frage-fragezeichen-hilfe-antwort-2309040/,  (29.09.21)</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6</a:t>
            </a:fld>
            <a:endParaRPr lang="de-DE"/>
          </a:p>
        </p:txBody>
      </p:sp>
    </p:spTree>
    <p:extLst>
      <p:ext uri="{BB962C8B-B14F-4D97-AF65-F5344CB8AC3E}">
        <p14:creationId xmlns:p14="http://schemas.microsoft.com/office/powerpoint/2010/main" val="27825235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Gerade Regenwürmer bieten durch ihre Röhren ein hohes Potential für einen für Niederschläge durchlässigen Boden, so dass negative Auswirkungen durch Starkniederschläge abgemildert werden können. </a:t>
            </a:r>
          </a:p>
          <a:p>
            <a:r>
              <a:rPr lang="de-DE" dirty="0"/>
              <a:t>Der Wurm lockert den Boden auf und reichert ihn mit feinstem Dünger durch seine nährstoffreichen Kotausscheidungen an. Durch seine Aktivität durchmischt, belüftet und stabilisiert der Regenwurm den Boden. Füttern muss man Regenwürmer nicht, sie nehmen allerlei totes Material oder Blätter in ihre Gänge auf. So durchmischt der Wurm mit seinen Ausscheidungen organisches und mineralisches Material und fördert die Fruchtbarkeit des Bodens. Wenn sich der Wurm das zersetzte Blatt einverleibt, nimmt er auch größere Mengen Erde auf. Im Darm wird das Ganze mit Pilzen und Bakterien vermischt. Der Kot von Regenwürmern ist nichts anderes als besonders gute Erde. Bodenbiologen haben herausgefunden, dass ein Regenwurmhäufchen ein besserer Dünger ist als die gleiche Menge Kompost (Auszüge aus: https://www.nabu.de/tiere-und-pflanzen/sonstige-arten/02265.html)</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7</a:t>
            </a:fld>
            <a:endParaRPr lang="de-DE"/>
          </a:p>
        </p:txBody>
      </p:sp>
    </p:spTree>
    <p:extLst>
      <p:ext uri="{BB962C8B-B14F-4D97-AF65-F5344CB8AC3E}">
        <p14:creationId xmlns:p14="http://schemas.microsoft.com/office/powerpoint/2010/main" val="1525863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sz="1200" u="sng" dirty="0">
                <a:solidFill>
                  <a:schemeClr val="tx1"/>
                </a:solidFill>
                <a:latin typeface="+mn-lt"/>
                <a:ea typeface="+mn-ea"/>
                <a:cs typeface="+mn-cs"/>
              </a:rPr>
              <a:t>Textquelle: http://www.mulchinfo.de/leseprobe.html:</a:t>
            </a:r>
            <a:endParaRPr lang="de-DE" sz="1200" dirty="0">
              <a:solidFill>
                <a:schemeClr val="tx1"/>
              </a:solidFill>
              <a:latin typeface="+mn-lt"/>
              <a:ea typeface="+mn-ea"/>
              <a:cs typeface="+mn-cs"/>
            </a:endParaRPr>
          </a:p>
          <a:p>
            <a:pPr marL="171450" indent="-171450">
              <a:buFont typeface="Arial" panose="020B0604020202020204" pitchFamily="34" charset="0"/>
              <a:buChar char="•"/>
              <a:defRPr/>
            </a:pPr>
            <a:r>
              <a:rPr lang="de-DE" sz="1200" dirty="0">
                <a:solidFill>
                  <a:schemeClr val="tx1"/>
                </a:solidFill>
                <a:latin typeface="+mn-lt"/>
                <a:ea typeface="+mn-ea"/>
                <a:cs typeface="+mn-cs"/>
              </a:rPr>
              <a:t>Große Mengen von Mulch notwendig: „</a:t>
            </a:r>
            <a:r>
              <a:rPr lang="de-DE" dirty="0"/>
              <a:t>Bei Kleegras und Grünland kann pro Schnitt von einem Flächenverhältnis von drei Anteilen Kleegras zu einem Anteil Gemüsefläche ausgegangen werden, bzw. von einem Flächenverhältnis von etwa 1:1 bei drei Schnitten pro Jahr. Bei Zwischenfrüchten beträgt das Flächenverhältnis etwa nur 1,5:“ (http://www.hortipendium.de/Mulchverfahren_im_Gem%C3%BCsebau) </a:t>
            </a:r>
            <a:endParaRPr lang="de-DE" sz="1200" dirty="0">
              <a:solidFill>
                <a:schemeClr val="tx1"/>
              </a:solidFill>
              <a:latin typeface="+mn-lt"/>
              <a:ea typeface="+mn-ea"/>
              <a:cs typeface="+mn-cs"/>
            </a:endParaRPr>
          </a:p>
          <a:p>
            <a:pPr marL="171450" indent="-171450">
              <a:buFont typeface="Arial" panose="020B0604020202020204" pitchFamily="34" charset="0"/>
              <a:buChar char="•"/>
              <a:defRPr/>
            </a:pPr>
            <a:r>
              <a:rPr lang="de-DE" dirty="0"/>
              <a:t>Langsamere Bodenerwärmung: </a:t>
            </a:r>
            <a:r>
              <a:rPr lang="de-DE" sz="1200" dirty="0">
                <a:solidFill>
                  <a:schemeClr val="tx1"/>
                </a:solidFill>
                <a:latin typeface="+mn-lt"/>
                <a:ea typeface="+mn-ea"/>
                <a:cs typeface="+mn-cs"/>
              </a:rPr>
              <a:t>Für Erdbeeren kann die fehlende Bodenerwärmung im Frühjahr vorteilhaft sein, wenn sich die Blüte dadurch erst nach den Spätfrösten entfaltet. Auf der anderen Seite kann durch die spätere Erwärmung die Abtrocknung der Flächen und die Nährstoffmobilisierung verlangsamt bzw. erst zu einem späteren Zeitpunkt einsetzen.</a:t>
            </a:r>
            <a:endParaRPr lang="de-DE" dirty="0"/>
          </a:p>
          <a:p>
            <a:pPr marL="171450" indent="-171450">
              <a:buFont typeface="Arial" panose="020B0604020202020204" pitchFamily="34" charset="0"/>
              <a:buChar char="•"/>
              <a:defRPr/>
            </a:pPr>
            <a:r>
              <a:rPr lang="de-DE" dirty="0"/>
              <a:t>Wurzelunkräuter: durch die </a:t>
            </a:r>
            <a:r>
              <a:rPr lang="de-DE" dirty="0" err="1"/>
              <a:t>Mulchschicht</a:t>
            </a:r>
            <a:r>
              <a:rPr lang="de-DE" dirty="0"/>
              <a:t> ist eine intensive, mechanische Bekämpfung nicht möglich – Bekämpfung </a:t>
            </a:r>
            <a:r>
              <a:rPr lang="de-DE" b="1" i="1" dirty="0"/>
              <a:t>vor</a:t>
            </a:r>
            <a:r>
              <a:rPr lang="de-DE" dirty="0"/>
              <a:t> </a:t>
            </a:r>
            <a:r>
              <a:rPr lang="de-DE" dirty="0" err="1"/>
              <a:t>Mulchausbringung</a:t>
            </a:r>
            <a:r>
              <a:rPr lang="de-DE" dirty="0"/>
              <a:t> notwendig</a:t>
            </a:r>
          </a:p>
          <a:p>
            <a:pPr marL="171450" indent="-171450">
              <a:buFont typeface="Arial" panose="020B0604020202020204" pitchFamily="34" charset="0"/>
              <a:buChar char="•"/>
              <a:defRPr/>
            </a:pPr>
            <a:r>
              <a:rPr lang="de-DE" dirty="0"/>
              <a:t>Trockenheit: wenn kaum Niederschlag fällt im Sommer, kann die </a:t>
            </a:r>
            <a:r>
              <a:rPr lang="de-DE" dirty="0" err="1"/>
              <a:t>Mulchschicht</a:t>
            </a:r>
            <a:r>
              <a:rPr lang="de-DE" dirty="0"/>
              <a:t> nur schwer im Boden umgesetzt werden und bleibt im schlimmsten Fall vertrocknet auf der Bodenoberfläche zurück und macht auch das spätere Einarbeiten zu einer sehr schwierigen Aufgabe! (ggf. wieder abfahren des Materials! großer Arbeitsaufwand, auch Beregnung der gesamten Fläche mit </a:t>
            </a:r>
            <a:r>
              <a:rPr lang="de-DE" dirty="0" err="1"/>
              <a:t>Mulchschicht</a:t>
            </a:r>
            <a:r>
              <a:rPr lang="de-DE" dirty="0"/>
              <a:t> in ausreichender Menge ist für viele Gemüsebaubetriebe nicht möglich!). Darauf ist bei (sehr) trockenen Standorten zu achten (Niederschlagsmengen von 500-600mm pro Jahr)</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8</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a:buNone/>
              <a:defRPr/>
            </a:pPr>
            <a:r>
              <a:rPr lang="de-DE" sz="1200" u="sng" dirty="0">
                <a:solidFill>
                  <a:schemeClr val="tx1"/>
                </a:solidFill>
                <a:latin typeface="+mn-lt"/>
                <a:ea typeface="+mn-ea"/>
                <a:cs typeface="+mn-cs"/>
              </a:rPr>
              <a:t>Bildquelle: https://pixabay.com/de/photos/disteln-blume-sommerwiese-5396804/ (29.09.21)</a:t>
            </a:r>
          </a:p>
          <a:p>
            <a:pPr marL="0" indent="0">
              <a:buFont typeface="Arial"/>
              <a:buNone/>
              <a:defRPr/>
            </a:pPr>
            <a:endParaRPr lang="de-DE" sz="1200" u="sng" dirty="0">
              <a:solidFill>
                <a:schemeClr val="tx1"/>
              </a:solidFill>
              <a:latin typeface="+mn-lt"/>
              <a:ea typeface="+mn-ea"/>
              <a:cs typeface="+mn-cs"/>
            </a:endParaRPr>
          </a:p>
          <a:p>
            <a:pPr marL="0" indent="0">
              <a:buFont typeface="Arial"/>
              <a:buNone/>
              <a:defRPr/>
            </a:pPr>
            <a:r>
              <a:rPr lang="de-DE" sz="1200" u="sng" dirty="0">
                <a:solidFill>
                  <a:schemeClr val="tx1"/>
                </a:solidFill>
                <a:latin typeface="+mn-lt"/>
                <a:ea typeface="+mn-ea"/>
                <a:cs typeface="+mn-cs"/>
              </a:rPr>
              <a:t>Textquelle: http://www.mulchinfo.de/leseprobe.html:</a:t>
            </a:r>
            <a:endParaRPr lang="de-DE" sz="1200" dirty="0">
              <a:solidFill>
                <a:schemeClr val="tx1"/>
              </a:solidFill>
              <a:latin typeface="+mn-lt"/>
              <a:ea typeface="+mn-ea"/>
              <a:cs typeface="+mn-cs"/>
            </a:endParaRPr>
          </a:p>
          <a:p>
            <a:pPr marL="0" indent="0">
              <a:buFont typeface="Arial"/>
              <a:buNone/>
              <a:defRPr/>
            </a:pPr>
            <a:r>
              <a:rPr lang="de-DE" sz="1200" dirty="0">
                <a:solidFill>
                  <a:schemeClr val="tx1"/>
                </a:solidFill>
                <a:latin typeface="+mn-lt"/>
                <a:ea typeface="+mn-ea"/>
                <a:cs typeface="+mn-cs"/>
              </a:rPr>
              <a:t>Im Zusammenhang mit </a:t>
            </a:r>
            <a:r>
              <a:rPr lang="de-DE" sz="1200" b="1" dirty="0" err="1">
                <a:solidFill>
                  <a:schemeClr val="tx1"/>
                </a:solidFill>
                <a:latin typeface="+mn-lt"/>
                <a:ea typeface="+mn-ea"/>
                <a:cs typeface="+mn-cs"/>
              </a:rPr>
              <a:t>Strohmulch</a:t>
            </a:r>
            <a:r>
              <a:rPr lang="de-DE" sz="1200" dirty="0">
                <a:solidFill>
                  <a:schemeClr val="tx1"/>
                </a:solidFill>
                <a:latin typeface="+mn-lt"/>
                <a:ea typeface="+mn-ea"/>
                <a:cs typeface="+mn-cs"/>
              </a:rPr>
              <a:t> wurde immer wieder die angebliche Stickstoff (N)- Fixierung als problematisch erachtet. Dazu die Zeitschrift "</a:t>
            </a:r>
            <a:r>
              <a:rPr lang="de-DE" sz="1200" i="1" dirty="0">
                <a:solidFill>
                  <a:schemeClr val="tx1"/>
                </a:solidFill>
                <a:latin typeface="+mn-lt"/>
                <a:ea typeface="+mn-ea"/>
                <a:cs typeface="+mn-cs"/>
              </a:rPr>
              <a:t>Gemüse</a:t>
            </a:r>
            <a:r>
              <a:rPr lang="de-DE" sz="1200" dirty="0">
                <a:solidFill>
                  <a:schemeClr val="tx1"/>
                </a:solidFill>
                <a:latin typeface="+mn-lt"/>
                <a:ea typeface="+mn-ea"/>
                <a:cs typeface="+mn-cs"/>
              </a:rPr>
              <a:t>" (1/91, S.110): "</a:t>
            </a:r>
            <a:r>
              <a:rPr lang="de-DE" sz="1200" dirty="0" err="1">
                <a:solidFill>
                  <a:schemeClr val="tx1"/>
                </a:solidFill>
                <a:latin typeface="+mn-lt"/>
                <a:ea typeface="+mn-ea"/>
                <a:cs typeface="+mn-cs"/>
              </a:rPr>
              <a:t>Nmin</a:t>
            </a:r>
            <a:r>
              <a:rPr lang="de-DE" sz="1200" dirty="0">
                <a:solidFill>
                  <a:schemeClr val="tx1"/>
                </a:solidFill>
                <a:latin typeface="+mn-lt"/>
                <a:ea typeface="+mn-ea"/>
                <a:cs typeface="+mn-cs"/>
              </a:rPr>
              <a:t>-Analysen unter dem </a:t>
            </a:r>
            <a:r>
              <a:rPr lang="de-DE" sz="1200" dirty="0" err="1">
                <a:solidFill>
                  <a:schemeClr val="tx1"/>
                </a:solidFill>
                <a:latin typeface="+mn-lt"/>
                <a:ea typeface="+mn-ea"/>
                <a:cs typeface="+mn-cs"/>
              </a:rPr>
              <a:t>Strohmulch</a:t>
            </a:r>
            <a:r>
              <a:rPr lang="de-DE" sz="1200" dirty="0">
                <a:solidFill>
                  <a:schemeClr val="tx1"/>
                </a:solidFill>
                <a:latin typeface="+mn-lt"/>
                <a:ea typeface="+mn-ea"/>
                <a:cs typeface="+mn-cs"/>
              </a:rPr>
              <a:t> zeigten im Vergleich zu anderen </a:t>
            </a:r>
            <a:r>
              <a:rPr lang="de-DE" sz="1200" dirty="0" err="1">
                <a:solidFill>
                  <a:schemeClr val="tx1"/>
                </a:solidFill>
                <a:latin typeface="+mn-lt"/>
                <a:ea typeface="+mn-ea"/>
                <a:cs typeface="+mn-cs"/>
              </a:rPr>
              <a:t>Mulcharten</a:t>
            </a:r>
            <a:r>
              <a:rPr lang="de-DE" sz="1200" dirty="0">
                <a:solidFill>
                  <a:schemeClr val="tx1"/>
                </a:solidFill>
                <a:latin typeface="+mn-lt"/>
                <a:ea typeface="+mn-ea"/>
                <a:cs typeface="+mn-cs"/>
              </a:rPr>
              <a:t> und zu unbedecktem Boden keine N-Fixierung." Mehr dazu unter dem Stichwort Nährstoffhaushalt, Kapitel "Der Mulch als Biotop".</a:t>
            </a:r>
          </a:p>
          <a:p>
            <a:pPr marL="0" indent="0">
              <a:buFont typeface="Arial"/>
              <a:buNone/>
              <a:defRPr/>
            </a:pPr>
            <a:endParaRPr lang="de-DE" sz="1200" dirty="0">
              <a:solidFill>
                <a:schemeClr val="tx1"/>
              </a:solidFill>
              <a:latin typeface="+mn-lt"/>
              <a:ea typeface="+mn-ea"/>
              <a:cs typeface="+mn-cs"/>
            </a:endParaRPr>
          </a:p>
          <a:p>
            <a:pPr marL="171450" indent="-171450">
              <a:buFont typeface="Arial" panose="020B0604020202020204" pitchFamily="34" charset="0"/>
              <a:buChar char="•"/>
              <a:defRPr/>
            </a:pPr>
            <a:r>
              <a:rPr lang="de-DE" dirty="0"/>
              <a:t>Angepasste Saat-/Pflanztechnik: ist mitunter sehr teuer – evtl. gemeinschaftliche Anschaffung oder Lohnunternehmen beauftragen?!?</a:t>
            </a:r>
          </a:p>
          <a:p>
            <a:pPr marL="0" indent="0">
              <a:buFont typeface="Arial" panose="020B0604020202020204" pitchFamily="34" charset="0"/>
              <a:buNone/>
              <a:defRPr/>
            </a:pPr>
            <a:endParaRPr lang="de-DE" dirty="0"/>
          </a:p>
          <a:p>
            <a:pPr marL="171450" indent="-171450">
              <a:buFont typeface="Arial" panose="020B0604020202020204" pitchFamily="34" charset="0"/>
              <a:buChar char="•"/>
              <a:defRPr/>
            </a:pPr>
            <a:r>
              <a:rPr lang="de-DE" dirty="0"/>
              <a:t>Langsamere Bodenerwärmung: </a:t>
            </a:r>
            <a:r>
              <a:rPr lang="de-DE" sz="1200" dirty="0">
                <a:solidFill>
                  <a:schemeClr val="tx1"/>
                </a:solidFill>
                <a:latin typeface="+mn-lt"/>
                <a:ea typeface="+mn-ea"/>
                <a:cs typeface="+mn-cs"/>
              </a:rPr>
              <a:t>Für Erdbeeren kann die fehlende Bodenerwärmung im Frühjahr vorteilhaft sein, wenn sich die Blüte dadurch erst nach den Spätfrösten entfaltet. Auf der anderen Seite kann durch die spätere Erwärmung die Abtrocknung der Flächen und die Nährstoffmobilisierung verlangsamt bzw. erst zu einem späteren Zeitpunkt einsetzen.</a:t>
            </a:r>
          </a:p>
          <a:p>
            <a:r>
              <a:rPr lang="de-DE" dirty="0"/>
              <a:t>	</a:t>
            </a:r>
          </a:p>
          <a:p>
            <a:pPr marL="171450" indent="-171450">
              <a:buFont typeface="Arial" panose="020B0604020202020204" pitchFamily="34" charset="0"/>
              <a:buChar char="•"/>
              <a:defRPr/>
            </a:pPr>
            <a:r>
              <a:rPr lang="de-DE" dirty="0"/>
              <a:t>Wurzelunkräuter: durch die </a:t>
            </a:r>
            <a:r>
              <a:rPr lang="de-DE" dirty="0" err="1"/>
              <a:t>Mulchschicht</a:t>
            </a:r>
            <a:r>
              <a:rPr lang="de-DE" dirty="0"/>
              <a:t> ist eine intensive, mechanische Bekämpfung nicht möglich – Bekämpfung </a:t>
            </a:r>
            <a:r>
              <a:rPr lang="de-DE" b="1" i="1" dirty="0"/>
              <a:t>vor</a:t>
            </a:r>
            <a:r>
              <a:rPr lang="de-DE" dirty="0"/>
              <a:t> </a:t>
            </a:r>
            <a:r>
              <a:rPr lang="de-DE" dirty="0" err="1"/>
              <a:t>Mulchausbringung</a:t>
            </a:r>
            <a:r>
              <a:rPr lang="de-DE" dirty="0"/>
              <a:t> notwendig</a:t>
            </a:r>
          </a:p>
          <a:p>
            <a:pPr marL="171450" indent="-171450">
              <a:buFont typeface="Arial" panose="020B0604020202020204" pitchFamily="34" charset="0"/>
              <a:buChar char="•"/>
              <a:defRPr/>
            </a:pPr>
            <a:endParaRPr lang="de-DE" dirty="0"/>
          </a:p>
          <a:p>
            <a:r>
              <a:rPr lang="de-DE" dirty="0"/>
              <a:t>Ergänzung: </a:t>
            </a:r>
            <a:r>
              <a:rPr lang="de-DE" u="sng" dirty="0"/>
              <a:t>Schnelle Bodenerwärmung ermöglichen (https://live2give.info/das-anbausystem/#aspekte):</a:t>
            </a:r>
          </a:p>
          <a:p>
            <a:pPr marL="0" indent="0">
              <a:buFontTx/>
              <a:buNone/>
            </a:pPr>
            <a:r>
              <a:rPr lang="de-DE" dirty="0"/>
              <a:t>	 Mulch im Gewächshaus erst Mitte Mai streuen</a:t>
            </a:r>
          </a:p>
          <a:p>
            <a:pPr marL="0" indent="0">
              <a:buFontTx/>
              <a:buNone/>
            </a:pPr>
            <a:r>
              <a:rPr lang="de-DE" dirty="0"/>
              <a:t>	Frühe Satzkulturen erst ab Anfang Mai in Mulch pflanzen</a:t>
            </a:r>
          </a:p>
          <a:p>
            <a:pPr marL="0" indent="0">
              <a:buFontTx/>
              <a:buNone/>
            </a:pPr>
            <a:r>
              <a:rPr lang="de-DE" dirty="0"/>
              <a:t>	Bei Verfrühung mit Vlies etc. Gefahr von Ausgasungsschäden bei Silage und </a:t>
            </a:r>
            <a:r>
              <a:rPr lang="de-DE" dirty="0" err="1"/>
              <a:t>Frischmulch</a:t>
            </a:r>
            <a:r>
              <a:rPr lang="de-DE" dirty="0"/>
              <a:t> unter Abdeckung</a:t>
            </a:r>
          </a:p>
          <a:p>
            <a:pPr marL="0" indent="0">
              <a:buFontTx/>
              <a:buNone/>
            </a:pPr>
            <a:r>
              <a:rPr lang="de-DE" dirty="0"/>
              <a:t>	Frostempfindliche Kulturen erst nach dem letzten Frost in Mulch planen</a:t>
            </a:r>
          </a:p>
          <a:p>
            <a:pPr marL="0" indent="0">
              <a:buFont typeface="Arial" panose="020B0604020202020204" pitchFamily="34" charset="0"/>
              <a:buNone/>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9</a:t>
            </a:fld>
            <a:endParaRPr lang="de-DE"/>
          </a:p>
        </p:txBody>
      </p:sp>
    </p:spTree>
    <p:extLst>
      <p:ext uri="{BB962C8B-B14F-4D97-AF65-F5344CB8AC3E}">
        <p14:creationId xmlns:p14="http://schemas.microsoft.com/office/powerpoint/2010/main" val="36088592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r>
              <a:rPr lang="de-DE" sz="1200" b="0" i="0" u="none" strike="noStrike" baseline="0" dirty="0">
                <a:solidFill>
                  <a:schemeClr val="tx1"/>
                </a:solidFill>
                <a:latin typeface="+mn-lt"/>
                <a:ea typeface="+mn-ea"/>
                <a:cs typeface="+mn-cs"/>
              </a:rPr>
              <a:t>Das Fräsen z.B. der Kartoffeldämme ist durchführbar, aber das Striegeln und Hacken kann erschwert werden, so dass das Verfahren nicht für Flächen mit einem hohen </a:t>
            </a:r>
            <a:r>
              <a:rPr lang="de-DE" sz="1200" b="0" i="0" u="none" strike="noStrike" baseline="0" dirty="0" err="1">
                <a:solidFill>
                  <a:schemeClr val="tx1"/>
                </a:solidFill>
                <a:latin typeface="+mn-lt"/>
                <a:ea typeface="+mn-ea"/>
                <a:cs typeface="+mn-cs"/>
              </a:rPr>
              <a:t>Beikrautbesatz</a:t>
            </a:r>
            <a:r>
              <a:rPr lang="de-DE" sz="1200" b="0" i="0" u="none" strike="noStrike" baseline="0" dirty="0">
                <a:solidFill>
                  <a:schemeClr val="tx1"/>
                </a:solidFill>
                <a:latin typeface="+mn-lt"/>
                <a:ea typeface="+mn-ea"/>
                <a:cs typeface="+mn-cs"/>
              </a:rPr>
              <a:t> zu empfehlen ist (</a:t>
            </a:r>
            <a:r>
              <a:rPr lang="de-DE" sz="1200" b="0" i="0" u="none" strike="noStrike" baseline="0" dirty="0" err="1">
                <a:solidFill>
                  <a:schemeClr val="tx1"/>
                </a:solidFill>
                <a:latin typeface="+mn-lt"/>
                <a:ea typeface="+mn-ea"/>
                <a:cs typeface="+mn-cs"/>
              </a:rPr>
              <a:t>demonet</a:t>
            </a:r>
            <a:r>
              <a:rPr lang="de-DE" sz="1200" b="0" i="0" u="none" strike="noStrike" baseline="0" dirty="0">
                <a:solidFill>
                  <a:schemeClr val="tx1"/>
                </a:solidFill>
                <a:latin typeface="+mn-lt"/>
                <a:ea typeface="+mn-ea"/>
                <a:cs typeface="+mn-cs"/>
              </a:rPr>
              <a:t> </a:t>
            </a:r>
            <a:r>
              <a:rPr lang="de-DE" sz="1200" b="0" i="0" u="none" strike="noStrike" baseline="0" dirty="0" err="1">
                <a:solidFill>
                  <a:schemeClr val="tx1"/>
                </a:solidFill>
                <a:latin typeface="+mn-lt"/>
                <a:ea typeface="+mn-ea"/>
                <a:cs typeface="+mn-cs"/>
              </a:rPr>
              <a:t>KleeLuzPlus</a:t>
            </a:r>
            <a:r>
              <a:rPr lang="de-DE" sz="1200" b="0" i="0" u="none" strike="noStrike" baseline="0" dirty="0">
                <a:solidFill>
                  <a:schemeClr val="tx1"/>
                </a:solidFill>
                <a:latin typeface="+mn-lt"/>
                <a:ea typeface="+mn-ea"/>
                <a:cs typeface="+mn-cs"/>
              </a:rPr>
              <a:t>, Lena Heilmeier &amp; Irene Jacob)</a:t>
            </a:r>
          </a:p>
          <a:p>
            <a:endParaRPr lang="de-DE" sz="1200" b="0" i="0" u="none" strike="noStrike" baseline="0" dirty="0">
              <a:solidFill>
                <a:schemeClr val="tx1"/>
              </a:solidFill>
              <a:latin typeface="+mn-lt"/>
              <a:ea typeface="+mn-ea"/>
              <a:cs typeface="+mn-cs"/>
            </a:endParaRPr>
          </a:p>
          <a:p>
            <a:r>
              <a:rPr lang="de-DE" dirty="0"/>
              <a:t>Wenn </a:t>
            </a:r>
            <a:r>
              <a:rPr lang="de-DE" dirty="0" err="1"/>
              <a:t>Mulchschicht</a:t>
            </a:r>
            <a:r>
              <a:rPr lang="de-DE" dirty="0"/>
              <a:t> ggf. nicht dick genug ist, um die Unkräuter zu unterdrücken, ist es sehr schwer/unmöglich, die durchgewachsenen Unkräuter in Griff zu bekommen (kein Hacken möglich etc.)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10</a:t>
            </a:fld>
            <a:endParaRPr lang="de-DE"/>
          </a:p>
        </p:txBody>
      </p:sp>
    </p:spTree>
    <p:extLst>
      <p:ext uri="{BB962C8B-B14F-4D97-AF65-F5344CB8AC3E}">
        <p14:creationId xmlns:p14="http://schemas.microsoft.com/office/powerpoint/2010/main" val="3289517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11</a:t>
            </a:fld>
            <a:endParaRPr lang="de-DE"/>
          </a:p>
        </p:txBody>
      </p:sp>
    </p:spTree>
    <p:extLst>
      <p:ext uri="{BB962C8B-B14F-4D97-AF65-F5344CB8AC3E}">
        <p14:creationId xmlns:p14="http://schemas.microsoft.com/office/powerpoint/2010/main" val="3430333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u="sng" dirty="0"/>
              <a:t>Textquelle: http://www.hortipendium.de/</a:t>
            </a:r>
            <a:r>
              <a:rPr lang="de-DE" u="sng" dirty="0" err="1"/>
              <a:t>Mulchverfahren_im_Gemüsebau</a:t>
            </a:r>
            <a:r>
              <a:rPr lang="de-DE" u="sng" dirty="0"/>
              <a:t>:</a:t>
            </a:r>
            <a:endParaRPr lang="de-DE" dirty="0"/>
          </a:p>
          <a:p>
            <a:pPr>
              <a:defRPr/>
            </a:pPr>
            <a:r>
              <a:rPr lang="de-DE" b="1" dirty="0"/>
              <a:t>Die erwähnten Eigenschaften treffen auch auf die anderen </a:t>
            </a:r>
            <a:r>
              <a:rPr lang="de-DE" b="1" dirty="0" err="1"/>
              <a:t>Mulchverfahren</a:t>
            </a:r>
            <a:r>
              <a:rPr lang="de-DE" b="1" dirty="0"/>
              <a:t> zu, </a:t>
            </a:r>
            <a:r>
              <a:rPr lang="de-DE" b="1" i="1" dirty="0"/>
              <a:t>außer</a:t>
            </a:r>
            <a:r>
              <a:rPr lang="de-DE" b="1" dirty="0"/>
              <a:t> Risiko für Besatz mit Unkrautsamen/Ausfallgetreide (wenn Aufwuchs rechtzeitig geerntet wird), keine Nährstoffeffizienz und zusätzlich für </a:t>
            </a:r>
            <a:r>
              <a:rPr lang="de-DE" b="1" dirty="0" err="1"/>
              <a:t>Insitu</a:t>
            </a:r>
            <a:r>
              <a:rPr lang="de-DE" b="1" dirty="0"/>
              <a:t>-Mulch: Organisches Material fehlt dem Geberfeld</a:t>
            </a:r>
          </a:p>
          <a:p>
            <a:pPr>
              <a:defRPr/>
            </a:pPr>
            <a:endParaRPr lang="de-DE" dirty="0"/>
          </a:p>
          <a:p>
            <a:pPr marL="171450" indent="-171450">
              <a:buFont typeface="Arial" panose="020B0604020202020204" pitchFamily="34" charset="0"/>
              <a:buChar char="•"/>
              <a:defRPr/>
            </a:pPr>
            <a:r>
              <a:rPr lang="de-DE" dirty="0"/>
              <a:t>Humusförderung: </a:t>
            </a:r>
            <a:r>
              <a:rPr lang="de-DE" dirty="0" err="1"/>
              <a:t>Strohmulch</a:t>
            </a:r>
            <a:r>
              <a:rPr lang="de-DE" dirty="0"/>
              <a:t> führt eher zu Dauerhumus (nicht zu Nährhumus) mit sehr langsamer Freisetzung von Nährstoffen, also eher zur Bodenstrukturverbesserung</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200" dirty="0">
                <a:solidFill>
                  <a:schemeClr val="tx1"/>
                </a:solidFill>
                <a:latin typeface="+mn-lt"/>
                <a:ea typeface="+mn-ea"/>
                <a:cs typeface="+mn-cs"/>
              </a:rPr>
              <a:t>Keine </a:t>
            </a:r>
            <a:r>
              <a:rPr lang="de-DE" sz="1200" dirty="0" err="1">
                <a:solidFill>
                  <a:schemeClr val="tx1"/>
                </a:solidFill>
                <a:latin typeface="+mn-lt"/>
                <a:ea typeface="+mn-ea"/>
                <a:cs typeface="+mn-cs"/>
              </a:rPr>
              <a:t>Nährstoffeeffizienz</a:t>
            </a:r>
            <a:r>
              <a:rPr lang="de-DE" sz="1200" dirty="0">
                <a:solidFill>
                  <a:schemeClr val="tx1"/>
                </a:solidFill>
                <a:latin typeface="+mn-lt"/>
                <a:ea typeface="+mn-ea"/>
                <a:cs typeface="+mn-cs"/>
              </a:rPr>
              <a:t> durch weites C:N-Verhältnis: Im Zusammenhang mit </a:t>
            </a:r>
            <a:r>
              <a:rPr lang="de-DE" sz="1200" b="1" dirty="0" err="1">
                <a:solidFill>
                  <a:schemeClr val="tx1"/>
                </a:solidFill>
                <a:latin typeface="+mn-lt"/>
                <a:ea typeface="+mn-ea"/>
                <a:cs typeface="+mn-cs"/>
              </a:rPr>
              <a:t>Strohmulch</a:t>
            </a:r>
            <a:r>
              <a:rPr lang="de-DE" sz="1200" dirty="0">
                <a:solidFill>
                  <a:schemeClr val="tx1"/>
                </a:solidFill>
                <a:latin typeface="+mn-lt"/>
                <a:ea typeface="+mn-ea"/>
                <a:cs typeface="+mn-cs"/>
              </a:rPr>
              <a:t> wurde immer wieder die angebliche Stickstoff (N)- Fixierung als problematisch erachtet. Dazu die Zeitschrift "</a:t>
            </a:r>
            <a:r>
              <a:rPr lang="de-DE" sz="1200" i="1" dirty="0">
                <a:solidFill>
                  <a:schemeClr val="tx1"/>
                </a:solidFill>
                <a:latin typeface="+mn-lt"/>
                <a:ea typeface="+mn-ea"/>
                <a:cs typeface="+mn-cs"/>
              </a:rPr>
              <a:t>Gemüse</a:t>
            </a:r>
            <a:r>
              <a:rPr lang="de-DE" sz="1200" dirty="0">
                <a:solidFill>
                  <a:schemeClr val="tx1"/>
                </a:solidFill>
                <a:latin typeface="+mn-lt"/>
                <a:ea typeface="+mn-ea"/>
                <a:cs typeface="+mn-cs"/>
              </a:rPr>
              <a:t>" (1/91, S.110): "</a:t>
            </a:r>
            <a:r>
              <a:rPr lang="de-DE" sz="1200" dirty="0" err="1">
                <a:solidFill>
                  <a:schemeClr val="tx1"/>
                </a:solidFill>
                <a:latin typeface="+mn-lt"/>
                <a:ea typeface="+mn-ea"/>
                <a:cs typeface="+mn-cs"/>
              </a:rPr>
              <a:t>Nmin</a:t>
            </a:r>
            <a:r>
              <a:rPr lang="de-DE" sz="1200" dirty="0">
                <a:solidFill>
                  <a:schemeClr val="tx1"/>
                </a:solidFill>
                <a:latin typeface="+mn-lt"/>
                <a:ea typeface="+mn-ea"/>
                <a:cs typeface="+mn-cs"/>
              </a:rPr>
              <a:t>-Analysen unter dem </a:t>
            </a:r>
            <a:r>
              <a:rPr lang="de-DE" sz="1200" dirty="0" err="1">
                <a:solidFill>
                  <a:schemeClr val="tx1"/>
                </a:solidFill>
                <a:latin typeface="+mn-lt"/>
                <a:ea typeface="+mn-ea"/>
                <a:cs typeface="+mn-cs"/>
              </a:rPr>
              <a:t>Strohmulch</a:t>
            </a:r>
            <a:r>
              <a:rPr lang="de-DE" sz="1200" dirty="0">
                <a:solidFill>
                  <a:schemeClr val="tx1"/>
                </a:solidFill>
                <a:latin typeface="+mn-lt"/>
                <a:ea typeface="+mn-ea"/>
                <a:cs typeface="+mn-cs"/>
              </a:rPr>
              <a:t> zeigten im Vergleich zu anderen </a:t>
            </a:r>
            <a:r>
              <a:rPr lang="de-DE" sz="1200" dirty="0" err="1">
                <a:solidFill>
                  <a:schemeClr val="tx1"/>
                </a:solidFill>
                <a:latin typeface="+mn-lt"/>
                <a:ea typeface="+mn-ea"/>
                <a:cs typeface="+mn-cs"/>
              </a:rPr>
              <a:t>Mulcharten</a:t>
            </a:r>
            <a:r>
              <a:rPr lang="de-DE" sz="1200" dirty="0">
                <a:solidFill>
                  <a:schemeClr val="tx1"/>
                </a:solidFill>
                <a:latin typeface="+mn-lt"/>
                <a:ea typeface="+mn-ea"/>
                <a:cs typeface="+mn-cs"/>
              </a:rPr>
              <a:t> und zu unbedecktem Boden keine N-Fixierung." Mehr dazu unter dem Stichwort Nährstoffhaushalt, Kapitel "Der Mulch als Biotop".</a:t>
            </a:r>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lang="de-DE" sz="1200" dirty="0">
              <a:solidFill>
                <a:schemeClr val="tx1"/>
              </a:solidFill>
              <a:latin typeface="+mn-lt"/>
              <a:ea typeface="+mn-ea"/>
              <a:cs typeface="+mn-cs"/>
            </a:endParaRPr>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dirty="0">
                <a:solidFill>
                  <a:schemeClr val="tx1"/>
                </a:solidFill>
                <a:latin typeface="+mn-lt"/>
                <a:ea typeface="+mn-ea"/>
                <a:cs typeface="+mn-cs"/>
              </a:rPr>
              <a:t>P.S.: Generell ist die Düngewirkung durch Mulch sehr abhängig vom Material, dem Alter, C/N-Verhältnis (je älter, verholzter und damit weiter das C/N Verhältnis desto weniger direkte Düngewirkung ist möglich, es kann sogar zu </a:t>
            </a:r>
            <a:r>
              <a:rPr lang="de-DE" sz="1200" dirty="0" err="1">
                <a:solidFill>
                  <a:schemeClr val="tx1"/>
                </a:solidFill>
                <a:latin typeface="+mn-lt"/>
                <a:ea typeface="+mn-ea"/>
                <a:cs typeface="+mn-cs"/>
              </a:rPr>
              <a:t>Stickstoffimmmobilisierung</a:t>
            </a:r>
            <a:r>
              <a:rPr lang="de-DE" sz="1200" dirty="0">
                <a:solidFill>
                  <a:schemeClr val="tx1"/>
                </a:solidFill>
                <a:latin typeface="+mn-lt"/>
                <a:ea typeface="+mn-ea"/>
                <a:cs typeface="+mn-cs"/>
              </a:rPr>
              <a:t> kommen</a:t>
            </a: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12</a:t>
            </a:fld>
            <a:endParaRPr lang="de-DE"/>
          </a:p>
        </p:txBody>
      </p:sp>
    </p:spTree>
    <p:extLst>
      <p:ext uri="{BB962C8B-B14F-4D97-AF65-F5344CB8AC3E}">
        <p14:creationId xmlns:p14="http://schemas.microsoft.com/office/powerpoint/2010/main" val="32673663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Ulf Jäckel, </a:t>
            </a:r>
            <a:r>
              <a:rPr lang="de-DE" dirty="0" err="1"/>
              <a:t>Ref</a:t>
            </a:r>
            <a:r>
              <a:rPr lang="de-DE" dirty="0"/>
              <a:t> 72, LfULG Sachsen, https://www.landwirtschaft.sachsen.de/download/4_CutUndCarry_Jaeckel_LfULG_20181024.ppt.pdf</a:t>
            </a:r>
          </a:p>
          <a:p>
            <a:pPr>
              <a:defRPr/>
            </a:pPr>
            <a:endParaRPr lang="de-DE" dirty="0"/>
          </a:p>
          <a:p>
            <a:pPr>
              <a:defRPr/>
            </a:pPr>
            <a:r>
              <a:rPr lang="de-DE" dirty="0"/>
              <a:t>Schnittgut am selben oder nächsten Tag auf Nehmerfeld ausbringen – mit zunehmender Welke fliegt das Schnittgut nicht mehr weit beim Ausbringen und verschlechtert so die Verteilung</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13</a:t>
            </a:fld>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u="sng" dirty="0"/>
              <a:t>http://www.hortipendium.de/</a:t>
            </a:r>
            <a:r>
              <a:rPr lang="de-DE" u="sng" dirty="0" err="1"/>
              <a:t>Mulchverfahren_im_Gemüsebau</a:t>
            </a:r>
            <a:r>
              <a:rPr lang="de-DE" u="sng" dirty="0"/>
              <a:t>:</a:t>
            </a:r>
            <a:endParaRPr lang="de-DE" dirty="0"/>
          </a:p>
          <a:p>
            <a:pPr marL="171450" indent="-171450">
              <a:buFont typeface="Arial" panose="020B0604020202020204" pitchFamily="34" charset="0"/>
              <a:buChar char="•"/>
              <a:defRPr/>
            </a:pPr>
            <a:r>
              <a:rPr lang="de-DE" dirty="0"/>
              <a:t>Schnittlänge: die </a:t>
            </a:r>
            <a:r>
              <a:rPr lang="de-DE" dirty="0" err="1"/>
              <a:t>Mulchschicht</a:t>
            </a:r>
            <a:r>
              <a:rPr lang="de-DE" dirty="0"/>
              <a:t> soll am Boden noch einen Luftaustausch ermöglichen </a:t>
            </a:r>
          </a:p>
          <a:p>
            <a:pPr marL="171450" indent="-171450">
              <a:buFont typeface="Arial" panose="020B0604020202020204" pitchFamily="34" charset="0"/>
              <a:buChar char="•"/>
              <a:defRPr/>
            </a:pPr>
            <a:r>
              <a:rPr lang="de-DE" dirty="0" err="1"/>
              <a:t>Mulchschichtdicke</a:t>
            </a:r>
            <a:r>
              <a:rPr lang="de-DE" dirty="0"/>
              <a:t>: Es gibt auch bereits positive Erfahrungen mit bis zu 30cm dicken </a:t>
            </a:r>
            <a:r>
              <a:rPr lang="de-DE" dirty="0" err="1"/>
              <a:t>Mulchschichten</a:t>
            </a:r>
            <a:r>
              <a:rPr lang="de-DE" dirty="0"/>
              <a:t> im Gemüsebau mit Kleegras s. http://brandmair-hof.de/pflanzenbau/gemuese/</a:t>
            </a:r>
          </a:p>
          <a:p>
            <a:pPr marL="171450" indent="-171450">
              <a:buFont typeface="Arial" panose="020B0604020202020204" pitchFamily="34" charset="0"/>
              <a:buChar char="•"/>
              <a:defRPr/>
            </a:pPr>
            <a:r>
              <a:rPr lang="de-DE" dirty="0"/>
              <a:t>Nährstoffanalysen des Materials: Tendenziell ist Kleegras eher für </a:t>
            </a:r>
            <a:r>
              <a:rPr lang="de-DE" dirty="0" err="1"/>
              <a:t>Starkzehrer</a:t>
            </a:r>
            <a:r>
              <a:rPr lang="de-DE" dirty="0"/>
              <a:t>, ein Grünlandschnitt für </a:t>
            </a:r>
            <a:r>
              <a:rPr lang="de-DE" dirty="0" err="1"/>
              <a:t>Mittelzehrer</a:t>
            </a:r>
            <a:r>
              <a:rPr lang="de-DE" dirty="0"/>
              <a:t> und eine Getreidezwischenfrucht für </a:t>
            </a:r>
            <a:r>
              <a:rPr lang="de-DE" dirty="0" err="1"/>
              <a:t>Schwachzehrer</a:t>
            </a:r>
            <a:r>
              <a:rPr lang="de-DE" dirty="0"/>
              <a:t> geeignet. </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dirty="0" err="1"/>
              <a:t>Mulchsilage</a:t>
            </a:r>
            <a:r>
              <a:rPr lang="de-DE" dirty="0"/>
              <a:t>: Bei Silage ist auf die Ammoniak-Ausgasungen zu achten. Dieses Gas beschädigt die Pflanzen. Deshalb sollte mit der Pflanzung ein bis zwei Wochen nach dem Streuen gewartet werden. Auch Regen oder Bewässerung lässt diese Gase verschwinden, sodass direkt nach einem Regen gepflanzt werden kann. </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14</a:t>
            </a:fld>
            <a:endParaRPr lang="de-DE"/>
          </a:p>
        </p:txBody>
      </p:sp>
    </p:spTree>
    <p:extLst>
      <p:ext uri="{BB962C8B-B14F-4D97-AF65-F5344CB8AC3E}">
        <p14:creationId xmlns:p14="http://schemas.microsoft.com/office/powerpoint/2010/main" val="25385138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u="sng" dirty="0"/>
              <a:t>https://live2give.info/das-anbausystem/#4_Schritte: </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200" dirty="0"/>
              <a:t>Erstere Mischung ist eher frühblühend bis etwa Mitte Mai, zweitere ist eher spätblühend etwa Anfang Juni</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200" dirty="0"/>
              <a:t>Aussaatstärken: zwischen 150 bis 250 kg/ha je nach Aussaatzeitpunkt zwischen Sept bis Nov</a:t>
            </a:r>
            <a:endParaRPr lang="de-DE" dirty="0"/>
          </a:p>
          <a:p>
            <a:pPr marL="171450" indent="-171450">
              <a:buFont typeface="Arial" panose="020B0604020202020204" pitchFamily="34" charset="0"/>
              <a:buChar char="•"/>
              <a:defRPr/>
            </a:pPr>
            <a:r>
              <a:rPr lang="de-DE" dirty="0"/>
              <a:t>Auf </a:t>
            </a:r>
            <a:r>
              <a:rPr lang="de-DE" b="1" dirty="0"/>
              <a:t>Geberflächen für </a:t>
            </a:r>
            <a:r>
              <a:rPr lang="de-DE" b="1" dirty="0" err="1"/>
              <a:t>Transfermulch</a:t>
            </a:r>
            <a:r>
              <a:rPr lang="de-DE" dirty="0"/>
              <a:t> bietet es sich an, als Getreidekomponente </a:t>
            </a:r>
            <a:r>
              <a:rPr lang="de-DE" b="1" dirty="0"/>
              <a:t>je zur Hälfte Grünschnittroggen und </a:t>
            </a:r>
            <a:r>
              <a:rPr lang="de-DE" b="1" dirty="0" err="1"/>
              <a:t>Wintertriticale</a:t>
            </a:r>
            <a:r>
              <a:rPr lang="de-DE" dirty="0"/>
              <a:t> zu wählen. Der Roggen sorgt frühzeitig für Biomasse, während die Triticale mit ihrer langsameren Entwicklung für ein engeres C/N-Verhältnis im Gesamtgemenge sorgt.</a:t>
            </a:r>
            <a:endParaRPr lang="de-DE" sz="1200" dirty="0"/>
          </a:p>
          <a:p>
            <a:pPr marL="171450" indent="-171450">
              <a:buFont typeface="Arial" panose="020B0604020202020204" pitchFamily="34" charset="0"/>
              <a:buChar char="•"/>
              <a:defRPr/>
            </a:pPr>
            <a:endParaRPr lang="de-DE" sz="1200" dirty="0"/>
          </a:p>
          <a:p>
            <a:pPr marL="0" indent="0">
              <a:buFont typeface="Arial" panose="020B0604020202020204" pitchFamily="34" charset="0"/>
              <a:buNone/>
              <a:defRPr/>
            </a:pPr>
            <a:r>
              <a:rPr lang="de-DE" dirty="0"/>
              <a:t>Das </a:t>
            </a:r>
            <a:r>
              <a:rPr lang="de-DE" dirty="0" err="1"/>
              <a:t>Mulchmaterial</a:t>
            </a:r>
            <a:r>
              <a:rPr lang="de-DE" dirty="0"/>
              <a:t> sollte vielfältig zusammengestellt werden. In Mischungen dienen Gräser als Strukturbildner und Leguminosen als Stickstofflieferanten. Auch Kräuter/Kreuzblütler sind sinnvoll, um deren spezifische Eigenschaften für das Bodenleben, die Nährstoffaneignung, Durchwurzelung usw. zu nutzen. Wichtig zu beachten ist, dass keine Kreuzblütler enthalten sind, wenn Kohl in der Fruchtfolge integriert ist. Oder die Mischung wird spät ausgesät und früh geschnitten (Mitte Sept – Mitte April), dann ist die Übertragung von Kohlhernie sehr gering, da die optimale Infektionstemperatur um 20°C liegt.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15</a:t>
            </a:fld>
            <a:endParaRPr lang="de-DE"/>
          </a:p>
        </p:txBody>
      </p:sp>
    </p:spTree>
    <p:extLst>
      <p:ext uri="{BB962C8B-B14F-4D97-AF65-F5344CB8AC3E}">
        <p14:creationId xmlns:p14="http://schemas.microsoft.com/office/powerpoint/2010/main" val="18067740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i="1" dirty="0"/>
              <a:t>Der Arbeitsauftrag kann sowohl als Einzel- oder Gruppenarbeit, aber auch als Studierenden-Lehrer-Gespräch ausgeführt werden.</a:t>
            </a:r>
          </a:p>
          <a:p>
            <a:pPr>
              <a:defRPr/>
            </a:pPr>
            <a:r>
              <a:rPr lang="de-DE" dirty="0"/>
              <a:t>Die Tabelle soll als Hilfestellung dienen.</a:t>
            </a:r>
          </a:p>
          <a:p>
            <a:pPr>
              <a:defRPr/>
            </a:pPr>
            <a:endParaRPr lang="de-DE" dirty="0"/>
          </a:p>
          <a:p>
            <a:pPr>
              <a:defRPr/>
            </a:pPr>
            <a:r>
              <a:rPr lang="de-DE" dirty="0"/>
              <a:t>In mittleren bis guten Kleegrasbeständen kann von mindestens 50 bis 100 Kilogramm Stickstoff je Hektar und Schnitt ausgegangen werden. Achtung: auch hier müssen N-Obergrenzen eingehalten werden – auf Dosierung achten.</a:t>
            </a:r>
          </a:p>
          <a:p>
            <a:pPr>
              <a:defRPr/>
            </a:pPr>
            <a:endParaRPr lang="de-DE" dirty="0"/>
          </a:p>
          <a:p>
            <a:pPr>
              <a:defRPr/>
            </a:pPr>
            <a:r>
              <a:rPr lang="de-DE" dirty="0"/>
              <a:t>Mehrere Versuche der Uni Bonn an verschiedenen Kulturen konnten mittlerweile zeigen, dass die Erträge durch eine Cut &amp; Carry-Düngung mit Kleegras merklich gesteigert werden konnten. In starkzehrenden Gemüsekulturen konnte durch die Düngung mit Kleegrassilage zusätzlich auch die </a:t>
            </a:r>
            <a:r>
              <a:rPr lang="de-DE" b="1" dirty="0"/>
              <a:t>Vermarktungsqualität</a:t>
            </a:r>
            <a:r>
              <a:rPr lang="de-DE" dirty="0"/>
              <a:t> sichergestellt werden. </a:t>
            </a:r>
          </a:p>
          <a:p>
            <a:pPr>
              <a:defRPr/>
            </a:pPr>
            <a:r>
              <a:rPr lang="de-DE" dirty="0"/>
              <a:t>Geht man von mittleren Kleegrasbeständen mit mindestens 50 Kilogramm Stickstoff je Hektar und Schnitt aus, kostet die Schnittnutzung mit anschließender Ausbringung als Dünger gegenüber dem Mulchen eines Kleegrasbestands nur etwa 2,50 Euro mehr je fixiertes Kilogramm Stickstoff, und ist damit nur etwa halb so teuer wie organischer Handelsdünger (oekolandbau.de)</a:t>
            </a: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16</a:t>
            </a:fld>
            <a:endParaRPr lang="de-DE"/>
          </a:p>
        </p:txBody>
      </p:sp>
    </p:spTree>
    <p:extLst>
      <p:ext uri="{BB962C8B-B14F-4D97-AF65-F5344CB8AC3E}">
        <p14:creationId xmlns:p14="http://schemas.microsoft.com/office/powerpoint/2010/main" val="26286119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u="sng" dirty="0"/>
              <a:t>Wichtig: </a:t>
            </a:r>
            <a:r>
              <a:rPr lang="de-DE" dirty="0"/>
              <a:t>Gleiche Aufmerksamkeit bei der Aussaat der ZWF wie bei Hauptkulturen! Die Bodenbearbeitung vor der Aussaat der ZWF ist abhängig vom Unkrautbesatz des Feldes. Bei starker Verunkrautung auch mit Wurzelunkräutern empfiehlt sich ein flaches Pflügen, bei Verdichtungen eine Tiefenlockerung bis </a:t>
            </a:r>
            <a:r>
              <a:rPr lang="de-DE" dirty="0" err="1"/>
              <a:t>max</a:t>
            </a:r>
            <a:r>
              <a:rPr lang="de-DE" dirty="0"/>
              <a:t> 25-30 cm und gleichzeitiger Aussaat der ZWF, damit die Pflanzen den Boden und die Risse durchwurzeln können.</a:t>
            </a:r>
          </a:p>
          <a:p>
            <a:pPr>
              <a:defRPr/>
            </a:pPr>
            <a:endParaRPr lang="de-DE" dirty="0"/>
          </a:p>
          <a:p>
            <a:pPr>
              <a:defRPr/>
            </a:pPr>
            <a:r>
              <a:rPr lang="de-DE" dirty="0"/>
              <a:t>Um den durch den Mulch unterdrückten Unkräutern keinen Wachstumsvorsprung zu geben, sollte die Pflanzung direkt nach dem ZWF-Umbruch erfolgen. Da die Nährstoffe im Frühjahr aus dem Mulch nur langsam pflanzenverfügbar umgesetzt werden, bedarf es einer zusätzlichen (Unterfuß-)Düngung für den </a:t>
            </a:r>
            <a:r>
              <a:rPr lang="de-DE" dirty="0" err="1"/>
              <a:t>Starkzehrer</a:t>
            </a:r>
            <a:r>
              <a:rPr lang="de-DE" dirty="0"/>
              <a:t> Kohl.</a:t>
            </a:r>
          </a:p>
          <a:p>
            <a:pPr marL="0" marR="0" lvl="0" indent="0" algn="l" defTabSz="914400" eaLnBrk="1" fontAlgn="auto" latinLnBrk="0" hangingPunct="1">
              <a:lnSpc>
                <a:spcPct val="100000"/>
              </a:lnSpc>
              <a:spcBef>
                <a:spcPts val="0"/>
              </a:spcBef>
              <a:spcAft>
                <a:spcPts val="0"/>
              </a:spcAft>
              <a:buClrTx/>
              <a:buSzTx/>
              <a:buFontTx/>
              <a:buNone/>
              <a:tabLst/>
              <a:defRPr/>
            </a:pPr>
            <a:r>
              <a:rPr lang="de-DE" dirty="0"/>
              <a:t>Der Umbruch der Zwischenfrucht stellt eine große Herausforderung dar! Also perfektes Alter/Schnitt der ZWF für Mulch, perfekt abgepasst auf den Pflanztermin! Erfordert sehr gute Koordinierung und auch etwas Glück (Witterung, Etablierung der ZWF etc.)</a:t>
            </a:r>
          </a:p>
          <a:p>
            <a:pPr>
              <a:defRPr/>
            </a:pPr>
            <a:endParaRPr lang="de-DE" dirty="0"/>
          </a:p>
          <a:p>
            <a:pPr>
              <a:defRPr/>
            </a:pPr>
            <a:endParaRPr lang="de-DE" dirty="0"/>
          </a:p>
          <a:p>
            <a:pPr>
              <a:defRPr/>
            </a:pPr>
            <a:r>
              <a:rPr lang="de-DE" dirty="0"/>
              <a:t>Es gibt auch bereits Erfahrungen mit einer dickeren </a:t>
            </a:r>
            <a:r>
              <a:rPr lang="de-DE" dirty="0" err="1"/>
              <a:t>Mulchschicht</a:t>
            </a:r>
            <a:r>
              <a:rPr lang="de-DE" dirty="0"/>
              <a:t> bis 30 cm (Kleegras) – die Pflanzung erfolgt dann erst 2 Wochen nach Ausbringung des Mulchs, s.: http://brandmair-hof.de/pflanzenbau/gemuese/mulchverfahren-allgemeines/</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17</a:t>
            </a:fld>
            <a:endParaRPr lang="de-DE"/>
          </a:p>
        </p:txBody>
      </p:sp>
    </p:spTree>
    <p:extLst>
      <p:ext uri="{BB962C8B-B14F-4D97-AF65-F5344CB8AC3E}">
        <p14:creationId xmlns:p14="http://schemas.microsoft.com/office/powerpoint/2010/main" val="14570016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u="sng" dirty="0"/>
              <a:t>Wichtig: </a:t>
            </a:r>
            <a:r>
              <a:rPr lang="de-DE" dirty="0"/>
              <a:t>Gleiche Aufmerksamkeit bei der Aussaat der ZWF wie bei Hauptkulturen! Die Bodenbearbeitung vor der Aussaat der ZWF ist abhängig vom Unkrautbesatz des Feldes. Bei starker Verunkrautung auch mit Wurzelunkräutern empfiehlt sich ein flaches Pflügen, bei Verdichtungen eine Tiefenlockerung bis </a:t>
            </a:r>
            <a:r>
              <a:rPr lang="de-DE" dirty="0" err="1"/>
              <a:t>max</a:t>
            </a:r>
            <a:r>
              <a:rPr lang="de-DE" dirty="0"/>
              <a:t> 25-30 cm und gleichzeitiger Aussaat der ZWF, damit die Pflanzen den Boden und die Risse durchwurzeln können.</a:t>
            </a:r>
          </a:p>
          <a:p>
            <a:pPr>
              <a:defRPr/>
            </a:pPr>
            <a:endParaRPr lang="de-DE" dirty="0"/>
          </a:p>
          <a:p>
            <a:pPr>
              <a:defRPr/>
            </a:pPr>
            <a:r>
              <a:rPr lang="de-DE" dirty="0"/>
              <a:t>Um den durch den Mulch unterdrückten Unkräutern keinen Wachstumsvorsprung zu geben, sollte die Pflanzung direkt nach dem ZWF-Umbruch erfolgen. Da die Nährstoffe im Frühjahr aus dem Mulch nur langsam pflanzenverfügbar umgesetzt werden, bedarf es einer zusätzlichen (Unterfuß-)Düngung für den </a:t>
            </a:r>
            <a:r>
              <a:rPr lang="de-DE" dirty="0" err="1"/>
              <a:t>Starkzehrer</a:t>
            </a:r>
            <a:r>
              <a:rPr lang="de-DE" dirty="0"/>
              <a:t> Kohl.</a:t>
            </a:r>
          </a:p>
          <a:p>
            <a:pPr marL="0" marR="0" lvl="0" indent="0" algn="l" defTabSz="914400" eaLnBrk="1" fontAlgn="auto" latinLnBrk="0" hangingPunct="1">
              <a:lnSpc>
                <a:spcPct val="100000"/>
              </a:lnSpc>
              <a:spcBef>
                <a:spcPts val="0"/>
              </a:spcBef>
              <a:spcAft>
                <a:spcPts val="0"/>
              </a:spcAft>
              <a:buClrTx/>
              <a:buSzTx/>
              <a:buFontTx/>
              <a:buNone/>
              <a:tabLst/>
              <a:defRPr/>
            </a:pPr>
            <a:r>
              <a:rPr lang="de-DE" dirty="0"/>
              <a:t>Der Umbruch der Zwischenfrucht stellt eine große Herausforderung dar! Also perfektes Alter/Schnitt der ZWF für Mulch, perfekt abgepasst auf den Pflanztermin! Erfordert sehr gute Koordinierung und auch etwas Glück (Witterung, Etablierung der ZWF etc.)</a:t>
            </a:r>
          </a:p>
          <a:p>
            <a:pPr>
              <a:defRPr/>
            </a:pPr>
            <a:endParaRPr lang="de-DE" dirty="0"/>
          </a:p>
          <a:p>
            <a:pPr>
              <a:defRPr/>
            </a:pPr>
            <a:endParaRPr lang="de-DE" dirty="0"/>
          </a:p>
          <a:p>
            <a:pPr>
              <a:defRPr/>
            </a:pPr>
            <a:r>
              <a:rPr lang="de-DE" dirty="0"/>
              <a:t>Es gibt auch bereits Erfahrungen mit einer dickeren </a:t>
            </a:r>
            <a:r>
              <a:rPr lang="de-DE" dirty="0" err="1"/>
              <a:t>Mulchschicht</a:t>
            </a:r>
            <a:r>
              <a:rPr lang="de-DE" dirty="0"/>
              <a:t> bis 30 cm (Kleegras) – die Pflanzung erfolgt dann erst 2 Wochen nach Ausbringung des Mulchs, s.: http://brandmair-hof.de/pflanzenbau/gemuese/mulchverfahren-allgemeines/</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18</a:t>
            </a:fld>
            <a:endParaRPr lang="de-DE"/>
          </a:p>
        </p:txBody>
      </p:sp>
    </p:spTree>
    <p:extLst>
      <p:ext uri="{BB962C8B-B14F-4D97-AF65-F5344CB8AC3E}">
        <p14:creationId xmlns:p14="http://schemas.microsoft.com/office/powerpoint/2010/main" val="33968957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Textquelle, Folie: http://www.hortipendium.de/</a:t>
            </a:r>
            <a:r>
              <a:rPr lang="de-DE" dirty="0" err="1"/>
              <a:t>Mulchverfahren_im_Gemüsebau</a:t>
            </a:r>
            <a:r>
              <a:rPr lang="de-DE" dirty="0"/>
              <a:t> </a:t>
            </a:r>
          </a:p>
          <a:p>
            <a:pPr>
              <a:defRPr/>
            </a:pPr>
            <a:endParaRPr lang="de-DE" dirty="0"/>
          </a:p>
          <a:p>
            <a:pPr>
              <a:defRPr/>
            </a:pPr>
            <a:endParaRPr lang="de-DE" dirty="0"/>
          </a:p>
          <a:p>
            <a:pPr marL="0" marR="0" lvl="0" indent="0" algn="l" defTabSz="914400" eaLnBrk="1" fontAlgn="auto" latinLnBrk="0" hangingPunct="1">
              <a:lnSpc>
                <a:spcPct val="100000"/>
              </a:lnSpc>
              <a:spcBef>
                <a:spcPts val="0"/>
              </a:spcBef>
              <a:spcAft>
                <a:spcPts val="0"/>
              </a:spcAft>
              <a:buClrTx/>
              <a:buSzTx/>
              <a:buFontTx/>
              <a:buNone/>
              <a:tabLst/>
              <a:defRPr/>
            </a:pPr>
            <a:r>
              <a:rPr lang="de-DE" u="sng" dirty="0"/>
              <a:t>Textquelle: Bio Gemüsehof Dickendorf:</a:t>
            </a:r>
          </a:p>
          <a:p>
            <a:r>
              <a:rPr lang="de-DE" dirty="0"/>
              <a:t>„Kurz vor dem Pflanztermin wird die Zwischenfrucht bodennah </a:t>
            </a:r>
            <a:r>
              <a:rPr lang="de-DE" dirty="0" err="1"/>
              <a:t>abgeschlegelt</a:t>
            </a:r>
            <a:r>
              <a:rPr lang="de-DE" dirty="0"/>
              <a:t> um eine </a:t>
            </a:r>
            <a:r>
              <a:rPr lang="de-DE" dirty="0" err="1"/>
              <a:t>Mulchschicht</a:t>
            </a:r>
            <a:r>
              <a:rPr lang="de-DE" dirty="0"/>
              <a:t> mit dem vor Ort gewachsenen Material zu erzeugen (im Mai ca. 7-12 t TM). </a:t>
            </a:r>
          </a:p>
          <a:p>
            <a:r>
              <a:rPr lang="de-DE" dirty="0"/>
              <a:t>Ein Nachstreuen mit zusätzlichem </a:t>
            </a:r>
            <a:r>
              <a:rPr lang="de-DE" dirty="0" err="1"/>
              <a:t>Mulchmaterial</a:t>
            </a:r>
            <a:r>
              <a:rPr lang="de-DE" dirty="0"/>
              <a:t> ist nötig, wenn sich der Bestand noch nicht in der Vollblüte befand, wenn nicht genügend Biomasse vorhanden ist oder sich Unkräuter im Bestand befinden. Insgesamt ist eine gleichmäßige Auflagestärke von etwa 8 cm, je nach Struktur des Materials anzustreben, um den Boden durchgehend abzudunkeln und Unkrautdurchwuchs auszuschließen. Dies entspricht etwa 15 t TM/ha. Schnittlänge und Struktur des Materials sind so zu wählen , dass ein Luftaustausch mit dem Boden gewährleistet ist (etwa 5-10 cm).“</a:t>
            </a:r>
          </a:p>
          <a:p>
            <a:pP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19</a:t>
            </a:fld>
            <a:endParaRPr lang="de-DE"/>
          </a:p>
        </p:txBody>
      </p:sp>
    </p:spTree>
    <p:extLst>
      <p:ext uri="{BB962C8B-B14F-4D97-AF65-F5344CB8AC3E}">
        <p14:creationId xmlns:p14="http://schemas.microsoft.com/office/powerpoint/2010/main" val="42379015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indent="0">
              <a:buFont typeface="Arial" panose="020B0604020202020204" pitchFamily="34" charset="0"/>
              <a:buNone/>
              <a:defRPr/>
            </a:pPr>
            <a:r>
              <a:rPr lang="de-DE" dirty="0"/>
              <a:t>Beispiele / Antworten können sein:</a:t>
            </a:r>
          </a:p>
          <a:p>
            <a:pPr marL="0" indent="0">
              <a:buFont typeface="Arial" panose="020B0604020202020204" pitchFamily="34" charset="0"/>
              <a:buNone/>
              <a:defRPr/>
            </a:pPr>
            <a:endParaRPr lang="de-DE" dirty="0"/>
          </a:p>
          <a:p>
            <a:pPr marL="171450" indent="-171450">
              <a:buFont typeface="Arial" panose="020B0604020202020204" pitchFamily="34" charset="0"/>
              <a:buChar char="•"/>
              <a:defRPr/>
            </a:pPr>
            <a:r>
              <a:rPr lang="de-DE" dirty="0"/>
              <a:t>Durchwuchs Zwischenfrucht (nicht beim Häckseln der ZWF)</a:t>
            </a:r>
          </a:p>
          <a:p>
            <a:pPr marL="171450" indent="-171450">
              <a:buFont typeface="Arial" panose="020B0604020202020204" pitchFamily="34" charset="0"/>
              <a:buChar char="•"/>
              <a:defRPr/>
            </a:pPr>
            <a:r>
              <a:rPr lang="de-DE" dirty="0"/>
              <a:t>Unkrautprobleme – schwierige Unkrautbekämpfung</a:t>
            </a:r>
          </a:p>
          <a:p>
            <a:pPr marL="171450" indent="-171450">
              <a:buFont typeface="Arial" panose="020B0604020202020204" pitchFamily="34" charset="0"/>
              <a:buChar char="•"/>
              <a:defRPr/>
            </a:pPr>
            <a:r>
              <a:rPr lang="de-DE" dirty="0"/>
              <a:t>Auflaufen der Gemüsekultur</a:t>
            </a:r>
          </a:p>
          <a:p>
            <a:pPr marL="171450" indent="-171450">
              <a:buFont typeface="Arial" panose="020B0604020202020204" pitchFamily="34" charset="0"/>
              <a:buChar char="•"/>
              <a:defRPr/>
            </a:pPr>
            <a:r>
              <a:rPr lang="de-DE" dirty="0"/>
              <a:t>Verlangsamte Bodenerwärmung</a:t>
            </a:r>
          </a:p>
          <a:p>
            <a:pPr marL="171450" indent="-171450">
              <a:buFont typeface="Arial" panose="020B0604020202020204" pitchFamily="34" charset="0"/>
              <a:buChar char="•"/>
              <a:defRPr/>
            </a:pPr>
            <a:r>
              <a:rPr lang="de-DE" dirty="0"/>
              <a:t>Keine Technik für Unterfußdüngung – Kosten</a:t>
            </a:r>
          </a:p>
          <a:p>
            <a:pPr marL="171450" indent="-171450">
              <a:buFont typeface="Arial" panose="020B0604020202020204" pitchFamily="34" charset="0"/>
              <a:buChar char="•"/>
              <a:defRPr/>
            </a:pPr>
            <a:r>
              <a:rPr lang="de-DE" dirty="0"/>
              <a:t>Spezielle / teure Pflanztechnik</a:t>
            </a:r>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lang="de-DE" dirty="0"/>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Bildquelle: https://pixabay.com/de/photos/frage-fragezeichen-hilfe-antwort-2309040/,  (29.09.21)</a:t>
            </a:r>
          </a:p>
          <a:p>
            <a:pPr marL="171450" indent="-171450">
              <a:buFont typeface="Arial" panose="020B0604020202020204" pitchFamily="34" charset="0"/>
              <a:buChar char="•"/>
              <a:defRPr/>
            </a:pP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20</a:t>
            </a:fld>
            <a:endParaRPr lang="de-DE"/>
          </a:p>
        </p:txBody>
      </p:sp>
    </p:spTree>
    <p:extLst>
      <p:ext uri="{BB962C8B-B14F-4D97-AF65-F5344CB8AC3E}">
        <p14:creationId xmlns:p14="http://schemas.microsoft.com/office/powerpoint/2010/main" val="115860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u="sng" dirty="0"/>
              <a:t>Textquelle: Biohof </a:t>
            </a:r>
            <a:r>
              <a:rPr lang="de-DE" u="sng" dirty="0" err="1"/>
              <a:t>Dieckendorf</a:t>
            </a:r>
            <a:r>
              <a:rPr lang="de-DE" u="sng" dirty="0"/>
              <a:t>, https://live2give.info/das-anbausystem/#aspekte, Aspekte </a:t>
            </a:r>
            <a:r>
              <a:rPr lang="de-DE" u="sng" dirty="0" err="1"/>
              <a:t>Insitu</a:t>
            </a:r>
            <a:r>
              <a:rPr lang="de-DE" u="sng" dirty="0"/>
              <a:t>-Mulch:</a:t>
            </a:r>
            <a:endParaRPr lang="de-DE" dirty="0"/>
          </a:p>
          <a:p>
            <a:r>
              <a:rPr lang="de-DE" dirty="0"/>
              <a:t>Beim </a:t>
            </a:r>
            <a:r>
              <a:rPr lang="de-DE" dirty="0" err="1"/>
              <a:t>Insitu</a:t>
            </a:r>
            <a:r>
              <a:rPr lang="de-DE" dirty="0"/>
              <a:t>-Mulch-Verfahren wird ein Winterzwischenfrucht-Bestand zum Zeitpunkt der Vollblüte mit einer Messerwalze terminiert. Für ein zuverlässiges Absterben der Zwischenfrucht-Pflanzen müssen an den Stängeln mehrere durch den </a:t>
            </a:r>
            <a:r>
              <a:rPr lang="de-DE" dirty="0" err="1"/>
              <a:t>Walzgang</a:t>
            </a:r>
            <a:r>
              <a:rPr lang="de-DE" dirty="0"/>
              <a:t> erzeugte Quetschungen erkennbar sein. Der Nährstofftransport ist somit unterbrochen und die Pflanze steht nicht mehr auf.</a:t>
            </a:r>
          </a:p>
          <a:p>
            <a:r>
              <a:rPr lang="de-DE" dirty="0"/>
              <a:t>Die Voraussetzungen für dieses Verfahren:</a:t>
            </a:r>
          </a:p>
          <a:p>
            <a:pPr marL="171450" indent="-171450">
              <a:buFont typeface="Arial" panose="020B0604020202020204" pitchFamily="34" charset="0"/>
              <a:buChar char="•"/>
            </a:pPr>
            <a:r>
              <a:rPr lang="de-DE" dirty="0"/>
              <a:t>Die Zwischenfrucht liefert hohe Biomasseerträge (mind. 10 t TM/ha)</a:t>
            </a:r>
          </a:p>
          <a:p>
            <a:pPr marL="171450" indent="-171450">
              <a:buFont typeface="Arial" panose="020B0604020202020204" pitchFamily="34" charset="0"/>
              <a:buChar char="•"/>
            </a:pPr>
            <a:r>
              <a:rPr lang="de-DE" dirty="0"/>
              <a:t>Es sind keine mehrjährigen Unkräuter und keine Mäuseplage vorhanden</a:t>
            </a:r>
          </a:p>
          <a:p>
            <a:pPr marL="171450" indent="-171450">
              <a:buFont typeface="Arial" panose="020B0604020202020204" pitchFamily="34" charset="0"/>
              <a:buChar char="•"/>
            </a:pPr>
            <a:r>
              <a:rPr lang="de-DE" dirty="0"/>
              <a:t>Vollblüte der Zwischenfrucht und Pflanzzeitpunkt passen zusammen</a:t>
            </a:r>
          </a:p>
          <a:p>
            <a:pPr>
              <a:defRPr/>
            </a:pPr>
            <a:endParaRPr lang="de-DE" dirty="0"/>
          </a:p>
          <a:p>
            <a:pPr>
              <a:defRPr/>
            </a:pPr>
            <a:r>
              <a:rPr lang="de-DE" u="sng" dirty="0"/>
              <a:t>Textquelle: http://www.hortipendium.de/</a:t>
            </a:r>
            <a:r>
              <a:rPr lang="de-DE" u="sng" dirty="0" err="1"/>
              <a:t>Mulchverfahren_im_Gemüsebau</a:t>
            </a:r>
            <a:r>
              <a:rPr lang="de-DE" u="sng" dirty="0"/>
              <a:t>:</a:t>
            </a:r>
            <a:endParaRPr lang="de-DE" dirty="0"/>
          </a:p>
          <a:p>
            <a:pPr marL="171450" indent="-171450">
              <a:buFont typeface="Arial" panose="020B0604020202020204" pitchFamily="34" charset="0"/>
              <a:buChar char="•"/>
            </a:pPr>
            <a:r>
              <a:rPr lang="de-DE" dirty="0"/>
              <a:t>Ausgewogenes Nährstoffverhältnis – Voraussetzung für gesundes Pflanzenwachstum</a:t>
            </a:r>
          </a:p>
          <a:p>
            <a:pPr marL="171450" indent="-171450">
              <a:buFont typeface="Arial" panose="020B0604020202020204" pitchFamily="34" charset="0"/>
              <a:buChar char="•"/>
            </a:pPr>
            <a:r>
              <a:rPr lang="de-DE" dirty="0"/>
              <a:t>Gut Bodenstruktur – Verdichtungen ggf. durch Tiefenlockerung und Zwischenfruchteinsaat auflösen; </a:t>
            </a:r>
          </a:p>
          <a:p>
            <a:pPr marL="171450" indent="-171450">
              <a:buFont typeface="Arial" panose="020B0604020202020204" pitchFamily="34" charset="0"/>
              <a:buChar char="•"/>
            </a:pPr>
            <a:r>
              <a:rPr lang="de-DE" dirty="0"/>
              <a:t>Vorausschauende Planung – geeignete Zwischenfrucht (sauber und mit viel Biomasse), Nährstoffberechnung (keine Reduzierung der Düngung in den ersten Jahren), </a:t>
            </a:r>
          </a:p>
          <a:p>
            <a:pPr marL="171450" indent="-171450">
              <a:buFont typeface="Arial" panose="020B0604020202020204" pitchFamily="34" charset="0"/>
              <a:buChar char="•"/>
            </a:pPr>
            <a:r>
              <a:rPr lang="de-DE" dirty="0"/>
              <a:t>Klein anfangen – zum Sammeln von Erfahrungen, Direktsaat muss an die betrieblichen Gegebenheiten angepasst werden – kein allgemeines Rezept</a:t>
            </a:r>
          </a:p>
          <a:p>
            <a:pPr marL="171450" indent="-171450">
              <a:buFont typeface="Arial" panose="020B0604020202020204" pitchFamily="34" charset="0"/>
              <a:buChar char="•"/>
            </a:pPr>
            <a:r>
              <a:rPr lang="de-DE" dirty="0"/>
              <a:t>Präzise Werkzeuge – v.a. für die Pflanzung (danach muss </a:t>
            </a:r>
            <a:r>
              <a:rPr lang="de-DE" dirty="0" err="1"/>
              <a:t>Mulchschicht</a:t>
            </a:r>
            <a:r>
              <a:rPr lang="de-DE" dirty="0"/>
              <a:t> wieder komplett schließen und Unterfußdüngung ermöglichen)</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21</a:t>
            </a:fld>
            <a:endParaRPr lang="de-DE"/>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u="sng" dirty="0"/>
              <a:t>Textquelle: http://www.hortipendium.de/</a:t>
            </a:r>
            <a:r>
              <a:rPr lang="de-DE" u="sng" dirty="0" err="1"/>
              <a:t>Mulchverfahren_im_Gemüsebau</a:t>
            </a:r>
            <a:r>
              <a:rPr lang="de-DE" u="sng" dirty="0"/>
              <a:t>:</a:t>
            </a:r>
            <a:endParaRPr lang="de-DE" b="1" dirty="0"/>
          </a:p>
          <a:p>
            <a:pPr marL="171450" indent="-171450">
              <a:buFont typeface="Arial" panose="020B0604020202020204" pitchFamily="34" charset="0"/>
              <a:buChar char="•"/>
            </a:pPr>
            <a:r>
              <a:rPr lang="de-DE" b="1" dirty="0"/>
              <a:t>Bodenbearbeitung</a:t>
            </a:r>
            <a:r>
              <a:rPr lang="de-DE" dirty="0"/>
              <a:t>: Lockerung durch langsames Fahren (5-8 km/h), so wird der Boden nur angerissen und bricht natürlich, die eingesäte Zwischenfrucht kann dann die aufgebrochene Struktur durch Wurzeln stabilisieren und wächst in diese Risse rein. Bei Tiefenlockerung bis 50 cm dauert es zu lange, bis die Wurzeln dorthin eindringen, durch Regen können kleine Bodenpartikel diese Risse wieder verfüllen, ohne die Struktur aufzubrechen.</a:t>
            </a:r>
          </a:p>
          <a:p>
            <a:pPr marL="171450" indent="-171450">
              <a:buFont typeface="Arial" panose="020B0604020202020204" pitchFamily="34" charset="0"/>
              <a:buChar char="•"/>
            </a:pPr>
            <a:r>
              <a:rPr lang="de-DE" dirty="0"/>
              <a:t>Tiefenlockerung möglichst in einem Arbeitsgang mit der Aussaat der ZWF, die auch tiefwurzelnde Pflanzenarten enthält </a:t>
            </a:r>
          </a:p>
          <a:p>
            <a:pPr marL="171450" indent="-171450">
              <a:buFont typeface="Arial" panose="020B0604020202020204" pitchFamily="34" charset="0"/>
              <a:buChar char="•"/>
            </a:pPr>
            <a:endParaRPr lang="de-DE" dirty="0"/>
          </a:p>
          <a:p>
            <a:pPr marL="171450" indent="-171450">
              <a:buFont typeface="Arial" panose="020B0604020202020204" pitchFamily="34" charset="0"/>
              <a:buChar char="•"/>
            </a:pPr>
            <a:endParaRPr lang="de-DE" dirty="0"/>
          </a:p>
          <a:p>
            <a:pPr marL="0" indent="0">
              <a:buFont typeface="Arial" panose="020B0604020202020204" pitchFamily="34" charset="0"/>
              <a:buNone/>
            </a:pPr>
            <a:r>
              <a:rPr lang="de-DE" u="sng" dirty="0"/>
              <a:t>Textquelle: Bio Gemüsehof Dickendorf, https://mulch-gemuesebau.de/garebildung/:</a:t>
            </a:r>
            <a:endParaRPr lang="de-DE" dirty="0"/>
          </a:p>
          <a:p>
            <a:r>
              <a:rPr lang="de-DE" dirty="0"/>
              <a:t>„Um Gemüse ohne Bodenbearbeitung pflanzen zu können, ist die Bodengare wichtigste Voraussetzung. Dazu werden im Herbst bei warmem und trockenem Boden Verdichtungen aufgebrochen und die Gemüsebeete mit RTK-Lenksystem angelegt, um permanente Fahrspuren zu gewährleisten. Das </a:t>
            </a:r>
            <a:r>
              <a:rPr lang="de-DE" dirty="0" err="1"/>
              <a:t>Saatbett</a:t>
            </a:r>
            <a:r>
              <a:rPr lang="de-DE" dirty="0"/>
              <a:t> wird so vorbereitet, wie es für die geplante Gemüsekultur im Folgejahr benötigt wird. Eine ebene Bodenoberfläche sowie die Abwesenheit von Wurzelunkräutern verdient besondere Aufmerksamkeit.</a:t>
            </a:r>
          </a:p>
          <a:p>
            <a:r>
              <a:rPr lang="de-DE" dirty="0"/>
              <a:t>Die durch die Bearbeitung geschaffene mechanische Gare wird durch die intensive Durchwurzelung einer überwinternden Zwischenfrucht lebendverbaut und damit stabilisiert. Als Zwischenfrucht nutzen wir hauptsächlich Wick-Roggen oder Wick-Triticale mit Wintererbse. Hierfür werden Sorten mit hohen Biomasseerträgen ausgewählt. Die Aussaat sollte möglichst früh im Herbst erfolgen, um eine optimale Entwicklung zu gewährleisten. Der Boden geht aus dem Winter mit einer optimalen Gare hervor, sodass eine weitere Bodenbearbeitung im Frühjahr weder nützlich noch notwendig wäre.“</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22</a:t>
            </a:fld>
            <a:endParaRPr lang="de-DE"/>
          </a:p>
        </p:txBody>
      </p:sp>
    </p:spTree>
    <p:extLst>
      <p:ext uri="{BB962C8B-B14F-4D97-AF65-F5344CB8AC3E}">
        <p14:creationId xmlns:p14="http://schemas.microsoft.com/office/powerpoint/2010/main" val="14508227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u="sng" dirty="0"/>
              <a:t>Textquelle: http://www.hortipendium.de/</a:t>
            </a:r>
            <a:r>
              <a:rPr lang="de-DE" u="sng" dirty="0" err="1"/>
              <a:t>Mulchverfahren_im_Gemüsebau</a:t>
            </a:r>
            <a:r>
              <a:rPr lang="de-DE" u="sng" dirty="0"/>
              <a:t>:</a:t>
            </a:r>
            <a:endParaRPr lang="de-DE" b="1" dirty="0"/>
          </a:p>
          <a:p>
            <a:pPr marL="171450" indent="-171450">
              <a:buFont typeface="Arial" panose="020B0604020202020204" pitchFamily="34" charset="0"/>
              <a:buChar char="•"/>
            </a:pPr>
            <a:r>
              <a:rPr lang="de-DE" b="1" dirty="0"/>
              <a:t>Zwischenfrucht (ZWF):</a:t>
            </a:r>
          </a:p>
          <a:p>
            <a:pPr marL="628650" marR="0" lvl="1" indent="-171450" algn="l" defTabSz="91440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de-DE" dirty="0"/>
              <a:t>Aussaat - wichtig: hohe Biomasseproduktion (entsprechend Biogassorten), evtl. höhere Saatmenge. Gemenge von (Kreuzblütlern), Getreide und Leguminosen günstig. Wichtig: ähnlicher Blühzeitpunkt -&gt; keine Samenproduktion. Nährstoffgehalt der ZWF ist an nachfolgende Hauptkultur anzupassen. Ggf. als Direktsaat durchführen (abhängig von </a:t>
            </a:r>
            <a:r>
              <a:rPr lang="de-DE" dirty="0" err="1"/>
              <a:t>knowhow</a:t>
            </a:r>
            <a:r>
              <a:rPr lang="de-DE" dirty="0"/>
              <a:t>, Unkrautbesatz auf der Fläche…). ZWF-Mischung richtet sich nach Folgekultur (Stark-, Mittel-, </a:t>
            </a:r>
            <a:r>
              <a:rPr lang="de-DE" dirty="0" err="1"/>
              <a:t>Schwachzehrer</a:t>
            </a:r>
            <a:r>
              <a:rPr lang="de-DE" dirty="0"/>
              <a:t>)		</a:t>
            </a:r>
          </a:p>
          <a:p>
            <a:pPr marL="628650" lvl="1" indent="-171450">
              <a:buFont typeface="Courier New" panose="02070309020205020404" pitchFamily="49" charset="0"/>
              <a:buChar char="o"/>
            </a:pPr>
            <a:r>
              <a:rPr lang="de-DE" dirty="0"/>
              <a:t>Düngung: Ziel – optimale Ernährung der ZWF für eine hohe Biomasse, auch Kalk und Komposte geeignet (Bodenstruktur). Bodenproben ermöglichen eine optimierte Düngung für ein gutes Wachstum / Biomasseproduktion. Düngung nach der ZWF-Aussaat</a:t>
            </a:r>
          </a:p>
          <a:p>
            <a:pPr marL="628650" lvl="1" indent="-171450">
              <a:buFont typeface="Courier New" panose="02070309020205020404" pitchFamily="49" charset="0"/>
              <a:buChar char="o"/>
            </a:pPr>
            <a:r>
              <a:rPr lang="de-DE" dirty="0"/>
              <a:t>Bonitur: Unkrautbesatz, </a:t>
            </a:r>
            <a:r>
              <a:rPr lang="de-DE" dirty="0" err="1"/>
              <a:t>Wüchsigkeit</a:t>
            </a:r>
            <a:r>
              <a:rPr lang="de-DE" dirty="0"/>
              <a:t> der Zwischenfrucht und Bodenstruktur. Zeitpunkt der Bonitur zum Schossbeginn des Getreides, da dann Biomasse noch gut untergearbeitet werden und sich gut zersetzen kann. Perennierende Unkräuter &gt; 2-20% der Unkräuter -&gt; keine Unkrautregulierung mit </a:t>
            </a:r>
            <a:r>
              <a:rPr lang="de-DE" dirty="0" err="1"/>
              <a:t>Mulchpflanzung</a:t>
            </a:r>
            <a:r>
              <a:rPr lang="de-DE" dirty="0"/>
              <a:t> mehr möglich -&gt; Umbrechen und flach einarbeiten</a:t>
            </a:r>
          </a:p>
          <a:p>
            <a:pPr marL="628650" lvl="1" indent="-171450">
              <a:spcAft>
                <a:spcPts val="600"/>
              </a:spcAft>
              <a:buFont typeface="Courier New" panose="02070309020205020404" pitchFamily="49" charset="0"/>
              <a:buChar char="o"/>
            </a:pPr>
            <a:r>
              <a:rPr lang="de-DE" dirty="0"/>
              <a:t>Umbruch: durch Walzen der ZWF in der späten Blüte bis frühen Samenbildung. Es wird solange mit der Pflanzung gewartet, bis sicher ist, dass die Zwischenfrucht abgestorben ist. Stirbt sie jedoch nicht zu 100 % ab, ist nach dem ersten Walzen ein zweiter Arbeitsgang mit der Messerwalze erforderlich. Ergänzung durch </a:t>
            </a:r>
            <a:r>
              <a:rPr lang="de-DE" dirty="0" err="1"/>
              <a:t>GeNIAL</a:t>
            </a:r>
            <a:r>
              <a:rPr lang="de-DE" dirty="0"/>
              <a:t>: ZWF kann auch </a:t>
            </a:r>
            <a:r>
              <a:rPr lang="de-DE" dirty="0" err="1"/>
              <a:t>abgeschlegelt</a:t>
            </a:r>
            <a:r>
              <a:rPr lang="de-DE" dirty="0"/>
              <a:t> werden.</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23</a:t>
            </a:fld>
            <a:endParaRPr lang="de-DE"/>
          </a:p>
        </p:txBody>
      </p:sp>
    </p:spTree>
    <p:extLst>
      <p:ext uri="{BB962C8B-B14F-4D97-AF65-F5344CB8AC3E}">
        <p14:creationId xmlns:p14="http://schemas.microsoft.com/office/powerpoint/2010/main" val="32094158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sz="1200" u="sng" dirty="0"/>
              <a:t>Textquelle: https://live2give.info/das-anbausystem/#4_Schritte: </a:t>
            </a:r>
            <a:endParaRPr lang="de-DE" sz="1200" dirty="0"/>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Die oben beschriebenen Mischungen sind ideal für die </a:t>
            </a:r>
            <a:r>
              <a:rPr lang="de-DE" dirty="0" err="1"/>
              <a:t>Mulchnutzung</a:t>
            </a:r>
            <a:r>
              <a:rPr lang="de-DE" dirty="0"/>
              <a:t> vor Ort mit anschließender Gemüse-Direktpflanzung.</a:t>
            </a:r>
            <a:endParaRPr lang="de-DE" sz="1200" dirty="0"/>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200" dirty="0"/>
              <a:t>Erstere Mischung ist eher frühblühend bis etwa Mitte Mai, zweitere ist eher spätblühend etwa Anfang Juni</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sz="1200" dirty="0"/>
              <a:t>Aussaatstärken: zwischen 150 bis 250 kg/ha je nach Aussaatzeitpunkt zwischen Sept bis Nov</a:t>
            </a:r>
            <a:endParaRPr lang="de-DE" dirty="0"/>
          </a:p>
          <a:p>
            <a:pPr marL="0" indent="0">
              <a:buFont typeface="Arial" panose="020B0604020202020204" pitchFamily="34" charset="0"/>
              <a:buNone/>
              <a:defRPr/>
            </a:pPr>
            <a:endParaRPr lang="de-DE" dirty="0"/>
          </a:p>
          <a:p>
            <a:pPr marL="0" indent="0">
              <a:buFont typeface="Arial" panose="020B0604020202020204" pitchFamily="34" charset="0"/>
              <a:buNone/>
              <a:defRPr/>
            </a:pPr>
            <a:r>
              <a:rPr lang="de-DE" dirty="0"/>
              <a:t>Das </a:t>
            </a:r>
            <a:r>
              <a:rPr lang="de-DE" dirty="0" err="1"/>
              <a:t>Mulchmaterial</a:t>
            </a:r>
            <a:r>
              <a:rPr lang="de-DE" dirty="0"/>
              <a:t> sollte vielfältig zusammengestellt werden. In Mischungen dienen Gräser als Strukturbildner und Leguminosen als Stickstofflieferanten. Auch Kräuter/Kreuzblütler sind sinnvoll, um deren spezifische Eigenschaften für das Bodenleben, die Nährstoffaneignung, Durchwurzelung usw. zu nutzen. Wichtig zu beachten ist, dass keine Kreuzblütler enthalten sind, wenn Kohl in der Fruchtfolge integriert ist. Oder die Mischung wird spät ausgesät und früh geschnitten (Mitte Sept – Mitte April), dann ist die Übertragung von Kohlhernie sehr gering, da die optimale Infektionstemperatur um 20°C liegt.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24</a:t>
            </a:fld>
            <a:endParaRPr lang="de-DE"/>
          </a:p>
        </p:txBody>
      </p:sp>
    </p:spTree>
    <p:extLst>
      <p:ext uri="{BB962C8B-B14F-4D97-AF65-F5344CB8AC3E}">
        <p14:creationId xmlns:p14="http://schemas.microsoft.com/office/powerpoint/2010/main" val="6506184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u="sng" dirty="0"/>
              <a:t>Textquelle: http://www.hortipendium.de/</a:t>
            </a:r>
            <a:r>
              <a:rPr lang="de-DE" u="sng" dirty="0" err="1"/>
              <a:t>Mulchverfahren_im_Gemüsebau</a:t>
            </a:r>
            <a:r>
              <a:rPr lang="de-DE" u="sng" dirty="0"/>
              <a:t>:</a:t>
            </a:r>
            <a:endParaRPr lang="de-DE" b="1" dirty="0"/>
          </a:p>
          <a:p>
            <a:pPr marL="171450" indent="-171450">
              <a:buFont typeface="Arial" panose="020B0604020202020204" pitchFamily="34" charset="0"/>
              <a:buChar char="•"/>
            </a:pPr>
            <a:r>
              <a:rPr lang="de-DE" b="1" dirty="0"/>
              <a:t>Pflanzung</a:t>
            </a:r>
            <a:r>
              <a:rPr lang="de-DE" dirty="0"/>
              <a:t>: Wenn die Zwischenfrucht sicher abgestorben ist, sollte möglichst bald die Pflanzung erfolgen, um den Vorteil der Unkrautunterdrückung durch Mulch voll auszunutzen. Ein frühzeitiger Reihenschluss nach vier bis fünf Wochen ist für die Unkrautunterdrückung sehr wichtig. Dies kann auch durch engere Pflanzabstände oder Doppelreihen erreicht werden.</a:t>
            </a:r>
            <a:r>
              <a:rPr lang="de-DE" sz="1200" dirty="0">
                <a:solidFill>
                  <a:schemeClr val="tx1"/>
                </a:solidFill>
                <a:effectLst/>
                <a:latin typeface="+mn-lt"/>
                <a:ea typeface="+mn-ea"/>
                <a:cs typeface="+mn-cs"/>
              </a:rPr>
              <a:t> </a:t>
            </a:r>
            <a:r>
              <a:rPr lang="de-DE" dirty="0"/>
              <a:t>Düngung und Bewässerung sollten nur in der Reihe erfolgen, damit nicht auch Unkräuter davon profitieren. Außerdem ist bei der Pflanzung darauf zu achten, dass so wenig Bodenbewegung wie möglich stattfindet, um Unkräuter nicht zum Keimen anzuregen. </a:t>
            </a:r>
          </a:p>
          <a:p>
            <a:pPr marL="171450" indent="-171450">
              <a:buFont typeface="Arial" panose="020B0604020202020204" pitchFamily="34" charset="0"/>
              <a:buChar char="•"/>
            </a:pPr>
            <a:r>
              <a:rPr lang="de-DE" b="1" dirty="0"/>
              <a:t>Unkrautbonitur</a:t>
            </a:r>
            <a:r>
              <a:rPr lang="de-DE" dirty="0"/>
              <a:t>: Unkrautentwicklung ist nach der Pflanzung zu beobachten, um festzustellen, ob Unkräuter eine ertragswirksame Konkurrenz darstellen. Wenn ja, müssen Unkräuter von Hand gejätet werden oder, falls vorhanden, mit </a:t>
            </a:r>
            <a:r>
              <a:rPr lang="de-DE" dirty="0" err="1"/>
              <a:t>Untermulchhacken</a:t>
            </a:r>
            <a:r>
              <a:rPr lang="de-DE" dirty="0"/>
              <a:t> bekämpft werden. </a:t>
            </a:r>
          </a:p>
          <a:p>
            <a:pPr marL="171450" indent="-171450">
              <a:buFont typeface="Arial" panose="020B0604020202020204" pitchFamily="34" charset="0"/>
              <a:buChar char="•"/>
            </a:pPr>
            <a:r>
              <a:rPr lang="de-DE" b="1" dirty="0"/>
              <a:t>Ernte</a:t>
            </a:r>
            <a:r>
              <a:rPr lang="de-DE" dirty="0"/>
              <a:t>: betriebsüblich wie in anderen Anbausystemen. Ist der Unkrautbesatz nicht zu stark, kann das Beet anschließend mit Transfer-Mulch abgestreut werden und ein weiterer Satz gepflanzt werden. Bei starkem Unkrautbesatz beginnt der beschriebene Zyklus erneut. Die Ansaat einer weiteren Zwischenfrucht mit einer Direktsaatmaschine kann im konventionellen Anbau erfolgen, da Herbizide eingesetzt werden. Im ökologischen Landbau wird es jedoch in vielen Fällen bei temporärer Direktpflanzung mit zeitweiser Bodenbearbeitung bleiben müssen, da sonst perennierende Unkräuter überhand nehmen können. </a:t>
            </a:r>
          </a:p>
          <a:p>
            <a:br>
              <a:rPr lang="de-DE" dirty="0"/>
            </a:br>
            <a:r>
              <a:rPr lang="de-DE" u="sng" dirty="0"/>
              <a:t>Ergänzung zur </a:t>
            </a:r>
            <a:r>
              <a:rPr lang="de-DE" b="1" u="sng" dirty="0"/>
              <a:t>Pflanzung</a:t>
            </a:r>
            <a:r>
              <a:rPr lang="de-DE" u="sng" dirty="0"/>
              <a:t> (Textquelle: Bio Gemüsehof Dickendorf: https://mulch-gemuesebau.de/mulchpflanzung/):</a:t>
            </a:r>
            <a:endParaRPr lang="de-DE" dirty="0"/>
          </a:p>
          <a:p>
            <a:pPr marL="0" indent="0">
              <a:buFont typeface="Arial" panose="020B0604020202020204" pitchFamily="34" charset="0"/>
              <a:buNone/>
            </a:pPr>
            <a:r>
              <a:rPr lang="de-DE" dirty="0"/>
              <a:t>„Mit dem </a:t>
            </a:r>
            <a:r>
              <a:rPr lang="de-DE" dirty="0" err="1"/>
              <a:t>MulchTec-Planter</a:t>
            </a:r>
            <a:r>
              <a:rPr lang="de-DE" dirty="0"/>
              <a:t> (s. Foto) wird direkt in den unbearbeiteten, durchwurzelten und bedeckten Boden gepflanzt. Im selben Arbeitsgang ist eine Unterfußdüngung sinnvoll, um die anfangs langsame Mineralisation von Nährstoffen aus dem Mulch mit einer “Anschubdüngung” zu überbrücken und somit eine zügige Jugendentwicklung der Kultur zu fördern. </a:t>
            </a:r>
          </a:p>
          <a:p>
            <a:pPr marL="0" indent="0">
              <a:buFont typeface="Arial" panose="020B0604020202020204" pitchFamily="34" charset="0"/>
              <a:buNone/>
            </a:pPr>
            <a:r>
              <a:rPr lang="de-DE" dirty="0"/>
              <a:t>N-Anrechnung aus dem </a:t>
            </a:r>
            <a:r>
              <a:rPr lang="de-DE" dirty="0" err="1"/>
              <a:t>Mulchmaterial</a:t>
            </a:r>
            <a:r>
              <a:rPr lang="de-DE" dirty="0"/>
              <a:t> im Zeitraum von 12 Wochen: bei C/N 12 etwa 50 %, ab C/N 30 etwa 0 %. Es ist zu empfehlen, empfindliche Kulturen erst nach den letzten Frösten in Mulch zu pflanzen.“</a:t>
            </a:r>
          </a:p>
          <a:p>
            <a:pPr marL="171450" indent="-171450">
              <a:buFont typeface="Arial" panose="020B0604020202020204" pitchFamily="34" charset="0"/>
              <a:buChar char="•"/>
              <a:defRPr/>
            </a:pPr>
            <a:endParaRPr lang="de-DE" dirty="0"/>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25</a:t>
            </a:fld>
            <a:endParaRPr lang="de-DE"/>
          </a:p>
        </p:txBody>
      </p:sp>
    </p:spTree>
    <p:extLst>
      <p:ext uri="{BB962C8B-B14F-4D97-AF65-F5344CB8AC3E}">
        <p14:creationId xmlns:p14="http://schemas.microsoft.com/office/powerpoint/2010/main" val="34565229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Bildquellen v(. Links):</a:t>
            </a:r>
          </a:p>
          <a:p>
            <a:pPr marL="171450" indent="-171450">
              <a:buFont typeface="Arial" panose="020B0604020202020204" pitchFamily="34" charset="0"/>
              <a:buChar char="•"/>
              <a:defRPr/>
            </a:pPr>
            <a:r>
              <a:rPr lang="de-DE" dirty="0"/>
              <a:t>https://live2give.info/wp-content/uploads/schlegeln-400x320.jpg, 21.07.21</a:t>
            </a:r>
          </a:p>
          <a:p>
            <a:pPr marL="171450" indent="-171450">
              <a:buFont typeface="Arial" panose="020B0604020202020204" pitchFamily="34" charset="0"/>
              <a:buChar char="•"/>
              <a:defRPr/>
            </a:pPr>
            <a:r>
              <a:rPr lang="de-DE" dirty="0"/>
              <a:t>https://live2give.info/wp-content/uploads/mulchdecke-400x320.jpg, 21.07.21</a:t>
            </a:r>
          </a:p>
          <a:p>
            <a:pPr marL="171450" indent="-171450">
              <a:buFont typeface="Arial" panose="020B0604020202020204" pitchFamily="34" charset="0"/>
              <a:buChar char="•"/>
              <a:defRPr/>
            </a:pPr>
            <a:r>
              <a:rPr lang="de-DE" dirty="0"/>
              <a:t>https://live2give.info/wp-content/uploads/mulchflaeche-400x320.jpg, 21.07.21</a:t>
            </a:r>
          </a:p>
          <a:p>
            <a:pPr>
              <a:defRPr/>
            </a:pPr>
            <a:r>
              <a:rPr lang="de-DE" dirty="0"/>
              <a:t>		</a:t>
            </a: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26</a:t>
            </a:fld>
            <a:endParaRPr lang="de-DE"/>
          </a:p>
        </p:txBody>
      </p:sp>
    </p:spTree>
    <p:extLst>
      <p:ext uri="{BB962C8B-B14F-4D97-AF65-F5344CB8AC3E}">
        <p14:creationId xmlns:p14="http://schemas.microsoft.com/office/powerpoint/2010/main" val="28190304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Bild-/Textquelle: Johannes Storch, Bio Gemüsehof Dickendorf: </a:t>
            </a:r>
          </a:p>
          <a:p>
            <a:pPr marL="171450" indent="-171450">
              <a:buFont typeface="Arial" panose="020B0604020202020204" pitchFamily="34" charset="0"/>
              <a:buChar char="•"/>
              <a:defRPr/>
            </a:pPr>
            <a:r>
              <a:rPr lang="de-DE" dirty="0"/>
              <a:t>Winkelschneider: https://mulch-gemuesebau.de/wp-content/uploads/img_20191112_133103-scaled-1024x768.jpg</a:t>
            </a:r>
          </a:p>
          <a:p>
            <a:pPr marL="171450" indent="-171450">
              <a:buFont typeface="Arial" panose="020B0604020202020204" pitchFamily="34" charset="0"/>
              <a:buChar char="•"/>
              <a:defRPr/>
            </a:pPr>
            <a:r>
              <a:rPr lang="de-DE" dirty="0"/>
              <a:t>Grafik: https://mulch-gemuesebau.de/fraessaat/</a:t>
            </a:r>
          </a:p>
          <a:p>
            <a:pPr>
              <a:defRPr/>
            </a:pPr>
            <a:endParaRPr lang="de-DE" b="1" dirty="0"/>
          </a:p>
          <a:p>
            <a:r>
              <a:rPr lang="de-DE" dirty="0"/>
              <a:t>„Flaches, ganzflächiges Unterschneiden von Ernterückständen, </a:t>
            </a:r>
            <a:r>
              <a:rPr lang="de-DE" dirty="0" err="1"/>
              <a:t>Restmulchmaterial</a:t>
            </a:r>
            <a:r>
              <a:rPr lang="de-DE" dirty="0"/>
              <a:t> und ggf. aufgekommenen Unkräutern mittels Umkehrfräse mit überlappenden Winkelmessern. Durch das Prinzip der Umkehrfräse werden </a:t>
            </a:r>
            <a:r>
              <a:rPr lang="de-DE" dirty="0" err="1"/>
              <a:t>Restmulch</a:t>
            </a:r>
            <a:r>
              <a:rPr lang="de-DE" dirty="0"/>
              <a:t> und Ernterückstände im Inneren der Maschine noch oben geleitet und hinter der Fräsachse wieder abgelegt. Dabei entsteht ein Raum, der vom Materialfluss frei bleibt. In diesem Bereich wird das Saatgut per Luftgebläse über eine </a:t>
            </a:r>
            <a:r>
              <a:rPr lang="de-DE" dirty="0" err="1"/>
              <a:t>Säschiene</a:t>
            </a:r>
            <a:r>
              <a:rPr lang="de-DE" dirty="0"/>
              <a:t> eingebracht und damit unter den Mulch abgelegt.“</a:t>
            </a:r>
          </a:p>
          <a:p>
            <a:pPr>
              <a:defRPr/>
            </a:pPr>
            <a:endParaRPr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27</a:t>
            </a:fld>
            <a:endParaRPr lang="de-DE"/>
          </a:p>
        </p:txBody>
      </p:sp>
    </p:spTree>
    <p:extLst>
      <p:ext uri="{BB962C8B-B14F-4D97-AF65-F5344CB8AC3E}">
        <p14:creationId xmlns:p14="http://schemas.microsoft.com/office/powerpoint/2010/main" val="25093947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Textquelle: http://www.hortipendium.de/Mulchverfahren_im_Gem%C3%Bcsebau:</a:t>
            </a:r>
          </a:p>
          <a:p>
            <a:pPr>
              <a:defRPr/>
            </a:pPr>
            <a:endParaRPr lang="de-DE" dirty="0"/>
          </a:p>
          <a:p>
            <a:pPr marL="171450" indent="-171450">
              <a:buFont typeface="Wingdings" panose="05000000000000000000" pitchFamily="2" charset="2"/>
              <a:buChar char="à"/>
              <a:defRPr/>
            </a:pPr>
            <a:r>
              <a:rPr lang="de-DE" dirty="0">
                <a:sym typeface="Wingdings" panose="05000000000000000000" pitchFamily="2" charset="2"/>
              </a:rPr>
              <a:t>Es wird weniger </a:t>
            </a:r>
            <a:r>
              <a:rPr lang="de-DE" dirty="0" err="1">
                <a:sym typeface="Wingdings" panose="05000000000000000000" pitchFamily="2" charset="2"/>
              </a:rPr>
              <a:t>Transfermulch</a:t>
            </a:r>
            <a:r>
              <a:rPr lang="de-DE" dirty="0">
                <a:sym typeface="Wingdings" panose="05000000000000000000" pitchFamily="2" charset="2"/>
              </a:rPr>
              <a:t> benötigt</a:t>
            </a:r>
          </a:p>
          <a:p>
            <a:pPr marL="171450" indent="-171450">
              <a:buFont typeface="Wingdings" panose="05000000000000000000" pitchFamily="2" charset="2"/>
              <a:buChar char="à"/>
              <a:defRPr/>
            </a:pPr>
            <a:r>
              <a:rPr lang="de-DE" dirty="0">
                <a:sym typeface="Wingdings" panose="05000000000000000000" pitchFamily="2" charset="2"/>
              </a:rPr>
              <a:t> Höherer Düngeeffekt durch </a:t>
            </a:r>
            <a:r>
              <a:rPr lang="de-DE" dirty="0" err="1">
                <a:sym typeface="Wingdings" panose="05000000000000000000" pitchFamily="2" charset="2"/>
              </a:rPr>
              <a:t>Transfermulch</a:t>
            </a:r>
            <a:r>
              <a:rPr lang="de-DE" dirty="0">
                <a:sym typeface="Wingdings" panose="05000000000000000000" pitchFamily="2" charset="2"/>
              </a:rPr>
              <a:t>, wenn dieser durch die </a:t>
            </a:r>
            <a:r>
              <a:rPr lang="de-DE" dirty="0" err="1">
                <a:sym typeface="Wingdings" panose="05000000000000000000" pitchFamily="2" charset="2"/>
              </a:rPr>
              <a:t>abgeschlegelte</a:t>
            </a:r>
            <a:r>
              <a:rPr lang="de-DE" dirty="0">
                <a:sym typeface="Wingdings" panose="05000000000000000000" pitchFamily="2" charset="2"/>
              </a:rPr>
              <a:t> ZWF engeren Bodenkontakt hat (im Vergleich zum Niederwalzen)</a:t>
            </a:r>
            <a:endParaRPr lang="de-DE" dirty="0"/>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28</a:t>
            </a:fld>
            <a:endParaRPr lang="de-DE"/>
          </a:p>
        </p:txBody>
      </p:sp>
    </p:spTree>
    <p:extLst>
      <p:ext uri="{BB962C8B-B14F-4D97-AF65-F5344CB8AC3E}">
        <p14:creationId xmlns:p14="http://schemas.microsoft.com/office/powerpoint/2010/main" val="23781734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endParaRPr lang="de-DE" dirty="0"/>
          </a:p>
          <a:p>
            <a:pPr>
              <a:defRPr/>
            </a:pPr>
            <a:r>
              <a:rPr lang="de-DE" dirty="0"/>
              <a:t>Bildquellen (von links), Bio Gemüsehof </a:t>
            </a:r>
            <a:r>
              <a:rPr lang="de-DE" dirty="0" err="1"/>
              <a:t>Diekendorf</a:t>
            </a:r>
            <a:r>
              <a:rPr lang="de-DE" dirty="0"/>
              <a:t>, Johannes Storch:</a:t>
            </a:r>
          </a:p>
          <a:p>
            <a:pPr marL="171450" indent="-171450">
              <a:buFont typeface="Arial" panose="020B0604020202020204" pitchFamily="34" charset="0"/>
              <a:buChar char="•"/>
              <a:defRPr/>
            </a:pPr>
            <a:r>
              <a:rPr lang="de-DE" dirty="0"/>
              <a:t>Zwischenfrucht in </a:t>
            </a:r>
            <a:r>
              <a:rPr lang="de-DE" dirty="0" err="1"/>
              <a:t>Restmulch</a:t>
            </a:r>
            <a:r>
              <a:rPr lang="de-DE" dirty="0"/>
              <a:t>, https://mulch-gemuesebau.de/wp-content/uploads/img-20200306-wa0002-1-768x1024.jpg</a:t>
            </a:r>
          </a:p>
          <a:p>
            <a:pPr marL="171450" indent="-171450">
              <a:buFont typeface="Arial" panose="020B0604020202020204" pitchFamily="34" charset="0"/>
              <a:buChar char="•"/>
              <a:defRPr/>
            </a:pPr>
            <a:r>
              <a:rPr lang="de-DE" dirty="0"/>
              <a:t>Bodenstruktur einer dauerhaften Durchwurzelung, https://mulch-gemuesebau.de/wp-content/uploads/img_20181015_164613-scaled-1024x768.jpg</a:t>
            </a:r>
          </a:p>
          <a:p>
            <a:pPr marL="171450" indent="-171450">
              <a:buFont typeface="Arial" panose="020B0604020202020204" pitchFamily="34" charset="0"/>
              <a:buChar char="•"/>
              <a:defRPr/>
            </a:pPr>
            <a:r>
              <a:rPr lang="de-DE" dirty="0" err="1"/>
              <a:t>Mulchauflage</a:t>
            </a:r>
            <a:r>
              <a:rPr lang="de-DE" dirty="0"/>
              <a:t> nach dem Schlegeln, https://mulch-gemuesebau.de/wp-content/uploads/dscn4947-scaled-1024x768.jpg</a:t>
            </a:r>
          </a:p>
          <a:p>
            <a:pPr marL="171450" indent="-171450">
              <a:buFont typeface="Arial" panose="020B0604020202020204" pitchFamily="34" charset="0"/>
              <a:buChar char="•"/>
              <a:defRPr/>
            </a:pPr>
            <a:r>
              <a:rPr lang="de-DE" dirty="0" err="1"/>
              <a:t>Porreepflanzung</a:t>
            </a:r>
            <a:r>
              <a:rPr lang="de-DE" dirty="0"/>
              <a:t> mit Akkord und Pflanzscheiben, https://mulch-gemuesebau.de/wp-content/uploads/img_20190516_114108-1024x1024.jpg</a:t>
            </a:r>
          </a:p>
          <a:p>
            <a:pPr marL="171450" indent="-171450">
              <a:buFont typeface="Arial" panose="020B0604020202020204" pitchFamily="34" charset="0"/>
              <a:buChar char="•"/>
              <a:defRPr/>
            </a:pPr>
            <a:r>
              <a:rPr lang="de-DE" dirty="0"/>
              <a:t>Salatpflanzung mit Akkord, https://mulch-gemuesebau.de/wp-content/uploads/img_20180612_203421-1024x1024.jpg</a:t>
            </a:r>
          </a:p>
          <a:p>
            <a:pPr marL="171450" indent="-171450">
              <a:buFont typeface="Arial" panose="020B0604020202020204" pitchFamily="34" charset="0"/>
              <a:buChar char="•"/>
              <a:defRPr/>
            </a:pPr>
            <a:endParaRPr lang="de-DE" dirty="0"/>
          </a:p>
          <a:p>
            <a:pPr marL="0" indent="0">
              <a:buFont typeface="Arial" panose="020B0604020202020204" pitchFamily="34" charset="0"/>
              <a:buNone/>
              <a:defRPr/>
            </a:pPr>
            <a:r>
              <a:rPr lang="de-DE" dirty="0"/>
              <a:t>Für </a:t>
            </a:r>
            <a:r>
              <a:rPr lang="de-DE" dirty="0" err="1"/>
              <a:t>Mulchsaat</a:t>
            </a:r>
            <a:r>
              <a:rPr lang="de-DE" dirty="0"/>
              <a:t> gibt es keine einzige optimale Lösung – jeder Betrieb muss sein eigenes System finden und optimieren – das kann über mehrere Jahre gehen?</a:t>
            </a:r>
          </a:p>
        </p:txBody>
      </p:sp>
      <p:sp>
        <p:nvSpPr>
          <p:cNvPr id="6" name="Foliennummernplatzhalter 3"/>
          <p:cNvSpPr>
            <a:spLocks noGrp="1"/>
          </p:cNvSpPr>
          <p:nvPr>
            <p:ph type="sldNum" sz="quarter" idx="5"/>
          </p:nvPr>
        </p:nvSpPr>
        <p:spPr bwMode="auto"/>
        <p:txBody>
          <a:bodyPr/>
          <a:lstStyle/>
          <a:p>
            <a:pPr>
              <a:defRPr/>
            </a:pPr>
            <a:fld id="{06A741CA-AA39-4C3D-9D18-DF6523E14173}" type="slidenum">
              <a:rPr lang="de-DE"/>
              <a:t>29</a:t>
            </a:fld>
            <a:endParaRPr lang="de-DE"/>
          </a:p>
        </p:txBody>
      </p:sp>
    </p:spTree>
    <p:extLst>
      <p:ext uri="{BB962C8B-B14F-4D97-AF65-F5344CB8AC3E}">
        <p14:creationId xmlns:p14="http://schemas.microsoft.com/office/powerpoint/2010/main" val="10131297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Zu beachten ist, dass </a:t>
            </a:r>
            <a:r>
              <a:rPr lang="de-DE" dirty="0" err="1"/>
              <a:t>Starkzehrer</a:t>
            </a:r>
            <a:r>
              <a:rPr lang="de-DE" dirty="0"/>
              <a:t> wie Kohl, </a:t>
            </a:r>
            <a:r>
              <a:rPr lang="de-DE" dirty="0" err="1"/>
              <a:t>Süßmais</a:t>
            </a:r>
            <a:r>
              <a:rPr lang="de-DE" dirty="0"/>
              <a:t>, Lauch, Seller vor den Mittel- bzw. </a:t>
            </a:r>
            <a:r>
              <a:rPr lang="de-DE" dirty="0" err="1"/>
              <a:t>Schwachzehrern</a:t>
            </a:r>
            <a:r>
              <a:rPr lang="de-DE" dirty="0"/>
              <a:t> wie Salat, Zwiebeln und Möhren angebaut werden, damit die Nährstoffe optimal genutzt werden können. </a:t>
            </a:r>
          </a:p>
          <a:p>
            <a:endParaRPr lang="de-DE" dirty="0"/>
          </a:p>
          <a:p>
            <a:r>
              <a:rPr lang="de-DE" dirty="0"/>
              <a:t>Siehe auch z.B. Fruchtfolgeplan unter: https://live2give.info/das-anbausystem/#aspekte, Kapitel „Fruchtfolgegestaltung“</a:t>
            </a:r>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31</a:t>
            </a:fld>
            <a:endParaRPr lang="de-DE"/>
          </a:p>
        </p:txBody>
      </p:sp>
    </p:spTree>
    <p:extLst>
      <p:ext uri="{BB962C8B-B14F-4D97-AF65-F5344CB8AC3E}">
        <p14:creationId xmlns:p14="http://schemas.microsoft.com/office/powerpoint/2010/main" val="12192843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71450" indent="-171450">
              <a:buFont typeface="Arial" panose="020B0604020202020204" pitchFamily="34" charset="0"/>
              <a:buChar char="•"/>
            </a:pPr>
            <a:r>
              <a:rPr lang="de-DE" dirty="0"/>
              <a:t>Beispiele für Zwischenfruchtmischungen s. http://www.sativa-rheinau.ch/dateien/Kataloge/Sativa_-_Regenerative_Landwirtschaft_2021.pdf </a:t>
            </a:r>
          </a:p>
          <a:p>
            <a:pPr marL="171450" indent="-171450">
              <a:buFont typeface="Arial" panose="020B0604020202020204" pitchFamily="34" charset="0"/>
              <a:buChar char="•"/>
            </a:pPr>
            <a:endParaRPr lang="de-DE" dirty="0"/>
          </a:p>
          <a:p>
            <a:pPr marL="171450" indent="-171450">
              <a:buFont typeface="Arial" panose="020B0604020202020204" pitchFamily="34" charset="0"/>
              <a:buChar char="•"/>
            </a:pPr>
            <a:r>
              <a:rPr lang="de-DE" dirty="0"/>
              <a:t>Mögliche späte ZWF-Mischungen: Wicken, Roggen, Inkarnatklee, Triticale, Winterraps, -rübsen; empfohlene Saatstärke für Aussaaten nach September erhöhen</a:t>
            </a:r>
          </a:p>
          <a:p>
            <a:pPr marL="171450" indent="-171450">
              <a:buFont typeface="Arial" panose="020B0604020202020204" pitchFamily="34" charset="0"/>
              <a:buChar char="•"/>
            </a:pPr>
            <a:r>
              <a:rPr lang="de-DE" dirty="0"/>
              <a:t>Bei kritischen N-Gehalten im Boden können in Wasserschutzgebieten Gemenge ohne bzw. nur mit einem geringen </a:t>
            </a:r>
            <a:r>
              <a:rPr lang="de-DE" dirty="0" err="1"/>
              <a:t>Leguminosenanteil</a:t>
            </a:r>
            <a:r>
              <a:rPr lang="de-DE" dirty="0"/>
              <a:t> verwendet werden.</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lang="de-DE" dirty="0"/>
              <a:t>Tendenziell ist Kleegras oder Wickroggen eher für </a:t>
            </a:r>
            <a:r>
              <a:rPr lang="de-DE" dirty="0" err="1"/>
              <a:t>Starkzehrer</a:t>
            </a:r>
            <a:r>
              <a:rPr lang="de-DE" dirty="0"/>
              <a:t>, ein Grünlandschnitt für </a:t>
            </a:r>
            <a:r>
              <a:rPr lang="de-DE" dirty="0" err="1"/>
              <a:t>Mittelzehrer</a:t>
            </a:r>
            <a:r>
              <a:rPr lang="de-DE" dirty="0"/>
              <a:t> und eine Getreidezwischenfrucht für </a:t>
            </a:r>
            <a:r>
              <a:rPr lang="de-DE" dirty="0" err="1"/>
              <a:t>Schwachzehrer</a:t>
            </a:r>
            <a:r>
              <a:rPr lang="de-DE" dirty="0"/>
              <a:t> geeignet. </a:t>
            </a:r>
          </a:p>
          <a:p>
            <a:pPr marL="171450" marR="0" lvl="0" indent="-171450" algn="l"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lang="de-DE" dirty="0"/>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Je länger eine ZWF stehen bleibt, desto höher der Wert für die Bodenstruktur (Durchwurzelung, Nährstoffmobilisierung, </a:t>
            </a:r>
            <a:r>
              <a:rPr lang="de-DE" dirty="0" err="1"/>
              <a:t>Humusaufba</a:t>
            </a:r>
            <a:r>
              <a:rPr lang="de-DE" dirty="0"/>
              <a:t>…)</a:t>
            </a:r>
          </a:p>
          <a:p>
            <a:pPr marL="0" marR="0" lvl="0" indent="0" algn="l"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de-DE" dirty="0"/>
              <a:t>Bei abfrierenden ZWF ist zu bedenken, dass v.a. über milde Winter eine Nährstofffreisetzung/-auswaschung stattfinden kann. Auf der anderen Seite können überwinternde ZWF den Wasserhaushalt des Bodens stark beanspruchen. </a:t>
            </a:r>
            <a:r>
              <a:rPr lang="de-DE" dirty="0">
                <a:sym typeface="Wingdings" panose="05000000000000000000" pitchFamily="2" charset="2"/>
              </a:rPr>
              <a:t> </a:t>
            </a:r>
            <a:r>
              <a:rPr lang="de-DE" b="1" dirty="0">
                <a:sym typeface="Wingdings" panose="05000000000000000000" pitchFamily="2" charset="2"/>
              </a:rPr>
              <a:t>Die Wahl der ZWF-Mischung ist also von verschiedenen Faktoren abhängig (Boden, Klima, Nährstofflieferung, Wasser, Aussaatzeitpunkt, Biomasseproduktion)</a:t>
            </a:r>
            <a:endParaRPr lang="de-DE" b="1" dirty="0"/>
          </a:p>
          <a:p>
            <a:pPr marL="171450" indent="-171450">
              <a:buFont typeface="Arial" panose="020B0604020202020204" pitchFamily="34" charset="0"/>
              <a:buChar char="•"/>
            </a:pPr>
            <a:endParaRPr lang="de-DE" dirty="0"/>
          </a:p>
          <a:p>
            <a:endParaRPr lang="de-DE" dirty="0"/>
          </a:p>
        </p:txBody>
      </p:sp>
      <p:sp>
        <p:nvSpPr>
          <p:cNvPr id="4" name="Foliennummernplatzhalter 3"/>
          <p:cNvSpPr>
            <a:spLocks noGrp="1"/>
          </p:cNvSpPr>
          <p:nvPr>
            <p:ph type="sldNum" sz="quarter" idx="5"/>
          </p:nvPr>
        </p:nvSpPr>
        <p:spPr/>
        <p:txBody>
          <a:bodyPr/>
          <a:lstStyle/>
          <a:p>
            <a:pPr>
              <a:defRPr/>
            </a:pPr>
            <a:fld id="{06A741CA-AA39-4C3D-9D18-DF6523E14173}" type="slidenum">
              <a:rPr lang="de-DE" smtClean="0"/>
              <a:t>33</a:t>
            </a:fld>
            <a:endParaRPr lang="de-DE"/>
          </a:p>
        </p:txBody>
      </p:sp>
    </p:spTree>
    <p:extLst>
      <p:ext uri="{BB962C8B-B14F-4D97-AF65-F5344CB8AC3E}">
        <p14:creationId xmlns:p14="http://schemas.microsoft.com/office/powerpoint/2010/main" val="40615997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Titelfolie">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54666"/>
            <a:ext cx="9144000" cy="2201849"/>
          </a:xfrm>
          <a:prstGeom prst="rect">
            <a:avLst/>
          </a:prstGeom>
        </p:spPr>
        <p:txBody>
          <a:bodyPr anchor="t">
            <a:normAutofit/>
          </a:bodyPr>
          <a:lstStyle>
            <a:lvl1pPr algn="ctr">
              <a:defRPr sz="5400"/>
            </a:lvl1pPr>
          </a:lstStyle>
          <a:p>
            <a:pPr>
              <a:defRPr/>
            </a:pPr>
            <a:r>
              <a:rPr lang="de-DE"/>
              <a:t>Mastertitelformat bearbeiten</a:t>
            </a:r>
          </a:p>
        </p:txBody>
      </p:sp>
      <p:pic>
        <p:nvPicPr>
          <p:cNvPr id="5" name="Grafik 9"/>
          <p:cNvPicPr>
            <a:picLocks noChangeAspect="1"/>
          </p:cNvPicPr>
          <p:nvPr userDrawn="1"/>
        </p:nvPicPr>
        <p:blipFill>
          <a:blip r:embed="rId2"/>
          <a:stretch/>
        </p:blipFill>
        <p:spPr bwMode="auto">
          <a:xfrm>
            <a:off x="9852660" y="4800437"/>
            <a:ext cx="2328469" cy="2057989"/>
          </a:xfrm>
          <a:prstGeom prst="rect">
            <a:avLst/>
          </a:prstGeom>
        </p:spPr>
      </p:pic>
      <p:sp>
        <p:nvSpPr>
          <p:cNvPr id="6" name="Textfeld 11"/>
          <p:cNvSpPr>
            <a:spLocks noAdjustHandles="1"/>
          </p:cNvSpPr>
          <p:nvPr userDrawn="1"/>
        </p:nvSpPr>
        <p:spPr bwMode="auto">
          <a:xfrm>
            <a:off x="440055" y="4980243"/>
            <a:ext cx="3166110" cy="261610"/>
          </a:xfrm>
          <a:prstGeom prst="rect">
            <a:avLst/>
          </a:prstGeom>
          <a:noFill/>
        </p:spPr>
        <p:txBody>
          <a:bodyPr wrap="square" rtlCol="0">
            <a:spAutoFit/>
          </a:bodyPr>
          <a:lstStyle/>
          <a:p>
            <a:pPr>
              <a:defRPr/>
            </a:pPr>
            <a:r>
              <a:rPr lang="de-DE" sz="1100">
                <a:latin typeface="Times New Roman"/>
                <a:cs typeface="Times New Roman"/>
              </a:rPr>
              <a:t>Ein Gemeinschaftsprojekt von:</a:t>
            </a:r>
          </a:p>
        </p:txBody>
      </p:sp>
      <p:sp>
        <p:nvSpPr>
          <p:cNvPr id="7" name="Textfeld 12"/>
          <p:cNvSpPr>
            <a:spLocks noAdjustHandles="1"/>
          </p:cNvSpPr>
          <p:nvPr userDrawn="1"/>
        </p:nvSpPr>
        <p:spPr bwMode="auto">
          <a:xfrm>
            <a:off x="1524000" y="3665264"/>
            <a:ext cx="9144000" cy="1569660"/>
          </a:xfrm>
          <a:prstGeom prst="rect">
            <a:avLst/>
          </a:prstGeom>
          <a:noFill/>
        </p:spPr>
        <p:txBody>
          <a:bodyPr wrap="square" rtlCol="0">
            <a:spAutoFit/>
          </a:bodyPr>
          <a:lstStyle/>
          <a:p>
            <a:pPr algn="ctr">
              <a:defRPr/>
            </a:pPr>
            <a:r>
              <a:rPr lang="de-DE" sz="2400">
                <a:latin typeface="Calibri"/>
                <a:ea typeface="Calibri"/>
                <a:cs typeface="Times New Roman"/>
              </a:rPr>
              <a:t>Bildun</a:t>
            </a:r>
            <a:r>
              <a:rPr lang="de-DE" sz="2400">
                <a:solidFill>
                  <a:schemeClr val="accent1"/>
                </a:solidFill>
                <a:latin typeface="Calibri"/>
                <a:ea typeface="Calibri"/>
                <a:cs typeface="Times New Roman"/>
              </a:rPr>
              <a:t>G</a:t>
            </a:r>
            <a:r>
              <a:rPr lang="de-DE" sz="2400">
                <a:latin typeface="Calibri"/>
                <a:ea typeface="Calibri"/>
                <a:cs typeface="Times New Roman"/>
              </a:rPr>
              <a:t> zur </a:t>
            </a:r>
            <a:r>
              <a:rPr lang="de-DE" sz="2400">
                <a:solidFill>
                  <a:schemeClr val="accent1"/>
                </a:solidFill>
                <a:latin typeface="Calibri"/>
                <a:ea typeface="Calibri"/>
                <a:cs typeface="Times New Roman"/>
              </a:rPr>
              <a:t>N</a:t>
            </a:r>
            <a:r>
              <a:rPr lang="de-DE" sz="2400">
                <a:latin typeface="Calibri"/>
                <a:ea typeface="Calibri"/>
                <a:cs typeface="Times New Roman"/>
              </a:rPr>
              <a:t>achhalt</a:t>
            </a:r>
            <a:r>
              <a:rPr lang="de-DE" sz="2400">
                <a:solidFill>
                  <a:schemeClr val="accent1"/>
                </a:solidFill>
                <a:latin typeface="Calibri"/>
                <a:ea typeface="Calibri"/>
                <a:cs typeface="Times New Roman"/>
              </a:rPr>
              <a:t>I</a:t>
            </a:r>
            <a:r>
              <a:rPr lang="de-DE" sz="2400">
                <a:latin typeface="Calibri"/>
                <a:ea typeface="Calibri"/>
                <a:cs typeface="Times New Roman"/>
              </a:rPr>
              <a:t>gen </a:t>
            </a:r>
            <a:r>
              <a:rPr lang="de-DE" sz="2400">
                <a:solidFill>
                  <a:schemeClr val="accent1"/>
                </a:solidFill>
                <a:latin typeface="Calibri"/>
                <a:ea typeface="Calibri"/>
                <a:cs typeface="Times New Roman"/>
              </a:rPr>
              <a:t>A</a:t>
            </a:r>
            <a:r>
              <a:rPr lang="de-DE" sz="2400">
                <a:latin typeface="Calibri"/>
                <a:ea typeface="Calibri"/>
                <a:cs typeface="Times New Roman"/>
              </a:rPr>
              <a:t>npassung der </a:t>
            </a:r>
            <a:r>
              <a:rPr lang="de-DE" sz="2400">
                <a:solidFill>
                  <a:schemeClr val="accent1"/>
                </a:solidFill>
                <a:latin typeface="Calibri"/>
                <a:ea typeface="Calibri"/>
                <a:cs typeface="Times New Roman"/>
              </a:rPr>
              <a:t>L</a:t>
            </a:r>
            <a:r>
              <a:rPr lang="de-DE" sz="2400">
                <a:latin typeface="Calibri"/>
                <a:ea typeface="Calibri"/>
                <a:cs typeface="Times New Roman"/>
              </a:rPr>
              <a:t>andwirtschaft in Deutschland an den Klimawandel – Sensibilisieren, Informieren, Qualifizieren</a:t>
            </a:r>
            <a:endParaRPr lang="de-DE" sz="1100">
              <a:latin typeface="Calibri"/>
              <a:ea typeface="Calibri"/>
              <a:cs typeface="Times New Roman"/>
            </a:endParaRPr>
          </a:p>
          <a:p>
            <a:pPr algn="ctr">
              <a:defRPr/>
            </a:pPr>
            <a:r>
              <a:rPr lang="de-DE" sz="2400">
                <a:solidFill>
                  <a:schemeClr val="accent1"/>
                </a:solidFill>
                <a:latin typeface="Calibri"/>
                <a:ea typeface="Calibri"/>
                <a:cs typeface="Times New Roman"/>
              </a:rPr>
              <a:t>(GeNIAL)</a:t>
            </a:r>
            <a:endParaRPr lang="de-DE" sz="1100">
              <a:solidFill>
                <a:schemeClr val="accent1"/>
              </a:solidFill>
              <a:latin typeface="Calibri"/>
              <a:ea typeface="Calibri"/>
              <a:cs typeface="Times New Roman"/>
            </a:endParaRPr>
          </a:p>
          <a:p>
            <a:pPr algn="ctr">
              <a:defRPr/>
            </a:pPr>
            <a:endParaRPr lang="de-DE" sz="2400"/>
          </a:p>
        </p:txBody>
      </p:sp>
      <p:pic>
        <p:nvPicPr>
          <p:cNvPr id="8" name="Grafik 10"/>
          <p:cNvPicPr>
            <a:picLocks noChangeAspect="1"/>
          </p:cNvPicPr>
          <p:nvPr userDrawn="1"/>
        </p:nvPicPr>
        <p:blipFill>
          <a:blip r:embed="rId3"/>
          <a:stretch/>
        </p:blipFill>
        <p:spPr bwMode="auto">
          <a:xfrm>
            <a:off x="672662" y="5934368"/>
            <a:ext cx="2499089" cy="415245"/>
          </a:xfrm>
          <a:prstGeom prst="rect">
            <a:avLst/>
          </a:prstGeom>
        </p:spPr>
      </p:pic>
      <p:pic>
        <p:nvPicPr>
          <p:cNvPr id="9" name="Grafik 14"/>
          <p:cNvPicPr>
            <a:picLocks noChangeAspect="1"/>
          </p:cNvPicPr>
          <p:nvPr userDrawn="1"/>
        </p:nvPicPr>
        <p:blipFill>
          <a:blip r:embed="rId4"/>
          <a:stretch/>
        </p:blipFill>
        <p:spPr bwMode="auto">
          <a:xfrm>
            <a:off x="3735728" y="5790078"/>
            <a:ext cx="1407078" cy="703822"/>
          </a:xfrm>
          <a:prstGeom prst="rect">
            <a:avLst/>
          </a:prstGeom>
        </p:spPr>
      </p:pic>
      <p:pic>
        <p:nvPicPr>
          <p:cNvPr id="10" name="Grafik 15"/>
          <p:cNvPicPr>
            <a:picLocks noChangeAspect="1"/>
          </p:cNvPicPr>
          <p:nvPr userDrawn="1"/>
        </p:nvPicPr>
        <p:blipFill>
          <a:blip r:embed="rId5"/>
          <a:stretch/>
        </p:blipFill>
        <p:spPr bwMode="auto">
          <a:xfrm>
            <a:off x="5706784" y="5897843"/>
            <a:ext cx="817193" cy="451770"/>
          </a:xfrm>
          <a:prstGeom prst="rect">
            <a:avLst/>
          </a:prstGeom>
        </p:spPr>
      </p:pic>
      <p:pic>
        <p:nvPicPr>
          <p:cNvPr id="11" name="Grafik 16"/>
          <p:cNvPicPr/>
          <p:nvPr userDrawn="1"/>
        </p:nvPicPr>
        <p:blipFill>
          <a:blip r:embed="rId6"/>
          <a:stretch/>
        </p:blipFill>
        <p:spPr bwMode="auto">
          <a:xfrm>
            <a:off x="7087955" y="5633544"/>
            <a:ext cx="1503395" cy="768131"/>
          </a:xfrm>
          <a:prstGeom prst="rect">
            <a:avLst/>
          </a:prstGeom>
        </p:spPr>
      </p:pic>
      <p:pic>
        <p:nvPicPr>
          <p:cNvPr id="12" name="Grafik 17"/>
          <p:cNvPicPr>
            <a:picLocks noChangeAspect="1"/>
          </p:cNvPicPr>
          <p:nvPr userDrawn="1"/>
        </p:nvPicPr>
        <p:blipFill>
          <a:blip r:embed="rId7"/>
          <a:stretch/>
        </p:blipFill>
        <p:spPr bwMode="auto">
          <a:xfrm>
            <a:off x="9532882" y="153416"/>
            <a:ext cx="2504247" cy="104113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Titel und Inhalt">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cxnSp>
        <p:nvCxnSpPr>
          <p:cNvPr id="7"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userDrawn="1">
  <p:cSld name="Arbeitsauftrag">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9701462" cy="918528"/>
          </a:xfrm>
          <a:prstGeom prst="rect">
            <a:avLst/>
          </a:prstGeom>
        </p:spPr>
        <p:txBody>
          <a:bodyPr anchor="ctr">
            <a:normAutofit/>
          </a:bodyPr>
          <a:lstStyle>
            <a:lvl1pPr>
              <a:defRPr sz="3600" b="0">
                <a:solidFill>
                  <a:schemeClr val="accent1"/>
                </a:solidFill>
              </a:defRPr>
            </a:lvl1pPr>
          </a:lstStyle>
          <a:p>
            <a:pPr>
              <a:defRPr/>
            </a:pPr>
            <a:r>
              <a:rPr lang="de-DE"/>
              <a:t>Arbeitsauftrag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pic>
        <p:nvPicPr>
          <p:cNvPr id="7" name="Grafik 6"/>
          <p:cNvPicPr>
            <a:picLocks noChangeAspect="1"/>
          </p:cNvPicPr>
          <p:nvPr userDrawn="1"/>
        </p:nvPicPr>
        <p:blipFill>
          <a:blip r:embed="rId3"/>
          <a:stretch/>
        </p:blipFill>
        <p:spPr bwMode="auto">
          <a:xfrm flipH="1">
            <a:off x="10629899" y="348299"/>
            <a:ext cx="723900" cy="723900"/>
          </a:xfrm>
          <a:prstGeom prst="rect">
            <a:avLst/>
          </a:prstGeom>
        </p:spPr>
      </p:pic>
      <p:cxnSp>
        <p:nvCxnSpPr>
          <p:cNvPr id="8"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Zwei Inhalte">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sz="half" idx="1"/>
          </p:nvPr>
        </p:nvSpPr>
        <p:spPr bwMode="auto">
          <a:xfrm>
            <a:off x="838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6" name="Inhaltsplatzhalter 3"/>
          <p:cNvSpPr>
            <a:spLocks noGrp="1"/>
          </p:cNvSpPr>
          <p:nvPr>
            <p:ph sz="half" idx="2"/>
          </p:nvPr>
        </p:nvSpPr>
        <p:spPr bwMode="auto">
          <a:xfrm>
            <a:off x="6172200" y="1463040"/>
            <a:ext cx="5181600" cy="4713923"/>
          </a:xfrm>
          <a:prstGeom prst="rect">
            <a:avLst/>
          </a:prstGeom>
        </p:spPr>
        <p:txBody>
          <a:bodyPr/>
          <a:lstStyle/>
          <a:p>
            <a:pPr lvl="0">
              <a:defRPr/>
            </a:pPr>
            <a:r>
              <a:rPr lang="de-DE"/>
              <a:t>Mastertextformat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7"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8" name="Gerader Verbinder 10"/>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11"/>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Nur Titel">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Mastertitelformat bearbeiten</a:t>
            </a:r>
          </a:p>
        </p:txBody>
      </p:sp>
      <p:cxnSp>
        <p:nvCxnSpPr>
          <p:cNvPr id="6" name="Gerader Verbinder 6"/>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7"/>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blank" preserve="1" userDrawn="1">
  <p:cSld name="Leer">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cxnSp>
        <p:nvCxnSpPr>
          <p:cNvPr id="5" name="Gerader Verbinder 4"/>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A2N97Z3AHvM" TargetMode="External"/><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hyperlink" Target="https://live2give.info/das-anbausystem/#aspekte" TargetMode="External"/><Relationship Id="rId2" Type="http://schemas.openxmlformats.org/officeDocument/2006/relationships/hyperlink" Target="http://www.hortipendium.de/Datei:K&#252;rbis-auf-Strohmulch-Kreiselmaie.JPG" TargetMode="External"/><Relationship Id="rId1" Type="http://schemas.openxmlformats.org/officeDocument/2006/relationships/slideLayout" Target="../slideLayouts/slideLayout5.xml"/><Relationship Id="rId4" Type="http://schemas.openxmlformats.org/officeDocument/2006/relationships/hyperlink" Target="https://live2give.info/das-anbausystem/#4_Schritte"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23473"/>
            <a:ext cx="9144000" cy="2233042"/>
          </a:xfrm>
        </p:spPr>
        <p:txBody>
          <a:bodyPr>
            <a:normAutofit fontScale="90000"/>
          </a:bodyPr>
          <a:lstStyle/>
          <a:p>
            <a:pPr>
              <a:spcAft>
                <a:spcPts val="1800"/>
              </a:spcAft>
              <a:defRPr/>
            </a:pPr>
            <a:r>
              <a:rPr lang="de-DE" dirty="0"/>
              <a:t>Gemüsebau im Klimawandel</a:t>
            </a:r>
            <a:br>
              <a:rPr lang="de-DE" dirty="0"/>
            </a:br>
            <a:r>
              <a:rPr lang="de-DE" dirty="0"/>
              <a:t>- </a:t>
            </a:r>
            <a:r>
              <a:rPr lang="de-DE" sz="4000" b="1" dirty="0"/>
              <a:t>Organische </a:t>
            </a:r>
            <a:r>
              <a:rPr lang="de-DE" sz="4000" b="1" dirty="0" err="1"/>
              <a:t>Mulchsysteme</a:t>
            </a:r>
            <a:r>
              <a:rPr lang="de-DE" sz="4000" b="1" dirty="0"/>
              <a:t> -</a:t>
            </a:r>
            <a:br>
              <a:rPr lang="de-DE" dirty="0"/>
            </a:br>
            <a:br>
              <a:rPr lang="de-DE" sz="2000" dirty="0"/>
            </a:br>
            <a:endParaRPr lang="de-DE" i="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Gemüsebau im Klimawandel</a:t>
            </a:r>
            <a:endParaRPr dirty="0"/>
          </a:p>
        </p:txBody>
      </p:sp>
      <p:sp>
        <p:nvSpPr>
          <p:cNvPr id="5" name="Inhaltsplatzhalter 2"/>
          <p:cNvSpPr>
            <a:spLocks noGrp="1"/>
          </p:cNvSpPr>
          <p:nvPr>
            <p:ph idx="1"/>
          </p:nvPr>
        </p:nvSpPr>
        <p:spPr bwMode="auto"/>
        <p:txBody>
          <a:bodyPr/>
          <a:lstStyle/>
          <a:p>
            <a:pPr marL="0" indent="0">
              <a:buNone/>
              <a:defRPr/>
            </a:pPr>
            <a:r>
              <a:rPr lang="de-DE" b="1" dirty="0"/>
              <a:t>Ausgangslage </a:t>
            </a:r>
            <a:r>
              <a:rPr lang="de-DE" dirty="0"/>
              <a:t>: </a:t>
            </a:r>
          </a:p>
          <a:p>
            <a:pPr marL="0" indent="0">
              <a:buNone/>
              <a:defRPr/>
            </a:pPr>
            <a:endParaRPr lang="de-DE" sz="1000" dirty="0"/>
          </a:p>
          <a:p>
            <a:pPr>
              <a:defRPr/>
            </a:pPr>
            <a:r>
              <a:rPr lang="de-DE" dirty="0"/>
              <a:t>Zunehmende </a:t>
            </a:r>
            <a:r>
              <a:rPr lang="de-DE" dirty="0" err="1"/>
              <a:t>Trockenheiten</a:t>
            </a:r>
            <a:r>
              <a:rPr lang="de-DE" dirty="0"/>
              <a:t> / -perioden </a:t>
            </a:r>
          </a:p>
          <a:p>
            <a:pPr>
              <a:defRPr/>
            </a:pPr>
            <a:r>
              <a:rPr lang="de-DE" dirty="0"/>
              <a:t>Steigende Temperaturen </a:t>
            </a:r>
          </a:p>
          <a:p>
            <a:pPr>
              <a:defRPr/>
            </a:pPr>
            <a:r>
              <a:rPr lang="de-DE" dirty="0"/>
              <a:t>Zunehmende Hitzeperioden </a:t>
            </a:r>
          </a:p>
          <a:p>
            <a:pPr>
              <a:defRPr/>
            </a:pPr>
            <a:r>
              <a:rPr lang="de-DE" dirty="0"/>
              <a:t>Vermehrtes Risiko für Extremniederschläge </a:t>
            </a:r>
          </a:p>
          <a:p>
            <a:pPr>
              <a:defRPr/>
            </a:pPr>
            <a:endParaRPr lang="de-DE" dirty="0"/>
          </a:p>
          <a:p>
            <a:pPr marL="0" indent="0">
              <a:buNone/>
              <a:defRPr/>
            </a:pPr>
            <a:r>
              <a:rPr lang="de-DE" dirty="0"/>
              <a:t>…bedingt durch den </a:t>
            </a:r>
            <a:r>
              <a:rPr lang="de-DE" b="1" dirty="0"/>
              <a:t>Klimawandel</a:t>
            </a:r>
            <a:r>
              <a:rPr lang="de-DE" dirty="0"/>
              <a:t>!</a:t>
            </a:r>
          </a:p>
          <a:p>
            <a:pPr marL="0" indent="0">
              <a:buNone/>
              <a:defRPr/>
            </a:pPr>
            <a:endParaRPr lang="de-DE" dirty="0"/>
          </a:p>
          <a:p>
            <a:pPr marL="457200" lvl="1" indent="0">
              <a:buNone/>
              <a:defRPr/>
            </a:pPr>
            <a:endParaRPr lang="de-DE" dirty="0"/>
          </a:p>
          <a:p>
            <a:pPr marL="0" indent="0">
              <a:buNone/>
              <a:defRPr/>
            </a:pPr>
            <a:endParaRPr lang="de-DE" sz="2400" dirty="0"/>
          </a:p>
        </p:txBody>
      </p:sp>
      <p:sp>
        <p:nvSpPr>
          <p:cNvPr id="6" name="Textfeld 16">
            <a:extLst>
              <a:ext uri="{FF2B5EF4-FFF2-40B4-BE49-F238E27FC236}">
                <a16:creationId xmlns:a16="http://schemas.microsoft.com/office/drawing/2014/main" id="{38B2096E-1D58-48B8-B923-6AA5BBC7A49C}"/>
              </a:ext>
            </a:extLst>
          </p:cNvPr>
          <p:cNvSpPr>
            <a:spLocks/>
          </p:cNvSpPr>
          <p:nvPr/>
        </p:nvSpPr>
        <p:spPr bwMode="auto">
          <a:xfrm>
            <a:off x="8067021" y="4457799"/>
            <a:ext cx="3074214" cy="261610"/>
          </a:xfrm>
          <a:prstGeom prst="rect">
            <a:avLst/>
          </a:prstGeom>
          <a:noFill/>
        </p:spPr>
        <p:txBody>
          <a:bodyPr wrap="square" rtlCol="0">
            <a:spAutoFit/>
          </a:bodyPr>
          <a:lstStyle/>
          <a:p>
            <a:pPr>
              <a:defRPr/>
            </a:pPr>
            <a:r>
              <a:rPr lang="de-DE" sz="1100" dirty="0"/>
              <a:t>Trockenrisse Zwiebel, LLH, Stefan Nauheimer</a:t>
            </a:r>
            <a:endParaRPr dirty="0"/>
          </a:p>
        </p:txBody>
      </p:sp>
      <p:pic>
        <p:nvPicPr>
          <p:cNvPr id="8" name="Grafik 7">
            <a:extLst>
              <a:ext uri="{FF2B5EF4-FFF2-40B4-BE49-F238E27FC236}">
                <a16:creationId xmlns:a16="http://schemas.microsoft.com/office/drawing/2014/main" id="{28253742-1397-4B77-8F38-6BFFA08014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99715" y="1700808"/>
            <a:ext cx="3648405" cy="273630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0515600" cy="918528"/>
          </a:xfrm>
        </p:spPr>
        <p:txBody>
          <a:bodyPr/>
          <a:lstStyle/>
          <a:p>
            <a:pPr>
              <a:defRPr/>
            </a:pPr>
            <a:r>
              <a:rPr lang="de-DE" dirty="0"/>
              <a:t>Ziel:</a:t>
            </a:r>
            <a:endParaRPr dirty="0"/>
          </a:p>
        </p:txBody>
      </p:sp>
      <p:sp>
        <p:nvSpPr>
          <p:cNvPr id="5" name="Inhaltsplatzhalter 2"/>
          <p:cNvSpPr>
            <a:spLocks noGrp="1"/>
          </p:cNvSpPr>
          <p:nvPr>
            <p:ph idx="1"/>
          </p:nvPr>
        </p:nvSpPr>
        <p:spPr bwMode="auto"/>
        <p:txBody>
          <a:bodyPr/>
          <a:lstStyle/>
          <a:p>
            <a:pPr indent="663575" defTabSz="892175"/>
            <a:endParaRPr lang="de-DE" b="1" dirty="0">
              <a:solidFill>
                <a:schemeClr val="accent1"/>
              </a:solidFill>
            </a:endParaRPr>
          </a:p>
          <a:p>
            <a:pPr indent="0" defTabSz="892175">
              <a:buNone/>
            </a:pPr>
            <a:r>
              <a:rPr lang="de-DE" b="1" dirty="0">
                <a:solidFill>
                  <a:schemeClr val="accent1"/>
                </a:solidFill>
              </a:rPr>
              <a:t>Ganzjährige Bodenbedeckung und Durchwurzelung durch </a:t>
            </a:r>
          </a:p>
          <a:p>
            <a:pPr indent="663575" defTabSz="892175"/>
            <a:r>
              <a:rPr lang="de-DE" b="1" dirty="0">
                <a:solidFill>
                  <a:schemeClr val="accent1"/>
                </a:solidFill>
              </a:rPr>
              <a:t>Organische </a:t>
            </a:r>
            <a:r>
              <a:rPr lang="de-DE" b="1" dirty="0" err="1">
                <a:solidFill>
                  <a:schemeClr val="accent1"/>
                </a:solidFill>
              </a:rPr>
              <a:t>Mulchbedeckungen</a:t>
            </a:r>
            <a:endParaRPr lang="de-DE" b="1" dirty="0">
              <a:solidFill>
                <a:schemeClr val="accent1"/>
              </a:solidFill>
            </a:endParaRPr>
          </a:p>
          <a:p>
            <a:pPr indent="663575" defTabSz="892175"/>
            <a:r>
              <a:rPr lang="de-DE" b="1" dirty="0">
                <a:solidFill>
                  <a:schemeClr val="accent1"/>
                </a:solidFill>
              </a:rPr>
              <a:t>Zwischenfruchtanbau </a:t>
            </a:r>
          </a:p>
          <a:p>
            <a:pPr indent="663575" defTabSz="892175"/>
            <a:r>
              <a:rPr lang="de-DE" b="1" dirty="0">
                <a:solidFill>
                  <a:schemeClr val="accent1"/>
                </a:solidFill>
              </a:rPr>
              <a:t>Minimale  Bodenbearbeitung</a:t>
            </a:r>
          </a:p>
          <a:p>
            <a:pPr marL="0" indent="0">
              <a:buNone/>
              <a:defRPr/>
            </a:pPr>
            <a:endParaRPr lang="de-DE" dirty="0"/>
          </a:p>
          <a:p>
            <a:pPr marL="457200" lvl="1" indent="0">
              <a:buNone/>
              <a:defRPr/>
            </a:pPr>
            <a:endParaRPr lang="de-DE" dirty="0"/>
          </a:p>
          <a:p>
            <a:pPr marL="0" indent="0">
              <a:buNone/>
              <a:defRPr/>
            </a:pPr>
            <a:endParaRPr lang="de-DE" sz="2400" dirty="0"/>
          </a:p>
        </p:txBody>
      </p:sp>
      <p:sp>
        <p:nvSpPr>
          <p:cNvPr id="2" name="Rechteck 1">
            <a:extLst>
              <a:ext uri="{FF2B5EF4-FFF2-40B4-BE49-F238E27FC236}">
                <a16:creationId xmlns:a16="http://schemas.microsoft.com/office/drawing/2014/main" id="{FD461199-9C8A-4CFD-AB23-0B0F09FD9793}"/>
              </a:ext>
            </a:extLst>
          </p:cNvPr>
          <p:cNvSpPr/>
          <p:nvPr/>
        </p:nvSpPr>
        <p:spPr>
          <a:xfrm>
            <a:off x="838200" y="1275432"/>
            <a:ext cx="9362256" cy="3456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060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Organische </a:t>
            </a:r>
            <a:r>
              <a:rPr lang="de-DE" dirty="0" err="1"/>
              <a:t>Mulchbedeckungen</a:t>
            </a:r>
            <a:r>
              <a:rPr lang="de-DE" dirty="0"/>
              <a:t>…</a:t>
            </a:r>
            <a:endParaRPr dirty="0"/>
          </a:p>
        </p:txBody>
      </p:sp>
      <p:sp>
        <p:nvSpPr>
          <p:cNvPr id="5" name="Inhaltsplatzhalter 2"/>
          <p:cNvSpPr>
            <a:spLocks noGrp="1"/>
          </p:cNvSpPr>
          <p:nvPr>
            <p:ph idx="1"/>
          </p:nvPr>
        </p:nvSpPr>
        <p:spPr bwMode="auto"/>
        <p:txBody>
          <a:bodyPr/>
          <a:lstStyle/>
          <a:p>
            <a:pPr marL="0" indent="0">
              <a:buNone/>
              <a:defRPr/>
            </a:pPr>
            <a:endParaRPr lang="de-DE" sz="1000" dirty="0">
              <a:solidFill>
                <a:schemeClr val="accent1"/>
              </a:solidFill>
              <a:latin typeface="+mj-lt"/>
              <a:ea typeface="+mj-ea"/>
              <a:cs typeface="+mj-cs"/>
            </a:endParaRPr>
          </a:p>
          <a:p>
            <a:pPr marL="0" indent="0" algn="ctr">
              <a:buNone/>
              <a:defRPr/>
            </a:pPr>
            <a:r>
              <a:rPr lang="de-DE" sz="3600" dirty="0">
                <a:solidFill>
                  <a:schemeClr val="accent1"/>
                </a:solidFill>
                <a:latin typeface="+mj-lt"/>
                <a:ea typeface="+mj-ea"/>
                <a:cs typeface="+mj-cs"/>
              </a:rPr>
              <a:t>…welche Vorteile hat diese Art der </a:t>
            </a:r>
            <a:r>
              <a:rPr lang="de-DE" sz="3600" dirty="0" err="1">
                <a:solidFill>
                  <a:schemeClr val="accent1"/>
                </a:solidFill>
                <a:latin typeface="+mj-lt"/>
                <a:ea typeface="+mj-ea"/>
                <a:cs typeface="+mj-cs"/>
              </a:rPr>
              <a:t>Bodenbeckung</a:t>
            </a:r>
            <a:r>
              <a:rPr lang="de-DE" sz="3600" dirty="0">
                <a:solidFill>
                  <a:schemeClr val="accent1"/>
                </a:solidFill>
                <a:latin typeface="+mj-lt"/>
                <a:ea typeface="+mj-ea"/>
                <a:cs typeface="+mj-cs"/>
              </a:rPr>
              <a:t> im Hinblick auf den Klimawandel?</a:t>
            </a:r>
          </a:p>
          <a:p>
            <a:pPr marL="0" indent="0" algn="ctr">
              <a:buNone/>
              <a:defRPr/>
            </a:pPr>
            <a:endParaRPr lang="de-DE" sz="3600" dirty="0">
              <a:solidFill>
                <a:schemeClr val="accent1"/>
              </a:solidFill>
              <a:latin typeface="+mj-lt"/>
              <a:ea typeface="+mj-ea"/>
              <a:cs typeface="+mj-cs"/>
            </a:endParaRPr>
          </a:p>
          <a:p>
            <a:pPr marL="0" indent="0" algn="ctr">
              <a:buNone/>
              <a:defRPr/>
            </a:pPr>
            <a:r>
              <a:rPr lang="de-DE" sz="3600" dirty="0">
                <a:solidFill>
                  <a:schemeClr val="accent1"/>
                </a:solidFill>
                <a:latin typeface="+mj-lt"/>
                <a:ea typeface="+mj-ea"/>
                <a:cs typeface="+mj-cs"/>
              </a:rPr>
              <a:t> Haben Sie hierzu bereits Erfahrungen sammeln können?</a:t>
            </a:r>
          </a:p>
        </p:txBody>
      </p:sp>
      <p:pic>
        <p:nvPicPr>
          <p:cNvPr id="2" name="Grafik 1">
            <a:extLst>
              <a:ext uri="{FF2B5EF4-FFF2-40B4-BE49-F238E27FC236}">
                <a16:creationId xmlns:a16="http://schemas.microsoft.com/office/drawing/2014/main" id="{EEBA56C0-1058-4453-93FB-75EA78F8936E}"/>
              </a:ext>
            </a:extLst>
          </p:cNvPr>
          <p:cNvPicPr>
            <a:picLocks noChangeAspect="1"/>
          </p:cNvPicPr>
          <p:nvPr/>
        </p:nvPicPr>
        <p:blipFill>
          <a:blip r:embed="rId3"/>
          <a:stretch>
            <a:fillRect/>
          </a:stretch>
        </p:blipFill>
        <p:spPr>
          <a:xfrm>
            <a:off x="5248138" y="4547098"/>
            <a:ext cx="1695723" cy="1695723"/>
          </a:xfrm>
          <a:prstGeom prst="rect">
            <a:avLst/>
          </a:prstGeom>
        </p:spPr>
      </p:pic>
      <p:sp>
        <p:nvSpPr>
          <p:cNvPr id="3" name="Rechteck 2">
            <a:extLst>
              <a:ext uri="{FF2B5EF4-FFF2-40B4-BE49-F238E27FC236}">
                <a16:creationId xmlns:a16="http://schemas.microsoft.com/office/drawing/2014/main" id="{0B766140-481A-494C-94A8-93A185C3C57D}"/>
              </a:ext>
            </a:extLst>
          </p:cNvPr>
          <p:cNvSpPr/>
          <p:nvPr/>
        </p:nvSpPr>
        <p:spPr>
          <a:xfrm>
            <a:off x="6600056" y="5903694"/>
            <a:ext cx="623889" cy="261610"/>
          </a:xfrm>
          <a:prstGeom prst="rect">
            <a:avLst/>
          </a:prstGeom>
        </p:spPr>
        <p:txBody>
          <a:bodyPr wrap="none">
            <a:spAutoFit/>
          </a:bodyPr>
          <a:lstStyle/>
          <a:p>
            <a:r>
              <a:rPr lang="de-DE" sz="1100" dirty="0"/>
              <a:t>pixabay</a:t>
            </a:r>
          </a:p>
        </p:txBody>
      </p:sp>
    </p:spTree>
    <p:extLst>
      <p:ext uri="{BB962C8B-B14F-4D97-AF65-F5344CB8AC3E}">
        <p14:creationId xmlns:p14="http://schemas.microsoft.com/office/powerpoint/2010/main" val="2070545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Vorteile von  </a:t>
            </a:r>
            <a:r>
              <a:rPr lang="de-DE" dirty="0" err="1"/>
              <a:t>Mulchbedeckungen</a:t>
            </a:r>
            <a:endParaRPr dirty="0"/>
          </a:p>
        </p:txBody>
      </p:sp>
      <p:sp>
        <p:nvSpPr>
          <p:cNvPr id="5" name="Inhaltsplatzhalter 2"/>
          <p:cNvSpPr>
            <a:spLocks noGrp="1"/>
          </p:cNvSpPr>
          <p:nvPr>
            <p:ph idx="1"/>
          </p:nvPr>
        </p:nvSpPr>
        <p:spPr bwMode="auto"/>
        <p:txBody>
          <a:bodyPr/>
          <a:lstStyle/>
          <a:p>
            <a:pPr>
              <a:defRPr/>
            </a:pPr>
            <a:r>
              <a:rPr lang="de-DE" sz="2400" dirty="0"/>
              <a:t>Reduzierung der Bodenverdunstung</a:t>
            </a:r>
          </a:p>
          <a:p>
            <a:pPr>
              <a:defRPr/>
            </a:pPr>
            <a:r>
              <a:rPr lang="de-DE" sz="2400" dirty="0"/>
              <a:t>Unkrautunterdrückung</a:t>
            </a:r>
          </a:p>
          <a:p>
            <a:pPr>
              <a:defRPr/>
            </a:pPr>
            <a:r>
              <a:rPr lang="de-DE" sz="2400" dirty="0"/>
              <a:t>Geringerer Aufwand für Bodenbearbeitung</a:t>
            </a:r>
          </a:p>
          <a:p>
            <a:pPr>
              <a:defRPr/>
            </a:pPr>
            <a:r>
              <a:rPr lang="de-DE" sz="2400" dirty="0"/>
              <a:t>Erosionsminderung</a:t>
            </a:r>
          </a:p>
          <a:p>
            <a:pPr>
              <a:defRPr/>
            </a:pPr>
            <a:r>
              <a:rPr lang="de-DE" sz="2400" dirty="0"/>
              <a:t>Düngewirkung – v.a. für </a:t>
            </a:r>
            <a:r>
              <a:rPr lang="de-DE" sz="2400" dirty="0" err="1"/>
              <a:t>viehlose</a:t>
            </a:r>
            <a:r>
              <a:rPr lang="de-DE" sz="2400" dirty="0"/>
              <a:t> Betriebe</a:t>
            </a:r>
          </a:p>
          <a:p>
            <a:pPr>
              <a:defRPr/>
            </a:pPr>
            <a:r>
              <a:rPr lang="de-DE" sz="2400" dirty="0"/>
              <a:t>Auflockerung der Fruchtfolge durch Klee-/Luzernegras</a:t>
            </a:r>
          </a:p>
          <a:p>
            <a:pPr>
              <a:spcAft>
                <a:spcPts val="600"/>
              </a:spcAft>
              <a:defRPr/>
            </a:pPr>
            <a:r>
              <a:rPr lang="de-DE" sz="2400" dirty="0"/>
              <a:t>Zufuhr organischer Substanz – Förderung des Bodenlebens</a:t>
            </a:r>
          </a:p>
          <a:p>
            <a:pPr lvl="1">
              <a:buFont typeface="Courier New" panose="02070309020205020404" pitchFamily="49" charset="0"/>
              <a:buChar char="o"/>
              <a:defRPr/>
            </a:pPr>
            <a:r>
              <a:rPr lang="de-DE" sz="2800" dirty="0"/>
              <a:t> </a:t>
            </a:r>
            <a:r>
              <a:rPr lang="de-DE" dirty="0"/>
              <a:t>Vitales Bodenleben</a:t>
            </a:r>
          </a:p>
          <a:p>
            <a:pPr lvl="1">
              <a:buFont typeface="Courier New" panose="02070309020205020404" pitchFamily="49" charset="0"/>
              <a:buChar char="o"/>
              <a:defRPr/>
            </a:pPr>
            <a:r>
              <a:rPr lang="de-DE" dirty="0"/>
              <a:t> Krankheitsunterdrückung</a:t>
            </a:r>
          </a:p>
          <a:p>
            <a:pPr lvl="1">
              <a:buFont typeface="Courier New" panose="02070309020205020404" pitchFamily="49" charset="0"/>
              <a:buChar char="o"/>
              <a:defRPr/>
            </a:pPr>
            <a:r>
              <a:rPr lang="de-DE" dirty="0"/>
              <a:t> Verbesserung der Bodenstruktur – Stabilisierung/Erhöhung des</a:t>
            </a:r>
            <a:br>
              <a:rPr lang="de-DE" dirty="0"/>
            </a:br>
            <a:r>
              <a:rPr lang="de-DE" dirty="0"/>
              <a:t> Humusgehaltes</a:t>
            </a:r>
          </a:p>
          <a:p>
            <a:pPr marL="457200" lvl="1" indent="0">
              <a:buNone/>
              <a:defRPr/>
            </a:pPr>
            <a:endParaRPr lang="de-DE" dirty="0"/>
          </a:p>
          <a:p>
            <a:pPr marL="0" indent="0">
              <a:buNone/>
              <a:defRPr/>
            </a:pPr>
            <a:endParaRPr lang="de-DE" sz="2400" dirty="0"/>
          </a:p>
        </p:txBody>
      </p:sp>
      <p:sp>
        <p:nvSpPr>
          <p:cNvPr id="6" name="Textfeld 16">
            <a:extLst>
              <a:ext uri="{FF2B5EF4-FFF2-40B4-BE49-F238E27FC236}">
                <a16:creationId xmlns:a16="http://schemas.microsoft.com/office/drawing/2014/main" id="{B899AADA-48F9-4BEC-B736-577C14F536A8}"/>
              </a:ext>
            </a:extLst>
          </p:cNvPr>
          <p:cNvSpPr>
            <a:spLocks/>
          </p:cNvSpPr>
          <p:nvPr/>
        </p:nvSpPr>
        <p:spPr bwMode="auto">
          <a:xfrm>
            <a:off x="8887904" y="4753573"/>
            <a:ext cx="2440679" cy="261610"/>
          </a:xfrm>
          <a:prstGeom prst="rect">
            <a:avLst/>
          </a:prstGeom>
          <a:noFill/>
        </p:spPr>
        <p:txBody>
          <a:bodyPr wrap="square" rtlCol="0">
            <a:spAutoFit/>
          </a:bodyPr>
          <a:lstStyle/>
          <a:p>
            <a:pPr>
              <a:defRPr/>
            </a:pPr>
            <a:r>
              <a:rPr lang="de-DE" sz="1100" dirty="0"/>
              <a:t>Regenwurmlosung, Bodensee-Stiftung</a:t>
            </a:r>
            <a:endParaRPr dirty="0"/>
          </a:p>
        </p:txBody>
      </p:sp>
      <p:pic>
        <p:nvPicPr>
          <p:cNvPr id="7" name="Grafik 6">
            <a:extLst>
              <a:ext uri="{FF2B5EF4-FFF2-40B4-BE49-F238E27FC236}">
                <a16:creationId xmlns:a16="http://schemas.microsoft.com/office/drawing/2014/main" id="{53EF1C33-3104-4958-820A-55D6079DBF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2926" y="1406260"/>
            <a:ext cx="2510485" cy="3347313"/>
          </a:xfrm>
          <a:prstGeom prst="rect">
            <a:avLst/>
          </a:prstGeom>
        </p:spPr>
      </p:pic>
    </p:spTree>
    <p:extLst>
      <p:ext uri="{BB962C8B-B14F-4D97-AF65-F5344CB8AC3E}">
        <p14:creationId xmlns:p14="http://schemas.microsoft.com/office/powerpoint/2010/main" val="3121534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CC8E37-9E30-4069-B74E-3D7AB448D9F9}"/>
              </a:ext>
            </a:extLst>
          </p:cNvPr>
          <p:cNvSpPr>
            <a:spLocks noGrp="1"/>
          </p:cNvSpPr>
          <p:nvPr>
            <p:ph type="title"/>
          </p:nvPr>
        </p:nvSpPr>
        <p:spPr/>
        <p:txBody>
          <a:bodyPr/>
          <a:lstStyle/>
          <a:p>
            <a:r>
              <a:rPr lang="de-DE" dirty="0"/>
              <a:t>Was schätzen Sie,…</a:t>
            </a:r>
          </a:p>
        </p:txBody>
      </p:sp>
      <p:sp>
        <p:nvSpPr>
          <p:cNvPr id="3" name="Inhaltsplatzhalter 2">
            <a:extLst>
              <a:ext uri="{FF2B5EF4-FFF2-40B4-BE49-F238E27FC236}">
                <a16:creationId xmlns:a16="http://schemas.microsoft.com/office/drawing/2014/main" id="{32143BDE-612F-426D-9EE6-555FF0146219}"/>
              </a:ext>
            </a:extLst>
          </p:cNvPr>
          <p:cNvSpPr>
            <a:spLocks noGrp="1"/>
          </p:cNvSpPr>
          <p:nvPr>
            <p:ph idx="1"/>
          </p:nvPr>
        </p:nvSpPr>
        <p:spPr/>
        <p:txBody>
          <a:bodyPr/>
          <a:lstStyle/>
          <a:p>
            <a:pPr marL="0" indent="0">
              <a:buNone/>
            </a:pPr>
            <a:endParaRPr lang="de-DE" dirty="0"/>
          </a:p>
          <a:p>
            <a:pPr marL="0" indent="0" algn="ctr">
              <a:buNone/>
            </a:pPr>
            <a:r>
              <a:rPr lang="de-DE" sz="3600" dirty="0">
                <a:solidFill>
                  <a:schemeClr val="accent1"/>
                </a:solidFill>
                <a:latin typeface="+mj-lt"/>
                <a:ea typeface="+mj-ea"/>
                <a:cs typeface="+mj-cs"/>
              </a:rPr>
              <a:t>…wie groß ist der Anteil der Mikrofauna (Protozoen, Milben, Nematoden, Käfer, Spinnen…), der in der </a:t>
            </a:r>
            <a:r>
              <a:rPr lang="de-DE" sz="3600" dirty="0" err="1">
                <a:solidFill>
                  <a:schemeClr val="accent1"/>
                </a:solidFill>
                <a:latin typeface="+mj-lt"/>
                <a:ea typeface="+mj-ea"/>
                <a:cs typeface="+mj-cs"/>
              </a:rPr>
              <a:t>Mulchschicht</a:t>
            </a:r>
            <a:r>
              <a:rPr lang="de-DE" sz="3600" dirty="0">
                <a:solidFill>
                  <a:schemeClr val="accent1"/>
                </a:solidFill>
                <a:latin typeface="+mj-lt"/>
                <a:ea typeface="+mj-ea"/>
                <a:cs typeface="+mj-cs"/>
              </a:rPr>
              <a:t> lebt?</a:t>
            </a:r>
          </a:p>
        </p:txBody>
      </p:sp>
      <p:pic>
        <p:nvPicPr>
          <p:cNvPr id="4" name="Grafik 3">
            <a:extLst>
              <a:ext uri="{FF2B5EF4-FFF2-40B4-BE49-F238E27FC236}">
                <a16:creationId xmlns:a16="http://schemas.microsoft.com/office/drawing/2014/main" id="{25567784-B0AF-4FC0-AABE-9E09EE20F475}"/>
              </a:ext>
            </a:extLst>
          </p:cNvPr>
          <p:cNvPicPr>
            <a:picLocks noChangeAspect="1"/>
          </p:cNvPicPr>
          <p:nvPr/>
        </p:nvPicPr>
        <p:blipFill>
          <a:blip r:embed="rId3"/>
          <a:stretch>
            <a:fillRect/>
          </a:stretch>
        </p:blipFill>
        <p:spPr>
          <a:xfrm>
            <a:off x="5248582" y="4005064"/>
            <a:ext cx="1694835" cy="1694835"/>
          </a:xfrm>
          <a:prstGeom prst="rect">
            <a:avLst/>
          </a:prstGeom>
        </p:spPr>
      </p:pic>
      <p:sp>
        <p:nvSpPr>
          <p:cNvPr id="5" name="Rechteck 4">
            <a:extLst>
              <a:ext uri="{FF2B5EF4-FFF2-40B4-BE49-F238E27FC236}">
                <a16:creationId xmlns:a16="http://schemas.microsoft.com/office/drawing/2014/main" id="{AC10253A-919B-4586-9B29-71460502D525}"/>
              </a:ext>
            </a:extLst>
          </p:cNvPr>
          <p:cNvSpPr/>
          <p:nvPr/>
        </p:nvSpPr>
        <p:spPr>
          <a:xfrm>
            <a:off x="6456040" y="5399638"/>
            <a:ext cx="623889" cy="261610"/>
          </a:xfrm>
          <a:prstGeom prst="rect">
            <a:avLst/>
          </a:prstGeom>
        </p:spPr>
        <p:txBody>
          <a:bodyPr wrap="none">
            <a:spAutoFit/>
          </a:bodyPr>
          <a:lstStyle/>
          <a:p>
            <a:r>
              <a:rPr lang="de-DE" sz="1100" dirty="0"/>
              <a:t>pixabay</a:t>
            </a:r>
          </a:p>
        </p:txBody>
      </p:sp>
    </p:spTree>
    <p:extLst>
      <p:ext uri="{BB962C8B-B14F-4D97-AF65-F5344CB8AC3E}">
        <p14:creationId xmlns:p14="http://schemas.microsoft.com/office/powerpoint/2010/main" val="12510180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CC8E37-9E30-4069-B74E-3D7AB448D9F9}"/>
              </a:ext>
            </a:extLst>
          </p:cNvPr>
          <p:cNvSpPr>
            <a:spLocks noGrp="1"/>
          </p:cNvSpPr>
          <p:nvPr>
            <p:ph type="title"/>
          </p:nvPr>
        </p:nvSpPr>
        <p:spPr/>
        <p:txBody>
          <a:bodyPr/>
          <a:lstStyle/>
          <a:p>
            <a:r>
              <a:rPr lang="de-DE" dirty="0"/>
              <a:t>LÖSUNG</a:t>
            </a:r>
          </a:p>
        </p:txBody>
      </p:sp>
      <p:sp>
        <p:nvSpPr>
          <p:cNvPr id="3" name="Inhaltsplatzhalter 2">
            <a:extLst>
              <a:ext uri="{FF2B5EF4-FFF2-40B4-BE49-F238E27FC236}">
                <a16:creationId xmlns:a16="http://schemas.microsoft.com/office/drawing/2014/main" id="{32143BDE-612F-426D-9EE6-555FF0146219}"/>
              </a:ext>
            </a:extLst>
          </p:cNvPr>
          <p:cNvSpPr>
            <a:spLocks noGrp="1"/>
          </p:cNvSpPr>
          <p:nvPr>
            <p:ph idx="1"/>
          </p:nvPr>
        </p:nvSpPr>
        <p:spPr/>
        <p:txBody>
          <a:bodyPr/>
          <a:lstStyle/>
          <a:p>
            <a:pPr marL="0" indent="0" algn="ctr">
              <a:buNone/>
            </a:pPr>
            <a:r>
              <a:rPr lang="de-DE" b="1" dirty="0"/>
              <a:t>…1/3 </a:t>
            </a:r>
            <a:r>
              <a:rPr lang="de-DE" dirty="0"/>
              <a:t>!</a:t>
            </a:r>
          </a:p>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r>
              <a:rPr lang="de-DE" dirty="0"/>
              <a:t>Zudem:</a:t>
            </a:r>
          </a:p>
          <a:p>
            <a:pPr marL="0" indent="0">
              <a:buNone/>
            </a:pPr>
            <a:r>
              <a:rPr lang="de-DE" dirty="0"/>
              <a:t>V.a. für die Regenwürmer ist </a:t>
            </a:r>
            <a:r>
              <a:rPr lang="de-DE" dirty="0" err="1"/>
              <a:t>Mulchmaterial</a:t>
            </a:r>
            <a:r>
              <a:rPr lang="de-DE" dirty="0"/>
              <a:t> als Nahrungsgrundlage von großer Bedeutung. Zusammen mit einer reduzierten Bodenbearbeitung kann so das Bodenleben effizient gefördert werden.</a:t>
            </a:r>
          </a:p>
          <a:p>
            <a:pPr marL="0" indent="0">
              <a:buNone/>
            </a:pPr>
            <a:endParaRPr lang="de-DE" dirty="0"/>
          </a:p>
        </p:txBody>
      </p:sp>
      <p:pic>
        <p:nvPicPr>
          <p:cNvPr id="4" name="Grafik 3">
            <a:extLst>
              <a:ext uri="{FF2B5EF4-FFF2-40B4-BE49-F238E27FC236}">
                <a16:creationId xmlns:a16="http://schemas.microsoft.com/office/drawing/2014/main" id="{B684BC84-A5F0-489F-B12A-A7027D6F47D2}"/>
              </a:ext>
            </a:extLst>
          </p:cNvPr>
          <p:cNvPicPr>
            <a:picLocks noChangeAspect="1"/>
          </p:cNvPicPr>
          <p:nvPr/>
        </p:nvPicPr>
        <p:blipFill>
          <a:blip r:embed="rId3"/>
          <a:stretch>
            <a:fillRect/>
          </a:stretch>
        </p:blipFill>
        <p:spPr>
          <a:xfrm>
            <a:off x="4511824" y="2131902"/>
            <a:ext cx="3456384" cy="2594196"/>
          </a:xfrm>
          <a:prstGeom prst="rect">
            <a:avLst/>
          </a:prstGeom>
        </p:spPr>
      </p:pic>
      <p:sp>
        <p:nvSpPr>
          <p:cNvPr id="5" name="Textfeld 16">
            <a:extLst>
              <a:ext uri="{FF2B5EF4-FFF2-40B4-BE49-F238E27FC236}">
                <a16:creationId xmlns:a16="http://schemas.microsoft.com/office/drawing/2014/main" id="{B3DEA48B-4B52-4814-A7BE-8B8C1B320BDF}"/>
              </a:ext>
            </a:extLst>
          </p:cNvPr>
          <p:cNvSpPr>
            <a:spLocks/>
          </p:cNvSpPr>
          <p:nvPr/>
        </p:nvSpPr>
        <p:spPr bwMode="auto">
          <a:xfrm>
            <a:off x="7968208" y="4464488"/>
            <a:ext cx="1512168" cy="261610"/>
          </a:xfrm>
          <a:prstGeom prst="rect">
            <a:avLst/>
          </a:prstGeom>
          <a:noFill/>
        </p:spPr>
        <p:txBody>
          <a:bodyPr wrap="square" rtlCol="0">
            <a:spAutoFit/>
          </a:bodyPr>
          <a:lstStyle/>
          <a:p>
            <a:pPr>
              <a:defRPr/>
            </a:pPr>
            <a:r>
              <a:rPr lang="de-DE" sz="1100" dirty="0"/>
              <a:t>Regenwurm, </a:t>
            </a:r>
            <a:r>
              <a:rPr lang="de-DE" sz="1100" dirty="0" err="1"/>
              <a:t>pixabay</a:t>
            </a:r>
            <a:endParaRPr dirty="0"/>
          </a:p>
        </p:txBody>
      </p:sp>
    </p:spTree>
    <p:extLst>
      <p:ext uri="{BB962C8B-B14F-4D97-AF65-F5344CB8AC3E}">
        <p14:creationId xmlns:p14="http://schemas.microsoft.com/office/powerpoint/2010/main" val="2311436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Herausforderungen durch </a:t>
            </a:r>
            <a:r>
              <a:rPr lang="de-DE" dirty="0" err="1"/>
              <a:t>Mulchmaterial</a:t>
            </a:r>
            <a:endParaRPr dirty="0"/>
          </a:p>
        </p:txBody>
      </p:sp>
      <p:sp>
        <p:nvSpPr>
          <p:cNvPr id="5" name="Inhaltsplatzhalter 2"/>
          <p:cNvSpPr>
            <a:spLocks noGrp="1"/>
          </p:cNvSpPr>
          <p:nvPr>
            <p:ph idx="1"/>
          </p:nvPr>
        </p:nvSpPr>
        <p:spPr bwMode="auto"/>
        <p:txBody>
          <a:bodyPr/>
          <a:lstStyle/>
          <a:p>
            <a:pPr>
              <a:spcAft>
                <a:spcPts val="1200"/>
              </a:spcAft>
              <a:defRPr/>
            </a:pPr>
            <a:r>
              <a:rPr lang="de-DE" dirty="0"/>
              <a:t>Große Mengen von Mulch notwendig (z.B. 1-2 ha Klee-/Luzernegras/ für 1 ha Acker)</a:t>
            </a:r>
          </a:p>
          <a:p>
            <a:pPr>
              <a:spcAft>
                <a:spcPts val="1200"/>
              </a:spcAft>
              <a:defRPr/>
            </a:pPr>
            <a:r>
              <a:rPr lang="de-DE" dirty="0"/>
              <a:t>Risiko für Einbringung von </a:t>
            </a:r>
            <a:r>
              <a:rPr lang="de-DE" dirty="0" err="1"/>
              <a:t>Un</a:t>
            </a:r>
            <a:r>
              <a:rPr lang="de-DE" dirty="0"/>
              <a:t>-(</a:t>
            </a:r>
            <a:r>
              <a:rPr lang="de-DE" dirty="0" err="1"/>
              <a:t>Beikraut</a:t>
            </a:r>
            <a:r>
              <a:rPr lang="de-DE" dirty="0"/>
              <a:t>-)samen</a:t>
            </a:r>
          </a:p>
          <a:p>
            <a:pPr>
              <a:spcAft>
                <a:spcPts val="1200"/>
              </a:spcAft>
              <a:defRPr/>
            </a:pPr>
            <a:r>
              <a:rPr lang="de-DE" dirty="0" err="1"/>
              <a:t>Mulchmaterial</a:t>
            </a:r>
            <a:r>
              <a:rPr lang="de-DE" dirty="0"/>
              <a:t> fehlt an anderer Stelle als organische Substanz</a:t>
            </a:r>
          </a:p>
          <a:p>
            <a:pPr>
              <a:spcAft>
                <a:spcPts val="1200"/>
              </a:spcAft>
              <a:defRPr/>
            </a:pPr>
            <a:r>
              <a:rPr lang="de-DE" dirty="0"/>
              <a:t>Vorzugsweise bei Pflanzungen (schwierig bei Saat)</a:t>
            </a:r>
          </a:p>
          <a:p>
            <a:pPr>
              <a:spcAft>
                <a:spcPts val="1200"/>
              </a:spcAft>
              <a:defRPr/>
            </a:pPr>
            <a:r>
              <a:rPr lang="de-DE" dirty="0"/>
              <a:t>Verzögerte Zersetzung des Mulchs bei Trockenheit</a:t>
            </a:r>
          </a:p>
          <a:p>
            <a:pPr>
              <a:spcAft>
                <a:spcPts val="1200"/>
              </a:spcAft>
              <a:defRPr/>
            </a:pPr>
            <a:r>
              <a:rPr lang="de-DE" dirty="0"/>
              <a:t>(Fortsetzung nächste Folie)</a:t>
            </a:r>
          </a:p>
          <a:p>
            <a:pPr>
              <a:spcAft>
                <a:spcPts val="1200"/>
              </a:spcAft>
              <a:defRPr/>
            </a:pPr>
            <a:endParaRPr lang="de-DE" dirty="0"/>
          </a:p>
          <a:p>
            <a:pPr marL="0" indent="0">
              <a:spcAft>
                <a:spcPts val="1200"/>
              </a:spcAft>
              <a:buNone/>
              <a:defRPr/>
            </a:pPr>
            <a:endParaRPr lang="de-DE" dirty="0"/>
          </a:p>
          <a:p>
            <a:pPr marL="0" indent="0">
              <a:spcAft>
                <a:spcPts val="1200"/>
              </a:spcAft>
              <a:buNone/>
              <a:defRPr/>
            </a:pP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11162456" cy="918528"/>
          </a:xfrm>
        </p:spPr>
        <p:txBody>
          <a:bodyPr>
            <a:normAutofit/>
          </a:bodyPr>
          <a:lstStyle/>
          <a:p>
            <a:pPr>
              <a:defRPr/>
            </a:pPr>
            <a:r>
              <a:rPr lang="de-DE" dirty="0"/>
              <a:t>Herausforderungen durch den Einsatz von </a:t>
            </a:r>
            <a:r>
              <a:rPr lang="de-DE" dirty="0" err="1"/>
              <a:t>Mulchmaterial</a:t>
            </a:r>
            <a:endParaRPr dirty="0"/>
          </a:p>
        </p:txBody>
      </p:sp>
      <p:sp>
        <p:nvSpPr>
          <p:cNvPr id="5" name="Inhaltsplatzhalter 2"/>
          <p:cNvSpPr>
            <a:spLocks noGrp="1"/>
          </p:cNvSpPr>
          <p:nvPr>
            <p:ph idx="1"/>
          </p:nvPr>
        </p:nvSpPr>
        <p:spPr bwMode="auto">
          <a:xfrm>
            <a:off x="850733" y="1498097"/>
            <a:ext cx="10515600" cy="4713923"/>
          </a:xfrm>
        </p:spPr>
        <p:txBody>
          <a:bodyPr/>
          <a:lstStyle/>
          <a:p>
            <a:pPr>
              <a:spcAft>
                <a:spcPts val="1200"/>
              </a:spcAft>
              <a:defRPr/>
            </a:pPr>
            <a:r>
              <a:rPr lang="de-DE" dirty="0"/>
              <a:t>Angepasste Saat-/Pflanztechnik erforderlich</a:t>
            </a:r>
          </a:p>
          <a:p>
            <a:pPr>
              <a:spcAft>
                <a:spcPts val="1200"/>
              </a:spcAft>
              <a:defRPr/>
            </a:pPr>
            <a:r>
              <a:rPr lang="de-DE" dirty="0"/>
              <a:t>Langsamere Bodenerwärmung im Frühjahr</a:t>
            </a:r>
          </a:p>
          <a:p>
            <a:pPr>
              <a:spcAft>
                <a:spcPts val="1200"/>
              </a:spcAft>
              <a:defRPr/>
            </a:pPr>
            <a:r>
              <a:rPr lang="de-DE" dirty="0"/>
              <a:t>Problematisch bei Wurzelunkräutern</a:t>
            </a:r>
          </a:p>
          <a:p>
            <a:pPr marL="0" indent="0">
              <a:spcAft>
                <a:spcPts val="1200"/>
              </a:spcAft>
              <a:buNone/>
              <a:defRPr/>
            </a:pPr>
            <a:endParaRPr lang="de-DE" dirty="0"/>
          </a:p>
          <a:p>
            <a:pPr marL="0" indent="0">
              <a:spcAft>
                <a:spcPts val="1200"/>
              </a:spcAft>
              <a:buNone/>
              <a:defRPr/>
            </a:pPr>
            <a:endParaRPr dirty="0"/>
          </a:p>
        </p:txBody>
      </p:sp>
      <p:pic>
        <p:nvPicPr>
          <p:cNvPr id="2" name="Grafik 1">
            <a:extLst>
              <a:ext uri="{FF2B5EF4-FFF2-40B4-BE49-F238E27FC236}">
                <a16:creationId xmlns:a16="http://schemas.microsoft.com/office/drawing/2014/main" id="{B548ECD1-D135-4DE4-8ABD-EA851010C12D}"/>
              </a:ext>
            </a:extLst>
          </p:cNvPr>
          <p:cNvPicPr>
            <a:picLocks noChangeAspect="1"/>
          </p:cNvPicPr>
          <p:nvPr/>
        </p:nvPicPr>
        <p:blipFill>
          <a:blip r:embed="rId3"/>
          <a:stretch>
            <a:fillRect/>
          </a:stretch>
        </p:blipFill>
        <p:spPr>
          <a:xfrm>
            <a:off x="6933976" y="2996952"/>
            <a:ext cx="4225889" cy="2817259"/>
          </a:xfrm>
          <a:prstGeom prst="rect">
            <a:avLst/>
          </a:prstGeom>
        </p:spPr>
      </p:pic>
      <p:sp>
        <p:nvSpPr>
          <p:cNvPr id="6" name="Textfeld 16">
            <a:extLst>
              <a:ext uri="{FF2B5EF4-FFF2-40B4-BE49-F238E27FC236}">
                <a16:creationId xmlns:a16="http://schemas.microsoft.com/office/drawing/2014/main" id="{E7F68FE6-9C6D-4D90-BD10-9058D2B7BF03}"/>
              </a:ext>
            </a:extLst>
          </p:cNvPr>
          <p:cNvSpPr>
            <a:spLocks/>
          </p:cNvSpPr>
          <p:nvPr/>
        </p:nvSpPr>
        <p:spPr bwMode="auto">
          <a:xfrm>
            <a:off x="6816080" y="5797777"/>
            <a:ext cx="1440160" cy="261610"/>
          </a:xfrm>
          <a:prstGeom prst="rect">
            <a:avLst/>
          </a:prstGeom>
          <a:noFill/>
        </p:spPr>
        <p:txBody>
          <a:bodyPr wrap="square" rtlCol="0">
            <a:spAutoFit/>
          </a:bodyPr>
          <a:lstStyle/>
          <a:p>
            <a:pPr>
              <a:defRPr/>
            </a:pPr>
            <a:r>
              <a:rPr lang="de-DE" sz="1100" dirty="0"/>
              <a:t>Disteln, </a:t>
            </a:r>
            <a:r>
              <a:rPr lang="de-DE" sz="1100" dirty="0" err="1"/>
              <a:t>pixabay</a:t>
            </a:r>
            <a:endParaRPr dirty="0"/>
          </a:p>
        </p:txBody>
      </p:sp>
    </p:spTree>
    <p:extLst>
      <p:ext uri="{BB962C8B-B14F-4D97-AF65-F5344CB8AC3E}">
        <p14:creationId xmlns:p14="http://schemas.microsoft.com/office/powerpoint/2010/main" val="12387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a:t>Was muss ich bei der Ausbringung von </a:t>
            </a:r>
            <a:r>
              <a:rPr lang="de-DE" dirty="0" err="1"/>
              <a:t>Mulchmaterial</a:t>
            </a:r>
            <a:r>
              <a:rPr lang="de-DE" dirty="0"/>
              <a:t> beachten?</a:t>
            </a:r>
            <a:endParaRPr dirty="0"/>
          </a:p>
        </p:txBody>
      </p:sp>
      <p:sp>
        <p:nvSpPr>
          <p:cNvPr id="3" name="Inhaltsplatzhalter 2">
            <a:extLst>
              <a:ext uri="{FF2B5EF4-FFF2-40B4-BE49-F238E27FC236}">
                <a16:creationId xmlns:a16="http://schemas.microsoft.com/office/drawing/2014/main" id="{54BEBE29-1B04-4CAC-A1D9-8255C334A63A}"/>
              </a:ext>
            </a:extLst>
          </p:cNvPr>
          <p:cNvSpPr>
            <a:spLocks noGrp="1"/>
          </p:cNvSpPr>
          <p:nvPr>
            <p:ph idx="1"/>
          </p:nvPr>
        </p:nvSpPr>
        <p:spPr/>
        <p:txBody>
          <a:bodyPr/>
          <a:lstStyle/>
          <a:p>
            <a:pPr marL="0" indent="0">
              <a:buNone/>
            </a:pPr>
            <a:endParaRPr lang="de-DE" dirty="0"/>
          </a:p>
          <a:p>
            <a:r>
              <a:rPr lang="de-DE" dirty="0"/>
              <a:t>Schnittgut darf noch keine Samen ausgebildet haben</a:t>
            </a:r>
          </a:p>
          <a:p>
            <a:r>
              <a:rPr lang="de-DE" dirty="0"/>
              <a:t>Einplanung der Fahrspuren für </a:t>
            </a:r>
            <a:r>
              <a:rPr lang="de-DE" dirty="0" err="1"/>
              <a:t>Miststreuer</a:t>
            </a:r>
            <a:r>
              <a:rPr lang="de-DE" dirty="0"/>
              <a:t> </a:t>
            </a:r>
            <a:r>
              <a:rPr lang="de-DE" i="1" dirty="0"/>
              <a:t>oder</a:t>
            </a:r>
          </a:p>
          <a:p>
            <a:r>
              <a:rPr lang="de-DE" dirty="0"/>
              <a:t>Verwendung von kleinen leichten Fahrzeugen / schmale Bereifung</a:t>
            </a:r>
          </a:p>
          <a:p>
            <a:r>
              <a:rPr lang="de-DE" dirty="0"/>
              <a:t>Mechanische Bearbeitung des Bodens nach der </a:t>
            </a:r>
            <a:r>
              <a:rPr lang="de-DE" dirty="0" err="1"/>
              <a:t>Mulchaufbringung</a:t>
            </a:r>
            <a:r>
              <a:rPr lang="de-DE" dirty="0"/>
              <a:t> eingeschränkt</a:t>
            </a:r>
          </a:p>
          <a:p>
            <a:endParaRPr lang="de-DE" dirty="0"/>
          </a:p>
          <a:p>
            <a:endParaRPr lang="de-DE" dirty="0"/>
          </a:p>
        </p:txBody>
      </p:sp>
    </p:spTree>
    <p:extLst>
      <p:ext uri="{BB962C8B-B14F-4D97-AF65-F5344CB8AC3E}">
        <p14:creationId xmlns:p14="http://schemas.microsoft.com/office/powerpoint/2010/main" val="20934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38200" y="1283653"/>
            <a:ext cx="10515600" cy="4713923"/>
          </a:xfrm>
        </p:spPr>
        <p:txBody>
          <a:bodyPr/>
          <a:lstStyle/>
          <a:p>
            <a:pPr marL="0" indent="0" algn="ctr">
              <a:buNone/>
            </a:pPr>
            <a:endParaRPr lang="de-DE" sz="3600" dirty="0">
              <a:solidFill>
                <a:schemeClr val="accent1"/>
              </a:solidFill>
              <a:latin typeface="+mj-lt"/>
              <a:ea typeface="+mj-ea"/>
              <a:cs typeface="+mj-cs"/>
            </a:endParaRPr>
          </a:p>
          <a:p>
            <a:pPr marL="0" indent="0" algn="ctr">
              <a:buNone/>
            </a:pPr>
            <a:r>
              <a:rPr lang="de-DE" sz="3600" dirty="0">
                <a:solidFill>
                  <a:schemeClr val="accent1"/>
                </a:solidFill>
                <a:latin typeface="+mj-lt"/>
                <a:ea typeface="+mj-ea"/>
                <a:cs typeface="+mj-cs"/>
              </a:rPr>
              <a:t>Welche organischen </a:t>
            </a:r>
            <a:r>
              <a:rPr lang="de-DE" sz="3600" dirty="0" err="1">
                <a:solidFill>
                  <a:schemeClr val="accent1"/>
                </a:solidFill>
                <a:latin typeface="+mj-lt"/>
                <a:ea typeface="+mj-ea"/>
                <a:cs typeface="+mj-cs"/>
              </a:rPr>
              <a:t>Mulchsysteme</a:t>
            </a:r>
            <a:r>
              <a:rPr lang="de-DE" sz="3600" dirty="0">
                <a:solidFill>
                  <a:schemeClr val="accent1"/>
                </a:solidFill>
                <a:latin typeface="+mj-lt"/>
                <a:ea typeface="+mj-ea"/>
                <a:cs typeface="+mj-cs"/>
              </a:rPr>
              <a:t> kennen Sie?</a:t>
            </a:r>
          </a:p>
          <a:p>
            <a:pPr marL="0" indent="0" algn="ctr">
              <a:buNone/>
            </a:pPr>
            <a:r>
              <a:rPr lang="de-DE" sz="3600" dirty="0">
                <a:solidFill>
                  <a:schemeClr val="accent1"/>
                </a:solidFill>
                <a:latin typeface="+mj-lt"/>
                <a:ea typeface="+mj-ea"/>
                <a:cs typeface="+mj-cs"/>
              </a:rPr>
              <a:t>Kennen Sie die spezifischen Eigenheiten dieser </a:t>
            </a:r>
            <a:r>
              <a:rPr lang="de-DE" sz="3600" dirty="0" err="1">
                <a:solidFill>
                  <a:schemeClr val="accent1"/>
                </a:solidFill>
                <a:latin typeface="+mj-lt"/>
                <a:ea typeface="+mj-ea"/>
                <a:cs typeface="+mj-cs"/>
              </a:rPr>
              <a:t>Mulchsysteme</a:t>
            </a:r>
            <a:r>
              <a:rPr lang="de-DE" dirty="0"/>
              <a:t>		</a:t>
            </a:r>
          </a:p>
          <a:p>
            <a:pPr marL="0" indent="0" algn="ctr">
              <a:buNone/>
            </a:pPr>
            <a:endParaRPr lang="de-DE" dirty="0"/>
          </a:p>
          <a:p>
            <a:pPr marL="0" indent="0" algn="ctr">
              <a:buNone/>
            </a:pPr>
            <a:endParaRPr lang="de-DE" dirty="0"/>
          </a:p>
          <a:p>
            <a:pPr marL="0" indent="0" algn="ctr">
              <a:buNone/>
            </a:pPr>
            <a:endParaRPr lang="de-DE" dirty="0"/>
          </a:p>
          <a:p>
            <a:pPr marL="0" indent="0" algn="ctr">
              <a:buNone/>
            </a:pPr>
            <a:endParaRPr lang="de-DE" dirty="0"/>
          </a:p>
          <a:p>
            <a:pPr marL="0" indent="0" algn="ctr">
              <a:buNone/>
            </a:pPr>
            <a:endParaRPr lang="de-DE" dirty="0"/>
          </a:p>
          <a:p>
            <a:pPr marL="0" indent="0" algn="ctr">
              <a:buNone/>
            </a:pPr>
            <a:endParaRPr lang="de-DE" dirty="0"/>
          </a:p>
          <a:p>
            <a:pPr marL="0" indent="0" algn="ctr">
              <a:buNone/>
            </a:pPr>
            <a:r>
              <a:rPr lang="de-DE" dirty="0"/>
              <a:t>		</a:t>
            </a:r>
          </a:p>
        </p:txBody>
      </p:sp>
      <p:sp>
        <p:nvSpPr>
          <p:cNvPr id="2" name="Textfeld 1">
            <a:extLst>
              <a:ext uri="{FF2B5EF4-FFF2-40B4-BE49-F238E27FC236}">
                <a16:creationId xmlns:a16="http://schemas.microsoft.com/office/drawing/2014/main" id="{148446DB-55D4-4BA1-88F5-B0143E83D7E1}"/>
              </a:ext>
            </a:extLst>
          </p:cNvPr>
          <p:cNvSpPr txBox="1"/>
          <p:nvPr/>
        </p:nvSpPr>
        <p:spPr>
          <a:xfrm rot="10800000">
            <a:off x="4079262" y="5574347"/>
            <a:ext cx="4033476" cy="369332"/>
          </a:xfrm>
          <a:prstGeom prst="rect">
            <a:avLst/>
          </a:prstGeom>
          <a:noFill/>
        </p:spPr>
        <p:txBody>
          <a:bodyPr wrap="none" rtlCol="0">
            <a:spAutoFit/>
          </a:bodyPr>
          <a:lstStyle/>
          <a:p>
            <a:r>
              <a:rPr lang="de-DE" dirty="0" err="1"/>
              <a:t>Strohmulch</a:t>
            </a:r>
            <a:r>
              <a:rPr lang="de-DE" dirty="0"/>
              <a:t>, </a:t>
            </a:r>
            <a:r>
              <a:rPr lang="de-DE" dirty="0" err="1"/>
              <a:t>Transfermulch</a:t>
            </a:r>
            <a:r>
              <a:rPr lang="de-DE" dirty="0"/>
              <a:t>, </a:t>
            </a:r>
            <a:r>
              <a:rPr lang="de-DE" dirty="0" err="1"/>
              <a:t>Insitu</a:t>
            </a:r>
            <a:r>
              <a:rPr lang="de-DE" dirty="0"/>
              <a:t>-Mulch</a:t>
            </a:r>
          </a:p>
        </p:txBody>
      </p:sp>
    </p:spTree>
    <p:extLst>
      <p:ext uri="{BB962C8B-B14F-4D97-AF65-F5344CB8AC3E}">
        <p14:creationId xmlns:p14="http://schemas.microsoft.com/office/powerpoint/2010/main" val="3468344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err="1"/>
              <a:t>Strohmulch</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38200" y="1283653"/>
            <a:ext cx="10515600" cy="4713923"/>
          </a:xfrm>
        </p:spPr>
        <p:txBody>
          <a:bodyPr/>
          <a:lstStyle/>
          <a:p>
            <a:r>
              <a:rPr lang="de-DE" dirty="0"/>
              <a:t>Vor allem im Erdbeeranbau, aber auch Kürbis, Zucchini…</a:t>
            </a:r>
          </a:p>
          <a:p>
            <a:r>
              <a:rPr lang="de-DE" dirty="0"/>
              <a:t>Schützt vor Verschmutzung</a:t>
            </a:r>
          </a:p>
          <a:p>
            <a:r>
              <a:rPr lang="de-DE" dirty="0"/>
              <a:t>Früchte vor Bodenfeuchtigkeit geschützt</a:t>
            </a:r>
          </a:p>
          <a:p>
            <a:r>
              <a:rPr lang="de-DE" dirty="0"/>
              <a:t>Unkrautunterdrückung</a:t>
            </a:r>
          </a:p>
          <a:p>
            <a:r>
              <a:rPr lang="de-DE" dirty="0"/>
              <a:t>Humusförderung</a:t>
            </a:r>
          </a:p>
          <a:p>
            <a:r>
              <a:rPr lang="de-DE" dirty="0"/>
              <a:t>Langsamere Erwärmung des Bodens im Frühjahr</a:t>
            </a:r>
          </a:p>
          <a:p>
            <a:r>
              <a:rPr lang="de-DE" dirty="0"/>
              <a:t>Organisches Material fehlt dem Geberfeld</a:t>
            </a:r>
          </a:p>
          <a:p>
            <a:r>
              <a:rPr lang="de-DE" dirty="0"/>
              <a:t>Risiko für Besatz mit Unkrautsamen und Ausfallgetreide</a:t>
            </a:r>
          </a:p>
          <a:p>
            <a:r>
              <a:rPr lang="de-DE" dirty="0"/>
              <a:t>Keine Nährstoffeffizienz durch weites C:N-Verhältnis</a:t>
            </a:r>
          </a:p>
        </p:txBody>
      </p:sp>
      <p:pic>
        <p:nvPicPr>
          <p:cNvPr id="2" name="Grafik 1">
            <a:extLst>
              <a:ext uri="{FF2B5EF4-FFF2-40B4-BE49-F238E27FC236}">
                <a16:creationId xmlns:a16="http://schemas.microsoft.com/office/drawing/2014/main" id="{6777075A-709F-442A-BEC9-755E7686EBBE}"/>
              </a:ext>
            </a:extLst>
          </p:cNvPr>
          <p:cNvPicPr>
            <a:picLocks noChangeAspect="1"/>
          </p:cNvPicPr>
          <p:nvPr/>
        </p:nvPicPr>
        <p:blipFill>
          <a:blip r:embed="rId3"/>
          <a:stretch>
            <a:fillRect/>
          </a:stretch>
        </p:blipFill>
        <p:spPr>
          <a:xfrm>
            <a:off x="8664898" y="1988840"/>
            <a:ext cx="2949842" cy="2217266"/>
          </a:xfrm>
          <a:prstGeom prst="rect">
            <a:avLst/>
          </a:prstGeom>
        </p:spPr>
      </p:pic>
      <p:sp>
        <p:nvSpPr>
          <p:cNvPr id="5" name="Textfeld 16">
            <a:extLst>
              <a:ext uri="{FF2B5EF4-FFF2-40B4-BE49-F238E27FC236}">
                <a16:creationId xmlns:a16="http://schemas.microsoft.com/office/drawing/2014/main" id="{74ABE8CB-F4A4-4A1D-B1FA-C662E9684914}"/>
              </a:ext>
            </a:extLst>
          </p:cNvPr>
          <p:cNvSpPr>
            <a:spLocks/>
          </p:cNvSpPr>
          <p:nvPr/>
        </p:nvSpPr>
        <p:spPr bwMode="auto">
          <a:xfrm>
            <a:off x="8544273" y="4212352"/>
            <a:ext cx="3168352" cy="261610"/>
          </a:xfrm>
          <a:prstGeom prst="rect">
            <a:avLst/>
          </a:prstGeom>
          <a:noFill/>
        </p:spPr>
        <p:txBody>
          <a:bodyPr wrap="square" rtlCol="0">
            <a:spAutoFit/>
          </a:bodyPr>
          <a:lstStyle/>
          <a:p>
            <a:pPr>
              <a:defRPr/>
            </a:pPr>
            <a:r>
              <a:rPr lang="de-DE" sz="1100" baseline="30000" dirty="0"/>
              <a:t> 1) </a:t>
            </a:r>
            <a:r>
              <a:rPr lang="de-DE" sz="1100" dirty="0"/>
              <a:t>Kürbisanbau auf </a:t>
            </a:r>
            <a:r>
              <a:rPr lang="de-DE" sz="1100" dirty="0" err="1"/>
              <a:t>Strohmulch</a:t>
            </a:r>
            <a:r>
              <a:rPr lang="de-DE" sz="1100" dirty="0"/>
              <a:t>, Jochen </a:t>
            </a:r>
            <a:r>
              <a:rPr lang="de-DE" sz="1100" dirty="0" err="1"/>
              <a:t>Kreiselmaier</a:t>
            </a:r>
            <a:endParaRPr dirty="0"/>
          </a:p>
        </p:txBody>
      </p:sp>
    </p:spTree>
    <p:extLst>
      <p:ext uri="{BB962C8B-B14F-4D97-AF65-F5344CB8AC3E}">
        <p14:creationId xmlns:p14="http://schemas.microsoft.com/office/powerpoint/2010/main" val="10537795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err="1"/>
              <a:t>Transfermulch</a:t>
            </a:r>
            <a:r>
              <a:rPr lang="de-DE" dirty="0"/>
              <a:t> – </a:t>
            </a:r>
            <a:r>
              <a:rPr lang="de-DE" dirty="0" err="1"/>
              <a:t>Cut&amp;Carry</a:t>
            </a:r>
            <a:endParaRPr dirty="0"/>
          </a:p>
        </p:txBody>
      </p:sp>
      <p:sp>
        <p:nvSpPr>
          <p:cNvPr id="3" name="Inhaltsplatzhalter 2">
            <a:extLst>
              <a:ext uri="{FF2B5EF4-FFF2-40B4-BE49-F238E27FC236}">
                <a16:creationId xmlns:a16="http://schemas.microsoft.com/office/drawing/2014/main" id="{54BEBE29-1B04-4CAC-A1D9-8255C334A63A}"/>
              </a:ext>
            </a:extLst>
          </p:cNvPr>
          <p:cNvSpPr>
            <a:spLocks noGrp="1"/>
          </p:cNvSpPr>
          <p:nvPr>
            <p:ph idx="1"/>
          </p:nvPr>
        </p:nvSpPr>
        <p:spPr/>
        <p:txBody>
          <a:bodyPr/>
          <a:lstStyle/>
          <a:p>
            <a:pPr marL="0" indent="0">
              <a:buNone/>
            </a:pPr>
            <a:r>
              <a:rPr lang="de-DE" dirty="0"/>
              <a:t>Aufwuchs des </a:t>
            </a:r>
            <a:r>
              <a:rPr lang="de-DE" dirty="0" err="1"/>
              <a:t>Mulchmaterials</a:t>
            </a:r>
            <a:r>
              <a:rPr lang="de-DE" dirty="0"/>
              <a:t> und Ausbringungsfläche sind verschieden:</a:t>
            </a:r>
          </a:p>
          <a:p>
            <a:pPr marL="0" indent="0">
              <a:buNone/>
            </a:pPr>
            <a:endParaRPr lang="de-DE" dirty="0"/>
          </a:p>
          <a:p>
            <a:r>
              <a:rPr lang="de-DE" b="1" dirty="0"/>
              <a:t>Geberfeld</a:t>
            </a:r>
            <a:r>
              <a:rPr lang="de-DE" dirty="0"/>
              <a:t>: Mähen, </a:t>
            </a:r>
            <a:r>
              <a:rPr lang="de-DE" dirty="0" err="1"/>
              <a:t>schwaden</a:t>
            </a:r>
            <a:r>
              <a:rPr lang="de-DE" dirty="0"/>
              <a:t>, </a:t>
            </a:r>
            <a:r>
              <a:rPr lang="de-DE" dirty="0" err="1"/>
              <a:t>häkseln</a:t>
            </a:r>
            <a:endParaRPr lang="de-DE" dirty="0"/>
          </a:p>
          <a:p>
            <a:r>
              <a:rPr lang="de-DE" b="1" dirty="0"/>
              <a:t>Nehmerfeld</a:t>
            </a:r>
            <a:r>
              <a:rPr lang="de-DE" dirty="0"/>
              <a:t>: mit </a:t>
            </a:r>
            <a:r>
              <a:rPr lang="de-DE" dirty="0" err="1"/>
              <a:t>Miststreuer</a:t>
            </a:r>
            <a:r>
              <a:rPr lang="de-DE" dirty="0"/>
              <a:t> ausbringen</a:t>
            </a:r>
          </a:p>
          <a:p>
            <a:endParaRPr lang="de-DE" sz="1000" dirty="0"/>
          </a:p>
          <a:p>
            <a:pPr marL="0" indent="0">
              <a:buNone/>
            </a:pPr>
            <a:endParaRPr lang="de-DE" u="sng" dirty="0"/>
          </a:p>
          <a:p>
            <a:pPr marL="0" indent="0">
              <a:buNone/>
            </a:pPr>
            <a:r>
              <a:rPr lang="de-DE" u="sng" dirty="0"/>
              <a:t>Möglichkeiten</a:t>
            </a:r>
            <a:r>
              <a:rPr lang="de-DE" dirty="0"/>
              <a:t>:</a:t>
            </a:r>
          </a:p>
          <a:p>
            <a:r>
              <a:rPr lang="de-DE" dirty="0"/>
              <a:t>Schnittgut (am selben Tag) auf Nehmerfeld ausbringen</a:t>
            </a:r>
          </a:p>
          <a:p>
            <a:r>
              <a:rPr lang="de-DE" dirty="0"/>
              <a:t>Schnittgut silieren </a:t>
            </a:r>
            <a:r>
              <a:rPr lang="de-DE" dirty="0">
                <a:sym typeface="Wingdings" panose="05000000000000000000" pitchFamily="2" charset="2"/>
              </a:rPr>
              <a:t> unabhängig von der Ausbringung</a:t>
            </a:r>
          </a:p>
          <a:p>
            <a:pPr marL="0" indent="0">
              <a:buNone/>
            </a:pPr>
            <a:endParaRPr lang="de-DE" sz="1000" dirty="0"/>
          </a:p>
          <a:p>
            <a:pPr marL="0" indent="0">
              <a:buNone/>
            </a:pPr>
            <a:endParaRPr lang="de-DE" dirty="0"/>
          </a:p>
          <a:p>
            <a:endParaRPr lang="de-DE" dirty="0"/>
          </a:p>
        </p:txBody>
      </p:sp>
      <p:pic>
        <p:nvPicPr>
          <p:cNvPr id="2" name="Grafik 1">
            <a:extLst>
              <a:ext uri="{FF2B5EF4-FFF2-40B4-BE49-F238E27FC236}">
                <a16:creationId xmlns:a16="http://schemas.microsoft.com/office/drawing/2014/main" id="{86DCB2C4-5BFE-40D0-AA2A-4F5DE0DF4F3C}"/>
              </a:ext>
            </a:extLst>
          </p:cNvPr>
          <p:cNvPicPr>
            <a:picLocks noChangeAspect="1"/>
          </p:cNvPicPr>
          <p:nvPr/>
        </p:nvPicPr>
        <p:blipFill rotWithShape="1">
          <a:blip r:embed="rId3"/>
          <a:srcRect l="21060" t="11150" r="29329" b="17451"/>
          <a:stretch/>
        </p:blipFill>
        <p:spPr>
          <a:xfrm>
            <a:off x="7899251" y="1916832"/>
            <a:ext cx="3735945" cy="3024336"/>
          </a:xfrm>
          <a:prstGeom prst="rect">
            <a:avLst/>
          </a:prstGeom>
        </p:spPr>
      </p:pic>
      <p:sp>
        <p:nvSpPr>
          <p:cNvPr id="5" name="Textfeld 16">
            <a:extLst>
              <a:ext uri="{FF2B5EF4-FFF2-40B4-BE49-F238E27FC236}">
                <a16:creationId xmlns:a16="http://schemas.microsoft.com/office/drawing/2014/main" id="{D30F2730-7759-465C-891C-284A940A730A}"/>
              </a:ext>
            </a:extLst>
          </p:cNvPr>
          <p:cNvSpPr>
            <a:spLocks/>
          </p:cNvSpPr>
          <p:nvPr/>
        </p:nvSpPr>
        <p:spPr bwMode="auto">
          <a:xfrm>
            <a:off x="7825716" y="4941168"/>
            <a:ext cx="3883014" cy="261610"/>
          </a:xfrm>
          <a:prstGeom prst="rect">
            <a:avLst/>
          </a:prstGeom>
          <a:noFill/>
        </p:spPr>
        <p:txBody>
          <a:bodyPr wrap="square" rtlCol="0">
            <a:spAutoFit/>
          </a:bodyPr>
          <a:lstStyle/>
          <a:p>
            <a:pPr algn="r">
              <a:defRPr/>
            </a:pPr>
            <a:r>
              <a:rPr lang="de-DE" sz="1100" dirty="0"/>
              <a:t>Ausbringung von </a:t>
            </a:r>
            <a:r>
              <a:rPr lang="de-DE" sz="1100" dirty="0" err="1"/>
              <a:t>Transfermulch</a:t>
            </a:r>
            <a:r>
              <a:rPr lang="de-DE" sz="1100" dirty="0"/>
              <a:t>, Ulf Jäckel, LfULG Sachsen, 2018</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err="1"/>
              <a:t>Transfermulch</a:t>
            </a:r>
            <a:r>
              <a:rPr lang="de-DE" dirty="0"/>
              <a:t> – </a:t>
            </a:r>
            <a:r>
              <a:rPr lang="de-DE" dirty="0" err="1"/>
              <a:t>Cut&amp;Carry</a:t>
            </a:r>
            <a:endParaRPr dirty="0"/>
          </a:p>
        </p:txBody>
      </p:sp>
      <p:sp>
        <p:nvSpPr>
          <p:cNvPr id="3" name="Inhaltsplatzhalter 2">
            <a:extLst>
              <a:ext uri="{FF2B5EF4-FFF2-40B4-BE49-F238E27FC236}">
                <a16:creationId xmlns:a16="http://schemas.microsoft.com/office/drawing/2014/main" id="{54BEBE29-1B04-4CAC-A1D9-8255C334A63A}"/>
              </a:ext>
            </a:extLst>
          </p:cNvPr>
          <p:cNvSpPr>
            <a:spLocks noGrp="1"/>
          </p:cNvSpPr>
          <p:nvPr>
            <p:ph idx="1"/>
          </p:nvPr>
        </p:nvSpPr>
        <p:spPr/>
        <p:txBody>
          <a:bodyPr/>
          <a:lstStyle/>
          <a:p>
            <a:r>
              <a:rPr lang="de-DE" b="1" dirty="0" err="1"/>
              <a:t>Mulchschicht</a:t>
            </a:r>
            <a:r>
              <a:rPr lang="de-DE" dirty="0"/>
              <a:t>:</a:t>
            </a:r>
          </a:p>
          <a:p>
            <a:pPr lvl="3">
              <a:buFont typeface="Courier New" panose="02070309020205020404" pitchFamily="49" charset="0"/>
              <a:buChar char="o"/>
            </a:pPr>
            <a:r>
              <a:rPr lang="de-DE" sz="2400" dirty="0"/>
              <a:t>Ca. 7-10 cm dick – entspricht </a:t>
            </a:r>
            <a:r>
              <a:rPr lang="de-DE" sz="2400" dirty="0">
                <a:sym typeface="Symbol" panose="05050102010706020507" pitchFamily="18" charset="2"/>
              </a:rPr>
              <a:t>15 t TM/ha</a:t>
            </a:r>
          </a:p>
          <a:p>
            <a:pPr lvl="3">
              <a:buFont typeface="Courier New" panose="02070309020205020404" pitchFamily="49" charset="0"/>
              <a:buChar char="o"/>
            </a:pPr>
            <a:r>
              <a:rPr lang="de-DE" sz="2400" dirty="0">
                <a:sym typeface="Symbol" panose="05050102010706020507" pitchFamily="18" charset="2"/>
              </a:rPr>
              <a:t>Schnittgutlänge ca. 5-15 cm (je gröber das Material, desto kürzer)</a:t>
            </a:r>
            <a:endParaRPr lang="de-DE" sz="2400" dirty="0"/>
          </a:p>
          <a:p>
            <a:endParaRPr lang="de-DE" dirty="0"/>
          </a:p>
          <a:p>
            <a:r>
              <a:rPr lang="de-DE" b="1" dirty="0" err="1"/>
              <a:t>Mulchmaterial</a:t>
            </a:r>
            <a:r>
              <a:rPr lang="de-DE" dirty="0"/>
              <a:t>:</a:t>
            </a:r>
          </a:p>
          <a:p>
            <a:pPr lvl="1"/>
            <a:r>
              <a:rPr lang="de-DE" dirty="0"/>
              <a:t>V.a. Klee-/Luzernegras, aber auch Zwischenfrüchte, Grünlandschnitte</a:t>
            </a:r>
          </a:p>
          <a:p>
            <a:pPr lvl="1"/>
            <a:r>
              <a:rPr lang="de-DE" dirty="0"/>
              <a:t>Schnitt während der Blüte – keine Samenbildung</a:t>
            </a:r>
          </a:p>
          <a:p>
            <a:pPr lvl="1"/>
            <a:r>
              <a:rPr lang="de-DE" dirty="0"/>
              <a:t>Nährstoffanalysen des Materials durchführen</a:t>
            </a:r>
          </a:p>
          <a:p>
            <a:pPr lvl="1"/>
            <a:r>
              <a:rPr lang="de-DE" dirty="0"/>
              <a:t>Evtl. Unterfußdüngung im Frühjahr – Förderung der Pflanzenentwicklung</a:t>
            </a:r>
          </a:p>
          <a:p>
            <a:pPr lvl="1"/>
            <a:r>
              <a:rPr lang="de-DE" dirty="0" err="1"/>
              <a:t>Mulchsilage</a:t>
            </a:r>
            <a:endParaRPr lang="de-DE" dirty="0"/>
          </a:p>
        </p:txBody>
      </p:sp>
    </p:spTree>
    <p:extLst>
      <p:ext uri="{BB962C8B-B14F-4D97-AF65-F5344CB8AC3E}">
        <p14:creationId xmlns:p14="http://schemas.microsoft.com/office/powerpoint/2010/main" val="8887747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err="1"/>
              <a:t>Transfermulch</a:t>
            </a:r>
            <a:r>
              <a:rPr lang="de-DE" dirty="0"/>
              <a:t>: Beispiele für mögliche Zwischenfrucht-mischungen</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46730" y="1628800"/>
            <a:ext cx="11009909" cy="4713923"/>
          </a:xfrm>
        </p:spPr>
        <p:txBody>
          <a:bodyPr/>
          <a:lstStyle/>
          <a:p>
            <a:r>
              <a:rPr lang="de-DE" b="1" dirty="0">
                <a:solidFill>
                  <a:schemeClr val="accent1"/>
                </a:solidFill>
                <a:latin typeface="+mj-lt"/>
                <a:ea typeface="+mj-ea"/>
                <a:cs typeface="+mj-cs"/>
              </a:rPr>
              <a:t>Winterzwischenfruchtmischungen</a:t>
            </a:r>
            <a:endParaRPr lang="de-DE" sz="2400" dirty="0"/>
          </a:p>
          <a:p>
            <a:pPr lvl="2">
              <a:buFont typeface="Courier New" panose="02070309020205020404" pitchFamily="49" charset="0"/>
              <a:buChar char="o"/>
            </a:pPr>
            <a:r>
              <a:rPr lang="de-DE" sz="2400" dirty="0"/>
              <a:t>40% </a:t>
            </a:r>
            <a:r>
              <a:rPr lang="de-DE" sz="2400" b="1" dirty="0"/>
              <a:t>Roggen / Triticale</a:t>
            </a:r>
          </a:p>
          <a:p>
            <a:pPr lvl="2">
              <a:buFont typeface="Courier New" panose="02070309020205020404" pitchFamily="49" charset="0"/>
              <a:buChar char="o"/>
            </a:pPr>
            <a:r>
              <a:rPr lang="de-DE" sz="2400" dirty="0"/>
              <a:t>20% Wicken</a:t>
            </a:r>
          </a:p>
          <a:p>
            <a:pPr lvl="2">
              <a:buFont typeface="Courier New" panose="02070309020205020404" pitchFamily="49" charset="0"/>
              <a:buChar char="o"/>
            </a:pPr>
            <a:r>
              <a:rPr lang="de-DE" sz="2400" dirty="0"/>
              <a:t>20% Erbsen</a:t>
            </a:r>
          </a:p>
          <a:p>
            <a:pPr lvl="2">
              <a:buFont typeface="Courier New" panose="02070309020205020404" pitchFamily="49" charset="0"/>
              <a:buChar char="o"/>
            </a:pPr>
            <a:r>
              <a:rPr lang="de-DE" sz="2400" dirty="0"/>
              <a:t>20% Ackerbohnen			</a:t>
            </a:r>
            <a:r>
              <a:rPr lang="de-DE" sz="2400" dirty="0">
                <a:solidFill>
                  <a:schemeClr val="accent1"/>
                </a:solidFill>
              </a:rPr>
              <a:t>ODER: </a:t>
            </a:r>
          </a:p>
          <a:p>
            <a:pPr lvl="2">
              <a:buFont typeface="Courier New" panose="02070309020205020404" pitchFamily="49" charset="0"/>
              <a:buChar char="o"/>
            </a:pPr>
            <a:endParaRPr lang="de-DE" sz="2400" dirty="0">
              <a:solidFill>
                <a:schemeClr val="accent1"/>
              </a:solidFill>
            </a:endParaRPr>
          </a:p>
          <a:p>
            <a:pPr lvl="2">
              <a:buFont typeface="Courier New" panose="02070309020205020404" pitchFamily="49" charset="0"/>
              <a:buChar char="o"/>
            </a:pPr>
            <a:r>
              <a:rPr lang="de-DE" sz="2400" dirty="0"/>
              <a:t>60% </a:t>
            </a:r>
            <a:r>
              <a:rPr lang="de-DE" sz="2400" b="1" dirty="0"/>
              <a:t>Roggen/Triticale</a:t>
            </a:r>
          </a:p>
          <a:p>
            <a:pPr lvl="2">
              <a:buFont typeface="Courier New" panose="02070309020205020404" pitchFamily="49" charset="0"/>
              <a:buChar char="o"/>
            </a:pPr>
            <a:r>
              <a:rPr lang="de-DE" sz="2400" dirty="0"/>
              <a:t>20% Zottelwicke </a:t>
            </a:r>
          </a:p>
          <a:p>
            <a:pPr lvl="2">
              <a:buFont typeface="Courier New" panose="02070309020205020404" pitchFamily="49" charset="0"/>
              <a:buChar char="o"/>
            </a:pPr>
            <a:r>
              <a:rPr lang="de-DE" sz="2400" dirty="0"/>
              <a:t>10% Wintererbse (EFB 33) </a:t>
            </a:r>
          </a:p>
          <a:p>
            <a:pPr lvl="2">
              <a:buFont typeface="Courier New" panose="02070309020205020404" pitchFamily="49" charset="0"/>
              <a:buChar char="o"/>
            </a:pPr>
            <a:r>
              <a:rPr lang="de-DE" sz="2400" dirty="0"/>
              <a:t>  8% Pannonische Wicke </a:t>
            </a:r>
          </a:p>
          <a:p>
            <a:pPr lvl="2">
              <a:buFont typeface="Courier New" panose="02070309020205020404" pitchFamily="49" charset="0"/>
              <a:buChar char="o"/>
            </a:pPr>
            <a:r>
              <a:rPr lang="de-DE" sz="2400" dirty="0"/>
              <a:t>  2% Inkarnatklee</a:t>
            </a:r>
            <a:endParaRPr lang="de-DE" dirty="0"/>
          </a:p>
        </p:txBody>
      </p:sp>
      <p:sp>
        <p:nvSpPr>
          <p:cNvPr id="2" name="Textfeld 1">
            <a:extLst>
              <a:ext uri="{FF2B5EF4-FFF2-40B4-BE49-F238E27FC236}">
                <a16:creationId xmlns:a16="http://schemas.microsoft.com/office/drawing/2014/main" id="{56007012-0B19-46B6-A27F-AFF3167A95E2}"/>
              </a:ext>
            </a:extLst>
          </p:cNvPr>
          <p:cNvSpPr txBox="1"/>
          <p:nvPr/>
        </p:nvSpPr>
        <p:spPr>
          <a:xfrm>
            <a:off x="6960096" y="6096338"/>
            <a:ext cx="3150221" cy="261610"/>
          </a:xfrm>
          <a:prstGeom prst="rect">
            <a:avLst/>
          </a:prstGeom>
          <a:noFill/>
        </p:spPr>
        <p:txBody>
          <a:bodyPr wrap="none" rtlCol="0">
            <a:spAutoFit/>
          </a:bodyPr>
          <a:lstStyle/>
          <a:p>
            <a:r>
              <a:rPr lang="de-DE" sz="1100" dirty="0"/>
              <a:t>https://live2give.info/das-anbausystem/#4_Schritte</a:t>
            </a:r>
          </a:p>
        </p:txBody>
      </p:sp>
    </p:spTree>
    <p:extLst>
      <p:ext uri="{BB962C8B-B14F-4D97-AF65-F5344CB8AC3E}">
        <p14:creationId xmlns:p14="http://schemas.microsoft.com/office/powerpoint/2010/main" val="2706152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93077" y="54746"/>
            <a:ext cx="10515600" cy="1033624"/>
          </a:xfrm>
        </p:spPr>
        <p:txBody>
          <a:bodyPr>
            <a:normAutofit/>
          </a:bodyPr>
          <a:lstStyle/>
          <a:p>
            <a:pPr marL="0" indent="0">
              <a:spcAft>
                <a:spcPts val="1200"/>
              </a:spcAft>
            </a:pPr>
            <a:r>
              <a:rPr lang="de-DE" sz="4000" dirty="0"/>
              <a:t>Arbeitsauftrag - Aufgabe 1: </a:t>
            </a:r>
            <a:r>
              <a:rPr lang="de-DE" sz="4000" dirty="0" err="1"/>
              <a:t>Cut&amp;Carry</a:t>
            </a:r>
            <a:endParaRPr sz="2800" dirty="0">
              <a:solidFill>
                <a:schemeClr val="tx1"/>
              </a:solidFill>
            </a:endParaRPr>
          </a:p>
        </p:txBody>
      </p:sp>
      <p:sp>
        <p:nvSpPr>
          <p:cNvPr id="3" name="Inhaltsplatzhalter 2">
            <a:extLst>
              <a:ext uri="{FF2B5EF4-FFF2-40B4-BE49-F238E27FC236}">
                <a16:creationId xmlns:a16="http://schemas.microsoft.com/office/drawing/2014/main" id="{54BEBE29-1B04-4CAC-A1D9-8255C334A63A}"/>
              </a:ext>
            </a:extLst>
          </p:cNvPr>
          <p:cNvSpPr>
            <a:spLocks noGrp="1"/>
          </p:cNvSpPr>
          <p:nvPr>
            <p:ph idx="1"/>
          </p:nvPr>
        </p:nvSpPr>
        <p:spPr>
          <a:xfrm>
            <a:off x="865827" y="2780928"/>
            <a:ext cx="10515600" cy="4540410"/>
          </a:xfrm>
        </p:spPr>
        <p:txBody>
          <a:bodyPr/>
          <a:lstStyle/>
          <a:p>
            <a:endParaRPr lang="de-DE" sz="3600" dirty="0">
              <a:solidFill>
                <a:schemeClr val="accent1"/>
              </a:solidFill>
              <a:latin typeface="+mj-lt"/>
              <a:ea typeface="+mj-ea"/>
              <a:cs typeface="+mj-cs"/>
            </a:endParaRPr>
          </a:p>
          <a:p>
            <a:endParaRPr lang="de-DE" dirty="0"/>
          </a:p>
          <a:p>
            <a:endParaRPr lang="de-DE" b="1" dirty="0"/>
          </a:p>
        </p:txBody>
      </p:sp>
      <p:graphicFrame>
        <p:nvGraphicFramePr>
          <p:cNvPr id="2" name="Tabelle 1">
            <a:extLst>
              <a:ext uri="{FF2B5EF4-FFF2-40B4-BE49-F238E27FC236}">
                <a16:creationId xmlns:a16="http://schemas.microsoft.com/office/drawing/2014/main" id="{96402D76-E78A-41B3-82D6-C356E62FD408}"/>
              </a:ext>
            </a:extLst>
          </p:cNvPr>
          <p:cNvGraphicFramePr>
            <a:graphicFrameLocks noGrp="1"/>
          </p:cNvGraphicFramePr>
          <p:nvPr>
            <p:extLst>
              <p:ext uri="{D42A27DB-BD31-4B8C-83A1-F6EECF244321}">
                <p14:modId xmlns:p14="http://schemas.microsoft.com/office/powerpoint/2010/main" val="1822947860"/>
              </p:ext>
            </p:extLst>
          </p:nvPr>
        </p:nvGraphicFramePr>
        <p:xfrm>
          <a:off x="1762841" y="3429000"/>
          <a:ext cx="8776072" cy="2703836"/>
        </p:xfrm>
        <a:graphic>
          <a:graphicData uri="http://schemas.openxmlformats.org/drawingml/2006/table">
            <a:tbl>
              <a:tblPr firstRow="1" bandRow="1">
                <a:tableStyleId>{5C22544A-7EE6-4342-B048-85BDC9FD1C3A}</a:tableStyleId>
              </a:tblPr>
              <a:tblGrid>
                <a:gridCol w="4388036">
                  <a:extLst>
                    <a:ext uri="{9D8B030D-6E8A-4147-A177-3AD203B41FA5}">
                      <a16:colId xmlns:a16="http://schemas.microsoft.com/office/drawing/2014/main" val="4186678590"/>
                    </a:ext>
                  </a:extLst>
                </a:gridCol>
                <a:gridCol w="4388036">
                  <a:extLst>
                    <a:ext uri="{9D8B030D-6E8A-4147-A177-3AD203B41FA5}">
                      <a16:colId xmlns:a16="http://schemas.microsoft.com/office/drawing/2014/main" val="1760582109"/>
                    </a:ext>
                  </a:extLst>
                </a:gridCol>
              </a:tblGrid>
              <a:tr h="472201">
                <a:tc>
                  <a:txBody>
                    <a:bodyPr/>
                    <a:lstStyle/>
                    <a:p>
                      <a:r>
                        <a:rPr lang="de-DE" dirty="0"/>
                        <a:t>Maßnahme</a:t>
                      </a:r>
                    </a:p>
                  </a:txBody>
                  <a:tcPr/>
                </a:tc>
                <a:tc>
                  <a:txBody>
                    <a:bodyPr/>
                    <a:lstStyle/>
                    <a:p>
                      <a:r>
                        <a:rPr lang="de-DE" dirty="0"/>
                        <a:t>Zeitpunkt und Art der Umsetzung</a:t>
                      </a:r>
                    </a:p>
                  </a:txBody>
                  <a:tcPr/>
                </a:tc>
                <a:extLst>
                  <a:ext uri="{0D108BD9-81ED-4DB2-BD59-A6C34878D82A}">
                    <a16:rowId xmlns:a16="http://schemas.microsoft.com/office/drawing/2014/main" val="2464554932"/>
                  </a:ext>
                </a:extLst>
              </a:tr>
              <a:tr h="472201">
                <a:tc>
                  <a:txBody>
                    <a:bodyPr/>
                    <a:lstStyle/>
                    <a:p>
                      <a:r>
                        <a:rPr lang="de-DE" dirty="0"/>
                        <a:t>Bodenbearbeitung Zwischenfrucht</a:t>
                      </a:r>
                    </a:p>
                  </a:txBody>
                  <a:tcPr/>
                </a:tc>
                <a:tc>
                  <a:txBody>
                    <a:bodyPr/>
                    <a:lstStyle/>
                    <a:p>
                      <a:r>
                        <a:rPr lang="de-DE" dirty="0"/>
                        <a:t>Wann, wie</a:t>
                      </a:r>
                    </a:p>
                  </a:txBody>
                  <a:tcPr/>
                </a:tc>
                <a:extLst>
                  <a:ext uri="{0D108BD9-81ED-4DB2-BD59-A6C34878D82A}">
                    <a16:rowId xmlns:a16="http://schemas.microsoft.com/office/drawing/2014/main" val="1456366275"/>
                  </a:ext>
                </a:extLst>
              </a:tr>
              <a:tr h="472201">
                <a:tc>
                  <a:txBody>
                    <a:bodyPr/>
                    <a:lstStyle/>
                    <a:p>
                      <a:r>
                        <a:rPr lang="de-DE" dirty="0"/>
                        <a:t>Aussaat Zwischenfrucht</a:t>
                      </a:r>
                    </a:p>
                  </a:txBody>
                  <a:tcPr/>
                </a:tc>
                <a:tc>
                  <a:txBody>
                    <a:bodyPr/>
                    <a:lstStyle/>
                    <a:p>
                      <a:r>
                        <a:rPr lang="de-DE" dirty="0"/>
                        <a:t>Wann, welche Mischung</a:t>
                      </a:r>
                    </a:p>
                  </a:txBody>
                  <a:tcPr/>
                </a:tc>
                <a:extLst>
                  <a:ext uri="{0D108BD9-81ED-4DB2-BD59-A6C34878D82A}">
                    <a16:rowId xmlns:a16="http://schemas.microsoft.com/office/drawing/2014/main" val="2700645153"/>
                  </a:ext>
                </a:extLst>
              </a:tr>
              <a:tr h="472201">
                <a:tc>
                  <a:txBody>
                    <a:bodyPr/>
                    <a:lstStyle/>
                    <a:p>
                      <a:r>
                        <a:rPr lang="de-DE" dirty="0"/>
                        <a:t>Umbruch der Zwischenfrucht</a:t>
                      </a:r>
                    </a:p>
                  </a:txBody>
                  <a:tcPr/>
                </a:tc>
                <a:tc>
                  <a:txBody>
                    <a:bodyPr/>
                    <a:lstStyle/>
                    <a:p>
                      <a:r>
                        <a:rPr lang="de-DE" dirty="0"/>
                        <a:t>Wann, wie</a:t>
                      </a:r>
                    </a:p>
                  </a:txBody>
                  <a:tcPr/>
                </a:tc>
                <a:extLst>
                  <a:ext uri="{0D108BD9-81ED-4DB2-BD59-A6C34878D82A}">
                    <a16:rowId xmlns:a16="http://schemas.microsoft.com/office/drawing/2014/main" val="2211052283"/>
                  </a:ext>
                </a:extLst>
              </a:tr>
              <a:tr h="815032">
                <a:tc>
                  <a:txBody>
                    <a:bodyPr/>
                    <a:lstStyle/>
                    <a:p>
                      <a:r>
                        <a:rPr lang="de-DE" dirty="0"/>
                        <a:t>Hauptfrucht: Aussaat / Pflanzung / </a:t>
                      </a:r>
                      <a:r>
                        <a:rPr lang="de-DE" dirty="0" err="1"/>
                        <a:t>Mulchschicht</a:t>
                      </a:r>
                      <a:r>
                        <a:rPr lang="de-DE" dirty="0"/>
                        <a:t> /Düngung</a:t>
                      </a:r>
                    </a:p>
                  </a:txBody>
                  <a:tcPr/>
                </a:tc>
                <a:tc>
                  <a:txBody>
                    <a:bodyPr/>
                    <a:lstStyle/>
                    <a:p>
                      <a:r>
                        <a:rPr lang="de-DE" dirty="0"/>
                        <a:t>Wann, wie</a:t>
                      </a:r>
                    </a:p>
                  </a:txBody>
                  <a:tcPr/>
                </a:tc>
                <a:extLst>
                  <a:ext uri="{0D108BD9-81ED-4DB2-BD59-A6C34878D82A}">
                    <a16:rowId xmlns:a16="http://schemas.microsoft.com/office/drawing/2014/main" val="3942368712"/>
                  </a:ext>
                </a:extLst>
              </a:tr>
            </a:tbl>
          </a:graphicData>
        </a:graphic>
      </p:graphicFrame>
      <p:sp>
        <p:nvSpPr>
          <p:cNvPr id="5" name="Textfeld 4">
            <a:extLst>
              <a:ext uri="{FF2B5EF4-FFF2-40B4-BE49-F238E27FC236}">
                <a16:creationId xmlns:a16="http://schemas.microsoft.com/office/drawing/2014/main" id="{10E2C261-ACE8-4E0D-A7C0-8C4EBCAA29E2}"/>
              </a:ext>
            </a:extLst>
          </p:cNvPr>
          <p:cNvSpPr txBox="1"/>
          <p:nvPr/>
        </p:nvSpPr>
        <p:spPr>
          <a:xfrm>
            <a:off x="853342" y="1088370"/>
            <a:ext cx="9876377" cy="2246769"/>
          </a:xfrm>
          <a:prstGeom prst="rect">
            <a:avLst/>
          </a:prstGeom>
          <a:noFill/>
        </p:spPr>
        <p:txBody>
          <a:bodyPr wrap="square" rtlCol="0">
            <a:spAutoFit/>
          </a:bodyPr>
          <a:lstStyle/>
          <a:p>
            <a:r>
              <a:rPr lang="de-DE" sz="2800" dirty="0"/>
              <a:t>Zur Hauptkultur Kohl soll mit dem </a:t>
            </a:r>
            <a:r>
              <a:rPr lang="de-DE" sz="2800" dirty="0" err="1"/>
              <a:t>Cut&amp;Carry-System</a:t>
            </a:r>
            <a:r>
              <a:rPr lang="de-DE" sz="2800" dirty="0"/>
              <a:t> </a:t>
            </a:r>
            <a:r>
              <a:rPr lang="de-DE" sz="2800" dirty="0" err="1"/>
              <a:t>Mulchsubstrat</a:t>
            </a:r>
            <a:r>
              <a:rPr lang="de-DE" sz="2800" dirty="0"/>
              <a:t> ausgebracht werden. Beschreiben Sie die einzelnen Schritte vom Anbau des </a:t>
            </a:r>
            <a:r>
              <a:rPr lang="de-DE" sz="2800" dirty="0" err="1"/>
              <a:t>Mulchmaterials</a:t>
            </a:r>
            <a:r>
              <a:rPr lang="de-DE" sz="2800" dirty="0"/>
              <a:t> (Zwischenfrucht) bis zu dessen Ausbringung in die Kohlkultur. </a:t>
            </a:r>
            <a:br>
              <a:rPr lang="de-DE" sz="2800" dirty="0"/>
            </a:br>
            <a:endParaRPr lang="de-DE" sz="2800" dirty="0"/>
          </a:p>
        </p:txBody>
      </p:sp>
    </p:spTree>
    <p:extLst>
      <p:ext uri="{BB962C8B-B14F-4D97-AF65-F5344CB8AC3E}">
        <p14:creationId xmlns:p14="http://schemas.microsoft.com/office/powerpoint/2010/main" val="3369498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Lösungsbeispiel</a:t>
            </a:r>
            <a:endParaRPr dirty="0"/>
          </a:p>
        </p:txBody>
      </p:sp>
      <p:sp>
        <p:nvSpPr>
          <p:cNvPr id="3" name="Inhaltsplatzhalter 2">
            <a:extLst>
              <a:ext uri="{FF2B5EF4-FFF2-40B4-BE49-F238E27FC236}">
                <a16:creationId xmlns:a16="http://schemas.microsoft.com/office/drawing/2014/main" id="{54BEBE29-1B04-4CAC-A1D9-8255C334A63A}"/>
              </a:ext>
            </a:extLst>
          </p:cNvPr>
          <p:cNvSpPr>
            <a:spLocks noGrp="1"/>
          </p:cNvSpPr>
          <p:nvPr>
            <p:ph idx="1"/>
          </p:nvPr>
        </p:nvSpPr>
        <p:spPr>
          <a:xfrm>
            <a:off x="838200" y="1433669"/>
            <a:ext cx="10515600" cy="4540410"/>
          </a:xfrm>
        </p:spPr>
        <p:txBody>
          <a:bodyPr/>
          <a:lstStyle/>
          <a:p>
            <a:pPr marL="0" indent="0">
              <a:buNone/>
            </a:pPr>
            <a:r>
              <a:rPr lang="de-DE" sz="2400" dirty="0"/>
              <a:t>Anbau einer Winterzwischenfrucht mit Wickroggen (90% Grünroggen, 10% Wicken) und anschließender </a:t>
            </a:r>
            <a:r>
              <a:rPr lang="de-DE" sz="2400" dirty="0" err="1"/>
              <a:t>Mulchausbringung</a:t>
            </a:r>
            <a:r>
              <a:rPr lang="de-DE" sz="2400" dirty="0"/>
              <a:t> zur Hauptkultur Kohl:</a:t>
            </a:r>
          </a:p>
          <a:p>
            <a:endParaRPr lang="de-DE" sz="1000" dirty="0"/>
          </a:p>
          <a:p>
            <a:r>
              <a:rPr lang="de-DE" sz="2400" dirty="0">
                <a:solidFill>
                  <a:schemeClr val="accent1"/>
                </a:solidFill>
              </a:rPr>
              <a:t>Anfang September:</a:t>
            </a:r>
            <a:r>
              <a:rPr lang="de-DE" sz="2400" dirty="0"/>
              <a:t>   Vorbereitung des Saatbeetes (flach grubbern, eggen) </a:t>
            </a:r>
          </a:p>
          <a:p>
            <a:r>
              <a:rPr lang="de-DE" sz="2400" dirty="0">
                <a:solidFill>
                  <a:schemeClr val="accent1"/>
                </a:solidFill>
              </a:rPr>
              <a:t>Mitte September:</a:t>
            </a:r>
            <a:r>
              <a:rPr lang="de-DE" sz="2400" dirty="0"/>
              <a:t>      Aussaat der Zwischenfrucht (evtl. bei „sauberen“ Flächen als</a:t>
            </a:r>
            <a:br>
              <a:rPr lang="de-DE" sz="2400" dirty="0"/>
            </a:br>
            <a:r>
              <a:rPr lang="de-DE" sz="2400" dirty="0"/>
              <a:t>                                      Direkt-/Schlitzsaat in die Pflanzenreste der Vorfrucht)</a:t>
            </a:r>
          </a:p>
          <a:p>
            <a:r>
              <a:rPr lang="de-DE" sz="2400" dirty="0">
                <a:solidFill>
                  <a:schemeClr val="accent1"/>
                </a:solidFill>
              </a:rPr>
              <a:t>Anfang April:               </a:t>
            </a:r>
            <a:r>
              <a:rPr lang="de-DE" sz="2400" dirty="0"/>
              <a:t>Vorbereiten des Pflanzbeetes für die Kohlpflanzung</a:t>
            </a:r>
          </a:p>
          <a:p>
            <a:r>
              <a:rPr lang="de-DE" sz="2400" dirty="0">
                <a:solidFill>
                  <a:schemeClr val="accent1"/>
                </a:solidFill>
              </a:rPr>
              <a:t>Anfang /Mitte April:  </a:t>
            </a:r>
            <a:r>
              <a:rPr lang="de-DE" sz="2400" dirty="0"/>
              <a:t>Pflanzung des Kohls</a:t>
            </a:r>
          </a:p>
          <a:p>
            <a:r>
              <a:rPr lang="de-DE" sz="2400" dirty="0">
                <a:solidFill>
                  <a:schemeClr val="accent1"/>
                </a:solidFill>
              </a:rPr>
              <a:t>Anfang / Mitte April: </a:t>
            </a:r>
            <a:r>
              <a:rPr lang="de-DE" sz="2400" dirty="0"/>
              <a:t>Schnitt des Aufwuchses und Transport des Schnittgutes mit</a:t>
            </a:r>
            <a:br>
              <a:rPr lang="de-DE" sz="2400" dirty="0"/>
            </a:br>
            <a:r>
              <a:rPr lang="de-DE" sz="2400" dirty="0"/>
              <a:t>                                      Ladewagen und </a:t>
            </a:r>
            <a:r>
              <a:rPr lang="de-DE" sz="2400" dirty="0" err="1"/>
              <a:t>Silierhäckseleinrichtung</a:t>
            </a:r>
            <a:r>
              <a:rPr lang="de-DE" sz="2400" dirty="0"/>
              <a:t> auf die Kohlfläche; </a:t>
            </a:r>
            <a:br>
              <a:rPr lang="de-DE" sz="2400" dirty="0"/>
            </a:br>
            <a:r>
              <a:rPr lang="de-DE" sz="2400" dirty="0"/>
              <a:t>                                      7-10 cm dicke </a:t>
            </a:r>
            <a:r>
              <a:rPr lang="de-DE" sz="2400" dirty="0" err="1"/>
              <a:t>Mulchschicht</a:t>
            </a:r>
            <a:r>
              <a:rPr lang="de-DE" sz="2400" dirty="0"/>
              <a:t> bzw. ca. 10 cm langes Schnittgut</a:t>
            </a:r>
          </a:p>
          <a:p>
            <a:endParaRPr lang="de-DE" dirty="0"/>
          </a:p>
          <a:p>
            <a:endParaRPr lang="de-DE" b="1" dirty="0"/>
          </a:p>
        </p:txBody>
      </p:sp>
    </p:spTree>
    <p:extLst>
      <p:ext uri="{BB962C8B-B14F-4D97-AF65-F5344CB8AC3E}">
        <p14:creationId xmlns:p14="http://schemas.microsoft.com/office/powerpoint/2010/main" val="2849042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a:bodyPr>
          <a:lstStyle/>
          <a:p>
            <a:pPr>
              <a:defRPr/>
            </a:pPr>
            <a:r>
              <a:rPr lang="de-DE" dirty="0">
                <a:solidFill>
                  <a:schemeClr val="tx1"/>
                </a:solidFill>
              </a:rPr>
              <a:t>Alternative Aufgabenstellung</a:t>
            </a:r>
            <a:endParaRPr sz="1600" dirty="0">
              <a:solidFill>
                <a:schemeClr val="tx1"/>
              </a:solidFill>
            </a:endParaRPr>
          </a:p>
        </p:txBody>
      </p:sp>
      <p:sp>
        <p:nvSpPr>
          <p:cNvPr id="3" name="Inhaltsplatzhalter 2">
            <a:extLst>
              <a:ext uri="{FF2B5EF4-FFF2-40B4-BE49-F238E27FC236}">
                <a16:creationId xmlns:a16="http://schemas.microsoft.com/office/drawing/2014/main" id="{54BEBE29-1B04-4CAC-A1D9-8255C334A63A}"/>
              </a:ext>
            </a:extLst>
          </p:cNvPr>
          <p:cNvSpPr>
            <a:spLocks noGrp="1"/>
          </p:cNvSpPr>
          <p:nvPr>
            <p:ph idx="1"/>
          </p:nvPr>
        </p:nvSpPr>
        <p:spPr>
          <a:xfrm>
            <a:off x="838200" y="1433669"/>
            <a:ext cx="10515600" cy="4540410"/>
          </a:xfrm>
        </p:spPr>
        <p:txBody>
          <a:bodyPr/>
          <a:lstStyle/>
          <a:p>
            <a:pPr marL="0" indent="0">
              <a:buNone/>
            </a:pPr>
            <a:r>
              <a:rPr lang="de-DE" sz="2400" dirty="0">
                <a:solidFill>
                  <a:srgbClr val="6C9842"/>
                </a:solidFill>
              </a:rPr>
              <a:t>Anbau einer Winterzwischenfrucht mit Wickroggen (90% Grünroggen, 10% Wicken) vor Kohl: Fügen Sie die die Termine zu den einzelnen Arbeitsschritten ein:</a:t>
            </a:r>
          </a:p>
          <a:p>
            <a:endParaRPr lang="de-DE" sz="1000" dirty="0"/>
          </a:p>
          <a:p>
            <a:r>
              <a:rPr lang="de-DE" sz="2400" dirty="0">
                <a:solidFill>
                  <a:schemeClr val="accent1"/>
                </a:solidFill>
              </a:rPr>
              <a:t>………….</a:t>
            </a:r>
            <a:r>
              <a:rPr lang="de-DE" sz="2400" dirty="0"/>
              <a:t>: Vorbereitung des Saatbeetes (flach grubbern, eggen) </a:t>
            </a:r>
          </a:p>
          <a:p>
            <a:r>
              <a:rPr lang="de-DE" sz="2400" dirty="0">
                <a:solidFill>
                  <a:schemeClr val="accent1"/>
                </a:solidFill>
              </a:rPr>
              <a:t>………….</a:t>
            </a:r>
            <a:r>
              <a:rPr lang="de-DE" sz="2400" dirty="0"/>
              <a:t>: (evtl. bei „sauberen“ Flächen als Direkt-/Schlitzsaat in die Pflanzenreste 	      der Vorfrucht)</a:t>
            </a:r>
          </a:p>
          <a:p>
            <a:r>
              <a:rPr lang="de-DE" sz="2400" dirty="0">
                <a:solidFill>
                  <a:schemeClr val="accent1"/>
                </a:solidFill>
              </a:rPr>
              <a:t>………….</a:t>
            </a:r>
            <a:r>
              <a:rPr lang="de-DE" sz="2400" dirty="0"/>
              <a:t>: Vorbereiten des Pflanzbeetes für die Kohlpflanzung</a:t>
            </a:r>
          </a:p>
          <a:p>
            <a:r>
              <a:rPr lang="de-DE" sz="2400" dirty="0">
                <a:solidFill>
                  <a:schemeClr val="accent1"/>
                </a:solidFill>
              </a:rPr>
              <a:t>………….</a:t>
            </a:r>
            <a:r>
              <a:rPr lang="de-DE" sz="2400" dirty="0"/>
              <a:t>: Pflanzung des Kohls</a:t>
            </a:r>
          </a:p>
          <a:p>
            <a:pPr defTabSz="1258888"/>
            <a:r>
              <a:rPr lang="de-DE" sz="2400" dirty="0">
                <a:solidFill>
                  <a:schemeClr val="accent1"/>
                </a:solidFill>
              </a:rPr>
              <a:t>………….</a:t>
            </a:r>
            <a:r>
              <a:rPr lang="de-DE" sz="2400" dirty="0"/>
              <a:t>: Schnitt des Aufwuchses und Transport des Schnittgutes mit Ladewagen 	 und </a:t>
            </a:r>
            <a:r>
              <a:rPr lang="de-DE" sz="2400" dirty="0" err="1"/>
              <a:t>Silierhäckseleinrichtung</a:t>
            </a:r>
            <a:r>
              <a:rPr lang="de-DE" sz="2400" dirty="0"/>
              <a:t> auf die Kohlfläche;  7-10 cm dicke 	</a:t>
            </a:r>
            <a:br>
              <a:rPr lang="de-DE" sz="2400" dirty="0"/>
            </a:br>
            <a:r>
              <a:rPr lang="de-DE" sz="2400" dirty="0"/>
              <a:t>       	 </a:t>
            </a:r>
            <a:r>
              <a:rPr lang="de-DE" sz="2400" dirty="0" err="1"/>
              <a:t>Mulchschicht</a:t>
            </a:r>
            <a:r>
              <a:rPr lang="de-DE" sz="2400" dirty="0"/>
              <a:t> bzw. ca. 10 cm langes Schnittgut</a:t>
            </a:r>
          </a:p>
          <a:p>
            <a:endParaRPr lang="de-DE" dirty="0"/>
          </a:p>
          <a:p>
            <a:endParaRPr lang="de-DE" b="1" dirty="0"/>
          </a:p>
        </p:txBody>
      </p:sp>
    </p:spTree>
    <p:extLst>
      <p:ext uri="{BB962C8B-B14F-4D97-AF65-F5344CB8AC3E}">
        <p14:creationId xmlns:p14="http://schemas.microsoft.com/office/powerpoint/2010/main" val="18904117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err="1"/>
              <a:t>Insitu</a:t>
            </a:r>
            <a:r>
              <a:rPr lang="de-DE" dirty="0"/>
              <a:t>-Mulch – ohne Bodenbearbeitung</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38200" y="1283653"/>
            <a:ext cx="10515600" cy="4713923"/>
          </a:xfrm>
        </p:spPr>
        <p:txBody>
          <a:bodyPr/>
          <a:lstStyle/>
          <a:p>
            <a:r>
              <a:rPr lang="de-DE" dirty="0"/>
              <a:t>Pflanzenaufwuchs wird an Ort und Stelle als Mulch genutzt</a:t>
            </a:r>
          </a:p>
          <a:p>
            <a:r>
              <a:rPr lang="de-DE" dirty="0"/>
              <a:t>Optimale Bodenstruktur durch Zwischenfrucht</a:t>
            </a:r>
          </a:p>
          <a:p>
            <a:r>
              <a:rPr lang="de-DE" dirty="0"/>
              <a:t>Pflanzung erfolgt nach dem Walzen / </a:t>
            </a:r>
            <a:r>
              <a:rPr lang="de-DE" dirty="0" err="1"/>
              <a:t>Abschlegeln</a:t>
            </a:r>
            <a:r>
              <a:rPr lang="de-DE" dirty="0"/>
              <a:t> der Zwischenfrucht</a:t>
            </a:r>
          </a:p>
          <a:p>
            <a:pPr marL="0" indent="0">
              <a:buNone/>
            </a:pPr>
            <a:endParaRPr lang="de-DE" dirty="0"/>
          </a:p>
        </p:txBody>
      </p:sp>
      <p:pic>
        <p:nvPicPr>
          <p:cNvPr id="2" name="Grafik 1">
            <a:extLst>
              <a:ext uri="{FF2B5EF4-FFF2-40B4-BE49-F238E27FC236}">
                <a16:creationId xmlns:a16="http://schemas.microsoft.com/office/drawing/2014/main" id="{1A245186-DD8C-4522-A635-4A736068FB9D}"/>
              </a:ext>
            </a:extLst>
          </p:cNvPr>
          <p:cNvPicPr>
            <a:picLocks noChangeAspect="1"/>
          </p:cNvPicPr>
          <p:nvPr/>
        </p:nvPicPr>
        <p:blipFill>
          <a:blip r:embed="rId3"/>
          <a:stretch>
            <a:fillRect/>
          </a:stretch>
        </p:blipFill>
        <p:spPr>
          <a:xfrm>
            <a:off x="3465579" y="3140968"/>
            <a:ext cx="5260842" cy="2959224"/>
          </a:xfrm>
          <a:prstGeom prst="rect">
            <a:avLst/>
          </a:prstGeom>
        </p:spPr>
      </p:pic>
      <p:sp>
        <p:nvSpPr>
          <p:cNvPr id="5" name="Textfeld 16">
            <a:extLst>
              <a:ext uri="{FF2B5EF4-FFF2-40B4-BE49-F238E27FC236}">
                <a16:creationId xmlns:a16="http://schemas.microsoft.com/office/drawing/2014/main" id="{A75477A7-9493-4940-8AD7-E2E2660B5DF3}"/>
              </a:ext>
            </a:extLst>
          </p:cNvPr>
          <p:cNvSpPr>
            <a:spLocks/>
          </p:cNvSpPr>
          <p:nvPr/>
        </p:nvSpPr>
        <p:spPr bwMode="auto">
          <a:xfrm>
            <a:off x="3431956" y="6100192"/>
            <a:ext cx="4030081" cy="261610"/>
          </a:xfrm>
          <a:prstGeom prst="rect">
            <a:avLst/>
          </a:prstGeom>
          <a:noFill/>
        </p:spPr>
        <p:txBody>
          <a:bodyPr wrap="square" rtlCol="0">
            <a:spAutoFit/>
          </a:bodyPr>
          <a:lstStyle/>
          <a:p>
            <a:pPr>
              <a:defRPr/>
            </a:pPr>
            <a:r>
              <a:rPr lang="de-DE" sz="1100" baseline="30000" dirty="0"/>
              <a:t>2) </a:t>
            </a:r>
            <a:r>
              <a:rPr lang="de-DE" sz="1100" dirty="0" err="1"/>
              <a:t>Abschlegeln</a:t>
            </a:r>
            <a:r>
              <a:rPr lang="de-DE" sz="1100" dirty="0"/>
              <a:t> der Zwischenfrucht, Bio Gemüsehof Dickendorf</a:t>
            </a:r>
            <a:endParaRPr dirty="0"/>
          </a:p>
        </p:txBody>
      </p:sp>
    </p:spTree>
    <p:extLst>
      <p:ext uri="{BB962C8B-B14F-4D97-AF65-F5344CB8AC3E}">
        <p14:creationId xmlns:p14="http://schemas.microsoft.com/office/powerpoint/2010/main" val="2061556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38200" y="1283653"/>
            <a:ext cx="10515600" cy="4713923"/>
          </a:xfrm>
        </p:spPr>
        <p:txBody>
          <a:bodyPr/>
          <a:lstStyle/>
          <a:p>
            <a:pPr marL="0" indent="0" algn="ctr">
              <a:buNone/>
            </a:pPr>
            <a:r>
              <a:rPr lang="de-DE" sz="3600" dirty="0">
                <a:solidFill>
                  <a:schemeClr val="accent1"/>
                </a:solidFill>
                <a:latin typeface="+mj-lt"/>
                <a:ea typeface="+mj-ea"/>
                <a:cs typeface="+mj-cs"/>
              </a:rPr>
              <a:t>Welche Risiken sehen Sie bzw. welche Vorbehalte haben Sie gegenüber dem </a:t>
            </a:r>
            <a:r>
              <a:rPr lang="de-DE" sz="3600" dirty="0" err="1">
                <a:solidFill>
                  <a:schemeClr val="accent1"/>
                </a:solidFill>
                <a:latin typeface="+mj-lt"/>
                <a:ea typeface="+mj-ea"/>
                <a:cs typeface="+mj-cs"/>
              </a:rPr>
              <a:t>Insitu-Mulchverfahren</a:t>
            </a:r>
            <a:r>
              <a:rPr lang="de-DE" sz="3600" dirty="0">
                <a:solidFill>
                  <a:schemeClr val="accent1"/>
                </a:solidFill>
                <a:latin typeface="+mj-lt"/>
                <a:ea typeface="+mj-ea"/>
                <a:cs typeface="+mj-cs"/>
              </a:rPr>
              <a:t>?</a:t>
            </a:r>
          </a:p>
        </p:txBody>
      </p:sp>
      <p:pic>
        <p:nvPicPr>
          <p:cNvPr id="5" name="Grafik 4">
            <a:extLst>
              <a:ext uri="{FF2B5EF4-FFF2-40B4-BE49-F238E27FC236}">
                <a16:creationId xmlns:a16="http://schemas.microsoft.com/office/drawing/2014/main" id="{3742BC50-6884-4828-849F-B160256F7F65}"/>
              </a:ext>
            </a:extLst>
          </p:cNvPr>
          <p:cNvPicPr>
            <a:picLocks noChangeAspect="1"/>
          </p:cNvPicPr>
          <p:nvPr/>
        </p:nvPicPr>
        <p:blipFill>
          <a:blip r:embed="rId3"/>
          <a:stretch>
            <a:fillRect/>
          </a:stretch>
        </p:blipFill>
        <p:spPr>
          <a:xfrm>
            <a:off x="5096227" y="3384169"/>
            <a:ext cx="1999545" cy="1999545"/>
          </a:xfrm>
          <a:prstGeom prst="rect">
            <a:avLst/>
          </a:prstGeom>
        </p:spPr>
      </p:pic>
      <p:sp>
        <p:nvSpPr>
          <p:cNvPr id="6" name="Rechteck 5">
            <a:extLst>
              <a:ext uri="{FF2B5EF4-FFF2-40B4-BE49-F238E27FC236}">
                <a16:creationId xmlns:a16="http://schemas.microsoft.com/office/drawing/2014/main" id="{46B1E62D-E1D9-4BCA-8646-0D83732C7E63}"/>
              </a:ext>
            </a:extLst>
          </p:cNvPr>
          <p:cNvSpPr/>
          <p:nvPr/>
        </p:nvSpPr>
        <p:spPr>
          <a:xfrm>
            <a:off x="6470656" y="5013176"/>
            <a:ext cx="623889" cy="261610"/>
          </a:xfrm>
          <a:prstGeom prst="rect">
            <a:avLst/>
          </a:prstGeom>
        </p:spPr>
        <p:txBody>
          <a:bodyPr wrap="none">
            <a:spAutoFit/>
          </a:bodyPr>
          <a:lstStyle/>
          <a:p>
            <a:r>
              <a:rPr lang="de-DE" sz="1100" dirty="0"/>
              <a:t>pixabay</a:t>
            </a:r>
          </a:p>
        </p:txBody>
      </p:sp>
    </p:spTree>
    <p:extLst>
      <p:ext uri="{BB962C8B-B14F-4D97-AF65-F5344CB8AC3E}">
        <p14:creationId xmlns:p14="http://schemas.microsoft.com/office/powerpoint/2010/main" val="509522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Voraussetzungen für </a:t>
            </a:r>
            <a:r>
              <a:rPr lang="de-DE" dirty="0" err="1"/>
              <a:t>Insitu-Mulchverfahren</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46731" y="1628800"/>
            <a:ext cx="10515600" cy="4713923"/>
          </a:xfrm>
        </p:spPr>
        <p:txBody>
          <a:bodyPr/>
          <a:lstStyle/>
          <a:p>
            <a:pPr algn="ctr"/>
            <a:endParaRPr lang="de-DE" dirty="0"/>
          </a:p>
          <a:p>
            <a:pPr algn="ctr"/>
            <a:r>
              <a:rPr lang="de-DE" dirty="0"/>
              <a:t>Ausgewogenes Nährstoffverhältnis</a:t>
            </a:r>
          </a:p>
          <a:p>
            <a:pPr algn="ctr"/>
            <a:r>
              <a:rPr lang="de-DE" dirty="0"/>
              <a:t>Gute Bodenstruktur</a:t>
            </a:r>
          </a:p>
          <a:p>
            <a:pPr algn="ctr"/>
            <a:r>
              <a:rPr lang="de-DE" dirty="0"/>
              <a:t>Vorausschauende Planung</a:t>
            </a:r>
          </a:p>
          <a:p>
            <a:pPr algn="ctr"/>
            <a:r>
              <a:rPr lang="de-DE" dirty="0"/>
              <a:t>Präzise Werkzeuge</a:t>
            </a:r>
          </a:p>
          <a:p>
            <a:pPr algn="ctr"/>
            <a:r>
              <a:rPr lang="de-DE" dirty="0"/>
              <a:t>Klein anfangen!</a:t>
            </a:r>
          </a:p>
          <a:p>
            <a:pPr marL="0" indent="0" algn="ctr">
              <a:buNone/>
            </a:pPr>
            <a:endParaRPr lang="de-DE" dirty="0"/>
          </a:p>
          <a:p>
            <a:endParaRPr lang="de-DE" dirty="0"/>
          </a:p>
        </p:txBody>
      </p:sp>
      <p:sp>
        <p:nvSpPr>
          <p:cNvPr id="2" name="Rechteck 1">
            <a:extLst>
              <a:ext uri="{FF2B5EF4-FFF2-40B4-BE49-F238E27FC236}">
                <a16:creationId xmlns:a16="http://schemas.microsoft.com/office/drawing/2014/main" id="{80603ABA-33E4-491B-A49C-C9E867482AE6}"/>
              </a:ext>
            </a:extLst>
          </p:cNvPr>
          <p:cNvSpPr/>
          <p:nvPr/>
        </p:nvSpPr>
        <p:spPr>
          <a:xfrm>
            <a:off x="2639616" y="1916832"/>
            <a:ext cx="7344816" cy="331236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Durchführung von </a:t>
            </a:r>
            <a:r>
              <a:rPr lang="de-DE" dirty="0" err="1"/>
              <a:t>Insitu-Mulchverfahren</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09380" y="1412776"/>
            <a:ext cx="10721877" cy="4713923"/>
          </a:xfrm>
        </p:spPr>
        <p:txBody>
          <a:bodyPr/>
          <a:lstStyle/>
          <a:p>
            <a:pPr>
              <a:spcAft>
                <a:spcPts val="1200"/>
              </a:spcAft>
            </a:pPr>
            <a:r>
              <a:rPr lang="de-DE" dirty="0"/>
              <a:t>Bodenbearbeitung: </a:t>
            </a:r>
          </a:p>
          <a:p>
            <a:pPr lvl="1">
              <a:buFont typeface="Arial" panose="020B0604020202020204" pitchFamily="34" charset="0"/>
              <a:buChar char="•"/>
            </a:pPr>
            <a:r>
              <a:rPr lang="de-DE" dirty="0"/>
              <a:t>Gutes Unkrautmanagement – Wurzelunkräuter bekämpfen</a:t>
            </a:r>
          </a:p>
          <a:p>
            <a:pPr lvl="1">
              <a:buFont typeface="Arial" panose="020B0604020202020204" pitchFamily="34" charset="0"/>
              <a:buChar char="•"/>
            </a:pPr>
            <a:r>
              <a:rPr lang="de-DE" dirty="0"/>
              <a:t>Flach unterschneidende Bodenbearbeitung (ca. 5 cm tief)</a:t>
            </a:r>
          </a:p>
          <a:p>
            <a:pPr lvl="1">
              <a:buFont typeface="Arial" panose="020B0604020202020204" pitchFamily="34" charset="0"/>
              <a:buChar char="•"/>
            </a:pPr>
            <a:r>
              <a:rPr lang="de-DE" dirty="0"/>
              <a:t>Tiefenlockerung – nur wenn nötig, dann max. 25-30 cm tief und gleichzeitige Einsaat von vielseitigen Zwischenfrüchten zur Stabilisierung der Bodenstruktur</a:t>
            </a:r>
          </a:p>
          <a:p>
            <a:pPr marL="0" indent="0">
              <a:buNone/>
            </a:pPr>
            <a:endParaRPr lang="de-DE" dirty="0"/>
          </a:p>
          <a:p>
            <a:endParaRPr lang="de-DE" dirty="0"/>
          </a:p>
        </p:txBody>
      </p:sp>
      <p:pic>
        <p:nvPicPr>
          <p:cNvPr id="2" name="Grafik 1">
            <a:extLst>
              <a:ext uri="{FF2B5EF4-FFF2-40B4-BE49-F238E27FC236}">
                <a16:creationId xmlns:a16="http://schemas.microsoft.com/office/drawing/2014/main" id="{90FD355F-BC85-4D6F-953B-BE7FDB5691BE}"/>
              </a:ext>
            </a:extLst>
          </p:cNvPr>
          <p:cNvPicPr>
            <a:picLocks noChangeAspect="1"/>
          </p:cNvPicPr>
          <p:nvPr/>
        </p:nvPicPr>
        <p:blipFill>
          <a:blip r:embed="rId3"/>
          <a:stretch>
            <a:fillRect/>
          </a:stretch>
        </p:blipFill>
        <p:spPr>
          <a:xfrm>
            <a:off x="1946484" y="3629295"/>
            <a:ext cx="3502036" cy="2626527"/>
          </a:xfrm>
          <a:prstGeom prst="rect">
            <a:avLst/>
          </a:prstGeom>
        </p:spPr>
      </p:pic>
      <p:pic>
        <p:nvPicPr>
          <p:cNvPr id="5" name="Grafik 4">
            <a:extLst>
              <a:ext uri="{FF2B5EF4-FFF2-40B4-BE49-F238E27FC236}">
                <a16:creationId xmlns:a16="http://schemas.microsoft.com/office/drawing/2014/main" id="{B2DA10C8-DD4E-49AB-8D1C-6C31BBDF13F0}"/>
              </a:ext>
            </a:extLst>
          </p:cNvPr>
          <p:cNvPicPr>
            <a:picLocks noChangeAspect="1"/>
          </p:cNvPicPr>
          <p:nvPr/>
        </p:nvPicPr>
        <p:blipFill>
          <a:blip r:embed="rId4"/>
          <a:stretch>
            <a:fillRect/>
          </a:stretch>
        </p:blipFill>
        <p:spPr>
          <a:xfrm>
            <a:off x="7175036" y="3690548"/>
            <a:ext cx="3420365" cy="2565274"/>
          </a:xfrm>
          <a:prstGeom prst="rect">
            <a:avLst/>
          </a:prstGeom>
        </p:spPr>
      </p:pic>
      <p:sp>
        <p:nvSpPr>
          <p:cNvPr id="6" name="Textfeld 16">
            <a:extLst>
              <a:ext uri="{FF2B5EF4-FFF2-40B4-BE49-F238E27FC236}">
                <a16:creationId xmlns:a16="http://schemas.microsoft.com/office/drawing/2014/main" id="{1BCB3823-624F-42C4-83F6-04E6F3C319AE}"/>
              </a:ext>
            </a:extLst>
          </p:cNvPr>
          <p:cNvSpPr>
            <a:spLocks/>
          </p:cNvSpPr>
          <p:nvPr/>
        </p:nvSpPr>
        <p:spPr bwMode="auto">
          <a:xfrm>
            <a:off x="1946485" y="6362070"/>
            <a:ext cx="3357428" cy="261610"/>
          </a:xfrm>
          <a:prstGeom prst="rect">
            <a:avLst/>
          </a:prstGeom>
          <a:noFill/>
        </p:spPr>
        <p:txBody>
          <a:bodyPr wrap="square" rtlCol="0">
            <a:spAutoFit/>
          </a:bodyPr>
          <a:lstStyle/>
          <a:p>
            <a:pPr>
              <a:defRPr/>
            </a:pPr>
            <a:r>
              <a:rPr lang="de-DE" sz="1100" baseline="30000" dirty="0"/>
              <a:t>3) </a:t>
            </a:r>
            <a:r>
              <a:rPr lang="de-DE" sz="1100" dirty="0"/>
              <a:t>Bodenlockerung, Bio Gemüsehof Dickendorf                                                                                                                             </a:t>
            </a:r>
            <a:endParaRPr dirty="0"/>
          </a:p>
        </p:txBody>
      </p:sp>
      <p:sp>
        <p:nvSpPr>
          <p:cNvPr id="7" name="Textfeld 16">
            <a:extLst>
              <a:ext uri="{FF2B5EF4-FFF2-40B4-BE49-F238E27FC236}">
                <a16:creationId xmlns:a16="http://schemas.microsoft.com/office/drawing/2014/main" id="{62C694EA-D65F-4FFD-BF2A-428A27F6A737}"/>
              </a:ext>
            </a:extLst>
          </p:cNvPr>
          <p:cNvSpPr>
            <a:spLocks/>
          </p:cNvSpPr>
          <p:nvPr/>
        </p:nvSpPr>
        <p:spPr bwMode="auto">
          <a:xfrm>
            <a:off x="7175036" y="6411691"/>
            <a:ext cx="3529476" cy="430887"/>
          </a:xfrm>
          <a:prstGeom prst="rect">
            <a:avLst/>
          </a:prstGeom>
          <a:noFill/>
        </p:spPr>
        <p:txBody>
          <a:bodyPr wrap="square" rtlCol="0">
            <a:spAutoFit/>
          </a:bodyPr>
          <a:lstStyle/>
          <a:p>
            <a:pPr>
              <a:defRPr/>
            </a:pPr>
            <a:r>
              <a:rPr lang="de-DE" sz="1100" baseline="30000" dirty="0"/>
              <a:t>4) </a:t>
            </a:r>
            <a:r>
              <a:rPr lang="de-DE" sz="1100" dirty="0"/>
              <a:t>Einsaat der Winterzwischenfrucht , Bio Gemüsehof</a:t>
            </a:r>
            <a:br>
              <a:rPr lang="de-DE" sz="1100" dirty="0"/>
            </a:br>
            <a:r>
              <a:rPr lang="de-DE" sz="1100" dirty="0"/>
              <a:t>    Dickendorf</a:t>
            </a:r>
            <a:endParaRPr dirty="0"/>
          </a:p>
        </p:txBody>
      </p:sp>
    </p:spTree>
    <p:extLst>
      <p:ext uri="{BB962C8B-B14F-4D97-AF65-F5344CB8AC3E}">
        <p14:creationId xmlns:p14="http://schemas.microsoft.com/office/powerpoint/2010/main" val="29747147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Durchführung von </a:t>
            </a:r>
            <a:r>
              <a:rPr lang="de-DE" dirty="0" err="1"/>
              <a:t>Insitu-Mulchverfahren</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46730" y="1628800"/>
            <a:ext cx="10721877" cy="4713923"/>
          </a:xfrm>
        </p:spPr>
        <p:txBody>
          <a:bodyPr/>
          <a:lstStyle/>
          <a:p>
            <a:pPr>
              <a:spcAft>
                <a:spcPts val="1200"/>
              </a:spcAft>
            </a:pPr>
            <a:r>
              <a:rPr lang="de-DE" dirty="0"/>
              <a:t>Zwischenfrucht:</a:t>
            </a:r>
          </a:p>
          <a:p>
            <a:pPr lvl="1">
              <a:buFont typeface="Arial" panose="020B0604020202020204" pitchFamily="34" charset="0"/>
              <a:buChar char="•"/>
            </a:pPr>
            <a:r>
              <a:rPr lang="de-DE" dirty="0"/>
              <a:t>Aussaat – gleich hohe Anforderungen wie Hauptkulturen! </a:t>
            </a:r>
          </a:p>
          <a:p>
            <a:pPr lvl="1">
              <a:buFont typeface="Arial" panose="020B0604020202020204" pitchFamily="34" charset="0"/>
              <a:buChar char="•"/>
            </a:pPr>
            <a:r>
              <a:rPr lang="de-DE" dirty="0"/>
              <a:t>Düngung – Bodenproben</a:t>
            </a:r>
          </a:p>
          <a:p>
            <a:pPr lvl="1">
              <a:buFont typeface="Arial" panose="020B0604020202020204" pitchFamily="34" charset="0"/>
              <a:buChar char="•"/>
            </a:pPr>
            <a:r>
              <a:rPr lang="de-DE" dirty="0"/>
              <a:t>Unkrautbonitur – notfalls umbrechen, wenn Besatz zu hoch ist</a:t>
            </a:r>
          </a:p>
          <a:p>
            <a:pPr lvl="1">
              <a:buFont typeface="Arial" panose="020B0604020202020204" pitchFamily="34" charset="0"/>
              <a:buChar char="•"/>
            </a:pPr>
            <a:r>
              <a:rPr lang="de-DE" dirty="0"/>
              <a:t>Umbruch – Durchwuchs in der Folgekultur vermeiden</a:t>
            </a:r>
          </a:p>
          <a:p>
            <a:pPr marL="0" indent="0">
              <a:buNone/>
            </a:pPr>
            <a:endParaRPr lang="de-DE" dirty="0"/>
          </a:p>
          <a:p>
            <a:endParaRPr lang="de-DE" dirty="0"/>
          </a:p>
        </p:txBody>
      </p:sp>
      <p:pic>
        <p:nvPicPr>
          <p:cNvPr id="2" name="Grafik 1">
            <a:extLst>
              <a:ext uri="{FF2B5EF4-FFF2-40B4-BE49-F238E27FC236}">
                <a16:creationId xmlns:a16="http://schemas.microsoft.com/office/drawing/2014/main" id="{03306DEC-0C6B-4BE7-BD7A-901077C55A60}"/>
              </a:ext>
            </a:extLst>
          </p:cNvPr>
          <p:cNvPicPr>
            <a:picLocks noChangeAspect="1"/>
          </p:cNvPicPr>
          <p:nvPr/>
        </p:nvPicPr>
        <p:blipFill>
          <a:blip r:embed="rId3"/>
          <a:stretch>
            <a:fillRect/>
          </a:stretch>
        </p:blipFill>
        <p:spPr>
          <a:xfrm>
            <a:off x="4407468" y="4077072"/>
            <a:ext cx="3600400" cy="2025225"/>
          </a:xfrm>
          <a:prstGeom prst="rect">
            <a:avLst/>
          </a:prstGeom>
        </p:spPr>
      </p:pic>
      <p:sp>
        <p:nvSpPr>
          <p:cNvPr id="5" name="Textfeld 16">
            <a:extLst>
              <a:ext uri="{FF2B5EF4-FFF2-40B4-BE49-F238E27FC236}">
                <a16:creationId xmlns:a16="http://schemas.microsoft.com/office/drawing/2014/main" id="{3B4865C1-6E81-433B-B5A7-DDB9B3DBF384}"/>
              </a:ext>
            </a:extLst>
          </p:cNvPr>
          <p:cNvSpPr>
            <a:spLocks/>
          </p:cNvSpPr>
          <p:nvPr/>
        </p:nvSpPr>
        <p:spPr bwMode="auto">
          <a:xfrm>
            <a:off x="4407468" y="6102297"/>
            <a:ext cx="2519097" cy="261610"/>
          </a:xfrm>
          <a:prstGeom prst="rect">
            <a:avLst/>
          </a:prstGeom>
          <a:noFill/>
        </p:spPr>
        <p:txBody>
          <a:bodyPr wrap="square" rtlCol="0">
            <a:spAutoFit/>
          </a:bodyPr>
          <a:lstStyle/>
          <a:p>
            <a:pPr>
              <a:defRPr/>
            </a:pPr>
            <a:r>
              <a:rPr lang="de-DE" sz="1100" dirty="0"/>
              <a:t>Zwischenfrucht, Bodensee-Stiftung</a:t>
            </a:r>
            <a:endParaRPr dirty="0"/>
          </a:p>
        </p:txBody>
      </p:sp>
    </p:spTree>
    <p:extLst>
      <p:ext uri="{BB962C8B-B14F-4D97-AF65-F5344CB8AC3E}">
        <p14:creationId xmlns:p14="http://schemas.microsoft.com/office/powerpoint/2010/main" val="35335600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defRPr/>
            </a:pPr>
            <a:r>
              <a:rPr lang="de-DE" dirty="0" err="1"/>
              <a:t>Insitu</a:t>
            </a:r>
            <a:r>
              <a:rPr lang="de-DE" dirty="0"/>
              <a:t>-Mulch: Beispiele für mögliche Zwischenfrucht-mischungen</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46730" y="1628800"/>
            <a:ext cx="11009909" cy="4713923"/>
          </a:xfrm>
        </p:spPr>
        <p:txBody>
          <a:bodyPr/>
          <a:lstStyle/>
          <a:p>
            <a:pPr marL="0" indent="0">
              <a:buNone/>
            </a:pPr>
            <a:r>
              <a:rPr lang="de-DE" dirty="0">
                <a:solidFill>
                  <a:schemeClr val="accent1"/>
                </a:solidFill>
                <a:latin typeface="+mj-lt"/>
                <a:ea typeface="+mj-ea"/>
                <a:cs typeface="+mj-cs"/>
              </a:rPr>
              <a:t>Früh blühend, etwa Mitte Mai:	   	</a:t>
            </a:r>
            <a:r>
              <a:rPr lang="de-DE" sz="2400" dirty="0">
                <a:solidFill>
                  <a:schemeClr val="accent1"/>
                </a:solidFill>
              </a:rPr>
              <a:t> </a:t>
            </a:r>
            <a:r>
              <a:rPr lang="de-DE" dirty="0">
                <a:solidFill>
                  <a:schemeClr val="accent1"/>
                </a:solidFill>
                <a:latin typeface="+mj-lt"/>
                <a:ea typeface="+mj-ea"/>
                <a:cs typeface="+mj-cs"/>
              </a:rPr>
              <a:t>Spät blühend, etwa Anfang Juni:</a:t>
            </a:r>
          </a:p>
          <a:p>
            <a:pPr marL="457200" lvl="1" indent="0">
              <a:buNone/>
            </a:pPr>
            <a:endParaRPr lang="de-DE" sz="2800" dirty="0"/>
          </a:p>
          <a:p>
            <a:pPr marL="457200" lvl="1" indent="0">
              <a:buNone/>
            </a:pPr>
            <a:r>
              <a:rPr lang="de-DE" sz="2800" dirty="0"/>
              <a:t>60% </a:t>
            </a:r>
            <a:r>
              <a:rPr lang="de-DE" sz="2800" b="1" dirty="0"/>
              <a:t>Grünschnittroggen</a:t>
            </a:r>
            <a:r>
              <a:rPr lang="de-DE" sz="2800" dirty="0"/>
              <a:t> 			60% </a:t>
            </a:r>
            <a:r>
              <a:rPr lang="de-DE" sz="2800" b="1" dirty="0" err="1"/>
              <a:t>Wintertriticale</a:t>
            </a:r>
            <a:endParaRPr lang="de-DE" sz="2800" b="1" dirty="0"/>
          </a:p>
          <a:p>
            <a:pPr marL="457200" lvl="1" indent="0">
              <a:buNone/>
            </a:pPr>
            <a:r>
              <a:rPr lang="de-DE" sz="2800" dirty="0"/>
              <a:t>20% Zottelwicke 				20% Zottelwicke</a:t>
            </a:r>
          </a:p>
          <a:p>
            <a:pPr marL="457200" lvl="1" indent="0">
              <a:buNone/>
            </a:pPr>
            <a:r>
              <a:rPr lang="de-DE" sz="2800" dirty="0"/>
              <a:t>10% Wintererbse (EFB 33) 			10% Wintererbse (EFB 33)</a:t>
            </a:r>
          </a:p>
          <a:p>
            <a:pPr marL="457200" lvl="1" indent="0">
              <a:buNone/>
            </a:pPr>
            <a:r>
              <a:rPr lang="de-DE" sz="2800" dirty="0"/>
              <a:t>8% Pannonische Wicke 			  8% Pannonische Wicke</a:t>
            </a:r>
          </a:p>
          <a:p>
            <a:pPr marL="457200" lvl="1" indent="0">
              <a:buNone/>
            </a:pPr>
            <a:r>
              <a:rPr lang="de-DE" sz="2800" dirty="0"/>
              <a:t>2% Inkarnatklee				  2% Inkarnatklee</a:t>
            </a:r>
          </a:p>
          <a:p>
            <a:pPr marL="914400" lvl="2" indent="0">
              <a:buNone/>
            </a:pPr>
            <a:r>
              <a:rPr lang="de-DE" sz="2400" dirty="0"/>
              <a:t>				</a:t>
            </a:r>
          </a:p>
          <a:p>
            <a:pPr lvl="2">
              <a:buFont typeface="Courier New" panose="02070309020205020404" pitchFamily="49" charset="0"/>
              <a:buChar char="o"/>
            </a:pPr>
            <a:endParaRPr lang="de-DE" sz="2400" dirty="0">
              <a:solidFill>
                <a:schemeClr val="accent1"/>
              </a:solidFill>
            </a:endParaRPr>
          </a:p>
          <a:p>
            <a:pPr lvl="2">
              <a:buFont typeface="Courier New" panose="02070309020205020404" pitchFamily="49" charset="0"/>
              <a:buChar char="o"/>
            </a:pPr>
            <a:endParaRPr lang="de-DE" dirty="0"/>
          </a:p>
        </p:txBody>
      </p:sp>
      <p:sp>
        <p:nvSpPr>
          <p:cNvPr id="2" name="Textfeld 1">
            <a:extLst>
              <a:ext uri="{FF2B5EF4-FFF2-40B4-BE49-F238E27FC236}">
                <a16:creationId xmlns:a16="http://schemas.microsoft.com/office/drawing/2014/main" id="{56007012-0B19-46B6-A27F-AFF3167A95E2}"/>
              </a:ext>
            </a:extLst>
          </p:cNvPr>
          <p:cNvSpPr txBox="1"/>
          <p:nvPr/>
        </p:nvSpPr>
        <p:spPr>
          <a:xfrm>
            <a:off x="1271464" y="6081113"/>
            <a:ext cx="3150221" cy="261610"/>
          </a:xfrm>
          <a:prstGeom prst="rect">
            <a:avLst/>
          </a:prstGeom>
          <a:noFill/>
        </p:spPr>
        <p:txBody>
          <a:bodyPr wrap="none" rtlCol="0">
            <a:spAutoFit/>
          </a:bodyPr>
          <a:lstStyle/>
          <a:p>
            <a:r>
              <a:rPr lang="de-DE" sz="1100" dirty="0"/>
              <a:t>https://live2give.info/das-anbausystem/#4_Schritte</a:t>
            </a:r>
          </a:p>
        </p:txBody>
      </p:sp>
    </p:spTree>
    <p:extLst>
      <p:ext uri="{BB962C8B-B14F-4D97-AF65-F5344CB8AC3E}">
        <p14:creationId xmlns:p14="http://schemas.microsoft.com/office/powerpoint/2010/main" val="32882904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Durchführung von </a:t>
            </a:r>
            <a:r>
              <a:rPr lang="de-DE" dirty="0" err="1"/>
              <a:t>Insitu-Mulchverfahren</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46730" y="1628800"/>
            <a:ext cx="10721877" cy="4713923"/>
          </a:xfrm>
        </p:spPr>
        <p:txBody>
          <a:bodyPr/>
          <a:lstStyle/>
          <a:p>
            <a:r>
              <a:rPr lang="de-DE" dirty="0"/>
              <a:t>Nährstoffberechnung</a:t>
            </a:r>
          </a:p>
          <a:p>
            <a:pPr lvl="1"/>
            <a:r>
              <a:rPr lang="de-DE" dirty="0" err="1"/>
              <a:t>Nmin</a:t>
            </a:r>
            <a:r>
              <a:rPr lang="de-DE" dirty="0"/>
              <a:t>-Probe vor der Aussaat</a:t>
            </a:r>
          </a:p>
          <a:p>
            <a:r>
              <a:rPr lang="de-DE" dirty="0"/>
              <a:t>Pflanzung</a:t>
            </a:r>
          </a:p>
          <a:p>
            <a:pPr lvl="1"/>
            <a:r>
              <a:rPr lang="de-DE" dirty="0"/>
              <a:t>möglichst gleich nach dem Mulchen/Schlegeln</a:t>
            </a:r>
          </a:p>
          <a:p>
            <a:pPr lvl="1"/>
            <a:r>
              <a:rPr lang="de-DE" dirty="0"/>
              <a:t>Düngung, Bewässerung möglichst nur in den </a:t>
            </a:r>
          </a:p>
          <a:p>
            <a:pPr marL="457200" lvl="1" indent="0">
              <a:buNone/>
            </a:pPr>
            <a:r>
              <a:rPr lang="de-DE" dirty="0"/>
              <a:t>   Pflanzreihen</a:t>
            </a:r>
          </a:p>
          <a:p>
            <a:r>
              <a:rPr lang="de-DE" dirty="0"/>
              <a:t>Unkrautbonitur</a:t>
            </a:r>
          </a:p>
          <a:p>
            <a:pPr lvl="1"/>
            <a:r>
              <a:rPr lang="de-DE" dirty="0"/>
              <a:t>bei zu viel Besatz ggf. Handhacke oder </a:t>
            </a:r>
            <a:r>
              <a:rPr lang="de-DE" dirty="0" err="1"/>
              <a:t>Untermulchhacken</a:t>
            </a:r>
            <a:endParaRPr lang="de-DE" dirty="0"/>
          </a:p>
          <a:p>
            <a:r>
              <a:rPr lang="de-DE" dirty="0"/>
              <a:t>Ernte</a:t>
            </a:r>
          </a:p>
          <a:p>
            <a:pPr lvl="1"/>
            <a:r>
              <a:rPr lang="de-DE" dirty="0"/>
              <a:t>bei geringem Unkrautbesatz direkte Ausbringung von </a:t>
            </a:r>
            <a:r>
              <a:rPr lang="de-DE" dirty="0" err="1"/>
              <a:t>Transfermulch</a:t>
            </a:r>
            <a:r>
              <a:rPr lang="de-DE" dirty="0"/>
              <a:t> und weiterer Pflanzsatz</a:t>
            </a:r>
          </a:p>
          <a:p>
            <a:pPr marL="0" indent="0">
              <a:buNone/>
            </a:pPr>
            <a:endParaRPr lang="de-DE" dirty="0"/>
          </a:p>
          <a:p>
            <a:endParaRPr lang="de-DE" dirty="0"/>
          </a:p>
        </p:txBody>
      </p:sp>
      <p:pic>
        <p:nvPicPr>
          <p:cNvPr id="2" name="Grafik 1">
            <a:extLst>
              <a:ext uri="{FF2B5EF4-FFF2-40B4-BE49-F238E27FC236}">
                <a16:creationId xmlns:a16="http://schemas.microsoft.com/office/drawing/2014/main" id="{B4D29897-9D8A-477E-BF60-5CCC15E463B2}"/>
              </a:ext>
            </a:extLst>
          </p:cNvPr>
          <p:cNvPicPr>
            <a:picLocks noChangeAspect="1"/>
          </p:cNvPicPr>
          <p:nvPr/>
        </p:nvPicPr>
        <p:blipFill>
          <a:blip r:embed="rId3"/>
          <a:stretch>
            <a:fillRect/>
          </a:stretch>
        </p:blipFill>
        <p:spPr>
          <a:xfrm>
            <a:off x="7612543" y="1484784"/>
            <a:ext cx="3953126" cy="2763154"/>
          </a:xfrm>
          <a:prstGeom prst="rect">
            <a:avLst/>
          </a:prstGeom>
        </p:spPr>
      </p:pic>
      <p:sp>
        <p:nvSpPr>
          <p:cNvPr id="5" name="Textfeld 16">
            <a:extLst>
              <a:ext uri="{FF2B5EF4-FFF2-40B4-BE49-F238E27FC236}">
                <a16:creationId xmlns:a16="http://schemas.microsoft.com/office/drawing/2014/main" id="{FB3CC644-8E73-4867-A84A-8F03D3E44B60}"/>
              </a:ext>
            </a:extLst>
          </p:cNvPr>
          <p:cNvSpPr>
            <a:spLocks/>
          </p:cNvSpPr>
          <p:nvPr/>
        </p:nvSpPr>
        <p:spPr bwMode="auto">
          <a:xfrm>
            <a:off x="7596926" y="4191004"/>
            <a:ext cx="3885493" cy="261610"/>
          </a:xfrm>
          <a:prstGeom prst="rect">
            <a:avLst/>
          </a:prstGeom>
          <a:noFill/>
        </p:spPr>
        <p:txBody>
          <a:bodyPr wrap="square" rtlCol="0">
            <a:spAutoFit/>
          </a:bodyPr>
          <a:lstStyle/>
          <a:p>
            <a:pPr>
              <a:defRPr/>
            </a:pPr>
            <a:r>
              <a:rPr lang="de-DE" sz="1100" baseline="30000" dirty="0"/>
              <a:t>5) </a:t>
            </a:r>
            <a:r>
              <a:rPr lang="de-DE" sz="1100" dirty="0" err="1"/>
              <a:t>Mulchpflanzung</a:t>
            </a:r>
            <a:r>
              <a:rPr lang="de-DE" sz="1100" dirty="0"/>
              <a:t>, Bio Gemüsehof Dickendorf</a:t>
            </a:r>
            <a:endParaRPr dirty="0"/>
          </a:p>
        </p:txBody>
      </p:sp>
    </p:spTree>
    <p:extLst>
      <p:ext uri="{BB962C8B-B14F-4D97-AF65-F5344CB8AC3E}">
        <p14:creationId xmlns:p14="http://schemas.microsoft.com/office/powerpoint/2010/main" val="38250686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Durchführung von </a:t>
            </a:r>
            <a:r>
              <a:rPr lang="de-DE" dirty="0" err="1"/>
              <a:t>Insitu-Mulchverfahren</a:t>
            </a:r>
            <a:endParaRPr dirty="0"/>
          </a:p>
        </p:txBody>
      </p:sp>
      <p:sp>
        <p:nvSpPr>
          <p:cNvPr id="5" name="Textfeld 16">
            <a:extLst>
              <a:ext uri="{FF2B5EF4-FFF2-40B4-BE49-F238E27FC236}">
                <a16:creationId xmlns:a16="http://schemas.microsoft.com/office/drawing/2014/main" id="{FB3CC644-8E73-4867-A84A-8F03D3E44B60}"/>
              </a:ext>
            </a:extLst>
          </p:cNvPr>
          <p:cNvSpPr>
            <a:spLocks/>
          </p:cNvSpPr>
          <p:nvPr/>
        </p:nvSpPr>
        <p:spPr bwMode="auto">
          <a:xfrm>
            <a:off x="7575122" y="4028006"/>
            <a:ext cx="3885493" cy="430887"/>
          </a:xfrm>
          <a:prstGeom prst="rect">
            <a:avLst/>
          </a:prstGeom>
          <a:noFill/>
        </p:spPr>
        <p:txBody>
          <a:bodyPr wrap="square" rtlCol="0">
            <a:spAutoFit/>
          </a:bodyPr>
          <a:lstStyle/>
          <a:p>
            <a:pPr>
              <a:defRPr/>
            </a:pPr>
            <a:r>
              <a:rPr lang="de-DE" sz="1100" baseline="30000" dirty="0"/>
              <a:t>8) </a:t>
            </a:r>
            <a:r>
              <a:rPr lang="de-DE" sz="1100" dirty="0"/>
              <a:t>Vorbereitete Beete unmittelbar vor der Pflanzung,</a:t>
            </a:r>
          </a:p>
          <a:p>
            <a:pPr>
              <a:defRPr/>
            </a:pPr>
            <a:r>
              <a:rPr lang="de-DE" sz="1100" dirty="0"/>
              <a:t>Bio Gemüsehof Dickendorf</a:t>
            </a:r>
            <a:endParaRPr dirty="0"/>
          </a:p>
        </p:txBody>
      </p:sp>
      <p:pic>
        <p:nvPicPr>
          <p:cNvPr id="6" name="Grafik 5">
            <a:extLst>
              <a:ext uri="{FF2B5EF4-FFF2-40B4-BE49-F238E27FC236}">
                <a16:creationId xmlns:a16="http://schemas.microsoft.com/office/drawing/2014/main" id="{38FD6D74-B5FB-4D30-A7D9-8825ED9C18F6}"/>
              </a:ext>
            </a:extLst>
          </p:cNvPr>
          <p:cNvPicPr>
            <a:picLocks noChangeAspect="1"/>
          </p:cNvPicPr>
          <p:nvPr/>
        </p:nvPicPr>
        <p:blipFill>
          <a:blip r:embed="rId3"/>
          <a:stretch>
            <a:fillRect/>
          </a:stretch>
        </p:blipFill>
        <p:spPr>
          <a:xfrm>
            <a:off x="7575122" y="1283653"/>
            <a:ext cx="3353520" cy="2682816"/>
          </a:xfrm>
          <a:prstGeom prst="rect">
            <a:avLst/>
          </a:prstGeom>
        </p:spPr>
      </p:pic>
      <p:pic>
        <p:nvPicPr>
          <p:cNvPr id="9" name="Inhaltsplatzhalter 8">
            <a:extLst>
              <a:ext uri="{FF2B5EF4-FFF2-40B4-BE49-F238E27FC236}">
                <a16:creationId xmlns:a16="http://schemas.microsoft.com/office/drawing/2014/main" id="{A95CC5EA-97A3-48E1-8EA9-218426F6827A}"/>
              </a:ext>
            </a:extLst>
          </p:cNvPr>
          <p:cNvPicPr>
            <a:picLocks noGrp="1" noChangeAspect="1"/>
          </p:cNvPicPr>
          <p:nvPr>
            <p:ph idx="1"/>
          </p:nvPr>
        </p:nvPicPr>
        <p:blipFill>
          <a:blip r:embed="rId4"/>
          <a:stretch>
            <a:fillRect/>
          </a:stretch>
        </p:blipFill>
        <p:spPr>
          <a:xfrm>
            <a:off x="951667" y="1218708"/>
            <a:ext cx="3353518" cy="2682815"/>
          </a:xfrm>
          <a:prstGeom prst="rect">
            <a:avLst/>
          </a:prstGeom>
        </p:spPr>
      </p:pic>
      <p:sp>
        <p:nvSpPr>
          <p:cNvPr id="10" name="Textfeld 16">
            <a:extLst>
              <a:ext uri="{FF2B5EF4-FFF2-40B4-BE49-F238E27FC236}">
                <a16:creationId xmlns:a16="http://schemas.microsoft.com/office/drawing/2014/main" id="{54853D5A-451E-4517-AF9A-C7C15CA83C88}"/>
              </a:ext>
            </a:extLst>
          </p:cNvPr>
          <p:cNvSpPr>
            <a:spLocks/>
          </p:cNvSpPr>
          <p:nvPr/>
        </p:nvSpPr>
        <p:spPr bwMode="auto">
          <a:xfrm>
            <a:off x="920288" y="3899605"/>
            <a:ext cx="3519528" cy="430887"/>
          </a:xfrm>
          <a:prstGeom prst="rect">
            <a:avLst/>
          </a:prstGeom>
          <a:noFill/>
        </p:spPr>
        <p:txBody>
          <a:bodyPr wrap="square" rtlCol="0">
            <a:spAutoFit/>
          </a:bodyPr>
          <a:lstStyle/>
          <a:p>
            <a:pPr>
              <a:defRPr/>
            </a:pPr>
            <a:r>
              <a:rPr lang="de-DE" sz="1100" baseline="30000" dirty="0"/>
              <a:t>6) </a:t>
            </a:r>
            <a:r>
              <a:rPr lang="de-DE" sz="1100" dirty="0"/>
              <a:t>Mähen der Zwischenfrucht mit einem </a:t>
            </a:r>
            <a:r>
              <a:rPr lang="de-DE" sz="1100" dirty="0" err="1"/>
              <a:t>Schlegelmulcher</a:t>
            </a:r>
            <a:r>
              <a:rPr lang="de-DE" sz="1100" dirty="0"/>
              <a:t>,</a:t>
            </a:r>
          </a:p>
          <a:p>
            <a:pPr>
              <a:defRPr/>
            </a:pPr>
            <a:r>
              <a:rPr lang="de-DE" sz="1100" dirty="0"/>
              <a:t>   Bio Gemüsehof Dickendorf</a:t>
            </a:r>
            <a:endParaRPr dirty="0"/>
          </a:p>
        </p:txBody>
      </p:sp>
      <p:pic>
        <p:nvPicPr>
          <p:cNvPr id="11" name="Grafik 10">
            <a:extLst>
              <a:ext uri="{FF2B5EF4-FFF2-40B4-BE49-F238E27FC236}">
                <a16:creationId xmlns:a16="http://schemas.microsoft.com/office/drawing/2014/main" id="{6AA3B48B-4411-406B-A4A2-A46E1B47AAEA}"/>
              </a:ext>
            </a:extLst>
          </p:cNvPr>
          <p:cNvPicPr>
            <a:picLocks noChangeAspect="1"/>
          </p:cNvPicPr>
          <p:nvPr/>
        </p:nvPicPr>
        <p:blipFill>
          <a:blip r:embed="rId5"/>
          <a:stretch>
            <a:fillRect/>
          </a:stretch>
        </p:blipFill>
        <p:spPr>
          <a:xfrm>
            <a:off x="4305184" y="3150917"/>
            <a:ext cx="3269940" cy="2615952"/>
          </a:xfrm>
          <a:prstGeom prst="rect">
            <a:avLst/>
          </a:prstGeom>
        </p:spPr>
      </p:pic>
      <p:sp>
        <p:nvSpPr>
          <p:cNvPr id="12" name="Textfeld 16">
            <a:extLst>
              <a:ext uri="{FF2B5EF4-FFF2-40B4-BE49-F238E27FC236}">
                <a16:creationId xmlns:a16="http://schemas.microsoft.com/office/drawing/2014/main" id="{678B3C62-5008-4ED9-B586-CEA297FD9618}"/>
              </a:ext>
            </a:extLst>
          </p:cNvPr>
          <p:cNvSpPr>
            <a:spLocks/>
          </p:cNvSpPr>
          <p:nvPr/>
        </p:nvSpPr>
        <p:spPr bwMode="auto">
          <a:xfrm>
            <a:off x="4305184" y="5766869"/>
            <a:ext cx="3733562" cy="430887"/>
          </a:xfrm>
          <a:prstGeom prst="rect">
            <a:avLst/>
          </a:prstGeom>
          <a:noFill/>
        </p:spPr>
        <p:txBody>
          <a:bodyPr wrap="square" rtlCol="0">
            <a:spAutoFit/>
          </a:bodyPr>
          <a:lstStyle/>
          <a:p>
            <a:pPr>
              <a:defRPr/>
            </a:pPr>
            <a:r>
              <a:rPr lang="de-DE" sz="1100" baseline="30000" dirty="0"/>
              <a:t>7) </a:t>
            </a:r>
            <a:r>
              <a:rPr lang="de-DE" sz="1100" dirty="0"/>
              <a:t>Durch das Schlegeln generierte </a:t>
            </a:r>
            <a:r>
              <a:rPr lang="de-DE" sz="1100" dirty="0" err="1"/>
              <a:t>Mulchdecke</a:t>
            </a:r>
            <a:r>
              <a:rPr lang="de-DE" sz="1100" dirty="0"/>
              <a:t>, </a:t>
            </a:r>
          </a:p>
          <a:p>
            <a:pPr>
              <a:defRPr/>
            </a:pPr>
            <a:r>
              <a:rPr lang="de-DE" sz="1100" dirty="0"/>
              <a:t>Bio Gemüsehof Dickendorf</a:t>
            </a:r>
            <a:endParaRPr dirty="0"/>
          </a:p>
        </p:txBody>
      </p:sp>
    </p:spTree>
    <p:extLst>
      <p:ext uri="{BB962C8B-B14F-4D97-AF65-F5344CB8AC3E}">
        <p14:creationId xmlns:p14="http://schemas.microsoft.com/office/powerpoint/2010/main" val="5834254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Nutzung des </a:t>
            </a:r>
            <a:r>
              <a:rPr lang="de-DE" dirty="0" err="1"/>
              <a:t>Restmulchs</a:t>
            </a:r>
            <a:r>
              <a:rPr lang="de-DE" dirty="0"/>
              <a:t> für die Folgekultur</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46730" y="1628800"/>
            <a:ext cx="10721877" cy="4713923"/>
          </a:xfrm>
        </p:spPr>
        <p:txBody>
          <a:bodyPr/>
          <a:lstStyle/>
          <a:p>
            <a:r>
              <a:rPr lang="de-DE" dirty="0"/>
              <a:t>Statt Einarbeitung des </a:t>
            </a:r>
            <a:r>
              <a:rPr lang="de-DE" dirty="0" err="1"/>
              <a:t>Restmulchs</a:t>
            </a:r>
            <a:r>
              <a:rPr lang="de-DE" dirty="0"/>
              <a:t> in den Boden</a:t>
            </a:r>
          </a:p>
          <a:p>
            <a:pPr marL="0" indent="0">
              <a:buNone/>
            </a:pPr>
            <a:r>
              <a:rPr lang="de-DE" dirty="0"/>
              <a:t>	Mulch-</a:t>
            </a:r>
            <a:r>
              <a:rPr lang="de-DE" dirty="0" err="1"/>
              <a:t>Frässaat</a:t>
            </a:r>
            <a:endParaRPr lang="de-DE" dirty="0"/>
          </a:p>
          <a:p>
            <a:pPr marL="0" indent="0">
              <a:buNone/>
            </a:pPr>
            <a:endParaRPr lang="de-DE" b="1" dirty="0"/>
          </a:p>
        </p:txBody>
      </p:sp>
      <p:sp>
        <p:nvSpPr>
          <p:cNvPr id="5" name="Pfeil: nach rechts 4">
            <a:extLst>
              <a:ext uri="{FF2B5EF4-FFF2-40B4-BE49-F238E27FC236}">
                <a16:creationId xmlns:a16="http://schemas.microsoft.com/office/drawing/2014/main" id="{FF7EF291-F3D4-4DB9-852A-065ED8F02867}"/>
              </a:ext>
            </a:extLst>
          </p:cNvPr>
          <p:cNvSpPr/>
          <p:nvPr/>
        </p:nvSpPr>
        <p:spPr>
          <a:xfrm>
            <a:off x="1199456" y="2204864"/>
            <a:ext cx="504056" cy="2686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6" name="Grafik 5">
            <a:extLst>
              <a:ext uri="{FF2B5EF4-FFF2-40B4-BE49-F238E27FC236}">
                <a16:creationId xmlns:a16="http://schemas.microsoft.com/office/drawing/2014/main" id="{A7C3F253-1CF8-4F8B-92AB-179C7972B863}"/>
              </a:ext>
            </a:extLst>
          </p:cNvPr>
          <p:cNvPicPr>
            <a:picLocks noChangeAspect="1"/>
          </p:cNvPicPr>
          <p:nvPr/>
        </p:nvPicPr>
        <p:blipFill>
          <a:blip r:embed="rId3"/>
          <a:stretch>
            <a:fillRect/>
          </a:stretch>
        </p:blipFill>
        <p:spPr>
          <a:xfrm>
            <a:off x="6038637" y="2957955"/>
            <a:ext cx="4685437" cy="3125150"/>
          </a:xfrm>
          <a:prstGeom prst="rect">
            <a:avLst/>
          </a:prstGeom>
        </p:spPr>
      </p:pic>
      <p:pic>
        <p:nvPicPr>
          <p:cNvPr id="7" name="Grafik 6">
            <a:extLst>
              <a:ext uri="{FF2B5EF4-FFF2-40B4-BE49-F238E27FC236}">
                <a16:creationId xmlns:a16="http://schemas.microsoft.com/office/drawing/2014/main" id="{33BE8D7D-602C-4DA2-9CDC-4191841C9AA1}"/>
              </a:ext>
            </a:extLst>
          </p:cNvPr>
          <p:cNvPicPr>
            <a:picLocks noChangeAspect="1"/>
          </p:cNvPicPr>
          <p:nvPr/>
        </p:nvPicPr>
        <p:blipFill>
          <a:blip r:embed="rId4"/>
          <a:stretch>
            <a:fillRect/>
          </a:stretch>
        </p:blipFill>
        <p:spPr>
          <a:xfrm>
            <a:off x="1055440" y="2974156"/>
            <a:ext cx="4166867" cy="3125150"/>
          </a:xfrm>
          <a:prstGeom prst="rect">
            <a:avLst/>
          </a:prstGeom>
        </p:spPr>
      </p:pic>
      <p:sp>
        <p:nvSpPr>
          <p:cNvPr id="9" name="Textfeld 16">
            <a:extLst>
              <a:ext uri="{FF2B5EF4-FFF2-40B4-BE49-F238E27FC236}">
                <a16:creationId xmlns:a16="http://schemas.microsoft.com/office/drawing/2014/main" id="{1D40D142-847A-49DA-B0BA-B59B539B631D}"/>
              </a:ext>
            </a:extLst>
          </p:cNvPr>
          <p:cNvSpPr>
            <a:spLocks/>
          </p:cNvSpPr>
          <p:nvPr/>
        </p:nvSpPr>
        <p:spPr bwMode="auto">
          <a:xfrm>
            <a:off x="5944670" y="6080117"/>
            <a:ext cx="4680520" cy="261610"/>
          </a:xfrm>
          <a:prstGeom prst="rect">
            <a:avLst/>
          </a:prstGeom>
          <a:noFill/>
        </p:spPr>
        <p:txBody>
          <a:bodyPr wrap="square" rtlCol="0">
            <a:spAutoFit/>
          </a:bodyPr>
          <a:lstStyle/>
          <a:p>
            <a:pPr>
              <a:defRPr/>
            </a:pPr>
            <a:r>
              <a:rPr lang="de-DE" sz="1100" baseline="30000" dirty="0"/>
              <a:t>10) </a:t>
            </a:r>
            <a:r>
              <a:rPr lang="de-DE" sz="1100" dirty="0"/>
              <a:t>Prinzip </a:t>
            </a:r>
            <a:r>
              <a:rPr lang="de-DE" sz="1100" dirty="0" err="1"/>
              <a:t>Mulchfrässaat</a:t>
            </a:r>
            <a:r>
              <a:rPr lang="de-DE" sz="1100" dirty="0"/>
              <a:t>, Bio Gemüsehof Dickendorf</a:t>
            </a:r>
            <a:endParaRPr dirty="0"/>
          </a:p>
        </p:txBody>
      </p:sp>
      <p:sp>
        <p:nvSpPr>
          <p:cNvPr id="8" name="Textfeld 16">
            <a:extLst>
              <a:ext uri="{FF2B5EF4-FFF2-40B4-BE49-F238E27FC236}">
                <a16:creationId xmlns:a16="http://schemas.microsoft.com/office/drawing/2014/main" id="{544689DE-B293-4990-A067-9955BAB2F578}"/>
              </a:ext>
            </a:extLst>
          </p:cNvPr>
          <p:cNvSpPr>
            <a:spLocks/>
          </p:cNvSpPr>
          <p:nvPr/>
        </p:nvSpPr>
        <p:spPr bwMode="auto">
          <a:xfrm>
            <a:off x="1055440" y="6118653"/>
            <a:ext cx="4680520" cy="261610"/>
          </a:xfrm>
          <a:prstGeom prst="rect">
            <a:avLst/>
          </a:prstGeom>
          <a:noFill/>
        </p:spPr>
        <p:txBody>
          <a:bodyPr wrap="square" rtlCol="0">
            <a:spAutoFit/>
          </a:bodyPr>
          <a:lstStyle/>
          <a:p>
            <a:pPr>
              <a:defRPr/>
            </a:pPr>
            <a:r>
              <a:rPr lang="de-DE" sz="1100" baseline="30000" dirty="0"/>
              <a:t>9) </a:t>
            </a:r>
            <a:r>
              <a:rPr lang="de-DE" sz="1100" dirty="0"/>
              <a:t>Winkelschneider, Bio Gemüsehof Dickendorf</a:t>
            </a:r>
            <a:endParaRPr dirty="0"/>
          </a:p>
        </p:txBody>
      </p:sp>
    </p:spTree>
    <p:extLst>
      <p:ext uri="{BB962C8B-B14F-4D97-AF65-F5344CB8AC3E}">
        <p14:creationId xmlns:p14="http://schemas.microsoft.com/office/powerpoint/2010/main" val="14043856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Kombiverfahren </a:t>
            </a:r>
            <a:r>
              <a:rPr lang="de-DE" dirty="0" err="1"/>
              <a:t>Cut&amp;Carry</a:t>
            </a:r>
            <a:r>
              <a:rPr lang="de-DE" dirty="0"/>
              <a:t> und </a:t>
            </a:r>
            <a:r>
              <a:rPr lang="de-DE" dirty="0" err="1"/>
              <a:t>Insitu</a:t>
            </a:r>
            <a:r>
              <a:rPr lang="de-DE" dirty="0"/>
              <a:t>-Mulch</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38200" y="1283653"/>
            <a:ext cx="10515600" cy="4713923"/>
          </a:xfrm>
        </p:spPr>
        <p:txBody>
          <a:bodyPr/>
          <a:lstStyle/>
          <a:p>
            <a:pPr marL="0" indent="0" algn="ctr">
              <a:buNone/>
            </a:pPr>
            <a:endParaRPr lang="de-DE" dirty="0"/>
          </a:p>
          <a:p>
            <a:pPr marL="0" indent="0">
              <a:buNone/>
            </a:pPr>
            <a:r>
              <a:rPr lang="de-DE" dirty="0" err="1"/>
              <a:t>Transfermulch</a:t>
            </a:r>
            <a:r>
              <a:rPr lang="de-DE" dirty="0"/>
              <a:t> wird dabei auf die </a:t>
            </a:r>
            <a:r>
              <a:rPr lang="de-DE" dirty="0" err="1"/>
              <a:t>abgeschlegelte</a:t>
            </a:r>
            <a:r>
              <a:rPr lang="de-DE" dirty="0"/>
              <a:t> Zwischenfrucht ausgebracht, wenn…</a:t>
            </a:r>
          </a:p>
          <a:p>
            <a:pPr marL="0" indent="0">
              <a:buNone/>
            </a:pPr>
            <a:endParaRPr lang="de-DE" dirty="0"/>
          </a:p>
          <a:p>
            <a:pPr>
              <a:buFontTx/>
              <a:buChar char="-"/>
            </a:pPr>
            <a:r>
              <a:rPr lang="de-DE" dirty="0"/>
              <a:t>… (spätausgesäte) Zwischenfrüchte keine ausreichende Biomasse entwickeln</a:t>
            </a:r>
          </a:p>
          <a:p>
            <a:pPr>
              <a:buFontTx/>
              <a:buChar char="-"/>
            </a:pPr>
            <a:r>
              <a:rPr lang="de-DE" dirty="0"/>
              <a:t>…Unkräuter in der Zwischenfrucht hochkommen – mit </a:t>
            </a:r>
            <a:r>
              <a:rPr lang="de-DE" dirty="0" err="1"/>
              <a:t>Transfermulch</a:t>
            </a:r>
            <a:r>
              <a:rPr lang="de-DE" dirty="0"/>
              <a:t> können diese ggf. unterdrückt werden</a:t>
            </a:r>
          </a:p>
        </p:txBody>
      </p:sp>
    </p:spTree>
    <p:extLst>
      <p:ext uri="{BB962C8B-B14F-4D97-AF65-F5344CB8AC3E}">
        <p14:creationId xmlns:p14="http://schemas.microsoft.com/office/powerpoint/2010/main" val="2031038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fontScale="90000"/>
          </a:bodyPr>
          <a:lstStyle/>
          <a:p>
            <a:pPr algn="ctr">
              <a:defRPr/>
            </a:pPr>
            <a:r>
              <a:rPr lang="de-DE" b="1" dirty="0"/>
              <a:t>ZIELE</a:t>
            </a:r>
            <a:r>
              <a:rPr lang="de-DE" dirty="0"/>
              <a:t>: Permanente Durchwurzelung und Bodenbedeckung, minimale Bodenbearbeitung</a:t>
            </a:r>
            <a:endParaRPr dirty="0"/>
          </a:p>
        </p:txBody>
      </p:sp>
      <p:sp>
        <p:nvSpPr>
          <p:cNvPr id="3" name="Inhaltsplatzhalter 2">
            <a:extLst>
              <a:ext uri="{FF2B5EF4-FFF2-40B4-BE49-F238E27FC236}">
                <a16:creationId xmlns:a16="http://schemas.microsoft.com/office/drawing/2014/main" id="{61AD00B3-C8F6-423F-9F93-0C23BF46FD7A}"/>
              </a:ext>
            </a:extLst>
          </p:cNvPr>
          <p:cNvSpPr>
            <a:spLocks noGrp="1"/>
          </p:cNvSpPr>
          <p:nvPr>
            <p:ph idx="1"/>
          </p:nvPr>
        </p:nvSpPr>
        <p:spPr>
          <a:xfrm>
            <a:off x="-816768" y="1757054"/>
            <a:ext cx="10515600" cy="4713923"/>
          </a:xfrm>
        </p:spPr>
        <p:txBody>
          <a:bodyPr/>
          <a:lstStyle/>
          <a:p>
            <a:pPr marL="0" indent="0">
              <a:buNone/>
            </a:pPr>
            <a:r>
              <a:rPr lang="de-DE" dirty="0"/>
              <a:t>							</a:t>
            </a:r>
          </a:p>
        </p:txBody>
      </p:sp>
      <p:pic>
        <p:nvPicPr>
          <p:cNvPr id="2" name="Grafik 1">
            <a:extLst>
              <a:ext uri="{FF2B5EF4-FFF2-40B4-BE49-F238E27FC236}">
                <a16:creationId xmlns:a16="http://schemas.microsoft.com/office/drawing/2014/main" id="{E9BA6952-A1C7-4FA6-9432-3C8ECB9A9403}"/>
              </a:ext>
            </a:extLst>
          </p:cNvPr>
          <p:cNvPicPr>
            <a:picLocks noChangeAspect="1"/>
          </p:cNvPicPr>
          <p:nvPr/>
        </p:nvPicPr>
        <p:blipFill>
          <a:blip r:embed="rId3"/>
          <a:stretch>
            <a:fillRect/>
          </a:stretch>
        </p:blipFill>
        <p:spPr>
          <a:xfrm>
            <a:off x="8253089" y="1496725"/>
            <a:ext cx="2595439" cy="2595439"/>
          </a:xfrm>
          <a:prstGeom prst="rect">
            <a:avLst/>
          </a:prstGeom>
        </p:spPr>
      </p:pic>
      <p:pic>
        <p:nvPicPr>
          <p:cNvPr id="5" name="Grafik 4">
            <a:extLst>
              <a:ext uri="{FF2B5EF4-FFF2-40B4-BE49-F238E27FC236}">
                <a16:creationId xmlns:a16="http://schemas.microsoft.com/office/drawing/2014/main" id="{5EB5928F-57DE-4555-87F8-871D47812EC8}"/>
              </a:ext>
            </a:extLst>
          </p:cNvPr>
          <p:cNvPicPr>
            <a:picLocks noChangeAspect="1"/>
          </p:cNvPicPr>
          <p:nvPr/>
        </p:nvPicPr>
        <p:blipFill>
          <a:blip r:embed="rId4"/>
          <a:stretch>
            <a:fillRect/>
          </a:stretch>
        </p:blipFill>
        <p:spPr>
          <a:xfrm>
            <a:off x="6716065" y="3343260"/>
            <a:ext cx="2665512" cy="2665512"/>
          </a:xfrm>
          <a:prstGeom prst="rect">
            <a:avLst/>
          </a:prstGeom>
        </p:spPr>
      </p:pic>
      <p:pic>
        <p:nvPicPr>
          <p:cNvPr id="6" name="Grafik 5">
            <a:extLst>
              <a:ext uri="{FF2B5EF4-FFF2-40B4-BE49-F238E27FC236}">
                <a16:creationId xmlns:a16="http://schemas.microsoft.com/office/drawing/2014/main" id="{85E94373-11D6-4D0D-9B92-DA6B59ACD8A4}"/>
              </a:ext>
            </a:extLst>
          </p:cNvPr>
          <p:cNvPicPr>
            <a:picLocks noChangeAspect="1"/>
          </p:cNvPicPr>
          <p:nvPr/>
        </p:nvPicPr>
        <p:blipFill>
          <a:blip r:embed="rId5"/>
          <a:stretch>
            <a:fillRect/>
          </a:stretch>
        </p:blipFill>
        <p:spPr>
          <a:xfrm>
            <a:off x="848095" y="1550302"/>
            <a:ext cx="2665512" cy="3554016"/>
          </a:xfrm>
          <a:prstGeom prst="rect">
            <a:avLst/>
          </a:prstGeom>
        </p:spPr>
      </p:pic>
      <p:pic>
        <p:nvPicPr>
          <p:cNvPr id="8" name="Grafik 7">
            <a:extLst>
              <a:ext uri="{FF2B5EF4-FFF2-40B4-BE49-F238E27FC236}">
                <a16:creationId xmlns:a16="http://schemas.microsoft.com/office/drawing/2014/main" id="{3E4EB48B-369C-4AB6-8C79-CCD59574368E}"/>
              </a:ext>
            </a:extLst>
          </p:cNvPr>
          <p:cNvPicPr>
            <a:picLocks noChangeAspect="1"/>
          </p:cNvPicPr>
          <p:nvPr/>
        </p:nvPicPr>
        <p:blipFill>
          <a:blip r:embed="rId6"/>
          <a:stretch>
            <a:fillRect/>
          </a:stretch>
        </p:blipFill>
        <p:spPr>
          <a:xfrm>
            <a:off x="2175878" y="3573016"/>
            <a:ext cx="3240360" cy="2430270"/>
          </a:xfrm>
          <a:prstGeom prst="rect">
            <a:avLst/>
          </a:prstGeom>
        </p:spPr>
      </p:pic>
      <p:pic>
        <p:nvPicPr>
          <p:cNvPr id="9" name="Grafik 8">
            <a:extLst>
              <a:ext uri="{FF2B5EF4-FFF2-40B4-BE49-F238E27FC236}">
                <a16:creationId xmlns:a16="http://schemas.microsoft.com/office/drawing/2014/main" id="{061E48E5-2C33-4233-9385-8A42B9DCF40F}"/>
              </a:ext>
            </a:extLst>
          </p:cNvPr>
          <p:cNvPicPr>
            <a:picLocks noChangeAspect="1"/>
          </p:cNvPicPr>
          <p:nvPr/>
        </p:nvPicPr>
        <p:blipFill>
          <a:blip r:embed="rId7"/>
          <a:stretch>
            <a:fillRect/>
          </a:stretch>
        </p:blipFill>
        <p:spPr>
          <a:xfrm>
            <a:off x="4369891" y="1637062"/>
            <a:ext cx="3104082" cy="2328062"/>
          </a:xfrm>
          <a:prstGeom prst="rect">
            <a:avLst/>
          </a:prstGeom>
        </p:spPr>
      </p:pic>
      <p:sp>
        <p:nvSpPr>
          <p:cNvPr id="7" name="Textfeld 6">
            <a:extLst>
              <a:ext uri="{FF2B5EF4-FFF2-40B4-BE49-F238E27FC236}">
                <a16:creationId xmlns:a16="http://schemas.microsoft.com/office/drawing/2014/main" id="{166E7CBA-87CA-409C-9853-3A1F1CA9E5B3}"/>
              </a:ext>
            </a:extLst>
          </p:cNvPr>
          <p:cNvSpPr txBox="1"/>
          <p:nvPr/>
        </p:nvSpPr>
        <p:spPr>
          <a:xfrm>
            <a:off x="4301397" y="5962675"/>
            <a:ext cx="4761156" cy="461665"/>
          </a:xfrm>
          <a:prstGeom prst="rect">
            <a:avLst/>
          </a:prstGeom>
          <a:noFill/>
        </p:spPr>
        <p:txBody>
          <a:bodyPr wrap="square" rtlCol="0">
            <a:spAutoFit/>
          </a:bodyPr>
          <a:lstStyle/>
          <a:p>
            <a:r>
              <a:rPr lang="de-DE" sz="2400" b="1" dirty="0"/>
              <a:t>Klein anfangen und ausprobieren !</a:t>
            </a:r>
          </a:p>
        </p:txBody>
      </p:sp>
      <p:sp>
        <p:nvSpPr>
          <p:cNvPr id="10" name="Textfeld 16">
            <a:extLst>
              <a:ext uri="{FF2B5EF4-FFF2-40B4-BE49-F238E27FC236}">
                <a16:creationId xmlns:a16="http://schemas.microsoft.com/office/drawing/2014/main" id="{3C2C4B11-6F3A-4980-81FC-FBC98B09E239}"/>
              </a:ext>
            </a:extLst>
          </p:cNvPr>
          <p:cNvSpPr>
            <a:spLocks/>
          </p:cNvSpPr>
          <p:nvPr/>
        </p:nvSpPr>
        <p:spPr bwMode="auto">
          <a:xfrm>
            <a:off x="1055440" y="6443581"/>
            <a:ext cx="10810200" cy="430887"/>
          </a:xfrm>
          <a:prstGeom prst="rect">
            <a:avLst/>
          </a:prstGeom>
          <a:noFill/>
        </p:spPr>
        <p:txBody>
          <a:bodyPr wrap="square" rtlCol="0">
            <a:spAutoFit/>
          </a:bodyPr>
          <a:lstStyle/>
          <a:p>
            <a:pPr algn="ctr">
              <a:defRPr/>
            </a:pPr>
            <a:r>
              <a:rPr lang="de-DE" sz="1100" baseline="30000" dirty="0"/>
              <a:t>11) </a:t>
            </a:r>
            <a:r>
              <a:rPr lang="de-DE" sz="1100" dirty="0"/>
              <a:t>Bilder von links: Zwischenfrucht in </a:t>
            </a:r>
            <a:r>
              <a:rPr lang="de-DE" sz="1100" dirty="0" err="1"/>
              <a:t>Restmulch</a:t>
            </a:r>
            <a:r>
              <a:rPr lang="de-DE" sz="1100" dirty="0"/>
              <a:t>, Bodenstruktur einer dauerhaften Durchwurzelung, </a:t>
            </a:r>
            <a:r>
              <a:rPr lang="de-DE" sz="1100" dirty="0" err="1"/>
              <a:t>Mulchauflage</a:t>
            </a:r>
            <a:r>
              <a:rPr lang="de-DE" sz="1100" dirty="0"/>
              <a:t> nach dem Schlegeln, </a:t>
            </a:r>
            <a:r>
              <a:rPr lang="de-DE" sz="1100" dirty="0" err="1"/>
              <a:t>Porreepflanzung</a:t>
            </a:r>
            <a:r>
              <a:rPr lang="de-DE" sz="1100" dirty="0"/>
              <a:t> mit Akkord und Pflanzscheiben, Salatpflanzung mit Akkord, Bio Gemüsehof Dickendorf</a:t>
            </a:r>
            <a:endParaRPr dirty="0"/>
          </a:p>
        </p:txBody>
      </p:sp>
    </p:spTree>
    <p:extLst>
      <p:ext uri="{BB962C8B-B14F-4D97-AF65-F5344CB8AC3E}">
        <p14:creationId xmlns:p14="http://schemas.microsoft.com/office/powerpoint/2010/main" val="8685949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normAutofit fontScale="90000"/>
          </a:bodyPr>
          <a:lstStyle/>
          <a:p>
            <a:pPr>
              <a:defRPr/>
            </a:pPr>
            <a:r>
              <a:rPr lang="de-DE" dirty="0"/>
              <a:t>Arbeitsauftrag – Aufgabe 2 – Integration von Mulch in eine bestehende Fruchtfolge</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r>
              <a:rPr lang="de-DE" b="1" dirty="0"/>
              <a:t>Wie kann Mulch in die nachfolgende Fruchtfolge sinnvoll integriert werden? Welche </a:t>
            </a:r>
            <a:r>
              <a:rPr lang="de-DE" b="1" dirty="0" err="1"/>
              <a:t>Mulchsysteme</a:t>
            </a:r>
            <a:r>
              <a:rPr lang="de-DE" b="1" dirty="0"/>
              <a:t> eignen sich für die einzelnen Kulturen? Begründen Sie Ihre Aussagen.</a:t>
            </a:r>
            <a:endParaRPr dirty="0"/>
          </a:p>
          <a:p>
            <a:pPr marL="0" indent="0">
              <a:buNone/>
              <a:defRPr/>
            </a:pPr>
            <a:endParaRPr lang="de-DE" b="1" dirty="0"/>
          </a:p>
          <a:p>
            <a:pPr marL="0" fontAlgn="t">
              <a:spcBef>
                <a:spcPts val="0"/>
              </a:spcBef>
            </a:pPr>
            <a:endParaRPr lang="de-DE" sz="2400" dirty="0">
              <a:latin typeface="Arial" panose="020B0604020202020204" pitchFamily="34" charset="0"/>
            </a:endParaRPr>
          </a:p>
          <a:p>
            <a:pPr marL="0" algn="ctr" fontAlgn="t">
              <a:spcBef>
                <a:spcPts val="0"/>
              </a:spcBef>
              <a:spcAft>
                <a:spcPts val="0"/>
              </a:spcAft>
            </a:pPr>
            <a:r>
              <a:rPr lang="de-DE" sz="3200" b="1" dirty="0">
                <a:solidFill>
                  <a:srgbClr val="FFFFFF"/>
                </a:solidFill>
                <a:latin typeface="Calibri" panose="020F0502020204030204" pitchFamily="34" charset="0"/>
                <a:ea typeface="Arial" panose="020B0604020202020204" pitchFamily="34" charset="0"/>
                <a:cs typeface="Arial" panose="020B0604020202020204" pitchFamily="34" charset="0"/>
              </a:rPr>
              <a:t>Stärken</a:t>
            </a:r>
            <a:endParaRPr lang="de-DE" sz="2400" dirty="0">
              <a:latin typeface="Arial" panose="020B0604020202020204" pitchFamily="34" charset="0"/>
            </a:endParaRPr>
          </a:p>
          <a:p>
            <a:pPr marL="0" algn="ctr" fontAlgn="t">
              <a:spcBef>
                <a:spcPts val="0"/>
              </a:spcBef>
              <a:spcAft>
                <a:spcPts val="0"/>
              </a:spcAft>
            </a:pPr>
            <a:r>
              <a:rPr lang="de-DE" sz="3200" b="1" dirty="0">
                <a:solidFill>
                  <a:srgbClr val="FFFFFF"/>
                </a:solidFill>
                <a:latin typeface="Calibri" panose="020F0502020204030204" pitchFamily="34" charset="0"/>
                <a:ea typeface="Arial" panose="020B0604020202020204" pitchFamily="34" charset="0"/>
                <a:cs typeface="Arial" panose="020B0604020202020204" pitchFamily="34" charset="0"/>
              </a:rPr>
              <a:t>Schwächen</a:t>
            </a:r>
            <a:endParaRPr lang="de-DE" sz="2400" dirty="0">
              <a:latin typeface="Arial" panose="020B0604020202020204" pitchFamily="34" charset="0"/>
            </a:endParaRPr>
          </a:p>
          <a:p>
            <a:pPr marL="0" indent="0">
              <a:buNone/>
              <a:defRPr/>
            </a:pPr>
            <a:endParaRPr lang="de-DE" dirty="0"/>
          </a:p>
        </p:txBody>
      </p:sp>
      <p:graphicFrame>
        <p:nvGraphicFramePr>
          <p:cNvPr id="2" name="Tabelle 1">
            <a:extLst>
              <a:ext uri="{FF2B5EF4-FFF2-40B4-BE49-F238E27FC236}">
                <a16:creationId xmlns:a16="http://schemas.microsoft.com/office/drawing/2014/main" id="{9BF4EB6F-7137-4485-9B53-2AFDEB617CAC}"/>
              </a:ext>
            </a:extLst>
          </p:cNvPr>
          <p:cNvGraphicFramePr>
            <a:graphicFrameLocks noGrp="1"/>
          </p:cNvGraphicFramePr>
          <p:nvPr>
            <p:extLst>
              <p:ext uri="{D42A27DB-BD31-4B8C-83A1-F6EECF244321}">
                <p14:modId xmlns:p14="http://schemas.microsoft.com/office/powerpoint/2010/main" val="2062057439"/>
              </p:ext>
            </p:extLst>
          </p:nvPr>
        </p:nvGraphicFramePr>
        <p:xfrm>
          <a:off x="4151784" y="2903492"/>
          <a:ext cx="3888431" cy="3253593"/>
        </p:xfrm>
        <a:graphic>
          <a:graphicData uri="http://schemas.openxmlformats.org/drawingml/2006/table">
            <a:tbl>
              <a:tblPr firstRow="1" bandRow="1">
                <a:tableStyleId>{5C22544A-7EE6-4342-B048-85BDC9FD1C3A}</a:tableStyleId>
              </a:tblPr>
              <a:tblGrid>
                <a:gridCol w="3888431">
                  <a:extLst>
                    <a:ext uri="{9D8B030D-6E8A-4147-A177-3AD203B41FA5}">
                      <a16:colId xmlns:a16="http://schemas.microsoft.com/office/drawing/2014/main" val="467747950"/>
                    </a:ext>
                  </a:extLst>
                </a:gridCol>
              </a:tblGrid>
              <a:tr h="373359">
                <a:tc>
                  <a:txBody>
                    <a:bodyPr/>
                    <a:lstStyle/>
                    <a:p>
                      <a:r>
                        <a:rPr lang="de-DE" dirty="0"/>
                        <a:t>Fruchtfolge</a:t>
                      </a:r>
                    </a:p>
                  </a:txBody>
                  <a:tcPr/>
                </a:tc>
                <a:extLst>
                  <a:ext uri="{0D108BD9-81ED-4DB2-BD59-A6C34878D82A}">
                    <a16:rowId xmlns:a16="http://schemas.microsoft.com/office/drawing/2014/main" val="2521035088"/>
                  </a:ext>
                </a:extLst>
              </a:tr>
              <a:tr h="542805">
                <a:tc>
                  <a:txBody>
                    <a:bodyPr/>
                    <a:lstStyle/>
                    <a:p>
                      <a:r>
                        <a:rPr lang="de-DE" dirty="0"/>
                        <a:t>Zwischenfrucht, z.B. Wickroggenraps-Gemenge</a:t>
                      </a:r>
                    </a:p>
                  </a:txBody>
                  <a:tcPr/>
                </a:tc>
                <a:extLst>
                  <a:ext uri="{0D108BD9-81ED-4DB2-BD59-A6C34878D82A}">
                    <a16:rowId xmlns:a16="http://schemas.microsoft.com/office/drawing/2014/main" val="4160014000"/>
                  </a:ext>
                </a:extLst>
              </a:tr>
              <a:tr h="373359">
                <a:tc>
                  <a:txBody>
                    <a:bodyPr/>
                    <a:lstStyle/>
                    <a:p>
                      <a:r>
                        <a:rPr lang="de-DE" dirty="0" err="1"/>
                        <a:t>Süßmais</a:t>
                      </a:r>
                      <a:endParaRPr lang="de-DE" dirty="0"/>
                    </a:p>
                  </a:txBody>
                  <a:tcPr/>
                </a:tc>
                <a:extLst>
                  <a:ext uri="{0D108BD9-81ED-4DB2-BD59-A6C34878D82A}">
                    <a16:rowId xmlns:a16="http://schemas.microsoft.com/office/drawing/2014/main" val="3549830953"/>
                  </a:ext>
                </a:extLst>
              </a:tr>
              <a:tr h="373359">
                <a:tc>
                  <a:txBody>
                    <a:bodyPr/>
                    <a:lstStyle/>
                    <a:p>
                      <a:r>
                        <a:rPr lang="de-DE" dirty="0"/>
                        <a:t>Lauch</a:t>
                      </a:r>
                    </a:p>
                  </a:txBody>
                  <a:tcPr/>
                </a:tc>
                <a:extLst>
                  <a:ext uri="{0D108BD9-81ED-4DB2-BD59-A6C34878D82A}">
                    <a16:rowId xmlns:a16="http://schemas.microsoft.com/office/drawing/2014/main" val="3949047608"/>
                  </a:ext>
                </a:extLst>
              </a:tr>
              <a:tr h="373359">
                <a:tc>
                  <a:txBody>
                    <a:bodyPr/>
                    <a:lstStyle/>
                    <a:p>
                      <a:r>
                        <a:rPr lang="de-DE" dirty="0"/>
                        <a:t>Salat</a:t>
                      </a:r>
                    </a:p>
                  </a:txBody>
                  <a:tcPr/>
                </a:tc>
                <a:extLst>
                  <a:ext uri="{0D108BD9-81ED-4DB2-BD59-A6C34878D82A}">
                    <a16:rowId xmlns:a16="http://schemas.microsoft.com/office/drawing/2014/main" val="1733442675"/>
                  </a:ext>
                </a:extLst>
              </a:tr>
              <a:tr h="373359">
                <a:tc>
                  <a:txBody>
                    <a:bodyPr/>
                    <a:lstStyle/>
                    <a:p>
                      <a:r>
                        <a:rPr lang="de-DE" dirty="0"/>
                        <a:t>Zwiebel</a:t>
                      </a:r>
                    </a:p>
                  </a:txBody>
                  <a:tcPr/>
                </a:tc>
                <a:extLst>
                  <a:ext uri="{0D108BD9-81ED-4DB2-BD59-A6C34878D82A}">
                    <a16:rowId xmlns:a16="http://schemas.microsoft.com/office/drawing/2014/main" val="2347280220"/>
                  </a:ext>
                </a:extLst>
              </a:tr>
              <a:tr h="373359">
                <a:tc>
                  <a:txBody>
                    <a:bodyPr/>
                    <a:lstStyle/>
                    <a:p>
                      <a:r>
                        <a:rPr lang="de-DE" dirty="0"/>
                        <a:t>Möhren</a:t>
                      </a:r>
                    </a:p>
                  </a:txBody>
                  <a:tcPr/>
                </a:tc>
                <a:extLst>
                  <a:ext uri="{0D108BD9-81ED-4DB2-BD59-A6C34878D82A}">
                    <a16:rowId xmlns:a16="http://schemas.microsoft.com/office/drawing/2014/main" val="4275487288"/>
                  </a:ext>
                </a:extLst>
              </a:tr>
              <a:tr h="373359">
                <a:tc>
                  <a:txBody>
                    <a:bodyPr/>
                    <a:lstStyle/>
                    <a:p>
                      <a:r>
                        <a:rPr lang="de-DE" dirty="0"/>
                        <a:t>Gründüngung / Zwischenfrucht</a:t>
                      </a:r>
                    </a:p>
                  </a:txBody>
                  <a:tcPr/>
                </a:tc>
                <a:extLst>
                  <a:ext uri="{0D108BD9-81ED-4DB2-BD59-A6C34878D82A}">
                    <a16:rowId xmlns:a16="http://schemas.microsoft.com/office/drawing/2014/main" val="2722356527"/>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normAutofit/>
          </a:bodyPr>
          <a:lstStyle/>
          <a:p>
            <a:pPr>
              <a:defRPr/>
            </a:pPr>
            <a:r>
              <a:rPr lang="de-DE" dirty="0"/>
              <a:t>Aufgabe 2 </a:t>
            </a:r>
            <a:endParaRPr dirty="0"/>
          </a:p>
        </p:txBody>
      </p:sp>
      <p:sp>
        <p:nvSpPr>
          <p:cNvPr id="5" name="Inhaltsplatzhalter 2"/>
          <p:cNvSpPr>
            <a:spLocks noGrp="1"/>
          </p:cNvSpPr>
          <p:nvPr>
            <p:ph idx="1"/>
          </p:nvPr>
        </p:nvSpPr>
        <p:spPr bwMode="auto">
          <a:xfrm>
            <a:off x="838200" y="1443162"/>
            <a:ext cx="10515600" cy="4713923"/>
          </a:xfrm>
        </p:spPr>
        <p:txBody>
          <a:bodyPr/>
          <a:lstStyle/>
          <a:p>
            <a:pPr marL="0" indent="0">
              <a:buNone/>
              <a:defRPr/>
            </a:pPr>
            <a:r>
              <a:rPr lang="de-DE" b="1" dirty="0">
                <a:solidFill>
                  <a:schemeClr val="accent1"/>
                </a:solidFill>
              </a:rPr>
              <a:t>Mögliche</a:t>
            </a:r>
            <a:r>
              <a:rPr lang="de-DE" b="1" dirty="0"/>
              <a:t> Lösung:</a:t>
            </a:r>
            <a:endParaRPr lang="de-DE" dirty="0"/>
          </a:p>
          <a:p>
            <a:pPr marL="0" indent="0">
              <a:buNone/>
              <a:defRPr/>
            </a:pPr>
            <a:endParaRPr lang="de-DE" b="1" dirty="0"/>
          </a:p>
          <a:p>
            <a:pPr marL="0" fontAlgn="t">
              <a:spcBef>
                <a:spcPts val="0"/>
              </a:spcBef>
            </a:pPr>
            <a:endParaRPr lang="de-DE" sz="2400" dirty="0">
              <a:latin typeface="Arial" panose="020B0604020202020204" pitchFamily="34" charset="0"/>
            </a:endParaRPr>
          </a:p>
          <a:p>
            <a:pPr marL="0" algn="ctr" fontAlgn="t">
              <a:spcBef>
                <a:spcPts val="0"/>
              </a:spcBef>
              <a:spcAft>
                <a:spcPts val="0"/>
              </a:spcAft>
            </a:pPr>
            <a:r>
              <a:rPr lang="de-DE" sz="3200" b="1" dirty="0">
                <a:solidFill>
                  <a:srgbClr val="FFFFFF"/>
                </a:solidFill>
                <a:latin typeface="Calibri" panose="020F0502020204030204" pitchFamily="34" charset="0"/>
                <a:ea typeface="Arial" panose="020B0604020202020204" pitchFamily="34" charset="0"/>
                <a:cs typeface="Arial" panose="020B0604020202020204" pitchFamily="34" charset="0"/>
              </a:rPr>
              <a:t>Stärken</a:t>
            </a:r>
            <a:endParaRPr lang="de-DE" sz="2400" dirty="0">
              <a:latin typeface="Arial" panose="020B0604020202020204" pitchFamily="34" charset="0"/>
            </a:endParaRPr>
          </a:p>
          <a:p>
            <a:pPr marL="0" algn="ctr" fontAlgn="t">
              <a:spcBef>
                <a:spcPts val="0"/>
              </a:spcBef>
              <a:spcAft>
                <a:spcPts val="0"/>
              </a:spcAft>
            </a:pPr>
            <a:r>
              <a:rPr lang="de-DE" sz="3200" b="1" dirty="0">
                <a:solidFill>
                  <a:srgbClr val="FFFFFF"/>
                </a:solidFill>
                <a:latin typeface="Calibri" panose="020F0502020204030204" pitchFamily="34" charset="0"/>
                <a:ea typeface="Arial" panose="020B0604020202020204" pitchFamily="34" charset="0"/>
                <a:cs typeface="Arial" panose="020B0604020202020204" pitchFamily="34" charset="0"/>
              </a:rPr>
              <a:t>Schwächen</a:t>
            </a:r>
            <a:endParaRPr lang="de-DE" sz="2400" dirty="0">
              <a:latin typeface="Arial" panose="020B0604020202020204" pitchFamily="34" charset="0"/>
            </a:endParaRPr>
          </a:p>
          <a:p>
            <a:pPr marL="0" indent="0">
              <a:buNone/>
              <a:defRPr/>
            </a:pPr>
            <a:endParaRPr lang="de-DE" dirty="0"/>
          </a:p>
        </p:txBody>
      </p:sp>
      <p:graphicFrame>
        <p:nvGraphicFramePr>
          <p:cNvPr id="2" name="Tabelle 1">
            <a:extLst>
              <a:ext uri="{FF2B5EF4-FFF2-40B4-BE49-F238E27FC236}">
                <a16:creationId xmlns:a16="http://schemas.microsoft.com/office/drawing/2014/main" id="{9BF4EB6F-7137-4485-9B53-2AFDEB617CAC}"/>
              </a:ext>
            </a:extLst>
          </p:cNvPr>
          <p:cNvGraphicFramePr>
            <a:graphicFrameLocks noGrp="1"/>
          </p:cNvGraphicFramePr>
          <p:nvPr>
            <p:extLst>
              <p:ext uri="{D42A27DB-BD31-4B8C-83A1-F6EECF244321}">
                <p14:modId xmlns:p14="http://schemas.microsoft.com/office/powerpoint/2010/main" val="948797733"/>
              </p:ext>
            </p:extLst>
          </p:nvPr>
        </p:nvGraphicFramePr>
        <p:xfrm>
          <a:off x="3987225" y="260648"/>
          <a:ext cx="6552728" cy="6441444"/>
        </p:xfrm>
        <a:graphic>
          <a:graphicData uri="http://schemas.openxmlformats.org/drawingml/2006/table">
            <a:tbl>
              <a:tblPr firstRow="1" bandRow="1">
                <a:tableStyleId>{5C22544A-7EE6-4342-B048-85BDC9FD1C3A}</a:tableStyleId>
              </a:tblPr>
              <a:tblGrid>
                <a:gridCol w="1663046">
                  <a:extLst>
                    <a:ext uri="{9D8B030D-6E8A-4147-A177-3AD203B41FA5}">
                      <a16:colId xmlns:a16="http://schemas.microsoft.com/office/drawing/2014/main" val="467747950"/>
                    </a:ext>
                  </a:extLst>
                </a:gridCol>
                <a:gridCol w="4889682">
                  <a:extLst>
                    <a:ext uri="{9D8B030D-6E8A-4147-A177-3AD203B41FA5}">
                      <a16:colId xmlns:a16="http://schemas.microsoft.com/office/drawing/2014/main" val="1961212983"/>
                    </a:ext>
                  </a:extLst>
                </a:gridCol>
              </a:tblGrid>
              <a:tr h="440268">
                <a:tc>
                  <a:txBody>
                    <a:bodyPr/>
                    <a:lstStyle/>
                    <a:p>
                      <a:r>
                        <a:rPr lang="de-DE" sz="1400" dirty="0"/>
                        <a:t>Fruchtfolge</a:t>
                      </a:r>
                    </a:p>
                  </a:txBody>
                  <a:tcPr/>
                </a:tc>
                <a:tc>
                  <a:txBody>
                    <a:bodyPr/>
                    <a:lstStyle/>
                    <a:p>
                      <a:r>
                        <a:rPr lang="de-DE" sz="1400" dirty="0"/>
                        <a:t>Mulch</a:t>
                      </a:r>
                    </a:p>
                  </a:txBody>
                  <a:tcPr/>
                </a:tc>
                <a:extLst>
                  <a:ext uri="{0D108BD9-81ED-4DB2-BD59-A6C34878D82A}">
                    <a16:rowId xmlns:a16="http://schemas.microsoft.com/office/drawing/2014/main" val="2521035088"/>
                  </a:ext>
                </a:extLst>
              </a:tr>
              <a:tr h="440268">
                <a:tc>
                  <a:txBody>
                    <a:bodyPr/>
                    <a:lstStyle/>
                    <a:p>
                      <a:r>
                        <a:rPr lang="de-DE" sz="1400" b="1" dirty="0"/>
                        <a:t>Zwischenfrucht (z.B.) Wickroggenraps-Gemenge</a:t>
                      </a:r>
                    </a:p>
                  </a:txBody>
                  <a:tcPr/>
                </a:tc>
                <a:tc>
                  <a:txBody>
                    <a:bodyPr/>
                    <a:lstStyle/>
                    <a:p>
                      <a:r>
                        <a:rPr lang="de-DE" sz="1400" dirty="0"/>
                        <a:t>Material für </a:t>
                      </a:r>
                      <a:r>
                        <a:rPr lang="de-DE" sz="1400" dirty="0" err="1"/>
                        <a:t>Insitu</a:t>
                      </a:r>
                      <a:r>
                        <a:rPr lang="de-DE" sz="1400" dirty="0"/>
                        <a:t>-Mulch</a:t>
                      </a:r>
                    </a:p>
                  </a:txBody>
                  <a:tcPr/>
                </a:tc>
                <a:extLst>
                  <a:ext uri="{0D108BD9-81ED-4DB2-BD59-A6C34878D82A}">
                    <a16:rowId xmlns:a16="http://schemas.microsoft.com/office/drawing/2014/main" val="4160014000"/>
                  </a:ext>
                </a:extLst>
              </a:tr>
              <a:tr h="440268">
                <a:tc>
                  <a:txBody>
                    <a:bodyPr/>
                    <a:lstStyle/>
                    <a:p>
                      <a:r>
                        <a:rPr lang="de-DE" sz="1400" b="1" dirty="0" err="1"/>
                        <a:t>Süßmais</a:t>
                      </a:r>
                      <a:endParaRPr lang="de-DE" sz="1400" b="1" dirty="0"/>
                    </a:p>
                  </a:txBody>
                  <a:tcPr/>
                </a:tc>
                <a:tc>
                  <a:txBody>
                    <a:bodyPr/>
                    <a:lstStyle/>
                    <a:p>
                      <a:r>
                        <a:rPr lang="de-DE" sz="1400" dirty="0"/>
                        <a:t>Einsaat in gewalztes/gemulchtes Vorfruchtgemenge. Auch </a:t>
                      </a:r>
                      <a:r>
                        <a:rPr lang="de-DE" sz="1400" dirty="0" err="1"/>
                        <a:t>Transfermulch</a:t>
                      </a:r>
                      <a:r>
                        <a:rPr lang="de-DE" sz="1400" dirty="0"/>
                        <a:t> möglich</a:t>
                      </a:r>
                    </a:p>
                  </a:txBody>
                  <a:tcPr/>
                </a:tc>
                <a:extLst>
                  <a:ext uri="{0D108BD9-81ED-4DB2-BD59-A6C34878D82A}">
                    <a16:rowId xmlns:a16="http://schemas.microsoft.com/office/drawing/2014/main" val="3549830953"/>
                  </a:ext>
                </a:extLst>
              </a:tr>
              <a:tr h="440268">
                <a:tc>
                  <a:txBody>
                    <a:bodyPr/>
                    <a:lstStyle/>
                    <a:p>
                      <a:r>
                        <a:rPr lang="de-DE" sz="1400" b="1" dirty="0"/>
                        <a:t>Zwischenfrucht</a:t>
                      </a:r>
                    </a:p>
                  </a:txBody>
                  <a:tcPr/>
                </a:tc>
                <a:tc>
                  <a:txBody>
                    <a:bodyPr/>
                    <a:lstStyle/>
                    <a:p>
                      <a:r>
                        <a:rPr lang="de-DE" sz="1400" dirty="0"/>
                        <a:t>Wird geschlegelt oder gemulcht.</a:t>
                      </a:r>
                    </a:p>
                  </a:txBody>
                  <a:tcPr/>
                </a:tc>
                <a:extLst>
                  <a:ext uri="{0D108BD9-81ED-4DB2-BD59-A6C34878D82A}">
                    <a16:rowId xmlns:a16="http://schemas.microsoft.com/office/drawing/2014/main" val="36495509"/>
                  </a:ext>
                </a:extLst>
              </a:tr>
              <a:tr h="440268">
                <a:tc>
                  <a:txBody>
                    <a:bodyPr/>
                    <a:lstStyle/>
                    <a:p>
                      <a:r>
                        <a:rPr lang="de-DE" sz="1400" b="1" dirty="0"/>
                        <a:t>Lauch, Sellerie, Zucchini</a:t>
                      </a:r>
                    </a:p>
                  </a:txBody>
                  <a:tcPr/>
                </a:tc>
                <a:tc>
                  <a:txBody>
                    <a:bodyPr/>
                    <a:lstStyle/>
                    <a:p>
                      <a:r>
                        <a:rPr lang="de-DE" sz="1400" dirty="0" err="1"/>
                        <a:t>Transfermulch</a:t>
                      </a:r>
                      <a:r>
                        <a:rPr lang="de-DE" sz="1400" dirty="0"/>
                        <a:t> – Achtung: Lauch kann nicht </a:t>
                      </a:r>
                      <a:r>
                        <a:rPr lang="de-DE" sz="1400" dirty="0" err="1"/>
                        <a:t>angehäufelt</a:t>
                      </a:r>
                      <a:r>
                        <a:rPr lang="de-DE" sz="1400" dirty="0"/>
                        <a:t> werden, wenn Pflanzung direkt in den Mulch erfolgt</a:t>
                      </a:r>
                    </a:p>
                  </a:txBody>
                  <a:tcPr/>
                </a:tc>
                <a:extLst>
                  <a:ext uri="{0D108BD9-81ED-4DB2-BD59-A6C34878D82A}">
                    <a16:rowId xmlns:a16="http://schemas.microsoft.com/office/drawing/2014/main" val="3949047608"/>
                  </a:ext>
                </a:extLst>
              </a:tr>
              <a:tr h="440268">
                <a:tc>
                  <a:txBody>
                    <a:bodyPr/>
                    <a:lstStyle/>
                    <a:p>
                      <a:r>
                        <a:rPr lang="de-DE" sz="1400" b="1" dirty="0"/>
                        <a:t>Salat</a:t>
                      </a:r>
                    </a:p>
                  </a:txBody>
                  <a:tcPr/>
                </a:tc>
                <a:tc>
                  <a:txBody>
                    <a:bodyPr/>
                    <a:lstStyle/>
                    <a:p>
                      <a:r>
                        <a:rPr lang="de-DE" sz="1400" dirty="0" err="1"/>
                        <a:t>Restmulch</a:t>
                      </a:r>
                      <a:r>
                        <a:rPr lang="de-DE" sz="1400" dirty="0"/>
                        <a:t> von Lauch kann genutzt werden (</a:t>
                      </a:r>
                      <a:r>
                        <a:rPr lang="de-DE" sz="1400" dirty="0" err="1"/>
                        <a:t>Mulchmaterial</a:t>
                      </a:r>
                      <a:r>
                        <a:rPr lang="de-DE" sz="1400" dirty="0"/>
                        <a:t> ist i.d.R. knapp); nicht empfehlenswert für Frühjahrssalate aufgrund langsamerer Bodenerwärmung und höherer Frostgefahr (Bodenwärme bleibt im Mulch „stecken“); weniger </a:t>
                      </a:r>
                      <a:r>
                        <a:rPr lang="de-DE" sz="1400" dirty="0" err="1"/>
                        <a:t>bodenbürtige</a:t>
                      </a:r>
                      <a:r>
                        <a:rPr lang="de-DE" sz="1400" dirty="0"/>
                        <a:t> Krankheiten und falscher Mehltau</a:t>
                      </a:r>
                    </a:p>
                  </a:txBody>
                  <a:tcPr/>
                </a:tc>
                <a:extLst>
                  <a:ext uri="{0D108BD9-81ED-4DB2-BD59-A6C34878D82A}">
                    <a16:rowId xmlns:a16="http://schemas.microsoft.com/office/drawing/2014/main" val="1733442675"/>
                  </a:ext>
                </a:extLst>
              </a:tr>
              <a:tr h="440268">
                <a:tc>
                  <a:txBody>
                    <a:bodyPr/>
                    <a:lstStyle/>
                    <a:p>
                      <a:r>
                        <a:rPr lang="de-DE" sz="1400" b="1" dirty="0"/>
                        <a:t>Zwiebel</a:t>
                      </a:r>
                    </a:p>
                  </a:txBody>
                  <a:tcPr/>
                </a:tc>
                <a:tc>
                  <a:txBody>
                    <a:bodyPr/>
                    <a:lstStyle/>
                    <a:p>
                      <a:r>
                        <a:rPr lang="de-DE" sz="1400" dirty="0"/>
                        <a:t>Pflanzung früh in Mulch in möglich; weniger falscher Mehltau</a:t>
                      </a:r>
                    </a:p>
                  </a:txBody>
                  <a:tcPr/>
                </a:tc>
                <a:extLst>
                  <a:ext uri="{0D108BD9-81ED-4DB2-BD59-A6C34878D82A}">
                    <a16:rowId xmlns:a16="http://schemas.microsoft.com/office/drawing/2014/main" val="2347280220"/>
                  </a:ext>
                </a:extLst>
              </a:tr>
              <a:tr h="440268">
                <a:tc>
                  <a:txBody>
                    <a:bodyPr/>
                    <a:lstStyle/>
                    <a:p>
                      <a:r>
                        <a:rPr lang="de-DE" sz="1400" b="1" dirty="0"/>
                        <a:t>Zwischenfrucht</a:t>
                      </a:r>
                    </a:p>
                  </a:txBody>
                  <a:tcPr/>
                </a:tc>
                <a:tc>
                  <a:txBody>
                    <a:bodyPr/>
                    <a:lstStyle/>
                    <a:p>
                      <a:r>
                        <a:rPr lang="de-DE" sz="1400" dirty="0"/>
                        <a:t>Wird gemäht und abgefahren; falsches Saatbeet für Möhren errichten.</a:t>
                      </a:r>
                    </a:p>
                  </a:txBody>
                  <a:tcPr/>
                </a:tc>
                <a:extLst>
                  <a:ext uri="{0D108BD9-81ED-4DB2-BD59-A6C34878D82A}">
                    <a16:rowId xmlns:a16="http://schemas.microsoft.com/office/drawing/2014/main" val="1534347070"/>
                  </a:ext>
                </a:extLst>
              </a:tr>
              <a:tr h="440268">
                <a:tc>
                  <a:txBody>
                    <a:bodyPr/>
                    <a:lstStyle/>
                    <a:p>
                      <a:r>
                        <a:rPr lang="de-DE" sz="1400" b="1" dirty="0"/>
                        <a:t>Möhren</a:t>
                      </a:r>
                    </a:p>
                  </a:txBody>
                  <a:tcPr/>
                </a:tc>
                <a:tc>
                  <a:txBody>
                    <a:bodyPr/>
                    <a:lstStyle/>
                    <a:p>
                      <a:r>
                        <a:rPr lang="de-DE" sz="1400" dirty="0"/>
                        <a:t>Nach dem 3. Hacken Einsaat einer Untersaat (z.B. 90% Weidelgras, 10% </a:t>
                      </a:r>
                      <a:r>
                        <a:rPr lang="de-DE" sz="1400" dirty="0" err="1"/>
                        <a:t>Weissklee</a:t>
                      </a:r>
                      <a:r>
                        <a:rPr lang="de-DE" sz="1400" dirty="0"/>
                        <a:t>)</a:t>
                      </a:r>
                    </a:p>
                  </a:txBody>
                  <a:tcPr/>
                </a:tc>
                <a:extLst>
                  <a:ext uri="{0D108BD9-81ED-4DB2-BD59-A6C34878D82A}">
                    <a16:rowId xmlns:a16="http://schemas.microsoft.com/office/drawing/2014/main" val="4275487288"/>
                  </a:ext>
                </a:extLst>
              </a:tr>
              <a:tr h="440268">
                <a:tc>
                  <a:txBody>
                    <a:bodyPr/>
                    <a:lstStyle/>
                    <a:p>
                      <a:r>
                        <a:rPr lang="de-DE" sz="1400" b="1" dirty="0"/>
                        <a:t>Zwischenfrucht z.B. Wickroggenraps-Gemenge, Kleegras…</a:t>
                      </a:r>
                    </a:p>
                  </a:txBody>
                  <a:tcPr/>
                </a:tc>
                <a:tc>
                  <a:txBody>
                    <a:bodyPr/>
                    <a:lstStyle/>
                    <a:p>
                      <a:r>
                        <a:rPr lang="de-DE" sz="1400" dirty="0"/>
                        <a:t>Aufwuchs wird siliert für Zwiebeln - Achtung: 1-2 Wochen nach </a:t>
                      </a:r>
                      <a:r>
                        <a:rPr lang="de-DE" sz="1400" dirty="0" err="1"/>
                        <a:t>Silageausbringung</a:t>
                      </a:r>
                      <a:r>
                        <a:rPr lang="de-DE" sz="1400" dirty="0"/>
                        <a:t> mit Pflanzung warten wegen Ammoniakausdünstungen, Regen neutralisiert ebenfalls.</a:t>
                      </a:r>
                    </a:p>
                  </a:txBody>
                  <a:tcPr/>
                </a:tc>
                <a:extLst>
                  <a:ext uri="{0D108BD9-81ED-4DB2-BD59-A6C34878D82A}">
                    <a16:rowId xmlns:a16="http://schemas.microsoft.com/office/drawing/2014/main" val="3934054847"/>
                  </a:ext>
                </a:extLst>
              </a:tr>
            </a:tbl>
          </a:graphicData>
        </a:graphic>
      </p:graphicFrame>
      <p:sp>
        <p:nvSpPr>
          <p:cNvPr id="3" name="Rechteck 2">
            <a:extLst>
              <a:ext uri="{FF2B5EF4-FFF2-40B4-BE49-F238E27FC236}">
                <a16:creationId xmlns:a16="http://schemas.microsoft.com/office/drawing/2014/main" id="{3A7EADA8-5367-4850-9F7C-DF96C4C3D2C1}"/>
              </a:ext>
            </a:extLst>
          </p:cNvPr>
          <p:cNvSpPr/>
          <p:nvPr/>
        </p:nvSpPr>
        <p:spPr>
          <a:xfrm>
            <a:off x="983432" y="4829973"/>
            <a:ext cx="2016224" cy="1600438"/>
          </a:xfrm>
          <a:prstGeom prst="rect">
            <a:avLst/>
          </a:prstGeom>
        </p:spPr>
        <p:txBody>
          <a:bodyPr wrap="square">
            <a:spAutoFit/>
          </a:bodyPr>
          <a:lstStyle/>
          <a:p>
            <a:r>
              <a:rPr lang="de-DE" sz="1400" b="1" dirty="0"/>
              <a:t>In Anlehnung an das Video</a:t>
            </a:r>
            <a:r>
              <a:rPr lang="de-DE" sz="1400" dirty="0"/>
              <a:t>: Johannes Storch vom Bio Gemüsehof Dickendorf (2020):</a:t>
            </a:r>
            <a:r>
              <a:rPr lang="de-DE" sz="1400" dirty="0">
                <a:hlinkClick r:id="rId3"/>
              </a:rPr>
              <a:t>https://www.youtube.com/watch?v=A2N97Z3AHvM</a:t>
            </a:r>
            <a:r>
              <a:rPr lang="de-DE" sz="1400" dirty="0"/>
              <a:t> </a:t>
            </a:r>
          </a:p>
        </p:txBody>
      </p:sp>
    </p:spTree>
    <p:extLst>
      <p:ext uri="{BB962C8B-B14F-4D97-AF65-F5344CB8AC3E}">
        <p14:creationId xmlns:p14="http://schemas.microsoft.com/office/powerpoint/2010/main" val="35902496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normAutofit/>
          </a:bodyPr>
          <a:lstStyle/>
          <a:p>
            <a:pPr>
              <a:defRPr/>
            </a:pPr>
            <a:r>
              <a:rPr lang="de-DE" dirty="0"/>
              <a:t>Arbeitsauftrag - Aufgabe 3</a:t>
            </a:r>
            <a:endParaRPr dirty="0"/>
          </a:p>
        </p:txBody>
      </p:sp>
      <p:sp>
        <p:nvSpPr>
          <p:cNvPr id="5" name="Inhaltsplatzhalter 2"/>
          <p:cNvSpPr>
            <a:spLocks noGrp="1"/>
          </p:cNvSpPr>
          <p:nvPr>
            <p:ph idx="1"/>
          </p:nvPr>
        </p:nvSpPr>
        <p:spPr bwMode="auto">
          <a:xfrm>
            <a:off x="838200" y="1556792"/>
            <a:ext cx="10658400" cy="4713923"/>
          </a:xfrm>
        </p:spPr>
        <p:txBody>
          <a:bodyPr/>
          <a:lstStyle/>
          <a:p>
            <a:pPr marL="0" indent="0">
              <a:buNone/>
              <a:defRPr/>
            </a:pPr>
            <a:r>
              <a:rPr lang="de-DE" b="1" dirty="0"/>
              <a:t>Je nach Aussaat bzw. Ernte bieten sich verschiedene zeitliche Möglichkeiten, Zwischenfrüchte zu etablieren.</a:t>
            </a:r>
          </a:p>
          <a:p>
            <a:pPr marL="0" indent="0">
              <a:buNone/>
              <a:defRPr/>
            </a:pPr>
            <a:r>
              <a:rPr lang="de-DE" b="1" dirty="0"/>
              <a:t>Fügen Sie in den Zeitstrahl ein, wann welche Zwischenfrüchte beispielhaft ausgesät werden können. Begründen Sie Ihre Planungen. </a:t>
            </a:r>
            <a:endParaRPr lang="de-DE" sz="2400" dirty="0">
              <a:latin typeface="Arial" panose="020B0604020202020204" pitchFamily="34" charset="0"/>
            </a:endParaRPr>
          </a:p>
          <a:p>
            <a:pPr marL="0" indent="0" fontAlgn="t">
              <a:spcBef>
                <a:spcPts val="0"/>
              </a:spcBef>
              <a:buNone/>
            </a:pPr>
            <a:endParaRPr lang="de-DE" sz="2400" dirty="0">
              <a:latin typeface="Arial" panose="020B0604020202020204" pitchFamily="34" charset="0"/>
            </a:endParaRPr>
          </a:p>
          <a:p>
            <a:pPr marL="0" indent="0" algn="ctr" fontAlgn="t">
              <a:spcBef>
                <a:spcPts val="0"/>
              </a:spcBef>
              <a:spcAft>
                <a:spcPts val="0"/>
              </a:spcAft>
              <a:buNone/>
            </a:pPr>
            <a:endParaRPr lang="de-DE" sz="2400" dirty="0">
              <a:latin typeface="Arial" panose="020B0604020202020204" pitchFamily="34" charset="0"/>
            </a:endParaRPr>
          </a:p>
          <a:p>
            <a:pPr marL="0" algn="ctr" fontAlgn="t">
              <a:spcBef>
                <a:spcPts val="0"/>
              </a:spcBef>
              <a:spcAft>
                <a:spcPts val="0"/>
              </a:spcAft>
            </a:pPr>
            <a:r>
              <a:rPr lang="de-DE" sz="3200" b="1" dirty="0">
                <a:solidFill>
                  <a:srgbClr val="FFFFFF"/>
                </a:solidFill>
                <a:latin typeface="Calibri" panose="020F0502020204030204" pitchFamily="34" charset="0"/>
                <a:ea typeface="Arial" panose="020B0604020202020204" pitchFamily="34" charset="0"/>
                <a:cs typeface="Arial" panose="020B0604020202020204" pitchFamily="34" charset="0"/>
              </a:rPr>
              <a:t>Schwächen</a:t>
            </a:r>
            <a:endParaRPr lang="de-DE" sz="2400" dirty="0">
              <a:latin typeface="Arial" panose="020B0604020202020204" pitchFamily="34" charset="0"/>
            </a:endParaRPr>
          </a:p>
          <a:p>
            <a:pPr marL="0" indent="0">
              <a:buNone/>
              <a:defRPr/>
            </a:pPr>
            <a:r>
              <a:rPr lang="de-DE" dirty="0"/>
              <a:t>_________________________________________________________</a:t>
            </a:r>
          </a:p>
          <a:p>
            <a:pPr marL="0" indent="0">
              <a:buNone/>
              <a:defRPr/>
            </a:pPr>
            <a:r>
              <a:rPr lang="de-DE" sz="1800" dirty="0"/>
              <a:t>Jan	Feb	März	Apr	Mai	Juni	Juli	Aug	Sept	Okt	Nov	Dez</a:t>
            </a:r>
          </a:p>
        </p:txBody>
      </p:sp>
      <p:cxnSp>
        <p:nvCxnSpPr>
          <p:cNvPr id="9" name="Gerader Verbinder 8">
            <a:extLst>
              <a:ext uri="{FF2B5EF4-FFF2-40B4-BE49-F238E27FC236}">
                <a16:creationId xmlns:a16="http://schemas.microsoft.com/office/drawing/2014/main" id="{FA849107-BBD7-48CA-82A7-DE66CBF6D859}"/>
              </a:ext>
            </a:extLst>
          </p:cNvPr>
          <p:cNvCxnSpPr/>
          <p:nvPr/>
        </p:nvCxnSpPr>
        <p:spPr>
          <a:xfrm>
            <a:off x="911424"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Gerader Verbinder 9">
            <a:extLst>
              <a:ext uri="{FF2B5EF4-FFF2-40B4-BE49-F238E27FC236}">
                <a16:creationId xmlns:a16="http://schemas.microsoft.com/office/drawing/2014/main" id="{B750110C-35CA-42A3-8882-0D35C0539F26}"/>
              </a:ext>
            </a:extLst>
          </p:cNvPr>
          <p:cNvCxnSpPr/>
          <p:nvPr/>
        </p:nvCxnSpPr>
        <p:spPr>
          <a:xfrm>
            <a:off x="1978224"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Gerader Verbinder 10">
            <a:extLst>
              <a:ext uri="{FF2B5EF4-FFF2-40B4-BE49-F238E27FC236}">
                <a16:creationId xmlns:a16="http://schemas.microsoft.com/office/drawing/2014/main" id="{C207B9D5-AEFD-4EAB-AE08-6BD8A72A5ED0}"/>
              </a:ext>
            </a:extLst>
          </p:cNvPr>
          <p:cNvCxnSpPr/>
          <p:nvPr/>
        </p:nvCxnSpPr>
        <p:spPr>
          <a:xfrm>
            <a:off x="8400256" y="4867845"/>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Gerader Verbinder 11">
            <a:extLst>
              <a:ext uri="{FF2B5EF4-FFF2-40B4-BE49-F238E27FC236}">
                <a16:creationId xmlns:a16="http://schemas.microsoft.com/office/drawing/2014/main" id="{D67AD276-BD4B-4064-AC1E-742CDD781195}"/>
              </a:ext>
            </a:extLst>
          </p:cNvPr>
          <p:cNvCxnSpPr/>
          <p:nvPr/>
        </p:nvCxnSpPr>
        <p:spPr>
          <a:xfrm>
            <a:off x="2927648"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Gerader Verbinder 12">
            <a:extLst>
              <a:ext uri="{FF2B5EF4-FFF2-40B4-BE49-F238E27FC236}">
                <a16:creationId xmlns:a16="http://schemas.microsoft.com/office/drawing/2014/main" id="{5F23C7E6-08B0-46D5-9BC4-0AFDAC6A74A9}"/>
              </a:ext>
            </a:extLst>
          </p:cNvPr>
          <p:cNvCxnSpPr/>
          <p:nvPr/>
        </p:nvCxnSpPr>
        <p:spPr>
          <a:xfrm>
            <a:off x="3791744"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Gerader Verbinder 13">
            <a:extLst>
              <a:ext uri="{FF2B5EF4-FFF2-40B4-BE49-F238E27FC236}">
                <a16:creationId xmlns:a16="http://schemas.microsoft.com/office/drawing/2014/main" id="{ED782611-F073-4B74-AA6D-4FAF59704EC3}"/>
              </a:ext>
            </a:extLst>
          </p:cNvPr>
          <p:cNvCxnSpPr/>
          <p:nvPr/>
        </p:nvCxnSpPr>
        <p:spPr>
          <a:xfrm>
            <a:off x="4727848" y="4867845"/>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Gerader Verbinder 14">
            <a:extLst>
              <a:ext uri="{FF2B5EF4-FFF2-40B4-BE49-F238E27FC236}">
                <a16:creationId xmlns:a16="http://schemas.microsoft.com/office/drawing/2014/main" id="{BAA3475B-2BD8-4BE3-A136-85093D41D7E3}"/>
              </a:ext>
            </a:extLst>
          </p:cNvPr>
          <p:cNvCxnSpPr/>
          <p:nvPr/>
        </p:nvCxnSpPr>
        <p:spPr>
          <a:xfrm>
            <a:off x="5663952" y="4867845"/>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Gerader Verbinder 15">
            <a:extLst>
              <a:ext uri="{FF2B5EF4-FFF2-40B4-BE49-F238E27FC236}">
                <a16:creationId xmlns:a16="http://schemas.microsoft.com/office/drawing/2014/main" id="{439554C5-5D2D-4488-9C48-C4530D286A0A}"/>
              </a:ext>
            </a:extLst>
          </p:cNvPr>
          <p:cNvCxnSpPr/>
          <p:nvPr/>
        </p:nvCxnSpPr>
        <p:spPr>
          <a:xfrm>
            <a:off x="6528048" y="4867845"/>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Gerader Verbinder 16">
            <a:extLst>
              <a:ext uri="{FF2B5EF4-FFF2-40B4-BE49-F238E27FC236}">
                <a16:creationId xmlns:a16="http://schemas.microsoft.com/office/drawing/2014/main" id="{129CA933-328C-430E-B710-87C91D441579}"/>
              </a:ext>
            </a:extLst>
          </p:cNvPr>
          <p:cNvCxnSpPr/>
          <p:nvPr/>
        </p:nvCxnSpPr>
        <p:spPr>
          <a:xfrm>
            <a:off x="7464152" y="4867845"/>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Gerader Verbinder 17">
            <a:extLst>
              <a:ext uri="{FF2B5EF4-FFF2-40B4-BE49-F238E27FC236}">
                <a16:creationId xmlns:a16="http://schemas.microsoft.com/office/drawing/2014/main" id="{363FA5A3-1AE1-4237-B1CD-96B6F9A37521}"/>
              </a:ext>
            </a:extLst>
          </p:cNvPr>
          <p:cNvCxnSpPr/>
          <p:nvPr/>
        </p:nvCxnSpPr>
        <p:spPr bwMode="auto">
          <a:xfrm>
            <a:off x="10200456" y="4867845"/>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Gerader Verbinder 18">
            <a:extLst>
              <a:ext uri="{FF2B5EF4-FFF2-40B4-BE49-F238E27FC236}">
                <a16:creationId xmlns:a16="http://schemas.microsoft.com/office/drawing/2014/main" id="{50C9DBB9-B9A8-4E36-8320-BEA3EEE7525B}"/>
              </a:ext>
            </a:extLst>
          </p:cNvPr>
          <p:cNvCxnSpPr/>
          <p:nvPr/>
        </p:nvCxnSpPr>
        <p:spPr bwMode="auto">
          <a:xfrm>
            <a:off x="9264352" y="4877544"/>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Gerader Verbinder 19">
            <a:extLst>
              <a:ext uri="{FF2B5EF4-FFF2-40B4-BE49-F238E27FC236}">
                <a16:creationId xmlns:a16="http://schemas.microsoft.com/office/drawing/2014/main" id="{5076EF73-9B6E-416F-8A05-9F45A08B2679}"/>
              </a:ext>
            </a:extLst>
          </p:cNvPr>
          <p:cNvCxnSpPr>
            <a:cxnSpLocks/>
          </p:cNvCxnSpPr>
          <p:nvPr/>
        </p:nvCxnSpPr>
        <p:spPr bwMode="auto">
          <a:xfrm>
            <a:off x="11064552" y="4877544"/>
            <a:ext cx="0" cy="14401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7404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838200" y="365125"/>
            <a:ext cx="9737558" cy="918528"/>
          </a:xfrm>
        </p:spPr>
        <p:txBody>
          <a:bodyPr>
            <a:normAutofit/>
          </a:bodyPr>
          <a:lstStyle/>
          <a:p>
            <a:pPr>
              <a:defRPr/>
            </a:pPr>
            <a:r>
              <a:rPr lang="de-DE" dirty="0"/>
              <a:t>Arbeitsauftrag – Aufgabe 3</a:t>
            </a:r>
            <a:endParaRPr dirty="0"/>
          </a:p>
        </p:txBody>
      </p:sp>
      <p:sp>
        <p:nvSpPr>
          <p:cNvPr id="5" name="Inhaltsplatzhalter 2"/>
          <p:cNvSpPr>
            <a:spLocks noGrp="1"/>
          </p:cNvSpPr>
          <p:nvPr>
            <p:ph idx="1"/>
          </p:nvPr>
        </p:nvSpPr>
        <p:spPr bwMode="auto">
          <a:xfrm>
            <a:off x="918857" y="1434290"/>
            <a:ext cx="10658400" cy="4713923"/>
          </a:xfrm>
        </p:spPr>
        <p:txBody>
          <a:bodyPr/>
          <a:lstStyle/>
          <a:p>
            <a:pPr marL="0" indent="0" algn="ctr">
              <a:buNone/>
              <a:defRPr/>
            </a:pPr>
            <a:r>
              <a:rPr lang="de-DE" b="1" dirty="0">
                <a:solidFill>
                  <a:schemeClr val="accent1"/>
                </a:solidFill>
              </a:rPr>
              <a:t>Mögliche</a:t>
            </a:r>
            <a:r>
              <a:rPr lang="de-DE" b="1" dirty="0"/>
              <a:t> Lösung: Aussaat von Frühjahr-/Sommer- und Winter-ZWF-Aussaaten</a:t>
            </a:r>
            <a:endParaRPr lang="de-DE" dirty="0"/>
          </a:p>
          <a:p>
            <a:pPr marL="0" indent="0" algn="ctr">
              <a:buNone/>
              <a:defRPr/>
            </a:pPr>
            <a:endParaRPr lang="de-DE" b="1" dirty="0"/>
          </a:p>
          <a:p>
            <a:pPr marL="0" indent="0">
              <a:buNone/>
              <a:defRPr/>
            </a:pPr>
            <a:endParaRPr lang="de-DE" b="1" dirty="0"/>
          </a:p>
          <a:p>
            <a:pPr marL="0" indent="0" fontAlgn="t">
              <a:spcBef>
                <a:spcPts val="0"/>
              </a:spcBef>
              <a:buNone/>
            </a:pPr>
            <a:endParaRPr lang="de-DE" sz="2400" dirty="0">
              <a:latin typeface="Arial" panose="020B0604020202020204" pitchFamily="34" charset="0"/>
            </a:endParaRPr>
          </a:p>
          <a:p>
            <a:pPr marL="0" algn="ctr" fontAlgn="t">
              <a:spcBef>
                <a:spcPts val="0"/>
              </a:spcBef>
              <a:spcAft>
                <a:spcPts val="0"/>
              </a:spcAft>
            </a:pPr>
            <a:r>
              <a:rPr lang="de-DE" sz="3200" b="1" dirty="0">
                <a:solidFill>
                  <a:srgbClr val="FFFFFF"/>
                </a:solidFill>
                <a:latin typeface="Calibri" panose="020F0502020204030204" pitchFamily="34" charset="0"/>
                <a:ea typeface="Arial" panose="020B0604020202020204" pitchFamily="34" charset="0"/>
                <a:cs typeface="Arial" panose="020B0604020202020204" pitchFamily="34" charset="0"/>
              </a:rPr>
              <a:t>Stärken</a:t>
            </a:r>
            <a:endParaRPr lang="de-DE" sz="2400" dirty="0">
              <a:latin typeface="Arial" panose="020B0604020202020204" pitchFamily="34" charset="0"/>
            </a:endParaRPr>
          </a:p>
          <a:p>
            <a:pPr marL="0" algn="ctr" fontAlgn="t">
              <a:spcBef>
                <a:spcPts val="0"/>
              </a:spcBef>
              <a:spcAft>
                <a:spcPts val="0"/>
              </a:spcAft>
            </a:pPr>
            <a:r>
              <a:rPr lang="de-DE" sz="3200" b="1" dirty="0">
                <a:solidFill>
                  <a:srgbClr val="FFFFFF"/>
                </a:solidFill>
                <a:latin typeface="Calibri" panose="020F0502020204030204" pitchFamily="34" charset="0"/>
                <a:ea typeface="Arial" panose="020B0604020202020204" pitchFamily="34" charset="0"/>
                <a:cs typeface="Arial" panose="020B0604020202020204" pitchFamily="34" charset="0"/>
              </a:rPr>
              <a:t>Schwächen</a:t>
            </a:r>
            <a:endParaRPr lang="de-DE" sz="2400" dirty="0">
              <a:latin typeface="Arial" panose="020B0604020202020204" pitchFamily="34" charset="0"/>
            </a:endParaRPr>
          </a:p>
          <a:p>
            <a:pPr marL="0" indent="0">
              <a:buNone/>
              <a:defRPr/>
            </a:pPr>
            <a:r>
              <a:rPr lang="de-DE" dirty="0"/>
              <a:t>_________________________________________________________</a:t>
            </a:r>
          </a:p>
          <a:p>
            <a:pPr marL="0" indent="0">
              <a:buNone/>
              <a:defRPr/>
            </a:pPr>
            <a:r>
              <a:rPr lang="de-DE" sz="1800" dirty="0"/>
              <a:t>Jan	Feb	März	Apr	Mai	Juni	Juli	Aug	Sept	Okt	Nov	Dez</a:t>
            </a:r>
          </a:p>
        </p:txBody>
      </p:sp>
      <p:cxnSp>
        <p:nvCxnSpPr>
          <p:cNvPr id="9" name="Gerader Verbinder 8">
            <a:extLst>
              <a:ext uri="{FF2B5EF4-FFF2-40B4-BE49-F238E27FC236}">
                <a16:creationId xmlns:a16="http://schemas.microsoft.com/office/drawing/2014/main" id="{FA849107-BBD7-48CA-82A7-DE66CBF6D859}"/>
              </a:ext>
            </a:extLst>
          </p:cNvPr>
          <p:cNvCxnSpPr/>
          <p:nvPr/>
        </p:nvCxnSpPr>
        <p:spPr>
          <a:xfrm>
            <a:off x="911424"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Gerader Verbinder 9">
            <a:extLst>
              <a:ext uri="{FF2B5EF4-FFF2-40B4-BE49-F238E27FC236}">
                <a16:creationId xmlns:a16="http://schemas.microsoft.com/office/drawing/2014/main" id="{B750110C-35CA-42A3-8882-0D35C0539F26}"/>
              </a:ext>
            </a:extLst>
          </p:cNvPr>
          <p:cNvCxnSpPr/>
          <p:nvPr/>
        </p:nvCxnSpPr>
        <p:spPr>
          <a:xfrm>
            <a:off x="1991544"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Gerader Verbinder 10">
            <a:extLst>
              <a:ext uri="{FF2B5EF4-FFF2-40B4-BE49-F238E27FC236}">
                <a16:creationId xmlns:a16="http://schemas.microsoft.com/office/drawing/2014/main" id="{C207B9D5-AEFD-4EAB-AE08-6BD8A72A5ED0}"/>
              </a:ext>
            </a:extLst>
          </p:cNvPr>
          <p:cNvCxnSpPr/>
          <p:nvPr/>
        </p:nvCxnSpPr>
        <p:spPr>
          <a:xfrm>
            <a:off x="8400256"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Gerader Verbinder 11">
            <a:extLst>
              <a:ext uri="{FF2B5EF4-FFF2-40B4-BE49-F238E27FC236}">
                <a16:creationId xmlns:a16="http://schemas.microsoft.com/office/drawing/2014/main" id="{D67AD276-BD4B-4064-AC1E-742CDD781195}"/>
              </a:ext>
            </a:extLst>
          </p:cNvPr>
          <p:cNvCxnSpPr/>
          <p:nvPr/>
        </p:nvCxnSpPr>
        <p:spPr>
          <a:xfrm>
            <a:off x="2927648"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Gerader Verbinder 12">
            <a:extLst>
              <a:ext uri="{FF2B5EF4-FFF2-40B4-BE49-F238E27FC236}">
                <a16:creationId xmlns:a16="http://schemas.microsoft.com/office/drawing/2014/main" id="{5F23C7E6-08B0-46D5-9BC4-0AFDAC6A74A9}"/>
              </a:ext>
            </a:extLst>
          </p:cNvPr>
          <p:cNvCxnSpPr/>
          <p:nvPr/>
        </p:nvCxnSpPr>
        <p:spPr>
          <a:xfrm>
            <a:off x="3791744"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Gerader Verbinder 13">
            <a:extLst>
              <a:ext uri="{FF2B5EF4-FFF2-40B4-BE49-F238E27FC236}">
                <a16:creationId xmlns:a16="http://schemas.microsoft.com/office/drawing/2014/main" id="{ED782611-F073-4B74-AA6D-4FAF59704EC3}"/>
              </a:ext>
            </a:extLst>
          </p:cNvPr>
          <p:cNvCxnSpPr/>
          <p:nvPr/>
        </p:nvCxnSpPr>
        <p:spPr>
          <a:xfrm>
            <a:off x="4727848"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Gerader Verbinder 14">
            <a:extLst>
              <a:ext uri="{FF2B5EF4-FFF2-40B4-BE49-F238E27FC236}">
                <a16:creationId xmlns:a16="http://schemas.microsoft.com/office/drawing/2014/main" id="{BAA3475B-2BD8-4BE3-A136-85093D41D7E3}"/>
              </a:ext>
            </a:extLst>
          </p:cNvPr>
          <p:cNvCxnSpPr/>
          <p:nvPr/>
        </p:nvCxnSpPr>
        <p:spPr>
          <a:xfrm>
            <a:off x="5663952"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Gerader Verbinder 15">
            <a:extLst>
              <a:ext uri="{FF2B5EF4-FFF2-40B4-BE49-F238E27FC236}">
                <a16:creationId xmlns:a16="http://schemas.microsoft.com/office/drawing/2014/main" id="{439554C5-5D2D-4488-9C48-C4530D286A0A}"/>
              </a:ext>
            </a:extLst>
          </p:cNvPr>
          <p:cNvCxnSpPr/>
          <p:nvPr/>
        </p:nvCxnSpPr>
        <p:spPr>
          <a:xfrm>
            <a:off x="6600056"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Gerader Verbinder 16">
            <a:extLst>
              <a:ext uri="{FF2B5EF4-FFF2-40B4-BE49-F238E27FC236}">
                <a16:creationId xmlns:a16="http://schemas.microsoft.com/office/drawing/2014/main" id="{129CA933-328C-430E-B710-87C91D441579}"/>
              </a:ext>
            </a:extLst>
          </p:cNvPr>
          <p:cNvCxnSpPr/>
          <p:nvPr/>
        </p:nvCxnSpPr>
        <p:spPr>
          <a:xfrm>
            <a:off x="7536160"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Gerader Verbinder 17">
            <a:extLst>
              <a:ext uri="{FF2B5EF4-FFF2-40B4-BE49-F238E27FC236}">
                <a16:creationId xmlns:a16="http://schemas.microsoft.com/office/drawing/2014/main" id="{363FA5A3-1AE1-4237-B1CD-96B6F9A37521}"/>
              </a:ext>
            </a:extLst>
          </p:cNvPr>
          <p:cNvCxnSpPr/>
          <p:nvPr/>
        </p:nvCxnSpPr>
        <p:spPr bwMode="auto">
          <a:xfrm>
            <a:off x="10200456"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Gerader Verbinder 18">
            <a:extLst>
              <a:ext uri="{FF2B5EF4-FFF2-40B4-BE49-F238E27FC236}">
                <a16:creationId xmlns:a16="http://schemas.microsoft.com/office/drawing/2014/main" id="{50C9DBB9-B9A8-4E36-8320-BEA3EEE7525B}"/>
              </a:ext>
            </a:extLst>
          </p:cNvPr>
          <p:cNvCxnSpPr/>
          <p:nvPr/>
        </p:nvCxnSpPr>
        <p:spPr bwMode="auto">
          <a:xfrm>
            <a:off x="9264352" y="4869160"/>
            <a:ext cx="0" cy="144016"/>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Gerader Verbinder 19">
            <a:extLst>
              <a:ext uri="{FF2B5EF4-FFF2-40B4-BE49-F238E27FC236}">
                <a16:creationId xmlns:a16="http://schemas.microsoft.com/office/drawing/2014/main" id="{5076EF73-9B6E-416F-8A05-9F45A08B2679}"/>
              </a:ext>
            </a:extLst>
          </p:cNvPr>
          <p:cNvCxnSpPr>
            <a:cxnSpLocks/>
          </p:cNvCxnSpPr>
          <p:nvPr/>
        </p:nvCxnSpPr>
        <p:spPr bwMode="auto">
          <a:xfrm>
            <a:off x="11064552" y="4869160"/>
            <a:ext cx="0" cy="144016"/>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feld 1">
            <a:extLst>
              <a:ext uri="{FF2B5EF4-FFF2-40B4-BE49-F238E27FC236}">
                <a16:creationId xmlns:a16="http://schemas.microsoft.com/office/drawing/2014/main" id="{CF19AD84-DB63-4A6A-B2E0-4BCE3C4BE71F}"/>
              </a:ext>
            </a:extLst>
          </p:cNvPr>
          <p:cNvSpPr txBox="1"/>
          <p:nvPr/>
        </p:nvSpPr>
        <p:spPr>
          <a:xfrm rot="16200000">
            <a:off x="7983401" y="3172711"/>
            <a:ext cx="2561902" cy="830997"/>
          </a:xfrm>
          <a:prstGeom prst="rect">
            <a:avLst/>
          </a:prstGeom>
          <a:noFill/>
          <a:ln w="3175">
            <a:solidFill>
              <a:schemeClr val="tx1"/>
            </a:solidFill>
          </a:ln>
        </p:spPr>
        <p:txBody>
          <a:bodyPr wrap="square" rtlCol="0">
            <a:spAutoFit/>
          </a:bodyPr>
          <a:lstStyle/>
          <a:p>
            <a:r>
              <a:rPr lang="de-DE" sz="1200" dirty="0"/>
              <a:t>Winter-ZWF z.B. nach Zwiebeln; überwinternd bis Mitte Mai zur Saatvorbereitung der Frühjahrskultur z.B. Möhren </a:t>
            </a:r>
          </a:p>
        </p:txBody>
      </p:sp>
      <p:sp>
        <p:nvSpPr>
          <p:cNvPr id="3" name="Textfeld 2">
            <a:extLst>
              <a:ext uri="{FF2B5EF4-FFF2-40B4-BE49-F238E27FC236}">
                <a16:creationId xmlns:a16="http://schemas.microsoft.com/office/drawing/2014/main" id="{783CB489-0EB8-4DC4-9B92-4B000AF822DB}"/>
              </a:ext>
            </a:extLst>
          </p:cNvPr>
          <p:cNvSpPr txBox="1"/>
          <p:nvPr/>
        </p:nvSpPr>
        <p:spPr>
          <a:xfrm>
            <a:off x="119336" y="4365104"/>
            <a:ext cx="184731" cy="369332"/>
          </a:xfrm>
          <a:prstGeom prst="rect">
            <a:avLst/>
          </a:prstGeom>
          <a:noFill/>
        </p:spPr>
        <p:txBody>
          <a:bodyPr wrap="none" rtlCol="0">
            <a:spAutoFit/>
          </a:bodyPr>
          <a:lstStyle/>
          <a:p>
            <a:endParaRPr lang="de-DE" dirty="0"/>
          </a:p>
        </p:txBody>
      </p:sp>
      <p:sp>
        <p:nvSpPr>
          <p:cNvPr id="21" name="Textfeld 20">
            <a:extLst>
              <a:ext uri="{FF2B5EF4-FFF2-40B4-BE49-F238E27FC236}">
                <a16:creationId xmlns:a16="http://schemas.microsoft.com/office/drawing/2014/main" id="{8D5FBA4B-477F-428D-9438-1749B869D13A}"/>
              </a:ext>
            </a:extLst>
          </p:cNvPr>
          <p:cNvSpPr txBox="1"/>
          <p:nvPr/>
        </p:nvSpPr>
        <p:spPr bwMode="auto">
          <a:xfrm rot="16200000">
            <a:off x="1659619" y="3365704"/>
            <a:ext cx="2561902" cy="461665"/>
          </a:xfrm>
          <a:prstGeom prst="rect">
            <a:avLst/>
          </a:prstGeom>
          <a:noFill/>
          <a:ln w="3175">
            <a:solidFill>
              <a:schemeClr val="tx1"/>
            </a:solidFill>
          </a:ln>
        </p:spPr>
        <p:txBody>
          <a:bodyPr wrap="square" rtlCol="0">
            <a:spAutoFit/>
          </a:bodyPr>
          <a:lstStyle/>
          <a:p>
            <a:r>
              <a:rPr lang="de-DE" sz="1200" dirty="0"/>
              <a:t>Frühjahrs-ZWF nach späträumenden Kulturen wie Rosenkohl, Aussaat März </a:t>
            </a:r>
          </a:p>
        </p:txBody>
      </p:sp>
      <p:sp>
        <p:nvSpPr>
          <p:cNvPr id="22" name="Textfeld 21">
            <a:extLst>
              <a:ext uri="{FF2B5EF4-FFF2-40B4-BE49-F238E27FC236}">
                <a16:creationId xmlns:a16="http://schemas.microsoft.com/office/drawing/2014/main" id="{DEB6EBE1-BD17-4926-87E8-053076E3CED8}"/>
              </a:ext>
            </a:extLst>
          </p:cNvPr>
          <p:cNvSpPr txBox="1"/>
          <p:nvPr/>
        </p:nvSpPr>
        <p:spPr bwMode="auto">
          <a:xfrm rot="16200000">
            <a:off x="5114076" y="3375754"/>
            <a:ext cx="2155814" cy="830997"/>
          </a:xfrm>
          <a:prstGeom prst="rect">
            <a:avLst/>
          </a:prstGeom>
          <a:noFill/>
          <a:ln w="3175">
            <a:solidFill>
              <a:schemeClr val="tx1"/>
            </a:solidFill>
          </a:ln>
        </p:spPr>
        <p:txBody>
          <a:bodyPr wrap="square" rtlCol="0">
            <a:spAutoFit/>
          </a:bodyPr>
          <a:lstStyle/>
          <a:p>
            <a:r>
              <a:rPr lang="de-DE" sz="1200" dirty="0"/>
              <a:t>Stark wachsende  So-ZWF (Aufwuchs bis 7 Wo) vor der Aussaat von Endivien, Mangold, Spinat…</a:t>
            </a:r>
          </a:p>
        </p:txBody>
      </p:sp>
      <p:sp>
        <p:nvSpPr>
          <p:cNvPr id="23" name="Textfeld 22">
            <a:extLst>
              <a:ext uri="{FF2B5EF4-FFF2-40B4-BE49-F238E27FC236}">
                <a16:creationId xmlns:a16="http://schemas.microsoft.com/office/drawing/2014/main" id="{A790581B-9CB9-468F-B20D-4F6C8C489221}"/>
              </a:ext>
            </a:extLst>
          </p:cNvPr>
          <p:cNvSpPr txBox="1"/>
          <p:nvPr/>
        </p:nvSpPr>
        <p:spPr bwMode="auto">
          <a:xfrm rot="16200000">
            <a:off x="6239070" y="3269206"/>
            <a:ext cx="2553574" cy="646331"/>
          </a:xfrm>
          <a:prstGeom prst="rect">
            <a:avLst/>
          </a:prstGeom>
          <a:noFill/>
          <a:ln w="3175">
            <a:solidFill>
              <a:schemeClr val="tx1"/>
            </a:solidFill>
          </a:ln>
        </p:spPr>
        <p:txBody>
          <a:bodyPr wrap="square" rtlCol="0">
            <a:spAutoFit/>
          </a:bodyPr>
          <a:lstStyle/>
          <a:p>
            <a:r>
              <a:rPr lang="de-DE" sz="1200" dirty="0"/>
              <a:t>Abfrierende oder überwinternde Zwischenfrucht bis vor Aussaat Sommerkultur  </a:t>
            </a:r>
          </a:p>
        </p:txBody>
      </p:sp>
    </p:spTree>
    <p:extLst>
      <p:ext uri="{BB962C8B-B14F-4D97-AF65-F5344CB8AC3E}">
        <p14:creationId xmlns:p14="http://schemas.microsoft.com/office/powerpoint/2010/main" val="25024000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6BFAB2-6620-4484-A16A-2377CDBA7238}"/>
              </a:ext>
            </a:extLst>
          </p:cNvPr>
          <p:cNvSpPr>
            <a:spLocks noGrp="1"/>
          </p:cNvSpPr>
          <p:nvPr>
            <p:ph type="title"/>
          </p:nvPr>
        </p:nvSpPr>
        <p:spPr/>
        <p:txBody>
          <a:bodyPr/>
          <a:lstStyle/>
          <a:p>
            <a:r>
              <a:rPr lang="de-DE" dirty="0"/>
              <a:t>Bildquellen</a:t>
            </a:r>
          </a:p>
        </p:txBody>
      </p:sp>
      <p:sp>
        <p:nvSpPr>
          <p:cNvPr id="3" name="Inhaltsplatzhalter 2">
            <a:extLst>
              <a:ext uri="{FF2B5EF4-FFF2-40B4-BE49-F238E27FC236}">
                <a16:creationId xmlns:a16="http://schemas.microsoft.com/office/drawing/2014/main" id="{531B053A-2C4E-4D3E-97C5-CD13F6ADA08D}"/>
              </a:ext>
            </a:extLst>
          </p:cNvPr>
          <p:cNvSpPr>
            <a:spLocks noGrp="1"/>
          </p:cNvSpPr>
          <p:nvPr>
            <p:ph idx="4294967295"/>
          </p:nvPr>
        </p:nvSpPr>
        <p:spPr>
          <a:xfrm>
            <a:off x="826008" y="1451483"/>
            <a:ext cx="10515600" cy="4713288"/>
          </a:xfrm>
          <a:prstGeom prst="rect">
            <a:avLst/>
          </a:prstGeom>
        </p:spPr>
        <p:txBody>
          <a:bodyPr/>
          <a:lstStyle/>
          <a:p>
            <a:pPr marL="0" indent="0">
              <a:buNone/>
              <a:defRPr/>
            </a:pPr>
            <a:r>
              <a:rPr lang="de-DE" sz="1200" baseline="30000" dirty="0"/>
              <a:t>1) </a:t>
            </a:r>
            <a:r>
              <a:rPr lang="de-DE" sz="1200" dirty="0"/>
              <a:t>Kürbisanbau auf </a:t>
            </a:r>
            <a:r>
              <a:rPr lang="de-DE" sz="1200" dirty="0" err="1"/>
              <a:t>Strohmulch</a:t>
            </a:r>
            <a:r>
              <a:rPr lang="de-DE" sz="1200" dirty="0"/>
              <a:t>, Jochen </a:t>
            </a:r>
            <a:r>
              <a:rPr lang="de-DE" sz="1200" dirty="0" err="1"/>
              <a:t>Kreiselmaier</a:t>
            </a:r>
            <a:r>
              <a:rPr lang="de-DE" sz="1200" dirty="0"/>
              <a:t> </a:t>
            </a:r>
            <a:r>
              <a:rPr lang="de-DE" sz="1200" dirty="0">
                <a:hlinkClick r:id="rId2"/>
              </a:rPr>
              <a:t>http://www.hortipendium.de/</a:t>
            </a:r>
            <a:r>
              <a:rPr lang="de-DE" sz="1200" dirty="0" err="1">
                <a:hlinkClick r:id="rId2"/>
              </a:rPr>
              <a:t>Datei:Kürbis-auf-Strohmulch-Kreiselmaie.JPG</a:t>
            </a:r>
            <a:r>
              <a:rPr lang="de-DE" sz="1200" dirty="0"/>
              <a:t> </a:t>
            </a:r>
          </a:p>
          <a:p>
            <a:pPr marL="0" indent="0">
              <a:buNone/>
              <a:defRPr/>
            </a:pPr>
            <a:r>
              <a:rPr lang="de-DE" sz="1200" baseline="30000" dirty="0"/>
              <a:t>2) </a:t>
            </a:r>
            <a:r>
              <a:rPr lang="de-DE" sz="1200" dirty="0" err="1"/>
              <a:t>Abschlegeln</a:t>
            </a:r>
            <a:r>
              <a:rPr lang="de-DE" sz="1200" dirty="0"/>
              <a:t> der Zwischenfrucht, Bio Gemüsehof Dickendorf </a:t>
            </a:r>
            <a:r>
              <a:rPr lang="de-DE" sz="1200" dirty="0">
                <a:hlinkClick r:id="rId3"/>
              </a:rPr>
              <a:t>https://live2give.info/das-anbausystem/#aspekte</a:t>
            </a:r>
            <a:r>
              <a:rPr lang="de-DE" sz="1200" dirty="0"/>
              <a:t> (Kapitel „Etablierung einer </a:t>
            </a:r>
            <a:r>
              <a:rPr lang="de-DE" sz="1200" dirty="0" err="1"/>
              <a:t>Mulchdecke</a:t>
            </a:r>
            <a:r>
              <a:rPr lang="de-DE" sz="1200" dirty="0"/>
              <a:t>“)</a:t>
            </a:r>
          </a:p>
          <a:p>
            <a:pPr marL="0" indent="0">
              <a:buNone/>
              <a:defRPr/>
            </a:pPr>
            <a:r>
              <a:rPr lang="de-DE" sz="1200" baseline="30000" dirty="0"/>
              <a:t>3) </a:t>
            </a:r>
            <a:r>
              <a:rPr lang="de-DE" sz="1200" dirty="0"/>
              <a:t>Bodenlockerung, Bio Gemüsehof Dickendorf </a:t>
            </a:r>
            <a:r>
              <a:rPr lang="de-DE" sz="1200" dirty="0">
                <a:hlinkClick r:id="rId3"/>
              </a:rPr>
              <a:t>https://live2give.info/das-anbausystem/#aspekte </a:t>
            </a:r>
            <a:r>
              <a:rPr lang="de-DE" sz="1200" dirty="0">
                <a:hlinkClick r:id="rId3">
                  <a:extLst>
                    <a:ext uri="{A12FA001-AC4F-418D-AE19-62706E023703}">
                      <ahyp:hlinkClr xmlns:ahyp="http://schemas.microsoft.com/office/drawing/2018/hyperlinkcolor" val="tx"/>
                    </a:ext>
                  </a:extLst>
                </a:hlinkClick>
              </a:rPr>
              <a:t>(Kapitel „</a:t>
            </a:r>
            <a:r>
              <a:rPr lang="de-DE" sz="1200" dirty="0" err="1">
                <a:hlinkClick r:id="rId3">
                  <a:extLst>
                    <a:ext uri="{A12FA001-AC4F-418D-AE19-62706E023703}">
                      <ahyp:hlinkClr xmlns:ahyp="http://schemas.microsoft.com/office/drawing/2018/hyperlinkcolor" val="tx"/>
                    </a:ext>
                  </a:extLst>
                </a:hlinkClick>
              </a:rPr>
              <a:t>Garebildung</a:t>
            </a:r>
            <a:r>
              <a:rPr lang="de-DE" sz="1200" dirty="0">
                <a:hlinkClick r:id="rId3">
                  <a:extLst>
                    <a:ext uri="{A12FA001-AC4F-418D-AE19-62706E023703}">
                      <ahyp:hlinkClr xmlns:ahyp="http://schemas.microsoft.com/office/drawing/2018/hyperlinkcolor" val="tx"/>
                    </a:ext>
                  </a:extLst>
                </a:hlinkClick>
              </a:rPr>
              <a:t>“)</a:t>
            </a:r>
          </a:p>
          <a:p>
            <a:pPr marL="0" indent="0">
              <a:buNone/>
              <a:defRPr/>
            </a:pPr>
            <a:r>
              <a:rPr lang="de-DE" sz="1200" baseline="30000" dirty="0"/>
              <a:t>4) </a:t>
            </a:r>
            <a:r>
              <a:rPr lang="de-DE" sz="1200" dirty="0"/>
              <a:t>Einsaat der Winterzwischenfrucht, Bio Gemüsehof Dickendorf </a:t>
            </a:r>
            <a:r>
              <a:rPr lang="de-DE" sz="1200" dirty="0">
                <a:hlinkClick r:id="rId3"/>
              </a:rPr>
              <a:t> https://live2give.info/das-anbausystem/#aspekte</a:t>
            </a:r>
            <a:r>
              <a:rPr lang="de-DE" sz="1200" dirty="0"/>
              <a:t> (Kapitel „</a:t>
            </a:r>
            <a:r>
              <a:rPr lang="de-DE" sz="1200" dirty="0" err="1"/>
              <a:t>Garebildung</a:t>
            </a:r>
            <a:r>
              <a:rPr lang="de-DE" sz="1200" dirty="0"/>
              <a:t>“)                                                                                                                   </a:t>
            </a:r>
          </a:p>
          <a:p>
            <a:pPr marL="0" indent="0">
              <a:buNone/>
              <a:defRPr/>
            </a:pPr>
            <a:r>
              <a:rPr lang="de-DE" sz="1200" baseline="30000" dirty="0"/>
              <a:t>5) </a:t>
            </a:r>
            <a:r>
              <a:rPr lang="de-DE" sz="1200" dirty="0" err="1"/>
              <a:t>Mulchpflanzung</a:t>
            </a:r>
            <a:r>
              <a:rPr lang="de-DE" sz="1200" dirty="0"/>
              <a:t>, Bio Gemüsehof Dickendorf </a:t>
            </a:r>
          </a:p>
          <a:p>
            <a:pPr marL="0" indent="0">
              <a:buNone/>
              <a:defRPr/>
            </a:pPr>
            <a:r>
              <a:rPr lang="de-DE" sz="1200" baseline="30000" dirty="0"/>
              <a:t>6)  </a:t>
            </a:r>
            <a:r>
              <a:rPr lang="de-DE" sz="1200" dirty="0"/>
              <a:t>Mähen der Zwischenfrucht mit einem </a:t>
            </a:r>
            <a:r>
              <a:rPr lang="de-DE" sz="1200" dirty="0" err="1"/>
              <a:t>Schlegelmulcher</a:t>
            </a:r>
            <a:r>
              <a:rPr lang="de-DE" sz="1200" dirty="0"/>
              <a:t>, Bio Gemüsehof Dickendorf </a:t>
            </a:r>
            <a:r>
              <a:rPr lang="de-DE" sz="1200" dirty="0">
                <a:hlinkClick r:id="rId3"/>
              </a:rPr>
              <a:t>https://live2give.info/das-anbausystem/#aspekte</a:t>
            </a:r>
            <a:r>
              <a:rPr lang="de-DE" sz="1200" dirty="0"/>
              <a:t> (Kapitel „Etablierung einer</a:t>
            </a:r>
            <a:br>
              <a:rPr lang="de-DE" sz="1200" dirty="0"/>
            </a:br>
            <a:r>
              <a:rPr lang="de-DE" sz="1200" dirty="0"/>
              <a:t>   </a:t>
            </a:r>
            <a:r>
              <a:rPr lang="de-DE" sz="1200" dirty="0" err="1"/>
              <a:t>Mulchdecke</a:t>
            </a:r>
            <a:r>
              <a:rPr lang="de-DE" sz="1200" dirty="0"/>
              <a:t>“)</a:t>
            </a:r>
          </a:p>
          <a:p>
            <a:pPr marL="0" indent="0">
              <a:buNone/>
              <a:defRPr/>
            </a:pPr>
            <a:r>
              <a:rPr lang="de-DE" sz="1200" baseline="30000" dirty="0"/>
              <a:t>7) </a:t>
            </a:r>
            <a:r>
              <a:rPr lang="de-DE" sz="1200" dirty="0"/>
              <a:t>Durch das Schlegeln generierte </a:t>
            </a:r>
            <a:r>
              <a:rPr lang="de-DE" sz="1200" dirty="0" err="1"/>
              <a:t>Mulchdecke</a:t>
            </a:r>
            <a:r>
              <a:rPr lang="de-DE" sz="1200" dirty="0"/>
              <a:t>, Bio Gemüsehof Dickendorf </a:t>
            </a:r>
            <a:r>
              <a:rPr lang="de-DE" sz="1200" dirty="0">
                <a:hlinkClick r:id="rId3"/>
              </a:rPr>
              <a:t>https://live2give.info/das-anbausystem/#aspekte</a:t>
            </a:r>
            <a:r>
              <a:rPr lang="de-DE" sz="1200" dirty="0"/>
              <a:t> (Kapitel „Etablierung einer </a:t>
            </a:r>
            <a:r>
              <a:rPr lang="de-DE" sz="1200" dirty="0" err="1"/>
              <a:t>Mulchdecke</a:t>
            </a:r>
            <a:r>
              <a:rPr lang="de-DE" sz="1200" dirty="0"/>
              <a:t>“)</a:t>
            </a:r>
          </a:p>
          <a:p>
            <a:pPr marL="0" indent="0">
              <a:buNone/>
              <a:defRPr/>
            </a:pPr>
            <a:r>
              <a:rPr lang="de-DE" sz="1200" baseline="30000" dirty="0"/>
              <a:t>8) </a:t>
            </a:r>
            <a:r>
              <a:rPr lang="de-DE" sz="1200" dirty="0"/>
              <a:t>Vorbereitete Beete unmittelbar vor der Pflanzung, Bio Gemüsehof Dickendorf </a:t>
            </a:r>
            <a:r>
              <a:rPr lang="de-DE" sz="1200" dirty="0">
                <a:hlinkClick r:id="rId3"/>
              </a:rPr>
              <a:t>https://live2give.info/das-anbausystem/#aspekte</a:t>
            </a:r>
            <a:r>
              <a:rPr lang="de-DE" sz="1200" dirty="0"/>
              <a:t> (Kapitel „Etablierung einer</a:t>
            </a:r>
            <a:br>
              <a:rPr lang="de-DE" sz="1200" dirty="0"/>
            </a:br>
            <a:r>
              <a:rPr lang="de-DE" sz="1200" dirty="0"/>
              <a:t>   </a:t>
            </a:r>
            <a:r>
              <a:rPr lang="de-DE" sz="1200" dirty="0" err="1"/>
              <a:t>Mulchdecke</a:t>
            </a:r>
            <a:r>
              <a:rPr lang="de-DE" sz="1200" dirty="0"/>
              <a:t>“)</a:t>
            </a:r>
          </a:p>
          <a:p>
            <a:pPr marL="0" indent="0">
              <a:buNone/>
              <a:defRPr/>
            </a:pPr>
            <a:r>
              <a:rPr lang="de-DE" sz="1200" baseline="30000" dirty="0"/>
              <a:t>9) </a:t>
            </a:r>
            <a:r>
              <a:rPr lang="de-DE" sz="1200" dirty="0"/>
              <a:t>Winkelschneider, Bio Gemüsehof Dickendorf </a:t>
            </a:r>
            <a:r>
              <a:rPr lang="de-DE" sz="1200" dirty="0">
                <a:hlinkClick r:id="rId4"/>
              </a:rPr>
              <a:t>https://live2give.info/das-anbausystem/#4_Schritte</a:t>
            </a:r>
            <a:r>
              <a:rPr lang="de-DE" sz="1200" dirty="0"/>
              <a:t> (Kapitel „Bodenbedeckung erhalten“)</a:t>
            </a:r>
          </a:p>
          <a:p>
            <a:pPr marL="0" indent="0">
              <a:buNone/>
              <a:defRPr/>
            </a:pPr>
            <a:r>
              <a:rPr lang="de-DE" sz="1200" baseline="30000" dirty="0"/>
              <a:t>10) </a:t>
            </a:r>
            <a:r>
              <a:rPr lang="de-DE" sz="1200" dirty="0"/>
              <a:t>Prinzip </a:t>
            </a:r>
            <a:r>
              <a:rPr lang="de-DE" sz="1200" dirty="0" err="1"/>
              <a:t>Mulchfrässaat</a:t>
            </a:r>
            <a:r>
              <a:rPr lang="de-DE" sz="1200" dirty="0"/>
              <a:t>, Bio Gemüsehof Dickendorf </a:t>
            </a:r>
            <a:r>
              <a:rPr lang="de-DE" sz="1200" dirty="0">
                <a:hlinkClick r:id="rId4"/>
              </a:rPr>
              <a:t>https://live2give.info/das-anbausystem/#4_Schritte</a:t>
            </a:r>
            <a:r>
              <a:rPr lang="de-DE" sz="1200" dirty="0"/>
              <a:t> (Kapitel „Bodenbedeckung erhalten“)</a:t>
            </a:r>
          </a:p>
          <a:p>
            <a:pPr marL="0" indent="0">
              <a:buNone/>
              <a:defRPr/>
            </a:pPr>
            <a:r>
              <a:rPr lang="de-DE" sz="1200" baseline="30000" dirty="0"/>
              <a:t>11) </a:t>
            </a:r>
            <a:r>
              <a:rPr lang="de-DE" sz="1200" dirty="0"/>
              <a:t>Bilder von links: Zwischenfrucht in </a:t>
            </a:r>
            <a:r>
              <a:rPr lang="de-DE" sz="1200" dirty="0" err="1"/>
              <a:t>Restmulch</a:t>
            </a:r>
            <a:r>
              <a:rPr lang="de-DE" sz="1200" dirty="0"/>
              <a:t>, Bodenstruktur einer dauerhaften Durchwurzelung, </a:t>
            </a:r>
            <a:r>
              <a:rPr lang="de-DE" sz="1200" dirty="0" err="1"/>
              <a:t>Mulchauflage</a:t>
            </a:r>
            <a:r>
              <a:rPr lang="de-DE" sz="1200" dirty="0"/>
              <a:t> nach dem Schlegeln, </a:t>
            </a:r>
            <a:r>
              <a:rPr lang="de-DE" sz="1200" dirty="0" err="1"/>
              <a:t>Porreepflanzung</a:t>
            </a:r>
            <a:r>
              <a:rPr lang="de-DE" sz="1200" dirty="0"/>
              <a:t> mit Akkord und Pflanzscheiben, Salatpflanzung mit Akkord, Bio Gemüsehof Dickendorf </a:t>
            </a:r>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endParaRPr lang="de-DE" sz="1200" dirty="0"/>
          </a:p>
          <a:p>
            <a:pPr marL="0" indent="0">
              <a:buNone/>
              <a:defRPr/>
            </a:pPr>
            <a:r>
              <a:rPr lang="de-DE" sz="1200" dirty="0"/>
              <a:t> </a:t>
            </a:r>
          </a:p>
          <a:p>
            <a:pPr>
              <a:buAutoNum type="arabicParenR"/>
              <a:defRPr/>
            </a:pPr>
            <a:endParaRPr lang="de-DE" sz="1200" dirty="0"/>
          </a:p>
          <a:p>
            <a:pPr marL="0" indent="0">
              <a:buNone/>
            </a:pPr>
            <a:endParaRPr lang="de-DE" sz="1200" dirty="0"/>
          </a:p>
          <a:p>
            <a:pPr marL="0" indent="0">
              <a:buNone/>
            </a:pPr>
            <a:endParaRPr lang="de-DE" sz="1200" dirty="0"/>
          </a:p>
          <a:p>
            <a:pPr marL="0" indent="0">
              <a:buNone/>
            </a:pPr>
            <a:r>
              <a:rPr lang="de-DE" sz="1200" baseline="30000" dirty="0"/>
              <a:t> </a:t>
            </a:r>
          </a:p>
          <a:p>
            <a:pPr marL="0" indent="0">
              <a:buNone/>
            </a:pPr>
            <a:r>
              <a:rPr lang="de-DE" sz="1200" dirty="0"/>
              <a:t> </a:t>
            </a:r>
          </a:p>
        </p:txBody>
      </p:sp>
    </p:spTree>
    <p:extLst>
      <p:ext uri="{BB962C8B-B14F-4D97-AF65-F5344CB8AC3E}">
        <p14:creationId xmlns:p14="http://schemas.microsoft.com/office/powerpoint/2010/main" val="29677440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6BFAB2-6620-4484-A16A-2377CDBA7238}"/>
              </a:ext>
            </a:extLst>
          </p:cNvPr>
          <p:cNvSpPr>
            <a:spLocks noGrp="1"/>
          </p:cNvSpPr>
          <p:nvPr>
            <p:ph type="title"/>
          </p:nvPr>
        </p:nvSpPr>
        <p:spPr/>
        <p:txBody>
          <a:bodyPr/>
          <a:lstStyle/>
          <a:p>
            <a:r>
              <a:rPr lang="de-DE" dirty="0"/>
              <a:t>Impressum</a:t>
            </a:r>
          </a:p>
        </p:txBody>
      </p:sp>
      <p:sp>
        <p:nvSpPr>
          <p:cNvPr id="3" name="Inhaltsplatzhalter 2">
            <a:extLst>
              <a:ext uri="{FF2B5EF4-FFF2-40B4-BE49-F238E27FC236}">
                <a16:creationId xmlns:a16="http://schemas.microsoft.com/office/drawing/2014/main" id="{531B053A-2C4E-4D3E-97C5-CD13F6ADA08D}"/>
              </a:ext>
            </a:extLst>
          </p:cNvPr>
          <p:cNvSpPr>
            <a:spLocks noGrp="1"/>
          </p:cNvSpPr>
          <p:nvPr>
            <p:ph idx="4294967295"/>
          </p:nvPr>
        </p:nvSpPr>
        <p:spPr>
          <a:xfrm>
            <a:off x="826008" y="1451483"/>
            <a:ext cx="10515600" cy="4713288"/>
          </a:xfrm>
          <a:prstGeom prst="rect">
            <a:avLst/>
          </a:prstGeom>
        </p:spPr>
        <p:txBody>
          <a:bodyPr/>
          <a:lstStyle/>
          <a:p>
            <a:pPr marL="0" indent="0">
              <a:buNone/>
            </a:pPr>
            <a:r>
              <a:rPr lang="de-DE" sz="2000" b="1" dirty="0"/>
              <a:t>Herausgeber		</a:t>
            </a:r>
            <a:r>
              <a:rPr lang="de-DE" sz="2000" dirty="0"/>
              <a:t>Bodensee-Stiftung, Fritz-Reichle-Ring 4, 78315 Radolfzell</a:t>
            </a:r>
          </a:p>
          <a:p>
            <a:pPr marL="0" indent="0">
              <a:buNone/>
            </a:pPr>
            <a:r>
              <a:rPr lang="de-DE" sz="2000" b="1" dirty="0"/>
              <a:t>Text und Redaktion 	</a:t>
            </a:r>
            <a:r>
              <a:rPr lang="de-DE" sz="2000" dirty="0"/>
              <a:t>Sabine Sommer (Bodensee-Stiftung), </a:t>
            </a:r>
            <a:br>
              <a:rPr lang="de-DE" sz="2000" dirty="0"/>
            </a:br>
            <a:r>
              <a:rPr lang="de-DE" sz="2000" dirty="0"/>
              <a:t>			Andreas Ziermann (Bodensee-Stiftung)</a:t>
            </a:r>
          </a:p>
          <a:p>
            <a:pPr marL="0" indent="0">
              <a:buNone/>
            </a:pPr>
            <a:r>
              <a:rPr lang="de-DE" sz="2000" b="1" dirty="0"/>
              <a:t>Bilder</a:t>
            </a:r>
            <a:r>
              <a:rPr lang="de-DE" sz="2000" dirty="0"/>
              <a:t>   			siehe Quellenangaben auf der Folie „Bildquellen“,  an den Bildern und im 			Notizenbereich</a:t>
            </a:r>
          </a:p>
          <a:p>
            <a:pPr marL="0" indent="0">
              <a:buNone/>
            </a:pPr>
            <a:endParaRPr lang="de-DE" sz="2000" b="1" dirty="0"/>
          </a:p>
          <a:p>
            <a:pPr marL="0" indent="0">
              <a:buNone/>
            </a:pPr>
            <a:r>
              <a:rPr lang="de-DE" sz="2000" b="1" dirty="0"/>
              <a:t>Nutzungsrechte/Haftungsausschluss</a:t>
            </a:r>
          </a:p>
          <a:p>
            <a:pPr marL="0" indent="0">
              <a:buNone/>
            </a:pPr>
            <a:r>
              <a:rPr lang="de-DE" sz="2000" dirty="0">
                <a:solidFill>
                  <a:srgbClr val="000000"/>
                </a:solidFill>
                <a:latin typeface="Calibri" panose="020F0502020204030204" pitchFamily="34" charset="0"/>
              </a:rPr>
              <a:t>Die Nutzungsrechte der PPT-, PDF- und Word-Dokumente liegen bei den Projektpartnern im Projekt </a:t>
            </a:r>
            <a:r>
              <a:rPr lang="de-DE" sz="2000" dirty="0" err="1">
                <a:solidFill>
                  <a:srgbClr val="000000"/>
                </a:solidFill>
                <a:latin typeface="Calibri" panose="020F0502020204030204" pitchFamily="34" charset="0"/>
              </a:rPr>
              <a:t>GeNIAL</a:t>
            </a:r>
            <a:r>
              <a:rPr lang="de-DE" sz="2000" dirty="0">
                <a:solidFill>
                  <a:srgbClr val="000000"/>
                </a:solidFill>
                <a:latin typeface="Calibri" panose="020F0502020204030204" pitchFamily="34" charset="0"/>
              </a:rPr>
              <a:t> Bodensee-Stiftung, Landesbetrieb Landwirtschaft Hessen (LLH), Landesanstalt für Landwirtschaft, Ernährung und Ländlichen Raum (LEL) sowie Landwirtschaftliches Technologiezentrum Augustenberg (LTZ). Das Nutzen, Kopieren sowie Bearbeiten (auch in Teilen) der Inhalte (Text und Grafik) dieser Dateien für die eigene Unterrichtsplanung ist unter Wahrung der Urheberrechte erlaubt. Quellenangaben sind entsprechend zu übernehmen. Für die von Lehrkräften bearbeiteten Inhalte übernehmen die oben genannten Projektpartner keine Haftung.</a:t>
            </a:r>
            <a:endParaRPr lang="de-DE" sz="2000" dirty="0"/>
          </a:p>
          <a:p>
            <a:pPr marL="0" indent="0">
              <a:buNone/>
            </a:pPr>
            <a:endParaRPr lang="de-DE" sz="2400" dirty="0"/>
          </a:p>
        </p:txBody>
      </p:sp>
    </p:spTree>
    <p:extLst>
      <p:ext uri="{BB962C8B-B14F-4D97-AF65-F5344CB8AC3E}">
        <p14:creationId xmlns:p14="http://schemas.microsoft.com/office/powerpoint/2010/main" val="3757507198"/>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6356</Words>
  <Application>Microsoft Office PowerPoint</Application>
  <DocSecurity>0</DocSecurity>
  <PresentationFormat>Breitbild</PresentationFormat>
  <Paragraphs>518</Paragraphs>
  <Slides>35</Slides>
  <Notes>30</Notes>
  <HiddenSlides>0</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35</vt:i4>
      </vt:variant>
    </vt:vector>
  </HeadingPairs>
  <TitlesOfParts>
    <vt:vector size="43" baseType="lpstr">
      <vt:lpstr>Arial</vt:lpstr>
      <vt:lpstr>Calibri</vt:lpstr>
      <vt:lpstr>Calibri Light</vt:lpstr>
      <vt:lpstr>Courier New</vt:lpstr>
      <vt:lpstr>Symbol</vt:lpstr>
      <vt:lpstr>Times New Roman</vt:lpstr>
      <vt:lpstr>Wingdings</vt:lpstr>
      <vt:lpstr>Office</vt:lpstr>
      <vt:lpstr>Gemüsebau im Klimawandel - Organische Mulchsysteme -  </vt:lpstr>
      <vt:lpstr>Gemüsebau im Klimawandel</vt:lpstr>
      <vt:lpstr>Ziel:</vt:lpstr>
      <vt:lpstr>Organische Mulchbedeckungen…</vt:lpstr>
      <vt:lpstr>Vorteile von  Mulchbedeckungen</vt:lpstr>
      <vt:lpstr>Was schätzen Sie,…</vt:lpstr>
      <vt:lpstr>LÖSUNG</vt:lpstr>
      <vt:lpstr>Herausforderungen durch Mulchmaterial</vt:lpstr>
      <vt:lpstr>Herausforderungen durch den Einsatz von Mulchmaterial</vt:lpstr>
      <vt:lpstr>Was muss ich bei der Ausbringung von Mulchmaterial beachten?</vt:lpstr>
      <vt:lpstr>PowerPoint-Präsentation</vt:lpstr>
      <vt:lpstr>Strohmulch</vt:lpstr>
      <vt:lpstr>Transfermulch – Cut&amp;Carry</vt:lpstr>
      <vt:lpstr>Transfermulch – Cut&amp;Carry</vt:lpstr>
      <vt:lpstr>Transfermulch: Beispiele für mögliche Zwischenfrucht-mischungen</vt:lpstr>
      <vt:lpstr>Arbeitsauftrag - Aufgabe 1: Cut&amp;Carry</vt:lpstr>
      <vt:lpstr>Lösungsbeispiel</vt:lpstr>
      <vt:lpstr>Alternative Aufgabenstellung</vt:lpstr>
      <vt:lpstr>Insitu-Mulch – ohne Bodenbearbeitung</vt:lpstr>
      <vt:lpstr>PowerPoint-Präsentation</vt:lpstr>
      <vt:lpstr>Voraussetzungen für Insitu-Mulchverfahren</vt:lpstr>
      <vt:lpstr>Durchführung von Insitu-Mulchverfahren</vt:lpstr>
      <vt:lpstr>Durchführung von Insitu-Mulchverfahren</vt:lpstr>
      <vt:lpstr>Insitu-Mulch: Beispiele für mögliche Zwischenfrucht-mischungen</vt:lpstr>
      <vt:lpstr>Durchführung von Insitu-Mulchverfahren</vt:lpstr>
      <vt:lpstr>Durchführung von Insitu-Mulchverfahren</vt:lpstr>
      <vt:lpstr>Nutzung des Restmulchs für die Folgekultur</vt:lpstr>
      <vt:lpstr>Kombiverfahren Cut&amp;Carry und Insitu-Mulch</vt:lpstr>
      <vt:lpstr>ZIELE: Permanente Durchwurzelung und Bodenbedeckung, minimale Bodenbearbeitung</vt:lpstr>
      <vt:lpstr>Arbeitsauftrag – Aufgabe 2 – Integration von Mulch in eine bestehende Fruchtfolge</vt:lpstr>
      <vt:lpstr>Aufgabe 2 </vt:lpstr>
      <vt:lpstr>Arbeitsauftrag - Aufgabe 3</vt:lpstr>
      <vt:lpstr>Arbeitsauftrag – Aufgabe 3</vt:lpstr>
      <vt:lpstr>Bildquellen</vt:lpstr>
      <vt:lpstr>Impressum</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Gemüsebau im Klimawandel - Beispiel: Salat</dc:title>
  <dc:subject/>
  <dc:creator>Sabine Sommer</dc:creator>
  <cp:keywords/>
  <dc:description/>
  <cp:lastModifiedBy>Sabine Sommer</cp:lastModifiedBy>
  <cp:revision>310</cp:revision>
  <dcterms:created xsi:type="dcterms:W3CDTF">2020-08-13T10:12:56Z</dcterms:created>
  <dcterms:modified xsi:type="dcterms:W3CDTF">2021-10-19T13:43:24Z</dcterms:modified>
  <cp:category/>
  <dc:identifier/>
  <cp:contentStatus/>
  <dc:language/>
  <cp:version/>
</cp:coreProperties>
</file>