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omments/comment1.xml" ContentType="application/vnd.openxmlformats-officedocument.presentationml.comments+xml"/>
  <Override PartName="/ppt/notesSlides/notesSlide30.xml" ContentType="application/vnd.openxmlformats-officedocument.presentationml.notesSlide+xml"/>
  <Override PartName="/ppt/comments/comment2.xml" ContentType="application/vnd.openxmlformats-officedocument.presentationml.comments+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57" r:id="rId3"/>
    <p:sldId id="266" r:id="rId4"/>
    <p:sldId id="258" r:id="rId5"/>
    <p:sldId id="260" r:id="rId6"/>
    <p:sldId id="261" r:id="rId7"/>
    <p:sldId id="262" r:id="rId8"/>
    <p:sldId id="263" r:id="rId9"/>
    <p:sldId id="264" r:id="rId10"/>
    <p:sldId id="288" r:id="rId11"/>
    <p:sldId id="267" r:id="rId12"/>
    <p:sldId id="268" r:id="rId13"/>
    <p:sldId id="276" r:id="rId14"/>
    <p:sldId id="269" r:id="rId15"/>
    <p:sldId id="270" r:id="rId16"/>
    <p:sldId id="277" r:id="rId17"/>
    <p:sldId id="271" r:id="rId18"/>
    <p:sldId id="272" r:id="rId19"/>
    <p:sldId id="273" r:id="rId20"/>
    <p:sldId id="274" r:id="rId21"/>
    <p:sldId id="289" r:id="rId22"/>
    <p:sldId id="287" r:id="rId23"/>
    <p:sldId id="348" r:id="rId24"/>
    <p:sldId id="278" r:id="rId25"/>
    <p:sldId id="279" r:id="rId26"/>
    <p:sldId id="280" r:id="rId27"/>
    <p:sldId id="281" r:id="rId28"/>
    <p:sldId id="282" r:id="rId29"/>
    <p:sldId id="284" r:id="rId30"/>
    <p:sldId id="285" r:id="rId31"/>
    <p:sldId id="346" r:id="rId32"/>
    <p:sldId id="347" r:id="rId33"/>
    <p:sldId id="344" r:id="rId34"/>
  </p:sldIdLst>
  <p:sldSz cx="12192000" cy="6858000"/>
  <p:notesSz cx="6858000" cy="12192000"/>
  <p:defaultTextStyle>
    <a:defPPr>
      <a:defRPr lang="de-DE"/>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bine Sommer" initials="SS"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7427" autoAdjust="0"/>
  </p:normalViewPr>
  <p:slideViewPr>
    <p:cSldViewPr>
      <p:cViewPr varScale="1">
        <p:scale>
          <a:sx n="62" d="100"/>
          <a:sy n="62" d="100"/>
        </p:scale>
        <p:origin x="180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0-10-05T11:57:01" idx="2">
    <p:pos x="4947" y="734"/>
    <p:text>Hier kann auch auf einen anderen bewährten Rechner zurück gegriffen werden.</p:text>
    <p:extLst>
      <p:ext uri="{C676402C-5697-4E1C-873F-D02D1690AC5C}">
        <p15:threadingInfo xmlns:p15="http://schemas.microsoft.com/office/powerpoint/2012/main" timeZoneBias="-120"/>
      </p:ext>
      <p:ext uri="{19B8F6BF-5375-455C-9EA6-DF929625EA0E}">
        <p15:presenceInfo xmlns:p15="http://schemas.microsoft.com/office/powerpoint/2012/main" xmlns:w="http://schemas.openxmlformats.org/wordprocessingml/2006/main" xmlns:m="http://schemas.openxmlformats.org/officeDocument/2006/math" xmlns="" userId="teamlab_data:0;1;1;1;13;Sabine Sommer;2;1;0;3;20;2020-10-05T09:57:01Z;4;38;{00CD00F7-00B6-4A3A-A5E7-00B1004E0005};" providerId="AD"/>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0-10-05T11:57:01" idx="2">
    <p:pos x="4947" y="734"/>
    <p:text>Hier kann auch auf einen anderen bewährten Rechner zurück gegriffen werden.</p:text>
    <p:extLst>
      <p:ext uri="{C676402C-5697-4E1C-873F-D02D1690AC5C}">
        <p15:threadingInfo xmlns:p15="http://schemas.microsoft.com/office/powerpoint/2012/main" timeZoneBias="-120"/>
      </p:ext>
      <p:ext uri="{19B8F6BF-5375-455C-9EA6-DF929625EA0E}">
        <p15:presenceInfo xmlns:p15="http://schemas.microsoft.com/office/powerpoint/2012/main" xmlns:w="http://schemas.openxmlformats.org/wordprocessingml/2006/main" xmlns:m="http://schemas.openxmlformats.org/officeDocument/2006/math" xmlns="" userId="teamlab_data:0;1;1;1;13;Sabine Sommer;2;1;0;3;20;2020-10-05T09:57:01Z;4;38;{00CD00F7-00B6-4A3A-A5E7-00B1004E0005};" providerId="AD"/>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4" name="Kopfzeilenplatzhalter 1"/>
          <p:cNvSpPr>
            <a:spLocks noGrp="1"/>
          </p:cNvSpPr>
          <p:nvPr>
            <p:ph type="hdr" sz="quarter"/>
          </p:nvPr>
        </p:nvSpPr>
        <p:spPr bwMode="auto">
          <a:xfrm>
            <a:off x="0" y="0"/>
            <a:ext cx="2971800" cy="458788"/>
          </a:xfrm>
          <a:prstGeom prst="rect">
            <a:avLst/>
          </a:prstGeom>
        </p:spPr>
        <p:txBody>
          <a:bodyPr vert="horz" lIns="91440" tIns="45720" rIns="91440" bIns="45720" rtlCol="0"/>
          <a:lstStyle>
            <a:lvl1pPr algn="l">
              <a:defRPr sz="1200"/>
            </a:lvl1pPr>
          </a:lstStyle>
          <a:p>
            <a:pPr>
              <a:defRPr/>
            </a:pPr>
            <a:endParaRPr lang="de-DE"/>
          </a:p>
        </p:txBody>
      </p:sp>
      <p:sp>
        <p:nvSpPr>
          <p:cNvPr id="5" name="Datumsplatzhalter 2"/>
          <p:cNvSpPr>
            <a:spLocks noGrp="1"/>
          </p:cNvSpPr>
          <p:nvPr>
            <p:ph type="dt" idx="1"/>
          </p:nvPr>
        </p:nvSpPr>
        <p:spPr bwMode="auto">
          <a:xfrm>
            <a:off x="3884613" y="0"/>
            <a:ext cx="2971800" cy="458788"/>
          </a:xfrm>
          <a:prstGeom prst="rect">
            <a:avLst/>
          </a:prstGeom>
        </p:spPr>
        <p:txBody>
          <a:bodyPr vert="horz" lIns="91440" tIns="45720" rIns="91440" bIns="45720" rtlCol="0"/>
          <a:lstStyle>
            <a:lvl1pPr algn="r">
              <a:defRPr sz="1200"/>
            </a:lvl1pPr>
          </a:lstStyle>
          <a:p>
            <a:pPr>
              <a:defRPr/>
            </a:pPr>
            <a:fld id="{4DDD43A9-C11B-431E-8AE1-D526A9F01EB4}" type="datetimeFigureOut">
              <a:rPr lang="de-DE"/>
              <a:t>30.09.2021</a:t>
            </a:fld>
            <a:endParaRPr lang="de-DE"/>
          </a:p>
        </p:txBody>
      </p:sp>
      <p:sp>
        <p:nvSpPr>
          <p:cNvPr id="6" name="Folienbildplatzhalter 3"/>
          <p:cNvSpPr>
            <a:spLocks noGrp="1" noRot="1" noChangeAspect="1"/>
          </p:cNvSpPr>
          <p:nvPr>
            <p:ph type="sldImg" idx="2"/>
          </p:nvPr>
        </p:nvSpPr>
        <p:spPr bwMode="auto">
          <a:xfrm>
            <a:off x="685800" y="1143000"/>
            <a:ext cx="5486400" cy="3086100"/>
          </a:xfrm>
          <a:prstGeom prst="rect">
            <a:avLst/>
          </a:prstGeom>
          <a:noFill/>
          <a:ln w="12700">
            <a:solidFill>
              <a:prstClr val="black"/>
            </a:solidFill>
          </a:ln>
        </p:spPr>
        <p:txBody>
          <a:bodyPr vert="horz" lIns="91440" tIns="45720" rIns="91440" bIns="45720" rtlCol="0" anchor="ctr"/>
          <a:lstStyle/>
          <a:p>
            <a:pPr>
              <a:defRPr/>
            </a:pPr>
            <a:endParaRPr lang="de-DE"/>
          </a:p>
        </p:txBody>
      </p:sp>
      <p:sp>
        <p:nvSpPr>
          <p:cNvPr id="7" name="Notizenplatzhalter 4"/>
          <p:cNvSpPr>
            <a:spLocks noGrp="1"/>
          </p:cNvSpPr>
          <p:nvPr>
            <p:ph type="body" sz="quarter" idx="3"/>
          </p:nvPr>
        </p:nvSpPr>
        <p:spPr bwMode="auto">
          <a:xfrm>
            <a:off x="685800" y="4400550"/>
            <a:ext cx="5486400" cy="3600450"/>
          </a:xfrm>
          <a:prstGeom prst="rect">
            <a:avLst/>
          </a:prstGeom>
        </p:spPr>
        <p:txBody>
          <a:bodyPr vert="horz" lIns="91440" tIns="45720" rIns="91440" bIns="45720" rtlCol="0"/>
          <a:lstStyle/>
          <a:p>
            <a:pPr lvl="0">
              <a:defRPr/>
            </a:pPr>
            <a:r>
              <a:rPr lang="de-DE"/>
              <a:t>Textmasterformat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endParaRPr/>
          </a:p>
        </p:txBody>
      </p:sp>
      <p:sp>
        <p:nvSpPr>
          <p:cNvPr id="8" name="Fußzeilenplatzhalter 5"/>
          <p:cNvSpPr>
            <a:spLocks noGrp="1"/>
          </p:cNvSpPr>
          <p:nvPr>
            <p:ph type="ftr" sz="quarter" idx="4"/>
          </p:nvPr>
        </p:nvSpPr>
        <p:spPr bwMode="auto">
          <a:xfrm>
            <a:off x="0" y="8685213"/>
            <a:ext cx="2971800" cy="458787"/>
          </a:xfrm>
          <a:prstGeom prst="rect">
            <a:avLst/>
          </a:prstGeom>
        </p:spPr>
        <p:txBody>
          <a:bodyPr vert="horz" lIns="91440" tIns="45720" rIns="91440" bIns="45720" rtlCol="0" anchor="b"/>
          <a:lstStyle>
            <a:lvl1pPr algn="l">
              <a:defRPr sz="1200"/>
            </a:lvl1pPr>
          </a:lstStyle>
          <a:p>
            <a:pPr>
              <a:defRPr/>
            </a:pPr>
            <a:endParaRPr lang="de-DE"/>
          </a:p>
        </p:txBody>
      </p:sp>
      <p:sp>
        <p:nvSpPr>
          <p:cNvPr id="9" name="Foliennummernplatzhalter 6"/>
          <p:cNvSpPr>
            <a:spLocks noGrp="1"/>
          </p:cNvSpPr>
          <p:nvPr>
            <p:ph type="sldNum" sz="quarter" idx="5"/>
          </p:nvPr>
        </p:nvSpPr>
        <p:spPr bwMode="auto">
          <a:xfrm>
            <a:off x="3884613" y="8685213"/>
            <a:ext cx="2971800" cy="458787"/>
          </a:xfrm>
          <a:prstGeom prst="rect">
            <a:avLst/>
          </a:prstGeom>
        </p:spPr>
        <p:txBody>
          <a:bodyPr vert="horz" lIns="91440" tIns="45720" rIns="91440" bIns="45720" rtlCol="0" anchor="b"/>
          <a:lstStyle>
            <a:lvl1pPr algn="r">
              <a:defRPr sz="1200"/>
            </a:lvl1pPr>
          </a:lstStyle>
          <a:p>
            <a:pPr>
              <a:defRPr/>
            </a:pPr>
            <a:fld id="{06A741CA-AA39-4C3D-9D18-DF6523E14173}" type="slidenum">
              <a:rPr lang="de-DE"/>
              <a:t>‹Nr.›</a:t>
            </a:fld>
            <a:endParaRPr lang="de-DE"/>
          </a:p>
        </p:txBody>
      </p:sp>
    </p:spTree>
  </p:cSld>
  <p:clrMap bg1="lt1" tx1="dk1" bg2="lt2" tx2="dk2" accent1="accent1" accent2="accent2" accent3="accent3" accent4="accent4" accent5="accent5" accent6="accent6" hlink="hlink" folHlink="folHlink"/>
  <p:notesStyle>
    <a:lvl1pPr marL="0" algn="l" defTabSz="914400">
      <a:defRPr sz="1200">
        <a:solidFill>
          <a:schemeClr val="tx1"/>
        </a:solidFill>
        <a:latin typeface="+mn-lt"/>
        <a:ea typeface="+mn-ea"/>
        <a:cs typeface="+mn-cs"/>
      </a:defRPr>
    </a:lvl1pPr>
    <a:lvl2pPr marL="457200" algn="l" defTabSz="914400">
      <a:defRPr sz="1200">
        <a:solidFill>
          <a:schemeClr val="tx1"/>
        </a:solidFill>
        <a:latin typeface="+mn-lt"/>
        <a:ea typeface="+mn-ea"/>
        <a:cs typeface="+mn-cs"/>
      </a:defRPr>
    </a:lvl2pPr>
    <a:lvl3pPr marL="914400" algn="l" defTabSz="914400">
      <a:defRPr sz="1200">
        <a:solidFill>
          <a:schemeClr val="tx1"/>
        </a:solidFill>
        <a:latin typeface="+mn-lt"/>
        <a:ea typeface="+mn-ea"/>
        <a:cs typeface="+mn-cs"/>
      </a:defRPr>
    </a:lvl3pPr>
    <a:lvl4pPr marL="1371600" algn="l" defTabSz="914400">
      <a:defRPr sz="1200">
        <a:solidFill>
          <a:schemeClr val="tx1"/>
        </a:solidFill>
        <a:latin typeface="+mn-lt"/>
        <a:ea typeface="+mn-ea"/>
        <a:cs typeface="+mn-cs"/>
      </a:defRPr>
    </a:lvl4pPr>
    <a:lvl5pPr marL="1828800" algn="l" defTabSz="914400">
      <a:defRPr sz="1200">
        <a:solidFill>
          <a:schemeClr val="tx1"/>
        </a:solidFill>
        <a:latin typeface="+mn-lt"/>
        <a:ea typeface="+mn-ea"/>
        <a:cs typeface="+mn-cs"/>
      </a:defRPr>
    </a:lvl5pPr>
    <a:lvl6pPr marL="2286000" algn="l" defTabSz="914400">
      <a:defRPr sz="1200">
        <a:solidFill>
          <a:schemeClr val="tx1"/>
        </a:solidFill>
        <a:latin typeface="+mn-lt"/>
        <a:ea typeface="+mn-ea"/>
        <a:cs typeface="+mn-cs"/>
      </a:defRPr>
    </a:lvl6pPr>
    <a:lvl7pPr marL="2743200" algn="l" defTabSz="914400">
      <a:defRPr sz="1200">
        <a:solidFill>
          <a:schemeClr val="tx1"/>
        </a:solidFill>
        <a:latin typeface="+mn-lt"/>
        <a:ea typeface="+mn-ea"/>
        <a:cs typeface="+mn-cs"/>
      </a:defRPr>
    </a:lvl7pPr>
    <a:lvl8pPr marL="3200400" algn="l" defTabSz="914400">
      <a:defRPr sz="1200">
        <a:solidFill>
          <a:schemeClr val="tx1"/>
        </a:solidFill>
        <a:latin typeface="+mn-lt"/>
        <a:ea typeface="+mn-ea"/>
        <a:cs typeface="+mn-cs"/>
      </a:defRPr>
    </a:lvl8pPr>
    <a:lvl9pPr marL="3657600" algn="l" defTabSz="914400">
      <a:defRPr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www.worldcat.org/isbn/0792321340"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worldcat.org/isbn/0792321340"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www.fao.org/fileadmin/templates/agphome/images/iclsd/documents/wk1_c5_radomski.pdf"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indent="0" algn="l" defTabSz="914400">
              <a:lnSpc>
                <a:spcPct val="100000"/>
              </a:lnSpc>
              <a:spcBef>
                <a:spcPts val="0"/>
              </a:spcBef>
              <a:spcAft>
                <a:spcPts val="0"/>
              </a:spcAft>
              <a:buClrTx/>
              <a:buSzTx/>
              <a:buFontTx/>
              <a:buNone/>
              <a:defRPr/>
            </a:pPr>
            <a:r>
              <a:rPr lang="de-DE"/>
              <a:t>Definition international anerkannt, (</a:t>
            </a:r>
            <a:r>
              <a:rPr lang="de-DE" u="sng">
                <a:hlinkClick r:id="rId3" tooltip="Nair, P. K. R. (1993): An introduction to agroforestry. Kluwer Academic Publishers, Dordrecht, The Netherlands, 499 p."/>
              </a:rPr>
              <a:t>Nair, 1993</a:t>
            </a:r>
            <a:r>
              <a:rPr lang="de-DE"/>
              <a:t>).</a:t>
            </a:r>
            <a:endParaRPr/>
          </a:p>
          <a:p>
            <a:pPr marL="0" marR="0" indent="0" algn="l" defTabSz="914400">
              <a:lnSpc>
                <a:spcPct val="100000"/>
              </a:lnSpc>
              <a:spcBef>
                <a:spcPts val="0"/>
              </a:spcBef>
              <a:spcAft>
                <a:spcPts val="0"/>
              </a:spcAft>
              <a:buClrTx/>
              <a:buSzTx/>
              <a:buFontTx/>
              <a:buNone/>
              <a:defRPr/>
            </a:pPr>
            <a:endParaRPr lang="de-DE"/>
          </a:p>
          <a:p>
            <a:pPr>
              <a:defRPr/>
            </a:pPr>
            <a:r>
              <a:rPr lang="de-DE"/>
              <a:t>Es gibt viele verschiedene Arten von AFS`en (Agroforstsystemen) wie z.B. Streuobstwiesen, Huteweiden/Waldweiden, Gewässerrandstreifen, Knicks, Energieholz-Alley-Cropping-Systeme (streifenweiser Anbau von Energieholz auf Ackerflächen) </a:t>
            </a:r>
            <a:endParaRPr/>
          </a:p>
          <a:p>
            <a:pPr>
              <a:defRPr/>
            </a:pPr>
            <a:endParaRPr lang="de-DE"/>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a:t>
            </a:fld>
            <a:endParaRPr lang="de-D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dirty="0"/>
              <a:t>Grafik: Fragezeichen, https://pixabay.com/de/illustrations/fragezeichen-frage-antwort-1019820/, 18.08.21</a:t>
            </a:r>
          </a:p>
          <a:p>
            <a:pPr>
              <a:defRPr/>
            </a:pPr>
            <a:endParaRPr lang="de-DE" dirty="0"/>
          </a:p>
          <a:p>
            <a:pPr>
              <a:defRPr/>
            </a:pPr>
            <a:r>
              <a:rPr lang="de-DE" dirty="0"/>
              <a:t>s. Beispiele nächste Folie</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a:t>
            </a:fld>
            <a:endParaRPr lang="de-D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Es gibt viele verschiedene Arten von </a:t>
            </a:r>
            <a:r>
              <a:rPr lang="de-DE" dirty="0" err="1"/>
              <a:t>AFS`en</a:t>
            </a:r>
            <a:r>
              <a:rPr lang="de-DE" dirty="0"/>
              <a:t> (Agroforstsystemen) wie z.B. Streuobstwiesen, </a:t>
            </a:r>
            <a:r>
              <a:rPr lang="de-DE" dirty="0" err="1"/>
              <a:t>Huteweiden</a:t>
            </a:r>
            <a:r>
              <a:rPr lang="de-DE" dirty="0"/>
              <a:t>/Waldweiden, Gewässerrandstreifen, Knicks, Energieholz-Alley-</a:t>
            </a:r>
            <a:r>
              <a:rPr lang="de-DE" dirty="0" err="1"/>
              <a:t>Cropping</a:t>
            </a:r>
            <a:r>
              <a:rPr lang="de-DE" dirty="0"/>
              <a:t>-Systeme (streifenweiser Anbau von Energieholz auf Ackerflächen). Eine Auswahl ist z.B. auf den hier abgebildeten Fotos zu sehen – von der Streuobstwiese, die als Weide genutzt wird, Agroforst im Gemüsebau bis zum </a:t>
            </a:r>
            <a:r>
              <a:rPr lang="de-DE" dirty="0" err="1"/>
              <a:t>Wetholzstreifen</a:t>
            </a:r>
            <a:r>
              <a:rPr lang="de-DE" dirty="0"/>
              <a:t> entlang eines Ackers. Aber auch Hecken gehören zu den </a:t>
            </a:r>
            <a:r>
              <a:rPr lang="de-DE" dirty="0" err="1"/>
              <a:t>AFS`en</a:t>
            </a:r>
            <a:r>
              <a:rPr lang="de-DE" dirty="0"/>
              <a:t>.</a:t>
            </a:r>
            <a:endParaRPr dirty="0"/>
          </a:p>
          <a:p>
            <a:pPr>
              <a:defRPr/>
            </a:pPr>
            <a:endParaRPr lang="de-DE" dirty="0"/>
          </a:p>
          <a:p>
            <a:pPr>
              <a:defRPr/>
            </a:pPr>
            <a:r>
              <a:rPr lang="de-DE" dirty="0"/>
              <a:t>Weitere Definition: „Mit dem Begriff Agroforstwirtschaft werden Landnutzungssysteme bezeichnet, bei denen Gehölze (Bäume oder Sträucher) mit Ackerkulturen und/oder Tierhaltung so auf einer Fläche kombiniert werden, dass zwischen den verschiedenen Komponenten ökologische und ökonomische Vorteilswirkungen entstehen“ (</a:t>
            </a:r>
            <a:r>
              <a:rPr lang="de-DE" u="sng" dirty="0">
                <a:hlinkClick r:id="rId3" tooltip="Nair, P. K. R. (1993): An introduction to agroforestry. Kluwer Academic Publishers, Dordrecht, The Netherlands, 499 p."/>
              </a:rPr>
              <a:t>Nair, 1993</a:t>
            </a:r>
            <a:r>
              <a:rPr lang="de-DE" dirty="0"/>
              <a:t>).</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4</a:t>
            </a:fld>
            <a:endParaRPr lang="de-D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buFont typeface="Wingdings"/>
              <a:buChar char="Ø"/>
              <a:defRPr/>
            </a:pPr>
            <a:r>
              <a:rPr lang="de-DE" dirty="0"/>
              <a:t> Haubergwirtschaft: Walter Delius, „Hauberge und Hauberggenossenschaften des Siegerlandes…“: „Unter Haubergen versteht man an Berghängen liegenden (…) Niederwaldungen, die (…) abgetrieben werden, um aus den bestehenden Wurzelstöcken von selbst wieder aufzuwachsen.“ Die Hauberge wurden genossenschaftlich betrieben. Das Holz wurde zu Brennholz-/Holzkohlezwecken genutzt. Schon zu Zeiten der Kelten wurden Niederwälder angelegt mit einer </a:t>
            </a:r>
            <a:r>
              <a:rPr lang="de-DE" dirty="0" err="1"/>
              <a:t>Umtriebszeit</a:t>
            </a:r>
            <a:r>
              <a:rPr lang="de-DE" dirty="0"/>
              <a:t> von 10-15 Jahren. Heute noch gibt es Haubergwirtschaft im Rheinischen Schiefergebirge und im Schwarzwald, die aufgrund der erhöhten Brennholznachfrage wieder etwas an Bedeutung gewinnt. Die „Hochzeit“ der Hauberge war im 19. Jhdt. Die Flächen wurden auch als Tierweide und Ackerflächen genutzt.</a:t>
            </a:r>
            <a:endParaRPr dirty="0"/>
          </a:p>
          <a:p>
            <a:pPr>
              <a:buFont typeface="Wingdings"/>
              <a:buNone/>
              <a:defRPr/>
            </a:pPr>
            <a:endParaRPr lang="de-DE" dirty="0"/>
          </a:p>
          <a:p>
            <a:pPr>
              <a:buFont typeface="Wingdings"/>
              <a:buChar char="Ø"/>
              <a:defRPr/>
            </a:pPr>
            <a:r>
              <a:rPr lang="de-DE" dirty="0"/>
              <a:t> </a:t>
            </a:r>
            <a:r>
              <a:rPr lang="de-DE" dirty="0" err="1"/>
              <a:t>Zeidlerwesen</a:t>
            </a:r>
            <a:r>
              <a:rPr lang="de-DE" dirty="0"/>
              <a:t>: Waldimkerei – die Bienen „wohnen“ in Baumhöhlen, die von den Zeidlern in alte Bäume geschlagen wurden. Seit dem Frühmittelalter wird diese Form der Imkerei betrieben. Damals war Honig der einzige Süßstoff!</a:t>
            </a:r>
            <a:endParaRPr dirty="0"/>
          </a:p>
          <a:p>
            <a:pPr>
              <a:buFont typeface="Wingdings"/>
              <a:buNone/>
              <a:defRPr/>
            </a:pPr>
            <a:endParaRPr lang="de-DE" dirty="0"/>
          </a:p>
          <a:p>
            <a:pPr>
              <a:buFont typeface="Wingdings"/>
              <a:buChar char="Ø"/>
              <a:defRPr/>
            </a:pPr>
            <a:r>
              <a:rPr lang="de-DE" dirty="0"/>
              <a:t> Hecken-(Knick-)</a:t>
            </a:r>
            <a:r>
              <a:rPr lang="de-DE" dirty="0" err="1"/>
              <a:t>nutzung</a:t>
            </a:r>
            <a:r>
              <a:rPr lang="de-DE" dirty="0"/>
              <a:t>: Knicks wurden zur Abgrenzung von </a:t>
            </a:r>
            <a:r>
              <a:rPr lang="de-DE" dirty="0" err="1"/>
              <a:t>ldw</a:t>
            </a:r>
            <a:r>
              <a:rPr lang="de-DE" dirty="0"/>
              <a:t>. Flächen angelegt. Das sind mit Sträuchern bepflanzte etwa 0,8-1m hohe Erdwälle. Damit die Hecken/Wälle sehr dicht wurden (so konnte das Vieh nicht auf die Nachbarflächen gelangen), wurden die Sträucher mit dem Beil unten gekerbt, so dass sie ge</a:t>
            </a:r>
            <a:r>
              <a:rPr lang="de-DE" b="1" dirty="0"/>
              <a:t>knick</a:t>
            </a:r>
            <a:r>
              <a:rPr lang="de-DE" dirty="0"/>
              <a:t>t und miteinander verflochten werden konnten. Eichen wurden z.B. für die Nutzung als Hart-/Bauholz zwischen drin gepflanzt. Die Hölzer wurden als Brenn-, Bau- und </a:t>
            </a:r>
            <a:r>
              <a:rPr lang="de-DE" dirty="0" err="1"/>
              <a:t>Werkholz</a:t>
            </a:r>
            <a:r>
              <a:rPr lang="de-DE" dirty="0"/>
              <a:t> verwendet – alle 15 Jahre wurden die Hecken auf den Stock gesetzt. Einziges Brennmaterial neben Torf, Holzschlag in den bereits stark reduzierten Wäldern wurde verboten (17. </a:t>
            </a:r>
            <a:r>
              <a:rPr lang="de-DE" dirty="0" err="1"/>
              <a:t>Jhdt</a:t>
            </a:r>
            <a:r>
              <a:rPr lang="de-DE" dirty="0"/>
              <a:t>).</a:t>
            </a:r>
            <a:endParaRPr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5</a:t>
            </a:fld>
            <a:endParaRPr lang="de-DE"/>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dirty="0"/>
              <a:t>Bis ins 19. Jhdt. waren auch in Deutschland vor allem Streuobstwiesen und Hutewälder stark verbreitet. Mit der Intensivierung der Landwirtschaft besonders ab der 2. Hälfte des 20. </a:t>
            </a:r>
            <a:r>
              <a:rPr lang="de-DE" dirty="0" err="1"/>
              <a:t>Jhdts</a:t>
            </a:r>
            <a:r>
              <a:rPr lang="de-DE" dirty="0"/>
              <a:t>. nahmen diese Formen der Landwirtschaft stark ab.</a:t>
            </a:r>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6</a:t>
            </a:fld>
            <a:endParaRPr lang="de-DE"/>
          </a:p>
        </p:txBody>
      </p:sp>
    </p:spTree>
    <p:extLst>
      <p:ext uri="{BB962C8B-B14F-4D97-AF65-F5344CB8AC3E}">
        <p14:creationId xmlns:p14="http://schemas.microsoft.com/office/powerpoint/2010/main" val="18881889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lvl="0">
              <a:defRPr/>
            </a:pPr>
            <a:r>
              <a:rPr lang="de-DE" b="1" dirty="0"/>
              <a:t>Die AFS werden in verschiedene Systeme eingeteilt:</a:t>
            </a:r>
          </a:p>
          <a:p>
            <a:pPr lvl="0">
              <a:defRPr/>
            </a:pPr>
            <a:endParaRPr lang="de-DE" b="1" dirty="0"/>
          </a:p>
          <a:p>
            <a:pPr lvl="0">
              <a:defRPr/>
            </a:pPr>
            <a:r>
              <a:rPr lang="de-DE" b="1" dirty="0" err="1"/>
              <a:t>Silvoarable</a:t>
            </a:r>
            <a:r>
              <a:rPr lang="de-DE" b="1" dirty="0"/>
              <a:t> Systeme</a:t>
            </a:r>
            <a:r>
              <a:rPr lang="de-DE" dirty="0"/>
              <a:t>: Gehölze und annuelle landwirtschaftliche / gartenbauliche Kulturen</a:t>
            </a:r>
            <a:endParaRPr dirty="0"/>
          </a:p>
          <a:p>
            <a:pPr lvl="0">
              <a:defRPr/>
            </a:pPr>
            <a:endParaRPr lang="de-DE" dirty="0"/>
          </a:p>
          <a:p>
            <a:pPr lvl="0">
              <a:defRPr/>
            </a:pPr>
            <a:r>
              <a:rPr lang="de-DE" b="1" dirty="0" err="1"/>
              <a:t>Silvopastorale</a:t>
            </a:r>
            <a:r>
              <a:rPr lang="de-DE" b="1" dirty="0"/>
              <a:t> Systeme</a:t>
            </a:r>
            <a:r>
              <a:rPr lang="de-DE" dirty="0"/>
              <a:t>: Gehölze und Weideflächen (Tierhaltung)</a:t>
            </a:r>
          </a:p>
          <a:p>
            <a:pPr lvl="0">
              <a:defRPr/>
            </a:pPr>
            <a:r>
              <a:rPr lang="de-DE" dirty="0"/>
              <a:t>Bildquelle: </a:t>
            </a:r>
            <a:endParaRPr dirty="0"/>
          </a:p>
          <a:p>
            <a:pPr>
              <a:defRPr/>
            </a:pPr>
            <a:endParaRPr lang="de-DE" dirty="0"/>
          </a:p>
          <a:p>
            <a:pPr lvl="0">
              <a:defRPr/>
            </a:pPr>
            <a:r>
              <a:rPr lang="de-DE" b="1" dirty="0"/>
              <a:t>Agro-Silvo-Pastorale Systeme</a:t>
            </a:r>
            <a:r>
              <a:rPr lang="de-DE" dirty="0"/>
              <a:t>: Gehölze, Ackerfrüchte und Tierhaltung: Bsp. </a:t>
            </a:r>
            <a:r>
              <a:rPr lang="de-DE" dirty="0" err="1"/>
              <a:t>Dehesas</a:t>
            </a:r>
            <a:r>
              <a:rPr lang="de-DE" dirty="0"/>
              <a:t> in Spanien: die ausgedehnten savannenähnlichen Grünflächen zwischen den Bäumen werden überwiegend für die Weidewirtschaft genutzt, wodurch neben der Erzeugung unterschiedlicher Tierprodukte u.a. eine Verbuschung der offenen Flächen effektiv verhindert wird. Ergänzt wird dieses System durch den wiederkehrenden Anbau unterschiedlicher Ackerfrüchte (z.B. Getreide oder </a:t>
            </a:r>
            <a:r>
              <a:rPr lang="de-DE" dirty="0" err="1"/>
              <a:t>Legumiosen</a:t>
            </a:r>
            <a:r>
              <a:rPr lang="de-DE" dirty="0"/>
              <a:t> als ergänzendes Grünfutter), typischerweise in Zyklen von 3-6 Jahren (</a:t>
            </a:r>
            <a:r>
              <a:rPr lang="de-DE" u="sng" dirty="0">
                <a:hlinkClick r:id="rId3" tooltip="Olea, L.; Miguel-Ayanz, A. S. (2006): The Spanish dehesa – A traditional Mediterranean silvopastoral system linking production and nature conservation. Proceedings of the 21st General Meeting of the European Grassland Federation held in April 2006 in Badajoz, Spain : 1-15."/>
              </a:rPr>
              <a:t>Olea et al., 2006</a:t>
            </a:r>
            <a:r>
              <a:rPr lang="de-DE" dirty="0"/>
              <a:t>). Dieses System ist weniger verbreitet.</a:t>
            </a:r>
            <a:endParaRPr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7</a:t>
            </a:fld>
            <a:endParaRPr lang="de-DE"/>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lvl="0">
              <a:defRPr/>
            </a:pPr>
            <a:r>
              <a:rPr lang="de-DE" b="1" dirty="0" err="1"/>
              <a:t>Silvoarable</a:t>
            </a:r>
            <a:r>
              <a:rPr lang="de-DE" b="1" dirty="0"/>
              <a:t> Systeme</a:t>
            </a:r>
            <a:r>
              <a:rPr lang="de-DE" dirty="0"/>
              <a:t>: Gehölze und annuelle landwirtschaftliche / gartenbauliche Ackerkulturen</a:t>
            </a:r>
            <a:endParaRPr dirty="0"/>
          </a:p>
          <a:p>
            <a:pPr lvl="0">
              <a:defRPr/>
            </a:pPr>
            <a:endParaRPr lang="de-DE" dirty="0"/>
          </a:p>
          <a:p>
            <a:pPr lvl="0">
              <a:defRPr/>
            </a:pPr>
            <a:endParaRPr lang="de-DE" dirty="0"/>
          </a:p>
          <a:p>
            <a:pPr lvl="0">
              <a:defRPr/>
            </a:pPr>
            <a:endParaRPr lang="de-DE"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8</a:t>
            </a:fld>
            <a:endParaRPr lang="de-DE"/>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lvl="0">
              <a:defRPr/>
            </a:pPr>
            <a:r>
              <a:rPr lang="de-DE" b="1" dirty="0" err="1"/>
              <a:t>Silvopastorale</a:t>
            </a:r>
            <a:r>
              <a:rPr lang="de-DE" b="1" dirty="0"/>
              <a:t> Systeme</a:t>
            </a:r>
            <a:r>
              <a:rPr lang="de-DE" dirty="0"/>
              <a:t>: Gehölze und Weide-/Grünlandflächen (Tierhaltung)</a:t>
            </a:r>
            <a:endParaRPr dirty="0"/>
          </a:p>
          <a:p>
            <a:pPr lvl="0">
              <a:defRPr/>
            </a:pPr>
            <a:endParaRPr lang="de-DE" dirty="0"/>
          </a:p>
          <a:p>
            <a:pPr lvl="0">
              <a:defRPr/>
            </a:pPr>
            <a:r>
              <a:rPr lang="de-DE" dirty="0"/>
              <a:t>Foto: Baumreihen im Hühnerauslauf bzw. auf der Schweinewiese, Rico Hübner, </a:t>
            </a:r>
            <a:r>
              <a:rPr lang="de-DE" dirty="0" err="1"/>
              <a:t>DeFAF</a:t>
            </a:r>
            <a:endParaRPr lang="de-DE" dirty="0"/>
          </a:p>
          <a:p>
            <a:pPr lvl="0">
              <a:defRPr/>
            </a:pPr>
            <a:endParaRPr lang="de-DE"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9</a:t>
            </a:fld>
            <a:endParaRPr lang="de-DE"/>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dirty="0"/>
              <a:t>Grafik: Fragezeichen, https://pixabay.com/de/illustrations/fragezeichen-frage-antwort-1019820/, 18.08.21</a:t>
            </a:r>
          </a:p>
          <a:p>
            <a:pPr>
              <a:defRPr/>
            </a:pPr>
            <a:endParaRPr lang="de-DE" dirty="0"/>
          </a:p>
          <a:p>
            <a:pPr>
              <a:defRPr/>
            </a:pPr>
            <a:r>
              <a:rPr lang="de-DE" dirty="0"/>
              <a:t>Hier könnte z.B. ein Tafelbild entworfen werden, etwa im Stil der folgenden Folie. Da hier der Fokus auf der Anpassung hinsichtlich der Klimawandelauswirkungen sein soll, bietet es sich an, zuerst auf die entsprechenden Vorteile einzugehen und diese zu besprechen. Ergänzend und ebenfalls wichtig sind die weiteren Vorteile von Agroforst wie </a:t>
            </a:r>
            <a:r>
              <a:rPr lang="de-DE" dirty="0" err="1"/>
              <a:t>Biodiv</a:t>
            </a:r>
            <a:r>
              <a:rPr lang="de-DE" dirty="0"/>
              <a:t> und Klimaschutz, Landschaftsbild/Erholungswert.</a:t>
            </a:r>
            <a:endParaRPr dirty="0"/>
          </a:p>
          <a:p>
            <a:pPr>
              <a:defRPr/>
            </a:pPr>
            <a:endParaRPr lang="de-DE" dirty="0"/>
          </a:p>
          <a:p>
            <a:pPr>
              <a:buFont typeface="Wingdings"/>
              <a:buChar char="Ø"/>
              <a:defRPr/>
            </a:pPr>
            <a:r>
              <a:rPr lang="de-DE" dirty="0"/>
              <a:t>Reduzierung der Effekte der folgenden Auswirkungen des Klimawandels durch Agroforstsysteme:</a:t>
            </a:r>
          </a:p>
          <a:p>
            <a:pPr>
              <a:defRPr/>
            </a:pPr>
            <a:endParaRPr lang="de-DE" dirty="0"/>
          </a:p>
          <a:p>
            <a:pPr lvl="1">
              <a:defRPr/>
            </a:pPr>
            <a:r>
              <a:rPr lang="de-DE" sz="2800" b="1" dirty="0"/>
              <a:t>Starkniederschläge</a:t>
            </a:r>
            <a:endParaRPr lang="de-DE" dirty="0"/>
          </a:p>
          <a:p>
            <a:pPr lvl="1">
              <a:defRPr/>
            </a:pPr>
            <a:r>
              <a:rPr lang="de-DE" sz="2800" b="1" dirty="0"/>
              <a:t>Trockenheit</a:t>
            </a:r>
            <a:endParaRPr lang="de-DE" dirty="0"/>
          </a:p>
          <a:p>
            <a:pPr lvl="1">
              <a:defRPr/>
            </a:pPr>
            <a:r>
              <a:rPr lang="de-DE" sz="2800" b="1" dirty="0"/>
              <a:t>Hitze / Strahlung</a:t>
            </a:r>
            <a:endParaRPr lang="de-DE"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10</a:t>
            </a:fld>
            <a:endParaRPr lang="de-DE"/>
          </a:p>
        </p:txBody>
      </p:sp>
    </p:spTree>
    <p:extLst>
      <p:ext uri="{BB962C8B-B14F-4D97-AF65-F5344CB8AC3E}">
        <p14:creationId xmlns:p14="http://schemas.microsoft.com/office/powerpoint/2010/main" val="16388601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Dieses „Tafelbild“ kann auch alternativ mit den Studierenden als </a:t>
            </a:r>
            <a:r>
              <a:rPr lang="de-DE" dirty="0" err="1"/>
              <a:t>MindMap</a:t>
            </a:r>
            <a:r>
              <a:rPr lang="de-DE" dirty="0"/>
              <a:t> zusammen erarbeitet werden. Es zeigt nochmals die Einflüsse von Agroforstsystemen auf die Landwirtschaft und die Reduzierung der Auswirkungen von extremen Wetterereignissen, die im Zuge des Klimawandels sich verstärken werden.</a:t>
            </a:r>
            <a:endParaRPr dirty="0"/>
          </a:p>
          <a:p>
            <a:pPr>
              <a:defRPr/>
            </a:pPr>
            <a:endParaRPr lang="de-DE" dirty="0"/>
          </a:p>
          <a:p>
            <a:pPr>
              <a:defRPr/>
            </a:pPr>
            <a:r>
              <a:rPr lang="de-DE" dirty="0"/>
              <a:t>Ergänzend kann auch noch die Wirtschaftlichkeit hinzugenommen werden, da durch die 2. Einkommensmöglichkeit (Wert-/Energieholz, Früchte) das Ertragsrisiko auf der Gesamtfläche reduziert wird. Die Risikoverteilung durch einen vielseitigen Anbau ist gleichzeitig eine Anpassungsmaßnahme an den Klimawandel. </a:t>
            </a:r>
            <a:endParaRPr dirty="0"/>
          </a:p>
          <a:p>
            <a:pPr>
              <a:defRPr/>
            </a:pPr>
            <a:endParaRPr lang="de-DE" dirty="0"/>
          </a:p>
          <a:p>
            <a:pPr>
              <a:defRPr/>
            </a:pPr>
            <a:r>
              <a:rPr lang="de-DE" dirty="0"/>
              <a:t>Im Vergleich zu einer Monokultur kann zudem die Produktivität durch die Mischkultur erhöht werden. </a:t>
            </a:r>
            <a:endParaRPr dirty="0"/>
          </a:p>
          <a:p>
            <a:pPr>
              <a:defRPr/>
            </a:pPr>
            <a:endParaRPr lang="de-DE" dirty="0"/>
          </a:p>
          <a:p>
            <a:pPr>
              <a:defRPr/>
            </a:pPr>
            <a:r>
              <a:rPr lang="de-DE" dirty="0"/>
              <a:t>Wichtig darüber hinaus: Erhöhung der Biodiversität und Klimaschutz v.a. durch CO2-Bindung.</a:t>
            </a:r>
            <a:endParaRPr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11</a:t>
            </a:fld>
            <a:endParaRPr lang="de-DE"/>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Auch dieses Bild kann als Vorlage für ein Tafelbild verwendet werden oder aber anhand dessen die verschiedenen Funktionen und Effekte von Agroforst auf die Umwelt erklärt werden. Möglich wäre auch, einen stilisierten Baum an die Tafel zu malen und die Studierenden die Effekte erarbeiten lassen.</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12</a:t>
            </a:fld>
            <a:endParaRPr lang="de-DE"/>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a:t>Bei der Anpassung an den Klimawandel nimmt die Verbesserung der Bodenstruktur einen wichtigen Anteil ein. Denn ein Boden mit guter Bodenstruktur kann Starkniederschläge besser aufnehmen und diese Feuchtigkeit auch länger in sich aufnehmen, so dass dadurch ein Vorteil während Trockenperioden gewonnen werden kann. Daher soll hier nochmals speziell auf die Auswirkungen von AFS auf die Bodenstruktur eingegangen werden. </a:t>
            </a:r>
            <a:endParaRP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13</a:t>
            </a:fld>
            <a:endParaRPr lang="de-DE"/>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Ressourcenschutz: </a:t>
            </a:r>
            <a:endParaRPr dirty="0"/>
          </a:p>
          <a:p>
            <a:pPr>
              <a:defRPr/>
            </a:pPr>
            <a:endParaRPr lang="de-DE" dirty="0"/>
          </a:p>
          <a:p>
            <a:pPr marL="171450" indent="-171450">
              <a:buFont typeface="Arial"/>
              <a:buChar char="•"/>
              <a:defRPr/>
            </a:pPr>
            <a:r>
              <a:rPr lang="de-DE" dirty="0"/>
              <a:t>Erosion: Durch die Anlage von Baum-/Heckenstreifen wird Erosion vor allem in windexponierten Regionen effizient reduziert. Windbremsung bzw. der Verdunstungseffekt durch Wind wird oft unterschätzt. In den USA werden daher oft Agroforstsysteme als natürliche Windbremse angelegt. Aber auch Erosion durch Starkniederschläge auf </a:t>
            </a:r>
            <a:r>
              <a:rPr lang="de-DE" dirty="0" err="1"/>
              <a:t>hangigen</a:t>
            </a:r>
            <a:r>
              <a:rPr lang="de-DE" dirty="0"/>
              <a:t> Flächen kann durch Baum-/Heckenstreifen stark reduziert werden.</a:t>
            </a:r>
            <a:endParaRPr dirty="0"/>
          </a:p>
          <a:p>
            <a:pPr marL="171450" indent="-171450">
              <a:buFont typeface="Arial"/>
              <a:buChar char="•"/>
              <a:defRPr/>
            </a:pPr>
            <a:r>
              <a:rPr lang="de-DE" dirty="0"/>
              <a:t>Bodenschutz/-aufwertung: Durch die Blätterstreu kann der Humusgehalt auf den Flächen erhöht werden. Dies bedeutet gleichzeitig auch Bodenschutz. Nicht nur die Winderosion wird reduziert, sondern es entstehen positive Auswirkungen hinsichtlich des Kleinklimas (erhöhte Taubildung, geringere Erhitzung des Bodens bei hohen Temperaturen / hoher Sonnenstrahlung, was sich wiederum positiv auf das Bodenleben auswirkt. </a:t>
            </a:r>
            <a:endParaRPr dirty="0"/>
          </a:p>
          <a:p>
            <a:pPr marL="171450" indent="-171450">
              <a:buFont typeface="Arial"/>
              <a:buChar char="•"/>
              <a:defRPr/>
            </a:pPr>
            <a:r>
              <a:rPr lang="de-DE" dirty="0"/>
              <a:t>Gewässerschutz: nachweislich reduzieren Gehölzstreifen entlang von (Fließ-)Gewässern den Nährstoffeintrag </a:t>
            </a:r>
            <a:endParaRPr dirty="0"/>
          </a:p>
          <a:p>
            <a:pPr marL="171450" indent="-171450">
              <a:buFont typeface="Arial"/>
              <a:buChar char="•"/>
              <a:defRPr/>
            </a:pPr>
            <a:r>
              <a:rPr lang="de-DE" dirty="0"/>
              <a:t>Wasserhaushalt: durch die Beschattung der Flächen durch die Gehölze verringert sich die Transpiration durch die Pflanzen, durch das Mikroklima verstärkt sich die Taubildung auf den Flächen; die Gehölze nutzen durch die tiefe Bewurzelung das Wasser aus tieferen Bodenschichten. Durch gezieltes Management kann das Tiefenwachstum der Wurzeln bis zu 35 m erreichen!</a:t>
            </a:r>
            <a:endParaRPr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14</a:t>
            </a:fld>
            <a:endParaRPr lang="de-DE"/>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dirty="0"/>
              <a:t>Foto: Beispiel einer Bepflanzung von Fließgewässer mit Baumstrukturen -&gt; Gewässerschutz, Rico Hübner, </a:t>
            </a:r>
            <a:r>
              <a:rPr lang="de-DE" dirty="0" err="1"/>
              <a:t>DeFAF</a:t>
            </a:r>
            <a:endParaRPr lang="de-DE"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15</a:t>
            </a:fld>
            <a:endParaRPr lang="de-DE"/>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a:t>Foto: Pappelwindschutzstreifen – v.a.</a:t>
            </a:r>
            <a:endParaRPr/>
          </a:p>
          <a:p>
            <a:pPr marL="931500" lvl="2" indent="-342900">
              <a:lnSpc>
                <a:spcPct val="150000"/>
              </a:lnSpc>
              <a:buFont typeface="Courier New"/>
              <a:buChar char="o"/>
              <a:defRPr/>
            </a:pPr>
            <a:r>
              <a:rPr lang="de-DE" sz="2400"/>
              <a:t>Reduziertes Austrocknungspotential durch Windbrechung</a:t>
            </a:r>
            <a:endParaRPr/>
          </a:p>
          <a:p>
            <a:pPr marL="931500" lvl="2" indent="-342900">
              <a:lnSpc>
                <a:spcPct val="100000"/>
              </a:lnSpc>
              <a:buFont typeface="Courier New"/>
              <a:buChar char="o"/>
              <a:defRPr/>
            </a:pPr>
            <a:r>
              <a:rPr lang="de-DE" sz="2400"/>
              <a:t> Vermeidung von Bodenerosion durch </a:t>
            </a:r>
            <a:r>
              <a:rPr lang="de-DE" sz="2400" i="1"/>
              <a:t>Wind</a:t>
            </a:r>
            <a:r>
              <a:rPr lang="de-DE" sz="2400"/>
              <a:t> und Wasser  wertvoller Oberboden verbleibt auf der Fläche</a:t>
            </a:r>
            <a:endParaRPr/>
          </a:p>
          <a:p>
            <a:pPr>
              <a:defRPr/>
            </a:pPr>
            <a:endParaRPr lang="de-DE"/>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16</a:t>
            </a:fld>
            <a:endParaRPr lang="de-DE"/>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indent="0" algn="l" defTabSz="914400">
              <a:lnSpc>
                <a:spcPct val="100000"/>
              </a:lnSpc>
              <a:spcBef>
                <a:spcPts val="0"/>
              </a:spcBef>
              <a:spcAft>
                <a:spcPts val="0"/>
              </a:spcAft>
              <a:buClrTx/>
              <a:buSzTx/>
              <a:buFont typeface="Arial"/>
              <a:buNone/>
              <a:defRPr/>
            </a:pPr>
            <a:r>
              <a:rPr lang="de-DE" u="sng" dirty="0"/>
              <a:t>Textquelle: https://agroforst-info.de/erklaervideo-zur-agroforstwirtschaft-online/:</a:t>
            </a:r>
            <a:endParaRPr u="sng" dirty="0"/>
          </a:p>
          <a:p>
            <a:pPr marL="171450" indent="-171450">
              <a:buFont typeface="Arial"/>
              <a:buChar char="•"/>
              <a:defRPr/>
            </a:pPr>
            <a:endParaRPr lang="de-DE" dirty="0"/>
          </a:p>
          <a:p>
            <a:pPr marL="171450" indent="-171450">
              <a:buFont typeface="Arial"/>
              <a:buChar char="•"/>
              <a:defRPr/>
            </a:pPr>
            <a:r>
              <a:rPr lang="de-DE" dirty="0"/>
              <a:t>Tierwohl: Bäume auf Weiden und in Ausläufen bieten den Tieren Schutz vor Wind, Sonneneinstrahlung bzw. zu großer Hitze. Die Temperatur auf den Flächen kann dadurch abgesenkt werden. Die Wirtschaftlichkeit von Agroforst bei Hühnern im Auslauf beruht v.a. auf der Reduzierung der Tierverluste durch </a:t>
            </a:r>
            <a:r>
              <a:rPr lang="de-DE" dirty="0" err="1"/>
              <a:t>Greifebeuter</a:t>
            </a:r>
            <a:r>
              <a:rPr lang="de-DE" dirty="0"/>
              <a:t> wie Bussard &amp; Co. Tierverluste hierdurch können von 20-30% auf bis zu 0% reduziert werden. Vorsicht ist hierbei jedoch besonders bei jungen Gehölzen geboten, um Verbiss durch die Tiere zu vermeiden.</a:t>
            </a:r>
            <a:endParaRPr dirty="0"/>
          </a:p>
          <a:p>
            <a:pPr marL="171450" indent="-171450">
              <a:buFont typeface="Arial"/>
              <a:buChar char="•"/>
              <a:defRPr/>
            </a:pPr>
            <a:endParaRPr lang="de-DE" dirty="0"/>
          </a:p>
          <a:p>
            <a:pPr marL="171450" indent="-171450">
              <a:buFont typeface="Arial"/>
              <a:buChar char="•"/>
              <a:defRPr/>
            </a:pPr>
            <a:r>
              <a:rPr lang="de-DE" dirty="0"/>
              <a:t>Nährstoffe: Die im Unterboden aufgenommenen Nährstoffe stehen nach einiger Zeit durch die Blätterstreu auf dem Oberboden auch den anderen Pflanzen wieder zur Verfügung. </a:t>
            </a:r>
            <a:endParaRPr dirty="0"/>
          </a:p>
          <a:p>
            <a:pPr marL="171450" indent="-171450">
              <a:buFont typeface="Arial"/>
              <a:buChar char="•"/>
              <a:defRPr/>
            </a:pPr>
            <a:endParaRPr lang="de-DE" dirty="0"/>
          </a:p>
          <a:p>
            <a:pPr marL="171450" indent="-171450">
              <a:buFont typeface="Arial"/>
              <a:buChar char="•"/>
              <a:defRPr/>
            </a:pPr>
            <a:r>
              <a:rPr lang="de-DE" dirty="0"/>
              <a:t>Zusätzliche Einkommensstützen s. Folie 18</a:t>
            </a:r>
            <a:endParaRPr dirty="0"/>
          </a:p>
          <a:p>
            <a:pPr marL="171450" indent="-171450">
              <a:buFont typeface="Arial"/>
              <a:buChar char="•"/>
              <a:defRPr/>
            </a:pPr>
            <a:endParaRPr lang="de-DE" dirty="0"/>
          </a:p>
          <a:p>
            <a:pPr marL="171450" indent="-171450">
              <a:buFont typeface="Arial"/>
              <a:buChar char="•"/>
              <a:defRPr/>
            </a:pPr>
            <a:r>
              <a:rPr lang="de-DE" dirty="0"/>
              <a:t>Verteilung von Arbeitsspitzen: die Pflege der Bäume und Sträucher wird in aller Regel in den Wintermonaten durchgeführt, in denen die Arbeiten auf den Acker-/Grünlandflächen sehr reduziert sind. </a:t>
            </a:r>
            <a:endParaRPr dirty="0"/>
          </a:p>
          <a:p>
            <a:pPr marL="171450" indent="-171450">
              <a:buFont typeface="Arial"/>
              <a:buChar char="•"/>
              <a:defRPr/>
            </a:pPr>
            <a:endParaRPr lang="de-DE" dirty="0"/>
          </a:p>
          <a:p>
            <a:pPr marL="171450" indent="-171450">
              <a:buFont typeface="Arial"/>
              <a:buChar char="•"/>
              <a:defRPr/>
            </a:pPr>
            <a:r>
              <a:rPr lang="de-DE" dirty="0"/>
              <a:t>Hochwertige Produkte s. auch Folie 18</a:t>
            </a:r>
            <a:endParaRPr dirty="0"/>
          </a:p>
          <a:p>
            <a:pPr marL="171450" indent="-171450">
              <a:buFont typeface="Arial"/>
              <a:buChar char="•"/>
              <a:defRPr/>
            </a:pPr>
            <a:endParaRPr lang="de-DE"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17</a:t>
            </a:fld>
            <a:endParaRPr lang="de-DE"/>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i="0" dirty="0"/>
              <a:t>Klimaschutz (CO2-Sequenzierung), Verteilung von Arbeitsspitzen und weiteres Einkommensstandbein, kein Einsatz von Dünger und PSM auf Baumstreifen</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18</a:t>
            </a:fld>
            <a:endParaRPr lang="de-DE"/>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indent="0" algn="l" defTabSz="914400">
              <a:lnSpc>
                <a:spcPct val="100000"/>
              </a:lnSpc>
              <a:spcBef>
                <a:spcPts val="0"/>
              </a:spcBef>
              <a:spcAft>
                <a:spcPts val="0"/>
              </a:spcAft>
              <a:buClrTx/>
              <a:buSzTx/>
              <a:buFont typeface="Arial"/>
              <a:buNone/>
              <a:defRPr/>
            </a:pPr>
            <a:r>
              <a:rPr lang="de-DE" u="sng" dirty="0"/>
              <a:t>Textquelle: https://agroforst-info.de/erklaervideo-zur-agroforstwirtschaft-online/:</a:t>
            </a:r>
            <a:endParaRPr u="sng" dirty="0"/>
          </a:p>
          <a:p>
            <a:pPr marL="0" indent="0">
              <a:buFont typeface="Arial"/>
              <a:buNone/>
              <a:defRPr/>
            </a:pPr>
            <a:endParaRPr lang="de-DE" dirty="0"/>
          </a:p>
          <a:p>
            <a:pPr marL="171450" indent="-171450">
              <a:buFont typeface="Arial"/>
              <a:buChar char="•"/>
              <a:defRPr/>
            </a:pPr>
            <a:r>
              <a:rPr lang="de-DE" dirty="0"/>
              <a:t>Klimaschutz: reduzierter Kraftstoffverbrauch durch extensive Bewirtschaftung in den Gehölzstreifen  reduzierter Düngemitteleinsatz; durch die höhere Artenvielfalt kann sich auch der PSM-Einsatz reduzieren, da die Kulturen oftmals weniger anfällig sind für Krankheiten und Schädlinge (Lebensraum für Vögel und „Nutzinsekten“).</a:t>
            </a:r>
          </a:p>
          <a:p>
            <a:pPr marL="171450" indent="-171450">
              <a:buFont typeface="Arial"/>
              <a:buChar char="•"/>
              <a:defRPr/>
            </a:pPr>
            <a:endParaRPr lang="de-DE" dirty="0"/>
          </a:p>
          <a:p>
            <a:pPr marL="171450" marR="0" lvl="0" indent="-171450" algn="l" defTabSz="914400">
              <a:lnSpc>
                <a:spcPct val="100000"/>
              </a:lnSpc>
              <a:spcBef>
                <a:spcPts val="0"/>
              </a:spcBef>
              <a:spcAft>
                <a:spcPts val="600"/>
              </a:spcAft>
              <a:buClrTx/>
              <a:buSzTx/>
              <a:buFont typeface="Arial"/>
              <a:buChar char="•"/>
              <a:defRPr/>
            </a:pPr>
            <a:r>
              <a:rPr lang="de-DE" dirty="0"/>
              <a:t>Biodiversität: Durch die verschiedenen Anbaukulturen werden unterschiedliche Biotope geschaffen, die wiederum vielen verschiedenen Lebewesen Lebensraum bieten (Insekten, Kräuter, Vögel, Niederwild usw.). Damit einhergehend erhöht sich auch die genetische Vielfalt (unterschiedliche Vögel, Insekten usw.). Besonders Baumstreifen mit Randsäumen bieten verschiedensten Arten Lebensraum. </a:t>
            </a:r>
          </a:p>
          <a:p>
            <a:pPr marL="171450" marR="0" lvl="0" indent="-171450" algn="l" defTabSz="914400">
              <a:lnSpc>
                <a:spcPct val="100000"/>
              </a:lnSpc>
              <a:spcBef>
                <a:spcPts val="0"/>
              </a:spcBef>
              <a:spcAft>
                <a:spcPts val="600"/>
              </a:spcAft>
              <a:buClrTx/>
              <a:buSzTx/>
              <a:buFont typeface="Arial"/>
              <a:buChar char="•"/>
              <a:defRPr/>
            </a:pPr>
            <a:endParaRPr dirty="0"/>
          </a:p>
          <a:p>
            <a:pPr marL="0" marR="0" lvl="0" indent="0" algn="l" defTabSz="914400">
              <a:lnSpc>
                <a:spcPct val="100000"/>
              </a:lnSpc>
              <a:spcBef>
                <a:spcPts val="0"/>
              </a:spcBef>
              <a:spcAft>
                <a:spcPts val="0"/>
              </a:spcAft>
              <a:buClrTx/>
              <a:buSzTx/>
              <a:buFont typeface="Arial"/>
              <a:buNone/>
              <a:defRPr/>
            </a:pPr>
            <a:r>
              <a:rPr lang="de-DE" u="sng" dirty="0"/>
              <a:t>Nabu Schleswig Holstein</a:t>
            </a:r>
            <a:r>
              <a:rPr lang="de-DE" dirty="0"/>
              <a:t>: „So wird die Zahl der die Knicks bewohnenden Tierarten Schleswig-Holsteins auf ungefähr 7.000 geschätzt; davon können auf nur einen Kilometer einer Wallhecke etwa 1.600 - 1.800 Arten leben. Zudem stellen die Knicks in manchen intensiv landwirtschaftlich genutzten Gegenden häufig die einzige und letzte noch verbliebene naturnahe Substanz dar. Sie verbinden damit als Korridore verschiedene, verstreut gelegene Lebensräume, über den der Austausch von Organismen noch funktionieren kann.“ (https://schleswig-holstein.nabu.de/natur-und-landschaft/knicks/index.html)</a:t>
            </a:r>
            <a:endParaRPr dirty="0"/>
          </a:p>
          <a:p>
            <a:pPr marL="171450" indent="-171450">
              <a:buFont typeface="Arial"/>
              <a:buChar char="•"/>
              <a:defRPr/>
            </a:pPr>
            <a:endParaRPr lang="de-DE" dirty="0"/>
          </a:p>
          <a:p>
            <a:pPr marL="171450" indent="-171450">
              <a:buFont typeface="Arial"/>
              <a:buChar char="•"/>
              <a:defRPr/>
            </a:pPr>
            <a:endParaRPr lang="de-DE" dirty="0"/>
          </a:p>
          <a:p>
            <a:pPr marL="171450" indent="-171450">
              <a:buFont typeface="Arial"/>
              <a:buChar char="•"/>
              <a:defRPr/>
            </a:pPr>
            <a:endParaRPr lang="de-DE"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19</a:t>
            </a:fld>
            <a:endParaRPr lang="de-DE"/>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dirty="0"/>
              <a:t>Grafik: Fragezeichen, https://pixabay.com/de/illustrations/fragezeichen-frage-antwort-1019820/, 18.08.21</a:t>
            </a:r>
          </a:p>
          <a:p>
            <a:pPr>
              <a:defRPr/>
            </a:pPr>
            <a:endParaRPr lang="de-DE" dirty="0"/>
          </a:p>
          <a:p>
            <a:pPr>
              <a:defRPr/>
            </a:pPr>
            <a:r>
              <a:rPr lang="de-DE" dirty="0"/>
              <a:t>Beispiele s. nächste Folie</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20</a:t>
            </a:fld>
            <a:endParaRPr lang="de-DE"/>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indent="0" algn="l" defTabSz="914400">
              <a:lnSpc>
                <a:spcPct val="100000"/>
              </a:lnSpc>
              <a:spcBef>
                <a:spcPts val="0"/>
              </a:spcBef>
              <a:spcAft>
                <a:spcPts val="0"/>
              </a:spcAft>
              <a:buClrTx/>
              <a:buSzTx/>
              <a:buFont typeface="Arial"/>
              <a:buNone/>
              <a:defRPr/>
            </a:pPr>
            <a:r>
              <a:rPr lang="de-DE" dirty="0"/>
              <a:t>Bildquelle: Walnuss, https://pixabay.com/de/photos/nussbaum-walnuss-frucht-unreif-3563526/</a:t>
            </a:r>
            <a:endParaRPr dirty="0"/>
          </a:p>
          <a:p>
            <a:pPr marL="0" marR="0" indent="0" algn="l" defTabSz="914400">
              <a:lnSpc>
                <a:spcPct val="100000"/>
              </a:lnSpc>
              <a:spcBef>
                <a:spcPts val="0"/>
              </a:spcBef>
              <a:spcAft>
                <a:spcPts val="0"/>
              </a:spcAft>
              <a:buClrTx/>
              <a:buSzTx/>
              <a:buFont typeface="Arial"/>
              <a:buNone/>
              <a:defRPr/>
            </a:pPr>
            <a:endParaRPr lang="de-DE" dirty="0"/>
          </a:p>
          <a:p>
            <a:pPr marL="0" marR="0" indent="0" algn="l" defTabSz="914400">
              <a:lnSpc>
                <a:spcPct val="100000"/>
              </a:lnSpc>
              <a:spcBef>
                <a:spcPts val="0"/>
              </a:spcBef>
              <a:spcAft>
                <a:spcPts val="0"/>
              </a:spcAft>
              <a:buClrTx/>
              <a:buSzTx/>
              <a:buFont typeface="Arial"/>
              <a:buNone/>
              <a:defRPr/>
            </a:pPr>
            <a:r>
              <a:rPr lang="de-DE" dirty="0"/>
              <a:t>Bei der Vermarktung, v.a. über die Direkt- oder regionale Vermarktung kann unter gegebenen Umständen mit dem Hinweis auf Agroforst ein Mehrwert generiert werden (Hinweis auf Biodiversität, Tierwohl, Klimaschutz…). </a:t>
            </a:r>
            <a:endParaRPr dirty="0"/>
          </a:p>
          <a:p>
            <a:pPr marL="171450" indent="-171450">
              <a:buFont typeface="Arial"/>
              <a:buChar char="•"/>
              <a:defRPr/>
            </a:pPr>
            <a:endParaRPr lang="de-DE" dirty="0"/>
          </a:p>
          <a:p>
            <a:pPr marL="171450" indent="-171450">
              <a:buFont typeface="Arial"/>
              <a:buChar char="•"/>
              <a:defRPr/>
            </a:pPr>
            <a:r>
              <a:rPr lang="de-DE" b="1" dirty="0"/>
              <a:t>Tiere aus Agroforstwirtschaft: Beste Haltung mit gutem Gewissen</a:t>
            </a:r>
            <a:endParaRPr dirty="0"/>
          </a:p>
          <a:p>
            <a:pPr>
              <a:defRPr/>
            </a:pPr>
            <a:r>
              <a:rPr lang="de-DE" dirty="0"/>
              <a:t>Agroforst ist ideal für die artgerechte Nutztierhaltung. Hühner, Gänse, Enten, Ziegen, Schweine und Rinder finden hier eine optimale Umgebung vor. Zugleich sorgen manche Tiere für eine natürliche Schädlingsbekämpfung. Zum Beispiel Hühner, die Insekten aufpicken.</a:t>
            </a:r>
            <a:endParaRPr dirty="0"/>
          </a:p>
          <a:p>
            <a:pPr>
              <a:defRPr/>
            </a:pPr>
            <a:r>
              <a:rPr lang="de-DE" dirty="0"/>
              <a:t>Tierhaltung in der Agroforstwirtschaft ermöglicht diese Produkte:</a:t>
            </a:r>
            <a:endParaRPr dirty="0"/>
          </a:p>
          <a:p>
            <a:pPr marL="0" marR="0" lvl="0" indent="0" algn="l" defTabSz="914400">
              <a:lnSpc>
                <a:spcPct val="100000"/>
              </a:lnSpc>
              <a:spcBef>
                <a:spcPts val="0"/>
              </a:spcBef>
              <a:spcAft>
                <a:spcPts val="0"/>
              </a:spcAft>
              <a:buClrTx/>
              <a:buSzTx/>
              <a:buFontTx/>
              <a:buNone/>
              <a:defRPr/>
            </a:pPr>
            <a:r>
              <a:rPr lang="de-DE" dirty="0"/>
              <a:t>– Fleisch und Wurstwaren - Für Gänse aus Agroforsthaltung gibt es bereits ein erstes Gütesiegel.</a:t>
            </a:r>
            <a:endParaRPr dirty="0"/>
          </a:p>
          <a:p>
            <a:pPr>
              <a:defRPr/>
            </a:pPr>
            <a:r>
              <a:rPr lang="de-DE" dirty="0"/>
              <a:t>– Milchprodukte wie Käse oder Joghurt</a:t>
            </a:r>
            <a:br>
              <a:rPr lang="de-DE" dirty="0"/>
            </a:br>
            <a:r>
              <a:rPr lang="de-DE" dirty="0"/>
              <a:t>– Honig</a:t>
            </a:r>
            <a:endParaRPr dirty="0"/>
          </a:p>
          <a:p>
            <a:pPr marL="171450" indent="-171450">
              <a:buFont typeface="Arial"/>
              <a:buChar char="•"/>
              <a:defRPr/>
            </a:pPr>
            <a:r>
              <a:rPr lang="de-DE" dirty="0"/>
              <a:t> </a:t>
            </a:r>
            <a:r>
              <a:rPr lang="de-DE" b="1" dirty="0"/>
              <a:t>Früchte: </a:t>
            </a:r>
            <a:r>
              <a:rPr lang="de-DE" dirty="0"/>
              <a:t>Statt Nutzholzbäumen lassen sich natürlich auch Obstbäume und -sträucher anbauen. Beliebte Sorten wie Äpfel, Kirschen, Birnen und Pflaumen zum Beispiel. Als Urform des Agroforsts gilt die klassische Streuobstwiese. Bis heute verkörpert sie das Grundprinzip von Agroforst, das harmonische Miteinander von Grünland und Bäumen bzw. Sträuchern.</a:t>
            </a:r>
            <a:endParaRPr dirty="0"/>
          </a:p>
          <a:p>
            <a:pPr>
              <a:defRPr/>
            </a:pPr>
            <a:r>
              <a:rPr lang="de-DE" dirty="0"/>
              <a:t>Die Früchte lassen sich verwenden für …</a:t>
            </a:r>
            <a:endParaRPr dirty="0"/>
          </a:p>
          <a:p>
            <a:pPr>
              <a:defRPr/>
            </a:pPr>
            <a:r>
              <a:rPr lang="de-DE" dirty="0"/>
              <a:t>– Säfte, zum Beispiel Streuobstwiesensaft aus Äpfeln</a:t>
            </a:r>
            <a:br>
              <a:rPr lang="de-DE" dirty="0"/>
            </a:br>
            <a:r>
              <a:rPr lang="de-DE" dirty="0"/>
              <a:t>– Marmeladen, Konfitüren, Fruchtaufstriche</a:t>
            </a:r>
            <a:br>
              <a:rPr lang="de-DE" dirty="0"/>
            </a:br>
            <a:r>
              <a:rPr lang="de-DE" dirty="0"/>
              <a:t>– Trockenfrüchte</a:t>
            </a:r>
            <a:br>
              <a:rPr lang="de-DE" dirty="0"/>
            </a:br>
            <a:r>
              <a:rPr lang="de-DE" dirty="0"/>
              <a:t>– Obstbrände</a:t>
            </a:r>
          </a:p>
          <a:p>
            <a:pPr>
              <a:defRPr/>
            </a:pPr>
            <a:r>
              <a:rPr lang="de-DE" dirty="0"/>
              <a:t>…oder auch direkte Vermarktung der Früchte, Beeren, Nüsse…</a:t>
            </a:r>
            <a:endParaRPr dirty="0"/>
          </a:p>
          <a:p>
            <a:pPr marL="171450" indent="-171450">
              <a:buFont typeface="Arial"/>
              <a:buChar char="•"/>
              <a:defRPr/>
            </a:pPr>
            <a:r>
              <a:rPr lang="de-DE" dirty="0"/>
              <a:t>Das</a:t>
            </a:r>
            <a:r>
              <a:rPr lang="de-DE" b="1" dirty="0"/>
              <a:t> Holz </a:t>
            </a:r>
            <a:r>
              <a:rPr lang="de-DE" dirty="0"/>
              <a:t>lässt sich verwenden als …</a:t>
            </a:r>
            <a:endParaRPr dirty="0"/>
          </a:p>
          <a:p>
            <a:pPr>
              <a:defRPr/>
            </a:pPr>
            <a:r>
              <a:rPr lang="de-DE" dirty="0"/>
              <a:t>Hackschnitzel zur Verbrennung (natürlich oder künstlich getrocknet )</a:t>
            </a:r>
            <a:endParaRPr dirty="0"/>
          </a:p>
          <a:p>
            <a:pPr>
              <a:defRPr/>
            </a:pPr>
            <a:r>
              <a:rPr lang="de-DE" dirty="0"/>
              <a:t>Rohstoff für die Holzwerkstoffindustrie</a:t>
            </a:r>
            <a:endParaRPr dirty="0"/>
          </a:p>
          <a:p>
            <a:pPr>
              <a:defRPr/>
            </a:pPr>
            <a:r>
              <a:rPr lang="de-DE" dirty="0"/>
              <a:t>Hackschnitzel für die </a:t>
            </a:r>
            <a:r>
              <a:rPr lang="de-DE" dirty="0" err="1"/>
              <a:t>Beetabdeckung</a:t>
            </a:r>
            <a:endParaRPr lang="de-DE" dirty="0"/>
          </a:p>
          <a:p>
            <a:pPr>
              <a:defRPr/>
            </a:pPr>
            <a:r>
              <a:rPr lang="de-DE" dirty="0"/>
              <a:t>Bauholz für Spielplätze oder Baumhäuser (Robinie ist extrem widerstandsfähig)</a:t>
            </a:r>
            <a:endParaRPr dirty="0"/>
          </a:p>
          <a:p>
            <a:pPr>
              <a:defRPr/>
            </a:pPr>
            <a:r>
              <a:rPr lang="de-DE" dirty="0"/>
              <a:t>Schnitzholz für größere Objekte (Pappel ist auch geeignet)</a:t>
            </a:r>
            <a:endParaRPr dirty="0"/>
          </a:p>
          <a:p>
            <a:pPr marL="171450" marR="0" lvl="0" indent="-171450" algn="l" defTabSz="914400">
              <a:lnSpc>
                <a:spcPct val="100000"/>
              </a:lnSpc>
              <a:spcBef>
                <a:spcPts val="0"/>
              </a:spcBef>
              <a:spcAft>
                <a:spcPts val="0"/>
              </a:spcAft>
              <a:buClrTx/>
              <a:buSzTx/>
              <a:buFont typeface="Arial"/>
              <a:buChar char="•"/>
              <a:defRPr/>
            </a:pPr>
            <a:r>
              <a:rPr lang="de-DE" sz="1200" b="1" dirty="0"/>
              <a:t>Getreide/Ölsaaten/Fasern aus Agroforstanbau </a:t>
            </a:r>
            <a:r>
              <a:rPr lang="de-DE" sz="1200" dirty="0"/>
              <a:t>z.B. seltene Arten/Sorten über Direktvermarktung, regionale Mühlen, Bäcker…) – Auslobung mit Hinweis auf Agroforstproduktion</a:t>
            </a:r>
            <a:endParaRPr dirty="0"/>
          </a:p>
          <a:p>
            <a:pPr marL="171450" indent="-171450">
              <a:buFont typeface="Arial"/>
              <a:buChar char="•"/>
              <a:defRPr/>
            </a:pPr>
            <a:endParaRPr lang="de-DE" dirty="0"/>
          </a:p>
          <a:p>
            <a:pPr marL="171450" indent="-171450">
              <a:buFont typeface="Arial"/>
              <a:buChar char="•"/>
              <a:defRPr/>
            </a:pPr>
            <a:endParaRPr lang="de-DE" dirty="0"/>
          </a:p>
          <a:p>
            <a:pPr marL="171450" indent="-171450">
              <a:buFont typeface="Arial"/>
              <a:buChar char="•"/>
              <a:defRPr/>
            </a:pPr>
            <a:endParaRPr lang="de-DE" dirty="0"/>
          </a:p>
          <a:p>
            <a:pPr marL="171450" indent="-171450">
              <a:buFont typeface="Arial"/>
              <a:buChar char="•"/>
              <a:defRPr/>
            </a:pPr>
            <a:endParaRPr lang="de-DE"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21</a:t>
            </a:fld>
            <a:endParaRPr lang="de-DE"/>
          </a:p>
        </p:txBody>
      </p:sp>
    </p:spTree>
    <p:extLst>
      <p:ext uri="{BB962C8B-B14F-4D97-AF65-F5344CB8AC3E}">
        <p14:creationId xmlns:p14="http://schemas.microsoft.com/office/powerpoint/2010/main" val="34096704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endParaRPr lang="de-DE" sz="1200" b="0" i="0" dirty="0">
              <a:solidFill>
                <a:schemeClr val="tx1"/>
              </a:solidFill>
              <a:effectLst/>
              <a:latin typeface="+mn-lt"/>
              <a:ea typeface="+mn-ea"/>
              <a:cs typeface="+mn-cs"/>
            </a:endParaRP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22</a:t>
            </a:fld>
            <a:endParaRPr lang="de-DE"/>
          </a:p>
        </p:txBody>
      </p:sp>
    </p:spTree>
    <p:extLst>
      <p:ext uri="{BB962C8B-B14F-4D97-AF65-F5344CB8AC3E}">
        <p14:creationId xmlns:p14="http://schemas.microsoft.com/office/powerpoint/2010/main" val="34341859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dirty="0"/>
              <a:t>Grafik: Fragezeichen, https://pixabay.com/de/illustrations/fragezeichen-frage-antwort-1019820/, 18.08.21</a:t>
            </a:r>
          </a:p>
          <a:p>
            <a:pPr>
              <a:defRPr/>
            </a:pPr>
            <a:endParaRPr lang="de-DE" dirty="0"/>
          </a:p>
          <a:p>
            <a:pPr>
              <a:defRPr/>
            </a:pPr>
            <a:r>
              <a:rPr lang="de-DE" dirty="0"/>
              <a:t>Beispiele s. nächste Folie</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23</a:t>
            </a:fld>
            <a:endParaRPr lang="de-DE"/>
          </a:p>
        </p:txBody>
      </p:sp>
    </p:spTree>
    <p:extLst>
      <p:ext uri="{BB962C8B-B14F-4D97-AF65-F5344CB8AC3E}">
        <p14:creationId xmlns:p14="http://schemas.microsoft.com/office/powerpoint/2010/main" val="748714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indent="0" algn="l" defTabSz="914400">
              <a:lnSpc>
                <a:spcPct val="100000"/>
              </a:lnSpc>
              <a:spcBef>
                <a:spcPts val="0"/>
              </a:spcBef>
              <a:spcAft>
                <a:spcPts val="0"/>
              </a:spcAft>
              <a:buClrTx/>
              <a:buSzTx/>
              <a:buFont typeface="Arial"/>
              <a:buNone/>
              <a:defRPr/>
            </a:pPr>
            <a:r>
              <a:rPr lang="de-DE" u="sng" dirty="0"/>
              <a:t>Textquelle: https://agroforst-info.de/erklaervideo-zur-agroforstwirtschaft-online/:</a:t>
            </a:r>
            <a:endParaRPr u="sng" dirty="0"/>
          </a:p>
          <a:p>
            <a:pPr marL="0" indent="0">
              <a:buFont typeface="Arial"/>
              <a:buNone/>
              <a:defRPr/>
            </a:pPr>
            <a:endParaRPr lang="de-DE" dirty="0"/>
          </a:p>
          <a:p>
            <a:pPr marL="171450" indent="-171450">
              <a:buFont typeface="Arial"/>
              <a:buChar char="•"/>
              <a:defRPr/>
            </a:pPr>
            <a:r>
              <a:rPr lang="de-DE" dirty="0"/>
              <a:t>Nicht geeignete Flächen: z.B. Staunässe, zu trockene Flächen, Flächen mit Drainagesystemen -&gt; Durchwurzelungsgefahr</a:t>
            </a:r>
            <a:endParaRPr dirty="0"/>
          </a:p>
          <a:p>
            <a:pPr marL="171450" indent="-171450">
              <a:buFont typeface="Arial"/>
              <a:buChar char="•"/>
              <a:defRPr/>
            </a:pPr>
            <a:r>
              <a:rPr lang="de-DE" dirty="0"/>
              <a:t>Evtl. negative Auswirkungen bei Flächenverpachtung/-verkauf</a:t>
            </a:r>
            <a:endParaRPr dirty="0"/>
          </a:p>
          <a:p>
            <a:pPr marL="0" indent="0">
              <a:buFont typeface="Arial"/>
              <a:buNone/>
              <a:defRPr/>
            </a:pPr>
            <a:endParaRPr lang="de-DE" dirty="0"/>
          </a:p>
          <a:p>
            <a:pPr marL="0" indent="0">
              <a:buFont typeface="Arial"/>
              <a:buNone/>
              <a:defRPr/>
            </a:pPr>
            <a:r>
              <a:rPr lang="de-DE" dirty="0"/>
              <a:t>-&gt; Nachteile können durch sorgsame Planung und Durchführung i.d.R. vermieden bzw. auf ein tolerierbares Maß reduziert werden. Gleichzeitig bestehen wie bereits beschrieben zahlreiche Vorteile durch AFS</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24</a:t>
            </a:fld>
            <a:endParaRPr lang="de-DE"/>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indent="0" algn="l" defTabSz="914400">
              <a:lnSpc>
                <a:spcPct val="100000"/>
              </a:lnSpc>
              <a:spcBef>
                <a:spcPts val="0"/>
              </a:spcBef>
              <a:spcAft>
                <a:spcPts val="0"/>
              </a:spcAft>
              <a:buClrTx/>
              <a:buSzTx/>
              <a:buFontTx/>
              <a:buNone/>
              <a:defRPr/>
            </a:pPr>
            <a:r>
              <a:rPr lang="de-DE" u="sng" dirty="0"/>
              <a:t>Textquelle: https://agroforst-info.de/erklaervideo-zur-agroforstwirtschaft-online/:</a:t>
            </a:r>
            <a:endParaRPr u="sng" dirty="0"/>
          </a:p>
          <a:p>
            <a:pPr>
              <a:defRPr/>
            </a:pPr>
            <a:endParaRPr lang="de-DE" dirty="0"/>
          </a:p>
          <a:p>
            <a:pPr>
              <a:defRPr/>
            </a:pPr>
            <a:r>
              <a:rPr lang="de-DE" dirty="0"/>
              <a:t>Das Landnutzungssystem Agroforst ist grundsätzlich in den GAP-relevanten EU-Verordnung verankert. In Deutschland wurde Agroforstwirtschaft bzw. Agroforstfläche (mit Ausnahme von Streuobstwiesen mit Grünlandnutzung) im Rahmen der deutschen Agrargesetzgebung und Agrarverordnung bislang nicht eindeutig definiert. Agroforstsysteme als kombinierter Anbau von Ackerkulturen und Gehölzen wird von behördlicher Seite bisher nicht anerkannt und daher auch nicht gefördert. Eine Förderung für Gehölze ist derzeit nur in der Form „Streuobstwiesen mit Grünlandnutzung“, „Landschaftselementen“ oder „Niederwald mit Kurzumtrieb“ möglich (Böhm et al., 2017).</a:t>
            </a:r>
            <a:endParaRPr dirty="0"/>
          </a:p>
          <a:p>
            <a:pPr>
              <a:defRPr/>
            </a:pPr>
            <a:endParaRPr lang="de-DE" dirty="0"/>
          </a:p>
          <a:p>
            <a:pPr>
              <a:defRPr/>
            </a:pPr>
            <a:r>
              <a:rPr lang="de-DE" dirty="0"/>
              <a:t>AFS sind jedoch im deutschen Recht bisher ungenügend berücksichtigt bzw. noch nicht in die entsprechenden Ländergesetze umgesetzt</a:t>
            </a:r>
            <a:endParaRPr dirty="0"/>
          </a:p>
          <a:p>
            <a:pPr marL="171450" indent="-171450">
              <a:buFont typeface="Wingdings"/>
              <a:buChar char="à"/>
              <a:defRPr/>
            </a:pPr>
            <a:r>
              <a:rPr lang="de-DE" dirty="0"/>
              <a:t>Keine Direktzahlungen über </a:t>
            </a:r>
            <a:r>
              <a:rPr lang="de-DE" dirty="0" err="1"/>
              <a:t>Greening</a:t>
            </a:r>
            <a:r>
              <a:rPr lang="de-DE" dirty="0"/>
              <a:t>-Maßnahmen möglich</a:t>
            </a:r>
            <a:endParaRPr dirty="0"/>
          </a:p>
          <a:p>
            <a:pPr marL="171450" indent="-171450">
              <a:buFont typeface="Wingdings"/>
              <a:buChar char="à"/>
              <a:defRPr/>
            </a:pPr>
            <a:r>
              <a:rPr lang="de-DE" dirty="0"/>
              <a:t>Keine Förderung aus der 2. Säule möglich – es gibt noch keine ausreichenden Vorgaben zur Kontrollmöglichkeit der Maßnahmen</a:t>
            </a:r>
            <a:endParaRPr dirty="0"/>
          </a:p>
          <a:p>
            <a:pPr marL="171450" indent="-171450">
              <a:buFont typeface="Wingdings"/>
              <a:buChar char="à"/>
              <a:defRPr/>
            </a:pPr>
            <a:endParaRPr lang="de-DE" dirty="0"/>
          </a:p>
          <a:p>
            <a:pPr marL="171450" indent="-171450">
              <a:buFont typeface="Wingdings"/>
              <a:buChar char="à"/>
              <a:defRPr/>
            </a:pPr>
            <a:r>
              <a:rPr lang="de-DE" b="1" dirty="0"/>
              <a:t>Mangelnde Konkurrenzfähigkeit hinsichtlich Förderung von AFS gegenüber konventionellen Landbaumaßnahmen.</a:t>
            </a:r>
          </a:p>
          <a:p>
            <a:pPr marL="171450" indent="-171450">
              <a:buFont typeface="Wingdings"/>
              <a:buChar char="à"/>
              <a:defRPr/>
            </a:pPr>
            <a:r>
              <a:rPr lang="de-DE" b="1" dirty="0"/>
              <a:t>Ab 2023 wird Agroforst auch in Deutschland in die Förderung mit aufgenommen! Einzelheiten sind noch nicht festgeschrieben (Stand Juni 2021)</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25</a:t>
            </a:fld>
            <a:endParaRPr lang="de-DE"/>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indent="0" algn="l" defTabSz="914400">
              <a:lnSpc>
                <a:spcPct val="100000"/>
              </a:lnSpc>
              <a:spcBef>
                <a:spcPts val="0"/>
              </a:spcBef>
              <a:spcAft>
                <a:spcPts val="0"/>
              </a:spcAft>
              <a:buClrTx/>
              <a:buSzTx/>
              <a:buFontTx/>
              <a:buNone/>
              <a:defRPr/>
            </a:pPr>
            <a:r>
              <a:rPr lang="de-DE" u="sng" dirty="0"/>
              <a:t>Textquelle: https://agroforst-info.de/erklaervideo-zur-agroforstwirtschaft-online/:</a:t>
            </a:r>
            <a:endParaRPr u="sng" dirty="0"/>
          </a:p>
          <a:p>
            <a:pPr marL="0" marR="0" indent="0" algn="l" defTabSz="914400">
              <a:lnSpc>
                <a:spcPct val="100000"/>
              </a:lnSpc>
              <a:spcBef>
                <a:spcPts val="0"/>
              </a:spcBef>
              <a:spcAft>
                <a:spcPts val="0"/>
              </a:spcAft>
              <a:buClrTx/>
              <a:buSzTx/>
              <a:buFontTx/>
              <a:buNone/>
              <a:defRPr/>
            </a:pPr>
            <a:endParaRPr lang="de-DE" dirty="0"/>
          </a:p>
          <a:p>
            <a:pPr marL="0" marR="0" indent="0" algn="l" defTabSz="914400">
              <a:lnSpc>
                <a:spcPct val="100000"/>
              </a:lnSpc>
              <a:spcBef>
                <a:spcPts val="0"/>
              </a:spcBef>
              <a:spcAft>
                <a:spcPts val="0"/>
              </a:spcAft>
              <a:buClrTx/>
              <a:buSzTx/>
              <a:buFontTx/>
              <a:buNone/>
              <a:defRPr/>
            </a:pPr>
            <a:r>
              <a:rPr lang="de-DE" dirty="0"/>
              <a:t>Agroforst bedeutet nicht ein veraltets Anbausystem, sondern kann als Bewirtschaftungssystem in die heutige moderne Landwirtschaft integriert werden mit all ihren genannten Vorteilen für den Anbau und die erweiterten  Möglichkeiten durch die verschiedenen zusätzlichen Einkommensmöglichkeiten (Holz, Obst, Nüsse…). </a:t>
            </a:r>
            <a:endParaRPr dirty="0"/>
          </a:p>
          <a:p>
            <a:pPr marL="0" marR="0" indent="0" algn="l" defTabSz="914400">
              <a:lnSpc>
                <a:spcPct val="100000"/>
              </a:lnSpc>
              <a:spcBef>
                <a:spcPts val="0"/>
              </a:spcBef>
              <a:spcAft>
                <a:spcPts val="0"/>
              </a:spcAft>
              <a:buClrTx/>
              <a:buSzTx/>
              <a:buFontTx/>
              <a:buNone/>
              <a:defRPr/>
            </a:pPr>
            <a:endParaRPr lang="de-DE" dirty="0"/>
          </a:p>
          <a:p>
            <a:pPr marL="0" marR="0" indent="0" algn="l" defTabSz="914400">
              <a:lnSpc>
                <a:spcPct val="100000"/>
              </a:lnSpc>
              <a:spcBef>
                <a:spcPts val="0"/>
              </a:spcBef>
              <a:spcAft>
                <a:spcPts val="0"/>
              </a:spcAft>
              <a:buClrTx/>
              <a:buSzTx/>
              <a:buFontTx/>
              <a:buNone/>
              <a:defRPr/>
            </a:pPr>
            <a:r>
              <a:rPr lang="de-DE" dirty="0"/>
              <a:t>Vor allem aber stellt Agroforst auch eine Anpassungsmaßnahme an den Klimawandel dar mit gleichzeitigen Nutzen für den Klimaschutz und die Biodiversität.</a:t>
            </a:r>
            <a:endParaRPr dirty="0"/>
          </a:p>
          <a:p>
            <a:pPr marL="0" marR="0" indent="0" algn="l" defTabSz="914400">
              <a:lnSpc>
                <a:spcPct val="100000"/>
              </a:lnSpc>
              <a:spcBef>
                <a:spcPts val="0"/>
              </a:spcBef>
              <a:spcAft>
                <a:spcPts val="0"/>
              </a:spcAft>
              <a:buClrTx/>
              <a:buSzTx/>
              <a:buFontTx/>
              <a:buNone/>
              <a:defRPr/>
            </a:pPr>
            <a:endParaRPr lang="de-DE" dirty="0"/>
          </a:p>
          <a:p>
            <a:pPr marL="0" marR="0" indent="0" algn="l" defTabSz="914400">
              <a:lnSpc>
                <a:spcPct val="100000"/>
              </a:lnSpc>
              <a:spcBef>
                <a:spcPts val="0"/>
              </a:spcBef>
              <a:spcAft>
                <a:spcPts val="0"/>
              </a:spcAft>
              <a:buClrTx/>
              <a:buSzTx/>
              <a:buFontTx/>
              <a:buNone/>
              <a:defRPr/>
            </a:pPr>
            <a:r>
              <a:rPr lang="de-DE" dirty="0"/>
              <a:t>Wichtig ist dabei, dass dieses System durch Politik und Gesellschaft gefördert und unterstützt wird. Im Rahmen der derzeitigen GAP-Verhandlungen für 2021 sollen Agroforstsysteme nochmals neu bewertet werden und einen höheren Stellenwert erhalten, so dass diese auch über die üblichen Förderinstrumente (1. und 2. Säule) gefördert werden können. Dies soll ab der Förderperiode 2023 möglich sein.</a:t>
            </a:r>
          </a:p>
          <a:p>
            <a:pPr marL="0" marR="0" indent="0" algn="l" defTabSz="914400">
              <a:lnSpc>
                <a:spcPct val="100000"/>
              </a:lnSpc>
              <a:spcBef>
                <a:spcPts val="0"/>
              </a:spcBef>
              <a:spcAft>
                <a:spcPts val="0"/>
              </a:spcAft>
              <a:buClrTx/>
              <a:buSzTx/>
              <a:buFontTx/>
              <a:buNone/>
              <a:defRPr/>
            </a:pPr>
            <a:endParaRPr lang="de-DE" dirty="0"/>
          </a:p>
          <a:p>
            <a:pPr marL="0" marR="0" indent="0" algn="l" defTabSz="914400">
              <a:lnSpc>
                <a:spcPct val="100000"/>
              </a:lnSpc>
              <a:spcBef>
                <a:spcPts val="0"/>
              </a:spcBef>
              <a:spcAft>
                <a:spcPts val="0"/>
              </a:spcAft>
              <a:buClrTx/>
              <a:buSzTx/>
              <a:buFontTx/>
              <a:buNone/>
              <a:defRPr/>
            </a:pPr>
            <a:r>
              <a:rPr lang="de-DE" u="sng" dirty="0"/>
              <a:t>https://oekolandbau.de/landwirtschaft/pflanze/grundlagen-pflanzenbau/regenerative-landwirtschaft/agroforstsysteme/:</a:t>
            </a:r>
          </a:p>
          <a:p>
            <a:pPr marL="0" marR="0" indent="0" algn="l" defTabSz="914400">
              <a:lnSpc>
                <a:spcPct val="100000"/>
              </a:lnSpc>
              <a:spcBef>
                <a:spcPts val="0"/>
              </a:spcBef>
              <a:spcAft>
                <a:spcPts val="0"/>
              </a:spcAft>
              <a:buClrTx/>
              <a:buSzTx/>
              <a:buFontTx/>
              <a:buNone/>
              <a:defRPr/>
            </a:pPr>
            <a:r>
              <a:rPr lang="de-DE" dirty="0"/>
              <a:t>Im Vergleich zu Reinbeständen nutzen Anbauformen mit Pflanzen unterschiedlicher Wuchshöhen die Sonneneinstrahlung auf der Fläche umfassender aus. Es gibt eine größere </a:t>
            </a:r>
            <a:r>
              <a:rPr lang="de-DE" dirty="0" err="1"/>
              <a:t>photosynthetisch</a:t>
            </a:r>
            <a:r>
              <a:rPr lang="de-DE" dirty="0"/>
              <a:t> aktive Fläche, sodass mehr Biomasse gebildet werden kann. Bei den Versuchsflächen in Südfrankreich, auf denen einreihige Nussbaumstreifen mit Weizen kombiniert wurden, konnte beispielsweise auf 100 Hektar Agroforstfläche ein Ertrag erwirtschaftet werden, für den vergleichsweise 140 Hektar in Reinbeständen nötig gewesen wären. Dabei nahmen die Bäume lediglich fünf Prozent der Fläche ein. </a:t>
            </a:r>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26</a:t>
            </a:fld>
            <a:endParaRPr lang="de-DE"/>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indent="0" algn="l" defTabSz="914400">
              <a:lnSpc>
                <a:spcPct val="100000"/>
              </a:lnSpc>
              <a:spcBef>
                <a:spcPts val="0"/>
              </a:spcBef>
              <a:spcAft>
                <a:spcPts val="0"/>
              </a:spcAft>
              <a:buClrTx/>
              <a:buSzTx/>
              <a:buFontTx/>
              <a:buNone/>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27</a:t>
            </a:fld>
            <a:endParaRPr lang="de-DE"/>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endParaRPr lang="de-DE" sz="1200" b="0" i="0" dirty="0">
              <a:solidFill>
                <a:schemeClr val="tx1"/>
              </a:solidFill>
              <a:effectLst/>
              <a:latin typeface="+mn-lt"/>
              <a:ea typeface="+mn-ea"/>
              <a:cs typeface="+mn-cs"/>
            </a:endParaRP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28</a:t>
            </a:fld>
            <a:endParaRPr lang="de-DE"/>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indent="0" algn="l" defTabSz="914400">
              <a:lnSpc>
                <a:spcPct val="100000"/>
              </a:lnSpc>
              <a:spcBef>
                <a:spcPts val="0"/>
              </a:spcBef>
              <a:spcAft>
                <a:spcPts val="0"/>
              </a:spcAft>
              <a:buClrTx/>
              <a:buSzTx/>
              <a:buFontTx/>
              <a:buNone/>
              <a:defRPr/>
            </a:pPr>
            <a:r>
              <a:rPr lang="de-DE" dirty="0"/>
              <a:t>Textquelle: https://www.agroforst.ch/praxisinformationen/auswahl-der-baumarten/ </a:t>
            </a:r>
          </a:p>
          <a:p>
            <a:pPr marL="0" marR="0" indent="0" algn="l" defTabSz="914400">
              <a:lnSpc>
                <a:spcPct val="100000"/>
              </a:lnSpc>
              <a:spcBef>
                <a:spcPts val="0"/>
              </a:spcBef>
              <a:spcAft>
                <a:spcPts val="0"/>
              </a:spcAft>
              <a:buClrTx/>
              <a:buSzTx/>
              <a:buFontTx/>
              <a:buNone/>
              <a:defRPr/>
            </a:pPr>
            <a:endParaRPr lang="de-DE" sz="1200" b="0" i="0" dirty="0">
              <a:solidFill>
                <a:schemeClr val="tx1"/>
              </a:solidFill>
              <a:effectLst/>
              <a:latin typeface="+mn-lt"/>
              <a:ea typeface="+mn-ea"/>
              <a:cs typeface="+mn-cs"/>
            </a:endParaRPr>
          </a:p>
          <a:p>
            <a:pPr marL="0" marR="0" indent="0" algn="l" defTabSz="914400">
              <a:lnSpc>
                <a:spcPct val="100000"/>
              </a:lnSpc>
              <a:spcBef>
                <a:spcPts val="0"/>
              </a:spcBef>
              <a:spcAft>
                <a:spcPts val="0"/>
              </a:spcAft>
              <a:buClrTx/>
              <a:buSzTx/>
              <a:buFontTx/>
              <a:buNone/>
              <a:defRPr/>
            </a:pPr>
            <a:r>
              <a:rPr lang="de-DE" sz="1200" b="0" i="0" dirty="0">
                <a:solidFill>
                  <a:schemeClr val="tx1"/>
                </a:solidFill>
                <a:effectLst/>
                <a:latin typeface="+mn-lt"/>
                <a:ea typeface="+mn-ea"/>
                <a:cs typeface="+mn-cs"/>
              </a:rPr>
              <a:t>Baum und Unterkultur als Systempartner passen gut zueinander, wenn die Wachstumsressourcen Wasser, Licht und </a:t>
            </a:r>
            <a:r>
              <a:rPr lang="de-DE" sz="1200" b="0" i="0" dirty="0" err="1">
                <a:solidFill>
                  <a:schemeClr val="tx1"/>
                </a:solidFill>
                <a:effectLst/>
                <a:latin typeface="+mn-lt"/>
                <a:ea typeface="+mn-ea"/>
                <a:cs typeface="+mn-cs"/>
              </a:rPr>
              <a:t>Nährstoffe</a:t>
            </a:r>
            <a:r>
              <a:rPr lang="de-DE" sz="1200" b="0" i="0" dirty="0">
                <a:solidFill>
                  <a:schemeClr val="tx1"/>
                </a:solidFill>
                <a:effectLst/>
                <a:latin typeface="+mn-lt"/>
                <a:ea typeface="+mn-ea"/>
                <a:cs typeface="+mn-cs"/>
              </a:rPr>
              <a:t> zeitlich und </a:t>
            </a:r>
            <a:r>
              <a:rPr lang="de-DE" sz="1200" b="0" i="0" dirty="0" err="1">
                <a:solidFill>
                  <a:schemeClr val="tx1"/>
                </a:solidFill>
                <a:effectLst/>
                <a:latin typeface="+mn-lt"/>
                <a:ea typeface="+mn-ea"/>
                <a:cs typeface="+mn-cs"/>
              </a:rPr>
              <a:t>räumlich</a:t>
            </a:r>
            <a:r>
              <a:rPr lang="de-DE" sz="1200" b="0" i="0" dirty="0">
                <a:solidFill>
                  <a:schemeClr val="tx1"/>
                </a:solidFill>
                <a:effectLst/>
                <a:latin typeface="+mn-lt"/>
                <a:ea typeface="+mn-ea"/>
                <a:cs typeface="+mn-cs"/>
              </a:rPr>
              <a:t> unterschiedlich genutzt werden. Dabei sind Baumarten mit einem </a:t>
            </a:r>
            <a:r>
              <a:rPr lang="de-DE" sz="1200" b="0" i="0" dirty="0" err="1">
                <a:solidFill>
                  <a:schemeClr val="tx1"/>
                </a:solidFill>
                <a:effectLst/>
                <a:latin typeface="+mn-lt"/>
                <a:ea typeface="+mn-ea"/>
                <a:cs typeface="+mn-cs"/>
              </a:rPr>
              <a:t>späten</a:t>
            </a:r>
            <a:r>
              <a:rPr lang="de-DE" sz="1200" b="0" i="0" dirty="0">
                <a:solidFill>
                  <a:schemeClr val="tx1"/>
                </a:solidFill>
                <a:effectLst/>
                <a:latin typeface="+mn-lt"/>
                <a:ea typeface="+mn-ea"/>
                <a:cs typeface="+mn-cs"/>
              </a:rPr>
              <a:t> Blattaustrieb und ein Pfahl- oder Herzwurzelsystem von Vorteil.</a:t>
            </a:r>
          </a:p>
          <a:p>
            <a:pPr marL="0" marR="0" indent="0" algn="l" defTabSz="914400">
              <a:lnSpc>
                <a:spcPct val="100000"/>
              </a:lnSpc>
              <a:spcBef>
                <a:spcPts val="0"/>
              </a:spcBef>
              <a:spcAft>
                <a:spcPts val="0"/>
              </a:spcAft>
              <a:buClrTx/>
              <a:buSzTx/>
              <a:buFontTx/>
              <a:buNone/>
              <a:defRPr/>
            </a:pPr>
            <a:endParaRPr lang="de-DE" sz="1200" b="0" i="0" dirty="0">
              <a:solidFill>
                <a:schemeClr val="tx1"/>
              </a:solidFill>
              <a:effectLst/>
              <a:latin typeface="+mn-lt"/>
              <a:ea typeface="+mn-ea"/>
              <a:cs typeface="+mn-cs"/>
            </a:endParaRPr>
          </a:p>
          <a:p>
            <a:pPr marL="0" marR="0" indent="0" algn="l" defTabSz="914400">
              <a:lnSpc>
                <a:spcPct val="100000"/>
              </a:lnSpc>
              <a:spcBef>
                <a:spcPts val="0"/>
              </a:spcBef>
              <a:spcAft>
                <a:spcPts val="0"/>
              </a:spcAft>
              <a:buClrTx/>
              <a:buSzTx/>
              <a:buFontTx/>
              <a:buNone/>
              <a:defRPr/>
            </a:pPr>
            <a:r>
              <a:rPr lang="de-DE" dirty="0"/>
              <a:t>Wildobstarten, wie Elsbeere, Speierling, Vogelkirsche, Wildbirne oder Maulbeerbaum sind ebenfalls interessante Baumarten für das Agroforstsystem. Sie gelten nach der Direktzahlungsverordnung ebenfalls als Hochstamm-Obstbäume und sind somit beitragsberechtigt. Ihre Früchte lassen sich zu Wildobstspezialitäten weiter verarbeiten, liefern aber auch sehr gesuchtes und wertvolles Holz. Ein weiterer Vorteil ist, dass der Schnittaufwand für die Erziehung am Jungbaum wesentlich geringer ausfällt, da kein Kronenaufbau wie bei unseren veredelten Hochstamm-Obstbäumen gemacht wird.</a:t>
            </a:r>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29</a:t>
            </a:fld>
            <a:endParaRPr lang="de-DE"/>
          </a:p>
        </p:txBody>
      </p:sp>
    </p:spTree>
    <p:extLst>
      <p:ext uri="{BB962C8B-B14F-4D97-AF65-F5344CB8AC3E}">
        <p14:creationId xmlns:p14="http://schemas.microsoft.com/office/powerpoint/2010/main" val="381364822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171450" indent="-171450">
              <a:lnSpc>
                <a:spcPct val="150000"/>
              </a:lnSpc>
              <a:spcAft>
                <a:spcPts val="0"/>
              </a:spcAft>
              <a:buFont typeface="Arial" panose="020B0604020202020204" pitchFamily="34" charset="0"/>
              <a:buChar char="•"/>
              <a:defRPr/>
            </a:pPr>
            <a:r>
              <a:rPr lang="de-DE" sz="1200" dirty="0"/>
              <a:t>Auswahl der Agroforstkulturen u.a. abhängig von der Größe der bewirtschafteten Fläche – Hohe, ausladende Bäume auf sehr kleinen Flächen eher schwierig umzusetzen</a:t>
            </a:r>
          </a:p>
          <a:p>
            <a:pPr marL="171450" indent="-171450">
              <a:lnSpc>
                <a:spcPct val="150000"/>
              </a:lnSpc>
              <a:spcAft>
                <a:spcPts val="0"/>
              </a:spcAft>
              <a:buFont typeface="Arial" panose="020B0604020202020204" pitchFamily="34" charset="0"/>
              <a:buChar char="•"/>
              <a:defRPr/>
            </a:pPr>
            <a:r>
              <a:rPr lang="de-DE" sz="1200" dirty="0"/>
              <a:t>Ausrichten der Baumreihe in Nord-Süd-Richtung – vermeidet so große Schattenwürfe auf die Gemüsekulturen</a:t>
            </a:r>
          </a:p>
          <a:p>
            <a:pPr marL="171450" marR="0" lvl="0" indent="-171450" algn="l"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de-DE" dirty="0"/>
              <a:t>Baumabstände abhängig von Baumgröße; Bsp. für Obstbäume: </a:t>
            </a:r>
            <a:r>
              <a:rPr lang="de-DE" sz="1200" dirty="0"/>
              <a:t>Baumpflanzlöcher 40-50 cm tief im Abstand von 6-7 m; größerer Abstand von 10-15m bei größeren Bäumen;  Breite des unbearbeiteten Baumstreifens sollte 2m sein</a:t>
            </a:r>
          </a:p>
          <a:p>
            <a:pPr marL="171450" indent="-171450">
              <a:lnSpc>
                <a:spcPct val="150000"/>
              </a:lnSpc>
              <a:spcAft>
                <a:spcPts val="0"/>
              </a:spcAft>
              <a:buFont typeface="Arial" panose="020B0604020202020204" pitchFamily="34" charset="0"/>
              <a:buChar char="•"/>
              <a:defRPr/>
            </a:pPr>
            <a:r>
              <a:rPr lang="de-DE" sz="1200" dirty="0"/>
              <a:t>Abstand zur nächsten Baumreihe abhängig von Größe der Bäume und Maschinenbreite; Mindestabstand 24m; </a:t>
            </a:r>
            <a:r>
              <a:rPr lang="de-DE" dirty="0"/>
              <a:t>Je intensiver und langfristiger die ackerbauliche Nutzung sein soll, umso grösser ist der Abstand zu wählen. Auch auf sehr trockenen oder sehr feuchten Standorten kann ein größerer Abstand sinnvoll sein. </a:t>
            </a:r>
            <a:r>
              <a:rPr lang="de-DE" sz="1200" dirty="0"/>
              <a:t>Bsp. Bernd Hänni, Gemüsefläche zwischen den Baumreihen: </a:t>
            </a:r>
            <a:r>
              <a:rPr lang="de-DE" sz="1200" b="0" i="0" dirty="0">
                <a:solidFill>
                  <a:schemeClr val="tx1"/>
                </a:solidFill>
                <a:effectLst/>
                <a:latin typeface="+mn-lt"/>
                <a:ea typeface="+mn-ea"/>
                <a:cs typeface="+mn-cs"/>
              </a:rPr>
              <a:t>Maschinenbreite von 1,5 m, 20 Beete (à 125 cm Breite) auf einer </a:t>
            </a:r>
            <a:r>
              <a:rPr lang="de-DE" sz="1200" b="0" i="0" dirty="0" err="1">
                <a:solidFill>
                  <a:schemeClr val="tx1"/>
                </a:solidFill>
                <a:effectLst/>
                <a:latin typeface="+mn-lt"/>
                <a:ea typeface="+mn-ea"/>
                <a:cs typeface="+mn-cs"/>
              </a:rPr>
              <a:t>Fläche</a:t>
            </a:r>
            <a:r>
              <a:rPr lang="de-DE" sz="1200" b="0" i="0" dirty="0">
                <a:solidFill>
                  <a:schemeClr val="tx1"/>
                </a:solidFill>
                <a:effectLst/>
                <a:latin typeface="+mn-lt"/>
                <a:ea typeface="+mn-ea"/>
                <a:cs typeface="+mn-cs"/>
              </a:rPr>
              <a:t> von 34 m Breite</a:t>
            </a:r>
            <a:endParaRPr lang="de-DE" sz="1200" dirty="0"/>
          </a:p>
          <a:p>
            <a:pPr marL="171450" marR="0" lvl="0" indent="-171450" algn="l"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de-DE" sz="1200" dirty="0"/>
              <a:t>Auswahl der Kulturen direkt neben der Baumreihe: Neben den Baumreihen Kulturen pflanzen, die zu einem anderen Zeitpunkt als z.B. das Agroforstobst geerntet wird.</a:t>
            </a:r>
          </a:p>
          <a:p>
            <a:pPr marL="171450" indent="-171450">
              <a:lnSpc>
                <a:spcPct val="150000"/>
              </a:lnSpc>
              <a:spcAft>
                <a:spcPts val="0"/>
              </a:spcAft>
              <a:buFont typeface="Arial" panose="020B0604020202020204" pitchFamily="34" charset="0"/>
              <a:buChar char="•"/>
              <a:defRPr/>
            </a:pPr>
            <a:r>
              <a:rPr lang="de-DE" sz="1200" dirty="0"/>
              <a:t>Regelmäßige tiefe Bodenbearbeitung entlang der Baumreihen zur Erziehung zum Tiefwurzeln – reduziert die Konkurrenz nach Wasser und Nährstoffen zwischen den Kulturen</a:t>
            </a:r>
          </a:p>
          <a:p>
            <a:pPr marL="171450" indent="-171450">
              <a:lnSpc>
                <a:spcPct val="150000"/>
              </a:lnSpc>
              <a:spcAft>
                <a:spcPts val="0"/>
              </a:spcAft>
              <a:buFont typeface="Arial" panose="020B0604020202020204" pitchFamily="34" charset="0"/>
              <a:buChar char="•"/>
              <a:defRPr/>
            </a:pPr>
            <a:r>
              <a:rPr lang="de-DE" sz="1200" dirty="0"/>
              <a:t>Regelmäßiger Schnitt der Bäume – Wuchserziehung, aber auch zur Produktion von </a:t>
            </a:r>
            <a:r>
              <a:rPr lang="de-DE" sz="1200" dirty="0" err="1"/>
              <a:t>Wertholz</a:t>
            </a:r>
            <a:r>
              <a:rPr lang="de-DE" sz="1200" dirty="0"/>
              <a:t> notwendig</a:t>
            </a:r>
          </a:p>
          <a:p>
            <a:pPr marL="171450" indent="-171450">
              <a:lnSpc>
                <a:spcPct val="150000"/>
              </a:lnSpc>
              <a:spcAft>
                <a:spcPts val="0"/>
              </a:spcAft>
              <a:buFont typeface="Arial" panose="020B0604020202020204" pitchFamily="34" charset="0"/>
              <a:buChar char="•"/>
              <a:defRPr/>
            </a:pPr>
            <a:r>
              <a:rPr lang="de-DE" sz="1200" dirty="0"/>
              <a:t>Mulchen der Baumreihe – zur Reduzierung des Mäusedrucks auf der Fläche, v.a. im Jungstadium der Bäume; </a:t>
            </a:r>
            <a:r>
              <a:rPr lang="de-DE" sz="1200" dirty="0" err="1"/>
              <a:t>Mulchschnitt</a:t>
            </a:r>
            <a:r>
              <a:rPr lang="de-DE" sz="1200" dirty="0"/>
              <a:t> kann auf den Gemüsebeeten zur Abdeckung/Düngung genutzt werden</a:t>
            </a:r>
          </a:p>
          <a:p>
            <a:pPr marL="0" marR="0" lvl="0" indent="0" algn="l" defTabSz="914400">
              <a:lnSpc>
                <a:spcPct val="100000"/>
              </a:lnSpc>
              <a:spcBef>
                <a:spcPts val="0"/>
              </a:spcBef>
              <a:spcAft>
                <a:spcPts val="0"/>
              </a:spcAft>
              <a:buClrTx/>
              <a:buSzTx/>
              <a:buFontTx/>
              <a:buNone/>
              <a:defRPr/>
            </a:pPr>
            <a:endParaRPr lang="de-DE" dirty="0"/>
          </a:p>
          <a:p>
            <a:pPr marL="0" marR="0" lvl="0" indent="0" algn="l" defTabSz="914400">
              <a:lnSpc>
                <a:spcPct val="100000"/>
              </a:lnSpc>
              <a:spcBef>
                <a:spcPts val="0"/>
              </a:spcBef>
              <a:spcAft>
                <a:spcPts val="0"/>
              </a:spcAft>
              <a:buClrTx/>
              <a:buSzTx/>
              <a:buFontTx/>
              <a:buNone/>
              <a:defRPr/>
            </a:pPr>
            <a:r>
              <a:rPr lang="de-DE" sz="1200" dirty="0">
                <a:solidFill>
                  <a:schemeClr val="tx1"/>
                </a:solidFill>
                <a:effectLst/>
                <a:latin typeface="+mn-lt"/>
                <a:ea typeface="+mn-ea"/>
                <a:cs typeface="+mn-cs"/>
              </a:rPr>
              <a:t>Mit größer werdenden Bäumen, die eine Obst- oder Nussnutzung bringen sollen, empfiehlt sich mit dem Wachsen der Krone auch den Baumstreifen zu erweitern, da zu erwarten ist, dass die Gemüsekulturen sich schlechter entwickeln. Dieser Streifen bedeutet aber nicht zwingend einen produktiven Flächenverlust, sondern er kann auch gemäht werden, als Hühnerauslauf in der Mobilstallhaltung fungieren, oder z.B. als </a:t>
            </a:r>
            <a:r>
              <a:rPr lang="de-DE" sz="1200" dirty="0" err="1">
                <a:solidFill>
                  <a:schemeClr val="tx1"/>
                </a:solidFill>
                <a:effectLst/>
                <a:latin typeface="+mn-lt"/>
                <a:ea typeface="+mn-ea"/>
                <a:cs typeface="+mn-cs"/>
              </a:rPr>
              <a:t>Transfermulch</a:t>
            </a:r>
            <a:r>
              <a:rPr lang="de-DE" sz="1200" dirty="0">
                <a:solidFill>
                  <a:schemeClr val="tx1"/>
                </a:solidFill>
                <a:effectLst/>
                <a:latin typeface="+mn-lt"/>
                <a:ea typeface="+mn-ea"/>
                <a:cs typeface="+mn-cs"/>
              </a:rPr>
              <a:t> verwendet werden für den </a:t>
            </a:r>
            <a:r>
              <a:rPr lang="de-DE" sz="1200" dirty="0" err="1">
                <a:solidFill>
                  <a:schemeClr val="tx1"/>
                </a:solidFill>
                <a:effectLst/>
                <a:latin typeface="+mn-lt"/>
                <a:ea typeface="+mn-ea"/>
                <a:cs typeface="+mn-cs"/>
              </a:rPr>
              <a:t>Mulchgemüseanbau</a:t>
            </a:r>
            <a:r>
              <a:rPr lang="de-DE" sz="1200" dirty="0">
                <a:solidFill>
                  <a:schemeClr val="tx1"/>
                </a:solidFill>
                <a:effectLst/>
                <a:latin typeface="+mn-lt"/>
                <a:ea typeface="+mn-ea"/>
                <a:cs typeface="+mn-cs"/>
              </a:rPr>
              <a:t> auf der Fläche.</a:t>
            </a:r>
            <a:endParaRPr lang="de-DE" sz="1200" b="0" i="0" dirty="0">
              <a:solidFill>
                <a:schemeClr val="tx1"/>
              </a:solidFill>
              <a:effectLst/>
              <a:latin typeface="+mn-lt"/>
              <a:ea typeface="+mn-ea"/>
              <a:cs typeface="+mn-cs"/>
            </a:endParaRPr>
          </a:p>
          <a:p>
            <a:pPr marL="0" marR="0" lvl="0" indent="0" algn="l" defTabSz="914400" eaLnBrk="1" fontAlgn="auto" latinLnBrk="0" hangingPunct="1">
              <a:lnSpc>
                <a:spcPct val="100000"/>
              </a:lnSpc>
              <a:spcBef>
                <a:spcPts val="0"/>
              </a:spcBef>
              <a:spcAft>
                <a:spcPts val="0"/>
              </a:spcAft>
              <a:buClrTx/>
              <a:buSzTx/>
              <a:buFontTx/>
              <a:buNone/>
              <a:tabLst/>
              <a:defRPr/>
            </a:pPr>
            <a:r>
              <a:rPr lang="de-DE" sz="1200" b="0" i="0" dirty="0">
                <a:solidFill>
                  <a:schemeClr val="tx1"/>
                </a:solidFill>
                <a:effectLst/>
                <a:latin typeface="+mn-lt"/>
                <a:ea typeface="+mn-ea"/>
                <a:cs typeface="+mn-cs"/>
              </a:rPr>
              <a:t>«Ich habe deshalb nach etwa zehn Jahren je ein </a:t>
            </a:r>
            <a:r>
              <a:rPr lang="de-DE" sz="1200" b="0" i="0" dirty="0" err="1">
                <a:solidFill>
                  <a:schemeClr val="tx1"/>
                </a:solidFill>
                <a:effectLst/>
                <a:latin typeface="+mn-lt"/>
                <a:ea typeface="+mn-ea"/>
                <a:cs typeface="+mn-cs"/>
              </a:rPr>
              <a:t>Gemüsebeet</a:t>
            </a:r>
            <a:r>
              <a:rPr lang="de-DE" sz="1200" b="0" i="0" dirty="0">
                <a:solidFill>
                  <a:schemeClr val="tx1"/>
                </a:solidFill>
                <a:effectLst/>
                <a:latin typeface="+mn-lt"/>
                <a:ea typeface="+mn-ea"/>
                <a:cs typeface="+mn-cs"/>
              </a:rPr>
              <a:t> auf beiden Seiten aufgegeben. Diese </a:t>
            </a:r>
            <a:r>
              <a:rPr lang="de-DE" sz="1200" b="0" i="0" dirty="0" err="1">
                <a:solidFill>
                  <a:schemeClr val="tx1"/>
                </a:solidFill>
                <a:effectLst/>
                <a:latin typeface="+mn-lt"/>
                <a:ea typeface="+mn-ea"/>
                <a:cs typeface="+mn-cs"/>
              </a:rPr>
              <a:t>Flächen</a:t>
            </a:r>
            <a:r>
              <a:rPr lang="de-DE" sz="1200" b="0" i="0" dirty="0">
                <a:solidFill>
                  <a:schemeClr val="tx1"/>
                </a:solidFill>
                <a:effectLst/>
                <a:latin typeface="+mn-lt"/>
                <a:ea typeface="+mn-ea"/>
                <a:cs typeface="+mn-cs"/>
              </a:rPr>
              <a:t> sind jetzt </a:t>
            </a:r>
            <a:r>
              <a:rPr lang="de-DE" sz="1200" b="0" i="0" dirty="0" err="1">
                <a:solidFill>
                  <a:schemeClr val="tx1"/>
                </a:solidFill>
                <a:effectLst/>
                <a:latin typeface="+mn-lt"/>
                <a:ea typeface="+mn-ea"/>
                <a:cs typeface="+mn-cs"/>
              </a:rPr>
              <a:t>dauerbegrünt</a:t>
            </a:r>
            <a:r>
              <a:rPr lang="de-DE" sz="1200" b="0" i="0" dirty="0">
                <a:solidFill>
                  <a:schemeClr val="tx1"/>
                </a:solidFill>
                <a:effectLst/>
                <a:latin typeface="+mn-lt"/>
                <a:ea typeface="+mn-ea"/>
                <a:cs typeface="+mn-cs"/>
              </a:rPr>
              <a:t>.“ (Bernd Hänni, Bauernzeitung Schweiz)</a:t>
            </a:r>
          </a:p>
          <a:p>
            <a:pPr marL="0" marR="0" lvl="0" indent="0" algn="l" defTabSz="914400">
              <a:lnSpc>
                <a:spcPct val="100000"/>
              </a:lnSpc>
              <a:spcBef>
                <a:spcPts val="0"/>
              </a:spcBef>
              <a:spcAft>
                <a:spcPts val="0"/>
              </a:spcAft>
              <a:buClrTx/>
              <a:buSzTx/>
              <a:buFontTx/>
              <a:buNone/>
              <a:defRPr/>
            </a:pPr>
            <a:endParaRPr lang="de-DE" sz="1200" b="0" i="0" dirty="0">
              <a:solidFill>
                <a:schemeClr val="tx1"/>
              </a:solidFill>
              <a:effectLst/>
              <a:latin typeface="+mn-lt"/>
              <a:ea typeface="+mn-ea"/>
              <a:cs typeface="+mn-cs"/>
            </a:endParaRP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30</a:t>
            </a:fld>
            <a:endParaRPr lang="de-DE"/>
          </a:p>
        </p:txBody>
      </p:sp>
    </p:spTree>
    <p:extLst>
      <p:ext uri="{BB962C8B-B14F-4D97-AF65-F5344CB8AC3E}">
        <p14:creationId xmlns:p14="http://schemas.microsoft.com/office/powerpoint/2010/main" val="36315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Diese Tab. soll als Orientierung dienen</a:t>
            </a:r>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32</a:t>
            </a:fld>
            <a:endParaRPr lang="de-DE"/>
          </a:p>
        </p:txBody>
      </p:sp>
    </p:spTree>
    <p:extLst>
      <p:ext uri="{BB962C8B-B14F-4D97-AF65-F5344CB8AC3E}">
        <p14:creationId xmlns:p14="http://schemas.microsoft.com/office/powerpoint/2010/main" val="12112421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33</a:t>
            </a:fld>
            <a:endParaRPr lang="de-DE"/>
          </a:p>
        </p:txBody>
      </p:sp>
    </p:spTree>
    <p:extLst>
      <p:ext uri="{BB962C8B-B14F-4D97-AF65-F5344CB8AC3E}">
        <p14:creationId xmlns:p14="http://schemas.microsoft.com/office/powerpoint/2010/main" val="6430788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preserve="1" userDrawn="1">
  <p:cSld name="Titelfolie">
    <p:spTree>
      <p:nvGrpSpPr>
        <p:cNvPr id="1" name=""/>
        <p:cNvGrpSpPr/>
        <p:nvPr/>
      </p:nvGrpSpPr>
      <p:grpSpPr bwMode="auto">
        <a:xfrm>
          <a:off x="0" y="0"/>
          <a:ext cx="0" cy="0"/>
          <a:chOff x="0" y="0"/>
          <a:chExt cx="0" cy="0"/>
        </a:xfrm>
      </p:grpSpPr>
      <p:sp>
        <p:nvSpPr>
          <p:cNvPr id="4" name="Titel 1"/>
          <p:cNvSpPr>
            <a:spLocks noGrp="1"/>
          </p:cNvSpPr>
          <p:nvPr>
            <p:ph type="ctrTitle"/>
          </p:nvPr>
        </p:nvSpPr>
        <p:spPr bwMode="auto">
          <a:xfrm>
            <a:off x="1524000" y="1354666"/>
            <a:ext cx="9144000" cy="2201849"/>
          </a:xfrm>
          <a:prstGeom prst="rect">
            <a:avLst/>
          </a:prstGeom>
        </p:spPr>
        <p:txBody>
          <a:bodyPr anchor="t">
            <a:normAutofit/>
          </a:bodyPr>
          <a:lstStyle>
            <a:lvl1pPr algn="ctr">
              <a:defRPr sz="5400"/>
            </a:lvl1pPr>
          </a:lstStyle>
          <a:p>
            <a:pPr>
              <a:defRPr/>
            </a:pPr>
            <a:r>
              <a:rPr lang="de-DE"/>
              <a:t>Mastertitelformat bearbeiten</a:t>
            </a:r>
          </a:p>
        </p:txBody>
      </p:sp>
      <p:pic>
        <p:nvPicPr>
          <p:cNvPr id="5" name="Grafik 9"/>
          <p:cNvPicPr>
            <a:picLocks noChangeAspect="1"/>
          </p:cNvPicPr>
          <p:nvPr userDrawn="1"/>
        </p:nvPicPr>
        <p:blipFill>
          <a:blip r:embed="rId2"/>
          <a:stretch/>
        </p:blipFill>
        <p:spPr bwMode="auto">
          <a:xfrm>
            <a:off x="9852660" y="4800437"/>
            <a:ext cx="2328469" cy="2057989"/>
          </a:xfrm>
          <a:prstGeom prst="rect">
            <a:avLst/>
          </a:prstGeom>
        </p:spPr>
      </p:pic>
      <p:sp>
        <p:nvSpPr>
          <p:cNvPr id="6" name="Textfeld 11"/>
          <p:cNvSpPr>
            <a:spLocks noAdjustHandles="1"/>
          </p:cNvSpPr>
          <p:nvPr userDrawn="1"/>
        </p:nvSpPr>
        <p:spPr bwMode="auto">
          <a:xfrm>
            <a:off x="440055" y="4980243"/>
            <a:ext cx="3166110" cy="261610"/>
          </a:xfrm>
          <a:prstGeom prst="rect">
            <a:avLst/>
          </a:prstGeom>
          <a:noFill/>
        </p:spPr>
        <p:txBody>
          <a:bodyPr wrap="square" rtlCol="0">
            <a:spAutoFit/>
          </a:bodyPr>
          <a:lstStyle/>
          <a:p>
            <a:pPr>
              <a:defRPr/>
            </a:pPr>
            <a:r>
              <a:rPr lang="de-DE" sz="1100">
                <a:latin typeface="Times New Roman"/>
                <a:cs typeface="Times New Roman"/>
              </a:rPr>
              <a:t>Ein Gemeinschaftsprojekt von:</a:t>
            </a:r>
          </a:p>
        </p:txBody>
      </p:sp>
      <p:sp>
        <p:nvSpPr>
          <p:cNvPr id="7" name="Textfeld 12"/>
          <p:cNvSpPr>
            <a:spLocks noAdjustHandles="1"/>
          </p:cNvSpPr>
          <p:nvPr userDrawn="1"/>
        </p:nvSpPr>
        <p:spPr bwMode="auto">
          <a:xfrm>
            <a:off x="1524000" y="3665264"/>
            <a:ext cx="9144000" cy="1569660"/>
          </a:xfrm>
          <a:prstGeom prst="rect">
            <a:avLst/>
          </a:prstGeom>
          <a:noFill/>
        </p:spPr>
        <p:txBody>
          <a:bodyPr wrap="square" rtlCol="0">
            <a:spAutoFit/>
          </a:bodyPr>
          <a:lstStyle/>
          <a:p>
            <a:pPr algn="ctr">
              <a:defRPr/>
            </a:pPr>
            <a:r>
              <a:rPr lang="de-DE" sz="2400">
                <a:latin typeface="Calibri"/>
                <a:ea typeface="Calibri"/>
                <a:cs typeface="Times New Roman"/>
              </a:rPr>
              <a:t>Bildun</a:t>
            </a:r>
            <a:r>
              <a:rPr lang="de-DE" sz="2400">
                <a:solidFill>
                  <a:schemeClr val="accent1"/>
                </a:solidFill>
                <a:latin typeface="Calibri"/>
                <a:ea typeface="Calibri"/>
                <a:cs typeface="Times New Roman"/>
              </a:rPr>
              <a:t>G</a:t>
            </a:r>
            <a:r>
              <a:rPr lang="de-DE" sz="2400">
                <a:latin typeface="Calibri"/>
                <a:ea typeface="Calibri"/>
                <a:cs typeface="Times New Roman"/>
              </a:rPr>
              <a:t> zur </a:t>
            </a:r>
            <a:r>
              <a:rPr lang="de-DE" sz="2400">
                <a:solidFill>
                  <a:schemeClr val="accent1"/>
                </a:solidFill>
                <a:latin typeface="Calibri"/>
                <a:ea typeface="Calibri"/>
                <a:cs typeface="Times New Roman"/>
              </a:rPr>
              <a:t>N</a:t>
            </a:r>
            <a:r>
              <a:rPr lang="de-DE" sz="2400">
                <a:latin typeface="Calibri"/>
                <a:ea typeface="Calibri"/>
                <a:cs typeface="Times New Roman"/>
              </a:rPr>
              <a:t>achhalt</a:t>
            </a:r>
            <a:r>
              <a:rPr lang="de-DE" sz="2400">
                <a:solidFill>
                  <a:schemeClr val="accent1"/>
                </a:solidFill>
                <a:latin typeface="Calibri"/>
                <a:ea typeface="Calibri"/>
                <a:cs typeface="Times New Roman"/>
              </a:rPr>
              <a:t>I</a:t>
            </a:r>
            <a:r>
              <a:rPr lang="de-DE" sz="2400">
                <a:latin typeface="Calibri"/>
                <a:ea typeface="Calibri"/>
                <a:cs typeface="Times New Roman"/>
              </a:rPr>
              <a:t>gen </a:t>
            </a:r>
            <a:r>
              <a:rPr lang="de-DE" sz="2400">
                <a:solidFill>
                  <a:schemeClr val="accent1"/>
                </a:solidFill>
                <a:latin typeface="Calibri"/>
                <a:ea typeface="Calibri"/>
                <a:cs typeface="Times New Roman"/>
              </a:rPr>
              <a:t>A</a:t>
            </a:r>
            <a:r>
              <a:rPr lang="de-DE" sz="2400">
                <a:latin typeface="Calibri"/>
                <a:ea typeface="Calibri"/>
                <a:cs typeface="Times New Roman"/>
              </a:rPr>
              <a:t>npassung der </a:t>
            </a:r>
            <a:r>
              <a:rPr lang="de-DE" sz="2400">
                <a:solidFill>
                  <a:schemeClr val="accent1"/>
                </a:solidFill>
                <a:latin typeface="Calibri"/>
                <a:ea typeface="Calibri"/>
                <a:cs typeface="Times New Roman"/>
              </a:rPr>
              <a:t>L</a:t>
            </a:r>
            <a:r>
              <a:rPr lang="de-DE" sz="2400">
                <a:latin typeface="Calibri"/>
                <a:ea typeface="Calibri"/>
                <a:cs typeface="Times New Roman"/>
              </a:rPr>
              <a:t>andwirtschaft in Deutschland an den Klimawandel – Sensibilisieren, Informieren, Qualifizieren</a:t>
            </a:r>
            <a:endParaRPr lang="de-DE" sz="1100">
              <a:latin typeface="Calibri"/>
              <a:ea typeface="Calibri"/>
              <a:cs typeface="Times New Roman"/>
            </a:endParaRPr>
          </a:p>
          <a:p>
            <a:pPr algn="ctr">
              <a:defRPr/>
            </a:pPr>
            <a:r>
              <a:rPr lang="de-DE" sz="2400">
                <a:solidFill>
                  <a:schemeClr val="accent1"/>
                </a:solidFill>
                <a:latin typeface="Calibri"/>
                <a:ea typeface="Calibri"/>
                <a:cs typeface="Times New Roman"/>
              </a:rPr>
              <a:t>(GeNIAL)</a:t>
            </a:r>
            <a:endParaRPr lang="de-DE" sz="1100">
              <a:solidFill>
                <a:schemeClr val="accent1"/>
              </a:solidFill>
              <a:latin typeface="Calibri"/>
              <a:ea typeface="Calibri"/>
              <a:cs typeface="Times New Roman"/>
            </a:endParaRPr>
          </a:p>
          <a:p>
            <a:pPr algn="ctr">
              <a:defRPr/>
            </a:pPr>
            <a:endParaRPr lang="de-DE" sz="2400"/>
          </a:p>
        </p:txBody>
      </p:sp>
      <p:pic>
        <p:nvPicPr>
          <p:cNvPr id="8" name="Grafik 10"/>
          <p:cNvPicPr>
            <a:picLocks noChangeAspect="1"/>
          </p:cNvPicPr>
          <p:nvPr userDrawn="1"/>
        </p:nvPicPr>
        <p:blipFill>
          <a:blip r:embed="rId3"/>
          <a:stretch/>
        </p:blipFill>
        <p:spPr bwMode="auto">
          <a:xfrm>
            <a:off x="672662" y="5934368"/>
            <a:ext cx="2499089" cy="415245"/>
          </a:xfrm>
          <a:prstGeom prst="rect">
            <a:avLst/>
          </a:prstGeom>
        </p:spPr>
      </p:pic>
      <p:pic>
        <p:nvPicPr>
          <p:cNvPr id="9" name="Grafik 14"/>
          <p:cNvPicPr>
            <a:picLocks noChangeAspect="1"/>
          </p:cNvPicPr>
          <p:nvPr userDrawn="1"/>
        </p:nvPicPr>
        <p:blipFill>
          <a:blip r:embed="rId4"/>
          <a:stretch/>
        </p:blipFill>
        <p:spPr bwMode="auto">
          <a:xfrm>
            <a:off x="3735728" y="5790078"/>
            <a:ext cx="1407078" cy="703822"/>
          </a:xfrm>
          <a:prstGeom prst="rect">
            <a:avLst/>
          </a:prstGeom>
        </p:spPr>
      </p:pic>
      <p:pic>
        <p:nvPicPr>
          <p:cNvPr id="10" name="Grafik 15"/>
          <p:cNvPicPr>
            <a:picLocks noChangeAspect="1"/>
          </p:cNvPicPr>
          <p:nvPr userDrawn="1"/>
        </p:nvPicPr>
        <p:blipFill>
          <a:blip r:embed="rId5"/>
          <a:stretch/>
        </p:blipFill>
        <p:spPr bwMode="auto">
          <a:xfrm>
            <a:off x="5706784" y="5897843"/>
            <a:ext cx="817193" cy="451770"/>
          </a:xfrm>
          <a:prstGeom prst="rect">
            <a:avLst/>
          </a:prstGeom>
        </p:spPr>
      </p:pic>
      <p:pic>
        <p:nvPicPr>
          <p:cNvPr id="11" name="Grafik 16"/>
          <p:cNvPicPr/>
          <p:nvPr userDrawn="1"/>
        </p:nvPicPr>
        <p:blipFill>
          <a:blip r:embed="rId6"/>
          <a:stretch/>
        </p:blipFill>
        <p:spPr bwMode="auto">
          <a:xfrm>
            <a:off x="7087955" y="5633544"/>
            <a:ext cx="1503395" cy="768131"/>
          </a:xfrm>
          <a:prstGeom prst="rect">
            <a:avLst/>
          </a:prstGeom>
        </p:spPr>
      </p:pic>
      <p:pic>
        <p:nvPicPr>
          <p:cNvPr id="12" name="Grafik 17"/>
          <p:cNvPicPr>
            <a:picLocks noChangeAspect="1"/>
          </p:cNvPicPr>
          <p:nvPr userDrawn="1"/>
        </p:nvPicPr>
        <p:blipFill>
          <a:blip r:embed="rId7"/>
          <a:stretch/>
        </p:blipFill>
        <p:spPr bwMode="auto">
          <a:xfrm>
            <a:off x="9532882" y="153416"/>
            <a:ext cx="2504247" cy="1041139"/>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preserve="1" userDrawn="1">
  <p:cSld name="Titel und Inhalt">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Inhaltsplatzhalter 2"/>
          <p:cNvSpPr>
            <a:spLocks noGrp="1"/>
          </p:cNvSpPr>
          <p:nvPr>
            <p:ph idx="1"/>
          </p:nvPr>
        </p:nvSpPr>
        <p:spPr bwMode="auto">
          <a:xfrm>
            <a:off x="838200" y="1421477"/>
            <a:ext cx="10515600" cy="4713923"/>
          </a:xfrm>
          <a:prstGeom prst="rect">
            <a:avLst/>
          </a:prstGeom>
        </p:spPr>
        <p:txBody>
          <a:bodyPr/>
          <a:lstStyle/>
          <a:p>
            <a:pPr lvl="0">
              <a:defRPr/>
            </a:pPr>
            <a:r>
              <a:rPr lang="de-DE"/>
              <a:t>Mastertextformat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cxnSp>
        <p:nvCxnSpPr>
          <p:cNvPr id="6" name="Gerader Verbinder 7"/>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Textfeld 8"/>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
        <p:nvSpPr>
          <p:cNvPr id="8" name="Titel 3"/>
          <p:cNvSpPr>
            <a:spLocks noGrp="1"/>
          </p:cNvSpPr>
          <p:nvPr>
            <p:ph type="title"/>
          </p:nvPr>
        </p:nvSpPr>
        <p:spPr bwMode="auto">
          <a:xfrm>
            <a:off x="838200" y="365125"/>
            <a:ext cx="10515600" cy="1325563"/>
          </a:xfrm>
          <a:prstGeom prst="rect">
            <a:avLst/>
          </a:prstGeom>
        </p:spPr>
        <p:txBody>
          <a:bodyPr/>
          <a:lstStyle/>
          <a:p>
            <a:pPr>
              <a:defRPr/>
            </a:pPr>
            <a:r>
              <a:rPr lang="de-DE"/>
              <a:t>Mastertitelformat bearbeiten</a:t>
            </a:r>
            <a:endParaRPr/>
          </a:p>
        </p:txBody>
      </p:sp>
      <p:sp>
        <p:nvSpPr>
          <p:cNvPr id="9" name="Fußzeilenplatzhalter 4"/>
          <p:cNvSpPr>
            <a:spLocks noGrp="1"/>
          </p:cNvSpPr>
          <p:nvPr>
            <p:ph type="ftr" sz="quarter" idx="10"/>
          </p:nvPr>
        </p:nvSpPr>
        <p:spPr bwMode="auto"/>
        <p:txBody>
          <a:bodyPr/>
          <a:lstStyle/>
          <a:p>
            <a:pPr>
              <a:defRPr/>
            </a:pPr>
            <a:r>
              <a:rPr lang="de-DE"/>
              <a:t>Agroforst</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type="obj" preserve="1" userDrawn="1">
  <p:cSld name="Arbeitsauftrag">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Titel 1"/>
          <p:cNvSpPr>
            <a:spLocks noGrp="1"/>
          </p:cNvSpPr>
          <p:nvPr>
            <p:ph type="title" hasCustomPrompt="1"/>
          </p:nvPr>
        </p:nvSpPr>
        <p:spPr bwMode="auto">
          <a:xfrm>
            <a:off x="838200" y="365125"/>
            <a:ext cx="9701462" cy="918528"/>
          </a:xfrm>
          <a:prstGeom prst="rect">
            <a:avLst/>
          </a:prstGeom>
        </p:spPr>
        <p:txBody>
          <a:bodyPr anchor="ctr">
            <a:normAutofit/>
          </a:bodyPr>
          <a:lstStyle>
            <a:lvl1pPr>
              <a:defRPr sz="3600" b="0">
                <a:solidFill>
                  <a:schemeClr val="accent1"/>
                </a:solidFill>
              </a:defRPr>
            </a:lvl1pPr>
          </a:lstStyle>
          <a:p>
            <a:pPr>
              <a:defRPr/>
            </a:pPr>
            <a:r>
              <a:rPr lang="de-DE"/>
              <a:t>Arbeitsauftrag</a:t>
            </a:r>
            <a:endParaRPr/>
          </a:p>
        </p:txBody>
      </p:sp>
      <p:sp>
        <p:nvSpPr>
          <p:cNvPr id="6" name="Inhaltsplatzhalter 2"/>
          <p:cNvSpPr>
            <a:spLocks noGrp="1"/>
          </p:cNvSpPr>
          <p:nvPr>
            <p:ph idx="1"/>
          </p:nvPr>
        </p:nvSpPr>
        <p:spPr bwMode="auto">
          <a:xfrm>
            <a:off x="838200" y="1463040"/>
            <a:ext cx="10515600" cy="4713923"/>
          </a:xfrm>
          <a:prstGeom prst="rect">
            <a:avLst/>
          </a:prstGeom>
        </p:spPr>
        <p:txBody>
          <a:bodyPr/>
          <a:lstStyle/>
          <a:p>
            <a:pPr lvl="0">
              <a:defRPr/>
            </a:pPr>
            <a:r>
              <a:rPr lang="de-DE"/>
              <a:t>Mastertextformat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pic>
        <p:nvPicPr>
          <p:cNvPr id="7" name="Grafik 6"/>
          <p:cNvPicPr>
            <a:picLocks noChangeAspect="1"/>
          </p:cNvPicPr>
          <p:nvPr userDrawn="1"/>
        </p:nvPicPr>
        <p:blipFill>
          <a:blip r:embed="rId3"/>
          <a:stretch/>
        </p:blipFill>
        <p:spPr bwMode="auto">
          <a:xfrm flipH="1">
            <a:off x="10629899" y="348299"/>
            <a:ext cx="723900" cy="723900"/>
          </a:xfrm>
          <a:prstGeom prst="rect">
            <a:avLst/>
          </a:prstGeom>
        </p:spPr>
      </p:pic>
      <p:cxnSp>
        <p:nvCxnSpPr>
          <p:cNvPr id="8" name="Gerader Verbinder 7"/>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feld 8"/>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
        <p:nvSpPr>
          <p:cNvPr id="10" name="Fußzeilenplatzhalter 3"/>
          <p:cNvSpPr>
            <a:spLocks noGrp="1"/>
          </p:cNvSpPr>
          <p:nvPr>
            <p:ph type="ftr" sz="quarter" idx="10"/>
          </p:nvPr>
        </p:nvSpPr>
        <p:spPr bwMode="auto"/>
        <p:txBody>
          <a:bodyPr/>
          <a:lstStyle/>
          <a:p>
            <a:pPr>
              <a:defRPr/>
            </a:pPr>
            <a:r>
              <a:rPr lang="de-DE"/>
              <a:t>Agroforst</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preserve="1" userDrawn="1">
  <p:cSld name="Zwei Inhalte">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Inhaltsplatzhalter 2"/>
          <p:cNvSpPr>
            <a:spLocks noGrp="1"/>
          </p:cNvSpPr>
          <p:nvPr>
            <p:ph sz="half" idx="1"/>
          </p:nvPr>
        </p:nvSpPr>
        <p:spPr bwMode="auto">
          <a:xfrm>
            <a:off x="838200" y="1463040"/>
            <a:ext cx="5181600" cy="4713923"/>
          </a:xfrm>
          <a:prstGeom prst="rect">
            <a:avLst/>
          </a:prstGeom>
        </p:spPr>
        <p:txBody>
          <a:bodyPr/>
          <a:lstStyle/>
          <a:p>
            <a:pPr lvl="0">
              <a:defRPr/>
            </a:pPr>
            <a:r>
              <a:rPr lang="de-DE"/>
              <a:t>Mastertextformat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sp>
        <p:nvSpPr>
          <p:cNvPr id="6" name="Inhaltsplatzhalter 3"/>
          <p:cNvSpPr>
            <a:spLocks noGrp="1"/>
          </p:cNvSpPr>
          <p:nvPr>
            <p:ph sz="half" idx="2"/>
          </p:nvPr>
        </p:nvSpPr>
        <p:spPr bwMode="auto">
          <a:xfrm>
            <a:off x="6172200" y="1463040"/>
            <a:ext cx="5181600" cy="4713923"/>
          </a:xfrm>
          <a:prstGeom prst="rect">
            <a:avLst/>
          </a:prstGeom>
        </p:spPr>
        <p:txBody>
          <a:bodyPr/>
          <a:lstStyle/>
          <a:p>
            <a:pPr lvl="0">
              <a:defRPr/>
            </a:pPr>
            <a:r>
              <a:rPr lang="de-DE"/>
              <a:t>Mastertextformat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sp>
        <p:nvSpPr>
          <p:cNvPr id="7" name="Titel 1"/>
          <p:cNvSpPr>
            <a:spLocks noGrp="1"/>
          </p:cNvSpPr>
          <p:nvPr>
            <p:ph type="title"/>
          </p:nvPr>
        </p:nvSpPr>
        <p:spPr bwMode="auto">
          <a:xfrm>
            <a:off x="838200" y="365125"/>
            <a:ext cx="10515600" cy="918528"/>
          </a:xfrm>
          <a:prstGeom prst="rect">
            <a:avLst/>
          </a:prstGeom>
        </p:spPr>
        <p:txBody>
          <a:bodyPr anchor="ctr">
            <a:normAutofit/>
          </a:bodyPr>
          <a:lstStyle>
            <a:lvl1pPr>
              <a:defRPr sz="3600" b="0">
                <a:solidFill>
                  <a:schemeClr val="accent1"/>
                </a:solidFill>
              </a:defRPr>
            </a:lvl1pPr>
          </a:lstStyle>
          <a:p>
            <a:pPr>
              <a:defRPr/>
            </a:pPr>
            <a:r>
              <a:rPr lang="de-DE"/>
              <a:t>Mastertitelformat bearbeiten</a:t>
            </a:r>
          </a:p>
        </p:txBody>
      </p:sp>
      <p:cxnSp>
        <p:nvCxnSpPr>
          <p:cNvPr id="8" name="Gerader Verbinder 10"/>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feld 11"/>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
        <p:nvSpPr>
          <p:cNvPr id="10" name="Fußzeilenplatzhalter 1"/>
          <p:cNvSpPr>
            <a:spLocks noGrp="1"/>
          </p:cNvSpPr>
          <p:nvPr>
            <p:ph type="ftr" sz="quarter" idx="10"/>
          </p:nvPr>
        </p:nvSpPr>
        <p:spPr bwMode="auto"/>
        <p:txBody>
          <a:bodyPr/>
          <a:lstStyle/>
          <a:p>
            <a:pPr>
              <a:defRPr/>
            </a:pPr>
            <a:r>
              <a:rPr lang="de-DE"/>
              <a:t>Agroforst</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preserve="1" userDrawn="1">
  <p:cSld name="Nur Titel">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Titel 1"/>
          <p:cNvSpPr>
            <a:spLocks noGrp="1"/>
          </p:cNvSpPr>
          <p:nvPr>
            <p:ph type="title"/>
          </p:nvPr>
        </p:nvSpPr>
        <p:spPr bwMode="auto">
          <a:xfrm>
            <a:off x="838200" y="365125"/>
            <a:ext cx="10515600" cy="918528"/>
          </a:xfrm>
          <a:prstGeom prst="rect">
            <a:avLst/>
          </a:prstGeom>
        </p:spPr>
        <p:txBody>
          <a:bodyPr anchor="ctr">
            <a:normAutofit/>
          </a:bodyPr>
          <a:lstStyle>
            <a:lvl1pPr>
              <a:defRPr sz="3600" b="0">
                <a:solidFill>
                  <a:schemeClr val="accent1"/>
                </a:solidFill>
              </a:defRPr>
            </a:lvl1pPr>
          </a:lstStyle>
          <a:p>
            <a:pPr>
              <a:defRPr/>
            </a:pPr>
            <a:r>
              <a:rPr lang="de-DE"/>
              <a:t>Mastertitelformat bearbeiten</a:t>
            </a:r>
          </a:p>
        </p:txBody>
      </p:sp>
      <p:cxnSp>
        <p:nvCxnSpPr>
          <p:cNvPr id="6" name="Gerader Verbinder 6"/>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Textfeld 7"/>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
        <p:nvSpPr>
          <p:cNvPr id="8" name="Fußzeilenplatzhalter 1"/>
          <p:cNvSpPr>
            <a:spLocks noGrp="1"/>
          </p:cNvSpPr>
          <p:nvPr>
            <p:ph type="ftr" sz="quarter" idx="10"/>
          </p:nvPr>
        </p:nvSpPr>
        <p:spPr bwMode="auto"/>
        <p:txBody>
          <a:bodyPr/>
          <a:lstStyle/>
          <a:p>
            <a:pPr>
              <a:defRPr/>
            </a:pPr>
            <a:r>
              <a:rPr lang="de-DE"/>
              <a:t>Agroforst</a:t>
            </a: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type="blank" preserve="1" userDrawn="1">
  <p:cSld name="Leer">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cxnSp>
        <p:nvCxnSpPr>
          <p:cNvPr id="5" name="Gerader Verbinder 4"/>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Textfeld 5"/>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4" name="Fußzeilenplatzhalter 1"/>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de-DE"/>
              <a:t>Agroforst</a:t>
            </a:r>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dt="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de-DE"/>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www.h&#228;nni-noflen.ch/" TargetMode="External"/><Relationship Id="rId5" Type="http://schemas.openxmlformats.org/officeDocument/2006/relationships/image" Target="../media/image12.jpg"/><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6.jpg"/></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www.haenni-noflen.ch/"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hyperlink" Target="https://agridea.abacuscity.ch/de/A~3048/0~0~Shop/Agroforstsysteme" TargetMode="Externa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ctrTitle"/>
          </p:nvPr>
        </p:nvSpPr>
        <p:spPr bwMode="auto">
          <a:xfrm>
            <a:off x="1524000" y="1323473"/>
            <a:ext cx="9144000" cy="2233042"/>
          </a:xfrm>
        </p:spPr>
        <p:txBody>
          <a:bodyPr/>
          <a:lstStyle/>
          <a:p>
            <a:pPr>
              <a:defRPr/>
            </a:pPr>
            <a:r>
              <a:rPr lang="de-DE" dirty="0"/>
              <a:t>Anpassungsmaßnahme</a:t>
            </a:r>
            <a:br>
              <a:rPr lang="de-DE" dirty="0"/>
            </a:br>
            <a:r>
              <a:rPr lang="de-DE" dirty="0"/>
              <a:t>Agroforst im Gemüsebau</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a:prstGeom prst="rect">
            <a:avLst/>
          </a:prstGeom>
        </p:spPr>
        <p:txBody>
          <a:bodyPr/>
          <a:lstStyle/>
          <a:p>
            <a:pPr>
              <a:defRPr/>
            </a:pPr>
            <a:r>
              <a:rPr lang="de-DE" dirty="0">
                <a:solidFill>
                  <a:schemeClr val="accent1"/>
                </a:solidFill>
              </a:rPr>
              <a:t>Definition: Agroforstwirtschaft…</a:t>
            </a:r>
          </a:p>
        </p:txBody>
      </p:sp>
      <p:sp>
        <p:nvSpPr>
          <p:cNvPr id="5" name="Inhaltsplatzhalter 2"/>
          <p:cNvSpPr>
            <a:spLocks noGrp="1"/>
          </p:cNvSpPr>
          <p:nvPr>
            <p:ph idx="1"/>
          </p:nvPr>
        </p:nvSpPr>
        <p:spPr bwMode="auto"/>
        <p:txBody>
          <a:bodyPr/>
          <a:lstStyle/>
          <a:p>
            <a:pPr marL="0" indent="0">
              <a:buNone/>
              <a:defRPr/>
            </a:pPr>
            <a:endParaRPr lang="de-DE" dirty="0"/>
          </a:p>
          <a:p>
            <a:pPr marL="0" indent="0" algn="ctr">
              <a:buNone/>
              <a:defRPr/>
            </a:pPr>
            <a:r>
              <a:rPr lang="de-DE" i="1" dirty="0"/>
              <a:t>„…ist die Integration von mehrjährigen Kulturen wie Bäumen und Sträuchern auf landwirtschaftlichen Nutzflächen zur Generierung von ökonomischen und ökologischen Vorteilswirkungen."</a:t>
            </a:r>
            <a:endParaRPr dirty="0"/>
          </a:p>
          <a:p>
            <a:pPr marL="0" indent="0">
              <a:buNone/>
              <a:defRPr/>
            </a:pPr>
            <a:endParaRPr lang="de-DE" dirty="0"/>
          </a:p>
          <a:p>
            <a:pPr marL="0" indent="0">
              <a:buNone/>
              <a:defRPr/>
            </a:pPr>
            <a:endParaRPr lang="de-DE" dirty="0"/>
          </a:p>
          <a:p>
            <a:pPr marL="0" indent="0">
              <a:buNone/>
              <a:defRPr/>
            </a:pPr>
            <a:endParaRPr lang="de-DE" dirty="0"/>
          </a:p>
        </p:txBody>
      </p:sp>
      <p:sp>
        <p:nvSpPr>
          <p:cNvPr id="6" name="Fußzeilenplatzhalter 3"/>
          <p:cNvSpPr>
            <a:spLocks noGrp="1"/>
          </p:cNvSpPr>
          <p:nvPr>
            <p:ph type="ftr" sz="quarter" idx="10"/>
          </p:nvPr>
        </p:nvSpPr>
        <p:spPr bwMode="auto"/>
        <p:txBody>
          <a:bodyPr/>
          <a:lstStyle/>
          <a:p>
            <a:pPr>
              <a:defRPr/>
            </a:pPr>
            <a:r>
              <a:rPr lang="de-DE"/>
              <a:t>Agroforst</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298575"/>
          </a:xfrm>
          <a:prstGeom prst="rect">
            <a:avLst/>
          </a:prstGeom>
        </p:spPr>
        <p:txBody>
          <a:bodyPr/>
          <a:lstStyle/>
          <a:p>
            <a:pPr algn="ctr">
              <a:defRPr/>
            </a:pPr>
            <a:endParaRPr lang="de-DE" dirty="0">
              <a:solidFill>
                <a:schemeClr val="accent1"/>
              </a:solidFill>
            </a:endParaRPr>
          </a:p>
        </p:txBody>
      </p:sp>
      <p:sp>
        <p:nvSpPr>
          <p:cNvPr id="5" name="Inhaltsplatzhalter 2"/>
          <p:cNvSpPr>
            <a:spLocks noGrp="1"/>
          </p:cNvSpPr>
          <p:nvPr>
            <p:ph idx="1"/>
          </p:nvPr>
        </p:nvSpPr>
        <p:spPr bwMode="auto">
          <a:xfrm>
            <a:off x="306590" y="1463040"/>
            <a:ext cx="11885410" cy="4713923"/>
          </a:xfrm>
        </p:spPr>
        <p:txBody>
          <a:bodyPr/>
          <a:lstStyle/>
          <a:p>
            <a:pPr lvl="1">
              <a:defRPr/>
            </a:pPr>
            <a:endParaRPr lang="de-DE" sz="2800" dirty="0"/>
          </a:p>
          <a:p>
            <a:pPr marL="457200" lvl="1" indent="0">
              <a:buNone/>
              <a:defRPr/>
            </a:pPr>
            <a:r>
              <a:rPr lang="de-DE" sz="4400" dirty="0">
                <a:solidFill>
                  <a:schemeClr val="accent1"/>
                </a:solidFill>
                <a:latin typeface="+mj-lt"/>
                <a:ea typeface="+mj-ea"/>
                <a:cs typeface="+mj-cs"/>
              </a:rPr>
              <a:t>Kennen Sie Beispiele von Agroforstsystemen? </a:t>
            </a:r>
          </a:p>
        </p:txBody>
      </p:sp>
      <p:sp>
        <p:nvSpPr>
          <p:cNvPr id="7" name="Fußzeilenplatzhalter 4"/>
          <p:cNvSpPr>
            <a:spLocks noGrp="1"/>
          </p:cNvSpPr>
          <p:nvPr>
            <p:ph type="ftr" sz="quarter" idx="10"/>
          </p:nvPr>
        </p:nvSpPr>
        <p:spPr bwMode="auto"/>
        <p:txBody>
          <a:bodyPr/>
          <a:lstStyle/>
          <a:p>
            <a:pPr>
              <a:defRPr/>
            </a:pPr>
            <a:r>
              <a:rPr lang="de-DE"/>
              <a:t>Agroforst</a:t>
            </a:r>
            <a:endParaRPr/>
          </a:p>
        </p:txBody>
      </p:sp>
      <p:pic>
        <p:nvPicPr>
          <p:cNvPr id="2" name="Grafik 1">
            <a:extLst>
              <a:ext uri="{FF2B5EF4-FFF2-40B4-BE49-F238E27FC236}">
                <a16:creationId xmlns:a16="http://schemas.microsoft.com/office/drawing/2014/main" id="{DFA63DB6-D2CC-473D-BD85-6DCFC11DDF0E}"/>
              </a:ext>
            </a:extLst>
          </p:cNvPr>
          <p:cNvPicPr>
            <a:picLocks noChangeAspect="1"/>
          </p:cNvPicPr>
          <p:nvPr/>
        </p:nvPicPr>
        <p:blipFill>
          <a:blip r:embed="rId3"/>
          <a:stretch>
            <a:fillRect/>
          </a:stretch>
        </p:blipFill>
        <p:spPr>
          <a:xfrm>
            <a:off x="4939885" y="3114378"/>
            <a:ext cx="2312229" cy="2304256"/>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2" name="Grafik 1">
            <a:extLst>
              <a:ext uri="{FF2B5EF4-FFF2-40B4-BE49-F238E27FC236}">
                <a16:creationId xmlns:a16="http://schemas.microsoft.com/office/drawing/2014/main" id="{D84425B8-03DD-4F56-97DD-CE9988E52807}"/>
              </a:ext>
            </a:extLst>
          </p:cNvPr>
          <p:cNvPicPr>
            <a:picLocks noChangeAspect="1"/>
          </p:cNvPicPr>
          <p:nvPr/>
        </p:nvPicPr>
        <p:blipFill>
          <a:blip r:embed="rId3"/>
          <a:stretch>
            <a:fillRect/>
          </a:stretch>
        </p:blipFill>
        <p:spPr>
          <a:xfrm>
            <a:off x="3943619" y="1930489"/>
            <a:ext cx="4437441" cy="2455531"/>
          </a:xfrm>
          <a:prstGeom prst="rect">
            <a:avLst/>
          </a:prstGeom>
        </p:spPr>
      </p:pic>
      <p:sp>
        <p:nvSpPr>
          <p:cNvPr id="4" name="Titel 1"/>
          <p:cNvSpPr>
            <a:spLocks noGrp="1"/>
          </p:cNvSpPr>
          <p:nvPr>
            <p:ph type="title"/>
          </p:nvPr>
        </p:nvSpPr>
        <p:spPr bwMode="auto">
          <a:xfrm>
            <a:off x="838200" y="365125"/>
            <a:ext cx="10515600" cy="918528"/>
          </a:xfrm>
          <a:prstGeom prst="rect">
            <a:avLst/>
          </a:prstGeom>
        </p:spPr>
        <p:txBody>
          <a:bodyPr/>
          <a:lstStyle/>
          <a:p>
            <a:pPr>
              <a:defRPr/>
            </a:pPr>
            <a:r>
              <a:rPr lang="de-DE" dirty="0">
                <a:solidFill>
                  <a:schemeClr val="accent1"/>
                </a:solidFill>
              </a:rPr>
              <a:t>Agroforstsysteme</a:t>
            </a:r>
            <a:endParaRPr dirty="0">
              <a:solidFill>
                <a:schemeClr val="accent1"/>
              </a:solidFill>
            </a:endParaRPr>
          </a:p>
        </p:txBody>
      </p:sp>
      <p:sp>
        <p:nvSpPr>
          <p:cNvPr id="5" name="Fußzeilenplatzhalter 3"/>
          <p:cNvSpPr>
            <a:spLocks noGrp="1"/>
          </p:cNvSpPr>
          <p:nvPr>
            <p:ph type="ftr" sz="quarter" idx="10"/>
          </p:nvPr>
        </p:nvSpPr>
        <p:spPr bwMode="auto"/>
        <p:txBody>
          <a:bodyPr/>
          <a:lstStyle/>
          <a:p>
            <a:pPr>
              <a:defRPr/>
            </a:pPr>
            <a:r>
              <a:rPr lang="de-DE"/>
              <a:t>Agroforst</a:t>
            </a:r>
            <a:endParaRPr/>
          </a:p>
        </p:txBody>
      </p:sp>
      <p:pic>
        <p:nvPicPr>
          <p:cNvPr id="6" name="Grafik 5"/>
          <p:cNvPicPr>
            <a:picLocks noChangeAspect="1"/>
          </p:cNvPicPr>
          <p:nvPr/>
        </p:nvPicPr>
        <p:blipFill>
          <a:blip r:embed="rId4"/>
          <a:stretch/>
        </p:blipFill>
        <p:spPr bwMode="auto">
          <a:xfrm>
            <a:off x="939800" y="1926166"/>
            <a:ext cx="3670300" cy="2446867"/>
          </a:xfrm>
          <a:prstGeom prst="rect">
            <a:avLst/>
          </a:prstGeom>
        </p:spPr>
      </p:pic>
      <p:pic>
        <p:nvPicPr>
          <p:cNvPr id="7" name="Grafik 6"/>
          <p:cNvPicPr>
            <a:picLocks noChangeAspect="1"/>
          </p:cNvPicPr>
          <p:nvPr/>
        </p:nvPicPr>
        <p:blipFill>
          <a:blip r:embed="rId5"/>
          <a:stretch/>
        </p:blipFill>
        <p:spPr bwMode="auto">
          <a:xfrm>
            <a:off x="8337094" y="1888065"/>
            <a:ext cx="3726995" cy="2484967"/>
          </a:xfrm>
          <a:prstGeom prst="rect">
            <a:avLst/>
          </a:prstGeom>
        </p:spPr>
      </p:pic>
      <p:sp>
        <p:nvSpPr>
          <p:cNvPr id="9" name="Textfeld 8"/>
          <p:cNvSpPr>
            <a:spLocks/>
          </p:cNvSpPr>
          <p:nvPr/>
        </p:nvSpPr>
        <p:spPr bwMode="auto">
          <a:xfrm>
            <a:off x="4553230" y="4380484"/>
            <a:ext cx="3827830" cy="369332"/>
          </a:xfrm>
          <a:prstGeom prst="rect">
            <a:avLst/>
          </a:prstGeom>
          <a:noFill/>
        </p:spPr>
        <p:txBody>
          <a:bodyPr wrap="square" rtlCol="0">
            <a:spAutoFit/>
          </a:bodyPr>
          <a:lstStyle/>
          <a:p>
            <a:pPr>
              <a:defRPr/>
            </a:pPr>
            <a:r>
              <a:rPr lang="de-DE" sz="1100" dirty="0"/>
              <a:t>Copyright: Gemüsebau mit Agroforst,</a:t>
            </a:r>
            <a:r>
              <a:rPr lang="de-CH" u="sng" dirty="0">
                <a:hlinkClick r:id="rId6"/>
              </a:rPr>
              <a:t> </a:t>
            </a:r>
            <a:r>
              <a:rPr lang="de-CH" sz="1100" u="sng" dirty="0">
                <a:hlinkClick r:id="rId6"/>
              </a:rPr>
              <a:t>www.haenni-noflen.ch</a:t>
            </a:r>
            <a:endParaRPr sz="1100" dirty="0"/>
          </a:p>
        </p:txBody>
      </p:sp>
      <p:sp>
        <p:nvSpPr>
          <p:cNvPr id="8" name="Textfeld 8">
            <a:extLst>
              <a:ext uri="{FF2B5EF4-FFF2-40B4-BE49-F238E27FC236}">
                <a16:creationId xmlns:a16="http://schemas.microsoft.com/office/drawing/2014/main" id="{B480A862-C8A4-470E-9DB6-49786C7CFCA0}"/>
              </a:ext>
            </a:extLst>
          </p:cNvPr>
          <p:cNvSpPr>
            <a:spLocks/>
          </p:cNvSpPr>
          <p:nvPr/>
        </p:nvSpPr>
        <p:spPr bwMode="auto">
          <a:xfrm>
            <a:off x="926627" y="4411132"/>
            <a:ext cx="3482651" cy="261610"/>
          </a:xfrm>
          <a:prstGeom prst="rect">
            <a:avLst/>
          </a:prstGeom>
          <a:noFill/>
        </p:spPr>
        <p:txBody>
          <a:bodyPr wrap="square" rtlCol="0">
            <a:spAutoFit/>
          </a:bodyPr>
          <a:lstStyle/>
          <a:p>
            <a:pPr>
              <a:defRPr/>
            </a:pPr>
            <a:r>
              <a:rPr lang="de-DE" sz="1100" dirty="0"/>
              <a:t>Copyright: Streuobstweide, LTZ, Seidl</a:t>
            </a:r>
            <a:endParaRPr dirty="0"/>
          </a:p>
        </p:txBody>
      </p:sp>
      <p:sp>
        <p:nvSpPr>
          <p:cNvPr id="10" name="Textfeld 8">
            <a:extLst>
              <a:ext uri="{FF2B5EF4-FFF2-40B4-BE49-F238E27FC236}">
                <a16:creationId xmlns:a16="http://schemas.microsoft.com/office/drawing/2014/main" id="{D5E2CA7E-6C40-4BE0-B21D-E2144E46874E}"/>
              </a:ext>
            </a:extLst>
          </p:cNvPr>
          <p:cNvSpPr>
            <a:spLocks/>
          </p:cNvSpPr>
          <p:nvPr/>
        </p:nvSpPr>
        <p:spPr bwMode="auto">
          <a:xfrm>
            <a:off x="8359925" y="4411132"/>
            <a:ext cx="3482651" cy="261610"/>
          </a:xfrm>
          <a:prstGeom prst="rect">
            <a:avLst/>
          </a:prstGeom>
          <a:noFill/>
        </p:spPr>
        <p:txBody>
          <a:bodyPr wrap="square" rtlCol="0">
            <a:spAutoFit/>
          </a:bodyPr>
          <a:lstStyle/>
          <a:p>
            <a:pPr>
              <a:defRPr/>
            </a:pPr>
            <a:r>
              <a:rPr lang="de-DE" sz="1100" dirty="0"/>
              <a:t>Copyright: Wertholzstreifen, LTZ, Schulz </a:t>
            </a:r>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a:prstGeom prst="rect">
            <a:avLst/>
          </a:prstGeom>
        </p:spPr>
        <p:txBody>
          <a:bodyPr/>
          <a:lstStyle/>
          <a:p>
            <a:pPr>
              <a:defRPr/>
            </a:pPr>
            <a:r>
              <a:rPr lang="de-DE" dirty="0">
                <a:solidFill>
                  <a:schemeClr val="accent1"/>
                </a:solidFill>
              </a:rPr>
              <a:t>Traditionelle Systeme</a:t>
            </a:r>
            <a:endParaRPr dirty="0">
              <a:solidFill>
                <a:schemeClr val="accent1"/>
              </a:solidFill>
            </a:endParaRPr>
          </a:p>
        </p:txBody>
      </p:sp>
      <p:sp>
        <p:nvSpPr>
          <p:cNvPr id="5" name="Inhaltsplatzhalter 2"/>
          <p:cNvSpPr>
            <a:spLocks noGrp="1"/>
          </p:cNvSpPr>
          <p:nvPr>
            <p:ph idx="1"/>
          </p:nvPr>
        </p:nvSpPr>
        <p:spPr bwMode="auto">
          <a:xfrm>
            <a:off x="838200" y="1421477"/>
            <a:ext cx="10515600" cy="4713923"/>
          </a:xfrm>
        </p:spPr>
        <p:txBody>
          <a:bodyPr/>
          <a:lstStyle/>
          <a:p>
            <a:pPr marL="0" indent="0">
              <a:buNone/>
              <a:defRPr/>
            </a:pPr>
            <a:r>
              <a:rPr lang="de-DE" b="1" dirty="0"/>
              <a:t>Beispiele</a:t>
            </a:r>
            <a:r>
              <a:rPr lang="de-DE" dirty="0"/>
              <a:t>: </a:t>
            </a:r>
            <a:endParaRPr dirty="0"/>
          </a:p>
          <a:p>
            <a:pPr>
              <a:defRPr/>
            </a:pPr>
            <a:endParaRPr lang="de-DE" sz="1000" dirty="0"/>
          </a:p>
          <a:p>
            <a:pPr>
              <a:spcAft>
                <a:spcPts val="600"/>
              </a:spcAft>
              <a:buFont typeface="Wingdings"/>
              <a:buChar char="Ø"/>
              <a:defRPr/>
            </a:pPr>
            <a:r>
              <a:rPr lang="de-DE" dirty="0"/>
              <a:t> Haubergwirtschaft</a:t>
            </a:r>
            <a:endParaRPr dirty="0"/>
          </a:p>
          <a:p>
            <a:pPr>
              <a:spcAft>
                <a:spcPts val="600"/>
              </a:spcAft>
              <a:buFont typeface="Wingdings"/>
              <a:buChar char="Ø"/>
              <a:defRPr/>
            </a:pPr>
            <a:r>
              <a:rPr lang="de-DE" dirty="0"/>
              <a:t> </a:t>
            </a:r>
            <a:r>
              <a:rPr lang="de-DE" dirty="0" err="1"/>
              <a:t>Zeidlerwesen</a:t>
            </a:r>
            <a:endParaRPr lang="de-DE" dirty="0"/>
          </a:p>
          <a:p>
            <a:pPr>
              <a:spcAft>
                <a:spcPts val="600"/>
              </a:spcAft>
              <a:buFont typeface="Wingdings"/>
              <a:buChar char="Ø"/>
              <a:defRPr/>
            </a:pPr>
            <a:r>
              <a:rPr lang="de-DE" dirty="0"/>
              <a:t> Hecken-(Knick-)</a:t>
            </a:r>
            <a:r>
              <a:rPr lang="de-DE" dirty="0" err="1"/>
              <a:t>nutzung</a:t>
            </a:r>
            <a:endParaRPr lang="de-DE" dirty="0"/>
          </a:p>
          <a:p>
            <a:pPr>
              <a:spcAft>
                <a:spcPts val="600"/>
              </a:spcAft>
              <a:buFont typeface="Wingdings"/>
              <a:buChar char="Ø"/>
              <a:defRPr/>
            </a:pPr>
            <a:r>
              <a:rPr lang="de-DE" dirty="0"/>
              <a:t> Waldweide</a:t>
            </a:r>
            <a:endParaRPr lang="de-DE" sz="1000" dirty="0"/>
          </a:p>
          <a:p>
            <a:pPr>
              <a:spcAft>
                <a:spcPts val="600"/>
              </a:spcAft>
              <a:buFont typeface="Wingdings"/>
              <a:buChar char="Ø"/>
              <a:defRPr/>
            </a:pPr>
            <a:r>
              <a:rPr lang="de-DE" dirty="0"/>
              <a:t> Streuobstwiesen</a:t>
            </a:r>
            <a:endParaRPr dirty="0"/>
          </a:p>
        </p:txBody>
      </p:sp>
      <p:sp>
        <p:nvSpPr>
          <p:cNvPr id="6" name="Fußzeilenplatzhalter 3"/>
          <p:cNvSpPr>
            <a:spLocks noGrp="1"/>
          </p:cNvSpPr>
          <p:nvPr>
            <p:ph type="ftr" sz="quarter" idx="10"/>
          </p:nvPr>
        </p:nvSpPr>
        <p:spPr bwMode="auto">
          <a:xfrm>
            <a:off x="4038600" y="6273224"/>
            <a:ext cx="4114800" cy="365125"/>
          </a:xfrm>
        </p:spPr>
        <p:txBody>
          <a:bodyPr/>
          <a:lstStyle/>
          <a:p>
            <a:pPr>
              <a:defRPr/>
            </a:pPr>
            <a:r>
              <a:rPr lang="de-DE"/>
              <a:t>Agroforst</a:t>
            </a:r>
            <a:endParaRPr/>
          </a:p>
        </p:txBody>
      </p:sp>
      <p:pic>
        <p:nvPicPr>
          <p:cNvPr id="7" name="Grafik 4"/>
          <p:cNvPicPr>
            <a:picLocks noChangeAspect="1"/>
          </p:cNvPicPr>
          <p:nvPr/>
        </p:nvPicPr>
        <p:blipFill>
          <a:blip r:embed="rId3"/>
          <a:stretch/>
        </p:blipFill>
        <p:spPr bwMode="auto">
          <a:xfrm>
            <a:off x="6116984" y="1504602"/>
            <a:ext cx="5236816" cy="3488311"/>
          </a:xfrm>
          <a:prstGeom prst="rect">
            <a:avLst/>
          </a:prstGeom>
        </p:spPr>
      </p:pic>
      <p:sp>
        <p:nvSpPr>
          <p:cNvPr id="8" name="Textfeld 5"/>
          <p:cNvSpPr>
            <a:spLocks/>
          </p:cNvSpPr>
          <p:nvPr/>
        </p:nvSpPr>
        <p:spPr bwMode="auto">
          <a:xfrm>
            <a:off x="10056440" y="5001005"/>
            <a:ext cx="1562099" cy="261610"/>
          </a:xfrm>
          <a:prstGeom prst="rect">
            <a:avLst/>
          </a:prstGeom>
          <a:noFill/>
        </p:spPr>
        <p:txBody>
          <a:bodyPr wrap="square" rtlCol="0">
            <a:spAutoFit/>
          </a:bodyPr>
          <a:lstStyle/>
          <a:p>
            <a:pPr>
              <a:defRPr/>
            </a:pPr>
            <a:r>
              <a:rPr lang="de-DE" sz="1100" dirty="0"/>
              <a:t>Copyright: LTZ,  Seidl</a:t>
            </a:r>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a:prstGeom prst="rect">
            <a:avLst/>
          </a:prstGeom>
        </p:spPr>
        <p:txBody>
          <a:bodyPr/>
          <a:lstStyle/>
          <a:p>
            <a:pPr>
              <a:defRPr/>
            </a:pPr>
            <a:r>
              <a:rPr lang="de-DE" dirty="0">
                <a:solidFill>
                  <a:schemeClr val="accent1"/>
                </a:solidFill>
              </a:rPr>
              <a:t>Verschwinden der Systeme durch:</a:t>
            </a:r>
            <a:endParaRPr dirty="0">
              <a:solidFill>
                <a:schemeClr val="accent1"/>
              </a:solidFill>
            </a:endParaRPr>
          </a:p>
        </p:txBody>
      </p:sp>
      <p:sp>
        <p:nvSpPr>
          <p:cNvPr id="5" name="Inhaltsplatzhalter 2"/>
          <p:cNvSpPr>
            <a:spLocks noGrp="1"/>
          </p:cNvSpPr>
          <p:nvPr>
            <p:ph idx="1"/>
          </p:nvPr>
        </p:nvSpPr>
        <p:spPr bwMode="auto"/>
        <p:txBody>
          <a:bodyPr/>
          <a:lstStyle/>
          <a:p>
            <a:pPr>
              <a:buFont typeface="Wingdings"/>
              <a:buChar char="Ø"/>
              <a:defRPr/>
            </a:pPr>
            <a:endParaRPr lang="de-DE" sz="1000" dirty="0"/>
          </a:p>
          <a:p>
            <a:pPr lvl="1">
              <a:spcAft>
                <a:spcPts val="600"/>
              </a:spcAft>
              <a:defRPr/>
            </a:pPr>
            <a:r>
              <a:rPr lang="de-DE" sz="2800" dirty="0"/>
              <a:t>Rationalisierung der Landwirtschaft – Trennung in Land- und Forstwirtschaft</a:t>
            </a:r>
            <a:endParaRPr dirty="0"/>
          </a:p>
          <a:p>
            <a:pPr lvl="1">
              <a:spcAft>
                <a:spcPts val="600"/>
              </a:spcAft>
              <a:defRPr/>
            </a:pPr>
            <a:r>
              <a:rPr lang="de-DE" sz="2800" dirty="0"/>
              <a:t>Fehlender Bedarf an den Produkten aus den Agroforstsystemen</a:t>
            </a:r>
            <a:endParaRPr dirty="0"/>
          </a:p>
          <a:p>
            <a:pPr lvl="1">
              <a:spcAft>
                <a:spcPts val="600"/>
              </a:spcAft>
              <a:defRPr/>
            </a:pPr>
            <a:r>
              <a:rPr lang="de-DE" sz="2800" dirty="0"/>
              <a:t> Flurbereinigungen</a:t>
            </a:r>
            <a:endParaRPr dirty="0"/>
          </a:p>
          <a:p>
            <a:pPr lvl="1">
              <a:spcAft>
                <a:spcPts val="600"/>
              </a:spcAft>
              <a:defRPr/>
            </a:pPr>
            <a:r>
              <a:rPr lang="de-DE" sz="2800" dirty="0"/>
              <a:t> Steigender Mechanisierungsgrad</a:t>
            </a:r>
            <a:endParaRPr dirty="0"/>
          </a:p>
          <a:p>
            <a:pPr>
              <a:buFont typeface="Wingdings"/>
              <a:buChar char="à"/>
              <a:defRPr/>
            </a:pPr>
            <a:endParaRPr lang="de-DE" dirty="0"/>
          </a:p>
        </p:txBody>
      </p:sp>
      <p:sp>
        <p:nvSpPr>
          <p:cNvPr id="6" name="Fußzeilenplatzhalter 3"/>
          <p:cNvSpPr>
            <a:spLocks noGrp="1"/>
          </p:cNvSpPr>
          <p:nvPr>
            <p:ph type="ftr" sz="quarter" idx="10"/>
          </p:nvPr>
        </p:nvSpPr>
        <p:spPr bwMode="auto"/>
        <p:txBody>
          <a:bodyPr/>
          <a:lstStyle/>
          <a:p>
            <a:pPr>
              <a:defRPr/>
            </a:pPr>
            <a:r>
              <a:rPr lang="de-DE"/>
              <a:t>Agroforst</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a:prstGeom prst="rect">
            <a:avLst/>
          </a:prstGeom>
        </p:spPr>
        <p:txBody>
          <a:bodyPr/>
          <a:lstStyle/>
          <a:p>
            <a:pPr>
              <a:defRPr/>
            </a:pPr>
            <a:r>
              <a:rPr lang="de-DE" dirty="0">
                <a:solidFill>
                  <a:schemeClr val="accent1"/>
                </a:solidFill>
              </a:rPr>
              <a:t>Typen von Agroforstsystemen (AFS)</a:t>
            </a:r>
            <a:endParaRPr dirty="0">
              <a:solidFill>
                <a:schemeClr val="accent1"/>
              </a:solidFill>
            </a:endParaRPr>
          </a:p>
        </p:txBody>
      </p:sp>
      <p:sp>
        <p:nvSpPr>
          <p:cNvPr id="5" name="Inhaltsplatzhalter 2"/>
          <p:cNvSpPr>
            <a:spLocks noGrp="1"/>
          </p:cNvSpPr>
          <p:nvPr>
            <p:ph idx="1"/>
          </p:nvPr>
        </p:nvSpPr>
        <p:spPr bwMode="auto">
          <a:xfrm>
            <a:off x="838200" y="1283654"/>
            <a:ext cx="10668000" cy="4893310"/>
          </a:xfrm>
        </p:spPr>
        <p:txBody>
          <a:bodyPr/>
          <a:lstStyle/>
          <a:p>
            <a:pPr>
              <a:defRPr/>
            </a:pPr>
            <a:endParaRPr lang="de-DE" dirty="0"/>
          </a:p>
          <a:p>
            <a:pPr lvl="1">
              <a:defRPr/>
            </a:pPr>
            <a:endParaRPr lang="de-DE" dirty="0"/>
          </a:p>
        </p:txBody>
      </p:sp>
      <p:grpSp>
        <p:nvGrpSpPr>
          <p:cNvPr id="6" name="Diagramm 3"/>
          <p:cNvGrpSpPr/>
          <p:nvPr/>
        </p:nvGrpSpPr>
        <p:grpSpPr bwMode="auto">
          <a:xfrm>
            <a:off x="1294419" y="2006598"/>
            <a:ext cx="9462480" cy="4029075"/>
            <a:chOff x="0" y="0"/>
            <a:chExt cx="9462480" cy="4029075"/>
          </a:xfrm>
        </p:grpSpPr>
        <p:sp>
          <p:nvSpPr>
            <p:cNvPr id="7" name="Rechteck: abgerundete Ecken 6"/>
            <p:cNvSpPr/>
            <p:nvPr/>
          </p:nvSpPr>
          <p:spPr bwMode="auto">
            <a:xfrm>
              <a:off x="6" y="195439"/>
              <a:ext cx="3081774" cy="3643147"/>
            </a:xfrm>
            <a:prstGeom prst="roundRect">
              <a:avLst>
                <a:gd name="adj" fmla="val 5000"/>
              </a:avLst>
            </a:prstGeom>
            <a:solidFill>
              <a:schemeClr val="accent1"/>
            </a:solidFill>
            <a:ln w="12700" cap="flat" cmpd="sng" algn="ctr">
              <a:solidFill>
                <a:schemeClr val="accent1"/>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spcFirstLastPara="0" vert="vert270" wrap="square" lIns="0" tIns="116586" rIns="151129" bIns="0" numCol="1" spcCol="1268" anchor="t" anchorCtr="0">
              <a:noAutofit/>
            </a:bodyPr>
            <a:lstStyle/>
            <a:p>
              <a:pPr marL="0" lvl="0" indent="0" algn="r" defTabSz="1511300">
                <a:lnSpc>
                  <a:spcPct val="90000"/>
                </a:lnSpc>
                <a:spcBef>
                  <a:spcPts val="0"/>
                </a:spcBef>
                <a:spcAft>
                  <a:spcPts val="0"/>
                </a:spcAft>
                <a:buNone/>
                <a:defRPr/>
              </a:pPr>
              <a:endParaRPr lang="de-DE" sz="3400"/>
            </a:p>
          </p:txBody>
        </p:sp>
        <p:sp>
          <p:nvSpPr>
            <p:cNvPr id="8" name="Rechteck 7"/>
            <p:cNvSpPr/>
            <p:nvPr/>
          </p:nvSpPr>
          <p:spPr bwMode="auto">
            <a:xfrm>
              <a:off x="616361" y="195439"/>
              <a:ext cx="2295921" cy="3643147"/>
            </a:xfrm>
            <a:prstGeom prst="rect">
              <a:avLst/>
            </a:prstGeom>
            <a:noFill/>
            <a:ln w="12700" cap="flat" cmpd="sng" algn="ctr">
              <a:noFill/>
              <a:prstDash val="solid"/>
              <a:miter lim="800000"/>
            </a:ln>
          </p:spPr>
          <p:style>
            <a:lnRef idx="2">
              <a:srgbClr val="000000"/>
            </a:lnRef>
            <a:fillRef idx="1">
              <a:srgbClr val="000000"/>
            </a:fillRef>
            <a:effectRef idx="0">
              <a:srgbClr val="000000"/>
            </a:effectRef>
            <a:fontRef idx="minor">
              <a:schemeClr val="lt1"/>
            </a:fontRef>
          </p:style>
          <p:txBody>
            <a:bodyPr spcFirstLastPara="0" vert="horz" wrap="square" lIns="0" tIns="137160" rIns="0" bIns="0" numCol="1" spcCol="1268" anchor="t" anchorCtr="0">
              <a:noAutofit/>
            </a:bodyPr>
            <a:lstStyle/>
            <a:p>
              <a:pPr marL="0" lvl="0" indent="0" algn="l" defTabSz="1778000">
                <a:lnSpc>
                  <a:spcPct val="90000"/>
                </a:lnSpc>
                <a:spcBef>
                  <a:spcPts val="0"/>
                </a:spcBef>
                <a:spcAft>
                  <a:spcPts val="0"/>
                </a:spcAft>
                <a:buNone/>
                <a:defRPr/>
              </a:pPr>
              <a:r>
                <a:rPr lang="de-DE" sz="4000">
                  <a:solidFill>
                    <a:schemeClr val="bg1"/>
                  </a:solidFill>
                </a:rPr>
                <a:t>Silvoarable</a:t>
              </a:r>
            </a:p>
            <a:p>
              <a:pPr marL="0" lvl="0" indent="0" algn="l" defTabSz="1778000">
                <a:lnSpc>
                  <a:spcPct val="90000"/>
                </a:lnSpc>
                <a:spcBef>
                  <a:spcPts val="0"/>
                </a:spcBef>
                <a:spcAft>
                  <a:spcPts val="0"/>
                </a:spcAft>
                <a:buNone/>
                <a:defRPr/>
              </a:pPr>
              <a:r>
                <a:rPr lang="de-DE" sz="4000">
                  <a:solidFill>
                    <a:schemeClr val="bg1"/>
                  </a:solidFill>
                </a:rPr>
                <a:t>Systeme </a:t>
              </a:r>
              <a:endParaRPr/>
            </a:p>
          </p:txBody>
        </p:sp>
        <p:sp>
          <p:nvSpPr>
            <p:cNvPr id="9" name="Rechteck: abgerundete Ecken 8"/>
            <p:cNvSpPr/>
            <p:nvPr/>
          </p:nvSpPr>
          <p:spPr bwMode="auto">
            <a:xfrm>
              <a:off x="3190352" y="192962"/>
              <a:ext cx="3081774" cy="3643147"/>
            </a:xfrm>
            <a:prstGeom prst="roundRect">
              <a:avLst>
                <a:gd name="adj" fmla="val 5000"/>
              </a:avLst>
            </a:prstGeom>
            <a:blipFill>
              <a:blip r:embed="rId3"/>
              <a:srcRect l="16666" r="16665"/>
              <a:stretch/>
            </a:blipFill>
            <a:ln w="12700" cap="flat" cmpd="sng" algn="ctr">
              <a:solidFill>
                <a:schemeClr val="lt1">
                  <a:hueOff val="0"/>
                  <a:satOff val="0"/>
                  <a:lumOff val="0"/>
                  <a:alphaOff val="0"/>
                </a:schemeClr>
              </a:solidFill>
              <a:prstDash val="solid"/>
              <a:miter lim="800000"/>
            </a:ln>
          </p:spPr>
          <p:style>
            <a:lnRef idx="2">
              <a:srgbClr val="000000"/>
            </a:lnRef>
            <a:fillRef idx="1">
              <a:srgbClr val="000000"/>
            </a:fillRef>
            <a:effectRef idx="0">
              <a:srgbClr val="000000"/>
            </a:effectRef>
            <a:fontRef idx="minor">
              <a:schemeClr val="lt1"/>
            </a:fontRef>
          </p:style>
          <p:txBody>
            <a:bodyPr spcFirstLastPara="0" vert="vert270" wrap="square" lIns="0" tIns="116586" rIns="151129" bIns="0" numCol="1" spcCol="1268" anchor="t" anchorCtr="0">
              <a:noAutofit/>
            </a:bodyPr>
            <a:lstStyle/>
            <a:p>
              <a:pPr marL="0" lvl="0" indent="0" algn="r" defTabSz="1511300">
                <a:lnSpc>
                  <a:spcPct val="90000"/>
                </a:lnSpc>
                <a:spcBef>
                  <a:spcPts val="0"/>
                </a:spcBef>
                <a:spcAft>
                  <a:spcPts val="0"/>
                </a:spcAft>
                <a:buNone/>
                <a:defRPr/>
              </a:pPr>
              <a:endParaRPr lang="de-DE" sz="3400"/>
            </a:p>
          </p:txBody>
        </p:sp>
        <p:sp>
          <p:nvSpPr>
            <p:cNvPr id="10" name="Flussdiagramm: Auszug 9"/>
            <p:cNvSpPr/>
            <p:nvPr/>
          </p:nvSpPr>
          <p:spPr bwMode="auto">
            <a:xfrm rot="5400000">
              <a:off x="2938114" y="3084369"/>
              <a:ext cx="535291" cy="462265"/>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p:spPr>
          <p:style>
            <a:lnRef idx="2">
              <a:srgbClr val="000000"/>
            </a:lnRef>
            <a:fillRef idx="1">
              <a:srgbClr val="000000"/>
            </a:fillRef>
            <a:effectRef idx="0">
              <a:srgbClr val="000000"/>
            </a:effectRef>
            <a:fontRef idx="minor"/>
          </p:style>
        </p:sp>
        <p:sp>
          <p:nvSpPr>
            <p:cNvPr id="11" name="Rechteck 10"/>
            <p:cNvSpPr/>
            <p:nvPr/>
          </p:nvSpPr>
          <p:spPr bwMode="auto">
            <a:xfrm>
              <a:off x="3806706" y="192962"/>
              <a:ext cx="2295921" cy="3643147"/>
            </a:xfrm>
            <a:prstGeom prst="rect">
              <a:avLst/>
            </a:prstGeom>
            <a:noFill/>
            <a:ln w="12700" cap="flat" cmpd="sng" algn="ctr">
              <a:noFill/>
              <a:prstDash val="solid"/>
              <a:miter lim="800000"/>
            </a:ln>
          </p:spPr>
          <p:style>
            <a:lnRef idx="2">
              <a:srgbClr val="000000"/>
            </a:lnRef>
            <a:fillRef idx="1">
              <a:srgbClr val="000000"/>
            </a:fillRef>
            <a:effectRef idx="0">
              <a:srgbClr val="000000"/>
            </a:effectRef>
            <a:fontRef idx="minor">
              <a:schemeClr val="lt1"/>
            </a:fontRef>
          </p:style>
          <p:txBody>
            <a:bodyPr spcFirstLastPara="0" vert="horz" wrap="square" lIns="0" tIns="137160" rIns="0" bIns="0" numCol="1" spcCol="1268" anchor="t" anchorCtr="0">
              <a:noAutofit/>
            </a:bodyPr>
            <a:lstStyle/>
            <a:p>
              <a:pPr marL="0" lvl="0" indent="0" algn="l" defTabSz="1778000">
                <a:lnSpc>
                  <a:spcPct val="90000"/>
                </a:lnSpc>
                <a:spcBef>
                  <a:spcPts val="0"/>
                </a:spcBef>
                <a:spcAft>
                  <a:spcPts val="0"/>
                </a:spcAft>
                <a:buNone/>
                <a:defRPr/>
              </a:pPr>
              <a:r>
                <a:rPr lang="de-DE" sz="4000"/>
                <a:t>Silvo-pastorale Systeme</a:t>
              </a:r>
              <a:endParaRPr/>
            </a:p>
          </p:txBody>
        </p:sp>
        <p:sp>
          <p:nvSpPr>
            <p:cNvPr id="12" name="Rechteck: abgerundete Ecken 11"/>
            <p:cNvSpPr/>
            <p:nvPr/>
          </p:nvSpPr>
          <p:spPr bwMode="auto">
            <a:xfrm>
              <a:off x="6379989" y="192962"/>
              <a:ext cx="3081774" cy="3643147"/>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p:spPr>
          <p:style>
            <a:lnRef idx="2">
              <a:srgbClr val="000000"/>
            </a:lnRef>
            <a:fillRef idx="1">
              <a:srgbClr val="000000"/>
            </a:fillRef>
            <a:effectRef idx="0">
              <a:srgbClr val="000000"/>
            </a:effectRef>
            <a:fontRef idx="minor">
              <a:schemeClr val="lt1"/>
            </a:fontRef>
          </p:style>
          <p:txBody>
            <a:bodyPr spcFirstLastPara="0" vert="vert270" wrap="square" lIns="0" tIns="116586" rIns="151129" bIns="0" numCol="1" spcCol="1268" anchor="t" anchorCtr="0">
              <a:noAutofit/>
            </a:bodyPr>
            <a:lstStyle/>
            <a:p>
              <a:pPr marL="0" lvl="0" indent="0" algn="r" defTabSz="1511300">
                <a:lnSpc>
                  <a:spcPct val="90000"/>
                </a:lnSpc>
                <a:spcBef>
                  <a:spcPts val="0"/>
                </a:spcBef>
                <a:spcAft>
                  <a:spcPts val="0"/>
                </a:spcAft>
                <a:buNone/>
                <a:defRPr/>
              </a:pPr>
              <a:endParaRPr lang="de-DE" sz="3400"/>
            </a:p>
          </p:txBody>
        </p:sp>
        <p:sp>
          <p:nvSpPr>
            <p:cNvPr id="13" name="Flussdiagramm: Auszug 12"/>
            <p:cNvSpPr/>
            <p:nvPr/>
          </p:nvSpPr>
          <p:spPr bwMode="auto">
            <a:xfrm rot="5400000">
              <a:off x="6127751" y="3084369"/>
              <a:ext cx="535291" cy="462265"/>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p:spPr>
          <p:style>
            <a:lnRef idx="2">
              <a:srgbClr val="000000"/>
            </a:lnRef>
            <a:fillRef idx="1">
              <a:srgbClr val="000000"/>
            </a:fillRef>
            <a:effectRef idx="0">
              <a:srgbClr val="000000"/>
            </a:effectRef>
            <a:fontRef idx="minor"/>
          </p:style>
        </p:sp>
        <p:sp>
          <p:nvSpPr>
            <p:cNvPr id="14" name="Rechteck 13"/>
            <p:cNvSpPr/>
            <p:nvPr/>
          </p:nvSpPr>
          <p:spPr bwMode="auto">
            <a:xfrm>
              <a:off x="6996343" y="192962"/>
              <a:ext cx="2295921" cy="3643147"/>
            </a:xfrm>
            <a:prstGeom prst="rect">
              <a:avLst/>
            </a:prstGeom>
            <a:noFill/>
            <a:ln w="12700" cap="flat" cmpd="sng" algn="ctr">
              <a:noFill/>
              <a:prstDash val="solid"/>
              <a:miter lim="800000"/>
            </a:ln>
          </p:spPr>
          <p:style>
            <a:lnRef idx="2">
              <a:srgbClr val="000000"/>
            </a:lnRef>
            <a:fillRef idx="1">
              <a:srgbClr val="000000"/>
            </a:fillRef>
            <a:effectRef idx="0">
              <a:srgbClr val="000000"/>
            </a:effectRef>
            <a:fontRef idx="minor">
              <a:schemeClr val="lt1"/>
            </a:fontRef>
          </p:style>
          <p:txBody>
            <a:bodyPr spcFirstLastPara="0" vert="horz" wrap="square" lIns="0" tIns="137160" rIns="0" bIns="0" numCol="1" spcCol="1268" anchor="t" anchorCtr="0">
              <a:noAutofit/>
            </a:bodyPr>
            <a:lstStyle/>
            <a:p>
              <a:pPr marL="0" lvl="0" indent="0" algn="l" defTabSz="1778000">
                <a:lnSpc>
                  <a:spcPct val="90000"/>
                </a:lnSpc>
                <a:spcBef>
                  <a:spcPts val="0"/>
                </a:spcBef>
                <a:spcAft>
                  <a:spcPts val="0"/>
                </a:spcAft>
                <a:buNone/>
                <a:defRPr/>
              </a:pPr>
              <a:r>
                <a:rPr lang="de-DE" sz="4000"/>
                <a:t>Agro-</a:t>
              </a:r>
              <a:endParaRPr/>
            </a:p>
            <a:p>
              <a:pPr marL="0" lvl="0" indent="0" algn="l" defTabSz="1778000">
                <a:lnSpc>
                  <a:spcPct val="90000"/>
                </a:lnSpc>
                <a:spcBef>
                  <a:spcPts val="0"/>
                </a:spcBef>
                <a:spcAft>
                  <a:spcPts val="0"/>
                </a:spcAft>
                <a:buNone/>
                <a:defRPr/>
              </a:pPr>
              <a:r>
                <a:rPr lang="de-DE" sz="4000"/>
                <a:t>Silvo-</a:t>
              </a:r>
              <a:endParaRPr/>
            </a:p>
            <a:p>
              <a:pPr marL="0" lvl="0" indent="0" algn="l" defTabSz="1778000">
                <a:lnSpc>
                  <a:spcPct val="90000"/>
                </a:lnSpc>
                <a:spcBef>
                  <a:spcPts val="0"/>
                </a:spcBef>
                <a:spcAft>
                  <a:spcPts val="0"/>
                </a:spcAft>
                <a:buNone/>
                <a:defRPr/>
              </a:pPr>
              <a:r>
                <a:rPr lang="de-DE" sz="4000"/>
                <a:t>Pastorale</a:t>
              </a:r>
              <a:endParaRPr/>
            </a:p>
            <a:p>
              <a:pPr marL="0" lvl="0" indent="0" algn="l" defTabSz="1778000">
                <a:lnSpc>
                  <a:spcPct val="90000"/>
                </a:lnSpc>
                <a:spcBef>
                  <a:spcPts val="0"/>
                </a:spcBef>
                <a:spcAft>
                  <a:spcPts val="0"/>
                </a:spcAft>
                <a:buNone/>
                <a:defRPr/>
              </a:pPr>
              <a:r>
                <a:rPr lang="de-DE" sz="4000"/>
                <a:t>Systeme</a:t>
              </a:r>
              <a:endParaRPr/>
            </a:p>
          </p:txBody>
        </p:sp>
      </p:grpSp>
      <p:sp>
        <p:nvSpPr>
          <p:cNvPr id="15" name="Fußzeilenplatzhalter 4"/>
          <p:cNvSpPr>
            <a:spLocks noGrp="1"/>
          </p:cNvSpPr>
          <p:nvPr>
            <p:ph type="ftr" sz="quarter" idx="10"/>
          </p:nvPr>
        </p:nvSpPr>
        <p:spPr bwMode="auto"/>
        <p:txBody>
          <a:bodyPr/>
          <a:lstStyle/>
          <a:p>
            <a:pPr>
              <a:defRPr/>
            </a:pPr>
            <a:r>
              <a:rPr lang="de-DE"/>
              <a:t>Agroforst</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a:prstGeom prst="rect">
            <a:avLst/>
          </a:prstGeom>
        </p:spPr>
        <p:txBody>
          <a:bodyPr/>
          <a:lstStyle/>
          <a:p>
            <a:pPr>
              <a:defRPr/>
            </a:pPr>
            <a:r>
              <a:rPr lang="de-DE" dirty="0" err="1">
                <a:solidFill>
                  <a:schemeClr val="accent1"/>
                </a:solidFill>
              </a:rPr>
              <a:t>Silvoarable</a:t>
            </a:r>
            <a:r>
              <a:rPr lang="de-DE" dirty="0">
                <a:solidFill>
                  <a:schemeClr val="accent1"/>
                </a:solidFill>
              </a:rPr>
              <a:t> Systeme</a:t>
            </a:r>
            <a:endParaRPr dirty="0">
              <a:solidFill>
                <a:schemeClr val="accent1"/>
              </a:solidFill>
            </a:endParaRPr>
          </a:p>
        </p:txBody>
      </p:sp>
      <p:sp>
        <p:nvSpPr>
          <p:cNvPr id="5" name="Inhaltsplatzhalter 2"/>
          <p:cNvSpPr>
            <a:spLocks noGrp="1"/>
          </p:cNvSpPr>
          <p:nvPr>
            <p:ph idx="1"/>
          </p:nvPr>
        </p:nvSpPr>
        <p:spPr bwMode="auto">
          <a:xfrm>
            <a:off x="838200" y="1283654"/>
            <a:ext cx="10668000" cy="4893310"/>
          </a:xfrm>
        </p:spPr>
        <p:txBody>
          <a:bodyPr/>
          <a:lstStyle/>
          <a:p>
            <a:pPr marL="0" indent="0">
              <a:buNone/>
              <a:defRPr/>
            </a:pPr>
            <a:endParaRPr lang="de-DE" dirty="0"/>
          </a:p>
          <a:p>
            <a:pPr marL="457200" lvl="1" indent="0">
              <a:buNone/>
              <a:defRPr/>
            </a:pPr>
            <a:endParaRPr lang="de-DE" dirty="0"/>
          </a:p>
        </p:txBody>
      </p:sp>
      <p:sp>
        <p:nvSpPr>
          <p:cNvPr id="6" name="Fußzeilenplatzhalter 4"/>
          <p:cNvSpPr>
            <a:spLocks noGrp="1"/>
          </p:cNvSpPr>
          <p:nvPr>
            <p:ph type="ftr" sz="quarter" idx="10"/>
          </p:nvPr>
        </p:nvSpPr>
        <p:spPr bwMode="auto"/>
        <p:txBody>
          <a:bodyPr/>
          <a:lstStyle/>
          <a:p>
            <a:pPr>
              <a:defRPr/>
            </a:pPr>
            <a:r>
              <a:rPr lang="de-DE"/>
              <a:t>Agroforst</a:t>
            </a:r>
            <a:endParaRPr/>
          </a:p>
        </p:txBody>
      </p:sp>
      <p:pic>
        <p:nvPicPr>
          <p:cNvPr id="7" name="Grafik 5"/>
          <p:cNvPicPr>
            <a:picLocks noChangeAspect="1"/>
          </p:cNvPicPr>
          <p:nvPr/>
        </p:nvPicPr>
        <p:blipFill>
          <a:blip r:embed="rId3"/>
          <a:stretch/>
        </p:blipFill>
        <p:spPr bwMode="auto">
          <a:xfrm>
            <a:off x="6172200" y="2565400"/>
            <a:ext cx="5439387" cy="3059655"/>
          </a:xfrm>
          <a:prstGeom prst="rect">
            <a:avLst/>
          </a:prstGeom>
        </p:spPr>
      </p:pic>
      <p:pic>
        <p:nvPicPr>
          <p:cNvPr id="9" name="Grafik 3"/>
          <p:cNvPicPr>
            <a:picLocks noChangeAspect="1"/>
          </p:cNvPicPr>
          <p:nvPr/>
        </p:nvPicPr>
        <p:blipFill>
          <a:blip r:embed="rId4"/>
          <a:stretch/>
        </p:blipFill>
        <p:spPr bwMode="auto">
          <a:xfrm>
            <a:off x="1189039" y="2119855"/>
            <a:ext cx="4673600" cy="3505199"/>
          </a:xfrm>
          <a:prstGeom prst="rect">
            <a:avLst/>
          </a:prstGeom>
        </p:spPr>
      </p:pic>
      <p:sp>
        <p:nvSpPr>
          <p:cNvPr id="10" name="Textfeld 7">
            <a:extLst>
              <a:ext uri="{FF2B5EF4-FFF2-40B4-BE49-F238E27FC236}">
                <a16:creationId xmlns:a16="http://schemas.microsoft.com/office/drawing/2014/main" id="{1B9E4AFD-BB6D-4E2D-9C38-CCE4BBC1F5F7}"/>
              </a:ext>
            </a:extLst>
          </p:cNvPr>
          <p:cNvSpPr>
            <a:spLocks/>
          </p:cNvSpPr>
          <p:nvPr/>
        </p:nvSpPr>
        <p:spPr bwMode="auto">
          <a:xfrm>
            <a:off x="1172533" y="5673635"/>
            <a:ext cx="6219611" cy="261610"/>
          </a:xfrm>
          <a:prstGeom prst="rect">
            <a:avLst/>
          </a:prstGeom>
          <a:noFill/>
        </p:spPr>
        <p:txBody>
          <a:bodyPr wrap="square" rtlCol="0">
            <a:spAutoFit/>
          </a:bodyPr>
          <a:lstStyle/>
          <a:p>
            <a:pPr>
              <a:defRPr/>
            </a:pPr>
            <a:r>
              <a:rPr lang="de-DE" sz="1100" dirty="0"/>
              <a:t>Copyright: </a:t>
            </a:r>
            <a:r>
              <a:rPr lang="de-DE" sz="1100" dirty="0" err="1"/>
              <a:t>Silvoarable</a:t>
            </a:r>
            <a:r>
              <a:rPr lang="de-DE" sz="1100" dirty="0"/>
              <a:t> Systeme, LTZ, </a:t>
            </a:r>
            <a:r>
              <a:rPr lang="de-DE" sz="1100" dirty="0" err="1"/>
              <a:t>Möndel</a:t>
            </a:r>
            <a:r>
              <a:rPr lang="de-DE" sz="1100" dirty="0"/>
              <a:t> (li), Rico Hübner, </a:t>
            </a:r>
            <a:r>
              <a:rPr lang="de-DE" sz="1100" dirty="0" err="1"/>
              <a:t>DeFAF</a:t>
            </a:r>
            <a:r>
              <a:rPr lang="de-DE" sz="1100" dirty="0"/>
              <a:t> (</a:t>
            </a:r>
            <a:r>
              <a:rPr lang="de-DE" sz="1100" dirty="0" err="1"/>
              <a:t>re</a:t>
            </a:r>
            <a:r>
              <a:rPr lang="de-DE" sz="1100" dirty="0"/>
              <a:t>)</a:t>
            </a:r>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a:prstGeom prst="rect">
            <a:avLst/>
          </a:prstGeom>
        </p:spPr>
        <p:txBody>
          <a:bodyPr/>
          <a:lstStyle/>
          <a:p>
            <a:pPr>
              <a:defRPr/>
            </a:pPr>
            <a:r>
              <a:rPr lang="de-DE" dirty="0" err="1">
                <a:solidFill>
                  <a:schemeClr val="accent1"/>
                </a:solidFill>
              </a:rPr>
              <a:t>Silvopastorale</a:t>
            </a:r>
            <a:r>
              <a:rPr lang="de-DE" dirty="0">
                <a:solidFill>
                  <a:schemeClr val="accent1"/>
                </a:solidFill>
              </a:rPr>
              <a:t> Systeme</a:t>
            </a:r>
            <a:endParaRPr dirty="0">
              <a:solidFill>
                <a:schemeClr val="accent1"/>
              </a:solidFill>
            </a:endParaRPr>
          </a:p>
        </p:txBody>
      </p:sp>
      <p:sp>
        <p:nvSpPr>
          <p:cNvPr id="5" name="Inhaltsplatzhalter 2"/>
          <p:cNvSpPr>
            <a:spLocks noGrp="1"/>
          </p:cNvSpPr>
          <p:nvPr>
            <p:ph idx="1"/>
          </p:nvPr>
        </p:nvSpPr>
        <p:spPr bwMode="auto">
          <a:xfrm>
            <a:off x="838200" y="1283654"/>
            <a:ext cx="10668000" cy="4893310"/>
          </a:xfrm>
        </p:spPr>
        <p:txBody>
          <a:bodyPr/>
          <a:lstStyle/>
          <a:p>
            <a:pPr marL="0" indent="0">
              <a:buNone/>
              <a:defRPr/>
            </a:pPr>
            <a:endParaRPr lang="de-DE" dirty="0"/>
          </a:p>
          <a:p>
            <a:pPr lvl="1">
              <a:defRPr/>
            </a:pPr>
            <a:endParaRPr lang="de-DE" dirty="0"/>
          </a:p>
        </p:txBody>
      </p:sp>
      <p:sp>
        <p:nvSpPr>
          <p:cNvPr id="6" name="Fußzeilenplatzhalter 4"/>
          <p:cNvSpPr>
            <a:spLocks noGrp="1"/>
          </p:cNvSpPr>
          <p:nvPr>
            <p:ph type="ftr" sz="quarter" idx="10"/>
          </p:nvPr>
        </p:nvSpPr>
        <p:spPr bwMode="auto"/>
        <p:txBody>
          <a:bodyPr/>
          <a:lstStyle/>
          <a:p>
            <a:pPr>
              <a:defRPr/>
            </a:pPr>
            <a:r>
              <a:rPr lang="de-DE"/>
              <a:t>Agroforst</a:t>
            </a:r>
            <a:endParaRPr/>
          </a:p>
        </p:txBody>
      </p:sp>
      <p:sp>
        <p:nvSpPr>
          <p:cNvPr id="7" name="Textfeld 6"/>
          <p:cNvSpPr>
            <a:spLocks/>
          </p:cNvSpPr>
          <p:nvPr/>
        </p:nvSpPr>
        <p:spPr bwMode="auto">
          <a:xfrm>
            <a:off x="764583" y="6094740"/>
            <a:ext cx="5024597" cy="261610"/>
          </a:xfrm>
          <a:prstGeom prst="rect">
            <a:avLst/>
          </a:prstGeom>
          <a:noFill/>
        </p:spPr>
        <p:txBody>
          <a:bodyPr wrap="square" rtlCol="0">
            <a:spAutoFit/>
          </a:bodyPr>
          <a:lstStyle/>
          <a:p>
            <a:pPr>
              <a:defRPr/>
            </a:pPr>
            <a:r>
              <a:rPr lang="de-DE" sz="1100" dirty="0"/>
              <a:t>Copyright: </a:t>
            </a:r>
            <a:r>
              <a:rPr lang="de-DE" sz="1100" dirty="0" err="1"/>
              <a:t>Silvopastorale</a:t>
            </a:r>
            <a:r>
              <a:rPr lang="de-DE" sz="1100" dirty="0"/>
              <a:t> Systeme, Rico Hübner, </a:t>
            </a:r>
            <a:r>
              <a:rPr lang="de-DE" sz="1100" dirty="0" err="1"/>
              <a:t>DeFAF</a:t>
            </a:r>
            <a:r>
              <a:rPr lang="de-DE" sz="1100" dirty="0"/>
              <a:t> (li), LTZ, </a:t>
            </a:r>
            <a:r>
              <a:rPr lang="de-DE" sz="1100" dirty="0" err="1"/>
              <a:t>Möndel</a:t>
            </a:r>
            <a:r>
              <a:rPr lang="de-DE" sz="1100" dirty="0"/>
              <a:t> (</a:t>
            </a:r>
            <a:r>
              <a:rPr lang="de-DE" sz="1100" dirty="0" err="1"/>
              <a:t>re</a:t>
            </a:r>
            <a:r>
              <a:rPr lang="de-DE" sz="1100" dirty="0"/>
              <a:t>) </a:t>
            </a:r>
            <a:endParaRPr dirty="0"/>
          </a:p>
        </p:txBody>
      </p:sp>
      <p:pic>
        <p:nvPicPr>
          <p:cNvPr id="8" name="Grafik 7"/>
          <p:cNvPicPr>
            <a:picLocks noChangeAspect="1"/>
          </p:cNvPicPr>
          <p:nvPr/>
        </p:nvPicPr>
        <p:blipFill>
          <a:blip r:embed="rId3"/>
          <a:stretch/>
        </p:blipFill>
        <p:spPr bwMode="auto">
          <a:xfrm>
            <a:off x="838200" y="2146300"/>
            <a:ext cx="5257800" cy="3943350"/>
          </a:xfrm>
          <a:prstGeom prst="rect">
            <a:avLst/>
          </a:prstGeom>
        </p:spPr>
      </p:pic>
      <p:pic>
        <p:nvPicPr>
          <p:cNvPr id="9" name="Grafik 5"/>
          <p:cNvPicPr>
            <a:picLocks noChangeAspect="1"/>
          </p:cNvPicPr>
          <p:nvPr/>
        </p:nvPicPr>
        <p:blipFill>
          <a:blip r:embed="rId4"/>
          <a:stretch/>
        </p:blipFill>
        <p:spPr bwMode="auto">
          <a:xfrm>
            <a:off x="6358469" y="2146300"/>
            <a:ext cx="5257800" cy="394335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298575"/>
          </a:xfrm>
          <a:prstGeom prst="rect">
            <a:avLst/>
          </a:prstGeom>
        </p:spPr>
        <p:txBody>
          <a:bodyPr/>
          <a:lstStyle/>
          <a:p>
            <a:pPr algn="ctr">
              <a:defRPr/>
            </a:pPr>
            <a:r>
              <a:rPr lang="de-DE" dirty="0">
                <a:solidFill>
                  <a:schemeClr val="accent1"/>
                </a:solidFill>
              </a:rPr>
              <a:t>Und was hat Agroforst mit dem Klimawandel zu tun???</a:t>
            </a:r>
          </a:p>
        </p:txBody>
      </p:sp>
      <p:sp>
        <p:nvSpPr>
          <p:cNvPr id="5" name="Inhaltsplatzhalter 2"/>
          <p:cNvSpPr>
            <a:spLocks noGrp="1"/>
          </p:cNvSpPr>
          <p:nvPr>
            <p:ph idx="1"/>
          </p:nvPr>
        </p:nvSpPr>
        <p:spPr bwMode="auto">
          <a:xfrm>
            <a:off x="306590" y="1463040"/>
            <a:ext cx="11885410" cy="4713923"/>
          </a:xfrm>
        </p:spPr>
        <p:txBody>
          <a:bodyPr/>
          <a:lstStyle/>
          <a:p>
            <a:pPr lvl="1">
              <a:defRPr/>
            </a:pPr>
            <a:endParaRPr lang="de-DE" sz="2800" dirty="0"/>
          </a:p>
          <a:p>
            <a:pPr marL="457200" lvl="1" indent="0">
              <a:buNone/>
              <a:defRPr/>
            </a:pPr>
            <a:endParaRPr lang="de-DE" dirty="0"/>
          </a:p>
        </p:txBody>
      </p:sp>
      <p:sp>
        <p:nvSpPr>
          <p:cNvPr id="6" name="Textfeld 3"/>
          <p:cNvSpPr>
            <a:spLocks/>
          </p:cNvSpPr>
          <p:nvPr/>
        </p:nvSpPr>
        <p:spPr bwMode="auto">
          <a:xfrm>
            <a:off x="838200" y="1663700"/>
            <a:ext cx="9256510" cy="3539430"/>
          </a:xfrm>
          <a:prstGeom prst="rect">
            <a:avLst/>
          </a:prstGeom>
          <a:noFill/>
        </p:spPr>
        <p:txBody>
          <a:bodyPr wrap="square" rtlCol="0">
            <a:spAutoFit/>
          </a:bodyPr>
          <a:lstStyle/>
          <a:p>
            <a:pPr marL="457200" indent="-457200">
              <a:buFont typeface="Wingdings"/>
              <a:buChar char="Ø"/>
              <a:defRPr/>
            </a:pPr>
            <a:endParaRPr lang="de-DE" sz="2800" b="1" dirty="0"/>
          </a:p>
          <a:p>
            <a:pPr marL="457200" indent="-457200">
              <a:buFont typeface="Wingdings"/>
              <a:buChar char="Ø"/>
              <a:defRPr/>
            </a:pPr>
            <a:r>
              <a:rPr lang="de-DE" sz="2800" b="1" dirty="0"/>
              <a:t>Welche Vorteile bzw. Umweltwirkungen von Agroforstsysteme </a:t>
            </a:r>
            <a:r>
              <a:rPr lang="de-DE" sz="2800" b="1" i="1" dirty="0"/>
              <a:t>hinsichtlich des Klimawandels </a:t>
            </a:r>
            <a:r>
              <a:rPr lang="de-DE" sz="2800" b="1" dirty="0"/>
              <a:t>kennen Sie?</a:t>
            </a:r>
            <a:endParaRPr dirty="0"/>
          </a:p>
          <a:p>
            <a:pPr>
              <a:defRPr/>
            </a:pPr>
            <a:endParaRPr lang="de-DE" sz="2800" b="1" dirty="0"/>
          </a:p>
          <a:p>
            <a:pPr>
              <a:defRPr/>
            </a:pPr>
            <a:endParaRPr lang="de-DE" sz="2800" b="1" dirty="0"/>
          </a:p>
          <a:p>
            <a:pPr marL="457200" indent="-457200">
              <a:buFont typeface="Wingdings"/>
              <a:buChar char="Ø"/>
              <a:defRPr/>
            </a:pPr>
            <a:r>
              <a:rPr lang="de-DE" sz="2800" b="1" dirty="0"/>
              <a:t>Kennen Sie weitere Vorteile positive Effekte von Agroforstsystemen?</a:t>
            </a:r>
            <a:endParaRPr dirty="0"/>
          </a:p>
        </p:txBody>
      </p:sp>
      <p:sp>
        <p:nvSpPr>
          <p:cNvPr id="7" name="Fußzeilenplatzhalter 4"/>
          <p:cNvSpPr>
            <a:spLocks noGrp="1"/>
          </p:cNvSpPr>
          <p:nvPr>
            <p:ph type="ftr" sz="quarter" idx="10"/>
          </p:nvPr>
        </p:nvSpPr>
        <p:spPr bwMode="auto"/>
        <p:txBody>
          <a:bodyPr/>
          <a:lstStyle/>
          <a:p>
            <a:pPr>
              <a:defRPr/>
            </a:pPr>
            <a:r>
              <a:rPr lang="de-DE"/>
              <a:t>Agroforst</a:t>
            </a:r>
            <a:endParaRPr/>
          </a:p>
        </p:txBody>
      </p:sp>
      <p:pic>
        <p:nvPicPr>
          <p:cNvPr id="2" name="Grafik 1">
            <a:extLst>
              <a:ext uri="{FF2B5EF4-FFF2-40B4-BE49-F238E27FC236}">
                <a16:creationId xmlns:a16="http://schemas.microsoft.com/office/drawing/2014/main" id="{9B54B54F-DC2D-4017-8084-05F0F72F9F3D}"/>
              </a:ext>
            </a:extLst>
          </p:cNvPr>
          <p:cNvPicPr>
            <a:picLocks noChangeAspect="1"/>
          </p:cNvPicPr>
          <p:nvPr/>
        </p:nvPicPr>
        <p:blipFill>
          <a:blip r:embed="rId3"/>
          <a:stretch>
            <a:fillRect/>
          </a:stretch>
        </p:blipFill>
        <p:spPr>
          <a:xfrm>
            <a:off x="9375361" y="4399299"/>
            <a:ext cx="1767993" cy="1761897"/>
          </a:xfrm>
          <a:prstGeom prst="rect">
            <a:avLst/>
          </a:prstGeom>
        </p:spPr>
      </p:pic>
    </p:spTree>
    <p:extLst>
      <p:ext uri="{BB962C8B-B14F-4D97-AF65-F5344CB8AC3E}">
        <p14:creationId xmlns:p14="http://schemas.microsoft.com/office/powerpoint/2010/main" val="8344149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a:prstGeom prst="rect">
            <a:avLst/>
          </a:prstGeom>
        </p:spPr>
        <p:txBody>
          <a:bodyPr/>
          <a:lstStyle/>
          <a:p>
            <a:pPr>
              <a:defRPr/>
            </a:pPr>
            <a:r>
              <a:rPr lang="de-DE" dirty="0">
                <a:solidFill>
                  <a:schemeClr val="accent1"/>
                </a:solidFill>
              </a:rPr>
              <a:t>Tafelbild – Umweltwirkungen Agroforst</a:t>
            </a:r>
            <a:endParaRPr dirty="0">
              <a:solidFill>
                <a:schemeClr val="accent1"/>
              </a:solidFill>
            </a:endParaRPr>
          </a:p>
        </p:txBody>
      </p:sp>
      <p:sp>
        <p:nvSpPr>
          <p:cNvPr id="5" name="Inhaltsplatzhalter 2"/>
          <p:cNvSpPr>
            <a:spLocks noGrp="1"/>
          </p:cNvSpPr>
          <p:nvPr>
            <p:ph idx="1"/>
          </p:nvPr>
        </p:nvSpPr>
        <p:spPr bwMode="auto"/>
        <p:txBody>
          <a:bodyPr/>
          <a:lstStyle/>
          <a:p>
            <a:pPr marL="0" indent="0">
              <a:buNone/>
              <a:defRPr/>
            </a:pPr>
            <a:endParaRPr lang="de-DE"/>
          </a:p>
          <a:p>
            <a:pPr marL="0" indent="0">
              <a:buNone/>
              <a:defRPr/>
            </a:pPr>
            <a:endParaRPr lang="de-DE" sz="2800"/>
          </a:p>
          <a:p>
            <a:pPr marL="457200" lvl="1" indent="0">
              <a:buNone/>
              <a:defRPr/>
            </a:pPr>
            <a:endParaRPr lang="de-DE" sz="2800"/>
          </a:p>
          <a:p>
            <a:pPr lvl="1">
              <a:defRPr/>
            </a:pPr>
            <a:endParaRPr lang="de-DE"/>
          </a:p>
        </p:txBody>
      </p:sp>
      <p:pic>
        <p:nvPicPr>
          <p:cNvPr id="6" name="Grafik 8"/>
          <p:cNvPicPr>
            <a:picLocks noChangeAspect="1"/>
          </p:cNvPicPr>
          <p:nvPr/>
        </p:nvPicPr>
        <p:blipFill>
          <a:blip r:embed="rId3"/>
          <a:stretch/>
        </p:blipFill>
        <p:spPr bwMode="auto">
          <a:xfrm>
            <a:off x="2032000" y="976292"/>
            <a:ext cx="7545166" cy="5316060"/>
          </a:xfrm>
          <a:prstGeom prst="rect">
            <a:avLst/>
          </a:prstGeom>
        </p:spPr>
      </p:pic>
      <p:sp>
        <p:nvSpPr>
          <p:cNvPr id="7" name="Fußzeilenplatzhalter 3"/>
          <p:cNvSpPr>
            <a:spLocks noGrp="1"/>
          </p:cNvSpPr>
          <p:nvPr>
            <p:ph type="ftr" sz="quarter" idx="10"/>
          </p:nvPr>
        </p:nvSpPr>
        <p:spPr bwMode="auto"/>
        <p:txBody>
          <a:bodyPr/>
          <a:lstStyle/>
          <a:p>
            <a:pPr>
              <a:defRPr/>
            </a:pPr>
            <a:r>
              <a:rPr lang="de-DE"/>
              <a:t>Agroforst</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a:prstGeom prst="rect">
            <a:avLst/>
          </a:prstGeom>
        </p:spPr>
        <p:txBody>
          <a:bodyPr/>
          <a:lstStyle/>
          <a:p>
            <a:pPr>
              <a:defRPr/>
            </a:pPr>
            <a:r>
              <a:rPr lang="de-DE" dirty="0">
                <a:solidFill>
                  <a:schemeClr val="accent1"/>
                </a:solidFill>
              </a:rPr>
              <a:t>Umweltwirkungen Agroforst</a:t>
            </a:r>
            <a:endParaRPr dirty="0">
              <a:solidFill>
                <a:schemeClr val="accent1"/>
              </a:solidFill>
            </a:endParaRPr>
          </a:p>
        </p:txBody>
      </p:sp>
      <p:sp>
        <p:nvSpPr>
          <p:cNvPr id="5" name="Inhaltsplatzhalter 2"/>
          <p:cNvSpPr>
            <a:spLocks noGrp="1"/>
          </p:cNvSpPr>
          <p:nvPr>
            <p:ph idx="1"/>
          </p:nvPr>
        </p:nvSpPr>
        <p:spPr bwMode="auto"/>
        <p:txBody>
          <a:bodyPr/>
          <a:lstStyle/>
          <a:p>
            <a:pPr marL="0" indent="0">
              <a:buNone/>
              <a:defRPr/>
            </a:pPr>
            <a:endParaRPr lang="de-DE"/>
          </a:p>
          <a:p>
            <a:pPr marL="0" indent="0">
              <a:buNone/>
              <a:defRPr/>
            </a:pPr>
            <a:endParaRPr lang="de-DE" sz="2800"/>
          </a:p>
          <a:p>
            <a:pPr marL="457200" lvl="1" indent="0">
              <a:buNone/>
              <a:defRPr/>
            </a:pPr>
            <a:endParaRPr lang="de-DE" sz="2800"/>
          </a:p>
          <a:p>
            <a:pPr lvl="1">
              <a:defRPr/>
            </a:pPr>
            <a:endParaRPr lang="de-DE"/>
          </a:p>
        </p:txBody>
      </p:sp>
      <p:sp>
        <p:nvSpPr>
          <p:cNvPr id="6" name="Fußzeilenplatzhalter 3"/>
          <p:cNvSpPr>
            <a:spLocks noGrp="1"/>
          </p:cNvSpPr>
          <p:nvPr>
            <p:ph type="ftr" sz="quarter" idx="10"/>
          </p:nvPr>
        </p:nvSpPr>
        <p:spPr bwMode="auto"/>
        <p:txBody>
          <a:bodyPr/>
          <a:lstStyle/>
          <a:p>
            <a:pPr>
              <a:defRPr/>
            </a:pPr>
            <a:r>
              <a:rPr lang="de-DE"/>
              <a:t>Agroforst</a:t>
            </a:r>
            <a:endParaRPr/>
          </a:p>
        </p:txBody>
      </p:sp>
      <p:pic>
        <p:nvPicPr>
          <p:cNvPr id="7" name="Grafik 5"/>
          <p:cNvPicPr>
            <a:picLocks noChangeAspect="1"/>
          </p:cNvPicPr>
          <p:nvPr/>
        </p:nvPicPr>
        <p:blipFill>
          <a:blip r:embed="rId3"/>
          <a:srcRect l="1309" t="2362"/>
          <a:stretch/>
        </p:blipFill>
        <p:spPr bwMode="auto">
          <a:xfrm>
            <a:off x="2026576" y="1066800"/>
            <a:ext cx="8138848" cy="531672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86392" cy="918528"/>
          </a:xfrm>
          <a:prstGeom prst="rect">
            <a:avLst/>
          </a:prstGeom>
        </p:spPr>
        <p:txBody>
          <a:bodyPr/>
          <a:lstStyle/>
          <a:p>
            <a:pPr>
              <a:defRPr/>
            </a:pPr>
            <a:r>
              <a:rPr lang="de-DE" dirty="0">
                <a:solidFill>
                  <a:schemeClr val="accent1"/>
                </a:solidFill>
              </a:rPr>
              <a:t>Positive Auswirkungen auf die Bodenstruktur durch:</a:t>
            </a:r>
          </a:p>
        </p:txBody>
      </p:sp>
      <p:sp>
        <p:nvSpPr>
          <p:cNvPr id="5" name="Inhaltsplatzhalter 2"/>
          <p:cNvSpPr>
            <a:spLocks noGrp="1"/>
          </p:cNvSpPr>
          <p:nvPr>
            <p:ph idx="1"/>
          </p:nvPr>
        </p:nvSpPr>
        <p:spPr bwMode="auto">
          <a:xfrm>
            <a:off x="306590" y="1463040"/>
            <a:ext cx="11885410" cy="5029835"/>
          </a:xfrm>
        </p:spPr>
        <p:txBody>
          <a:bodyPr/>
          <a:lstStyle/>
          <a:p>
            <a:pPr marL="931500" lvl="2" indent="-342900">
              <a:lnSpc>
                <a:spcPct val="150000"/>
              </a:lnSpc>
              <a:spcBef>
                <a:spcPts val="0"/>
              </a:spcBef>
              <a:buFont typeface="Courier New"/>
              <a:buChar char="o"/>
              <a:defRPr/>
            </a:pPr>
            <a:endParaRPr lang="de-DE" sz="1000" dirty="0"/>
          </a:p>
          <a:p>
            <a:pPr marL="931500" lvl="2" indent="-342900">
              <a:lnSpc>
                <a:spcPct val="150000"/>
              </a:lnSpc>
              <a:buFont typeface="Courier New"/>
              <a:buChar char="o"/>
              <a:defRPr/>
            </a:pPr>
            <a:r>
              <a:rPr lang="de-DE" sz="2400" dirty="0"/>
              <a:t>Erhöhung des Humusgehaltes durch Blätterstreu und Schnittgutschnitzel</a:t>
            </a:r>
            <a:endParaRPr dirty="0"/>
          </a:p>
          <a:p>
            <a:pPr marL="931500" lvl="2" indent="-342900">
              <a:lnSpc>
                <a:spcPct val="100000"/>
              </a:lnSpc>
              <a:buFont typeface="Courier New"/>
              <a:buChar char="o"/>
              <a:defRPr/>
            </a:pPr>
            <a:r>
              <a:rPr lang="de-DE" sz="2400" dirty="0"/>
              <a:t>Vermeidung von Überhitzung des Bodens durch Beschattung bzw. verbessertes Mikroklima -&gt; Förderung des Bodenlebens</a:t>
            </a:r>
          </a:p>
          <a:p>
            <a:pPr marL="931500" lvl="2" indent="-342900">
              <a:lnSpc>
                <a:spcPct val="150000"/>
              </a:lnSpc>
              <a:buFont typeface="Courier New"/>
              <a:buChar char="o"/>
              <a:defRPr/>
            </a:pPr>
            <a:r>
              <a:rPr lang="de-DE" sz="2400" dirty="0"/>
              <a:t>Reduziertes Austrocknungspotential durch Windbrechung</a:t>
            </a:r>
            <a:endParaRPr dirty="0"/>
          </a:p>
          <a:p>
            <a:pPr marL="931500" lvl="2" indent="-342900">
              <a:lnSpc>
                <a:spcPct val="100000"/>
              </a:lnSpc>
              <a:buFont typeface="Courier New"/>
              <a:buChar char="o"/>
              <a:defRPr/>
            </a:pPr>
            <a:r>
              <a:rPr lang="de-DE" sz="2400" dirty="0"/>
              <a:t>Vermeidung von Bodenerosion durch Wind und Wasser -&gt; wertvoller Oberboden verbleibt auf der Fläche</a:t>
            </a:r>
            <a:endParaRPr dirty="0"/>
          </a:p>
          <a:p>
            <a:pPr marL="588600" lvl="2" indent="0">
              <a:lnSpc>
                <a:spcPct val="100000"/>
              </a:lnSpc>
              <a:buNone/>
              <a:defRPr/>
            </a:pPr>
            <a:endParaRPr lang="de-DE" sz="2400" dirty="0"/>
          </a:p>
          <a:p>
            <a:pPr marL="180000" lvl="2" indent="0" algn="ctr">
              <a:lnSpc>
                <a:spcPct val="100000"/>
              </a:lnSpc>
              <a:buNone/>
              <a:defRPr/>
            </a:pPr>
            <a:r>
              <a:rPr lang="de-DE" sz="2800" b="1" dirty="0">
                <a:sym typeface="Wingdings" panose="05000000000000000000" pitchFamily="2" charset="2"/>
              </a:rPr>
              <a:t></a:t>
            </a:r>
            <a:r>
              <a:rPr lang="de-DE" sz="2800" b="1" dirty="0"/>
              <a:t> Förderung des Bodenlebens </a:t>
            </a:r>
            <a:r>
              <a:rPr lang="de-DE" sz="2800" b="1" dirty="0">
                <a:sym typeface="Wingdings" panose="05000000000000000000" pitchFamily="2" charset="2"/>
              </a:rPr>
              <a:t></a:t>
            </a:r>
            <a:r>
              <a:rPr lang="de-DE" sz="2800" b="1" dirty="0"/>
              <a:t> stabile Bodenstruktur </a:t>
            </a:r>
            <a:r>
              <a:rPr lang="de-DE" sz="2800" b="1" dirty="0">
                <a:sym typeface="Wingdings" panose="05000000000000000000" pitchFamily="2" charset="2"/>
              </a:rPr>
              <a:t></a:t>
            </a:r>
            <a:r>
              <a:rPr lang="de-DE" sz="2800" b="1" dirty="0"/>
              <a:t> höhere Resilienz gegenüber den Auswirkungen des Klimawandels</a:t>
            </a:r>
          </a:p>
          <a:p>
            <a:pPr lvl="1">
              <a:defRPr/>
            </a:pPr>
            <a:endParaRPr lang="de-DE" dirty="0"/>
          </a:p>
        </p:txBody>
      </p:sp>
      <p:sp>
        <p:nvSpPr>
          <p:cNvPr id="6" name="Fußzeilenplatzhalter 3"/>
          <p:cNvSpPr>
            <a:spLocks noGrp="1"/>
          </p:cNvSpPr>
          <p:nvPr>
            <p:ph type="ftr" sz="quarter" idx="10"/>
          </p:nvPr>
        </p:nvSpPr>
        <p:spPr bwMode="auto"/>
        <p:txBody>
          <a:bodyPr/>
          <a:lstStyle/>
          <a:p>
            <a:pPr>
              <a:defRPr/>
            </a:pPr>
            <a:r>
              <a:rPr lang="de-DE"/>
              <a:t>Agroforst</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
                                            <p:txEl>
                                              <p:pRg st="6" end="6"/>
                                            </p:txEl>
                                          </p:spTgt>
                                        </p:tgtEl>
                                        <p:attrNameLst>
                                          <p:attrName>style.visibility</p:attrName>
                                        </p:attrNameLst>
                                      </p:cBhvr>
                                      <p:to>
                                        <p:strVal val="visible"/>
                                      </p:to>
                                    </p:set>
                                    <p:anim calcmode="lin" valueType="num">
                                      <p:cBhvr additive="base">
                                        <p:cTn id="23"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a:prstGeom prst="rect">
            <a:avLst/>
          </a:prstGeom>
        </p:spPr>
        <p:txBody>
          <a:bodyPr/>
          <a:lstStyle/>
          <a:p>
            <a:pPr>
              <a:defRPr/>
            </a:pPr>
            <a:r>
              <a:rPr lang="de-DE" dirty="0">
                <a:solidFill>
                  <a:schemeClr val="accent1"/>
                </a:solidFill>
              </a:rPr>
              <a:t>Effekte und Funktionen von AFS:</a:t>
            </a:r>
            <a:endParaRPr dirty="0">
              <a:solidFill>
                <a:schemeClr val="accent1"/>
              </a:solidFill>
            </a:endParaRPr>
          </a:p>
        </p:txBody>
      </p:sp>
      <p:sp>
        <p:nvSpPr>
          <p:cNvPr id="5" name="Inhaltsplatzhalter 2"/>
          <p:cNvSpPr>
            <a:spLocks noGrp="1"/>
          </p:cNvSpPr>
          <p:nvPr>
            <p:ph idx="1"/>
          </p:nvPr>
        </p:nvSpPr>
        <p:spPr bwMode="auto">
          <a:xfrm>
            <a:off x="306590" y="1463040"/>
            <a:ext cx="11885410" cy="4713923"/>
          </a:xfrm>
        </p:spPr>
        <p:txBody>
          <a:bodyPr/>
          <a:lstStyle/>
          <a:p>
            <a:pPr indent="34925">
              <a:buFont typeface="Wingdings" panose="05000000000000000000" pitchFamily="2" charset="2"/>
              <a:buChar char="Ø"/>
              <a:tabLst>
                <a:tab pos="712788" algn="l"/>
                <a:tab pos="806450" algn="l"/>
              </a:tabLst>
              <a:defRPr/>
            </a:pPr>
            <a:r>
              <a:rPr lang="de-DE" sz="2800" dirty="0"/>
              <a:t>	</a:t>
            </a:r>
            <a:r>
              <a:rPr lang="de-DE" sz="2800" dirty="0">
                <a:solidFill>
                  <a:schemeClr val="accent2"/>
                </a:solidFill>
              </a:rPr>
              <a:t>Ressourcenschutz</a:t>
            </a:r>
            <a:r>
              <a:rPr lang="de-DE" sz="2800" b="1" dirty="0">
                <a:solidFill>
                  <a:schemeClr val="accent2"/>
                </a:solidFill>
              </a:rPr>
              <a:t>:</a:t>
            </a:r>
          </a:p>
          <a:p>
            <a:pPr indent="0">
              <a:buNone/>
              <a:tabLst>
                <a:tab pos="712788" algn="l"/>
                <a:tab pos="806450" algn="l"/>
              </a:tabLst>
              <a:defRPr/>
            </a:pPr>
            <a:endParaRPr lang="de-DE" sz="2800" b="1" dirty="0"/>
          </a:p>
          <a:p>
            <a:pPr lvl="1">
              <a:lnSpc>
                <a:spcPct val="150000"/>
              </a:lnSpc>
              <a:spcBef>
                <a:spcPts val="0"/>
              </a:spcBef>
              <a:buFont typeface="Courier New"/>
              <a:buChar char="o"/>
              <a:defRPr/>
            </a:pPr>
            <a:r>
              <a:rPr lang="de-DE" sz="2800" b="1" dirty="0"/>
              <a:t> Erosionsschutz</a:t>
            </a:r>
            <a:r>
              <a:rPr lang="de-DE" sz="2800" dirty="0"/>
              <a:t> (Wind, Wasser) </a:t>
            </a:r>
            <a:endParaRPr dirty="0"/>
          </a:p>
          <a:p>
            <a:pPr lvl="1">
              <a:lnSpc>
                <a:spcPct val="150000"/>
              </a:lnSpc>
              <a:spcBef>
                <a:spcPts val="0"/>
              </a:spcBef>
              <a:buFont typeface="Courier New"/>
              <a:buChar char="o"/>
              <a:defRPr/>
            </a:pPr>
            <a:r>
              <a:rPr lang="de-DE" sz="2800" b="1" dirty="0"/>
              <a:t> Bodenschutz</a:t>
            </a:r>
            <a:r>
              <a:rPr lang="de-DE" sz="2800" dirty="0"/>
              <a:t> (Humusanreicherung, Nährstoffnutzung aus tieferen</a:t>
            </a:r>
            <a:br>
              <a:rPr lang="de-DE" sz="2800" dirty="0"/>
            </a:br>
            <a:r>
              <a:rPr lang="de-DE" sz="2800" dirty="0"/>
              <a:t> Schichten)</a:t>
            </a:r>
            <a:endParaRPr dirty="0"/>
          </a:p>
          <a:p>
            <a:pPr lvl="1">
              <a:lnSpc>
                <a:spcPct val="150000"/>
              </a:lnSpc>
              <a:spcBef>
                <a:spcPts val="0"/>
              </a:spcBef>
              <a:buFont typeface="Courier New"/>
              <a:buChar char="o"/>
              <a:defRPr/>
            </a:pPr>
            <a:r>
              <a:rPr lang="de-DE" sz="2800" b="1" dirty="0"/>
              <a:t> Gewässerschutz</a:t>
            </a:r>
            <a:r>
              <a:rPr lang="de-DE" sz="2800" dirty="0"/>
              <a:t> (Reduzierung des Nährstoffeintrags in die Gewässer)</a:t>
            </a:r>
            <a:endParaRPr dirty="0"/>
          </a:p>
          <a:p>
            <a:pPr lvl="1">
              <a:lnSpc>
                <a:spcPct val="150000"/>
              </a:lnSpc>
              <a:spcBef>
                <a:spcPts val="0"/>
              </a:spcBef>
              <a:buFont typeface="Courier New"/>
              <a:buChar char="o"/>
              <a:defRPr/>
            </a:pPr>
            <a:r>
              <a:rPr lang="de-DE" sz="2800" b="1" dirty="0"/>
              <a:t> Wasserhaushalt</a:t>
            </a:r>
            <a:r>
              <a:rPr lang="de-DE" sz="2800" dirty="0"/>
              <a:t> (Beschattung, Wasser aus tieferen Schichten)</a:t>
            </a:r>
            <a:endParaRPr dirty="0"/>
          </a:p>
          <a:p>
            <a:pPr lvl="1">
              <a:defRPr/>
            </a:pPr>
            <a:endParaRPr lang="de-DE" sz="2800" dirty="0"/>
          </a:p>
          <a:p>
            <a:pPr lvl="1">
              <a:defRPr/>
            </a:pPr>
            <a:endParaRPr lang="de-DE" dirty="0"/>
          </a:p>
        </p:txBody>
      </p:sp>
      <p:sp>
        <p:nvSpPr>
          <p:cNvPr id="6" name="Fußzeilenplatzhalter 3"/>
          <p:cNvSpPr>
            <a:spLocks noGrp="1"/>
          </p:cNvSpPr>
          <p:nvPr>
            <p:ph type="ftr" sz="quarter" idx="10"/>
          </p:nvPr>
        </p:nvSpPr>
        <p:spPr bwMode="auto"/>
        <p:txBody>
          <a:bodyPr/>
          <a:lstStyle/>
          <a:p>
            <a:pPr>
              <a:defRPr/>
            </a:pPr>
            <a:r>
              <a:rPr lang="de-DE"/>
              <a:t>Agroforst</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a:prstGeom prst="rect">
            <a:avLst/>
          </a:prstGeom>
        </p:spPr>
        <p:txBody>
          <a:bodyPr/>
          <a:lstStyle/>
          <a:p>
            <a:pPr>
              <a:defRPr/>
            </a:pPr>
            <a:r>
              <a:rPr lang="de-DE" dirty="0">
                <a:solidFill>
                  <a:schemeClr val="accent1"/>
                </a:solidFill>
              </a:rPr>
              <a:t>Beispiel zu Gewässerschutz</a:t>
            </a:r>
            <a:endParaRPr dirty="0">
              <a:solidFill>
                <a:schemeClr val="accent1"/>
              </a:solidFill>
            </a:endParaRPr>
          </a:p>
        </p:txBody>
      </p:sp>
      <p:sp>
        <p:nvSpPr>
          <p:cNvPr id="5" name="Fußzeilenplatzhalter 2"/>
          <p:cNvSpPr>
            <a:spLocks noGrp="1"/>
          </p:cNvSpPr>
          <p:nvPr>
            <p:ph type="ftr" sz="quarter" idx="10"/>
          </p:nvPr>
        </p:nvSpPr>
        <p:spPr bwMode="auto"/>
        <p:txBody>
          <a:bodyPr/>
          <a:lstStyle/>
          <a:p>
            <a:pPr>
              <a:defRPr/>
            </a:pPr>
            <a:r>
              <a:rPr lang="de-DE"/>
              <a:t>Agroforst</a:t>
            </a:r>
            <a:endParaRPr/>
          </a:p>
        </p:txBody>
      </p:sp>
      <p:pic>
        <p:nvPicPr>
          <p:cNvPr id="6" name="Inhaltsplatzhalter 6"/>
          <p:cNvPicPr>
            <a:picLocks noGrp="1" noChangeAspect="1"/>
          </p:cNvPicPr>
          <p:nvPr>
            <p:ph idx="1"/>
          </p:nvPr>
        </p:nvPicPr>
        <p:blipFill>
          <a:blip r:embed="rId3"/>
          <a:stretch/>
        </p:blipFill>
        <p:spPr bwMode="auto">
          <a:xfrm>
            <a:off x="2952750" y="1420813"/>
            <a:ext cx="6286500" cy="4714875"/>
          </a:xfrm>
          <a:prstGeom prst="rect">
            <a:avLst/>
          </a:prstGeom>
        </p:spPr>
      </p:pic>
      <p:sp>
        <p:nvSpPr>
          <p:cNvPr id="7" name="Textfeld 7"/>
          <p:cNvSpPr>
            <a:spLocks/>
          </p:cNvSpPr>
          <p:nvPr/>
        </p:nvSpPr>
        <p:spPr bwMode="auto">
          <a:xfrm>
            <a:off x="2969867" y="6142043"/>
            <a:ext cx="2079625" cy="261610"/>
          </a:xfrm>
          <a:prstGeom prst="rect">
            <a:avLst/>
          </a:prstGeom>
          <a:noFill/>
        </p:spPr>
        <p:txBody>
          <a:bodyPr wrap="square" rtlCol="0">
            <a:spAutoFit/>
          </a:bodyPr>
          <a:lstStyle/>
          <a:p>
            <a:pPr>
              <a:defRPr/>
            </a:pPr>
            <a:r>
              <a:rPr lang="de-DE" sz="1100" dirty="0"/>
              <a:t>Copyright: </a:t>
            </a:r>
            <a:r>
              <a:rPr lang="de-DE" sz="1100" dirty="0" err="1"/>
              <a:t>DeFAF</a:t>
            </a:r>
            <a:r>
              <a:rPr lang="de-DE" sz="1100" dirty="0"/>
              <a:t>, Rico Hübner</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a:prstGeom prst="rect">
            <a:avLst/>
          </a:prstGeom>
        </p:spPr>
        <p:txBody>
          <a:bodyPr/>
          <a:lstStyle/>
          <a:p>
            <a:pPr>
              <a:defRPr/>
            </a:pPr>
            <a:r>
              <a:rPr lang="de-DE" dirty="0">
                <a:solidFill>
                  <a:schemeClr val="accent1"/>
                </a:solidFill>
              </a:rPr>
              <a:t>Beispiel zu Winderosionsschutz</a:t>
            </a:r>
            <a:endParaRPr dirty="0">
              <a:solidFill>
                <a:schemeClr val="accent1"/>
              </a:solidFill>
            </a:endParaRPr>
          </a:p>
        </p:txBody>
      </p:sp>
      <p:sp>
        <p:nvSpPr>
          <p:cNvPr id="5" name="Fußzeilenplatzhalter 2"/>
          <p:cNvSpPr>
            <a:spLocks noGrp="1"/>
          </p:cNvSpPr>
          <p:nvPr>
            <p:ph type="ftr" sz="quarter" idx="10"/>
          </p:nvPr>
        </p:nvSpPr>
        <p:spPr bwMode="auto"/>
        <p:txBody>
          <a:bodyPr/>
          <a:lstStyle/>
          <a:p>
            <a:pPr>
              <a:defRPr/>
            </a:pPr>
            <a:r>
              <a:rPr lang="de-DE"/>
              <a:t>Agroforst</a:t>
            </a:r>
            <a:endParaRPr/>
          </a:p>
        </p:txBody>
      </p:sp>
      <p:sp>
        <p:nvSpPr>
          <p:cNvPr id="6" name="Textfeld 7"/>
          <p:cNvSpPr>
            <a:spLocks/>
          </p:cNvSpPr>
          <p:nvPr/>
        </p:nvSpPr>
        <p:spPr bwMode="auto">
          <a:xfrm>
            <a:off x="9823450" y="6005047"/>
            <a:ext cx="2079625" cy="261610"/>
          </a:xfrm>
          <a:prstGeom prst="rect">
            <a:avLst/>
          </a:prstGeom>
          <a:noFill/>
        </p:spPr>
        <p:txBody>
          <a:bodyPr wrap="square" rtlCol="0">
            <a:spAutoFit/>
          </a:bodyPr>
          <a:lstStyle/>
          <a:p>
            <a:pPr>
              <a:defRPr/>
            </a:pPr>
            <a:r>
              <a:rPr lang="de-DE" sz="1100"/>
              <a:t>Copyright: LTZ, Schulz</a:t>
            </a:r>
            <a:endParaRPr/>
          </a:p>
        </p:txBody>
      </p:sp>
      <p:pic>
        <p:nvPicPr>
          <p:cNvPr id="7" name="Inhaltsplatzhalter 5"/>
          <p:cNvPicPr>
            <a:picLocks noGrp="1" noChangeAspect="1"/>
          </p:cNvPicPr>
          <p:nvPr>
            <p:ph idx="1"/>
          </p:nvPr>
        </p:nvPicPr>
        <p:blipFill>
          <a:blip r:embed="rId3"/>
          <a:stretch/>
        </p:blipFill>
        <p:spPr bwMode="auto">
          <a:xfrm>
            <a:off x="2560275" y="1420813"/>
            <a:ext cx="7071449" cy="4714875"/>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a:prstGeom prst="rect">
            <a:avLst/>
          </a:prstGeom>
        </p:spPr>
        <p:txBody>
          <a:bodyPr/>
          <a:lstStyle/>
          <a:p>
            <a:pPr>
              <a:defRPr/>
            </a:pPr>
            <a:r>
              <a:rPr lang="de-DE" dirty="0">
                <a:solidFill>
                  <a:schemeClr val="accent1"/>
                </a:solidFill>
              </a:rPr>
              <a:t>Effekte und Funktionen von AFS</a:t>
            </a:r>
            <a:endParaRPr dirty="0">
              <a:solidFill>
                <a:schemeClr val="accent1"/>
              </a:solidFill>
            </a:endParaRPr>
          </a:p>
        </p:txBody>
      </p:sp>
      <p:sp>
        <p:nvSpPr>
          <p:cNvPr id="5" name="Inhaltsplatzhalter 2"/>
          <p:cNvSpPr>
            <a:spLocks noGrp="1"/>
          </p:cNvSpPr>
          <p:nvPr>
            <p:ph idx="1"/>
          </p:nvPr>
        </p:nvSpPr>
        <p:spPr bwMode="auto">
          <a:xfrm>
            <a:off x="838200" y="1463040"/>
            <a:ext cx="11353800" cy="4713923"/>
          </a:xfrm>
        </p:spPr>
        <p:txBody>
          <a:bodyPr/>
          <a:lstStyle/>
          <a:p>
            <a:pPr marL="0" indent="0">
              <a:buNone/>
              <a:defRPr/>
            </a:pPr>
            <a:endParaRPr lang="de-DE" dirty="0"/>
          </a:p>
          <a:p>
            <a:pPr lvl="1">
              <a:buFont typeface="Wingdings"/>
              <a:buChar char="Ø"/>
              <a:defRPr/>
            </a:pPr>
            <a:r>
              <a:rPr lang="de-DE" sz="2800" dirty="0"/>
              <a:t> </a:t>
            </a:r>
            <a:r>
              <a:rPr lang="de-DE" sz="2800" dirty="0">
                <a:solidFill>
                  <a:schemeClr val="accent2"/>
                </a:solidFill>
              </a:rPr>
              <a:t>Tierwohl: </a:t>
            </a:r>
            <a:r>
              <a:rPr lang="de-DE" sz="2800" dirty="0"/>
              <a:t>Schutz vor Wind, Hitze, Fressfeinden</a:t>
            </a:r>
            <a:endParaRPr dirty="0"/>
          </a:p>
          <a:p>
            <a:pPr marL="457200" lvl="1" indent="0">
              <a:buNone/>
              <a:defRPr/>
            </a:pPr>
            <a:endParaRPr lang="de-DE" sz="2800" dirty="0"/>
          </a:p>
          <a:p>
            <a:pPr lvl="1">
              <a:buFont typeface="Wingdings"/>
              <a:buChar char="Ø"/>
              <a:defRPr/>
            </a:pPr>
            <a:r>
              <a:rPr lang="de-DE" sz="2800" dirty="0"/>
              <a:t> </a:t>
            </a:r>
            <a:r>
              <a:rPr lang="de-DE" sz="2800" dirty="0">
                <a:solidFill>
                  <a:schemeClr val="accent2"/>
                </a:solidFill>
              </a:rPr>
              <a:t>Wirtschaftlichkeit: </a:t>
            </a:r>
            <a:r>
              <a:rPr lang="de-DE" sz="2800" dirty="0"/>
              <a:t>	Einsparung Düngemittel</a:t>
            </a:r>
            <a:endParaRPr dirty="0"/>
          </a:p>
          <a:p>
            <a:pPr marL="3657600" lvl="8" indent="0">
              <a:buNone/>
              <a:defRPr/>
            </a:pPr>
            <a:r>
              <a:rPr lang="de-DE" sz="2800" dirty="0"/>
              <a:t>Höhere Flächenproduktivität</a:t>
            </a:r>
            <a:endParaRPr dirty="0"/>
          </a:p>
          <a:p>
            <a:pPr marL="3657600" lvl="8" indent="0">
              <a:buNone/>
              <a:defRPr/>
            </a:pPr>
            <a:r>
              <a:rPr lang="de-DE" sz="2800" dirty="0"/>
              <a:t>Zusätzliche Einkommensstützen</a:t>
            </a:r>
            <a:endParaRPr dirty="0"/>
          </a:p>
          <a:p>
            <a:pPr marL="3657600" lvl="8" indent="0">
              <a:buNone/>
              <a:defRPr/>
            </a:pPr>
            <a:r>
              <a:rPr lang="de-DE" sz="2800" dirty="0"/>
              <a:t>Verteilung von Arbeitsspitzen</a:t>
            </a:r>
            <a:endParaRPr dirty="0"/>
          </a:p>
          <a:p>
            <a:pPr marL="3657600" lvl="8" indent="0">
              <a:buNone/>
              <a:defRPr/>
            </a:pPr>
            <a:r>
              <a:rPr lang="de-DE" sz="2800" dirty="0"/>
              <a:t>Hochwertige Produkte</a:t>
            </a:r>
            <a:endParaRPr dirty="0"/>
          </a:p>
          <a:p>
            <a:pPr lvl="1">
              <a:defRPr/>
            </a:pPr>
            <a:endParaRPr lang="de-DE" dirty="0"/>
          </a:p>
        </p:txBody>
      </p:sp>
      <p:sp>
        <p:nvSpPr>
          <p:cNvPr id="6" name="Textfeld 4"/>
          <p:cNvSpPr>
            <a:spLocks/>
          </p:cNvSpPr>
          <p:nvPr/>
        </p:nvSpPr>
        <p:spPr bwMode="auto">
          <a:xfrm>
            <a:off x="7968208" y="6009325"/>
            <a:ext cx="1499128" cy="276999"/>
          </a:xfrm>
          <a:prstGeom prst="rect">
            <a:avLst/>
          </a:prstGeom>
          <a:noFill/>
        </p:spPr>
        <p:txBody>
          <a:bodyPr wrap="none" rtlCol="0">
            <a:spAutoFit/>
          </a:bodyPr>
          <a:lstStyle/>
          <a:p>
            <a:pPr>
              <a:defRPr/>
            </a:pPr>
            <a:r>
              <a:rPr lang="de-DE" sz="1200" dirty="0" err="1"/>
              <a:t>public</a:t>
            </a:r>
            <a:r>
              <a:rPr lang="de-DE" sz="1200" dirty="0"/>
              <a:t> </a:t>
            </a:r>
            <a:r>
              <a:rPr lang="de-DE" sz="1200" dirty="0" err="1"/>
              <a:t>climate</a:t>
            </a:r>
            <a:r>
              <a:rPr lang="de-DE" sz="1200" dirty="0"/>
              <a:t> </a:t>
            </a:r>
            <a:r>
              <a:rPr lang="de-DE" sz="1200" dirty="0" err="1"/>
              <a:t>school</a:t>
            </a:r>
            <a:endParaRPr lang="de-DE" sz="1200" dirty="0"/>
          </a:p>
        </p:txBody>
      </p:sp>
      <p:sp>
        <p:nvSpPr>
          <p:cNvPr id="7" name="Textfeld 6"/>
          <p:cNvSpPr>
            <a:spLocks/>
          </p:cNvSpPr>
          <p:nvPr/>
        </p:nvSpPr>
        <p:spPr bwMode="auto">
          <a:xfrm>
            <a:off x="1121229" y="5747715"/>
            <a:ext cx="1947969" cy="261610"/>
          </a:xfrm>
          <a:prstGeom prst="rect">
            <a:avLst/>
          </a:prstGeom>
          <a:noFill/>
        </p:spPr>
        <p:txBody>
          <a:bodyPr wrap="none" rtlCol="0">
            <a:spAutoFit/>
          </a:bodyPr>
          <a:lstStyle/>
          <a:p>
            <a:pPr>
              <a:defRPr/>
            </a:pPr>
            <a:r>
              <a:rPr lang="de-DE" sz="1100" dirty="0"/>
              <a:t>Copyright: Rico Hübner, </a:t>
            </a:r>
            <a:r>
              <a:rPr lang="de-DE" sz="1100" dirty="0" err="1"/>
              <a:t>DeFAF</a:t>
            </a:r>
            <a:endParaRPr lang="de-DE" sz="1100" dirty="0"/>
          </a:p>
        </p:txBody>
      </p:sp>
      <p:sp>
        <p:nvSpPr>
          <p:cNvPr id="8" name="Fußzeilenplatzhalter 5"/>
          <p:cNvSpPr>
            <a:spLocks noGrp="1"/>
          </p:cNvSpPr>
          <p:nvPr>
            <p:ph type="ftr" sz="quarter" idx="10"/>
          </p:nvPr>
        </p:nvSpPr>
        <p:spPr bwMode="auto"/>
        <p:txBody>
          <a:bodyPr/>
          <a:lstStyle/>
          <a:p>
            <a:pPr>
              <a:defRPr/>
            </a:pPr>
            <a:r>
              <a:rPr lang="de-DE"/>
              <a:t>Agroforst</a:t>
            </a:r>
            <a:endParaRPr/>
          </a:p>
        </p:txBody>
      </p:sp>
      <p:pic>
        <p:nvPicPr>
          <p:cNvPr id="9" name="Grafik 7"/>
          <p:cNvPicPr>
            <a:picLocks noChangeAspect="1"/>
          </p:cNvPicPr>
          <p:nvPr/>
        </p:nvPicPr>
        <p:blipFill>
          <a:blip r:embed="rId3"/>
          <a:stretch/>
        </p:blipFill>
        <p:spPr bwMode="auto">
          <a:xfrm>
            <a:off x="1127448" y="3717032"/>
            <a:ext cx="2675467" cy="2006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a:prstGeom prst="rect">
            <a:avLst/>
          </a:prstGeom>
        </p:spPr>
        <p:txBody>
          <a:bodyPr/>
          <a:lstStyle/>
          <a:p>
            <a:pPr>
              <a:defRPr/>
            </a:pPr>
            <a:r>
              <a:rPr lang="de-DE" dirty="0"/>
              <a:t>Beispiel AFS zur Energiegewinnung</a:t>
            </a:r>
            <a:endParaRPr dirty="0"/>
          </a:p>
        </p:txBody>
      </p:sp>
      <p:pic>
        <p:nvPicPr>
          <p:cNvPr id="5" name="Inhaltsplatzhalter 3"/>
          <p:cNvPicPr>
            <a:picLocks noGrp="1" noChangeAspect="1"/>
          </p:cNvPicPr>
          <p:nvPr>
            <p:ph idx="1"/>
          </p:nvPr>
        </p:nvPicPr>
        <p:blipFill>
          <a:blip r:embed="rId3"/>
          <a:stretch/>
        </p:blipFill>
        <p:spPr bwMode="auto">
          <a:xfrm>
            <a:off x="3143671" y="1162291"/>
            <a:ext cx="6501705" cy="4894840"/>
          </a:xfrm>
          <a:prstGeom prst="rect">
            <a:avLst/>
          </a:prstGeom>
        </p:spPr>
      </p:pic>
      <p:sp>
        <p:nvSpPr>
          <p:cNvPr id="6" name="Textfeld 6"/>
          <p:cNvSpPr>
            <a:spLocks/>
          </p:cNvSpPr>
          <p:nvPr/>
        </p:nvSpPr>
        <p:spPr bwMode="auto">
          <a:xfrm>
            <a:off x="3064615" y="6094740"/>
            <a:ext cx="1947969" cy="261610"/>
          </a:xfrm>
          <a:prstGeom prst="rect">
            <a:avLst/>
          </a:prstGeom>
          <a:noFill/>
        </p:spPr>
        <p:txBody>
          <a:bodyPr wrap="none" rtlCol="0">
            <a:spAutoFit/>
          </a:bodyPr>
          <a:lstStyle/>
          <a:p>
            <a:pPr>
              <a:defRPr/>
            </a:pPr>
            <a:r>
              <a:rPr lang="de-DE" sz="1100" dirty="0"/>
              <a:t>Copyright: </a:t>
            </a:r>
            <a:r>
              <a:rPr lang="de-DE" sz="1100" dirty="0" err="1"/>
              <a:t>DeFAF</a:t>
            </a:r>
            <a:r>
              <a:rPr lang="de-DE" sz="1100" dirty="0"/>
              <a:t>, Rico Hübner</a:t>
            </a:r>
          </a:p>
        </p:txBody>
      </p:sp>
      <p:sp>
        <p:nvSpPr>
          <p:cNvPr id="7" name="Fußzeilenplatzhalter 5"/>
          <p:cNvSpPr>
            <a:spLocks noGrp="1"/>
          </p:cNvSpPr>
          <p:nvPr>
            <p:ph type="ftr" sz="quarter" idx="10"/>
          </p:nvPr>
        </p:nvSpPr>
        <p:spPr bwMode="auto"/>
        <p:txBody>
          <a:bodyPr/>
          <a:lstStyle/>
          <a:p>
            <a:pPr>
              <a:defRPr/>
            </a:pPr>
            <a:r>
              <a:rPr lang="de-DE"/>
              <a:t>Agroforst</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a:prstGeom prst="rect">
            <a:avLst/>
          </a:prstGeom>
        </p:spPr>
        <p:txBody>
          <a:bodyPr/>
          <a:lstStyle/>
          <a:p>
            <a:pPr>
              <a:defRPr/>
            </a:pPr>
            <a:r>
              <a:rPr lang="de-DE" dirty="0">
                <a:solidFill>
                  <a:schemeClr val="accent1"/>
                </a:solidFill>
              </a:rPr>
              <a:t>Effekte und Funktionen von AFS</a:t>
            </a:r>
          </a:p>
        </p:txBody>
      </p:sp>
      <p:sp>
        <p:nvSpPr>
          <p:cNvPr id="5" name="Inhaltsplatzhalter 2"/>
          <p:cNvSpPr>
            <a:spLocks noGrp="1"/>
          </p:cNvSpPr>
          <p:nvPr>
            <p:ph idx="1"/>
          </p:nvPr>
        </p:nvSpPr>
        <p:spPr bwMode="auto">
          <a:xfrm>
            <a:off x="838200" y="1463040"/>
            <a:ext cx="11353800" cy="4713923"/>
          </a:xfrm>
        </p:spPr>
        <p:txBody>
          <a:bodyPr/>
          <a:lstStyle/>
          <a:p>
            <a:pPr marL="0" indent="0">
              <a:buNone/>
              <a:defRPr/>
            </a:pPr>
            <a:endParaRPr lang="de-DE" dirty="0"/>
          </a:p>
          <a:p>
            <a:pPr lvl="1" algn="l">
              <a:buFont typeface="Wingdings"/>
              <a:buChar char="Ø"/>
              <a:defRPr/>
            </a:pPr>
            <a:r>
              <a:rPr lang="de-DE" sz="2800" dirty="0"/>
              <a:t> </a:t>
            </a:r>
            <a:r>
              <a:rPr lang="de-DE" sz="2800" dirty="0">
                <a:solidFill>
                  <a:schemeClr val="accent2"/>
                </a:solidFill>
              </a:rPr>
              <a:t>Klimaschutz: </a:t>
            </a:r>
            <a:r>
              <a:rPr lang="de-DE" sz="2800" dirty="0"/>
              <a:t>CO</a:t>
            </a:r>
            <a:r>
              <a:rPr lang="de-DE" sz="2800" baseline="-25000" dirty="0"/>
              <a:t>2</a:t>
            </a:r>
            <a:r>
              <a:rPr lang="de-DE" sz="2800" dirty="0"/>
              <a:t>-Sequezierung im Holz und im Boden</a:t>
            </a:r>
            <a:endParaRPr dirty="0"/>
          </a:p>
          <a:p>
            <a:pPr marL="457200" lvl="1" indent="0">
              <a:buNone/>
              <a:defRPr/>
            </a:pPr>
            <a:r>
              <a:rPr lang="de-DE" sz="2800" dirty="0"/>
              <a:t>			Reduzierter Kraftstoffverbrauch</a:t>
            </a:r>
            <a:endParaRPr dirty="0"/>
          </a:p>
          <a:p>
            <a:pPr marL="457200" lvl="1" indent="0">
              <a:buNone/>
              <a:defRPr/>
            </a:pPr>
            <a:r>
              <a:rPr lang="de-DE" sz="2800" dirty="0"/>
              <a:t>			Geringerer Düngereinsatz</a:t>
            </a:r>
            <a:endParaRPr dirty="0"/>
          </a:p>
          <a:p>
            <a:pPr marL="457200" lvl="1" indent="0">
              <a:buNone/>
              <a:defRPr/>
            </a:pPr>
            <a:endParaRPr lang="de-DE" sz="2800" dirty="0"/>
          </a:p>
          <a:p>
            <a:pPr lvl="1">
              <a:buFont typeface="Wingdings"/>
              <a:buChar char="Ø"/>
              <a:defRPr/>
            </a:pPr>
            <a:r>
              <a:rPr lang="de-DE" sz="2800" dirty="0"/>
              <a:t> </a:t>
            </a:r>
            <a:r>
              <a:rPr lang="de-DE" sz="2800" dirty="0">
                <a:solidFill>
                  <a:schemeClr val="accent2"/>
                </a:solidFill>
              </a:rPr>
              <a:t>Biodiversität: </a:t>
            </a:r>
            <a:r>
              <a:rPr lang="de-DE" sz="2800" dirty="0"/>
              <a:t>Arten- und Biotopvielfalt, genetische Vielfalt</a:t>
            </a:r>
            <a:endParaRPr dirty="0"/>
          </a:p>
          <a:p>
            <a:pPr marL="457200" lvl="1" indent="0">
              <a:buNone/>
              <a:defRPr/>
            </a:pPr>
            <a:r>
              <a:rPr lang="de-DE" sz="2800" dirty="0"/>
              <a:t>			</a:t>
            </a:r>
            <a:endParaRPr dirty="0"/>
          </a:p>
        </p:txBody>
      </p:sp>
      <p:sp>
        <p:nvSpPr>
          <p:cNvPr id="6" name="Textfeld 4"/>
          <p:cNvSpPr>
            <a:spLocks/>
          </p:cNvSpPr>
          <p:nvPr/>
        </p:nvSpPr>
        <p:spPr bwMode="auto">
          <a:xfrm>
            <a:off x="1559496" y="5785858"/>
            <a:ext cx="1499128" cy="276999"/>
          </a:xfrm>
          <a:prstGeom prst="rect">
            <a:avLst/>
          </a:prstGeom>
          <a:noFill/>
        </p:spPr>
        <p:txBody>
          <a:bodyPr wrap="none" rtlCol="0">
            <a:spAutoFit/>
          </a:bodyPr>
          <a:lstStyle/>
          <a:p>
            <a:pPr>
              <a:defRPr/>
            </a:pPr>
            <a:r>
              <a:rPr lang="de-DE" sz="1200" dirty="0" err="1"/>
              <a:t>public</a:t>
            </a:r>
            <a:r>
              <a:rPr lang="de-DE" sz="1200" dirty="0"/>
              <a:t> </a:t>
            </a:r>
            <a:r>
              <a:rPr lang="de-DE" sz="1200" dirty="0" err="1"/>
              <a:t>climate</a:t>
            </a:r>
            <a:r>
              <a:rPr lang="de-DE" sz="1200" dirty="0"/>
              <a:t> </a:t>
            </a:r>
            <a:r>
              <a:rPr lang="de-DE" sz="1200" dirty="0" err="1"/>
              <a:t>school</a:t>
            </a:r>
            <a:endParaRPr lang="de-DE" sz="1200" dirty="0"/>
          </a:p>
        </p:txBody>
      </p:sp>
      <p:sp>
        <p:nvSpPr>
          <p:cNvPr id="7" name="Fußzeilenplatzhalter 3"/>
          <p:cNvSpPr>
            <a:spLocks noGrp="1"/>
          </p:cNvSpPr>
          <p:nvPr>
            <p:ph type="ftr" sz="quarter" idx="10"/>
          </p:nvPr>
        </p:nvSpPr>
        <p:spPr bwMode="auto"/>
        <p:txBody>
          <a:bodyPr/>
          <a:lstStyle/>
          <a:p>
            <a:pPr>
              <a:defRPr/>
            </a:pPr>
            <a:r>
              <a:rPr lang="de-DE"/>
              <a:t>Agroforst</a:t>
            </a:r>
            <a:endParaRPr/>
          </a:p>
        </p:txBody>
      </p:sp>
      <p:pic>
        <p:nvPicPr>
          <p:cNvPr id="8" name="Grafik 5"/>
          <p:cNvPicPr>
            <a:picLocks noChangeAspect="1"/>
          </p:cNvPicPr>
          <p:nvPr/>
        </p:nvPicPr>
        <p:blipFill>
          <a:blip r:embed="rId3"/>
          <a:stretch/>
        </p:blipFill>
        <p:spPr bwMode="auto">
          <a:xfrm>
            <a:off x="9255603" y="4229137"/>
            <a:ext cx="2520303" cy="1890500"/>
          </a:xfrm>
          <a:prstGeom prst="rect">
            <a:avLst/>
          </a:prstGeom>
        </p:spPr>
      </p:pic>
      <p:sp>
        <p:nvSpPr>
          <p:cNvPr id="9" name="Textfeld 6"/>
          <p:cNvSpPr>
            <a:spLocks/>
          </p:cNvSpPr>
          <p:nvPr/>
        </p:nvSpPr>
        <p:spPr bwMode="auto">
          <a:xfrm>
            <a:off x="9255603" y="6119637"/>
            <a:ext cx="1947969" cy="261610"/>
          </a:xfrm>
          <a:prstGeom prst="rect">
            <a:avLst/>
          </a:prstGeom>
          <a:noFill/>
        </p:spPr>
        <p:txBody>
          <a:bodyPr wrap="none" rtlCol="0">
            <a:spAutoFit/>
          </a:bodyPr>
          <a:lstStyle/>
          <a:p>
            <a:pPr>
              <a:defRPr/>
            </a:pPr>
            <a:r>
              <a:rPr lang="de-DE" sz="1100" dirty="0"/>
              <a:t>Copyright: </a:t>
            </a:r>
            <a:r>
              <a:rPr lang="de-DE" sz="1100" dirty="0" err="1"/>
              <a:t>DeFAF</a:t>
            </a:r>
            <a:r>
              <a:rPr lang="de-DE" sz="1100" dirty="0"/>
              <a:t>, Rico Hübner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a:prstGeom prst="rect">
            <a:avLst/>
          </a:prstGeom>
        </p:spPr>
        <p:txBody>
          <a:bodyPr/>
          <a:lstStyle/>
          <a:p>
            <a:pPr>
              <a:defRPr/>
            </a:pPr>
            <a:endParaRPr dirty="0"/>
          </a:p>
        </p:txBody>
      </p:sp>
      <p:sp>
        <p:nvSpPr>
          <p:cNvPr id="5" name="Inhaltsplatzhalter 2"/>
          <p:cNvSpPr>
            <a:spLocks noGrp="1"/>
          </p:cNvSpPr>
          <p:nvPr>
            <p:ph idx="1"/>
          </p:nvPr>
        </p:nvSpPr>
        <p:spPr bwMode="auto">
          <a:xfrm>
            <a:off x="838200" y="1463040"/>
            <a:ext cx="10515600" cy="4713923"/>
          </a:xfrm>
        </p:spPr>
        <p:txBody>
          <a:bodyPr/>
          <a:lstStyle/>
          <a:p>
            <a:pPr marL="457200" lvl="1" indent="0">
              <a:buNone/>
              <a:defRPr/>
            </a:pPr>
            <a:r>
              <a:rPr lang="de-DE" sz="4400" dirty="0">
                <a:solidFill>
                  <a:schemeClr val="accent1"/>
                </a:solidFill>
                <a:latin typeface="+mj-lt"/>
                <a:ea typeface="+mj-ea"/>
                <a:cs typeface="+mj-cs"/>
              </a:rPr>
              <a:t>Welche Agroforst-Produkte eignen sich als zusätzliches Einkommensstandbein?</a:t>
            </a:r>
          </a:p>
          <a:p>
            <a:pPr marL="457200" lvl="1" indent="0">
              <a:buNone/>
              <a:defRPr/>
            </a:pPr>
            <a:endParaRPr lang="de-DE" sz="4400" dirty="0">
              <a:solidFill>
                <a:schemeClr val="accent1"/>
              </a:solidFill>
              <a:latin typeface="+mj-lt"/>
              <a:ea typeface="+mj-ea"/>
              <a:cs typeface="+mj-cs"/>
            </a:endParaRPr>
          </a:p>
          <a:p>
            <a:pPr marL="457200" lvl="1" indent="0">
              <a:buNone/>
              <a:defRPr/>
            </a:pPr>
            <a:r>
              <a:rPr lang="de-DE" sz="4400" dirty="0">
                <a:solidFill>
                  <a:schemeClr val="accent1"/>
                </a:solidFill>
                <a:latin typeface="+mj-lt"/>
                <a:ea typeface="+mj-ea"/>
                <a:cs typeface="+mj-cs"/>
              </a:rPr>
              <a:t>Wie kann eine Vermarktung aussehen?</a:t>
            </a:r>
            <a:endParaRPr sz="4400" dirty="0">
              <a:solidFill>
                <a:schemeClr val="accent1"/>
              </a:solidFill>
              <a:latin typeface="+mj-lt"/>
              <a:ea typeface="+mj-ea"/>
              <a:cs typeface="+mj-cs"/>
            </a:endParaRPr>
          </a:p>
        </p:txBody>
      </p:sp>
      <p:sp>
        <p:nvSpPr>
          <p:cNvPr id="7" name="Fußzeilenplatzhalter 3"/>
          <p:cNvSpPr>
            <a:spLocks noGrp="1"/>
          </p:cNvSpPr>
          <p:nvPr>
            <p:ph type="ftr" sz="quarter" idx="10"/>
          </p:nvPr>
        </p:nvSpPr>
        <p:spPr bwMode="auto"/>
        <p:txBody>
          <a:bodyPr/>
          <a:lstStyle/>
          <a:p>
            <a:pPr>
              <a:defRPr/>
            </a:pPr>
            <a:r>
              <a:rPr lang="de-DE"/>
              <a:t>Agroforst</a:t>
            </a:r>
            <a:endParaRPr/>
          </a:p>
        </p:txBody>
      </p:sp>
      <p:pic>
        <p:nvPicPr>
          <p:cNvPr id="2" name="Grafik 1">
            <a:extLst>
              <a:ext uri="{FF2B5EF4-FFF2-40B4-BE49-F238E27FC236}">
                <a16:creationId xmlns:a16="http://schemas.microsoft.com/office/drawing/2014/main" id="{D7447FAC-AE34-4E66-9430-392ADDFD243A}"/>
              </a:ext>
            </a:extLst>
          </p:cNvPr>
          <p:cNvPicPr>
            <a:picLocks noChangeAspect="1"/>
          </p:cNvPicPr>
          <p:nvPr/>
        </p:nvPicPr>
        <p:blipFill>
          <a:blip r:embed="rId3"/>
          <a:stretch>
            <a:fillRect/>
          </a:stretch>
        </p:blipFill>
        <p:spPr>
          <a:xfrm>
            <a:off x="5212003" y="4415066"/>
            <a:ext cx="1767993" cy="1761897"/>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a:prstGeom prst="rect">
            <a:avLst/>
          </a:prstGeom>
        </p:spPr>
        <p:txBody>
          <a:bodyPr/>
          <a:lstStyle/>
          <a:p>
            <a:pPr>
              <a:defRPr/>
            </a:pPr>
            <a:r>
              <a:rPr lang="de-DE" dirty="0">
                <a:solidFill>
                  <a:schemeClr val="accent1"/>
                </a:solidFill>
              </a:rPr>
              <a:t>Effekte und Funktionen von AFS</a:t>
            </a:r>
            <a:endParaRPr dirty="0"/>
          </a:p>
        </p:txBody>
      </p:sp>
      <p:sp>
        <p:nvSpPr>
          <p:cNvPr id="5" name="Inhaltsplatzhalter 2"/>
          <p:cNvSpPr>
            <a:spLocks noGrp="1"/>
          </p:cNvSpPr>
          <p:nvPr>
            <p:ph idx="1"/>
          </p:nvPr>
        </p:nvSpPr>
        <p:spPr bwMode="auto">
          <a:xfrm>
            <a:off x="838200" y="1463040"/>
            <a:ext cx="11353800" cy="4713923"/>
          </a:xfrm>
        </p:spPr>
        <p:txBody>
          <a:bodyPr/>
          <a:lstStyle/>
          <a:p>
            <a:pPr>
              <a:defRPr/>
            </a:pPr>
            <a:endParaRPr lang="de-DE" dirty="0"/>
          </a:p>
          <a:p>
            <a:pPr lvl="1">
              <a:buFont typeface="Wingdings"/>
              <a:buChar char="Ø"/>
              <a:defRPr/>
            </a:pPr>
            <a:r>
              <a:rPr lang="de-DE" sz="2800" dirty="0"/>
              <a:t> </a:t>
            </a:r>
            <a:r>
              <a:rPr lang="de-DE" sz="2800" dirty="0">
                <a:solidFill>
                  <a:schemeClr val="accent2"/>
                </a:solidFill>
              </a:rPr>
              <a:t>Etablierung neuer Einkommensstandbeine:</a:t>
            </a:r>
            <a:endParaRPr dirty="0">
              <a:solidFill>
                <a:schemeClr val="accent2"/>
              </a:solidFill>
            </a:endParaRPr>
          </a:p>
          <a:p>
            <a:pPr marL="457200" lvl="1" indent="0">
              <a:buNone/>
              <a:defRPr/>
            </a:pPr>
            <a:r>
              <a:rPr lang="de-DE" sz="2800" dirty="0"/>
              <a:t>		</a:t>
            </a:r>
            <a:endParaRPr dirty="0"/>
          </a:p>
          <a:p>
            <a:pPr lvl="3">
              <a:defRPr/>
            </a:pPr>
            <a:r>
              <a:rPr lang="de-DE" sz="2800" dirty="0"/>
              <a:t>Tiere aus Agroforst (Fleisch, Wurst, Milchprodukte, Honig)</a:t>
            </a:r>
            <a:endParaRPr dirty="0"/>
          </a:p>
          <a:p>
            <a:pPr lvl="3">
              <a:defRPr/>
            </a:pPr>
            <a:r>
              <a:rPr lang="de-DE" sz="2800" dirty="0"/>
              <a:t>Früchte (Säfte, Marmeladen, Aufstriche, Trockenfrüchte, Obstbrände)</a:t>
            </a:r>
            <a:endParaRPr dirty="0"/>
          </a:p>
          <a:p>
            <a:pPr lvl="3">
              <a:defRPr/>
            </a:pPr>
            <a:r>
              <a:rPr lang="de-DE" sz="2800" dirty="0"/>
              <a:t>Holz (Hackschnitzel, Rinden-/</a:t>
            </a:r>
            <a:r>
              <a:rPr lang="de-DE" sz="2800" dirty="0" err="1"/>
              <a:t>Hackmulch</a:t>
            </a:r>
            <a:r>
              <a:rPr lang="de-DE" sz="2800" dirty="0"/>
              <a:t>, Bauholz)</a:t>
            </a:r>
            <a:endParaRPr dirty="0"/>
          </a:p>
          <a:p>
            <a:pPr lvl="3">
              <a:defRPr/>
            </a:pPr>
            <a:r>
              <a:rPr lang="de-DE" sz="2800" dirty="0"/>
              <a:t>Gemüse/Getreide/Ölsaaten/Fasern aus Agroforstanbau</a:t>
            </a:r>
          </a:p>
          <a:p>
            <a:pPr lvl="3">
              <a:defRPr/>
            </a:pPr>
            <a:endParaRPr lang="de-DE" sz="2800" dirty="0"/>
          </a:p>
          <a:p>
            <a:pPr lvl="3">
              <a:defRPr/>
            </a:pPr>
            <a:endParaRPr dirty="0"/>
          </a:p>
        </p:txBody>
      </p:sp>
      <p:sp>
        <p:nvSpPr>
          <p:cNvPr id="6" name="Textfeld 4"/>
          <p:cNvSpPr>
            <a:spLocks/>
          </p:cNvSpPr>
          <p:nvPr/>
        </p:nvSpPr>
        <p:spPr bwMode="auto">
          <a:xfrm>
            <a:off x="2279576" y="5517232"/>
            <a:ext cx="1499128" cy="276999"/>
          </a:xfrm>
          <a:prstGeom prst="rect">
            <a:avLst/>
          </a:prstGeom>
          <a:noFill/>
        </p:spPr>
        <p:txBody>
          <a:bodyPr wrap="none" rtlCol="0">
            <a:spAutoFit/>
          </a:bodyPr>
          <a:lstStyle/>
          <a:p>
            <a:pPr>
              <a:defRPr/>
            </a:pPr>
            <a:r>
              <a:rPr lang="de-DE" sz="1200" dirty="0" err="1"/>
              <a:t>public</a:t>
            </a:r>
            <a:r>
              <a:rPr lang="de-DE" sz="1200" dirty="0"/>
              <a:t> </a:t>
            </a:r>
            <a:r>
              <a:rPr lang="de-DE" sz="1200" dirty="0" err="1"/>
              <a:t>climate</a:t>
            </a:r>
            <a:r>
              <a:rPr lang="de-DE" sz="1200" dirty="0"/>
              <a:t> </a:t>
            </a:r>
            <a:r>
              <a:rPr lang="de-DE" sz="1200" dirty="0" err="1"/>
              <a:t>school</a:t>
            </a:r>
            <a:endParaRPr lang="de-DE" sz="1200" dirty="0"/>
          </a:p>
        </p:txBody>
      </p:sp>
      <p:sp>
        <p:nvSpPr>
          <p:cNvPr id="7" name="Fußzeilenplatzhalter 3"/>
          <p:cNvSpPr>
            <a:spLocks noGrp="1"/>
          </p:cNvSpPr>
          <p:nvPr>
            <p:ph type="ftr" sz="quarter" idx="10"/>
          </p:nvPr>
        </p:nvSpPr>
        <p:spPr bwMode="auto"/>
        <p:txBody>
          <a:bodyPr/>
          <a:lstStyle/>
          <a:p>
            <a:pPr>
              <a:defRPr/>
            </a:pPr>
            <a:r>
              <a:rPr lang="de-DE"/>
              <a:t>Agroforst</a:t>
            </a:r>
            <a:endParaRPr/>
          </a:p>
        </p:txBody>
      </p:sp>
      <p:pic>
        <p:nvPicPr>
          <p:cNvPr id="8" name="Grafik 5"/>
          <p:cNvPicPr>
            <a:picLocks noChangeAspect="1"/>
          </p:cNvPicPr>
          <p:nvPr/>
        </p:nvPicPr>
        <p:blipFill>
          <a:blip r:embed="rId3"/>
          <a:stretch/>
        </p:blipFill>
        <p:spPr bwMode="auto">
          <a:xfrm>
            <a:off x="9480376" y="824389"/>
            <a:ext cx="2282466" cy="1521644"/>
          </a:xfrm>
          <a:prstGeom prst="rect">
            <a:avLst/>
          </a:prstGeom>
        </p:spPr>
      </p:pic>
      <p:sp>
        <p:nvSpPr>
          <p:cNvPr id="9" name="Textfeld 6">
            <a:extLst>
              <a:ext uri="{FF2B5EF4-FFF2-40B4-BE49-F238E27FC236}">
                <a16:creationId xmlns:a16="http://schemas.microsoft.com/office/drawing/2014/main" id="{14E13158-B32C-417F-9B68-C10B6F229C27}"/>
              </a:ext>
            </a:extLst>
          </p:cNvPr>
          <p:cNvSpPr>
            <a:spLocks/>
          </p:cNvSpPr>
          <p:nvPr/>
        </p:nvSpPr>
        <p:spPr bwMode="auto">
          <a:xfrm>
            <a:off x="9450998" y="2346033"/>
            <a:ext cx="1172116" cy="261610"/>
          </a:xfrm>
          <a:prstGeom prst="rect">
            <a:avLst/>
          </a:prstGeom>
          <a:noFill/>
        </p:spPr>
        <p:txBody>
          <a:bodyPr wrap="none" rtlCol="0">
            <a:spAutoFit/>
          </a:bodyPr>
          <a:lstStyle/>
          <a:p>
            <a:pPr>
              <a:defRPr/>
            </a:pPr>
            <a:r>
              <a:rPr lang="de-DE" sz="1100" dirty="0"/>
              <a:t>Walnuss, </a:t>
            </a:r>
            <a:r>
              <a:rPr lang="de-DE" sz="1100" dirty="0" err="1"/>
              <a:t>pixabay</a:t>
            </a:r>
            <a:endParaRPr lang="de-DE" sz="1100" dirty="0"/>
          </a:p>
        </p:txBody>
      </p:sp>
    </p:spTree>
    <p:extLst>
      <p:ext uri="{BB962C8B-B14F-4D97-AF65-F5344CB8AC3E}">
        <p14:creationId xmlns:p14="http://schemas.microsoft.com/office/powerpoint/2010/main" val="1735159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9" name="Grafik 8">
            <a:extLst>
              <a:ext uri="{FF2B5EF4-FFF2-40B4-BE49-F238E27FC236}">
                <a16:creationId xmlns:a16="http://schemas.microsoft.com/office/drawing/2014/main" id="{7B67A168-DAE1-4D6B-947E-7DB6D9E929D3}"/>
              </a:ext>
            </a:extLst>
          </p:cNvPr>
          <p:cNvPicPr>
            <a:picLocks noChangeAspect="1"/>
          </p:cNvPicPr>
          <p:nvPr/>
        </p:nvPicPr>
        <p:blipFill>
          <a:blip r:embed="rId3"/>
          <a:stretch>
            <a:fillRect/>
          </a:stretch>
        </p:blipFill>
        <p:spPr>
          <a:xfrm>
            <a:off x="4945259" y="1269625"/>
            <a:ext cx="3454997" cy="2591248"/>
          </a:xfrm>
          <a:prstGeom prst="rect">
            <a:avLst/>
          </a:prstGeom>
        </p:spPr>
      </p:pic>
      <p:sp>
        <p:nvSpPr>
          <p:cNvPr id="4" name="Titel 1"/>
          <p:cNvSpPr>
            <a:spLocks noGrp="1"/>
          </p:cNvSpPr>
          <p:nvPr>
            <p:ph type="title"/>
          </p:nvPr>
        </p:nvSpPr>
        <p:spPr bwMode="auto">
          <a:xfrm>
            <a:off x="838200" y="365125"/>
            <a:ext cx="10515600" cy="918528"/>
          </a:xfrm>
          <a:prstGeom prst="rect">
            <a:avLst/>
          </a:prstGeom>
        </p:spPr>
        <p:txBody>
          <a:bodyPr/>
          <a:lstStyle/>
          <a:p>
            <a:pPr>
              <a:defRPr/>
            </a:pPr>
            <a:r>
              <a:rPr lang="de-DE" dirty="0">
                <a:solidFill>
                  <a:schemeClr val="accent1"/>
                </a:solidFill>
              </a:rPr>
              <a:t>Mögliche Nutzung der Baumreihen</a:t>
            </a:r>
            <a:endParaRPr dirty="0">
              <a:solidFill>
                <a:schemeClr val="accent1"/>
              </a:solidFill>
            </a:endParaRPr>
          </a:p>
        </p:txBody>
      </p:sp>
      <p:pic>
        <p:nvPicPr>
          <p:cNvPr id="2" name="Grafik 1">
            <a:extLst>
              <a:ext uri="{FF2B5EF4-FFF2-40B4-BE49-F238E27FC236}">
                <a16:creationId xmlns:a16="http://schemas.microsoft.com/office/drawing/2014/main" id="{7E67CA69-7419-4391-B062-945E7B843B7F}"/>
              </a:ext>
            </a:extLst>
          </p:cNvPr>
          <p:cNvPicPr>
            <a:picLocks noChangeAspect="1"/>
          </p:cNvPicPr>
          <p:nvPr/>
        </p:nvPicPr>
        <p:blipFill>
          <a:blip r:embed="rId4"/>
          <a:stretch>
            <a:fillRect/>
          </a:stretch>
        </p:blipFill>
        <p:spPr>
          <a:xfrm>
            <a:off x="837491" y="1269625"/>
            <a:ext cx="3454997" cy="2591248"/>
          </a:xfrm>
          <a:prstGeom prst="rect">
            <a:avLst/>
          </a:prstGeom>
        </p:spPr>
      </p:pic>
      <p:pic>
        <p:nvPicPr>
          <p:cNvPr id="7" name="Grafik 6">
            <a:extLst>
              <a:ext uri="{FF2B5EF4-FFF2-40B4-BE49-F238E27FC236}">
                <a16:creationId xmlns:a16="http://schemas.microsoft.com/office/drawing/2014/main" id="{E54F3B54-A9A4-492F-9FF7-A249A16DA9AE}"/>
              </a:ext>
            </a:extLst>
          </p:cNvPr>
          <p:cNvPicPr>
            <a:picLocks noChangeAspect="1"/>
          </p:cNvPicPr>
          <p:nvPr/>
        </p:nvPicPr>
        <p:blipFill>
          <a:blip r:embed="rId5"/>
          <a:stretch>
            <a:fillRect/>
          </a:stretch>
        </p:blipFill>
        <p:spPr>
          <a:xfrm>
            <a:off x="4050877" y="3697028"/>
            <a:ext cx="3378578" cy="2533934"/>
          </a:xfrm>
          <a:prstGeom prst="rect">
            <a:avLst/>
          </a:prstGeom>
        </p:spPr>
      </p:pic>
      <p:pic>
        <p:nvPicPr>
          <p:cNvPr id="10" name="Grafik 9">
            <a:extLst>
              <a:ext uri="{FF2B5EF4-FFF2-40B4-BE49-F238E27FC236}">
                <a16:creationId xmlns:a16="http://schemas.microsoft.com/office/drawing/2014/main" id="{F5080763-3555-4A8F-B2B9-9ECABF90A1A9}"/>
              </a:ext>
            </a:extLst>
          </p:cNvPr>
          <p:cNvPicPr>
            <a:picLocks noChangeAspect="1"/>
          </p:cNvPicPr>
          <p:nvPr/>
        </p:nvPicPr>
        <p:blipFill>
          <a:blip r:embed="rId6"/>
          <a:stretch>
            <a:fillRect/>
          </a:stretch>
        </p:blipFill>
        <p:spPr>
          <a:xfrm>
            <a:off x="7917035" y="3460473"/>
            <a:ext cx="3479732" cy="2609800"/>
          </a:xfrm>
          <a:prstGeom prst="rect">
            <a:avLst/>
          </a:prstGeom>
        </p:spPr>
      </p:pic>
      <p:pic>
        <p:nvPicPr>
          <p:cNvPr id="11" name="Grafik 10">
            <a:extLst>
              <a:ext uri="{FF2B5EF4-FFF2-40B4-BE49-F238E27FC236}">
                <a16:creationId xmlns:a16="http://schemas.microsoft.com/office/drawing/2014/main" id="{FF93AC75-F6CF-4CEC-AB6C-872017B35BDC}"/>
              </a:ext>
            </a:extLst>
          </p:cNvPr>
          <p:cNvPicPr>
            <a:picLocks noChangeAspect="1"/>
          </p:cNvPicPr>
          <p:nvPr/>
        </p:nvPicPr>
        <p:blipFill>
          <a:blip r:embed="rId7"/>
          <a:stretch>
            <a:fillRect/>
          </a:stretch>
        </p:blipFill>
        <p:spPr>
          <a:xfrm>
            <a:off x="9165702" y="365125"/>
            <a:ext cx="2279912" cy="3038838"/>
          </a:xfrm>
          <a:prstGeom prst="rect">
            <a:avLst/>
          </a:prstGeom>
        </p:spPr>
      </p:pic>
      <p:pic>
        <p:nvPicPr>
          <p:cNvPr id="12" name="Grafik 11">
            <a:extLst>
              <a:ext uri="{FF2B5EF4-FFF2-40B4-BE49-F238E27FC236}">
                <a16:creationId xmlns:a16="http://schemas.microsoft.com/office/drawing/2014/main" id="{B7A42E7C-FDEE-417C-AF2F-722AE2850C13}"/>
              </a:ext>
            </a:extLst>
          </p:cNvPr>
          <p:cNvPicPr>
            <a:picLocks noChangeAspect="1"/>
          </p:cNvPicPr>
          <p:nvPr/>
        </p:nvPicPr>
        <p:blipFill>
          <a:blip r:embed="rId8"/>
          <a:stretch>
            <a:fillRect/>
          </a:stretch>
        </p:blipFill>
        <p:spPr>
          <a:xfrm>
            <a:off x="1038933" y="2866300"/>
            <a:ext cx="2524364" cy="3364662"/>
          </a:xfrm>
          <a:prstGeom prst="rect">
            <a:avLst/>
          </a:prstGeom>
        </p:spPr>
      </p:pic>
      <p:sp>
        <p:nvSpPr>
          <p:cNvPr id="13" name="Textfeld 12">
            <a:extLst>
              <a:ext uri="{FF2B5EF4-FFF2-40B4-BE49-F238E27FC236}">
                <a16:creationId xmlns:a16="http://schemas.microsoft.com/office/drawing/2014/main" id="{53042EDB-68B3-4DC8-BD57-35014D490CCA}"/>
              </a:ext>
            </a:extLst>
          </p:cNvPr>
          <p:cNvSpPr txBox="1"/>
          <p:nvPr/>
        </p:nvSpPr>
        <p:spPr>
          <a:xfrm>
            <a:off x="9461719" y="6100157"/>
            <a:ext cx="1997663" cy="261610"/>
          </a:xfrm>
          <a:prstGeom prst="rect">
            <a:avLst/>
          </a:prstGeom>
          <a:noFill/>
        </p:spPr>
        <p:txBody>
          <a:bodyPr wrap="none" rtlCol="0">
            <a:spAutoFit/>
          </a:bodyPr>
          <a:lstStyle/>
          <a:p>
            <a:r>
              <a:rPr lang="de-DE" sz="1100" dirty="0" err="1"/>
              <a:t>Copryright</a:t>
            </a:r>
            <a:r>
              <a:rPr lang="de-DE" sz="1100" dirty="0"/>
              <a:t>: Rico Hübner, </a:t>
            </a:r>
            <a:r>
              <a:rPr lang="de-DE" sz="1100" dirty="0" err="1"/>
              <a:t>DeFAF</a:t>
            </a:r>
            <a:endParaRPr lang="de-DE" sz="1100" dirty="0"/>
          </a:p>
        </p:txBody>
      </p:sp>
    </p:spTree>
    <p:extLst>
      <p:ext uri="{BB962C8B-B14F-4D97-AF65-F5344CB8AC3E}">
        <p14:creationId xmlns:p14="http://schemas.microsoft.com/office/powerpoint/2010/main" val="30428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a:prstGeom prst="rect">
            <a:avLst/>
          </a:prstGeom>
        </p:spPr>
        <p:txBody>
          <a:bodyPr/>
          <a:lstStyle/>
          <a:p>
            <a:pPr>
              <a:defRPr/>
            </a:pPr>
            <a:endParaRPr dirty="0"/>
          </a:p>
        </p:txBody>
      </p:sp>
      <p:sp>
        <p:nvSpPr>
          <p:cNvPr id="5" name="Inhaltsplatzhalter 2"/>
          <p:cNvSpPr>
            <a:spLocks noGrp="1"/>
          </p:cNvSpPr>
          <p:nvPr>
            <p:ph idx="1"/>
          </p:nvPr>
        </p:nvSpPr>
        <p:spPr bwMode="auto">
          <a:xfrm>
            <a:off x="838200" y="1463040"/>
            <a:ext cx="10515600" cy="4713923"/>
          </a:xfrm>
        </p:spPr>
        <p:txBody>
          <a:bodyPr/>
          <a:lstStyle/>
          <a:p>
            <a:pPr marL="457200" lvl="1" indent="0" algn="ctr">
              <a:buNone/>
              <a:defRPr/>
            </a:pPr>
            <a:r>
              <a:rPr lang="de-DE" sz="4400" dirty="0">
                <a:solidFill>
                  <a:schemeClr val="accent1"/>
                </a:solidFill>
                <a:latin typeface="+mj-lt"/>
                <a:ea typeface="+mj-ea"/>
                <a:cs typeface="+mj-cs"/>
              </a:rPr>
              <a:t>Welche Nachteile / Schwierigkeiten sehen Sie in Zusammenhang mit Agroforstsystemen?</a:t>
            </a:r>
            <a:endParaRPr sz="4400" dirty="0">
              <a:solidFill>
                <a:schemeClr val="accent1"/>
              </a:solidFill>
              <a:latin typeface="+mj-lt"/>
              <a:ea typeface="+mj-ea"/>
              <a:cs typeface="+mj-cs"/>
            </a:endParaRPr>
          </a:p>
        </p:txBody>
      </p:sp>
      <p:sp>
        <p:nvSpPr>
          <p:cNvPr id="7" name="Fußzeilenplatzhalter 3"/>
          <p:cNvSpPr>
            <a:spLocks noGrp="1"/>
          </p:cNvSpPr>
          <p:nvPr>
            <p:ph type="ftr" sz="quarter" idx="10"/>
          </p:nvPr>
        </p:nvSpPr>
        <p:spPr bwMode="auto"/>
        <p:txBody>
          <a:bodyPr/>
          <a:lstStyle/>
          <a:p>
            <a:pPr>
              <a:defRPr/>
            </a:pPr>
            <a:r>
              <a:rPr lang="de-DE"/>
              <a:t>Agroforst</a:t>
            </a:r>
            <a:endParaRPr/>
          </a:p>
        </p:txBody>
      </p:sp>
      <p:pic>
        <p:nvPicPr>
          <p:cNvPr id="2" name="Grafik 1">
            <a:extLst>
              <a:ext uri="{FF2B5EF4-FFF2-40B4-BE49-F238E27FC236}">
                <a16:creationId xmlns:a16="http://schemas.microsoft.com/office/drawing/2014/main" id="{D7447FAC-AE34-4E66-9430-392ADDFD243A}"/>
              </a:ext>
            </a:extLst>
          </p:cNvPr>
          <p:cNvPicPr>
            <a:picLocks noChangeAspect="1"/>
          </p:cNvPicPr>
          <p:nvPr/>
        </p:nvPicPr>
        <p:blipFill>
          <a:blip r:embed="rId3"/>
          <a:stretch>
            <a:fillRect/>
          </a:stretch>
        </p:blipFill>
        <p:spPr>
          <a:xfrm>
            <a:off x="5212003" y="4415066"/>
            <a:ext cx="1767993" cy="1761897"/>
          </a:xfrm>
          <a:prstGeom prst="rect">
            <a:avLst/>
          </a:prstGeom>
        </p:spPr>
      </p:pic>
    </p:spTree>
    <p:extLst>
      <p:ext uri="{BB962C8B-B14F-4D97-AF65-F5344CB8AC3E}">
        <p14:creationId xmlns:p14="http://schemas.microsoft.com/office/powerpoint/2010/main" val="21395753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a:prstGeom prst="rect">
            <a:avLst/>
          </a:prstGeom>
        </p:spPr>
        <p:txBody>
          <a:bodyPr/>
          <a:lstStyle/>
          <a:p>
            <a:pPr>
              <a:defRPr/>
            </a:pPr>
            <a:r>
              <a:rPr lang="de-DE"/>
              <a:t>Anpassungsmaßnahme Agroforst</a:t>
            </a:r>
            <a:endParaRPr/>
          </a:p>
        </p:txBody>
      </p:sp>
      <p:sp>
        <p:nvSpPr>
          <p:cNvPr id="5" name="Inhaltsplatzhalter 2"/>
          <p:cNvSpPr>
            <a:spLocks noGrp="1"/>
          </p:cNvSpPr>
          <p:nvPr>
            <p:ph idx="1"/>
          </p:nvPr>
        </p:nvSpPr>
        <p:spPr bwMode="auto"/>
        <p:txBody>
          <a:bodyPr/>
          <a:lstStyle/>
          <a:p>
            <a:pPr marL="0" indent="0">
              <a:buNone/>
              <a:defRPr/>
            </a:pPr>
            <a:r>
              <a:rPr lang="de-DE" b="1" dirty="0"/>
              <a:t>Nachteile</a:t>
            </a:r>
            <a:r>
              <a:rPr lang="de-DE" dirty="0"/>
              <a:t>:</a:t>
            </a:r>
            <a:endParaRPr dirty="0"/>
          </a:p>
          <a:p>
            <a:pPr lvl="1">
              <a:defRPr/>
            </a:pPr>
            <a:endParaRPr lang="de-DE" dirty="0"/>
          </a:p>
          <a:p>
            <a:pPr lvl="1">
              <a:lnSpc>
                <a:spcPct val="150000"/>
              </a:lnSpc>
              <a:defRPr/>
            </a:pPr>
            <a:r>
              <a:rPr lang="de-DE" sz="2800" dirty="0"/>
              <a:t>Nicht auf allen Flächen geeignet </a:t>
            </a:r>
            <a:endParaRPr dirty="0"/>
          </a:p>
          <a:p>
            <a:pPr lvl="1">
              <a:lnSpc>
                <a:spcPct val="150000"/>
              </a:lnSpc>
              <a:defRPr/>
            </a:pPr>
            <a:r>
              <a:rPr lang="de-DE" sz="2800" dirty="0"/>
              <a:t>Langfristige Nutzungs- und Kapitalfestlegung </a:t>
            </a:r>
            <a:endParaRPr dirty="0"/>
          </a:p>
          <a:p>
            <a:pPr lvl="1">
              <a:lnSpc>
                <a:spcPct val="150000"/>
              </a:lnSpc>
              <a:defRPr/>
            </a:pPr>
            <a:r>
              <a:rPr lang="de-DE" sz="2800" dirty="0"/>
              <a:t>Hohe Investitionskosten, höhere Arbeitsbelastung</a:t>
            </a:r>
            <a:endParaRPr dirty="0"/>
          </a:p>
          <a:p>
            <a:pPr lvl="1">
              <a:lnSpc>
                <a:spcPct val="150000"/>
              </a:lnSpc>
              <a:defRPr/>
            </a:pPr>
            <a:r>
              <a:rPr lang="de-DE" sz="2800" dirty="0"/>
              <a:t>Wasser-, Licht- und Nährstoffkonkurrenz</a:t>
            </a:r>
            <a:endParaRPr dirty="0"/>
          </a:p>
          <a:p>
            <a:pPr lvl="1">
              <a:lnSpc>
                <a:spcPct val="150000"/>
              </a:lnSpc>
              <a:defRPr/>
            </a:pPr>
            <a:r>
              <a:rPr lang="de-DE" sz="2800" dirty="0"/>
              <a:t>Schattenwurf</a:t>
            </a:r>
            <a:endParaRPr dirty="0"/>
          </a:p>
          <a:p>
            <a:pPr lvl="1">
              <a:defRPr/>
            </a:pPr>
            <a:endParaRPr lang="de-DE" dirty="0"/>
          </a:p>
          <a:p>
            <a:pPr lvl="1">
              <a:defRPr/>
            </a:pPr>
            <a:endParaRPr lang="de-DE" dirty="0"/>
          </a:p>
        </p:txBody>
      </p:sp>
      <p:sp>
        <p:nvSpPr>
          <p:cNvPr id="6" name="Textfeld 4"/>
          <p:cNvSpPr>
            <a:spLocks/>
          </p:cNvSpPr>
          <p:nvPr/>
        </p:nvSpPr>
        <p:spPr bwMode="auto">
          <a:xfrm>
            <a:off x="7536160" y="5921438"/>
            <a:ext cx="1499128" cy="276999"/>
          </a:xfrm>
          <a:prstGeom prst="rect">
            <a:avLst/>
          </a:prstGeom>
          <a:noFill/>
        </p:spPr>
        <p:txBody>
          <a:bodyPr wrap="none" rtlCol="0">
            <a:spAutoFit/>
          </a:bodyPr>
          <a:lstStyle/>
          <a:p>
            <a:pPr>
              <a:defRPr/>
            </a:pPr>
            <a:r>
              <a:rPr lang="de-DE" sz="1200" dirty="0" err="1"/>
              <a:t>public</a:t>
            </a:r>
            <a:r>
              <a:rPr lang="de-DE" sz="1200" dirty="0"/>
              <a:t> </a:t>
            </a:r>
            <a:r>
              <a:rPr lang="de-DE" sz="1200" dirty="0" err="1"/>
              <a:t>climate</a:t>
            </a:r>
            <a:r>
              <a:rPr lang="de-DE" sz="1200" dirty="0"/>
              <a:t> </a:t>
            </a:r>
            <a:r>
              <a:rPr lang="de-DE" sz="1200" dirty="0" err="1"/>
              <a:t>school</a:t>
            </a:r>
            <a:endParaRPr lang="de-DE" sz="1200" dirty="0"/>
          </a:p>
        </p:txBody>
      </p:sp>
      <p:sp>
        <p:nvSpPr>
          <p:cNvPr id="7" name="Fußzeilenplatzhalter 3"/>
          <p:cNvSpPr>
            <a:spLocks noGrp="1"/>
          </p:cNvSpPr>
          <p:nvPr>
            <p:ph type="ftr" sz="quarter" idx="10"/>
          </p:nvPr>
        </p:nvSpPr>
        <p:spPr bwMode="auto"/>
        <p:txBody>
          <a:bodyPr/>
          <a:lstStyle/>
          <a:p>
            <a:pPr>
              <a:defRPr/>
            </a:pPr>
            <a:r>
              <a:rPr lang="de-DE"/>
              <a:t>Agroforst</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a:prstGeom prst="rect">
            <a:avLst/>
          </a:prstGeom>
        </p:spPr>
        <p:txBody>
          <a:bodyPr/>
          <a:lstStyle/>
          <a:p>
            <a:pPr>
              <a:defRPr/>
            </a:pPr>
            <a:r>
              <a:rPr lang="de-DE" dirty="0">
                <a:solidFill>
                  <a:schemeClr val="accent1"/>
                </a:solidFill>
              </a:rPr>
              <a:t>Anpassungsmaßnahme Agroforst</a:t>
            </a:r>
            <a:endParaRPr dirty="0">
              <a:solidFill>
                <a:schemeClr val="accent1"/>
              </a:solidFill>
            </a:endParaRPr>
          </a:p>
        </p:txBody>
      </p:sp>
      <p:sp>
        <p:nvSpPr>
          <p:cNvPr id="5" name="Inhaltsplatzhalter 2"/>
          <p:cNvSpPr>
            <a:spLocks noGrp="1"/>
          </p:cNvSpPr>
          <p:nvPr>
            <p:ph idx="1"/>
          </p:nvPr>
        </p:nvSpPr>
        <p:spPr bwMode="auto"/>
        <p:txBody>
          <a:bodyPr/>
          <a:lstStyle/>
          <a:p>
            <a:pPr marL="0" indent="0">
              <a:buNone/>
              <a:defRPr/>
            </a:pPr>
            <a:r>
              <a:rPr lang="de-DE" b="1"/>
              <a:t>Förderung von Agroforstsystemen</a:t>
            </a:r>
            <a:endParaRPr/>
          </a:p>
          <a:p>
            <a:pPr>
              <a:defRPr/>
            </a:pPr>
            <a:endParaRPr lang="de-DE"/>
          </a:p>
          <a:p>
            <a:pPr>
              <a:defRPr/>
            </a:pPr>
            <a:endParaRPr lang="de-DE"/>
          </a:p>
        </p:txBody>
      </p:sp>
      <p:pic>
        <p:nvPicPr>
          <p:cNvPr id="6" name="Grafik 4"/>
          <p:cNvPicPr>
            <a:picLocks noChangeAspect="1"/>
          </p:cNvPicPr>
          <p:nvPr/>
        </p:nvPicPr>
        <p:blipFill>
          <a:blip r:embed="rId3"/>
          <a:stretch/>
        </p:blipFill>
        <p:spPr bwMode="auto">
          <a:xfrm>
            <a:off x="625501" y="2005012"/>
            <a:ext cx="11100906" cy="3989388"/>
          </a:xfrm>
          <a:prstGeom prst="rect">
            <a:avLst/>
          </a:prstGeom>
        </p:spPr>
      </p:pic>
      <p:sp>
        <p:nvSpPr>
          <p:cNvPr id="7" name="Textfeld 7"/>
          <p:cNvSpPr>
            <a:spLocks/>
          </p:cNvSpPr>
          <p:nvPr/>
        </p:nvSpPr>
        <p:spPr bwMode="auto">
          <a:xfrm>
            <a:off x="9004300" y="6015951"/>
            <a:ext cx="1499128" cy="276999"/>
          </a:xfrm>
          <a:prstGeom prst="rect">
            <a:avLst/>
          </a:prstGeom>
          <a:noFill/>
        </p:spPr>
        <p:txBody>
          <a:bodyPr wrap="none" rtlCol="0">
            <a:spAutoFit/>
          </a:bodyPr>
          <a:lstStyle/>
          <a:p>
            <a:pPr>
              <a:defRPr/>
            </a:pPr>
            <a:r>
              <a:rPr lang="de-DE" sz="1200" dirty="0" err="1"/>
              <a:t>public</a:t>
            </a:r>
            <a:r>
              <a:rPr lang="de-DE" sz="1200" dirty="0"/>
              <a:t> </a:t>
            </a:r>
            <a:r>
              <a:rPr lang="de-DE" sz="1200" dirty="0" err="1"/>
              <a:t>climate</a:t>
            </a:r>
            <a:r>
              <a:rPr lang="de-DE" sz="1200" dirty="0"/>
              <a:t> </a:t>
            </a:r>
            <a:r>
              <a:rPr lang="de-DE" sz="1200" dirty="0" err="1"/>
              <a:t>school</a:t>
            </a:r>
            <a:endParaRPr lang="de-DE" sz="1200" dirty="0"/>
          </a:p>
        </p:txBody>
      </p:sp>
      <p:sp>
        <p:nvSpPr>
          <p:cNvPr id="8" name="Fußzeilenplatzhalter 3"/>
          <p:cNvSpPr>
            <a:spLocks noGrp="1"/>
          </p:cNvSpPr>
          <p:nvPr>
            <p:ph type="ftr" sz="quarter" idx="10"/>
          </p:nvPr>
        </p:nvSpPr>
        <p:spPr bwMode="auto"/>
        <p:txBody>
          <a:bodyPr/>
          <a:lstStyle/>
          <a:p>
            <a:pPr>
              <a:defRPr/>
            </a:pPr>
            <a:r>
              <a:rPr lang="de-DE"/>
              <a:t>Agroforst</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a:prstGeom prst="rect">
            <a:avLst/>
          </a:prstGeom>
        </p:spPr>
        <p:txBody>
          <a:bodyPr/>
          <a:lstStyle/>
          <a:p>
            <a:pPr>
              <a:defRPr/>
            </a:pPr>
            <a:r>
              <a:rPr lang="de-DE" dirty="0">
                <a:solidFill>
                  <a:schemeClr val="accent1"/>
                </a:solidFill>
              </a:rPr>
              <a:t>FAZIT Agroforst</a:t>
            </a:r>
            <a:endParaRPr dirty="0">
              <a:solidFill>
                <a:schemeClr val="accent1"/>
              </a:solidFill>
            </a:endParaRPr>
          </a:p>
        </p:txBody>
      </p:sp>
      <p:sp>
        <p:nvSpPr>
          <p:cNvPr id="5" name="Inhaltsplatzhalter 2"/>
          <p:cNvSpPr>
            <a:spLocks noGrp="1"/>
          </p:cNvSpPr>
          <p:nvPr>
            <p:ph idx="1"/>
          </p:nvPr>
        </p:nvSpPr>
        <p:spPr bwMode="auto"/>
        <p:txBody>
          <a:bodyPr/>
          <a:lstStyle/>
          <a:p>
            <a:pPr marL="0" indent="0">
              <a:buNone/>
              <a:defRPr/>
            </a:pPr>
            <a:endParaRPr lang="de-DE" dirty="0"/>
          </a:p>
          <a:p>
            <a:pPr marL="0" indent="0">
              <a:buNone/>
              <a:defRPr/>
            </a:pPr>
            <a:r>
              <a:rPr lang="de-DE" b="1" dirty="0"/>
              <a:t>		Agroforst hat ein hohes Potenzial als nachhaltige 				Anpassungsmaßnahme in der Landwirtschaft und im 			Gemüsebau an den Klimawandel.</a:t>
            </a:r>
          </a:p>
          <a:p>
            <a:pPr marL="0" indent="0">
              <a:buNone/>
              <a:defRPr/>
            </a:pPr>
            <a:r>
              <a:rPr lang="de-DE" b="1" dirty="0"/>
              <a:t>		Zusätzlich hat es positive Effekte auf den Klimaschutz 			und die Biodiversität. </a:t>
            </a:r>
          </a:p>
          <a:p>
            <a:pPr marL="0" indent="0">
              <a:buNone/>
              <a:defRPr/>
            </a:pPr>
            <a:r>
              <a:rPr lang="de-DE" b="1" dirty="0"/>
              <a:t>		</a:t>
            </a:r>
            <a:endParaRPr dirty="0"/>
          </a:p>
          <a:p>
            <a:pPr>
              <a:buFont typeface="Wingdings"/>
              <a:buChar char="Ø"/>
              <a:defRPr/>
            </a:pPr>
            <a:endParaRPr lang="de-DE" dirty="0"/>
          </a:p>
          <a:p>
            <a:pPr marL="0" indent="0">
              <a:buNone/>
              <a:defRPr/>
            </a:pPr>
            <a:endParaRPr dirty="0"/>
          </a:p>
        </p:txBody>
      </p:sp>
      <p:sp>
        <p:nvSpPr>
          <p:cNvPr id="7" name="Fußzeilenplatzhalter 3"/>
          <p:cNvSpPr>
            <a:spLocks noGrp="1"/>
          </p:cNvSpPr>
          <p:nvPr>
            <p:ph type="ftr" sz="quarter" idx="10"/>
          </p:nvPr>
        </p:nvSpPr>
        <p:spPr bwMode="auto"/>
        <p:txBody>
          <a:bodyPr/>
          <a:lstStyle/>
          <a:p>
            <a:pPr>
              <a:defRPr/>
            </a:pPr>
            <a:r>
              <a:rPr lang="de-DE"/>
              <a:t>Agroforst</a:t>
            </a:r>
            <a:endParaRPr/>
          </a:p>
        </p:txBody>
      </p:sp>
      <p:sp>
        <p:nvSpPr>
          <p:cNvPr id="2" name="Pfeil: nach rechts 1">
            <a:extLst>
              <a:ext uri="{FF2B5EF4-FFF2-40B4-BE49-F238E27FC236}">
                <a16:creationId xmlns:a16="http://schemas.microsoft.com/office/drawing/2014/main" id="{2C328BDA-EC54-4230-9374-E1B2585FD8E1}"/>
              </a:ext>
            </a:extLst>
          </p:cNvPr>
          <p:cNvSpPr/>
          <p:nvPr/>
        </p:nvSpPr>
        <p:spPr>
          <a:xfrm>
            <a:off x="1343472" y="2060848"/>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Rechteck 2">
            <a:extLst>
              <a:ext uri="{FF2B5EF4-FFF2-40B4-BE49-F238E27FC236}">
                <a16:creationId xmlns:a16="http://schemas.microsoft.com/office/drawing/2014/main" id="{83F68B92-1014-4598-B072-CA187D989CB2}"/>
              </a:ext>
            </a:extLst>
          </p:cNvPr>
          <p:cNvSpPr/>
          <p:nvPr/>
        </p:nvSpPr>
        <p:spPr>
          <a:xfrm>
            <a:off x="1055440" y="1628800"/>
            <a:ext cx="10298360" cy="4176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a:prstGeom prst="rect">
            <a:avLst/>
          </a:prstGeom>
        </p:spPr>
        <p:txBody>
          <a:bodyPr/>
          <a:lstStyle/>
          <a:p>
            <a:pPr>
              <a:defRPr/>
            </a:pPr>
            <a:r>
              <a:rPr lang="de-DE" dirty="0">
                <a:solidFill>
                  <a:schemeClr val="accent1"/>
                </a:solidFill>
              </a:rPr>
              <a:t>Agroforst im Gemüsebau</a:t>
            </a:r>
            <a:endParaRPr dirty="0">
              <a:solidFill>
                <a:schemeClr val="accent1"/>
              </a:solidFill>
            </a:endParaRPr>
          </a:p>
        </p:txBody>
      </p:sp>
      <p:sp>
        <p:nvSpPr>
          <p:cNvPr id="6" name="Fußzeilenplatzhalter 3"/>
          <p:cNvSpPr>
            <a:spLocks noGrp="1"/>
          </p:cNvSpPr>
          <p:nvPr>
            <p:ph type="ftr" sz="quarter" idx="10"/>
          </p:nvPr>
        </p:nvSpPr>
        <p:spPr bwMode="auto"/>
        <p:txBody>
          <a:bodyPr/>
          <a:lstStyle/>
          <a:p>
            <a:pPr>
              <a:defRPr/>
            </a:pPr>
            <a:r>
              <a:rPr lang="de-DE"/>
              <a:t>Agroforst</a:t>
            </a:r>
            <a:endParaRPr/>
          </a:p>
        </p:txBody>
      </p:sp>
      <p:sp>
        <p:nvSpPr>
          <p:cNvPr id="7" name="Textfeld 6"/>
          <p:cNvSpPr>
            <a:spLocks/>
          </p:cNvSpPr>
          <p:nvPr/>
        </p:nvSpPr>
        <p:spPr bwMode="auto">
          <a:xfrm>
            <a:off x="2212482" y="5709171"/>
            <a:ext cx="2299342" cy="261610"/>
          </a:xfrm>
          <a:prstGeom prst="rect">
            <a:avLst/>
          </a:prstGeom>
          <a:noFill/>
        </p:spPr>
        <p:txBody>
          <a:bodyPr wrap="square" rtlCol="0">
            <a:spAutoFit/>
          </a:bodyPr>
          <a:lstStyle/>
          <a:p>
            <a:pPr>
              <a:defRPr/>
            </a:pPr>
            <a:r>
              <a:rPr lang="de-DE" sz="1100" dirty="0"/>
              <a:t>Copyright: </a:t>
            </a:r>
            <a:r>
              <a:rPr lang="de-CH" sz="1100" u="sng" dirty="0">
                <a:hlinkClick r:id="rId3"/>
              </a:rPr>
              <a:t>www.haenni-noflen.ch</a:t>
            </a:r>
            <a:endParaRPr lang="de-DE" sz="1100" dirty="0"/>
          </a:p>
        </p:txBody>
      </p:sp>
      <p:pic>
        <p:nvPicPr>
          <p:cNvPr id="12" name="Inhaltsplatzhalter 11">
            <a:extLst>
              <a:ext uri="{FF2B5EF4-FFF2-40B4-BE49-F238E27FC236}">
                <a16:creationId xmlns:a16="http://schemas.microsoft.com/office/drawing/2014/main" id="{C8E93C21-7C70-4446-A2D9-CE7A5FE67B1E}"/>
              </a:ext>
            </a:extLst>
          </p:cNvPr>
          <p:cNvPicPr>
            <a:picLocks noGrp="1" noChangeAspect="1"/>
          </p:cNvPicPr>
          <p:nvPr>
            <p:ph idx="1"/>
          </p:nvPr>
        </p:nvPicPr>
        <p:blipFill>
          <a:blip r:embed="rId4"/>
          <a:stretch>
            <a:fillRect/>
          </a:stretch>
        </p:blipFill>
        <p:spPr>
          <a:xfrm>
            <a:off x="2221830" y="1326877"/>
            <a:ext cx="7748339" cy="433907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a:prstGeom prst="rect">
            <a:avLst/>
          </a:prstGeom>
        </p:spPr>
        <p:txBody>
          <a:bodyPr/>
          <a:lstStyle/>
          <a:p>
            <a:pPr>
              <a:defRPr/>
            </a:pPr>
            <a:r>
              <a:rPr lang="de-DE" dirty="0">
                <a:solidFill>
                  <a:schemeClr val="accent1"/>
                </a:solidFill>
              </a:rPr>
              <a:t>Agroforst im Gemüsebau</a:t>
            </a:r>
            <a:endParaRPr dirty="0">
              <a:solidFill>
                <a:schemeClr val="accent1"/>
              </a:solidFill>
            </a:endParaRPr>
          </a:p>
        </p:txBody>
      </p:sp>
      <p:sp>
        <p:nvSpPr>
          <p:cNvPr id="5" name="Inhaltsplatzhalter 2"/>
          <p:cNvSpPr>
            <a:spLocks noGrp="1"/>
          </p:cNvSpPr>
          <p:nvPr>
            <p:ph idx="1"/>
          </p:nvPr>
        </p:nvSpPr>
        <p:spPr bwMode="auto"/>
        <p:txBody>
          <a:bodyPr/>
          <a:lstStyle/>
          <a:p>
            <a:pPr marL="0" indent="0">
              <a:buNone/>
              <a:defRPr/>
            </a:pPr>
            <a:r>
              <a:rPr lang="de-DE" dirty="0"/>
              <a:t>Möglich sind im gewöhnlichen Feldbau, Baumreihen zwischen die Beete zu ziehen z.B. mit:</a:t>
            </a:r>
          </a:p>
          <a:p>
            <a:pPr marL="0" indent="0">
              <a:buNone/>
              <a:defRPr/>
            </a:pPr>
            <a:endParaRPr lang="de-DE" dirty="0"/>
          </a:p>
          <a:p>
            <a:pPr>
              <a:defRPr/>
            </a:pPr>
            <a:r>
              <a:rPr lang="de-DE" dirty="0"/>
              <a:t>Beerensträuchern</a:t>
            </a:r>
          </a:p>
          <a:p>
            <a:pPr>
              <a:defRPr/>
            </a:pPr>
            <a:r>
              <a:rPr lang="de-DE" dirty="0"/>
              <a:t>Niederstammobst</a:t>
            </a:r>
          </a:p>
          <a:p>
            <a:pPr>
              <a:defRPr/>
            </a:pPr>
            <a:r>
              <a:rPr lang="de-DE" dirty="0"/>
              <a:t>Hochstamm</a:t>
            </a:r>
          </a:p>
          <a:p>
            <a:pPr marL="0" indent="0">
              <a:buNone/>
              <a:defRPr/>
            </a:pPr>
            <a:endParaRPr lang="de-DE" dirty="0"/>
          </a:p>
          <a:p>
            <a:pPr marL="0" indent="0">
              <a:buNone/>
              <a:defRPr/>
            </a:pPr>
            <a:r>
              <a:rPr lang="de-DE" dirty="0"/>
              <a:t>	Je größer die Bäume, desto mehr Abstand zwischen den</a:t>
            </a:r>
            <a:br>
              <a:rPr lang="de-DE" dirty="0"/>
            </a:br>
            <a:r>
              <a:rPr lang="de-DE" dirty="0"/>
              <a:t>           Baumreihen sollte gewählt werden (Bsp. Wertholzbäume) </a:t>
            </a:r>
            <a:endParaRPr lang="de-DE" sz="2400" dirty="0"/>
          </a:p>
        </p:txBody>
      </p:sp>
      <p:sp>
        <p:nvSpPr>
          <p:cNvPr id="2" name="Pfeil: nach rechts 1">
            <a:extLst>
              <a:ext uri="{FF2B5EF4-FFF2-40B4-BE49-F238E27FC236}">
                <a16:creationId xmlns:a16="http://schemas.microsoft.com/office/drawing/2014/main" id="{7F4AC676-C120-42AE-B3B9-2614D8B7CF18}"/>
              </a:ext>
            </a:extLst>
          </p:cNvPr>
          <p:cNvSpPr/>
          <p:nvPr/>
        </p:nvSpPr>
        <p:spPr>
          <a:xfrm>
            <a:off x="838200" y="4797152"/>
            <a:ext cx="793304"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a:prstGeom prst="rect">
            <a:avLst/>
          </a:prstGeom>
        </p:spPr>
        <p:txBody>
          <a:bodyPr/>
          <a:lstStyle/>
          <a:p>
            <a:pPr>
              <a:defRPr/>
            </a:pPr>
            <a:r>
              <a:rPr lang="de-DE" dirty="0">
                <a:solidFill>
                  <a:schemeClr val="accent1"/>
                </a:solidFill>
              </a:rPr>
              <a:t>Geeignete Baumpartner</a:t>
            </a:r>
            <a:endParaRPr dirty="0">
              <a:solidFill>
                <a:schemeClr val="accent1"/>
              </a:solidFill>
            </a:endParaRPr>
          </a:p>
        </p:txBody>
      </p:sp>
      <p:sp>
        <p:nvSpPr>
          <p:cNvPr id="6" name="Fußzeilenplatzhalter 3"/>
          <p:cNvSpPr>
            <a:spLocks noGrp="1"/>
          </p:cNvSpPr>
          <p:nvPr>
            <p:ph type="ftr" sz="quarter" idx="10"/>
          </p:nvPr>
        </p:nvSpPr>
        <p:spPr bwMode="auto"/>
        <p:txBody>
          <a:bodyPr/>
          <a:lstStyle/>
          <a:p>
            <a:pPr>
              <a:defRPr/>
            </a:pPr>
            <a:r>
              <a:rPr lang="de-DE"/>
              <a:t>Agroforst</a:t>
            </a:r>
            <a:endParaRPr/>
          </a:p>
        </p:txBody>
      </p:sp>
      <p:graphicFrame>
        <p:nvGraphicFramePr>
          <p:cNvPr id="3" name="Tabelle 2">
            <a:extLst>
              <a:ext uri="{FF2B5EF4-FFF2-40B4-BE49-F238E27FC236}">
                <a16:creationId xmlns:a16="http://schemas.microsoft.com/office/drawing/2014/main" id="{A5586E64-E1A2-46F6-B697-1179E6701FC7}"/>
              </a:ext>
            </a:extLst>
          </p:cNvPr>
          <p:cNvGraphicFramePr>
            <a:graphicFrameLocks noGrp="1"/>
          </p:cNvGraphicFramePr>
          <p:nvPr>
            <p:extLst>
              <p:ext uri="{D42A27DB-BD31-4B8C-83A1-F6EECF244321}">
                <p14:modId xmlns:p14="http://schemas.microsoft.com/office/powerpoint/2010/main" val="3702138704"/>
              </p:ext>
            </p:extLst>
          </p:nvPr>
        </p:nvGraphicFramePr>
        <p:xfrm>
          <a:off x="838200" y="1203454"/>
          <a:ext cx="11018440" cy="5584529"/>
        </p:xfrm>
        <a:graphic>
          <a:graphicData uri="http://schemas.openxmlformats.org/drawingml/2006/table">
            <a:tbl>
              <a:tblPr firstRow="1" bandRow="1">
                <a:tableStyleId>{5C22544A-7EE6-4342-B048-85BDC9FD1C3A}</a:tableStyleId>
              </a:tblPr>
              <a:tblGrid>
                <a:gridCol w="2293416">
                  <a:extLst>
                    <a:ext uri="{9D8B030D-6E8A-4147-A177-3AD203B41FA5}">
                      <a16:colId xmlns:a16="http://schemas.microsoft.com/office/drawing/2014/main" val="1770618515"/>
                    </a:ext>
                  </a:extLst>
                </a:gridCol>
                <a:gridCol w="4140689">
                  <a:extLst>
                    <a:ext uri="{9D8B030D-6E8A-4147-A177-3AD203B41FA5}">
                      <a16:colId xmlns:a16="http://schemas.microsoft.com/office/drawing/2014/main" val="2618710573"/>
                    </a:ext>
                  </a:extLst>
                </a:gridCol>
                <a:gridCol w="4584335">
                  <a:extLst>
                    <a:ext uri="{9D8B030D-6E8A-4147-A177-3AD203B41FA5}">
                      <a16:colId xmlns:a16="http://schemas.microsoft.com/office/drawing/2014/main" val="1831762674"/>
                    </a:ext>
                  </a:extLst>
                </a:gridCol>
              </a:tblGrid>
              <a:tr h="401453">
                <a:tc>
                  <a:txBody>
                    <a:bodyPr/>
                    <a:lstStyle/>
                    <a:p>
                      <a:r>
                        <a:rPr lang="de-DE" sz="2400" dirty="0"/>
                        <a:t>Baumart</a:t>
                      </a:r>
                    </a:p>
                  </a:txBody>
                  <a:tcPr/>
                </a:tc>
                <a:tc>
                  <a:txBody>
                    <a:bodyPr/>
                    <a:lstStyle/>
                    <a:p>
                      <a:r>
                        <a:rPr lang="de-DE" sz="2400" dirty="0"/>
                        <a:t>Unterkultur</a:t>
                      </a:r>
                    </a:p>
                  </a:txBody>
                  <a:tcPr/>
                </a:tc>
                <a:tc>
                  <a:txBody>
                    <a:bodyPr/>
                    <a:lstStyle/>
                    <a:p>
                      <a:r>
                        <a:rPr lang="de-DE" sz="2400" dirty="0"/>
                        <a:t>Besonderheiten</a:t>
                      </a:r>
                    </a:p>
                  </a:txBody>
                  <a:tcPr/>
                </a:tc>
                <a:extLst>
                  <a:ext uri="{0D108BD9-81ED-4DB2-BD59-A6C34878D82A}">
                    <a16:rowId xmlns:a16="http://schemas.microsoft.com/office/drawing/2014/main" val="731546286"/>
                  </a:ext>
                </a:extLst>
              </a:tr>
              <a:tr h="1286849">
                <a:tc>
                  <a:txBody>
                    <a:bodyPr/>
                    <a:lstStyle/>
                    <a:p>
                      <a:r>
                        <a:rPr lang="de-DE" sz="2400" dirty="0"/>
                        <a:t>Nussbaum</a:t>
                      </a:r>
                    </a:p>
                  </a:txBody>
                  <a:tcPr/>
                </a:tc>
                <a:tc>
                  <a:txBody>
                    <a:bodyPr/>
                    <a:lstStyle/>
                    <a:p>
                      <a:r>
                        <a:rPr lang="de-DE" sz="2400" dirty="0"/>
                        <a:t>Getreide, Körnerleguminosen, Hackfrüchte, Ölsaaten, Grünland, Spezialkulturen</a:t>
                      </a:r>
                    </a:p>
                  </a:txBody>
                  <a:tcPr/>
                </a:tc>
                <a:tc>
                  <a:txBody>
                    <a:bodyPr/>
                    <a:lstStyle/>
                    <a:p>
                      <a:r>
                        <a:rPr lang="de-DE" sz="2400" dirty="0"/>
                        <a:t>Nussbaum: später Blattaustrieb, tiefwurzelnd</a:t>
                      </a:r>
                    </a:p>
                  </a:txBody>
                  <a:tcPr/>
                </a:tc>
                <a:extLst>
                  <a:ext uri="{0D108BD9-81ED-4DB2-BD59-A6C34878D82A}">
                    <a16:rowId xmlns:a16="http://schemas.microsoft.com/office/drawing/2014/main" val="1241990439"/>
                  </a:ext>
                </a:extLst>
              </a:tr>
              <a:tr h="1880779">
                <a:tc>
                  <a:txBody>
                    <a:bodyPr/>
                    <a:lstStyle/>
                    <a:p>
                      <a:r>
                        <a:rPr lang="de-DE" sz="2400" dirty="0"/>
                        <a:t>Apfel, Birne, </a:t>
                      </a:r>
                      <a:br>
                        <a:rPr lang="de-DE" sz="2400" dirty="0"/>
                      </a:br>
                      <a:r>
                        <a:rPr lang="de-DE" sz="2400" dirty="0"/>
                        <a:t>Zwetschge</a:t>
                      </a:r>
                    </a:p>
                  </a:txBody>
                  <a:tcPr/>
                </a:tc>
                <a:tc>
                  <a:txBody>
                    <a:bodyPr/>
                    <a:lstStyle/>
                    <a:p>
                      <a:r>
                        <a:rPr lang="de-DE" sz="2400" dirty="0"/>
                        <a:t>s.o.</a:t>
                      </a:r>
                    </a:p>
                  </a:txBody>
                  <a:tcPr/>
                </a:tc>
                <a:tc>
                  <a:txBody>
                    <a:bodyPr/>
                    <a:lstStyle/>
                    <a:p>
                      <a:r>
                        <a:rPr lang="de-DE" sz="2400" dirty="0"/>
                        <a:t>Obstbäume: Mittlerer bis später Blattaustrieb, </a:t>
                      </a:r>
                      <a:r>
                        <a:rPr lang="de-DE" sz="2400" dirty="0" err="1"/>
                        <a:t>flachgründig</a:t>
                      </a:r>
                      <a:r>
                        <a:rPr lang="de-DE" sz="2400" dirty="0"/>
                        <a:t>. Daher nur auf tiefgründigen Standorten mit Acker- oder Spezialkulturen kombinieren</a:t>
                      </a:r>
                    </a:p>
                  </a:txBody>
                  <a:tcPr/>
                </a:tc>
                <a:extLst>
                  <a:ext uri="{0D108BD9-81ED-4DB2-BD59-A6C34878D82A}">
                    <a16:rowId xmlns:a16="http://schemas.microsoft.com/office/drawing/2014/main" val="1944702757"/>
                  </a:ext>
                </a:extLst>
              </a:tr>
              <a:tr h="1583814">
                <a:tc>
                  <a:txBody>
                    <a:bodyPr/>
                    <a:lstStyle/>
                    <a:p>
                      <a:r>
                        <a:rPr lang="de-DE" sz="2400" dirty="0"/>
                        <a:t>Kirsche</a:t>
                      </a:r>
                    </a:p>
                  </a:txBody>
                  <a:tcPr/>
                </a:tc>
                <a:tc>
                  <a:txBody>
                    <a:bodyPr/>
                    <a:lstStyle/>
                    <a:p>
                      <a:r>
                        <a:rPr lang="de-DE" sz="2400" dirty="0"/>
                        <a:t>Gemüse</a:t>
                      </a:r>
                    </a:p>
                  </a:txBody>
                  <a:tcPr/>
                </a:tc>
                <a:tc>
                  <a:txBody>
                    <a:bodyPr/>
                    <a:lstStyle/>
                    <a:p>
                      <a:r>
                        <a:rPr lang="de-DE" sz="2400" dirty="0"/>
                        <a:t>Früher Blattaustrieb. Kirschen sind reif, wenn Getreide noch steht, daher weniger für Ackerkulturen geeignet. Ausnahme: Vogelkirsche zur Wertholznutzung</a:t>
                      </a:r>
                    </a:p>
                  </a:txBody>
                  <a:tcPr/>
                </a:tc>
                <a:extLst>
                  <a:ext uri="{0D108BD9-81ED-4DB2-BD59-A6C34878D82A}">
                    <a16:rowId xmlns:a16="http://schemas.microsoft.com/office/drawing/2014/main" val="467761390"/>
                  </a:ext>
                </a:extLst>
              </a:tr>
            </a:tbl>
          </a:graphicData>
        </a:graphic>
      </p:graphicFrame>
    </p:spTree>
    <p:extLst>
      <p:ext uri="{BB962C8B-B14F-4D97-AF65-F5344CB8AC3E}">
        <p14:creationId xmlns:p14="http://schemas.microsoft.com/office/powerpoint/2010/main" val="24091982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a:prstGeom prst="rect">
            <a:avLst/>
          </a:prstGeom>
        </p:spPr>
        <p:txBody>
          <a:bodyPr/>
          <a:lstStyle/>
          <a:p>
            <a:pPr>
              <a:defRPr/>
            </a:pPr>
            <a:r>
              <a:rPr lang="de-DE" dirty="0">
                <a:solidFill>
                  <a:schemeClr val="accent1"/>
                </a:solidFill>
              </a:rPr>
              <a:t>Anlage und Pflege der Baumreihen</a:t>
            </a:r>
            <a:endParaRPr dirty="0">
              <a:solidFill>
                <a:schemeClr val="accent1"/>
              </a:solidFill>
            </a:endParaRPr>
          </a:p>
        </p:txBody>
      </p:sp>
      <p:sp>
        <p:nvSpPr>
          <p:cNvPr id="5" name="Inhaltsplatzhalter 2"/>
          <p:cNvSpPr>
            <a:spLocks noGrp="1"/>
          </p:cNvSpPr>
          <p:nvPr>
            <p:ph idx="1"/>
          </p:nvPr>
        </p:nvSpPr>
        <p:spPr bwMode="auto"/>
        <p:txBody>
          <a:bodyPr/>
          <a:lstStyle/>
          <a:p>
            <a:pPr marL="0" indent="0">
              <a:buNone/>
              <a:defRPr/>
            </a:pPr>
            <a:r>
              <a:rPr lang="de-DE" b="1" dirty="0"/>
              <a:t>Wichtig</a:t>
            </a:r>
            <a:r>
              <a:rPr lang="de-DE" dirty="0"/>
              <a:t>: </a:t>
            </a:r>
          </a:p>
          <a:p>
            <a:pPr>
              <a:defRPr/>
            </a:pPr>
            <a:r>
              <a:rPr lang="de-DE" sz="2600" dirty="0"/>
              <a:t>Sorgfältige Planung</a:t>
            </a:r>
          </a:p>
          <a:p>
            <a:pPr>
              <a:defRPr/>
            </a:pPr>
            <a:r>
              <a:rPr lang="de-DE" sz="2600" dirty="0"/>
              <a:t>Auswahl der Agroforstkulturen </a:t>
            </a:r>
          </a:p>
          <a:p>
            <a:pPr>
              <a:defRPr/>
            </a:pPr>
            <a:r>
              <a:rPr lang="de-DE" sz="2600" dirty="0"/>
              <a:t>Ausrichten der Baumreihe in Nord-Süd-Richtung </a:t>
            </a:r>
          </a:p>
          <a:p>
            <a:pPr>
              <a:defRPr/>
            </a:pPr>
            <a:r>
              <a:rPr lang="de-DE" sz="2600" dirty="0"/>
              <a:t>Baumabstände abhängig von Baumgröße</a:t>
            </a:r>
          </a:p>
          <a:p>
            <a:pPr>
              <a:defRPr/>
            </a:pPr>
            <a:r>
              <a:rPr lang="de-DE" sz="2600" dirty="0"/>
              <a:t>Abstand zur nächsten Baumreihe</a:t>
            </a:r>
          </a:p>
          <a:p>
            <a:pPr>
              <a:defRPr/>
            </a:pPr>
            <a:r>
              <a:rPr lang="de-DE" sz="2600" dirty="0"/>
              <a:t>Auswahl der Kulturen direkt neben der Baumreihe</a:t>
            </a:r>
          </a:p>
          <a:p>
            <a:pPr>
              <a:defRPr/>
            </a:pPr>
            <a:r>
              <a:rPr lang="de-DE" sz="2600" dirty="0"/>
              <a:t>Regelmäßige tiefe Bodenbearbeitung entlang der Baumreihen</a:t>
            </a:r>
          </a:p>
          <a:p>
            <a:pPr>
              <a:defRPr/>
            </a:pPr>
            <a:r>
              <a:rPr lang="de-DE" sz="2600" dirty="0"/>
              <a:t>Regelmäßiger Schnitt der Bäume</a:t>
            </a:r>
          </a:p>
          <a:p>
            <a:pPr>
              <a:defRPr/>
            </a:pPr>
            <a:r>
              <a:rPr lang="de-DE" sz="2600" dirty="0"/>
              <a:t>Mulchen der Baumreihe</a:t>
            </a:r>
          </a:p>
          <a:p>
            <a:pPr>
              <a:defRPr/>
            </a:pPr>
            <a:endParaRPr lang="de-DE" sz="2400" dirty="0"/>
          </a:p>
        </p:txBody>
      </p:sp>
    </p:spTree>
    <p:extLst>
      <p:ext uri="{BB962C8B-B14F-4D97-AF65-F5344CB8AC3E}">
        <p14:creationId xmlns:p14="http://schemas.microsoft.com/office/powerpoint/2010/main" val="47527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lstStyle/>
          <a:p>
            <a:pPr>
              <a:defRPr/>
            </a:pPr>
            <a:r>
              <a:rPr lang="de-DE" dirty="0"/>
              <a:t>Arbeitsauftrag 1: </a:t>
            </a:r>
            <a:endParaRPr dirty="0"/>
          </a:p>
        </p:txBody>
      </p:sp>
      <p:sp>
        <p:nvSpPr>
          <p:cNvPr id="5" name="Inhaltsplatzhalter 2"/>
          <p:cNvSpPr>
            <a:spLocks noGrp="1"/>
          </p:cNvSpPr>
          <p:nvPr>
            <p:ph idx="1"/>
          </p:nvPr>
        </p:nvSpPr>
        <p:spPr bwMode="auto"/>
        <p:txBody>
          <a:bodyPr/>
          <a:lstStyle/>
          <a:p>
            <a:pPr marL="0" indent="0">
              <a:buNone/>
              <a:defRPr/>
            </a:pPr>
            <a:r>
              <a:rPr lang="de-DE" sz="2600" dirty="0"/>
              <a:t>Sie planen, in Ihrem Betrieb ein Agroforstsystem zu integrieren, um dessen positive Effekte zu nutzen. </a:t>
            </a:r>
            <a:endParaRPr sz="2600" dirty="0"/>
          </a:p>
          <a:p>
            <a:pPr marL="0" indent="0">
              <a:buNone/>
              <a:defRPr/>
            </a:pPr>
            <a:r>
              <a:rPr lang="de-DE" sz="2600" dirty="0"/>
              <a:t>Erstellen Sie einen Plan für die vorgesehene Fläche und berücksichtigen Sie dabei folgende Punkte (s. Tabelle).</a:t>
            </a:r>
          </a:p>
          <a:p>
            <a:pPr marL="0" indent="0">
              <a:buNone/>
              <a:defRPr/>
            </a:pPr>
            <a:r>
              <a:rPr lang="de-DE" sz="2600" dirty="0"/>
              <a:t>Nehmen Sie die Broschüre „Agroforstsysteme“ von </a:t>
            </a:r>
            <a:r>
              <a:rPr lang="de-DE" sz="2600" dirty="0" err="1"/>
              <a:t>Agridea</a:t>
            </a:r>
            <a:r>
              <a:rPr lang="de-DE" sz="2600" dirty="0"/>
              <a:t> zur Hilfe:</a:t>
            </a:r>
          </a:p>
          <a:p>
            <a:pPr marL="0" indent="0">
              <a:buNone/>
              <a:defRPr/>
            </a:pPr>
            <a:r>
              <a:rPr lang="de-DE" sz="2600" b="1" dirty="0"/>
              <a:t>14.04.05_Agroforst_agridea oder zum Download direkt über die Homepage:</a:t>
            </a:r>
          </a:p>
          <a:p>
            <a:pPr marL="0" indent="0">
              <a:buNone/>
              <a:defRPr/>
            </a:pPr>
            <a:r>
              <a:rPr lang="de-DE" sz="2600" dirty="0">
                <a:hlinkClick r:id="rId2"/>
              </a:rPr>
              <a:t>https://agridea.abacuscity.ch/de/A~3048/0~0~Shop/Agroforstsysteme</a:t>
            </a:r>
            <a:r>
              <a:rPr lang="de-DE" sz="2600" dirty="0"/>
              <a:t> </a:t>
            </a:r>
          </a:p>
          <a:p>
            <a:pPr marL="0" indent="0">
              <a:buNone/>
              <a:defRPr/>
            </a:pPr>
            <a:endParaRPr lang="de-DE" sz="2600" dirty="0"/>
          </a:p>
          <a:p>
            <a:pPr marL="0" indent="0">
              <a:buNone/>
              <a:defRPr/>
            </a:pPr>
            <a:r>
              <a:rPr lang="de-DE" sz="2600" b="1" dirty="0"/>
              <a:t>Stellen Sie Ihre Ergebnisse vor und diskutieren Sie diese mit Ihrer Klasse</a:t>
            </a:r>
            <a:endParaRPr lang="de-DE" sz="2600" dirty="0"/>
          </a:p>
        </p:txBody>
      </p:sp>
      <p:sp>
        <p:nvSpPr>
          <p:cNvPr id="6" name="Fußzeilenplatzhalter 3"/>
          <p:cNvSpPr>
            <a:spLocks noGrp="1"/>
          </p:cNvSpPr>
          <p:nvPr>
            <p:ph type="ftr" sz="quarter" idx="10"/>
          </p:nvPr>
        </p:nvSpPr>
        <p:spPr bwMode="auto"/>
        <p:txBody>
          <a:bodyPr/>
          <a:lstStyle/>
          <a:p>
            <a:pPr>
              <a:defRPr/>
            </a:pPr>
            <a:r>
              <a:rPr lang="de-DE"/>
              <a:t>Futterversorgung</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lstStyle/>
          <a:p>
            <a:pPr>
              <a:defRPr/>
            </a:pPr>
            <a:r>
              <a:rPr lang="de-DE" dirty="0"/>
              <a:t>Arbeitsauftrag 1: </a:t>
            </a:r>
            <a:endParaRPr dirty="0"/>
          </a:p>
        </p:txBody>
      </p:sp>
      <p:graphicFrame>
        <p:nvGraphicFramePr>
          <p:cNvPr id="2" name="Inhaltsplatzhalter 1">
            <a:extLst>
              <a:ext uri="{FF2B5EF4-FFF2-40B4-BE49-F238E27FC236}">
                <a16:creationId xmlns:a16="http://schemas.microsoft.com/office/drawing/2014/main" id="{9CFCBB91-412E-428B-BAAE-D9DA3815B0AD}"/>
              </a:ext>
            </a:extLst>
          </p:cNvPr>
          <p:cNvGraphicFramePr>
            <a:graphicFrameLocks noGrp="1"/>
          </p:cNvGraphicFramePr>
          <p:nvPr>
            <p:ph idx="1"/>
            <p:extLst>
              <p:ext uri="{D42A27DB-BD31-4B8C-83A1-F6EECF244321}">
                <p14:modId xmlns:p14="http://schemas.microsoft.com/office/powerpoint/2010/main" val="4237047800"/>
              </p:ext>
            </p:extLst>
          </p:nvPr>
        </p:nvGraphicFramePr>
        <p:xfrm>
          <a:off x="838200" y="1463674"/>
          <a:ext cx="10154344" cy="4269582"/>
        </p:xfrm>
        <a:graphic>
          <a:graphicData uri="http://schemas.openxmlformats.org/drawingml/2006/table">
            <a:tbl>
              <a:tblPr firstRow="1" bandRow="1">
                <a:tableStyleId>{5C22544A-7EE6-4342-B048-85BDC9FD1C3A}</a:tableStyleId>
              </a:tblPr>
              <a:tblGrid>
                <a:gridCol w="5905872">
                  <a:extLst>
                    <a:ext uri="{9D8B030D-6E8A-4147-A177-3AD203B41FA5}">
                      <a16:colId xmlns:a16="http://schemas.microsoft.com/office/drawing/2014/main" val="3010658695"/>
                    </a:ext>
                  </a:extLst>
                </a:gridCol>
                <a:gridCol w="4248472">
                  <a:extLst>
                    <a:ext uri="{9D8B030D-6E8A-4147-A177-3AD203B41FA5}">
                      <a16:colId xmlns:a16="http://schemas.microsoft.com/office/drawing/2014/main" val="3616162863"/>
                    </a:ext>
                  </a:extLst>
                </a:gridCol>
              </a:tblGrid>
              <a:tr h="618793">
                <a:tc>
                  <a:txBody>
                    <a:bodyPr/>
                    <a:lstStyle/>
                    <a:p>
                      <a:r>
                        <a:rPr lang="de-DE" sz="2400" dirty="0"/>
                        <a:t>Aspekt</a:t>
                      </a:r>
                    </a:p>
                  </a:txBody>
                  <a:tcPr/>
                </a:tc>
                <a:tc>
                  <a:txBody>
                    <a:bodyPr/>
                    <a:lstStyle/>
                    <a:p>
                      <a:r>
                        <a:rPr lang="de-DE" sz="2400" dirty="0"/>
                        <a:t>Durchführung</a:t>
                      </a:r>
                    </a:p>
                  </a:txBody>
                  <a:tcPr/>
                </a:tc>
                <a:extLst>
                  <a:ext uri="{0D108BD9-81ED-4DB2-BD59-A6C34878D82A}">
                    <a16:rowId xmlns:a16="http://schemas.microsoft.com/office/drawing/2014/main" val="1042359823"/>
                  </a:ext>
                </a:extLst>
              </a:tr>
              <a:tr h="618793">
                <a:tc>
                  <a:txBody>
                    <a:bodyPr/>
                    <a:lstStyle/>
                    <a:p>
                      <a:r>
                        <a:rPr lang="de-DE" sz="2400" dirty="0"/>
                        <a:t>Auswahl der Fläche / Gemüse als Unterkultur</a:t>
                      </a:r>
                    </a:p>
                  </a:txBody>
                  <a:tcPr/>
                </a:tc>
                <a:tc>
                  <a:txBody>
                    <a:bodyPr/>
                    <a:lstStyle/>
                    <a:p>
                      <a:endParaRPr lang="de-DE" sz="2400"/>
                    </a:p>
                  </a:txBody>
                  <a:tcPr/>
                </a:tc>
                <a:extLst>
                  <a:ext uri="{0D108BD9-81ED-4DB2-BD59-A6C34878D82A}">
                    <a16:rowId xmlns:a16="http://schemas.microsoft.com/office/drawing/2014/main" val="1447758747"/>
                  </a:ext>
                </a:extLst>
              </a:tr>
              <a:tr h="618793">
                <a:tc>
                  <a:txBody>
                    <a:bodyPr/>
                    <a:lstStyle/>
                    <a:p>
                      <a:r>
                        <a:rPr lang="de-DE" sz="2400" dirty="0"/>
                        <a:t>Baum-/Strauchart</a:t>
                      </a:r>
                    </a:p>
                  </a:txBody>
                  <a:tcPr/>
                </a:tc>
                <a:tc>
                  <a:txBody>
                    <a:bodyPr/>
                    <a:lstStyle/>
                    <a:p>
                      <a:endParaRPr lang="de-DE" sz="2400"/>
                    </a:p>
                  </a:txBody>
                  <a:tcPr/>
                </a:tc>
                <a:extLst>
                  <a:ext uri="{0D108BD9-81ED-4DB2-BD59-A6C34878D82A}">
                    <a16:rowId xmlns:a16="http://schemas.microsoft.com/office/drawing/2014/main" val="126187508"/>
                  </a:ext>
                </a:extLst>
              </a:tr>
              <a:tr h="618793">
                <a:tc>
                  <a:txBody>
                    <a:bodyPr/>
                    <a:lstStyle/>
                    <a:p>
                      <a:r>
                        <a:rPr lang="de-DE" sz="2400" dirty="0"/>
                        <a:t>Ausrichtung der Fläche / Reihenabstände</a:t>
                      </a:r>
                    </a:p>
                  </a:txBody>
                  <a:tcPr/>
                </a:tc>
                <a:tc>
                  <a:txBody>
                    <a:bodyPr/>
                    <a:lstStyle/>
                    <a:p>
                      <a:endParaRPr lang="de-DE" sz="2400" dirty="0"/>
                    </a:p>
                  </a:txBody>
                  <a:tcPr/>
                </a:tc>
                <a:extLst>
                  <a:ext uri="{0D108BD9-81ED-4DB2-BD59-A6C34878D82A}">
                    <a16:rowId xmlns:a16="http://schemas.microsoft.com/office/drawing/2014/main" val="1895382131"/>
                  </a:ext>
                </a:extLst>
              </a:tr>
              <a:tr h="618793">
                <a:tc>
                  <a:txBody>
                    <a:bodyPr/>
                    <a:lstStyle/>
                    <a:p>
                      <a:r>
                        <a:rPr lang="de-DE" sz="2400" dirty="0"/>
                        <a:t>Pflegemaßnahmen : Boden</a:t>
                      </a:r>
                    </a:p>
                  </a:txBody>
                  <a:tcPr/>
                </a:tc>
                <a:tc>
                  <a:txBody>
                    <a:bodyPr/>
                    <a:lstStyle/>
                    <a:p>
                      <a:endParaRPr lang="de-DE" sz="2400" dirty="0"/>
                    </a:p>
                  </a:txBody>
                  <a:tcPr/>
                </a:tc>
                <a:extLst>
                  <a:ext uri="{0D108BD9-81ED-4DB2-BD59-A6C34878D82A}">
                    <a16:rowId xmlns:a16="http://schemas.microsoft.com/office/drawing/2014/main" val="2388708398"/>
                  </a:ext>
                </a:extLst>
              </a:tr>
              <a:tr h="618793">
                <a:tc>
                  <a:txBody>
                    <a:bodyPr/>
                    <a:lstStyle/>
                    <a:p>
                      <a:r>
                        <a:rPr lang="de-DE" sz="2400" dirty="0"/>
                        <a:t>Pflegemaßnahmen: Agroforstkultur</a:t>
                      </a:r>
                    </a:p>
                  </a:txBody>
                  <a:tcPr/>
                </a:tc>
                <a:tc>
                  <a:txBody>
                    <a:bodyPr/>
                    <a:lstStyle/>
                    <a:p>
                      <a:endParaRPr lang="de-DE" sz="2400" dirty="0"/>
                    </a:p>
                  </a:txBody>
                  <a:tcPr/>
                </a:tc>
                <a:extLst>
                  <a:ext uri="{0D108BD9-81ED-4DB2-BD59-A6C34878D82A}">
                    <a16:rowId xmlns:a16="http://schemas.microsoft.com/office/drawing/2014/main" val="1149360643"/>
                  </a:ext>
                </a:extLst>
              </a:tr>
              <a:tr h="556824">
                <a:tc>
                  <a:txBody>
                    <a:bodyPr/>
                    <a:lstStyle/>
                    <a:p>
                      <a:r>
                        <a:rPr lang="de-DE" sz="2400" dirty="0"/>
                        <a:t>Sonstiges…</a:t>
                      </a:r>
                    </a:p>
                  </a:txBody>
                  <a:tcPr/>
                </a:tc>
                <a:tc>
                  <a:txBody>
                    <a:bodyPr/>
                    <a:lstStyle/>
                    <a:p>
                      <a:endParaRPr lang="de-DE" sz="2400" dirty="0"/>
                    </a:p>
                  </a:txBody>
                  <a:tcPr/>
                </a:tc>
                <a:extLst>
                  <a:ext uri="{0D108BD9-81ED-4DB2-BD59-A6C34878D82A}">
                    <a16:rowId xmlns:a16="http://schemas.microsoft.com/office/drawing/2014/main" val="2178880891"/>
                  </a:ext>
                </a:extLst>
              </a:tr>
            </a:tbl>
          </a:graphicData>
        </a:graphic>
      </p:graphicFrame>
      <p:sp>
        <p:nvSpPr>
          <p:cNvPr id="6" name="Fußzeilenplatzhalter 3"/>
          <p:cNvSpPr>
            <a:spLocks noGrp="1"/>
          </p:cNvSpPr>
          <p:nvPr>
            <p:ph type="ftr" sz="quarter" idx="10"/>
          </p:nvPr>
        </p:nvSpPr>
        <p:spPr bwMode="auto"/>
        <p:txBody>
          <a:bodyPr/>
          <a:lstStyle/>
          <a:p>
            <a:pPr>
              <a:defRPr/>
            </a:pPr>
            <a:r>
              <a:rPr lang="de-DE"/>
              <a:t>Futterversorgung</a:t>
            </a:r>
            <a:endParaRPr/>
          </a:p>
        </p:txBody>
      </p:sp>
    </p:spTree>
    <p:extLst>
      <p:ext uri="{BB962C8B-B14F-4D97-AF65-F5344CB8AC3E}">
        <p14:creationId xmlns:p14="http://schemas.microsoft.com/office/powerpoint/2010/main" val="13214145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76BFAB2-6620-4484-A16A-2377CDBA7238}"/>
              </a:ext>
            </a:extLst>
          </p:cNvPr>
          <p:cNvSpPr>
            <a:spLocks noGrp="1"/>
          </p:cNvSpPr>
          <p:nvPr>
            <p:ph type="title"/>
          </p:nvPr>
        </p:nvSpPr>
        <p:spPr/>
        <p:txBody>
          <a:bodyPr/>
          <a:lstStyle/>
          <a:p>
            <a:r>
              <a:rPr lang="de-DE" dirty="0"/>
              <a:t>Impressum</a:t>
            </a:r>
          </a:p>
        </p:txBody>
      </p:sp>
      <p:sp>
        <p:nvSpPr>
          <p:cNvPr id="3" name="Inhaltsplatzhalter 2">
            <a:extLst>
              <a:ext uri="{FF2B5EF4-FFF2-40B4-BE49-F238E27FC236}">
                <a16:creationId xmlns:a16="http://schemas.microsoft.com/office/drawing/2014/main" id="{531B053A-2C4E-4D3E-97C5-CD13F6ADA08D}"/>
              </a:ext>
            </a:extLst>
          </p:cNvPr>
          <p:cNvSpPr>
            <a:spLocks noGrp="1"/>
          </p:cNvSpPr>
          <p:nvPr>
            <p:ph idx="4294967295"/>
          </p:nvPr>
        </p:nvSpPr>
        <p:spPr>
          <a:xfrm>
            <a:off x="826008" y="1451483"/>
            <a:ext cx="10515600" cy="4713288"/>
          </a:xfrm>
          <a:prstGeom prst="rect">
            <a:avLst/>
          </a:prstGeom>
        </p:spPr>
        <p:txBody>
          <a:bodyPr/>
          <a:lstStyle/>
          <a:p>
            <a:pPr marL="0" indent="0">
              <a:buNone/>
            </a:pPr>
            <a:r>
              <a:rPr lang="de-DE" sz="2000" b="1" dirty="0"/>
              <a:t>Herausgeber		</a:t>
            </a:r>
            <a:r>
              <a:rPr lang="de-DE" sz="2000" dirty="0"/>
              <a:t>Bodensee-Stiftung, Fritz-Reichle-Ring 4, 78315 Radolfzell</a:t>
            </a:r>
          </a:p>
          <a:p>
            <a:pPr marL="0" indent="0">
              <a:buNone/>
            </a:pPr>
            <a:r>
              <a:rPr lang="de-DE" sz="2000" b="1" dirty="0"/>
              <a:t>Text und Redaktion 	</a:t>
            </a:r>
            <a:r>
              <a:rPr lang="de-DE" sz="2000" dirty="0"/>
              <a:t>Sabine Sommer (Bodensee-Stiftung), </a:t>
            </a:r>
            <a:br>
              <a:rPr lang="de-DE" sz="2000" dirty="0"/>
            </a:br>
            <a:r>
              <a:rPr lang="de-DE" sz="2000" dirty="0"/>
              <a:t>			Andreas Ziermann (Bodensee-Stiftung)</a:t>
            </a:r>
          </a:p>
          <a:p>
            <a:pPr marL="0" indent="0">
              <a:buNone/>
            </a:pPr>
            <a:r>
              <a:rPr lang="de-DE" sz="2000" b="1" dirty="0"/>
              <a:t>Bilder</a:t>
            </a:r>
            <a:r>
              <a:rPr lang="de-DE" sz="2000" dirty="0"/>
              <a:t>   			siehe Quellenangaben an den Bildern und im Notizenbereich</a:t>
            </a:r>
          </a:p>
          <a:p>
            <a:pPr marL="0" indent="0">
              <a:buNone/>
            </a:pPr>
            <a:endParaRPr lang="de-DE" sz="2000" b="1" dirty="0"/>
          </a:p>
          <a:p>
            <a:pPr marL="0" indent="0">
              <a:buNone/>
            </a:pPr>
            <a:r>
              <a:rPr lang="de-DE" sz="2000" b="1" dirty="0"/>
              <a:t>Nutzungsrechte/Haftungsausschluss</a:t>
            </a:r>
          </a:p>
          <a:p>
            <a:pPr marL="0" indent="0">
              <a:buNone/>
            </a:pPr>
            <a:r>
              <a:rPr lang="de-DE" sz="2000" dirty="0">
                <a:solidFill>
                  <a:srgbClr val="000000"/>
                </a:solidFill>
                <a:latin typeface="Calibri" panose="020F0502020204030204" pitchFamily="34" charset="0"/>
              </a:rPr>
              <a:t>Die Nutzungsrechte der PPT-, PDF- und Word-Dokumente liegen bei den Projektpartnern im Projekt </a:t>
            </a:r>
            <a:r>
              <a:rPr lang="de-DE" sz="2000" dirty="0" err="1">
                <a:solidFill>
                  <a:srgbClr val="000000"/>
                </a:solidFill>
                <a:latin typeface="Calibri" panose="020F0502020204030204" pitchFamily="34" charset="0"/>
              </a:rPr>
              <a:t>GeNIAL</a:t>
            </a:r>
            <a:r>
              <a:rPr lang="de-DE" sz="2000" dirty="0">
                <a:solidFill>
                  <a:srgbClr val="000000"/>
                </a:solidFill>
                <a:latin typeface="Calibri" panose="020F0502020204030204" pitchFamily="34" charset="0"/>
              </a:rPr>
              <a:t> Bodensee-Stiftung, Landesbetrieb Landwirtschaft Hessen (LLH), Landesanstalt für Landwirtschaft, Ernährung und Ländlichen Raum (LEL) sowie Landwirtschaftliches Technologiezentrum Augustenberg (LTZ). Das Nutzen, Kopieren sowie Bearbeiten (auch in Teilen) der Inhalte (Text und Grafik) dieser Dateien für die eigene Unterrichtsplanung ist unter Wahrung der Urheberrechte erlaubt. Quellenangaben sind entsprechend zu übernehmen. Für die von Lehrkräften bearbeiteten Inhalte übernehmen die oben genannten Projektpartner keine Haftung.</a:t>
            </a:r>
            <a:endParaRPr lang="de-DE" sz="2000" dirty="0"/>
          </a:p>
          <a:p>
            <a:pPr marL="0" indent="0">
              <a:buNone/>
            </a:pPr>
            <a:endParaRPr lang="de-DE" sz="2400" dirty="0"/>
          </a:p>
        </p:txBody>
      </p:sp>
    </p:spTree>
    <p:extLst>
      <p:ext uri="{BB962C8B-B14F-4D97-AF65-F5344CB8AC3E}">
        <p14:creationId xmlns:p14="http://schemas.microsoft.com/office/powerpoint/2010/main" val="3757507198"/>
      </p:ext>
    </p:extLst>
  </p:cSld>
  <p:clrMapOvr>
    <a:masterClrMapping/>
  </p:clrMapOvr>
</p:sld>
</file>

<file path=ppt/theme/theme1.xml><?xml version="1.0" encoding="utf-8"?>
<a:theme xmlns:a="http://schemas.openxmlformats.org/drawingml/2006/main" name="Office">
  <a:themeElements>
    <a:clrScheme name="GeNIAL">
      <a:dk1>
        <a:sysClr val="windowText" lastClr="000000"/>
      </a:dk1>
      <a:lt1>
        <a:sysClr val="window" lastClr="FFFFFF"/>
      </a:lt1>
      <a:dk2>
        <a:srgbClr val="44546A"/>
      </a:dk2>
      <a:lt2>
        <a:srgbClr val="E7E6E6"/>
      </a:lt2>
      <a:accent1>
        <a:srgbClr val="6C9842"/>
      </a:accent1>
      <a:accent2>
        <a:srgbClr val="0B72B5"/>
      </a:accent2>
      <a:accent3>
        <a:srgbClr val="F29400"/>
      </a:accent3>
      <a:accent4>
        <a:srgbClr val="B07F48"/>
      </a:accent4>
      <a:accent5>
        <a:srgbClr val="FFC000"/>
      </a:accent5>
      <a:accent6>
        <a:srgbClr val="C00000"/>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GeNIAL_Schulung_Powerpoint-Vorlag</Template>
  <TotalTime>0</TotalTime>
  <Words>4062</Words>
  <Application>Microsoft Office PowerPoint</Application>
  <DocSecurity>0</DocSecurity>
  <PresentationFormat>Breitbild</PresentationFormat>
  <Paragraphs>392</Paragraphs>
  <Slides>33</Slides>
  <Notes>31</Notes>
  <HiddenSlides>0</HiddenSlides>
  <MMClips>0</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33</vt:i4>
      </vt:variant>
    </vt:vector>
  </HeadingPairs>
  <TitlesOfParts>
    <vt:vector size="40" baseType="lpstr">
      <vt:lpstr>Arial</vt:lpstr>
      <vt:lpstr>Calibri</vt:lpstr>
      <vt:lpstr>Calibri Light</vt:lpstr>
      <vt:lpstr>Courier New</vt:lpstr>
      <vt:lpstr>Times New Roman</vt:lpstr>
      <vt:lpstr>Wingdings</vt:lpstr>
      <vt:lpstr>Office</vt:lpstr>
      <vt:lpstr>Anpassungsmaßnahme Agroforst im Gemüsebau</vt:lpstr>
      <vt:lpstr>Definition: Agroforstwirtschaft…</vt:lpstr>
      <vt:lpstr>PowerPoint-Präsentation</vt:lpstr>
      <vt:lpstr>Agroforstsysteme</vt:lpstr>
      <vt:lpstr>Traditionelle Systeme</vt:lpstr>
      <vt:lpstr>Verschwinden der Systeme durch:</vt:lpstr>
      <vt:lpstr>Typen von Agroforstsystemen (AFS)</vt:lpstr>
      <vt:lpstr>Silvoarable Systeme</vt:lpstr>
      <vt:lpstr>Silvopastorale Systeme</vt:lpstr>
      <vt:lpstr>Und was hat Agroforst mit dem Klimawandel zu tun???</vt:lpstr>
      <vt:lpstr>Tafelbild – Umweltwirkungen Agroforst</vt:lpstr>
      <vt:lpstr>Umweltwirkungen Agroforst</vt:lpstr>
      <vt:lpstr>Positive Auswirkungen auf die Bodenstruktur durch:</vt:lpstr>
      <vt:lpstr>Effekte und Funktionen von AFS:</vt:lpstr>
      <vt:lpstr>Beispiel zu Gewässerschutz</vt:lpstr>
      <vt:lpstr>Beispiel zu Winderosionsschutz</vt:lpstr>
      <vt:lpstr>Effekte und Funktionen von AFS</vt:lpstr>
      <vt:lpstr>Beispiel AFS zur Energiegewinnung</vt:lpstr>
      <vt:lpstr>Effekte und Funktionen von AFS</vt:lpstr>
      <vt:lpstr>PowerPoint-Präsentation</vt:lpstr>
      <vt:lpstr>Effekte und Funktionen von AFS</vt:lpstr>
      <vt:lpstr>Mögliche Nutzung der Baumreihen</vt:lpstr>
      <vt:lpstr>PowerPoint-Präsentation</vt:lpstr>
      <vt:lpstr>Anpassungsmaßnahme Agroforst</vt:lpstr>
      <vt:lpstr>Anpassungsmaßnahme Agroforst</vt:lpstr>
      <vt:lpstr>FAZIT Agroforst</vt:lpstr>
      <vt:lpstr>Agroforst im Gemüsebau</vt:lpstr>
      <vt:lpstr>Agroforst im Gemüsebau</vt:lpstr>
      <vt:lpstr>Geeignete Baumpartner</vt:lpstr>
      <vt:lpstr>Anlage und Pflege der Baumreihen</vt:lpstr>
      <vt:lpstr>Arbeitsauftrag 1: </vt:lpstr>
      <vt:lpstr>Arbeitsauftrag 1: </vt:lpstr>
      <vt:lpstr>Impressum</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Anpassungsmaßnahme Agroforst</dc:title>
  <dc:subject/>
  <dc:creator>Sabine Sommer</dc:creator>
  <cp:keywords/>
  <dc:description/>
  <cp:lastModifiedBy>Sabine Sommer</cp:lastModifiedBy>
  <cp:revision>116</cp:revision>
  <dcterms:created xsi:type="dcterms:W3CDTF">2020-08-10T07:58:28Z</dcterms:created>
  <dcterms:modified xsi:type="dcterms:W3CDTF">2021-09-30T10:43:26Z</dcterms:modified>
  <cp:category/>
  <dc:identifier/>
  <cp:contentStatus/>
  <dc:language/>
  <cp:version/>
</cp:coreProperties>
</file>