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0" r:id="rId2"/>
    <p:sldId id="267" r:id="rId3"/>
    <p:sldId id="290" r:id="rId4"/>
    <p:sldId id="270" r:id="rId5"/>
    <p:sldId id="271" r:id="rId6"/>
    <p:sldId id="294" r:id="rId7"/>
    <p:sldId id="293" r:id="rId8"/>
    <p:sldId id="272" r:id="rId9"/>
    <p:sldId id="273" r:id="rId10"/>
    <p:sldId id="275" r:id="rId11"/>
    <p:sldId id="289" r:id="rId12"/>
    <p:sldId id="277" r:id="rId13"/>
    <p:sldId id="279" r:id="rId14"/>
    <p:sldId id="280" r:id="rId15"/>
    <p:sldId id="282" r:id="rId16"/>
    <p:sldId id="298" r:id="rId17"/>
    <p:sldId id="283" r:id="rId18"/>
    <p:sldId id="285" r:id="rId19"/>
    <p:sldId id="286" r:id="rId20"/>
    <p:sldId id="295" r:id="rId21"/>
    <p:sldId id="284" r:id="rId22"/>
    <p:sldId id="291" r:id="rId23"/>
    <p:sldId id="297" r:id="rId24"/>
    <p:sldId id="296" r:id="rId25"/>
  </p:sldIdLst>
  <p:sldSz cx="12192000" cy="6858000"/>
  <p:notesSz cx="6797675" cy="9928225"/>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3" clrIdx="0">
    <p:extLst>
      <p:ext uri="{19B8F6BF-5375-455C-9EA6-DF929625EA0E}">
        <p15:presenceInfo xmlns:p15="http://schemas.microsoft.com/office/powerpoint/2012/main" userId="S-1-5-21-3079182743-3754713883-749644410-115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29" autoAdjust="0"/>
    <p:restoredTop sz="68889" autoAdjust="0"/>
  </p:normalViewPr>
  <p:slideViewPr>
    <p:cSldViewPr snapToGrid="0">
      <p:cViewPr varScale="1">
        <p:scale>
          <a:sx n="46" d="100"/>
          <a:sy n="46" d="100"/>
        </p:scale>
        <p:origin x="1500" y="48"/>
      </p:cViewPr>
      <p:guideLst/>
    </p:cSldViewPr>
  </p:slideViewPr>
  <p:notesTextViewPr>
    <p:cViewPr>
      <p:scale>
        <a:sx n="1" d="1"/>
        <a:sy n="1" d="1"/>
      </p:scale>
      <p:origin x="0" y="0"/>
    </p:cViewPr>
  </p:notesTextViewPr>
  <p:notesViewPr>
    <p:cSldViewPr snapToGrid="0">
      <p:cViewPr varScale="1">
        <p:scale>
          <a:sx n="37" d="100"/>
          <a:sy n="37" d="100"/>
        </p:scale>
        <p:origin x="222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4DDD43A9-C11B-431E-8AE1-D526A9F01EB4}" type="datetimeFigureOut">
              <a:rPr lang="de-DE" smtClean="0"/>
              <a:t>02.03.2021</a:t>
            </a:fld>
            <a:endParaRPr lang="de-DE"/>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06A741CA-AA39-4C3D-9D18-DF6523E14173}" type="slidenum">
              <a:rPr lang="de-DE" smtClean="0"/>
              <a:t>‹Nr.›</a:t>
            </a:fld>
            <a:endParaRPr lang="de-DE"/>
          </a:p>
        </p:txBody>
      </p:sp>
    </p:spTree>
    <p:extLst>
      <p:ext uri="{BB962C8B-B14F-4D97-AF65-F5344CB8AC3E}">
        <p14:creationId xmlns:p14="http://schemas.microsoft.com/office/powerpoint/2010/main" val="3738489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elsamifroma2040.ch/wp-content/uploads/2018/02/Literaturstudie-Agroscope.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agroscope.admin.ch/agroscope/de/home/aktuell/dossiers/tieremissionen1/_jcr_content/par/columncontrols/items/0/column/accordion/items/artikelserie_tieremi/accordionpar/externalcontent_1752431433.external.exturl.pdf/"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a:t>
            </a:fld>
            <a:endParaRPr lang="de-DE"/>
          </a:p>
        </p:txBody>
      </p:sp>
    </p:spTree>
    <p:extLst>
      <p:ext uri="{BB962C8B-B14F-4D97-AF65-F5344CB8AC3E}">
        <p14:creationId xmlns:p14="http://schemas.microsoft.com/office/powerpoint/2010/main" val="873378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100" dirty="0"/>
              <a:t>Bildquelle: https://cdn.pixabay.com/photo/2019/08/01/12/17/sheep-4377380__340.jpg</a:t>
            </a:r>
          </a:p>
          <a:p>
            <a:pPr marL="0" marR="0" indent="0" algn="l" defTabSz="914400" rtl="0" eaLnBrk="1" fontAlgn="auto" latinLnBrk="0" hangingPunct="1">
              <a:lnSpc>
                <a:spcPct val="100000"/>
              </a:lnSpc>
              <a:spcBef>
                <a:spcPts val="0"/>
              </a:spcBef>
              <a:spcAft>
                <a:spcPts val="0"/>
              </a:spcAft>
              <a:buClrTx/>
              <a:buSzTx/>
              <a:buFontTx/>
              <a:buNone/>
              <a:tabLst/>
              <a:defRPr/>
            </a:pPr>
            <a:endParaRPr lang="de-DE"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DE" sz="1100" kern="1200" dirty="0">
                <a:solidFill>
                  <a:schemeClr val="tx1"/>
                </a:solidFill>
                <a:effectLst/>
                <a:latin typeface="+mn-lt"/>
                <a:ea typeface="+mn-ea"/>
                <a:cs typeface="+mn-cs"/>
              </a:rPr>
              <a:t>Grünland in Zeiten des Klimawandels - Im Zuge des Klimawandels, des Klimaschutzes und dem Schutz der Biodiversität rückt das Grünland aktuell wieder sehr in den Fokus. Für die Landwirtschaft an sich bedeuten die Auswirkungen des Klimawandels auf das Grünland vor allem eine große Herausforderung. So wie auf diesem Bild mag es bei dem einen oder anderen von Ihnen in den letzten 3 Jahren auch ausgesehen haben. Und a</a:t>
            </a:r>
            <a:r>
              <a:rPr lang="de-DE" sz="1100" dirty="0"/>
              <a:t>uch in diesem Jahr (2020) war es in manchen Regionen wie z.B. im Südschwarzwald im 3. Jahr in Folge zu trocken, was zu weniger Schnitten bzw. zu weniger ertragreichen Schnitten geführt hat, so dass Landwirte wieder auf Futterzukauf angewiesen waren. </a:t>
            </a:r>
          </a:p>
        </p:txBody>
      </p:sp>
      <p:sp>
        <p:nvSpPr>
          <p:cNvPr id="4" name="Foliennummernplatzhalter 3"/>
          <p:cNvSpPr>
            <a:spLocks noGrp="1"/>
          </p:cNvSpPr>
          <p:nvPr>
            <p:ph type="sldNum" sz="quarter" idx="10"/>
          </p:nvPr>
        </p:nvSpPr>
        <p:spPr/>
        <p:txBody>
          <a:bodyPr/>
          <a:lstStyle/>
          <a:p>
            <a:fld id="{06A741CA-AA39-4C3D-9D18-DF6523E14173}" type="slidenum">
              <a:rPr lang="de-DE" smtClean="0"/>
              <a:t>2</a:t>
            </a:fld>
            <a:endParaRPr lang="de-DE"/>
          </a:p>
        </p:txBody>
      </p:sp>
    </p:spTree>
    <p:extLst>
      <p:ext uri="{BB962C8B-B14F-4D97-AF65-F5344CB8AC3E}">
        <p14:creationId xmlns:p14="http://schemas.microsoft.com/office/powerpoint/2010/main" val="214041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LLH, Landesbetrieb Landwirtschaft Hessen – lückige Bestände durch Trockenheit – Verhältnisse, wie sie in den Trockenjahren 2018, 2019 und z.T. auch 2020 in manchen Regionen verstärkt auftraten.</a:t>
            </a:r>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3</a:t>
            </a:fld>
            <a:endParaRPr lang="de-DE"/>
          </a:p>
        </p:txBody>
      </p:sp>
    </p:spTree>
    <p:extLst>
      <p:ext uri="{BB962C8B-B14F-4D97-AF65-F5344CB8AC3E}">
        <p14:creationId xmlns:p14="http://schemas.microsoft.com/office/powerpoint/2010/main" val="757492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https://cdn.pixabay.com/photo/2019/04/27/02/01/green-4159163__340.jpg</a:t>
            </a:r>
          </a:p>
          <a:p>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es-ES_tradnl" sz="1200" dirty="0">
                <a:latin typeface="+mn-lt"/>
                <a:cs typeface="Arial" panose="020B0604020202020204" pitchFamily="34" charset="0"/>
              </a:rPr>
              <a:t>Dabei erfüllt das Grünland wichtige Funktionen: Hohe Eiweiß- und Energiekonzentration, wodurch teures Kraftfutter ersetzt werden kann und – nicht zu vernachlässigen - </a:t>
            </a:r>
            <a:r>
              <a:rPr lang="de-DE" altLang="es-ES_tradnl" sz="1200" b="1" dirty="0">
                <a:latin typeface="+mn-lt"/>
                <a:cs typeface="Arial" panose="020B0604020202020204" pitchFamily="34" charset="0"/>
              </a:rPr>
              <a:t>gleichzeitig die indirekten Emissionen durch den Import von Kraftfutter (Soja,…) vermieden werden kann!</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4</a:t>
            </a:fld>
            <a:endParaRPr lang="de-DE"/>
          </a:p>
        </p:txBody>
      </p:sp>
    </p:spTree>
    <p:extLst>
      <p:ext uri="{BB962C8B-B14F-4D97-AF65-F5344CB8AC3E}">
        <p14:creationId xmlns:p14="http://schemas.microsoft.com/office/powerpoint/2010/main" val="1745252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100" dirty="0"/>
              <a:t>Welche Klimaveränderungen sind denn überhaupt bedeutend für das Grünland? </a:t>
            </a:r>
          </a:p>
          <a:p>
            <a:pPr marL="285750" indent="-285750" algn="just">
              <a:lnSpc>
                <a:spcPct val="114000"/>
              </a:lnSpc>
              <a:buFont typeface="Courier New" panose="02070309020205020404" pitchFamily="49" charset="0"/>
              <a:buChar char="o"/>
            </a:pPr>
            <a:r>
              <a:rPr lang="de-DE" altLang="es-ES_tradnl" sz="1100" dirty="0">
                <a:latin typeface="Arial" panose="020B0604020202020204" pitchFamily="34" charset="0"/>
                <a:cs typeface="Arial" panose="020B0604020202020204" pitchFamily="34" charset="0"/>
              </a:rPr>
              <a:t>Steigende Jahresdurchschnittstemperaturen: Früherer Vegetationsbeginn (</a:t>
            </a:r>
            <a:r>
              <a:rPr lang="de-DE" sz="1100" dirty="0"/>
              <a:t>Die Festlegung des Vegetationsbeginns wurde an langjährigen phänologischen Beobachtungen des DWDs zum Austrieb der Stachelbeere kalibriert. Der so festgesetzte Start des Vegetationsbeginns gilt als Mittel für viele Pflanzen.)</a:t>
            </a:r>
            <a:r>
              <a:rPr lang="de-DE" altLang="es-ES_tradnl" sz="1100" dirty="0">
                <a:latin typeface="Arial" panose="020B0604020202020204" pitchFamily="34" charset="0"/>
                <a:cs typeface="Arial" panose="020B0604020202020204" pitchFamily="34" charset="0"/>
              </a:rPr>
              <a:t>: 1-2 Wochen früher. </a:t>
            </a:r>
          </a:p>
          <a:p>
            <a:pPr marL="285750" indent="-285750" algn="just">
              <a:lnSpc>
                <a:spcPct val="114000"/>
              </a:lnSpc>
              <a:buFont typeface="Courier New" panose="02070309020205020404" pitchFamily="49" charset="0"/>
              <a:buChar char="o"/>
            </a:pPr>
            <a:r>
              <a:rPr lang="de-DE" altLang="es-ES_tradnl" sz="1100" dirty="0">
                <a:latin typeface="Arial" panose="020B0604020202020204" pitchFamily="34" charset="0"/>
                <a:cs typeface="Arial" panose="020B0604020202020204" pitchFamily="34" charset="0"/>
              </a:rPr>
              <a:t> Zunehmende Sommertrockenheit – vermehrte Dürren</a:t>
            </a:r>
          </a:p>
          <a:p>
            <a:pPr marL="285750" indent="-285750" algn="just">
              <a:lnSpc>
                <a:spcPct val="114000"/>
              </a:lnSpc>
              <a:buFont typeface="Courier New" panose="02070309020205020404" pitchFamily="49" charset="0"/>
              <a:buChar char="o"/>
            </a:pPr>
            <a:r>
              <a:rPr lang="de-DE" altLang="es-ES_tradnl" sz="1100" dirty="0">
                <a:latin typeface="Arial" panose="020B0604020202020204" pitchFamily="34" charset="0"/>
                <a:cs typeface="Arial" panose="020B0604020202020204" pitchFamily="34" charset="0"/>
              </a:rPr>
              <a:t> Zunahme an heißen Tagen (&gt; 30°C) </a:t>
            </a:r>
          </a:p>
          <a:p>
            <a:pPr marL="285750" indent="-285750" algn="just">
              <a:lnSpc>
                <a:spcPct val="114000"/>
              </a:lnSpc>
              <a:buFont typeface="Courier New" panose="02070309020205020404" pitchFamily="49" charset="0"/>
              <a:buChar char="o"/>
            </a:pPr>
            <a:r>
              <a:rPr lang="de-DE" altLang="es-ES_tradnl" sz="1100" dirty="0">
                <a:latin typeface="Arial" panose="020B0604020202020204" pitchFamily="34" charset="0"/>
                <a:cs typeface="Arial" panose="020B0604020202020204" pitchFamily="34" charset="0"/>
              </a:rPr>
              <a:t> Länger andauernde nasse bzw. trockene Perioden – bedingt durch Veränderungen des Jetstreams</a:t>
            </a:r>
          </a:p>
          <a:p>
            <a:pPr marL="285750" indent="-285750" algn="just">
              <a:lnSpc>
                <a:spcPct val="114000"/>
              </a:lnSpc>
              <a:buFont typeface="Courier New" panose="02070309020205020404" pitchFamily="49" charset="0"/>
              <a:buChar char="o"/>
            </a:pPr>
            <a:r>
              <a:rPr lang="de-DE" altLang="es-ES_tradnl" sz="1100" dirty="0">
                <a:latin typeface="Arial" panose="020B0604020202020204" pitchFamily="34" charset="0"/>
                <a:cs typeface="Arial" panose="020B0604020202020204" pitchFamily="34" charset="0"/>
              </a:rPr>
              <a:t> Vermehrte Starkniederschläge – deren Intensität vielfach zugenommen hat – v.a. im Winterhalbjahr</a:t>
            </a:r>
          </a:p>
          <a:p>
            <a:pPr marL="285750" indent="-285750" algn="just">
              <a:lnSpc>
                <a:spcPct val="114000"/>
              </a:lnSpc>
              <a:buFont typeface="Courier New" panose="02070309020205020404" pitchFamily="49" charset="0"/>
              <a:buChar char="o"/>
            </a:pPr>
            <a:r>
              <a:rPr lang="de-DE" altLang="es-ES_tradnl" sz="1100" dirty="0">
                <a:latin typeface="Arial" panose="020B0604020202020204" pitchFamily="34" charset="0"/>
                <a:cs typeface="Arial" panose="020B0604020202020204" pitchFamily="34" charset="0"/>
              </a:rPr>
              <a:t> Länger andauernde Vegetationsperiode – bedingt durch die höheren Temperaturen, die sich gerade auch in den Herbstmonaten bemerkbar machen. </a:t>
            </a:r>
          </a:p>
          <a:p>
            <a:pPr marL="285750" indent="-285750" algn="just">
              <a:lnSpc>
                <a:spcPct val="114000"/>
              </a:lnSpc>
              <a:buFont typeface="Courier New" panose="02070309020205020404" pitchFamily="49" charset="0"/>
              <a:buChar char="o"/>
            </a:pPr>
            <a:r>
              <a:rPr lang="de-DE" altLang="es-ES_tradnl" sz="1100" dirty="0">
                <a:latin typeface="Arial" panose="020B0604020202020204" pitchFamily="34" charset="0"/>
                <a:cs typeface="Arial" panose="020B0604020202020204" pitchFamily="34" charset="0"/>
              </a:rPr>
              <a:t> Vermehrte Niederschläge im Winterhalbjahr </a:t>
            </a:r>
          </a:p>
          <a:p>
            <a:r>
              <a:rPr lang="de-DE" sz="1100" dirty="0"/>
              <a:t>…und insgesamt eine hohe Wettervariabilität. Hitze-/Trocken- aber auch Nässeperioden können sich vermehrt/länger halten durch sehr stabile Wetterlagen.</a:t>
            </a:r>
          </a:p>
          <a:p>
            <a:endParaRPr lang="de-DE" sz="1100" dirty="0"/>
          </a:p>
          <a:p>
            <a:pPr marL="0" marR="0" lvl="0" indent="0" algn="just" defTabSz="914400" rtl="0" eaLnBrk="1" fontAlgn="auto" latinLnBrk="0" hangingPunct="1">
              <a:lnSpc>
                <a:spcPct val="114000"/>
              </a:lnSpc>
              <a:spcBef>
                <a:spcPts val="0"/>
              </a:spcBef>
              <a:spcAft>
                <a:spcPts val="0"/>
              </a:spcAft>
              <a:buClrTx/>
              <a:buSzTx/>
              <a:buFont typeface="Courier New" panose="02070309020205020404" pitchFamily="49" charset="0"/>
              <a:buNone/>
              <a:tabLst/>
              <a:defRPr/>
            </a:pPr>
            <a:r>
              <a:rPr lang="de-DE" sz="1100" dirty="0"/>
              <a:t>Bis zur Mitte des </a:t>
            </a:r>
            <a:r>
              <a:rPr lang="de-DE" sz="1100" dirty="0" err="1"/>
              <a:t>Jhrdts</a:t>
            </a:r>
            <a:r>
              <a:rPr lang="de-DE" sz="1100" dirty="0"/>
              <a:t>.: die projizierten + die hier dargestellten Veränderungen werden noch mäßig sein, bis zum Ende des </a:t>
            </a:r>
            <a:r>
              <a:rPr lang="de-DE" sz="1100" dirty="0" err="1"/>
              <a:t>Jhdts</a:t>
            </a:r>
            <a:r>
              <a:rPr lang="de-DE" sz="1100" dirty="0"/>
              <a:t>. aber an Stärke zunehmen.</a:t>
            </a:r>
          </a:p>
          <a:p>
            <a:pPr marL="0" indent="0" algn="just">
              <a:lnSpc>
                <a:spcPct val="114000"/>
              </a:lnSpc>
              <a:buFont typeface="Courier New" panose="02070309020205020404" pitchFamily="49" charset="0"/>
              <a:buNone/>
            </a:pPr>
            <a:endParaRPr lang="de-DE" sz="1100" dirty="0"/>
          </a:p>
        </p:txBody>
      </p:sp>
      <p:sp>
        <p:nvSpPr>
          <p:cNvPr id="4" name="Foliennummernplatzhalter 3"/>
          <p:cNvSpPr>
            <a:spLocks noGrp="1"/>
          </p:cNvSpPr>
          <p:nvPr>
            <p:ph type="sldNum" sz="quarter" idx="5"/>
          </p:nvPr>
        </p:nvSpPr>
        <p:spPr/>
        <p:txBody>
          <a:bodyPr/>
          <a:lstStyle/>
          <a:p>
            <a:fld id="{06A741CA-AA39-4C3D-9D18-DF6523E14173}" type="slidenum">
              <a:rPr lang="de-DE" smtClean="0"/>
              <a:t>5</a:t>
            </a:fld>
            <a:endParaRPr lang="de-DE"/>
          </a:p>
        </p:txBody>
      </p:sp>
    </p:spTree>
    <p:extLst>
      <p:ext uri="{BB962C8B-B14F-4D97-AF65-F5344CB8AC3E}">
        <p14:creationId xmlns:p14="http://schemas.microsoft.com/office/powerpoint/2010/main" val="3583517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Schaut man sich die Entwicklung der durchschnittlichen Jahrestemperatur in Baden-Württemberg an, so kann man erkennen, dass seit Aufzeichnungsbeginn 1881 bereits um etwa 1,5° Celsius gestiegen ist. Besonders seit den späteren 80er Jahren des 20. </a:t>
            </a:r>
            <a:r>
              <a:rPr lang="de-DE" altLang="de-DE" sz="12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Jhdts</a:t>
            </a:r>
            <a:r>
              <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sind die Temperaturen verstärkt angestiegen. Die Temperaturerhöhung berührt im Prinzip alle Monate des Jahres.</a:t>
            </a:r>
            <a:endParaRPr lang="de-DE" altLang="de-DE" sz="1200" dirty="0">
              <a:latin typeface="Arial" panose="020B0604020202020204" pitchFamily="34" charset="0"/>
              <a:ea typeface="Calibri" panose="020F0502020204030204" pitchFamily="34" charset="0"/>
              <a:cs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6</a:t>
            </a:fld>
            <a:endParaRPr lang="de-DE"/>
          </a:p>
        </p:txBody>
      </p:sp>
    </p:spTree>
    <p:extLst>
      <p:ext uri="{BB962C8B-B14F-4D97-AF65-F5344CB8AC3E}">
        <p14:creationId xmlns:p14="http://schemas.microsoft.com/office/powerpoint/2010/main" val="1808693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b="0" dirty="0">
                <a:solidFill>
                  <a:srgbClr val="000000"/>
                </a:solidFill>
                <a:latin typeface="Arial" panose="020B0604020202020204" pitchFamily="34" charset="0"/>
                <a:cs typeface="Times New Roman" panose="02020603050405020304" pitchFamily="18" charset="0"/>
              </a:rPr>
              <a:t>Hier sieht man nochmal sehr schön, wie gerade die heißen Tage &gt;30°C sich entwickeln können.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sz="1200" b="1" dirty="0">
              <a:solidFill>
                <a:srgbClr val="000000"/>
              </a:solidFill>
              <a:latin typeface="Arial" panose="020B06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b="1" dirty="0">
                <a:solidFill>
                  <a:srgbClr val="000000"/>
                </a:solidFill>
                <a:latin typeface="Arial" panose="020B0604020202020204" pitchFamily="34" charset="0"/>
                <a:cs typeface="Times New Roman" panose="02020603050405020304" pitchFamily="18" charset="0"/>
              </a:rPr>
              <a:t>Abbildungen Hitzetage (</a:t>
            </a:r>
            <a:r>
              <a:rPr lang="de-DE" altLang="de-DE" sz="1200" b="1" u="sng" dirty="0">
                <a:solidFill>
                  <a:srgbClr val="000000"/>
                </a:solidFill>
                <a:latin typeface="Arial" panose="020B0604020202020204" pitchFamily="34" charset="0"/>
                <a:cs typeface="Times New Roman" panose="02020603050405020304" pitchFamily="18" charset="0"/>
              </a:rPr>
              <a:t>&gt;</a:t>
            </a:r>
            <a:r>
              <a:rPr lang="de-DE" altLang="de-DE" sz="1200" b="1" dirty="0">
                <a:solidFill>
                  <a:srgbClr val="000000"/>
                </a:solidFill>
                <a:latin typeface="Arial" panose="020B0604020202020204" pitchFamily="34" charset="0"/>
                <a:cs typeface="Times New Roman" panose="02020603050405020304" pitchFamily="18" charset="0"/>
              </a:rPr>
              <a:t> 30°C):</a:t>
            </a:r>
            <a:br>
              <a:rPr lang="de-DE" altLang="de-DE" sz="1200" dirty="0">
                <a:solidFill>
                  <a:srgbClr val="000000"/>
                </a:solidFill>
                <a:latin typeface="Arial" panose="020B0604020202020204" pitchFamily="34" charset="0"/>
                <a:cs typeface="Times New Roman" panose="02020603050405020304" pitchFamily="18" charset="0"/>
              </a:rPr>
            </a:br>
            <a:r>
              <a:rPr lang="de-DE" altLang="de-DE" sz="1200" i="1" dirty="0">
                <a:solidFill>
                  <a:srgbClr val="000000"/>
                </a:solidFill>
                <a:latin typeface="Arial" panose="020B0604020202020204" pitchFamily="34" charset="0"/>
                <a:cs typeface="Times New Roman" panose="02020603050405020304" pitchFamily="18" charset="0"/>
              </a:rPr>
              <a:t>Unten</a:t>
            </a:r>
            <a:r>
              <a:rPr lang="de-DE" altLang="de-DE" sz="1200" dirty="0">
                <a:solidFill>
                  <a:srgbClr val="000000"/>
                </a:solidFill>
                <a:latin typeface="Arial" panose="020B0604020202020204" pitchFamily="34" charset="0"/>
                <a:cs typeface="Times New Roman" panose="02020603050405020304" pitchFamily="18" charset="0"/>
              </a:rPr>
              <a:t>: Ist-Zustand aus Beobachtungsdaten (1971-2000)</a:t>
            </a:r>
            <a:br>
              <a:rPr lang="de-DE" altLang="de-DE" sz="1200" dirty="0">
                <a:solidFill>
                  <a:srgbClr val="000000"/>
                </a:solidFill>
                <a:latin typeface="Arial" panose="020B0604020202020204" pitchFamily="34" charset="0"/>
                <a:cs typeface="Times New Roman" panose="02020603050405020304" pitchFamily="18" charset="0"/>
              </a:rPr>
            </a:br>
            <a:r>
              <a:rPr lang="de-DE" altLang="de-DE" sz="1200" i="1" dirty="0">
                <a:solidFill>
                  <a:srgbClr val="000000"/>
                </a:solidFill>
                <a:latin typeface="Arial" panose="020B0604020202020204" pitchFamily="34" charset="0"/>
                <a:cs typeface="Times New Roman" panose="02020603050405020304" pitchFamily="18" charset="0"/>
              </a:rPr>
              <a:t>Rechts</a:t>
            </a:r>
            <a:r>
              <a:rPr lang="de-DE" altLang="de-DE" sz="1200" dirty="0">
                <a:solidFill>
                  <a:srgbClr val="000000"/>
                </a:solidFill>
                <a:latin typeface="Arial" panose="020B0604020202020204" pitchFamily="34" charset="0"/>
                <a:cs typeface="Times New Roman" panose="02020603050405020304" pitchFamily="18" charset="0"/>
              </a:rPr>
              <a:t>: Perzentil-Darstellung auf Basis von 24 Klima-Projektionen für die nahe Zukunft (2021-2050) und von 15 Klimaprojektionen für die ferne Zukunft (2071-2100) </a:t>
            </a:r>
            <a:endParaRPr lang="de-DE" altLang="de-DE" sz="1200" dirty="0">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Für die Projektionen der LUBW wurde das mittlere" Szenario (A1B) verwendet, das von einem raschen Wirtschaftswachstum, einer raschen Einführung von neuen Technologien, einer ausgewogenen Nutzung verschiedener Energiequellen und einem bis Mitte des Jahrhunderts kulminierenden und anschließend rückläufigen Bevölkerungswachstum ausgeht.</a:t>
            </a:r>
            <a:endParaRPr lang="de-DE" altLang="de-DE" sz="1200" b="0" dirty="0">
              <a:solidFill>
                <a:srgbClr val="000000"/>
              </a:solidFill>
              <a:latin typeface="Arial" panose="020B06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sz="1200" b="0" dirty="0">
              <a:solidFill>
                <a:srgbClr val="000000"/>
              </a:solidFill>
              <a:latin typeface="Arial" panose="020B06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dirty="0">
                <a:latin typeface="Arial" panose="020B0604020202020204" pitchFamily="34" charset="0"/>
              </a:rPr>
              <a:t>Die Zunahme der Hitzetage mit einhergehender erhöhter Transpiration/Verdunstung durch die Pflanzen und die zunehmende Trockenheit im Sommerhalbjahr führt  zu einem erhöhten Risiko für Dürre und damit Ertragsrückgängen im Grünland.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dirty="0">
              <a:latin typeface="Arial" panose="020B0604020202020204" pitchFamily="34" charset="0"/>
            </a:endParaRP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7</a:t>
            </a:fld>
            <a:endParaRPr lang="de-DE"/>
          </a:p>
        </p:txBody>
      </p:sp>
    </p:spTree>
    <p:extLst>
      <p:ext uri="{BB962C8B-B14F-4D97-AF65-F5344CB8AC3E}">
        <p14:creationId xmlns:p14="http://schemas.microsoft.com/office/powerpoint/2010/main" val="28027480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a:t>Die auf der vorherigen Folie genannten Faktoren / Indikatoren des Klimawandels haben v.a. Auswirkungen auf Bestandszusammensetzung sowie Qualität und Quantität des Aufwuchses wie hier z.B. die Dominanz von Kräutern und vermehrten Lücken im Bestand. Ebenso die Entwicklung von unerwünschten Pflanzen wie Ampfer.</a:t>
            </a:r>
          </a:p>
          <a:p>
            <a:pPr marL="0" marR="0" indent="0" algn="l" defTabSz="914400" rtl="0" eaLnBrk="1" fontAlgn="auto" latinLnBrk="0" hangingPunct="1">
              <a:lnSpc>
                <a:spcPct val="100000"/>
              </a:lnSpc>
              <a:spcBef>
                <a:spcPts val="0"/>
              </a:spcBef>
              <a:spcAft>
                <a:spcPts val="0"/>
              </a:spcAft>
              <a:buClrTx/>
              <a:buSzTx/>
              <a:buFontTx/>
              <a:buNone/>
              <a:tabLst/>
              <a:defRPr/>
            </a:pPr>
            <a:r>
              <a:rPr lang="de-DE" dirty="0"/>
              <a:t>Gleichzeitig erwärmen sich lückige Bestände schneller, was den Engerlingen von Mai- und Junikäfern sehr entgegenkommt. Derzeit sehen wir im Schwarzwald, wie riesige Flächen von den Engerlingen geschädigt werden.</a:t>
            </a:r>
          </a:p>
        </p:txBody>
      </p:sp>
      <p:sp>
        <p:nvSpPr>
          <p:cNvPr id="4" name="Foliennummernplatzhalter 3"/>
          <p:cNvSpPr>
            <a:spLocks noGrp="1"/>
          </p:cNvSpPr>
          <p:nvPr>
            <p:ph type="sldNum" sz="quarter" idx="10"/>
          </p:nvPr>
        </p:nvSpPr>
        <p:spPr/>
        <p:txBody>
          <a:bodyPr/>
          <a:lstStyle/>
          <a:p>
            <a:fld id="{06A741CA-AA39-4C3D-9D18-DF6523E14173}" type="slidenum">
              <a:rPr lang="de-DE" smtClean="0"/>
              <a:t>8</a:t>
            </a:fld>
            <a:endParaRPr lang="de-DE"/>
          </a:p>
        </p:txBody>
      </p:sp>
    </p:spTree>
    <p:extLst>
      <p:ext uri="{BB962C8B-B14F-4D97-AF65-F5344CB8AC3E}">
        <p14:creationId xmlns:p14="http://schemas.microsoft.com/office/powerpoint/2010/main" val="484943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ltLang="es-ES_tradnl" sz="1200" u="none" dirty="0">
                <a:latin typeface="Arial" panose="020B0604020202020204" pitchFamily="34" charset="0"/>
                <a:cs typeface="Arial" panose="020B0604020202020204" pitchFamily="34" charset="0"/>
                <a:sym typeface="Wingdings" panose="05000000000000000000" pitchFamily="2" charset="2"/>
              </a:rPr>
              <a:t>Geringere TM-Erträge bis 60%</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es-ES_tradnl" sz="1200" u="sng" dirty="0">
              <a:latin typeface="Arial" panose="020B0604020202020204" pitchFamily="34" charset="0"/>
              <a:cs typeface="Arial" panose="020B0604020202020204" pitchFamily="34" charset="0"/>
              <a:sym typeface="Wingdings" panose="05000000000000000000"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es-ES_tradnl" sz="1200" u="sng" dirty="0">
                <a:latin typeface="Arial" panose="020B0604020202020204" pitchFamily="34" charset="0"/>
                <a:cs typeface="Arial" panose="020B0604020202020204" pitchFamily="34" charset="0"/>
                <a:sym typeface="Wingdings" panose="05000000000000000000" pitchFamily="2" charset="2"/>
              </a:rPr>
              <a:t>Meist in Zusammenhang mit Hitze</a:t>
            </a:r>
            <a:r>
              <a:rPr lang="de-DE" altLang="es-ES_tradnl" sz="1200" dirty="0">
                <a:latin typeface="Arial" panose="020B0604020202020204" pitchFamily="34" charset="0"/>
                <a:cs typeface="Arial" panose="020B0604020202020204" pitchFamily="34" charset="0"/>
                <a:sym typeface="Wingdings" panose="05000000000000000000" pitchFamily="2" charset="2"/>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es-ES_tradnl" sz="1200" dirty="0">
                <a:latin typeface="Arial" panose="020B0604020202020204" pitchFamily="34" charset="0"/>
                <a:cs typeface="Arial" panose="020B0604020202020204" pitchFamily="34" charset="0"/>
                <a:sym typeface="Wingdings" panose="05000000000000000000" pitchFamily="2" charset="2"/>
              </a:rPr>
              <a:t>Schnelle Alterung der Pflanzen bis zur Notreife (höhere Rohfasergehalte, </a:t>
            </a:r>
            <a:r>
              <a:rPr lang="de-DE" altLang="es-ES_tradnl" sz="1200" i="1" dirty="0">
                <a:latin typeface="Arial" panose="020B0604020202020204" pitchFamily="34" charset="0"/>
                <a:cs typeface="Arial" panose="020B0604020202020204" pitchFamily="34" charset="0"/>
                <a:sym typeface="Wingdings" panose="05000000000000000000" pitchFamily="2" charset="2"/>
              </a:rPr>
              <a:t>mehr Kräuter (s. nächste Folie)</a:t>
            </a:r>
            <a:r>
              <a:rPr lang="de-DE" altLang="es-ES_tradnl" sz="1200" dirty="0">
                <a:latin typeface="Arial" panose="020B0604020202020204" pitchFamily="34" charset="0"/>
                <a:cs typeface="Arial" panose="020B0604020202020204" pitchFamily="34" charset="0"/>
                <a:sym typeface="Wingdings" panose="05000000000000000000" pitchFamily="2" charset="2"/>
              </a:rPr>
              <a:t>, schlechtere Verdichtbarkeit beim Silieren  langsamerer Gärungsprozess mit höherem Risiko für Fehlgärungen)</a:t>
            </a: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es-ES_tradnl" sz="1200" dirty="0">
                <a:latin typeface="Arial" panose="020B0604020202020204" pitchFamily="34" charset="0"/>
                <a:cs typeface="Arial" panose="020B0604020202020204" pitchFamily="34" charset="0"/>
                <a:sym typeface="Wingdings" panose="05000000000000000000" pitchFamily="2" charset="2"/>
              </a:rPr>
              <a:t>Es werden geringere Erträge erzielt, da die Pflanzen ihr Wachstum gleichzeitig einstellen bzw. reduzieren.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es-ES_tradnl" sz="1200" dirty="0">
              <a:latin typeface="Arial" panose="020B0604020202020204" pitchFamily="34" charset="0"/>
              <a:cs typeface="Arial" panose="020B0604020202020204" pitchFamily="34" charset="0"/>
              <a:sym typeface="Wingdings" panose="05000000000000000000"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es-ES_tradnl" sz="1200" dirty="0">
                <a:latin typeface="Arial" panose="020B0604020202020204" pitchFamily="34" charset="0"/>
                <a:cs typeface="Arial" panose="020B0604020202020204" pitchFamily="34" charset="0"/>
                <a:sym typeface="Wingdings" panose="05000000000000000000" pitchFamily="2" charset="2"/>
              </a:rPr>
              <a:t>Keine verregnete Ernte, vermehrtes Heuwetter!</a:t>
            </a: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es-ES_tradnl" sz="1200" dirty="0">
                <a:latin typeface="Arial" panose="020B0604020202020204" pitchFamily="34" charset="0"/>
                <a:cs typeface="Arial" panose="020B0604020202020204" pitchFamily="34" charset="0"/>
                <a:sym typeface="Wingdings" panose="05000000000000000000" pitchFamily="2" charset="2"/>
              </a:rPr>
              <a:t>Pflanzen wurzeln in Trockenphasen tiefer, was zu einer erhöhten Wurzelmasse führt. Dies hat ein Versuch vom schweizerischen Agroscope, Kompetenzzentrum für landwirtschaftliche Forschung, gezeigt. Dabei zeigte sich auch die sehr gute Erholung des Dt. Weidelgrases nach erneuter Feuchtigkeit. Dies ist jedoch sortenabhängig und wird weiterhin untersucht.</a:t>
            </a:r>
          </a:p>
          <a:p>
            <a:pPr algn="l"/>
            <a:endParaRPr lang="de-DE"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9</a:t>
            </a:fld>
            <a:endParaRPr lang="de-DE"/>
          </a:p>
        </p:txBody>
      </p:sp>
    </p:spTree>
    <p:extLst>
      <p:ext uri="{BB962C8B-B14F-4D97-AF65-F5344CB8AC3E}">
        <p14:creationId xmlns:p14="http://schemas.microsoft.com/office/powerpoint/2010/main" val="1044618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r>
              <a:rPr lang="de-DE" dirty="0"/>
              <a:t>Unter Berücksichtigung des Klimawandeltrends wird die Vegetationsperiode früher beginnen. Durch die projizierte Zunahme von Hitze- und Trockenperioden werden die Sommeraufwüchse einbrechen und sich nicht mehr auf frühere Ertragsniveaus im Spätsommer / frühen Herbst steigern. Luzerne und Rohrschwingel haben z.B. die höchste Wachstumsrate bei 22-32°C. bei höheren Temperaturen sinkt die Wachstumsrate ab – wir erinnern uns an die vorher gezeigte Folie mit den projizierten Entwicklungen der heißen Tage &gt;30°C… </a:t>
            </a:r>
          </a:p>
          <a:p>
            <a:pPr algn="l"/>
            <a:r>
              <a:rPr lang="de-DE" dirty="0"/>
              <a:t>Auf der anderen Seite können durch die längere Vegetationsperiode im Herbst die Bestände jedoch länger wachsen und somit einen Teil der niedrigen Sommeraufwüchse ausgleichen können, sofern ausreichend Niederschläge fallen.</a:t>
            </a:r>
          </a:p>
          <a:p>
            <a:pPr algn="l"/>
            <a:endParaRPr lang="de-DE" dirty="0"/>
          </a:p>
          <a:p>
            <a:pPr algn="l"/>
            <a:r>
              <a:rPr lang="de-DE" dirty="0">
                <a:sym typeface="Wingdings" panose="05000000000000000000" pitchFamily="2" charset="2"/>
              </a:rPr>
              <a:t> Weiterer Herbstschnitt bzw. längere Beweidung möglich</a:t>
            </a:r>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10</a:t>
            </a:fld>
            <a:endParaRPr lang="de-DE"/>
          </a:p>
        </p:txBody>
      </p:sp>
    </p:spTree>
    <p:extLst>
      <p:ext uri="{BB962C8B-B14F-4D97-AF65-F5344CB8AC3E}">
        <p14:creationId xmlns:p14="http://schemas.microsoft.com/office/powerpoint/2010/main" val="3901187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Fotoquelle: https://cdn.pixabay.com/photo/2018/08/04/21/13/drought-3584486_960_720.jpg – trockene, lückige Weide</a:t>
            </a:r>
          </a:p>
          <a:p>
            <a:endParaRPr lang="de-DE" dirty="0"/>
          </a:p>
          <a:p>
            <a:r>
              <a:rPr lang="de-DE" dirty="0"/>
              <a:t>Und so kann dann das Grünland nach längerer Trockenheit z.B. im Sommer aussehen – trocken und lückig -  die gute Nachricht ist: … (nächste Folie)</a:t>
            </a:r>
          </a:p>
        </p:txBody>
      </p:sp>
      <p:sp>
        <p:nvSpPr>
          <p:cNvPr id="4" name="Foliennummernplatzhalter 3"/>
          <p:cNvSpPr>
            <a:spLocks noGrp="1"/>
          </p:cNvSpPr>
          <p:nvPr>
            <p:ph type="sldNum" sz="quarter" idx="5"/>
          </p:nvPr>
        </p:nvSpPr>
        <p:spPr/>
        <p:txBody>
          <a:bodyPr/>
          <a:lstStyle/>
          <a:p>
            <a:fld id="{06A741CA-AA39-4C3D-9D18-DF6523E14173}" type="slidenum">
              <a:rPr lang="de-DE" smtClean="0"/>
              <a:t>11</a:t>
            </a:fld>
            <a:endParaRPr lang="de-DE"/>
          </a:p>
        </p:txBody>
      </p:sp>
    </p:spTree>
    <p:extLst>
      <p:ext uri="{BB962C8B-B14F-4D97-AF65-F5344CB8AC3E}">
        <p14:creationId xmlns:p14="http://schemas.microsoft.com/office/powerpoint/2010/main" val="3745208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lnSpc>
                <a:spcPct val="100000"/>
              </a:lnSpc>
              <a:buFont typeface="Wingdings" panose="05000000000000000000" pitchFamily="2" charset="2"/>
              <a:buNone/>
            </a:pPr>
            <a:r>
              <a:rPr lang="de-DE" dirty="0"/>
              <a:t>…Die gute Nachricht ist, dass Grünland </a:t>
            </a:r>
            <a:r>
              <a:rPr lang="de-DE" dirty="0">
                <a:cs typeface="Arial" panose="020B0604020202020204" pitchFamily="34" charset="0"/>
              </a:rPr>
              <a:t>nach Regenfällen innerhalb weniger Tage meist wieder regeneriert und </a:t>
            </a:r>
            <a:r>
              <a:rPr lang="de-DE" dirty="0" err="1">
                <a:cs typeface="Arial" panose="020B0604020202020204" pitchFamily="34" charset="0"/>
              </a:rPr>
              <a:t>ergrünt</a:t>
            </a:r>
            <a:r>
              <a:rPr lang="de-DE" dirty="0">
                <a:cs typeface="Arial" panose="020B0604020202020204" pitchFamily="34" charset="0"/>
              </a:rPr>
              <a:t> und zwar aus den vegetativen Organen der Stoppeln und  Wurzeln =  </a:t>
            </a:r>
            <a:r>
              <a:rPr lang="de-DE" b="1" dirty="0">
                <a:cs typeface="Arial" panose="020B0604020202020204" pitchFamily="34" charset="0"/>
              </a:rPr>
              <a:t>Resilienz des Grünlandes bzw. der Gräser.</a:t>
            </a:r>
            <a:r>
              <a:rPr lang="de-DE" b="0" dirty="0">
                <a:cs typeface="Arial" panose="020B0604020202020204" pitchFamily="34" charset="0"/>
              </a:rPr>
              <a:t> Besonders regenerationsfreudig ist dabei auch nach extremer Dürre Wiesenrispe und v.a. Dt. Weidelgras.</a:t>
            </a:r>
          </a:p>
          <a:p>
            <a:pPr algn="l">
              <a:lnSpc>
                <a:spcPct val="100000"/>
              </a:lnSpc>
              <a:buFont typeface="Wingdings" panose="05000000000000000000" pitchFamily="2" charset="2"/>
              <a:buChar char="à"/>
            </a:pPr>
            <a:endParaRPr lang="de-DE" b="0" dirty="0">
              <a:cs typeface="Arial" panose="020B0604020202020204" pitchFamily="34" charset="0"/>
            </a:endParaRPr>
          </a:p>
          <a:p>
            <a:pPr algn="l">
              <a:lnSpc>
                <a:spcPct val="100000"/>
              </a:lnSpc>
              <a:buFont typeface="Wingdings" panose="05000000000000000000" pitchFamily="2" charset="2"/>
              <a:buNone/>
            </a:pPr>
            <a:r>
              <a:rPr lang="de-DE" b="0" dirty="0">
                <a:cs typeface="Arial" panose="020B0604020202020204" pitchFamily="34" charset="0"/>
              </a:rPr>
              <a:t>Dagegen leiden Wiesenschwingel und Wiesenlieschgras nach langer Dürre besonders stark.</a:t>
            </a:r>
            <a:endParaRPr lang="de-DE" b="1" dirty="0">
              <a:cs typeface="Arial" panose="020B0604020202020204" pitchFamily="34" charset="0"/>
            </a:endParaRP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12</a:t>
            </a:fld>
            <a:endParaRPr lang="de-DE"/>
          </a:p>
        </p:txBody>
      </p:sp>
    </p:spTree>
    <p:extLst>
      <p:ext uri="{BB962C8B-B14F-4D97-AF65-F5344CB8AC3E}">
        <p14:creationId xmlns:p14="http://schemas.microsoft.com/office/powerpoint/2010/main" val="4210918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Wichtig zu wissen ist, dass die Gräser ihre Reservestoffe in den oberirdischen Stoppeln speichern. Und hier kommen wir schon zu den ersten Anpassungsmaßnahmen – unter Berücksichtigung dieser Reserveeinlagerung ist besonders darauf zu achten, nicht zu tief zu mähen oder abzuweiden. Denn nur dann kann die Regeneration der Gräser in Gang kommen. Gleichzeitig sollte dann auf eine Düngung verzichtet werden, da die Pflanzen die Nährstoffe nicht aufnehmen können, die N-Verfügbarkeit reduziert ist. Treten dann Niederschläge ein, dann wird die im Boden verfügbaren Nährstoffe mobilisiert und verfügbar. </a:t>
            </a:r>
          </a:p>
          <a:p>
            <a:endParaRPr lang="de-DE" dirty="0"/>
          </a:p>
          <a:p>
            <a:r>
              <a:rPr lang="de-DE" u="sng" dirty="0"/>
              <a:t>Von einer dauerhaft zu tiefen Schnitthöhe profitieren dann folgende Pflanzen:</a:t>
            </a:r>
          </a:p>
          <a:p>
            <a:r>
              <a:rPr lang="de-DE" dirty="0"/>
              <a:t>Stumpfblättriger Ampfer (Reservestoffe in der Wurzel)</a:t>
            </a:r>
          </a:p>
          <a:p>
            <a:r>
              <a:rPr lang="de-DE" dirty="0"/>
              <a:t>Löwenzahn (Reservestoffe in der Wurzel)</a:t>
            </a:r>
          </a:p>
          <a:p>
            <a:r>
              <a:rPr lang="de-DE" dirty="0"/>
              <a:t>Quecke (Reservestoffe in den Rhizomen)</a:t>
            </a:r>
          </a:p>
          <a:p>
            <a:r>
              <a:rPr lang="de-DE" dirty="0"/>
              <a:t>Gemeine Rispe (Reservestoffen in den Stolonen)</a:t>
            </a:r>
          </a:p>
          <a:p>
            <a:r>
              <a:rPr lang="de-DE" dirty="0"/>
              <a:t>https://www.agrarheute.com/pflanze/gruenland/gruenland-richtige-schnitthoehe-fuer-ertrag-futterqualitaet-441804</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13</a:t>
            </a:fld>
            <a:endParaRPr lang="de-DE"/>
          </a:p>
        </p:txBody>
      </p:sp>
    </p:spTree>
    <p:extLst>
      <p:ext uri="{BB962C8B-B14F-4D97-AF65-F5344CB8AC3E}">
        <p14:creationId xmlns:p14="http://schemas.microsoft.com/office/powerpoint/2010/main" val="10505616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lgn="l">
              <a:buFont typeface="Arial" panose="020B0604020202020204" pitchFamily="34" charset="0"/>
              <a:buNone/>
            </a:pPr>
            <a:r>
              <a:rPr lang="de-DE" dirty="0"/>
              <a:t>Ein weiterer Punkt, der immer wieder angesprochen ist, ist das Ziel, nicht nur im Ackerbau, auch im Grünland auf eine gute Bodenstruktur hin zu arbeiten. Denn nur dann kann Wasser aus Starkniederschlägen schnell und effizient vom Boden aufgenommen werden – Stichwort Infiltrationsfähigkeit – und auch bis in Trockenperioden länger gespeichert werden. Dabei spielt die Humusbewahrung bzw. -aufbau im Grünland eine große Rolle. </a:t>
            </a:r>
          </a:p>
          <a:p>
            <a:pPr marL="0" indent="0" algn="l">
              <a:spcAft>
                <a:spcPts val="600"/>
              </a:spcAft>
              <a:buFont typeface="Arial" panose="020B0604020202020204" pitchFamily="34" charset="0"/>
              <a:buNone/>
            </a:pPr>
            <a:r>
              <a:rPr lang="de-DE" dirty="0"/>
              <a:t>Dazu gehören vor allem, Bodenverdichtungen zu vermeiden, denn ansonsten verschwinden sozusagen die Poren im Boden, die zum Gasaustausch beitragen bzw. in denen sich das Bodenwasser befindet. Gleichzeitig verschlechtern sich dadurch die Lebensbedingungen für das Bodenlebewesen.</a:t>
            </a:r>
          </a:p>
          <a:p>
            <a:pPr marL="0" indent="0" algn="l">
              <a:spcAft>
                <a:spcPts val="600"/>
              </a:spcAft>
              <a:buFont typeface="Arial" panose="020B0604020202020204" pitchFamily="34" charset="0"/>
              <a:buNone/>
            </a:pPr>
            <a:r>
              <a:rPr lang="de-DE" dirty="0"/>
              <a:t>Angepasste Düngung d.h. angepasst an die Nutzung und den Bestand, also den Entzug, an die Bedingungen, also reduzierte Düngung bei Trockenheit. Organische Düngung wie Gülle oder Mist, stellt im Gegensatz zu Mineraldünger gleichzeitig Nahrung für die Bodenlebewesen dar, die zur Humusbildung beitragen.</a:t>
            </a:r>
          </a:p>
          <a:p>
            <a:pPr marL="0" indent="0" algn="l">
              <a:buFont typeface="Arial" panose="020B0604020202020204" pitchFamily="34" charset="0"/>
              <a:buNone/>
            </a:pPr>
            <a:endParaRPr lang="de-DE" dirty="0"/>
          </a:p>
          <a:p>
            <a:pPr marL="0" indent="0" algn="l">
              <a:buFont typeface="Arial" panose="020B0604020202020204" pitchFamily="34" charset="0"/>
              <a:buNone/>
            </a:pPr>
            <a:r>
              <a:rPr lang="de-DE" dirty="0"/>
              <a:t>Noch ohne große Erfahrung in Deutschland ist das</a:t>
            </a:r>
          </a:p>
          <a:p>
            <a:pPr marL="171450" indent="-171450" algn="l">
              <a:buFont typeface="Arial" panose="020B0604020202020204" pitchFamily="34" charset="0"/>
              <a:buChar char="•"/>
            </a:pPr>
            <a:r>
              <a:rPr lang="de-DE" dirty="0" err="1"/>
              <a:t>Holistic</a:t>
            </a:r>
            <a:r>
              <a:rPr lang="de-DE" dirty="0"/>
              <a:t> </a:t>
            </a:r>
            <a:r>
              <a:rPr lang="de-DE" dirty="0" err="1"/>
              <a:t>planned</a:t>
            </a:r>
            <a:r>
              <a:rPr lang="de-DE" dirty="0"/>
              <a:t> </a:t>
            </a:r>
            <a:r>
              <a:rPr lang="de-DE" dirty="0" err="1"/>
              <a:t>grazing</a:t>
            </a:r>
            <a:r>
              <a:rPr lang="de-DE" dirty="0"/>
              <a:t> – ganzheitliches Weidemanagement: hier wird die natürliche Beweidung freilebender Rinder wieder aufgenommen – eine Kuhherde wird auf einer relativ kleinen Weidefläche gehalten. Dadurch findet eine intensive Beweidung statt, die nicht gefressenen Gräser/Kräuter werden niedergetreten und stehen dem Bodenleben zur Verfügung. Durch den Tritt wird das Wachstum der Vegetation angeregt, Kot und Harn als organischer Dünger steht ebenfalls dem Boden zur Verfügung. Täglich wird ein neues Stück Weide zugewiesen. Die vorher abgefressene Fläche wird mehrere Wochen nicht genutzt (20-25 Tage), so dass sich der Bestand wieder aufbauen kann.</a:t>
            </a:r>
          </a:p>
          <a:p>
            <a:pPr algn="l"/>
            <a:r>
              <a:rPr lang="de-DE" dirty="0"/>
              <a:t>Ergebnis soll sein: hohe Infiltrationsleistung des Bodens, vielseitiges Bodenleben, gute Bodenstruktur, gesunde Tiere durch nahrhaftes Futter. Vor allem in trockenen Ländern wie Australien wird diese Methode bereits praktiziert und soll auch hier in Deutschland die Resilienz des Grünlands gegenüber Trockenheit erhöhen.</a:t>
            </a:r>
          </a:p>
          <a:p>
            <a:pPr algn="l"/>
            <a:r>
              <a:rPr lang="de-DE" dirty="0"/>
              <a:t>Siehe auch </a:t>
            </a:r>
            <a:r>
              <a:rPr lang="de-DE" b="1" dirty="0" err="1"/>
              <a:t>KuhProKlima</a:t>
            </a:r>
            <a:r>
              <a:rPr lang="de-DE" b="1" dirty="0"/>
              <a:t>-Projekt</a:t>
            </a:r>
          </a:p>
        </p:txBody>
      </p:sp>
      <p:sp>
        <p:nvSpPr>
          <p:cNvPr id="4" name="Foliennummernplatzhalter 3"/>
          <p:cNvSpPr>
            <a:spLocks noGrp="1"/>
          </p:cNvSpPr>
          <p:nvPr>
            <p:ph type="sldNum" sz="quarter" idx="10"/>
          </p:nvPr>
        </p:nvSpPr>
        <p:spPr/>
        <p:txBody>
          <a:bodyPr/>
          <a:lstStyle/>
          <a:p>
            <a:fld id="{06A741CA-AA39-4C3D-9D18-DF6523E14173}" type="slidenum">
              <a:rPr lang="de-DE" smtClean="0"/>
              <a:t>14</a:t>
            </a:fld>
            <a:endParaRPr lang="de-DE"/>
          </a:p>
        </p:txBody>
      </p:sp>
    </p:spTree>
    <p:extLst>
      <p:ext uri="{BB962C8B-B14F-4D97-AF65-F5344CB8AC3E}">
        <p14:creationId xmlns:p14="http://schemas.microsoft.com/office/powerpoint/2010/main" val="2188380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a:t>Eine weitere wichtige Anpassungsmaßnahme ist die Diversifizierung des Grünlandbestandes. Die unterschiedlichen Pflanzenarten </a:t>
            </a:r>
            <a:r>
              <a:rPr lang="de-DE" dirty="0">
                <a:cs typeface="Arial" panose="020B0604020202020204" pitchFamily="34" charset="0"/>
              </a:rPr>
              <a:t>besitzen unterschiedliche Eigenschaften in Hitze-, Trocken-, Krankheitstoleranz.</a:t>
            </a:r>
            <a:r>
              <a:rPr lang="de-DE" dirty="0"/>
              <a:t> Niedrigere Erträge bei günstigen Bedingungen entstehen dadurch, dass in einem diversen Bestand auch weniger ertragsstarke Sorten und Arten enthalten sind im Vergleich zu einem ertragsstarken </a:t>
            </a:r>
            <a:r>
              <a:rPr lang="de-DE" dirty="0" err="1"/>
              <a:t>Weidelgrasgrünlandbestand</a:t>
            </a:r>
            <a:r>
              <a:rPr lang="de-DE" dirty="0"/>
              <a:t>, der unter günstigen Bedingungen sein großes Potential ausschöpfen kann.</a:t>
            </a:r>
          </a:p>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p>
            <a:pPr marL="0" marR="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Eine hohe Grundfutterleistung von Wiesen und Weiden kann langfristig und nachhaltig nur erzielt werden, wenn sich die Grasnarbe aus guten Futterpflanzen zusammensetzt. Angestrebt wird ein dichter Pflanzenbestand mit:</a:t>
            </a:r>
          </a:p>
          <a:p>
            <a:pPr marL="0" marR="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60–80 % wertvollen Gräsern10–20 % Futterkräutern10–20 % Leguminosen</a:t>
            </a:r>
            <a:endParaRPr lang="de-DE"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15</a:t>
            </a:fld>
            <a:endParaRPr lang="de-DE"/>
          </a:p>
        </p:txBody>
      </p:sp>
    </p:spTree>
    <p:extLst>
      <p:ext uri="{BB962C8B-B14F-4D97-AF65-F5344CB8AC3E}">
        <p14:creationId xmlns:p14="http://schemas.microsoft.com/office/powerpoint/2010/main" val="2739362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Hier sieht man sehr schön die unterschiedlichen Wurzelausprägungen der verschiedenen Pflanzen – bis zu 4 m die Luzerne, aber auch der trockentolerante Rohrschwingel bis knapp 3 m im Gegensatz zu den Gräsern, und auch z.B. der </a:t>
            </a:r>
            <a:r>
              <a:rPr lang="de-DE" dirty="0" err="1"/>
              <a:t>Weissklee</a:t>
            </a:r>
            <a:r>
              <a:rPr lang="de-DE" dirty="0"/>
              <a:t>, deren Wurzeln zwischen einem halben und 1 Meter tief wurzeln.</a:t>
            </a:r>
          </a:p>
        </p:txBody>
      </p:sp>
      <p:sp>
        <p:nvSpPr>
          <p:cNvPr id="4" name="Foliennummernplatzhalter 3"/>
          <p:cNvSpPr>
            <a:spLocks noGrp="1"/>
          </p:cNvSpPr>
          <p:nvPr>
            <p:ph type="sldNum" sz="quarter" idx="10"/>
          </p:nvPr>
        </p:nvSpPr>
        <p:spPr/>
        <p:txBody>
          <a:bodyPr/>
          <a:lstStyle/>
          <a:p>
            <a:fld id="{06A741CA-AA39-4C3D-9D18-DF6523E14173}" type="slidenum">
              <a:rPr lang="de-DE" smtClean="0"/>
              <a:t>16</a:t>
            </a:fld>
            <a:endParaRPr lang="de-DE"/>
          </a:p>
        </p:txBody>
      </p:sp>
    </p:spTree>
    <p:extLst>
      <p:ext uri="{BB962C8B-B14F-4D97-AF65-F5344CB8AC3E}">
        <p14:creationId xmlns:p14="http://schemas.microsoft.com/office/powerpoint/2010/main" val="8196825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Durch die zunehmende Wettervariabilität wird auch von wissenschaftlicher Seite aus empfohlen, nicht auf Höchsterträge in einzelnen Jahren zu setzen sondern auf langfristig mittlere, stabile Erträge, was u.a. durch eine höhere Diversifizierung auch im Grünland erreicht werden kann.</a:t>
            </a:r>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17</a:t>
            </a:fld>
            <a:endParaRPr lang="de-DE"/>
          </a:p>
        </p:txBody>
      </p:sp>
    </p:spTree>
    <p:extLst>
      <p:ext uri="{BB962C8B-B14F-4D97-AF65-F5344CB8AC3E}">
        <p14:creationId xmlns:p14="http://schemas.microsoft.com/office/powerpoint/2010/main" val="2119113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de-DE" sz="1000" dirty="0"/>
              <a:t>Aufgrund der sich verändernden Wetterbedingungen durch den Klimawandel und die Auswirkungen auf das Grünland, die ich Ihnen hier heute dargestellt habe, hat der Landwirt mehrere Möglichkeiten, die Widerstandskraft oder wie man so schön sagt, die Resilienz des Grünlandes zu erhöhen und damit eine höhere Ertragssicherheit zu bekommen. </a:t>
            </a:r>
          </a:p>
          <a:p>
            <a:pPr marL="171450" marR="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sz="1000" dirty="0"/>
              <a:t>Oftmals hat der Aufwuchs des 1. Schnitts noch gute Bedingungen durch die Winterfeuchte. Um einen möglichst hohen Ertrag im 1. Schnitt zu erhalten, ggf. Düngung erhöhen, früherer Schnittzeitpunkt  </a:t>
            </a:r>
            <a:r>
              <a:rPr lang="de-DE" sz="1000" dirty="0">
                <a:sym typeface="Wingdings" panose="05000000000000000000" pitchFamily="2" charset="2"/>
              </a:rPr>
              <a:t> Intensivierung von günstigen Schnitten, um die unter der Sommertrockenheit beeinflussten Schnitte etwas auszugleichen. </a:t>
            </a: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altLang="es-ES_tradnl" sz="1000" dirty="0">
                <a:latin typeface="+mn-lt"/>
                <a:cs typeface="Arial" panose="020B0604020202020204" pitchFamily="34" charset="0"/>
              </a:rPr>
              <a:t>Optimiertes Grünlandmanagement: Hohes Futterangebot im Frühjahr – bei Beweidung einen Teil mähen, um den optimalen Schnitt-/Erntezeitpunkt zu gewährleisten. Gülledüngung lieber im Frühjahr als im Herbst – bessere Ausnutzung, ggf. größere Düngelager anlegen.</a:t>
            </a:r>
            <a:endParaRPr lang="de-DE" sz="1000" dirty="0">
              <a:sym typeface="Wingdings" panose="05000000000000000000" pitchFamily="2" charset="2"/>
            </a:endParaRPr>
          </a:p>
          <a:p>
            <a:pPr marL="171450" marR="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sz="1000" dirty="0">
                <a:sym typeface="Wingdings" panose="05000000000000000000" pitchFamily="2" charset="2"/>
              </a:rPr>
              <a:t>Organische Düngung hat einen hohen Wert, nicht nur Düngewert, sondern auch für das Bodenleben. Mineralischer Dünger ernährt zwar die Pflanzen, aber nicht das Bodenleben!</a:t>
            </a: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sz="1000" dirty="0">
                <a:sym typeface="Wingdings" panose="05000000000000000000" pitchFamily="2" charset="2"/>
              </a:rPr>
              <a:t>Angepasste Düngung – also an Nutzung und Situation – keine Düngung in Trockenzeiten, in denen die Nährstoffe nicht aufgenommen und umgesetzt werden können.</a:t>
            </a: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sz="1000" dirty="0">
                <a:sym typeface="Wingdings" panose="05000000000000000000" pitchFamily="2" charset="2"/>
              </a:rPr>
              <a:t>Einer unserer Pilotbetriebe hat sehr gute Erfahrungen mit Gülleseparierung gemacht – der flüssige Anteil aufs Grünland ausgebracht  wenig Verschmutzung ( ungestörte Photosynthese), schnelles Eindringen in den Boden. </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de-DE" altLang="es-ES_tradnl" sz="1000" dirty="0">
                <a:latin typeface="+mn-lt"/>
                <a:cs typeface="Arial" panose="020B0604020202020204" pitchFamily="34" charset="0"/>
                <a:sym typeface="Wingdings" panose="05000000000000000000" pitchFamily="2" charset="2"/>
              </a:rPr>
              <a:t>	</a:t>
            </a:r>
            <a:endParaRPr lang="de-DE" sz="1000" dirty="0">
              <a:sym typeface="Wingdings" panose="05000000000000000000" pitchFamily="2" charset="2"/>
            </a:endParaRPr>
          </a:p>
          <a:p>
            <a:pPr marL="171450" marR="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de-DE"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18</a:t>
            </a:fld>
            <a:endParaRPr lang="de-DE"/>
          </a:p>
        </p:txBody>
      </p:sp>
    </p:spTree>
    <p:extLst>
      <p:ext uri="{BB962C8B-B14F-4D97-AF65-F5344CB8AC3E}">
        <p14:creationId xmlns:p14="http://schemas.microsoft.com/office/powerpoint/2010/main" val="3668741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085850" marR="0" lvl="1" indent="-342900" algn="just" defTabSz="914400" rtl="0" eaLnBrk="1" fontAlgn="auto" latinLnBrk="0" hangingPunct="1">
              <a:lnSpc>
                <a:spcPct val="114000"/>
              </a:lnSpc>
              <a:spcBef>
                <a:spcPts val="0"/>
              </a:spcBef>
              <a:spcAft>
                <a:spcPts val="0"/>
              </a:spcAft>
              <a:buClrTx/>
              <a:buSzTx/>
              <a:buFont typeface="Wingdings" panose="05000000000000000000" pitchFamily="2" charset="2"/>
              <a:buChar char="Ø"/>
              <a:tabLst/>
              <a:defRPr/>
            </a:pPr>
            <a:r>
              <a:rPr lang="de-DE" altLang="es-ES_tradnl" sz="1000" dirty="0">
                <a:latin typeface="+mn-lt"/>
                <a:cs typeface="Arial" panose="020B0604020202020204" pitchFamily="34" charset="0"/>
              </a:rPr>
              <a:t>Regelmäßige Nachsaaten – Vermeidung von Bestandslücken, in denen sich dann bevorzugt unerwünschte Kräuter wie Ampfer ansiedeln</a:t>
            </a:r>
          </a:p>
          <a:p>
            <a:pPr marL="1085850" lvl="1" indent="-342900" algn="just">
              <a:lnSpc>
                <a:spcPct val="114000"/>
              </a:lnSpc>
              <a:buFont typeface="Wingdings" panose="05000000000000000000" pitchFamily="2" charset="2"/>
              <a:buChar char="Ø"/>
            </a:pPr>
            <a:r>
              <a:rPr lang="de-DE" altLang="es-ES_tradnl" sz="1000" dirty="0">
                <a:latin typeface="+mn-lt"/>
                <a:cs typeface="Arial" panose="020B0604020202020204" pitchFamily="34" charset="0"/>
              </a:rPr>
              <a:t>Einsaat von angepassten Sorten / Arten (angepasst an Standort, Nutzung)</a:t>
            </a:r>
          </a:p>
          <a:p>
            <a:pPr marL="1085850" lvl="1" indent="-342900" algn="just">
              <a:lnSpc>
                <a:spcPct val="114000"/>
              </a:lnSpc>
              <a:buFont typeface="Wingdings" panose="05000000000000000000" pitchFamily="2" charset="2"/>
              <a:buChar char="Ø"/>
            </a:pPr>
            <a:r>
              <a:rPr lang="de-DE" altLang="es-ES_tradnl" sz="1000" dirty="0">
                <a:latin typeface="+mn-lt"/>
                <a:cs typeface="Arial" panose="020B0604020202020204" pitchFamily="34" charset="0"/>
              </a:rPr>
              <a:t>Vielseitiges Grünland etablieren, also Arten/Sorten mit unterschiedlicher Reifezeit, Trockentoleranz, Wurzelsystemen </a:t>
            </a:r>
            <a:r>
              <a:rPr lang="de-DE" altLang="es-ES_tradnl" sz="1000" dirty="0">
                <a:latin typeface="+mn-lt"/>
                <a:cs typeface="Arial" panose="020B0604020202020204" pitchFamily="34" charset="0"/>
                <a:sym typeface="Wingdings" panose="05000000000000000000" pitchFamily="2" charset="2"/>
              </a:rPr>
              <a:t> wie vorhin erwähnt bevorzugt Mischung mit Leguminosen</a:t>
            </a:r>
            <a:endParaRPr lang="de-DE" altLang="es-ES_tradnl" sz="1000" dirty="0">
              <a:latin typeface="+mn-lt"/>
              <a:cs typeface="Arial" panose="020B0604020202020204" pitchFamily="34" charset="0"/>
            </a:endParaRPr>
          </a:p>
          <a:p>
            <a:pPr marL="1085850" lvl="1" indent="-342900" algn="just">
              <a:lnSpc>
                <a:spcPct val="114000"/>
              </a:lnSpc>
              <a:buFont typeface="Wingdings" panose="05000000000000000000" pitchFamily="2" charset="2"/>
              <a:buChar char="Ø"/>
            </a:pPr>
            <a:r>
              <a:rPr lang="de-DE" altLang="es-ES_tradnl" sz="1000" dirty="0">
                <a:latin typeface="+mn-lt"/>
                <a:cs typeface="Arial" panose="020B0604020202020204" pitchFamily="34" charset="0"/>
              </a:rPr>
              <a:t>Schnitt-/Weidetiefe anpassen (bei Trockenheit max. 5 cm tief), Überweidung vermeiden, Tierbestand anpassen</a:t>
            </a:r>
          </a:p>
          <a:p>
            <a:pPr marL="1085850" lvl="1" indent="-342900" algn="just">
              <a:lnSpc>
                <a:spcPct val="114000"/>
              </a:lnSpc>
              <a:buFont typeface="Wingdings" panose="05000000000000000000" pitchFamily="2" charset="2"/>
              <a:buChar char="Ø"/>
            </a:pPr>
            <a:r>
              <a:rPr lang="de-DE" altLang="es-ES_tradnl" sz="1000" dirty="0">
                <a:latin typeface="+mn-lt"/>
                <a:cs typeface="Arial" panose="020B0604020202020204" pitchFamily="34" charset="0"/>
              </a:rPr>
              <a:t>Überweidung auf jeden Fall vermeiden – besser Weide beenden, Tiere zufüttern, um den Bestand zu schonen und den Wiederaustrieb nicht zu gefährden. Es dauert lange, bis sich ein überweideter Bestand wieder erholt. </a:t>
            </a:r>
          </a:p>
          <a:p>
            <a:pPr marL="1085850" lvl="1" indent="-342900" algn="just">
              <a:lnSpc>
                <a:spcPct val="114000"/>
              </a:lnSpc>
              <a:buFont typeface="Wingdings" panose="05000000000000000000" pitchFamily="2" charset="2"/>
              <a:buChar char="Ø"/>
            </a:pPr>
            <a:r>
              <a:rPr lang="de-DE" altLang="es-ES_tradnl" sz="1000" dirty="0">
                <a:latin typeface="+mn-lt"/>
                <a:cs typeface="Arial" panose="020B0604020202020204" pitchFamily="34" charset="0"/>
              </a:rPr>
              <a:t>Boden nur in tragfähigem Zustand befahren – Reifendruck anpassen. Symptome für Bodenverdichtungen (außer sichtbare Trittschäden)/gestörte Kapillarität: stehendes Wasser, Verunkrautung </a:t>
            </a:r>
          </a:p>
          <a:p>
            <a:pPr marL="1085850" lvl="1" indent="-342900" algn="just">
              <a:lnSpc>
                <a:spcPct val="114000"/>
              </a:lnSpc>
              <a:buFont typeface="Wingdings" panose="05000000000000000000" pitchFamily="2" charset="2"/>
              <a:buChar char="Ø"/>
            </a:pPr>
            <a:endParaRPr lang="de-DE" altLang="es-ES_tradnl" sz="1000" dirty="0">
              <a:latin typeface="+mn-lt"/>
              <a:cs typeface="Arial" panose="020B0604020202020204" pitchFamily="34" charset="0"/>
            </a:endParaRPr>
          </a:p>
          <a:p>
            <a:r>
              <a:rPr lang="de-DE" sz="1000" b="0" i="0" u="none" strike="noStrike" kern="1200" dirty="0">
                <a:solidFill>
                  <a:schemeClr val="tx1"/>
                </a:solidFill>
                <a:effectLst/>
                <a:latin typeface="+mn-lt"/>
                <a:ea typeface="+mn-ea"/>
                <a:cs typeface="Arial" panose="020B0604020202020204" pitchFamily="34" charset="0"/>
                <a:sym typeface="Wingdings" panose="05000000000000000000" pitchFamily="2" charset="2"/>
              </a:rPr>
              <a:t> Sämtliche Stressfaktoren müssen vermieden werden: Verschmutzung durch Gülle, zu tiefe Nutzung, Ausstriegeln der 1-jährigen Rispe, Wildschweine, Engerlinge…</a:t>
            </a:r>
            <a:endParaRPr lang="de-DE" sz="1000" b="0" i="0" u="none" strike="noStrike" kern="1200" dirty="0">
              <a:solidFill>
                <a:schemeClr val="tx1"/>
              </a:solidFill>
              <a:effectLst/>
              <a:latin typeface="+mn-lt"/>
              <a:ea typeface="+mn-ea"/>
              <a:cs typeface="Arial" panose="020B0604020202020204" pitchFamily="34" charset="0"/>
            </a:endParaRPr>
          </a:p>
          <a:p>
            <a:endParaRPr lang="de-DE" sz="1000" b="0" i="0" u="none" strike="noStrike" kern="1200" dirty="0">
              <a:solidFill>
                <a:schemeClr val="tx1"/>
              </a:solidFill>
              <a:effectLst/>
              <a:latin typeface="+mn-lt"/>
              <a:ea typeface="+mn-ea"/>
              <a:cs typeface="+mn-cs"/>
            </a:endParaRPr>
          </a:p>
          <a:p>
            <a:r>
              <a:rPr lang="de-DE" sz="1000" b="0" i="0" u="none" strike="noStrike" kern="1200" dirty="0">
                <a:solidFill>
                  <a:schemeClr val="tx1"/>
                </a:solidFill>
                <a:effectLst/>
                <a:latin typeface="+mn-lt"/>
                <a:ea typeface="+mn-ea"/>
                <a:cs typeface="+mn-cs"/>
              </a:rPr>
              <a:t>Sind die Böden zudem durch langfristige Bewirtschaftungsfehler einer sogenannten </a:t>
            </a:r>
            <a:r>
              <a:rPr lang="de-DE" sz="1000" b="0" i="0" u="none" strike="noStrike" kern="1200" dirty="0" err="1">
                <a:solidFill>
                  <a:schemeClr val="tx1"/>
                </a:solidFill>
                <a:effectLst/>
                <a:latin typeface="+mn-lt"/>
                <a:ea typeface="+mn-ea"/>
                <a:cs typeface="+mn-cs"/>
              </a:rPr>
              <a:t>Pseudovergleyung</a:t>
            </a:r>
            <a:r>
              <a:rPr lang="de-DE" sz="1000" b="0" i="0" u="none" strike="noStrike" kern="1200" dirty="0">
                <a:solidFill>
                  <a:schemeClr val="tx1"/>
                </a:solidFill>
                <a:effectLst/>
                <a:latin typeface="+mn-lt"/>
                <a:ea typeface="+mn-ea"/>
                <a:cs typeface="+mn-cs"/>
              </a:rPr>
              <a:t> (Stauwasser) ausgesetzt, können erhöhte Nährstoffauswaschungen und Treibhausgasemissionen in Form von Methan und Lachgas die Folge sein. Langfristig wirkt sich eine Bodenverdichtung auch durch höhere Betriebsmittelaufwendungen bei gleichzeitig sinkenden Erträgen aus.</a:t>
            </a:r>
          </a:p>
          <a:p>
            <a:r>
              <a:rPr lang="de-DE" sz="1000" b="0" i="0" u="none" strike="noStrike" kern="1200" dirty="0">
                <a:solidFill>
                  <a:schemeClr val="tx1"/>
                </a:solidFill>
                <a:effectLst/>
                <a:latin typeface="+mn-lt"/>
                <a:ea typeface="+mn-ea"/>
                <a:cs typeface="+mn-cs"/>
              </a:rPr>
              <a:t>Noch bis vor wenigen Jahren brach eine </a:t>
            </a:r>
            <a:r>
              <a:rPr lang="de-DE" sz="1000" b="0" i="1" u="sng" strike="noStrike" kern="1200" dirty="0">
                <a:solidFill>
                  <a:schemeClr val="tx1"/>
                </a:solidFill>
                <a:effectLst/>
                <a:latin typeface="+mn-lt"/>
                <a:ea typeface="+mn-ea"/>
                <a:cs typeface="+mn-cs"/>
              </a:rPr>
              <a:t>ausgeprägte Frostgare </a:t>
            </a:r>
            <a:r>
              <a:rPr lang="de-DE" sz="1000" b="0" i="0" u="none" strike="noStrike" kern="1200" dirty="0">
                <a:solidFill>
                  <a:schemeClr val="tx1"/>
                </a:solidFill>
                <a:effectLst/>
                <a:latin typeface="+mn-lt"/>
                <a:ea typeface="+mn-ea"/>
                <a:cs typeface="+mn-cs"/>
              </a:rPr>
              <a:t>die Verdichtungen wieder auf und beseitigte die Schäden. Doch im Zuge des Klimawandels ist mit einer natürlichen Melioration nicht mehr zu rechnen: Die jährlichen Frostperioden werden kürzer und schwächer. Die nun häufiger auftretenden Starkregenereignisse und Dürreperioden strapazieren das Grünland zusätzlich. Durch ausbleibende Niederschläge und einsetzende Dürreperioden kann das Bodenwasser durch Sperrschichten nicht kapillar aufsteigen. </a:t>
            </a:r>
          </a:p>
          <a:p>
            <a:r>
              <a:rPr lang="de-DE" sz="1000" b="0" i="0" u="none" strike="noStrike" kern="1200" dirty="0">
                <a:solidFill>
                  <a:schemeClr val="tx1"/>
                </a:solidFill>
                <a:effectLst/>
                <a:latin typeface="+mn-lt"/>
                <a:ea typeface="+mn-ea"/>
                <a:cs typeface="+mn-cs"/>
              </a:rPr>
              <a:t>Für den Aufwuchs ist es somit in der trockenen Phase nicht verfügbar. Weil Pflanzen den effektiven Wurzelraum dann nicht voll ausschöpfen, ist das Wurzelwachstum gestört, Wachstumsdepressionen treten ein...</a:t>
            </a:r>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19</a:t>
            </a:fld>
            <a:endParaRPr lang="de-DE"/>
          </a:p>
        </p:txBody>
      </p:sp>
    </p:spTree>
    <p:extLst>
      <p:ext uri="{BB962C8B-B14F-4D97-AF65-F5344CB8AC3E}">
        <p14:creationId xmlns:p14="http://schemas.microsoft.com/office/powerpoint/2010/main" val="5937503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000" dirty="0"/>
              <a:t>Bildquelle: Siloballen, https://cdn.pixabay.com/photo/2013/07/26/07/15/hay-bales-167538__340.jpg</a:t>
            </a:r>
          </a:p>
          <a:p>
            <a:endParaRPr lang="de-DE" sz="1000" dirty="0"/>
          </a:p>
          <a:p>
            <a:r>
              <a:rPr lang="de-DE" sz="1000" dirty="0"/>
              <a:t>Dies ist nicht leicht, wenn man die letzten 3 Jahre betrachtet, sollte aber unbedingt anvisiert werden, wenn eine Bevorratung wieder möglich ist. Für manchen waren vielleicht bisher auch die höheren Preise, die von </a:t>
            </a:r>
            <a:r>
              <a:rPr lang="de-DE" sz="1000" dirty="0" err="1"/>
              <a:t>schweizer</a:t>
            </a:r>
            <a:r>
              <a:rPr lang="de-DE" sz="1000" dirty="0"/>
              <a:t> Kunden bezahlt wurden, doch sehr verlockend!</a:t>
            </a:r>
          </a:p>
          <a:p>
            <a:endParaRPr lang="de-DE" sz="1000" dirty="0"/>
          </a:p>
          <a:p>
            <a:r>
              <a:rPr lang="de-DE" altLang="es-ES_tradnl" sz="1000" dirty="0">
                <a:latin typeface="+mn-lt"/>
                <a:cs typeface="Arial" panose="020B0604020202020204" pitchFamily="34" charset="0"/>
              </a:rPr>
              <a:t>Darüber hinaus:</a:t>
            </a:r>
          </a:p>
          <a:p>
            <a:pPr lvl="1" algn="just">
              <a:lnSpc>
                <a:spcPct val="114000"/>
              </a:lnSpc>
              <a:buFont typeface="Wingdings" panose="05000000000000000000" pitchFamily="2" charset="2"/>
              <a:buChar char="Ø"/>
            </a:pPr>
            <a:r>
              <a:rPr lang="de-DE" altLang="es-ES_tradnl" sz="1000" dirty="0">
                <a:latin typeface="+mn-lt"/>
                <a:cs typeface="Arial" panose="020B0604020202020204" pitchFamily="34" charset="0"/>
              </a:rPr>
              <a:t> Futterverluste minimieren </a:t>
            </a:r>
          </a:p>
          <a:p>
            <a:pPr lvl="1" algn="just">
              <a:lnSpc>
                <a:spcPct val="114000"/>
              </a:lnSpc>
              <a:buFont typeface="Wingdings" panose="05000000000000000000" pitchFamily="2" charset="2"/>
              <a:buChar char="Ø"/>
            </a:pPr>
            <a:r>
              <a:rPr lang="de-DE" altLang="es-ES_tradnl" sz="1000" dirty="0">
                <a:latin typeface="+mn-lt"/>
                <a:cs typeface="Arial" panose="020B0604020202020204" pitchFamily="34" charset="0"/>
              </a:rPr>
              <a:t> Sorgfältige Silierung</a:t>
            </a:r>
          </a:p>
          <a:p>
            <a:endParaRPr lang="de-DE" sz="1000" dirty="0"/>
          </a:p>
          <a:p>
            <a:r>
              <a:rPr lang="de-DE" sz="1000" dirty="0"/>
              <a:t>Realistischer weise muss gesagt werden, dass in sehr extremen Zeiten auch durch die aufgeführten Anpassungsmaßnahmen die Erträge nicht auf hohem oder mittlerem Niveau gehalten werden können, aber die negativen Auswirkungen doch abgeschwächt oder hinausgezögert werden können und eine gute Basis für eine schnellere Regeneration des Grünlandes bieten kann.</a:t>
            </a:r>
          </a:p>
        </p:txBody>
      </p:sp>
      <p:sp>
        <p:nvSpPr>
          <p:cNvPr id="4" name="Foliennummernplatzhalter 3"/>
          <p:cNvSpPr>
            <a:spLocks noGrp="1"/>
          </p:cNvSpPr>
          <p:nvPr>
            <p:ph type="sldNum" sz="quarter" idx="10"/>
          </p:nvPr>
        </p:nvSpPr>
        <p:spPr/>
        <p:txBody>
          <a:bodyPr/>
          <a:lstStyle/>
          <a:p>
            <a:fld id="{06A741CA-AA39-4C3D-9D18-DF6523E14173}" type="slidenum">
              <a:rPr lang="de-DE" smtClean="0"/>
              <a:t>20</a:t>
            </a:fld>
            <a:endParaRPr lang="de-DE"/>
          </a:p>
        </p:txBody>
      </p:sp>
    </p:spTree>
    <p:extLst>
      <p:ext uri="{BB962C8B-B14F-4D97-AF65-F5344CB8AC3E}">
        <p14:creationId xmlns:p14="http://schemas.microsoft.com/office/powerpoint/2010/main" val="1397716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a:lnSpc>
                <a:spcPct val="110000"/>
              </a:lnSpc>
              <a:spcBef>
                <a:spcPts val="0"/>
              </a:spcBef>
              <a:spcAft>
                <a:spcPts val="0"/>
              </a:spcAft>
              <a:buClrTx/>
              <a:buSzTx/>
              <a:buFont typeface="Wingdings"/>
              <a:buNone/>
              <a:defRPr/>
            </a:pPr>
            <a:r>
              <a:rPr lang="de-DE" dirty="0">
                <a:cs typeface="Arial"/>
              </a:rPr>
              <a:t>Bildquelle: </a:t>
            </a:r>
            <a:r>
              <a:rPr lang="de-DE" sz="1200" b="0" i="0" u="none" strike="noStrike" cap="none" spc="0" dirty="0">
                <a:solidFill>
                  <a:schemeClr val="tx1"/>
                </a:solidFill>
                <a:latin typeface="+mn-lt"/>
                <a:ea typeface="Calibri"/>
                <a:cs typeface="Calibri"/>
              </a:rPr>
              <a:t>https://cdn.pixabay.com/photo/2016/05/19/15/44/sheep-1403219_960_720.jpg</a:t>
            </a:r>
            <a:endParaRPr lang="de-DE" dirty="0"/>
          </a:p>
          <a:p>
            <a:pPr marL="0" marR="0" lvl="0" indent="0" algn="l" defTabSz="914400" rtl="0" eaLnBrk="1" fontAlgn="auto" latinLnBrk="0" hangingPunct="1">
              <a:lnSpc>
                <a:spcPct val="110000"/>
              </a:lnSpc>
              <a:spcBef>
                <a:spcPts val="0"/>
              </a:spcBef>
              <a:spcAft>
                <a:spcPts val="0"/>
              </a:spcAft>
              <a:buClrTx/>
              <a:buSzTx/>
              <a:buFont typeface="Wingdings" panose="05000000000000000000" pitchFamily="2" charset="2"/>
              <a:buNone/>
              <a:tabLst/>
              <a:defRPr/>
            </a:pPr>
            <a:endParaRPr lang="de-DE" dirty="0">
              <a:cs typeface="Arial" panose="020B0604020202020204" pitchFamily="34" charset="0"/>
              <a:sym typeface="Wingdings" panose="05000000000000000000" pitchFamily="2" charset="2"/>
            </a:endParaRPr>
          </a:p>
          <a:p>
            <a:pPr marL="0" marR="0" lvl="0" indent="0" algn="l" defTabSz="914400" rtl="0" eaLnBrk="1" fontAlgn="auto" latinLnBrk="0" hangingPunct="1">
              <a:lnSpc>
                <a:spcPct val="110000"/>
              </a:lnSpc>
              <a:spcBef>
                <a:spcPts val="0"/>
              </a:spcBef>
              <a:spcAft>
                <a:spcPts val="0"/>
              </a:spcAft>
              <a:buClrTx/>
              <a:buSzTx/>
              <a:buFont typeface="Wingdings" panose="05000000000000000000" pitchFamily="2" charset="2"/>
              <a:buNone/>
              <a:tabLst/>
              <a:defRPr/>
            </a:pPr>
            <a:r>
              <a:rPr lang="de-DE" dirty="0">
                <a:cs typeface="Arial" panose="020B0604020202020204" pitchFamily="34" charset="0"/>
                <a:sym typeface="Wingdings" panose="05000000000000000000" pitchFamily="2" charset="2"/>
              </a:rPr>
              <a:t>Wenn uns jetzt noch etwas Zeit bleibt, möchte ich noch kurz darauf hinweisen, dass eine entsprechende Bewirtschaftung nicht nur auf die Ertragssicherheit positive Auswirkungen haben kann, sondern auch positiv auf den Klimaschutz wirkt:</a:t>
            </a:r>
          </a:p>
          <a:p>
            <a:pPr marL="0" indent="0" algn="l">
              <a:lnSpc>
                <a:spcPct val="110000"/>
              </a:lnSpc>
              <a:buFont typeface="Wingdings" panose="05000000000000000000" pitchFamily="2" charset="2"/>
              <a:buNone/>
            </a:pPr>
            <a:endParaRPr lang="de-DE" dirty="0">
              <a:cs typeface="Arial" panose="020B0604020202020204" pitchFamily="34" charset="0"/>
            </a:endParaRPr>
          </a:p>
          <a:p>
            <a:pPr marL="342900" indent="-342900" algn="l">
              <a:lnSpc>
                <a:spcPct val="110000"/>
              </a:lnSpc>
              <a:buFont typeface="Wingdings" panose="05000000000000000000" pitchFamily="2" charset="2"/>
              <a:buChar char="Ø"/>
            </a:pPr>
            <a:r>
              <a:rPr lang="de-DE" dirty="0">
                <a:cs typeface="Arial" panose="020B0604020202020204" pitchFamily="34" charset="0"/>
              </a:rPr>
              <a:t>Leguminosen im Grünlandbestand </a:t>
            </a:r>
            <a:r>
              <a:rPr lang="de-DE" dirty="0">
                <a:cs typeface="Arial" panose="020B0604020202020204" pitchFamily="34" charset="0"/>
                <a:sym typeface="Wingdings" panose="05000000000000000000" pitchFamily="2" charset="2"/>
              </a:rPr>
              <a:t> Verzicht / Reduzierung auf energieaufwendig hergestellten Mineraldünger und gleichzeitig Verbesserung der Bodenstruktur, tiefe Durchwurzelung. Gleichzeitig Ersatz von importiertem Kraftfutter und somit Verzicht auf </a:t>
            </a:r>
            <a:r>
              <a:rPr lang="de-DE" dirty="0" err="1">
                <a:cs typeface="Arial" panose="020B0604020202020204" pitchFamily="34" charset="0"/>
                <a:sym typeface="Wingdings" panose="05000000000000000000" pitchFamily="2" charset="2"/>
              </a:rPr>
              <a:t>Imissionen</a:t>
            </a:r>
            <a:r>
              <a:rPr lang="de-DE" dirty="0">
                <a:cs typeface="Arial" panose="020B0604020202020204" pitchFamily="34" charset="0"/>
                <a:sym typeface="Wingdings" panose="05000000000000000000" pitchFamily="2" charset="2"/>
              </a:rPr>
              <a:t> durch diesen Zukauf.</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Beweidung: Durch Trennung von Kot und Harn  </a:t>
            </a:r>
            <a:r>
              <a:rPr lang="de-DE" dirty="0" err="1">
                <a:cs typeface="Arial" panose="020B0604020202020204" pitchFamily="34" charset="0"/>
                <a:sym typeface="Wingdings" panose="05000000000000000000" pitchFamily="2" charset="2"/>
              </a:rPr>
              <a:t>Ammonikverluste</a:t>
            </a:r>
            <a:r>
              <a:rPr lang="de-DE" dirty="0">
                <a:cs typeface="Arial" panose="020B0604020202020204" pitchFamily="34" charset="0"/>
                <a:sym typeface="Wingdings" panose="05000000000000000000" pitchFamily="2" charset="2"/>
              </a:rPr>
              <a:t> stark reduziert*; aufwendige Futtermittelwerbung wird reduziert (je nach Weideanteil)</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Düngung nur nach Bedarf – nicht während Trockenperioden</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Vermeidung von Bodenverdichtung  reduziert Risiko von Lachgasemissionen vor allem bei feuchten Bodenbedingungen  Denitrifikation unter feuchten, sauerstoffarmen Bedingungen; verdichtete und gedüngte Böden haben bei Versuchen die höchsten Lachgasemissionen</a:t>
            </a:r>
          </a:p>
          <a:p>
            <a:pPr marL="342900" indent="-342900" algn="l">
              <a:lnSpc>
                <a:spcPct val="110000"/>
              </a:lnSpc>
              <a:buFont typeface="Wingdings" panose="05000000000000000000" pitchFamily="2" charset="2"/>
              <a:buChar char="Ø"/>
            </a:pPr>
            <a:r>
              <a:rPr lang="de-DE" dirty="0" err="1">
                <a:cs typeface="Arial" panose="020B0604020202020204" pitchFamily="34" charset="0"/>
                <a:sym typeface="Wingdings" panose="05000000000000000000" pitchFamily="2" charset="2"/>
              </a:rPr>
              <a:t>Silvopastorale</a:t>
            </a:r>
            <a:r>
              <a:rPr lang="de-DE" dirty="0">
                <a:cs typeface="Arial" panose="020B0604020202020204" pitchFamily="34" charset="0"/>
                <a:sym typeface="Wingdings" panose="05000000000000000000" pitchFamily="2" charset="2"/>
              </a:rPr>
              <a:t> Grünlandnutzung (Agroforst)  positives Kleinklima, größere CO2-Bindung, N-Fixierung in tieferen Schichten (s. auch Schulungsunterlagen/PPT zu Agroforst)</a:t>
            </a:r>
          </a:p>
          <a:p>
            <a:pPr marL="342900" indent="-342900" algn="l">
              <a:lnSpc>
                <a:spcPct val="110000"/>
              </a:lnSpc>
              <a:buFont typeface="Wingdings" panose="05000000000000000000" pitchFamily="2" charset="2"/>
              <a:buChar char="Ø"/>
            </a:pPr>
            <a:endParaRPr lang="de-DE" dirty="0">
              <a:cs typeface="Arial" panose="020B0604020202020204" pitchFamily="34" charset="0"/>
              <a:sym typeface="Wingdings" panose="05000000000000000000" pitchFamily="2" charset="2"/>
            </a:endParaRPr>
          </a:p>
          <a:p>
            <a:pPr marL="342900" indent="-342900" algn="l">
              <a:buFont typeface="Wingdings" panose="05000000000000000000" pitchFamily="2" charset="2"/>
              <a:buChar char="Ø"/>
            </a:pPr>
            <a:endParaRPr lang="de-DE" dirty="0"/>
          </a:p>
          <a:p>
            <a:pPr marL="171450" indent="-171450">
              <a:buFont typeface="Arial" panose="020B0604020202020204" pitchFamily="34" charset="0"/>
              <a:buChar char="•"/>
            </a:pPr>
            <a:r>
              <a:rPr lang="de-DE" sz="1200" b="0" i="0" u="sng" strike="noStrike" kern="1200" dirty="0">
                <a:solidFill>
                  <a:schemeClr val="tx1"/>
                </a:solidFill>
                <a:effectLst/>
                <a:latin typeface="+mn-lt"/>
                <a:ea typeface="+mn-ea"/>
                <a:cs typeface="+mn-cs"/>
              </a:rPr>
              <a:t>Infiltration des Harns in den Boden</a:t>
            </a:r>
            <a:r>
              <a:rPr lang="de-DE" sz="1200" b="0" i="0" u="none" strike="noStrike" kern="1200" dirty="0">
                <a:solidFill>
                  <a:schemeClr val="tx1"/>
                </a:solidFill>
                <a:effectLst/>
                <a:latin typeface="+mn-lt"/>
                <a:ea typeface="+mn-ea"/>
                <a:cs typeface="+mn-cs"/>
              </a:rPr>
              <a:t>:</a:t>
            </a:r>
            <a:br>
              <a:rPr lang="de-DE" dirty="0"/>
            </a:br>
            <a:r>
              <a:rPr lang="de-DE" sz="1200" b="0" i="0" u="none" strike="noStrike" kern="1200" dirty="0">
                <a:solidFill>
                  <a:schemeClr val="tx1"/>
                </a:solidFill>
                <a:effectLst/>
                <a:latin typeface="+mn-lt"/>
                <a:ea typeface="+mn-ea"/>
                <a:cs typeface="+mn-cs"/>
              </a:rPr>
              <a:t>Weil der von Weidetieren ausgeschiedene Harn üblicherweise im Boden versickert, bevor wesentliche Ammoniak-Emissionen auftreten können, sind die gesamten Ammoniak-Emissionen pro Tier bei der Weidehaltung weniger hoch als bei der Stallhaltung, wo die Ausscheidungen gesammelt, gelagert und ausgebracht werden (UNECE-Leitfaden 2012). Weiden gehört </a:t>
            </a:r>
            <a:r>
              <a:rPr lang="de-DE" sz="1200" b="0" i="0" u="none" strike="noStrike" kern="1200" dirty="0" err="1">
                <a:solidFill>
                  <a:schemeClr val="tx1"/>
                </a:solidFill>
                <a:effectLst/>
                <a:latin typeface="+mn-lt"/>
                <a:ea typeface="+mn-ea"/>
                <a:cs typeface="+mn-cs"/>
              </a:rPr>
              <a:t>gemäss</a:t>
            </a:r>
            <a:r>
              <a:rPr lang="de-DE" sz="1200" b="0" i="0" u="none" strike="noStrike" kern="1200" dirty="0">
                <a:solidFill>
                  <a:schemeClr val="tx1"/>
                </a:solidFill>
                <a:effectLst/>
                <a:latin typeface="+mn-lt"/>
                <a:ea typeface="+mn-ea"/>
                <a:cs typeface="+mn-cs"/>
              </a:rPr>
              <a:t> UNECE </a:t>
            </a:r>
            <a:r>
              <a:rPr lang="de-DE" sz="1200" b="0" i="0" u="none" strike="noStrike" kern="1200" dirty="0" err="1">
                <a:solidFill>
                  <a:schemeClr val="tx1"/>
                </a:solidFill>
                <a:effectLst/>
                <a:latin typeface="+mn-lt"/>
                <a:ea typeface="+mn-ea"/>
                <a:cs typeface="+mn-cs"/>
              </a:rPr>
              <a:t>Guidance</a:t>
            </a:r>
            <a:r>
              <a:rPr lang="de-DE" sz="1200" b="0" i="0" u="none" strike="noStrike" kern="1200" dirty="0">
                <a:solidFill>
                  <a:schemeClr val="tx1"/>
                </a:solidFill>
                <a:effectLst/>
                <a:latin typeface="+mn-lt"/>
                <a:ea typeface="+mn-ea"/>
                <a:cs typeface="+mn-cs"/>
              </a:rPr>
              <a:t>-Dokument zur Kategorie 1, wenn die Tiere den ganzen Tag weiden (&gt; 18 Stunden) oder wenn nur sehr wenig befestigte Bodenfläche täglich mit Hofdünger verschmutzt wird. Voraussetzung ist daher, dass der Stall und der </a:t>
            </a:r>
            <a:r>
              <a:rPr lang="de-DE" sz="1200" b="0" i="0" u="none" strike="noStrike" kern="1200" dirty="0" err="1">
                <a:solidFill>
                  <a:schemeClr val="tx1"/>
                </a:solidFill>
                <a:effectLst/>
                <a:latin typeface="+mn-lt"/>
                <a:ea typeface="+mn-ea"/>
                <a:cs typeface="+mn-cs"/>
              </a:rPr>
              <a:t>Laufhof</a:t>
            </a:r>
            <a:r>
              <a:rPr lang="de-DE" sz="1200" b="0" i="0" u="none" strike="noStrike" kern="1200" dirty="0">
                <a:solidFill>
                  <a:schemeClr val="tx1"/>
                </a:solidFill>
                <a:effectLst/>
                <a:latin typeface="+mn-lt"/>
                <a:ea typeface="+mn-ea"/>
                <a:cs typeface="+mn-cs"/>
              </a:rPr>
              <a:t> während des Weideganges der Tiere sauber sind. Ansonsten emittiert dieser weiter.</a:t>
            </a:r>
            <a:br>
              <a:rPr lang="de-DE" dirty="0"/>
            </a:br>
            <a:r>
              <a:rPr lang="de-DE" sz="1200" b="0" i="0" u="sng" kern="1200" dirty="0">
                <a:solidFill>
                  <a:schemeClr val="tx1"/>
                </a:solidFill>
                <a:effectLst/>
                <a:latin typeface="+mn-lt"/>
                <a:ea typeface="+mn-ea"/>
                <a:cs typeface="+mn-cs"/>
                <a:hlinkClick r:id="rId3"/>
              </a:rPr>
              <a:t>Analyse ausgewählter </a:t>
            </a:r>
            <a:r>
              <a:rPr lang="de-DE" sz="1200" b="0" i="0" u="sng" kern="1200" dirty="0" err="1">
                <a:solidFill>
                  <a:schemeClr val="tx1"/>
                </a:solidFill>
                <a:effectLst/>
                <a:latin typeface="+mn-lt"/>
                <a:ea typeface="+mn-ea"/>
                <a:cs typeface="+mn-cs"/>
                <a:hlinkClick r:id="rId3"/>
              </a:rPr>
              <a:t>Massnahmen</a:t>
            </a:r>
            <a:r>
              <a:rPr lang="de-DE" sz="1200" b="0" i="0" u="sng" kern="1200" dirty="0">
                <a:solidFill>
                  <a:schemeClr val="tx1"/>
                </a:solidFill>
                <a:effectLst/>
                <a:latin typeface="+mn-lt"/>
                <a:ea typeface="+mn-ea"/>
                <a:cs typeface="+mn-cs"/>
                <a:hlinkClick r:id="rId3"/>
              </a:rPr>
              <a:t> zur Verbesserung der Nachhaltigkeit in der Schweizer Milchproduktion –eine Literaturstudie</a:t>
            </a:r>
            <a:r>
              <a:rPr lang="de-DE" sz="1200" b="0" i="0" u="none" strike="noStrike" kern="1200" dirty="0">
                <a:solidFill>
                  <a:schemeClr val="tx1"/>
                </a:solidFill>
                <a:effectLst/>
                <a:latin typeface="+mn-lt"/>
                <a:ea typeface="+mn-ea"/>
                <a:cs typeface="+mn-cs"/>
              </a:rPr>
              <a:t> (Agroscope 2018); </a:t>
            </a:r>
            <a:r>
              <a:rPr lang="de-DE" sz="1200" b="0" i="0" u="sng" kern="1200" dirty="0">
                <a:solidFill>
                  <a:schemeClr val="tx1"/>
                </a:solidFill>
                <a:effectLst/>
                <a:latin typeface="+mn-lt"/>
                <a:ea typeface="+mn-ea"/>
                <a:cs typeface="+mn-cs"/>
                <a:hlinkClick r:id="rId4"/>
              </a:rPr>
              <a:t>Reduktion der Ammoniak-Emissionen auf der Weide</a:t>
            </a:r>
            <a:r>
              <a:rPr lang="de-DE" sz="1200" b="0" i="0" u="none" strike="noStrike" kern="1200" dirty="0">
                <a:solidFill>
                  <a:schemeClr val="tx1"/>
                </a:solidFill>
                <a:effectLst/>
                <a:latin typeface="+mn-lt"/>
                <a:ea typeface="+mn-ea"/>
                <a:cs typeface="+mn-cs"/>
              </a:rPr>
              <a:t> (Artikel Agroscope 2019)</a:t>
            </a:r>
          </a:p>
          <a:p>
            <a:pPr marL="171450" indent="-171450">
              <a:buFont typeface="Arial" panose="020B0604020202020204" pitchFamily="34" charset="0"/>
              <a:buChar char="•"/>
            </a:pPr>
            <a:endParaRPr lang="de-DE"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de-DE" sz="1200" kern="1200" dirty="0">
                <a:solidFill>
                  <a:schemeClr val="tx1"/>
                </a:solidFill>
                <a:effectLst/>
                <a:latin typeface="+mn-lt"/>
                <a:ea typeface="+mn-ea"/>
                <a:cs typeface="+mn-cs"/>
              </a:rPr>
              <a:t>DUH „Stickstoffverbindungen“ (03/2018): Ammoniak entsteht, wenn Harnstoff oder Eiweiß in den Exkrementen der Nutztiere zersetzt werden. Wirtschaftsdünger enthält meist hohe Anteile an Ammoniumstickstoff, der sich bei Kontakt mit der Luft rasch in Ammoniak umwandelt und entweicht. Dieser Vorgang findet im Stall, bei der Lagerung und Ausbringung von Wirtschaftsdünger statt. Und je länger Wirtschaftsdünger der Luft ausgesetzt ist, desto größer sind die Ammoniakverluste. </a:t>
            </a:r>
          </a:p>
          <a:p>
            <a:pPr marL="171450" indent="-171450">
              <a:buFont typeface="Arial" panose="020B0604020202020204" pitchFamily="34" charset="0"/>
              <a:buChar char="•"/>
            </a:pPr>
            <a:r>
              <a:rPr lang="de-DE" sz="1200" kern="1200" dirty="0">
                <a:solidFill>
                  <a:schemeClr val="tx1"/>
                </a:solidFill>
                <a:effectLst/>
                <a:latin typeface="+mn-lt"/>
                <a:ea typeface="+mn-ea"/>
                <a:cs typeface="+mn-cs"/>
              </a:rPr>
              <a:t>In der Atmosphäre reagiert Ammoniak mit anderen anorganischen Stoffen wie Schwefelsäure (H2SO4-) und Salpetersäure (HNO3) relativ schnell zu Ammoniumsalzen. Die Partikel dieser Salze lagern sich aneinander und bilden Schwebstäube, sogenannte sekundäre anorganische Aerosole (SIA). Sie bleiben als „sekundärer Feinstaub“ mehrere Tage in der Atmosphäre, werden über weite Entfernungen transportiert und belasten die menschliche Gesundheit und die Ökosysteme.</a:t>
            </a:r>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21</a:t>
            </a:fld>
            <a:endParaRPr lang="de-DE"/>
          </a:p>
        </p:txBody>
      </p:sp>
    </p:spTree>
    <p:extLst>
      <p:ext uri="{BB962C8B-B14F-4D97-AF65-F5344CB8AC3E}">
        <p14:creationId xmlns:p14="http://schemas.microsoft.com/office/powerpoint/2010/main" val="27460733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10000"/>
              </a:lnSpc>
              <a:spcBef>
                <a:spcPts val="0"/>
              </a:spcBef>
              <a:spcAft>
                <a:spcPts val="0"/>
              </a:spcAft>
              <a:buClrTx/>
              <a:buSzTx/>
              <a:buFont typeface="Wingdings" panose="05000000000000000000" pitchFamily="2" charset="2"/>
              <a:buNone/>
              <a:tabLst/>
              <a:defRPr/>
            </a:pPr>
            <a:r>
              <a:rPr lang="de-DE" dirty="0">
                <a:cs typeface="Arial" panose="020B0604020202020204" pitchFamily="34" charset="0"/>
                <a:sym typeface="Wingdings" panose="05000000000000000000" pitchFamily="2" charset="2"/>
              </a:rPr>
              <a:t>Hier wiederholen sich </a:t>
            </a:r>
            <a:r>
              <a:rPr lang="de-DE" dirty="0" err="1">
                <a:cs typeface="Arial" panose="020B0604020202020204" pitchFamily="34" charset="0"/>
                <a:sym typeface="Wingdings" panose="05000000000000000000" pitchFamily="2" charset="2"/>
              </a:rPr>
              <a:t>z.T</a:t>
            </a:r>
            <a:r>
              <a:rPr lang="de-DE" dirty="0">
                <a:cs typeface="Arial" panose="020B0604020202020204" pitchFamily="34" charset="0"/>
                <a:sym typeface="Wingdings" panose="05000000000000000000" pitchFamily="2" charset="2"/>
              </a:rPr>
              <a:t> die Punkte, aber aufgrund der unterschiedlichen Auswirkungen seien sie hier nochmals aufgeführt - ein nachhaltig bewirtschaftetes Grünland fördert die Biodiversität auf den Flächen v.a. durch einen:</a:t>
            </a:r>
          </a:p>
          <a:p>
            <a:pPr marL="0" marR="0" lvl="0" indent="0" algn="l" defTabSz="914400" rtl="0" eaLnBrk="1" fontAlgn="auto" latinLnBrk="0" hangingPunct="1">
              <a:lnSpc>
                <a:spcPct val="110000"/>
              </a:lnSpc>
              <a:spcBef>
                <a:spcPts val="0"/>
              </a:spcBef>
              <a:spcAft>
                <a:spcPts val="0"/>
              </a:spcAft>
              <a:buClrTx/>
              <a:buSzTx/>
              <a:buFont typeface="Wingdings" panose="05000000000000000000" pitchFamily="2" charset="2"/>
              <a:buNone/>
              <a:tabLst/>
              <a:defRPr/>
            </a:pPr>
            <a:endParaRPr lang="de-DE" dirty="0">
              <a:cs typeface="Arial" panose="020B0604020202020204" pitchFamily="34" charset="0"/>
              <a:sym typeface="Wingdings" panose="05000000000000000000" pitchFamily="2" charset="2"/>
            </a:endParaRPr>
          </a:p>
          <a:p>
            <a:pPr marL="0" indent="0" algn="l">
              <a:lnSpc>
                <a:spcPct val="110000"/>
              </a:lnSpc>
              <a:buFont typeface="Wingdings" panose="05000000000000000000" pitchFamily="2" charset="2"/>
              <a:buNone/>
            </a:pPr>
            <a:endParaRPr lang="de-DE" dirty="0">
              <a:cs typeface="Arial" panose="020B0604020202020204" pitchFamily="34" charset="0"/>
            </a:endParaRPr>
          </a:p>
          <a:p>
            <a:pPr marL="342900" indent="-342900" algn="l">
              <a:lnSpc>
                <a:spcPct val="110000"/>
              </a:lnSpc>
              <a:buFont typeface="Wingdings" panose="05000000000000000000" pitchFamily="2" charset="2"/>
              <a:buChar char="Ø"/>
            </a:pPr>
            <a:r>
              <a:rPr lang="de-DE" dirty="0">
                <a:cs typeface="Arial" panose="020B0604020202020204" pitchFamily="34" charset="0"/>
              </a:rPr>
              <a:t>Diverser Grünlandbestand </a:t>
            </a:r>
            <a:r>
              <a:rPr lang="de-DE" dirty="0">
                <a:cs typeface="Arial" panose="020B0604020202020204" pitchFamily="34" charset="0"/>
                <a:sym typeface="Wingdings" panose="05000000000000000000" pitchFamily="2" charset="2"/>
              </a:rPr>
              <a:t> vielseitiges Bodenleben, Nahrungsangebot für viele verschiedene Tiere/Insekten</a:t>
            </a:r>
            <a:endParaRPr lang="de-DE" dirty="0">
              <a:cs typeface="Arial" panose="020B0604020202020204" pitchFamily="34" charset="0"/>
            </a:endParaRP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Beweidung: Kuhfladen sind Lebensraum für viele verschiedene Insekten, Käfer, Pilze…</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Düngung nur nach Bedarf und v.a. organischer Dünger – zu viel Stickstoff reduziert den Artenreichtum im und auf dem Boden</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Vermeidung von Bodenverdichtung  optimale Lebensbedingungen für Lebewesen im und auf dem Boden</a:t>
            </a:r>
          </a:p>
          <a:p>
            <a:pPr marL="342900" indent="-342900" algn="l">
              <a:lnSpc>
                <a:spcPct val="110000"/>
              </a:lnSpc>
              <a:buFont typeface="Wingdings" panose="05000000000000000000" pitchFamily="2" charset="2"/>
              <a:buChar char="Ø"/>
            </a:pPr>
            <a:r>
              <a:rPr lang="de-DE" dirty="0" err="1">
                <a:cs typeface="Arial" panose="020B0604020202020204" pitchFamily="34" charset="0"/>
                <a:sym typeface="Wingdings" panose="05000000000000000000" pitchFamily="2" charset="2"/>
              </a:rPr>
              <a:t>Silvopastorale</a:t>
            </a:r>
            <a:r>
              <a:rPr lang="de-DE" dirty="0">
                <a:cs typeface="Arial" panose="020B0604020202020204" pitchFamily="34" charset="0"/>
                <a:sym typeface="Wingdings" panose="05000000000000000000" pitchFamily="2" charset="2"/>
              </a:rPr>
              <a:t> Grünlandnutzung (Agroforst)  Weitere Lebens-/Nahrungsräume durch Bäume und Hecken für verschiedenste Tierarten (s. auch Schulungsunterlagen/PPT zu Agroforst)</a:t>
            </a:r>
          </a:p>
          <a:p>
            <a:pPr marL="342900" indent="-342900" algn="l">
              <a:lnSpc>
                <a:spcPct val="110000"/>
              </a:lnSpc>
              <a:buFont typeface="Wingdings" panose="05000000000000000000" pitchFamily="2" charset="2"/>
              <a:buChar char="Ø"/>
            </a:pPr>
            <a:endParaRPr lang="de-DE" dirty="0">
              <a:cs typeface="Arial" panose="020B0604020202020204" pitchFamily="34" charset="0"/>
              <a:sym typeface="Wingdings" panose="05000000000000000000" pitchFamily="2" charset="2"/>
            </a:endParaRPr>
          </a:p>
          <a:p>
            <a:pPr marL="342900" indent="-342900" algn="l">
              <a:buFont typeface="Wingdings" panose="05000000000000000000" pitchFamily="2" charset="2"/>
              <a:buChar char="Ø"/>
            </a:pPr>
            <a:endParaRPr lang="de-DE"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22</a:t>
            </a:fld>
            <a:endParaRPr lang="de-DE"/>
          </a:p>
        </p:txBody>
      </p:sp>
    </p:spTree>
    <p:extLst>
      <p:ext uri="{BB962C8B-B14F-4D97-AF65-F5344CB8AC3E}">
        <p14:creationId xmlns:p14="http://schemas.microsoft.com/office/powerpoint/2010/main" val="23101768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342900" indent="-342900" algn="l">
              <a:buFont typeface="Wingdings" panose="05000000000000000000" pitchFamily="2" charset="2"/>
              <a:buChar char="Ø"/>
            </a:pPr>
            <a:endParaRPr lang="de-DE"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23</a:t>
            </a:fld>
            <a:endParaRPr lang="de-DE"/>
          </a:p>
        </p:txBody>
      </p:sp>
    </p:spTree>
    <p:extLst>
      <p:ext uri="{BB962C8B-B14F-4D97-AF65-F5344CB8AC3E}">
        <p14:creationId xmlns:p14="http://schemas.microsoft.com/office/powerpoint/2010/main" val="23042561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lgn="l">
              <a:buFont typeface="Wingdings" panose="05000000000000000000" pitchFamily="2" charset="2"/>
              <a:buNone/>
            </a:pPr>
            <a:endParaRPr lang="de-DE" dirty="0"/>
          </a:p>
          <a:p>
            <a:r>
              <a:rPr lang="de-DE" dirty="0"/>
              <a:t>Hinweis auf das im EU-Life-</a:t>
            </a:r>
            <a:r>
              <a:rPr lang="de-DE" dirty="0" err="1"/>
              <a:t>Projeket</a:t>
            </a:r>
            <a:r>
              <a:rPr lang="de-DE" dirty="0"/>
              <a:t> </a:t>
            </a:r>
            <a:r>
              <a:rPr lang="de-DE" dirty="0" err="1"/>
              <a:t>AgriAdapt</a:t>
            </a:r>
            <a:r>
              <a:rPr lang="de-DE" dirty="0"/>
              <a:t> erarbeitete AWA-Webtool</a:t>
            </a:r>
          </a:p>
        </p:txBody>
      </p:sp>
      <p:sp>
        <p:nvSpPr>
          <p:cNvPr id="4" name="Foliennummernplatzhalter 3"/>
          <p:cNvSpPr>
            <a:spLocks noGrp="1"/>
          </p:cNvSpPr>
          <p:nvPr>
            <p:ph type="sldNum" sz="quarter" idx="10"/>
          </p:nvPr>
        </p:nvSpPr>
        <p:spPr/>
        <p:txBody>
          <a:bodyPr/>
          <a:lstStyle/>
          <a:p>
            <a:fld id="{06A741CA-AA39-4C3D-9D18-DF6523E14173}" type="slidenum">
              <a:rPr lang="de-DE" smtClean="0"/>
              <a:t>24</a:t>
            </a:fld>
            <a:endParaRPr lang="de-DE"/>
          </a:p>
        </p:txBody>
      </p:sp>
    </p:spTree>
    <p:extLst>
      <p:ext uri="{BB962C8B-B14F-4D97-AF65-F5344CB8AC3E}">
        <p14:creationId xmlns:p14="http://schemas.microsoft.com/office/powerpoint/2010/main" val="31022015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354666"/>
            <a:ext cx="9144000" cy="2201849"/>
          </a:xfrm>
          <a:prstGeom prst="rect">
            <a:avLst/>
          </a:prstGeom>
        </p:spPr>
        <p:txBody>
          <a:bodyPr anchor="t">
            <a:normAutofit/>
          </a:bodyPr>
          <a:lstStyle>
            <a:lvl1pPr algn="ctr">
              <a:defRPr sz="5400"/>
            </a:lvl1pPr>
          </a:lstStyle>
          <a:p>
            <a:r>
              <a:rPr lang="de-DE"/>
              <a:t>Titelmasterformat durch Klicken bearbeiten</a:t>
            </a:r>
            <a:endParaRPr lang="de-DE" dirty="0"/>
          </a:p>
        </p:txBody>
      </p:sp>
      <p:pic>
        <p:nvPicPr>
          <p:cNvPr id="10" name="Grafik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52660" y="4800438"/>
            <a:ext cx="2328469" cy="2057989"/>
          </a:xfrm>
          <a:prstGeom prst="rect">
            <a:avLst/>
          </a:prstGeom>
        </p:spPr>
      </p:pic>
      <p:sp>
        <p:nvSpPr>
          <p:cNvPr id="12" name="Textfeld 11"/>
          <p:cNvSpPr txBox="1"/>
          <p:nvPr userDrawn="1"/>
        </p:nvSpPr>
        <p:spPr>
          <a:xfrm>
            <a:off x="440055" y="4980243"/>
            <a:ext cx="3166110" cy="261610"/>
          </a:xfrm>
          <a:prstGeom prst="rect">
            <a:avLst/>
          </a:prstGeom>
          <a:noFill/>
        </p:spPr>
        <p:txBody>
          <a:bodyPr wrap="square" rtlCol="0">
            <a:spAutoFit/>
          </a:bodyPr>
          <a:lstStyle/>
          <a:p>
            <a:r>
              <a:rPr lang="de-DE" sz="1100" dirty="0">
                <a:latin typeface="Times New Roman" panose="02020603050405020304" pitchFamily="18" charset="0"/>
                <a:cs typeface="Times New Roman" panose="02020603050405020304" pitchFamily="18" charset="0"/>
              </a:rPr>
              <a:t>Ein</a:t>
            </a:r>
            <a:r>
              <a:rPr lang="de-DE" sz="1100" baseline="0" dirty="0">
                <a:latin typeface="Times New Roman" panose="02020603050405020304" pitchFamily="18" charset="0"/>
                <a:cs typeface="Times New Roman" panose="02020603050405020304" pitchFamily="18" charset="0"/>
              </a:rPr>
              <a:t> Gemeinschaftsprojekt von:</a:t>
            </a:r>
            <a:endParaRPr lang="de-DE" sz="1100" dirty="0">
              <a:latin typeface="Times New Roman" panose="02020603050405020304" pitchFamily="18" charset="0"/>
              <a:cs typeface="Times New Roman" panose="02020603050405020304" pitchFamily="18" charset="0"/>
            </a:endParaRPr>
          </a:p>
        </p:txBody>
      </p:sp>
      <p:sp>
        <p:nvSpPr>
          <p:cNvPr id="13" name="Textfeld 12"/>
          <p:cNvSpPr txBox="1"/>
          <p:nvPr userDrawn="1"/>
        </p:nvSpPr>
        <p:spPr>
          <a:xfrm>
            <a:off x="1524000" y="3665264"/>
            <a:ext cx="9144000" cy="1569660"/>
          </a:xfrm>
          <a:prstGeom prst="rect">
            <a:avLst/>
          </a:prstGeom>
          <a:noFill/>
        </p:spPr>
        <p:txBody>
          <a:bodyPr wrap="square" rtlCol="0">
            <a:spAutoFit/>
          </a:bodyPr>
          <a:lstStyle/>
          <a:p>
            <a:pPr algn="ctr"/>
            <a:r>
              <a:rPr lang="de-DE" sz="2400" dirty="0" err="1">
                <a:effectLst/>
                <a:latin typeface="Calibri" panose="020F0502020204030204" pitchFamily="34" charset="0"/>
                <a:ea typeface="Calibri" panose="020F0502020204030204" pitchFamily="34" charset="0"/>
                <a:cs typeface="Times New Roman" panose="02020603050405020304" pitchFamily="18" charset="0"/>
              </a:rPr>
              <a:t>Bildun</a:t>
            </a:r>
            <a:r>
              <a:rPr lang="de-DE" sz="24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G</a:t>
            </a:r>
            <a:r>
              <a:rPr lang="de-DE" sz="2400" dirty="0">
                <a:effectLst/>
                <a:latin typeface="Calibri" panose="020F0502020204030204" pitchFamily="34" charset="0"/>
                <a:ea typeface="Calibri" panose="020F0502020204030204" pitchFamily="34" charset="0"/>
                <a:cs typeface="Times New Roman" panose="02020603050405020304" pitchFamily="18" charset="0"/>
              </a:rPr>
              <a:t> zur </a:t>
            </a:r>
            <a:r>
              <a:rPr lang="de-DE" sz="24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N</a:t>
            </a:r>
            <a:r>
              <a:rPr lang="de-DE" sz="2400" dirty="0" err="1">
                <a:effectLst/>
                <a:latin typeface="Calibri" panose="020F0502020204030204" pitchFamily="34" charset="0"/>
                <a:ea typeface="Calibri" panose="020F0502020204030204" pitchFamily="34" charset="0"/>
                <a:cs typeface="Times New Roman" panose="02020603050405020304" pitchFamily="18" charset="0"/>
              </a:rPr>
              <a:t>achhalt</a:t>
            </a:r>
            <a:r>
              <a:rPr lang="de-DE" sz="24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I</a:t>
            </a:r>
            <a:r>
              <a:rPr lang="de-DE" sz="2400" dirty="0" err="1">
                <a:effectLst/>
                <a:latin typeface="Calibri" panose="020F0502020204030204" pitchFamily="34" charset="0"/>
                <a:ea typeface="Calibri" panose="020F0502020204030204" pitchFamily="34" charset="0"/>
                <a:cs typeface="Times New Roman" panose="02020603050405020304" pitchFamily="18" charset="0"/>
              </a:rPr>
              <a:t>gen</a:t>
            </a:r>
            <a:r>
              <a:rPr lang="de-DE" sz="2400" dirty="0">
                <a:effectLst/>
                <a:latin typeface="Calibri" panose="020F0502020204030204" pitchFamily="34" charset="0"/>
                <a:ea typeface="Calibri" panose="020F0502020204030204" pitchFamily="34" charset="0"/>
                <a:cs typeface="Times New Roman" panose="02020603050405020304" pitchFamily="18" charset="0"/>
              </a:rPr>
              <a:t> </a:t>
            </a:r>
            <a:r>
              <a:rPr lang="de-DE" sz="2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A</a:t>
            </a:r>
            <a:r>
              <a:rPr lang="de-DE" sz="2400" dirty="0">
                <a:effectLst/>
                <a:latin typeface="Calibri" panose="020F0502020204030204" pitchFamily="34" charset="0"/>
                <a:ea typeface="Calibri" panose="020F0502020204030204" pitchFamily="34" charset="0"/>
                <a:cs typeface="Times New Roman" panose="02020603050405020304" pitchFamily="18" charset="0"/>
              </a:rPr>
              <a:t>npassung der </a:t>
            </a:r>
            <a:r>
              <a:rPr lang="de-DE" sz="2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L</a:t>
            </a:r>
            <a:r>
              <a:rPr lang="de-DE" sz="2400" dirty="0">
                <a:effectLst/>
                <a:latin typeface="Calibri" panose="020F0502020204030204" pitchFamily="34" charset="0"/>
                <a:ea typeface="Calibri" panose="020F0502020204030204" pitchFamily="34" charset="0"/>
                <a:cs typeface="Times New Roman" panose="02020603050405020304" pitchFamily="18" charset="0"/>
              </a:rPr>
              <a:t>andwirtschaft in Deutschland an den Klimawandel – Sensibilisieren, Informieren, Qualifizieren</a:t>
            </a:r>
            <a:endParaRPr lang="de-DE"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de-DE" sz="2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(GeNIAL)</a:t>
            </a:r>
            <a:endParaRPr lang="de-DE" sz="1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de-DE" sz="2400" dirty="0"/>
          </a:p>
        </p:txBody>
      </p:sp>
      <p:pic>
        <p:nvPicPr>
          <p:cNvPr id="11" name="Grafik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72662" y="5934368"/>
            <a:ext cx="2499089" cy="415245"/>
          </a:xfrm>
          <a:prstGeom prst="rect">
            <a:avLst/>
          </a:prstGeom>
        </p:spPr>
      </p:pic>
      <p:pic>
        <p:nvPicPr>
          <p:cNvPr id="15" name="Grafik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735728" y="5790078"/>
            <a:ext cx="1407078" cy="703823"/>
          </a:xfrm>
          <a:prstGeom prst="rect">
            <a:avLst/>
          </a:prstGeom>
        </p:spPr>
      </p:pic>
      <p:pic>
        <p:nvPicPr>
          <p:cNvPr id="16" name="Grafik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706784" y="5897843"/>
            <a:ext cx="817193" cy="451770"/>
          </a:xfrm>
          <a:prstGeom prst="rect">
            <a:avLst/>
          </a:prstGeom>
        </p:spPr>
      </p:pic>
      <p:pic>
        <p:nvPicPr>
          <p:cNvPr id="17" name="Grafik 16"/>
          <p:cNvPicPr/>
          <p:nvPr userDrawn="1"/>
        </p:nvPicPr>
        <p:blipFill>
          <a:blip r:embed="rId6" cstate="print">
            <a:extLst>
              <a:ext uri="{28A0092B-C50C-407E-A947-70E740481C1C}">
                <a14:useLocalDpi xmlns:a14="http://schemas.microsoft.com/office/drawing/2010/main" val="0"/>
              </a:ext>
            </a:extLst>
          </a:blip>
          <a:stretch>
            <a:fillRect/>
          </a:stretch>
        </p:blipFill>
        <p:spPr>
          <a:xfrm>
            <a:off x="7087955" y="5633544"/>
            <a:ext cx="1503395" cy="768131"/>
          </a:xfrm>
          <a:prstGeom prst="rect">
            <a:avLst/>
          </a:prstGeom>
        </p:spPr>
      </p:pic>
      <p:pic>
        <p:nvPicPr>
          <p:cNvPr id="18" name="Grafik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9532882" y="153416"/>
            <a:ext cx="2504247" cy="1041139"/>
          </a:xfrm>
          <a:prstGeom prst="rect">
            <a:avLst/>
          </a:prstGeom>
        </p:spPr>
      </p:pic>
    </p:spTree>
    <p:extLst>
      <p:ext uri="{BB962C8B-B14F-4D97-AF65-F5344CB8AC3E}">
        <p14:creationId xmlns:p14="http://schemas.microsoft.com/office/powerpoint/2010/main" val="2509306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pic>
        <p:nvPicPr>
          <p:cNvPr id="10"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2"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Titelmasterformat durch Klicken bearbeiten</a:t>
            </a:r>
            <a:endParaRPr lang="de-DE" dirty="0"/>
          </a:p>
        </p:txBody>
      </p:sp>
      <p:sp>
        <p:nvSpPr>
          <p:cNvPr id="3" name="Inhaltsplatzhalter 2"/>
          <p:cNvSpPr>
            <a:spLocks noGrp="1"/>
          </p:cNvSpPr>
          <p:nvPr>
            <p:ph idx="1"/>
          </p:nvPr>
        </p:nvSpPr>
        <p:spPr>
          <a:xfrm>
            <a:off x="838200" y="1463040"/>
            <a:ext cx="10515600" cy="4713923"/>
          </a:xfrm>
          <a:prstGeom prst="rect">
            <a:avLst/>
          </a:prstGeo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cxnSp>
        <p:nvCxnSpPr>
          <p:cNvPr id="8" name="Gerader Verbinder 7"/>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
        <p:nvSpPr>
          <p:cNvPr id="4" name="Fußzeilenplatzhalter 3"/>
          <p:cNvSpPr>
            <a:spLocks noGrp="1"/>
          </p:cNvSpPr>
          <p:nvPr>
            <p:ph type="ftr" sz="quarter" idx="10"/>
          </p:nvPr>
        </p:nvSpPr>
        <p:spPr/>
        <p:txBody>
          <a:bodyPr/>
          <a:lstStyle/>
          <a:p>
            <a:r>
              <a:rPr lang="de-DE"/>
              <a:t>Grünland</a:t>
            </a:r>
          </a:p>
        </p:txBody>
      </p:sp>
    </p:spTree>
    <p:extLst>
      <p:ext uri="{BB962C8B-B14F-4D97-AF65-F5344CB8AC3E}">
        <p14:creationId xmlns:p14="http://schemas.microsoft.com/office/powerpoint/2010/main" val="774460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Arbeitsauftrag">
    <p:spTree>
      <p:nvGrpSpPr>
        <p:cNvPr id="1" name=""/>
        <p:cNvGrpSpPr/>
        <p:nvPr/>
      </p:nvGrpSpPr>
      <p:grpSpPr>
        <a:xfrm>
          <a:off x="0" y="0"/>
          <a:ext cx="0" cy="0"/>
          <a:chOff x="0" y="0"/>
          <a:chExt cx="0" cy="0"/>
        </a:xfrm>
      </p:grpSpPr>
      <p:pic>
        <p:nvPicPr>
          <p:cNvPr id="10"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2" name="Titel 1"/>
          <p:cNvSpPr>
            <a:spLocks noGrp="1"/>
          </p:cNvSpPr>
          <p:nvPr>
            <p:ph type="title" hasCustomPrompt="1"/>
          </p:nvPr>
        </p:nvSpPr>
        <p:spPr>
          <a:xfrm>
            <a:off x="838200" y="365125"/>
            <a:ext cx="9701463" cy="918528"/>
          </a:xfrm>
          <a:prstGeom prst="rect">
            <a:avLst/>
          </a:prstGeom>
        </p:spPr>
        <p:txBody>
          <a:bodyPr anchor="ctr">
            <a:normAutofit/>
          </a:bodyPr>
          <a:lstStyle>
            <a:lvl1pPr>
              <a:defRPr sz="3600" b="0">
                <a:solidFill>
                  <a:schemeClr val="accent1"/>
                </a:solidFill>
              </a:defRPr>
            </a:lvl1pPr>
          </a:lstStyle>
          <a:p>
            <a:r>
              <a:rPr lang="de-DE" dirty="0"/>
              <a:t>Arbeitsauftrag</a:t>
            </a:r>
          </a:p>
        </p:txBody>
      </p:sp>
      <p:sp>
        <p:nvSpPr>
          <p:cNvPr id="3" name="Inhaltsplatzhalter 2"/>
          <p:cNvSpPr>
            <a:spLocks noGrp="1"/>
          </p:cNvSpPr>
          <p:nvPr>
            <p:ph idx="1"/>
          </p:nvPr>
        </p:nvSpPr>
        <p:spPr>
          <a:xfrm>
            <a:off x="838200" y="1463040"/>
            <a:ext cx="10515600" cy="4713923"/>
          </a:xfrm>
          <a:prstGeom prst="rect">
            <a:avLst/>
          </a:prstGeo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pic>
        <p:nvPicPr>
          <p:cNvPr id="7" name="Grafik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flipH="1">
            <a:off x="10629899" y="348299"/>
            <a:ext cx="723900" cy="723900"/>
          </a:xfrm>
          <a:prstGeom prst="rect">
            <a:avLst/>
          </a:prstGeom>
        </p:spPr>
      </p:pic>
      <p:cxnSp>
        <p:nvCxnSpPr>
          <p:cNvPr id="8" name="Gerader Verbinder 7"/>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
        <p:nvSpPr>
          <p:cNvPr id="4" name="Fußzeilenplatzhalter 3"/>
          <p:cNvSpPr>
            <a:spLocks noGrp="1"/>
          </p:cNvSpPr>
          <p:nvPr>
            <p:ph type="ftr" sz="quarter" idx="10"/>
          </p:nvPr>
        </p:nvSpPr>
        <p:spPr/>
        <p:txBody>
          <a:bodyPr/>
          <a:lstStyle/>
          <a:p>
            <a:r>
              <a:rPr lang="de-DE"/>
              <a:t>Grünland</a:t>
            </a:r>
          </a:p>
        </p:txBody>
      </p:sp>
    </p:spTree>
    <p:extLst>
      <p:ext uri="{BB962C8B-B14F-4D97-AF65-F5344CB8AC3E}">
        <p14:creationId xmlns:p14="http://schemas.microsoft.com/office/powerpoint/2010/main" val="3527181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9"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3" name="Inhaltsplatzhalter 2"/>
          <p:cNvSpPr>
            <a:spLocks noGrp="1"/>
          </p:cNvSpPr>
          <p:nvPr>
            <p:ph sz="half" idx="1"/>
          </p:nvPr>
        </p:nvSpPr>
        <p:spPr>
          <a:xfrm>
            <a:off x="838200" y="1463040"/>
            <a:ext cx="5181600" cy="4713923"/>
          </a:xfrm>
          <a:prstGeom prst="rect">
            <a:avLst/>
          </a:prstGeo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6172200" y="1463040"/>
            <a:ext cx="5181600" cy="4713923"/>
          </a:xfrm>
          <a:prstGeom prst="rect">
            <a:avLst/>
          </a:prstGeo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Titelmasterformat durch Klicken bearbeiten</a:t>
            </a:r>
            <a:endParaRPr lang="de-DE" dirty="0"/>
          </a:p>
        </p:txBody>
      </p:sp>
      <p:cxnSp>
        <p:nvCxnSpPr>
          <p:cNvPr id="11" name="Gerader Verbinder 10"/>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feld 11"/>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3315989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pic>
        <p:nvPicPr>
          <p:cNvPr id="9"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6"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Titelmasterformat durch Klicken bearbeiten</a:t>
            </a:r>
            <a:endParaRPr lang="de-DE" dirty="0"/>
          </a:p>
        </p:txBody>
      </p:sp>
      <p:cxnSp>
        <p:nvCxnSpPr>
          <p:cNvPr id="7" name="Gerader Verbinder 6"/>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7"/>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1757155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7"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cxnSp>
        <p:nvCxnSpPr>
          <p:cNvPr id="5" name="Gerader Verbinder 4"/>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294485826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Fußzeilenplatzhalter 1"/>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t>Grünland</a:t>
            </a:r>
          </a:p>
        </p:txBody>
      </p:sp>
    </p:spTree>
    <p:extLst>
      <p:ext uri="{BB962C8B-B14F-4D97-AF65-F5344CB8AC3E}">
        <p14:creationId xmlns:p14="http://schemas.microsoft.com/office/powerpoint/2010/main" val="4099512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2" r:id="rId4"/>
    <p:sldLayoutId id="2147483654" r:id="rId5"/>
    <p:sldLayoutId id="2147483655" r:id="rId6"/>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awa.agriadapt.eu/de/"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323473"/>
            <a:ext cx="9144000" cy="2373315"/>
          </a:xfrm>
        </p:spPr>
        <p:txBody>
          <a:bodyPr>
            <a:normAutofit fontScale="90000"/>
          </a:bodyPr>
          <a:lstStyle/>
          <a:p>
            <a:pPr>
              <a:spcBef>
                <a:spcPts val="1200"/>
              </a:spcBef>
              <a:spcAft>
                <a:spcPts val="1200"/>
              </a:spcAft>
            </a:pPr>
            <a:r>
              <a:rPr lang="de-DE" dirty="0"/>
              <a:t>Grünland in Zeiten des Klimawandels </a:t>
            </a:r>
            <a:br>
              <a:rPr lang="de-DE" dirty="0"/>
            </a:br>
            <a:r>
              <a:rPr lang="de-DE" sz="3100" i="1" dirty="0"/>
              <a:t>Präsentation in Zusammenarbeit mit dem LAZBW, Prof. Dr. Elsäßer, erstellt</a:t>
            </a:r>
          </a:p>
        </p:txBody>
      </p:sp>
    </p:spTree>
    <p:extLst>
      <p:ext uri="{BB962C8B-B14F-4D97-AF65-F5344CB8AC3E}">
        <p14:creationId xmlns:p14="http://schemas.microsoft.com/office/powerpoint/2010/main" val="3814748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dirty="0"/>
              <a:t>Grünland in Zeiten des Klimawandels</a:t>
            </a:r>
          </a:p>
        </p:txBody>
      </p:sp>
      <p:pic>
        <p:nvPicPr>
          <p:cNvPr id="5" name="Inhaltsplatzhalter 4"/>
          <p:cNvPicPr>
            <a:picLocks noGrp="1" noChangeAspect="1"/>
          </p:cNvPicPr>
          <p:nvPr>
            <p:ph idx="1"/>
          </p:nvPr>
        </p:nvPicPr>
        <p:blipFill>
          <a:blip r:embed="rId3"/>
          <a:stretch>
            <a:fillRect/>
          </a:stretch>
        </p:blipFill>
        <p:spPr>
          <a:xfrm>
            <a:off x="2558923" y="1741403"/>
            <a:ext cx="6652403" cy="4439274"/>
          </a:xfrm>
          <a:prstGeom prst="rect">
            <a:avLst/>
          </a:prstGeom>
        </p:spPr>
      </p:pic>
      <p:sp>
        <p:nvSpPr>
          <p:cNvPr id="4" name="Fußzeilenplatzhalter 3"/>
          <p:cNvSpPr>
            <a:spLocks noGrp="1"/>
          </p:cNvSpPr>
          <p:nvPr>
            <p:ph type="ftr" sz="quarter" idx="10"/>
          </p:nvPr>
        </p:nvSpPr>
        <p:spPr/>
        <p:txBody>
          <a:bodyPr/>
          <a:lstStyle/>
          <a:p>
            <a:r>
              <a:rPr lang="de-DE"/>
              <a:t>Grünland</a:t>
            </a:r>
          </a:p>
        </p:txBody>
      </p:sp>
      <p:sp>
        <p:nvSpPr>
          <p:cNvPr id="6" name="Textfeld 5">
            <a:extLst>
              <a:ext uri="{FF2B5EF4-FFF2-40B4-BE49-F238E27FC236}">
                <a16:creationId xmlns:a16="http://schemas.microsoft.com/office/drawing/2014/main" id="{60B05F2F-FA65-43F3-A167-9BE8C0D679A5}"/>
              </a:ext>
            </a:extLst>
          </p:cNvPr>
          <p:cNvSpPr txBox="1"/>
          <p:nvPr/>
        </p:nvSpPr>
        <p:spPr>
          <a:xfrm flipH="1">
            <a:off x="9868246" y="6049872"/>
            <a:ext cx="1485554" cy="261610"/>
          </a:xfrm>
          <a:prstGeom prst="rect">
            <a:avLst/>
          </a:prstGeom>
          <a:noFill/>
        </p:spPr>
        <p:txBody>
          <a:bodyPr wrap="square" rtlCol="0">
            <a:spAutoFit/>
          </a:bodyPr>
          <a:lstStyle/>
          <a:p>
            <a:r>
              <a:rPr lang="de-DE" sz="1100" dirty="0"/>
              <a:t>Quelle: </a:t>
            </a:r>
            <a:r>
              <a:rPr lang="de-DE" sz="1100" dirty="0" err="1"/>
              <a:t>pixabay</a:t>
            </a:r>
            <a:endParaRPr lang="de-DE" sz="1100" dirty="0"/>
          </a:p>
        </p:txBody>
      </p:sp>
    </p:spTree>
    <p:extLst>
      <p:ext uri="{BB962C8B-B14F-4D97-AF65-F5344CB8AC3E}">
        <p14:creationId xmlns:p14="http://schemas.microsoft.com/office/powerpoint/2010/main" val="1876203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Grünland in Zeiten des Klimawandels</a:t>
            </a:r>
          </a:p>
        </p:txBody>
      </p:sp>
      <p:sp>
        <p:nvSpPr>
          <p:cNvPr id="4" name="Fußzeilenplatzhalter 3"/>
          <p:cNvSpPr>
            <a:spLocks noGrp="1"/>
          </p:cNvSpPr>
          <p:nvPr>
            <p:ph type="ftr" sz="quarter" idx="10"/>
          </p:nvPr>
        </p:nvSpPr>
        <p:spPr/>
        <p:txBody>
          <a:bodyPr/>
          <a:lstStyle/>
          <a:p>
            <a:r>
              <a:rPr lang="de-DE"/>
              <a:t>Grünland</a:t>
            </a:r>
          </a:p>
        </p:txBody>
      </p:sp>
      <p:sp>
        <p:nvSpPr>
          <p:cNvPr id="6" name="Textfeld 5">
            <a:extLst>
              <a:ext uri="{FF2B5EF4-FFF2-40B4-BE49-F238E27FC236}">
                <a16:creationId xmlns:a16="http://schemas.microsoft.com/office/drawing/2014/main" id="{60B05F2F-FA65-43F3-A167-9BE8C0D679A5}"/>
              </a:ext>
            </a:extLst>
          </p:cNvPr>
          <p:cNvSpPr txBox="1"/>
          <p:nvPr/>
        </p:nvSpPr>
        <p:spPr>
          <a:xfrm flipH="1">
            <a:off x="10168928" y="6094740"/>
            <a:ext cx="1485554" cy="261610"/>
          </a:xfrm>
          <a:prstGeom prst="rect">
            <a:avLst/>
          </a:prstGeom>
          <a:noFill/>
        </p:spPr>
        <p:txBody>
          <a:bodyPr wrap="square" rtlCol="0">
            <a:spAutoFit/>
          </a:bodyPr>
          <a:lstStyle/>
          <a:p>
            <a:r>
              <a:rPr lang="de-DE" sz="1100" dirty="0"/>
              <a:t>Quelle: LLH</a:t>
            </a:r>
          </a:p>
        </p:txBody>
      </p:sp>
      <p:pic>
        <p:nvPicPr>
          <p:cNvPr id="8" name="Inhaltsplatzhalter 7">
            <a:extLst>
              <a:ext uri="{FF2B5EF4-FFF2-40B4-BE49-F238E27FC236}">
                <a16:creationId xmlns:a16="http://schemas.microsoft.com/office/drawing/2014/main" id="{0F0C9740-DB45-430C-8039-7208448C7149}"/>
              </a:ext>
            </a:extLst>
          </p:cNvPr>
          <p:cNvPicPr>
            <a:picLocks noGrp="1" noChangeAspect="1"/>
          </p:cNvPicPr>
          <p:nvPr>
            <p:ph idx="1"/>
          </p:nvPr>
        </p:nvPicPr>
        <p:blipFill>
          <a:blip r:embed="rId3"/>
          <a:stretch>
            <a:fillRect/>
          </a:stretch>
        </p:blipFill>
        <p:spPr>
          <a:xfrm>
            <a:off x="1079959" y="2658972"/>
            <a:ext cx="5243869" cy="3390900"/>
          </a:xfrm>
          <a:prstGeom prst="rect">
            <a:avLst/>
          </a:prstGeom>
        </p:spPr>
      </p:pic>
      <p:pic>
        <p:nvPicPr>
          <p:cNvPr id="9" name="Grafik 8">
            <a:extLst>
              <a:ext uri="{FF2B5EF4-FFF2-40B4-BE49-F238E27FC236}">
                <a16:creationId xmlns:a16="http://schemas.microsoft.com/office/drawing/2014/main" id="{957A63ED-F665-4E87-98CC-362A2119B47A}"/>
              </a:ext>
            </a:extLst>
          </p:cNvPr>
          <p:cNvPicPr>
            <a:picLocks noChangeAspect="1"/>
          </p:cNvPicPr>
          <p:nvPr/>
        </p:nvPicPr>
        <p:blipFill>
          <a:blip r:embed="rId4"/>
          <a:stretch>
            <a:fillRect/>
          </a:stretch>
        </p:blipFill>
        <p:spPr>
          <a:xfrm>
            <a:off x="6512312" y="1283653"/>
            <a:ext cx="5035013" cy="3776260"/>
          </a:xfrm>
          <a:prstGeom prst="rect">
            <a:avLst/>
          </a:prstGeom>
        </p:spPr>
      </p:pic>
    </p:spTree>
    <p:extLst>
      <p:ext uri="{BB962C8B-B14F-4D97-AF65-F5344CB8AC3E}">
        <p14:creationId xmlns:p14="http://schemas.microsoft.com/office/powerpoint/2010/main" val="1157998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Wichtige Funktionen des Grünlands</a:t>
            </a:r>
          </a:p>
        </p:txBody>
      </p:sp>
      <p:sp>
        <p:nvSpPr>
          <p:cNvPr id="4" name="Fußzeilenplatzhalter 3"/>
          <p:cNvSpPr>
            <a:spLocks noGrp="1"/>
          </p:cNvSpPr>
          <p:nvPr>
            <p:ph type="ftr" sz="quarter" idx="10"/>
          </p:nvPr>
        </p:nvSpPr>
        <p:spPr/>
        <p:txBody>
          <a:bodyPr/>
          <a:lstStyle/>
          <a:p>
            <a:r>
              <a:rPr lang="de-DE"/>
              <a:t>Grünland</a:t>
            </a:r>
          </a:p>
        </p:txBody>
      </p:sp>
      <p:sp>
        <p:nvSpPr>
          <p:cNvPr id="5" name="Untertitel 6">
            <a:extLst>
              <a:ext uri="{FF2B5EF4-FFF2-40B4-BE49-F238E27FC236}">
                <a16:creationId xmlns:a16="http://schemas.microsoft.com/office/drawing/2014/main" id="{C82EA71F-EAB7-4FFA-83CC-21C976EB5144}"/>
              </a:ext>
            </a:extLst>
          </p:cNvPr>
          <p:cNvSpPr txBox="1">
            <a:spLocks noGrp="1"/>
          </p:cNvSpPr>
          <p:nvPr>
            <p:ph idx="1"/>
          </p:nvPr>
        </p:nvSpPr>
        <p:spPr bwMode="auto">
          <a:xfrm>
            <a:off x="838200" y="1463040"/>
            <a:ext cx="10515600" cy="4589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defRPr>
                <a:solidFill>
                  <a:schemeClr val="tx1"/>
                </a:solidFill>
                <a:latin typeface="BakerSignet"/>
                <a:ea typeface="ＭＳ Ｐゴシック" panose="020B0600070205080204" pitchFamily="34" charset="-128"/>
              </a:defRPr>
            </a:lvl1pPr>
            <a:lvl2pPr marL="914400" indent="-171450">
              <a:defRPr>
                <a:solidFill>
                  <a:schemeClr val="tx1"/>
                </a:solidFill>
                <a:latin typeface="BakerSignet"/>
                <a:ea typeface="ＭＳ Ｐゴシック" panose="020B0600070205080204" pitchFamily="34" charset="-128"/>
              </a:defRPr>
            </a:lvl2pPr>
            <a:lvl3pPr marL="1143000" indent="-228600">
              <a:defRPr>
                <a:solidFill>
                  <a:schemeClr val="tx1"/>
                </a:solidFill>
                <a:latin typeface="BakerSignet"/>
                <a:ea typeface="ＭＳ Ｐゴシック" panose="020B0600070205080204" pitchFamily="34" charset="-128"/>
              </a:defRPr>
            </a:lvl3pPr>
            <a:lvl4pPr marL="1600200" indent="-228600">
              <a:defRPr>
                <a:solidFill>
                  <a:schemeClr val="tx1"/>
                </a:solidFill>
                <a:latin typeface="BakerSignet"/>
                <a:ea typeface="ＭＳ Ｐゴシック" panose="020B0600070205080204" pitchFamily="34" charset="-128"/>
              </a:defRPr>
            </a:lvl4pPr>
            <a:lvl5pPr marL="2057400" indent="-228600">
              <a:defRPr>
                <a:solidFill>
                  <a:schemeClr val="tx1"/>
                </a:solidFill>
                <a:latin typeface="BakerSignet"/>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9pPr>
          </a:lstStyle>
          <a:p>
            <a:pPr marL="285750" indent="-285750">
              <a:lnSpc>
                <a:spcPct val="114000"/>
              </a:lnSpc>
              <a:buFont typeface="Courier New" panose="02070309020205020404" pitchFamily="49" charset="0"/>
              <a:buChar char="o"/>
            </a:pPr>
            <a:r>
              <a:rPr lang="de-DE" altLang="es-ES_tradnl" dirty="0">
                <a:latin typeface="+mn-lt"/>
                <a:cs typeface="Arial" panose="020B0604020202020204" pitchFamily="34" charset="0"/>
              </a:rPr>
              <a:t>Wiese und Weide: Lieferant wertvollen Grundfutters für Wiederkäuer</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Hohe Eiweiß- und Energiekonzentration</a:t>
            </a:r>
          </a:p>
          <a:p>
            <a:pPr marL="285750" indent="-285750" algn="just">
              <a:lnSpc>
                <a:spcPct val="114000"/>
              </a:lnSpc>
              <a:buFont typeface="Courier New" panose="02070309020205020404" pitchFamily="49" charset="0"/>
              <a:buChar char="o"/>
            </a:pPr>
            <a:r>
              <a:rPr lang="de-DE" altLang="es-ES_tradnl" dirty="0">
                <a:latin typeface="+mn-lt"/>
                <a:cs typeface="Arial" panose="020B0604020202020204" pitchFamily="34" charset="0"/>
              </a:rPr>
              <a:t>Tierwohlgerechtes Futter</a:t>
            </a:r>
          </a:p>
          <a:p>
            <a:pPr marL="285750" indent="-285750" algn="just">
              <a:lnSpc>
                <a:spcPct val="114000"/>
              </a:lnSpc>
              <a:buFont typeface="Courier New" panose="02070309020205020404" pitchFamily="49" charset="0"/>
              <a:buChar char="o"/>
            </a:pPr>
            <a:r>
              <a:rPr lang="de-DE" altLang="es-ES_tradnl" dirty="0">
                <a:latin typeface="+mn-lt"/>
                <a:cs typeface="Arial" panose="020B0604020202020204" pitchFamily="34" charset="0"/>
              </a:rPr>
              <a:t> Je vielseitiger das Grünland, desto höher die Biodiversität</a:t>
            </a:r>
          </a:p>
          <a:p>
            <a:pPr marL="285750" indent="-285750" algn="just">
              <a:lnSpc>
                <a:spcPct val="114000"/>
              </a:lnSpc>
              <a:buFont typeface="Courier New" panose="02070309020205020404" pitchFamily="49" charset="0"/>
              <a:buChar char="o"/>
            </a:pPr>
            <a:r>
              <a:rPr lang="de-DE" altLang="es-ES_tradnl" dirty="0">
                <a:latin typeface="+mn-lt"/>
                <a:cs typeface="Arial" panose="020B0604020202020204" pitchFamily="34" charset="0"/>
              </a:rPr>
              <a:t> Kohlenstoffspeicher</a:t>
            </a:r>
          </a:p>
          <a:p>
            <a:pPr marL="285750" indent="-285750" algn="just">
              <a:lnSpc>
                <a:spcPct val="114000"/>
              </a:lnSpc>
              <a:buFont typeface="Courier New" panose="02070309020205020404" pitchFamily="49" charset="0"/>
              <a:buChar char="o"/>
            </a:pPr>
            <a:r>
              <a:rPr lang="de-DE" altLang="es-ES_tradnl" dirty="0">
                <a:latin typeface="+mn-lt"/>
                <a:cs typeface="Arial" panose="020B0604020202020204" pitchFamily="34" charset="0"/>
              </a:rPr>
              <a:t>Hohe Wasseraufnahmekapazität</a:t>
            </a:r>
          </a:p>
          <a:p>
            <a:pPr marL="285750" indent="-285750" algn="just">
              <a:lnSpc>
                <a:spcPct val="114000"/>
              </a:lnSpc>
              <a:buFont typeface="Courier New" panose="02070309020205020404" pitchFamily="49" charset="0"/>
              <a:buChar char="o"/>
            </a:pPr>
            <a:r>
              <a:rPr lang="de-DE" altLang="es-ES_tradnl" dirty="0">
                <a:latin typeface="+mn-lt"/>
                <a:cs typeface="Arial" panose="020B0604020202020204" pitchFamily="34" charset="0"/>
              </a:rPr>
              <a:t>Kultureller Wert</a:t>
            </a:r>
          </a:p>
          <a:p>
            <a:pPr marL="285750" indent="-285750" algn="just">
              <a:lnSpc>
                <a:spcPct val="114000"/>
              </a:lnSpc>
              <a:buFont typeface="Courier New" panose="02070309020205020404" pitchFamily="49" charset="0"/>
              <a:buChar char="o"/>
            </a:pPr>
            <a:endParaRPr lang="de-DE" altLang="es-ES_tradnl" sz="1400" dirty="0">
              <a:latin typeface="Arial" panose="020B0604020202020204" pitchFamily="34" charset="0"/>
              <a:cs typeface="Arial" panose="020B0604020202020204" pitchFamily="34" charset="0"/>
            </a:endParaRPr>
          </a:p>
        </p:txBody>
      </p:sp>
      <p:pic>
        <p:nvPicPr>
          <p:cNvPr id="6" name="Grafik 5"/>
          <p:cNvPicPr>
            <a:picLocks noChangeAspect="1"/>
          </p:cNvPicPr>
          <p:nvPr/>
        </p:nvPicPr>
        <p:blipFill>
          <a:blip r:embed="rId3"/>
          <a:stretch>
            <a:fillRect/>
          </a:stretch>
        </p:blipFill>
        <p:spPr>
          <a:xfrm>
            <a:off x="8844348" y="3916680"/>
            <a:ext cx="2918794" cy="1939984"/>
          </a:xfrm>
          <a:prstGeom prst="rect">
            <a:avLst/>
          </a:prstGeom>
        </p:spPr>
      </p:pic>
      <p:sp>
        <p:nvSpPr>
          <p:cNvPr id="7" name="Textfeld 6">
            <a:extLst>
              <a:ext uri="{FF2B5EF4-FFF2-40B4-BE49-F238E27FC236}">
                <a16:creationId xmlns:a16="http://schemas.microsoft.com/office/drawing/2014/main" id="{3B421E02-C1C7-4550-828E-F80270E89142}"/>
              </a:ext>
            </a:extLst>
          </p:cNvPr>
          <p:cNvSpPr txBox="1"/>
          <p:nvPr/>
        </p:nvSpPr>
        <p:spPr>
          <a:xfrm>
            <a:off x="10778052" y="5987869"/>
            <a:ext cx="1151496" cy="261610"/>
          </a:xfrm>
          <a:prstGeom prst="rect">
            <a:avLst/>
          </a:prstGeom>
          <a:noFill/>
        </p:spPr>
        <p:txBody>
          <a:bodyPr wrap="square" rtlCol="0">
            <a:spAutoFit/>
          </a:bodyPr>
          <a:lstStyle/>
          <a:p>
            <a:r>
              <a:rPr lang="de-DE" sz="1100" dirty="0"/>
              <a:t>Quelle: </a:t>
            </a:r>
            <a:r>
              <a:rPr lang="de-DE" sz="1100" dirty="0" err="1"/>
              <a:t>pixabay</a:t>
            </a:r>
            <a:endParaRPr lang="de-DE" sz="1100" dirty="0"/>
          </a:p>
        </p:txBody>
      </p:sp>
    </p:spTree>
    <p:extLst>
      <p:ext uri="{BB962C8B-B14F-4D97-AF65-F5344CB8AC3E}">
        <p14:creationId xmlns:p14="http://schemas.microsoft.com/office/powerpoint/2010/main" val="2740563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792968" cy="918528"/>
          </a:xfrm>
        </p:spPr>
        <p:txBody>
          <a:bodyPr>
            <a:normAutofit/>
          </a:bodyPr>
          <a:lstStyle/>
          <a:p>
            <a:r>
              <a:rPr lang="de-DE" dirty="0"/>
              <a:t>Wichtige Indikatoren des Klimawandels für das Grünland</a:t>
            </a:r>
          </a:p>
        </p:txBody>
      </p:sp>
      <p:sp>
        <p:nvSpPr>
          <p:cNvPr id="4" name="Fußzeilenplatzhalter 3"/>
          <p:cNvSpPr>
            <a:spLocks noGrp="1"/>
          </p:cNvSpPr>
          <p:nvPr>
            <p:ph type="ftr" sz="quarter" idx="10"/>
          </p:nvPr>
        </p:nvSpPr>
        <p:spPr/>
        <p:txBody>
          <a:bodyPr/>
          <a:lstStyle/>
          <a:p>
            <a:r>
              <a:rPr lang="de-DE"/>
              <a:t>Grünland</a:t>
            </a:r>
          </a:p>
        </p:txBody>
      </p:sp>
      <p:sp>
        <p:nvSpPr>
          <p:cNvPr id="6" name="Untertitel 6">
            <a:extLst>
              <a:ext uri="{FF2B5EF4-FFF2-40B4-BE49-F238E27FC236}">
                <a16:creationId xmlns:a16="http://schemas.microsoft.com/office/drawing/2014/main" id="{C82EA71F-EAB7-4FFA-83CC-21C976EB5144}"/>
              </a:ext>
            </a:extLst>
          </p:cNvPr>
          <p:cNvSpPr txBox="1">
            <a:spLocks noGrp="1"/>
          </p:cNvSpPr>
          <p:nvPr>
            <p:ph idx="1"/>
          </p:nvPr>
        </p:nvSpPr>
        <p:spPr bwMode="auto">
          <a:xfrm>
            <a:off x="838200" y="1463040"/>
            <a:ext cx="10515600" cy="4717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defRPr>
                <a:solidFill>
                  <a:schemeClr val="tx1"/>
                </a:solidFill>
                <a:latin typeface="BakerSignet"/>
                <a:ea typeface="ＭＳ Ｐゴシック" panose="020B0600070205080204" pitchFamily="34" charset="-128"/>
              </a:defRPr>
            </a:lvl1pPr>
            <a:lvl2pPr marL="914400" indent="-171450">
              <a:defRPr>
                <a:solidFill>
                  <a:schemeClr val="tx1"/>
                </a:solidFill>
                <a:latin typeface="BakerSignet"/>
                <a:ea typeface="ＭＳ Ｐゴシック" panose="020B0600070205080204" pitchFamily="34" charset="-128"/>
              </a:defRPr>
            </a:lvl2pPr>
            <a:lvl3pPr marL="1143000" indent="-228600">
              <a:defRPr>
                <a:solidFill>
                  <a:schemeClr val="tx1"/>
                </a:solidFill>
                <a:latin typeface="BakerSignet"/>
                <a:ea typeface="ＭＳ Ｐゴシック" panose="020B0600070205080204" pitchFamily="34" charset="-128"/>
              </a:defRPr>
            </a:lvl3pPr>
            <a:lvl4pPr marL="1600200" indent="-228600">
              <a:defRPr>
                <a:solidFill>
                  <a:schemeClr val="tx1"/>
                </a:solidFill>
                <a:latin typeface="BakerSignet"/>
                <a:ea typeface="ＭＳ Ｐゴシック" panose="020B0600070205080204" pitchFamily="34" charset="-128"/>
              </a:defRPr>
            </a:lvl4pPr>
            <a:lvl5pPr marL="2057400" indent="-228600">
              <a:defRPr>
                <a:solidFill>
                  <a:schemeClr val="tx1"/>
                </a:solidFill>
                <a:latin typeface="BakerSignet"/>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9pPr>
          </a:lstStyle>
          <a:p>
            <a:pPr>
              <a:lnSpc>
                <a:spcPct val="114000"/>
              </a:lnSpc>
              <a:buFont typeface="Courier New" panose="02070309020205020404" pitchFamily="49" charset="0"/>
              <a:buChar char="o"/>
            </a:pPr>
            <a:r>
              <a:rPr lang="de-DE" altLang="es-ES_tradnl" dirty="0">
                <a:latin typeface="+mn-lt"/>
                <a:cs typeface="Arial" panose="020B0604020202020204" pitchFamily="34" charset="0"/>
              </a:rPr>
              <a:t> </a:t>
            </a:r>
            <a:r>
              <a:rPr lang="de-DE" altLang="es-ES_tradnl" sz="2400" dirty="0">
                <a:latin typeface="+mn-lt"/>
                <a:cs typeface="Arial" panose="020B0604020202020204" pitchFamily="34" charset="0"/>
              </a:rPr>
              <a:t>Steigende Jahresdurchschnittstemperaturen </a:t>
            </a:r>
          </a:p>
          <a:p>
            <a:pPr>
              <a:lnSpc>
                <a:spcPct val="114000"/>
              </a:lnSpc>
              <a:buFont typeface="Courier New" panose="02070309020205020404" pitchFamily="49" charset="0"/>
              <a:buChar char="o"/>
            </a:pPr>
            <a:r>
              <a:rPr lang="de-DE" altLang="es-ES_tradnl" sz="2400" dirty="0">
                <a:latin typeface="+mn-lt"/>
                <a:cs typeface="Arial" panose="020B0604020202020204" pitchFamily="34" charset="0"/>
              </a:rPr>
              <a:t>  Zunahme an heißen Tagen (&gt; 30°C)</a:t>
            </a:r>
          </a:p>
          <a:p>
            <a:pPr marL="285750" indent="-285750" algn="just">
              <a:lnSpc>
                <a:spcPct val="114000"/>
              </a:lnSpc>
              <a:buFont typeface="Courier New" panose="02070309020205020404" pitchFamily="49" charset="0"/>
              <a:buChar char="o"/>
            </a:pPr>
            <a:r>
              <a:rPr lang="de-DE" altLang="es-ES_tradnl" sz="2400" dirty="0">
                <a:latin typeface="+mn-lt"/>
                <a:cs typeface="Arial" panose="020B0604020202020204" pitchFamily="34" charset="0"/>
              </a:rPr>
              <a:t>Zunehmende Sommertrockenheit – vermehrte Dürren</a:t>
            </a:r>
          </a:p>
          <a:p>
            <a:pPr marL="285750" indent="-285750" algn="just">
              <a:lnSpc>
                <a:spcPct val="114000"/>
              </a:lnSpc>
              <a:buFont typeface="Courier New" panose="02070309020205020404" pitchFamily="49" charset="0"/>
              <a:buChar char="o"/>
            </a:pPr>
            <a:r>
              <a:rPr lang="de-DE" altLang="es-ES_tradnl" sz="2400" dirty="0">
                <a:cs typeface="Arial" panose="020B0604020202020204" pitchFamily="34" charset="0"/>
              </a:rPr>
              <a:t>Vermehrte Niederschläge im Winterhalbjahr   </a:t>
            </a:r>
          </a:p>
          <a:p>
            <a:pPr marL="285750" indent="-285750" algn="just">
              <a:lnSpc>
                <a:spcPct val="114000"/>
              </a:lnSpc>
              <a:buFont typeface="Courier New" panose="02070309020205020404" pitchFamily="49" charset="0"/>
              <a:buChar char="o"/>
            </a:pPr>
            <a:r>
              <a:rPr lang="de-DE" altLang="es-ES_tradnl" sz="2400" dirty="0">
                <a:latin typeface="+mn-lt"/>
                <a:cs typeface="Arial" panose="020B0604020202020204" pitchFamily="34" charset="0"/>
              </a:rPr>
              <a:t>Stabile Wetterlagen: länger andauernde nasse bzw. trockene Perioden</a:t>
            </a:r>
          </a:p>
          <a:p>
            <a:pPr marL="285750" indent="-285750" algn="just">
              <a:lnSpc>
                <a:spcPct val="114000"/>
              </a:lnSpc>
              <a:buFont typeface="Courier New" panose="02070309020205020404" pitchFamily="49" charset="0"/>
              <a:buChar char="o"/>
            </a:pPr>
            <a:r>
              <a:rPr lang="de-DE" altLang="es-ES_tradnl" sz="2400" dirty="0">
                <a:latin typeface="+mn-lt"/>
                <a:cs typeface="Arial" panose="020B0604020202020204" pitchFamily="34" charset="0"/>
              </a:rPr>
              <a:t>Vermehrte Starkniederschläge</a:t>
            </a:r>
          </a:p>
          <a:p>
            <a:pPr marL="285750" indent="-285750" algn="just">
              <a:lnSpc>
                <a:spcPct val="114000"/>
              </a:lnSpc>
              <a:buFont typeface="Courier New" panose="02070309020205020404" pitchFamily="49" charset="0"/>
              <a:buChar char="o"/>
            </a:pPr>
            <a:r>
              <a:rPr lang="de-DE" altLang="es-ES_tradnl" sz="2400" dirty="0">
                <a:latin typeface="+mn-lt"/>
                <a:cs typeface="Arial" panose="020B0604020202020204" pitchFamily="34" charset="0"/>
              </a:rPr>
              <a:t>Hohe Wettervariabilität   </a:t>
            </a:r>
            <a:r>
              <a:rPr lang="de-DE" altLang="es-ES_tradnl" sz="2400" dirty="0">
                <a:latin typeface="Arial" panose="020B0604020202020204" pitchFamily="34" charset="0"/>
                <a:cs typeface="Arial" panose="020B0604020202020204" pitchFamily="34" charset="0"/>
              </a:rPr>
              <a:t>  </a:t>
            </a:r>
          </a:p>
          <a:p>
            <a:pPr marL="1028700" lvl="1" indent="-285750" algn="just">
              <a:lnSpc>
                <a:spcPct val="114000"/>
              </a:lnSpc>
              <a:buFont typeface="Courier New" panose="02070309020205020404" pitchFamily="49" charset="0"/>
              <a:buChar char="o"/>
            </a:pPr>
            <a:endParaRPr lang="de-DE" altLang="es-ES_tradnl" b="1" dirty="0">
              <a:latin typeface="Arial" panose="020B0604020202020204" pitchFamily="34" charset="0"/>
              <a:cs typeface="Arial" panose="020B0604020202020204" pitchFamily="34" charset="0"/>
              <a:sym typeface="Wingdings" panose="05000000000000000000" pitchFamily="2" charset="2"/>
            </a:endParaRPr>
          </a:p>
          <a:p>
            <a:pPr marL="285750" indent="-285750" algn="just">
              <a:lnSpc>
                <a:spcPct val="114000"/>
              </a:lnSpc>
              <a:buFont typeface="Courier New" panose="02070309020205020404" pitchFamily="49" charset="0"/>
              <a:buChar char="o"/>
            </a:pPr>
            <a:endParaRPr lang="de-DE" altLang="es-ES_tradnl"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7099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1219688" cy="918528"/>
          </a:xfrm>
        </p:spPr>
        <p:txBody>
          <a:bodyPr>
            <a:normAutofit/>
          </a:bodyPr>
          <a:lstStyle/>
          <a:p>
            <a:r>
              <a:rPr lang="de-DE" dirty="0"/>
              <a:t>Wichtige Indikatoren des Klimawandels für das Grünland</a:t>
            </a:r>
          </a:p>
        </p:txBody>
      </p:sp>
      <p:pic>
        <p:nvPicPr>
          <p:cNvPr id="5" name="Inhaltsplatzhalter 4">
            <a:extLst>
              <a:ext uri="{FF2B5EF4-FFF2-40B4-BE49-F238E27FC236}">
                <a16:creationId xmlns:a16="http://schemas.microsoft.com/office/drawing/2014/main" id="{86F1D8BE-041E-40FD-A44D-7AB028BE6765}"/>
              </a:ext>
            </a:extLst>
          </p:cNvPr>
          <p:cNvPicPr>
            <a:picLocks noGrp="1" noChangeAspect="1"/>
          </p:cNvPicPr>
          <p:nvPr>
            <p:ph idx="1"/>
          </p:nvPr>
        </p:nvPicPr>
        <p:blipFill>
          <a:blip r:embed="rId3"/>
          <a:stretch>
            <a:fillRect/>
          </a:stretch>
        </p:blipFill>
        <p:spPr>
          <a:xfrm>
            <a:off x="1187388" y="1131510"/>
            <a:ext cx="9527504" cy="5185710"/>
          </a:xfrm>
        </p:spPr>
      </p:pic>
      <p:sp>
        <p:nvSpPr>
          <p:cNvPr id="6" name="Textfeld 5">
            <a:extLst>
              <a:ext uri="{FF2B5EF4-FFF2-40B4-BE49-F238E27FC236}">
                <a16:creationId xmlns:a16="http://schemas.microsoft.com/office/drawing/2014/main" id="{63FEAC01-C27A-4A32-8C69-ACC34EE44CA8}"/>
              </a:ext>
            </a:extLst>
          </p:cNvPr>
          <p:cNvSpPr txBox="1"/>
          <p:nvPr/>
        </p:nvSpPr>
        <p:spPr>
          <a:xfrm>
            <a:off x="3629029" y="1219041"/>
            <a:ext cx="4644221" cy="830997"/>
          </a:xfrm>
          <a:prstGeom prst="rect">
            <a:avLst/>
          </a:prstGeom>
          <a:noFill/>
        </p:spPr>
        <p:txBody>
          <a:bodyPr wrap="none" rtlCol="0">
            <a:spAutoFit/>
          </a:bodyPr>
          <a:lstStyle/>
          <a:p>
            <a:pPr algn="ctr"/>
            <a:r>
              <a:rPr lang="de-DE" sz="2400" dirty="0"/>
              <a:t>Durchschnittliche Jahrestemperatur</a:t>
            </a:r>
          </a:p>
          <a:p>
            <a:pPr algn="ctr"/>
            <a:r>
              <a:rPr lang="de-DE" sz="2400" dirty="0"/>
              <a:t>Baden-Württemberg</a:t>
            </a:r>
          </a:p>
        </p:txBody>
      </p:sp>
    </p:spTree>
    <p:extLst>
      <p:ext uri="{BB962C8B-B14F-4D97-AF65-F5344CB8AC3E}">
        <p14:creationId xmlns:p14="http://schemas.microsoft.com/office/powerpoint/2010/main" val="351556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817352" cy="918528"/>
          </a:xfrm>
        </p:spPr>
        <p:txBody>
          <a:bodyPr>
            <a:normAutofit/>
          </a:bodyPr>
          <a:lstStyle/>
          <a:p>
            <a:r>
              <a:rPr lang="de-DE" dirty="0"/>
              <a:t>Wichtige Indikatoren des Klimawandels für das Grünland</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pic>
        <p:nvPicPr>
          <p:cNvPr id="6" name="Inhaltsplatzhalter 5">
            <a:extLst>
              <a:ext uri="{FF2B5EF4-FFF2-40B4-BE49-F238E27FC236}">
                <a16:creationId xmlns:a16="http://schemas.microsoft.com/office/drawing/2014/main" id="{DC00E137-20B3-448F-B6B6-63442685CD89}"/>
              </a:ext>
            </a:extLst>
          </p:cNvPr>
          <p:cNvPicPr>
            <a:picLocks noGrp="1" noChangeAspect="1"/>
          </p:cNvPicPr>
          <p:nvPr>
            <p:ph idx="1"/>
          </p:nvPr>
        </p:nvPicPr>
        <p:blipFill>
          <a:blip r:embed="rId3"/>
          <a:stretch>
            <a:fillRect/>
          </a:stretch>
        </p:blipFill>
        <p:spPr>
          <a:xfrm>
            <a:off x="838200" y="1778040"/>
            <a:ext cx="3537826" cy="3552567"/>
          </a:xfrm>
        </p:spPr>
      </p:pic>
      <p:pic>
        <p:nvPicPr>
          <p:cNvPr id="10" name="Grafik 9">
            <a:extLst>
              <a:ext uri="{FF2B5EF4-FFF2-40B4-BE49-F238E27FC236}">
                <a16:creationId xmlns:a16="http://schemas.microsoft.com/office/drawing/2014/main" id="{062D7660-AF0A-4A6C-8F63-DA25D1A91470}"/>
              </a:ext>
            </a:extLst>
          </p:cNvPr>
          <p:cNvPicPr>
            <a:picLocks noChangeAspect="1"/>
          </p:cNvPicPr>
          <p:nvPr/>
        </p:nvPicPr>
        <p:blipFill rotWithShape="1">
          <a:blip r:embed="rId4"/>
          <a:srcRect r="5273"/>
          <a:stretch/>
        </p:blipFill>
        <p:spPr>
          <a:xfrm>
            <a:off x="5358063" y="1245887"/>
            <a:ext cx="6192253" cy="5012155"/>
          </a:xfrm>
          <a:prstGeom prst="rect">
            <a:avLst/>
          </a:prstGeom>
        </p:spPr>
      </p:pic>
      <p:sp>
        <p:nvSpPr>
          <p:cNvPr id="3" name="Textfeld 2"/>
          <p:cNvSpPr txBox="1"/>
          <p:nvPr/>
        </p:nvSpPr>
        <p:spPr>
          <a:xfrm>
            <a:off x="838200" y="1311599"/>
            <a:ext cx="3018199" cy="523220"/>
          </a:xfrm>
          <a:prstGeom prst="rect">
            <a:avLst/>
          </a:prstGeom>
          <a:noFill/>
        </p:spPr>
        <p:txBody>
          <a:bodyPr wrap="none" rtlCol="0">
            <a:spAutoFit/>
          </a:bodyPr>
          <a:lstStyle/>
          <a:p>
            <a:r>
              <a:rPr lang="de-DE" sz="2800" dirty="0"/>
              <a:t>Heiße Tage (&gt; 30°C)</a:t>
            </a:r>
          </a:p>
        </p:txBody>
      </p:sp>
    </p:spTree>
    <p:extLst>
      <p:ext uri="{BB962C8B-B14F-4D97-AF65-F5344CB8AC3E}">
        <p14:creationId xmlns:p14="http://schemas.microsoft.com/office/powerpoint/2010/main" val="3618791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Auswirkungen auf das Grünland</a:t>
            </a:r>
          </a:p>
        </p:txBody>
      </p:sp>
      <p:sp>
        <p:nvSpPr>
          <p:cNvPr id="4" name="Fußzeilenplatzhalter 3"/>
          <p:cNvSpPr>
            <a:spLocks noGrp="1"/>
          </p:cNvSpPr>
          <p:nvPr>
            <p:ph type="ftr" sz="quarter" idx="10"/>
          </p:nvPr>
        </p:nvSpPr>
        <p:spPr/>
        <p:txBody>
          <a:bodyPr/>
          <a:lstStyle/>
          <a:p>
            <a:r>
              <a:rPr lang="de-DE"/>
              <a:t>Grünland</a:t>
            </a:r>
          </a:p>
        </p:txBody>
      </p:sp>
      <p:sp>
        <p:nvSpPr>
          <p:cNvPr id="5" name="Untertitel 6">
            <a:extLst>
              <a:ext uri="{FF2B5EF4-FFF2-40B4-BE49-F238E27FC236}">
                <a16:creationId xmlns:a16="http://schemas.microsoft.com/office/drawing/2014/main" id="{C82EA71F-EAB7-4FFA-83CC-21C976EB5144}"/>
              </a:ext>
            </a:extLst>
          </p:cNvPr>
          <p:cNvSpPr txBox="1">
            <a:spLocks noGrp="1"/>
          </p:cNvSpPr>
          <p:nvPr>
            <p:ph idx="1"/>
          </p:nvPr>
        </p:nvSpPr>
        <p:spPr bwMode="auto">
          <a:xfrm>
            <a:off x="838200" y="1463040"/>
            <a:ext cx="10732008" cy="1846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defRPr>
                <a:solidFill>
                  <a:schemeClr val="tx1"/>
                </a:solidFill>
                <a:latin typeface="BakerSignet"/>
                <a:ea typeface="ＭＳ Ｐゴシック" panose="020B0600070205080204" pitchFamily="34" charset="-128"/>
              </a:defRPr>
            </a:lvl1pPr>
            <a:lvl2pPr marL="914400" indent="-171450">
              <a:defRPr>
                <a:solidFill>
                  <a:schemeClr val="tx1"/>
                </a:solidFill>
                <a:latin typeface="BakerSignet"/>
                <a:ea typeface="ＭＳ Ｐゴシック" panose="020B0600070205080204" pitchFamily="34" charset="-128"/>
              </a:defRPr>
            </a:lvl2pPr>
            <a:lvl3pPr marL="1143000" indent="-228600">
              <a:defRPr>
                <a:solidFill>
                  <a:schemeClr val="tx1"/>
                </a:solidFill>
                <a:latin typeface="BakerSignet"/>
                <a:ea typeface="ＭＳ Ｐゴシック" panose="020B0600070205080204" pitchFamily="34" charset="-128"/>
              </a:defRPr>
            </a:lvl3pPr>
            <a:lvl4pPr marL="1600200" indent="-228600">
              <a:defRPr>
                <a:solidFill>
                  <a:schemeClr val="tx1"/>
                </a:solidFill>
                <a:latin typeface="BakerSignet"/>
                <a:ea typeface="ＭＳ Ｐゴシック" panose="020B0600070205080204" pitchFamily="34" charset="-128"/>
              </a:defRPr>
            </a:lvl4pPr>
            <a:lvl5pPr marL="2057400" indent="-228600">
              <a:defRPr>
                <a:solidFill>
                  <a:schemeClr val="tx1"/>
                </a:solidFill>
                <a:latin typeface="BakerSignet"/>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BakerSignet"/>
                <a:ea typeface="ＭＳ Ｐゴシック" panose="020B0600070205080204" pitchFamily="34" charset="-128"/>
              </a:defRPr>
            </a:lvl9pPr>
          </a:lstStyle>
          <a:p>
            <a:pPr marL="1428750" lvl="3" indent="0" algn="ctr">
              <a:lnSpc>
                <a:spcPct val="114000"/>
              </a:lnSpc>
              <a:buNone/>
            </a:pPr>
            <a:r>
              <a:rPr lang="de-DE" altLang="es-ES_tradnl" sz="2600" b="1" dirty="0">
                <a:latin typeface="+mn-lt"/>
                <a:cs typeface="Arial" panose="020B0604020202020204" pitchFamily="34" charset="0"/>
                <a:sym typeface="Wingdings" panose="05000000000000000000" pitchFamily="2" charset="2"/>
              </a:rPr>
              <a:t>Dies hat vor allem Auswirkungen auf die Bestandszusammensetzung und somit Auswirkungen auf Qualität und Quantität des Aufwuchses</a:t>
            </a:r>
          </a:p>
          <a:p>
            <a:pPr marL="1428750" lvl="3" indent="0" algn="l">
              <a:lnSpc>
                <a:spcPct val="114000"/>
              </a:lnSpc>
              <a:buNone/>
            </a:pPr>
            <a:endParaRPr lang="de-DE" altLang="es-ES_tradnl" sz="2000" b="1" dirty="0">
              <a:latin typeface="Arial" panose="020B0604020202020204" pitchFamily="34" charset="0"/>
              <a:cs typeface="Arial" panose="020B0604020202020204" pitchFamily="34" charset="0"/>
              <a:sym typeface="Wingdings" panose="05000000000000000000" pitchFamily="2" charset="2"/>
            </a:endParaRPr>
          </a:p>
        </p:txBody>
      </p:sp>
      <p:pic>
        <p:nvPicPr>
          <p:cNvPr id="6" name="Grafik 5"/>
          <p:cNvPicPr>
            <a:picLocks noChangeAspect="1"/>
          </p:cNvPicPr>
          <p:nvPr/>
        </p:nvPicPr>
        <p:blipFill>
          <a:blip r:embed="rId3"/>
          <a:stretch>
            <a:fillRect/>
          </a:stretch>
        </p:blipFill>
        <p:spPr>
          <a:xfrm>
            <a:off x="4405513" y="3133493"/>
            <a:ext cx="5514628" cy="3104311"/>
          </a:xfrm>
          <a:prstGeom prst="rect">
            <a:avLst/>
          </a:prstGeom>
        </p:spPr>
      </p:pic>
      <p:sp>
        <p:nvSpPr>
          <p:cNvPr id="7" name="Textfeld 6">
            <a:extLst>
              <a:ext uri="{FF2B5EF4-FFF2-40B4-BE49-F238E27FC236}">
                <a16:creationId xmlns:a16="http://schemas.microsoft.com/office/drawing/2014/main" id="{9D71D33F-725C-4F58-9BA0-23E71017B255}"/>
              </a:ext>
            </a:extLst>
          </p:cNvPr>
          <p:cNvSpPr txBox="1"/>
          <p:nvPr/>
        </p:nvSpPr>
        <p:spPr>
          <a:xfrm>
            <a:off x="2508647" y="5976194"/>
            <a:ext cx="1830950" cy="261610"/>
          </a:xfrm>
          <a:prstGeom prst="rect">
            <a:avLst/>
          </a:prstGeom>
          <a:noFill/>
        </p:spPr>
        <p:txBody>
          <a:bodyPr wrap="none" rtlCol="0">
            <a:spAutoFit/>
          </a:bodyPr>
          <a:lstStyle/>
          <a:p>
            <a:r>
              <a:rPr lang="de-DE" sz="1100" dirty="0">
                <a:latin typeface="Arial" panose="020B0604020202020204" pitchFamily="34" charset="0"/>
                <a:cs typeface="Arial" panose="020B0604020202020204" pitchFamily="34" charset="0"/>
              </a:rPr>
              <a:t>Quelle: Bodensee-Stiftung</a:t>
            </a:r>
          </a:p>
        </p:txBody>
      </p:sp>
      <p:sp>
        <p:nvSpPr>
          <p:cNvPr id="8" name="Pfeil: nach rechts 2">
            <a:extLst>
              <a:ext uri="{FF2B5EF4-FFF2-40B4-BE49-F238E27FC236}">
                <a16:creationId xmlns:a16="http://schemas.microsoft.com/office/drawing/2014/main" id="{5596053F-FABA-450C-BB90-DBEFB236DCC2}"/>
              </a:ext>
            </a:extLst>
          </p:cNvPr>
          <p:cNvSpPr/>
          <p:nvPr/>
        </p:nvSpPr>
        <p:spPr>
          <a:xfrm>
            <a:off x="1042559" y="1463040"/>
            <a:ext cx="978408" cy="484632"/>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265488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Auswirkungen auf das Grünland</a:t>
            </a:r>
          </a:p>
        </p:txBody>
      </p:sp>
      <p:sp>
        <p:nvSpPr>
          <p:cNvPr id="3" name="Inhaltsplatzhalter 2"/>
          <p:cNvSpPr>
            <a:spLocks noGrp="1"/>
          </p:cNvSpPr>
          <p:nvPr>
            <p:ph idx="1"/>
          </p:nvPr>
        </p:nvSpPr>
        <p:spPr/>
        <p:txBody>
          <a:bodyPr/>
          <a:lstStyle/>
          <a:p>
            <a:pPr marL="1771650" lvl="3" indent="-342900">
              <a:lnSpc>
                <a:spcPct val="114000"/>
              </a:lnSpc>
              <a:buFont typeface="Courier New" panose="02070309020205020404" pitchFamily="49" charset="0"/>
              <a:buChar char="o"/>
            </a:pPr>
            <a:r>
              <a:rPr lang="de-DE" altLang="es-ES_tradnl" sz="2800" b="1" dirty="0">
                <a:cs typeface="Arial" panose="020B0604020202020204" pitchFamily="34" charset="0"/>
                <a:sym typeface="Wingdings" panose="05000000000000000000" pitchFamily="2" charset="2"/>
              </a:rPr>
              <a:t>Nachteile von Trockenheit:</a:t>
            </a:r>
          </a:p>
          <a:p>
            <a:pPr marL="2228850" lvl="4" indent="-342900">
              <a:lnSpc>
                <a:spcPct val="114000"/>
              </a:lnSpc>
              <a:buFont typeface="Wingdings" panose="05000000000000000000" pitchFamily="2" charset="2"/>
              <a:buChar char="Ø"/>
            </a:pPr>
            <a:r>
              <a:rPr lang="de-DE" altLang="es-ES_tradnl" sz="2800" dirty="0">
                <a:cs typeface="Arial" panose="020B0604020202020204" pitchFamily="34" charset="0"/>
                <a:sym typeface="Wingdings" panose="05000000000000000000" pitchFamily="2" charset="2"/>
              </a:rPr>
              <a:t>Schnelle Alterung der Pflanzen bis zur Notreife</a:t>
            </a:r>
          </a:p>
          <a:p>
            <a:pPr marL="2228850" lvl="4" indent="-342900">
              <a:lnSpc>
                <a:spcPct val="114000"/>
              </a:lnSpc>
              <a:buFont typeface="Wingdings" panose="05000000000000000000" pitchFamily="2" charset="2"/>
              <a:buChar char="Ø"/>
            </a:pPr>
            <a:r>
              <a:rPr lang="de-DE" altLang="es-ES_tradnl" sz="2800" dirty="0">
                <a:cs typeface="Arial" panose="020B0604020202020204" pitchFamily="34" charset="0"/>
                <a:sym typeface="Wingdings" panose="05000000000000000000" pitchFamily="2" charset="2"/>
              </a:rPr>
              <a:t>Geringere Erträge</a:t>
            </a:r>
          </a:p>
          <a:p>
            <a:pPr marL="2228850" lvl="4" indent="-342900">
              <a:lnSpc>
                <a:spcPct val="114000"/>
              </a:lnSpc>
              <a:buFont typeface="Wingdings" panose="05000000000000000000" pitchFamily="2" charset="2"/>
              <a:buChar char="Ø"/>
            </a:pPr>
            <a:r>
              <a:rPr lang="de-DE" altLang="es-ES_tradnl" sz="2800" dirty="0">
                <a:cs typeface="Arial" panose="020B0604020202020204" pitchFamily="34" charset="0"/>
                <a:sym typeface="Wingdings" panose="05000000000000000000" pitchFamily="2" charset="2"/>
              </a:rPr>
              <a:t>Veränderung der Bestandszusammensetzung</a:t>
            </a:r>
          </a:p>
          <a:p>
            <a:pPr marL="1771650" lvl="3" indent="-342900">
              <a:lnSpc>
                <a:spcPct val="114000"/>
              </a:lnSpc>
              <a:buFont typeface="Wingdings" panose="05000000000000000000" pitchFamily="2" charset="2"/>
              <a:buChar char="Ø"/>
            </a:pPr>
            <a:endParaRPr lang="de-DE" altLang="es-ES_tradnl" sz="2800" b="1" dirty="0">
              <a:cs typeface="Arial" panose="020B0604020202020204" pitchFamily="34" charset="0"/>
              <a:sym typeface="Wingdings" panose="05000000000000000000" pitchFamily="2" charset="2"/>
            </a:endParaRPr>
          </a:p>
          <a:p>
            <a:pPr marL="1771650" lvl="3" indent="-342900">
              <a:lnSpc>
                <a:spcPct val="114000"/>
              </a:lnSpc>
              <a:buFont typeface="Courier New" panose="02070309020205020404" pitchFamily="49" charset="0"/>
              <a:buChar char="o"/>
            </a:pPr>
            <a:r>
              <a:rPr lang="de-DE" altLang="es-ES_tradnl" sz="2800" b="1" dirty="0">
                <a:cs typeface="Arial" panose="020B0604020202020204" pitchFamily="34" charset="0"/>
                <a:sym typeface="Wingdings" panose="05000000000000000000" pitchFamily="2" charset="2"/>
              </a:rPr>
              <a:t>Vorteile von Trockenheit:</a:t>
            </a:r>
          </a:p>
          <a:p>
            <a:pPr marL="2228850" lvl="4" indent="-342900">
              <a:lnSpc>
                <a:spcPct val="114000"/>
              </a:lnSpc>
              <a:buFont typeface="Wingdings" panose="05000000000000000000" pitchFamily="2" charset="2"/>
              <a:buChar char="Ø"/>
            </a:pPr>
            <a:r>
              <a:rPr lang="de-DE" altLang="es-ES_tradnl" sz="2800" dirty="0">
                <a:cs typeface="Arial" panose="020B0604020202020204" pitchFamily="34" charset="0"/>
                <a:sym typeface="Wingdings" panose="05000000000000000000" pitchFamily="2" charset="2"/>
              </a:rPr>
              <a:t>Keine verregnete Ernte</a:t>
            </a:r>
          </a:p>
          <a:p>
            <a:pPr marL="2228850" lvl="4" indent="-342900">
              <a:lnSpc>
                <a:spcPct val="114000"/>
              </a:lnSpc>
              <a:buFont typeface="Wingdings" panose="05000000000000000000" pitchFamily="2" charset="2"/>
              <a:buChar char="Ø"/>
            </a:pPr>
            <a:r>
              <a:rPr lang="de-DE" altLang="es-ES_tradnl" sz="2800" dirty="0">
                <a:cs typeface="Arial" panose="020B0604020202020204" pitchFamily="34" charset="0"/>
                <a:sym typeface="Wingdings" panose="05000000000000000000" pitchFamily="2" charset="2"/>
              </a:rPr>
              <a:t>Kaum Verschmutzungen </a:t>
            </a:r>
            <a:r>
              <a:rPr lang="de-DE" altLang="es-ES_tradnl" sz="2800" b="1" dirty="0">
                <a:cs typeface="Arial" panose="020B0604020202020204" pitchFamily="34" charset="0"/>
                <a:sym typeface="Wingdings" panose="05000000000000000000" pitchFamily="2" charset="2"/>
              </a:rPr>
              <a:t> </a:t>
            </a:r>
            <a:endParaRPr lang="de-DE" altLang="es-ES_tradnl" sz="2800" b="1" dirty="0">
              <a:cs typeface="Arial" panose="020B0604020202020204" pitchFamily="34" charset="0"/>
            </a:endParaRPr>
          </a:p>
          <a:p>
            <a:endParaRPr lang="de-DE" dirty="0"/>
          </a:p>
        </p:txBody>
      </p:sp>
      <p:sp>
        <p:nvSpPr>
          <p:cNvPr id="4" name="Fußzeilenplatzhalter 3"/>
          <p:cNvSpPr>
            <a:spLocks noGrp="1"/>
          </p:cNvSpPr>
          <p:nvPr>
            <p:ph type="ftr" sz="quarter" idx="10"/>
          </p:nvPr>
        </p:nvSpPr>
        <p:spPr/>
        <p:txBody>
          <a:bodyPr/>
          <a:lstStyle/>
          <a:p>
            <a:r>
              <a:rPr lang="de-DE"/>
              <a:t>Grünland</a:t>
            </a:r>
          </a:p>
        </p:txBody>
      </p:sp>
      <p:sp>
        <p:nvSpPr>
          <p:cNvPr id="6" name="Textfeld 5">
            <a:extLst>
              <a:ext uri="{FF2B5EF4-FFF2-40B4-BE49-F238E27FC236}">
                <a16:creationId xmlns:a16="http://schemas.microsoft.com/office/drawing/2014/main" id="{149194ED-829C-4ACB-BC25-FC9DC2EDABF0}"/>
              </a:ext>
            </a:extLst>
          </p:cNvPr>
          <p:cNvSpPr txBox="1"/>
          <p:nvPr/>
        </p:nvSpPr>
        <p:spPr>
          <a:xfrm>
            <a:off x="9598191" y="6005047"/>
            <a:ext cx="1755609" cy="261610"/>
          </a:xfrm>
          <a:prstGeom prst="rect">
            <a:avLst/>
          </a:prstGeom>
          <a:noFill/>
          <a:ln w="6350">
            <a:solidFill>
              <a:schemeClr val="tx1"/>
            </a:solidFill>
          </a:ln>
        </p:spPr>
        <p:txBody>
          <a:bodyPr wrap="none" rtlCol="0">
            <a:spAutoFit/>
          </a:bodyPr>
          <a:lstStyle/>
          <a:p>
            <a:r>
              <a:rPr lang="de-DE" sz="1100" dirty="0">
                <a:latin typeface="Arial" panose="020B0604020202020204" pitchFamily="34" charset="0"/>
                <a:cs typeface="Arial" panose="020B0604020202020204" pitchFamily="34" charset="0"/>
              </a:rPr>
              <a:t>LAZBW </a:t>
            </a:r>
            <a:r>
              <a:rPr lang="de-DE" sz="1100" dirty="0" err="1">
                <a:latin typeface="Arial" panose="020B0604020202020204" pitchFamily="34" charset="0"/>
                <a:cs typeface="Arial" panose="020B0604020202020204" pitchFamily="34" charset="0"/>
              </a:rPr>
              <a:t>gruenland</a:t>
            </a:r>
            <a:r>
              <a:rPr lang="de-DE" sz="1100" dirty="0">
                <a:latin typeface="Arial" panose="020B0604020202020204" pitchFamily="34" charset="0"/>
                <a:cs typeface="Arial" panose="020B0604020202020204" pitchFamily="34" charset="0"/>
              </a:rPr>
              <a:t> online</a:t>
            </a:r>
          </a:p>
        </p:txBody>
      </p:sp>
    </p:spTree>
    <p:extLst>
      <p:ext uri="{BB962C8B-B14F-4D97-AF65-F5344CB8AC3E}">
        <p14:creationId xmlns:p14="http://schemas.microsoft.com/office/powerpoint/2010/main" val="4135704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Auswirkungen auf das Grünland</a:t>
            </a:r>
          </a:p>
        </p:txBody>
      </p:sp>
      <p:sp>
        <p:nvSpPr>
          <p:cNvPr id="4" name="Fußzeilenplatzhalter 3"/>
          <p:cNvSpPr>
            <a:spLocks noGrp="1"/>
          </p:cNvSpPr>
          <p:nvPr>
            <p:ph type="ftr" sz="quarter" idx="10"/>
          </p:nvPr>
        </p:nvSpPr>
        <p:spPr/>
        <p:txBody>
          <a:bodyPr/>
          <a:lstStyle/>
          <a:p>
            <a:r>
              <a:rPr lang="de-DE"/>
              <a:t>Grünland</a:t>
            </a:r>
          </a:p>
        </p:txBody>
      </p:sp>
      <p:pic>
        <p:nvPicPr>
          <p:cNvPr id="5" name="Inhaltsplatzhalter 4">
            <a:extLst>
              <a:ext uri="{FF2B5EF4-FFF2-40B4-BE49-F238E27FC236}">
                <a16:creationId xmlns:a16="http://schemas.microsoft.com/office/drawing/2014/main" id="{5E9C22CF-3447-4003-A117-AC48111BC988}"/>
              </a:ext>
            </a:extLst>
          </p:cNvPr>
          <p:cNvPicPr>
            <a:picLocks noGrp="1" noChangeAspect="1"/>
          </p:cNvPicPr>
          <p:nvPr>
            <p:ph idx="1"/>
          </p:nvPr>
        </p:nvPicPr>
        <p:blipFill rotWithShape="1">
          <a:blip r:embed="rId3"/>
          <a:srcRect l="11064" r="2586"/>
          <a:stretch/>
        </p:blipFill>
        <p:spPr>
          <a:xfrm>
            <a:off x="2250831" y="1424048"/>
            <a:ext cx="7668345" cy="4824202"/>
          </a:xfrm>
          <a:prstGeom prst="rect">
            <a:avLst/>
          </a:prstGeom>
          <a:ln>
            <a:solidFill>
              <a:schemeClr val="tx1"/>
            </a:solidFill>
          </a:ln>
        </p:spPr>
      </p:pic>
      <p:sp>
        <p:nvSpPr>
          <p:cNvPr id="6" name="Untertitel 2">
            <a:extLst>
              <a:ext uri="{FF2B5EF4-FFF2-40B4-BE49-F238E27FC236}">
                <a16:creationId xmlns:a16="http://schemas.microsoft.com/office/drawing/2014/main" id="{457EF6EA-8DC6-4405-8918-5C7673E3F104}"/>
              </a:ext>
            </a:extLst>
          </p:cNvPr>
          <p:cNvSpPr txBox="1">
            <a:spLocks/>
          </p:cNvSpPr>
          <p:nvPr/>
        </p:nvSpPr>
        <p:spPr>
          <a:xfrm>
            <a:off x="10099311" y="6019650"/>
            <a:ext cx="1692810" cy="228600"/>
          </a:xfrm>
          <a:prstGeom prst="rect">
            <a:avLst/>
          </a:prstGeom>
          <a:ln>
            <a:solidFill>
              <a:schemeClr val="tx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DE" sz="1100" dirty="0"/>
              <a:t>LAZBW, Prof. Dr. Elsäßer</a:t>
            </a:r>
          </a:p>
        </p:txBody>
      </p:sp>
    </p:spTree>
    <p:extLst>
      <p:ext uri="{BB962C8B-B14F-4D97-AF65-F5344CB8AC3E}">
        <p14:creationId xmlns:p14="http://schemas.microsoft.com/office/powerpoint/2010/main" val="20203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Grünland in Zeiten des Klimawandels</a:t>
            </a:r>
          </a:p>
        </p:txBody>
      </p:sp>
      <p:sp>
        <p:nvSpPr>
          <p:cNvPr id="4" name="Fußzeilenplatzhalter 3"/>
          <p:cNvSpPr>
            <a:spLocks noGrp="1"/>
          </p:cNvSpPr>
          <p:nvPr>
            <p:ph type="ftr" sz="quarter" idx="10"/>
          </p:nvPr>
        </p:nvSpPr>
        <p:spPr/>
        <p:txBody>
          <a:bodyPr/>
          <a:lstStyle/>
          <a:p>
            <a:r>
              <a:rPr lang="de-DE"/>
              <a:t>Grünland</a:t>
            </a:r>
          </a:p>
        </p:txBody>
      </p:sp>
      <p:sp>
        <p:nvSpPr>
          <p:cNvPr id="9" name="Textfeld 8">
            <a:extLst>
              <a:ext uri="{FF2B5EF4-FFF2-40B4-BE49-F238E27FC236}">
                <a16:creationId xmlns:a16="http://schemas.microsoft.com/office/drawing/2014/main" id="{C1298E85-2A72-4A8C-8A4B-3CDF2688EFDD}"/>
              </a:ext>
            </a:extLst>
          </p:cNvPr>
          <p:cNvSpPr txBox="1"/>
          <p:nvPr/>
        </p:nvSpPr>
        <p:spPr>
          <a:xfrm>
            <a:off x="9738731" y="5942033"/>
            <a:ext cx="1100253" cy="261610"/>
          </a:xfrm>
          <a:prstGeom prst="rect">
            <a:avLst/>
          </a:prstGeom>
          <a:noFill/>
          <a:ln w="6350">
            <a:noFill/>
          </a:ln>
        </p:spPr>
        <p:txBody>
          <a:bodyPr wrap="square" rtlCol="0">
            <a:spAutoFit/>
          </a:bodyPr>
          <a:lstStyle/>
          <a:p>
            <a:r>
              <a:rPr lang="de-DE" sz="1100" dirty="0"/>
              <a:t>Quelle: </a:t>
            </a:r>
            <a:r>
              <a:rPr lang="de-DE" sz="1100" dirty="0" err="1"/>
              <a:t>pixabay</a:t>
            </a:r>
            <a:endParaRPr lang="de-DE" sz="1100" dirty="0"/>
          </a:p>
        </p:txBody>
      </p:sp>
      <p:pic>
        <p:nvPicPr>
          <p:cNvPr id="10" name="Grafik 9">
            <a:extLst>
              <a:ext uri="{FF2B5EF4-FFF2-40B4-BE49-F238E27FC236}">
                <a16:creationId xmlns:a16="http://schemas.microsoft.com/office/drawing/2014/main" id="{ED47E40E-1B3E-4342-80AA-282E29EEA915}"/>
              </a:ext>
            </a:extLst>
          </p:cNvPr>
          <p:cNvPicPr>
            <a:picLocks noChangeAspect="1"/>
          </p:cNvPicPr>
          <p:nvPr/>
        </p:nvPicPr>
        <p:blipFill>
          <a:blip r:embed="rId3"/>
          <a:stretch>
            <a:fillRect/>
          </a:stretch>
        </p:blipFill>
        <p:spPr>
          <a:xfrm>
            <a:off x="2453268" y="1498359"/>
            <a:ext cx="6958361" cy="4638907"/>
          </a:xfrm>
          <a:prstGeom prst="rect">
            <a:avLst/>
          </a:prstGeom>
        </p:spPr>
      </p:pic>
    </p:spTree>
    <p:extLst>
      <p:ext uri="{BB962C8B-B14F-4D97-AF65-F5344CB8AC3E}">
        <p14:creationId xmlns:p14="http://schemas.microsoft.com/office/powerpoint/2010/main" val="2721139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Auswirkungen auf das Grünland</a:t>
            </a:r>
          </a:p>
        </p:txBody>
      </p:sp>
      <p:sp>
        <p:nvSpPr>
          <p:cNvPr id="4" name="Fußzeilenplatzhalter 3"/>
          <p:cNvSpPr>
            <a:spLocks noGrp="1"/>
          </p:cNvSpPr>
          <p:nvPr>
            <p:ph type="ftr" sz="quarter" idx="10"/>
          </p:nvPr>
        </p:nvSpPr>
        <p:spPr/>
        <p:txBody>
          <a:bodyPr/>
          <a:lstStyle/>
          <a:p>
            <a:r>
              <a:rPr lang="de-DE"/>
              <a:t>Grünland</a:t>
            </a:r>
          </a:p>
        </p:txBody>
      </p:sp>
      <p:sp>
        <p:nvSpPr>
          <p:cNvPr id="5" name="Untertitel 7">
            <a:extLst>
              <a:ext uri="{FF2B5EF4-FFF2-40B4-BE49-F238E27FC236}">
                <a16:creationId xmlns:a16="http://schemas.microsoft.com/office/drawing/2014/main" id="{795C3FE4-E618-423F-B2C3-E37C31E357C0}"/>
              </a:ext>
            </a:extLst>
          </p:cNvPr>
          <p:cNvSpPr>
            <a:spLocks noGrp="1"/>
          </p:cNvSpPr>
          <p:nvPr>
            <p:ph idx="1"/>
          </p:nvPr>
        </p:nvSpPr>
        <p:spPr/>
        <p:txBody>
          <a:bodyPr>
            <a:normAutofit/>
          </a:bodyPr>
          <a:lstStyle/>
          <a:p>
            <a:pPr marL="0" indent="0" algn="l">
              <a:lnSpc>
                <a:spcPct val="100000"/>
              </a:lnSpc>
              <a:buNone/>
            </a:pPr>
            <a:r>
              <a:rPr lang="de-DE" u="sng" dirty="0">
                <a:cs typeface="Arial" panose="020B0604020202020204" pitchFamily="34" charset="0"/>
              </a:rPr>
              <a:t>Vertrocknet erscheinende Grünlandnarben:  </a:t>
            </a:r>
          </a:p>
          <a:p>
            <a:pPr marL="0" indent="0" algn="l">
              <a:lnSpc>
                <a:spcPct val="100000"/>
              </a:lnSpc>
              <a:buNone/>
            </a:pPr>
            <a:endParaRPr lang="de-DE" sz="1000" dirty="0">
              <a:cs typeface="Arial" panose="020B0604020202020204" pitchFamily="34" charset="0"/>
            </a:endParaRPr>
          </a:p>
          <a:p>
            <a:pPr algn="l">
              <a:lnSpc>
                <a:spcPct val="100000"/>
              </a:lnSpc>
            </a:pPr>
            <a:r>
              <a:rPr lang="de-DE" dirty="0">
                <a:cs typeface="Arial" panose="020B0604020202020204" pitchFamily="34" charset="0"/>
                <a:sym typeface="Wingdings" panose="05000000000000000000" pitchFamily="2" charset="2"/>
              </a:rPr>
              <a:t> K</a:t>
            </a:r>
            <a:r>
              <a:rPr lang="de-DE" dirty="0">
                <a:cs typeface="Arial" panose="020B0604020202020204" pitchFamily="34" charset="0"/>
              </a:rPr>
              <a:t>önnen nach Regenfällen innerhalb weniger Tage meist wieder</a:t>
            </a:r>
          </a:p>
          <a:p>
            <a:pPr marL="0" indent="0" algn="l">
              <a:lnSpc>
                <a:spcPct val="60000"/>
              </a:lnSpc>
              <a:buNone/>
            </a:pPr>
            <a:r>
              <a:rPr lang="de-DE" dirty="0">
                <a:cs typeface="Arial" panose="020B0604020202020204" pitchFamily="34" charset="0"/>
              </a:rPr>
              <a:t>    regenerieren und ergrünen</a:t>
            </a:r>
          </a:p>
          <a:p>
            <a:pPr algn="l">
              <a:lnSpc>
                <a:spcPct val="100000"/>
              </a:lnSpc>
            </a:pPr>
            <a:r>
              <a:rPr lang="de-DE" dirty="0">
                <a:cs typeface="Arial" panose="020B0604020202020204" pitchFamily="34" charset="0"/>
                <a:sym typeface="Wingdings" panose="05000000000000000000" pitchFamily="2" charset="2"/>
              </a:rPr>
              <a:t> Regeneration </a:t>
            </a:r>
            <a:r>
              <a:rPr lang="de-DE" dirty="0">
                <a:cs typeface="Arial" panose="020B0604020202020204" pitchFamily="34" charset="0"/>
              </a:rPr>
              <a:t>aus den vegetativen Organen der Stoppeln und </a:t>
            </a:r>
            <a:br>
              <a:rPr lang="de-DE" dirty="0">
                <a:cs typeface="Arial" panose="020B0604020202020204" pitchFamily="34" charset="0"/>
              </a:rPr>
            </a:br>
            <a:r>
              <a:rPr lang="de-DE" dirty="0">
                <a:cs typeface="Arial" panose="020B0604020202020204" pitchFamily="34" charset="0"/>
              </a:rPr>
              <a:t> Wurzeln =  </a:t>
            </a:r>
            <a:r>
              <a:rPr lang="de-DE" b="1" dirty="0">
                <a:cs typeface="Arial" panose="020B0604020202020204" pitchFamily="34" charset="0"/>
              </a:rPr>
              <a:t>Resilienz des Grünlandes bzw. der Gräser</a:t>
            </a:r>
          </a:p>
          <a:p>
            <a:pPr algn="l">
              <a:lnSpc>
                <a:spcPct val="100000"/>
              </a:lnSpc>
            </a:pPr>
            <a:r>
              <a:rPr lang="de-DE" dirty="0">
                <a:cs typeface="Arial" panose="020B0604020202020204" pitchFamily="34" charset="0"/>
              </a:rPr>
              <a:t> Extrem trockene Bedingungen über Wochen und Monate: Gräser wie</a:t>
            </a:r>
            <a:br>
              <a:rPr lang="de-DE" dirty="0">
                <a:cs typeface="Arial" panose="020B0604020202020204" pitchFamily="34" charset="0"/>
              </a:rPr>
            </a:br>
            <a:r>
              <a:rPr lang="de-DE" dirty="0">
                <a:cs typeface="Arial" panose="020B0604020202020204" pitchFamily="34" charset="0"/>
              </a:rPr>
              <a:t> Wiesenschwingel oder Wiesenlieschgras leiden stark </a:t>
            </a:r>
          </a:p>
          <a:p>
            <a:pPr>
              <a:lnSpc>
                <a:spcPct val="100000"/>
              </a:lnSpc>
            </a:pPr>
            <a:r>
              <a:rPr lang="de-DE" dirty="0">
                <a:cs typeface="Arial" panose="020B0604020202020204" pitchFamily="34" charset="0"/>
              </a:rPr>
              <a:t> Erstaunlich hohes Regenerationsvermögen nach extremer Dürre von</a:t>
            </a:r>
            <a:br>
              <a:rPr lang="de-DE" dirty="0">
                <a:cs typeface="Arial" panose="020B0604020202020204" pitchFamily="34" charset="0"/>
              </a:rPr>
            </a:br>
            <a:r>
              <a:rPr lang="de-DE" dirty="0">
                <a:cs typeface="Arial" panose="020B0604020202020204" pitchFamily="34" charset="0"/>
              </a:rPr>
              <a:t> Wiesenrispe und v.a. Deutschem Weidelgras </a:t>
            </a:r>
          </a:p>
          <a:p>
            <a:endParaRPr lang="de-DE" dirty="0"/>
          </a:p>
        </p:txBody>
      </p:sp>
      <p:sp>
        <p:nvSpPr>
          <p:cNvPr id="6" name="Textfeld 5">
            <a:extLst>
              <a:ext uri="{FF2B5EF4-FFF2-40B4-BE49-F238E27FC236}">
                <a16:creationId xmlns:a16="http://schemas.microsoft.com/office/drawing/2014/main" id="{98E2221C-491B-4F34-9AE4-8E62F00EF2A4}"/>
              </a:ext>
            </a:extLst>
          </p:cNvPr>
          <p:cNvSpPr txBox="1"/>
          <p:nvPr/>
        </p:nvSpPr>
        <p:spPr>
          <a:xfrm>
            <a:off x="9686435" y="6005047"/>
            <a:ext cx="1667365" cy="261610"/>
          </a:xfrm>
          <a:prstGeom prst="rect">
            <a:avLst/>
          </a:prstGeom>
          <a:noFill/>
          <a:ln w="6350">
            <a:solidFill>
              <a:schemeClr val="tx1"/>
            </a:solidFill>
          </a:ln>
        </p:spPr>
        <p:txBody>
          <a:bodyPr wrap="square" rtlCol="0">
            <a:spAutoFit/>
          </a:bodyPr>
          <a:lstStyle/>
          <a:p>
            <a:r>
              <a:rPr lang="de-DE" sz="1100" dirty="0"/>
              <a:t>LAZBW, Prof. Dr. Elsäßer</a:t>
            </a:r>
          </a:p>
        </p:txBody>
      </p:sp>
    </p:spTree>
    <p:extLst>
      <p:ext uri="{BB962C8B-B14F-4D97-AF65-F5344CB8AC3E}">
        <p14:creationId xmlns:p14="http://schemas.microsoft.com/office/powerpoint/2010/main" val="2722821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7" name="Untertitel 7">
            <a:extLst>
              <a:ext uri="{FF2B5EF4-FFF2-40B4-BE49-F238E27FC236}">
                <a16:creationId xmlns:a16="http://schemas.microsoft.com/office/drawing/2014/main" id="{795C3FE4-E618-423F-B2C3-E37C31E357C0}"/>
              </a:ext>
            </a:extLst>
          </p:cNvPr>
          <p:cNvSpPr>
            <a:spLocks noGrp="1"/>
          </p:cNvSpPr>
          <p:nvPr>
            <p:ph idx="1"/>
          </p:nvPr>
        </p:nvSpPr>
        <p:spPr/>
        <p:txBody>
          <a:bodyPr>
            <a:normAutofit lnSpcReduction="10000"/>
          </a:bodyPr>
          <a:lstStyle/>
          <a:p>
            <a:pPr marL="0" indent="0" algn="l">
              <a:buNone/>
            </a:pPr>
            <a:r>
              <a:rPr lang="de-DE" b="1" dirty="0">
                <a:cs typeface="Arial" panose="020B0604020202020204" pitchFamily="34" charset="0"/>
              </a:rPr>
              <a:t>Gräser speichern ihre Reservestoffe in den </a:t>
            </a:r>
            <a:r>
              <a:rPr lang="de-DE" b="1" u="sng" dirty="0">
                <a:cs typeface="Arial" panose="020B0604020202020204" pitchFamily="34" charset="0"/>
              </a:rPr>
              <a:t>oberirdischen</a:t>
            </a:r>
            <a:r>
              <a:rPr lang="de-DE" b="1" dirty="0">
                <a:cs typeface="Arial" panose="020B0604020202020204" pitchFamily="34" charset="0"/>
              </a:rPr>
              <a:t> Stoppeln:</a:t>
            </a:r>
          </a:p>
          <a:p>
            <a:pPr marL="0" indent="0" algn="l">
              <a:buNone/>
            </a:pPr>
            <a:endParaRPr lang="de-DE" dirty="0">
              <a:cs typeface="Arial" panose="020B0604020202020204" pitchFamily="34" charset="0"/>
            </a:endParaRPr>
          </a:p>
          <a:p>
            <a:pPr marL="342900" indent="-342900" algn="l">
              <a:buFont typeface="Wingdings" panose="05000000000000000000" pitchFamily="2" charset="2"/>
              <a:buChar char="Ø"/>
            </a:pPr>
            <a:r>
              <a:rPr lang="de-DE" dirty="0">
                <a:cs typeface="Arial" panose="020B0604020202020204" pitchFamily="34" charset="0"/>
              </a:rPr>
              <a:t>Nicht zu tief mähen bzw. abweiden (5-7 cm)</a:t>
            </a:r>
          </a:p>
          <a:p>
            <a:pPr marL="342900" indent="-342900" algn="l">
              <a:buFont typeface="Wingdings" panose="05000000000000000000" pitchFamily="2" charset="2"/>
              <a:buChar char="Ø"/>
            </a:pPr>
            <a:endParaRPr lang="de-DE" dirty="0">
              <a:cs typeface="Arial" panose="020B0604020202020204" pitchFamily="34" charset="0"/>
            </a:endParaRPr>
          </a:p>
          <a:p>
            <a:pPr marL="342900" indent="-342900" algn="l">
              <a:buFont typeface="Wingdings" panose="05000000000000000000" pitchFamily="2" charset="2"/>
              <a:buChar char="Ø"/>
            </a:pPr>
            <a:endParaRPr lang="de-DE" dirty="0">
              <a:cs typeface="Arial" panose="020B0604020202020204" pitchFamily="34" charset="0"/>
            </a:endParaRPr>
          </a:p>
          <a:p>
            <a:pPr algn="l"/>
            <a:endParaRPr lang="de-DE" dirty="0">
              <a:cs typeface="Arial" panose="020B0604020202020204" pitchFamily="34" charset="0"/>
            </a:endParaRPr>
          </a:p>
          <a:p>
            <a:pPr algn="l"/>
            <a:endParaRPr lang="de-DE" dirty="0">
              <a:cs typeface="Arial" panose="020B0604020202020204" pitchFamily="34" charset="0"/>
            </a:endParaRPr>
          </a:p>
          <a:p>
            <a:pPr marL="342900" indent="-342900" algn="l">
              <a:lnSpc>
                <a:spcPct val="100000"/>
              </a:lnSpc>
              <a:buFont typeface="Wingdings" panose="05000000000000000000" pitchFamily="2" charset="2"/>
              <a:buChar char="Ø"/>
            </a:pPr>
            <a:r>
              <a:rPr lang="de-DE" dirty="0">
                <a:cs typeface="Arial" panose="020B0604020202020204" pitchFamily="34" charset="0"/>
              </a:rPr>
              <a:t>Bei Trockenheit keine bzw. reduzierte N-Verfügbarkeit </a:t>
            </a:r>
          </a:p>
          <a:p>
            <a:pPr marL="0" indent="0" algn="l">
              <a:lnSpc>
                <a:spcPct val="100000"/>
              </a:lnSpc>
              <a:buNone/>
            </a:pPr>
            <a:r>
              <a:rPr lang="de-DE" dirty="0">
                <a:cs typeface="Arial" panose="020B0604020202020204" pitchFamily="34" charset="0"/>
                <a:sym typeface="Wingdings" panose="05000000000000000000" pitchFamily="2" charset="2"/>
              </a:rPr>
              <a:t> reduzierte Düngung bzw. erhöhte Mineralisation nach erneuten Niederschlägen</a:t>
            </a:r>
            <a:endParaRPr lang="de-DE" dirty="0">
              <a:cs typeface="Arial" panose="020B0604020202020204" pitchFamily="34" charset="0"/>
            </a:endParaRPr>
          </a:p>
        </p:txBody>
      </p:sp>
      <p:pic>
        <p:nvPicPr>
          <p:cNvPr id="8" name="Grafik 7"/>
          <p:cNvPicPr>
            <a:picLocks noChangeAspect="1"/>
          </p:cNvPicPr>
          <p:nvPr/>
        </p:nvPicPr>
        <p:blipFill>
          <a:blip r:embed="rId3"/>
          <a:stretch>
            <a:fillRect/>
          </a:stretch>
        </p:blipFill>
        <p:spPr>
          <a:xfrm>
            <a:off x="2612794" y="2926080"/>
            <a:ext cx="7149840" cy="1597305"/>
          </a:xfrm>
          <a:prstGeom prst="rect">
            <a:avLst/>
          </a:prstGeom>
        </p:spPr>
      </p:pic>
      <p:sp>
        <p:nvSpPr>
          <p:cNvPr id="9" name="Textfeld 8">
            <a:extLst>
              <a:ext uri="{FF2B5EF4-FFF2-40B4-BE49-F238E27FC236}">
                <a16:creationId xmlns:a16="http://schemas.microsoft.com/office/drawing/2014/main" id="{B0CE0FE3-4E7A-48D7-A9DD-44A7FEB30027}"/>
              </a:ext>
            </a:extLst>
          </p:cNvPr>
          <p:cNvSpPr txBox="1"/>
          <p:nvPr/>
        </p:nvSpPr>
        <p:spPr>
          <a:xfrm>
            <a:off x="9762634" y="5923513"/>
            <a:ext cx="1667365" cy="261610"/>
          </a:xfrm>
          <a:prstGeom prst="rect">
            <a:avLst/>
          </a:prstGeom>
          <a:noFill/>
          <a:ln w="6350">
            <a:solidFill>
              <a:schemeClr val="tx1"/>
            </a:solidFill>
          </a:ln>
        </p:spPr>
        <p:txBody>
          <a:bodyPr wrap="square" rtlCol="0">
            <a:spAutoFit/>
          </a:bodyPr>
          <a:lstStyle/>
          <a:p>
            <a:r>
              <a:rPr lang="de-DE" sz="1100" dirty="0"/>
              <a:t>LAZBW, Prof. Dr. Elsäßer</a:t>
            </a:r>
          </a:p>
        </p:txBody>
      </p:sp>
    </p:spTree>
    <p:extLst>
      <p:ext uri="{BB962C8B-B14F-4D97-AF65-F5344CB8AC3E}">
        <p14:creationId xmlns:p14="http://schemas.microsoft.com/office/powerpoint/2010/main" val="475924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10" name="Untertitel 7">
            <a:extLst>
              <a:ext uri="{FF2B5EF4-FFF2-40B4-BE49-F238E27FC236}">
                <a16:creationId xmlns:a16="http://schemas.microsoft.com/office/drawing/2014/main" id="{795C3FE4-E618-423F-B2C3-E37C31E357C0}"/>
              </a:ext>
            </a:extLst>
          </p:cNvPr>
          <p:cNvSpPr>
            <a:spLocks noGrp="1"/>
          </p:cNvSpPr>
          <p:nvPr>
            <p:ph idx="1"/>
          </p:nvPr>
        </p:nvSpPr>
        <p:spPr/>
        <p:txBody>
          <a:bodyPr>
            <a:normAutofit fontScale="92500" lnSpcReduction="10000"/>
          </a:bodyPr>
          <a:lstStyle/>
          <a:p>
            <a:pPr marL="0" indent="0" algn="l">
              <a:spcAft>
                <a:spcPts val="1200"/>
              </a:spcAft>
              <a:buNone/>
            </a:pPr>
            <a:r>
              <a:rPr lang="de-DE" sz="3000" b="1" dirty="0">
                <a:cs typeface="Arial" panose="020B0604020202020204" pitchFamily="34" charset="0"/>
              </a:rPr>
              <a:t>Verbesserung der Bodenstruktur - Humusbewahrung/(-aufbau) </a:t>
            </a:r>
            <a:r>
              <a:rPr lang="de-DE" sz="3000" b="1" dirty="0">
                <a:cs typeface="Arial" panose="020B0604020202020204" pitchFamily="34" charset="0"/>
                <a:sym typeface="Wingdings" panose="05000000000000000000" pitchFamily="2" charset="2"/>
              </a:rPr>
              <a:t>durch:</a:t>
            </a:r>
          </a:p>
          <a:p>
            <a:pPr marL="342900" indent="-342900" algn="l">
              <a:spcAft>
                <a:spcPts val="600"/>
              </a:spcAft>
              <a:buFont typeface="Wingdings" panose="05000000000000000000" pitchFamily="2" charset="2"/>
              <a:buChar char="Ø"/>
            </a:pPr>
            <a:r>
              <a:rPr lang="de-DE" sz="3000" dirty="0">
                <a:cs typeface="Arial" panose="020B0604020202020204" pitchFamily="34" charset="0"/>
              </a:rPr>
              <a:t> Bodenverdichtung vermeiden</a:t>
            </a:r>
          </a:p>
          <a:p>
            <a:pPr marL="342900" indent="-342900" algn="l">
              <a:spcAft>
                <a:spcPts val="600"/>
              </a:spcAft>
              <a:buFont typeface="Wingdings" panose="05000000000000000000" pitchFamily="2" charset="2"/>
              <a:buChar char="Ø"/>
            </a:pPr>
            <a:r>
              <a:rPr lang="de-DE" sz="3000" dirty="0">
                <a:cs typeface="Arial" panose="020B0604020202020204" pitchFamily="34" charset="0"/>
              </a:rPr>
              <a:t> Angepasste (organische) Düngung: dichter Bestand </a:t>
            </a:r>
            <a:r>
              <a:rPr lang="de-DE" sz="3000" dirty="0">
                <a:cs typeface="Arial" panose="020B0604020202020204" pitchFamily="34" charset="0"/>
                <a:sym typeface="Wingdings" panose="05000000000000000000" pitchFamily="2" charset="2"/>
              </a:rPr>
              <a:t> hohe Wurzelmasse</a:t>
            </a:r>
          </a:p>
          <a:p>
            <a:pPr marL="342900" indent="-342900" algn="l">
              <a:spcAft>
                <a:spcPts val="600"/>
              </a:spcAft>
              <a:buFont typeface="Wingdings" panose="05000000000000000000" pitchFamily="2" charset="2"/>
              <a:buChar char="Ø"/>
            </a:pPr>
            <a:r>
              <a:rPr lang="de-DE" sz="3000" dirty="0">
                <a:cs typeface="Arial" panose="020B0604020202020204" pitchFamily="34" charset="0"/>
                <a:sym typeface="Wingdings" panose="05000000000000000000" pitchFamily="2" charset="2"/>
              </a:rPr>
              <a:t> Diverses Grünland mit Leguminosen  Tief- und Flachwurzler </a:t>
            </a:r>
          </a:p>
          <a:p>
            <a:pPr marL="342900" indent="-342900" algn="l">
              <a:spcAft>
                <a:spcPts val="600"/>
              </a:spcAft>
              <a:buFont typeface="Wingdings" panose="05000000000000000000" pitchFamily="2" charset="2"/>
              <a:buChar char="Ø"/>
            </a:pPr>
            <a:r>
              <a:rPr lang="de-DE" sz="3000" dirty="0">
                <a:cs typeface="Arial" panose="020B0604020202020204" pitchFamily="34" charset="0"/>
                <a:sym typeface="Wingdings" panose="05000000000000000000" pitchFamily="2" charset="2"/>
              </a:rPr>
              <a:t> Regelmäßige Nachsaat – Bestandslücken vermeiden</a:t>
            </a:r>
          </a:p>
          <a:p>
            <a:pPr marL="342900" indent="-342900" algn="l">
              <a:buFont typeface="Wingdings" panose="05000000000000000000" pitchFamily="2" charset="2"/>
              <a:buChar char="Ø"/>
            </a:pPr>
            <a:r>
              <a:rPr lang="de-DE" sz="3000" dirty="0">
                <a:cs typeface="Arial" panose="020B0604020202020204" pitchFamily="34" charset="0"/>
                <a:sym typeface="Wingdings" panose="05000000000000000000" pitchFamily="2" charset="2"/>
              </a:rPr>
              <a:t> Angepasster Tierbestand auf der Weide</a:t>
            </a:r>
          </a:p>
          <a:p>
            <a:pPr marL="342900" indent="-342900" algn="l">
              <a:buFont typeface="Wingdings" panose="05000000000000000000" pitchFamily="2" charset="2"/>
              <a:buChar char="Ø"/>
            </a:pPr>
            <a:r>
              <a:rPr lang="de-DE" sz="3000" dirty="0">
                <a:cs typeface="Arial" panose="020B0604020202020204" pitchFamily="34" charset="0"/>
                <a:sym typeface="Wingdings" panose="05000000000000000000" pitchFamily="2" charset="2"/>
              </a:rPr>
              <a:t> Ganzheitliches Weidemanagement</a:t>
            </a:r>
          </a:p>
          <a:p>
            <a:pPr marL="342900" indent="-342900" algn="l">
              <a:buFont typeface="Wingdings" panose="05000000000000000000" pitchFamily="2" charset="2"/>
              <a:buChar char="Ø"/>
            </a:pPr>
            <a:endParaRPr lang="de-DE" dirty="0"/>
          </a:p>
          <a:p>
            <a:pPr marL="0" indent="0" algn="ctr">
              <a:buNone/>
            </a:pPr>
            <a:endParaRPr lang="de-DE" b="1" i="1" dirty="0">
              <a:cs typeface="Arial" panose="020B0604020202020204" pitchFamily="34" charset="0"/>
            </a:endParaRPr>
          </a:p>
          <a:p>
            <a:pPr marL="0" indent="0" algn="l">
              <a:buNone/>
            </a:pPr>
            <a:endParaRPr lang="de-DE" dirty="0"/>
          </a:p>
        </p:txBody>
      </p:sp>
    </p:spTree>
    <p:extLst>
      <p:ext uri="{BB962C8B-B14F-4D97-AF65-F5344CB8AC3E}">
        <p14:creationId xmlns:p14="http://schemas.microsoft.com/office/powerpoint/2010/main" val="3827656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5" name="Untertitel 7">
            <a:extLst>
              <a:ext uri="{FF2B5EF4-FFF2-40B4-BE49-F238E27FC236}">
                <a16:creationId xmlns:a16="http://schemas.microsoft.com/office/drawing/2014/main" id="{795C3FE4-E618-423F-B2C3-E37C31E357C0}"/>
              </a:ext>
            </a:extLst>
          </p:cNvPr>
          <p:cNvSpPr>
            <a:spLocks noGrp="1"/>
          </p:cNvSpPr>
          <p:nvPr>
            <p:ph idx="1"/>
          </p:nvPr>
        </p:nvSpPr>
        <p:spPr/>
        <p:txBody>
          <a:bodyPr>
            <a:noAutofit/>
          </a:bodyPr>
          <a:lstStyle/>
          <a:p>
            <a:pPr marL="0" indent="0" algn="l">
              <a:buNone/>
            </a:pPr>
            <a:r>
              <a:rPr lang="de-DE" b="1" dirty="0">
                <a:cs typeface="Arial" panose="020B0604020202020204" pitchFamily="34" charset="0"/>
              </a:rPr>
              <a:t>Diversifizierung des Grünlandbestandes:</a:t>
            </a:r>
          </a:p>
          <a:p>
            <a:pPr marL="0" indent="0" algn="l">
              <a:lnSpc>
                <a:spcPct val="100000"/>
              </a:lnSpc>
              <a:buNone/>
            </a:pPr>
            <a:r>
              <a:rPr lang="de-DE" dirty="0">
                <a:cs typeface="Arial" panose="020B0604020202020204" pitchFamily="34" charset="0"/>
              </a:rPr>
              <a:t>Unterschiedliche Pflanzenarten/-sorten besitzen unterschiedliche Eigenschaften in Hitze-, Trocken-, Krankheitstoleranz </a:t>
            </a:r>
          </a:p>
          <a:p>
            <a:pPr algn="l">
              <a:lnSpc>
                <a:spcPct val="100000"/>
              </a:lnSpc>
            </a:pPr>
            <a:endParaRPr lang="de-DE" dirty="0">
              <a:cs typeface="Arial" panose="020B0604020202020204" pitchFamily="34" charset="0"/>
            </a:endParaRPr>
          </a:p>
          <a:p>
            <a:pPr marL="342900" indent="-342900" algn="l">
              <a:lnSpc>
                <a:spcPct val="100000"/>
              </a:lnSpc>
              <a:buFont typeface="Wingdings" panose="05000000000000000000" pitchFamily="2" charset="2"/>
              <a:buChar char="Ø"/>
            </a:pPr>
            <a:r>
              <a:rPr lang="de-DE" dirty="0">
                <a:cs typeface="Arial" panose="020B0604020202020204" pitchFamily="34" charset="0"/>
                <a:sym typeface="Wingdings" panose="05000000000000000000" pitchFamily="2" charset="2"/>
              </a:rPr>
              <a:t> Bei ungünstigen Bedingungen reagieren die Pflanzen unterschiedlich stark mit Ertragsrückgängen  reduziertes Risiko für Totalausfall. </a:t>
            </a:r>
          </a:p>
          <a:p>
            <a:pPr marL="342900" indent="-342900" algn="l">
              <a:lnSpc>
                <a:spcPct val="100000"/>
              </a:lnSpc>
              <a:buFont typeface="Wingdings" panose="05000000000000000000" pitchFamily="2" charset="2"/>
              <a:buChar char="Ø"/>
            </a:pPr>
            <a:r>
              <a:rPr lang="de-DE" dirty="0">
                <a:cs typeface="Arial" panose="020B0604020202020204" pitchFamily="34" charset="0"/>
                <a:sym typeface="Wingdings" panose="05000000000000000000" pitchFamily="2" charset="2"/>
              </a:rPr>
              <a:t> Bei günstigen Bedingungen werden die Erträge jedoch niedriger ausfallen.</a:t>
            </a:r>
          </a:p>
          <a:p>
            <a:pPr marL="342900" indent="-342900" algn="l">
              <a:lnSpc>
                <a:spcPct val="100000"/>
              </a:lnSpc>
              <a:buFont typeface="Wingdings" panose="05000000000000000000" pitchFamily="2" charset="2"/>
              <a:buChar char="Ø"/>
            </a:pPr>
            <a:endParaRPr lang="de-DE" dirty="0">
              <a:cs typeface="Arial" panose="020B0604020202020204" pitchFamily="34" charset="0"/>
              <a:sym typeface="Wingdings" panose="05000000000000000000" pitchFamily="2" charset="2"/>
            </a:endParaRPr>
          </a:p>
        </p:txBody>
      </p:sp>
      <p:sp>
        <p:nvSpPr>
          <p:cNvPr id="6" name="Textfeld 5">
            <a:extLst>
              <a:ext uri="{FF2B5EF4-FFF2-40B4-BE49-F238E27FC236}">
                <a16:creationId xmlns:a16="http://schemas.microsoft.com/office/drawing/2014/main" id="{B2DDCC41-0B23-404A-877C-BA94BB7380D3}"/>
              </a:ext>
            </a:extLst>
          </p:cNvPr>
          <p:cNvSpPr txBox="1"/>
          <p:nvPr/>
        </p:nvSpPr>
        <p:spPr>
          <a:xfrm>
            <a:off x="9686435" y="5915353"/>
            <a:ext cx="1667365" cy="261610"/>
          </a:xfrm>
          <a:prstGeom prst="rect">
            <a:avLst/>
          </a:prstGeom>
          <a:noFill/>
          <a:ln w="6350">
            <a:solidFill>
              <a:schemeClr val="tx1"/>
            </a:solidFill>
          </a:ln>
        </p:spPr>
        <p:txBody>
          <a:bodyPr wrap="square" rtlCol="0">
            <a:spAutoFit/>
          </a:bodyPr>
          <a:lstStyle/>
          <a:p>
            <a:r>
              <a:rPr lang="de-DE" sz="1100" dirty="0"/>
              <a:t>LAZBW, Prof. Dr. Elsäßer</a:t>
            </a:r>
          </a:p>
        </p:txBody>
      </p:sp>
    </p:spTree>
    <p:extLst>
      <p:ext uri="{BB962C8B-B14F-4D97-AF65-F5344CB8AC3E}">
        <p14:creationId xmlns:p14="http://schemas.microsoft.com/office/powerpoint/2010/main" val="884936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pic>
        <p:nvPicPr>
          <p:cNvPr id="7" name="Inhaltsplatzhalter 6">
            <a:extLst>
              <a:ext uri="{FF2B5EF4-FFF2-40B4-BE49-F238E27FC236}">
                <a16:creationId xmlns:a16="http://schemas.microsoft.com/office/drawing/2014/main" id="{9EF7F940-0994-4035-A16B-E3A6240676B7}"/>
              </a:ext>
            </a:extLst>
          </p:cNvPr>
          <p:cNvPicPr>
            <a:picLocks noGrp="1" noChangeAspect="1"/>
          </p:cNvPicPr>
          <p:nvPr>
            <p:ph idx="1"/>
          </p:nvPr>
        </p:nvPicPr>
        <p:blipFill>
          <a:blip r:embed="rId3"/>
          <a:stretch>
            <a:fillRect/>
          </a:stretch>
        </p:blipFill>
        <p:spPr>
          <a:xfrm>
            <a:off x="2306886" y="1463675"/>
            <a:ext cx="7578228" cy="4713288"/>
          </a:xfrm>
          <a:prstGeom prst="rect">
            <a:avLst/>
          </a:prstGeom>
        </p:spPr>
      </p:pic>
      <p:sp>
        <p:nvSpPr>
          <p:cNvPr id="8" name="Rechteck 7">
            <a:extLst>
              <a:ext uri="{FF2B5EF4-FFF2-40B4-BE49-F238E27FC236}">
                <a16:creationId xmlns:a16="http://schemas.microsoft.com/office/drawing/2014/main" id="{6AE24A57-CA1F-4410-9E94-6ADC44DF565F}"/>
              </a:ext>
            </a:extLst>
          </p:cNvPr>
          <p:cNvSpPr/>
          <p:nvPr/>
        </p:nvSpPr>
        <p:spPr bwMode="auto">
          <a:xfrm>
            <a:off x="5094692" y="5946131"/>
            <a:ext cx="5318841" cy="230832"/>
          </a:xfrm>
          <a:prstGeom prst="rect">
            <a:avLst/>
          </a:prstGeom>
        </p:spPr>
        <p:txBody>
          <a:bodyPr wrap="square">
            <a:noAutofit/>
          </a:bodyPr>
          <a:ls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a:lstStyle>
          <a:p>
            <a:pPr>
              <a:defRPr/>
            </a:pPr>
            <a:r>
              <a:rPr lang="de-DE" sz="900"/>
              <a:t>Quelle: Kutschera, L. (1960) Wurzelatlas mitteleuropäischer Ackerunkräuter und Kulturpflanzen</a:t>
            </a:r>
            <a:endParaRPr/>
          </a:p>
        </p:txBody>
      </p:sp>
    </p:spTree>
    <p:extLst>
      <p:ext uri="{BB962C8B-B14F-4D97-AF65-F5344CB8AC3E}">
        <p14:creationId xmlns:p14="http://schemas.microsoft.com/office/powerpoint/2010/main" val="4240402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7" name="Untertitel 7">
            <a:extLst>
              <a:ext uri="{FF2B5EF4-FFF2-40B4-BE49-F238E27FC236}">
                <a16:creationId xmlns:a16="http://schemas.microsoft.com/office/drawing/2014/main" id="{795C3FE4-E618-423F-B2C3-E37C31E357C0}"/>
              </a:ext>
            </a:extLst>
          </p:cNvPr>
          <p:cNvSpPr>
            <a:spLocks noGrp="1"/>
          </p:cNvSpPr>
          <p:nvPr>
            <p:ph idx="1"/>
          </p:nvPr>
        </p:nvSpPr>
        <p:spPr/>
        <p:txBody>
          <a:bodyPr>
            <a:normAutofit/>
          </a:bodyPr>
          <a:lstStyle/>
          <a:p>
            <a:pPr marL="0" indent="0">
              <a:buNone/>
            </a:pPr>
            <a:endParaRPr lang="de-DE" b="1" dirty="0">
              <a:cs typeface="Arial" panose="020B0604020202020204" pitchFamily="34" charset="0"/>
              <a:sym typeface="Wingdings" panose="05000000000000000000" pitchFamily="2" charset="2"/>
            </a:endParaRPr>
          </a:p>
          <a:p>
            <a:pPr marL="0" indent="0" algn="ctr">
              <a:buNone/>
            </a:pPr>
            <a:r>
              <a:rPr lang="de-DE" b="1" dirty="0">
                <a:cs typeface="Arial" panose="020B0604020202020204" pitchFamily="34" charset="0"/>
                <a:sym typeface="Wingdings" panose="05000000000000000000" pitchFamily="2" charset="2"/>
              </a:rPr>
              <a:t> Im Hinblick auf die hohe Variabilität der Wetterbedingungen führt eine hohe Diversität des Grünlandes mittelfristig zu stabileren Erträgen</a:t>
            </a:r>
            <a:endParaRPr lang="de-DE" b="1" dirty="0">
              <a:cs typeface="Arial" panose="020B0604020202020204" pitchFamily="34" charset="0"/>
            </a:endParaRPr>
          </a:p>
          <a:p>
            <a:pPr marL="0" indent="0" algn="l">
              <a:buNone/>
            </a:pPr>
            <a:endParaRPr lang="de-DE" dirty="0">
              <a:cs typeface="Arial" panose="020B0604020202020204" pitchFamily="34" charset="0"/>
            </a:endParaRPr>
          </a:p>
        </p:txBody>
      </p:sp>
      <p:sp>
        <p:nvSpPr>
          <p:cNvPr id="5" name="Textfeld 4">
            <a:extLst>
              <a:ext uri="{FF2B5EF4-FFF2-40B4-BE49-F238E27FC236}">
                <a16:creationId xmlns:a16="http://schemas.microsoft.com/office/drawing/2014/main" id="{B2DDCC41-0B23-404A-877C-BA94BB7380D3}"/>
              </a:ext>
            </a:extLst>
          </p:cNvPr>
          <p:cNvSpPr txBox="1"/>
          <p:nvPr/>
        </p:nvSpPr>
        <p:spPr>
          <a:xfrm>
            <a:off x="9898403" y="5915353"/>
            <a:ext cx="1667365" cy="261610"/>
          </a:xfrm>
          <a:prstGeom prst="rect">
            <a:avLst/>
          </a:prstGeom>
          <a:noFill/>
          <a:ln w="6350">
            <a:solidFill>
              <a:schemeClr val="tx1"/>
            </a:solidFill>
          </a:ln>
        </p:spPr>
        <p:txBody>
          <a:bodyPr wrap="square" rtlCol="0">
            <a:spAutoFit/>
          </a:bodyPr>
          <a:lstStyle/>
          <a:p>
            <a:r>
              <a:rPr lang="de-DE" sz="1100" dirty="0"/>
              <a:t>LAZBW, Prof. Dr. Elsäßer</a:t>
            </a:r>
          </a:p>
        </p:txBody>
      </p:sp>
    </p:spTree>
    <p:extLst>
      <p:ext uri="{BB962C8B-B14F-4D97-AF65-F5344CB8AC3E}">
        <p14:creationId xmlns:p14="http://schemas.microsoft.com/office/powerpoint/2010/main" val="2901194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7" name="Untertitel 7">
            <a:extLst>
              <a:ext uri="{FF2B5EF4-FFF2-40B4-BE49-F238E27FC236}">
                <a16:creationId xmlns:a16="http://schemas.microsoft.com/office/drawing/2014/main" id="{795C3FE4-E618-423F-B2C3-E37C31E357C0}"/>
              </a:ext>
            </a:extLst>
          </p:cNvPr>
          <p:cNvSpPr>
            <a:spLocks noGrp="1"/>
          </p:cNvSpPr>
          <p:nvPr>
            <p:ph idx="1"/>
          </p:nvPr>
        </p:nvSpPr>
        <p:spPr/>
        <p:txBody>
          <a:bodyPr>
            <a:normAutofit/>
          </a:bodyPr>
          <a:lstStyle/>
          <a:p>
            <a:pPr marL="0" indent="0">
              <a:buNone/>
            </a:pPr>
            <a:endParaRPr lang="de-DE" b="1" dirty="0">
              <a:cs typeface="Arial" panose="020B0604020202020204" pitchFamily="34" charset="0"/>
              <a:sym typeface="Wingdings" panose="05000000000000000000" pitchFamily="2" charset="2"/>
            </a:endParaRPr>
          </a:p>
          <a:p>
            <a:pPr marL="0" indent="0" algn="l">
              <a:buNone/>
            </a:pPr>
            <a:endParaRPr lang="de-DE" dirty="0">
              <a:cs typeface="Arial" panose="020B0604020202020204" pitchFamily="34" charset="0"/>
            </a:endParaRPr>
          </a:p>
        </p:txBody>
      </p:sp>
      <p:sp>
        <p:nvSpPr>
          <p:cNvPr id="6" name="Untertitel 6">
            <a:extLst>
              <a:ext uri="{FF2B5EF4-FFF2-40B4-BE49-F238E27FC236}">
                <a16:creationId xmlns:a16="http://schemas.microsoft.com/office/drawing/2014/main" id="{C82EA71F-EAB7-4FFA-83CC-21C976EB5144}"/>
              </a:ext>
            </a:extLst>
          </p:cNvPr>
          <p:cNvSpPr txBox="1">
            <a:spLocks/>
          </p:cNvSpPr>
          <p:nvPr/>
        </p:nvSpPr>
        <p:spPr bwMode="auto">
          <a:xfrm>
            <a:off x="1069209" y="1383223"/>
            <a:ext cx="9886122" cy="4592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BakerSignet"/>
                <a:ea typeface="ＭＳ Ｐゴシック" panose="020B0600070205080204" pitchFamily="34" charset="-128"/>
                <a:cs typeface="+mn-cs"/>
              </a:defRPr>
            </a:lvl1pPr>
            <a:lvl2pPr marL="914400" indent="-1714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BakerSignet"/>
                <a:ea typeface="ＭＳ Ｐゴシック" panose="020B0600070205080204" pitchFamily="34" charset="-128"/>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BakerSignet"/>
                <a:ea typeface="ＭＳ Ｐゴシック" panose="020B0600070205080204" pitchFamily="34" charset="-128"/>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9pPr>
          </a:lstStyle>
          <a:p>
            <a:pPr marL="0" indent="0" algn="just">
              <a:lnSpc>
                <a:spcPct val="114000"/>
              </a:lnSpc>
              <a:buNone/>
            </a:pPr>
            <a:r>
              <a:rPr lang="de-DE" altLang="es-ES_tradnl" b="1" cap="all" dirty="0">
                <a:latin typeface="+mn-lt"/>
                <a:cs typeface="Arial" panose="020B0604020202020204" pitchFamily="34" charset="0"/>
              </a:rPr>
              <a:t>Zusammenfassung</a:t>
            </a:r>
            <a:r>
              <a:rPr lang="de-DE" altLang="es-ES_tradnl" b="1" dirty="0">
                <a:latin typeface="+mn-lt"/>
                <a:cs typeface="Arial" panose="020B0604020202020204" pitchFamily="34" charset="0"/>
              </a:rPr>
              <a:t>:</a:t>
            </a:r>
          </a:p>
          <a:p>
            <a:pPr marL="0" indent="0" algn="just">
              <a:lnSpc>
                <a:spcPct val="114000"/>
              </a:lnSpc>
              <a:buNone/>
            </a:pPr>
            <a:endParaRPr lang="de-DE" altLang="es-ES_tradnl" sz="1000" dirty="0">
              <a:latin typeface="+mn-lt"/>
              <a:cs typeface="Arial" panose="020B0604020202020204" pitchFamily="34" charset="0"/>
            </a:endParaRP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Früherer 1. Schnitt oder frühe Beweidung</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Optimiertes Grünlandmanagement</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Organische Düngung zur Aktivierung des Bodenlebens</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Angepasste Düngung </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Gülleseparierung</a:t>
            </a:r>
          </a:p>
          <a:p>
            <a:pPr marL="0" indent="0" algn="just">
              <a:lnSpc>
                <a:spcPct val="114000"/>
              </a:lnSpc>
            </a:pPr>
            <a:endParaRPr lang="de-DE" altLang="es-ES_tradnl" sz="2000" dirty="0">
              <a:latin typeface="Arial" panose="020B0604020202020204" pitchFamily="34" charset="0"/>
              <a:cs typeface="Arial" panose="020B0604020202020204" pitchFamily="34" charset="0"/>
            </a:endParaRPr>
          </a:p>
          <a:p>
            <a:pPr marL="285750" indent="-285750" algn="just">
              <a:lnSpc>
                <a:spcPct val="114000"/>
              </a:lnSpc>
              <a:buFont typeface="Courier New" panose="02070309020205020404" pitchFamily="49" charset="0"/>
              <a:buChar char="o"/>
            </a:pPr>
            <a:endParaRPr lang="de-DE" altLang="es-ES_tradn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0474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7" name="Untertitel 7">
            <a:extLst>
              <a:ext uri="{FF2B5EF4-FFF2-40B4-BE49-F238E27FC236}">
                <a16:creationId xmlns:a16="http://schemas.microsoft.com/office/drawing/2014/main" id="{795C3FE4-E618-423F-B2C3-E37C31E357C0}"/>
              </a:ext>
            </a:extLst>
          </p:cNvPr>
          <p:cNvSpPr>
            <a:spLocks noGrp="1"/>
          </p:cNvSpPr>
          <p:nvPr>
            <p:ph idx="1"/>
          </p:nvPr>
        </p:nvSpPr>
        <p:spPr/>
        <p:txBody>
          <a:bodyPr>
            <a:normAutofit/>
          </a:bodyPr>
          <a:lstStyle/>
          <a:p>
            <a:pPr marL="0" indent="0">
              <a:buNone/>
            </a:pPr>
            <a:endParaRPr lang="de-DE" b="1" dirty="0">
              <a:cs typeface="Arial" panose="020B0604020202020204" pitchFamily="34" charset="0"/>
              <a:sym typeface="Wingdings" panose="05000000000000000000" pitchFamily="2" charset="2"/>
            </a:endParaRPr>
          </a:p>
          <a:p>
            <a:pPr marL="0" indent="0" algn="l">
              <a:buNone/>
            </a:pPr>
            <a:endParaRPr lang="de-DE" dirty="0">
              <a:cs typeface="Arial" panose="020B0604020202020204" pitchFamily="34" charset="0"/>
            </a:endParaRPr>
          </a:p>
        </p:txBody>
      </p:sp>
      <p:sp>
        <p:nvSpPr>
          <p:cNvPr id="5" name="Untertitel 6">
            <a:extLst>
              <a:ext uri="{FF2B5EF4-FFF2-40B4-BE49-F238E27FC236}">
                <a16:creationId xmlns:a16="http://schemas.microsoft.com/office/drawing/2014/main" id="{C82EA71F-EAB7-4FFA-83CC-21C976EB5144}"/>
              </a:ext>
            </a:extLst>
          </p:cNvPr>
          <p:cNvSpPr txBox="1">
            <a:spLocks/>
          </p:cNvSpPr>
          <p:nvPr/>
        </p:nvSpPr>
        <p:spPr bwMode="auto">
          <a:xfrm>
            <a:off x="838200" y="1463040"/>
            <a:ext cx="9886122" cy="595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BakerSignet"/>
                <a:ea typeface="ＭＳ Ｐゴシック" panose="020B0600070205080204" pitchFamily="34" charset="-128"/>
                <a:cs typeface="+mn-cs"/>
              </a:defRPr>
            </a:lvl1pPr>
            <a:lvl2pPr marL="914400" indent="-1714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BakerSignet"/>
                <a:ea typeface="ＭＳ Ｐゴシック" panose="020B0600070205080204" pitchFamily="34" charset="-128"/>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BakerSignet"/>
                <a:ea typeface="ＭＳ Ｐゴシック" panose="020B0600070205080204" pitchFamily="34" charset="-128"/>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9pPr>
          </a:lstStyle>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Regelmäßige Nachsaaten</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Einsaat von angepassten Sorten / Arten</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Vielseitiges Grünland etablieren</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Schnitt-/Weidetiefe anpassen </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Überweidung vermeiden, Tierbestand anpassen</a:t>
            </a: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a:t>
            </a:r>
            <a:r>
              <a:rPr lang="de-DE" altLang="es-ES_tradnl" sz="2800" dirty="0">
                <a:cs typeface="Arial" panose="020B0604020202020204" pitchFamily="34" charset="0"/>
              </a:rPr>
              <a:t>Kooperation mit Ackerbaubetrieb</a:t>
            </a:r>
            <a:endParaRPr lang="de-DE" altLang="es-ES_tradnl" sz="2800" dirty="0">
              <a:latin typeface="+mn-lt"/>
              <a:cs typeface="Arial" panose="020B0604020202020204" pitchFamily="34" charset="0"/>
            </a:endParaRP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 Boden nur in tragfähigem Zustand befahren – Reifendruck anpassen</a:t>
            </a:r>
          </a:p>
          <a:p>
            <a:pPr marL="285750" indent="-285750" algn="just">
              <a:lnSpc>
                <a:spcPct val="114000"/>
              </a:lnSpc>
              <a:buFont typeface="Courier New" panose="02070309020205020404" pitchFamily="49" charset="0"/>
              <a:buChar char="o"/>
            </a:pPr>
            <a:endParaRPr lang="de-DE" altLang="es-ES_tradnl" dirty="0">
              <a:latin typeface="Arial" panose="020B0604020202020204" pitchFamily="34" charset="0"/>
              <a:cs typeface="Arial" panose="020B0604020202020204" pitchFamily="34" charset="0"/>
            </a:endParaRPr>
          </a:p>
          <a:p>
            <a:pPr marL="285750" indent="-285750" algn="just">
              <a:lnSpc>
                <a:spcPct val="114000"/>
              </a:lnSpc>
              <a:buFont typeface="Courier New" panose="02070309020205020404" pitchFamily="49" charset="0"/>
              <a:buChar char="o"/>
            </a:pPr>
            <a:endParaRPr lang="de-DE" altLang="es-ES_tradnl" sz="2000" dirty="0">
              <a:latin typeface="Arial" panose="020B0604020202020204" pitchFamily="34" charset="0"/>
              <a:cs typeface="Arial" panose="020B0604020202020204" pitchFamily="34" charset="0"/>
            </a:endParaRPr>
          </a:p>
          <a:p>
            <a:pPr marL="285750" indent="-285750" algn="just">
              <a:lnSpc>
                <a:spcPct val="114000"/>
              </a:lnSpc>
              <a:buFont typeface="Courier New" panose="02070309020205020404" pitchFamily="49" charset="0"/>
              <a:buChar char="o"/>
            </a:pPr>
            <a:endParaRPr lang="de-DE" altLang="es-ES_tradn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8137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7" name="Untertitel 7">
            <a:extLst>
              <a:ext uri="{FF2B5EF4-FFF2-40B4-BE49-F238E27FC236}">
                <a16:creationId xmlns:a16="http://schemas.microsoft.com/office/drawing/2014/main" id="{795C3FE4-E618-423F-B2C3-E37C31E357C0}"/>
              </a:ext>
            </a:extLst>
          </p:cNvPr>
          <p:cNvSpPr>
            <a:spLocks noGrp="1"/>
          </p:cNvSpPr>
          <p:nvPr>
            <p:ph idx="1"/>
          </p:nvPr>
        </p:nvSpPr>
        <p:spPr/>
        <p:txBody>
          <a:bodyPr>
            <a:normAutofit/>
          </a:bodyPr>
          <a:lstStyle/>
          <a:p>
            <a:pPr marL="0" indent="0">
              <a:buNone/>
            </a:pPr>
            <a:endParaRPr lang="de-DE" b="1" dirty="0">
              <a:cs typeface="Arial" panose="020B0604020202020204" pitchFamily="34" charset="0"/>
              <a:sym typeface="Wingdings" panose="05000000000000000000" pitchFamily="2" charset="2"/>
            </a:endParaRPr>
          </a:p>
          <a:p>
            <a:pPr marL="0" indent="0" algn="l">
              <a:buNone/>
            </a:pPr>
            <a:endParaRPr lang="de-DE" dirty="0">
              <a:cs typeface="Arial" panose="020B0604020202020204" pitchFamily="34" charset="0"/>
            </a:endParaRPr>
          </a:p>
        </p:txBody>
      </p:sp>
      <p:sp>
        <p:nvSpPr>
          <p:cNvPr id="5" name="Untertitel 6">
            <a:extLst>
              <a:ext uri="{FF2B5EF4-FFF2-40B4-BE49-F238E27FC236}">
                <a16:creationId xmlns:a16="http://schemas.microsoft.com/office/drawing/2014/main" id="{C82EA71F-EAB7-4FFA-83CC-21C976EB5144}"/>
              </a:ext>
            </a:extLst>
          </p:cNvPr>
          <p:cNvSpPr txBox="1">
            <a:spLocks/>
          </p:cNvSpPr>
          <p:nvPr/>
        </p:nvSpPr>
        <p:spPr bwMode="auto">
          <a:xfrm>
            <a:off x="953994" y="1979065"/>
            <a:ext cx="9886122" cy="3102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BakerSignet"/>
                <a:ea typeface="ＭＳ Ｐゴシック" panose="020B0600070205080204" pitchFamily="34" charset="-128"/>
                <a:cs typeface="+mn-cs"/>
              </a:defRPr>
            </a:lvl1pPr>
            <a:lvl2pPr marL="914400" indent="-1714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BakerSignet"/>
                <a:ea typeface="ＭＳ Ｐゴシック" panose="020B0600070205080204" pitchFamily="34" charset="-128"/>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BakerSignet"/>
                <a:ea typeface="ＭＳ Ｐゴシック" panose="020B0600070205080204" pitchFamily="34" charset="-128"/>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BakerSignet"/>
                <a:ea typeface="ＭＳ Ｐゴシック" panose="020B0600070205080204" pitchFamily="34" charset="-128"/>
                <a:cs typeface="+mn-cs"/>
              </a:defRPr>
            </a:lvl9pPr>
          </a:lstStyle>
          <a:p>
            <a:pPr marL="742950" lvl="1" indent="0" algn="just">
              <a:lnSpc>
                <a:spcPct val="114000"/>
              </a:lnSpc>
              <a:buNone/>
            </a:pPr>
            <a:r>
              <a:rPr lang="de-DE" altLang="es-ES_tradnl" sz="2800" dirty="0">
                <a:latin typeface="+mn-lt"/>
                <a:cs typeface="Arial" panose="020B0604020202020204" pitchFamily="34" charset="0"/>
              </a:rPr>
              <a:t>…und für die Tierhalter gilt insbesondere:</a:t>
            </a:r>
          </a:p>
          <a:p>
            <a:pPr marL="742950" lvl="1" indent="0" algn="just">
              <a:lnSpc>
                <a:spcPct val="114000"/>
              </a:lnSpc>
              <a:buNone/>
            </a:pPr>
            <a:endParaRPr lang="de-DE" altLang="es-ES_tradnl" sz="2000" dirty="0">
              <a:latin typeface="+mn-lt"/>
              <a:cs typeface="Arial" panose="020B0604020202020204" pitchFamily="34" charset="0"/>
            </a:endParaRPr>
          </a:p>
          <a:p>
            <a:pPr marL="1085850" lvl="1" indent="-342900" algn="just">
              <a:lnSpc>
                <a:spcPct val="114000"/>
              </a:lnSpc>
              <a:buFont typeface="Wingdings" panose="05000000000000000000" pitchFamily="2" charset="2"/>
              <a:buChar char="Ø"/>
            </a:pPr>
            <a:r>
              <a:rPr lang="de-DE" altLang="es-ES_tradnl" sz="2800" dirty="0">
                <a:latin typeface="+mn-lt"/>
                <a:cs typeface="Arial" panose="020B0604020202020204" pitchFamily="34" charset="0"/>
              </a:rPr>
              <a:t>Futtermittelvorräte anlegen in guten Zeiten!</a:t>
            </a:r>
          </a:p>
          <a:p>
            <a:pPr marL="285750" indent="-285750" algn="just">
              <a:lnSpc>
                <a:spcPct val="114000"/>
              </a:lnSpc>
              <a:buFont typeface="Courier New" panose="02070309020205020404" pitchFamily="49" charset="0"/>
              <a:buChar char="o"/>
            </a:pPr>
            <a:endParaRPr lang="de-DE" altLang="es-ES_tradnl" dirty="0">
              <a:latin typeface="Arial" panose="020B0604020202020204" pitchFamily="34" charset="0"/>
              <a:cs typeface="Arial" panose="020B0604020202020204" pitchFamily="34" charset="0"/>
            </a:endParaRPr>
          </a:p>
          <a:p>
            <a:pPr marL="285750" indent="-285750" algn="just">
              <a:lnSpc>
                <a:spcPct val="114000"/>
              </a:lnSpc>
              <a:buFont typeface="Courier New" panose="02070309020205020404" pitchFamily="49" charset="0"/>
              <a:buChar char="o"/>
            </a:pPr>
            <a:endParaRPr lang="de-DE" altLang="es-ES_tradnl" sz="2000" dirty="0">
              <a:latin typeface="Arial" panose="020B0604020202020204" pitchFamily="34" charset="0"/>
              <a:cs typeface="Arial" panose="020B0604020202020204" pitchFamily="34" charset="0"/>
            </a:endParaRPr>
          </a:p>
          <a:p>
            <a:pPr marL="285750" indent="-285750" algn="just">
              <a:lnSpc>
                <a:spcPct val="114000"/>
              </a:lnSpc>
              <a:buFont typeface="Courier New" panose="02070309020205020404" pitchFamily="49" charset="0"/>
              <a:buChar char="o"/>
            </a:pPr>
            <a:endParaRPr lang="de-DE" altLang="es-ES_tradnl" sz="2000" dirty="0">
              <a:latin typeface="Arial" panose="020B0604020202020204" pitchFamily="34" charset="0"/>
              <a:cs typeface="Arial" panose="020B0604020202020204" pitchFamily="34" charset="0"/>
            </a:endParaRPr>
          </a:p>
        </p:txBody>
      </p:sp>
      <p:pic>
        <p:nvPicPr>
          <p:cNvPr id="3" name="Grafik 2">
            <a:extLst>
              <a:ext uri="{FF2B5EF4-FFF2-40B4-BE49-F238E27FC236}">
                <a16:creationId xmlns:a16="http://schemas.microsoft.com/office/drawing/2014/main" id="{850A8AF4-C128-4198-934B-0A035F0948A6}"/>
              </a:ext>
            </a:extLst>
          </p:cNvPr>
          <p:cNvPicPr>
            <a:picLocks noChangeAspect="1"/>
          </p:cNvPicPr>
          <p:nvPr/>
        </p:nvPicPr>
        <p:blipFill>
          <a:blip r:embed="rId3"/>
          <a:stretch>
            <a:fillRect/>
          </a:stretch>
        </p:blipFill>
        <p:spPr>
          <a:xfrm>
            <a:off x="4474749" y="3743298"/>
            <a:ext cx="3242501" cy="2433665"/>
          </a:xfrm>
          <a:prstGeom prst="rect">
            <a:avLst/>
          </a:prstGeom>
        </p:spPr>
      </p:pic>
    </p:spTree>
    <p:extLst>
      <p:ext uri="{BB962C8B-B14F-4D97-AF65-F5344CB8AC3E}">
        <p14:creationId xmlns:p14="http://schemas.microsoft.com/office/powerpoint/2010/main" val="3083376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cs typeface="Arial" panose="020B0604020202020204" pitchFamily="34" charset="0"/>
              </a:rPr>
              <a:t>Klimaschutzmaßnahmen im Grünland:</a:t>
            </a:r>
          </a:p>
        </p:txBody>
      </p:sp>
      <p:sp>
        <p:nvSpPr>
          <p:cNvPr id="4" name="Fußzeilenplatzhalter 3"/>
          <p:cNvSpPr>
            <a:spLocks noGrp="1"/>
          </p:cNvSpPr>
          <p:nvPr>
            <p:ph type="ftr" sz="quarter" idx="10"/>
          </p:nvPr>
        </p:nvSpPr>
        <p:spPr/>
        <p:txBody>
          <a:bodyPr/>
          <a:lstStyle/>
          <a:p>
            <a:r>
              <a:rPr lang="de-DE"/>
              <a:t>Grünland</a:t>
            </a:r>
          </a:p>
        </p:txBody>
      </p:sp>
      <p:sp>
        <p:nvSpPr>
          <p:cNvPr id="5" name="Untertitel 7">
            <a:extLst>
              <a:ext uri="{FF2B5EF4-FFF2-40B4-BE49-F238E27FC236}">
                <a16:creationId xmlns:a16="http://schemas.microsoft.com/office/drawing/2014/main" id="{795C3FE4-E618-423F-B2C3-E37C31E357C0}"/>
              </a:ext>
            </a:extLst>
          </p:cNvPr>
          <p:cNvSpPr>
            <a:spLocks noGrp="1"/>
          </p:cNvSpPr>
          <p:nvPr>
            <p:ph idx="1"/>
          </p:nvPr>
        </p:nvSpPr>
        <p:spPr/>
        <p:txBody>
          <a:bodyPr>
            <a:noAutofit/>
          </a:bodyPr>
          <a:lstStyle/>
          <a:p>
            <a:pPr marL="0" indent="0" algn="l">
              <a:buNone/>
            </a:pPr>
            <a:endParaRPr lang="de-DE" sz="1000" b="1" dirty="0">
              <a:cs typeface="Arial" panose="020B0604020202020204" pitchFamily="34" charset="0"/>
            </a:endParaRPr>
          </a:p>
          <a:p>
            <a:pPr marL="342900" indent="-342900" algn="l">
              <a:lnSpc>
                <a:spcPct val="110000"/>
              </a:lnSpc>
              <a:buFont typeface="Wingdings" panose="05000000000000000000" pitchFamily="2" charset="2"/>
              <a:buChar char="Ø"/>
            </a:pPr>
            <a:r>
              <a:rPr lang="de-DE" dirty="0">
                <a:cs typeface="Arial" panose="020B0604020202020204" pitchFamily="34" charset="0"/>
              </a:rPr>
              <a:t> Verzicht auf Grünlandumbruch!!!</a:t>
            </a:r>
          </a:p>
          <a:p>
            <a:pPr marL="342900" indent="-342900" algn="l">
              <a:lnSpc>
                <a:spcPct val="110000"/>
              </a:lnSpc>
              <a:buFont typeface="Wingdings" panose="05000000000000000000" pitchFamily="2" charset="2"/>
              <a:buChar char="Ø"/>
            </a:pPr>
            <a:r>
              <a:rPr lang="de-DE" dirty="0">
                <a:cs typeface="Arial" panose="020B0604020202020204" pitchFamily="34" charset="0"/>
              </a:rPr>
              <a:t> Leguminosen im Grünlandbestand </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 Beweidung</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 Düngung nur nach Bedarf </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 Vermeidung von Bodenverdichtung</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 </a:t>
            </a:r>
            <a:r>
              <a:rPr lang="de-DE" dirty="0" err="1">
                <a:cs typeface="Arial" panose="020B0604020202020204" pitchFamily="34" charset="0"/>
                <a:sym typeface="Wingdings" panose="05000000000000000000" pitchFamily="2" charset="2"/>
              </a:rPr>
              <a:t>Silvopastorale</a:t>
            </a:r>
            <a:r>
              <a:rPr lang="de-DE" dirty="0">
                <a:cs typeface="Arial" panose="020B0604020202020204" pitchFamily="34" charset="0"/>
                <a:sym typeface="Wingdings" panose="05000000000000000000" pitchFamily="2" charset="2"/>
              </a:rPr>
              <a:t> Grünlandnutzung (Agroforst)</a:t>
            </a:r>
            <a:endParaRPr lang="de-DE" dirty="0"/>
          </a:p>
        </p:txBody>
      </p:sp>
      <p:pic>
        <p:nvPicPr>
          <p:cNvPr id="7" name="Grafik 6">
            <a:extLst>
              <a:ext uri="{FF2B5EF4-FFF2-40B4-BE49-F238E27FC236}">
                <a16:creationId xmlns:a16="http://schemas.microsoft.com/office/drawing/2014/main" id="{925BC391-BE0D-461F-AA39-033C22A06223}"/>
              </a:ext>
            </a:extLst>
          </p:cNvPr>
          <p:cNvPicPr>
            <a:picLocks noChangeAspect="1"/>
          </p:cNvPicPr>
          <p:nvPr/>
        </p:nvPicPr>
        <p:blipFill>
          <a:blip r:embed="rId3"/>
          <a:stretch>
            <a:fillRect/>
          </a:stretch>
        </p:blipFill>
        <p:spPr>
          <a:xfrm>
            <a:off x="7851648" y="1800684"/>
            <a:ext cx="4027360" cy="2766824"/>
          </a:xfrm>
          <a:prstGeom prst="rect">
            <a:avLst/>
          </a:prstGeom>
        </p:spPr>
      </p:pic>
      <p:sp>
        <p:nvSpPr>
          <p:cNvPr id="8" name="Textfeld 5">
            <a:extLst>
              <a:ext uri="{FF2B5EF4-FFF2-40B4-BE49-F238E27FC236}">
                <a16:creationId xmlns:a16="http://schemas.microsoft.com/office/drawing/2014/main" id="{34F19548-86BB-485F-8456-E1AB7403CEDD}"/>
              </a:ext>
            </a:extLst>
          </p:cNvPr>
          <p:cNvSpPr>
            <a:spLocks/>
          </p:cNvSpPr>
          <p:nvPr/>
        </p:nvSpPr>
        <p:spPr bwMode="auto">
          <a:xfrm>
            <a:off x="9603252" y="4657201"/>
            <a:ext cx="2322062" cy="259115"/>
          </a:xfrm>
          <a:prstGeom prst="rect">
            <a:avLst/>
          </a:prstGeom>
          <a:noFill/>
        </p:spPr>
        <p:txBody>
          <a:bodyPr wrap="none" rtlCol="0">
            <a:spAutoFit/>
          </a:bodyPr>
          <a:lstStyle/>
          <a:p>
            <a:pPr>
              <a:defRPr/>
            </a:pPr>
            <a:r>
              <a:rPr lang="de-DE" sz="1100" dirty="0"/>
              <a:t>Quelle: </a:t>
            </a:r>
            <a:r>
              <a:rPr lang="de-DE" sz="1100" dirty="0" err="1"/>
              <a:t>Pixabay</a:t>
            </a:r>
            <a:r>
              <a:rPr lang="de-DE" sz="1100" dirty="0"/>
              <a:t>, </a:t>
            </a:r>
            <a:r>
              <a:rPr lang="de-DE" sz="1100" dirty="0" err="1"/>
              <a:t>Silvopastorale</a:t>
            </a:r>
            <a:r>
              <a:rPr lang="de-DE" sz="1100" dirty="0"/>
              <a:t> Weide</a:t>
            </a:r>
            <a:endParaRPr dirty="0"/>
          </a:p>
        </p:txBody>
      </p:sp>
    </p:spTree>
    <p:extLst>
      <p:ext uri="{BB962C8B-B14F-4D97-AF65-F5344CB8AC3E}">
        <p14:creationId xmlns:p14="http://schemas.microsoft.com/office/powerpoint/2010/main" val="38346845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b="1" dirty="0">
                <a:cs typeface="Arial" panose="020B0604020202020204" pitchFamily="34" charset="0"/>
              </a:rPr>
              <a:t>Biodiversitätsförderung im Grünland</a:t>
            </a:r>
          </a:p>
        </p:txBody>
      </p:sp>
      <p:sp>
        <p:nvSpPr>
          <p:cNvPr id="4" name="Fußzeilenplatzhalter 3"/>
          <p:cNvSpPr>
            <a:spLocks noGrp="1"/>
          </p:cNvSpPr>
          <p:nvPr>
            <p:ph type="ftr" sz="quarter" idx="10"/>
          </p:nvPr>
        </p:nvSpPr>
        <p:spPr/>
        <p:txBody>
          <a:bodyPr/>
          <a:lstStyle/>
          <a:p>
            <a:r>
              <a:rPr lang="de-DE"/>
              <a:t>Grünland</a:t>
            </a:r>
          </a:p>
        </p:txBody>
      </p:sp>
      <p:sp>
        <p:nvSpPr>
          <p:cNvPr id="5" name="Untertitel 7">
            <a:extLst>
              <a:ext uri="{FF2B5EF4-FFF2-40B4-BE49-F238E27FC236}">
                <a16:creationId xmlns:a16="http://schemas.microsoft.com/office/drawing/2014/main" id="{795C3FE4-E618-423F-B2C3-E37C31E357C0}"/>
              </a:ext>
            </a:extLst>
          </p:cNvPr>
          <p:cNvSpPr>
            <a:spLocks noGrp="1"/>
          </p:cNvSpPr>
          <p:nvPr>
            <p:ph idx="1"/>
          </p:nvPr>
        </p:nvSpPr>
        <p:spPr/>
        <p:txBody>
          <a:bodyPr>
            <a:noAutofit/>
          </a:bodyPr>
          <a:lstStyle/>
          <a:p>
            <a:pPr marL="0" indent="0" algn="l">
              <a:buNone/>
            </a:pPr>
            <a:endParaRPr lang="de-DE" sz="1000" b="1" dirty="0">
              <a:cs typeface="Arial" panose="020B0604020202020204" pitchFamily="34" charset="0"/>
            </a:endParaRPr>
          </a:p>
          <a:p>
            <a:pPr marL="342900" indent="-342900" algn="l">
              <a:lnSpc>
                <a:spcPct val="110000"/>
              </a:lnSpc>
              <a:buFont typeface="Wingdings" panose="05000000000000000000" pitchFamily="2" charset="2"/>
              <a:buChar char="Ø"/>
            </a:pPr>
            <a:r>
              <a:rPr lang="de-DE" dirty="0">
                <a:cs typeface="Arial" panose="020B0604020202020204" pitchFamily="34" charset="0"/>
              </a:rPr>
              <a:t> Diverser Grünlandbestand</a:t>
            </a:r>
          </a:p>
          <a:p>
            <a:pPr marL="342900" indent="-342900" algn="l">
              <a:lnSpc>
                <a:spcPct val="110000"/>
              </a:lnSpc>
              <a:buFont typeface="Wingdings" panose="05000000000000000000" pitchFamily="2" charset="2"/>
              <a:buChar char="Ø"/>
            </a:pPr>
            <a:r>
              <a:rPr lang="de-DE" dirty="0">
                <a:cs typeface="Arial" panose="020B0604020202020204" pitchFamily="34" charset="0"/>
              </a:rPr>
              <a:t> </a:t>
            </a:r>
            <a:r>
              <a:rPr lang="de-DE" dirty="0">
                <a:cs typeface="Arial" panose="020B0604020202020204" pitchFamily="34" charset="0"/>
                <a:sym typeface="Wingdings" panose="05000000000000000000" pitchFamily="2" charset="2"/>
              </a:rPr>
              <a:t>Beweidung</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 (Organische) Düngung nur nach Bedarf </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 Vermeidung von Bodenverdichtung</a:t>
            </a:r>
          </a:p>
          <a:p>
            <a:pPr marL="342900" indent="-342900" algn="l">
              <a:lnSpc>
                <a:spcPct val="110000"/>
              </a:lnSpc>
              <a:buFont typeface="Wingdings" panose="05000000000000000000" pitchFamily="2" charset="2"/>
              <a:buChar char="Ø"/>
            </a:pPr>
            <a:r>
              <a:rPr lang="de-DE" dirty="0">
                <a:cs typeface="Arial" panose="020B0604020202020204" pitchFamily="34" charset="0"/>
                <a:sym typeface="Wingdings" panose="05000000000000000000" pitchFamily="2" charset="2"/>
              </a:rPr>
              <a:t> </a:t>
            </a:r>
            <a:r>
              <a:rPr lang="de-DE" dirty="0" err="1">
                <a:cs typeface="Arial" panose="020B0604020202020204" pitchFamily="34" charset="0"/>
                <a:sym typeface="Wingdings" panose="05000000000000000000" pitchFamily="2" charset="2"/>
              </a:rPr>
              <a:t>Silvopastorale</a:t>
            </a:r>
            <a:r>
              <a:rPr lang="de-DE" dirty="0">
                <a:cs typeface="Arial" panose="020B0604020202020204" pitchFamily="34" charset="0"/>
                <a:sym typeface="Wingdings" panose="05000000000000000000" pitchFamily="2" charset="2"/>
              </a:rPr>
              <a:t> Grünlandnutzung (Agroforst)</a:t>
            </a:r>
            <a:endParaRPr lang="de-DE" dirty="0"/>
          </a:p>
        </p:txBody>
      </p:sp>
    </p:spTree>
    <p:extLst>
      <p:ext uri="{BB962C8B-B14F-4D97-AF65-F5344CB8AC3E}">
        <p14:creationId xmlns:p14="http://schemas.microsoft.com/office/powerpoint/2010/main" val="2465093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Grünland in Zeiten des Klimawandels</a:t>
            </a:r>
          </a:p>
        </p:txBody>
      </p:sp>
      <p:sp>
        <p:nvSpPr>
          <p:cNvPr id="4" name="Fußzeilenplatzhalter 3"/>
          <p:cNvSpPr>
            <a:spLocks noGrp="1"/>
          </p:cNvSpPr>
          <p:nvPr>
            <p:ph type="ftr" sz="quarter" idx="10"/>
          </p:nvPr>
        </p:nvSpPr>
        <p:spPr/>
        <p:txBody>
          <a:bodyPr/>
          <a:lstStyle/>
          <a:p>
            <a:r>
              <a:rPr lang="de-DE"/>
              <a:t>Grünland</a:t>
            </a:r>
          </a:p>
        </p:txBody>
      </p:sp>
      <p:sp>
        <p:nvSpPr>
          <p:cNvPr id="5" name="Untertitel 7">
            <a:extLst>
              <a:ext uri="{FF2B5EF4-FFF2-40B4-BE49-F238E27FC236}">
                <a16:creationId xmlns:a16="http://schemas.microsoft.com/office/drawing/2014/main" id="{795C3FE4-E618-423F-B2C3-E37C31E357C0}"/>
              </a:ext>
            </a:extLst>
          </p:cNvPr>
          <p:cNvSpPr>
            <a:spLocks noGrp="1"/>
          </p:cNvSpPr>
          <p:nvPr>
            <p:ph idx="1"/>
          </p:nvPr>
        </p:nvSpPr>
        <p:spPr>
          <a:xfrm>
            <a:off x="838200" y="1463040"/>
            <a:ext cx="10515600" cy="4713923"/>
          </a:xfrm>
        </p:spPr>
        <p:txBody>
          <a:bodyPr>
            <a:noAutofit/>
          </a:bodyPr>
          <a:lstStyle/>
          <a:p>
            <a:pPr marL="0" indent="0" algn="l">
              <a:buNone/>
            </a:pPr>
            <a:endParaRPr lang="de-DE" b="1" dirty="0">
              <a:solidFill>
                <a:schemeClr val="accent1"/>
              </a:solidFill>
              <a:cs typeface="Arial" panose="020B0604020202020204" pitchFamily="34" charset="0"/>
            </a:endParaRPr>
          </a:p>
          <a:p>
            <a:pPr marL="0" indent="0" algn="ctr">
              <a:buNone/>
            </a:pPr>
            <a:r>
              <a:rPr lang="de-DE" b="1" dirty="0">
                <a:cs typeface="Arial" panose="020B0604020202020204" pitchFamily="34" charset="0"/>
              </a:rPr>
              <a:t>Vielen Dank für Ihre Aufmerksamkeit!</a:t>
            </a:r>
            <a:endParaRPr lang="de-DE" dirty="0"/>
          </a:p>
        </p:txBody>
      </p:sp>
      <p:pic>
        <p:nvPicPr>
          <p:cNvPr id="3" name="Grafik 2">
            <a:extLst>
              <a:ext uri="{FF2B5EF4-FFF2-40B4-BE49-F238E27FC236}">
                <a16:creationId xmlns:a16="http://schemas.microsoft.com/office/drawing/2014/main" id="{5B35FF04-B6EC-4D09-8F5E-A19B3E1F20F1}"/>
              </a:ext>
            </a:extLst>
          </p:cNvPr>
          <p:cNvPicPr>
            <a:picLocks noChangeAspect="1"/>
          </p:cNvPicPr>
          <p:nvPr/>
        </p:nvPicPr>
        <p:blipFill>
          <a:blip r:embed="rId3"/>
          <a:stretch>
            <a:fillRect/>
          </a:stretch>
        </p:blipFill>
        <p:spPr>
          <a:xfrm>
            <a:off x="4003842" y="2828544"/>
            <a:ext cx="4149558" cy="3103225"/>
          </a:xfrm>
          <a:prstGeom prst="rect">
            <a:avLst/>
          </a:prstGeom>
        </p:spPr>
      </p:pic>
    </p:spTree>
    <p:extLst>
      <p:ext uri="{BB962C8B-B14F-4D97-AF65-F5344CB8AC3E}">
        <p14:creationId xmlns:p14="http://schemas.microsoft.com/office/powerpoint/2010/main" val="25207686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Grünland in Zeiten des Klimawandels</a:t>
            </a:r>
          </a:p>
        </p:txBody>
      </p:sp>
      <p:sp>
        <p:nvSpPr>
          <p:cNvPr id="4" name="Fußzeilenplatzhalter 3"/>
          <p:cNvSpPr>
            <a:spLocks noGrp="1"/>
          </p:cNvSpPr>
          <p:nvPr>
            <p:ph type="ftr" sz="quarter" idx="10"/>
          </p:nvPr>
        </p:nvSpPr>
        <p:spPr/>
        <p:txBody>
          <a:bodyPr/>
          <a:lstStyle/>
          <a:p>
            <a:r>
              <a:rPr lang="de-DE"/>
              <a:t>Grünland</a:t>
            </a:r>
          </a:p>
        </p:txBody>
      </p:sp>
      <p:sp>
        <p:nvSpPr>
          <p:cNvPr id="5" name="Untertitel 7">
            <a:extLst>
              <a:ext uri="{FF2B5EF4-FFF2-40B4-BE49-F238E27FC236}">
                <a16:creationId xmlns:a16="http://schemas.microsoft.com/office/drawing/2014/main" id="{795C3FE4-E618-423F-B2C3-E37C31E357C0}"/>
              </a:ext>
            </a:extLst>
          </p:cNvPr>
          <p:cNvSpPr>
            <a:spLocks noGrp="1"/>
          </p:cNvSpPr>
          <p:nvPr>
            <p:ph idx="1"/>
          </p:nvPr>
        </p:nvSpPr>
        <p:spPr/>
        <p:txBody>
          <a:bodyPr>
            <a:noAutofit/>
          </a:bodyPr>
          <a:lstStyle/>
          <a:p>
            <a:pPr marL="0" indent="0" algn="l">
              <a:buNone/>
            </a:pPr>
            <a:r>
              <a:rPr lang="de-DE" b="1" dirty="0">
                <a:solidFill>
                  <a:schemeClr val="accent1"/>
                </a:solidFill>
                <a:cs typeface="Arial" panose="020B0604020202020204" pitchFamily="34" charset="0"/>
              </a:rPr>
              <a:t>AWA Webtool:    </a:t>
            </a:r>
            <a:r>
              <a:rPr lang="de-DE" b="1" dirty="0">
                <a:hlinkClick r:id="rId3"/>
              </a:rPr>
              <a:t>https://awa.agriadapt.eu/de/</a:t>
            </a:r>
            <a:endParaRPr lang="de-DE" b="1" dirty="0"/>
          </a:p>
          <a:p>
            <a:pPr marL="0" indent="0" algn="l">
              <a:buNone/>
            </a:pPr>
            <a:endParaRPr lang="de-DE" b="1" dirty="0"/>
          </a:p>
          <a:p>
            <a:pPr marL="514350" indent="-514350" algn="l">
              <a:buAutoNum type="arabicPeriod"/>
            </a:pPr>
            <a:r>
              <a:rPr lang="de-DE" b="1" dirty="0"/>
              <a:t>Modul: Quiz</a:t>
            </a:r>
          </a:p>
          <a:p>
            <a:pPr marL="514350" indent="-514350" algn="l">
              <a:buAutoNum type="arabicPeriod"/>
            </a:pPr>
            <a:r>
              <a:rPr lang="de-DE" b="1" dirty="0"/>
              <a:t>Modul: Grafiken</a:t>
            </a:r>
          </a:p>
          <a:p>
            <a:pPr marL="514350" indent="-514350" algn="l">
              <a:buAutoNum type="arabicPeriod"/>
            </a:pPr>
            <a:r>
              <a:rPr lang="de-DE" b="1" dirty="0"/>
              <a:t>Modul: Anpassungsmaßnahmen</a:t>
            </a:r>
          </a:p>
        </p:txBody>
      </p:sp>
      <p:pic>
        <p:nvPicPr>
          <p:cNvPr id="3" name="Grafik 2">
            <a:extLst>
              <a:ext uri="{FF2B5EF4-FFF2-40B4-BE49-F238E27FC236}">
                <a16:creationId xmlns:a16="http://schemas.microsoft.com/office/drawing/2014/main" id="{BA438FB1-02D5-4651-9FDD-EEFFF883A233}"/>
              </a:ext>
            </a:extLst>
          </p:cNvPr>
          <p:cNvPicPr>
            <a:picLocks noChangeAspect="1"/>
          </p:cNvPicPr>
          <p:nvPr/>
        </p:nvPicPr>
        <p:blipFill rotWithShape="1">
          <a:blip r:embed="rId4"/>
          <a:srcRect l="25600" t="25245" r="27201" b="33867"/>
          <a:stretch/>
        </p:blipFill>
        <p:spPr>
          <a:xfrm>
            <a:off x="5794248" y="3967483"/>
            <a:ext cx="4718304" cy="2299174"/>
          </a:xfrm>
          <a:prstGeom prst="rect">
            <a:avLst/>
          </a:prstGeom>
        </p:spPr>
      </p:pic>
    </p:spTree>
    <p:extLst>
      <p:ext uri="{BB962C8B-B14F-4D97-AF65-F5344CB8AC3E}">
        <p14:creationId xmlns:p14="http://schemas.microsoft.com/office/powerpoint/2010/main" val="3331297280"/>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NIAL-Powerpoint-Vorlage" id="{D04294BC-693B-42D8-B798-B755E725DFE3}" vid="{1007B6C4-026B-4301-9C93-4DCB575068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3705</Words>
  <Application>Microsoft Office PowerPoint</Application>
  <PresentationFormat>Breitbild</PresentationFormat>
  <Paragraphs>301</Paragraphs>
  <Slides>24</Slides>
  <Notes>24</Notes>
  <HiddenSlides>2</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24</vt:i4>
      </vt:variant>
    </vt:vector>
  </HeadingPairs>
  <TitlesOfParts>
    <vt:vector size="33" baseType="lpstr">
      <vt:lpstr>ＭＳ Ｐゴシック</vt:lpstr>
      <vt:lpstr>Arial</vt:lpstr>
      <vt:lpstr>BakerSignet</vt:lpstr>
      <vt:lpstr>Calibri</vt:lpstr>
      <vt:lpstr>Calibri Light</vt:lpstr>
      <vt:lpstr>Courier New</vt:lpstr>
      <vt:lpstr>Times New Roman</vt:lpstr>
      <vt:lpstr>Wingdings</vt:lpstr>
      <vt:lpstr>Office</vt:lpstr>
      <vt:lpstr>Grünland in Zeiten des Klimawandels  Präsentation in Zusammenarbeit mit dem LAZBW, Prof. Dr. Elsäßer, erstellt</vt:lpstr>
      <vt:lpstr>Grünland in Zeiten des Klimawandels</vt:lpstr>
      <vt:lpstr>Grünland in Zeiten des Klimawandels</vt:lpstr>
      <vt:lpstr>Wichtige Funktionen des Grünlands</vt:lpstr>
      <vt:lpstr>Wichtige Indikatoren des Klimawandels für das Grünland</vt:lpstr>
      <vt:lpstr>Wichtige Indikatoren des Klimawandels für das Grünland</vt:lpstr>
      <vt:lpstr>Wichtige Indikatoren des Klimawandels für das Grünland</vt:lpstr>
      <vt:lpstr>Auswirkungen auf das Grünland</vt:lpstr>
      <vt:lpstr>Auswirkungen auf das Grünland</vt:lpstr>
      <vt:lpstr>Auswirkungen auf das Grünland</vt:lpstr>
      <vt:lpstr>Grünland in Zeiten des Klimawandels</vt:lpstr>
      <vt:lpstr>Auswirkungen auf das Grünland</vt:lpstr>
      <vt:lpstr>Anpassungsmaßnahmen im Grünland</vt:lpstr>
      <vt:lpstr>Anpassungsmaßnahmen im Grünland</vt:lpstr>
      <vt:lpstr>Anpassungsmaßnahmen im Grünland</vt:lpstr>
      <vt:lpstr>Anpassungsmaßnahmen im Grünland</vt:lpstr>
      <vt:lpstr>Anpassungsmaßnahmen im Grünland</vt:lpstr>
      <vt:lpstr>Anpassungsmaßnahmen im Grünland</vt:lpstr>
      <vt:lpstr>Anpassungsmaßnahmen im Grünland</vt:lpstr>
      <vt:lpstr>Anpassungsmaßnahmen im Grünland</vt:lpstr>
      <vt:lpstr>Klimaschutzmaßnahmen im Grünland:</vt:lpstr>
      <vt:lpstr>Biodiversitätsförderung im Grünland</vt:lpstr>
      <vt:lpstr>Grünland in Zeiten des Klimawandels</vt:lpstr>
      <vt:lpstr>Grünland in Zeiten des Klimawandels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Grünland in Zeiten des Klimawandels  Präsentation in Zusammenarbeit mit dem LAZBW, Prof. Dr. Elsäßer  erstellt</dc:title>
  <dc:creator>Sabine Sommer</dc:creator>
  <cp:lastModifiedBy>Sabine Sommer</cp:lastModifiedBy>
  <cp:revision>73</cp:revision>
  <cp:lastPrinted>2020-11-25T13:14:44Z</cp:lastPrinted>
  <dcterms:created xsi:type="dcterms:W3CDTF">2020-10-05T09:58:18Z</dcterms:created>
  <dcterms:modified xsi:type="dcterms:W3CDTF">2021-03-02T11:50:44Z</dcterms:modified>
</cp:coreProperties>
</file>