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311" r:id="rId3"/>
    <p:sldId id="257" r:id="rId4"/>
    <p:sldId id="258" r:id="rId5"/>
    <p:sldId id="323" r:id="rId6"/>
    <p:sldId id="260" r:id="rId7"/>
    <p:sldId id="324" r:id="rId8"/>
    <p:sldId id="268" r:id="rId9"/>
    <p:sldId id="272" r:id="rId10"/>
    <p:sldId id="274" r:id="rId11"/>
    <p:sldId id="277" r:id="rId12"/>
    <p:sldId id="312" r:id="rId13"/>
    <p:sldId id="279" r:id="rId14"/>
    <p:sldId id="280" r:id="rId15"/>
    <p:sldId id="282" r:id="rId16"/>
    <p:sldId id="283" r:id="rId17"/>
    <p:sldId id="284" r:id="rId18"/>
    <p:sldId id="285" r:id="rId19"/>
    <p:sldId id="286" r:id="rId20"/>
    <p:sldId id="313" r:id="rId21"/>
    <p:sldId id="293" r:id="rId22"/>
    <p:sldId id="294" r:id="rId23"/>
    <p:sldId id="321" r:id="rId24"/>
    <p:sldId id="322" r:id="rId25"/>
    <p:sldId id="319" r:id="rId26"/>
    <p:sldId id="295" r:id="rId27"/>
    <p:sldId id="296" r:id="rId28"/>
    <p:sldId id="297" r:id="rId29"/>
    <p:sldId id="298" r:id="rId30"/>
    <p:sldId id="299" r:id="rId31"/>
    <p:sldId id="300" r:id="rId32"/>
    <p:sldId id="301" r:id="rId33"/>
    <p:sldId id="302" r:id="rId34"/>
    <p:sldId id="303" r:id="rId35"/>
    <p:sldId id="304" r:id="rId36"/>
    <p:sldId id="305" r:id="rId37"/>
    <p:sldId id="325" r:id="rId38"/>
    <p:sldId id="316" r:id="rId39"/>
    <p:sldId id="317" r:id="rId40"/>
    <p:sldId id="318" r:id="rId41"/>
    <p:sldId id="320" r:id="rId42"/>
  </p:sldIdLst>
  <p:sldSz cx="12192000" cy="6858000"/>
  <p:notesSz cx="6858000" cy="12192000"/>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as Ziermann" initials="AZ"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65F668A-3D34-14AE-B938-7752ABEDD214}">
  <a:tblStyle styleId="{465F668A-3D34-14AE-B938-7752ABEDD214}" styleName="Mittlere Formatvorlage 2 - Akzent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fill>
          <a:solidFill>
            <a:schemeClr val="accent1">
              <a:tint val="40000"/>
            </a:schemeClr>
          </a:solidFill>
        </a:fill>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270" autoAdjust="0"/>
  </p:normalViewPr>
  <p:slideViewPr>
    <p:cSldViewPr>
      <p:cViewPr varScale="1">
        <p:scale>
          <a:sx n="53" d="100"/>
          <a:sy n="53" d="100"/>
        </p:scale>
        <p:origin x="1152"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de-DE"/>
          </a:p>
        </p:txBody>
      </p:sp>
      <p:sp>
        <p:nvSpPr>
          <p:cNvPr id="5" name="Datumsplatzhalt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4DDD43A9-C11B-431E-8AE1-D526A9F01EB4}" type="datetimeFigureOut">
              <a:rPr lang="de-DE"/>
              <a:t>02.03.2021</a:t>
            </a:fld>
            <a:endParaRPr lang="de-DE"/>
          </a:p>
        </p:txBody>
      </p:sp>
      <p:sp>
        <p:nvSpPr>
          <p:cNvPr id="6" name="Folienbildplatzhalt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de-DE"/>
          </a:p>
        </p:txBody>
      </p:sp>
      <p:sp>
        <p:nvSpPr>
          <p:cNvPr id="7" name="Notizenplatzhalt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de-DE"/>
          </a:p>
        </p:txBody>
      </p:sp>
      <p:sp>
        <p:nvSpPr>
          <p:cNvPr id="9" name="Foliennummernplatzhalt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www.hortipendium.de/insektizid"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sz="1200" dirty="0"/>
          </a:p>
        </p:txBody>
      </p:sp>
      <p:sp>
        <p:nvSpPr>
          <p:cNvPr id="4" name="Foliennummernplatzhalter 3"/>
          <p:cNvSpPr>
            <a:spLocks noGrp="1"/>
          </p:cNvSpPr>
          <p:nvPr>
            <p:ph type="sldNum" sz="quarter" idx="10"/>
          </p:nvPr>
        </p:nvSpPr>
        <p:spPr/>
        <p:txBody>
          <a:bodyPr/>
          <a:lstStyle/>
          <a:p>
            <a:pPr>
              <a:defRPr/>
            </a:pPr>
            <a:fld id="{06A741CA-AA39-4C3D-9D18-DF6523E14173}" type="slidenum">
              <a:rPr lang="de-DE" smtClean="0"/>
              <a:t>1</a:t>
            </a:fld>
            <a:endParaRPr lang="de-DE"/>
          </a:p>
        </p:txBody>
      </p:sp>
    </p:spTree>
    <p:extLst>
      <p:ext uri="{BB962C8B-B14F-4D97-AF65-F5344CB8AC3E}">
        <p14:creationId xmlns:p14="http://schemas.microsoft.com/office/powerpoint/2010/main" val="2049332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Wir wollen uns heute Auswirkungen</a:t>
            </a:r>
            <a:r>
              <a:rPr lang="de-DE" baseline="0" dirty="0"/>
              <a:t> des Klimawandels wie Hitze, Trockenheit und Extremwetterereignisse auf den Obst- und Weinbau ansehen und mit welchen Maßnahmen man die Anfälligkeit reduzieren kann. </a:t>
            </a:r>
          </a:p>
          <a:p>
            <a:r>
              <a:rPr lang="de-DE" baseline="0" dirty="0"/>
              <a:t>Im Obstbau machen uns v.a. </a:t>
            </a:r>
            <a:r>
              <a:rPr lang="de-DE" dirty="0"/>
              <a:t>Extremwetterereignisse zu schaffen,</a:t>
            </a:r>
            <a:r>
              <a:rPr lang="de-DE" baseline="0" dirty="0"/>
              <a:t> die an landwirtschaftlichen Kulturen jedes Jahr Schäden in Milliardenhöhe verursachen.</a:t>
            </a:r>
          </a:p>
          <a:p>
            <a:r>
              <a:rPr lang="de-DE" baseline="0" dirty="0"/>
              <a:t>Insbesondere Hagelschäden können innerhalb kürzester Zeit einen Großteil der Tafelware zu minderwertigem </a:t>
            </a:r>
            <a:r>
              <a:rPr lang="de-DE" baseline="0" dirty="0" err="1"/>
              <a:t>Mostobst</a:t>
            </a:r>
            <a:r>
              <a:rPr lang="de-DE" baseline="0" dirty="0"/>
              <a:t> vernichten. Aber auch Frost-Schäden und Sonnenbrand haben ein hohes Schadpotential.</a:t>
            </a:r>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2</a:t>
            </a:fld>
            <a:endParaRPr lang="de-DE"/>
          </a:p>
        </p:txBody>
      </p:sp>
    </p:spTree>
    <p:extLst>
      <p:ext uri="{BB962C8B-B14F-4D97-AF65-F5344CB8AC3E}">
        <p14:creationId xmlns:p14="http://schemas.microsoft.com/office/powerpoint/2010/main" val="388515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Die zunehmenden Temperaturen</a:t>
            </a:r>
            <a:r>
              <a:rPr lang="de-DE" baseline="0" dirty="0"/>
              <a:t> und längere Vegetationsperiode ermöglicht aber auch den Anbau neuer Sorten. So ist vermehrt der Anbau von Rotwein-Reben möglich. </a:t>
            </a:r>
          </a:p>
          <a:p>
            <a:pPr>
              <a:defRPr/>
            </a:pPr>
            <a:r>
              <a:rPr lang="de-DE" baseline="0" dirty="0"/>
              <a:t>Aber auch der Weinbau gehört keineswegs nur zu den Gewinnern. Auch hier können Hagelschäden oder Hitze- und Trockenereignisse zu massiven Ausfällen führen. </a:t>
            </a:r>
            <a:endParaRPr lang="de-DE" dirty="0"/>
          </a:p>
          <a:p>
            <a:pPr>
              <a:defRPr/>
            </a:pPr>
            <a:endParaRPr lang="de-DE" dirty="0"/>
          </a:p>
          <a:p>
            <a:pPr marL="0" marR="0" indent="0" algn="l" defTabSz="914400">
              <a:lnSpc>
                <a:spcPct val="100000"/>
              </a:lnSpc>
              <a:spcBef>
                <a:spcPts val="0"/>
              </a:spcBef>
              <a:spcAft>
                <a:spcPts val="0"/>
              </a:spcAft>
              <a:buClrTx/>
              <a:buSzTx/>
              <a:buFontTx/>
              <a:buNone/>
              <a:defRPr/>
            </a:pPr>
            <a:r>
              <a:rPr lang="de-DE" dirty="0"/>
              <a:t>Bilder (von li nach </a:t>
            </a:r>
            <a:r>
              <a:rPr lang="de-DE" dirty="0" err="1"/>
              <a:t>re</a:t>
            </a:r>
            <a:r>
              <a:rPr lang="de-DE" dirty="0"/>
              <a:t>): </a:t>
            </a:r>
            <a:endParaRPr dirty="0"/>
          </a:p>
          <a:p>
            <a:pPr marL="0" marR="0" indent="0" algn="l" defTabSz="914400">
              <a:lnSpc>
                <a:spcPct val="100000"/>
              </a:lnSpc>
              <a:spcBef>
                <a:spcPts val="0"/>
              </a:spcBef>
              <a:spcAft>
                <a:spcPts val="0"/>
              </a:spcAft>
              <a:buClrTx/>
              <a:buSzTx/>
              <a:buFontTx/>
              <a:buNone/>
              <a:defRPr/>
            </a:pPr>
            <a:endParaRPr lang="de-DE" dirty="0"/>
          </a:p>
          <a:p>
            <a:pPr marL="0" marR="0" indent="0" algn="l" defTabSz="914400">
              <a:lnSpc>
                <a:spcPct val="100000"/>
              </a:lnSpc>
              <a:spcBef>
                <a:spcPts val="0"/>
              </a:spcBef>
              <a:spcAft>
                <a:spcPts val="0"/>
              </a:spcAft>
              <a:buClrTx/>
              <a:buSzTx/>
              <a:buFontTx/>
              <a:buNone/>
              <a:defRPr/>
            </a:pPr>
            <a:r>
              <a:rPr lang="de-DE" dirty="0"/>
              <a:t>Bild von Jill Wellington auf Pixabay https://pixabay.com/de/photos/lila-trauben-weingarten-napa-valley-553464/</a:t>
            </a:r>
            <a:endParaRPr dirty="0"/>
          </a:p>
          <a:p>
            <a:pPr marL="0" marR="0" indent="0" algn="l" defTabSz="914400">
              <a:lnSpc>
                <a:spcPct val="100000"/>
              </a:lnSpc>
              <a:spcBef>
                <a:spcPts val="0"/>
              </a:spcBef>
              <a:spcAft>
                <a:spcPts val="0"/>
              </a:spcAft>
              <a:buClrTx/>
              <a:buSzTx/>
              <a:buFontTx/>
              <a:buNone/>
              <a:defRPr/>
            </a:pPr>
            <a:r>
              <a:rPr lang="de-DE" dirty="0"/>
              <a:t>https://commons.wikimedia.org/wiki/File:Engelhart_Erziehung_mit_Whailex_Schutznetz_System_03.jpg </a:t>
            </a:r>
          </a:p>
          <a:p>
            <a:pPr>
              <a:defRPr/>
            </a:pPr>
            <a:r>
              <a:rPr lang="de-DE" dirty="0"/>
              <a:t>http://rebschutz.hs-geisenheim.de/schadbilder-wein/schadbilder.php?Auswahl=Abiotisch</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dirty="0">
                <a:solidFill>
                  <a:srgbClr val="000000"/>
                </a:solidFill>
                <a:latin typeface="Arial"/>
                <a:ea typeface="Calibri"/>
                <a:cs typeface="Times New Roman"/>
              </a:rPr>
              <a:t>Bisher stiegen die Jahresmitteltemperaturen in Baden-Württemberg seit Aufzeichnungsbeginn bereits um etwa 1,5° Celsius. Besonders seit den späteren 80er Jahren des 20. </a:t>
            </a:r>
            <a:r>
              <a:rPr lang="de-DE" sz="1200" dirty="0" err="1">
                <a:solidFill>
                  <a:srgbClr val="000000"/>
                </a:solidFill>
                <a:latin typeface="Arial"/>
                <a:ea typeface="Calibri"/>
                <a:cs typeface="Times New Roman"/>
              </a:rPr>
              <a:t>Jhdts</a:t>
            </a:r>
            <a:r>
              <a:rPr lang="de-DE" sz="1200" dirty="0">
                <a:solidFill>
                  <a:srgbClr val="000000"/>
                </a:solidFill>
                <a:latin typeface="Arial"/>
                <a:ea typeface="Calibri"/>
                <a:cs typeface="Times New Roman"/>
              </a:rPr>
              <a:t>. sind die Temperaturen verstärkt angestiegen.</a:t>
            </a:r>
            <a:endParaRPr lang="de-DE" sz="1200" dirty="0">
              <a:latin typeface="Arial"/>
              <a:ea typeface="Calibri"/>
              <a:cs typeface="Times New Roman"/>
            </a:endParaRP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Der Klimawandel und seine Auswirkungen sind nicht nur ein globales Problem, sondern sind auch in Hessen zu beobachten. So stiegen die Jahresmitteltemperaturen in Hessen seit Aufzeichnungsbeginn bereits um etwa 1,6° Celsius. Besonders seit den späteren 80er Jahren des 20. </a:t>
            </a:r>
            <a:r>
              <a:rPr lang="de-DE" altLang="de-DE" sz="12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Jhdts</a:t>
            </a:r>
            <a:r>
              <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sind die Temperaturen verstärkt angestiegen.</a:t>
            </a:r>
            <a:endParaRPr lang="de-DE" altLang="de-DE" sz="1200" dirty="0">
              <a:latin typeface="Arial" panose="020B0604020202020204" pitchFamily="34" charset="0"/>
              <a:ea typeface="Calibri" panose="020F0502020204030204" pitchFamily="34" charset="0"/>
              <a:cs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5</a:t>
            </a:fld>
            <a:endParaRPr lang="de-DE"/>
          </a:p>
        </p:txBody>
      </p:sp>
    </p:spTree>
    <p:extLst>
      <p:ext uri="{BB962C8B-B14F-4D97-AF65-F5344CB8AC3E}">
        <p14:creationId xmlns:p14="http://schemas.microsoft.com/office/powerpoint/2010/main" val="17549383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a:solidFill>
                  <a:srgbClr val="000000"/>
                </a:solidFill>
                <a:latin typeface="Arial"/>
                <a:ea typeface="Calibri"/>
                <a:cs typeface="Times New Roman"/>
              </a:rPr>
              <a:t>Die Anzahl der heißen Tage ist in Baden-Württemberg im Zeitraum 1951 – 2019 bereits um 9,6 Tage angestiegen  - und der Trend setzt sich fort. Besonders die Regionen, die bereits heute heiß und trocken sind wie z.B. der Oberrheingraben, werden unter dem fortschreitenden Klimawandel leiden, da sich eine weitere Zunahme der heißen Tage dort besonders auswirkt.</a:t>
            </a: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Die Anzahl der heißen Tage sind in Hessen im Zeitraum 1951 – 2019 bereits um 8,2 Tage angestiegen  - und der Trend setzt sich fort. Besonders die Regionen, die bereits heute heiß und trocken sind, werden unter dem fortschreitenden Klimawandel leiden, da sich die weitere Zunahme der heißen Tage dort besonders auswirkt.</a:t>
            </a:r>
            <a:endParaRPr lang="de-DE" dirty="0"/>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7</a:t>
            </a:fld>
            <a:endParaRPr lang="de-DE"/>
          </a:p>
        </p:txBody>
      </p:sp>
    </p:spTree>
    <p:extLst>
      <p:ext uri="{BB962C8B-B14F-4D97-AF65-F5344CB8AC3E}">
        <p14:creationId xmlns:p14="http://schemas.microsoft.com/office/powerpoint/2010/main" val="3485352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Zusammenfassung auf Basis von Projektionen</a:t>
            </a:r>
            <a:r>
              <a:rPr lang="de-DE" baseline="0" dirty="0"/>
              <a:t> des Deutschen Wetterdienst (DWD) und der Europäischen Umweltagentur (EEA): …</a:t>
            </a: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8</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9</a:t>
            </a:fld>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dirty="0"/>
          </a:p>
          <a:p>
            <a:pPr>
              <a:buFont typeface="Wingdings"/>
              <a:buChar char="Ø"/>
              <a:defRPr/>
            </a:pPr>
            <a:r>
              <a:rPr lang="de-DE" dirty="0"/>
              <a:t> Temperaturanstieg ermöglicht neue Anbaugebiete </a:t>
            </a:r>
          </a:p>
          <a:p>
            <a:pPr>
              <a:buFont typeface="Wingdings"/>
              <a:buChar char="Ø"/>
              <a:defRPr/>
            </a:pPr>
            <a:r>
              <a:rPr lang="de-DE" dirty="0"/>
              <a:t> Beschleunigte Reife/Vollständige </a:t>
            </a:r>
            <a:r>
              <a:rPr lang="de-DE" dirty="0" err="1"/>
              <a:t>Abreife</a:t>
            </a:r>
            <a:endParaRPr lang="de-DE" dirty="0"/>
          </a:p>
          <a:p>
            <a:pPr>
              <a:buFont typeface="Wingdings"/>
              <a:buChar char="Ø"/>
              <a:defRPr/>
            </a:pPr>
            <a:r>
              <a:rPr lang="de-DE" dirty="0"/>
              <a:t> Hohe Mostgewichte können erreicht werden</a:t>
            </a:r>
          </a:p>
          <a:p>
            <a:pPr>
              <a:buFont typeface="Wingdings"/>
              <a:buChar char="Ø"/>
              <a:defRPr/>
            </a:pPr>
            <a:r>
              <a:rPr lang="de-DE" dirty="0"/>
              <a:t> Neue Sorten können angebaut werden </a:t>
            </a:r>
          </a:p>
          <a:p>
            <a:pPr>
              <a:buFont typeface="Wingdings"/>
              <a:buChar char="Ø"/>
              <a:defRPr/>
            </a:pPr>
            <a:r>
              <a:rPr lang="de-DE" dirty="0"/>
              <a:t> In Jahren mit geringem Niederschlag reduziert sich die Gefahr von </a:t>
            </a:r>
            <a:br>
              <a:rPr lang="de-DE" dirty="0"/>
            </a:br>
            <a:r>
              <a:rPr lang="de-DE" dirty="0"/>
              <a:t>  Pilzerkrankungen</a:t>
            </a:r>
          </a:p>
          <a:p>
            <a:pPr>
              <a:defRPr/>
            </a:pPr>
            <a:endParaRPr lang="de-DE" dirty="0"/>
          </a:p>
          <a:p>
            <a:pPr>
              <a:defRPr/>
            </a:pPr>
            <a:r>
              <a:rPr lang="de-DE" dirty="0"/>
              <a:t>Quelle: https://www.dwd.de/DE/klimaumwelt/klimaatlas/klimaatlas_node.html</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10</a:t>
            </a:fld>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sz="1200" b="0" i="1" u="none" strike="noStrike" dirty="0">
                <a:solidFill>
                  <a:schemeClr val="tx1"/>
                </a:solidFill>
                <a:latin typeface="+mn-lt"/>
                <a:ea typeface="+mn-ea"/>
                <a:cs typeface="+mn-cs"/>
              </a:rPr>
              <a:t>Auf den folgenden Folien werden die Auswirkungen des Klimawandels und mögliche Anpassungsmaßnahmen im Detail bearbeitet</a:t>
            </a:r>
            <a:endParaRPr dirty="0"/>
          </a:p>
          <a:p>
            <a:pPr>
              <a:defRPr/>
            </a:pPr>
            <a:endParaRPr lang="de-DE" sz="1200" b="0" i="0" u="none" strike="noStrike" dirty="0">
              <a:solidFill>
                <a:schemeClr val="tx1"/>
              </a:solidFill>
              <a:latin typeface="+mn-lt"/>
              <a:ea typeface="+mn-ea"/>
              <a:cs typeface="+mn-cs"/>
            </a:endParaRPr>
          </a:p>
          <a:p>
            <a:pPr marL="0" marR="0" indent="0" algn="l" defTabSz="914400">
              <a:lnSpc>
                <a:spcPct val="100000"/>
              </a:lnSpc>
              <a:spcBef>
                <a:spcPts val="0"/>
              </a:spcBef>
              <a:spcAft>
                <a:spcPts val="0"/>
              </a:spcAft>
              <a:buClrTx/>
              <a:buSzTx/>
              <a:buFontTx/>
              <a:buNone/>
              <a:defRPr/>
            </a:pPr>
            <a:r>
              <a:rPr lang="de-DE" sz="1200" b="0" i="0" u="none" strike="noStrike" dirty="0">
                <a:solidFill>
                  <a:schemeClr val="tx1"/>
                </a:solidFill>
                <a:latin typeface="+mn-lt"/>
                <a:ea typeface="+mn-ea"/>
                <a:cs typeface="+mn-cs"/>
              </a:rPr>
              <a:t>Sonnenbrand entsteht durch ´Strahlungswetter´ = (hohe Lufttemperatur + hohe kurzwellige Strahlung) bei geringem Wind: -&gt; hohe Fruchttemperatur</a:t>
            </a:r>
            <a:endParaRPr dirty="0"/>
          </a:p>
          <a:p>
            <a:pPr>
              <a:defRPr/>
            </a:pPr>
            <a:r>
              <a:rPr lang="de-DE" sz="1200" b="0" i="0" u="none" strike="noStrike" dirty="0">
                <a:solidFill>
                  <a:schemeClr val="tx1"/>
                </a:solidFill>
                <a:latin typeface="+mn-lt"/>
                <a:ea typeface="+mn-ea"/>
                <a:cs typeface="+mn-cs"/>
              </a:rPr>
              <a:t>Ende Juli/Anfang</a:t>
            </a:r>
            <a:r>
              <a:rPr lang="de-DE" sz="1200" b="0" i="0" u="none" strike="noStrike" baseline="0" dirty="0">
                <a:solidFill>
                  <a:schemeClr val="tx1"/>
                </a:solidFill>
                <a:latin typeface="+mn-lt"/>
                <a:ea typeface="+mn-ea"/>
                <a:cs typeface="+mn-cs"/>
              </a:rPr>
              <a:t> August:</a:t>
            </a:r>
            <a:endParaRPr lang="de-DE" sz="1200" b="0" i="0" u="none" strike="noStrike" dirty="0">
              <a:solidFill>
                <a:schemeClr val="tx1"/>
              </a:solidFill>
              <a:latin typeface="+mn-lt"/>
              <a:ea typeface="+mn-ea"/>
              <a:cs typeface="+mn-cs"/>
            </a:endParaRPr>
          </a:p>
          <a:p>
            <a:r>
              <a:rPr lang="de-DE" sz="1200" b="0" i="0" u="none" strike="noStrike" kern="1200" baseline="0" dirty="0">
                <a:solidFill>
                  <a:schemeClr val="tx1"/>
                </a:solidFill>
                <a:latin typeface="+mn-lt"/>
                <a:ea typeface="+mn-ea"/>
                <a:cs typeface="+mn-cs"/>
              </a:rPr>
              <a:t>-&gt;Veränderung der </a:t>
            </a:r>
            <a:r>
              <a:rPr lang="de-DE" sz="1200" b="0" i="0" u="none" strike="noStrike" kern="1200" baseline="0" dirty="0" err="1">
                <a:solidFill>
                  <a:schemeClr val="tx1"/>
                </a:solidFill>
                <a:latin typeface="+mn-lt"/>
                <a:ea typeface="+mn-ea"/>
                <a:cs typeface="+mn-cs"/>
              </a:rPr>
              <a:t>Epidermisfarbe</a:t>
            </a:r>
            <a:r>
              <a:rPr lang="de-DE" sz="1200" b="0" i="0" u="none" strike="noStrike" kern="1200" baseline="0" dirty="0">
                <a:solidFill>
                  <a:schemeClr val="tx1"/>
                </a:solidFill>
                <a:latin typeface="+mn-lt"/>
                <a:ea typeface="+mn-ea"/>
                <a:cs typeface="+mn-cs"/>
              </a:rPr>
              <a:t> (bei Fruchttemperatur&gt;= 47 °C: Ausbräunen der Pigmente -&gt; Sonnenbrand-</a:t>
            </a:r>
            <a:r>
              <a:rPr lang="de-DE" sz="1200" b="0" i="0" u="none" strike="noStrike" kern="1200" baseline="0" dirty="0" err="1">
                <a:solidFill>
                  <a:schemeClr val="tx1"/>
                </a:solidFill>
                <a:latin typeface="+mn-lt"/>
                <a:ea typeface="+mn-ea"/>
                <a:cs typeface="+mn-cs"/>
              </a:rPr>
              <a:t>Verbräunung</a:t>
            </a:r>
            <a:r>
              <a:rPr lang="de-DE" sz="1200" b="0" i="0" u="none" strike="noStrike" kern="1200" baseline="0" dirty="0">
                <a:solidFill>
                  <a:schemeClr val="tx1"/>
                </a:solidFill>
                <a:latin typeface="+mn-lt"/>
                <a:ea typeface="+mn-ea"/>
                <a:cs typeface="+mn-cs"/>
              </a:rPr>
              <a:t>, </a:t>
            </a:r>
          </a:p>
          <a:p>
            <a:r>
              <a:rPr lang="de-DE" sz="1200" b="0" i="0" u="none" strike="noStrike" kern="1200" baseline="0" dirty="0">
                <a:solidFill>
                  <a:schemeClr val="tx1"/>
                </a:solidFill>
                <a:latin typeface="+mn-lt"/>
                <a:ea typeface="+mn-ea"/>
                <a:cs typeface="+mn-cs"/>
              </a:rPr>
              <a:t>bei Fruchttemperatur&gt;=  52 °C: Gewebenekrose/thermischer Tod -&gt; Sonnenbrand-Nekrose)</a:t>
            </a:r>
          </a:p>
          <a:p>
            <a:r>
              <a:rPr lang="de-DE" sz="1200" b="0" i="0" u="none" strike="noStrike" kern="1200" baseline="0" dirty="0" err="1">
                <a:solidFill>
                  <a:schemeClr val="tx1"/>
                </a:solidFill>
                <a:latin typeface="+mn-lt"/>
                <a:ea typeface="+mn-ea"/>
                <a:cs typeface="+mn-cs"/>
              </a:rPr>
              <a:t>Photooxidation</a:t>
            </a:r>
            <a:r>
              <a:rPr lang="de-DE" sz="1200" b="0" i="0" u="none" strike="noStrike" kern="1200" baseline="0" dirty="0">
                <a:solidFill>
                  <a:schemeClr val="tx1"/>
                </a:solidFill>
                <a:latin typeface="+mn-lt"/>
                <a:ea typeface="+mn-ea"/>
                <a:cs typeface="+mn-cs"/>
              </a:rPr>
              <a:t> durch Strahlung verursacht z.B. durch Freistellung nach Entblättern oder 1. Pflückdurchgang</a:t>
            </a:r>
          </a:p>
          <a:p>
            <a:r>
              <a:rPr lang="de-DE" sz="1200" b="0" i="0" u="none" strike="noStrike" kern="1200" baseline="0" dirty="0">
                <a:solidFill>
                  <a:schemeClr val="tx1"/>
                </a:solidFill>
                <a:latin typeface="+mn-lt"/>
                <a:ea typeface="+mn-ea"/>
                <a:cs typeface="+mn-cs"/>
              </a:rPr>
              <a:t>Auch im Oktober bei niedrigeren Temperaturen möglich.</a:t>
            </a:r>
            <a:endParaRPr lang="de-DE" dirty="0"/>
          </a:p>
          <a:p>
            <a:endParaRPr lang="de-DE" dirty="0"/>
          </a:p>
          <a:p>
            <a:r>
              <a:rPr lang="de-DE" dirty="0"/>
              <a:t>Weitere Informationen</a:t>
            </a:r>
            <a:r>
              <a:rPr lang="de-DE" baseline="0" dirty="0"/>
              <a:t> unter: </a:t>
            </a:r>
          </a:p>
          <a:p>
            <a:r>
              <a:rPr lang="de-DE" baseline="0" dirty="0"/>
              <a:t>* https://www.julius-kuehn.de/media/Institute/OW/_FT3_KranheitsprognoseOB/KrankheitsprognoseObstbau_Wittich.pdf </a:t>
            </a:r>
            <a:endParaRPr lang="de-DE" dirty="0"/>
          </a:p>
          <a:p>
            <a:pPr>
              <a:defRPr/>
            </a:pPr>
            <a:r>
              <a:rPr lang="de-DE" sz="1200" b="0" i="0" u="none" strike="noStrike" dirty="0">
                <a:solidFill>
                  <a:schemeClr val="tx1"/>
                </a:solidFill>
                <a:latin typeface="+mn-lt"/>
                <a:ea typeface="+mn-ea"/>
                <a:cs typeface="+mn-cs"/>
              </a:rPr>
              <a:t>*</a:t>
            </a:r>
            <a:r>
              <a:rPr lang="de-DE" sz="1200" b="0" i="0" u="none" strike="noStrike" baseline="0" dirty="0">
                <a:solidFill>
                  <a:schemeClr val="tx1"/>
                </a:solidFill>
                <a:latin typeface="+mn-lt"/>
                <a:ea typeface="+mn-ea"/>
                <a:cs typeface="+mn-cs"/>
              </a:rPr>
              <a:t> </a:t>
            </a:r>
            <a:r>
              <a:rPr lang="de-DE" sz="1200" b="0" i="0" u="none" strike="noStrike" dirty="0">
                <a:solidFill>
                  <a:schemeClr val="tx1"/>
                </a:solidFill>
                <a:latin typeface="+mn-lt"/>
                <a:ea typeface="+mn-ea"/>
                <a:cs typeface="+mn-cs"/>
              </a:rPr>
              <a:t>https://lvwo.landwirtschaft-bw.de/pb/,Lde/Startseite/Fachinformationen/Sonnenbrand+ein+einmaliges+Sonderereignis_?LISTPAGE=669634</a:t>
            </a:r>
            <a:endParaRPr dirty="0"/>
          </a:p>
          <a:p>
            <a:pP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11</a:t>
            </a:fld>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i="0" u="none" strike="noStrike" kern="1200" baseline="0" dirty="0">
                <a:solidFill>
                  <a:schemeClr val="tx1"/>
                </a:solidFill>
                <a:latin typeface="+mn-lt"/>
                <a:ea typeface="+mn-ea"/>
                <a:cs typeface="+mn-cs"/>
              </a:rPr>
              <a:t>Abhilfe </a:t>
            </a:r>
            <a:r>
              <a:rPr lang="de-DE" sz="1200" b="0" i="0" u="none" strike="noStrike" kern="1200" baseline="0" dirty="0">
                <a:solidFill>
                  <a:schemeClr val="tx1"/>
                </a:solidFill>
                <a:latin typeface="+mn-lt"/>
                <a:ea typeface="+mn-ea"/>
                <a:cs typeface="+mn-cs"/>
              </a:rPr>
              <a:t>kurzfristig: Kronenberegnung (Verdunstungsabkühlung)</a:t>
            </a:r>
          </a:p>
          <a:p>
            <a:r>
              <a:rPr lang="de-DE" sz="1200" b="0" i="0" u="none" strike="noStrike" kern="1200" baseline="0" dirty="0">
                <a:solidFill>
                  <a:schemeClr val="tx1"/>
                </a:solidFill>
                <a:latin typeface="+mn-lt"/>
                <a:ea typeface="+mn-ea"/>
                <a:cs typeface="+mn-cs"/>
              </a:rPr>
              <a:t>Einsatz von schattenspendenden Netzen</a:t>
            </a:r>
          </a:p>
          <a:p>
            <a:r>
              <a:rPr lang="de-DE" sz="1200" b="0" i="0" u="none" strike="noStrike" kern="1200" baseline="0" dirty="0">
                <a:solidFill>
                  <a:schemeClr val="tx1"/>
                </a:solidFill>
                <a:latin typeface="+mn-lt"/>
                <a:ea typeface="+mn-ea"/>
                <a:cs typeface="+mn-cs"/>
              </a:rPr>
              <a:t>(ursprüngliche Verwendung gegen Hagelschäden)</a:t>
            </a:r>
          </a:p>
          <a:p>
            <a:r>
              <a:rPr lang="de-DE" sz="1200" b="0" i="0" u="none" strike="noStrike" kern="1200" baseline="0" dirty="0">
                <a:solidFill>
                  <a:schemeClr val="tx1"/>
                </a:solidFill>
                <a:latin typeface="+mn-lt"/>
                <a:ea typeface="+mn-ea"/>
                <a:cs typeface="+mn-cs"/>
              </a:rPr>
              <a:t>Ebenso verminderter Sommerschnitt auf der Südseite</a:t>
            </a:r>
          </a:p>
          <a:p>
            <a:pPr marL="0" marR="0" indent="0" algn="l" defTabSz="914400" eaLnBrk="1" fontAlgn="auto" latinLnBrk="0" hangingPunct="1">
              <a:lnSpc>
                <a:spcPct val="100000"/>
              </a:lnSpc>
              <a:spcBef>
                <a:spcPts val="0"/>
              </a:spcBef>
              <a:spcAft>
                <a:spcPts val="0"/>
              </a:spcAft>
              <a:buClrTx/>
              <a:buSzTx/>
              <a:buFontTx/>
              <a:buNone/>
              <a:tabLst/>
              <a:defRPr/>
            </a:pPr>
            <a:r>
              <a:rPr lang="de-DE" dirty="0"/>
              <a:t>Höhere Pflanzdichte</a:t>
            </a:r>
          </a:p>
          <a:p>
            <a:r>
              <a:rPr lang="de-DE" sz="1200" b="0" i="0" u="none" strike="noStrike" kern="1200" baseline="0" dirty="0">
                <a:solidFill>
                  <a:schemeClr val="tx1"/>
                </a:solidFill>
                <a:latin typeface="+mn-lt"/>
                <a:ea typeface="+mn-ea"/>
                <a:cs typeface="+mn-cs"/>
              </a:rPr>
              <a:t>Kaolin als Sonnenlichtblocker (in Chile und Südafrika häufiger eingesetzt; in </a:t>
            </a:r>
            <a:r>
              <a:rPr lang="de-DE" sz="1200" b="0" i="0" u="none" strike="noStrike" kern="1200" baseline="0" dirty="0" err="1">
                <a:solidFill>
                  <a:schemeClr val="tx1"/>
                </a:solidFill>
                <a:latin typeface="+mn-lt"/>
                <a:ea typeface="+mn-ea"/>
                <a:cs typeface="+mn-cs"/>
              </a:rPr>
              <a:t>Dtl</a:t>
            </a:r>
            <a:r>
              <a:rPr lang="de-DE" sz="1200" b="0" i="0" u="none" strike="noStrike" kern="1200" baseline="0" dirty="0">
                <a:solidFill>
                  <a:schemeClr val="tx1"/>
                </a:solidFill>
                <a:latin typeface="+mn-lt"/>
                <a:ea typeface="+mn-ea"/>
                <a:cs typeface="+mn-cs"/>
              </a:rPr>
              <a:t>. für Tonherstellung 4kg/ha </a:t>
            </a:r>
            <a:r>
              <a:rPr lang="de-DE" sz="1200" b="0" i="0" u="none" strike="noStrike" kern="1200" baseline="0" dirty="0" err="1">
                <a:solidFill>
                  <a:schemeClr val="tx1"/>
                </a:solidFill>
                <a:latin typeface="+mn-lt"/>
                <a:ea typeface="+mn-ea"/>
                <a:cs typeface="+mn-cs"/>
              </a:rPr>
              <a:t>mKh</a:t>
            </a:r>
            <a:endParaRPr lang="de-DE" sz="1200" b="0" i="0" u="none" strike="noStrike" kern="1200" baseline="0" dirty="0">
              <a:solidFill>
                <a:schemeClr val="tx1"/>
              </a:solidFill>
              <a:latin typeface="+mn-lt"/>
              <a:ea typeface="+mn-ea"/>
              <a:cs typeface="+mn-cs"/>
            </a:endParaRPr>
          </a:p>
          <a:p>
            <a:r>
              <a:rPr lang="de-DE" sz="1200" b="0" i="0" u="none" strike="noStrike" kern="1200" baseline="0" dirty="0">
                <a:solidFill>
                  <a:schemeClr val="tx1"/>
                </a:solidFill>
                <a:latin typeface="+mn-lt"/>
                <a:ea typeface="+mn-ea"/>
                <a:cs typeface="+mn-cs"/>
              </a:rPr>
              <a:t>langfristig: zukünftige sorgfältige Sortenauswahl (Klimawandel)</a:t>
            </a:r>
          </a:p>
          <a:p>
            <a:r>
              <a:rPr lang="de-DE" sz="1200" b="0" i="0" u="none" strike="noStrike" kern="1200" baseline="0" dirty="0">
                <a:solidFill>
                  <a:schemeClr val="tx1"/>
                </a:solidFill>
                <a:latin typeface="+mn-lt"/>
                <a:ea typeface="+mn-ea"/>
                <a:cs typeface="+mn-cs"/>
              </a:rPr>
              <a:t>(</a:t>
            </a:r>
            <a:r>
              <a:rPr lang="de-DE" sz="1200" b="0" i="0" u="none" strike="noStrike" kern="1200" baseline="0" dirty="0" err="1">
                <a:solidFill>
                  <a:schemeClr val="tx1"/>
                </a:solidFill>
                <a:latin typeface="+mn-lt"/>
                <a:ea typeface="+mn-ea"/>
                <a:cs typeface="+mn-cs"/>
              </a:rPr>
              <a:t>Granny</a:t>
            </a:r>
            <a:r>
              <a:rPr lang="de-DE" sz="1200" b="0" i="0" u="none" strike="noStrike" kern="1200" baseline="0" dirty="0">
                <a:solidFill>
                  <a:schemeClr val="tx1"/>
                </a:solidFill>
                <a:latin typeface="+mn-lt"/>
                <a:ea typeface="+mn-ea"/>
                <a:cs typeface="+mn-cs"/>
              </a:rPr>
              <a:t> Smith ungeeignet)</a:t>
            </a:r>
          </a:p>
          <a:p>
            <a:endParaRPr lang="de-DE" sz="1200" b="0" i="0" u="none" strike="noStrike" kern="1200" baseline="0" dirty="0">
              <a:solidFill>
                <a:schemeClr val="tx1"/>
              </a:solidFill>
              <a:latin typeface="+mn-lt"/>
              <a:ea typeface="+mn-ea"/>
              <a:cs typeface="+mn-cs"/>
            </a:endParaRPr>
          </a:p>
          <a:p>
            <a:pPr>
              <a:spcAft>
                <a:spcPts val="600"/>
              </a:spcAft>
              <a:buFont typeface="Wingdings"/>
              <a:buChar char="Ø"/>
              <a:defRPr/>
            </a:pPr>
            <a:r>
              <a:rPr lang="de-DE" dirty="0"/>
              <a:t> Dichteres Blattwerk/reduzierter Sommerschnitt (</a:t>
            </a:r>
            <a:r>
              <a:rPr lang="de-DE" sz="1200" dirty="0">
                <a:solidFill>
                  <a:schemeClr val="tx1"/>
                </a:solidFill>
                <a:latin typeface="+mn-lt"/>
                <a:ea typeface="+mn-ea"/>
                <a:cs typeface="+mn-cs"/>
              </a:rPr>
              <a:t>(dies steht jedoch im Gegensatz zur Maßnahme gegen Trockenheit). https://awa.agriadapt.eu/de/adaptations/fruits-and-vineyards/management-practicies/continental/reduced-summer-pruning)</a:t>
            </a:r>
            <a:endParaRPr lang="de-DE" dirty="0"/>
          </a:p>
          <a:p>
            <a:pPr>
              <a:spcAft>
                <a:spcPts val="600"/>
              </a:spcAft>
              <a:buFont typeface="Wingdings"/>
              <a:buChar char="Ø"/>
              <a:defRPr/>
            </a:pPr>
            <a:r>
              <a:rPr lang="de-DE" dirty="0"/>
              <a:t> Frühzeitige Entblätterung zu besserer Abhärtung (</a:t>
            </a:r>
            <a:r>
              <a:rPr lang="de-DE" sz="1200" b="0" i="0" u="none" strike="noStrike" dirty="0">
                <a:solidFill>
                  <a:schemeClr val="tx1"/>
                </a:solidFill>
                <a:latin typeface="+mn-lt"/>
                <a:ea typeface="+mn-ea"/>
                <a:cs typeface="+mn-cs"/>
              </a:rPr>
              <a:t>https://lvwo.landwirtschaft-bw.de/pb/,Lde/Startseite/Fachinformationen/Sonnenbrand+ein+einmaliges+Sonderereignis_?LISTPAGE=669634)</a:t>
            </a:r>
            <a:endParaRPr lang="de-DE" dirty="0"/>
          </a:p>
          <a:p>
            <a:endParaRPr lang="de-DE" sz="1200" b="0" i="0" u="none" strike="noStrike" kern="1200" baseline="0" dirty="0">
              <a:solidFill>
                <a:schemeClr val="tx1"/>
              </a:solidFill>
              <a:latin typeface="+mn-lt"/>
              <a:ea typeface="+mn-ea"/>
              <a:cs typeface="+mn-cs"/>
            </a:endParaRPr>
          </a:p>
          <a:p>
            <a:r>
              <a:rPr lang="de-DE" sz="1200" b="0" i="0" u="none" strike="noStrike" kern="1200" baseline="0" dirty="0">
                <a:solidFill>
                  <a:schemeClr val="tx1"/>
                </a:solidFill>
                <a:latin typeface="+mn-lt"/>
                <a:ea typeface="+mn-ea"/>
                <a:cs typeface="+mn-cs"/>
              </a:rPr>
              <a:t>Zudem kann ein Wechsel hin zu widerstandsfähigeren Sorten helfen (https://www.bwagrar.de/Pflanzenbau/Sonderkulturen/Erster-klimawandel-resistenter-Apfel-am-Markt,QUlEPTY2MzkzOTEmTUlEPTUyOTI5.html) </a:t>
            </a:r>
          </a:p>
          <a:p>
            <a:r>
              <a:rPr lang="de-DE" dirty="0"/>
              <a:t>Die BayWa Tochter T&amp;G Global, Marktführer im neuseeländischen Obstgeschäft, bringt den ersten „klimawandel-resistenten“ Apfel auf den Markt. Die Sorte mit der Bezeichnung „HOT84A1“ ist eine Neuzüchtung aus dem internationalen und branchenübergreifenden Züchtungsprogramm „Hot </a:t>
            </a:r>
            <a:r>
              <a:rPr lang="de-DE" dirty="0" err="1"/>
              <a:t>Climate</a:t>
            </a:r>
            <a:r>
              <a:rPr lang="de-DE" dirty="0"/>
              <a:t> Programme“.</a:t>
            </a:r>
            <a:endParaRPr lang="de-DE" sz="1200" b="0" i="0" u="none" strike="noStrike" kern="1200" baseline="0" dirty="0">
              <a:solidFill>
                <a:schemeClr val="tx1"/>
              </a:solidFill>
              <a:latin typeface="+mn-lt"/>
              <a:ea typeface="+mn-ea"/>
              <a:cs typeface="+mn-cs"/>
            </a:endParaRPr>
          </a:p>
          <a:p>
            <a:endParaRPr lang="de-DE" sz="1200" b="0" i="0" u="none" strike="noStrike" kern="1200" baseline="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de-DE" dirty="0"/>
              <a:t>Weitere Informationen</a:t>
            </a:r>
            <a:r>
              <a:rPr lang="de-DE" baseline="0" dirty="0"/>
              <a:t> unter: https://www.julius-kuehn.de/media/Institute/OW/_FT3_KranheitsprognoseOB/KrankheitsprognoseObstbau_Wittich.pdf </a:t>
            </a:r>
            <a:endParaRPr lang="de-DE" dirty="0"/>
          </a:p>
          <a:p>
            <a:endParaRPr lang="de-DE" dirty="0"/>
          </a:p>
          <a:p>
            <a:r>
              <a:rPr lang="de-DE" dirty="0"/>
              <a:t>Fotos (von li na </a:t>
            </a:r>
            <a:r>
              <a:rPr lang="de-DE" dirty="0" err="1"/>
              <a:t>re</a:t>
            </a:r>
            <a:r>
              <a:rPr lang="de-DE" dirty="0"/>
              <a:t>): </a:t>
            </a:r>
          </a:p>
          <a:p>
            <a:r>
              <a:rPr lang="de-DE" dirty="0"/>
              <a:t>Beregnung: https://haseldorfer-marsch.de/haseldorfermarsch/beregnung/index.html </a:t>
            </a:r>
          </a:p>
          <a:p>
            <a:r>
              <a:rPr lang="de-DE" dirty="0"/>
              <a:t>Hagelnetze:</a:t>
            </a:r>
            <a:r>
              <a:rPr lang="de-DE" baseline="0" dirty="0"/>
              <a:t> Bodensee-Stiftung </a:t>
            </a:r>
          </a:p>
          <a:p>
            <a:r>
              <a:rPr lang="de-DE" baseline="0" dirty="0"/>
              <a:t>Kaolin: </a:t>
            </a:r>
            <a:r>
              <a:rPr lang="de-DE" dirty="0"/>
              <a:t>https://nmfruitgrowers.files.wordpress.com/2012/07/surround-on-apples.jpg</a:t>
            </a:r>
          </a:p>
        </p:txBody>
      </p:sp>
      <p:sp>
        <p:nvSpPr>
          <p:cNvPr id="4" name="Foliennummernplatzhalter 3"/>
          <p:cNvSpPr>
            <a:spLocks noGrp="1"/>
          </p:cNvSpPr>
          <p:nvPr>
            <p:ph type="sldNum" sz="quarter" idx="5"/>
          </p:nvPr>
        </p:nvSpPr>
        <p:spPr/>
        <p:txBody>
          <a:bodyPr/>
          <a:lstStyle/>
          <a:p>
            <a:fld id="{06A741CA-AA39-4C3D-9D18-DF6523E14173}" type="slidenum">
              <a:rPr lang="de-DE" smtClean="0"/>
              <a:t>12</a:t>
            </a:fld>
            <a:endParaRPr lang="de-DE"/>
          </a:p>
        </p:txBody>
      </p:sp>
    </p:spTree>
    <p:extLst>
      <p:ext uri="{BB962C8B-B14F-4D97-AF65-F5344CB8AC3E}">
        <p14:creationId xmlns:p14="http://schemas.microsoft.com/office/powerpoint/2010/main" val="1081424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Char char="Ø"/>
              <a:defRPr/>
            </a:pPr>
            <a:r>
              <a:rPr lang="de-DE" dirty="0"/>
              <a:t> Qualitätseinbußen  -&gt; (Höhere Temperaturen im Sommer können zu einem höheren Risiko von Traubenfäule führen und der Traubenwickler bildet seit einigen Jahren regelmäßig 3 statt 2 Generationen aus. Durch die früher ansetzende Traubenreife bei höheren Temperaturen können vor allem auch Essigbakterien ein Problem werden)</a:t>
            </a:r>
            <a:endParaRPr dirty="0"/>
          </a:p>
          <a:p>
            <a:pPr marL="0" marR="0" indent="0" algn="l" defTabSz="914400">
              <a:lnSpc>
                <a:spcPct val="100000"/>
              </a:lnSpc>
              <a:spcBef>
                <a:spcPts val="0"/>
              </a:spcBef>
              <a:spcAft>
                <a:spcPts val="0"/>
              </a:spcAft>
              <a:buClrTx/>
              <a:buSzTx/>
              <a:buFont typeface="Wingdings"/>
              <a:buChar char="Ø"/>
              <a:defRPr/>
            </a:pPr>
            <a:r>
              <a:rPr lang="de-DE" dirty="0"/>
              <a:t> Erhöhte Transpiration, höherer Wasserbedarf  -&gt; Investition in (effizientere) Beregnung/Bewässerung</a:t>
            </a:r>
          </a:p>
          <a:p>
            <a:pPr marL="0" marR="0" indent="0" algn="l" defTabSz="914400">
              <a:lnSpc>
                <a:spcPct val="100000"/>
              </a:lnSpc>
              <a:spcBef>
                <a:spcPts val="0"/>
              </a:spcBef>
              <a:spcAft>
                <a:spcPts val="0"/>
              </a:spcAft>
              <a:buClrTx/>
              <a:buSzTx/>
              <a:buFont typeface="Wingdings"/>
              <a:buChar char="Ø"/>
              <a:defRPr/>
            </a:pPr>
            <a:r>
              <a:rPr lang="de-DE" dirty="0"/>
              <a:t> Erhitzung des Bodens  -&gt; negative Auswirkungen auf das Bodenleben, v.a. in Zusammenhang mit Trockenheit; schwierigere Bodenbearbeitung</a:t>
            </a:r>
            <a:endParaRPr dirty="0"/>
          </a:p>
          <a:p>
            <a:pPr>
              <a:buFont typeface="Wingdings"/>
              <a:buChar char="Ø"/>
              <a:defRPr/>
            </a:pPr>
            <a:r>
              <a:rPr lang="de-DE" dirty="0"/>
              <a:t> Höhere Temperatursumme (&gt;10°C) gemäß </a:t>
            </a:r>
            <a:r>
              <a:rPr lang="de-DE" dirty="0" err="1"/>
              <a:t>Huglin</a:t>
            </a:r>
            <a:r>
              <a:rPr lang="de-DE" dirty="0"/>
              <a:t>-Index  </a:t>
            </a:r>
            <a:endParaRPr dirty="0"/>
          </a:p>
          <a:p>
            <a:pPr marL="0" marR="0" lvl="0" indent="0" algn="l" defTabSz="914400">
              <a:lnSpc>
                <a:spcPct val="100000"/>
              </a:lnSpc>
              <a:spcBef>
                <a:spcPts val="0"/>
              </a:spcBef>
              <a:spcAft>
                <a:spcPts val="0"/>
              </a:spcAft>
              <a:buClrTx/>
              <a:buSzTx/>
              <a:buFont typeface="Wingdings"/>
              <a:buChar char="Ø"/>
              <a:defRPr/>
            </a:pPr>
            <a:r>
              <a:rPr lang="de-DE" dirty="0"/>
              <a:t> Reduzierter Kühle Nächte Index </a:t>
            </a:r>
            <a:r>
              <a:rPr lang="de-DE" sz="1200" dirty="0">
                <a:solidFill>
                  <a:schemeClr val="tx1"/>
                </a:solidFill>
                <a:latin typeface="+mn-lt"/>
                <a:ea typeface="+mn-ea"/>
                <a:cs typeface="+mn-cs"/>
              </a:rPr>
              <a:t>(durchschnittliche Minimum-Nachttemperatur während der Reife (August-September). Der Index ist bezeichnend für den Charakter einer Region, insbesondere in Bezug auf die sekundären Metaboliten  (Polyphenols, Aroma, Farbe) der Trauben. </a:t>
            </a:r>
            <a:endParaRPr dirty="0"/>
          </a:p>
          <a:p>
            <a:pPr>
              <a:buFont typeface="Wingdings"/>
              <a:buChar char="Ø"/>
              <a:defRPr/>
            </a:pPr>
            <a:endParaRPr lang="de-DE" dirty="0"/>
          </a:p>
          <a:p>
            <a:pPr marL="0" marR="0" lvl="0" indent="0" algn="l" defTabSz="914400">
              <a:lnSpc>
                <a:spcPct val="100000"/>
              </a:lnSpc>
              <a:spcBef>
                <a:spcPts val="0"/>
              </a:spcBef>
              <a:spcAft>
                <a:spcPts val="0"/>
              </a:spcAft>
              <a:buClrTx/>
              <a:buSzTx/>
              <a:buFont typeface="Arial"/>
              <a:buNone/>
              <a:defRPr/>
            </a:pPr>
            <a:r>
              <a:rPr lang="de-DE" sz="1200" b="1" dirty="0">
                <a:solidFill>
                  <a:schemeClr val="tx1"/>
                </a:solidFill>
                <a:latin typeface="+mn-lt"/>
                <a:ea typeface="+mn-ea"/>
                <a:cs typeface="+mn-cs"/>
              </a:rPr>
              <a:t>Hitze: </a:t>
            </a:r>
            <a:r>
              <a:rPr lang="de-DE" sz="1200" dirty="0" err="1">
                <a:solidFill>
                  <a:schemeClr val="tx1"/>
                </a:solidFill>
                <a:latin typeface="+mn-lt"/>
                <a:ea typeface="+mn-ea"/>
                <a:cs typeface="+mn-cs"/>
              </a:rPr>
              <a:t>Tmax</a:t>
            </a:r>
            <a:r>
              <a:rPr lang="de-DE" sz="1200" dirty="0">
                <a:solidFill>
                  <a:schemeClr val="tx1"/>
                </a:solidFill>
                <a:latin typeface="+mn-lt"/>
                <a:ea typeface="+mn-ea"/>
                <a:cs typeface="+mn-cs"/>
              </a:rPr>
              <a:t> </a:t>
            </a:r>
            <a:r>
              <a:rPr lang="de-DE" sz="1200" u="sng" dirty="0">
                <a:solidFill>
                  <a:schemeClr val="tx1"/>
                </a:solidFill>
                <a:latin typeface="+mn-lt"/>
                <a:ea typeface="+mn-ea"/>
                <a:cs typeface="+mn-cs"/>
              </a:rPr>
              <a:t>&gt;</a:t>
            </a:r>
            <a:r>
              <a:rPr lang="de-DE" sz="1200" dirty="0">
                <a:solidFill>
                  <a:schemeClr val="tx1"/>
                </a:solidFill>
                <a:latin typeface="+mn-lt"/>
                <a:ea typeface="+mn-ea"/>
                <a:cs typeface="+mn-cs"/>
              </a:rPr>
              <a:t> 35°C (Mai-Sept), in Kombination mit Trockenheit kann sie zur Einleitung von Notreifeprozessen und zur Schwächung der Reben führen. Bei gleichzeitig geringer Luftfeuchtigkeit kann es zum Kochgeschmack in den Beeren kommen. Bei Stecklingen kann es zu unerwünschten Austreibungen an den Verwachsungsstellen führen.</a:t>
            </a:r>
            <a:endParaRPr dirty="0"/>
          </a:p>
          <a:p>
            <a:pPr marL="0" indent="0">
              <a:buFont typeface="Arial"/>
              <a:buNone/>
              <a:defRPr/>
            </a:pPr>
            <a:endParaRPr lang="de-DE" dirty="0"/>
          </a:p>
          <a:p>
            <a:pPr marL="0" indent="0">
              <a:buFont typeface="Arial"/>
              <a:buNone/>
              <a:defRPr/>
            </a:pPr>
            <a:r>
              <a:rPr lang="de-DE" dirty="0"/>
              <a:t>Forscher berichten, dass Pflanzen, je nach Art, bei 35-40°C ihr Wachstum einstellen. Solche Werte kommen inzwischen auch in unseren Breiten öfter vor. In Kombination mit Wassermangel ist dies für die Pflanzen extrem gefährlich. Die Pflanzen schließen ihre Spaltöffnungen und es kommt zu Problemen bei der Photosynthese.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dirty="0"/>
          </a:p>
          <a:p>
            <a:pPr>
              <a:buFont typeface="Wingdings"/>
              <a:buChar char="Ø"/>
              <a:defRPr/>
            </a:pPr>
            <a:r>
              <a:rPr lang="de-DE" dirty="0"/>
              <a:t> Anbau neuer, hitzetoleranterer bzw. wärmeliebendere Sorten</a:t>
            </a:r>
            <a:endParaRPr dirty="0"/>
          </a:p>
          <a:p>
            <a:pPr marL="0" marR="0" indent="0" algn="l" defTabSz="914400">
              <a:lnSpc>
                <a:spcPct val="100000"/>
              </a:lnSpc>
              <a:spcBef>
                <a:spcPts val="0"/>
              </a:spcBef>
              <a:spcAft>
                <a:spcPts val="0"/>
              </a:spcAft>
              <a:buClrTx/>
              <a:buSzTx/>
              <a:buFont typeface="Wingdings"/>
              <a:buChar char="Ø"/>
              <a:defRPr/>
            </a:pPr>
            <a:r>
              <a:rPr lang="de-DE" dirty="0"/>
              <a:t> Verminderter Sommerschnitt  -&gt; Durch einen reduzierten Sommerschnitt auf der Sonnenseite der Reben werden die Früchte bei hohen Temperaturen vor Sonnenbrand geschützt</a:t>
            </a:r>
            <a:endParaRPr dirty="0"/>
          </a:p>
          <a:p>
            <a:pPr>
              <a:buFont typeface="Wingdings"/>
              <a:buChar char="Ø"/>
              <a:defRPr/>
            </a:pPr>
            <a:r>
              <a:rPr lang="de-DE" dirty="0"/>
              <a:t> Ganzjährige Bodenbedeckung (Bewuchs, Mulch) -&gt;Verdunstungsschutz,</a:t>
            </a:r>
            <a:endParaRPr dirty="0"/>
          </a:p>
          <a:p>
            <a:pPr marL="0" indent="0">
              <a:spcBef>
                <a:spcPts val="0"/>
              </a:spcBef>
              <a:buNone/>
              <a:defRPr/>
            </a:pPr>
            <a:r>
              <a:rPr lang="de-DE" dirty="0"/>
              <a:t>    Schutz des Bodenlebens vor Überhitzung, Humusaufbau</a:t>
            </a:r>
          </a:p>
          <a:p>
            <a:pPr>
              <a:buFont typeface="Wingdings"/>
              <a:buChar char="Ø"/>
              <a:defRPr/>
            </a:pPr>
            <a:r>
              <a:rPr lang="de-DE" dirty="0"/>
              <a:t> Walzen vielseitiger Begrünungsmischung -&gt; Bodenverdichtung und</a:t>
            </a:r>
            <a:r>
              <a:rPr lang="de-DE" baseline="0" dirty="0"/>
              <a:t> Humusabbau entgegenwirken (</a:t>
            </a:r>
            <a:r>
              <a:rPr lang="de-DE" baseline="0" dirty="0" err="1"/>
              <a:t>Ansaat</a:t>
            </a:r>
            <a:r>
              <a:rPr lang="de-DE" baseline="0" dirty="0"/>
              <a:t> Mrz./Apr.)</a:t>
            </a:r>
            <a:endParaRPr dirty="0"/>
          </a:p>
          <a:p>
            <a:pPr>
              <a:buFont typeface="Wingdings"/>
              <a:buChar char="Ø"/>
              <a:defRPr/>
            </a:pPr>
            <a:r>
              <a:rPr lang="de-DE" dirty="0"/>
              <a:t> Wechsel hin zu spätreifenden Sorten</a:t>
            </a:r>
            <a:endParaRPr dirty="0"/>
          </a:p>
          <a:p>
            <a:pPr>
              <a:buFont typeface="Wingdings"/>
              <a:buChar char="Ø"/>
              <a:defRPr/>
            </a:pPr>
            <a:r>
              <a:rPr lang="de-DE" dirty="0"/>
              <a:t> Laubwandgestaltung   -&gt; Reduktion des Blatt-/Fruchtverhältnisses durch Entblätterung führt zu geringerer Assimilationsfläche und somit weniger Zuckereinlagerung</a:t>
            </a:r>
            <a:r>
              <a:rPr lang="de-DE" baseline="0" dirty="0"/>
              <a:t> (geringere Mostgewichte); v.a. bei Weißweinen gewünscht</a:t>
            </a: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14</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Agro-Photovoltaik wird versuchsweise bereits über Ackerland und Himbeeren eingesetzt. Darunter erfolgt eine „normale“ Kulturführung. </a:t>
            </a:r>
          </a:p>
          <a:p>
            <a:pPr>
              <a:defRPr/>
            </a:pPr>
            <a:endParaRPr lang="de-DE" dirty="0"/>
          </a:p>
          <a:p>
            <a:pPr>
              <a:defRPr/>
            </a:pPr>
            <a:r>
              <a:rPr lang="de-DE" b="1" dirty="0"/>
              <a:t>Semitransparente kristalline Solarmodule (rechts)</a:t>
            </a:r>
            <a:endParaRPr dirty="0"/>
          </a:p>
          <a:p>
            <a:pPr>
              <a:defRPr/>
            </a:pPr>
            <a:r>
              <a:rPr lang="de-DE" dirty="0"/>
              <a:t>Zwischen den Modulreihen wurde jeweils ein schmaler Abstand gelassen. Dieser fungiert quasi als Kamin, der feuchte Luft abführt und damit der Schimmelbildung an den Beeren vorbeugt. Daran hängt noch ein kleines Netz, das den Regen streut und verteilt. Auf diese Weise soll eine Schädigung der Himbeeren, welche am Rand der Lücke hochwachsen, durch schwere Regentropfen verhindert werden. Damit genügend Licht zu den Pflanzen durchkommt, wurden speziell angefertigte semitransparente kristalline Module verwendet. Hierbei sind die Solarzellen mit einem größeren Abstand zueinander zwischen zwei Glasscheiben laminiert. Auf diese Weise lassen sie etwa 25 Prozent des Sonnenlichts zu den Himbeeren durch.</a:t>
            </a:r>
            <a:endParaRPr dirty="0"/>
          </a:p>
          <a:p>
            <a:pPr>
              <a:defRPr/>
            </a:pPr>
            <a:r>
              <a:rPr lang="de-DE" dirty="0"/>
              <a:t>Zwar sind die Erträge unter den semitransparenten Modulen (Leistung 150 kW) um circa 20 Prozent geringer als unter den Folientunneln (Unter den klassischen Modulen mit 175 kW gingen dagegen die Erträge aufgrund der Verschattung um die Hälfte zurück). Sonnenbrand wird aber vermieden. Ein positiver Nebeneffekt ist auch, dass die Erntearbeiten berechenbarer und kontinuierlicher durchgeführt werden können, weil die Durchschnittstemperatur unter den Modulreihen rund 5 Grad Celsius geringer ist. Auf diese Weise können Erntespitzen mit schlechten Preisen vermieden werden.</a:t>
            </a:r>
            <a:endParaRPr dirty="0"/>
          </a:p>
          <a:p>
            <a:pPr>
              <a:defRPr/>
            </a:pPr>
            <a:endParaRPr lang="de-DE" b="1" dirty="0">
              <a:solidFill>
                <a:srgbClr val="FF0000"/>
              </a:solidFill>
            </a:endParaRPr>
          </a:p>
          <a:p>
            <a:pPr>
              <a:defRPr/>
            </a:pPr>
            <a:r>
              <a:rPr lang="de-DE" sz="1200" dirty="0"/>
              <a:t>Fotos: </a:t>
            </a:r>
            <a:endParaRPr dirty="0"/>
          </a:p>
          <a:p>
            <a:pPr>
              <a:defRPr/>
            </a:pPr>
            <a:r>
              <a:rPr lang="de-DE" sz="1200" dirty="0"/>
              <a:t>Agrar-Photovoltaik: https://hofgemeinschaft-heggelbach.de/wp-content/uploads/2019/05/DJI_0067-1-1200x800.jpg</a:t>
            </a:r>
            <a:endParaRPr dirty="0"/>
          </a:p>
          <a:p>
            <a:pPr>
              <a:defRPr/>
            </a:pPr>
            <a:r>
              <a:rPr lang="de-DE" sz="1200" dirty="0"/>
              <a:t>PV über Himbeeren: https://www.energiezukunft.eu/erneuerbare-energien/solar/himbeeren-unter-solarmodulen-statt-unter-folientunneln/</a:t>
            </a:r>
          </a:p>
          <a:p>
            <a:pPr>
              <a:defRPr/>
            </a:pPr>
            <a:endParaRPr lang="de-DE" sz="1200"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15</a:t>
            </a:fld>
            <a:endParaRPr lang="de-D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In den Sommermonaten ist die vermehrte Trockenheit meist mit hohen Temperaturen verbunden. Durch die Verdunstung von Wasser erzeugt die Pflanze eine Kühlung, damit die lebensnotwendigen Prozesse aufrecht erhalten bleiben. Dies verursacht eine erhöhte Transpiration durch die Pflanzen. Fehlt in diesen Situationen dann das Wasser, so kommt es zum Zelltod in den Pflanzen – die Pflanzen welken.</a:t>
            </a:r>
            <a:endParaRPr dirty="0"/>
          </a:p>
          <a:p>
            <a:pPr marL="0" marR="0" indent="0" algn="l" defTabSz="914400">
              <a:lnSpc>
                <a:spcPct val="100000"/>
              </a:lnSpc>
              <a:spcBef>
                <a:spcPts val="0"/>
              </a:spcBef>
              <a:spcAft>
                <a:spcPts val="0"/>
              </a:spcAft>
              <a:buClrTx/>
              <a:buSzTx/>
              <a:buFontTx/>
              <a:buNone/>
              <a:defRPr/>
            </a:pPr>
            <a:r>
              <a:rPr lang="de-DE" sz="1200" dirty="0">
                <a:solidFill>
                  <a:schemeClr val="tx1"/>
                </a:solidFill>
                <a:latin typeface="+mn-lt"/>
                <a:ea typeface="+mn-ea"/>
                <a:cs typeface="+mn-cs"/>
              </a:rPr>
              <a:t>Die Rebe mit Pfahlwurzel ist generell gut geschützt, bei langanhaltender Trockenheit. V.a. auf Böden mit geringer Wasserhaltefähigkeit und v.a. für Jungpflanzungen besteht jedoch ggf. Bewässerungsbedarf; das bedarf einer Infrastruktur – kosten- und zeitaufwändig </a:t>
            </a:r>
            <a:endParaRPr dirty="0"/>
          </a:p>
          <a:p>
            <a:pPr>
              <a:defRPr/>
            </a:pPr>
            <a:endParaRPr lang="de-DE" dirty="0"/>
          </a:p>
          <a:p>
            <a:pPr marL="0" marR="0" lvl="0" indent="0" algn="l" defTabSz="914400">
              <a:lnSpc>
                <a:spcPct val="100000"/>
              </a:lnSpc>
              <a:spcBef>
                <a:spcPts val="0"/>
              </a:spcBef>
              <a:spcAft>
                <a:spcPts val="0"/>
              </a:spcAft>
              <a:buClrTx/>
              <a:buSzTx/>
              <a:buFontTx/>
              <a:buNone/>
              <a:defRPr/>
            </a:pPr>
            <a:r>
              <a:rPr lang="de-DE" sz="1200" b="1" dirty="0">
                <a:solidFill>
                  <a:schemeClr val="tx1"/>
                </a:solidFill>
                <a:latin typeface="+mn-lt"/>
                <a:ea typeface="+mn-ea"/>
                <a:cs typeface="+mn-cs"/>
              </a:rPr>
              <a:t>Qualitäts- und Quantitätseinbußen:</a:t>
            </a:r>
            <a:r>
              <a:rPr lang="de-DE" sz="1200" dirty="0">
                <a:solidFill>
                  <a:schemeClr val="tx1"/>
                </a:solidFill>
                <a:latin typeface="+mn-lt"/>
                <a:ea typeface="+mn-ea"/>
                <a:cs typeface="+mn-cs"/>
              </a:rPr>
              <a:t> </a:t>
            </a:r>
            <a:r>
              <a:rPr lang="de-DE" sz="1200" u="sng" dirty="0">
                <a:solidFill>
                  <a:schemeClr val="tx1"/>
                </a:solidFill>
                <a:latin typeface="+mn-lt"/>
                <a:ea typeface="+mn-ea"/>
                <a:cs typeface="+mn-cs"/>
              </a:rPr>
              <a:t>&lt;</a:t>
            </a:r>
            <a:r>
              <a:rPr lang="de-DE" sz="1200" dirty="0">
                <a:solidFill>
                  <a:schemeClr val="tx1"/>
                </a:solidFill>
                <a:latin typeface="+mn-lt"/>
                <a:ea typeface="+mn-ea"/>
                <a:cs typeface="+mn-cs"/>
              </a:rPr>
              <a:t> 40 mm Niederschlag/Monat (April-Sept), geringere Nährstoffverfügbarkeit, Wachstums- und Reifehemmung durch verminderte Photosynthese, frühzeitiger Blattabfall, verminderte Reservestoffeinlagerung und damit reduzierte Frostverträglichkeit</a:t>
            </a:r>
            <a:endParaRPr dirty="0"/>
          </a:p>
          <a:p>
            <a:pPr lvl="0">
              <a:defRPr/>
            </a:pPr>
            <a:r>
              <a:rPr lang="de-DE" sz="1200" b="1" dirty="0">
                <a:solidFill>
                  <a:schemeClr val="tx1"/>
                </a:solidFill>
                <a:latin typeface="+mn-lt"/>
                <a:ea typeface="+mn-ea"/>
                <a:cs typeface="+mn-cs"/>
              </a:rPr>
              <a:t>Höhere gesundheitliche Qualität</a:t>
            </a:r>
            <a:r>
              <a:rPr lang="de-DE" sz="1200" dirty="0">
                <a:solidFill>
                  <a:schemeClr val="tx1"/>
                </a:solidFill>
                <a:latin typeface="+mn-lt"/>
                <a:ea typeface="+mn-ea"/>
                <a:cs typeface="+mn-cs"/>
              </a:rPr>
              <a:t>: Trockenere Bedingungen während der Erntezeit sind für Grauschimmel nicht förderlich. Dies wirkt sich positiv auf die Erntequalität aus. </a:t>
            </a:r>
            <a:endParaRPr dirty="0"/>
          </a:p>
          <a:p>
            <a:pPr lvl="0">
              <a:defRPr/>
            </a:pPr>
            <a:r>
              <a:rPr lang="de-DE" sz="1200" b="1" dirty="0">
                <a:solidFill>
                  <a:schemeClr val="tx1"/>
                </a:solidFill>
                <a:latin typeface="+mn-lt"/>
                <a:ea typeface="+mn-ea"/>
                <a:cs typeface="+mn-cs"/>
              </a:rPr>
              <a:t>Hemmende Wirkung auf bestimmte Krankheiten: </a:t>
            </a:r>
            <a:r>
              <a:rPr lang="de-DE" sz="1200" dirty="0">
                <a:solidFill>
                  <a:schemeClr val="tx1"/>
                </a:solidFill>
                <a:latin typeface="+mn-lt"/>
                <a:ea typeface="+mn-ea"/>
                <a:cs typeface="+mn-cs"/>
              </a:rPr>
              <a:t>Vermehrte Trockenheit reduziert die </a:t>
            </a:r>
            <a:r>
              <a:rPr lang="de-DE" sz="1200" dirty="0" err="1">
                <a:solidFill>
                  <a:schemeClr val="tx1"/>
                </a:solidFill>
                <a:latin typeface="+mn-lt"/>
                <a:ea typeface="+mn-ea"/>
                <a:cs typeface="+mn-cs"/>
              </a:rPr>
              <a:t>Botrytisanfälligkeit</a:t>
            </a:r>
            <a:r>
              <a:rPr lang="de-DE" sz="1200" dirty="0">
                <a:solidFill>
                  <a:schemeClr val="tx1"/>
                </a:solidFill>
                <a:latin typeface="+mn-lt"/>
                <a:ea typeface="+mn-ea"/>
                <a:cs typeface="+mn-cs"/>
              </a:rPr>
              <a:t>.</a:t>
            </a:r>
            <a:endParaRPr dirty="0"/>
          </a:p>
          <a:p>
            <a:pPr marL="0" marR="0" lvl="0" indent="0" algn="l" defTabSz="914400">
              <a:lnSpc>
                <a:spcPct val="100000"/>
              </a:lnSpc>
              <a:spcBef>
                <a:spcPts val="0"/>
              </a:spcBef>
              <a:spcAft>
                <a:spcPts val="0"/>
              </a:spcAft>
              <a:buClrTx/>
              <a:buSzTx/>
              <a:buFontTx/>
              <a:buNone/>
              <a:defRPr/>
            </a:pPr>
            <a:r>
              <a:rPr lang="de-DE" sz="1200" b="1" dirty="0">
                <a:solidFill>
                  <a:schemeClr val="tx1"/>
                </a:solidFill>
                <a:latin typeface="+mn-lt"/>
                <a:ea typeface="+mn-ea"/>
                <a:cs typeface="+mn-cs"/>
              </a:rPr>
              <a:t>Geringere Nährstoffverfügbarkeit, geringeres Wachstum/Notreife</a:t>
            </a:r>
            <a:r>
              <a:rPr lang="de-DE" sz="1200" dirty="0">
                <a:solidFill>
                  <a:schemeClr val="tx1"/>
                </a:solidFill>
                <a:latin typeface="+mn-lt"/>
                <a:ea typeface="+mn-ea"/>
                <a:cs typeface="+mn-cs"/>
              </a:rPr>
              <a:t>: Dies hat signifikante und negative Auswirkungen auf das Wachstum der Reben (insbesondere Jungreben) und auf die Qualität der Weine (geringere Zuckerwerte): geringere Nährstoffeinlagerung, Notreife in Zusammenhang mit Hitze, festere Beerenhaut – neigt bei Feuchtigkeit zum Platzen,</a:t>
            </a:r>
            <a:endParaRPr dirty="0"/>
          </a:p>
          <a:p>
            <a:pPr marL="0" marR="0" lvl="0" indent="0" algn="l" defTabSz="914400">
              <a:lnSpc>
                <a:spcPct val="100000"/>
              </a:lnSpc>
              <a:spcBef>
                <a:spcPts val="0"/>
              </a:spcBef>
              <a:spcAft>
                <a:spcPts val="0"/>
              </a:spcAft>
              <a:buClrTx/>
              <a:buSzTx/>
              <a:buFontTx/>
              <a:buNone/>
              <a:defRPr/>
            </a:pPr>
            <a:r>
              <a:rPr lang="de-DE" sz="1200" b="1" dirty="0">
                <a:solidFill>
                  <a:schemeClr val="tx1"/>
                </a:solidFill>
                <a:latin typeface="+mn-lt"/>
                <a:ea typeface="+mn-ea"/>
                <a:cs typeface="+mn-cs"/>
              </a:rPr>
              <a:t>Günstige Bedingungen für trockenliebende Erreger </a:t>
            </a:r>
            <a:r>
              <a:rPr lang="de-DE" sz="1200" dirty="0">
                <a:solidFill>
                  <a:schemeClr val="tx1"/>
                </a:solidFill>
                <a:latin typeface="+mn-lt"/>
                <a:ea typeface="+mn-ea"/>
                <a:cs typeface="+mn-cs"/>
              </a:rPr>
              <a:t>(z.B. Roter Brenner, </a:t>
            </a:r>
            <a:r>
              <a:rPr lang="de-DE" sz="1200" dirty="0" err="1">
                <a:solidFill>
                  <a:schemeClr val="tx1"/>
                </a:solidFill>
                <a:latin typeface="+mn-lt"/>
                <a:ea typeface="+mn-ea"/>
                <a:cs typeface="+mn-cs"/>
              </a:rPr>
              <a:t>Esca</a:t>
            </a:r>
            <a:r>
              <a:rPr lang="de-DE" sz="1200" dirty="0">
                <a:solidFill>
                  <a:schemeClr val="tx1"/>
                </a:solidFill>
                <a:latin typeface="+mn-lt"/>
                <a:ea typeface="+mn-ea"/>
                <a:cs typeface="+mn-cs"/>
              </a:rPr>
              <a:t>-Erreger)</a:t>
            </a:r>
            <a:endParaRPr dirty="0"/>
          </a:p>
          <a:p>
            <a:pPr marL="0" marR="0" lvl="0" indent="0" algn="l" defTabSz="914400">
              <a:lnSpc>
                <a:spcPct val="100000"/>
              </a:lnSpc>
              <a:spcBef>
                <a:spcPts val="0"/>
              </a:spcBef>
              <a:spcAft>
                <a:spcPts val="0"/>
              </a:spcAft>
              <a:buClrTx/>
              <a:buSzTx/>
              <a:buFontTx/>
              <a:buNone/>
              <a:defRPr/>
            </a:pPr>
            <a:endParaRPr lang="de-DE" sz="1200" dirty="0">
              <a:solidFill>
                <a:schemeClr val="tx1"/>
              </a:solidFill>
              <a:latin typeface="+mn-lt"/>
              <a:ea typeface="+mn-ea"/>
              <a:cs typeface="+mn-cs"/>
            </a:endParaRPr>
          </a:p>
          <a:p>
            <a:pP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16</a:t>
            </a:fld>
            <a:endParaRPr lang="de-D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Char char="Ø"/>
              <a:defRPr/>
            </a:pPr>
            <a:r>
              <a:rPr lang="de-DE" dirty="0"/>
              <a:t> Anbau trockentoleranterer Sorten</a:t>
            </a:r>
            <a:endParaRPr dirty="0"/>
          </a:p>
          <a:p>
            <a:pPr marL="0" marR="0" indent="0" algn="l" defTabSz="914400">
              <a:lnSpc>
                <a:spcPct val="100000"/>
              </a:lnSpc>
              <a:spcBef>
                <a:spcPts val="0"/>
              </a:spcBef>
              <a:spcAft>
                <a:spcPts val="0"/>
              </a:spcAft>
              <a:buClrTx/>
              <a:buSzTx/>
              <a:buFont typeface="Wingdings"/>
              <a:buChar char="Ø"/>
              <a:defRPr/>
            </a:pPr>
            <a:r>
              <a:rPr lang="de-DE" dirty="0"/>
              <a:t> Ganzjährige Bodenbedeckung (s. Anpassungsmaßnahmen Hitze) Reihenbegrünung oder </a:t>
            </a:r>
            <a:r>
              <a:rPr lang="de-DE" dirty="0" err="1"/>
              <a:t>Mulchbedeckung</a:t>
            </a:r>
            <a:r>
              <a:rPr lang="de-DE" dirty="0"/>
              <a:t> begrenzen die unproduktive</a:t>
            </a:r>
            <a:r>
              <a:rPr lang="de-DE" baseline="0" dirty="0"/>
              <a:t> </a:t>
            </a:r>
            <a:r>
              <a:rPr lang="de-DE" dirty="0"/>
              <a:t>Verdunstung des Bodens </a:t>
            </a:r>
            <a:endParaRPr dirty="0"/>
          </a:p>
          <a:p>
            <a:pPr>
              <a:buFont typeface="Wingdings"/>
              <a:buChar char="Ø"/>
              <a:defRPr/>
            </a:pPr>
            <a:r>
              <a:rPr lang="de-DE" dirty="0"/>
              <a:t> Effiziente Bewässerung</a:t>
            </a:r>
            <a:endParaRPr dirty="0"/>
          </a:p>
          <a:p>
            <a:pPr>
              <a:buFont typeface="Wingdings"/>
              <a:buChar char="Ø"/>
              <a:defRPr/>
            </a:pPr>
            <a:r>
              <a:rPr lang="de-DE" dirty="0"/>
              <a:t> Angepasstes Düngemanagement (Dünger kann bei Trockenheit kaum mineralisiert werden und steht den Pflanzen somit nicht zur Verfügung. Ebenfalls reduziert sich die N-Fixierungsleistung durch Leguminosen. Der im Boden enthalten N kann dann im Spätsommer/Herbst nach Niederschlägen wieder mineralisiert werden -&gt; Gefahr der N-Auswaschung -&gt; Zwischenfruchtanbau)</a:t>
            </a:r>
          </a:p>
          <a:p>
            <a:pPr>
              <a:buFont typeface="Wingdings"/>
              <a:buChar char="Ø"/>
              <a:defRPr/>
            </a:pPr>
            <a:r>
              <a:rPr lang="de-DE" dirty="0"/>
              <a:t> Naturwuchserziehung (</a:t>
            </a:r>
            <a:r>
              <a:rPr lang="de-DE" sz="1200" b="0" i="0" u="none" strike="noStrike" dirty="0">
                <a:solidFill>
                  <a:schemeClr val="tx1"/>
                </a:solidFill>
                <a:latin typeface="+mn-lt"/>
                <a:ea typeface="+mn-ea"/>
                <a:cs typeface="+mn-cs"/>
              </a:rPr>
              <a:t>http://www.lwg.bayern.de/mam/cms06/weinbau/dateien/w1_minimalschnitt.pdf) </a:t>
            </a:r>
            <a:endParaRPr lang="de-DE" dirty="0"/>
          </a:p>
          <a:p>
            <a:pPr marL="171450" indent="-171450">
              <a:buFont typeface="Wingdings"/>
              <a:buChar char="Ø"/>
              <a:defRPr/>
            </a:pPr>
            <a:r>
              <a:rPr lang="de-DE" dirty="0"/>
              <a:t>Flache Bodenbearbeitung zur Unterbrechung der Bodenkapillare und somit </a:t>
            </a:r>
            <a:r>
              <a:rPr lang="de-DE" dirty="0" err="1"/>
              <a:t>Evapotranspirationsschutz</a:t>
            </a:r>
            <a:endParaRPr lang="de-DE" dirty="0"/>
          </a:p>
          <a:p>
            <a:pPr marL="171450" indent="-171450">
              <a:buFont typeface="Wingdings"/>
              <a:buChar char="Ø"/>
              <a:defRPr/>
            </a:pPr>
            <a:r>
              <a:rPr lang="de-DE" dirty="0"/>
              <a:t>Anregung der Tiefendurchwurzelung  bei Wein durch Grubbern oder Beschneiden der seitlichen Wurzeln</a:t>
            </a:r>
          </a:p>
          <a:p>
            <a:pPr>
              <a:defRPr/>
            </a:pPr>
            <a:endParaRPr lang="de-DE" dirty="0"/>
          </a:p>
          <a:p>
            <a:pPr>
              <a:defRPr/>
            </a:pPr>
            <a:r>
              <a:rPr lang="de-DE" dirty="0"/>
              <a:t>Regionale Wildpflanzensammlung zur Begrünung der Fahrgasse. Samenmischungen die ein besseres Wasserrückhaltevermögen und bessere Erosionssicherung und Humusbildung haben. (Niedrigwüchsige Kalkmagerrasen).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17</a:t>
            </a:fld>
            <a:endParaRPr lang="de-D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Char char="Ø"/>
              <a:defRPr/>
            </a:pPr>
            <a:r>
              <a:rPr lang="de-DE" dirty="0"/>
              <a:t> Starkniederschläge: Verschlämmung, Erosion, Nährstoffauswaschung</a:t>
            </a:r>
            <a:endParaRPr dirty="0"/>
          </a:p>
          <a:p>
            <a:pPr>
              <a:buFont typeface="Wingdings"/>
              <a:buChar char="Ø"/>
              <a:defRPr/>
            </a:pPr>
            <a:r>
              <a:rPr lang="de-DE" dirty="0"/>
              <a:t> Hagel: direkte Schädigungen der Pflanzen; </a:t>
            </a:r>
            <a:br>
              <a:rPr lang="de-DE" dirty="0"/>
            </a:br>
            <a:r>
              <a:rPr lang="de-DE" dirty="0"/>
              <a:t>  indirekte Schädigung durch Schädlingsbefall der beschädigten</a:t>
            </a:r>
            <a:br>
              <a:rPr lang="de-DE" dirty="0"/>
            </a:br>
            <a:r>
              <a:rPr lang="de-DE" dirty="0"/>
              <a:t>  Pflanzen und Früchte</a:t>
            </a:r>
            <a:endParaRPr dirty="0"/>
          </a:p>
          <a:p>
            <a:pPr>
              <a:buFont typeface="Wingdings"/>
              <a:buChar char="Ø"/>
              <a:defRPr/>
            </a:pPr>
            <a:r>
              <a:rPr lang="de-DE" dirty="0"/>
              <a:t> Stürme: Bruch besonders in exponierten Lagen</a:t>
            </a:r>
            <a:endParaRPr dirty="0"/>
          </a:p>
          <a:p>
            <a:pPr>
              <a:buFont typeface="Wingdings"/>
              <a:buChar char="Ø"/>
              <a:defRPr/>
            </a:pPr>
            <a:r>
              <a:rPr lang="de-DE" dirty="0"/>
              <a:t> Frostereignisse (s.u.)</a:t>
            </a:r>
            <a:endParaRPr dirty="0"/>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sz="1200" b="1" dirty="0">
                <a:solidFill>
                  <a:schemeClr val="tx1"/>
                </a:solidFill>
                <a:latin typeface="+mn-lt"/>
                <a:ea typeface="+mn-ea"/>
                <a:cs typeface="+mn-cs"/>
              </a:rPr>
              <a:t>Dauerregen:</a:t>
            </a:r>
            <a:r>
              <a:rPr lang="de-DE" sz="1200" dirty="0">
                <a:solidFill>
                  <a:schemeClr val="tx1"/>
                </a:solidFill>
                <a:latin typeface="+mn-lt"/>
                <a:ea typeface="+mn-ea"/>
                <a:cs typeface="+mn-cs"/>
              </a:rPr>
              <a:t> </a:t>
            </a:r>
            <a:r>
              <a:rPr lang="de-DE" sz="1200" u="sng" dirty="0">
                <a:solidFill>
                  <a:schemeClr val="tx1"/>
                </a:solidFill>
                <a:latin typeface="+mn-lt"/>
                <a:ea typeface="+mn-ea"/>
                <a:cs typeface="+mn-cs"/>
              </a:rPr>
              <a:t>&gt;</a:t>
            </a:r>
            <a:r>
              <a:rPr lang="de-DE" sz="1200" dirty="0">
                <a:solidFill>
                  <a:schemeClr val="tx1"/>
                </a:solidFill>
                <a:latin typeface="+mn-lt"/>
                <a:ea typeface="+mn-ea"/>
                <a:cs typeface="+mn-cs"/>
              </a:rPr>
              <a:t> 60 mm Niederschlag/Monat (März-Okt (Jan-Dez)), besonders in Kombination mit kühler Witterung kann es zur </a:t>
            </a:r>
            <a:r>
              <a:rPr lang="de-DE" sz="1200" dirty="0" err="1">
                <a:solidFill>
                  <a:schemeClr val="tx1"/>
                </a:solidFill>
                <a:latin typeface="+mn-lt"/>
                <a:ea typeface="+mn-ea"/>
                <a:cs typeface="+mn-cs"/>
              </a:rPr>
              <a:t>Verrieselung</a:t>
            </a:r>
            <a:r>
              <a:rPr lang="de-DE" sz="1200" dirty="0">
                <a:solidFill>
                  <a:schemeClr val="tx1"/>
                </a:solidFill>
                <a:latin typeface="+mn-lt"/>
                <a:ea typeface="+mn-ea"/>
                <a:cs typeface="+mn-cs"/>
              </a:rPr>
              <a:t> der Blüten kommen -&gt; geringere Befruchtungsrate; höhere Infektionsgefahr, Platzen der Beeren mit Gefahr der Sekundärinfektion</a:t>
            </a:r>
            <a:endParaRPr dirty="0"/>
          </a:p>
          <a:p>
            <a:pPr marL="0" marR="0" lvl="0" indent="0" algn="l" defTabSz="914400">
              <a:lnSpc>
                <a:spcPct val="100000"/>
              </a:lnSpc>
              <a:spcBef>
                <a:spcPts val="0"/>
              </a:spcBef>
              <a:spcAft>
                <a:spcPts val="0"/>
              </a:spcAft>
              <a:buClrTx/>
              <a:buSzTx/>
              <a:buFontTx/>
              <a:buNone/>
              <a:defRPr/>
            </a:pPr>
            <a:endParaRPr lang="de-DE" sz="1200" dirty="0">
              <a:solidFill>
                <a:schemeClr val="tx1"/>
              </a:solidFill>
              <a:latin typeface="+mn-lt"/>
              <a:ea typeface="+mn-ea"/>
              <a:cs typeface="+mn-cs"/>
            </a:endParaRPr>
          </a:p>
          <a:p>
            <a:pPr marL="0" marR="0" lvl="0" indent="0" algn="l" defTabSz="914400">
              <a:lnSpc>
                <a:spcPct val="100000"/>
              </a:lnSpc>
              <a:spcBef>
                <a:spcPts val="0"/>
              </a:spcBef>
              <a:spcAft>
                <a:spcPts val="0"/>
              </a:spcAft>
              <a:buClrTx/>
              <a:buSzTx/>
              <a:buFontTx/>
              <a:buNone/>
              <a:defRPr/>
            </a:pPr>
            <a:r>
              <a:rPr lang="de-DE" sz="1200" dirty="0">
                <a:solidFill>
                  <a:schemeClr val="tx1"/>
                </a:solidFill>
                <a:latin typeface="+mn-lt"/>
                <a:ea typeface="+mn-ea"/>
                <a:cs typeface="+mn-cs"/>
              </a:rPr>
              <a:t>Sintflutartige kurze Regenfälle begünstigen Mehltaubefall, langanhaltende Sommerregen Pilzbefall -&gt; Fehlaromen im Wein  </a:t>
            </a:r>
            <a:endParaRPr dirty="0"/>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dirty="0"/>
              <a:t>Starkniederschläge: -&gt;N-Mangel, Schäden durch Wasserstau in Bodensenken</a:t>
            </a:r>
            <a:endParaRPr dirty="0"/>
          </a:p>
          <a:p>
            <a:pPr marL="0" marR="0" lvl="0" indent="0" algn="l" defTabSz="914400">
              <a:lnSpc>
                <a:spcPct val="100000"/>
              </a:lnSpc>
              <a:spcBef>
                <a:spcPts val="0"/>
              </a:spcBef>
              <a:spcAft>
                <a:spcPts val="0"/>
              </a:spcAft>
              <a:buClrTx/>
              <a:buSzTx/>
              <a:buFontTx/>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18</a:t>
            </a:fld>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None/>
              <a:defRPr/>
            </a:pPr>
            <a:r>
              <a:rPr lang="de-DE" dirty="0"/>
              <a:t>Starkniederschläge: </a:t>
            </a:r>
          </a:p>
          <a:p>
            <a:pPr>
              <a:buFont typeface="Wingdings"/>
              <a:buNone/>
              <a:defRPr/>
            </a:pPr>
            <a:r>
              <a:rPr lang="de-DE" dirty="0"/>
              <a:t>Durch die Reihenbegrünung</a:t>
            </a:r>
            <a:r>
              <a:rPr lang="de-DE" baseline="0" dirty="0"/>
              <a:t> ist der Obst- und Weinbau weniger anfällig als Ackerkulturen, jedoch arbeiten wir auch meist am Hang, was die Erosionsgefahr verschärft</a:t>
            </a:r>
            <a:endParaRPr dirty="0"/>
          </a:p>
          <a:p>
            <a:pPr>
              <a:buFont typeface="Wingdings"/>
              <a:buChar char="Ø"/>
              <a:defRPr/>
            </a:pPr>
            <a:r>
              <a:rPr lang="de-DE" dirty="0"/>
              <a:t> Verbesserung der Bodenstruktur / Humusaufbau -&gt; Verbesserung der Infiltrationsleistung</a:t>
            </a:r>
            <a:endParaRPr dirty="0"/>
          </a:p>
          <a:p>
            <a:pPr>
              <a:buFont typeface="Wingdings"/>
              <a:buChar char="Ø"/>
              <a:defRPr/>
            </a:pPr>
            <a:r>
              <a:rPr lang="de-DE" dirty="0"/>
              <a:t> </a:t>
            </a:r>
            <a:r>
              <a:rPr lang="de-DE" dirty="0" err="1"/>
              <a:t>Mulchmaterial</a:t>
            </a:r>
            <a:r>
              <a:rPr lang="de-DE" dirty="0"/>
              <a:t> (Stroh) zur Erosionsminderung</a:t>
            </a:r>
            <a:endParaRPr dirty="0"/>
          </a:p>
          <a:p>
            <a:pPr>
              <a:buFont typeface="Wingdings"/>
              <a:buChar char="Ø"/>
              <a:defRPr/>
            </a:pPr>
            <a:r>
              <a:rPr lang="de-DE" dirty="0"/>
              <a:t> Ausrichtung der Anlage in Hauptwindrichtung (weniger Windangriffsfläche, schnelleres Abtrocknen -&gt;Pilzbefall reduzieren)</a:t>
            </a:r>
          </a:p>
          <a:p>
            <a:pPr>
              <a:buFont typeface="Wingdings"/>
              <a:buChar char="Ø"/>
              <a:defRPr/>
            </a:pPr>
            <a:r>
              <a:rPr lang="de-DE" dirty="0"/>
              <a:t> Bewässerung frühzeitig stoppen (falls vorhersehbar)</a:t>
            </a:r>
            <a:endParaRPr dirty="0"/>
          </a:p>
          <a:p>
            <a:pPr>
              <a:buFont typeface="Wingdings"/>
              <a:buChar char="Ø"/>
              <a:defRPr/>
            </a:pPr>
            <a:r>
              <a:rPr lang="de-DE" dirty="0"/>
              <a:t> Hagelnetzte und Foliendächer </a:t>
            </a:r>
            <a:endParaRPr dirty="0"/>
          </a:p>
          <a:p>
            <a:pPr>
              <a:buFont typeface="Wingdings"/>
              <a:buChar char="Ø"/>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19</a:t>
            </a:fld>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de-DE" dirty="0"/>
              <a:t> Anbau in Hauptwindrichtung (a</a:t>
            </a:r>
            <a:r>
              <a:rPr lang="de-DE" sz="1200" kern="1200" dirty="0">
                <a:solidFill>
                  <a:schemeClr val="tx1"/>
                </a:solidFill>
                <a:latin typeface="+mn-lt"/>
                <a:ea typeface="+mn-ea"/>
                <a:cs typeface="+mn-cs"/>
              </a:rPr>
              <a:t>ktuell wird die Anlage wegen der Ausfärbung Nord-Süd ausgerichtet. Bei</a:t>
            </a:r>
            <a:r>
              <a:rPr lang="de-DE" sz="1200" kern="1200" baseline="0" dirty="0">
                <a:solidFill>
                  <a:schemeClr val="tx1"/>
                </a:solidFill>
                <a:latin typeface="+mn-lt"/>
                <a:ea typeface="+mn-ea"/>
                <a:cs typeface="+mn-cs"/>
              </a:rPr>
              <a:t> </a:t>
            </a:r>
            <a:r>
              <a:rPr lang="de-DE" sz="1200" kern="1200" dirty="0">
                <a:solidFill>
                  <a:schemeClr val="tx1"/>
                </a:solidFill>
                <a:latin typeface="+mn-lt"/>
                <a:ea typeface="+mn-ea"/>
                <a:cs typeface="+mn-cs"/>
              </a:rPr>
              <a:t>einer Anlage, die in Ost-West ausgerichtet ist, auf der Südseite größere Probleme mit Sonnenbrand;</a:t>
            </a:r>
            <a:r>
              <a:rPr lang="de-DE" sz="1200" kern="1200" baseline="0" dirty="0">
                <a:solidFill>
                  <a:schemeClr val="tx1"/>
                </a:solidFill>
                <a:latin typeface="+mn-lt"/>
                <a:ea typeface="+mn-ea"/>
                <a:cs typeface="+mn-cs"/>
              </a:rPr>
              <a:t> dies gilt es abzuwägen)</a:t>
            </a:r>
            <a:endParaRPr lang="de-DE" dirty="0"/>
          </a:p>
          <a:p>
            <a:pPr>
              <a:buFont typeface="Wingdings" panose="05000000000000000000" pitchFamily="2" charset="2"/>
              <a:buChar char="Ø"/>
            </a:pPr>
            <a:r>
              <a:rPr lang="de-DE" dirty="0"/>
              <a:t> Anbau empfindlicher Pflanzen nicht auf exponierten Flächen</a:t>
            </a:r>
          </a:p>
          <a:p>
            <a:pPr>
              <a:buFont typeface="Wingdings" panose="05000000000000000000" pitchFamily="2" charset="2"/>
              <a:buChar char="Ø"/>
            </a:pPr>
            <a:r>
              <a:rPr lang="de-DE" dirty="0"/>
              <a:t> Vlies statt Folie (z.B. Erdbeeren)</a:t>
            </a:r>
          </a:p>
          <a:p>
            <a:pPr>
              <a:buFont typeface="Wingdings" panose="05000000000000000000" pitchFamily="2" charset="2"/>
              <a:buChar char="Ø"/>
            </a:pPr>
            <a:r>
              <a:rPr lang="de-DE" dirty="0"/>
              <a:t> Pflanzung von Gehölzen/Hecken als Windschutz</a:t>
            </a:r>
          </a:p>
          <a:p>
            <a:pPr lvl="0">
              <a:buFont typeface="Wingdings" panose="05000000000000000000" pitchFamily="2" charset="2"/>
              <a:buChar char="Ø"/>
            </a:pPr>
            <a:r>
              <a:rPr lang="de-DE" dirty="0"/>
              <a:t> Stabilisierung der Anlage </a:t>
            </a:r>
            <a:r>
              <a:rPr lang="de-DE" sz="1100" dirty="0"/>
              <a:t>(Stabilität der Anlagen erhöhen z.B. flachere Abspannungswinkel, Betonmasten/-</a:t>
            </a:r>
            <a:r>
              <a:rPr lang="de-DE" sz="1100" dirty="0" err="1"/>
              <a:t>erdanker</a:t>
            </a:r>
            <a:r>
              <a:rPr lang="de-DE" sz="1100" dirty="0"/>
              <a:t>, dickere Abspannseile nutzen)</a:t>
            </a:r>
            <a:endParaRPr lang="de-DE" dirty="0"/>
          </a:p>
          <a:p>
            <a:endParaRPr lang="de-DE" dirty="0"/>
          </a:p>
          <a:p>
            <a:endParaRPr lang="de-DE" dirty="0"/>
          </a:p>
          <a:p>
            <a:endParaRPr lang="de-DE" dirty="0"/>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20</a:t>
            </a:fld>
            <a:endParaRPr lang="de-DE"/>
          </a:p>
        </p:txBody>
      </p:sp>
    </p:spTree>
    <p:extLst>
      <p:ext uri="{BB962C8B-B14F-4D97-AF65-F5344CB8AC3E}">
        <p14:creationId xmlns:p14="http://schemas.microsoft.com/office/powerpoint/2010/main" val="33706099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sz="1200" b="0" i="0" u="none" strike="noStrike">
                <a:solidFill>
                  <a:schemeClr val="tx1"/>
                </a:solidFill>
                <a:latin typeface="+mn-lt"/>
                <a:ea typeface="+mn-ea"/>
                <a:cs typeface="+mn-cs"/>
              </a:rPr>
              <a:t>Bei der Leitrebsorte Riesling haben sich wichtige phänologische Termine verschoben. Seit Ende der 1980-er Jahre setzen diese Stadien zunehmend früher ein. </a:t>
            </a:r>
            <a:endParaRPr/>
          </a:p>
          <a:p>
            <a:pPr>
              <a:defRPr/>
            </a:pPr>
            <a:r>
              <a:rPr lang="de-DE" sz="1200" b="0" i="0" u="none" strike="noStrike">
                <a:solidFill>
                  <a:schemeClr val="tx1"/>
                </a:solidFill>
                <a:latin typeface="+mn-lt"/>
                <a:ea typeface="+mn-ea"/>
                <a:cs typeface="+mn-cs"/>
              </a:rPr>
              <a:t>Quelle: Dr. Rupp LVWO - </a:t>
            </a:r>
            <a:r>
              <a:rPr lang="de-DE" sz="1200">
                <a:solidFill>
                  <a:schemeClr val="tx1"/>
                </a:solidFill>
                <a:latin typeface="+mn-lt"/>
                <a:ea typeface="+mn-ea"/>
                <a:cs typeface="+mn-cs"/>
              </a:rPr>
              <a:t>Staatliche Lehr- und Versuchsanstalt für Wein und Obstbau in Weinsberg</a:t>
            </a:r>
            <a:endParaRPr/>
          </a:p>
          <a:p>
            <a:pPr>
              <a:defRPr/>
            </a:pPr>
            <a:endParaRPr lang="de-DE" i="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21</a:t>
            </a:fld>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Zwar haben Reben eine kleine Frostschutzversicherung schon mit eingebaut, da beim Ausfall des Hauptauges die beiden Nebenaugen einspringen. Die damit einhergehenden Ertragseinbußen können dennoch erheblich sein – und das mittelfristig wohl immer häufiger: Klimamodellen zufolge verlagert sich der Austrieb bedingt durch den Klimawandel immer früher ins Jahr; der Zeitraum, in dem mit Spätfrösten zu rechnen ist, verschiebt sich hingegen kaum.</a:t>
            </a:r>
            <a:endParaRPr dirty="0"/>
          </a:p>
          <a:p>
            <a:pPr>
              <a:defRPr/>
            </a:pPr>
            <a:endParaRPr lang="de-DE" dirty="0"/>
          </a:p>
          <a:p>
            <a:pPr>
              <a:buFont typeface="Wingdings"/>
              <a:buChar char="Ø"/>
              <a:defRPr/>
            </a:pPr>
            <a:r>
              <a:rPr lang="de-DE" dirty="0"/>
              <a:t> Bodenbewuchs kurzhalten</a:t>
            </a:r>
            <a:endParaRPr dirty="0"/>
          </a:p>
          <a:p>
            <a:pPr>
              <a:buFont typeface="Wingdings"/>
              <a:buChar char="Ø"/>
              <a:defRPr/>
            </a:pPr>
            <a:r>
              <a:rPr lang="de-DE" dirty="0"/>
              <a:t> Frostschutzberegnung</a:t>
            </a:r>
            <a:endParaRPr dirty="0"/>
          </a:p>
          <a:p>
            <a:pPr>
              <a:buFont typeface="Wingdings"/>
              <a:buChar char="Ø"/>
              <a:defRPr/>
            </a:pPr>
            <a:r>
              <a:rPr lang="de-DE" dirty="0"/>
              <a:t> Frostschutzkerzen, Heizdraht, Gas- oder Ölbrenner mit Gebläse</a:t>
            </a:r>
            <a:endParaRPr dirty="0"/>
          </a:p>
          <a:p>
            <a:pPr>
              <a:buFont typeface="Wingdings"/>
              <a:buChar char="Ø"/>
              <a:defRPr/>
            </a:pPr>
            <a:r>
              <a:rPr lang="de-DE" dirty="0"/>
              <a:t> Vernebeln als Räucherersatz</a:t>
            </a:r>
            <a:endParaRPr dirty="0"/>
          </a:p>
          <a:p>
            <a:pPr>
              <a:buFont typeface="Wingdings"/>
              <a:buChar char="Ø"/>
              <a:defRPr/>
            </a:pPr>
            <a:r>
              <a:rPr lang="de-DE" dirty="0"/>
              <a:t> Hubschrauber, Motor-Windräder, </a:t>
            </a:r>
            <a:r>
              <a:rPr lang="de-DE" dirty="0" err="1"/>
              <a:t>Selective</a:t>
            </a:r>
            <a:r>
              <a:rPr lang="de-DE" dirty="0"/>
              <a:t>-</a:t>
            </a:r>
            <a:r>
              <a:rPr lang="de-DE" dirty="0" err="1"/>
              <a:t>inverted</a:t>
            </a:r>
            <a:r>
              <a:rPr lang="de-DE" dirty="0"/>
              <a:t>-sink-Geräte</a:t>
            </a:r>
            <a:endParaRPr dirty="0"/>
          </a:p>
          <a:p>
            <a:pPr>
              <a:buFont typeface="Wingdings"/>
              <a:buChar char="Ø"/>
              <a:defRPr/>
            </a:pPr>
            <a:r>
              <a:rPr lang="de-DE" dirty="0"/>
              <a:t> </a:t>
            </a:r>
            <a:r>
              <a:rPr lang="de-DE" dirty="0" err="1"/>
              <a:t>Austriebsverzögerung</a:t>
            </a:r>
            <a:r>
              <a:rPr lang="de-DE" dirty="0"/>
              <a:t> durch Double </a:t>
            </a:r>
            <a:r>
              <a:rPr lang="de-DE" dirty="0" err="1"/>
              <a:t>Pruning</a:t>
            </a:r>
            <a:endParaRPr lang="de-DE" dirty="0"/>
          </a:p>
          <a:p>
            <a:pPr>
              <a:buFont typeface="Wingdings"/>
              <a:buChar char="Ø"/>
              <a:defRPr/>
            </a:pPr>
            <a:r>
              <a:rPr lang="de-DE" dirty="0"/>
              <a:t> </a:t>
            </a:r>
            <a:r>
              <a:rPr lang="de-DE" dirty="0" err="1"/>
              <a:t>Austriebsverzögerung</a:t>
            </a:r>
            <a:r>
              <a:rPr lang="de-DE" dirty="0"/>
              <a:t> durch Rapsöl-Applikation</a:t>
            </a:r>
            <a:endParaRPr dirty="0"/>
          </a:p>
          <a:p>
            <a:pPr>
              <a:buFont typeface="Wingdings"/>
              <a:buChar char="Ø"/>
              <a:defRPr/>
            </a:pPr>
            <a:r>
              <a:rPr lang="de-DE" dirty="0"/>
              <a:t> Naturwuchserziehung (</a:t>
            </a:r>
            <a:r>
              <a:rPr lang="de-DE" sz="1200" b="0" i="0" u="none" strike="noStrike" dirty="0">
                <a:solidFill>
                  <a:schemeClr val="tx1"/>
                </a:solidFill>
                <a:latin typeface="+mn-lt"/>
                <a:ea typeface="+mn-ea"/>
                <a:cs typeface="+mn-cs"/>
              </a:rPr>
              <a:t>Frostschäden nach dem Austrieb können durch die hohen </a:t>
            </a:r>
            <a:r>
              <a:rPr lang="de-DE" sz="1200" b="0" i="0" u="none" strike="noStrike" dirty="0" err="1">
                <a:solidFill>
                  <a:schemeClr val="tx1"/>
                </a:solidFill>
                <a:latin typeface="+mn-lt"/>
                <a:ea typeface="+mn-ea"/>
                <a:cs typeface="+mn-cs"/>
              </a:rPr>
              <a:t>Austriebszahlen</a:t>
            </a:r>
            <a:r>
              <a:rPr lang="de-DE" sz="1200" b="0" i="0" u="none" strike="noStrike" dirty="0">
                <a:solidFill>
                  <a:schemeClr val="tx1"/>
                </a:solidFill>
                <a:latin typeface="+mn-lt"/>
                <a:ea typeface="+mn-ea"/>
                <a:cs typeface="+mn-cs"/>
              </a:rPr>
              <a:t> leicht kompensiert werden)</a:t>
            </a:r>
            <a:r>
              <a:rPr lang="de-DE" dirty="0"/>
              <a:t> </a:t>
            </a:r>
            <a:r>
              <a:rPr lang="de-DE" sz="1200" b="0" i="0" u="none" strike="noStrike" dirty="0">
                <a:solidFill>
                  <a:schemeClr val="tx1"/>
                </a:solidFill>
                <a:latin typeface="+mn-lt"/>
                <a:ea typeface="+mn-ea"/>
                <a:cs typeface="+mn-cs"/>
              </a:rPr>
              <a:t>http://www.lwg.bayern.de/mam/cms06/weinbau/dateien/w1_minimalschnitt.pdf) </a:t>
            </a:r>
            <a:endParaRPr lang="de-DE" dirty="0"/>
          </a:p>
          <a:p>
            <a:pPr>
              <a:defRPr/>
            </a:pPr>
            <a:endParaRPr lang="de-DE" dirty="0"/>
          </a:p>
          <a:p>
            <a:pPr>
              <a:defRPr/>
            </a:pPr>
            <a:r>
              <a:rPr lang="de-DE" dirty="0"/>
              <a:t>Double </a:t>
            </a:r>
            <a:r>
              <a:rPr lang="de-DE" dirty="0" err="1"/>
              <a:t>Pruning</a:t>
            </a:r>
            <a:r>
              <a:rPr lang="de-DE" dirty="0"/>
              <a:t>:  die Fruchtruten (Kordon) werden im Winter nur bis auf 60 Zentimeter zurückgenommen; die obersten Hauptaugen treiben aufgrund der </a:t>
            </a:r>
            <a:r>
              <a:rPr lang="de-DE" dirty="0" err="1"/>
              <a:t>Apikaldominanz</a:t>
            </a:r>
            <a:r>
              <a:rPr lang="de-DE" dirty="0"/>
              <a:t> zuerst aus, die unteren bilden die "Frostschutzversicherung"; drohen keine Spätfröste mehr, wird wie gewohnt auf 1-2 Augen eingekürzt</a:t>
            </a:r>
          </a:p>
          <a:p>
            <a:pPr>
              <a:defRPr/>
            </a:pPr>
            <a:endParaRPr lang="de-DE" dirty="0"/>
          </a:p>
          <a:p>
            <a:pPr>
              <a:defRPr/>
            </a:pPr>
            <a:r>
              <a:rPr lang="de-DE" dirty="0"/>
              <a:t>https://www.praxis-agrar.de/pflanze/weinbau/strategien-gegen-frostschaeden/</a:t>
            </a:r>
            <a:endParaRPr dirty="0"/>
          </a:p>
          <a:p>
            <a:pPr>
              <a:defRPr/>
            </a:pPr>
            <a:endParaRPr lang="de-DE" dirty="0"/>
          </a:p>
          <a:p>
            <a:pPr>
              <a:defRPr/>
            </a:pPr>
            <a:r>
              <a:rPr lang="de-DE" dirty="0"/>
              <a:t>https://www.lwg.bayern.de/weinbau/rebe_weinberg/143494/index.php </a:t>
            </a:r>
          </a:p>
          <a:p>
            <a:pPr>
              <a:defRPr/>
            </a:pPr>
            <a:endParaRPr lang="de-DE" dirty="0"/>
          </a:p>
          <a:p>
            <a:pPr>
              <a:defRPr/>
            </a:pPr>
            <a:r>
              <a:rPr lang="de-DE" dirty="0"/>
              <a:t>Bild:</a:t>
            </a:r>
            <a:r>
              <a:rPr lang="de-DE" baseline="0" dirty="0"/>
              <a:t> https://commons.wikimedia.org/wiki/File:Apfelbl%C3%BCte_nach_Frostschutzberegnung.jpg </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22</a:t>
            </a:fld>
            <a:endParaRPr lang="de-D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0" dirty="0">
                <a:solidFill>
                  <a:schemeClr val="accent1"/>
                </a:solidFill>
              </a:rPr>
              <a:t>Mit dieser Folie drehen wir das Muster um. Wir betrachten die Auswirkungen verschiedener Klimawandelfolgen auf den Boden, weil dem Boden eine besondere Rolle zukommt.</a:t>
            </a:r>
            <a:endParaRPr dirty="0"/>
          </a:p>
          <a:p>
            <a:pPr>
              <a:defRPr/>
            </a:pPr>
            <a:endParaRPr lang="de-DE" b="1" dirty="0">
              <a:solidFill>
                <a:schemeClr val="accent1"/>
              </a:solidFill>
            </a:endParaRPr>
          </a:p>
          <a:p>
            <a:pPr>
              <a:defRPr/>
            </a:pPr>
            <a:r>
              <a:rPr lang="de-DE" b="1" dirty="0">
                <a:solidFill>
                  <a:schemeClr val="accent1"/>
                </a:solidFill>
              </a:rPr>
              <a:t>Anpassungsmaßnahmen</a:t>
            </a:r>
            <a:r>
              <a:rPr lang="de-DE" b="1" dirty="0"/>
              <a:t> verschiedener Klimawandelfolgen auf den Boden:</a:t>
            </a:r>
            <a:endParaRPr dirty="0"/>
          </a:p>
          <a:p>
            <a:pPr>
              <a:buFont typeface="Wingdings"/>
              <a:buChar char="Ø"/>
              <a:defRPr/>
            </a:pPr>
            <a:r>
              <a:rPr lang="de-DE" dirty="0"/>
              <a:t> Bodenverdichtung „ multi-pass-Effekt“ (verdichtete Fahrspuren) wird verstärkt durch feuchtere Witterung zur Ernte</a:t>
            </a:r>
            <a:endParaRPr dirty="0"/>
          </a:p>
          <a:p>
            <a:pPr lvl="1">
              <a:buFont typeface="Wingdings"/>
              <a:buChar char="Ø"/>
              <a:defRPr/>
            </a:pPr>
            <a:r>
              <a:rPr lang="de-DE" dirty="0"/>
              <a:t> reduzieren den effektiven Wurzelraum</a:t>
            </a:r>
            <a:endParaRPr dirty="0"/>
          </a:p>
          <a:p>
            <a:pPr lvl="1">
              <a:buFont typeface="Wingdings"/>
              <a:buChar char="Ø"/>
              <a:defRPr/>
            </a:pPr>
            <a:r>
              <a:rPr lang="de-DE" dirty="0"/>
              <a:t> sind eine Folge von häufigen und zeitgebundenen Überfahrten</a:t>
            </a:r>
            <a:endParaRPr dirty="0"/>
          </a:p>
          <a:p>
            <a:pPr lvl="1">
              <a:buFont typeface="Wingdings"/>
              <a:buChar char="Ø"/>
              <a:defRPr/>
            </a:pPr>
            <a:r>
              <a:rPr lang="de-DE" dirty="0"/>
              <a:t> entstehen oft schon im Pflanzjahr</a:t>
            </a:r>
            <a:endParaRPr dirty="0"/>
          </a:p>
          <a:p>
            <a:pPr lvl="1">
              <a:buFont typeface="Wingdings"/>
              <a:buChar char="Ø"/>
              <a:defRPr/>
            </a:pPr>
            <a:r>
              <a:rPr lang="de-DE" dirty="0"/>
              <a:t> lassen sich nur mit Mühe reparieren (Termin, Sichern, Schonen)</a:t>
            </a:r>
            <a:endParaRPr dirty="0"/>
          </a:p>
          <a:p>
            <a:pPr lvl="1">
              <a:buFont typeface="Wingdings"/>
              <a:buChar char="Ø"/>
              <a:defRPr/>
            </a:pPr>
            <a:r>
              <a:rPr lang="de-DE" dirty="0"/>
              <a:t> können die N2O-Bildung verstärken</a:t>
            </a:r>
            <a:endParaRPr dirty="0"/>
          </a:p>
          <a:p>
            <a:pPr marL="0" marR="0" indent="0" algn="l" defTabSz="914400">
              <a:lnSpc>
                <a:spcPct val="100000"/>
              </a:lnSpc>
              <a:spcBef>
                <a:spcPts val="0"/>
              </a:spcBef>
              <a:spcAft>
                <a:spcPts val="0"/>
              </a:spcAft>
              <a:buClrTx/>
              <a:buSzTx/>
              <a:buFont typeface="Wingdings"/>
              <a:buChar char="Ø"/>
              <a:defRPr/>
            </a:pPr>
            <a:r>
              <a:rPr lang="de-DE" dirty="0"/>
              <a:t> Häufigere und längere Trockenheitsphasen (Wasserstress)</a:t>
            </a:r>
            <a:endParaRPr dirty="0"/>
          </a:p>
          <a:p>
            <a:pPr>
              <a:buFont typeface="Wingdings"/>
              <a:buChar char="Ø"/>
              <a:defRPr/>
            </a:pPr>
            <a:r>
              <a:rPr lang="de-DE" dirty="0"/>
              <a:t> Erosion durch zunehmende Starkniederschläge</a:t>
            </a:r>
            <a:endParaRPr dirty="0"/>
          </a:p>
          <a:p>
            <a:pPr>
              <a:buFont typeface="Wingdings"/>
              <a:buChar char="Ø"/>
              <a:defRPr/>
            </a:pPr>
            <a:r>
              <a:rPr lang="de-DE" dirty="0"/>
              <a:t> Höhere Temperaturen führen zu stärkerer biologischen Aktivität und somit zu Humusabbau</a:t>
            </a:r>
            <a:endParaRPr dirty="0"/>
          </a:p>
          <a:p>
            <a:pPr>
              <a:buFont typeface="Wingdings"/>
              <a:buChar char="Ø"/>
              <a:defRPr/>
            </a:pPr>
            <a:r>
              <a:rPr lang="de-DE" dirty="0"/>
              <a:t> und: Schadstoffeintrag (PSM, Schwermetalle, Mikroplastik </a:t>
            </a:r>
            <a:r>
              <a:rPr lang="de-DE" dirty="0" err="1"/>
              <a:t>etc</a:t>
            </a:r>
            <a:r>
              <a:rPr lang="de-DE" dirty="0"/>
              <a:t> </a:t>
            </a:r>
            <a:endParaRPr dirty="0"/>
          </a:p>
          <a:p>
            <a:pPr>
              <a:defRPr/>
            </a:pPr>
            <a:endParaRPr lang="de-DE" dirty="0"/>
          </a:p>
          <a:p>
            <a:pPr>
              <a:defRPr/>
            </a:pPr>
            <a:r>
              <a:rPr lang="de-DE" dirty="0"/>
              <a:t>https://www.bodenwelten.de/content/moegliche-auswirkungen-auf-den-boden</a:t>
            </a:r>
            <a:endParaRPr dirty="0"/>
          </a:p>
          <a:p>
            <a:pPr>
              <a:defRPr/>
            </a:pPr>
            <a:r>
              <a:rPr lang="de-DE" dirty="0"/>
              <a:t>https://www.bodensee-stiftung.org/wp-content/uploads/Rupp_Boden_im_Klimawandel.pdf</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23</a:t>
            </a:fld>
            <a:endParaRPr lang="de-DE"/>
          </a:p>
        </p:txBody>
      </p:sp>
    </p:spTree>
    <p:extLst>
      <p:ext uri="{BB962C8B-B14F-4D97-AF65-F5344CB8AC3E}">
        <p14:creationId xmlns:p14="http://schemas.microsoft.com/office/powerpoint/2010/main" val="533889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Hitze: Erhöhte Transpiration durch die Pflanzen – ein Boden mit guter Bodenstruktur kann Feuchtigkeit etwas länger halten und somit die Pflanzen über eine längere Periode mit Bodenwasser versorgen</a:t>
            </a:r>
            <a:endParaRPr dirty="0"/>
          </a:p>
          <a:p>
            <a:pPr>
              <a:defRPr/>
            </a:pPr>
            <a:r>
              <a:rPr lang="de-DE" dirty="0"/>
              <a:t>Extremwetterereignisse wie Starkniederschläge: Boden mit einer durchlässigen, stabilen Bodenstruktur kann Starkniederschläge besser aufnehmen, seine Infiltrationsleistung ist höher und verschlämmt weniger. </a:t>
            </a:r>
            <a:endParaRPr dirty="0"/>
          </a:p>
          <a:p>
            <a:pPr>
              <a:defRPr/>
            </a:pPr>
            <a:endParaRPr lang="de-DE" dirty="0"/>
          </a:p>
          <a:p>
            <a:pPr>
              <a:defRPr/>
            </a:pPr>
            <a:endParaRPr lang="de-DE" dirty="0"/>
          </a:p>
          <a:p>
            <a:pPr>
              <a:buFont typeface="Wingdings"/>
              <a:buChar char="Ø"/>
              <a:defRPr/>
            </a:pPr>
            <a:r>
              <a:rPr lang="de-DE" dirty="0"/>
              <a:t> Bodenverdichtung beseitigen</a:t>
            </a:r>
            <a:endParaRPr dirty="0"/>
          </a:p>
          <a:p>
            <a:pPr marL="457200" marR="0" lvl="1" indent="0" algn="l" defTabSz="914400">
              <a:lnSpc>
                <a:spcPct val="100000"/>
              </a:lnSpc>
              <a:spcBef>
                <a:spcPts val="0"/>
              </a:spcBef>
              <a:spcAft>
                <a:spcPts val="0"/>
              </a:spcAft>
              <a:buClrTx/>
              <a:buSzTx/>
              <a:buFont typeface="Wingdings"/>
              <a:buChar char="Ø"/>
              <a:defRPr/>
            </a:pPr>
            <a:r>
              <a:rPr lang="de-DE" dirty="0"/>
              <a:t>Bodenverdichtungen können z.B. mit einem Tiefengrubber gelöst werden (nicht  bei nassen Bodenverhältnissen!) – die Lockerung muss jedoch dann durch Aussaat tiefwurzelnder Pflanzen stabilisiert werden (Ölrettich, Luzerne). </a:t>
            </a:r>
            <a:endParaRPr dirty="0"/>
          </a:p>
          <a:p>
            <a:pPr>
              <a:defRPr/>
            </a:pPr>
            <a:endParaRPr lang="de-DE" dirty="0"/>
          </a:p>
          <a:p>
            <a:pPr>
              <a:defRPr/>
            </a:pPr>
            <a:r>
              <a:rPr lang="de-DE" dirty="0"/>
              <a:t>Für einen Boden mit guter Struktur ist ein aktives Bodenleben der Schlüssel. Dieses wird wiederum durch die auf der Folie genannten Punkte gefördert (v.a. organische Substanz als </a:t>
            </a:r>
            <a:r>
              <a:rPr lang="de-DE" dirty="0" err="1"/>
              <a:t>Bodenlebennahrung</a:t>
            </a:r>
            <a:r>
              <a:rPr lang="de-DE" dirty="0"/>
              <a:t>, vielseitiger Fahrgassenbegrünung, keine Verdichtungen). Dies ist die Grundlage für gesunde und widerstandsfähige Pflanzen.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24</a:t>
            </a:fld>
            <a:endParaRPr lang="de-DE"/>
          </a:p>
        </p:txBody>
      </p:sp>
    </p:spTree>
    <p:extLst>
      <p:ext uri="{BB962C8B-B14F-4D97-AF65-F5344CB8AC3E}">
        <p14:creationId xmlns:p14="http://schemas.microsoft.com/office/powerpoint/2010/main" val="1607178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Char char="Ø"/>
              <a:defRPr/>
            </a:pPr>
            <a:r>
              <a:rPr lang="de-DE" dirty="0"/>
              <a:t> „Sortentreue“ weicht auf -&gt; V.a. jüngere Käufer haben Interesse, sind weniger auf Sorten festgelegt;</a:t>
            </a:r>
          </a:p>
          <a:p>
            <a:pPr marL="0" marR="0" indent="0" algn="l" defTabSz="914400" eaLnBrk="1" fontAlgn="auto" latinLnBrk="0" hangingPunct="1">
              <a:lnSpc>
                <a:spcPct val="100000"/>
              </a:lnSpc>
              <a:spcBef>
                <a:spcPts val="0"/>
              </a:spcBef>
              <a:spcAft>
                <a:spcPts val="0"/>
              </a:spcAft>
              <a:buClrTx/>
              <a:buSzTx/>
              <a:buFont typeface="Wingdings"/>
              <a:buChar char="Ø"/>
              <a:tabLst/>
              <a:defRPr/>
            </a:pPr>
            <a:r>
              <a:rPr lang="de-DE" dirty="0"/>
              <a:t> Resistent gegen </a:t>
            </a:r>
            <a:r>
              <a:rPr lang="de-DE" dirty="0" err="1"/>
              <a:t>Oidium</a:t>
            </a:r>
            <a:r>
              <a:rPr lang="de-DE" dirty="0"/>
              <a:t> (</a:t>
            </a:r>
            <a:r>
              <a:rPr lang="de-DE" i="1" dirty="0" err="1"/>
              <a:t>Erysiphe</a:t>
            </a:r>
            <a:r>
              <a:rPr lang="de-DE" i="1" dirty="0"/>
              <a:t> </a:t>
            </a:r>
            <a:r>
              <a:rPr lang="de-DE" i="1" dirty="0" err="1"/>
              <a:t>necator</a:t>
            </a:r>
            <a:r>
              <a:rPr lang="de-DE" dirty="0"/>
              <a:t>, Echter Mehltau)</a:t>
            </a:r>
          </a:p>
          <a:p>
            <a:pPr>
              <a:buFont typeface="Wingdings"/>
              <a:buChar char="Ø"/>
              <a:defRPr/>
            </a:pPr>
            <a:endParaRPr dirty="0"/>
          </a:p>
          <a:p>
            <a:pPr marL="0" marR="0" indent="0" algn="l" defTabSz="914400">
              <a:lnSpc>
                <a:spcPct val="100000"/>
              </a:lnSpc>
              <a:spcBef>
                <a:spcPts val="0"/>
              </a:spcBef>
              <a:spcAft>
                <a:spcPts val="0"/>
              </a:spcAft>
              <a:buClrTx/>
              <a:buSzTx/>
              <a:buFontTx/>
              <a:buNone/>
              <a:defRPr/>
            </a:pPr>
            <a:r>
              <a:rPr lang="de-DE" dirty="0"/>
              <a:t>Rotweinsorten Regent und Cabernet Cortis sowie die Weißweinsorte </a:t>
            </a:r>
            <a:r>
              <a:rPr lang="de-DE" dirty="0" err="1"/>
              <a:t>JohanniterWeitere</a:t>
            </a:r>
            <a:r>
              <a:rPr lang="de-DE" dirty="0"/>
              <a:t> pilzwiderstandsfähige Rebsorten, die beispielhaft in Rheinland-Pfalz im Jahr 2011 auf insgesamt 1768 Hektar (= 2,8 % der bestockten Rebfläche) im Anbau waren, sind Phoenix, Cabernet Blanc, Solaris, </a:t>
            </a:r>
            <a:r>
              <a:rPr lang="de-DE" dirty="0" err="1"/>
              <a:t>Saphira</a:t>
            </a:r>
            <a:r>
              <a:rPr lang="de-DE" dirty="0"/>
              <a:t>, </a:t>
            </a:r>
            <a:r>
              <a:rPr lang="de-DE" dirty="0" err="1"/>
              <a:t>Pinotin</a:t>
            </a:r>
            <a:r>
              <a:rPr lang="de-DE" dirty="0"/>
              <a:t>, Cabernet Cortis, </a:t>
            </a:r>
            <a:r>
              <a:rPr lang="de-DE" dirty="0" err="1"/>
              <a:t>Cabertin</a:t>
            </a:r>
            <a:r>
              <a:rPr lang="de-DE" dirty="0"/>
              <a:t>, Orion, </a:t>
            </a:r>
            <a:r>
              <a:rPr lang="de-DE" dirty="0" err="1"/>
              <a:t>Muscaris</a:t>
            </a:r>
            <a:r>
              <a:rPr lang="de-DE" dirty="0"/>
              <a:t>, Prinzipal, Staufer, </a:t>
            </a:r>
            <a:r>
              <a:rPr lang="de-DE" dirty="0" err="1"/>
              <a:t>Helois</a:t>
            </a:r>
            <a:r>
              <a:rPr lang="de-DE" dirty="0"/>
              <a:t>, Bronner, Bolero, Sirius, </a:t>
            </a:r>
            <a:r>
              <a:rPr lang="de-DE" dirty="0" err="1"/>
              <a:t>Villaris</a:t>
            </a:r>
            <a:r>
              <a:rPr lang="de-DE" dirty="0"/>
              <a:t>, Prior sowie </a:t>
            </a:r>
            <a:r>
              <a:rPr lang="de-DE" dirty="0" err="1"/>
              <a:t>Souvignier</a:t>
            </a:r>
            <a:r>
              <a:rPr lang="de-DE" dirty="0"/>
              <a:t> </a:t>
            </a:r>
            <a:r>
              <a:rPr lang="de-DE" dirty="0" err="1"/>
              <a:t>gris</a:t>
            </a:r>
            <a:r>
              <a:rPr lang="de-DE" dirty="0"/>
              <a:t>. (</a:t>
            </a:r>
            <a:r>
              <a:rPr lang="de-DE" dirty="0" err="1"/>
              <a:t>wikipedia</a:t>
            </a:r>
            <a:r>
              <a:rPr lang="de-DE" dirty="0"/>
              <a:t>)</a:t>
            </a:r>
          </a:p>
          <a:p>
            <a:pPr marL="0" marR="0" indent="0" algn="l" defTabSz="914400">
              <a:lnSpc>
                <a:spcPct val="100000"/>
              </a:lnSpc>
              <a:spcBef>
                <a:spcPts val="0"/>
              </a:spcBef>
              <a:spcAft>
                <a:spcPts val="0"/>
              </a:spcAft>
              <a:buClrTx/>
              <a:buSzTx/>
              <a:buFontTx/>
              <a:buNone/>
              <a:defRPr/>
            </a:pPr>
            <a:endParaRPr lang="de-DE" dirty="0"/>
          </a:p>
          <a:p>
            <a:pPr marL="0" marR="0" indent="0" algn="l" defTabSz="914400">
              <a:lnSpc>
                <a:spcPct val="100000"/>
              </a:lnSpc>
              <a:spcBef>
                <a:spcPts val="0"/>
              </a:spcBef>
              <a:spcAft>
                <a:spcPts val="0"/>
              </a:spcAft>
              <a:buClrTx/>
              <a:buSzTx/>
              <a:buFontTx/>
              <a:buNone/>
              <a:defRPr/>
            </a:pPr>
            <a:r>
              <a:rPr lang="de-DE" dirty="0"/>
              <a:t>Weitere Informationen: </a:t>
            </a:r>
            <a:endParaRPr dirty="0"/>
          </a:p>
          <a:p>
            <a:pPr marL="171450" marR="0" indent="-171450" algn="l" defTabSz="914400">
              <a:lnSpc>
                <a:spcPct val="100000"/>
              </a:lnSpc>
              <a:spcBef>
                <a:spcPts val="0"/>
              </a:spcBef>
              <a:spcAft>
                <a:spcPts val="0"/>
              </a:spcAft>
              <a:buClrTx/>
              <a:buSzTx/>
              <a:buFont typeface="Arial"/>
              <a:buChar char="•"/>
              <a:defRPr/>
            </a:pPr>
            <a:r>
              <a:rPr lang="de-DE" dirty="0"/>
              <a:t>https://wbi.landwirtschaft-bw.de/pb/,Lde/Startseite/Fachinfo/Pilzwiderstandsfaehige+Keltertraubensorten</a:t>
            </a:r>
            <a:endParaRPr dirty="0"/>
          </a:p>
          <a:p>
            <a:pPr marL="171450" marR="0" indent="-171450" algn="l" defTabSz="914400">
              <a:lnSpc>
                <a:spcPct val="100000"/>
              </a:lnSpc>
              <a:spcBef>
                <a:spcPts val="0"/>
              </a:spcBef>
              <a:spcAft>
                <a:spcPts val="0"/>
              </a:spcAft>
              <a:buClrTx/>
              <a:buSzTx/>
              <a:buFont typeface="Arial"/>
              <a:buChar char="•"/>
              <a:defRPr/>
            </a:pPr>
            <a:r>
              <a:rPr lang="de-DE" dirty="0"/>
              <a:t>https://piwi-international.de/ueber-piwi/was-sind-piwi-weine/</a:t>
            </a:r>
            <a:endParaRPr dirty="0"/>
          </a:p>
          <a:p>
            <a:pPr marL="171450" marR="0" indent="-171450" algn="l" defTabSz="914400">
              <a:lnSpc>
                <a:spcPct val="100000"/>
              </a:lnSpc>
              <a:spcBef>
                <a:spcPts val="0"/>
              </a:spcBef>
              <a:spcAft>
                <a:spcPts val="0"/>
              </a:spcAft>
              <a:buClrTx/>
              <a:buSzTx/>
              <a:buFont typeface="Arial"/>
              <a:buChar char="•"/>
              <a:defRPr/>
            </a:pPr>
            <a:r>
              <a:rPr lang="de-DE" dirty="0"/>
              <a:t>BBZ, Nr.38, 19.9., S.14</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25</a:t>
            </a:fld>
            <a:endParaRPr lang="de-DE"/>
          </a:p>
        </p:txBody>
      </p:sp>
    </p:spTree>
    <p:extLst>
      <p:ext uri="{BB962C8B-B14F-4D97-AF65-F5344CB8AC3E}">
        <p14:creationId xmlns:p14="http://schemas.microsoft.com/office/powerpoint/2010/main" val="7001385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Wingdings"/>
              <a:buChar char="Ø"/>
              <a:defRPr/>
            </a:pPr>
            <a:r>
              <a:rPr lang="de-DE" dirty="0"/>
              <a:t> Veränderungen im saisonalen Auftreten (Schädlinge sind früher im Jahr aktiv und potentiell auch länger, einige Schädlinge können weitere Generationen innerhalb eines Jahres entwickeln (3. Generation Traubenwickler).</a:t>
            </a:r>
          </a:p>
          <a:p>
            <a:pPr>
              <a:buFont typeface="Wingdings"/>
              <a:buChar char="Ø"/>
              <a:defRPr/>
            </a:pPr>
            <a:r>
              <a:rPr lang="de-DE" dirty="0"/>
              <a:t> Veränderungen in der geographischen Ausbreitung (Mildere Winter und längere Vegetationszeiten begünstigen die Immigration neuer Schädlinge)</a:t>
            </a:r>
          </a:p>
          <a:p>
            <a:pPr>
              <a:buFont typeface="Wingdings"/>
              <a:buChar char="Ø"/>
              <a:defRPr/>
            </a:pPr>
            <a:r>
              <a:rPr lang="de-DE" dirty="0"/>
              <a:t> Veränderungen in der Populationsdynamik und Epidemie </a:t>
            </a:r>
            <a:endParaRPr dirty="0"/>
          </a:p>
          <a:p>
            <a:pPr>
              <a:buFont typeface="Wingdings"/>
              <a:buChar char="Ø"/>
              <a:defRPr/>
            </a:pPr>
            <a:endParaRPr lang="de-DE" dirty="0"/>
          </a:p>
          <a:p>
            <a:pPr marL="0" marR="0" indent="0" algn="l" defTabSz="914400">
              <a:lnSpc>
                <a:spcPct val="100000"/>
              </a:lnSpc>
              <a:spcBef>
                <a:spcPts val="0"/>
              </a:spcBef>
              <a:spcAft>
                <a:spcPts val="0"/>
              </a:spcAft>
              <a:buClrTx/>
              <a:buSzTx/>
              <a:buFont typeface="Wingdings"/>
              <a:buNone/>
              <a:defRPr/>
            </a:pPr>
            <a:r>
              <a:rPr lang="de-DE" sz="1200" dirty="0">
                <a:solidFill>
                  <a:schemeClr val="tx1"/>
                </a:solidFill>
                <a:latin typeface="+mn-lt"/>
                <a:ea typeface="+mn-ea"/>
                <a:cs typeface="+mn-cs"/>
              </a:rPr>
              <a:t>Wärme liebende Krankheiten und Schädlinge breiten sich aus und drängen in den Vordergrund. Bisher bedeutende Krankheiten und Schädlinge verlieren aber nicht an Bedeutung und bleiben aktuell. Demnach wird das Spektrum der </a:t>
            </a:r>
            <a:r>
              <a:rPr lang="de-DE" sz="1200" dirty="0" err="1">
                <a:solidFill>
                  <a:schemeClr val="tx1"/>
                </a:solidFill>
                <a:latin typeface="+mn-lt"/>
                <a:ea typeface="+mn-ea"/>
                <a:cs typeface="+mn-cs"/>
              </a:rPr>
              <a:t>Rebkrankheiten</a:t>
            </a:r>
            <a:r>
              <a:rPr lang="de-DE" sz="1200" dirty="0">
                <a:solidFill>
                  <a:schemeClr val="tx1"/>
                </a:solidFill>
                <a:latin typeface="+mn-lt"/>
                <a:ea typeface="+mn-ea"/>
                <a:cs typeface="+mn-cs"/>
              </a:rPr>
              <a:t> und Schädlinge nicht einfacher sondern noch vielseitiger.</a:t>
            </a:r>
            <a:r>
              <a:rPr lang="de-DE" dirty="0"/>
              <a:t> </a:t>
            </a:r>
            <a:endParaRPr dirty="0"/>
          </a:p>
          <a:p>
            <a:pPr marL="0" marR="0" indent="0" algn="l" defTabSz="914400">
              <a:lnSpc>
                <a:spcPct val="100000"/>
              </a:lnSpc>
              <a:spcBef>
                <a:spcPts val="0"/>
              </a:spcBef>
              <a:spcAft>
                <a:spcPts val="0"/>
              </a:spcAft>
              <a:buClrTx/>
              <a:buSzTx/>
              <a:buFont typeface="Wingdings"/>
              <a:buNone/>
              <a:defRPr/>
            </a:pPr>
            <a:endParaRPr lang="de-DE" dirty="0"/>
          </a:p>
          <a:p>
            <a:pPr marL="0" marR="0" indent="0" algn="l" defTabSz="914400">
              <a:lnSpc>
                <a:spcPct val="100000"/>
              </a:lnSpc>
              <a:spcBef>
                <a:spcPts val="0"/>
              </a:spcBef>
              <a:spcAft>
                <a:spcPts val="0"/>
              </a:spcAft>
              <a:buClrTx/>
              <a:buSzTx/>
              <a:buFont typeface="Wingdings"/>
              <a:buNone/>
              <a:defRPr/>
            </a:pPr>
            <a:r>
              <a:rPr lang="de-DE" dirty="0"/>
              <a:t>Auf der anderen Seite schwächen häufiger werdende Extremwetter wie </a:t>
            </a:r>
            <a:r>
              <a:rPr lang="de-DE" sz="1200" b="0" i="0" u="none" strike="noStrike" dirty="0">
                <a:solidFill>
                  <a:schemeClr val="tx1"/>
                </a:solidFill>
                <a:latin typeface="+mn-lt"/>
                <a:ea typeface="+mn-ea"/>
                <a:cs typeface="+mn-cs"/>
              </a:rPr>
              <a:t>Hagelereignisse, extreme Trockenheit sowie extreme Niederschlagsereignisse die Pflanzen zusätzlich.</a:t>
            </a:r>
            <a:endParaRPr dirty="0"/>
          </a:p>
          <a:p>
            <a:pPr>
              <a:buFont typeface="Wingdings"/>
              <a:buNone/>
              <a:defRPr/>
            </a:pPr>
            <a:endParaRPr lang="de-DE" dirty="0"/>
          </a:p>
          <a:p>
            <a:pP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26</a:t>
            </a:fld>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Erreger können sich an veränderte Umweltbedingungen anpassen, daher sind die Aussagen / Szenarien nicht eindeutig hervorsehbar.</a:t>
            </a:r>
            <a:endParaRPr/>
          </a:p>
          <a:p>
            <a:pPr>
              <a:defRPr/>
            </a:pPr>
            <a:r>
              <a:rPr lang="de-DE"/>
              <a:t>Darüber hinaus sind die direkten und indirekten Wechselwirkungen auf die Erreger sehr komplex, so dass es schwierig ist, einzelne Trends lediglich auf den Klimawandel zu reduzieren. Auch die Klimaprojektionen für Niederschläge sind allgemein unsicherer, so dass gerade für die feuchtigkeits-/trockenliebenden Erreger vorhersagen schwierig sind.</a:t>
            </a:r>
            <a:endParaRPr/>
          </a:p>
          <a:p>
            <a:pPr>
              <a:defRPr/>
            </a:pPr>
            <a:r>
              <a:rPr lang="de-DE"/>
              <a:t>Auch Nützlinge können von den veränderten Bedingungen profitieren: Sowohl der 7-Punkt- als auch der Asiatische Marienkäfer konnten bei Versuchen ihre Fraßleistung erhöhen. (Laborversuch unter +3 K Temperaturerhöhung, Triltsch et. al. 1996)</a:t>
            </a:r>
            <a:endParaRPr/>
          </a:p>
          <a:p>
            <a:pPr>
              <a:defRPr/>
            </a:pPr>
            <a:endParaRPr lang="de-DE"/>
          </a:p>
          <a:p>
            <a:pPr>
              <a:defRPr/>
            </a:pPr>
            <a:r>
              <a:rPr lang="de-DE"/>
              <a:t>https://www.dlr-rnh.rlp.de/Internet/global/themen.nsf/0/1dced0bc6ac7525ec1257282003cb9aa?OpenDocument </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27</a:t>
            </a:fld>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a:p>
          <a:p>
            <a:pPr marL="0" marR="0" indent="0" algn="l" defTabSz="914400">
              <a:lnSpc>
                <a:spcPct val="100000"/>
              </a:lnSpc>
              <a:spcBef>
                <a:spcPts val="0"/>
              </a:spcBef>
              <a:spcAft>
                <a:spcPts val="0"/>
              </a:spcAft>
              <a:buClrTx/>
              <a:buSzTx/>
              <a:buFontTx/>
              <a:buNone/>
              <a:defRPr/>
            </a:pPr>
            <a:r>
              <a:rPr lang="de-DE"/>
              <a:t>https://www.dlr-rnh.rlp.de/Internet/global/themen.nsf/0/1dced0bc6ac7525ec1257282003cb9aa?OpenDocument </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28</a:t>
            </a:fld>
            <a:endParaRPr lang="de-D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sz="1200" b="0" i="0" u="none" strike="noStrike">
                <a:solidFill>
                  <a:schemeClr val="tx1"/>
                </a:solidFill>
                <a:latin typeface="+mn-lt"/>
                <a:ea typeface="+mn-ea"/>
                <a:cs typeface="+mn-cs"/>
              </a:rPr>
              <a:t>https://wbi.landwirtschaft-bw.de/pb/site/pbs-bwnew/</a:t>
            </a:r>
            <a:endParaRPr/>
          </a:p>
          <a:p>
            <a:pPr>
              <a:defRPr/>
            </a:pPr>
            <a:r>
              <a:rPr lang="de-DE" sz="1200" b="0" i="0" u="none" strike="noStrike">
                <a:solidFill>
                  <a:schemeClr val="tx1"/>
                </a:solidFill>
                <a:latin typeface="+mn-lt"/>
                <a:ea typeface="+mn-ea"/>
                <a:cs typeface="+mn-cs"/>
              </a:rPr>
              <a:t>get/documents/MLR.LEL/PB5Documents/wbi/011%20Fachartikel/0113%20FA%20Referat%2012</a:t>
            </a:r>
            <a:endParaRPr/>
          </a:p>
          <a:p>
            <a:pPr>
              <a:defRPr/>
            </a:pPr>
            <a:r>
              <a:rPr lang="de-DE" sz="1200" b="0" i="0" u="none" strike="noStrike">
                <a:solidFill>
                  <a:schemeClr val="tx1"/>
                </a:solidFill>
                <a:latin typeface="+mn-lt"/>
                <a:ea typeface="+mn-ea"/>
                <a:cs typeface="+mn-cs"/>
              </a:rPr>
              <a:t>%20Oekologie/01131_20%20FA%202020/Empfehlungen%20KEF%20im%20Weinbau%202020-</a:t>
            </a:r>
            <a:endParaRPr/>
          </a:p>
          <a:p>
            <a:pPr>
              <a:defRPr/>
            </a:pPr>
            <a:r>
              <a:rPr lang="de-DE" sz="1200" b="0" i="0" u="none" strike="noStrike">
                <a:solidFill>
                  <a:schemeClr val="tx1"/>
                </a:solidFill>
                <a:latin typeface="+mn-lt"/>
                <a:ea typeface="+mn-ea"/>
                <a:cs typeface="+mn-cs"/>
              </a:rPr>
              <a:t>V2.pdf?attachment=true</a:t>
            </a:r>
          </a:p>
          <a:p>
            <a:pPr>
              <a:defRPr/>
            </a:pPr>
            <a:r>
              <a:rPr lang="de-DE" sz="1200" b="0" i="0" u="none" strike="noStrike">
                <a:solidFill>
                  <a:schemeClr val="tx1"/>
                </a:solidFill>
                <a:latin typeface="+mn-lt"/>
                <a:ea typeface="+mn-ea"/>
                <a:cs typeface="+mn-cs"/>
              </a:rPr>
              <a:t>https://www.lwg.bayern.de/weinbau/rebe_weinberg/083836/index.php </a:t>
            </a:r>
            <a:endParaRPr/>
          </a:p>
          <a:p>
            <a:pPr>
              <a:defRPr/>
            </a:pPr>
            <a:endParaRPr lang="de-DE" sz="1200" b="0" i="0" u="none" strike="noStrike">
              <a:solidFill>
                <a:schemeClr val="tx1"/>
              </a:solidFill>
              <a:latin typeface="+mn-lt"/>
              <a:ea typeface="+mn-ea"/>
              <a:cs typeface="+mn-cs"/>
            </a:endParaRPr>
          </a:p>
          <a:p>
            <a:pPr>
              <a:defRPr/>
            </a:pPr>
            <a:r>
              <a:rPr lang="de-DE" sz="1200" b="0" i="0" u="none" strike="noStrike">
                <a:solidFill>
                  <a:schemeClr val="tx1"/>
                </a:solidFill>
                <a:latin typeface="+mn-lt"/>
                <a:ea typeface="+mn-ea"/>
                <a:cs typeface="+mn-cs"/>
              </a:rPr>
              <a:t>Bild:https://commons.wikimedia.org/wiki/File:D_suzukii_male1.jpg </a:t>
            </a: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29</a:t>
            </a:fld>
            <a:endParaRPr lang="de-D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Aus der Grafik wird ersichtlich, dass bereits ab 30°C die Wirkung vieler PSM abfällt bzw. gleich Null geht. Nur Öle behalten auch bei &gt;30°C ihre volle Wirksamkeit</a:t>
            </a:r>
            <a:endParaRPr dirty="0"/>
          </a:p>
          <a:p>
            <a:pPr>
              <a:defRPr/>
            </a:pPr>
            <a:endParaRPr lang="de-DE" dirty="0"/>
          </a:p>
          <a:p>
            <a:pPr>
              <a:buFont typeface="Wingdings"/>
              <a:buChar char="Ø"/>
              <a:defRPr/>
            </a:pPr>
            <a:r>
              <a:rPr lang="de-DE" dirty="0"/>
              <a:t>Ungeeignete Witterung und/oder Extremwetter</a:t>
            </a:r>
          </a:p>
          <a:p>
            <a:pPr lvl="1">
              <a:defRPr/>
            </a:pPr>
            <a:r>
              <a:rPr lang="de-DE" sz="2800" dirty="0"/>
              <a:t> Einschränkung der Anwendbarkeit z.B. durch Hitze/Starkniederschläge</a:t>
            </a:r>
            <a:endParaRPr lang="de-DE" dirty="0"/>
          </a:p>
          <a:p>
            <a:pPr lvl="1">
              <a:defRPr/>
            </a:pPr>
            <a:r>
              <a:rPr lang="de-DE" sz="2800" dirty="0"/>
              <a:t> Temperaturstabilität der Mittel (Wirkungsdauer und Gefahr der </a:t>
            </a:r>
            <a:br>
              <a:rPr lang="de-DE" sz="2800" dirty="0"/>
            </a:br>
            <a:r>
              <a:rPr lang="de-DE" sz="2800" dirty="0"/>
              <a:t> Abwaschung/Verdünnung/Auswaschung von Herbiziden)</a:t>
            </a:r>
            <a:endParaRPr lang="de-DE" dirty="0"/>
          </a:p>
          <a:p>
            <a:pPr>
              <a:defRPr/>
            </a:pPr>
            <a:endParaRPr lang="de-DE" dirty="0"/>
          </a:p>
          <a:p>
            <a:pPr>
              <a:defRPr/>
            </a:pPr>
            <a:endParaRPr lang="de-DE" dirty="0"/>
          </a:p>
          <a:p>
            <a:pPr marL="0" marR="0" indent="0" algn="l" defTabSz="914400">
              <a:lnSpc>
                <a:spcPct val="100000"/>
              </a:lnSpc>
              <a:spcBef>
                <a:spcPts val="0"/>
              </a:spcBef>
              <a:spcAft>
                <a:spcPts val="0"/>
              </a:spcAft>
              <a:buClrTx/>
              <a:buSzTx/>
              <a:buFontTx/>
              <a:buNone/>
              <a:defRPr/>
            </a:pPr>
            <a:r>
              <a:rPr lang="de-DE" sz="1200" dirty="0"/>
              <a:t>Quelle: </a:t>
            </a:r>
            <a:r>
              <a:rPr lang="de-DE" sz="1200" u="sng" dirty="0">
                <a:hlinkClick r:id="rId3" tooltip="http://www.hortipendium.de/insektizid"/>
              </a:rPr>
              <a:t>www.hortipendium.de/insektizid</a:t>
            </a:r>
            <a:r>
              <a:rPr lang="de-DE" sz="1200" dirty="0"/>
              <a:t> (angepasst nach dem Original von Dr. Frank Burghause, DLR (14.05.13)</a:t>
            </a:r>
            <a:endParaRPr lang="de-DE" sz="1200" dirty="0">
              <a:solidFill>
                <a:srgbClr val="C00000"/>
              </a:solidFill>
            </a:endParaRP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31</a:t>
            </a:fld>
            <a:endParaRPr lang="de-D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Der Klimawandel fördert die veränderte Wirksamkeit von Pflanzenschutzmitteln durch den Anstieg der Anzahl der Sommer- (&gt;25°C) und Hitzetage (&gt;30°C) bzw. durch die wahrscheinliche Zunahme von Extremwetterereignissen wie Starkniederschlägen. Gleichzeitig treten durch höhere Durchschnittstemperaturen Vektoren wie Blattläuse bereits früher im Jahr auf bzw. überdauern besser die Wintermonate.</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33</a:t>
            </a:fld>
            <a:endParaRPr lang="de-D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None/>
              <a:defRPr/>
            </a:pPr>
            <a:r>
              <a:rPr lang="de-DE" sz="1200">
                <a:solidFill>
                  <a:schemeClr val="tx1"/>
                </a:solidFill>
                <a:latin typeface="+mn-lt"/>
                <a:ea typeface="+mn-ea"/>
                <a:cs typeface="+mn-cs"/>
              </a:rPr>
              <a:t>Bausteinstrategien nur im Verbund ausreichend wirksam; Ziel ist immer, den Off‐farm‐Input weiter zu reduzieren ‐ Resilienz steigern</a:t>
            </a:r>
            <a:endParaRPr lang="de-DE"/>
          </a:p>
          <a:p>
            <a:pPr>
              <a:buFont typeface="Wingdings"/>
              <a:buChar char="Ø"/>
              <a:defRPr/>
            </a:pPr>
            <a:endParaRPr lang="de-DE"/>
          </a:p>
          <a:p>
            <a:pPr>
              <a:buFont typeface="Wingdings"/>
              <a:buChar char="Ø"/>
              <a:defRPr/>
            </a:pPr>
            <a:r>
              <a:rPr lang="de-DE"/>
              <a:t> Förderung und Schonung funktioneller Biodiversität </a:t>
            </a:r>
            <a:endParaRPr/>
          </a:p>
          <a:p>
            <a:pPr lvl="1">
              <a:buFont typeface="Wingdings"/>
              <a:buChar char="Ø"/>
              <a:defRPr/>
            </a:pPr>
            <a:r>
              <a:rPr lang="de-DE" sz="1200">
                <a:solidFill>
                  <a:schemeClr val="tx1"/>
                </a:solidFill>
                <a:latin typeface="+mn-lt"/>
                <a:ea typeface="+mn-ea"/>
                <a:cs typeface="+mn-cs"/>
              </a:rPr>
              <a:t>Durch mehr genetische Vielfalt geringerer Befallsdruck</a:t>
            </a:r>
          </a:p>
          <a:p>
            <a:pPr marL="457200" marR="0" lvl="1" indent="0" algn="l" defTabSz="914400">
              <a:lnSpc>
                <a:spcPct val="100000"/>
              </a:lnSpc>
              <a:spcBef>
                <a:spcPts val="0"/>
              </a:spcBef>
              <a:spcAft>
                <a:spcPts val="0"/>
              </a:spcAft>
              <a:buClrTx/>
              <a:buSzTx/>
              <a:buFont typeface="Wingdings"/>
              <a:buChar char="Ø"/>
              <a:defRPr/>
            </a:pPr>
            <a:r>
              <a:rPr lang="de-DE"/>
              <a:t>Blühstreifen zur Förderung von Blattlausprädatoren</a:t>
            </a:r>
            <a:endParaRPr/>
          </a:p>
          <a:p>
            <a:pPr lvl="1">
              <a:buFont typeface="Wingdings"/>
              <a:buChar char="Ø"/>
              <a:defRPr/>
            </a:pPr>
            <a:endParaRPr lang="de-DE"/>
          </a:p>
          <a:p>
            <a:pPr>
              <a:buFont typeface="Wingdings"/>
              <a:buChar char="Ø"/>
              <a:defRPr/>
            </a:pPr>
            <a:r>
              <a:rPr lang="de-DE"/>
              <a:t> Managementmaßnahmen zur Reduktion des Auftretens</a:t>
            </a:r>
            <a:endParaRPr/>
          </a:p>
          <a:p>
            <a:pPr lvl="1">
              <a:buFont typeface="Wingdings"/>
              <a:buChar char="Ø"/>
              <a:defRPr/>
            </a:pPr>
            <a:r>
              <a:rPr lang="de-DE" sz="1200">
                <a:solidFill>
                  <a:schemeClr val="tx1"/>
                </a:solidFill>
                <a:latin typeface="+mn-lt"/>
                <a:ea typeface="+mn-ea"/>
                <a:cs typeface="+mn-cs"/>
              </a:rPr>
              <a:t>Folgen reduzieren (•Sommerschnitt •Wurzelschnitt •Befallsdruck nach starkem Befall wieder reduzieren (Blattabbau fördern usw.))</a:t>
            </a:r>
            <a:endParaRPr/>
          </a:p>
          <a:p>
            <a:pPr lvl="1">
              <a:buFont typeface="Wingdings"/>
              <a:buChar char="Ø"/>
              <a:defRPr/>
            </a:pPr>
            <a:r>
              <a:rPr lang="de-DE" sz="1200">
                <a:solidFill>
                  <a:schemeClr val="tx1"/>
                </a:solidFill>
                <a:latin typeface="+mn-lt"/>
                <a:ea typeface="+mn-ea"/>
                <a:cs typeface="+mn-cs"/>
              </a:rPr>
              <a:t>Robuste Sorten auswählen</a:t>
            </a:r>
            <a:endParaRPr/>
          </a:p>
          <a:p>
            <a:pPr lvl="1">
              <a:buFont typeface="Wingdings"/>
              <a:buChar char="Ø"/>
              <a:defRPr/>
            </a:pPr>
            <a:r>
              <a:rPr lang="de-DE" sz="1200">
                <a:solidFill>
                  <a:schemeClr val="tx1"/>
                </a:solidFill>
                <a:latin typeface="+mn-lt"/>
                <a:ea typeface="+mn-ea"/>
                <a:cs typeface="+mn-cs"/>
              </a:rPr>
              <a:t>Züchtung</a:t>
            </a:r>
            <a:endParaRPr/>
          </a:p>
          <a:p>
            <a:pPr lvl="1">
              <a:buFont typeface="Wingdings"/>
              <a:buChar char="Ø"/>
              <a:defRPr/>
            </a:pPr>
            <a:r>
              <a:rPr lang="de-DE" sz="1200">
                <a:solidFill>
                  <a:schemeClr val="tx1"/>
                </a:solidFill>
                <a:latin typeface="+mn-lt"/>
                <a:ea typeface="+mn-ea"/>
                <a:cs typeface="+mn-cs"/>
              </a:rPr>
              <a:t>Ausrichtung der Anlage in Windrichtung, um schnelleres Abtrocknen zu ermöglichen und so die Pilzgefahr zu reduzieren. </a:t>
            </a:r>
          </a:p>
          <a:p>
            <a:pPr lvl="1">
              <a:buFont typeface="Wingdings"/>
              <a:buChar char="Ø"/>
              <a:defRPr/>
            </a:pPr>
            <a:endParaRPr lang="de-DE"/>
          </a:p>
          <a:p>
            <a:pPr>
              <a:buFont typeface="Wingdings"/>
              <a:buChar char="Ø"/>
              <a:defRPr/>
            </a:pPr>
            <a:r>
              <a:rPr lang="de-DE"/>
              <a:t> Einsatz von direkten Maßnahmen</a:t>
            </a:r>
            <a:endParaRPr/>
          </a:p>
          <a:p>
            <a:pPr lvl="1">
              <a:buFont typeface="Wingdings"/>
              <a:buChar char="Ø"/>
              <a:defRPr/>
            </a:pPr>
            <a:r>
              <a:rPr lang="de-DE" sz="1200">
                <a:solidFill>
                  <a:schemeClr val="tx1"/>
                </a:solidFill>
                <a:latin typeface="+mn-lt"/>
                <a:ea typeface="+mn-ea"/>
                <a:cs typeface="+mn-cs"/>
              </a:rPr>
              <a:t>Möglichst schadensneutral Extrembefall mit PSM reduzieren</a:t>
            </a:r>
            <a:endParaRPr/>
          </a:p>
          <a:p>
            <a:pPr lvl="1">
              <a:buFont typeface="Wingdings"/>
              <a:buChar char="Ø"/>
              <a:defRPr/>
            </a:pPr>
            <a:r>
              <a:rPr lang="de-DE" sz="1200">
                <a:solidFill>
                  <a:schemeClr val="tx1"/>
                </a:solidFill>
                <a:latin typeface="+mn-lt"/>
                <a:ea typeface="+mn-ea"/>
                <a:cs typeface="+mn-cs"/>
              </a:rPr>
              <a:t>Befallsspitzen brechen</a:t>
            </a:r>
          </a:p>
          <a:p>
            <a:pPr lvl="1">
              <a:buFont typeface="Wingdings"/>
              <a:buChar char="Ø"/>
              <a:defRPr/>
            </a:pPr>
            <a:r>
              <a:rPr lang="de-DE" sz="1200">
                <a:solidFill>
                  <a:schemeClr val="tx1"/>
                </a:solidFill>
                <a:latin typeface="+mn-lt"/>
                <a:ea typeface="+mn-ea"/>
                <a:cs typeface="+mn-cs"/>
              </a:rPr>
              <a:t>Geschützter Anbau</a:t>
            </a:r>
            <a:endParaRPr lang="de-DE"/>
          </a:p>
          <a:p>
            <a:pPr marL="0" marR="0" lvl="0" indent="0" algn="l" defTabSz="914400">
              <a:lnSpc>
                <a:spcPct val="100000"/>
              </a:lnSpc>
              <a:spcBef>
                <a:spcPts val="0"/>
              </a:spcBef>
              <a:spcAft>
                <a:spcPts val="0"/>
              </a:spcAft>
              <a:buClrTx/>
              <a:buSzTx/>
              <a:buFontTx/>
              <a:buNone/>
              <a:defRPr/>
            </a:pPr>
            <a:endParaRPr lang="de-DE"/>
          </a:p>
          <a:p>
            <a:pPr>
              <a:defRPr/>
            </a:pPr>
            <a:r>
              <a:rPr lang="de-DE" sz="1200">
                <a:latin typeface="Arial"/>
              </a:rPr>
              <a:t>Weiterführende Informationen: </a:t>
            </a:r>
            <a:endParaRPr/>
          </a:p>
          <a:p>
            <a:pPr>
              <a:defRPr/>
            </a:pPr>
            <a:r>
              <a:rPr lang="de-DE" sz="1200">
                <a:latin typeface="Arial"/>
              </a:rPr>
              <a:t>„Die drei Säulen der Pflanzengesundheit im Ökologischen Obstbau in Zeiten des Klimawandels“</a:t>
            </a:r>
            <a:endParaRPr/>
          </a:p>
          <a:p>
            <a:pPr>
              <a:defRPr/>
            </a:pPr>
            <a:r>
              <a:rPr lang="de-DE" sz="1200"/>
              <a:t>Jutta Kienzle, Universität Hohenheim / Fördergemeinschaft Ökologischer Obstbau e.V.</a:t>
            </a:r>
            <a:endParaRPr/>
          </a:p>
          <a:p>
            <a:pPr marL="0" marR="0" lvl="0" indent="0" algn="l" defTabSz="914400">
              <a:lnSpc>
                <a:spcPct val="100000"/>
              </a:lnSpc>
              <a:spcBef>
                <a:spcPts val="0"/>
              </a:spcBef>
              <a:spcAft>
                <a:spcPts val="0"/>
              </a:spcAft>
              <a:buClrTx/>
              <a:buSzTx/>
              <a:buFontTx/>
              <a:buNone/>
              <a:defRPr/>
            </a:pPr>
            <a:r>
              <a:rPr lang="de-DE"/>
              <a:t>https://www.bodensee-stiftung.org/wp-content/uploads/Kienzle_pflanzengesundheit_oeko_klimawandel.pdf </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34</a:t>
            </a:fld>
            <a:endParaRPr lang="de-DE"/>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https</a:t>
            </a:r>
            <a:r>
              <a:rPr lang="de-DE" dirty="0"/>
              <a:t>://www.bodensee-stiftung.org/wp-content/uploads/Kienzle_pflanzengesundheit_oeko_klimawandel.pdf</a:t>
            </a:r>
          </a:p>
        </p:txBody>
      </p:sp>
      <p:sp>
        <p:nvSpPr>
          <p:cNvPr id="4" name="Foliennummernplatzhalter 3"/>
          <p:cNvSpPr>
            <a:spLocks noGrp="1"/>
          </p:cNvSpPr>
          <p:nvPr>
            <p:ph type="sldNum" sz="quarter" idx="10"/>
          </p:nvPr>
        </p:nvSpPr>
        <p:spPr/>
        <p:txBody>
          <a:bodyPr/>
          <a:lstStyle/>
          <a:p>
            <a:fld id="{06A741CA-AA39-4C3D-9D18-DF6523E14173}" type="slidenum">
              <a:rPr lang="de-DE" smtClean="0"/>
              <a:t>37</a:t>
            </a:fld>
            <a:endParaRPr lang="de-DE"/>
          </a:p>
        </p:txBody>
      </p:sp>
    </p:spTree>
    <p:extLst>
      <p:ext uri="{BB962C8B-B14F-4D97-AF65-F5344CB8AC3E}">
        <p14:creationId xmlns:p14="http://schemas.microsoft.com/office/powerpoint/2010/main" val="6007967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Zum Abschluss möchte ich Ihnen noch</a:t>
            </a:r>
            <a:r>
              <a:rPr lang="de-DE" baseline="0" dirty="0"/>
              <a:t> das AWA-Webtool vorstellen, das im Projekt LIFE AgriAdapt entwickelt wurde und Sie auch zu Hause und unterwegs mit einem internetfähigen Endgerät verwenden können.</a:t>
            </a:r>
          </a:p>
          <a:p>
            <a:r>
              <a:rPr lang="de-DE" baseline="0" dirty="0"/>
              <a:t>Das Programm besteht aus den drei Modulen </a:t>
            </a:r>
          </a:p>
          <a:p>
            <a:pPr marL="171450" indent="-171450">
              <a:buFont typeface="Arial" panose="020B0604020202020204" pitchFamily="34" charset="0"/>
              <a:buChar char="•"/>
            </a:pPr>
            <a:r>
              <a:rPr lang="de-DE" baseline="0" dirty="0"/>
              <a:t>Quiz</a:t>
            </a:r>
          </a:p>
          <a:p>
            <a:pPr marL="171450" indent="-171450">
              <a:buFont typeface="Arial" panose="020B0604020202020204" pitchFamily="34" charset="0"/>
              <a:buChar char="•"/>
            </a:pPr>
            <a:r>
              <a:rPr lang="de-DE" baseline="0" dirty="0"/>
              <a:t>Wetterprojektionen </a:t>
            </a:r>
          </a:p>
          <a:p>
            <a:pPr marL="171450" indent="-171450">
              <a:buFont typeface="Arial" panose="020B0604020202020204" pitchFamily="34" charset="0"/>
              <a:buChar char="•"/>
            </a:pPr>
            <a:r>
              <a:rPr lang="de-DE" baseline="0" dirty="0"/>
              <a:t>Und konkreten Anpassungsmaßnahmen</a:t>
            </a:r>
          </a:p>
          <a:p>
            <a:pPr marL="0" indent="0">
              <a:buFont typeface="Arial" panose="020B0604020202020204" pitchFamily="34" charset="0"/>
              <a:buNone/>
            </a:pPr>
            <a:r>
              <a:rPr lang="de-DE" baseline="0" dirty="0"/>
              <a:t>Ich möchte an dieser Stelle nur auf die Wetterprojektionen eingehen.</a:t>
            </a:r>
            <a:endParaRPr lang="de-DE" dirty="0"/>
          </a:p>
        </p:txBody>
      </p:sp>
      <p:sp>
        <p:nvSpPr>
          <p:cNvPr id="4" name="Foliennummernplatzhalter 3"/>
          <p:cNvSpPr>
            <a:spLocks noGrp="1"/>
          </p:cNvSpPr>
          <p:nvPr>
            <p:ph type="sldNum" sz="quarter" idx="10"/>
          </p:nvPr>
        </p:nvSpPr>
        <p:spPr/>
        <p:txBody>
          <a:bodyPr/>
          <a:lstStyle/>
          <a:p>
            <a:pPr>
              <a:defRPr/>
            </a:pPr>
            <a:fld id="{06A741CA-AA39-4C3D-9D18-DF6523E14173}" type="slidenum">
              <a:rPr lang="de-DE" smtClean="0"/>
              <a:t>38</a:t>
            </a:fld>
            <a:endParaRPr lang="de-DE"/>
          </a:p>
        </p:txBody>
      </p:sp>
    </p:spTree>
    <p:extLst>
      <p:ext uri="{BB962C8B-B14F-4D97-AF65-F5344CB8AC3E}">
        <p14:creationId xmlns:p14="http://schemas.microsoft.com/office/powerpoint/2010/main" val="20875545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Über ganz</a:t>
            </a:r>
            <a:r>
              <a:rPr lang="de-DE" baseline="0" dirty="0"/>
              <a:t> Europa verteilt liegen für einzelne Raster (</a:t>
            </a:r>
            <a:r>
              <a:rPr lang="de-DE" baseline="0" dirty="0" err="1"/>
              <a:t>Grids</a:t>
            </a:r>
            <a:r>
              <a:rPr lang="de-DE" baseline="0" dirty="0"/>
              <a:t>) von 25 x 25 km Daten zu Wetteraufzeichnungen und –</a:t>
            </a:r>
            <a:r>
              <a:rPr lang="de-DE" baseline="0" dirty="0" err="1"/>
              <a:t>projektionen</a:t>
            </a:r>
            <a:r>
              <a:rPr lang="de-DE" baseline="0" dirty="0"/>
              <a:t> vor. </a:t>
            </a:r>
            <a:endParaRPr lang="de-DE" dirty="0"/>
          </a:p>
        </p:txBody>
      </p:sp>
      <p:sp>
        <p:nvSpPr>
          <p:cNvPr id="4" name="Foliennummernplatzhalter 3"/>
          <p:cNvSpPr>
            <a:spLocks noGrp="1"/>
          </p:cNvSpPr>
          <p:nvPr>
            <p:ph type="sldNum" sz="quarter" idx="10"/>
          </p:nvPr>
        </p:nvSpPr>
        <p:spPr/>
        <p:txBody>
          <a:bodyPr/>
          <a:lstStyle/>
          <a:p>
            <a:pPr>
              <a:defRPr/>
            </a:pPr>
            <a:fld id="{06A741CA-AA39-4C3D-9D18-DF6523E14173}" type="slidenum">
              <a:rPr lang="de-DE" smtClean="0"/>
              <a:t>39</a:t>
            </a:fld>
            <a:endParaRPr lang="de-DE"/>
          </a:p>
        </p:txBody>
      </p:sp>
    </p:spTree>
    <p:extLst>
      <p:ext uri="{BB962C8B-B14F-4D97-AF65-F5344CB8AC3E}">
        <p14:creationId xmlns:p14="http://schemas.microsoft.com/office/powerpoint/2010/main" val="41475281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Projektionen für die kommenden 30 Jahre</a:t>
            </a:r>
            <a:r>
              <a:rPr lang="de-DE" baseline="0" dirty="0"/>
              <a:t> wurden zu sogenannten Agro-Klimatischen-Indikatoren aufbereitet wie die Vorhersage des </a:t>
            </a:r>
            <a:r>
              <a:rPr lang="de-DE" baseline="0" dirty="0" err="1"/>
              <a:t>Huglin</a:t>
            </a:r>
            <a:r>
              <a:rPr lang="de-DE" baseline="0" dirty="0"/>
              <a:t>-Index, des Kühle-Nacht-Index oder wie hier der Klimatischen Wasserbilanz. Diese gibt Auskunft, wie sich in der Zukunft das Verhältnis von Niederschlag zu (</a:t>
            </a:r>
            <a:r>
              <a:rPr lang="de-DE" baseline="0" dirty="0" err="1"/>
              <a:t>Evapo</a:t>
            </a:r>
            <a:r>
              <a:rPr lang="de-DE" baseline="0" dirty="0"/>
              <a:t>)-Transpiration verhalten wird und damit, wie viel Wasser den Pflanzen in der Zeit von April bis September zur Verfügung steht. Das Wasser, das hier fehlt, muss im Boden gespeichert oder technisch zugeführt werden. </a:t>
            </a:r>
            <a:endParaRPr lang="de-DE" dirty="0"/>
          </a:p>
        </p:txBody>
      </p:sp>
      <p:sp>
        <p:nvSpPr>
          <p:cNvPr id="4" name="Foliennummernplatzhalter 3"/>
          <p:cNvSpPr>
            <a:spLocks noGrp="1"/>
          </p:cNvSpPr>
          <p:nvPr>
            <p:ph type="sldNum" sz="quarter" idx="10"/>
          </p:nvPr>
        </p:nvSpPr>
        <p:spPr/>
        <p:txBody>
          <a:bodyPr/>
          <a:lstStyle/>
          <a:p>
            <a:pPr>
              <a:defRPr/>
            </a:pPr>
            <a:fld id="{06A741CA-AA39-4C3D-9D18-DF6523E14173}" type="slidenum">
              <a:rPr lang="de-DE" smtClean="0"/>
              <a:t>40</a:t>
            </a:fld>
            <a:endParaRPr lang="de-DE"/>
          </a:p>
        </p:txBody>
      </p:sp>
    </p:spTree>
    <p:extLst>
      <p:ext uri="{BB962C8B-B14F-4D97-AF65-F5344CB8AC3E}">
        <p14:creationId xmlns:p14="http://schemas.microsoft.com/office/powerpoint/2010/main" val="37809334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Vielen Dank </a:t>
            </a:r>
            <a:r>
              <a:rPr lang="de-DE" baseline="0" dirty="0"/>
              <a:t>für Ihre Aufmerksamkeit. </a:t>
            </a:r>
            <a:endParaRPr lang="de-DE" dirty="0"/>
          </a:p>
        </p:txBody>
      </p:sp>
      <p:sp>
        <p:nvSpPr>
          <p:cNvPr id="4" name="Foliennummernplatzhalter 3"/>
          <p:cNvSpPr>
            <a:spLocks noGrp="1"/>
          </p:cNvSpPr>
          <p:nvPr>
            <p:ph type="sldNum" sz="quarter" idx="10"/>
          </p:nvPr>
        </p:nvSpPr>
        <p:spPr/>
        <p:txBody>
          <a:bodyPr/>
          <a:lstStyle/>
          <a:p>
            <a:pPr>
              <a:defRPr/>
            </a:pPr>
            <a:fld id="{06A741CA-AA39-4C3D-9D18-DF6523E14173}" type="slidenum">
              <a:rPr lang="de-DE" smtClean="0"/>
              <a:t>41</a:t>
            </a:fld>
            <a:endParaRPr lang="de-DE"/>
          </a:p>
        </p:txBody>
      </p:sp>
    </p:spTree>
    <p:extLst>
      <p:ext uri="{BB962C8B-B14F-4D97-AF65-F5344CB8AC3E}">
        <p14:creationId xmlns:p14="http://schemas.microsoft.com/office/powerpoint/2010/main" val="38938489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54666"/>
            <a:ext cx="9144000" cy="2201849"/>
          </a:xfrm>
          <a:prstGeom prst="rect">
            <a:avLst/>
          </a:prstGeom>
        </p:spPr>
        <p:txBody>
          <a:bodyPr anchor="t">
            <a:normAutofit/>
          </a:bodyPr>
          <a:lstStyle>
            <a:lvl1pPr algn="ctr">
              <a:defRPr sz="5400"/>
            </a:lvl1pPr>
          </a:lstStyle>
          <a:p>
            <a:pPr>
              <a:defRPr/>
            </a:pPr>
            <a:r>
              <a:rPr lang="de-DE"/>
              <a:t>Mastertitelformat bearbeiten</a:t>
            </a: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cxnSp>
        <p:nvCxnSpPr>
          <p:cNvPr id="7"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Fußzeilenplatzhalter 1"/>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de-DE"/>
              <a:t>Gemüsebau</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hortipendium.de/insektizid"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s://awa.agriadapt.eu/"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awa.agriadapt.eu/"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40.xml.rels><?xml version="1.0" encoding="UTF-8" standalone="yes"?>
<Relationships xmlns="http://schemas.openxmlformats.org/package/2006/relationships"><Relationship Id="rId3" Type="http://schemas.openxmlformats.org/officeDocument/2006/relationships/hyperlink" Target="https://awa.agriadapt.eu/"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23473"/>
            <a:ext cx="9144000" cy="2233042"/>
          </a:xfrm>
        </p:spPr>
        <p:txBody>
          <a:bodyPr/>
          <a:lstStyle/>
          <a:p>
            <a:pPr>
              <a:defRPr/>
            </a:pPr>
            <a:r>
              <a:rPr lang="de-DE" dirty="0"/>
              <a:t>Dauerkulturen im Klimawandel</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fi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32172" y="1978956"/>
            <a:ext cx="4127326" cy="3095495"/>
          </a:xfrm>
          <a:prstGeom prst="rect">
            <a:avLst/>
          </a:prstGeom>
        </p:spPr>
      </p:pic>
      <p:sp>
        <p:nvSpPr>
          <p:cNvPr id="2" name="Titel 1"/>
          <p:cNvSpPr>
            <a:spLocks noGrp="1"/>
          </p:cNvSpPr>
          <p:nvPr>
            <p:ph type="title"/>
          </p:nvPr>
        </p:nvSpPr>
        <p:spPr/>
        <p:txBody>
          <a:bodyPr/>
          <a:lstStyle/>
          <a:p>
            <a:r>
              <a:rPr lang="de-DE" dirty="0"/>
              <a:t>Obstbaubau im Klimawandel</a:t>
            </a:r>
          </a:p>
        </p:txBody>
      </p:sp>
      <p:sp>
        <p:nvSpPr>
          <p:cNvPr id="3" name="Inhaltsplatzhalter 2"/>
          <p:cNvSpPr>
            <a:spLocks noGrp="1"/>
          </p:cNvSpPr>
          <p:nvPr>
            <p:ph idx="1"/>
          </p:nvPr>
        </p:nvSpPr>
        <p:spPr/>
        <p:txBody>
          <a:bodyPr/>
          <a:lstStyle/>
          <a:p>
            <a:pPr algn="ctr"/>
            <a:endParaRPr lang="de-DE" b="1" dirty="0">
              <a:solidFill>
                <a:srgbClr val="C00000"/>
              </a:solidFill>
            </a:endParaRPr>
          </a:p>
          <a:p>
            <a:pPr algn="ctr"/>
            <a:endParaRPr lang="de-DE" b="1" dirty="0">
              <a:solidFill>
                <a:srgbClr val="C00000"/>
              </a:solidFill>
            </a:endParaRPr>
          </a:p>
          <a:p>
            <a:pPr algn="ctr"/>
            <a:endParaRPr lang="de-DE" b="1" dirty="0">
              <a:solidFill>
                <a:srgbClr val="C00000"/>
              </a:solidFill>
            </a:endParaRPr>
          </a:p>
        </p:txBody>
      </p:sp>
      <p:sp>
        <p:nvSpPr>
          <p:cNvPr id="4" name="Rechteck 3"/>
          <p:cNvSpPr/>
          <p:nvPr/>
        </p:nvSpPr>
        <p:spPr>
          <a:xfrm>
            <a:off x="3934683" y="5906211"/>
            <a:ext cx="4184159" cy="261610"/>
          </a:xfrm>
          <a:prstGeom prst="rect">
            <a:avLst/>
          </a:prstGeom>
        </p:spPr>
        <p:txBody>
          <a:bodyPr wrap="none">
            <a:spAutoFit/>
          </a:bodyPr>
          <a:lstStyle/>
          <a:p>
            <a:r>
              <a:rPr lang="de-DE" sz="1100" dirty="0"/>
              <a:t>Sturmwurf in einer Apfelplantage Quelle: ESTEBURG-Obstbauzentrum</a:t>
            </a:r>
          </a:p>
        </p:txBody>
      </p:sp>
      <p:pic>
        <p:nvPicPr>
          <p:cNvPr id="12" name="Grafik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34683" y="2730674"/>
            <a:ext cx="4169273" cy="3126955"/>
          </a:xfrm>
          <a:prstGeom prst="rect">
            <a:avLst/>
          </a:prstGeom>
        </p:spPr>
      </p:pic>
      <p:pic>
        <p:nvPicPr>
          <p:cNvPr id="5" name="Grafik 4"/>
          <p:cNvPicPr>
            <a:picLocks noChangeAspect="1"/>
          </p:cNvPicPr>
          <p:nvPr/>
        </p:nvPicPr>
        <p:blipFill>
          <a:blip r:embed="rId5"/>
          <a:stretch>
            <a:fillRect/>
          </a:stretch>
        </p:blipFill>
        <p:spPr>
          <a:xfrm>
            <a:off x="7834750" y="1696997"/>
            <a:ext cx="3783013" cy="2507894"/>
          </a:xfrm>
          <a:prstGeom prst="rect">
            <a:avLst/>
          </a:prstGeom>
        </p:spPr>
      </p:pic>
      <p:sp>
        <p:nvSpPr>
          <p:cNvPr id="6" name="Rechteck 5"/>
          <p:cNvSpPr/>
          <p:nvPr/>
        </p:nvSpPr>
        <p:spPr>
          <a:xfrm>
            <a:off x="8229600" y="4178633"/>
            <a:ext cx="3388163" cy="261610"/>
          </a:xfrm>
          <a:prstGeom prst="rect">
            <a:avLst/>
          </a:prstGeom>
        </p:spPr>
        <p:txBody>
          <a:bodyPr wrap="square">
            <a:spAutoFit/>
          </a:bodyPr>
          <a:lstStyle/>
          <a:p>
            <a:pPr algn="r"/>
            <a:r>
              <a:rPr lang="de-DE" sz="1100" dirty="0">
                <a:solidFill>
                  <a:srgbClr val="000000"/>
                </a:solidFill>
              </a:rPr>
              <a:t> Frostschäden an Kirschen </a:t>
            </a:r>
            <a:r>
              <a:rPr lang="de-DE" sz="1100" dirty="0"/>
              <a:t>Quelle</a:t>
            </a:r>
            <a:r>
              <a:rPr lang="de-DE" sz="1100" dirty="0">
                <a:solidFill>
                  <a:srgbClr val="000000"/>
                </a:solidFill>
              </a:rPr>
              <a:t>: Jörg </a:t>
            </a:r>
            <a:r>
              <a:rPr lang="de-DE" sz="1100" dirty="0" err="1">
                <a:solidFill>
                  <a:srgbClr val="000000"/>
                </a:solidFill>
              </a:rPr>
              <a:t>Jenrich</a:t>
            </a:r>
            <a:r>
              <a:rPr lang="de-DE" sz="1100" dirty="0">
                <a:solidFill>
                  <a:srgbClr val="000000"/>
                </a:solidFill>
              </a:rPr>
              <a:t> (LTZ) </a:t>
            </a:r>
            <a:endParaRPr lang="de-DE" sz="1100" dirty="0"/>
          </a:p>
        </p:txBody>
      </p:sp>
      <p:sp>
        <p:nvSpPr>
          <p:cNvPr id="7" name="Rechteck 6"/>
          <p:cNvSpPr/>
          <p:nvPr/>
        </p:nvSpPr>
        <p:spPr>
          <a:xfrm>
            <a:off x="1075553" y="5577450"/>
            <a:ext cx="3360446" cy="430887"/>
          </a:xfrm>
          <a:prstGeom prst="rect">
            <a:avLst/>
          </a:prstGeom>
        </p:spPr>
        <p:txBody>
          <a:bodyPr wrap="square">
            <a:spAutoFit/>
          </a:bodyPr>
          <a:lstStyle/>
          <a:p>
            <a:r>
              <a:rPr lang="de-DE" sz="1100" dirty="0">
                <a:solidFill>
                  <a:srgbClr val="000000"/>
                </a:solidFill>
              </a:rPr>
              <a:t>Hagelschaden an Zwetschgen</a:t>
            </a:r>
          </a:p>
          <a:p>
            <a:r>
              <a:rPr lang="de-DE" sz="1100" dirty="0">
                <a:solidFill>
                  <a:srgbClr val="000000"/>
                </a:solidFill>
              </a:rPr>
              <a:t>Quelle: Neuwald (KOB)</a:t>
            </a:r>
            <a:endParaRPr lang="de-DE" sz="1100" dirty="0"/>
          </a:p>
        </p:txBody>
      </p:sp>
    </p:spTree>
    <p:extLst>
      <p:ext uri="{BB962C8B-B14F-4D97-AF65-F5344CB8AC3E}">
        <p14:creationId xmlns:p14="http://schemas.microsoft.com/office/powerpoint/2010/main" val="3469580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Weinbau im Klimawandel</a:t>
            </a:r>
            <a:endParaRPr dirty="0"/>
          </a:p>
        </p:txBody>
      </p:sp>
      <p:sp>
        <p:nvSpPr>
          <p:cNvPr id="5" name="Inhaltsplatzhalter 2"/>
          <p:cNvSpPr>
            <a:spLocks noGrp="1"/>
          </p:cNvSpPr>
          <p:nvPr>
            <p:ph idx="1"/>
          </p:nvPr>
        </p:nvSpPr>
        <p:spPr bwMode="auto"/>
        <p:txBody>
          <a:bodyPr/>
          <a:lstStyle/>
          <a:p>
            <a:pPr algn="ctr">
              <a:defRPr/>
            </a:pPr>
            <a:endParaRPr lang="de-DE" b="1" dirty="0">
              <a:solidFill>
                <a:srgbClr val="C00000"/>
              </a:solidFill>
            </a:endParaRPr>
          </a:p>
          <a:p>
            <a:pPr algn="ctr">
              <a:defRPr/>
            </a:pPr>
            <a:endParaRPr lang="de-DE" b="1" dirty="0">
              <a:solidFill>
                <a:srgbClr val="C00000"/>
              </a:solidFill>
            </a:endParaRPr>
          </a:p>
          <a:p>
            <a:pPr algn="ctr">
              <a:defRPr/>
            </a:pPr>
            <a:endParaRPr lang="de-DE" b="1" dirty="0">
              <a:solidFill>
                <a:srgbClr val="C00000"/>
              </a:solidFill>
            </a:endParaRPr>
          </a:p>
        </p:txBody>
      </p:sp>
      <p:pic>
        <p:nvPicPr>
          <p:cNvPr id="8" name="Grafik 6"/>
          <p:cNvPicPr>
            <a:picLocks noChangeAspect="1"/>
          </p:cNvPicPr>
          <p:nvPr/>
        </p:nvPicPr>
        <p:blipFill>
          <a:blip r:embed="rId3"/>
          <a:stretch/>
        </p:blipFill>
        <p:spPr bwMode="auto">
          <a:xfrm>
            <a:off x="732472" y="1832548"/>
            <a:ext cx="3989069" cy="2659379"/>
          </a:xfrm>
          <a:prstGeom prst="rect">
            <a:avLst/>
          </a:prstGeom>
        </p:spPr>
      </p:pic>
      <p:sp>
        <p:nvSpPr>
          <p:cNvPr id="10" name="Rechteck 9"/>
          <p:cNvSpPr/>
          <p:nvPr/>
        </p:nvSpPr>
        <p:spPr>
          <a:xfrm>
            <a:off x="647322" y="4509120"/>
            <a:ext cx="3360446" cy="430887"/>
          </a:xfrm>
          <a:prstGeom prst="rect">
            <a:avLst/>
          </a:prstGeom>
        </p:spPr>
        <p:txBody>
          <a:bodyPr wrap="square">
            <a:spAutoFit/>
          </a:bodyPr>
          <a:lstStyle/>
          <a:p>
            <a:r>
              <a:rPr lang="de-DE" sz="1100" dirty="0">
                <a:solidFill>
                  <a:srgbClr val="000000"/>
                </a:solidFill>
              </a:rPr>
              <a:t>Rotweintrauben</a:t>
            </a:r>
          </a:p>
          <a:p>
            <a:r>
              <a:rPr lang="de-DE" sz="1100" dirty="0">
                <a:solidFill>
                  <a:srgbClr val="000000"/>
                </a:solidFill>
              </a:rPr>
              <a:t>Quelle: </a:t>
            </a:r>
            <a:r>
              <a:rPr lang="de-DE" sz="1100" dirty="0"/>
              <a:t>Jill Wellington auf Pixabay </a:t>
            </a:r>
          </a:p>
        </p:txBody>
      </p:sp>
      <p:sp>
        <p:nvSpPr>
          <p:cNvPr id="11" name="Rechteck 10"/>
          <p:cNvSpPr/>
          <p:nvPr/>
        </p:nvSpPr>
        <p:spPr>
          <a:xfrm>
            <a:off x="7902659" y="4745113"/>
            <a:ext cx="3360446" cy="430887"/>
          </a:xfrm>
          <a:prstGeom prst="rect">
            <a:avLst/>
          </a:prstGeom>
        </p:spPr>
        <p:txBody>
          <a:bodyPr wrap="square">
            <a:spAutoFit/>
          </a:bodyPr>
          <a:lstStyle/>
          <a:p>
            <a:r>
              <a:rPr lang="de-DE" sz="1100" dirty="0">
                <a:solidFill>
                  <a:srgbClr val="000000"/>
                </a:solidFill>
              </a:rPr>
              <a:t>Sonnenbrand an Weintrauben</a:t>
            </a:r>
          </a:p>
          <a:p>
            <a:r>
              <a:rPr lang="de-DE" sz="1100" dirty="0">
                <a:solidFill>
                  <a:srgbClr val="000000"/>
                </a:solidFill>
              </a:rPr>
              <a:t>Quelle: Hochschule Geisenheim</a:t>
            </a:r>
            <a:endParaRPr lang="de-DE" sz="1100" dirty="0"/>
          </a:p>
        </p:txBody>
      </p:sp>
      <p:pic>
        <p:nvPicPr>
          <p:cNvPr id="12" name="Grafik 11"/>
          <p:cNvPicPr>
            <a:picLocks noChangeAspect="1"/>
          </p:cNvPicPr>
          <p:nvPr/>
        </p:nvPicPr>
        <p:blipFill>
          <a:blip r:embed="rId4"/>
          <a:stretch/>
        </p:blipFill>
        <p:spPr bwMode="auto">
          <a:xfrm>
            <a:off x="4519196" y="3146402"/>
            <a:ext cx="2656924" cy="2656924"/>
          </a:xfrm>
          <a:prstGeom prst="rect">
            <a:avLst/>
          </a:prstGeom>
        </p:spPr>
      </p:pic>
      <p:sp>
        <p:nvSpPr>
          <p:cNvPr id="13" name="Rechteck 8"/>
          <p:cNvSpPr/>
          <p:nvPr/>
        </p:nvSpPr>
        <p:spPr bwMode="auto">
          <a:xfrm>
            <a:off x="4661211" y="5821212"/>
            <a:ext cx="1696298" cy="430887"/>
          </a:xfrm>
          <a:prstGeom prst="rect">
            <a:avLst/>
          </a:prstGeom>
        </p:spPr>
        <p:txBody>
          <a:bodyPr wrap="none">
            <a:spAutoFit/>
          </a:bodyPr>
          <a:lstStyle/>
          <a:p>
            <a:pPr>
              <a:defRPr/>
            </a:pPr>
            <a:r>
              <a:rPr lang="de-DE" sz="1100" dirty="0">
                <a:ea typeface="MS Mincho"/>
              </a:rPr>
              <a:t>Hagelschaden an Trauben </a:t>
            </a:r>
            <a:endParaRPr sz="1100" dirty="0"/>
          </a:p>
          <a:p>
            <a:pPr>
              <a:defRPr/>
            </a:pPr>
            <a:r>
              <a:rPr lang="de-DE" sz="1100" dirty="0">
                <a:ea typeface="MS Mincho"/>
              </a:rPr>
              <a:t>Quelle: HS Geisenheim </a:t>
            </a:r>
            <a:endParaRPr lang="de-DE" sz="1100" dirty="0"/>
          </a:p>
        </p:txBody>
      </p:sp>
      <p:pic>
        <p:nvPicPr>
          <p:cNvPr id="7" name="Grafik 5"/>
          <p:cNvPicPr>
            <a:picLocks noChangeAspect="1"/>
          </p:cNvPicPr>
          <p:nvPr/>
        </p:nvPicPr>
        <p:blipFill>
          <a:blip r:embed="rId5"/>
          <a:srcRect t="20605"/>
          <a:stretch/>
        </p:blipFill>
        <p:spPr bwMode="auto">
          <a:xfrm>
            <a:off x="7063572" y="1756613"/>
            <a:ext cx="4009558" cy="318339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a:t>
            </a:r>
            <a:endParaRPr dirty="0"/>
          </a:p>
        </p:txBody>
      </p:sp>
      <p:pic>
        <p:nvPicPr>
          <p:cNvPr id="5" name="Inhaltsplatzhalter 4"/>
          <p:cNvPicPr>
            <a:picLocks noGrp="1" noChangeAspect="1"/>
          </p:cNvPicPr>
          <p:nvPr>
            <p:ph idx="1"/>
          </p:nvPr>
        </p:nvPicPr>
        <p:blipFill>
          <a:blip r:embed="rId3"/>
          <a:stretch/>
        </p:blipFill>
        <p:spPr bwMode="auto">
          <a:xfrm>
            <a:off x="1187388" y="1131510"/>
            <a:ext cx="9527504" cy="5185710"/>
          </a:xfrm>
          <a:prstGeom prst="rect">
            <a:avLst/>
          </a:prstGeom>
        </p:spPr>
      </p:pic>
      <p:sp>
        <p:nvSpPr>
          <p:cNvPr id="6" name="Textfeld 5"/>
          <p:cNvSpPr>
            <a:spLocks/>
          </p:cNvSpPr>
          <p:nvPr/>
        </p:nvSpPr>
        <p:spPr bwMode="auto">
          <a:xfrm>
            <a:off x="3629029" y="1219041"/>
            <a:ext cx="4644221" cy="830997"/>
          </a:xfrm>
          <a:prstGeom prst="rect">
            <a:avLst/>
          </a:prstGeom>
          <a:noFill/>
        </p:spPr>
        <p:txBody>
          <a:bodyPr wrap="none" rtlCol="0">
            <a:spAutoFit/>
          </a:bodyPr>
          <a:lstStyle/>
          <a:p>
            <a:pPr algn="ctr">
              <a:defRPr/>
            </a:pPr>
            <a:r>
              <a:rPr lang="de-DE" sz="2400"/>
              <a:t>Durchschnittliche Jahrestemperatur</a:t>
            </a:r>
            <a:endParaRPr/>
          </a:p>
          <a:p>
            <a:pPr algn="ctr">
              <a:defRPr/>
            </a:pPr>
            <a:r>
              <a:rPr lang="de-DE" sz="2400"/>
              <a:t>Baden-Württemberg</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Obstbau im Klimawandel</a:t>
            </a:r>
          </a:p>
        </p:txBody>
      </p:sp>
      <p:pic>
        <p:nvPicPr>
          <p:cNvPr id="7" name="Inhaltsplatzhalter 6">
            <a:extLst>
              <a:ext uri="{FF2B5EF4-FFF2-40B4-BE49-F238E27FC236}">
                <a16:creationId xmlns:a16="http://schemas.microsoft.com/office/drawing/2014/main" id="{9CE594F3-957F-4983-94AB-AAB28FA3E6A2}"/>
              </a:ext>
            </a:extLst>
          </p:cNvPr>
          <p:cNvPicPr>
            <a:picLocks noGrp="1" noChangeAspect="1"/>
          </p:cNvPicPr>
          <p:nvPr>
            <p:ph idx="1"/>
          </p:nvPr>
        </p:nvPicPr>
        <p:blipFill>
          <a:blip r:embed="rId3"/>
          <a:stretch>
            <a:fillRect/>
          </a:stretch>
        </p:blipFill>
        <p:spPr>
          <a:xfrm>
            <a:off x="1699110" y="1101969"/>
            <a:ext cx="9180827" cy="5216769"/>
          </a:xfrm>
        </p:spPr>
      </p:pic>
      <p:sp>
        <p:nvSpPr>
          <p:cNvPr id="8" name="Textfeld 7">
            <a:extLst>
              <a:ext uri="{FF2B5EF4-FFF2-40B4-BE49-F238E27FC236}">
                <a16:creationId xmlns:a16="http://schemas.microsoft.com/office/drawing/2014/main" id="{C718971F-69D9-4E2F-8176-1DFEF1E13D0F}"/>
              </a:ext>
            </a:extLst>
          </p:cNvPr>
          <p:cNvSpPr txBox="1"/>
          <p:nvPr/>
        </p:nvSpPr>
        <p:spPr>
          <a:xfrm>
            <a:off x="3967412" y="1283653"/>
            <a:ext cx="4644221" cy="830997"/>
          </a:xfrm>
          <a:prstGeom prst="rect">
            <a:avLst/>
          </a:prstGeom>
          <a:solidFill>
            <a:schemeClr val="bg1"/>
          </a:solidFill>
        </p:spPr>
        <p:txBody>
          <a:bodyPr wrap="none" rtlCol="0">
            <a:spAutoFit/>
          </a:bodyPr>
          <a:lstStyle/>
          <a:p>
            <a:pPr algn="ctr"/>
            <a:r>
              <a:rPr lang="de-DE" sz="2400" dirty="0"/>
              <a:t>Durchschnittliche Jahrestemperatur</a:t>
            </a:r>
          </a:p>
          <a:p>
            <a:pPr algn="ctr"/>
            <a:r>
              <a:rPr lang="de-DE" sz="2400" dirty="0"/>
              <a:t>Hessen</a:t>
            </a:r>
          </a:p>
        </p:txBody>
      </p:sp>
    </p:spTree>
    <p:extLst>
      <p:ext uri="{BB962C8B-B14F-4D97-AF65-F5344CB8AC3E}">
        <p14:creationId xmlns:p14="http://schemas.microsoft.com/office/powerpoint/2010/main" val="3951969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Anzahl der heißen Tage </a:t>
            </a:r>
            <a:r>
              <a:rPr lang="de-DE" sz="2800"/>
              <a:t>(&gt;30°C) </a:t>
            </a:r>
            <a:r>
              <a:rPr lang="de-DE"/>
              <a:t>in Baden-Württemberg</a:t>
            </a:r>
          </a:p>
        </p:txBody>
      </p:sp>
      <p:pic>
        <p:nvPicPr>
          <p:cNvPr id="5" name="Inhaltsplatzhalter 5"/>
          <p:cNvPicPr>
            <a:picLocks noGrp="1" noChangeAspect="1"/>
          </p:cNvPicPr>
          <p:nvPr>
            <p:ph idx="1"/>
          </p:nvPr>
        </p:nvPicPr>
        <p:blipFill>
          <a:blip r:embed="rId3"/>
          <a:stretch/>
        </p:blipFill>
        <p:spPr bwMode="auto">
          <a:xfrm>
            <a:off x="3200897" y="1124744"/>
            <a:ext cx="5790205" cy="546804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Anzahl der heißen Tage </a:t>
            </a:r>
            <a:r>
              <a:rPr lang="de-DE" sz="2800" dirty="0"/>
              <a:t>(&gt;30°C) </a:t>
            </a:r>
            <a:r>
              <a:rPr lang="de-DE" dirty="0"/>
              <a:t>in Hessen</a:t>
            </a:r>
          </a:p>
        </p:txBody>
      </p:sp>
      <p:pic>
        <p:nvPicPr>
          <p:cNvPr id="6" name="Inhaltsplatzhalter 5">
            <a:extLst>
              <a:ext uri="{FF2B5EF4-FFF2-40B4-BE49-F238E27FC236}">
                <a16:creationId xmlns:a16="http://schemas.microsoft.com/office/drawing/2014/main" id="{FF521898-B849-446B-B44B-BBDCE97F61F4}"/>
              </a:ext>
            </a:extLst>
          </p:cNvPr>
          <p:cNvPicPr>
            <a:picLocks noGrp="1" noChangeAspect="1"/>
          </p:cNvPicPr>
          <p:nvPr>
            <p:ph idx="1"/>
          </p:nvPr>
        </p:nvPicPr>
        <p:blipFill>
          <a:blip r:embed="rId3"/>
          <a:stretch>
            <a:fillRect/>
          </a:stretch>
        </p:blipFill>
        <p:spPr>
          <a:xfrm>
            <a:off x="3172880" y="1120562"/>
            <a:ext cx="5846240" cy="5496166"/>
          </a:xfrm>
        </p:spPr>
      </p:pic>
    </p:spTree>
    <p:extLst>
      <p:ext uri="{BB962C8B-B14F-4D97-AF65-F5344CB8AC3E}">
        <p14:creationId xmlns:p14="http://schemas.microsoft.com/office/powerpoint/2010/main" val="3648487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Niederschläge in Deutschland – Trends</a:t>
            </a:r>
          </a:p>
        </p:txBody>
      </p:sp>
      <p:sp>
        <p:nvSpPr>
          <p:cNvPr id="5" name="Inhaltsplatzhalter 2"/>
          <p:cNvSpPr>
            <a:spLocks noGrp="1"/>
          </p:cNvSpPr>
          <p:nvPr>
            <p:ph idx="1"/>
          </p:nvPr>
        </p:nvSpPr>
        <p:spPr bwMode="auto"/>
        <p:txBody>
          <a:bodyPr/>
          <a:lstStyle/>
          <a:p>
            <a:pPr>
              <a:buFont typeface="Wingdings" panose="05000000000000000000" pitchFamily="2" charset="2"/>
              <a:buChar char="Ø"/>
              <a:defRPr/>
            </a:pPr>
            <a:r>
              <a:rPr lang="de-DE" dirty="0"/>
              <a:t> Geringe Veränderungen der Jahresniederschlagsmengen </a:t>
            </a:r>
          </a:p>
          <a:p>
            <a:pPr>
              <a:buFont typeface="Wingdings" panose="05000000000000000000" pitchFamily="2" charset="2"/>
              <a:buChar char="Ø"/>
              <a:defRPr/>
            </a:pPr>
            <a:r>
              <a:rPr lang="de-DE" dirty="0"/>
              <a:t> Verschiebung der Niederschläge </a:t>
            </a:r>
            <a:endParaRPr dirty="0"/>
          </a:p>
          <a:p>
            <a:pPr>
              <a:buFont typeface="Wingdings" panose="05000000000000000000" pitchFamily="2" charset="2"/>
              <a:buChar char="Ø"/>
              <a:defRPr/>
            </a:pPr>
            <a:r>
              <a:rPr lang="de-DE" dirty="0"/>
              <a:t> Leichter Rückgang der Niederschläge im Sommerhalbjahr</a:t>
            </a:r>
          </a:p>
          <a:p>
            <a:pPr>
              <a:buFont typeface="Wingdings" panose="05000000000000000000" pitchFamily="2" charset="2"/>
              <a:buChar char="Ø"/>
              <a:defRPr/>
            </a:pPr>
            <a:r>
              <a:rPr lang="de-DE" dirty="0"/>
              <a:t> Vermehrt Niederschläge im Winterhalbjahr</a:t>
            </a:r>
            <a:endParaRPr dirty="0"/>
          </a:p>
          <a:p>
            <a:pPr>
              <a:buFont typeface="Wingdings" panose="05000000000000000000" pitchFamily="2" charset="2"/>
              <a:buChar char="Ø"/>
              <a:defRPr/>
            </a:pPr>
            <a:r>
              <a:rPr lang="de-DE" dirty="0"/>
              <a:t> Anzahl der Tage mit Starkniederschlägen wird steigen (vorwiegend in den Wintermonaten)</a:t>
            </a:r>
            <a:endParaRPr dirty="0"/>
          </a:p>
          <a:p>
            <a:pPr>
              <a:buFont typeface="Wingdings" panose="05000000000000000000" pitchFamily="2" charset="2"/>
              <a:buChar char="Ø"/>
              <a:defRPr/>
            </a:pPr>
            <a:r>
              <a:rPr lang="de-DE" dirty="0"/>
              <a:t> Tägliche maximale Niederschlagsmenge im Laufe eines Jahres wird sich in der fernen Zukunft erhöhen</a:t>
            </a:r>
            <a:endParaRPr dirty="0"/>
          </a:p>
          <a:p>
            <a:pPr>
              <a:buFont typeface="Wingdings" panose="05000000000000000000" pitchFamily="2" charset="2"/>
              <a:buChar char="Ø"/>
              <a:defRPr/>
            </a:pPr>
            <a:endParaRPr lang="de-DE"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Folgen des Klimawandels</a:t>
            </a:r>
          </a:p>
        </p:txBody>
      </p:sp>
      <p:sp>
        <p:nvSpPr>
          <p:cNvPr id="5" name="Inhaltsplatzhalter 2"/>
          <p:cNvSpPr>
            <a:spLocks noGrp="1"/>
          </p:cNvSpPr>
          <p:nvPr>
            <p:ph idx="1"/>
          </p:nvPr>
        </p:nvSpPr>
        <p:spPr bwMode="auto"/>
        <p:txBody>
          <a:bodyPr/>
          <a:lstStyle/>
          <a:p>
            <a:pPr>
              <a:buFont typeface="Wingdings"/>
              <a:buChar char="Ø"/>
              <a:defRPr/>
            </a:pPr>
            <a:r>
              <a:rPr lang="de-DE" dirty="0"/>
              <a:t> Steigende Jahresdurchschnittstemperaturen</a:t>
            </a:r>
            <a:endParaRPr dirty="0"/>
          </a:p>
          <a:p>
            <a:pPr>
              <a:buFont typeface="Wingdings"/>
              <a:buChar char="Ø"/>
              <a:defRPr/>
            </a:pPr>
            <a:r>
              <a:rPr lang="de-DE" dirty="0"/>
              <a:t> Zunahme der Sommer- (&gt;25°C) und Hitzetage (&gt;30°C)</a:t>
            </a:r>
            <a:endParaRPr dirty="0"/>
          </a:p>
          <a:p>
            <a:pPr>
              <a:buFont typeface="Wingdings"/>
              <a:buChar char="Ø"/>
              <a:defRPr/>
            </a:pPr>
            <a:r>
              <a:rPr lang="de-DE" dirty="0"/>
              <a:t> Vermehrte Sommertrockenheit und Dürreperioden</a:t>
            </a:r>
          </a:p>
          <a:p>
            <a:pPr>
              <a:buFont typeface="Wingdings"/>
              <a:buChar char="Ø"/>
              <a:defRPr/>
            </a:pPr>
            <a:r>
              <a:rPr lang="de-DE" dirty="0"/>
              <a:t> Mildere Winter, längere Vegetationsperiode</a:t>
            </a:r>
          </a:p>
          <a:p>
            <a:pPr>
              <a:buFont typeface="Wingdings"/>
              <a:buChar char="Ø"/>
              <a:defRPr/>
            </a:pPr>
            <a:r>
              <a:rPr lang="de-DE" dirty="0"/>
              <a:t> Vermehrte / stärkere Extremwetterereignisse</a:t>
            </a:r>
            <a:endParaRPr dirty="0"/>
          </a:p>
          <a:p>
            <a:pPr>
              <a:buFont typeface="Wingdings"/>
              <a:buChar char="Ø"/>
              <a:defRPr/>
            </a:pPr>
            <a:r>
              <a:rPr lang="de-DE" dirty="0"/>
              <a:t> Hohe Wettervariabilität </a:t>
            </a:r>
          </a:p>
          <a:p>
            <a:pPr>
              <a:buFont typeface="Wingdings"/>
              <a:buChar char="Ø"/>
              <a:defRPr/>
            </a:pPr>
            <a:r>
              <a:rPr lang="de-DE" dirty="0"/>
              <a:t> Kaum Zunahme der Spätfrostereignisse, jedoch frühere Blüten- bzw.   Blattentwicklung und somit höheres Schadpotential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Entwicklung des Wärmesummenindex (Huglin-Index)</a:t>
            </a:r>
          </a:p>
        </p:txBody>
      </p:sp>
      <p:pic>
        <p:nvPicPr>
          <p:cNvPr id="5" name="Grafik 11"/>
          <p:cNvPicPr>
            <a:picLocks noChangeAspect="1"/>
          </p:cNvPicPr>
          <p:nvPr/>
        </p:nvPicPr>
        <p:blipFill>
          <a:blip r:embed="rId3"/>
          <a:stretch/>
        </p:blipFill>
        <p:spPr bwMode="auto">
          <a:xfrm>
            <a:off x="895526" y="1096167"/>
            <a:ext cx="10296841" cy="5254793"/>
          </a:xfrm>
          <a:prstGeom prst="rect">
            <a:avLst/>
          </a:prstGeom>
        </p:spPr>
      </p:pic>
      <p:sp>
        <p:nvSpPr>
          <p:cNvPr id="6" name="Rechteck 12"/>
          <p:cNvSpPr/>
          <p:nvPr/>
        </p:nvSpPr>
        <p:spPr bwMode="auto">
          <a:xfrm>
            <a:off x="1313646" y="6350960"/>
            <a:ext cx="9594760" cy="523220"/>
          </a:xfrm>
          <a:prstGeom prst="rect">
            <a:avLst/>
          </a:prstGeom>
        </p:spPr>
        <p:txBody>
          <a:bodyPr wrap="square">
            <a:spAutoFit/>
          </a:bodyPr>
          <a:lstStyle/>
          <a:p>
            <a:pPr>
              <a:defRPr/>
            </a:pPr>
            <a:r>
              <a:rPr lang="de-DE" sz="1400"/>
              <a:t>Links: Huglin-Index in Baden-Württemberg Durchschnitt der Jahre 1961-1990; Abweichungen für das Kalenderjahr 2020 (Mitte); projizierte Abweichungen bis Mitte des Jhds. (rechts) 				(Quelle: DWD-Klimaatlas)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Temperatur und Strahlung</a:t>
            </a:r>
            <a:endParaRPr dirty="0"/>
          </a:p>
        </p:txBody>
      </p:sp>
      <p:sp>
        <p:nvSpPr>
          <p:cNvPr id="5" name="Inhaltsplatzhalter 2"/>
          <p:cNvSpPr>
            <a:spLocks noGrp="1"/>
          </p:cNvSpPr>
          <p:nvPr>
            <p:ph idx="1"/>
          </p:nvPr>
        </p:nvSpPr>
        <p:spPr bwMode="auto">
          <a:xfrm>
            <a:off x="838200" y="1462243"/>
            <a:ext cx="11072446" cy="5004655"/>
          </a:xfrm>
        </p:spPr>
        <p:txBody>
          <a:bodyPr/>
          <a:lstStyle/>
          <a:p>
            <a:pPr>
              <a:spcAft>
                <a:spcPts val="1200"/>
              </a:spcAft>
              <a:defRPr/>
            </a:pPr>
            <a:r>
              <a:rPr lang="de-DE" b="1" dirty="0">
                <a:solidFill>
                  <a:schemeClr val="accent2"/>
                </a:solidFill>
              </a:rPr>
              <a:t>Auswirkungen</a:t>
            </a:r>
            <a:r>
              <a:rPr lang="de-DE" b="1" dirty="0"/>
              <a:t> durch Hitze/Strahlung</a:t>
            </a:r>
            <a:endParaRPr lang="de-DE" dirty="0"/>
          </a:p>
          <a:p>
            <a:pPr>
              <a:spcAft>
                <a:spcPts val="600"/>
              </a:spcAft>
              <a:buFont typeface="Wingdings"/>
              <a:buChar char="Ø"/>
              <a:defRPr/>
            </a:pPr>
            <a:endParaRPr lang="de-DE" sz="2800" b="1" dirty="0">
              <a:cs typeface="Arial"/>
            </a:endParaRPr>
          </a:p>
          <a:p>
            <a:pPr>
              <a:spcAft>
                <a:spcPts val="600"/>
              </a:spcAft>
              <a:buFont typeface="Wingdings"/>
              <a:buChar char="Ø"/>
              <a:defRPr/>
            </a:pPr>
            <a:r>
              <a:rPr lang="de-DE" sz="2800" b="1" dirty="0">
                <a:cs typeface="Arial"/>
              </a:rPr>
              <a:t> Sonnenbrand</a:t>
            </a:r>
            <a:r>
              <a:rPr lang="de-DE" b="1" dirty="0">
                <a:cs typeface="Arial" panose="020B0604020202020204" pitchFamily="34" charset="0"/>
              </a:rPr>
              <a:t> </a:t>
            </a:r>
          </a:p>
          <a:p>
            <a:pPr>
              <a:spcAft>
                <a:spcPts val="600"/>
              </a:spcAft>
              <a:buFont typeface="Wingdings"/>
              <a:buChar char="Ø"/>
              <a:defRPr/>
            </a:pPr>
            <a:r>
              <a:rPr lang="de-DE" b="1" dirty="0">
                <a:cs typeface="Arial" panose="020B0604020202020204" pitchFamily="34" charset="0"/>
              </a:rPr>
              <a:t> Hitzeschaden</a:t>
            </a:r>
            <a:endParaRPr lang="de-DE" dirty="0"/>
          </a:p>
          <a:p>
            <a:pPr>
              <a:spcAft>
                <a:spcPts val="600"/>
              </a:spcAft>
              <a:buFont typeface="Wingdings"/>
              <a:buChar char="Ø"/>
              <a:defRPr/>
            </a:pPr>
            <a:endParaRPr lang="de-DE" dirty="0"/>
          </a:p>
        </p:txBody>
      </p:sp>
      <p:pic>
        <p:nvPicPr>
          <p:cNvPr id="8" name="Grafik 3"/>
          <p:cNvPicPr>
            <a:picLocks noChangeAspect="1"/>
          </p:cNvPicPr>
          <p:nvPr/>
        </p:nvPicPr>
        <p:blipFill>
          <a:blip r:embed="rId3"/>
          <a:stretch/>
        </p:blipFill>
        <p:spPr bwMode="auto">
          <a:xfrm>
            <a:off x="8475788" y="2245100"/>
            <a:ext cx="3438939" cy="3438939"/>
          </a:xfrm>
          <a:prstGeom prst="rect">
            <a:avLst/>
          </a:prstGeom>
        </p:spPr>
      </p:pic>
      <p:sp>
        <p:nvSpPr>
          <p:cNvPr id="9" name="Textfeld 6"/>
          <p:cNvSpPr>
            <a:spLocks/>
          </p:cNvSpPr>
          <p:nvPr/>
        </p:nvSpPr>
        <p:spPr bwMode="auto">
          <a:xfrm>
            <a:off x="8471707" y="5715249"/>
            <a:ext cx="2307936" cy="430887"/>
          </a:xfrm>
          <a:prstGeom prst="rect">
            <a:avLst/>
          </a:prstGeom>
          <a:noFill/>
        </p:spPr>
        <p:txBody>
          <a:bodyPr wrap="square">
            <a:spAutoFit/>
          </a:bodyPr>
          <a:lstStyle/>
          <a:p>
            <a:pPr>
              <a:defRPr/>
            </a:pPr>
            <a:r>
              <a:rPr lang="de-DE" sz="1100" dirty="0"/>
              <a:t>Sonnenbrand, Stielschäden</a:t>
            </a:r>
            <a:endParaRPr dirty="0"/>
          </a:p>
          <a:p>
            <a:pPr>
              <a:defRPr/>
            </a:pPr>
            <a:r>
              <a:rPr lang="de-DE" sz="1100" dirty="0"/>
              <a:t>Quelle: Hochschule Geisenheim</a:t>
            </a:r>
          </a:p>
        </p:txBody>
      </p:sp>
      <p:pic>
        <p:nvPicPr>
          <p:cNvPr id="10" name="Grafik 9" descr="https://llh.hessen.de/wp-content/uploads/2020/04/200407_hitzeschaeden_aepfel.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31904" y="2270960"/>
            <a:ext cx="2939765" cy="2204824"/>
          </a:xfrm>
          <a:prstGeom prst="rect">
            <a:avLst/>
          </a:prstGeom>
          <a:noFill/>
          <a:ln>
            <a:noFill/>
          </a:ln>
        </p:spPr>
      </p:pic>
      <p:sp>
        <p:nvSpPr>
          <p:cNvPr id="11" name="Rechteck 10"/>
          <p:cNvSpPr/>
          <p:nvPr/>
        </p:nvSpPr>
        <p:spPr>
          <a:xfrm>
            <a:off x="5227823" y="4475784"/>
            <a:ext cx="2762873" cy="461665"/>
          </a:xfrm>
          <a:prstGeom prst="rect">
            <a:avLst/>
          </a:prstGeom>
        </p:spPr>
        <p:txBody>
          <a:bodyPr wrap="square">
            <a:spAutoFit/>
          </a:bodyPr>
          <a:lstStyle/>
          <a:p>
            <a:r>
              <a:rPr lang="de-DE" sz="1200" dirty="0"/>
              <a:t>Sonnenbrand an </a:t>
            </a:r>
            <a:r>
              <a:rPr lang="de-DE" sz="1200" dirty="0" err="1"/>
              <a:t>Granny</a:t>
            </a:r>
            <a:r>
              <a:rPr lang="de-DE" sz="1200" dirty="0"/>
              <a:t> Smith </a:t>
            </a:r>
            <a:br>
              <a:rPr lang="de-DE" sz="1200" dirty="0"/>
            </a:br>
            <a:r>
              <a:rPr lang="de-DE" sz="1200" dirty="0"/>
              <a:t>Quelle: Trapp, LLH</a:t>
            </a:r>
          </a:p>
        </p:txBody>
      </p:sp>
      <p:pic>
        <p:nvPicPr>
          <p:cNvPr id="12" name="Grafik 11" descr="https://llh.hessen.de/wp-content/uploads/2020/04/200407_hitzeschaeden_erdbeeren2.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19640" y="4085054"/>
            <a:ext cx="2933163" cy="2199872"/>
          </a:xfrm>
          <a:prstGeom prst="rect">
            <a:avLst/>
          </a:prstGeom>
          <a:noFill/>
          <a:ln>
            <a:noFill/>
          </a:ln>
        </p:spPr>
      </p:pic>
      <p:sp>
        <p:nvSpPr>
          <p:cNvPr id="13" name="Rechteck 12"/>
          <p:cNvSpPr/>
          <p:nvPr/>
        </p:nvSpPr>
        <p:spPr>
          <a:xfrm>
            <a:off x="4952803" y="5823261"/>
            <a:ext cx="2508063" cy="461665"/>
          </a:xfrm>
          <a:prstGeom prst="rect">
            <a:avLst/>
          </a:prstGeom>
        </p:spPr>
        <p:txBody>
          <a:bodyPr wrap="square">
            <a:spAutoFit/>
          </a:bodyPr>
          <a:lstStyle/>
          <a:p>
            <a:r>
              <a:rPr lang="de-DE" sz="1200" dirty="0"/>
              <a:t>Hitzeschaden an Erdbeeren </a:t>
            </a:r>
            <a:br>
              <a:rPr lang="de-DE" sz="1200" dirty="0"/>
            </a:br>
            <a:r>
              <a:rPr lang="de-DE" sz="1200" dirty="0"/>
              <a:t>Quelle: Trapp, LLH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Obstbau im Klimawandel – Temperatur und Strahlung</a:t>
            </a:r>
          </a:p>
        </p:txBody>
      </p:sp>
      <p:sp>
        <p:nvSpPr>
          <p:cNvPr id="3" name="Inhaltsplatzhalter 2"/>
          <p:cNvSpPr>
            <a:spLocks noGrp="1"/>
          </p:cNvSpPr>
          <p:nvPr>
            <p:ph idx="1"/>
          </p:nvPr>
        </p:nvSpPr>
        <p:spPr>
          <a:xfrm>
            <a:off x="838200" y="1462243"/>
            <a:ext cx="11072446" cy="5004655"/>
          </a:xfrm>
        </p:spPr>
        <p:txBody>
          <a:bodyPr/>
          <a:lstStyle/>
          <a:p>
            <a:pPr>
              <a:spcAft>
                <a:spcPts val="1200"/>
              </a:spcAft>
            </a:pPr>
            <a:r>
              <a:rPr lang="de-DE" b="1" dirty="0">
                <a:solidFill>
                  <a:schemeClr val="accent1"/>
                </a:solidFill>
              </a:rPr>
              <a:t>Anpassungsmaßnahme</a:t>
            </a:r>
            <a:r>
              <a:rPr lang="de-DE" b="1" dirty="0"/>
              <a:t> Sonnenbrand</a:t>
            </a:r>
            <a:endParaRPr lang="de-DE" dirty="0"/>
          </a:p>
          <a:p>
            <a:pPr>
              <a:spcAft>
                <a:spcPts val="600"/>
              </a:spcAft>
              <a:buFont typeface="Wingdings" panose="05000000000000000000" pitchFamily="2" charset="2"/>
              <a:buChar char="Ø"/>
            </a:pPr>
            <a:endParaRPr lang="de-DE" sz="2800" b="1" dirty="0">
              <a:cs typeface="Arial" panose="020B0604020202020204" pitchFamily="34" charset="0"/>
            </a:endParaRPr>
          </a:p>
          <a:p>
            <a:pPr marL="0" indent="0">
              <a:spcAft>
                <a:spcPts val="600"/>
              </a:spcAft>
              <a:buNone/>
            </a:pPr>
            <a:endParaRPr lang="de-DE" dirty="0"/>
          </a:p>
        </p:txBody>
      </p:sp>
      <p:sp>
        <p:nvSpPr>
          <p:cNvPr id="5" name="Rechteck 4"/>
          <p:cNvSpPr/>
          <p:nvPr/>
        </p:nvSpPr>
        <p:spPr>
          <a:xfrm>
            <a:off x="8869645" y="4536829"/>
            <a:ext cx="2404826" cy="261610"/>
          </a:xfrm>
          <a:prstGeom prst="rect">
            <a:avLst/>
          </a:prstGeom>
        </p:spPr>
        <p:txBody>
          <a:bodyPr wrap="none">
            <a:spAutoFit/>
          </a:bodyPr>
          <a:lstStyle/>
          <a:p>
            <a:pPr algn="r"/>
            <a:r>
              <a:rPr lang="de-DE" sz="1100" dirty="0"/>
              <a:t>Kaolinüberzug </a:t>
            </a:r>
            <a:r>
              <a:rPr lang="de-DE" sz="1100" dirty="0">
                <a:ea typeface="MS Mincho"/>
              </a:rPr>
              <a:t>Quelle</a:t>
            </a:r>
            <a:r>
              <a:rPr lang="de-DE" sz="1100" dirty="0"/>
              <a:t>: </a:t>
            </a:r>
            <a:r>
              <a:rPr lang="de-DE" sz="1100" dirty="0" err="1"/>
              <a:t>nmfruitgrowers</a:t>
            </a:r>
            <a:endParaRPr lang="de-DE" sz="1100" dirty="0"/>
          </a:p>
        </p:txBody>
      </p:sp>
      <p:pic>
        <p:nvPicPr>
          <p:cNvPr id="7" name="Grafik 6"/>
          <p:cNvPicPr/>
          <p:nvPr/>
        </p:nvPicPr>
        <p:blipFill rotWithShape="1">
          <a:blip r:embed="rId3" cstate="print">
            <a:extLst>
              <a:ext uri="{28A0092B-C50C-407E-A947-70E740481C1C}">
                <a14:useLocalDpi xmlns:a14="http://schemas.microsoft.com/office/drawing/2010/main" val="0"/>
              </a:ext>
            </a:extLst>
          </a:blip>
          <a:srcRect t="11341"/>
          <a:stretch/>
        </p:blipFill>
        <p:spPr bwMode="auto">
          <a:xfrm>
            <a:off x="3669646" y="3206474"/>
            <a:ext cx="3966218" cy="2635659"/>
          </a:xfrm>
          <a:prstGeom prst="rect">
            <a:avLst/>
          </a:prstGeom>
          <a:ln>
            <a:noFill/>
          </a:ln>
          <a:extLst>
            <a:ext uri="{53640926-AAD7-44D8-BBD7-CCE9431645EC}">
              <a14:shadowObscured xmlns:a14="http://schemas.microsoft.com/office/drawing/2010/main"/>
            </a:ext>
          </a:extLst>
        </p:spPr>
      </p:pic>
      <p:sp>
        <p:nvSpPr>
          <p:cNvPr id="8" name="Rechteck 7"/>
          <p:cNvSpPr/>
          <p:nvPr/>
        </p:nvSpPr>
        <p:spPr>
          <a:xfrm>
            <a:off x="3669646" y="5852340"/>
            <a:ext cx="3078087" cy="261610"/>
          </a:xfrm>
          <a:prstGeom prst="rect">
            <a:avLst/>
          </a:prstGeom>
        </p:spPr>
        <p:txBody>
          <a:bodyPr wrap="none">
            <a:spAutoFit/>
          </a:bodyPr>
          <a:lstStyle/>
          <a:p>
            <a:r>
              <a:rPr lang="de-DE" sz="1100" dirty="0">
                <a:ea typeface="MS Mincho"/>
              </a:rPr>
              <a:t>Hagelnetze im Obstbau Quelle: Bodensee-Stiftung</a:t>
            </a:r>
            <a:endParaRPr lang="de-DE" sz="1100" dirty="0"/>
          </a:p>
        </p:txBody>
      </p:sp>
      <p:pic>
        <p:nvPicPr>
          <p:cNvPr id="10" name="Grafik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930" y="2554242"/>
            <a:ext cx="3191867" cy="2396356"/>
          </a:xfrm>
          <a:prstGeom prst="rect">
            <a:avLst/>
          </a:prstGeom>
        </p:spPr>
      </p:pic>
      <p:pic>
        <p:nvPicPr>
          <p:cNvPr id="11" name="Grafik 10"/>
          <p:cNvPicPr>
            <a:picLocks noChangeAspect="1"/>
          </p:cNvPicPr>
          <p:nvPr/>
        </p:nvPicPr>
        <p:blipFill rotWithShape="1">
          <a:blip r:embed="rId5" cstate="print">
            <a:extLst>
              <a:ext uri="{28A0092B-C50C-407E-A947-70E740481C1C}">
                <a14:useLocalDpi xmlns:a14="http://schemas.microsoft.com/office/drawing/2010/main" val="0"/>
              </a:ext>
            </a:extLst>
          </a:blip>
          <a:srcRect r="13098" b="11128"/>
          <a:stretch/>
        </p:blipFill>
        <p:spPr>
          <a:xfrm>
            <a:off x="7775713" y="2138914"/>
            <a:ext cx="3498758" cy="2385390"/>
          </a:xfrm>
          <a:prstGeom prst="rect">
            <a:avLst/>
          </a:prstGeom>
        </p:spPr>
      </p:pic>
      <p:sp>
        <p:nvSpPr>
          <p:cNvPr id="12" name="Rechteck 11"/>
          <p:cNvSpPr/>
          <p:nvPr/>
        </p:nvSpPr>
        <p:spPr>
          <a:xfrm>
            <a:off x="337930" y="4960805"/>
            <a:ext cx="2411238" cy="261610"/>
          </a:xfrm>
          <a:prstGeom prst="rect">
            <a:avLst/>
          </a:prstGeom>
        </p:spPr>
        <p:txBody>
          <a:bodyPr wrap="none">
            <a:spAutoFit/>
          </a:bodyPr>
          <a:lstStyle/>
          <a:p>
            <a:r>
              <a:rPr lang="de-DE" sz="1100" dirty="0">
                <a:ea typeface="MS Mincho"/>
              </a:rPr>
              <a:t>Beregnung Quelle: </a:t>
            </a:r>
            <a:r>
              <a:rPr lang="de-DE" sz="1100" dirty="0" err="1">
                <a:ea typeface="MS Mincho"/>
              </a:rPr>
              <a:t>Haseldorfer</a:t>
            </a:r>
            <a:r>
              <a:rPr lang="de-DE" sz="1100" dirty="0">
                <a:ea typeface="MS Mincho"/>
              </a:rPr>
              <a:t> Marsch</a:t>
            </a:r>
            <a:endParaRPr lang="de-DE" sz="1100" dirty="0"/>
          </a:p>
        </p:txBody>
      </p:sp>
      <p:sp>
        <p:nvSpPr>
          <p:cNvPr id="13" name="Rechteck 12"/>
          <p:cNvSpPr/>
          <p:nvPr/>
        </p:nvSpPr>
        <p:spPr>
          <a:xfrm>
            <a:off x="337930" y="2091101"/>
            <a:ext cx="928909" cy="400110"/>
          </a:xfrm>
          <a:prstGeom prst="rect">
            <a:avLst/>
          </a:prstGeom>
        </p:spPr>
        <p:txBody>
          <a:bodyPr wrap="none">
            <a:spAutoFit/>
          </a:bodyPr>
          <a:lstStyle/>
          <a:p>
            <a:r>
              <a:rPr lang="de-DE" sz="2000" b="1" dirty="0">
                <a:ea typeface="MS Mincho"/>
              </a:rPr>
              <a:t>Kühlen</a:t>
            </a:r>
            <a:endParaRPr lang="de-DE" sz="2000" b="1" dirty="0"/>
          </a:p>
        </p:txBody>
      </p:sp>
      <p:sp>
        <p:nvSpPr>
          <p:cNvPr id="14" name="Rechteck 13"/>
          <p:cNvSpPr/>
          <p:nvPr/>
        </p:nvSpPr>
        <p:spPr>
          <a:xfrm>
            <a:off x="3669646" y="2806364"/>
            <a:ext cx="1368773" cy="400110"/>
          </a:xfrm>
          <a:prstGeom prst="rect">
            <a:avLst/>
          </a:prstGeom>
        </p:spPr>
        <p:txBody>
          <a:bodyPr wrap="none">
            <a:spAutoFit/>
          </a:bodyPr>
          <a:lstStyle/>
          <a:p>
            <a:r>
              <a:rPr lang="de-DE" sz="2000" b="1" dirty="0">
                <a:ea typeface="MS Mincho"/>
              </a:rPr>
              <a:t>Beschatten</a:t>
            </a:r>
            <a:endParaRPr lang="de-DE" sz="2000" b="1" dirty="0"/>
          </a:p>
        </p:txBody>
      </p:sp>
      <p:sp>
        <p:nvSpPr>
          <p:cNvPr id="15" name="Rechteck 14"/>
          <p:cNvSpPr/>
          <p:nvPr/>
        </p:nvSpPr>
        <p:spPr>
          <a:xfrm>
            <a:off x="7775713" y="1677250"/>
            <a:ext cx="3247749" cy="400110"/>
          </a:xfrm>
          <a:prstGeom prst="rect">
            <a:avLst/>
          </a:prstGeom>
        </p:spPr>
        <p:txBody>
          <a:bodyPr wrap="none">
            <a:spAutoFit/>
          </a:bodyPr>
          <a:lstStyle/>
          <a:p>
            <a:r>
              <a:rPr lang="de-DE" sz="2000" b="1" dirty="0">
                <a:ea typeface="MS Mincho"/>
              </a:rPr>
              <a:t>Aufgetragener Sonnenschutz</a:t>
            </a:r>
            <a:endParaRPr lang="de-DE" sz="2000" b="1" dirty="0"/>
          </a:p>
        </p:txBody>
      </p:sp>
      <p:sp>
        <p:nvSpPr>
          <p:cNvPr id="16" name="Rechteck 15"/>
          <p:cNvSpPr/>
          <p:nvPr/>
        </p:nvSpPr>
        <p:spPr>
          <a:xfrm>
            <a:off x="7732879" y="5275259"/>
            <a:ext cx="4322017" cy="707886"/>
          </a:xfrm>
          <a:prstGeom prst="rect">
            <a:avLst/>
          </a:prstGeom>
        </p:spPr>
        <p:txBody>
          <a:bodyPr wrap="none">
            <a:spAutoFit/>
          </a:bodyPr>
          <a:lstStyle/>
          <a:p>
            <a:r>
              <a:rPr lang="de-DE" sz="2000" b="1" dirty="0">
                <a:ea typeface="MS Mincho"/>
              </a:rPr>
              <a:t>Sortenwahl</a:t>
            </a:r>
          </a:p>
          <a:p>
            <a:r>
              <a:rPr lang="de-DE" sz="2000" b="1" dirty="0"/>
              <a:t>Frühzeitiges Entblättern zur Abhärtung</a:t>
            </a:r>
          </a:p>
        </p:txBody>
      </p:sp>
    </p:spTree>
    <p:extLst>
      <p:ext uri="{BB962C8B-B14F-4D97-AF65-F5344CB8AC3E}">
        <p14:creationId xmlns:p14="http://schemas.microsoft.com/office/powerpoint/2010/main" val="2384537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Temperatur und Strahlung</a:t>
            </a:r>
            <a:endParaRPr dirty="0"/>
          </a:p>
        </p:txBody>
      </p:sp>
      <p:sp>
        <p:nvSpPr>
          <p:cNvPr id="5" name="Inhaltsplatzhalter 2"/>
          <p:cNvSpPr>
            <a:spLocks noGrp="1"/>
          </p:cNvSpPr>
          <p:nvPr>
            <p:ph idx="1"/>
          </p:nvPr>
        </p:nvSpPr>
        <p:spPr bwMode="auto"/>
        <p:txBody>
          <a:bodyPr/>
          <a:lstStyle/>
          <a:p>
            <a:pPr>
              <a:defRPr/>
            </a:pPr>
            <a:r>
              <a:rPr lang="de-DE" b="1" dirty="0">
                <a:solidFill>
                  <a:schemeClr val="accent2"/>
                </a:solidFill>
              </a:rPr>
              <a:t>Auswirkungen</a:t>
            </a:r>
            <a:r>
              <a:rPr lang="de-DE" b="1" dirty="0"/>
              <a:t> durch steigende Temperaturen, Zunahme der Sommer- bzw. heißen Tage</a:t>
            </a:r>
            <a:r>
              <a:rPr lang="de-DE" dirty="0"/>
              <a:t>:</a:t>
            </a:r>
            <a:endParaRPr dirty="0"/>
          </a:p>
          <a:p>
            <a:pPr>
              <a:defRPr/>
            </a:pPr>
            <a:endParaRPr lang="de-DE" dirty="0"/>
          </a:p>
          <a:p>
            <a:pPr>
              <a:buFont typeface="Wingdings"/>
              <a:buChar char="Ø"/>
              <a:defRPr/>
            </a:pPr>
            <a:r>
              <a:rPr lang="de-DE" dirty="0"/>
              <a:t> Qualitätseinbußen</a:t>
            </a:r>
            <a:endParaRPr dirty="0"/>
          </a:p>
          <a:p>
            <a:pPr>
              <a:buFont typeface="Wingdings"/>
              <a:buChar char="Ø"/>
              <a:defRPr/>
            </a:pPr>
            <a:r>
              <a:rPr lang="de-DE" dirty="0"/>
              <a:t> Erhöhte Transpiration, höherer Wasserbedarf</a:t>
            </a:r>
            <a:endParaRPr dirty="0"/>
          </a:p>
          <a:p>
            <a:pPr>
              <a:buFont typeface="Wingdings"/>
              <a:buChar char="Ø"/>
              <a:defRPr/>
            </a:pPr>
            <a:r>
              <a:rPr lang="de-DE" dirty="0"/>
              <a:t> Erhitzung des Bodens</a:t>
            </a:r>
            <a:endParaRPr dirty="0"/>
          </a:p>
          <a:p>
            <a:pPr>
              <a:buFont typeface="Wingdings"/>
              <a:buChar char="Ø"/>
              <a:defRPr/>
            </a:pPr>
            <a:r>
              <a:rPr lang="de-DE" dirty="0"/>
              <a:t> Höhere Temperatursumme (&gt;10°C) gemäß </a:t>
            </a:r>
            <a:r>
              <a:rPr lang="de-DE" dirty="0" err="1"/>
              <a:t>Huglin</a:t>
            </a:r>
            <a:r>
              <a:rPr lang="de-DE" dirty="0"/>
              <a:t>-Index </a:t>
            </a:r>
          </a:p>
          <a:p>
            <a:pPr>
              <a:buFont typeface="Wingdings"/>
              <a:buChar char="Ø"/>
              <a:defRPr/>
            </a:pPr>
            <a:r>
              <a:rPr lang="de-DE" dirty="0"/>
              <a:t> Reduzierter Kühle Nächte Index</a:t>
            </a:r>
            <a:endParaRPr dirty="0"/>
          </a:p>
          <a:p>
            <a:pPr>
              <a:buFont typeface="Wingdings"/>
              <a:buChar char="Ø"/>
              <a:defRPr/>
            </a:pPr>
            <a:r>
              <a:rPr lang="de-DE" dirty="0"/>
              <a:t> Schwerere, zuckerreiche Moste, weniger Säure</a:t>
            </a:r>
            <a:endParaRPr dirty="0"/>
          </a:p>
          <a:p>
            <a:pPr>
              <a:buFont typeface="Wingdings"/>
              <a:buChar char="Ø"/>
              <a:defRPr/>
            </a:pPr>
            <a:endParaRPr lang="de-DE"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Temperatur und Strahlung</a:t>
            </a:r>
            <a:endParaRPr dirty="0"/>
          </a:p>
        </p:txBody>
      </p:sp>
      <p:sp>
        <p:nvSpPr>
          <p:cNvPr id="5" name="Inhaltsplatzhalter 2"/>
          <p:cNvSpPr>
            <a:spLocks noGrp="1"/>
          </p:cNvSpPr>
          <p:nvPr>
            <p:ph idx="1"/>
          </p:nvPr>
        </p:nvSpPr>
        <p:spPr bwMode="auto">
          <a:xfrm>
            <a:off x="846513" y="1463040"/>
            <a:ext cx="11353801" cy="4713923"/>
          </a:xfrm>
        </p:spPr>
        <p:txBody>
          <a:bodyPr/>
          <a:lstStyle/>
          <a:p>
            <a:pPr>
              <a:defRPr/>
            </a:pPr>
            <a:r>
              <a:rPr lang="de-DE" b="1" dirty="0">
                <a:solidFill>
                  <a:schemeClr val="accent1"/>
                </a:solidFill>
              </a:rPr>
              <a:t>Anpassungsmaßnahmen</a:t>
            </a:r>
            <a:r>
              <a:rPr lang="de-DE" b="1" dirty="0"/>
              <a:t> an steigende Temperaturen, Zunahme der Sommer- bzw. heißen Tage: </a:t>
            </a:r>
          </a:p>
          <a:p>
            <a:pPr marL="0" indent="0">
              <a:buNone/>
              <a:defRPr/>
            </a:pPr>
            <a:endParaRPr lang="de-DE" dirty="0"/>
          </a:p>
          <a:p>
            <a:pPr>
              <a:buFont typeface="Wingdings"/>
              <a:buChar char="Ø"/>
              <a:defRPr/>
            </a:pPr>
            <a:r>
              <a:rPr lang="de-DE" dirty="0"/>
              <a:t> Anbau neuer, hitzetoleranterer bzw. wärmeliebendere Sorten</a:t>
            </a:r>
          </a:p>
          <a:p>
            <a:pPr>
              <a:buFont typeface="Wingdings"/>
              <a:buChar char="Ø"/>
              <a:defRPr/>
            </a:pPr>
            <a:r>
              <a:rPr lang="de-DE" dirty="0"/>
              <a:t> Verminderter Sommerschnitt</a:t>
            </a:r>
          </a:p>
          <a:p>
            <a:pPr>
              <a:buFont typeface="Wingdings"/>
              <a:buChar char="Ø"/>
              <a:defRPr/>
            </a:pPr>
            <a:r>
              <a:rPr lang="de-DE" dirty="0"/>
              <a:t> Ganzjährige Bodenbedeckung (Bewuchs, Mulch) </a:t>
            </a:r>
          </a:p>
          <a:p>
            <a:pPr>
              <a:buFont typeface="Wingdings"/>
              <a:buChar char="Ø"/>
              <a:defRPr/>
            </a:pPr>
            <a:r>
              <a:rPr lang="de-DE" dirty="0"/>
              <a:t> Walzen vielfältiger Begrünungsmischung</a:t>
            </a:r>
          </a:p>
          <a:p>
            <a:pPr>
              <a:buFont typeface="Wingdings"/>
              <a:buChar char="Ø"/>
              <a:defRPr/>
            </a:pPr>
            <a:r>
              <a:rPr lang="de-DE" dirty="0"/>
              <a:t> Wechsel hin zu spätreifenden Sorten</a:t>
            </a:r>
            <a:endParaRPr dirty="0"/>
          </a:p>
          <a:p>
            <a:pPr>
              <a:buFont typeface="Wingdings"/>
              <a:buChar char="Ø"/>
              <a:defRPr/>
            </a:pPr>
            <a:r>
              <a:rPr lang="de-DE" dirty="0"/>
              <a:t> Laubwandgestaltung </a:t>
            </a:r>
          </a:p>
          <a:p>
            <a:pPr marL="0" indent="0">
              <a:buNone/>
              <a:defRPr/>
            </a:pPr>
            <a:endParaRPr lang="de-DE" dirty="0"/>
          </a:p>
          <a:p>
            <a:pPr marL="0" indent="0">
              <a:buNone/>
              <a:defRPr/>
            </a:pPr>
            <a:endParaRPr lang="de-DE" dirty="0"/>
          </a:p>
          <a:p>
            <a:pPr>
              <a:buFont typeface="Wingdings"/>
              <a:buChar char="Ø"/>
              <a:defRPr/>
            </a:pPr>
            <a:endParaRPr lang="de-DE"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Temperatur und Strahlung</a:t>
            </a:r>
          </a:p>
        </p:txBody>
      </p:sp>
      <p:sp>
        <p:nvSpPr>
          <p:cNvPr id="5" name="Inhaltsplatzhalter 2"/>
          <p:cNvSpPr>
            <a:spLocks noGrp="1"/>
          </p:cNvSpPr>
          <p:nvPr>
            <p:ph idx="1"/>
          </p:nvPr>
        </p:nvSpPr>
        <p:spPr bwMode="auto">
          <a:xfrm>
            <a:off x="846513" y="1463040"/>
            <a:ext cx="11353801" cy="4713923"/>
          </a:xfrm>
        </p:spPr>
        <p:txBody>
          <a:bodyPr/>
          <a:lstStyle/>
          <a:p>
            <a:pPr>
              <a:defRPr/>
            </a:pPr>
            <a:r>
              <a:rPr lang="de-DE" b="1" dirty="0">
                <a:solidFill>
                  <a:schemeClr val="accent1"/>
                </a:solidFill>
              </a:rPr>
              <a:t>Anpassungsmaßnahmen</a:t>
            </a:r>
            <a:r>
              <a:rPr lang="de-DE" b="1" dirty="0"/>
              <a:t> an steigende Temperaturen, Zunahme der Sommer- bzw. heißen Tage und Strahlung: </a:t>
            </a:r>
            <a:endParaRPr lang="de-DE" dirty="0"/>
          </a:p>
          <a:p>
            <a:pPr>
              <a:defRPr/>
            </a:pPr>
            <a:endParaRPr lang="de-DE" sz="1100" dirty="0"/>
          </a:p>
          <a:p>
            <a:pPr>
              <a:buFont typeface="Wingdings"/>
              <a:buChar char="Ø"/>
              <a:defRPr/>
            </a:pPr>
            <a:r>
              <a:rPr lang="de-DE" dirty="0"/>
              <a:t>Beschattung; hier Agro-Photovoltaik über Ackerland und Himbeeren</a:t>
            </a:r>
          </a:p>
        </p:txBody>
      </p:sp>
      <p:sp>
        <p:nvSpPr>
          <p:cNvPr id="6" name="Textfeld 6"/>
          <p:cNvSpPr>
            <a:spLocks/>
          </p:cNvSpPr>
          <p:nvPr/>
        </p:nvSpPr>
        <p:spPr bwMode="auto">
          <a:xfrm>
            <a:off x="1641232" y="6338986"/>
            <a:ext cx="2943294" cy="261610"/>
          </a:xfrm>
          <a:prstGeom prst="rect">
            <a:avLst/>
          </a:prstGeom>
          <a:noFill/>
        </p:spPr>
        <p:txBody>
          <a:bodyPr wrap="square">
            <a:spAutoFit/>
          </a:bodyPr>
          <a:lstStyle/>
          <a:p>
            <a:pPr>
              <a:defRPr/>
            </a:pPr>
            <a:r>
              <a:rPr lang="de-DE" sz="1100"/>
              <a:t>Foto: Hofgemeinschaft Heggelbach</a:t>
            </a:r>
          </a:p>
        </p:txBody>
      </p:sp>
      <p:pic>
        <p:nvPicPr>
          <p:cNvPr id="7" name="Grafik 3"/>
          <p:cNvPicPr>
            <a:picLocks noChangeAspect="1"/>
          </p:cNvPicPr>
          <p:nvPr/>
        </p:nvPicPr>
        <p:blipFill>
          <a:blip r:embed="rId3"/>
          <a:stretch/>
        </p:blipFill>
        <p:spPr bwMode="auto">
          <a:xfrm>
            <a:off x="6256404" y="3336263"/>
            <a:ext cx="5062632" cy="2840699"/>
          </a:xfrm>
          <a:prstGeom prst="rect">
            <a:avLst/>
          </a:prstGeom>
        </p:spPr>
      </p:pic>
      <p:sp>
        <p:nvSpPr>
          <p:cNvPr id="8" name="Textfeld 7"/>
          <p:cNvSpPr>
            <a:spLocks/>
          </p:cNvSpPr>
          <p:nvPr/>
        </p:nvSpPr>
        <p:spPr bwMode="auto">
          <a:xfrm>
            <a:off x="6256404" y="6356350"/>
            <a:ext cx="2943294" cy="261610"/>
          </a:xfrm>
          <a:prstGeom prst="rect">
            <a:avLst/>
          </a:prstGeom>
          <a:noFill/>
        </p:spPr>
        <p:txBody>
          <a:bodyPr wrap="square">
            <a:spAutoFit/>
          </a:bodyPr>
          <a:lstStyle/>
          <a:p>
            <a:pPr>
              <a:defRPr/>
            </a:pPr>
            <a:r>
              <a:rPr lang="de-DE" sz="1100"/>
              <a:t>Foto: BayWa r.e.</a:t>
            </a:r>
          </a:p>
        </p:txBody>
      </p:sp>
      <p:pic>
        <p:nvPicPr>
          <p:cNvPr id="9" name="Grafik 8"/>
          <p:cNvPicPr>
            <a:picLocks noChangeAspect="1"/>
          </p:cNvPicPr>
          <p:nvPr/>
        </p:nvPicPr>
        <p:blipFill>
          <a:blip r:embed="rId4"/>
          <a:stretch/>
        </p:blipFill>
        <p:spPr bwMode="auto">
          <a:xfrm>
            <a:off x="1387581" y="3336264"/>
            <a:ext cx="4261047" cy="284069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Trockenheit</a:t>
            </a:r>
            <a:endParaRPr dirty="0"/>
          </a:p>
        </p:txBody>
      </p:sp>
      <p:sp>
        <p:nvSpPr>
          <p:cNvPr id="5" name="Inhaltsplatzhalter 2"/>
          <p:cNvSpPr>
            <a:spLocks noGrp="1"/>
          </p:cNvSpPr>
          <p:nvPr>
            <p:ph idx="1"/>
          </p:nvPr>
        </p:nvSpPr>
        <p:spPr bwMode="auto"/>
        <p:txBody>
          <a:bodyPr/>
          <a:lstStyle/>
          <a:p>
            <a:pPr>
              <a:defRPr/>
            </a:pPr>
            <a:r>
              <a:rPr lang="de-DE" b="1">
                <a:solidFill>
                  <a:schemeClr val="accent2"/>
                </a:solidFill>
              </a:rPr>
              <a:t>Auswirkungen</a:t>
            </a:r>
            <a:r>
              <a:rPr lang="de-DE" b="1"/>
              <a:t> durch vermehrte Trockenheit v.a. in den Sommermonaten</a:t>
            </a:r>
            <a:r>
              <a:rPr lang="de-DE"/>
              <a:t>:</a:t>
            </a:r>
            <a:endParaRPr/>
          </a:p>
          <a:p>
            <a:pPr>
              <a:defRPr/>
            </a:pPr>
            <a:endParaRPr lang="de-DE"/>
          </a:p>
          <a:p>
            <a:pPr>
              <a:buFont typeface="Wingdings"/>
              <a:buChar char="Ø"/>
              <a:defRPr/>
            </a:pPr>
            <a:r>
              <a:rPr lang="de-DE"/>
              <a:t> Qualitäts- und Quantitätseinbußen</a:t>
            </a:r>
            <a:endParaRPr/>
          </a:p>
          <a:p>
            <a:pPr>
              <a:buFont typeface="Wingdings"/>
              <a:buChar char="Ø"/>
              <a:defRPr/>
            </a:pPr>
            <a:r>
              <a:rPr lang="de-DE"/>
              <a:t> Höhere gesundheitliche Qualität der Trauben</a:t>
            </a:r>
          </a:p>
          <a:p>
            <a:pPr>
              <a:buFont typeface="Wingdings"/>
              <a:buChar char="Ø"/>
              <a:defRPr/>
            </a:pPr>
            <a:r>
              <a:rPr lang="de-DE"/>
              <a:t> Hemmende Wirkung auf bestimmte Krankheiten</a:t>
            </a:r>
            <a:endParaRPr/>
          </a:p>
          <a:p>
            <a:pPr>
              <a:buFont typeface="Wingdings"/>
              <a:buChar char="Ø"/>
              <a:defRPr/>
            </a:pPr>
            <a:r>
              <a:rPr lang="de-DE"/>
              <a:t> Geringere Nährstoffverfügbarkeit, geringeres Wachstum/Notreife</a:t>
            </a:r>
          </a:p>
          <a:p>
            <a:pPr>
              <a:buFont typeface="Wingdings"/>
              <a:buChar char="Ø"/>
              <a:defRPr/>
            </a:pPr>
            <a:r>
              <a:rPr lang="de-DE"/>
              <a:t> Günstige Bedingungen für trockenliebende Erreger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Trockenheit</a:t>
            </a:r>
          </a:p>
        </p:txBody>
      </p:sp>
      <p:sp>
        <p:nvSpPr>
          <p:cNvPr id="5" name="Inhaltsplatzhalter 2"/>
          <p:cNvSpPr>
            <a:spLocks noGrp="1"/>
          </p:cNvSpPr>
          <p:nvPr>
            <p:ph idx="1"/>
          </p:nvPr>
        </p:nvSpPr>
        <p:spPr bwMode="auto"/>
        <p:txBody>
          <a:bodyPr/>
          <a:lstStyle/>
          <a:p>
            <a:pPr>
              <a:defRPr/>
            </a:pPr>
            <a:r>
              <a:rPr lang="de-DE" b="1" dirty="0">
                <a:solidFill>
                  <a:schemeClr val="accent1"/>
                </a:solidFill>
              </a:rPr>
              <a:t>Anpassungsmaßnahmen</a:t>
            </a:r>
            <a:r>
              <a:rPr lang="de-DE" b="1" dirty="0"/>
              <a:t> an vermehrte Trockenheit v.a. in den Sommermonaten</a:t>
            </a:r>
            <a:r>
              <a:rPr lang="de-DE" dirty="0"/>
              <a:t>:</a:t>
            </a:r>
            <a:endParaRPr dirty="0"/>
          </a:p>
          <a:p>
            <a:pPr>
              <a:defRPr/>
            </a:pPr>
            <a:endParaRPr lang="de-DE" dirty="0"/>
          </a:p>
          <a:p>
            <a:pPr>
              <a:buFont typeface="Wingdings"/>
              <a:buChar char="Ø"/>
              <a:defRPr/>
            </a:pPr>
            <a:r>
              <a:rPr lang="de-DE" dirty="0"/>
              <a:t> Anbau trockentoleranterer Sorten</a:t>
            </a:r>
            <a:endParaRPr dirty="0"/>
          </a:p>
          <a:p>
            <a:pPr>
              <a:buFont typeface="Wingdings"/>
              <a:buChar char="Ø"/>
              <a:defRPr/>
            </a:pPr>
            <a:r>
              <a:rPr lang="de-DE" dirty="0"/>
              <a:t> Ganzjährige Bodenbedeckung</a:t>
            </a:r>
          </a:p>
          <a:p>
            <a:pPr>
              <a:buFont typeface="Wingdings"/>
              <a:buChar char="Ø"/>
              <a:defRPr/>
            </a:pPr>
            <a:r>
              <a:rPr lang="de-DE" dirty="0"/>
              <a:t> Effiziente Bewässerung </a:t>
            </a:r>
          </a:p>
          <a:p>
            <a:pPr>
              <a:buFont typeface="Wingdings"/>
              <a:buChar char="Ø"/>
              <a:defRPr/>
            </a:pPr>
            <a:r>
              <a:rPr lang="de-DE" dirty="0"/>
              <a:t> Angepasstes Düngemanagement </a:t>
            </a:r>
          </a:p>
          <a:p>
            <a:pPr>
              <a:buFont typeface="Wingdings"/>
              <a:buChar char="Ø"/>
              <a:defRPr/>
            </a:pPr>
            <a:r>
              <a:rPr lang="de-DE" dirty="0"/>
              <a:t> Naturwuchserziehung</a:t>
            </a:r>
            <a:endParaRPr dirty="0"/>
          </a:p>
          <a:p>
            <a:pPr>
              <a:buFont typeface="Wingdings"/>
              <a:buChar char="Ø"/>
              <a:defRPr/>
            </a:pPr>
            <a:r>
              <a:rPr lang="de-DE" dirty="0"/>
              <a:t> Flache Bodenbearbeitung</a:t>
            </a:r>
          </a:p>
          <a:p>
            <a:pPr>
              <a:buFont typeface="Wingdings"/>
              <a:buChar char="Ø"/>
              <a:defRPr/>
            </a:pPr>
            <a:r>
              <a:rPr lang="de-DE" dirty="0"/>
              <a:t>Anregung der Tiefendurchwurzelung</a:t>
            </a:r>
          </a:p>
          <a:p>
            <a:pPr marL="0" indent="0">
              <a:buNone/>
              <a:defRPr/>
            </a:pPr>
            <a:endParaRPr lang="de-DE"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Extremwetterereignisse</a:t>
            </a:r>
            <a:endParaRPr dirty="0"/>
          </a:p>
        </p:txBody>
      </p:sp>
      <p:sp>
        <p:nvSpPr>
          <p:cNvPr id="5" name="Inhaltsplatzhalter 2"/>
          <p:cNvSpPr>
            <a:spLocks noGrp="1"/>
          </p:cNvSpPr>
          <p:nvPr>
            <p:ph idx="1"/>
          </p:nvPr>
        </p:nvSpPr>
        <p:spPr bwMode="auto"/>
        <p:txBody>
          <a:bodyPr/>
          <a:lstStyle/>
          <a:p>
            <a:pPr>
              <a:defRPr/>
            </a:pPr>
            <a:r>
              <a:rPr lang="de-DE" b="1" dirty="0">
                <a:solidFill>
                  <a:schemeClr val="accent2"/>
                </a:solidFill>
              </a:rPr>
              <a:t>Auswirkungen</a:t>
            </a:r>
            <a:r>
              <a:rPr lang="de-DE" b="1" dirty="0"/>
              <a:t> durch zunehmende Extremwetterereignisse</a:t>
            </a:r>
            <a:r>
              <a:rPr lang="de-DE" dirty="0"/>
              <a:t>:</a:t>
            </a:r>
            <a:endParaRPr dirty="0"/>
          </a:p>
          <a:p>
            <a:pPr>
              <a:defRPr/>
            </a:pPr>
            <a:endParaRPr lang="de-DE" sz="1600" dirty="0"/>
          </a:p>
          <a:p>
            <a:pPr>
              <a:buFont typeface="Wingdings"/>
              <a:buChar char="Ø"/>
              <a:defRPr/>
            </a:pPr>
            <a:r>
              <a:rPr lang="de-DE" dirty="0"/>
              <a:t>  Starkniederschläge: Verschlämmung, Wasserstau, Erosion, Nährstoffauswaschung</a:t>
            </a:r>
            <a:endParaRPr dirty="0"/>
          </a:p>
          <a:p>
            <a:pPr>
              <a:buFont typeface="Wingdings"/>
              <a:buChar char="Ø"/>
              <a:defRPr/>
            </a:pPr>
            <a:r>
              <a:rPr lang="de-DE" dirty="0"/>
              <a:t> Hagel: </a:t>
            </a:r>
            <a:endParaRPr dirty="0"/>
          </a:p>
          <a:p>
            <a:pPr lvl="1">
              <a:buFont typeface="Wingdings"/>
              <a:buChar char="Ø"/>
              <a:defRPr/>
            </a:pPr>
            <a:r>
              <a:rPr lang="de-DE" dirty="0"/>
              <a:t> direkt durch Schädigungen der Pflanzen; </a:t>
            </a:r>
            <a:endParaRPr dirty="0"/>
          </a:p>
          <a:p>
            <a:pPr lvl="1">
              <a:buFont typeface="Wingdings"/>
              <a:buChar char="Ø"/>
              <a:defRPr/>
            </a:pPr>
            <a:r>
              <a:rPr lang="de-DE" dirty="0"/>
              <a:t> indirekt durch Schädlingsbefall der beschädigten </a:t>
            </a:r>
            <a:br>
              <a:rPr lang="de-DE" dirty="0"/>
            </a:br>
            <a:r>
              <a:rPr lang="de-DE" dirty="0"/>
              <a:t> Pflanzen und Früchte</a:t>
            </a:r>
            <a:endParaRPr dirty="0"/>
          </a:p>
          <a:p>
            <a:pPr>
              <a:buFont typeface="Wingdings"/>
              <a:buChar char="Ø"/>
              <a:defRPr/>
            </a:pPr>
            <a:r>
              <a:rPr lang="de-DE" dirty="0"/>
              <a:t> Stürme: Beschädigung der Früchte und Pflanzen</a:t>
            </a:r>
            <a:endParaRPr dirty="0"/>
          </a:p>
          <a:p>
            <a:pPr>
              <a:buFont typeface="Wingdings"/>
              <a:buChar char="Ø"/>
              <a:defRPr/>
            </a:pPr>
            <a:r>
              <a:rPr lang="de-DE" dirty="0"/>
              <a:t> Spätfrostereignisse</a:t>
            </a:r>
          </a:p>
          <a:p>
            <a:pPr marL="0" indent="0">
              <a:buNone/>
              <a:defRPr/>
            </a:pPr>
            <a:r>
              <a:rPr lang="de-DE" dirty="0"/>
              <a:t> -&gt; alle diese Faktoren können das Auftreten von Alternanz verstärken</a:t>
            </a:r>
            <a:endParaRPr dirty="0"/>
          </a:p>
        </p:txBody>
      </p:sp>
      <p:sp>
        <p:nvSpPr>
          <p:cNvPr id="6" name="Rectangle 1"/>
          <p:cNvSpPr>
            <a:spLocks noChangeArrowheads="1"/>
          </p:cNvSpPr>
          <p:nvPr/>
        </p:nvSpPr>
        <p:spPr bwMode="auto">
          <a:xfrm>
            <a:off x="0" y="-323165"/>
            <a:ext cx="184731" cy="646331"/>
          </a:xfrm>
          <a:prstGeom prst="rect">
            <a:avLst/>
          </a:prstGeom>
          <a:noFill/>
          <a:ln>
            <a:noFill/>
          </a:ln>
        </p:spPr>
        <p:txBody>
          <a:bodyPr vert="horz" wrap="none" lIns="91440" tIns="45720" rIns="91440" bIns="45720" numCol="1" anchor="ctr" anchorCtr="0" compatLnSpc="1">
            <a:prstTxWarp prst="textNoShape">
              <a:avLst/>
            </a:prstTxWarp>
            <a:spAutoFit/>
          </a:bodyPr>
          <a:lstStyle/>
          <a:p>
            <a:pPr marL="0" marR="0" lvl="0" indent="0" algn="l" defTabSz="914400">
              <a:lnSpc>
                <a:spcPct val="100000"/>
              </a:lnSpc>
              <a:spcBef>
                <a:spcPts val="0"/>
              </a:spcBef>
              <a:spcAft>
                <a:spcPts val="0"/>
              </a:spcAft>
              <a:buClrTx/>
              <a:buSzTx/>
              <a:buFontTx/>
              <a:buNone/>
              <a:defRPr/>
            </a:pPr>
            <a:endParaRPr lang="de-DE" sz="1800" b="0" i="0" u="none" strike="noStrike" cap="none">
              <a:ln>
                <a:noFill/>
              </a:ln>
              <a:solidFill>
                <a:schemeClr val="tx1"/>
              </a:solidFill>
              <a:latin typeface="Arial"/>
            </a:endParaRPr>
          </a:p>
          <a:p>
            <a:pPr marL="0" marR="0" lvl="0" indent="0" algn="l" defTabSz="914400">
              <a:lnSpc>
                <a:spcPct val="100000"/>
              </a:lnSpc>
              <a:spcBef>
                <a:spcPts val="0"/>
              </a:spcBef>
              <a:spcAft>
                <a:spcPts val="0"/>
              </a:spcAft>
              <a:buClrTx/>
              <a:buSzTx/>
              <a:defRPr/>
            </a:pPr>
            <a:endParaRPr lang="de-DE" sz="1800" b="0" i="0" u="none" strike="noStrike" cap="none">
              <a:ln>
                <a:noFill/>
              </a:ln>
              <a:solidFill>
                <a:schemeClr val="tx1"/>
              </a:solidFill>
              <a:latin typeface="Arial"/>
            </a:endParaRPr>
          </a:p>
        </p:txBody>
      </p:sp>
      <p:pic>
        <p:nvPicPr>
          <p:cNvPr id="7" name="Grafik 6"/>
          <p:cNvPicPr>
            <a:picLocks noChangeAspect="1"/>
          </p:cNvPicPr>
          <p:nvPr/>
        </p:nvPicPr>
        <p:blipFill>
          <a:blip r:embed="rId3"/>
          <a:stretch/>
        </p:blipFill>
        <p:spPr bwMode="auto">
          <a:xfrm>
            <a:off x="9052428" y="2824966"/>
            <a:ext cx="2622797" cy="2622797"/>
          </a:xfrm>
          <a:prstGeom prst="rect">
            <a:avLst/>
          </a:prstGeom>
        </p:spPr>
      </p:pic>
      <p:sp>
        <p:nvSpPr>
          <p:cNvPr id="8" name="Rechteck 8"/>
          <p:cNvSpPr/>
          <p:nvPr/>
        </p:nvSpPr>
        <p:spPr bwMode="auto">
          <a:xfrm>
            <a:off x="9052428" y="5465650"/>
            <a:ext cx="1887055" cy="430887"/>
          </a:xfrm>
          <a:prstGeom prst="rect">
            <a:avLst/>
          </a:prstGeom>
        </p:spPr>
        <p:txBody>
          <a:bodyPr wrap="none">
            <a:spAutoFit/>
          </a:bodyPr>
          <a:lstStyle/>
          <a:p>
            <a:pPr>
              <a:defRPr/>
            </a:pPr>
            <a:r>
              <a:rPr lang="de-DE" sz="1100">
                <a:latin typeface="Arial"/>
                <a:ea typeface="MS Mincho"/>
              </a:rPr>
              <a:t>Hagelschaden an Trauben </a:t>
            </a:r>
            <a:endParaRPr/>
          </a:p>
          <a:p>
            <a:pPr>
              <a:defRPr/>
            </a:pPr>
            <a:r>
              <a:rPr lang="de-DE" sz="1100">
                <a:latin typeface="Arial"/>
                <a:ea typeface="MS Mincho"/>
              </a:rPr>
              <a:t>Quelle: HS Geisenheim </a:t>
            </a:r>
            <a:endParaRPr lang="de-DE" sz="11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Extremwetterereignisse</a:t>
            </a:r>
            <a:endParaRPr dirty="0"/>
          </a:p>
        </p:txBody>
      </p:sp>
      <p:sp>
        <p:nvSpPr>
          <p:cNvPr id="5" name="Inhaltsplatzhalter 2"/>
          <p:cNvSpPr>
            <a:spLocks noGrp="1"/>
          </p:cNvSpPr>
          <p:nvPr>
            <p:ph idx="1"/>
          </p:nvPr>
        </p:nvSpPr>
        <p:spPr bwMode="auto"/>
        <p:txBody>
          <a:bodyPr/>
          <a:lstStyle/>
          <a:p>
            <a:pPr>
              <a:defRPr/>
            </a:pPr>
            <a:r>
              <a:rPr lang="de-DE" b="1" dirty="0">
                <a:solidFill>
                  <a:schemeClr val="accent1"/>
                </a:solidFill>
              </a:rPr>
              <a:t>Anpassungsmaßnahmen</a:t>
            </a:r>
            <a:r>
              <a:rPr lang="de-DE" b="1" dirty="0"/>
              <a:t> an zunehmende Extremwetterereignisse </a:t>
            </a:r>
            <a:br>
              <a:rPr lang="de-DE" b="1" dirty="0"/>
            </a:br>
            <a:r>
              <a:rPr lang="de-DE" b="1" dirty="0"/>
              <a:t>- Starkniederschläge</a:t>
            </a:r>
            <a:r>
              <a:rPr lang="de-DE" dirty="0"/>
              <a:t>:</a:t>
            </a:r>
          </a:p>
          <a:p>
            <a:pPr marL="0" indent="0">
              <a:buNone/>
              <a:defRPr/>
            </a:pPr>
            <a:endParaRPr lang="de-DE" dirty="0"/>
          </a:p>
          <a:p>
            <a:pPr>
              <a:buFont typeface="Wingdings"/>
              <a:buChar char="Ø"/>
              <a:defRPr/>
            </a:pPr>
            <a:r>
              <a:rPr lang="de-DE" dirty="0"/>
              <a:t> Verbesserung der Bodenstruktur / Humusaufbau</a:t>
            </a:r>
            <a:endParaRPr dirty="0"/>
          </a:p>
          <a:p>
            <a:pPr>
              <a:buFont typeface="Wingdings"/>
              <a:buChar char="Ø"/>
              <a:defRPr/>
            </a:pPr>
            <a:r>
              <a:rPr lang="de-DE" dirty="0"/>
              <a:t> </a:t>
            </a:r>
            <a:r>
              <a:rPr lang="de-DE" dirty="0" err="1"/>
              <a:t>Mulchmaterial</a:t>
            </a:r>
            <a:r>
              <a:rPr lang="de-DE" dirty="0"/>
              <a:t> (Stroh) zur Erosionsminderung</a:t>
            </a:r>
            <a:endParaRPr dirty="0"/>
          </a:p>
          <a:p>
            <a:pPr>
              <a:buFont typeface="Wingdings"/>
              <a:buChar char="Ø"/>
              <a:defRPr/>
            </a:pPr>
            <a:r>
              <a:rPr lang="de-DE" dirty="0"/>
              <a:t> Ausrichtung der Anlage in Hauptwindrichtung</a:t>
            </a:r>
            <a:endParaRPr dirty="0"/>
          </a:p>
          <a:p>
            <a:pPr>
              <a:buFont typeface="Wingdings"/>
              <a:buChar char="Ø"/>
              <a:defRPr/>
            </a:pPr>
            <a:r>
              <a:rPr lang="de-DE" dirty="0"/>
              <a:t> Bewässerung frühzeitig stoppen (falls vorhersehbar)</a:t>
            </a:r>
            <a:endParaRPr dirty="0"/>
          </a:p>
          <a:p>
            <a:pPr>
              <a:buFont typeface="Wingdings"/>
              <a:buChar char="Ø"/>
              <a:defRPr/>
            </a:pPr>
            <a:r>
              <a:rPr lang="de-DE" dirty="0"/>
              <a:t> Hagelnetze und Foliendächer </a:t>
            </a:r>
          </a:p>
          <a:p>
            <a:pPr>
              <a:buFont typeface="Wingdings"/>
              <a:buChar char="Ø"/>
              <a:defRPr/>
            </a:pPr>
            <a:endParaRPr lang="de-DE"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Obstbau im Klimawandel – Extremwetterereignisse </a:t>
            </a:r>
          </a:p>
        </p:txBody>
      </p:sp>
      <p:sp>
        <p:nvSpPr>
          <p:cNvPr id="3" name="Inhaltsplatzhalter 2"/>
          <p:cNvSpPr>
            <a:spLocks noGrp="1"/>
          </p:cNvSpPr>
          <p:nvPr>
            <p:ph idx="1"/>
          </p:nvPr>
        </p:nvSpPr>
        <p:spPr/>
        <p:txBody>
          <a:bodyPr/>
          <a:lstStyle/>
          <a:p>
            <a:r>
              <a:rPr lang="de-DE" b="1" dirty="0">
                <a:solidFill>
                  <a:schemeClr val="accent1"/>
                </a:solidFill>
              </a:rPr>
              <a:t>Anpassungsmaßnahmen</a:t>
            </a:r>
            <a:r>
              <a:rPr lang="de-DE" b="1" dirty="0"/>
              <a:t> an zunehmende Extremwetterereignisse</a:t>
            </a:r>
            <a:br>
              <a:rPr lang="de-DE" b="1" dirty="0"/>
            </a:br>
            <a:r>
              <a:rPr lang="de-DE" b="1" dirty="0"/>
              <a:t>- Sturm</a:t>
            </a:r>
            <a:r>
              <a:rPr lang="de-DE" dirty="0"/>
              <a:t>:</a:t>
            </a:r>
          </a:p>
          <a:p>
            <a:pPr marL="0" indent="0">
              <a:buNone/>
            </a:pPr>
            <a:endParaRPr lang="de-DE" dirty="0"/>
          </a:p>
          <a:p>
            <a:pPr>
              <a:buFont typeface="Wingdings" panose="05000000000000000000" pitchFamily="2" charset="2"/>
              <a:buChar char="Ø"/>
            </a:pPr>
            <a:r>
              <a:rPr lang="de-DE" dirty="0"/>
              <a:t> Anbau in Hauptwindrichtung</a:t>
            </a:r>
          </a:p>
          <a:p>
            <a:pPr>
              <a:buFont typeface="Wingdings" panose="05000000000000000000" pitchFamily="2" charset="2"/>
              <a:buChar char="Ø"/>
            </a:pPr>
            <a:r>
              <a:rPr lang="de-DE" dirty="0"/>
              <a:t> Anbau empfindlicher Pflanzen nicht auf </a:t>
            </a:r>
          </a:p>
          <a:p>
            <a:pPr marL="0" indent="0">
              <a:buNone/>
            </a:pPr>
            <a:r>
              <a:rPr lang="de-DE" dirty="0"/>
              <a:t>    exponierten Flächen</a:t>
            </a:r>
          </a:p>
          <a:p>
            <a:pPr>
              <a:buFont typeface="Wingdings" panose="05000000000000000000" pitchFamily="2" charset="2"/>
              <a:buChar char="Ø"/>
            </a:pPr>
            <a:r>
              <a:rPr lang="de-DE" dirty="0"/>
              <a:t> Vlies statt Folie</a:t>
            </a:r>
          </a:p>
          <a:p>
            <a:pPr>
              <a:buFont typeface="Wingdings" panose="05000000000000000000" pitchFamily="2" charset="2"/>
              <a:buChar char="Ø"/>
            </a:pPr>
            <a:r>
              <a:rPr lang="de-DE" dirty="0"/>
              <a:t> Pflanzung von Gehölzen/Hecken als Windschutz</a:t>
            </a:r>
          </a:p>
          <a:p>
            <a:pPr lvl="0">
              <a:buFont typeface="Wingdings" panose="05000000000000000000" pitchFamily="2" charset="2"/>
              <a:buChar char="Ø"/>
            </a:pPr>
            <a:r>
              <a:rPr lang="de-DE" dirty="0"/>
              <a:t> Stabilisierung der Anlage </a:t>
            </a:r>
            <a:r>
              <a:rPr lang="de-DE" sz="2400" dirty="0"/>
              <a:t>(Stabilität der Anlagen erhöhen z.B. flachere Abspannungswinkel, Betonmasten/-</a:t>
            </a:r>
            <a:r>
              <a:rPr lang="de-DE" sz="2400" dirty="0" err="1"/>
              <a:t>erdanker</a:t>
            </a:r>
            <a:r>
              <a:rPr lang="de-DE" sz="2400" dirty="0"/>
              <a:t>, dickere Abspannseile nutzen)</a:t>
            </a:r>
            <a:endParaRPr lang="de-DE" dirty="0"/>
          </a:p>
          <a:p>
            <a:pPr>
              <a:buFont typeface="Wingdings" panose="05000000000000000000" pitchFamily="2" charset="2"/>
              <a:buChar char="Ø"/>
            </a:pPr>
            <a:endParaRPr lang="de-DE" dirty="0"/>
          </a:p>
        </p:txBody>
      </p:sp>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84635" y="2207940"/>
            <a:ext cx="3246863" cy="2435147"/>
          </a:xfrm>
          <a:prstGeom prst="rect">
            <a:avLst/>
          </a:prstGeom>
        </p:spPr>
      </p:pic>
      <p:sp>
        <p:nvSpPr>
          <p:cNvPr id="6" name="Rechteck 5"/>
          <p:cNvSpPr/>
          <p:nvPr/>
        </p:nvSpPr>
        <p:spPr>
          <a:xfrm>
            <a:off x="8933009" y="4658418"/>
            <a:ext cx="2241319" cy="600164"/>
          </a:xfrm>
          <a:prstGeom prst="rect">
            <a:avLst/>
          </a:prstGeom>
        </p:spPr>
        <p:txBody>
          <a:bodyPr wrap="none">
            <a:spAutoFit/>
          </a:bodyPr>
          <a:lstStyle/>
          <a:p>
            <a:r>
              <a:rPr lang="de-DE" sz="1100" dirty="0"/>
              <a:t>Sturmwurf in einer Apfelplantage </a:t>
            </a:r>
          </a:p>
          <a:p>
            <a:r>
              <a:rPr lang="de-DE" sz="1100" dirty="0"/>
              <a:t>Quelle: ESTEBURG-Obstbauzentrum</a:t>
            </a:r>
          </a:p>
          <a:p>
            <a:endParaRPr lang="de-DE" sz="1100" dirty="0"/>
          </a:p>
        </p:txBody>
      </p:sp>
    </p:spTree>
    <p:extLst>
      <p:ext uri="{BB962C8B-B14F-4D97-AF65-F5344CB8AC3E}">
        <p14:creationId xmlns:p14="http://schemas.microsoft.com/office/powerpoint/2010/main" val="18686220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längere Vegetationsperiode</a:t>
            </a:r>
          </a:p>
        </p:txBody>
      </p:sp>
      <p:pic>
        <p:nvPicPr>
          <p:cNvPr id="5" name="Grafik 3"/>
          <p:cNvPicPr>
            <a:picLocks noChangeAspect="1"/>
          </p:cNvPicPr>
          <p:nvPr/>
        </p:nvPicPr>
        <p:blipFill>
          <a:blip r:embed="rId3"/>
          <a:stretch/>
        </p:blipFill>
        <p:spPr bwMode="auto">
          <a:xfrm>
            <a:off x="2553854" y="1050116"/>
            <a:ext cx="7084292" cy="531321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Frostschäden </a:t>
            </a:r>
          </a:p>
        </p:txBody>
      </p:sp>
      <p:sp>
        <p:nvSpPr>
          <p:cNvPr id="5" name="Inhaltsplatzhalter 2"/>
          <p:cNvSpPr>
            <a:spLocks noGrp="1"/>
          </p:cNvSpPr>
          <p:nvPr>
            <p:ph idx="1"/>
          </p:nvPr>
        </p:nvSpPr>
        <p:spPr bwMode="auto"/>
        <p:txBody>
          <a:bodyPr/>
          <a:lstStyle/>
          <a:p>
            <a:pPr>
              <a:defRPr/>
            </a:pPr>
            <a:r>
              <a:rPr lang="de-DE" b="1" dirty="0">
                <a:solidFill>
                  <a:schemeClr val="accent1"/>
                </a:solidFill>
              </a:rPr>
              <a:t>Anpassungsmaßnahmen</a:t>
            </a:r>
            <a:r>
              <a:rPr lang="de-DE" b="1" dirty="0"/>
              <a:t> gegen Frostschäden</a:t>
            </a:r>
            <a:r>
              <a:rPr lang="de-DE" dirty="0"/>
              <a:t>:</a:t>
            </a:r>
          </a:p>
          <a:p>
            <a:pPr>
              <a:buFont typeface="Wingdings"/>
              <a:buChar char="Ø"/>
              <a:defRPr/>
            </a:pPr>
            <a:r>
              <a:rPr lang="de-DE" dirty="0"/>
              <a:t> Bodenbewuchs kurzhalten, höhere Stammformen</a:t>
            </a:r>
          </a:p>
          <a:p>
            <a:pPr>
              <a:buFont typeface="Wingdings"/>
              <a:buChar char="Ø"/>
              <a:defRPr/>
            </a:pPr>
            <a:r>
              <a:rPr lang="de-DE" dirty="0"/>
              <a:t> Frostschutzberegnung</a:t>
            </a:r>
          </a:p>
          <a:p>
            <a:pPr>
              <a:buFont typeface="Wingdings"/>
              <a:buChar char="Ø"/>
              <a:defRPr/>
            </a:pPr>
            <a:r>
              <a:rPr lang="de-DE" dirty="0"/>
              <a:t> Frostschutzkerzen, Heizdraht, Gas- oder Ölbrenner mit Gebläse</a:t>
            </a:r>
            <a:endParaRPr dirty="0"/>
          </a:p>
          <a:p>
            <a:pPr>
              <a:buFont typeface="Wingdings"/>
              <a:buChar char="Ø"/>
              <a:defRPr/>
            </a:pPr>
            <a:r>
              <a:rPr lang="de-DE" dirty="0"/>
              <a:t> Entfernung von Hindernissen, die den Kaltabfluss verhindern </a:t>
            </a:r>
            <a:br>
              <a:rPr lang="de-DE" dirty="0"/>
            </a:br>
            <a:r>
              <a:rPr lang="de-DE" dirty="0"/>
              <a:t>  könnten, bergseitige Schutzpflanzungen </a:t>
            </a:r>
          </a:p>
          <a:p>
            <a:pPr>
              <a:buFont typeface="Wingdings"/>
              <a:buChar char="Ø"/>
              <a:defRPr/>
            </a:pPr>
            <a:r>
              <a:rPr lang="de-DE" dirty="0"/>
              <a:t> Hubschrauber, Motor-Windräder, </a:t>
            </a:r>
            <a:r>
              <a:rPr lang="de-DE" dirty="0" err="1"/>
              <a:t>Selective</a:t>
            </a:r>
            <a:r>
              <a:rPr lang="de-DE" dirty="0"/>
              <a:t>-</a:t>
            </a:r>
            <a:r>
              <a:rPr lang="de-DE" dirty="0" err="1"/>
              <a:t>inverted</a:t>
            </a:r>
            <a:r>
              <a:rPr lang="de-DE" dirty="0"/>
              <a:t>-sink-Geräte</a:t>
            </a:r>
          </a:p>
          <a:p>
            <a:pPr>
              <a:buFont typeface="Wingdings"/>
              <a:buChar char="Ø"/>
              <a:defRPr/>
            </a:pPr>
            <a:r>
              <a:rPr lang="de-DE" dirty="0"/>
              <a:t> </a:t>
            </a:r>
            <a:r>
              <a:rPr lang="de-DE" dirty="0" err="1"/>
              <a:t>Austriebsverzögerung</a:t>
            </a:r>
            <a:r>
              <a:rPr lang="de-DE" dirty="0"/>
              <a:t> durch Double </a:t>
            </a:r>
            <a:r>
              <a:rPr lang="de-DE" dirty="0" err="1"/>
              <a:t>Pruning</a:t>
            </a:r>
            <a:endParaRPr lang="de-DE" dirty="0"/>
          </a:p>
          <a:p>
            <a:pPr>
              <a:buFont typeface="Wingdings"/>
              <a:buChar char="Ø"/>
              <a:defRPr/>
            </a:pPr>
            <a:r>
              <a:rPr lang="de-DE" dirty="0"/>
              <a:t> </a:t>
            </a:r>
            <a:r>
              <a:rPr lang="de-DE" dirty="0" err="1"/>
              <a:t>Austriebsverzögerung</a:t>
            </a:r>
            <a:r>
              <a:rPr lang="de-DE" dirty="0"/>
              <a:t> durch Rapsöl-Applikation</a:t>
            </a:r>
            <a:endParaRPr dirty="0"/>
          </a:p>
          <a:p>
            <a:pPr>
              <a:buFont typeface="Wingdings"/>
              <a:buChar char="Ø"/>
              <a:defRPr/>
            </a:pPr>
            <a:r>
              <a:rPr lang="de-DE" dirty="0"/>
              <a:t> Naturwuchserziehung</a:t>
            </a:r>
          </a:p>
          <a:p>
            <a:pPr marL="0" indent="0">
              <a:buNone/>
              <a:defRPr/>
            </a:pPr>
            <a:endParaRPr lang="de-DE" dirty="0"/>
          </a:p>
          <a:p>
            <a:pPr>
              <a:defRPr/>
            </a:pPr>
            <a:endParaRPr lang="de-DE" dirty="0"/>
          </a:p>
        </p:txBody>
      </p:sp>
      <p:pic>
        <p:nvPicPr>
          <p:cNvPr id="6" name="Grafik 5"/>
          <p:cNvPicPr>
            <a:picLocks noChangeAspect="1"/>
          </p:cNvPicPr>
          <p:nvPr/>
        </p:nvPicPr>
        <p:blipFill>
          <a:blip r:embed="rId3"/>
          <a:stretch>
            <a:fillRect/>
          </a:stretch>
        </p:blipFill>
        <p:spPr>
          <a:xfrm>
            <a:off x="9624392" y="223124"/>
            <a:ext cx="2173986" cy="2413788"/>
          </a:xfrm>
          <a:prstGeom prst="rect">
            <a:avLst/>
          </a:prstGeom>
        </p:spPr>
      </p:pic>
      <p:sp>
        <p:nvSpPr>
          <p:cNvPr id="7" name="Rechteck 6"/>
          <p:cNvSpPr/>
          <p:nvPr/>
        </p:nvSpPr>
        <p:spPr>
          <a:xfrm>
            <a:off x="9480376" y="2636912"/>
            <a:ext cx="2520280" cy="430887"/>
          </a:xfrm>
          <a:prstGeom prst="rect">
            <a:avLst/>
          </a:prstGeom>
        </p:spPr>
        <p:txBody>
          <a:bodyPr wrap="square">
            <a:spAutoFit/>
          </a:bodyPr>
          <a:lstStyle/>
          <a:p>
            <a:r>
              <a:rPr lang="de-DE" sz="1100" dirty="0">
                <a:cs typeface="Arial" panose="020B0604020202020204" pitchFamily="34" charset="0"/>
              </a:rPr>
              <a:t>Eisumhüllte Apfelblüte nach Frostschutz-beregnung Quelle: Wikimedia, </a:t>
            </a:r>
            <a:r>
              <a:rPr lang="de-DE" sz="1100" dirty="0" err="1">
                <a:cs typeface="Arial" panose="020B0604020202020204" pitchFamily="34" charset="0"/>
              </a:rPr>
              <a:t>Lämpel</a:t>
            </a:r>
            <a:endParaRPr lang="de-DE" sz="1100" dirty="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Schlüsselfaktor Boden</a:t>
            </a:r>
          </a:p>
        </p:txBody>
      </p:sp>
      <p:sp>
        <p:nvSpPr>
          <p:cNvPr id="5" name="Inhaltsplatzhalter 2"/>
          <p:cNvSpPr>
            <a:spLocks noGrp="1"/>
          </p:cNvSpPr>
          <p:nvPr>
            <p:ph idx="1"/>
          </p:nvPr>
        </p:nvSpPr>
        <p:spPr bwMode="auto">
          <a:xfrm>
            <a:off x="838200" y="1300828"/>
            <a:ext cx="10515600" cy="5397684"/>
          </a:xfrm>
        </p:spPr>
        <p:txBody>
          <a:bodyPr/>
          <a:lstStyle/>
          <a:p>
            <a:pPr>
              <a:defRPr/>
            </a:pPr>
            <a:r>
              <a:rPr lang="de-DE" b="1" dirty="0">
                <a:solidFill>
                  <a:schemeClr val="accent2"/>
                </a:solidFill>
              </a:rPr>
              <a:t>Auswirkungen</a:t>
            </a:r>
            <a:r>
              <a:rPr lang="de-DE" b="1" dirty="0"/>
              <a:t> verschiedener Klimawandelfolgen auf den Boden</a:t>
            </a:r>
            <a:r>
              <a:rPr lang="de-DE" dirty="0"/>
              <a:t>:</a:t>
            </a:r>
          </a:p>
          <a:p>
            <a:pPr>
              <a:buFont typeface="Wingdings"/>
              <a:buChar char="Ø"/>
              <a:defRPr/>
            </a:pPr>
            <a:r>
              <a:rPr lang="de-DE" dirty="0"/>
              <a:t> Verdichtung durch häufige Überfahrten (multi-pass-Effekt) </a:t>
            </a:r>
            <a:br>
              <a:rPr lang="de-DE" dirty="0"/>
            </a:br>
            <a:r>
              <a:rPr lang="de-DE" dirty="0"/>
              <a:t>  wird durch feuchtere Witterung zur Ernte verstärkt  </a:t>
            </a:r>
            <a:endParaRPr dirty="0"/>
          </a:p>
          <a:p>
            <a:pPr>
              <a:buFont typeface="Wingdings"/>
              <a:buChar char="Ø"/>
              <a:defRPr/>
            </a:pPr>
            <a:r>
              <a:rPr lang="de-DE" dirty="0"/>
              <a:t> Häufigere und längere Trockenheitsphasen</a:t>
            </a:r>
            <a:endParaRPr dirty="0"/>
          </a:p>
          <a:p>
            <a:pPr>
              <a:buFont typeface="Wingdings"/>
              <a:buChar char="Ø"/>
              <a:defRPr/>
            </a:pPr>
            <a:r>
              <a:rPr lang="de-DE" dirty="0"/>
              <a:t> Zunehmende Erosion </a:t>
            </a:r>
            <a:endParaRPr dirty="0"/>
          </a:p>
          <a:p>
            <a:pPr>
              <a:buFont typeface="Wingdings"/>
              <a:buChar char="Ø"/>
              <a:defRPr/>
            </a:pPr>
            <a:r>
              <a:rPr lang="de-DE" dirty="0"/>
              <a:t> Potentiell höherer Humusabbau</a:t>
            </a:r>
          </a:p>
          <a:p>
            <a:pPr>
              <a:buFont typeface="Wingdings"/>
              <a:buChar char="Ø"/>
              <a:defRPr/>
            </a:pPr>
            <a:r>
              <a:rPr lang="de-DE" dirty="0"/>
              <a:t> und: Schadstoffeintrag (PSM, Schwermetalle, Mikroplastik etc.) </a:t>
            </a:r>
          </a:p>
          <a:p>
            <a:pPr marL="0" indent="0">
              <a:buNone/>
              <a:defRPr/>
            </a:pPr>
            <a:endParaRPr lang="de-DE" sz="2400" dirty="0"/>
          </a:p>
        </p:txBody>
      </p:sp>
    </p:spTree>
    <p:extLst>
      <p:ext uri="{BB962C8B-B14F-4D97-AF65-F5344CB8AC3E}">
        <p14:creationId xmlns:p14="http://schemas.microsoft.com/office/powerpoint/2010/main" val="3746404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Schlüsselfaktor Boden</a:t>
            </a:r>
          </a:p>
        </p:txBody>
      </p:sp>
      <p:sp>
        <p:nvSpPr>
          <p:cNvPr id="5" name="Inhaltsplatzhalter 2"/>
          <p:cNvSpPr>
            <a:spLocks noGrp="1"/>
          </p:cNvSpPr>
          <p:nvPr>
            <p:ph idx="1"/>
          </p:nvPr>
        </p:nvSpPr>
        <p:spPr bwMode="auto">
          <a:xfrm>
            <a:off x="838200" y="1300828"/>
            <a:ext cx="10515600" cy="5397684"/>
          </a:xfrm>
        </p:spPr>
        <p:txBody>
          <a:bodyPr/>
          <a:lstStyle/>
          <a:p>
            <a:pPr>
              <a:defRPr/>
            </a:pPr>
            <a:r>
              <a:rPr lang="de-DE" b="1">
                <a:solidFill>
                  <a:schemeClr val="accent1"/>
                </a:solidFill>
              </a:rPr>
              <a:t>Fokus:</a:t>
            </a:r>
            <a:r>
              <a:rPr lang="de-DE" b="1"/>
              <a:t> Verbesserung der Bodenstruktur durch:</a:t>
            </a:r>
            <a:endParaRPr/>
          </a:p>
          <a:p>
            <a:pPr>
              <a:defRPr/>
            </a:pPr>
            <a:endParaRPr lang="de-DE" sz="1000" b="1"/>
          </a:p>
          <a:p>
            <a:pPr lvl="1">
              <a:buFont typeface="Courier New"/>
              <a:buChar char="o"/>
              <a:defRPr/>
            </a:pPr>
            <a:r>
              <a:rPr lang="de-DE"/>
              <a:t> Bodenverdichtung beseitigen</a:t>
            </a:r>
            <a:endParaRPr/>
          </a:p>
          <a:p>
            <a:pPr lvl="1">
              <a:buFont typeface="Courier New"/>
              <a:buChar char="o"/>
              <a:defRPr/>
            </a:pPr>
            <a:r>
              <a:rPr lang="de-DE"/>
              <a:t> Organische Düngung </a:t>
            </a:r>
            <a:endParaRPr/>
          </a:p>
          <a:p>
            <a:pPr lvl="1">
              <a:buFont typeface="Courier New"/>
              <a:buChar char="o"/>
              <a:defRPr/>
            </a:pPr>
            <a:r>
              <a:rPr lang="de-DE"/>
              <a:t> Ganzjährige Bodenbedeckung (grün, Mulch)</a:t>
            </a:r>
            <a:endParaRPr/>
          </a:p>
          <a:p>
            <a:pPr lvl="1">
              <a:buFont typeface="Courier New"/>
              <a:buChar char="o"/>
              <a:defRPr/>
            </a:pPr>
            <a:r>
              <a:rPr lang="de-DE"/>
              <a:t> Kalkung bzw. ausgewogene Düngung</a:t>
            </a:r>
            <a:endParaRPr/>
          </a:p>
          <a:p>
            <a:pPr lvl="1">
              <a:buFont typeface="Courier New"/>
              <a:buChar char="o"/>
              <a:defRPr/>
            </a:pPr>
            <a:r>
              <a:rPr lang="de-DE"/>
              <a:t> Regelmäßiges Umbrechen und Neueinsäen der Fahrgassenbegrünung </a:t>
            </a:r>
            <a:endParaRPr/>
          </a:p>
          <a:p>
            <a:pPr lvl="1">
              <a:buFont typeface="Courier New"/>
              <a:buChar char="o"/>
              <a:defRPr/>
            </a:pPr>
            <a:r>
              <a:rPr lang="de-DE"/>
              <a:t> Vielfältige heimische Begrünungsmischung in der Fahrgasse</a:t>
            </a:r>
            <a:endParaRPr/>
          </a:p>
          <a:p>
            <a:pPr lvl="1">
              <a:buFont typeface="Courier New"/>
              <a:buChar char="o"/>
              <a:defRPr/>
            </a:pPr>
            <a:r>
              <a:rPr lang="de-DE"/>
              <a:t> Zwischenfruchtanbau/einjährige Anbaupause bei Neuanlagen</a:t>
            </a:r>
            <a:endParaRPr/>
          </a:p>
          <a:p>
            <a:pPr lvl="1">
              <a:buFont typeface="Courier New"/>
              <a:buChar char="o"/>
              <a:defRPr/>
            </a:pPr>
            <a:r>
              <a:rPr lang="de-DE"/>
              <a:t> Befahren des Bodens möglichst nur bei günstigen Bodenbedingungen (nicht bei Nässe)</a:t>
            </a:r>
            <a:endParaRPr/>
          </a:p>
          <a:p>
            <a:pPr lvl="1">
              <a:buFont typeface="Courier New"/>
              <a:buChar char="o"/>
              <a:defRPr/>
            </a:pPr>
            <a:r>
              <a:rPr lang="de-DE"/>
              <a:t> Anpassung des Reifendrucks </a:t>
            </a:r>
          </a:p>
          <a:p>
            <a:pPr lvl="1">
              <a:buFont typeface="Courier New"/>
              <a:buChar char="o"/>
              <a:defRPr/>
            </a:pPr>
            <a:r>
              <a:rPr lang="de-DE"/>
              <a:t> Kompostanwendung</a:t>
            </a:r>
          </a:p>
          <a:p>
            <a:pPr lvl="1">
              <a:buFont typeface="Wingdings"/>
              <a:buChar char="Ø"/>
              <a:defRPr/>
            </a:pPr>
            <a:endParaRPr lang="de-DE"/>
          </a:p>
        </p:txBody>
      </p:sp>
      <p:sp>
        <p:nvSpPr>
          <p:cNvPr id="6" name="Rechteck 3"/>
          <p:cNvSpPr/>
          <p:nvPr/>
        </p:nvSpPr>
        <p:spPr bwMode="auto">
          <a:xfrm>
            <a:off x="1084384" y="1944709"/>
            <a:ext cx="10023231" cy="4384613"/>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Tree>
    <p:extLst>
      <p:ext uri="{BB962C8B-B14F-4D97-AF65-F5344CB8AC3E}">
        <p14:creationId xmlns:p14="http://schemas.microsoft.com/office/powerpoint/2010/main" val="4070614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Pilzwiderstandsfähige Sorten – PIWI</a:t>
            </a:r>
          </a:p>
        </p:txBody>
      </p:sp>
      <p:sp>
        <p:nvSpPr>
          <p:cNvPr id="5" name="Inhaltsplatzhalter 2"/>
          <p:cNvSpPr>
            <a:spLocks noGrp="1"/>
          </p:cNvSpPr>
          <p:nvPr>
            <p:ph idx="1"/>
          </p:nvPr>
        </p:nvSpPr>
        <p:spPr bwMode="auto"/>
        <p:txBody>
          <a:bodyPr/>
          <a:lstStyle/>
          <a:p>
            <a:pPr>
              <a:buFont typeface="Wingdings"/>
              <a:buChar char="Ø"/>
              <a:defRPr/>
            </a:pPr>
            <a:r>
              <a:rPr lang="de-DE" dirty="0"/>
              <a:t> Hohe Widerstandsfähigkeit gegen Pilzkrankheiten</a:t>
            </a:r>
            <a:endParaRPr dirty="0"/>
          </a:p>
          <a:p>
            <a:pPr>
              <a:buFont typeface="Wingdings"/>
              <a:buChar char="Ø"/>
              <a:defRPr/>
            </a:pPr>
            <a:r>
              <a:rPr lang="de-DE" dirty="0"/>
              <a:t> Deutliche Reduzierung des Einsatzes von Pflanzenschutzmitteln</a:t>
            </a:r>
            <a:endParaRPr dirty="0"/>
          </a:p>
          <a:p>
            <a:pPr>
              <a:buFont typeface="Wingdings"/>
              <a:buChar char="Ø"/>
              <a:defRPr/>
            </a:pPr>
            <a:r>
              <a:rPr lang="de-DE" dirty="0"/>
              <a:t> Entstehung durch Kreuzung</a:t>
            </a:r>
            <a:endParaRPr dirty="0"/>
          </a:p>
          <a:p>
            <a:pPr>
              <a:buFont typeface="Wingdings"/>
              <a:buChar char="Ø"/>
              <a:defRPr/>
            </a:pPr>
            <a:r>
              <a:rPr lang="de-DE" dirty="0"/>
              <a:t> Kritikpunkt: Weinkäufer auf Sorten festgelegt</a:t>
            </a:r>
            <a:endParaRPr dirty="0"/>
          </a:p>
          <a:p>
            <a:pPr>
              <a:buFont typeface="Wingdings"/>
              <a:buChar char="Ø"/>
              <a:defRPr/>
            </a:pPr>
            <a:r>
              <a:rPr lang="de-DE" dirty="0"/>
              <a:t> Jedoch: „Sortentreue“ weicht auf</a:t>
            </a:r>
            <a:endParaRPr dirty="0"/>
          </a:p>
          <a:p>
            <a:pPr>
              <a:buFont typeface="Wingdings"/>
              <a:buChar char="Ø"/>
              <a:defRPr/>
            </a:pPr>
            <a:r>
              <a:rPr lang="de-DE" dirty="0"/>
              <a:t> Kennenlernen der Sorten über </a:t>
            </a:r>
            <a:r>
              <a:rPr lang="de-DE" dirty="0" err="1"/>
              <a:t>Cuvée</a:t>
            </a:r>
            <a:r>
              <a:rPr lang="de-DE" dirty="0"/>
              <a:t> </a:t>
            </a:r>
            <a:endParaRPr dirty="0"/>
          </a:p>
          <a:p>
            <a:pPr>
              <a:buFont typeface="Wingdings"/>
              <a:buChar char="Ø"/>
              <a:defRPr/>
            </a:pPr>
            <a:r>
              <a:rPr lang="de-DE" dirty="0"/>
              <a:t> Annäherung über Sekt oder Perlwein</a:t>
            </a:r>
            <a:endParaRPr dirty="0"/>
          </a:p>
          <a:p>
            <a:pPr>
              <a:buFont typeface="Wingdings"/>
              <a:buChar char="Ø"/>
              <a:defRPr/>
            </a:pPr>
            <a:r>
              <a:rPr lang="de-DE" dirty="0"/>
              <a:t> Kommunikationsvorteil: Einsparung von Spritzmitteln (10% </a:t>
            </a:r>
            <a:r>
              <a:rPr lang="de-DE" dirty="0" err="1"/>
              <a:t>piwi</a:t>
            </a:r>
            <a:br>
              <a:rPr lang="de-DE" dirty="0"/>
            </a:br>
            <a:r>
              <a:rPr lang="de-DE" dirty="0"/>
              <a:t>  bedeutet 30% Einsparung bei PSM)</a:t>
            </a:r>
            <a:endParaRPr dirty="0"/>
          </a:p>
        </p:txBody>
      </p:sp>
    </p:spTree>
    <p:extLst>
      <p:ext uri="{BB962C8B-B14F-4D97-AF65-F5344CB8AC3E}">
        <p14:creationId xmlns:p14="http://schemas.microsoft.com/office/powerpoint/2010/main" val="161827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Pflanzenschutz</a:t>
            </a:r>
            <a:endParaRPr dirty="0"/>
          </a:p>
        </p:txBody>
      </p:sp>
      <p:sp>
        <p:nvSpPr>
          <p:cNvPr id="5" name="Inhaltsplatzhalter 2"/>
          <p:cNvSpPr>
            <a:spLocks noGrp="1"/>
          </p:cNvSpPr>
          <p:nvPr>
            <p:ph idx="1"/>
          </p:nvPr>
        </p:nvSpPr>
        <p:spPr bwMode="auto">
          <a:xfrm>
            <a:off x="838200" y="1423284"/>
            <a:ext cx="11148391" cy="4713923"/>
          </a:xfrm>
        </p:spPr>
        <p:txBody>
          <a:bodyPr/>
          <a:lstStyle/>
          <a:p>
            <a:pPr>
              <a:defRPr/>
            </a:pPr>
            <a:r>
              <a:rPr lang="de-DE" b="1"/>
              <a:t>Krankheiten, Schädlinge, Unkräuter</a:t>
            </a:r>
            <a:endParaRPr/>
          </a:p>
          <a:p>
            <a:pPr marL="0" indent="0">
              <a:buNone/>
              <a:defRPr/>
            </a:pPr>
            <a:r>
              <a:rPr lang="de-DE" u="sng"/>
              <a:t>Klimawandel: Einflüsse auf Entwicklung und Wachstum </a:t>
            </a:r>
            <a:endParaRPr/>
          </a:p>
          <a:p>
            <a:pPr>
              <a:buFont typeface="Wingdings"/>
              <a:buChar char="Ø"/>
              <a:defRPr/>
            </a:pPr>
            <a:r>
              <a:rPr lang="de-DE"/>
              <a:t> Veränderungen im saisonalen Auftreten</a:t>
            </a:r>
            <a:endParaRPr/>
          </a:p>
          <a:p>
            <a:pPr>
              <a:buFont typeface="Wingdings"/>
              <a:buChar char="Ø"/>
              <a:defRPr/>
            </a:pPr>
            <a:r>
              <a:rPr lang="de-DE"/>
              <a:t> Veränderungen in der geographischen Ausbreitung</a:t>
            </a:r>
            <a:endParaRPr/>
          </a:p>
          <a:p>
            <a:pPr>
              <a:buFont typeface="Wingdings"/>
              <a:buChar char="Ø"/>
              <a:defRPr/>
            </a:pPr>
            <a:r>
              <a:rPr lang="de-DE"/>
              <a:t> Veränderungen in der Populationsdynamik und Epidemie</a:t>
            </a:r>
            <a:endParaRPr/>
          </a:p>
        </p:txBody>
      </p:sp>
      <p:sp>
        <p:nvSpPr>
          <p:cNvPr id="6" name="Textfeld 3"/>
          <p:cNvSpPr>
            <a:spLocks/>
          </p:cNvSpPr>
          <p:nvPr/>
        </p:nvSpPr>
        <p:spPr bwMode="auto">
          <a:xfrm>
            <a:off x="10825593" y="5875597"/>
            <a:ext cx="381414" cy="261610"/>
          </a:xfrm>
          <a:prstGeom prst="rect">
            <a:avLst/>
          </a:prstGeom>
          <a:noFill/>
          <a:ln>
            <a:solidFill>
              <a:schemeClr val="tx1"/>
            </a:solidFill>
          </a:ln>
        </p:spPr>
        <p:txBody>
          <a:bodyPr wrap="square" rtlCol="0">
            <a:spAutoFit/>
          </a:bodyPr>
          <a:lstStyle/>
          <a:p>
            <a:pPr>
              <a:defRPr/>
            </a:pPr>
            <a:r>
              <a:rPr lang="de-DE" sz="1100"/>
              <a:t>JKI</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Pflanzenschutz</a:t>
            </a:r>
            <a:endParaRPr/>
          </a:p>
        </p:txBody>
      </p:sp>
      <p:sp>
        <p:nvSpPr>
          <p:cNvPr id="5" name="Inhaltsplatzhalter 2"/>
          <p:cNvSpPr>
            <a:spLocks noGrp="1"/>
          </p:cNvSpPr>
          <p:nvPr>
            <p:ph idx="1"/>
          </p:nvPr>
        </p:nvSpPr>
        <p:spPr bwMode="auto">
          <a:xfrm>
            <a:off x="838200" y="1423284"/>
            <a:ext cx="11148391" cy="4713923"/>
          </a:xfrm>
        </p:spPr>
        <p:txBody>
          <a:bodyPr/>
          <a:lstStyle/>
          <a:p>
            <a:pPr>
              <a:defRPr/>
            </a:pPr>
            <a:r>
              <a:rPr lang="de-DE" b="1"/>
              <a:t>Krankheiten, Schädlinge, Unkräuter (Beispiele)</a:t>
            </a:r>
            <a:endParaRPr/>
          </a:p>
        </p:txBody>
      </p:sp>
      <p:graphicFrame>
        <p:nvGraphicFramePr>
          <p:cNvPr id="6" name="Tabelle 5"/>
          <p:cNvGraphicFramePr>
            <a:graphicFrameLocks noGrp="1"/>
          </p:cNvGraphicFramePr>
          <p:nvPr/>
        </p:nvGraphicFramePr>
        <p:xfrm>
          <a:off x="1082431" y="2009204"/>
          <a:ext cx="10124577" cy="4341963"/>
        </p:xfrm>
        <a:graphic>
          <a:graphicData uri="http://schemas.openxmlformats.org/drawingml/2006/table">
            <a:tbl>
              <a:tblPr firstRow="1" bandRow="1">
                <a:tableStyleId>{465F668A-3D34-14AE-B938-7752ABEDD214}</a:tableStyleId>
              </a:tblPr>
              <a:tblGrid>
                <a:gridCol w="3723249">
                  <a:extLst>
                    <a:ext uri="{9D8B030D-6E8A-4147-A177-3AD203B41FA5}">
                      <a16:colId xmlns:a16="http://schemas.microsoft.com/office/drawing/2014/main" val="20000"/>
                    </a:ext>
                  </a:extLst>
                </a:gridCol>
                <a:gridCol w="3220720">
                  <a:extLst>
                    <a:ext uri="{9D8B030D-6E8A-4147-A177-3AD203B41FA5}">
                      <a16:colId xmlns:a16="http://schemas.microsoft.com/office/drawing/2014/main" val="20001"/>
                    </a:ext>
                  </a:extLst>
                </a:gridCol>
                <a:gridCol w="3180608">
                  <a:extLst>
                    <a:ext uri="{9D8B030D-6E8A-4147-A177-3AD203B41FA5}">
                      <a16:colId xmlns:a16="http://schemas.microsoft.com/office/drawing/2014/main" val="20002"/>
                    </a:ext>
                  </a:extLst>
                </a:gridCol>
              </a:tblGrid>
              <a:tr h="621125">
                <a:tc>
                  <a:txBody>
                    <a:bodyPr/>
                    <a:lstStyle/>
                    <a:p>
                      <a:pPr>
                        <a:defRPr/>
                      </a:pPr>
                      <a:endParaRPr lang="de-DE"/>
                    </a:p>
                  </a:txBody>
                  <a:tcPr/>
                </a:tc>
                <a:tc>
                  <a:txBody>
                    <a:bodyPr/>
                    <a:lstStyle/>
                    <a:p>
                      <a:pPr>
                        <a:defRPr/>
                      </a:pPr>
                      <a:r>
                        <a:rPr lang="de-DE"/>
                        <a:t>Tendenz zunehmende Bedeutung durch:</a:t>
                      </a:r>
                      <a:endParaRPr/>
                    </a:p>
                  </a:txBody>
                  <a:tcPr/>
                </a:tc>
                <a:tc>
                  <a:txBody>
                    <a:bodyPr/>
                    <a:lstStyle/>
                    <a:p>
                      <a:pPr>
                        <a:defRPr/>
                      </a:pPr>
                      <a:r>
                        <a:rPr lang="de-DE"/>
                        <a:t>Tendenz abnehmende Bedeutung durch:</a:t>
                      </a:r>
                      <a:endParaRPr/>
                    </a:p>
                  </a:txBody>
                  <a:tcPr/>
                </a:tc>
                <a:extLst>
                  <a:ext uri="{0D108BD9-81ED-4DB2-BD59-A6C34878D82A}">
                    <a16:rowId xmlns:a16="http://schemas.microsoft.com/office/drawing/2014/main" val="10000"/>
                  </a:ext>
                </a:extLst>
              </a:tr>
              <a:tr h="539393">
                <a:tc>
                  <a:txBody>
                    <a:bodyPr/>
                    <a:lstStyle/>
                    <a:p>
                      <a:pPr>
                        <a:defRPr/>
                      </a:pPr>
                      <a:r>
                        <a:rPr lang="de-DE"/>
                        <a:t>Echter Mehltau (</a:t>
                      </a:r>
                      <a:r>
                        <a:rPr lang="de-DE" i="1"/>
                        <a:t>Erysiphaceae</a:t>
                      </a:r>
                      <a:r>
                        <a:rPr lang="de-DE"/>
                        <a:t>)</a:t>
                      </a:r>
                      <a:endParaRPr/>
                    </a:p>
                  </a:txBody>
                  <a:tcPr/>
                </a:tc>
                <a:tc>
                  <a:txBody>
                    <a:bodyPr/>
                    <a:lstStyle/>
                    <a:p>
                      <a:pPr>
                        <a:defRPr/>
                      </a:pPr>
                      <a:r>
                        <a:rPr lang="de-DE"/>
                        <a:t>Wärmere Sommer</a:t>
                      </a:r>
                    </a:p>
                  </a:txBody>
                  <a:tcPr/>
                </a:tc>
                <a:tc>
                  <a:txBody>
                    <a:bodyPr/>
                    <a:lstStyle/>
                    <a:p>
                      <a:pPr>
                        <a:defRPr/>
                      </a:pPr>
                      <a:endParaRPr lang="de-DE"/>
                    </a:p>
                  </a:txBody>
                  <a:tcPr/>
                </a:tc>
                <a:extLst>
                  <a:ext uri="{0D108BD9-81ED-4DB2-BD59-A6C34878D82A}">
                    <a16:rowId xmlns:a16="http://schemas.microsoft.com/office/drawing/2014/main" val="10001"/>
                  </a:ext>
                </a:extLst>
              </a:tr>
              <a:tr h="621125">
                <a:tc>
                  <a:txBody>
                    <a:bodyPr/>
                    <a:lstStyle/>
                    <a:p>
                      <a:pPr>
                        <a:defRPr/>
                      </a:pPr>
                      <a:r>
                        <a:rPr lang="de-DE"/>
                        <a:t>Falscher Mehltau (</a:t>
                      </a:r>
                      <a:r>
                        <a:rPr lang="de-DE" i="1"/>
                        <a:t>Peronospora</a:t>
                      </a:r>
                      <a:r>
                        <a:rPr lang="de-DE"/>
                        <a:t>)</a:t>
                      </a:r>
                      <a:endParaRPr/>
                    </a:p>
                  </a:txBody>
                  <a:tcPr/>
                </a:tc>
                <a:tc>
                  <a:txBody>
                    <a:bodyPr/>
                    <a:lstStyle/>
                    <a:p>
                      <a:pPr>
                        <a:defRPr/>
                      </a:pPr>
                      <a:r>
                        <a:rPr lang="de-DE"/>
                        <a:t>Herbst (und Frühjahr)</a:t>
                      </a:r>
                      <a:endParaRPr/>
                    </a:p>
                  </a:txBody>
                  <a:tcPr/>
                </a:tc>
                <a:tc>
                  <a:txBody>
                    <a:bodyPr/>
                    <a:lstStyle/>
                    <a:p>
                      <a:pPr>
                        <a:defRPr/>
                      </a:pPr>
                      <a:r>
                        <a:rPr lang="de-DE"/>
                        <a:t>Trockenere Sommer</a:t>
                      </a:r>
                      <a:endParaRPr/>
                    </a:p>
                  </a:txBody>
                  <a:tcPr/>
                </a:tc>
                <a:extLst>
                  <a:ext uri="{0D108BD9-81ED-4DB2-BD59-A6C34878D82A}">
                    <a16:rowId xmlns:a16="http://schemas.microsoft.com/office/drawing/2014/main" val="10002"/>
                  </a:ext>
                </a:extLst>
              </a:tr>
              <a:tr h="621125">
                <a:tc>
                  <a:txBody>
                    <a:bodyPr/>
                    <a:lstStyle/>
                    <a:p>
                      <a:pPr>
                        <a:defRPr/>
                      </a:pPr>
                      <a:r>
                        <a:rPr lang="de-DE"/>
                        <a:t>Traubenwickler (einbindiger, bekreuzter); 3 statt 2 Genereationen</a:t>
                      </a:r>
                    </a:p>
                  </a:txBody>
                  <a:tcPr/>
                </a:tc>
                <a:tc>
                  <a:txBody>
                    <a:bodyPr/>
                    <a:lstStyle/>
                    <a:p>
                      <a:pPr>
                        <a:defRPr/>
                      </a:pPr>
                      <a:r>
                        <a:rPr lang="de-DE"/>
                        <a:t>Höhere Temperaturen, mildere Winter, längere Vetetationsper.</a:t>
                      </a:r>
                    </a:p>
                  </a:txBody>
                  <a:tcPr/>
                </a:tc>
                <a:tc>
                  <a:txBody>
                    <a:bodyPr/>
                    <a:lstStyle/>
                    <a:p>
                      <a:pPr>
                        <a:defRPr/>
                      </a:pPr>
                      <a:endParaRPr lang="de-DE"/>
                    </a:p>
                  </a:txBody>
                  <a:tcPr/>
                </a:tc>
                <a:extLst>
                  <a:ext uri="{0D108BD9-81ED-4DB2-BD59-A6C34878D82A}">
                    <a16:rowId xmlns:a16="http://schemas.microsoft.com/office/drawing/2014/main" val="10003"/>
                  </a:ext>
                </a:extLst>
              </a:tr>
              <a:tr h="621125">
                <a:tc>
                  <a:txBody>
                    <a:bodyPr/>
                    <a:lstStyle/>
                    <a:p>
                      <a:pPr>
                        <a:defRPr/>
                      </a:pPr>
                      <a:r>
                        <a:rPr lang="de-DE"/>
                        <a:t>Grüne Rebzikade</a:t>
                      </a:r>
                    </a:p>
                  </a:txBody>
                  <a:tcPr/>
                </a:tc>
                <a:tc>
                  <a:txBody>
                    <a:bodyPr/>
                    <a:lstStyle/>
                    <a:p>
                      <a:pPr>
                        <a:defRPr/>
                      </a:pPr>
                      <a:r>
                        <a:rPr lang="de-DE"/>
                        <a:t>Höhere Temperaturen</a:t>
                      </a:r>
                    </a:p>
                  </a:txBody>
                  <a:tcPr/>
                </a:tc>
                <a:tc>
                  <a:txBody>
                    <a:bodyPr/>
                    <a:lstStyle/>
                    <a:p>
                      <a:pPr>
                        <a:defRPr/>
                      </a:pPr>
                      <a:endParaRPr lang="de-DE"/>
                    </a:p>
                  </a:txBody>
                  <a:tcPr/>
                </a:tc>
                <a:extLst>
                  <a:ext uri="{0D108BD9-81ED-4DB2-BD59-A6C34878D82A}">
                    <a16:rowId xmlns:a16="http://schemas.microsoft.com/office/drawing/2014/main" val="10004"/>
                  </a:ext>
                </a:extLst>
              </a:tr>
              <a:tr h="621125">
                <a:tc>
                  <a:txBody>
                    <a:bodyPr/>
                    <a:lstStyle/>
                    <a:p>
                      <a:pPr>
                        <a:defRPr/>
                      </a:pPr>
                      <a:r>
                        <a:rPr lang="de-DE" sz="1800">
                          <a:solidFill>
                            <a:schemeClr val="dk1"/>
                          </a:solidFill>
                          <a:latin typeface="+mn-lt"/>
                          <a:ea typeface="+mn-ea"/>
                          <a:cs typeface="+mn-cs"/>
                        </a:rPr>
                        <a:t>Büffelzikade</a:t>
                      </a:r>
                      <a:endParaRPr lang="de-DE"/>
                    </a:p>
                  </a:txBody>
                  <a:tcPr/>
                </a:tc>
                <a:tc>
                  <a:txBody>
                    <a:bodyPr/>
                    <a:lstStyle/>
                    <a:p>
                      <a:pPr>
                        <a:defRPr/>
                      </a:pPr>
                      <a:r>
                        <a:rPr lang="de-DE"/>
                        <a:t>Höhere Temperaturen, mildere Winter</a:t>
                      </a:r>
                      <a:endParaRPr/>
                    </a:p>
                  </a:txBody>
                  <a:tcPr/>
                </a:tc>
                <a:tc>
                  <a:txBody>
                    <a:bodyPr/>
                    <a:lstStyle/>
                    <a:p>
                      <a:pPr>
                        <a:defRPr/>
                      </a:pPr>
                      <a:endParaRPr lang="de-DE"/>
                    </a:p>
                  </a:txBody>
                  <a:tcPr/>
                </a:tc>
                <a:extLst>
                  <a:ext uri="{0D108BD9-81ED-4DB2-BD59-A6C34878D82A}">
                    <a16:rowId xmlns:a16="http://schemas.microsoft.com/office/drawing/2014/main" val="10005"/>
                  </a:ext>
                </a:extLst>
              </a:tr>
              <a:tr h="621125">
                <a:tc>
                  <a:txBody>
                    <a:bodyPr/>
                    <a:lstStyle/>
                    <a:p>
                      <a:pPr>
                        <a:defRPr/>
                      </a:pPr>
                      <a:r>
                        <a:rPr lang="de-DE"/>
                        <a:t>Reblaus </a:t>
                      </a:r>
                    </a:p>
                  </a:txBody>
                  <a:tcPr/>
                </a:tc>
                <a:tc>
                  <a:txBody>
                    <a:bodyPr/>
                    <a:lstStyle/>
                    <a:p>
                      <a:pPr marL="0" marR="0" lvl="0" indent="0" algn="l" defTabSz="914400">
                        <a:lnSpc>
                          <a:spcPct val="100000"/>
                        </a:lnSpc>
                        <a:spcBef>
                          <a:spcPts val="0"/>
                        </a:spcBef>
                        <a:spcAft>
                          <a:spcPts val="0"/>
                        </a:spcAft>
                        <a:buClrTx/>
                        <a:buSzTx/>
                        <a:buFontTx/>
                        <a:buNone/>
                        <a:defRPr/>
                      </a:pPr>
                      <a:r>
                        <a:rPr lang="de-DE"/>
                        <a:t>Höhere Temperaturen, mildere Winter (Ausbreitung Blattläuse)</a:t>
                      </a:r>
                    </a:p>
                  </a:txBody>
                  <a:tcPr/>
                </a:tc>
                <a:tc>
                  <a:txBody>
                    <a:bodyPr/>
                    <a:lstStyle/>
                    <a:p>
                      <a:pPr>
                        <a:defRPr/>
                      </a:pPr>
                      <a:endParaRPr lang="de-DE"/>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Pflanzenschutz</a:t>
            </a:r>
            <a:endParaRPr/>
          </a:p>
        </p:txBody>
      </p:sp>
      <p:sp>
        <p:nvSpPr>
          <p:cNvPr id="5" name="Inhaltsplatzhalter 2"/>
          <p:cNvSpPr>
            <a:spLocks noGrp="1"/>
          </p:cNvSpPr>
          <p:nvPr>
            <p:ph idx="1"/>
          </p:nvPr>
        </p:nvSpPr>
        <p:spPr bwMode="auto">
          <a:xfrm>
            <a:off x="838200" y="1423284"/>
            <a:ext cx="11148391" cy="4713923"/>
          </a:xfrm>
        </p:spPr>
        <p:txBody>
          <a:bodyPr/>
          <a:lstStyle/>
          <a:p>
            <a:pPr>
              <a:defRPr/>
            </a:pPr>
            <a:r>
              <a:rPr lang="de-DE" b="1"/>
              <a:t>Krankheiten, Schädlinge, Unkräuter (Beispiele)</a:t>
            </a:r>
            <a:endParaRPr/>
          </a:p>
        </p:txBody>
      </p:sp>
      <p:graphicFrame>
        <p:nvGraphicFramePr>
          <p:cNvPr id="6" name="Tabelle 5"/>
          <p:cNvGraphicFramePr>
            <a:graphicFrameLocks noGrp="1"/>
          </p:cNvGraphicFramePr>
          <p:nvPr/>
        </p:nvGraphicFramePr>
        <p:xfrm>
          <a:off x="1082431" y="2009204"/>
          <a:ext cx="10124576" cy="4393710"/>
        </p:xfrm>
        <a:graphic>
          <a:graphicData uri="http://schemas.openxmlformats.org/drawingml/2006/table">
            <a:tbl>
              <a:tblPr firstRow="1" bandRow="1">
                <a:tableStyleId>{465F668A-3D34-14AE-B938-7752ABEDD214}</a:tableStyleId>
              </a:tblPr>
              <a:tblGrid>
                <a:gridCol w="3403508">
                  <a:extLst>
                    <a:ext uri="{9D8B030D-6E8A-4147-A177-3AD203B41FA5}">
                      <a16:colId xmlns:a16="http://schemas.microsoft.com/office/drawing/2014/main" val="20000"/>
                    </a:ext>
                  </a:extLst>
                </a:gridCol>
                <a:gridCol w="3346209">
                  <a:extLst>
                    <a:ext uri="{9D8B030D-6E8A-4147-A177-3AD203B41FA5}">
                      <a16:colId xmlns:a16="http://schemas.microsoft.com/office/drawing/2014/main" val="20001"/>
                    </a:ext>
                  </a:extLst>
                </a:gridCol>
                <a:gridCol w="3374859">
                  <a:extLst>
                    <a:ext uri="{9D8B030D-6E8A-4147-A177-3AD203B41FA5}">
                      <a16:colId xmlns:a16="http://schemas.microsoft.com/office/drawing/2014/main" val="20002"/>
                    </a:ext>
                  </a:extLst>
                </a:gridCol>
              </a:tblGrid>
              <a:tr h="614862">
                <a:tc>
                  <a:txBody>
                    <a:bodyPr/>
                    <a:lstStyle/>
                    <a:p>
                      <a:pPr>
                        <a:defRPr/>
                      </a:pPr>
                      <a:endParaRPr lang="de-DE"/>
                    </a:p>
                  </a:txBody>
                  <a:tcPr/>
                </a:tc>
                <a:tc>
                  <a:txBody>
                    <a:bodyPr/>
                    <a:lstStyle/>
                    <a:p>
                      <a:pPr>
                        <a:defRPr/>
                      </a:pPr>
                      <a:r>
                        <a:rPr lang="de-DE"/>
                        <a:t>Tendenz zunehmende Bedeutung durch:</a:t>
                      </a:r>
                      <a:endParaRPr/>
                    </a:p>
                  </a:txBody>
                  <a:tcPr/>
                </a:tc>
                <a:tc>
                  <a:txBody>
                    <a:bodyPr/>
                    <a:lstStyle/>
                    <a:p>
                      <a:pPr>
                        <a:defRPr/>
                      </a:pPr>
                      <a:r>
                        <a:rPr lang="de-DE"/>
                        <a:t>Tendenz abnehmende Bedeutung durch:</a:t>
                      </a:r>
                      <a:endParaRPr/>
                    </a:p>
                  </a:txBody>
                  <a:tcPr/>
                </a:tc>
                <a:extLst>
                  <a:ext uri="{0D108BD9-81ED-4DB2-BD59-A6C34878D82A}">
                    <a16:rowId xmlns:a16="http://schemas.microsoft.com/office/drawing/2014/main" val="10000"/>
                  </a:ext>
                </a:extLst>
              </a:tr>
              <a:tr h="614862">
                <a:tc>
                  <a:txBody>
                    <a:bodyPr/>
                    <a:lstStyle/>
                    <a:p>
                      <a:pPr>
                        <a:defRPr/>
                      </a:pPr>
                      <a:r>
                        <a:rPr lang="de-DE" sz="1800">
                          <a:solidFill>
                            <a:schemeClr val="dk1"/>
                          </a:solidFill>
                          <a:latin typeface="+mn-lt"/>
                          <a:ea typeface="+mn-ea"/>
                          <a:cs typeface="+mn-cs"/>
                        </a:rPr>
                        <a:t>Schwarzholzkrankheit</a:t>
                      </a:r>
                      <a:endParaRPr/>
                    </a:p>
                    <a:p>
                      <a:pPr>
                        <a:defRPr/>
                      </a:pPr>
                      <a:r>
                        <a:rPr lang="de-DE" sz="1800">
                          <a:solidFill>
                            <a:schemeClr val="dk1"/>
                          </a:solidFill>
                          <a:latin typeface="+mn-lt"/>
                          <a:ea typeface="+mn-ea"/>
                          <a:cs typeface="+mn-cs"/>
                        </a:rPr>
                        <a:t>Über „</a:t>
                      </a:r>
                      <a:r>
                        <a:rPr lang="de-DE" sz="1800" i="1">
                          <a:solidFill>
                            <a:schemeClr val="dk1"/>
                          </a:solidFill>
                          <a:latin typeface="+mn-lt"/>
                          <a:ea typeface="+mn-ea"/>
                          <a:cs typeface="+mn-cs"/>
                        </a:rPr>
                        <a:t>Winden-Glasflügelzikade“</a:t>
                      </a:r>
                      <a:endParaRPr lang="de-DE"/>
                    </a:p>
                  </a:txBody>
                  <a:tcPr/>
                </a:tc>
                <a:tc>
                  <a:txBody>
                    <a:bodyPr/>
                    <a:lstStyle/>
                    <a:p>
                      <a:pPr>
                        <a:defRPr/>
                      </a:pPr>
                      <a:r>
                        <a:rPr lang="de-DE"/>
                        <a:t>Mildere Winter</a:t>
                      </a:r>
                      <a:endParaRPr/>
                    </a:p>
                  </a:txBody>
                  <a:tcPr/>
                </a:tc>
                <a:tc>
                  <a:txBody>
                    <a:bodyPr/>
                    <a:lstStyle/>
                    <a:p>
                      <a:pPr>
                        <a:defRPr/>
                      </a:pPr>
                      <a:endParaRPr lang="de-DE"/>
                    </a:p>
                  </a:txBody>
                  <a:tcPr/>
                </a:tc>
                <a:extLst>
                  <a:ext uri="{0D108BD9-81ED-4DB2-BD59-A6C34878D82A}">
                    <a16:rowId xmlns:a16="http://schemas.microsoft.com/office/drawing/2014/main" val="10001"/>
                  </a:ext>
                </a:extLst>
              </a:tr>
              <a:tr h="614862">
                <a:tc>
                  <a:txBody>
                    <a:bodyPr/>
                    <a:lstStyle/>
                    <a:p>
                      <a:pPr>
                        <a:defRPr/>
                      </a:pPr>
                      <a:r>
                        <a:rPr lang="de-DE" sz="1800" i="1">
                          <a:solidFill>
                            <a:schemeClr val="dk1"/>
                          </a:solidFill>
                          <a:latin typeface="+mn-lt"/>
                          <a:ea typeface="+mn-ea"/>
                          <a:cs typeface="+mn-cs"/>
                        </a:rPr>
                        <a:t>Esca</a:t>
                      </a:r>
                      <a:r>
                        <a:rPr lang="de-DE" sz="1800">
                          <a:solidFill>
                            <a:schemeClr val="dk1"/>
                          </a:solidFill>
                          <a:latin typeface="+mn-lt"/>
                          <a:ea typeface="+mn-ea"/>
                          <a:cs typeface="+mn-cs"/>
                        </a:rPr>
                        <a:t> </a:t>
                      </a:r>
                      <a:endParaRPr lang="de-DE"/>
                    </a:p>
                  </a:txBody>
                  <a:tcPr/>
                </a:tc>
                <a:tc>
                  <a:txBody>
                    <a:bodyPr/>
                    <a:lstStyle/>
                    <a:p>
                      <a:pPr>
                        <a:defRPr/>
                      </a:pPr>
                      <a:r>
                        <a:rPr lang="de-DE" sz="1800">
                          <a:solidFill>
                            <a:schemeClr val="dk1"/>
                          </a:solidFill>
                          <a:latin typeface="+mn-lt"/>
                          <a:ea typeface="+mn-ea"/>
                          <a:cs typeface="+mn-cs"/>
                        </a:rPr>
                        <a:t>Vermehrt Niederschläge im September (feuchtwarm)</a:t>
                      </a:r>
                      <a:endParaRPr lang="de-DE"/>
                    </a:p>
                  </a:txBody>
                  <a:tcPr/>
                </a:tc>
                <a:tc>
                  <a:txBody>
                    <a:bodyPr/>
                    <a:lstStyle/>
                    <a:p>
                      <a:pPr>
                        <a:defRPr/>
                      </a:pPr>
                      <a:endParaRPr lang="de-DE"/>
                    </a:p>
                  </a:txBody>
                  <a:tcPr/>
                </a:tc>
                <a:extLst>
                  <a:ext uri="{0D108BD9-81ED-4DB2-BD59-A6C34878D82A}">
                    <a16:rowId xmlns:a16="http://schemas.microsoft.com/office/drawing/2014/main" val="10002"/>
                  </a:ext>
                </a:extLst>
              </a:tr>
              <a:tr h="614862">
                <a:tc>
                  <a:txBody>
                    <a:bodyPr/>
                    <a:lstStyle/>
                    <a:p>
                      <a:pPr>
                        <a:defRPr/>
                      </a:pPr>
                      <a:r>
                        <a:rPr lang="de-DE" sz="1800" i="1">
                          <a:solidFill>
                            <a:schemeClr val="dk1"/>
                          </a:solidFill>
                          <a:latin typeface="+mn-lt"/>
                          <a:ea typeface="+mn-ea"/>
                          <a:cs typeface="+mn-cs"/>
                        </a:rPr>
                        <a:t>Eutypabefall</a:t>
                      </a:r>
                      <a:r>
                        <a:rPr lang="de-DE" sz="1800">
                          <a:solidFill>
                            <a:schemeClr val="dk1"/>
                          </a:solidFill>
                          <a:latin typeface="+mn-lt"/>
                          <a:ea typeface="+mn-ea"/>
                          <a:cs typeface="+mn-cs"/>
                        </a:rPr>
                        <a:t> </a:t>
                      </a:r>
                      <a:endParaRPr lang="de-DE"/>
                    </a:p>
                  </a:txBody>
                  <a:tcPr/>
                </a:tc>
                <a:tc>
                  <a:txBody>
                    <a:bodyPr/>
                    <a:lstStyle/>
                    <a:p>
                      <a:pPr marL="0" marR="0" indent="0" algn="l" defTabSz="914400">
                        <a:lnSpc>
                          <a:spcPct val="100000"/>
                        </a:lnSpc>
                        <a:spcBef>
                          <a:spcPts val="0"/>
                        </a:spcBef>
                        <a:spcAft>
                          <a:spcPts val="0"/>
                        </a:spcAft>
                        <a:buClrTx/>
                        <a:buSzTx/>
                        <a:buFontTx/>
                        <a:buNone/>
                        <a:defRPr/>
                      </a:pPr>
                      <a:r>
                        <a:rPr lang="de-DE"/>
                        <a:t>Mildere Winter</a:t>
                      </a:r>
                      <a:endParaRPr/>
                    </a:p>
                    <a:p>
                      <a:pPr>
                        <a:defRPr/>
                      </a:pPr>
                      <a:endParaRPr lang="de-DE"/>
                    </a:p>
                  </a:txBody>
                  <a:tcPr/>
                </a:tc>
                <a:tc>
                  <a:txBody>
                    <a:bodyPr/>
                    <a:lstStyle/>
                    <a:p>
                      <a:pPr>
                        <a:defRPr/>
                      </a:pPr>
                      <a:endParaRPr lang="de-DE"/>
                    </a:p>
                  </a:txBody>
                  <a:tcPr/>
                </a:tc>
                <a:extLst>
                  <a:ext uri="{0D108BD9-81ED-4DB2-BD59-A6C34878D82A}">
                    <a16:rowId xmlns:a16="http://schemas.microsoft.com/office/drawing/2014/main" val="10003"/>
                  </a:ext>
                </a:extLst>
              </a:tr>
              <a:tr h="596655">
                <a:tc>
                  <a:txBody>
                    <a:bodyPr/>
                    <a:lstStyle/>
                    <a:p>
                      <a:pPr>
                        <a:defRPr/>
                      </a:pPr>
                      <a:r>
                        <a:rPr lang="de-DE" sz="1800">
                          <a:solidFill>
                            <a:schemeClr val="dk1"/>
                          </a:solidFill>
                          <a:latin typeface="+mn-lt"/>
                          <a:ea typeface="+mn-ea"/>
                          <a:cs typeface="+mn-cs"/>
                        </a:rPr>
                        <a:t>Schwarzfäule </a:t>
                      </a:r>
                      <a:endParaRPr lang="de-DE"/>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4"/>
                  </a:ext>
                </a:extLst>
              </a:tr>
              <a:tr h="614862">
                <a:tc>
                  <a:txBody>
                    <a:bodyPr/>
                    <a:lstStyle/>
                    <a:p>
                      <a:pPr>
                        <a:defRPr/>
                      </a:pPr>
                      <a:r>
                        <a:rPr lang="de-DE" sz="1800">
                          <a:solidFill>
                            <a:schemeClr val="dk1"/>
                          </a:solidFill>
                          <a:latin typeface="+mn-lt"/>
                          <a:ea typeface="+mn-ea"/>
                          <a:cs typeface="+mn-cs"/>
                        </a:rPr>
                        <a:t>Rohfäule (</a:t>
                      </a:r>
                      <a:r>
                        <a:rPr lang="de-DE" sz="1800" i="1">
                          <a:solidFill>
                            <a:schemeClr val="dk1"/>
                          </a:solidFill>
                          <a:latin typeface="+mn-lt"/>
                          <a:ea typeface="+mn-ea"/>
                          <a:cs typeface="+mn-cs"/>
                        </a:rPr>
                        <a:t>Botrytis)</a:t>
                      </a:r>
                      <a:r>
                        <a:rPr lang="de-DE" sz="1800">
                          <a:solidFill>
                            <a:schemeClr val="dk1"/>
                          </a:solidFill>
                          <a:latin typeface="+mn-lt"/>
                          <a:ea typeface="+mn-ea"/>
                          <a:cs typeface="+mn-cs"/>
                        </a:rPr>
                        <a:t> </a:t>
                      </a:r>
                      <a:endParaRPr lang="de-DE"/>
                    </a:p>
                  </a:txBody>
                  <a:tcPr/>
                </a:tc>
                <a:tc>
                  <a:txBody>
                    <a:bodyPr/>
                    <a:lstStyle/>
                    <a:p>
                      <a:pPr>
                        <a:defRPr/>
                      </a:pPr>
                      <a:r>
                        <a:rPr lang="de-DE" sz="1800">
                          <a:solidFill>
                            <a:schemeClr val="dk1"/>
                          </a:solidFill>
                          <a:latin typeface="+mn-lt"/>
                          <a:ea typeface="+mn-ea"/>
                          <a:cs typeface="+mn-cs"/>
                        </a:rPr>
                        <a:t>zunehmende, sintflutartige Starkregen im September</a:t>
                      </a:r>
                      <a:endParaRPr lang="de-DE"/>
                    </a:p>
                  </a:txBody>
                  <a:tcPr/>
                </a:tc>
                <a:tc>
                  <a:txBody>
                    <a:bodyPr/>
                    <a:lstStyle/>
                    <a:p>
                      <a:pPr>
                        <a:defRPr/>
                      </a:pPr>
                      <a:endParaRPr lang="de-DE"/>
                    </a:p>
                  </a:txBody>
                  <a:tcPr/>
                </a:tc>
                <a:extLst>
                  <a:ext uri="{0D108BD9-81ED-4DB2-BD59-A6C34878D82A}">
                    <a16:rowId xmlns:a16="http://schemas.microsoft.com/office/drawing/2014/main" val="10005"/>
                  </a:ext>
                </a:extLst>
              </a:tr>
              <a:tr h="596655">
                <a:tc>
                  <a:txBody>
                    <a:bodyPr/>
                    <a:lstStyle/>
                    <a:p>
                      <a:pPr>
                        <a:defRPr/>
                      </a:pPr>
                      <a:r>
                        <a:rPr lang="de-DE"/>
                        <a:t>Kirschessigfliege</a:t>
                      </a:r>
                    </a:p>
                  </a:txBody>
                  <a:tcPr/>
                </a:tc>
                <a:tc>
                  <a:txBody>
                    <a:bodyPr/>
                    <a:lstStyle/>
                    <a:p>
                      <a:pPr>
                        <a:defRPr/>
                      </a:pPr>
                      <a:r>
                        <a:rPr lang="de-DE"/>
                        <a:t>Feuchtwarme Witterung</a:t>
                      </a:r>
                    </a:p>
                  </a:txBody>
                  <a:tcPr/>
                </a:tc>
                <a:tc>
                  <a:txBody>
                    <a:bodyPr/>
                    <a:lstStyle/>
                    <a:p>
                      <a:pPr>
                        <a:defRPr/>
                      </a:pPr>
                      <a:endParaRPr lang="de-DE"/>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Kirschessigfliege </a:t>
            </a:r>
            <a:r>
              <a:rPr lang="de-DE" sz="2200"/>
              <a:t>(Drosophila suzukii)</a:t>
            </a:r>
            <a:endParaRPr lang="de-DE"/>
          </a:p>
        </p:txBody>
      </p:sp>
      <p:sp>
        <p:nvSpPr>
          <p:cNvPr id="5" name="Inhaltsplatzhalter 2"/>
          <p:cNvSpPr>
            <a:spLocks noGrp="1"/>
          </p:cNvSpPr>
          <p:nvPr>
            <p:ph idx="1"/>
          </p:nvPr>
        </p:nvSpPr>
        <p:spPr bwMode="auto"/>
        <p:txBody>
          <a:bodyPr/>
          <a:lstStyle/>
          <a:p>
            <a:pPr>
              <a:buFont typeface="Wingdings"/>
              <a:buChar char="Ø"/>
              <a:defRPr/>
            </a:pPr>
            <a:r>
              <a:rPr lang="de-DE"/>
              <a:t> Termingerechtes Gipfeln, um Beschattung zu vermeiden</a:t>
            </a:r>
            <a:endParaRPr/>
          </a:p>
          <a:p>
            <a:pPr>
              <a:buFont typeface="Wingdings"/>
              <a:buChar char="Ø"/>
              <a:defRPr/>
            </a:pPr>
            <a:r>
              <a:rPr lang="de-DE"/>
              <a:t> Angepasstes, termingerechtes Entblättern der Traubenzone </a:t>
            </a:r>
            <a:endParaRPr/>
          </a:p>
          <a:p>
            <a:pPr>
              <a:buFont typeface="Wingdings"/>
              <a:buChar char="Ø"/>
              <a:defRPr/>
            </a:pPr>
            <a:r>
              <a:rPr lang="de-DE"/>
              <a:t> Ertragsregulierung vor Farbumschlag</a:t>
            </a:r>
            <a:endParaRPr/>
          </a:p>
          <a:p>
            <a:pPr>
              <a:buFont typeface="Wingdings"/>
              <a:buChar char="Ø"/>
              <a:defRPr/>
            </a:pPr>
            <a:r>
              <a:rPr lang="de-DE"/>
              <a:t> Maßnahmen zur Lockerung der Traubenstruktur</a:t>
            </a:r>
            <a:endParaRPr/>
          </a:p>
          <a:p>
            <a:pPr>
              <a:buFont typeface="Wingdings"/>
              <a:buChar char="Ø"/>
              <a:defRPr/>
            </a:pPr>
            <a:r>
              <a:rPr lang="de-DE"/>
              <a:t> Traubenverletzung ab Reifebeginn vermeiden</a:t>
            </a:r>
            <a:endParaRPr/>
          </a:p>
          <a:p>
            <a:pPr marL="0" indent="0">
              <a:buNone/>
              <a:defRPr/>
            </a:pPr>
            <a:endParaRPr lang="de-DE"/>
          </a:p>
        </p:txBody>
      </p:sp>
      <p:pic>
        <p:nvPicPr>
          <p:cNvPr id="6" name="Grafik 4"/>
          <p:cNvPicPr>
            <a:picLocks noChangeAspect="1"/>
          </p:cNvPicPr>
          <p:nvPr/>
        </p:nvPicPr>
        <p:blipFill>
          <a:blip r:embed="rId3"/>
          <a:srcRect l="10477" t="16056" r="9510" b="17277"/>
          <a:stretch/>
        </p:blipFill>
        <p:spPr bwMode="auto">
          <a:xfrm>
            <a:off x="8310880" y="3627120"/>
            <a:ext cx="2692400" cy="1666240"/>
          </a:xfrm>
          <a:prstGeom prst="rect">
            <a:avLst/>
          </a:prstGeom>
        </p:spPr>
      </p:pic>
      <p:sp>
        <p:nvSpPr>
          <p:cNvPr id="7" name="Rechteck 5"/>
          <p:cNvSpPr/>
          <p:nvPr/>
        </p:nvSpPr>
        <p:spPr bwMode="auto">
          <a:xfrm>
            <a:off x="8504360" y="5283200"/>
            <a:ext cx="2420856" cy="261610"/>
          </a:xfrm>
          <a:prstGeom prst="rect">
            <a:avLst/>
          </a:prstGeom>
        </p:spPr>
        <p:txBody>
          <a:bodyPr wrap="none">
            <a:spAutoFit/>
          </a:bodyPr>
          <a:lstStyle/>
          <a:p>
            <a:pPr>
              <a:defRPr/>
            </a:pPr>
            <a:r>
              <a:rPr lang="de-DE" sz="1100"/>
              <a:t>Kirschessigfliege Quelle: Martin Hauser</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Kirschessigfliege </a:t>
            </a:r>
            <a:r>
              <a:rPr lang="de-DE" sz="2200"/>
              <a:t>(Drosophila suzukii)</a:t>
            </a:r>
            <a:endParaRPr/>
          </a:p>
        </p:txBody>
      </p:sp>
      <p:sp>
        <p:nvSpPr>
          <p:cNvPr id="5" name="Inhaltsplatzhalter 2"/>
          <p:cNvSpPr>
            <a:spLocks noGrp="1"/>
          </p:cNvSpPr>
          <p:nvPr>
            <p:ph idx="1"/>
          </p:nvPr>
        </p:nvSpPr>
        <p:spPr bwMode="auto"/>
        <p:txBody>
          <a:bodyPr/>
          <a:lstStyle/>
          <a:p>
            <a:pPr>
              <a:buFont typeface="Wingdings"/>
              <a:buChar char="Ø"/>
              <a:defRPr/>
            </a:pPr>
            <a:r>
              <a:rPr lang="de-DE"/>
              <a:t> Gezielte Pflanzenschutzmaßnahmen, die Risse der Beerenhaut</a:t>
            </a:r>
            <a:br>
              <a:rPr lang="de-DE"/>
            </a:br>
            <a:r>
              <a:rPr lang="de-DE"/>
              <a:t>  verhindern/vermeiden, z.B. Oidiumbekämpfung</a:t>
            </a:r>
          </a:p>
          <a:p>
            <a:pPr>
              <a:buFont typeface="Wingdings"/>
              <a:buChar char="Ø"/>
              <a:defRPr/>
            </a:pPr>
            <a:r>
              <a:rPr lang="de-DE"/>
              <a:t> Begrünung während der Reifezeit kurz halten</a:t>
            </a:r>
            <a:endParaRPr/>
          </a:p>
          <a:p>
            <a:pPr>
              <a:buFont typeface="Wingdings"/>
              <a:buChar char="Ø"/>
              <a:defRPr/>
            </a:pPr>
            <a:r>
              <a:rPr lang="de-DE"/>
              <a:t> Keinen Trester in oder in die Nähe von noch nicht geernteten </a:t>
            </a:r>
            <a:br>
              <a:rPr lang="de-DE"/>
            </a:br>
            <a:r>
              <a:rPr lang="de-DE"/>
              <a:t>  Parzellen ausbringen</a:t>
            </a:r>
            <a:endParaRPr/>
          </a:p>
          <a:p>
            <a:pPr>
              <a:buFont typeface="Wingdings"/>
              <a:buChar char="Ø"/>
              <a:defRPr/>
            </a:pPr>
            <a:r>
              <a:rPr lang="de-DE"/>
              <a:t> Rechtzeitige, vollständige Beerntung</a:t>
            </a:r>
          </a:p>
          <a:p>
            <a:pPr>
              <a:buFont typeface="Wingdings"/>
              <a:buChar char="Ø"/>
              <a:defRPr/>
            </a:pPr>
            <a:r>
              <a:rPr lang="de-DE"/>
              <a:t> Intensive Beobachtung schon im frühen Stadium</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Pflanzenschutz</a:t>
            </a:r>
          </a:p>
        </p:txBody>
      </p:sp>
      <p:sp>
        <p:nvSpPr>
          <p:cNvPr id="5" name="Inhaltsplatzhalter 2"/>
          <p:cNvSpPr>
            <a:spLocks noGrp="1"/>
          </p:cNvSpPr>
          <p:nvPr>
            <p:ph idx="1"/>
          </p:nvPr>
        </p:nvSpPr>
        <p:spPr bwMode="auto">
          <a:xfrm>
            <a:off x="838198" y="1423284"/>
            <a:ext cx="11148391" cy="4713923"/>
          </a:xfrm>
        </p:spPr>
        <p:txBody>
          <a:bodyPr/>
          <a:lstStyle/>
          <a:p>
            <a:pPr marL="0" indent="0">
              <a:buNone/>
              <a:defRPr/>
            </a:pPr>
            <a:r>
              <a:rPr lang="de-DE" b="1"/>
              <a:t>  </a:t>
            </a:r>
          </a:p>
          <a:p>
            <a:pPr marL="0" indent="0">
              <a:buNone/>
              <a:defRPr/>
            </a:pPr>
            <a:endParaRPr lang="de-DE" sz="2800"/>
          </a:p>
        </p:txBody>
      </p:sp>
      <p:sp>
        <p:nvSpPr>
          <p:cNvPr id="6" name="Textfeld 8"/>
          <p:cNvSpPr>
            <a:spLocks/>
          </p:cNvSpPr>
          <p:nvPr/>
        </p:nvSpPr>
        <p:spPr bwMode="auto">
          <a:xfrm>
            <a:off x="3045223" y="5537935"/>
            <a:ext cx="6564584" cy="261610"/>
          </a:xfrm>
          <a:prstGeom prst="rect">
            <a:avLst/>
          </a:prstGeom>
          <a:noFill/>
        </p:spPr>
        <p:txBody>
          <a:bodyPr wrap="square" rtlCol="0">
            <a:spAutoFit/>
          </a:bodyPr>
          <a:lstStyle/>
          <a:p>
            <a:pPr>
              <a:defRPr/>
            </a:pPr>
            <a:r>
              <a:rPr lang="de-DE" sz="1100"/>
              <a:t>Quelle: </a:t>
            </a:r>
            <a:r>
              <a:rPr lang="de-DE" sz="1100" u="sng">
                <a:hlinkClick r:id="rId3" tooltip="http://www.hortipendium.de/insektizid"/>
              </a:rPr>
              <a:t>www.hortipendium.de/insektizid</a:t>
            </a:r>
            <a:r>
              <a:rPr lang="de-DE" sz="1100"/>
              <a:t> (angepasst nach dem Original von Dr. Frank Burghause, DLR (14.05.13)</a:t>
            </a:r>
            <a:endParaRPr lang="de-DE" sz="1100">
              <a:solidFill>
                <a:srgbClr val="C00000"/>
              </a:solidFill>
            </a:endParaRPr>
          </a:p>
        </p:txBody>
      </p:sp>
      <p:pic>
        <p:nvPicPr>
          <p:cNvPr id="7" name="Grafik 4"/>
          <p:cNvPicPr>
            <a:picLocks noChangeAspect="1"/>
          </p:cNvPicPr>
          <p:nvPr/>
        </p:nvPicPr>
        <p:blipFill>
          <a:blip r:embed="rId4"/>
          <a:stretch/>
        </p:blipFill>
        <p:spPr bwMode="auto">
          <a:xfrm>
            <a:off x="3209925" y="1423284"/>
            <a:ext cx="5772150" cy="4038600"/>
          </a:xfrm>
          <a:prstGeom prst="rect">
            <a:avLst/>
          </a:prstGeom>
        </p:spPr>
      </p:pic>
      <p:sp>
        <p:nvSpPr>
          <p:cNvPr id="2" name="Rechteck 1"/>
          <p:cNvSpPr/>
          <p:nvPr/>
        </p:nvSpPr>
        <p:spPr>
          <a:xfrm>
            <a:off x="0" y="5782818"/>
            <a:ext cx="12385376" cy="523220"/>
          </a:xfrm>
          <a:prstGeom prst="rect">
            <a:avLst/>
          </a:prstGeom>
        </p:spPr>
        <p:txBody>
          <a:bodyPr wrap="square">
            <a:spAutoFit/>
          </a:bodyPr>
          <a:lstStyle/>
          <a:p>
            <a:pPr lvl="1">
              <a:defRPr/>
            </a:pPr>
            <a:r>
              <a:rPr lang="de-DE" sz="2800" dirty="0"/>
              <a:t>-&gt; </a:t>
            </a:r>
            <a:r>
              <a:rPr lang="de-DE" sz="2800" b="1" dirty="0"/>
              <a:t>Der Klimawandel reduziert die Wirksamkeit von Pflanzenschutzmitteln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Pflanzenschutz</a:t>
            </a:r>
            <a:endParaRPr/>
          </a:p>
        </p:txBody>
      </p:sp>
      <p:sp>
        <p:nvSpPr>
          <p:cNvPr id="5" name="Inhaltsplatzhalter 2"/>
          <p:cNvSpPr>
            <a:spLocks noGrp="1"/>
          </p:cNvSpPr>
          <p:nvPr>
            <p:ph idx="1"/>
          </p:nvPr>
        </p:nvSpPr>
        <p:spPr bwMode="auto">
          <a:xfrm>
            <a:off x="838200" y="1382418"/>
            <a:ext cx="11148391" cy="4713923"/>
          </a:xfrm>
        </p:spPr>
        <p:txBody>
          <a:bodyPr/>
          <a:lstStyle/>
          <a:p>
            <a:pPr marL="0" indent="0">
              <a:spcAft>
                <a:spcPts val="1200"/>
              </a:spcAft>
              <a:buNone/>
              <a:defRPr/>
            </a:pPr>
            <a:r>
              <a:rPr lang="de-DE" u="sng" dirty="0"/>
              <a:t>Einflüsse auf die Wirksamkeit von Pflanzenschutzmitteln</a:t>
            </a:r>
            <a:r>
              <a:rPr lang="de-DE" dirty="0"/>
              <a:t>:</a:t>
            </a:r>
          </a:p>
          <a:p>
            <a:pPr>
              <a:buFont typeface="Wingdings"/>
              <a:buChar char="Ø"/>
              <a:defRPr/>
            </a:pPr>
            <a:r>
              <a:rPr lang="de-DE" dirty="0"/>
              <a:t> Ungeeignete Witterung und/oder Extremwetter</a:t>
            </a:r>
            <a:endParaRPr dirty="0"/>
          </a:p>
          <a:p>
            <a:pPr lvl="1">
              <a:defRPr/>
            </a:pPr>
            <a:r>
              <a:rPr lang="de-DE" sz="2800" dirty="0"/>
              <a:t> Einschränkung der Anwendbarkeit z.B. durch Hitze/Starkniederschläge</a:t>
            </a:r>
            <a:endParaRPr dirty="0"/>
          </a:p>
          <a:p>
            <a:pPr lvl="1">
              <a:defRPr/>
            </a:pPr>
            <a:r>
              <a:rPr lang="de-DE" sz="2800" dirty="0"/>
              <a:t> Temperaturstabilität der Mittel (Wirkungsdauer und Gefahr der </a:t>
            </a:r>
            <a:br>
              <a:rPr lang="de-DE" sz="2800" dirty="0"/>
            </a:br>
            <a:r>
              <a:rPr lang="de-DE" sz="2800" dirty="0"/>
              <a:t> Abwaschung/Verdünnung/Auswaschung von Herbiziden)</a:t>
            </a:r>
            <a:endParaRPr dirty="0"/>
          </a:p>
          <a:p>
            <a:pPr marL="457200" lvl="1" indent="0">
              <a:buNone/>
              <a:defRPr/>
            </a:pPr>
            <a:endParaRPr lang="de-DE" sz="2800" dirty="0"/>
          </a:p>
          <a:p>
            <a:pPr>
              <a:buFont typeface="Wingdings"/>
              <a:buChar char="Ø"/>
              <a:defRPr/>
            </a:pPr>
            <a:r>
              <a:rPr lang="de-DE" dirty="0"/>
              <a:t> Änderung der Wirksamkeit</a:t>
            </a:r>
            <a:endParaRPr dirty="0"/>
          </a:p>
          <a:p>
            <a:pPr lvl="1">
              <a:defRPr/>
            </a:pPr>
            <a:r>
              <a:rPr lang="de-DE" sz="2800" dirty="0"/>
              <a:t>Durch physiologische, morphologische und/oder genetische Anpassung der Schadorganismen an neue Klimabedingungen</a:t>
            </a:r>
            <a:endParaRPr dirty="0"/>
          </a:p>
          <a:p>
            <a:pPr lvl="1">
              <a:defRPr/>
            </a:pPr>
            <a:r>
              <a:rPr lang="de-DE" sz="2800" dirty="0"/>
              <a:t>U.a. veränderte </a:t>
            </a:r>
            <a:r>
              <a:rPr lang="de-DE" sz="2800" dirty="0" err="1"/>
              <a:t>Epidermisstruktur</a:t>
            </a:r>
            <a:r>
              <a:rPr lang="de-DE" sz="2800" dirty="0"/>
              <a:t>, Spaltöffnung, </a:t>
            </a:r>
            <a:r>
              <a:rPr lang="de-DE" sz="2800" dirty="0" err="1"/>
              <a:t>Metabolismen</a:t>
            </a:r>
            <a:endParaRPr lang="de-DE" sz="2800" dirty="0"/>
          </a:p>
          <a:p>
            <a:pPr marL="0" indent="0">
              <a:buNone/>
              <a:defRPr/>
            </a:pPr>
            <a:endParaRPr lang="de-DE"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Weinbau im Klimawandel - Pflanzenschutz</a:t>
            </a:r>
            <a:endParaRPr/>
          </a:p>
        </p:txBody>
      </p:sp>
      <p:sp>
        <p:nvSpPr>
          <p:cNvPr id="5" name="Inhaltsplatzhalter 2"/>
          <p:cNvSpPr>
            <a:spLocks noGrp="1"/>
          </p:cNvSpPr>
          <p:nvPr>
            <p:ph idx="1"/>
          </p:nvPr>
        </p:nvSpPr>
        <p:spPr bwMode="auto">
          <a:xfrm>
            <a:off x="425003" y="1380752"/>
            <a:ext cx="11642501" cy="4713923"/>
          </a:xfrm>
        </p:spPr>
        <p:txBody>
          <a:bodyPr/>
          <a:lstStyle/>
          <a:p>
            <a:pPr marL="0" indent="0">
              <a:buNone/>
              <a:defRPr/>
            </a:pPr>
            <a:r>
              <a:rPr lang="de-DE" u="sng" dirty="0"/>
              <a:t>Einflüsse auf die Wirksamkeit von Pflanzenschutzmitteln </a:t>
            </a:r>
            <a:r>
              <a:rPr lang="de-DE" dirty="0"/>
              <a:t>:</a:t>
            </a:r>
          </a:p>
          <a:p>
            <a:pPr marL="0" indent="0">
              <a:buNone/>
              <a:defRPr/>
            </a:pPr>
            <a:r>
              <a:rPr lang="de-DE" dirty="0"/>
              <a:t> </a:t>
            </a:r>
            <a:endParaRPr dirty="0"/>
          </a:p>
          <a:p>
            <a:pPr>
              <a:buFont typeface="Wingdings"/>
              <a:buChar char="Ø"/>
              <a:defRPr/>
            </a:pPr>
            <a:r>
              <a:rPr lang="de-DE" dirty="0"/>
              <a:t> Verschiebung der Anwendungs-/Durchführungszeitpunkte</a:t>
            </a:r>
            <a:endParaRPr dirty="0"/>
          </a:p>
          <a:p>
            <a:pPr lvl="1">
              <a:defRPr/>
            </a:pPr>
            <a:r>
              <a:rPr lang="de-DE" sz="2800" dirty="0"/>
              <a:t>zeitliche Verschiebung im Auftreten der Schaderreger und/oder veränderte Phänologie der Kulturpflanzen</a:t>
            </a:r>
            <a:endParaRPr dirty="0"/>
          </a:p>
          <a:p>
            <a:pPr lvl="1">
              <a:defRPr/>
            </a:pPr>
            <a:r>
              <a:rPr lang="de-DE" sz="2800" dirty="0"/>
              <a:t>Nichtbefahrbarkeit der Flächen durch Starkniederschläge / Staunässe</a:t>
            </a:r>
            <a:endParaRPr dirty="0"/>
          </a:p>
          <a:p>
            <a:pPr lvl="1">
              <a:defRPr/>
            </a:pPr>
            <a:endParaRPr lang="de-DE" dirty="0"/>
          </a:p>
          <a:p>
            <a:pPr marL="457200" lvl="1" indent="0">
              <a:buNone/>
              <a:defRPr/>
            </a:pPr>
            <a:r>
              <a:rPr lang="de-DE" sz="2800" dirty="0"/>
              <a:t>-&gt; </a:t>
            </a:r>
            <a:r>
              <a:rPr lang="de-DE" sz="2800" b="1" dirty="0"/>
              <a:t>Der Klimawandel reduziert die Wirksamkeit von Pflanzenschutzmitteln</a:t>
            </a:r>
          </a:p>
        </p:txBody>
      </p:sp>
      <p:sp>
        <p:nvSpPr>
          <p:cNvPr id="6" name="Textfeld 3"/>
          <p:cNvSpPr>
            <a:spLocks/>
          </p:cNvSpPr>
          <p:nvPr/>
        </p:nvSpPr>
        <p:spPr bwMode="auto">
          <a:xfrm>
            <a:off x="10825593" y="5875597"/>
            <a:ext cx="381414" cy="261610"/>
          </a:xfrm>
          <a:prstGeom prst="rect">
            <a:avLst/>
          </a:prstGeom>
          <a:noFill/>
          <a:ln>
            <a:solidFill>
              <a:schemeClr val="tx1"/>
            </a:solidFill>
          </a:ln>
        </p:spPr>
        <p:txBody>
          <a:bodyPr wrap="square" rtlCol="0">
            <a:spAutoFit/>
          </a:bodyPr>
          <a:lstStyle/>
          <a:p>
            <a:pPr>
              <a:defRPr/>
            </a:pPr>
            <a:r>
              <a:rPr lang="de-DE" sz="1100"/>
              <a:t>JKI</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Schädlingsdruck</a:t>
            </a:r>
          </a:p>
        </p:txBody>
      </p:sp>
      <p:sp>
        <p:nvSpPr>
          <p:cNvPr id="5" name="Inhaltsplatzhalter 2"/>
          <p:cNvSpPr>
            <a:spLocks noGrp="1"/>
          </p:cNvSpPr>
          <p:nvPr>
            <p:ph idx="1"/>
          </p:nvPr>
        </p:nvSpPr>
        <p:spPr bwMode="auto"/>
        <p:txBody>
          <a:bodyPr/>
          <a:lstStyle/>
          <a:p>
            <a:pPr>
              <a:defRPr/>
            </a:pPr>
            <a:r>
              <a:rPr lang="de-DE" b="1">
                <a:solidFill>
                  <a:schemeClr val="accent1"/>
                </a:solidFill>
              </a:rPr>
              <a:t>Anpassungsmaßnahmen</a:t>
            </a:r>
            <a:r>
              <a:rPr lang="de-DE" b="1"/>
              <a:t> an erhöhten Schädling-, Krankheits-, Unkrautdruck</a:t>
            </a:r>
            <a:r>
              <a:rPr lang="de-DE"/>
              <a:t>:</a:t>
            </a:r>
            <a:endParaRPr/>
          </a:p>
          <a:p>
            <a:pPr>
              <a:defRPr/>
            </a:pPr>
            <a:endParaRPr lang="de-DE"/>
          </a:p>
          <a:p>
            <a:pPr>
              <a:buFont typeface="Wingdings"/>
              <a:buChar char="Ø"/>
              <a:defRPr/>
            </a:pPr>
            <a:r>
              <a:rPr lang="de-DE"/>
              <a:t> Förderung und Schonung funktioneller Biodiversität </a:t>
            </a:r>
            <a:endParaRPr/>
          </a:p>
          <a:p>
            <a:pPr>
              <a:buFont typeface="Wingdings"/>
              <a:buChar char="Ø"/>
              <a:defRPr/>
            </a:pPr>
            <a:r>
              <a:rPr lang="de-DE"/>
              <a:t> Managementmaßnahmen zur Reduktion des Auftretens</a:t>
            </a:r>
            <a:endParaRPr/>
          </a:p>
          <a:p>
            <a:pPr>
              <a:buFont typeface="Wingdings"/>
              <a:buChar char="Ø"/>
              <a:defRPr/>
            </a:pPr>
            <a:r>
              <a:rPr lang="de-DE"/>
              <a:t> Einsatz von direkten Maßnahmen</a:t>
            </a:r>
            <a:endParaRPr/>
          </a:p>
          <a:p>
            <a:pPr>
              <a:buFont typeface="Wingdings"/>
              <a:buChar char="Ø"/>
              <a:defRPr/>
            </a:pPr>
            <a:r>
              <a:rPr lang="de-DE" sz="2800"/>
              <a:t> Angepasste Düngung</a:t>
            </a:r>
            <a:endParaRPr/>
          </a:p>
          <a:p>
            <a:pPr>
              <a:buFont typeface="Wingdings"/>
              <a:buChar char="Ø"/>
              <a:defRPr/>
            </a:pPr>
            <a:r>
              <a:rPr lang="de-DE"/>
              <a:t> </a:t>
            </a:r>
            <a:r>
              <a:rPr lang="de-DE" sz="2800"/>
              <a:t>Pflanzenstärkungsmittel</a:t>
            </a:r>
          </a:p>
          <a:p>
            <a:pPr>
              <a:buFont typeface="Wingdings"/>
              <a:buChar char="Ø"/>
              <a:defRPr/>
            </a:pPr>
            <a:endParaRPr lang="de-DE"/>
          </a:p>
          <a:p>
            <a:pPr>
              <a:buFont typeface="Wingdings"/>
              <a:buChar char="Ø"/>
              <a:defRPr/>
            </a:pPr>
            <a:endParaRPr lang="de-DE"/>
          </a:p>
          <a:p>
            <a:pPr marL="0" indent="0">
              <a:buNone/>
              <a:defRPr/>
            </a:pPr>
            <a:endParaRPr lang="de-DE"/>
          </a:p>
          <a:p>
            <a:pPr>
              <a:defRPr/>
            </a:pPr>
            <a:endParaRPr lang="de-DE"/>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Klimaschutz </a:t>
            </a:r>
          </a:p>
        </p:txBody>
      </p:sp>
      <p:sp>
        <p:nvSpPr>
          <p:cNvPr id="5" name="Inhaltsplatzhalter 2"/>
          <p:cNvSpPr>
            <a:spLocks noGrp="1"/>
          </p:cNvSpPr>
          <p:nvPr>
            <p:ph idx="1"/>
          </p:nvPr>
        </p:nvSpPr>
        <p:spPr bwMode="auto">
          <a:xfrm>
            <a:off x="838200" y="1283653"/>
            <a:ext cx="11131062" cy="5046809"/>
          </a:xfrm>
        </p:spPr>
        <p:txBody>
          <a:bodyPr/>
          <a:lstStyle/>
          <a:p>
            <a:pPr>
              <a:defRPr/>
            </a:pPr>
            <a:r>
              <a:rPr lang="de-DE" b="1" dirty="0"/>
              <a:t>Klimawandelanpassung</a:t>
            </a:r>
            <a:r>
              <a:rPr lang="de-DE" dirty="0"/>
              <a:t> bedeutet oftmals auch </a:t>
            </a:r>
            <a:r>
              <a:rPr lang="de-DE" b="1" dirty="0"/>
              <a:t>Klimaschutz</a:t>
            </a:r>
            <a:r>
              <a:rPr lang="de-DE" dirty="0"/>
              <a:t>:</a:t>
            </a:r>
            <a:endParaRPr dirty="0"/>
          </a:p>
          <a:p>
            <a:pPr marL="0" indent="0">
              <a:buNone/>
              <a:defRPr/>
            </a:pPr>
            <a:endParaRPr lang="de-DE" sz="1000" dirty="0"/>
          </a:p>
          <a:p>
            <a:pPr>
              <a:buFont typeface="Wingdings"/>
              <a:buChar char="Ø"/>
              <a:defRPr/>
            </a:pPr>
            <a:r>
              <a:rPr lang="de-DE" dirty="0"/>
              <a:t> Aufbau / Erhalt einer guten Bodenstruktur -&gt; Bindung von CO2 durch </a:t>
            </a:r>
            <a:br>
              <a:rPr lang="de-DE" dirty="0"/>
            </a:br>
            <a:r>
              <a:rPr lang="de-DE" dirty="0"/>
              <a:t>  Humusaufbau, geringerer Bewässerungsbedarf durch höhere </a:t>
            </a:r>
            <a:br>
              <a:rPr lang="de-DE" dirty="0"/>
            </a:br>
            <a:r>
              <a:rPr lang="de-DE" dirty="0"/>
              <a:t>  Feuchteaufnahme und -speicherung durch den Boden</a:t>
            </a:r>
            <a:endParaRPr dirty="0"/>
          </a:p>
          <a:p>
            <a:pPr>
              <a:buFont typeface="Wingdings"/>
              <a:buChar char="Ø"/>
              <a:defRPr/>
            </a:pPr>
            <a:r>
              <a:rPr lang="de-DE" dirty="0"/>
              <a:t> Einsatz von trockentoleranteren Sorten/Arten -&gt; geringerer </a:t>
            </a:r>
            <a:br>
              <a:rPr lang="de-DE" dirty="0"/>
            </a:br>
            <a:r>
              <a:rPr lang="de-DE" dirty="0"/>
              <a:t>  Wasserbedarf -&gt; geringerer Energieaufwand</a:t>
            </a:r>
            <a:endParaRPr dirty="0"/>
          </a:p>
          <a:p>
            <a:pPr>
              <a:buFont typeface="Wingdings"/>
              <a:buChar char="Ø"/>
              <a:defRPr/>
            </a:pPr>
            <a:r>
              <a:rPr lang="de-DE" dirty="0"/>
              <a:t> Pflanzung von Landschaftselementen als Windschutz -&gt; Biodiversität und CO2-Bindung</a:t>
            </a:r>
          </a:p>
          <a:p>
            <a:pPr>
              <a:buFont typeface="Wingdings"/>
              <a:buChar char="Ø"/>
              <a:defRPr/>
            </a:pPr>
            <a:r>
              <a:rPr lang="de-DE" dirty="0"/>
              <a:t> Einsatz von Photovoltaik als Schattenspender -&gt; Ersatz fossiler Energie </a:t>
            </a:r>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Obstbau im Klimawandel - Biodiversitätsförderung</a:t>
            </a:r>
          </a:p>
        </p:txBody>
      </p:sp>
      <p:sp>
        <p:nvSpPr>
          <p:cNvPr id="5" name="Inhaltsplatzhalter 2"/>
          <p:cNvSpPr>
            <a:spLocks noGrp="1"/>
          </p:cNvSpPr>
          <p:nvPr>
            <p:ph idx="1"/>
          </p:nvPr>
        </p:nvSpPr>
        <p:spPr bwMode="auto">
          <a:xfrm>
            <a:off x="838200" y="1283653"/>
            <a:ext cx="11131062" cy="5046809"/>
          </a:xfrm>
        </p:spPr>
        <p:txBody>
          <a:bodyPr/>
          <a:lstStyle/>
          <a:p>
            <a:pPr>
              <a:defRPr/>
            </a:pPr>
            <a:r>
              <a:rPr lang="de-DE" b="1" dirty="0"/>
              <a:t>Klimawandelanpassung</a:t>
            </a:r>
            <a:r>
              <a:rPr lang="de-DE" dirty="0"/>
              <a:t> bedeutet oftmals auch </a:t>
            </a:r>
            <a:r>
              <a:rPr lang="de-DE" b="1" dirty="0"/>
              <a:t>Biodiversitätsförderung</a:t>
            </a:r>
            <a:r>
              <a:rPr lang="de-DE" dirty="0"/>
              <a:t>:</a:t>
            </a:r>
            <a:endParaRPr dirty="0"/>
          </a:p>
          <a:p>
            <a:pPr marL="0" indent="0">
              <a:buNone/>
              <a:defRPr/>
            </a:pPr>
            <a:endParaRPr lang="de-DE" sz="1000" dirty="0"/>
          </a:p>
          <a:p>
            <a:pPr>
              <a:buFont typeface="Wingdings"/>
              <a:buChar char="Ø"/>
              <a:defRPr/>
            </a:pPr>
            <a:r>
              <a:rPr lang="de-DE" dirty="0"/>
              <a:t> Aufbau / Erhalt einer guten Bodenstruktur -&gt; vitales, vielseitiges </a:t>
            </a:r>
            <a:br>
              <a:rPr lang="de-DE" dirty="0"/>
            </a:br>
            <a:r>
              <a:rPr lang="de-DE" dirty="0"/>
              <a:t> Bodenleben</a:t>
            </a:r>
          </a:p>
          <a:p>
            <a:pPr>
              <a:buFont typeface="Wingdings"/>
              <a:buChar char="Ø"/>
              <a:defRPr/>
            </a:pPr>
            <a:r>
              <a:rPr lang="de-DE" dirty="0"/>
              <a:t> Vielseitige Begrünungsmischung -&gt; diverses Pflanzenangebot,</a:t>
            </a:r>
            <a:br>
              <a:rPr lang="de-DE" dirty="0"/>
            </a:br>
            <a:r>
              <a:rPr lang="de-DE" dirty="0"/>
              <a:t>  vielseitiges Bodenleben</a:t>
            </a:r>
            <a:endParaRPr dirty="0"/>
          </a:p>
          <a:p>
            <a:pPr>
              <a:buFont typeface="Wingdings"/>
              <a:buChar char="Ø"/>
              <a:defRPr/>
            </a:pPr>
            <a:r>
              <a:rPr lang="de-DE" dirty="0"/>
              <a:t> Blühstreifen zur Förderung von Blattlausprädatoren</a:t>
            </a:r>
            <a:endParaRPr dirty="0"/>
          </a:p>
          <a:p>
            <a:pPr>
              <a:buFont typeface="Wingdings"/>
              <a:buChar char="Ø"/>
              <a:defRPr/>
            </a:pPr>
            <a:r>
              <a:rPr lang="de-DE" dirty="0"/>
              <a:t> Anlage von </a:t>
            </a:r>
            <a:r>
              <a:rPr lang="de-DE" u="sng" dirty="0"/>
              <a:t>naturnah</a:t>
            </a:r>
            <a:r>
              <a:rPr lang="de-DE" dirty="0"/>
              <a:t> gestalteten Wasserspeichern</a:t>
            </a:r>
            <a:endParaRPr dirty="0"/>
          </a:p>
          <a:p>
            <a:pPr>
              <a:buFont typeface="Wingdings"/>
              <a:buChar char="Ø"/>
              <a:defRPr/>
            </a:pPr>
            <a:r>
              <a:rPr lang="de-DE" dirty="0"/>
              <a:t> Pflanzung von Landschaftselementen als Windschutz</a:t>
            </a:r>
            <a:br>
              <a:rPr lang="de-DE" dirty="0"/>
            </a:br>
            <a:r>
              <a:rPr lang="de-DE" dirty="0"/>
              <a:t> -&gt; Hecken, Bäume = zusätzlicher Lebens- und                              </a:t>
            </a:r>
            <a:br>
              <a:rPr lang="de-DE" dirty="0"/>
            </a:br>
            <a:r>
              <a:rPr lang="de-DE" dirty="0"/>
              <a:t>  Nahrungsraum für Tiere und Pflanzen</a:t>
            </a:r>
            <a:endParaRPr dirty="0"/>
          </a:p>
          <a:p>
            <a:pPr marL="0" indent="0">
              <a:buNone/>
              <a:defRPr/>
            </a:pPr>
            <a:endParaRPr lang="de-DE" dirty="0"/>
          </a:p>
        </p:txBody>
      </p:sp>
      <p:pic>
        <p:nvPicPr>
          <p:cNvPr id="6" name="Grafik 3"/>
          <p:cNvPicPr>
            <a:picLocks noChangeAspect="1"/>
          </p:cNvPicPr>
          <p:nvPr/>
        </p:nvPicPr>
        <p:blipFill>
          <a:blip r:embed="rId2"/>
          <a:stretch/>
        </p:blipFill>
        <p:spPr bwMode="auto">
          <a:xfrm>
            <a:off x="9036931" y="3883965"/>
            <a:ext cx="2819857" cy="1887306"/>
          </a:xfrm>
          <a:prstGeom prst="rect">
            <a:avLst/>
          </a:prstGeom>
        </p:spPr>
      </p:pic>
      <p:sp>
        <p:nvSpPr>
          <p:cNvPr id="7" name="Textfeld 5"/>
          <p:cNvSpPr>
            <a:spLocks/>
          </p:cNvSpPr>
          <p:nvPr/>
        </p:nvSpPr>
        <p:spPr bwMode="auto">
          <a:xfrm>
            <a:off x="9036931" y="5771271"/>
            <a:ext cx="1074925" cy="269631"/>
          </a:xfrm>
          <a:prstGeom prst="rect">
            <a:avLst/>
          </a:prstGeom>
          <a:noFill/>
        </p:spPr>
        <p:txBody>
          <a:bodyPr wrap="square" rtlCol="0">
            <a:spAutoFit/>
          </a:bodyPr>
          <a:lstStyle/>
          <a:p>
            <a:pPr>
              <a:defRPr/>
            </a:pPr>
            <a:r>
              <a:rPr lang="de-DE" sz="1100"/>
              <a:t>Quelle: pixabay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Obstbau im Klimawandel</a:t>
            </a:r>
          </a:p>
        </p:txBody>
      </p:sp>
      <p:sp>
        <p:nvSpPr>
          <p:cNvPr id="3" name="Inhaltsplatzhalter 2"/>
          <p:cNvSpPr>
            <a:spLocks noGrp="1"/>
          </p:cNvSpPr>
          <p:nvPr>
            <p:ph idx="1"/>
          </p:nvPr>
        </p:nvSpPr>
        <p:spPr/>
        <p:txBody>
          <a:bodyPr/>
          <a:lstStyle/>
          <a:p>
            <a:r>
              <a:rPr lang="de-DE" b="1" dirty="0"/>
              <a:t>Nobody </a:t>
            </a:r>
            <a:r>
              <a:rPr lang="de-DE" b="1" dirty="0" err="1"/>
              <a:t>is</a:t>
            </a:r>
            <a:r>
              <a:rPr lang="de-DE" b="1" dirty="0"/>
              <a:t> </a:t>
            </a:r>
            <a:r>
              <a:rPr lang="de-DE" b="1" dirty="0" err="1"/>
              <a:t>perfect</a:t>
            </a:r>
            <a:r>
              <a:rPr lang="de-DE" b="1" dirty="0"/>
              <a:t> – Mut zu Schalenfehlern</a:t>
            </a:r>
          </a:p>
          <a:p>
            <a:pPr marL="0" indent="0">
              <a:buNone/>
            </a:pPr>
            <a:endParaRPr lang="de-DE" b="1" dirty="0"/>
          </a:p>
          <a:p>
            <a:pPr>
              <a:buFont typeface="Wingdings" panose="05000000000000000000" pitchFamily="2" charset="2"/>
              <a:buChar char="Ø"/>
            </a:pPr>
            <a:r>
              <a:rPr lang="de-DE" dirty="0"/>
              <a:t> Wetterextreme werden häufiger– </a:t>
            </a:r>
            <a:r>
              <a:rPr lang="de-DE" dirty="0" err="1"/>
              <a:t>Fruchtberostungen</a:t>
            </a:r>
            <a:r>
              <a:rPr lang="de-DE" dirty="0"/>
              <a:t> und andere  </a:t>
            </a:r>
            <a:br>
              <a:rPr lang="de-DE" dirty="0"/>
            </a:br>
            <a:r>
              <a:rPr lang="de-DE" dirty="0"/>
              <a:t>  Schalenfehler (Hagelschlag) werden häufiger</a:t>
            </a:r>
          </a:p>
          <a:p>
            <a:pPr>
              <a:buFont typeface="Wingdings" panose="05000000000000000000" pitchFamily="2" charset="2"/>
              <a:buChar char="Ø"/>
            </a:pPr>
            <a:r>
              <a:rPr lang="de-DE" dirty="0"/>
              <a:t> Qualitativ einwandfreie Früchte mit lediglich äußeren Schalenfehlern</a:t>
            </a:r>
            <a:br>
              <a:rPr lang="de-DE" dirty="0"/>
            </a:br>
            <a:r>
              <a:rPr lang="de-DE" dirty="0"/>
              <a:t>  sollten als Tafelobst vermarktet werden dürfen </a:t>
            </a:r>
          </a:p>
          <a:p>
            <a:pPr>
              <a:buFont typeface="Wingdings" panose="05000000000000000000" pitchFamily="2" charset="2"/>
              <a:buChar char="Ø"/>
            </a:pPr>
            <a:r>
              <a:rPr lang="de-DE" dirty="0"/>
              <a:t> Muss kommuniziert werden</a:t>
            </a:r>
          </a:p>
          <a:p>
            <a:pPr>
              <a:buFont typeface="Wingdings" panose="05000000000000000000" pitchFamily="2" charset="2"/>
              <a:buChar char="Ø"/>
            </a:pPr>
            <a:r>
              <a:rPr lang="de-DE" dirty="0"/>
              <a:t> </a:t>
            </a:r>
            <a:r>
              <a:rPr lang="de-DE" dirty="0" err="1"/>
              <a:t>Berostete</a:t>
            </a:r>
            <a:r>
              <a:rPr lang="de-DE" dirty="0"/>
              <a:t> Früchte können sogar intensiver schmecken.</a:t>
            </a:r>
          </a:p>
        </p:txBody>
      </p:sp>
    </p:spTree>
    <p:extLst>
      <p:ext uri="{BB962C8B-B14F-4D97-AF65-F5344CB8AC3E}">
        <p14:creationId xmlns:p14="http://schemas.microsoft.com/office/powerpoint/2010/main" val="32468525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4294967295"/>
          </p:nvPr>
        </p:nvSpPr>
        <p:spPr/>
        <p:txBody>
          <a:bodyPr/>
          <a:lstStyle/>
          <a:p>
            <a:endParaRPr lang="de-DE" dirty="0"/>
          </a:p>
        </p:txBody>
      </p:sp>
      <p:pic>
        <p:nvPicPr>
          <p:cNvPr id="5" name="Grafik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16740" y="1283653"/>
            <a:ext cx="8758520" cy="4149286"/>
          </a:xfrm>
          <a:prstGeom prst="rect">
            <a:avLst/>
          </a:prstGeom>
        </p:spPr>
      </p:pic>
      <p:sp>
        <p:nvSpPr>
          <p:cNvPr id="6" name="TextBox 1"/>
          <p:cNvSpPr txBox="1"/>
          <p:nvPr/>
        </p:nvSpPr>
        <p:spPr bwMode="auto">
          <a:xfrm>
            <a:off x="4583832" y="5617645"/>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4"/>
              </a:rPr>
              <a:t>https://awa.agriadapt.eu</a:t>
            </a:r>
            <a:r>
              <a:rPr lang="de-DE" sz="2000" dirty="0">
                <a:latin typeface="Arial" pitchFamily="34" charset="0"/>
                <a:cs typeface="Arial" pitchFamily="34" charset="0"/>
              </a:rPr>
              <a:t> </a:t>
            </a:r>
          </a:p>
        </p:txBody>
      </p:sp>
    </p:spTree>
    <p:extLst>
      <p:ext uri="{BB962C8B-B14F-4D97-AF65-F5344CB8AC3E}">
        <p14:creationId xmlns:p14="http://schemas.microsoft.com/office/powerpoint/2010/main" val="30126364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4294967295"/>
          </p:nvPr>
        </p:nvSpPr>
        <p:spPr/>
        <p:txBody>
          <a:bodyPr/>
          <a:lstStyle/>
          <a:p>
            <a:endParaRPr lang="de-DE" dirty="0"/>
          </a:p>
        </p:txBody>
      </p:sp>
      <p:sp>
        <p:nvSpPr>
          <p:cNvPr id="5" name="TextBox 1"/>
          <p:cNvSpPr txBox="1"/>
          <p:nvPr/>
        </p:nvSpPr>
        <p:spPr bwMode="auto">
          <a:xfrm>
            <a:off x="8738388" y="365125"/>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3"/>
              </a:rPr>
              <a:t>https://awa.agriadapt.eu</a:t>
            </a:r>
            <a:r>
              <a:rPr lang="de-DE" sz="2000" dirty="0">
                <a:latin typeface="Arial" pitchFamily="34" charset="0"/>
                <a:cs typeface="Arial" pitchFamily="34" charset="0"/>
              </a:rPr>
              <a:t> </a:t>
            </a:r>
          </a:p>
        </p:txBody>
      </p:sp>
      <p:pic>
        <p:nvPicPr>
          <p:cNvPr id="6" name="Grafik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37591" y="1533698"/>
            <a:ext cx="5529064" cy="3511791"/>
          </a:xfrm>
          <a:prstGeom prst="rect">
            <a:avLst/>
          </a:prstGeom>
        </p:spPr>
      </p:pic>
      <p:grpSp>
        <p:nvGrpSpPr>
          <p:cNvPr id="7" name="Gruppieren 6"/>
          <p:cNvGrpSpPr/>
          <p:nvPr/>
        </p:nvGrpSpPr>
        <p:grpSpPr>
          <a:xfrm>
            <a:off x="5170511" y="1504067"/>
            <a:ext cx="5382782" cy="4572606"/>
            <a:chOff x="4232920" y="795350"/>
            <a:chExt cx="5382782" cy="4572606"/>
          </a:xfrm>
        </p:grpSpPr>
        <p:pic>
          <p:nvPicPr>
            <p:cNvPr id="8" name="Grafik 7"/>
            <p:cNvPicPr>
              <a:picLocks noChangeAspect="1"/>
            </p:cNvPicPr>
            <p:nvPr/>
          </p:nvPicPr>
          <p:blipFill rotWithShape="1">
            <a:blip r:embed="rId5" cstate="screen">
              <a:extLst>
                <a:ext uri="{28A0092B-C50C-407E-A947-70E740481C1C}">
                  <a14:useLocalDpi xmlns:a14="http://schemas.microsoft.com/office/drawing/2010/main"/>
                </a:ext>
              </a:extLst>
            </a:blip>
            <a:srcRect l="16918" t="-1" b="223"/>
            <a:stretch/>
          </p:blipFill>
          <p:spPr>
            <a:xfrm>
              <a:off x="6393160" y="795350"/>
              <a:ext cx="3222542" cy="4572606"/>
            </a:xfrm>
            <a:prstGeom prst="rect">
              <a:avLst/>
            </a:prstGeom>
          </p:spPr>
        </p:pic>
        <p:cxnSp>
          <p:nvCxnSpPr>
            <p:cNvPr id="9" name="Gerader Verbinder 8"/>
            <p:cNvCxnSpPr/>
            <p:nvPr/>
          </p:nvCxnSpPr>
          <p:spPr>
            <a:xfrm flipV="1">
              <a:off x="4232920" y="795350"/>
              <a:ext cx="2160240" cy="2286303"/>
            </a:xfrm>
            <a:prstGeom prst="line">
              <a:avLst/>
            </a:prstGeom>
            <a:ln>
              <a:solidFill>
                <a:srgbClr val="A0212E"/>
              </a:solidFill>
            </a:ln>
          </p:spPr>
          <p:style>
            <a:lnRef idx="2">
              <a:schemeClr val="accent1"/>
            </a:lnRef>
            <a:fillRef idx="0">
              <a:schemeClr val="accent1"/>
            </a:fillRef>
            <a:effectRef idx="1">
              <a:schemeClr val="accent1"/>
            </a:effectRef>
            <a:fontRef idx="minor">
              <a:schemeClr val="tx1"/>
            </a:fontRef>
          </p:style>
        </p:cxnSp>
        <p:cxnSp>
          <p:nvCxnSpPr>
            <p:cNvPr id="10" name="Gerader Verbinder 9"/>
            <p:cNvCxnSpPr/>
            <p:nvPr/>
          </p:nvCxnSpPr>
          <p:spPr>
            <a:xfrm>
              <a:off x="4232920" y="3111283"/>
              <a:ext cx="2160240" cy="2234332"/>
            </a:xfrm>
            <a:prstGeom prst="line">
              <a:avLst/>
            </a:prstGeom>
            <a:ln>
              <a:solidFill>
                <a:srgbClr val="A0212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60042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4294967295"/>
          </p:nvPr>
        </p:nvSpPr>
        <p:spPr/>
        <p:txBody>
          <a:bodyPr/>
          <a:lstStyle/>
          <a:p>
            <a:endParaRPr lang="de-DE" dirty="0"/>
          </a:p>
        </p:txBody>
      </p:sp>
      <p:sp>
        <p:nvSpPr>
          <p:cNvPr id="6" name="TextBox 1"/>
          <p:cNvSpPr txBox="1"/>
          <p:nvPr/>
        </p:nvSpPr>
        <p:spPr bwMode="auto">
          <a:xfrm>
            <a:off x="4583832" y="5755322"/>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3"/>
              </a:rPr>
              <a:t>https://awa.agriadapt.eu</a:t>
            </a:r>
            <a:r>
              <a:rPr lang="de-DE" sz="2000" dirty="0">
                <a:latin typeface="Arial" pitchFamily="34" charset="0"/>
                <a:cs typeface="Arial" pitchFamily="34" charset="0"/>
              </a:rPr>
              <a:t> </a:t>
            </a:r>
          </a:p>
        </p:txBody>
      </p:sp>
      <p:pic>
        <p:nvPicPr>
          <p:cNvPr id="3" name="Grafik 2"/>
          <p:cNvPicPr>
            <a:picLocks noChangeAspect="1"/>
          </p:cNvPicPr>
          <p:nvPr/>
        </p:nvPicPr>
        <p:blipFill>
          <a:blip r:embed="rId4"/>
          <a:stretch>
            <a:fillRect/>
          </a:stretch>
        </p:blipFill>
        <p:spPr>
          <a:xfrm>
            <a:off x="1997397" y="1132459"/>
            <a:ext cx="8197205" cy="4636381"/>
          </a:xfrm>
          <a:prstGeom prst="rect">
            <a:avLst/>
          </a:prstGeom>
        </p:spPr>
      </p:pic>
    </p:spTree>
    <p:extLst>
      <p:ext uri="{BB962C8B-B14F-4D97-AF65-F5344CB8AC3E}">
        <p14:creationId xmlns:p14="http://schemas.microsoft.com/office/powerpoint/2010/main" val="27778907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70118" y="408630"/>
            <a:ext cx="10515600" cy="918528"/>
          </a:xfrm>
        </p:spPr>
        <p:txBody>
          <a:bodyPr/>
          <a:lstStyle/>
          <a:p>
            <a:pPr algn="ctr"/>
            <a:r>
              <a:rPr lang="de-DE" dirty="0"/>
              <a:t>Vielen Dank für die Aufmerksamkeit!</a:t>
            </a:r>
          </a:p>
        </p:txBody>
      </p:sp>
      <p:sp>
        <p:nvSpPr>
          <p:cNvPr id="4" name="Fußzeilenplatzhalter 3"/>
          <p:cNvSpPr>
            <a:spLocks noGrp="1"/>
          </p:cNvSpPr>
          <p:nvPr>
            <p:ph type="ftr" sz="quarter" idx="4294967295"/>
          </p:nvPr>
        </p:nvSpPr>
        <p:spPr/>
        <p:txBody>
          <a:bodyPr/>
          <a:lstStyle/>
          <a:p>
            <a:endParaRPr lang="de-DE" dirty="0"/>
          </a:p>
        </p:txBody>
      </p:sp>
      <p:sp>
        <p:nvSpPr>
          <p:cNvPr id="5" name="Textfeld 2"/>
          <p:cNvSpPr txBox="1"/>
          <p:nvPr/>
        </p:nvSpPr>
        <p:spPr bwMode="auto">
          <a:xfrm>
            <a:off x="609277" y="4880535"/>
            <a:ext cx="1077644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defPPr>
              <a:defRPr lang="es-ES_tradnl"/>
            </a:defPPr>
            <a:lvl1pPr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1pPr>
            <a:lvl2pPr marL="4572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2pPr>
            <a:lvl3pPr marL="9144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3pPr>
            <a:lvl4pPr marL="13716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4pPr>
            <a:lvl5pPr marL="18288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5pPr>
            <a:lvl6pPr marL="2286000" algn="l" defTabSz="914400" rtl="0" eaLnBrk="1" latinLnBrk="0" hangingPunct="1">
              <a:defRPr kern="1200">
                <a:solidFill>
                  <a:schemeClr val="tx1"/>
                </a:solidFill>
                <a:latin typeface="BakerSignet" pitchFamily="18" charset="0"/>
                <a:ea typeface="ＭＳ Ｐゴシック" pitchFamily="34" charset="-128"/>
                <a:cs typeface="+mn-cs"/>
              </a:defRPr>
            </a:lvl6pPr>
            <a:lvl7pPr marL="2743200" algn="l" defTabSz="914400" rtl="0" eaLnBrk="1" latinLnBrk="0" hangingPunct="1">
              <a:defRPr kern="1200">
                <a:solidFill>
                  <a:schemeClr val="tx1"/>
                </a:solidFill>
                <a:latin typeface="BakerSignet" pitchFamily="18" charset="0"/>
                <a:ea typeface="ＭＳ Ｐゴシック" pitchFamily="34" charset="-128"/>
                <a:cs typeface="+mn-cs"/>
              </a:defRPr>
            </a:lvl7pPr>
            <a:lvl8pPr marL="3200400" algn="l" defTabSz="914400" rtl="0" eaLnBrk="1" latinLnBrk="0" hangingPunct="1">
              <a:defRPr kern="1200">
                <a:solidFill>
                  <a:schemeClr val="tx1"/>
                </a:solidFill>
                <a:latin typeface="BakerSignet" pitchFamily="18" charset="0"/>
                <a:ea typeface="ＭＳ Ｐゴシック" pitchFamily="34" charset="-128"/>
                <a:cs typeface="+mn-cs"/>
              </a:defRPr>
            </a:lvl8pPr>
            <a:lvl9pPr marL="3657600" algn="l" defTabSz="914400" rtl="0" eaLnBrk="1" latinLnBrk="0" hangingPunct="1">
              <a:defRPr kern="1200">
                <a:solidFill>
                  <a:schemeClr val="tx1"/>
                </a:solidFill>
                <a:latin typeface="BakerSignet" pitchFamily="18" charset="0"/>
                <a:ea typeface="ＭＳ Ｐゴシック" pitchFamily="34" charset="-128"/>
                <a:cs typeface="+mn-cs"/>
              </a:defRPr>
            </a:lvl9pPr>
          </a:lstStyle>
          <a:p>
            <a:r>
              <a:rPr lang="de-DE" dirty="0">
                <a:solidFill>
                  <a:schemeClr val="accent2">
                    <a:lumMod val="75000"/>
                  </a:schemeClr>
                </a:solidFill>
                <a:latin typeface="Arial" pitchFamily="34" charset="0"/>
                <a:cs typeface="Arial" pitchFamily="34" charset="0"/>
              </a:rPr>
              <a:t>Bodensee-Stiftung		</a:t>
            </a:r>
          </a:p>
          <a:p>
            <a:r>
              <a:rPr lang="de-DE" dirty="0">
                <a:solidFill>
                  <a:schemeClr val="accent2">
                    <a:lumMod val="75000"/>
                  </a:schemeClr>
                </a:solidFill>
                <a:latin typeface="Arial" pitchFamily="34" charset="0"/>
                <a:cs typeface="Arial" pitchFamily="34" charset="0"/>
              </a:rPr>
              <a:t>Fritz-Reichle-Ring 4	</a:t>
            </a:r>
          </a:p>
          <a:p>
            <a:r>
              <a:rPr lang="de-DE" dirty="0">
                <a:solidFill>
                  <a:schemeClr val="accent2">
                    <a:lumMod val="75000"/>
                  </a:schemeClr>
                </a:solidFill>
                <a:latin typeface="Arial" pitchFamily="34" charset="0"/>
                <a:cs typeface="Arial" pitchFamily="34" charset="0"/>
              </a:rPr>
              <a:t>78315 Radolfzell	</a:t>
            </a:r>
          </a:p>
          <a:p>
            <a:endParaRPr lang="de-DE" dirty="0">
              <a:solidFill>
                <a:schemeClr val="accent2">
                  <a:lumMod val="75000"/>
                </a:schemeClr>
              </a:solidFill>
              <a:latin typeface="Arial" pitchFamily="34" charset="0"/>
              <a:cs typeface="Arial" pitchFamily="34" charset="0"/>
            </a:endParaRPr>
          </a:p>
          <a:p>
            <a:r>
              <a:rPr lang="de-DE" dirty="0">
                <a:solidFill>
                  <a:schemeClr val="accent2">
                    <a:lumMod val="75000"/>
                  </a:schemeClr>
                </a:solidFill>
                <a:latin typeface="Arial" pitchFamily="34" charset="0"/>
                <a:cs typeface="Arial" pitchFamily="34" charset="0"/>
              </a:rPr>
              <a:t>Andreas Ziermann	andreas.ziermann@bodensee-stiftung.org</a:t>
            </a:r>
          </a:p>
        </p:txBody>
      </p:sp>
      <p:pic>
        <p:nvPicPr>
          <p:cNvPr id="7" name="Grafik 6"/>
          <p:cNvPicPr/>
          <p:nvPr/>
        </p:nvPicPr>
        <p:blipFill>
          <a:blip r:embed="rId3" cstate="screen">
            <a:extLst>
              <a:ext uri="{28A0092B-C50C-407E-A947-70E740481C1C}">
                <a14:useLocalDpi xmlns:a14="http://schemas.microsoft.com/office/drawing/2010/main"/>
              </a:ext>
            </a:extLst>
          </a:blip>
          <a:stretch>
            <a:fillRect/>
          </a:stretch>
        </p:blipFill>
        <p:spPr>
          <a:xfrm>
            <a:off x="8904312" y="4861062"/>
            <a:ext cx="2193669" cy="1186169"/>
          </a:xfrm>
          <a:prstGeom prst="rect">
            <a:avLst/>
          </a:prstGeom>
        </p:spPr>
      </p:pic>
      <p:pic>
        <p:nvPicPr>
          <p:cNvPr id="8" name="Grafik 3"/>
          <p:cNvPicPr>
            <a:picLocks noChangeAspect="1"/>
          </p:cNvPicPr>
          <p:nvPr/>
        </p:nvPicPr>
        <p:blipFill>
          <a:blip r:embed="rId4"/>
          <a:stretch/>
        </p:blipFill>
        <p:spPr bwMode="auto">
          <a:xfrm>
            <a:off x="6240752" y="1341048"/>
            <a:ext cx="5303902" cy="2976078"/>
          </a:xfrm>
          <a:prstGeom prst="rect">
            <a:avLst/>
          </a:prstGeom>
        </p:spPr>
      </p:pic>
      <p:sp>
        <p:nvSpPr>
          <p:cNvPr id="9" name="Textfeld 7"/>
          <p:cNvSpPr>
            <a:spLocks/>
          </p:cNvSpPr>
          <p:nvPr/>
        </p:nvSpPr>
        <p:spPr bwMode="auto">
          <a:xfrm>
            <a:off x="6240752" y="4047132"/>
            <a:ext cx="2943294" cy="261610"/>
          </a:xfrm>
          <a:prstGeom prst="rect">
            <a:avLst/>
          </a:prstGeom>
          <a:noFill/>
        </p:spPr>
        <p:txBody>
          <a:bodyPr wrap="square">
            <a:spAutoFit/>
          </a:bodyPr>
          <a:lstStyle/>
          <a:p>
            <a:pPr>
              <a:defRPr/>
            </a:pPr>
            <a:r>
              <a:rPr lang="de-DE" sz="1100" dirty="0">
                <a:solidFill>
                  <a:schemeClr val="bg1"/>
                </a:solidFill>
              </a:rPr>
              <a:t>Foto: BayWa r.e.</a:t>
            </a:r>
          </a:p>
        </p:txBody>
      </p:sp>
      <p:pic>
        <p:nvPicPr>
          <p:cNvPr id="10" name="Grafik 9"/>
          <p:cNvPicPr/>
          <p:nvPr/>
        </p:nvPicPr>
        <p:blipFill rotWithShape="1">
          <a:blip r:embed="rId5" cstate="print">
            <a:extLst>
              <a:ext uri="{28A0092B-C50C-407E-A947-70E740481C1C}">
                <a14:useLocalDpi xmlns:a14="http://schemas.microsoft.com/office/drawing/2010/main" val="0"/>
              </a:ext>
            </a:extLst>
          </a:blip>
          <a:srcRect t="11341"/>
          <a:stretch/>
        </p:blipFill>
        <p:spPr bwMode="auto">
          <a:xfrm>
            <a:off x="1199456" y="1341047"/>
            <a:ext cx="4686298" cy="2977514"/>
          </a:xfrm>
          <a:prstGeom prst="rect">
            <a:avLst/>
          </a:prstGeom>
          <a:ln>
            <a:noFill/>
          </a:ln>
          <a:extLst>
            <a:ext uri="{53640926-AAD7-44D8-BBD7-CCE9431645EC}">
              <a14:shadowObscured xmlns:a14="http://schemas.microsoft.com/office/drawing/2010/main"/>
            </a:ext>
          </a:extLst>
        </p:spPr>
      </p:pic>
      <p:sp>
        <p:nvSpPr>
          <p:cNvPr id="11" name="Rechteck 10"/>
          <p:cNvSpPr/>
          <p:nvPr/>
        </p:nvSpPr>
        <p:spPr>
          <a:xfrm>
            <a:off x="1201416" y="4055516"/>
            <a:ext cx="1681871" cy="261610"/>
          </a:xfrm>
          <a:prstGeom prst="rect">
            <a:avLst/>
          </a:prstGeom>
        </p:spPr>
        <p:txBody>
          <a:bodyPr wrap="none">
            <a:spAutoFit/>
          </a:bodyPr>
          <a:lstStyle/>
          <a:p>
            <a:r>
              <a:rPr lang="de-DE" sz="1100" dirty="0">
                <a:solidFill>
                  <a:schemeClr val="bg1"/>
                </a:solidFill>
                <a:ea typeface="MS Mincho"/>
              </a:rPr>
              <a:t>Quelle: Bodensee-Stiftung</a:t>
            </a:r>
            <a:endParaRPr lang="de-DE" sz="1100" dirty="0">
              <a:solidFill>
                <a:schemeClr val="bg1"/>
              </a:solidFill>
            </a:endParaRPr>
          </a:p>
        </p:txBody>
      </p:sp>
    </p:spTree>
    <p:extLst>
      <p:ext uri="{BB962C8B-B14F-4D97-AF65-F5344CB8AC3E}">
        <p14:creationId xmlns:p14="http://schemas.microsoft.com/office/powerpoint/2010/main" val="193525541"/>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5557</Words>
  <Application>Microsoft Office PowerPoint</Application>
  <DocSecurity>0</DocSecurity>
  <PresentationFormat>Breitbild</PresentationFormat>
  <Paragraphs>573</Paragraphs>
  <Slides>41</Slides>
  <Notes>37</Notes>
  <HiddenSlides>6</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41</vt:i4>
      </vt:variant>
    </vt:vector>
  </HeadingPairs>
  <TitlesOfParts>
    <vt:vector size="50" baseType="lpstr">
      <vt:lpstr>MS Mincho</vt:lpstr>
      <vt:lpstr>ＭＳ Ｐゴシック</vt:lpstr>
      <vt:lpstr>Arial</vt:lpstr>
      <vt:lpstr>Calibri</vt:lpstr>
      <vt:lpstr>Calibri Light</vt:lpstr>
      <vt:lpstr>Courier New</vt:lpstr>
      <vt:lpstr>Times New Roman</vt:lpstr>
      <vt:lpstr>Wingdings</vt:lpstr>
      <vt:lpstr>Office</vt:lpstr>
      <vt:lpstr>Dauerkulturen im Klimawandel</vt:lpstr>
      <vt:lpstr>Obstbaubau im Klimawandel</vt:lpstr>
      <vt:lpstr>Weinbau im Klimawandel</vt:lpstr>
      <vt:lpstr>Obstbau im Klimawandel</vt:lpstr>
      <vt:lpstr>Obstbau im Klimawandel</vt:lpstr>
      <vt:lpstr>Anzahl der heißen Tage (&gt;30°C) in Baden-Württemberg</vt:lpstr>
      <vt:lpstr>Anzahl der heißen Tage (&gt;30°C) in Hessen</vt:lpstr>
      <vt:lpstr>Niederschläge in Deutschland – Trends</vt:lpstr>
      <vt:lpstr>Folgen des Klimawandels</vt:lpstr>
      <vt:lpstr>Entwicklung des Wärmesummenindex (Huglin-Index)</vt:lpstr>
      <vt:lpstr>Obstbau im Klimawandel – Temperatur und Strahlung</vt:lpstr>
      <vt:lpstr>Obstbau im Klimawandel – Temperatur und Strahlung</vt:lpstr>
      <vt:lpstr>Obstbau im Klimawandel – Temperatur und Strahlung</vt:lpstr>
      <vt:lpstr>Obstbau im Klimawandel – Temperatur und Strahlung</vt:lpstr>
      <vt:lpstr>Obstbau im Klimawandel – Temperatur und Strahlung</vt:lpstr>
      <vt:lpstr>Obstbau im Klimawandel - Trockenheit</vt:lpstr>
      <vt:lpstr>Obstbau im Klimawandel - Trockenheit</vt:lpstr>
      <vt:lpstr>Obstbau im Klimawandel - Extremwetterereignisse</vt:lpstr>
      <vt:lpstr>Obstbau im Klimawandel - Extremwetterereignisse</vt:lpstr>
      <vt:lpstr>Obstbau im Klimawandel – Extremwetterereignisse </vt:lpstr>
      <vt:lpstr>Weinbau im Klimawandel – längere Vegetationsperiode</vt:lpstr>
      <vt:lpstr>Obstbau im Klimawandel – Frostschäden </vt:lpstr>
      <vt:lpstr>Obstbau im Klimawandel – Schlüsselfaktor Boden</vt:lpstr>
      <vt:lpstr>Weinbau im Klimawandel – Schlüsselfaktor Boden</vt:lpstr>
      <vt:lpstr>Pilzwiderstandsfähige Sorten – PIWI</vt:lpstr>
      <vt:lpstr>Obstbau im Klimawandel - Pflanzenschutz</vt:lpstr>
      <vt:lpstr>Weinbau im Klimawandel - Pflanzenschutz</vt:lpstr>
      <vt:lpstr>Weinbau im Klimawandel - Pflanzenschutz</vt:lpstr>
      <vt:lpstr>Weinbau im Klimawandel - Kirschessigfliege (Drosophila suzukii)</vt:lpstr>
      <vt:lpstr>Weinbau im Klimawandel - Kirschessigfliege (Drosophila suzukii)</vt:lpstr>
      <vt:lpstr>Obstbau im Klimawandel - Pflanzenschutz</vt:lpstr>
      <vt:lpstr>Weinbau im Klimawandel - Pflanzenschutz</vt:lpstr>
      <vt:lpstr>Weinbau im Klimawandel - Pflanzenschutz</vt:lpstr>
      <vt:lpstr>Obstbau im Klimawandel - Schädlingsdruck</vt:lpstr>
      <vt:lpstr>Obstbau im Klimawandel – Klimaschutz </vt:lpstr>
      <vt:lpstr>Obstbau im Klimawandel - Biodiversitätsförderung</vt:lpstr>
      <vt:lpstr>Obstbau im Klimawandel</vt:lpstr>
      <vt:lpstr>AgriAdapt Webtool für Anpassung (AWA)</vt:lpstr>
      <vt:lpstr>AgriAdapt Webtool für Anpassung (AWA)</vt:lpstr>
      <vt:lpstr>AgriAdapt Webtool für Anpassung (AWA)</vt:lpstr>
      <vt:lpstr>Vielen Dank für die Aufmerksamkeit!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subject/>
  <dc:creator>Andreas Ziermann</dc:creator>
  <cp:keywords/>
  <dc:description/>
  <cp:lastModifiedBy>Sabine Sommer</cp:lastModifiedBy>
  <cp:revision>265</cp:revision>
  <dcterms:created xsi:type="dcterms:W3CDTF">2020-08-11T13:09:21Z</dcterms:created>
  <dcterms:modified xsi:type="dcterms:W3CDTF">2021-03-02T11:46:56Z</dcterms:modified>
  <cp:category/>
  <dc:identifier/>
  <cp:contentStatus/>
  <dc:language/>
  <cp:version/>
</cp:coreProperties>
</file>