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75" r:id="rId3"/>
    <p:sldId id="292" r:id="rId4"/>
    <p:sldId id="293" r:id="rId5"/>
    <p:sldId id="258" r:id="rId6"/>
    <p:sldId id="259" r:id="rId7"/>
    <p:sldId id="262" r:id="rId8"/>
    <p:sldId id="263" r:id="rId9"/>
    <p:sldId id="265" r:id="rId10"/>
    <p:sldId id="266" r:id="rId11"/>
    <p:sldId id="267" r:id="rId12"/>
    <p:sldId id="269" r:id="rId13"/>
    <p:sldId id="271" r:id="rId14"/>
    <p:sldId id="272" r:id="rId15"/>
    <p:sldId id="278" r:id="rId16"/>
    <p:sldId id="279" r:id="rId17"/>
    <p:sldId id="274" r:id="rId18"/>
    <p:sldId id="287" r:id="rId19"/>
    <p:sldId id="288" r:id="rId20"/>
    <p:sldId id="289" r:id="rId21"/>
    <p:sldId id="285" r:id="rId22"/>
    <p:sldId id="291" r:id="rId23"/>
    <p:sldId id="296" r:id="rId24"/>
  </p:sldIdLst>
  <p:sldSz cx="12192000" cy="6858000"/>
  <p:notesSz cx="6797675" cy="9928225"/>
  <p:defaultTextStyle>
    <a:defPPr>
      <a:defRPr lang="de-DE"/>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bine Sommer" initials="SS"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018" autoAdjust="0"/>
    <p:restoredTop sz="57661" autoAdjust="0"/>
  </p:normalViewPr>
  <p:slideViewPr>
    <p:cSldViewPr>
      <p:cViewPr varScale="1">
        <p:scale>
          <a:sx n="39" d="100"/>
          <a:sy n="39" d="100"/>
        </p:scale>
        <p:origin x="1556" y="2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bwMode="auto">
        <a:xfrm>
          <a:off x="0" y="0"/>
          <a:ext cx="0" cy="0"/>
          <a:chOff x="0" y="0"/>
          <a:chExt cx="0" cy="0"/>
        </a:xfrm>
      </p:grpSpPr>
      <p:sp>
        <p:nvSpPr>
          <p:cNvPr id="4" name="Kopfzeilenplatzhalter 1"/>
          <p:cNvSpPr>
            <a:spLocks noGrp="1"/>
          </p:cNvSpPr>
          <p:nvPr>
            <p:ph type="hdr" sz="quarter"/>
          </p:nvPr>
        </p:nvSpPr>
        <p:spPr bwMode="auto">
          <a:xfrm>
            <a:off x="0" y="0"/>
            <a:ext cx="2945659" cy="373602"/>
          </a:xfrm>
          <a:prstGeom prst="rect">
            <a:avLst/>
          </a:prstGeom>
        </p:spPr>
        <p:txBody>
          <a:bodyPr vert="horz" lIns="80284" tIns="40142" rIns="80284" bIns="40142" rtlCol="0"/>
          <a:lstStyle>
            <a:lvl1pPr algn="l">
              <a:defRPr sz="1100"/>
            </a:lvl1pPr>
          </a:lstStyle>
          <a:p>
            <a:pPr>
              <a:defRPr/>
            </a:pPr>
            <a:endParaRPr lang="de-DE"/>
          </a:p>
        </p:txBody>
      </p:sp>
      <p:sp>
        <p:nvSpPr>
          <p:cNvPr id="5" name="Datumsplatzhalter 2"/>
          <p:cNvSpPr>
            <a:spLocks noGrp="1"/>
          </p:cNvSpPr>
          <p:nvPr>
            <p:ph type="dt" idx="1"/>
          </p:nvPr>
        </p:nvSpPr>
        <p:spPr bwMode="auto">
          <a:xfrm>
            <a:off x="3850443" y="0"/>
            <a:ext cx="2945659" cy="373602"/>
          </a:xfrm>
          <a:prstGeom prst="rect">
            <a:avLst/>
          </a:prstGeom>
        </p:spPr>
        <p:txBody>
          <a:bodyPr vert="horz" lIns="80284" tIns="40142" rIns="80284" bIns="40142" rtlCol="0"/>
          <a:lstStyle>
            <a:lvl1pPr algn="r">
              <a:defRPr sz="1100"/>
            </a:lvl1pPr>
          </a:lstStyle>
          <a:p>
            <a:pPr>
              <a:defRPr/>
            </a:pPr>
            <a:fld id="{4DDD43A9-C11B-431E-8AE1-D526A9F01EB4}" type="datetimeFigureOut">
              <a:rPr lang="de-DE"/>
              <a:t>02.03.2021</a:t>
            </a:fld>
            <a:endParaRPr lang="de-DE"/>
          </a:p>
        </p:txBody>
      </p:sp>
      <p:sp>
        <p:nvSpPr>
          <p:cNvPr id="6" name="Folienbildplatzhalter 3"/>
          <p:cNvSpPr>
            <a:spLocks noGrp="1" noRot="1" noChangeAspect="1"/>
          </p:cNvSpPr>
          <p:nvPr>
            <p:ph type="sldImg" idx="2"/>
          </p:nvPr>
        </p:nvSpPr>
        <p:spPr bwMode="auto">
          <a:xfrm>
            <a:off x="1165225" y="930275"/>
            <a:ext cx="4467225" cy="2513013"/>
          </a:xfrm>
          <a:prstGeom prst="rect">
            <a:avLst/>
          </a:prstGeom>
          <a:noFill/>
          <a:ln w="12700">
            <a:solidFill>
              <a:prstClr val="black"/>
            </a:solidFill>
          </a:ln>
        </p:spPr>
        <p:txBody>
          <a:bodyPr vert="horz" lIns="80284" tIns="40142" rIns="80284" bIns="40142" rtlCol="0" anchor="ctr"/>
          <a:lstStyle/>
          <a:p>
            <a:pPr>
              <a:defRPr/>
            </a:pPr>
            <a:endParaRPr lang="de-DE"/>
          </a:p>
        </p:txBody>
      </p:sp>
      <p:sp>
        <p:nvSpPr>
          <p:cNvPr id="7" name="Notizenplatzhalter 4"/>
          <p:cNvSpPr>
            <a:spLocks noGrp="1"/>
          </p:cNvSpPr>
          <p:nvPr>
            <p:ph type="body" sz="quarter" idx="3"/>
          </p:nvPr>
        </p:nvSpPr>
        <p:spPr bwMode="auto">
          <a:xfrm>
            <a:off x="679768" y="3583469"/>
            <a:ext cx="5438140" cy="2931929"/>
          </a:xfrm>
          <a:prstGeom prst="rect">
            <a:avLst/>
          </a:prstGeom>
        </p:spPr>
        <p:txBody>
          <a:bodyPr vert="horz" lIns="80284" tIns="40142" rIns="80284" bIns="40142" rtlCol="0"/>
          <a:lstStyle/>
          <a:p>
            <a:pPr lvl="0">
              <a:defRPr/>
            </a:pPr>
            <a:r>
              <a:rPr lang="de-DE"/>
              <a:t>Textmasterformat bearbeiten</a:t>
            </a:r>
            <a:endParaRPr/>
          </a:p>
          <a:p>
            <a:pPr lvl="1">
              <a:defRPr/>
            </a:pPr>
            <a:r>
              <a:rPr lang="de-DE"/>
              <a:t>Zweite Ebene</a:t>
            </a:r>
            <a:endParaRPr/>
          </a:p>
          <a:p>
            <a:pPr lvl="2">
              <a:defRPr/>
            </a:pPr>
            <a:r>
              <a:rPr lang="de-DE"/>
              <a:t>Dritte Ebene</a:t>
            </a:r>
            <a:endParaRPr/>
          </a:p>
          <a:p>
            <a:pPr lvl="3">
              <a:defRPr/>
            </a:pPr>
            <a:r>
              <a:rPr lang="de-DE"/>
              <a:t>Vierte Ebene</a:t>
            </a:r>
            <a:endParaRPr/>
          </a:p>
          <a:p>
            <a:pPr lvl="4">
              <a:defRPr/>
            </a:pPr>
            <a:r>
              <a:rPr lang="de-DE"/>
              <a:t>Fünfte Ebene</a:t>
            </a:r>
            <a:endParaRPr/>
          </a:p>
        </p:txBody>
      </p:sp>
      <p:sp>
        <p:nvSpPr>
          <p:cNvPr id="8" name="Fußzeilenplatzhalter 5"/>
          <p:cNvSpPr>
            <a:spLocks noGrp="1"/>
          </p:cNvSpPr>
          <p:nvPr>
            <p:ph type="ftr" sz="quarter" idx="4"/>
          </p:nvPr>
        </p:nvSpPr>
        <p:spPr bwMode="auto">
          <a:xfrm>
            <a:off x="0" y="7072568"/>
            <a:ext cx="2945659" cy="373601"/>
          </a:xfrm>
          <a:prstGeom prst="rect">
            <a:avLst/>
          </a:prstGeom>
        </p:spPr>
        <p:txBody>
          <a:bodyPr vert="horz" lIns="80284" tIns="40142" rIns="80284" bIns="40142" rtlCol="0" anchor="b"/>
          <a:lstStyle>
            <a:lvl1pPr algn="l">
              <a:defRPr sz="1100"/>
            </a:lvl1pPr>
          </a:lstStyle>
          <a:p>
            <a:pPr>
              <a:defRPr/>
            </a:pPr>
            <a:endParaRPr lang="de-DE"/>
          </a:p>
        </p:txBody>
      </p:sp>
      <p:sp>
        <p:nvSpPr>
          <p:cNvPr id="9" name="Foliennummernplatzhalter 6"/>
          <p:cNvSpPr>
            <a:spLocks noGrp="1"/>
          </p:cNvSpPr>
          <p:nvPr>
            <p:ph type="sldNum" sz="quarter" idx="5"/>
          </p:nvPr>
        </p:nvSpPr>
        <p:spPr bwMode="auto">
          <a:xfrm>
            <a:off x="3850443" y="7072568"/>
            <a:ext cx="2945659" cy="373601"/>
          </a:xfrm>
          <a:prstGeom prst="rect">
            <a:avLst/>
          </a:prstGeom>
        </p:spPr>
        <p:txBody>
          <a:bodyPr vert="horz" lIns="80284" tIns="40142" rIns="80284" bIns="40142" rtlCol="0" anchor="b"/>
          <a:lstStyle>
            <a:lvl1pPr algn="r">
              <a:defRPr sz="1100"/>
            </a:lvl1pPr>
          </a:lstStyle>
          <a:p>
            <a:pPr>
              <a:defRPr/>
            </a:pPr>
            <a:fld id="{06A741CA-AA39-4C3D-9D18-DF6523E14173}" type="slidenum">
              <a:rPr lang="de-DE"/>
              <a:t>‹Nr.›</a:t>
            </a:fld>
            <a:endParaRPr lang="de-DE"/>
          </a:p>
        </p:txBody>
      </p:sp>
    </p:spTree>
  </p:cSld>
  <p:clrMap bg1="lt1" tx1="dk1" bg2="lt2" tx2="dk2" accent1="accent1" accent2="accent2" accent3="accent3" accent4="accent4" accent5="accent5" accent6="accent6" hlink="hlink" folHlink="folHlink"/>
  <p:notesStyle>
    <a:lvl1pPr marL="0" algn="l" defTabSz="914400">
      <a:defRPr sz="1200">
        <a:solidFill>
          <a:schemeClr val="tx1"/>
        </a:solidFill>
        <a:latin typeface="+mn-lt"/>
        <a:ea typeface="+mn-ea"/>
        <a:cs typeface="+mn-cs"/>
      </a:defRPr>
    </a:lvl1pPr>
    <a:lvl2pPr marL="457200" algn="l" defTabSz="914400">
      <a:defRPr sz="1200">
        <a:solidFill>
          <a:schemeClr val="tx1"/>
        </a:solidFill>
        <a:latin typeface="+mn-lt"/>
        <a:ea typeface="+mn-ea"/>
        <a:cs typeface="+mn-cs"/>
      </a:defRPr>
    </a:lvl2pPr>
    <a:lvl3pPr marL="914400" algn="l" defTabSz="914400">
      <a:defRPr sz="1200">
        <a:solidFill>
          <a:schemeClr val="tx1"/>
        </a:solidFill>
        <a:latin typeface="+mn-lt"/>
        <a:ea typeface="+mn-ea"/>
        <a:cs typeface="+mn-cs"/>
      </a:defRPr>
    </a:lvl3pPr>
    <a:lvl4pPr marL="1371600" algn="l" defTabSz="914400">
      <a:defRPr sz="1200">
        <a:solidFill>
          <a:schemeClr val="tx1"/>
        </a:solidFill>
        <a:latin typeface="+mn-lt"/>
        <a:ea typeface="+mn-ea"/>
        <a:cs typeface="+mn-cs"/>
      </a:defRPr>
    </a:lvl4pPr>
    <a:lvl5pPr marL="1828800" algn="l" defTabSz="914400">
      <a:defRPr sz="1200">
        <a:solidFill>
          <a:schemeClr val="tx1"/>
        </a:solidFill>
        <a:latin typeface="+mn-lt"/>
        <a:ea typeface="+mn-ea"/>
        <a:cs typeface="+mn-cs"/>
      </a:defRPr>
    </a:lvl5pPr>
    <a:lvl6pPr marL="2286000" algn="l" defTabSz="914400">
      <a:defRPr sz="1200">
        <a:solidFill>
          <a:schemeClr val="tx1"/>
        </a:solidFill>
        <a:latin typeface="+mn-lt"/>
        <a:ea typeface="+mn-ea"/>
        <a:cs typeface="+mn-cs"/>
      </a:defRPr>
    </a:lvl6pPr>
    <a:lvl7pPr marL="2743200" algn="l" defTabSz="914400">
      <a:defRPr sz="1200">
        <a:solidFill>
          <a:schemeClr val="tx1"/>
        </a:solidFill>
        <a:latin typeface="+mn-lt"/>
        <a:ea typeface="+mn-ea"/>
        <a:cs typeface="+mn-cs"/>
      </a:defRPr>
    </a:lvl7pPr>
    <a:lvl8pPr marL="3200400" algn="l" defTabSz="914400">
      <a:defRPr sz="1200">
        <a:solidFill>
          <a:schemeClr val="tx1"/>
        </a:solidFill>
        <a:latin typeface="+mn-lt"/>
        <a:ea typeface="+mn-ea"/>
        <a:cs typeface="+mn-cs"/>
      </a:defRPr>
    </a:lvl8pPr>
    <a:lvl9pPr marL="3657600" algn="l" defTabSz="914400">
      <a:defRPr sz="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s://de.wikipedia.org/w/index.php?title=Jan_Kysely&amp;action=edit&amp;redlink=1" TargetMode="External"/><Relationship Id="rId2" Type="http://schemas.openxmlformats.org/officeDocument/2006/relationships/slide" Target="../slides/slide4.xml"/><Relationship Id="rId1" Type="http://schemas.openxmlformats.org/officeDocument/2006/relationships/notesMaster" Target="../notesMasters/notesMaster1.xml"/><Relationship Id="rId4" Type="http://schemas.openxmlformats.org/officeDocument/2006/relationships/hyperlink" Target="https://de.wikipedia.org/wiki/Hitzewelle#cite_note-ZAMG_20150813-6" TargetMode="Externa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8" Type="http://schemas.openxmlformats.org/officeDocument/2006/relationships/hyperlink" Target="https://de.wikipedia.org/wiki/Spasmus" TargetMode="External"/><Relationship Id="rId3" Type="http://schemas.openxmlformats.org/officeDocument/2006/relationships/hyperlink" Target="https://de.wikipedia.org/wiki/Calcium" TargetMode="External"/><Relationship Id="rId7" Type="http://schemas.openxmlformats.org/officeDocument/2006/relationships/hyperlink" Target="https://de.wikipedia.org/wiki/Skelettmuskulatur" TargetMode="External"/><Relationship Id="rId2" Type="http://schemas.openxmlformats.org/officeDocument/2006/relationships/slide" Target="../slides/slide10.xml"/><Relationship Id="rId1" Type="http://schemas.openxmlformats.org/officeDocument/2006/relationships/notesMaster" Target="../notesMasters/notesMaster1.xml"/><Relationship Id="rId6" Type="http://schemas.openxmlformats.org/officeDocument/2006/relationships/hyperlink" Target="https://de.wikipedia.org/wiki/Tetanie" TargetMode="External"/><Relationship Id="rId5" Type="http://schemas.openxmlformats.org/officeDocument/2006/relationships/hyperlink" Target="https://de.wikipedia.org/wiki/Nervensystem" TargetMode="External"/><Relationship Id="rId10" Type="http://schemas.openxmlformats.org/officeDocument/2006/relationships/hyperlink" Target="https://ketose-diaet.de/category/ketose-ernaehrung/" TargetMode="External"/><Relationship Id="rId4" Type="http://schemas.openxmlformats.org/officeDocument/2006/relationships/hyperlink" Target="https://de.wikipedia.org/wiki/Elektrolyt" TargetMode="External"/><Relationship Id="rId9" Type="http://schemas.openxmlformats.org/officeDocument/2006/relationships/hyperlink" Target="https://de.wikipedia.org/wiki/Glatte_Muskulatur" TargetMode="Externa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dirty="0"/>
              <a:t>Bildquelle: https://cdn.pixabay.com/photo/2014/06/11/18/01/heat-366926__340.jpg</a:t>
            </a:r>
          </a:p>
          <a:p>
            <a:pPr>
              <a:defRPr/>
            </a:pPr>
            <a:endParaRPr lang="de-DE" dirty="0"/>
          </a:p>
          <a:p>
            <a:pPr>
              <a:defRPr/>
            </a:pPr>
            <a:endParaRPr lang="de-DE" dirty="0"/>
          </a:p>
          <a:p>
            <a:pPr>
              <a:defRPr/>
            </a:pPr>
            <a:endParaRPr dirty="0"/>
          </a:p>
        </p:txBody>
      </p:sp>
      <p:sp>
        <p:nvSpPr>
          <p:cNvPr id="6" name="Foliennummernplatzhalter 3"/>
          <p:cNvSpPr>
            <a:spLocks noGrp="1"/>
          </p:cNvSpPr>
          <p:nvPr>
            <p:ph type="sldNum" sz="quarter" idx="10"/>
          </p:nvPr>
        </p:nvSpPr>
        <p:spPr bwMode="auto"/>
        <p:txBody>
          <a:bodyPr/>
          <a:lstStyle/>
          <a:p>
            <a:pPr>
              <a:defRPr/>
            </a:pPr>
            <a:fld id="{06A741CA-AA39-4C3D-9D18-DF6523E14173}" type="slidenum">
              <a:rPr lang="de-DE"/>
              <a:t>1</a:t>
            </a:fld>
            <a:endParaRPr lang="de-DE"/>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defTabSz="802843">
              <a:defRPr/>
            </a:pPr>
            <a:r>
              <a:rPr lang="de-DE" dirty="0"/>
              <a:t>Textquelle: LfL, 2016 „Möglichkeiten zur Reduzierung von Hitzestress im Milchviehstall“</a:t>
            </a:r>
            <a:endParaRPr dirty="0"/>
          </a:p>
          <a:p>
            <a:pPr>
              <a:defRPr/>
            </a:pPr>
            <a:endParaRPr lang="de-DE" dirty="0"/>
          </a:p>
          <a:p>
            <a:pPr>
              <a:defRPr/>
            </a:pPr>
            <a:r>
              <a:rPr lang="de-DE" dirty="0"/>
              <a:t>Hitzestress bei Rindern – was heißt das eigentlich? Dazu muss man wissen, dass das </a:t>
            </a:r>
            <a:r>
              <a:rPr lang="de-DE" dirty="0" err="1"/>
              <a:t>Temp.optim</a:t>
            </a:r>
            <a:r>
              <a:rPr lang="de-DE" dirty="0"/>
              <a:t> der Rinder bei 4-16°C liegt. Dies wird oftmals bereits im Frühling überschritten.</a:t>
            </a:r>
          </a:p>
        </p:txBody>
      </p:sp>
      <p:sp>
        <p:nvSpPr>
          <p:cNvPr id="6" name="Foliennummernplatzhalter 3"/>
          <p:cNvSpPr>
            <a:spLocks noGrp="1"/>
          </p:cNvSpPr>
          <p:nvPr>
            <p:ph type="sldNum" sz="quarter" idx="10"/>
          </p:nvPr>
        </p:nvSpPr>
        <p:spPr bwMode="auto"/>
        <p:txBody>
          <a:bodyPr/>
          <a:lstStyle/>
          <a:p>
            <a:pPr>
              <a:defRPr/>
            </a:pPr>
            <a:fld id="{06A741CA-AA39-4C3D-9D18-DF6523E14173}" type="slidenum">
              <a:rPr lang="de-DE"/>
              <a:t>2</a:t>
            </a:fld>
            <a:endParaRPr lang="de-DE"/>
          </a:p>
        </p:txBody>
      </p:sp>
    </p:spTree>
    <p:extLst>
      <p:ext uri="{BB962C8B-B14F-4D97-AF65-F5344CB8AC3E}">
        <p14:creationId xmlns:p14="http://schemas.microsoft.com/office/powerpoint/2010/main" val="33509869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defTabSz="802843">
              <a:defRPr/>
            </a:pPr>
            <a:r>
              <a:rPr lang="de-DE" dirty="0"/>
              <a:t>Textquelle: LfL, 2016 „Möglichkeiten zur Reduzierung von Hitzestress im Milchviehstall“</a:t>
            </a:r>
            <a:endParaRPr dirty="0"/>
          </a:p>
          <a:p>
            <a:pPr>
              <a:defRPr/>
            </a:pPr>
            <a:endParaRPr lang="de-DE" dirty="0"/>
          </a:p>
          <a:p>
            <a:pPr>
              <a:defRPr/>
            </a:pPr>
            <a:r>
              <a:rPr lang="de-DE" dirty="0"/>
              <a:t>Betrachtet man nun die Entwicklungen des Klimawandels, und dabei v.a. die Zunahme der Sommertage (&gt;25°C) bzw. der Heißen Tage (&gt;30°C), die für das Wohlbefinden der Rinder eine große Rolle spielen, dann kann man aus den Erfahrungen der letzten Jahre erkennen, dass diese Tage zugenommen haben und auch weiterhin zunehmen werden. Hier als Beispiel die Sommertage – links der 30-jährige Vergleichszeitraum 1961-1990 zu den auf der rechten Seite dargestellten aktuellen Sommertagen im Jahr 2019. </a:t>
            </a:r>
          </a:p>
        </p:txBody>
      </p:sp>
      <p:sp>
        <p:nvSpPr>
          <p:cNvPr id="6" name="Foliennummernplatzhalter 3"/>
          <p:cNvSpPr>
            <a:spLocks noGrp="1"/>
          </p:cNvSpPr>
          <p:nvPr>
            <p:ph type="sldNum" sz="quarter" idx="10"/>
          </p:nvPr>
        </p:nvSpPr>
        <p:spPr bwMode="auto"/>
        <p:txBody>
          <a:bodyPr/>
          <a:lstStyle/>
          <a:p>
            <a:pPr>
              <a:defRPr/>
            </a:pPr>
            <a:fld id="{06A741CA-AA39-4C3D-9D18-DF6523E14173}" type="slidenum">
              <a:rPr lang="de-DE"/>
              <a:t>3</a:t>
            </a:fld>
            <a:endParaRPr lang="de-DE"/>
          </a:p>
        </p:txBody>
      </p:sp>
    </p:spTree>
    <p:extLst>
      <p:ext uri="{BB962C8B-B14F-4D97-AF65-F5344CB8AC3E}">
        <p14:creationId xmlns:p14="http://schemas.microsoft.com/office/powerpoint/2010/main" val="37275804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defTabSz="802843">
              <a:defRPr/>
            </a:pPr>
            <a:r>
              <a:rPr lang="de-DE" dirty="0"/>
              <a:t>Textquelle: LfL, 2016 „Möglichkeiten zur Reduzierung von Hitzestress im Milchviehstall“</a:t>
            </a:r>
            <a:endParaRPr dirty="0"/>
          </a:p>
          <a:p>
            <a:pPr>
              <a:defRPr/>
            </a:pPr>
            <a:endParaRPr lang="de-DE" dirty="0"/>
          </a:p>
          <a:p>
            <a:pPr>
              <a:defRPr/>
            </a:pPr>
            <a:r>
              <a:rPr lang="de-DE" dirty="0"/>
              <a:t>Hier als Beispiel die heißen Tage – links der 30-jährige Vergleichszeitraum 1961-1990 zu den aktuellen von 2019.</a:t>
            </a:r>
          </a:p>
          <a:p>
            <a:pPr>
              <a:defRPr/>
            </a:pPr>
            <a:endParaRPr lang="de-DE" dirty="0"/>
          </a:p>
          <a:p>
            <a:r>
              <a:rPr lang="de-DE" dirty="0"/>
              <a:t>Es gibt keine einheitliche </a:t>
            </a:r>
            <a:r>
              <a:rPr lang="de-DE" b="1" dirty="0"/>
              <a:t>Definition von Hitzewellen</a:t>
            </a:r>
            <a:r>
              <a:rPr lang="de-DE" dirty="0"/>
              <a:t>. Eine für Mitteleuropa verwendete Methode der Auswertung geht auf den tschechischen Meteorologen </a:t>
            </a:r>
            <a:r>
              <a:rPr lang="de-DE" dirty="0">
                <a:hlinkClick r:id="rId3" tooltip="Jan Kysely (Seite nicht vorhanden)"/>
              </a:rPr>
              <a:t>Jan </a:t>
            </a:r>
            <a:r>
              <a:rPr lang="de-DE" dirty="0" err="1">
                <a:hlinkClick r:id="rId3" tooltip="Jan Kysely (Seite nicht vorhanden)"/>
              </a:rPr>
              <a:t>Kysely</a:t>
            </a:r>
            <a:r>
              <a:rPr lang="de-DE" dirty="0"/>
              <a:t> zurück, diese Tage der Hitzewelle werden </a:t>
            </a:r>
            <a:r>
              <a:rPr lang="de-DE" i="1" dirty="0" err="1"/>
              <a:t>Kysely</a:t>
            </a:r>
            <a:r>
              <a:rPr lang="de-DE" i="1" dirty="0"/>
              <a:t>-Tag</a:t>
            </a:r>
            <a:r>
              <a:rPr lang="de-DE" dirty="0"/>
              <a:t> genannt:</a:t>
            </a:r>
            <a:r>
              <a:rPr lang="de-DE" baseline="30000" dirty="0">
                <a:hlinkClick r:id="rId4"/>
              </a:rPr>
              <a:t>[6]</a:t>
            </a:r>
            <a:r>
              <a:rPr lang="de-DE" dirty="0"/>
              <a:t> </a:t>
            </a:r>
          </a:p>
          <a:p>
            <a:r>
              <a:rPr lang="de-DE" dirty="0">
                <a:effectLst/>
              </a:rPr>
              <a:t>„Eine Hitzewelle wird festgestellt, sobald an mindestens drei Tagen in Folge die Maximaltemperatur 30 °C überschreitet und hält so lange an, wie die mittlere Maximaltemperatur über die gesamte Periode über 30 °C bleibt und an keinem Tag eine Maximaltemperatur von 25 °C unterschritten wird.“ </a:t>
            </a:r>
          </a:p>
        </p:txBody>
      </p:sp>
      <p:sp>
        <p:nvSpPr>
          <p:cNvPr id="6" name="Foliennummernplatzhalter 3"/>
          <p:cNvSpPr>
            <a:spLocks noGrp="1"/>
          </p:cNvSpPr>
          <p:nvPr>
            <p:ph type="sldNum" sz="quarter" idx="10"/>
          </p:nvPr>
        </p:nvSpPr>
        <p:spPr bwMode="auto"/>
        <p:txBody>
          <a:bodyPr/>
          <a:lstStyle/>
          <a:p>
            <a:pPr>
              <a:defRPr/>
            </a:pPr>
            <a:fld id="{06A741CA-AA39-4C3D-9D18-DF6523E14173}" type="slidenum">
              <a:rPr lang="de-DE"/>
              <a:t>4</a:t>
            </a:fld>
            <a:endParaRPr lang="de-DE"/>
          </a:p>
        </p:txBody>
      </p:sp>
    </p:spTree>
    <p:extLst>
      <p:ext uri="{BB962C8B-B14F-4D97-AF65-F5344CB8AC3E}">
        <p14:creationId xmlns:p14="http://schemas.microsoft.com/office/powerpoint/2010/main" val="27641689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defTabSz="802843">
              <a:defRPr/>
            </a:pPr>
            <a:r>
              <a:rPr lang="de-DE" dirty="0"/>
              <a:t>Eine Möglichkeit, den Hitzestress einzuordnen, bietet die THI-Tabelle, sie veranschaulicht die Hitzestressentwicklung sehr gut. </a:t>
            </a:r>
          </a:p>
          <a:p>
            <a:pPr defTabSz="802843">
              <a:defRPr/>
            </a:pPr>
            <a:r>
              <a:rPr lang="de-DE" dirty="0"/>
              <a:t>Hier ist erkennbar, dass mit steigender Temperatur bzw. steigender Luftfeuchtigkeit der Hitzestress für die Rinder zunimmt. Der Hitzestress beginnt bereits bei THI 68, also z.B. bei einer relativen Luftfeuchtigkeit von 70% und einer Temperatur von 21°C oder bei trockener Luft mit 30% rel. Luftfeuchte erst bei einer Temperatur von 24°C.</a:t>
            </a:r>
          </a:p>
          <a:p>
            <a:pPr defTabSz="802843">
              <a:defRPr/>
            </a:pPr>
            <a:endParaRPr lang="de-DE" dirty="0"/>
          </a:p>
          <a:p>
            <a:pPr defTabSz="802843">
              <a:defRPr/>
            </a:pPr>
            <a:r>
              <a:rPr lang="de-DE" i="1" dirty="0"/>
              <a:t>grün</a:t>
            </a:r>
            <a:r>
              <a:rPr lang="de-DE" dirty="0"/>
              <a:t> bedeutet kein Hitzestress bis </a:t>
            </a:r>
            <a:r>
              <a:rPr lang="de-DE" i="1" dirty="0"/>
              <a:t>dunkelrot</a:t>
            </a:r>
            <a:r>
              <a:rPr lang="de-DE" dirty="0"/>
              <a:t> (ab THI 90) Gefahr. Die Auswirkungen der verschiedenen </a:t>
            </a:r>
            <a:r>
              <a:rPr lang="de-DE" dirty="0" err="1"/>
              <a:t>Hitzestresstufen</a:t>
            </a:r>
            <a:r>
              <a:rPr lang="de-DE" dirty="0"/>
              <a:t> gehen von (nächste Folie):</a:t>
            </a:r>
            <a:endParaRPr dirty="0"/>
          </a:p>
          <a:p>
            <a:pPr>
              <a:defRPr/>
            </a:pPr>
            <a:endParaRPr lang="de-DE" dirty="0"/>
          </a:p>
        </p:txBody>
      </p:sp>
      <p:sp>
        <p:nvSpPr>
          <p:cNvPr id="6" name="Foliennummernplatzhalter 3"/>
          <p:cNvSpPr>
            <a:spLocks noGrp="1"/>
          </p:cNvSpPr>
          <p:nvPr>
            <p:ph type="sldNum" sz="quarter" idx="10"/>
          </p:nvPr>
        </p:nvSpPr>
        <p:spPr bwMode="auto"/>
        <p:txBody>
          <a:bodyPr/>
          <a:lstStyle/>
          <a:p>
            <a:pPr>
              <a:defRPr/>
            </a:pPr>
            <a:fld id="{06A741CA-AA39-4C3D-9D18-DF6523E14173}" type="slidenum">
              <a:rPr lang="de-DE"/>
              <a:t>5</a:t>
            </a:fld>
            <a:endParaRPr lang="de-DE"/>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defTabSz="802843">
              <a:defRPr/>
            </a:pPr>
            <a:r>
              <a:rPr lang="de-DE" dirty="0" err="1"/>
              <a:t>Abb</a:t>
            </a:r>
            <a:r>
              <a:rPr lang="de-DE" dirty="0"/>
              <a:t>: Folgen von Hitzestress in Abhängigkeit der Belastungsintensität (nach COLLIER et al., 2012)</a:t>
            </a:r>
            <a:endParaRPr dirty="0"/>
          </a:p>
          <a:p>
            <a:pPr defTabSz="802843">
              <a:defRPr/>
            </a:pPr>
            <a:endParaRPr lang="de-DE" dirty="0"/>
          </a:p>
          <a:p>
            <a:pPr defTabSz="802843">
              <a:defRPr/>
            </a:pPr>
            <a:r>
              <a:rPr lang="de-DE" dirty="0"/>
              <a:t>In dieser Tabelle sind die Auswirkungen der Temperatur-Feuchtigkeit auf die Rinder beschrieben.</a:t>
            </a:r>
            <a:endParaRPr dirty="0"/>
          </a:p>
          <a:p>
            <a:pPr defTabSz="802843">
              <a:defRPr/>
            </a:pPr>
            <a:r>
              <a:rPr lang="de-DE" dirty="0"/>
              <a:t>s. auch „Hintergrundinformationen“ aus dem dazugehörigen Lehrmodul</a:t>
            </a:r>
          </a:p>
          <a:p>
            <a:pPr defTabSz="802843">
              <a:defRPr/>
            </a:pPr>
            <a:endParaRPr lang="de-DE" dirty="0"/>
          </a:p>
          <a:p>
            <a:pPr>
              <a:defRPr/>
            </a:pPr>
            <a:endParaRPr lang="de-DE" dirty="0"/>
          </a:p>
        </p:txBody>
      </p:sp>
      <p:sp>
        <p:nvSpPr>
          <p:cNvPr id="6" name="Foliennummernplatzhalter 3"/>
          <p:cNvSpPr>
            <a:spLocks noGrp="1"/>
          </p:cNvSpPr>
          <p:nvPr>
            <p:ph type="sldNum" sz="quarter" idx="10"/>
          </p:nvPr>
        </p:nvSpPr>
        <p:spPr bwMode="auto"/>
        <p:txBody>
          <a:bodyPr/>
          <a:lstStyle/>
          <a:p>
            <a:pPr>
              <a:defRPr/>
            </a:pPr>
            <a:fld id="{06A741CA-AA39-4C3D-9D18-DF6523E14173}" type="slidenum">
              <a:rPr lang="de-DE"/>
              <a:t>6</a:t>
            </a:fld>
            <a:endParaRPr lang="de-DE"/>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defTabSz="802843">
              <a:defRPr/>
            </a:pPr>
            <a:r>
              <a:rPr lang="de-DE" dirty="0"/>
              <a:t>Leider etwas unscharfe Darstellung – zeigt aber sehr schön den Anstieg der Wärmeproduktion in Abhängigkeit der Jahresleitung und Lebendmasse (Körpergewichts) der Kuh.</a:t>
            </a:r>
          </a:p>
          <a:p>
            <a:pPr defTabSz="802843">
              <a:defRPr/>
            </a:pPr>
            <a:r>
              <a:rPr lang="de-DE" dirty="0">
                <a:cs typeface="+mn-cs"/>
              </a:rPr>
              <a:t>Man kann also sehen - je höher die Milchleistung und je höher die Lebendmasse der Kuh, desto höher ist der Energiebedarf und damit die Wärmeproduktion der Kuh</a:t>
            </a:r>
            <a:endParaRPr lang="de-DE" dirty="0"/>
          </a:p>
          <a:p>
            <a:pPr defTabSz="802843">
              <a:defRPr/>
            </a:pPr>
            <a:endParaRPr dirty="0"/>
          </a:p>
          <a:p>
            <a:pPr marL="401422" lvl="1">
              <a:spcAft>
                <a:spcPts val="1054"/>
              </a:spcAft>
              <a:defRPr/>
            </a:pPr>
            <a:r>
              <a:rPr lang="de-DE" sz="2100" b="1" dirty="0">
                <a:latin typeface="Arial"/>
              </a:rPr>
              <a:t>Hitzestress ist abhängig von </a:t>
            </a:r>
            <a:endParaRPr lang="de-DE" dirty="0"/>
          </a:p>
          <a:p>
            <a:pPr marL="401422" lvl="1">
              <a:spcAft>
                <a:spcPts val="1054"/>
              </a:spcAft>
              <a:defRPr/>
            </a:pPr>
            <a:endParaRPr lang="de-DE" sz="2100" b="1" dirty="0">
              <a:latin typeface="Arial"/>
            </a:endParaRPr>
          </a:p>
          <a:p>
            <a:pPr marL="1103909" lvl="2" indent="-301066">
              <a:spcAft>
                <a:spcPts val="1054"/>
              </a:spcAft>
              <a:buFont typeface="Courier New"/>
              <a:buChar char="o"/>
              <a:defRPr/>
            </a:pPr>
            <a:r>
              <a:rPr lang="de-DE" sz="2100" dirty="0">
                <a:latin typeface="Arial"/>
              </a:rPr>
              <a:t>Klimaparametern (Temperatur, Luftfeuchtigkeit, Luftbewegung…)</a:t>
            </a:r>
            <a:endParaRPr lang="de-DE" dirty="0"/>
          </a:p>
          <a:p>
            <a:pPr marL="1103909" lvl="2" indent="-301066">
              <a:buFont typeface="Courier New"/>
              <a:buChar char="o"/>
              <a:defRPr/>
            </a:pPr>
            <a:r>
              <a:rPr lang="de-DE" sz="2100" dirty="0">
                <a:latin typeface="Arial"/>
              </a:rPr>
              <a:t>Tierspezifischen Eigenschaften (Körpergewicht, Leistung)</a:t>
            </a:r>
            <a:endParaRPr lang="de-DE" dirty="0"/>
          </a:p>
          <a:p>
            <a:pPr>
              <a:defRPr/>
            </a:pPr>
            <a:endParaRPr lang="de-DE" dirty="0"/>
          </a:p>
        </p:txBody>
      </p:sp>
      <p:sp>
        <p:nvSpPr>
          <p:cNvPr id="6" name="Foliennummernplatzhalter 3"/>
          <p:cNvSpPr>
            <a:spLocks noGrp="1"/>
          </p:cNvSpPr>
          <p:nvPr>
            <p:ph type="sldNum" sz="quarter" idx="10"/>
          </p:nvPr>
        </p:nvSpPr>
        <p:spPr bwMode="auto"/>
        <p:txBody>
          <a:bodyPr/>
          <a:lstStyle/>
          <a:p>
            <a:pPr>
              <a:defRPr/>
            </a:pPr>
            <a:fld id="{06A741CA-AA39-4C3D-9D18-DF6523E14173}" type="slidenum">
              <a:rPr lang="de-DE"/>
              <a:t>7</a:t>
            </a:fld>
            <a:endParaRPr lang="de-DE"/>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defTabSz="802843">
              <a:defRPr/>
            </a:pPr>
            <a:endParaRPr lang="de-DE" dirty="0"/>
          </a:p>
          <a:p>
            <a:pPr defTabSz="802843">
              <a:defRPr/>
            </a:pPr>
            <a:r>
              <a:rPr lang="de-DE" dirty="0"/>
              <a:t>Textquelle: LfL, 2016 „Möglichkeiten zur Reduzierung von Hitzestress im Milchviehstall“</a:t>
            </a:r>
            <a:endParaRPr dirty="0"/>
          </a:p>
          <a:p>
            <a:pPr defTabSz="802843">
              <a:defRPr/>
            </a:pPr>
            <a:endParaRPr lang="de-DE" dirty="0"/>
          </a:p>
          <a:p>
            <a:pPr defTabSz="802843">
              <a:defRPr/>
            </a:pPr>
            <a:r>
              <a:rPr lang="de-DE" b="1" dirty="0"/>
              <a:t>Kann eine Kuh ihre Wärme nicht mehr an die Umgebung abgeben, entsteht für sie Hitzestress.</a:t>
            </a:r>
          </a:p>
          <a:p>
            <a:pPr defTabSz="802843">
              <a:defRPr/>
            </a:pPr>
            <a:endParaRPr lang="de-DE" dirty="0"/>
          </a:p>
          <a:p>
            <a:pPr defTabSz="802843">
              <a:defRPr/>
            </a:pPr>
            <a:r>
              <a:rPr lang="de-DE" dirty="0"/>
              <a:t>Hier können die „Hintergrundinformationen“ aus dem Lehrmodul eingebracht werden.</a:t>
            </a:r>
            <a:endParaRPr dirty="0"/>
          </a:p>
          <a:p>
            <a:pPr>
              <a:defRPr/>
            </a:pPr>
            <a:endParaRPr lang="de-DE" dirty="0"/>
          </a:p>
        </p:txBody>
      </p:sp>
      <p:sp>
        <p:nvSpPr>
          <p:cNvPr id="6" name="Foliennummernplatzhalter 3"/>
          <p:cNvSpPr>
            <a:spLocks noGrp="1"/>
          </p:cNvSpPr>
          <p:nvPr>
            <p:ph type="sldNum" sz="quarter" idx="10"/>
          </p:nvPr>
        </p:nvSpPr>
        <p:spPr bwMode="auto"/>
        <p:txBody>
          <a:bodyPr/>
          <a:lstStyle/>
          <a:p>
            <a:pPr>
              <a:defRPr/>
            </a:pPr>
            <a:fld id="{06A741CA-AA39-4C3D-9D18-DF6523E14173}" type="slidenum">
              <a:rPr lang="de-DE"/>
              <a:t>8</a:t>
            </a:fld>
            <a:endParaRPr lang="de-DE"/>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defTabSz="802843">
              <a:defRPr/>
            </a:pPr>
            <a:r>
              <a:rPr lang="de-DE" dirty="0"/>
              <a:t>Textquelle: LfL, 2016 „Möglichkeiten zur Reduzierung von Hitzestress im Milchviehstall“</a:t>
            </a:r>
            <a:endParaRPr dirty="0"/>
          </a:p>
          <a:p>
            <a:pPr>
              <a:defRPr/>
            </a:pPr>
            <a:endParaRPr lang="de-DE" dirty="0"/>
          </a:p>
          <a:p>
            <a:pPr>
              <a:defRPr/>
            </a:pPr>
            <a:r>
              <a:rPr lang="de-DE" dirty="0"/>
              <a:t>Und was hat das für Folgen? Wie bei uns Menschen auch, nimmt die Kuh bei Hitze weniger Futter auf, um die eigene Wärmeproduktion zu reduzieren. So kann jedoch ein Energiemangel entstehen. Das hat für die Kuh bzw. für den Stoffwechsel weitere Folgen, die ich Ihnen hier verkürzt darstellen möchte.</a:t>
            </a:r>
          </a:p>
          <a:p>
            <a:pPr>
              <a:defRPr/>
            </a:pPr>
            <a:endParaRPr lang="de-DE" dirty="0"/>
          </a:p>
        </p:txBody>
      </p:sp>
      <p:sp>
        <p:nvSpPr>
          <p:cNvPr id="6" name="Foliennummernplatzhalter 3"/>
          <p:cNvSpPr>
            <a:spLocks noGrp="1"/>
          </p:cNvSpPr>
          <p:nvPr>
            <p:ph type="sldNum" sz="quarter" idx="10"/>
          </p:nvPr>
        </p:nvSpPr>
        <p:spPr bwMode="auto"/>
        <p:txBody>
          <a:bodyPr/>
          <a:lstStyle/>
          <a:p>
            <a:pPr>
              <a:defRPr/>
            </a:pPr>
            <a:fld id="{06A741CA-AA39-4C3D-9D18-DF6523E14173}" type="slidenum">
              <a:rPr lang="de-DE"/>
              <a:t>9</a:t>
            </a:fld>
            <a:endParaRPr lang="de-DE"/>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defTabSz="802843">
              <a:defRPr/>
            </a:pPr>
            <a:r>
              <a:rPr lang="de-DE" dirty="0"/>
              <a:t>Textquelle: LfL, 2016 „Möglichkeiten zur Reduzierung von Hitzestress im Milchviehstall“</a:t>
            </a:r>
            <a:endParaRPr dirty="0"/>
          </a:p>
          <a:p>
            <a:pPr>
              <a:defRPr/>
            </a:pPr>
            <a:endParaRPr lang="de-DE" b="1" dirty="0"/>
          </a:p>
          <a:p>
            <a:pPr>
              <a:defRPr/>
            </a:pPr>
            <a:r>
              <a:rPr lang="de-DE" b="1" dirty="0"/>
              <a:t>Hypokalzämie</a:t>
            </a:r>
            <a:r>
              <a:rPr lang="de-DE" dirty="0"/>
              <a:t> (auch </a:t>
            </a:r>
            <a:r>
              <a:rPr lang="de-DE" i="1" dirty="0" err="1"/>
              <a:t>Hypocalcämie</a:t>
            </a:r>
            <a:r>
              <a:rPr lang="de-DE" i="1" dirty="0"/>
              <a:t>, </a:t>
            </a:r>
            <a:r>
              <a:rPr lang="de-DE" i="1" dirty="0" err="1"/>
              <a:t>Hypocalciämie</a:t>
            </a:r>
            <a:r>
              <a:rPr lang="de-DE" dirty="0"/>
              <a:t> oder </a:t>
            </a:r>
            <a:r>
              <a:rPr lang="de-DE" i="1" dirty="0" err="1"/>
              <a:t>Hypokalziämie</a:t>
            </a:r>
            <a:r>
              <a:rPr lang="de-DE" dirty="0"/>
              <a:t>) ist ein abnorm niedriger </a:t>
            </a:r>
            <a:r>
              <a:rPr lang="de-DE" u="sng" dirty="0">
                <a:hlinkClick r:id="rId3" tooltip="Calcium"/>
              </a:rPr>
              <a:t>Kalziumgehalt</a:t>
            </a:r>
            <a:r>
              <a:rPr lang="de-DE" dirty="0"/>
              <a:t> des Blutes. Sie bewirkt eine Störung des Gleichgewichts zwischen verschiedenen </a:t>
            </a:r>
            <a:r>
              <a:rPr lang="de-DE" u="sng" dirty="0">
                <a:hlinkClick r:id="rId4" tooltip="Elektrolyt"/>
              </a:rPr>
              <a:t>Elektrolyten</a:t>
            </a:r>
            <a:r>
              <a:rPr lang="de-DE" dirty="0"/>
              <a:t> und kann zu einer Übererregbarkeit des </a:t>
            </a:r>
            <a:r>
              <a:rPr lang="de-DE" u="sng" dirty="0">
                <a:hlinkClick r:id="rId5" tooltip="Nervensystem"/>
              </a:rPr>
              <a:t>Nervensystems</a:t>
            </a:r>
            <a:r>
              <a:rPr lang="de-DE" dirty="0"/>
              <a:t> führen, was sich in </a:t>
            </a:r>
            <a:r>
              <a:rPr lang="de-DE" u="sng" dirty="0">
                <a:hlinkClick r:id="rId6" tooltip="Tetanie"/>
              </a:rPr>
              <a:t>Krämpfen</a:t>
            </a:r>
            <a:r>
              <a:rPr lang="de-DE" dirty="0"/>
              <a:t> in der </a:t>
            </a:r>
            <a:r>
              <a:rPr lang="de-DE" u="sng" dirty="0">
                <a:hlinkClick r:id="rId7" tooltip="Skelettmuskulatur"/>
              </a:rPr>
              <a:t>Skelettmuskulatur</a:t>
            </a:r>
            <a:r>
              <a:rPr lang="de-DE" dirty="0"/>
              <a:t> äußert. In einigen Fällen wird auch ein </a:t>
            </a:r>
            <a:r>
              <a:rPr lang="de-DE" u="sng" dirty="0">
                <a:hlinkClick r:id="rId8" tooltip="Spasmus"/>
              </a:rPr>
              <a:t>Spasmus</a:t>
            </a:r>
            <a:r>
              <a:rPr lang="de-DE" dirty="0"/>
              <a:t> der </a:t>
            </a:r>
            <a:r>
              <a:rPr lang="de-DE" u="sng" dirty="0">
                <a:hlinkClick r:id="rId9" tooltip="Glatte Muskulatur"/>
              </a:rPr>
              <a:t>glatten Muskulatur</a:t>
            </a:r>
            <a:r>
              <a:rPr lang="de-DE" dirty="0"/>
              <a:t> ausgelöst (Wikipedia)</a:t>
            </a:r>
            <a:endParaRPr dirty="0"/>
          </a:p>
          <a:p>
            <a:pPr>
              <a:defRPr/>
            </a:pPr>
            <a:endParaRPr lang="de-DE" dirty="0"/>
          </a:p>
          <a:p>
            <a:pPr>
              <a:defRPr/>
            </a:pPr>
            <a:r>
              <a:rPr lang="de-DE" b="1" dirty="0"/>
              <a:t>Ketose: </a:t>
            </a:r>
            <a:r>
              <a:rPr lang="de-DE" b="0" dirty="0"/>
              <a:t>Die Aufnahme von zu wenig Energie ist die Hauptursache für diese Störung. </a:t>
            </a:r>
            <a:r>
              <a:rPr lang="de-DE" sz="1100" u="sng" dirty="0">
                <a:hlinkClick r:id="rId10">
                  <a:extLst>
                    <a:ext uri="{A12FA001-AC4F-418D-AE19-62706E023703}">
                      <ahyp:hlinkClr xmlns:ahyp="http://schemas.microsoft.com/office/drawing/2018/hyperlinkcolor" val="tx"/>
                    </a:ext>
                  </a:extLst>
                </a:hlinkClick>
              </a:rPr>
              <a:t>Bei sehr schnellem, intensivem Fettabbau können die so freigesetzten Fettsäuren in die Leber gelangen und eine Fettleber verursachen.</a:t>
            </a:r>
            <a:r>
              <a:rPr lang="de-DE" sz="1100" u="sng" dirty="0"/>
              <a:t> Da die Leber dann nicht mehr ihrer Funktion als Entgiftungsorgan nach</a:t>
            </a:r>
            <a:r>
              <a:rPr lang="de-DE" u="sng" dirty="0"/>
              <a:t>kommen </a:t>
            </a:r>
            <a:r>
              <a:rPr lang="de-DE" dirty="0"/>
              <a:t>kann, wird das Immunsystem geschwächt und die Kuh wird anfälliger für andere Erkrankungen.</a:t>
            </a:r>
            <a:endParaRPr b="0" dirty="0"/>
          </a:p>
          <a:p>
            <a:pPr>
              <a:defRPr/>
            </a:pPr>
            <a:endParaRPr lang="de-DE" dirty="0"/>
          </a:p>
          <a:p>
            <a:pPr>
              <a:defRPr/>
            </a:pPr>
            <a:r>
              <a:rPr lang="de-DE" dirty="0"/>
              <a:t>Ab etwa 24 °C in Verbindung mit einer hohen Luftfeuchtigkeit über 70 Prozent entsteht Hitzestress. Die Kühe versuchen durch die Veränderung ihres Verhaltens, die Körpertemperatur möglichst wenig zu erhöhen. Zunächst stehen sie auf, um mehr Hautfläche unter Luftzug zu setzen und sich abzukühlen. Sie hecheln und kauen weniger wieder. Sie verlieren Speichel, der als Puffersubstanz im Pansen gebraucht wird, außerdem verlieren sie Mineralstoffe über das Schwitzen. So führen hohe Sommertemperaturen zu </a:t>
            </a:r>
            <a:r>
              <a:rPr lang="de-DE" dirty="0" err="1"/>
              <a:t>Pansenübersäuerung</a:t>
            </a:r>
            <a:r>
              <a:rPr lang="de-DE" dirty="0"/>
              <a:t> mit den bekannten Folgen für den Stoffwechsel der Kuh. Die Endotoxine, die beim Abbau der </a:t>
            </a:r>
            <a:r>
              <a:rPr lang="de-DE" dirty="0" err="1"/>
              <a:t>Pansenbakterien</a:t>
            </a:r>
            <a:r>
              <a:rPr lang="de-DE" dirty="0"/>
              <a:t> entstehen, gehen zu Lasten der Klauengesundheit. Es kommt zu höheren Zellzahlen, Mastitiden, geringeren Fett- und Eiweißgehalten in der Milch bis hin zu Fruchtbarkeitsproblemen. Hitzestress hat also negative Folgen für die Gesundheit der Kühe und wirtschaftliche Auswirkungen auf die Milchleistung.</a:t>
            </a:r>
            <a:endParaRPr dirty="0"/>
          </a:p>
          <a:p>
            <a:pPr>
              <a:defRPr/>
            </a:pPr>
            <a:endParaRPr lang="de-DE" dirty="0"/>
          </a:p>
          <a:p>
            <a:pPr>
              <a:defRPr/>
            </a:pPr>
            <a:r>
              <a:rPr lang="de-DE" dirty="0"/>
              <a:t>Geschwächtes Immunsystem: Zunahme von…</a:t>
            </a:r>
            <a:endParaRPr dirty="0"/>
          </a:p>
          <a:p>
            <a:pPr lvl="1">
              <a:defRPr/>
            </a:pPr>
            <a:r>
              <a:rPr lang="de-DE" dirty="0"/>
              <a:t>Milchfieber</a:t>
            </a:r>
            <a:endParaRPr dirty="0"/>
          </a:p>
          <a:p>
            <a:pPr lvl="1">
              <a:defRPr/>
            </a:pPr>
            <a:r>
              <a:rPr lang="de-DE" dirty="0"/>
              <a:t>Metritis (Entzündung der Gebärmutterwand)</a:t>
            </a:r>
            <a:endParaRPr dirty="0"/>
          </a:p>
          <a:p>
            <a:pPr lvl="1">
              <a:defRPr/>
            </a:pPr>
            <a:r>
              <a:rPr lang="de-DE" dirty="0"/>
              <a:t>Gebärmuttervorfällen</a:t>
            </a:r>
            <a:endParaRPr dirty="0"/>
          </a:p>
          <a:p>
            <a:pPr lvl="1">
              <a:defRPr/>
            </a:pPr>
            <a:r>
              <a:rPr lang="de-DE" dirty="0"/>
              <a:t>Euterinfektionen, Euterödeme</a:t>
            </a:r>
            <a:endParaRPr dirty="0"/>
          </a:p>
          <a:p>
            <a:pPr lvl="1">
              <a:defRPr/>
            </a:pPr>
            <a:r>
              <a:rPr lang="de-DE" dirty="0"/>
              <a:t>uterine Infektionen</a:t>
            </a:r>
            <a:endParaRPr dirty="0"/>
          </a:p>
          <a:p>
            <a:pPr lvl="1">
              <a:defRPr/>
            </a:pPr>
            <a:r>
              <a:rPr lang="de-DE" dirty="0"/>
              <a:t>Hufkrankheiten</a:t>
            </a:r>
            <a:endParaRPr dirty="0"/>
          </a:p>
          <a:p>
            <a:pPr>
              <a:defRPr/>
            </a:pPr>
            <a:endParaRPr lang="de-DE" dirty="0"/>
          </a:p>
          <a:p>
            <a:pPr>
              <a:defRPr/>
            </a:pPr>
            <a:endParaRPr lang="de-DE" dirty="0"/>
          </a:p>
        </p:txBody>
      </p:sp>
      <p:sp>
        <p:nvSpPr>
          <p:cNvPr id="6" name="Foliennummernplatzhalter 3"/>
          <p:cNvSpPr>
            <a:spLocks noGrp="1"/>
          </p:cNvSpPr>
          <p:nvPr>
            <p:ph type="sldNum" sz="quarter" idx="10"/>
          </p:nvPr>
        </p:nvSpPr>
        <p:spPr bwMode="auto"/>
        <p:txBody>
          <a:bodyPr/>
          <a:lstStyle/>
          <a:p>
            <a:pPr>
              <a:defRPr/>
            </a:pPr>
            <a:fld id="{06A741CA-AA39-4C3D-9D18-DF6523E14173}" type="slidenum">
              <a:rPr lang="de-DE"/>
              <a:t>10</a:t>
            </a:fld>
            <a:endParaRPr lang="de-DE"/>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defTabSz="802843">
              <a:defRPr/>
            </a:pPr>
            <a:r>
              <a:rPr lang="de-DE" dirty="0"/>
              <a:t>Textquelle: LfL, 2016 „Möglichkeiten zur Reduzierung von Hitzestress im Milchviehstall“</a:t>
            </a:r>
            <a:endParaRPr dirty="0"/>
          </a:p>
          <a:p>
            <a:pPr>
              <a:defRPr/>
            </a:pPr>
            <a:r>
              <a:rPr lang="de-DE" dirty="0"/>
              <a:t> </a:t>
            </a:r>
          </a:p>
          <a:p>
            <a:pPr>
              <a:defRPr/>
            </a:pPr>
            <a:r>
              <a:rPr lang="de-DE" dirty="0"/>
              <a:t>Sowie…. Nächste Folie!</a:t>
            </a:r>
          </a:p>
        </p:txBody>
      </p:sp>
      <p:sp>
        <p:nvSpPr>
          <p:cNvPr id="6" name="Foliennummernplatzhalter 3"/>
          <p:cNvSpPr>
            <a:spLocks noGrp="1"/>
          </p:cNvSpPr>
          <p:nvPr>
            <p:ph type="sldNum" sz="quarter" idx="10"/>
          </p:nvPr>
        </p:nvSpPr>
        <p:spPr bwMode="auto"/>
        <p:txBody>
          <a:bodyPr/>
          <a:lstStyle/>
          <a:p>
            <a:pPr>
              <a:defRPr/>
            </a:pPr>
            <a:fld id="{06A741CA-AA39-4C3D-9D18-DF6523E14173}" type="slidenum">
              <a:rPr lang="de-DE"/>
              <a:t>11</a:t>
            </a:fld>
            <a:endParaRPr lang="de-DE"/>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defTabSz="802843">
              <a:defRPr/>
            </a:pPr>
            <a:r>
              <a:rPr lang="de-DE" dirty="0"/>
              <a:t>Textquelle: LfL, 2016 „Möglichkeiten zur Reduzierung von Hitzestress im Milchviehstall“</a:t>
            </a:r>
            <a:endParaRPr dirty="0"/>
          </a:p>
          <a:p>
            <a:pPr defTabSz="802843">
              <a:defRPr/>
            </a:pPr>
            <a:endParaRPr lang="de-DE" dirty="0"/>
          </a:p>
          <a:p>
            <a:pPr>
              <a:defRPr/>
            </a:pPr>
            <a:r>
              <a:rPr lang="de-DE" dirty="0"/>
              <a:t>Bildquelle: https://cdn.pixabay.com/photo/2018/06/05/12/25/milk-3455407_960_720.jpg</a:t>
            </a:r>
          </a:p>
          <a:p>
            <a:pPr>
              <a:defRPr/>
            </a:pPr>
            <a:endParaRPr lang="de-DE" dirty="0"/>
          </a:p>
          <a:p>
            <a:pPr>
              <a:defRPr/>
            </a:pPr>
            <a:r>
              <a:rPr lang="de-DE" dirty="0"/>
              <a:t>Klauenprobleme werden oftmals erst im Herbst sichtbar, wenn die Klauen geschnitten werden.</a:t>
            </a:r>
            <a:endParaRPr dirty="0"/>
          </a:p>
        </p:txBody>
      </p:sp>
      <p:sp>
        <p:nvSpPr>
          <p:cNvPr id="6" name="Foliennummernplatzhalter 3"/>
          <p:cNvSpPr>
            <a:spLocks noGrp="1"/>
          </p:cNvSpPr>
          <p:nvPr>
            <p:ph type="sldNum" sz="quarter" idx="10"/>
          </p:nvPr>
        </p:nvSpPr>
        <p:spPr bwMode="auto"/>
        <p:txBody>
          <a:bodyPr/>
          <a:lstStyle/>
          <a:p>
            <a:pPr>
              <a:defRPr/>
            </a:pPr>
            <a:fld id="{06A741CA-AA39-4C3D-9D18-DF6523E14173}" type="slidenum">
              <a:rPr lang="de-DE"/>
              <a:t>12</a:t>
            </a:fld>
            <a:endParaRPr lang="de-DE"/>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defTabSz="802843">
              <a:defRPr/>
            </a:pPr>
            <a:r>
              <a:rPr lang="de-DE" sz="1100" dirty="0">
                <a:solidFill>
                  <a:srgbClr val="1F497D"/>
                </a:solidFill>
                <a:latin typeface="Calibri"/>
                <a:ea typeface="Calibri"/>
              </a:rPr>
              <a:t>Bildquelle: https://cdn.pixabay.com/photo/2015/10/16/13/57/cow-991236_960_720.jpg</a:t>
            </a:r>
            <a:endParaRPr dirty="0"/>
          </a:p>
          <a:p>
            <a:pPr defTabSz="802843">
              <a:defRPr/>
            </a:pPr>
            <a:r>
              <a:rPr lang="de-DE" dirty="0"/>
              <a:t>Textquelle: LfL, 2016 „Möglichkeiten zur Reduzierung von Hitzestress im Milchviehstall“</a:t>
            </a:r>
            <a:endParaRPr dirty="0"/>
          </a:p>
          <a:p>
            <a:pPr defTabSz="802843">
              <a:defRPr/>
            </a:pPr>
            <a:endParaRPr lang="de-DE" sz="1100" dirty="0">
              <a:solidFill>
                <a:srgbClr val="1F497D"/>
              </a:solidFill>
              <a:latin typeface="Calibri"/>
              <a:ea typeface="Calibri"/>
            </a:endParaRPr>
          </a:p>
          <a:p>
            <a:pPr defTabSz="802843">
              <a:defRPr/>
            </a:pPr>
            <a:r>
              <a:rPr lang="de-DE" sz="1100" dirty="0">
                <a:solidFill>
                  <a:srgbClr val="1F497D"/>
                </a:solidFill>
                <a:latin typeface="Calibri"/>
                <a:ea typeface="Calibri"/>
              </a:rPr>
              <a:t>Aber wie erkenne ich, ob meine Tiere unter Hitzestress leiden?  Hierzu gibt es verschieden Anzeichen.</a:t>
            </a:r>
          </a:p>
          <a:p>
            <a:pPr defTabSz="802843">
              <a:defRPr/>
            </a:pPr>
            <a:endParaRPr lang="de-DE" sz="1100" dirty="0">
              <a:solidFill>
                <a:srgbClr val="1F497D"/>
              </a:solidFill>
              <a:latin typeface="Calibri"/>
              <a:ea typeface="Calibri"/>
            </a:endParaRPr>
          </a:p>
          <a:p>
            <a:pPr defTabSz="802843">
              <a:defRPr/>
            </a:pPr>
            <a:r>
              <a:rPr lang="de-DE" sz="1100" dirty="0">
                <a:solidFill>
                  <a:srgbClr val="1F497D"/>
                </a:solidFill>
                <a:latin typeface="Calibri"/>
                <a:ea typeface="Calibri"/>
              </a:rPr>
              <a:t>Die Rektaltemperatur über 39 °C ist nur aussagefähig, wenn sonstige Krankheiten ausgeschlossen werden können bzw. mehrere Tiere einer Herde diese haben</a:t>
            </a:r>
            <a:endParaRPr lang="de-DE" sz="1100" dirty="0">
              <a:latin typeface="Calibri"/>
              <a:ea typeface="Calibri"/>
            </a:endParaRPr>
          </a:p>
          <a:p>
            <a:pPr>
              <a:defRPr/>
            </a:pPr>
            <a:endParaRPr lang="de-DE" dirty="0"/>
          </a:p>
          <a:p>
            <a:pPr>
              <a:defRPr/>
            </a:pPr>
            <a:r>
              <a:rPr lang="de-DE" b="1" dirty="0"/>
              <a:t>Tiere liegen weniger</a:t>
            </a:r>
            <a:r>
              <a:rPr lang="de-DE" dirty="0"/>
              <a:t>, da beim Liegen weniger Körperoberfläche zur Wärmeabgabe zur Verfügung steht</a:t>
            </a:r>
          </a:p>
        </p:txBody>
      </p:sp>
      <p:sp>
        <p:nvSpPr>
          <p:cNvPr id="6" name="Foliennummernplatzhalter 3"/>
          <p:cNvSpPr>
            <a:spLocks noGrp="1"/>
          </p:cNvSpPr>
          <p:nvPr>
            <p:ph type="sldNum" sz="quarter" idx="10"/>
          </p:nvPr>
        </p:nvSpPr>
        <p:spPr bwMode="auto"/>
        <p:txBody>
          <a:bodyPr/>
          <a:lstStyle/>
          <a:p>
            <a:pPr>
              <a:defRPr/>
            </a:pPr>
            <a:fld id="{06A741CA-AA39-4C3D-9D18-DF6523E14173}" type="slidenum">
              <a:rPr lang="de-DE"/>
              <a:t>13</a:t>
            </a:fld>
            <a:endParaRPr lang="de-DE"/>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spcAft>
                <a:spcPts val="527"/>
              </a:spcAft>
              <a:defRPr/>
            </a:pPr>
            <a:r>
              <a:rPr lang="de-DE" b="1" dirty="0">
                <a:cs typeface="Arial"/>
              </a:rPr>
              <a:t>Welche Möglichkeiten hab ich also, den Hitzestress im Stall zu reduzieren?</a:t>
            </a:r>
          </a:p>
          <a:p>
            <a:pPr marL="301066" indent="-301066">
              <a:spcAft>
                <a:spcPts val="527"/>
              </a:spcAft>
              <a:buFont typeface="Wingdings"/>
              <a:buChar char="Ø"/>
              <a:defRPr/>
            </a:pPr>
            <a:endParaRPr lang="de-DE" b="1" dirty="0">
              <a:cs typeface="Arial"/>
            </a:endParaRPr>
          </a:p>
          <a:p>
            <a:pPr marL="301066" indent="-301066">
              <a:spcAft>
                <a:spcPts val="527"/>
              </a:spcAft>
              <a:buFont typeface="Wingdings"/>
              <a:buChar char="Ø"/>
              <a:defRPr/>
            </a:pPr>
            <a:r>
              <a:rPr lang="de-DE" b="1" dirty="0">
                <a:cs typeface="Arial"/>
              </a:rPr>
              <a:t>Aktive Kühlung </a:t>
            </a:r>
            <a:r>
              <a:rPr lang="de-DE" dirty="0">
                <a:cs typeface="Arial"/>
              </a:rPr>
              <a:t>(Ventilatoren, Sprinkler)</a:t>
            </a:r>
            <a:endParaRPr dirty="0"/>
          </a:p>
          <a:p>
            <a:pPr marL="301066" indent="-301066">
              <a:spcAft>
                <a:spcPts val="527"/>
              </a:spcAft>
              <a:buFont typeface="Wingdings"/>
              <a:buChar char="Ø"/>
              <a:defRPr/>
            </a:pPr>
            <a:r>
              <a:rPr lang="de-DE" b="1" dirty="0">
                <a:cs typeface="Arial"/>
              </a:rPr>
              <a:t>Passive Kühlung </a:t>
            </a:r>
            <a:r>
              <a:rPr lang="de-DE" dirty="0">
                <a:cs typeface="Arial"/>
              </a:rPr>
              <a:t>(Öffnung des Stalls)</a:t>
            </a:r>
            <a:endParaRPr dirty="0"/>
          </a:p>
          <a:p>
            <a:pPr marL="301066" indent="-301066">
              <a:spcAft>
                <a:spcPts val="527"/>
              </a:spcAft>
              <a:buFont typeface="Wingdings"/>
              <a:buChar char="Ø"/>
              <a:defRPr/>
            </a:pPr>
            <a:r>
              <a:rPr lang="de-DE" b="1" dirty="0">
                <a:cs typeface="Arial"/>
              </a:rPr>
              <a:t>Vermeidung von Wärmeeintrag in den Stall </a:t>
            </a:r>
            <a:r>
              <a:rPr lang="de-DE" dirty="0">
                <a:cs typeface="Arial"/>
              </a:rPr>
              <a:t>(natürliche Beschattung, Isolierung)</a:t>
            </a:r>
          </a:p>
          <a:p>
            <a:pPr marL="301066" indent="-301066">
              <a:spcAft>
                <a:spcPts val="527"/>
              </a:spcAft>
              <a:buFont typeface="Wingdings"/>
              <a:buChar char="Ø"/>
              <a:defRPr/>
            </a:pPr>
            <a:endParaRPr lang="de-DE" dirty="0">
              <a:cs typeface="Arial"/>
            </a:endParaRPr>
          </a:p>
          <a:p>
            <a:pPr>
              <a:defRPr/>
            </a:pPr>
            <a:r>
              <a:rPr lang="de-DE" b="1" dirty="0">
                <a:cs typeface="+mn-cs"/>
              </a:rPr>
              <a:t>Kompensation von Hitzestressauswirkungen möglich durch</a:t>
            </a:r>
            <a:r>
              <a:rPr lang="de-DE" dirty="0">
                <a:cs typeface="+mn-cs"/>
              </a:rPr>
              <a:t>:</a:t>
            </a:r>
            <a:endParaRPr lang="de-DE" dirty="0"/>
          </a:p>
          <a:p>
            <a:pPr>
              <a:defRPr/>
            </a:pPr>
            <a:r>
              <a:rPr lang="de-DE" dirty="0">
                <a:cs typeface="+mn-cs"/>
              </a:rPr>
              <a:t> </a:t>
            </a:r>
            <a:endParaRPr lang="de-DE" dirty="0"/>
          </a:p>
          <a:p>
            <a:pPr marL="301066" indent="-301066">
              <a:buFont typeface="Wingdings"/>
              <a:buChar char="Ø"/>
              <a:defRPr/>
            </a:pPr>
            <a:r>
              <a:rPr lang="de-DE" dirty="0">
                <a:cs typeface="+mn-cs"/>
              </a:rPr>
              <a:t> Nächtliche Abkühlung</a:t>
            </a:r>
            <a:endParaRPr lang="de-DE" dirty="0"/>
          </a:p>
          <a:p>
            <a:pPr marL="301066" indent="-301066">
              <a:spcAft>
                <a:spcPts val="527"/>
              </a:spcAft>
              <a:buFont typeface="Wingdings"/>
              <a:buChar char="Ø"/>
              <a:defRPr/>
            </a:pPr>
            <a:r>
              <a:rPr lang="de-DE" dirty="0">
                <a:cs typeface="+mn-cs"/>
              </a:rPr>
              <a:t> Gewöhnungseffekt - nach mind. 9 Wochen Hitzestress (Körpertemperatur sinkt, Milchleistung steigt wieder)</a:t>
            </a:r>
            <a:endParaRPr lang="de-DE" dirty="0"/>
          </a:p>
          <a:p>
            <a:pPr>
              <a:spcAft>
                <a:spcPts val="527"/>
              </a:spcAft>
              <a:defRPr/>
            </a:pPr>
            <a:endParaRPr dirty="0"/>
          </a:p>
          <a:p>
            <a:pPr>
              <a:defRPr/>
            </a:pPr>
            <a:endParaRPr lang="de-DE" dirty="0"/>
          </a:p>
        </p:txBody>
      </p:sp>
      <p:sp>
        <p:nvSpPr>
          <p:cNvPr id="6" name="Foliennummernplatzhalter 3"/>
          <p:cNvSpPr>
            <a:spLocks noGrp="1"/>
          </p:cNvSpPr>
          <p:nvPr>
            <p:ph type="sldNum" sz="quarter" idx="10"/>
          </p:nvPr>
        </p:nvSpPr>
        <p:spPr bwMode="auto"/>
        <p:txBody>
          <a:bodyPr/>
          <a:lstStyle/>
          <a:p>
            <a:pPr>
              <a:defRPr/>
            </a:pPr>
            <a:fld id="{06A741CA-AA39-4C3D-9D18-DF6523E14173}" type="slidenum">
              <a:rPr lang="de-DE"/>
              <a:t>14</a:t>
            </a:fld>
            <a:endParaRPr lang="de-DE"/>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lvl="1">
              <a:spcAft>
                <a:spcPts val="1054"/>
              </a:spcAft>
              <a:buSzPct val="75000"/>
              <a:defRPr/>
            </a:pPr>
            <a:r>
              <a:rPr lang="de-DE" sz="1100" dirty="0">
                <a:solidFill>
                  <a:srgbClr val="000000"/>
                </a:solidFill>
                <a:latin typeface="Arial"/>
                <a:ea typeface="Microsoft YaHei"/>
                <a:cs typeface="Arial"/>
              </a:rPr>
              <a:t> Einfluss der Gebäudegeometrie ist eher gering (Länge, Breite…) – die Ausrichtung in Hauptwindrichtung sollte hier vorrangig berücksichtigt werden.</a:t>
            </a:r>
            <a:endParaRPr dirty="0"/>
          </a:p>
          <a:p>
            <a:pPr lvl="1">
              <a:spcAft>
                <a:spcPts val="1054"/>
              </a:spcAft>
              <a:buSzPct val="75000"/>
              <a:defRPr/>
            </a:pPr>
            <a:endParaRPr lang="de-DE" sz="1100" dirty="0">
              <a:solidFill>
                <a:srgbClr val="000000"/>
              </a:solidFill>
              <a:latin typeface="Arial"/>
              <a:ea typeface="Microsoft YaHei"/>
              <a:cs typeface="Arial"/>
            </a:endParaRPr>
          </a:p>
          <a:p>
            <a:pPr marL="401422" lvl="1" defTabSz="802843">
              <a:spcAft>
                <a:spcPts val="1244"/>
              </a:spcAft>
              <a:buSzPct val="75000"/>
              <a:buFont typeface="Wingdings"/>
              <a:buChar char="Ø"/>
              <a:defRPr/>
            </a:pPr>
            <a:r>
              <a:rPr lang="de-DE" sz="1100" dirty="0">
                <a:solidFill>
                  <a:srgbClr val="000000"/>
                </a:solidFill>
                <a:latin typeface="Arial"/>
                <a:ea typeface="Microsoft YaHei"/>
                <a:cs typeface="Arial"/>
              </a:rPr>
              <a:t> Dachneigung: je flacher, desto geringer die solare Einstrahlung - </a:t>
            </a:r>
            <a:r>
              <a:rPr lang="de-DE" sz="1100" dirty="0"/>
              <a:t>Dachneigung an sich ist aus Sicht des Architekten ein gegenüber Dämmung und Abschattung nachrangiges Kriterium für den Wärmeeintrag - um den es ja hier geht. Flache Dächer sind für moderne Ställe aus zusätzlichen Gründen - wie Möglichkeit der Begrünung und günstigere Aerodynamik - ohnehin Stand der Technik.</a:t>
            </a:r>
            <a:endParaRPr dirty="0"/>
          </a:p>
          <a:p>
            <a:pPr lvl="1">
              <a:spcAft>
                <a:spcPts val="1244"/>
              </a:spcAft>
              <a:buSzPct val="75000"/>
              <a:buFont typeface="Wingdings"/>
              <a:buChar char="Ø"/>
              <a:defRPr/>
            </a:pPr>
            <a:endParaRPr lang="de-DE" sz="1100" dirty="0">
              <a:solidFill>
                <a:srgbClr val="000000"/>
              </a:solidFill>
              <a:latin typeface="Arial"/>
              <a:ea typeface="Microsoft YaHei"/>
              <a:cs typeface="Arial"/>
            </a:endParaRPr>
          </a:p>
          <a:p>
            <a:pPr lvl="1">
              <a:spcAft>
                <a:spcPts val="1244"/>
              </a:spcAft>
              <a:buSzPct val="75000"/>
              <a:buFont typeface="Wingdings"/>
              <a:buChar char="Ø"/>
              <a:defRPr/>
            </a:pPr>
            <a:r>
              <a:rPr lang="de-DE" sz="1100" dirty="0">
                <a:solidFill>
                  <a:srgbClr val="000000"/>
                </a:solidFill>
                <a:latin typeface="Arial"/>
                <a:ea typeface="Microsoft YaHei"/>
                <a:cs typeface="Arial"/>
              </a:rPr>
              <a:t>Sandwichdachplatten (ersatzweise Wellfaserzementplatten) – mehrere Schichten, meist 2 Außenschichten mit einem Kern, fest miteinander verbunden</a:t>
            </a:r>
            <a:endParaRPr dirty="0"/>
          </a:p>
          <a:p>
            <a:pPr lvl="1">
              <a:spcAft>
                <a:spcPts val="1244"/>
              </a:spcAft>
              <a:buSzPct val="75000"/>
              <a:buFont typeface="Wingdings"/>
              <a:buChar char="Ø"/>
              <a:defRPr/>
            </a:pPr>
            <a:r>
              <a:rPr lang="de-DE" sz="1100" dirty="0">
                <a:solidFill>
                  <a:srgbClr val="000000"/>
                </a:solidFill>
                <a:latin typeface="Arial"/>
                <a:ea typeface="Microsoft YaHei"/>
                <a:cs typeface="Arial"/>
              </a:rPr>
              <a:t> Photovoltaikanlage  zusätzliche Beschattung</a:t>
            </a:r>
          </a:p>
          <a:p>
            <a:pPr lvl="1">
              <a:spcAft>
                <a:spcPts val="1244"/>
              </a:spcAft>
              <a:buSzPct val="75000"/>
              <a:buFont typeface="Wingdings"/>
              <a:buChar char="Ø"/>
              <a:defRPr/>
            </a:pPr>
            <a:r>
              <a:rPr lang="de-DE" sz="1100" dirty="0">
                <a:solidFill>
                  <a:srgbClr val="000000"/>
                </a:solidFill>
                <a:latin typeface="Arial"/>
                <a:ea typeface="Microsoft YaHei"/>
                <a:cs typeface="Arial"/>
              </a:rPr>
              <a:t> Verzicht auf Lichtfenster/zu große Lichtfirste</a:t>
            </a:r>
            <a:endParaRPr dirty="0"/>
          </a:p>
          <a:p>
            <a:pPr lvl="1">
              <a:spcAft>
                <a:spcPts val="1244"/>
              </a:spcAft>
              <a:buSzPct val="75000"/>
              <a:buFont typeface="Wingdings"/>
              <a:buChar char="Ø"/>
              <a:defRPr/>
            </a:pPr>
            <a:r>
              <a:rPr lang="de-DE" sz="1100" dirty="0">
                <a:solidFill>
                  <a:srgbClr val="000000"/>
                </a:solidFill>
                <a:latin typeface="Arial"/>
                <a:ea typeface="Microsoft YaHei"/>
                <a:cs typeface="Arial"/>
              </a:rPr>
              <a:t> Großer Dachüberstand (mind. 1 m)  Verschattung: reduzieren die solare Einstrahlung erheblich ohne den Luftwechsel zu beeinträchtigen. Dagegen sind Sonnenschutzgewebe nur dann empfehlenswert, wenn diese die Luftbewegung nicht beeinträchtigen bzw. wenn die Stallinnentemperatur unter der Außentemperatur liegt.</a:t>
            </a:r>
            <a:endParaRPr dirty="0"/>
          </a:p>
          <a:p>
            <a:pPr marL="401422" lvl="1" defTabSz="802843">
              <a:spcAft>
                <a:spcPts val="1244"/>
              </a:spcAft>
              <a:buSzPct val="75000"/>
              <a:buFont typeface="Wingdings"/>
              <a:buChar char="Ø"/>
              <a:defRPr/>
            </a:pPr>
            <a:r>
              <a:rPr lang="de-DE" sz="1100" dirty="0"/>
              <a:t> Auch die natürliche Beschattung des Stalls durch Bäume bewirkt eine reduzierte Wärmeeinwirkung → große Bäume wie Nussbäume, Kastanien, Linden … Sie bewirken zudem ein positives Kleinklima durch die Verdunstung von Wasser über die Blätter.</a:t>
            </a:r>
            <a:endParaRPr dirty="0"/>
          </a:p>
          <a:p>
            <a:pPr lvl="1">
              <a:spcAft>
                <a:spcPts val="1244"/>
              </a:spcAft>
              <a:buSzPct val="75000"/>
              <a:buFont typeface="Wingdings"/>
              <a:buChar char="Ø"/>
              <a:defRPr/>
            </a:pPr>
            <a:endParaRPr lang="de-DE" sz="1100" dirty="0">
              <a:solidFill>
                <a:srgbClr val="000000"/>
              </a:solidFill>
              <a:latin typeface="Arial"/>
              <a:ea typeface="Microsoft YaHei"/>
              <a:cs typeface="Arial"/>
            </a:endParaRPr>
          </a:p>
          <a:p>
            <a:pPr lvl="0">
              <a:defRPr/>
            </a:pPr>
            <a:r>
              <a:rPr lang="de-DE" sz="1000" b="1" dirty="0"/>
              <a:t> Mehrschalige Aufbauten mit Brettstapeldecken und Gründächer zeigen die geringste Erwärmung. Gründach:</a:t>
            </a:r>
          </a:p>
          <a:p>
            <a:pPr marL="903199" lvl="1" indent="-301066">
              <a:buSzPct val="45000"/>
              <a:buFont typeface="Wingdings"/>
              <a:buChar char="Ø"/>
              <a:defRPr/>
            </a:pPr>
            <a:r>
              <a:rPr lang="de-DE" sz="2500" dirty="0"/>
              <a:t>Verdunstung der Niederschläge </a:t>
            </a:r>
            <a:r>
              <a:rPr lang="de-DE" sz="2500" dirty="0">
                <a:sym typeface="Wingdings" panose="05000000000000000000" pitchFamily="2" charset="2"/>
              </a:rPr>
              <a:t></a:t>
            </a:r>
            <a:r>
              <a:rPr lang="de-DE" sz="2500" dirty="0"/>
              <a:t> passiver Kühleffekt</a:t>
            </a:r>
            <a:endParaRPr lang="de-DE" dirty="0"/>
          </a:p>
          <a:p>
            <a:pPr marL="903199" lvl="1" indent="-301066">
              <a:buSzPct val="45000"/>
              <a:buFont typeface="Wingdings"/>
              <a:buChar char="Ø"/>
              <a:defRPr/>
            </a:pPr>
            <a:r>
              <a:rPr lang="de-DE" sz="2500" dirty="0"/>
              <a:t>Hoher Wärmepuffer des Dachaufbaus</a:t>
            </a:r>
            <a:endParaRPr lang="de-DE" dirty="0"/>
          </a:p>
          <a:p>
            <a:pPr marL="903199" lvl="1" indent="-301066">
              <a:buSzPct val="45000"/>
              <a:buFont typeface="Wingdings"/>
              <a:buChar char="Ø"/>
              <a:defRPr/>
            </a:pPr>
            <a:r>
              <a:rPr lang="de-DE" sz="2500" dirty="0"/>
              <a:t>Sonnenschutz durch Vegetation</a:t>
            </a:r>
            <a:endParaRPr lang="de-DE" dirty="0"/>
          </a:p>
          <a:p>
            <a:pPr marL="903199" lvl="1" indent="-301066">
              <a:buSzPct val="45000"/>
              <a:buFont typeface="Wingdings"/>
              <a:buChar char="Ø"/>
              <a:defRPr/>
            </a:pPr>
            <a:r>
              <a:rPr lang="de-DE" sz="2500" dirty="0"/>
              <a:t>Luftwechsel hat hier untergeordnete Bedeutung</a:t>
            </a:r>
            <a:endParaRPr lang="de-DE" dirty="0"/>
          </a:p>
          <a:p>
            <a:pPr lvl="1">
              <a:buSzPct val="45000"/>
              <a:defRPr/>
            </a:pPr>
            <a:endParaRPr lang="de-DE" sz="2500" dirty="0"/>
          </a:p>
          <a:p>
            <a:pPr lvl="1">
              <a:buSzPct val="45000"/>
              <a:defRPr/>
            </a:pPr>
            <a:r>
              <a:rPr lang="de-DE" sz="2500" dirty="0">
                <a:sym typeface="Wingdings" panose="05000000000000000000" pitchFamily="2" charset="2"/>
              </a:rPr>
              <a:t> </a:t>
            </a:r>
            <a:r>
              <a:rPr lang="de-DE" sz="2500" dirty="0"/>
              <a:t> </a:t>
            </a:r>
            <a:r>
              <a:rPr lang="de-DE" sz="2500" b="1" dirty="0"/>
              <a:t>Stallinnentemperatur kann längere Zeit unter der Außentemperatur gehalten werden! (Messungen der LfL im Sommer 2015)</a:t>
            </a:r>
            <a:endParaRPr lang="de-DE" dirty="0"/>
          </a:p>
          <a:p>
            <a:pPr>
              <a:defRPr/>
            </a:pPr>
            <a:endParaRPr lang="de-DE" dirty="0"/>
          </a:p>
        </p:txBody>
      </p:sp>
      <p:sp>
        <p:nvSpPr>
          <p:cNvPr id="6" name="Foliennummernplatzhalter 3"/>
          <p:cNvSpPr>
            <a:spLocks noGrp="1"/>
          </p:cNvSpPr>
          <p:nvPr>
            <p:ph type="sldNum" sz="quarter" idx="10"/>
          </p:nvPr>
        </p:nvSpPr>
        <p:spPr bwMode="auto"/>
        <p:txBody>
          <a:bodyPr/>
          <a:lstStyle/>
          <a:p>
            <a:pPr>
              <a:defRPr/>
            </a:pPr>
            <a:fld id="{06A741CA-AA39-4C3D-9D18-DF6523E14173}" type="slidenum">
              <a:rPr lang="de-DE"/>
              <a:t>15</a:t>
            </a:fld>
            <a:endParaRPr lang="de-DE"/>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lvl="0">
              <a:defRPr/>
            </a:pPr>
            <a:r>
              <a:rPr lang="de-DE" sz="1100" dirty="0"/>
              <a:t>Der Abtransport von Wärme und Feuchtigkeit aus dem Stall kann aktiv wie auch passiv erfolgen:  passiv können hohe Traufhöhen von angegebener Höhe </a:t>
            </a:r>
            <a:r>
              <a:rPr lang="de-DE" sz="1100" b="1" i="1" dirty="0"/>
              <a:t>bei Flachdächern </a:t>
            </a:r>
            <a:r>
              <a:rPr lang="de-DE" sz="1100" dirty="0"/>
              <a:t>- bieten große Lüftungsflächen. Proportional zur Traufhöhe steigt das Volumen des Stalls, was zunächst intuitiv vorteilhaft sein mag ("luftig"), die aktive Temperierung aber erschwert, weil umso mehr Luftvolumen bewegt werden muss.</a:t>
            </a:r>
          </a:p>
          <a:p>
            <a:pPr lvl="0">
              <a:defRPr/>
            </a:pPr>
            <a:endParaRPr lang="de-DE" sz="1100" dirty="0"/>
          </a:p>
          <a:p>
            <a:pPr lvl="0">
              <a:defRPr/>
            </a:pPr>
            <a:r>
              <a:rPr lang="de-DE" sz="1100" dirty="0"/>
              <a:t>Große Fassadenöffnungen durch zu öffnende Traufwände (Seiten- und Stirnwände) tragen wesentlich zu einer großen Luftbewegung bei. Jedoch können auch bei Offenställen während Hitzeperioden Ventilatoren die Luftbewegung durch den Stall unterstützen.</a:t>
            </a:r>
            <a:endParaRPr dirty="0"/>
          </a:p>
          <a:p>
            <a:pPr lvl="0">
              <a:defRPr/>
            </a:pPr>
            <a:endParaRPr lang="de-DE" sz="1100" dirty="0"/>
          </a:p>
          <a:p>
            <a:pPr lvl="0">
              <a:defRPr/>
            </a:pPr>
            <a:r>
              <a:rPr lang="de-DE" sz="1100" dirty="0"/>
              <a:t>Aktive Kühlung ist dann der Einsatz von Ventilatoren, die betriebsindividuell ausgerichtet sein müssen, um eine möglichst maximale Kühlleistung zu erzielen bei möglichst geringem Energieaufwand. Diese unterstützen die passiven Lüftungsströme.</a:t>
            </a:r>
            <a:endParaRPr dirty="0"/>
          </a:p>
          <a:p>
            <a:pPr lvl="0">
              <a:defRPr/>
            </a:pPr>
            <a:endParaRPr lang="de-DE" sz="1100" dirty="0"/>
          </a:p>
          <a:p>
            <a:pPr lvl="0">
              <a:defRPr/>
            </a:pPr>
            <a:r>
              <a:rPr lang="de-DE" sz="1100" dirty="0"/>
              <a:t>Kondensation von Wasser zur Kühlung der Kühe: </a:t>
            </a:r>
          </a:p>
          <a:p>
            <a:pPr lvl="0">
              <a:defRPr/>
            </a:pPr>
            <a:r>
              <a:rPr lang="de-DE" sz="1100" dirty="0"/>
              <a:t>Variante 1: Hochdruckvernebelung. Dabei wird Wasser feinst vernebelt in die Stallluft eingebracht. Dieses Wasser verdampft sofort und kühlt dadurch die Luft. </a:t>
            </a:r>
          </a:p>
          <a:p>
            <a:pPr lvl="0">
              <a:defRPr/>
            </a:pPr>
            <a:r>
              <a:rPr lang="de-DE" sz="1100" dirty="0"/>
              <a:t>Variante 2: die Kuhdusche. Dabei werden die Rücken der Kühe mit </a:t>
            </a:r>
            <a:r>
              <a:rPr lang="de-DE" sz="1100" dirty="0" err="1"/>
              <a:t>grobtropfigem</a:t>
            </a:r>
            <a:r>
              <a:rPr lang="de-DE" sz="1100" dirty="0"/>
              <a:t> Wasser beregnet. Dieses Wasser verdunstet ebenfalls, was wiederum die Tiere direkt kühlt. </a:t>
            </a:r>
          </a:p>
          <a:p>
            <a:pPr lvl="0">
              <a:defRPr/>
            </a:pPr>
            <a:endParaRPr lang="de-DE" sz="1100" dirty="0"/>
          </a:p>
          <a:p>
            <a:pPr lvl="0">
              <a:defRPr/>
            </a:pPr>
            <a:r>
              <a:rPr lang="de-DE" sz="1100" dirty="0"/>
              <a:t>Kondensation von Wasser macht in Regionen mit bereits hoher Luftfeuchtigkeit kaum Sinn. Wichtig ist darauf zu achten, die Luftfeuchtigkeit im Stall im Auge zu behalten, da ansonsten die Wärmeabgabe der Tiere über das Atmen/Schwitzen bei hoher Luftfeuchtigkeit nicht mehr oder nur noch eingeschränkt möglich ist.</a:t>
            </a:r>
            <a:endParaRPr dirty="0"/>
          </a:p>
          <a:p>
            <a:pPr lvl="0">
              <a:defRPr/>
            </a:pPr>
            <a:r>
              <a:rPr lang="de-DE" sz="1100" dirty="0"/>
              <a:t>Eine Möglichkeit besteht darin, die Sprinkler nur im Intervall zu aktivieren bzw. ein guter Abtransport der feuchten Stallluft z.B. über Ventilatoren zu gewähren </a:t>
            </a:r>
            <a:r>
              <a:rPr lang="de-DE" sz="1100" b="1" dirty="0">
                <a:sym typeface="Wingdings" panose="05000000000000000000" pitchFamily="2" charset="2"/>
              </a:rPr>
              <a:t> Achtung: enges Wirkfenster und Hygiene beachten!</a:t>
            </a:r>
            <a:endParaRPr b="1" dirty="0"/>
          </a:p>
          <a:p>
            <a:pPr>
              <a:defRPr/>
            </a:pPr>
            <a:endParaRPr lang="de-DE" dirty="0"/>
          </a:p>
        </p:txBody>
      </p:sp>
      <p:sp>
        <p:nvSpPr>
          <p:cNvPr id="6" name="Foliennummernplatzhalter 3"/>
          <p:cNvSpPr>
            <a:spLocks noGrp="1"/>
          </p:cNvSpPr>
          <p:nvPr>
            <p:ph type="sldNum" sz="quarter" idx="10"/>
          </p:nvPr>
        </p:nvSpPr>
        <p:spPr bwMode="auto"/>
        <p:txBody>
          <a:bodyPr/>
          <a:lstStyle/>
          <a:p>
            <a:pPr>
              <a:defRPr/>
            </a:pPr>
            <a:fld id="{06A741CA-AA39-4C3D-9D18-DF6523E14173}" type="slidenum">
              <a:rPr lang="de-DE"/>
              <a:t>16</a:t>
            </a:fld>
            <a:endParaRPr lang="de-DE"/>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dirty="0"/>
              <a:t>Dazu möchte ich auf den folgenden Folien noch näher eingehen.</a:t>
            </a:r>
            <a:endParaRPr dirty="0"/>
          </a:p>
        </p:txBody>
      </p:sp>
      <p:sp>
        <p:nvSpPr>
          <p:cNvPr id="6" name="Foliennummernplatzhalter 3"/>
          <p:cNvSpPr>
            <a:spLocks noGrp="1"/>
          </p:cNvSpPr>
          <p:nvPr>
            <p:ph type="sldNum" sz="quarter" idx="10"/>
          </p:nvPr>
        </p:nvSpPr>
        <p:spPr bwMode="auto"/>
        <p:txBody>
          <a:bodyPr/>
          <a:lstStyle/>
          <a:p>
            <a:pPr>
              <a:defRPr/>
            </a:pPr>
            <a:fld id="{06A741CA-AA39-4C3D-9D18-DF6523E14173}" type="slidenum">
              <a:rPr lang="de-DE"/>
              <a:t>17</a:t>
            </a:fld>
            <a:endParaRPr lang="de-DE"/>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defTabSz="802843" rtl="0">
              <a:defRPr/>
            </a:pPr>
            <a:r>
              <a:rPr lang="de-DE" dirty="0"/>
              <a:t>Durch vermehrtes Schwitzen verlieren die Tiere mehr Mineralien, vor allem Kalium, das durch zusätzliche Gaben von Mineralfutter ergänzt werden muss </a:t>
            </a:r>
            <a:r>
              <a:rPr lang="de-DE" sz="1100" dirty="0">
                <a:cs typeface="Arial" panose="020B0604020202020204" pitchFamily="34" charset="0"/>
              </a:rPr>
              <a:t>(plus 20 - 25% / plus 300 g /Tier/Tag)</a:t>
            </a:r>
            <a:r>
              <a:rPr lang="de-DE" dirty="0"/>
              <a:t>. Auch die Phosphorabsorption ist bei Hitzestress eingeschränkt, so dass auch P vermehrt angeboten werden sollte. </a:t>
            </a:r>
          </a:p>
          <a:p>
            <a:endParaRPr lang="de-DE" dirty="0"/>
          </a:p>
          <a:p>
            <a:r>
              <a:rPr lang="de-DE" dirty="0"/>
              <a:t>Es genügt nicht, mehr Kraftfutter zu füttern, um den erhöhten Energiebedarf zu decken. Es muss unbedingt darauf geachtet werden, dass ausreichend strukturreiches Futter angeboten wird, da ansonsten die Wiederkäuertätigkeit reduziert wird und somit weniger Speichel produziert wird, der als natürliches Pufferelement im Pansen wirkt (</a:t>
            </a:r>
            <a:r>
              <a:rPr lang="de-DE" dirty="0" err="1"/>
              <a:t>Pansenübersäuerung</a:t>
            </a:r>
            <a:r>
              <a:rPr lang="de-DE" dirty="0"/>
              <a:t>/-acidose). </a:t>
            </a:r>
          </a:p>
          <a:p>
            <a:endParaRPr lang="de-DE" dirty="0"/>
          </a:p>
          <a:p>
            <a:r>
              <a:rPr lang="de-DE" dirty="0"/>
              <a:t>Lebendhefen sollen die rohfaserabbauenden </a:t>
            </a:r>
            <a:r>
              <a:rPr lang="de-DE" dirty="0" err="1"/>
              <a:t>Pansenmikroben</a:t>
            </a:r>
            <a:r>
              <a:rPr lang="de-DE" dirty="0"/>
              <a:t> unterstützen und so zu einer besseren Verdaulichkeit führen. Gleichzeitig führt es zur Erhöhung des pH-Wertes im Pansen </a:t>
            </a:r>
            <a:r>
              <a:rPr lang="de-DE" dirty="0">
                <a:sym typeface="Wingdings" panose="05000000000000000000" pitchFamily="2" charset="2"/>
              </a:rPr>
              <a:t> Lt. LfL ist die Wirkung abhängig von Ration und Nährstoffdichte</a:t>
            </a:r>
          </a:p>
          <a:p>
            <a:endParaRPr lang="de-DE" dirty="0">
              <a:sym typeface="Wingdings" panose="05000000000000000000" pitchFamily="2" charset="2"/>
            </a:endParaRPr>
          </a:p>
          <a:p>
            <a:r>
              <a:rPr lang="de-DE" dirty="0" err="1">
                <a:sym typeface="Wingdings" panose="05000000000000000000" pitchFamily="2" charset="2"/>
              </a:rPr>
              <a:t>Pansengeschütztes</a:t>
            </a:r>
            <a:r>
              <a:rPr lang="de-DE" dirty="0">
                <a:sym typeface="Wingdings" panose="05000000000000000000" pitchFamily="2" charset="2"/>
              </a:rPr>
              <a:t> Futterfett:</a:t>
            </a:r>
            <a:endParaRPr lang="de-DE" b="1" dirty="0"/>
          </a:p>
          <a:p>
            <a:pPr>
              <a:buFont typeface="Arial" panose="020B0604020202020204" pitchFamily="34" charset="0"/>
              <a:buChar char="•"/>
            </a:pPr>
            <a:r>
              <a:rPr lang="de-DE" dirty="0"/>
              <a:t>Durch Zusatz von Futterfett kann die Energiekonzentration und –</a:t>
            </a:r>
            <a:r>
              <a:rPr lang="de-DE" dirty="0" err="1"/>
              <a:t>aufnahme</a:t>
            </a:r>
            <a:r>
              <a:rPr lang="de-DE" dirty="0"/>
              <a:t> erhöht werden. Dies kann in Hochleistungsrationen bei limitierter Futteraufnahmekapazität sinnvoll sein.</a:t>
            </a:r>
          </a:p>
          <a:p>
            <a:pPr>
              <a:buFont typeface="Arial" panose="020B0604020202020204" pitchFamily="34" charset="0"/>
              <a:buChar char="•"/>
            </a:pPr>
            <a:r>
              <a:rPr lang="de-DE" dirty="0"/>
              <a:t>Beeinträchtigung der mikrobiellen Aktivität im Pansen bei zu hohen Fettgehalten in der Ration (v.a. zellulosespaltende </a:t>
            </a:r>
            <a:r>
              <a:rPr lang="de-DE" dirty="0" err="1"/>
              <a:t>Pansenbakterien</a:t>
            </a:r>
            <a:r>
              <a:rPr lang="de-DE" dirty="0"/>
              <a:t>)</a:t>
            </a:r>
          </a:p>
          <a:p>
            <a:pPr>
              <a:buFont typeface="Arial" panose="020B0604020202020204" pitchFamily="34" charset="0"/>
              <a:buChar char="•"/>
            </a:pPr>
            <a:r>
              <a:rPr lang="de-DE" dirty="0"/>
              <a:t>Wichtig ist die Sicherstellung einer ausreichenden Versorgung mit Struktur und </a:t>
            </a:r>
            <a:r>
              <a:rPr lang="de-DE" dirty="0" err="1"/>
              <a:t>nXP</a:t>
            </a:r>
            <a:r>
              <a:rPr lang="de-DE" dirty="0"/>
              <a:t>.</a:t>
            </a:r>
          </a:p>
          <a:p>
            <a:pPr>
              <a:buFont typeface="Arial" panose="020B0604020202020204" pitchFamily="34" charset="0"/>
              <a:buChar char="•"/>
            </a:pPr>
            <a:r>
              <a:rPr lang="de-DE" dirty="0"/>
              <a:t>Folgen von zu hohen Fettgehalten in der Ration: Rückgang der Futteraufnahme, Abfall des Milchfettgehalts und des Milcheiweißgehalts</a:t>
            </a:r>
          </a:p>
          <a:p>
            <a:pPr>
              <a:buFont typeface="Arial" panose="020B0604020202020204" pitchFamily="34" charset="0"/>
              <a:buChar char="•"/>
            </a:pPr>
            <a:r>
              <a:rPr lang="de-DE" dirty="0"/>
              <a:t>Beim Einsatz von </a:t>
            </a:r>
            <a:r>
              <a:rPr lang="de-DE" dirty="0" err="1"/>
              <a:t>pansengeschützten</a:t>
            </a:r>
            <a:r>
              <a:rPr lang="de-DE" dirty="0"/>
              <a:t> Fetten auf ausreichend </a:t>
            </a:r>
            <a:r>
              <a:rPr lang="de-DE" dirty="0" err="1"/>
              <a:t>pansenverfügbare</a:t>
            </a:r>
            <a:r>
              <a:rPr lang="de-DE" dirty="0"/>
              <a:t> Energie achten (Hinweise auf einen Energiemangel im Pansen: erhöhte Harnstoffgehalte und Abfall des Milchproteingehalts)</a:t>
            </a:r>
          </a:p>
          <a:p>
            <a:pPr>
              <a:buFont typeface="Arial" panose="020B0604020202020204" pitchFamily="34" charset="0"/>
              <a:buChar char="•"/>
            </a:pPr>
            <a:r>
              <a:rPr lang="de-DE" dirty="0"/>
              <a:t>Anteil von </a:t>
            </a:r>
            <a:r>
              <a:rPr lang="de-DE" dirty="0" err="1"/>
              <a:t>pansengeschützten</a:t>
            </a:r>
            <a:r>
              <a:rPr lang="de-DE" dirty="0"/>
              <a:t> Fetten am Gesamtfett max. 2/3</a:t>
            </a:r>
          </a:p>
          <a:p>
            <a:pPr>
              <a:buFont typeface="Arial" panose="020B0604020202020204" pitchFamily="34" charset="0"/>
              <a:buChar char="•"/>
            </a:pPr>
            <a:r>
              <a:rPr lang="de-DE" dirty="0"/>
              <a:t>Kein Einsatz von Futterfetten in der Trockensteherfütterung wegen Unterdrückung der Insulinproduktion (Verringerung der Futteraufnahme, damit erhöhte </a:t>
            </a:r>
            <a:r>
              <a:rPr lang="de-DE" dirty="0" err="1"/>
              <a:t>Ketosegefahr</a:t>
            </a:r>
            <a:r>
              <a:rPr lang="de-DE" dirty="0"/>
              <a:t>)</a:t>
            </a:r>
          </a:p>
          <a:p>
            <a:endParaRPr lang="de-DE" dirty="0"/>
          </a:p>
        </p:txBody>
      </p:sp>
      <p:sp>
        <p:nvSpPr>
          <p:cNvPr id="4" name="Foliennummernplatzhalter 3"/>
          <p:cNvSpPr>
            <a:spLocks noGrp="1"/>
          </p:cNvSpPr>
          <p:nvPr>
            <p:ph type="sldNum" sz="quarter" idx="10"/>
          </p:nvPr>
        </p:nvSpPr>
        <p:spPr/>
        <p:txBody>
          <a:bodyPr/>
          <a:lstStyle/>
          <a:p>
            <a:fld id="{06A741CA-AA39-4C3D-9D18-DF6523E14173}" type="slidenum">
              <a:rPr lang="de-DE" smtClean="0"/>
              <a:t>18</a:t>
            </a:fld>
            <a:endParaRPr lang="de-DE"/>
          </a:p>
        </p:txBody>
      </p:sp>
    </p:spTree>
    <p:extLst>
      <p:ext uri="{BB962C8B-B14F-4D97-AF65-F5344CB8AC3E}">
        <p14:creationId xmlns:p14="http://schemas.microsoft.com/office/powerpoint/2010/main" val="203390067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defTabSz="802843" rtl="0">
              <a:defRPr/>
            </a:pPr>
            <a:r>
              <a:rPr lang="de-DE" dirty="0"/>
              <a:t>Durch das vermehrte Schwitzen benötigen die Tiere mehr Wasser – bis zu 180 l /Kuh/Tag ! (abhängig von Temperatur und Milchleistung). Schalentränken haben oftmals einen zu geringen Wasserdurchfluss. Auch </a:t>
            </a:r>
            <a:r>
              <a:rPr lang="de-DE" dirty="0" err="1"/>
              <a:t>niederrangige</a:t>
            </a:r>
            <a:r>
              <a:rPr lang="de-DE" dirty="0"/>
              <a:t> Tiere müssen jederzeit ihren Wasserbedarf stillen können. Durchfluss mind. 15l/min.</a:t>
            </a:r>
          </a:p>
          <a:p>
            <a:endParaRPr lang="de-DE" dirty="0"/>
          </a:p>
          <a:p>
            <a:r>
              <a:rPr lang="de-DE" dirty="0"/>
              <a:t>Anzahl </a:t>
            </a:r>
            <a:r>
              <a:rPr lang="de-DE" dirty="0" err="1"/>
              <a:t>Tränkestellen</a:t>
            </a:r>
            <a:r>
              <a:rPr lang="de-DE" dirty="0"/>
              <a:t> im Stall: (Anzahl der Tiere in der Gruppe : 20 ) + 1	</a:t>
            </a:r>
            <a:r>
              <a:rPr lang="de-DE" dirty="0" err="1"/>
              <a:t>Bsp</a:t>
            </a:r>
            <a:r>
              <a:rPr lang="de-DE" dirty="0"/>
              <a:t>: 100 Tiere : 20 = 5 + 1 = </a:t>
            </a:r>
            <a:r>
              <a:rPr lang="de-DE" b="1" dirty="0"/>
              <a:t>6 </a:t>
            </a:r>
            <a:r>
              <a:rPr lang="de-DE" b="0" dirty="0"/>
              <a:t>(Quelle: LW-Kammer NRW: https://www.landwirtschaftskammer.de/landwirtschaft/technik/haltungsverfahren/wasserversorgung.htm)  Immer mindestens 2 </a:t>
            </a:r>
            <a:r>
              <a:rPr lang="de-DE" b="0" dirty="0" err="1"/>
              <a:t>Tränkestellen</a:t>
            </a:r>
            <a:r>
              <a:rPr lang="de-DE" b="0" dirty="0"/>
              <a:t>, falls eine ausfällt bzw. aufgrund von Hierarchien</a:t>
            </a:r>
            <a:endParaRPr lang="de-DE" b="1" dirty="0"/>
          </a:p>
        </p:txBody>
      </p:sp>
      <p:sp>
        <p:nvSpPr>
          <p:cNvPr id="4" name="Foliennummernplatzhalter 3"/>
          <p:cNvSpPr>
            <a:spLocks noGrp="1"/>
          </p:cNvSpPr>
          <p:nvPr>
            <p:ph type="sldNum" sz="quarter" idx="10"/>
          </p:nvPr>
        </p:nvSpPr>
        <p:spPr/>
        <p:txBody>
          <a:bodyPr/>
          <a:lstStyle/>
          <a:p>
            <a:fld id="{06A741CA-AA39-4C3D-9D18-DF6523E14173}" type="slidenum">
              <a:rPr lang="de-DE" smtClean="0"/>
              <a:t>19</a:t>
            </a:fld>
            <a:endParaRPr lang="de-DE"/>
          </a:p>
        </p:txBody>
      </p:sp>
    </p:spTree>
    <p:extLst>
      <p:ext uri="{BB962C8B-B14F-4D97-AF65-F5344CB8AC3E}">
        <p14:creationId xmlns:p14="http://schemas.microsoft.com/office/powerpoint/2010/main" val="211738593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Durch die abendliche Fütterung wird das Futteraufnahmevermögen erhöht </a:t>
            </a:r>
            <a:r>
              <a:rPr lang="de-DE" dirty="0">
                <a:sym typeface="Wingdings" panose="05000000000000000000" pitchFamily="2" charset="2"/>
              </a:rPr>
              <a:t> kann zu Abfall des Pansen-pH-Wertes führen  vorsichtige Fütterungsumstellung; bei Versuchen wurde jedoch festgestellt, dass die Milchleistung sich dadurch nicht verändert im Vergleich zur morgendlichen Fütterung…</a:t>
            </a:r>
          </a:p>
          <a:p>
            <a:endParaRPr lang="de-DE" dirty="0">
              <a:sym typeface="Wingdings" panose="05000000000000000000" pitchFamily="2" charset="2"/>
            </a:endParaRPr>
          </a:p>
          <a:p>
            <a:r>
              <a:rPr lang="de-DE" dirty="0">
                <a:sym typeface="Wingdings" panose="05000000000000000000" pitchFamily="2" charset="2"/>
              </a:rPr>
              <a:t>Organische Säuren: Diese Maßnahme trägt dazu bei, das Futter zu stabilisieren, da durch die erhöhte Wärme die Qualität des Futters schneller beeinträchtigt wird durch Zersetzungsprozesse bzw. Bakterien-/Pilzwachstum – eine Nacherwärmung des Futters kann somit verhindert werden  1-2 kg Salze organischer Säuren/t Futter</a:t>
            </a:r>
          </a:p>
          <a:p>
            <a:endParaRPr lang="de-DE" dirty="0">
              <a:sym typeface="Wingdings" panose="05000000000000000000" pitchFamily="2" charset="2"/>
            </a:endParaRPr>
          </a:p>
          <a:p>
            <a:r>
              <a:rPr lang="de-DE" dirty="0">
                <a:sym typeface="Wingdings" panose="05000000000000000000" pitchFamily="2" charset="2"/>
              </a:rPr>
              <a:t>Grundsätzlich ist eine hohe Futterhygiene immens wichtig im Hinblick auf die steigenden Temperaturen und dadurch günstige Wachstumsbedingungen für Bakterien, Hefen, Pilze… Dies beginnt nicht erst im Trog, sondern bereits bei der Futterwerbung über die Silierung / Lagerung bis in den Trog. Dies hat nicht nur direkte Auswirkungen auf die Qualität der Futtermittel sondern damit auch auf die Gesundheit der Tiere.</a:t>
            </a:r>
            <a:endParaRPr lang="de-DE" dirty="0"/>
          </a:p>
          <a:p>
            <a:endParaRPr lang="de-DE" dirty="0"/>
          </a:p>
        </p:txBody>
      </p:sp>
      <p:sp>
        <p:nvSpPr>
          <p:cNvPr id="4" name="Foliennummernplatzhalter 3"/>
          <p:cNvSpPr>
            <a:spLocks noGrp="1"/>
          </p:cNvSpPr>
          <p:nvPr>
            <p:ph type="sldNum" sz="quarter" idx="10"/>
          </p:nvPr>
        </p:nvSpPr>
        <p:spPr/>
        <p:txBody>
          <a:bodyPr/>
          <a:lstStyle/>
          <a:p>
            <a:fld id="{06A741CA-AA39-4C3D-9D18-DF6523E14173}" type="slidenum">
              <a:rPr lang="de-DE" smtClean="0"/>
              <a:t>20</a:t>
            </a:fld>
            <a:endParaRPr lang="de-DE"/>
          </a:p>
        </p:txBody>
      </p:sp>
    </p:spTree>
    <p:extLst>
      <p:ext uri="{BB962C8B-B14F-4D97-AF65-F5344CB8AC3E}">
        <p14:creationId xmlns:p14="http://schemas.microsoft.com/office/powerpoint/2010/main" val="30265233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lvl="0">
              <a:defRPr/>
            </a:pPr>
            <a:r>
              <a:rPr lang="de-DE" sz="1100" dirty="0"/>
              <a:t>Bildquelle: https://cdn.pixabay.com/photo/2018/07/29/13/11/cows-3570118__340.jpg</a:t>
            </a:r>
            <a:endParaRPr dirty="0"/>
          </a:p>
          <a:p>
            <a:pPr lvl="0">
              <a:defRPr/>
            </a:pPr>
            <a:r>
              <a:rPr lang="de-DE" sz="1100" dirty="0"/>
              <a:t>Textquelle: „Kurze Wege zum Wasser“, Bioland, 07/2018, Annika Lenz</a:t>
            </a:r>
            <a:endParaRPr dirty="0"/>
          </a:p>
          <a:p>
            <a:pPr lvl="0">
              <a:defRPr/>
            </a:pPr>
            <a:endParaRPr lang="de-DE" sz="1100" dirty="0"/>
          </a:p>
          <a:p>
            <a:pPr lvl="0">
              <a:defRPr/>
            </a:pPr>
            <a:r>
              <a:rPr lang="de-DE" sz="1100" dirty="0"/>
              <a:t>Grundsätzlich kann es sinnvoll sein, die Weidezeit in die Abend-/Nachtstunden zu verlegen. Nutzen die Tiere die Schattenplätze nicht, können lästige Insekten der Grund dafür sein.</a:t>
            </a:r>
            <a:endParaRPr dirty="0"/>
          </a:p>
          <a:p>
            <a:pPr lvl="0">
              <a:defRPr/>
            </a:pPr>
            <a:endParaRPr lang="de-DE" sz="1100" dirty="0"/>
          </a:p>
          <a:p>
            <a:pPr lvl="0">
              <a:defRPr/>
            </a:pPr>
            <a:r>
              <a:rPr lang="de-DE" sz="1100" dirty="0"/>
              <a:t>Windexponierte Flächen  geringerer Druck durch Insekten</a:t>
            </a:r>
            <a:endParaRPr dirty="0"/>
          </a:p>
          <a:p>
            <a:pPr lvl="0">
              <a:defRPr/>
            </a:pPr>
            <a:endParaRPr lang="de-DE" sz="1100" dirty="0"/>
          </a:p>
          <a:p>
            <a:pPr lvl="0">
              <a:defRPr/>
            </a:pPr>
            <a:r>
              <a:rPr lang="de-DE" sz="1100" dirty="0"/>
              <a:t>Wasserstellen: wichtig ist hier, dass ausreichend Wasserstellen zur Verfügung stehen, um Rangkämpfe zu vermeiden und auch rangniedereren Tieren permanenten Zugang zum Wasser zu gewährleisten.</a:t>
            </a:r>
          </a:p>
          <a:p>
            <a:pPr>
              <a:defRPr/>
            </a:pPr>
            <a:r>
              <a:rPr lang="de-DE" dirty="0"/>
              <a:t> - </a:t>
            </a:r>
            <a:r>
              <a:rPr lang="de-DE" dirty="0" err="1"/>
              <a:t>max</a:t>
            </a:r>
            <a:r>
              <a:rPr lang="de-DE" dirty="0"/>
              <a:t> 50 m von den Liegeplätzen</a:t>
            </a:r>
          </a:p>
          <a:p>
            <a:pPr>
              <a:defRPr/>
            </a:pPr>
            <a:r>
              <a:rPr lang="de-DE" dirty="0"/>
              <a:t>- Max 150m vom einen zum anderen Trog</a:t>
            </a:r>
          </a:p>
        </p:txBody>
      </p:sp>
      <p:sp>
        <p:nvSpPr>
          <p:cNvPr id="6" name="Foliennummernplatzhalter 3"/>
          <p:cNvSpPr>
            <a:spLocks noGrp="1"/>
          </p:cNvSpPr>
          <p:nvPr>
            <p:ph type="sldNum" sz="quarter" idx="10"/>
          </p:nvPr>
        </p:nvSpPr>
        <p:spPr bwMode="auto"/>
        <p:txBody>
          <a:bodyPr/>
          <a:lstStyle/>
          <a:p>
            <a:pPr>
              <a:defRPr/>
            </a:pPr>
            <a:fld id="{06A741CA-AA39-4C3D-9D18-DF6523E14173}" type="slidenum">
              <a:rPr lang="de-DE"/>
              <a:t>21</a:t>
            </a:fld>
            <a:endParaRPr lang="de-DE"/>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bwMode="auto">
        <a:xfrm>
          <a:off x="0" y="0"/>
          <a:ext cx="0" cy="0"/>
          <a:chOff x="0" y="0"/>
          <a:chExt cx="0" cy="0"/>
        </a:xfrm>
      </p:grpSpPr>
      <p:sp>
        <p:nvSpPr>
          <p:cNvPr id="4" name="Folienbildplatzhalter 1"/>
          <p:cNvSpPr>
            <a:spLocks noGrp="1" noRot="1" noChangeAspect="1"/>
          </p:cNvSpPr>
          <p:nvPr>
            <p:ph type="sldImg"/>
          </p:nvPr>
        </p:nvSpPr>
        <p:spPr bwMode="auto"/>
      </p:sp>
      <p:sp>
        <p:nvSpPr>
          <p:cNvPr id="5" name="Notizenplatzhalter 2"/>
          <p:cNvSpPr>
            <a:spLocks noGrp="1"/>
          </p:cNvSpPr>
          <p:nvPr>
            <p:ph type="body" idx="1"/>
          </p:nvPr>
        </p:nvSpPr>
        <p:spPr bwMode="auto"/>
        <p:txBody>
          <a:bodyPr/>
          <a:lstStyle/>
          <a:p>
            <a:pPr>
              <a:defRPr/>
            </a:pPr>
            <a:r>
              <a:rPr lang="de-DE" dirty="0"/>
              <a:t>Hinweis auf unser AWA-Webtool, das Sie unter folgendem Link finden: (s. nächste Folie)</a:t>
            </a:r>
          </a:p>
        </p:txBody>
      </p:sp>
      <p:sp>
        <p:nvSpPr>
          <p:cNvPr id="6" name="Foliennummernplatzhalter 3"/>
          <p:cNvSpPr>
            <a:spLocks noGrp="1"/>
          </p:cNvSpPr>
          <p:nvPr>
            <p:ph type="sldNum" sz="quarter" idx="10"/>
          </p:nvPr>
        </p:nvSpPr>
        <p:spPr bwMode="auto"/>
        <p:txBody>
          <a:bodyPr/>
          <a:lstStyle/>
          <a:p>
            <a:pPr>
              <a:defRPr/>
            </a:pPr>
            <a:fld id="{06A741CA-AA39-4C3D-9D18-DF6523E14173}" type="slidenum">
              <a:rPr lang="de-DE"/>
              <a:t>22</a:t>
            </a:fld>
            <a:endParaRPr lang="de-DE"/>
          </a:p>
        </p:txBody>
      </p:sp>
    </p:spTree>
    <p:extLst>
      <p:ext uri="{BB962C8B-B14F-4D97-AF65-F5344CB8AC3E}">
        <p14:creationId xmlns:p14="http://schemas.microsoft.com/office/powerpoint/2010/main" val="141292863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u="sng" dirty="0"/>
              <a:t>Hinweis: </a:t>
            </a:r>
          </a:p>
          <a:p>
            <a:r>
              <a:rPr lang="de-DE" dirty="0"/>
              <a:t>Dieses Webtool wurde im Rahmen des EU-LIFE-Projektes </a:t>
            </a:r>
            <a:r>
              <a:rPr lang="de-DE" dirty="0" err="1"/>
              <a:t>AgriAdapt</a:t>
            </a:r>
            <a:r>
              <a:rPr lang="de-DE" dirty="0"/>
              <a:t> erstellt und besteht aus 3 unabhängig voneinander benutzbaren Modulen…</a:t>
            </a:r>
          </a:p>
        </p:txBody>
      </p:sp>
      <p:sp>
        <p:nvSpPr>
          <p:cNvPr id="4" name="Foliennummernplatzhalter 3"/>
          <p:cNvSpPr>
            <a:spLocks noGrp="1"/>
          </p:cNvSpPr>
          <p:nvPr>
            <p:ph type="sldNum" sz="quarter" idx="10"/>
          </p:nvPr>
        </p:nvSpPr>
        <p:spPr/>
        <p:txBody>
          <a:bodyPr/>
          <a:lstStyle/>
          <a:p>
            <a:fld id="{06A741CA-AA39-4C3D-9D18-DF6523E14173}" type="slidenum">
              <a:rPr lang="de-DE" smtClean="0"/>
              <a:t>23</a:t>
            </a:fld>
            <a:endParaRPr lang="de-DE"/>
          </a:p>
        </p:txBody>
      </p:sp>
    </p:spTree>
    <p:extLst>
      <p:ext uri="{BB962C8B-B14F-4D97-AF65-F5344CB8AC3E}">
        <p14:creationId xmlns:p14="http://schemas.microsoft.com/office/powerpoint/2010/main" val="310220158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g"/><Relationship Id="rId7" Type="http://schemas.openxmlformats.org/officeDocument/2006/relationships/image" Target="../media/image6.jp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jpg"/><Relationship Id="rId5" Type="http://schemas.openxmlformats.org/officeDocument/2006/relationships/image" Target="../media/image4.jpg"/><Relationship Id="rId4" Type="http://schemas.openxmlformats.org/officeDocument/2006/relationships/image" Target="../media/image3.jp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PhAnim="0" preserve="1" userDrawn="1">
  <p:cSld name="Titelfolie">
    <p:spTree>
      <p:nvGrpSpPr>
        <p:cNvPr id="1" name=""/>
        <p:cNvGrpSpPr/>
        <p:nvPr/>
      </p:nvGrpSpPr>
      <p:grpSpPr bwMode="auto">
        <a:xfrm>
          <a:off x="0" y="0"/>
          <a:ext cx="0" cy="0"/>
          <a:chOff x="0" y="0"/>
          <a:chExt cx="0" cy="0"/>
        </a:xfrm>
      </p:grpSpPr>
      <p:sp>
        <p:nvSpPr>
          <p:cNvPr id="4" name="Titel 1"/>
          <p:cNvSpPr>
            <a:spLocks noGrp="1"/>
          </p:cNvSpPr>
          <p:nvPr>
            <p:ph type="ctrTitle"/>
          </p:nvPr>
        </p:nvSpPr>
        <p:spPr bwMode="auto">
          <a:xfrm>
            <a:off x="1524000" y="1354666"/>
            <a:ext cx="9144000" cy="2201849"/>
          </a:xfrm>
          <a:prstGeom prst="rect">
            <a:avLst/>
          </a:prstGeom>
        </p:spPr>
        <p:txBody>
          <a:bodyPr anchor="t">
            <a:normAutofit/>
          </a:bodyPr>
          <a:lstStyle>
            <a:lvl1pPr algn="ctr">
              <a:defRPr sz="5400"/>
            </a:lvl1pPr>
          </a:lstStyle>
          <a:p>
            <a:pPr>
              <a:defRPr/>
            </a:pPr>
            <a:r>
              <a:rPr lang="de-DE"/>
              <a:t>Titelmasterformat durch Klicken bearbeiten</a:t>
            </a:r>
          </a:p>
        </p:txBody>
      </p:sp>
      <p:pic>
        <p:nvPicPr>
          <p:cNvPr id="5" name="Grafik 9"/>
          <p:cNvPicPr>
            <a:picLocks noChangeAspect="1"/>
          </p:cNvPicPr>
          <p:nvPr userDrawn="1"/>
        </p:nvPicPr>
        <p:blipFill>
          <a:blip r:embed="rId2"/>
          <a:stretch/>
        </p:blipFill>
        <p:spPr bwMode="auto">
          <a:xfrm>
            <a:off x="9852660" y="4800437"/>
            <a:ext cx="2328469" cy="2057989"/>
          </a:xfrm>
          <a:prstGeom prst="rect">
            <a:avLst/>
          </a:prstGeom>
        </p:spPr>
      </p:pic>
      <p:sp>
        <p:nvSpPr>
          <p:cNvPr id="6" name="Textfeld 11"/>
          <p:cNvSpPr>
            <a:spLocks noAdjustHandles="1"/>
          </p:cNvSpPr>
          <p:nvPr userDrawn="1"/>
        </p:nvSpPr>
        <p:spPr bwMode="auto">
          <a:xfrm>
            <a:off x="440055" y="4980243"/>
            <a:ext cx="3166110" cy="261610"/>
          </a:xfrm>
          <a:prstGeom prst="rect">
            <a:avLst/>
          </a:prstGeom>
          <a:noFill/>
        </p:spPr>
        <p:txBody>
          <a:bodyPr wrap="square" rtlCol="0">
            <a:spAutoFit/>
          </a:bodyPr>
          <a:lstStyle/>
          <a:p>
            <a:pPr>
              <a:defRPr/>
            </a:pPr>
            <a:r>
              <a:rPr lang="de-DE" sz="1100">
                <a:latin typeface="Times New Roman"/>
                <a:cs typeface="Times New Roman"/>
              </a:rPr>
              <a:t>Ein Gemeinschaftsprojekt von:</a:t>
            </a:r>
          </a:p>
        </p:txBody>
      </p:sp>
      <p:sp>
        <p:nvSpPr>
          <p:cNvPr id="7" name="Textfeld 12"/>
          <p:cNvSpPr>
            <a:spLocks noAdjustHandles="1"/>
          </p:cNvSpPr>
          <p:nvPr userDrawn="1"/>
        </p:nvSpPr>
        <p:spPr bwMode="auto">
          <a:xfrm>
            <a:off x="1524000" y="3665264"/>
            <a:ext cx="9144000" cy="1569660"/>
          </a:xfrm>
          <a:prstGeom prst="rect">
            <a:avLst/>
          </a:prstGeom>
          <a:noFill/>
        </p:spPr>
        <p:txBody>
          <a:bodyPr wrap="square" rtlCol="0">
            <a:spAutoFit/>
          </a:bodyPr>
          <a:lstStyle/>
          <a:p>
            <a:pPr algn="ctr">
              <a:defRPr/>
            </a:pPr>
            <a:r>
              <a:rPr lang="de-DE" sz="2400">
                <a:latin typeface="Calibri"/>
                <a:ea typeface="Calibri"/>
                <a:cs typeface="Times New Roman"/>
              </a:rPr>
              <a:t>Bildun</a:t>
            </a:r>
            <a:r>
              <a:rPr lang="de-DE" sz="2400">
                <a:solidFill>
                  <a:schemeClr val="accent1"/>
                </a:solidFill>
                <a:latin typeface="Calibri"/>
                <a:ea typeface="Calibri"/>
                <a:cs typeface="Times New Roman"/>
              </a:rPr>
              <a:t>G</a:t>
            </a:r>
            <a:r>
              <a:rPr lang="de-DE" sz="2400">
                <a:latin typeface="Calibri"/>
                <a:ea typeface="Calibri"/>
                <a:cs typeface="Times New Roman"/>
              </a:rPr>
              <a:t> zur </a:t>
            </a:r>
            <a:r>
              <a:rPr lang="de-DE" sz="2400">
                <a:solidFill>
                  <a:schemeClr val="accent1"/>
                </a:solidFill>
                <a:latin typeface="Calibri"/>
                <a:ea typeface="Calibri"/>
                <a:cs typeface="Times New Roman"/>
              </a:rPr>
              <a:t>N</a:t>
            </a:r>
            <a:r>
              <a:rPr lang="de-DE" sz="2400">
                <a:latin typeface="Calibri"/>
                <a:ea typeface="Calibri"/>
                <a:cs typeface="Times New Roman"/>
              </a:rPr>
              <a:t>achhalt</a:t>
            </a:r>
            <a:r>
              <a:rPr lang="de-DE" sz="2400">
                <a:solidFill>
                  <a:schemeClr val="accent1"/>
                </a:solidFill>
                <a:latin typeface="Calibri"/>
                <a:ea typeface="Calibri"/>
                <a:cs typeface="Times New Roman"/>
              </a:rPr>
              <a:t>I</a:t>
            </a:r>
            <a:r>
              <a:rPr lang="de-DE" sz="2400">
                <a:latin typeface="Calibri"/>
                <a:ea typeface="Calibri"/>
                <a:cs typeface="Times New Roman"/>
              </a:rPr>
              <a:t>gen </a:t>
            </a:r>
            <a:r>
              <a:rPr lang="de-DE" sz="2400">
                <a:solidFill>
                  <a:schemeClr val="accent1"/>
                </a:solidFill>
                <a:latin typeface="Calibri"/>
                <a:ea typeface="Calibri"/>
                <a:cs typeface="Times New Roman"/>
              </a:rPr>
              <a:t>A</a:t>
            </a:r>
            <a:r>
              <a:rPr lang="de-DE" sz="2400">
                <a:latin typeface="Calibri"/>
                <a:ea typeface="Calibri"/>
                <a:cs typeface="Times New Roman"/>
              </a:rPr>
              <a:t>npassung der </a:t>
            </a:r>
            <a:r>
              <a:rPr lang="de-DE" sz="2400">
                <a:solidFill>
                  <a:schemeClr val="accent1"/>
                </a:solidFill>
                <a:latin typeface="Calibri"/>
                <a:ea typeface="Calibri"/>
                <a:cs typeface="Times New Roman"/>
              </a:rPr>
              <a:t>L</a:t>
            </a:r>
            <a:r>
              <a:rPr lang="de-DE" sz="2400">
                <a:latin typeface="Calibri"/>
                <a:ea typeface="Calibri"/>
                <a:cs typeface="Times New Roman"/>
              </a:rPr>
              <a:t>andwirtschaft in Deutschland an den Klimawandel – Sensibilisieren, Informieren, Qualifizieren</a:t>
            </a:r>
            <a:endParaRPr lang="de-DE" sz="1100">
              <a:latin typeface="Calibri"/>
              <a:ea typeface="Calibri"/>
              <a:cs typeface="Times New Roman"/>
            </a:endParaRPr>
          </a:p>
          <a:p>
            <a:pPr algn="ctr">
              <a:defRPr/>
            </a:pPr>
            <a:r>
              <a:rPr lang="de-DE" sz="2400">
                <a:solidFill>
                  <a:schemeClr val="accent1"/>
                </a:solidFill>
                <a:latin typeface="Calibri"/>
                <a:ea typeface="Calibri"/>
                <a:cs typeface="Times New Roman"/>
              </a:rPr>
              <a:t>(GeNIAL)</a:t>
            </a:r>
            <a:endParaRPr lang="de-DE" sz="1100">
              <a:solidFill>
                <a:schemeClr val="accent1"/>
              </a:solidFill>
              <a:latin typeface="Calibri"/>
              <a:ea typeface="Calibri"/>
              <a:cs typeface="Times New Roman"/>
            </a:endParaRPr>
          </a:p>
          <a:p>
            <a:pPr algn="ctr">
              <a:defRPr/>
            </a:pPr>
            <a:endParaRPr lang="de-DE" sz="2400"/>
          </a:p>
        </p:txBody>
      </p:sp>
      <p:pic>
        <p:nvPicPr>
          <p:cNvPr id="8" name="Grafik 10"/>
          <p:cNvPicPr>
            <a:picLocks noChangeAspect="1"/>
          </p:cNvPicPr>
          <p:nvPr userDrawn="1"/>
        </p:nvPicPr>
        <p:blipFill>
          <a:blip r:embed="rId3"/>
          <a:stretch/>
        </p:blipFill>
        <p:spPr bwMode="auto">
          <a:xfrm>
            <a:off x="672662" y="5934368"/>
            <a:ext cx="2499089" cy="415245"/>
          </a:xfrm>
          <a:prstGeom prst="rect">
            <a:avLst/>
          </a:prstGeom>
        </p:spPr>
      </p:pic>
      <p:pic>
        <p:nvPicPr>
          <p:cNvPr id="9" name="Grafik 14"/>
          <p:cNvPicPr>
            <a:picLocks noChangeAspect="1"/>
          </p:cNvPicPr>
          <p:nvPr userDrawn="1"/>
        </p:nvPicPr>
        <p:blipFill>
          <a:blip r:embed="rId4"/>
          <a:stretch/>
        </p:blipFill>
        <p:spPr bwMode="auto">
          <a:xfrm>
            <a:off x="3735728" y="5790078"/>
            <a:ext cx="1407078" cy="703822"/>
          </a:xfrm>
          <a:prstGeom prst="rect">
            <a:avLst/>
          </a:prstGeom>
        </p:spPr>
      </p:pic>
      <p:pic>
        <p:nvPicPr>
          <p:cNvPr id="10" name="Grafik 15"/>
          <p:cNvPicPr>
            <a:picLocks noChangeAspect="1"/>
          </p:cNvPicPr>
          <p:nvPr userDrawn="1"/>
        </p:nvPicPr>
        <p:blipFill>
          <a:blip r:embed="rId5"/>
          <a:stretch/>
        </p:blipFill>
        <p:spPr bwMode="auto">
          <a:xfrm>
            <a:off x="5706784" y="5897843"/>
            <a:ext cx="817193" cy="451770"/>
          </a:xfrm>
          <a:prstGeom prst="rect">
            <a:avLst/>
          </a:prstGeom>
        </p:spPr>
      </p:pic>
      <p:pic>
        <p:nvPicPr>
          <p:cNvPr id="11" name="Grafik 16"/>
          <p:cNvPicPr/>
          <p:nvPr userDrawn="1"/>
        </p:nvPicPr>
        <p:blipFill>
          <a:blip r:embed="rId6"/>
          <a:stretch/>
        </p:blipFill>
        <p:spPr bwMode="auto">
          <a:xfrm>
            <a:off x="7087955" y="5633544"/>
            <a:ext cx="1503395" cy="768131"/>
          </a:xfrm>
          <a:prstGeom prst="rect">
            <a:avLst/>
          </a:prstGeom>
        </p:spPr>
      </p:pic>
      <p:pic>
        <p:nvPicPr>
          <p:cNvPr id="12" name="Grafik 17"/>
          <p:cNvPicPr>
            <a:picLocks noChangeAspect="1"/>
          </p:cNvPicPr>
          <p:nvPr userDrawn="1"/>
        </p:nvPicPr>
        <p:blipFill>
          <a:blip r:embed="rId7"/>
          <a:stretch/>
        </p:blipFill>
        <p:spPr bwMode="auto">
          <a:xfrm>
            <a:off x="9532882" y="153416"/>
            <a:ext cx="2504247" cy="1041139"/>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PhAnim="0" type="obj" preserve="1" userDrawn="1">
  <p:cSld name="Titel und Inhalt">
    <p:spTree>
      <p:nvGrpSpPr>
        <p:cNvPr id="1" name=""/>
        <p:cNvGrpSpPr/>
        <p:nvPr/>
      </p:nvGrpSpPr>
      <p:grpSpPr bwMode="auto">
        <a:xfrm>
          <a:off x="0" y="0"/>
          <a:ext cx="0" cy="0"/>
          <a:chOff x="0" y="0"/>
          <a:chExt cx="0" cy="0"/>
        </a:xfrm>
      </p:grpSpPr>
      <p:pic>
        <p:nvPicPr>
          <p:cNvPr id="4" name="Inhaltsplatzhalter 3"/>
          <p:cNvPicPr>
            <a:picLocks noChangeAspect="1"/>
          </p:cNvPicPr>
          <p:nvPr userDrawn="1"/>
        </p:nvPicPr>
        <p:blipFill>
          <a:blip r:embed="rId2"/>
          <a:stretch/>
        </p:blipFill>
        <p:spPr bwMode="auto">
          <a:xfrm>
            <a:off x="147144" y="6406160"/>
            <a:ext cx="1090626" cy="380472"/>
          </a:xfrm>
          <a:prstGeom prst="rect">
            <a:avLst/>
          </a:prstGeom>
        </p:spPr>
      </p:pic>
      <p:sp>
        <p:nvSpPr>
          <p:cNvPr id="5" name="Titel 1"/>
          <p:cNvSpPr>
            <a:spLocks noGrp="1"/>
          </p:cNvSpPr>
          <p:nvPr>
            <p:ph type="title"/>
          </p:nvPr>
        </p:nvSpPr>
        <p:spPr bwMode="auto">
          <a:xfrm>
            <a:off x="838200" y="365125"/>
            <a:ext cx="10515600" cy="918528"/>
          </a:xfrm>
          <a:prstGeom prst="rect">
            <a:avLst/>
          </a:prstGeom>
        </p:spPr>
        <p:txBody>
          <a:bodyPr anchor="ctr">
            <a:normAutofit/>
          </a:bodyPr>
          <a:lstStyle>
            <a:lvl1pPr>
              <a:defRPr sz="3600" b="0">
                <a:solidFill>
                  <a:schemeClr val="accent1"/>
                </a:solidFill>
              </a:defRPr>
            </a:lvl1pPr>
          </a:lstStyle>
          <a:p>
            <a:pPr>
              <a:defRPr/>
            </a:pPr>
            <a:r>
              <a:rPr lang="de-DE"/>
              <a:t>Titelmasterformat durch Klicken bearbeiten</a:t>
            </a:r>
          </a:p>
        </p:txBody>
      </p:sp>
      <p:sp>
        <p:nvSpPr>
          <p:cNvPr id="6" name="Inhaltsplatzhalter 2"/>
          <p:cNvSpPr>
            <a:spLocks noGrp="1"/>
          </p:cNvSpPr>
          <p:nvPr>
            <p:ph idx="1"/>
          </p:nvPr>
        </p:nvSpPr>
        <p:spPr bwMode="auto">
          <a:xfrm>
            <a:off x="838200" y="1463040"/>
            <a:ext cx="10515600" cy="4713923"/>
          </a:xfrm>
          <a:prstGeom prst="rect">
            <a:avLst/>
          </a:prstGeom>
        </p:spPr>
        <p:txBody>
          <a:bodyPr/>
          <a:lstStyle/>
          <a:p>
            <a:pPr lvl="0">
              <a:defRPr/>
            </a:pPr>
            <a:r>
              <a:rPr lang="de-DE"/>
              <a:t>Formatvorlagen des Textmasters bearbeiten</a:t>
            </a:r>
            <a:endParaRPr/>
          </a:p>
          <a:p>
            <a:pPr lvl="1">
              <a:defRPr/>
            </a:pPr>
            <a:r>
              <a:rPr lang="de-DE"/>
              <a:t>Zweite Ebene</a:t>
            </a:r>
            <a:endParaRPr/>
          </a:p>
          <a:p>
            <a:pPr lvl="2">
              <a:defRPr/>
            </a:pPr>
            <a:r>
              <a:rPr lang="de-DE"/>
              <a:t>Dritte Ebene</a:t>
            </a:r>
            <a:endParaRPr/>
          </a:p>
          <a:p>
            <a:pPr lvl="3">
              <a:defRPr/>
            </a:pPr>
            <a:r>
              <a:rPr lang="de-DE"/>
              <a:t>Vierte Ebene</a:t>
            </a:r>
            <a:endParaRPr/>
          </a:p>
          <a:p>
            <a:pPr lvl="4">
              <a:defRPr/>
            </a:pPr>
            <a:r>
              <a:rPr lang="de-DE"/>
              <a:t>Fünfte Ebene</a:t>
            </a:r>
          </a:p>
        </p:txBody>
      </p:sp>
      <p:cxnSp>
        <p:nvCxnSpPr>
          <p:cNvPr id="7" name="Gerader Verbinder 7"/>
          <p:cNvCxnSpPr>
            <a:cxnSpLocks/>
          </p:cNvCxnSpPr>
          <p:nvPr userDrawn="1"/>
        </p:nvCxnSpPr>
        <p:spPr bwMode="auto">
          <a:xfrm>
            <a:off x="0" y="6356350"/>
            <a:ext cx="1219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8" name="Textfeld 8"/>
          <p:cNvSpPr>
            <a:spLocks noAdjustHandles="1"/>
          </p:cNvSpPr>
          <p:nvPr userDrawn="1"/>
        </p:nvSpPr>
        <p:spPr bwMode="auto">
          <a:xfrm>
            <a:off x="10812780" y="6444089"/>
            <a:ext cx="754379" cy="276999"/>
          </a:xfrm>
          <a:prstGeom prst="rect">
            <a:avLst/>
          </a:prstGeom>
          <a:noFill/>
        </p:spPr>
        <p:txBody>
          <a:bodyPr wrap="square" rtlCol="0">
            <a:spAutoFit/>
          </a:bodyPr>
          <a:lstStyle/>
          <a:p>
            <a:pPr>
              <a:defRPr/>
            </a:pPr>
            <a:r>
              <a:rPr lang="de-DE" sz="1200">
                <a:solidFill>
                  <a:schemeClr val="accent1"/>
                </a:solidFill>
              </a:rPr>
              <a:t>S. </a:t>
            </a:r>
            <a:fld id="{7E8B25BA-FAF8-4C1E-A522-4F2E2A7A12CB}" type="slidenum">
              <a:rPr lang="de-DE" sz="1200">
                <a:solidFill>
                  <a:schemeClr val="accent1"/>
                </a:solidFill>
              </a:rPr>
              <a:t>‹Nr.›</a:t>
            </a:fld>
            <a:endParaRPr lang="de-DE" sz="1600">
              <a:solidFill>
                <a:schemeClr val="accent1"/>
              </a:solidFill>
            </a:endParaRPr>
          </a:p>
        </p:txBody>
      </p:sp>
      <p:sp>
        <p:nvSpPr>
          <p:cNvPr id="9" name="Fußzeilenplatzhalter 3"/>
          <p:cNvSpPr>
            <a:spLocks noGrp="1"/>
          </p:cNvSpPr>
          <p:nvPr>
            <p:ph type="ftr" sz="quarter" idx="10"/>
          </p:nvPr>
        </p:nvSpPr>
        <p:spPr bwMode="auto"/>
        <p:txBody>
          <a:bodyPr/>
          <a:lstStyle/>
          <a:p>
            <a:pPr>
              <a:defRPr/>
            </a:pPr>
            <a:r>
              <a:rPr lang="de-DE"/>
              <a:t>Hitzestress bei Rindern</a:t>
            </a:r>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PhAnim="0" type="obj" preserve="1" userDrawn="1">
  <p:cSld name="Arbeitsauftrag">
    <p:spTree>
      <p:nvGrpSpPr>
        <p:cNvPr id="1" name=""/>
        <p:cNvGrpSpPr/>
        <p:nvPr/>
      </p:nvGrpSpPr>
      <p:grpSpPr bwMode="auto">
        <a:xfrm>
          <a:off x="0" y="0"/>
          <a:ext cx="0" cy="0"/>
          <a:chOff x="0" y="0"/>
          <a:chExt cx="0" cy="0"/>
        </a:xfrm>
      </p:grpSpPr>
      <p:pic>
        <p:nvPicPr>
          <p:cNvPr id="4" name="Inhaltsplatzhalter 3"/>
          <p:cNvPicPr>
            <a:picLocks noChangeAspect="1"/>
          </p:cNvPicPr>
          <p:nvPr userDrawn="1"/>
        </p:nvPicPr>
        <p:blipFill>
          <a:blip r:embed="rId2"/>
          <a:stretch/>
        </p:blipFill>
        <p:spPr bwMode="auto">
          <a:xfrm>
            <a:off x="147144" y="6406160"/>
            <a:ext cx="1090626" cy="380472"/>
          </a:xfrm>
          <a:prstGeom prst="rect">
            <a:avLst/>
          </a:prstGeom>
        </p:spPr>
      </p:pic>
      <p:sp>
        <p:nvSpPr>
          <p:cNvPr id="5" name="Titel 1"/>
          <p:cNvSpPr>
            <a:spLocks noGrp="1"/>
          </p:cNvSpPr>
          <p:nvPr>
            <p:ph type="title" hasCustomPrompt="1"/>
          </p:nvPr>
        </p:nvSpPr>
        <p:spPr bwMode="auto">
          <a:xfrm>
            <a:off x="838200" y="365125"/>
            <a:ext cx="9701462" cy="918528"/>
          </a:xfrm>
          <a:prstGeom prst="rect">
            <a:avLst/>
          </a:prstGeom>
        </p:spPr>
        <p:txBody>
          <a:bodyPr anchor="ctr">
            <a:normAutofit/>
          </a:bodyPr>
          <a:lstStyle>
            <a:lvl1pPr>
              <a:defRPr sz="3600" b="0">
                <a:solidFill>
                  <a:schemeClr val="accent1"/>
                </a:solidFill>
              </a:defRPr>
            </a:lvl1pPr>
          </a:lstStyle>
          <a:p>
            <a:pPr>
              <a:defRPr/>
            </a:pPr>
            <a:r>
              <a:rPr lang="de-DE"/>
              <a:t>Arbeitsauftrag</a:t>
            </a:r>
            <a:endParaRPr/>
          </a:p>
        </p:txBody>
      </p:sp>
      <p:sp>
        <p:nvSpPr>
          <p:cNvPr id="6" name="Inhaltsplatzhalter 2"/>
          <p:cNvSpPr>
            <a:spLocks noGrp="1"/>
          </p:cNvSpPr>
          <p:nvPr>
            <p:ph idx="1"/>
          </p:nvPr>
        </p:nvSpPr>
        <p:spPr bwMode="auto">
          <a:xfrm>
            <a:off x="838200" y="1463040"/>
            <a:ext cx="10515600" cy="4713923"/>
          </a:xfrm>
          <a:prstGeom prst="rect">
            <a:avLst/>
          </a:prstGeom>
        </p:spPr>
        <p:txBody>
          <a:bodyPr/>
          <a:lstStyle/>
          <a:p>
            <a:pPr lvl="0">
              <a:defRPr/>
            </a:pPr>
            <a:r>
              <a:rPr lang="de-DE"/>
              <a:t>Formatvorlagen des Textmasters bearbeiten</a:t>
            </a:r>
            <a:endParaRPr/>
          </a:p>
          <a:p>
            <a:pPr lvl="1">
              <a:defRPr/>
            </a:pPr>
            <a:r>
              <a:rPr lang="de-DE"/>
              <a:t>Zweite Ebene</a:t>
            </a:r>
            <a:endParaRPr/>
          </a:p>
          <a:p>
            <a:pPr lvl="2">
              <a:defRPr/>
            </a:pPr>
            <a:r>
              <a:rPr lang="de-DE"/>
              <a:t>Dritte Ebene</a:t>
            </a:r>
            <a:endParaRPr/>
          </a:p>
          <a:p>
            <a:pPr lvl="3">
              <a:defRPr/>
            </a:pPr>
            <a:r>
              <a:rPr lang="de-DE"/>
              <a:t>Vierte Ebene</a:t>
            </a:r>
            <a:endParaRPr/>
          </a:p>
          <a:p>
            <a:pPr lvl="4">
              <a:defRPr/>
            </a:pPr>
            <a:r>
              <a:rPr lang="de-DE"/>
              <a:t>Fünfte Ebene</a:t>
            </a:r>
          </a:p>
        </p:txBody>
      </p:sp>
      <p:pic>
        <p:nvPicPr>
          <p:cNvPr id="7" name="Grafik 6"/>
          <p:cNvPicPr>
            <a:picLocks noChangeAspect="1"/>
          </p:cNvPicPr>
          <p:nvPr userDrawn="1"/>
        </p:nvPicPr>
        <p:blipFill>
          <a:blip r:embed="rId3"/>
          <a:stretch/>
        </p:blipFill>
        <p:spPr bwMode="auto">
          <a:xfrm flipH="1">
            <a:off x="10629899" y="348299"/>
            <a:ext cx="723900" cy="723900"/>
          </a:xfrm>
          <a:prstGeom prst="rect">
            <a:avLst/>
          </a:prstGeom>
        </p:spPr>
      </p:pic>
      <p:cxnSp>
        <p:nvCxnSpPr>
          <p:cNvPr id="8" name="Gerader Verbinder 7"/>
          <p:cNvCxnSpPr>
            <a:cxnSpLocks/>
          </p:cNvCxnSpPr>
          <p:nvPr userDrawn="1"/>
        </p:nvCxnSpPr>
        <p:spPr bwMode="auto">
          <a:xfrm>
            <a:off x="0" y="6356350"/>
            <a:ext cx="1219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feld 8"/>
          <p:cNvSpPr>
            <a:spLocks noAdjustHandles="1"/>
          </p:cNvSpPr>
          <p:nvPr userDrawn="1"/>
        </p:nvSpPr>
        <p:spPr bwMode="auto">
          <a:xfrm>
            <a:off x="10812780" y="6444089"/>
            <a:ext cx="754379" cy="276999"/>
          </a:xfrm>
          <a:prstGeom prst="rect">
            <a:avLst/>
          </a:prstGeom>
          <a:noFill/>
        </p:spPr>
        <p:txBody>
          <a:bodyPr wrap="square" rtlCol="0">
            <a:spAutoFit/>
          </a:bodyPr>
          <a:lstStyle/>
          <a:p>
            <a:pPr>
              <a:defRPr/>
            </a:pPr>
            <a:r>
              <a:rPr lang="de-DE" sz="1200">
                <a:solidFill>
                  <a:schemeClr val="accent1"/>
                </a:solidFill>
              </a:rPr>
              <a:t>S. </a:t>
            </a:r>
            <a:fld id="{7E8B25BA-FAF8-4C1E-A522-4F2E2A7A12CB}" type="slidenum">
              <a:rPr lang="de-DE" sz="1200">
                <a:solidFill>
                  <a:schemeClr val="accent1"/>
                </a:solidFill>
              </a:rPr>
              <a:t>‹Nr.›</a:t>
            </a:fld>
            <a:endParaRPr lang="de-DE" sz="1600">
              <a:solidFill>
                <a:schemeClr val="accent1"/>
              </a:solidFill>
            </a:endParaRPr>
          </a:p>
        </p:txBody>
      </p:sp>
      <p:sp>
        <p:nvSpPr>
          <p:cNvPr id="10" name="Fußzeilenplatzhalter 3"/>
          <p:cNvSpPr>
            <a:spLocks noGrp="1"/>
          </p:cNvSpPr>
          <p:nvPr>
            <p:ph type="ftr" sz="quarter" idx="10"/>
          </p:nvPr>
        </p:nvSpPr>
        <p:spPr bwMode="auto"/>
        <p:txBody>
          <a:bodyPr/>
          <a:lstStyle/>
          <a:p>
            <a:pPr>
              <a:defRPr/>
            </a:pPr>
            <a:r>
              <a:rPr lang="de-DE"/>
              <a:t>Hitzestress bei Rindern</a:t>
            </a: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PhAnim="0" preserve="1" userDrawn="1">
  <p:cSld name="Zwei Inhalte">
    <p:spTree>
      <p:nvGrpSpPr>
        <p:cNvPr id="1" name=""/>
        <p:cNvGrpSpPr/>
        <p:nvPr/>
      </p:nvGrpSpPr>
      <p:grpSpPr bwMode="auto">
        <a:xfrm>
          <a:off x="0" y="0"/>
          <a:ext cx="0" cy="0"/>
          <a:chOff x="0" y="0"/>
          <a:chExt cx="0" cy="0"/>
        </a:xfrm>
      </p:grpSpPr>
      <p:pic>
        <p:nvPicPr>
          <p:cNvPr id="4" name="Inhaltsplatzhalter 3"/>
          <p:cNvPicPr>
            <a:picLocks noChangeAspect="1"/>
          </p:cNvPicPr>
          <p:nvPr userDrawn="1"/>
        </p:nvPicPr>
        <p:blipFill>
          <a:blip r:embed="rId2"/>
          <a:stretch/>
        </p:blipFill>
        <p:spPr bwMode="auto">
          <a:xfrm>
            <a:off x="147144" y="6406160"/>
            <a:ext cx="1090626" cy="380472"/>
          </a:xfrm>
          <a:prstGeom prst="rect">
            <a:avLst/>
          </a:prstGeom>
        </p:spPr>
      </p:pic>
      <p:sp>
        <p:nvSpPr>
          <p:cNvPr id="5" name="Inhaltsplatzhalter 2"/>
          <p:cNvSpPr>
            <a:spLocks noGrp="1"/>
          </p:cNvSpPr>
          <p:nvPr>
            <p:ph sz="half" idx="1"/>
          </p:nvPr>
        </p:nvSpPr>
        <p:spPr bwMode="auto">
          <a:xfrm>
            <a:off x="838200" y="1463040"/>
            <a:ext cx="5181600" cy="4713923"/>
          </a:xfrm>
          <a:prstGeom prst="rect">
            <a:avLst/>
          </a:prstGeom>
        </p:spPr>
        <p:txBody>
          <a:bodyPr/>
          <a:lstStyle/>
          <a:p>
            <a:pPr lvl="0">
              <a:defRPr/>
            </a:pPr>
            <a:r>
              <a:rPr lang="de-DE"/>
              <a:t>Formatvorlagen des Textmasters bearbeiten</a:t>
            </a:r>
            <a:endParaRPr/>
          </a:p>
          <a:p>
            <a:pPr lvl="1">
              <a:defRPr/>
            </a:pPr>
            <a:r>
              <a:rPr lang="de-DE"/>
              <a:t>Zweite Ebene</a:t>
            </a:r>
            <a:endParaRPr/>
          </a:p>
          <a:p>
            <a:pPr lvl="2">
              <a:defRPr/>
            </a:pPr>
            <a:r>
              <a:rPr lang="de-DE"/>
              <a:t>Dritte Ebene</a:t>
            </a:r>
            <a:endParaRPr/>
          </a:p>
          <a:p>
            <a:pPr lvl="3">
              <a:defRPr/>
            </a:pPr>
            <a:r>
              <a:rPr lang="de-DE"/>
              <a:t>Vierte Ebene</a:t>
            </a:r>
            <a:endParaRPr/>
          </a:p>
          <a:p>
            <a:pPr lvl="4">
              <a:defRPr/>
            </a:pPr>
            <a:r>
              <a:rPr lang="de-DE"/>
              <a:t>Fünfte Ebene</a:t>
            </a:r>
          </a:p>
        </p:txBody>
      </p:sp>
      <p:sp>
        <p:nvSpPr>
          <p:cNvPr id="6" name="Inhaltsplatzhalter 3"/>
          <p:cNvSpPr>
            <a:spLocks noGrp="1"/>
          </p:cNvSpPr>
          <p:nvPr>
            <p:ph sz="half" idx="2"/>
          </p:nvPr>
        </p:nvSpPr>
        <p:spPr bwMode="auto">
          <a:xfrm>
            <a:off x="6172200" y="1463040"/>
            <a:ext cx="5181600" cy="4713923"/>
          </a:xfrm>
          <a:prstGeom prst="rect">
            <a:avLst/>
          </a:prstGeom>
        </p:spPr>
        <p:txBody>
          <a:bodyPr/>
          <a:lstStyle/>
          <a:p>
            <a:pPr lvl="0">
              <a:defRPr/>
            </a:pPr>
            <a:r>
              <a:rPr lang="de-DE"/>
              <a:t>Formatvorlagen des Textmasters bearbeiten</a:t>
            </a:r>
            <a:endParaRPr/>
          </a:p>
          <a:p>
            <a:pPr lvl="1">
              <a:defRPr/>
            </a:pPr>
            <a:r>
              <a:rPr lang="de-DE"/>
              <a:t>Zweite Ebene</a:t>
            </a:r>
            <a:endParaRPr/>
          </a:p>
          <a:p>
            <a:pPr lvl="2">
              <a:defRPr/>
            </a:pPr>
            <a:r>
              <a:rPr lang="de-DE"/>
              <a:t>Dritte Ebene</a:t>
            </a:r>
            <a:endParaRPr/>
          </a:p>
          <a:p>
            <a:pPr lvl="3">
              <a:defRPr/>
            </a:pPr>
            <a:r>
              <a:rPr lang="de-DE"/>
              <a:t>Vierte Ebene</a:t>
            </a:r>
            <a:endParaRPr/>
          </a:p>
          <a:p>
            <a:pPr lvl="4">
              <a:defRPr/>
            </a:pPr>
            <a:r>
              <a:rPr lang="de-DE"/>
              <a:t>Fünfte Ebene</a:t>
            </a:r>
          </a:p>
        </p:txBody>
      </p:sp>
      <p:sp>
        <p:nvSpPr>
          <p:cNvPr id="7" name="Titel 1"/>
          <p:cNvSpPr>
            <a:spLocks noGrp="1"/>
          </p:cNvSpPr>
          <p:nvPr>
            <p:ph type="title"/>
          </p:nvPr>
        </p:nvSpPr>
        <p:spPr bwMode="auto">
          <a:xfrm>
            <a:off x="838200" y="365125"/>
            <a:ext cx="10515600" cy="918528"/>
          </a:xfrm>
          <a:prstGeom prst="rect">
            <a:avLst/>
          </a:prstGeom>
        </p:spPr>
        <p:txBody>
          <a:bodyPr anchor="ctr">
            <a:normAutofit/>
          </a:bodyPr>
          <a:lstStyle>
            <a:lvl1pPr>
              <a:defRPr sz="3600" b="0">
                <a:solidFill>
                  <a:schemeClr val="accent1"/>
                </a:solidFill>
              </a:defRPr>
            </a:lvl1pPr>
          </a:lstStyle>
          <a:p>
            <a:pPr>
              <a:defRPr/>
            </a:pPr>
            <a:r>
              <a:rPr lang="de-DE"/>
              <a:t>Titelmasterformat durch Klicken bearbeiten</a:t>
            </a:r>
          </a:p>
        </p:txBody>
      </p:sp>
      <p:cxnSp>
        <p:nvCxnSpPr>
          <p:cNvPr id="8" name="Gerader Verbinder 10"/>
          <p:cNvCxnSpPr>
            <a:cxnSpLocks/>
          </p:cNvCxnSpPr>
          <p:nvPr userDrawn="1"/>
        </p:nvCxnSpPr>
        <p:spPr bwMode="auto">
          <a:xfrm>
            <a:off x="0" y="6356350"/>
            <a:ext cx="1219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feld 11"/>
          <p:cNvSpPr>
            <a:spLocks noAdjustHandles="1"/>
          </p:cNvSpPr>
          <p:nvPr userDrawn="1"/>
        </p:nvSpPr>
        <p:spPr bwMode="auto">
          <a:xfrm>
            <a:off x="10812780" y="6444089"/>
            <a:ext cx="754379" cy="276999"/>
          </a:xfrm>
          <a:prstGeom prst="rect">
            <a:avLst/>
          </a:prstGeom>
          <a:noFill/>
        </p:spPr>
        <p:txBody>
          <a:bodyPr wrap="square" rtlCol="0">
            <a:spAutoFit/>
          </a:bodyPr>
          <a:lstStyle/>
          <a:p>
            <a:pPr>
              <a:defRPr/>
            </a:pPr>
            <a:r>
              <a:rPr lang="de-DE" sz="1200">
                <a:solidFill>
                  <a:schemeClr val="accent1"/>
                </a:solidFill>
              </a:rPr>
              <a:t>S. </a:t>
            </a:r>
            <a:fld id="{7E8B25BA-FAF8-4C1E-A522-4F2E2A7A12CB}" type="slidenum">
              <a:rPr lang="de-DE" sz="1200">
                <a:solidFill>
                  <a:schemeClr val="accent1"/>
                </a:solidFill>
              </a:rPr>
              <a:t>‹Nr.›</a:t>
            </a:fld>
            <a:endParaRPr lang="de-DE" sz="1600">
              <a:solidFill>
                <a:schemeClr val="accent1"/>
              </a:solidFil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PhAnim="0" preserve="1" userDrawn="1">
  <p:cSld name="Nur Titel">
    <p:spTree>
      <p:nvGrpSpPr>
        <p:cNvPr id="1" name=""/>
        <p:cNvGrpSpPr/>
        <p:nvPr/>
      </p:nvGrpSpPr>
      <p:grpSpPr bwMode="auto">
        <a:xfrm>
          <a:off x="0" y="0"/>
          <a:ext cx="0" cy="0"/>
          <a:chOff x="0" y="0"/>
          <a:chExt cx="0" cy="0"/>
        </a:xfrm>
      </p:grpSpPr>
      <p:pic>
        <p:nvPicPr>
          <p:cNvPr id="4" name="Inhaltsplatzhalter 3"/>
          <p:cNvPicPr>
            <a:picLocks noChangeAspect="1"/>
          </p:cNvPicPr>
          <p:nvPr userDrawn="1"/>
        </p:nvPicPr>
        <p:blipFill>
          <a:blip r:embed="rId2"/>
          <a:stretch/>
        </p:blipFill>
        <p:spPr bwMode="auto">
          <a:xfrm>
            <a:off x="147144" y="6406160"/>
            <a:ext cx="1090626" cy="380472"/>
          </a:xfrm>
          <a:prstGeom prst="rect">
            <a:avLst/>
          </a:prstGeom>
        </p:spPr>
      </p:pic>
      <p:sp>
        <p:nvSpPr>
          <p:cNvPr id="5" name="Titel 1"/>
          <p:cNvSpPr>
            <a:spLocks noGrp="1"/>
          </p:cNvSpPr>
          <p:nvPr>
            <p:ph type="title"/>
          </p:nvPr>
        </p:nvSpPr>
        <p:spPr bwMode="auto">
          <a:xfrm>
            <a:off x="838200" y="365125"/>
            <a:ext cx="10515600" cy="918528"/>
          </a:xfrm>
          <a:prstGeom prst="rect">
            <a:avLst/>
          </a:prstGeom>
        </p:spPr>
        <p:txBody>
          <a:bodyPr anchor="ctr">
            <a:normAutofit/>
          </a:bodyPr>
          <a:lstStyle>
            <a:lvl1pPr>
              <a:defRPr sz="3600" b="0">
                <a:solidFill>
                  <a:schemeClr val="accent1"/>
                </a:solidFill>
              </a:defRPr>
            </a:lvl1pPr>
          </a:lstStyle>
          <a:p>
            <a:pPr>
              <a:defRPr/>
            </a:pPr>
            <a:r>
              <a:rPr lang="de-DE"/>
              <a:t>Titelmasterformat durch Klicken bearbeiten</a:t>
            </a:r>
          </a:p>
        </p:txBody>
      </p:sp>
      <p:cxnSp>
        <p:nvCxnSpPr>
          <p:cNvPr id="6" name="Gerader Verbinder 6"/>
          <p:cNvCxnSpPr>
            <a:cxnSpLocks/>
          </p:cNvCxnSpPr>
          <p:nvPr userDrawn="1"/>
        </p:nvCxnSpPr>
        <p:spPr bwMode="auto">
          <a:xfrm>
            <a:off x="0" y="6356350"/>
            <a:ext cx="1219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7" name="Textfeld 7"/>
          <p:cNvSpPr>
            <a:spLocks noAdjustHandles="1"/>
          </p:cNvSpPr>
          <p:nvPr userDrawn="1"/>
        </p:nvSpPr>
        <p:spPr bwMode="auto">
          <a:xfrm>
            <a:off x="10812780" y="6444089"/>
            <a:ext cx="754379" cy="276999"/>
          </a:xfrm>
          <a:prstGeom prst="rect">
            <a:avLst/>
          </a:prstGeom>
          <a:noFill/>
        </p:spPr>
        <p:txBody>
          <a:bodyPr wrap="square" rtlCol="0">
            <a:spAutoFit/>
          </a:bodyPr>
          <a:lstStyle/>
          <a:p>
            <a:pPr>
              <a:defRPr/>
            </a:pPr>
            <a:r>
              <a:rPr lang="de-DE" sz="1200">
                <a:solidFill>
                  <a:schemeClr val="accent1"/>
                </a:solidFill>
              </a:rPr>
              <a:t>S. </a:t>
            </a:r>
            <a:fld id="{7E8B25BA-FAF8-4C1E-A522-4F2E2A7A12CB}" type="slidenum">
              <a:rPr lang="de-DE" sz="1200">
                <a:solidFill>
                  <a:schemeClr val="accent1"/>
                </a:solidFill>
              </a:rPr>
              <a:t>‹Nr.›</a:t>
            </a:fld>
            <a:endParaRPr lang="de-DE" sz="1600">
              <a:solidFill>
                <a:schemeClr val="accent1"/>
              </a:solidFil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PhAnim="0" type="blank" preserve="1" userDrawn="1">
  <p:cSld name="Leer">
    <p:spTree>
      <p:nvGrpSpPr>
        <p:cNvPr id="1" name=""/>
        <p:cNvGrpSpPr/>
        <p:nvPr/>
      </p:nvGrpSpPr>
      <p:grpSpPr bwMode="auto">
        <a:xfrm>
          <a:off x="0" y="0"/>
          <a:ext cx="0" cy="0"/>
          <a:chOff x="0" y="0"/>
          <a:chExt cx="0" cy="0"/>
        </a:xfrm>
      </p:grpSpPr>
      <p:pic>
        <p:nvPicPr>
          <p:cNvPr id="4" name="Inhaltsplatzhalter 3"/>
          <p:cNvPicPr>
            <a:picLocks noChangeAspect="1"/>
          </p:cNvPicPr>
          <p:nvPr userDrawn="1"/>
        </p:nvPicPr>
        <p:blipFill>
          <a:blip r:embed="rId2"/>
          <a:stretch/>
        </p:blipFill>
        <p:spPr bwMode="auto">
          <a:xfrm>
            <a:off x="147144" y="6406160"/>
            <a:ext cx="1090626" cy="380472"/>
          </a:xfrm>
          <a:prstGeom prst="rect">
            <a:avLst/>
          </a:prstGeom>
        </p:spPr>
      </p:pic>
      <p:cxnSp>
        <p:nvCxnSpPr>
          <p:cNvPr id="5" name="Gerader Verbinder 4"/>
          <p:cNvCxnSpPr>
            <a:cxnSpLocks/>
          </p:cNvCxnSpPr>
          <p:nvPr userDrawn="1"/>
        </p:nvCxnSpPr>
        <p:spPr bwMode="auto">
          <a:xfrm>
            <a:off x="0" y="6356350"/>
            <a:ext cx="1219200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6" name="Textfeld 5"/>
          <p:cNvSpPr>
            <a:spLocks noAdjustHandles="1"/>
          </p:cNvSpPr>
          <p:nvPr userDrawn="1"/>
        </p:nvSpPr>
        <p:spPr bwMode="auto">
          <a:xfrm>
            <a:off x="10812780" y="6444089"/>
            <a:ext cx="754379" cy="276999"/>
          </a:xfrm>
          <a:prstGeom prst="rect">
            <a:avLst/>
          </a:prstGeom>
          <a:noFill/>
        </p:spPr>
        <p:txBody>
          <a:bodyPr wrap="square" rtlCol="0">
            <a:spAutoFit/>
          </a:bodyPr>
          <a:lstStyle/>
          <a:p>
            <a:pPr>
              <a:defRPr/>
            </a:pPr>
            <a:r>
              <a:rPr lang="de-DE" sz="1200">
                <a:solidFill>
                  <a:schemeClr val="accent1"/>
                </a:solidFill>
              </a:rPr>
              <a:t>S. </a:t>
            </a:r>
            <a:fld id="{7E8B25BA-FAF8-4C1E-A522-4F2E2A7A12CB}" type="slidenum">
              <a:rPr lang="de-DE" sz="1200">
                <a:solidFill>
                  <a:schemeClr val="accent1"/>
                </a:solidFill>
              </a:rPr>
              <a:t>‹Nr.›</a:t>
            </a:fld>
            <a:endParaRPr lang="de-DE" sz="1600">
              <a:solidFill>
                <a:schemeClr val="accent1"/>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bwMode="auto">
        <a:xfrm>
          <a:off x="0" y="0"/>
          <a:ext cx="0" cy="0"/>
          <a:chOff x="0" y="0"/>
          <a:chExt cx="0" cy="0"/>
        </a:xfrm>
      </p:grpSpPr>
      <p:sp>
        <p:nvSpPr>
          <p:cNvPr id="4" name="Fußzeilenplatzhalter 1"/>
          <p:cNvSpPr>
            <a:spLocks noGrp="1"/>
          </p:cNvSpPr>
          <p:nvPr>
            <p:ph type="ftr" sz="quarter" idx="3"/>
          </p:nvPr>
        </p:nvSpPr>
        <p:spPr bwMode="auto">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r>
              <a:rPr lang="de-DE"/>
              <a:t>Hitzestress bei Rindern</a:t>
            </a:r>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hf sldNum="0" hdr="0" dt="0"/>
  <p:txStyles>
    <p:titleStyle>
      <a:lvl1pPr algn="l" defTabSz="914400">
        <a:lnSpc>
          <a:spcPct val="90000"/>
        </a:lnSpc>
        <a:spcBef>
          <a:spcPts val="0"/>
        </a:spcBef>
        <a:buNone/>
        <a:defRPr sz="4400">
          <a:solidFill>
            <a:schemeClr val="tx1"/>
          </a:solidFill>
          <a:latin typeface="+mj-lt"/>
          <a:ea typeface="+mj-ea"/>
          <a:cs typeface="+mj-cs"/>
        </a:defRPr>
      </a:lvl1pPr>
    </p:titleStyle>
    <p:bodyStyle>
      <a:lvl1pPr marL="228600" indent="-228600" algn="l" defTabSz="914400">
        <a:lnSpc>
          <a:spcPct val="90000"/>
        </a:lnSpc>
        <a:spcBef>
          <a:spcPts val="1000"/>
        </a:spcBef>
        <a:buFont typeface="Arial"/>
        <a:buChar char="•"/>
        <a:defRPr sz="2800">
          <a:solidFill>
            <a:schemeClr val="tx1"/>
          </a:solidFill>
          <a:latin typeface="+mn-lt"/>
          <a:ea typeface="+mn-ea"/>
          <a:cs typeface="+mn-cs"/>
        </a:defRPr>
      </a:lvl1pPr>
      <a:lvl2pPr marL="685800" indent="-228600" algn="l" defTabSz="914400">
        <a:lnSpc>
          <a:spcPct val="90000"/>
        </a:lnSpc>
        <a:spcBef>
          <a:spcPts val="500"/>
        </a:spcBef>
        <a:buFont typeface="Arial"/>
        <a:buChar char="•"/>
        <a:defRPr sz="2400">
          <a:solidFill>
            <a:schemeClr val="tx1"/>
          </a:solidFill>
          <a:latin typeface="+mn-lt"/>
          <a:ea typeface="+mn-ea"/>
          <a:cs typeface="+mn-cs"/>
        </a:defRPr>
      </a:lvl2pPr>
      <a:lvl3pPr marL="1143000" indent="-228600" algn="l" defTabSz="914400">
        <a:lnSpc>
          <a:spcPct val="90000"/>
        </a:lnSpc>
        <a:spcBef>
          <a:spcPts val="500"/>
        </a:spcBef>
        <a:buFont typeface="Arial"/>
        <a:buChar char="•"/>
        <a:defRPr sz="2000">
          <a:solidFill>
            <a:schemeClr val="tx1"/>
          </a:solidFill>
          <a:latin typeface="+mn-lt"/>
          <a:ea typeface="+mn-ea"/>
          <a:cs typeface="+mn-cs"/>
        </a:defRPr>
      </a:lvl3pPr>
      <a:lvl4pPr marL="1600200" indent="-228600" algn="l" defTabSz="914400">
        <a:lnSpc>
          <a:spcPct val="90000"/>
        </a:lnSpc>
        <a:spcBef>
          <a:spcPts val="500"/>
        </a:spcBef>
        <a:buFont typeface="Arial"/>
        <a:buChar char="•"/>
        <a:defRPr sz="1800">
          <a:solidFill>
            <a:schemeClr val="tx1"/>
          </a:solidFill>
          <a:latin typeface="+mn-lt"/>
          <a:ea typeface="+mn-ea"/>
          <a:cs typeface="+mn-cs"/>
        </a:defRPr>
      </a:lvl4pPr>
      <a:lvl5pPr marL="2057400" indent="-228600" algn="l" defTabSz="914400">
        <a:lnSpc>
          <a:spcPct val="90000"/>
        </a:lnSpc>
        <a:spcBef>
          <a:spcPts val="500"/>
        </a:spcBef>
        <a:buFont typeface="Arial"/>
        <a:buChar char="•"/>
        <a:defRPr sz="1800">
          <a:solidFill>
            <a:schemeClr val="tx1"/>
          </a:solidFill>
          <a:latin typeface="+mn-lt"/>
          <a:ea typeface="+mn-ea"/>
          <a:cs typeface="+mn-cs"/>
        </a:defRPr>
      </a:lvl5pPr>
      <a:lvl6pPr marL="2514600" indent="-228600" algn="l" defTabSz="914400">
        <a:lnSpc>
          <a:spcPct val="90000"/>
        </a:lnSpc>
        <a:spcBef>
          <a:spcPts val="500"/>
        </a:spcBef>
        <a:buFont typeface="Arial"/>
        <a:buChar char="•"/>
        <a:defRPr sz="1800">
          <a:solidFill>
            <a:schemeClr val="tx1"/>
          </a:solidFill>
          <a:latin typeface="+mn-lt"/>
          <a:ea typeface="+mn-ea"/>
          <a:cs typeface="+mn-cs"/>
        </a:defRPr>
      </a:lvl6pPr>
      <a:lvl7pPr marL="2971800" indent="-228600" algn="l" defTabSz="914400">
        <a:lnSpc>
          <a:spcPct val="90000"/>
        </a:lnSpc>
        <a:spcBef>
          <a:spcPts val="500"/>
        </a:spcBef>
        <a:buFont typeface="Arial"/>
        <a:buChar char="•"/>
        <a:defRPr sz="1800">
          <a:solidFill>
            <a:schemeClr val="tx1"/>
          </a:solidFill>
          <a:latin typeface="+mn-lt"/>
          <a:ea typeface="+mn-ea"/>
          <a:cs typeface="+mn-cs"/>
        </a:defRPr>
      </a:lvl7pPr>
      <a:lvl8pPr marL="3429000" indent="-228600" algn="l" defTabSz="914400">
        <a:lnSpc>
          <a:spcPct val="90000"/>
        </a:lnSpc>
        <a:spcBef>
          <a:spcPts val="500"/>
        </a:spcBef>
        <a:buFont typeface="Arial"/>
        <a:buChar char="•"/>
        <a:defRPr sz="1800">
          <a:solidFill>
            <a:schemeClr val="tx1"/>
          </a:solidFill>
          <a:latin typeface="+mn-lt"/>
          <a:ea typeface="+mn-ea"/>
          <a:cs typeface="+mn-cs"/>
        </a:defRPr>
      </a:lvl8pPr>
      <a:lvl9pPr marL="3886200" indent="-228600" algn="l" defTabSz="914400">
        <a:lnSpc>
          <a:spcPct val="90000"/>
        </a:lnSpc>
        <a:spcBef>
          <a:spcPts val="500"/>
        </a:spcBef>
        <a:buFont typeface="Arial"/>
        <a:buChar char="•"/>
        <a:defRPr sz="1800">
          <a:solidFill>
            <a:schemeClr val="tx1"/>
          </a:solidFill>
          <a:latin typeface="+mn-lt"/>
          <a:ea typeface="+mn-ea"/>
          <a:cs typeface="+mn-cs"/>
        </a:defRPr>
      </a:lvl9pPr>
    </p:bodyStyle>
    <p:otherStyle>
      <a:defPPr>
        <a:defRPr lang="de-DE"/>
      </a:defPPr>
      <a:lvl1pPr marL="0" algn="l" defTabSz="914400">
        <a:defRPr sz="1800">
          <a:solidFill>
            <a:schemeClr val="tx1"/>
          </a:solidFill>
          <a:latin typeface="+mn-lt"/>
          <a:ea typeface="+mn-ea"/>
          <a:cs typeface="+mn-cs"/>
        </a:defRPr>
      </a:lvl1pPr>
      <a:lvl2pPr marL="457200" algn="l" defTabSz="914400">
        <a:defRPr sz="1800">
          <a:solidFill>
            <a:schemeClr val="tx1"/>
          </a:solidFill>
          <a:latin typeface="+mn-lt"/>
          <a:ea typeface="+mn-ea"/>
          <a:cs typeface="+mn-cs"/>
        </a:defRPr>
      </a:lvl2pPr>
      <a:lvl3pPr marL="914400" algn="l" defTabSz="914400">
        <a:defRPr sz="1800">
          <a:solidFill>
            <a:schemeClr val="tx1"/>
          </a:solidFill>
          <a:latin typeface="+mn-lt"/>
          <a:ea typeface="+mn-ea"/>
          <a:cs typeface="+mn-cs"/>
        </a:defRPr>
      </a:lvl3pPr>
      <a:lvl4pPr marL="1371600" algn="l" defTabSz="914400">
        <a:defRPr sz="1800">
          <a:solidFill>
            <a:schemeClr val="tx1"/>
          </a:solidFill>
          <a:latin typeface="+mn-lt"/>
          <a:ea typeface="+mn-ea"/>
          <a:cs typeface="+mn-cs"/>
        </a:defRPr>
      </a:lvl4pPr>
      <a:lvl5pPr marL="1828800" algn="l" defTabSz="914400">
        <a:defRPr sz="1800">
          <a:solidFill>
            <a:schemeClr val="tx1"/>
          </a:solidFill>
          <a:latin typeface="+mn-lt"/>
          <a:ea typeface="+mn-ea"/>
          <a:cs typeface="+mn-cs"/>
        </a:defRPr>
      </a:lvl5pPr>
      <a:lvl6pPr marL="2286000" algn="l" defTabSz="914400">
        <a:defRPr sz="1800">
          <a:solidFill>
            <a:schemeClr val="tx1"/>
          </a:solidFill>
          <a:latin typeface="+mn-lt"/>
          <a:ea typeface="+mn-ea"/>
          <a:cs typeface="+mn-cs"/>
        </a:defRPr>
      </a:lvl6pPr>
      <a:lvl7pPr marL="2743200" algn="l" defTabSz="914400">
        <a:defRPr sz="1800">
          <a:solidFill>
            <a:schemeClr val="tx1"/>
          </a:solidFill>
          <a:latin typeface="+mn-lt"/>
          <a:ea typeface="+mn-ea"/>
          <a:cs typeface="+mn-cs"/>
        </a:defRPr>
      </a:lvl7pPr>
      <a:lvl8pPr marL="3200400" algn="l" defTabSz="914400">
        <a:defRPr sz="1800">
          <a:solidFill>
            <a:schemeClr val="tx1"/>
          </a:solidFill>
          <a:latin typeface="+mn-lt"/>
          <a:ea typeface="+mn-ea"/>
          <a:cs typeface="+mn-cs"/>
        </a:defRPr>
      </a:lvl8pPr>
      <a:lvl9pPr marL="3657600" algn="l" defTabSz="914400">
        <a:defRPr sz="18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s://awa.agriadapt.eu/de/" TargetMode="External"/><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23.png"/></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ctrTitle"/>
          </p:nvPr>
        </p:nvSpPr>
        <p:spPr bwMode="auto">
          <a:xfrm>
            <a:off x="1524000" y="1323473"/>
            <a:ext cx="9144000" cy="2233042"/>
          </a:xfrm>
        </p:spPr>
        <p:txBody>
          <a:bodyPr/>
          <a:lstStyle/>
          <a:p>
            <a:pPr>
              <a:defRPr/>
            </a:pPr>
            <a:r>
              <a:rPr lang="de-DE"/>
              <a:t>Hitzestress bei Rindern</a:t>
            </a:r>
            <a:endParaRPr/>
          </a:p>
        </p:txBody>
      </p:sp>
      <p:pic>
        <p:nvPicPr>
          <p:cNvPr id="5" name="Grafik 2"/>
          <p:cNvPicPr>
            <a:picLocks noChangeAspect="1"/>
          </p:cNvPicPr>
          <p:nvPr/>
        </p:nvPicPr>
        <p:blipFill>
          <a:blip r:embed="rId3"/>
          <a:stretch/>
        </p:blipFill>
        <p:spPr bwMode="auto">
          <a:xfrm>
            <a:off x="4792104" y="2154391"/>
            <a:ext cx="2607791" cy="153682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Grundlagen</a:t>
            </a:r>
            <a:endParaRPr dirty="0"/>
          </a:p>
        </p:txBody>
      </p:sp>
      <p:sp>
        <p:nvSpPr>
          <p:cNvPr id="5" name="Fußzeilenplatzhalter 3"/>
          <p:cNvSpPr>
            <a:spLocks noGrp="1"/>
          </p:cNvSpPr>
          <p:nvPr>
            <p:ph type="ftr" sz="quarter" idx="10"/>
          </p:nvPr>
        </p:nvSpPr>
        <p:spPr bwMode="auto"/>
        <p:txBody>
          <a:bodyPr/>
          <a:lstStyle/>
          <a:p>
            <a:pPr>
              <a:defRPr/>
            </a:pPr>
            <a:r>
              <a:rPr lang="de-DE"/>
              <a:t>Hitzestress bei Rindern</a:t>
            </a:r>
            <a:endParaRPr/>
          </a:p>
        </p:txBody>
      </p:sp>
      <p:sp>
        <p:nvSpPr>
          <p:cNvPr id="6" name="Untertitel 2"/>
          <p:cNvSpPr>
            <a:spLocks noGrp="1"/>
          </p:cNvSpPr>
          <p:nvPr>
            <p:ph idx="1"/>
          </p:nvPr>
        </p:nvSpPr>
        <p:spPr bwMode="auto"/>
        <p:txBody>
          <a:bodyPr/>
          <a:lstStyle/>
          <a:p>
            <a:pPr marL="0" indent="0" algn="l">
              <a:buNone/>
              <a:defRPr/>
            </a:pPr>
            <a:endParaRPr lang="de-DE" sz="1000" dirty="0">
              <a:cs typeface="Arial"/>
            </a:endParaRPr>
          </a:p>
          <a:p>
            <a:pPr marL="0" indent="0" algn="l">
              <a:buNone/>
              <a:defRPr/>
            </a:pPr>
            <a:endParaRPr lang="de-DE" sz="1000" dirty="0">
              <a:cs typeface="Arial"/>
            </a:endParaRPr>
          </a:p>
          <a:p>
            <a:pPr marL="0" indent="0" algn="l">
              <a:buNone/>
              <a:defRPr/>
            </a:pPr>
            <a:endParaRPr lang="de-DE" sz="1000" dirty="0">
              <a:cs typeface="Arial"/>
            </a:endParaRPr>
          </a:p>
          <a:p>
            <a:pPr marL="0" indent="0" algn="l">
              <a:buNone/>
              <a:defRPr/>
            </a:pPr>
            <a:endParaRPr lang="de-DE" sz="1000" dirty="0">
              <a:cs typeface="Arial"/>
            </a:endParaRPr>
          </a:p>
          <a:p>
            <a:pPr marL="342900" indent="-342900" algn="ctr">
              <a:buFont typeface="Courier New"/>
              <a:buChar char="o"/>
              <a:defRPr/>
            </a:pPr>
            <a:r>
              <a:rPr lang="de-DE" dirty="0">
                <a:cs typeface="Arial"/>
              </a:rPr>
              <a:t>Temperaturoptimum der Rinder: 4 - 16°C (=thermoneutraler Bereich)</a:t>
            </a:r>
            <a:endParaRPr dirty="0"/>
          </a:p>
          <a:p>
            <a:pPr marL="0" indent="0" algn="l">
              <a:buNone/>
              <a:defRPr/>
            </a:pPr>
            <a:endParaRPr lang="de-DE" sz="2400" dirty="0">
              <a:cs typeface="Arial"/>
            </a:endParaRPr>
          </a:p>
          <a:p>
            <a:pPr marL="0" indent="0" algn="l">
              <a:buNone/>
              <a:defRPr/>
            </a:pPr>
            <a:endParaRPr lang="de-DE" dirty="0">
              <a:cs typeface="Arial"/>
            </a:endParaRPr>
          </a:p>
          <a:p>
            <a:pPr marL="457200" lvl="1" indent="0" algn="l">
              <a:buNone/>
              <a:defRPr/>
            </a:pPr>
            <a:endParaRPr lang="de-DE" dirty="0">
              <a:cs typeface="Arial"/>
            </a:endParaRPr>
          </a:p>
          <a:p>
            <a:pPr marL="342900" indent="-342900" algn="l">
              <a:buFont typeface="Courier New"/>
              <a:buChar char="o"/>
              <a:defRPr/>
            </a:pPr>
            <a:endParaRPr lang="de-DE" dirty="0">
              <a:cs typeface="Arial"/>
            </a:endParaRPr>
          </a:p>
          <a:p>
            <a:pPr marL="800100" lvl="1" indent="-342900" algn="l">
              <a:buFont typeface="Wingdings"/>
              <a:buChar char="Ø"/>
              <a:defRPr/>
            </a:pPr>
            <a:endParaRPr lang="de-DE" sz="2400" dirty="0">
              <a:cs typeface="Arial"/>
            </a:endParaRPr>
          </a:p>
          <a:p>
            <a:pPr marL="342900" indent="-342900" algn="l">
              <a:buFont typeface="Wingdings"/>
              <a:buChar char="Ø"/>
              <a:defRPr/>
            </a:pPr>
            <a:endParaRPr lang="de-DE" dirty="0">
              <a:cs typeface="Arial"/>
            </a:endParaRPr>
          </a:p>
          <a:p>
            <a:pPr>
              <a:defRPr/>
            </a:pPr>
            <a:endParaRPr lang="de-DE" dirty="0">
              <a:cs typeface="Arial"/>
            </a:endParaRPr>
          </a:p>
        </p:txBody>
      </p:sp>
      <p:sp>
        <p:nvSpPr>
          <p:cNvPr id="7" name="Textfeld 5"/>
          <p:cNvSpPr>
            <a:spLocks/>
          </p:cNvSpPr>
          <p:nvPr/>
        </p:nvSpPr>
        <p:spPr bwMode="auto">
          <a:xfrm>
            <a:off x="9963150" y="5855192"/>
            <a:ext cx="702436" cy="261610"/>
          </a:xfrm>
          <a:prstGeom prst="rect">
            <a:avLst/>
          </a:prstGeom>
          <a:noFill/>
          <a:ln>
            <a:solidFill>
              <a:schemeClr val="tx1"/>
            </a:solidFill>
          </a:ln>
        </p:spPr>
        <p:txBody>
          <a:bodyPr wrap="none" rtlCol="0">
            <a:spAutoFit/>
          </a:bodyPr>
          <a:lstStyle/>
          <a:p>
            <a:pPr>
              <a:defRPr/>
            </a:pPr>
            <a:r>
              <a:rPr lang="de-DE" sz="1100"/>
              <a:t>LfL, 2016</a:t>
            </a:r>
            <a:endParaRPr/>
          </a:p>
        </p:txBody>
      </p:sp>
    </p:spTree>
    <p:extLst>
      <p:ext uri="{BB962C8B-B14F-4D97-AF65-F5344CB8AC3E}">
        <p14:creationId xmlns:p14="http://schemas.microsoft.com/office/powerpoint/2010/main" val="18974327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Grundlagen</a:t>
            </a:r>
            <a:endParaRPr dirty="0"/>
          </a:p>
        </p:txBody>
      </p:sp>
      <p:sp>
        <p:nvSpPr>
          <p:cNvPr id="5" name="Fußzeilenplatzhalter 3"/>
          <p:cNvSpPr>
            <a:spLocks noGrp="1"/>
          </p:cNvSpPr>
          <p:nvPr>
            <p:ph type="ftr" sz="quarter" idx="10"/>
          </p:nvPr>
        </p:nvSpPr>
        <p:spPr bwMode="auto"/>
        <p:txBody>
          <a:bodyPr/>
          <a:lstStyle/>
          <a:p>
            <a:pPr>
              <a:defRPr/>
            </a:pPr>
            <a:r>
              <a:rPr lang="de-DE"/>
              <a:t>Hitzestress bei Rindern</a:t>
            </a:r>
            <a:endParaRPr/>
          </a:p>
        </p:txBody>
      </p:sp>
      <p:sp>
        <p:nvSpPr>
          <p:cNvPr id="6" name="Untertitel 2"/>
          <p:cNvSpPr>
            <a:spLocks noGrp="1"/>
          </p:cNvSpPr>
          <p:nvPr>
            <p:ph idx="1"/>
          </p:nvPr>
        </p:nvSpPr>
        <p:spPr bwMode="auto"/>
        <p:txBody>
          <a:bodyPr/>
          <a:lstStyle/>
          <a:p>
            <a:pPr marL="0" indent="0" algn="l">
              <a:buNone/>
              <a:defRPr/>
            </a:pPr>
            <a:endParaRPr lang="de-DE" sz="1000" dirty="0">
              <a:cs typeface="Arial"/>
            </a:endParaRPr>
          </a:p>
          <a:p>
            <a:pPr marL="0" indent="0" algn="l">
              <a:buNone/>
              <a:defRPr/>
            </a:pPr>
            <a:endParaRPr lang="de-DE" sz="1000" dirty="0">
              <a:cs typeface="Arial"/>
            </a:endParaRPr>
          </a:p>
          <a:p>
            <a:pPr marL="0" indent="0" algn="l">
              <a:buNone/>
              <a:defRPr/>
            </a:pPr>
            <a:endParaRPr lang="de-DE" sz="1000" dirty="0">
              <a:cs typeface="Arial"/>
            </a:endParaRPr>
          </a:p>
          <a:p>
            <a:pPr marL="0" indent="0" algn="l">
              <a:buNone/>
              <a:defRPr/>
            </a:pPr>
            <a:endParaRPr lang="de-DE" sz="1000" dirty="0">
              <a:cs typeface="Arial"/>
            </a:endParaRPr>
          </a:p>
          <a:p>
            <a:pPr marL="0" indent="0" algn="l">
              <a:buNone/>
              <a:defRPr/>
            </a:pPr>
            <a:endParaRPr lang="de-DE" sz="2400" dirty="0">
              <a:cs typeface="Arial"/>
            </a:endParaRPr>
          </a:p>
          <a:p>
            <a:pPr marL="0" indent="0" algn="l">
              <a:buNone/>
              <a:defRPr/>
            </a:pPr>
            <a:endParaRPr lang="de-DE" dirty="0">
              <a:cs typeface="Arial"/>
            </a:endParaRPr>
          </a:p>
          <a:p>
            <a:pPr marL="457200" lvl="1" indent="0" algn="l">
              <a:buNone/>
              <a:defRPr/>
            </a:pPr>
            <a:endParaRPr lang="de-DE" dirty="0">
              <a:cs typeface="Arial"/>
            </a:endParaRPr>
          </a:p>
          <a:p>
            <a:pPr marL="342900" indent="-342900" algn="l">
              <a:buFont typeface="Courier New"/>
              <a:buChar char="o"/>
              <a:defRPr/>
            </a:pPr>
            <a:endParaRPr lang="de-DE" dirty="0">
              <a:cs typeface="Arial"/>
            </a:endParaRPr>
          </a:p>
          <a:p>
            <a:pPr marL="800100" lvl="1" indent="-342900" algn="l">
              <a:buFont typeface="Wingdings"/>
              <a:buChar char="Ø"/>
              <a:defRPr/>
            </a:pPr>
            <a:endParaRPr lang="de-DE" sz="2400" dirty="0">
              <a:cs typeface="Arial"/>
            </a:endParaRPr>
          </a:p>
          <a:p>
            <a:pPr marL="342900" indent="-342900" algn="l">
              <a:buFont typeface="Wingdings"/>
              <a:buChar char="Ø"/>
              <a:defRPr/>
            </a:pPr>
            <a:endParaRPr lang="de-DE" dirty="0">
              <a:cs typeface="Arial"/>
            </a:endParaRPr>
          </a:p>
          <a:p>
            <a:pPr>
              <a:defRPr/>
            </a:pPr>
            <a:endParaRPr lang="de-DE" dirty="0">
              <a:cs typeface="Arial"/>
            </a:endParaRPr>
          </a:p>
        </p:txBody>
      </p:sp>
      <p:sp>
        <p:nvSpPr>
          <p:cNvPr id="7" name="Textfeld 5"/>
          <p:cNvSpPr>
            <a:spLocks/>
          </p:cNvSpPr>
          <p:nvPr/>
        </p:nvSpPr>
        <p:spPr bwMode="auto">
          <a:xfrm>
            <a:off x="10530773" y="5984709"/>
            <a:ext cx="1135247" cy="261610"/>
          </a:xfrm>
          <a:prstGeom prst="rect">
            <a:avLst/>
          </a:prstGeom>
          <a:noFill/>
          <a:ln>
            <a:solidFill>
              <a:schemeClr val="tx1"/>
            </a:solidFill>
          </a:ln>
        </p:spPr>
        <p:txBody>
          <a:bodyPr wrap="none" rtlCol="0">
            <a:spAutoFit/>
          </a:bodyPr>
          <a:lstStyle/>
          <a:p>
            <a:pPr>
              <a:defRPr/>
            </a:pPr>
            <a:r>
              <a:rPr lang="de-DE" sz="1100" dirty="0"/>
              <a:t>DWD, Klimaatlas</a:t>
            </a:r>
            <a:endParaRPr dirty="0"/>
          </a:p>
        </p:txBody>
      </p:sp>
      <p:pic>
        <p:nvPicPr>
          <p:cNvPr id="2" name="Grafik 1">
            <a:extLst>
              <a:ext uri="{FF2B5EF4-FFF2-40B4-BE49-F238E27FC236}">
                <a16:creationId xmlns:a16="http://schemas.microsoft.com/office/drawing/2014/main" id="{2D3AC914-6A13-4896-9B4F-E856D1C8E370}"/>
              </a:ext>
            </a:extLst>
          </p:cNvPr>
          <p:cNvPicPr>
            <a:picLocks noChangeAspect="1"/>
          </p:cNvPicPr>
          <p:nvPr/>
        </p:nvPicPr>
        <p:blipFill>
          <a:blip r:embed="rId3"/>
          <a:stretch>
            <a:fillRect/>
          </a:stretch>
        </p:blipFill>
        <p:spPr>
          <a:xfrm>
            <a:off x="1459479" y="1197588"/>
            <a:ext cx="3853543" cy="5394960"/>
          </a:xfrm>
          <a:prstGeom prst="rect">
            <a:avLst/>
          </a:prstGeom>
        </p:spPr>
      </p:pic>
      <p:pic>
        <p:nvPicPr>
          <p:cNvPr id="3" name="Grafik 2">
            <a:extLst>
              <a:ext uri="{FF2B5EF4-FFF2-40B4-BE49-F238E27FC236}">
                <a16:creationId xmlns:a16="http://schemas.microsoft.com/office/drawing/2014/main" id="{EA0415A2-52AA-4A75-A9CB-F3AD6CC2CED0}"/>
              </a:ext>
            </a:extLst>
          </p:cNvPr>
          <p:cNvPicPr>
            <a:picLocks noChangeAspect="1"/>
          </p:cNvPicPr>
          <p:nvPr/>
        </p:nvPicPr>
        <p:blipFill>
          <a:blip r:embed="rId4"/>
          <a:stretch>
            <a:fillRect/>
          </a:stretch>
        </p:blipFill>
        <p:spPr>
          <a:xfrm>
            <a:off x="6587445" y="1097915"/>
            <a:ext cx="3919424" cy="5487195"/>
          </a:xfrm>
          <a:prstGeom prst="rect">
            <a:avLst/>
          </a:prstGeom>
        </p:spPr>
      </p:pic>
      <p:sp>
        <p:nvSpPr>
          <p:cNvPr id="8" name="Textfeld 7">
            <a:extLst>
              <a:ext uri="{FF2B5EF4-FFF2-40B4-BE49-F238E27FC236}">
                <a16:creationId xmlns:a16="http://schemas.microsoft.com/office/drawing/2014/main" id="{82895D3D-A0A6-44B2-AE27-C5FBB5802B2F}"/>
              </a:ext>
            </a:extLst>
          </p:cNvPr>
          <p:cNvSpPr txBox="1"/>
          <p:nvPr/>
        </p:nvSpPr>
        <p:spPr>
          <a:xfrm flipH="1">
            <a:off x="1343472" y="990123"/>
            <a:ext cx="9754925" cy="461665"/>
          </a:xfrm>
          <a:prstGeom prst="rect">
            <a:avLst/>
          </a:prstGeom>
          <a:noFill/>
        </p:spPr>
        <p:txBody>
          <a:bodyPr wrap="square" rtlCol="0">
            <a:spAutoFit/>
          </a:bodyPr>
          <a:lstStyle/>
          <a:p>
            <a:r>
              <a:rPr lang="de-DE" sz="2400" b="1" dirty="0"/>
              <a:t>	Normalwerte 1961-1990 			Aktuell 2019</a:t>
            </a:r>
          </a:p>
        </p:txBody>
      </p:sp>
    </p:spTree>
    <p:extLst>
      <p:ext uri="{BB962C8B-B14F-4D97-AF65-F5344CB8AC3E}">
        <p14:creationId xmlns:p14="http://schemas.microsoft.com/office/powerpoint/2010/main" val="37521255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Grundlagen</a:t>
            </a:r>
            <a:endParaRPr dirty="0"/>
          </a:p>
        </p:txBody>
      </p:sp>
      <p:sp>
        <p:nvSpPr>
          <p:cNvPr id="5" name="Fußzeilenplatzhalter 3"/>
          <p:cNvSpPr>
            <a:spLocks noGrp="1"/>
          </p:cNvSpPr>
          <p:nvPr>
            <p:ph type="ftr" sz="quarter" idx="10"/>
          </p:nvPr>
        </p:nvSpPr>
        <p:spPr bwMode="auto"/>
        <p:txBody>
          <a:bodyPr/>
          <a:lstStyle/>
          <a:p>
            <a:pPr>
              <a:defRPr/>
            </a:pPr>
            <a:r>
              <a:rPr lang="de-DE"/>
              <a:t>Hitzestress bei Rindern</a:t>
            </a:r>
            <a:endParaRPr/>
          </a:p>
        </p:txBody>
      </p:sp>
      <p:sp>
        <p:nvSpPr>
          <p:cNvPr id="6" name="Untertitel 2"/>
          <p:cNvSpPr>
            <a:spLocks noGrp="1"/>
          </p:cNvSpPr>
          <p:nvPr>
            <p:ph idx="1"/>
          </p:nvPr>
        </p:nvSpPr>
        <p:spPr bwMode="auto"/>
        <p:txBody>
          <a:bodyPr/>
          <a:lstStyle/>
          <a:p>
            <a:pPr marL="0" indent="0" algn="l">
              <a:buNone/>
              <a:defRPr/>
            </a:pPr>
            <a:endParaRPr lang="de-DE" sz="1000" dirty="0">
              <a:cs typeface="Arial"/>
            </a:endParaRPr>
          </a:p>
          <a:p>
            <a:pPr marL="0" indent="0" algn="l">
              <a:buNone/>
              <a:defRPr/>
            </a:pPr>
            <a:endParaRPr lang="de-DE" sz="1000" dirty="0">
              <a:cs typeface="Arial"/>
            </a:endParaRPr>
          </a:p>
          <a:p>
            <a:pPr marL="0" indent="0" algn="l">
              <a:buNone/>
              <a:defRPr/>
            </a:pPr>
            <a:endParaRPr lang="de-DE" sz="1000" dirty="0">
              <a:cs typeface="Arial"/>
            </a:endParaRPr>
          </a:p>
          <a:p>
            <a:pPr marL="0" indent="0" algn="l">
              <a:buNone/>
              <a:defRPr/>
            </a:pPr>
            <a:endParaRPr lang="de-DE" sz="1000" dirty="0">
              <a:cs typeface="Arial"/>
            </a:endParaRPr>
          </a:p>
          <a:p>
            <a:pPr marL="0" indent="0" algn="l">
              <a:buNone/>
              <a:defRPr/>
            </a:pPr>
            <a:endParaRPr lang="de-DE" sz="2400" dirty="0">
              <a:cs typeface="Arial"/>
            </a:endParaRPr>
          </a:p>
          <a:p>
            <a:pPr marL="0" indent="0" algn="l">
              <a:buNone/>
              <a:defRPr/>
            </a:pPr>
            <a:endParaRPr lang="de-DE" dirty="0">
              <a:cs typeface="Arial"/>
            </a:endParaRPr>
          </a:p>
          <a:p>
            <a:pPr marL="457200" lvl="1" indent="0" algn="l">
              <a:buNone/>
              <a:defRPr/>
            </a:pPr>
            <a:endParaRPr lang="de-DE" dirty="0">
              <a:cs typeface="Arial"/>
            </a:endParaRPr>
          </a:p>
          <a:p>
            <a:pPr marL="342900" indent="-342900" algn="l">
              <a:buFont typeface="Courier New"/>
              <a:buChar char="o"/>
              <a:defRPr/>
            </a:pPr>
            <a:endParaRPr lang="de-DE" dirty="0">
              <a:cs typeface="Arial"/>
            </a:endParaRPr>
          </a:p>
          <a:p>
            <a:pPr marL="800100" lvl="1" indent="-342900" algn="l">
              <a:buFont typeface="Wingdings"/>
              <a:buChar char="Ø"/>
              <a:defRPr/>
            </a:pPr>
            <a:endParaRPr lang="de-DE" sz="2400" dirty="0">
              <a:cs typeface="Arial"/>
            </a:endParaRPr>
          </a:p>
          <a:p>
            <a:pPr marL="342900" indent="-342900" algn="l">
              <a:buFont typeface="Wingdings"/>
              <a:buChar char="Ø"/>
              <a:defRPr/>
            </a:pPr>
            <a:endParaRPr lang="de-DE" dirty="0">
              <a:cs typeface="Arial"/>
            </a:endParaRPr>
          </a:p>
          <a:p>
            <a:pPr>
              <a:defRPr/>
            </a:pPr>
            <a:endParaRPr lang="de-DE" dirty="0">
              <a:cs typeface="Arial"/>
            </a:endParaRPr>
          </a:p>
        </p:txBody>
      </p:sp>
      <p:sp>
        <p:nvSpPr>
          <p:cNvPr id="7" name="Textfeld 5"/>
          <p:cNvSpPr>
            <a:spLocks/>
          </p:cNvSpPr>
          <p:nvPr/>
        </p:nvSpPr>
        <p:spPr bwMode="auto">
          <a:xfrm>
            <a:off x="10530773" y="5984709"/>
            <a:ext cx="1135247" cy="261610"/>
          </a:xfrm>
          <a:prstGeom prst="rect">
            <a:avLst/>
          </a:prstGeom>
          <a:noFill/>
          <a:ln>
            <a:solidFill>
              <a:schemeClr val="tx1"/>
            </a:solidFill>
          </a:ln>
        </p:spPr>
        <p:txBody>
          <a:bodyPr wrap="none" rtlCol="0">
            <a:spAutoFit/>
          </a:bodyPr>
          <a:lstStyle/>
          <a:p>
            <a:pPr>
              <a:defRPr/>
            </a:pPr>
            <a:r>
              <a:rPr lang="de-DE" sz="1100" dirty="0"/>
              <a:t>DWD, Klimaatlas</a:t>
            </a:r>
            <a:endParaRPr dirty="0"/>
          </a:p>
        </p:txBody>
      </p:sp>
      <p:sp>
        <p:nvSpPr>
          <p:cNvPr id="8" name="Textfeld 7">
            <a:extLst>
              <a:ext uri="{FF2B5EF4-FFF2-40B4-BE49-F238E27FC236}">
                <a16:creationId xmlns:a16="http://schemas.microsoft.com/office/drawing/2014/main" id="{82895D3D-A0A6-44B2-AE27-C5FBB5802B2F}"/>
              </a:ext>
            </a:extLst>
          </p:cNvPr>
          <p:cNvSpPr txBox="1"/>
          <p:nvPr/>
        </p:nvSpPr>
        <p:spPr>
          <a:xfrm flipH="1">
            <a:off x="1343472" y="990123"/>
            <a:ext cx="9754925" cy="461665"/>
          </a:xfrm>
          <a:prstGeom prst="rect">
            <a:avLst/>
          </a:prstGeom>
          <a:noFill/>
        </p:spPr>
        <p:txBody>
          <a:bodyPr wrap="square" rtlCol="0">
            <a:spAutoFit/>
          </a:bodyPr>
          <a:lstStyle/>
          <a:p>
            <a:r>
              <a:rPr lang="de-DE" sz="2400" b="1" dirty="0"/>
              <a:t>	Normalwerte 1961-1990 			Aktuell 2019</a:t>
            </a:r>
          </a:p>
        </p:txBody>
      </p:sp>
      <p:pic>
        <p:nvPicPr>
          <p:cNvPr id="9" name="Grafik 8">
            <a:extLst>
              <a:ext uri="{FF2B5EF4-FFF2-40B4-BE49-F238E27FC236}">
                <a16:creationId xmlns:a16="http://schemas.microsoft.com/office/drawing/2014/main" id="{22B9E486-EF40-477B-80AC-F1F5B5A02D30}"/>
              </a:ext>
            </a:extLst>
          </p:cNvPr>
          <p:cNvPicPr>
            <a:picLocks noChangeAspect="1"/>
          </p:cNvPicPr>
          <p:nvPr/>
        </p:nvPicPr>
        <p:blipFill>
          <a:blip r:embed="rId3"/>
          <a:stretch>
            <a:fillRect/>
          </a:stretch>
        </p:blipFill>
        <p:spPr>
          <a:xfrm>
            <a:off x="1684605" y="1393683"/>
            <a:ext cx="3743763" cy="5241268"/>
          </a:xfrm>
          <a:prstGeom prst="rect">
            <a:avLst/>
          </a:prstGeom>
        </p:spPr>
      </p:pic>
      <p:pic>
        <p:nvPicPr>
          <p:cNvPr id="10" name="Grafik 9">
            <a:extLst>
              <a:ext uri="{FF2B5EF4-FFF2-40B4-BE49-F238E27FC236}">
                <a16:creationId xmlns:a16="http://schemas.microsoft.com/office/drawing/2014/main" id="{B0433F80-14D0-4263-96BB-9141D379A1B8}"/>
              </a:ext>
            </a:extLst>
          </p:cNvPr>
          <p:cNvPicPr>
            <a:picLocks noChangeAspect="1"/>
          </p:cNvPicPr>
          <p:nvPr/>
        </p:nvPicPr>
        <p:blipFill>
          <a:blip r:embed="rId4"/>
          <a:stretch>
            <a:fillRect/>
          </a:stretch>
        </p:blipFill>
        <p:spPr>
          <a:xfrm>
            <a:off x="6509704" y="1352572"/>
            <a:ext cx="3743763" cy="5241268"/>
          </a:xfrm>
          <a:prstGeom prst="rect">
            <a:avLst/>
          </a:prstGeom>
        </p:spPr>
      </p:pic>
    </p:spTree>
    <p:extLst>
      <p:ext uri="{BB962C8B-B14F-4D97-AF65-F5344CB8AC3E}">
        <p14:creationId xmlns:p14="http://schemas.microsoft.com/office/powerpoint/2010/main" val="20145570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THI-Index</a:t>
            </a:r>
            <a:endParaRPr dirty="0"/>
          </a:p>
        </p:txBody>
      </p:sp>
      <p:sp>
        <p:nvSpPr>
          <p:cNvPr id="5" name="Fußzeilenplatzhalter 3"/>
          <p:cNvSpPr>
            <a:spLocks noGrp="1"/>
          </p:cNvSpPr>
          <p:nvPr>
            <p:ph type="ftr" sz="quarter" idx="10"/>
          </p:nvPr>
        </p:nvSpPr>
        <p:spPr bwMode="auto"/>
        <p:txBody>
          <a:bodyPr/>
          <a:lstStyle/>
          <a:p>
            <a:pPr>
              <a:defRPr/>
            </a:pPr>
            <a:r>
              <a:rPr lang="de-DE"/>
              <a:t>Hitzestress bei Rindern</a:t>
            </a:r>
            <a:endParaRPr/>
          </a:p>
        </p:txBody>
      </p:sp>
      <p:sp>
        <p:nvSpPr>
          <p:cNvPr id="6" name="Untertitel 2"/>
          <p:cNvSpPr>
            <a:spLocks noGrp="1"/>
          </p:cNvSpPr>
          <p:nvPr>
            <p:ph idx="1"/>
          </p:nvPr>
        </p:nvSpPr>
        <p:spPr bwMode="auto"/>
        <p:txBody>
          <a:bodyPr/>
          <a:lstStyle/>
          <a:p>
            <a:pPr algn="l">
              <a:defRPr/>
            </a:pPr>
            <a:endParaRPr lang="de-DE">
              <a:latin typeface="Arial"/>
              <a:cs typeface="Arial"/>
            </a:endParaRPr>
          </a:p>
          <a:p>
            <a:pPr marL="800100" lvl="1" indent="-342900" algn="l">
              <a:buFont typeface="Wingdings"/>
              <a:buChar char="Ø"/>
              <a:defRPr/>
            </a:pPr>
            <a:endParaRPr lang="de-DE">
              <a:latin typeface="Arial"/>
              <a:cs typeface="Arial"/>
            </a:endParaRPr>
          </a:p>
          <a:p>
            <a:pPr marL="0" indent="0" algn="l">
              <a:buNone/>
              <a:defRPr/>
            </a:pPr>
            <a:endParaRPr lang="de-DE">
              <a:latin typeface="Arial"/>
              <a:cs typeface="Arial"/>
            </a:endParaRPr>
          </a:p>
          <a:p>
            <a:pPr>
              <a:defRPr/>
            </a:pPr>
            <a:endParaRPr lang="de-DE">
              <a:latin typeface="Arial"/>
              <a:cs typeface="Arial"/>
            </a:endParaRPr>
          </a:p>
        </p:txBody>
      </p:sp>
      <p:pic>
        <p:nvPicPr>
          <p:cNvPr id="7" name="Grafik 2"/>
          <p:cNvPicPr>
            <a:picLocks noChangeAspect="1"/>
          </p:cNvPicPr>
          <p:nvPr/>
        </p:nvPicPr>
        <p:blipFill>
          <a:blip r:embed="rId3"/>
          <a:stretch/>
        </p:blipFill>
        <p:spPr bwMode="auto">
          <a:xfrm>
            <a:off x="2741359" y="1057835"/>
            <a:ext cx="6709282" cy="5208822"/>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THI-Index</a:t>
            </a:r>
            <a:endParaRPr dirty="0"/>
          </a:p>
        </p:txBody>
      </p:sp>
      <p:sp>
        <p:nvSpPr>
          <p:cNvPr id="5" name="Fußzeilenplatzhalter 3"/>
          <p:cNvSpPr>
            <a:spLocks noGrp="1"/>
          </p:cNvSpPr>
          <p:nvPr>
            <p:ph type="ftr" sz="quarter" idx="10"/>
          </p:nvPr>
        </p:nvSpPr>
        <p:spPr bwMode="auto"/>
        <p:txBody>
          <a:bodyPr/>
          <a:lstStyle/>
          <a:p>
            <a:pPr>
              <a:defRPr/>
            </a:pPr>
            <a:r>
              <a:rPr lang="de-DE"/>
              <a:t>Hitzestress bei Rindern</a:t>
            </a:r>
            <a:endParaRPr/>
          </a:p>
        </p:txBody>
      </p:sp>
      <p:pic>
        <p:nvPicPr>
          <p:cNvPr id="6" name="Inhaltsplatzhalter 6"/>
          <p:cNvPicPr>
            <a:picLocks noGrp="1" noChangeAspect="1"/>
          </p:cNvPicPr>
          <p:nvPr>
            <p:ph idx="1"/>
          </p:nvPr>
        </p:nvPicPr>
        <p:blipFill>
          <a:blip r:embed="rId3"/>
          <a:srcRect l="36322" t="25306" r="33726" b="13111"/>
          <a:stretch/>
        </p:blipFill>
        <p:spPr bwMode="auto">
          <a:xfrm>
            <a:off x="5254171" y="442308"/>
            <a:ext cx="5431972" cy="6279167"/>
          </a:xfrm>
          <a:prstGeom prst="rect">
            <a:avLst/>
          </a:prstGeom>
        </p:spPr>
      </p:pic>
      <p:sp>
        <p:nvSpPr>
          <p:cNvPr id="7" name="Textfeld 7"/>
          <p:cNvSpPr>
            <a:spLocks/>
          </p:cNvSpPr>
          <p:nvPr/>
        </p:nvSpPr>
        <p:spPr bwMode="auto">
          <a:xfrm>
            <a:off x="838200" y="1451429"/>
            <a:ext cx="3748314" cy="1384995"/>
          </a:xfrm>
          <a:prstGeom prst="rect">
            <a:avLst/>
          </a:prstGeom>
          <a:noFill/>
        </p:spPr>
        <p:txBody>
          <a:bodyPr wrap="square" rtlCol="0">
            <a:spAutoFit/>
          </a:bodyPr>
          <a:lstStyle/>
          <a:p>
            <a:pPr>
              <a:defRPr/>
            </a:pPr>
            <a:r>
              <a:rPr lang="de-DE" sz="2800"/>
              <a:t>Folgen von Hitzestress in Abhängigkeit der Belastungsintensität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a:xfrm>
            <a:off x="191344" y="365125"/>
            <a:ext cx="12000656" cy="918528"/>
          </a:xfrm>
        </p:spPr>
        <p:txBody>
          <a:bodyPr>
            <a:normAutofit/>
          </a:bodyPr>
          <a:lstStyle/>
          <a:p>
            <a:pPr>
              <a:defRPr/>
            </a:pPr>
            <a:r>
              <a:rPr lang="de-DE" dirty="0"/>
              <a:t>Zusammenhang </a:t>
            </a:r>
            <a:r>
              <a:rPr lang="de-DE" u="sng" dirty="0"/>
              <a:t>Leistung – Wärmeproduktion - Lebendmasse</a:t>
            </a:r>
            <a:endParaRPr u="sng" dirty="0"/>
          </a:p>
        </p:txBody>
      </p:sp>
      <p:pic>
        <p:nvPicPr>
          <p:cNvPr id="5" name="Inhaltsplatzhalter 4"/>
          <p:cNvPicPr>
            <a:picLocks noGrp="1" noChangeAspect="1"/>
          </p:cNvPicPr>
          <p:nvPr>
            <p:ph idx="1"/>
          </p:nvPr>
        </p:nvPicPr>
        <p:blipFill>
          <a:blip r:embed="rId3"/>
          <a:stretch/>
        </p:blipFill>
        <p:spPr bwMode="auto">
          <a:xfrm>
            <a:off x="2305159" y="1451293"/>
            <a:ext cx="7581682" cy="4893310"/>
          </a:xfrm>
          <a:prstGeom prst="rect">
            <a:avLst/>
          </a:prstGeom>
        </p:spPr>
      </p:pic>
      <p:sp>
        <p:nvSpPr>
          <p:cNvPr id="6" name="Fußzeilenplatzhalter 3"/>
          <p:cNvSpPr>
            <a:spLocks noGrp="1"/>
          </p:cNvSpPr>
          <p:nvPr>
            <p:ph type="ftr" sz="quarter" idx="10"/>
          </p:nvPr>
        </p:nvSpPr>
        <p:spPr bwMode="auto"/>
        <p:txBody>
          <a:bodyPr/>
          <a:lstStyle/>
          <a:p>
            <a:pPr>
              <a:defRPr/>
            </a:pPr>
            <a:r>
              <a:rPr lang="de-DE"/>
              <a:t>Hitzestress bei Rindern</a:t>
            </a:r>
            <a:endParaRPr/>
          </a:p>
        </p:txBody>
      </p:sp>
      <p:sp>
        <p:nvSpPr>
          <p:cNvPr id="7" name="Textfeld 6"/>
          <p:cNvSpPr>
            <a:spLocks/>
          </p:cNvSpPr>
          <p:nvPr/>
        </p:nvSpPr>
        <p:spPr bwMode="auto">
          <a:xfrm>
            <a:off x="9693965" y="5913716"/>
            <a:ext cx="2498035" cy="430887"/>
          </a:xfrm>
          <a:prstGeom prst="rect">
            <a:avLst/>
          </a:prstGeom>
          <a:noFill/>
        </p:spPr>
        <p:txBody>
          <a:bodyPr wrap="square" rtlCol="0">
            <a:spAutoFit/>
          </a:bodyPr>
          <a:lstStyle/>
          <a:p>
            <a:pPr>
              <a:defRPr/>
            </a:pPr>
            <a:r>
              <a:rPr lang="de-DE" sz="1100"/>
              <a:t>BRADE, 2013, basierend auf Daten von JENTSCH et al., 2001</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Kühlung durch:</a:t>
            </a:r>
            <a:endParaRPr dirty="0"/>
          </a:p>
        </p:txBody>
      </p:sp>
      <p:sp>
        <p:nvSpPr>
          <p:cNvPr id="5" name="Fußzeilenplatzhalter 3"/>
          <p:cNvSpPr>
            <a:spLocks noGrp="1"/>
          </p:cNvSpPr>
          <p:nvPr>
            <p:ph type="ftr" sz="quarter" idx="10"/>
          </p:nvPr>
        </p:nvSpPr>
        <p:spPr bwMode="auto"/>
        <p:txBody>
          <a:bodyPr/>
          <a:lstStyle/>
          <a:p>
            <a:pPr>
              <a:defRPr/>
            </a:pPr>
            <a:r>
              <a:rPr lang="de-DE"/>
              <a:t>Hitzestress bei Rindern</a:t>
            </a:r>
            <a:endParaRPr/>
          </a:p>
        </p:txBody>
      </p:sp>
      <p:sp>
        <p:nvSpPr>
          <p:cNvPr id="6" name="Untertitel 2"/>
          <p:cNvSpPr>
            <a:spLocks noGrp="1"/>
          </p:cNvSpPr>
          <p:nvPr>
            <p:ph idx="1"/>
          </p:nvPr>
        </p:nvSpPr>
        <p:spPr bwMode="auto"/>
        <p:txBody>
          <a:bodyPr/>
          <a:lstStyle/>
          <a:p>
            <a:pPr marL="0" indent="0" algn="l">
              <a:buNone/>
              <a:defRPr/>
            </a:pPr>
            <a:endParaRPr lang="de-DE" dirty="0">
              <a:cs typeface="Arial"/>
            </a:endParaRPr>
          </a:p>
          <a:p>
            <a:pPr marL="800100" lvl="1" indent="-342900" algn="l">
              <a:spcAft>
                <a:spcPts val="1200"/>
              </a:spcAft>
              <a:buFont typeface="Wingdings"/>
              <a:buChar char="Ø"/>
              <a:defRPr/>
            </a:pPr>
            <a:r>
              <a:rPr lang="de-DE" sz="2800" dirty="0">
                <a:cs typeface="Arial"/>
              </a:rPr>
              <a:t> Abgabe der Wärmepolster um den Körper über die Luftströmung</a:t>
            </a:r>
            <a:br>
              <a:rPr lang="de-DE" sz="2800" dirty="0">
                <a:cs typeface="Arial"/>
              </a:rPr>
            </a:br>
            <a:r>
              <a:rPr lang="de-DE" sz="2800" dirty="0">
                <a:cs typeface="Arial"/>
              </a:rPr>
              <a:t> bzw. über kühlere Schichten/Liegeflächen und Abstrahlung 				(</a:t>
            </a:r>
            <a:r>
              <a:rPr lang="de-DE" sz="2800" dirty="0">
                <a:cs typeface="Arial"/>
                <a:sym typeface="Wingdings" panose="05000000000000000000" pitchFamily="2" charset="2"/>
              </a:rPr>
              <a:t> </a:t>
            </a:r>
            <a:r>
              <a:rPr lang="de-DE" sz="2800" i="1" dirty="0">
                <a:cs typeface="Arial"/>
              </a:rPr>
              <a:t>begrenzt durch Lufttemperatur bis ca. 20°C</a:t>
            </a:r>
            <a:r>
              <a:rPr lang="de-DE" sz="2800" dirty="0">
                <a:cs typeface="Arial"/>
              </a:rPr>
              <a:t>)</a:t>
            </a:r>
            <a:endParaRPr dirty="0"/>
          </a:p>
          <a:p>
            <a:pPr marL="800100" lvl="1" indent="-342900" algn="l">
              <a:buFont typeface="Wingdings"/>
              <a:buChar char="Ø"/>
              <a:defRPr/>
            </a:pPr>
            <a:r>
              <a:rPr lang="de-DE" sz="2800" dirty="0">
                <a:cs typeface="Arial"/>
              </a:rPr>
              <a:t> Schwitzen bzw. verstärkte Atmung / Hecheln </a:t>
            </a:r>
            <a:endParaRPr dirty="0"/>
          </a:p>
          <a:p>
            <a:pPr marL="1371600" lvl="3" indent="0" algn="l">
              <a:buNone/>
              <a:defRPr/>
            </a:pPr>
            <a:r>
              <a:rPr lang="de-DE" sz="2800" dirty="0">
                <a:cs typeface="Arial"/>
              </a:rPr>
              <a:t>		(</a:t>
            </a:r>
            <a:r>
              <a:rPr lang="de-DE" sz="2800" dirty="0">
                <a:cs typeface="Arial"/>
                <a:sym typeface="Wingdings" panose="05000000000000000000" pitchFamily="2" charset="2"/>
              </a:rPr>
              <a:t> </a:t>
            </a:r>
            <a:r>
              <a:rPr lang="de-DE" sz="2800" i="1" dirty="0">
                <a:cs typeface="Arial"/>
              </a:rPr>
              <a:t>begrenzt durch rel. Luftfeuchtigkeit der 			                 Umgebung</a:t>
            </a:r>
            <a:r>
              <a:rPr lang="de-DE" sz="2800" dirty="0">
                <a:cs typeface="Arial"/>
              </a:rPr>
              <a:t>)</a:t>
            </a:r>
            <a:endParaRPr dirty="0"/>
          </a:p>
          <a:p>
            <a:pPr marL="342900" indent="-342900" algn="l">
              <a:buFont typeface="Courier New"/>
              <a:buChar char="o"/>
              <a:defRPr/>
            </a:pPr>
            <a:endParaRPr lang="de-DE" dirty="0">
              <a:latin typeface="Arial"/>
              <a:cs typeface="Arial"/>
            </a:endParaRPr>
          </a:p>
          <a:p>
            <a:pPr marL="800100" lvl="1" indent="-342900" algn="l">
              <a:buFont typeface="Wingdings"/>
              <a:buChar char="Ø"/>
              <a:defRPr/>
            </a:pPr>
            <a:endParaRPr lang="de-DE" sz="2400" dirty="0">
              <a:latin typeface="Arial"/>
              <a:cs typeface="Arial"/>
            </a:endParaRPr>
          </a:p>
          <a:p>
            <a:pPr marL="342900" indent="-342900" algn="l">
              <a:buFont typeface="Wingdings"/>
              <a:buChar char="Ø"/>
              <a:defRPr/>
            </a:pPr>
            <a:endParaRPr lang="de-DE" dirty="0">
              <a:latin typeface="Arial"/>
              <a:cs typeface="Arial"/>
            </a:endParaRPr>
          </a:p>
          <a:p>
            <a:pPr>
              <a:defRPr/>
            </a:pPr>
            <a:endParaRPr lang="de-DE" dirty="0">
              <a:latin typeface="Arial"/>
              <a:cs typeface="Arial"/>
            </a:endParaRPr>
          </a:p>
        </p:txBody>
      </p:sp>
      <p:sp>
        <p:nvSpPr>
          <p:cNvPr id="7" name="Textfeld 5"/>
          <p:cNvSpPr>
            <a:spLocks/>
          </p:cNvSpPr>
          <p:nvPr/>
        </p:nvSpPr>
        <p:spPr bwMode="auto">
          <a:xfrm>
            <a:off x="9963150" y="5855192"/>
            <a:ext cx="702436" cy="261610"/>
          </a:xfrm>
          <a:prstGeom prst="rect">
            <a:avLst/>
          </a:prstGeom>
          <a:noFill/>
          <a:ln>
            <a:solidFill>
              <a:schemeClr val="tx1"/>
            </a:solidFill>
          </a:ln>
        </p:spPr>
        <p:txBody>
          <a:bodyPr wrap="none" rtlCol="0">
            <a:spAutoFit/>
          </a:bodyPr>
          <a:lstStyle/>
          <a:p>
            <a:pPr>
              <a:defRPr/>
            </a:pPr>
            <a:r>
              <a:rPr lang="de-DE" sz="1100"/>
              <a:t>LfL, 2016</a:t>
            </a:r>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Folgen durch Hitzestress</a:t>
            </a:r>
            <a:endParaRPr dirty="0"/>
          </a:p>
        </p:txBody>
      </p:sp>
      <p:sp>
        <p:nvSpPr>
          <p:cNvPr id="5" name="Fußzeilenplatzhalter 3"/>
          <p:cNvSpPr>
            <a:spLocks noGrp="1"/>
          </p:cNvSpPr>
          <p:nvPr>
            <p:ph type="ftr" sz="quarter" idx="10"/>
          </p:nvPr>
        </p:nvSpPr>
        <p:spPr bwMode="auto"/>
        <p:txBody>
          <a:bodyPr/>
          <a:lstStyle/>
          <a:p>
            <a:pPr>
              <a:defRPr/>
            </a:pPr>
            <a:r>
              <a:rPr lang="de-DE"/>
              <a:t>Hitzestress bei Rindern</a:t>
            </a:r>
            <a:endParaRPr/>
          </a:p>
        </p:txBody>
      </p:sp>
      <p:sp>
        <p:nvSpPr>
          <p:cNvPr id="6" name="Untertitel 2"/>
          <p:cNvSpPr>
            <a:spLocks noGrp="1"/>
          </p:cNvSpPr>
          <p:nvPr>
            <p:ph idx="1"/>
          </p:nvPr>
        </p:nvSpPr>
        <p:spPr bwMode="auto"/>
        <p:txBody>
          <a:bodyPr/>
          <a:lstStyle/>
          <a:p>
            <a:pPr marL="0" indent="0" algn="l">
              <a:buNone/>
              <a:defRPr/>
            </a:pPr>
            <a:r>
              <a:rPr lang="de-DE" b="1">
                <a:cs typeface="Arial"/>
              </a:rPr>
              <a:t>Folgen durch geringere Futteraufnahme / Energiemangel: </a:t>
            </a:r>
            <a:endParaRPr/>
          </a:p>
          <a:p>
            <a:pPr marL="342900" indent="-342900" algn="l">
              <a:buFont typeface="Courier New"/>
              <a:buChar char="o"/>
              <a:defRPr/>
            </a:pPr>
            <a:endParaRPr lang="de-DE">
              <a:cs typeface="Arial"/>
            </a:endParaRPr>
          </a:p>
          <a:p>
            <a:pPr marL="2114550" lvl="4" indent="-285750" algn="l">
              <a:lnSpc>
                <a:spcPct val="120000"/>
              </a:lnSpc>
              <a:buFont typeface="Wingdings"/>
              <a:buChar char="à"/>
              <a:defRPr/>
            </a:pPr>
            <a:r>
              <a:rPr lang="de-DE" sz="2800">
                <a:cs typeface="Arial"/>
              </a:rPr>
              <a:t> Geringere Energieaufnahme </a:t>
            </a:r>
            <a:endParaRPr/>
          </a:p>
          <a:p>
            <a:pPr marL="2571750" lvl="5" indent="-285750" algn="l">
              <a:lnSpc>
                <a:spcPct val="120000"/>
              </a:lnSpc>
              <a:buFont typeface="Wingdings"/>
              <a:buChar char="à"/>
              <a:defRPr/>
            </a:pPr>
            <a:r>
              <a:rPr lang="de-DE" sz="2800">
                <a:cs typeface="Arial"/>
              </a:rPr>
              <a:t> Geringere Wiederkäuertätigkeit </a:t>
            </a:r>
            <a:endParaRPr/>
          </a:p>
          <a:p>
            <a:pPr marL="3028950" lvl="6" indent="-285750" algn="l">
              <a:lnSpc>
                <a:spcPct val="120000"/>
              </a:lnSpc>
              <a:buFont typeface="Wingdings"/>
              <a:buChar char="à"/>
              <a:defRPr/>
            </a:pPr>
            <a:r>
              <a:rPr lang="de-DE" sz="2800">
                <a:cs typeface="Arial"/>
              </a:rPr>
              <a:t> Erhöhtes Risiko für Pansenacidose </a:t>
            </a:r>
            <a:endParaRPr/>
          </a:p>
          <a:p>
            <a:pPr marL="3486150" lvl="7" indent="-285750" algn="l">
              <a:lnSpc>
                <a:spcPct val="120000"/>
              </a:lnSpc>
              <a:buFont typeface="Wingdings"/>
              <a:buChar char="à"/>
              <a:defRPr/>
            </a:pPr>
            <a:r>
              <a:rPr lang="de-DE" sz="2800">
                <a:cs typeface="Arial"/>
              </a:rPr>
              <a:t> Stressbedingt steigende Cortisolproduktion </a:t>
            </a:r>
            <a:endParaRPr/>
          </a:p>
          <a:p>
            <a:pPr marL="3943350" lvl="8" indent="-285750" algn="l">
              <a:buFont typeface="Wingdings"/>
              <a:buChar char="à"/>
              <a:defRPr/>
            </a:pPr>
            <a:endParaRPr lang="de-DE" sz="3100">
              <a:latin typeface="Arial"/>
              <a:cs typeface="Arial"/>
            </a:endParaRPr>
          </a:p>
          <a:p>
            <a:pPr marL="0" indent="0" algn="l">
              <a:buNone/>
              <a:defRPr/>
            </a:pPr>
            <a:r>
              <a:rPr lang="de-DE">
                <a:latin typeface="Arial"/>
                <a:cs typeface="Arial"/>
              </a:rPr>
              <a:t>					</a:t>
            </a:r>
            <a:endParaRPr/>
          </a:p>
        </p:txBody>
      </p:sp>
      <p:sp>
        <p:nvSpPr>
          <p:cNvPr id="7" name="Textfeld 5"/>
          <p:cNvSpPr>
            <a:spLocks/>
          </p:cNvSpPr>
          <p:nvPr/>
        </p:nvSpPr>
        <p:spPr bwMode="auto">
          <a:xfrm>
            <a:off x="9963150" y="5855192"/>
            <a:ext cx="702436" cy="261610"/>
          </a:xfrm>
          <a:prstGeom prst="rect">
            <a:avLst/>
          </a:prstGeom>
          <a:noFill/>
          <a:ln>
            <a:solidFill>
              <a:schemeClr val="tx1"/>
            </a:solidFill>
          </a:ln>
        </p:spPr>
        <p:txBody>
          <a:bodyPr wrap="none" rtlCol="0">
            <a:spAutoFit/>
          </a:bodyPr>
          <a:lstStyle/>
          <a:p>
            <a:pPr>
              <a:defRPr/>
            </a:pPr>
            <a:r>
              <a:rPr lang="de-DE" sz="1100"/>
              <a:t>LfL, 2016</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Folgen durch Hitzestress</a:t>
            </a:r>
            <a:endParaRPr dirty="0"/>
          </a:p>
        </p:txBody>
      </p:sp>
      <p:sp>
        <p:nvSpPr>
          <p:cNvPr id="5" name="Fußzeilenplatzhalter 3"/>
          <p:cNvSpPr>
            <a:spLocks noGrp="1"/>
          </p:cNvSpPr>
          <p:nvPr>
            <p:ph type="ftr" sz="quarter" idx="10"/>
          </p:nvPr>
        </p:nvSpPr>
        <p:spPr bwMode="auto"/>
        <p:txBody>
          <a:bodyPr/>
          <a:lstStyle/>
          <a:p>
            <a:pPr>
              <a:defRPr/>
            </a:pPr>
            <a:r>
              <a:rPr lang="de-DE"/>
              <a:t>Hitzestress bei Rindern</a:t>
            </a:r>
            <a:endParaRPr/>
          </a:p>
        </p:txBody>
      </p:sp>
      <p:sp>
        <p:nvSpPr>
          <p:cNvPr id="6" name="Untertitel 2"/>
          <p:cNvSpPr>
            <a:spLocks noGrp="1"/>
          </p:cNvSpPr>
          <p:nvPr>
            <p:ph idx="1"/>
          </p:nvPr>
        </p:nvSpPr>
        <p:spPr bwMode="auto"/>
        <p:txBody>
          <a:bodyPr/>
          <a:lstStyle/>
          <a:p>
            <a:pPr marL="0" indent="0">
              <a:lnSpc>
                <a:spcPct val="104999"/>
              </a:lnSpc>
              <a:buNone/>
              <a:defRPr/>
            </a:pPr>
            <a:r>
              <a:rPr lang="de-DE" b="1" dirty="0">
                <a:cs typeface="Arial"/>
              </a:rPr>
              <a:t>Folgen durch geringere Futteraufnahme / Energiemangel: </a:t>
            </a:r>
            <a:endParaRPr dirty="0"/>
          </a:p>
          <a:p>
            <a:pPr marL="1371600" lvl="3" indent="0">
              <a:lnSpc>
                <a:spcPct val="104999"/>
              </a:lnSpc>
              <a:buNone/>
              <a:defRPr/>
            </a:pPr>
            <a:endParaRPr lang="de-DE" sz="2800" dirty="0">
              <a:cs typeface="Arial"/>
            </a:endParaRPr>
          </a:p>
          <a:p>
            <a:pPr marL="1371600" lvl="3" indent="0">
              <a:lnSpc>
                <a:spcPct val="104999"/>
              </a:lnSpc>
              <a:buNone/>
              <a:defRPr/>
            </a:pPr>
            <a:r>
              <a:rPr lang="de-DE" sz="2800" dirty="0">
                <a:cs typeface="Arial"/>
                <a:sym typeface="Wingdings" panose="05000000000000000000" pitchFamily="2" charset="2"/>
              </a:rPr>
              <a:t></a:t>
            </a:r>
            <a:r>
              <a:rPr lang="de-DE" sz="2800" dirty="0">
                <a:cs typeface="Arial"/>
              </a:rPr>
              <a:t> Geschwächtes Immunsystem</a:t>
            </a:r>
            <a:endParaRPr dirty="0"/>
          </a:p>
          <a:p>
            <a:pPr marL="2286000" lvl="5" indent="0">
              <a:lnSpc>
                <a:spcPct val="104999"/>
              </a:lnSpc>
              <a:buNone/>
              <a:defRPr/>
            </a:pPr>
            <a:r>
              <a:rPr lang="de-DE" sz="2800" dirty="0">
                <a:sym typeface="Wingdings" panose="05000000000000000000" pitchFamily="2" charset="2"/>
              </a:rPr>
              <a:t></a:t>
            </a:r>
            <a:r>
              <a:rPr lang="de-DE" sz="2800" dirty="0">
                <a:cs typeface="Arial"/>
              </a:rPr>
              <a:t> Erhöhte Krankheitsanfälligkeit</a:t>
            </a:r>
            <a:endParaRPr dirty="0"/>
          </a:p>
          <a:p>
            <a:pPr marL="1828800" lvl="4" indent="0">
              <a:lnSpc>
                <a:spcPct val="104999"/>
              </a:lnSpc>
              <a:buNone/>
              <a:defRPr/>
            </a:pPr>
            <a:r>
              <a:rPr lang="de-DE" sz="2800" dirty="0">
                <a:cs typeface="Arial"/>
              </a:rPr>
              <a:t>	</a:t>
            </a:r>
            <a:r>
              <a:rPr lang="de-DE" sz="2800" dirty="0">
                <a:sym typeface="Wingdings" panose="05000000000000000000" pitchFamily="2" charset="2"/>
              </a:rPr>
              <a:t> </a:t>
            </a:r>
            <a:r>
              <a:rPr lang="de-DE" sz="2800" dirty="0">
                <a:cs typeface="Arial"/>
              </a:rPr>
              <a:t> Vermehrt somatische Zellen, Mastitiden, 			Stoffwechselstörungen wie Ketosen 				      (Festliegen), Hypokalzämien</a:t>
            </a:r>
            <a:endParaRPr dirty="0"/>
          </a:p>
          <a:p>
            <a:pPr marL="3943350" lvl="8" indent="-285750" algn="l">
              <a:lnSpc>
                <a:spcPct val="104999"/>
              </a:lnSpc>
              <a:buFont typeface="Wingdings"/>
              <a:buChar char="à"/>
              <a:defRPr/>
            </a:pPr>
            <a:endParaRPr lang="de-DE" sz="3100" dirty="0">
              <a:latin typeface="Arial"/>
              <a:cs typeface="Arial"/>
            </a:endParaRPr>
          </a:p>
          <a:p>
            <a:pPr marL="0" indent="0">
              <a:lnSpc>
                <a:spcPct val="104999"/>
              </a:lnSpc>
              <a:buNone/>
              <a:defRPr/>
            </a:pPr>
            <a:r>
              <a:rPr lang="de-DE" dirty="0">
                <a:latin typeface="Arial"/>
                <a:cs typeface="Arial"/>
              </a:rPr>
              <a:t>		</a:t>
            </a:r>
            <a:r>
              <a:rPr lang="de-DE" b="1" dirty="0">
                <a:cs typeface="Arial" panose="020B0604020202020204" pitchFamily="34" charset="0"/>
                <a:sym typeface="Wingdings" panose="05000000000000000000" pitchFamily="2" charset="2"/>
              </a:rPr>
              <a:t>Geringere Leistung, höhere Tierarztkosten</a:t>
            </a:r>
            <a:endParaRPr lang="de-DE" b="1" dirty="0">
              <a:cs typeface="Arial" panose="020B0604020202020204" pitchFamily="34" charset="0"/>
            </a:endParaRPr>
          </a:p>
          <a:p>
            <a:pPr marL="0" indent="0" algn="l">
              <a:lnSpc>
                <a:spcPct val="104999"/>
              </a:lnSpc>
              <a:buNone/>
              <a:defRPr/>
            </a:pPr>
            <a:r>
              <a:rPr lang="de-DE" dirty="0">
                <a:latin typeface="Arial"/>
                <a:cs typeface="Arial"/>
              </a:rPr>
              <a:t>			</a:t>
            </a:r>
            <a:endParaRPr dirty="0"/>
          </a:p>
        </p:txBody>
      </p:sp>
      <p:sp>
        <p:nvSpPr>
          <p:cNvPr id="7" name="Textfeld 5"/>
          <p:cNvSpPr>
            <a:spLocks/>
          </p:cNvSpPr>
          <p:nvPr/>
        </p:nvSpPr>
        <p:spPr bwMode="auto">
          <a:xfrm>
            <a:off x="9963150" y="5855192"/>
            <a:ext cx="702436" cy="261610"/>
          </a:xfrm>
          <a:prstGeom prst="rect">
            <a:avLst/>
          </a:prstGeom>
          <a:noFill/>
          <a:ln>
            <a:solidFill>
              <a:schemeClr val="tx1"/>
            </a:solidFill>
          </a:ln>
        </p:spPr>
        <p:txBody>
          <a:bodyPr wrap="none" rtlCol="0">
            <a:spAutoFit/>
          </a:bodyPr>
          <a:lstStyle/>
          <a:p>
            <a:pPr>
              <a:defRPr/>
            </a:pPr>
            <a:r>
              <a:rPr lang="de-DE" sz="1100"/>
              <a:t>LfL, 2016</a:t>
            </a:r>
            <a:endParaRPr/>
          </a:p>
        </p:txBody>
      </p:sp>
      <p:sp>
        <p:nvSpPr>
          <p:cNvPr id="8" name="Pfeil: nach rechts 1">
            <a:extLst>
              <a:ext uri="{FF2B5EF4-FFF2-40B4-BE49-F238E27FC236}">
                <a16:creationId xmlns:a16="http://schemas.microsoft.com/office/drawing/2014/main" id="{018B2E64-76F1-40BA-9794-6721D1BE8640}"/>
              </a:ext>
            </a:extLst>
          </p:cNvPr>
          <p:cNvSpPr/>
          <p:nvPr/>
        </p:nvSpPr>
        <p:spPr>
          <a:xfrm>
            <a:off x="838200" y="5522516"/>
            <a:ext cx="978408" cy="498257"/>
          </a:xfrm>
          <a:prstGeom prst="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DE"/>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Folgen durch Hitzestress</a:t>
            </a:r>
            <a:endParaRPr dirty="0"/>
          </a:p>
        </p:txBody>
      </p:sp>
      <p:sp>
        <p:nvSpPr>
          <p:cNvPr id="5" name="Fußzeilenplatzhalter 3"/>
          <p:cNvSpPr>
            <a:spLocks noGrp="1"/>
          </p:cNvSpPr>
          <p:nvPr>
            <p:ph type="ftr" sz="quarter" idx="10"/>
          </p:nvPr>
        </p:nvSpPr>
        <p:spPr bwMode="auto"/>
        <p:txBody>
          <a:bodyPr/>
          <a:lstStyle/>
          <a:p>
            <a:pPr>
              <a:defRPr/>
            </a:pPr>
            <a:r>
              <a:rPr lang="de-DE"/>
              <a:t>Hitzestress bei Rindern</a:t>
            </a:r>
            <a:endParaRPr/>
          </a:p>
        </p:txBody>
      </p:sp>
      <p:sp>
        <p:nvSpPr>
          <p:cNvPr id="6" name="Untertitel 3"/>
          <p:cNvSpPr>
            <a:spLocks noGrp="1"/>
          </p:cNvSpPr>
          <p:nvPr>
            <p:ph idx="1"/>
          </p:nvPr>
        </p:nvSpPr>
        <p:spPr bwMode="auto"/>
        <p:txBody>
          <a:bodyPr/>
          <a:lstStyle/>
          <a:p>
            <a:pPr marL="0" indent="0" algn="l">
              <a:buNone/>
              <a:defRPr/>
            </a:pPr>
            <a:endParaRPr lang="de-DE" dirty="0">
              <a:cs typeface="Arial"/>
            </a:endParaRPr>
          </a:p>
          <a:p>
            <a:pPr marL="342900" indent="-342900" algn="l">
              <a:spcAft>
                <a:spcPts val="600"/>
              </a:spcAft>
              <a:buFont typeface="Wingdings"/>
              <a:buChar char="Ø"/>
              <a:defRPr/>
            </a:pPr>
            <a:r>
              <a:rPr lang="de-DE" dirty="0">
                <a:cs typeface="Arial"/>
              </a:rPr>
              <a:t> Reduzierte Milchleistung und Milchinhaltsstoffe</a:t>
            </a:r>
            <a:endParaRPr dirty="0"/>
          </a:p>
          <a:p>
            <a:pPr marL="800100" lvl="1" indent="-342900" algn="l">
              <a:buFont typeface="Courier New"/>
              <a:buChar char="o"/>
              <a:defRPr/>
            </a:pPr>
            <a:r>
              <a:rPr lang="de-DE" sz="2800" dirty="0">
                <a:cs typeface="Arial"/>
              </a:rPr>
              <a:t>Auswirkungen zeigen sich meist erst </a:t>
            </a:r>
            <a:r>
              <a:rPr lang="de-DE" sz="2800" b="1" dirty="0">
                <a:cs typeface="Arial"/>
              </a:rPr>
              <a:t>2</a:t>
            </a:r>
            <a:r>
              <a:rPr lang="de-DE" sz="2800" dirty="0">
                <a:cs typeface="Arial"/>
              </a:rPr>
              <a:t>-5 Tage nach Eintritt des Hitzestresses</a:t>
            </a:r>
          </a:p>
          <a:p>
            <a:pPr marL="800100" lvl="1" indent="-342900">
              <a:buFont typeface="Courier New"/>
              <a:buChar char="o"/>
              <a:defRPr/>
            </a:pPr>
            <a:r>
              <a:rPr lang="de-DE" sz="2800" dirty="0">
                <a:cs typeface="Arial"/>
              </a:rPr>
              <a:t>Geringere Milchleistung in der Folgelaktation !</a:t>
            </a:r>
          </a:p>
          <a:p>
            <a:pPr marL="800100" lvl="1" indent="-342900" algn="l">
              <a:buFont typeface="Courier New"/>
              <a:buChar char="o"/>
              <a:defRPr/>
            </a:pPr>
            <a:endParaRPr dirty="0"/>
          </a:p>
          <a:p>
            <a:pPr marL="342900" indent="-342900" algn="l">
              <a:buFont typeface="Wingdings"/>
              <a:buChar char="Ø"/>
              <a:defRPr/>
            </a:pPr>
            <a:r>
              <a:rPr lang="de-DE" dirty="0">
                <a:cs typeface="Arial"/>
              </a:rPr>
              <a:t> Wachstumsverzögerungen (Jungvieh)</a:t>
            </a:r>
            <a:endParaRPr dirty="0"/>
          </a:p>
          <a:p>
            <a:pPr marL="342900" indent="-342900" algn="l">
              <a:buFont typeface="Wingdings"/>
              <a:buChar char="Ø"/>
              <a:defRPr/>
            </a:pPr>
            <a:endParaRPr lang="de-DE" dirty="0">
              <a:latin typeface="Arial"/>
              <a:cs typeface="Arial"/>
            </a:endParaRPr>
          </a:p>
          <a:p>
            <a:pPr lvl="1" algn="l">
              <a:defRPr/>
            </a:pPr>
            <a:endParaRPr lang="de-DE" dirty="0"/>
          </a:p>
        </p:txBody>
      </p:sp>
      <p:sp>
        <p:nvSpPr>
          <p:cNvPr id="7" name="Textfeld 5"/>
          <p:cNvSpPr>
            <a:spLocks/>
          </p:cNvSpPr>
          <p:nvPr/>
        </p:nvSpPr>
        <p:spPr bwMode="auto">
          <a:xfrm>
            <a:off x="9963150" y="5855192"/>
            <a:ext cx="702436" cy="261610"/>
          </a:xfrm>
          <a:prstGeom prst="rect">
            <a:avLst/>
          </a:prstGeom>
          <a:noFill/>
          <a:ln>
            <a:solidFill>
              <a:schemeClr val="tx1"/>
            </a:solidFill>
          </a:ln>
        </p:spPr>
        <p:txBody>
          <a:bodyPr wrap="none" rtlCol="0">
            <a:spAutoFit/>
          </a:bodyPr>
          <a:lstStyle/>
          <a:p>
            <a:pPr>
              <a:defRPr/>
            </a:pPr>
            <a:r>
              <a:rPr lang="de-DE" sz="1100"/>
              <a:t>LfL, 2016</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Folgen durch Hitzestress</a:t>
            </a:r>
          </a:p>
        </p:txBody>
      </p:sp>
      <p:sp>
        <p:nvSpPr>
          <p:cNvPr id="5" name="Fußzeilenplatzhalter 3"/>
          <p:cNvSpPr>
            <a:spLocks noGrp="1"/>
          </p:cNvSpPr>
          <p:nvPr>
            <p:ph type="ftr" sz="quarter" idx="10"/>
          </p:nvPr>
        </p:nvSpPr>
        <p:spPr bwMode="auto"/>
        <p:txBody>
          <a:bodyPr/>
          <a:lstStyle/>
          <a:p>
            <a:pPr>
              <a:defRPr/>
            </a:pPr>
            <a:r>
              <a:rPr lang="de-DE"/>
              <a:t>Hitzestress bei Rindern</a:t>
            </a:r>
            <a:endParaRPr/>
          </a:p>
        </p:txBody>
      </p:sp>
      <p:sp>
        <p:nvSpPr>
          <p:cNvPr id="6" name="Untertitel 3"/>
          <p:cNvSpPr>
            <a:spLocks noGrp="1"/>
          </p:cNvSpPr>
          <p:nvPr>
            <p:ph idx="1"/>
          </p:nvPr>
        </p:nvSpPr>
        <p:spPr bwMode="auto"/>
        <p:txBody>
          <a:bodyPr/>
          <a:lstStyle/>
          <a:p>
            <a:pPr marL="342900" indent="-342900" algn="l">
              <a:buFont typeface="Wingdings"/>
              <a:buChar char="Ø"/>
              <a:defRPr/>
            </a:pPr>
            <a:endParaRPr lang="de-DE" dirty="0">
              <a:latin typeface="Arial"/>
              <a:cs typeface="Arial"/>
            </a:endParaRPr>
          </a:p>
          <a:p>
            <a:pPr>
              <a:buFont typeface="Wingdings" panose="05000000000000000000" pitchFamily="2" charset="2"/>
              <a:buChar char="Ø"/>
              <a:defRPr/>
            </a:pPr>
            <a:r>
              <a:rPr lang="de-DE" b="1" dirty="0">
                <a:cs typeface="Arial"/>
              </a:rPr>
              <a:t> Es kann Monate dauern, bis die Tiere wieder das ursprüngliche</a:t>
            </a:r>
            <a:br>
              <a:rPr lang="de-DE" b="1" dirty="0">
                <a:cs typeface="Arial"/>
              </a:rPr>
            </a:br>
            <a:r>
              <a:rPr lang="de-DE" b="1" dirty="0">
                <a:cs typeface="Arial"/>
              </a:rPr>
              <a:t>  Leistung- und Fruchtbarkeitsniveau erreichen</a:t>
            </a:r>
          </a:p>
          <a:p>
            <a:pPr marL="457200" lvl="1" indent="0">
              <a:buNone/>
              <a:defRPr/>
            </a:pPr>
            <a:endParaRPr lang="de-DE" dirty="0"/>
          </a:p>
        </p:txBody>
      </p:sp>
      <p:pic>
        <p:nvPicPr>
          <p:cNvPr id="7" name="Grafik 5"/>
          <p:cNvPicPr>
            <a:picLocks noChangeAspect="1"/>
          </p:cNvPicPr>
          <p:nvPr/>
        </p:nvPicPr>
        <p:blipFill>
          <a:blip r:embed="rId3"/>
          <a:stretch/>
        </p:blipFill>
        <p:spPr bwMode="auto">
          <a:xfrm>
            <a:off x="6016229" y="3046176"/>
            <a:ext cx="4423171" cy="2954574"/>
          </a:xfrm>
          <a:prstGeom prst="rect">
            <a:avLst/>
          </a:prstGeom>
        </p:spPr>
      </p:pic>
      <p:sp>
        <p:nvSpPr>
          <p:cNvPr id="8" name="Textfeld 6"/>
          <p:cNvSpPr>
            <a:spLocks/>
          </p:cNvSpPr>
          <p:nvPr/>
        </p:nvSpPr>
        <p:spPr bwMode="auto">
          <a:xfrm>
            <a:off x="4567868" y="5739140"/>
            <a:ext cx="1067921" cy="261610"/>
          </a:xfrm>
          <a:prstGeom prst="rect">
            <a:avLst/>
          </a:prstGeom>
          <a:noFill/>
        </p:spPr>
        <p:txBody>
          <a:bodyPr wrap="none" rtlCol="0">
            <a:spAutoFit/>
          </a:bodyPr>
          <a:lstStyle/>
          <a:p>
            <a:pPr>
              <a:defRPr/>
            </a:pPr>
            <a:r>
              <a:rPr lang="de-DE" sz="1100"/>
              <a:t>Quelle: pixabay</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Erkennen von Hitzestress</a:t>
            </a:r>
            <a:endParaRPr dirty="0"/>
          </a:p>
        </p:txBody>
      </p:sp>
      <p:sp>
        <p:nvSpPr>
          <p:cNvPr id="5" name="Fußzeilenplatzhalter 3"/>
          <p:cNvSpPr>
            <a:spLocks noGrp="1"/>
          </p:cNvSpPr>
          <p:nvPr>
            <p:ph type="ftr" sz="quarter" idx="10"/>
          </p:nvPr>
        </p:nvSpPr>
        <p:spPr bwMode="auto"/>
        <p:txBody>
          <a:bodyPr/>
          <a:lstStyle/>
          <a:p>
            <a:pPr>
              <a:defRPr/>
            </a:pPr>
            <a:r>
              <a:rPr lang="de-DE"/>
              <a:t>Hitzestress bei Rindern</a:t>
            </a:r>
            <a:endParaRPr/>
          </a:p>
        </p:txBody>
      </p:sp>
      <p:sp>
        <p:nvSpPr>
          <p:cNvPr id="6" name="Untertitel 3"/>
          <p:cNvSpPr>
            <a:spLocks noGrp="1"/>
          </p:cNvSpPr>
          <p:nvPr>
            <p:ph idx="1"/>
          </p:nvPr>
        </p:nvSpPr>
        <p:spPr bwMode="auto">
          <a:xfrm>
            <a:off x="838200" y="1377082"/>
            <a:ext cx="10515600" cy="4713923"/>
          </a:xfrm>
        </p:spPr>
        <p:txBody>
          <a:bodyPr>
            <a:noAutofit/>
          </a:bodyPr>
          <a:lstStyle/>
          <a:p>
            <a:pPr marL="342900" indent="-342900" algn="l">
              <a:spcAft>
                <a:spcPts val="1200"/>
              </a:spcAft>
              <a:buFont typeface="Wingdings"/>
              <a:buChar char="Ø"/>
              <a:defRPr/>
            </a:pPr>
            <a:r>
              <a:rPr lang="de-DE" dirty="0">
                <a:cs typeface="Arial"/>
              </a:rPr>
              <a:t>Erhöhte Atemfrequenz bei mind. 1/3 der Tiere, &gt; 80 Atemzüge/min</a:t>
            </a:r>
            <a:endParaRPr dirty="0"/>
          </a:p>
          <a:p>
            <a:pPr marL="342900" indent="-342900" algn="l">
              <a:spcAft>
                <a:spcPts val="1200"/>
              </a:spcAft>
              <a:buFont typeface="Wingdings"/>
              <a:buChar char="Ø"/>
              <a:defRPr/>
            </a:pPr>
            <a:r>
              <a:rPr lang="de-DE" dirty="0">
                <a:cs typeface="Arial"/>
              </a:rPr>
              <a:t>Aufenthalt der Tiere um Wassertröge bzw. in Luftdurchgängen</a:t>
            </a:r>
            <a:endParaRPr dirty="0"/>
          </a:p>
          <a:p>
            <a:pPr marL="342900" indent="-342900" algn="l">
              <a:spcAft>
                <a:spcPts val="1200"/>
              </a:spcAft>
              <a:buFont typeface="Wingdings"/>
              <a:buChar char="Ø"/>
              <a:defRPr/>
            </a:pPr>
            <a:r>
              <a:rPr lang="de-DE" dirty="0">
                <a:cs typeface="Arial"/>
              </a:rPr>
              <a:t>Unruhe im Stall</a:t>
            </a:r>
            <a:endParaRPr dirty="0"/>
          </a:p>
          <a:p>
            <a:pPr marL="342900" indent="-342900" algn="l">
              <a:spcAft>
                <a:spcPts val="1200"/>
              </a:spcAft>
              <a:buFont typeface="Wingdings"/>
              <a:buChar char="Ø"/>
              <a:defRPr/>
            </a:pPr>
            <a:r>
              <a:rPr lang="de-DE" dirty="0">
                <a:cs typeface="Arial"/>
              </a:rPr>
              <a:t>Tiere liegen weniger sondern stehen vermehrt</a:t>
            </a:r>
            <a:endParaRPr dirty="0"/>
          </a:p>
          <a:p>
            <a:pPr marL="342900" indent="-342900" algn="l">
              <a:spcAft>
                <a:spcPts val="1200"/>
              </a:spcAft>
              <a:buFont typeface="Wingdings"/>
              <a:buChar char="Ø"/>
              <a:defRPr/>
            </a:pPr>
            <a:r>
              <a:rPr lang="de-DE" dirty="0">
                <a:cs typeface="Arial"/>
              </a:rPr>
              <a:t>Rektaltemperatur &gt;39°C</a:t>
            </a:r>
            <a:endParaRPr dirty="0"/>
          </a:p>
          <a:p>
            <a:pPr marL="342900" indent="-342900" algn="l">
              <a:spcAft>
                <a:spcPts val="1200"/>
              </a:spcAft>
              <a:buFont typeface="Wingdings"/>
              <a:buChar char="Ø"/>
              <a:defRPr/>
            </a:pPr>
            <a:r>
              <a:rPr lang="de-DE" dirty="0">
                <a:cs typeface="Arial"/>
              </a:rPr>
              <a:t>Extrem: Maulatmung und Hecheln</a:t>
            </a:r>
            <a:endParaRPr dirty="0"/>
          </a:p>
          <a:p>
            <a:pPr marL="457200" lvl="1" indent="0" algn="l">
              <a:buNone/>
              <a:defRPr/>
            </a:pPr>
            <a:endParaRPr lang="de-DE" sz="2800" b="1" dirty="0">
              <a:cs typeface="Arial"/>
            </a:endParaRPr>
          </a:p>
          <a:p>
            <a:pPr marL="457200" lvl="1" indent="0" algn="l">
              <a:spcAft>
                <a:spcPts val="1200"/>
              </a:spcAft>
              <a:buNone/>
              <a:defRPr/>
            </a:pPr>
            <a:r>
              <a:rPr lang="de-DE" sz="2800" b="1" dirty="0">
                <a:cs typeface="Arial"/>
                <a:sym typeface="Wingdings" panose="05000000000000000000" pitchFamily="2" charset="2"/>
              </a:rPr>
              <a:t></a:t>
            </a:r>
            <a:r>
              <a:rPr lang="de-DE" sz="2800" b="1" dirty="0">
                <a:cs typeface="Arial"/>
              </a:rPr>
              <a:t> Eindeutiges Zeichen, wenn mehrere Anhaltspunkte vorliegen</a:t>
            </a:r>
          </a:p>
        </p:txBody>
      </p:sp>
      <p:sp>
        <p:nvSpPr>
          <p:cNvPr id="7" name="Textfeld 6"/>
          <p:cNvSpPr>
            <a:spLocks/>
          </p:cNvSpPr>
          <p:nvPr/>
        </p:nvSpPr>
        <p:spPr bwMode="auto">
          <a:xfrm>
            <a:off x="10782034" y="5237063"/>
            <a:ext cx="1157689" cy="261610"/>
          </a:xfrm>
          <a:prstGeom prst="rect">
            <a:avLst/>
          </a:prstGeom>
          <a:noFill/>
        </p:spPr>
        <p:txBody>
          <a:bodyPr wrap="none" rtlCol="0">
            <a:spAutoFit/>
          </a:bodyPr>
          <a:lstStyle/>
          <a:p>
            <a:pPr>
              <a:defRPr/>
            </a:pPr>
            <a:r>
              <a:rPr lang="de-DE" sz="1100" dirty="0">
                <a:latin typeface="Arial"/>
                <a:cs typeface="Arial"/>
              </a:rPr>
              <a:t>Quelle: </a:t>
            </a:r>
            <a:r>
              <a:rPr lang="de-DE" sz="1100" dirty="0" err="1">
                <a:latin typeface="Arial"/>
                <a:cs typeface="Arial"/>
              </a:rPr>
              <a:t>pixabay</a:t>
            </a:r>
            <a:endParaRPr lang="de-DE" sz="1100" dirty="0">
              <a:latin typeface="Arial"/>
              <a:cs typeface="Arial"/>
            </a:endParaRPr>
          </a:p>
        </p:txBody>
      </p:sp>
      <p:pic>
        <p:nvPicPr>
          <p:cNvPr id="8" name="Grafik 7"/>
          <p:cNvPicPr>
            <a:picLocks noChangeAspect="1"/>
          </p:cNvPicPr>
          <p:nvPr/>
        </p:nvPicPr>
        <p:blipFill>
          <a:blip r:embed="rId3"/>
          <a:stretch/>
        </p:blipFill>
        <p:spPr bwMode="auto">
          <a:xfrm>
            <a:off x="8661837" y="2993790"/>
            <a:ext cx="3276600" cy="2174161"/>
          </a:xfrm>
          <a:prstGeom prst="rect">
            <a:avLst/>
          </a:prstGeom>
        </p:spPr>
      </p:pic>
      <p:sp>
        <p:nvSpPr>
          <p:cNvPr id="9" name="Textfeld 8"/>
          <p:cNvSpPr>
            <a:spLocks/>
          </p:cNvSpPr>
          <p:nvPr/>
        </p:nvSpPr>
        <p:spPr bwMode="auto">
          <a:xfrm>
            <a:off x="9943126" y="6091005"/>
            <a:ext cx="702436" cy="261610"/>
          </a:xfrm>
          <a:prstGeom prst="rect">
            <a:avLst/>
          </a:prstGeom>
          <a:noFill/>
          <a:ln>
            <a:solidFill>
              <a:schemeClr val="tx1"/>
            </a:solidFill>
          </a:ln>
        </p:spPr>
        <p:txBody>
          <a:bodyPr wrap="none" rtlCol="0">
            <a:spAutoFit/>
          </a:bodyPr>
          <a:lstStyle/>
          <a:p>
            <a:pPr>
              <a:defRPr/>
            </a:pPr>
            <a:r>
              <a:rPr lang="de-DE" sz="1100"/>
              <a:t>LfL, 2016</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Vermeidung von Hitzestress</a:t>
            </a:r>
            <a:endParaRPr dirty="0"/>
          </a:p>
        </p:txBody>
      </p:sp>
      <p:sp>
        <p:nvSpPr>
          <p:cNvPr id="5" name="Fußzeilenplatzhalter 3"/>
          <p:cNvSpPr>
            <a:spLocks noGrp="1"/>
          </p:cNvSpPr>
          <p:nvPr>
            <p:ph type="ftr" sz="quarter" idx="10"/>
          </p:nvPr>
        </p:nvSpPr>
        <p:spPr bwMode="auto"/>
        <p:txBody>
          <a:bodyPr/>
          <a:lstStyle/>
          <a:p>
            <a:pPr>
              <a:defRPr/>
            </a:pPr>
            <a:r>
              <a:rPr lang="de-DE"/>
              <a:t>Hitzestress bei Rindern</a:t>
            </a:r>
            <a:endParaRPr/>
          </a:p>
        </p:txBody>
      </p:sp>
      <p:sp>
        <p:nvSpPr>
          <p:cNvPr id="6" name="Untertitel 3"/>
          <p:cNvSpPr>
            <a:spLocks noGrp="1"/>
          </p:cNvSpPr>
          <p:nvPr>
            <p:ph idx="1"/>
          </p:nvPr>
        </p:nvSpPr>
        <p:spPr bwMode="auto"/>
        <p:txBody>
          <a:bodyPr/>
          <a:lstStyle/>
          <a:p>
            <a:pPr algn="l">
              <a:defRPr/>
            </a:pPr>
            <a:endParaRPr lang="de-DE" b="1" dirty="0">
              <a:cs typeface="Arial"/>
            </a:endParaRPr>
          </a:p>
          <a:p>
            <a:pPr marL="342900" indent="-342900" algn="l">
              <a:spcAft>
                <a:spcPts val="600"/>
              </a:spcAft>
              <a:buFont typeface="Wingdings"/>
              <a:buChar char="Ø"/>
              <a:defRPr/>
            </a:pPr>
            <a:r>
              <a:rPr lang="de-DE" dirty="0">
                <a:cs typeface="Arial"/>
              </a:rPr>
              <a:t>Aktive Kühlung </a:t>
            </a:r>
            <a:endParaRPr dirty="0"/>
          </a:p>
          <a:p>
            <a:pPr marL="342900" indent="-342900" algn="l">
              <a:spcAft>
                <a:spcPts val="600"/>
              </a:spcAft>
              <a:buFont typeface="Wingdings"/>
              <a:buChar char="Ø"/>
              <a:defRPr/>
            </a:pPr>
            <a:r>
              <a:rPr lang="de-DE" dirty="0">
                <a:cs typeface="Arial"/>
              </a:rPr>
              <a:t>Passive Kühlung</a:t>
            </a:r>
            <a:endParaRPr dirty="0"/>
          </a:p>
          <a:p>
            <a:pPr marL="342900" indent="-342900" algn="l">
              <a:spcAft>
                <a:spcPts val="600"/>
              </a:spcAft>
              <a:buFont typeface="Wingdings"/>
              <a:buChar char="Ø"/>
              <a:defRPr/>
            </a:pPr>
            <a:r>
              <a:rPr lang="de-DE" dirty="0">
                <a:cs typeface="Arial"/>
              </a:rPr>
              <a:t>Vermeidung von Wärmeeintrag in den Stall </a:t>
            </a:r>
            <a:endParaRPr dirty="0"/>
          </a:p>
          <a:p>
            <a:pPr marL="342900" indent="-342900" algn="l">
              <a:spcAft>
                <a:spcPts val="600"/>
              </a:spcAft>
              <a:buFont typeface="Wingdings"/>
              <a:buChar char="Ø"/>
              <a:defRPr/>
            </a:pPr>
            <a:r>
              <a:rPr lang="de-DE" dirty="0">
                <a:cs typeface="Arial"/>
              </a:rPr>
              <a:t>Schattenplätze auf der Weide / im Auslauf</a:t>
            </a:r>
            <a:endParaRPr lang="de-DE" sz="2400" dirty="0">
              <a:cs typeface="Arial"/>
            </a:endParaRPr>
          </a:p>
        </p:txBody>
      </p:sp>
      <p:pic>
        <p:nvPicPr>
          <p:cNvPr id="7" name="Grafik 6"/>
          <p:cNvPicPr>
            <a:picLocks noChangeAspect="1"/>
          </p:cNvPicPr>
          <p:nvPr/>
        </p:nvPicPr>
        <p:blipFill>
          <a:blip r:embed="rId3"/>
          <a:stretch/>
        </p:blipFill>
        <p:spPr bwMode="auto">
          <a:xfrm>
            <a:off x="8288516" y="1463040"/>
            <a:ext cx="3644128" cy="2354897"/>
          </a:xfrm>
          <a:prstGeom prst="rect">
            <a:avLst/>
          </a:prstGeom>
        </p:spPr>
      </p:pic>
      <p:sp>
        <p:nvSpPr>
          <p:cNvPr id="8" name="Textfeld 7"/>
          <p:cNvSpPr>
            <a:spLocks/>
          </p:cNvSpPr>
          <p:nvPr/>
        </p:nvSpPr>
        <p:spPr bwMode="auto">
          <a:xfrm>
            <a:off x="10774955" y="3879848"/>
            <a:ext cx="1157689" cy="261610"/>
          </a:xfrm>
          <a:prstGeom prst="rect">
            <a:avLst/>
          </a:prstGeom>
          <a:noFill/>
        </p:spPr>
        <p:txBody>
          <a:bodyPr wrap="none" rtlCol="0">
            <a:spAutoFit/>
          </a:bodyPr>
          <a:lstStyle/>
          <a:p>
            <a:pPr>
              <a:defRPr/>
            </a:pPr>
            <a:r>
              <a:rPr lang="de-DE" sz="1100">
                <a:latin typeface="Arial"/>
                <a:cs typeface="Arial"/>
              </a:rPr>
              <a:t>Quelle: pixabay</a:t>
            </a:r>
          </a:p>
        </p:txBody>
      </p:sp>
      <p:sp>
        <p:nvSpPr>
          <p:cNvPr id="9" name="Textfeld 8"/>
          <p:cNvSpPr>
            <a:spLocks/>
          </p:cNvSpPr>
          <p:nvPr/>
        </p:nvSpPr>
        <p:spPr bwMode="auto">
          <a:xfrm>
            <a:off x="9963150" y="5855192"/>
            <a:ext cx="702436" cy="261610"/>
          </a:xfrm>
          <a:prstGeom prst="rect">
            <a:avLst/>
          </a:prstGeom>
          <a:noFill/>
          <a:ln>
            <a:solidFill>
              <a:schemeClr val="tx1"/>
            </a:solidFill>
          </a:ln>
        </p:spPr>
        <p:txBody>
          <a:bodyPr wrap="none" rtlCol="0">
            <a:spAutoFit/>
          </a:bodyPr>
          <a:lstStyle/>
          <a:p>
            <a:pPr>
              <a:defRPr/>
            </a:pPr>
            <a:r>
              <a:rPr lang="de-DE" sz="1100"/>
              <a:t>LfL, 2016</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Anpassungsmaßnahmen</a:t>
            </a:r>
            <a:endParaRPr dirty="0"/>
          </a:p>
        </p:txBody>
      </p:sp>
      <p:sp>
        <p:nvSpPr>
          <p:cNvPr id="5" name="Fußzeilenplatzhalter 3"/>
          <p:cNvSpPr>
            <a:spLocks noGrp="1"/>
          </p:cNvSpPr>
          <p:nvPr>
            <p:ph type="ftr" sz="quarter" idx="10"/>
          </p:nvPr>
        </p:nvSpPr>
        <p:spPr bwMode="auto"/>
        <p:txBody>
          <a:bodyPr/>
          <a:lstStyle/>
          <a:p>
            <a:pPr>
              <a:defRPr/>
            </a:pPr>
            <a:r>
              <a:rPr lang="de-DE"/>
              <a:t>Stallbau_Rind</a:t>
            </a:r>
            <a:endParaRPr/>
          </a:p>
        </p:txBody>
      </p:sp>
      <p:sp>
        <p:nvSpPr>
          <p:cNvPr id="6" name="Textplatzhalter 2"/>
          <p:cNvSpPr>
            <a:spLocks noGrp="1"/>
          </p:cNvSpPr>
          <p:nvPr>
            <p:ph idx="1"/>
          </p:nvPr>
        </p:nvSpPr>
        <p:spPr bwMode="auto"/>
        <p:txBody>
          <a:bodyPr/>
          <a:lstStyle/>
          <a:p>
            <a:pPr marL="0" lvl="0" indent="0">
              <a:buSzPct val="45000"/>
              <a:buNone/>
              <a:defRPr/>
            </a:pPr>
            <a:r>
              <a:rPr lang="de-DE" b="1" dirty="0">
                <a:cs typeface="Arial"/>
              </a:rPr>
              <a:t>Reduzierung des Wärmeeintrags von außen in den Stall durch:</a:t>
            </a:r>
            <a:endParaRPr dirty="0"/>
          </a:p>
          <a:p>
            <a:pPr marL="342900" lvl="0" indent="-342900">
              <a:buSzPct val="45000"/>
              <a:buFont typeface="Courier New"/>
              <a:buChar char="o"/>
              <a:defRPr/>
            </a:pPr>
            <a:endParaRPr lang="de-DE" b="1" dirty="0">
              <a:cs typeface="Arial"/>
            </a:endParaRPr>
          </a:p>
          <a:p>
            <a:pPr lvl="1">
              <a:spcBef>
                <a:spcPts val="0"/>
              </a:spcBef>
              <a:spcAft>
                <a:spcPts val="1417"/>
              </a:spcAft>
              <a:buSzPct val="75000"/>
              <a:buFont typeface="Wingdings"/>
              <a:buChar char="Ø"/>
              <a:defRPr/>
            </a:pPr>
            <a:r>
              <a:rPr lang="de-DE" sz="2800" dirty="0">
                <a:solidFill>
                  <a:srgbClr val="000000"/>
                </a:solidFill>
                <a:ea typeface="Microsoft YaHei"/>
                <a:cs typeface="Arial"/>
              </a:rPr>
              <a:t> Temperaturstabiles Dach: Sandwichdachplatten, mehrschichtiger</a:t>
            </a:r>
            <a:br>
              <a:rPr lang="de-DE" sz="2800" dirty="0">
                <a:solidFill>
                  <a:srgbClr val="000000"/>
                </a:solidFill>
                <a:ea typeface="Microsoft YaHei"/>
                <a:cs typeface="Arial"/>
              </a:rPr>
            </a:br>
            <a:r>
              <a:rPr lang="de-DE" sz="2800" dirty="0">
                <a:solidFill>
                  <a:srgbClr val="000000"/>
                </a:solidFill>
                <a:ea typeface="Microsoft YaHei"/>
                <a:cs typeface="Arial"/>
              </a:rPr>
              <a:t> Dachaufbau, Gründach, Dämmung</a:t>
            </a:r>
            <a:endParaRPr dirty="0"/>
          </a:p>
          <a:p>
            <a:pPr lvl="1">
              <a:spcBef>
                <a:spcPts val="0"/>
              </a:spcBef>
              <a:spcAft>
                <a:spcPts val="1417"/>
              </a:spcAft>
              <a:buSzPct val="75000"/>
              <a:buFont typeface="Wingdings"/>
              <a:buChar char="Ø"/>
              <a:defRPr/>
            </a:pPr>
            <a:r>
              <a:rPr lang="de-DE" sz="2800" dirty="0">
                <a:solidFill>
                  <a:srgbClr val="000000"/>
                </a:solidFill>
                <a:ea typeface="Microsoft YaHei"/>
                <a:cs typeface="Arial"/>
              </a:rPr>
              <a:t> Photovoltaikanlage</a:t>
            </a:r>
            <a:endParaRPr dirty="0"/>
          </a:p>
          <a:p>
            <a:pPr lvl="1">
              <a:spcBef>
                <a:spcPts val="0"/>
              </a:spcBef>
              <a:spcAft>
                <a:spcPts val="1417"/>
              </a:spcAft>
              <a:buSzPct val="75000"/>
              <a:buFont typeface="Wingdings"/>
              <a:buChar char="Ø"/>
              <a:defRPr/>
            </a:pPr>
            <a:r>
              <a:rPr lang="de-DE" sz="2800" dirty="0">
                <a:solidFill>
                  <a:srgbClr val="000000"/>
                </a:solidFill>
                <a:ea typeface="Microsoft YaHei"/>
                <a:cs typeface="Arial"/>
              </a:rPr>
              <a:t> Verzicht auf Lichtfenster</a:t>
            </a:r>
            <a:endParaRPr dirty="0"/>
          </a:p>
          <a:p>
            <a:pPr lvl="1">
              <a:spcBef>
                <a:spcPts val="0"/>
              </a:spcBef>
              <a:spcAft>
                <a:spcPts val="1417"/>
              </a:spcAft>
              <a:buSzPct val="75000"/>
              <a:buFont typeface="Wingdings"/>
              <a:buChar char="Ø"/>
              <a:defRPr/>
            </a:pPr>
            <a:r>
              <a:rPr lang="de-DE" sz="2800" dirty="0">
                <a:solidFill>
                  <a:srgbClr val="000000"/>
                </a:solidFill>
                <a:ea typeface="Microsoft YaHei"/>
                <a:cs typeface="Arial"/>
              </a:rPr>
              <a:t> Großer Dachüberstand</a:t>
            </a:r>
          </a:p>
          <a:p>
            <a:pPr lvl="1">
              <a:spcBef>
                <a:spcPts val="0"/>
              </a:spcBef>
              <a:spcAft>
                <a:spcPts val="1417"/>
              </a:spcAft>
              <a:buSzPct val="75000"/>
              <a:buFont typeface="Wingdings"/>
              <a:buChar char="Ø"/>
              <a:defRPr/>
            </a:pPr>
            <a:r>
              <a:rPr lang="de-DE" sz="2800" dirty="0">
                <a:solidFill>
                  <a:srgbClr val="000000"/>
                </a:solidFill>
                <a:ea typeface="Microsoft YaHei"/>
                <a:cs typeface="Arial"/>
              </a:rPr>
              <a:t> Dachneigung</a:t>
            </a:r>
            <a:endParaRPr sz="2800" dirty="0">
              <a:solidFill>
                <a:srgbClr val="000000"/>
              </a:solidFill>
              <a:ea typeface="Microsoft YaHei"/>
              <a:cs typeface="Arial"/>
            </a:endParaRPr>
          </a:p>
          <a:p>
            <a:pPr lvl="1">
              <a:spcBef>
                <a:spcPts val="0"/>
              </a:spcBef>
              <a:spcAft>
                <a:spcPts val="1417"/>
              </a:spcAft>
              <a:buSzPct val="75000"/>
              <a:buFont typeface="Wingdings"/>
              <a:buChar char="Ø"/>
              <a:defRPr/>
            </a:pPr>
            <a:r>
              <a:rPr lang="de-DE" sz="2800" dirty="0">
                <a:solidFill>
                  <a:srgbClr val="000000"/>
                </a:solidFill>
                <a:ea typeface="Microsoft YaHei"/>
                <a:cs typeface="Arial"/>
              </a:rPr>
              <a:t> Schattenbäume</a:t>
            </a:r>
            <a:endParaRPr dirty="0"/>
          </a:p>
        </p:txBody>
      </p:sp>
      <p:sp>
        <p:nvSpPr>
          <p:cNvPr id="7" name="Textfeld 5"/>
          <p:cNvSpPr>
            <a:spLocks/>
          </p:cNvSpPr>
          <p:nvPr/>
        </p:nvSpPr>
        <p:spPr bwMode="auto">
          <a:xfrm>
            <a:off x="10494818" y="5895253"/>
            <a:ext cx="746870" cy="276999"/>
          </a:xfrm>
          <a:prstGeom prst="rect">
            <a:avLst/>
          </a:prstGeom>
          <a:noFill/>
          <a:ln>
            <a:solidFill>
              <a:schemeClr val="tx1"/>
            </a:solidFill>
          </a:ln>
        </p:spPr>
        <p:txBody>
          <a:bodyPr wrap="none" rtlCol="0">
            <a:spAutoFit/>
          </a:bodyPr>
          <a:lstStyle/>
          <a:p>
            <a:pPr>
              <a:defRPr/>
            </a:pPr>
            <a:r>
              <a:rPr lang="de-DE" sz="1200"/>
              <a:t>LfL, 2016</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Anpassungsmaßnahmen</a:t>
            </a:r>
            <a:endParaRPr dirty="0"/>
          </a:p>
        </p:txBody>
      </p:sp>
      <p:sp>
        <p:nvSpPr>
          <p:cNvPr id="5" name="Fußzeilenplatzhalter 3"/>
          <p:cNvSpPr>
            <a:spLocks noGrp="1"/>
          </p:cNvSpPr>
          <p:nvPr>
            <p:ph type="ftr" sz="quarter" idx="10"/>
          </p:nvPr>
        </p:nvSpPr>
        <p:spPr bwMode="auto"/>
        <p:txBody>
          <a:bodyPr/>
          <a:lstStyle/>
          <a:p>
            <a:pPr>
              <a:defRPr/>
            </a:pPr>
            <a:r>
              <a:rPr lang="de-DE"/>
              <a:t>Stallbau_Rind</a:t>
            </a:r>
            <a:endParaRPr/>
          </a:p>
        </p:txBody>
      </p:sp>
      <p:sp>
        <p:nvSpPr>
          <p:cNvPr id="6" name="Textplatzhalter 2"/>
          <p:cNvSpPr>
            <a:spLocks noGrp="1"/>
          </p:cNvSpPr>
          <p:nvPr>
            <p:ph idx="1"/>
          </p:nvPr>
        </p:nvSpPr>
        <p:spPr bwMode="auto"/>
        <p:txBody>
          <a:bodyPr/>
          <a:lstStyle/>
          <a:p>
            <a:pPr marL="0" lvl="0" indent="0">
              <a:buSzPct val="45000"/>
              <a:buNone/>
              <a:defRPr/>
            </a:pPr>
            <a:r>
              <a:rPr lang="de-DE" b="1" dirty="0">
                <a:cs typeface="Arial"/>
              </a:rPr>
              <a:t>Abtransport von Wärme und Feuchtigkeit aus dem Stall</a:t>
            </a:r>
            <a:endParaRPr dirty="0"/>
          </a:p>
          <a:p>
            <a:pPr marL="342900" lvl="0" indent="-342900">
              <a:buSzPct val="45000"/>
              <a:buFont typeface="Courier New"/>
              <a:buChar char="o"/>
              <a:defRPr/>
            </a:pPr>
            <a:endParaRPr lang="de-DE" sz="1000" b="1" dirty="0">
              <a:cs typeface="Arial"/>
            </a:endParaRPr>
          </a:p>
          <a:p>
            <a:pPr lvl="1">
              <a:spcBef>
                <a:spcPts val="0"/>
              </a:spcBef>
              <a:spcAft>
                <a:spcPts val="1417"/>
              </a:spcAft>
              <a:buSzPct val="75000"/>
              <a:buFont typeface="Wingdings"/>
              <a:buChar char="Ø"/>
              <a:defRPr/>
            </a:pPr>
            <a:r>
              <a:rPr lang="de-DE" sz="2800" dirty="0">
                <a:solidFill>
                  <a:srgbClr val="000000"/>
                </a:solidFill>
                <a:ea typeface="Microsoft YaHei"/>
                <a:cs typeface="Arial"/>
              </a:rPr>
              <a:t> Traufhöhen von mind. 4 – 4,5 m </a:t>
            </a:r>
            <a:endParaRPr dirty="0"/>
          </a:p>
          <a:p>
            <a:pPr lvl="1">
              <a:spcBef>
                <a:spcPts val="0"/>
              </a:spcBef>
              <a:spcAft>
                <a:spcPts val="1417"/>
              </a:spcAft>
              <a:buSzPct val="75000"/>
              <a:buFont typeface="Wingdings"/>
              <a:buChar char="Ø"/>
              <a:defRPr/>
            </a:pPr>
            <a:r>
              <a:rPr lang="de-DE" sz="2800" dirty="0">
                <a:solidFill>
                  <a:srgbClr val="000000"/>
                </a:solidFill>
                <a:ea typeface="Microsoft YaHei"/>
                <a:cs typeface="Arial"/>
              </a:rPr>
              <a:t> Querlüftung durch zu öffnende Traufwände</a:t>
            </a:r>
            <a:endParaRPr dirty="0"/>
          </a:p>
          <a:p>
            <a:pPr lvl="1">
              <a:spcBef>
                <a:spcPts val="0"/>
              </a:spcBef>
              <a:spcAft>
                <a:spcPts val="1417"/>
              </a:spcAft>
              <a:buSzPct val="75000"/>
              <a:buFont typeface="Wingdings"/>
              <a:buChar char="Ø"/>
              <a:defRPr/>
            </a:pPr>
            <a:r>
              <a:rPr lang="de-DE" sz="2800" dirty="0">
                <a:solidFill>
                  <a:srgbClr val="000000"/>
                </a:solidFill>
                <a:ea typeface="Microsoft YaHei"/>
                <a:cs typeface="Arial"/>
              </a:rPr>
              <a:t> Unterstützung durch Ventilatoren</a:t>
            </a:r>
            <a:endParaRPr dirty="0"/>
          </a:p>
          <a:p>
            <a:pPr marL="0" lvl="0" indent="0">
              <a:buSzPct val="45000"/>
              <a:buNone/>
              <a:defRPr/>
            </a:pPr>
            <a:r>
              <a:rPr lang="de-DE" b="1" dirty="0">
                <a:cs typeface="Arial"/>
              </a:rPr>
              <a:t>Kühlung durch Kondensation</a:t>
            </a:r>
            <a:endParaRPr dirty="0"/>
          </a:p>
          <a:p>
            <a:pPr marL="0" lvl="0" indent="0">
              <a:buSzPct val="45000"/>
              <a:buNone/>
              <a:defRPr/>
            </a:pPr>
            <a:endParaRPr lang="de-DE" sz="1000" b="1" dirty="0">
              <a:cs typeface="Arial"/>
            </a:endParaRPr>
          </a:p>
          <a:p>
            <a:pPr lvl="1">
              <a:spcBef>
                <a:spcPts val="0"/>
              </a:spcBef>
              <a:spcAft>
                <a:spcPts val="1417"/>
              </a:spcAft>
              <a:buSzPct val="75000"/>
              <a:buFont typeface="Wingdings"/>
              <a:buChar char="Ø"/>
              <a:defRPr/>
            </a:pPr>
            <a:r>
              <a:rPr lang="de-DE" sz="2800" dirty="0">
                <a:solidFill>
                  <a:srgbClr val="000000"/>
                </a:solidFill>
                <a:ea typeface="Microsoft YaHei"/>
                <a:cs typeface="Arial"/>
              </a:rPr>
              <a:t> Hochdruckvernebelung bzw. Sprinkler</a:t>
            </a:r>
          </a:p>
          <a:p>
            <a:pPr marL="457200" lvl="1" indent="0">
              <a:spcBef>
                <a:spcPts val="0"/>
              </a:spcBef>
              <a:spcAft>
                <a:spcPts val="1417"/>
              </a:spcAft>
              <a:buSzPct val="75000"/>
              <a:buNone/>
              <a:defRPr/>
            </a:pPr>
            <a:endParaRPr lang="de-DE" b="1" dirty="0"/>
          </a:p>
          <a:p>
            <a:pPr marL="457200" lvl="1" indent="0">
              <a:spcBef>
                <a:spcPts val="0"/>
              </a:spcBef>
              <a:spcAft>
                <a:spcPts val="1417"/>
              </a:spcAft>
              <a:buSzPct val="75000"/>
              <a:buNone/>
              <a:defRPr/>
            </a:pPr>
            <a:r>
              <a:rPr lang="de-DE" b="1" dirty="0"/>
              <a:t>	</a:t>
            </a:r>
            <a:r>
              <a:rPr lang="de-DE" sz="2800" b="1" dirty="0"/>
              <a:t>Die Höhe des Luftwechsels ist ein wichtiger Faktor</a:t>
            </a:r>
            <a:endParaRPr sz="2800" dirty="0"/>
          </a:p>
        </p:txBody>
      </p:sp>
      <p:pic>
        <p:nvPicPr>
          <p:cNvPr id="7" name="Grafik 5">
            <a:extLst>
              <a:ext uri="{FF2B5EF4-FFF2-40B4-BE49-F238E27FC236}">
                <a16:creationId xmlns:a16="http://schemas.microsoft.com/office/drawing/2014/main" id="{D73A8B9C-12EA-4E31-AA2D-0BED78E49E9F}"/>
              </a:ext>
            </a:extLst>
          </p:cNvPr>
          <p:cNvPicPr>
            <a:picLocks noChangeAspect="1"/>
          </p:cNvPicPr>
          <p:nvPr/>
        </p:nvPicPr>
        <p:blipFill>
          <a:blip r:embed="rId3"/>
          <a:stretch/>
        </p:blipFill>
        <p:spPr bwMode="auto">
          <a:xfrm>
            <a:off x="848611" y="5642292"/>
            <a:ext cx="788926" cy="416243"/>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Weitere Anpassungsmaßnahmen</a:t>
            </a:r>
            <a:endParaRPr dirty="0"/>
          </a:p>
        </p:txBody>
      </p:sp>
      <p:sp>
        <p:nvSpPr>
          <p:cNvPr id="5" name="Fußzeilenplatzhalter 3"/>
          <p:cNvSpPr>
            <a:spLocks noGrp="1"/>
          </p:cNvSpPr>
          <p:nvPr>
            <p:ph type="ftr" sz="quarter" idx="10"/>
          </p:nvPr>
        </p:nvSpPr>
        <p:spPr bwMode="auto"/>
        <p:txBody>
          <a:bodyPr/>
          <a:lstStyle/>
          <a:p>
            <a:pPr>
              <a:defRPr/>
            </a:pPr>
            <a:r>
              <a:rPr lang="de-DE"/>
              <a:t>Stallbau_Rind</a:t>
            </a:r>
            <a:endParaRPr/>
          </a:p>
        </p:txBody>
      </p:sp>
      <p:sp>
        <p:nvSpPr>
          <p:cNvPr id="6" name="Textplatzhalter 1"/>
          <p:cNvSpPr>
            <a:spLocks noGrp="1"/>
          </p:cNvSpPr>
          <p:nvPr>
            <p:ph idx="1"/>
          </p:nvPr>
        </p:nvSpPr>
        <p:spPr bwMode="auto"/>
        <p:txBody>
          <a:bodyPr/>
          <a:lstStyle/>
          <a:p>
            <a:pPr marL="457200" lvl="1" indent="0">
              <a:spcBef>
                <a:spcPts val="0"/>
              </a:spcBef>
              <a:spcAft>
                <a:spcPts val="1417"/>
              </a:spcAft>
              <a:buSzPct val="75000"/>
              <a:buNone/>
              <a:defRPr/>
            </a:pPr>
            <a:endParaRPr lang="de-DE" sz="2800" dirty="0">
              <a:solidFill>
                <a:srgbClr val="000000"/>
              </a:solidFill>
              <a:ea typeface="Microsoft YaHei"/>
              <a:cs typeface="Arial"/>
            </a:endParaRPr>
          </a:p>
          <a:p>
            <a:pPr lvl="1">
              <a:spcBef>
                <a:spcPts val="0"/>
              </a:spcBef>
              <a:spcAft>
                <a:spcPts val="1417"/>
              </a:spcAft>
              <a:buSzPct val="75000"/>
              <a:buFont typeface="StarSymbol"/>
              <a:buChar char="➢"/>
              <a:defRPr/>
            </a:pPr>
            <a:r>
              <a:rPr lang="de-DE" sz="2800" dirty="0">
                <a:solidFill>
                  <a:srgbClr val="000000"/>
                </a:solidFill>
                <a:ea typeface="Microsoft YaHei"/>
                <a:cs typeface="Arial"/>
              </a:rPr>
              <a:t> Ausreichend Wasserstellen </a:t>
            </a:r>
          </a:p>
          <a:p>
            <a:pPr lvl="1">
              <a:spcBef>
                <a:spcPts val="0"/>
              </a:spcBef>
              <a:spcAft>
                <a:spcPts val="1417"/>
              </a:spcAft>
              <a:buSzPct val="75000"/>
              <a:buFont typeface="StarSymbol"/>
              <a:buChar char="➢"/>
              <a:defRPr/>
            </a:pPr>
            <a:r>
              <a:rPr lang="de-DE" sz="2800" dirty="0">
                <a:solidFill>
                  <a:srgbClr val="000000"/>
                </a:solidFill>
                <a:ea typeface="Microsoft YaHei"/>
                <a:cs typeface="Arial"/>
              </a:rPr>
              <a:t> Anpassung der Fütterung</a:t>
            </a:r>
            <a:endParaRPr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a:bodyPr>
          <a:lstStyle/>
          <a:p>
            <a:r>
              <a:rPr lang="de-DE" dirty="0"/>
              <a:t>Anpassungsmaßnahmen in der Fütterung</a:t>
            </a:r>
          </a:p>
        </p:txBody>
      </p:sp>
      <p:sp>
        <p:nvSpPr>
          <p:cNvPr id="4" name="Fußzeilenplatzhalter 3"/>
          <p:cNvSpPr>
            <a:spLocks noGrp="1"/>
          </p:cNvSpPr>
          <p:nvPr>
            <p:ph type="ftr" sz="quarter" idx="10"/>
          </p:nvPr>
        </p:nvSpPr>
        <p:spPr/>
        <p:txBody>
          <a:bodyPr/>
          <a:lstStyle/>
          <a:p>
            <a:r>
              <a:rPr lang="de-DE"/>
              <a:t>Fütterung und Hitzestress</a:t>
            </a:r>
          </a:p>
        </p:txBody>
      </p:sp>
      <p:sp>
        <p:nvSpPr>
          <p:cNvPr id="5" name="Untertitel 2">
            <a:extLst>
              <a:ext uri="{FF2B5EF4-FFF2-40B4-BE49-F238E27FC236}">
                <a16:creationId xmlns:a16="http://schemas.microsoft.com/office/drawing/2014/main" id="{864CEB90-4314-442E-A964-E852BD28EF22}"/>
              </a:ext>
            </a:extLst>
          </p:cNvPr>
          <p:cNvSpPr>
            <a:spLocks noGrp="1"/>
          </p:cNvSpPr>
          <p:nvPr>
            <p:ph idx="1"/>
          </p:nvPr>
        </p:nvSpPr>
        <p:spPr/>
        <p:txBody>
          <a:bodyPr>
            <a:normAutofit/>
          </a:bodyPr>
          <a:lstStyle/>
          <a:p>
            <a:pPr marL="342900" indent="-342900" algn="l">
              <a:spcAft>
                <a:spcPts val="600"/>
              </a:spcAft>
              <a:buFont typeface="Courier New" panose="02070309020205020404" pitchFamily="49" charset="0"/>
              <a:buChar char="o"/>
            </a:pPr>
            <a:r>
              <a:rPr lang="de-DE" dirty="0">
                <a:cs typeface="Arial" panose="020B0604020202020204" pitchFamily="34" charset="0"/>
              </a:rPr>
              <a:t>Erhöhung des Mineralfuttereinsatzes Antioxidantien: Mineralfutter mit 5000 mg Vitamin E /kg</a:t>
            </a:r>
          </a:p>
          <a:p>
            <a:pPr marL="342900" indent="-342900" algn="l">
              <a:spcAft>
                <a:spcPts val="600"/>
              </a:spcAft>
              <a:buFont typeface="Courier New" panose="02070309020205020404" pitchFamily="49" charset="0"/>
              <a:buChar char="o"/>
            </a:pPr>
            <a:r>
              <a:rPr lang="de-DE" dirty="0">
                <a:cs typeface="Arial" panose="020B0604020202020204" pitchFamily="34" charset="0"/>
              </a:rPr>
              <a:t>Freies Angebot an Viehsalz</a:t>
            </a:r>
          </a:p>
          <a:p>
            <a:pPr marL="342900" indent="-342900" algn="l">
              <a:lnSpc>
                <a:spcPct val="110000"/>
              </a:lnSpc>
              <a:spcAft>
                <a:spcPts val="600"/>
              </a:spcAft>
              <a:buFont typeface="Courier New" panose="02070309020205020404" pitchFamily="49" charset="0"/>
              <a:buChar char="o"/>
            </a:pPr>
            <a:r>
              <a:rPr lang="de-DE" dirty="0">
                <a:cs typeface="Arial" panose="020B0604020202020204" pitchFamily="34" charset="0"/>
              </a:rPr>
              <a:t>Stärke-/Energiereicheres (Kraft-)Futter bei mind. 50, besser 60% Grobfutter in der Ration</a:t>
            </a:r>
          </a:p>
          <a:p>
            <a:pPr marL="342900" indent="-342900" algn="l">
              <a:spcAft>
                <a:spcPts val="600"/>
              </a:spcAft>
              <a:buFont typeface="Courier New" panose="02070309020205020404" pitchFamily="49" charset="0"/>
              <a:buChar char="o"/>
            </a:pPr>
            <a:r>
              <a:rPr lang="de-DE" dirty="0">
                <a:cs typeface="Arial" panose="020B0604020202020204" pitchFamily="34" charset="0"/>
              </a:rPr>
              <a:t>Zusatz von Lebendhefen in die Ration</a:t>
            </a:r>
          </a:p>
          <a:p>
            <a:pPr marL="342900" indent="-342900">
              <a:spcAft>
                <a:spcPts val="600"/>
              </a:spcAft>
              <a:buFont typeface="Courier New" panose="02070309020205020404" pitchFamily="49" charset="0"/>
              <a:buChar char="o"/>
            </a:pPr>
            <a:r>
              <a:rPr lang="de-DE" dirty="0">
                <a:cs typeface="Arial" panose="020B0604020202020204" pitchFamily="34" charset="0"/>
              </a:rPr>
              <a:t>Ggf. gezielter Einsatz von </a:t>
            </a:r>
            <a:r>
              <a:rPr lang="de-DE" dirty="0" err="1">
                <a:cs typeface="Arial" panose="020B0604020202020204" pitchFamily="34" charset="0"/>
              </a:rPr>
              <a:t>pansengeschütztem</a:t>
            </a:r>
            <a:r>
              <a:rPr lang="de-DE" dirty="0">
                <a:cs typeface="Arial" panose="020B0604020202020204" pitchFamily="34" charset="0"/>
              </a:rPr>
              <a:t> Futterfett</a:t>
            </a:r>
          </a:p>
          <a:p>
            <a:pPr marL="342900" indent="-342900" algn="l">
              <a:buFont typeface="Courier New" panose="02070309020205020404" pitchFamily="49" charset="0"/>
              <a:buChar char="o"/>
            </a:pPr>
            <a:endParaRPr lang="de-DE" dirty="0">
              <a:latin typeface="Arial" panose="020B0604020202020204" pitchFamily="34" charset="0"/>
              <a:cs typeface="Arial" panose="020B0604020202020204" pitchFamily="34" charset="0"/>
            </a:endParaRPr>
          </a:p>
          <a:p>
            <a:pPr marL="800100" lvl="1" indent="-342900" algn="l">
              <a:buFont typeface="Wingdings" panose="05000000000000000000" pitchFamily="2" charset="2"/>
              <a:buChar char="Ø"/>
            </a:pPr>
            <a:endParaRPr lang="de-DE" dirty="0">
              <a:latin typeface="Arial" panose="020B0604020202020204" pitchFamily="34" charset="0"/>
              <a:cs typeface="Arial" panose="020B0604020202020204" pitchFamily="34" charset="0"/>
            </a:endParaRPr>
          </a:p>
          <a:p>
            <a:pPr marL="342900" indent="-342900" algn="l">
              <a:buFont typeface="Wingdings" panose="05000000000000000000" pitchFamily="2" charset="2"/>
              <a:buChar char="Ø"/>
            </a:pPr>
            <a:endParaRPr lang="de-DE" dirty="0">
              <a:latin typeface="Arial" panose="020B0604020202020204" pitchFamily="34" charset="0"/>
              <a:cs typeface="Arial" panose="020B0604020202020204" pitchFamily="34" charset="0"/>
            </a:endParaRPr>
          </a:p>
          <a:p>
            <a:endParaRPr lang="de-DE"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330415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Anpassungsmaßnahmen in der Fütterung</a:t>
            </a:r>
          </a:p>
        </p:txBody>
      </p:sp>
      <p:sp>
        <p:nvSpPr>
          <p:cNvPr id="4" name="Fußzeilenplatzhalter 3"/>
          <p:cNvSpPr>
            <a:spLocks noGrp="1"/>
          </p:cNvSpPr>
          <p:nvPr>
            <p:ph type="ftr" sz="quarter" idx="10"/>
          </p:nvPr>
        </p:nvSpPr>
        <p:spPr/>
        <p:txBody>
          <a:bodyPr/>
          <a:lstStyle/>
          <a:p>
            <a:r>
              <a:rPr lang="de-DE"/>
              <a:t>Fütterung und Hitzestress</a:t>
            </a:r>
          </a:p>
        </p:txBody>
      </p:sp>
      <p:sp>
        <p:nvSpPr>
          <p:cNvPr id="5" name="Untertitel 2">
            <a:extLst>
              <a:ext uri="{FF2B5EF4-FFF2-40B4-BE49-F238E27FC236}">
                <a16:creationId xmlns:a16="http://schemas.microsoft.com/office/drawing/2014/main" id="{864CEB90-4314-442E-A964-E852BD28EF22}"/>
              </a:ext>
            </a:extLst>
          </p:cNvPr>
          <p:cNvSpPr>
            <a:spLocks noGrp="1"/>
          </p:cNvSpPr>
          <p:nvPr>
            <p:ph idx="1"/>
          </p:nvPr>
        </p:nvSpPr>
        <p:spPr/>
        <p:txBody>
          <a:bodyPr>
            <a:normAutofit/>
          </a:bodyPr>
          <a:lstStyle/>
          <a:p>
            <a:pPr marL="342900" indent="-342900" algn="l">
              <a:buFont typeface="Courier New" panose="02070309020205020404" pitchFamily="49" charset="0"/>
              <a:buChar char="o"/>
            </a:pPr>
            <a:r>
              <a:rPr lang="de-DE" dirty="0">
                <a:cs typeface="Arial" panose="020B0604020202020204" pitchFamily="34" charset="0"/>
              </a:rPr>
              <a:t>Ausreichendes Wasserangebot (Anzahl der </a:t>
            </a:r>
            <a:r>
              <a:rPr lang="de-DE" dirty="0" err="1">
                <a:cs typeface="Arial" panose="020B0604020202020204" pitchFamily="34" charset="0"/>
              </a:rPr>
              <a:t>Tränkestellen</a:t>
            </a:r>
            <a:r>
              <a:rPr lang="de-DE" dirty="0">
                <a:cs typeface="Arial" panose="020B0604020202020204" pitchFamily="34" charset="0"/>
              </a:rPr>
              <a:t>, Durchfluss):</a:t>
            </a:r>
          </a:p>
          <a:p>
            <a:pPr marL="342900" indent="-342900" algn="l">
              <a:buFont typeface="Courier New" panose="02070309020205020404" pitchFamily="49" charset="0"/>
              <a:buChar char="o"/>
            </a:pPr>
            <a:endParaRPr lang="de-DE" dirty="0">
              <a:cs typeface="Arial" panose="020B0604020202020204" pitchFamily="34" charset="0"/>
            </a:endParaRPr>
          </a:p>
          <a:p>
            <a:pPr marL="800100" lvl="1" indent="-342900" algn="l">
              <a:spcAft>
                <a:spcPts val="600"/>
              </a:spcAft>
              <a:buFont typeface="Wingdings" panose="05000000000000000000" pitchFamily="2" charset="2"/>
              <a:buChar char="Ø"/>
            </a:pPr>
            <a:r>
              <a:rPr lang="de-DE" sz="2800" dirty="0">
                <a:cs typeface="Arial" panose="020B0604020202020204" pitchFamily="34" charset="0"/>
              </a:rPr>
              <a:t>Besser </a:t>
            </a:r>
            <a:r>
              <a:rPr lang="de-DE" sz="2800" dirty="0" err="1">
                <a:cs typeface="Arial" panose="020B0604020202020204" pitchFamily="34" charset="0"/>
              </a:rPr>
              <a:t>Trogtränken</a:t>
            </a:r>
            <a:r>
              <a:rPr lang="de-DE" sz="2800" dirty="0">
                <a:cs typeface="Arial" panose="020B0604020202020204" pitchFamily="34" charset="0"/>
              </a:rPr>
              <a:t> als Schalentränken </a:t>
            </a:r>
            <a:r>
              <a:rPr lang="de-DE" sz="2800" dirty="0">
                <a:cs typeface="Arial" panose="020B0604020202020204" pitchFamily="34" charset="0"/>
                <a:sym typeface="Wingdings" panose="05000000000000000000" pitchFamily="2" charset="2"/>
              </a:rPr>
              <a:t> höherer Durchfluss</a:t>
            </a:r>
            <a:endParaRPr lang="de-DE" sz="2800" dirty="0">
              <a:cs typeface="Arial" panose="020B0604020202020204" pitchFamily="34" charset="0"/>
            </a:endParaRPr>
          </a:p>
          <a:p>
            <a:pPr marL="800100" lvl="1" indent="-342900" algn="l">
              <a:spcAft>
                <a:spcPts val="600"/>
              </a:spcAft>
              <a:buFont typeface="Wingdings" panose="05000000000000000000" pitchFamily="2" charset="2"/>
              <a:buChar char="Ø"/>
            </a:pPr>
            <a:r>
              <a:rPr lang="de-DE" sz="2800" dirty="0">
                <a:cs typeface="Arial" panose="020B0604020202020204" pitchFamily="34" charset="0"/>
              </a:rPr>
              <a:t>Hohe Wasserqualität </a:t>
            </a:r>
            <a:r>
              <a:rPr lang="de-DE" sz="2800" dirty="0">
                <a:cs typeface="Arial" panose="020B0604020202020204" pitchFamily="34" charset="0"/>
                <a:sym typeface="Wingdings" panose="05000000000000000000" pitchFamily="2" charset="2"/>
              </a:rPr>
              <a:t> Reinigung der Tränken</a:t>
            </a:r>
          </a:p>
          <a:p>
            <a:pPr marL="342900" indent="-342900" algn="l">
              <a:spcAft>
                <a:spcPts val="600"/>
              </a:spcAft>
              <a:buFont typeface="Courier New" panose="02070309020205020404" pitchFamily="49" charset="0"/>
              <a:buChar char="o"/>
            </a:pPr>
            <a:endParaRPr lang="de-DE" dirty="0">
              <a:latin typeface="Arial" panose="020B0604020202020204" pitchFamily="34" charset="0"/>
              <a:cs typeface="Arial" panose="020B0604020202020204" pitchFamily="34" charset="0"/>
            </a:endParaRPr>
          </a:p>
          <a:p>
            <a:pPr marL="342900" indent="-342900" algn="l">
              <a:buFont typeface="Courier New" panose="02070309020205020404" pitchFamily="49" charset="0"/>
              <a:buChar char="o"/>
            </a:pPr>
            <a:endParaRPr lang="de-DE" dirty="0">
              <a:latin typeface="Arial" panose="020B0604020202020204" pitchFamily="34" charset="0"/>
              <a:cs typeface="Arial" panose="020B0604020202020204" pitchFamily="34" charset="0"/>
            </a:endParaRPr>
          </a:p>
          <a:p>
            <a:pPr marL="800100" lvl="1" indent="-342900" algn="l">
              <a:buFont typeface="Wingdings" panose="05000000000000000000" pitchFamily="2" charset="2"/>
              <a:buChar char="Ø"/>
            </a:pPr>
            <a:endParaRPr lang="de-DE" dirty="0">
              <a:latin typeface="Arial" panose="020B0604020202020204" pitchFamily="34" charset="0"/>
              <a:cs typeface="Arial" panose="020B0604020202020204" pitchFamily="34" charset="0"/>
            </a:endParaRPr>
          </a:p>
          <a:p>
            <a:pPr marL="342900" indent="-342900" algn="l">
              <a:buFont typeface="Wingdings" panose="05000000000000000000" pitchFamily="2" charset="2"/>
              <a:buChar char="Ø"/>
            </a:pPr>
            <a:endParaRPr lang="de-DE" dirty="0">
              <a:latin typeface="Arial" panose="020B0604020202020204" pitchFamily="34" charset="0"/>
              <a:cs typeface="Arial" panose="020B0604020202020204" pitchFamily="34" charset="0"/>
            </a:endParaRPr>
          </a:p>
          <a:p>
            <a:endParaRPr lang="de-DE"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6314410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Anpassungsmaßnahmen in der Fütterung</a:t>
            </a:r>
          </a:p>
        </p:txBody>
      </p:sp>
      <p:sp>
        <p:nvSpPr>
          <p:cNvPr id="4" name="Fußzeilenplatzhalter 3"/>
          <p:cNvSpPr>
            <a:spLocks noGrp="1"/>
          </p:cNvSpPr>
          <p:nvPr>
            <p:ph type="ftr" sz="quarter" idx="10"/>
          </p:nvPr>
        </p:nvSpPr>
        <p:spPr/>
        <p:txBody>
          <a:bodyPr/>
          <a:lstStyle/>
          <a:p>
            <a:r>
              <a:rPr lang="de-DE"/>
              <a:t>Fütterung und Hitzestress</a:t>
            </a:r>
          </a:p>
        </p:txBody>
      </p:sp>
      <p:sp>
        <p:nvSpPr>
          <p:cNvPr id="5" name="Untertitel 2">
            <a:extLst>
              <a:ext uri="{FF2B5EF4-FFF2-40B4-BE49-F238E27FC236}">
                <a16:creationId xmlns:a16="http://schemas.microsoft.com/office/drawing/2014/main" id="{864CEB90-4314-442E-A964-E852BD28EF22}"/>
              </a:ext>
            </a:extLst>
          </p:cNvPr>
          <p:cNvSpPr>
            <a:spLocks noGrp="1"/>
          </p:cNvSpPr>
          <p:nvPr>
            <p:ph idx="1"/>
          </p:nvPr>
        </p:nvSpPr>
        <p:spPr/>
        <p:txBody>
          <a:bodyPr>
            <a:normAutofit/>
          </a:bodyPr>
          <a:lstStyle/>
          <a:p>
            <a:pPr marL="800100" lvl="1" indent="-342900" algn="l">
              <a:buFont typeface="Courier New" panose="02070309020205020404" pitchFamily="49" charset="0"/>
              <a:buChar char="o"/>
            </a:pPr>
            <a:r>
              <a:rPr lang="de-DE" sz="2800" dirty="0">
                <a:cs typeface="Arial" panose="020B0604020202020204" pitchFamily="34" charset="0"/>
              </a:rPr>
              <a:t>Einsatz von organischen Futtersäuren</a:t>
            </a:r>
          </a:p>
          <a:p>
            <a:pPr marL="800100" lvl="1" indent="-342900" algn="l">
              <a:buFont typeface="Courier New" panose="02070309020205020404" pitchFamily="49" charset="0"/>
              <a:buChar char="o"/>
            </a:pPr>
            <a:endParaRPr lang="de-DE" sz="2800" dirty="0">
              <a:cs typeface="Arial" panose="020B0604020202020204" pitchFamily="34" charset="0"/>
            </a:endParaRPr>
          </a:p>
          <a:p>
            <a:pPr marL="1257300" lvl="2" indent="-342900" algn="l">
              <a:buFont typeface="Wingdings" panose="05000000000000000000" pitchFamily="2" charset="2"/>
              <a:buChar char="Ø"/>
            </a:pPr>
            <a:r>
              <a:rPr lang="de-DE" sz="2800" dirty="0">
                <a:cs typeface="Arial" panose="020B0604020202020204" pitchFamily="34" charset="0"/>
                <a:sym typeface="Wingdings" panose="05000000000000000000" pitchFamily="2" charset="2"/>
              </a:rPr>
              <a:t>Konservierung / Stabilisierung des Futters im Trog </a:t>
            </a:r>
          </a:p>
          <a:p>
            <a:pPr marL="1257300" lvl="2" indent="-342900" algn="l">
              <a:buFont typeface="Wingdings" panose="05000000000000000000" pitchFamily="2" charset="2"/>
              <a:buChar char="Ø"/>
            </a:pPr>
            <a:r>
              <a:rPr lang="de-DE" sz="2800" dirty="0">
                <a:cs typeface="Arial" panose="020B0604020202020204" pitchFamily="34" charset="0"/>
                <a:sym typeface="Wingdings" panose="05000000000000000000" pitchFamily="2" charset="2"/>
              </a:rPr>
              <a:t>Reduzierung der Keimbelastung</a:t>
            </a:r>
          </a:p>
          <a:p>
            <a:pPr marL="1257300" lvl="2" indent="-342900" algn="l">
              <a:buFont typeface="Wingdings" panose="05000000000000000000" pitchFamily="2" charset="2"/>
              <a:buChar char="Ø"/>
            </a:pPr>
            <a:r>
              <a:rPr lang="de-DE" sz="2800" dirty="0">
                <a:cs typeface="Arial" panose="020B0604020202020204" pitchFamily="34" charset="0"/>
                <a:sym typeface="Wingdings" panose="05000000000000000000" pitchFamily="2" charset="2"/>
              </a:rPr>
              <a:t>Unterstützung der Darmflora</a:t>
            </a:r>
          </a:p>
          <a:p>
            <a:pPr lvl="2" algn="l"/>
            <a:endParaRPr lang="de-DE" sz="2800" dirty="0">
              <a:cs typeface="Arial" panose="020B0604020202020204" pitchFamily="34" charset="0"/>
              <a:sym typeface="Wingdings" panose="05000000000000000000" pitchFamily="2" charset="2"/>
            </a:endParaRPr>
          </a:p>
          <a:p>
            <a:pPr marL="800100" lvl="1" indent="-342900" algn="l">
              <a:buFont typeface="Courier New" panose="02070309020205020404" pitchFamily="49" charset="0"/>
              <a:buChar char="o"/>
            </a:pPr>
            <a:r>
              <a:rPr lang="de-DE" sz="2800" dirty="0">
                <a:cs typeface="Arial" panose="020B0604020202020204" pitchFamily="34" charset="0"/>
              </a:rPr>
              <a:t>Futtervorlage abends </a:t>
            </a:r>
            <a:r>
              <a:rPr lang="de-DE" sz="2800" dirty="0">
                <a:cs typeface="Arial" panose="020B0604020202020204" pitchFamily="34" charset="0"/>
                <a:sym typeface="Wingdings" panose="05000000000000000000" pitchFamily="2" charset="2"/>
              </a:rPr>
              <a:t> Kühe fressen vermehrt in den kühleren Abend-/Nachtstunden; ggf. 2x vorlegen</a:t>
            </a:r>
          </a:p>
          <a:p>
            <a:pPr lvl="1" algn="l"/>
            <a:endParaRPr lang="de-DE" sz="2800" dirty="0">
              <a:cs typeface="Arial" panose="020B0604020202020204" pitchFamily="34" charset="0"/>
              <a:sym typeface="Wingdings" panose="05000000000000000000" pitchFamily="2" charset="2"/>
            </a:endParaRPr>
          </a:p>
          <a:p>
            <a:pPr marL="800100" lvl="1" indent="-342900" algn="l">
              <a:buFont typeface="Courier New" panose="02070309020205020404" pitchFamily="49" charset="0"/>
              <a:buChar char="o"/>
            </a:pPr>
            <a:r>
              <a:rPr lang="de-DE" sz="2800" dirty="0">
                <a:cs typeface="Arial" panose="020B0604020202020204" pitchFamily="34" charset="0"/>
                <a:sym typeface="Wingdings" panose="05000000000000000000" pitchFamily="2" charset="2"/>
              </a:rPr>
              <a:t>Allgemein hohe Futterhygiene</a:t>
            </a:r>
          </a:p>
          <a:p>
            <a:pPr marL="800100" lvl="1" indent="-342900" algn="l">
              <a:buFont typeface="Courier New" panose="02070309020205020404" pitchFamily="49" charset="0"/>
              <a:buChar char="o"/>
            </a:pPr>
            <a:endParaRPr lang="de-DE" sz="2400" dirty="0">
              <a:latin typeface="Arial" panose="020B0604020202020204" pitchFamily="34" charset="0"/>
              <a:cs typeface="Arial" panose="020B0604020202020204" pitchFamily="34" charset="0"/>
              <a:sym typeface="Wingdings" panose="05000000000000000000" pitchFamily="2" charset="2"/>
            </a:endParaRPr>
          </a:p>
          <a:p>
            <a:pPr marL="342900" indent="-342900" algn="l">
              <a:buFont typeface="Wingdings" panose="05000000000000000000" pitchFamily="2" charset="2"/>
              <a:buChar char="Ø"/>
            </a:pPr>
            <a:endParaRPr lang="de-DE" dirty="0">
              <a:latin typeface="Arial" panose="020B0604020202020204" pitchFamily="34" charset="0"/>
              <a:cs typeface="Arial" panose="020B0604020202020204" pitchFamily="34" charset="0"/>
            </a:endParaRPr>
          </a:p>
          <a:p>
            <a:endParaRPr lang="de-DE"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4128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defRPr/>
            </a:pPr>
            <a:r>
              <a:rPr lang="de-DE" dirty="0"/>
              <a:t>Anpassungsmaßnahmen auf der Weide</a:t>
            </a:r>
            <a:endParaRPr dirty="0"/>
          </a:p>
        </p:txBody>
      </p:sp>
      <p:sp>
        <p:nvSpPr>
          <p:cNvPr id="5" name="Fußzeilenplatzhalter 3"/>
          <p:cNvSpPr>
            <a:spLocks noGrp="1"/>
          </p:cNvSpPr>
          <p:nvPr>
            <p:ph type="ftr" sz="quarter" idx="10"/>
          </p:nvPr>
        </p:nvSpPr>
        <p:spPr bwMode="auto"/>
        <p:txBody>
          <a:bodyPr/>
          <a:lstStyle/>
          <a:p>
            <a:pPr>
              <a:defRPr/>
            </a:pPr>
            <a:r>
              <a:rPr lang="de-DE"/>
              <a:t>Stallbau_Rind</a:t>
            </a:r>
            <a:endParaRPr/>
          </a:p>
        </p:txBody>
      </p:sp>
      <p:sp>
        <p:nvSpPr>
          <p:cNvPr id="6" name="Textplatzhalter 1"/>
          <p:cNvSpPr>
            <a:spLocks noGrp="1"/>
          </p:cNvSpPr>
          <p:nvPr>
            <p:ph idx="1"/>
          </p:nvPr>
        </p:nvSpPr>
        <p:spPr bwMode="auto"/>
        <p:txBody>
          <a:bodyPr/>
          <a:lstStyle/>
          <a:p>
            <a:pPr marL="0" lvl="0" indent="0">
              <a:buSzPct val="45000"/>
              <a:buNone/>
              <a:defRPr/>
            </a:pPr>
            <a:endParaRPr lang="de-DE" sz="1000" b="1" dirty="0">
              <a:cs typeface="Arial"/>
            </a:endParaRPr>
          </a:p>
          <a:p>
            <a:pPr lvl="1">
              <a:spcBef>
                <a:spcPts val="0"/>
              </a:spcBef>
              <a:spcAft>
                <a:spcPts val="1417"/>
              </a:spcAft>
              <a:buSzPct val="75000"/>
              <a:buFont typeface="Courier New" panose="02070309020205020404" pitchFamily="49" charset="0"/>
              <a:buChar char="o"/>
              <a:defRPr/>
            </a:pPr>
            <a:r>
              <a:rPr lang="de-DE" sz="2800" dirty="0">
                <a:solidFill>
                  <a:srgbClr val="000000"/>
                </a:solidFill>
                <a:ea typeface="Microsoft YaHei"/>
                <a:cs typeface="Arial"/>
              </a:rPr>
              <a:t> Nächtlicher Weidegang </a:t>
            </a:r>
          </a:p>
          <a:p>
            <a:pPr lvl="1">
              <a:spcBef>
                <a:spcPts val="0"/>
              </a:spcBef>
              <a:spcAft>
                <a:spcPts val="1417"/>
              </a:spcAft>
              <a:buSzPct val="75000"/>
              <a:buFont typeface="Courier New" panose="02070309020205020404" pitchFamily="49" charset="0"/>
              <a:buChar char="o"/>
              <a:defRPr/>
            </a:pPr>
            <a:r>
              <a:rPr lang="de-DE" sz="2800" dirty="0">
                <a:solidFill>
                  <a:srgbClr val="000000"/>
                </a:solidFill>
                <a:ea typeface="Microsoft YaHei"/>
                <a:cs typeface="Arial"/>
              </a:rPr>
              <a:t> Schattenplätze (Bäume, Unterstände)</a:t>
            </a:r>
            <a:endParaRPr dirty="0"/>
          </a:p>
          <a:p>
            <a:pPr lvl="1">
              <a:spcBef>
                <a:spcPts val="0"/>
              </a:spcBef>
              <a:spcAft>
                <a:spcPts val="1417"/>
              </a:spcAft>
              <a:buSzPct val="75000"/>
              <a:buFont typeface="Courier New" panose="02070309020205020404" pitchFamily="49" charset="0"/>
              <a:buChar char="o"/>
              <a:defRPr/>
            </a:pPr>
            <a:r>
              <a:rPr lang="de-DE" sz="2800" dirty="0">
                <a:solidFill>
                  <a:srgbClr val="000000"/>
                </a:solidFill>
                <a:ea typeface="Microsoft YaHei"/>
                <a:cs typeface="Arial"/>
              </a:rPr>
              <a:t> Windexponierte Stellen </a:t>
            </a:r>
            <a:endParaRPr dirty="0"/>
          </a:p>
          <a:p>
            <a:pPr lvl="1">
              <a:spcBef>
                <a:spcPts val="0"/>
              </a:spcBef>
              <a:spcAft>
                <a:spcPts val="1417"/>
              </a:spcAft>
              <a:buSzPct val="75000"/>
              <a:buFont typeface="Courier New" panose="02070309020205020404" pitchFamily="49" charset="0"/>
              <a:buChar char="o"/>
              <a:defRPr/>
            </a:pPr>
            <a:r>
              <a:rPr lang="de-DE" sz="2800" dirty="0">
                <a:solidFill>
                  <a:srgbClr val="000000"/>
                </a:solidFill>
                <a:ea typeface="Microsoft YaHei"/>
                <a:cs typeface="Arial"/>
              </a:rPr>
              <a:t> Ausreichend Wasserstellen – möglichst im Schatten:</a:t>
            </a:r>
            <a:endParaRPr dirty="0"/>
          </a:p>
        </p:txBody>
      </p:sp>
      <p:pic>
        <p:nvPicPr>
          <p:cNvPr id="7" name="Grafik 5"/>
          <p:cNvPicPr>
            <a:picLocks noChangeAspect="1"/>
          </p:cNvPicPr>
          <p:nvPr/>
        </p:nvPicPr>
        <p:blipFill>
          <a:blip r:embed="rId3"/>
          <a:stretch/>
        </p:blipFill>
        <p:spPr bwMode="auto">
          <a:xfrm>
            <a:off x="6672064" y="3969872"/>
            <a:ext cx="3426081" cy="2213991"/>
          </a:xfrm>
          <a:prstGeom prst="rect">
            <a:avLst/>
          </a:prstGeom>
        </p:spPr>
      </p:pic>
      <p:sp>
        <p:nvSpPr>
          <p:cNvPr id="8" name="Textfeld 2"/>
          <p:cNvSpPr/>
          <p:nvPr/>
        </p:nvSpPr>
        <p:spPr bwMode="auto">
          <a:xfrm>
            <a:off x="10270039" y="6044487"/>
            <a:ext cx="1141059" cy="278751"/>
          </a:xfrm>
          <a:custGeom>
            <a:avLst/>
            <a:gdLst>
              <a:gd name="f0" fmla="val 0"/>
              <a:gd name="f1" fmla="val 21600"/>
            </a:gdLst>
            <a:ahLst/>
            <a:cxnLst>
              <a:cxn ang="3cd4">
                <a:pos x="hc" y="t"/>
              </a:cxn>
              <a:cxn ang="0">
                <a:pos x="r" y="vc"/>
              </a:cxn>
              <a:cxn ang="cd4">
                <a:pos x="hc" y="b"/>
              </a:cxn>
              <a:cxn ang="cd2">
                <a:pos x="l" y="vc"/>
              </a:cxn>
            </a:cxnLst>
            <a:rect l="l" t="t" r="r" b="b"/>
            <a:pathLst>
              <a:path w="21600" h="21600" extrusionOk="0">
                <a:moveTo>
                  <a:pt x="f0" y="f0"/>
                </a:moveTo>
                <a:lnTo>
                  <a:pt x="f1" y="f0"/>
                </a:lnTo>
                <a:lnTo>
                  <a:pt x="f1" y="f1"/>
                </a:lnTo>
                <a:lnTo>
                  <a:pt x="f0" y="f1"/>
                </a:lnTo>
                <a:lnTo>
                  <a:pt x="f0" y="f0"/>
                </a:lnTo>
                <a:close/>
              </a:path>
            </a:pathLst>
          </a:custGeom>
          <a:noFill/>
          <a:ln>
            <a:noFill/>
            <a:prstDash val="solid"/>
          </a:ln>
        </p:spPr>
        <p:txBody>
          <a:bodyPr vert="horz" wrap="none" lIns="90000" tIns="45000" rIns="90000" bIns="45000" anchor="t" anchorCtr="0" compatLnSpc="0">
            <a:spAutoFit/>
          </a:bodyPr>
          <a:lstStyle/>
          <a:p>
            <a:pPr marL="0" marR="0" lvl="0" indent="0" algn="l">
              <a:lnSpc>
                <a:spcPct val="100000"/>
              </a:lnSpc>
              <a:spcBef>
                <a:spcPts val="0"/>
              </a:spcBef>
              <a:spcAft>
                <a:spcPts val="0"/>
              </a:spcAft>
              <a:buNone/>
              <a:defRPr/>
            </a:pPr>
            <a:r>
              <a:rPr lang="de-DE" sz="1200" b="0" i="0" u="none" strike="noStrike" spc="0" dirty="0">
                <a:ln>
                  <a:noFill/>
                </a:ln>
                <a:solidFill>
                  <a:srgbClr val="000000"/>
                </a:solidFill>
                <a:ea typeface="Microsoft YaHei"/>
                <a:cs typeface="Arial"/>
              </a:rPr>
              <a:t>Quelle: </a:t>
            </a:r>
            <a:r>
              <a:rPr lang="de-DE" sz="1200" b="0" i="0" u="none" strike="noStrike" spc="0" dirty="0" err="1">
                <a:ln>
                  <a:noFill/>
                </a:ln>
                <a:solidFill>
                  <a:srgbClr val="000000"/>
                </a:solidFill>
                <a:ea typeface="Microsoft YaHei"/>
                <a:cs typeface="Arial"/>
              </a:rPr>
              <a:t>pixabay</a:t>
            </a:r>
            <a:endParaRPr lang="de-DE" sz="1200" b="0" i="0" u="none" strike="noStrike" spc="0" dirty="0">
              <a:ln>
                <a:noFill/>
              </a:ln>
              <a:solidFill>
                <a:srgbClr val="000000"/>
              </a:solidFill>
              <a:ea typeface="Microsoft YaHei"/>
              <a:cs typeface="Aria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bwMode="auto">
        <a:xfrm>
          <a:off x="0" y="0"/>
          <a:ext cx="0" cy="0"/>
          <a:chOff x="0" y="0"/>
          <a:chExt cx="0" cy="0"/>
        </a:xfrm>
      </p:grpSpPr>
      <p:sp>
        <p:nvSpPr>
          <p:cNvPr id="4" name="Titel 1"/>
          <p:cNvSpPr>
            <a:spLocks noGrp="1"/>
          </p:cNvSpPr>
          <p:nvPr>
            <p:ph type="title"/>
          </p:nvPr>
        </p:nvSpPr>
        <p:spPr bwMode="auto"/>
        <p:txBody>
          <a:bodyPr/>
          <a:lstStyle/>
          <a:p>
            <a:pPr algn="ctr">
              <a:defRPr/>
            </a:pPr>
            <a:r>
              <a:rPr lang="de-DE" dirty="0"/>
              <a:t>Vielen Dank für Ihre Aufmerksamkeit !</a:t>
            </a:r>
            <a:endParaRPr dirty="0"/>
          </a:p>
        </p:txBody>
      </p:sp>
      <p:sp>
        <p:nvSpPr>
          <p:cNvPr id="5" name="Fußzeilenplatzhalter 3"/>
          <p:cNvSpPr>
            <a:spLocks noGrp="1"/>
          </p:cNvSpPr>
          <p:nvPr>
            <p:ph type="ftr" sz="quarter" idx="10"/>
          </p:nvPr>
        </p:nvSpPr>
        <p:spPr bwMode="auto"/>
        <p:txBody>
          <a:bodyPr/>
          <a:lstStyle/>
          <a:p>
            <a:pPr>
              <a:defRPr/>
            </a:pPr>
            <a:r>
              <a:rPr lang="de-DE"/>
              <a:t>Stallbau_Rind</a:t>
            </a:r>
            <a:endParaRPr/>
          </a:p>
        </p:txBody>
      </p:sp>
      <p:sp>
        <p:nvSpPr>
          <p:cNvPr id="6" name="Textplatzhalter 2"/>
          <p:cNvSpPr>
            <a:spLocks noGrp="1"/>
          </p:cNvSpPr>
          <p:nvPr>
            <p:ph idx="1"/>
          </p:nvPr>
        </p:nvSpPr>
        <p:spPr bwMode="auto"/>
        <p:txBody>
          <a:bodyPr/>
          <a:lstStyle/>
          <a:p>
            <a:pPr marL="0" lvl="0" indent="0">
              <a:buNone/>
              <a:defRPr/>
            </a:pPr>
            <a:endParaRPr lang="de-DE" b="1" dirty="0"/>
          </a:p>
        </p:txBody>
      </p:sp>
      <p:sp>
        <p:nvSpPr>
          <p:cNvPr id="8" name="Textfeld 2"/>
          <p:cNvSpPr/>
          <p:nvPr/>
        </p:nvSpPr>
        <p:spPr bwMode="auto">
          <a:xfrm>
            <a:off x="6960096" y="5973599"/>
            <a:ext cx="1828875" cy="253103"/>
          </a:xfrm>
          <a:custGeom>
            <a:avLst/>
            <a:gdLst>
              <a:gd name="f0" fmla="val 0"/>
              <a:gd name="f1" fmla="val 21600"/>
            </a:gdLst>
            <a:ahLst/>
            <a:cxnLst>
              <a:cxn ang="3cd4">
                <a:pos x="hc" y="t"/>
              </a:cxn>
              <a:cxn ang="0">
                <a:pos x="r" y="vc"/>
              </a:cxn>
              <a:cxn ang="cd4">
                <a:pos x="hc" y="b"/>
              </a:cxn>
              <a:cxn ang="cd2">
                <a:pos x="l" y="vc"/>
              </a:cxn>
            </a:cxnLst>
            <a:rect l="l" t="t" r="r" b="b"/>
            <a:pathLst>
              <a:path w="21600" h="21600" extrusionOk="0">
                <a:moveTo>
                  <a:pt x="f0" y="f0"/>
                </a:moveTo>
                <a:lnTo>
                  <a:pt x="f1" y="f0"/>
                </a:lnTo>
                <a:lnTo>
                  <a:pt x="f1" y="f1"/>
                </a:lnTo>
                <a:lnTo>
                  <a:pt x="f0" y="f1"/>
                </a:lnTo>
                <a:lnTo>
                  <a:pt x="f0" y="f0"/>
                </a:lnTo>
                <a:close/>
              </a:path>
            </a:pathLst>
          </a:custGeom>
          <a:noFill/>
          <a:ln>
            <a:noFill/>
            <a:prstDash val="solid"/>
          </a:ln>
        </p:spPr>
        <p:txBody>
          <a:bodyPr vert="horz" wrap="none" lIns="90000" tIns="45000" rIns="90000" bIns="45000" anchor="t" anchorCtr="0" compatLnSpc="0">
            <a:spAutoFit/>
          </a:bodyPr>
          <a:lstStyle/>
          <a:p>
            <a:pPr marL="0" marR="0" lvl="0" indent="0" algn="l">
              <a:lnSpc>
                <a:spcPct val="100000"/>
              </a:lnSpc>
              <a:spcBef>
                <a:spcPts val="0"/>
              </a:spcBef>
              <a:spcAft>
                <a:spcPts val="0"/>
              </a:spcAft>
              <a:buNone/>
              <a:defRPr sz="1800"/>
            </a:pPr>
            <a:r>
              <a:rPr lang="de-DE" sz="1100" b="0" i="0" u="none" strike="noStrike" spc="0" dirty="0">
                <a:ln>
                  <a:noFill/>
                </a:ln>
                <a:solidFill>
                  <a:srgbClr val="000000"/>
                </a:solidFill>
                <a:latin typeface="Arial"/>
                <a:ea typeface="Microsoft YaHei"/>
                <a:cs typeface="Arial"/>
              </a:rPr>
              <a:t>Quelle: Bodensee-Stiftung</a:t>
            </a:r>
          </a:p>
        </p:txBody>
      </p:sp>
      <p:pic>
        <p:nvPicPr>
          <p:cNvPr id="2" name="Grafik 1">
            <a:extLst>
              <a:ext uri="{FF2B5EF4-FFF2-40B4-BE49-F238E27FC236}">
                <a16:creationId xmlns:a16="http://schemas.microsoft.com/office/drawing/2014/main" id="{5458E437-7FDB-4CE1-BD59-45B7A02711CC}"/>
              </a:ext>
            </a:extLst>
          </p:cNvPr>
          <p:cNvPicPr>
            <a:picLocks noChangeAspect="1"/>
          </p:cNvPicPr>
          <p:nvPr/>
        </p:nvPicPr>
        <p:blipFill>
          <a:blip r:embed="rId3"/>
          <a:stretch>
            <a:fillRect/>
          </a:stretch>
        </p:blipFill>
        <p:spPr>
          <a:xfrm>
            <a:off x="3517306" y="1988840"/>
            <a:ext cx="5157387" cy="3860289"/>
          </a:xfrm>
          <a:prstGeom prst="rect">
            <a:avLst/>
          </a:prstGeom>
        </p:spPr>
      </p:pic>
    </p:spTree>
    <p:extLst>
      <p:ext uri="{BB962C8B-B14F-4D97-AF65-F5344CB8AC3E}">
        <p14:creationId xmlns:p14="http://schemas.microsoft.com/office/powerpoint/2010/main" val="125824779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Grünland in Zeiten des Klimawandels</a:t>
            </a:r>
          </a:p>
        </p:txBody>
      </p:sp>
      <p:sp>
        <p:nvSpPr>
          <p:cNvPr id="4" name="Fußzeilenplatzhalter 3"/>
          <p:cNvSpPr>
            <a:spLocks noGrp="1"/>
          </p:cNvSpPr>
          <p:nvPr>
            <p:ph type="ftr" sz="quarter" idx="10"/>
          </p:nvPr>
        </p:nvSpPr>
        <p:spPr/>
        <p:txBody>
          <a:bodyPr/>
          <a:lstStyle/>
          <a:p>
            <a:r>
              <a:rPr lang="de-DE"/>
              <a:t>Grünland</a:t>
            </a:r>
          </a:p>
        </p:txBody>
      </p:sp>
      <p:sp>
        <p:nvSpPr>
          <p:cNvPr id="5" name="Untertitel 7">
            <a:extLst>
              <a:ext uri="{FF2B5EF4-FFF2-40B4-BE49-F238E27FC236}">
                <a16:creationId xmlns:a16="http://schemas.microsoft.com/office/drawing/2014/main" id="{795C3FE4-E618-423F-B2C3-E37C31E357C0}"/>
              </a:ext>
            </a:extLst>
          </p:cNvPr>
          <p:cNvSpPr>
            <a:spLocks noGrp="1"/>
          </p:cNvSpPr>
          <p:nvPr>
            <p:ph idx="1"/>
          </p:nvPr>
        </p:nvSpPr>
        <p:spPr/>
        <p:txBody>
          <a:bodyPr>
            <a:noAutofit/>
          </a:bodyPr>
          <a:lstStyle/>
          <a:p>
            <a:pPr marL="0" indent="0" algn="l">
              <a:buNone/>
            </a:pPr>
            <a:r>
              <a:rPr lang="de-DE" b="1" dirty="0">
                <a:solidFill>
                  <a:schemeClr val="accent1"/>
                </a:solidFill>
                <a:cs typeface="Arial" panose="020B0604020202020204" pitchFamily="34" charset="0"/>
              </a:rPr>
              <a:t>AWA Webtool:    </a:t>
            </a:r>
            <a:r>
              <a:rPr lang="de-DE" b="1" dirty="0">
                <a:hlinkClick r:id="rId3"/>
              </a:rPr>
              <a:t>https://awa.agriadapt.eu/de/</a:t>
            </a:r>
            <a:endParaRPr lang="de-DE" b="1" dirty="0"/>
          </a:p>
          <a:p>
            <a:pPr marL="0" indent="0" algn="l">
              <a:buNone/>
            </a:pPr>
            <a:endParaRPr lang="de-DE" b="1" dirty="0"/>
          </a:p>
          <a:p>
            <a:pPr marL="514350" indent="-514350" algn="l">
              <a:buAutoNum type="arabicPeriod"/>
            </a:pPr>
            <a:r>
              <a:rPr lang="de-DE" b="1" dirty="0"/>
              <a:t>Modul: Quiz</a:t>
            </a:r>
          </a:p>
          <a:p>
            <a:pPr marL="514350" indent="-514350" algn="l">
              <a:buAutoNum type="arabicPeriod"/>
            </a:pPr>
            <a:r>
              <a:rPr lang="de-DE" b="1" dirty="0"/>
              <a:t>Modul: Grafiken</a:t>
            </a:r>
          </a:p>
          <a:p>
            <a:pPr marL="514350" indent="-514350" algn="l">
              <a:buAutoNum type="arabicPeriod"/>
            </a:pPr>
            <a:r>
              <a:rPr lang="de-DE" b="1" dirty="0"/>
              <a:t>Modul: Anpassungsmaßnahmen</a:t>
            </a:r>
          </a:p>
        </p:txBody>
      </p:sp>
      <p:pic>
        <p:nvPicPr>
          <p:cNvPr id="3" name="Grafik 2">
            <a:extLst>
              <a:ext uri="{FF2B5EF4-FFF2-40B4-BE49-F238E27FC236}">
                <a16:creationId xmlns:a16="http://schemas.microsoft.com/office/drawing/2014/main" id="{BA438FB1-02D5-4651-9FDD-EEFFF883A233}"/>
              </a:ext>
            </a:extLst>
          </p:cNvPr>
          <p:cNvPicPr>
            <a:picLocks noChangeAspect="1"/>
          </p:cNvPicPr>
          <p:nvPr/>
        </p:nvPicPr>
        <p:blipFill rotWithShape="1">
          <a:blip r:embed="rId4"/>
          <a:srcRect l="25600" t="25245" r="27201" b="33867"/>
          <a:stretch/>
        </p:blipFill>
        <p:spPr>
          <a:xfrm>
            <a:off x="5794248" y="3967483"/>
            <a:ext cx="4718304" cy="2299174"/>
          </a:xfrm>
          <a:prstGeom prst="rect">
            <a:avLst/>
          </a:prstGeom>
        </p:spPr>
      </p:pic>
    </p:spTree>
    <p:extLst>
      <p:ext uri="{BB962C8B-B14F-4D97-AF65-F5344CB8AC3E}">
        <p14:creationId xmlns:p14="http://schemas.microsoft.com/office/powerpoint/2010/main" val="3331297280"/>
      </p:ext>
    </p:extLst>
  </p:cSld>
  <p:clrMapOvr>
    <a:masterClrMapping/>
  </p:clrMapOvr>
</p:sld>
</file>

<file path=ppt/theme/theme1.xml><?xml version="1.0" encoding="utf-8"?>
<a:theme xmlns:a="http://schemas.openxmlformats.org/drawingml/2006/main" name="Office">
  <a:themeElements>
    <a:clrScheme name="GeNIAL">
      <a:dk1>
        <a:sysClr val="windowText" lastClr="000000"/>
      </a:dk1>
      <a:lt1>
        <a:sysClr val="window" lastClr="FFFFFF"/>
      </a:lt1>
      <a:dk2>
        <a:srgbClr val="44546A"/>
      </a:dk2>
      <a:lt2>
        <a:srgbClr val="E7E6E6"/>
      </a:lt2>
      <a:accent1>
        <a:srgbClr val="6C9842"/>
      </a:accent1>
      <a:accent2>
        <a:srgbClr val="0B72B5"/>
      </a:accent2>
      <a:accent3>
        <a:srgbClr val="F29400"/>
      </a:accent3>
      <a:accent4>
        <a:srgbClr val="B07F48"/>
      </a:accent4>
      <a:accent5>
        <a:srgbClr val="FFC000"/>
      </a:accent5>
      <a:accent6>
        <a:srgbClr val="C00000"/>
      </a:accent6>
      <a:hlink>
        <a:srgbClr val="0563C1"/>
      </a:hlink>
      <a:folHlink>
        <a:srgbClr val="954F72"/>
      </a:folHlink>
    </a:clrScheme>
    <a:fontScheme name="Office">
      <a:majorFont>
        <a:latin typeface="Calibri Light"/>
        <a:ea typeface="Arial"/>
        <a:cs typeface="Arial"/>
      </a:majorFont>
      <a:minorFont>
        <a:latin typeface="Calibri"/>
        <a:ea typeface="Arial"/>
        <a:cs typeface="Arial"/>
      </a:minorFont>
    </a:fontScheme>
    <a:fmtScheme name="Office">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majorFont>
      <a:minorFont>
        <a:latin typeface="Calibri"/>
        <a:ea typeface="Arial"/>
        <a:cs typeface="Arial"/>
      </a:minorFont>
    </a:fontScheme>
    <a:fmtScheme name="Office">
      <a:fillStyleLst>
        <a:solidFill>
          <a:schemeClr val="phClr"/>
        </a:solidFill>
        <a:gradFill>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effectStyle>
      </a:effectStyleLst>
      <a:bgFillStyleLst>
        <a:solidFill>
          <a:schemeClr val="phClr"/>
        </a:solidFill>
        <a:solidFill>
          <a:schemeClr val="phClr">
            <a:tint val="95000"/>
            <a:satMod val="170000"/>
          </a:schemeClr>
        </a:solidFill>
        <a:gradFill>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GeNIAL_Schulung_Powerpoint-Vorlag</Template>
  <TotalTime>0</TotalTime>
  <Words>3117</Words>
  <Application>Microsoft Office PowerPoint</Application>
  <DocSecurity>0</DocSecurity>
  <PresentationFormat>Breitbild</PresentationFormat>
  <Paragraphs>359</Paragraphs>
  <Slides>23</Slides>
  <Notes>23</Notes>
  <HiddenSlides>0</HiddenSlides>
  <MMClips>0</MMClips>
  <ScaleCrop>false</ScaleCrop>
  <HeadingPairs>
    <vt:vector size="6" baseType="variant">
      <vt:variant>
        <vt:lpstr>Verwendete Schriftarten</vt:lpstr>
      </vt:variant>
      <vt:variant>
        <vt:i4>8</vt:i4>
      </vt:variant>
      <vt:variant>
        <vt:lpstr>Design</vt:lpstr>
      </vt:variant>
      <vt:variant>
        <vt:i4>1</vt:i4>
      </vt:variant>
      <vt:variant>
        <vt:lpstr>Folientitel</vt:lpstr>
      </vt:variant>
      <vt:variant>
        <vt:i4>23</vt:i4>
      </vt:variant>
    </vt:vector>
  </HeadingPairs>
  <TitlesOfParts>
    <vt:vector size="32" baseType="lpstr">
      <vt:lpstr>Microsoft YaHei</vt:lpstr>
      <vt:lpstr>Arial</vt:lpstr>
      <vt:lpstr>Calibri</vt:lpstr>
      <vt:lpstr>Calibri Light</vt:lpstr>
      <vt:lpstr>Courier New</vt:lpstr>
      <vt:lpstr>StarSymbol</vt:lpstr>
      <vt:lpstr>Times New Roman</vt:lpstr>
      <vt:lpstr>Wingdings</vt:lpstr>
      <vt:lpstr>Office</vt:lpstr>
      <vt:lpstr>Hitzestress bei Rindern</vt:lpstr>
      <vt:lpstr>Grundlagen</vt:lpstr>
      <vt:lpstr>Grundlagen</vt:lpstr>
      <vt:lpstr>Grundlagen</vt:lpstr>
      <vt:lpstr>THI-Index</vt:lpstr>
      <vt:lpstr>THI-Index</vt:lpstr>
      <vt:lpstr>Zusammenhang Leistung – Wärmeproduktion - Lebendmasse</vt:lpstr>
      <vt:lpstr>Kühlung durch:</vt:lpstr>
      <vt:lpstr>Folgen durch Hitzestress</vt:lpstr>
      <vt:lpstr>Folgen durch Hitzestress</vt:lpstr>
      <vt:lpstr>Folgen durch Hitzestress</vt:lpstr>
      <vt:lpstr>Folgen durch Hitzestress</vt:lpstr>
      <vt:lpstr>Erkennen von Hitzestress</vt:lpstr>
      <vt:lpstr>Vermeidung von Hitzestress</vt:lpstr>
      <vt:lpstr>Anpassungsmaßnahmen</vt:lpstr>
      <vt:lpstr>Anpassungsmaßnahmen</vt:lpstr>
      <vt:lpstr>Weitere Anpassungsmaßnahmen</vt:lpstr>
      <vt:lpstr>Anpassungsmaßnahmen in der Fütterung</vt:lpstr>
      <vt:lpstr>Anpassungsmaßnahmen in der Fütterung</vt:lpstr>
      <vt:lpstr>Anpassungsmaßnahmen in der Fütterung</vt:lpstr>
      <vt:lpstr>Anpassungsmaßnahmen auf der Weide</vt:lpstr>
      <vt:lpstr>Vielen Dank für Ihre Aufmerksamkeit !</vt:lpstr>
      <vt:lpstr>Grünland in Zeiten des Klimawandels</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Hitzestress bei Rindern</dc:title>
  <dc:subject/>
  <dc:creator>Sabine Sommer</dc:creator>
  <cp:keywords/>
  <dc:description/>
  <cp:lastModifiedBy>Sabine Sommer</cp:lastModifiedBy>
  <cp:revision>50</cp:revision>
  <cp:lastPrinted>2020-12-02T11:45:29Z</cp:lastPrinted>
  <dcterms:created xsi:type="dcterms:W3CDTF">2020-10-05T11:37:05Z</dcterms:created>
  <dcterms:modified xsi:type="dcterms:W3CDTF">2021-03-02T11:54:02Z</dcterms:modified>
  <cp:category/>
  <dc:identifier/>
  <cp:contentStatus/>
  <dc:language/>
  <cp:version/>
</cp:coreProperties>
</file>