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60" r:id="rId2"/>
    <p:sldId id="280" r:id="rId3"/>
    <p:sldId id="281" r:id="rId4"/>
    <p:sldId id="283" r:id="rId5"/>
    <p:sldId id="284" r:id="rId6"/>
    <p:sldId id="285" r:id="rId7"/>
    <p:sldId id="288" r:id="rId8"/>
    <p:sldId id="291" r:id="rId9"/>
    <p:sldId id="293" r:id="rId10"/>
    <p:sldId id="339" r:id="rId11"/>
    <p:sldId id="316" r:id="rId12"/>
    <p:sldId id="317" r:id="rId13"/>
    <p:sldId id="299" r:id="rId14"/>
    <p:sldId id="301" r:id="rId15"/>
    <p:sldId id="306" r:id="rId16"/>
    <p:sldId id="308" r:id="rId17"/>
    <p:sldId id="310" r:id="rId18"/>
    <p:sldId id="341" r:id="rId19"/>
    <p:sldId id="357" r:id="rId20"/>
    <p:sldId id="322" r:id="rId21"/>
    <p:sldId id="342" r:id="rId22"/>
    <p:sldId id="328" r:id="rId23"/>
    <p:sldId id="329" r:id="rId24"/>
    <p:sldId id="340" r:id="rId25"/>
    <p:sldId id="356" r:id="rId26"/>
    <p:sldId id="363" r:id="rId27"/>
    <p:sldId id="364" r:id="rId28"/>
    <p:sldId id="337" r:id="rId29"/>
    <p:sldId id="338" r:id="rId30"/>
    <p:sldId id="330" r:id="rId31"/>
    <p:sldId id="348" r:id="rId32"/>
    <p:sldId id="349" r:id="rId33"/>
    <p:sldId id="353" r:id="rId34"/>
    <p:sldId id="354" r:id="rId35"/>
    <p:sldId id="355" r:id="rId36"/>
    <p:sldId id="358" r:id="rId3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1" clrIdx="0">
    <p:extLst>
      <p:ext uri="{19B8F6BF-5375-455C-9EA6-DF929625EA0E}">
        <p15:presenceInfo xmlns:p15="http://schemas.microsoft.com/office/powerpoint/2012/main" userId="S-1-5-21-3849005281-361581855-2026736980-11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86311" autoAdjust="0"/>
  </p:normalViewPr>
  <p:slideViewPr>
    <p:cSldViewPr snapToGrid="0">
      <p:cViewPr varScale="1">
        <p:scale>
          <a:sx n="58" d="100"/>
          <a:sy n="58" d="100"/>
        </p:scale>
        <p:origin x="1028"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DDD43A9-C11B-431E-8AE1-D526A9F01EB4}" type="datetimeFigureOut">
              <a:rPr lang="de-DE" smtClean="0"/>
              <a:t>02.03.2021</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A741CA-AA39-4C3D-9D18-DF6523E14173}" type="slidenum">
              <a:rPr lang="de-DE" smtClean="0"/>
              <a:t>‹Nr.›</a:t>
            </a:fld>
            <a:endParaRPr lang="de-DE"/>
          </a:p>
        </p:txBody>
      </p:sp>
    </p:spTree>
    <p:extLst>
      <p:ext uri="{BB962C8B-B14F-4D97-AF65-F5344CB8AC3E}">
        <p14:creationId xmlns:p14="http://schemas.microsoft.com/office/powerpoint/2010/main" val="37384890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3" Type="http://schemas.openxmlformats.org/officeDocument/2006/relationships/hyperlink" Target="https://www.agrarheute.com/tag/untersaat"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www.agrarheute.com/tag/untersaaten" TargetMode="Externa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de-DE" dirty="0"/>
          </a:p>
          <a:p>
            <a:pPr marL="0" marR="0" indent="0" algn="l" defTabSz="914400" rtl="0" eaLnBrk="1" fontAlgn="auto" latinLnBrk="0" hangingPunct="1">
              <a:lnSpc>
                <a:spcPct val="100000"/>
              </a:lnSpc>
              <a:spcBef>
                <a:spcPts val="0"/>
              </a:spcBef>
              <a:spcAft>
                <a:spcPts val="0"/>
              </a:spcAft>
              <a:buClrTx/>
              <a:buSzTx/>
              <a:buFontTx/>
              <a:buNone/>
              <a:tabLst/>
              <a:defRPr/>
            </a:pPr>
            <a:endParaRPr lang="de-DE" sz="1200"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a:t>
            </a:fld>
            <a:endParaRPr lang="de-DE"/>
          </a:p>
        </p:txBody>
      </p:sp>
    </p:spTree>
    <p:extLst>
      <p:ext uri="{BB962C8B-B14F-4D97-AF65-F5344CB8AC3E}">
        <p14:creationId xmlns:p14="http://schemas.microsoft.com/office/powerpoint/2010/main" val="1064332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Zum Einstieg</a:t>
            </a:r>
            <a:r>
              <a:rPr lang="de-DE" baseline="0" dirty="0"/>
              <a:t> möchte ich Ihnen ein paar Bilder von Extremwettersituationen bzw. deren Auswirkungen zeigen. Ein Teil von Ihnen hat das so oder so ähnlich vielleicht selber mitbekommen…</a:t>
            </a:r>
          </a:p>
          <a:p>
            <a:r>
              <a:rPr lang="de-DE" baseline="0" dirty="0"/>
              <a:t>Im Jahr 2002 wütete das Tief Ilse und verursachte… (</a:t>
            </a:r>
            <a:r>
              <a:rPr lang="de-DE" i="1" baseline="0" dirty="0"/>
              <a:t>siehe Folie)</a:t>
            </a:r>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2</a:t>
            </a:fld>
            <a:endParaRPr lang="de-DE"/>
          </a:p>
        </p:txBody>
      </p:sp>
    </p:spTree>
    <p:extLst>
      <p:ext uri="{BB962C8B-B14F-4D97-AF65-F5344CB8AC3E}">
        <p14:creationId xmlns:p14="http://schemas.microsoft.com/office/powerpoint/2010/main" val="18106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Das Jahr 2003</a:t>
            </a:r>
            <a:r>
              <a:rPr lang="de-DE" baseline="0" dirty="0"/>
              <a:t> ist den Meisten vermutlich noch in Erinnerung.</a:t>
            </a:r>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3</a:t>
            </a:fld>
            <a:endParaRPr lang="de-DE"/>
          </a:p>
        </p:txBody>
      </p:sp>
    </p:spTree>
    <p:extLst>
      <p:ext uri="{BB962C8B-B14F-4D97-AF65-F5344CB8AC3E}">
        <p14:creationId xmlns:p14="http://schemas.microsoft.com/office/powerpoint/2010/main" val="3428042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i="1" dirty="0"/>
              <a:t>Wetteronline.de, 14.04.17:</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„Ungewöhnlich kalte Nächte bis unter minus 5 Grad haben vom 18. bis 21. April 2017 enorme Schäden in Obstplantagen und in den Weinbergen verursacht. Viele Landwirte und Winzer hatten mit dramatischen Ernteausfällen zu kämpfen.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Die großflächigen Spätfröste im April waren in vielen Gebieten das schwerste Frostereignis seit 1991. Sie richteten in der Landwirtschaft Schäden in dreistelliger Millionenhöhe an, über 100 Millionen Euro waren es allein in Baden-Württemberg. Insbesondere die Kulturen von Wein, Kern-, Stein- und Beerenobst litten unter den teils knackigen Nachtfrösten.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Die jungen empfindlichen Weinknospen fielen dem Frost zum Opfer. Schätzungsweise über 50.000 Hektar Fläche an der Mosel, in Rheinhessen, der Pfalz, in Franken, Württemberg, Südbaden und am Bodensee waren davon betroffen. Durch den wärmsten März seit Messbeginn im Jahr 1881 waren die Kulturen in ihrer Entwicklung bereits weit fortgeschritten: Obstbäume standen bereits Anfang April in voller Blüte, bei vielen entwickelten sich sogar schon junge Früchte. Diese reagierten sehr empfindlich auf Temperaturen unterhalb des Gefrierpunktes.“</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4</a:t>
            </a:fld>
            <a:endParaRPr lang="de-DE"/>
          </a:p>
        </p:txBody>
      </p:sp>
    </p:spTree>
    <p:extLst>
      <p:ext uri="{BB962C8B-B14F-4D97-AF65-F5344CB8AC3E}">
        <p14:creationId xmlns:p14="http://schemas.microsoft.com/office/powerpoint/2010/main" val="1260563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2018 ist das </a:t>
            </a:r>
            <a:r>
              <a:rPr lang="de-DE" b="1" dirty="0"/>
              <a:t>wärmste und trockenste</a:t>
            </a:r>
            <a:r>
              <a:rPr lang="de-DE" dirty="0"/>
              <a:t> Jahr seit Wetteraufzeichnungen mit einer jährlichen Durchschnittstemperatur von 10,4°C (&gt; 10°C!) seit 1881. Laut Deutschem Wetterdienst ist die Vegetationsperiode 2018 (April bis Oktober) die wärmste seit Beginn der Wetteraufzeichnungen. Der Oktober wurde der siebte zu warme Monat in Folge. Selbst bisherige Rekordjahre wie 1947, 2003 oder 2006 wurden weit übertroffen. Ähnliches gilt auch für die Sonnenscheindauer. Hier waren die bisherigen Spitzenreiter 1947, 1921 und 1959.</a:t>
            </a:r>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Zudem war es auch eines der trockensten Jahre!</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5</a:t>
            </a:fld>
            <a:endParaRPr lang="de-DE"/>
          </a:p>
        </p:txBody>
      </p:sp>
    </p:spTree>
    <p:extLst>
      <p:ext uri="{BB962C8B-B14F-4D97-AF65-F5344CB8AC3E}">
        <p14:creationId xmlns:p14="http://schemas.microsoft.com/office/powerpoint/2010/main" val="19023846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Drittwärmstes Jahr seit 1881 mit durchschnittlich 10,2°C. Ein </a:t>
            </a:r>
            <a:r>
              <a:rPr lang="de-DE" b="1" dirty="0"/>
              <a:t>Hitzerekord</a:t>
            </a:r>
            <a:r>
              <a:rPr lang="de-DE" dirty="0"/>
              <a:t> in </a:t>
            </a:r>
            <a:r>
              <a:rPr lang="de-DE" b="1" dirty="0"/>
              <a:t>Deutschland</a:t>
            </a:r>
            <a:r>
              <a:rPr lang="de-DE" dirty="0"/>
              <a:t> wurde Ende Juli 2019 gemessen: 40 Grad und mehr wurden am 25. Juli 2019 in </a:t>
            </a:r>
            <a:r>
              <a:rPr lang="de-DE" b="1" dirty="0"/>
              <a:t>Deutschland</a:t>
            </a:r>
            <a:r>
              <a:rPr lang="de-DE" dirty="0"/>
              <a:t> an 25 Stationen gemessen, berichtet der Deutsche Wetterdienst (DWD). Erstmals stieg die Top-Temperatur in Deutschland auf </a:t>
            </a:r>
            <a:r>
              <a:rPr lang="de-DE" b="1" dirty="0"/>
              <a:t>über 42°C</a:t>
            </a:r>
            <a:r>
              <a:rPr lang="de-DE"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Aber: Landwirtschaft</a:t>
            </a:r>
            <a:r>
              <a:rPr lang="de-DE" baseline="0" dirty="0"/>
              <a:t> arbeitet in der Natur und war schon immer Wetter und auch Wetterextremen ausgesetzt? </a:t>
            </a:r>
          </a:p>
          <a:p>
            <a:pPr marL="0" marR="0" lvl="0" indent="0" algn="l" defTabSz="914400" rtl="0" eaLnBrk="1" fontAlgn="auto" latinLnBrk="0" hangingPunct="1">
              <a:lnSpc>
                <a:spcPct val="100000"/>
              </a:lnSpc>
              <a:spcBef>
                <a:spcPts val="0"/>
              </a:spcBef>
              <a:spcAft>
                <a:spcPts val="0"/>
              </a:spcAft>
              <a:buClrTx/>
              <a:buSzTx/>
              <a:buFontTx/>
              <a:buNone/>
              <a:tabLst/>
              <a:defRPr/>
            </a:pPr>
            <a:r>
              <a:rPr lang="de-DE" baseline="0" dirty="0"/>
              <a:t>Richtig. Nur: Das Wetter wird unbeständiger und Wetterextreme kommen häufiger vor. Und das hat mit dem Klima zu tun, genauer mit dem sich ändernden... </a:t>
            </a:r>
            <a:endParaRPr lang="de-DE" dirty="0"/>
          </a:p>
          <a:p>
            <a:endParaRPr lang="de-DE" dirty="0"/>
          </a:p>
          <a:p>
            <a:pPr algn="just">
              <a:lnSpc>
                <a:spcPct val="114000"/>
              </a:lnSpc>
              <a:buFont typeface="Arial" panose="020B0604020202020204" pitchFamily="34" charset="0"/>
              <a:buChar char="•"/>
            </a:pPr>
            <a:r>
              <a:rPr lang="de-DE" sz="1200" b="0" i="0" u="none" strike="noStrike" dirty="0">
                <a:solidFill>
                  <a:srgbClr val="363636"/>
                </a:solidFill>
                <a:effectLst/>
                <a:latin typeface="Roboto"/>
              </a:rPr>
              <a:t>Was bedeutet „</a:t>
            </a:r>
            <a:r>
              <a:rPr lang="de-DE" sz="1200" b="1" i="0" u="none" strike="noStrike" dirty="0">
                <a:solidFill>
                  <a:srgbClr val="363636"/>
                </a:solidFill>
                <a:effectLst/>
                <a:latin typeface="Roboto"/>
              </a:rPr>
              <a:t>Wetter</a:t>
            </a:r>
            <a:r>
              <a:rPr lang="de-DE" sz="1200" b="0" i="0" u="none" strike="noStrike" dirty="0">
                <a:solidFill>
                  <a:srgbClr val="363636"/>
                </a:solidFill>
                <a:effectLst/>
                <a:latin typeface="Roboto"/>
              </a:rPr>
              <a:t>“?</a:t>
            </a:r>
          </a:p>
          <a:p>
            <a:pPr algn="just">
              <a:lnSpc>
                <a:spcPct val="114000"/>
              </a:lnSpc>
              <a:buFont typeface="Wingdings" panose="05000000000000000000" pitchFamily="2" charset="2"/>
              <a:buChar char="à"/>
            </a:pPr>
            <a:r>
              <a:rPr lang="de-DE" sz="1200" b="0" i="0" u="none" strike="noStrike" dirty="0">
                <a:solidFill>
                  <a:srgbClr val="363636"/>
                </a:solidFill>
                <a:effectLst/>
                <a:latin typeface="Roboto"/>
              </a:rPr>
              <a:t> Unter Wetter versteht man den kurzfristigen Zustand der Atmosphäre an einem bestimmten Ort zu einer bestimmten Zeit. Also ob die Sonne scheint, ob es regnet, ob es kalt oder warm ist, woher der Wind kommt. Im Laufe der Zeit variiert das Wetter an einem Ort sehr stark. </a:t>
            </a:r>
          </a:p>
          <a:p>
            <a:pPr algn="just">
              <a:lnSpc>
                <a:spcPct val="114000"/>
              </a:lnSpc>
              <a:buFont typeface="Wingdings" panose="05000000000000000000" pitchFamily="2" charset="2"/>
              <a:buChar char="à"/>
            </a:pPr>
            <a:endParaRPr lang="de-DE" sz="1200" b="0" i="0" u="none" strike="noStrike" dirty="0">
              <a:solidFill>
                <a:srgbClr val="363636"/>
              </a:solidFill>
              <a:effectLst/>
              <a:latin typeface="Roboto"/>
            </a:endParaRPr>
          </a:p>
          <a:p>
            <a:pPr algn="just">
              <a:lnSpc>
                <a:spcPct val="114000"/>
              </a:lnSpc>
              <a:buFont typeface="Wingdings" panose="05000000000000000000" pitchFamily="2" charset="2"/>
              <a:buNone/>
            </a:pPr>
            <a:r>
              <a:rPr lang="de-DE" sz="1200" b="0" i="0" u="none" strike="noStrike" dirty="0">
                <a:solidFill>
                  <a:srgbClr val="363636"/>
                </a:solidFill>
                <a:effectLst/>
                <a:latin typeface="Roboto"/>
              </a:rPr>
              <a:t>Was bedeutet „</a:t>
            </a:r>
            <a:r>
              <a:rPr lang="de-DE" sz="1200" b="1" i="0" u="none" strike="noStrike" dirty="0">
                <a:solidFill>
                  <a:srgbClr val="363636"/>
                </a:solidFill>
                <a:effectLst/>
                <a:latin typeface="Roboto"/>
              </a:rPr>
              <a:t>Witterung</a:t>
            </a:r>
            <a:r>
              <a:rPr lang="de-DE" sz="1200" b="0" i="0" u="none" strike="noStrike" dirty="0">
                <a:solidFill>
                  <a:srgbClr val="363636"/>
                </a:solidFill>
                <a:effectLst/>
                <a:latin typeface="Roboto"/>
              </a:rPr>
              <a:t>“?</a:t>
            </a:r>
          </a:p>
          <a:p>
            <a:pPr marL="0" marR="0" lvl="0" indent="0" algn="just" defTabSz="914400" rtl="0" eaLnBrk="1" fontAlgn="auto" latinLnBrk="0" hangingPunct="1">
              <a:lnSpc>
                <a:spcPct val="114000"/>
              </a:lnSpc>
              <a:spcBef>
                <a:spcPts val="0"/>
              </a:spcBef>
              <a:spcAft>
                <a:spcPts val="0"/>
              </a:spcAft>
              <a:buClrTx/>
              <a:buSzTx/>
              <a:buFont typeface="Wingdings" panose="05000000000000000000" pitchFamily="2" charset="2"/>
              <a:buChar char="à"/>
              <a:tabLst/>
              <a:defRPr/>
            </a:pPr>
            <a:r>
              <a:rPr lang="de-DE" dirty="0"/>
              <a:t> beschreibt den vorherrschenden Charakter des Wetterablaufs über</a:t>
            </a:r>
            <a:r>
              <a:rPr lang="de-DE" baseline="0" dirty="0"/>
              <a:t> einen bestimmten Zeitraum (</a:t>
            </a:r>
            <a:r>
              <a:rPr lang="de-DE" dirty="0"/>
              <a:t>ist der durchschnittliche Charakter des Wetterablaufs an einem Ort oder in einem Gebiet über mehrere Tage bis zu mehreren Wochen). </a:t>
            </a:r>
          </a:p>
          <a:p>
            <a:pPr algn="just">
              <a:lnSpc>
                <a:spcPct val="114000"/>
              </a:lnSpc>
              <a:buFont typeface="Wingdings" panose="05000000000000000000" pitchFamily="2" charset="2"/>
              <a:buChar char="à"/>
            </a:pPr>
            <a:endParaRPr lang="de-DE" altLang="es-ES_tradnl" sz="1200" dirty="0">
              <a:solidFill>
                <a:srgbClr val="363636"/>
              </a:solidFill>
              <a:latin typeface="Roboto"/>
              <a:cs typeface="Arial" panose="020B0604020202020204" pitchFamily="34" charset="0"/>
            </a:endParaRPr>
          </a:p>
          <a:p>
            <a:pPr algn="just">
              <a:lnSpc>
                <a:spcPct val="114000"/>
              </a:lnSpc>
              <a:buFont typeface="Arial" panose="020B0604020202020204" pitchFamily="34" charset="0"/>
              <a:buChar char="•"/>
            </a:pPr>
            <a:r>
              <a:rPr lang="de-DE" altLang="es-ES_tradnl" sz="1200" dirty="0">
                <a:solidFill>
                  <a:srgbClr val="363636"/>
                </a:solidFill>
                <a:latin typeface="Roboto"/>
                <a:cs typeface="Arial" panose="020B0604020202020204" pitchFamily="34" charset="0"/>
              </a:rPr>
              <a:t>Was bedeutet „</a:t>
            </a:r>
            <a:r>
              <a:rPr lang="de-DE" altLang="es-ES_tradnl" sz="1200" b="1" dirty="0">
                <a:solidFill>
                  <a:srgbClr val="363636"/>
                </a:solidFill>
                <a:latin typeface="Roboto"/>
                <a:cs typeface="Arial" panose="020B0604020202020204" pitchFamily="34" charset="0"/>
              </a:rPr>
              <a:t>Klima</a:t>
            </a:r>
            <a:r>
              <a:rPr lang="de-DE" altLang="es-ES_tradnl" sz="1200" dirty="0">
                <a:solidFill>
                  <a:srgbClr val="363636"/>
                </a:solidFill>
                <a:latin typeface="Roboto"/>
                <a:cs typeface="Arial" panose="020B0604020202020204" pitchFamily="34" charset="0"/>
              </a:rPr>
              <a:t>“?</a:t>
            </a:r>
          </a:p>
          <a:p>
            <a:pPr marL="285750" indent="-285750" algn="just">
              <a:lnSpc>
                <a:spcPct val="114000"/>
              </a:lnSpc>
              <a:buFont typeface="Wingdings" panose="05000000000000000000" pitchFamily="2" charset="2"/>
              <a:buChar char="à"/>
            </a:pPr>
            <a:r>
              <a:rPr lang="de-DE" sz="1200" b="0" i="0" u="none" strike="noStrike" dirty="0">
                <a:solidFill>
                  <a:srgbClr val="363636"/>
                </a:solidFill>
                <a:effectLst/>
                <a:latin typeface="Roboto"/>
              </a:rPr>
              <a:t>Das Klima dagegen bezieht sich auf längere Zeiträume – mindestens 30 Jahre. Aus einer Vielzahl an Wetterbeobachtungen werden dabei typische Verhältnisse abgeleitet. Dadurch lässt sich das Klima einer Region bestimmen. Das Klima stellt aber nicht nur die durchschnittlichen Wetterverhältnisse dar, sondern beschreibt auch die Wahrscheinlichkeiten für Extremereignisse und für Abweichungen vom Mittelwert. </a:t>
            </a:r>
          </a:p>
          <a:p>
            <a:endParaRPr lang="de-DE" dirty="0"/>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6</a:t>
            </a:fld>
            <a:endParaRPr lang="de-DE"/>
          </a:p>
        </p:txBody>
      </p:sp>
    </p:spTree>
    <p:extLst>
      <p:ext uri="{BB962C8B-B14F-4D97-AF65-F5344CB8AC3E}">
        <p14:creationId xmlns:p14="http://schemas.microsoft.com/office/powerpoint/2010/main" val="7295638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b="0" dirty="0"/>
              <a:t>Hier werden anschaulich die Temperaturabweichungen der jährlichen Durchschnittstemperatur angezeigt, im Vergleich mit der Durchschnittstemperatur des 30-jährigen Zeitraum von 1961-1990. </a:t>
            </a:r>
          </a:p>
          <a:p>
            <a:endParaRPr lang="de-DE" b="0" dirty="0"/>
          </a:p>
          <a:p>
            <a:r>
              <a:rPr lang="de-DE" b="0" dirty="0"/>
              <a:t>Die durchschnittlichen Jahrestemperaturen haben sich seit 1881 bereits um +1,6 K erhöht (K=Kelvin, entspricht als Temperaturdifferenz aber auch °C)</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7</a:t>
            </a:fld>
            <a:endParaRPr lang="de-DE"/>
          </a:p>
        </p:txBody>
      </p:sp>
    </p:spTree>
    <p:extLst>
      <p:ext uri="{BB962C8B-B14F-4D97-AF65-F5344CB8AC3E}">
        <p14:creationId xmlns:p14="http://schemas.microsoft.com/office/powerpoint/2010/main" val="31726168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00"/>
              </a:spcAft>
            </a:pPr>
            <a:r>
              <a:rPr lang="de-DE" altLang="de-DE" sz="900" i="1" dirty="0">
                <a:solidFill>
                  <a:srgbClr val="000000"/>
                </a:solidFill>
                <a:latin typeface="Arial" panose="020B0604020202020204" pitchFamily="34" charset="0"/>
                <a:ea typeface="Calibri" panose="020F0502020204030204" pitchFamily="34" charset="0"/>
                <a:cs typeface="Times New Roman" panose="02020603050405020304" pitchFamily="18" charset="0"/>
              </a:rPr>
              <a:t>Anzahl heißer Tage (&gt;30° °C) für Baden-Württemberg 1951 – 2019 (DWD)</a:t>
            </a:r>
            <a:endParaRPr lang="de-DE" altLang="de-DE" sz="900" dirty="0">
              <a:latin typeface="Arial" panose="020B0604020202020204" pitchFamily="34" charset="0"/>
              <a:ea typeface="Calibri" panose="020F0502020204030204" pitchFamily="34" charset="0"/>
              <a:cs typeface="Times New Roman" panose="02020603050405020304" pitchFamily="18" charset="0"/>
            </a:endParaRPr>
          </a:p>
          <a:p>
            <a:pPr>
              <a:lnSpc>
                <a:spcPct val="114000"/>
              </a:lnSpc>
              <a:spcAft>
                <a:spcPts val="800"/>
              </a:spcAft>
            </a:pP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Die Anzahl der heißen Tage sind in Baden-Württemberg im Zeitraum 1951 – 2019 bereits um 9,6 Tage angestiegen.</a:t>
            </a:r>
            <a:endParaRPr lang="de-DE" altLang="de-DE" sz="1200" dirty="0">
              <a:latin typeface="Arial" panose="020B0604020202020204" pitchFamily="34" charset="0"/>
              <a:ea typeface="Calibri" panose="020F0502020204030204" pitchFamily="34" charset="0"/>
              <a:cs typeface="Times New Roman" panose="02020603050405020304" pitchFamily="18" charset="0"/>
            </a:endParaRP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8</a:t>
            </a:fld>
            <a:endParaRPr lang="de-DE"/>
          </a:p>
        </p:txBody>
      </p:sp>
    </p:spTree>
    <p:extLst>
      <p:ext uri="{BB962C8B-B14F-4D97-AF65-F5344CB8AC3E}">
        <p14:creationId xmlns:p14="http://schemas.microsoft.com/office/powerpoint/2010/main" val="10646224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b="1" dirty="0">
                <a:solidFill>
                  <a:srgbClr val="000000"/>
                </a:solidFill>
                <a:latin typeface="Arial" panose="020B0604020202020204" pitchFamily="34" charset="0"/>
                <a:cs typeface="Times New Roman" panose="02020603050405020304" pitchFamily="18" charset="0"/>
              </a:rPr>
              <a:t>Abbildungen Hitzetage (</a:t>
            </a:r>
            <a:r>
              <a:rPr lang="de-DE" altLang="de-DE" sz="1200" b="1" u="sng" dirty="0">
                <a:solidFill>
                  <a:srgbClr val="000000"/>
                </a:solidFill>
                <a:latin typeface="Arial" panose="020B0604020202020204" pitchFamily="34" charset="0"/>
                <a:cs typeface="Times New Roman" panose="02020603050405020304" pitchFamily="18" charset="0"/>
              </a:rPr>
              <a:t>&gt;</a:t>
            </a:r>
            <a:r>
              <a:rPr lang="de-DE" altLang="de-DE" sz="1200" b="1" dirty="0">
                <a:solidFill>
                  <a:srgbClr val="000000"/>
                </a:solidFill>
                <a:latin typeface="Arial" panose="020B0604020202020204" pitchFamily="34" charset="0"/>
                <a:cs typeface="Times New Roman" panose="02020603050405020304" pitchFamily="18" charset="0"/>
              </a:rPr>
              <a:t> 30°C):</a:t>
            </a:r>
            <a:br>
              <a:rPr lang="de-DE" altLang="de-DE" sz="1200" dirty="0">
                <a:solidFill>
                  <a:srgbClr val="000000"/>
                </a:solidFill>
                <a:latin typeface="Arial" panose="020B0604020202020204" pitchFamily="34" charset="0"/>
                <a:cs typeface="Times New Roman" panose="02020603050405020304" pitchFamily="18" charset="0"/>
              </a:rPr>
            </a:br>
            <a:r>
              <a:rPr lang="de-DE" altLang="de-DE" sz="1200" i="1" dirty="0">
                <a:solidFill>
                  <a:srgbClr val="000000"/>
                </a:solidFill>
                <a:latin typeface="Arial" panose="020B0604020202020204" pitchFamily="34" charset="0"/>
                <a:cs typeface="Times New Roman" panose="02020603050405020304" pitchFamily="18" charset="0"/>
              </a:rPr>
              <a:t>Unten</a:t>
            </a:r>
            <a:r>
              <a:rPr lang="de-DE" altLang="de-DE" sz="1200" dirty="0">
                <a:solidFill>
                  <a:srgbClr val="000000"/>
                </a:solidFill>
                <a:latin typeface="Arial" panose="020B0604020202020204" pitchFamily="34" charset="0"/>
                <a:cs typeface="Times New Roman" panose="02020603050405020304" pitchFamily="18" charset="0"/>
              </a:rPr>
              <a:t>: Ist-Zustand aus Beobachtungsdaten (1971-2000)</a:t>
            </a:r>
            <a:br>
              <a:rPr lang="de-DE" altLang="de-DE" sz="1200" dirty="0">
                <a:solidFill>
                  <a:srgbClr val="000000"/>
                </a:solidFill>
                <a:latin typeface="Arial" panose="020B0604020202020204" pitchFamily="34" charset="0"/>
                <a:cs typeface="Times New Roman" panose="02020603050405020304" pitchFamily="18" charset="0"/>
              </a:rPr>
            </a:br>
            <a:r>
              <a:rPr lang="de-DE" altLang="de-DE" sz="1200" i="1" dirty="0">
                <a:solidFill>
                  <a:srgbClr val="000000"/>
                </a:solidFill>
                <a:latin typeface="Arial" panose="020B0604020202020204" pitchFamily="34" charset="0"/>
                <a:cs typeface="Times New Roman" panose="02020603050405020304" pitchFamily="18" charset="0"/>
              </a:rPr>
              <a:t>Rechts</a:t>
            </a:r>
            <a:r>
              <a:rPr lang="de-DE" altLang="de-DE" sz="1200" dirty="0">
                <a:solidFill>
                  <a:srgbClr val="000000"/>
                </a:solidFill>
                <a:latin typeface="Arial" panose="020B0604020202020204" pitchFamily="34" charset="0"/>
                <a:cs typeface="Times New Roman" panose="02020603050405020304" pitchFamily="18" charset="0"/>
              </a:rPr>
              <a:t>: Perzentil-Darstellung auf Basis von 24 Klima-Projektionen für die nahe Zukunft (2021-2050) und von 15 Klimaprojektionen für die ferne Zukunft (2071-2100) </a:t>
            </a:r>
            <a:endParaRPr lang="de-DE" altLang="de-DE" sz="1200" dirty="0">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sz="1200" dirty="0">
                <a:solidFill>
                  <a:srgbClr val="000000"/>
                </a:solidFill>
                <a:latin typeface="Arial" panose="020B0604020202020204" pitchFamily="34" charset="0"/>
                <a:ea typeface="Calibri" panose="020F0502020204030204" pitchFamily="34" charset="0"/>
                <a:cs typeface="Times New Roman" panose="02020603050405020304" pitchFamily="18" charset="0"/>
              </a:rPr>
              <a:t>Im Mittel aller Klimaprojektionen zeigt sich die Tendenz einer zunächst leichten Zunahme der Hitzetage vom Ist-Zustand (1971-2000) zur nahen Zukunft (2021-2050), die zur fernen Zukunft (2071-2100) deutlich zunimmt. Die Belastbarkeit der Projektionen wird mit etwas Einschränkung als zufriedenstellend eingestuft. </a:t>
            </a:r>
            <a:endParaRPr lang="de-DE" altLang="de-DE" dirty="0">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dirty="0">
                <a:latin typeface="Arial" panose="020B0604020202020204" pitchFamily="34" charset="0"/>
              </a:rPr>
              <a:t>Experten empfehlen bereits, für die Zukunft mit den maximalen Werten (85. Perzentil) zu rechnen, da die Werte mit dem 15. bzw. 50. Perzentil den Klimawandel voraussichtlich zu schwach darstellen.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DE" altLang="de-DE" dirty="0">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altLang="de-DE" dirty="0">
                <a:latin typeface="Arial" panose="020B0604020202020204" pitchFamily="34" charset="0"/>
              </a:rPr>
              <a:t>Das würde bedeuten, dass bis zur Mitte des </a:t>
            </a:r>
            <a:r>
              <a:rPr lang="de-DE" altLang="de-DE" dirty="0" err="1">
                <a:latin typeface="Arial" panose="020B0604020202020204" pitchFamily="34" charset="0"/>
              </a:rPr>
              <a:t>Jhdts</a:t>
            </a:r>
            <a:r>
              <a:rPr lang="de-DE" altLang="de-DE" dirty="0">
                <a:latin typeface="Arial" panose="020B0604020202020204" pitchFamily="34" charset="0"/>
              </a:rPr>
              <a:t>. die Anzahl der Hitzetage je nach Region auf bis zu etwa 16/20 Tage zunimmt (50. </a:t>
            </a:r>
            <a:r>
              <a:rPr lang="de-DE" altLang="de-DE" dirty="0" err="1">
                <a:latin typeface="Arial" panose="020B0604020202020204" pitchFamily="34" charset="0"/>
              </a:rPr>
              <a:t>Perz</a:t>
            </a:r>
            <a:r>
              <a:rPr lang="de-DE" altLang="de-DE" dirty="0">
                <a:latin typeface="Arial" panose="020B0604020202020204" pitchFamily="34" charset="0"/>
              </a:rPr>
              <a:t>.) und bis auf gut 40 Tage bei der Betrachtung der extremeren Werte (85. </a:t>
            </a:r>
            <a:r>
              <a:rPr lang="de-DE" altLang="de-DE" dirty="0" err="1">
                <a:latin typeface="Arial" panose="020B0604020202020204" pitchFamily="34" charset="0"/>
              </a:rPr>
              <a:t>Perz</a:t>
            </a:r>
            <a:r>
              <a:rPr lang="de-DE" altLang="de-DE" dirty="0">
                <a:latin typeface="Arial" panose="020B0604020202020204" pitchFamily="34" charset="0"/>
              </a:rPr>
              <a:t>.). Im letzten Viertel dieses </a:t>
            </a:r>
            <a:r>
              <a:rPr lang="de-DE" altLang="de-DE" dirty="0" err="1">
                <a:latin typeface="Arial" panose="020B0604020202020204" pitchFamily="34" charset="0"/>
              </a:rPr>
              <a:t>Jhdts</a:t>
            </a:r>
            <a:r>
              <a:rPr lang="de-DE" altLang="de-DE" dirty="0">
                <a:latin typeface="Arial" panose="020B0604020202020204" pitchFamily="34" charset="0"/>
              </a:rPr>
              <a:t>. können die Werte nochmals stark ansteigen auf bis zu 60 Tagen und mehr im Vergleich zum Zeitraum 1971-2000. Dies bedeutet bis zu einer Verdreifachung der Hitzetage. Die Regionen, die bisher bereits sehr warm sind (Rheingraben, Bodensee, Rhein-Neckar-Region), werden dann besonders unter der Zunahme der Hitzetage leiden. Die Zunahmen werden vor allem im Flachland verstärkt auftreten.</a:t>
            </a:r>
          </a:p>
          <a:p>
            <a:endParaRPr lang="de-DE" dirty="0"/>
          </a:p>
          <a:p>
            <a:r>
              <a:rPr lang="de-DE" dirty="0"/>
              <a:t>Quelle: https://pudi.lubw.de/detailseite/-/publication/33837 </a:t>
            </a:r>
          </a:p>
        </p:txBody>
      </p:sp>
      <p:sp>
        <p:nvSpPr>
          <p:cNvPr id="4" name="Foliennummernplatzhalter 3"/>
          <p:cNvSpPr>
            <a:spLocks noGrp="1"/>
          </p:cNvSpPr>
          <p:nvPr>
            <p:ph type="sldNum" sz="quarter" idx="5"/>
          </p:nvPr>
        </p:nvSpPr>
        <p:spPr/>
        <p:txBody>
          <a:bodyPr/>
          <a:lstStyle/>
          <a:p>
            <a:fld id="{06A741CA-AA39-4C3D-9D18-DF6523E14173}" type="slidenum">
              <a:rPr lang="de-DE" smtClean="0"/>
              <a:t>9</a:t>
            </a:fld>
            <a:endParaRPr lang="de-DE"/>
          </a:p>
        </p:txBody>
      </p:sp>
    </p:spTree>
    <p:extLst>
      <p:ext uri="{BB962C8B-B14F-4D97-AF65-F5344CB8AC3E}">
        <p14:creationId xmlns:p14="http://schemas.microsoft.com/office/powerpoint/2010/main" val="2802748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Der lineare Tendenz der durchschnittliche jährliche Niederschlagssumme in Deutschland ist leicht ansteigend.</a:t>
            </a:r>
            <a:endParaRPr dirty="0"/>
          </a:p>
          <a:p>
            <a:pPr>
              <a:defRPr/>
            </a:pPr>
            <a:r>
              <a:rPr lang="de-DE" dirty="0"/>
              <a:t>Schauen wir uns die Verteilung der Niederschläge über das Jahr an.</a:t>
            </a: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10</a:t>
            </a:fld>
            <a:endParaRPr lang="de-DE"/>
          </a:p>
        </p:txBody>
      </p:sp>
    </p:spTree>
    <p:extLst>
      <p:ext uri="{BB962C8B-B14F-4D97-AF65-F5344CB8AC3E}">
        <p14:creationId xmlns:p14="http://schemas.microsoft.com/office/powerpoint/2010/main" val="27901995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Teilt</a:t>
            </a:r>
            <a:r>
              <a:rPr lang="de-DE" baseline="0" dirty="0"/>
              <a:t> man die Darstellung in die vier Jahreszeiten</a:t>
            </a:r>
            <a:r>
              <a:rPr lang="de-DE" dirty="0"/>
              <a:t>, zeigen sich </a:t>
            </a:r>
          </a:p>
          <a:p>
            <a:pPr marL="171450" indent="-171450">
              <a:buFont typeface="Arial" panose="020B0604020202020204" pitchFamily="34" charset="0"/>
              <a:buChar char="•"/>
              <a:defRPr/>
            </a:pPr>
            <a:r>
              <a:rPr lang="de-DE" dirty="0"/>
              <a:t>leicht ansteigende Tendenzen im Frühling und Herbst </a:t>
            </a:r>
          </a:p>
          <a:p>
            <a:pPr marL="171450" indent="-171450">
              <a:buFont typeface="Arial" panose="020B0604020202020204" pitchFamily="34" charset="0"/>
              <a:buChar char="•"/>
              <a:defRPr/>
            </a:pPr>
            <a:r>
              <a:rPr lang="de-DE" dirty="0"/>
              <a:t>eine leicht abnehmende Tendenz im Sommer. </a:t>
            </a:r>
          </a:p>
          <a:p>
            <a:pPr marL="171450" indent="-171450">
              <a:buFont typeface="Arial" panose="020B0604020202020204" pitchFamily="34" charset="0"/>
              <a:buChar char="•"/>
              <a:defRPr/>
            </a:pPr>
            <a:r>
              <a:rPr lang="de-DE" dirty="0"/>
              <a:t>deutlich zu erkennen: tendenzielle</a:t>
            </a:r>
            <a:r>
              <a:rPr lang="de-DE" baseline="0" dirty="0"/>
              <a:t> Zunahme </a:t>
            </a:r>
            <a:r>
              <a:rPr lang="de-DE" dirty="0"/>
              <a:t>der Niederschläge im Winterhalbjahr</a:t>
            </a:r>
            <a:endParaRPr dirty="0"/>
          </a:p>
          <a:p>
            <a:pPr>
              <a:defRPr/>
            </a:pPr>
            <a:r>
              <a:rPr lang="de-DE" dirty="0"/>
              <a:t>Diese Darstellungen zeigen also die Niederschlagsmengen. Keine Aussage wird zur zeitlichen Verteilung bzw. Anzahl der Tage mit Niederschlag getroffen.</a:t>
            </a: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11</a:t>
            </a:fld>
            <a:endParaRPr lang="de-DE"/>
          </a:p>
        </p:txBody>
      </p:sp>
    </p:spTree>
    <p:extLst>
      <p:ext uri="{BB962C8B-B14F-4D97-AF65-F5344CB8AC3E}">
        <p14:creationId xmlns:p14="http://schemas.microsoft.com/office/powerpoint/2010/main" val="25255644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Hier zeigt sich auf der Darstellung der European Environment Agency aus dem Jahr 2016 eine deutliche Zunahme der Starkniederschlagsereignisse im Winterhalbjahr um 15-25%.</a:t>
            </a:r>
            <a:endParaRPr dirty="0"/>
          </a:p>
          <a:p>
            <a:pPr>
              <a:defRPr/>
            </a:pPr>
            <a:r>
              <a:rPr lang="de-DE" dirty="0"/>
              <a:t>Und eine Zunahme der Starkniederschläge im Sommer um 5-15%.</a:t>
            </a:r>
            <a:endParaRPr dirty="0"/>
          </a:p>
          <a:p>
            <a:pPr>
              <a:defRPr/>
            </a:pPr>
            <a:r>
              <a:rPr lang="de-DE" dirty="0"/>
              <a:t>d.h. Die Niederschlagsmengen, die wir auf den vorherigen Folien gesehen haben, fallen an weniger Tagen heftiger. </a:t>
            </a:r>
            <a:endParaRPr dirty="0"/>
          </a:p>
          <a:p>
            <a:pPr>
              <a:defRPr/>
            </a:pPr>
            <a:r>
              <a:rPr lang="de-DE" dirty="0"/>
              <a:t>Für die Landwirtschaft bedeutet das, dass die Böden widerstandsfähig gegen Verschlämmung und Erosion sein müssen und Wasser schnell aufnehmen können müssen. </a:t>
            </a: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12</a:t>
            </a:fld>
            <a:endParaRPr lang="de-DE"/>
          </a:p>
        </p:txBody>
      </p:sp>
    </p:spTree>
    <p:extLst>
      <p:ext uri="{BB962C8B-B14F-4D97-AF65-F5344CB8AC3E}">
        <p14:creationId xmlns:p14="http://schemas.microsoft.com/office/powerpoint/2010/main" val="21470056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Phänologische Uhr: Achtung – noch nicht komplett für 2020!!! https://www.dwd.de/DE/leistungen/phaeno_uhr/phaenouhr.html#buehneTop </a:t>
            </a:r>
          </a:p>
          <a:p>
            <a:endParaRPr lang="de-DE" dirty="0"/>
          </a:p>
          <a:p>
            <a:r>
              <a:rPr lang="de-DE" dirty="0"/>
              <a:t>DWD: „Die phänologische Uhr wird einmal in der Woche am Montag aktualisiert.</a:t>
            </a:r>
          </a:p>
          <a:p>
            <a:r>
              <a:rPr lang="de-DE" dirty="0"/>
              <a:t>Im äußeren Ring der hier dargestellten phänologischen Doppeluhr ist der langjährige mittlere Verlauf der phänologischen Jahreszeiten dargestellt. Im Vergleich dazu ist der aktuelle Verlauf der phänologischen Jahreszeiten im inneren Ring abgebildet. Die Dauer einer phänologischen Jahreszeit (in Tagen) wird sowohl beim äußeren als auch beim inneren Ring direkt im Ring bzw. im jeweiligen Ringabschnitt angegeben.“</a:t>
            </a:r>
          </a:p>
          <a:p>
            <a:endParaRPr lang="de-DE" dirty="0"/>
          </a:p>
          <a:p>
            <a:pPr marL="0" marR="0" lvl="0" indent="0" algn="l" defTabSz="914400" rtl="0" eaLnBrk="1" fontAlgn="auto" latinLnBrk="0" hangingPunct="1">
              <a:lnSpc>
                <a:spcPct val="100000"/>
              </a:lnSpc>
              <a:spcBef>
                <a:spcPts val="0"/>
              </a:spcBef>
              <a:spcAft>
                <a:spcPts val="0"/>
              </a:spcAft>
              <a:buClrTx/>
              <a:buSzTx/>
              <a:buFontTx/>
              <a:buNone/>
              <a:tabLst/>
              <a:defRPr/>
            </a:pPr>
            <a:r>
              <a:rPr lang="de-DE" b="1" dirty="0">
                <a:sym typeface="Wingdings" panose="05000000000000000000" pitchFamily="2" charset="2"/>
              </a:rPr>
              <a:t> </a:t>
            </a:r>
            <a:r>
              <a:rPr lang="de-DE" b="1" dirty="0"/>
              <a:t>Kürzerer Winter, zeitiges</a:t>
            </a:r>
            <a:r>
              <a:rPr lang="de-DE" b="1" baseline="0" dirty="0"/>
              <a:t> Frühjahr, früherer/längerer Sommer, längerer Herbst </a:t>
            </a:r>
            <a:endParaRPr lang="de-DE" b="1" dirty="0"/>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13</a:t>
            </a:fld>
            <a:endParaRPr lang="de-DE"/>
          </a:p>
        </p:txBody>
      </p:sp>
    </p:spTree>
    <p:extLst>
      <p:ext uri="{BB962C8B-B14F-4D97-AF65-F5344CB8AC3E}">
        <p14:creationId xmlns:p14="http://schemas.microsoft.com/office/powerpoint/2010/main" val="24856662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de-DE" dirty="0"/>
              <a:t>Zunehmend negative klimatische Wasserbilanz im Sommer durch</a:t>
            </a:r>
            <a:r>
              <a:rPr lang="de-DE" baseline="0" dirty="0"/>
              <a:t> geringere Niederschläge, höhere Temperaturen und damit </a:t>
            </a:r>
            <a:r>
              <a:rPr lang="de-DE" dirty="0"/>
              <a:t>erhöhte Verdunstungsraten.</a:t>
            </a:r>
          </a:p>
          <a:p>
            <a:pPr marL="0" indent="0" algn="just">
              <a:lnSpc>
                <a:spcPct val="114000"/>
              </a:lnSpc>
              <a:buNone/>
            </a:pPr>
            <a:endParaRPr lang="en-US" altLang="de-DE" b="1" dirty="0">
              <a:cs typeface="Arial" panose="020B0604020202020204" pitchFamily="34" charset="0"/>
            </a:endParaRPr>
          </a:p>
          <a:p>
            <a:pPr algn="just">
              <a:lnSpc>
                <a:spcPct val="114000"/>
              </a:lnSpc>
              <a:buFont typeface="Wingdings" panose="05000000000000000000" pitchFamily="2" charset="2"/>
              <a:buChar char="Ø"/>
            </a:pPr>
            <a:r>
              <a:rPr lang="de-DE" altLang="de-DE" dirty="0">
                <a:cs typeface="Arial" panose="020B0604020202020204" pitchFamily="34" charset="0"/>
              </a:rPr>
              <a:t> Anstieg der Temperaturen, weniger in den Bergregionen als im Flachland. </a:t>
            </a:r>
          </a:p>
          <a:p>
            <a:endParaRPr lang="de-DE" dirty="0"/>
          </a:p>
          <a:p>
            <a:pPr>
              <a:buFont typeface="Wingdings"/>
              <a:buChar char="Ø"/>
              <a:defRPr/>
            </a:pPr>
            <a:r>
              <a:rPr lang="de-DE" dirty="0"/>
              <a:t> Geringe Veränderungen der Jahresniederschlagsmengen </a:t>
            </a:r>
          </a:p>
          <a:p>
            <a:pPr>
              <a:buFont typeface="Wingdings"/>
              <a:buChar char="Ø"/>
              <a:defRPr/>
            </a:pPr>
            <a:r>
              <a:rPr lang="de-DE" dirty="0"/>
              <a:t> Verschiebung der Niederschläge </a:t>
            </a:r>
          </a:p>
          <a:p>
            <a:pPr>
              <a:buFont typeface="Wingdings"/>
              <a:buChar char="Ø"/>
              <a:defRPr/>
            </a:pPr>
            <a:r>
              <a:rPr lang="de-DE" dirty="0"/>
              <a:t> Leichter Rückgang der Niederschläge im Sommerhalbjahr</a:t>
            </a:r>
          </a:p>
          <a:p>
            <a:pPr>
              <a:buFont typeface="Wingdings"/>
              <a:buChar char="Ø"/>
              <a:defRPr/>
            </a:pPr>
            <a:r>
              <a:rPr lang="de-DE" dirty="0"/>
              <a:t> Vermehrt Niederschläge im Winterhalbjahr</a:t>
            </a:r>
          </a:p>
          <a:p>
            <a:pPr>
              <a:buFont typeface="Wingdings"/>
              <a:buChar char="Ø"/>
              <a:defRPr/>
            </a:pPr>
            <a:r>
              <a:rPr lang="de-DE" dirty="0"/>
              <a:t> Anzahl der Tage mit Starkniederschlägen wird steigen (vorwiegend in den Wintermonaten)</a:t>
            </a:r>
          </a:p>
          <a:p>
            <a:pPr>
              <a:buFont typeface="Wingdings"/>
              <a:buChar char="Ø"/>
              <a:defRPr/>
            </a:pPr>
            <a:r>
              <a:rPr lang="de-DE" dirty="0"/>
              <a:t> Tägliche maximale Niederschlagsmenge im Laufe eines Jahres wird sich in der fernen Zukunft erhöhen</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14</a:t>
            </a:fld>
            <a:endParaRPr lang="de-DE"/>
          </a:p>
        </p:txBody>
      </p:sp>
    </p:spTree>
    <p:extLst>
      <p:ext uri="{BB962C8B-B14F-4D97-AF65-F5344CB8AC3E}">
        <p14:creationId xmlns:p14="http://schemas.microsoft.com/office/powerpoint/2010/main" val="1093577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15</a:t>
            </a:fld>
            <a:endParaRPr lang="de-DE"/>
          </a:p>
        </p:txBody>
      </p:sp>
    </p:spTree>
    <p:extLst>
      <p:ext uri="{BB962C8B-B14F-4D97-AF65-F5344CB8AC3E}">
        <p14:creationId xmlns:p14="http://schemas.microsoft.com/office/powerpoint/2010/main" val="5180958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342900" indent="-342900">
              <a:lnSpc>
                <a:spcPct val="100000"/>
              </a:lnSpc>
              <a:spcAft>
                <a:spcPts val="0"/>
              </a:spcAft>
              <a:buFont typeface="Arial" panose="020B0604020202020204" pitchFamily="34" charset="0"/>
              <a:buChar char="•"/>
            </a:pPr>
            <a:r>
              <a:rPr lang="de-DE" dirty="0"/>
              <a:t>Sinkende Ertragssicherheit landwirtschaftlicher Kulturen infolge zunehmender Extremereignisse</a:t>
            </a:r>
          </a:p>
          <a:p>
            <a:pPr marL="701675" lvl="1" indent="-342900">
              <a:lnSpc>
                <a:spcPct val="100000"/>
              </a:lnSpc>
              <a:spcAft>
                <a:spcPts val="0"/>
              </a:spcAft>
              <a:buFont typeface="Courier New" panose="02070309020205020404" pitchFamily="49" charset="0"/>
              <a:buChar char="o"/>
            </a:pPr>
            <a:r>
              <a:rPr lang="de-DE" dirty="0"/>
              <a:t>Direkter Schaden durch Starkregenereignisse oder durch Trockenheit und zunehmenden Hitzestress</a:t>
            </a:r>
          </a:p>
          <a:p>
            <a:pPr marL="701675" lvl="1" indent="-342900">
              <a:spcAft>
                <a:spcPts val="0"/>
              </a:spcAft>
              <a:buFont typeface="Courier New" panose="02070309020205020404" pitchFamily="49" charset="0"/>
              <a:buChar char="o"/>
            </a:pPr>
            <a:r>
              <a:rPr lang="de-DE" dirty="0"/>
              <a:t>Fehlende Vernalisation (Kältereiz) im Winter </a:t>
            </a:r>
          </a:p>
          <a:p>
            <a:pPr marL="701675" lvl="1" indent="-342900">
              <a:spcAft>
                <a:spcPts val="1200"/>
              </a:spcAft>
              <a:buFont typeface="Courier New" panose="02070309020205020404" pitchFamily="49" charset="0"/>
              <a:buChar char="o"/>
            </a:pPr>
            <a:r>
              <a:rPr lang="de-DE" dirty="0"/>
              <a:t>Pflanzenschutzmittelanwendung wird witterungsbedingt unsicherer </a:t>
            </a:r>
          </a:p>
          <a:p>
            <a:pPr marL="342900" indent="-342900">
              <a:lnSpc>
                <a:spcPct val="100000"/>
              </a:lnSpc>
              <a:spcAft>
                <a:spcPts val="1200"/>
              </a:spcAft>
              <a:buFont typeface="Arial" panose="020B0604020202020204" pitchFamily="34" charset="0"/>
              <a:buChar char="•"/>
            </a:pPr>
            <a:r>
              <a:rPr lang="de-DE" dirty="0"/>
              <a:t>Risiko eines verstärkten Humusabbaus und damit verbundene Nährstofffreisetzung </a:t>
            </a:r>
          </a:p>
          <a:p>
            <a:pPr marL="342900" indent="-342900">
              <a:lnSpc>
                <a:spcPct val="100000"/>
              </a:lnSpc>
              <a:spcAft>
                <a:spcPts val="1200"/>
              </a:spcAft>
              <a:buFont typeface="Arial" panose="020B0604020202020204" pitchFamily="34" charset="0"/>
              <a:buChar char="•"/>
            </a:pPr>
            <a:r>
              <a:rPr lang="de-DE" dirty="0"/>
              <a:t>Zunahme von Schädlingen, Krankheiten und wärmeliebender Schadpflanzen</a:t>
            </a:r>
          </a:p>
          <a:p>
            <a:pPr marL="342900" indent="-342900">
              <a:spcAft>
                <a:spcPts val="1200"/>
              </a:spcAft>
              <a:buFont typeface="Arial" panose="020B0604020202020204" pitchFamily="34" charset="0"/>
              <a:buChar char="•"/>
            </a:pPr>
            <a:r>
              <a:rPr lang="de-DE" dirty="0"/>
              <a:t>Hitzestress und Leistungseinbußen bei Tieren </a:t>
            </a:r>
          </a:p>
          <a:p>
            <a:endParaRPr lang="de-DE" sz="1200" kern="1200" dirty="0">
              <a:solidFill>
                <a:schemeClr val="tx1"/>
              </a:solidFill>
              <a:effectLst/>
              <a:latin typeface="+mn-lt"/>
              <a:ea typeface="+mn-ea"/>
              <a:cs typeface="+mn-cs"/>
            </a:endParaRPr>
          </a:p>
          <a:p>
            <a:r>
              <a:rPr lang="de-DE" sz="1200" kern="1200" dirty="0">
                <a:solidFill>
                  <a:schemeClr val="tx1"/>
                </a:solidFill>
                <a:effectLst/>
                <a:latin typeface="+mn-lt"/>
                <a:ea typeface="+mn-ea"/>
                <a:cs typeface="+mn-cs"/>
              </a:rPr>
              <a:t>Pflanzenschutzmittelanwendung wird witterungsbedingt unsicherer – mögliche Wirkungseinschränkungen bei Bodenherbiziden aufgrund geringer Bodenfeuchte</a:t>
            </a:r>
          </a:p>
          <a:p>
            <a:r>
              <a:rPr lang="de-DE" sz="1200" kern="1200" dirty="0">
                <a:solidFill>
                  <a:schemeClr val="tx1"/>
                </a:solidFill>
                <a:effectLst/>
                <a:latin typeface="+mn-lt"/>
                <a:ea typeface="+mn-ea"/>
                <a:cs typeface="+mn-cs"/>
              </a:rPr>
              <a:t>Durch verstärkte UV-Strahlung schnellerer Wirkstoffabbau mit veränderter Wirkdauer</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16</a:t>
            </a:fld>
            <a:endParaRPr lang="de-DE"/>
          </a:p>
        </p:txBody>
      </p:sp>
    </p:spTree>
    <p:extLst>
      <p:ext uri="{BB962C8B-B14F-4D97-AF65-F5344CB8AC3E}">
        <p14:creationId xmlns:p14="http://schemas.microsoft.com/office/powerpoint/2010/main" val="28938507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spcAft>
                <a:spcPts val="1200"/>
              </a:spcAft>
              <a:buFont typeface="Wingdings" panose="05000000000000000000" pitchFamily="2" charset="2"/>
              <a:buChar char="Ø"/>
            </a:pPr>
            <a:r>
              <a:rPr lang="de-DE" dirty="0"/>
              <a:t> Verlängerte Vegetationsperiode kann höhere Erträge bringen, sofern die Wasserverfügbarkeit gegeben ist</a:t>
            </a:r>
          </a:p>
          <a:p>
            <a:pPr>
              <a:spcAft>
                <a:spcPts val="1200"/>
              </a:spcAft>
              <a:buFont typeface="Wingdings" panose="05000000000000000000" pitchFamily="2" charset="2"/>
              <a:buChar char="Ø"/>
            </a:pPr>
            <a:r>
              <a:rPr lang="de-DE" dirty="0"/>
              <a:t> Höhere CO</a:t>
            </a:r>
            <a:r>
              <a:rPr lang="de-DE" baseline="-25000" dirty="0"/>
              <a:t>2</a:t>
            </a:r>
            <a:r>
              <a:rPr lang="de-DE" dirty="0"/>
              <a:t>-Konzentration kann das Pflanzenwachstum fördern (C3-Pflanzen) – auch hier wieder abhängig von Wasserverfügbarkeit</a:t>
            </a:r>
          </a:p>
          <a:p>
            <a:pPr>
              <a:spcAft>
                <a:spcPts val="1200"/>
              </a:spcAft>
              <a:buFont typeface="Wingdings" panose="05000000000000000000" pitchFamily="2" charset="2"/>
              <a:buChar char="Ø"/>
            </a:pPr>
            <a:r>
              <a:rPr lang="de-DE" dirty="0"/>
              <a:t> Abnahme der Frostgefahr im Winter</a:t>
            </a:r>
          </a:p>
          <a:p>
            <a:pPr>
              <a:buFont typeface="Wingdings" panose="05000000000000000000" pitchFamily="2" charset="2"/>
              <a:buChar char="Ø"/>
            </a:pPr>
            <a:r>
              <a:rPr lang="de-DE" dirty="0"/>
              <a:t> Der Anbau neuer Kulturen ist möglich wie z.B. von Hirse, Winterformen von Leguminosen, Soja bzw. Anbau von Mais, Wein… z.B. in höheren Lagen</a:t>
            </a:r>
          </a:p>
          <a:p>
            <a:pPr>
              <a:spcAft>
                <a:spcPts val="1200"/>
              </a:spcAft>
              <a:buFont typeface="Wingdings" panose="05000000000000000000" pitchFamily="2" charset="2"/>
              <a:buChar char="Ø"/>
            </a:pPr>
            <a:r>
              <a:rPr lang="de-DE" dirty="0"/>
              <a:t> Zweitfrucht-Anbau wird/kann möglich</a:t>
            </a:r>
          </a:p>
          <a:p>
            <a:pPr>
              <a:buFont typeface="Wingdings" panose="05000000000000000000" pitchFamily="2" charset="2"/>
              <a:buChar char="Ø"/>
            </a:pPr>
            <a:r>
              <a:rPr lang="de-DE" dirty="0"/>
              <a:t> bis zu zwei Wochen längere Weidezeit möglich</a:t>
            </a:r>
          </a:p>
          <a:p>
            <a:endParaRPr lang="de-DE" dirty="0"/>
          </a:p>
        </p:txBody>
      </p:sp>
      <p:sp>
        <p:nvSpPr>
          <p:cNvPr id="4" name="Foliennummernplatzhalter 3"/>
          <p:cNvSpPr>
            <a:spLocks noGrp="1"/>
          </p:cNvSpPr>
          <p:nvPr>
            <p:ph type="sldNum" sz="quarter" idx="5"/>
          </p:nvPr>
        </p:nvSpPr>
        <p:spPr/>
        <p:txBody>
          <a:bodyPr/>
          <a:lstStyle/>
          <a:p>
            <a:fld id="{06A741CA-AA39-4C3D-9D18-DF6523E14173}" type="slidenum">
              <a:rPr lang="de-DE" smtClean="0"/>
              <a:t>17</a:t>
            </a:fld>
            <a:endParaRPr lang="de-DE"/>
          </a:p>
        </p:txBody>
      </p:sp>
    </p:spTree>
    <p:extLst>
      <p:ext uri="{BB962C8B-B14F-4D97-AF65-F5344CB8AC3E}">
        <p14:creationId xmlns:p14="http://schemas.microsoft.com/office/powerpoint/2010/main" val="3826129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de-DE" dirty="0"/>
              <a:t>Nachhaltige Anpassungsmaßnahmen sind Maßnahmen, die die einzelbetriebliche</a:t>
            </a:r>
            <a:r>
              <a:rPr lang="de-DE" baseline="0" dirty="0"/>
              <a:t> Anfälligkeit gegenüber Auswirkungen des Klimawandels, wie z.B. Extremwettersituationen reduzieren. </a:t>
            </a:r>
          </a:p>
          <a:p>
            <a:pPr marL="171450" indent="-171450">
              <a:buFont typeface="Arial" panose="020B0604020202020204" pitchFamily="34" charset="0"/>
              <a:buChar char="•"/>
            </a:pPr>
            <a:r>
              <a:rPr lang="de-DE" baseline="0" dirty="0"/>
              <a:t>Diversifizierung: Betrieblich (PV, Direktvermarktung, Ferienwohnung…) aber auch Ackerbaulich, z.B. weite Fruchtfolge mit verschiedenen Fruchtfolgegliedern, </a:t>
            </a:r>
          </a:p>
          <a:p>
            <a:pPr marL="171450" indent="-171450">
              <a:buFont typeface="Arial" panose="020B0604020202020204" pitchFamily="34" charset="0"/>
              <a:buChar char="•"/>
            </a:pPr>
            <a:r>
              <a:rPr lang="de-DE" baseline="0" dirty="0"/>
              <a:t>Erhöhung der Widerstandskraft des Bodens</a:t>
            </a:r>
          </a:p>
          <a:p>
            <a:pPr marL="171450" indent="-171450">
              <a:buFont typeface="Arial" panose="020B0604020202020204" pitchFamily="34" charset="0"/>
              <a:buChar char="•"/>
            </a:pPr>
            <a:r>
              <a:rPr lang="de-DE" baseline="0" dirty="0"/>
              <a:t>Wo eine Anpassung nicht möglich ist, kann eine Versicherung lohnen.</a:t>
            </a:r>
          </a:p>
          <a:p>
            <a:pPr marL="171450" indent="-171450">
              <a:buFont typeface="Arial" panose="020B0604020202020204" pitchFamily="34" charset="0"/>
              <a:buChar char="•"/>
            </a:pPr>
            <a:endParaRPr lang="de-DE" baseline="0" dirty="0"/>
          </a:p>
          <a:p>
            <a:r>
              <a:rPr lang="de-DE" sz="1200" b="0" i="0" u="none" strike="noStrike" kern="1200" baseline="0" dirty="0">
                <a:solidFill>
                  <a:schemeClr val="tx1"/>
                </a:solidFill>
                <a:latin typeface="+mn-lt"/>
                <a:ea typeface="+mn-ea"/>
                <a:cs typeface="+mn-cs"/>
              </a:rPr>
              <a:t>Diese Anpassungsmaßnahmen müssen nachhaltig sein, über bloße Anpassungen der gegenwärtigen landwirtschaftlichen Praktiken hinausgehen und angrenzende Bereiche wie Boden-, Wasser-, Nährstoff-, Schädlings- oder naturnahes </a:t>
            </a:r>
            <a:r>
              <a:rPr lang="de-DE" sz="1200" b="0" i="0" u="none" strike="noStrike" kern="1200" baseline="0" dirty="0" err="1">
                <a:solidFill>
                  <a:schemeClr val="tx1"/>
                </a:solidFill>
                <a:latin typeface="+mn-lt"/>
                <a:ea typeface="+mn-ea"/>
                <a:cs typeface="+mn-cs"/>
              </a:rPr>
              <a:t>Habitatmanagement</a:t>
            </a:r>
            <a:r>
              <a:rPr lang="de-DE" sz="1200" b="0" i="0" u="none" strike="noStrike" kern="1200" baseline="0" dirty="0">
                <a:solidFill>
                  <a:schemeClr val="tx1"/>
                </a:solidFill>
                <a:latin typeface="+mn-lt"/>
                <a:ea typeface="+mn-ea"/>
                <a:cs typeface="+mn-cs"/>
              </a:rPr>
              <a:t> und viele andere mitberücksichtigt werden. Darüber hinaus können diese Maßnahmen gleichzeitig zu einer erhöhten Effektivität, niedrigeren Kosten, neuen Marktchancen und einer besseren Vorbereitung auf zukünftige gesetzliche Anforderungen führen... </a:t>
            </a:r>
            <a:r>
              <a:rPr lang="de-DE" sz="1200" b="1" i="0" u="none" strike="noStrike" kern="1200" baseline="0" dirty="0">
                <a:solidFill>
                  <a:schemeClr val="tx1"/>
                </a:solidFill>
                <a:latin typeface="+mn-lt"/>
                <a:ea typeface="+mn-ea"/>
                <a:cs typeface="+mn-cs"/>
              </a:rPr>
              <a:t>Anpassung lohnt sich also!</a:t>
            </a:r>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18</a:t>
            </a:fld>
            <a:endParaRPr lang="de-DE"/>
          </a:p>
        </p:txBody>
      </p:sp>
    </p:spTree>
    <p:extLst>
      <p:ext uri="{BB962C8B-B14F-4D97-AF65-F5344CB8AC3E}">
        <p14:creationId xmlns:p14="http://schemas.microsoft.com/office/powerpoint/2010/main" val="17905205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None/>
            </a:pPr>
            <a:r>
              <a:rPr lang="de-DE" dirty="0"/>
              <a:t>Wir widmen uns</a:t>
            </a:r>
            <a:r>
              <a:rPr lang="de-DE" baseline="0" dirty="0"/>
              <a:t> heute vor allem der</a:t>
            </a:r>
          </a:p>
          <a:p>
            <a:pPr marL="171450" indent="-171450">
              <a:buFont typeface="Arial" panose="020B0604020202020204" pitchFamily="34" charset="0"/>
              <a:buChar char="•"/>
            </a:pPr>
            <a:r>
              <a:rPr lang="de-DE" baseline="0" dirty="0"/>
              <a:t>Erhöhung der Widerstandskraft des Bodens</a:t>
            </a:r>
          </a:p>
          <a:p>
            <a:pPr marL="171450" indent="-171450">
              <a:buFont typeface="Arial" panose="020B0604020202020204" pitchFamily="34" charset="0"/>
              <a:buChar char="•"/>
            </a:pPr>
            <a:endParaRPr lang="de-DE" baseline="0"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19</a:t>
            </a:fld>
            <a:endParaRPr lang="de-DE"/>
          </a:p>
        </p:txBody>
      </p:sp>
    </p:spTree>
    <p:extLst>
      <p:ext uri="{BB962C8B-B14F-4D97-AF65-F5344CB8AC3E}">
        <p14:creationId xmlns:p14="http://schemas.microsoft.com/office/powerpoint/2010/main" val="30663413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Wingdings"/>
              <a:buNone/>
              <a:defRPr/>
            </a:pPr>
            <a:r>
              <a:rPr lang="de-DE" dirty="0"/>
              <a:t>Wetterextreme, wie Starkniederschläge</a:t>
            </a:r>
            <a:r>
              <a:rPr lang="de-DE" baseline="0" dirty="0"/>
              <a:t> einerseits und Trockenheit andererseits fördern das Auftrete von </a:t>
            </a:r>
            <a:r>
              <a:rPr lang="de-DE" dirty="0"/>
              <a:t>Schadverdichtung,</a:t>
            </a:r>
            <a:r>
              <a:rPr lang="de-DE" baseline="0" dirty="0"/>
              <a:t> Austrocknung des Bodens, Wind- und Wassererosion.</a:t>
            </a:r>
          </a:p>
          <a:p>
            <a:pPr marL="0" marR="0" indent="0" algn="l" defTabSz="914400">
              <a:lnSpc>
                <a:spcPct val="100000"/>
              </a:lnSpc>
              <a:spcBef>
                <a:spcPts val="0"/>
              </a:spcBef>
              <a:spcAft>
                <a:spcPts val="0"/>
              </a:spcAft>
              <a:buClrTx/>
              <a:buSzTx/>
              <a:buFont typeface="Wingdings"/>
              <a:buNone/>
              <a:defRPr/>
            </a:pPr>
            <a:endParaRPr lang="de-DE" baseline="0" dirty="0"/>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baseline="0" dirty="0"/>
              <a:t>Die Funktionen des Bodens sind in Gefahr.</a:t>
            </a:r>
          </a:p>
          <a:p>
            <a:pPr marL="0" marR="0" indent="0" algn="l" defTabSz="914400">
              <a:lnSpc>
                <a:spcPct val="100000"/>
              </a:lnSpc>
              <a:spcBef>
                <a:spcPts val="0"/>
              </a:spcBef>
              <a:spcAft>
                <a:spcPts val="0"/>
              </a:spcAft>
              <a:buClrTx/>
              <a:buSzTx/>
              <a:buFont typeface="Wingdings"/>
              <a:buNone/>
              <a:defRPr/>
            </a:pPr>
            <a:endParaRPr lang="de-DE" baseline="0" dirty="0"/>
          </a:p>
          <a:p>
            <a:pPr marL="0" marR="0" indent="0" algn="l" defTabSz="914400">
              <a:lnSpc>
                <a:spcPct val="100000"/>
              </a:lnSpc>
              <a:spcBef>
                <a:spcPts val="0"/>
              </a:spcBef>
              <a:spcAft>
                <a:spcPts val="0"/>
              </a:spcAft>
              <a:buClrTx/>
              <a:buSzTx/>
              <a:buFont typeface="Wingdings"/>
              <a:buNone/>
              <a:defRPr/>
            </a:pPr>
            <a:r>
              <a:rPr lang="de-DE" baseline="0" dirty="0"/>
              <a:t>Bilder:</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baseline="0" dirty="0"/>
              <a:t>Schadverdichtung: </a:t>
            </a:r>
            <a:r>
              <a:rPr lang="de-DE" sz="1200" dirty="0"/>
              <a:t>https://commons.wikimedia.org/wiki/File:Erntesch%C3%A4den.jpg  </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sz="1200" dirty="0"/>
              <a:t>Trockenheit:</a:t>
            </a:r>
            <a:r>
              <a:rPr lang="de-DE" sz="1200" baseline="0" dirty="0"/>
              <a:t> </a:t>
            </a:r>
            <a:r>
              <a:rPr lang="de-DE" dirty="0"/>
              <a:t>https://pixabay.com/de/photos/trockenheit-boden-risse-2591603/</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dirty="0"/>
              <a:t>Wassererosion:  https://commons.wikimedia.org/wiki/File:Zuckerr%C3%BCben_Erosion003.jpg</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dirty="0"/>
              <a:t>Winderosion: Andreas Ziermann, Bodensee-Stiftung</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20</a:t>
            </a:fld>
            <a:endParaRPr lang="de-DE"/>
          </a:p>
        </p:txBody>
      </p:sp>
    </p:spTree>
    <p:extLst>
      <p:ext uri="{BB962C8B-B14F-4D97-AF65-F5344CB8AC3E}">
        <p14:creationId xmlns:p14="http://schemas.microsoft.com/office/powerpoint/2010/main" val="859601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Wingdings"/>
              <a:buNone/>
              <a:defRPr/>
            </a:pPr>
            <a:r>
              <a:rPr lang="de-DE" baseline="0" dirty="0"/>
              <a:t>Die Funktionen des Bodens sind in Gefahr.</a:t>
            </a:r>
          </a:p>
          <a:p>
            <a:pPr marL="0" marR="0" indent="0" algn="l" defTabSz="914400">
              <a:lnSpc>
                <a:spcPct val="100000"/>
              </a:lnSpc>
              <a:spcBef>
                <a:spcPts val="0"/>
              </a:spcBef>
              <a:spcAft>
                <a:spcPts val="0"/>
              </a:spcAft>
              <a:buClrTx/>
              <a:buSzTx/>
              <a:buFont typeface="Wingdings"/>
              <a:buNone/>
              <a:defRPr/>
            </a:pPr>
            <a:r>
              <a:rPr lang="de-DE" baseline="0" dirty="0"/>
              <a:t>Bei der Anpassung geht es darum, die Funktionen des Bodens zu erhalten bzw. sie wieder herzustellen.</a:t>
            </a:r>
          </a:p>
          <a:p>
            <a:pPr marL="0" marR="0" indent="0" algn="l" defTabSz="914400">
              <a:lnSpc>
                <a:spcPct val="100000"/>
              </a:lnSpc>
              <a:spcBef>
                <a:spcPts val="0"/>
              </a:spcBef>
              <a:spcAft>
                <a:spcPts val="0"/>
              </a:spcAft>
              <a:buClrTx/>
              <a:buSzTx/>
              <a:buFont typeface="Wingdings"/>
              <a:buNone/>
              <a:defRPr/>
            </a:pPr>
            <a:endParaRPr lang="de-DE" baseline="0" dirty="0"/>
          </a:p>
          <a:p>
            <a:pPr marL="0" marR="0" indent="0" algn="l" defTabSz="914400">
              <a:lnSpc>
                <a:spcPct val="100000"/>
              </a:lnSpc>
              <a:spcBef>
                <a:spcPts val="0"/>
              </a:spcBef>
              <a:spcAft>
                <a:spcPts val="0"/>
              </a:spcAft>
              <a:buClrTx/>
              <a:buSzTx/>
              <a:buFont typeface="Wingdings"/>
              <a:buNone/>
              <a:defRPr/>
            </a:pPr>
            <a:r>
              <a:rPr lang="de-DE" baseline="0" dirty="0"/>
              <a:t>Bilder:</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baseline="0" dirty="0"/>
              <a:t>Schadverdichtung: </a:t>
            </a:r>
            <a:r>
              <a:rPr lang="de-DE" sz="1200" dirty="0"/>
              <a:t>https://commons.wikimedia.org/wiki/File:Erntesch%C3%A4den.jpg  </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sz="1200" dirty="0"/>
              <a:t>Trockenheit:</a:t>
            </a:r>
            <a:r>
              <a:rPr lang="de-DE" sz="1200" baseline="0" dirty="0"/>
              <a:t> </a:t>
            </a:r>
            <a:r>
              <a:rPr lang="de-DE" dirty="0"/>
              <a:t>https://pixabay.com/de/photos/trockenheit-boden-risse-2591603/</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dirty="0"/>
              <a:t>Wassererosion:  https://commons.wikimedia.org/wiki/File:Zuckerr%C3%BCben_Erosion003.jpg</a:t>
            </a:r>
          </a:p>
          <a:p>
            <a:pPr marL="0" marR="0" indent="0" algn="l" defTabSz="914400" rtl="0" eaLnBrk="1" fontAlgn="auto" latinLnBrk="0" hangingPunct="1">
              <a:lnSpc>
                <a:spcPct val="100000"/>
              </a:lnSpc>
              <a:spcBef>
                <a:spcPts val="0"/>
              </a:spcBef>
              <a:spcAft>
                <a:spcPts val="0"/>
              </a:spcAft>
              <a:buClrTx/>
              <a:buSzTx/>
              <a:buFont typeface="Wingdings"/>
              <a:buNone/>
              <a:tabLst/>
              <a:defRPr/>
            </a:pPr>
            <a:r>
              <a:rPr lang="de-DE" dirty="0"/>
              <a:t>Winderosion: Andreas Ziermann, Bodensee-Stiftung</a:t>
            </a:r>
          </a:p>
          <a:p>
            <a:pPr marL="0" marR="0" indent="0" algn="l" defTabSz="914400">
              <a:lnSpc>
                <a:spcPct val="100000"/>
              </a:lnSpc>
              <a:spcBef>
                <a:spcPts val="0"/>
              </a:spcBef>
              <a:spcAft>
                <a:spcPts val="0"/>
              </a:spcAft>
              <a:buClrTx/>
              <a:buSzTx/>
              <a:buFont typeface="Wingdings"/>
              <a:buNone/>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21</a:t>
            </a:fld>
            <a:endParaRPr lang="de-DE"/>
          </a:p>
        </p:txBody>
      </p:sp>
    </p:spTree>
    <p:extLst>
      <p:ext uri="{BB962C8B-B14F-4D97-AF65-F5344CB8AC3E}">
        <p14:creationId xmlns:p14="http://schemas.microsoft.com/office/powerpoint/2010/main" val="28254987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342900" indent="-342900">
              <a:spcAft>
                <a:spcPts val="600"/>
              </a:spcAft>
              <a:defRPr/>
            </a:pPr>
            <a:r>
              <a:rPr lang="en-GB" sz="2400" b="1" dirty="0" err="1">
                <a:cs typeface="Arial"/>
              </a:rPr>
              <a:t>Verbesserung</a:t>
            </a:r>
            <a:r>
              <a:rPr lang="en-GB" sz="2400" b="1" dirty="0">
                <a:cs typeface="Arial"/>
              </a:rPr>
              <a:t> der </a:t>
            </a:r>
            <a:r>
              <a:rPr lang="en-GB" sz="2400" b="1" dirty="0" err="1">
                <a:cs typeface="Arial"/>
              </a:rPr>
              <a:t>Bodenstruktur</a:t>
            </a:r>
            <a:r>
              <a:rPr lang="en-GB" sz="2400" dirty="0">
                <a:cs typeface="Arial"/>
              </a:rPr>
              <a:t>:</a:t>
            </a:r>
            <a:endParaRPr dirty="0"/>
          </a:p>
          <a:p>
            <a:pPr marL="808038" lvl="1" indent="-342900">
              <a:spcAft>
                <a:spcPts val="600"/>
              </a:spcAft>
              <a:buFont typeface="Courier New"/>
              <a:buChar char="o"/>
              <a:defRPr/>
            </a:pPr>
            <a:r>
              <a:rPr lang="en-GB" dirty="0" err="1">
                <a:cs typeface="Arial"/>
              </a:rPr>
              <a:t>Bessere</a:t>
            </a:r>
            <a:r>
              <a:rPr lang="en-GB" dirty="0">
                <a:cs typeface="Arial"/>
              </a:rPr>
              <a:t> Infiltration   		-&gt; </a:t>
            </a:r>
            <a:r>
              <a:rPr lang="en-GB" dirty="0" err="1">
                <a:cs typeface="Arial"/>
              </a:rPr>
              <a:t>verbesserter</a:t>
            </a:r>
            <a:r>
              <a:rPr lang="en-GB" dirty="0">
                <a:cs typeface="Arial"/>
              </a:rPr>
              <a:t> </a:t>
            </a:r>
            <a:r>
              <a:rPr lang="en-GB" dirty="0" err="1">
                <a:cs typeface="Arial"/>
              </a:rPr>
              <a:t>Schutz</a:t>
            </a:r>
            <a:r>
              <a:rPr lang="en-GB" dirty="0">
                <a:cs typeface="Arial"/>
              </a:rPr>
              <a:t> </a:t>
            </a:r>
            <a:r>
              <a:rPr lang="en-GB" dirty="0" err="1">
                <a:cs typeface="Arial"/>
              </a:rPr>
              <a:t>bei</a:t>
            </a:r>
            <a:r>
              <a:rPr lang="en-GB" dirty="0">
                <a:cs typeface="Arial"/>
              </a:rPr>
              <a:t> </a:t>
            </a:r>
            <a:r>
              <a:rPr lang="en-GB" dirty="0" err="1">
                <a:cs typeface="Arial"/>
              </a:rPr>
              <a:t>Starkniederschlägen</a:t>
            </a:r>
            <a:r>
              <a:rPr lang="en-GB" dirty="0">
                <a:cs typeface="Arial"/>
              </a:rPr>
              <a:t>, </a:t>
            </a:r>
            <a:r>
              <a:rPr lang="en-GB" dirty="0" err="1">
                <a:cs typeface="Arial"/>
              </a:rPr>
              <a:t>vermindert</a:t>
            </a:r>
            <a:r>
              <a:rPr lang="en-GB" dirty="0">
                <a:cs typeface="Arial"/>
              </a:rPr>
              <a:t> </a:t>
            </a:r>
            <a:r>
              <a:rPr lang="en-GB" dirty="0" err="1">
                <a:cs typeface="Arial"/>
              </a:rPr>
              <a:t>Erosionsgefahr</a:t>
            </a:r>
            <a:r>
              <a:rPr lang="en-GB" dirty="0">
                <a:cs typeface="Arial"/>
              </a:rPr>
              <a:t>, </a:t>
            </a:r>
            <a:r>
              <a:rPr lang="en-GB" dirty="0" err="1">
                <a:cs typeface="Arial"/>
              </a:rPr>
              <a:t>Verschlämmung</a:t>
            </a:r>
            <a:r>
              <a:rPr lang="en-GB" dirty="0">
                <a:cs typeface="Arial"/>
              </a:rPr>
              <a:t>, </a:t>
            </a:r>
            <a:r>
              <a:rPr lang="en-GB" dirty="0" err="1">
                <a:cs typeface="Arial"/>
              </a:rPr>
              <a:t>Stauungen</a:t>
            </a:r>
            <a:r>
              <a:rPr lang="en-GB" dirty="0">
                <a:cs typeface="Arial"/>
              </a:rPr>
              <a:t>/</a:t>
            </a:r>
            <a:r>
              <a:rPr lang="en-GB" dirty="0" err="1">
                <a:cs typeface="Arial"/>
              </a:rPr>
              <a:t>Hochwasser</a:t>
            </a:r>
            <a:endParaRPr lang="en-GB" dirty="0">
              <a:cs typeface="Arial"/>
            </a:endParaRPr>
          </a:p>
          <a:p>
            <a:pPr marL="808038" lvl="1" indent="-342900">
              <a:spcAft>
                <a:spcPts val="600"/>
              </a:spcAft>
              <a:buFont typeface="Courier New"/>
              <a:buChar char="o"/>
              <a:defRPr/>
            </a:pPr>
            <a:r>
              <a:rPr lang="en-GB" dirty="0" err="1">
                <a:cs typeface="Arial"/>
              </a:rPr>
              <a:t>Geringere</a:t>
            </a:r>
            <a:r>
              <a:rPr lang="en-GB" dirty="0">
                <a:cs typeface="Arial"/>
              </a:rPr>
              <a:t> </a:t>
            </a:r>
            <a:r>
              <a:rPr lang="en-GB" dirty="0" err="1">
                <a:cs typeface="Arial"/>
              </a:rPr>
              <a:t>Verschlämmungsneigung</a:t>
            </a:r>
            <a:r>
              <a:rPr lang="en-GB" dirty="0">
                <a:cs typeface="Arial"/>
              </a:rPr>
              <a:t>	-&gt; </a:t>
            </a:r>
            <a:r>
              <a:rPr lang="en-GB" dirty="0" err="1">
                <a:cs typeface="Arial"/>
              </a:rPr>
              <a:t>verbesserter</a:t>
            </a:r>
            <a:r>
              <a:rPr lang="en-GB" dirty="0">
                <a:cs typeface="Arial"/>
              </a:rPr>
              <a:t> </a:t>
            </a:r>
            <a:r>
              <a:rPr lang="en-GB" dirty="0" err="1">
                <a:cs typeface="Arial"/>
              </a:rPr>
              <a:t>Schutz</a:t>
            </a:r>
            <a:r>
              <a:rPr lang="en-GB" dirty="0">
                <a:cs typeface="Arial"/>
              </a:rPr>
              <a:t> </a:t>
            </a:r>
            <a:r>
              <a:rPr lang="en-GB" dirty="0" err="1">
                <a:cs typeface="Arial"/>
              </a:rPr>
              <a:t>bei</a:t>
            </a:r>
            <a:r>
              <a:rPr lang="en-GB" dirty="0">
                <a:cs typeface="Arial"/>
              </a:rPr>
              <a:t> </a:t>
            </a:r>
            <a:r>
              <a:rPr lang="en-GB" dirty="0" err="1">
                <a:cs typeface="Arial"/>
              </a:rPr>
              <a:t>Starkniederschlägen</a:t>
            </a:r>
            <a:r>
              <a:rPr lang="en-GB" dirty="0">
                <a:cs typeface="Arial"/>
              </a:rPr>
              <a:t>, </a:t>
            </a:r>
            <a:r>
              <a:rPr lang="en-GB" dirty="0" err="1">
                <a:cs typeface="Arial"/>
              </a:rPr>
              <a:t>vermindert</a:t>
            </a:r>
            <a:r>
              <a:rPr lang="en-GB" dirty="0">
                <a:cs typeface="Arial"/>
              </a:rPr>
              <a:t> </a:t>
            </a:r>
            <a:r>
              <a:rPr lang="en-GB" dirty="0" err="1">
                <a:cs typeface="Arial"/>
              </a:rPr>
              <a:t>Erosionsgefahr</a:t>
            </a:r>
            <a:r>
              <a:rPr lang="en-GB" dirty="0">
                <a:cs typeface="Arial"/>
              </a:rPr>
              <a:t>, </a:t>
            </a:r>
            <a:r>
              <a:rPr lang="en-GB" dirty="0" err="1">
                <a:cs typeface="Arial"/>
              </a:rPr>
              <a:t>Stauungen</a:t>
            </a:r>
            <a:r>
              <a:rPr lang="en-GB" dirty="0">
                <a:cs typeface="Arial"/>
              </a:rPr>
              <a:t>/</a:t>
            </a:r>
            <a:r>
              <a:rPr lang="en-GB" dirty="0" err="1">
                <a:cs typeface="Arial"/>
              </a:rPr>
              <a:t>Hochwasser</a:t>
            </a:r>
            <a:endParaRPr lang="en-GB" dirty="0">
              <a:cs typeface="Arial"/>
            </a:endParaRPr>
          </a:p>
          <a:p>
            <a:pPr marL="808038" lvl="1" indent="-342900">
              <a:spcAft>
                <a:spcPts val="600"/>
              </a:spcAft>
              <a:buFont typeface="Courier New"/>
              <a:buChar char="o"/>
              <a:defRPr/>
            </a:pPr>
            <a:r>
              <a:rPr lang="en-GB" dirty="0" err="1">
                <a:cs typeface="Arial"/>
              </a:rPr>
              <a:t>Höhere</a:t>
            </a:r>
            <a:r>
              <a:rPr lang="en-GB" dirty="0">
                <a:cs typeface="Arial"/>
              </a:rPr>
              <a:t> </a:t>
            </a:r>
            <a:r>
              <a:rPr lang="en-GB" dirty="0" err="1">
                <a:cs typeface="Arial"/>
              </a:rPr>
              <a:t>Wasserspeicherfähigkeit</a:t>
            </a:r>
            <a:r>
              <a:rPr lang="en-GB" dirty="0">
                <a:cs typeface="Arial"/>
              </a:rPr>
              <a:t>	-&gt; </a:t>
            </a:r>
            <a:r>
              <a:rPr lang="en-GB" dirty="0" err="1">
                <a:cs typeface="Arial"/>
              </a:rPr>
              <a:t>Böden</a:t>
            </a:r>
            <a:r>
              <a:rPr lang="en-GB" dirty="0">
                <a:cs typeface="Arial"/>
              </a:rPr>
              <a:t> </a:t>
            </a:r>
            <a:r>
              <a:rPr lang="en-GB" dirty="0" err="1">
                <a:cs typeface="Arial"/>
              </a:rPr>
              <a:t>mit</a:t>
            </a:r>
            <a:r>
              <a:rPr lang="en-GB" dirty="0">
                <a:cs typeface="Arial"/>
              </a:rPr>
              <a:t> </a:t>
            </a:r>
            <a:r>
              <a:rPr lang="en-GB" dirty="0" err="1">
                <a:cs typeface="Arial"/>
              </a:rPr>
              <a:t>hohem</a:t>
            </a:r>
            <a:r>
              <a:rPr lang="en-GB" dirty="0">
                <a:cs typeface="Arial"/>
              </a:rPr>
              <a:t> </a:t>
            </a:r>
            <a:r>
              <a:rPr lang="en-GB" dirty="0" err="1">
                <a:cs typeface="Arial"/>
              </a:rPr>
              <a:t>Humusgehalt</a:t>
            </a:r>
            <a:r>
              <a:rPr lang="en-GB" dirty="0">
                <a:cs typeface="Arial"/>
              </a:rPr>
              <a:t> </a:t>
            </a:r>
            <a:r>
              <a:rPr lang="en-GB" dirty="0" err="1">
                <a:cs typeface="Arial"/>
              </a:rPr>
              <a:t>haben</a:t>
            </a:r>
            <a:r>
              <a:rPr lang="en-GB" dirty="0">
                <a:cs typeface="Arial"/>
              </a:rPr>
              <a:t> </a:t>
            </a:r>
            <a:r>
              <a:rPr lang="en-GB" dirty="0" err="1">
                <a:cs typeface="Arial"/>
              </a:rPr>
              <a:t>eine</a:t>
            </a:r>
            <a:r>
              <a:rPr lang="en-GB" dirty="0">
                <a:cs typeface="Arial"/>
              </a:rPr>
              <a:t> </a:t>
            </a:r>
            <a:r>
              <a:rPr lang="en-GB" dirty="0" err="1">
                <a:cs typeface="Arial"/>
              </a:rPr>
              <a:t>höhere</a:t>
            </a:r>
            <a:r>
              <a:rPr lang="en-GB" dirty="0">
                <a:cs typeface="Arial"/>
              </a:rPr>
              <a:t> </a:t>
            </a:r>
            <a:r>
              <a:rPr lang="en-GB" dirty="0" err="1">
                <a:cs typeface="Arial"/>
              </a:rPr>
              <a:t>Wasseraufnahmekapazität</a:t>
            </a:r>
            <a:r>
              <a:rPr lang="en-GB" dirty="0">
                <a:cs typeface="Arial"/>
              </a:rPr>
              <a:t> und </a:t>
            </a:r>
            <a:r>
              <a:rPr lang="en-GB" dirty="0" err="1">
                <a:cs typeface="Arial"/>
              </a:rPr>
              <a:t>können</a:t>
            </a:r>
            <a:r>
              <a:rPr lang="en-GB" dirty="0">
                <a:cs typeface="Arial"/>
              </a:rPr>
              <a:t> </a:t>
            </a:r>
            <a:r>
              <a:rPr lang="en-GB" dirty="0" err="1">
                <a:cs typeface="Arial"/>
              </a:rPr>
              <a:t>bei</a:t>
            </a:r>
            <a:r>
              <a:rPr lang="en-GB" dirty="0">
                <a:cs typeface="Arial"/>
              </a:rPr>
              <a:t> </a:t>
            </a:r>
            <a:r>
              <a:rPr lang="en-GB" dirty="0" err="1">
                <a:cs typeface="Arial"/>
              </a:rPr>
              <a:t>Trockenphasen</a:t>
            </a:r>
            <a:r>
              <a:rPr lang="en-GB" dirty="0">
                <a:cs typeface="Arial"/>
              </a:rPr>
              <a:t> die </a:t>
            </a:r>
            <a:r>
              <a:rPr lang="en-GB" dirty="0" err="1">
                <a:cs typeface="Arial"/>
              </a:rPr>
              <a:t>Pflanzen</a:t>
            </a:r>
            <a:r>
              <a:rPr lang="en-GB" dirty="0">
                <a:cs typeface="Arial"/>
              </a:rPr>
              <a:t> </a:t>
            </a:r>
            <a:r>
              <a:rPr lang="en-GB" dirty="0" err="1">
                <a:cs typeface="Arial"/>
              </a:rPr>
              <a:t>etwas</a:t>
            </a:r>
            <a:r>
              <a:rPr lang="en-GB" dirty="0">
                <a:cs typeface="Arial"/>
              </a:rPr>
              <a:t> </a:t>
            </a:r>
            <a:r>
              <a:rPr lang="en-GB" dirty="0" err="1">
                <a:cs typeface="Arial"/>
              </a:rPr>
              <a:t>länger</a:t>
            </a:r>
            <a:r>
              <a:rPr lang="en-GB" dirty="0">
                <a:cs typeface="Arial"/>
              </a:rPr>
              <a:t> </a:t>
            </a:r>
            <a:r>
              <a:rPr lang="en-GB" dirty="0" err="1">
                <a:cs typeface="Arial"/>
              </a:rPr>
              <a:t>mit</a:t>
            </a:r>
            <a:r>
              <a:rPr lang="en-GB" dirty="0">
                <a:cs typeface="Arial"/>
              </a:rPr>
              <a:t> </a:t>
            </a:r>
            <a:r>
              <a:rPr lang="en-GB" dirty="0" err="1">
                <a:cs typeface="Arial"/>
              </a:rPr>
              <a:t>Wasser</a:t>
            </a:r>
            <a:r>
              <a:rPr lang="en-GB" dirty="0">
                <a:cs typeface="Arial"/>
              </a:rPr>
              <a:t> </a:t>
            </a:r>
            <a:r>
              <a:rPr lang="en-GB" dirty="0" err="1">
                <a:cs typeface="Arial"/>
              </a:rPr>
              <a:t>versorgen</a:t>
            </a:r>
            <a:endParaRPr lang="en-GB" dirty="0">
              <a:cs typeface="Arial"/>
            </a:endParaRPr>
          </a:p>
          <a:p>
            <a:pPr marL="808038" lvl="1" indent="-342900">
              <a:spcAft>
                <a:spcPts val="600"/>
              </a:spcAft>
              <a:buFont typeface="Courier New"/>
              <a:buChar char="o"/>
              <a:defRPr/>
            </a:pPr>
            <a:r>
              <a:rPr lang="en-GB" dirty="0" err="1">
                <a:cs typeface="Arial"/>
              </a:rPr>
              <a:t>Höhere</a:t>
            </a:r>
            <a:r>
              <a:rPr lang="en-GB" dirty="0">
                <a:cs typeface="Arial"/>
              </a:rPr>
              <a:t> </a:t>
            </a:r>
            <a:r>
              <a:rPr lang="en-GB" dirty="0" err="1">
                <a:cs typeface="Arial"/>
              </a:rPr>
              <a:t>biologische</a:t>
            </a:r>
            <a:r>
              <a:rPr lang="en-GB" dirty="0">
                <a:cs typeface="Arial"/>
              </a:rPr>
              <a:t> </a:t>
            </a:r>
            <a:r>
              <a:rPr lang="en-GB" dirty="0" err="1">
                <a:cs typeface="Arial"/>
              </a:rPr>
              <a:t>Aktivität</a:t>
            </a:r>
            <a:endParaRPr lang="en-GB" dirty="0">
              <a:cs typeface="Arial"/>
            </a:endParaRPr>
          </a:p>
          <a:p>
            <a:pPr marL="808038" lvl="1" indent="-342900">
              <a:spcAft>
                <a:spcPts val="600"/>
              </a:spcAft>
              <a:buFont typeface="Courier New"/>
              <a:buChar char="o"/>
              <a:defRPr/>
            </a:pPr>
            <a:r>
              <a:rPr lang="en-GB" dirty="0" err="1">
                <a:cs typeface="Arial"/>
              </a:rPr>
              <a:t>Erosionsminderung</a:t>
            </a:r>
            <a:endParaRPr lang="en-GB" dirty="0">
              <a:cs typeface="Arial"/>
            </a:endParaRPr>
          </a:p>
          <a:p>
            <a:pPr marL="808038" lvl="1" indent="-342900">
              <a:spcAft>
                <a:spcPts val="600"/>
              </a:spcAft>
              <a:buFont typeface="Courier New"/>
              <a:buChar char="o"/>
              <a:defRPr/>
            </a:pPr>
            <a:r>
              <a:rPr lang="en-GB" dirty="0" err="1">
                <a:cs typeface="Arial"/>
              </a:rPr>
              <a:t>Höhere</a:t>
            </a:r>
            <a:r>
              <a:rPr lang="en-GB" dirty="0">
                <a:cs typeface="Arial"/>
              </a:rPr>
              <a:t> </a:t>
            </a:r>
            <a:r>
              <a:rPr lang="en-GB" dirty="0" err="1">
                <a:cs typeface="Arial"/>
              </a:rPr>
              <a:t>Tragfähigkeit</a:t>
            </a:r>
            <a:r>
              <a:rPr lang="en-GB" dirty="0">
                <a:cs typeface="Arial"/>
              </a:rPr>
              <a:t>, </a:t>
            </a:r>
            <a:r>
              <a:rPr lang="en-GB" dirty="0" err="1">
                <a:cs typeface="Arial"/>
              </a:rPr>
              <a:t>geringe</a:t>
            </a:r>
            <a:r>
              <a:rPr lang="en-GB" dirty="0">
                <a:cs typeface="Arial"/>
              </a:rPr>
              <a:t> </a:t>
            </a:r>
            <a:r>
              <a:rPr lang="en-GB" dirty="0" err="1">
                <a:cs typeface="Arial"/>
              </a:rPr>
              <a:t>Verdichtungsgefahr</a:t>
            </a:r>
            <a:endParaRPr lang="en-GB" dirty="0">
              <a:cs typeface="Arial"/>
            </a:endParaRPr>
          </a:p>
          <a:p>
            <a:pPr marL="0" marR="0" lvl="0" indent="0" algn="l" defTabSz="914400">
              <a:lnSpc>
                <a:spcPct val="100000"/>
              </a:lnSpc>
              <a:spcBef>
                <a:spcPts val="0"/>
              </a:spcBef>
              <a:spcAft>
                <a:spcPts val="0"/>
              </a:spcAft>
              <a:buClrTx/>
              <a:buSzTx/>
              <a:buFontTx/>
              <a:buNone/>
              <a:defRPr/>
            </a:pPr>
            <a:endParaRPr lang="de-DE" dirty="0">
              <a:latin typeface="Arial"/>
            </a:endParaRPr>
          </a:p>
          <a:p>
            <a:pPr marL="0" marR="0" lvl="0" indent="0" algn="l" defTabSz="914400">
              <a:lnSpc>
                <a:spcPct val="100000"/>
              </a:lnSpc>
              <a:spcBef>
                <a:spcPts val="0"/>
              </a:spcBef>
              <a:spcAft>
                <a:spcPts val="0"/>
              </a:spcAft>
              <a:buClrTx/>
              <a:buSzTx/>
              <a:buFontTx/>
              <a:buNone/>
              <a:defRPr/>
            </a:pPr>
            <a:endParaRPr lang="de-DE" dirty="0">
              <a:latin typeface="Arial"/>
            </a:endParaRPr>
          </a:p>
          <a:p>
            <a:pPr marL="0" marR="0" lvl="0" indent="0" algn="l" defTabSz="914400">
              <a:lnSpc>
                <a:spcPct val="100000"/>
              </a:lnSpc>
              <a:spcBef>
                <a:spcPts val="0"/>
              </a:spcBef>
              <a:spcAft>
                <a:spcPts val="0"/>
              </a:spcAft>
              <a:buClrTx/>
              <a:buSzTx/>
              <a:buFontTx/>
              <a:buNone/>
              <a:defRPr/>
            </a:pPr>
            <a:endParaRPr lang="de-DE" dirty="0">
              <a:latin typeface="Arial"/>
            </a:endParaRPr>
          </a:p>
          <a:p>
            <a:pPr marL="0" marR="0" lvl="0" indent="0" algn="l" defTabSz="914400">
              <a:lnSpc>
                <a:spcPct val="100000"/>
              </a:lnSpc>
              <a:spcBef>
                <a:spcPts val="0"/>
              </a:spcBef>
              <a:spcAft>
                <a:spcPts val="0"/>
              </a:spcAft>
              <a:buClrTx/>
              <a:buSzTx/>
              <a:buFontTx/>
              <a:buNone/>
              <a:defRPr/>
            </a:pPr>
            <a:r>
              <a:rPr lang="de-DE" dirty="0">
                <a:latin typeface="Arial"/>
              </a:rPr>
              <a:t>Umsetzung erfordert Auflockerung der Fruchtfolge: Blatt-Halmfrucht, Sommerung-Winterung ! Auch die </a:t>
            </a:r>
            <a:r>
              <a:rPr lang="de-DE" dirty="0" err="1">
                <a:latin typeface="Arial"/>
              </a:rPr>
              <a:t>Mulchschicht</a:t>
            </a:r>
            <a:r>
              <a:rPr lang="de-DE" dirty="0">
                <a:latin typeface="Arial"/>
              </a:rPr>
              <a:t> hat erheblichen Einfluss auf die o.g. Punkte</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22</a:t>
            </a:fld>
            <a:endParaRPr lang="de-DE"/>
          </a:p>
        </p:txBody>
      </p:sp>
    </p:spTree>
    <p:extLst>
      <p:ext uri="{BB962C8B-B14F-4D97-AF65-F5344CB8AC3E}">
        <p14:creationId xmlns:p14="http://schemas.microsoft.com/office/powerpoint/2010/main" val="39726170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err="1">
                <a:latin typeface="Arial"/>
              </a:rPr>
              <a:t>Kalkung</a:t>
            </a:r>
            <a:r>
              <a:rPr lang="de-DE" dirty="0">
                <a:latin typeface="Arial"/>
              </a:rPr>
              <a:t>:</a:t>
            </a:r>
            <a:r>
              <a:rPr lang="de-DE" baseline="0" dirty="0">
                <a:latin typeface="Arial"/>
              </a:rPr>
              <a:t> </a:t>
            </a:r>
            <a:r>
              <a:rPr lang="de-DE" b="1" dirty="0"/>
              <a:t>Ton-Humus-Komplex</a:t>
            </a:r>
            <a:r>
              <a:rPr lang="de-DE" dirty="0"/>
              <a:t> (THK) oder </a:t>
            </a:r>
            <a:r>
              <a:rPr lang="de-DE" b="1" dirty="0"/>
              <a:t>Kalk-Ton-Humus-Komplex</a:t>
            </a:r>
            <a:endParaRPr lang="de-DE" dirty="0">
              <a:latin typeface="Arial"/>
            </a:endParaRP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23</a:t>
            </a:fld>
            <a:endParaRPr lang="de-DE"/>
          </a:p>
        </p:txBody>
      </p:sp>
    </p:spTree>
    <p:extLst>
      <p:ext uri="{BB962C8B-B14F-4D97-AF65-F5344CB8AC3E}">
        <p14:creationId xmlns:p14="http://schemas.microsoft.com/office/powerpoint/2010/main" val="26490193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fr-FR" sz="1200" dirty="0" err="1">
                <a:latin typeface="Arial"/>
                <a:ea typeface="Calibri"/>
                <a:cs typeface="Times New Roman"/>
              </a:rPr>
              <a:t>weiterer</a:t>
            </a:r>
            <a:r>
              <a:rPr lang="fr-FR" sz="1200" dirty="0">
                <a:latin typeface="Arial"/>
                <a:ea typeface="Calibri"/>
                <a:cs typeface="Times New Roman"/>
              </a:rPr>
              <a:t> </a:t>
            </a:r>
            <a:r>
              <a:rPr lang="fr-FR" sz="1200" dirty="0" err="1">
                <a:latin typeface="Arial"/>
                <a:ea typeface="Calibri"/>
                <a:cs typeface="Times New Roman"/>
              </a:rPr>
              <a:t>Kulturen</a:t>
            </a:r>
            <a:r>
              <a:rPr lang="fr-FR" sz="1200" dirty="0">
                <a:latin typeface="Arial"/>
                <a:ea typeface="Calibri"/>
                <a:cs typeface="Times New Roman"/>
              </a:rPr>
              <a:t> </a:t>
            </a:r>
            <a:r>
              <a:rPr lang="fr-FR" sz="1200" dirty="0" err="1">
                <a:latin typeface="Arial"/>
                <a:ea typeface="Calibri"/>
                <a:cs typeface="Times New Roman"/>
              </a:rPr>
              <a:t>wie</a:t>
            </a:r>
            <a:r>
              <a:rPr lang="fr-FR" sz="1200" dirty="0">
                <a:latin typeface="Arial"/>
                <a:ea typeface="Calibri"/>
                <a:cs typeface="Times New Roman"/>
              </a:rPr>
              <a:t> </a:t>
            </a:r>
            <a:r>
              <a:rPr lang="fr-FR" sz="1200" dirty="0" err="1">
                <a:latin typeface="Arial"/>
                <a:ea typeface="Calibri"/>
                <a:cs typeface="Times New Roman"/>
              </a:rPr>
              <a:t>z.B</a:t>
            </a:r>
            <a:r>
              <a:rPr lang="fr-FR" sz="1200" dirty="0">
                <a:latin typeface="Arial"/>
                <a:ea typeface="Calibri"/>
                <a:cs typeface="Times New Roman"/>
              </a:rPr>
              <a:t>. </a:t>
            </a:r>
            <a:r>
              <a:rPr lang="fr-FR" sz="1200" dirty="0" err="1">
                <a:latin typeface="Arial"/>
                <a:ea typeface="Calibri"/>
                <a:cs typeface="Times New Roman"/>
              </a:rPr>
              <a:t>Sonnenblume</a:t>
            </a:r>
            <a:r>
              <a:rPr lang="fr-FR" sz="1200" dirty="0">
                <a:latin typeface="Arial"/>
                <a:ea typeface="Calibri"/>
                <a:cs typeface="Times New Roman"/>
              </a:rPr>
              <a:t> </a:t>
            </a:r>
            <a:r>
              <a:rPr lang="fr-FR" sz="1200" dirty="0" err="1">
                <a:latin typeface="Arial"/>
                <a:ea typeface="Calibri"/>
                <a:cs typeface="Times New Roman"/>
              </a:rPr>
              <a:t>oder</a:t>
            </a:r>
            <a:r>
              <a:rPr lang="fr-FR" sz="1200" dirty="0">
                <a:latin typeface="Arial"/>
                <a:ea typeface="Calibri"/>
                <a:cs typeface="Times New Roman"/>
              </a:rPr>
              <a:t> Luzerne </a:t>
            </a:r>
            <a:r>
              <a:rPr lang="fr-FR" sz="1200" dirty="0" err="1">
                <a:latin typeface="Arial"/>
                <a:ea typeface="Calibri"/>
                <a:cs typeface="Times New Roman"/>
              </a:rPr>
              <a:t>könnte</a:t>
            </a:r>
            <a:r>
              <a:rPr lang="fr-FR" sz="1200" dirty="0">
                <a:latin typeface="Arial"/>
                <a:ea typeface="Calibri"/>
                <a:cs typeface="Times New Roman"/>
              </a:rPr>
              <a:t> </a:t>
            </a:r>
            <a:r>
              <a:rPr lang="fr-FR" sz="1200" dirty="0" err="1">
                <a:latin typeface="Arial"/>
                <a:ea typeface="Calibri"/>
                <a:cs typeface="Times New Roman"/>
              </a:rPr>
              <a:t>das</a:t>
            </a:r>
            <a:r>
              <a:rPr lang="fr-FR" sz="1200" dirty="0">
                <a:latin typeface="Arial"/>
                <a:ea typeface="Calibri"/>
                <a:cs typeface="Times New Roman"/>
              </a:rPr>
              <a:t> </a:t>
            </a:r>
            <a:r>
              <a:rPr lang="fr-FR" sz="1200" dirty="0" err="1">
                <a:latin typeface="Arial"/>
                <a:ea typeface="Calibri"/>
                <a:cs typeface="Times New Roman"/>
              </a:rPr>
              <a:t>Anbaurisiko</a:t>
            </a:r>
            <a:r>
              <a:rPr lang="fr-FR" sz="1200" dirty="0">
                <a:latin typeface="Arial"/>
                <a:ea typeface="Calibri"/>
                <a:cs typeface="Times New Roman"/>
              </a:rPr>
              <a:t> </a:t>
            </a:r>
            <a:br>
              <a:rPr lang="fr-FR" sz="1200" dirty="0">
                <a:latin typeface="Arial"/>
                <a:ea typeface="Calibri"/>
                <a:cs typeface="Times New Roman"/>
              </a:rPr>
            </a:br>
            <a:r>
              <a:rPr lang="fr-FR" sz="1200" dirty="0" err="1">
                <a:latin typeface="Arial"/>
                <a:ea typeface="Calibri"/>
                <a:cs typeface="Times New Roman"/>
              </a:rPr>
              <a:t>weiter</a:t>
            </a:r>
            <a:r>
              <a:rPr lang="fr-FR" sz="1200" dirty="0">
                <a:latin typeface="Arial"/>
                <a:ea typeface="Calibri"/>
                <a:cs typeface="Times New Roman"/>
              </a:rPr>
              <a:t> </a:t>
            </a:r>
            <a:r>
              <a:rPr lang="fr-FR" sz="1200" dirty="0" err="1">
                <a:latin typeface="Arial"/>
                <a:ea typeface="Calibri"/>
                <a:cs typeface="Times New Roman"/>
              </a:rPr>
              <a:t>verteilen</a:t>
            </a:r>
            <a:r>
              <a:rPr lang="fr-FR" sz="1200" dirty="0">
                <a:latin typeface="Arial"/>
                <a:ea typeface="Calibri"/>
                <a:cs typeface="Times New Roman"/>
              </a:rPr>
              <a:t>. </a:t>
            </a:r>
            <a:r>
              <a:rPr lang="fr-FR" sz="1200" dirty="0" err="1">
                <a:latin typeface="Arial"/>
                <a:ea typeface="Calibri"/>
                <a:cs typeface="Times New Roman"/>
              </a:rPr>
              <a:t>Evtl</a:t>
            </a:r>
            <a:r>
              <a:rPr lang="fr-FR" sz="1200" dirty="0">
                <a:latin typeface="Arial"/>
                <a:ea typeface="Calibri"/>
                <a:cs typeface="Times New Roman"/>
              </a:rPr>
              <a:t>. </a:t>
            </a:r>
            <a:r>
              <a:rPr lang="fr-FR" sz="1200" dirty="0" err="1">
                <a:latin typeface="Arial"/>
                <a:ea typeface="Calibri"/>
                <a:cs typeface="Times New Roman"/>
              </a:rPr>
              <a:t>wäre</a:t>
            </a:r>
            <a:r>
              <a:rPr lang="fr-FR" sz="1200" dirty="0">
                <a:latin typeface="Arial"/>
                <a:ea typeface="Calibri"/>
                <a:cs typeface="Times New Roman"/>
              </a:rPr>
              <a:t> </a:t>
            </a:r>
            <a:r>
              <a:rPr lang="fr-FR" sz="1200" dirty="0" err="1">
                <a:latin typeface="Arial"/>
                <a:ea typeface="Calibri"/>
                <a:cs typeface="Times New Roman"/>
              </a:rPr>
              <a:t>auch</a:t>
            </a:r>
            <a:r>
              <a:rPr lang="fr-FR" sz="1200" dirty="0">
                <a:latin typeface="Arial"/>
                <a:ea typeface="Calibri"/>
                <a:cs typeface="Times New Roman"/>
              </a:rPr>
              <a:t> der </a:t>
            </a:r>
            <a:r>
              <a:rPr lang="fr-FR" sz="1200" dirty="0" err="1">
                <a:latin typeface="Arial"/>
                <a:ea typeface="Calibri"/>
                <a:cs typeface="Times New Roman"/>
              </a:rPr>
              <a:t>Anbau</a:t>
            </a:r>
            <a:r>
              <a:rPr lang="fr-FR" sz="1200" dirty="0">
                <a:latin typeface="Arial"/>
                <a:ea typeface="Calibri"/>
                <a:cs typeface="Times New Roman"/>
              </a:rPr>
              <a:t> </a:t>
            </a:r>
            <a:r>
              <a:rPr lang="fr-FR" sz="1200" dirty="0" err="1">
                <a:latin typeface="Arial"/>
                <a:ea typeface="Calibri"/>
                <a:cs typeface="Times New Roman"/>
              </a:rPr>
              <a:t>von</a:t>
            </a:r>
            <a:r>
              <a:rPr lang="fr-FR" sz="1200" dirty="0">
                <a:latin typeface="Arial"/>
                <a:ea typeface="Calibri"/>
                <a:cs typeface="Times New Roman"/>
              </a:rPr>
              <a:t> (</a:t>
            </a:r>
            <a:r>
              <a:rPr lang="fr-FR" sz="1200" dirty="0" err="1">
                <a:latin typeface="Arial"/>
                <a:ea typeface="Calibri"/>
                <a:cs typeface="Times New Roman"/>
              </a:rPr>
              <a:t>mehrjährigem</a:t>
            </a:r>
            <a:r>
              <a:rPr lang="fr-FR" sz="1200" dirty="0">
                <a:latin typeface="Arial"/>
                <a:ea typeface="Calibri"/>
                <a:cs typeface="Times New Roman"/>
              </a:rPr>
              <a:t>) </a:t>
            </a:r>
            <a:r>
              <a:rPr lang="fr-FR" sz="1200" dirty="0" err="1">
                <a:latin typeface="Arial"/>
                <a:ea typeface="Calibri"/>
                <a:cs typeface="Times New Roman"/>
              </a:rPr>
              <a:t>Kleegras</a:t>
            </a:r>
            <a:r>
              <a:rPr lang="fr-FR" sz="1200" dirty="0">
                <a:latin typeface="Arial"/>
                <a:ea typeface="Calibri"/>
                <a:cs typeface="Times New Roman"/>
              </a:rPr>
              <a:t> </a:t>
            </a:r>
            <a:r>
              <a:rPr lang="fr-FR" sz="1200" dirty="0" err="1">
                <a:latin typeface="Arial"/>
                <a:ea typeface="Calibri"/>
                <a:cs typeface="Times New Roman"/>
              </a:rPr>
              <a:t>immer</a:t>
            </a:r>
            <a:r>
              <a:rPr lang="fr-FR" sz="1200" dirty="0">
                <a:latin typeface="Arial"/>
                <a:ea typeface="Calibri"/>
                <a:cs typeface="Times New Roman"/>
              </a:rPr>
              <a:t> </a:t>
            </a:r>
            <a:r>
              <a:rPr lang="fr-FR" sz="1200" dirty="0" err="1">
                <a:latin typeface="Arial"/>
                <a:ea typeface="Calibri"/>
                <a:cs typeface="Times New Roman"/>
              </a:rPr>
              <a:t>wieder</a:t>
            </a:r>
            <a:r>
              <a:rPr lang="fr-FR" sz="1200" dirty="0">
                <a:latin typeface="Arial"/>
                <a:ea typeface="Calibri"/>
                <a:cs typeface="Times New Roman"/>
              </a:rPr>
              <a:t> </a:t>
            </a:r>
            <a:r>
              <a:rPr lang="fr-FR" sz="1200" dirty="0" err="1">
                <a:latin typeface="Arial"/>
                <a:ea typeface="Calibri"/>
                <a:cs typeface="Times New Roman"/>
              </a:rPr>
              <a:t>zu</a:t>
            </a:r>
            <a:r>
              <a:rPr lang="fr-FR" sz="1200" dirty="0">
                <a:latin typeface="Arial"/>
                <a:ea typeface="Calibri"/>
                <a:cs typeface="Times New Roman"/>
              </a:rPr>
              <a:t> </a:t>
            </a:r>
            <a:r>
              <a:rPr lang="fr-FR" sz="1200" dirty="0" err="1">
                <a:latin typeface="Arial"/>
                <a:ea typeface="Calibri"/>
                <a:cs typeface="Times New Roman"/>
              </a:rPr>
              <a:t>prüfen</a:t>
            </a:r>
            <a:r>
              <a:rPr lang="fr-FR" sz="1200" dirty="0">
                <a:latin typeface="Arial"/>
                <a:ea typeface="Calibri"/>
                <a:cs typeface="Times New Roman"/>
              </a:rPr>
              <a:t> (</a:t>
            </a:r>
            <a:r>
              <a:rPr lang="fr-FR" sz="1200" dirty="0" err="1">
                <a:latin typeface="Arial"/>
                <a:ea typeface="Calibri"/>
                <a:cs typeface="Times New Roman"/>
              </a:rPr>
              <a:t>Abnehmer</a:t>
            </a:r>
            <a:r>
              <a:rPr lang="fr-FR" sz="1200" dirty="0">
                <a:latin typeface="Arial"/>
                <a:ea typeface="Calibri"/>
                <a:cs typeface="Times New Roman"/>
              </a:rPr>
              <a:t>, </a:t>
            </a:r>
            <a:r>
              <a:rPr lang="fr-FR" sz="1200" dirty="0" err="1">
                <a:latin typeface="Arial"/>
                <a:ea typeface="Calibri"/>
                <a:cs typeface="Times New Roman"/>
              </a:rPr>
              <a:t>Nutzung</a:t>
            </a:r>
            <a:r>
              <a:rPr lang="fr-FR" sz="1200" dirty="0">
                <a:latin typeface="Arial"/>
                <a:ea typeface="Calibri"/>
                <a:cs typeface="Times New Roman"/>
              </a:rPr>
              <a:t> </a:t>
            </a:r>
            <a:r>
              <a:rPr lang="fr-FR" sz="1200" dirty="0" err="1">
                <a:latin typeface="Arial"/>
                <a:ea typeface="Calibri"/>
                <a:cs typeface="Times New Roman"/>
              </a:rPr>
              <a:t>z.B</a:t>
            </a:r>
            <a:r>
              <a:rPr lang="fr-FR" sz="1200" dirty="0">
                <a:latin typeface="Arial"/>
                <a:ea typeface="Calibri"/>
                <a:cs typeface="Times New Roman"/>
              </a:rPr>
              <a:t>. </a:t>
            </a:r>
            <a:r>
              <a:rPr lang="fr-FR" sz="1200" dirty="0" err="1">
                <a:latin typeface="Arial"/>
                <a:ea typeface="Calibri"/>
                <a:cs typeface="Times New Roman"/>
              </a:rPr>
              <a:t>als</a:t>
            </a:r>
            <a:r>
              <a:rPr lang="fr-FR" sz="1200" dirty="0">
                <a:latin typeface="Arial"/>
                <a:ea typeface="Calibri"/>
                <a:cs typeface="Times New Roman"/>
              </a:rPr>
              <a:t> </a:t>
            </a:r>
            <a:r>
              <a:rPr lang="fr-FR" sz="1200" dirty="0" err="1">
                <a:latin typeface="Arial"/>
                <a:ea typeface="Calibri"/>
                <a:cs typeface="Times New Roman"/>
              </a:rPr>
              <a:t>Mulchmaterial</a:t>
            </a:r>
            <a:r>
              <a:rPr lang="fr-FR" sz="1200" dirty="0">
                <a:latin typeface="Arial"/>
                <a:ea typeface="Calibri"/>
                <a:cs typeface="Times New Roman"/>
              </a:rPr>
              <a:t> </a:t>
            </a:r>
            <a:r>
              <a:rPr lang="fr-FR" sz="1200" dirty="0" err="1">
                <a:latin typeface="Arial"/>
                <a:ea typeface="Calibri"/>
                <a:cs typeface="Times New Roman"/>
              </a:rPr>
              <a:t>auf</a:t>
            </a:r>
            <a:r>
              <a:rPr lang="fr-FR" sz="1200" dirty="0">
                <a:latin typeface="Arial"/>
                <a:ea typeface="Calibri"/>
                <a:cs typeface="Times New Roman"/>
              </a:rPr>
              <a:t> </a:t>
            </a:r>
            <a:r>
              <a:rPr lang="fr-FR" sz="1200" dirty="0" err="1">
                <a:latin typeface="Arial"/>
                <a:ea typeface="Calibri"/>
                <a:cs typeface="Times New Roman"/>
              </a:rPr>
              <a:t>Kartoffeldämmen</a:t>
            </a:r>
            <a:r>
              <a:rPr lang="fr-FR" sz="1200" dirty="0">
                <a:latin typeface="Arial"/>
                <a:ea typeface="Calibri"/>
                <a:cs typeface="Times New Roman"/>
              </a:rPr>
              <a:t> </a:t>
            </a:r>
            <a:r>
              <a:rPr lang="fr-FR" sz="1200" dirty="0" err="1">
                <a:latin typeface="Arial"/>
                <a:ea typeface="Calibri"/>
                <a:cs typeface="Times New Roman"/>
              </a:rPr>
              <a:t>oder</a:t>
            </a:r>
            <a:r>
              <a:rPr lang="fr-FR" sz="1200" dirty="0">
                <a:latin typeface="Arial"/>
                <a:ea typeface="Calibri"/>
                <a:cs typeface="Times New Roman"/>
              </a:rPr>
              <a:t> </a:t>
            </a:r>
            <a:r>
              <a:rPr lang="fr-FR" sz="1200" dirty="0" err="1">
                <a:latin typeface="Arial"/>
                <a:ea typeface="Calibri"/>
                <a:cs typeface="Times New Roman"/>
              </a:rPr>
              <a:t>als</a:t>
            </a:r>
            <a:r>
              <a:rPr lang="fr-FR" sz="1200" dirty="0">
                <a:latin typeface="Arial"/>
                <a:ea typeface="Calibri"/>
                <a:cs typeface="Times New Roman"/>
              </a:rPr>
              <a:t> </a:t>
            </a:r>
            <a:r>
              <a:rPr lang="fr-FR" sz="1200" dirty="0" err="1">
                <a:latin typeface="Arial"/>
                <a:ea typeface="Calibri"/>
                <a:cs typeface="Times New Roman"/>
              </a:rPr>
              <a:t>Verkaufsware</a:t>
            </a:r>
            <a:r>
              <a:rPr lang="fr-FR" sz="1200" dirty="0">
                <a:latin typeface="Arial"/>
                <a:ea typeface="Calibri"/>
                <a:cs typeface="Times New Roman"/>
              </a:rPr>
              <a:t> in </a:t>
            </a:r>
            <a:r>
              <a:rPr lang="fr-FR" sz="1200" dirty="0" err="1">
                <a:latin typeface="Arial"/>
                <a:ea typeface="Calibri"/>
                <a:cs typeface="Times New Roman"/>
              </a:rPr>
              <a:t>Form</a:t>
            </a:r>
            <a:r>
              <a:rPr lang="fr-FR" sz="1200" dirty="0">
                <a:latin typeface="Arial"/>
                <a:ea typeface="Calibri"/>
                <a:cs typeface="Times New Roman"/>
              </a:rPr>
              <a:t> </a:t>
            </a:r>
            <a:r>
              <a:rPr lang="fr-FR" sz="1200" dirty="0" err="1">
                <a:latin typeface="Arial"/>
                <a:ea typeface="Calibri"/>
                <a:cs typeface="Times New Roman"/>
              </a:rPr>
              <a:t>von</a:t>
            </a:r>
            <a:r>
              <a:rPr lang="fr-FR" sz="1200" dirty="0">
                <a:latin typeface="Arial"/>
                <a:ea typeface="Calibri"/>
                <a:cs typeface="Times New Roman"/>
              </a:rPr>
              <a:t> Heu, Pellets).</a:t>
            </a:r>
          </a:p>
          <a:p>
            <a:pPr marL="0" indent="0">
              <a:buNone/>
              <a:defRPr/>
            </a:pPr>
            <a:endParaRPr lang="de-DE" u="sng" dirty="0"/>
          </a:p>
          <a:p>
            <a:pPr marL="0" indent="0">
              <a:buNone/>
              <a:defRPr/>
            </a:pPr>
            <a:r>
              <a:rPr lang="de-DE" u="sng" dirty="0"/>
              <a:t>DAGEGEN:</a:t>
            </a:r>
            <a:endParaRPr lang="de-DE" dirty="0"/>
          </a:p>
          <a:p>
            <a:pPr>
              <a:defRPr/>
            </a:pPr>
            <a:r>
              <a:rPr lang="de-DE" dirty="0"/>
              <a:t>Betrieblicher Mehraufwand: Saatgut, Arbeitszeit, Maschinen</a:t>
            </a:r>
          </a:p>
          <a:p>
            <a:pPr>
              <a:defRPr/>
            </a:pPr>
            <a:r>
              <a:rPr lang="de-DE" dirty="0"/>
              <a:t>Neue Vermarktungswege müssen gefunden werden</a:t>
            </a:r>
          </a:p>
          <a:p>
            <a:pPr>
              <a:defRPr/>
            </a:pPr>
            <a:r>
              <a:rPr lang="de-DE" dirty="0"/>
              <a:t>Technik/Spezialmaschinen nicht verfügbar/vorhanden</a:t>
            </a:r>
          </a:p>
          <a:p>
            <a:pPr>
              <a:defRPr/>
            </a:pPr>
            <a:r>
              <a:rPr lang="de-DE" dirty="0"/>
              <a:t>„unbekanntes Neuland“ - </a:t>
            </a:r>
            <a:r>
              <a:rPr lang="de-DE" dirty="0" err="1"/>
              <a:t>Know-How</a:t>
            </a:r>
            <a:r>
              <a:rPr lang="de-DE" dirty="0"/>
              <a:t>/Erfahrung nicht vorhanden</a:t>
            </a:r>
          </a:p>
          <a:p>
            <a:pPr>
              <a:defRPr/>
            </a:pPr>
            <a:endParaRPr lang="de-DE" dirty="0"/>
          </a:p>
          <a:p>
            <a:pPr>
              <a:defRPr/>
            </a:pPr>
            <a:r>
              <a:rPr lang="de-DE" dirty="0"/>
              <a:t>Aber mit Unterstützung</a:t>
            </a:r>
            <a:r>
              <a:rPr lang="de-DE" baseline="0" dirty="0"/>
              <a:t> durch Beratung, Austausch mit Kollegen, Ausprobieren auf kleiner Fläche, kann man sich seinem Ziel, einem klimaangepassten Betrieb nähern</a:t>
            </a: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24</a:t>
            </a:fld>
            <a:endParaRPr lang="de-DE"/>
          </a:p>
        </p:txBody>
      </p:sp>
    </p:spTree>
    <p:extLst>
      <p:ext uri="{BB962C8B-B14F-4D97-AF65-F5344CB8AC3E}">
        <p14:creationId xmlns:p14="http://schemas.microsoft.com/office/powerpoint/2010/main" val="37670973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a:t>Argument für Anbaudiversifizierung / Erweiterung Fruchtfolge</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25</a:t>
            </a:fld>
            <a:endParaRPr lang="de-DE"/>
          </a:p>
        </p:txBody>
      </p:sp>
    </p:spTree>
    <p:extLst>
      <p:ext uri="{BB962C8B-B14F-4D97-AF65-F5344CB8AC3E}">
        <p14:creationId xmlns:p14="http://schemas.microsoft.com/office/powerpoint/2010/main" val="33051827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lvl="0" indent="0" algn="l" defTabSz="914400">
              <a:lnSpc>
                <a:spcPct val="100000"/>
              </a:lnSpc>
              <a:spcBef>
                <a:spcPts val="0"/>
              </a:spcBef>
              <a:spcAft>
                <a:spcPts val="0"/>
              </a:spcAft>
              <a:buClrTx/>
              <a:buSzTx/>
              <a:buFontTx/>
              <a:buNone/>
              <a:defRPr/>
            </a:pPr>
            <a:r>
              <a:rPr lang="de-DE" sz="1200"/>
              <a:t>Foto: Lisa Fröhlich, LLH</a:t>
            </a:r>
            <a:endParaRPr/>
          </a:p>
          <a:p>
            <a:pPr>
              <a:defRPr/>
            </a:pPr>
            <a:endParaRPr lang="de-DE"/>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27</a:t>
            </a:fld>
            <a:endParaRPr lang="de-DE"/>
          </a:p>
        </p:txBody>
      </p:sp>
    </p:spTree>
    <p:extLst>
      <p:ext uri="{BB962C8B-B14F-4D97-AF65-F5344CB8AC3E}">
        <p14:creationId xmlns:p14="http://schemas.microsoft.com/office/powerpoint/2010/main" val="207280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Die unterschiedlichen Durchwurzelungstiefen können Nährstoffe in verschiedenen Bodenschichten nutzen und </a:t>
            </a:r>
            <a:r>
              <a:rPr lang="de-DE" dirty="0" err="1"/>
              <a:t>Tiefwurzler</a:t>
            </a:r>
            <a:r>
              <a:rPr lang="de-DE" dirty="0"/>
              <a:t> leisten Beitrag zur Verbesserung der Bodenstruktur. </a:t>
            </a:r>
          </a:p>
          <a:p>
            <a:pPr>
              <a:defRPr/>
            </a:pPr>
            <a:r>
              <a:rPr lang="de-DE" dirty="0"/>
              <a:t>Gleichzeitig tragen die unterschiedlichen</a:t>
            </a:r>
            <a:r>
              <a:rPr lang="de-DE" baseline="0" dirty="0"/>
              <a:t> </a:t>
            </a:r>
            <a:r>
              <a:rPr lang="de-DE" dirty="0"/>
              <a:t>Pflanzen durch </a:t>
            </a:r>
            <a:r>
              <a:rPr lang="de-DE" dirty="0" err="1"/>
              <a:t>Wurzelexudate</a:t>
            </a:r>
            <a:r>
              <a:rPr lang="de-DE" dirty="0"/>
              <a:t> und absterbende Wurzelteile Kohlenstoff in verschiedene Bodentiefen e</a:t>
            </a:r>
            <a:r>
              <a:rPr lang="de-DE" baseline="0" dirty="0"/>
              <a:t>in -&gt; wichtig für den Humusaufbau.</a:t>
            </a:r>
            <a:endParaRPr lang="de-DE" dirty="0"/>
          </a:p>
          <a:p>
            <a:pPr>
              <a:defRPr/>
            </a:pPr>
            <a:endParaRPr dirty="0"/>
          </a:p>
          <a:p>
            <a:pPr>
              <a:defRPr/>
            </a:pPr>
            <a:r>
              <a:rPr lang="de-DE" sz="1200" b="0" i="0" u="none" strike="noStrike" cap="none" spc="0" dirty="0">
                <a:solidFill>
                  <a:schemeClr val="tx1"/>
                </a:solidFill>
                <a:latin typeface="+mn-lt"/>
                <a:ea typeface="+mn-ea"/>
                <a:cs typeface="+mn-cs"/>
              </a:rPr>
              <a:t>Quelle: Kutschera, L. (1960) Wurzelatlas mitteleuropäischer Ackerunkräuter und Kulturpflanzen</a:t>
            </a:r>
            <a:endParaRPr lang="de-DE"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28</a:t>
            </a:fld>
            <a:endParaRPr lang="de-DE"/>
          </a:p>
        </p:txBody>
      </p:sp>
    </p:spTree>
    <p:extLst>
      <p:ext uri="{BB962C8B-B14F-4D97-AF65-F5344CB8AC3E}">
        <p14:creationId xmlns:p14="http://schemas.microsoft.com/office/powerpoint/2010/main" val="34860659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marL="0" marR="0" indent="0" algn="l" defTabSz="914400">
              <a:lnSpc>
                <a:spcPct val="100000"/>
              </a:lnSpc>
              <a:spcBef>
                <a:spcPts val="0"/>
              </a:spcBef>
              <a:spcAft>
                <a:spcPts val="0"/>
              </a:spcAft>
              <a:buClrTx/>
              <a:buSzTx/>
              <a:buFont typeface="Arial"/>
              <a:buNone/>
              <a:defRPr/>
            </a:pPr>
            <a:r>
              <a:rPr lang="fr-FR" sz="1200" dirty="0">
                <a:latin typeface="Arial"/>
                <a:ea typeface="Calibri"/>
                <a:cs typeface="Arial"/>
              </a:rPr>
              <a:t>Um </a:t>
            </a:r>
            <a:r>
              <a:rPr lang="fr-FR" sz="1200" dirty="0" err="1">
                <a:latin typeface="Arial"/>
                <a:ea typeface="Calibri"/>
                <a:cs typeface="Arial"/>
              </a:rPr>
              <a:t>eine</a:t>
            </a:r>
            <a:r>
              <a:rPr lang="fr-FR" sz="1200" dirty="0">
                <a:latin typeface="Arial"/>
                <a:ea typeface="Calibri"/>
                <a:cs typeface="Arial"/>
              </a:rPr>
              <a:t> </a:t>
            </a:r>
            <a:r>
              <a:rPr lang="fr-FR" sz="1200" dirty="0" err="1">
                <a:latin typeface="Arial"/>
                <a:ea typeface="Calibri"/>
                <a:cs typeface="Arial"/>
              </a:rPr>
              <a:t>möglichst</a:t>
            </a:r>
            <a:r>
              <a:rPr lang="fr-FR" sz="1200" dirty="0">
                <a:latin typeface="Arial"/>
                <a:ea typeface="Calibri"/>
                <a:cs typeface="Arial"/>
              </a:rPr>
              <a:t> </a:t>
            </a:r>
            <a:r>
              <a:rPr lang="fr-FR" sz="1200" dirty="0" err="1">
                <a:latin typeface="Arial"/>
                <a:ea typeface="Calibri"/>
                <a:cs typeface="Arial"/>
              </a:rPr>
              <a:t>durchgehende</a:t>
            </a:r>
            <a:r>
              <a:rPr lang="fr-FR" sz="1200" dirty="0">
                <a:latin typeface="Arial"/>
                <a:ea typeface="Calibri"/>
                <a:cs typeface="Arial"/>
              </a:rPr>
              <a:t> </a:t>
            </a:r>
            <a:r>
              <a:rPr lang="fr-FR" sz="1200" dirty="0" err="1">
                <a:latin typeface="Arial"/>
                <a:ea typeface="Calibri"/>
                <a:cs typeface="Arial"/>
              </a:rPr>
              <a:t>Bodenbedeckung</a:t>
            </a:r>
            <a:r>
              <a:rPr lang="fr-FR" sz="1200" dirty="0">
                <a:latin typeface="Arial"/>
                <a:ea typeface="Calibri"/>
                <a:cs typeface="Arial"/>
              </a:rPr>
              <a:t> </a:t>
            </a:r>
            <a:r>
              <a:rPr lang="fr-FR" sz="1200" dirty="0" err="1">
                <a:latin typeface="Arial"/>
                <a:ea typeface="Calibri"/>
                <a:cs typeface="Arial"/>
              </a:rPr>
              <a:t>zwischen</a:t>
            </a:r>
            <a:r>
              <a:rPr lang="fr-FR" sz="1200" dirty="0">
                <a:latin typeface="Arial"/>
                <a:ea typeface="Calibri"/>
                <a:cs typeface="Arial"/>
              </a:rPr>
              <a:t> den </a:t>
            </a:r>
            <a:r>
              <a:rPr lang="fr-FR" sz="1200" dirty="0" err="1">
                <a:latin typeface="Arial"/>
                <a:ea typeface="Calibri"/>
                <a:cs typeface="Arial"/>
              </a:rPr>
              <a:t>Hauptkulturen</a:t>
            </a:r>
            <a:r>
              <a:rPr lang="fr-FR" sz="1200" dirty="0">
                <a:latin typeface="Arial"/>
                <a:ea typeface="Calibri"/>
                <a:cs typeface="Arial"/>
              </a:rPr>
              <a:t> </a:t>
            </a:r>
            <a:r>
              <a:rPr lang="fr-FR" sz="1200" dirty="0" err="1">
                <a:latin typeface="Arial"/>
                <a:ea typeface="Calibri"/>
                <a:cs typeface="Arial"/>
              </a:rPr>
              <a:t>zu</a:t>
            </a:r>
            <a:r>
              <a:rPr lang="fr-FR" sz="1200" dirty="0">
                <a:latin typeface="Arial"/>
                <a:ea typeface="Calibri"/>
                <a:cs typeface="Arial"/>
              </a:rPr>
              <a:t> </a:t>
            </a:r>
            <a:r>
              <a:rPr lang="fr-FR" sz="1200" dirty="0" err="1">
                <a:latin typeface="Arial"/>
                <a:ea typeface="Calibri"/>
                <a:cs typeface="Arial"/>
              </a:rPr>
              <a:t>erreichen</a:t>
            </a:r>
            <a:r>
              <a:rPr lang="fr-FR" sz="1200" dirty="0">
                <a:latin typeface="Arial"/>
                <a:ea typeface="Calibri"/>
                <a:cs typeface="Arial"/>
              </a:rPr>
              <a:t>, </a:t>
            </a:r>
            <a:r>
              <a:rPr lang="de-DE" sz="1200" dirty="0">
                <a:latin typeface="Arial"/>
                <a:ea typeface="Calibri"/>
                <a:cs typeface="Arial"/>
              </a:rPr>
              <a:t>b</a:t>
            </a:r>
            <a:r>
              <a:rPr lang="fr-FR" sz="1200" dirty="0" err="1">
                <a:latin typeface="Arial"/>
                <a:ea typeface="Calibri"/>
                <a:cs typeface="Arial"/>
              </a:rPr>
              <a:t>esteht</a:t>
            </a:r>
            <a:r>
              <a:rPr lang="fr-FR" sz="1200" dirty="0">
                <a:latin typeface="Arial"/>
                <a:ea typeface="Calibri"/>
                <a:cs typeface="Arial"/>
              </a:rPr>
              <a:t> die </a:t>
            </a:r>
            <a:r>
              <a:rPr lang="fr-FR" sz="1200" dirty="0" err="1">
                <a:latin typeface="Arial"/>
                <a:ea typeface="Calibri"/>
                <a:cs typeface="Arial"/>
              </a:rPr>
              <a:t>Möglichkeit</a:t>
            </a:r>
            <a:r>
              <a:rPr lang="fr-FR" sz="1200" dirty="0">
                <a:latin typeface="Arial"/>
                <a:ea typeface="Calibri"/>
                <a:cs typeface="Arial"/>
              </a:rPr>
              <a:t>, in </a:t>
            </a:r>
            <a:r>
              <a:rPr lang="fr-FR" sz="1200" dirty="0" err="1">
                <a:latin typeface="Arial"/>
                <a:ea typeface="Calibri"/>
                <a:cs typeface="Arial"/>
              </a:rPr>
              <a:t>Winterkulturen</a:t>
            </a:r>
            <a:r>
              <a:rPr lang="fr-FR" sz="1200" dirty="0">
                <a:latin typeface="Arial"/>
                <a:ea typeface="Calibri"/>
                <a:cs typeface="Arial"/>
              </a:rPr>
              <a:t> </a:t>
            </a:r>
            <a:r>
              <a:rPr lang="fr-FR" sz="1200" dirty="0" err="1">
                <a:latin typeface="Arial"/>
                <a:ea typeface="Calibri"/>
                <a:cs typeface="Arial"/>
              </a:rPr>
              <a:t>eine</a:t>
            </a:r>
            <a:r>
              <a:rPr lang="fr-FR" sz="1200" dirty="0">
                <a:latin typeface="Arial"/>
                <a:ea typeface="Calibri"/>
                <a:cs typeface="Arial"/>
              </a:rPr>
              <a:t> </a:t>
            </a:r>
            <a:r>
              <a:rPr lang="fr-FR" sz="1200" dirty="0" err="1">
                <a:latin typeface="Arial"/>
                <a:ea typeface="Calibri"/>
                <a:cs typeface="Arial"/>
              </a:rPr>
              <a:t>Untersaat</a:t>
            </a:r>
            <a:r>
              <a:rPr lang="fr-FR" sz="1200" dirty="0">
                <a:latin typeface="Arial"/>
                <a:ea typeface="Calibri"/>
                <a:cs typeface="Arial"/>
              </a:rPr>
              <a:t> </a:t>
            </a:r>
            <a:r>
              <a:rPr lang="fr-FR" sz="1200" dirty="0" err="1">
                <a:latin typeface="Arial"/>
                <a:ea typeface="Calibri"/>
                <a:cs typeface="Arial"/>
              </a:rPr>
              <a:t>z.B</a:t>
            </a:r>
            <a:r>
              <a:rPr lang="fr-FR" sz="1200" dirty="0">
                <a:latin typeface="Arial"/>
                <a:ea typeface="Calibri"/>
                <a:cs typeface="Arial"/>
              </a:rPr>
              <a:t>. mit </a:t>
            </a:r>
            <a:r>
              <a:rPr lang="fr-FR" sz="1200" dirty="0" err="1">
                <a:latin typeface="Arial"/>
                <a:ea typeface="Calibri"/>
                <a:cs typeface="Arial"/>
              </a:rPr>
              <a:t>Weiß</a:t>
            </a:r>
            <a:r>
              <a:rPr lang="fr-FR" sz="1200" dirty="0">
                <a:latin typeface="Arial"/>
                <a:ea typeface="Calibri"/>
                <a:cs typeface="Arial"/>
              </a:rPr>
              <a:t>-, </a:t>
            </a:r>
            <a:r>
              <a:rPr lang="fr-FR" sz="1200" dirty="0" err="1">
                <a:latin typeface="Arial"/>
                <a:ea typeface="Calibri"/>
                <a:cs typeface="Arial"/>
              </a:rPr>
              <a:t>Schweden</a:t>
            </a:r>
            <a:r>
              <a:rPr lang="fr-FR" sz="1200" dirty="0">
                <a:latin typeface="Arial"/>
                <a:ea typeface="Calibri"/>
                <a:cs typeface="Arial"/>
              </a:rPr>
              <a:t>-, </a:t>
            </a:r>
            <a:r>
              <a:rPr lang="fr-FR" sz="1200" dirty="0" err="1">
                <a:latin typeface="Arial"/>
                <a:ea typeface="Calibri"/>
                <a:cs typeface="Arial"/>
              </a:rPr>
              <a:t>und</a:t>
            </a:r>
            <a:r>
              <a:rPr lang="fr-FR" sz="1200" dirty="0">
                <a:latin typeface="Arial"/>
                <a:ea typeface="Calibri"/>
                <a:cs typeface="Arial"/>
              </a:rPr>
              <a:t>/</a:t>
            </a:r>
            <a:r>
              <a:rPr lang="fr-FR" sz="1200" dirty="0" err="1">
                <a:latin typeface="Arial"/>
                <a:ea typeface="Calibri"/>
                <a:cs typeface="Arial"/>
              </a:rPr>
              <a:t>oder</a:t>
            </a:r>
            <a:r>
              <a:rPr lang="fr-FR" sz="1200" dirty="0">
                <a:latin typeface="Arial"/>
                <a:ea typeface="Calibri"/>
                <a:cs typeface="Arial"/>
              </a:rPr>
              <a:t> </a:t>
            </a:r>
            <a:r>
              <a:rPr lang="fr-FR" sz="1200" dirty="0" err="1">
                <a:latin typeface="Arial"/>
                <a:ea typeface="Calibri"/>
                <a:cs typeface="Arial"/>
              </a:rPr>
              <a:t>Inkarnatklee</a:t>
            </a:r>
            <a:r>
              <a:rPr lang="fr-FR" sz="1200" dirty="0">
                <a:latin typeface="Arial"/>
                <a:ea typeface="Calibri"/>
                <a:cs typeface="Arial"/>
              </a:rPr>
              <a:t> </a:t>
            </a:r>
            <a:r>
              <a:rPr lang="fr-FR" sz="1200" dirty="0" err="1">
                <a:latin typeface="Arial"/>
                <a:ea typeface="Calibri"/>
                <a:cs typeface="Arial"/>
              </a:rPr>
              <a:t>einzusäen</a:t>
            </a:r>
            <a:r>
              <a:rPr lang="fr-FR" sz="1200" dirty="0">
                <a:latin typeface="Arial"/>
                <a:ea typeface="Calibri"/>
                <a:cs typeface="Arial"/>
              </a:rPr>
              <a:t>. </a:t>
            </a:r>
            <a:endParaRPr lang="de-DE" sz="1200" dirty="0">
              <a:latin typeface="Arial"/>
              <a:ea typeface="Calibri"/>
              <a:cs typeface="Arial"/>
            </a:endParaRPr>
          </a:p>
          <a:p>
            <a:pPr marL="0" indent="0">
              <a:buFont typeface="Arial"/>
              <a:buNone/>
              <a:defRPr/>
            </a:pPr>
            <a:endParaRPr lang="de-DE" sz="1200" dirty="0"/>
          </a:p>
          <a:p>
            <a:pPr marL="0" indent="0">
              <a:buFont typeface="Arial"/>
              <a:buNone/>
              <a:defRPr/>
            </a:pPr>
            <a:r>
              <a:rPr lang="de-DE" sz="1200" dirty="0"/>
              <a:t>Gezielte Ausbringung zwischen den Reihen mit 10-15 kg /ha im Mais</a:t>
            </a:r>
            <a:endParaRPr lang="de-DE" sz="1200" b="0" dirty="0"/>
          </a:p>
          <a:p>
            <a:pPr marL="171450" indent="-171450">
              <a:buFont typeface="Arial"/>
              <a:buChar char="•"/>
              <a:defRPr/>
            </a:pPr>
            <a:endParaRPr lang="de-DE" sz="1200" b="0" dirty="0"/>
          </a:p>
          <a:p>
            <a:pPr marL="171450" indent="-171450">
              <a:buFont typeface="Arial"/>
              <a:buChar char="•"/>
              <a:defRPr/>
            </a:pPr>
            <a:r>
              <a:rPr lang="de-DE" sz="1200" b="0" dirty="0"/>
              <a:t>Boden durchwurzeln	-&gt; </a:t>
            </a:r>
            <a:r>
              <a:rPr lang="de-DE" sz="1200" dirty="0"/>
              <a:t>Je geringer der Anteil an Deutschem Weidelgras und je mehr stattdessen Welsches und Bastardweidelgras in den Mischungen ist, umso stattlicher ist auch der Aufwuchs. Doch unterirdisch zieht das Deutsche Weidelgras mit den anderen in etwa gleich. Das heißt: Die Durchwurzelung ist bei den Mischungen vergleichbar, die oberirdische Masse nicht.</a:t>
            </a:r>
            <a:endParaRPr dirty="0"/>
          </a:p>
          <a:p>
            <a:pPr marL="171450" indent="-171450">
              <a:buFont typeface="Arial"/>
              <a:buChar char="•"/>
              <a:defRPr/>
            </a:pPr>
            <a:r>
              <a:rPr lang="de-DE" sz="1200" b="0" dirty="0"/>
              <a:t>Stickstoff binden 	-&gt;</a:t>
            </a:r>
            <a:r>
              <a:rPr lang="de-DE" sz="1200" dirty="0"/>
              <a:t>Der geringere oberirdische Aufwuchs lässt sich leichter vor der nächsten Aussaat wieder umackern. Doch der </a:t>
            </a:r>
            <a:r>
              <a:rPr lang="de-DE" sz="1200" dirty="0" err="1"/>
              <a:t>mastigere</a:t>
            </a:r>
            <a:r>
              <a:rPr lang="de-DE" sz="1200" dirty="0"/>
              <a:t> Aufwuchs hat im Vergleich noch etwas mehr des Stickstoffs über den Winter transportiert. Geschätzt 40 bis 60 kg/ha haben die Gräser auf der Demonstrationsfläche bis dahin aufgenommen, das entspricht einem Wert von – grob gerechnet – 40 bis 60 Euro für den eingesparten Dünger und beinahe die Kosten der </a:t>
            </a:r>
            <a:r>
              <a:rPr lang="de-DE" sz="1200" u="sng" dirty="0">
                <a:hlinkClick r:id="rId3" tooltip="Untersaat"/>
              </a:rPr>
              <a:t>Untersaat</a:t>
            </a:r>
            <a:r>
              <a:rPr lang="de-DE" sz="1200" dirty="0"/>
              <a:t>. </a:t>
            </a:r>
            <a:br>
              <a:rPr lang="de-DE" sz="1200" dirty="0"/>
            </a:br>
            <a:r>
              <a:rPr lang="de-DE" sz="1200" dirty="0"/>
              <a:t>Die Untersaat sollte im folgenden März eingearbeitet werden. Dadurch ist das Gras bis zur </a:t>
            </a:r>
            <a:r>
              <a:rPr lang="de-DE" sz="1200" dirty="0" err="1"/>
              <a:t>Nmin</a:t>
            </a:r>
            <a:r>
              <a:rPr lang="de-DE" sz="1200" dirty="0"/>
              <a:t>-Untersuchung im Mai soweit umgesetzt, dass es bei der Beprobung erfasst wird und bei der Düngerplanung berücksichtigt werden kann.</a:t>
            </a:r>
            <a:endParaRPr dirty="0"/>
          </a:p>
          <a:p>
            <a:pPr marL="171450" indent="-171450">
              <a:buFont typeface="Arial"/>
              <a:buChar char="•"/>
              <a:defRPr/>
            </a:pPr>
            <a:r>
              <a:rPr lang="de-DE" sz="1200" b="0" dirty="0"/>
              <a:t>Regenwürmer füttern	-&gt; Siehe Durchwurzelung</a:t>
            </a:r>
            <a:endParaRPr dirty="0"/>
          </a:p>
          <a:p>
            <a:pPr marL="171450" indent="-171450">
              <a:buFont typeface="Arial"/>
              <a:buChar char="•"/>
              <a:defRPr/>
            </a:pPr>
            <a:r>
              <a:rPr lang="de-DE" sz="1200" b="0" dirty="0"/>
              <a:t>Wasser auf dem Feld halten -&gt; </a:t>
            </a:r>
            <a:r>
              <a:rPr lang="de-DE" sz="1200" dirty="0"/>
              <a:t>Dem Maisertrag schaden die Gräser nicht, da ihre Konkurrenzkraft erst nach der Ernte zum Zug kommt. Voraussetzung dafür ist, dass es genug Wasser gibt. 900 Liter durchschnittlicher Jahresniederschlag halten jedes Problem fern, </a:t>
            </a:r>
            <a:r>
              <a:rPr lang="de-DE" sz="1200" dirty="0" err="1"/>
              <a:t>erläuert</a:t>
            </a:r>
            <a:r>
              <a:rPr lang="de-DE" sz="1200" dirty="0"/>
              <a:t> Stadler. Bei 850 würde er es noch probieren, bei 750 es eher sein lassen.</a:t>
            </a:r>
            <a:br>
              <a:rPr lang="de-DE" sz="1200" dirty="0"/>
            </a:br>
            <a:r>
              <a:rPr lang="de-DE" sz="1200" dirty="0"/>
              <a:t>Untersaat kann helfen, Wasser aus Starkniederschlägen in den Boden zu leiten und Oberflächenabfluss zu verringern.</a:t>
            </a:r>
            <a:br>
              <a:rPr lang="de-DE" sz="1200" dirty="0"/>
            </a:br>
            <a:r>
              <a:rPr lang="de-DE" sz="1200" dirty="0"/>
              <a:t>Zudem wird nach der Ernte der Hauptfrucht das Wasser auf dem Feld gehalten.</a:t>
            </a:r>
          </a:p>
          <a:p>
            <a:pPr marL="171450" indent="-171450">
              <a:buFont typeface="Arial"/>
              <a:buChar char="•"/>
              <a:defRPr/>
            </a:pPr>
            <a:r>
              <a:rPr lang="de-DE" sz="1200" b="0" dirty="0"/>
              <a:t>Befahrbarkeit verbessern</a:t>
            </a:r>
            <a:endParaRPr dirty="0"/>
          </a:p>
          <a:p>
            <a:pPr marL="171450" indent="-171450">
              <a:buFont typeface="Arial"/>
              <a:buChar char="•"/>
              <a:defRPr/>
            </a:pPr>
            <a:r>
              <a:rPr lang="de-DE" sz="1200" b="0" dirty="0"/>
              <a:t>Boden bedeckt halten 	-&gt; Verhindert Kohlenstoffverluste, nutzt Sonnenenergie vgl. Photovoltaikanlage, verhindert Erosion</a:t>
            </a:r>
          </a:p>
          <a:p>
            <a:pPr marL="171450" indent="-171450">
              <a:buFont typeface="Arial"/>
              <a:buChar char="•"/>
              <a:defRPr/>
            </a:pPr>
            <a:r>
              <a:rPr lang="de-DE" sz="1200" b="0" dirty="0" err="1"/>
              <a:t>Greening</a:t>
            </a:r>
            <a:r>
              <a:rPr lang="de-DE" sz="1200" b="0" dirty="0"/>
              <a:t>-Vorgaben erfüllen   -&gt;Mit Untersaaten kann man </a:t>
            </a:r>
            <a:r>
              <a:rPr lang="de-DE" sz="1200" b="0" dirty="0" err="1"/>
              <a:t>Greeningauflagen</a:t>
            </a:r>
            <a:r>
              <a:rPr lang="de-DE" sz="1200" b="0" dirty="0"/>
              <a:t> erfüllen, allerdings nur mit reinen </a:t>
            </a:r>
            <a:r>
              <a:rPr lang="de-DE" sz="1200" b="0" dirty="0" err="1"/>
              <a:t>Gräsermischungen</a:t>
            </a:r>
            <a:r>
              <a:rPr lang="de-DE" sz="1200" b="0" dirty="0"/>
              <a:t>. Klee darf keiner darin enthalten sein. Eine schlüssige Begründung dafür gibt es nicht.</a:t>
            </a:r>
            <a:br>
              <a:rPr lang="de-DE" sz="1200" b="0" dirty="0"/>
            </a:br>
            <a:r>
              <a:rPr lang="de-DE" sz="1200" b="0" dirty="0"/>
              <a:t>Bis zum 15.2. stehen lassen</a:t>
            </a:r>
          </a:p>
          <a:p>
            <a:pPr marL="0" indent="0">
              <a:buFont typeface="Arial"/>
              <a:buNone/>
              <a:defRPr/>
            </a:pPr>
            <a:endParaRPr lang="de-DE" sz="1200" b="0" dirty="0"/>
          </a:p>
          <a:p>
            <a:pPr>
              <a:defRPr/>
            </a:pPr>
            <a:r>
              <a:rPr lang="de-DE" dirty="0">
                <a:latin typeface="Arial"/>
              </a:rPr>
              <a:t>Https://www.agrarheute.com/pflanze/mais/3-tipps-fuer-mais-untersaaten-533567</a:t>
            </a:r>
            <a:endParaRPr dirty="0"/>
          </a:p>
          <a:p>
            <a:pPr>
              <a:defRPr/>
            </a:pPr>
            <a:endParaRPr lang="de-DE" dirty="0"/>
          </a:p>
          <a:p>
            <a:pPr>
              <a:defRPr/>
            </a:pPr>
            <a:r>
              <a:rPr lang="de-DE" dirty="0"/>
              <a:t>„Max Stadler ist Berater vom Fachzentrum Agrarökologie am Pfaffenhofener Landwirtschaftsamt und demonstriert die Wirkung von </a:t>
            </a:r>
            <a:r>
              <a:rPr lang="de-DE" u="sng" dirty="0">
                <a:hlinkClick r:id="rId4" tooltip="Untersaaten"/>
              </a:rPr>
              <a:t>Untersaaten</a:t>
            </a:r>
            <a:r>
              <a:rPr lang="de-DE" dirty="0"/>
              <a:t> für Regenwürmer ganz praktisch, indem er die Tiere mit einer Lösung an die Oberfläche treibt und zählt. Die Masse auf der Versuchsfläche ist immens: 158 g am Quadratmeter entspricht 1.580 kg am Hektar – drei Großvieheinheiten! Weil die Würmer nur etwa ein Viertel des Bodenlebens ausmachen, leben an diesem Feld etwa 12 GV je Hektar.</a:t>
            </a:r>
            <a:endParaRPr dirty="0"/>
          </a:p>
          <a:p>
            <a:pPr>
              <a:defRPr/>
            </a:pPr>
            <a:r>
              <a:rPr lang="de-DE" dirty="0"/>
              <a:t>Der Vergleich mit der </a:t>
            </a:r>
            <a:r>
              <a:rPr lang="de-DE" dirty="0" err="1"/>
              <a:t>unbegrünten</a:t>
            </a:r>
            <a:r>
              <a:rPr lang="de-DE" dirty="0"/>
              <a:t> Praxisfläche zeigt, wie viel an organischer Masse die Untersaaten gebildet haben. Doch man muss mit ihnen Geduld haben: Noch im Herbst enttäuscht der Aufwuchs regelmäßig, erst über den Winter und mit der beginnenden Vegetation im Frühjahr schieben die Gräser richtig an.</a:t>
            </a:r>
            <a:endParaRPr dirty="0"/>
          </a:p>
          <a:p>
            <a:pPr>
              <a:defRPr/>
            </a:pPr>
            <a:r>
              <a:rPr lang="de-DE" b="1" dirty="0"/>
              <a:t>1. Mischungen bei Untersaaten beachten </a:t>
            </a:r>
            <a:endParaRPr dirty="0"/>
          </a:p>
          <a:p>
            <a:pPr>
              <a:defRPr/>
            </a:pPr>
            <a:r>
              <a:rPr lang="de-DE" dirty="0"/>
              <a:t>Dabei gibt es Unterschiede zwischen den Mischungen. Je geringer der Anteil an Deutschem Weidelgras und je mehr stattdessen Welsches und Bastardweidelgras in den Mischungen ist, umso stattlicher ist auch der Aufwuchs. Doch unterirdisch zieht das Deutsche Weidelgras mit den anderen in etwa gleich. Das heißt: Die Durchwurzelung ist bei den Mischungen vergleichbar, die oberirdische Masse nicht.</a:t>
            </a:r>
            <a:endParaRPr dirty="0"/>
          </a:p>
          <a:p>
            <a:pPr>
              <a:defRPr/>
            </a:pPr>
            <a:r>
              <a:rPr lang="de-DE" dirty="0"/>
              <a:t>Das hat Vor- und Nachteile. Der geringere oberirdische Aufwuchs lässt sich leichter vor der nächsten Aussaat wieder umackern. Doch der </a:t>
            </a:r>
            <a:r>
              <a:rPr lang="de-DE" dirty="0" err="1"/>
              <a:t>mastigere</a:t>
            </a:r>
            <a:r>
              <a:rPr lang="de-DE" dirty="0"/>
              <a:t> Aufwuchs hat im Vergleich noch etwas mehr des Stickstoffs über den Winter transportiert. Geschätzt 40 bis 60 kg/ha haben die Gräser auf der Demonstrationsfläche bis dahin aufgenommen, das entspricht einem Wert von – grob gerechnet – 40 bis 60 Euro für den eingesparten Dünger und beinahe die Kosten der </a:t>
            </a:r>
            <a:r>
              <a:rPr lang="de-DE" u="sng" dirty="0">
                <a:hlinkClick r:id="rId3" tooltip="Untersaat"/>
              </a:rPr>
              <a:t>Untersaat</a:t>
            </a:r>
            <a:r>
              <a:rPr lang="de-DE" dirty="0"/>
              <a:t>.</a:t>
            </a:r>
            <a:endParaRPr dirty="0"/>
          </a:p>
          <a:p>
            <a:pPr>
              <a:defRPr/>
            </a:pPr>
            <a:r>
              <a:rPr lang="de-DE" b="1" dirty="0"/>
              <a:t>2. Untersaaten mit genügend Wasser versorgen </a:t>
            </a:r>
            <a:endParaRPr dirty="0"/>
          </a:p>
          <a:p>
            <a:pPr>
              <a:defRPr/>
            </a:pPr>
            <a:r>
              <a:rPr lang="de-DE" dirty="0"/>
              <a:t>Dem Maisertrag schaden die Gräser nicht, da ihre Konkurrenzkraft erst nach der Ernte zum Zug kommt. Voraussetzung dafür ist, dass es genug Wasser gibt. 900 Liter durchschnittlicher Jahresniederschlag halten jedes Problem fern, </a:t>
            </a:r>
            <a:r>
              <a:rPr lang="de-DE" dirty="0" err="1"/>
              <a:t>erläuert</a:t>
            </a:r>
            <a:r>
              <a:rPr lang="de-DE" dirty="0"/>
              <a:t> Stadler. Bei 850 würde er es noch probieren, bei 750 es eher sein lassen.</a:t>
            </a:r>
            <a:endParaRPr dirty="0"/>
          </a:p>
          <a:p>
            <a:pPr>
              <a:defRPr/>
            </a:pPr>
            <a:r>
              <a:rPr lang="de-DE" b="1" dirty="0"/>
              <a:t>3. Klee darf für </a:t>
            </a:r>
            <a:r>
              <a:rPr lang="de-DE" b="1" dirty="0" err="1"/>
              <a:t>Greening</a:t>
            </a:r>
            <a:r>
              <a:rPr lang="de-DE" b="1" dirty="0"/>
              <a:t> nicht mit gesät werden </a:t>
            </a:r>
            <a:endParaRPr dirty="0"/>
          </a:p>
          <a:p>
            <a:pPr>
              <a:defRPr/>
            </a:pPr>
            <a:r>
              <a:rPr lang="de-DE" dirty="0"/>
              <a:t>Mit </a:t>
            </a:r>
            <a:r>
              <a:rPr lang="de-DE" u="sng" dirty="0">
                <a:hlinkClick r:id="rId4" tooltip="Untersaaten"/>
              </a:rPr>
              <a:t>Untersaaten</a:t>
            </a:r>
            <a:r>
              <a:rPr lang="de-DE" dirty="0"/>
              <a:t> kann man </a:t>
            </a:r>
            <a:r>
              <a:rPr lang="de-DE" dirty="0" err="1"/>
              <a:t>Greeningauflagen</a:t>
            </a:r>
            <a:r>
              <a:rPr lang="de-DE" dirty="0"/>
              <a:t> erfüllen, allerdings nur mit reinen </a:t>
            </a:r>
            <a:r>
              <a:rPr lang="de-DE" dirty="0" err="1"/>
              <a:t>Gräsermischungen</a:t>
            </a:r>
            <a:r>
              <a:rPr lang="de-DE" dirty="0"/>
              <a:t>. Klee darf keiner darin enthalten sein. Eine schlüssige Begründung dafür gibt es laut Stadler nicht.</a:t>
            </a:r>
            <a:endParaRPr dirty="0"/>
          </a:p>
          <a:p>
            <a:pPr>
              <a:defRPr/>
            </a:pPr>
            <a:endParaRPr lang="de-DE" dirty="0">
              <a:latin typeface="Arial"/>
            </a:endParaRPr>
          </a:p>
          <a:p>
            <a:pPr>
              <a:defRPr/>
            </a:pPr>
            <a:endParaRPr lang="de-DE" dirty="0">
              <a:latin typeface="Arial"/>
            </a:endParaRPr>
          </a:p>
          <a:p>
            <a:pPr>
              <a:defRPr/>
            </a:pPr>
            <a:r>
              <a:rPr lang="de-DE" dirty="0">
                <a:latin typeface="Arial"/>
              </a:rPr>
              <a:t>https://www.agrarheute.com/pflanze/mais/untersaat-mais-darauf-sollten-achten-537040</a:t>
            </a:r>
            <a:endParaRPr dirty="0"/>
          </a:p>
          <a:p>
            <a:pPr>
              <a:defRPr/>
            </a:pPr>
            <a:endParaRPr lang="de-DE" dirty="0">
              <a:latin typeface="Arial"/>
            </a:endParaRPr>
          </a:p>
          <a:p>
            <a:pPr>
              <a:defRPr/>
            </a:pPr>
            <a:r>
              <a:rPr lang="de-DE" b="1" dirty="0">
                <a:latin typeface="Arial"/>
              </a:rPr>
              <a:t>Getreide:</a:t>
            </a:r>
            <a:endParaRPr dirty="0"/>
          </a:p>
          <a:p>
            <a:pPr lvl="0">
              <a:defRPr/>
            </a:pPr>
            <a:r>
              <a:rPr lang="de-DE" dirty="0"/>
              <a:t>Weißklee in Sommergerste (alles andere würde zu hoch)</a:t>
            </a:r>
            <a:endParaRPr dirty="0"/>
          </a:p>
          <a:p>
            <a:pPr lvl="0">
              <a:defRPr/>
            </a:pPr>
            <a:r>
              <a:rPr lang="de-DE" dirty="0"/>
              <a:t>Kleegras in Roggen kein Problem</a:t>
            </a:r>
            <a:endParaRPr dirty="0"/>
          </a:p>
          <a:p>
            <a:pPr lvl="0">
              <a:defRPr/>
            </a:pPr>
            <a:endParaRPr lang="de-DE" dirty="0"/>
          </a:p>
          <a:p>
            <a:pPr lvl="0">
              <a:defRPr/>
            </a:pPr>
            <a:r>
              <a:rPr lang="de-DE" dirty="0"/>
              <a:t>Der </a:t>
            </a:r>
            <a:r>
              <a:rPr lang="de-DE" b="1" dirty="0"/>
              <a:t>Zeitpunkt der</a:t>
            </a:r>
            <a:r>
              <a:rPr lang="de-DE" dirty="0"/>
              <a:t> </a:t>
            </a:r>
            <a:r>
              <a:rPr lang="de-DE" b="1" dirty="0"/>
              <a:t>Einsaat</a:t>
            </a:r>
            <a:r>
              <a:rPr lang="de-DE" dirty="0"/>
              <a:t> ist zwischen Bestockung und Schossen des Getreides, meist nach dem zweiten </a:t>
            </a:r>
            <a:r>
              <a:rPr lang="de-DE" dirty="0" err="1"/>
              <a:t>Striegeldurchgang</a:t>
            </a:r>
            <a:r>
              <a:rPr lang="de-DE" dirty="0"/>
              <a:t>. Je früher sie erfolgt, desto sicherer ist sie. Allerdings ist danach ein Striegeln zur Unkrautregulierung oder Ankurbelung der Mineralisation nicht mehr möglich. Je geringer der Unkrautdruck und je wüchsiger der Bestand, desto eher kann und soll die Untersaat ausgebracht werden. </a:t>
            </a:r>
            <a:endParaRPr dirty="0"/>
          </a:p>
          <a:p>
            <a:pPr lvl="0">
              <a:defRPr/>
            </a:pPr>
            <a:endParaRPr lang="de-DE" dirty="0"/>
          </a:p>
          <a:p>
            <a:pPr lvl="0">
              <a:defRPr/>
            </a:pPr>
            <a:r>
              <a:rPr lang="de-DE" dirty="0"/>
              <a:t>Einsaat kombiniert mit </a:t>
            </a:r>
            <a:r>
              <a:rPr lang="de-DE" dirty="0" err="1"/>
              <a:t>Schneckenkornstreuer</a:t>
            </a:r>
            <a:r>
              <a:rPr lang="de-DE" dirty="0"/>
              <a:t> im Frontanbau oder </a:t>
            </a:r>
            <a:r>
              <a:rPr lang="de-DE" dirty="0" err="1"/>
              <a:t>Düngerstreuer</a:t>
            </a:r>
            <a:r>
              <a:rPr lang="de-DE" dirty="0"/>
              <a:t> (bei „kurzfristigen“ Untersaaten, Kleesämereien)</a:t>
            </a:r>
          </a:p>
          <a:p>
            <a:pPr lvl="0">
              <a:defRPr/>
            </a:pPr>
            <a:endParaRPr lang="de-DE" dirty="0"/>
          </a:p>
          <a:p>
            <a:pPr lvl="0">
              <a:defRPr/>
            </a:pPr>
            <a:r>
              <a:rPr lang="de-DE" dirty="0"/>
              <a:t>Die Untersaat kann gerade in Getreidebeständen ein geschicktes Regulativ sein. Wenn aufgrund ungünstiger Rahmenbedingungen, die meist nicht in der Hand des Landwirts liegen, sich etwas dünnere Bestände entwickeln, kann sich die Untersaat um so üppiger entwickeln und damit der Folgefrucht deutlich bessere Startbedingungen mit auf den Weg geben. Der schwächere Ertrag des einen Jahres kann so im nächsten wieder ausgeglichen werden. </a:t>
            </a:r>
            <a:r>
              <a:rPr lang="de-DE" sz="1400" dirty="0">
                <a:solidFill>
                  <a:schemeClr val="tx1"/>
                </a:solidFill>
                <a:latin typeface="Arial"/>
                <a:ea typeface="ＭＳ Ｐゴシック"/>
                <a:cs typeface="ＭＳ Ｐゴシック"/>
              </a:rPr>
              <a:t> </a:t>
            </a:r>
            <a:endParaRPr dirty="0"/>
          </a:p>
          <a:p>
            <a:pPr>
              <a:defRPr/>
            </a:pPr>
            <a:endParaRPr lang="de-DE" dirty="0">
              <a:latin typeface="Arial"/>
            </a:endParaRPr>
          </a:p>
          <a:p>
            <a:pPr>
              <a:defRPr/>
            </a:pPr>
            <a:r>
              <a:rPr lang="de-DE" dirty="0">
                <a:latin typeface="Arial"/>
              </a:rPr>
              <a:t>https://www.oekolandbau.de/erzeuger/pflanzenbau/spezieller-pflanzenbau/zwischenfruechte/untersaaten/</a:t>
            </a:r>
            <a:endParaRPr dirty="0"/>
          </a:p>
          <a:p>
            <a:pPr>
              <a:defRPr/>
            </a:pPr>
            <a:endParaRPr lang="de-DE" dirty="0">
              <a:latin typeface="Arial"/>
            </a:endParaRP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30</a:t>
            </a:fld>
            <a:endParaRPr lang="de-DE"/>
          </a:p>
        </p:txBody>
      </p:sp>
    </p:spTree>
    <p:extLst>
      <p:ext uri="{BB962C8B-B14F-4D97-AF65-F5344CB8AC3E}">
        <p14:creationId xmlns:p14="http://schemas.microsoft.com/office/powerpoint/2010/main" val="31914261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Zum Abschluss möchte ich Ihnen noch</a:t>
            </a:r>
            <a:r>
              <a:rPr lang="de-DE" baseline="0" dirty="0"/>
              <a:t> das AWA-Webtool vorstellen, das im Projekt LIFE AgriAdapt entwickelt wurde und Sie auch zu Hause und unterwegs mit einem Internetfähigen Endgerät verwenden können.</a:t>
            </a:r>
          </a:p>
          <a:p>
            <a:r>
              <a:rPr lang="de-DE" baseline="0" dirty="0"/>
              <a:t>Das Programm besteht aus den drei Modulen </a:t>
            </a:r>
          </a:p>
          <a:p>
            <a:pPr marL="171450" indent="-171450">
              <a:buFont typeface="Arial" panose="020B0604020202020204" pitchFamily="34" charset="0"/>
              <a:buChar char="•"/>
            </a:pPr>
            <a:r>
              <a:rPr lang="de-DE" baseline="0" dirty="0"/>
              <a:t>Quiz</a:t>
            </a:r>
          </a:p>
          <a:p>
            <a:pPr marL="171450" indent="-171450">
              <a:buFont typeface="Arial" panose="020B0604020202020204" pitchFamily="34" charset="0"/>
              <a:buChar char="•"/>
            </a:pPr>
            <a:r>
              <a:rPr lang="de-DE" baseline="0" dirty="0"/>
              <a:t>Wetterprojektionen </a:t>
            </a:r>
          </a:p>
          <a:p>
            <a:pPr marL="171450" indent="-171450">
              <a:buFont typeface="Arial" panose="020B0604020202020204" pitchFamily="34" charset="0"/>
              <a:buChar char="•"/>
            </a:pPr>
            <a:r>
              <a:rPr lang="de-DE" baseline="0" dirty="0"/>
              <a:t>Und konkreten Anpassungsmaßnahmen</a:t>
            </a:r>
          </a:p>
          <a:p>
            <a:pPr marL="0" indent="0">
              <a:buFont typeface="Arial" panose="020B0604020202020204" pitchFamily="34" charset="0"/>
              <a:buNone/>
            </a:pPr>
            <a:r>
              <a:rPr lang="de-DE" baseline="0" dirty="0"/>
              <a:t>Ich möchte an dieser Stelle nur auf die Wetterprojektionen eingehen.</a:t>
            </a:r>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31</a:t>
            </a:fld>
            <a:endParaRPr lang="de-DE"/>
          </a:p>
        </p:txBody>
      </p:sp>
    </p:spTree>
    <p:extLst>
      <p:ext uri="{BB962C8B-B14F-4D97-AF65-F5344CB8AC3E}">
        <p14:creationId xmlns:p14="http://schemas.microsoft.com/office/powerpoint/2010/main" val="1088429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Über ganz</a:t>
            </a:r>
            <a:r>
              <a:rPr lang="de-DE" baseline="0" dirty="0"/>
              <a:t> Europa verteilt liegen für einzelne Raster (</a:t>
            </a:r>
            <a:r>
              <a:rPr lang="de-DE" baseline="0" dirty="0" err="1"/>
              <a:t>Grids</a:t>
            </a:r>
            <a:r>
              <a:rPr lang="de-DE" baseline="0" dirty="0"/>
              <a:t>) von 25 x 25 km Daten zu Wetteraufzeichnungen und –</a:t>
            </a:r>
            <a:r>
              <a:rPr lang="de-DE" baseline="0" dirty="0" err="1"/>
              <a:t>projektionen</a:t>
            </a:r>
            <a:r>
              <a:rPr lang="de-DE" baseline="0" dirty="0"/>
              <a:t> vor. </a:t>
            </a:r>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32</a:t>
            </a:fld>
            <a:endParaRPr lang="de-DE"/>
          </a:p>
        </p:txBody>
      </p:sp>
    </p:spTree>
    <p:extLst>
      <p:ext uri="{BB962C8B-B14F-4D97-AF65-F5344CB8AC3E}">
        <p14:creationId xmlns:p14="http://schemas.microsoft.com/office/powerpoint/2010/main" val="39442197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de-DE" dirty="0"/>
              <a:t>Die Projektionen für die kommenden 30 Jahre</a:t>
            </a:r>
            <a:r>
              <a:rPr lang="de-DE" baseline="0" dirty="0"/>
              <a:t> wurden zu sogenannten Agro-Klimatischen-Indikatoren aufbereitet wie die Vorhersage des </a:t>
            </a:r>
            <a:r>
              <a:rPr lang="de-DE" baseline="0" dirty="0" err="1"/>
              <a:t>Huglin</a:t>
            </a:r>
            <a:r>
              <a:rPr lang="de-DE" baseline="0" dirty="0"/>
              <a:t>-Index, der Klimatischen Wasserbilanz oder wie hier dem Hitzestress zum Ährenschieben.</a:t>
            </a:r>
          </a:p>
          <a:p>
            <a:pPr marL="0" marR="0" indent="0" algn="l" defTabSz="914400" rtl="0" eaLnBrk="1" fontAlgn="auto" latinLnBrk="0" hangingPunct="1">
              <a:lnSpc>
                <a:spcPct val="100000"/>
              </a:lnSpc>
              <a:spcBef>
                <a:spcPts val="0"/>
              </a:spcBef>
              <a:spcAft>
                <a:spcPts val="0"/>
              </a:spcAft>
              <a:buClrTx/>
              <a:buSzTx/>
              <a:buFontTx/>
              <a:buNone/>
              <a:tabLst/>
              <a:defRPr/>
            </a:pPr>
            <a:endParaRPr lang="de-DE"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de-DE" baseline="0" dirty="0"/>
              <a:t>Berechnet wird hier die Anzahl der Tage mit Maximaltemperaturen &gt; 25°C von Mitte Mai bis Mitte Juli. In der Zeit vom Ährenschieben bis zur Blüte reagiert Getreide empfindlich auf Temperaturen über 25°C. Der Befruchtungserfolg nimmt ab und die Ertragserwartung. </a:t>
            </a:r>
          </a:p>
          <a:p>
            <a:pPr marL="0" marR="0" indent="0" algn="l" defTabSz="914400" rtl="0" eaLnBrk="1" fontAlgn="auto" latinLnBrk="0" hangingPunct="1">
              <a:lnSpc>
                <a:spcPct val="100000"/>
              </a:lnSpc>
              <a:spcBef>
                <a:spcPts val="0"/>
              </a:spcBef>
              <a:spcAft>
                <a:spcPts val="0"/>
              </a:spcAft>
              <a:buClrTx/>
              <a:buSzTx/>
              <a:buFontTx/>
              <a:buNone/>
              <a:tabLst/>
              <a:defRPr/>
            </a:pPr>
            <a:endParaRPr lang="de-DE" baseline="0"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33</a:t>
            </a:fld>
            <a:endParaRPr lang="de-DE"/>
          </a:p>
        </p:txBody>
      </p:sp>
    </p:spTree>
    <p:extLst>
      <p:ext uri="{BB962C8B-B14F-4D97-AF65-F5344CB8AC3E}">
        <p14:creationId xmlns:p14="http://schemas.microsoft.com/office/powerpoint/2010/main" val="27003362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In dem dritten Modul kann man konkrete Maßnahmen</a:t>
            </a:r>
            <a:r>
              <a:rPr lang="de-DE" baseline="0" dirty="0"/>
              <a:t> zur Anpassung an den Klimawandel nach den Betriebstypen Ackerfrüchte, Tierhaltung sowie Obst- &amp; Weinbau filtern. Die Maßnahmen sind dann noch mal in kurz-, mittel- und langfristig umsetzbare Maßnahmen untergliedert. </a:t>
            </a:r>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34</a:t>
            </a:fld>
            <a:endParaRPr lang="de-DE"/>
          </a:p>
        </p:txBody>
      </p:sp>
    </p:spTree>
    <p:extLst>
      <p:ext uri="{BB962C8B-B14F-4D97-AF65-F5344CB8AC3E}">
        <p14:creationId xmlns:p14="http://schemas.microsoft.com/office/powerpoint/2010/main" val="373266390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Die jeweilige Maßnahme ist</a:t>
            </a:r>
            <a:r>
              <a:rPr lang="de-DE" baseline="0" dirty="0"/>
              <a:t> dann kurz beschrieben und die Wirkung auf verschiedene Nachhaltigkeitsbereiche dargestellt.</a:t>
            </a:r>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35</a:t>
            </a:fld>
            <a:endParaRPr lang="de-DE"/>
          </a:p>
        </p:txBody>
      </p:sp>
    </p:spTree>
    <p:extLst>
      <p:ext uri="{BB962C8B-B14F-4D97-AF65-F5344CB8AC3E}">
        <p14:creationId xmlns:p14="http://schemas.microsoft.com/office/powerpoint/2010/main" val="38399529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Vielen Dank für die Aufmerksamkeit</a:t>
            </a:r>
          </a:p>
          <a:p>
            <a:pPr>
              <a:defRPr/>
            </a:pPr>
            <a:endParaRPr lang="de-DE" dirty="0"/>
          </a:p>
          <a:p>
            <a:pPr>
              <a:defRPr/>
            </a:pPr>
            <a:r>
              <a:rPr lang="de-DE" dirty="0"/>
              <a:t>Fotos: LLH</a:t>
            </a: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36</a:t>
            </a:fld>
            <a:endParaRPr lang="de-DE"/>
          </a:p>
        </p:txBody>
      </p:sp>
    </p:spTree>
    <p:extLst>
      <p:ext uri="{BB962C8B-B14F-4D97-AF65-F5344CB8AC3E}">
        <p14:creationId xmlns:p14="http://schemas.microsoft.com/office/powerpoint/2010/main" val="42615826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tiff"/><Relationship Id="rId5" Type="http://schemas.openxmlformats.org/officeDocument/2006/relationships/image" Target="../media/image4.jpeg"/><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354666"/>
            <a:ext cx="9144000" cy="2201849"/>
          </a:xfrm>
          <a:prstGeom prst="rect">
            <a:avLst/>
          </a:prstGeom>
        </p:spPr>
        <p:txBody>
          <a:bodyPr anchor="t">
            <a:normAutofit/>
          </a:bodyPr>
          <a:lstStyle>
            <a:lvl1pPr algn="ctr">
              <a:defRPr sz="5400"/>
            </a:lvl1pPr>
          </a:lstStyle>
          <a:p>
            <a:r>
              <a:rPr lang="de-DE"/>
              <a:t>Mastertitelformat bearbeiten</a:t>
            </a:r>
            <a:endParaRPr lang="de-DE" dirty="0"/>
          </a:p>
        </p:txBody>
      </p:sp>
      <p:pic>
        <p:nvPicPr>
          <p:cNvPr id="10" name="Grafik 9"/>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852660" y="4800438"/>
            <a:ext cx="2328469" cy="2057989"/>
          </a:xfrm>
          <a:prstGeom prst="rect">
            <a:avLst/>
          </a:prstGeom>
        </p:spPr>
      </p:pic>
      <p:sp>
        <p:nvSpPr>
          <p:cNvPr id="12" name="Textfeld 11"/>
          <p:cNvSpPr txBox="1"/>
          <p:nvPr userDrawn="1"/>
        </p:nvSpPr>
        <p:spPr>
          <a:xfrm>
            <a:off x="440055" y="4980243"/>
            <a:ext cx="3166110" cy="261610"/>
          </a:xfrm>
          <a:prstGeom prst="rect">
            <a:avLst/>
          </a:prstGeom>
          <a:noFill/>
        </p:spPr>
        <p:txBody>
          <a:bodyPr wrap="square" rtlCol="0">
            <a:spAutoFit/>
          </a:bodyPr>
          <a:lstStyle/>
          <a:p>
            <a:r>
              <a:rPr lang="de-DE" sz="1100" dirty="0">
                <a:latin typeface="Times New Roman" panose="02020603050405020304" pitchFamily="18" charset="0"/>
                <a:cs typeface="Times New Roman" panose="02020603050405020304" pitchFamily="18" charset="0"/>
              </a:rPr>
              <a:t>Ein</a:t>
            </a:r>
            <a:r>
              <a:rPr lang="de-DE" sz="1100" baseline="0" dirty="0">
                <a:latin typeface="Times New Roman" panose="02020603050405020304" pitchFamily="18" charset="0"/>
                <a:cs typeface="Times New Roman" panose="02020603050405020304" pitchFamily="18" charset="0"/>
              </a:rPr>
              <a:t> Gemeinschaftsprojekt von:</a:t>
            </a:r>
            <a:endParaRPr lang="de-DE" sz="1100" dirty="0">
              <a:latin typeface="Times New Roman" panose="02020603050405020304" pitchFamily="18" charset="0"/>
              <a:cs typeface="Times New Roman" panose="02020603050405020304" pitchFamily="18" charset="0"/>
            </a:endParaRPr>
          </a:p>
        </p:txBody>
      </p:sp>
      <p:sp>
        <p:nvSpPr>
          <p:cNvPr id="13" name="Textfeld 12"/>
          <p:cNvSpPr txBox="1"/>
          <p:nvPr userDrawn="1"/>
        </p:nvSpPr>
        <p:spPr>
          <a:xfrm>
            <a:off x="1524000" y="4242786"/>
            <a:ext cx="9144000" cy="1015663"/>
          </a:xfrm>
          <a:prstGeom prst="rect">
            <a:avLst/>
          </a:prstGeom>
          <a:noFill/>
        </p:spPr>
        <p:txBody>
          <a:bodyPr wrap="square" rtlCol="0">
            <a:spAutoFit/>
          </a:bodyPr>
          <a:lstStyle/>
          <a:p>
            <a:pPr algn="ctr"/>
            <a:r>
              <a:rPr lang="de-DE" sz="2000" dirty="0" err="1">
                <a:effectLst/>
                <a:latin typeface="Calibri" panose="020F0502020204030204" pitchFamily="34" charset="0"/>
                <a:ea typeface="Calibri" panose="020F0502020204030204" pitchFamily="34" charset="0"/>
                <a:cs typeface="Times New Roman" panose="02020603050405020304" pitchFamily="18" charset="0"/>
              </a:rPr>
              <a:t>Bildun</a:t>
            </a:r>
            <a:r>
              <a:rPr lang="de-DE" sz="20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G</a:t>
            </a:r>
            <a:r>
              <a:rPr lang="de-DE" sz="2000" dirty="0">
                <a:effectLst/>
                <a:latin typeface="Calibri" panose="020F0502020204030204" pitchFamily="34" charset="0"/>
                <a:ea typeface="Calibri" panose="020F0502020204030204" pitchFamily="34" charset="0"/>
                <a:cs typeface="Times New Roman" panose="02020603050405020304" pitchFamily="18" charset="0"/>
              </a:rPr>
              <a:t> zur </a:t>
            </a:r>
            <a:r>
              <a:rPr lang="de-DE" sz="20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N</a:t>
            </a:r>
            <a:r>
              <a:rPr lang="de-DE" sz="2000" dirty="0" err="1">
                <a:effectLst/>
                <a:latin typeface="Calibri" panose="020F0502020204030204" pitchFamily="34" charset="0"/>
                <a:ea typeface="Calibri" panose="020F0502020204030204" pitchFamily="34" charset="0"/>
                <a:cs typeface="Times New Roman" panose="02020603050405020304" pitchFamily="18" charset="0"/>
              </a:rPr>
              <a:t>achhalt</a:t>
            </a:r>
            <a:r>
              <a:rPr lang="de-DE" sz="2000" dirty="0" err="1">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I</a:t>
            </a:r>
            <a:r>
              <a:rPr lang="de-DE" sz="2000" dirty="0" err="1">
                <a:effectLst/>
                <a:latin typeface="Calibri" panose="020F0502020204030204" pitchFamily="34" charset="0"/>
                <a:ea typeface="Calibri" panose="020F0502020204030204" pitchFamily="34" charset="0"/>
                <a:cs typeface="Times New Roman" panose="02020603050405020304" pitchFamily="18" charset="0"/>
              </a:rPr>
              <a:t>gen</a:t>
            </a:r>
            <a:r>
              <a:rPr lang="de-DE" sz="2000" dirty="0">
                <a:effectLst/>
                <a:latin typeface="Calibri" panose="020F0502020204030204" pitchFamily="34" charset="0"/>
                <a:ea typeface="Calibri" panose="020F0502020204030204" pitchFamily="34" charset="0"/>
                <a:cs typeface="Times New Roman" panose="02020603050405020304" pitchFamily="18" charset="0"/>
              </a:rPr>
              <a:t> </a:t>
            </a:r>
            <a:r>
              <a:rPr lang="de-DE" sz="20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A</a:t>
            </a:r>
            <a:r>
              <a:rPr lang="de-DE" sz="2000" dirty="0">
                <a:effectLst/>
                <a:latin typeface="Calibri" panose="020F0502020204030204" pitchFamily="34" charset="0"/>
                <a:ea typeface="Calibri" panose="020F0502020204030204" pitchFamily="34" charset="0"/>
                <a:cs typeface="Times New Roman" panose="02020603050405020304" pitchFamily="18" charset="0"/>
              </a:rPr>
              <a:t>npassung der </a:t>
            </a:r>
            <a:r>
              <a:rPr lang="de-DE" sz="20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L</a:t>
            </a:r>
            <a:r>
              <a:rPr lang="de-DE" sz="2000" dirty="0">
                <a:effectLst/>
                <a:latin typeface="Calibri" panose="020F0502020204030204" pitchFamily="34" charset="0"/>
                <a:ea typeface="Calibri" panose="020F0502020204030204" pitchFamily="34" charset="0"/>
                <a:cs typeface="Times New Roman" panose="02020603050405020304" pitchFamily="18" charset="0"/>
              </a:rPr>
              <a:t>andwirtschaft in Deutschland an den Klimawandel – Sensibilisieren, Informieren, Qualifizieren</a:t>
            </a:r>
            <a:endParaRPr lang="de-DE" sz="105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de-DE" sz="2000" dirty="0">
                <a:solidFill>
                  <a:schemeClr val="accent1"/>
                </a:solidFill>
                <a:effectLst/>
                <a:latin typeface="Calibri" panose="020F0502020204030204" pitchFamily="34" charset="0"/>
                <a:ea typeface="Calibri" panose="020F0502020204030204" pitchFamily="34" charset="0"/>
                <a:cs typeface="Times New Roman" panose="02020603050405020304" pitchFamily="18" charset="0"/>
              </a:rPr>
              <a:t>(GeNIAL)</a:t>
            </a:r>
            <a:endParaRPr lang="de-DE" sz="2400" dirty="0"/>
          </a:p>
        </p:txBody>
      </p:sp>
      <p:pic>
        <p:nvPicPr>
          <p:cNvPr id="11" name="Grafik 10"/>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72662" y="5934368"/>
            <a:ext cx="2499089" cy="415245"/>
          </a:xfrm>
          <a:prstGeom prst="rect">
            <a:avLst/>
          </a:prstGeom>
        </p:spPr>
      </p:pic>
      <p:pic>
        <p:nvPicPr>
          <p:cNvPr id="15" name="Grafik 14"/>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3735728" y="5790078"/>
            <a:ext cx="1407078" cy="703823"/>
          </a:xfrm>
          <a:prstGeom prst="rect">
            <a:avLst/>
          </a:prstGeom>
        </p:spPr>
      </p:pic>
      <p:pic>
        <p:nvPicPr>
          <p:cNvPr id="16" name="Grafik 15"/>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706784" y="5897843"/>
            <a:ext cx="817193" cy="451770"/>
          </a:xfrm>
          <a:prstGeom prst="rect">
            <a:avLst/>
          </a:prstGeom>
        </p:spPr>
      </p:pic>
      <p:pic>
        <p:nvPicPr>
          <p:cNvPr id="17" name="Grafik 16"/>
          <p:cNvPicPr/>
          <p:nvPr userDrawn="1"/>
        </p:nvPicPr>
        <p:blipFill>
          <a:blip r:embed="rId6" cstate="screen">
            <a:extLst>
              <a:ext uri="{28A0092B-C50C-407E-A947-70E740481C1C}">
                <a14:useLocalDpi xmlns:a14="http://schemas.microsoft.com/office/drawing/2010/main"/>
              </a:ext>
            </a:extLst>
          </a:blip>
          <a:stretch>
            <a:fillRect/>
          </a:stretch>
        </p:blipFill>
        <p:spPr>
          <a:xfrm>
            <a:off x="7087955" y="5633544"/>
            <a:ext cx="1503395" cy="768131"/>
          </a:xfrm>
          <a:prstGeom prst="rect">
            <a:avLst/>
          </a:prstGeom>
        </p:spPr>
      </p:pic>
      <p:pic>
        <p:nvPicPr>
          <p:cNvPr id="18" name="Grafik 17"/>
          <p:cNvPicPr>
            <a:picLocks noChangeAspect="1"/>
          </p:cNvPicPr>
          <p:nvPr userDrawn="1"/>
        </p:nvPicPr>
        <p:blipFill>
          <a:blip r:embed="rId7" cstate="screen">
            <a:extLst>
              <a:ext uri="{28A0092B-C50C-407E-A947-70E740481C1C}">
                <a14:useLocalDpi xmlns:a14="http://schemas.microsoft.com/office/drawing/2010/main"/>
              </a:ext>
            </a:extLst>
          </a:blip>
          <a:stretch>
            <a:fillRect/>
          </a:stretch>
        </p:blipFill>
        <p:spPr>
          <a:xfrm>
            <a:off x="9532882" y="153416"/>
            <a:ext cx="2504247" cy="1041139"/>
          </a:xfrm>
          <a:prstGeom prst="rect">
            <a:avLst/>
          </a:prstGeom>
        </p:spPr>
      </p:pic>
    </p:spTree>
    <p:extLst>
      <p:ext uri="{BB962C8B-B14F-4D97-AF65-F5344CB8AC3E}">
        <p14:creationId xmlns:p14="http://schemas.microsoft.com/office/powerpoint/2010/main" val="2509306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pic>
        <p:nvPicPr>
          <p:cNvPr id="10" name="Inhaltsplatzhalter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7144" y="6406160"/>
            <a:ext cx="1090626" cy="380472"/>
          </a:xfrm>
          <a:prstGeom prst="rect">
            <a:avLst/>
          </a:prstGeom>
        </p:spPr>
      </p:pic>
      <p:sp>
        <p:nvSpPr>
          <p:cNvPr id="2"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Mastertitelformat bearbeiten</a:t>
            </a:r>
            <a:endParaRPr lang="de-DE" dirty="0"/>
          </a:p>
        </p:txBody>
      </p:sp>
      <p:sp>
        <p:nvSpPr>
          <p:cNvPr id="3" name="Inhaltsplatzhalter 2"/>
          <p:cNvSpPr>
            <a:spLocks noGrp="1"/>
          </p:cNvSpPr>
          <p:nvPr>
            <p:ph idx="1"/>
          </p:nvPr>
        </p:nvSpPr>
        <p:spPr>
          <a:xfrm>
            <a:off x="838200" y="1463040"/>
            <a:ext cx="10515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cxnSp>
        <p:nvCxnSpPr>
          <p:cNvPr id="8" name="Gerader Verbinder 7"/>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
        <p:nvSpPr>
          <p:cNvPr id="4" name="Fußzeilenplatzhalter 3">
            <a:extLst>
              <a:ext uri="{FF2B5EF4-FFF2-40B4-BE49-F238E27FC236}">
                <a16:creationId xmlns:a16="http://schemas.microsoft.com/office/drawing/2014/main" id="{8B4B6C13-A9E4-45B9-B167-A1BF6E811E04}"/>
              </a:ext>
            </a:extLst>
          </p:cNvPr>
          <p:cNvSpPr>
            <a:spLocks noGrp="1"/>
          </p:cNvSpPr>
          <p:nvPr>
            <p:ph type="ftr" sz="quarter" idx="10"/>
          </p:nvPr>
        </p:nvSpPr>
        <p:spPr/>
        <p:txBody>
          <a:bodyPr/>
          <a:lstStyle/>
          <a:p>
            <a:r>
              <a:rPr lang="de-DE" dirty="0"/>
              <a:t>Allgemeines zum Klimawandel</a:t>
            </a:r>
          </a:p>
        </p:txBody>
      </p:sp>
    </p:spTree>
    <p:extLst>
      <p:ext uri="{BB962C8B-B14F-4D97-AF65-F5344CB8AC3E}">
        <p14:creationId xmlns:p14="http://schemas.microsoft.com/office/powerpoint/2010/main" val="77446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Arbeitsauftrag">
    <p:spTree>
      <p:nvGrpSpPr>
        <p:cNvPr id="1" name=""/>
        <p:cNvGrpSpPr/>
        <p:nvPr/>
      </p:nvGrpSpPr>
      <p:grpSpPr>
        <a:xfrm>
          <a:off x="0" y="0"/>
          <a:ext cx="0" cy="0"/>
          <a:chOff x="0" y="0"/>
          <a:chExt cx="0" cy="0"/>
        </a:xfrm>
      </p:grpSpPr>
      <p:pic>
        <p:nvPicPr>
          <p:cNvPr id="10" name="Inhaltsplatzhalter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7144" y="6406160"/>
            <a:ext cx="1090626" cy="380472"/>
          </a:xfrm>
          <a:prstGeom prst="rect">
            <a:avLst/>
          </a:prstGeom>
        </p:spPr>
      </p:pic>
      <p:sp>
        <p:nvSpPr>
          <p:cNvPr id="2" name="Titel 1"/>
          <p:cNvSpPr>
            <a:spLocks noGrp="1"/>
          </p:cNvSpPr>
          <p:nvPr>
            <p:ph type="title" hasCustomPrompt="1"/>
          </p:nvPr>
        </p:nvSpPr>
        <p:spPr>
          <a:xfrm>
            <a:off x="838200" y="365125"/>
            <a:ext cx="9701463" cy="918528"/>
          </a:xfrm>
          <a:prstGeom prst="rect">
            <a:avLst/>
          </a:prstGeom>
        </p:spPr>
        <p:txBody>
          <a:bodyPr anchor="ctr">
            <a:normAutofit/>
          </a:bodyPr>
          <a:lstStyle>
            <a:lvl1pPr>
              <a:defRPr sz="3600" b="0">
                <a:solidFill>
                  <a:schemeClr val="accent1"/>
                </a:solidFill>
              </a:defRPr>
            </a:lvl1pPr>
          </a:lstStyle>
          <a:p>
            <a:r>
              <a:rPr lang="de-DE" dirty="0"/>
              <a:t>Arbeitsauftrag</a:t>
            </a:r>
          </a:p>
        </p:txBody>
      </p:sp>
      <p:sp>
        <p:nvSpPr>
          <p:cNvPr id="3" name="Inhaltsplatzhalter 2"/>
          <p:cNvSpPr>
            <a:spLocks noGrp="1"/>
          </p:cNvSpPr>
          <p:nvPr>
            <p:ph idx="1"/>
          </p:nvPr>
        </p:nvSpPr>
        <p:spPr>
          <a:xfrm>
            <a:off x="838200" y="1463040"/>
            <a:ext cx="10515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pic>
        <p:nvPicPr>
          <p:cNvPr id="7" name="Grafik 6"/>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flipH="1">
            <a:off x="10629899" y="348299"/>
            <a:ext cx="723900" cy="723900"/>
          </a:xfrm>
          <a:prstGeom prst="rect">
            <a:avLst/>
          </a:prstGeom>
        </p:spPr>
      </p:pic>
      <p:cxnSp>
        <p:nvCxnSpPr>
          <p:cNvPr id="8" name="Gerader Verbinder 7"/>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
        <p:nvSpPr>
          <p:cNvPr id="4" name="Fußzeilenplatzhalter 3">
            <a:extLst>
              <a:ext uri="{FF2B5EF4-FFF2-40B4-BE49-F238E27FC236}">
                <a16:creationId xmlns:a16="http://schemas.microsoft.com/office/drawing/2014/main" id="{F8668DF3-65F1-4BF2-BF5A-54C241136478}"/>
              </a:ext>
            </a:extLst>
          </p:cNvPr>
          <p:cNvSpPr>
            <a:spLocks noGrp="1"/>
          </p:cNvSpPr>
          <p:nvPr>
            <p:ph type="ftr" sz="quarter" idx="10"/>
          </p:nvPr>
        </p:nvSpPr>
        <p:spPr/>
        <p:txBody>
          <a:bodyPr/>
          <a:lstStyle/>
          <a:p>
            <a:r>
              <a:rPr lang="de-DE"/>
              <a:t>Allgemeines zum Klimawandel</a:t>
            </a:r>
            <a:endParaRPr lang="de-DE" dirty="0"/>
          </a:p>
        </p:txBody>
      </p:sp>
    </p:spTree>
    <p:extLst>
      <p:ext uri="{BB962C8B-B14F-4D97-AF65-F5344CB8AC3E}">
        <p14:creationId xmlns:p14="http://schemas.microsoft.com/office/powerpoint/2010/main" val="3527181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9" name="Inhaltsplatzhalter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7144" y="6406160"/>
            <a:ext cx="1090626" cy="380472"/>
          </a:xfrm>
          <a:prstGeom prst="rect">
            <a:avLst/>
          </a:prstGeom>
        </p:spPr>
      </p:pic>
      <p:sp>
        <p:nvSpPr>
          <p:cNvPr id="3" name="Inhaltsplatzhalter 2"/>
          <p:cNvSpPr>
            <a:spLocks noGrp="1"/>
          </p:cNvSpPr>
          <p:nvPr>
            <p:ph sz="half" idx="1"/>
          </p:nvPr>
        </p:nvSpPr>
        <p:spPr>
          <a:xfrm>
            <a:off x="838200" y="1463040"/>
            <a:ext cx="5181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Inhaltsplatzhalter 3"/>
          <p:cNvSpPr>
            <a:spLocks noGrp="1"/>
          </p:cNvSpPr>
          <p:nvPr>
            <p:ph sz="half" idx="2"/>
          </p:nvPr>
        </p:nvSpPr>
        <p:spPr>
          <a:xfrm>
            <a:off x="6172200" y="1463040"/>
            <a:ext cx="5181600" cy="4713923"/>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Mastertitelformat bearbeiten</a:t>
            </a:r>
            <a:endParaRPr lang="de-DE" dirty="0"/>
          </a:p>
        </p:txBody>
      </p:sp>
      <p:cxnSp>
        <p:nvCxnSpPr>
          <p:cNvPr id="11" name="Gerader Verbinder 10"/>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 name="Textfeld 11"/>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3315989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pic>
        <p:nvPicPr>
          <p:cNvPr id="9" name="Inhaltsplatzhalter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7144" y="6406160"/>
            <a:ext cx="1090626" cy="380472"/>
          </a:xfrm>
          <a:prstGeom prst="rect">
            <a:avLst/>
          </a:prstGeom>
        </p:spPr>
      </p:pic>
      <p:sp>
        <p:nvSpPr>
          <p:cNvPr id="6" name="Titel 1"/>
          <p:cNvSpPr>
            <a:spLocks noGrp="1"/>
          </p:cNvSpPr>
          <p:nvPr>
            <p:ph type="title"/>
          </p:nvPr>
        </p:nvSpPr>
        <p:spPr>
          <a:xfrm>
            <a:off x="838200" y="365125"/>
            <a:ext cx="10515600" cy="918528"/>
          </a:xfrm>
          <a:prstGeom prst="rect">
            <a:avLst/>
          </a:prstGeom>
        </p:spPr>
        <p:txBody>
          <a:bodyPr anchor="ctr">
            <a:normAutofit/>
          </a:bodyPr>
          <a:lstStyle>
            <a:lvl1pPr>
              <a:defRPr sz="3600" b="0">
                <a:solidFill>
                  <a:schemeClr val="accent1"/>
                </a:solidFill>
              </a:defRPr>
            </a:lvl1pPr>
          </a:lstStyle>
          <a:p>
            <a:r>
              <a:rPr lang="de-DE"/>
              <a:t>Mastertitelformat bearbeiten</a:t>
            </a:r>
            <a:endParaRPr lang="de-DE" dirty="0"/>
          </a:p>
        </p:txBody>
      </p:sp>
      <p:cxnSp>
        <p:nvCxnSpPr>
          <p:cNvPr id="7" name="Gerader Verbinder 6"/>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7"/>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1757155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pic>
        <p:nvPicPr>
          <p:cNvPr id="7" name="Inhaltsplatzhalter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47144" y="6406160"/>
            <a:ext cx="1090626" cy="380472"/>
          </a:xfrm>
          <a:prstGeom prst="rect">
            <a:avLst/>
          </a:prstGeom>
        </p:spPr>
      </p:pic>
      <p:cxnSp>
        <p:nvCxnSpPr>
          <p:cNvPr id="5" name="Gerader Verbinder 4"/>
          <p:cNvCxnSpPr/>
          <p:nvPr userDrawn="1"/>
        </p:nvCxnSpPr>
        <p:spPr>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txBox="1"/>
          <p:nvPr userDrawn="1"/>
        </p:nvSpPr>
        <p:spPr>
          <a:xfrm>
            <a:off x="10812780" y="6444089"/>
            <a:ext cx="754380" cy="276999"/>
          </a:xfrm>
          <a:prstGeom prst="rect">
            <a:avLst/>
          </a:prstGeom>
          <a:noFill/>
        </p:spPr>
        <p:txBody>
          <a:bodyPr wrap="square" rtlCol="0">
            <a:spAutoFit/>
          </a:bodyPr>
          <a:lstStyle/>
          <a:p>
            <a:r>
              <a:rPr lang="de-DE" sz="1200" dirty="0">
                <a:solidFill>
                  <a:schemeClr val="accent1"/>
                </a:solidFill>
              </a:rPr>
              <a:t>S. </a:t>
            </a:r>
            <a:fld id="{7E8B25BA-FAF8-4C1E-A522-4F2E2A7A12CB}" type="slidenum">
              <a:rPr lang="de-DE" sz="1200" smtClean="0">
                <a:solidFill>
                  <a:schemeClr val="accent1"/>
                </a:solidFill>
              </a:rPr>
              <a:t>‹Nr.›</a:t>
            </a:fld>
            <a:endParaRPr lang="de-DE" sz="1600" dirty="0">
              <a:solidFill>
                <a:schemeClr val="accent1"/>
              </a:solidFill>
            </a:endParaRPr>
          </a:p>
        </p:txBody>
      </p:sp>
    </p:spTree>
    <p:extLst>
      <p:ext uri="{BB962C8B-B14F-4D97-AF65-F5344CB8AC3E}">
        <p14:creationId xmlns:p14="http://schemas.microsoft.com/office/powerpoint/2010/main" val="29448582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Fußzeilenplatzhalter 1">
            <a:extLst>
              <a:ext uri="{FF2B5EF4-FFF2-40B4-BE49-F238E27FC236}">
                <a16:creationId xmlns:a16="http://schemas.microsoft.com/office/drawing/2014/main" id="{DF49EC10-65FC-4C2B-A010-0086CDC87D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a:t>Allgemeines zum Klimawandel</a:t>
            </a:r>
          </a:p>
        </p:txBody>
      </p:sp>
    </p:spTree>
    <p:extLst>
      <p:ext uri="{BB962C8B-B14F-4D97-AF65-F5344CB8AC3E}">
        <p14:creationId xmlns:p14="http://schemas.microsoft.com/office/powerpoint/2010/main" val="40995124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 id="2147483652" r:id="rId4"/>
    <p:sldLayoutId id="2147483654" r:id="rId5"/>
    <p:sldLayoutId id="2147483655" r:id="rId6"/>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s://awa.agriadapt.eu/"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awa.agriadapt.eu/"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2.png"/></Relationships>
</file>

<file path=ppt/slides/_rels/slide33.xml.rels><?xml version="1.0" encoding="UTF-8" standalone="yes"?>
<Relationships xmlns="http://schemas.openxmlformats.org/package/2006/relationships"><Relationship Id="rId3" Type="http://schemas.openxmlformats.org/officeDocument/2006/relationships/hyperlink" Target="https://awa.agriadapt.eu/"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3" Type="http://schemas.openxmlformats.org/officeDocument/2006/relationships/hyperlink" Target="https://awa.agriadapt.eu/"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35.xml.rels><?xml version="1.0" encoding="UTF-8" standalone="yes"?>
<Relationships xmlns="http://schemas.openxmlformats.org/package/2006/relationships"><Relationship Id="rId3" Type="http://schemas.openxmlformats.org/officeDocument/2006/relationships/hyperlink" Target="https://awa.agriadapt.eu/"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6.xml.rels><?xml version="1.0" encoding="UTF-8" standalone="yes"?>
<Relationships xmlns="http://schemas.openxmlformats.org/package/2006/relationships"><Relationship Id="rId8" Type="http://schemas.openxmlformats.org/officeDocument/2006/relationships/image" Target="../media/image52.jpg"/><Relationship Id="rId3" Type="http://schemas.openxmlformats.org/officeDocument/2006/relationships/image" Target="../media/image47.jpg"/><Relationship Id="rId7" Type="http://schemas.openxmlformats.org/officeDocument/2006/relationships/image" Target="../media/image51.jp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50.jpg"/><Relationship Id="rId5" Type="http://schemas.openxmlformats.org/officeDocument/2006/relationships/image" Target="../media/image49.jpg"/><Relationship Id="rId10" Type="http://schemas.openxmlformats.org/officeDocument/2006/relationships/image" Target="../media/image54.jpg"/><Relationship Id="rId4" Type="http://schemas.openxmlformats.org/officeDocument/2006/relationships/image" Target="../media/image48.jpg"/><Relationship Id="rId9" Type="http://schemas.openxmlformats.org/officeDocument/2006/relationships/image" Target="../media/image5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728870" y="1111439"/>
            <a:ext cx="9978886" cy="2233042"/>
          </a:xfrm>
        </p:spPr>
        <p:txBody>
          <a:bodyPr>
            <a:noAutofit/>
          </a:bodyPr>
          <a:lstStyle/>
          <a:p>
            <a:r>
              <a:rPr lang="de-DE" sz="4400" dirty="0"/>
              <a:t>Auswirkungen des Klimawandels auf die Landwirtschaft - Anpassungsmaßnahmen</a:t>
            </a:r>
          </a:p>
        </p:txBody>
      </p:sp>
      <p:pic>
        <p:nvPicPr>
          <p:cNvPr id="3" name="Grafik 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872969" y="2583692"/>
            <a:ext cx="2362438" cy="1504935"/>
          </a:xfrm>
          <a:prstGeom prst="rect">
            <a:avLst/>
          </a:prstGeom>
        </p:spPr>
      </p:pic>
      <p:pic>
        <p:nvPicPr>
          <p:cNvPr id="5" name="Grafik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201218" y="2583691"/>
            <a:ext cx="2237858" cy="1504935"/>
          </a:xfrm>
          <a:prstGeom prst="rect">
            <a:avLst/>
          </a:prstGeom>
        </p:spPr>
      </p:pic>
      <p:pic>
        <p:nvPicPr>
          <p:cNvPr id="6" name="Grafik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381181" y="2583693"/>
            <a:ext cx="2674263" cy="1504935"/>
          </a:xfrm>
          <a:prstGeom prst="rect">
            <a:avLst/>
          </a:prstGeom>
        </p:spPr>
      </p:pic>
      <p:sp>
        <p:nvSpPr>
          <p:cNvPr id="4" name="Rechteck 3"/>
          <p:cNvSpPr/>
          <p:nvPr/>
        </p:nvSpPr>
        <p:spPr>
          <a:xfrm>
            <a:off x="4369458" y="3862185"/>
            <a:ext cx="1681871" cy="261610"/>
          </a:xfrm>
          <a:prstGeom prst="rect">
            <a:avLst/>
          </a:prstGeom>
        </p:spPr>
        <p:txBody>
          <a:bodyPr wrap="none">
            <a:spAutoFit/>
          </a:bodyPr>
          <a:lstStyle/>
          <a:p>
            <a:pPr>
              <a:defRPr/>
            </a:pPr>
            <a:r>
              <a:rPr lang="de-DE" sz="1100" dirty="0">
                <a:solidFill>
                  <a:schemeClr val="bg1"/>
                </a:solidFill>
              </a:rPr>
              <a:t>Quelle: Bodensee-Stiftung</a:t>
            </a:r>
          </a:p>
        </p:txBody>
      </p:sp>
      <p:sp>
        <p:nvSpPr>
          <p:cNvPr id="7" name="Rechteck 6"/>
          <p:cNvSpPr/>
          <p:nvPr/>
        </p:nvSpPr>
        <p:spPr>
          <a:xfrm>
            <a:off x="7144824" y="3862185"/>
            <a:ext cx="1681871" cy="261610"/>
          </a:xfrm>
          <a:prstGeom prst="rect">
            <a:avLst/>
          </a:prstGeom>
        </p:spPr>
        <p:txBody>
          <a:bodyPr wrap="none">
            <a:spAutoFit/>
          </a:bodyPr>
          <a:lstStyle/>
          <a:p>
            <a:pPr>
              <a:defRPr/>
            </a:pPr>
            <a:r>
              <a:rPr lang="de-DE" sz="1100" dirty="0">
                <a:solidFill>
                  <a:schemeClr val="bg1"/>
                </a:solidFill>
              </a:rPr>
              <a:t>Quelle: Bodensee-Stiftung</a:t>
            </a:r>
          </a:p>
        </p:txBody>
      </p:sp>
      <p:sp>
        <p:nvSpPr>
          <p:cNvPr id="8" name="Rechteck 7"/>
          <p:cNvSpPr/>
          <p:nvPr/>
        </p:nvSpPr>
        <p:spPr>
          <a:xfrm>
            <a:off x="1835805" y="3869329"/>
            <a:ext cx="1066318" cy="261610"/>
          </a:xfrm>
          <a:prstGeom prst="rect">
            <a:avLst/>
          </a:prstGeom>
        </p:spPr>
        <p:txBody>
          <a:bodyPr wrap="none">
            <a:spAutoFit/>
          </a:bodyPr>
          <a:lstStyle/>
          <a:p>
            <a:pPr>
              <a:defRPr/>
            </a:pPr>
            <a:r>
              <a:rPr lang="de-DE" sz="1100" dirty="0">
                <a:solidFill>
                  <a:schemeClr val="bg1"/>
                </a:solidFill>
              </a:rPr>
              <a:t>Quelle: Pixabay</a:t>
            </a:r>
          </a:p>
        </p:txBody>
      </p:sp>
    </p:spTree>
    <p:extLst>
      <p:ext uri="{BB962C8B-B14F-4D97-AF65-F5344CB8AC3E}">
        <p14:creationId xmlns:p14="http://schemas.microsoft.com/office/powerpoint/2010/main" val="38147486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dirty="0"/>
              <a:t>Allgemeines zum Klimawandel</a:t>
            </a:r>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lgn="l">
              <a:buNone/>
            </a:pPr>
            <a:r>
              <a:rPr lang="de-DE" b="1" dirty="0"/>
              <a:t>Wenn das Wetter verrückt spielt…</a:t>
            </a:r>
          </a:p>
          <a:p>
            <a:pPr marL="0" indent="0" algn="ctr">
              <a:buNone/>
            </a:pPr>
            <a:r>
              <a:rPr lang="de-DE" b="1" dirty="0"/>
              <a:t>2002</a:t>
            </a:r>
          </a:p>
          <a:p>
            <a:pPr marL="0" indent="0" algn="ctr">
              <a:buNone/>
            </a:pPr>
            <a:r>
              <a:rPr lang="de-DE" dirty="0"/>
              <a:t>Tief „Ilse“ verursacht nach tagelangem Dauerregen im August schwere Überschwemmungen in Ost- und Süddeutschland </a:t>
            </a:r>
          </a:p>
          <a:p>
            <a:endParaRPr lang="de-DE" dirty="0"/>
          </a:p>
        </p:txBody>
      </p:sp>
      <p:sp>
        <p:nvSpPr>
          <p:cNvPr id="8" name="Textfeld 7">
            <a:extLst>
              <a:ext uri="{FF2B5EF4-FFF2-40B4-BE49-F238E27FC236}">
                <a16:creationId xmlns:a16="http://schemas.microsoft.com/office/drawing/2014/main" id="{5AE7C802-BF27-4C43-AEB9-C37A877E2A68}"/>
              </a:ext>
            </a:extLst>
          </p:cNvPr>
          <p:cNvSpPr txBox="1"/>
          <p:nvPr/>
        </p:nvSpPr>
        <p:spPr>
          <a:xfrm>
            <a:off x="5788749" y="5915353"/>
            <a:ext cx="1763688" cy="261610"/>
          </a:xfrm>
          <a:prstGeom prst="rect">
            <a:avLst/>
          </a:prstGeom>
          <a:noFill/>
        </p:spPr>
        <p:txBody>
          <a:bodyPr wrap="square" rtlCol="0">
            <a:spAutoFit/>
          </a:bodyPr>
          <a:lstStyle/>
          <a:p>
            <a:r>
              <a:rPr lang="de-DE" sz="1100" dirty="0"/>
              <a:t>Quelle: </a:t>
            </a:r>
            <a:r>
              <a:rPr lang="de-DE" sz="1100" dirty="0" err="1"/>
              <a:t>pixabay</a:t>
            </a:r>
            <a:endParaRPr lang="de-DE" sz="1100" dirty="0"/>
          </a:p>
        </p:txBody>
      </p:sp>
      <p:pic>
        <p:nvPicPr>
          <p:cNvPr id="3" name="Grafik 2">
            <a:extLst>
              <a:ext uri="{FF2B5EF4-FFF2-40B4-BE49-F238E27FC236}">
                <a16:creationId xmlns:a16="http://schemas.microsoft.com/office/drawing/2014/main" id="{6EBEF8BC-FE75-48C4-82BF-2B321788E254}"/>
              </a:ext>
            </a:extLst>
          </p:cNvPr>
          <p:cNvPicPr>
            <a:picLocks noChangeAspect="1"/>
          </p:cNvPicPr>
          <p:nvPr/>
        </p:nvPicPr>
        <p:blipFill>
          <a:blip r:embed="rId3"/>
          <a:stretch>
            <a:fillRect/>
          </a:stretch>
        </p:blipFill>
        <p:spPr>
          <a:xfrm>
            <a:off x="4206076" y="3373101"/>
            <a:ext cx="3779848" cy="2542252"/>
          </a:xfrm>
          <a:prstGeom prst="rect">
            <a:avLst/>
          </a:prstGeom>
        </p:spPr>
      </p:pic>
    </p:spTree>
    <p:extLst>
      <p:ext uri="{BB962C8B-B14F-4D97-AF65-F5344CB8AC3E}">
        <p14:creationId xmlns:p14="http://schemas.microsoft.com/office/powerpoint/2010/main" val="37198833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lgn="l">
              <a:buNone/>
            </a:pPr>
            <a:r>
              <a:rPr lang="de-DE" b="1" dirty="0"/>
              <a:t>Wenn das Wetter verrückt spielt…</a:t>
            </a:r>
          </a:p>
          <a:p>
            <a:pPr marL="0" indent="0" algn="ctr">
              <a:buNone/>
            </a:pPr>
            <a:r>
              <a:rPr lang="de-DE" b="1" dirty="0"/>
              <a:t>2003</a:t>
            </a:r>
          </a:p>
          <a:p>
            <a:pPr marL="0" indent="0">
              <a:buNone/>
            </a:pPr>
            <a:r>
              <a:rPr lang="de-DE" sz="2800" dirty="0"/>
              <a:t>Hoch „Michaela“ beschert Deutschland den heißesten und trockensten Sommer seit Beginn der Wetteraufzeichnungen. Ernteausfälle in Höhe von 138 Mio. €</a:t>
            </a:r>
          </a:p>
          <a:p>
            <a:pPr marL="0" indent="0">
              <a:buNone/>
            </a:pPr>
            <a:endParaRPr lang="de-DE" dirty="0"/>
          </a:p>
        </p:txBody>
      </p:sp>
      <p:sp>
        <p:nvSpPr>
          <p:cNvPr id="8" name="Textfeld 7">
            <a:extLst>
              <a:ext uri="{FF2B5EF4-FFF2-40B4-BE49-F238E27FC236}">
                <a16:creationId xmlns:a16="http://schemas.microsoft.com/office/drawing/2014/main" id="{A49BAED6-A8F0-4D34-A710-3AF6BB567153}"/>
              </a:ext>
            </a:extLst>
          </p:cNvPr>
          <p:cNvSpPr txBox="1"/>
          <p:nvPr/>
        </p:nvSpPr>
        <p:spPr>
          <a:xfrm>
            <a:off x="7480281" y="5851158"/>
            <a:ext cx="1763688" cy="276999"/>
          </a:xfrm>
          <a:prstGeom prst="rect">
            <a:avLst/>
          </a:prstGeom>
          <a:noFill/>
        </p:spPr>
        <p:txBody>
          <a:bodyPr wrap="square" rtlCol="0">
            <a:spAutoFit/>
          </a:bodyPr>
          <a:lstStyle/>
          <a:p>
            <a:r>
              <a:rPr lang="de-DE" sz="1200" dirty="0">
                <a:solidFill>
                  <a:schemeClr val="bg1"/>
                </a:solidFill>
              </a:rPr>
              <a:t>Quelle: BR</a:t>
            </a:r>
          </a:p>
        </p:txBody>
      </p:sp>
      <p:pic>
        <p:nvPicPr>
          <p:cNvPr id="3" name="Grafik 2">
            <a:extLst>
              <a:ext uri="{FF2B5EF4-FFF2-40B4-BE49-F238E27FC236}">
                <a16:creationId xmlns:a16="http://schemas.microsoft.com/office/drawing/2014/main" id="{2DA0B19F-486E-432F-9716-6CF635F7CE66}"/>
              </a:ext>
            </a:extLst>
          </p:cNvPr>
          <p:cNvPicPr>
            <a:picLocks noChangeAspect="1"/>
          </p:cNvPicPr>
          <p:nvPr/>
        </p:nvPicPr>
        <p:blipFill>
          <a:blip r:embed="rId3"/>
          <a:stretch>
            <a:fillRect/>
          </a:stretch>
        </p:blipFill>
        <p:spPr>
          <a:xfrm>
            <a:off x="4350609" y="3429000"/>
            <a:ext cx="4011516" cy="2676376"/>
          </a:xfrm>
          <a:prstGeom prst="rect">
            <a:avLst/>
          </a:prstGeom>
        </p:spPr>
      </p:pic>
      <p:sp>
        <p:nvSpPr>
          <p:cNvPr id="9" name="Textfeld 7">
            <a:extLst>
              <a:ext uri="{FF2B5EF4-FFF2-40B4-BE49-F238E27FC236}">
                <a16:creationId xmlns:a16="http://schemas.microsoft.com/office/drawing/2014/main" id="{B004C3C4-5FA4-4978-815A-5A5847A74176}"/>
              </a:ext>
            </a:extLst>
          </p:cNvPr>
          <p:cNvSpPr>
            <a:spLocks/>
          </p:cNvSpPr>
          <p:nvPr/>
        </p:nvSpPr>
        <p:spPr bwMode="auto">
          <a:xfrm>
            <a:off x="8766098" y="5899964"/>
            <a:ext cx="1763687" cy="276999"/>
          </a:xfrm>
          <a:prstGeom prst="rect">
            <a:avLst/>
          </a:prstGeom>
          <a:noFill/>
        </p:spPr>
        <p:txBody>
          <a:bodyPr wrap="square" rtlCol="0">
            <a:spAutoFit/>
          </a:bodyPr>
          <a:lstStyle/>
          <a:p>
            <a:pPr>
              <a:defRPr/>
            </a:pPr>
            <a:r>
              <a:rPr lang="de-DE" sz="1200" dirty="0"/>
              <a:t>Quelle: </a:t>
            </a:r>
            <a:r>
              <a:rPr lang="de-DE" sz="1200" dirty="0" err="1"/>
              <a:t>pixabay</a:t>
            </a:r>
            <a:endParaRPr dirty="0"/>
          </a:p>
        </p:txBody>
      </p:sp>
    </p:spTree>
    <p:extLst>
      <p:ext uri="{BB962C8B-B14F-4D97-AF65-F5344CB8AC3E}">
        <p14:creationId xmlns:p14="http://schemas.microsoft.com/office/powerpoint/2010/main" val="23143007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lgn="l">
              <a:buNone/>
            </a:pPr>
            <a:r>
              <a:rPr lang="de-DE" b="1" dirty="0"/>
              <a:t>Wenn das Wetter verrückt spielt…</a:t>
            </a:r>
          </a:p>
          <a:p>
            <a:pPr marL="0" indent="0" algn="ctr">
              <a:buNone/>
            </a:pPr>
            <a:r>
              <a:rPr lang="de-DE" b="1" dirty="0"/>
              <a:t>2017</a:t>
            </a:r>
          </a:p>
          <a:p>
            <a:pPr algn="ctr"/>
            <a:r>
              <a:rPr lang="de-DE" sz="2800" kern="0" dirty="0">
                <a:latin typeface="Calibri" pitchFamily="34" charset="0"/>
              </a:rPr>
              <a:t>Der Spätfrost im April richtete vor allem im Obst- und Weinbau Millionenschäden an. </a:t>
            </a:r>
          </a:p>
          <a:p>
            <a:pPr algn="ctr"/>
            <a:r>
              <a:rPr lang="de-DE" sz="2800" kern="0" dirty="0">
                <a:latin typeface="Calibri" pitchFamily="34" charset="0"/>
              </a:rPr>
              <a:t>Extrem nasser Herbst in Norddeutschland</a:t>
            </a:r>
            <a:endParaRPr lang="de-DE" dirty="0"/>
          </a:p>
        </p:txBody>
      </p:sp>
      <p:pic>
        <p:nvPicPr>
          <p:cNvPr id="10" name="Grafik 9">
            <a:extLst>
              <a:ext uri="{FF2B5EF4-FFF2-40B4-BE49-F238E27FC236}">
                <a16:creationId xmlns:a16="http://schemas.microsoft.com/office/drawing/2014/main" id="{5650954C-436B-4D3F-B847-CA291651AC2E}"/>
              </a:ext>
            </a:extLst>
          </p:cNvPr>
          <p:cNvPicPr>
            <a:picLocks noChangeAspect="1"/>
          </p:cNvPicPr>
          <p:nvPr/>
        </p:nvPicPr>
        <p:blipFill>
          <a:blip r:embed="rId3"/>
          <a:stretch>
            <a:fillRect/>
          </a:stretch>
        </p:blipFill>
        <p:spPr>
          <a:xfrm>
            <a:off x="1633423" y="4026483"/>
            <a:ext cx="3310415" cy="1981372"/>
          </a:xfrm>
          <a:prstGeom prst="rect">
            <a:avLst/>
          </a:prstGeom>
        </p:spPr>
      </p:pic>
      <p:sp>
        <p:nvSpPr>
          <p:cNvPr id="3" name="Rechteck 2"/>
          <p:cNvSpPr/>
          <p:nvPr/>
        </p:nvSpPr>
        <p:spPr>
          <a:xfrm>
            <a:off x="1633423" y="5777952"/>
            <a:ext cx="1475084" cy="261610"/>
          </a:xfrm>
          <a:prstGeom prst="rect">
            <a:avLst/>
          </a:prstGeom>
        </p:spPr>
        <p:txBody>
          <a:bodyPr wrap="none">
            <a:spAutoFit/>
          </a:bodyPr>
          <a:lstStyle/>
          <a:p>
            <a:r>
              <a:rPr lang="de-DE" sz="1100" dirty="0">
                <a:solidFill>
                  <a:schemeClr val="bg1"/>
                </a:solidFill>
              </a:rPr>
              <a:t>Quelle: agrarheute.de </a:t>
            </a:r>
          </a:p>
        </p:txBody>
      </p:sp>
      <p:pic>
        <p:nvPicPr>
          <p:cNvPr id="8" name="Grafik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311007" y="4026483"/>
            <a:ext cx="1747393" cy="1993224"/>
          </a:xfrm>
          <a:prstGeom prst="rect">
            <a:avLst/>
          </a:prstGeom>
        </p:spPr>
      </p:pic>
      <p:sp>
        <p:nvSpPr>
          <p:cNvPr id="9" name="Rechteck 8"/>
          <p:cNvSpPr/>
          <p:nvPr/>
        </p:nvSpPr>
        <p:spPr>
          <a:xfrm>
            <a:off x="8321153" y="5777952"/>
            <a:ext cx="1043876" cy="261610"/>
          </a:xfrm>
          <a:prstGeom prst="rect">
            <a:avLst/>
          </a:prstGeom>
        </p:spPr>
        <p:txBody>
          <a:bodyPr wrap="none">
            <a:spAutoFit/>
          </a:bodyPr>
          <a:ls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DE" sz="1100" dirty="0">
                <a:solidFill>
                  <a:schemeClr val="bg1"/>
                </a:solidFill>
                <a:cs typeface="Arial" panose="020B0604020202020204" pitchFamily="34" charset="0"/>
              </a:rPr>
              <a:t>Quelle: </a:t>
            </a:r>
            <a:r>
              <a:rPr lang="de-DE" sz="1100" dirty="0" err="1">
                <a:solidFill>
                  <a:schemeClr val="bg1"/>
                </a:solidFill>
                <a:cs typeface="Arial" panose="020B0604020202020204" pitchFamily="34" charset="0"/>
              </a:rPr>
              <a:t>Lämpel</a:t>
            </a:r>
            <a:endParaRPr lang="de-DE" sz="1100" dirty="0">
              <a:solidFill>
                <a:schemeClr val="bg1"/>
              </a:solidFill>
              <a:cs typeface="Arial" panose="020B0604020202020204" pitchFamily="34" charset="0"/>
            </a:endParaRPr>
          </a:p>
        </p:txBody>
      </p:sp>
    </p:spTree>
    <p:extLst>
      <p:ext uri="{BB962C8B-B14F-4D97-AF65-F5344CB8AC3E}">
        <p14:creationId xmlns:p14="http://schemas.microsoft.com/office/powerpoint/2010/main" val="10992610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lgn="l">
              <a:buNone/>
            </a:pPr>
            <a:r>
              <a:rPr lang="de-DE" b="1" dirty="0"/>
              <a:t>Wenn das Wetter verrückt spielt…</a:t>
            </a:r>
          </a:p>
          <a:p>
            <a:pPr marL="0" indent="0" algn="ctr">
              <a:buNone/>
            </a:pPr>
            <a:r>
              <a:rPr lang="de-DE" b="1" dirty="0"/>
              <a:t>2018</a:t>
            </a:r>
          </a:p>
          <a:p>
            <a:endParaRPr lang="de-DE" dirty="0"/>
          </a:p>
        </p:txBody>
      </p:sp>
      <p:pic>
        <p:nvPicPr>
          <p:cNvPr id="6" name="Grafik 5">
            <a:extLst>
              <a:ext uri="{FF2B5EF4-FFF2-40B4-BE49-F238E27FC236}">
                <a16:creationId xmlns:a16="http://schemas.microsoft.com/office/drawing/2014/main" id="{4635B934-7A3E-4B67-9943-6EE039762896}"/>
              </a:ext>
            </a:extLst>
          </p:cNvPr>
          <p:cNvPicPr>
            <a:picLocks noChangeAspect="1"/>
          </p:cNvPicPr>
          <p:nvPr/>
        </p:nvPicPr>
        <p:blipFill>
          <a:blip r:embed="rId3"/>
          <a:stretch>
            <a:fillRect/>
          </a:stretch>
        </p:blipFill>
        <p:spPr>
          <a:xfrm>
            <a:off x="262869" y="2024573"/>
            <a:ext cx="5121084" cy="3590855"/>
          </a:xfrm>
          <a:prstGeom prst="rect">
            <a:avLst/>
          </a:prstGeom>
        </p:spPr>
      </p:pic>
      <p:pic>
        <p:nvPicPr>
          <p:cNvPr id="8" name="Grafik 7">
            <a:extLst>
              <a:ext uri="{FF2B5EF4-FFF2-40B4-BE49-F238E27FC236}">
                <a16:creationId xmlns:a16="http://schemas.microsoft.com/office/drawing/2014/main" id="{D08D9BFA-4339-40FB-886B-092FB8F7811C}"/>
              </a:ext>
            </a:extLst>
          </p:cNvPr>
          <p:cNvPicPr>
            <a:picLocks noChangeAspect="1"/>
          </p:cNvPicPr>
          <p:nvPr/>
        </p:nvPicPr>
        <p:blipFill>
          <a:blip r:embed="rId4"/>
          <a:stretch>
            <a:fillRect/>
          </a:stretch>
        </p:blipFill>
        <p:spPr>
          <a:xfrm>
            <a:off x="3059929" y="3031152"/>
            <a:ext cx="6072142" cy="3145809"/>
          </a:xfrm>
          <a:prstGeom prst="rect">
            <a:avLst/>
          </a:prstGeom>
        </p:spPr>
      </p:pic>
      <p:pic>
        <p:nvPicPr>
          <p:cNvPr id="10" name="Grafik 9">
            <a:extLst>
              <a:ext uri="{FF2B5EF4-FFF2-40B4-BE49-F238E27FC236}">
                <a16:creationId xmlns:a16="http://schemas.microsoft.com/office/drawing/2014/main" id="{0B21CD37-47A0-4983-9BD4-BBF589ACAD62}"/>
              </a:ext>
            </a:extLst>
          </p:cNvPr>
          <p:cNvPicPr>
            <a:picLocks noChangeAspect="1"/>
          </p:cNvPicPr>
          <p:nvPr/>
        </p:nvPicPr>
        <p:blipFill>
          <a:blip r:embed="rId5"/>
          <a:stretch>
            <a:fillRect/>
          </a:stretch>
        </p:blipFill>
        <p:spPr>
          <a:xfrm>
            <a:off x="6997840" y="2290232"/>
            <a:ext cx="4773582" cy="2578832"/>
          </a:xfrm>
          <a:prstGeom prst="rect">
            <a:avLst/>
          </a:prstGeom>
        </p:spPr>
      </p:pic>
      <p:sp>
        <p:nvSpPr>
          <p:cNvPr id="11" name="Untertitel 2">
            <a:extLst>
              <a:ext uri="{FF2B5EF4-FFF2-40B4-BE49-F238E27FC236}">
                <a16:creationId xmlns:a16="http://schemas.microsoft.com/office/drawing/2014/main" id="{008FC199-0737-409D-B180-0C6576A51148}"/>
              </a:ext>
            </a:extLst>
          </p:cNvPr>
          <p:cNvSpPr txBox="1">
            <a:spLocks/>
          </p:cNvSpPr>
          <p:nvPr/>
        </p:nvSpPr>
        <p:spPr>
          <a:xfrm>
            <a:off x="9830161" y="5991225"/>
            <a:ext cx="1672028" cy="3651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DE" sz="1200" dirty="0">
                <a:cs typeface="Arial" panose="020B0604020202020204" pitchFamily="34" charset="0"/>
              </a:rPr>
              <a:t>Quelle: </a:t>
            </a:r>
            <a:r>
              <a:rPr lang="de-DE" sz="1200" dirty="0" err="1">
                <a:cs typeface="Arial" panose="020B0604020202020204" pitchFamily="34" charset="0"/>
              </a:rPr>
              <a:t>agrarservice</a:t>
            </a:r>
            <a:endParaRPr lang="de-DE" sz="1200" dirty="0">
              <a:cs typeface="Arial" panose="020B0604020202020204" pitchFamily="34" charset="0"/>
            </a:endParaRPr>
          </a:p>
        </p:txBody>
      </p:sp>
    </p:spTree>
    <p:extLst>
      <p:ext uri="{BB962C8B-B14F-4D97-AF65-F5344CB8AC3E}">
        <p14:creationId xmlns:p14="http://schemas.microsoft.com/office/powerpoint/2010/main" val="3453097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lgn="l">
              <a:buNone/>
            </a:pPr>
            <a:r>
              <a:rPr lang="de-DE" b="1" dirty="0"/>
              <a:t>Wenn das Wetter verrückt spielt…</a:t>
            </a:r>
          </a:p>
          <a:p>
            <a:pPr marL="0" indent="0" algn="ctr">
              <a:buNone/>
            </a:pPr>
            <a:r>
              <a:rPr lang="de-DE" b="1" dirty="0"/>
              <a:t>2019</a:t>
            </a:r>
          </a:p>
          <a:p>
            <a:endParaRPr lang="de-DE" dirty="0"/>
          </a:p>
        </p:txBody>
      </p:sp>
      <p:pic>
        <p:nvPicPr>
          <p:cNvPr id="6" name="Grafik 5">
            <a:extLst>
              <a:ext uri="{FF2B5EF4-FFF2-40B4-BE49-F238E27FC236}">
                <a16:creationId xmlns:a16="http://schemas.microsoft.com/office/drawing/2014/main" id="{5492CC85-A927-4DBE-9FFB-EBA2834CCCED}"/>
              </a:ext>
            </a:extLst>
          </p:cNvPr>
          <p:cNvPicPr>
            <a:picLocks noChangeAspect="1"/>
          </p:cNvPicPr>
          <p:nvPr/>
        </p:nvPicPr>
        <p:blipFill>
          <a:blip r:embed="rId3"/>
          <a:stretch>
            <a:fillRect/>
          </a:stretch>
        </p:blipFill>
        <p:spPr>
          <a:xfrm>
            <a:off x="543086" y="2506198"/>
            <a:ext cx="5261638" cy="3060413"/>
          </a:xfrm>
          <a:prstGeom prst="rect">
            <a:avLst/>
          </a:prstGeom>
        </p:spPr>
      </p:pic>
      <p:pic>
        <p:nvPicPr>
          <p:cNvPr id="8" name="Grafik 7">
            <a:extLst>
              <a:ext uri="{FF2B5EF4-FFF2-40B4-BE49-F238E27FC236}">
                <a16:creationId xmlns:a16="http://schemas.microsoft.com/office/drawing/2014/main" id="{0206DDEF-B42B-466F-BC6E-51D4064259FB}"/>
              </a:ext>
            </a:extLst>
          </p:cNvPr>
          <p:cNvPicPr>
            <a:picLocks noChangeAspect="1"/>
          </p:cNvPicPr>
          <p:nvPr/>
        </p:nvPicPr>
        <p:blipFill>
          <a:blip r:embed="rId4"/>
          <a:stretch>
            <a:fillRect/>
          </a:stretch>
        </p:blipFill>
        <p:spPr>
          <a:xfrm>
            <a:off x="6589606" y="2506199"/>
            <a:ext cx="4587396" cy="3060412"/>
          </a:xfrm>
          <a:prstGeom prst="rect">
            <a:avLst/>
          </a:prstGeom>
        </p:spPr>
      </p:pic>
      <p:sp>
        <p:nvSpPr>
          <p:cNvPr id="7" name="Untertitel 2">
            <a:extLst>
              <a:ext uri="{FF2B5EF4-FFF2-40B4-BE49-F238E27FC236}">
                <a16:creationId xmlns:a16="http://schemas.microsoft.com/office/drawing/2014/main" id="{008FC199-0737-409D-B180-0C6576A51148}"/>
              </a:ext>
            </a:extLst>
          </p:cNvPr>
          <p:cNvSpPr txBox="1">
            <a:spLocks/>
          </p:cNvSpPr>
          <p:nvPr/>
        </p:nvSpPr>
        <p:spPr>
          <a:xfrm>
            <a:off x="543086" y="5324099"/>
            <a:ext cx="1672028" cy="3651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DE" sz="1200" dirty="0">
                <a:solidFill>
                  <a:schemeClr val="bg1"/>
                </a:solidFill>
                <a:cs typeface="Arial" panose="020B0604020202020204" pitchFamily="34" charset="0"/>
              </a:rPr>
              <a:t>Quelle: </a:t>
            </a:r>
            <a:r>
              <a:rPr lang="de-DE" sz="1200" dirty="0" err="1">
                <a:solidFill>
                  <a:schemeClr val="bg1"/>
                </a:solidFill>
                <a:cs typeface="Arial" panose="020B0604020202020204" pitchFamily="34" charset="0"/>
              </a:rPr>
              <a:t>pixabay</a:t>
            </a:r>
            <a:endParaRPr lang="de-DE" sz="1200" dirty="0">
              <a:solidFill>
                <a:schemeClr val="bg1"/>
              </a:solidFill>
              <a:cs typeface="Arial" panose="020B0604020202020204" pitchFamily="34" charset="0"/>
            </a:endParaRPr>
          </a:p>
        </p:txBody>
      </p:sp>
      <p:sp>
        <p:nvSpPr>
          <p:cNvPr id="9" name="Untertitel 2">
            <a:extLst>
              <a:ext uri="{FF2B5EF4-FFF2-40B4-BE49-F238E27FC236}">
                <a16:creationId xmlns:a16="http://schemas.microsoft.com/office/drawing/2014/main" id="{008FC199-0737-409D-B180-0C6576A51148}"/>
              </a:ext>
            </a:extLst>
          </p:cNvPr>
          <p:cNvSpPr txBox="1">
            <a:spLocks/>
          </p:cNvSpPr>
          <p:nvPr/>
        </p:nvSpPr>
        <p:spPr>
          <a:xfrm>
            <a:off x="6589606" y="5324099"/>
            <a:ext cx="1672028" cy="3651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de-DE" sz="1200" dirty="0">
                <a:solidFill>
                  <a:schemeClr val="bg1"/>
                </a:solidFill>
                <a:cs typeface="Arial" panose="020B0604020202020204" pitchFamily="34" charset="0"/>
              </a:rPr>
              <a:t>Quelle: </a:t>
            </a:r>
            <a:r>
              <a:rPr lang="de-DE" sz="1200" dirty="0" err="1">
                <a:solidFill>
                  <a:schemeClr val="bg1"/>
                </a:solidFill>
                <a:cs typeface="Arial" panose="020B0604020202020204" pitchFamily="34" charset="0"/>
              </a:rPr>
              <a:t>pixabay</a:t>
            </a:r>
            <a:endParaRPr lang="de-DE" sz="1200" dirty="0">
              <a:solidFill>
                <a:schemeClr val="bg1"/>
              </a:solidFill>
              <a:cs typeface="Arial" panose="020B0604020202020204" pitchFamily="34" charset="0"/>
            </a:endParaRPr>
          </a:p>
        </p:txBody>
      </p:sp>
    </p:spTree>
    <p:extLst>
      <p:ext uri="{BB962C8B-B14F-4D97-AF65-F5344CB8AC3E}">
        <p14:creationId xmlns:p14="http://schemas.microsoft.com/office/powerpoint/2010/main" val="3102859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pic>
        <p:nvPicPr>
          <p:cNvPr id="6" name="Inhaltsplatzhalter 5">
            <a:extLst>
              <a:ext uri="{FF2B5EF4-FFF2-40B4-BE49-F238E27FC236}">
                <a16:creationId xmlns:a16="http://schemas.microsoft.com/office/drawing/2014/main" id="{A8B7384E-6EC2-4CE8-9080-3BEACBAB7ED5}"/>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1666024" y="1283653"/>
            <a:ext cx="9198354" cy="4893310"/>
          </a:xfrm>
        </p:spPr>
      </p:pic>
      <p:sp>
        <p:nvSpPr>
          <p:cNvPr id="5"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a:xfrm>
            <a:off x="4038600" y="6356350"/>
            <a:ext cx="4114800" cy="365125"/>
          </a:xfrm>
        </p:spPr>
        <p:txBody>
          <a:bodyPr/>
          <a:lstStyle/>
          <a:p>
            <a:r>
              <a:rPr lang="de-DE"/>
              <a:t>Allgemeines zum Klimawandel</a:t>
            </a:r>
            <a:endParaRPr lang="de-DE" dirty="0"/>
          </a:p>
        </p:txBody>
      </p:sp>
    </p:spTree>
    <p:extLst>
      <p:ext uri="{BB962C8B-B14F-4D97-AF65-F5344CB8AC3E}">
        <p14:creationId xmlns:p14="http://schemas.microsoft.com/office/powerpoint/2010/main" val="30011685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pic>
        <p:nvPicPr>
          <p:cNvPr id="6" name="Inhaltsplatzhalter 5">
            <a:extLst>
              <a:ext uri="{FF2B5EF4-FFF2-40B4-BE49-F238E27FC236}">
                <a16:creationId xmlns:a16="http://schemas.microsoft.com/office/drawing/2014/main" id="{80BA1B14-750B-4A54-975F-26F139F288FB}"/>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3384884" y="1112674"/>
            <a:ext cx="5422231" cy="5111021"/>
          </a:xfrm>
        </p:spPr>
      </p:pic>
    </p:spTree>
    <p:extLst>
      <p:ext uri="{BB962C8B-B14F-4D97-AF65-F5344CB8AC3E}">
        <p14:creationId xmlns:p14="http://schemas.microsoft.com/office/powerpoint/2010/main" val="27067429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pic>
        <p:nvPicPr>
          <p:cNvPr id="6" name="Inhaltsplatzhalter 5">
            <a:extLst>
              <a:ext uri="{FF2B5EF4-FFF2-40B4-BE49-F238E27FC236}">
                <a16:creationId xmlns:a16="http://schemas.microsoft.com/office/drawing/2014/main" id="{DC00E137-20B3-448F-B6B6-63442685CD89}"/>
              </a:ext>
            </a:extLst>
          </p:cNvPr>
          <p:cNvPicPr>
            <a:picLocks noGrp="1" noChangeAspect="1"/>
          </p:cNvPicPr>
          <p:nvPr>
            <p:ph idx="1"/>
          </p:nvPr>
        </p:nvPicPr>
        <p:blipFill>
          <a:blip r:embed="rId3"/>
          <a:stretch>
            <a:fillRect/>
          </a:stretch>
        </p:blipFill>
        <p:spPr>
          <a:xfrm>
            <a:off x="838200" y="1778040"/>
            <a:ext cx="3537826" cy="3552567"/>
          </a:xfrm>
        </p:spPr>
      </p:pic>
      <p:pic>
        <p:nvPicPr>
          <p:cNvPr id="10" name="Grafik 9">
            <a:extLst>
              <a:ext uri="{FF2B5EF4-FFF2-40B4-BE49-F238E27FC236}">
                <a16:creationId xmlns:a16="http://schemas.microsoft.com/office/drawing/2014/main" id="{062D7660-AF0A-4A6C-8F63-DA25D1A9147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r="5273"/>
          <a:stretch/>
        </p:blipFill>
        <p:spPr>
          <a:xfrm>
            <a:off x="5358063" y="1245887"/>
            <a:ext cx="6192253" cy="5012155"/>
          </a:xfrm>
          <a:prstGeom prst="rect">
            <a:avLst/>
          </a:prstGeom>
        </p:spPr>
      </p:pic>
      <p:sp>
        <p:nvSpPr>
          <p:cNvPr id="3" name="Textfeld 2"/>
          <p:cNvSpPr txBox="1"/>
          <p:nvPr/>
        </p:nvSpPr>
        <p:spPr>
          <a:xfrm>
            <a:off x="838200" y="1311599"/>
            <a:ext cx="3018199" cy="523220"/>
          </a:xfrm>
          <a:prstGeom prst="rect">
            <a:avLst/>
          </a:prstGeom>
          <a:noFill/>
        </p:spPr>
        <p:txBody>
          <a:bodyPr wrap="none" rtlCol="0">
            <a:spAutoFit/>
          </a:bodyPr>
          <a:lstStyle/>
          <a:p>
            <a:r>
              <a:rPr lang="de-DE" sz="2800" dirty="0"/>
              <a:t>Heiße Tage (&gt; 30°C)</a:t>
            </a:r>
          </a:p>
        </p:txBody>
      </p:sp>
    </p:spTree>
    <p:extLst>
      <p:ext uri="{BB962C8B-B14F-4D97-AF65-F5344CB8AC3E}">
        <p14:creationId xmlns:p14="http://schemas.microsoft.com/office/powerpoint/2010/main" val="36187911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Niederschlagssummen</a:t>
            </a:r>
            <a:endParaRPr/>
          </a:p>
        </p:txBody>
      </p:sp>
      <p:pic>
        <p:nvPicPr>
          <p:cNvPr id="5" name="Grafik 3"/>
          <p:cNvPicPr>
            <a:picLocks noChangeAspect="1"/>
          </p:cNvPicPr>
          <p:nvPr/>
        </p:nvPicPr>
        <p:blipFill>
          <a:blip r:embed="rId3" cstate="screen">
            <a:extLst>
              <a:ext uri="{28A0092B-C50C-407E-A947-70E740481C1C}">
                <a14:useLocalDpi xmlns:a14="http://schemas.microsoft.com/office/drawing/2010/main"/>
              </a:ext>
            </a:extLst>
          </a:blip>
          <a:stretch/>
        </p:blipFill>
        <p:spPr bwMode="auto">
          <a:xfrm>
            <a:off x="1426277" y="1091045"/>
            <a:ext cx="9339445" cy="5252182"/>
          </a:xfrm>
          <a:prstGeom prst="rect">
            <a:avLst/>
          </a:prstGeom>
        </p:spPr>
      </p:pic>
    </p:spTree>
    <p:extLst>
      <p:ext uri="{BB962C8B-B14F-4D97-AF65-F5344CB8AC3E}">
        <p14:creationId xmlns:p14="http://schemas.microsoft.com/office/powerpoint/2010/main" val="1400992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Niederschlagssummen</a:t>
            </a:r>
            <a:endParaRPr/>
          </a:p>
        </p:txBody>
      </p:sp>
      <p:grpSp>
        <p:nvGrpSpPr>
          <p:cNvPr id="5" name="Gruppieren 3"/>
          <p:cNvGrpSpPr/>
          <p:nvPr/>
        </p:nvGrpSpPr>
        <p:grpSpPr bwMode="auto">
          <a:xfrm>
            <a:off x="1477059" y="1039090"/>
            <a:ext cx="9237882" cy="5310085"/>
            <a:chOff x="218088" y="417221"/>
            <a:chExt cx="9999596" cy="5685038"/>
          </a:xfrm>
        </p:grpSpPr>
        <p:pic>
          <p:nvPicPr>
            <p:cNvPr id="6" name="Grafik 4"/>
            <p:cNvPicPr>
              <a:picLocks noChangeAspect="1"/>
            </p:cNvPicPr>
            <p:nvPr/>
          </p:nvPicPr>
          <p:blipFill>
            <a:blip r:embed="rId3" cstate="screen">
              <a:extLst>
                <a:ext uri="{28A0092B-C50C-407E-A947-70E740481C1C}">
                  <a14:useLocalDpi xmlns:a14="http://schemas.microsoft.com/office/drawing/2010/main"/>
                </a:ext>
              </a:extLst>
            </a:blip>
            <a:stretch/>
          </p:blipFill>
          <p:spPr bwMode="auto">
            <a:xfrm>
              <a:off x="218088" y="451945"/>
              <a:ext cx="5057208" cy="2844000"/>
            </a:xfrm>
            <a:prstGeom prst="rect">
              <a:avLst/>
            </a:prstGeom>
          </p:spPr>
        </p:pic>
        <p:pic>
          <p:nvPicPr>
            <p:cNvPr id="7" name="Grafik 5"/>
            <p:cNvPicPr>
              <a:picLocks noChangeAspect="1"/>
            </p:cNvPicPr>
            <p:nvPr/>
          </p:nvPicPr>
          <p:blipFill>
            <a:blip r:embed="rId4" cstate="screen">
              <a:extLst>
                <a:ext uri="{28A0092B-C50C-407E-A947-70E740481C1C}">
                  <a14:useLocalDpi xmlns:a14="http://schemas.microsoft.com/office/drawing/2010/main"/>
                </a:ext>
              </a:extLst>
            </a:blip>
            <a:stretch/>
          </p:blipFill>
          <p:spPr bwMode="auto">
            <a:xfrm>
              <a:off x="5160476" y="417221"/>
              <a:ext cx="5057208" cy="2844000"/>
            </a:xfrm>
            <a:prstGeom prst="rect">
              <a:avLst/>
            </a:prstGeom>
          </p:spPr>
        </p:pic>
        <p:pic>
          <p:nvPicPr>
            <p:cNvPr id="8" name="Grafik 6"/>
            <p:cNvPicPr>
              <a:picLocks noChangeAspect="1"/>
            </p:cNvPicPr>
            <p:nvPr/>
          </p:nvPicPr>
          <p:blipFill>
            <a:blip r:embed="rId5" cstate="screen">
              <a:extLst>
                <a:ext uri="{28A0092B-C50C-407E-A947-70E740481C1C}">
                  <a14:useLocalDpi xmlns:a14="http://schemas.microsoft.com/office/drawing/2010/main"/>
                </a:ext>
              </a:extLst>
            </a:blip>
            <a:stretch/>
          </p:blipFill>
          <p:spPr bwMode="auto">
            <a:xfrm>
              <a:off x="218088" y="3294259"/>
              <a:ext cx="4993194" cy="2808000"/>
            </a:xfrm>
            <a:prstGeom prst="rect">
              <a:avLst/>
            </a:prstGeom>
          </p:spPr>
        </p:pic>
        <p:pic>
          <p:nvPicPr>
            <p:cNvPr id="9" name="Grafik 7"/>
            <p:cNvPicPr>
              <a:picLocks noChangeAspect="1"/>
            </p:cNvPicPr>
            <p:nvPr/>
          </p:nvPicPr>
          <p:blipFill>
            <a:blip r:embed="rId6" cstate="screen">
              <a:extLst>
                <a:ext uri="{28A0092B-C50C-407E-A947-70E740481C1C}">
                  <a14:useLocalDpi xmlns:a14="http://schemas.microsoft.com/office/drawing/2010/main"/>
                </a:ext>
              </a:extLst>
            </a:blip>
            <a:stretch/>
          </p:blipFill>
          <p:spPr bwMode="auto">
            <a:xfrm>
              <a:off x="5160476" y="3294259"/>
              <a:ext cx="4993194" cy="2808000"/>
            </a:xfrm>
            <a:prstGeom prst="rect">
              <a:avLst/>
            </a:prstGeom>
          </p:spPr>
        </p:pic>
      </p:grpSp>
      <p:cxnSp>
        <p:nvCxnSpPr>
          <p:cNvPr id="10" name="Gerader Verbinder 16"/>
          <p:cNvCxnSpPr>
            <a:cxnSpLocks/>
          </p:cNvCxnSpPr>
          <p:nvPr/>
        </p:nvCxnSpPr>
        <p:spPr bwMode="auto">
          <a:xfrm>
            <a:off x="7738145" y="1342042"/>
            <a:ext cx="896700" cy="632231"/>
          </a:xfrm>
          <a:prstGeom prst="line">
            <a:avLst/>
          </a:prstGeom>
          <a:noFill/>
          <a:ln w="25400" cap="flat">
            <a:solidFill>
              <a:srgbClr val="C00000"/>
            </a:solidFill>
            <a:prstDash val="solid"/>
            <a:round/>
          </a:ln>
        </p:spPr>
        <p:style>
          <a:lnRef idx="0">
            <a:srgbClr val="000000"/>
          </a:lnRef>
          <a:fillRef idx="0">
            <a:srgbClr val="000000"/>
          </a:fillRef>
          <a:effectRef idx="0">
            <a:srgbClr val="000000"/>
          </a:effectRef>
          <a:fontRef idx="none"/>
        </p:style>
      </p:cxnSp>
      <p:cxnSp>
        <p:nvCxnSpPr>
          <p:cNvPr id="11" name="Gerader Verbinder 17"/>
          <p:cNvCxnSpPr>
            <a:cxnSpLocks/>
          </p:cNvCxnSpPr>
          <p:nvPr/>
        </p:nvCxnSpPr>
        <p:spPr bwMode="auto">
          <a:xfrm>
            <a:off x="7529802" y="4270437"/>
            <a:ext cx="884328" cy="571727"/>
          </a:xfrm>
          <a:prstGeom prst="line">
            <a:avLst/>
          </a:prstGeom>
          <a:noFill/>
          <a:ln w="25400" cap="flat">
            <a:solidFill>
              <a:srgbClr val="C00000"/>
            </a:solidFill>
            <a:prstDash val="solid"/>
            <a:round/>
          </a:ln>
        </p:spPr>
        <p:style>
          <a:lnRef idx="0">
            <a:srgbClr val="000000"/>
          </a:lnRef>
          <a:fillRef idx="0">
            <a:srgbClr val="000000"/>
          </a:fillRef>
          <a:effectRef idx="0">
            <a:srgbClr val="000000"/>
          </a:effectRef>
          <a:fontRef idx="none"/>
        </p:style>
      </p:cxnSp>
      <p:sp>
        <p:nvSpPr>
          <p:cNvPr id="12" name="Textfeld 18"/>
          <p:cNvSpPr>
            <a:spLocks/>
          </p:cNvSpPr>
          <p:nvPr/>
        </p:nvSpPr>
        <p:spPr bwMode="auto">
          <a:xfrm>
            <a:off x="6389701" y="3844296"/>
            <a:ext cx="1724627" cy="523216"/>
          </a:xfrm>
          <a:prstGeom prst="rect">
            <a:avLst/>
          </a:prstGeom>
          <a:noFill/>
          <a:ln w="12700" cap="flat">
            <a:noFill/>
            <a:miter lim="400000"/>
          </a:ln>
        </p:spPr>
        <p:style>
          <a:lnRef idx="0">
            <a:srgbClr val="000000"/>
          </a:lnRef>
          <a:fillRef idx="0">
            <a:srgbClr val="000000"/>
          </a:fillRef>
          <a:effectRef idx="0">
            <a:srgbClr val="000000"/>
          </a:effectRef>
          <a:fontRef idx="none"/>
        </p:style>
        <p:txBody>
          <a:bodyPr rot="0" spcFirstLastPara="1" vertOverflow="overflow" horzOverflow="overflow" vert="horz" wrap="square" lIns="45718" tIns="45718" rIns="45718" bIns="45718" numCol="1" spcCol="38100" rtlCol="0" anchor="t">
            <a:spAutoFit/>
          </a:bodyPr>
          <a:lstStyle/>
          <a:p>
            <a:pPr>
              <a:defRPr/>
            </a:pPr>
            <a:r>
              <a:rPr lang="de-DE" sz="1400">
                <a:solidFill>
                  <a:srgbClr val="C00000"/>
                </a:solidFill>
              </a:rPr>
              <a:t>ansteigende lineare Tendenz</a:t>
            </a:r>
            <a:endParaRPr lang="de-DE" sz="1400">
              <a:solidFill>
                <a:srgbClr val="C00000"/>
              </a:solidFill>
              <a:ea typeface="+mj-ea"/>
              <a:cs typeface="+mj-cs"/>
            </a:endParaRPr>
          </a:p>
        </p:txBody>
      </p:sp>
      <p:sp>
        <p:nvSpPr>
          <p:cNvPr id="13" name="Textfeld 19"/>
          <p:cNvSpPr>
            <a:spLocks/>
          </p:cNvSpPr>
          <p:nvPr/>
        </p:nvSpPr>
        <p:spPr bwMode="auto">
          <a:xfrm>
            <a:off x="6476039" y="901870"/>
            <a:ext cx="1724627" cy="523216"/>
          </a:xfrm>
          <a:prstGeom prst="rect">
            <a:avLst/>
          </a:prstGeom>
          <a:noFill/>
          <a:ln w="12700" cap="flat">
            <a:noFill/>
            <a:miter lim="400000"/>
          </a:ln>
        </p:spPr>
        <p:style>
          <a:lnRef idx="0">
            <a:srgbClr val="000000"/>
          </a:lnRef>
          <a:fillRef idx="0">
            <a:srgbClr val="000000"/>
          </a:fillRef>
          <a:effectRef idx="0">
            <a:srgbClr val="000000"/>
          </a:effectRef>
          <a:fontRef idx="none"/>
        </p:style>
        <p:txBody>
          <a:bodyPr rot="0" spcFirstLastPara="1" vertOverflow="overflow" horzOverflow="overflow" vert="horz" wrap="square" lIns="45718" tIns="45718" rIns="45718" bIns="45718" numCol="1" spcCol="38100" rtlCol="0" anchor="t">
            <a:spAutoFit/>
          </a:bodyPr>
          <a:lstStyle/>
          <a:p>
            <a:pPr>
              <a:defRPr/>
            </a:pPr>
            <a:r>
              <a:rPr lang="de-DE" sz="1400">
                <a:solidFill>
                  <a:srgbClr val="C00000"/>
                </a:solidFill>
              </a:rPr>
              <a:t>le</a:t>
            </a:r>
            <a:r>
              <a:rPr lang="de-DE" sz="1400">
                <a:solidFill>
                  <a:srgbClr val="C00000"/>
                </a:solidFill>
                <a:ea typeface="+mj-ea"/>
                <a:cs typeface="+mj-cs"/>
              </a:rPr>
              <a:t>icht abnehmende Tendenz</a:t>
            </a:r>
            <a:endParaRPr/>
          </a:p>
        </p:txBody>
      </p:sp>
      <p:cxnSp>
        <p:nvCxnSpPr>
          <p:cNvPr id="14" name="Gerader Verbinder 20"/>
          <p:cNvCxnSpPr>
            <a:cxnSpLocks/>
          </p:cNvCxnSpPr>
          <p:nvPr/>
        </p:nvCxnSpPr>
        <p:spPr bwMode="auto">
          <a:xfrm>
            <a:off x="2680937" y="1418300"/>
            <a:ext cx="1130784" cy="694716"/>
          </a:xfrm>
          <a:prstGeom prst="line">
            <a:avLst/>
          </a:prstGeom>
          <a:noFill/>
          <a:ln w="25400" cap="flat">
            <a:solidFill>
              <a:srgbClr val="C00000"/>
            </a:solidFill>
            <a:prstDash val="solid"/>
            <a:round/>
          </a:ln>
        </p:spPr>
        <p:style>
          <a:lnRef idx="0">
            <a:srgbClr val="000000"/>
          </a:lnRef>
          <a:fillRef idx="0">
            <a:srgbClr val="000000"/>
          </a:fillRef>
          <a:effectRef idx="0">
            <a:srgbClr val="000000"/>
          </a:effectRef>
          <a:fontRef idx="none"/>
        </p:style>
      </p:cxnSp>
      <p:cxnSp>
        <p:nvCxnSpPr>
          <p:cNvPr id="15" name="Gerader Verbinder 21"/>
          <p:cNvCxnSpPr>
            <a:cxnSpLocks/>
          </p:cNvCxnSpPr>
          <p:nvPr/>
        </p:nvCxnSpPr>
        <p:spPr bwMode="auto">
          <a:xfrm>
            <a:off x="2680937" y="4367512"/>
            <a:ext cx="983848" cy="564792"/>
          </a:xfrm>
          <a:prstGeom prst="line">
            <a:avLst/>
          </a:prstGeom>
          <a:noFill/>
          <a:ln w="25400" cap="flat">
            <a:solidFill>
              <a:srgbClr val="C00000"/>
            </a:solidFill>
            <a:prstDash val="solid"/>
            <a:round/>
          </a:ln>
        </p:spPr>
        <p:style>
          <a:lnRef idx="0">
            <a:srgbClr val="000000"/>
          </a:lnRef>
          <a:fillRef idx="0">
            <a:srgbClr val="000000"/>
          </a:fillRef>
          <a:effectRef idx="0">
            <a:srgbClr val="000000"/>
          </a:effectRef>
          <a:fontRef idx="none"/>
        </p:style>
      </p:cxnSp>
      <p:sp>
        <p:nvSpPr>
          <p:cNvPr id="16" name="Textfeld 22"/>
          <p:cNvSpPr>
            <a:spLocks/>
          </p:cNvSpPr>
          <p:nvPr/>
        </p:nvSpPr>
        <p:spPr bwMode="auto">
          <a:xfrm>
            <a:off x="1448235" y="1080434"/>
            <a:ext cx="1724627" cy="523216"/>
          </a:xfrm>
          <a:prstGeom prst="rect">
            <a:avLst/>
          </a:prstGeom>
          <a:noFill/>
          <a:ln w="12700" cap="flat">
            <a:noFill/>
            <a:miter lim="400000"/>
          </a:ln>
        </p:spPr>
        <p:style>
          <a:lnRef idx="0">
            <a:srgbClr val="000000"/>
          </a:lnRef>
          <a:fillRef idx="0">
            <a:srgbClr val="000000"/>
          </a:fillRef>
          <a:effectRef idx="0">
            <a:srgbClr val="000000"/>
          </a:effectRef>
          <a:fontRef idx="none"/>
        </p:style>
        <p:txBody>
          <a:bodyPr rot="0" spcFirstLastPara="1" vertOverflow="overflow" horzOverflow="overflow" vert="horz" wrap="square" lIns="45718" tIns="45718" rIns="45718" bIns="45718" numCol="1" spcCol="38100" rtlCol="0" anchor="t">
            <a:spAutoFit/>
          </a:bodyPr>
          <a:lstStyle/>
          <a:p>
            <a:pPr>
              <a:defRPr/>
            </a:pPr>
            <a:r>
              <a:rPr lang="de-DE" sz="1400">
                <a:solidFill>
                  <a:srgbClr val="C00000"/>
                </a:solidFill>
              </a:rPr>
              <a:t>le</a:t>
            </a:r>
            <a:r>
              <a:rPr lang="de-DE" sz="1400">
                <a:solidFill>
                  <a:srgbClr val="C00000"/>
                </a:solidFill>
                <a:ea typeface="+mj-ea"/>
                <a:cs typeface="+mj-cs"/>
              </a:rPr>
              <a:t>icht ansteigende Tendenz</a:t>
            </a:r>
            <a:endParaRPr/>
          </a:p>
        </p:txBody>
      </p:sp>
      <p:sp>
        <p:nvSpPr>
          <p:cNvPr id="17" name="Textfeld 23"/>
          <p:cNvSpPr>
            <a:spLocks/>
          </p:cNvSpPr>
          <p:nvPr/>
        </p:nvSpPr>
        <p:spPr bwMode="auto">
          <a:xfrm>
            <a:off x="1754610" y="4063874"/>
            <a:ext cx="1724627" cy="523216"/>
          </a:xfrm>
          <a:prstGeom prst="rect">
            <a:avLst/>
          </a:prstGeom>
          <a:noFill/>
          <a:ln w="12700" cap="flat">
            <a:noFill/>
            <a:miter lim="400000"/>
          </a:ln>
        </p:spPr>
        <p:style>
          <a:lnRef idx="0">
            <a:srgbClr val="000000"/>
          </a:lnRef>
          <a:fillRef idx="0">
            <a:srgbClr val="000000"/>
          </a:fillRef>
          <a:effectRef idx="0">
            <a:srgbClr val="000000"/>
          </a:effectRef>
          <a:fontRef idx="none"/>
        </p:style>
        <p:txBody>
          <a:bodyPr rot="0" spcFirstLastPara="1" vertOverflow="overflow" horzOverflow="overflow" vert="horz" wrap="square" lIns="45718" tIns="45718" rIns="45718" bIns="45718" numCol="1" spcCol="38100" rtlCol="0" anchor="t">
            <a:spAutoFit/>
          </a:bodyPr>
          <a:lstStyle/>
          <a:p>
            <a:pPr>
              <a:defRPr/>
            </a:pPr>
            <a:r>
              <a:rPr lang="de-DE" sz="1400">
                <a:solidFill>
                  <a:srgbClr val="C00000"/>
                </a:solidFill>
              </a:rPr>
              <a:t>le</a:t>
            </a:r>
            <a:r>
              <a:rPr lang="de-DE" sz="1400">
                <a:solidFill>
                  <a:srgbClr val="C00000"/>
                </a:solidFill>
                <a:ea typeface="+mj-ea"/>
                <a:cs typeface="+mj-cs"/>
              </a:rPr>
              <a:t>icht ansteigende Tendenz</a:t>
            </a:r>
            <a:endParaRPr/>
          </a:p>
        </p:txBody>
      </p:sp>
      <p:sp>
        <p:nvSpPr>
          <p:cNvPr id="18"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a:xfrm>
            <a:off x="4038600" y="6356350"/>
            <a:ext cx="4114800" cy="365125"/>
          </a:xfrm>
        </p:spPr>
        <p:txBody>
          <a:bodyPr/>
          <a:lstStyle/>
          <a:p>
            <a:r>
              <a:rPr lang="de-DE"/>
              <a:t>Allgemeines zum Klimawandel</a:t>
            </a:r>
            <a:endParaRPr lang="de-DE" dirty="0"/>
          </a:p>
        </p:txBody>
      </p:sp>
    </p:spTree>
    <p:extLst>
      <p:ext uri="{BB962C8B-B14F-4D97-AF65-F5344CB8AC3E}">
        <p14:creationId xmlns:p14="http://schemas.microsoft.com/office/powerpoint/2010/main" val="3389029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Veränderung der Starkniederschläge </a:t>
            </a:r>
            <a:r>
              <a:rPr lang="de-DE" sz="3100"/>
              <a:t>(Winter &amp; Sommer)</a:t>
            </a:r>
          </a:p>
        </p:txBody>
      </p:sp>
      <p:pic>
        <p:nvPicPr>
          <p:cNvPr id="5" name="Image 53" descr="HD NM:Users:n.metayer:Desktop:Capture d’écran 2017-02-06 à 12.59.50.png"/>
          <p:cNvPicPr/>
          <p:nvPr/>
        </p:nvPicPr>
        <p:blipFill>
          <a:blip r:embed="rId3" cstate="screen">
            <a:extLst>
              <a:ext uri="{28A0092B-C50C-407E-A947-70E740481C1C}">
                <a14:useLocalDpi xmlns:a14="http://schemas.microsoft.com/office/drawing/2010/main"/>
              </a:ext>
            </a:extLst>
          </a:blip>
          <a:srcRect t="8572"/>
          <a:stretch/>
        </p:blipFill>
        <p:spPr bwMode="auto">
          <a:xfrm>
            <a:off x="1904070" y="1102991"/>
            <a:ext cx="8091173" cy="5544273"/>
          </a:xfrm>
          <a:prstGeom prst="rect">
            <a:avLst/>
          </a:prstGeom>
          <a:noFill/>
          <a:ln>
            <a:noFill/>
          </a:ln>
        </p:spPr>
      </p:pic>
      <p:sp>
        <p:nvSpPr>
          <p:cNvPr id="6" name="Rechteck 3"/>
          <p:cNvSpPr/>
          <p:nvPr/>
        </p:nvSpPr>
        <p:spPr bwMode="auto">
          <a:xfrm>
            <a:off x="6108113" y="6342369"/>
            <a:ext cx="4953000" cy="430887"/>
          </a:xfrm>
          <a:prstGeom prst="rect">
            <a:avLst/>
          </a:prstGeom>
        </p:spPr>
        <p:txBody>
          <a:bodyPr>
            <a:spAutoFit/>
          </a:bodyPr>
          <a:lstStyle/>
          <a:p>
            <a:pPr>
              <a:defRPr/>
            </a:pPr>
            <a:r>
              <a:rPr lang="en-US" sz="1100" dirty="0"/>
              <a:t>EEA-Report 2016:</a:t>
            </a:r>
            <a:endParaRPr dirty="0"/>
          </a:p>
          <a:p>
            <a:pPr>
              <a:defRPr/>
            </a:pPr>
            <a:r>
              <a:rPr lang="en-US" sz="1100" dirty="0"/>
              <a:t>Climate change, impacts and vulnerability in Europe 2016</a:t>
            </a:r>
            <a:endParaRPr lang="de-DE" sz="1100" dirty="0"/>
          </a:p>
        </p:txBody>
      </p:sp>
    </p:spTree>
    <p:extLst>
      <p:ext uri="{BB962C8B-B14F-4D97-AF65-F5344CB8AC3E}">
        <p14:creationId xmlns:p14="http://schemas.microsoft.com/office/powerpoint/2010/main" val="1777438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pic>
        <p:nvPicPr>
          <p:cNvPr id="6" name="Inhaltsplatzhalter 5">
            <a:extLst>
              <a:ext uri="{FF2B5EF4-FFF2-40B4-BE49-F238E27FC236}">
                <a16:creationId xmlns:a16="http://schemas.microsoft.com/office/drawing/2014/main" id="{E731D35F-414B-46F3-BC92-D9745294F2ED}"/>
              </a:ext>
            </a:extLst>
          </p:cNvPr>
          <p:cNvPicPr>
            <a:picLocks noGrp="1" noChangeAspect="1"/>
          </p:cNvPicPr>
          <p:nvPr>
            <p:ph idx="1"/>
          </p:nvPr>
        </p:nvPicPr>
        <p:blipFill>
          <a:blip r:embed="rId3" cstate="screen">
            <a:extLst>
              <a:ext uri="{28A0092B-C50C-407E-A947-70E740481C1C}">
                <a14:useLocalDpi xmlns:a14="http://schemas.microsoft.com/office/drawing/2010/main"/>
              </a:ext>
            </a:extLst>
          </a:blip>
          <a:stretch>
            <a:fillRect/>
          </a:stretch>
        </p:blipFill>
        <p:spPr>
          <a:xfrm>
            <a:off x="2629014" y="1463675"/>
            <a:ext cx="6933971" cy="4713288"/>
          </a:xfrm>
          <a:prstGeom prst="rect">
            <a:avLst/>
          </a:prstGeom>
        </p:spPr>
      </p:pic>
    </p:spTree>
    <p:extLst>
      <p:ext uri="{BB962C8B-B14F-4D97-AF65-F5344CB8AC3E}">
        <p14:creationId xmlns:p14="http://schemas.microsoft.com/office/powerpoint/2010/main" val="2289813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buNone/>
            </a:pPr>
            <a:r>
              <a:rPr lang="de-DE" b="1" u="sng" dirty="0">
                <a:latin typeface="+mj-lt"/>
              </a:rPr>
              <a:t>Zusammenfassung</a:t>
            </a:r>
            <a:r>
              <a:rPr lang="de-DE" dirty="0"/>
              <a:t>: </a:t>
            </a:r>
          </a:p>
          <a:p>
            <a:pPr marL="0" indent="0">
              <a:buNone/>
            </a:pPr>
            <a:endParaRPr lang="de-DE" b="1" dirty="0"/>
          </a:p>
          <a:p>
            <a:pPr>
              <a:spcAft>
                <a:spcPts val="1200"/>
              </a:spcAft>
            </a:pPr>
            <a:r>
              <a:rPr lang="de-DE" b="1" dirty="0"/>
              <a:t> Starke Schwankungen </a:t>
            </a:r>
            <a:r>
              <a:rPr lang="de-DE" dirty="0"/>
              <a:t>von Jahr zu Jahr (hohe Variabilität) bzw. „festgefahrene“ Wetterlagen</a:t>
            </a:r>
          </a:p>
          <a:p>
            <a:pPr marL="342900" indent="-342900">
              <a:spcAft>
                <a:spcPts val="600"/>
              </a:spcAft>
            </a:pPr>
            <a:r>
              <a:rPr lang="de-DE" b="1" dirty="0"/>
              <a:t>Niederschlagsverteilung</a:t>
            </a:r>
            <a:r>
              <a:rPr lang="de-DE" dirty="0"/>
              <a:t> ändert sich</a:t>
            </a:r>
          </a:p>
          <a:p>
            <a:pPr marL="701675" lvl="1" indent="-342900">
              <a:spcAft>
                <a:spcPts val="600"/>
              </a:spcAft>
              <a:buFont typeface="Courier New" panose="02070309020205020404" pitchFamily="49" charset="0"/>
              <a:buChar char="o"/>
            </a:pPr>
            <a:r>
              <a:rPr lang="de-DE" sz="2800" dirty="0"/>
              <a:t>Tendenz: Mehr Niederschläge im Winter, weniger im Sommer</a:t>
            </a:r>
          </a:p>
          <a:p>
            <a:pPr marL="701675" lvl="1" indent="-342900">
              <a:spcAft>
                <a:spcPts val="600"/>
              </a:spcAft>
              <a:buFont typeface="Courier New" panose="02070309020205020404" pitchFamily="49" charset="0"/>
              <a:buChar char="o"/>
            </a:pPr>
            <a:r>
              <a:rPr lang="de-DE" sz="2800" dirty="0"/>
              <a:t>Zunehmend negative klimatische Wasserbilanz im Sommer, erhöhte Verdunstung</a:t>
            </a:r>
          </a:p>
          <a:p>
            <a:pPr marL="701675" lvl="1" indent="-342900">
              <a:spcAft>
                <a:spcPts val="1800"/>
              </a:spcAft>
              <a:buFont typeface="Courier New" panose="02070309020205020404" pitchFamily="49" charset="0"/>
              <a:buChar char="o"/>
            </a:pPr>
            <a:r>
              <a:rPr lang="de-DE" sz="2800" dirty="0"/>
              <a:t>Niederschlagsereignisse werden extremer, kleinräumiger</a:t>
            </a:r>
          </a:p>
          <a:p>
            <a:pPr marL="0" indent="0">
              <a:buNone/>
            </a:pPr>
            <a:endParaRPr lang="de-DE" dirty="0"/>
          </a:p>
        </p:txBody>
      </p:sp>
    </p:spTree>
    <p:extLst>
      <p:ext uri="{BB962C8B-B14F-4D97-AF65-F5344CB8AC3E}">
        <p14:creationId xmlns:p14="http://schemas.microsoft.com/office/powerpoint/2010/main" val="1541960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buNone/>
            </a:pPr>
            <a:r>
              <a:rPr lang="de-DE" b="1" u="sng" dirty="0">
                <a:latin typeface="+mj-lt"/>
              </a:rPr>
              <a:t>Zusammenfassung</a:t>
            </a:r>
            <a:r>
              <a:rPr lang="de-DE" dirty="0"/>
              <a:t>: </a:t>
            </a:r>
          </a:p>
          <a:p>
            <a:pPr marL="342900" indent="-342900"/>
            <a:endParaRPr lang="de-DE" dirty="0"/>
          </a:p>
          <a:p>
            <a:pPr marL="342900" indent="-342900"/>
            <a:r>
              <a:rPr lang="de-DE" b="1" dirty="0"/>
              <a:t>Extremwetter-Ereignisse</a:t>
            </a:r>
            <a:r>
              <a:rPr lang="de-DE" dirty="0"/>
              <a:t> werden zunehmen</a:t>
            </a:r>
          </a:p>
          <a:p>
            <a:pPr marL="815975" lvl="1" indent="-457200">
              <a:spcAft>
                <a:spcPts val="1200"/>
              </a:spcAft>
              <a:buFont typeface="Courier New" panose="02070309020205020404" pitchFamily="49" charset="0"/>
              <a:buChar char="o"/>
            </a:pPr>
            <a:r>
              <a:rPr lang="de-DE" sz="2800" dirty="0"/>
              <a:t>Hitzewellen, Trockenheit, (lokale) Unwetter</a:t>
            </a:r>
          </a:p>
          <a:p>
            <a:pPr marL="342900" indent="-342900">
              <a:lnSpc>
                <a:spcPct val="100000"/>
              </a:lnSpc>
            </a:pPr>
            <a:r>
              <a:rPr lang="de-DE" b="1" dirty="0"/>
              <a:t>Verlängerte Vegetationsperiode</a:t>
            </a:r>
          </a:p>
          <a:p>
            <a:pPr marL="815975" lvl="1" indent="-457200">
              <a:spcAft>
                <a:spcPts val="600"/>
              </a:spcAft>
              <a:buFont typeface="Courier New" panose="02070309020205020404" pitchFamily="49" charset="0"/>
              <a:buChar char="o"/>
            </a:pPr>
            <a:r>
              <a:rPr lang="de-DE" sz="2800" dirty="0"/>
              <a:t>Milderer Herbst / Winter </a:t>
            </a:r>
          </a:p>
          <a:p>
            <a:pPr marL="815975" lvl="1" indent="-457200">
              <a:spcAft>
                <a:spcPts val="600"/>
              </a:spcAft>
              <a:buFont typeface="Courier New" panose="02070309020205020404" pitchFamily="49" charset="0"/>
              <a:buChar char="o"/>
            </a:pPr>
            <a:r>
              <a:rPr lang="de-DE" sz="2800" dirty="0"/>
              <a:t>Früherer Vegetationsbeginn</a:t>
            </a:r>
          </a:p>
          <a:p>
            <a:endParaRPr lang="de-DE" dirty="0"/>
          </a:p>
        </p:txBody>
      </p:sp>
    </p:spTree>
    <p:extLst>
      <p:ext uri="{BB962C8B-B14F-4D97-AF65-F5344CB8AC3E}">
        <p14:creationId xmlns:p14="http://schemas.microsoft.com/office/powerpoint/2010/main" val="35662581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a:xfrm>
            <a:off x="838199" y="1463040"/>
            <a:ext cx="10803673" cy="4713923"/>
          </a:xfrm>
        </p:spPr>
        <p:txBody>
          <a:bodyPr/>
          <a:lstStyle/>
          <a:p>
            <a:pPr marL="0" indent="0">
              <a:spcAft>
                <a:spcPts val="1200"/>
              </a:spcAft>
              <a:buNone/>
            </a:pPr>
            <a:r>
              <a:rPr lang="de-DE" dirty="0">
                <a:solidFill>
                  <a:srgbClr val="C00000"/>
                </a:solidFill>
              </a:rPr>
              <a:t>Negative</a:t>
            </a:r>
            <a:r>
              <a:rPr lang="de-DE" dirty="0"/>
              <a:t> Auswirkungen auf die Landwirtschaft:</a:t>
            </a:r>
          </a:p>
          <a:p>
            <a:pPr>
              <a:lnSpc>
                <a:spcPct val="100000"/>
              </a:lnSpc>
              <a:spcAft>
                <a:spcPts val="1200"/>
              </a:spcAft>
              <a:buFont typeface="Wingdings" panose="05000000000000000000" pitchFamily="2" charset="2"/>
              <a:buChar char="Ø"/>
            </a:pPr>
            <a:r>
              <a:rPr lang="de-DE" dirty="0"/>
              <a:t> Sinkende Ertragssicherheit landwirtschaftlicher Kulturen durch:</a:t>
            </a:r>
          </a:p>
          <a:p>
            <a:pPr marL="701675" lvl="1" indent="-342900">
              <a:buFont typeface="Courier New" panose="02070309020205020404" pitchFamily="49" charset="0"/>
              <a:buChar char="o"/>
            </a:pPr>
            <a:r>
              <a:rPr lang="de-DE" sz="2800" dirty="0"/>
              <a:t>Starkregenereignisse bzw. Trockenheit und zunehmender Hitzestress</a:t>
            </a:r>
          </a:p>
          <a:p>
            <a:pPr marL="701675" lvl="1" indent="-342900">
              <a:buFont typeface="Courier New" panose="02070309020205020404" pitchFamily="49" charset="0"/>
              <a:buChar char="o"/>
            </a:pPr>
            <a:r>
              <a:rPr lang="de-DE" sz="2800" dirty="0"/>
              <a:t>Fehlende Vernalisation (Kältereiz) im Winter</a:t>
            </a:r>
          </a:p>
          <a:p>
            <a:pPr marL="701675" lvl="1" indent="-342900">
              <a:spcAft>
                <a:spcPts val="1200"/>
              </a:spcAft>
              <a:buFont typeface="Courier New" panose="02070309020205020404" pitchFamily="49" charset="0"/>
              <a:buChar char="o"/>
            </a:pPr>
            <a:r>
              <a:rPr lang="de-DE" sz="2800" dirty="0"/>
              <a:t>Geringere Wirksamkeit von Pflanzenschutzmitteln</a:t>
            </a:r>
          </a:p>
          <a:p>
            <a:pPr>
              <a:lnSpc>
                <a:spcPct val="100000"/>
              </a:lnSpc>
              <a:spcAft>
                <a:spcPts val="1200"/>
              </a:spcAft>
              <a:buFont typeface="Wingdings" panose="05000000000000000000" pitchFamily="2" charset="2"/>
              <a:buChar char="Ø"/>
            </a:pPr>
            <a:r>
              <a:rPr lang="de-DE" dirty="0"/>
              <a:t> Risiko eines verstärkten Humusabbaus und damit Nährstofffreisetzung </a:t>
            </a:r>
          </a:p>
          <a:p>
            <a:pPr>
              <a:lnSpc>
                <a:spcPct val="100000"/>
              </a:lnSpc>
              <a:spcAft>
                <a:spcPts val="1200"/>
              </a:spcAft>
              <a:buFont typeface="Wingdings" panose="05000000000000000000" pitchFamily="2" charset="2"/>
              <a:buChar char="Ø"/>
            </a:pPr>
            <a:r>
              <a:rPr lang="de-DE" dirty="0"/>
              <a:t> Zunahme von Schädlingen, Krankheiten und wärmeliebender Schadpflanzen</a:t>
            </a:r>
          </a:p>
          <a:p>
            <a:pPr>
              <a:lnSpc>
                <a:spcPct val="100000"/>
              </a:lnSpc>
              <a:spcAft>
                <a:spcPts val="1200"/>
              </a:spcAft>
              <a:buFont typeface="Wingdings" panose="05000000000000000000" pitchFamily="2" charset="2"/>
              <a:buChar char="Ø"/>
            </a:pPr>
            <a:endParaRPr lang="de-DE" dirty="0"/>
          </a:p>
          <a:p>
            <a:pPr marL="342900" indent="-342900"/>
            <a:endParaRPr lang="de-DE" dirty="0"/>
          </a:p>
          <a:p>
            <a:endParaRPr lang="de-DE" dirty="0"/>
          </a:p>
        </p:txBody>
      </p:sp>
    </p:spTree>
    <p:extLst>
      <p:ext uri="{BB962C8B-B14F-4D97-AF65-F5344CB8AC3E}">
        <p14:creationId xmlns:p14="http://schemas.microsoft.com/office/powerpoint/2010/main" val="2009106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Allgemeines zum Klimawandel</a:t>
            </a:r>
          </a:p>
        </p:txBody>
      </p:sp>
      <p:sp>
        <p:nvSpPr>
          <p:cNvPr id="4" name="Fußzeilenplatzhalter 3">
            <a:extLst>
              <a:ext uri="{FF2B5EF4-FFF2-40B4-BE49-F238E27FC236}">
                <a16:creationId xmlns:a16="http://schemas.microsoft.com/office/drawing/2014/main" id="{FA760417-7274-4529-A2ED-49DE98465DC3}"/>
              </a:ext>
            </a:extLst>
          </p:cNvPr>
          <p:cNvSpPr>
            <a:spLocks noGrp="1"/>
          </p:cNvSpPr>
          <p:nvPr>
            <p:ph type="ftr" sz="quarter" idx="10"/>
          </p:nvPr>
        </p:nvSpPr>
        <p:spPr/>
        <p:txBody>
          <a:bodyPr/>
          <a:lstStyle/>
          <a:p>
            <a:r>
              <a:rPr lang="de-DE"/>
              <a:t>Allgemeines zum Klimawandel</a:t>
            </a:r>
            <a:endParaRPr lang="de-DE" dirty="0"/>
          </a:p>
        </p:txBody>
      </p:sp>
      <p:sp>
        <p:nvSpPr>
          <p:cNvPr id="5" name="Inhaltsplatzhalter 4">
            <a:extLst>
              <a:ext uri="{FF2B5EF4-FFF2-40B4-BE49-F238E27FC236}">
                <a16:creationId xmlns:a16="http://schemas.microsoft.com/office/drawing/2014/main" id="{8D17DDA8-DB8D-4D7A-A0FA-7A2C3A14B501}"/>
              </a:ext>
            </a:extLst>
          </p:cNvPr>
          <p:cNvSpPr>
            <a:spLocks noGrp="1"/>
          </p:cNvSpPr>
          <p:nvPr>
            <p:ph idx="1"/>
          </p:nvPr>
        </p:nvSpPr>
        <p:spPr/>
        <p:txBody>
          <a:bodyPr/>
          <a:lstStyle/>
          <a:p>
            <a:pPr marL="0" indent="0">
              <a:spcAft>
                <a:spcPts val="1200"/>
              </a:spcAft>
              <a:buNone/>
            </a:pPr>
            <a:r>
              <a:rPr lang="de-DE" dirty="0">
                <a:solidFill>
                  <a:schemeClr val="accent1"/>
                </a:solidFill>
              </a:rPr>
              <a:t>Positive</a:t>
            </a:r>
            <a:r>
              <a:rPr lang="de-DE" dirty="0"/>
              <a:t> Auswirkungen auf die Landwirtschaft:</a:t>
            </a:r>
          </a:p>
          <a:p>
            <a:pPr>
              <a:spcAft>
                <a:spcPts val="1200"/>
              </a:spcAft>
              <a:buFont typeface="Wingdings" panose="05000000000000000000" pitchFamily="2" charset="2"/>
              <a:buChar char="Ø"/>
            </a:pPr>
            <a:r>
              <a:rPr lang="de-DE" dirty="0"/>
              <a:t> Verlängerte Vegetationsperiode</a:t>
            </a:r>
          </a:p>
          <a:p>
            <a:pPr>
              <a:spcAft>
                <a:spcPts val="1200"/>
              </a:spcAft>
              <a:buFont typeface="Wingdings" panose="05000000000000000000" pitchFamily="2" charset="2"/>
              <a:buChar char="Ø"/>
            </a:pPr>
            <a:r>
              <a:rPr lang="de-DE" dirty="0"/>
              <a:t> Stärkeres Pflanzenwachstum durch höhere CO</a:t>
            </a:r>
            <a:r>
              <a:rPr lang="de-DE" baseline="-25000" dirty="0"/>
              <a:t>2</a:t>
            </a:r>
            <a:r>
              <a:rPr lang="de-DE" dirty="0"/>
              <a:t>-Konzentration</a:t>
            </a:r>
          </a:p>
          <a:p>
            <a:pPr>
              <a:spcAft>
                <a:spcPts val="1200"/>
              </a:spcAft>
              <a:buFont typeface="Wingdings" panose="05000000000000000000" pitchFamily="2" charset="2"/>
              <a:buChar char="Ø"/>
            </a:pPr>
            <a:r>
              <a:rPr lang="de-DE" dirty="0"/>
              <a:t> Anbau neuer Kulturen </a:t>
            </a:r>
          </a:p>
          <a:p>
            <a:pPr>
              <a:spcAft>
                <a:spcPts val="1200"/>
              </a:spcAft>
              <a:buFont typeface="Wingdings" panose="05000000000000000000" pitchFamily="2" charset="2"/>
              <a:buChar char="Ø"/>
            </a:pPr>
            <a:r>
              <a:rPr lang="de-DE" dirty="0"/>
              <a:t> Möglicher Zweitfrucht-Anbau </a:t>
            </a:r>
          </a:p>
        </p:txBody>
      </p:sp>
    </p:spTree>
    <p:extLst>
      <p:ext uri="{BB962C8B-B14F-4D97-AF65-F5344CB8AC3E}">
        <p14:creationId xmlns:p14="http://schemas.microsoft.com/office/powerpoint/2010/main" val="27560275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Nachhaltige Anpassungsmaßnahmen</a:t>
            </a:r>
          </a:p>
        </p:txBody>
      </p:sp>
      <p:sp>
        <p:nvSpPr>
          <p:cNvPr id="3" name="Inhaltsplatzhalter 2"/>
          <p:cNvSpPr>
            <a:spLocks noGrp="1"/>
          </p:cNvSpPr>
          <p:nvPr>
            <p:ph idx="1"/>
          </p:nvPr>
        </p:nvSpPr>
        <p:spPr/>
        <p:txBody>
          <a:bodyPr/>
          <a:lstStyle/>
          <a:p>
            <a:pPr marL="0" indent="0">
              <a:buNone/>
            </a:pPr>
            <a:r>
              <a:rPr lang="de-DE" sz="3600" dirty="0"/>
              <a:t>Reduzierung des Risikos auf einzelbetrieblicher Ebene </a:t>
            </a:r>
          </a:p>
          <a:p>
            <a:pPr marL="0" indent="0">
              <a:buNone/>
            </a:pPr>
            <a:endParaRPr lang="de-DE" sz="3600" dirty="0"/>
          </a:p>
          <a:p>
            <a:pPr marL="0" indent="0">
              <a:buNone/>
            </a:pPr>
            <a:r>
              <a:rPr lang="de-DE" sz="3600" dirty="0"/>
              <a:t>-&gt; Diversifizierung</a:t>
            </a:r>
          </a:p>
          <a:p>
            <a:pPr marL="0" indent="0">
              <a:buNone/>
            </a:pPr>
            <a:endParaRPr lang="de-DE" sz="3600" dirty="0"/>
          </a:p>
          <a:p>
            <a:pPr marL="0" indent="0">
              <a:buNone/>
            </a:pPr>
            <a:r>
              <a:rPr lang="de-DE" sz="3600" dirty="0"/>
              <a:t>-&gt; Erhöhung der Widerstandsfähigkeit des Bodens</a:t>
            </a:r>
          </a:p>
          <a:p>
            <a:pPr marL="0" indent="0">
              <a:buNone/>
            </a:pPr>
            <a:endParaRPr lang="de-DE" sz="3600" dirty="0"/>
          </a:p>
          <a:p>
            <a:pPr marL="0" indent="0">
              <a:buNone/>
            </a:pPr>
            <a:r>
              <a:rPr lang="de-DE" sz="3600" dirty="0"/>
              <a:t>-&gt; Versicherung</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spTree>
    <p:extLst>
      <p:ext uri="{BB962C8B-B14F-4D97-AF65-F5344CB8AC3E}">
        <p14:creationId xmlns:p14="http://schemas.microsoft.com/office/powerpoint/2010/main" val="31418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Nachhaltige Anpassungsmaßnahmen</a:t>
            </a:r>
          </a:p>
        </p:txBody>
      </p:sp>
      <p:sp>
        <p:nvSpPr>
          <p:cNvPr id="3" name="Inhaltsplatzhalter 2"/>
          <p:cNvSpPr>
            <a:spLocks noGrp="1"/>
          </p:cNvSpPr>
          <p:nvPr>
            <p:ph idx="1"/>
          </p:nvPr>
        </p:nvSpPr>
        <p:spPr/>
        <p:txBody>
          <a:bodyPr/>
          <a:lstStyle/>
          <a:p>
            <a:pPr marL="0" indent="0">
              <a:buNone/>
            </a:pPr>
            <a:r>
              <a:rPr lang="de-DE" sz="3600" dirty="0"/>
              <a:t>Reduzierung des Risikos auf einzelbetrieblicher Ebene </a:t>
            </a:r>
          </a:p>
          <a:p>
            <a:pPr marL="0" indent="0">
              <a:buNone/>
            </a:pPr>
            <a:endParaRPr lang="de-DE" sz="3600" dirty="0"/>
          </a:p>
          <a:p>
            <a:pPr marL="0" indent="0">
              <a:buNone/>
            </a:pPr>
            <a:r>
              <a:rPr lang="de-DE" sz="3600" dirty="0">
                <a:solidFill>
                  <a:schemeClr val="bg1">
                    <a:lumMod val="65000"/>
                  </a:schemeClr>
                </a:solidFill>
              </a:rPr>
              <a:t>-&gt; Diversifizierung</a:t>
            </a:r>
          </a:p>
          <a:p>
            <a:pPr marL="0" indent="0">
              <a:buNone/>
            </a:pPr>
            <a:endParaRPr lang="de-DE" sz="3600" dirty="0"/>
          </a:p>
          <a:p>
            <a:pPr marL="0" indent="0">
              <a:buNone/>
            </a:pPr>
            <a:r>
              <a:rPr lang="de-DE" sz="3600" dirty="0"/>
              <a:t>-&gt; Erhöhung der Widerstandsfähigkeit des Bodens</a:t>
            </a:r>
          </a:p>
          <a:p>
            <a:pPr marL="0" indent="0">
              <a:buNone/>
            </a:pPr>
            <a:endParaRPr lang="de-DE" sz="3600" dirty="0"/>
          </a:p>
          <a:p>
            <a:pPr marL="0" indent="0">
              <a:buNone/>
            </a:pPr>
            <a:r>
              <a:rPr lang="de-DE" sz="3600" dirty="0">
                <a:solidFill>
                  <a:schemeClr val="bg1">
                    <a:lumMod val="65000"/>
                  </a:schemeClr>
                </a:solidFill>
              </a:rPr>
              <a:t>-&gt; Versicherung</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spTree>
    <p:extLst>
      <p:ext uri="{BB962C8B-B14F-4D97-AF65-F5344CB8AC3E}">
        <p14:creationId xmlns:p14="http://schemas.microsoft.com/office/powerpoint/2010/main" val="16386060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feld 2"/>
          <p:cNvSpPr>
            <a:spLocks/>
          </p:cNvSpPr>
          <p:nvPr/>
        </p:nvSpPr>
        <p:spPr bwMode="auto">
          <a:xfrm>
            <a:off x="8436273" y="2267903"/>
            <a:ext cx="1819554" cy="599988"/>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Standort</a:t>
            </a:r>
            <a:endParaRPr/>
          </a:p>
        </p:txBody>
      </p:sp>
      <p:sp>
        <p:nvSpPr>
          <p:cNvPr id="5" name="Textfeld 2"/>
          <p:cNvSpPr>
            <a:spLocks/>
          </p:cNvSpPr>
          <p:nvPr/>
        </p:nvSpPr>
        <p:spPr bwMode="auto">
          <a:xfrm>
            <a:off x="4575228" y="2000814"/>
            <a:ext cx="2315066" cy="560965"/>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Wasserhaushalt</a:t>
            </a:r>
          </a:p>
        </p:txBody>
      </p:sp>
      <p:sp>
        <p:nvSpPr>
          <p:cNvPr id="6" name="Textfeld 2"/>
          <p:cNvSpPr>
            <a:spLocks/>
          </p:cNvSpPr>
          <p:nvPr/>
        </p:nvSpPr>
        <p:spPr bwMode="auto">
          <a:xfrm>
            <a:off x="3089564" y="5121393"/>
            <a:ext cx="2842239" cy="527655"/>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defPPr>
              <a:defRPr lang="de-DE"/>
            </a:defPPr>
            <a:lvl1pPr>
              <a:spcBef>
                <a:spcPts val="600"/>
              </a:spcBef>
              <a:spcAft>
                <a:spcPts val="1200"/>
              </a:spcAft>
              <a:defRPr sz="2400">
                <a:ea typeface="Calibri"/>
                <a:cs typeface="Times New Roman"/>
              </a:defRPr>
            </a:lvl1pPr>
          </a:lstStyle>
          <a:p>
            <a:pPr>
              <a:defRPr/>
            </a:pPr>
            <a:r>
              <a:rPr lang="de-DE"/>
              <a:t>Kohlenstoffspeicher</a:t>
            </a:r>
            <a:endParaRPr/>
          </a:p>
        </p:txBody>
      </p:sp>
      <p:sp>
        <p:nvSpPr>
          <p:cNvPr id="7" name="Textfeld 2"/>
          <p:cNvSpPr>
            <a:spLocks/>
          </p:cNvSpPr>
          <p:nvPr/>
        </p:nvSpPr>
        <p:spPr bwMode="auto">
          <a:xfrm>
            <a:off x="6872236" y="4874049"/>
            <a:ext cx="2626214" cy="998728"/>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defPPr>
              <a:defRPr lang="de-DE"/>
            </a:defPPr>
            <a:lvl1pPr>
              <a:spcBef>
                <a:spcPts val="600"/>
              </a:spcBef>
              <a:spcAft>
                <a:spcPts val="1200"/>
              </a:spcAft>
              <a:defRPr sz="2400">
                <a:ea typeface="Calibri"/>
                <a:cs typeface="Times New Roman"/>
              </a:defRPr>
            </a:lvl1pPr>
          </a:lstStyle>
          <a:p>
            <a:pPr>
              <a:defRPr/>
            </a:pPr>
            <a:r>
              <a:rPr lang="de-DE"/>
              <a:t>Nährstoffspeicher/ Pflanzenernährer</a:t>
            </a:r>
            <a:endParaRPr/>
          </a:p>
        </p:txBody>
      </p:sp>
      <p:sp>
        <p:nvSpPr>
          <p:cNvPr id="8" name="Textfeld 2"/>
          <p:cNvSpPr>
            <a:spLocks/>
          </p:cNvSpPr>
          <p:nvPr/>
        </p:nvSpPr>
        <p:spPr bwMode="auto">
          <a:xfrm>
            <a:off x="5606098" y="3228024"/>
            <a:ext cx="1958484" cy="112230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800">
                <a:ea typeface="Calibri"/>
                <a:cs typeface="Times New Roman"/>
              </a:rPr>
              <a:t>Funktionen des Bodens</a:t>
            </a:r>
            <a:endParaRPr lang="de-DE">
              <a:ea typeface="Calibri"/>
              <a:cs typeface="Times New Roman"/>
            </a:endParaRPr>
          </a:p>
        </p:txBody>
      </p:sp>
      <p:cxnSp>
        <p:nvCxnSpPr>
          <p:cNvPr id="9" name="Gerader Verbinder 3"/>
          <p:cNvCxnSpPr>
            <a:cxnSpLocks/>
          </p:cNvCxnSpPr>
          <p:nvPr/>
        </p:nvCxnSpPr>
        <p:spPr bwMode="auto">
          <a:xfrm flipH="1" flipV="1">
            <a:off x="5732761" y="2567898"/>
            <a:ext cx="304357" cy="66012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Gerader Verbinder 11"/>
          <p:cNvCxnSpPr>
            <a:cxnSpLocks/>
          </p:cNvCxnSpPr>
          <p:nvPr/>
        </p:nvCxnSpPr>
        <p:spPr bwMode="auto">
          <a:xfrm flipV="1">
            <a:off x="5181600" y="4349868"/>
            <a:ext cx="424498" cy="7715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r Verbinder 12"/>
          <p:cNvCxnSpPr>
            <a:cxnSpLocks/>
          </p:cNvCxnSpPr>
          <p:nvPr/>
        </p:nvCxnSpPr>
        <p:spPr bwMode="auto">
          <a:xfrm flipH="1">
            <a:off x="7552316" y="2801973"/>
            <a:ext cx="878853" cy="426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r Verbinder 13"/>
          <p:cNvCxnSpPr>
            <a:cxnSpLocks/>
          </p:cNvCxnSpPr>
          <p:nvPr/>
        </p:nvCxnSpPr>
        <p:spPr bwMode="auto">
          <a:xfrm flipH="1" flipV="1">
            <a:off x="7561407" y="4350326"/>
            <a:ext cx="427673" cy="5237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itel 1"/>
          <p:cNvSpPr>
            <a:spLocks noGrp="1"/>
          </p:cNvSpPr>
          <p:nvPr>
            <p:ph type="title"/>
          </p:nvPr>
        </p:nvSpPr>
        <p:spPr bwMode="auto">
          <a:xfrm>
            <a:off x="838200" y="365125"/>
            <a:ext cx="9362308" cy="918528"/>
          </a:xfrm>
        </p:spPr>
        <p:txBody>
          <a:bodyPr/>
          <a:lstStyle/>
          <a:p>
            <a:pPr>
              <a:defRPr/>
            </a:pPr>
            <a:r>
              <a:rPr lang="de-DE"/>
              <a:t>Funktionen des Bodens</a:t>
            </a:r>
          </a:p>
        </p:txBody>
      </p:sp>
      <p:sp>
        <p:nvSpPr>
          <p:cNvPr id="14" name="Textfeld 2"/>
          <p:cNvSpPr>
            <a:spLocks/>
          </p:cNvSpPr>
          <p:nvPr/>
        </p:nvSpPr>
        <p:spPr bwMode="auto">
          <a:xfrm>
            <a:off x="2424445" y="3276622"/>
            <a:ext cx="2315066" cy="560965"/>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Puffer</a:t>
            </a:r>
          </a:p>
        </p:txBody>
      </p:sp>
      <p:cxnSp>
        <p:nvCxnSpPr>
          <p:cNvPr id="15" name="Gerader Verbinder 17"/>
          <p:cNvCxnSpPr>
            <a:cxnSpLocks/>
            <a:endCxn id="14" idx="3"/>
          </p:cNvCxnSpPr>
          <p:nvPr/>
        </p:nvCxnSpPr>
        <p:spPr bwMode="auto">
          <a:xfrm flipH="1" flipV="1">
            <a:off x="4739511" y="3557105"/>
            <a:ext cx="879356" cy="294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feld 2"/>
          <p:cNvSpPr>
            <a:spLocks/>
          </p:cNvSpPr>
          <p:nvPr/>
        </p:nvSpPr>
        <p:spPr bwMode="auto">
          <a:xfrm>
            <a:off x="8588673" y="3489181"/>
            <a:ext cx="1819554" cy="599988"/>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Lebensraum</a:t>
            </a:r>
          </a:p>
        </p:txBody>
      </p:sp>
      <p:cxnSp>
        <p:nvCxnSpPr>
          <p:cNvPr id="17" name="Gerader Verbinder 20"/>
          <p:cNvCxnSpPr>
            <a:cxnSpLocks/>
            <a:stCxn id="16" idx="1"/>
          </p:cNvCxnSpPr>
          <p:nvPr/>
        </p:nvCxnSpPr>
        <p:spPr bwMode="auto">
          <a:xfrm flipH="1">
            <a:off x="7552316" y="3789175"/>
            <a:ext cx="1036357" cy="71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8" name="Grafik 17"/>
          <p:cNvPicPr>
            <a:picLocks noChangeAspect="1"/>
          </p:cNvPicPr>
          <p:nvPr/>
        </p:nvPicPr>
        <p:blipFill>
          <a:blip r:embed="rId3" cstate="screen">
            <a:extLst>
              <a:ext uri="{28A0092B-C50C-407E-A947-70E740481C1C}">
                <a14:useLocalDpi xmlns:a14="http://schemas.microsoft.com/office/drawing/2010/main"/>
              </a:ext>
            </a:extLst>
          </a:blip>
          <a:srcRect/>
          <a:stretch/>
        </p:blipFill>
        <p:spPr bwMode="auto">
          <a:xfrm>
            <a:off x="3733800" y="1145372"/>
            <a:ext cx="3215799" cy="1963549"/>
          </a:xfrm>
          <a:prstGeom prst="rect">
            <a:avLst/>
          </a:prstGeom>
        </p:spPr>
      </p:pic>
      <p:pic>
        <p:nvPicPr>
          <p:cNvPr id="19" name="Grafik 5"/>
          <p:cNvPicPr>
            <a:picLocks noChangeAspect="1"/>
          </p:cNvPicPr>
          <p:nvPr/>
        </p:nvPicPr>
        <p:blipFill>
          <a:blip r:embed="rId4" cstate="screen">
            <a:extLst>
              <a:ext uri="{28A0092B-C50C-407E-A947-70E740481C1C}">
                <a14:useLocalDpi xmlns:a14="http://schemas.microsoft.com/office/drawing/2010/main"/>
              </a:ext>
            </a:extLst>
          </a:blip>
          <a:stretch/>
        </p:blipFill>
        <p:spPr bwMode="auto">
          <a:xfrm>
            <a:off x="8107132" y="1283653"/>
            <a:ext cx="3841219" cy="2560812"/>
          </a:xfrm>
          <a:prstGeom prst="rect">
            <a:avLst/>
          </a:prstGeom>
        </p:spPr>
      </p:pic>
      <p:pic>
        <p:nvPicPr>
          <p:cNvPr id="20" name="Grafik 4"/>
          <p:cNvPicPr>
            <a:picLocks noChangeAspect="1"/>
          </p:cNvPicPr>
          <p:nvPr/>
        </p:nvPicPr>
        <p:blipFill>
          <a:blip r:embed="rId5" cstate="screen">
            <a:extLst>
              <a:ext uri="{28A0092B-C50C-407E-A947-70E740481C1C}">
                <a14:useLocalDpi xmlns:a14="http://schemas.microsoft.com/office/drawing/2010/main"/>
              </a:ext>
            </a:extLst>
          </a:blip>
          <a:stretch/>
        </p:blipFill>
        <p:spPr bwMode="auto">
          <a:xfrm>
            <a:off x="1807321" y="3389522"/>
            <a:ext cx="3589620" cy="2692215"/>
          </a:xfrm>
          <a:prstGeom prst="rect">
            <a:avLst/>
          </a:prstGeom>
        </p:spPr>
      </p:pic>
      <p:pic>
        <p:nvPicPr>
          <p:cNvPr id="21" name="Grafik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bwMode="auto">
          <a:xfrm>
            <a:off x="6780267" y="4265968"/>
            <a:ext cx="3811533" cy="2028730"/>
          </a:xfrm>
          <a:prstGeom prst="rect">
            <a:avLst/>
          </a:prstGeom>
        </p:spPr>
      </p:pic>
      <p:sp>
        <p:nvSpPr>
          <p:cNvPr id="22" name="Rechteck 4"/>
          <p:cNvSpPr/>
          <p:nvPr/>
        </p:nvSpPr>
        <p:spPr bwMode="auto">
          <a:xfrm>
            <a:off x="8107132" y="3582437"/>
            <a:ext cx="4169988" cy="261610"/>
          </a:xfrm>
          <a:prstGeom prst="rect">
            <a:avLst/>
          </a:prstGeom>
        </p:spPr>
        <p:txBody>
          <a:bodyPr wrap="square">
            <a:spAutoFit/>
          </a:bodyPr>
          <a:lstStyle/>
          <a:p>
            <a:pPr>
              <a:defRPr/>
            </a:pPr>
            <a:r>
              <a:rPr lang="de-DE" sz="1100" dirty="0">
                <a:solidFill>
                  <a:schemeClr val="bg1"/>
                </a:solidFill>
              </a:rPr>
              <a:t>Quelle: </a:t>
            </a:r>
            <a:r>
              <a:rPr lang="de-DE" sz="1100" dirty="0" err="1">
                <a:solidFill>
                  <a:schemeClr val="bg1"/>
                </a:solidFill>
              </a:rPr>
              <a:t>pixabay</a:t>
            </a:r>
            <a:r>
              <a:rPr lang="de-DE" sz="1100" dirty="0">
                <a:solidFill>
                  <a:schemeClr val="bg1"/>
                </a:solidFill>
              </a:rPr>
              <a:t>, </a:t>
            </a:r>
            <a:r>
              <a:rPr lang="de-DE" sz="1100" dirty="0" err="1">
                <a:solidFill>
                  <a:schemeClr val="bg1"/>
                </a:solidFill>
              </a:rPr>
              <a:t>TeeFarm</a:t>
            </a:r>
            <a:endParaRPr lang="de-DE" sz="1100" dirty="0">
              <a:solidFill>
                <a:schemeClr val="bg1"/>
              </a:solidFill>
            </a:endParaRPr>
          </a:p>
        </p:txBody>
      </p:sp>
      <p:sp>
        <p:nvSpPr>
          <p:cNvPr id="23" name="Rechteck 3"/>
          <p:cNvSpPr/>
          <p:nvPr/>
        </p:nvSpPr>
        <p:spPr bwMode="auto">
          <a:xfrm>
            <a:off x="1807321" y="5872777"/>
            <a:ext cx="2172390" cy="261610"/>
          </a:xfrm>
          <a:prstGeom prst="rect">
            <a:avLst/>
          </a:prstGeom>
        </p:spPr>
        <p:txBody>
          <a:bodyPr wrap="none">
            <a:spAutoFit/>
          </a:bodyPr>
          <a:lstStyle/>
          <a:p>
            <a:pPr>
              <a:defRPr/>
            </a:pPr>
            <a:r>
              <a:rPr lang="de-DE" sz="1100" dirty="0">
                <a:solidFill>
                  <a:schemeClr val="bg1"/>
                </a:solidFill>
              </a:rPr>
              <a:t>Quelle: Wikimedia, Volker </a:t>
            </a:r>
            <a:r>
              <a:rPr lang="de-DE" sz="1100" dirty="0" err="1">
                <a:solidFill>
                  <a:schemeClr val="bg1"/>
                </a:solidFill>
              </a:rPr>
              <a:t>Prasuhn</a:t>
            </a:r>
            <a:endParaRPr lang="de-DE" dirty="0">
              <a:solidFill>
                <a:schemeClr val="bg1"/>
              </a:solidFill>
            </a:endParaRPr>
          </a:p>
        </p:txBody>
      </p:sp>
      <p:sp>
        <p:nvSpPr>
          <p:cNvPr id="24" name="Textfeld 5"/>
          <p:cNvSpPr>
            <a:spLocks/>
          </p:cNvSpPr>
          <p:nvPr/>
        </p:nvSpPr>
        <p:spPr bwMode="auto">
          <a:xfrm>
            <a:off x="6779701" y="6019333"/>
            <a:ext cx="3487849" cy="276999"/>
          </a:xfrm>
          <a:prstGeom prst="rect">
            <a:avLst/>
          </a:prstGeom>
          <a:noFill/>
          <a:ln>
            <a:noFill/>
          </a:ln>
        </p:spPr>
        <p:txBody>
          <a:bodyPr wrap="square">
            <a:spAutoFit/>
          </a:bodyPr>
          <a:lstStyle>
            <a:lvl1pPr>
              <a:defRPr sz="2400">
                <a:solidFill>
                  <a:schemeClr val="tx1"/>
                </a:solidFill>
                <a:latin typeface="Arial"/>
                <a:ea typeface="ＭＳ Ｐゴシック"/>
              </a:defRPr>
            </a:lvl1pPr>
            <a:lvl2pPr marL="742950" indent="-285750">
              <a:defRPr sz="2400">
                <a:solidFill>
                  <a:schemeClr val="tx1"/>
                </a:solidFill>
                <a:latin typeface="Arial"/>
                <a:ea typeface="ＭＳ Ｐゴシック"/>
              </a:defRPr>
            </a:lvl2pPr>
            <a:lvl3pPr marL="1143000" indent="-228600">
              <a:defRPr sz="2400">
                <a:solidFill>
                  <a:schemeClr val="tx1"/>
                </a:solidFill>
                <a:latin typeface="Arial"/>
                <a:ea typeface="ＭＳ Ｐゴシック"/>
              </a:defRPr>
            </a:lvl3pPr>
            <a:lvl4pPr marL="1600200" indent="-228600">
              <a:defRPr sz="2400">
                <a:solidFill>
                  <a:schemeClr val="tx1"/>
                </a:solidFill>
                <a:latin typeface="Arial"/>
                <a:ea typeface="ＭＳ Ｐゴシック"/>
              </a:defRPr>
            </a:lvl4pPr>
            <a:lvl5pPr marL="2057400" indent="-228600">
              <a:defRPr sz="2400">
                <a:solidFill>
                  <a:schemeClr val="tx1"/>
                </a:solidFill>
                <a:latin typeface="Arial"/>
                <a:ea typeface="ＭＳ Ｐゴシック"/>
              </a:defRPr>
            </a:lvl5pPr>
            <a:lvl6pPr marL="2514600" indent="-228600" algn="ctr">
              <a:spcBef>
                <a:spcPts val="0"/>
              </a:spcBef>
              <a:spcAft>
                <a:spcPts val="0"/>
              </a:spcAft>
              <a:defRPr sz="2400">
                <a:solidFill>
                  <a:schemeClr val="tx1"/>
                </a:solidFill>
                <a:latin typeface="Arial"/>
                <a:ea typeface="ＭＳ Ｐゴシック"/>
              </a:defRPr>
            </a:lvl6pPr>
            <a:lvl7pPr marL="2971800" indent="-228600" algn="ctr">
              <a:spcBef>
                <a:spcPts val="0"/>
              </a:spcBef>
              <a:spcAft>
                <a:spcPts val="0"/>
              </a:spcAft>
              <a:defRPr sz="2400">
                <a:solidFill>
                  <a:schemeClr val="tx1"/>
                </a:solidFill>
                <a:latin typeface="Arial"/>
                <a:ea typeface="ＭＳ Ｐゴシック"/>
              </a:defRPr>
            </a:lvl7pPr>
            <a:lvl8pPr marL="3429000" indent="-228600" algn="ctr">
              <a:spcBef>
                <a:spcPts val="0"/>
              </a:spcBef>
              <a:spcAft>
                <a:spcPts val="0"/>
              </a:spcAft>
              <a:defRPr sz="2400">
                <a:solidFill>
                  <a:schemeClr val="tx1"/>
                </a:solidFill>
                <a:latin typeface="Arial"/>
                <a:ea typeface="ＭＳ Ｐゴシック"/>
              </a:defRPr>
            </a:lvl8pPr>
            <a:lvl9pPr marL="3886200" indent="-228600" algn="ctr">
              <a:spcBef>
                <a:spcPts val="0"/>
              </a:spcBef>
              <a:spcAft>
                <a:spcPts val="0"/>
              </a:spcAft>
              <a:defRPr sz="2400">
                <a:solidFill>
                  <a:schemeClr val="tx1"/>
                </a:solidFill>
                <a:latin typeface="Arial"/>
                <a:ea typeface="ＭＳ Ｐゴシック"/>
              </a:defRPr>
            </a:lvl9pPr>
          </a:lstStyle>
          <a:p>
            <a:pPr algn="l">
              <a:defRPr/>
            </a:pPr>
            <a:r>
              <a:rPr lang="de-DE" sz="1200" dirty="0">
                <a:solidFill>
                  <a:schemeClr val="bg1"/>
                </a:solidFill>
                <a:latin typeface="+mn-lt"/>
              </a:rPr>
              <a:t>Quelle: Bodensee-Stiftung</a:t>
            </a:r>
          </a:p>
        </p:txBody>
      </p:sp>
      <p:sp>
        <p:nvSpPr>
          <p:cNvPr id="25" name="Rechteck 7"/>
          <p:cNvSpPr/>
          <p:nvPr/>
        </p:nvSpPr>
        <p:spPr bwMode="auto">
          <a:xfrm>
            <a:off x="3776701" y="2845735"/>
            <a:ext cx="1925619" cy="261610"/>
          </a:xfrm>
          <a:prstGeom prst="rect">
            <a:avLst/>
          </a:prstGeom>
        </p:spPr>
        <p:txBody>
          <a:bodyPr wrap="square">
            <a:spAutoFit/>
          </a:bodyPr>
          <a:lstStyle/>
          <a:p>
            <a:pPr>
              <a:defRPr/>
            </a:pPr>
            <a:r>
              <a:rPr lang="de-DE" sz="1100" dirty="0">
                <a:solidFill>
                  <a:schemeClr val="bg1"/>
                </a:solidFill>
              </a:rPr>
              <a:t>Quelle: Wikimedia, </a:t>
            </a:r>
            <a:r>
              <a:rPr lang="de-DE" sz="1100" dirty="0" err="1">
                <a:solidFill>
                  <a:schemeClr val="bg1"/>
                </a:solidFill>
              </a:rPr>
              <a:t>Alupus</a:t>
            </a:r>
            <a:endParaRPr lang="de-DE" sz="1100" dirty="0">
              <a:solidFill>
                <a:schemeClr val="bg1"/>
              </a:solidFill>
            </a:endParaRPr>
          </a:p>
        </p:txBody>
      </p:sp>
    </p:spTree>
    <p:extLst>
      <p:ext uri="{BB962C8B-B14F-4D97-AF65-F5344CB8AC3E}">
        <p14:creationId xmlns:p14="http://schemas.microsoft.com/office/powerpoint/2010/main" val="1427698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extfeld 2"/>
          <p:cNvSpPr>
            <a:spLocks/>
          </p:cNvSpPr>
          <p:nvPr/>
        </p:nvSpPr>
        <p:spPr bwMode="auto">
          <a:xfrm>
            <a:off x="8355485" y="2206168"/>
            <a:ext cx="1819554" cy="599988"/>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dirty="0">
                <a:ea typeface="Calibri"/>
                <a:cs typeface="Times New Roman"/>
              </a:rPr>
              <a:t>Standort</a:t>
            </a:r>
            <a:endParaRPr dirty="0"/>
          </a:p>
        </p:txBody>
      </p:sp>
      <p:sp>
        <p:nvSpPr>
          <p:cNvPr id="5" name="Textfeld 2"/>
          <p:cNvSpPr>
            <a:spLocks/>
          </p:cNvSpPr>
          <p:nvPr/>
        </p:nvSpPr>
        <p:spPr bwMode="auto">
          <a:xfrm>
            <a:off x="4575228" y="2000814"/>
            <a:ext cx="2315066" cy="560965"/>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Wasserhaushalt</a:t>
            </a:r>
          </a:p>
        </p:txBody>
      </p:sp>
      <p:sp>
        <p:nvSpPr>
          <p:cNvPr id="6" name="Textfeld 2"/>
          <p:cNvSpPr>
            <a:spLocks/>
          </p:cNvSpPr>
          <p:nvPr/>
        </p:nvSpPr>
        <p:spPr bwMode="auto">
          <a:xfrm>
            <a:off x="3089564" y="5121393"/>
            <a:ext cx="2842239" cy="527655"/>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defPPr>
              <a:defRPr lang="de-DE"/>
            </a:defPPr>
            <a:lvl1pPr>
              <a:spcBef>
                <a:spcPts val="600"/>
              </a:spcBef>
              <a:spcAft>
                <a:spcPts val="1200"/>
              </a:spcAft>
              <a:defRPr sz="2400">
                <a:ea typeface="Calibri"/>
                <a:cs typeface="Times New Roman"/>
              </a:defRPr>
            </a:lvl1pPr>
          </a:lstStyle>
          <a:p>
            <a:pPr>
              <a:defRPr/>
            </a:pPr>
            <a:r>
              <a:rPr lang="de-DE"/>
              <a:t>Kohlenstoffspeicher</a:t>
            </a:r>
            <a:endParaRPr/>
          </a:p>
        </p:txBody>
      </p:sp>
      <p:sp>
        <p:nvSpPr>
          <p:cNvPr id="7" name="Textfeld 2"/>
          <p:cNvSpPr>
            <a:spLocks/>
          </p:cNvSpPr>
          <p:nvPr/>
        </p:nvSpPr>
        <p:spPr bwMode="auto">
          <a:xfrm>
            <a:off x="6474252" y="4874049"/>
            <a:ext cx="2626214" cy="998728"/>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defPPr>
              <a:defRPr lang="de-DE"/>
            </a:defPPr>
            <a:lvl1pPr>
              <a:spcBef>
                <a:spcPts val="600"/>
              </a:spcBef>
              <a:spcAft>
                <a:spcPts val="1200"/>
              </a:spcAft>
              <a:defRPr sz="2400">
                <a:ea typeface="Calibri"/>
                <a:cs typeface="Times New Roman"/>
              </a:defRPr>
            </a:lvl1pPr>
          </a:lstStyle>
          <a:p>
            <a:pPr>
              <a:defRPr/>
            </a:pPr>
            <a:r>
              <a:rPr lang="de-DE"/>
              <a:t>Nährstoffspeicher/ Pflanzenernährer</a:t>
            </a:r>
            <a:endParaRPr/>
          </a:p>
        </p:txBody>
      </p:sp>
      <p:sp>
        <p:nvSpPr>
          <p:cNvPr id="8" name="Textfeld 2"/>
          <p:cNvSpPr>
            <a:spLocks/>
          </p:cNvSpPr>
          <p:nvPr/>
        </p:nvSpPr>
        <p:spPr bwMode="auto">
          <a:xfrm>
            <a:off x="5606098" y="3228024"/>
            <a:ext cx="1958484" cy="112230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800">
                <a:ea typeface="Calibri"/>
                <a:cs typeface="Times New Roman"/>
              </a:rPr>
              <a:t>Funktionen des Bodens</a:t>
            </a:r>
            <a:endParaRPr lang="de-DE">
              <a:ea typeface="Calibri"/>
              <a:cs typeface="Times New Roman"/>
            </a:endParaRPr>
          </a:p>
        </p:txBody>
      </p:sp>
      <p:cxnSp>
        <p:nvCxnSpPr>
          <p:cNvPr id="9" name="Gerader Verbinder 3"/>
          <p:cNvCxnSpPr>
            <a:cxnSpLocks/>
          </p:cNvCxnSpPr>
          <p:nvPr/>
        </p:nvCxnSpPr>
        <p:spPr bwMode="auto">
          <a:xfrm flipH="1" flipV="1">
            <a:off x="5732761" y="2567898"/>
            <a:ext cx="304357" cy="66012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Gerader Verbinder 11"/>
          <p:cNvCxnSpPr>
            <a:cxnSpLocks/>
          </p:cNvCxnSpPr>
          <p:nvPr/>
        </p:nvCxnSpPr>
        <p:spPr bwMode="auto">
          <a:xfrm flipV="1">
            <a:off x="5181600" y="4349868"/>
            <a:ext cx="424498" cy="7715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Gerader Verbinder 12"/>
          <p:cNvCxnSpPr>
            <a:cxnSpLocks/>
          </p:cNvCxnSpPr>
          <p:nvPr/>
        </p:nvCxnSpPr>
        <p:spPr bwMode="auto">
          <a:xfrm flipH="1">
            <a:off x="7552316" y="2801973"/>
            <a:ext cx="878853" cy="4260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Gerader Verbinder 13"/>
          <p:cNvCxnSpPr>
            <a:cxnSpLocks/>
          </p:cNvCxnSpPr>
          <p:nvPr/>
        </p:nvCxnSpPr>
        <p:spPr bwMode="auto">
          <a:xfrm flipH="1" flipV="1">
            <a:off x="7561407" y="4350326"/>
            <a:ext cx="427673" cy="52372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Titel 1"/>
          <p:cNvSpPr>
            <a:spLocks noGrp="1"/>
          </p:cNvSpPr>
          <p:nvPr>
            <p:ph type="title"/>
          </p:nvPr>
        </p:nvSpPr>
        <p:spPr bwMode="auto">
          <a:xfrm>
            <a:off x="838200" y="365125"/>
            <a:ext cx="9362308" cy="918528"/>
          </a:xfrm>
        </p:spPr>
        <p:txBody>
          <a:bodyPr/>
          <a:lstStyle/>
          <a:p>
            <a:pPr>
              <a:defRPr/>
            </a:pPr>
            <a:r>
              <a:rPr lang="de-DE"/>
              <a:t>Funktionen des Bodens</a:t>
            </a:r>
          </a:p>
        </p:txBody>
      </p:sp>
      <p:sp>
        <p:nvSpPr>
          <p:cNvPr id="14" name="Textfeld 2"/>
          <p:cNvSpPr>
            <a:spLocks/>
          </p:cNvSpPr>
          <p:nvPr/>
        </p:nvSpPr>
        <p:spPr bwMode="auto">
          <a:xfrm>
            <a:off x="2424445" y="3276622"/>
            <a:ext cx="2315066" cy="560965"/>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Puffer</a:t>
            </a:r>
          </a:p>
        </p:txBody>
      </p:sp>
      <p:cxnSp>
        <p:nvCxnSpPr>
          <p:cNvPr id="15" name="Gerader Verbinder 17"/>
          <p:cNvCxnSpPr>
            <a:cxnSpLocks/>
            <a:endCxn id="14" idx="3"/>
          </p:cNvCxnSpPr>
          <p:nvPr/>
        </p:nvCxnSpPr>
        <p:spPr bwMode="auto">
          <a:xfrm flipH="1" flipV="1">
            <a:off x="4739511" y="3557105"/>
            <a:ext cx="879356" cy="29436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feld 2"/>
          <p:cNvSpPr>
            <a:spLocks/>
          </p:cNvSpPr>
          <p:nvPr/>
        </p:nvSpPr>
        <p:spPr bwMode="auto">
          <a:xfrm>
            <a:off x="8588673" y="3489181"/>
            <a:ext cx="1819554" cy="599988"/>
          </a:xfrm>
          <a:prstGeom prst="roundRect">
            <a:avLst>
              <a:gd name="adj" fmla="val 16667"/>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Bef>
                <a:spcPts val="600"/>
              </a:spcBef>
              <a:spcAft>
                <a:spcPts val="1200"/>
              </a:spcAft>
              <a:defRPr/>
            </a:pPr>
            <a:r>
              <a:rPr lang="de-DE" sz="2400">
                <a:ea typeface="Calibri"/>
                <a:cs typeface="Times New Roman"/>
              </a:rPr>
              <a:t>Lebensraum</a:t>
            </a:r>
          </a:p>
        </p:txBody>
      </p:sp>
      <p:cxnSp>
        <p:nvCxnSpPr>
          <p:cNvPr id="17" name="Gerader Verbinder 20"/>
          <p:cNvCxnSpPr>
            <a:cxnSpLocks/>
            <a:stCxn id="16" idx="1"/>
          </p:cNvCxnSpPr>
          <p:nvPr/>
        </p:nvCxnSpPr>
        <p:spPr bwMode="auto">
          <a:xfrm flipH="1">
            <a:off x="7552316" y="3789175"/>
            <a:ext cx="1036357" cy="716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18" name="Grafik 17"/>
          <p:cNvPicPr>
            <a:picLocks noChangeAspect="1"/>
          </p:cNvPicPr>
          <p:nvPr/>
        </p:nvPicPr>
        <p:blipFill>
          <a:blip r:embed="rId3" cstate="screen">
            <a:extLst>
              <a:ext uri="{28A0092B-C50C-407E-A947-70E740481C1C}">
                <a14:useLocalDpi xmlns:a14="http://schemas.microsoft.com/office/drawing/2010/main"/>
              </a:ext>
            </a:extLst>
          </a:blip>
          <a:srcRect/>
          <a:stretch/>
        </p:blipFill>
        <p:spPr bwMode="auto">
          <a:xfrm>
            <a:off x="906511" y="1129621"/>
            <a:ext cx="3215799" cy="1963549"/>
          </a:xfrm>
          <a:prstGeom prst="rect">
            <a:avLst/>
          </a:prstGeom>
        </p:spPr>
      </p:pic>
      <p:pic>
        <p:nvPicPr>
          <p:cNvPr id="19" name="Grafik 5"/>
          <p:cNvPicPr>
            <a:picLocks noChangeAspect="1"/>
          </p:cNvPicPr>
          <p:nvPr/>
        </p:nvPicPr>
        <p:blipFill>
          <a:blip r:embed="rId4" cstate="screen">
            <a:extLst>
              <a:ext uri="{28A0092B-C50C-407E-A947-70E740481C1C}">
                <a14:useLocalDpi xmlns:a14="http://schemas.microsoft.com/office/drawing/2010/main"/>
              </a:ext>
            </a:extLst>
          </a:blip>
          <a:stretch/>
        </p:blipFill>
        <p:spPr bwMode="auto">
          <a:xfrm>
            <a:off x="7577840" y="268806"/>
            <a:ext cx="2830387" cy="1886924"/>
          </a:xfrm>
          <a:prstGeom prst="rect">
            <a:avLst/>
          </a:prstGeom>
        </p:spPr>
      </p:pic>
      <p:pic>
        <p:nvPicPr>
          <p:cNvPr id="20" name="Grafik 4"/>
          <p:cNvPicPr>
            <a:picLocks noChangeAspect="1"/>
          </p:cNvPicPr>
          <p:nvPr/>
        </p:nvPicPr>
        <p:blipFill>
          <a:blip r:embed="rId5" cstate="screen">
            <a:extLst>
              <a:ext uri="{28A0092B-C50C-407E-A947-70E740481C1C}">
                <a14:useLocalDpi xmlns:a14="http://schemas.microsoft.com/office/drawing/2010/main"/>
              </a:ext>
            </a:extLst>
          </a:blip>
          <a:stretch/>
        </p:blipFill>
        <p:spPr bwMode="auto">
          <a:xfrm>
            <a:off x="486844" y="4203564"/>
            <a:ext cx="2421025" cy="1815769"/>
          </a:xfrm>
          <a:prstGeom prst="rect">
            <a:avLst/>
          </a:prstGeom>
        </p:spPr>
      </p:pic>
      <p:pic>
        <p:nvPicPr>
          <p:cNvPr id="21" name="Grafik 3"/>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bwMode="auto">
          <a:xfrm>
            <a:off x="9157305" y="4514918"/>
            <a:ext cx="2935139" cy="1562260"/>
          </a:xfrm>
          <a:prstGeom prst="rect">
            <a:avLst/>
          </a:prstGeom>
        </p:spPr>
      </p:pic>
      <p:sp>
        <p:nvSpPr>
          <p:cNvPr id="22" name="Rechteck 4"/>
          <p:cNvSpPr/>
          <p:nvPr/>
        </p:nvSpPr>
        <p:spPr bwMode="auto">
          <a:xfrm>
            <a:off x="7552236" y="1877464"/>
            <a:ext cx="3072639" cy="261610"/>
          </a:xfrm>
          <a:prstGeom prst="rect">
            <a:avLst/>
          </a:prstGeom>
        </p:spPr>
        <p:txBody>
          <a:bodyPr wrap="square">
            <a:spAutoFit/>
          </a:bodyPr>
          <a:lstStyle/>
          <a:p>
            <a:pPr>
              <a:defRPr/>
            </a:pPr>
            <a:r>
              <a:rPr lang="de-DE" sz="1100" dirty="0">
                <a:solidFill>
                  <a:schemeClr val="bg1"/>
                </a:solidFill>
              </a:rPr>
              <a:t>Quelle: </a:t>
            </a:r>
            <a:r>
              <a:rPr lang="de-DE" sz="1100" dirty="0" err="1">
                <a:solidFill>
                  <a:schemeClr val="bg1"/>
                </a:solidFill>
              </a:rPr>
              <a:t>pixabay</a:t>
            </a:r>
            <a:r>
              <a:rPr lang="de-DE" sz="1100" dirty="0">
                <a:solidFill>
                  <a:schemeClr val="bg1"/>
                </a:solidFill>
              </a:rPr>
              <a:t>, </a:t>
            </a:r>
            <a:r>
              <a:rPr lang="de-DE" sz="1100" dirty="0" err="1">
                <a:solidFill>
                  <a:schemeClr val="bg1"/>
                </a:solidFill>
              </a:rPr>
              <a:t>TeeFarm</a:t>
            </a:r>
            <a:r>
              <a:rPr lang="de-DE" sz="1100" dirty="0">
                <a:solidFill>
                  <a:schemeClr val="bg1"/>
                </a:solidFill>
              </a:rPr>
              <a:t> </a:t>
            </a:r>
          </a:p>
        </p:txBody>
      </p:sp>
      <p:sp>
        <p:nvSpPr>
          <p:cNvPr id="23" name="Rechteck 3"/>
          <p:cNvSpPr/>
          <p:nvPr/>
        </p:nvSpPr>
        <p:spPr bwMode="auto">
          <a:xfrm>
            <a:off x="432705" y="5777348"/>
            <a:ext cx="2172390" cy="261610"/>
          </a:xfrm>
          <a:prstGeom prst="rect">
            <a:avLst/>
          </a:prstGeom>
        </p:spPr>
        <p:txBody>
          <a:bodyPr wrap="none">
            <a:spAutoFit/>
          </a:bodyPr>
          <a:lstStyle/>
          <a:p>
            <a:pPr>
              <a:defRPr/>
            </a:pPr>
            <a:r>
              <a:rPr lang="de-DE" sz="1100" dirty="0">
                <a:solidFill>
                  <a:schemeClr val="bg1"/>
                </a:solidFill>
              </a:rPr>
              <a:t>Quelle: Wikimedia, Volker </a:t>
            </a:r>
            <a:r>
              <a:rPr lang="de-DE" sz="1100" dirty="0" err="1">
                <a:solidFill>
                  <a:schemeClr val="bg1"/>
                </a:solidFill>
              </a:rPr>
              <a:t>Prasuhn</a:t>
            </a:r>
            <a:endParaRPr lang="de-DE" dirty="0">
              <a:solidFill>
                <a:schemeClr val="bg1"/>
              </a:solidFill>
            </a:endParaRPr>
          </a:p>
        </p:txBody>
      </p:sp>
      <p:sp>
        <p:nvSpPr>
          <p:cNvPr id="24" name="Textfeld 5"/>
          <p:cNvSpPr>
            <a:spLocks/>
          </p:cNvSpPr>
          <p:nvPr/>
        </p:nvSpPr>
        <p:spPr bwMode="auto">
          <a:xfrm>
            <a:off x="9100466" y="5836478"/>
            <a:ext cx="3487849" cy="276999"/>
          </a:xfrm>
          <a:prstGeom prst="rect">
            <a:avLst/>
          </a:prstGeom>
          <a:noFill/>
          <a:ln>
            <a:noFill/>
          </a:ln>
        </p:spPr>
        <p:txBody>
          <a:bodyPr wrap="square">
            <a:spAutoFit/>
          </a:bodyPr>
          <a:lstStyle>
            <a:lvl1pPr>
              <a:defRPr sz="2400">
                <a:solidFill>
                  <a:schemeClr val="tx1"/>
                </a:solidFill>
                <a:latin typeface="Arial"/>
                <a:ea typeface="ＭＳ Ｐゴシック"/>
              </a:defRPr>
            </a:lvl1pPr>
            <a:lvl2pPr marL="742950" indent="-285750">
              <a:defRPr sz="2400">
                <a:solidFill>
                  <a:schemeClr val="tx1"/>
                </a:solidFill>
                <a:latin typeface="Arial"/>
                <a:ea typeface="ＭＳ Ｐゴシック"/>
              </a:defRPr>
            </a:lvl2pPr>
            <a:lvl3pPr marL="1143000" indent="-228600">
              <a:defRPr sz="2400">
                <a:solidFill>
                  <a:schemeClr val="tx1"/>
                </a:solidFill>
                <a:latin typeface="Arial"/>
                <a:ea typeface="ＭＳ Ｐゴシック"/>
              </a:defRPr>
            </a:lvl3pPr>
            <a:lvl4pPr marL="1600200" indent="-228600">
              <a:defRPr sz="2400">
                <a:solidFill>
                  <a:schemeClr val="tx1"/>
                </a:solidFill>
                <a:latin typeface="Arial"/>
                <a:ea typeface="ＭＳ Ｐゴシック"/>
              </a:defRPr>
            </a:lvl4pPr>
            <a:lvl5pPr marL="2057400" indent="-228600">
              <a:defRPr sz="2400">
                <a:solidFill>
                  <a:schemeClr val="tx1"/>
                </a:solidFill>
                <a:latin typeface="Arial"/>
                <a:ea typeface="ＭＳ Ｐゴシック"/>
              </a:defRPr>
            </a:lvl5pPr>
            <a:lvl6pPr marL="2514600" indent="-228600" algn="ctr">
              <a:spcBef>
                <a:spcPts val="0"/>
              </a:spcBef>
              <a:spcAft>
                <a:spcPts val="0"/>
              </a:spcAft>
              <a:defRPr sz="2400">
                <a:solidFill>
                  <a:schemeClr val="tx1"/>
                </a:solidFill>
                <a:latin typeface="Arial"/>
                <a:ea typeface="ＭＳ Ｐゴシック"/>
              </a:defRPr>
            </a:lvl6pPr>
            <a:lvl7pPr marL="2971800" indent="-228600" algn="ctr">
              <a:spcBef>
                <a:spcPts val="0"/>
              </a:spcBef>
              <a:spcAft>
                <a:spcPts val="0"/>
              </a:spcAft>
              <a:defRPr sz="2400">
                <a:solidFill>
                  <a:schemeClr val="tx1"/>
                </a:solidFill>
                <a:latin typeface="Arial"/>
                <a:ea typeface="ＭＳ Ｐゴシック"/>
              </a:defRPr>
            </a:lvl7pPr>
            <a:lvl8pPr marL="3429000" indent="-228600" algn="ctr">
              <a:spcBef>
                <a:spcPts val="0"/>
              </a:spcBef>
              <a:spcAft>
                <a:spcPts val="0"/>
              </a:spcAft>
              <a:defRPr sz="2400">
                <a:solidFill>
                  <a:schemeClr val="tx1"/>
                </a:solidFill>
                <a:latin typeface="Arial"/>
                <a:ea typeface="ＭＳ Ｐゴシック"/>
              </a:defRPr>
            </a:lvl8pPr>
            <a:lvl9pPr marL="3886200" indent="-228600" algn="ctr">
              <a:spcBef>
                <a:spcPts val="0"/>
              </a:spcBef>
              <a:spcAft>
                <a:spcPts val="0"/>
              </a:spcAft>
              <a:defRPr sz="2400">
                <a:solidFill>
                  <a:schemeClr val="tx1"/>
                </a:solidFill>
                <a:latin typeface="Arial"/>
                <a:ea typeface="ＭＳ Ｐゴシック"/>
              </a:defRPr>
            </a:lvl9pPr>
          </a:lstStyle>
          <a:p>
            <a:pPr algn="l">
              <a:defRPr/>
            </a:pPr>
            <a:r>
              <a:rPr lang="de-DE" sz="1200" dirty="0">
                <a:solidFill>
                  <a:schemeClr val="bg1"/>
                </a:solidFill>
                <a:latin typeface="+mn-lt"/>
              </a:rPr>
              <a:t>Quelle: Bodensee-Stiftung</a:t>
            </a:r>
          </a:p>
        </p:txBody>
      </p:sp>
      <p:sp>
        <p:nvSpPr>
          <p:cNvPr id="25" name="Rechteck 7"/>
          <p:cNvSpPr/>
          <p:nvPr/>
        </p:nvSpPr>
        <p:spPr bwMode="auto">
          <a:xfrm>
            <a:off x="912983" y="2857437"/>
            <a:ext cx="1925619" cy="261610"/>
          </a:xfrm>
          <a:prstGeom prst="rect">
            <a:avLst/>
          </a:prstGeom>
        </p:spPr>
        <p:txBody>
          <a:bodyPr wrap="square">
            <a:spAutoFit/>
          </a:bodyPr>
          <a:lstStyle/>
          <a:p>
            <a:pPr>
              <a:defRPr/>
            </a:pPr>
            <a:r>
              <a:rPr lang="de-DE" sz="1100" dirty="0">
                <a:solidFill>
                  <a:schemeClr val="bg1"/>
                </a:solidFill>
              </a:rPr>
              <a:t>Quelle: Wikimedia, </a:t>
            </a:r>
            <a:r>
              <a:rPr lang="de-DE" sz="1100" dirty="0" err="1">
                <a:solidFill>
                  <a:schemeClr val="bg1"/>
                </a:solidFill>
              </a:rPr>
              <a:t>Alupus</a:t>
            </a:r>
            <a:endParaRPr lang="de-DE" sz="1100" dirty="0">
              <a:solidFill>
                <a:schemeClr val="bg1"/>
              </a:solidFill>
            </a:endParaRPr>
          </a:p>
        </p:txBody>
      </p:sp>
    </p:spTree>
    <p:extLst>
      <p:ext uri="{BB962C8B-B14F-4D97-AF65-F5344CB8AC3E}">
        <p14:creationId xmlns:p14="http://schemas.microsoft.com/office/powerpoint/2010/main" val="22772712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normAutofit/>
          </a:bodyPr>
          <a:lstStyle/>
          <a:p>
            <a:pPr>
              <a:defRPr/>
            </a:pPr>
            <a:r>
              <a:rPr lang="de-DE" dirty="0"/>
              <a:t>Nachhaltige Anpassungsmaßnahmen im Ackerbau</a:t>
            </a:r>
          </a:p>
        </p:txBody>
      </p:sp>
      <p:sp>
        <p:nvSpPr>
          <p:cNvPr id="5" name="Inhaltsplatzhalter 2"/>
          <p:cNvSpPr>
            <a:spLocks noGrp="1"/>
          </p:cNvSpPr>
          <p:nvPr>
            <p:ph idx="1"/>
          </p:nvPr>
        </p:nvSpPr>
        <p:spPr bwMode="auto"/>
        <p:txBody>
          <a:bodyPr/>
          <a:lstStyle/>
          <a:p>
            <a:pPr>
              <a:spcAft>
                <a:spcPts val="600"/>
              </a:spcAft>
              <a:buFont typeface="Wingdings"/>
              <a:buChar char="Ø"/>
              <a:defRPr/>
            </a:pPr>
            <a:r>
              <a:rPr lang="en-GB" b="1" dirty="0">
                <a:cs typeface="Arial"/>
              </a:rPr>
              <a:t> </a:t>
            </a:r>
            <a:r>
              <a:rPr lang="en-GB" b="1" dirty="0" err="1">
                <a:cs typeface="Arial"/>
              </a:rPr>
              <a:t>Verbesserung</a:t>
            </a:r>
            <a:r>
              <a:rPr lang="en-GB" b="1" dirty="0">
                <a:cs typeface="Arial"/>
              </a:rPr>
              <a:t> der </a:t>
            </a:r>
            <a:r>
              <a:rPr lang="en-GB" b="1" dirty="0" err="1">
                <a:cs typeface="Arial"/>
              </a:rPr>
              <a:t>Bodenstruktur</a:t>
            </a:r>
            <a:r>
              <a:rPr lang="en-GB" dirty="0">
                <a:cs typeface="Arial"/>
              </a:rPr>
              <a:t>:</a:t>
            </a:r>
            <a:endParaRPr dirty="0"/>
          </a:p>
          <a:p>
            <a:pPr marL="808038" lvl="1" indent="-342900">
              <a:spcAft>
                <a:spcPts val="600"/>
              </a:spcAft>
              <a:buFont typeface="Courier New"/>
              <a:buChar char="o"/>
              <a:defRPr/>
            </a:pPr>
            <a:r>
              <a:rPr lang="en-GB" dirty="0" err="1">
                <a:cs typeface="Arial"/>
              </a:rPr>
              <a:t>Bessere</a:t>
            </a:r>
            <a:r>
              <a:rPr lang="en-GB" dirty="0">
                <a:cs typeface="Arial"/>
              </a:rPr>
              <a:t> Infiltration</a:t>
            </a:r>
          </a:p>
          <a:p>
            <a:pPr marL="808038" lvl="1" indent="-342900">
              <a:spcAft>
                <a:spcPts val="600"/>
              </a:spcAft>
              <a:buFont typeface="Courier New"/>
              <a:buChar char="o"/>
              <a:defRPr/>
            </a:pPr>
            <a:r>
              <a:rPr lang="en-GB" dirty="0" err="1">
                <a:cs typeface="Arial"/>
              </a:rPr>
              <a:t>Geringere</a:t>
            </a:r>
            <a:r>
              <a:rPr lang="en-GB" dirty="0">
                <a:cs typeface="Arial"/>
              </a:rPr>
              <a:t> </a:t>
            </a:r>
            <a:r>
              <a:rPr lang="en-GB" dirty="0" err="1">
                <a:cs typeface="Arial"/>
              </a:rPr>
              <a:t>Verschlämmungsneigung</a:t>
            </a:r>
            <a:endParaRPr lang="en-GB" dirty="0">
              <a:cs typeface="Arial"/>
            </a:endParaRPr>
          </a:p>
          <a:p>
            <a:pPr marL="808038" lvl="1" indent="-342900">
              <a:spcAft>
                <a:spcPts val="600"/>
              </a:spcAft>
              <a:buFont typeface="Courier New"/>
              <a:buChar char="o"/>
              <a:defRPr/>
            </a:pPr>
            <a:r>
              <a:rPr lang="en-GB" dirty="0" err="1">
                <a:cs typeface="Arial"/>
              </a:rPr>
              <a:t>Höhere</a:t>
            </a:r>
            <a:r>
              <a:rPr lang="en-GB" dirty="0">
                <a:cs typeface="Arial"/>
              </a:rPr>
              <a:t> </a:t>
            </a:r>
            <a:r>
              <a:rPr lang="en-GB" dirty="0" err="1">
                <a:cs typeface="Arial"/>
              </a:rPr>
              <a:t>Wasserspeicherfähigkeit</a:t>
            </a:r>
            <a:endParaRPr lang="en-GB" dirty="0">
              <a:cs typeface="Arial"/>
            </a:endParaRPr>
          </a:p>
          <a:p>
            <a:pPr marL="808038" lvl="1" indent="-342900">
              <a:spcAft>
                <a:spcPts val="600"/>
              </a:spcAft>
              <a:buFont typeface="Courier New"/>
              <a:buChar char="o"/>
              <a:defRPr/>
            </a:pPr>
            <a:r>
              <a:rPr lang="en-GB" dirty="0" err="1">
                <a:cs typeface="Arial"/>
              </a:rPr>
              <a:t>Höhere</a:t>
            </a:r>
            <a:r>
              <a:rPr lang="en-GB" dirty="0">
                <a:cs typeface="Arial"/>
              </a:rPr>
              <a:t> </a:t>
            </a:r>
            <a:r>
              <a:rPr lang="en-GB" dirty="0" err="1">
                <a:cs typeface="Arial"/>
              </a:rPr>
              <a:t>biologische</a:t>
            </a:r>
            <a:r>
              <a:rPr lang="en-GB" dirty="0">
                <a:cs typeface="Arial"/>
              </a:rPr>
              <a:t> </a:t>
            </a:r>
            <a:r>
              <a:rPr lang="en-GB" dirty="0" err="1">
                <a:cs typeface="Arial"/>
              </a:rPr>
              <a:t>Aktivität</a:t>
            </a:r>
            <a:endParaRPr lang="en-GB" dirty="0">
              <a:cs typeface="Arial"/>
            </a:endParaRPr>
          </a:p>
          <a:p>
            <a:pPr marL="808038" lvl="1" indent="-342900">
              <a:spcAft>
                <a:spcPts val="600"/>
              </a:spcAft>
              <a:buFont typeface="Courier New"/>
              <a:buChar char="o"/>
              <a:defRPr/>
            </a:pPr>
            <a:r>
              <a:rPr lang="en-GB" dirty="0" err="1">
                <a:cs typeface="Arial"/>
              </a:rPr>
              <a:t>Erosionsminderung</a:t>
            </a:r>
            <a:endParaRPr lang="en-GB" dirty="0">
              <a:cs typeface="Arial"/>
            </a:endParaRPr>
          </a:p>
          <a:p>
            <a:pPr marL="808038" lvl="1" indent="-342900">
              <a:spcAft>
                <a:spcPts val="600"/>
              </a:spcAft>
              <a:buFont typeface="Courier New"/>
              <a:buChar char="o"/>
              <a:defRPr/>
            </a:pPr>
            <a:r>
              <a:rPr lang="en-GB" dirty="0" err="1">
                <a:cs typeface="Arial"/>
              </a:rPr>
              <a:t>Höhere</a:t>
            </a:r>
            <a:r>
              <a:rPr lang="en-GB" dirty="0">
                <a:cs typeface="Arial"/>
              </a:rPr>
              <a:t> </a:t>
            </a:r>
            <a:r>
              <a:rPr lang="en-GB" dirty="0" err="1">
                <a:cs typeface="Arial"/>
              </a:rPr>
              <a:t>Tragfähigkeit</a:t>
            </a:r>
            <a:r>
              <a:rPr lang="en-GB" dirty="0">
                <a:cs typeface="Arial"/>
              </a:rPr>
              <a:t>, </a:t>
            </a:r>
            <a:r>
              <a:rPr lang="en-GB" dirty="0" err="1">
                <a:cs typeface="Arial"/>
              </a:rPr>
              <a:t>geringe</a:t>
            </a:r>
            <a:r>
              <a:rPr lang="en-GB" dirty="0">
                <a:cs typeface="Arial"/>
              </a:rPr>
              <a:t> </a:t>
            </a:r>
            <a:r>
              <a:rPr lang="en-GB" dirty="0" err="1">
                <a:cs typeface="Arial"/>
              </a:rPr>
              <a:t>Verdichtungsgefahr</a:t>
            </a:r>
            <a:endParaRPr lang="en-GB" dirty="0">
              <a:cs typeface="Arial"/>
            </a:endParaRPr>
          </a:p>
          <a:p>
            <a:pPr marL="808038" lvl="1" indent="-342900">
              <a:spcAft>
                <a:spcPts val="600"/>
              </a:spcAft>
              <a:buFont typeface="Courier New"/>
              <a:buChar char="o"/>
              <a:defRPr/>
            </a:pPr>
            <a:r>
              <a:rPr lang="en-GB" dirty="0" err="1">
                <a:cs typeface="Arial"/>
              </a:rPr>
              <a:t>Bessere</a:t>
            </a:r>
            <a:r>
              <a:rPr lang="en-GB" dirty="0">
                <a:cs typeface="Arial"/>
              </a:rPr>
              <a:t> </a:t>
            </a:r>
            <a:r>
              <a:rPr lang="en-GB" dirty="0" err="1">
                <a:cs typeface="Arial"/>
              </a:rPr>
              <a:t>Nährstoffverfügbarkeit</a:t>
            </a:r>
            <a:endParaRPr lang="en-GB" dirty="0">
              <a:cs typeface="Arial"/>
            </a:endParaRPr>
          </a:p>
          <a:p>
            <a:pPr marL="0" lvl="1" indent="0">
              <a:spcAft>
                <a:spcPts val="600"/>
              </a:spcAft>
              <a:buNone/>
              <a:defRPr/>
            </a:pPr>
            <a:endParaRPr lang="en-GB" dirty="0">
              <a:cs typeface="Arial"/>
            </a:endParaRPr>
          </a:p>
          <a:p>
            <a:pPr marL="0" lvl="1" indent="0">
              <a:spcAft>
                <a:spcPts val="600"/>
              </a:spcAft>
              <a:buNone/>
              <a:defRPr/>
            </a:pPr>
            <a:r>
              <a:rPr lang="en-GB" dirty="0">
                <a:cs typeface="Arial"/>
              </a:rPr>
              <a:t>-&gt; </a:t>
            </a:r>
            <a:r>
              <a:rPr lang="en-GB" dirty="0" err="1">
                <a:cs typeface="Arial"/>
              </a:rPr>
              <a:t>verbesserter</a:t>
            </a:r>
            <a:r>
              <a:rPr lang="en-GB" dirty="0">
                <a:cs typeface="Arial"/>
              </a:rPr>
              <a:t> </a:t>
            </a:r>
            <a:r>
              <a:rPr lang="en-GB" dirty="0" err="1">
                <a:cs typeface="Arial"/>
              </a:rPr>
              <a:t>Schutz</a:t>
            </a:r>
            <a:r>
              <a:rPr lang="en-GB" dirty="0">
                <a:cs typeface="Arial"/>
              </a:rPr>
              <a:t> </a:t>
            </a:r>
            <a:r>
              <a:rPr lang="en-GB" dirty="0" err="1">
                <a:cs typeface="Arial"/>
              </a:rPr>
              <a:t>bei</a:t>
            </a:r>
            <a:r>
              <a:rPr lang="en-GB" dirty="0">
                <a:cs typeface="Arial"/>
              </a:rPr>
              <a:t> </a:t>
            </a:r>
            <a:r>
              <a:rPr lang="en-GB" dirty="0" err="1">
                <a:cs typeface="Arial"/>
              </a:rPr>
              <a:t>Extremwettersituationen</a:t>
            </a:r>
            <a:endParaRPr lang="en-GB" dirty="0">
              <a:cs typeface="Arial"/>
            </a:endParaRPr>
          </a:p>
        </p:txBody>
      </p:sp>
    </p:spTree>
    <p:extLst>
      <p:ext uri="{BB962C8B-B14F-4D97-AF65-F5344CB8AC3E}">
        <p14:creationId xmlns:p14="http://schemas.microsoft.com/office/powerpoint/2010/main" val="45239024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Nachhaltige Anpassungsmaßnahmen im Ackerbau</a:t>
            </a:r>
          </a:p>
        </p:txBody>
      </p:sp>
      <p:sp>
        <p:nvSpPr>
          <p:cNvPr id="5" name="Inhaltsplatzhalter 2"/>
          <p:cNvSpPr>
            <a:spLocks noGrp="1"/>
          </p:cNvSpPr>
          <p:nvPr>
            <p:ph idx="1"/>
          </p:nvPr>
        </p:nvSpPr>
        <p:spPr bwMode="auto"/>
        <p:txBody>
          <a:bodyPr/>
          <a:lstStyle/>
          <a:p>
            <a:pPr>
              <a:lnSpc>
                <a:spcPct val="104999"/>
              </a:lnSpc>
              <a:spcAft>
                <a:spcPts val="600"/>
              </a:spcAft>
              <a:buFont typeface="Wingdings"/>
              <a:buChar char="Ø"/>
              <a:defRPr/>
            </a:pPr>
            <a:r>
              <a:rPr lang="en-GB" sz="2600" b="1" dirty="0">
                <a:cs typeface="Arial"/>
              </a:rPr>
              <a:t> </a:t>
            </a:r>
            <a:r>
              <a:rPr lang="en-GB" sz="2600" b="1" dirty="0" err="1">
                <a:cs typeface="Arial"/>
              </a:rPr>
              <a:t>Verbesserung</a:t>
            </a:r>
            <a:r>
              <a:rPr lang="en-GB" sz="2600" b="1" dirty="0">
                <a:cs typeface="Arial"/>
              </a:rPr>
              <a:t> der </a:t>
            </a:r>
            <a:r>
              <a:rPr lang="en-GB" sz="2600" b="1" dirty="0" err="1">
                <a:cs typeface="Arial"/>
              </a:rPr>
              <a:t>Bodenstruktur</a:t>
            </a:r>
            <a:r>
              <a:rPr lang="en-GB" sz="2600" dirty="0">
                <a:cs typeface="Arial"/>
              </a:rPr>
              <a:t>:</a:t>
            </a:r>
            <a:endParaRPr sz="2600" dirty="0"/>
          </a:p>
          <a:p>
            <a:pPr marL="808038" lvl="1" indent="-342900">
              <a:lnSpc>
                <a:spcPct val="80000"/>
              </a:lnSpc>
              <a:spcAft>
                <a:spcPts val="600"/>
              </a:spcAft>
              <a:buFont typeface="Courier New"/>
              <a:buChar char="o"/>
              <a:defRPr/>
            </a:pPr>
            <a:r>
              <a:rPr lang="en-GB" sz="2200" dirty="0" err="1">
                <a:cs typeface="Arial"/>
              </a:rPr>
              <a:t>Kalkung</a:t>
            </a:r>
            <a:r>
              <a:rPr lang="en-GB" sz="2200" dirty="0">
                <a:cs typeface="Arial"/>
              </a:rPr>
              <a:t>, </a:t>
            </a:r>
            <a:r>
              <a:rPr lang="en-GB" sz="2200" dirty="0" err="1">
                <a:cs typeface="Arial"/>
              </a:rPr>
              <a:t>bedarfsgerechte</a:t>
            </a:r>
            <a:r>
              <a:rPr lang="en-GB" sz="2200" dirty="0">
                <a:cs typeface="Arial"/>
              </a:rPr>
              <a:t> </a:t>
            </a:r>
            <a:r>
              <a:rPr lang="en-GB" sz="2200" dirty="0" err="1">
                <a:cs typeface="Arial"/>
              </a:rPr>
              <a:t>Düngung</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Organische</a:t>
            </a:r>
            <a:r>
              <a:rPr lang="en-GB" sz="2200" dirty="0">
                <a:cs typeface="Arial"/>
              </a:rPr>
              <a:t> </a:t>
            </a:r>
            <a:r>
              <a:rPr lang="en-GB" sz="2200" dirty="0" err="1">
                <a:cs typeface="Arial"/>
              </a:rPr>
              <a:t>Düngung</a:t>
            </a:r>
            <a:r>
              <a:rPr lang="en-GB" sz="2200" dirty="0">
                <a:cs typeface="Arial"/>
              </a:rPr>
              <a:t>, </a:t>
            </a:r>
            <a:r>
              <a:rPr lang="en-GB" sz="2200" dirty="0" err="1">
                <a:cs typeface="Arial"/>
              </a:rPr>
              <a:t>Kompostgaben</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Vielseitige</a:t>
            </a:r>
            <a:r>
              <a:rPr lang="en-GB" sz="2200" dirty="0">
                <a:cs typeface="Arial"/>
              </a:rPr>
              <a:t> </a:t>
            </a:r>
            <a:r>
              <a:rPr lang="en-GB" sz="2200" dirty="0" err="1">
                <a:cs typeface="Arial"/>
              </a:rPr>
              <a:t>Zwischenfruchtmischungen</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Vielseitige</a:t>
            </a:r>
            <a:r>
              <a:rPr lang="en-GB" sz="2200" dirty="0">
                <a:cs typeface="Arial"/>
              </a:rPr>
              <a:t> </a:t>
            </a:r>
            <a:r>
              <a:rPr lang="en-GB" sz="2200" dirty="0" err="1">
                <a:cs typeface="Arial"/>
              </a:rPr>
              <a:t>Fruchtfolge</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Untersaaten</a:t>
            </a:r>
            <a:r>
              <a:rPr lang="en-GB" sz="2200" dirty="0">
                <a:cs typeface="Arial"/>
              </a:rPr>
              <a:t>, </a:t>
            </a:r>
            <a:r>
              <a:rPr lang="en-GB" sz="2200" dirty="0" err="1">
                <a:cs typeface="Arial"/>
              </a:rPr>
              <a:t>Gemenge</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Ganzjährige</a:t>
            </a:r>
            <a:r>
              <a:rPr lang="en-GB" sz="2200" dirty="0">
                <a:cs typeface="Arial"/>
              </a:rPr>
              <a:t> </a:t>
            </a:r>
            <a:r>
              <a:rPr lang="en-GB" sz="2200" dirty="0" err="1">
                <a:cs typeface="Arial"/>
              </a:rPr>
              <a:t>Bodenbedeckung</a:t>
            </a:r>
            <a:r>
              <a:rPr lang="en-GB" sz="2200" dirty="0">
                <a:cs typeface="Arial"/>
              </a:rPr>
              <a:t> (Mulch, </a:t>
            </a:r>
            <a:r>
              <a:rPr lang="en-GB" sz="2200" dirty="0" err="1">
                <a:cs typeface="Arial"/>
              </a:rPr>
              <a:t>Bewuchs</a:t>
            </a:r>
            <a:r>
              <a:rPr lang="en-GB" sz="2200" dirty="0">
                <a:cs typeface="Arial"/>
              </a:rPr>
              <a:t>)</a:t>
            </a:r>
          </a:p>
          <a:p>
            <a:pPr marL="808038" lvl="1" indent="-342900">
              <a:lnSpc>
                <a:spcPct val="80000"/>
              </a:lnSpc>
              <a:spcAft>
                <a:spcPts val="600"/>
              </a:spcAft>
              <a:buFont typeface="Courier New"/>
              <a:buChar char="o"/>
              <a:defRPr/>
            </a:pPr>
            <a:r>
              <a:rPr lang="en-GB" sz="2200" dirty="0" err="1">
                <a:cs typeface="Arial"/>
              </a:rPr>
              <a:t>Leguminosenanbau</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Reduzierte</a:t>
            </a:r>
            <a:r>
              <a:rPr lang="en-GB" sz="2200" dirty="0">
                <a:cs typeface="Arial"/>
              </a:rPr>
              <a:t> </a:t>
            </a:r>
            <a:r>
              <a:rPr lang="en-GB" sz="2200" dirty="0" err="1">
                <a:cs typeface="Arial"/>
              </a:rPr>
              <a:t>Bodenbearbeitung</a:t>
            </a:r>
            <a:r>
              <a:rPr lang="en-GB" sz="2200" dirty="0">
                <a:cs typeface="Arial"/>
              </a:rPr>
              <a:t>, </a:t>
            </a:r>
            <a:r>
              <a:rPr lang="en-GB" sz="2200" dirty="0" err="1">
                <a:cs typeface="Arial"/>
              </a:rPr>
              <a:t>Mulchsaat</a:t>
            </a:r>
            <a:r>
              <a:rPr lang="en-GB" sz="2200" dirty="0">
                <a:cs typeface="Arial"/>
              </a:rPr>
              <a:t>, </a:t>
            </a:r>
            <a:r>
              <a:rPr lang="en-GB" sz="2200" dirty="0" err="1">
                <a:cs typeface="Arial"/>
              </a:rPr>
              <a:t>geringere</a:t>
            </a:r>
            <a:r>
              <a:rPr lang="en-GB" sz="2200" dirty="0">
                <a:cs typeface="Arial"/>
              </a:rPr>
              <a:t> </a:t>
            </a:r>
            <a:r>
              <a:rPr lang="en-GB" sz="2200" dirty="0" err="1">
                <a:cs typeface="Arial"/>
              </a:rPr>
              <a:t>Pflugtiefe</a:t>
            </a:r>
            <a:endParaRPr lang="en-GB" sz="2200" dirty="0">
              <a:cs typeface="Arial"/>
            </a:endParaRPr>
          </a:p>
          <a:p>
            <a:pPr marL="808038" lvl="1" indent="-342900">
              <a:lnSpc>
                <a:spcPct val="80000"/>
              </a:lnSpc>
              <a:spcAft>
                <a:spcPts val="600"/>
              </a:spcAft>
              <a:buFont typeface="Courier New"/>
              <a:buChar char="o"/>
              <a:defRPr/>
            </a:pPr>
            <a:r>
              <a:rPr lang="en-GB" sz="2200" dirty="0" err="1">
                <a:cs typeface="Arial"/>
              </a:rPr>
              <a:t>Zu</a:t>
            </a:r>
            <a:r>
              <a:rPr lang="en-GB" sz="2200" dirty="0">
                <a:cs typeface="Arial"/>
              </a:rPr>
              <a:t> </a:t>
            </a:r>
            <a:r>
              <a:rPr lang="en-GB" sz="2200" dirty="0" err="1">
                <a:cs typeface="Arial"/>
              </a:rPr>
              <a:t>erwartende</a:t>
            </a:r>
            <a:r>
              <a:rPr lang="en-GB" sz="2200" dirty="0">
                <a:cs typeface="Arial"/>
              </a:rPr>
              <a:t> </a:t>
            </a:r>
            <a:r>
              <a:rPr lang="en-GB" sz="2200" dirty="0" err="1">
                <a:cs typeface="Arial"/>
              </a:rPr>
              <a:t>Effekte</a:t>
            </a:r>
            <a:r>
              <a:rPr lang="en-GB" sz="2200" dirty="0">
                <a:cs typeface="Arial"/>
              </a:rPr>
              <a:t> </a:t>
            </a:r>
            <a:r>
              <a:rPr lang="en-GB" sz="2200" dirty="0" err="1">
                <a:cs typeface="Arial"/>
              </a:rPr>
              <a:t>durch</a:t>
            </a:r>
            <a:r>
              <a:rPr lang="en-GB" sz="2200" dirty="0">
                <a:cs typeface="Arial"/>
              </a:rPr>
              <a:t> </a:t>
            </a:r>
            <a:r>
              <a:rPr lang="en-GB" sz="2200" dirty="0" err="1">
                <a:cs typeface="Arial"/>
              </a:rPr>
              <a:t>Flächenrotte</a:t>
            </a:r>
            <a:r>
              <a:rPr lang="en-GB" sz="2200" dirty="0">
                <a:cs typeface="Arial"/>
              </a:rPr>
              <a:t> </a:t>
            </a:r>
          </a:p>
          <a:p>
            <a:pPr marL="808038" lvl="1" indent="-342900">
              <a:lnSpc>
                <a:spcPct val="80000"/>
              </a:lnSpc>
              <a:spcAft>
                <a:spcPts val="600"/>
              </a:spcAft>
              <a:buFont typeface="Courier New"/>
              <a:buChar char="o"/>
              <a:defRPr/>
            </a:pPr>
            <a:r>
              <a:rPr lang="en-GB" sz="2200" dirty="0" err="1">
                <a:cs typeface="Arial"/>
              </a:rPr>
              <a:t>Anpassung</a:t>
            </a:r>
            <a:r>
              <a:rPr lang="en-GB" sz="2200" dirty="0">
                <a:cs typeface="Arial"/>
              </a:rPr>
              <a:t> des </a:t>
            </a:r>
            <a:r>
              <a:rPr lang="en-GB" sz="2200" dirty="0" err="1">
                <a:cs typeface="Arial"/>
              </a:rPr>
              <a:t>Reifendrucks</a:t>
            </a:r>
            <a:r>
              <a:rPr lang="en-GB" sz="2200" dirty="0">
                <a:cs typeface="Arial"/>
              </a:rPr>
              <a:t>, </a:t>
            </a:r>
            <a:r>
              <a:rPr lang="en-GB" sz="2200" dirty="0" err="1">
                <a:cs typeface="Arial"/>
              </a:rPr>
              <a:t>Befahrbarkeit</a:t>
            </a:r>
            <a:r>
              <a:rPr lang="en-GB" sz="2200" dirty="0">
                <a:cs typeface="Arial"/>
              </a:rPr>
              <a:t> </a:t>
            </a:r>
            <a:r>
              <a:rPr lang="en-GB" sz="2200" dirty="0" err="1">
                <a:cs typeface="Arial"/>
              </a:rPr>
              <a:t>beachten</a:t>
            </a:r>
            <a:endParaRPr lang="en-GB" sz="1900" dirty="0">
              <a:cs typeface="Arial"/>
            </a:endParaRPr>
          </a:p>
          <a:p>
            <a:pPr>
              <a:lnSpc>
                <a:spcPct val="80000"/>
              </a:lnSpc>
              <a:defRPr/>
            </a:pPr>
            <a:endParaRPr lang="de-DE" sz="2600" dirty="0"/>
          </a:p>
        </p:txBody>
      </p:sp>
      <p:pic>
        <p:nvPicPr>
          <p:cNvPr id="6" name="Grafik 3"/>
          <p:cNvPicPr>
            <a:picLocks noChangeAspect="1"/>
          </p:cNvPicPr>
          <p:nvPr/>
        </p:nvPicPr>
        <p:blipFill>
          <a:blip r:embed="rId3" cstate="screen">
            <a:extLst>
              <a:ext uri="{28A0092B-C50C-407E-A947-70E740481C1C}">
                <a14:useLocalDpi xmlns:a14="http://schemas.microsoft.com/office/drawing/2010/main"/>
              </a:ext>
            </a:extLst>
          </a:blip>
          <a:stretch/>
        </p:blipFill>
        <p:spPr bwMode="auto">
          <a:xfrm>
            <a:off x="8759308" y="1283653"/>
            <a:ext cx="2594492" cy="1942473"/>
          </a:xfrm>
          <a:prstGeom prst="rect">
            <a:avLst/>
          </a:prstGeom>
        </p:spPr>
      </p:pic>
      <p:sp>
        <p:nvSpPr>
          <p:cNvPr id="7" name="Textfeld 4"/>
          <p:cNvSpPr>
            <a:spLocks/>
          </p:cNvSpPr>
          <p:nvPr/>
        </p:nvSpPr>
        <p:spPr bwMode="auto">
          <a:xfrm>
            <a:off x="8759308" y="2970364"/>
            <a:ext cx="1600428" cy="261610"/>
          </a:xfrm>
          <a:prstGeom prst="rect">
            <a:avLst/>
          </a:prstGeom>
          <a:noFill/>
        </p:spPr>
        <p:txBody>
          <a:bodyPr wrap="square" rtlCol="0">
            <a:spAutoFit/>
          </a:bodyPr>
          <a:lstStyle/>
          <a:p>
            <a:pPr>
              <a:defRPr/>
            </a:pPr>
            <a:r>
              <a:rPr lang="de-DE" sz="1100" dirty="0">
                <a:solidFill>
                  <a:schemeClr val="bg1"/>
                </a:solidFill>
                <a:cs typeface="Arial"/>
              </a:rPr>
              <a:t>Quelle: AgriAdapt</a:t>
            </a:r>
            <a:endParaRPr lang="de-DE" dirty="0">
              <a:solidFill>
                <a:schemeClr val="bg1"/>
              </a:solidFill>
              <a:cs typeface="Arial"/>
            </a:endParaRPr>
          </a:p>
        </p:txBody>
      </p:sp>
    </p:spTree>
    <p:extLst>
      <p:ext uri="{BB962C8B-B14F-4D97-AF65-F5344CB8AC3E}">
        <p14:creationId xmlns:p14="http://schemas.microsoft.com/office/powerpoint/2010/main" val="200779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Nachhaltige Anpassungsmaßnahmen im Ackerbau</a:t>
            </a:r>
          </a:p>
        </p:txBody>
      </p:sp>
      <p:sp>
        <p:nvSpPr>
          <p:cNvPr id="5" name="Inhaltsplatzhalter 2"/>
          <p:cNvSpPr>
            <a:spLocks noGrp="1"/>
          </p:cNvSpPr>
          <p:nvPr>
            <p:ph idx="1"/>
          </p:nvPr>
        </p:nvSpPr>
        <p:spPr bwMode="auto"/>
        <p:txBody>
          <a:bodyPr/>
          <a:lstStyle/>
          <a:p>
            <a:pPr>
              <a:buFont typeface="Wingdings"/>
              <a:buChar char="Ø"/>
              <a:defRPr/>
            </a:pPr>
            <a:r>
              <a:rPr lang="de-DE" sz="3200" b="1" dirty="0"/>
              <a:t> Erweiterung der Fruchtfolge</a:t>
            </a:r>
            <a:endParaRPr dirty="0"/>
          </a:p>
          <a:p>
            <a:pPr marL="808038" lvl="1" indent="-342900">
              <a:spcAft>
                <a:spcPts val="600"/>
              </a:spcAft>
              <a:buFont typeface="Courier New"/>
              <a:buChar char="o"/>
              <a:defRPr/>
            </a:pPr>
            <a:r>
              <a:rPr lang="de-DE" dirty="0">
                <a:cs typeface="Arial"/>
              </a:rPr>
              <a:t>4-5 Fruchtfolgeglieder</a:t>
            </a:r>
            <a:endParaRPr dirty="0"/>
          </a:p>
          <a:p>
            <a:pPr marL="808038" lvl="1" indent="-342900">
              <a:spcAft>
                <a:spcPts val="600"/>
              </a:spcAft>
              <a:buFont typeface="Courier New"/>
              <a:buChar char="o"/>
              <a:defRPr/>
            </a:pPr>
            <a:r>
              <a:rPr lang="de-DE" dirty="0">
                <a:cs typeface="Arial"/>
              </a:rPr>
              <a:t>Weiterer Kulturen wie z.B. Sonnenblume oder Luzerne</a:t>
            </a:r>
            <a:endParaRPr dirty="0"/>
          </a:p>
          <a:p>
            <a:pPr marL="808038" lvl="1" indent="-342900">
              <a:spcAft>
                <a:spcPts val="600"/>
              </a:spcAft>
              <a:buFont typeface="Courier New"/>
              <a:buChar char="o"/>
              <a:defRPr/>
            </a:pPr>
            <a:r>
              <a:rPr lang="de-DE" dirty="0">
                <a:cs typeface="Arial"/>
              </a:rPr>
              <a:t>Verringertes Anbaurisiko</a:t>
            </a:r>
            <a:endParaRPr dirty="0"/>
          </a:p>
          <a:p>
            <a:pPr marL="808038" lvl="1" indent="-342900">
              <a:spcAft>
                <a:spcPts val="600"/>
              </a:spcAft>
              <a:buFont typeface="Courier New"/>
              <a:buChar char="o"/>
              <a:defRPr/>
            </a:pPr>
            <a:r>
              <a:rPr lang="de-DE" dirty="0">
                <a:cs typeface="Arial"/>
              </a:rPr>
              <a:t>Verbesserte Bodenstruktur</a:t>
            </a:r>
            <a:endParaRPr dirty="0"/>
          </a:p>
          <a:p>
            <a:pPr marL="808038" lvl="1" indent="-342900">
              <a:spcAft>
                <a:spcPts val="600"/>
              </a:spcAft>
              <a:buFont typeface="Courier New"/>
              <a:buChar char="o"/>
              <a:defRPr/>
            </a:pPr>
            <a:r>
              <a:rPr lang="de-DE" dirty="0">
                <a:cs typeface="Arial"/>
              </a:rPr>
              <a:t>Unterschiedliche Durchwurzelungstiefen</a:t>
            </a:r>
            <a:endParaRPr dirty="0"/>
          </a:p>
          <a:p>
            <a:pPr marL="808038" lvl="1" indent="-342900">
              <a:spcAft>
                <a:spcPts val="600"/>
              </a:spcAft>
              <a:buFont typeface="Courier New"/>
              <a:buChar char="o"/>
              <a:defRPr/>
            </a:pPr>
            <a:r>
              <a:rPr lang="de-DE" dirty="0">
                <a:cs typeface="Arial"/>
              </a:rPr>
              <a:t>Geringerer Schaddruck</a:t>
            </a:r>
            <a:endParaRPr lang="de-DE" dirty="0"/>
          </a:p>
          <a:p>
            <a:pPr marL="808038" lvl="1" indent="-342900">
              <a:spcAft>
                <a:spcPts val="600"/>
              </a:spcAft>
              <a:buFont typeface="Courier New"/>
              <a:buChar char="o"/>
              <a:defRPr/>
            </a:pPr>
            <a:r>
              <a:rPr lang="de-DE" dirty="0">
                <a:cs typeface="Arial"/>
              </a:rPr>
              <a:t>Fördert Biodiversität </a:t>
            </a:r>
            <a:endParaRPr dirty="0"/>
          </a:p>
          <a:p>
            <a:pPr marL="465138" lvl="1" indent="0">
              <a:spcAft>
                <a:spcPts val="600"/>
              </a:spcAft>
              <a:buNone/>
              <a:defRPr/>
            </a:pPr>
            <a:r>
              <a:rPr lang="de-DE" b="1" dirty="0"/>
              <a:t>-&gt; Erhöhung der ökonomischen und ökologischen Widerstandsfähigkeit (= Resilienz) des Betriebes</a:t>
            </a:r>
            <a:endParaRPr lang="de-DE" dirty="0"/>
          </a:p>
          <a:p>
            <a:pPr marL="0" indent="0">
              <a:buNone/>
              <a:defRPr/>
            </a:pPr>
            <a:endParaRPr lang="de-DE" dirty="0"/>
          </a:p>
        </p:txBody>
      </p:sp>
    </p:spTree>
    <p:extLst>
      <p:ext uri="{BB962C8B-B14F-4D97-AF65-F5344CB8AC3E}">
        <p14:creationId xmlns:p14="http://schemas.microsoft.com/office/powerpoint/2010/main" val="17133307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Ertragsschwankungen </a:t>
            </a:r>
          </a:p>
        </p:txBody>
      </p:sp>
      <p:sp>
        <p:nvSpPr>
          <p:cNvPr id="5" name="Fußzeilenplatzhalter 2"/>
          <p:cNvSpPr>
            <a:spLocks noGrp="1"/>
          </p:cNvSpPr>
          <p:nvPr>
            <p:ph type="ftr" sz="quarter" idx="4294967295"/>
          </p:nvPr>
        </p:nvSpPr>
        <p:spPr bwMode="auto"/>
        <p:txBody>
          <a:bodyPr/>
          <a:lstStyle/>
          <a:p>
            <a:pPr>
              <a:defRPr/>
            </a:pPr>
            <a:endParaRPr lang="de-DE" dirty="0"/>
          </a:p>
        </p:txBody>
      </p:sp>
      <p:pic>
        <p:nvPicPr>
          <p:cNvPr id="6" name="Grafik 3"/>
          <p:cNvPicPr>
            <a:picLocks noChangeAspect="1"/>
          </p:cNvPicPr>
          <p:nvPr/>
        </p:nvPicPr>
        <p:blipFill>
          <a:blip r:embed="rId3"/>
          <a:stretch/>
        </p:blipFill>
        <p:spPr bwMode="auto">
          <a:xfrm>
            <a:off x="838200" y="1283653"/>
            <a:ext cx="7196847" cy="5000773"/>
          </a:xfrm>
          <a:prstGeom prst="rect">
            <a:avLst/>
          </a:prstGeom>
          <a:ln>
            <a:solidFill>
              <a:schemeClr val="accent1"/>
            </a:solidFill>
          </a:ln>
        </p:spPr>
      </p:pic>
      <p:sp>
        <p:nvSpPr>
          <p:cNvPr id="7" name="Textfeld 4"/>
          <p:cNvSpPr>
            <a:spLocks/>
          </p:cNvSpPr>
          <p:nvPr/>
        </p:nvSpPr>
        <p:spPr bwMode="auto">
          <a:xfrm>
            <a:off x="8153399" y="5674057"/>
            <a:ext cx="4038600" cy="646331"/>
          </a:xfrm>
          <a:prstGeom prst="rect">
            <a:avLst/>
          </a:prstGeom>
          <a:noFill/>
        </p:spPr>
        <p:txBody>
          <a:bodyPr wrap="square" rtlCol="0">
            <a:spAutoFit/>
          </a:bodyPr>
          <a:lstStyle/>
          <a:p>
            <a:pPr>
              <a:defRPr/>
            </a:pPr>
            <a:r>
              <a:rPr lang="de-DE" sz="1200"/>
              <a:t>Quelle: Dirk Schulte-Steinberg: „Raps und Körnerleguminosen für den klimaoptimalen Landwirtschaftsbetrieb“</a:t>
            </a:r>
            <a:endParaRPr/>
          </a:p>
          <a:p>
            <a:pPr>
              <a:defRPr/>
            </a:pPr>
            <a:r>
              <a:rPr lang="de-DE" sz="1200"/>
              <a:t>UFOP-Perspektivforum 2019</a:t>
            </a:r>
          </a:p>
        </p:txBody>
      </p:sp>
      <p:sp>
        <p:nvSpPr>
          <p:cNvPr id="8" name="Rechteck 5"/>
          <p:cNvSpPr/>
          <p:nvPr/>
        </p:nvSpPr>
        <p:spPr bwMode="auto">
          <a:xfrm>
            <a:off x="8259710" y="2474619"/>
            <a:ext cx="3825980" cy="1200329"/>
          </a:xfrm>
          <a:prstGeom prst="rect">
            <a:avLst/>
          </a:prstGeom>
          <a:ln>
            <a:solidFill>
              <a:schemeClr val="tx1"/>
            </a:solidFill>
          </a:ln>
        </p:spPr>
        <p:txBody>
          <a:bodyPr wrap="square">
            <a:spAutoFit/>
          </a:bodyPr>
          <a:lstStyle/>
          <a:p>
            <a:pPr marL="342900" indent="-342900">
              <a:buFont typeface="Wingdings"/>
              <a:buChar char="Ø"/>
              <a:defRPr/>
            </a:pPr>
            <a:r>
              <a:rPr lang="de-DE" sz="2400">
                <a:solidFill>
                  <a:schemeClr val="accent1"/>
                </a:solidFill>
              </a:rPr>
              <a:t>kein Jahr ohne Gewinner, kein Jahr, in dem es nur Verlierer gibt…</a:t>
            </a:r>
          </a:p>
        </p:txBody>
      </p:sp>
      <p:sp>
        <p:nvSpPr>
          <p:cNvPr id="9" name="Rechteck 6"/>
          <p:cNvSpPr/>
          <p:nvPr/>
        </p:nvSpPr>
        <p:spPr bwMode="auto">
          <a:xfrm>
            <a:off x="2227217" y="4865914"/>
            <a:ext cx="5179423" cy="37229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
        <p:nvSpPr>
          <p:cNvPr id="10" name="Rechteck 7"/>
          <p:cNvSpPr/>
          <p:nvPr/>
        </p:nvSpPr>
        <p:spPr bwMode="auto">
          <a:xfrm>
            <a:off x="7021286" y="3167743"/>
            <a:ext cx="757645" cy="157407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p>
        </p:txBody>
      </p:sp>
    </p:spTree>
    <p:extLst>
      <p:ext uri="{BB962C8B-B14F-4D97-AF65-F5344CB8AC3E}">
        <p14:creationId xmlns:p14="http://schemas.microsoft.com/office/powerpoint/2010/main" val="17892598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Möglichkeiten der Fruchtfolge-Anpassung  </a:t>
            </a:r>
          </a:p>
        </p:txBody>
      </p:sp>
      <p:sp>
        <p:nvSpPr>
          <p:cNvPr id="5" name="Inhaltsplatzhalter 2"/>
          <p:cNvSpPr>
            <a:spLocks noGrp="1"/>
          </p:cNvSpPr>
          <p:nvPr>
            <p:ph idx="1"/>
          </p:nvPr>
        </p:nvSpPr>
        <p:spPr bwMode="auto"/>
        <p:txBody>
          <a:bodyPr/>
          <a:lstStyle/>
          <a:p>
            <a:pPr>
              <a:defRPr/>
            </a:pPr>
            <a:r>
              <a:rPr lang="de-DE"/>
              <a:t>Wechsel von Sommer- und Winterkultur sowie von Blatt- und Halmfrucht </a:t>
            </a:r>
            <a:endParaRPr/>
          </a:p>
          <a:p>
            <a:pPr>
              <a:defRPr/>
            </a:pPr>
            <a:r>
              <a:rPr lang="de-DE"/>
              <a:t>Anbau von Leguminosen, Zwischenfrüchten, Untersaaten, mehrjährigen Kulturen</a:t>
            </a:r>
            <a:endParaRPr/>
          </a:p>
          <a:p>
            <a:pPr>
              <a:defRPr/>
            </a:pPr>
            <a:r>
              <a:rPr lang="de-DE"/>
              <a:t>Anbau von Mischkulturen wie z. B. Leguminosen-Getreide-Gemenge</a:t>
            </a:r>
            <a:endParaRPr/>
          </a:p>
          <a:p>
            <a:pPr>
              <a:defRPr/>
            </a:pPr>
            <a:r>
              <a:rPr lang="de-DE"/>
              <a:t>Erprobung/Einführung klimaangepasster und/oder wassereffizienter neuer Kulturarten z.B. Kolbenhirse und Sojabohne</a:t>
            </a:r>
          </a:p>
          <a:p>
            <a:pPr>
              <a:defRPr/>
            </a:pPr>
            <a:endParaRPr lang="de-DE"/>
          </a:p>
        </p:txBody>
      </p:sp>
      <p:sp>
        <p:nvSpPr>
          <p:cNvPr id="6" name="Fußzeilenplatzhalter 3"/>
          <p:cNvSpPr>
            <a:spLocks noGrp="1"/>
          </p:cNvSpPr>
          <p:nvPr>
            <p:ph type="ftr" sz="quarter" idx="10"/>
          </p:nvPr>
        </p:nvSpPr>
        <p:spPr bwMode="auto"/>
        <p:txBody>
          <a:bodyPr/>
          <a:lstStyle/>
          <a:p>
            <a:pPr>
              <a:defRPr/>
            </a:pPr>
            <a:r>
              <a:rPr lang="de-DE"/>
              <a:t>Klimaanpassungsstrategie Fruchtfolge</a:t>
            </a:r>
          </a:p>
        </p:txBody>
      </p:sp>
    </p:spTree>
    <p:extLst>
      <p:ext uri="{BB962C8B-B14F-4D97-AF65-F5344CB8AC3E}">
        <p14:creationId xmlns:p14="http://schemas.microsoft.com/office/powerpoint/2010/main" val="23107840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Multitalent Zwischenfrucht</a:t>
            </a:r>
          </a:p>
        </p:txBody>
      </p:sp>
      <p:sp>
        <p:nvSpPr>
          <p:cNvPr id="5" name="Inhaltsplatzhalter 3"/>
          <p:cNvSpPr>
            <a:spLocks noGrp="1"/>
          </p:cNvSpPr>
          <p:nvPr>
            <p:ph sz="half" idx="1"/>
          </p:nvPr>
        </p:nvSpPr>
        <p:spPr bwMode="auto">
          <a:xfrm>
            <a:off x="838200" y="1463040"/>
            <a:ext cx="6853518" cy="4713923"/>
          </a:xfrm>
        </p:spPr>
        <p:txBody>
          <a:bodyPr/>
          <a:lstStyle/>
          <a:p>
            <a:pPr marL="342900" indent="-342900">
              <a:defRPr/>
            </a:pPr>
            <a:r>
              <a:rPr lang="de-DE"/>
              <a:t>Nährstoffbindung</a:t>
            </a:r>
            <a:endParaRPr/>
          </a:p>
          <a:p>
            <a:pPr marL="342900" indent="-342900">
              <a:defRPr/>
            </a:pPr>
            <a:r>
              <a:rPr lang="de-DE"/>
              <a:t>Humusaufbau (Kohlenstoff-Speicherung)</a:t>
            </a:r>
            <a:endParaRPr/>
          </a:p>
          <a:p>
            <a:pPr marL="342900" indent="-342900">
              <a:defRPr/>
            </a:pPr>
            <a:r>
              <a:rPr lang="de-DE"/>
              <a:t>Erosionsschutz</a:t>
            </a:r>
            <a:endParaRPr/>
          </a:p>
          <a:p>
            <a:pPr marL="342900" indent="-342900">
              <a:defRPr/>
            </a:pPr>
            <a:r>
              <a:rPr lang="de-DE"/>
              <a:t>Unkrautunterdrückung</a:t>
            </a:r>
            <a:endParaRPr/>
          </a:p>
          <a:p>
            <a:pPr marL="342900" indent="-342900">
              <a:defRPr/>
            </a:pPr>
            <a:r>
              <a:rPr lang="de-DE"/>
              <a:t>Verbesserung der Bodenstruktur</a:t>
            </a:r>
            <a:endParaRPr/>
          </a:p>
          <a:p>
            <a:pPr marL="342900" indent="-342900">
              <a:defRPr/>
            </a:pPr>
            <a:r>
              <a:rPr lang="de-DE"/>
              <a:t>Förderung der Biodiversität</a:t>
            </a:r>
          </a:p>
        </p:txBody>
      </p:sp>
      <p:pic>
        <p:nvPicPr>
          <p:cNvPr id="6" name="Inhaltsplatzhalter 5"/>
          <p:cNvPicPr>
            <a:picLocks noGrp="1" noChangeAspect="1"/>
          </p:cNvPicPr>
          <p:nvPr>
            <p:ph sz="half" idx="2"/>
          </p:nvPr>
        </p:nvPicPr>
        <p:blipFill>
          <a:blip r:embed="rId3"/>
          <a:stretch/>
        </p:blipFill>
        <p:spPr bwMode="auto">
          <a:xfrm>
            <a:off x="8205160" y="1283653"/>
            <a:ext cx="3148640" cy="4204790"/>
          </a:xfrm>
          <a:prstGeom prst="rect">
            <a:avLst/>
          </a:prstGeom>
          <a:ln>
            <a:noFill/>
          </a:ln>
          <a:effectLst>
            <a:outerShdw blurRad="292100" dist="139700" dir="2700000" algn="tl" rotWithShape="0">
              <a:srgbClr val="333333">
                <a:alpha val="65000"/>
              </a:srgbClr>
            </a:outerShdw>
          </a:effectLst>
        </p:spPr>
      </p:pic>
      <p:sp>
        <p:nvSpPr>
          <p:cNvPr id="7" name="Textfeld 2"/>
          <p:cNvSpPr>
            <a:spLocks/>
          </p:cNvSpPr>
          <p:nvPr/>
        </p:nvSpPr>
        <p:spPr bwMode="auto">
          <a:xfrm>
            <a:off x="9607193" y="5488443"/>
            <a:ext cx="2342507" cy="307777"/>
          </a:xfrm>
          <a:prstGeom prst="rect">
            <a:avLst/>
          </a:prstGeom>
          <a:noFill/>
        </p:spPr>
        <p:txBody>
          <a:bodyPr wrap="square" rtlCol="0">
            <a:spAutoFit/>
          </a:bodyPr>
          <a:lstStyle/>
          <a:p>
            <a:pPr>
              <a:defRPr/>
            </a:pPr>
            <a:r>
              <a:rPr lang="de-DE" sz="1400"/>
              <a:t>Foto: LLH</a:t>
            </a:r>
          </a:p>
        </p:txBody>
      </p:sp>
    </p:spTree>
    <p:extLst>
      <p:ext uri="{BB962C8B-B14F-4D97-AF65-F5344CB8AC3E}">
        <p14:creationId xmlns:p14="http://schemas.microsoft.com/office/powerpoint/2010/main" val="7117039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Humusaufbau</a:t>
            </a:r>
          </a:p>
        </p:txBody>
      </p:sp>
      <p:sp>
        <p:nvSpPr>
          <p:cNvPr id="5" name="Fußzeilenplatzhalter 3"/>
          <p:cNvSpPr>
            <a:spLocks noGrp="1"/>
          </p:cNvSpPr>
          <p:nvPr>
            <p:ph type="ftr" sz="quarter" idx="10"/>
          </p:nvPr>
        </p:nvSpPr>
        <p:spPr bwMode="auto"/>
        <p:txBody>
          <a:bodyPr/>
          <a:lstStyle/>
          <a:p>
            <a:pPr>
              <a:defRPr/>
            </a:pPr>
            <a:r>
              <a:rPr lang="de-DE"/>
              <a:t>Klimaanpassungsstrategie Fruchtfolge</a:t>
            </a:r>
          </a:p>
        </p:txBody>
      </p:sp>
      <p:pic>
        <p:nvPicPr>
          <p:cNvPr id="6" name="Inhaltsplatzhalter 4"/>
          <p:cNvPicPr>
            <a:picLocks noGrp="1" noChangeAspect="1"/>
          </p:cNvPicPr>
          <p:nvPr>
            <p:ph idx="1"/>
          </p:nvPr>
        </p:nvPicPr>
        <p:blipFill>
          <a:blip r:embed="rId3"/>
          <a:stretch/>
        </p:blipFill>
        <p:spPr bwMode="auto">
          <a:xfrm>
            <a:off x="1418134" y="1078671"/>
            <a:ext cx="8477751" cy="5257801"/>
          </a:xfrm>
          <a:prstGeom prst="rect">
            <a:avLst/>
          </a:prstGeom>
          <a:ln>
            <a:solidFill>
              <a:schemeClr val="bg1">
                <a:lumMod val="85000"/>
              </a:schemeClr>
            </a:solidFill>
          </a:ln>
        </p:spPr>
      </p:pic>
      <p:sp>
        <p:nvSpPr>
          <p:cNvPr id="7" name="Rechteck 2"/>
          <p:cNvSpPr/>
          <p:nvPr/>
        </p:nvSpPr>
        <p:spPr bwMode="auto">
          <a:xfrm>
            <a:off x="4853267" y="6125517"/>
            <a:ext cx="5318841" cy="230832"/>
          </a:xfrm>
          <a:prstGeom prst="rect">
            <a:avLst/>
          </a:prstGeom>
        </p:spPr>
        <p:txBody>
          <a:bodyPr wrap="square">
            <a:noAutofit/>
          </a:bodyPr>
          <a:lstStyle/>
          <a:p>
            <a:pPr>
              <a:defRPr/>
            </a:pPr>
            <a:r>
              <a:rPr lang="de-DE" sz="900"/>
              <a:t>Quelle: Kutschera, L. (1960) Wurzelatlas mitteleuropäischer Ackerunkräuter und Kulturpflanzen</a:t>
            </a:r>
            <a:endParaRPr/>
          </a:p>
        </p:txBody>
      </p:sp>
    </p:spTree>
    <p:extLst>
      <p:ext uri="{BB962C8B-B14F-4D97-AF65-F5344CB8AC3E}">
        <p14:creationId xmlns:p14="http://schemas.microsoft.com/office/powerpoint/2010/main" val="9021496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Humusaufbau</a:t>
            </a:r>
          </a:p>
        </p:txBody>
      </p:sp>
      <p:sp>
        <p:nvSpPr>
          <p:cNvPr id="5" name="Fußzeilenplatzhalter 3"/>
          <p:cNvSpPr>
            <a:spLocks noGrp="1"/>
          </p:cNvSpPr>
          <p:nvPr>
            <p:ph type="ftr" sz="quarter" idx="10"/>
          </p:nvPr>
        </p:nvSpPr>
        <p:spPr bwMode="auto"/>
        <p:txBody>
          <a:bodyPr/>
          <a:lstStyle/>
          <a:p>
            <a:pPr>
              <a:defRPr/>
            </a:pPr>
            <a:r>
              <a:rPr lang="de-DE"/>
              <a:t>Klimaanpassungsstrategie Fruchtfolge</a:t>
            </a:r>
          </a:p>
        </p:txBody>
      </p:sp>
      <p:sp>
        <p:nvSpPr>
          <p:cNvPr id="6" name="Inhaltsplatzhalter 4"/>
          <p:cNvSpPr>
            <a:spLocks noGrp="1"/>
          </p:cNvSpPr>
          <p:nvPr>
            <p:ph idx="1"/>
          </p:nvPr>
        </p:nvSpPr>
        <p:spPr bwMode="auto">
          <a:xfrm>
            <a:off x="838200" y="1463040"/>
            <a:ext cx="10515600" cy="2287806"/>
          </a:xfrm>
          <a:prstGeom prst="rect">
            <a:avLst/>
          </a:prstGeom>
          <a:noFill/>
        </p:spPr>
        <p:txBody>
          <a:bodyPr wrap="square" rtlCol="0">
            <a:spAutoFit/>
          </a:bodyPr>
          <a:lstStyle/>
          <a:p>
            <a:pPr>
              <a:defRPr/>
            </a:pPr>
            <a:r>
              <a:rPr lang="de-DE"/>
              <a:t>regelmäßiger Anbau von Zwischenfrüchten oder Untersaaten fördert den Humusaufbau im Boden</a:t>
            </a:r>
          </a:p>
          <a:p>
            <a:pPr>
              <a:defRPr/>
            </a:pPr>
            <a:r>
              <a:rPr lang="de-DE"/>
              <a:t>Nährhumus vs. Dauerhumus</a:t>
            </a:r>
          </a:p>
          <a:p>
            <a:pPr>
              <a:defRPr/>
            </a:pPr>
            <a:r>
              <a:rPr lang="de-DE"/>
              <a:t>pro Hektar und Jahr können bis zu 300 kg C im Boden angereichert werden </a:t>
            </a:r>
            <a:endParaRPr/>
          </a:p>
        </p:txBody>
      </p:sp>
      <p:pic>
        <p:nvPicPr>
          <p:cNvPr id="7" name="Picture 2" descr="https://www.dsv-saaten.de/export/sites/dsv-saaten.de/extras/bilder/zwischenfruechte/terralife/wurzelgrafik.jpg"/>
          <p:cNvPicPr>
            <a:picLocks noChangeAspect="1" noChangeArrowheads="1"/>
          </p:cNvPicPr>
          <p:nvPr/>
        </p:nvPicPr>
        <p:blipFill>
          <a:blip r:embed="rId2" cstate="screen">
            <a:extLst>
              <a:ext uri="{28A0092B-C50C-407E-A947-70E740481C1C}">
                <a14:useLocalDpi xmlns:a14="http://schemas.microsoft.com/office/drawing/2010/main"/>
              </a:ext>
            </a:extLst>
          </a:blip>
          <a:srcRect/>
          <a:stretch/>
        </p:blipFill>
        <p:spPr bwMode="auto">
          <a:xfrm>
            <a:off x="2636822" y="3437223"/>
            <a:ext cx="7330498" cy="2385753"/>
          </a:xfrm>
          <a:prstGeom prst="rect">
            <a:avLst/>
          </a:prstGeom>
          <a:noFill/>
        </p:spPr>
      </p:pic>
      <p:sp>
        <p:nvSpPr>
          <p:cNvPr id="8" name="Textfeld 6"/>
          <p:cNvSpPr>
            <a:spLocks/>
          </p:cNvSpPr>
          <p:nvPr/>
        </p:nvSpPr>
        <p:spPr bwMode="auto">
          <a:xfrm>
            <a:off x="6840315" y="6010554"/>
            <a:ext cx="4738254" cy="215444"/>
          </a:xfrm>
          <a:prstGeom prst="rect">
            <a:avLst/>
          </a:prstGeom>
          <a:noFill/>
        </p:spPr>
        <p:txBody>
          <a:bodyPr wrap="square" rtlCol="0">
            <a:spAutoFit/>
          </a:bodyPr>
          <a:lstStyle/>
          <a:p>
            <a:pPr>
              <a:defRPr/>
            </a:pPr>
            <a:r>
              <a:rPr lang="de-DE" sz="800"/>
              <a:t>Quelle: DSV, verändert nach Don et. al., 2008 Max Planck Institut, Jena</a:t>
            </a:r>
          </a:p>
        </p:txBody>
      </p:sp>
    </p:spTree>
    <p:extLst>
      <p:ext uri="{BB962C8B-B14F-4D97-AF65-F5344CB8AC3E}">
        <p14:creationId xmlns:p14="http://schemas.microsoft.com/office/powerpoint/2010/main" val="34963604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a:t>Nachhaltige Anpassungsmaßnahmen im Ackerbau</a:t>
            </a:r>
          </a:p>
        </p:txBody>
      </p:sp>
      <p:sp>
        <p:nvSpPr>
          <p:cNvPr id="5" name="Inhaltsplatzhalter 2"/>
          <p:cNvSpPr>
            <a:spLocks noGrp="1"/>
          </p:cNvSpPr>
          <p:nvPr>
            <p:ph idx="1"/>
          </p:nvPr>
        </p:nvSpPr>
        <p:spPr bwMode="auto">
          <a:xfrm>
            <a:off x="838200" y="1463040"/>
            <a:ext cx="10515600" cy="4961511"/>
          </a:xfrm>
        </p:spPr>
        <p:txBody>
          <a:bodyPr/>
          <a:lstStyle/>
          <a:p>
            <a:pPr>
              <a:lnSpc>
                <a:spcPct val="104999"/>
              </a:lnSpc>
              <a:spcAft>
                <a:spcPts val="1200"/>
              </a:spcAft>
              <a:buFont typeface="Wingdings"/>
              <a:buChar char="Ø"/>
              <a:defRPr/>
            </a:pPr>
            <a:r>
              <a:rPr lang="en-GB" sz="2600" b="1">
                <a:cs typeface="Arial"/>
              </a:rPr>
              <a:t> Vorteile Untersaat</a:t>
            </a:r>
            <a:r>
              <a:rPr lang="en-GB" sz="2600">
                <a:cs typeface="Arial"/>
              </a:rPr>
              <a:t>:</a:t>
            </a:r>
            <a:endParaRPr sz="2600"/>
          </a:p>
          <a:p>
            <a:pPr marL="808038" lvl="1" indent="-342900">
              <a:lnSpc>
                <a:spcPct val="80000"/>
              </a:lnSpc>
              <a:spcAft>
                <a:spcPts val="600"/>
              </a:spcAft>
              <a:buFont typeface="Courier New"/>
              <a:buChar char="o"/>
              <a:defRPr/>
            </a:pPr>
            <a:r>
              <a:rPr lang="de-DE" sz="2200">
                <a:cs typeface="Arial"/>
              </a:rPr>
              <a:t>Boden durchwurzeln</a:t>
            </a:r>
            <a:endParaRPr sz="2200"/>
          </a:p>
          <a:p>
            <a:pPr marL="808038" lvl="1" indent="-342900">
              <a:lnSpc>
                <a:spcPct val="80000"/>
              </a:lnSpc>
              <a:spcAft>
                <a:spcPts val="600"/>
              </a:spcAft>
              <a:buFont typeface="Courier New"/>
              <a:buChar char="o"/>
              <a:defRPr/>
            </a:pPr>
            <a:r>
              <a:rPr lang="de-DE" sz="2200">
                <a:cs typeface="Arial"/>
              </a:rPr>
              <a:t>Stickstoff binden</a:t>
            </a:r>
            <a:endParaRPr sz="2200"/>
          </a:p>
          <a:p>
            <a:pPr marL="808038" lvl="1" indent="-342900">
              <a:lnSpc>
                <a:spcPct val="80000"/>
              </a:lnSpc>
              <a:spcAft>
                <a:spcPts val="600"/>
              </a:spcAft>
              <a:buFont typeface="Courier New"/>
              <a:buChar char="o"/>
              <a:defRPr/>
            </a:pPr>
            <a:r>
              <a:rPr lang="de-DE" sz="2200">
                <a:cs typeface="Arial"/>
              </a:rPr>
              <a:t>Regenwürmer füttern</a:t>
            </a:r>
            <a:endParaRPr sz="2200"/>
          </a:p>
          <a:p>
            <a:pPr marL="808038" lvl="1" indent="-342900">
              <a:lnSpc>
                <a:spcPct val="80000"/>
              </a:lnSpc>
              <a:spcAft>
                <a:spcPts val="600"/>
              </a:spcAft>
              <a:buFont typeface="Courier New"/>
              <a:buChar char="o"/>
              <a:defRPr/>
            </a:pPr>
            <a:r>
              <a:rPr lang="de-DE" sz="2200">
                <a:cs typeface="Arial"/>
              </a:rPr>
              <a:t>Wasser auf dem Feld halten</a:t>
            </a:r>
            <a:endParaRPr sz="2200"/>
          </a:p>
          <a:p>
            <a:pPr marL="808038" lvl="1" indent="-342900">
              <a:lnSpc>
                <a:spcPct val="80000"/>
              </a:lnSpc>
              <a:spcAft>
                <a:spcPts val="600"/>
              </a:spcAft>
              <a:buFont typeface="Courier New"/>
              <a:buChar char="o"/>
              <a:defRPr/>
            </a:pPr>
            <a:r>
              <a:rPr lang="de-DE" sz="2200">
                <a:cs typeface="Arial"/>
              </a:rPr>
              <a:t>Unproduktive Verdunstung vermindern</a:t>
            </a:r>
          </a:p>
          <a:p>
            <a:pPr marL="808038" lvl="1" indent="-342900">
              <a:lnSpc>
                <a:spcPct val="80000"/>
              </a:lnSpc>
              <a:spcAft>
                <a:spcPts val="600"/>
              </a:spcAft>
              <a:buFont typeface="Courier New"/>
              <a:buChar char="o"/>
              <a:defRPr/>
            </a:pPr>
            <a:r>
              <a:rPr lang="de-DE" sz="2200">
                <a:cs typeface="Arial"/>
              </a:rPr>
              <a:t>Befahrbarkeit verbessern</a:t>
            </a:r>
            <a:endParaRPr sz="2200"/>
          </a:p>
          <a:p>
            <a:pPr marL="808038" lvl="1" indent="-342900">
              <a:lnSpc>
                <a:spcPct val="80000"/>
              </a:lnSpc>
              <a:spcAft>
                <a:spcPts val="600"/>
              </a:spcAft>
              <a:buFont typeface="Courier New"/>
              <a:buChar char="o"/>
              <a:defRPr/>
            </a:pPr>
            <a:r>
              <a:rPr lang="de-DE" sz="2200">
                <a:cs typeface="Arial"/>
              </a:rPr>
              <a:t>Boden bedeckt halten</a:t>
            </a:r>
            <a:endParaRPr sz="2200"/>
          </a:p>
          <a:p>
            <a:pPr marL="808038" lvl="1" indent="-342900">
              <a:lnSpc>
                <a:spcPct val="80000"/>
              </a:lnSpc>
              <a:spcAft>
                <a:spcPts val="600"/>
              </a:spcAft>
              <a:buFont typeface="Courier New"/>
              <a:buChar char="o"/>
              <a:defRPr/>
            </a:pPr>
            <a:r>
              <a:rPr lang="de-DE" sz="2200">
                <a:cs typeface="Arial"/>
              </a:rPr>
              <a:t>Auflockerung der Fruchtfolge</a:t>
            </a:r>
            <a:endParaRPr sz="2200"/>
          </a:p>
          <a:p>
            <a:pPr marL="808038" lvl="1" indent="-342900">
              <a:lnSpc>
                <a:spcPct val="80000"/>
              </a:lnSpc>
              <a:spcAft>
                <a:spcPts val="600"/>
              </a:spcAft>
              <a:buFont typeface="Courier New"/>
              <a:buChar char="o"/>
              <a:defRPr/>
            </a:pPr>
            <a:r>
              <a:rPr lang="de-DE" sz="2200">
                <a:cs typeface="Arial"/>
              </a:rPr>
              <a:t>Futternutzung</a:t>
            </a:r>
            <a:endParaRPr sz="2200"/>
          </a:p>
          <a:p>
            <a:pPr marL="808038" lvl="1" indent="-342900">
              <a:lnSpc>
                <a:spcPct val="80000"/>
              </a:lnSpc>
              <a:spcAft>
                <a:spcPts val="600"/>
              </a:spcAft>
              <a:buFont typeface="Courier New"/>
              <a:buChar char="o"/>
              <a:defRPr/>
            </a:pPr>
            <a:r>
              <a:rPr lang="de-DE" sz="2200">
                <a:cs typeface="Arial"/>
              </a:rPr>
              <a:t>Greening-Vorgaben</a:t>
            </a:r>
            <a:endParaRPr sz="2200"/>
          </a:p>
          <a:p>
            <a:pPr>
              <a:lnSpc>
                <a:spcPct val="80000"/>
              </a:lnSpc>
              <a:defRPr/>
            </a:pPr>
            <a:endParaRPr lang="de-DE" sz="2600"/>
          </a:p>
        </p:txBody>
      </p:sp>
      <p:pic>
        <p:nvPicPr>
          <p:cNvPr id="7" name="Grafik 4"/>
          <p:cNvPicPr>
            <a:picLocks noChangeAspect="1"/>
          </p:cNvPicPr>
          <p:nvPr/>
        </p:nvPicPr>
        <p:blipFill>
          <a:blip r:embed="rId3" cstate="screen">
            <a:extLst>
              <a:ext uri="{28A0092B-C50C-407E-A947-70E740481C1C}">
                <a14:useLocalDpi xmlns:a14="http://schemas.microsoft.com/office/drawing/2010/main"/>
              </a:ext>
            </a:extLst>
          </a:blip>
          <a:stretch/>
        </p:blipFill>
        <p:spPr bwMode="auto">
          <a:xfrm>
            <a:off x="7927188" y="1693706"/>
            <a:ext cx="3426612" cy="2565474"/>
          </a:xfrm>
          <a:prstGeom prst="rect">
            <a:avLst/>
          </a:prstGeom>
        </p:spPr>
      </p:pic>
      <p:sp>
        <p:nvSpPr>
          <p:cNvPr id="8" name="Textfeld 5"/>
          <p:cNvSpPr>
            <a:spLocks/>
          </p:cNvSpPr>
          <p:nvPr/>
        </p:nvSpPr>
        <p:spPr bwMode="auto">
          <a:xfrm>
            <a:off x="9933371" y="3943795"/>
            <a:ext cx="1607417" cy="261610"/>
          </a:xfrm>
          <a:prstGeom prst="rect">
            <a:avLst/>
          </a:prstGeom>
          <a:noFill/>
        </p:spPr>
        <p:txBody>
          <a:bodyPr wrap="square" rtlCol="0">
            <a:spAutoFit/>
          </a:bodyPr>
          <a:lstStyle/>
          <a:p>
            <a:pPr>
              <a:defRPr/>
            </a:pPr>
            <a:r>
              <a:rPr lang="de-DE" sz="1100" dirty="0">
                <a:solidFill>
                  <a:schemeClr val="bg1"/>
                </a:solidFill>
                <a:latin typeface="Arial"/>
                <a:cs typeface="Arial"/>
              </a:rPr>
              <a:t>Quelle: AgriAdapt</a:t>
            </a:r>
            <a:endParaRPr lang="de-DE" dirty="0">
              <a:solidFill>
                <a:schemeClr val="bg1"/>
              </a:solidFill>
              <a:latin typeface="Arial"/>
              <a:cs typeface="Arial"/>
            </a:endParaRPr>
          </a:p>
        </p:txBody>
      </p:sp>
    </p:spTree>
    <p:extLst>
      <p:ext uri="{BB962C8B-B14F-4D97-AF65-F5344CB8AC3E}">
        <p14:creationId xmlns:p14="http://schemas.microsoft.com/office/powerpoint/2010/main" val="8766532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pic>
        <p:nvPicPr>
          <p:cNvPr id="5" name="Grafik 4"/>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716740" y="1283653"/>
            <a:ext cx="8758520" cy="4149286"/>
          </a:xfrm>
          <a:prstGeom prst="rect">
            <a:avLst/>
          </a:prstGeom>
        </p:spPr>
      </p:pic>
      <p:sp>
        <p:nvSpPr>
          <p:cNvPr id="6" name="TextBox 1"/>
          <p:cNvSpPr txBox="1"/>
          <p:nvPr/>
        </p:nvSpPr>
        <p:spPr bwMode="auto">
          <a:xfrm>
            <a:off x="4583832" y="561764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4"/>
              </a:rPr>
              <a:t>https://awa.agriadapt.eu</a:t>
            </a:r>
            <a:r>
              <a:rPr lang="de-DE" sz="2000" dirty="0">
                <a:latin typeface="Arial" pitchFamily="34" charset="0"/>
                <a:cs typeface="Arial" pitchFamily="34" charset="0"/>
              </a:rPr>
              <a:t> </a:t>
            </a:r>
          </a:p>
        </p:txBody>
      </p:sp>
    </p:spTree>
    <p:extLst>
      <p:ext uri="{BB962C8B-B14F-4D97-AF65-F5344CB8AC3E}">
        <p14:creationId xmlns:p14="http://schemas.microsoft.com/office/powerpoint/2010/main" val="2439253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sp>
        <p:nvSpPr>
          <p:cNvPr id="5" name="TextBox 1"/>
          <p:cNvSpPr txBox="1"/>
          <p:nvPr/>
        </p:nvSpPr>
        <p:spPr bwMode="auto">
          <a:xfrm>
            <a:off x="8738388" y="36512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3"/>
              </a:rPr>
              <a:t>https://awa.agriadapt.eu</a:t>
            </a:r>
            <a:r>
              <a:rPr lang="de-DE" sz="2000" dirty="0">
                <a:latin typeface="Arial" pitchFamily="34" charset="0"/>
                <a:cs typeface="Arial" pitchFamily="34" charset="0"/>
              </a:rPr>
              <a:t> </a:t>
            </a:r>
          </a:p>
        </p:txBody>
      </p:sp>
      <p:pic>
        <p:nvPicPr>
          <p:cNvPr id="6" name="Grafik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37591" y="1533698"/>
            <a:ext cx="5529064" cy="3511791"/>
          </a:xfrm>
          <a:prstGeom prst="rect">
            <a:avLst/>
          </a:prstGeom>
        </p:spPr>
      </p:pic>
      <p:grpSp>
        <p:nvGrpSpPr>
          <p:cNvPr id="7" name="Gruppieren 6"/>
          <p:cNvGrpSpPr/>
          <p:nvPr/>
        </p:nvGrpSpPr>
        <p:grpSpPr>
          <a:xfrm>
            <a:off x="5170511" y="1504067"/>
            <a:ext cx="5382782" cy="4572606"/>
            <a:chOff x="4232920" y="795350"/>
            <a:chExt cx="5382782" cy="4572606"/>
          </a:xfrm>
        </p:grpSpPr>
        <p:pic>
          <p:nvPicPr>
            <p:cNvPr id="8" name="Grafik 7"/>
            <p:cNvPicPr>
              <a:picLocks noChangeAspect="1"/>
            </p:cNvPicPr>
            <p:nvPr/>
          </p:nvPicPr>
          <p:blipFill rotWithShape="1">
            <a:blip r:embed="rId5" cstate="screen">
              <a:extLst>
                <a:ext uri="{28A0092B-C50C-407E-A947-70E740481C1C}">
                  <a14:useLocalDpi xmlns:a14="http://schemas.microsoft.com/office/drawing/2010/main"/>
                </a:ext>
              </a:extLst>
            </a:blip>
            <a:srcRect l="16918" t="-1" b="223"/>
            <a:stretch/>
          </p:blipFill>
          <p:spPr>
            <a:xfrm>
              <a:off x="6393160" y="795350"/>
              <a:ext cx="3222542" cy="4572606"/>
            </a:xfrm>
            <a:prstGeom prst="rect">
              <a:avLst/>
            </a:prstGeom>
          </p:spPr>
        </p:pic>
        <p:cxnSp>
          <p:nvCxnSpPr>
            <p:cNvPr id="9" name="Gerader Verbinder 8"/>
            <p:cNvCxnSpPr/>
            <p:nvPr/>
          </p:nvCxnSpPr>
          <p:spPr>
            <a:xfrm flipV="1">
              <a:off x="4232920" y="795350"/>
              <a:ext cx="2160240" cy="2286303"/>
            </a:xfrm>
            <a:prstGeom prst="line">
              <a:avLst/>
            </a:prstGeom>
            <a:ln>
              <a:solidFill>
                <a:srgbClr val="A0212E"/>
              </a:solidFill>
            </a:ln>
          </p:spPr>
          <p:style>
            <a:lnRef idx="2">
              <a:schemeClr val="accent1"/>
            </a:lnRef>
            <a:fillRef idx="0">
              <a:schemeClr val="accent1"/>
            </a:fillRef>
            <a:effectRef idx="1">
              <a:schemeClr val="accent1"/>
            </a:effectRef>
            <a:fontRef idx="minor">
              <a:schemeClr val="tx1"/>
            </a:fontRef>
          </p:style>
        </p:cxnSp>
        <p:cxnSp>
          <p:nvCxnSpPr>
            <p:cNvPr id="10" name="Gerader Verbinder 9"/>
            <p:cNvCxnSpPr/>
            <p:nvPr/>
          </p:nvCxnSpPr>
          <p:spPr>
            <a:xfrm>
              <a:off x="4232920" y="3111283"/>
              <a:ext cx="2160240" cy="2234332"/>
            </a:xfrm>
            <a:prstGeom prst="line">
              <a:avLst/>
            </a:prstGeom>
            <a:ln>
              <a:solidFill>
                <a:srgbClr val="A0212E"/>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099429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sp>
        <p:nvSpPr>
          <p:cNvPr id="5" name="TextBox 1"/>
          <p:cNvSpPr txBox="1"/>
          <p:nvPr/>
        </p:nvSpPr>
        <p:spPr bwMode="auto">
          <a:xfrm>
            <a:off x="8738388" y="36512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3"/>
              </a:rPr>
              <a:t>https://awa.agriadapt.eu</a:t>
            </a:r>
            <a:r>
              <a:rPr lang="de-DE" sz="2000" dirty="0">
                <a:latin typeface="Arial" pitchFamily="34" charset="0"/>
                <a:cs typeface="Arial" pitchFamily="34" charset="0"/>
              </a:rPr>
              <a:t> </a:t>
            </a:r>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369505" y="1283653"/>
            <a:ext cx="7452990" cy="4703343"/>
          </a:xfrm>
          <a:prstGeom prst="rect">
            <a:avLst/>
          </a:prstGeom>
        </p:spPr>
      </p:pic>
    </p:spTree>
    <p:extLst>
      <p:ext uri="{BB962C8B-B14F-4D97-AF65-F5344CB8AC3E}">
        <p14:creationId xmlns:p14="http://schemas.microsoft.com/office/powerpoint/2010/main" val="26053056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sp>
        <p:nvSpPr>
          <p:cNvPr id="5" name="TextBox 1"/>
          <p:cNvSpPr txBox="1"/>
          <p:nvPr/>
        </p:nvSpPr>
        <p:spPr bwMode="auto">
          <a:xfrm>
            <a:off x="8738388" y="36512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3"/>
              </a:rPr>
              <a:t>https://awa.agriadapt.eu</a:t>
            </a:r>
            <a:r>
              <a:rPr lang="de-DE" sz="2000" dirty="0">
                <a:latin typeface="Arial" pitchFamily="34" charset="0"/>
                <a:cs typeface="Arial" pitchFamily="34" charset="0"/>
              </a:rPr>
              <a:t> </a:t>
            </a:r>
          </a:p>
        </p:txBody>
      </p:sp>
      <p:pic>
        <p:nvPicPr>
          <p:cNvPr id="6" name="Grafik 5"/>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1703735" y="1672486"/>
            <a:ext cx="8784530" cy="4565189"/>
          </a:xfrm>
          <a:prstGeom prst="rect">
            <a:avLst/>
          </a:prstGeom>
        </p:spPr>
      </p:pic>
    </p:spTree>
    <p:extLst>
      <p:ext uri="{BB962C8B-B14F-4D97-AF65-F5344CB8AC3E}">
        <p14:creationId xmlns:p14="http://schemas.microsoft.com/office/powerpoint/2010/main" val="9348252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AgriAdapt Webtool für Anpassung (AWA)</a:t>
            </a:r>
          </a:p>
        </p:txBody>
      </p:sp>
      <p:sp>
        <p:nvSpPr>
          <p:cNvPr id="4" name="Fußzeilenplatzhalter 3"/>
          <p:cNvSpPr>
            <a:spLocks noGrp="1"/>
          </p:cNvSpPr>
          <p:nvPr>
            <p:ph type="ftr" sz="quarter" idx="10"/>
          </p:nvPr>
        </p:nvSpPr>
        <p:spPr/>
        <p:txBody>
          <a:bodyPr/>
          <a:lstStyle/>
          <a:p>
            <a:r>
              <a:rPr lang="de-DE"/>
              <a:t>Allgemeines zum Klimawandel</a:t>
            </a:r>
            <a:endParaRPr lang="de-DE" dirty="0"/>
          </a:p>
        </p:txBody>
      </p:sp>
      <p:sp>
        <p:nvSpPr>
          <p:cNvPr id="5" name="TextBox 1"/>
          <p:cNvSpPr txBox="1"/>
          <p:nvPr/>
        </p:nvSpPr>
        <p:spPr bwMode="auto">
          <a:xfrm>
            <a:off x="8738388" y="365125"/>
            <a:ext cx="302433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p>
            <a:pPr>
              <a:lnSpc>
                <a:spcPct val="150000"/>
              </a:lnSpc>
            </a:pPr>
            <a:r>
              <a:rPr lang="de-DE" sz="2000" dirty="0">
                <a:latin typeface="Arial" pitchFamily="34" charset="0"/>
                <a:cs typeface="Arial" pitchFamily="34" charset="0"/>
                <a:hlinkClick r:id="rId3"/>
              </a:rPr>
              <a:t>https://awa.agriadapt.eu</a:t>
            </a:r>
            <a:r>
              <a:rPr lang="de-DE" sz="2000" dirty="0">
                <a:latin typeface="Arial" pitchFamily="34" charset="0"/>
                <a:cs typeface="Arial" pitchFamily="34" charset="0"/>
              </a:rPr>
              <a:t> </a:t>
            </a:r>
          </a:p>
        </p:txBody>
      </p:sp>
      <p:pic>
        <p:nvPicPr>
          <p:cNvPr id="6" name="Grafik 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124398" y="1380098"/>
            <a:ext cx="5943203" cy="4879807"/>
          </a:xfrm>
          <a:prstGeom prst="rect">
            <a:avLst/>
          </a:prstGeom>
        </p:spPr>
      </p:pic>
    </p:spTree>
    <p:extLst>
      <p:ext uri="{BB962C8B-B14F-4D97-AF65-F5344CB8AC3E}">
        <p14:creationId xmlns:p14="http://schemas.microsoft.com/office/powerpoint/2010/main" val="30262718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pic>
        <p:nvPicPr>
          <p:cNvPr id="4" name="Grafik 10"/>
          <p:cNvPicPr>
            <a:picLocks noChangeAspect="1"/>
          </p:cNvPicPr>
          <p:nvPr/>
        </p:nvPicPr>
        <p:blipFill>
          <a:blip r:embed="rId3"/>
          <a:stretch/>
        </p:blipFill>
        <p:spPr bwMode="auto">
          <a:xfrm>
            <a:off x="1524000" y="0"/>
            <a:ext cx="9144000" cy="6858000"/>
          </a:xfrm>
          <a:prstGeom prst="rect">
            <a:avLst/>
          </a:prstGeom>
        </p:spPr>
      </p:pic>
      <p:pic>
        <p:nvPicPr>
          <p:cNvPr id="5" name="Grafik 9"/>
          <p:cNvPicPr>
            <a:picLocks noChangeAspect="1"/>
          </p:cNvPicPr>
          <p:nvPr/>
        </p:nvPicPr>
        <p:blipFill>
          <a:blip r:embed="rId4"/>
          <a:stretch/>
        </p:blipFill>
        <p:spPr bwMode="auto">
          <a:xfrm>
            <a:off x="6481384" y="3437847"/>
            <a:ext cx="2256207" cy="3008275"/>
          </a:xfrm>
          <a:prstGeom prst="rect">
            <a:avLst/>
          </a:prstGeom>
        </p:spPr>
      </p:pic>
      <p:pic>
        <p:nvPicPr>
          <p:cNvPr id="7" name="Inhaltsplatzhalter 3"/>
          <p:cNvPicPr>
            <a:picLocks noGrp="1" noChangeAspect="1"/>
          </p:cNvPicPr>
          <p:nvPr>
            <p:ph idx="1"/>
          </p:nvPr>
        </p:nvPicPr>
        <p:blipFill>
          <a:blip r:embed="rId5"/>
          <a:stretch/>
        </p:blipFill>
        <p:spPr bwMode="auto">
          <a:xfrm>
            <a:off x="1577356" y="1015116"/>
            <a:ext cx="2967429" cy="2225163"/>
          </a:xfrm>
          <a:prstGeom prst="rect">
            <a:avLst/>
          </a:prstGeom>
        </p:spPr>
      </p:pic>
      <p:pic>
        <p:nvPicPr>
          <p:cNvPr id="8" name="Grafik 6"/>
          <p:cNvPicPr>
            <a:picLocks noChangeAspect="1"/>
          </p:cNvPicPr>
          <p:nvPr/>
        </p:nvPicPr>
        <p:blipFill>
          <a:blip r:embed="rId6"/>
          <a:stretch/>
        </p:blipFill>
        <p:spPr bwMode="auto">
          <a:xfrm>
            <a:off x="8860205" y="3889735"/>
            <a:ext cx="1704258" cy="2556387"/>
          </a:xfrm>
          <a:prstGeom prst="rect">
            <a:avLst/>
          </a:prstGeom>
        </p:spPr>
      </p:pic>
      <p:pic>
        <p:nvPicPr>
          <p:cNvPr id="9" name="Grafik 7"/>
          <p:cNvPicPr>
            <a:picLocks noChangeAspect="1"/>
          </p:cNvPicPr>
          <p:nvPr/>
        </p:nvPicPr>
        <p:blipFill>
          <a:blip r:embed="rId7"/>
          <a:stretch/>
        </p:blipFill>
        <p:spPr bwMode="auto">
          <a:xfrm rot="16199999">
            <a:off x="1486079" y="3806415"/>
            <a:ext cx="3215916" cy="2130022"/>
          </a:xfrm>
          <a:prstGeom prst="rect">
            <a:avLst/>
          </a:prstGeom>
        </p:spPr>
      </p:pic>
      <p:pic>
        <p:nvPicPr>
          <p:cNvPr id="10" name="Grafik 5"/>
          <p:cNvPicPr>
            <a:picLocks noChangeAspect="1"/>
          </p:cNvPicPr>
          <p:nvPr/>
        </p:nvPicPr>
        <p:blipFill>
          <a:blip r:embed="rId8"/>
          <a:stretch/>
        </p:blipFill>
        <p:spPr bwMode="auto">
          <a:xfrm>
            <a:off x="3767715" y="4212054"/>
            <a:ext cx="2548995" cy="1911747"/>
          </a:xfrm>
          <a:prstGeom prst="rect">
            <a:avLst/>
          </a:prstGeom>
        </p:spPr>
      </p:pic>
      <p:pic>
        <p:nvPicPr>
          <p:cNvPr id="11" name="Grafik 8"/>
          <p:cNvPicPr>
            <a:picLocks noChangeAspect="1"/>
          </p:cNvPicPr>
          <p:nvPr/>
        </p:nvPicPr>
        <p:blipFill>
          <a:blip r:embed="rId9"/>
          <a:stretch/>
        </p:blipFill>
        <p:spPr bwMode="auto">
          <a:xfrm rot="16199999">
            <a:off x="4467135" y="1736179"/>
            <a:ext cx="3146324" cy="2359743"/>
          </a:xfrm>
          <a:prstGeom prst="rect">
            <a:avLst/>
          </a:prstGeom>
        </p:spPr>
      </p:pic>
      <p:pic>
        <p:nvPicPr>
          <p:cNvPr id="12" name="Grafik 4"/>
          <p:cNvPicPr>
            <a:picLocks noChangeAspect="1"/>
          </p:cNvPicPr>
          <p:nvPr/>
        </p:nvPicPr>
        <p:blipFill>
          <a:blip r:embed="rId10"/>
          <a:stretch/>
        </p:blipFill>
        <p:spPr bwMode="auto">
          <a:xfrm>
            <a:off x="7678510" y="921160"/>
            <a:ext cx="2818580" cy="2113935"/>
          </a:xfrm>
          <a:prstGeom prst="rect">
            <a:avLst/>
          </a:prstGeom>
        </p:spPr>
      </p:pic>
      <p:sp>
        <p:nvSpPr>
          <p:cNvPr id="13" name="Textfeld 2"/>
          <p:cNvSpPr>
            <a:spLocks/>
          </p:cNvSpPr>
          <p:nvPr/>
        </p:nvSpPr>
        <p:spPr bwMode="auto">
          <a:xfrm>
            <a:off x="9712334" y="6479384"/>
            <a:ext cx="868689" cy="261610"/>
          </a:xfrm>
          <a:prstGeom prst="rect">
            <a:avLst/>
          </a:prstGeom>
          <a:noFill/>
        </p:spPr>
        <p:txBody>
          <a:bodyPr wrap="square" rtlCol="0">
            <a:spAutoFit/>
          </a:bodyPr>
          <a:lstStyle/>
          <a:p>
            <a:pPr>
              <a:defRPr/>
            </a:pPr>
            <a:r>
              <a:rPr lang="de-DE" sz="1100">
                <a:solidFill>
                  <a:schemeClr val="bg1"/>
                </a:solidFill>
              </a:rPr>
              <a:t>Fotos: LLH</a:t>
            </a:r>
          </a:p>
        </p:txBody>
      </p:sp>
      <p:sp>
        <p:nvSpPr>
          <p:cNvPr id="2" name="Rechteck 1"/>
          <p:cNvSpPr/>
          <p:nvPr/>
        </p:nvSpPr>
        <p:spPr>
          <a:xfrm>
            <a:off x="1675206" y="2567239"/>
            <a:ext cx="8841588" cy="769441"/>
          </a:xfrm>
          <a:prstGeom prst="rect">
            <a:avLst/>
          </a:prstGeom>
        </p:spPr>
        <p:txBody>
          <a:bodyPr wrap="none">
            <a:spAutoFit/>
          </a:bodyPr>
          <a:lstStyle/>
          <a:p>
            <a:pPr algn="ctr">
              <a:defRPr/>
            </a:pPr>
            <a:r>
              <a:rPr lang="de-DE" sz="4400" b="1" dirty="0">
                <a:solidFill>
                  <a:schemeClr val="bg1"/>
                </a:solidFill>
              </a:rPr>
              <a:t>Vielen Dank für die Aufmerksamkeit!</a:t>
            </a:r>
          </a:p>
        </p:txBody>
      </p:sp>
      <p:sp>
        <p:nvSpPr>
          <p:cNvPr id="14" name="Textfeld 2"/>
          <p:cNvSpPr txBox="1"/>
          <p:nvPr/>
        </p:nvSpPr>
        <p:spPr bwMode="auto">
          <a:xfrm>
            <a:off x="1675206" y="4664198"/>
            <a:ext cx="10776441"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rtlCol="0">
            <a:spAutoFit/>
          </a:bodyPr>
          <a:lstStyle>
            <a:defPPr>
              <a:defRPr lang="es-ES_tradnl"/>
            </a:defPPr>
            <a:lvl1pPr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1pPr>
            <a:lvl2pPr marL="4572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2pPr>
            <a:lvl3pPr marL="9144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3pPr>
            <a:lvl4pPr marL="13716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4pPr>
            <a:lvl5pPr marL="1828800" algn="l" rtl="0" eaLnBrk="0" fontAlgn="base" hangingPunct="0">
              <a:spcBef>
                <a:spcPct val="0"/>
              </a:spcBef>
              <a:spcAft>
                <a:spcPct val="0"/>
              </a:spcAft>
              <a:defRPr kern="1200">
                <a:solidFill>
                  <a:schemeClr val="tx1"/>
                </a:solidFill>
                <a:latin typeface="BakerSignet" pitchFamily="18" charset="0"/>
                <a:ea typeface="ＭＳ Ｐゴシック" pitchFamily="34" charset="-128"/>
                <a:cs typeface="+mn-cs"/>
              </a:defRPr>
            </a:lvl5pPr>
            <a:lvl6pPr marL="2286000" algn="l" defTabSz="914400" rtl="0" eaLnBrk="1" latinLnBrk="0" hangingPunct="1">
              <a:defRPr kern="1200">
                <a:solidFill>
                  <a:schemeClr val="tx1"/>
                </a:solidFill>
                <a:latin typeface="BakerSignet" pitchFamily="18" charset="0"/>
                <a:ea typeface="ＭＳ Ｐゴシック" pitchFamily="34" charset="-128"/>
                <a:cs typeface="+mn-cs"/>
              </a:defRPr>
            </a:lvl6pPr>
            <a:lvl7pPr marL="2743200" algn="l" defTabSz="914400" rtl="0" eaLnBrk="1" latinLnBrk="0" hangingPunct="1">
              <a:defRPr kern="1200">
                <a:solidFill>
                  <a:schemeClr val="tx1"/>
                </a:solidFill>
                <a:latin typeface="BakerSignet" pitchFamily="18" charset="0"/>
                <a:ea typeface="ＭＳ Ｐゴシック" pitchFamily="34" charset="-128"/>
                <a:cs typeface="+mn-cs"/>
              </a:defRPr>
            </a:lvl7pPr>
            <a:lvl8pPr marL="3200400" algn="l" defTabSz="914400" rtl="0" eaLnBrk="1" latinLnBrk="0" hangingPunct="1">
              <a:defRPr kern="1200">
                <a:solidFill>
                  <a:schemeClr val="tx1"/>
                </a:solidFill>
                <a:latin typeface="BakerSignet" pitchFamily="18" charset="0"/>
                <a:ea typeface="ＭＳ Ｐゴシック" pitchFamily="34" charset="-128"/>
                <a:cs typeface="+mn-cs"/>
              </a:defRPr>
            </a:lvl8pPr>
            <a:lvl9pPr marL="3657600" algn="l" defTabSz="914400" rtl="0" eaLnBrk="1" latinLnBrk="0" hangingPunct="1">
              <a:defRPr kern="1200">
                <a:solidFill>
                  <a:schemeClr val="tx1"/>
                </a:solidFill>
                <a:latin typeface="BakerSignet" pitchFamily="18" charset="0"/>
                <a:ea typeface="ＭＳ Ｐゴシック" pitchFamily="34" charset="-128"/>
                <a:cs typeface="+mn-cs"/>
              </a:defRPr>
            </a:lvl9pPr>
          </a:lstStyle>
          <a:p>
            <a:r>
              <a:rPr lang="de-DE" dirty="0">
                <a:solidFill>
                  <a:schemeClr val="bg1"/>
                </a:solidFill>
                <a:latin typeface="Arial" pitchFamily="34" charset="0"/>
                <a:cs typeface="Arial" pitchFamily="34" charset="0"/>
              </a:rPr>
              <a:t>Bodensee-Stiftung</a:t>
            </a:r>
          </a:p>
          <a:p>
            <a:r>
              <a:rPr lang="de-DE" dirty="0">
                <a:solidFill>
                  <a:schemeClr val="bg1"/>
                </a:solidFill>
                <a:latin typeface="Arial" pitchFamily="34" charset="0"/>
                <a:cs typeface="Arial" pitchFamily="34" charset="0"/>
              </a:rPr>
              <a:t>Fritz-Reichle-Ring 4</a:t>
            </a:r>
          </a:p>
          <a:p>
            <a:r>
              <a:rPr lang="de-DE" dirty="0">
                <a:solidFill>
                  <a:schemeClr val="bg1"/>
                </a:solidFill>
                <a:latin typeface="Arial" pitchFamily="34" charset="0"/>
                <a:cs typeface="Arial" pitchFamily="34" charset="0"/>
              </a:rPr>
              <a:t>78315 Radolfzell</a:t>
            </a:r>
          </a:p>
          <a:p>
            <a:endParaRPr lang="de-DE" dirty="0">
              <a:solidFill>
                <a:schemeClr val="bg1"/>
              </a:solidFill>
              <a:latin typeface="Arial" pitchFamily="34" charset="0"/>
              <a:cs typeface="Arial" pitchFamily="34" charset="0"/>
            </a:endParaRPr>
          </a:p>
          <a:p>
            <a:r>
              <a:rPr lang="de-DE" dirty="0">
                <a:solidFill>
                  <a:schemeClr val="bg1"/>
                </a:solidFill>
                <a:latin typeface="Arial" pitchFamily="34" charset="0"/>
                <a:cs typeface="Arial" pitchFamily="34" charset="0"/>
              </a:rPr>
              <a:t>Andreas Ziermann</a:t>
            </a:r>
          </a:p>
          <a:p>
            <a:r>
              <a:rPr lang="de-DE" dirty="0">
                <a:solidFill>
                  <a:schemeClr val="bg1"/>
                </a:solidFill>
                <a:latin typeface="Arial" pitchFamily="34" charset="0"/>
                <a:cs typeface="Arial" pitchFamily="34" charset="0"/>
              </a:rPr>
              <a:t>andreas.ziermann@bodensee-stiftung.org</a:t>
            </a:r>
          </a:p>
        </p:txBody>
      </p:sp>
    </p:spTree>
    <p:extLst>
      <p:ext uri="{BB962C8B-B14F-4D97-AF65-F5344CB8AC3E}">
        <p14:creationId xmlns:p14="http://schemas.microsoft.com/office/powerpoint/2010/main" val="1003325854"/>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NIAL-Powerpoint-Vorlage" id="{D04294BC-693B-42D8-B798-B755E725DFE3}" vid="{1007B6C4-026B-4301-9C93-4DCB575068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4213</Words>
  <Application>Microsoft Office PowerPoint</Application>
  <PresentationFormat>Breitbild</PresentationFormat>
  <Paragraphs>447</Paragraphs>
  <Slides>36</Slides>
  <Notes>34</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36</vt:i4>
      </vt:variant>
    </vt:vector>
  </HeadingPairs>
  <TitlesOfParts>
    <vt:vector size="45" baseType="lpstr">
      <vt:lpstr>ＭＳ Ｐゴシック</vt:lpstr>
      <vt:lpstr>Arial</vt:lpstr>
      <vt:lpstr>Calibri</vt:lpstr>
      <vt:lpstr>Calibri Light</vt:lpstr>
      <vt:lpstr>Courier New</vt:lpstr>
      <vt:lpstr>Roboto</vt:lpstr>
      <vt:lpstr>Times New Roman</vt:lpstr>
      <vt:lpstr>Wingdings</vt:lpstr>
      <vt:lpstr>Office</vt:lpstr>
      <vt:lpstr>Auswirkungen des Klimawandels auf die Landwirtschaft - Anpassungsmaßnahmen</vt:lpstr>
      <vt:lpstr>Allgemeines zum Klimawandel</vt:lpstr>
      <vt:lpstr>Allgemeines zum Klimawandel</vt:lpstr>
      <vt:lpstr>Allgemeines zum Klimawandel</vt:lpstr>
      <vt:lpstr>Allgemeines zum Klimawandel</vt:lpstr>
      <vt:lpstr>Allgemeines zum Klimawandel</vt:lpstr>
      <vt:lpstr>Allgemeines zum Klimawandel</vt:lpstr>
      <vt:lpstr>Allgemeines zum Klimawandel</vt:lpstr>
      <vt:lpstr>Allgemeines zum Klimawandel</vt:lpstr>
      <vt:lpstr>Niederschlagssummen</vt:lpstr>
      <vt:lpstr>Niederschlagssummen</vt:lpstr>
      <vt:lpstr>Veränderung der Starkniederschläge (Winter &amp; Sommer)</vt:lpstr>
      <vt:lpstr>Allgemeines zum Klimawandel</vt:lpstr>
      <vt:lpstr>Allgemeines zum Klimawandel</vt:lpstr>
      <vt:lpstr>Allgemeines zum Klimawandel</vt:lpstr>
      <vt:lpstr>Allgemeines zum Klimawandel</vt:lpstr>
      <vt:lpstr>Allgemeines zum Klimawandel</vt:lpstr>
      <vt:lpstr>Nachhaltige Anpassungsmaßnahmen</vt:lpstr>
      <vt:lpstr>Nachhaltige Anpassungsmaßnahmen</vt:lpstr>
      <vt:lpstr>Funktionen des Bodens</vt:lpstr>
      <vt:lpstr>Funktionen des Bodens</vt:lpstr>
      <vt:lpstr>Nachhaltige Anpassungsmaßnahmen im Ackerbau</vt:lpstr>
      <vt:lpstr>Nachhaltige Anpassungsmaßnahmen im Ackerbau</vt:lpstr>
      <vt:lpstr>Nachhaltige Anpassungsmaßnahmen im Ackerbau</vt:lpstr>
      <vt:lpstr>Ertragsschwankungen </vt:lpstr>
      <vt:lpstr>Möglichkeiten der Fruchtfolge-Anpassung  </vt:lpstr>
      <vt:lpstr>Multitalent Zwischenfrucht</vt:lpstr>
      <vt:lpstr>Humusaufbau</vt:lpstr>
      <vt:lpstr>Humusaufbau</vt:lpstr>
      <vt:lpstr>Nachhaltige Anpassungsmaßnahmen im Ackerbau</vt:lpstr>
      <vt:lpstr>AgriAdapt Webtool für Anpassung (AWA)</vt:lpstr>
      <vt:lpstr>AgriAdapt Webtool für Anpassung (AWA)</vt:lpstr>
      <vt:lpstr>AgriAdapt Webtool für Anpassung (AWA)</vt:lpstr>
      <vt:lpstr>AgriAdapt Webtool für Anpassung (AWA)</vt:lpstr>
      <vt:lpstr>AgriAdapt Webtool für Anpassung (AWA)</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Andreas Ziermann</dc:creator>
  <cp:lastModifiedBy>Sabine Sommer</cp:lastModifiedBy>
  <cp:revision>88</cp:revision>
  <dcterms:created xsi:type="dcterms:W3CDTF">2020-09-09T10:02:28Z</dcterms:created>
  <dcterms:modified xsi:type="dcterms:W3CDTF">2021-03-02T11:48:37Z</dcterms:modified>
</cp:coreProperties>
</file>