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omments/comment1.xml" ContentType="application/vnd.openxmlformats-officedocument.presentationml.comment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256" r:id="rId2"/>
    <p:sldId id="257" r:id="rId3"/>
    <p:sldId id="258" r:id="rId4"/>
    <p:sldId id="264" r:id="rId5"/>
    <p:sldId id="324" r:id="rId6"/>
    <p:sldId id="323" r:id="rId7"/>
    <p:sldId id="259" r:id="rId8"/>
    <p:sldId id="260" r:id="rId9"/>
    <p:sldId id="306" r:id="rId10"/>
    <p:sldId id="262" r:id="rId11"/>
    <p:sldId id="263" r:id="rId12"/>
    <p:sldId id="269" r:id="rId13"/>
    <p:sldId id="330" r:id="rId14"/>
    <p:sldId id="305" r:id="rId15"/>
    <p:sldId id="272" r:id="rId16"/>
    <p:sldId id="273" r:id="rId17"/>
    <p:sldId id="274" r:id="rId18"/>
    <p:sldId id="275" r:id="rId19"/>
    <p:sldId id="276" r:id="rId20"/>
    <p:sldId id="326" r:id="rId21"/>
    <p:sldId id="325" r:id="rId22"/>
    <p:sldId id="277" r:id="rId23"/>
    <p:sldId id="278" r:id="rId24"/>
    <p:sldId id="279" r:id="rId25"/>
    <p:sldId id="280" r:id="rId26"/>
    <p:sldId id="281" r:id="rId27"/>
    <p:sldId id="282" r:id="rId28"/>
    <p:sldId id="283" r:id="rId29"/>
    <p:sldId id="284" r:id="rId30"/>
    <p:sldId id="285" r:id="rId31"/>
    <p:sldId id="331" r:id="rId32"/>
    <p:sldId id="286" r:id="rId33"/>
    <p:sldId id="332" r:id="rId34"/>
    <p:sldId id="289" r:id="rId35"/>
    <p:sldId id="338" r:id="rId36"/>
    <p:sldId id="291" r:id="rId37"/>
    <p:sldId id="334" r:id="rId38"/>
    <p:sldId id="292" r:id="rId39"/>
    <p:sldId id="294" r:id="rId40"/>
    <p:sldId id="307" r:id="rId41"/>
    <p:sldId id="295" r:id="rId42"/>
    <p:sldId id="299" r:id="rId43"/>
    <p:sldId id="308" r:id="rId44"/>
    <p:sldId id="333" r:id="rId45"/>
    <p:sldId id="335" r:id="rId46"/>
    <p:sldId id="300" r:id="rId47"/>
    <p:sldId id="301" r:id="rId48"/>
    <p:sldId id="309" r:id="rId49"/>
    <p:sldId id="297" r:id="rId50"/>
    <p:sldId id="313" r:id="rId51"/>
    <p:sldId id="298" r:id="rId52"/>
    <p:sldId id="311" r:id="rId53"/>
    <p:sldId id="336" r:id="rId54"/>
    <p:sldId id="328" r:id="rId55"/>
    <p:sldId id="329" r:id="rId56"/>
  </p:sldIdLst>
  <p:sldSz cx="12192000" cy="6858000"/>
  <p:notesSz cx="6858000" cy="12192000"/>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bine Sommer" initials="SS" lastIdx="4" clrIdx="0"/>
  <p:cmAuthor id="2" name="Andreas Ziermann" initials="AZ" lastIdx="21" clrIdx="1">
    <p:extLst>
      <p:ext uri="{19B8F6BF-5375-455C-9EA6-DF929625EA0E}">
        <p15:presenceInfo xmlns:p15="http://schemas.microsoft.com/office/powerpoint/2012/main" userId="S-1-5-21-3849005281-361581855-2026736980-111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DE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54" autoAdjust="0"/>
    <p:restoredTop sz="78191" autoAdjust="0"/>
  </p:normalViewPr>
  <p:slideViewPr>
    <p:cSldViewPr>
      <p:cViewPr varScale="1">
        <p:scale>
          <a:sx n="86" d="100"/>
          <a:sy n="86" d="100"/>
        </p:scale>
        <p:origin x="1728"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5-06T13:26:58.703" idx="4">
    <p:pos x="6368" y="294"/>
    <p:text>Auswahl je nach Bundesland der Fachschule. Weitere Bundesländer unter https://www.dwd.de/DE/leistungen/zeitreihen/zeitreihen.html?nn=18256</p:text>
    <p:extLst>
      <p:ext uri="{C676402C-5697-4E1C-873F-D02D1690AC5C}">
        <p15:threadingInfo xmlns:p15="http://schemas.microsoft.com/office/powerpoint/2012/main" timeZoneBias="-120"/>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4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Kopfzeilenplatzhalt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de-DE"/>
          </a:p>
        </p:txBody>
      </p:sp>
      <p:sp>
        <p:nvSpPr>
          <p:cNvPr id="5" name="Datumsplatzhalt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4DDD43A9-C11B-431E-8AE1-D526A9F01EB4}" type="datetimeFigureOut">
              <a:rPr lang="de-DE"/>
              <a:t>19.10.2021</a:t>
            </a:fld>
            <a:endParaRPr lang="de-DE"/>
          </a:p>
        </p:txBody>
      </p:sp>
      <p:sp>
        <p:nvSpPr>
          <p:cNvPr id="6" name="Folienbildplatzhalt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de-DE"/>
          </a:p>
        </p:txBody>
      </p:sp>
      <p:sp>
        <p:nvSpPr>
          <p:cNvPr id="7" name="Notizenplatzhalt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8" name="Fußzeilenplatzhalt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de-DE"/>
          </a:p>
        </p:txBody>
      </p:sp>
      <p:sp>
        <p:nvSpPr>
          <p:cNvPr id="9" name="Foliennummernplatzhalt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06A741CA-AA39-4C3D-9D18-DF6523E14173}" type="slidenum">
              <a:rPr lang="de-DE"/>
              <a:t>‹Nr.›</a:t>
            </a:fld>
            <a:endParaRPr lang="de-D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wetteronline.de/wetter-aktuell-karte?metparaid=TNLD&amp;day=20&amp;month=04&amp;year=2017"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www.wetteronline.de/wetterrueckblick/2017-03-30-rm"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de.statista.com/statistik/daten/studie/914891/umfrage/durchschnittstemperatur-in-deutschland/"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de.statista.com/statistik/daten/studie/914891/umfrage/durchschnittstemperatur-in-deutschland/"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pudi.lubw.de/detailseite/-/publication/33837"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um.baden-wuerttemberg.de/fileadmin/redaktion/m-um/intern/Dateien/Dokumente/4_Klima/Klimawandel/Anpassungsstrategie.pdf"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nature.com/articles/s41558-021-01000-1"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public.wmo.int/en/media/press-release/new-climate-predictions-assess-global-temperatures-coming-five-years"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taz.de/Neuer-Bericht-des-Weltklimarats/!5541911/"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 typeface="Arial"/>
              <a:buNone/>
              <a:defRPr/>
            </a:pPr>
            <a:r>
              <a:rPr lang="de-DE" sz="1200" dirty="0"/>
              <a:t>Trockener Boden, https://pixabay.com/de/</a:t>
            </a:r>
            <a:r>
              <a:rPr lang="de-DE" sz="1200" dirty="0" err="1"/>
              <a:t>photos</a:t>
            </a:r>
            <a:r>
              <a:rPr lang="de-DE" sz="1200" dirty="0"/>
              <a:t>/erde-dürre-boden-trockenheit-3355931/, </a:t>
            </a:r>
            <a:r>
              <a:rPr lang="de-DE" sz="1200" dirty="0" err="1"/>
              <a:t>download</a:t>
            </a:r>
            <a:r>
              <a:rPr lang="de-DE" sz="1200" dirty="0"/>
              <a:t>, 23.06.21</a:t>
            </a:r>
          </a:p>
          <a:p>
            <a:pPr marL="0" marR="0" indent="0" algn="l" defTabSz="914400">
              <a:lnSpc>
                <a:spcPct val="100000"/>
              </a:lnSpc>
              <a:spcBef>
                <a:spcPts val="0"/>
              </a:spcBef>
              <a:spcAft>
                <a:spcPts val="0"/>
              </a:spcAft>
              <a:buClrTx/>
              <a:buSzTx/>
              <a:buFont typeface="Arial"/>
              <a:buNone/>
              <a:defRPr/>
            </a:pPr>
            <a:r>
              <a:rPr lang="de-DE" sz="1200" dirty="0"/>
              <a:t>Überschwemmtes Grünland, https://pixabay.com/de/photos/baum-natur-gewässer-fluss-3186615/, </a:t>
            </a:r>
            <a:r>
              <a:rPr lang="de-DE" sz="1200" dirty="0" err="1"/>
              <a:t>download</a:t>
            </a:r>
            <a:r>
              <a:rPr lang="de-DE" sz="1200" dirty="0"/>
              <a:t>: 23.06.21</a:t>
            </a:r>
            <a:endParaRPr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dirty="0">
                <a:cs typeface="+mn-cs"/>
              </a:rPr>
              <a:t>Strategie zur Anpassung an den Klimawandel in Hessen: </a:t>
            </a:r>
          </a:p>
          <a:p>
            <a:r>
              <a:rPr lang="de-DE" dirty="0"/>
              <a:t>https://www.hlnug.de/themen/klimawandel-und-anpassung/klimapolitik/abkommenprogramme/hessen </a:t>
            </a:r>
          </a:p>
          <a:p>
            <a:endParaRPr lang="de-DE" dirty="0"/>
          </a:p>
          <a:p>
            <a:r>
              <a:rPr lang="de-DE" sz="1200" dirty="0">
                <a:cs typeface="+mn-cs"/>
              </a:rPr>
              <a:t>Anpassungsstrategie Baden-Württemberg an die Folgen des Klimawandels:</a:t>
            </a:r>
          </a:p>
          <a:p>
            <a:r>
              <a:rPr lang="de-DE" dirty="0"/>
              <a:t>https://um.baden-wuerttemberg.de/de/klima/anpassung-an-den-klimawandel/anpassungsstrategie-baden-wuerttemberg/</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11</a:t>
            </a:fld>
            <a:endParaRPr lang="de-DE"/>
          </a:p>
        </p:txBody>
      </p:sp>
    </p:spTree>
    <p:extLst>
      <p:ext uri="{BB962C8B-B14F-4D97-AF65-F5344CB8AC3E}">
        <p14:creationId xmlns:p14="http://schemas.microsoft.com/office/powerpoint/2010/main" val="34558519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b="1" dirty="0"/>
              <a:t>Natürliche Ursachen </a:t>
            </a:r>
            <a:r>
              <a:rPr lang="de-DE" dirty="0"/>
              <a:t>wie etwa Veränderungen der Sonneneinstrahlung oder vulkanische Aktivität haben zwischen 1890 und 2010 Schätzungen zufolge um weniger als ± 0,1 °C zur Gesamterwärmung beigetragen (https://ec.europa.eu/clima/change/causes_de).</a:t>
            </a:r>
          </a:p>
          <a:p>
            <a:pPr>
              <a:defRPr/>
            </a:pPr>
            <a:endParaRPr dirty="0"/>
          </a:p>
          <a:p>
            <a:pPr>
              <a:defRPr/>
            </a:pPr>
            <a:r>
              <a:rPr lang="de-DE" sz="1200" dirty="0">
                <a:solidFill>
                  <a:schemeClr val="tx1"/>
                </a:solidFill>
                <a:effectLst/>
                <a:latin typeface="+mn-lt"/>
                <a:ea typeface="+mn-ea"/>
                <a:cs typeface="+mn-cs"/>
              </a:rPr>
              <a:t>Ursachen des Klimawandels? Die Erwärmung der Atmosphäre entsteht dann, wenn die Rückstrahlung der Sonnenenergie durch die Erhöhung der Konzentrationen der Treibhausgase reduziert wird. Die Erhöhung der Konzentrationen der Treibhausgase bewirkt eine Abstrahlung aus größerer Höhe der Atmosphäre, wo es kälter ist. Dadurch gelangt weniger Wärmestrahlung zurück in den Weltraum. Der Überschuss an Energie wird als Erwärmung der Erdoberfläche und der unteren Atmosphäre gemessen. Die in Klammern angegebenen Zahlen geben den Unsicherheitsbereich an. Quelle: Wild et al. (2015), Loeb et al. (J. </a:t>
            </a:r>
            <a:r>
              <a:rPr lang="de-DE" sz="1200" dirty="0" err="1">
                <a:solidFill>
                  <a:schemeClr val="tx1"/>
                </a:solidFill>
                <a:effectLst/>
                <a:latin typeface="+mn-lt"/>
                <a:ea typeface="+mn-ea"/>
                <a:cs typeface="+mn-cs"/>
              </a:rPr>
              <a:t>Clim</a:t>
            </a:r>
            <a:r>
              <a:rPr lang="de-DE" sz="1200" dirty="0">
                <a:solidFill>
                  <a:schemeClr val="tx1"/>
                </a:solidFill>
                <a:effectLst/>
                <a:latin typeface="+mn-lt"/>
                <a:ea typeface="+mn-ea"/>
                <a:cs typeface="+mn-cs"/>
              </a:rPr>
              <a:t>. 2009), </a:t>
            </a:r>
            <a:r>
              <a:rPr lang="de-DE" sz="1200" dirty="0" err="1">
                <a:solidFill>
                  <a:schemeClr val="tx1"/>
                </a:solidFill>
                <a:effectLst/>
                <a:latin typeface="+mn-lt"/>
                <a:ea typeface="+mn-ea"/>
                <a:cs typeface="+mn-cs"/>
              </a:rPr>
              <a:t>Trenberth</a:t>
            </a:r>
            <a:r>
              <a:rPr lang="de-DE" sz="1200" dirty="0">
                <a:solidFill>
                  <a:schemeClr val="tx1"/>
                </a:solidFill>
                <a:effectLst/>
                <a:latin typeface="+mn-lt"/>
                <a:ea typeface="+mn-ea"/>
                <a:cs typeface="+mn-cs"/>
              </a:rPr>
              <a:t> et al. (2009)</a:t>
            </a: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12</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b="1" dirty="0"/>
              <a:t>LÖSUNG: c) </a:t>
            </a:r>
            <a:r>
              <a:rPr lang="de-DE" dirty="0"/>
              <a:t>: Diese Gase lassen das Sonnenlicht die Erdoberfläche erreichen und erwärmen diese. Die Erdoberfläche gibt dann Energie in Form von Infrarotstrahlung zurück, die von Treibhausgasen wie Kohlendioxid (CO2), Methan (MH4) oder Ozon (unter anderem) absorbiert wird. Sauerstoff und Helium sind keine Treibhausgase.</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13</a:t>
            </a:fld>
            <a:endParaRPr lang="de-DE"/>
          </a:p>
        </p:txBody>
      </p:sp>
    </p:spTree>
    <p:extLst>
      <p:ext uri="{BB962C8B-B14F-4D97-AF65-F5344CB8AC3E}">
        <p14:creationId xmlns:p14="http://schemas.microsoft.com/office/powerpoint/2010/main" val="16878664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600"/>
              </a:spcAft>
              <a:buClrTx/>
              <a:buSzTx/>
              <a:buFont typeface="Arial"/>
              <a:buNone/>
              <a:defRPr/>
            </a:pPr>
            <a:r>
              <a:rPr lang="de-DE" dirty="0"/>
              <a:t>Bildquelle: </a:t>
            </a:r>
            <a:r>
              <a:rPr lang="de-DE" sz="1200" dirty="0"/>
              <a:t>Nelles + </a:t>
            </a:r>
            <a:r>
              <a:rPr lang="de-DE" sz="1200" dirty="0" err="1"/>
              <a:t>Serrer</a:t>
            </a:r>
            <a:r>
              <a:rPr lang="de-DE" sz="1200" dirty="0"/>
              <a:t>, aus dem Buch: „Kleine Gase-große Wirkung</a:t>
            </a:r>
            <a:r>
              <a:rPr lang="de-DE" sz="900" dirty="0"/>
              <a:t>“</a:t>
            </a:r>
          </a:p>
          <a:p>
            <a:pPr marL="0" marR="0" indent="0" algn="l" defTabSz="914400">
              <a:lnSpc>
                <a:spcPct val="100000"/>
              </a:lnSpc>
              <a:spcBef>
                <a:spcPts val="0"/>
              </a:spcBef>
              <a:spcAft>
                <a:spcPts val="600"/>
              </a:spcAft>
              <a:buClrTx/>
              <a:buSzTx/>
              <a:buFont typeface="Arial"/>
              <a:buNone/>
              <a:defRPr/>
            </a:pPr>
            <a:endParaRPr lang="de-DE" sz="900" dirty="0"/>
          </a:p>
          <a:p>
            <a:pPr marL="0" marR="0" indent="0" algn="l" defTabSz="914400">
              <a:lnSpc>
                <a:spcPct val="100000"/>
              </a:lnSpc>
              <a:spcBef>
                <a:spcPts val="0"/>
              </a:spcBef>
              <a:spcAft>
                <a:spcPts val="600"/>
              </a:spcAft>
              <a:buClrTx/>
              <a:buSzTx/>
              <a:buFont typeface="Arial"/>
              <a:buNone/>
              <a:defRPr/>
            </a:pPr>
            <a:r>
              <a:rPr lang="de-DE" sz="900" u="sng" dirty="0"/>
              <a:t>Gelbe Strahlen</a:t>
            </a:r>
            <a:r>
              <a:rPr lang="de-DE" sz="900" dirty="0"/>
              <a:t>: kurzwellige Sonnenstrahlung</a:t>
            </a:r>
          </a:p>
          <a:p>
            <a:pPr marL="0" marR="0" indent="0" algn="l" defTabSz="914400">
              <a:lnSpc>
                <a:spcPct val="100000"/>
              </a:lnSpc>
              <a:spcBef>
                <a:spcPts val="0"/>
              </a:spcBef>
              <a:spcAft>
                <a:spcPts val="600"/>
              </a:spcAft>
              <a:buClrTx/>
              <a:buSzTx/>
              <a:buFont typeface="Arial"/>
              <a:buNone/>
              <a:defRPr/>
            </a:pPr>
            <a:r>
              <a:rPr lang="de-DE" sz="900" u="sng" dirty="0"/>
              <a:t>Rote Strahlen</a:t>
            </a:r>
            <a:r>
              <a:rPr lang="de-DE" sz="900" dirty="0"/>
              <a:t>: langwellige Wärmestrahlen von der Erdoberfläche in die Atmosphäre</a:t>
            </a:r>
            <a:endParaRPr dirty="0"/>
          </a:p>
          <a:p>
            <a:pPr marL="0" indent="0">
              <a:lnSpc>
                <a:spcPct val="100000"/>
              </a:lnSpc>
              <a:spcAft>
                <a:spcPts val="600"/>
              </a:spcAft>
              <a:buFont typeface="Arial"/>
              <a:buNone/>
              <a:defRPr/>
            </a:pPr>
            <a:endParaRPr lang="de-DE" dirty="0"/>
          </a:p>
          <a:p>
            <a:pPr marL="0" indent="0">
              <a:lnSpc>
                <a:spcPct val="100000"/>
              </a:lnSpc>
              <a:spcAft>
                <a:spcPts val="600"/>
              </a:spcAft>
              <a:buFont typeface="Arial"/>
              <a:buNone/>
              <a:defRPr/>
            </a:pPr>
            <a:r>
              <a:rPr lang="de-DE" dirty="0"/>
              <a:t>THG wie Kohlendioxid, Methan, Lachgas und </a:t>
            </a:r>
            <a:r>
              <a:rPr lang="de-DE" dirty="0" err="1"/>
              <a:t>FCKW`s</a:t>
            </a:r>
            <a:r>
              <a:rPr lang="de-DE" dirty="0"/>
              <a:t>  behindern aufgrund ihrer chemisch-physikalischen Eigenschaften die Abstrahlung von Wärme ins Weltall und tragen so zur Erwärmung der Atmosphäre bei.</a:t>
            </a:r>
            <a:endParaRPr dirty="0"/>
          </a:p>
          <a:p>
            <a:pPr marL="701675" lvl="1" indent="-342900">
              <a:buFont typeface="Arial"/>
              <a:buChar char="•"/>
              <a:defRPr/>
            </a:pPr>
            <a:r>
              <a:rPr lang="de-DE" dirty="0"/>
              <a:t>durch menschliche Aktivität ist die Konzentration der THG in der Atmosphäre gestiegen</a:t>
            </a:r>
            <a:endParaRPr dirty="0"/>
          </a:p>
          <a:p>
            <a:pPr marL="701675" lvl="1" indent="-342900">
              <a:buFont typeface="Arial"/>
              <a:buChar char="•"/>
              <a:defRPr/>
            </a:pPr>
            <a:r>
              <a:rPr lang="de-DE" dirty="0"/>
              <a:t>Erhöhung der Durchschnittstemperatur in den letzten 100 Jahren um 0,74 °C</a:t>
            </a:r>
            <a:endParaRPr dirty="0"/>
          </a:p>
          <a:p>
            <a:pPr marL="701675" lvl="1" indent="-342900">
              <a:spcAft>
                <a:spcPts val="1200"/>
              </a:spcAft>
              <a:buFont typeface="Arial"/>
              <a:buChar char="•"/>
              <a:defRPr/>
            </a:pPr>
            <a:r>
              <a:rPr lang="de-DE" dirty="0"/>
              <a:t>der natürliche Temperaturanstieg seit der letzten Eiszeit betrug etwa 1 °C in 1000 Jahren</a:t>
            </a:r>
          </a:p>
          <a:p>
            <a:pPr marL="701675" lvl="1" indent="-342900">
              <a:spcAft>
                <a:spcPts val="1200"/>
              </a:spcAft>
              <a:buFont typeface="Arial"/>
              <a:buChar char="•"/>
              <a:defRPr/>
            </a:pPr>
            <a:endParaRPr dirty="0"/>
          </a:p>
          <a:p>
            <a:pPr>
              <a:defRPr/>
            </a:pPr>
            <a:r>
              <a:rPr lang="de-DE" dirty="0"/>
              <a:t>Weitere klimawirksame Gase: Wasserdampf (Wolken), Ozon, Aerosole und Rußpartikel</a:t>
            </a:r>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14</a:t>
            </a:fld>
            <a:endParaRPr lang="de-DE"/>
          </a:p>
        </p:txBody>
      </p:sp>
    </p:spTree>
    <p:extLst>
      <p:ext uri="{BB962C8B-B14F-4D97-AF65-F5344CB8AC3E}">
        <p14:creationId xmlns:p14="http://schemas.microsoft.com/office/powerpoint/2010/main" val="18326917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Mögliche „Lösungen“:</a:t>
            </a:r>
            <a:endParaRPr dirty="0"/>
          </a:p>
          <a:p>
            <a:pPr marL="171450" indent="-171450">
              <a:buFont typeface="Wingdings" panose="05000000000000000000" pitchFamily="2" charset="2"/>
              <a:buChar char="Ø"/>
              <a:defRPr/>
            </a:pPr>
            <a:r>
              <a:rPr lang="de-DE" dirty="0"/>
              <a:t>Um optimale Ackerbaustrategien zu entwickeln und anzuwenden – Erhalt der Ertrags-/Qualitätssicherheit. Der Klimawandel erfordert bereits heute eine angepasste Bewirtschaftung in der Landwirtschaft: </a:t>
            </a:r>
            <a:endParaRPr dirty="0"/>
          </a:p>
          <a:p>
            <a:pPr marL="628650" lvl="1" indent="-171450">
              <a:buFont typeface="Arial"/>
              <a:buChar char="•"/>
              <a:defRPr/>
            </a:pPr>
            <a:r>
              <a:rPr lang="de-DE" dirty="0"/>
              <a:t>Angepasste Bodenbearbeitung – Stichwort Wassersparen, Humusaufbau, Erosionsschutz </a:t>
            </a:r>
            <a:endParaRPr dirty="0"/>
          </a:p>
          <a:p>
            <a:pPr marL="628650" lvl="1" indent="-171450">
              <a:buFont typeface="Arial"/>
              <a:buChar char="•"/>
              <a:defRPr/>
            </a:pPr>
            <a:r>
              <a:rPr lang="de-DE" dirty="0"/>
              <a:t>Fruchtfolgegestaltung – Stichwort Diversität, Bodenleben aktivieren</a:t>
            </a:r>
            <a:endParaRPr dirty="0"/>
          </a:p>
          <a:p>
            <a:pPr marL="628650" lvl="1" indent="-171450">
              <a:buFont typeface="Arial"/>
              <a:buChar char="•"/>
              <a:defRPr/>
            </a:pPr>
            <a:r>
              <a:rPr lang="de-DE" dirty="0"/>
              <a:t>Auswahl von Kulturen/Sorten – Stichwort Hitze-/Trockentoleranz</a:t>
            </a:r>
            <a:endParaRPr dirty="0"/>
          </a:p>
          <a:p>
            <a:pPr marL="628650" lvl="1" indent="-171450">
              <a:buFont typeface="Arial"/>
              <a:buChar char="•"/>
              <a:defRPr/>
            </a:pPr>
            <a:r>
              <a:rPr lang="de-DE" dirty="0"/>
              <a:t>Aussaattermine – Stichwort veränderter Vegetationsbeginn/-dauer</a:t>
            </a:r>
            <a:endParaRPr dirty="0"/>
          </a:p>
          <a:p>
            <a:pPr marL="628650" lvl="1" indent="-171450">
              <a:buFont typeface="Arial"/>
              <a:buChar char="•"/>
              <a:defRPr/>
            </a:pPr>
            <a:r>
              <a:rPr lang="de-DE" dirty="0"/>
              <a:t>Schlagkraft – Stichwort Trocken-/Nässeperioden -&gt; kürzere </a:t>
            </a:r>
            <a:r>
              <a:rPr lang="de-DE" dirty="0" err="1"/>
              <a:t>Berabeitungsfenster</a:t>
            </a:r>
            <a:endParaRPr lang="de-DE" dirty="0"/>
          </a:p>
          <a:p>
            <a:pPr marL="628650" lvl="1" indent="-171450">
              <a:buFont typeface="Arial"/>
              <a:buChar char="•"/>
              <a:defRPr/>
            </a:pPr>
            <a:r>
              <a:rPr lang="de-DE" dirty="0"/>
              <a:t>Optimale Nährstoffversorgung – Stichwort Trockenheit, Nährstoffverfügbarkeit, Auswaschung durch Starkniederschläge</a:t>
            </a:r>
          </a:p>
          <a:p>
            <a:pPr marL="628650" lvl="1" indent="-171450">
              <a:buFont typeface="Arial"/>
              <a:buChar char="•"/>
              <a:defRPr/>
            </a:pPr>
            <a:r>
              <a:rPr lang="de-DE" dirty="0"/>
              <a:t>Erhöhtem Unkraut-, Schädlings-, Krankheitsdruck gegensteuern</a:t>
            </a:r>
          </a:p>
          <a:p>
            <a:pPr marL="628650" lvl="1" indent="-171450">
              <a:buFont typeface="Arial"/>
              <a:buChar char="•"/>
              <a:defRPr/>
            </a:pPr>
            <a:endParaRPr dirty="0"/>
          </a:p>
          <a:p>
            <a:pPr marL="171450" lvl="0" indent="-171450">
              <a:buFont typeface="Wingdings" panose="05000000000000000000" pitchFamily="2" charset="2"/>
              <a:buChar char="Ø"/>
              <a:defRPr/>
            </a:pPr>
            <a:r>
              <a:rPr lang="de-DE" dirty="0"/>
              <a:t>Vor allem, um Tierwohl zu verbessern, denn hier geht es vornehmlich um zunehmende Hitze, die durch den Klimawandel verursacht wird</a:t>
            </a:r>
            <a:endParaRPr dirty="0"/>
          </a:p>
          <a:p>
            <a:pPr marL="628650" lvl="1" indent="-171450">
              <a:buFont typeface="Arial"/>
              <a:buChar char="•"/>
              <a:defRPr/>
            </a:pPr>
            <a:r>
              <a:rPr lang="de-DE" dirty="0"/>
              <a:t>Lüftung im Stall</a:t>
            </a:r>
            <a:endParaRPr dirty="0"/>
          </a:p>
          <a:p>
            <a:pPr marL="628650" lvl="1" indent="-171450">
              <a:buFont typeface="Arial"/>
              <a:buChar char="•"/>
              <a:defRPr/>
            </a:pPr>
            <a:r>
              <a:rPr lang="de-DE" dirty="0"/>
              <a:t>Fütterung anpassen</a:t>
            </a:r>
            <a:endParaRPr dirty="0"/>
          </a:p>
          <a:p>
            <a:pPr marL="628650" lvl="1" indent="-171450">
              <a:buFont typeface="Arial"/>
              <a:buChar char="•"/>
              <a:defRPr/>
            </a:pPr>
            <a:r>
              <a:rPr lang="de-DE" dirty="0"/>
              <a:t>Wasserversorgung</a:t>
            </a:r>
            <a:endParaRPr dirty="0"/>
          </a:p>
          <a:p>
            <a:pPr marL="171450" lvl="0" indent="-171450">
              <a:buFont typeface="Wingdings" panose="05000000000000000000" pitchFamily="2" charset="2"/>
              <a:buChar char="Ø"/>
              <a:defRPr/>
            </a:pPr>
            <a:r>
              <a:rPr lang="de-DE" dirty="0"/>
              <a:t>Sonderkulturen:</a:t>
            </a:r>
            <a:endParaRPr dirty="0"/>
          </a:p>
          <a:p>
            <a:pPr marL="628650" lvl="1" indent="-171450">
              <a:buFont typeface="Arial"/>
              <a:buChar char="•"/>
              <a:defRPr/>
            </a:pPr>
            <a:r>
              <a:rPr lang="de-DE" dirty="0"/>
              <a:t>Bewässerung</a:t>
            </a:r>
            <a:endParaRPr dirty="0"/>
          </a:p>
          <a:p>
            <a:pPr marL="628650" lvl="1" indent="-171450">
              <a:buFont typeface="Arial"/>
              <a:buChar char="•"/>
              <a:defRPr/>
            </a:pPr>
            <a:r>
              <a:rPr lang="de-DE" dirty="0"/>
              <a:t>Auswahl von Kulturen/Sorten</a:t>
            </a:r>
            <a:endParaRPr dirty="0"/>
          </a:p>
          <a:p>
            <a:pPr marL="628650" lvl="1" indent="-171450">
              <a:buFont typeface="Arial"/>
              <a:buChar char="•"/>
              <a:defRPr/>
            </a:pPr>
            <a:r>
              <a:rPr lang="de-DE" dirty="0"/>
              <a:t>Lagerung – Stichwort Kühlung während Hitzeperioden direkt nach der Ernte</a:t>
            </a:r>
            <a:endParaRPr dirty="0"/>
          </a:p>
          <a:p>
            <a:pPr marL="628650" lvl="1" indent="-171450">
              <a:buFont typeface="Arial"/>
              <a:buChar char="•"/>
              <a:defRPr/>
            </a:pPr>
            <a:r>
              <a:rPr lang="de-DE" dirty="0"/>
              <a:t>Hagel/Starkniederschläge – Stichwort Schutznetze</a:t>
            </a:r>
            <a:endParaRPr dirty="0"/>
          </a:p>
          <a:p>
            <a:pPr marL="628650" lvl="1" indent="-171450">
              <a:buFont typeface="Arial"/>
              <a:buChar char="•"/>
              <a:defRPr/>
            </a:pPr>
            <a:r>
              <a:rPr lang="de-DE" dirty="0"/>
              <a:t>Bearbeitungsmaßnahmen – Stichwort s.o. Ackerbau</a:t>
            </a:r>
            <a:endParaRPr dirty="0"/>
          </a:p>
          <a:p>
            <a:pPr marL="628650" lvl="1" indent="-171450">
              <a:buFont typeface="Arial"/>
              <a:buChar char="•"/>
              <a:defRPr/>
            </a:pPr>
            <a:r>
              <a:rPr lang="de-DE" dirty="0"/>
              <a:t>…….</a:t>
            </a:r>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15</a:t>
            </a:fld>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a:lnSpc>
                <a:spcPct val="100000"/>
              </a:lnSpc>
              <a:spcBef>
                <a:spcPts val="0"/>
              </a:spcBef>
              <a:spcAft>
                <a:spcPts val="0"/>
              </a:spcAft>
              <a:buClrTx/>
              <a:buSzTx/>
              <a:buFont typeface="Arial"/>
              <a:buNone/>
              <a:defRPr/>
            </a:pPr>
            <a:r>
              <a:rPr lang="de-DE" sz="1200" dirty="0"/>
              <a:t>Überschwemmtes Grünland, https://pixabay.com/de/</a:t>
            </a:r>
            <a:r>
              <a:rPr lang="de-DE" sz="1200" dirty="0" err="1"/>
              <a:t>photos</a:t>
            </a:r>
            <a:r>
              <a:rPr lang="de-DE" sz="1200" dirty="0"/>
              <a:t>/baum-natur-gewässer-fluss-3186615/, </a:t>
            </a:r>
            <a:r>
              <a:rPr lang="de-DE" sz="1200" dirty="0" err="1"/>
              <a:t>download</a:t>
            </a:r>
            <a:r>
              <a:rPr lang="de-DE" sz="1200" dirty="0"/>
              <a:t>: 23.06.21</a:t>
            </a:r>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16</a:t>
            </a:fld>
            <a:endParaRPr lang="de-DE"/>
          </a:p>
        </p:txBody>
      </p:sp>
    </p:spTree>
    <p:extLst>
      <p:ext uri="{BB962C8B-B14F-4D97-AF65-F5344CB8AC3E}">
        <p14:creationId xmlns:p14="http://schemas.microsoft.com/office/powerpoint/2010/main" val="30890575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Bildquelle: Traktor, Egge, </a:t>
            </a:r>
            <a:r>
              <a:rPr lang="de-DE" dirty="0" err="1"/>
              <a:t>pixabay</a:t>
            </a:r>
            <a:r>
              <a:rPr lang="de-DE" dirty="0"/>
              <a:t>: https://pixabay.com/de/photos/traktor-egge-landwirtschaft-5214998/, </a:t>
            </a:r>
            <a:r>
              <a:rPr lang="de-DE" dirty="0" err="1"/>
              <a:t>download</a:t>
            </a:r>
            <a:r>
              <a:rPr lang="de-DE" dirty="0"/>
              <a:t>: 23.06.21</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17</a:t>
            </a:fld>
            <a:endParaRPr lang="de-DE"/>
          </a:p>
        </p:txBody>
      </p:sp>
    </p:spTree>
    <p:extLst>
      <p:ext uri="{BB962C8B-B14F-4D97-AF65-F5344CB8AC3E}">
        <p14:creationId xmlns:p14="http://schemas.microsoft.com/office/powerpoint/2010/main" val="25708622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dirty="0"/>
              <a:t>Bildquelle: Trockenheit in Mais, https://pixabay.com/de/photos/maisfeld-mais-feld-acker-4240209/, </a:t>
            </a:r>
            <a:r>
              <a:rPr lang="de-DE" dirty="0" err="1"/>
              <a:t>download</a:t>
            </a:r>
            <a:r>
              <a:rPr lang="de-DE" dirty="0"/>
              <a:t>: 23.06.21</a:t>
            </a:r>
          </a:p>
          <a:p>
            <a:pPr marL="0" marR="0" lvl="0" indent="0" algn="l" defTabSz="914400">
              <a:lnSpc>
                <a:spcPct val="100000"/>
              </a:lnSpc>
              <a:spcBef>
                <a:spcPts val="0"/>
              </a:spcBef>
              <a:spcAft>
                <a:spcPts val="0"/>
              </a:spcAft>
              <a:buClrTx/>
              <a:buSzTx/>
              <a:buFontTx/>
              <a:buNone/>
              <a:defRPr/>
            </a:pPr>
            <a:endParaRPr lang="de-DE" dirty="0"/>
          </a:p>
          <a:p>
            <a:pPr marL="0" marR="0" lvl="0" indent="0" algn="l" defTabSz="914400">
              <a:lnSpc>
                <a:spcPct val="100000"/>
              </a:lnSpc>
              <a:spcBef>
                <a:spcPts val="0"/>
              </a:spcBef>
              <a:spcAft>
                <a:spcPts val="0"/>
              </a:spcAft>
              <a:buClrTx/>
              <a:buSzTx/>
              <a:buFontTx/>
              <a:buNone/>
              <a:defRPr/>
            </a:pPr>
            <a:r>
              <a:rPr lang="de-DE" dirty="0"/>
              <a:t>Ab diesem Jahr erinnern sich die Schüler evtl. persönlich bereits an die außergewöhnlichen Jahre.</a:t>
            </a:r>
          </a:p>
          <a:p>
            <a:pPr marL="0" marR="0" lvl="0" indent="0" algn="l" defTabSz="914400">
              <a:lnSpc>
                <a:spcPct val="100000"/>
              </a:lnSpc>
              <a:spcBef>
                <a:spcPts val="0"/>
              </a:spcBef>
              <a:spcAft>
                <a:spcPts val="0"/>
              </a:spcAft>
              <a:buClrTx/>
              <a:buSzTx/>
              <a:buFontTx/>
              <a:buNone/>
              <a:defRPr/>
            </a:pPr>
            <a:endParaRPr lang="de-DE" dirty="0"/>
          </a:p>
          <a:p>
            <a:pPr marL="0" marR="0" lvl="0" indent="0" algn="l" defTabSz="914400">
              <a:lnSpc>
                <a:spcPct val="100000"/>
              </a:lnSpc>
              <a:spcBef>
                <a:spcPts val="0"/>
              </a:spcBef>
              <a:spcAft>
                <a:spcPts val="0"/>
              </a:spcAft>
              <a:buClrTx/>
              <a:buSzTx/>
              <a:buFontTx/>
              <a:buNone/>
              <a:defRPr/>
            </a:pPr>
            <a:r>
              <a:rPr lang="de-DE" dirty="0"/>
              <a:t>Das Jahr 2015 begann mit einem Paukenschlag: Zum ersten Mal in einem Januar wurden gleich an mehreren Orten über 20 Grad gemessen – in manchen Städten trafen sich Menschen zum Frühstück draußen vor Cafés. Auch zum Jahresende gab es mit November und Dezember zwei außerordentlich warme Monate. Mit einem Temperaturmittel von 9,9 Grad war 2015 in Deutschland das zweitwärmste Jahr seit Beginn der Wetteraufzeichnungen.</a:t>
            </a:r>
            <a:endParaRPr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18</a:t>
            </a:fld>
            <a:endParaRPr lang="de-D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dirty="0"/>
              <a:t>Wetteronline.de, 14.04.17:</a:t>
            </a:r>
            <a:endParaRPr dirty="0"/>
          </a:p>
          <a:p>
            <a:pPr marL="0" marR="0" lvl="0" indent="0" algn="l" defTabSz="914400">
              <a:lnSpc>
                <a:spcPct val="100000"/>
              </a:lnSpc>
              <a:spcBef>
                <a:spcPts val="0"/>
              </a:spcBef>
              <a:spcAft>
                <a:spcPts val="0"/>
              </a:spcAft>
              <a:buClrTx/>
              <a:buSzTx/>
              <a:buFontTx/>
              <a:buNone/>
              <a:defRPr/>
            </a:pPr>
            <a:r>
              <a:rPr lang="de-DE" dirty="0"/>
              <a:t>„Ungewöhnlich kalte Nächte bis unter minus 5 Grad haben vom 18. bis 21. April 2017 enorme Schäden in Obstplantagen und in den Weinbergen verursacht. Viele Landwirte und Winzer hatten mit dramatischen Ernteausfällen zu kämpfen. </a:t>
            </a:r>
            <a:endParaRPr dirty="0"/>
          </a:p>
          <a:p>
            <a:pPr marL="0" marR="0" lvl="0" indent="0" algn="l" defTabSz="914400">
              <a:lnSpc>
                <a:spcPct val="100000"/>
              </a:lnSpc>
              <a:spcBef>
                <a:spcPts val="0"/>
              </a:spcBef>
              <a:spcAft>
                <a:spcPts val="0"/>
              </a:spcAft>
              <a:buClrTx/>
              <a:buSzTx/>
              <a:buFontTx/>
              <a:buNone/>
              <a:defRPr/>
            </a:pPr>
            <a:r>
              <a:rPr lang="de-DE" dirty="0"/>
              <a:t>Die großflächigen </a:t>
            </a:r>
            <a:r>
              <a:rPr lang="de-DE" u="sng" dirty="0">
                <a:hlinkClick r:id="rId3" tooltip="https://www.wetteronline.de/wetter-aktuell-karte?metparaid=TNLD&amp;day=20&amp;month=04&amp;year=2017"/>
              </a:rPr>
              <a:t>Spätfröste</a:t>
            </a:r>
            <a:r>
              <a:rPr lang="de-DE" dirty="0"/>
              <a:t> im April waren in vielen Gebieten das schwerste Frostereignis seit 1991. Sie richteten in der </a:t>
            </a:r>
            <a:r>
              <a:rPr lang="de-DE" dirty="0" err="1"/>
              <a:t>Landschwirtschaft</a:t>
            </a:r>
            <a:r>
              <a:rPr lang="de-DE" dirty="0"/>
              <a:t> Schäden in dreistelliger Millionenhöhe an, über 100 Millionen Euro waren es allein in Baden-Württemberg. Insbesondere die Kulturen von Wein, Kern-, Stein- und Beerenobst litten unter den teils knackigen Nachtfrösten. </a:t>
            </a:r>
            <a:endParaRPr dirty="0"/>
          </a:p>
          <a:p>
            <a:pPr marL="0" marR="0" lvl="0" indent="0" algn="l" defTabSz="914400">
              <a:lnSpc>
                <a:spcPct val="100000"/>
              </a:lnSpc>
              <a:spcBef>
                <a:spcPts val="0"/>
              </a:spcBef>
              <a:spcAft>
                <a:spcPts val="0"/>
              </a:spcAft>
              <a:buClrTx/>
              <a:buSzTx/>
              <a:buFontTx/>
              <a:buNone/>
              <a:defRPr/>
            </a:pPr>
            <a:r>
              <a:rPr lang="de-DE" dirty="0"/>
              <a:t>Die jungen empfindlichen Weinknospen fielen dem Frost zum Opfer. Schätzungsweise über 50.000 Hektar Fläche an der Mosel, in Rheinhessen, der Pfalz, in Franken, Württemberg, Südbaden und am Bodensee waren davon betroffen. Durch den </a:t>
            </a:r>
            <a:r>
              <a:rPr lang="de-DE" u="sng" dirty="0">
                <a:hlinkClick r:id="rId4" tooltip="https://www.wetteronline.de/wetterrueckblick/2017-03-30-rm"/>
              </a:rPr>
              <a:t>wärmsten März</a:t>
            </a:r>
            <a:r>
              <a:rPr lang="de-DE" dirty="0"/>
              <a:t> seit Messbeginn im Jahr 1881 waren die Kulturen in ihrer Entwicklung bereits weit fortgeschritten: Obstbäume standen bereits Anfang April in voller Blüte, bei vielen entwickelten sich sogar schon junge Früchte. Diese reagierten sehr empfindlich auf Temperaturen unterhalb des Gefrierpunktes.“</a:t>
            </a:r>
            <a:endParaRPr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19</a:t>
            </a:fld>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Durch den warmen März 2017 (s. roter Pfeil)war die Entwicklung der Blüten verhältnismäßig weit fortgeschritten. </a:t>
            </a:r>
          </a:p>
          <a:p>
            <a:endParaRPr lang="de-DE" dirty="0"/>
          </a:p>
          <a:p>
            <a:r>
              <a:rPr lang="de-DE" dirty="0"/>
              <a:t>https://www.dwd.de/DE/leistungen/zeitreihen/zeitreihen.html?nn=18256#</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20</a:t>
            </a:fld>
            <a:endParaRPr lang="de-DE"/>
          </a:p>
        </p:txBody>
      </p:sp>
    </p:spTree>
    <p:extLst>
      <p:ext uri="{BB962C8B-B14F-4D97-AF65-F5344CB8AC3E}">
        <p14:creationId xmlns:p14="http://schemas.microsoft.com/office/powerpoint/2010/main" val="6677435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Bildquellen: 	Überschwemmte Verkehrsschilder (mi oben), </a:t>
            </a:r>
            <a:r>
              <a:rPr lang="de-DE" dirty="0" err="1"/>
              <a:t>pixabay</a:t>
            </a:r>
            <a:r>
              <a:rPr lang="de-DE" dirty="0"/>
              <a:t>: https://pixabay.com/de/photos/hochwasser-schild-untergang-wasser-392707/, </a:t>
            </a:r>
            <a:r>
              <a:rPr lang="de-DE" dirty="0" err="1"/>
              <a:t>download</a:t>
            </a:r>
            <a:r>
              <a:rPr lang="de-DE" dirty="0"/>
              <a:t>: 12.07.21</a:t>
            </a:r>
          </a:p>
          <a:p>
            <a:pPr>
              <a:defRPr/>
            </a:pPr>
            <a:r>
              <a:rPr lang="de-DE" dirty="0"/>
              <a:t>	Überschwemmte Straße zwischen Äckern (</a:t>
            </a:r>
            <a:r>
              <a:rPr lang="de-DE" dirty="0" err="1"/>
              <a:t>re</a:t>
            </a:r>
            <a:r>
              <a:rPr lang="de-DE" dirty="0"/>
              <a:t> oben), </a:t>
            </a:r>
            <a:r>
              <a:rPr lang="de-DE" dirty="0" err="1"/>
              <a:t>pixabay</a:t>
            </a:r>
            <a:r>
              <a:rPr lang="de-DE" dirty="0"/>
              <a:t>: https://pixabay.com/de/</a:t>
            </a:r>
            <a:r>
              <a:rPr lang="de-DE" dirty="0" err="1"/>
              <a:t>photos</a:t>
            </a:r>
            <a:r>
              <a:rPr lang="de-DE" dirty="0"/>
              <a:t>/überflutet-katastrophe-491245/, </a:t>
            </a:r>
            <a:r>
              <a:rPr lang="de-DE" dirty="0" err="1"/>
              <a:t>download</a:t>
            </a:r>
            <a:r>
              <a:rPr lang="de-DE" dirty="0"/>
              <a:t>: 12.07.21</a:t>
            </a:r>
          </a:p>
          <a:p>
            <a:pPr>
              <a:defRPr/>
            </a:pPr>
            <a:r>
              <a:rPr lang="de-DE" dirty="0"/>
              <a:t>	Überschwemmte Straße mit Brücke (</a:t>
            </a:r>
            <a:r>
              <a:rPr lang="de-DE" dirty="0" err="1"/>
              <a:t>re</a:t>
            </a:r>
            <a:r>
              <a:rPr lang="de-DE" dirty="0"/>
              <a:t> unten): </a:t>
            </a:r>
            <a:r>
              <a:rPr lang="de-DE" dirty="0" err="1"/>
              <a:t>pixabay:https</a:t>
            </a:r>
            <a:r>
              <a:rPr lang="de-DE" dirty="0"/>
              <a:t>://pixabay.com/de/</a:t>
            </a:r>
            <a:r>
              <a:rPr lang="de-DE" dirty="0" err="1"/>
              <a:t>photos</a:t>
            </a:r>
            <a:r>
              <a:rPr lang="de-DE" dirty="0"/>
              <a:t>/hochwasser-stra%c3%9fe-gesperrt-schaden-123224/, </a:t>
            </a:r>
            <a:r>
              <a:rPr lang="de-DE" dirty="0" err="1"/>
              <a:t>download</a:t>
            </a:r>
            <a:r>
              <a:rPr lang="de-DE" dirty="0"/>
              <a:t>: 12.07.21</a:t>
            </a:r>
          </a:p>
          <a:p>
            <a:pPr>
              <a:defRPr/>
            </a:pPr>
            <a:r>
              <a:rPr lang="de-DE" dirty="0"/>
              <a:t>	Waldbrand (li): </a:t>
            </a:r>
            <a:r>
              <a:rPr lang="de-DE" dirty="0" err="1"/>
              <a:t>pixabay</a:t>
            </a:r>
            <a:r>
              <a:rPr lang="de-DE" dirty="0"/>
              <a:t>: https://pixabay.com/de/photos/waldbrand-feuer-stromschnellen-432877/, </a:t>
            </a:r>
            <a:r>
              <a:rPr lang="de-DE" dirty="0" err="1"/>
              <a:t>download</a:t>
            </a:r>
            <a:r>
              <a:rPr lang="de-DE" dirty="0"/>
              <a:t>: 12.07.21</a:t>
            </a:r>
          </a:p>
          <a:p>
            <a:pPr>
              <a:defRPr/>
            </a:pPr>
            <a:r>
              <a:rPr lang="de-DE" dirty="0"/>
              <a:t>	Trockenheit (mi unten): </a:t>
            </a:r>
            <a:r>
              <a:rPr lang="de-DE" dirty="0" err="1"/>
              <a:t>pixabay</a:t>
            </a:r>
            <a:r>
              <a:rPr lang="de-DE" dirty="0"/>
              <a:t>: https://pixabay.com/de/photos/d%c3%bcrre-dehydriert-lehm-boden-erde-1675729/, </a:t>
            </a:r>
            <a:r>
              <a:rPr lang="de-DE" dirty="0" err="1"/>
              <a:t>download</a:t>
            </a:r>
            <a:r>
              <a:rPr lang="de-DE" dirty="0"/>
              <a:t>: 12.07.21</a:t>
            </a:r>
          </a:p>
          <a:p>
            <a:pPr>
              <a:defRPr/>
            </a:pPr>
            <a:endParaRPr lang="de-DE" dirty="0"/>
          </a:p>
          <a:p>
            <a:pPr>
              <a:defRPr/>
            </a:pPr>
            <a:r>
              <a:rPr lang="de-DE" dirty="0"/>
              <a:t>Weltweit nehmen die Extremwettersituationen zu – Überschwemmungen, Trockenheit, Hitzeperioden, Starkniederschläge mit verheerenden Folgen für die Bevölkerung sowie auch der Landwirtschaft.</a:t>
            </a:r>
            <a:endParaRPr dirty="0"/>
          </a:p>
          <a:p>
            <a:pPr>
              <a:defRPr/>
            </a:pPr>
            <a:r>
              <a:rPr lang="de-DE" dirty="0"/>
              <a:t>Die Jahre 2018 und 2020 waren die heißesten Jahre seit Beginn der Temperaturaufzeichnungen in Deutschland (Stand Juni 2021), aber auch in Europa waren dies extrem warme und trockene Jahre. In Sibirien wurden noch nie gemessene Temperaturen von 38°C im Juni gemessen, was grundsätzlich Auswirkungen auf das globale Klima haben kann.</a:t>
            </a:r>
            <a:endParaRPr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a:t>
            </a:fld>
            <a:endParaRPr lang="de-D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dann folgenden kühlen Temperaturen (s. roter Pfeil, 2017) trafen die Pflanzen in ihren empfindlichsten Phasen (Blüte bei Obstbäumen, Triebspitzen beim Wein)</a:t>
            </a:r>
          </a:p>
          <a:p>
            <a:r>
              <a:rPr lang="de-DE" dirty="0"/>
              <a:t>https://www.dwd.de/DE/leistungen/zeitreihen/zeitreihen.html?nn=18256#buehneTop </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21</a:t>
            </a:fld>
            <a:endParaRPr lang="de-DE"/>
          </a:p>
        </p:txBody>
      </p:sp>
    </p:spTree>
    <p:extLst>
      <p:ext uri="{BB962C8B-B14F-4D97-AF65-F5344CB8AC3E}">
        <p14:creationId xmlns:p14="http://schemas.microsoft.com/office/powerpoint/2010/main" val="35845204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dirty="0"/>
              <a:t>2018 ist das wärmste Jahr seit Wetteraufzeichnungen (Stand 2020) mit einer jährlichen Durchschnittstemperatur von 10,4°C (&gt; 10°C!) seit 1881. Laut Deutschem Wetterdienst ist die Vegetationsperiode 2018 (April bis Oktober) die wärmste seit Beginn der Wetteraufzeichnungen. Der Oktober wurde der siebte zu warme Monat in Folge. Selbst bisherige Rekordjahre wie 1947, 2003 oder 2006 wurden weit übertroffen. Ähnliches gilt auch für die Sonnenscheindauer. Hier waren die bisherigen Spitzenreiter 1947, 1921 und 1959.</a:t>
            </a:r>
            <a:endParaRPr dirty="0"/>
          </a:p>
          <a:p>
            <a:pPr marL="0" marR="0" lvl="0" indent="0" algn="l" defTabSz="914400">
              <a:lnSpc>
                <a:spcPct val="100000"/>
              </a:lnSpc>
              <a:spcBef>
                <a:spcPts val="0"/>
              </a:spcBef>
              <a:spcAft>
                <a:spcPts val="0"/>
              </a:spcAft>
              <a:buClrTx/>
              <a:buSzTx/>
              <a:buFontTx/>
              <a:buNone/>
              <a:defRPr/>
            </a:pPr>
            <a:r>
              <a:rPr lang="de-DE" dirty="0"/>
              <a:t>Zudem war es auch eines der trockensten Jahre!</a:t>
            </a:r>
          </a:p>
          <a:p>
            <a:pPr marL="0" marR="0" lvl="0" indent="0" algn="l" defTabSz="914400">
              <a:lnSpc>
                <a:spcPct val="100000"/>
              </a:lnSpc>
              <a:spcBef>
                <a:spcPts val="0"/>
              </a:spcBef>
              <a:spcAft>
                <a:spcPts val="0"/>
              </a:spcAft>
              <a:buClrTx/>
              <a:buSzTx/>
              <a:buFontTx/>
              <a:buNone/>
              <a:defRPr/>
            </a:pPr>
            <a:endParaRPr lang="de-DE" dirty="0"/>
          </a:p>
          <a:p>
            <a:pPr marL="0" marR="0" lvl="0" indent="0" algn="l" defTabSz="914400">
              <a:lnSpc>
                <a:spcPct val="100000"/>
              </a:lnSpc>
              <a:spcBef>
                <a:spcPts val="0"/>
              </a:spcBef>
              <a:spcAft>
                <a:spcPts val="0"/>
              </a:spcAft>
              <a:buClrTx/>
              <a:buSzTx/>
              <a:buFontTx/>
              <a:buNone/>
              <a:defRPr/>
            </a:pPr>
            <a:r>
              <a:rPr lang="de-DE" dirty="0"/>
              <a:t>Das bislang wärmste Jahr in Deutschland seit dem Beginn der Wetteraufzeichnungen im Jahr 1881 war das Jahr 2018 mit einer Durchschnittstemperatur von 10,5 Grad Celsius. Von den 13 abgebildeten wärmsten Jahren Deutschlands sind elf in den vergangenen 20 Jahren gewesen. Die </a:t>
            </a:r>
            <a:r>
              <a:rPr lang="de-DE" dirty="0">
                <a:hlinkClick r:id="rId3"/>
              </a:rPr>
              <a:t>Jahresmitteltemperatur</a:t>
            </a:r>
            <a:r>
              <a:rPr lang="de-DE" dirty="0"/>
              <a:t> schwankte in den vergangenen rund 60 Jahren zwischen 7,4 und 10,5 Grad Celsius. </a:t>
            </a:r>
            <a:endParaRPr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22</a:t>
            </a:fld>
            <a:endParaRPr lang="de-D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Thermometer, https://pixabay.com/de/photos/thermometer-sommer-heiss-hitze-4294021/</a:t>
            </a:r>
            <a:r>
              <a:rPr lang="de-DE" sz="1200" dirty="0">
                <a:latin typeface="Arial"/>
                <a:cs typeface="Arial"/>
              </a:rPr>
              <a:t>), </a:t>
            </a:r>
            <a:r>
              <a:rPr lang="de-DE" dirty="0" err="1"/>
              <a:t>download</a:t>
            </a:r>
            <a:r>
              <a:rPr lang="de-DE" dirty="0"/>
              <a:t>: 23.06.21</a:t>
            </a:r>
          </a:p>
          <a:p>
            <a:pPr marL="0" marR="0" lvl="0" indent="0" algn="l" defTabSz="914400" eaLnBrk="1" fontAlgn="auto" latinLnBrk="0" hangingPunct="1">
              <a:lnSpc>
                <a:spcPct val="100000"/>
              </a:lnSpc>
              <a:spcBef>
                <a:spcPts val="0"/>
              </a:spcBef>
              <a:spcAft>
                <a:spcPts val="0"/>
              </a:spcAft>
              <a:buClrTx/>
              <a:buSzTx/>
              <a:buFontTx/>
              <a:buNone/>
              <a:tabLst/>
              <a:defRPr/>
            </a:pPr>
            <a:r>
              <a:rPr lang="de-DE" sz="1200" dirty="0"/>
              <a:t>	</a:t>
            </a:r>
            <a:endParaRPr lang="de-DE" dirty="0"/>
          </a:p>
          <a:p>
            <a:pPr marL="0" marR="0" lvl="0" indent="0" algn="l" defTabSz="914400">
              <a:lnSpc>
                <a:spcPct val="100000"/>
              </a:lnSpc>
              <a:spcBef>
                <a:spcPts val="0"/>
              </a:spcBef>
              <a:spcAft>
                <a:spcPts val="0"/>
              </a:spcAft>
              <a:buClrTx/>
              <a:buSzTx/>
              <a:buFontTx/>
              <a:buNone/>
              <a:defRPr/>
            </a:pPr>
            <a:r>
              <a:rPr lang="de-DE" dirty="0"/>
              <a:t>Drittwärmstes Jahr (Stand 2020) seit 1881 mit durchschnittlich 10,2°C. Ein </a:t>
            </a:r>
            <a:r>
              <a:rPr lang="de-DE" b="1" dirty="0"/>
              <a:t>Hitzerekord</a:t>
            </a:r>
            <a:r>
              <a:rPr lang="de-DE" dirty="0"/>
              <a:t> in </a:t>
            </a:r>
            <a:r>
              <a:rPr lang="de-DE" b="1" dirty="0"/>
              <a:t>Deutschland</a:t>
            </a:r>
            <a:r>
              <a:rPr lang="de-DE" dirty="0"/>
              <a:t> wurde Ende Juli 2019 gemessen: 40 Grad und mehr wurden am 25. Juli 2019 in </a:t>
            </a:r>
            <a:r>
              <a:rPr lang="de-DE" b="1" dirty="0"/>
              <a:t>Deutschland</a:t>
            </a:r>
            <a:r>
              <a:rPr lang="de-DE" dirty="0"/>
              <a:t> an 25 Stationen gemessen, berichtet der Deutsche Wetterdienst (DWD). Erstmals stieg die Top-Temperatur in Deutschland auf </a:t>
            </a:r>
            <a:r>
              <a:rPr lang="de-DE" b="1" dirty="0"/>
              <a:t>über 42°C</a:t>
            </a:r>
            <a:r>
              <a:rPr lang="de-DE" dirty="0"/>
              <a:t>.</a:t>
            </a:r>
            <a:endParaRPr dirty="0"/>
          </a:p>
          <a:p>
            <a:pPr marL="0" marR="0" lvl="0" indent="0" algn="l" defTabSz="914400">
              <a:lnSpc>
                <a:spcPct val="100000"/>
              </a:lnSpc>
              <a:spcBef>
                <a:spcPts val="0"/>
              </a:spcBef>
              <a:spcAft>
                <a:spcPts val="0"/>
              </a:spcAft>
              <a:buClrTx/>
              <a:buSzTx/>
              <a:buFontTx/>
              <a:buNone/>
              <a:defRPr/>
            </a:pPr>
            <a:endParaRPr lang="de-DE" dirty="0"/>
          </a:p>
          <a:p>
            <a:pPr marL="0" marR="0" lvl="0" indent="0" algn="l" defTabSz="914400">
              <a:lnSpc>
                <a:spcPct val="100000"/>
              </a:lnSpc>
              <a:spcBef>
                <a:spcPts val="0"/>
              </a:spcBef>
              <a:spcAft>
                <a:spcPts val="0"/>
              </a:spcAft>
              <a:buClrTx/>
              <a:buSzTx/>
              <a:buFontTx/>
              <a:buNone/>
              <a:defRPr/>
            </a:pPr>
            <a:r>
              <a:rPr lang="de-DE" dirty="0"/>
              <a:t>Im Vergleich: Die jährliche  </a:t>
            </a:r>
            <a:r>
              <a:rPr lang="de-DE" b="1" dirty="0"/>
              <a:t>Durchschnittstemperatur</a:t>
            </a:r>
            <a:r>
              <a:rPr lang="de-DE" dirty="0"/>
              <a:t> </a:t>
            </a:r>
            <a:r>
              <a:rPr lang="de-DE" b="1" dirty="0"/>
              <a:t>Deutschlands</a:t>
            </a:r>
            <a:r>
              <a:rPr lang="de-DE" dirty="0"/>
              <a:t> liegt bei 8,2 Grad, betrachtet man den 30-jährigen Zeitraum 1961 bis 1990.  </a:t>
            </a:r>
            <a:endParaRPr dirty="0"/>
          </a:p>
          <a:p>
            <a:pPr marL="0" marR="0" lvl="0" indent="0" algn="l" defTabSz="914400">
              <a:lnSpc>
                <a:spcPct val="100000"/>
              </a:lnSpc>
              <a:spcBef>
                <a:spcPts val="0"/>
              </a:spcBef>
              <a:spcAft>
                <a:spcPts val="0"/>
              </a:spcAft>
              <a:buClrTx/>
              <a:buSzTx/>
              <a:buFontTx/>
              <a:buNone/>
              <a:defRPr/>
            </a:pPr>
            <a:endParaRPr lang="de-DE" dirty="0"/>
          </a:p>
          <a:p>
            <a:pPr>
              <a:defRPr/>
            </a:pPr>
            <a:r>
              <a:rPr lang="de-DE" dirty="0"/>
              <a:t>Wie bereits die meisten der vorangegangenen Jahre sei auch das zu Ende gehende Jahr in Deutschland wieder zu trocken, zu warm</a:t>
            </a:r>
            <a:endParaRPr dirty="0"/>
          </a:p>
          <a:p>
            <a:pPr>
              <a:defRPr/>
            </a:pPr>
            <a:r>
              <a:rPr lang="de-DE" dirty="0"/>
              <a:t>und mit mehr Sonnenschein als üblich verlaufen, berichtete DWD-Sprecher Andreas Friedrich am Montag nach der vorläufigen Auswertung der Ergebnisse der rund 2000 DWD-Messstationen.</a:t>
            </a:r>
            <a:endParaRPr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23</a:t>
            </a:fld>
            <a:endParaRPr lang="de-D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3E4C837A-E8C3-4456-8531-61EB4C8EAEE0}"/>
              </a:ext>
            </a:extLst>
          </p:cNvPr>
          <p:cNvSpPr>
            <a:spLocks noGrp="1"/>
          </p:cNvSpPr>
          <p:nvPr>
            <p:ph type="body" idx="1"/>
          </p:nvPr>
        </p:nvSpPr>
        <p:spPr/>
        <p:txBody>
          <a:bodyPr/>
          <a:lstStyle/>
          <a:p>
            <a:r>
              <a:rPr lang="de-DE" dirty="0"/>
              <a:t>Hier ist ersichtlich, dass der Temperaturanstieg seit 1900 bis 2017 um ein weiteres Grad gestiegen ist, so rasant wie seit den letzten 20 000 Jahren nicht. Einhergehend mit den steigenden Temperaturen ist der Anstieg des Meeresspiegels. Da dieser etwas verzögert reagiert, wird der Anstieg durch die steigenden Temperaturen erst in einigen Jahren bemerkbar werden.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Das bislang wärmste Jahr in Deutschland seit dem Beginn der Wetteraufzeichnungen im Jahr 1881 war das Jahr 2018 mit einer Durchschnittstemperatur von 10,5 Grad Celsius. Von den 13 abgebildeten wärmsten Jahren Deutschlands sind elf in den vergangenen 20 Jahren gewesen. Die </a:t>
            </a:r>
            <a:r>
              <a:rPr lang="de-DE" dirty="0">
                <a:hlinkClick r:id="rId3"/>
              </a:rPr>
              <a:t>Jahresmitteltemperatur</a:t>
            </a:r>
            <a:r>
              <a:rPr lang="de-DE" dirty="0"/>
              <a:t> schwankte in den vergangenen rund 60 Jahren zwischen 7,4 und 10,5 Grad Celsius </a:t>
            </a:r>
            <a:r>
              <a:rPr lang="de-DE" b="0" dirty="0"/>
              <a:t>(Stand 2019, Statista) – entspricht auch den Jahresbericht 2020 des DWDs/Anmerkung der Redaktion.</a:t>
            </a:r>
          </a:p>
          <a:p>
            <a:pPr marL="0" marR="0" lvl="0" indent="0" algn="l" defTabSz="914400" eaLnBrk="1" fontAlgn="auto" latinLnBrk="0" hangingPunct="1">
              <a:lnSpc>
                <a:spcPct val="100000"/>
              </a:lnSpc>
              <a:spcBef>
                <a:spcPts val="0"/>
              </a:spcBef>
              <a:spcAft>
                <a:spcPts val="0"/>
              </a:spcAft>
              <a:buClrTx/>
              <a:buSzTx/>
              <a:buFontTx/>
              <a:buNone/>
              <a:tabLst/>
              <a:defRPr/>
            </a:pPr>
            <a:endParaRPr lang="de-DE" b="0"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25</a:t>
            </a:fld>
            <a:endParaRPr lang="de-DE"/>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b="0" dirty="0"/>
              <a:t>Grafikquelle: </a:t>
            </a:r>
            <a:r>
              <a:rPr lang="de-DE" sz="1200" u="sng" dirty="0">
                <a:solidFill>
                  <a:schemeClr val="tx1"/>
                </a:solidFill>
                <a:effectLst/>
                <a:latin typeface="+mn-lt"/>
                <a:ea typeface="+mn-ea"/>
                <a:cs typeface="+mn-cs"/>
              </a:rPr>
              <a:t>https://www.dwd.de/DWD/klima/national/gebietsmittel/brdras_ttt_17_de_6190_ano.png</a:t>
            </a:r>
          </a:p>
          <a:p>
            <a:pPr>
              <a:defRPr/>
            </a:pPr>
            <a:endParaRPr lang="de-DE" sz="1200" b="0" u="sng" dirty="0">
              <a:solidFill>
                <a:schemeClr val="tx1"/>
              </a:solidFill>
              <a:effectLst/>
              <a:latin typeface="+mn-lt"/>
              <a:ea typeface="+mn-ea"/>
              <a:cs typeface="+mn-cs"/>
            </a:endParaRPr>
          </a:p>
          <a:p>
            <a:pPr>
              <a:defRPr/>
            </a:pPr>
            <a:r>
              <a:rPr lang="de-DE" b="0" dirty="0"/>
              <a:t>Hier werden anschaulich die Temperaturabweichungen der jährlichen Durchschnittstemperatur in Deutschland angezeigt, im Vergleich mit der Durchschnittstemperatur des 30-jährigen Zeitraum von 1961-1990. </a:t>
            </a:r>
            <a:endParaRPr dirty="0"/>
          </a:p>
          <a:p>
            <a:pPr>
              <a:defRPr/>
            </a:pPr>
            <a:endParaRPr lang="de-DE" b="0" dirty="0"/>
          </a:p>
          <a:p>
            <a:pPr>
              <a:defRPr/>
            </a:pPr>
            <a:r>
              <a:rPr lang="de-DE" b="0" dirty="0"/>
              <a:t>Die durchschnittlichen Jahrestemperaturen haben sich seit 1881 bereits um +1,6 K erhöht (K=Kelvin, entspricht als Temperaturdifferenz aber auch °C)</a:t>
            </a:r>
            <a:endParaRPr dirty="0"/>
          </a:p>
          <a:p>
            <a:pPr>
              <a:defRPr/>
            </a:pPr>
            <a:endParaRPr lang="de-DE" dirty="0"/>
          </a:p>
          <a:p>
            <a:pPr marL="0" marR="0" lvl="0" indent="0" algn="l" defTabSz="914400" eaLnBrk="1" fontAlgn="auto" latinLnBrk="0" hangingPunct="1">
              <a:lnSpc>
                <a:spcPct val="100000"/>
              </a:lnSpc>
              <a:spcBef>
                <a:spcPts val="0"/>
              </a:spcBef>
              <a:spcAft>
                <a:spcPts val="0"/>
              </a:spcAft>
              <a:buClrTx/>
              <a:buSzTx/>
              <a:buFontTx/>
              <a:buNone/>
              <a:tabLst/>
              <a:defRPr/>
            </a:pPr>
            <a:r>
              <a:rPr lang="de-DE" sz="1200" dirty="0">
                <a:solidFill>
                  <a:schemeClr val="tx1"/>
                </a:solidFill>
                <a:effectLst/>
                <a:latin typeface="+mn-lt"/>
                <a:ea typeface="+mn-ea"/>
                <a:cs typeface="+mn-cs"/>
              </a:rPr>
              <a:t>2020 war das zweitwärmste Jahr </a:t>
            </a:r>
            <a:r>
              <a:rPr lang="de-DE" sz="1200" b="1" dirty="0">
                <a:solidFill>
                  <a:schemeClr val="tx1"/>
                </a:solidFill>
                <a:effectLst/>
                <a:latin typeface="+mn-lt"/>
                <a:ea typeface="+mn-ea"/>
                <a:cs typeface="+mn-cs"/>
              </a:rPr>
              <a:t>in Deutschland </a:t>
            </a:r>
            <a:r>
              <a:rPr lang="de-DE" sz="1200" dirty="0">
                <a:solidFill>
                  <a:schemeClr val="tx1"/>
                </a:solidFill>
                <a:effectLst/>
                <a:latin typeface="+mn-lt"/>
                <a:ea typeface="+mn-ea"/>
                <a:cs typeface="+mn-cs"/>
              </a:rPr>
              <a:t>seit Beginn systematischer Wetteraufzeichnungen. Im zurückliegenden Jahrzehnt trat eine Häufung sehr warmer Jahre auf und das Jahrzehnt war insgesamt 2°C wärmer als die ersten dreißig Jahre des Auswertungszeitraums (seit 1881). Im Jahr 2020 trat in Deutschland das dritte Jahr in Folge eine ausgeprägte Frühjahrstrockenheit auf. </a:t>
            </a:r>
            <a:endParaRPr lang="de-DE" sz="1200" dirty="0">
              <a:latin typeface="Arial"/>
              <a:ea typeface="Calibri"/>
              <a:cs typeface="Times New Roman"/>
            </a:endParaRPr>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26</a:t>
            </a:fld>
            <a:endParaRPr lang="de-DE"/>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200" dirty="0">
                <a:solidFill>
                  <a:srgbClr val="000000"/>
                </a:solidFill>
                <a:latin typeface="Arial"/>
                <a:ea typeface="Calibri"/>
                <a:cs typeface="Times New Roman"/>
              </a:rPr>
              <a:t>Grafikquelle: </a:t>
            </a:r>
            <a:r>
              <a:rPr lang="de-DE" sz="1200" u="sng" dirty="0">
                <a:solidFill>
                  <a:schemeClr val="tx1"/>
                </a:solidFill>
                <a:effectLst/>
                <a:latin typeface="+mn-lt"/>
                <a:ea typeface="+mn-ea"/>
                <a:cs typeface="+mn-cs"/>
              </a:rPr>
              <a:t>https://www.dwd.de/DWD/klima/national/gebietsmittel/brdras_ttt_17_bw_6190_abs.png</a:t>
            </a:r>
            <a:endParaRPr lang="de-DE" sz="1200" dirty="0">
              <a:solidFill>
                <a:srgbClr val="000000"/>
              </a:solidFill>
              <a:latin typeface="Arial"/>
              <a:ea typeface="Calibri"/>
              <a:cs typeface="Times New Roman"/>
            </a:endParaRPr>
          </a:p>
          <a:p>
            <a:pPr marL="0" marR="0" lvl="0" indent="0" algn="l" defTabSz="914400">
              <a:lnSpc>
                <a:spcPct val="100000"/>
              </a:lnSpc>
              <a:spcBef>
                <a:spcPts val="0"/>
              </a:spcBef>
              <a:spcAft>
                <a:spcPts val="0"/>
              </a:spcAft>
              <a:buClrTx/>
              <a:buSzTx/>
              <a:buFontTx/>
              <a:buNone/>
              <a:defRPr/>
            </a:pPr>
            <a:r>
              <a:rPr lang="de-DE" sz="1200" dirty="0">
                <a:solidFill>
                  <a:srgbClr val="000000"/>
                </a:solidFill>
                <a:latin typeface="Arial"/>
                <a:ea typeface="Calibri"/>
                <a:cs typeface="Times New Roman"/>
              </a:rPr>
              <a:t>Der Klimawandel und seine Auswirkungen sind nicht nur ein globales Problem, sondern sind auch in Baden-Württemberg zu beobachten. So stiegen die Jahresmitteltemperaturen in Baden-Württemberg seit Aufzeichnungsbeginn bereits um etwa 1,5° Celsius. Besonders seit den späteren 80er Jahren des 20. </a:t>
            </a:r>
            <a:r>
              <a:rPr lang="de-DE" sz="1200" dirty="0" err="1">
                <a:solidFill>
                  <a:srgbClr val="000000"/>
                </a:solidFill>
                <a:latin typeface="Arial"/>
                <a:ea typeface="Calibri"/>
                <a:cs typeface="Times New Roman"/>
              </a:rPr>
              <a:t>Jhdts</a:t>
            </a:r>
            <a:r>
              <a:rPr lang="de-DE" sz="1200" dirty="0">
                <a:solidFill>
                  <a:srgbClr val="000000"/>
                </a:solidFill>
                <a:latin typeface="Arial"/>
                <a:ea typeface="Calibri"/>
                <a:cs typeface="Times New Roman"/>
              </a:rPr>
              <a:t>. sind die Temperaturen verstärkt angestiegen.</a:t>
            </a:r>
          </a:p>
          <a:p>
            <a:pPr marL="0" marR="0" lvl="0" indent="0" algn="l" defTabSz="914400">
              <a:lnSpc>
                <a:spcPct val="100000"/>
              </a:lnSpc>
              <a:spcBef>
                <a:spcPts val="0"/>
              </a:spcBef>
              <a:spcAft>
                <a:spcPts val="0"/>
              </a:spcAft>
              <a:buClrTx/>
              <a:buSzTx/>
              <a:buFontTx/>
              <a:buNone/>
              <a:defRPr/>
            </a:pPr>
            <a:endParaRPr lang="de-DE" sz="1200" dirty="0">
              <a:solidFill>
                <a:srgbClr val="000000"/>
              </a:solidFill>
              <a:latin typeface="Arial"/>
              <a:ea typeface="Calibri"/>
              <a:cs typeface="Times New Roman"/>
            </a:endParaRPr>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27</a:t>
            </a:fld>
            <a:endParaRPr lang="de-DE"/>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200" dirty="0">
                <a:solidFill>
                  <a:srgbClr val="000000"/>
                </a:solidFill>
                <a:latin typeface="Arial"/>
                <a:ea typeface="Calibri"/>
                <a:cs typeface="Times New Roman"/>
              </a:rPr>
              <a:t>Grafikquelle: </a:t>
            </a:r>
            <a:r>
              <a:rPr lang="de-DE" sz="1200" u="sng" dirty="0">
                <a:solidFill>
                  <a:schemeClr val="tx1"/>
                </a:solidFill>
                <a:effectLst/>
                <a:latin typeface="+mn-lt"/>
                <a:ea typeface="+mn-ea"/>
                <a:cs typeface="+mn-cs"/>
              </a:rPr>
              <a:t>https://www.dwd.de/DWD/klima/national/gebietsmittel/brdras_ttt_17_he_6190_abs.png</a:t>
            </a:r>
          </a:p>
          <a:p>
            <a:pPr marL="0" marR="0" lvl="0" indent="0" algn="l" defTabSz="914400" eaLnBrk="1" fontAlgn="auto" latinLnBrk="0" hangingPunct="1">
              <a:lnSpc>
                <a:spcPct val="100000"/>
              </a:lnSpc>
              <a:spcBef>
                <a:spcPts val="0"/>
              </a:spcBef>
              <a:spcAft>
                <a:spcPts val="0"/>
              </a:spcAft>
              <a:buClrTx/>
              <a:buSzTx/>
              <a:buFontTx/>
              <a:buNone/>
              <a:tabLst/>
              <a:defRPr/>
            </a:pPr>
            <a:endParaRPr lang="de-DE" sz="1200" dirty="0">
              <a:solidFill>
                <a:srgbClr val="000000"/>
              </a:solidFill>
              <a:latin typeface="Arial"/>
              <a:ea typeface="Calibri"/>
              <a:cs typeface="Times New Roman"/>
            </a:endParaRPr>
          </a:p>
          <a:p>
            <a:pPr marL="0" marR="0" lvl="0" indent="0" algn="l" defTabSz="914400">
              <a:lnSpc>
                <a:spcPct val="100000"/>
              </a:lnSpc>
              <a:spcBef>
                <a:spcPts val="0"/>
              </a:spcBef>
              <a:spcAft>
                <a:spcPts val="0"/>
              </a:spcAft>
              <a:buClrTx/>
              <a:buSzTx/>
              <a:buFontTx/>
              <a:buNone/>
              <a:defRPr/>
            </a:pPr>
            <a:r>
              <a:rPr lang="de-DE" sz="1200" dirty="0">
                <a:solidFill>
                  <a:srgbClr val="000000"/>
                </a:solidFill>
                <a:latin typeface="Arial"/>
                <a:ea typeface="Calibri"/>
                <a:cs typeface="Times New Roman"/>
              </a:rPr>
              <a:t>Der Klimawandel und seine Auswirkungen sind nicht nur ein globales Problem, sondern sind auch in Hessen zu beobachten. So stiegen die Jahresmitteltemperaturen in Hessen seit Aufzeichnungsbeginn bereits um etwa 1,6° Celsius.</a:t>
            </a:r>
            <a:endParaRPr lang="de-DE" sz="1200" dirty="0">
              <a:latin typeface="Arial"/>
              <a:ea typeface="Calibri"/>
              <a:cs typeface="Times New Roman"/>
            </a:endParaRPr>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28</a:t>
            </a:fld>
            <a:endParaRPr lang="de-DE"/>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lnSpc>
                <a:spcPct val="107000"/>
              </a:lnSpc>
              <a:spcAft>
                <a:spcPts val="800"/>
              </a:spcAft>
              <a:defRPr/>
            </a:pPr>
            <a:r>
              <a:rPr lang="de-DE" sz="900" i="1" dirty="0">
                <a:solidFill>
                  <a:srgbClr val="000000"/>
                </a:solidFill>
                <a:latin typeface="Arial"/>
                <a:ea typeface="Calibri"/>
                <a:cs typeface="Times New Roman"/>
              </a:rPr>
              <a:t>Grafikquelle: https://www.dwd.de/DWD/klima/national/gebietsmittel/brdras_tx3_17_bw_6190_abs.png</a:t>
            </a:r>
          </a:p>
          <a:p>
            <a:pPr>
              <a:lnSpc>
                <a:spcPct val="107000"/>
              </a:lnSpc>
              <a:spcAft>
                <a:spcPts val="800"/>
              </a:spcAft>
              <a:defRPr/>
            </a:pPr>
            <a:endParaRPr lang="de-DE" sz="900" i="1" dirty="0">
              <a:solidFill>
                <a:srgbClr val="000000"/>
              </a:solidFill>
              <a:latin typeface="Arial"/>
              <a:ea typeface="Calibri"/>
              <a:cs typeface="Times New Roman"/>
            </a:endParaRPr>
          </a:p>
          <a:p>
            <a:pPr>
              <a:lnSpc>
                <a:spcPct val="107000"/>
              </a:lnSpc>
              <a:spcAft>
                <a:spcPts val="800"/>
              </a:spcAft>
              <a:defRPr/>
            </a:pPr>
            <a:r>
              <a:rPr lang="de-DE" sz="900" i="1" dirty="0">
                <a:solidFill>
                  <a:srgbClr val="000000"/>
                </a:solidFill>
                <a:latin typeface="Arial"/>
                <a:ea typeface="Calibri"/>
                <a:cs typeface="Times New Roman"/>
              </a:rPr>
              <a:t>Anzahl heißer Tage (&gt;30° °C) für Baden-Württemberg 1951 – 2019 (DWD)</a:t>
            </a:r>
            <a:endParaRPr lang="de-DE" sz="900" dirty="0">
              <a:latin typeface="Arial"/>
              <a:ea typeface="Calibri"/>
              <a:cs typeface="Times New Roman"/>
            </a:endParaRPr>
          </a:p>
          <a:p>
            <a:pPr>
              <a:lnSpc>
                <a:spcPct val="113999"/>
              </a:lnSpc>
              <a:spcAft>
                <a:spcPts val="800"/>
              </a:spcAft>
              <a:defRPr/>
            </a:pPr>
            <a:r>
              <a:rPr lang="de-DE" sz="1200" dirty="0">
                <a:solidFill>
                  <a:srgbClr val="000000"/>
                </a:solidFill>
                <a:latin typeface="Arial"/>
                <a:ea typeface="Calibri"/>
                <a:cs typeface="Times New Roman"/>
              </a:rPr>
              <a:t>Die Anzahl der heißen Tage sind in Baden-Württemberg im Zeitraum 1951 – 2019 bereits um 9,6 Tage angestiegen.</a:t>
            </a:r>
            <a:endParaRPr lang="de-DE" sz="1200" dirty="0">
              <a:latin typeface="Arial"/>
              <a:ea typeface="Calibri"/>
              <a:cs typeface="Times New Roman"/>
            </a:endParaRPr>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29</a:t>
            </a:fld>
            <a:endParaRPr lang="de-DE"/>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lnSpc>
                <a:spcPct val="107000"/>
              </a:lnSpc>
              <a:spcAft>
                <a:spcPts val="800"/>
              </a:spcAft>
              <a:defRPr/>
            </a:pPr>
            <a:r>
              <a:rPr lang="de-DE" sz="900" i="1" dirty="0">
                <a:solidFill>
                  <a:srgbClr val="000000"/>
                </a:solidFill>
                <a:latin typeface="Arial"/>
                <a:ea typeface="Calibri"/>
                <a:cs typeface="Times New Roman"/>
              </a:rPr>
              <a:t>Grafikquelle: https://www.dwd.de/DWD/klima/national/gebietsmittel/brdras_tx3_17_he_6190_abs.png</a:t>
            </a:r>
          </a:p>
          <a:p>
            <a:pPr>
              <a:lnSpc>
                <a:spcPct val="107000"/>
              </a:lnSpc>
              <a:spcAft>
                <a:spcPts val="800"/>
              </a:spcAft>
              <a:defRPr/>
            </a:pPr>
            <a:endParaRPr lang="de-DE" sz="900" i="1" dirty="0">
              <a:solidFill>
                <a:srgbClr val="000000"/>
              </a:solidFill>
              <a:latin typeface="Arial"/>
              <a:ea typeface="Calibri"/>
              <a:cs typeface="Times New Roman"/>
            </a:endParaRPr>
          </a:p>
          <a:p>
            <a:pPr>
              <a:lnSpc>
                <a:spcPct val="107000"/>
              </a:lnSpc>
              <a:spcAft>
                <a:spcPts val="800"/>
              </a:spcAft>
              <a:defRPr/>
            </a:pPr>
            <a:r>
              <a:rPr lang="de-DE" sz="900" i="1" dirty="0">
                <a:solidFill>
                  <a:srgbClr val="000000"/>
                </a:solidFill>
                <a:latin typeface="Arial"/>
                <a:ea typeface="Calibri"/>
                <a:cs typeface="Times New Roman"/>
              </a:rPr>
              <a:t>Anzahl heiße Tage (&gt;30°C) für Hessen 1951 – 2019 (DWD)</a:t>
            </a:r>
            <a:endParaRPr lang="de-DE" sz="900" dirty="0">
              <a:latin typeface="Arial"/>
              <a:ea typeface="Calibri"/>
              <a:cs typeface="Times New Roman"/>
            </a:endParaRPr>
          </a:p>
          <a:p>
            <a:pPr>
              <a:lnSpc>
                <a:spcPct val="113999"/>
              </a:lnSpc>
              <a:spcAft>
                <a:spcPts val="800"/>
              </a:spcAft>
              <a:defRPr/>
            </a:pPr>
            <a:r>
              <a:rPr lang="de-DE" sz="1200" dirty="0">
                <a:solidFill>
                  <a:srgbClr val="000000"/>
                </a:solidFill>
                <a:latin typeface="Arial"/>
                <a:ea typeface="Calibri"/>
                <a:cs typeface="Times New Roman"/>
              </a:rPr>
              <a:t>Die Anzahl der heißen Tage sind in Hessen im Zeitraum 1951 – 2019 im Vergleich zum Referenzzeitraum bereits um 8,2 Tage angestiegen.</a:t>
            </a:r>
            <a:endParaRPr lang="de-DE" sz="1200" dirty="0">
              <a:latin typeface="Arial"/>
              <a:ea typeface="Calibri"/>
              <a:cs typeface="Times New Roman"/>
            </a:endParaRPr>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30</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lgn="just">
              <a:lnSpc>
                <a:spcPct val="113999"/>
              </a:lnSpc>
              <a:buFont typeface="Arial"/>
              <a:buNone/>
              <a:defRPr/>
            </a:pPr>
            <a:r>
              <a:rPr lang="de-DE" sz="1200" b="0" i="0" u="none" strike="noStrike" dirty="0">
                <a:solidFill>
                  <a:srgbClr val="363636"/>
                </a:solidFill>
                <a:latin typeface="Roboto"/>
              </a:rPr>
              <a:t>Bildquelle: Hochwasser, https://pixabay.com/de/photos/landschaft-hochwasser-natur-wasser-4950365/, </a:t>
            </a:r>
            <a:r>
              <a:rPr lang="de-DE" sz="1200" b="0" i="0" u="none" strike="noStrike" dirty="0" err="1">
                <a:solidFill>
                  <a:srgbClr val="363636"/>
                </a:solidFill>
                <a:latin typeface="Roboto"/>
              </a:rPr>
              <a:t>download</a:t>
            </a:r>
            <a:r>
              <a:rPr lang="de-DE" sz="1200" b="0" i="0" u="none" strike="noStrike" dirty="0">
                <a:solidFill>
                  <a:srgbClr val="363636"/>
                </a:solidFill>
                <a:latin typeface="Roboto"/>
              </a:rPr>
              <a:t>: 12.07.21</a:t>
            </a:r>
          </a:p>
          <a:p>
            <a:pPr algn="just">
              <a:lnSpc>
                <a:spcPct val="113999"/>
              </a:lnSpc>
              <a:buFont typeface="Arial"/>
              <a:buNone/>
              <a:defRPr/>
            </a:pPr>
            <a:endParaRPr lang="de-DE" sz="1200" b="0" i="0" u="none" strike="noStrike" dirty="0">
              <a:solidFill>
                <a:srgbClr val="363636"/>
              </a:solidFill>
              <a:latin typeface="Roboto"/>
            </a:endParaRPr>
          </a:p>
          <a:p>
            <a:pPr algn="just">
              <a:lnSpc>
                <a:spcPct val="113999"/>
              </a:lnSpc>
              <a:buFont typeface="Arial"/>
              <a:buNone/>
              <a:defRPr/>
            </a:pPr>
            <a:r>
              <a:rPr lang="de-DE" sz="1200" b="1" i="0" u="none" strike="noStrike" dirty="0">
                <a:solidFill>
                  <a:srgbClr val="363636"/>
                </a:solidFill>
                <a:latin typeface="Roboto"/>
              </a:rPr>
              <a:t>Das Klima wird wie das Wetter mit den gleichen Begriffen beschrieben wie Temperatur, Niederschlag, Strahlung, Wind </a:t>
            </a:r>
            <a:r>
              <a:rPr lang="de-DE" sz="1200" b="0" i="0" u="none" strike="noStrike" dirty="0">
                <a:solidFill>
                  <a:srgbClr val="363636"/>
                </a:solidFill>
                <a:latin typeface="Roboto"/>
              </a:rPr>
              <a:t>…</a:t>
            </a:r>
          </a:p>
          <a:p>
            <a:pPr algn="just">
              <a:lnSpc>
                <a:spcPct val="113999"/>
              </a:lnSpc>
              <a:buFont typeface="Arial"/>
              <a:buNone/>
              <a:defRPr/>
            </a:pPr>
            <a:endParaRPr lang="de-DE" sz="1200" b="0" i="0" u="none" strike="noStrike" dirty="0">
              <a:solidFill>
                <a:srgbClr val="363636"/>
              </a:solidFill>
              <a:latin typeface="Roboto"/>
            </a:endParaRPr>
          </a:p>
          <a:p>
            <a:pPr algn="just">
              <a:lnSpc>
                <a:spcPct val="113999"/>
              </a:lnSpc>
              <a:buFont typeface="Arial"/>
              <a:buNone/>
              <a:defRPr/>
            </a:pPr>
            <a:r>
              <a:rPr lang="de-DE" sz="1200" b="0" i="0" u="none" strike="noStrike" dirty="0">
                <a:solidFill>
                  <a:srgbClr val="363636"/>
                </a:solidFill>
                <a:latin typeface="Roboto"/>
              </a:rPr>
              <a:t>Was bedeutet „</a:t>
            </a:r>
            <a:r>
              <a:rPr lang="de-DE" sz="1200" b="1" i="0" u="none" strike="noStrike" dirty="0">
                <a:solidFill>
                  <a:srgbClr val="363636"/>
                </a:solidFill>
                <a:latin typeface="Roboto"/>
              </a:rPr>
              <a:t>Wetter</a:t>
            </a:r>
            <a:r>
              <a:rPr lang="de-DE" sz="1200" b="0" i="0" u="none" strike="noStrike" dirty="0">
                <a:solidFill>
                  <a:srgbClr val="363636"/>
                </a:solidFill>
                <a:latin typeface="Roboto"/>
              </a:rPr>
              <a:t>“? – Antwort </a:t>
            </a:r>
            <a:r>
              <a:rPr lang="de-DE" sz="1200" b="1" i="0" u="none" strike="noStrike" dirty="0">
                <a:solidFill>
                  <a:srgbClr val="363636"/>
                </a:solidFill>
                <a:latin typeface="Roboto"/>
              </a:rPr>
              <a:t>a)</a:t>
            </a:r>
            <a:endParaRPr b="1" dirty="0"/>
          </a:p>
          <a:p>
            <a:pPr algn="just">
              <a:lnSpc>
                <a:spcPct val="113999"/>
              </a:lnSpc>
              <a:buFont typeface="Wingdings"/>
              <a:buChar char="à"/>
              <a:defRPr/>
            </a:pPr>
            <a:r>
              <a:rPr lang="de-DE" sz="1200" b="0" i="0" u="none" strike="noStrike" dirty="0">
                <a:solidFill>
                  <a:srgbClr val="363636"/>
                </a:solidFill>
                <a:latin typeface="Roboto"/>
              </a:rPr>
              <a:t> Unter Wetter versteht man den kurzfristigen Zustand der Atmosphäre an einem bestimmten Ort zu einer bestimmten Zeit. Also ob die Sonne scheint, ob es regnet, ob es kalt oder warm ist, woher der Wind kommt. Im Laufe der Zeit variiert das Wetter an einem Ort sehr stark. </a:t>
            </a:r>
            <a:endParaRPr dirty="0"/>
          </a:p>
          <a:p>
            <a:pPr algn="just">
              <a:lnSpc>
                <a:spcPct val="113999"/>
              </a:lnSpc>
              <a:buFont typeface="Wingdings"/>
              <a:buChar char="à"/>
              <a:defRPr/>
            </a:pPr>
            <a:endParaRPr lang="de-DE" sz="1200" b="0" i="0" u="none" strike="noStrike" dirty="0">
              <a:solidFill>
                <a:srgbClr val="363636"/>
              </a:solidFill>
              <a:latin typeface="Roboto"/>
            </a:endParaRPr>
          </a:p>
          <a:p>
            <a:pPr algn="just">
              <a:lnSpc>
                <a:spcPct val="113999"/>
              </a:lnSpc>
              <a:buFont typeface="Wingdings"/>
              <a:buNone/>
              <a:defRPr/>
            </a:pPr>
            <a:r>
              <a:rPr lang="de-DE" sz="1200" b="0" i="0" u="sng" strike="noStrike" dirty="0">
                <a:solidFill>
                  <a:srgbClr val="363636"/>
                </a:solidFill>
                <a:latin typeface="Roboto"/>
              </a:rPr>
              <a:t>Ergänzend: </a:t>
            </a:r>
            <a:r>
              <a:rPr lang="de-DE" sz="1200" b="0" i="0" u="none" strike="noStrike" dirty="0">
                <a:solidFill>
                  <a:srgbClr val="363636"/>
                </a:solidFill>
                <a:latin typeface="Roboto"/>
              </a:rPr>
              <a:t>Was bedeutet „</a:t>
            </a:r>
            <a:r>
              <a:rPr lang="de-DE" sz="1200" b="1" i="0" u="none" strike="noStrike" dirty="0">
                <a:solidFill>
                  <a:srgbClr val="363636"/>
                </a:solidFill>
                <a:latin typeface="Roboto"/>
              </a:rPr>
              <a:t>Witterung</a:t>
            </a:r>
            <a:r>
              <a:rPr lang="de-DE" sz="1200" b="0" i="0" u="none" strike="noStrike" dirty="0">
                <a:solidFill>
                  <a:srgbClr val="363636"/>
                </a:solidFill>
                <a:latin typeface="Roboto"/>
              </a:rPr>
              <a:t>“? </a:t>
            </a:r>
            <a:endParaRPr dirty="0"/>
          </a:p>
          <a:p>
            <a:pPr marL="0" marR="0" lvl="0" indent="0" algn="just" defTabSz="914400">
              <a:lnSpc>
                <a:spcPct val="113999"/>
              </a:lnSpc>
              <a:spcBef>
                <a:spcPts val="0"/>
              </a:spcBef>
              <a:spcAft>
                <a:spcPts val="0"/>
              </a:spcAft>
              <a:buClrTx/>
              <a:buSzTx/>
              <a:buFont typeface="Wingdings"/>
              <a:buChar char="à"/>
              <a:defRPr/>
            </a:pPr>
            <a:r>
              <a:rPr lang="de-DE" dirty="0"/>
              <a:t> beschreibt den vorherrschenden Charakter des Wetterablaufs über einen bestimmten Zeitraum (ist der durchschnittliche Charakter des Wetterablaufs an einem Ort oder in einem Gebiet über mehrere Tage bis zu mehreren Wochen). </a:t>
            </a:r>
            <a:endParaRPr dirty="0"/>
          </a:p>
          <a:p>
            <a:pPr algn="just">
              <a:lnSpc>
                <a:spcPct val="113999"/>
              </a:lnSpc>
              <a:buFont typeface="Wingdings"/>
              <a:buChar char="à"/>
              <a:defRPr/>
            </a:pPr>
            <a:endParaRPr lang="de-DE" sz="1200" dirty="0">
              <a:solidFill>
                <a:srgbClr val="363636"/>
              </a:solidFill>
              <a:latin typeface="Roboto"/>
              <a:cs typeface="Arial"/>
            </a:endParaRPr>
          </a:p>
          <a:p>
            <a:pPr algn="just">
              <a:lnSpc>
                <a:spcPct val="113999"/>
              </a:lnSpc>
              <a:buFont typeface="Arial"/>
              <a:buChar char="•"/>
              <a:defRPr/>
            </a:pPr>
            <a:r>
              <a:rPr lang="de-DE" sz="1200" dirty="0">
                <a:solidFill>
                  <a:srgbClr val="363636"/>
                </a:solidFill>
                <a:latin typeface="Roboto"/>
                <a:cs typeface="Arial"/>
              </a:rPr>
              <a:t>Was bedeutet „</a:t>
            </a:r>
            <a:r>
              <a:rPr lang="de-DE" sz="1200" b="1" dirty="0">
                <a:solidFill>
                  <a:srgbClr val="363636"/>
                </a:solidFill>
                <a:latin typeface="Roboto"/>
                <a:cs typeface="Arial"/>
              </a:rPr>
              <a:t>Klima</a:t>
            </a:r>
            <a:r>
              <a:rPr lang="de-DE" sz="1200" dirty="0">
                <a:solidFill>
                  <a:srgbClr val="363636"/>
                </a:solidFill>
                <a:latin typeface="Roboto"/>
                <a:cs typeface="Arial"/>
              </a:rPr>
              <a:t>“? – Antwort </a:t>
            </a:r>
            <a:r>
              <a:rPr lang="de-DE" sz="1200" b="1" dirty="0">
                <a:solidFill>
                  <a:srgbClr val="363636"/>
                </a:solidFill>
                <a:latin typeface="Roboto"/>
                <a:cs typeface="Arial"/>
              </a:rPr>
              <a:t>b)</a:t>
            </a:r>
            <a:endParaRPr b="1" dirty="0"/>
          </a:p>
          <a:p>
            <a:pPr marL="285750" indent="-285750" algn="just">
              <a:lnSpc>
                <a:spcPct val="113999"/>
              </a:lnSpc>
              <a:buFont typeface="Wingdings"/>
              <a:buChar char="à"/>
              <a:defRPr/>
            </a:pPr>
            <a:r>
              <a:rPr lang="de-DE" sz="1200" b="0" i="0" u="none" strike="noStrike" dirty="0">
                <a:solidFill>
                  <a:srgbClr val="363636"/>
                </a:solidFill>
                <a:latin typeface="Roboto"/>
              </a:rPr>
              <a:t>Das Klima dagegen bezieht sich auf längere Zeiträume – mindestens 30 Jahre. Aus einer Vielzahl an Wetterbeobachtungen werden dabei typische Verhältnisse abgeleitet. Dadurch lässt sich das Klima einer Region bestimmen. Das Klima stellt aber nicht nur die durchschnittlichen Wetterverhältnisse dar, sondern beschreibt auch die Wahrscheinlichkeiten für Extremereignisse und für Abweichungen vom Mittelwert. </a:t>
            </a:r>
          </a:p>
          <a:p>
            <a:pPr marL="285750" indent="-285750" algn="just">
              <a:lnSpc>
                <a:spcPct val="113999"/>
              </a:lnSpc>
              <a:buFont typeface="Wingdings"/>
              <a:buChar char="à"/>
              <a:defRPr/>
            </a:pPr>
            <a:endParaRPr lang="de-DE" sz="1200" b="0" i="0" u="none" strike="noStrike" dirty="0">
              <a:solidFill>
                <a:srgbClr val="363636"/>
              </a:solidFill>
              <a:latin typeface="Roboto"/>
            </a:endParaRPr>
          </a:p>
          <a:p>
            <a:pPr marL="0" indent="0" algn="just">
              <a:lnSpc>
                <a:spcPct val="113999"/>
              </a:lnSpc>
              <a:buFont typeface="Wingdings"/>
              <a:buNone/>
              <a:defRPr/>
            </a:pPr>
            <a:r>
              <a:rPr lang="de-DE" sz="1200" b="0" i="0" u="none" strike="noStrike" dirty="0">
                <a:solidFill>
                  <a:srgbClr val="363636"/>
                </a:solidFill>
                <a:latin typeface="Roboto"/>
              </a:rPr>
              <a:t>Was bedeutet „</a:t>
            </a:r>
            <a:r>
              <a:rPr lang="de-DE" sz="1200" b="1" i="0" u="none" strike="noStrike" dirty="0">
                <a:solidFill>
                  <a:srgbClr val="363636"/>
                </a:solidFill>
                <a:latin typeface="Roboto"/>
              </a:rPr>
              <a:t>Klimawande</a:t>
            </a:r>
            <a:r>
              <a:rPr lang="de-DE" sz="1200" b="0" i="0" u="none" strike="noStrike" dirty="0">
                <a:solidFill>
                  <a:srgbClr val="363636"/>
                </a:solidFill>
                <a:latin typeface="Roboto"/>
              </a:rPr>
              <a:t>l“? – Antwort</a:t>
            </a:r>
            <a:r>
              <a:rPr lang="de-DE" sz="1200" b="1" i="0" u="none" strike="noStrike" dirty="0">
                <a:solidFill>
                  <a:srgbClr val="363636"/>
                </a:solidFill>
                <a:latin typeface="Roboto"/>
              </a:rPr>
              <a:t> b)</a:t>
            </a:r>
          </a:p>
          <a:p>
            <a:pPr marL="0" marR="0" lvl="0" indent="0" algn="just" defTabSz="914400" eaLnBrk="1" fontAlgn="auto" latinLnBrk="0" hangingPunct="1">
              <a:lnSpc>
                <a:spcPct val="113999"/>
              </a:lnSpc>
              <a:spcBef>
                <a:spcPts val="0"/>
              </a:spcBef>
              <a:spcAft>
                <a:spcPts val="0"/>
              </a:spcAft>
              <a:buClrTx/>
              <a:buSzTx/>
              <a:buFont typeface="Wingdings"/>
              <a:buNone/>
              <a:tabLst/>
              <a:defRPr/>
            </a:pPr>
            <a:r>
              <a:rPr lang="de-DE" sz="1200" b="0" i="0" u="none" strike="noStrike" dirty="0">
                <a:solidFill>
                  <a:srgbClr val="363636"/>
                </a:solidFill>
                <a:latin typeface="Roboto"/>
                <a:sym typeface="Wingdings" panose="05000000000000000000" pitchFamily="2" charset="2"/>
              </a:rPr>
              <a:t> </a:t>
            </a:r>
            <a:r>
              <a:rPr lang="de-DE" sz="1200" b="0" i="0" u="none" strike="noStrike" dirty="0">
                <a:solidFill>
                  <a:srgbClr val="363636"/>
                </a:solidFill>
                <a:latin typeface="+mn-lt"/>
                <a:sym typeface="Symbol" panose="05050102010706020507" pitchFamily="18" charset="2"/>
              </a:rPr>
              <a:t>Globale Abweichung des Erdklimas aufgrund natürlicher und anthropogener Ursachen. Tritt in sehr unterschiedlichen Zeitskalen und bei allen klimatischen Parametern auf wie Temperatur, Strahlung, Niederschlag usw.</a:t>
            </a:r>
            <a:endParaRPr lang="de-DE" sz="1200" b="0" i="0" u="none" strike="noStrike" dirty="0">
              <a:solidFill>
                <a:srgbClr val="363636"/>
              </a:solidFill>
              <a:latin typeface="+mn-lt"/>
            </a:endParaRPr>
          </a:p>
          <a:p>
            <a:pPr marL="0" indent="0" algn="just">
              <a:lnSpc>
                <a:spcPct val="113999"/>
              </a:lnSpc>
              <a:buFont typeface="Wingdings"/>
              <a:buNone/>
              <a:defRPr/>
            </a:pPr>
            <a:endParaRPr dirty="0"/>
          </a:p>
          <a:p>
            <a:pPr marL="285750" indent="-285750" algn="just">
              <a:lnSpc>
                <a:spcPct val="113999"/>
              </a:lnSpc>
              <a:buFont typeface="Wingdings"/>
              <a:buChar char="à"/>
              <a:defRPr/>
            </a:pPr>
            <a:endParaRPr lang="de-DE" sz="1200" dirty="0">
              <a:solidFill>
                <a:srgbClr val="363636"/>
              </a:solidFill>
              <a:latin typeface="Roboto"/>
            </a:endParaRPr>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4</a:t>
            </a:fld>
            <a:endParaRPr lang="de-DE"/>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b="1" dirty="0"/>
              <a:t>LÖSUNG: b und c) </a:t>
            </a:r>
            <a:r>
              <a:rPr lang="de-DE" dirty="0"/>
              <a:t>: Die Anzahl heißer Tage über ganz Deutschland gemittelt ist seit dem Referenzzeitraum von 1961-1990 von 4,2 Tagen im Jahr auf derzeit durchschnittlich 9 Tage im Jahr angestiegen. Im Jahr 2018 gab es im bundesdeutschen Durchschnitt sogar über 20 heiße Tage.</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31</a:t>
            </a:fld>
            <a:endParaRPr lang="de-DE"/>
          </a:p>
        </p:txBody>
      </p:sp>
    </p:spTree>
    <p:extLst>
      <p:ext uri="{BB962C8B-B14F-4D97-AF65-F5344CB8AC3E}">
        <p14:creationId xmlns:p14="http://schemas.microsoft.com/office/powerpoint/2010/main" val="33960336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dirty="0">
                <a:solidFill>
                  <a:srgbClr val="000000"/>
                </a:solidFill>
                <a:latin typeface="Arial"/>
                <a:cs typeface="Times New Roman"/>
              </a:rPr>
              <a:t>Quelle Abbildung: LUBW, 2013, aus „Zukünftige Klimaentwicklung in Baden-Württemberg“</a:t>
            </a:r>
            <a:r>
              <a:rPr lang="de-DE" sz="1200" dirty="0">
                <a:solidFill>
                  <a:schemeClr val="tx1"/>
                </a:solidFill>
                <a:effectLst/>
                <a:latin typeface="+mn-lt"/>
                <a:ea typeface="+mn-ea"/>
                <a:cs typeface="+mn-cs"/>
              </a:rPr>
              <a:t> </a:t>
            </a:r>
            <a:r>
              <a:rPr lang="de-DE" sz="1200" u="sng" dirty="0">
                <a:solidFill>
                  <a:schemeClr val="tx1"/>
                </a:solidFill>
                <a:effectLst/>
                <a:latin typeface="+mn-lt"/>
                <a:ea typeface="+mn-ea"/>
                <a:cs typeface="+mn-cs"/>
                <a:hlinkClick r:id="rId3"/>
              </a:rPr>
              <a:t>https://pudi.lubw.de/detailseite/-/publication/33837</a:t>
            </a:r>
            <a:endParaRPr lang="de-DE" sz="1200" b="0" dirty="0">
              <a:solidFill>
                <a:srgbClr val="000000"/>
              </a:solidFill>
              <a:latin typeface="Arial"/>
              <a:cs typeface="Times New Roman"/>
            </a:endParaRPr>
          </a:p>
          <a:p>
            <a:pPr marL="0" marR="0" lvl="0" indent="0" algn="l" defTabSz="914400">
              <a:lnSpc>
                <a:spcPct val="100000"/>
              </a:lnSpc>
              <a:spcBef>
                <a:spcPts val="0"/>
              </a:spcBef>
              <a:spcAft>
                <a:spcPts val="0"/>
              </a:spcAft>
              <a:buClrTx/>
              <a:buSzTx/>
              <a:buFontTx/>
              <a:buNone/>
              <a:defRPr/>
            </a:pPr>
            <a:endParaRPr lang="de-DE" sz="1200" b="0" dirty="0">
              <a:solidFill>
                <a:srgbClr val="000000"/>
              </a:solidFill>
              <a:latin typeface="Arial"/>
              <a:cs typeface="Times New Roman"/>
            </a:endParaRPr>
          </a:p>
          <a:p>
            <a:pPr marL="0" marR="0" lvl="0" indent="0" algn="l" defTabSz="914400">
              <a:lnSpc>
                <a:spcPct val="100000"/>
              </a:lnSpc>
              <a:spcBef>
                <a:spcPts val="0"/>
              </a:spcBef>
              <a:spcAft>
                <a:spcPts val="0"/>
              </a:spcAft>
              <a:buClrTx/>
              <a:buSzTx/>
              <a:buFontTx/>
              <a:buNone/>
              <a:defRPr/>
            </a:pPr>
            <a:r>
              <a:rPr lang="de-DE" sz="1200" b="1" dirty="0">
                <a:solidFill>
                  <a:srgbClr val="000000"/>
                </a:solidFill>
                <a:latin typeface="Arial"/>
                <a:cs typeface="Times New Roman"/>
              </a:rPr>
              <a:t>Abbildungen Hitzetage (</a:t>
            </a:r>
            <a:r>
              <a:rPr lang="de-DE" sz="1200" b="1" u="sng" dirty="0">
                <a:solidFill>
                  <a:srgbClr val="000000"/>
                </a:solidFill>
                <a:latin typeface="Arial"/>
                <a:cs typeface="Times New Roman"/>
              </a:rPr>
              <a:t>&gt;</a:t>
            </a:r>
            <a:r>
              <a:rPr lang="de-DE" sz="1200" b="1" dirty="0">
                <a:solidFill>
                  <a:srgbClr val="000000"/>
                </a:solidFill>
                <a:latin typeface="Arial"/>
                <a:cs typeface="Times New Roman"/>
              </a:rPr>
              <a:t> 30°C):</a:t>
            </a:r>
            <a:br>
              <a:rPr lang="de-DE" sz="1200" dirty="0">
                <a:solidFill>
                  <a:srgbClr val="000000"/>
                </a:solidFill>
                <a:latin typeface="Arial"/>
                <a:cs typeface="Times New Roman"/>
              </a:rPr>
            </a:br>
            <a:r>
              <a:rPr lang="de-DE" sz="1200" i="1" dirty="0">
                <a:solidFill>
                  <a:srgbClr val="000000"/>
                </a:solidFill>
                <a:latin typeface="Arial"/>
                <a:cs typeface="Times New Roman"/>
              </a:rPr>
              <a:t>Unten</a:t>
            </a:r>
            <a:r>
              <a:rPr lang="de-DE" sz="1200" dirty="0">
                <a:solidFill>
                  <a:srgbClr val="000000"/>
                </a:solidFill>
                <a:latin typeface="Arial"/>
                <a:cs typeface="Times New Roman"/>
              </a:rPr>
              <a:t>: Ist-Zustand aus Beobachtungsdaten (1971-2000)</a:t>
            </a:r>
            <a:br>
              <a:rPr lang="de-DE" sz="1200" dirty="0">
                <a:solidFill>
                  <a:srgbClr val="000000"/>
                </a:solidFill>
                <a:latin typeface="Arial"/>
                <a:cs typeface="Times New Roman"/>
              </a:rPr>
            </a:br>
            <a:r>
              <a:rPr lang="de-DE" sz="1200" i="1" dirty="0">
                <a:solidFill>
                  <a:srgbClr val="000000"/>
                </a:solidFill>
                <a:latin typeface="Arial"/>
                <a:cs typeface="Times New Roman"/>
              </a:rPr>
              <a:t>Rechts</a:t>
            </a:r>
            <a:r>
              <a:rPr lang="de-DE" sz="1200" dirty="0">
                <a:solidFill>
                  <a:srgbClr val="000000"/>
                </a:solidFill>
                <a:latin typeface="Arial"/>
                <a:cs typeface="Times New Roman"/>
              </a:rPr>
              <a:t>: Perzentil-Darstellung auf Basis von 24 Klima-Projektionen für die nahe Zukunft (2021-2050) und von 15 Klimaprojektionen für die ferne Zukunft (2071-2100) </a:t>
            </a:r>
            <a:endParaRPr lang="de-DE" sz="1200" dirty="0">
              <a:latin typeface="Arial"/>
              <a:ea typeface="Calibri"/>
              <a:cs typeface="Times New Roman"/>
            </a:endParaRPr>
          </a:p>
          <a:p>
            <a:pPr marL="0" marR="0" lvl="0" indent="0" algn="l" defTabSz="914400">
              <a:lnSpc>
                <a:spcPct val="100000"/>
              </a:lnSpc>
              <a:spcBef>
                <a:spcPts val="0"/>
              </a:spcBef>
              <a:spcAft>
                <a:spcPts val="0"/>
              </a:spcAft>
              <a:buClrTx/>
              <a:buSzTx/>
              <a:buFontTx/>
              <a:buNone/>
              <a:defRPr/>
            </a:pPr>
            <a:endParaRPr lang="de-DE" sz="1200" dirty="0">
              <a:solidFill>
                <a:srgbClr val="000000"/>
              </a:solidFill>
              <a:latin typeface="Arial"/>
              <a:ea typeface="Calibri"/>
              <a:cs typeface="Times New Roman"/>
            </a:endParaRPr>
          </a:p>
          <a:p>
            <a:pPr marL="0" marR="0" lvl="0" indent="0" algn="l" defTabSz="914400">
              <a:lnSpc>
                <a:spcPct val="100000"/>
              </a:lnSpc>
              <a:spcBef>
                <a:spcPts val="0"/>
              </a:spcBef>
              <a:spcAft>
                <a:spcPts val="0"/>
              </a:spcAft>
              <a:buClrTx/>
              <a:buSzTx/>
              <a:buFontTx/>
              <a:buNone/>
              <a:defRPr/>
            </a:pPr>
            <a:r>
              <a:rPr lang="de-DE" sz="1200" dirty="0">
                <a:solidFill>
                  <a:srgbClr val="000000"/>
                </a:solidFill>
                <a:latin typeface="Arial"/>
                <a:ea typeface="Calibri"/>
                <a:cs typeface="Times New Roman"/>
              </a:rPr>
              <a:t>Im Mittel aller Klimaprojektionen zeigt sich die Tendenz einer zunächst leichten Zunahme der Hitzetage vom Ist-Zustand (1971-2000) zur nahen Zukunft (2021-2050), die zur fernen Zukunft (2071-2100) deutlich zunimmt. Die Belastbarkeit der Projektionen wird mit etwas Einschränkung als zufriedenstellend eingestuft. </a:t>
            </a:r>
            <a:endParaRPr lang="de-DE" dirty="0">
              <a:latin typeface="Arial"/>
            </a:endParaRPr>
          </a:p>
          <a:p>
            <a:pPr marL="0" marR="0" lvl="0" indent="0" algn="l" defTabSz="914400">
              <a:lnSpc>
                <a:spcPct val="100000"/>
              </a:lnSpc>
              <a:spcBef>
                <a:spcPts val="0"/>
              </a:spcBef>
              <a:spcAft>
                <a:spcPts val="0"/>
              </a:spcAft>
              <a:buClrTx/>
              <a:buSzTx/>
              <a:buFontTx/>
              <a:buNone/>
              <a:defRPr/>
            </a:pPr>
            <a:r>
              <a:rPr lang="de-DE" dirty="0">
                <a:latin typeface="Arial"/>
              </a:rPr>
              <a:t>Experten empfehlen bereits, für die Zukunft mit den maximalen Werten (85. Perzentil) zu rechnen, da die Werte mit dem 15. bzw. 50. Perzentil den Klimawandel voraussichtlich zu schwach darstellen.</a:t>
            </a:r>
            <a:endParaRPr dirty="0"/>
          </a:p>
          <a:p>
            <a:pPr marL="0" marR="0" lvl="0" indent="0" algn="l" defTabSz="914400">
              <a:lnSpc>
                <a:spcPct val="100000"/>
              </a:lnSpc>
              <a:spcBef>
                <a:spcPts val="0"/>
              </a:spcBef>
              <a:spcAft>
                <a:spcPts val="0"/>
              </a:spcAft>
              <a:buClrTx/>
              <a:buSzTx/>
              <a:buFontTx/>
              <a:buNone/>
              <a:defRPr/>
            </a:pPr>
            <a:endParaRPr lang="de-DE" dirty="0">
              <a:latin typeface="Arial"/>
            </a:endParaRPr>
          </a:p>
          <a:p>
            <a:pPr marL="0" marR="0" lvl="0" indent="0" algn="l" defTabSz="914400">
              <a:lnSpc>
                <a:spcPct val="100000"/>
              </a:lnSpc>
              <a:spcBef>
                <a:spcPts val="0"/>
              </a:spcBef>
              <a:spcAft>
                <a:spcPts val="0"/>
              </a:spcAft>
              <a:buClrTx/>
              <a:buSzTx/>
              <a:buFontTx/>
              <a:buNone/>
              <a:defRPr/>
            </a:pPr>
            <a:r>
              <a:rPr lang="de-DE" dirty="0">
                <a:latin typeface="Arial"/>
              </a:rPr>
              <a:t>Das würde bedeuten, dass bis zur Mitte des </a:t>
            </a:r>
            <a:r>
              <a:rPr lang="de-DE" dirty="0" err="1">
                <a:latin typeface="Arial"/>
              </a:rPr>
              <a:t>Jhdts</a:t>
            </a:r>
            <a:r>
              <a:rPr lang="de-DE" dirty="0">
                <a:latin typeface="Arial"/>
              </a:rPr>
              <a:t>. die Anzahl der Hitzetage je nach Region auf bis zu etwa 16/20 Tage zunimmt (50. </a:t>
            </a:r>
            <a:r>
              <a:rPr lang="de-DE" dirty="0" err="1">
                <a:latin typeface="Arial"/>
              </a:rPr>
              <a:t>Perz</a:t>
            </a:r>
            <a:r>
              <a:rPr lang="de-DE" dirty="0">
                <a:latin typeface="Arial"/>
              </a:rPr>
              <a:t>.) und bis auf gut 40 Tage bei der Betrachtung der extremeren Werte (85. </a:t>
            </a:r>
            <a:r>
              <a:rPr lang="de-DE" dirty="0" err="1">
                <a:latin typeface="Arial"/>
              </a:rPr>
              <a:t>Perz</a:t>
            </a:r>
            <a:r>
              <a:rPr lang="de-DE" dirty="0">
                <a:latin typeface="Arial"/>
              </a:rPr>
              <a:t>.). Im letzten Viertel dieses </a:t>
            </a:r>
            <a:r>
              <a:rPr lang="de-DE" dirty="0" err="1">
                <a:latin typeface="Arial"/>
              </a:rPr>
              <a:t>Jhdts</a:t>
            </a:r>
            <a:r>
              <a:rPr lang="de-DE" dirty="0">
                <a:latin typeface="Arial"/>
              </a:rPr>
              <a:t>. können die Werte nochmals stark ansteigen auf bis zu 60 Tagen und mehr im Vergleich zum Zeitraum 1971-2000. Dies bedeutet bis zu einer Verdreifachung der Hitzetage. Die Regionen, die bisher bereits sehr warm sind (Rheingraben, Bodensee, Rhein-Neckar-Region), werden dann besonders unter der Zunahme der Hitzetage leiden. Die Zunahmen werden sich vor allem im Flachland verstärkt auftreten.</a:t>
            </a:r>
            <a:endParaRPr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32</a:t>
            </a:fld>
            <a:endParaRPr lang="de-DE"/>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b="1" dirty="0"/>
              <a:t>LÖSUNG: a und c) </a:t>
            </a:r>
            <a:r>
              <a:rPr lang="de-DE" dirty="0"/>
              <a:t>: In Mitteleuropa spricht man von einer Hitzewelle, wenn an min. drei Tagen in Folge die Maximaltemperatur von 30 °C überschritten wird und hält so lange an, wie die Maximaltemperatur über 30 °C bleibt und an keinem Tag eine Maximaltemperatur von 25 °C unterschritten wird. Stabile Hitzewellen können zu langen Hitze- /Dürreperioden führen.</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33</a:t>
            </a:fld>
            <a:endParaRPr lang="de-DE"/>
          </a:p>
        </p:txBody>
      </p:sp>
    </p:spTree>
    <p:extLst>
      <p:ext uri="{BB962C8B-B14F-4D97-AF65-F5344CB8AC3E}">
        <p14:creationId xmlns:p14="http://schemas.microsoft.com/office/powerpoint/2010/main" val="10350982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lgn="just">
              <a:lnSpc>
                <a:spcPct val="113999"/>
              </a:lnSpc>
              <a:defRPr/>
            </a:pPr>
            <a:r>
              <a:rPr lang="en-US" b="1" dirty="0" err="1">
                <a:solidFill>
                  <a:srgbClr val="A0212E"/>
                </a:solidFill>
                <a:latin typeface="Arial"/>
                <a:cs typeface="Arial"/>
              </a:rPr>
              <a:t>Niederschläge</a:t>
            </a:r>
            <a:r>
              <a:rPr lang="en-US" b="1" dirty="0">
                <a:solidFill>
                  <a:srgbClr val="A0212E"/>
                </a:solidFill>
                <a:latin typeface="Arial"/>
                <a:cs typeface="Arial"/>
              </a:rPr>
              <a:t>  </a:t>
            </a:r>
            <a:endParaRPr dirty="0"/>
          </a:p>
          <a:p>
            <a:pPr marL="171450" indent="-171450" algn="just">
              <a:lnSpc>
                <a:spcPct val="113999"/>
              </a:lnSpc>
              <a:buFont typeface="Arial"/>
              <a:buChar char="•"/>
              <a:defRPr/>
            </a:pPr>
            <a:r>
              <a:rPr lang="de-DE" dirty="0">
                <a:latin typeface="Arial"/>
                <a:cs typeface="Arial"/>
              </a:rPr>
              <a:t>Geringe Veränderung der Gesamtniederschlagsmengen pro Jahr – </a:t>
            </a:r>
            <a:r>
              <a:rPr lang="de-DE" dirty="0" err="1">
                <a:latin typeface="Arial"/>
                <a:cs typeface="Arial"/>
              </a:rPr>
              <a:t>tendentiell</a:t>
            </a:r>
            <a:r>
              <a:rPr lang="de-DE" dirty="0">
                <a:latin typeface="Arial"/>
                <a:cs typeface="Arial"/>
              </a:rPr>
              <a:t> eher etwas mehr jährlicher Niederschlag</a:t>
            </a:r>
            <a:endParaRPr dirty="0"/>
          </a:p>
          <a:p>
            <a:pPr algn="just">
              <a:lnSpc>
                <a:spcPct val="113999"/>
              </a:lnSpc>
              <a:buFont typeface="Arial"/>
              <a:buChar char="•"/>
              <a:defRPr/>
            </a:pPr>
            <a:r>
              <a:rPr lang="de-DE" dirty="0">
                <a:latin typeface="Arial"/>
                <a:cs typeface="Arial"/>
              </a:rPr>
              <a:t>   Verschiebung der Niederschläge vom Sommer- in die    Wintermonate </a:t>
            </a:r>
            <a:endParaRPr dirty="0"/>
          </a:p>
          <a:p>
            <a:pPr algn="just">
              <a:lnSpc>
                <a:spcPct val="113999"/>
              </a:lnSpc>
              <a:buFont typeface="Arial"/>
              <a:buChar char="•"/>
              <a:defRPr/>
            </a:pPr>
            <a:r>
              <a:rPr lang="de-DE" dirty="0">
                <a:latin typeface="Arial"/>
                <a:cs typeface="Arial"/>
              </a:rPr>
              <a:t>   </a:t>
            </a:r>
            <a:r>
              <a:rPr lang="en-US" dirty="0" err="1">
                <a:latin typeface="Arial"/>
                <a:cs typeface="Arial"/>
              </a:rPr>
              <a:t>Keine</a:t>
            </a:r>
            <a:r>
              <a:rPr lang="en-US" dirty="0">
                <a:latin typeface="Arial"/>
                <a:cs typeface="Arial"/>
              </a:rPr>
              <a:t> </a:t>
            </a:r>
            <a:r>
              <a:rPr lang="en-US" dirty="0" err="1">
                <a:latin typeface="Arial"/>
                <a:cs typeface="Arial"/>
              </a:rPr>
              <a:t>oder</a:t>
            </a:r>
            <a:r>
              <a:rPr lang="en-US" dirty="0">
                <a:latin typeface="Arial"/>
                <a:cs typeface="Arial"/>
              </a:rPr>
              <a:t> </a:t>
            </a:r>
            <a:r>
              <a:rPr lang="en-US" dirty="0" err="1">
                <a:latin typeface="Arial"/>
                <a:cs typeface="Arial"/>
              </a:rPr>
              <a:t>nur</a:t>
            </a:r>
            <a:r>
              <a:rPr lang="en-US" dirty="0">
                <a:latin typeface="Arial"/>
                <a:cs typeface="Arial"/>
              </a:rPr>
              <a:t> </a:t>
            </a:r>
            <a:r>
              <a:rPr lang="en-US" dirty="0" err="1">
                <a:latin typeface="Arial"/>
                <a:cs typeface="Arial"/>
              </a:rPr>
              <a:t>sehr</a:t>
            </a:r>
            <a:r>
              <a:rPr lang="en-US" dirty="0">
                <a:latin typeface="Arial"/>
                <a:cs typeface="Arial"/>
              </a:rPr>
              <a:t> </a:t>
            </a:r>
            <a:r>
              <a:rPr lang="en-US" dirty="0" err="1">
                <a:latin typeface="Arial"/>
                <a:cs typeface="Arial"/>
              </a:rPr>
              <a:t>geringe</a:t>
            </a:r>
            <a:r>
              <a:rPr lang="en-US" dirty="0">
                <a:latin typeface="Arial"/>
                <a:cs typeface="Arial"/>
              </a:rPr>
              <a:t> </a:t>
            </a:r>
            <a:r>
              <a:rPr lang="en-US" dirty="0" err="1">
                <a:latin typeface="Arial"/>
                <a:cs typeface="Arial"/>
              </a:rPr>
              <a:t>Zunahme</a:t>
            </a:r>
            <a:r>
              <a:rPr lang="en-US" dirty="0">
                <a:latin typeface="Arial"/>
                <a:cs typeface="Arial"/>
              </a:rPr>
              <a:t> von </a:t>
            </a:r>
            <a:r>
              <a:rPr lang="en-US" dirty="0" err="1">
                <a:latin typeface="Arial"/>
                <a:cs typeface="Arial"/>
              </a:rPr>
              <a:t>Frühjahrstrockenheit</a:t>
            </a:r>
            <a:r>
              <a:rPr lang="en-US" dirty="0">
                <a:latin typeface="Arial"/>
                <a:cs typeface="Arial"/>
              </a:rPr>
              <a:t> in der </a:t>
            </a:r>
            <a:r>
              <a:rPr lang="en-US" dirty="0" err="1">
                <a:latin typeface="Arial"/>
                <a:cs typeface="Arial"/>
              </a:rPr>
              <a:t>nahen</a:t>
            </a:r>
            <a:r>
              <a:rPr lang="en-US" dirty="0">
                <a:latin typeface="Arial"/>
                <a:cs typeface="Arial"/>
              </a:rPr>
              <a:t> </a:t>
            </a:r>
            <a:r>
              <a:rPr lang="en-US" dirty="0" err="1">
                <a:latin typeface="Arial"/>
                <a:cs typeface="Arial"/>
              </a:rPr>
              <a:t>Zukunft</a:t>
            </a:r>
            <a:r>
              <a:rPr lang="en-US" dirty="0">
                <a:latin typeface="Arial"/>
                <a:cs typeface="Arial"/>
              </a:rPr>
              <a:t> (</a:t>
            </a:r>
            <a:r>
              <a:rPr lang="en-US" i="1" dirty="0">
                <a:latin typeface="Arial"/>
                <a:cs typeface="Arial"/>
              </a:rPr>
              <a:t>s. </a:t>
            </a:r>
            <a:r>
              <a:rPr lang="en-US" i="1" dirty="0" err="1">
                <a:latin typeface="Arial"/>
                <a:cs typeface="Arial"/>
              </a:rPr>
              <a:t>dazu</a:t>
            </a:r>
            <a:r>
              <a:rPr lang="en-US" i="1" dirty="0">
                <a:latin typeface="Arial"/>
                <a:cs typeface="Arial"/>
              </a:rPr>
              <a:t> </a:t>
            </a:r>
            <a:r>
              <a:rPr lang="en-US" i="1" dirty="0" err="1">
                <a:latin typeface="Arial"/>
                <a:cs typeface="Arial"/>
              </a:rPr>
              <a:t>auch</a:t>
            </a:r>
            <a:r>
              <a:rPr lang="en-US" i="1" dirty="0">
                <a:latin typeface="Arial"/>
                <a:cs typeface="Arial"/>
              </a:rPr>
              <a:t> </a:t>
            </a:r>
            <a:r>
              <a:rPr lang="en-US" i="1" dirty="0" err="1">
                <a:latin typeface="Arial"/>
                <a:cs typeface="Arial"/>
              </a:rPr>
              <a:t>nächste</a:t>
            </a:r>
            <a:r>
              <a:rPr lang="en-US" i="1" dirty="0">
                <a:latin typeface="Arial"/>
                <a:cs typeface="Arial"/>
              </a:rPr>
              <a:t> </a:t>
            </a:r>
            <a:r>
              <a:rPr lang="en-US" i="1" dirty="0" err="1">
                <a:latin typeface="Arial"/>
                <a:cs typeface="Arial"/>
              </a:rPr>
              <a:t>Folien</a:t>
            </a:r>
            <a:r>
              <a:rPr lang="en-US" i="1" dirty="0">
                <a:latin typeface="Arial"/>
                <a:cs typeface="Arial"/>
              </a:rPr>
              <a:t>!</a:t>
            </a:r>
            <a:r>
              <a:rPr lang="en-US" dirty="0">
                <a:latin typeface="Arial"/>
                <a:cs typeface="Arial"/>
              </a:rPr>
              <a:t>)</a:t>
            </a:r>
            <a:endParaRPr dirty="0"/>
          </a:p>
          <a:p>
            <a:pPr algn="just">
              <a:lnSpc>
                <a:spcPct val="113999"/>
              </a:lnSpc>
              <a:buFont typeface="Arial"/>
              <a:buChar char="•"/>
              <a:defRPr/>
            </a:pPr>
            <a:r>
              <a:rPr lang="de-DE" dirty="0">
                <a:latin typeface="Arial"/>
                <a:cs typeface="Arial"/>
              </a:rPr>
              <a:t>   Anzahl der Tage mit Starkniederschlägen wird</a:t>
            </a:r>
            <a:r>
              <a:rPr lang="en-US" dirty="0">
                <a:latin typeface="Arial"/>
                <a:cs typeface="Arial"/>
              </a:rPr>
              <a:t> </a:t>
            </a:r>
            <a:r>
              <a:rPr lang="en-US" dirty="0" err="1">
                <a:latin typeface="Arial"/>
                <a:cs typeface="Arial"/>
              </a:rPr>
              <a:t>steigen</a:t>
            </a:r>
            <a:r>
              <a:rPr lang="en-US" dirty="0">
                <a:latin typeface="Arial"/>
                <a:cs typeface="Arial"/>
              </a:rPr>
              <a:t> (</a:t>
            </a:r>
            <a:r>
              <a:rPr lang="en-US" dirty="0" err="1">
                <a:latin typeface="Arial"/>
                <a:cs typeface="Arial"/>
              </a:rPr>
              <a:t>vorwiegend</a:t>
            </a:r>
            <a:r>
              <a:rPr lang="en-US" dirty="0">
                <a:latin typeface="Arial"/>
                <a:cs typeface="Arial"/>
              </a:rPr>
              <a:t> in den </a:t>
            </a:r>
            <a:r>
              <a:rPr lang="en-US" dirty="0" err="1">
                <a:latin typeface="Arial"/>
                <a:cs typeface="Arial"/>
              </a:rPr>
              <a:t>Wintermonaten</a:t>
            </a:r>
            <a:r>
              <a:rPr lang="en-US" dirty="0">
                <a:latin typeface="Arial"/>
                <a:cs typeface="Arial"/>
              </a:rPr>
              <a:t>)</a:t>
            </a:r>
            <a:endParaRPr dirty="0"/>
          </a:p>
          <a:p>
            <a:pPr algn="just">
              <a:lnSpc>
                <a:spcPct val="113999"/>
              </a:lnSpc>
              <a:buFont typeface="Arial"/>
              <a:buChar char="•"/>
              <a:defRPr/>
            </a:pPr>
            <a:r>
              <a:rPr lang="de-DE" dirty="0">
                <a:latin typeface="Arial"/>
                <a:cs typeface="Arial"/>
              </a:rPr>
              <a:t>   Tägliche maximale Niederschlagsmenge im Laufe eines Jahres wird sich in der fernen Zukunft erhöhen. </a:t>
            </a:r>
            <a:endParaRPr dirty="0"/>
          </a:p>
          <a:p>
            <a:pPr>
              <a:defRPr/>
            </a:pPr>
            <a:endParaRPr lang="de-DE" dirty="0"/>
          </a:p>
          <a:p>
            <a:pPr>
              <a:defRPr/>
            </a:pPr>
            <a:r>
              <a:rPr lang="de-DE" i="1" dirty="0"/>
              <a:t>Die Projektionen für die Niederschläge sind eher unsicher. </a:t>
            </a:r>
            <a:endParaRPr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34</a:t>
            </a:fld>
            <a:endParaRPr lang="de-DE"/>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Die gemessenen Werte der Vergangenheit, die den Mittelwert der nutzbaren Feldkapazität anzeigt und für den Frühling einen deutlichen Abwärtstrend aufzeigt, trotz einzelner nasser Jahre. Dagegen zeigen verschiedene Klimaszenarien anhand der errechneten Projektionen für die nutzbare Feldkapazität im Frühjahr etwa gleichbleibende Werte. Dies bedeutet, dass die bisher gemessenen Werte </a:t>
            </a:r>
            <a:r>
              <a:rPr lang="de-DE" i="1" dirty="0"/>
              <a:t>nicht</a:t>
            </a:r>
            <a:r>
              <a:rPr lang="de-DE" dirty="0"/>
              <a:t> durch die Klimamodelle abgebildet werden! </a:t>
            </a:r>
          </a:p>
          <a:p>
            <a:pPr>
              <a:defRPr/>
            </a:pPr>
            <a:endParaRPr lang="de-DE" dirty="0"/>
          </a:p>
          <a:p>
            <a:pPr>
              <a:defRPr/>
            </a:pPr>
            <a:r>
              <a:rPr lang="de-DE" dirty="0"/>
              <a:t>Dies zeigt auch gerade hier, dass Projektionen im Zusammenhang mit den Niederschlägen eher unsicher sind im Gegensatz zu den Projektionen für die Temperaturen.</a:t>
            </a:r>
          </a:p>
          <a:p>
            <a:pPr>
              <a:defRPr/>
            </a:pPr>
            <a:endParaRPr lang="de-DE" dirty="0"/>
          </a:p>
          <a:p>
            <a:pPr>
              <a:defRPr/>
            </a:pPr>
            <a:endParaRPr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35</a:t>
            </a:fld>
            <a:endParaRPr lang="de-DE"/>
          </a:p>
        </p:txBody>
      </p:sp>
    </p:spTree>
    <p:extLst>
      <p:ext uri="{BB962C8B-B14F-4D97-AF65-F5344CB8AC3E}">
        <p14:creationId xmlns:p14="http://schemas.microsoft.com/office/powerpoint/2010/main" val="33574551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Quelle der Abbildung: Aus dem </a:t>
            </a:r>
            <a:r>
              <a:rPr lang="de-DE" sz="1200" dirty="0">
                <a:solidFill>
                  <a:schemeClr val="tx1"/>
                </a:solidFill>
                <a:effectLst/>
                <a:latin typeface="+mn-lt"/>
                <a:ea typeface="+mn-ea"/>
                <a:cs typeface="+mn-cs"/>
              </a:rPr>
              <a:t>G</a:t>
            </a:r>
            <a:r>
              <a:rPr lang="de-DE" sz="1200" dirty="0">
                <a:solidFill>
                  <a:schemeClr val="bg1"/>
                </a:solidFill>
                <a:effectLst/>
                <a:latin typeface="+mn-lt"/>
                <a:ea typeface="+mn-ea"/>
                <a:cs typeface="+mn-cs"/>
              </a:rPr>
              <a:t>utachten zum Handlungsfeld „Naturschutz und Biodiversität“ zur Anpassungsstrategie des Landes von 2015, Dr. Helmut </a:t>
            </a:r>
            <a:r>
              <a:rPr lang="de-DE" sz="1200" dirty="0" err="1">
                <a:solidFill>
                  <a:schemeClr val="bg1"/>
                </a:solidFill>
                <a:effectLst/>
                <a:latin typeface="+mn-lt"/>
                <a:ea typeface="+mn-ea"/>
                <a:cs typeface="+mn-cs"/>
              </a:rPr>
              <a:t>Schlumprecht</a:t>
            </a:r>
            <a:r>
              <a:rPr lang="de-DE" sz="1200" dirty="0">
                <a:solidFill>
                  <a:schemeClr val="bg1"/>
                </a:solidFill>
                <a:effectLst/>
                <a:latin typeface="+mn-lt"/>
                <a:ea typeface="+mn-ea"/>
                <a:cs typeface="+mn-cs"/>
              </a:rPr>
              <a:t>, Bayreuth 2013 (vgl. S. 14 der Anpassungsstrategie des Landes </a:t>
            </a:r>
            <a:r>
              <a:rPr lang="de-DE" sz="1200" u="sng" dirty="0">
                <a:solidFill>
                  <a:schemeClr val="bg1"/>
                </a:solidFill>
                <a:effectLst/>
                <a:latin typeface="+mn-lt"/>
                <a:ea typeface="+mn-ea"/>
                <a:cs typeface="+mn-cs"/>
                <a:hlinkClick r:id="rId3">
                  <a:extLst>
                    <a:ext uri="{A12FA001-AC4F-418D-AE19-62706E023703}">
                      <ahyp:hlinkClr xmlns:ahyp="http://schemas.microsoft.com/office/drawing/2018/hyperlinkcolor" val="tx"/>
                    </a:ext>
                  </a:extLst>
                </a:hlinkClick>
              </a:rPr>
              <a:t>https://um.baden-wuerttemberg.de/fileadmin/redaktion/m-um/intern/Dateien/Dokumente/4_Klima/Klimawandel/Anpassungsstrategie.pdf</a:t>
            </a:r>
            <a:r>
              <a:rPr lang="de-DE" sz="1200" dirty="0">
                <a:solidFill>
                  <a:schemeClr val="bg1"/>
                </a:solidFill>
                <a:effectLst/>
                <a:latin typeface="+mn-lt"/>
                <a:ea typeface="+mn-ea"/>
                <a:cs typeface="+mn-cs"/>
              </a:rPr>
              <a:t>).</a:t>
            </a:r>
          </a:p>
          <a:p>
            <a:pPr>
              <a:defRPr/>
            </a:pPr>
            <a:endParaRPr lang="de-DE" dirty="0"/>
          </a:p>
          <a:p>
            <a:pPr>
              <a:defRPr/>
            </a:pPr>
            <a:r>
              <a:rPr lang="de-DE" dirty="0"/>
              <a:t>Dargestellt sind hier die Absolutwerte pro Monat (50. Perzentil).</a:t>
            </a:r>
          </a:p>
          <a:p>
            <a:pPr>
              <a:defRPr/>
            </a:pPr>
            <a:endParaRPr lang="de-DE" dirty="0"/>
          </a:p>
          <a:p>
            <a:pPr>
              <a:defRPr/>
            </a:pPr>
            <a:r>
              <a:rPr lang="de-DE" dirty="0"/>
              <a:t>Klimatische Wasserbilanz = Niederschläge minus potentielle </a:t>
            </a:r>
            <a:r>
              <a:rPr lang="de-DE" dirty="0" err="1"/>
              <a:t>Evapotranspiration</a:t>
            </a:r>
            <a:r>
              <a:rPr lang="de-DE" dirty="0"/>
              <a:t> (Verdunstung über Boden und Pflanzen)</a:t>
            </a:r>
            <a:endParaRPr dirty="0"/>
          </a:p>
          <a:p>
            <a:pPr>
              <a:defRPr/>
            </a:pPr>
            <a:endParaRPr lang="de-DE" dirty="0"/>
          </a:p>
          <a:p>
            <a:pPr>
              <a:defRPr/>
            </a:pPr>
            <a:r>
              <a:rPr lang="de-DE" dirty="0"/>
              <a:t>LUBW: „Die klimatische Wasserbilanz, also die Differenz zwischen Niederschlag und potenzieller </a:t>
            </a:r>
            <a:r>
              <a:rPr lang="de-DE" dirty="0" err="1"/>
              <a:t>Evapotranspiration</a:t>
            </a:r>
            <a:r>
              <a:rPr lang="de-DE" dirty="0"/>
              <a:t>, gibt Hinweise auf die Sicherheit der Versorgung von Pflanzen und Lebensräumen mit Wasser. In der nahen Zukunft ergibt sich voraussichtlich eine Erhöhung der monatlichen klimatischen Wasserbilanz für die Zeit von Januar bis Juni (50. Perzentil) sowie für September bis Dezember. Für die Sommermonate Juli und August ist jedoch mit einer Verringerung der Wasserbilanz zu rechnen. Die Absolutwerte bleiben auch künftig in allen Monaten noch im positiven Bereich, allerdings werden sie in den Sommermonaten nur knapp über Null liegen.</a:t>
            </a:r>
            <a:endParaRPr dirty="0"/>
          </a:p>
          <a:p>
            <a:pPr>
              <a:defRPr/>
            </a:pPr>
            <a:r>
              <a:rPr lang="de-DE" dirty="0"/>
              <a:t>Generell werden nach den Klimaprojektionen die Unterschiede zwischen den Monaten im Vergleich zu heute zunehmen: Heute (Ist-Zustand) liegen die monatlichen Werte der klimatischen Wasserbilanzen zwischen einem Minimalwert von circa 30 mm und einem Maximalwert von 75 mm. In der nahen Zukunft werden die Werte zwischen circa 10 und 90 mm, und in der fernen Zukunft zwischen -0,1 (Juli) und 100 mm (Dezember) schwanken.“</a:t>
            </a:r>
            <a:endParaRPr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36</a:t>
            </a:fld>
            <a:endParaRPr lang="de-DE"/>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b="0" dirty="0" err="1"/>
              <a:t>Weidkeätzchen</a:t>
            </a:r>
            <a:r>
              <a:rPr lang="de-DE" b="0" dirty="0"/>
              <a:t>:, https://pixabay.com/de/photos/weidek%c3%a4tzchen-kätzchen-weide-zweig-4153323/, </a:t>
            </a:r>
            <a:r>
              <a:rPr lang="de-DE" b="0" dirty="0" err="1"/>
              <a:t>download</a:t>
            </a:r>
            <a:r>
              <a:rPr lang="de-DE" b="0" dirty="0"/>
              <a:t>, 23.08.21</a:t>
            </a:r>
          </a:p>
          <a:p>
            <a:pPr>
              <a:defRPr/>
            </a:pPr>
            <a:endParaRPr lang="de-DE" b="1" dirty="0"/>
          </a:p>
          <a:p>
            <a:pPr>
              <a:defRPr/>
            </a:pPr>
            <a:r>
              <a:rPr lang="de-DE" b="1" dirty="0"/>
              <a:t>LÖSUNG: a und b) </a:t>
            </a:r>
            <a:r>
              <a:rPr lang="de-DE" dirty="0"/>
              <a:t>: Das Wachstum von Pflanzen beginnt ab einer bestimmten Temperatur. Durch die steigenden Temperaturen kann bereits eine Verfrühung des ersten Austriebs beobachtet werden, zum anderen bleibt es im Herbst länger warm. Beobachtungen zeigen, dass der Vegetationsbeginn seit 1961 in Deutschland sich um ca. 2 Wochen vorverlegt hat.</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37</a:t>
            </a:fld>
            <a:endParaRPr lang="de-DE"/>
          </a:p>
        </p:txBody>
      </p:sp>
    </p:spTree>
    <p:extLst>
      <p:ext uri="{BB962C8B-B14F-4D97-AF65-F5344CB8AC3E}">
        <p14:creationId xmlns:p14="http://schemas.microsoft.com/office/powerpoint/2010/main" val="15017700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Die aktuelle phänologische Uhr ist abrufbar unter: https://www.dwd.de/DE/leistungen/phaeno_uhr/phaenouhr.html#buehneTop </a:t>
            </a:r>
            <a:endParaRPr dirty="0"/>
          </a:p>
          <a:p>
            <a:pPr>
              <a:defRPr/>
            </a:pPr>
            <a:endParaRPr lang="de-DE" dirty="0"/>
          </a:p>
          <a:p>
            <a:pPr>
              <a:defRPr/>
            </a:pPr>
            <a:r>
              <a:rPr lang="de-DE" dirty="0"/>
              <a:t>DWD: „Die phänologische Uhr wird einmal in der Woche am Montag aktualisiert.</a:t>
            </a:r>
            <a:endParaRPr dirty="0"/>
          </a:p>
          <a:p>
            <a:pPr>
              <a:defRPr/>
            </a:pPr>
            <a:r>
              <a:rPr lang="de-DE" dirty="0"/>
              <a:t>Im äußeren Ring der hier dargestellten phänologischen Doppeluhr ist der langjährige mittlere Verlauf der phänologischen Jahreszeiten dargestellt. Im Vergleich dazu ist der aktuelle Verlauf der phänologischen Jahreszeiten im inneren Ring abgebildet. Die Dauer einer phänologischen Jahreszeit (in Tagen) wird sowohl beim äußeren als auch beim inneren Ring direkt im Ring bzw. im jeweiligen Ringabschnitt angegeben.“</a:t>
            </a:r>
            <a:endParaRPr dirty="0"/>
          </a:p>
          <a:p>
            <a:pPr>
              <a:defRPr/>
            </a:pPr>
            <a:endParaRPr lang="de-DE" dirty="0"/>
          </a:p>
          <a:p>
            <a:pPr marL="0" marR="0" lvl="0" indent="0" algn="l" defTabSz="914400">
              <a:lnSpc>
                <a:spcPct val="100000"/>
              </a:lnSpc>
              <a:spcBef>
                <a:spcPts val="0"/>
              </a:spcBef>
              <a:spcAft>
                <a:spcPts val="0"/>
              </a:spcAft>
              <a:buClrTx/>
              <a:buSzTx/>
              <a:buFontTx/>
              <a:buNone/>
              <a:defRPr/>
            </a:pPr>
            <a:r>
              <a:rPr lang="de-DE" b="1" dirty="0"/>
              <a:t>Entwicklung hin zu: Kürzere Winter, zeitigeres </a:t>
            </a:r>
            <a:r>
              <a:rPr lang="de-DE" b="1"/>
              <a:t>und längeres </a:t>
            </a:r>
            <a:r>
              <a:rPr lang="de-DE" b="1" dirty="0"/>
              <a:t>Frühjahr, früherer/längerer </a:t>
            </a:r>
            <a:r>
              <a:rPr lang="de-DE" b="1"/>
              <a:t>(Früh-)Sommer</a:t>
            </a:r>
            <a:r>
              <a:rPr lang="de-DE" b="1" dirty="0"/>
              <a:t>, längerer Herbst </a:t>
            </a:r>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38</a:t>
            </a:fld>
            <a:endParaRPr lang="de-DE"/>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i="0" dirty="0"/>
              <a:t>Thermometer, https://pixabay.com/de/photos/thermometer-sommer-heiss-hitze-4294021/, </a:t>
            </a:r>
            <a:r>
              <a:rPr lang="de-DE" i="0" dirty="0" err="1"/>
              <a:t>download</a:t>
            </a:r>
            <a:r>
              <a:rPr lang="de-DE" i="0" dirty="0"/>
              <a:t>: 23.06.21</a:t>
            </a:r>
          </a:p>
          <a:p>
            <a:pPr marL="0" marR="0" lvl="0" indent="0" algn="l" defTabSz="914400" eaLnBrk="1" fontAlgn="auto" latinLnBrk="0" hangingPunct="1">
              <a:lnSpc>
                <a:spcPct val="100000"/>
              </a:lnSpc>
              <a:spcBef>
                <a:spcPts val="0"/>
              </a:spcBef>
              <a:spcAft>
                <a:spcPts val="0"/>
              </a:spcAft>
              <a:buClrTx/>
              <a:buSzTx/>
              <a:buFontTx/>
              <a:buNone/>
              <a:tabLst/>
              <a:defRPr/>
            </a:pPr>
            <a:endParaRPr lang="de-DE" i="0" dirty="0"/>
          </a:p>
          <a:p>
            <a:pPr marL="0" marR="0" lvl="0" indent="0" algn="l" defTabSz="914400" eaLnBrk="1" fontAlgn="auto" latinLnBrk="0" hangingPunct="1">
              <a:lnSpc>
                <a:spcPct val="100000"/>
              </a:lnSpc>
              <a:spcBef>
                <a:spcPts val="0"/>
              </a:spcBef>
              <a:spcAft>
                <a:spcPts val="0"/>
              </a:spcAft>
              <a:buClrTx/>
              <a:buSzTx/>
              <a:buFontTx/>
              <a:buNone/>
              <a:tabLst/>
              <a:defRPr/>
            </a:pPr>
            <a:r>
              <a:rPr lang="de-DE" i="0" dirty="0"/>
              <a:t>Deutsche Anpassungsstrategie (DAS):</a:t>
            </a:r>
          </a:p>
          <a:p>
            <a:pPr marL="0" marR="0" lvl="0" indent="0" algn="l" defTabSz="914400" eaLnBrk="1" fontAlgn="auto" latinLnBrk="0" hangingPunct="1">
              <a:lnSpc>
                <a:spcPct val="100000"/>
              </a:lnSpc>
              <a:spcBef>
                <a:spcPts val="0"/>
              </a:spcBef>
              <a:spcAft>
                <a:spcPts val="0"/>
              </a:spcAft>
              <a:buClrTx/>
              <a:buSzTx/>
              <a:buFontTx/>
              <a:buNone/>
              <a:tabLst/>
              <a:defRPr/>
            </a:pPr>
            <a:endParaRPr lang="de-DE" i="0" dirty="0"/>
          </a:p>
          <a:p>
            <a:pPr marL="0" marR="0" lvl="0" indent="0" algn="l" defTabSz="914400" eaLnBrk="1" fontAlgn="auto" latinLnBrk="0" hangingPunct="1">
              <a:lnSpc>
                <a:spcPct val="100000"/>
              </a:lnSpc>
              <a:spcBef>
                <a:spcPts val="0"/>
              </a:spcBef>
              <a:spcAft>
                <a:spcPts val="0"/>
              </a:spcAft>
              <a:buClrTx/>
              <a:buSzTx/>
              <a:buFontTx/>
              <a:buNone/>
              <a:tabLst/>
              <a:defRPr/>
            </a:pPr>
            <a:r>
              <a:rPr lang="de-DE" i="0" dirty="0"/>
              <a:t>„Festgefahrene“ Wetterlagen wie z.B. lange Hitze-/Kälteperioden bzw. Trocken-/Nässeperioden durch den veränderten Jetstream, bedingt u.a. durch geringere Temperaturunterschiede zu den Polen.</a:t>
            </a:r>
          </a:p>
          <a:p>
            <a:pPr marL="0" marR="0" lvl="0" indent="0" algn="l" defTabSz="914400" eaLnBrk="1" fontAlgn="auto" latinLnBrk="0" hangingPunct="1">
              <a:lnSpc>
                <a:spcPct val="100000"/>
              </a:lnSpc>
              <a:spcBef>
                <a:spcPts val="0"/>
              </a:spcBef>
              <a:spcAft>
                <a:spcPts val="0"/>
              </a:spcAft>
              <a:buClrTx/>
              <a:buSzTx/>
              <a:buFontTx/>
              <a:buNone/>
              <a:tabLst/>
              <a:defRPr/>
            </a:pPr>
            <a:endParaRPr lang="de-DE" i="0" dirty="0"/>
          </a:p>
          <a:p>
            <a:pPr marL="0" marR="0" lvl="0" indent="0" algn="l" defTabSz="914400" eaLnBrk="1" fontAlgn="auto" latinLnBrk="0" hangingPunct="1">
              <a:lnSpc>
                <a:spcPct val="100000"/>
              </a:lnSpc>
              <a:spcBef>
                <a:spcPts val="0"/>
              </a:spcBef>
              <a:spcAft>
                <a:spcPts val="0"/>
              </a:spcAft>
              <a:buClrTx/>
              <a:buSzTx/>
              <a:buFontTx/>
              <a:buNone/>
              <a:tabLst/>
              <a:defRPr/>
            </a:pPr>
            <a:r>
              <a:rPr lang="de-DE" i="0" dirty="0"/>
              <a:t>Projektionen für Temperaturentwicklungen sind sehr zufriedenstellen. Hier </a:t>
            </a:r>
            <a:r>
              <a:rPr lang="de-DE" dirty="0"/>
              <a:t>passen die gemessenen und die für die Zukunft errechneten Werte anhand zugrundeliegender Klimaszenarien vorwiegend zusammen.</a:t>
            </a:r>
          </a:p>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a:p>
            <a:pPr algn="just">
              <a:lnSpc>
                <a:spcPct val="113999"/>
              </a:lnSpc>
              <a:buFont typeface="Arial"/>
              <a:buChar char="•"/>
              <a:defRPr/>
            </a:pPr>
            <a:r>
              <a:rPr lang="de-DE" dirty="0">
                <a:cs typeface="+mn-cs"/>
              </a:rPr>
              <a:t> Anstieg der Temperaturen - weniger in den Bergregionen als im Flachland. Durchschnittliche Temperaturen nehmen v.a. im Herbst/Winter zu</a:t>
            </a:r>
            <a:endParaRPr lang="de-DE" dirty="0"/>
          </a:p>
          <a:p>
            <a:pPr algn="just">
              <a:lnSpc>
                <a:spcPct val="113999"/>
              </a:lnSpc>
              <a:buFont typeface="Arial"/>
              <a:buChar char="•"/>
              <a:defRPr/>
            </a:pPr>
            <a:r>
              <a:rPr lang="de-DE" dirty="0">
                <a:cs typeface="+mn-cs"/>
              </a:rPr>
              <a:t> Nahe Zukunft (2021 - 2050): Anstieg der Ø-Temperatur von 8,4 °C auf 9,5 °C (plus 0,5 – 1,5°C)</a:t>
            </a:r>
            <a:endParaRPr lang="de-DE" dirty="0"/>
          </a:p>
          <a:p>
            <a:pPr algn="just">
              <a:lnSpc>
                <a:spcPct val="113999"/>
              </a:lnSpc>
              <a:buFont typeface="Arial"/>
              <a:buChar char="•"/>
              <a:defRPr/>
            </a:pPr>
            <a:r>
              <a:rPr lang="de-DE" dirty="0">
                <a:cs typeface="+mn-cs"/>
              </a:rPr>
              <a:t> Ferne Zukunft (2071 – 2100): Anstieg der Ø-Temperatur bis auf 11,5 °C  (plus 1,5 - 3,5°C)</a:t>
            </a:r>
          </a:p>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39</a:t>
            </a:fld>
            <a:endParaRPr lang="de-DE"/>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1" indent="0" algn="l" defTabSz="914400">
              <a:lnSpc>
                <a:spcPct val="100000"/>
              </a:lnSpc>
              <a:spcBef>
                <a:spcPts val="0"/>
              </a:spcBef>
              <a:spcAft>
                <a:spcPts val="0"/>
              </a:spcAft>
              <a:buClrTx/>
              <a:buSzTx/>
              <a:buFontTx/>
              <a:buNone/>
              <a:defRPr/>
            </a:pPr>
            <a:r>
              <a:rPr lang="de-DE" dirty="0"/>
              <a:t>Zunehmend negative klimatische Wasserbilanz im Sommer durch erhöhte Verdunstungsrate, geringere Niederschläge, höhere Temperaturen</a:t>
            </a:r>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40</a:t>
            </a:fld>
            <a:endParaRPr lang="de-DE"/>
          </a:p>
        </p:txBody>
      </p:sp>
    </p:spTree>
    <p:extLst>
      <p:ext uri="{BB962C8B-B14F-4D97-AF65-F5344CB8AC3E}">
        <p14:creationId xmlns:p14="http://schemas.microsoft.com/office/powerpoint/2010/main" val="345717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br>
              <a:rPr lang="de-DE" dirty="0"/>
            </a:br>
            <a:r>
              <a:rPr lang="de-DE" b="1" dirty="0"/>
              <a:t>Hitzeperiode/-welle</a:t>
            </a:r>
            <a:r>
              <a:rPr lang="de-DE" dirty="0"/>
              <a:t>: </a:t>
            </a:r>
            <a:r>
              <a:rPr lang="de-DE" sz="1200" dirty="0">
                <a:effectLst/>
              </a:rPr>
              <a:t>Keine international einheitliche Definition. Abhängig von den Ländern mit unterschiedlichen klimatischen Gegebenheiten. Auch </a:t>
            </a:r>
            <a:r>
              <a:rPr lang="de-DE" dirty="0"/>
              <a:t>Dauer, Luftfeuchtigkeit, Häufigkeit etc. spielen dabei eine Rolle.</a:t>
            </a:r>
          </a:p>
          <a:p>
            <a:pPr>
              <a:defRPr/>
            </a:pPr>
            <a:r>
              <a:rPr lang="de-DE" dirty="0"/>
              <a:t>https://www.gerics.de/products_and_publications/publications/detail/063005/index.php.de </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5</a:t>
            </a:fld>
            <a:endParaRPr lang="de-DE"/>
          </a:p>
        </p:txBody>
      </p:sp>
    </p:spTree>
    <p:extLst>
      <p:ext uri="{BB962C8B-B14F-4D97-AF65-F5344CB8AC3E}">
        <p14:creationId xmlns:p14="http://schemas.microsoft.com/office/powerpoint/2010/main" val="41045980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sz="1200" dirty="0">
                <a:solidFill>
                  <a:schemeClr val="tx1"/>
                </a:solidFill>
                <a:latin typeface="+mn-lt"/>
                <a:ea typeface="+mn-ea"/>
                <a:cs typeface="+mn-cs"/>
              </a:rPr>
              <a:t>Extremwetterlagen wie Hitze, Dürre, Hagel, Stark- &amp; Dauerregen, extreme Fröste und Stürme können der Landwirtschaft binnen Stunden, Tagen oder Wochen extremen Schaden zufügen und vor große Herausforderungen stellen </a:t>
            </a:r>
            <a:endParaRPr lang="de-DE" dirty="0"/>
          </a:p>
          <a:p>
            <a:pPr>
              <a:defRPr/>
            </a:pPr>
            <a:r>
              <a:rPr lang="de-DE" sz="1200" dirty="0">
                <a:solidFill>
                  <a:schemeClr val="tx1"/>
                </a:solidFill>
                <a:latin typeface="+mn-lt"/>
                <a:ea typeface="+mn-ea"/>
                <a:cs typeface="+mn-cs"/>
              </a:rPr>
              <a:t>die Intensität solcher Schadereignisse kann kleinräumig sehr stark variieren und der Einzelfall kann nicht konkret vorhergesagt werden </a:t>
            </a:r>
            <a:endParaRPr lang="de-DE" dirty="0"/>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41</a:t>
            </a:fld>
            <a:endParaRPr lang="de-DE"/>
          </a:p>
        </p:txBody>
      </p:sp>
    </p:spTree>
    <p:extLst>
      <p:ext uri="{BB962C8B-B14F-4D97-AF65-F5344CB8AC3E}">
        <p14:creationId xmlns:p14="http://schemas.microsoft.com/office/powerpoint/2010/main" val="34276331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Bildquelle: Acker, https://pixabay.com/de/photos/feld-maisfeld-acker-mais-4280596/, </a:t>
            </a:r>
            <a:r>
              <a:rPr lang="de-DE" dirty="0" err="1"/>
              <a:t>download</a:t>
            </a:r>
            <a:r>
              <a:rPr lang="de-DE" dirty="0"/>
              <a:t>: 23.06.21</a:t>
            </a:r>
          </a:p>
          <a:p>
            <a:pPr>
              <a:defRPr/>
            </a:pPr>
            <a:endParaRPr lang="de-DE" dirty="0"/>
          </a:p>
          <a:p>
            <a:pPr>
              <a:defRPr/>
            </a:pPr>
            <a:r>
              <a:rPr lang="de-DE" dirty="0"/>
              <a:t>Zu dieser Frage kann gemeinsam mit den Studierenden ein Tafelbild (Bsp. s. nächste Folie) erstellt werden.</a:t>
            </a:r>
            <a:endParaRPr lang="de-DE" sz="1200" dirty="0">
              <a:solidFill>
                <a:schemeClr val="tx1"/>
              </a:solidFill>
              <a:latin typeface="+mn-lt"/>
              <a:ea typeface="+mn-ea"/>
              <a:cs typeface="+mn-cs"/>
            </a:endParaRPr>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42</a:t>
            </a:fld>
            <a:endParaRPr lang="de-DE"/>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43</a:t>
            </a:fld>
            <a:endParaRPr lang="de-DE"/>
          </a:p>
        </p:txBody>
      </p:sp>
    </p:spTree>
    <p:extLst>
      <p:ext uri="{BB962C8B-B14F-4D97-AF65-F5344CB8AC3E}">
        <p14:creationId xmlns:p14="http://schemas.microsoft.com/office/powerpoint/2010/main" val="31521950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b="1" dirty="0"/>
              <a:t>LÖSUNG: a und c) </a:t>
            </a:r>
            <a:r>
              <a:rPr lang="de-DE" dirty="0"/>
              <a:t>: Bei den meisten Getreidearten wirken sich Temperaturen von über 30°C um die Blütezeit aufgrund geringerer Befruchtungsrate und somit verminderter Körnerzahl negativ auf den Ertrag aus. Sehr hohe Temperaturen verhindern eine optimale Kornfüllung, es entstehen kleinere Körner, vor allem in Verbindung mit Trockenheit.</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44</a:t>
            </a:fld>
            <a:endParaRPr lang="de-DE"/>
          </a:p>
        </p:txBody>
      </p:sp>
    </p:spTree>
    <p:extLst>
      <p:ext uri="{BB962C8B-B14F-4D97-AF65-F5344CB8AC3E}">
        <p14:creationId xmlns:p14="http://schemas.microsoft.com/office/powerpoint/2010/main" val="31346940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b="0" dirty="0"/>
              <a:t>Blattläuse, https://pixabay.com/de/photos/blattl%c3%a4use-aphis-fabae-insekten-756838/, </a:t>
            </a:r>
            <a:r>
              <a:rPr lang="de-DE" b="0" dirty="0" err="1"/>
              <a:t>download</a:t>
            </a:r>
            <a:r>
              <a:rPr lang="de-DE" b="0" dirty="0"/>
              <a:t>, 23.08.21</a:t>
            </a:r>
          </a:p>
          <a:p>
            <a:pPr>
              <a:defRPr/>
            </a:pPr>
            <a:endParaRPr lang="de-DE" b="1" dirty="0"/>
          </a:p>
          <a:p>
            <a:pPr>
              <a:defRPr/>
            </a:pPr>
            <a:r>
              <a:rPr lang="de-DE" b="1" dirty="0"/>
              <a:t>LÖSUNG: a und c) </a:t>
            </a:r>
            <a:r>
              <a:rPr lang="de-DE" dirty="0"/>
              <a:t>: Längere Vegetationszeiten ermöglichen mehrere Generationen bestimmter Schadinsekten und damit einen länger andauernden Schädlingsdruck. Darüber hinaus siedeln sich neue, wärmeliebende Schaderreger an. Gleichzeitig kann Hitze- und Trockenheitsstress die Kulturpflanzen schwächen und somit die Anfälligkeit für Schädigungen erhöhen.</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45</a:t>
            </a:fld>
            <a:endParaRPr lang="de-DE"/>
          </a:p>
        </p:txBody>
      </p:sp>
    </p:spTree>
    <p:extLst>
      <p:ext uri="{BB962C8B-B14F-4D97-AF65-F5344CB8AC3E}">
        <p14:creationId xmlns:p14="http://schemas.microsoft.com/office/powerpoint/2010/main" val="35231785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nachfolgende Tabelle kann als Hilfsmittel verwendet werden. </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46</a:t>
            </a:fld>
            <a:endParaRPr lang="de-DE"/>
          </a:p>
        </p:txBody>
      </p:sp>
    </p:spTree>
    <p:extLst>
      <p:ext uri="{BB962C8B-B14F-4D97-AF65-F5344CB8AC3E}">
        <p14:creationId xmlns:p14="http://schemas.microsoft.com/office/powerpoint/2010/main" val="24865413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47</a:t>
            </a:fld>
            <a:endParaRPr lang="de-DE"/>
          </a:p>
        </p:txBody>
      </p:sp>
    </p:spTree>
    <p:extLst>
      <p:ext uri="{BB962C8B-B14F-4D97-AF65-F5344CB8AC3E}">
        <p14:creationId xmlns:p14="http://schemas.microsoft.com/office/powerpoint/2010/main" val="42072911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sz="1200" b="1" i="0" dirty="0">
                <a:solidFill>
                  <a:schemeClr val="tx1"/>
                </a:solidFill>
                <a:latin typeface="+mn-lt"/>
                <a:ea typeface="+mn-ea"/>
                <a:cs typeface="+mn-cs"/>
              </a:rPr>
              <a:t>Mögliche Lösungen</a:t>
            </a:r>
          </a:p>
          <a:p>
            <a:pPr>
              <a:defRPr/>
            </a:pPr>
            <a:endParaRPr lang="de-DE" sz="1200" i="1" dirty="0">
              <a:solidFill>
                <a:schemeClr val="tx1"/>
              </a:solidFill>
              <a:latin typeface="+mn-lt"/>
              <a:ea typeface="+mn-ea"/>
              <a:cs typeface="+mn-cs"/>
            </a:endParaRPr>
          </a:p>
          <a:p>
            <a:pPr>
              <a:defRPr/>
            </a:pPr>
            <a:r>
              <a:rPr lang="de-DE" sz="1200" i="1" dirty="0">
                <a:solidFill>
                  <a:schemeClr val="tx1"/>
                </a:solidFill>
                <a:latin typeface="+mn-lt"/>
                <a:ea typeface="+mn-ea"/>
                <a:cs typeface="+mn-cs"/>
              </a:rPr>
              <a:t>Statt des Arbeitsauftrages können die negativen bzw. positiven Auswirkungen auch in einem Studierenden-Lehrer-Gespräch (SLG) gesammelt werden. </a:t>
            </a:r>
          </a:p>
          <a:p>
            <a:pPr>
              <a:defRPr/>
            </a:pPr>
            <a:endParaRPr lang="de-DE" sz="1200" dirty="0">
              <a:solidFill>
                <a:schemeClr val="tx1"/>
              </a:solidFill>
              <a:latin typeface="+mn-lt"/>
              <a:ea typeface="+mn-ea"/>
              <a:cs typeface="+mn-cs"/>
            </a:endParaRPr>
          </a:p>
          <a:p>
            <a:pPr>
              <a:defRPr/>
            </a:pPr>
            <a:r>
              <a:rPr lang="de-DE" sz="1200" dirty="0">
                <a:solidFill>
                  <a:schemeClr val="tx1"/>
                </a:solidFill>
                <a:latin typeface="+mn-lt"/>
                <a:ea typeface="+mn-ea"/>
                <a:cs typeface="+mn-cs"/>
              </a:rPr>
              <a:t>Pflanzenschutzmittelanwendungen werden witterungsbedingt unsicherer – mögliche Wirkungseinschränkungen bei Bodenherbiziden aufgrund geringer Bodenfeuchte</a:t>
            </a:r>
            <a:endParaRPr dirty="0"/>
          </a:p>
          <a:p>
            <a:pPr>
              <a:defRPr/>
            </a:pPr>
            <a:r>
              <a:rPr lang="de-DE" sz="1200" dirty="0">
                <a:solidFill>
                  <a:schemeClr val="tx1"/>
                </a:solidFill>
                <a:latin typeface="+mn-lt"/>
                <a:ea typeface="+mn-ea"/>
                <a:cs typeface="+mn-cs"/>
              </a:rPr>
              <a:t>Durch verstärkte UV-Strahlung schnellerer Wirkstoffabbau mit veränderter Wirkdauer</a:t>
            </a:r>
            <a:endParaRPr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48</a:t>
            </a:fld>
            <a:endParaRPr lang="de-DE"/>
          </a:p>
        </p:txBody>
      </p:sp>
    </p:spTree>
    <p:extLst>
      <p:ext uri="{BB962C8B-B14F-4D97-AF65-F5344CB8AC3E}">
        <p14:creationId xmlns:p14="http://schemas.microsoft.com/office/powerpoint/2010/main" val="9540826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200" b="1" i="0" dirty="0">
                <a:solidFill>
                  <a:schemeClr val="tx1"/>
                </a:solidFill>
                <a:latin typeface="+mn-lt"/>
                <a:ea typeface="+mn-ea"/>
                <a:cs typeface="+mn-cs"/>
              </a:rPr>
              <a:t>Mögliche Lösungen</a:t>
            </a:r>
          </a:p>
          <a:p>
            <a:endParaRPr lang="de-DE" dirty="0"/>
          </a:p>
          <a:p>
            <a:endParaRPr lang="de-DE" dirty="0"/>
          </a:p>
          <a:p>
            <a:r>
              <a:rPr lang="de-DE" dirty="0"/>
              <a:t>Trockenheit ist vor allem in Zusammenhang kritisch mit Hitze</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49</a:t>
            </a:fld>
            <a:endParaRPr lang="de-DE"/>
          </a:p>
        </p:txBody>
      </p:sp>
    </p:spTree>
    <p:extLst>
      <p:ext uri="{BB962C8B-B14F-4D97-AF65-F5344CB8AC3E}">
        <p14:creationId xmlns:p14="http://schemas.microsoft.com/office/powerpoint/2010/main" val="15615026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sz="1200" b="1" i="0" dirty="0">
                <a:solidFill>
                  <a:schemeClr val="tx1"/>
                </a:solidFill>
                <a:latin typeface="+mn-lt"/>
                <a:ea typeface="+mn-ea"/>
                <a:cs typeface="+mn-cs"/>
              </a:rPr>
              <a:t>Mögliche Lösungen</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50</a:t>
            </a:fld>
            <a:endParaRPr lang="de-DE"/>
          </a:p>
        </p:txBody>
      </p:sp>
    </p:spTree>
    <p:extLst>
      <p:ext uri="{BB962C8B-B14F-4D97-AF65-F5344CB8AC3E}">
        <p14:creationId xmlns:p14="http://schemas.microsoft.com/office/powerpoint/2010/main" val="3201272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Sehr anschaulich ist auch der Dürremonitor des Helmholtz-Instituts, der unter dem in der Tab. angegebenen Link einsehbar ist.</a:t>
            </a:r>
          </a:p>
          <a:p>
            <a:pPr>
              <a:defRPr/>
            </a:pPr>
            <a:endParaRPr lang="de-DE" dirty="0"/>
          </a:p>
          <a:p>
            <a:r>
              <a:rPr lang="de-DE" b="1" dirty="0"/>
              <a:t>DWD</a:t>
            </a:r>
            <a:r>
              <a:rPr lang="de-DE" dirty="0"/>
              <a:t>: Je nach Andauer der </a:t>
            </a:r>
            <a:r>
              <a:rPr lang="de-DE" b="1" dirty="0"/>
              <a:t>Dürre</a:t>
            </a:r>
            <a:r>
              <a:rPr lang="de-DE" dirty="0"/>
              <a:t> wird diese entsprechend ihren Auswirkungen als</a:t>
            </a:r>
          </a:p>
          <a:p>
            <a:pPr marL="171450" indent="-171450">
              <a:buFont typeface="Arial" panose="020B0604020202020204" pitchFamily="34" charset="0"/>
              <a:buChar char="•"/>
            </a:pPr>
            <a:r>
              <a:rPr lang="de-DE" dirty="0"/>
              <a:t>meteorologische Dürre (ein bis zwei Monate trockener als üblich),</a:t>
            </a:r>
          </a:p>
          <a:p>
            <a:pPr marL="171450" indent="-171450">
              <a:buFont typeface="Arial" panose="020B0604020202020204" pitchFamily="34" charset="0"/>
              <a:buChar char="•"/>
            </a:pPr>
            <a:r>
              <a:rPr lang="de-DE" dirty="0"/>
              <a:t>landwirtschaftliche Dürre (zwei Monate und länger trocken, Ernteeinbußen), </a:t>
            </a:r>
          </a:p>
          <a:p>
            <a:pPr marL="171450" indent="-171450">
              <a:buFont typeface="Arial" panose="020B0604020202020204" pitchFamily="34" charset="0"/>
              <a:buChar char="•"/>
            </a:pPr>
            <a:r>
              <a:rPr lang="de-DE" dirty="0"/>
              <a:t>hydrologische Dürre (ab vier Monate, Grundwasser und Pegel betroffen)</a:t>
            </a:r>
          </a:p>
          <a:p>
            <a:pPr marL="171450" indent="-171450">
              <a:buFont typeface="Arial" panose="020B0604020202020204" pitchFamily="34" charset="0"/>
              <a:buChar char="•"/>
            </a:pPr>
            <a:r>
              <a:rPr lang="de-DE" dirty="0"/>
              <a:t>sozio-ökonomische Dürre (ab einem Jahr, Wassermangel bremst produzierende Wirtschaft) bezeichnet, wobei andere Definitionen je nach Anwendungsbereich zusätzlich existieren. Je nach lokalen Gegebenheiten treten Probleme auch früher ein.</a:t>
            </a:r>
          </a:p>
          <a:p>
            <a:br>
              <a:rPr lang="de-DE" dirty="0"/>
            </a:b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6</a:t>
            </a:fld>
            <a:endParaRPr lang="de-DE"/>
          </a:p>
        </p:txBody>
      </p:sp>
    </p:spTree>
    <p:extLst>
      <p:ext uri="{BB962C8B-B14F-4D97-AF65-F5344CB8AC3E}">
        <p14:creationId xmlns:p14="http://schemas.microsoft.com/office/powerpoint/2010/main" val="761445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1200"/>
              </a:spcAft>
              <a:buClrTx/>
              <a:buSzTx/>
              <a:buFont typeface="Wingdings"/>
              <a:buNone/>
              <a:tabLst/>
              <a:defRPr/>
            </a:pPr>
            <a:r>
              <a:rPr lang="de-DE" sz="1200" b="1" i="0" dirty="0">
                <a:solidFill>
                  <a:schemeClr val="tx1"/>
                </a:solidFill>
                <a:latin typeface="+mn-lt"/>
                <a:ea typeface="+mn-ea"/>
                <a:cs typeface="+mn-cs"/>
              </a:rPr>
              <a:t>Mögliche Lösungen</a:t>
            </a:r>
          </a:p>
          <a:p>
            <a:pPr>
              <a:spcAft>
                <a:spcPts val="1200"/>
              </a:spcAft>
              <a:buFont typeface="Wingdings"/>
              <a:buNone/>
              <a:defRPr/>
            </a:pPr>
            <a:endParaRPr lang="de-DE" dirty="0"/>
          </a:p>
          <a:p>
            <a:pPr marL="171450" marR="0" lvl="0" indent="-171450" algn="l" defTabSz="914400" eaLnBrk="1" fontAlgn="auto" latinLnBrk="0" hangingPunct="1">
              <a:lnSpc>
                <a:spcPct val="100000"/>
              </a:lnSpc>
              <a:spcBef>
                <a:spcPts val="0"/>
              </a:spcBef>
              <a:spcAft>
                <a:spcPts val="1200"/>
              </a:spcAft>
              <a:buClrTx/>
              <a:buSzTx/>
              <a:buFont typeface="Arial" panose="020B0604020202020204" pitchFamily="34" charset="0"/>
              <a:buChar char="•"/>
              <a:tabLst/>
              <a:defRPr/>
            </a:pPr>
            <a:r>
              <a:rPr lang="de-DE" dirty="0"/>
              <a:t>Hirse (neue Kultur), https://pixabay.com/de/photos/hirse-anbau-getreide-landwirtschaft-177519/, </a:t>
            </a:r>
            <a:r>
              <a:rPr lang="de-DE" dirty="0" err="1"/>
              <a:t>download</a:t>
            </a:r>
            <a:r>
              <a:rPr lang="de-DE" dirty="0"/>
              <a:t>: 23.06.21</a:t>
            </a:r>
          </a:p>
          <a:p>
            <a:pPr marL="171450" marR="0" lvl="0" indent="-171450" algn="l" defTabSz="914400" eaLnBrk="1" fontAlgn="auto" latinLnBrk="0" hangingPunct="1">
              <a:lnSpc>
                <a:spcPct val="100000"/>
              </a:lnSpc>
              <a:spcBef>
                <a:spcPts val="0"/>
              </a:spcBef>
              <a:spcAft>
                <a:spcPts val="1200"/>
              </a:spcAft>
              <a:buClrTx/>
              <a:buSzTx/>
              <a:buFont typeface="Arial" panose="020B0604020202020204" pitchFamily="34" charset="0"/>
              <a:buChar char="•"/>
              <a:tabLst/>
              <a:defRPr/>
            </a:pPr>
            <a:r>
              <a:rPr lang="de-DE" dirty="0"/>
              <a:t>Kuhweide, https://pixabay.com/de/photos/kuhweide-berge-wiese-weide-1870438/, </a:t>
            </a:r>
            <a:r>
              <a:rPr lang="de-DE" dirty="0" err="1"/>
              <a:t>download</a:t>
            </a:r>
            <a:r>
              <a:rPr lang="de-DE" dirty="0"/>
              <a:t>: 23.06.21</a:t>
            </a:r>
          </a:p>
          <a:p>
            <a:pPr>
              <a:spcAft>
                <a:spcPts val="1200"/>
              </a:spcAft>
              <a:buFont typeface="Wingdings"/>
              <a:buChar char="Ø"/>
              <a:defRPr/>
            </a:pPr>
            <a:endParaRPr lang="de-DE" dirty="0"/>
          </a:p>
          <a:p>
            <a:pPr>
              <a:spcAft>
                <a:spcPts val="1200"/>
              </a:spcAft>
              <a:buFont typeface="Wingdings"/>
              <a:buChar char="Ø"/>
              <a:defRPr/>
            </a:pPr>
            <a:r>
              <a:rPr lang="de-DE" dirty="0"/>
              <a:t> Verlängerte Vegetationsperiode kann höhere Erträge bringen, sofern die Wasserverfügbarkeit gegeben ist</a:t>
            </a:r>
            <a:endParaRPr dirty="0"/>
          </a:p>
          <a:p>
            <a:pPr>
              <a:spcAft>
                <a:spcPts val="1200"/>
              </a:spcAft>
              <a:buFont typeface="Wingdings"/>
              <a:buChar char="Ø"/>
              <a:defRPr/>
            </a:pPr>
            <a:r>
              <a:rPr lang="de-DE" dirty="0"/>
              <a:t> Höhere CO</a:t>
            </a:r>
            <a:r>
              <a:rPr lang="de-DE" baseline="-25000" dirty="0"/>
              <a:t>2</a:t>
            </a:r>
            <a:r>
              <a:rPr lang="de-DE" dirty="0"/>
              <a:t>-Konzentration kann das Pflanzenwachstum fördern (C3-Pflanzen) – auch hier wieder abhängig von Wasserverfügbarkeit</a:t>
            </a:r>
            <a:endParaRPr dirty="0"/>
          </a:p>
          <a:p>
            <a:pPr>
              <a:spcAft>
                <a:spcPts val="1200"/>
              </a:spcAft>
              <a:buFont typeface="Wingdings"/>
              <a:buChar char="Ø"/>
              <a:defRPr/>
            </a:pPr>
            <a:r>
              <a:rPr lang="de-DE" dirty="0"/>
              <a:t> Abnahme der Frostgefahr im Winter</a:t>
            </a:r>
            <a:endParaRPr dirty="0"/>
          </a:p>
          <a:p>
            <a:pPr>
              <a:buFont typeface="Wingdings"/>
              <a:buChar char="Ø"/>
              <a:defRPr/>
            </a:pPr>
            <a:r>
              <a:rPr lang="de-DE" dirty="0"/>
              <a:t> Der Anbau neuer Kulturen ist möglich wie z.B. von Hirse, Winterformen von Leguminosen, Soja bzw. Anbau von Mais, Wein… z.B. in höheren Lagen</a:t>
            </a:r>
            <a:endParaRPr dirty="0"/>
          </a:p>
          <a:p>
            <a:pPr>
              <a:spcAft>
                <a:spcPts val="1200"/>
              </a:spcAft>
              <a:buFont typeface="Wingdings"/>
              <a:buChar char="Ø"/>
              <a:defRPr/>
            </a:pPr>
            <a:r>
              <a:rPr lang="de-DE" dirty="0"/>
              <a:t> Zweitfrucht-Anbau wird/kann möglich</a:t>
            </a:r>
            <a:endParaRPr dirty="0"/>
          </a:p>
          <a:p>
            <a:pPr>
              <a:buFont typeface="Wingdings"/>
              <a:buChar char="Ø"/>
              <a:defRPr/>
            </a:pPr>
            <a:r>
              <a:rPr lang="de-DE" dirty="0"/>
              <a:t> bis zu zwei Wochen längere Weidezeit möglich</a:t>
            </a:r>
            <a:endParaRPr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51</a:t>
            </a:fld>
            <a:endParaRPr lang="de-DE"/>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200" dirty="0">
                <a:solidFill>
                  <a:schemeClr val="tx1"/>
                </a:solidFill>
                <a:effectLst/>
                <a:latin typeface="+mn-lt"/>
                <a:ea typeface="+mn-ea"/>
                <a:cs typeface="+mn-cs"/>
              </a:rPr>
              <a:t>s. 01.05_Pfluglos_bioland</a:t>
            </a:r>
            <a:endParaRPr lang="de-DE" i="1"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52</a:t>
            </a:fld>
            <a:endParaRPr lang="de-DE"/>
          </a:p>
        </p:txBody>
      </p:sp>
    </p:spTree>
    <p:extLst>
      <p:ext uri="{BB962C8B-B14F-4D97-AF65-F5344CB8AC3E}">
        <p14:creationId xmlns:p14="http://schemas.microsoft.com/office/powerpoint/2010/main" val="290881135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i="1" dirty="0"/>
              <a:t>Die Frage kann sowohl in Gruppenarbeit als auch als Studierenden-Lehrer-Gespräch erarbeitet werden. </a:t>
            </a:r>
          </a:p>
          <a:p>
            <a:pPr marL="0" marR="0" lvl="0" indent="0" algn="l" defTabSz="914400" eaLnBrk="1" fontAlgn="auto" latinLnBrk="0" hangingPunct="1">
              <a:lnSpc>
                <a:spcPct val="100000"/>
              </a:lnSpc>
              <a:spcBef>
                <a:spcPts val="0"/>
              </a:spcBef>
              <a:spcAft>
                <a:spcPts val="0"/>
              </a:spcAft>
              <a:buClrTx/>
              <a:buSzTx/>
              <a:buFontTx/>
              <a:buNone/>
              <a:tabLst/>
              <a:defRPr/>
            </a:pPr>
            <a:endParaRPr lang="de-DE" sz="1200" dirty="0">
              <a:solidFill>
                <a:schemeClr val="tx1"/>
              </a:solidFill>
              <a:effectLst/>
              <a:latin typeface="+mn-lt"/>
              <a:ea typeface="+mn-ea"/>
              <a:cs typeface="+mn-cs"/>
            </a:endParaRPr>
          </a:p>
          <a:p>
            <a:pPr marL="0" marR="0" lvl="0" indent="0" algn="l" defTabSz="914400" eaLnBrk="1" fontAlgn="auto" latinLnBrk="0" hangingPunct="1">
              <a:lnSpc>
                <a:spcPct val="100000"/>
              </a:lnSpc>
              <a:spcBef>
                <a:spcPts val="0"/>
              </a:spcBef>
              <a:spcAft>
                <a:spcPts val="0"/>
              </a:spcAft>
              <a:buClrTx/>
              <a:buSzTx/>
              <a:buFontTx/>
              <a:buNone/>
              <a:tabLst/>
              <a:defRPr/>
            </a:pPr>
            <a:r>
              <a:rPr lang="de-DE" sz="1200" b="1" dirty="0">
                <a:solidFill>
                  <a:schemeClr val="tx1"/>
                </a:solidFill>
                <a:effectLst/>
                <a:latin typeface="+mn-lt"/>
                <a:ea typeface="+mn-ea"/>
                <a:cs typeface="+mn-cs"/>
              </a:rPr>
              <a:t>Mögliche Lösungen:</a:t>
            </a:r>
          </a:p>
          <a:p>
            <a:pPr marL="0" marR="0" lvl="0" indent="0" algn="l" defTabSz="914400" eaLnBrk="1" fontAlgn="auto" latinLnBrk="0" hangingPunct="1">
              <a:lnSpc>
                <a:spcPct val="100000"/>
              </a:lnSpc>
              <a:spcBef>
                <a:spcPts val="0"/>
              </a:spcBef>
              <a:spcAft>
                <a:spcPts val="0"/>
              </a:spcAft>
              <a:buClrTx/>
              <a:buSzTx/>
              <a:buFontTx/>
              <a:buNone/>
              <a:tabLst/>
              <a:defRPr/>
            </a:pPr>
            <a:endParaRPr lang="de-DE" sz="1200" dirty="0">
              <a:solidFill>
                <a:schemeClr val="tx1"/>
              </a:solidFill>
              <a:effectLst/>
              <a:latin typeface="+mn-lt"/>
              <a:ea typeface="+mn-ea"/>
              <a:cs typeface="+mn-cs"/>
            </a:endParaRPr>
          </a:p>
          <a:p>
            <a:pPr fontAlgn="t"/>
            <a:r>
              <a:rPr lang="de-DE" sz="1200" b="0" i="0" u="none" strike="noStrike" dirty="0">
                <a:solidFill>
                  <a:schemeClr val="tx1"/>
                </a:solidFill>
                <a:effectLst/>
                <a:latin typeface="+mn-lt"/>
                <a:ea typeface="+mn-ea"/>
                <a:cs typeface="+mn-cs"/>
              </a:rPr>
              <a:t>Fruchtfolge (FF):	Erweiterung der FF z.B. 2-jähriges Luzerne(gras), Mais, Weizen/Dinkel, Gerste, Kartoffeln, Kichererbsen 			(trockentolerantere Kultur), Weizen/Dinkel</a:t>
            </a:r>
          </a:p>
          <a:p>
            <a:pPr fontAlgn="t"/>
            <a:r>
              <a:rPr lang="de-DE" sz="1200" b="0" i="0" u="none" strike="noStrike" dirty="0">
                <a:solidFill>
                  <a:schemeClr val="tx1"/>
                </a:solidFill>
                <a:effectLst/>
                <a:latin typeface="+mn-lt"/>
                <a:ea typeface="+mn-ea"/>
                <a:cs typeface="+mn-cs"/>
              </a:rPr>
              <a:t>		Mais evtl. mit Untersaat, nach Kartoffeln und Kichererbsen Zwischenfrucht</a:t>
            </a:r>
          </a:p>
          <a:p>
            <a:pPr fontAlgn="t"/>
            <a:r>
              <a:rPr lang="de-DE" sz="1200" b="0" i="0" u="none" strike="noStrike" dirty="0">
                <a:solidFill>
                  <a:schemeClr val="tx1"/>
                </a:solidFill>
                <a:effectLst/>
                <a:latin typeface="+mn-lt"/>
                <a:ea typeface="+mn-ea"/>
                <a:cs typeface="+mn-cs"/>
              </a:rPr>
              <a:t>Sortenwahl:		Anbau verschiedener Sorten einer Kultur z.B. frühreife, trocken-/hitzetolerantere Getreide</a:t>
            </a:r>
          </a:p>
          <a:p>
            <a:pPr fontAlgn="t"/>
            <a:r>
              <a:rPr lang="de-DE" sz="1200" b="0" i="0" u="none" strike="noStrike" dirty="0">
                <a:solidFill>
                  <a:schemeClr val="tx1"/>
                </a:solidFill>
                <a:effectLst/>
                <a:latin typeface="+mn-lt"/>
                <a:ea typeface="+mn-ea"/>
                <a:cs typeface="+mn-cs"/>
              </a:rPr>
              <a:t>Bodenbearbeitung:	Pfluglose oder nur flach pflügende Bearbeitung, keine Winterfurche, evtl. Stroh auf Stoppeln liegen lassen und 		im Frühjahr flach einpflügen/einfräsen (4-5cm)</a:t>
            </a:r>
          </a:p>
          <a:p>
            <a:pPr fontAlgn="t"/>
            <a:r>
              <a:rPr lang="de-DE" sz="1200" b="0" i="0" u="none" strike="noStrike" dirty="0">
                <a:solidFill>
                  <a:schemeClr val="tx1"/>
                </a:solidFill>
                <a:effectLst/>
                <a:latin typeface="+mn-lt"/>
                <a:ea typeface="+mn-ea"/>
                <a:cs typeface="+mn-cs"/>
              </a:rPr>
              <a:t>Organische Düngung:	</a:t>
            </a:r>
            <a:r>
              <a:rPr lang="de-DE" sz="1200" b="0" i="0" u="none" strike="noStrike" dirty="0" err="1">
                <a:solidFill>
                  <a:schemeClr val="tx1"/>
                </a:solidFill>
                <a:effectLst/>
                <a:latin typeface="+mn-lt"/>
                <a:ea typeface="+mn-ea"/>
                <a:cs typeface="+mn-cs"/>
              </a:rPr>
              <a:t>zusätzl</a:t>
            </a:r>
            <a:r>
              <a:rPr lang="de-DE" sz="1200" b="0" i="0" u="none" strike="noStrike" dirty="0">
                <a:solidFill>
                  <a:schemeClr val="tx1"/>
                </a:solidFill>
                <a:effectLst/>
                <a:latin typeface="+mn-lt"/>
                <a:ea typeface="+mn-ea"/>
                <a:cs typeface="+mn-cs"/>
              </a:rPr>
              <a:t>. Förderung des Bodenlebens): Verwendung von Kompost vor Kartoffeln, </a:t>
            </a:r>
            <a:r>
              <a:rPr lang="de-DE" sz="1200" b="0" i="0" u="none" strike="noStrike" dirty="0" err="1">
                <a:solidFill>
                  <a:schemeClr val="tx1"/>
                </a:solidFill>
                <a:effectLst/>
                <a:latin typeface="+mn-lt"/>
                <a:ea typeface="+mn-ea"/>
                <a:cs typeface="+mn-cs"/>
              </a:rPr>
              <a:t>Cut&amp;Carry</a:t>
            </a:r>
            <a:r>
              <a:rPr lang="de-DE" sz="1200" b="0" i="0" u="none" strike="noStrike" dirty="0">
                <a:solidFill>
                  <a:schemeClr val="tx1"/>
                </a:solidFill>
                <a:effectLst/>
                <a:latin typeface="+mn-lt"/>
                <a:ea typeface="+mn-ea"/>
                <a:cs typeface="+mn-cs"/>
              </a:rPr>
              <a:t> von Luzerne(-gras) 		auf Kartoffeldämme, Einarbeitung von Luzerne, Reduzierung synthetischer Dünger</a:t>
            </a:r>
          </a:p>
          <a:p>
            <a:pPr fontAlgn="t"/>
            <a:r>
              <a:rPr lang="de-DE" sz="1200" b="0" i="0" u="none" strike="noStrike" dirty="0">
                <a:solidFill>
                  <a:schemeClr val="tx1"/>
                </a:solidFill>
                <a:effectLst/>
                <a:latin typeface="+mn-lt"/>
                <a:ea typeface="+mn-ea"/>
                <a:cs typeface="+mn-cs"/>
              </a:rPr>
              <a:t>Sonstiges: 		z.B. Agroforst, Windschutzhecken</a:t>
            </a:r>
          </a:p>
          <a:p>
            <a:pPr fontAlgn="t"/>
            <a:r>
              <a:rPr lang="de-DE" sz="1200" b="0" i="0" u="none" strike="noStrike" dirty="0">
                <a:solidFill>
                  <a:schemeClr val="tx1"/>
                </a:solidFill>
                <a:effectLst/>
                <a:latin typeface="+mn-lt"/>
                <a:ea typeface="+mn-ea"/>
                <a:cs typeface="+mn-cs"/>
              </a:rPr>
              <a:t>		Blühstreifen/biologische </a:t>
            </a:r>
            <a:r>
              <a:rPr lang="de-DE" sz="1200" b="0" i="0" u="none" strike="noStrike" dirty="0" err="1">
                <a:solidFill>
                  <a:schemeClr val="tx1"/>
                </a:solidFill>
                <a:effectLst/>
                <a:latin typeface="+mn-lt"/>
                <a:ea typeface="+mn-ea"/>
                <a:cs typeface="+mn-cs"/>
              </a:rPr>
              <a:t>Nützlingsförderung</a:t>
            </a:r>
            <a:r>
              <a:rPr lang="de-DE" sz="1200" b="0" i="0" u="none" strike="noStrike" dirty="0">
                <a:solidFill>
                  <a:schemeClr val="tx1"/>
                </a:solidFill>
                <a:effectLst/>
                <a:latin typeface="+mn-lt"/>
                <a:ea typeface="+mn-ea"/>
                <a:cs typeface="+mn-cs"/>
              </a:rPr>
              <a:t> (reduzierte Wirkung von Pflanzenschutzmittelwirkstoffen bei 		hohen Temperaturen!)</a:t>
            </a:r>
          </a:p>
          <a:p>
            <a:pPr marL="0" marR="0" lvl="0" indent="0" algn="l" defTabSz="914400" eaLnBrk="1" fontAlgn="auto" latinLnBrk="0" hangingPunct="1">
              <a:lnSpc>
                <a:spcPct val="100000"/>
              </a:lnSpc>
              <a:spcBef>
                <a:spcPts val="0"/>
              </a:spcBef>
              <a:spcAft>
                <a:spcPts val="0"/>
              </a:spcAft>
              <a:buClrTx/>
              <a:buSzTx/>
              <a:buFontTx/>
              <a:buNone/>
              <a:tabLst/>
              <a:defRPr/>
            </a:pPr>
            <a:r>
              <a:rPr lang="de-DE" dirty="0"/>
              <a:t>		Futter (Luzerne-/Kleegras)-Mist-Kooperation mit Tierhaltungsbetrieb</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53</a:t>
            </a:fld>
            <a:endParaRPr lang="de-DE"/>
          </a:p>
        </p:txBody>
      </p:sp>
    </p:spTree>
    <p:extLst>
      <p:ext uri="{BB962C8B-B14F-4D97-AF65-F5344CB8AC3E}">
        <p14:creationId xmlns:p14="http://schemas.microsoft.com/office/powerpoint/2010/main" val="18440789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lgn="l">
              <a:defRPr/>
            </a:pPr>
            <a:r>
              <a:rPr lang="de-DE" sz="1200" dirty="0">
                <a:solidFill>
                  <a:srgbClr val="0A1C24"/>
                </a:solidFill>
              </a:rPr>
              <a:t>Zwei neue Studien nehmen Ursachen und Auswirkungen des Klimawandels unter die Lupe. Jede Tonne CO₂, die 2020 emittiert wird, verursacht umgerechnet 76 bis 148 € Schäden. </a:t>
            </a:r>
            <a:endParaRPr dirty="0"/>
          </a:p>
          <a:p>
            <a:pPr algn="l">
              <a:defRPr/>
            </a:pPr>
            <a:r>
              <a:rPr lang="de-DE" sz="1200" b="0" i="0" u="none" strike="noStrike" dirty="0">
                <a:solidFill>
                  <a:srgbClr val="0A1C24"/>
                </a:solidFill>
              </a:rPr>
              <a:t>Kritiker der Theorie vom menschengemachten Klimawandel weisen immer wieder darauf hin, dass es schon früher Warmzeiten mit sprunghafter Erhöhungen der CO₂-Konzentration in der Atmosphäre gab. Ein europäisches Forschungsteam unter der Leitung der Universität Bern bestätigt das zwar in einer neuen Studie. Der heutige, vom Menschen verursachte CO₂-Anstieg sei allerdings mehr als sechsmal grösser und fast zehnmal schneller als die damaligen Sprünge. Eine an der Universität Bern entwickelte neue Messtechnologie ermöglicht einen detaillierten Einblick in die Klimavergangenheit. Dank hochauflösenden Messungen konnten die vergangenen CO₂-Konzentrationen in der Atmosphäre mit Hilfe von Eisbohrkernen aus der Antarktis so genau rekonstruiert werden wie nie zuvor, teilt die Universität mit. (</a:t>
            </a:r>
            <a:r>
              <a:rPr lang="de-DE" sz="1200" b="0" i="0" u="none" strike="noStrike" dirty="0" err="1">
                <a:solidFill>
                  <a:srgbClr val="0A1C24"/>
                </a:solidFill>
              </a:rPr>
              <a:t>topagrar</a:t>
            </a:r>
            <a:r>
              <a:rPr lang="de-DE" sz="1200" b="0" i="0" u="none" strike="noStrike" dirty="0">
                <a:solidFill>
                  <a:srgbClr val="0A1C24"/>
                </a:solidFill>
              </a:rPr>
              <a:t> online 08/2020, https://www.topagrar.com/energie/news/menschengemachter-co-anstieg-ist-einzigartig-und-teuer-12331492.html?utm_medium=email)</a:t>
            </a:r>
            <a:endParaRPr lang="de-DE" sz="1200"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7</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2445BF9B-5015-4CF9-99E2-0205966BE073}"/>
              </a:ext>
            </a:extLst>
          </p:cNvPr>
          <p:cNvSpPr>
            <a:spLocks noGrp="1"/>
          </p:cNvSpPr>
          <p:nvPr>
            <p:ph type="body" idx="1"/>
          </p:nvPr>
        </p:nvSpPr>
        <p:spPr/>
        <p:txBody>
          <a:bodyPr/>
          <a:lstStyle/>
          <a:p>
            <a:r>
              <a:rPr lang="de-DE" dirty="0"/>
              <a:t>Mögliche Lesart:</a:t>
            </a:r>
          </a:p>
          <a:p>
            <a:r>
              <a:rPr lang="de-DE" dirty="0"/>
              <a:t>Die </a:t>
            </a:r>
            <a:r>
              <a:rPr lang="de-DE" dirty="0" err="1"/>
              <a:t>landw</a:t>
            </a:r>
            <a:r>
              <a:rPr lang="de-DE" dirty="0"/>
              <a:t>. Produktion wird von vielen Faktoren beeinflusst. Zum einen </a:t>
            </a:r>
            <a:r>
              <a:rPr lang="de-DE" dirty="0" err="1"/>
              <a:t>müsssen</a:t>
            </a:r>
            <a:r>
              <a:rPr lang="de-DE" dirty="0"/>
              <a:t> sich die Betriebsleiter*innen nach der aktuellen Agrarpolitik bzw. rechtlichen Vorgaben wie Wasserschutz, Luftreinhaltung, Tierwohl usw. richten. Auf der anderen Seite entscheiden die einzelbetrieblichen Produktionsmethoden die landwirtschaftliche Produktion. Diese hat Einfluss auf den Krankheits- und Schädlingsdruck. Gleichzeitig muss man die Produktionsmethoden dem jeweiligen Druck anpassen. Auch das Klima bzw. Wetter hat Einfluss auf die landwirtschaftliche Produktion.</a:t>
            </a:r>
          </a:p>
          <a:p>
            <a:endParaRPr lang="de-DE" dirty="0"/>
          </a:p>
          <a:p>
            <a:r>
              <a:rPr lang="de-DE" dirty="0"/>
              <a:t>Grafikquelle: Wechselwirkung zwischen Landwirtschaft und Klima und andere Einflussfaktoren, Deutscher Bildungsserver: http://www.bildungsserver.de/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2445BF9B-5015-4CF9-99E2-0205966BE073}"/>
              </a:ext>
            </a:extLst>
          </p:cNvPr>
          <p:cNvSpPr>
            <a:spLocks noGrp="1"/>
          </p:cNvSpPr>
          <p:nvPr>
            <p:ph type="body" idx="1"/>
          </p:nvPr>
        </p:nvSpPr>
        <p:spPr/>
        <p:txBody>
          <a:bodyPr/>
          <a:lstStyle/>
          <a:p>
            <a:r>
              <a:rPr lang="de-DE" sz="1200" b="0" i="0" u="none" strike="noStrike" dirty="0">
                <a:solidFill>
                  <a:schemeClr val="tx1"/>
                </a:solidFill>
                <a:effectLst/>
                <a:latin typeface="+mn-lt"/>
                <a:ea typeface="+mn-ea"/>
                <a:cs typeface="+mn-cs"/>
              </a:rPr>
              <a:t>Hartmut Graßl, „Klimareporter“, 04. April 2021: „Die von uns Menschen verursachten Klimaänderungen der vergangenen Jahrzehnte haben den Produktivitätszuwachs der Landwirtschaft verlangsamt. In </a:t>
            </a:r>
            <a:r>
              <a:rPr lang="de-DE" sz="1200" b="0" i="0" u="none" strike="noStrike" dirty="0">
                <a:solidFill>
                  <a:schemeClr val="tx1"/>
                </a:solidFill>
                <a:effectLst/>
                <a:latin typeface="+mn-lt"/>
                <a:ea typeface="+mn-ea"/>
                <a:cs typeface="+mn-cs"/>
                <a:hlinkClick r:id="rId3"/>
              </a:rPr>
              <a:t>einem Beitrag</a:t>
            </a:r>
            <a:r>
              <a:rPr lang="de-DE" sz="1200" b="0" i="0" u="none" strike="noStrike" dirty="0">
                <a:solidFill>
                  <a:schemeClr val="tx1"/>
                </a:solidFill>
                <a:effectLst/>
                <a:latin typeface="+mn-lt"/>
                <a:ea typeface="+mn-ea"/>
                <a:cs typeface="+mn-cs"/>
              </a:rPr>
              <a:t> in </a:t>
            </a:r>
            <a:r>
              <a:rPr lang="de-DE" sz="1200" b="0" i="1" u="none" strike="noStrike" dirty="0">
                <a:solidFill>
                  <a:schemeClr val="tx1"/>
                </a:solidFill>
                <a:effectLst/>
                <a:latin typeface="+mn-lt"/>
                <a:ea typeface="+mn-ea"/>
                <a:cs typeface="+mn-cs"/>
              </a:rPr>
              <a:t>Nature Climate Change</a:t>
            </a:r>
            <a:r>
              <a:rPr lang="de-DE" sz="1200" b="0" i="0" u="none" strike="noStrike" dirty="0">
                <a:solidFill>
                  <a:schemeClr val="tx1"/>
                </a:solidFill>
                <a:effectLst/>
                <a:latin typeface="+mn-lt"/>
                <a:ea typeface="+mn-ea"/>
                <a:cs typeface="+mn-cs"/>
              </a:rPr>
              <a:t> haben Ariel Ortiz-</a:t>
            </a:r>
            <a:r>
              <a:rPr lang="de-DE" sz="1200" b="0" i="0" u="none" strike="noStrike" dirty="0" err="1">
                <a:solidFill>
                  <a:schemeClr val="tx1"/>
                </a:solidFill>
                <a:effectLst/>
                <a:latin typeface="+mn-lt"/>
                <a:ea typeface="+mn-ea"/>
                <a:cs typeface="+mn-cs"/>
              </a:rPr>
              <a:t>Bobea</a:t>
            </a:r>
            <a:r>
              <a:rPr lang="de-DE" sz="1200" b="0" i="0" u="none" strike="noStrike" dirty="0">
                <a:solidFill>
                  <a:schemeClr val="tx1"/>
                </a:solidFill>
                <a:effectLst/>
                <a:latin typeface="+mn-lt"/>
                <a:ea typeface="+mn-ea"/>
                <a:cs typeface="+mn-cs"/>
              </a:rPr>
              <a:t> und mehrere Kollegen mit einem ökonometrischen Modell die Wirkung von Wetterkapriolen auf die globale Produktivität der Landwirtschaft abgeschätzt. Laut ihrer Veröffentlichung hat die Produktivität seit 1961 dadurch um etwa 21 Prozent abgenommen.</a:t>
            </a:r>
          </a:p>
          <a:p>
            <a:endParaRPr lang="de-DE" sz="1200" b="0" i="0" u="none" strike="noStrike" dirty="0">
              <a:solidFill>
                <a:schemeClr val="tx1"/>
              </a:solidFill>
              <a:effectLst/>
              <a:latin typeface="+mn-lt"/>
              <a:ea typeface="+mn-ea"/>
              <a:cs typeface="+mn-cs"/>
            </a:endParaRPr>
          </a:p>
          <a:p>
            <a:r>
              <a:rPr lang="de-DE" sz="1200" b="0" i="0" u="none" strike="noStrike" dirty="0">
                <a:solidFill>
                  <a:schemeClr val="tx1"/>
                </a:solidFill>
                <a:effectLst/>
                <a:latin typeface="+mn-lt"/>
                <a:ea typeface="+mn-ea"/>
                <a:cs typeface="+mn-cs"/>
              </a:rPr>
              <a:t>Diese Verlangsamung des Produktivitätszuwachses ist gleichbedeutend mit einem Verlust des Produktivitätsfortschritts durch landwirtschaftliche Forschung von sieben Jahren. Der Effekt ist in den tropischen Regionen in Afrika, Lateinamerika oder der Karibik mit 26 bis 34 Prozent weit höher.“</a:t>
            </a:r>
          </a:p>
          <a:p>
            <a:endParaRPr lang="de-DE" dirty="0"/>
          </a:p>
        </p:txBody>
      </p:sp>
    </p:spTree>
    <p:extLst>
      <p:ext uri="{BB962C8B-B14F-4D97-AF65-F5344CB8AC3E}">
        <p14:creationId xmlns:p14="http://schemas.microsoft.com/office/powerpoint/2010/main" val="21006279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lgn="l">
              <a:defRPr/>
            </a:pPr>
            <a:r>
              <a:rPr lang="de-DE" sz="1200" dirty="0">
                <a:solidFill>
                  <a:schemeClr val="tx1"/>
                </a:solidFill>
                <a:effectLst/>
                <a:latin typeface="+mn-lt"/>
                <a:ea typeface="+mn-ea"/>
                <a:cs typeface="+mn-cs"/>
              </a:rPr>
              <a:t>Selbst wenn die weltweiten Länder ihre jeweiligen Selbstverpflichtungen erfüllen, würde das die Erwärmung lediglich auf 2,6 bis 2,9 Grad beschränken, schätzen Experten (WMO). Das Ziel der deutschen Bundesregierung ist es, den Anstieg der Temperatur im Vergleich zur vorindustriellen Zeit auf 2°C zu begrenzen. Parallel zu den Klimaschutzbemühungen sollen die Auswirkungen des Klimawandels abgeschwächt werden. Das langfristige Ziel von Anpassungsstrategien ist es, die Anfälligkeit durch den Klimawandel zu reduzieren und die Anpassungsfähigkeit zu verbessern. Die „Deutsche Anpassungsstrategie an den Klimawandel“ wurde 2008 durch die deutsche Bundesregierung erstellt. Man findet sie unter</a:t>
            </a:r>
            <a:r>
              <a:rPr lang="de-DE" b="0" i="0" u="none" strike="noStrike" dirty="0">
                <a:solidFill>
                  <a:srgbClr val="333333"/>
                </a:solidFill>
                <a:latin typeface="Quodana"/>
              </a:rPr>
              <a:t> https://www.bmu.de/themen/klima-energie/klimaschutz/anpassung-an-den-klimawandel/links/ </a:t>
            </a:r>
          </a:p>
          <a:p>
            <a:pPr algn="l">
              <a:defRPr/>
            </a:pPr>
            <a:endParaRPr lang="de-DE" b="0" i="0" u="none" strike="noStrike" dirty="0">
              <a:solidFill>
                <a:srgbClr val="333333"/>
              </a:solidFill>
              <a:latin typeface="Quodana"/>
            </a:endParaRPr>
          </a:p>
          <a:p>
            <a:pPr algn="l">
              <a:defRPr/>
            </a:pPr>
            <a:r>
              <a:rPr lang="de-DE" b="0" i="0" u="none" strike="noStrike" dirty="0">
                <a:solidFill>
                  <a:srgbClr val="333333"/>
                </a:solidFill>
                <a:latin typeface="Quodana"/>
              </a:rPr>
              <a:t>BERLIN </a:t>
            </a:r>
            <a:r>
              <a:rPr lang="de-DE" b="0" i="1" u="none" strike="noStrike" dirty="0">
                <a:solidFill>
                  <a:srgbClr val="333333"/>
                </a:solidFill>
                <a:latin typeface="Quodana"/>
              </a:rPr>
              <a:t>taz </a:t>
            </a:r>
            <a:r>
              <a:rPr lang="de-DE" b="0" i="0" u="none" strike="noStrike" dirty="0">
                <a:solidFill>
                  <a:srgbClr val="333333"/>
                </a:solidFill>
                <a:latin typeface="Quodana"/>
              </a:rPr>
              <a:t>(07/2020): Die nächsten fünf Jahre dürften heiß werden. Schon in einem davon könnte die globale Durchschnittstemperatur mehr als 1,5 Grad über dem vorindustriellen Niveau liegen, wie neue </a:t>
            </a:r>
            <a:r>
              <a:rPr lang="de-DE" b="0" i="0" u="sng" strike="noStrike" dirty="0">
                <a:solidFill>
                  <a:srgbClr val="CA0C2B"/>
                </a:solidFill>
                <a:latin typeface="Quodana"/>
                <a:hlinkClick r:id="rId3" tooltip="https://public.wmo.int/en/media/press-release/new-climate-predictions-assess-global-temperatures-coming-five-years"/>
              </a:rPr>
              <a:t>Prognosen der Weltwetterorganisation (WMO)</a:t>
            </a:r>
            <a:r>
              <a:rPr lang="de-DE" b="0" i="0" u="none" strike="noStrike" dirty="0">
                <a:solidFill>
                  <a:srgbClr val="333333"/>
                </a:solidFill>
                <a:latin typeface="Quodana"/>
              </a:rPr>
              <a:t> zeigen. Die Wahrscheinlichkeit dafür liege bei 20 Prozent.</a:t>
            </a:r>
            <a:endParaRPr dirty="0"/>
          </a:p>
          <a:p>
            <a:pPr algn="l">
              <a:defRPr/>
            </a:pPr>
            <a:r>
              <a:rPr lang="de-DE" b="0" i="0" u="none" strike="noStrike" dirty="0">
                <a:solidFill>
                  <a:srgbClr val="333333"/>
                </a:solidFill>
                <a:latin typeface="Quodana"/>
              </a:rPr>
              <a:t>Dass zumindest ein einzelner Monat die 1,5-Grad-Marke knackt, ist den UN-</a:t>
            </a:r>
            <a:r>
              <a:rPr lang="de-DE" b="0" i="0" u="none" strike="noStrike" dirty="0" err="1">
                <a:solidFill>
                  <a:srgbClr val="333333"/>
                </a:solidFill>
                <a:latin typeface="Quodana"/>
              </a:rPr>
              <a:t>Meteorolog</a:t>
            </a:r>
            <a:r>
              <a:rPr lang="de-DE" b="0" i="0" u="none" strike="noStrike" dirty="0">
                <a:solidFill>
                  <a:srgbClr val="333333"/>
                </a:solidFill>
                <a:latin typeface="Quodana"/>
              </a:rPr>
              <a:t>*innen zufolge mit 70 Prozent sogar ziemlich wahrscheinlich.</a:t>
            </a:r>
            <a:endParaRPr dirty="0"/>
          </a:p>
          <a:p>
            <a:pPr marL="0" marR="0" lvl="0" indent="0" algn="l" defTabSz="914400" eaLnBrk="1" fontAlgn="auto" latinLnBrk="0" hangingPunct="1">
              <a:lnSpc>
                <a:spcPct val="100000"/>
              </a:lnSpc>
              <a:spcBef>
                <a:spcPts val="0"/>
              </a:spcBef>
              <a:spcAft>
                <a:spcPts val="0"/>
              </a:spcAft>
              <a:buClrTx/>
              <a:buSzTx/>
              <a:buFontTx/>
              <a:buNone/>
              <a:tabLst/>
              <a:defRPr/>
            </a:pPr>
            <a:r>
              <a:rPr lang="de-DE" dirty="0"/>
              <a:t>6. IPCC-Bericht: Es wir davon ausgegangen, dass der Temperaturanstieg von 1,5°C weltweit bereits 2030 erreicht wird statt wie bisher angenommen in 2040!</a:t>
            </a:r>
          </a:p>
          <a:p>
            <a:pPr algn="l">
              <a:defRPr/>
            </a:pPr>
            <a:endParaRPr lang="de-DE" b="0" i="0" u="none" strike="noStrike" dirty="0">
              <a:solidFill>
                <a:srgbClr val="333333"/>
              </a:solidFill>
              <a:latin typeface="Quodana"/>
            </a:endParaRPr>
          </a:p>
          <a:p>
            <a:pPr algn="l">
              <a:defRPr/>
            </a:pPr>
            <a:r>
              <a:rPr lang="de-DE" b="0" i="0" u="none" strike="noStrike" dirty="0">
                <a:solidFill>
                  <a:srgbClr val="333333"/>
                </a:solidFill>
                <a:latin typeface="Quodana"/>
              </a:rPr>
              <a:t>Die Erde ist derzeit durchschnittlich bereits mehr als ein Grad heißer als vor der Industrialisierung im 19. Jahrhundert. Dass es dabei in den kommenden fünf Jahren bleibt, kann laut WMO als mehr oder weniger sicher gelten.</a:t>
            </a:r>
            <a:endParaRPr dirty="0"/>
          </a:p>
          <a:p>
            <a:pPr algn="l">
              <a:defRPr/>
            </a:pPr>
            <a:r>
              <a:rPr lang="de-DE" b="0" i="0" u="none" strike="noStrike" dirty="0">
                <a:solidFill>
                  <a:srgbClr val="333333"/>
                </a:solidFill>
                <a:latin typeface="Quodana"/>
              </a:rPr>
              <a:t>Die Welt rast also darauf zu, ein Ziel des Pariser Weltklimaabkommens zu verfehlen: Man wolle den Anstieg der globalen Temperatur bei „deutlich unter zwei Grad“, möglichst aber bei 1,5 Grad stoppen, heißt es in dem Klimavertrag von 2015. Dabei geht es zwar um einen jahrzehntelangen Trend, die aktuellen Berechnungen der WMO zeigen aber: Die Welt könnte zumindest temporär sehr bald in solche Temperatursphären vordringen.</a:t>
            </a:r>
            <a:endParaRPr dirty="0"/>
          </a:p>
          <a:p>
            <a:pPr algn="l">
              <a:defRPr/>
            </a:pPr>
            <a:endParaRPr lang="de-DE" b="0" i="0" u="none" strike="noStrike" dirty="0">
              <a:solidFill>
                <a:srgbClr val="333333"/>
              </a:solidFill>
              <a:latin typeface="Quodana"/>
            </a:endParaRPr>
          </a:p>
          <a:p>
            <a:pPr algn="l">
              <a:defRPr/>
            </a:pPr>
            <a:r>
              <a:rPr lang="de-DE" b="0" i="0" u="none" strike="noStrike" dirty="0">
                <a:solidFill>
                  <a:srgbClr val="333333"/>
                </a:solidFill>
                <a:latin typeface="Quodana"/>
              </a:rPr>
              <a:t>Dem Weltklimarat IPCC zufolge droht </a:t>
            </a:r>
            <a:r>
              <a:rPr lang="de-DE" b="0" i="0" u="sng" strike="noStrike" dirty="0">
                <a:solidFill>
                  <a:srgbClr val="CA0C2B"/>
                </a:solidFill>
                <a:latin typeface="Quodana"/>
                <a:hlinkClick r:id="rId4" tooltip="https://taz.de/Neuer-Bericht-des-Weltklimarats/!5541911/"/>
              </a:rPr>
              <a:t>jenseits der 1,5 Grad die Aktivierung sogenannter Kippelemente</a:t>
            </a:r>
            <a:r>
              <a:rPr lang="de-DE" b="0" i="0" u="none" strike="noStrike" dirty="0">
                <a:solidFill>
                  <a:srgbClr val="333333"/>
                </a:solidFill>
                <a:latin typeface="Quodana"/>
              </a:rPr>
              <a:t>. Das sind Teile des Erdsystems, die das Klima zurzeit noch stabilisieren. Kippen sie, befeuern sie die Erderwärmung. Beispiel Permafrost: Dieser dauerhaft gefrorene Boden speichert riesige Mengen Methan. Taut er auf, entweicht das hochwirksame Treibhausgas in die Atmosphäre. Die Klimakrise verstärkt sich dann also selbst.</a:t>
            </a:r>
            <a:endParaRPr dirty="0"/>
          </a:p>
          <a:p>
            <a:pPr algn="l">
              <a:defRPr/>
            </a:pPr>
            <a:r>
              <a:rPr lang="de-DE" b="0" i="0" u="none" strike="noStrike" dirty="0">
                <a:solidFill>
                  <a:srgbClr val="333333"/>
                </a:solidFill>
                <a:latin typeface="Quodana"/>
              </a:rPr>
              <a:t>Ein möglicher Rückgang der globalen Emissionen infolge der </a:t>
            </a:r>
            <a:r>
              <a:rPr lang="de-DE" b="0" i="0" u="none" strike="noStrike" dirty="0" err="1">
                <a:solidFill>
                  <a:srgbClr val="333333"/>
                </a:solidFill>
                <a:latin typeface="Quodana"/>
              </a:rPr>
              <a:t>Coronakrise</a:t>
            </a:r>
            <a:r>
              <a:rPr lang="de-DE" b="0" i="0" u="none" strike="noStrike" dirty="0">
                <a:solidFill>
                  <a:srgbClr val="333333"/>
                </a:solidFill>
                <a:latin typeface="Quodana"/>
              </a:rPr>
              <a:t> ist in den Zahlen der WMO nicht berücksichtigt, denn so kurzfristig reagiert das Erdsystem in dieser Hinsicht nicht.</a:t>
            </a:r>
            <a:endParaRPr dirty="0"/>
          </a:p>
          <a:p>
            <a:pPr algn="l">
              <a:defRPr/>
            </a:pPr>
            <a:r>
              <a:rPr lang="de-DE" b="0" i="0" u="none" strike="noStrike" dirty="0">
                <a:solidFill>
                  <a:srgbClr val="333333"/>
                </a:solidFill>
                <a:latin typeface="Quodana"/>
              </a:rPr>
              <a:t>„Weil CO2 sehr lange in der Atmosphäre bleibt, ist von einem gewissen Rückgang der Emissionen dieses Jahr nicht zu erwarten, dass er die Konzentration von CO2 in der Atmosphäre reduziert, die den Temperaturanstieg schon weltweit antreibt“, sagte WMO-Chef Petteri </a:t>
            </a:r>
            <a:r>
              <a:rPr lang="de-DE" b="0" i="0" u="none" strike="noStrike" dirty="0" err="1">
                <a:solidFill>
                  <a:srgbClr val="333333"/>
                </a:solidFill>
                <a:latin typeface="Quodana"/>
              </a:rPr>
              <a:t>Taalas</a:t>
            </a:r>
            <a:r>
              <a:rPr lang="de-DE" b="0" i="0" u="none" strike="noStrike" dirty="0">
                <a:solidFill>
                  <a:srgbClr val="333333"/>
                </a:solidFill>
                <a:latin typeface="Quodana"/>
              </a:rPr>
              <a:t> am Donnerstag bei der Vorstellung der Ergebnisse</a:t>
            </a:r>
            <a:endParaRPr lang="de-DE"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10</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Titelfolie">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54666"/>
            <a:ext cx="9144000" cy="2201849"/>
          </a:xfrm>
          <a:prstGeom prst="rect">
            <a:avLst/>
          </a:prstGeom>
        </p:spPr>
        <p:txBody>
          <a:bodyPr anchor="t">
            <a:normAutofit/>
          </a:bodyPr>
          <a:lstStyle>
            <a:lvl1pPr algn="ctr">
              <a:defRPr sz="5400"/>
            </a:lvl1pPr>
          </a:lstStyle>
          <a:p>
            <a:pPr>
              <a:defRPr/>
            </a:pPr>
            <a:r>
              <a:rPr lang="de-DE"/>
              <a:t>Mastertitelformat bearbeiten</a:t>
            </a:r>
          </a:p>
        </p:txBody>
      </p:sp>
      <p:pic>
        <p:nvPicPr>
          <p:cNvPr id="5" name="Grafik 9"/>
          <p:cNvPicPr>
            <a:picLocks noChangeAspect="1"/>
          </p:cNvPicPr>
          <p:nvPr userDrawn="1"/>
        </p:nvPicPr>
        <p:blipFill>
          <a:blip r:embed="rId2"/>
          <a:stretch/>
        </p:blipFill>
        <p:spPr bwMode="auto">
          <a:xfrm>
            <a:off x="9852660" y="4800437"/>
            <a:ext cx="2328469" cy="2057989"/>
          </a:xfrm>
          <a:prstGeom prst="rect">
            <a:avLst/>
          </a:prstGeom>
        </p:spPr>
      </p:pic>
      <p:sp>
        <p:nvSpPr>
          <p:cNvPr id="6" name="Textfeld 11"/>
          <p:cNvSpPr>
            <a:spLocks noAdjustHandles="1"/>
          </p:cNvSpPr>
          <p:nvPr userDrawn="1"/>
        </p:nvSpPr>
        <p:spPr bwMode="auto">
          <a:xfrm>
            <a:off x="440055" y="4980243"/>
            <a:ext cx="3166110" cy="261610"/>
          </a:xfrm>
          <a:prstGeom prst="rect">
            <a:avLst/>
          </a:prstGeom>
          <a:noFill/>
        </p:spPr>
        <p:txBody>
          <a:bodyPr wrap="square" rtlCol="0">
            <a:spAutoFit/>
          </a:bodyPr>
          <a:lstStyle/>
          <a:p>
            <a:pPr>
              <a:defRPr/>
            </a:pPr>
            <a:r>
              <a:rPr lang="de-DE" sz="1100">
                <a:latin typeface="Times New Roman"/>
                <a:cs typeface="Times New Roman"/>
              </a:rPr>
              <a:t>Ein Gemeinschaftsprojekt von:</a:t>
            </a:r>
          </a:p>
        </p:txBody>
      </p:sp>
      <p:sp>
        <p:nvSpPr>
          <p:cNvPr id="7" name="Textfeld 12"/>
          <p:cNvSpPr>
            <a:spLocks noAdjustHandles="1"/>
          </p:cNvSpPr>
          <p:nvPr userDrawn="1"/>
        </p:nvSpPr>
        <p:spPr bwMode="auto">
          <a:xfrm>
            <a:off x="1524000" y="3665264"/>
            <a:ext cx="9144000" cy="1569660"/>
          </a:xfrm>
          <a:prstGeom prst="rect">
            <a:avLst/>
          </a:prstGeom>
          <a:noFill/>
        </p:spPr>
        <p:txBody>
          <a:bodyPr wrap="square" rtlCol="0">
            <a:spAutoFit/>
          </a:bodyPr>
          <a:lstStyle/>
          <a:p>
            <a:pPr algn="ctr">
              <a:defRPr/>
            </a:pPr>
            <a:r>
              <a:rPr lang="de-DE" sz="2400">
                <a:latin typeface="Calibri"/>
                <a:ea typeface="Calibri"/>
                <a:cs typeface="Times New Roman"/>
              </a:rPr>
              <a:t>Bildun</a:t>
            </a:r>
            <a:r>
              <a:rPr lang="de-DE" sz="2400">
                <a:solidFill>
                  <a:schemeClr val="accent1"/>
                </a:solidFill>
                <a:latin typeface="Calibri"/>
                <a:ea typeface="Calibri"/>
                <a:cs typeface="Times New Roman"/>
              </a:rPr>
              <a:t>G</a:t>
            </a:r>
            <a:r>
              <a:rPr lang="de-DE" sz="2400">
                <a:latin typeface="Calibri"/>
                <a:ea typeface="Calibri"/>
                <a:cs typeface="Times New Roman"/>
              </a:rPr>
              <a:t> zur </a:t>
            </a:r>
            <a:r>
              <a:rPr lang="de-DE" sz="2400">
                <a:solidFill>
                  <a:schemeClr val="accent1"/>
                </a:solidFill>
                <a:latin typeface="Calibri"/>
                <a:ea typeface="Calibri"/>
                <a:cs typeface="Times New Roman"/>
              </a:rPr>
              <a:t>N</a:t>
            </a:r>
            <a:r>
              <a:rPr lang="de-DE" sz="2400">
                <a:latin typeface="Calibri"/>
                <a:ea typeface="Calibri"/>
                <a:cs typeface="Times New Roman"/>
              </a:rPr>
              <a:t>achhalt</a:t>
            </a:r>
            <a:r>
              <a:rPr lang="de-DE" sz="2400">
                <a:solidFill>
                  <a:schemeClr val="accent1"/>
                </a:solidFill>
                <a:latin typeface="Calibri"/>
                <a:ea typeface="Calibri"/>
                <a:cs typeface="Times New Roman"/>
              </a:rPr>
              <a:t>I</a:t>
            </a:r>
            <a:r>
              <a:rPr lang="de-DE" sz="2400">
                <a:latin typeface="Calibri"/>
                <a:ea typeface="Calibri"/>
                <a:cs typeface="Times New Roman"/>
              </a:rPr>
              <a:t>gen </a:t>
            </a:r>
            <a:r>
              <a:rPr lang="de-DE" sz="2400">
                <a:solidFill>
                  <a:schemeClr val="accent1"/>
                </a:solidFill>
                <a:latin typeface="Calibri"/>
                <a:ea typeface="Calibri"/>
                <a:cs typeface="Times New Roman"/>
              </a:rPr>
              <a:t>A</a:t>
            </a:r>
            <a:r>
              <a:rPr lang="de-DE" sz="2400">
                <a:latin typeface="Calibri"/>
                <a:ea typeface="Calibri"/>
                <a:cs typeface="Times New Roman"/>
              </a:rPr>
              <a:t>npassung der </a:t>
            </a:r>
            <a:r>
              <a:rPr lang="de-DE" sz="2400">
                <a:solidFill>
                  <a:schemeClr val="accent1"/>
                </a:solidFill>
                <a:latin typeface="Calibri"/>
                <a:ea typeface="Calibri"/>
                <a:cs typeface="Times New Roman"/>
              </a:rPr>
              <a:t>L</a:t>
            </a:r>
            <a:r>
              <a:rPr lang="de-DE" sz="2400">
                <a:latin typeface="Calibri"/>
                <a:ea typeface="Calibri"/>
                <a:cs typeface="Times New Roman"/>
              </a:rPr>
              <a:t>andwirtschaft in Deutschland an den Klimawandel – Sensibilisieren, Informieren, Qualifizieren</a:t>
            </a:r>
            <a:endParaRPr lang="de-DE" sz="1100">
              <a:latin typeface="Calibri"/>
              <a:ea typeface="Calibri"/>
              <a:cs typeface="Times New Roman"/>
            </a:endParaRPr>
          </a:p>
          <a:p>
            <a:pPr algn="ctr">
              <a:defRPr/>
            </a:pPr>
            <a:r>
              <a:rPr lang="de-DE" sz="2400">
                <a:solidFill>
                  <a:schemeClr val="accent1"/>
                </a:solidFill>
                <a:latin typeface="Calibri"/>
                <a:ea typeface="Calibri"/>
                <a:cs typeface="Times New Roman"/>
              </a:rPr>
              <a:t>(GeNIAL)</a:t>
            </a:r>
            <a:endParaRPr lang="de-DE" sz="1100">
              <a:solidFill>
                <a:schemeClr val="accent1"/>
              </a:solidFill>
              <a:latin typeface="Calibri"/>
              <a:ea typeface="Calibri"/>
              <a:cs typeface="Times New Roman"/>
            </a:endParaRPr>
          </a:p>
          <a:p>
            <a:pPr algn="ctr">
              <a:defRPr/>
            </a:pPr>
            <a:endParaRPr lang="de-DE" sz="2400"/>
          </a:p>
        </p:txBody>
      </p:sp>
      <p:pic>
        <p:nvPicPr>
          <p:cNvPr id="8" name="Grafik 10"/>
          <p:cNvPicPr>
            <a:picLocks noChangeAspect="1"/>
          </p:cNvPicPr>
          <p:nvPr userDrawn="1"/>
        </p:nvPicPr>
        <p:blipFill>
          <a:blip r:embed="rId3"/>
          <a:stretch/>
        </p:blipFill>
        <p:spPr bwMode="auto">
          <a:xfrm>
            <a:off x="672662" y="5934368"/>
            <a:ext cx="2499089" cy="415245"/>
          </a:xfrm>
          <a:prstGeom prst="rect">
            <a:avLst/>
          </a:prstGeom>
        </p:spPr>
      </p:pic>
      <p:pic>
        <p:nvPicPr>
          <p:cNvPr id="9" name="Grafik 14"/>
          <p:cNvPicPr>
            <a:picLocks noChangeAspect="1"/>
          </p:cNvPicPr>
          <p:nvPr userDrawn="1"/>
        </p:nvPicPr>
        <p:blipFill>
          <a:blip r:embed="rId4"/>
          <a:stretch/>
        </p:blipFill>
        <p:spPr bwMode="auto">
          <a:xfrm>
            <a:off x="3735728" y="5790078"/>
            <a:ext cx="1407078" cy="703822"/>
          </a:xfrm>
          <a:prstGeom prst="rect">
            <a:avLst/>
          </a:prstGeom>
        </p:spPr>
      </p:pic>
      <p:pic>
        <p:nvPicPr>
          <p:cNvPr id="10" name="Grafik 15"/>
          <p:cNvPicPr>
            <a:picLocks noChangeAspect="1"/>
          </p:cNvPicPr>
          <p:nvPr userDrawn="1"/>
        </p:nvPicPr>
        <p:blipFill>
          <a:blip r:embed="rId5"/>
          <a:stretch/>
        </p:blipFill>
        <p:spPr bwMode="auto">
          <a:xfrm>
            <a:off x="5706784" y="5897843"/>
            <a:ext cx="817193" cy="451770"/>
          </a:xfrm>
          <a:prstGeom prst="rect">
            <a:avLst/>
          </a:prstGeom>
        </p:spPr>
      </p:pic>
      <p:pic>
        <p:nvPicPr>
          <p:cNvPr id="11" name="Grafik 16"/>
          <p:cNvPicPr/>
          <p:nvPr userDrawn="1"/>
        </p:nvPicPr>
        <p:blipFill>
          <a:blip r:embed="rId6"/>
          <a:stretch/>
        </p:blipFill>
        <p:spPr bwMode="auto">
          <a:xfrm>
            <a:off x="7087955" y="5633544"/>
            <a:ext cx="1503395" cy="768131"/>
          </a:xfrm>
          <a:prstGeom prst="rect">
            <a:avLst/>
          </a:prstGeom>
        </p:spPr>
      </p:pic>
      <p:pic>
        <p:nvPicPr>
          <p:cNvPr id="12" name="Grafik 17"/>
          <p:cNvPicPr>
            <a:picLocks noChangeAspect="1"/>
          </p:cNvPicPr>
          <p:nvPr userDrawn="1"/>
        </p:nvPicPr>
        <p:blipFill>
          <a:blip r:embed="rId7"/>
          <a:stretch/>
        </p:blipFill>
        <p:spPr bwMode="auto">
          <a:xfrm>
            <a:off x="9532882" y="153416"/>
            <a:ext cx="2504247" cy="104113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Mastertitelformat bearbeiten</a:t>
            </a: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cxnSp>
        <p:nvCxnSpPr>
          <p:cNvPr id="7"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9" name="Fußzeilenplatzhalter 3"/>
          <p:cNvSpPr>
            <a:spLocks noGrp="1"/>
          </p:cNvSpPr>
          <p:nvPr>
            <p:ph type="ftr" sz="quarter" idx="10"/>
          </p:nvPr>
        </p:nvSpPr>
        <p:spPr bwMode="auto"/>
        <p:txBody>
          <a:bodyPr/>
          <a:lstStyle/>
          <a:p>
            <a:pPr>
              <a:defRPr/>
            </a:pPr>
            <a:r>
              <a:rPr lang="de-DE"/>
              <a:t>Allgemeines zum Klimawandel</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obj" preserve="1" userDrawn="1">
  <p:cSld name="Arbeitsauftrag">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hasCustomPrompt="1"/>
          </p:nvPr>
        </p:nvSpPr>
        <p:spPr bwMode="auto">
          <a:xfrm>
            <a:off x="838200" y="365125"/>
            <a:ext cx="9701462" cy="918528"/>
          </a:xfrm>
          <a:prstGeom prst="rect">
            <a:avLst/>
          </a:prstGeom>
        </p:spPr>
        <p:txBody>
          <a:bodyPr anchor="ctr">
            <a:normAutofit/>
          </a:bodyPr>
          <a:lstStyle>
            <a:lvl1pPr>
              <a:defRPr sz="3600" b="0">
                <a:solidFill>
                  <a:schemeClr val="accent1"/>
                </a:solidFill>
              </a:defRPr>
            </a:lvl1pPr>
          </a:lstStyle>
          <a:p>
            <a:pPr>
              <a:defRPr/>
            </a:pPr>
            <a:r>
              <a:rPr lang="de-DE"/>
              <a:t>Arbeitsauftrag</a:t>
            </a:r>
            <a:endParaRP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pic>
        <p:nvPicPr>
          <p:cNvPr id="7" name="Grafik 6"/>
          <p:cNvPicPr>
            <a:picLocks noChangeAspect="1"/>
          </p:cNvPicPr>
          <p:nvPr userDrawn="1"/>
        </p:nvPicPr>
        <p:blipFill>
          <a:blip r:embed="rId3"/>
          <a:stretch/>
        </p:blipFill>
        <p:spPr bwMode="auto">
          <a:xfrm flipH="1">
            <a:off x="10629899" y="348299"/>
            <a:ext cx="723900" cy="723900"/>
          </a:xfrm>
          <a:prstGeom prst="rect">
            <a:avLst/>
          </a:prstGeom>
        </p:spPr>
      </p:pic>
      <p:cxnSp>
        <p:nvCxnSpPr>
          <p:cNvPr id="8"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10" name="Fußzeilenplatzhalter 3"/>
          <p:cNvSpPr>
            <a:spLocks noGrp="1"/>
          </p:cNvSpPr>
          <p:nvPr>
            <p:ph type="ftr" sz="quarter" idx="10"/>
          </p:nvPr>
        </p:nvSpPr>
        <p:spPr bwMode="auto"/>
        <p:txBody>
          <a:bodyPr/>
          <a:lstStyle/>
          <a:p>
            <a:pPr>
              <a:defRPr/>
            </a:pPr>
            <a:r>
              <a:rPr lang="de-DE"/>
              <a:t>Allgemeines zum Klimawandel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Zwei Inhalte">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Inhaltsplatzhalter 2"/>
          <p:cNvSpPr>
            <a:spLocks noGrp="1"/>
          </p:cNvSpPr>
          <p:nvPr>
            <p:ph sz="half" idx="1"/>
          </p:nvPr>
        </p:nvSpPr>
        <p:spPr bwMode="auto">
          <a:xfrm>
            <a:off x="838200" y="1463040"/>
            <a:ext cx="5181600" cy="4713923"/>
          </a:xfrm>
          <a:prstGeom prst="rect">
            <a:avLst/>
          </a:prstGeo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6" name="Inhaltsplatzhalter 3"/>
          <p:cNvSpPr>
            <a:spLocks noGrp="1"/>
          </p:cNvSpPr>
          <p:nvPr>
            <p:ph sz="half" idx="2"/>
          </p:nvPr>
        </p:nvSpPr>
        <p:spPr bwMode="auto">
          <a:xfrm>
            <a:off x="6172200" y="1463040"/>
            <a:ext cx="5181600" cy="4713923"/>
          </a:xfrm>
          <a:prstGeom prst="rect">
            <a:avLst/>
          </a:prstGeo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7"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Mastertitelformat bearbeiten</a:t>
            </a:r>
          </a:p>
        </p:txBody>
      </p:sp>
      <p:cxnSp>
        <p:nvCxnSpPr>
          <p:cNvPr id="8" name="Gerader Verbinder 10"/>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11"/>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Nur Titel">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Mastertitelformat bearbeiten</a:t>
            </a:r>
          </a:p>
        </p:txBody>
      </p:sp>
      <p:cxnSp>
        <p:nvCxnSpPr>
          <p:cNvPr id="6" name="Gerader Verbinder 6"/>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extfeld 7"/>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cxnSp>
        <p:nvCxnSpPr>
          <p:cNvPr id="5" name="Gerader Verbinder 4"/>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Fußzeilenplatzhalter 1"/>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de-DE"/>
              <a:t>Allgemeines zum Klimawandel</a:t>
            </a: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49.emf"/><Relationship Id="rId4" Type="http://schemas.openxmlformats.org/officeDocument/2006/relationships/package" Target="../embeddings/Microsoft_Word_Document.docx"/></Relationships>
</file>

<file path=ppt/slides/_rels/slide4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https://um.baden-wuerttemberg.de/fileadmin/redaktion/m-um/intern/Dateien/Dokumente/4_Klima/Klimawandel/Anpassungsstrategie.pdf" TargetMode="External"/><Relationship Id="rId2" Type="http://schemas.openxmlformats.org/officeDocument/2006/relationships/hyperlink" Target="https://um.baden-wuerttemberg.de/fileadmin/redaktion/m-um/intern/Dateien/Dokumente/4_Klima/Klimawandel/%20Anpassungsstrategie.pdf"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ufz.de/index.php?de=37937"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3999" y="1308265"/>
            <a:ext cx="9144000" cy="2233042"/>
          </a:xfrm>
        </p:spPr>
        <p:txBody>
          <a:bodyPr/>
          <a:lstStyle/>
          <a:p>
            <a:pPr>
              <a:defRPr/>
            </a:pPr>
            <a:r>
              <a:rPr lang="de-DE"/>
              <a:t>Allgemeines zum Klimawandel</a:t>
            </a:r>
            <a:endParaRPr/>
          </a:p>
        </p:txBody>
      </p:sp>
      <p:pic>
        <p:nvPicPr>
          <p:cNvPr id="6" name="Grafik 3"/>
          <p:cNvPicPr>
            <a:picLocks noChangeAspect="1"/>
          </p:cNvPicPr>
          <p:nvPr/>
        </p:nvPicPr>
        <p:blipFill>
          <a:blip r:embed="rId3"/>
          <a:stretch/>
        </p:blipFill>
        <p:spPr bwMode="auto">
          <a:xfrm>
            <a:off x="4758867" y="2052000"/>
            <a:ext cx="2674263" cy="1504935"/>
          </a:xfrm>
          <a:prstGeom prst="rect">
            <a:avLst/>
          </a:prstGeom>
        </p:spPr>
      </p:pic>
      <p:pic>
        <p:nvPicPr>
          <p:cNvPr id="7" name="Grafik 4"/>
          <p:cNvPicPr>
            <a:picLocks noChangeAspect="1"/>
          </p:cNvPicPr>
          <p:nvPr/>
        </p:nvPicPr>
        <p:blipFill>
          <a:blip r:embed="rId4"/>
          <a:stretch/>
        </p:blipFill>
        <p:spPr bwMode="auto">
          <a:xfrm>
            <a:off x="7795388" y="2050104"/>
            <a:ext cx="2237858" cy="1504935"/>
          </a:xfrm>
          <a:prstGeom prst="rect">
            <a:avLst/>
          </a:prstGeom>
        </p:spPr>
      </p:pic>
      <p:sp>
        <p:nvSpPr>
          <p:cNvPr id="8" name="Textfeld 4">
            <a:extLst>
              <a:ext uri="{FF2B5EF4-FFF2-40B4-BE49-F238E27FC236}">
                <a16:creationId xmlns:a16="http://schemas.microsoft.com/office/drawing/2014/main" id="{46EEB461-23B9-4B5F-B55D-2AA93F874990}"/>
              </a:ext>
            </a:extLst>
          </p:cNvPr>
          <p:cNvSpPr txBox="1">
            <a:spLocks/>
          </p:cNvSpPr>
          <p:nvPr/>
        </p:nvSpPr>
        <p:spPr bwMode="auto">
          <a:xfrm>
            <a:off x="4683830" y="3554904"/>
            <a:ext cx="2348035" cy="216982"/>
          </a:xfrm>
          <a:prstGeom prst="rect">
            <a:avLst/>
          </a:prstGeom>
          <a:noFill/>
          <a:ln>
            <a:noFill/>
          </a:ln>
        </p:spPr>
        <p:txBody>
          <a:bodyPr wrap="square" rtlCol="0">
            <a:sp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Font typeface="Arial"/>
              <a:buNone/>
              <a:defRPr/>
            </a:pPr>
            <a:r>
              <a:rPr lang="de-DE" sz="900" dirty="0"/>
              <a:t>Überschwemmter </a:t>
            </a:r>
            <a:r>
              <a:rPr lang="de-DE" sz="900" dirty="0" err="1"/>
              <a:t>Acker,Bodensee</a:t>
            </a:r>
            <a:r>
              <a:rPr lang="de-DE" sz="900" dirty="0"/>
              <a:t>-Stiftung</a:t>
            </a:r>
          </a:p>
        </p:txBody>
      </p:sp>
      <p:sp>
        <p:nvSpPr>
          <p:cNvPr id="2" name="Rechteck 1">
            <a:extLst>
              <a:ext uri="{FF2B5EF4-FFF2-40B4-BE49-F238E27FC236}">
                <a16:creationId xmlns:a16="http://schemas.microsoft.com/office/drawing/2014/main" id="{A668E109-AED5-4E4E-BA9A-575FC0AAAD4D}"/>
              </a:ext>
            </a:extLst>
          </p:cNvPr>
          <p:cNvSpPr/>
          <p:nvPr/>
        </p:nvSpPr>
        <p:spPr>
          <a:xfrm>
            <a:off x="1919536" y="3514974"/>
            <a:ext cx="1452642" cy="230832"/>
          </a:xfrm>
          <a:prstGeom prst="rect">
            <a:avLst/>
          </a:prstGeom>
        </p:spPr>
        <p:txBody>
          <a:bodyPr wrap="none">
            <a:spAutoFit/>
          </a:bodyPr>
          <a:lstStyle/>
          <a:p>
            <a:r>
              <a:rPr lang="de-DE" sz="900" dirty="0"/>
              <a:t>Trockener Boden, </a:t>
            </a:r>
            <a:r>
              <a:rPr lang="de-DE" sz="900" dirty="0" err="1"/>
              <a:t>pixabay</a:t>
            </a:r>
            <a:endParaRPr lang="de-DE" sz="900" dirty="0"/>
          </a:p>
        </p:txBody>
      </p:sp>
      <p:sp>
        <p:nvSpPr>
          <p:cNvPr id="9" name="Rechteck 8">
            <a:extLst>
              <a:ext uri="{FF2B5EF4-FFF2-40B4-BE49-F238E27FC236}">
                <a16:creationId xmlns:a16="http://schemas.microsoft.com/office/drawing/2014/main" id="{357BA6E6-D9A2-4693-B606-45ED78BDEAE7}"/>
              </a:ext>
            </a:extLst>
          </p:cNvPr>
          <p:cNvSpPr/>
          <p:nvPr/>
        </p:nvSpPr>
        <p:spPr bwMode="auto">
          <a:xfrm>
            <a:off x="7693201" y="3514974"/>
            <a:ext cx="1965727" cy="230832"/>
          </a:xfrm>
          <a:prstGeom prst="rect">
            <a:avLst/>
          </a:prstGeom>
        </p:spPr>
        <p:txBody>
          <a:bodyPr wrap="square">
            <a:spAutoFit/>
          </a:bodyPr>
          <a:lstStyle/>
          <a:p>
            <a:r>
              <a:rPr lang="de-DE" sz="900" dirty="0"/>
              <a:t>Überschwemmtes Grünland, </a:t>
            </a:r>
            <a:r>
              <a:rPr lang="de-DE" sz="900" dirty="0" err="1"/>
              <a:t>pixabay</a:t>
            </a:r>
            <a:endParaRPr lang="de-DE" sz="900" dirty="0"/>
          </a:p>
        </p:txBody>
      </p:sp>
      <p:pic>
        <p:nvPicPr>
          <p:cNvPr id="14" name="Grafik 13">
            <a:extLst>
              <a:ext uri="{FF2B5EF4-FFF2-40B4-BE49-F238E27FC236}">
                <a16:creationId xmlns:a16="http://schemas.microsoft.com/office/drawing/2014/main" id="{DF557BBD-7814-475B-9416-562430C3E2C9}"/>
              </a:ext>
            </a:extLst>
          </p:cNvPr>
          <p:cNvPicPr>
            <a:picLocks noChangeAspect="1"/>
          </p:cNvPicPr>
          <p:nvPr/>
        </p:nvPicPr>
        <p:blipFill>
          <a:blip r:embed="rId5"/>
          <a:stretch>
            <a:fillRect/>
          </a:stretch>
        </p:blipFill>
        <p:spPr>
          <a:xfrm>
            <a:off x="2021489" y="2050105"/>
            <a:ext cx="2348035" cy="15048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Deutsche Anpassungsziele</a:t>
            </a:r>
            <a:endParaRPr dirty="0"/>
          </a:p>
        </p:txBody>
      </p:sp>
      <p:sp>
        <p:nvSpPr>
          <p:cNvPr id="5" name="Inhaltsplatzhalter 2"/>
          <p:cNvSpPr>
            <a:spLocks noGrp="1"/>
          </p:cNvSpPr>
          <p:nvPr>
            <p:ph idx="1"/>
          </p:nvPr>
        </p:nvSpPr>
        <p:spPr bwMode="auto"/>
        <p:txBody>
          <a:bodyPr/>
          <a:lstStyle/>
          <a:p>
            <a:pPr marL="0" indent="0" algn="just">
              <a:lnSpc>
                <a:spcPct val="113999"/>
              </a:lnSpc>
              <a:buNone/>
              <a:defRPr/>
            </a:pPr>
            <a:r>
              <a:rPr lang="de-DE" dirty="0">
                <a:cs typeface="Arial"/>
              </a:rPr>
              <a:t>Die “</a:t>
            </a:r>
            <a:r>
              <a:rPr lang="de-DE" b="1" dirty="0">
                <a:cs typeface="Arial"/>
              </a:rPr>
              <a:t>Deutsche Anpassungsstrategie an den Klimawandel</a:t>
            </a:r>
            <a:r>
              <a:rPr lang="de-DE" dirty="0">
                <a:cs typeface="Arial"/>
              </a:rPr>
              <a:t>” wurde 2008 durch die deutsche Bundesregierung erstellt.</a:t>
            </a:r>
            <a:endParaRPr dirty="0"/>
          </a:p>
          <a:p>
            <a:pPr>
              <a:lnSpc>
                <a:spcPct val="113999"/>
              </a:lnSpc>
              <a:defRPr/>
            </a:pPr>
            <a:r>
              <a:rPr lang="de-DE" dirty="0">
                <a:cs typeface="Arial"/>
              </a:rPr>
              <a:t>Ziel: max. 2°C Temperaturanstieg, im Vergleich zu vorindustriellen Zeiten</a:t>
            </a:r>
            <a:endParaRPr dirty="0"/>
          </a:p>
          <a:p>
            <a:pPr>
              <a:lnSpc>
                <a:spcPct val="113999"/>
              </a:lnSpc>
              <a:defRPr/>
            </a:pPr>
            <a:r>
              <a:rPr lang="de-DE" dirty="0">
                <a:cs typeface="Arial"/>
              </a:rPr>
              <a:t>Langfristiges Ziel: Anfälligkeit gegenüber dem Klimawandel reduzieren und die Anpassung daran verbessern</a:t>
            </a:r>
            <a:endParaRPr dirty="0"/>
          </a:p>
          <a:p>
            <a:pPr>
              <a:lnSpc>
                <a:spcPct val="113999"/>
              </a:lnSpc>
              <a:defRPr/>
            </a:pPr>
            <a:r>
              <a:rPr lang="de-DE" dirty="0">
                <a:cs typeface="Arial"/>
              </a:rPr>
              <a:t>Sie enthält eine detaillierte Darstellung der allgemeinen Trends für Deutschland u.a. für den Sektor Landwirtschaft</a:t>
            </a:r>
            <a:endParaRPr dirty="0"/>
          </a:p>
          <a:p>
            <a:pPr>
              <a:defRPr/>
            </a:pPr>
            <a:endParaRPr lang="de-DE" dirty="0"/>
          </a:p>
        </p:txBody>
      </p:sp>
      <p:sp>
        <p:nvSpPr>
          <p:cNvPr id="6" name="Fußzeilenplatzhalter 3"/>
          <p:cNvSpPr>
            <a:spLocks noGrp="1"/>
          </p:cNvSpPr>
          <p:nvPr>
            <p:ph type="ftr" sz="quarter" idx="10"/>
          </p:nvPr>
        </p:nvSpPr>
        <p:spPr bwMode="auto"/>
        <p:txBody>
          <a:bodyPr/>
          <a:lstStyle/>
          <a:p>
            <a:pPr>
              <a:defRPr/>
            </a:pPr>
            <a:r>
              <a:rPr lang="de-DE"/>
              <a:t>Allgemeines zum Klimawandel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Länderspezifische Anpassungsstrategien</a:t>
            </a:r>
            <a:endParaRPr dirty="0"/>
          </a:p>
        </p:txBody>
      </p:sp>
      <p:sp>
        <p:nvSpPr>
          <p:cNvPr id="5" name="Inhaltsplatzhalter 2"/>
          <p:cNvSpPr>
            <a:spLocks noGrp="1"/>
          </p:cNvSpPr>
          <p:nvPr>
            <p:ph idx="1"/>
          </p:nvPr>
        </p:nvSpPr>
        <p:spPr bwMode="auto"/>
        <p:txBody>
          <a:bodyPr/>
          <a:lstStyle/>
          <a:p>
            <a:pPr marL="285750" indent="-285750" algn="just">
              <a:lnSpc>
                <a:spcPct val="113999"/>
              </a:lnSpc>
              <a:buFont typeface="Arial"/>
              <a:buChar char="•"/>
              <a:defRPr/>
            </a:pPr>
            <a:r>
              <a:rPr lang="de-DE" sz="2800" dirty="0">
                <a:solidFill>
                  <a:srgbClr val="C00000"/>
                </a:solidFill>
                <a:cs typeface="Arial"/>
              </a:rPr>
              <a:t>Mögliche Ergänzung um die jeweilige Anpassungsstrategie des entsprechenden Bundeslandes</a:t>
            </a:r>
            <a:endParaRPr dirty="0"/>
          </a:p>
          <a:p>
            <a:pPr marL="285750" indent="-285750" algn="just">
              <a:lnSpc>
                <a:spcPct val="113999"/>
              </a:lnSpc>
              <a:buFont typeface="Arial"/>
              <a:buChar char="•"/>
              <a:defRPr/>
            </a:pPr>
            <a:r>
              <a:rPr lang="de-DE" sz="2800" dirty="0">
                <a:cs typeface="Arial"/>
              </a:rPr>
              <a:t>2012 folgte die „Strategie zur Anpassung an den Klimawandel in Hessen“</a:t>
            </a:r>
          </a:p>
          <a:p>
            <a:pPr marL="285750" indent="-285750" algn="just">
              <a:lnSpc>
                <a:spcPct val="113999"/>
              </a:lnSpc>
              <a:buFont typeface="Arial"/>
              <a:buChar char="•"/>
              <a:defRPr/>
            </a:pPr>
            <a:r>
              <a:rPr lang="de-DE" sz="2800" dirty="0">
                <a:cs typeface="Arial"/>
              </a:rPr>
              <a:t>2015 folgte die „Anpassungsstrategie Baden-Württemberg an die Folgen des Klimawandels“ </a:t>
            </a:r>
            <a:endParaRPr dirty="0"/>
          </a:p>
          <a:p>
            <a:pPr>
              <a:defRPr/>
            </a:pPr>
            <a:endParaRPr lang="de-DE" dirty="0"/>
          </a:p>
        </p:txBody>
      </p:sp>
      <p:sp>
        <p:nvSpPr>
          <p:cNvPr id="6" name="Fußzeilenplatzhalter 3"/>
          <p:cNvSpPr>
            <a:spLocks noGrp="1"/>
          </p:cNvSpPr>
          <p:nvPr>
            <p:ph type="ftr" sz="quarter" idx="10"/>
          </p:nvPr>
        </p:nvSpPr>
        <p:spPr bwMode="auto"/>
        <p:txBody>
          <a:bodyPr/>
          <a:lstStyle/>
          <a:p>
            <a:pPr>
              <a:defRPr/>
            </a:pPr>
            <a:r>
              <a:rPr lang="de-DE"/>
              <a:t>Allgemeines zum Klimawandel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dirty="0"/>
              <a:t>Der Klimawandel bringt die Energiebilanz der Erde aus dem Gleichgewicht (in Watt pro Quadratmeter)</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sp>
        <p:nvSpPr>
          <p:cNvPr id="7" name="Untertitel 2">
            <a:extLst>
              <a:ext uri="{FF2B5EF4-FFF2-40B4-BE49-F238E27FC236}">
                <a16:creationId xmlns:a16="http://schemas.microsoft.com/office/drawing/2014/main" id="{12C7E2DA-9F58-43C2-A9F0-1224F49B2BE5}"/>
              </a:ext>
            </a:extLst>
          </p:cNvPr>
          <p:cNvSpPr>
            <a:spLocks/>
          </p:cNvSpPr>
          <p:nvPr/>
        </p:nvSpPr>
        <p:spPr bwMode="auto">
          <a:xfrm>
            <a:off x="9387970" y="5533892"/>
            <a:ext cx="2684547" cy="918528"/>
          </a:xfrm>
          <a:prstGeom prst="rect">
            <a:avLst/>
          </a:prstGeom>
          <a:ln>
            <a:noFill/>
          </a:ln>
        </p:spPr>
        <p:txBody>
          <a:bodyPr>
            <a:no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spcBef>
                <a:spcPts val="0"/>
              </a:spcBef>
              <a:buNone/>
              <a:defRPr/>
            </a:pPr>
            <a:r>
              <a:rPr lang="de-DE" sz="1100" dirty="0">
                <a:cs typeface="Arial"/>
              </a:rPr>
              <a:t>Grafik: Leopoldina Factsheet Klimawandel (2021), CC BY-ND 4.0</a:t>
            </a:r>
          </a:p>
          <a:p>
            <a:pPr marL="0" indent="0">
              <a:spcBef>
                <a:spcPts val="0"/>
              </a:spcBef>
              <a:buNone/>
              <a:defRPr/>
            </a:pPr>
            <a:r>
              <a:rPr lang="de-DE" sz="1100" dirty="0"/>
              <a:t>Wild et al. (2015), Loeb et al. (J. </a:t>
            </a:r>
            <a:r>
              <a:rPr lang="de-DE" sz="1100" dirty="0" err="1"/>
              <a:t>Clim</a:t>
            </a:r>
            <a:r>
              <a:rPr lang="de-DE" sz="1100" dirty="0"/>
              <a:t>. 2009), </a:t>
            </a:r>
            <a:r>
              <a:rPr lang="de-DE" sz="1100" dirty="0" err="1"/>
              <a:t>Trenberth</a:t>
            </a:r>
            <a:r>
              <a:rPr lang="de-DE" sz="1100" dirty="0"/>
              <a:t> et al. (2009)</a:t>
            </a:r>
            <a:endParaRPr sz="1100" dirty="0"/>
          </a:p>
        </p:txBody>
      </p:sp>
      <p:pic>
        <p:nvPicPr>
          <p:cNvPr id="9" name="Inhaltsplatzhalter 8">
            <a:extLst>
              <a:ext uri="{FF2B5EF4-FFF2-40B4-BE49-F238E27FC236}">
                <a16:creationId xmlns:a16="http://schemas.microsoft.com/office/drawing/2014/main" id="{A99BE73C-F867-41F1-894E-9B0183E8D5AD}"/>
              </a:ext>
            </a:extLst>
          </p:cNvPr>
          <p:cNvPicPr>
            <a:picLocks noGrp="1" noChangeAspect="1"/>
          </p:cNvPicPr>
          <p:nvPr>
            <p:ph idx="1"/>
          </p:nvPr>
        </p:nvPicPr>
        <p:blipFill rotWithShape="1">
          <a:blip r:embed="rId3"/>
          <a:srcRect t="11431" b="8885"/>
          <a:stretch/>
        </p:blipFill>
        <p:spPr>
          <a:xfrm>
            <a:off x="2804030" y="1352678"/>
            <a:ext cx="6583940" cy="4881651"/>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dirty="0"/>
              <a:t>Quizfrage – Was sind Treibhausgase?</a:t>
            </a:r>
            <a:endParaRPr dirty="0"/>
          </a:p>
        </p:txBody>
      </p:sp>
      <p:sp>
        <p:nvSpPr>
          <p:cNvPr id="5" name="Inhaltsplatzhalter 2"/>
          <p:cNvSpPr>
            <a:spLocks noGrp="1"/>
          </p:cNvSpPr>
          <p:nvPr>
            <p:ph idx="1"/>
          </p:nvPr>
        </p:nvSpPr>
        <p:spPr bwMode="auto">
          <a:xfrm>
            <a:off x="838200" y="1463040"/>
            <a:ext cx="10802416" cy="4713923"/>
          </a:xfrm>
        </p:spPr>
        <p:txBody>
          <a:bodyPr/>
          <a:lstStyle/>
          <a:p>
            <a:pPr marL="342900" indent="-342900" algn="just">
              <a:lnSpc>
                <a:spcPct val="113999"/>
              </a:lnSpc>
              <a:spcBef>
                <a:spcPts val="0"/>
              </a:spcBef>
              <a:buAutoNum type="alphaLcParenR"/>
              <a:defRPr/>
            </a:pPr>
            <a:r>
              <a:rPr lang="de-DE" i="0" u="none" strike="noStrike" dirty="0">
                <a:solidFill>
                  <a:srgbClr val="363636"/>
                </a:solidFill>
                <a:latin typeface="+mn-lt"/>
              </a:rPr>
              <a:t>Gase in der Atmosphäre, die verhindern, dass Sonnenstrahlung die Erdoberfläche erreicht wie z.B. Methan oder Kohlendioxid</a:t>
            </a:r>
          </a:p>
          <a:p>
            <a:pPr marL="342900" indent="-342900" algn="just">
              <a:lnSpc>
                <a:spcPct val="113999"/>
              </a:lnSpc>
              <a:spcBef>
                <a:spcPts val="0"/>
              </a:spcBef>
              <a:buAutoNum type="alphaLcParenR"/>
              <a:defRPr/>
            </a:pPr>
            <a:endParaRPr lang="de-DE" dirty="0">
              <a:solidFill>
                <a:srgbClr val="363636"/>
              </a:solidFill>
            </a:endParaRPr>
          </a:p>
          <a:p>
            <a:pPr marL="342900" indent="-342900" algn="just">
              <a:lnSpc>
                <a:spcPct val="113999"/>
              </a:lnSpc>
              <a:spcBef>
                <a:spcPts val="0"/>
              </a:spcBef>
              <a:buFont typeface="+mj-lt"/>
              <a:buAutoNum type="alphaLcParenR"/>
              <a:defRPr/>
            </a:pPr>
            <a:r>
              <a:rPr lang="de-DE" dirty="0">
                <a:solidFill>
                  <a:srgbClr val="363636"/>
                </a:solidFill>
              </a:rPr>
              <a:t>Gase in der Atmosphäre, die Strahlung absorbieren und emittieren wie z.B. Sauerstoff und Helium</a:t>
            </a:r>
          </a:p>
          <a:p>
            <a:pPr marL="342900" indent="-342900" algn="just">
              <a:lnSpc>
                <a:spcPct val="113999"/>
              </a:lnSpc>
              <a:spcBef>
                <a:spcPts val="0"/>
              </a:spcBef>
              <a:buFont typeface="+mj-lt"/>
              <a:buAutoNum type="alphaLcParenR"/>
              <a:defRPr/>
            </a:pPr>
            <a:endParaRPr lang="de-DE" dirty="0">
              <a:solidFill>
                <a:srgbClr val="363636"/>
              </a:solidFill>
            </a:endParaRPr>
          </a:p>
          <a:p>
            <a:pPr marL="342900" indent="-342900">
              <a:lnSpc>
                <a:spcPct val="113999"/>
              </a:lnSpc>
              <a:spcBef>
                <a:spcPts val="0"/>
              </a:spcBef>
              <a:buFont typeface="+mj-lt"/>
              <a:buAutoNum type="alphaLcParenR"/>
              <a:defRPr/>
            </a:pPr>
            <a:r>
              <a:rPr lang="de-DE" dirty="0">
                <a:solidFill>
                  <a:srgbClr val="363636"/>
                </a:solidFill>
              </a:rPr>
              <a:t>Gase in der Atmosphäre, die die von der Erde zurückgehende (terrestrische) Strahlung absorbieren wie Kohlendioxid, Lachgas und Methan</a:t>
            </a:r>
          </a:p>
          <a:p>
            <a:pPr marL="0" indent="0" algn="just">
              <a:lnSpc>
                <a:spcPct val="113999"/>
              </a:lnSpc>
              <a:buNone/>
              <a:defRPr/>
            </a:pPr>
            <a:endParaRPr lang="de-DE" sz="1200" b="1" dirty="0">
              <a:solidFill>
                <a:srgbClr val="363636"/>
              </a:solidFill>
            </a:endParaRPr>
          </a:p>
          <a:p>
            <a:pPr marL="0" indent="0" algn="just">
              <a:lnSpc>
                <a:spcPct val="113999"/>
              </a:lnSpc>
              <a:buNone/>
              <a:defRPr/>
            </a:pPr>
            <a:endParaRPr dirty="0"/>
          </a:p>
          <a:p>
            <a:pPr marL="0" indent="0" algn="just">
              <a:lnSpc>
                <a:spcPct val="113999"/>
              </a:lnSpc>
              <a:buNone/>
              <a:defRPr/>
            </a:pPr>
            <a:endParaRPr lang="de-DE" sz="1000" b="0" i="0" u="none" strike="noStrike" dirty="0">
              <a:solidFill>
                <a:srgbClr val="363636"/>
              </a:solidFill>
              <a:latin typeface="+mn-lt"/>
            </a:endParaRPr>
          </a:p>
          <a:p>
            <a:pPr marL="0" indent="0">
              <a:buNone/>
              <a:defRPr/>
            </a:pPr>
            <a:endParaRPr lang="de-DE" dirty="0"/>
          </a:p>
        </p:txBody>
      </p:sp>
      <p:sp>
        <p:nvSpPr>
          <p:cNvPr id="6" name="Fußzeilenplatzhalter 3"/>
          <p:cNvSpPr>
            <a:spLocks noGrp="1"/>
          </p:cNvSpPr>
          <p:nvPr>
            <p:ph type="ftr" sz="quarter" idx="10"/>
          </p:nvPr>
        </p:nvSpPr>
        <p:spPr bwMode="auto"/>
        <p:txBody>
          <a:bodyPr/>
          <a:lstStyle/>
          <a:p>
            <a:pPr>
              <a:defRPr/>
            </a:pPr>
            <a:r>
              <a:rPr lang="de-DE"/>
              <a:t>Allgemeines zum Klimawandel</a:t>
            </a:r>
          </a:p>
        </p:txBody>
      </p:sp>
    </p:spTree>
    <p:extLst>
      <p:ext uri="{BB962C8B-B14F-4D97-AF65-F5344CB8AC3E}">
        <p14:creationId xmlns:p14="http://schemas.microsoft.com/office/powerpoint/2010/main" val="4038627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Treibhausgaseffekt</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pic>
        <p:nvPicPr>
          <p:cNvPr id="9" name="Inhaltsplatzhalter 8">
            <a:extLst>
              <a:ext uri="{FF2B5EF4-FFF2-40B4-BE49-F238E27FC236}">
                <a16:creationId xmlns:a16="http://schemas.microsoft.com/office/drawing/2014/main" id="{0AACCE63-CF5E-4C32-81F7-0C8573753EB7}"/>
              </a:ext>
            </a:extLst>
          </p:cNvPr>
          <p:cNvPicPr>
            <a:picLocks noGrp="1" noChangeAspect="1"/>
          </p:cNvPicPr>
          <p:nvPr>
            <p:ph idx="1"/>
          </p:nvPr>
        </p:nvPicPr>
        <p:blipFill>
          <a:blip r:embed="rId3"/>
          <a:stretch>
            <a:fillRect/>
          </a:stretch>
        </p:blipFill>
        <p:spPr>
          <a:xfrm>
            <a:off x="3647728" y="1196752"/>
            <a:ext cx="5040560" cy="5011150"/>
          </a:xfrm>
          <a:prstGeom prst="rect">
            <a:avLst/>
          </a:prstGeom>
        </p:spPr>
      </p:pic>
      <p:sp>
        <p:nvSpPr>
          <p:cNvPr id="11" name="Untertitel 2">
            <a:extLst>
              <a:ext uri="{FF2B5EF4-FFF2-40B4-BE49-F238E27FC236}">
                <a16:creationId xmlns:a16="http://schemas.microsoft.com/office/drawing/2014/main" id="{9899B00D-D479-4182-8DE8-EB09F7F1C9BC}"/>
              </a:ext>
            </a:extLst>
          </p:cNvPr>
          <p:cNvSpPr>
            <a:spLocks/>
          </p:cNvSpPr>
          <p:nvPr/>
        </p:nvSpPr>
        <p:spPr bwMode="auto">
          <a:xfrm>
            <a:off x="8864695" y="5733257"/>
            <a:ext cx="3135961" cy="454802"/>
          </a:xfrm>
          <a:prstGeom prst="rect">
            <a:avLst/>
          </a:prstGeom>
          <a:ln>
            <a:noFill/>
          </a:ln>
        </p:spPr>
        <p:txBody>
          <a:bodyPr>
            <a:no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None/>
              <a:defRPr/>
            </a:pPr>
            <a:r>
              <a:rPr lang="de-DE" sz="1100" dirty="0">
                <a:cs typeface="Arial"/>
              </a:rPr>
              <a:t>Treibhausgaseffekt, Grafik  aus „Kleine Gase - Große Wirkung“, 2018, David Nelles, Christian </a:t>
            </a:r>
            <a:r>
              <a:rPr lang="de-DE" sz="1100" dirty="0" err="1">
                <a:cs typeface="Arial"/>
              </a:rPr>
              <a:t>Serrer</a:t>
            </a:r>
            <a:endParaRPr sz="1100" dirty="0"/>
          </a:p>
        </p:txBody>
      </p:sp>
    </p:spTree>
    <p:extLst>
      <p:ext uri="{BB962C8B-B14F-4D97-AF65-F5344CB8AC3E}">
        <p14:creationId xmlns:p14="http://schemas.microsoft.com/office/powerpoint/2010/main" val="29067625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Inhaltsplatzhalter 2"/>
          <p:cNvSpPr>
            <a:spLocks noGrp="1"/>
          </p:cNvSpPr>
          <p:nvPr>
            <p:ph idx="1"/>
          </p:nvPr>
        </p:nvSpPr>
        <p:spPr bwMode="auto"/>
        <p:txBody>
          <a:bodyPr/>
          <a:lstStyle/>
          <a:p>
            <a:pPr marL="0" indent="0">
              <a:buNone/>
              <a:defRPr/>
            </a:pPr>
            <a:endParaRPr lang="de-DE" dirty="0"/>
          </a:p>
          <a:p>
            <a:pPr marL="0" indent="0">
              <a:spcBef>
                <a:spcPts val="0"/>
              </a:spcBef>
              <a:buNone/>
              <a:defRPr/>
            </a:pPr>
            <a:r>
              <a:rPr lang="de-DE" sz="3600" dirty="0">
                <a:solidFill>
                  <a:schemeClr val="accent1"/>
                </a:solidFill>
                <a:latin typeface="+mj-lt"/>
                <a:ea typeface="+mj-ea"/>
                <a:cs typeface="+mj-cs"/>
              </a:rPr>
              <a:t>Warum ist es als Landwirt*in wichtig, Grundkenntnisse über Wetter / Witterung / Klima zu kennen?</a:t>
            </a:r>
            <a:endParaRPr sz="3600" dirty="0">
              <a:solidFill>
                <a:schemeClr val="accent1"/>
              </a:solidFill>
              <a:latin typeface="+mj-lt"/>
              <a:ea typeface="+mj-ea"/>
              <a:cs typeface="+mj-cs"/>
            </a:endParaRPr>
          </a:p>
          <a:p>
            <a:pPr marL="0" indent="0" algn="ctr">
              <a:buNone/>
              <a:defRPr/>
            </a:pPr>
            <a:endParaRPr lang="de-DE" b="1" dirty="0"/>
          </a:p>
          <a:p>
            <a:pPr marL="0" indent="0" algn="ctr">
              <a:buNone/>
              <a:defRPr/>
            </a:pPr>
            <a:r>
              <a:rPr lang="de-DE" dirty="0"/>
              <a:t>„Berichten Sie von Ihren eigenen Erfahrungen“</a:t>
            </a:r>
            <a:endParaRPr dirty="0"/>
          </a:p>
        </p:txBody>
      </p:sp>
      <p:sp>
        <p:nvSpPr>
          <p:cNvPr id="6" name="Fußzeilenplatzhalter 3"/>
          <p:cNvSpPr>
            <a:spLocks noGrp="1"/>
          </p:cNvSpPr>
          <p:nvPr>
            <p:ph type="ftr" sz="quarter" idx="10"/>
          </p:nvPr>
        </p:nvSpPr>
        <p:spPr bwMode="auto"/>
        <p:txBody>
          <a:bodyPr/>
          <a:lstStyle/>
          <a:p>
            <a:pPr>
              <a:defRPr/>
            </a:pPr>
            <a:r>
              <a:rPr lang="de-DE"/>
              <a:t>Allgemeines zum Klimawandel</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Wenn das Wetter verrückt spielt…</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sp>
        <p:nvSpPr>
          <p:cNvPr id="6" name="Inhaltsplatzhalter 4"/>
          <p:cNvSpPr>
            <a:spLocks noGrp="1"/>
          </p:cNvSpPr>
          <p:nvPr>
            <p:ph idx="1"/>
          </p:nvPr>
        </p:nvSpPr>
        <p:spPr bwMode="auto"/>
        <p:txBody>
          <a:bodyPr/>
          <a:lstStyle/>
          <a:p>
            <a:pPr marL="0" indent="0" algn="ctr">
              <a:buNone/>
              <a:defRPr/>
            </a:pPr>
            <a:r>
              <a:rPr lang="de-DE" b="1" dirty="0"/>
              <a:t>2002</a:t>
            </a:r>
            <a:endParaRPr dirty="0"/>
          </a:p>
          <a:p>
            <a:pPr marL="0" indent="0" algn="ctr">
              <a:buNone/>
              <a:defRPr/>
            </a:pPr>
            <a:r>
              <a:rPr lang="de-DE" dirty="0"/>
              <a:t>Tief „Ilse“ verursacht nach tagelangem Dauerregen im August schwere Überschwemmungen in Ost- und Süddeutschland </a:t>
            </a:r>
            <a:endParaRPr dirty="0"/>
          </a:p>
          <a:p>
            <a:pPr>
              <a:defRPr/>
            </a:pPr>
            <a:endParaRPr lang="de-DE" dirty="0"/>
          </a:p>
        </p:txBody>
      </p:sp>
      <p:sp>
        <p:nvSpPr>
          <p:cNvPr id="8" name="Textfeld 7"/>
          <p:cNvSpPr>
            <a:spLocks/>
          </p:cNvSpPr>
          <p:nvPr/>
        </p:nvSpPr>
        <p:spPr bwMode="auto">
          <a:xfrm>
            <a:off x="7176120" y="6093296"/>
            <a:ext cx="1763687" cy="261610"/>
          </a:xfrm>
          <a:prstGeom prst="rect">
            <a:avLst/>
          </a:prstGeom>
          <a:noFill/>
        </p:spPr>
        <p:txBody>
          <a:bodyPr wrap="square" rtlCol="0">
            <a:spAutoFit/>
          </a:bodyPr>
          <a:lstStyle/>
          <a:p>
            <a:pPr>
              <a:defRPr/>
            </a:pPr>
            <a:r>
              <a:rPr lang="de-DE" sz="1100" dirty="0"/>
              <a:t>Hochwasser, </a:t>
            </a:r>
            <a:r>
              <a:rPr lang="de-DE" sz="1100" dirty="0" err="1"/>
              <a:t>pixabay</a:t>
            </a:r>
            <a:endParaRPr dirty="0"/>
          </a:p>
        </p:txBody>
      </p:sp>
      <p:pic>
        <p:nvPicPr>
          <p:cNvPr id="2" name="Grafik 1">
            <a:extLst>
              <a:ext uri="{FF2B5EF4-FFF2-40B4-BE49-F238E27FC236}">
                <a16:creationId xmlns:a16="http://schemas.microsoft.com/office/drawing/2014/main" id="{32A62435-99B1-4887-88D3-BF475B179F03}"/>
              </a:ext>
            </a:extLst>
          </p:cNvPr>
          <p:cNvPicPr>
            <a:picLocks noChangeAspect="1"/>
          </p:cNvPicPr>
          <p:nvPr/>
        </p:nvPicPr>
        <p:blipFill>
          <a:blip r:embed="rId3"/>
          <a:stretch>
            <a:fillRect/>
          </a:stretch>
        </p:blipFill>
        <p:spPr>
          <a:xfrm>
            <a:off x="3711428" y="2900149"/>
            <a:ext cx="4769144" cy="3210908"/>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Wenn das Wetter verrückt spielt…</a:t>
            </a:r>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sp>
        <p:nvSpPr>
          <p:cNvPr id="6" name="Inhaltsplatzhalter 4"/>
          <p:cNvSpPr>
            <a:spLocks noGrp="1"/>
          </p:cNvSpPr>
          <p:nvPr>
            <p:ph idx="1"/>
          </p:nvPr>
        </p:nvSpPr>
        <p:spPr bwMode="auto"/>
        <p:txBody>
          <a:bodyPr/>
          <a:lstStyle/>
          <a:p>
            <a:pPr marL="0" indent="0" algn="ctr">
              <a:buNone/>
              <a:defRPr/>
            </a:pPr>
            <a:r>
              <a:rPr lang="de-DE" b="1" dirty="0"/>
              <a:t>2003</a:t>
            </a:r>
            <a:endParaRPr dirty="0"/>
          </a:p>
          <a:p>
            <a:pPr marL="0" indent="0">
              <a:buNone/>
              <a:defRPr/>
            </a:pPr>
            <a:r>
              <a:rPr lang="de-DE" sz="2800" dirty="0"/>
              <a:t>Hoch „Michaela“ beschert Deutschland den heißesten und trockensten Sommer seit Beginn der Wetteraufzeichnungen. Ernteausfälle in Höhe von 138 Mio. €</a:t>
            </a:r>
            <a:endParaRPr dirty="0"/>
          </a:p>
          <a:p>
            <a:pPr marL="0" indent="0">
              <a:buNone/>
              <a:defRPr/>
            </a:pPr>
            <a:endParaRPr lang="de-DE" dirty="0"/>
          </a:p>
        </p:txBody>
      </p:sp>
      <p:sp>
        <p:nvSpPr>
          <p:cNvPr id="8" name="Textfeld 7"/>
          <p:cNvSpPr>
            <a:spLocks/>
          </p:cNvSpPr>
          <p:nvPr/>
        </p:nvSpPr>
        <p:spPr bwMode="auto">
          <a:xfrm>
            <a:off x="7271556" y="6038463"/>
            <a:ext cx="1763687" cy="276999"/>
          </a:xfrm>
          <a:prstGeom prst="rect">
            <a:avLst/>
          </a:prstGeom>
          <a:noFill/>
        </p:spPr>
        <p:txBody>
          <a:bodyPr wrap="square" rtlCol="0">
            <a:spAutoFit/>
          </a:bodyPr>
          <a:lstStyle/>
          <a:p>
            <a:pPr>
              <a:defRPr/>
            </a:pPr>
            <a:r>
              <a:rPr lang="de-DE" sz="1200" dirty="0"/>
              <a:t>Erosion, </a:t>
            </a:r>
            <a:r>
              <a:rPr lang="de-DE" sz="1200" dirty="0" err="1"/>
              <a:t>pixabay</a:t>
            </a:r>
            <a:endParaRPr dirty="0"/>
          </a:p>
        </p:txBody>
      </p:sp>
      <p:pic>
        <p:nvPicPr>
          <p:cNvPr id="9" name="Grafik 8">
            <a:extLst>
              <a:ext uri="{FF2B5EF4-FFF2-40B4-BE49-F238E27FC236}">
                <a16:creationId xmlns:a16="http://schemas.microsoft.com/office/drawing/2014/main" id="{99A4CEB9-EB4E-498C-81BB-C59464753461}"/>
              </a:ext>
            </a:extLst>
          </p:cNvPr>
          <p:cNvPicPr>
            <a:picLocks noChangeAspect="1"/>
          </p:cNvPicPr>
          <p:nvPr/>
        </p:nvPicPr>
        <p:blipFill>
          <a:blip r:embed="rId3"/>
          <a:stretch>
            <a:fillRect/>
          </a:stretch>
        </p:blipFill>
        <p:spPr>
          <a:xfrm>
            <a:off x="3728192" y="2924944"/>
            <a:ext cx="4735616" cy="3157077"/>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Wenn das Wetter verrückt spielt…</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sp>
        <p:nvSpPr>
          <p:cNvPr id="6" name="Inhaltsplatzhalter 4"/>
          <p:cNvSpPr>
            <a:spLocks noGrp="1"/>
          </p:cNvSpPr>
          <p:nvPr>
            <p:ph idx="1"/>
          </p:nvPr>
        </p:nvSpPr>
        <p:spPr bwMode="auto">
          <a:xfrm>
            <a:off x="873158" y="1445135"/>
            <a:ext cx="10515600" cy="4713923"/>
          </a:xfrm>
        </p:spPr>
        <p:txBody>
          <a:bodyPr/>
          <a:lstStyle/>
          <a:p>
            <a:pPr marL="0" indent="0" algn="ctr">
              <a:buNone/>
              <a:defRPr/>
            </a:pPr>
            <a:r>
              <a:rPr lang="de-DE" b="1" dirty="0"/>
              <a:t>2015</a:t>
            </a:r>
            <a:endParaRPr dirty="0"/>
          </a:p>
          <a:p>
            <a:pPr marL="457200" lvl="1" indent="0" algn="ctr">
              <a:buNone/>
              <a:defRPr/>
            </a:pPr>
            <a:r>
              <a:rPr lang="de-DE" sz="2800" dirty="0"/>
              <a:t>Eines der 10 von 12 wärmsten Jahre </a:t>
            </a:r>
          </a:p>
          <a:p>
            <a:pPr marL="457200" lvl="1" indent="0" algn="ctr">
              <a:buNone/>
              <a:defRPr/>
            </a:pPr>
            <a:r>
              <a:rPr lang="de-DE" sz="2800" dirty="0"/>
              <a:t>seit Beginn der Wetteraufzeichnungen </a:t>
            </a:r>
            <a:endParaRPr sz="2800" dirty="0"/>
          </a:p>
          <a:p>
            <a:pPr marL="457200" lvl="1" indent="0" algn="ctr">
              <a:buNone/>
              <a:defRPr/>
            </a:pPr>
            <a:r>
              <a:rPr lang="de-DE" sz="2800" dirty="0"/>
              <a:t>- mit starken regionalen Unterschieden -</a:t>
            </a:r>
            <a:endParaRPr sz="2800" dirty="0"/>
          </a:p>
          <a:p>
            <a:pPr>
              <a:defRPr/>
            </a:pPr>
            <a:endParaRPr lang="de-DE" dirty="0"/>
          </a:p>
        </p:txBody>
      </p:sp>
      <p:sp>
        <p:nvSpPr>
          <p:cNvPr id="8" name="Untertitel 2"/>
          <p:cNvSpPr>
            <a:spLocks/>
          </p:cNvSpPr>
          <p:nvPr/>
        </p:nvSpPr>
        <p:spPr bwMode="auto">
          <a:xfrm>
            <a:off x="4057369" y="6121517"/>
            <a:ext cx="1705108" cy="272374"/>
          </a:xfrm>
          <a:prstGeom prst="rect">
            <a:avLst/>
          </a:prstGeom>
        </p:spPr>
        <p:txBody>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None/>
              <a:defRPr/>
            </a:pPr>
            <a:r>
              <a:rPr lang="de-DE" sz="1200" dirty="0">
                <a:cs typeface="Arial"/>
              </a:rPr>
              <a:t>Trockenheit, </a:t>
            </a:r>
            <a:r>
              <a:rPr lang="de-DE" sz="1200" dirty="0" err="1">
                <a:cs typeface="Arial"/>
              </a:rPr>
              <a:t>pixabay</a:t>
            </a:r>
            <a:endParaRPr lang="de-DE" sz="1200" dirty="0">
              <a:cs typeface="Arial"/>
            </a:endParaRPr>
          </a:p>
        </p:txBody>
      </p:sp>
      <p:pic>
        <p:nvPicPr>
          <p:cNvPr id="3" name="Grafik 2">
            <a:extLst>
              <a:ext uri="{FF2B5EF4-FFF2-40B4-BE49-F238E27FC236}">
                <a16:creationId xmlns:a16="http://schemas.microsoft.com/office/drawing/2014/main" id="{39B910EA-07CB-463A-A7F2-B60C109660E7}"/>
              </a:ext>
            </a:extLst>
          </p:cNvPr>
          <p:cNvPicPr>
            <a:picLocks noChangeAspect="1"/>
          </p:cNvPicPr>
          <p:nvPr/>
        </p:nvPicPr>
        <p:blipFill>
          <a:blip r:embed="rId3"/>
          <a:stretch>
            <a:fillRect/>
          </a:stretch>
        </p:blipFill>
        <p:spPr>
          <a:xfrm>
            <a:off x="4057369" y="3356733"/>
            <a:ext cx="4147177" cy="2764784"/>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Wenn das Wetter verrückt spielt…</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sp>
        <p:nvSpPr>
          <p:cNvPr id="6" name="Inhaltsplatzhalter 4"/>
          <p:cNvSpPr>
            <a:spLocks noGrp="1"/>
          </p:cNvSpPr>
          <p:nvPr>
            <p:ph idx="1"/>
          </p:nvPr>
        </p:nvSpPr>
        <p:spPr bwMode="auto"/>
        <p:txBody>
          <a:bodyPr/>
          <a:lstStyle/>
          <a:p>
            <a:pPr marL="0" indent="0" algn="ctr">
              <a:buNone/>
              <a:defRPr/>
            </a:pPr>
            <a:r>
              <a:rPr lang="de-DE" b="1" dirty="0"/>
              <a:t>2017</a:t>
            </a:r>
            <a:endParaRPr dirty="0"/>
          </a:p>
          <a:p>
            <a:pPr marL="0" indent="0" algn="ctr">
              <a:buNone/>
              <a:defRPr/>
            </a:pPr>
            <a:r>
              <a:rPr lang="de-DE" sz="2800" dirty="0">
                <a:latin typeface="Calibri"/>
              </a:rPr>
              <a:t>Der Spätfrost im April richtete vor allem im Obst- und Weinbau Millionenschäden an. </a:t>
            </a:r>
            <a:endParaRPr dirty="0"/>
          </a:p>
          <a:p>
            <a:pPr marL="0" indent="0" algn="ctr">
              <a:buNone/>
              <a:defRPr/>
            </a:pPr>
            <a:r>
              <a:rPr lang="de-DE" sz="2800" dirty="0">
                <a:latin typeface="Calibri"/>
              </a:rPr>
              <a:t>Extrem nasser Herbst in Norddeutschland</a:t>
            </a:r>
            <a:endParaRPr lang="de-DE" dirty="0"/>
          </a:p>
        </p:txBody>
      </p:sp>
      <p:pic>
        <p:nvPicPr>
          <p:cNvPr id="2" name="Grafik 1">
            <a:extLst>
              <a:ext uri="{FF2B5EF4-FFF2-40B4-BE49-F238E27FC236}">
                <a16:creationId xmlns:a16="http://schemas.microsoft.com/office/drawing/2014/main" id="{0B213425-E38F-4291-8177-8DC032729056}"/>
              </a:ext>
            </a:extLst>
          </p:cNvPr>
          <p:cNvPicPr>
            <a:picLocks noChangeAspect="1"/>
          </p:cNvPicPr>
          <p:nvPr/>
        </p:nvPicPr>
        <p:blipFill>
          <a:blip r:embed="rId3"/>
          <a:stretch>
            <a:fillRect/>
          </a:stretch>
        </p:blipFill>
        <p:spPr>
          <a:xfrm>
            <a:off x="6832485" y="3611105"/>
            <a:ext cx="3007931" cy="2255949"/>
          </a:xfrm>
          <a:prstGeom prst="rect">
            <a:avLst/>
          </a:prstGeom>
        </p:spPr>
      </p:pic>
      <p:sp>
        <p:nvSpPr>
          <p:cNvPr id="9" name="Textfeld 7">
            <a:extLst>
              <a:ext uri="{FF2B5EF4-FFF2-40B4-BE49-F238E27FC236}">
                <a16:creationId xmlns:a16="http://schemas.microsoft.com/office/drawing/2014/main" id="{E41D068F-D23C-4310-9EA6-6E2A8D874752}"/>
              </a:ext>
            </a:extLst>
          </p:cNvPr>
          <p:cNvSpPr>
            <a:spLocks/>
          </p:cNvSpPr>
          <p:nvPr/>
        </p:nvSpPr>
        <p:spPr bwMode="auto">
          <a:xfrm>
            <a:off x="6786457" y="5866356"/>
            <a:ext cx="3863752" cy="261610"/>
          </a:xfrm>
          <a:prstGeom prst="rect">
            <a:avLst/>
          </a:prstGeom>
          <a:noFill/>
        </p:spPr>
        <p:txBody>
          <a:bodyPr wrap="square" rtlCol="0">
            <a:spAutoFit/>
          </a:bodyPr>
          <a:lstStyle/>
          <a:p>
            <a:pPr>
              <a:defRPr/>
            </a:pPr>
            <a:r>
              <a:rPr lang="de-DE" sz="1100" dirty="0"/>
              <a:t>Gefrostete Apfelblüte, LWG, Alexander Zimmermann</a:t>
            </a:r>
            <a:endParaRPr dirty="0"/>
          </a:p>
        </p:txBody>
      </p:sp>
      <p:pic>
        <p:nvPicPr>
          <p:cNvPr id="3" name="Grafik 2">
            <a:extLst>
              <a:ext uri="{FF2B5EF4-FFF2-40B4-BE49-F238E27FC236}">
                <a16:creationId xmlns:a16="http://schemas.microsoft.com/office/drawing/2014/main" id="{880B3567-7B51-4691-BD42-8AE78B2F45F8}"/>
              </a:ext>
            </a:extLst>
          </p:cNvPr>
          <p:cNvPicPr>
            <a:picLocks noChangeAspect="1"/>
          </p:cNvPicPr>
          <p:nvPr/>
        </p:nvPicPr>
        <p:blipFill>
          <a:blip r:embed="rId4"/>
          <a:stretch>
            <a:fillRect/>
          </a:stretch>
        </p:blipFill>
        <p:spPr>
          <a:xfrm>
            <a:off x="1967542" y="3611105"/>
            <a:ext cx="4016689" cy="2255949"/>
          </a:xfrm>
          <a:prstGeom prst="rect">
            <a:avLst/>
          </a:prstGeom>
        </p:spPr>
      </p:pic>
      <p:sp>
        <p:nvSpPr>
          <p:cNvPr id="10" name="Textfeld 7">
            <a:extLst>
              <a:ext uri="{FF2B5EF4-FFF2-40B4-BE49-F238E27FC236}">
                <a16:creationId xmlns:a16="http://schemas.microsoft.com/office/drawing/2014/main" id="{0D690075-6431-48A6-9BA4-5DFE3ADF8FD8}"/>
              </a:ext>
            </a:extLst>
          </p:cNvPr>
          <p:cNvSpPr>
            <a:spLocks/>
          </p:cNvSpPr>
          <p:nvPr/>
        </p:nvSpPr>
        <p:spPr bwMode="auto">
          <a:xfrm>
            <a:off x="1895264" y="5866356"/>
            <a:ext cx="3863752" cy="261610"/>
          </a:xfrm>
          <a:prstGeom prst="rect">
            <a:avLst/>
          </a:prstGeom>
          <a:noFill/>
        </p:spPr>
        <p:txBody>
          <a:bodyPr wrap="square" rtlCol="0">
            <a:spAutoFit/>
          </a:bodyPr>
          <a:lstStyle/>
          <a:p>
            <a:pPr>
              <a:defRPr/>
            </a:pPr>
            <a:r>
              <a:rPr lang="de-DE" sz="1100" dirty="0"/>
              <a:t>Überschwemmter Acker, Bodensee-Stiftung</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 name="Grafik 1">
            <a:extLst>
              <a:ext uri="{FF2B5EF4-FFF2-40B4-BE49-F238E27FC236}">
                <a16:creationId xmlns:a16="http://schemas.microsoft.com/office/drawing/2014/main" id="{3500B299-623F-4C4F-BD9E-AA316BE51D60}"/>
              </a:ext>
            </a:extLst>
          </p:cNvPr>
          <p:cNvPicPr>
            <a:picLocks noChangeAspect="1"/>
          </p:cNvPicPr>
          <p:nvPr/>
        </p:nvPicPr>
        <p:blipFill>
          <a:blip r:embed="rId3"/>
          <a:stretch>
            <a:fillRect/>
          </a:stretch>
        </p:blipFill>
        <p:spPr>
          <a:xfrm>
            <a:off x="3662319" y="1280607"/>
            <a:ext cx="3491511" cy="2332247"/>
          </a:xfrm>
          <a:prstGeom prst="rect">
            <a:avLst/>
          </a:prstGeom>
        </p:spPr>
      </p:pic>
      <p:sp>
        <p:nvSpPr>
          <p:cNvPr id="4" name="Titel 1"/>
          <p:cNvSpPr>
            <a:spLocks noGrp="1"/>
          </p:cNvSpPr>
          <p:nvPr>
            <p:ph type="title"/>
          </p:nvPr>
        </p:nvSpPr>
        <p:spPr bwMode="auto"/>
        <p:txBody>
          <a:bodyPr/>
          <a:lstStyle/>
          <a:p>
            <a:pPr>
              <a:defRPr/>
            </a:pPr>
            <a:r>
              <a:rPr lang="de-DE" dirty="0"/>
              <a:t>Eindrücke</a:t>
            </a:r>
            <a:endParaRPr dirty="0"/>
          </a:p>
        </p:txBody>
      </p:sp>
      <p:sp>
        <p:nvSpPr>
          <p:cNvPr id="6" name="Fußzeilenplatzhalter 3"/>
          <p:cNvSpPr>
            <a:spLocks noGrp="1"/>
          </p:cNvSpPr>
          <p:nvPr>
            <p:ph type="ftr" sz="quarter" idx="10"/>
          </p:nvPr>
        </p:nvSpPr>
        <p:spPr bwMode="auto"/>
        <p:txBody>
          <a:bodyPr/>
          <a:lstStyle/>
          <a:p>
            <a:pPr>
              <a:defRPr/>
            </a:pPr>
            <a:r>
              <a:rPr lang="de-DE"/>
              <a:t>Allgemeines zum Klimawandel</a:t>
            </a:r>
          </a:p>
        </p:txBody>
      </p:sp>
      <p:pic>
        <p:nvPicPr>
          <p:cNvPr id="9" name="Grafik 17"/>
          <p:cNvPicPr>
            <a:picLocks noChangeAspect="1"/>
          </p:cNvPicPr>
          <p:nvPr/>
        </p:nvPicPr>
        <p:blipFill>
          <a:blip r:embed="rId4"/>
          <a:stretch/>
        </p:blipFill>
        <p:spPr bwMode="auto">
          <a:xfrm>
            <a:off x="7153830" y="1410892"/>
            <a:ext cx="3121095" cy="2332247"/>
          </a:xfrm>
          <a:prstGeom prst="rect">
            <a:avLst/>
          </a:prstGeom>
        </p:spPr>
      </p:pic>
      <p:pic>
        <p:nvPicPr>
          <p:cNvPr id="10" name="Grafik 19"/>
          <p:cNvPicPr>
            <a:picLocks noChangeAspect="1"/>
          </p:cNvPicPr>
          <p:nvPr/>
        </p:nvPicPr>
        <p:blipFill>
          <a:blip r:embed="rId5"/>
          <a:stretch/>
        </p:blipFill>
        <p:spPr bwMode="auto">
          <a:xfrm>
            <a:off x="6531160" y="3503045"/>
            <a:ext cx="3268870" cy="2453456"/>
          </a:xfrm>
          <a:prstGeom prst="rect">
            <a:avLst/>
          </a:prstGeom>
        </p:spPr>
      </p:pic>
      <p:pic>
        <p:nvPicPr>
          <p:cNvPr id="13" name="Grafik 12">
            <a:extLst>
              <a:ext uri="{FF2B5EF4-FFF2-40B4-BE49-F238E27FC236}">
                <a16:creationId xmlns:a16="http://schemas.microsoft.com/office/drawing/2014/main" id="{B073536B-013D-423D-9D78-AC3C67CA4CF9}"/>
              </a:ext>
            </a:extLst>
          </p:cNvPr>
          <p:cNvPicPr>
            <a:picLocks noChangeAspect="1"/>
          </p:cNvPicPr>
          <p:nvPr/>
        </p:nvPicPr>
        <p:blipFill>
          <a:blip r:embed="rId6"/>
          <a:stretch>
            <a:fillRect/>
          </a:stretch>
        </p:blipFill>
        <p:spPr>
          <a:xfrm>
            <a:off x="1330605" y="2577016"/>
            <a:ext cx="3210656" cy="2075329"/>
          </a:xfrm>
          <a:prstGeom prst="rect">
            <a:avLst/>
          </a:prstGeom>
        </p:spPr>
      </p:pic>
      <p:pic>
        <p:nvPicPr>
          <p:cNvPr id="14" name="Grafik 13">
            <a:extLst>
              <a:ext uri="{FF2B5EF4-FFF2-40B4-BE49-F238E27FC236}">
                <a16:creationId xmlns:a16="http://schemas.microsoft.com/office/drawing/2014/main" id="{B3BC3C08-60E5-48DB-947E-1C06D136380C}"/>
              </a:ext>
            </a:extLst>
          </p:cNvPr>
          <p:cNvPicPr>
            <a:picLocks noChangeAspect="1"/>
          </p:cNvPicPr>
          <p:nvPr/>
        </p:nvPicPr>
        <p:blipFill>
          <a:blip r:embed="rId7"/>
          <a:stretch>
            <a:fillRect/>
          </a:stretch>
        </p:blipFill>
        <p:spPr>
          <a:xfrm>
            <a:off x="3320504" y="3614680"/>
            <a:ext cx="3426323" cy="2288703"/>
          </a:xfrm>
          <a:prstGeom prst="rect">
            <a:avLst/>
          </a:prstGeom>
        </p:spPr>
      </p:pic>
      <p:sp>
        <p:nvSpPr>
          <p:cNvPr id="11" name="Textfeld 4">
            <a:extLst>
              <a:ext uri="{FF2B5EF4-FFF2-40B4-BE49-F238E27FC236}">
                <a16:creationId xmlns:a16="http://schemas.microsoft.com/office/drawing/2014/main" id="{6B8AFA0F-F252-4739-AE03-68990663AC05}"/>
              </a:ext>
            </a:extLst>
          </p:cNvPr>
          <p:cNvSpPr>
            <a:spLocks noGrp="1"/>
          </p:cNvSpPr>
          <p:nvPr>
            <p:ph idx="1"/>
          </p:nvPr>
        </p:nvSpPr>
        <p:spPr bwMode="auto">
          <a:xfrm>
            <a:off x="8522116" y="5949280"/>
            <a:ext cx="1277914" cy="244682"/>
          </a:xfrm>
          <a:prstGeom prst="rect">
            <a:avLst/>
          </a:prstGeom>
          <a:noFill/>
          <a:ln>
            <a:noFill/>
          </a:ln>
        </p:spPr>
        <p:txBody>
          <a:bodyPr wrap="none" rtlCol="0">
            <a:spAutoFit/>
          </a:bodyPr>
          <a:lstStyle/>
          <a:p>
            <a:pPr marL="0" indent="0">
              <a:buNone/>
              <a:defRPr/>
            </a:pPr>
            <a:r>
              <a:rPr lang="de-DE" sz="1100" dirty="0"/>
              <a:t>Alle Bilder: </a:t>
            </a:r>
            <a:r>
              <a:rPr lang="de-DE" sz="1100" dirty="0" err="1"/>
              <a:t>pixabay</a:t>
            </a:r>
            <a:endParaRPr sz="11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FAD9A3-C5C5-4F45-8CC8-5B351E47F24F}"/>
              </a:ext>
            </a:extLst>
          </p:cNvPr>
          <p:cNvSpPr>
            <a:spLocks noGrp="1"/>
          </p:cNvSpPr>
          <p:nvPr>
            <p:ph type="title"/>
          </p:nvPr>
        </p:nvSpPr>
        <p:spPr/>
        <p:txBody>
          <a:bodyPr/>
          <a:lstStyle/>
          <a:p>
            <a:r>
              <a:rPr lang="de-DE" dirty="0"/>
              <a:t>Durchschnittstemperatur März </a:t>
            </a:r>
            <a:r>
              <a:rPr lang="de-DE" sz="3200" dirty="0"/>
              <a:t>(Deutschland)</a:t>
            </a:r>
            <a:endParaRPr lang="de-DE" dirty="0"/>
          </a:p>
        </p:txBody>
      </p:sp>
      <p:sp>
        <p:nvSpPr>
          <p:cNvPr id="4" name="Fußzeilenplatzhalter 3">
            <a:extLst>
              <a:ext uri="{FF2B5EF4-FFF2-40B4-BE49-F238E27FC236}">
                <a16:creationId xmlns:a16="http://schemas.microsoft.com/office/drawing/2014/main" id="{A475A634-ADE3-4C7E-80FA-38E042C5D437}"/>
              </a:ext>
            </a:extLst>
          </p:cNvPr>
          <p:cNvSpPr>
            <a:spLocks noGrp="1"/>
          </p:cNvSpPr>
          <p:nvPr>
            <p:ph type="ftr" sz="quarter" idx="10"/>
          </p:nvPr>
        </p:nvSpPr>
        <p:spPr/>
        <p:txBody>
          <a:bodyPr/>
          <a:lstStyle/>
          <a:p>
            <a:pPr>
              <a:defRPr/>
            </a:pPr>
            <a:r>
              <a:rPr lang="de-DE"/>
              <a:t>Allgemeines zum Klimawandel</a:t>
            </a:r>
          </a:p>
        </p:txBody>
      </p:sp>
      <p:pic>
        <p:nvPicPr>
          <p:cNvPr id="5" name="Grafik 4">
            <a:extLst>
              <a:ext uri="{FF2B5EF4-FFF2-40B4-BE49-F238E27FC236}">
                <a16:creationId xmlns:a16="http://schemas.microsoft.com/office/drawing/2014/main" id="{4F282301-8E7C-45AB-8C93-92278607779D}"/>
              </a:ext>
            </a:extLst>
          </p:cNvPr>
          <p:cNvPicPr>
            <a:picLocks noChangeAspect="1"/>
          </p:cNvPicPr>
          <p:nvPr/>
        </p:nvPicPr>
        <p:blipFill>
          <a:blip r:embed="rId3"/>
          <a:stretch>
            <a:fillRect/>
          </a:stretch>
        </p:blipFill>
        <p:spPr>
          <a:xfrm>
            <a:off x="1296144" y="1111513"/>
            <a:ext cx="9480376" cy="5155143"/>
          </a:xfrm>
          <a:prstGeom prst="rect">
            <a:avLst/>
          </a:prstGeom>
        </p:spPr>
      </p:pic>
      <p:cxnSp>
        <p:nvCxnSpPr>
          <p:cNvPr id="7" name="Gerade Verbindung mit Pfeil 6">
            <a:extLst>
              <a:ext uri="{FF2B5EF4-FFF2-40B4-BE49-F238E27FC236}">
                <a16:creationId xmlns:a16="http://schemas.microsoft.com/office/drawing/2014/main" id="{8F2DD006-27C6-4F6B-9877-0CA5EF7DC725}"/>
              </a:ext>
            </a:extLst>
          </p:cNvPr>
          <p:cNvCxnSpPr>
            <a:cxnSpLocks/>
          </p:cNvCxnSpPr>
          <p:nvPr/>
        </p:nvCxnSpPr>
        <p:spPr>
          <a:xfrm flipH="1">
            <a:off x="10200456" y="1988840"/>
            <a:ext cx="1153344" cy="0"/>
          </a:xfrm>
          <a:prstGeom prst="straightConnector1">
            <a:avLst/>
          </a:prstGeom>
          <a:ln w="762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54071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9855E8-0B03-4FA4-A07C-317510C4CA39}"/>
              </a:ext>
            </a:extLst>
          </p:cNvPr>
          <p:cNvSpPr>
            <a:spLocks noGrp="1"/>
          </p:cNvSpPr>
          <p:nvPr>
            <p:ph type="title"/>
          </p:nvPr>
        </p:nvSpPr>
        <p:spPr/>
        <p:txBody>
          <a:bodyPr/>
          <a:lstStyle/>
          <a:p>
            <a:r>
              <a:rPr lang="de-DE" dirty="0"/>
              <a:t>Durchschnittstemperatur April </a:t>
            </a:r>
            <a:r>
              <a:rPr lang="de-DE" sz="3200" dirty="0"/>
              <a:t>(Deutschland)</a:t>
            </a:r>
            <a:endParaRPr lang="de-DE" dirty="0"/>
          </a:p>
        </p:txBody>
      </p:sp>
      <p:sp>
        <p:nvSpPr>
          <p:cNvPr id="4" name="Fußzeilenplatzhalter 3">
            <a:extLst>
              <a:ext uri="{FF2B5EF4-FFF2-40B4-BE49-F238E27FC236}">
                <a16:creationId xmlns:a16="http://schemas.microsoft.com/office/drawing/2014/main" id="{87AB97C1-9AFC-401F-8F0E-369A27507F8A}"/>
              </a:ext>
            </a:extLst>
          </p:cNvPr>
          <p:cNvSpPr>
            <a:spLocks noGrp="1"/>
          </p:cNvSpPr>
          <p:nvPr>
            <p:ph type="ftr" sz="quarter" idx="10"/>
          </p:nvPr>
        </p:nvSpPr>
        <p:spPr/>
        <p:txBody>
          <a:bodyPr/>
          <a:lstStyle/>
          <a:p>
            <a:pPr>
              <a:defRPr/>
            </a:pPr>
            <a:r>
              <a:rPr lang="de-DE"/>
              <a:t>Allgemeines zum Klimawandel</a:t>
            </a:r>
          </a:p>
        </p:txBody>
      </p:sp>
      <p:pic>
        <p:nvPicPr>
          <p:cNvPr id="6" name="Grafik 5">
            <a:extLst>
              <a:ext uri="{FF2B5EF4-FFF2-40B4-BE49-F238E27FC236}">
                <a16:creationId xmlns:a16="http://schemas.microsoft.com/office/drawing/2014/main" id="{AD38B7F0-B213-4B94-BF16-D2487B5A69BA}"/>
              </a:ext>
            </a:extLst>
          </p:cNvPr>
          <p:cNvPicPr>
            <a:picLocks noChangeAspect="1"/>
          </p:cNvPicPr>
          <p:nvPr/>
        </p:nvPicPr>
        <p:blipFill>
          <a:blip r:embed="rId3"/>
          <a:stretch>
            <a:fillRect/>
          </a:stretch>
        </p:blipFill>
        <p:spPr>
          <a:xfrm>
            <a:off x="1271464" y="1206675"/>
            <a:ext cx="9433048" cy="5149675"/>
          </a:xfrm>
          <a:prstGeom prst="rect">
            <a:avLst/>
          </a:prstGeom>
        </p:spPr>
      </p:pic>
      <p:cxnSp>
        <p:nvCxnSpPr>
          <p:cNvPr id="5" name="Gerade Verbindung mit Pfeil 4">
            <a:extLst>
              <a:ext uri="{FF2B5EF4-FFF2-40B4-BE49-F238E27FC236}">
                <a16:creationId xmlns:a16="http://schemas.microsoft.com/office/drawing/2014/main" id="{A2FEC703-3B48-4CF4-9683-41FC90459A47}"/>
              </a:ext>
            </a:extLst>
          </p:cNvPr>
          <p:cNvCxnSpPr>
            <a:cxnSpLocks/>
          </p:cNvCxnSpPr>
          <p:nvPr/>
        </p:nvCxnSpPr>
        <p:spPr>
          <a:xfrm flipV="1">
            <a:off x="10056440" y="4077072"/>
            <a:ext cx="0" cy="936104"/>
          </a:xfrm>
          <a:prstGeom prst="straightConnector1">
            <a:avLst/>
          </a:prstGeom>
          <a:ln w="762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53029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Wenn das Wetter verrückt spielt…</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sp>
        <p:nvSpPr>
          <p:cNvPr id="6" name="Inhaltsplatzhalter 4"/>
          <p:cNvSpPr>
            <a:spLocks noGrp="1"/>
          </p:cNvSpPr>
          <p:nvPr>
            <p:ph idx="1"/>
          </p:nvPr>
        </p:nvSpPr>
        <p:spPr bwMode="auto"/>
        <p:txBody>
          <a:bodyPr/>
          <a:lstStyle/>
          <a:p>
            <a:pPr marL="0" indent="0" algn="ctr">
              <a:buNone/>
              <a:defRPr/>
            </a:pPr>
            <a:r>
              <a:rPr lang="de-DE" b="1" dirty="0"/>
              <a:t>2018</a:t>
            </a:r>
            <a:endParaRPr dirty="0"/>
          </a:p>
          <a:p>
            <a:pPr>
              <a:defRPr/>
            </a:pPr>
            <a:endParaRPr lang="de-DE" dirty="0"/>
          </a:p>
        </p:txBody>
      </p:sp>
      <p:pic>
        <p:nvPicPr>
          <p:cNvPr id="7" name="Grafik 5"/>
          <p:cNvPicPr>
            <a:picLocks noChangeAspect="1"/>
          </p:cNvPicPr>
          <p:nvPr/>
        </p:nvPicPr>
        <p:blipFill>
          <a:blip r:embed="rId3"/>
          <a:stretch/>
        </p:blipFill>
        <p:spPr bwMode="auto">
          <a:xfrm>
            <a:off x="262869" y="2024573"/>
            <a:ext cx="5121084" cy="3590855"/>
          </a:xfrm>
          <a:prstGeom prst="rect">
            <a:avLst/>
          </a:prstGeom>
        </p:spPr>
      </p:pic>
      <p:pic>
        <p:nvPicPr>
          <p:cNvPr id="8" name="Grafik 7"/>
          <p:cNvPicPr>
            <a:picLocks noChangeAspect="1"/>
          </p:cNvPicPr>
          <p:nvPr/>
        </p:nvPicPr>
        <p:blipFill>
          <a:blip r:embed="rId4"/>
          <a:stretch/>
        </p:blipFill>
        <p:spPr bwMode="auto">
          <a:xfrm>
            <a:off x="3503712" y="2828437"/>
            <a:ext cx="6072142" cy="3145809"/>
          </a:xfrm>
          <a:prstGeom prst="rect">
            <a:avLst/>
          </a:prstGeom>
        </p:spPr>
      </p:pic>
      <p:pic>
        <p:nvPicPr>
          <p:cNvPr id="9" name="Grafik 9"/>
          <p:cNvPicPr>
            <a:picLocks noChangeAspect="1"/>
          </p:cNvPicPr>
          <p:nvPr/>
        </p:nvPicPr>
        <p:blipFill>
          <a:blip r:embed="rId5"/>
          <a:stretch/>
        </p:blipFill>
        <p:spPr bwMode="auto">
          <a:xfrm>
            <a:off x="6929263" y="1260977"/>
            <a:ext cx="4773582" cy="2578832"/>
          </a:xfrm>
          <a:prstGeom prst="rect">
            <a:avLst/>
          </a:prstGeom>
        </p:spPr>
      </p:pic>
      <p:sp>
        <p:nvSpPr>
          <p:cNvPr id="10" name="Untertitel 2"/>
          <p:cNvSpPr>
            <a:spLocks/>
          </p:cNvSpPr>
          <p:nvPr/>
        </p:nvSpPr>
        <p:spPr bwMode="auto">
          <a:xfrm>
            <a:off x="9830161" y="5991225"/>
            <a:ext cx="1872684" cy="365125"/>
          </a:xfrm>
          <a:prstGeom prst="rect">
            <a:avLst/>
          </a:prstGeom>
        </p:spPr>
        <p:txBody>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None/>
              <a:defRPr/>
            </a:pPr>
            <a:r>
              <a:rPr lang="de-DE" sz="1200" dirty="0">
                <a:cs typeface="Arial"/>
              </a:rPr>
              <a:t>Schlagzeilen, </a:t>
            </a:r>
            <a:r>
              <a:rPr lang="de-DE" sz="1200" dirty="0" err="1">
                <a:cs typeface="Arial"/>
              </a:rPr>
              <a:t>agrarservice</a:t>
            </a:r>
            <a:endParaRPr lang="de-DE" sz="1200" dirty="0">
              <a:cs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Wenn das Wetter verrückt spielt…</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sp>
        <p:nvSpPr>
          <p:cNvPr id="6" name="Inhaltsplatzhalter 4"/>
          <p:cNvSpPr>
            <a:spLocks noGrp="1"/>
          </p:cNvSpPr>
          <p:nvPr>
            <p:ph idx="1"/>
          </p:nvPr>
        </p:nvSpPr>
        <p:spPr bwMode="auto"/>
        <p:txBody>
          <a:bodyPr/>
          <a:lstStyle/>
          <a:p>
            <a:pPr marL="0" indent="0" algn="ctr">
              <a:buNone/>
              <a:defRPr/>
            </a:pPr>
            <a:r>
              <a:rPr lang="de-DE" b="1" dirty="0"/>
              <a:t>2019</a:t>
            </a:r>
            <a:endParaRPr dirty="0"/>
          </a:p>
          <a:p>
            <a:pPr marL="0" indent="0" algn="ctr">
              <a:buNone/>
              <a:defRPr/>
            </a:pPr>
            <a:r>
              <a:rPr lang="de-DE" dirty="0"/>
              <a:t>Hitzerekord Ende Juli: 40°C und mehr an 25 Stationen – erstmals           &gt; 42°C!</a:t>
            </a:r>
          </a:p>
        </p:txBody>
      </p:sp>
      <p:pic>
        <p:nvPicPr>
          <p:cNvPr id="7" name="Grafik 5"/>
          <p:cNvPicPr>
            <a:picLocks noChangeAspect="1"/>
          </p:cNvPicPr>
          <p:nvPr/>
        </p:nvPicPr>
        <p:blipFill>
          <a:blip r:embed="rId3"/>
          <a:stretch/>
        </p:blipFill>
        <p:spPr bwMode="auto">
          <a:xfrm>
            <a:off x="3532137" y="2889023"/>
            <a:ext cx="5261638" cy="3060413"/>
          </a:xfrm>
          <a:prstGeom prst="rect">
            <a:avLst/>
          </a:prstGeom>
        </p:spPr>
      </p:pic>
      <p:sp>
        <p:nvSpPr>
          <p:cNvPr id="9" name="Untertitel 2">
            <a:extLst>
              <a:ext uri="{FF2B5EF4-FFF2-40B4-BE49-F238E27FC236}">
                <a16:creationId xmlns:a16="http://schemas.microsoft.com/office/drawing/2014/main" id="{0509A68A-8479-4D63-895B-3C2B565DD870}"/>
              </a:ext>
            </a:extLst>
          </p:cNvPr>
          <p:cNvSpPr>
            <a:spLocks/>
          </p:cNvSpPr>
          <p:nvPr/>
        </p:nvSpPr>
        <p:spPr bwMode="auto">
          <a:xfrm>
            <a:off x="3496468" y="5992636"/>
            <a:ext cx="1705108" cy="272374"/>
          </a:xfrm>
          <a:prstGeom prst="rect">
            <a:avLst/>
          </a:prstGeom>
        </p:spPr>
        <p:txBody>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None/>
              <a:defRPr/>
            </a:pPr>
            <a:r>
              <a:rPr lang="de-DE" sz="1200" dirty="0">
                <a:cs typeface="Arial"/>
              </a:rPr>
              <a:t>Thermometer, </a:t>
            </a:r>
            <a:r>
              <a:rPr lang="de-DE" sz="1200" dirty="0" err="1">
                <a:cs typeface="Arial"/>
              </a:rPr>
              <a:t>pixabay</a:t>
            </a:r>
            <a:r>
              <a:rPr lang="de-DE" sz="1200" dirty="0">
                <a:cs typeface="Arial"/>
              </a:rPr>
              <a:t>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Temperaturanstieg seit 1900</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pic>
        <p:nvPicPr>
          <p:cNvPr id="6" name="Inhaltsplatzhalter 5"/>
          <p:cNvPicPr>
            <a:picLocks noGrp="1" noChangeAspect="1"/>
          </p:cNvPicPr>
          <p:nvPr>
            <p:ph idx="1"/>
          </p:nvPr>
        </p:nvPicPr>
        <p:blipFill>
          <a:blip r:embed="rId3"/>
          <a:stretch/>
        </p:blipFill>
        <p:spPr bwMode="auto">
          <a:xfrm>
            <a:off x="2470485" y="1198173"/>
            <a:ext cx="7251030" cy="4934631"/>
          </a:xfrm>
          <a:prstGeom prst="rect">
            <a:avLst/>
          </a:prstGeom>
        </p:spPr>
      </p:pic>
      <p:sp>
        <p:nvSpPr>
          <p:cNvPr id="7" name="Textfeld 6">
            <a:extLst>
              <a:ext uri="{FF2B5EF4-FFF2-40B4-BE49-F238E27FC236}">
                <a16:creationId xmlns:a16="http://schemas.microsoft.com/office/drawing/2014/main" id="{EA9E139A-28E1-423A-BD81-3CF3FF464AAD}"/>
              </a:ext>
            </a:extLst>
          </p:cNvPr>
          <p:cNvSpPr txBox="1"/>
          <p:nvPr/>
        </p:nvSpPr>
        <p:spPr bwMode="auto">
          <a:xfrm>
            <a:off x="9721515" y="5344331"/>
            <a:ext cx="243909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r>
              <a:rPr lang="de-DE" sz="1050" dirty="0">
                <a:latin typeface="Arial" panose="020B0604020202020204" pitchFamily="34" charset="0"/>
                <a:cs typeface="Arial" panose="020B0604020202020204" pitchFamily="34" charset="0"/>
              </a:rPr>
              <a:t>Prof. Dr. Quaschning: „Warum wir eine echte Energierevolution anstelle</a:t>
            </a:r>
          </a:p>
          <a:p>
            <a:r>
              <a:rPr lang="de-DE" sz="1050" dirty="0">
                <a:latin typeface="Arial" panose="020B0604020202020204" pitchFamily="34" charset="0"/>
                <a:cs typeface="Arial" panose="020B0604020202020204" pitchFamily="34" charset="0"/>
              </a:rPr>
              <a:t>einer lauen Energiewende brauchen“, Mainau 2018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1061506" cy="918528"/>
          </a:xfrm>
        </p:spPr>
        <p:txBody>
          <a:bodyPr>
            <a:normAutofit fontScale="90000"/>
          </a:bodyPr>
          <a:lstStyle/>
          <a:p>
            <a:pPr>
              <a:defRPr/>
            </a:pPr>
            <a:r>
              <a:rPr lang="de-DE" dirty="0"/>
              <a:t>Die 13 wärmsten durchschnittlichen Jahrestemperaturen bis 2020</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pic>
        <p:nvPicPr>
          <p:cNvPr id="3" name="Inhaltsplatzhalter 2">
            <a:extLst>
              <a:ext uri="{FF2B5EF4-FFF2-40B4-BE49-F238E27FC236}">
                <a16:creationId xmlns:a16="http://schemas.microsoft.com/office/drawing/2014/main" id="{69313AA8-9C44-45E6-A467-0A581493334A}"/>
              </a:ext>
            </a:extLst>
          </p:cNvPr>
          <p:cNvPicPr>
            <a:picLocks noGrp="1" noChangeAspect="1"/>
          </p:cNvPicPr>
          <p:nvPr>
            <p:ph idx="1"/>
          </p:nvPr>
        </p:nvPicPr>
        <p:blipFill rotWithShape="1">
          <a:blip r:embed="rId3"/>
          <a:srcRect l="25446" t="19623" r="38108" b="39596"/>
          <a:stretch/>
        </p:blipFill>
        <p:spPr>
          <a:xfrm>
            <a:off x="1955640" y="1097420"/>
            <a:ext cx="8280719" cy="5211900"/>
          </a:xfrm>
          <a:prstGeom prst="rect">
            <a:avLst/>
          </a:prstGeom>
        </p:spPr>
      </p:pic>
      <p:sp>
        <p:nvSpPr>
          <p:cNvPr id="8" name="Textfeld 6"/>
          <p:cNvSpPr>
            <a:spLocks/>
          </p:cNvSpPr>
          <p:nvPr/>
        </p:nvSpPr>
        <p:spPr bwMode="auto">
          <a:xfrm>
            <a:off x="10344472" y="5970273"/>
            <a:ext cx="1555234" cy="261610"/>
          </a:xfrm>
          <a:prstGeom prst="rect">
            <a:avLst/>
          </a:prstGeom>
          <a:noFill/>
        </p:spPr>
        <p:txBody>
          <a:bodyPr wrap="none" rtlCol="0">
            <a:spAutoFit/>
          </a:bodyPr>
          <a:lstStyle/>
          <a:p>
            <a:pPr>
              <a:defRPr/>
            </a:pPr>
            <a:r>
              <a:rPr lang="de-DE" sz="1100" dirty="0"/>
              <a:t>Copyright: Statista 2021</a:t>
            </a:r>
            <a:endParaRP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Temperaturentwicklungen</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pic>
        <p:nvPicPr>
          <p:cNvPr id="13" name="Inhaltsplatzhalter 12">
            <a:extLst>
              <a:ext uri="{FF2B5EF4-FFF2-40B4-BE49-F238E27FC236}">
                <a16:creationId xmlns:a16="http://schemas.microsoft.com/office/drawing/2014/main" id="{0202349E-C669-45B2-987D-3E79F69049B4}"/>
              </a:ext>
            </a:extLst>
          </p:cNvPr>
          <p:cNvPicPr>
            <a:picLocks noGrp="1" noChangeAspect="1"/>
          </p:cNvPicPr>
          <p:nvPr>
            <p:ph idx="1"/>
          </p:nvPr>
        </p:nvPicPr>
        <p:blipFill>
          <a:blip r:embed="rId3"/>
          <a:stretch>
            <a:fillRect/>
          </a:stretch>
        </p:blipFill>
        <p:spPr>
          <a:xfrm>
            <a:off x="1905409" y="1463675"/>
            <a:ext cx="8381181" cy="4713288"/>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Temperaturentwicklungen</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pic>
        <p:nvPicPr>
          <p:cNvPr id="10" name="Inhaltsplatzhalter 9">
            <a:extLst>
              <a:ext uri="{FF2B5EF4-FFF2-40B4-BE49-F238E27FC236}">
                <a16:creationId xmlns:a16="http://schemas.microsoft.com/office/drawing/2014/main" id="{957DA924-2425-4EC5-B469-262ACB2ED38D}"/>
              </a:ext>
            </a:extLst>
          </p:cNvPr>
          <p:cNvPicPr>
            <a:picLocks noGrp="1" noChangeAspect="1"/>
          </p:cNvPicPr>
          <p:nvPr>
            <p:ph idx="1"/>
          </p:nvPr>
        </p:nvPicPr>
        <p:blipFill>
          <a:blip r:embed="rId3"/>
          <a:stretch>
            <a:fillRect/>
          </a:stretch>
        </p:blipFill>
        <p:spPr>
          <a:xfrm>
            <a:off x="1624440" y="1264679"/>
            <a:ext cx="8943119" cy="5029303"/>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Temperaturentwicklungen</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pic>
        <p:nvPicPr>
          <p:cNvPr id="10" name="Inhaltsplatzhalter 9">
            <a:extLst>
              <a:ext uri="{FF2B5EF4-FFF2-40B4-BE49-F238E27FC236}">
                <a16:creationId xmlns:a16="http://schemas.microsoft.com/office/drawing/2014/main" id="{A2043AA2-36D7-42B9-A017-A09347504F6D}"/>
              </a:ext>
            </a:extLst>
          </p:cNvPr>
          <p:cNvPicPr>
            <a:picLocks noGrp="1" noChangeAspect="1"/>
          </p:cNvPicPr>
          <p:nvPr>
            <p:ph idx="1"/>
          </p:nvPr>
        </p:nvPicPr>
        <p:blipFill>
          <a:blip r:embed="rId3"/>
          <a:stretch>
            <a:fillRect/>
          </a:stretch>
        </p:blipFill>
        <p:spPr>
          <a:xfrm>
            <a:off x="1660444" y="1252323"/>
            <a:ext cx="8871111" cy="4988808"/>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Anzahl Heißer Tage (</a:t>
            </a:r>
            <a:r>
              <a:rPr lang="de-DE" dirty="0" err="1"/>
              <a:t>Tmax</a:t>
            </a:r>
            <a:r>
              <a:rPr lang="de-DE" dirty="0"/>
              <a:t> &gt; 30°C)</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pic>
        <p:nvPicPr>
          <p:cNvPr id="10" name="Inhaltsplatzhalter 9">
            <a:extLst>
              <a:ext uri="{FF2B5EF4-FFF2-40B4-BE49-F238E27FC236}">
                <a16:creationId xmlns:a16="http://schemas.microsoft.com/office/drawing/2014/main" id="{EDFCD0B5-3680-4EAA-AEC6-9C245CB60C25}"/>
              </a:ext>
            </a:extLst>
          </p:cNvPr>
          <p:cNvPicPr>
            <a:picLocks noGrp="1" noChangeAspect="1"/>
          </p:cNvPicPr>
          <p:nvPr>
            <p:ph idx="1"/>
          </p:nvPr>
        </p:nvPicPr>
        <p:blipFill rotWithShape="1">
          <a:blip r:embed="rId3"/>
          <a:srcRect b="4525"/>
          <a:stretch/>
        </p:blipFill>
        <p:spPr>
          <a:xfrm>
            <a:off x="1519204" y="1283653"/>
            <a:ext cx="9153591" cy="497764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Fußzeilenplatzhalter 3"/>
          <p:cNvSpPr>
            <a:spLocks noGrp="1"/>
          </p:cNvSpPr>
          <p:nvPr>
            <p:ph type="ftr" sz="quarter" idx="10"/>
          </p:nvPr>
        </p:nvSpPr>
        <p:spPr bwMode="auto"/>
        <p:txBody>
          <a:bodyPr/>
          <a:lstStyle/>
          <a:p>
            <a:pPr>
              <a:defRPr/>
            </a:pPr>
            <a:r>
              <a:rPr lang="de-DE"/>
              <a:t>Allgemeines zum Klimawandel</a:t>
            </a:r>
          </a:p>
        </p:txBody>
      </p:sp>
      <p:sp>
        <p:nvSpPr>
          <p:cNvPr id="6" name="Untertitel 2"/>
          <p:cNvSpPr>
            <a:spLocks noGrp="1"/>
          </p:cNvSpPr>
          <p:nvPr>
            <p:ph idx="1"/>
          </p:nvPr>
        </p:nvSpPr>
        <p:spPr bwMode="auto">
          <a:xfrm>
            <a:off x="838200" y="1072356"/>
            <a:ext cx="10515600" cy="4713288"/>
          </a:xfrm>
        </p:spPr>
        <p:txBody>
          <a:bodyPr/>
          <a:lstStyle/>
          <a:p>
            <a:pPr marL="0" indent="0" algn="l">
              <a:buNone/>
              <a:defRPr/>
            </a:pPr>
            <a:endParaRPr lang="de-DE" b="0" i="1" u="none" strike="noStrike" dirty="0">
              <a:solidFill>
                <a:srgbClr val="000000"/>
              </a:solidFill>
              <a:latin typeface="SpiegelSerifUI"/>
            </a:endParaRPr>
          </a:p>
          <a:p>
            <a:pPr marL="0" indent="0" algn="ctr">
              <a:spcBef>
                <a:spcPts val="0"/>
              </a:spcBef>
              <a:buNone/>
              <a:defRPr/>
            </a:pPr>
            <a:r>
              <a:rPr lang="de-DE" sz="3600" dirty="0">
                <a:solidFill>
                  <a:schemeClr val="accent1"/>
                </a:solidFill>
                <a:latin typeface="+mj-lt"/>
                <a:ea typeface="+mj-ea"/>
                <a:cs typeface="+mj-cs"/>
              </a:rPr>
              <a:t>"Ohne Zweifel leben wir in beispiellosen Zeiten, sowohl für die Gesundheit unseres Planeten als auch für die seiner Bewohner." </a:t>
            </a:r>
            <a:endParaRPr sz="3600" dirty="0">
              <a:solidFill>
                <a:schemeClr val="accent1"/>
              </a:solidFill>
              <a:latin typeface="+mj-lt"/>
              <a:ea typeface="+mj-ea"/>
              <a:cs typeface="+mj-cs"/>
            </a:endParaRPr>
          </a:p>
          <a:p>
            <a:pPr algn="l">
              <a:defRPr/>
            </a:pPr>
            <a:endParaRPr lang="de-DE" b="0" i="0" u="none" strike="noStrike" dirty="0">
              <a:solidFill>
                <a:srgbClr val="000000"/>
              </a:solidFill>
            </a:endParaRPr>
          </a:p>
          <a:p>
            <a:pPr marL="0" indent="0" algn="r">
              <a:buNone/>
              <a:defRPr/>
            </a:pPr>
            <a:r>
              <a:rPr lang="de-DE" sz="1100" b="0" i="0" u="none" strike="noStrike" dirty="0">
                <a:solidFill>
                  <a:srgbClr val="000000"/>
                </a:solidFill>
              </a:rPr>
              <a:t>Forscher </a:t>
            </a:r>
            <a:r>
              <a:rPr lang="de-DE" sz="1100" b="0" i="0" u="none" strike="noStrike" dirty="0" err="1">
                <a:solidFill>
                  <a:srgbClr val="000000"/>
                </a:solidFill>
              </a:rPr>
              <a:t>Stammerjohn</a:t>
            </a:r>
            <a:r>
              <a:rPr lang="de-DE" sz="1100" b="0" i="0" u="none" strike="noStrike" dirty="0">
                <a:solidFill>
                  <a:srgbClr val="000000"/>
                </a:solidFill>
              </a:rPr>
              <a:t> und </a:t>
            </a:r>
            <a:r>
              <a:rPr lang="de-DE" sz="1100" b="0" i="0" u="none" strike="noStrike" dirty="0" err="1">
                <a:solidFill>
                  <a:srgbClr val="000000"/>
                </a:solidFill>
              </a:rPr>
              <a:t>Scambos</a:t>
            </a:r>
            <a:r>
              <a:rPr lang="de-DE" sz="2000" b="0" i="0" u="none" strike="noStrike" dirty="0">
                <a:solidFill>
                  <a:srgbClr val="000000"/>
                </a:solidFill>
                <a:latin typeface="SpiegelSerifUI"/>
              </a:rPr>
              <a:t> </a:t>
            </a:r>
            <a:endParaRPr dirty="0"/>
          </a:p>
          <a:p>
            <a:pPr algn="l">
              <a:defRPr/>
            </a:pPr>
            <a:endParaRPr lang="de-DE" dirty="0"/>
          </a:p>
          <a:p>
            <a:pPr marL="0" indent="0">
              <a:buNone/>
              <a:defRPr/>
            </a:pPr>
            <a:endParaRPr lang="de-DE"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Anzahl Heißer Tage (</a:t>
            </a:r>
            <a:r>
              <a:rPr lang="de-DE" dirty="0" err="1"/>
              <a:t>Tmax</a:t>
            </a:r>
            <a:r>
              <a:rPr lang="de-DE" dirty="0"/>
              <a:t> &gt; 30°C)</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pic>
        <p:nvPicPr>
          <p:cNvPr id="10" name="Inhaltsplatzhalter 9">
            <a:extLst>
              <a:ext uri="{FF2B5EF4-FFF2-40B4-BE49-F238E27FC236}">
                <a16:creationId xmlns:a16="http://schemas.microsoft.com/office/drawing/2014/main" id="{5F544836-863F-4233-8543-D5D2139CC2FF}"/>
              </a:ext>
            </a:extLst>
          </p:cNvPr>
          <p:cNvPicPr>
            <a:picLocks noGrp="1" noChangeAspect="1"/>
          </p:cNvPicPr>
          <p:nvPr>
            <p:ph idx="1"/>
          </p:nvPr>
        </p:nvPicPr>
        <p:blipFill rotWithShape="1">
          <a:blip r:embed="rId3"/>
          <a:srcRect b="6124"/>
          <a:stretch/>
        </p:blipFill>
        <p:spPr>
          <a:xfrm>
            <a:off x="1472554" y="1283653"/>
            <a:ext cx="9246891" cy="4881651"/>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dirty="0"/>
              <a:t>Quizfrage – Wie wirkt sich der Klimawandel auf die Anzahl der heißen Tage (</a:t>
            </a:r>
            <a:r>
              <a:rPr lang="de-DE" dirty="0" err="1"/>
              <a:t>Tmax</a:t>
            </a:r>
            <a:r>
              <a:rPr lang="de-DE" dirty="0"/>
              <a:t> &gt; 30°C) bei uns aus?</a:t>
            </a:r>
            <a:endParaRPr dirty="0"/>
          </a:p>
        </p:txBody>
      </p:sp>
      <p:sp>
        <p:nvSpPr>
          <p:cNvPr id="5" name="Inhaltsplatzhalter 2"/>
          <p:cNvSpPr>
            <a:spLocks noGrp="1"/>
          </p:cNvSpPr>
          <p:nvPr>
            <p:ph idx="1"/>
          </p:nvPr>
        </p:nvSpPr>
        <p:spPr bwMode="auto">
          <a:xfrm>
            <a:off x="847451" y="1778952"/>
            <a:ext cx="10802416" cy="4713923"/>
          </a:xfrm>
        </p:spPr>
        <p:txBody>
          <a:bodyPr/>
          <a:lstStyle/>
          <a:p>
            <a:pPr marL="342900" indent="-342900" algn="just">
              <a:lnSpc>
                <a:spcPct val="113999"/>
              </a:lnSpc>
              <a:spcBef>
                <a:spcPts val="0"/>
              </a:spcBef>
              <a:buAutoNum type="alphaLcParenR"/>
              <a:defRPr/>
            </a:pPr>
            <a:r>
              <a:rPr lang="de-DE" i="0" u="none" strike="noStrike" dirty="0">
                <a:solidFill>
                  <a:srgbClr val="363636"/>
                </a:solidFill>
                <a:latin typeface="+mn-lt"/>
              </a:rPr>
              <a:t>Die Anzahl der heißen Tage wird gleich bleiben.</a:t>
            </a:r>
          </a:p>
          <a:p>
            <a:pPr marL="342900" indent="-342900" algn="just">
              <a:lnSpc>
                <a:spcPct val="113999"/>
              </a:lnSpc>
              <a:spcBef>
                <a:spcPts val="0"/>
              </a:spcBef>
              <a:buAutoNum type="alphaLcParenR"/>
              <a:defRPr/>
            </a:pPr>
            <a:endParaRPr lang="de-DE" dirty="0">
              <a:solidFill>
                <a:srgbClr val="363636"/>
              </a:solidFill>
            </a:endParaRPr>
          </a:p>
          <a:p>
            <a:pPr marL="342900" indent="-342900" algn="just">
              <a:lnSpc>
                <a:spcPct val="113999"/>
              </a:lnSpc>
              <a:spcBef>
                <a:spcPts val="0"/>
              </a:spcBef>
              <a:buFont typeface="+mj-lt"/>
              <a:buAutoNum type="alphaLcParenR"/>
              <a:defRPr/>
            </a:pPr>
            <a:r>
              <a:rPr lang="de-DE" dirty="0">
                <a:solidFill>
                  <a:srgbClr val="363636"/>
                </a:solidFill>
              </a:rPr>
              <a:t>Die Anzahl der heißen Tage hat sich gegenüber dem Referenzzeitraum 1961-1990 mehr als verdoppelt.</a:t>
            </a:r>
          </a:p>
          <a:p>
            <a:pPr marL="342900" indent="-342900" algn="just">
              <a:lnSpc>
                <a:spcPct val="113999"/>
              </a:lnSpc>
              <a:spcBef>
                <a:spcPts val="0"/>
              </a:spcBef>
              <a:buFont typeface="+mj-lt"/>
              <a:buAutoNum type="alphaLcParenR"/>
              <a:defRPr/>
            </a:pPr>
            <a:endParaRPr lang="de-DE" dirty="0">
              <a:solidFill>
                <a:srgbClr val="363636"/>
              </a:solidFill>
            </a:endParaRPr>
          </a:p>
          <a:p>
            <a:pPr marL="342900" indent="-342900">
              <a:lnSpc>
                <a:spcPct val="113999"/>
              </a:lnSpc>
              <a:spcBef>
                <a:spcPts val="0"/>
              </a:spcBef>
              <a:buFont typeface="+mj-lt"/>
              <a:buAutoNum type="alphaLcParenR"/>
              <a:defRPr/>
            </a:pPr>
            <a:r>
              <a:rPr lang="de-DE" dirty="0">
                <a:solidFill>
                  <a:srgbClr val="363636"/>
                </a:solidFill>
              </a:rPr>
              <a:t>Die Anzahl der heißen Tage wird weiter zunehmen.</a:t>
            </a:r>
          </a:p>
          <a:p>
            <a:pPr marL="0" indent="0" algn="just">
              <a:lnSpc>
                <a:spcPct val="113999"/>
              </a:lnSpc>
              <a:buNone/>
              <a:defRPr/>
            </a:pPr>
            <a:endParaRPr lang="de-DE" sz="1200" b="1" dirty="0">
              <a:solidFill>
                <a:srgbClr val="363636"/>
              </a:solidFill>
            </a:endParaRPr>
          </a:p>
          <a:p>
            <a:pPr marL="0" indent="0" algn="just">
              <a:lnSpc>
                <a:spcPct val="113999"/>
              </a:lnSpc>
              <a:buNone/>
              <a:defRPr/>
            </a:pPr>
            <a:endParaRPr dirty="0"/>
          </a:p>
          <a:p>
            <a:pPr marL="0" indent="0">
              <a:buNone/>
              <a:defRPr/>
            </a:pPr>
            <a:r>
              <a:rPr lang="de-DE" sz="2000" dirty="0"/>
              <a:t>Mehrfachnennungen möglich</a:t>
            </a:r>
          </a:p>
        </p:txBody>
      </p:sp>
      <p:sp>
        <p:nvSpPr>
          <p:cNvPr id="6" name="Fußzeilenplatzhalter 3"/>
          <p:cNvSpPr>
            <a:spLocks noGrp="1"/>
          </p:cNvSpPr>
          <p:nvPr>
            <p:ph type="ftr" sz="quarter" idx="10"/>
          </p:nvPr>
        </p:nvSpPr>
        <p:spPr bwMode="auto"/>
        <p:txBody>
          <a:bodyPr/>
          <a:lstStyle/>
          <a:p>
            <a:pPr>
              <a:defRPr/>
            </a:pPr>
            <a:r>
              <a:rPr lang="de-DE"/>
              <a:t>Allgemeines zum Klimawandel</a:t>
            </a:r>
          </a:p>
        </p:txBody>
      </p:sp>
    </p:spTree>
    <p:extLst>
      <p:ext uri="{BB962C8B-B14F-4D97-AF65-F5344CB8AC3E}">
        <p14:creationId xmlns:p14="http://schemas.microsoft.com/office/powerpoint/2010/main" val="4276051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Trend: Anzahl Heißer Tage (</a:t>
            </a:r>
            <a:r>
              <a:rPr lang="de-DE" dirty="0" err="1"/>
              <a:t>Tmax</a:t>
            </a:r>
            <a:r>
              <a:rPr lang="de-DE" dirty="0"/>
              <a:t> &gt; 30°C)</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pic>
        <p:nvPicPr>
          <p:cNvPr id="12" name="Inhaltsplatzhalter 11">
            <a:extLst>
              <a:ext uri="{FF2B5EF4-FFF2-40B4-BE49-F238E27FC236}">
                <a16:creationId xmlns:a16="http://schemas.microsoft.com/office/drawing/2014/main" id="{A363F594-8E2E-4474-BB16-D3F5D181C56E}"/>
              </a:ext>
            </a:extLst>
          </p:cNvPr>
          <p:cNvPicPr>
            <a:picLocks noGrp="1" noChangeAspect="1"/>
          </p:cNvPicPr>
          <p:nvPr>
            <p:ph idx="1"/>
          </p:nvPr>
        </p:nvPicPr>
        <p:blipFill rotWithShape="1">
          <a:blip r:embed="rId3"/>
          <a:srcRect t="10212"/>
          <a:stretch/>
        </p:blipFill>
        <p:spPr>
          <a:xfrm>
            <a:off x="551384" y="1584187"/>
            <a:ext cx="4392488" cy="4232038"/>
          </a:xfrm>
          <a:prstGeom prst="rect">
            <a:avLst/>
          </a:prstGeom>
        </p:spPr>
      </p:pic>
      <p:pic>
        <p:nvPicPr>
          <p:cNvPr id="13" name="Grafik 12">
            <a:extLst>
              <a:ext uri="{FF2B5EF4-FFF2-40B4-BE49-F238E27FC236}">
                <a16:creationId xmlns:a16="http://schemas.microsoft.com/office/drawing/2014/main" id="{9E1A6321-01AC-4899-9457-7D2253F4B131}"/>
              </a:ext>
            </a:extLst>
          </p:cNvPr>
          <p:cNvPicPr>
            <a:picLocks noChangeAspect="1"/>
          </p:cNvPicPr>
          <p:nvPr/>
        </p:nvPicPr>
        <p:blipFill rotWithShape="1">
          <a:blip r:embed="rId4"/>
          <a:srcRect l="47047" t="37400" r="22831" b="17450"/>
          <a:stretch/>
        </p:blipFill>
        <p:spPr>
          <a:xfrm>
            <a:off x="5735959" y="1484784"/>
            <a:ext cx="5380505" cy="4536504"/>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dirty="0"/>
              <a:t>Quizfrage – Welche Aussage(n) zu Hitzewellen ist korrekt?</a:t>
            </a:r>
            <a:endParaRPr dirty="0"/>
          </a:p>
        </p:txBody>
      </p:sp>
      <p:sp>
        <p:nvSpPr>
          <p:cNvPr id="5" name="Inhaltsplatzhalter 2"/>
          <p:cNvSpPr>
            <a:spLocks noGrp="1"/>
          </p:cNvSpPr>
          <p:nvPr>
            <p:ph idx="1"/>
          </p:nvPr>
        </p:nvSpPr>
        <p:spPr bwMode="auto">
          <a:xfrm>
            <a:off x="847451" y="1778952"/>
            <a:ext cx="10802416" cy="4713923"/>
          </a:xfrm>
        </p:spPr>
        <p:txBody>
          <a:bodyPr/>
          <a:lstStyle/>
          <a:p>
            <a:pPr marL="342900" indent="-342900" algn="just">
              <a:lnSpc>
                <a:spcPct val="113999"/>
              </a:lnSpc>
              <a:spcBef>
                <a:spcPts val="0"/>
              </a:spcBef>
              <a:buAutoNum type="alphaLcParenR"/>
              <a:defRPr/>
            </a:pPr>
            <a:r>
              <a:rPr lang="de-DE" i="0" u="none" strike="noStrike" dirty="0">
                <a:solidFill>
                  <a:srgbClr val="363636"/>
                </a:solidFill>
                <a:latin typeface="+mn-lt"/>
              </a:rPr>
              <a:t>Hitzewellen werden häufiger auftreten und länger andauern.</a:t>
            </a:r>
          </a:p>
          <a:p>
            <a:pPr marL="342900" indent="-342900" algn="just">
              <a:lnSpc>
                <a:spcPct val="113999"/>
              </a:lnSpc>
              <a:spcBef>
                <a:spcPts val="0"/>
              </a:spcBef>
              <a:buAutoNum type="alphaLcParenR"/>
              <a:defRPr/>
            </a:pPr>
            <a:endParaRPr lang="de-DE" dirty="0">
              <a:solidFill>
                <a:srgbClr val="363636"/>
              </a:solidFill>
            </a:endParaRPr>
          </a:p>
          <a:p>
            <a:pPr marL="342900" indent="-342900" algn="just">
              <a:lnSpc>
                <a:spcPct val="113999"/>
              </a:lnSpc>
              <a:spcBef>
                <a:spcPts val="0"/>
              </a:spcBef>
              <a:buFont typeface="+mj-lt"/>
              <a:buAutoNum type="alphaLcParenR"/>
              <a:defRPr/>
            </a:pPr>
            <a:r>
              <a:rPr lang="de-DE" dirty="0">
                <a:solidFill>
                  <a:srgbClr val="363636"/>
                </a:solidFill>
              </a:rPr>
              <a:t>Hitzewelle nennt man eine Phase mehrerer Tage mit </a:t>
            </a:r>
            <a:r>
              <a:rPr lang="de-DE" dirty="0" err="1">
                <a:solidFill>
                  <a:srgbClr val="363636"/>
                </a:solidFill>
              </a:rPr>
              <a:t>Tmax</a:t>
            </a:r>
            <a:r>
              <a:rPr lang="de-DE" dirty="0">
                <a:solidFill>
                  <a:srgbClr val="363636"/>
                </a:solidFill>
              </a:rPr>
              <a:t> &gt;25°C.</a:t>
            </a:r>
          </a:p>
          <a:p>
            <a:pPr marL="342900" indent="-342900" algn="just">
              <a:lnSpc>
                <a:spcPct val="113999"/>
              </a:lnSpc>
              <a:spcBef>
                <a:spcPts val="0"/>
              </a:spcBef>
              <a:buFont typeface="+mj-lt"/>
              <a:buAutoNum type="alphaLcParenR"/>
              <a:defRPr/>
            </a:pPr>
            <a:endParaRPr lang="de-DE" dirty="0">
              <a:solidFill>
                <a:srgbClr val="363636"/>
              </a:solidFill>
            </a:endParaRPr>
          </a:p>
          <a:p>
            <a:pPr marL="342900" indent="-342900">
              <a:lnSpc>
                <a:spcPct val="113999"/>
              </a:lnSpc>
              <a:spcBef>
                <a:spcPts val="0"/>
              </a:spcBef>
              <a:buFont typeface="+mj-lt"/>
              <a:buAutoNum type="alphaLcParenR"/>
              <a:defRPr/>
            </a:pPr>
            <a:r>
              <a:rPr lang="de-DE" dirty="0">
                <a:solidFill>
                  <a:srgbClr val="363636"/>
                </a:solidFill>
              </a:rPr>
              <a:t>Die Eintrittswahrscheinlichkeit von Hitzewellen hat sich in einigen Gegenden bereits mehr als verdoppelt.</a:t>
            </a:r>
          </a:p>
          <a:p>
            <a:pPr marL="0" indent="0" algn="just">
              <a:lnSpc>
                <a:spcPct val="113999"/>
              </a:lnSpc>
              <a:buNone/>
              <a:defRPr/>
            </a:pPr>
            <a:endParaRPr lang="de-DE" sz="1200" b="1" dirty="0">
              <a:solidFill>
                <a:srgbClr val="363636"/>
              </a:solidFill>
            </a:endParaRPr>
          </a:p>
          <a:p>
            <a:pPr marL="0" indent="0" algn="just">
              <a:lnSpc>
                <a:spcPct val="113999"/>
              </a:lnSpc>
              <a:buNone/>
              <a:defRPr/>
            </a:pPr>
            <a:endParaRPr dirty="0"/>
          </a:p>
          <a:p>
            <a:pPr marL="0" indent="0">
              <a:buNone/>
              <a:defRPr/>
            </a:pPr>
            <a:r>
              <a:rPr lang="de-DE" sz="2000" dirty="0"/>
              <a:t>Mehrfachnennungen möglich</a:t>
            </a:r>
          </a:p>
        </p:txBody>
      </p:sp>
      <p:sp>
        <p:nvSpPr>
          <p:cNvPr id="6" name="Fußzeilenplatzhalter 3"/>
          <p:cNvSpPr>
            <a:spLocks noGrp="1"/>
          </p:cNvSpPr>
          <p:nvPr>
            <p:ph type="ftr" sz="quarter" idx="10"/>
          </p:nvPr>
        </p:nvSpPr>
        <p:spPr bwMode="auto"/>
        <p:txBody>
          <a:bodyPr/>
          <a:lstStyle/>
          <a:p>
            <a:pPr>
              <a:defRPr/>
            </a:pPr>
            <a:r>
              <a:rPr lang="de-DE"/>
              <a:t>Allgemeines zum Klimawandel</a:t>
            </a:r>
          </a:p>
        </p:txBody>
      </p:sp>
    </p:spTree>
    <p:extLst>
      <p:ext uri="{BB962C8B-B14F-4D97-AF65-F5344CB8AC3E}">
        <p14:creationId xmlns:p14="http://schemas.microsoft.com/office/powerpoint/2010/main" val="2416508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Projektionen - Niederschläge</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sp>
        <p:nvSpPr>
          <p:cNvPr id="6" name="Inhaltsplatzhalter 4"/>
          <p:cNvSpPr>
            <a:spLocks noGrp="1"/>
          </p:cNvSpPr>
          <p:nvPr>
            <p:ph idx="1"/>
          </p:nvPr>
        </p:nvSpPr>
        <p:spPr bwMode="auto"/>
        <p:txBody>
          <a:bodyPr/>
          <a:lstStyle/>
          <a:p>
            <a:pPr marL="342900" indent="-342900">
              <a:lnSpc>
                <a:spcPct val="113999"/>
              </a:lnSpc>
              <a:buFont typeface="Arial"/>
              <a:buChar char="•"/>
              <a:defRPr/>
            </a:pPr>
            <a:r>
              <a:rPr lang="de-DE" sz="2600" dirty="0">
                <a:cs typeface="Arial"/>
              </a:rPr>
              <a:t>Geringe Veränderung der Gesamtniederschlagsmengen pro Jahr</a:t>
            </a:r>
            <a:endParaRPr dirty="0"/>
          </a:p>
          <a:p>
            <a:pPr>
              <a:lnSpc>
                <a:spcPct val="113999"/>
              </a:lnSpc>
              <a:buFont typeface="Arial"/>
              <a:buChar char="•"/>
              <a:defRPr/>
            </a:pPr>
            <a:r>
              <a:rPr lang="de-DE" sz="2600" dirty="0">
                <a:cs typeface="Arial"/>
              </a:rPr>
              <a:t> Verschiebung der Niederschläge vom Sommer- in die Wintermonate </a:t>
            </a:r>
            <a:endParaRPr dirty="0"/>
          </a:p>
          <a:p>
            <a:pPr>
              <a:lnSpc>
                <a:spcPct val="113999"/>
              </a:lnSpc>
              <a:buFont typeface="Arial"/>
              <a:buChar char="•"/>
              <a:defRPr/>
            </a:pPr>
            <a:r>
              <a:rPr lang="de-DE" sz="2600" dirty="0">
                <a:cs typeface="Arial"/>
              </a:rPr>
              <a:t> </a:t>
            </a:r>
            <a:r>
              <a:rPr lang="en-US" sz="2600" dirty="0" err="1">
                <a:cs typeface="Arial"/>
              </a:rPr>
              <a:t>Keine</a:t>
            </a:r>
            <a:r>
              <a:rPr lang="en-US" sz="2600" dirty="0">
                <a:cs typeface="Arial"/>
              </a:rPr>
              <a:t> </a:t>
            </a:r>
            <a:r>
              <a:rPr lang="en-US" sz="2600" dirty="0" err="1">
                <a:cs typeface="Arial"/>
              </a:rPr>
              <a:t>oder</a:t>
            </a:r>
            <a:r>
              <a:rPr lang="en-US" sz="2600" dirty="0">
                <a:cs typeface="Arial"/>
              </a:rPr>
              <a:t> </a:t>
            </a:r>
            <a:r>
              <a:rPr lang="en-US" sz="2600" dirty="0" err="1">
                <a:cs typeface="Arial"/>
              </a:rPr>
              <a:t>nur</a:t>
            </a:r>
            <a:r>
              <a:rPr lang="en-US" sz="2600" dirty="0">
                <a:cs typeface="Arial"/>
              </a:rPr>
              <a:t> </a:t>
            </a:r>
            <a:r>
              <a:rPr lang="en-US" sz="2600" dirty="0" err="1">
                <a:cs typeface="Arial"/>
              </a:rPr>
              <a:t>sehr</a:t>
            </a:r>
            <a:r>
              <a:rPr lang="en-US" sz="2600" dirty="0">
                <a:cs typeface="Arial"/>
              </a:rPr>
              <a:t> </a:t>
            </a:r>
            <a:r>
              <a:rPr lang="en-US" sz="2600" dirty="0" err="1">
                <a:cs typeface="Arial"/>
              </a:rPr>
              <a:t>geringe</a:t>
            </a:r>
            <a:r>
              <a:rPr lang="en-US" sz="2600" dirty="0">
                <a:cs typeface="Arial"/>
              </a:rPr>
              <a:t> </a:t>
            </a:r>
            <a:r>
              <a:rPr lang="en-US" sz="2600" dirty="0" err="1">
                <a:cs typeface="Arial"/>
              </a:rPr>
              <a:t>Zunahme</a:t>
            </a:r>
            <a:r>
              <a:rPr lang="en-US" sz="2600" dirty="0">
                <a:cs typeface="Arial"/>
              </a:rPr>
              <a:t> von </a:t>
            </a:r>
            <a:r>
              <a:rPr lang="en-US" sz="2600" dirty="0" err="1">
                <a:cs typeface="Arial"/>
              </a:rPr>
              <a:t>Frühjahrstrockenheit</a:t>
            </a:r>
            <a:r>
              <a:rPr lang="en-US" sz="2600" dirty="0">
                <a:cs typeface="Arial"/>
              </a:rPr>
              <a:t> in der </a:t>
            </a:r>
            <a:r>
              <a:rPr lang="en-US" sz="2600" dirty="0" err="1">
                <a:cs typeface="Arial"/>
              </a:rPr>
              <a:t>nahen</a:t>
            </a:r>
            <a:r>
              <a:rPr lang="en-US" sz="2600" dirty="0">
                <a:cs typeface="Arial"/>
              </a:rPr>
              <a:t> </a:t>
            </a:r>
            <a:r>
              <a:rPr lang="en-US" sz="2600" dirty="0" err="1">
                <a:cs typeface="Arial"/>
              </a:rPr>
              <a:t>Zukunft</a:t>
            </a:r>
            <a:endParaRPr lang="en-US" sz="2600" dirty="0">
              <a:cs typeface="Arial"/>
            </a:endParaRPr>
          </a:p>
          <a:p>
            <a:pPr>
              <a:lnSpc>
                <a:spcPct val="113999"/>
              </a:lnSpc>
              <a:buFont typeface="Arial"/>
              <a:buChar char="•"/>
              <a:defRPr/>
            </a:pPr>
            <a:r>
              <a:rPr lang="de-DE" sz="2600" dirty="0">
                <a:cs typeface="Arial"/>
              </a:rPr>
              <a:t>Zunahme der Anzahl der Tage mit Starkniederschlägen </a:t>
            </a:r>
            <a:r>
              <a:rPr lang="en-US" sz="2600" dirty="0">
                <a:cs typeface="Arial"/>
              </a:rPr>
              <a:t>(</a:t>
            </a:r>
            <a:r>
              <a:rPr lang="en-US" sz="2600" dirty="0" err="1">
                <a:cs typeface="Arial"/>
              </a:rPr>
              <a:t>vorwiegend</a:t>
            </a:r>
            <a:r>
              <a:rPr lang="en-US" sz="2600" dirty="0">
                <a:cs typeface="Arial"/>
              </a:rPr>
              <a:t> in den </a:t>
            </a:r>
            <a:r>
              <a:rPr lang="en-US" sz="2600" dirty="0" err="1">
                <a:cs typeface="Arial"/>
              </a:rPr>
              <a:t>Wintermonaten</a:t>
            </a:r>
            <a:r>
              <a:rPr lang="en-US" sz="2600" dirty="0">
                <a:cs typeface="Arial"/>
              </a:rPr>
              <a:t>)</a:t>
            </a:r>
            <a:endParaRPr dirty="0"/>
          </a:p>
          <a:p>
            <a:pPr>
              <a:lnSpc>
                <a:spcPct val="113999"/>
              </a:lnSpc>
              <a:buFont typeface="Arial"/>
              <a:buChar char="•"/>
              <a:defRPr/>
            </a:pPr>
            <a:r>
              <a:rPr lang="de-DE" sz="2600" dirty="0">
                <a:cs typeface="Arial"/>
              </a:rPr>
              <a:t>Tägliche maximale Niederschlagsmenge im Laufe eines Jahres wird sich in der fernen Zukunft erhöhen. </a:t>
            </a:r>
            <a:endParaRPr dirty="0"/>
          </a:p>
          <a:p>
            <a:pPr>
              <a:defRPr/>
            </a:pPr>
            <a:endParaRPr lang="de-DE" dirty="0"/>
          </a:p>
        </p:txBody>
      </p:sp>
      <p:sp>
        <p:nvSpPr>
          <p:cNvPr id="7" name="Rechteck 6">
            <a:extLst>
              <a:ext uri="{FF2B5EF4-FFF2-40B4-BE49-F238E27FC236}">
                <a16:creationId xmlns:a16="http://schemas.microsoft.com/office/drawing/2014/main" id="{04F95032-7C0D-4D06-B16E-6AB7526C77B6}"/>
              </a:ext>
            </a:extLst>
          </p:cNvPr>
          <p:cNvSpPr/>
          <p:nvPr/>
        </p:nvSpPr>
        <p:spPr>
          <a:xfrm>
            <a:off x="7032104" y="5746076"/>
            <a:ext cx="4968552" cy="430887"/>
          </a:xfrm>
          <a:prstGeom prst="rect">
            <a:avLst/>
          </a:prstGeom>
        </p:spPr>
        <p:txBody>
          <a:bodyPr wrap="squar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1100" dirty="0"/>
              <a:t>DWD: https://www.dwd.de/DE/leistungen/zeitreihen/zeitreihen.html?nn=18256 </a:t>
            </a:r>
          </a:p>
          <a:p>
            <a:r>
              <a:rPr lang="en-US" sz="1100" dirty="0"/>
              <a:t>EEA-Report 2016: Climate change, impacts and vulnerability in Europe 2016</a:t>
            </a:r>
            <a:endParaRPr lang="de-DE" sz="11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Projektionen - Niederschläge</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sp>
        <p:nvSpPr>
          <p:cNvPr id="7" name="Rechteck 6">
            <a:extLst>
              <a:ext uri="{FF2B5EF4-FFF2-40B4-BE49-F238E27FC236}">
                <a16:creationId xmlns:a16="http://schemas.microsoft.com/office/drawing/2014/main" id="{04F95032-7C0D-4D06-B16E-6AB7526C77B6}"/>
              </a:ext>
            </a:extLst>
          </p:cNvPr>
          <p:cNvSpPr/>
          <p:nvPr/>
        </p:nvSpPr>
        <p:spPr>
          <a:xfrm>
            <a:off x="9120336" y="6093296"/>
            <a:ext cx="2376264" cy="261610"/>
          </a:xfrm>
          <a:prstGeom prst="rect">
            <a:avLst/>
          </a:prstGeom>
        </p:spPr>
        <p:txBody>
          <a:bodyPr wrap="squar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1100" dirty="0"/>
              <a:t>Zeitreihen / Klimaatlas, DWD 2020</a:t>
            </a:r>
          </a:p>
        </p:txBody>
      </p:sp>
      <p:pic>
        <p:nvPicPr>
          <p:cNvPr id="8" name="Grafik 7">
            <a:extLst>
              <a:ext uri="{FF2B5EF4-FFF2-40B4-BE49-F238E27FC236}">
                <a16:creationId xmlns:a16="http://schemas.microsoft.com/office/drawing/2014/main" id="{61ADC64D-B0C1-40E3-9E09-39D74D5FD954}"/>
              </a:ext>
            </a:extLst>
          </p:cNvPr>
          <p:cNvPicPr>
            <a:picLocks noChangeAspect="1"/>
          </p:cNvPicPr>
          <p:nvPr/>
        </p:nvPicPr>
        <p:blipFill>
          <a:blip r:embed="rId3"/>
          <a:stretch>
            <a:fillRect/>
          </a:stretch>
        </p:blipFill>
        <p:spPr>
          <a:xfrm>
            <a:off x="929537" y="1283653"/>
            <a:ext cx="10332925" cy="4808254"/>
          </a:xfrm>
          <a:prstGeom prst="rect">
            <a:avLst/>
          </a:prstGeom>
        </p:spPr>
      </p:pic>
    </p:spTree>
    <p:extLst>
      <p:ext uri="{BB962C8B-B14F-4D97-AF65-F5344CB8AC3E}">
        <p14:creationId xmlns:p14="http://schemas.microsoft.com/office/powerpoint/2010/main" val="41013263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Projektionen – Klimatische Wasserbilanz</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sp>
        <p:nvSpPr>
          <p:cNvPr id="8" name="Textfeld 9"/>
          <p:cNvSpPr>
            <a:spLocks/>
          </p:cNvSpPr>
          <p:nvPr/>
        </p:nvSpPr>
        <p:spPr bwMode="auto">
          <a:xfrm>
            <a:off x="9954027" y="5892582"/>
            <a:ext cx="2159641" cy="430887"/>
          </a:xfrm>
          <a:prstGeom prst="rect">
            <a:avLst/>
          </a:prstGeom>
          <a:noFill/>
        </p:spPr>
        <p:txBody>
          <a:bodyPr wrap="square" rtlCol="0">
            <a:spAutoFit/>
          </a:bodyPr>
          <a:lstStyle/>
          <a:p>
            <a:pPr>
              <a:spcBef>
                <a:spcPts val="0"/>
              </a:spcBef>
              <a:spcAft>
                <a:spcPts val="0"/>
              </a:spcAft>
              <a:defRPr/>
            </a:pPr>
            <a:r>
              <a:rPr lang="de-DE" sz="1100" baseline="30000" dirty="0">
                <a:solidFill>
                  <a:srgbClr val="000000"/>
                </a:solidFill>
                <a:latin typeface="Calibri Light"/>
                <a:cs typeface="Calibri Light"/>
              </a:rPr>
              <a:t>1) </a:t>
            </a:r>
            <a:r>
              <a:rPr lang="de-DE" sz="1100" dirty="0">
                <a:solidFill>
                  <a:srgbClr val="000000"/>
                </a:solidFill>
                <a:latin typeface="Calibri Light"/>
                <a:cs typeface="Calibri Light"/>
              </a:rPr>
              <a:t>Dr. Helmut </a:t>
            </a:r>
            <a:r>
              <a:rPr lang="de-DE" sz="1100" dirty="0" err="1">
                <a:solidFill>
                  <a:srgbClr val="000000"/>
                </a:solidFill>
                <a:latin typeface="Calibri Light"/>
                <a:cs typeface="Calibri Light"/>
              </a:rPr>
              <a:t>Schlumprecht</a:t>
            </a:r>
            <a:r>
              <a:rPr lang="de-DE" sz="1100" dirty="0">
                <a:solidFill>
                  <a:srgbClr val="000000"/>
                </a:solidFill>
                <a:latin typeface="Calibri Light"/>
                <a:cs typeface="Calibri Light"/>
              </a:rPr>
              <a:t>, Bayreuth 2013</a:t>
            </a:r>
          </a:p>
        </p:txBody>
      </p:sp>
      <p:pic>
        <p:nvPicPr>
          <p:cNvPr id="3" name="Grafik 2">
            <a:extLst>
              <a:ext uri="{FF2B5EF4-FFF2-40B4-BE49-F238E27FC236}">
                <a16:creationId xmlns:a16="http://schemas.microsoft.com/office/drawing/2014/main" id="{A22EB5BB-CE28-4200-8679-5110F7C2F7DF}"/>
              </a:ext>
            </a:extLst>
          </p:cNvPr>
          <p:cNvPicPr>
            <a:picLocks noChangeAspect="1"/>
          </p:cNvPicPr>
          <p:nvPr/>
        </p:nvPicPr>
        <p:blipFill rotWithShape="1">
          <a:blip r:embed="rId3"/>
          <a:srcRect l="29329" t="29000" r="33125" b="25850"/>
          <a:stretch/>
        </p:blipFill>
        <p:spPr>
          <a:xfrm>
            <a:off x="2237973" y="1124744"/>
            <a:ext cx="7716054" cy="5219142"/>
          </a:xfrm>
          <a:prstGeom prst="rect">
            <a:avLst/>
          </a:prstGeom>
        </p:spPr>
      </p:pic>
      <p:sp>
        <p:nvSpPr>
          <p:cNvPr id="6" name="Rechteck 5">
            <a:extLst>
              <a:ext uri="{FF2B5EF4-FFF2-40B4-BE49-F238E27FC236}">
                <a16:creationId xmlns:a16="http://schemas.microsoft.com/office/drawing/2014/main" id="{EF31A3AF-3A37-4A2F-9A49-C9CFA11253DE}"/>
              </a:ext>
            </a:extLst>
          </p:cNvPr>
          <p:cNvSpPr/>
          <p:nvPr/>
        </p:nvSpPr>
        <p:spPr>
          <a:xfrm>
            <a:off x="9840416" y="5369362"/>
            <a:ext cx="2159641" cy="523220"/>
          </a:xfrm>
          <a:prstGeom prst="rect">
            <a:avLst/>
          </a:prstGeom>
        </p:spPr>
        <p:txBody>
          <a:bodyPr wrap="square">
            <a:spAutoFit/>
          </a:bodyPr>
          <a:lstStyle/>
          <a:p>
            <a:r>
              <a:rPr lang="de-DE" sz="1400" dirty="0"/>
              <a:t>nahe Zukunft (2021-2050)</a:t>
            </a:r>
          </a:p>
          <a:p>
            <a:r>
              <a:rPr lang="de-DE" sz="1400" dirty="0"/>
              <a:t>ferne Zukunft (2071-2100)</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dirty="0"/>
              <a:t>Quizfrage – Wie wirkt sich der Klimawandel auf die </a:t>
            </a:r>
            <a:r>
              <a:rPr lang="de-DE" dirty="0" err="1"/>
              <a:t>Vegetionsperiode</a:t>
            </a:r>
            <a:r>
              <a:rPr lang="de-DE" dirty="0"/>
              <a:t> aus?</a:t>
            </a:r>
            <a:endParaRPr dirty="0"/>
          </a:p>
        </p:txBody>
      </p:sp>
      <p:sp>
        <p:nvSpPr>
          <p:cNvPr id="5" name="Inhaltsplatzhalter 2"/>
          <p:cNvSpPr>
            <a:spLocks noGrp="1"/>
          </p:cNvSpPr>
          <p:nvPr>
            <p:ph idx="1"/>
          </p:nvPr>
        </p:nvSpPr>
        <p:spPr bwMode="auto">
          <a:xfrm>
            <a:off x="847451" y="1778952"/>
            <a:ext cx="10802416" cy="4713923"/>
          </a:xfrm>
        </p:spPr>
        <p:txBody>
          <a:bodyPr/>
          <a:lstStyle/>
          <a:p>
            <a:pPr marL="342900" indent="-342900" algn="just">
              <a:lnSpc>
                <a:spcPct val="113999"/>
              </a:lnSpc>
              <a:spcBef>
                <a:spcPts val="0"/>
              </a:spcBef>
              <a:buAutoNum type="alphaLcParenR"/>
              <a:defRPr/>
            </a:pPr>
            <a:r>
              <a:rPr lang="de-DE" i="0" u="none" strike="noStrike" dirty="0">
                <a:solidFill>
                  <a:srgbClr val="363636"/>
                </a:solidFill>
                <a:latin typeface="+mn-lt"/>
              </a:rPr>
              <a:t>Die Vegetationsperiode wird tendenziell länger.</a:t>
            </a:r>
          </a:p>
          <a:p>
            <a:pPr marL="342900" indent="-342900" algn="just">
              <a:lnSpc>
                <a:spcPct val="113999"/>
              </a:lnSpc>
              <a:spcBef>
                <a:spcPts val="0"/>
              </a:spcBef>
              <a:buAutoNum type="alphaLcParenR"/>
              <a:defRPr/>
            </a:pPr>
            <a:endParaRPr lang="de-DE" dirty="0">
              <a:solidFill>
                <a:srgbClr val="363636"/>
              </a:solidFill>
            </a:endParaRPr>
          </a:p>
          <a:p>
            <a:pPr marL="342900" indent="-342900" algn="just">
              <a:lnSpc>
                <a:spcPct val="113999"/>
              </a:lnSpc>
              <a:spcBef>
                <a:spcPts val="0"/>
              </a:spcBef>
              <a:buFont typeface="+mj-lt"/>
              <a:buAutoNum type="alphaLcParenR"/>
              <a:defRPr/>
            </a:pPr>
            <a:r>
              <a:rPr lang="de-DE" dirty="0">
                <a:solidFill>
                  <a:srgbClr val="363636"/>
                </a:solidFill>
              </a:rPr>
              <a:t>Der biologische Frühling startet früher.</a:t>
            </a:r>
          </a:p>
          <a:p>
            <a:pPr marL="342900" indent="-342900" algn="just">
              <a:lnSpc>
                <a:spcPct val="113999"/>
              </a:lnSpc>
              <a:spcBef>
                <a:spcPts val="0"/>
              </a:spcBef>
              <a:buFont typeface="+mj-lt"/>
              <a:buAutoNum type="alphaLcParenR"/>
              <a:defRPr/>
            </a:pPr>
            <a:endParaRPr lang="de-DE" dirty="0">
              <a:solidFill>
                <a:srgbClr val="363636"/>
              </a:solidFill>
            </a:endParaRPr>
          </a:p>
          <a:p>
            <a:pPr marL="342900" indent="-342900">
              <a:lnSpc>
                <a:spcPct val="113999"/>
              </a:lnSpc>
              <a:spcBef>
                <a:spcPts val="0"/>
              </a:spcBef>
              <a:buFont typeface="+mj-lt"/>
              <a:buAutoNum type="alphaLcParenR"/>
              <a:defRPr/>
            </a:pPr>
            <a:r>
              <a:rPr lang="de-DE" dirty="0">
                <a:solidFill>
                  <a:srgbClr val="363636"/>
                </a:solidFill>
              </a:rPr>
              <a:t>Die Vegetationsperiode verschiebt sich innerhalb des Jahres nach vorne.</a:t>
            </a:r>
          </a:p>
          <a:p>
            <a:pPr marL="0" indent="0" algn="just">
              <a:lnSpc>
                <a:spcPct val="113999"/>
              </a:lnSpc>
              <a:buNone/>
              <a:defRPr/>
            </a:pPr>
            <a:endParaRPr lang="de-DE" sz="1200" b="1" dirty="0">
              <a:solidFill>
                <a:srgbClr val="363636"/>
              </a:solidFill>
            </a:endParaRPr>
          </a:p>
          <a:p>
            <a:pPr marL="0" indent="0" algn="just">
              <a:lnSpc>
                <a:spcPct val="113999"/>
              </a:lnSpc>
              <a:buNone/>
              <a:defRPr/>
            </a:pPr>
            <a:endParaRPr dirty="0"/>
          </a:p>
          <a:p>
            <a:pPr marL="0" indent="0">
              <a:buNone/>
              <a:defRPr/>
            </a:pPr>
            <a:r>
              <a:rPr lang="de-DE" sz="2000" dirty="0"/>
              <a:t>Mehrfachnennungen möglich</a:t>
            </a:r>
          </a:p>
        </p:txBody>
      </p:sp>
      <p:sp>
        <p:nvSpPr>
          <p:cNvPr id="6" name="Fußzeilenplatzhalter 3"/>
          <p:cNvSpPr>
            <a:spLocks noGrp="1"/>
          </p:cNvSpPr>
          <p:nvPr>
            <p:ph type="ftr" sz="quarter" idx="10"/>
          </p:nvPr>
        </p:nvSpPr>
        <p:spPr bwMode="auto"/>
        <p:txBody>
          <a:bodyPr/>
          <a:lstStyle/>
          <a:p>
            <a:pPr>
              <a:defRPr/>
            </a:pPr>
            <a:r>
              <a:rPr lang="de-DE"/>
              <a:t>Allgemeines zum Klimawandel</a:t>
            </a:r>
          </a:p>
        </p:txBody>
      </p:sp>
      <p:pic>
        <p:nvPicPr>
          <p:cNvPr id="2" name="Grafik 1">
            <a:extLst>
              <a:ext uri="{FF2B5EF4-FFF2-40B4-BE49-F238E27FC236}">
                <a16:creationId xmlns:a16="http://schemas.microsoft.com/office/drawing/2014/main" id="{418A56B9-C226-4788-B29E-E949C1B2AAA1}"/>
              </a:ext>
            </a:extLst>
          </p:cNvPr>
          <p:cNvPicPr>
            <a:picLocks noChangeAspect="1"/>
          </p:cNvPicPr>
          <p:nvPr/>
        </p:nvPicPr>
        <p:blipFill>
          <a:blip r:embed="rId3"/>
          <a:stretch>
            <a:fillRect/>
          </a:stretch>
        </p:blipFill>
        <p:spPr>
          <a:xfrm>
            <a:off x="8577683" y="1052736"/>
            <a:ext cx="3072184" cy="2052146"/>
          </a:xfrm>
          <a:prstGeom prst="rect">
            <a:avLst/>
          </a:prstGeom>
        </p:spPr>
      </p:pic>
      <p:sp>
        <p:nvSpPr>
          <p:cNvPr id="7" name="Untertitel 2">
            <a:extLst>
              <a:ext uri="{FF2B5EF4-FFF2-40B4-BE49-F238E27FC236}">
                <a16:creationId xmlns:a16="http://schemas.microsoft.com/office/drawing/2014/main" id="{417F55F1-2083-48AE-9145-452BA62F1F2E}"/>
              </a:ext>
            </a:extLst>
          </p:cNvPr>
          <p:cNvSpPr>
            <a:spLocks/>
          </p:cNvSpPr>
          <p:nvPr/>
        </p:nvSpPr>
        <p:spPr bwMode="auto">
          <a:xfrm>
            <a:off x="9984432" y="3112146"/>
            <a:ext cx="1883314" cy="316854"/>
          </a:xfrm>
          <a:prstGeom prst="rect">
            <a:avLst/>
          </a:prstGeom>
        </p:spPr>
        <p:txBody>
          <a:bodyPr>
            <a:no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None/>
              <a:defRPr/>
            </a:pPr>
            <a:r>
              <a:rPr lang="de-DE" sz="1100" dirty="0">
                <a:latin typeface="Arial"/>
                <a:cs typeface="Arial"/>
              </a:rPr>
              <a:t>Weidekätzchen, </a:t>
            </a:r>
            <a:r>
              <a:rPr lang="de-DE" sz="1100" dirty="0" err="1">
                <a:latin typeface="Arial"/>
                <a:cs typeface="Arial"/>
              </a:rPr>
              <a:t>pixabay</a:t>
            </a:r>
            <a:endParaRPr lang="de-DE" sz="1100" dirty="0">
              <a:latin typeface="Arial"/>
              <a:cs typeface="Arial"/>
            </a:endParaRPr>
          </a:p>
        </p:txBody>
      </p:sp>
    </p:spTree>
    <p:extLst>
      <p:ext uri="{BB962C8B-B14F-4D97-AF65-F5344CB8AC3E}">
        <p14:creationId xmlns:p14="http://schemas.microsoft.com/office/powerpoint/2010/main" val="2537278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Phänologische Jahreszeiten - Deutschland</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pic>
        <p:nvPicPr>
          <p:cNvPr id="6" name="Inhaltsplatzhalter 5">
            <a:extLst>
              <a:ext uri="{FF2B5EF4-FFF2-40B4-BE49-F238E27FC236}">
                <a16:creationId xmlns:a16="http://schemas.microsoft.com/office/drawing/2014/main" id="{10EF0F38-CE8F-4019-B79C-E2BB1D3AC706}"/>
              </a:ext>
            </a:extLst>
          </p:cNvPr>
          <p:cNvPicPr>
            <a:picLocks noGrp="1" noChangeAspect="1"/>
          </p:cNvPicPr>
          <p:nvPr>
            <p:ph idx="1"/>
          </p:nvPr>
        </p:nvPicPr>
        <p:blipFill rotWithShape="1">
          <a:blip r:embed="rId3"/>
          <a:srcRect t="5676"/>
          <a:stretch/>
        </p:blipFill>
        <p:spPr>
          <a:xfrm>
            <a:off x="3010405" y="1196752"/>
            <a:ext cx="6171189" cy="509329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Zusammenfassung der Klimaänderungen</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sp>
        <p:nvSpPr>
          <p:cNvPr id="6" name="Inhaltsplatzhalter 4"/>
          <p:cNvSpPr>
            <a:spLocks noGrp="1"/>
          </p:cNvSpPr>
          <p:nvPr>
            <p:ph idx="1"/>
          </p:nvPr>
        </p:nvSpPr>
        <p:spPr bwMode="auto"/>
        <p:txBody>
          <a:bodyPr/>
          <a:lstStyle/>
          <a:p>
            <a:pPr>
              <a:spcAft>
                <a:spcPts val="1200"/>
              </a:spcAft>
              <a:defRPr/>
            </a:pPr>
            <a:r>
              <a:rPr lang="de-DE" b="1" dirty="0"/>
              <a:t> Starke Schwankungen </a:t>
            </a:r>
            <a:r>
              <a:rPr lang="de-DE" dirty="0"/>
              <a:t>von Jahr zu Jahr (hohe Variabilität) bzw. „festgefahrene“ Wetterlagen</a:t>
            </a:r>
          </a:p>
          <a:p>
            <a:pPr>
              <a:spcAft>
                <a:spcPts val="1200"/>
              </a:spcAft>
              <a:defRPr/>
            </a:pPr>
            <a:endParaRPr dirty="0"/>
          </a:p>
          <a:p>
            <a:pPr marL="342900" indent="-342900">
              <a:spcAft>
                <a:spcPts val="600"/>
              </a:spcAft>
              <a:defRPr/>
            </a:pPr>
            <a:r>
              <a:rPr lang="de-DE" b="1" dirty="0"/>
              <a:t>Temperaturanstieg</a:t>
            </a:r>
            <a:endParaRPr dirty="0"/>
          </a:p>
          <a:p>
            <a:pPr marL="701675" lvl="1" indent="-342900">
              <a:spcAft>
                <a:spcPts val="600"/>
              </a:spcAft>
              <a:buFont typeface="Courier New"/>
              <a:buChar char="o"/>
              <a:defRPr/>
            </a:pPr>
            <a:r>
              <a:rPr lang="de-DE" sz="2800" dirty="0"/>
              <a:t>Zunehmende Ø-Jahrestemperaturen</a:t>
            </a:r>
          </a:p>
          <a:p>
            <a:pPr marL="1158875" lvl="2" indent="-342900">
              <a:spcAft>
                <a:spcPts val="600"/>
              </a:spcAft>
              <a:buFont typeface="Courier New"/>
              <a:buChar char="o"/>
              <a:defRPr/>
            </a:pPr>
            <a:r>
              <a:rPr lang="de-DE" sz="2400" dirty="0"/>
              <a:t>2021-2050: plus 0,5 – 1,5°C</a:t>
            </a:r>
          </a:p>
          <a:p>
            <a:pPr marL="1158875" lvl="2" indent="-342900">
              <a:spcAft>
                <a:spcPts val="600"/>
              </a:spcAft>
              <a:buFont typeface="Courier New"/>
              <a:buChar char="o"/>
              <a:defRPr/>
            </a:pPr>
            <a:r>
              <a:rPr lang="de-DE" sz="2400" dirty="0"/>
              <a:t>2070-2100: plus 1,5 – 3,5°C</a:t>
            </a:r>
          </a:p>
          <a:p>
            <a:pPr marL="701675" lvl="1" indent="-342900">
              <a:spcAft>
                <a:spcPts val="600"/>
              </a:spcAft>
              <a:buFont typeface="Courier New"/>
              <a:buChar char="o"/>
              <a:defRPr/>
            </a:pPr>
            <a:r>
              <a:rPr lang="de-DE" sz="2800" dirty="0"/>
              <a:t>Alle Monate betroffen, v.a. Herbst/Winter</a:t>
            </a:r>
          </a:p>
          <a:p>
            <a:pPr marL="701675" lvl="1" indent="-342900">
              <a:spcAft>
                <a:spcPts val="600"/>
              </a:spcAft>
              <a:buFont typeface="Courier New"/>
              <a:buChar char="o"/>
              <a:defRPr/>
            </a:pPr>
            <a:endParaRPr sz="2800" dirty="0"/>
          </a:p>
          <a:p>
            <a:pPr marL="0" indent="0">
              <a:buNone/>
              <a:defRPr/>
            </a:pPr>
            <a:endParaRPr lang="de-DE" dirty="0"/>
          </a:p>
        </p:txBody>
      </p:sp>
      <p:pic>
        <p:nvPicPr>
          <p:cNvPr id="2" name="Grafik 1">
            <a:extLst>
              <a:ext uri="{FF2B5EF4-FFF2-40B4-BE49-F238E27FC236}">
                <a16:creationId xmlns:a16="http://schemas.microsoft.com/office/drawing/2014/main" id="{C37935E6-527B-4699-A29C-36CCB8BF0631}"/>
              </a:ext>
            </a:extLst>
          </p:cNvPr>
          <p:cNvPicPr>
            <a:picLocks noChangeAspect="1"/>
          </p:cNvPicPr>
          <p:nvPr/>
        </p:nvPicPr>
        <p:blipFill>
          <a:blip r:embed="rId3"/>
          <a:stretch>
            <a:fillRect/>
          </a:stretch>
        </p:blipFill>
        <p:spPr>
          <a:xfrm>
            <a:off x="7824192" y="2348880"/>
            <a:ext cx="3136516" cy="1830306"/>
          </a:xfrm>
          <a:prstGeom prst="rect">
            <a:avLst/>
          </a:prstGeom>
        </p:spPr>
      </p:pic>
      <p:sp>
        <p:nvSpPr>
          <p:cNvPr id="7" name="Untertitel 2">
            <a:extLst>
              <a:ext uri="{FF2B5EF4-FFF2-40B4-BE49-F238E27FC236}">
                <a16:creationId xmlns:a16="http://schemas.microsoft.com/office/drawing/2014/main" id="{351570EC-93F0-4BF8-9079-0538D37F7443}"/>
              </a:ext>
            </a:extLst>
          </p:cNvPr>
          <p:cNvSpPr>
            <a:spLocks/>
          </p:cNvSpPr>
          <p:nvPr/>
        </p:nvSpPr>
        <p:spPr bwMode="auto">
          <a:xfrm>
            <a:off x="9922012" y="4179186"/>
            <a:ext cx="1235242" cy="272268"/>
          </a:xfrm>
          <a:prstGeom prst="rect">
            <a:avLst/>
          </a:prstGeom>
        </p:spPr>
        <p:txBody>
          <a:bodyPr>
            <a:no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None/>
              <a:defRPr/>
            </a:pPr>
            <a:r>
              <a:rPr lang="de-DE" sz="1100" dirty="0">
                <a:latin typeface="Arial"/>
                <a:cs typeface="Arial"/>
              </a:rPr>
              <a:t>Hitze, </a:t>
            </a:r>
            <a:r>
              <a:rPr lang="de-DE" sz="1100" dirty="0" err="1">
                <a:latin typeface="Arial"/>
                <a:cs typeface="Arial"/>
              </a:rPr>
              <a:t>pixabay</a:t>
            </a:r>
            <a:endParaRPr lang="de-DE" sz="1100" dirty="0">
              <a:latin typeface="Arial"/>
              <a:cs typeface="Arial"/>
            </a:endParaRPr>
          </a:p>
        </p:txBody>
      </p:sp>
      <p:sp>
        <p:nvSpPr>
          <p:cNvPr id="3" name="Rechteck 2">
            <a:extLst>
              <a:ext uri="{FF2B5EF4-FFF2-40B4-BE49-F238E27FC236}">
                <a16:creationId xmlns:a16="http://schemas.microsoft.com/office/drawing/2014/main" id="{527B4287-9E1C-4C10-B973-27020D7C540D}"/>
              </a:ext>
            </a:extLst>
          </p:cNvPr>
          <p:cNvSpPr/>
          <p:nvPr/>
        </p:nvSpPr>
        <p:spPr>
          <a:xfrm>
            <a:off x="838200" y="6005047"/>
            <a:ext cx="2279791" cy="261610"/>
          </a:xfrm>
          <a:prstGeom prst="rect">
            <a:avLst/>
          </a:prstGeom>
        </p:spPr>
        <p:txBody>
          <a:bodyPr wrap="none">
            <a:spAutoFit/>
          </a:bodyPr>
          <a:lstStyle/>
          <a:p>
            <a:pPr lvl="0">
              <a:defRPr/>
            </a:pPr>
            <a:r>
              <a:rPr lang="de-DE" sz="1100" dirty="0"/>
              <a:t>Deutsche Anpassungsstrategie (DAS)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Quizfragen – was bedeutet:</a:t>
            </a:r>
            <a:endParaRPr dirty="0"/>
          </a:p>
        </p:txBody>
      </p:sp>
      <p:sp>
        <p:nvSpPr>
          <p:cNvPr id="5" name="Inhaltsplatzhalter 2"/>
          <p:cNvSpPr>
            <a:spLocks noGrp="1"/>
          </p:cNvSpPr>
          <p:nvPr>
            <p:ph idx="1"/>
          </p:nvPr>
        </p:nvSpPr>
        <p:spPr bwMode="auto">
          <a:xfrm>
            <a:off x="838200" y="1463040"/>
            <a:ext cx="10802416" cy="4713923"/>
          </a:xfrm>
        </p:spPr>
        <p:txBody>
          <a:bodyPr/>
          <a:lstStyle/>
          <a:p>
            <a:pPr marL="0" indent="0" algn="just">
              <a:lnSpc>
                <a:spcPct val="113999"/>
              </a:lnSpc>
              <a:spcBef>
                <a:spcPts val="0"/>
              </a:spcBef>
              <a:buNone/>
              <a:defRPr/>
            </a:pPr>
            <a:r>
              <a:rPr lang="de-DE" sz="2400" b="1" i="0" u="none" strike="noStrike" dirty="0">
                <a:solidFill>
                  <a:srgbClr val="363636"/>
                </a:solidFill>
                <a:latin typeface="+mn-lt"/>
              </a:rPr>
              <a:t>Wetter	:	</a:t>
            </a:r>
            <a:r>
              <a:rPr lang="de-DE" sz="1800" i="0" u="none" strike="noStrike" dirty="0">
                <a:solidFill>
                  <a:srgbClr val="363636"/>
                </a:solidFill>
                <a:latin typeface="+mn-lt"/>
              </a:rPr>
              <a:t>a) Kurzfristiger Zustand der Atmosphäre an einem bestimmten Ort</a:t>
            </a:r>
          </a:p>
          <a:p>
            <a:pPr marL="0" indent="0" algn="just">
              <a:lnSpc>
                <a:spcPct val="113999"/>
              </a:lnSpc>
              <a:spcBef>
                <a:spcPts val="0"/>
              </a:spcBef>
              <a:buNone/>
              <a:defRPr/>
            </a:pPr>
            <a:r>
              <a:rPr lang="de-DE" sz="1800" dirty="0">
                <a:solidFill>
                  <a:srgbClr val="363636"/>
                </a:solidFill>
              </a:rPr>
              <a:t>		</a:t>
            </a:r>
            <a:r>
              <a:rPr lang="de-DE" sz="1800" i="0" u="none" strike="noStrike" dirty="0">
                <a:solidFill>
                  <a:srgbClr val="363636"/>
                </a:solidFill>
                <a:latin typeface="+mn-lt"/>
              </a:rPr>
              <a:t>    zu einer bestimmten Zeit		</a:t>
            </a:r>
          </a:p>
          <a:p>
            <a:pPr marL="0" indent="0" algn="just">
              <a:lnSpc>
                <a:spcPct val="113999"/>
              </a:lnSpc>
              <a:spcBef>
                <a:spcPts val="0"/>
              </a:spcBef>
              <a:buNone/>
              <a:defRPr/>
            </a:pPr>
            <a:r>
              <a:rPr lang="de-DE" sz="1800" dirty="0">
                <a:solidFill>
                  <a:srgbClr val="363636"/>
                </a:solidFill>
              </a:rPr>
              <a:t>		</a:t>
            </a:r>
            <a:r>
              <a:rPr lang="de-DE" sz="1800" i="0" u="none" strike="noStrike" dirty="0">
                <a:solidFill>
                  <a:srgbClr val="363636"/>
                </a:solidFill>
                <a:latin typeface="+mn-lt"/>
              </a:rPr>
              <a:t>b) Festgesetzte Ereignisse aus dem 100-jährigen Kalender für eine Region</a:t>
            </a:r>
          </a:p>
          <a:p>
            <a:pPr marL="0" indent="0" algn="just">
              <a:lnSpc>
                <a:spcPct val="113999"/>
              </a:lnSpc>
              <a:spcBef>
                <a:spcPts val="0"/>
              </a:spcBef>
              <a:buNone/>
              <a:defRPr/>
            </a:pPr>
            <a:r>
              <a:rPr lang="de-DE" sz="1800" dirty="0">
                <a:solidFill>
                  <a:srgbClr val="363636"/>
                </a:solidFill>
                <a:sym typeface="Symbol" panose="05050102010706020507" pitchFamily="18" charset="2"/>
              </a:rPr>
              <a:t>		c) Vorherrschender Charakter des Wetterablaufs über mehrere Tage in einem Gebiet / Ort</a:t>
            </a:r>
          </a:p>
          <a:p>
            <a:pPr marL="0" indent="0" algn="just">
              <a:lnSpc>
                <a:spcPct val="113999"/>
              </a:lnSpc>
              <a:buNone/>
              <a:defRPr/>
            </a:pPr>
            <a:endParaRPr lang="de-DE" sz="1200" i="0" u="none" strike="noStrike" dirty="0">
              <a:solidFill>
                <a:srgbClr val="363636"/>
              </a:solidFill>
              <a:latin typeface="+mn-lt"/>
            </a:endParaRPr>
          </a:p>
          <a:p>
            <a:pPr marL="0" indent="0" algn="just">
              <a:lnSpc>
                <a:spcPct val="113999"/>
              </a:lnSpc>
              <a:buNone/>
              <a:defRPr/>
            </a:pPr>
            <a:r>
              <a:rPr lang="de-DE" sz="2400" b="1" dirty="0">
                <a:solidFill>
                  <a:srgbClr val="363636"/>
                </a:solidFill>
              </a:rPr>
              <a:t>Klima:		</a:t>
            </a:r>
            <a:r>
              <a:rPr lang="de-DE" sz="1800" dirty="0">
                <a:solidFill>
                  <a:srgbClr val="363636"/>
                </a:solidFill>
              </a:rPr>
              <a:t>a) Wetterereignisse, die immer wieder vorkommen in einer bestimmten Region in einem Jahr</a:t>
            </a:r>
          </a:p>
          <a:p>
            <a:pPr marL="0" indent="0" algn="just">
              <a:lnSpc>
                <a:spcPct val="113999"/>
              </a:lnSpc>
              <a:spcBef>
                <a:spcPts val="0"/>
              </a:spcBef>
              <a:buNone/>
              <a:defRPr/>
            </a:pPr>
            <a:r>
              <a:rPr lang="de-DE" sz="1800" b="1" dirty="0">
                <a:solidFill>
                  <a:srgbClr val="363636"/>
                </a:solidFill>
              </a:rPr>
              <a:t>		</a:t>
            </a:r>
            <a:r>
              <a:rPr lang="de-DE" sz="1800" dirty="0">
                <a:solidFill>
                  <a:srgbClr val="363636"/>
                </a:solidFill>
              </a:rPr>
              <a:t>b) Typische Wetterverhältnisse in einer Region in einem Zeitraum von i.d.R. 30 Jahren</a:t>
            </a:r>
          </a:p>
          <a:p>
            <a:pPr marL="0" indent="0" algn="just">
              <a:lnSpc>
                <a:spcPct val="113999"/>
              </a:lnSpc>
              <a:spcBef>
                <a:spcPts val="0"/>
              </a:spcBef>
              <a:buNone/>
              <a:defRPr/>
            </a:pPr>
            <a:r>
              <a:rPr lang="de-DE" sz="1800" dirty="0">
                <a:solidFill>
                  <a:srgbClr val="363636"/>
                </a:solidFill>
              </a:rPr>
              <a:t>		c) Schwankung des Wetters, in einer bestimmten Region zu einem bestimmten Zeitpunkt</a:t>
            </a:r>
            <a:endParaRPr lang="de-DE" sz="2400" dirty="0">
              <a:solidFill>
                <a:srgbClr val="363636"/>
              </a:solidFill>
            </a:endParaRPr>
          </a:p>
          <a:p>
            <a:pPr marL="0" indent="0" algn="just">
              <a:lnSpc>
                <a:spcPct val="113999"/>
              </a:lnSpc>
              <a:buNone/>
              <a:defRPr/>
            </a:pPr>
            <a:endParaRPr lang="de-DE" sz="1200" b="1" dirty="0">
              <a:solidFill>
                <a:srgbClr val="363636"/>
              </a:solidFill>
            </a:endParaRPr>
          </a:p>
          <a:p>
            <a:pPr marL="0" indent="0" algn="just">
              <a:lnSpc>
                <a:spcPct val="113999"/>
              </a:lnSpc>
              <a:spcBef>
                <a:spcPts val="0"/>
              </a:spcBef>
              <a:buNone/>
              <a:defRPr/>
            </a:pPr>
            <a:r>
              <a:rPr lang="de-DE" sz="2400" b="1" dirty="0">
                <a:solidFill>
                  <a:srgbClr val="363636"/>
                </a:solidFill>
              </a:rPr>
              <a:t>Klimawandel:</a:t>
            </a:r>
            <a:r>
              <a:rPr lang="de-DE" b="1" dirty="0">
                <a:solidFill>
                  <a:srgbClr val="363636"/>
                </a:solidFill>
              </a:rPr>
              <a:t>	</a:t>
            </a:r>
            <a:r>
              <a:rPr lang="de-DE" sz="1800" dirty="0">
                <a:solidFill>
                  <a:srgbClr val="363636"/>
                </a:solidFill>
              </a:rPr>
              <a:t>a) </a:t>
            </a:r>
            <a:r>
              <a:rPr lang="de-DE" sz="1800" dirty="0">
                <a:solidFill>
                  <a:srgbClr val="363636"/>
                </a:solidFill>
                <a:sym typeface="Symbol" panose="05050102010706020507" pitchFamily="18" charset="2"/>
              </a:rPr>
              <a:t>Normale Veränderung des Wetters, die zu einem bestimmten Zeitpunkt eintritt</a:t>
            </a:r>
          </a:p>
          <a:p>
            <a:pPr marL="0" indent="0" algn="just">
              <a:lnSpc>
                <a:spcPct val="113999"/>
              </a:lnSpc>
              <a:spcBef>
                <a:spcPts val="0"/>
              </a:spcBef>
              <a:buNone/>
              <a:defRPr/>
            </a:pPr>
            <a:r>
              <a:rPr lang="de-DE" sz="1800" dirty="0">
                <a:solidFill>
                  <a:srgbClr val="363636"/>
                </a:solidFill>
                <a:sym typeface="Symbol" panose="05050102010706020507" pitchFamily="18" charset="2"/>
              </a:rPr>
              <a:t>		b) Globale Abweichung des Erdklimas aufgrund natürlicher und anthropogener Ursachen</a:t>
            </a:r>
          </a:p>
          <a:p>
            <a:pPr marL="0" indent="0" algn="just">
              <a:lnSpc>
                <a:spcPct val="113999"/>
              </a:lnSpc>
              <a:spcBef>
                <a:spcPts val="0"/>
              </a:spcBef>
              <a:buNone/>
              <a:defRPr/>
            </a:pPr>
            <a:r>
              <a:rPr lang="de-DE" sz="1800" dirty="0">
                <a:solidFill>
                  <a:srgbClr val="363636"/>
                </a:solidFill>
                <a:sym typeface="Symbol" panose="05050102010706020507" pitchFamily="18" charset="2"/>
              </a:rPr>
              <a:t>		c) Geringer Temperaturanstieg in der fernen Zukunft bedingt durch Treibhausgasausstoß</a:t>
            </a:r>
            <a:endParaRPr lang="de-DE" b="1" dirty="0">
              <a:solidFill>
                <a:srgbClr val="363636"/>
              </a:solidFill>
            </a:endParaRPr>
          </a:p>
          <a:p>
            <a:pPr marL="0" indent="0" algn="just">
              <a:lnSpc>
                <a:spcPct val="113999"/>
              </a:lnSpc>
              <a:buNone/>
              <a:defRPr/>
            </a:pPr>
            <a:endParaRPr dirty="0"/>
          </a:p>
          <a:p>
            <a:pPr marL="0" indent="0" algn="just">
              <a:lnSpc>
                <a:spcPct val="113999"/>
              </a:lnSpc>
              <a:buNone/>
              <a:defRPr/>
            </a:pPr>
            <a:endParaRPr lang="de-DE" sz="1000" b="0" i="0" u="none" strike="noStrike" dirty="0">
              <a:solidFill>
                <a:srgbClr val="363636"/>
              </a:solidFill>
              <a:latin typeface="+mn-lt"/>
            </a:endParaRPr>
          </a:p>
          <a:p>
            <a:pPr marL="0" indent="0">
              <a:buNone/>
              <a:defRPr/>
            </a:pPr>
            <a:endParaRPr lang="de-DE" dirty="0"/>
          </a:p>
        </p:txBody>
      </p:sp>
      <p:sp>
        <p:nvSpPr>
          <p:cNvPr id="6" name="Fußzeilenplatzhalter 3"/>
          <p:cNvSpPr>
            <a:spLocks noGrp="1"/>
          </p:cNvSpPr>
          <p:nvPr>
            <p:ph type="ftr" sz="quarter" idx="10"/>
          </p:nvPr>
        </p:nvSpPr>
        <p:spPr bwMode="auto"/>
        <p:txBody>
          <a:bodyPr/>
          <a:lstStyle/>
          <a:p>
            <a:pPr>
              <a:defRPr/>
            </a:pPr>
            <a:r>
              <a:rPr lang="de-DE"/>
              <a:t>Allgemeines zum Klimawandel</a:t>
            </a:r>
          </a:p>
        </p:txBody>
      </p:sp>
      <p:pic>
        <p:nvPicPr>
          <p:cNvPr id="2" name="Grafik 1">
            <a:extLst>
              <a:ext uri="{FF2B5EF4-FFF2-40B4-BE49-F238E27FC236}">
                <a16:creationId xmlns:a16="http://schemas.microsoft.com/office/drawing/2014/main" id="{3B4C5DB4-9318-4021-9CFA-8ADA5EAAE6C3}"/>
              </a:ext>
            </a:extLst>
          </p:cNvPr>
          <p:cNvPicPr>
            <a:picLocks noChangeAspect="1"/>
          </p:cNvPicPr>
          <p:nvPr/>
        </p:nvPicPr>
        <p:blipFill>
          <a:blip r:embed="rId3"/>
          <a:stretch>
            <a:fillRect/>
          </a:stretch>
        </p:blipFill>
        <p:spPr>
          <a:xfrm>
            <a:off x="9192344" y="266046"/>
            <a:ext cx="2639616" cy="1981168"/>
          </a:xfrm>
          <a:prstGeom prst="rect">
            <a:avLst/>
          </a:prstGeom>
        </p:spPr>
      </p:pic>
      <p:sp>
        <p:nvSpPr>
          <p:cNvPr id="7" name="Untertitel 2">
            <a:extLst>
              <a:ext uri="{FF2B5EF4-FFF2-40B4-BE49-F238E27FC236}">
                <a16:creationId xmlns:a16="http://schemas.microsoft.com/office/drawing/2014/main" id="{C7210E85-FA4A-4317-BE06-7D8F3D5BBB0C}"/>
              </a:ext>
            </a:extLst>
          </p:cNvPr>
          <p:cNvSpPr>
            <a:spLocks/>
          </p:cNvSpPr>
          <p:nvPr/>
        </p:nvSpPr>
        <p:spPr bwMode="auto">
          <a:xfrm>
            <a:off x="10512152" y="2234435"/>
            <a:ext cx="1415480" cy="189613"/>
          </a:xfrm>
          <a:prstGeom prst="rect">
            <a:avLst/>
          </a:prstGeom>
          <a:ln>
            <a:noFill/>
          </a:ln>
        </p:spPr>
        <p:txBody>
          <a:bodyPr>
            <a:no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None/>
              <a:defRPr/>
            </a:pPr>
            <a:r>
              <a:rPr lang="de-DE" sz="1100" dirty="0">
                <a:cs typeface="Arial"/>
              </a:rPr>
              <a:t>Hochwasser, </a:t>
            </a:r>
            <a:r>
              <a:rPr lang="de-DE" sz="1100" dirty="0" err="1">
                <a:cs typeface="Arial"/>
              </a:rPr>
              <a:t>pixabay</a:t>
            </a:r>
            <a:endParaRPr sz="11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Zusammenfassung der Klimaänderungen</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sp>
        <p:nvSpPr>
          <p:cNvPr id="6" name="Inhaltsplatzhalter 4"/>
          <p:cNvSpPr>
            <a:spLocks noGrp="1"/>
          </p:cNvSpPr>
          <p:nvPr>
            <p:ph idx="1"/>
          </p:nvPr>
        </p:nvSpPr>
        <p:spPr bwMode="auto"/>
        <p:txBody>
          <a:bodyPr/>
          <a:lstStyle/>
          <a:p>
            <a:pPr marL="342900" indent="-342900">
              <a:spcAft>
                <a:spcPts val="600"/>
              </a:spcAft>
              <a:defRPr/>
            </a:pPr>
            <a:r>
              <a:rPr lang="de-DE" b="1" dirty="0"/>
              <a:t>Veränderte Niederschlagsverteilung:</a:t>
            </a:r>
          </a:p>
          <a:p>
            <a:pPr marL="0" indent="0">
              <a:spcAft>
                <a:spcPts val="600"/>
              </a:spcAft>
              <a:buNone/>
              <a:defRPr/>
            </a:pPr>
            <a:endParaRPr lang="de-DE" sz="1000" b="1" dirty="0"/>
          </a:p>
          <a:p>
            <a:pPr lvl="1" indent="-322263">
              <a:spcAft>
                <a:spcPts val="600"/>
              </a:spcAft>
              <a:buFont typeface="Courier New" panose="02070309020205020404" pitchFamily="49" charset="0"/>
              <a:buChar char="o"/>
              <a:defRPr/>
            </a:pPr>
            <a:r>
              <a:rPr lang="de-DE" sz="2800" dirty="0"/>
              <a:t>Tendenz: Mehr Niederschläge im Winter, weniger im Sommer</a:t>
            </a:r>
          </a:p>
          <a:p>
            <a:pPr lvl="1" indent="-322263">
              <a:spcAft>
                <a:spcPts val="600"/>
              </a:spcAft>
              <a:buFont typeface="Courier New" panose="02070309020205020404" pitchFamily="49" charset="0"/>
              <a:buChar char="o"/>
              <a:defRPr/>
            </a:pPr>
            <a:r>
              <a:rPr lang="de-DE" sz="2800" dirty="0"/>
              <a:t>Zunehmend negative klimatische Wasserbilanz im Sommer</a:t>
            </a:r>
          </a:p>
          <a:p>
            <a:pPr marL="1273175" lvl="2" indent="-457200">
              <a:buFont typeface="Courier New" panose="02070309020205020404" pitchFamily="49" charset="0"/>
              <a:buChar char="o"/>
              <a:defRPr/>
            </a:pPr>
            <a:r>
              <a:rPr lang="de-DE" sz="2400" dirty="0"/>
              <a:t>erhöhte Verdunstung durch höhere Temperaturen</a:t>
            </a:r>
          </a:p>
          <a:p>
            <a:pPr marL="1273175" lvl="2" indent="-457200">
              <a:spcAft>
                <a:spcPts val="600"/>
              </a:spcAft>
              <a:buFont typeface="Courier New" panose="02070309020205020404" pitchFamily="49" charset="0"/>
              <a:buChar char="o"/>
              <a:defRPr/>
            </a:pPr>
            <a:r>
              <a:rPr lang="de-DE" sz="2400" dirty="0"/>
              <a:t>geringere Niederschläge</a:t>
            </a:r>
            <a:endParaRPr dirty="0"/>
          </a:p>
          <a:p>
            <a:pPr marL="701675" lvl="1" indent="-342900">
              <a:spcAft>
                <a:spcPts val="1800"/>
              </a:spcAft>
              <a:buFont typeface="Courier New"/>
              <a:buChar char="o"/>
              <a:defRPr/>
            </a:pPr>
            <a:r>
              <a:rPr lang="de-DE" sz="2800" dirty="0"/>
              <a:t>Niederschlagsereignisse werden extremer, kleinräumiger</a:t>
            </a:r>
          </a:p>
          <a:p>
            <a:pPr marL="358775" lvl="1" indent="0">
              <a:spcAft>
                <a:spcPts val="1800"/>
              </a:spcAft>
              <a:buNone/>
              <a:defRPr/>
            </a:pPr>
            <a:endParaRPr dirty="0"/>
          </a:p>
          <a:p>
            <a:pPr marL="0" indent="0">
              <a:buNone/>
              <a:defRPr/>
            </a:pPr>
            <a:endParaRPr lang="de-DE" dirty="0"/>
          </a:p>
        </p:txBody>
      </p:sp>
      <p:sp>
        <p:nvSpPr>
          <p:cNvPr id="7" name="Rechteck 6">
            <a:extLst>
              <a:ext uri="{FF2B5EF4-FFF2-40B4-BE49-F238E27FC236}">
                <a16:creationId xmlns:a16="http://schemas.microsoft.com/office/drawing/2014/main" id="{AC8B0FC3-D2CA-40AD-853C-D29C1650A8C1}"/>
              </a:ext>
            </a:extLst>
          </p:cNvPr>
          <p:cNvSpPr/>
          <p:nvPr/>
        </p:nvSpPr>
        <p:spPr bwMode="auto">
          <a:xfrm>
            <a:off x="838200" y="5835769"/>
            <a:ext cx="4953000" cy="430887"/>
          </a:xfrm>
          <a:prstGeom prst="rect">
            <a:avLst/>
          </a:prstGeom>
        </p:spPr>
        <p:txBody>
          <a:bodyPr>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1100" dirty="0"/>
              <a:t>DWD: https://www.dwd.de/DE/leistungen/zeitreihen/zeitreihen.html?nn=18256 </a:t>
            </a:r>
          </a:p>
          <a:p>
            <a:r>
              <a:rPr lang="en-US" sz="1100" dirty="0"/>
              <a:t>EEA-Report 2016: Climate change, impacts and vulnerability in Europe 2016</a:t>
            </a:r>
            <a:endParaRPr lang="de-DE" sz="1100" dirty="0"/>
          </a:p>
        </p:txBody>
      </p:sp>
    </p:spTree>
    <p:extLst>
      <p:ext uri="{BB962C8B-B14F-4D97-AF65-F5344CB8AC3E}">
        <p14:creationId xmlns:p14="http://schemas.microsoft.com/office/powerpoint/2010/main" val="38353996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Zusammenfassung der Klimaänderungen</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sp>
        <p:nvSpPr>
          <p:cNvPr id="6" name="Inhaltsplatzhalter 4"/>
          <p:cNvSpPr>
            <a:spLocks noGrp="1"/>
          </p:cNvSpPr>
          <p:nvPr>
            <p:ph idx="1"/>
          </p:nvPr>
        </p:nvSpPr>
        <p:spPr bwMode="auto"/>
        <p:txBody>
          <a:bodyPr/>
          <a:lstStyle/>
          <a:p>
            <a:pPr marL="342900" indent="-342900">
              <a:defRPr/>
            </a:pPr>
            <a:r>
              <a:rPr lang="de-DE" b="1" dirty="0"/>
              <a:t>Extremereignisse</a:t>
            </a:r>
            <a:r>
              <a:rPr lang="de-DE" dirty="0"/>
              <a:t> werden zunehmen</a:t>
            </a:r>
            <a:endParaRPr dirty="0"/>
          </a:p>
          <a:p>
            <a:pPr marL="815975" lvl="1" indent="-457200">
              <a:spcAft>
                <a:spcPts val="1200"/>
              </a:spcAft>
              <a:buFont typeface="Courier New"/>
              <a:buChar char="o"/>
              <a:defRPr/>
            </a:pPr>
            <a:r>
              <a:rPr lang="de-DE" sz="2800" dirty="0"/>
              <a:t>Hitzewellen, Trockenheit, (lokale) Unwetter wie Hagel, Starkniederschläge</a:t>
            </a:r>
          </a:p>
          <a:p>
            <a:pPr marL="358775" lvl="1" indent="0">
              <a:spcAft>
                <a:spcPts val="1200"/>
              </a:spcAft>
              <a:buNone/>
              <a:defRPr/>
            </a:pPr>
            <a:endParaRPr dirty="0"/>
          </a:p>
          <a:p>
            <a:pPr marL="342900" indent="-342900">
              <a:lnSpc>
                <a:spcPct val="100000"/>
              </a:lnSpc>
              <a:defRPr/>
            </a:pPr>
            <a:r>
              <a:rPr lang="de-DE" b="1" dirty="0"/>
              <a:t>Verlängerte Vegetationsperiode</a:t>
            </a:r>
            <a:endParaRPr dirty="0"/>
          </a:p>
          <a:p>
            <a:pPr marL="815975" lvl="1" indent="-457200">
              <a:spcAft>
                <a:spcPts val="600"/>
              </a:spcAft>
              <a:buFont typeface="Courier New"/>
              <a:buChar char="o"/>
              <a:defRPr/>
            </a:pPr>
            <a:r>
              <a:rPr lang="de-DE" sz="2800" dirty="0"/>
              <a:t>Mildere Herbst / Winter </a:t>
            </a:r>
            <a:endParaRPr dirty="0"/>
          </a:p>
          <a:p>
            <a:pPr>
              <a:defRPr/>
            </a:pPr>
            <a:endParaRPr lang="de-DE" dirty="0"/>
          </a:p>
        </p:txBody>
      </p:sp>
      <p:sp>
        <p:nvSpPr>
          <p:cNvPr id="7" name="Rechteck 6">
            <a:extLst>
              <a:ext uri="{FF2B5EF4-FFF2-40B4-BE49-F238E27FC236}">
                <a16:creationId xmlns:a16="http://schemas.microsoft.com/office/drawing/2014/main" id="{BA4D097B-A6AB-42AF-9BEA-1A15898D3C70}"/>
              </a:ext>
            </a:extLst>
          </p:cNvPr>
          <p:cNvSpPr/>
          <p:nvPr/>
        </p:nvSpPr>
        <p:spPr bwMode="auto">
          <a:xfrm>
            <a:off x="838200" y="5835769"/>
            <a:ext cx="5385048" cy="261610"/>
          </a:xfrm>
          <a:prstGeom prst="rect">
            <a:avLst/>
          </a:prstGeom>
        </p:spPr>
        <p:txBody>
          <a:bodyPr wrap="squar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dirty="0"/>
              <a:t>EEA-Report 2016: Climate change, impacts and vulnerability in Europe 2016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4"/>
            <a:ext cx="11162456" cy="1839739"/>
          </a:xfrm>
        </p:spPr>
        <p:txBody>
          <a:bodyPr>
            <a:normAutofit/>
          </a:bodyPr>
          <a:lstStyle/>
          <a:p>
            <a:r>
              <a:rPr lang="de-DE" dirty="0"/>
              <a:t>Was bedeutet dies für die Landwirtschaft </a:t>
            </a:r>
            <a:br>
              <a:rPr lang="de-DE" dirty="0"/>
            </a:br>
            <a:r>
              <a:rPr lang="de-DE" dirty="0"/>
              <a:t>– für meinen eigenen Betrieb?</a:t>
            </a:r>
            <a:br>
              <a:rPr lang="de-DE" dirty="0"/>
            </a:b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pic>
        <p:nvPicPr>
          <p:cNvPr id="7" name="Grafik 6">
            <a:extLst>
              <a:ext uri="{FF2B5EF4-FFF2-40B4-BE49-F238E27FC236}">
                <a16:creationId xmlns:a16="http://schemas.microsoft.com/office/drawing/2014/main" id="{2F18C868-1C37-4345-AC25-460C93C92201}"/>
              </a:ext>
            </a:extLst>
          </p:cNvPr>
          <p:cNvPicPr>
            <a:picLocks noChangeAspect="1"/>
          </p:cNvPicPr>
          <p:nvPr/>
        </p:nvPicPr>
        <p:blipFill>
          <a:blip r:embed="rId3"/>
          <a:stretch>
            <a:fillRect/>
          </a:stretch>
        </p:blipFill>
        <p:spPr>
          <a:xfrm>
            <a:off x="3458032" y="2191791"/>
            <a:ext cx="5275936" cy="3517290"/>
          </a:xfrm>
          <a:prstGeom prst="rect">
            <a:avLst/>
          </a:prstGeom>
        </p:spPr>
      </p:pic>
      <p:sp>
        <p:nvSpPr>
          <p:cNvPr id="8" name="Untertitel 2">
            <a:extLst>
              <a:ext uri="{FF2B5EF4-FFF2-40B4-BE49-F238E27FC236}">
                <a16:creationId xmlns:a16="http://schemas.microsoft.com/office/drawing/2014/main" id="{5E14AF8F-2AB9-432F-8DD4-098388D82A3D}"/>
              </a:ext>
            </a:extLst>
          </p:cNvPr>
          <p:cNvSpPr>
            <a:spLocks/>
          </p:cNvSpPr>
          <p:nvPr/>
        </p:nvSpPr>
        <p:spPr bwMode="auto">
          <a:xfrm>
            <a:off x="3420979" y="5760447"/>
            <a:ext cx="1235242" cy="272268"/>
          </a:xfrm>
          <a:prstGeom prst="rect">
            <a:avLst/>
          </a:prstGeom>
        </p:spPr>
        <p:txBody>
          <a:bodyPr>
            <a:no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None/>
              <a:defRPr/>
            </a:pPr>
            <a:r>
              <a:rPr lang="de-DE" sz="1100" dirty="0">
                <a:latin typeface="Arial"/>
                <a:cs typeface="Arial"/>
              </a:rPr>
              <a:t>Acker, </a:t>
            </a:r>
            <a:r>
              <a:rPr lang="de-DE" sz="1100" dirty="0" err="1">
                <a:latin typeface="Arial"/>
                <a:cs typeface="Arial"/>
              </a:rPr>
              <a:t>pixabay</a:t>
            </a:r>
            <a:endParaRPr lang="de-DE" sz="1100" dirty="0">
              <a:latin typeface="Arial"/>
              <a:cs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Fußzeilenplatzhalter 3"/>
          <p:cNvSpPr>
            <a:spLocks noGrp="1"/>
          </p:cNvSpPr>
          <p:nvPr>
            <p:ph type="ftr" sz="quarter" idx="10"/>
          </p:nvPr>
        </p:nvSpPr>
        <p:spPr bwMode="auto"/>
        <p:txBody>
          <a:bodyPr/>
          <a:lstStyle/>
          <a:p>
            <a:pPr>
              <a:defRPr/>
            </a:pPr>
            <a:r>
              <a:rPr lang="de-DE"/>
              <a:t>Allgemeines zum Klimawandel</a:t>
            </a:r>
          </a:p>
        </p:txBody>
      </p:sp>
      <p:pic>
        <p:nvPicPr>
          <p:cNvPr id="6" name="Grafik 2"/>
          <p:cNvPicPr>
            <a:picLocks noChangeAspect="1"/>
          </p:cNvPicPr>
          <p:nvPr/>
        </p:nvPicPr>
        <p:blipFill>
          <a:blip r:embed="rId3"/>
          <a:srcRect l="22778" t="18718" r="29073" b="9629"/>
          <a:stretch/>
        </p:blipFill>
        <p:spPr bwMode="auto">
          <a:xfrm>
            <a:off x="2711624" y="925223"/>
            <a:ext cx="6456690" cy="5404879"/>
          </a:xfrm>
          <a:prstGeom prst="rect">
            <a:avLst/>
          </a:prstGeom>
        </p:spPr>
      </p:pic>
      <p:sp>
        <p:nvSpPr>
          <p:cNvPr id="4" name="Titel 1"/>
          <p:cNvSpPr>
            <a:spLocks noGrp="1"/>
          </p:cNvSpPr>
          <p:nvPr>
            <p:ph type="title"/>
          </p:nvPr>
        </p:nvSpPr>
        <p:spPr bwMode="auto"/>
        <p:txBody>
          <a:bodyPr/>
          <a:lstStyle/>
          <a:p>
            <a:pPr>
              <a:defRPr/>
            </a:pPr>
            <a:r>
              <a:rPr lang="de-DE" dirty="0"/>
              <a:t>Was bedeutet dies für die Landwirtschaft?</a:t>
            </a:r>
            <a:endParaRPr dirty="0"/>
          </a:p>
        </p:txBody>
      </p:sp>
    </p:spTree>
    <p:extLst>
      <p:ext uri="{BB962C8B-B14F-4D97-AF65-F5344CB8AC3E}">
        <p14:creationId xmlns:p14="http://schemas.microsoft.com/office/powerpoint/2010/main" val="28267372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4"/>
            <a:ext cx="10515600" cy="1413827"/>
          </a:xfrm>
        </p:spPr>
        <p:txBody>
          <a:bodyPr>
            <a:normAutofit/>
          </a:bodyPr>
          <a:lstStyle/>
          <a:p>
            <a:pPr>
              <a:defRPr/>
            </a:pPr>
            <a:r>
              <a:rPr lang="de-DE" dirty="0"/>
              <a:t>Quizfrage – Die Zunahme der Anzahl heißer Tage (</a:t>
            </a:r>
            <a:r>
              <a:rPr lang="de-DE" dirty="0" err="1"/>
              <a:t>Tmax</a:t>
            </a:r>
            <a:r>
              <a:rPr lang="de-DE" dirty="0"/>
              <a:t> &gt; 30°C)…</a:t>
            </a:r>
            <a:endParaRPr dirty="0"/>
          </a:p>
        </p:txBody>
      </p:sp>
      <p:sp>
        <p:nvSpPr>
          <p:cNvPr id="5" name="Inhaltsplatzhalter 2"/>
          <p:cNvSpPr>
            <a:spLocks noGrp="1"/>
          </p:cNvSpPr>
          <p:nvPr>
            <p:ph idx="1"/>
          </p:nvPr>
        </p:nvSpPr>
        <p:spPr bwMode="auto">
          <a:xfrm>
            <a:off x="847451" y="1778952"/>
            <a:ext cx="10802416" cy="4713923"/>
          </a:xfrm>
        </p:spPr>
        <p:txBody>
          <a:bodyPr/>
          <a:lstStyle/>
          <a:p>
            <a:pPr marL="342900" indent="-342900" algn="just">
              <a:lnSpc>
                <a:spcPct val="113999"/>
              </a:lnSpc>
              <a:spcBef>
                <a:spcPts val="0"/>
              </a:spcBef>
              <a:buAutoNum type="alphaLcParenR"/>
              <a:defRPr/>
            </a:pPr>
            <a:r>
              <a:rPr lang="de-DE" i="0" u="none" strike="noStrike" dirty="0">
                <a:solidFill>
                  <a:srgbClr val="363636"/>
                </a:solidFill>
                <a:latin typeface="+mn-lt"/>
              </a:rPr>
              <a:t>…zur Getreideblüte kann den Befruchtungserfolg negativ beeinträchtigen und Mindererträge verursachen.</a:t>
            </a:r>
          </a:p>
          <a:p>
            <a:pPr marL="342900" indent="-342900" algn="just">
              <a:lnSpc>
                <a:spcPct val="113999"/>
              </a:lnSpc>
              <a:spcBef>
                <a:spcPts val="0"/>
              </a:spcBef>
              <a:buAutoNum type="alphaLcParenR"/>
              <a:defRPr/>
            </a:pPr>
            <a:endParaRPr lang="de-DE" dirty="0">
              <a:solidFill>
                <a:srgbClr val="363636"/>
              </a:solidFill>
            </a:endParaRPr>
          </a:p>
          <a:p>
            <a:pPr marL="342900" indent="-342900" algn="just">
              <a:lnSpc>
                <a:spcPct val="113999"/>
              </a:lnSpc>
              <a:spcBef>
                <a:spcPts val="0"/>
              </a:spcBef>
              <a:buFont typeface="+mj-lt"/>
              <a:buAutoNum type="alphaLcParenR"/>
              <a:defRPr/>
            </a:pPr>
            <a:r>
              <a:rPr lang="de-DE" dirty="0">
                <a:solidFill>
                  <a:srgbClr val="363636"/>
                </a:solidFill>
              </a:rPr>
              <a:t>…fördert die Photosynthese.</a:t>
            </a:r>
          </a:p>
          <a:p>
            <a:pPr marL="342900" indent="-342900" algn="just">
              <a:lnSpc>
                <a:spcPct val="113999"/>
              </a:lnSpc>
              <a:spcBef>
                <a:spcPts val="0"/>
              </a:spcBef>
              <a:buFont typeface="+mj-lt"/>
              <a:buAutoNum type="alphaLcParenR"/>
              <a:defRPr/>
            </a:pPr>
            <a:endParaRPr lang="de-DE" dirty="0">
              <a:solidFill>
                <a:srgbClr val="363636"/>
              </a:solidFill>
            </a:endParaRPr>
          </a:p>
          <a:p>
            <a:pPr marL="342900" indent="-342900">
              <a:lnSpc>
                <a:spcPct val="113999"/>
              </a:lnSpc>
              <a:spcBef>
                <a:spcPts val="0"/>
              </a:spcBef>
              <a:buFont typeface="+mj-lt"/>
              <a:buAutoNum type="alphaLcParenR"/>
              <a:defRPr/>
            </a:pPr>
            <a:r>
              <a:rPr lang="de-DE" dirty="0">
                <a:solidFill>
                  <a:srgbClr val="363636"/>
                </a:solidFill>
              </a:rPr>
              <a:t>…kann zu Notreife im Getreide führen.</a:t>
            </a:r>
          </a:p>
          <a:p>
            <a:pPr marL="0" indent="0" algn="just">
              <a:lnSpc>
                <a:spcPct val="113999"/>
              </a:lnSpc>
              <a:buNone/>
              <a:defRPr/>
            </a:pPr>
            <a:endParaRPr lang="de-DE" sz="1200" b="1" dirty="0">
              <a:solidFill>
                <a:srgbClr val="363636"/>
              </a:solidFill>
            </a:endParaRPr>
          </a:p>
          <a:p>
            <a:pPr marL="0" indent="0" algn="just">
              <a:lnSpc>
                <a:spcPct val="113999"/>
              </a:lnSpc>
              <a:buNone/>
              <a:defRPr/>
            </a:pPr>
            <a:endParaRPr dirty="0"/>
          </a:p>
          <a:p>
            <a:pPr marL="0" indent="0">
              <a:buNone/>
              <a:defRPr/>
            </a:pPr>
            <a:r>
              <a:rPr lang="de-DE" sz="2000" dirty="0"/>
              <a:t>Mehrfachnennungen möglich</a:t>
            </a:r>
          </a:p>
        </p:txBody>
      </p:sp>
      <p:sp>
        <p:nvSpPr>
          <p:cNvPr id="6" name="Fußzeilenplatzhalter 3"/>
          <p:cNvSpPr>
            <a:spLocks noGrp="1"/>
          </p:cNvSpPr>
          <p:nvPr>
            <p:ph type="ftr" sz="quarter" idx="10"/>
          </p:nvPr>
        </p:nvSpPr>
        <p:spPr bwMode="auto"/>
        <p:txBody>
          <a:bodyPr/>
          <a:lstStyle/>
          <a:p>
            <a:pPr>
              <a:defRPr/>
            </a:pPr>
            <a:r>
              <a:rPr lang="de-DE"/>
              <a:t>Allgemeines zum Klimawandel</a:t>
            </a:r>
          </a:p>
        </p:txBody>
      </p:sp>
    </p:spTree>
    <p:extLst>
      <p:ext uri="{BB962C8B-B14F-4D97-AF65-F5344CB8AC3E}">
        <p14:creationId xmlns:p14="http://schemas.microsoft.com/office/powerpoint/2010/main" val="3013297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4"/>
            <a:ext cx="10515600" cy="1413827"/>
          </a:xfrm>
        </p:spPr>
        <p:txBody>
          <a:bodyPr>
            <a:normAutofit/>
          </a:bodyPr>
          <a:lstStyle/>
          <a:p>
            <a:pPr>
              <a:defRPr/>
            </a:pPr>
            <a:r>
              <a:rPr lang="de-DE" dirty="0"/>
              <a:t>Quizfrage – Welchen Einfluss hat der Klimawandel auf die Pflanzengesundheit?</a:t>
            </a:r>
            <a:endParaRPr dirty="0"/>
          </a:p>
        </p:txBody>
      </p:sp>
      <p:sp>
        <p:nvSpPr>
          <p:cNvPr id="5" name="Inhaltsplatzhalter 2"/>
          <p:cNvSpPr>
            <a:spLocks noGrp="1"/>
          </p:cNvSpPr>
          <p:nvPr>
            <p:ph idx="1"/>
          </p:nvPr>
        </p:nvSpPr>
        <p:spPr bwMode="auto">
          <a:xfrm>
            <a:off x="847451" y="1778952"/>
            <a:ext cx="10802416" cy="4713923"/>
          </a:xfrm>
        </p:spPr>
        <p:txBody>
          <a:bodyPr/>
          <a:lstStyle/>
          <a:p>
            <a:pPr marL="342900" indent="-342900" algn="just">
              <a:lnSpc>
                <a:spcPct val="113999"/>
              </a:lnSpc>
              <a:spcBef>
                <a:spcPts val="0"/>
              </a:spcBef>
              <a:buAutoNum type="alphaLcParenR"/>
              <a:defRPr/>
            </a:pPr>
            <a:r>
              <a:rPr lang="de-DE" i="0" u="none" strike="noStrike" dirty="0">
                <a:solidFill>
                  <a:srgbClr val="363636"/>
                </a:solidFill>
                <a:latin typeface="+mn-lt"/>
              </a:rPr>
              <a:t>Längere Vegetationszeiten und mildere Winter können dazu führen, dass hier neue Schadinsekten und Unkräuter heimisch werden.</a:t>
            </a:r>
          </a:p>
          <a:p>
            <a:pPr marL="342900" indent="-342900" algn="just">
              <a:lnSpc>
                <a:spcPct val="113999"/>
              </a:lnSpc>
              <a:spcBef>
                <a:spcPts val="0"/>
              </a:spcBef>
              <a:buAutoNum type="alphaLcParenR"/>
              <a:defRPr/>
            </a:pPr>
            <a:endParaRPr lang="de-DE" dirty="0">
              <a:solidFill>
                <a:srgbClr val="363636"/>
              </a:solidFill>
            </a:endParaRPr>
          </a:p>
          <a:p>
            <a:pPr marL="342900" indent="-342900" algn="just">
              <a:lnSpc>
                <a:spcPct val="113999"/>
              </a:lnSpc>
              <a:spcBef>
                <a:spcPts val="0"/>
              </a:spcBef>
              <a:buFont typeface="+mj-lt"/>
              <a:buAutoNum type="alphaLcParenR"/>
              <a:defRPr/>
            </a:pPr>
            <a:r>
              <a:rPr lang="de-DE" dirty="0">
                <a:solidFill>
                  <a:srgbClr val="363636"/>
                </a:solidFill>
              </a:rPr>
              <a:t>Feldmäuse werden durch den Klimawandel zurück </a:t>
            </a:r>
            <a:r>
              <a:rPr lang="de-DE" dirty="0" err="1">
                <a:solidFill>
                  <a:srgbClr val="363636"/>
                </a:solidFill>
              </a:rPr>
              <a:t>gedränkt</a:t>
            </a:r>
            <a:r>
              <a:rPr lang="de-DE" dirty="0">
                <a:solidFill>
                  <a:srgbClr val="363636"/>
                </a:solidFill>
              </a:rPr>
              <a:t>.</a:t>
            </a:r>
          </a:p>
          <a:p>
            <a:pPr marL="342900" indent="-342900" algn="just">
              <a:lnSpc>
                <a:spcPct val="113999"/>
              </a:lnSpc>
              <a:spcBef>
                <a:spcPts val="0"/>
              </a:spcBef>
              <a:buFont typeface="+mj-lt"/>
              <a:buAutoNum type="alphaLcParenR"/>
              <a:defRPr/>
            </a:pPr>
            <a:endParaRPr lang="de-DE" dirty="0">
              <a:solidFill>
                <a:srgbClr val="363636"/>
              </a:solidFill>
            </a:endParaRPr>
          </a:p>
          <a:p>
            <a:pPr marL="342900" indent="-342900">
              <a:lnSpc>
                <a:spcPct val="113999"/>
              </a:lnSpc>
              <a:spcBef>
                <a:spcPts val="0"/>
              </a:spcBef>
              <a:buFont typeface="+mj-lt"/>
              <a:buAutoNum type="alphaLcParenR"/>
              <a:defRPr/>
            </a:pPr>
            <a:r>
              <a:rPr lang="de-DE" dirty="0">
                <a:solidFill>
                  <a:srgbClr val="363636"/>
                </a:solidFill>
              </a:rPr>
              <a:t>Es gibt einen länger andauernden Schädlingsdruck.</a:t>
            </a:r>
          </a:p>
          <a:p>
            <a:pPr marL="0" indent="0" algn="just">
              <a:lnSpc>
                <a:spcPct val="113999"/>
              </a:lnSpc>
              <a:buNone/>
              <a:defRPr/>
            </a:pPr>
            <a:endParaRPr lang="de-DE" sz="1200" b="1" dirty="0">
              <a:solidFill>
                <a:srgbClr val="363636"/>
              </a:solidFill>
            </a:endParaRPr>
          </a:p>
          <a:p>
            <a:pPr marL="0" indent="0" algn="just">
              <a:lnSpc>
                <a:spcPct val="113999"/>
              </a:lnSpc>
              <a:buNone/>
              <a:defRPr/>
            </a:pPr>
            <a:endParaRPr dirty="0"/>
          </a:p>
          <a:p>
            <a:pPr marL="0" indent="0">
              <a:buNone/>
              <a:defRPr/>
            </a:pPr>
            <a:r>
              <a:rPr lang="de-DE" sz="2000" dirty="0"/>
              <a:t>Mehrfachnennungen möglich</a:t>
            </a:r>
          </a:p>
        </p:txBody>
      </p:sp>
      <p:sp>
        <p:nvSpPr>
          <p:cNvPr id="6" name="Fußzeilenplatzhalter 3"/>
          <p:cNvSpPr>
            <a:spLocks noGrp="1"/>
          </p:cNvSpPr>
          <p:nvPr>
            <p:ph type="ftr" sz="quarter" idx="10"/>
          </p:nvPr>
        </p:nvSpPr>
        <p:spPr bwMode="auto"/>
        <p:txBody>
          <a:bodyPr/>
          <a:lstStyle/>
          <a:p>
            <a:pPr>
              <a:defRPr/>
            </a:pPr>
            <a:r>
              <a:rPr lang="de-DE"/>
              <a:t>Allgemeines zum Klimawandel</a:t>
            </a:r>
          </a:p>
        </p:txBody>
      </p:sp>
      <p:pic>
        <p:nvPicPr>
          <p:cNvPr id="2" name="Grafik 1">
            <a:extLst>
              <a:ext uri="{FF2B5EF4-FFF2-40B4-BE49-F238E27FC236}">
                <a16:creationId xmlns:a16="http://schemas.microsoft.com/office/drawing/2014/main" id="{F145EBC3-DA15-4005-80C5-B58B67B2B5F7}"/>
              </a:ext>
            </a:extLst>
          </p:cNvPr>
          <p:cNvPicPr>
            <a:picLocks noChangeAspect="1"/>
          </p:cNvPicPr>
          <p:nvPr/>
        </p:nvPicPr>
        <p:blipFill>
          <a:blip r:embed="rId3"/>
          <a:stretch>
            <a:fillRect/>
          </a:stretch>
        </p:blipFill>
        <p:spPr>
          <a:xfrm>
            <a:off x="8792663" y="4005064"/>
            <a:ext cx="2857204" cy="1919684"/>
          </a:xfrm>
          <a:prstGeom prst="rect">
            <a:avLst/>
          </a:prstGeom>
        </p:spPr>
      </p:pic>
      <p:sp>
        <p:nvSpPr>
          <p:cNvPr id="7" name="Untertitel 2">
            <a:extLst>
              <a:ext uri="{FF2B5EF4-FFF2-40B4-BE49-F238E27FC236}">
                <a16:creationId xmlns:a16="http://schemas.microsoft.com/office/drawing/2014/main" id="{337AEF92-7954-44DF-8F91-379ED2FA5C03}"/>
              </a:ext>
            </a:extLst>
          </p:cNvPr>
          <p:cNvSpPr>
            <a:spLocks/>
          </p:cNvSpPr>
          <p:nvPr/>
        </p:nvSpPr>
        <p:spPr bwMode="auto">
          <a:xfrm>
            <a:off x="8765088" y="5936543"/>
            <a:ext cx="1795407" cy="228761"/>
          </a:xfrm>
          <a:prstGeom prst="rect">
            <a:avLst/>
          </a:prstGeom>
        </p:spPr>
        <p:txBody>
          <a:bodyPr>
            <a:no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None/>
              <a:defRPr/>
            </a:pPr>
            <a:r>
              <a:rPr lang="de-DE" sz="1100" dirty="0">
                <a:latin typeface="Arial"/>
                <a:cs typeface="Arial"/>
              </a:rPr>
              <a:t>Blattläuse, </a:t>
            </a:r>
            <a:r>
              <a:rPr lang="de-DE" sz="1100" dirty="0" err="1">
                <a:latin typeface="Arial"/>
                <a:cs typeface="Arial"/>
              </a:rPr>
              <a:t>pixabay</a:t>
            </a:r>
            <a:endParaRPr lang="de-DE" sz="1100" dirty="0">
              <a:latin typeface="Arial"/>
              <a:cs typeface="Arial"/>
            </a:endParaRPr>
          </a:p>
        </p:txBody>
      </p:sp>
    </p:spTree>
    <p:extLst>
      <p:ext uri="{BB962C8B-B14F-4D97-AF65-F5344CB8AC3E}">
        <p14:creationId xmlns:p14="http://schemas.microsoft.com/office/powerpoint/2010/main" val="6010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9737558" cy="918528"/>
          </a:xfrm>
        </p:spPr>
        <p:txBody>
          <a:bodyPr/>
          <a:lstStyle/>
          <a:p>
            <a:pPr>
              <a:defRPr/>
            </a:pPr>
            <a:r>
              <a:rPr lang="de-DE" dirty="0"/>
              <a:t>Arbeitsauftrag 1: Klimatische Auswirkungen</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sp>
        <p:nvSpPr>
          <p:cNvPr id="6" name="Inhaltsplatzhalter 8"/>
          <p:cNvSpPr>
            <a:spLocks noGrp="1"/>
          </p:cNvSpPr>
          <p:nvPr>
            <p:ph idx="1"/>
          </p:nvPr>
        </p:nvSpPr>
        <p:spPr bwMode="auto"/>
        <p:txBody>
          <a:bodyPr/>
          <a:lstStyle/>
          <a:p>
            <a:pPr marL="0" indent="0">
              <a:buNone/>
              <a:defRPr/>
            </a:pPr>
            <a:r>
              <a:rPr lang="de-DE" sz="2400" dirty="0"/>
              <a:t>Welche klimatischen Einflüsse (s. Icons) haben sich in den letzten Jahren besonders auf Ihren Betrieb ausgewirkt (Art, Häufigkeit, Dauer, Ausprägung)? Können Sie hier Veränderungen im Laufe der Jahre feststellen?</a:t>
            </a:r>
            <a:endParaRPr dirty="0"/>
          </a:p>
          <a:p>
            <a:pPr marL="0" indent="0">
              <a:buNone/>
              <a:defRPr/>
            </a:pPr>
            <a:endParaRPr lang="de-DE" dirty="0"/>
          </a:p>
          <a:p>
            <a:pPr>
              <a:defRPr/>
            </a:pPr>
            <a:endParaRPr lang="de-DE" dirty="0"/>
          </a:p>
          <a:p>
            <a:pPr marL="0" indent="0">
              <a:buNone/>
              <a:defRPr/>
            </a:pPr>
            <a:r>
              <a:rPr lang="de-DE" dirty="0"/>
              <a:t>	 	 	 	 </a:t>
            </a:r>
            <a:endParaRPr dirty="0"/>
          </a:p>
          <a:p>
            <a:pPr marL="0" indent="0">
              <a:buNone/>
              <a:defRPr/>
            </a:pPr>
            <a:endParaRPr lang="de-DE" dirty="0"/>
          </a:p>
          <a:p>
            <a:pPr marL="0" indent="0">
              <a:buNone/>
              <a:defRPr/>
            </a:pPr>
            <a:r>
              <a:rPr lang="de-DE" sz="2400" b="1" dirty="0"/>
              <a:t>Bennen Sie diese klimatischen Einflüsse für die für Ihren Betrieb relevanten Bereiche wie z.B. Ackerbau, Tierhaltung, Futterbau, Dauerkulturen und beschreiben Sie deren Auswirkungen (z.B. Ertragsqualität, -quantität, Tiergesundheit, Zukäufe, Bodenzustand, …):</a:t>
            </a:r>
            <a:endParaRPr dirty="0"/>
          </a:p>
          <a:p>
            <a:pPr>
              <a:defRPr/>
            </a:pPr>
            <a:endParaRPr lang="de-DE" dirty="0"/>
          </a:p>
        </p:txBody>
      </p:sp>
      <p:graphicFrame>
        <p:nvGraphicFramePr>
          <p:cNvPr id="2" name="Objekt 1">
            <a:extLst>
              <a:ext uri="{FF2B5EF4-FFF2-40B4-BE49-F238E27FC236}">
                <a16:creationId xmlns:a16="http://schemas.microsoft.com/office/drawing/2014/main" id="{AB2A88C3-11F8-4B0F-9BF0-D24C53E7C06B}"/>
              </a:ext>
            </a:extLst>
          </p:cNvPr>
          <p:cNvGraphicFramePr>
            <a:graphicFrameLocks noChangeAspect="1"/>
          </p:cNvGraphicFramePr>
          <p:nvPr>
            <p:extLst>
              <p:ext uri="{D42A27DB-BD31-4B8C-83A1-F6EECF244321}">
                <p14:modId xmlns:p14="http://schemas.microsoft.com/office/powerpoint/2010/main" val="842527191"/>
              </p:ext>
            </p:extLst>
          </p:nvPr>
        </p:nvGraphicFramePr>
        <p:xfrm>
          <a:off x="3133725" y="3010376"/>
          <a:ext cx="5924550" cy="1619250"/>
        </p:xfrm>
        <a:graphic>
          <a:graphicData uri="http://schemas.openxmlformats.org/presentationml/2006/ole">
            <mc:AlternateContent xmlns:mc="http://schemas.openxmlformats.org/markup-compatibility/2006">
              <mc:Choice xmlns:v="urn:schemas-microsoft-com:vml" Requires="v">
                <p:oleObj spid="_x0000_s1062" name="Document" r:id="rId4" imgW="5925134" imgH="1619722" progId="Word.Document.12">
                  <p:embed/>
                </p:oleObj>
              </mc:Choice>
              <mc:Fallback>
                <p:oleObj name="Document" r:id="rId4" imgW="5925134" imgH="1619722" progId="Word.Document.12">
                  <p:embed/>
                  <p:pic>
                    <p:nvPicPr>
                      <p:cNvPr id="0" name=""/>
                      <p:cNvPicPr/>
                      <p:nvPr/>
                    </p:nvPicPr>
                    <p:blipFill>
                      <a:blip r:embed="rId5"/>
                      <a:stretch>
                        <a:fillRect/>
                      </a:stretch>
                    </p:blipFill>
                    <p:spPr>
                      <a:xfrm>
                        <a:off x="3133725" y="3010376"/>
                        <a:ext cx="5924550" cy="1619250"/>
                      </a:xfrm>
                      <a:prstGeom prst="rect">
                        <a:avLst/>
                      </a:prstGeom>
                    </p:spPr>
                  </p:pic>
                </p:oleObj>
              </mc:Fallback>
            </mc:AlternateContent>
          </a:graphicData>
        </a:graphic>
      </p:graphicFrame>
      <p:cxnSp>
        <p:nvCxnSpPr>
          <p:cNvPr id="9" name="Gerader Verbinder 8">
            <a:extLst>
              <a:ext uri="{FF2B5EF4-FFF2-40B4-BE49-F238E27FC236}">
                <a16:creationId xmlns:a16="http://schemas.microsoft.com/office/drawing/2014/main" id="{BFE01104-8DFD-48C5-9AA8-0C5EC5F9DB77}"/>
              </a:ext>
            </a:extLst>
          </p:cNvPr>
          <p:cNvCxnSpPr>
            <a:cxnSpLocks/>
          </p:cNvCxnSpPr>
          <p:nvPr/>
        </p:nvCxnSpPr>
        <p:spPr>
          <a:xfrm>
            <a:off x="9048328" y="2996952"/>
            <a:ext cx="0" cy="12241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hteck 2">
            <a:extLst>
              <a:ext uri="{FF2B5EF4-FFF2-40B4-BE49-F238E27FC236}">
                <a16:creationId xmlns:a16="http://schemas.microsoft.com/office/drawing/2014/main" id="{8904AE25-C5E1-452C-B367-0A1BFB3BBD90}"/>
              </a:ext>
            </a:extLst>
          </p:cNvPr>
          <p:cNvSpPr/>
          <p:nvPr/>
        </p:nvSpPr>
        <p:spPr>
          <a:xfrm>
            <a:off x="7146553" y="4200210"/>
            <a:ext cx="2013693" cy="261610"/>
          </a:xfrm>
          <a:prstGeom prst="rect">
            <a:avLst/>
          </a:prstGeom>
        </p:spPr>
        <p:txBody>
          <a:bodyPr wrap="none">
            <a:spAutoFit/>
          </a:bodyPr>
          <a:lstStyle/>
          <a:p>
            <a:r>
              <a:rPr lang="de-DE" sz="1100" dirty="0"/>
              <a:t>Klimatische Einflüsse, </a:t>
            </a:r>
            <a:r>
              <a:rPr lang="de-DE" sz="1100" dirty="0" err="1"/>
              <a:t>AgriAdapt</a:t>
            </a:r>
            <a:endParaRPr lang="de-DE" sz="11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9737558" cy="918528"/>
          </a:xfrm>
        </p:spPr>
        <p:txBody>
          <a:bodyPr/>
          <a:lstStyle/>
          <a:p>
            <a:pPr>
              <a:defRPr/>
            </a:pPr>
            <a:r>
              <a:rPr lang="de-DE" dirty="0"/>
              <a:t>Arbeitsauftrag 1: Klimatische Auswirkungen</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sp>
        <p:nvSpPr>
          <p:cNvPr id="6" name="Inhaltsplatzhalter 8"/>
          <p:cNvSpPr>
            <a:spLocks noGrp="1"/>
          </p:cNvSpPr>
          <p:nvPr>
            <p:ph idx="1"/>
          </p:nvPr>
        </p:nvSpPr>
        <p:spPr bwMode="auto">
          <a:xfrm>
            <a:off x="748990" y="1188561"/>
            <a:ext cx="10515600" cy="4713923"/>
          </a:xfrm>
        </p:spPr>
        <p:txBody>
          <a:bodyPr/>
          <a:lstStyle/>
          <a:p>
            <a:pPr marL="0" indent="0">
              <a:buNone/>
              <a:defRPr/>
            </a:pPr>
            <a:r>
              <a:rPr lang="de-DE"/>
              <a:t>Antworten:</a:t>
            </a:r>
            <a:endParaRPr/>
          </a:p>
          <a:p>
            <a:pPr>
              <a:defRPr/>
            </a:pPr>
            <a:endParaRPr lang="de-DE"/>
          </a:p>
          <a:p>
            <a:pPr marL="0" indent="0">
              <a:buNone/>
              <a:defRPr/>
            </a:pPr>
            <a:r>
              <a:rPr lang="de-DE"/>
              <a:t>	 	 	 	 </a:t>
            </a:r>
            <a:endParaRPr/>
          </a:p>
          <a:p>
            <a:pPr marL="0" indent="0">
              <a:buNone/>
              <a:defRPr/>
            </a:pPr>
            <a:endParaRPr lang="de-DE"/>
          </a:p>
        </p:txBody>
      </p:sp>
      <p:pic>
        <p:nvPicPr>
          <p:cNvPr id="7" name="Grafik 4"/>
          <p:cNvPicPr>
            <a:picLocks noChangeAspect="1"/>
          </p:cNvPicPr>
          <p:nvPr/>
        </p:nvPicPr>
        <p:blipFill rotWithShape="1">
          <a:blip r:embed="rId3"/>
          <a:srcRect l="38676" t="18384" r="24771" b="32333"/>
          <a:stretch/>
        </p:blipFill>
        <p:spPr bwMode="auto">
          <a:xfrm>
            <a:off x="2567608" y="1225826"/>
            <a:ext cx="6684645" cy="5083494"/>
          </a:xfrm>
          <a:prstGeom prst="rect">
            <a:avLst/>
          </a:prstGeom>
        </p:spPr>
      </p:pic>
      <p:sp>
        <p:nvSpPr>
          <p:cNvPr id="2" name="Rechteck 1">
            <a:extLst>
              <a:ext uri="{FF2B5EF4-FFF2-40B4-BE49-F238E27FC236}">
                <a16:creationId xmlns:a16="http://schemas.microsoft.com/office/drawing/2014/main" id="{3169FBA8-989B-4417-8ADD-7600BB660B9C}"/>
              </a:ext>
            </a:extLst>
          </p:cNvPr>
          <p:cNvSpPr/>
          <p:nvPr/>
        </p:nvSpPr>
        <p:spPr>
          <a:xfrm>
            <a:off x="2495600" y="6356350"/>
            <a:ext cx="2013693" cy="261610"/>
          </a:xfrm>
          <a:prstGeom prst="rect">
            <a:avLst/>
          </a:prstGeom>
        </p:spPr>
        <p:txBody>
          <a:bodyPr wrap="none">
            <a:spAutoFit/>
          </a:bodyPr>
          <a:lstStyle/>
          <a:p>
            <a:r>
              <a:rPr lang="de-DE" sz="1100" dirty="0"/>
              <a:t>Klimatische Einflüsse, </a:t>
            </a:r>
            <a:r>
              <a:rPr lang="de-DE" sz="1100" dirty="0" err="1"/>
              <a:t>AgriAdapt</a:t>
            </a:r>
            <a:endParaRPr lang="de-DE" sz="11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solidFill>
                  <a:srgbClr val="C00000"/>
                </a:solidFill>
              </a:rPr>
              <a:t>Negative</a:t>
            </a:r>
            <a:r>
              <a:rPr lang="de-DE" dirty="0"/>
              <a:t> Auswirkungen auf die Landwirtschaft</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sp>
        <p:nvSpPr>
          <p:cNvPr id="6" name="Inhaltsplatzhalter 4"/>
          <p:cNvSpPr>
            <a:spLocks noGrp="1"/>
          </p:cNvSpPr>
          <p:nvPr>
            <p:ph idx="1"/>
          </p:nvPr>
        </p:nvSpPr>
        <p:spPr bwMode="auto">
          <a:xfrm>
            <a:off x="838198" y="1412776"/>
            <a:ext cx="10946434" cy="4713923"/>
          </a:xfrm>
        </p:spPr>
        <p:txBody>
          <a:bodyPr/>
          <a:lstStyle/>
          <a:p>
            <a:pPr>
              <a:spcAft>
                <a:spcPts val="1200"/>
              </a:spcAft>
              <a:buFont typeface="Wingdings" panose="05000000000000000000" pitchFamily="2" charset="2"/>
              <a:buChar char="Ø"/>
              <a:defRPr/>
            </a:pPr>
            <a:r>
              <a:rPr lang="de-DE" dirty="0"/>
              <a:t> </a:t>
            </a:r>
            <a:r>
              <a:rPr lang="de-DE" b="1" dirty="0"/>
              <a:t>Steigende Temperaturen und Hitze</a:t>
            </a:r>
            <a:endParaRPr dirty="0"/>
          </a:p>
          <a:p>
            <a:pPr marL="701675" lvl="1" indent="-342900">
              <a:buFont typeface="Courier New"/>
              <a:buChar char="o"/>
              <a:defRPr/>
            </a:pPr>
            <a:r>
              <a:rPr lang="de-DE" dirty="0"/>
              <a:t>Geringere Erträge (z.B. schlechte Befruchtungsrate, kürzere Kornfüllungsphase)</a:t>
            </a:r>
          </a:p>
          <a:p>
            <a:pPr marL="701675" lvl="1" indent="-342900">
              <a:buFont typeface="Courier New"/>
              <a:buChar char="o"/>
              <a:defRPr/>
            </a:pPr>
            <a:r>
              <a:rPr lang="de-DE" dirty="0"/>
              <a:t>Fehlende Vernalisation (Kältereiz) im Winter -&gt; Auswirkung auf generative Phase</a:t>
            </a:r>
            <a:endParaRPr dirty="0"/>
          </a:p>
          <a:p>
            <a:pPr marL="701675" lvl="1" indent="-342900">
              <a:buFont typeface="Courier New"/>
              <a:buChar char="o"/>
              <a:defRPr/>
            </a:pPr>
            <a:r>
              <a:rPr lang="de-DE" dirty="0"/>
              <a:t>Geringere Wirksamkeit von Pflanzenschutzmitteln</a:t>
            </a:r>
          </a:p>
          <a:p>
            <a:pPr marL="701675" lvl="1" indent="-342900">
              <a:buFont typeface="Courier New"/>
              <a:buChar char="o"/>
              <a:defRPr/>
            </a:pPr>
            <a:r>
              <a:rPr lang="de-DE" dirty="0"/>
              <a:t>Erhöhter Schädlings-, Krankheits-, Unkrautdruck</a:t>
            </a:r>
          </a:p>
          <a:p>
            <a:pPr marL="701675" lvl="1" indent="-342900">
              <a:buFont typeface="Courier New"/>
              <a:buChar char="o"/>
              <a:defRPr/>
            </a:pPr>
            <a:r>
              <a:rPr lang="de-DE" dirty="0"/>
              <a:t>Sonnenbrand</a:t>
            </a:r>
          </a:p>
          <a:p>
            <a:pPr marL="701675" lvl="1" indent="-342900">
              <a:buFont typeface="Courier New"/>
              <a:buChar char="o"/>
              <a:defRPr/>
            </a:pPr>
            <a:r>
              <a:rPr lang="de-DE" dirty="0"/>
              <a:t>Qualitätsverluste (z.B. geringerer Ölgehalt bei Raps) </a:t>
            </a:r>
          </a:p>
          <a:p>
            <a:pPr marL="701675" lvl="1" indent="-342900">
              <a:buFont typeface="Courier New"/>
              <a:buChar char="o"/>
              <a:defRPr/>
            </a:pPr>
            <a:r>
              <a:rPr lang="de-DE" dirty="0"/>
              <a:t>Verstärkter Humusabbau – erhöhte Nährstofffreisetzung</a:t>
            </a:r>
          </a:p>
          <a:p>
            <a:pPr marL="701675" lvl="1" indent="-342900">
              <a:buFont typeface="Courier New"/>
              <a:buChar char="o"/>
              <a:defRPr/>
            </a:pPr>
            <a:r>
              <a:rPr lang="de-DE" dirty="0"/>
              <a:t>Gesundheitsrisiko und Leistungsabbau bei Tieren</a:t>
            </a:r>
          </a:p>
          <a:p>
            <a:pPr marL="701675" lvl="1" indent="-342900">
              <a:buFont typeface="Courier New"/>
              <a:buChar char="o"/>
              <a:defRPr/>
            </a:pPr>
            <a:r>
              <a:rPr lang="de-DE" dirty="0"/>
              <a:t>…</a:t>
            </a:r>
          </a:p>
          <a:p>
            <a:pPr marL="358775" lvl="1" indent="0">
              <a:buNone/>
              <a:defRPr/>
            </a:pPr>
            <a:endParaRPr sz="2800" dirty="0"/>
          </a:p>
          <a:p>
            <a:pPr>
              <a:lnSpc>
                <a:spcPct val="100000"/>
              </a:lnSpc>
              <a:spcAft>
                <a:spcPts val="1200"/>
              </a:spcAft>
              <a:buFont typeface="Wingdings"/>
              <a:buChar char="Ø"/>
              <a:defRPr/>
            </a:pPr>
            <a:endParaRPr dirty="0"/>
          </a:p>
          <a:p>
            <a:pPr marL="342900" indent="-342900">
              <a:defRPr/>
            </a:pPr>
            <a:endParaRPr lang="de-DE" dirty="0"/>
          </a:p>
          <a:p>
            <a:pPr>
              <a:defRPr/>
            </a:pPr>
            <a:endParaRPr lang="de-DE" dirty="0"/>
          </a:p>
        </p:txBody>
      </p:sp>
    </p:spTree>
    <p:extLst>
      <p:ext uri="{BB962C8B-B14F-4D97-AF65-F5344CB8AC3E}">
        <p14:creationId xmlns:p14="http://schemas.microsoft.com/office/powerpoint/2010/main" val="123464625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solidFill>
                  <a:srgbClr val="C00000"/>
                </a:solidFill>
              </a:rPr>
              <a:t>Negative</a:t>
            </a:r>
            <a:r>
              <a:rPr lang="de-DE" dirty="0"/>
              <a:t> Auswirkungen auf die Landwirtschaft</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sp>
        <p:nvSpPr>
          <p:cNvPr id="6" name="Inhaltsplatzhalter 4"/>
          <p:cNvSpPr>
            <a:spLocks noGrp="1"/>
          </p:cNvSpPr>
          <p:nvPr>
            <p:ph idx="1"/>
          </p:nvPr>
        </p:nvSpPr>
        <p:spPr bwMode="auto">
          <a:xfrm>
            <a:off x="838200" y="1340768"/>
            <a:ext cx="10730408" cy="4713923"/>
          </a:xfrm>
        </p:spPr>
        <p:txBody>
          <a:bodyPr/>
          <a:lstStyle/>
          <a:p>
            <a:pPr>
              <a:lnSpc>
                <a:spcPct val="100000"/>
              </a:lnSpc>
              <a:spcAft>
                <a:spcPts val="1200"/>
              </a:spcAft>
              <a:buFont typeface="Wingdings"/>
              <a:buChar char="Ø"/>
              <a:defRPr/>
            </a:pPr>
            <a:r>
              <a:rPr lang="de-DE" dirty="0"/>
              <a:t> </a:t>
            </a:r>
            <a:r>
              <a:rPr lang="de-DE" b="1" dirty="0"/>
              <a:t>Vermehrte Trockenheit während der Vegetationsperiode</a:t>
            </a:r>
          </a:p>
          <a:p>
            <a:pPr lvl="1">
              <a:lnSpc>
                <a:spcPct val="100000"/>
              </a:lnSpc>
              <a:buFont typeface="Courier New" panose="02070309020205020404" pitchFamily="49" charset="0"/>
              <a:buChar char="o"/>
              <a:defRPr/>
            </a:pPr>
            <a:r>
              <a:rPr lang="de-DE" dirty="0"/>
              <a:t> Geringere Erträge (z.B. durch Blüten-/Hülsenabwurf)</a:t>
            </a:r>
          </a:p>
          <a:p>
            <a:pPr lvl="1">
              <a:lnSpc>
                <a:spcPct val="100000"/>
              </a:lnSpc>
              <a:buFont typeface="Courier New" panose="02070309020205020404" pitchFamily="49" charset="0"/>
              <a:buChar char="o"/>
              <a:defRPr/>
            </a:pPr>
            <a:r>
              <a:rPr lang="de-DE" dirty="0"/>
              <a:t> Geringere Nährstoffverfügbarkeit aus organischen Düngern/Humus</a:t>
            </a:r>
          </a:p>
          <a:p>
            <a:pPr lvl="1">
              <a:lnSpc>
                <a:spcPct val="100000"/>
              </a:lnSpc>
              <a:buFont typeface="Courier New" panose="02070309020205020404" pitchFamily="49" charset="0"/>
              <a:buChar char="o"/>
              <a:defRPr/>
            </a:pPr>
            <a:r>
              <a:rPr lang="de-DE" dirty="0"/>
              <a:t> Verminderte Aktivität des Bodenlebens</a:t>
            </a:r>
          </a:p>
          <a:p>
            <a:pPr lvl="1">
              <a:lnSpc>
                <a:spcPct val="100000"/>
              </a:lnSpc>
              <a:buFont typeface="Courier New" panose="02070309020205020404" pitchFamily="49" charset="0"/>
              <a:buChar char="o"/>
              <a:defRPr/>
            </a:pPr>
            <a:r>
              <a:rPr lang="de-DE" dirty="0"/>
              <a:t> Geringerer Grünlandaufwuchs</a:t>
            </a:r>
          </a:p>
          <a:p>
            <a:pPr lvl="1">
              <a:lnSpc>
                <a:spcPct val="100000"/>
              </a:lnSpc>
              <a:buFont typeface="Courier New" panose="02070309020205020404" pitchFamily="49" charset="0"/>
              <a:buChar char="o"/>
              <a:defRPr/>
            </a:pPr>
            <a:r>
              <a:rPr lang="de-DE" dirty="0"/>
              <a:t> Erhöhter Bewässerungsbedarf</a:t>
            </a:r>
          </a:p>
          <a:p>
            <a:pPr lvl="1">
              <a:lnSpc>
                <a:spcPct val="100000"/>
              </a:lnSpc>
              <a:buFont typeface="Courier New" panose="02070309020205020404" pitchFamily="49" charset="0"/>
              <a:buChar char="o"/>
              <a:defRPr/>
            </a:pPr>
            <a:r>
              <a:rPr lang="de-DE" dirty="0"/>
              <a:t> Geringerer Pilzdruck feuchtigkeitsliebender Erreger</a:t>
            </a:r>
            <a:endParaRPr dirty="0"/>
          </a:p>
          <a:p>
            <a:pPr>
              <a:buFont typeface="Wingdings" panose="05000000000000000000" pitchFamily="2" charset="2"/>
              <a:buChar char="Ø"/>
              <a:defRPr/>
            </a:pPr>
            <a:r>
              <a:rPr lang="de-DE" dirty="0"/>
              <a:t> </a:t>
            </a:r>
            <a:r>
              <a:rPr lang="de-DE" b="1" dirty="0"/>
              <a:t>Vermehrte Niederschläge im Winterhalbjahr</a:t>
            </a:r>
          </a:p>
          <a:p>
            <a:pPr lvl="1">
              <a:buFont typeface="Courier New" panose="02070309020205020404" pitchFamily="49" charset="0"/>
              <a:buChar char="o"/>
              <a:defRPr/>
            </a:pPr>
            <a:r>
              <a:rPr lang="de-DE" sz="2800" dirty="0"/>
              <a:t> </a:t>
            </a:r>
            <a:r>
              <a:rPr lang="de-DE" dirty="0"/>
              <a:t>Erhöhte Nährstoffauswaschung</a:t>
            </a:r>
          </a:p>
          <a:p>
            <a:pPr lvl="1">
              <a:buFont typeface="Courier New" panose="02070309020205020404" pitchFamily="49" charset="0"/>
              <a:buChar char="o"/>
              <a:defRPr/>
            </a:pPr>
            <a:r>
              <a:rPr lang="de-DE" dirty="0"/>
              <a:t> Erhöhtes Erosionsrisiko </a:t>
            </a:r>
          </a:p>
          <a:p>
            <a:pPr lvl="1">
              <a:buFont typeface="Courier New" panose="02070309020205020404" pitchFamily="49" charset="0"/>
              <a:buChar char="o"/>
              <a:defRPr/>
            </a:pPr>
            <a:r>
              <a:rPr lang="de-DE" dirty="0"/>
              <a:t> Größeres Aussaatrisiko im Spätherbst bzw. zu viel Nässe zur Frühjahrsaussaat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Definitionen:</a:t>
            </a:r>
            <a:endParaRPr dirty="0"/>
          </a:p>
        </p:txBody>
      </p:sp>
      <p:sp>
        <p:nvSpPr>
          <p:cNvPr id="5" name="Inhaltsplatzhalter 2"/>
          <p:cNvSpPr>
            <a:spLocks noGrp="1"/>
          </p:cNvSpPr>
          <p:nvPr>
            <p:ph idx="1"/>
          </p:nvPr>
        </p:nvSpPr>
        <p:spPr bwMode="auto">
          <a:xfrm>
            <a:off x="838200" y="1463040"/>
            <a:ext cx="10802416" cy="4713923"/>
          </a:xfrm>
        </p:spPr>
        <p:txBody>
          <a:bodyPr/>
          <a:lstStyle/>
          <a:p>
            <a:pPr marL="0" indent="0" algn="just">
              <a:lnSpc>
                <a:spcPct val="113999"/>
              </a:lnSpc>
              <a:buNone/>
              <a:defRPr/>
            </a:pPr>
            <a:endParaRPr dirty="0"/>
          </a:p>
          <a:p>
            <a:pPr marL="0" indent="0" algn="just">
              <a:lnSpc>
                <a:spcPct val="113999"/>
              </a:lnSpc>
              <a:buNone/>
              <a:defRPr/>
            </a:pPr>
            <a:endParaRPr lang="de-DE" sz="1000" b="0" i="0" u="none" strike="noStrike" dirty="0">
              <a:solidFill>
                <a:srgbClr val="363636"/>
              </a:solidFill>
              <a:latin typeface="+mn-lt"/>
            </a:endParaRPr>
          </a:p>
          <a:p>
            <a:pPr marL="0" indent="0">
              <a:buNone/>
              <a:defRPr/>
            </a:pPr>
            <a:endParaRPr lang="de-DE" dirty="0"/>
          </a:p>
        </p:txBody>
      </p:sp>
      <p:sp>
        <p:nvSpPr>
          <p:cNvPr id="6" name="Fußzeilenplatzhalter 3"/>
          <p:cNvSpPr>
            <a:spLocks noGrp="1"/>
          </p:cNvSpPr>
          <p:nvPr>
            <p:ph type="ftr" sz="quarter" idx="10"/>
          </p:nvPr>
        </p:nvSpPr>
        <p:spPr bwMode="auto"/>
        <p:txBody>
          <a:bodyPr/>
          <a:lstStyle/>
          <a:p>
            <a:pPr>
              <a:defRPr/>
            </a:pPr>
            <a:r>
              <a:rPr lang="de-DE"/>
              <a:t>Allgemeines zum Klimawandel</a:t>
            </a:r>
          </a:p>
        </p:txBody>
      </p:sp>
      <p:graphicFrame>
        <p:nvGraphicFramePr>
          <p:cNvPr id="7" name="Tabelle 6">
            <a:extLst>
              <a:ext uri="{FF2B5EF4-FFF2-40B4-BE49-F238E27FC236}">
                <a16:creationId xmlns:a16="http://schemas.microsoft.com/office/drawing/2014/main" id="{2956DDA4-C836-4F41-8164-904593439727}"/>
              </a:ext>
            </a:extLst>
          </p:cNvPr>
          <p:cNvGraphicFramePr>
            <a:graphicFrameLocks noGrp="1"/>
          </p:cNvGraphicFramePr>
          <p:nvPr>
            <p:extLst>
              <p:ext uri="{D42A27DB-BD31-4B8C-83A1-F6EECF244321}">
                <p14:modId xmlns:p14="http://schemas.microsoft.com/office/powerpoint/2010/main" val="3241384550"/>
              </p:ext>
            </p:extLst>
          </p:nvPr>
        </p:nvGraphicFramePr>
        <p:xfrm>
          <a:off x="911424" y="1189418"/>
          <a:ext cx="9664505" cy="4957798"/>
        </p:xfrm>
        <a:graphic>
          <a:graphicData uri="http://schemas.openxmlformats.org/drawingml/2006/table">
            <a:tbl>
              <a:tblPr firstRow="1" bandRow="1">
                <a:tableStyleId>{5C22544A-7EE6-4342-B048-85BDC9FD1C3A}</a:tableStyleId>
              </a:tblPr>
              <a:tblGrid>
                <a:gridCol w="2593182">
                  <a:extLst>
                    <a:ext uri="{9D8B030D-6E8A-4147-A177-3AD203B41FA5}">
                      <a16:colId xmlns:a16="http://schemas.microsoft.com/office/drawing/2014/main" val="1989897796"/>
                    </a:ext>
                  </a:extLst>
                </a:gridCol>
                <a:gridCol w="7071323">
                  <a:extLst>
                    <a:ext uri="{9D8B030D-6E8A-4147-A177-3AD203B41FA5}">
                      <a16:colId xmlns:a16="http://schemas.microsoft.com/office/drawing/2014/main" val="169075579"/>
                    </a:ext>
                  </a:extLst>
                </a:gridCol>
              </a:tblGrid>
              <a:tr h="485983">
                <a:tc>
                  <a:txBody>
                    <a:bodyPr/>
                    <a:lstStyle/>
                    <a:p>
                      <a:r>
                        <a:rPr lang="de-DE" sz="2000" dirty="0"/>
                        <a:t>Ereignis</a:t>
                      </a:r>
                    </a:p>
                  </a:txBody>
                  <a:tcPr/>
                </a:tc>
                <a:tc>
                  <a:txBody>
                    <a:bodyPr/>
                    <a:lstStyle/>
                    <a:p>
                      <a:pPr algn="ctr"/>
                      <a:r>
                        <a:rPr lang="de-DE" sz="2000" dirty="0"/>
                        <a:t>Beschreibung</a:t>
                      </a:r>
                    </a:p>
                  </a:txBody>
                  <a:tcPr/>
                </a:tc>
                <a:extLst>
                  <a:ext uri="{0D108BD9-81ED-4DB2-BD59-A6C34878D82A}">
                    <a16:rowId xmlns:a16="http://schemas.microsoft.com/office/drawing/2014/main" val="1423895734"/>
                  </a:ext>
                </a:extLst>
              </a:tr>
              <a:tr h="2257980">
                <a:tc>
                  <a:txBody>
                    <a:bodyPr/>
                    <a:lstStyle/>
                    <a:p>
                      <a:pPr>
                        <a:lnSpc>
                          <a:spcPct val="107000"/>
                        </a:lnSpc>
                        <a:spcAft>
                          <a:spcPts val="0"/>
                        </a:spcAft>
                      </a:pPr>
                      <a:r>
                        <a:rPr lang="de-DE" sz="1800" b="1" dirty="0">
                          <a:effectLst/>
                        </a:rPr>
                        <a:t>Starkniederschlag</a:t>
                      </a:r>
                      <a:endParaRPr lang="de-DE"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de-DE" sz="1800" dirty="0">
                          <a:effectLst/>
                        </a:rPr>
                        <a:t> Große Niederschlagsmengen in kurzer Zeit. DWD:</a:t>
                      </a:r>
                    </a:p>
                    <a:p>
                      <a:pPr marL="285750" indent="-285750">
                        <a:lnSpc>
                          <a:spcPct val="107000"/>
                        </a:lnSpc>
                        <a:spcAft>
                          <a:spcPts val="0"/>
                        </a:spcAft>
                        <a:buFont typeface="Wingdings" panose="05000000000000000000" pitchFamily="2" charset="2"/>
                        <a:buChar char="Ø"/>
                      </a:pPr>
                      <a:r>
                        <a:rPr lang="de-DE" dirty="0"/>
                        <a:t>15 bis 25 l/m² in 1 Stunde oder 20 bis 35 l/m² in 6 Stunden (Markante Wetterwarnung)</a:t>
                      </a:r>
                    </a:p>
                    <a:p>
                      <a:pPr marL="285750" indent="-285750">
                        <a:lnSpc>
                          <a:spcPct val="107000"/>
                        </a:lnSpc>
                        <a:spcAft>
                          <a:spcPts val="0"/>
                        </a:spcAft>
                        <a:buFont typeface="Wingdings" panose="05000000000000000000" pitchFamily="2" charset="2"/>
                        <a:buChar char="Ø"/>
                      </a:pPr>
                      <a:r>
                        <a:rPr lang="de-DE" dirty="0"/>
                        <a:t>25 bis 40 l/m² in 1 Stunde oder &gt; 35 l/m² bis 60 l/m² in 6 Stunden (Unwetterwarnung)</a:t>
                      </a:r>
                    </a:p>
                    <a:p>
                      <a:pPr marL="285750" indent="-285750">
                        <a:lnSpc>
                          <a:spcPct val="107000"/>
                        </a:lnSpc>
                        <a:spcAft>
                          <a:spcPts val="0"/>
                        </a:spcAft>
                        <a:buFont typeface="Wingdings" panose="05000000000000000000" pitchFamily="2" charset="2"/>
                        <a:buChar char="Ø"/>
                      </a:pPr>
                      <a:r>
                        <a:rPr lang="de-DE" dirty="0"/>
                        <a:t>Regenmengen &gt; 40 l/m² in 1 Stunde oder &gt; 60 l/m² in 6 Stunden (Warnung vor extremem Unwetter) </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29751332"/>
                  </a:ext>
                </a:extLst>
              </a:tr>
              <a:tr h="0">
                <a:tc>
                  <a:txBody>
                    <a:bodyPr/>
                    <a:lstStyle/>
                    <a:p>
                      <a:pPr>
                        <a:lnSpc>
                          <a:spcPct val="107000"/>
                        </a:lnSpc>
                        <a:spcAft>
                          <a:spcPts val="0"/>
                        </a:spcAft>
                      </a:pPr>
                      <a:endParaRPr lang="de-DE"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285750" indent="-285750">
                        <a:lnSpc>
                          <a:spcPct val="107000"/>
                        </a:lnSpc>
                        <a:spcAft>
                          <a:spcPts val="0"/>
                        </a:spcAft>
                        <a:buFont typeface="Wingdings" panose="05000000000000000000" pitchFamily="2" charset="2"/>
                        <a:buChar char="Ø"/>
                      </a:pP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11387251"/>
                  </a:ext>
                </a:extLst>
              </a:tr>
              <a:tr h="1933355">
                <a:tc>
                  <a:txBody>
                    <a:bodyPr/>
                    <a:lstStyle/>
                    <a:p>
                      <a:pPr>
                        <a:lnSpc>
                          <a:spcPct val="107000"/>
                        </a:lnSpc>
                        <a:spcAft>
                          <a:spcPts val="0"/>
                        </a:spcAft>
                      </a:pPr>
                      <a:r>
                        <a:rPr lang="de-DE" sz="1800" b="1" dirty="0">
                          <a:effectLst/>
                        </a:rPr>
                        <a:t>Hitzeperiode</a:t>
                      </a:r>
                      <a:endParaRPr lang="de-DE"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285750" indent="-285750">
                        <a:lnSpc>
                          <a:spcPct val="107000"/>
                        </a:lnSpc>
                        <a:spcAft>
                          <a:spcPts val="0"/>
                        </a:spcAft>
                        <a:buFont typeface="Wingdings" panose="05000000000000000000" pitchFamily="2" charset="2"/>
                        <a:buChar char="Ø"/>
                      </a:pPr>
                      <a:r>
                        <a:rPr lang="de-DE" dirty="0"/>
                        <a:t>TINZ et al. 2008: </a:t>
                      </a:r>
                      <a:r>
                        <a:rPr lang="de-DE" sz="1800" dirty="0">
                          <a:effectLst/>
                        </a:rPr>
                        <a:t>W</a:t>
                      </a:r>
                      <a:r>
                        <a:rPr lang="de-DE" dirty="0"/>
                        <a:t>enn an mindestens fünf aufeinanderfolgenden Tagen Temperaturen über 30°C erreicht werden. </a:t>
                      </a:r>
                    </a:p>
                    <a:p>
                      <a:pPr marL="285750" indent="-285750">
                        <a:lnSpc>
                          <a:spcPct val="107000"/>
                        </a:lnSpc>
                        <a:spcAft>
                          <a:spcPts val="0"/>
                        </a:spcAft>
                        <a:buFont typeface="Wingdings" panose="05000000000000000000" pitchFamily="2" charset="2"/>
                        <a:buChar char="Ø"/>
                      </a:pPr>
                      <a:r>
                        <a:rPr lang="de-DE" dirty="0"/>
                        <a:t>Der Deutsche Wetterdienst gibt Hitzewarnungen bei gefühlten Temperaturen von 32°C (starke Wärmebelastung) und 38°C (extreme Wärmebelastung) heraus (http://www.wettergefahren.de). Hierbei sind auch die Luftfeuchte und die Windgeschwindigkeit berücksichtigt.</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800806777"/>
                  </a:ext>
                </a:extLst>
              </a:tr>
            </a:tbl>
          </a:graphicData>
        </a:graphic>
      </p:graphicFrame>
    </p:spTree>
    <p:extLst>
      <p:ext uri="{BB962C8B-B14F-4D97-AF65-F5344CB8AC3E}">
        <p14:creationId xmlns:p14="http://schemas.microsoft.com/office/powerpoint/2010/main" val="353949679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solidFill>
                  <a:srgbClr val="C00000"/>
                </a:solidFill>
              </a:rPr>
              <a:t>Negative</a:t>
            </a:r>
            <a:r>
              <a:rPr lang="de-DE" dirty="0"/>
              <a:t> Auswirkungen auf die Landwirtschaft</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sp>
        <p:nvSpPr>
          <p:cNvPr id="6" name="Inhaltsplatzhalter 4"/>
          <p:cNvSpPr>
            <a:spLocks noGrp="1"/>
          </p:cNvSpPr>
          <p:nvPr>
            <p:ph idx="1"/>
          </p:nvPr>
        </p:nvSpPr>
        <p:spPr bwMode="auto"/>
        <p:txBody>
          <a:bodyPr/>
          <a:lstStyle/>
          <a:p>
            <a:pPr>
              <a:lnSpc>
                <a:spcPct val="100000"/>
              </a:lnSpc>
              <a:spcAft>
                <a:spcPts val="1200"/>
              </a:spcAft>
              <a:buFont typeface="Wingdings"/>
              <a:buChar char="Ø"/>
              <a:defRPr/>
            </a:pPr>
            <a:r>
              <a:rPr lang="de-DE" dirty="0"/>
              <a:t> </a:t>
            </a:r>
            <a:r>
              <a:rPr lang="de-DE" b="1" dirty="0"/>
              <a:t>Zunahme von Extremwetterereignissen (Starkniederschläge, Hagel)</a:t>
            </a:r>
          </a:p>
          <a:p>
            <a:pPr lvl="1">
              <a:lnSpc>
                <a:spcPct val="100000"/>
              </a:lnSpc>
              <a:buFont typeface="Courier New" panose="02070309020205020404" pitchFamily="49" charset="0"/>
              <a:buChar char="o"/>
              <a:defRPr/>
            </a:pPr>
            <a:r>
              <a:rPr lang="de-DE" dirty="0"/>
              <a:t> </a:t>
            </a:r>
            <a:r>
              <a:rPr lang="de-DE" sz="2800" dirty="0"/>
              <a:t>Geringere Erträge / geringere Qualitäten</a:t>
            </a:r>
          </a:p>
          <a:p>
            <a:pPr lvl="1">
              <a:lnSpc>
                <a:spcPct val="100000"/>
              </a:lnSpc>
              <a:buFont typeface="Courier New" panose="02070309020205020404" pitchFamily="49" charset="0"/>
              <a:buChar char="o"/>
              <a:defRPr/>
            </a:pPr>
            <a:r>
              <a:rPr lang="de-DE" sz="2800" dirty="0"/>
              <a:t> Erosions-/Verschlämmungsrisiko</a:t>
            </a:r>
          </a:p>
          <a:p>
            <a:pPr lvl="1">
              <a:lnSpc>
                <a:spcPct val="100000"/>
              </a:lnSpc>
              <a:buFont typeface="Courier New" panose="02070309020205020404" pitchFamily="49" charset="0"/>
              <a:buChar char="o"/>
              <a:defRPr/>
            </a:pPr>
            <a:r>
              <a:rPr lang="de-DE" sz="2800" dirty="0"/>
              <a:t> Nährstoffauswaschung</a:t>
            </a:r>
          </a:p>
          <a:p>
            <a:pPr lvl="1">
              <a:lnSpc>
                <a:spcPct val="100000"/>
              </a:lnSpc>
              <a:buFont typeface="Courier New" panose="02070309020205020404" pitchFamily="49" charset="0"/>
              <a:buChar char="o"/>
              <a:defRPr/>
            </a:pPr>
            <a:r>
              <a:rPr lang="de-DE" sz="2800" dirty="0"/>
              <a:t> Eingeschränkte Befahrbarkeit der Flächen</a:t>
            </a:r>
          </a:p>
          <a:p>
            <a:pPr lvl="1">
              <a:lnSpc>
                <a:spcPct val="100000"/>
              </a:lnSpc>
              <a:buFont typeface="Courier New" panose="02070309020205020404" pitchFamily="49" charset="0"/>
              <a:buChar char="o"/>
              <a:defRPr/>
            </a:pPr>
            <a:endParaRPr lang="de-DE" sz="2800" dirty="0"/>
          </a:p>
          <a:p>
            <a:pPr marL="0" indent="0">
              <a:buNone/>
              <a:defRPr/>
            </a:pPr>
            <a:endParaRPr lang="de-DE" dirty="0"/>
          </a:p>
        </p:txBody>
      </p:sp>
    </p:spTree>
    <p:extLst>
      <p:ext uri="{BB962C8B-B14F-4D97-AF65-F5344CB8AC3E}">
        <p14:creationId xmlns:p14="http://schemas.microsoft.com/office/powerpoint/2010/main" val="386661630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b="1" dirty="0"/>
              <a:t>Positive</a:t>
            </a:r>
            <a:r>
              <a:rPr lang="de-DE" dirty="0"/>
              <a:t> Auswirkungen auf die Landwirtschaft</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sp>
        <p:nvSpPr>
          <p:cNvPr id="6" name="Inhaltsplatzhalter 4"/>
          <p:cNvSpPr>
            <a:spLocks noGrp="1"/>
          </p:cNvSpPr>
          <p:nvPr>
            <p:ph idx="1"/>
          </p:nvPr>
        </p:nvSpPr>
        <p:spPr bwMode="auto">
          <a:xfrm>
            <a:off x="838200" y="1523389"/>
            <a:ext cx="10515600" cy="4713923"/>
          </a:xfrm>
        </p:spPr>
        <p:txBody>
          <a:bodyPr/>
          <a:lstStyle/>
          <a:p>
            <a:pPr>
              <a:spcAft>
                <a:spcPts val="1200"/>
              </a:spcAft>
              <a:buFont typeface="Wingdings" panose="05000000000000000000" pitchFamily="2" charset="2"/>
              <a:buChar char="Ø"/>
              <a:defRPr/>
            </a:pPr>
            <a:r>
              <a:rPr lang="de-DE" dirty="0"/>
              <a:t> </a:t>
            </a:r>
            <a:r>
              <a:rPr lang="de-DE" b="1" dirty="0"/>
              <a:t>Verlängerte Vegetationsperiode</a:t>
            </a:r>
            <a:endParaRPr b="1" dirty="0"/>
          </a:p>
          <a:p>
            <a:pPr lvl="1">
              <a:spcBef>
                <a:spcPts val="0"/>
              </a:spcBef>
              <a:spcAft>
                <a:spcPts val="1200"/>
              </a:spcAft>
              <a:buFont typeface="Courier New" panose="02070309020205020404" pitchFamily="49" charset="0"/>
              <a:buChar char="o"/>
              <a:defRPr/>
            </a:pPr>
            <a:r>
              <a:rPr lang="de-DE" sz="2800" dirty="0"/>
              <a:t> Stärkeres Pflanzenwachstum durch höhere CO</a:t>
            </a:r>
            <a:r>
              <a:rPr lang="de-DE" sz="2800" baseline="-25000" dirty="0"/>
              <a:t>2</a:t>
            </a:r>
            <a:r>
              <a:rPr lang="de-DE" sz="2800" dirty="0"/>
              <a:t>-Konzentration</a:t>
            </a:r>
            <a:endParaRPr sz="2800" dirty="0"/>
          </a:p>
          <a:p>
            <a:pPr lvl="1">
              <a:spcBef>
                <a:spcPts val="0"/>
              </a:spcBef>
              <a:spcAft>
                <a:spcPts val="1200"/>
              </a:spcAft>
              <a:buFont typeface="Courier New" panose="02070309020205020404" pitchFamily="49" charset="0"/>
              <a:buChar char="o"/>
              <a:defRPr/>
            </a:pPr>
            <a:r>
              <a:rPr lang="de-DE" sz="2800" dirty="0"/>
              <a:t> Abnahme der (Spät-)Frosttage im Winter/Frühjahr</a:t>
            </a:r>
            <a:endParaRPr sz="2800" dirty="0"/>
          </a:p>
          <a:p>
            <a:pPr lvl="1">
              <a:spcBef>
                <a:spcPts val="0"/>
              </a:spcBef>
              <a:spcAft>
                <a:spcPts val="1200"/>
              </a:spcAft>
              <a:buFont typeface="Courier New" panose="02070309020205020404" pitchFamily="49" charset="0"/>
              <a:buChar char="o"/>
              <a:defRPr/>
            </a:pPr>
            <a:r>
              <a:rPr lang="de-DE" sz="2800" dirty="0"/>
              <a:t> Anbau neuer Kulturen </a:t>
            </a:r>
            <a:endParaRPr sz="2800" dirty="0"/>
          </a:p>
          <a:p>
            <a:pPr lvl="1">
              <a:spcBef>
                <a:spcPts val="0"/>
              </a:spcBef>
              <a:spcAft>
                <a:spcPts val="1200"/>
              </a:spcAft>
              <a:buFont typeface="Courier New" panose="02070309020205020404" pitchFamily="49" charset="0"/>
              <a:buChar char="o"/>
              <a:defRPr/>
            </a:pPr>
            <a:r>
              <a:rPr lang="de-DE" sz="2800" dirty="0"/>
              <a:t> Möglicher Zweitfrucht-Anbau </a:t>
            </a:r>
            <a:endParaRPr sz="2800" dirty="0"/>
          </a:p>
          <a:p>
            <a:pPr lvl="1">
              <a:spcBef>
                <a:spcPts val="0"/>
              </a:spcBef>
              <a:buFont typeface="Courier New" panose="02070309020205020404" pitchFamily="49" charset="0"/>
              <a:buChar char="o"/>
              <a:defRPr/>
            </a:pPr>
            <a:r>
              <a:rPr lang="de-DE" sz="2800" dirty="0"/>
              <a:t> Ausweitung der Weidezeit</a:t>
            </a:r>
            <a:endParaRPr sz="2800" dirty="0"/>
          </a:p>
        </p:txBody>
      </p:sp>
      <p:pic>
        <p:nvPicPr>
          <p:cNvPr id="2" name="Grafik 1">
            <a:extLst>
              <a:ext uri="{FF2B5EF4-FFF2-40B4-BE49-F238E27FC236}">
                <a16:creationId xmlns:a16="http://schemas.microsoft.com/office/drawing/2014/main" id="{E9F1D2BC-48A5-4F94-B7C1-1A163A22C8E7}"/>
              </a:ext>
            </a:extLst>
          </p:cNvPr>
          <p:cNvPicPr>
            <a:picLocks noChangeAspect="1"/>
          </p:cNvPicPr>
          <p:nvPr/>
        </p:nvPicPr>
        <p:blipFill>
          <a:blip r:embed="rId3"/>
          <a:stretch>
            <a:fillRect/>
          </a:stretch>
        </p:blipFill>
        <p:spPr>
          <a:xfrm>
            <a:off x="8832304" y="3140969"/>
            <a:ext cx="2637422" cy="1979522"/>
          </a:xfrm>
          <a:prstGeom prst="rect">
            <a:avLst/>
          </a:prstGeom>
        </p:spPr>
      </p:pic>
      <p:sp>
        <p:nvSpPr>
          <p:cNvPr id="7" name="Untertitel 2">
            <a:extLst>
              <a:ext uri="{FF2B5EF4-FFF2-40B4-BE49-F238E27FC236}">
                <a16:creationId xmlns:a16="http://schemas.microsoft.com/office/drawing/2014/main" id="{F002FE94-2699-4719-AF7F-67B3D98B5243}"/>
              </a:ext>
            </a:extLst>
          </p:cNvPr>
          <p:cNvSpPr>
            <a:spLocks/>
          </p:cNvSpPr>
          <p:nvPr/>
        </p:nvSpPr>
        <p:spPr bwMode="auto">
          <a:xfrm>
            <a:off x="10498328" y="5125083"/>
            <a:ext cx="1667290" cy="272268"/>
          </a:xfrm>
          <a:prstGeom prst="rect">
            <a:avLst/>
          </a:prstGeom>
        </p:spPr>
        <p:txBody>
          <a:bodyPr>
            <a:no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None/>
              <a:defRPr/>
            </a:pPr>
            <a:r>
              <a:rPr lang="de-DE" sz="1100" dirty="0">
                <a:latin typeface="Arial"/>
                <a:cs typeface="Arial"/>
              </a:rPr>
              <a:t>Hirse, </a:t>
            </a:r>
            <a:r>
              <a:rPr lang="de-DE" sz="1100" dirty="0" err="1">
                <a:latin typeface="Arial"/>
                <a:cs typeface="Arial"/>
              </a:rPr>
              <a:t>pixabay</a:t>
            </a:r>
            <a:endParaRPr lang="de-DE" sz="1100" dirty="0">
              <a:latin typeface="Arial"/>
              <a:cs typeface="Arial"/>
            </a:endParaRPr>
          </a:p>
        </p:txBody>
      </p:sp>
      <p:pic>
        <p:nvPicPr>
          <p:cNvPr id="3" name="Grafik 2">
            <a:extLst>
              <a:ext uri="{FF2B5EF4-FFF2-40B4-BE49-F238E27FC236}">
                <a16:creationId xmlns:a16="http://schemas.microsoft.com/office/drawing/2014/main" id="{9A541975-51B1-47F7-9320-803836483B83}"/>
              </a:ext>
            </a:extLst>
          </p:cNvPr>
          <p:cNvPicPr>
            <a:picLocks noChangeAspect="1"/>
          </p:cNvPicPr>
          <p:nvPr/>
        </p:nvPicPr>
        <p:blipFill>
          <a:blip r:embed="rId4"/>
          <a:stretch>
            <a:fillRect/>
          </a:stretch>
        </p:blipFill>
        <p:spPr>
          <a:xfrm>
            <a:off x="6379029" y="4379685"/>
            <a:ext cx="2786441" cy="1857627"/>
          </a:xfrm>
          <a:prstGeom prst="rect">
            <a:avLst/>
          </a:prstGeom>
        </p:spPr>
      </p:pic>
      <p:sp>
        <p:nvSpPr>
          <p:cNvPr id="8" name="Untertitel 2">
            <a:extLst>
              <a:ext uri="{FF2B5EF4-FFF2-40B4-BE49-F238E27FC236}">
                <a16:creationId xmlns:a16="http://schemas.microsoft.com/office/drawing/2014/main" id="{84D9B5FD-59A7-40A0-AE58-660C476F6498}"/>
              </a:ext>
            </a:extLst>
          </p:cNvPr>
          <p:cNvSpPr>
            <a:spLocks/>
          </p:cNvSpPr>
          <p:nvPr/>
        </p:nvSpPr>
        <p:spPr bwMode="auto">
          <a:xfrm>
            <a:off x="4896212" y="6074874"/>
            <a:ext cx="1482817" cy="179901"/>
          </a:xfrm>
          <a:prstGeom prst="rect">
            <a:avLst/>
          </a:prstGeom>
        </p:spPr>
        <p:txBody>
          <a:bodyPr>
            <a:no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None/>
              <a:defRPr/>
            </a:pPr>
            <a:r>
              <a:rPr lang="de-DE" sz="1100" dirty="0">
                <a:latin typeface="Arial"/>
                <a:cs typeface="Arial"/>
              </a:rPr>
              <a:t>Kuhweide, </a:t>
            </a:r>
            <a:r>
              <a:rPr lang="de-DE" sz="1100" dirty="0" err="1">
                <a:latin typeface="Arial"/>
                <a:cs typeface="Arial"/>
              </a:rPr>
              <a:t>pixabay</a:t>
            </a:r>
            <a:endParaRPr lang="de-DE" sz="1100" dirty="0">
              <a:latin typeface="Arial"/>
              <a:cs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370368" cy="918528"/>
          </a:xfrm>
        </p:spPr>
        <p:txBody>
          <a:bodyPr>
            <a:normAutofit fontScale="90000"/>
          </a:bodyPr>
          <a:lstStyle/>
          <a:p>
            <a:pPr>
              <a:defRPr/>
            </a:pPr>
            <a:r>
              <a:rPr lang="de-DE" dirty="0"/>
              <a:t>Arbeitsauftrag 2: Diskussion – </a:t>
            </a:r>
            <a:r>
              <a:rPr lang="de-DE" dirty="0" err="1"/>
              <a:t>Pfluglos</a:t>
            </a:r>
            <a:r>
              <a:rPr lang="de-DE" dirty="0"/>
              <a:t> zur Wassereinsparung</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sp>
        <p:nvSpPr>
          <p:cNvPr id="6" name="Inhaltsplatzhalter 4"/>
          <p:cNvSpPr>
            <a:spLocks noGrp="1"/>
          </p:cNvSpPr>
          <p:nvPr>
            <p:ph idx="1"/>
          </p:nvPr>
        </p:nvSpPr>
        <p:spPr bwMode="auto">
          <a:xfrm>
            <a:off x="689620" y="1310170"/>
            <a:ext cx="7463780" cy="3775014"/>
          </a:xfrm>
        </p:spPr>
        <p:txBody>
          <a:bodyPr/>
          <a:lstStyle/>
          <a:p>
            <a:pPr marL="358775" lvl="1" indent="0">
              <a:buNone/>
              <a:defRPr/>
            </a:pPr>
            <a:r>
              <a:rPr lang="de-DE" dirty="0"/>
              <a:t>Eine reduzierte Bodenbearbeitung kann Wasser einsparen, was im Zusammenhang mit steigenden Temperaturen und zunehmenden Sommertrockenperioden immer wichtiger wird.</a:t>
            </a:r>
          </a:p>
          <a:p>
            <a:pPr marL="358775" lvl="1" indent="0">
              <a:buNone/>
              <a:defRPr/>
            </a:pPr>
            <a:endParaRPr lang="de-DE" dirty="0"/>
          </a:p>
          <a:p>
            <a:pPr marL="358775" lvl="1" indent="0">
              <a:buNone/>
              <a:defRPr/>
            </a:pPr>
            <a:r>
              <a:rPr lang="de-DE" dirty="0">
                <a:ea typeface="+mj-ea"/>
                <a:cs typeface="+mj-cs"/>
              </a:rPr>
              <a:t>Lesen Sie den Artikel </a:t>
            </a:r>
            <a:r>
              <a:rPr lang="de-DE" b="1" dirty="0">
                <a:ea typeface="+mj-ea"/>
                <a:cs typeface="+mj-cs"/>
              </a:rPr>
              <a:t>„Besser </a:t>
            </a:r>
            <a:r>
              <a:rPr lang="de-DE" b="1" dirty="0" err="1">
                <a:ea typeface="+mj-ea"/>
                <a:cs typeface="+mj-cs"/>
              </a:rPr>
              <a:t>pfluglos</a:t>
            </a:r>
            <a:r>
              <a:rPr lang="de-DE" b="1" dirty="0">
                <a:ea typeface="+mj-ea"/>
                <a:cs typeface="+mj-cs"/>
              </a:rPr>
              <a:t> – Wege zur Wassereinsparung“ </a:t>
            </a:r>
            <a:r>
              <a:rPr lang="de-DE" dirty="0">
                <a:ea typeface="+mj-ea"/>
                <a:cs typeface="+mj-cs"/>
              </a:rPr>
              <a:t>durch und diskutieren Sie, welche Änderungen und Herausforderungen eine pfluglose Bewirtschaftung in der Produktion mit sich bringen kann.</a:t>
            </a:r>
          </a:p>
          <a:p>
            <a:pPr marL="358775" lvl="1" indent="0">
              <a:buNone/>
              <a:defRPr/>
            </a:pPr>
            <a:endParaRPr lang="de-DE" i="1" dirty="0">
              <a:ea typeface="+mj-ea"/>
              <a:cs typeface="+mj-cs"/>
            </a:endParaRPr>
          </a:p>
          <a:p>
            <a:pPr marL="0" indent="0">
              <a:spcAft>
                <a:spcPts val="600"/>
              </a:spcAft>
              <a:buNone/>
              <a:defRPr/>
            </a:pPr>
            <a:endParaRPr lang="de-DE" sz="2400" dirty="0"/>
          </a:p>
          <a:p>
            <a:pPr marL="0" indent="0">
              <a:lnSpc>
                <a:spcPct val="100000"/>
              </a:lnSpc>
              <a:spcAft>
                <a:spcPts val="1200"/>
              </a:spcAft>
              <a:buNone/>
              <a:defRPr/>
            </a:pPr>
            <a:endParaRPr dirty="0"/>
          </a:p>
          <a:p>
            <a:pPr marL="342900" indent="-342900">
              <a:defRPr/>
            </a:pPr>
            <a:endParaRPr lang="de-DE" dirty="0"/>
          </a:p>
          <a:p>
            <a:pPr>
              <a:defRPr/>
            </a:pPr>
            <a:endParaRPr lang="de-DE" dirty="0"/>
          </a:p>
        </p:txBody>
      </p:sp>
      <p:pic>
        <p:nvPicPr>
          <p:cNvPr id="2" name="Grafik 1">
            <a:extLst>
              <a:ext uri="{FF2B5EF4-FFF2-40B4-BE49-F238E27FC236}">
                <a16:creationId xmlns:a16="http://schemas.microsoft.com/office/drawing/2014/main" id="{16E30009-D2AD-4139-8EB9-9ABF87FA133A}"/>
              </a:ext>
            </a:extLst>
          </p:cNvPr>
          <p:cNvPicPr>
            <a:picLocks noChangeAspect="1"/>
          </p:cNvPicPr>
          <p:nvPr/>
        </p:nvPicPr>
        <p:blipFill>
          <a:blip r:embed="rId3"/>
          <a:stretch>
            <a:fillRect/>
          </a:stretch>
        </p:blipFill>
        <p:spPr>
          <a:xfrm>
            <a:off x="7995896" y="1310170"/>
            <a:ext cx="3506484" cy="2910918"/>
          </a:xfrm>
          <a:prstGeom prst="rect">
            <a:avLst/>
          </a:prstGeom>
        </p:spPr>
      </p:pic>
      <p:sp>
        <p:nvSpPr>
          <p:cNvPr id="8" name="Textfeld 7">
            <a:extLst>
              <a:ext uri="{FF2B5EF4-FFF2-40B4-BE49-F238E27FC236}">
                <a16:creationId xmlns:a16="http://schemas.microsoft.com/office/drawing/2014/main" id="{DA6EB991-5FDF-4E23-A233-B9419F668E98}"/>
              </a:ext>
            </a:extLst>
          </p:cNvPr>
          <p:cNvSpPr txBox="1"/>
          <p:nvPr/>
        </p:nvSpPr>
        <p:spPr>
          <a:xfrm>
            <a:off x="983432" y="5301208"/>
            <a:ext cx="9937712" cy="830997"/>
          </a:xfrm>
          <a:prstGeom prst="rect">
            <a:avLst/>
          </a:prstGeom>
          <a:noFill/>
        </p:spPr>
        <p:txBody>
          <a:bodyPr wrap="square" rtlCol="0">
            <a:spAutoFit/>
          </a:bodyPr>
          <a:lstStyle/>
          <a:p>
            <a:pPr marL="342900" indent="-342900">
              <a:spcAft>
                <a:spcPts val="600"/>
              </a:spcAft>
              <a:defRPr/>
            </a:pPr>
            <a:r>
              <a:rPr lang="de-DE" sz="2400" u="sng" dirty="0"/>
              <a:t>Stichworte: </a:t>
            </a:r>
            <a:r>
              <a:rPr lang="de-DE" sz="2400" dirty="0"/>
              <a:t>Unkrautmanagement, Bodenzustand, Fruchtfolge, Krankheiten, Schlagkraft, …</a:t>
            </a:r>
          </a:p>
        </p:txBody>
      </p:sp>
      <p:sp>
        <p:nvSpPr>
          <p:cNvPr id="3" name="Rechteck 2">
            <a:extLst>
              <a:ext uri="{FF2B5EF4-FFF2-40B4-BE49-F238E27FC236}">
                <a16:creationId xmlns:a16="http://schemas.microsoft.com/office/drawing/2014/main" id="{0C30D89C-10A2-460D-BF35-FB503704FC93}"/>
              </a:ext>
            </a:extLst>
          </p:cNvPr>
          <p:cNvSpPr/>
          <p:nvPr/>
        </p:nvSpPr>
        <p:spPr>
          <a:xfrm>
            <a:off x="9131973" y="4202356"/>
            <a:ext cx="2470548" cy="261610"/>
          </a:xfrm>
          <a:prstGeom prst="rect">
            <a:avLst/>
          </a:prstGeom>
        </p:spPr>
        <p:txBody>
          <a:bodyPr wrap="none">
            <a:spAutoFit/>
          </a:bodyPr>
          <a:lstStyle/>
          <a:p>
            <a:pPr algn="r"/>
            <a:r>
              <a:rPr lang="de-DE" sz="1100" dirty="0"/>
              <a:t>Artikel im bioland-Magazin August 2021</a:t>
            </a:r>
          </a:p>
        </p:txBody>
      </p:sp>
    </p:spTree>
    <p:extLst>
      <p:ext uri="{BB962C8B-B14F-4D97-AF65-F5344CB8AC3E}">
        <p14:creationId xmlns:p14="http://schemas.microsoft.com/office/powerpoint/2010/main" val="20754550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dirty="0"/>
              <a:t>Arbeitsauftrag 3: Anpassungsmaßnahmen im Ackerbau</a:t>
            </a:r>
            <a:endParaRPr dirty="0"/>
          </a:p>
        </p:txBody>
      </p:sp>
      <p:sp>
        <p:nvSpPr>
          <p:cNvPr id="5" name="Fußzeilenplatzhalter 3"/>
          <p:cNvSpPr>
            <a:spLocks noGrp="1"/>
          </p:cNvSpPr>
          <p:nvPr>
            <p:ph type="ftr" sz="quarter" idx="10"/>
          </p:nvPr>
        </p:nvSpPr>
        <p:spPr bwMode="auto"/>
        <p:txBody>
          <a:bodyPr/>
          <a:lstStyle/>
          <a:p>
            <a:pPr>
              <a:defRPr/>
            </a:pPr>
            <a:r>
              <a:rPr lang="de-DE"/>
              <a:t>Allgemeines zum Klimawandel</a:t>
            </a:r>
          </a:p>
        </p:txBody>
      </p:sp>
      <p:sp>
        <p:nvSpPr>
          <p:cNvPr id="6" name="Inhaltsplatzhalter 4"/>
          <p:cNvSpPr>
            <a:spLocks noGrp="1"/>
          </p:cNvSpPr>
          <p:nvPr>
            <p:ph idx="1"/>
          </p:nvPr>
        </p:nvSpPr>
        <p:spPr bwMode="auto">
          <a:xfrm>
            <a:off x="838200" y="1310170"/>
            <a:ext cx="11090448" cy="4713923"/>
          </a:xfrm>
        </p:spPr>
        <p:txBody>
          <a:bodyPr/>
          <a:lstStyle/>
          <a:p>
            <a:pPr marL="0" indent="-98425">
              <a:buNone/>
              <a:defRPr/>
            </a:pPr>
            <a:r>
              <a:rPr lang="de-DE" dirty="0">
                <a:ea typeface="+mj-ea"/>
                <a:cs typeface="+mj-cs"/>
              </a:rPr>
              <a:t>Sie bewirtschaften einen Betrieb mit 80 ha Ackerland, ohne Tierhaltung, mit Winterpflugfurche.</a:t>
            </a:r>
          </a:p>
          <a:p>
            <a:pPr marL="0" indent="-98425">
              <a:buNone/>
              <a:defRPr/>
            </a:pPr>
            <a:r>
              <a:rPr lang="de-DE" dirty="0">
                <a:ea typeface="+mj-ea"/>
                <a:cs typeface="+mj-cs"/>
              </a:rPr>
              <a:t>Jahresniederschlag: 650 mm, Tendenz sinkende Sommerniederschläge, steigende Temperaturen, vermehrte Herbst-/Winterniederschläge</a:t>
            </a:r>
          </a:p>
          <a:p>
            <a:pPr marL="0" indent="-98425">
              <a:buNone/>
              <a:defRPr/>
            </a:pPr>
            <a:r>
              <a:rPr lang="de-DE" dirty="0">
                <a:ea typeface="+mj-ea"/>
                <a:cs typeface="+mj-cs"/>
              </a:rPr>
              <a:t>Fruchtfolge: Mais – Weizen - Gerste</a:t>
            </a:r>
          </a:p>
          <a:p>
            <a:pPr marL="358775" lvl="1" indent="0">
              <a:buNone/>
              <a:defRPr/>
            </a:pPr>
            <a:endParaRPr lang="de-DE" i="1" dirty="0">
              <a:ea typeface="+mj-ea"/>
              <a:cs typeface="+mj-cs"/>
            </a:endParaRPr>
          </a:p>
          <a:p>
            <a:pPr marL="0" indent="0">
              <a:lnSpc>
                <a:spcPct val="100000"/>
              </a:lnSpc>
              <a:spcAft>
                <a:spcPts val="1200"/>
              </a:spcAft>
              <a:buNone/>
              <a:defRPr/>
            </a:pPr>
            <a:r>
              <a:rPr lang="de-DE" b="1" dirty="0">
                <a:ea typeface="+mj-ea"/>
                <a:cs typeface="+mj-cs"/>
              </a:rPr>
              <a:t>Welche Möglichkeiten sehen Sie, um Ertrags- und Qualitätsminderungen durch die zunehmende Sommertrockenheit entgegenzusteuern? Bitte erläutern Sie Ihre Antworten.</a:t>
            </a:r>
            <a:endParaRPr lang="de-DE" sz="2400" dirty="0"/>
          </a:p>
          <a:p>
            <a:pPr>
              <a:spcAft>
                <a:spcPts val="600"/>
              </a:spcAft>
              <a:buFont typeface="Wingdings" panose="05000000000000000000" pitchFamily="2" charset="2"/>
              <a:buChar char="Ø"/>
              <a:defRPr/>
            </a:pPr>
            <a:r>
              <a:rPr lang="de-DE" sz="2400" dirty="0"/>
              <a:t> Die folgende Tabelle kann als Orientierung dienen:</a:t>
            </a:r>
          </a:p>
          <a:p>
            <a:pPr marL="0" indent="0">
              <a:lnSpc>
                <a:spcPct val="100000"/>
              </a:lnSpc>
              <a:spcAft>
                <a:spcPts val="1200"/>
              </a:spcAft>
              <a:buNone/>
              <a:defRPr/>
            </a:pPr>
            <a:endParaRPr dirty="0"/>
          </a:p>
          <a:p>
            <a:pPr marL="342900" indent="-342900">
              <a:defRPr/>
            </a:pPr>
            <a:endParaRPr lang="de-DE" dirty="0"/>
          </a:p>
          <a:p>
            <a:pPr>
              <a:defRPr/>
            </a:pPr>
            <a:endParaRPr lang="de-DE" dirty="0"/>
          </a:p>
        </p:txBody>
      </p:sp>
    </p:spTree>
    <p:extLst>
      <p:ext uri="{BB962C8B-B14F-4D97-AF65-F5344CB8AC3E}">
        <p14:creationId xmlns:p14="http://schemas.microsoft.com/office/powerpoint/2010/main" val="335385973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6BFAB2-6620-4484-A16A-2377CDBA7238}"/>
              </a:ext>
            </a:extLst>
          </p:cNvPr>
          <p:cNvSpPr>
            <a:spLocks noGrp="1"/>
          </p:cNvSpPr>
          <p:nvPr>
            <p:ph type="title"/>
          </p:nvPr>
        </p:nvSpPr>
        <p:spPr/>
        <p:txBody>
          <a:bodyPr/>
          <a:lstStyle/>
          <a:p>
            <a:r>
              <a:rPr lang="de-DE" dirty="0"/>
              <a:t>Bildquellen</a:t>
            </a:r>
          </a:p>
        </p:txBody>
      </p:sp>
      <p:sp>
        <p:nvSpPr>
          <p:cNvPr id="3" name="Inhaltsplatzhalter 2">
            <a:extLst>
              <a:ext uri="{FF2B5EF4-FFF2-40B4-BE49-F238E27FC236}">
                <a16:creationId xmlns:a16="http://schemas.microsoft.com/office/drawing/2014/main" id="{531B053A-2C4E-4D3E-97C5-CD13F6ADA08D}"/>
              </a:ext>
            </a:extLst>
          </p:cNvPr>
          <p:cNvSpPr>
            <a:spLocks noGrp="1"/>
          </p:cNvSpPr>
          <p:nvPr>
            <p:ph idx="1"/>
          </p:nvPr>
        </p:nvSpPr>
        <p:spPr/>
        <p:txBody>
          <a:bodyPr/>
          <a:lstStyle/>
          <a:p>
            <a:pPr marL="0" lvl="0" indent="0">
              <a:lnSpc>
                <a:spcPct val="100000"/>
              </a:lnSpc>
              <a:spcBef>
                <a:spcPts val="0"/>
              </a:spcBef>
              <a:buNone/>
              <a:defRPr/>
            </a:pPr>
            <a:r>
              <a:rPr lang="de-DE" sz="1200" baseline="30000" dirty="0">
                <a:solidFill>
                  <a:srgbClr val="000000"/>
                </a:solidFill>
                <a:latin typeface="Calibri Light"/>
                <a:cs typeface="Calibri Light"/>
              </a:rPr>
              <a:t>1) </a:t>
            </a:r>
            <a:r>
              <a:rPr lang="de-DE" sz="1200" dirty="0">
                <a:solidFill>
                  <a:srgbClr val="000000"/>
                </a:solidFill>
                <a:latin typeface="Calibri Light"/>
                <a:cs typeface="Calibri Light"/>
              </a:rPr>
              <a:t>Dr. Helmut </a:t>
            </a:r>
            <a:r>
              <a:rPr lang="de-DE" sz="1200" dirty="0" err="1">
                <a:solidFill>
                  <a:srgbClr val="000000"/>
                </a:solidFill>
                <a:latin typeface="Calibri Light"/>
                <a:cs typeface="Calibri Light"/>
              </a:rPr>
              <a:t>Schlumprecht</a:t>
            </a:r>
            <a:r>
              <a:rPr lang="de-DE" sz="1200" dirty="0">
                <a:solidFill>
                  <a:srgbClr val="000000"/>
                </a:solidFill>
                <a:latin typeface="Calibri Light"/>
                <a:cs typeface="Calibri Light"/>
              </a:rPr>
              <a:t>, Bayreuth 2013: </a:t>
            </a:r>
            <a:r>
              <a:rPr lang="de-DE" sz="1200" dirty="0"/>
              <a:t>Aus dem Gutachten zum Handlungsfeld „Naturschutz und Biodiversität“ zur Anpassungsstrategie des Landes von 2015, Dr. Helmut </a:t>
            </a:r>
            <a:r>
              <a:rPr lang="de-DE" sz="1200" dirty="0" err="1"/>
              <a:t>Schlumprecht</a:t>
            </a:r>
            <a:r>
              <a:rPr lang="de-DE" sz="1200" dirty="0"/>
              <a:t>, Bayreuth 2013 (vgl. S. 14 der Anpassungsstrategie des Landes </a:t>
            </a:r>
            <a:r>
              <a:rPr lang="de-DE" sz="1200" u="sng" dirty="0">
                <a:hlinkClick r:id="rId2"/>
              </a:rPr>
              <a:t>https://um.baden-wuerttemberg.de/fileadmin/redaktion/m-um/intern/Dateien/Dokumente/4_Klima/Klimawandel/ Anpassungsstrategie.pdf</a:t>
            </a:r>
            <a:r>
              <a:rPr lang="de-DE" sz="1200" dirty="0"/>
              <a:t>  oder S.12 des Gutachtens </a:t>
            </a:r>
            <a:r>
              <a:rPr lang="de-DE" sz="1200" u="sng" dirty="0">
                <a:hlinkClick r:id="rId3"/>
              </a:rPr>
              <a:t>https://um.baden-wuerttemberg.de/fileadmin/redaktion/m-um/intern/Dateien/Dokumente/4_Klima/Klimawandel/Anpassungsstrategie.pdf</a:t>
            </a:r>
            <a:r>
              <a:rPr lang="de-DE" sz="1200" dirty="0"/>
              <a:t>).</a:t>
            </a:r>
          </a:p>
          <a:p>
            <a:pPr marL="0" indent="0">
              <a:buNone/>
              <a:defRPr/>
            </a:pPr>
            <a:endParaRPr lang="de-DE" sz="1200" dirty="0"/>
          </a:p>
          <a:p>
            <a:pPr marL="0" indent="0">
              <a:buNone/>
            </a:pPr>
            <a:r>
              <a:rPr lang="de-DE" sz="1200" dirty="0">
                <a:solidFill>
                  <a:srgbClr val="000000"/>
                </a:solidFill>
                <a:latin typeface="Calibri Light"/>
                <a:cs typeface="Calibri Light"/>
              </a:rPr>
              <a:t> </a:t>
            </a:r>
          </a:p>
          <a:p>
            <a:pPr marL="0" indent="0">
              <a:buNone/>
            </a:pPr>
            <a:endParaRPr lang="de-DE" dirty="0"/>
          </a:p>
        </p:txBody>
      </p:sp>
      <p:sp>
        <p:nvSpPr>
          <p:cNvPr id="4" name="Fußzeilenplatzhalter 3">
            <a:extLst>
              <a:ext uri="{FF2B5EF4-FFF2-40B4-BE49-F238E27FC236}">
                <a16:creationId xmlns:a16="http://schemas.microsoft.com/office/drawing/2014/main" id="{BCA8A317-611D-4CDE-9661-C973B073CE07}"/>
              </a:ext>
            </a:extLst>
          </p:cNvPr>
          <p:cNvSpPr>
            <a:spLocks noGrp="1"/>
          </p:cNvSpPr>
          <p:nvPr>
            <p:ph type="ftr" sz="quarter" idx="10"/>
          </p:nvPr>
        </p:nvSpPr>
        <p:spPr/>
        <p:txBody>
          <a:bodyPr/>
          <a:lstStyle/>
          <a:p>
            <a:pPr>
              <a:defRPr/>
            </a:pPr>
            <a:r>
              <a:rPr lang="de-DE"/>
              <a:t>Allgemeines zum Klimawandel</a:t>
            </a:r>
          </a:p>
        </p:txBody>
      </p:sp>
    </p:spTree>
    <p:extLst>
      <p:ext uri="{BB962C8B-B14F-4D97-AF65-F5344CB8AC3E}">
        <p14:creationId xmlns:p14="http://schemas.microsoft.com/office/powerpoint/2010/main" val="29371124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6BFAB2-6620-4484-A16A-2377CDBA7238}"/>
              </a:ext>
            </a:extLst>
          </p:cNvPr>
          <p:cNvSpPr>
            <a:spLocks noGrp="1"/>
          </p:cNvSpPr>
          <p:nvPr>
            <p:ph type="title"/>
          </p:nvPr>
        </p:nvSpPr>
        <p:spPr/>
        <p:txBody>
          <a:bodyPr/>
          <a:lstStyle/>
          <a:p>
            <a:r>
              <a:rPr lang="de-DE" dirty="0"/>
              <a:t>Impressum</a:t>
            </a:r>
          </a:p>
        </p:txBody>
      </p:sp>
      <p:sp>
        <p:nvSpPr>
          <p:cNvPr id="3" name="Inhaltsplatzhalter 2">
            <a:extLst>
              <a:ext uri="{FF2B5EF4-FFF2-40B4-BE49-F238E27FC236}">
                <a16:creationId xmlns:a16="http://schemas.microsoft.com/office/drawing/2014/main" id="{531B053A-2C4E-4D3E-97C5-CD13F6ADA08D}"/>
              </a:ext>
            </a:extLst>
          </p:cNvPr>
          <p:cNvSpPr>
            <a:spLocks noGrp="1"/>
          </p:cNvSpPr>
          <p:nvPr>
            <p:ph idx="1"/>
          </p:nvPr>
        </p:nvSpPr>
        <p:spPr/>
        <p:txBody>
          <a:bodyPr/>
          <a:lstStyle/>
          <a:p>
            <a:pPr marL="0" indent="0">
              <a:buNone/>
            </a:pPr>
            <a:r>
              <a:rPr lang="de-DE" sz="2000" b="1" dirty="0"/>
              <a:t>Herausgeber		</a:t>
            </a:r>
            <a:r>
              <a:rPr lang="de-DE" sz="2000" dirty="0"/>
              <a:t>Bodensee-Stiftung, Fritz-Reichle-Ring 4, 78315 Radolfzell</a:t>
            </a:r>
          </a:p>
          <a:p>
            <a:pPr marL="0" indent="0">
              <a:buNone/>
            </a:pPr>
            <a:r>
              <a:rPr lang="de-DE" sz="2000" b="1" dirty="0"/>
              <a:t>Text und Redaktion 	</a:t>
            </a:r>
            <a:r>
              <a:rPr lang="de-DE" sz="2000" dirty="0"/>
              <a:t>Sabine Sommer (Bodensee-Stiftung), </a:t>
            </a:r>
            <a:br>
              <a:rPr lang="de-DE" sz="2000" dirty="0"/>
            </a:br>
            <a:r>
              <a:rPr lang="de-DE" sz="2000" dirty="0"/>
              <a:t>			Andreas Ziermann (Bodensee-Stiftung)</a:t>
            </a:r>
          </a:p>
          <a:p>
            <a:pPr marL="0" indent="0">
              <a:buNone/>
            </a:pPr>
            <a:r>
              <a:rPr lang="de-DE" sz="2000" b="1" dirty="0"/>
              <a:t>Bilder</a:t>
            </a:r>
            <a:r>
              <a:rPr lang="de-DE" sz="2000" dirty="0"/>
              <a:t>   			siehe Quellenangaben an den Bildern und im Notizbereich</a:t>
            </a:r>
          </a:p>
          <a:p>
            <a:pPr marL="0" indent="0">
              <a:buNone/>
            </a:pPr>
            <a:endParaRPr lang="de-DE" sz="2000" b="1" dirty="0"/>
          </a:p>
          <a:p>
            <a:pPr marL="0" indent="0">
              <a:buNone/>
            </a:pPr>
            <a:r>
              <a:rPr lang="de-DE" sz="2000" b="1" dirty="0"/>
              <a:t>Nutzungsrechte/Haftungsausschluss</a:t>
            </a:r>
          </a:p>
          <a:p>
            <a:pPr marL="0" indent="0">
              <a:buNone/>
            </a:pPr>
            <a:r>
              <a:rPr lang="de-DE" sz="2000" dirty="0"/>
              <a:t>Die Nutzungsrechte der PPT-, PDF- und Word-Dokumente liegen bei den Projektpartnern im Projekt GeNIAL Bodensee-Stiftung, Landesbetrieb Landwirtschaft Hessen (LLH), Landesanstalt für Landwirtschaft, Ernährung und Ländlichen Raum (LEL) sowie Landwirtschaftliches Technologiezentrum Augustenberg (LTZ). Das Nutzen, Kopieren sowie Bearbeiten (auch in Teilen) der Inhalte (Text und Grafik) dieser Dateien für die eigene Unterrichtsplanung ist unter Wahrung der Urheberrechte erlaubt. Quellenangaben sind entsprechend zu übernehmen. Für die von Lehrkräften bearbeiteten Inhalte übernehmen die oben genannten Projektpartner keine Haftung.</a:t>
            </a:r>
          </a:p>
          <a:p>
            <a:pPr marL="0" indent="0">
              <a:buNone/>
            </a:pPr>
            <a:endParaRPr lang="de-DE" dirty="0"/>
          </a:p>
        </p:txBody>
      </p:sp>
      <p:sp>
        <p:nvSpPr>
          <p:cNvPr id="4" name="Fußzeilenplatzhalter 3">
            <a:extLst>
              <a:ext uri="{FF2B5EF4-FFF2-40B4-BE49-F238E27FC236}">
                <a16:creationId xmlns:a16="http://schemas.microsoft.com/office/drawing/2014/main" id="{BCA8A317-611D-4CDE-9661-C973B073CE07}"/>
              </a:ext>
            </a:extLst>
          </p:cNvPr>
          <p:cNvSpPr>
            <a:spLocks noGrp="1"/>
          </p:cNvSpPr>
          <p:nvPr>
            <p:ph type="ftr" sz="quarter" idx="10"/>
          </p:nvPr>
        </p:nvSpPr>
        <p:spPr/>
        <p:txBody>
          <a:bodyPr/>
          <a:lstStyle/>
          <a:p>
            <a:pPr>
              <a:defRPr/>
            </a:pPr>
            <a:r>
              <a:rPr lang="de-DE"/>
              <a:t>Allgemeines zum Klimawandel</a:t>
            </a:r>
          </a:p>
        </p:txBody>
      </p:sp>
    </p:spTree>
    <p:extLst>
      <p:ext uri="{BB962C8B-B14F-4D97-AF65-F5344CB8AC3E}">
        <p14:creationId xmlns:p14="http://schemas.microsoft.com/office/powerpoint/2010/main" val="29677440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Definitionen:</a:t>
            </a:r>
            <a:endParaRPr dirty="0"/>
          </a:p>
        </p:txBody>
      </p:sp>
      <p:sp>
        <p:nvSpPr>
          <p:cNvPr id="5" name="Inhaltsplatzhalter 2"/>
          <p:cNvSpPr>
            <a:spLocks noGrp="1"/>
          </p:cNvSpPr>
          <p:nvPr>
            <p:ph idx="1"/>
          </p:nvPr>
        </p:nvSpPr>
        <p:spPr bwMode="auto">
          <a:xfrm>
            <a:off x="838200" y="1463040"/>
            <a:ext cx="10802416" cy="4713923"/>
          </a:xfrm>
        </p:spPr>
        <p:txBody>
          <a:bodyPr/>
          <a:lstStyle/>
          <a:p>
            <a:pPr marL="0" indent="0" algn="just">
              <a:lnSpc>
                <a:spcPct val="113999"/>
              </a:lnSpc>
              <a:buNone/>
              <a:defRPr/>
            </a:pPr>
            <a:endParaRPr dirty="0"/>
          </a:p>
          <a:p>
            <a:pPr marL="0" indent="0" algn="just">
              <a:lnSpc>
                <a:spcPct val="113999"/>
              </a:lnSpc>
              <a:buNone/>
              <a:defRPr/>
            </a:pPr>
            <a:endParaRPr lang="de-DE" sz="1000" b="0" i="0" u="none" strike="noStrike" dirty="0">
              <a:solidFill>
                <a:srgbClr val="363636"/>
              </a:solidFill>
              <a:latin typeface="+mn-lt"/>
            </a:endParaRPr>
          </a:p>
          <a:p>
            <a:pPr marL="0" indent="0">
              <a:buNone/>
              <a:defRPr/>
            </a:pPr>
            <a:endParaRPr lang="de-DE" dirty="0"/>
          </a:p>
        </p:txBody>
      </p:sp>
      <p:sp>
        <p:nvSpPr>
          <p:cNvPr id="6" name="Fußzeilenplatzhalter 3"/>
          <p:cNvSpPr>
            <a:spLocks noGrp="1"/>
          </p:cNvSpPr>
          <p:nvPr>
            <p:ph type="ftr" sz="quarter" idx="10"/>
          </p:nvPr>
        </p:nvSpPr>
        <p:spPr bwMode="auto"/>
        <p:txBody>
          <a:bodyPr/>
          <a:lstStyle/>
          <a:p>
            <a:pPr>
              <a:defRPr/>
            </a:pPr>
            <a:r>
              <a:rPr lang="de-DE"/>
              <a:t>Allgemeines zum Klimawandel</a:t>
            </a:r>
          </a:p>
        </p:txBody>
      </p:sp>
      <p:sp>
        <p:nvSpPr>
          <p:cNvPr id="8" name="Textfeld 7">
            <a:extLst>
              <a:ext uri="{FF2B5EF4-FFF2-40B4-BE49-F238E27FC236}">
                <a16:creationId xmlns:a16="http://schemas.microsoft.com/office/drawing/2014/main" id="{EF673E8E-D51E-45AF-87CA-746D9031D573}"/>
              </a:ext>
            </a:extLst>
          </p:cNvPr>
          <p:cNvSpPr txBox="1"/>
          <p:nvPr/>
        </p:nvSpPr>
        <p:spPr>
          <a:xfrm>
            <a:off x="995702" y="5394960"/>
            <a:ext cx="9248045" cy="369332"/>
          </a:xfrm>
          <a:prstGeom prst="rect">
            <a:avLst/>
          </a:prstGeom>
          <a:noFill/>
        </p:spPr>
        <p:txBody>
          <a:bodyPr wrap="none" rtlCol="0">
            <a:spAutoFit/>
          </a:bodyPr>
          <a:lstStyle/>
          <a:p>
            <a:r>
              <a:rPr lang="de-DE" dirty="0"/>
              <a:t>Extreme Hitze, Kälte und Dürre sind lt. DWD keine Extremwetterereignisse im eigentlichen Sinne.</a:t>
            </a:r>
          </a:p>
        </p:txBody>
      </p:sp>
      <p:graphicFrame>
        <p:nvGraphicFramePr>
          <p:cNvPr id="2" name="Tabelle 1">
            <a:extLst>
              <a:ext uri="{FF2B5EF4-FFF2-40B4-BE49-F238E27FC236}">
                <a16:creationId xmlns:a16="http://schemas.microsoft.com/office/drawing/2014/main" id="{BF7B6F0B-37C9-4385-934E-E9F9D7B91259}"/>
              </a:ext>
            </a:extLst>
          </p:cNvPr>
          <p:cNvGraphicFramePr>
            <a:graphicFrameLocks noGrp="1"/>
          </p:cNvGraphicFramePr>
          <p:nvPr>
            <p:extLst>
              <p:ext uri="{D42A27DB-BD31-4B8C-83A1-F6EECF244321}">
                <p14:modId xmlns:p14="http://schemas.microsoft.com/office/powerpoint/2010/main" val="2174521102"/>
              </p:ext>
            </p:extLst>
          </p:nvPr>
        </p:nvGraphicFramePr>
        <p:xfrm>
          <a:off x="983432" y="1390315"/>
          <a:ext cx="9433048" cy="2542741"/>
        </p:xfrm>
        <a:graphic>
          <a:graphicData uri="http://schemas.openxmlformats.org/drawingml/2006/table">
            <a:tbl>
              <a:tblPr firstRow="1" bandRow="1">
                <a:tableStyleId>{5C22544A-7EE6-4342-B048-85BDC9FD1C3A}</a:tableStyleId>
              </a:tblPr>
              <a:tblGrid>
                <a:gridCol w="4716524">
                  <a:extLst>
                    <a:ext uri="{9D8B030D-6E8A-4147-A177-3AD203B41FA5}">
                      <a16:colId xmlns:a16="http://schemas.microsoft.com/office/drawing/2014/main" val="1989897796"/>
                    </a:ext>
                  </a:extLst>
                </a:gridCol>
                <a:gridCol w="4716524">
                  <a:extLst>
                    <a:ext uri="{9D8B030D-6E8A-4147-A177-3AD203B41FA5}">
                      <a16:colId xmlns:a16="http://schemas.microsoft.com/office/drawing/2014/main" val="169075579"/>
                    </a:ext>
                  </a:extLst>
                </a:gridCol>
              </a:tblGrid>
              <a:tr h="469888">
                <a:tc>
                  <a:txBody>
                    <a:bodyPr/>
                    <a:lstStyle/>
                    <a:p>
                      <a:r>
                        <a:rPr lang="de-DE" sz="2000" dirty="0"/>
                        <a:t>Ereignis</a:t>
                      </a:r>
                    </a:p>
                  </a:txBody>
                  <a:tcPr/>
                </a:tc>
                <a:tc>
                  <a:txBody>
                    <a:bodyPr/>
                    <a:lstStyle/>
                    <a:p>
                      <a:r>
                        <a:rPr lang="de-DE" sz="2000" dirty="0"/>
                        <a:t>Beschreibung</a:t>
                      </a:r>
                    </a:p>
                  </a:txBody>
                  <a:tcPr/>
                </a:tc>
                <a:extLst>
                  <a:ext uri="{0D108BD9-81ED-4DB2-BD59-A6C34878D82A}">
                    <a16:rowId xmlns:a16="http://schemas.microsoft.com/office/drawing/2014/main" val="1423895734"/>
                  </a:ext>
                </a:extLst>
              </a:tr>
              <a:tr h="2072853">
                <a:tc>
                  <a:txBody>
                    <a:bodyPr/>
                    <a:lstStyle/>
                    <a:p>
                      <a:pPr>
                        <a:lnSpc>
                          <a:spcPct val="107000"/>
                        </a:lnSpc>
                        <a:spcAft>
                          <a:spcPts val="0"/>
                        </a:spcAft>
                      </a:pPr>
                      <a:r>
                        <a:rPr lang="de-DE" sz="1800" b="1" dirty="0">
                          <a:effectLst/>
                        </a:rPr>
                        <a:t>Dürre (Trockenperiode)</a:t>
                      </a:r>
                      <a:endParaRPr lang="de-DE" sz="1800" b="1" dirty="0">
                        <a:effectLst/>
                        <a:latin typeface="Calibri" panose="020F0502020204030204" pitchFamily="34" charset="0"/>
                        <a:ea typeface="+mn-ea"/>
                        <a:cs typeface="Times New Roman" panose="02020603050405020304" pitchFamily="18" charset="0"/>
                      </a:endParaRPr>
                    </a:p>
                  </a:txBody>
                  <a:tcPr marL="68580" marR="68580" marT="0" marB="0" anchor="ctr"/>
                </a:tc>
                <a:tc>
                  <a:txBody>
                    <a:bodyPr/>
                    <a:lstStyle/>
                    <a:p>
                      <a:pPr>
                        <a:lnSpc>
                          <a:spcPct val="107000"/>
                        </a:lnSpc>
                        <a:spcAft>
                          <a:spcPts val="0"/>
                        </a:spcAft>
                      </a:pPr>
                      <a:r>
                        <a:rPr lang="de-DE" sz="1800" dirty="0">
                          <a:effectLst/>
                        </a:rPr>
                        <a:t>Erst wenn die aktuelle Bodenfeuchte unter den langjährigen Erwartungswert fällt, also den Wert, der nur in 20% der Jahre in einer langen Zeitreihe erreicht wird, spricht man von Dürre (UFZ Helmholtz, </a:t>
                      </a:r>
                      <a:r>
                        <a:rPr lang="de-DE" sz="1800" u="sng" dirty="0">
                          <a:effectLst/>
                          <a:hlinkClick r:id="rId3"/>
                        </a:rPr>
                        <a:t>https://www.ufz.de/index.php?de=37937</a:t>
                      </a:r>
                      <a:r>
                        <a:rPr lang="de-DE" sz="1800" dirty="0">
                          <a:effectLst/>
                        </a:rPr>
                        <a:t> )</a:t>
                      </a:r>
                      <a:endParaRPr lang="de-DE" sz="1800" dirty="0">
                        <a:effectLst/>
                        <a:latin typeface="Calibri" panose="020F0502020204030204" pitchFamily="34" charset="0"/>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2629751332"/>
                  </a:ext>
                </a:extLst>
              </a:tr>
            </a:tbl>
          </a:graphicData>
        </a:graphic>
      </p:graphicFrame>
    </p:spTree>
    <p:extLst>
      <p:ext uri="{BB962C8B-B14F-4D97-AF65-F5344CB8AC3E}">
        <p14:creationId xmlns:p14="http://schemas.microsoft.com/office/powerpoint/2010/main" val="31787613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Treibhausgas CO</a:t>
            </a:r>
            <a:r>
              <a:rPr lang="de-DE" baseline="-25000" dirty="0"/>
              <a:t>2</a:t>
            </a:r>
            <a:endParaRPr baseline="-25000" dirty="0"/>
          </a:p>
        </p:txBody>
      </p:sp>
      <p:sp>
        <p:nvSpPr>
          <p:cNvPr id="5" name="Inhaltsplatzhalter 2"/>
          <p:cNvSpPr>
            <a:spLocks noGrp="1"/>
          </p:cNvSpPr>
          <p:nvPr>
            <p:ph idx="1"/>
          </p:nvPr>
        </p:nvSpPr>
        <p:spPr bwMode="auto"/>
        <p:txBody>
          <a:bodyPr/>
          <a:lstStyle/>
          <a:p>
            <a:pPr marL="0" indent="0" algn="l">
              <a:buNone/>
              <a:defRPr/>
            </a:pPr>
            <a:endParaRPr lang="de-DE" b="1" baseline="-25000" dirty="0">
              <a:solidFill>
                <a:srgbClr val="0A1C24"/>
              </a:solidFill>
            </a:endParaRPr>
          </a:p>
          <a:p>
            <a:pPr algn="l">
              <a:buFont typeface="Wingdings"/>
              <a:buChar char="Ø"/>
              <a:defRPr/>
            </a:pPr>
            <a:r>
              <a:rPr lang="de-DE" sz="2800" dirty="0">
                <a:solidFill>
                  <a:srgbClr val="0A1C24"/>
                </a:solidFill>
              </a:rPr>
              <a:t> Jede Tonne CO₂, die 2020 emittiert wird, verursacht umgerechnet </a:t>
            </a:r>
            <a:br>
              <a:rPr lang="de-DE" sz="2800" dirty="0">
                <a:solidFill>
                  <a:srgbClr val="0A1C24"/>
                </a:solidFill>
              </a:rPr>
            </a:br>
            <a:r>
              <a:rPr lang="de-DE" sz="2800" dirty="0">
                <a:solidFill>
                  <a:srgbClr val="0A1C24"/>
                </a:solidFill>
              </a:rPr>
              <a:t>  76 bis 148 € Schäden</a:t>
            </a:r>
            <a:endParaRPr dirty="0"/>
          </a:p>
          <a:p>
            <a:pPr marL="0" indent="0" algn="l">
              <a:buNone/>
              <a:defRPr/>
            </a:pPr>
            <a:endParaRPr lang="de-DE" sz="2800" dirty="0">
              <a:solidFill>
                <a:srgbClr val="0A1C24"/>
              </a:solidFill>
            </a:endParaRPr>
          </a:p>
          <a:p>
            <a:pPr algn="l">
              <a:buFont typeface="Wingdings"/>
              <a:buChar char="Ø"/>
              <a:defRPr/>
            </a:pPr>
            <a:r>
              <a:rPr lang="de-DE" sz="2800" b="0" i="0" u="none" strike="noStrike" dirty="0">
                <a:solidFill>
                  <a:srgbClr val="0A1C24"/>
                </a:solidFill>
              </a:rPr>
              <a:t> Der heutige, vom Menschen verursachte CO₂-Anstieg:</a:t>
            </a:r>
            <a:br>
              <a:rPr lang="de-DE" sz="2400" dirty="0"/>
            </a:br>
            <a:r>
              <a:rPr lang="de-DE" sz="2400" dirty="0"/>
              <a:t>  </a:t>
            </a:r>
            <a:r>
              <a:rPr lang="de-DE" sz="2800" b="0" i="0" u="none" strike="noStrike" dirty="0">
                <a:solidFill>
                  <a:srgbClr val="0A1C24"/>
                </a:solidFill>
              </a:rPr>
              <a:t>6 x  grösser und fast 10 x schneller als frühere Sprünge von</a:t>
            </a:r>
            <a:br>
              <a:rPr lang="de-DE" sz="2800" b="0" i="0" u="none" strike="noStrike" dirty="0">
                <a:solidFill>
                  <a:srgbClr val="0A1C24"/>
                </a:solidFill>
              </a:rPr>
            </a:br>
            <a:r>
              <a:rPr lang="de-DE" sz="2800" b="0" i="0" u="none" strike="noStrike" dirty="0">
                <a:solidFill>
                  <a:srgbClr val="0A1C24"/>
                </a:solidFill>
              </a:rPr>
              <a:t>  Warmzeiten</a:t>
            </a:r>
            <a:endParaRPr lang="de-DE" sz="2800" dirty="0"/>
          </a:p>
          <a:p>
            <a:pPr marL="0" indent="0">
              <a:buNone/>
              <a:defRPr/>
            </a:pPr>
            <a:endParaRPr lang="de-DE" dirty="0"/>
          </a:p>
        </p:txBody>
      </p:sp>
      <p:sp>
        <p:nvSpPr>
          <p:cNvPr id="6" name="Fußzeilenplatzhalter 3"/>
          <p:cNvSpPr>
            <a:spLocks noGrp="1"/>
          </p:cNvSpPr>
          <p:nvPr>
            <p:ph type="ftr" sz="quarter" idx="10"/>
          </p:nvPr>
        </p:nvSpPr>
        <p:spPr bwMode="auto"/>
        <p:txBody>
          <a:bodyPr/>
          <a:lstStyle/>
          <a:p>
            <a:pPr>
              <a:defRPr/>
            </a:pPr>
            <a:r>
              <a:rPr lang="de-DE"/>
              <a:t>Allgemeines zum Klimawandel</a:t>
            </a:r>
            <a:endParaRPr/>
          </a:p>
        </p:txBody>
      </p:sp>
      <p:sp>
        <p:nvSpPr>
          <p:cNvPr id="7" name="Textfeld 4"/>
          <p:cNvSpPr>
            <a:spLocks/>
          </p:cNvSpPr>
          <p:nvPr/>
        </p:nvSpPr>
        <p:spPr bwMode="auto">
          <a:xfrm>
            <a:off x="9594151" y="5989657"/>
            <a:ext cx="1643399" cy="261610"/>
          </a:xfrm>
          <a:prstGeom prst="rect">
            <a:avLst/>
          </a:prstGeom>
          <a:noFill/>
          <a:ln>
            <a:noFill/>
          </a:ln>
        </p:spPr>
        <p:txBody>
          <a:bodyPr wrap="none" rtlCol="0">
            <a:spAutoFit/>
          </a:bodyPr>
          <a:lstStyle/>
          <a:p>
            <a:pPr>
              <a:defRPr/>
            </a:pPr>
            <a:r>
              <a:rPr lang="de-DE" sz="1100" dirty="0" err="1"/>
              <a:t>Topagrar</a:t>
            </a:r>
            <a:r>
              <a:rPr lang="de-DE" sz="1100" dirty="0"/>
              <a:t> online, 08/2020</a:t>
            </a:r>
            <a:endParaRPr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 calcmode="lin" valueType="num">
                                      <p:cBhvr additive="base">
                                        <p:cTn id="1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Einflussfaktoren Landwirtschaft und Klima</a:t>
            </a:r>
            <a:endParaRPr dirty="0"/>
          </a:p>
        </p:txBody>
      </p:sp>
      <p:pic>
        <p:nvPicPr>
          <p:cNvPr id="5" name="Inhaltsplatzhalter 5"/>
          <p:cNvPicPr>
            <a:picLocks noGrp="1" noChangeAspect="1"/>
          </p:cNvPicPr>
          <p:nvPr>
            <p:ph idx="1"/>
          </p:nvPr>
        </p:nvPicPr>
        <p:blipFill>
          <a:blip r:embed="rId3"/>
          <a:stretch/>
        </p:blipFill>
        <p:spPr bwMode="auto">
          <a:xfrm>
            <a:off x="3056892" y="1300020"/>
            <a:ext cx="6078215" cy="5039962"/>
          </a:xfrm>
          <a:prstGeom prst="rect">
            <a:avLst/>
          </a:prstGeom>
        </p:spPr>
      </p:pic>
      <p:sp>
        <p:nvSpPr>
          <p:cNvPr id="6" name="Fußzeilenplatzhalter 3"/>
          <p:cNvSpPr>
            <a:spLocks noGrp="1"/>
          </p:cNvSpPr>
          <p:nvPr>
            <p:ph type="ftr" sz="quarter" idx="10"/>
          </p:nvPr>
        </p:nvSpPr>
        <p:spPr bwMode="auto"/>
        <p:txBody>
          <a:bodyPr/>
          <a:lstStyle/>
          <a:p>
            <a:pPr>
              <a:defRPr/>
            </a:pPr>
            <a:r>
              <a:rPr lang="de-DE"/>
              <a:t>Allgemeines zum Klimawandel</a:t>
            </a:r>
          </a:p>
        </p:txBody>
      </p:sp>
      <p:sp>
        <p:nvSpPr>
          <p:cNvPr id="7" name="Textfeld 7"/>
          <p:cNvSpPr>
            <a:spLocks/>
          </p:cNvSpPr>
          <p:nvPr/>
        </p:nvSpPr>
        <p:spPr bwMode="auto">
          <a:xfrm>
            <a:off x="9183108" y="5485475"/>
            <a:ext cx="2868463" cy="769441"/>
          </a:xfrm>
          <a:prstGeom prst="rect">
            <a:avLst/>
          </a:prstGeom>
          <a:noFill/>
          <a:ln>
            <a:noFill/>
          </a:ln>
        </p:spPr>
        <p:txBody>
          <a:bodyPr wrap="square" rtlCol="0">
            <a:spAutoFit/>
          </a:bodyPr>
          <a:lstStyle/>
          <a:p>
            <a:pPr>
              <a:defRPr/>
            </a:pPr>
            <a:r>
              <a:rPr lang="de-DE" sz="1100" dirty="0">
                <a:cs typeface="Arial"/>
              </a:rPr>
              <a:t>Einflussfaktoren Landwirtschaft, Deutscher Bildungsserver, Dieter </a:t>
            </a:r>
            <a:r>
              <a:rPr lang="de-DE" sz="1100" dirty="0" err="1">
                <a:cs typeface="Arial"/>
              </a:rPr>
              <a:t>Kasang</a:t>
            </a:r>
            <a:r>
              <a:rPr lang="de-DE" sz="1100" dirty="0">
                <a:cs typeface="Arial"/>
              </a:rPr>
              <a:t>, </a:t>
            </a:r>
            <a:r>
              <a:rPr lang="de-DE" sz="1100" b="0" i="0" u="none" strike="noStrike" dirty="0">
                <a:cs typeface="Arial"/>
              </a:rPr>
              <a:t>Darstellung nach Fischer, G., M. Shah, and H. van </a:t>
            </a:r>
            <a:r>
              <a:rPr lang="de-DE" sz="1100" b="0" i="0" u="none" strike="noStrike" dirty="0" err="1">
                <a:cs typeface="Arial"/>
              </a:rPr>
              <a:t>Velthuizen</a:t>
            </a:r>
            <a:r>
              <a:rPr lang="de-DE" sz="1100" b="0" i="0" u="none" strike="noStrike" dirty="0">
                <a:cs typeface="Arial"/>
              </a:rPr>
              <a:t> (2002)</a:t>
            </a:r>
            <a:endParaRPr lang="de-DE" sz="1100" dirty="0">
              <a:cs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Anthropogene Klimaänderungen…</a:t>
            </a:r>
            <a:endParaRPr dirty="0"/>
          </a:p>
        </p:txBody>
      </p:sp>
      <p:sp>
        <p:nvSpPr>
          <p:cNvPr id="6" name="Fußzeilenplatzhalter 3"/>
          <p:cNvSpPr>
            <a:spLocks noGrp="1"/>
          </p:cNvSpPr>
          <p:nvPr>
            <p:ph type="ftr" sz="quarter" idx="10"/>
          </p:nvPr>
        </p:nvSpPr>
        <p:spPr bwMode="auto"/>
        <p:txBody>
          <a:bodyPr/>
          <a:lstStyle/>
          <a:p>
            <a:pPr>
              <a:defRPr/>
            </a:pPr>
            <a:r>
              <a:rPr lang="de-DE"/>
              <a:t>Allgemeines zum Klimawandel</a:t>
            </a:r>
          </a:p>
        </p:txBody>
      </p:sp>
      <p:sp>
        <p:nvSpPr>
          <p:cNvPr id="7" name="Textfeld 7"/>
          <p:cNvSpPr>
            <a:spLocks/>
          </p:cNvSpPr>
          <p:nvPr/>
        </p:nvSpPr>
        <p:spPr bwMode="auto">
          <a:xfrm>
            <a:off x="9155336" y="5787365"/>
            <a:ext cx="2868463" cy="430887"/>
          </a:xfrm>
          <a:prstGeom prst="rect">
            <a:avLst/>
          </a:prstGeom>
          <a:noFill/>
          <a:ln>
            <a:noFill/>
          </a:ln>
        </p:spPr>
        <p:txBody>
          <a:bodyPr wrap="square" rtlCol="0">
            <a:spAutoFit/>
          </a:bodyPr>
          <a:lstStyle/>
          <a:p>
            <a:pPr>
              <a:defRPr/>
            </a:pPr>
            <a:r>
              <a:rPr lang="de-DE" sz="1100" dirty="0">
                <a:cs typeface="Arial"/>
              </a:rPr>
              <a:t>Auszug aus Interview mit Hartmut Graßl, Klimareporter, April 2021</a:t>
            </a:r>
          </a:p>
        </p:txBody>
      </p:sp>
      <p:sp>
        <p:nvSpPr>
          <p:cNvPr id="3" name="Inhaltsplatzhalter 2">
            <a:extLst>
              <a:ext uri="{FF2B5EF4-FFF2-40B4-BE49-F238E27FC236}">
                <a16:creationId xmlns:a16="http://schemas.microsoft.com/office/drawing/2014/main" id="{5E459DAC-46A5-4C8A-A7DA-5CC3767955C4}"/>
              </a:ext>
            </a:extLst>
          </p:cNvPr>
          <p:cNvSpPr>
            <a:spLocks noGrp="1"/>
          </p:cNvSpPr>
          <p:nvPr>
            <p:ph idx="1"/>
          </p:nvPr>
        </p:nvSpPr>
        <p:spPr>
          <a:xfrm>
            <a:off x="873200" y="1445414"/>
            <a:ext cx="10226352" cy="4713923"/>
          </a:xfrm>
        </p:spPr>
        <p:txBody>
          <a:bodyPr/>
          <a:lstStyle/>
          <a:p>
            <a:pPr>
              <a:lnSpc>
                <a:spcPct val="113999"/>
              </a:lnSpc>
              <a:defRPr/>
            </a:pPr>
            <a:r>
              <a:rPr lang="de-DE" dirty="0">
                <a:cs typeface="Arial"/>
              </a:rPr>
              <a:t>… der vergangenen Jahrzehnte haben den Produktivitätszuwachs der Landwirtschaft verlangsamt.</a:t>
            </a:r>
          </a:p>
          <a:p>
            <a:pPr>
              <a:lnSpc>
                <a:spcPct val="113999"/>
              </a:lnSpc>
              <a:defRPr/>
            </a:pPr>
            <a:r>
              <a:rPr lang="de-DE" dirty="0">
                <a:cs typeface="Arial"/>
              </a:rPr>
              <a:t>Die Produktivität hat seit 1961 dadurch um etwa 21 Prozent abgenommen.</a:t>
            </a:r>
          </a:p>
          <a:p>
            <a:pPr>
              <a:lnSpc>
                <a:spcPct val="113999"/>
              </a:lnSpc>
              <a:defRPr/>
            </a:pPr>
            <a:r>
              <a:rPr lang="de-DE" dirty="0">
                <a:cs typeface="Arial"/>
              </a:rPr>
              <a:t>Dies ist gleichbedeutend mit einem Verlust des Produktivitätsfortschritts durch landwirtschaftliche Forschung von 7 Jahren. </a:t>
            </a:r>
          </a:p>
          <a:p>
            <a:pPr>
              <a:lnSpc>
                <a:spcPct val="113999"/>
              </a:lnSpc>
              <a:defRPr/>
            </a:pPr>
            <a:r>
              <a:rPr lang="de-DE" dirty="0">
                <a:cs typeface="Arial"/>
              </a:rPr>
              <a:t>Der Effekt ist in den tropischen Regionen weit höher.</a:t>
            </a:r>
          </a:p>
          <a:p>
            <a:endParaRPr lang="de-DE" dirty="0"/>
          </a:p>
        </p:txBody>
      </p:sp>
    </p:spTree>
    <p:extLst>
      <p:ext uri="{BB962C8B-B14F-4D97-AF65-F5344CB8AC3E}">
        <p14:creationId xmlns:p14="http://schemas.microsoft.com/office/powerpoint/2010/main" val="1917591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Office">
  <a:themeElements>
    <a:clrScheme name="GeNIAL">
      <a:dk1>
        <a:sysClr val="windowText" lastClr="000000"/>
      </a:dk1>
      <a:lt1>
        <a:sysClr val="window" lastClr="FFFFFF"/>
      </a:lt1>
      <a:dk2>
        <a:srgbClr val="44546A"/>
      </a:dk2>
      <a:lt2>
        <a:srgbClr val="E7E6E6"/>
      </a:lt2>
      <a:accent1>
        <a:srgbClr val="6C9842"/>
      </a:accent1>
      <a:accent2>
        <a:srgbClr val="0B72B5"/>
      </a:accent2>
      <a:accent3>
        <a:srgbClr val="F29400"/>
      </a:accent3>
      <a:accent4>
        <a:srgbClr val="B07F48"/>
      </a:accent4>
      <a:accent5>
        <a:srgbClr val="FFC000"/>
      </a:accent5>
      <a:accent6>
        <a:srgbClr val="C00000"/>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GeNIAL_Schulung_Powerpoint-Vorlag</Template>
  <TotalTime>0</TotalTime>
  <Words>7739</Words>
  <Application>Microsoft Office PowerPoint</Application>
  <DocSecurity>0</DocSecurity>
  <PresentationFormat>Breitbild</PresentationFormat>
  <Paragraphs>643</Paragraphs>
  <Slides>55</Slides>
  <Notes>52</Notes>
  <HiddenSlides>0</HiddenSlides>
  <MMClips>0</MMClips>
  <ScaleCrop>false</ScaleCrop>
  <HeadingPairs>
    <vt:vector size="8" baseType="variant">
      <vt:variant>
        <vt:lpstr>Verwendete Schriftarten</vt:lpstr>
      </vt:variant>
      <vt:variant>
        <vt:i4>10</vt:i4>
      </vt:variant>
      <vt:variant>
        <vt:lpstr>Design</vt:lpstr>
      </vt:variant>
      <vt:variant>
        <vt:i4>1</vt:i4>
      </vt:variant>
      <vt:variant>
        <vt:lpstr>Eingebettete OLE-Server</vt:lpstr>
      </vt:variant>
      <vt:variant>
        <vt:i4>1</vt:i4>
      </vt:variant>
      <vt:variant>
        <vt:lpstr>Folientitel</vt:lpstr>
      </vt:variant>
      <vt:variant>
        <vt:i4>55</vt:i4>
      </vt:variant>
    </vt:vector>
  </HeadingPairs>
  <TitlesOfParts>
    <vt:vector size="67" baseType="lpstr">
      <vt:lpstr>Arial</vt:lpstr>
      <vt:lpstr>Calibri</vt:lpstr>
      <vt:lpstr>Calibri Light</vt:lpstr>
      <vt:lpstr>Courier New</vt:lpstr>
      <vt:lpstr>Quodana</vt:lpstr>
      <vt:lpstr>Roboto</vt:lpstr>
      <vt:lpstr>SpiegelSerifUI</vt:lpstr>
      <vt:lpstr>Symbol</vt:lpstr>
      <vt:lpstr>Times New Roman</vt:lpstr>
      <vt:lpstr>Wingdings</vt:lpstr>
      <vt:lpstr>Office</vt:lpstr>
      <vt:lpstr>Document</vt:lpstr>
      <vt:lpstr>Allgemeines zum Klimawandel</vt:lpstr>
      <vt:lpstr>Eindrücke</vt:lpstr>
      <vt:lpstr>PowerPoint-Präsentation</vt:lpstr>
      <vt:lpstr>Quizfragen – was bedeutet:</vt:lpstr>
      <vt:lpstr>Definitionen:</vt:lpstr>
      <vt:lpstr>Definitionen:</vt:lpstr>
      <vt:lpstr>Treibhausgas CO2</vt:lpstr>
      <vt:lpstr>Einflussfaktoren Landwirtschaft und Klima</vt:lpstr>
      <vt:lpstr>Anthropogene Klimaänderungen…</vt:lpstr>
      <vt:lpstr>Deutsche Anpassungsziele</vt:lpstr>
      <vt:lpstr>Länderspezifische Anpassungsstrategien</vt:lpstr>
      <vt:lpstr>Der Klimawandel bringt die Energiebilanz der Erde aus dem Gleichgewicht (in Watt pro Quadratmeter)</vt:lpstr>
      <vt:lpstr>Quizfrage – Was sind Treibhausgase?</vt:lpstr>
      <vt:lpstr>Treibhausgaseffekt</vt:lpstr>
      <vt:lpstr>PowerPoint-Präsentation</vt:lpstr>
      <vt:lpstr>Wenn das Wetter verrückt spielt…</vt:lpstr>
      <vt:lpstr>Wenn das Wetter verrückt spielt…</vt:lpstr>
      <vt:lpstr>Wenn das Wetter verrückt spielt…</vt:lpstr>
      <vt:lpstr>Wenn das Wetter verrückt spielt…</vt:lpstr>
      <vt:lpstr>Durchschnittstemperatur März (Deutschland)</vt:lpstr>
      <vt:lpstr>Durchschnittstemperatur April (Deutschland)</vt:lpstr>
      <vt:lpstr>Wenn das Wetter verrückt spielt…</vt:lpstr>
      <vt:lpstr>Wenn das Wetter verrückt spielt…</vt:lpstr>
      <vt:lpstr>Temperaturanstieg seit 1900</vt:lpstr>
      <vt:lpstr>Die 13 wärmsten durchschnittlichen Jahrestemperaturen bis 2020</vt:lpstr>
      <vt:lpstr>Temperaturentwicklungen</vt:lpstr>
      <vt:lpstr>Temperaturentwicklungen</vt:lpstr>
      <vt:lpstr>Temperaturentwicklungen</vt:lpstr>
      <vt:lpstr>Anzahl Heißer Tage (Tmax &gt; 30°C)</vt:lpstr>
      <vt:lpstr>Anzahl Heißer Tage (Tmax &gt; 30°C)</vt:lpstr>
      <vt:lpstr>Quizfrage – Wie wirkt sich der Klimawandel auf die Anzahl der heißen Tage (Tmax &gt; 30°C) bei uns aus?</vt:lpstr>
      <vt:lpstr>Trend: Anzahl Heißer Tage (Tmax &gt; 30°C)</vt:lpstr>
      <vt:lpstr>Quizfrage – Welche Aussage(n) zu Hitzewellen ist korrekt?</vt:lpstr>
      <vt:lpstr>Projektionen - Niederschläge</vt:lpstr>
      <vt:lpstr>Projektionen - Niederschläge</vt:lpstr>
      <vt:lpstr>Projektionen – Klimatische Wasserbilanz</vt:lpstr>
      <vt:lpstr>Quizfrage – Wie wirkt sich der Klimawandel auf die Vegetionsperiode aus?</vt:lpstr>
      <vt:lpstr>Phänologische Jahreszeiten - Deutschland</vt:lpstr>
      <vt:lpstr>Zusammenfassung der Klimaänderungen</vt:lpstr>
      <vt:lpstr>Zusammenfassung der Klimaänderungen</vt:lpstr>
      <vt:lpstr>Zusammenfassung der Klimaänderungen</vt:lpstr>
      <vt:lpstr>Was bedeutet dies für die Landwirtschaft  – für meinen eigenen Betrieb? </vt:lpstr>
      <vt:lpstr>Was bedeutet dies für die Landwirtschaft?</vt:lpstr>
      <vt:lpstr>Quizfrage – Die Zunahme der Anzahl heißer Tage (Tmax &gt; 30°C)…</vt:lpstr>
      <vt:lpstr>Quizfrage – Welchen Einfluss hat der Klimawandel auf die Pflanzengesundheit?</vt:lpstr>
      <vt:lpstr>Arbeitsauftrag 1: Klimatische Auswirkungen</vt:lpstr>
      <vt:lpstr>Arbeitsauftrag 1: Klimatische Auswirkungen</vt:lpstr>
      <vt:lpstr>Negative Auswirkungen auf die Landwirtschaft</vt:lpstr>
      <vt:lpstr>Negative Auswirkungen auf die Landwirtschaft</vt:lpstr>
      <vt:lpstr>Negative Auswirkungen auf die Landwirtschaft</vt:lpstr>
      <vt:lpstr>Positive Auswirkungen auf die Landwirtschaft</vt:lpstr>
      <vt:lpstr>Arbeitsauftrag 2: Diskussion – Pfluglos zur Wassereinsparung</vt:lpstr>
      <vt:lpstr>Arbeitsauftrag 3: Anpassungsmaßnahmen im Ackerbau</vt:lpstr>
      <vt:lpstr>Bildquellen</vt:lpstr>
      <vt:lpstr>Impressum</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Sabine Sommer</dc:creator>
  <cp:keywords/>
  <dc:description/>
  <cp:lastModifiedBy>Sabine Sommer</cp:lastModifiedBy>
  <cp:revision>195</cp:revision>
  <dcterms:created xsi:type="dcterms:W3CDTF">2020-09-09T10:02:28Z</dcterms:created>
  <dcterms:modified xsi:type="dcterms:W3CDTF">2021-10-19T11:42:26Z</dcterms:modified>
  <cp:category/>
  <dc:identifier/>
  <cp:contentStatus/>
  <dc:language/>
  <cp:version/>
</cp:coreProperties>
</file>