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70" r:id="rId15"/>
    <p:sldId id="274" r:id="rId16"/>
    <p:sldId id="284" r:id="rId17"/>
    <p:sldId id="275" r:id="rId18"/>
    <p:sldId id="272" r:id="rId19"/>
    <p:sldId id="318" r:id="rId20"/>
    <p:sldId id="276" r:id="rId21"/>
    <p:sldId id="277" r:id="rId22"/>
    <p:sldId id="278" r:id="rId23"/>
    <p:sldId id="285" r:id="rId24"/>
    <p:sldId id="279" r:id="rId25"/>
    <p:sldId id="280" r:id="rId26"/>
    <p:sldId id="281" r:id="rId27"/>
    <p:sldId id="282" r:id="rId28"/>
    <p:sldId id="283" r:id="rId29"/>
    <p:sldId id="286" r:id="rId30"/>
    <p:sldId id="316" r:id="rId31"/>
  </p:sldIdLst>
  <p:sldSz cx="12192000" cy="6858000"/>
  <p:notesSz cx="6858000" cy="12192000"/>
  <p:defaultText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trick Pyttel" initials="PP" lastIdx="10" clrIdx="0">
    <p:extLst>
      <p:ext uri="{19B8F6BF-5375-455C-9EA6-DF929625EA0E}">
        <p15:presenceInfo xmlns:p15="http://schemas.microsoft.com/office/powerpoint/2012/main" userId="S-1-5-21-3849005281-361581855-2026736980-115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4854" autoAdjust="0"/>
  </p:normalViewPr>
  <p:slideViewPr>
    <p:cSldViewPr>
      <p:cViewPr varScale="1">
        <p:scale>
          <a:sx n="59" d="100"/>
          <a:sy n="59" d="100"/>
        </p:scale>
        <p:origin x="1926" y="6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4" name="Kopfzeilenplatzhalter 1"/>
          <p:cNvSpPr>
            <a:spLocks noGrp="1"/>
          </p:cNvSpPr>
          <p:nvPr>
            <p:ph type="hdr" sz="quarter"/>
          </p:nvPr>
        </p:nvSpPr>
        <p:spPr bwMode="auto">
          <a:xfrm>
            <a:off x="0" y="0"/>
            <a:ext cx="2971800" cy="458788"/>
          </a:xfrm>
          <a:prstGeom prst="rect">
            <a:avLst/>
          </a:prstGeom>
        </p:spPr>
        <p:txBody>
          <a:bodyPr vert="horz" lIns="91440" tIns="45720" rIns="91440" bIns="45720" rtlCol="0"/>
          <a:lstStyle>
            <a:lvl1pPr algn="l">
              <a:defRPr sz="1200"/>
            </a:lvl1pPr>
          </a:lstStyle>
          <a:p>
            <a:pPr>
              <a:defRPr/>
            </a:pPr>
            <a:endParaRPr lang="de-DE"/>
          </a:p>
        </p:txBody>
      </p:sp>
      <p:sp>
        <p:nvSpPr>
          <p:cNvPr id="5" name="Datumsplatzhalter 2"/>
          <p:cNvSpPr>
            <a:spLocks noGrp="1"/>
          </p:cNvSpPr>
          <p:nvPr>
            <p:ph type="dt" idx="1"/>
          </p:nvPr>
        </p:nvSpPr>
        <p:spPr bwMode="auto">
          <a:xfrm>
            <a:off x="3884613" y="0"/>
            <a:ext cx="2971800" cy="458788"/>
          </a:xfrm>
          <a:prstGeom prst="rect">
            <a:avLst/>
          </a:prstGeom>
        </p:spPr>
        <p:txBody>
          <a:bodyPr vert="horz" lIns="91440" tIns="45720" rIns="91440" bIns="45720" rtlCol="0"/>
          <a:lstStyle>
            <a:lvl1pPr algn="r">
              <a:defRPr sz="1200"/>
            </a:lvl1pPr>
          </a:lstStyle>
          <a:p>
            <a:pPr>
              <a:defRPr/>
            </a:pPr>
            <a:fld id="{4DDD43A9-C11B-431E-8AE1-D526A9F01EB4}" type="datetimeFigureOut">
              <a:rPr lang="de-DE"/>
              <a:t>19.10.2021</a:t>
            </a:fld>
            <a:endParaRPr lang="de-DE"/>
          </a:p>
        </p:txBody>
      </p:sp>
      <p:sp>
        <p:nvSpPr>
          <p:cNvPr id="6" name="Folienbildplatzhalter 3"/>
          <p:cNvSpPr>
            <a:spLocks noGrp="1" noRot="1" noChangeAspect="1"/>
          </p:cNvSpPr>
          <p:nvPr>
            <p:ph type="sldImg" idx="2"/>
          </p:nvPr>
        </p:nvSpPr>
        <p:spPr bwMode="auto">
          <a:xfrm>
            <a:off x="685800" y="1143000"/>
            <a:ext cx="5486400" cy="3086100"/>
          </a:xfrm>
          <a:prstGeom prst="rect">
            <a:avLst/>
          </a:prstGeom>
          <a:noFill/>
          <a:ln w="12700">
            <a:solidFill>
              <a:prstClr val="black"/>
            </a:solidFill>
          </a:ln>
        </p:spPr>
        <p:txBody>
          <a:bodyPr vert="horz" lIns="91440" tIns="45720" rIns="91440" bIns="45720" rtlCol="0" anchor="ctr"/>
          <a:lstStyle/>
          <a:p>
            <a:pPr>
              <a:defRPr/>
            </a:pPr>
            <a:endParaRPr lang="de-DE"/>
          </a:p>
        </p:txBody>
      </p:sp>
      <p:sp>
        <p:nvSpPr>
          <p:cNvPr id="7" name="Notizenplatzhalter 4"/>
          <p:cNvSpPr>
            <a:spLocks noGrp="1"/>
          </p:cNvSpPr>
          <p:nvPr>
            <p:ph type="body" sz="quarter" idx="3"/>
          </p:nvPr>
        </p:nvSpPr>
        <p:spPr bwMode="auto">
          <a:xfrm>
            <a:off x="685800" y="4400550"/>
            <a:ext cx="5486400" cy="3600450"/>
          </a:xfrm>
          <a:prstGeom prst="rect">
            <a:avLst/>
          </a:prstGeom>
        </p:spPr>
        <p:txBody>
          <a:bodyPr vert="horz" lIns="91440" tIns="45720" rIns="91440" bIns="45720" rtlCol="0"/>
          <a:lstStyle/>
          <a:p>
            <a:pPr lvl="0">
              <a:defRPr/>
            </a:pPr>
            <a:r>
              <a:rPr lang="de-DE"/>
              <a:t>Textmasterformat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8" name="Fußzeilenplatzhalter 5"/>
          <p:cNvSpPr>
            <a:spLocks noGrp="1"/>
          </p:cNvSpPr>
          <p:nvPr>
            <p:ph type="ftr" sz="quarter" idx="4"/>
          </p:nvPr>
        </p:nvSpPr>
        <p:spPr bwMode="auto">
          <a:xfrm>
            <a:off x="0" y="8685213"/>
            <a:ext cx="2971800" cy="458787"/>
          </a:xfrm>
          <a:prstGeom prst="rect">
            <a:avLst/>
          </a:prstGeom>
        </p:spPr>
        <p:txBody>
          <a:bodyPr vert="horz" lIns="91440" tIns="45720" rIns="91440" bIns="45720" rtlCol="0" anchor="b"/>
          <a:lstStyle>
            <a:lvl1pPr algn="l">
              <a:defRPr sz="1200"/>
            </a:lvl1pPr>
          </a:lstStyle>
          <a:p>
            <a:pPr>
              <a:defRPr/>
            </a:pPr>
            <a:endParaRPr lang="de-DE"/>
          </a:p>
        </p:txBody>
      </p:sp>
      <p:sp>
        <p:nvSpPr>
          <p:cNvPr id="9" name="Foliennummernplatzhalter 6"/>
          <p:cNvSpPr>
            <a:spLocks noGrp="1"/>
          </p:cNvSpPr>
          <p:nvPr>
            <p:ph type="sldNum" sz="quarter" idx="5"/>
          </p:nvPr>
        </p:nvSpPr>
        <p:spPr bwMode="auto">
          <a:xfrm>
            <a:off x="3884613" y="8685213"/>
            <a:ext cx="2971800" cy="458787"/>
          </a:xfrm>
          <a:prstGeom prst="rect">
            <a:avLst/>
          </a:prstGeom>
        </p:spPr>
        <p:txBody>
          <a:bodyPr vert="horz" lIns="91440" tIns="45720" rIns="91440" bIns="45720" rtlCol="0" anchor="b"/>
          <a:lstStyle>
            <a:lvl1pPr algn="r">
              <a:defRPr sz="1200"/>
            </a:lvl1pPr>
          </a:lstStyle>
          <a:p>
            <a:pPr>
              <a:defRPr/>
            </a:pPr>
            <a:fld id="{06A741CA-AA39-4C3D-9D18-DF6523E14173}" type="slidenum">
              <a:rPr lang="de-DE"/>
              <a:t>‹Nr.›</a:t>
            </a:fld>
            <a:endParaRPr lang="de-DE"/>
          </a:p>
        </p:txBody>
      </p:sp>
    </p:spTree>
  </p:cSld>
  <p:clrMap bg1="lt1" tx1="dk1" bg2="lt2" tx2="dk2" accent1="accent1" accent2="accent2" accent3="accent3" accent4="accent4" accent5="accent5" accent6="accent6" hlink="hlink" folHlink="folHlink"/>
  <p:notesStyle>
    <a:lvl1pPr marL="0" algn="l" defTabSz="914400">
      <a:defRPr sz="1200">
        <a:solidFill>
          <a:schemeClr val="tx1"/>
        </a:solidFill>
        <a:latin typeface="+mn-lt"/>
        <a:ea typeface="+mn-ea"/>
        <a:cs typeface="+mn-cs"/>
      </a:defRPr>
    </a:lvl1pPr>
    <a:lvl2pPr marL="457200" algn="l" defTabSz="914400">
      <a:defRPr sz="1200">
        <a:solidFill>
          <a:schemeClr val="tx1"/>
        </a:solidFill>
        <a:latin typeface="+mn-lt"/>
        <a:ea typeface="+mn-ea"/>
        <a:cs typeface="+mn-cs"/>
      </a:defRPr>
    </a:lvl2pPr>
    <a:lvl3pPr marL="914400" algn="l" defTabSz="914400">
      <a:defRPr sz="1200">
        <a:solidFill>
          <a:schemeClr val="tx1"/>
        </a:solidFill>
        <a:latin typeface="+mn-lt"/>
        <a:ea typeface="+mn-ea"/>
        <a:cs typeface="+mn-cs"/>
      </a:defRPr>
    </a:lvl3pPr>
    <a:lvl4pPr marL="1371600" algn="l" defTabSz="914400">
      <a:defRPr sz="1200">
        <a:solidFill>
          <a:schemeClr val="tx1"/>
        </a:solidFill>
        <a:latin typeface="+mn-lt"/>
        <a:ea typeface="+mn-ea"/>
        <a:cs typeface="+mn-cs"/>
      </a:defRPr>
    </a:lvl4pPr>
    <a:lvl5pPr marL="1828800" algn="l" defTabSz="914400">
      <a:defRPr sz="1200">
        <a:solidFill>
          <a:schemeClr val="tx1"/>
        </a:solidFill>
        <a:latin typeface="+mn-lt"/>
        <a:ea typeface="+mn-ea"/>
        <a:cs typeface="+mn-cs"/>
      </a:defRPr>
    </a:lvl5pPr>
    <a:lvl6pPr marL="2286000" algn="l" defTabSz="914400">
      <a:defRPr sz="1200">
        <a:solidFill>
          <a:schemeClr val="tx1"/>
        </a:solidFill>
        <a:latin typeface="+mn-lt"/>
        <a:ea typeface="+mn-ea"/>
        <a:cs typeface="+mn-cs"/>
      </a:defRPr>
    </a:lvl6pPr>
    <a:lvl7pPr marL="2743200" algn="l" defTabSz="914400">
      <a:defRPr sz="1200">
        <a:solidFill>
          <a:schemeClr val="tx1"/>
        </a:solidFill>
        <a:latin typeface="+mn-lt"/>
        <a:ea typeface="+mn-ea"/>
        <a:cs typeface="+mn-cs"/>
      </a:defRPr>
    </a:lvl7pPr>
    <a:lvl8pPr marL="3200400" algn="l" defTabSz="914400">
      <a:defRPr sz="1200">
        <a:solidFill>
          <a:schemeClr val="tx1"/>
        </a:solidFill>
        <a:latin typeface="+mn-lt"/>
        <a:ea typeface="+mn-ea"/>
        <a:cs typeface="+mn-cs"/>
      </a:defRPr>
    </a:lvl8pPr>
    <a:lvl9pPr marL="3657600" algn="l" defTabSz="914400">
      <a:defRPr sz="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worldcat.org/isbn/0792321340"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fao.org/fileadmin/templates/agphome/images/iclsd/documents/wk1_c5_radomski.pdf"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r>
              <a:rPr lang="de-DE" dirty="0"/>
              <a:t>Bildquelle: https://pixabay.com/de/photos/frage-fragezeichen-hilfe-antwort-2309040/, </a:t>
            </a:r>
            <a:r>
              <a:rPr lang="de-DE" dirty="0" err="1"/>
              <a:t>download</a:t>
            </a:r>
            <a:r>
              <a:rPr lang="de-DE" dirty="0"/>
              <a:t> 20.09.21</a:t>
            </a:r>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2</a:t>
            </a:fld>
            <a:endParaRPr lang="de-DE"/>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Dieses „Tafelbild“ kann auch alternativ mit den Studierenden als </a:t>
            </a:r>
            <a:r>
              <a:rPr lang="de-DE" dirty="0" err="1"/>
              <a:t>MindMap</a:t>
            </a:r>
            <a:r>
              <a:rPr lang="de-DE" dirty="0"/>
              <a:t> zusammen erarbeitet werden. Es zeigt nochmals die Einflüsse von Agroforstsystemen auf die Landwirtschaft und die Reduzierung der Auswirkungen von extremen Wetterereignissen, die im Zuge des Klimawandels sich verstärken werden.</a:t>
            </a:r>
            <a:endParaRPr dirty="0"/>
          </a:p>
          <a:p>
            <a:pPr>
              <a:defRPr/>
            </a:pPr>
            <a:endParaRPr lang="de-DE" dirty="0"/>
          </a:p>
          <a:p>
            <a:pPr>
              <a:defRPr/>
            </a:pPr>
            <a:r>
              <a:rPr lang="de-DE" b="0" dirty="0"/>
              <a:t>Textquelle zu den folgenden Effekten und Funktionen: </a:t>
            </a:r>
            <a:r>
              <a:rPr lang="de-DE" b="0" dirty="0" err="1"/>
              <a:t>public</a:t>
            </a:r>
            <a:r>
              <a:rPr lang="de-DE" b="0" dirty="0"/>
              <a:t> </a:t>
            </a:r>
            <a:r>
              <a:rPr lang="de-DE" b="0" dirty="0" err="1"/>
              <a:t>climate</a:t>
            </a:r>
            <a:r>
              <a:rPr lang="de-DE" b="0" dirty="0"/>
              <a:t> </a:t>
            </a:r>
            <a:r>
              <a:rPr lang="de-DE" b="0" dirty="0" err="1"/>
              <a:t>school</a:t>
            </a:r>
            <a:r>
              <a:rPr lang="de-DE" b="0" dirty="0"/>
              <a:t>:</a:t>
            </a:r>
          </a:p>
          <a:p>
            <a:pPr>
              <a:defRPr/>
            </a:pPr>
            <a:endParaRPr lang="de-DE" b="0" dirty="0"/>
          </a:p>
          <a:p>
            <a:pPr>
              <a:defRPr/>
            </a:pPr>
            <a:r>
              <a:rPr lang="de-DE" b="1" dirty="0"/>
              <a:t>Ressourcenschutz (Wasser, Luft, Boden) </a:t>
            </a:r>
            <a:endParaRPr lang="de-DE" dirty="0"/>
          </a:p>
          <a:p>
            <a:pPr marL="171450" indent="-171450">
              <a:buFont typeface="Arial"/>
              <a:buChar char="•"/>
              <a:defRPr/>
            </a:pPr>
            <a:r>
              <a:rPr lang="de-DE" dirty="0"/>
              <a:t>Erosion: Durch die Anlage von Baum-/Heckenstreifen wird Erosion vor allem in windexponierten Regionen effizient reduziert. Windbremsung bzw. der Verdunstungseffekt durch Wind wird oft unterschätzt. In den USA werden daher oft Agroforstsysteme als natürliche Windbremse angelegt. Aber auch Erosion durch Starkniederschläge auf </a:t>
            </a:r>
            <a:r>
              <a:rPr lang="de-DE" dirty="0" err="1"/>
              <a:t>hangigen</a:t>
            </a:r>
            <a:r>
              <a:rPr lang="de-DE" dirty="0"/>
              <a:t> Flächen kann durch Baum-/Heckenstreifen stark reduziert werden.</a:t>
            </a:r>
          </a:p>
          <a:p>
            <a:pPr marL="171450" indent="-171450">
              <a:buFont typeface="Arial"/>
              <a:buChar char="•"/>
              <a:defRPr/>
            </a:pPr>
            <a:r>
              <a:rPr lang="de-DE" dirty="0"/>
              <a:t>Bodenschutz/-aufwertung: Durch die Blätterstreu kann der Humusgehalt auf den Flächen erhöht werden. Dies bedeutet gleichzeitig auch Bodenschutz. Nicht nur die Winderosion wird reduziert, sondern es entstehen positive Auswirkungen hinsichtlich des Kleinklimas (erhöhte Taubildung, geringere Erhitzung des Bodens bei hohen Temperaturen / hoher Sonnenstrahlung, was sich wiederum positiv auf das Bodenleben auswirkt. </a:t>
            </a:r>
          </a:p>
          <a:p>
            <a:pPr marL="171450" indent="-171450">
              <a:buFont typeface="Arial"/>
              <a:buChar char="•"/>
              <a:defRPr/>
            </a:pPr>
            <a:r>
              <a:rPr lang="de-DE" dirty="0"/>
              <a:t>Gewässerschutz: nachweislich reduzieren Gehölzstreifen entlang von (Fließ-)Gewässern den Nährstoffeintrag </a:t>
            </a:r>
          </a:p>
          <a:p>
            <a:pPr marL="171450" indent="-171450">
              <a:buFont typeface="Arial"/>
              <a:buChar char="•"/>
              <a:defRPr/>
            </a:pPr>
            <a:r>
              <a:rPr lang="de-DE" dirty="0"/>
              <a:t>Wasserhaushalt: durch die Beschattung der Flächen durch die Gehölze verringert sich die Transpiration durch die Pflanzen, durch das Mikroklima verstärkt sich die Taubildung auf den Flächen; die Gehölze nutzen durch die tiefe Bewurzelung das Wasser aus tieferen Bodenschichten. Durch gezieltes Management kann das Tiefenwachstum der Wurzeln bis zu 35 m erreichen!</a:t>
            </a:r>
            <a:endParaRPr lang="de-DE" sz="1200" dirty="0"/>
          </a:p>
          <a:p>
            <a:pPr marL="171450" indent="-171450">
              <a:buFont typeface="Arial"/>
              <a:buChar char="•"/>
              <a:defRPr/>
            </a:pPr>
            <a:endParaRPr lang="de-DE" sz="1200" dirty="0"/>
          </a:p>
          <a:p>
            <a:pPr marL="0" indent="0">
              <a:buFont typeface="Arial"/>
              <a:buNone/>
              <a:defRPr/>
            </a:pPr>
            <a:r>
              <a:rPr lang="de-DE" sz="2800" b="1" dirty="0"/>
              <a:t>Tierwohl: </a:t>
            </a:r>
            <a:r>
              <a:rPr lang="de-DE" sz="2800" dirty="0"/>
              <a:t>Schutz vor Wind, Hitze, Fressfeinden: Bäume auf Weiden und in Ausläufen bieten den Tieren Schutz vor Wind, Sonneneinstrahlung bzw. zu großer Hitze. Die Temperatur auf den Flächen kann dadurch abgesenkt werden. Die Wirtschaftlichkeit von Agroforst bei Hühnern im Auslauf beruht v.a. auf der Reduzierung der Tierverluste durch </a:t>
            </a:r>
            <a:r>
              <a:rPr lang="de-DE" sz="2800" dirty="0" err="1"/>
              <a:t>Greifebeuter</a:t>
            </a:r>
            <a:r>
              <a:rPr lang="de-DE" sz="2800" dirty="0"/>
              <a:t> wie Bussard &amp; Co. Tierverluste hierdurch können von 20-30% auf bis zu 0% reduziert werden. Vorsicht ist hierbei jedoch besonders bei jungen Gehölzen geboten, um Verbiss durch die Tiere zu vermeiden.</a:t>
            </a:r>
          </a:p>
          <a:p>
            <a:pPr>
              <a:defRPr/>
            </a:pPr>
            <a:endParaRPr lang="de-DE" dirty="0"/>
          </a:p>
          <a:p>
            <a:pPr marL="0" indent="0">
              <a:buFontTx/>
              <a:buNone/>
              <a:defRPr/>
            </a:pPr>
            <a:r>
              <a:rPr lang="de-DE" b="1" dirty="0"/>
              <a:t>Klimaschutz</a:t>
            </a:r>
            <a:r>
              <a:rPr lang="de-DE" dirty="0"/>
              <a:t>: reduzierter Kraftstoffverbrauch durch extensive Bewirtschaftung in den Gehölzstreifen  reduzierter Düngemitteleinsatz; durch die höhere Artenvielfalt kann sich auch der PSM-Einsatz reduzieren, da die Kulturen oftmals weniger anfällig sind für Krankheiten und Schädlinge (Lebensraum für Vögel und „Nutzinsekten“).</a:t>
            </a:r>
          </a:p>
          <a:p>
            <a:pPr marL="171450" indent="-171450">
              <a:buFont typeface="Arial"/>
              <a:buChar char="•"/>
              <a:defRPr/>
            </a:pPr>
            <a:endParaRPr lang="de-DE" dirty="0"/>
          </a:p>
          <a:p>
            <a:pPr marL="0" marR="0" lvl="0" indent="0" algn="l" defTabSz="914400">
              <a:lnSpc>
                <a:spcPct val="100000"/>
              </a:lnSpc>
              <a:spcBef>
                <a:spcPts val="0"/>
              </a:spcBef>
              <a:spcAft>
                <a:spcPts val="600"/>
              </a:spcAft>
              <a:buClrTx/>
              <a:buSzTx/>
              <a:buFontTx/>
              <a:buNone/>
              <a:defRPr/>
            </a:pPr>
            <a:r>
              <a:rPr lang="de-DE" b="1" dirty="0"/>
              <a:t>Biodiversitä</a:t>
            </a:r>
            <a:r>
              <a:rPr lang="de-DE" dirty="0"/>
              <a:t>t: Durch die verschiedenen Anbaukulturen werden unterschiedliche Biotope geschaffen, die wiederum vielen verschiedenen Lebewesen Lebensraum bieten (Insekten, Kräuter, Vögel, Niederwild usw.). Damit einhergehend erhöht sich auch die genetische Vielfalt (unterschiedliche Vögel, Insekten usw.). Besonders Baumstreifen mit Randsäumen bieten verschiedensten Arten Lebensraum. </a:t>
            </a:r>
          </a:p>
          <a:p>
            <a:pPr marL="0" marR="0" lvl="0" indent="0" algn="l" defTabSz="914400">
              <a:lnSpc>
                <a:spcPct val="100000"/>
              </a:lnSpc>
              <a:spcBef>
                <a:spcPts val="0"/>
              </a:spcBef>
              <a:spcAft>
                <a:spcPts val="0"/>
              </a:spcAft>
              <a:buClrTx/>
              <a:buSzTx/>
              <a:buFont typeface="Arial"/>
              <a:buNone/>
              <a:defRPr/>
            </a:pPr>
            <a:r>
              <a:rPr lang="de-DE" u="sng" dirty="0"/>
              <a:t>Nabu Schleswig Holstein</a:t>
            </a:r>
            <a:r>
              <a:rPr lang="de-DE" dirty="0"/>
              <a:t>: „So wird die Zahl der die Knicks bewohnenden Tierarten Schleswig-Holsteins auf ungefähr 7.000 geschätzt; davon können auf nur einen Kilometer einer Wallhecke etwa 1.600 - 1.800 Arten leben. Zudem stellen die Knicks in manchen intensiv landwirtschaftlich genutzten Gegenden häufig die einzige und letzte noch verbliebene naturnahe Substanz dar. Sie verbinden damit als Korridore verschiedene, verstreut gelegene Lebensräume, über den der Austausch von Organismen noch funktionieren kann.“ (https://schleswig-holstein.nabu.de/natur-und-landschaft/knicks/index.html)</a:t>
            </a:r>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12</a:t>
            </a:fld>
            <a:endParaRPr lang="de-DE"/>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a:t>Auch dieses Bild kann als Vorlage für ein Tafelbild verwendet werden oder aber anhand dessen die verschiedenen Funktionen und Effekte von Agroforst auf die Umwelt erklärt werden. Möglich wäre auch, einen stilisierten Baum an die Tafel zu malen und die SuS die Effekte erarbeiten lassen.</a:t>
            </a:r>
            <a:endParaRPr/>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13</a:t>
            </a:fld>
            <a:endParaRPr lang="de-DE"/>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dirty="0"/>
              <a:t>Fotos Rico Hübner, </a:t>
            </a:r>
            <a:r>
              <a:rPr lang="de-DE" dirty="0" err="1"/>
              <a:t>DeFAF</a:t>
            </a:r>
            <a:r>
              <a:rPr lang="de-DE" dirty="0"/>
              <a:t>:</a:t>
            </a:r>
          </a:p>
          <a:p>
            <a:pPr marL="0" marR="0" lvl="0" indent="0" algn="l" defTabSz="914400">
              <a:lnSpc>
                <a:spcPct val="100000"/>
              </a:lnSpc>
              <a:spcBef>
                <a:spcPts val="0"/>
              </a:spcBef>
              <a:spcAft>
                <a:spcPts val="0"/>
              </a:spcAft>
              <a:buClrTx/>
              <a:buSzTx/>
              <a:buFontTx/>
              <a:buNone/>
              <a:defRPr/>
            </a:pPr>
            <a:r>
              <a:rPr lang="de-DE" dirty="0"/>
              <a:t>Ressourcenschutz -&gt; Bepflanzung von Fließgewässer mit Baumstrukturen -&gt; Gewässerschutz, Rico Hübner, </a:t>
            </a:r>
            <a:r>
              <a:rPr lang="de-DE" dirty="0" err="1"/>
              <a:t>DeFAF</a:t>
            </a:r>
            <a:endParaRPr lang="de-DE" dirty="0"/>
          </a:p>
          <a:p>
            <a:pPr marL="0" marR="0" lvl="0" indent="0" algn="l" defTabSz="914400">
              <a:lnSpc>
                <a:spcPct val="100000"/>
              </a:lnSpc>
              <a:spcBef>
                <a:spcPts val="0"/>
              </a:spcBef>
              <a:spcAft>
                <a:spcPts val="0"/>
              </a:spcAft>
              <a:buClrTx/>
              <a:buSzTx/>
              <a:buFontTx/>
              <a:buNone/>
              <a:defRPr/>
            </a:pPr>
            <a:r>
              <a:rPr lang="de-DE" dirty="0"/>
              <a:t>Agroforst auf einer Weide -&gt; Beschattung, aber auch CO2-Sequestierung durch die Bäume</a:t>
            </a:r>
          </a:p>
          <a:p>
            <a:pPr marL="0" marR="0" lvl="0" indent="0" algn="l" defTabSz="914400">
              <a:lnSpc>
                <a:spcPct val="100000"/>
              </a:lnSpc>
              <a:spcBef>
                <a:spcPts val="0"/>
              </a:spcBef>
              <a:spcAft>
                <a:spcPts val="0"/>
              </a:spcAft>
              <a:buClrTx/>
              <a:buSzTx/>
              <a:buFontTx/>
              <a:buNone/>
              <a:defRPr/>
            </a:pPr>
            <a:endParaRPr lang="de-DE" dirty="0"/>
          </a:p>
          <a:p>
            <a:pPr marL="0" marR="0" lvl="0" indent="0" algn="l" defTabSz="914400">
              <a:lnSpc>
                <a:spcPct val="100000"/>
              </a:lnSpc>
              <a:spcBef>
                <a:spcPts val="0"/>
              </a:spcBef>
              <a:spcAft>
                <a:spcPts val="0"/>
              </a:spcAft>
              <a:buClrTx/>
              <a:buSzTx/>
              <a:buFontTx/>
              <a:buNone/>
              <a:defRPr/>
            </a:pPr>
            <a:r>
              <a:rPr lang="de-DE" dirty="0"/>
              <a:t>Eichhörnchen, https://pixabay.com/de/photos/eichh%c3%b6rnchen-tier-niedlich-493790/ (18.10.21)</a:t>
            </a:r>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14</a:t>
            </a:fld>
            <a:endParaRPr lang="de-DE"/>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dirty="0"/>
              <a:t>Bildquelle: https://pixabay.com/de/photos/frage-fragezeichen-hilfe-antwort-2309040/, </a:t>
            </a:r>
            <a:r>
              <a:rPr lang="de-DE" dirty="0" err="1"/>
              <a:t>download</a:t>
            </a:r>
            <a:r>
              <a:rPr lang="de-DE" dirty="0"/>
              <a:t> 20.09.21</a:t>
            </a:r>
          </a:p>
          <a:p>
            <a:pPr marL="0" marR="0" indent="0" algn="l" defTabSz="914400">
              <a:lnSpc>
                <a:spcPct val="100000"/>
              </a:lnSpc>
              <a:spcBef>
                <a:spcPts val="0"/>
              </a:spcBef>
              <a:spcAft>
                <a:spcPts val="0"/>
              </a:spcAft>
              <a:buClrTx/>
              <a:buSzTx/>
              <a:buFont typeface="Arial"/>
              <a:buNone/>
              <a:defRPr/>
            </a:pPr>
            <a:endParaRPr lang="de-DE" dirty="0"/>
          </a:p>
          <a:p>
            <a:pPr>
              <a:defRPr/>
            </a:pPr>
            <a:r>
              <a:rPr lang="de-DE" dirty="0"/>
              <a:t>Neben den Effekten und Auswirkungen auf die Umwelt können AFS auch zu einer verbesserten Wirtschaftlichkeit bzw. </a:t>
            </a:r>
            <a:r>
              <a:rPr lang="de-DE" dirty="0" err="1"/>
              <a:t>Risikosminderung</a:t>
            </a:r>
            <a:r>
              <a:rPr lang="de-DE" dirty="0"/>
              <a:t> von Ertragsausfällen beitragen, v.a. durch die Etablierung von weiteren Einkommensstandbeinen.</a:t>
            </a:r>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15</a:t>
            </a:fld>
            <a:endParaRPr lang="de-DE"/>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 typeface="Arial"/>
              <a:buNone/>
              <a:defRPr/>
            </a:pPr>
            <a:r>
              <a:rPr lang="de-DE" dirty="0"/>
              <a:t>Bildquelle: https://pixabay.com/de/photos/nussbaum-walnuss-frucht-unreif-3563526/, </a:t>
            </a:r>
            <a:r>
              <a:rPr lang="de-DE" dirty="0" err="1"/>
              <a:t>download</a:t>
            </a:r>
            <a:r>
              <a:rPr lang="de-DE" dirty="0"/>
              <a:t> 20.09.21</a:t>
            </a:r>
            <a:endParaRPr dirty="0"/>
          </a:p>
          <a:p>
            <a:pPr marL="0" marR="0" indent="0" algn="l" defTabSz="914400">
              <a:lnSpc>
                <a:spcPct val="100000"/>
              </a:lnSpc>
              <a:spcBef>
                <a:spcPts val="0"/>
              </a:spcBef>
              <a:spcAft>
                <a:spcPts val="0"/>
              </a:spcAft>
              <a:buClrTx/>
              <a:buSzTx/>
              <a:buFont typeface="Arial"/>
              <a:buNone/>
              <a:defRPr/>
            </a:pPr>
            <a:endParaRPr lang="de-DE" dirty="0"/>
          </a:p>
          <a:p>
            <a:pPr marL="0" marR="0" indent="0" algn="l" defTabSz="914400">
              <a:lnSpc>
                <a:spcPct val="100000"/>
              </a:lnSpc>
              <a:spcBef>
                <a:spcPts val="0"/>
              </a:spcBef>
              <a:spcAft>
                <a:spcPts val="0"/>
              </a:spcAft>
              <a:buClrTx/>
              <a:buSzTx/>
              <a:buFont typeface="Arial"/>
              <a:buNone/>
              <a:defRPr/>
            </a:pPr>
            <a:r>
              <a:rPr lang="de-DE" dirty="0"/>
              <a:t>Mögliche Lösungen (</a:t>
            </a:r>
            <a:r>
              <a:rPr lang="de-DE" dirty="0" err="1"/>
              <a:t>public</a:t>
            </a:r>
            <a:r>
              <a:rPr lang="de-DE" dirty="0"/>
              <a:t> </a:t>
            </a:r>
            <a:r>
              <a:rPr lang="de-DE" dirty="0" err="1"/>
              <a:t>climate</a:t>
            </a:r>
            <a:r>
              <a:rPr lang="de-DE" dirty="0"/>
              <a:t> </a:t>
            </a:r>
            <a:r>
              <a:rPr lang="de-DE" dirty="0" err="1"/>
              <a:t>school</a:t>
            </a:r>
            <a:r>
              <a:rPr lang="de-DE" dirty="0"/>
              <a:t>):</a:t>
            </a:r>
          </a:p>
          <a:p>
            <a:pPr marL="171450" indent="-171450">
              <a:buFont typeface="Arial"/>
              <a:buChar char="•"/>
              <a:defRPr/>
            </a:pPr>
            <a:r>
              <a:rPr lang="de-DE" b="1" dirty="0"/>
              <a:t>Tiere aus Agroforstwirtschaft: Beste Haltung mit gutem Gewissen</a:t>
            </a:r>
            <a:endParaRPr dirty="0"/>
          </a:p>
          <a:p>
            <a:pPr>
              <a:defRPr/>
            </a:pPr>
            <a:r>
              <a:rPr lang="de-DE" dirty="0"/>
              <a:t>Agroforst ist ideal für die artgerechte Nutztierhaltung. Hühner, Gänse, Enten, Ziegen, Schweine und Rinder finden hier eine optimale Umgebung vor. Zugleich sorgen manche Tiere für eine natürliche Schädlingsbekämpfung. Zum Beispiel Hühner, die Insekten aufpicken.</a:t>
            </a:r>
            <a:endParaRPr dirty="0"/>
          </a:p>
          <a:p>
            <a:pPr>
              <a:defRPr/>
            </a:pPr>
            <a:r>
              <a:rPr lang="de-DE" dirty="0"/>
              <a:t>Tierhaltung in der Agroforstwirtschaft ermöglicht diese Produkte:</a:t>
            </a:r>
            <a:endParaRPr dirty="0"/>
          </a:p>
          <a:p>
            <a:pPr marL="0" marR="0" lvl="0" indent="0" algn="l" defTabSz="914400">
              <a:lnSpc>
                <a:spcPct val="100000"/>
              </a:lnSpc>
              <a:spcBef>
                <a:spcPts val="0"/>
              </a:spcBef>
              <a:spcAft>
                <a:spcPts val="0"/>
              </a:spcAft>
              <a:buClrTx/>
              <a:buSzTx/>
              <a:buFontTx/>
              <a:buNone/>
              <a:defRPr/>
            </a:pPr>
            <a:r>
              <a:rPr lang="de-DE" dirty="0"/>
              <a:t>– Fleisch und Wurstwaren - Für Gänse aus Agroforsthaltung gibt es bereits ein erstes Gütesiegel.</a:t>
            </a:r>
            <a:endParaRPr dirty="0"/>
          </a:p>
          <a:p>
            <a:pPr>
              <a:defRPr/>
            </a:pPr>
            <a:r>
              <a:rPr lang="de-DE" dirty="0"/>
              <a:t>– Milchprodukte wie Käse oder Joghurt</a:t>
            </a:r>
            <a:br>
              <a:rPr lang="de-DE" dirty="0"/>
            </a:br>
            <a:r>
              <a:rPr lang="de-DE" dirty="0"/>
              <a:t>– Honig</a:t>
            </a:r>
          </a:p>
          <a:p>
            <a:pPr marL="171450" indent="-171450">
              <a:buFontTx/>
              <a:buChar char="-"/>
              <a:defRPr/>
            </a:pPr>
            <a:endParaRPr dirty="0"/>
          </a:p>
          <a:p>
            <a:pPr marL="171450" indent="-171450">
              <a:buFont typeface="Arial"/>
              <a:buChar char="•"/>
              <a:defRPr/>
            </a:pPr>
            <a:r>
              <a:rPr lang="de-DE" dirty="0"/>
              <a:t> </a:t>
            </a:r>
            <a:r>
              <a:rPr lang="de-DE" b="1" dirty="0"/>
              <a:t>Früchte: </a:t>
            </a:r>
            <a:r>
              <a:rPr lang="de-DE" dirty="0"/>
              <a:t>Statt Nutzholzbäumen lassen sich natürlich auch Obstbäume und -sträucher anbauen. Beliebte Sorten wie Äpfel, Kirschen, Birnen und Pflaumen zum Beispiel. Als Urform des Agroforsts gilt die klassische Streuobstwiese. Bis heute verkörpert sie das Grundprinzip von Agroforst, das harmonische Miteinander von Grünland und Bäumen bzw. Sträuchern.</a:t>
            </a:r>
            <a:endParaRPr dirty="0"/>
          </a:p>
          <a:p>
            <a:pPr>
              <a:defRPr/>
            </a:pPr>
            <a:r>
              <a:rPr lang="de-DE" dirty="0"/>
              <a:t>Die Früchte lassen sich verwenden für …</a:t>
            </a:r>
            <a:endParaRPr dirty="0"/>
          </a:p>
          <a:p>
            <a:pPr>
              <a:defRPr/>
            </a:pPr>
            <a:r>
              <a:rPr lang="de-DE" dirty="0"/>
              <a:t>– Säfte, zum Beispiel Streuobstwiesensaft aus Äpfeln</a:t>
            </a:r>
            <a:br>
              <a:rPr lang="de-DE" dirty="0"/>
            </a:br>
            <a:r>
              <a:rPr lang="de-DE" dirty="0"/>
              <a:t>– Marmeladen, Konfitüren, Fruchtaufstriche</a:t>
            </a:r>
            <a:br>
              <a:rPr lang="de-DE" dirty="0"/>
            </a:br>
            <a:r>
              <a:rPr lang="de-DE" dirty="0"/>
              <a:t>– Trockenfrüchte</a:t>
            </a:r>
            <a:br>
              <a:rPr lang="de-DE" dirty="0"/>
            </a:br>
            <a:r>
              <a:rPr lang="de-DE" dirty="0"/>
              <a:t>– Obstbrände</a:t>
            </a:r>
          </a:p>
          <a:p>
            <a:pPr marL="0" marR="0" lvl="0" indent="0" algn="l" defTabSz="914400" eaLnBrk="1" fontAlgn="auto" latinLnBrk="0" hangingPunct="1">
              <a:lnSpc>
                <a:spcPct val="100000"/>
              </a:lnSpc>
              <a:spcBef>
                <a:spcPts val="0"/>
              </a:spcBef>
              <a:spcAft>
                <a:spcPts val="0"/>
              </a:spcAft>
              <a:buClrTx/>
              <a:buSzTx/>
              <a:buFontTx/>
              <a:buNone/>
              <a:tabLst/>
              <a:defRPr/>
            </a:pPr>
            <a:r>
              <a:rPr lang="de-DE" dirty="0"/>
              <a:t>- Nussproduktion/-verarbeitung, besonders eignet sich zur Vermarktung der verschiedenen Produkte die Direktvermarktung</a:t>
            </a:r>
          </a:p>
          <a:p>
            <a:pPr>
              <a:defRPr/>
            </a:pPr>
            <a:endParaRPr dirty="0"/>
          </a:p>
          <a:p>
            <a:pPr marL="171450" indent="-171450">
              <a:buFont typeface="Arial"/>
              <a:buChar char="•"/>
              <a:defRPr/>
            </a:pPr>
            <a:r>
              <a:rPr lang="de-DE" dirty="0"/>
              <a:t>Das</a:t>
            </a:r>
            <a:r>
              <a:rPr lang="de-DE" b="1" dirty="0"/>
              <a:t> Holz </a:t>
            </a:r>
            <a:r>
              <a:rPr lang="de-DE" dirty="0"/>
              <a:t>lässt sich verwenden als …</a:t>
            </a:r>
            <a:endParaRPr dirty="0"/>
          </a:p>
          <a:p>
            <a:pPr>
              <a:defRPr/>
            </a:pPr>
            <a:r>
              <a:rPr lang="de-DE" dirty="0"/>
              <a:t>Hackschnitzel zur Verbrennung (natürlich oder künstlich getrocknet )</a:t>
            </a:r>
            <a:endParaRPr dirty="0"/>
          </a:p>
          <a:p>
            <a:pPr>
              <a:defRPr/>
            </a:pPr>
            <a:r>
              <a:rPr lang="de-DE" dirty="0"/>
              <a:t>Rohstoff für die Holzwerkstoffindustrie</a:t>
            </a:r>
            <a:endParaRPr dirty="0"/>
          </a:p>
          <a:p>
            <a:pPr>
              <a:defRPr/>
            </a:pPr>
            <a:r>
              <a:rPr lang="de-DE" dirty="0"/>
              <a:t>Hackschnitzel für die </a:t>
            </a:r>
            <a:r>
              <a:rPr lang="de-DE" dirty="0" err="1"/>
              <a:t>Beetabdeckung</a:t>
            </a:r>
            <a:endParaRPr lang="de-DE" dirty="0"/>
          </a:p>
          <a:p>
            <a:pPr>
              <a:defRPr/>
            </a:pPr>
            <a:r>
              <a:rPr lang="de-DE" dirty="0"/>
              <a:t>Bauholz für Spielplätze oder Baumhäuser (Robinie ist extrem widerstandsfähig)</a:t>
            </a:r>
            <a:endParaRPr dirty="0"/>
          </a:p>
          <a:p>
            <a:pPr>
              <a:defRPr/>
            </a:pPr>
            <a:r>
              <a:rPr lang="de-DE" dirty="0"/>
              <a:t>Schnitzholz für größere Objekte (Pappel ist auch geeignet)</a:t>
            </a:r>
            <a:endParaRPr dirty="0"/>
          </a:p>
          <a:p>
            <a:pPr marL="171450" marR="0" lvl="0" indent="-171450" algn="l" defTabSz="914400">
              <a:lnSpc>
                <a:spcPct val="100000"/>
              </a:lnSpc>
              <a:spcBef>
                <a:spcPts val="0"/>
              </a:spcBef>
              <a:spcAft>
                <a:spcPts val="0"/>
              </a:spcAft>
              <a:buClrTx/>
              <a:buSzTx/>
              <a:buFont typeface="Arial"/>
              <a:buChar char="•"/>
              <a:defRPr/>
            </a:pPr>
            <a:r>
              <a:rPr lang="de-DE" sz="1200" b="1" dirty="0"/>
              <a:t>Getreide/Ölsaaten/Fasern aus Agroforstanbau </a:t>
            </a:r>
            <a:r>
              <a:rPr lang="de-DE" sz="1200" dirty="0"/>
              <a:t>z.B. seltene Arten/Sorten über Direktvermarktung, regionale Mühlen, Bäcker…)</a:t>
            </a:r>
            <a:endParaRPr dirty="0"/>
          </a:p>
          <a:p>
            <a:pPr marL="171450" indent="-171450">
              <a:buFont typeface="Arial"/>
              <a:buChar char="•"/>
              <a:defRPr/>
            </a:pPr>
            <a:endParaRPr lang="de-DE" dirty="0"/>
          </a:p>
          <a:p>
            <a:pPr marL="171450" indent="-171450">
              <a:buFont typeface="Arial"/>
              <a:buChar char="•"/>
              <a:defRPr/>
            </a:pPr>
            <a:endParaRPr lang="de-DE" dirty="0"/>
          </a:p>
          <a:p>
            <a:pPr marL="171450" indent="-171450">
              <a:buFont typeface="Arial"/>
              <a:buChar char="•"/>
              <a:defRPr/>
            </a:pPr>
            <a:endParaRPr lang="de-DE" dirty="0"/>
          </a:p>
          <a:p>
            <a:pPr marL="171450" indent="-171450">
              <a:buFont typeface="Arial"/>
              <a:buChar char="•"/>
              <a:defRPr/>
            </a:pPr>
            <a:endParaRPr lang="de-DE" dirty="0"/>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16</a:t>
            </a:fld>
            <a:endParaRPr lang="de-DE"/>
          </a:p>
        </p:txBody>
      </p:sp>
    </p:spTree>
    <p:extLst>
      <p:ext uri="{BB962C8B-B14F-4D97-AF65-F5344CB8AC3E}">
        <p14:creationId xmlns:p14="http://schemas.microsoft.com/office/powerpoint/2010/main" val="34404578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Beispiele: Diverse Einkommensmöglichkeiten durch Agroforst (Streuobstprodukte wie Äpfel, Holzschnitzel, direktvermarktete Produkte wie Honig, Müsli… </a:t>
            </a:r>
            <a:r>
              <a:rPr lang="de-DE" dirty="0" err="1"/>
              <a:t>v.l</a:t>
            </a:r>
            <a:r>
              <a:rPr lang="de-DE" dirty="0"/>
              <a:t>.)</a:t>
            </a:r>
          </a:p>
          <a:p>
            <a:pPr>
              <a:defRPr/>
            </a:pPr>
            <a:endParaRPr lang="de-DE" dirty="0"/>
          </a:p>
          <a:p>
            <a:pPr>
              <a:defRPr/>
            </a:pPr>
            <a:r>
              <a:rPr lang="de-DE" dirty="0"/>
              <a:t>AFS haben v.a. Bedeutung für:</a:t>
            </a:r>
          </a:p>
          <a:p>
            <a:pPr>
              <a:defRPr/>
            </a:pPr>
            <a:endParaRPr lang="de-DE" dirty="0"/>
          </a:p>
          <a:p>
            <a:pPr marL="228600" indent="-228600">
              <a:buAutoNum type="alphaLcParenR"/>
              <a:defRPr/>
            </a:pPr>
            <a:r>
              <a:rPr lang="de-DE" dirty="0"/>
              <a:t>Beschattung (Mikroklima)</a:t>
            </a:r>
          </a:p>
          <a:p>
            <a:pPr marL="228600" indent="-228600">
              <a:buAutoNum type="alphaLcParenR"/>
              <a:defRPr/>
            </a:pPr>
            <a:r>
              <a:rPr lang="de-DE" dirty="0"/>
              <a:t>Wertholzproduktion, wobei es hier noch viele offene Fragen gibt, da eine Wertholzproduktion erst nach 60-80 Jahren, je nach Baumart/Standort abschließend bewertet kann. Es gibt z.B. noch Fragen, wie die Bäume auf die Wurzelbearbeitung reagieren, mit dem Freistand zurecht kommen bei gleichzeitig klimatischen Herausforderungen, Standorteignung bzw. geeignete Baumauswahl usw.)</a:t>
            </a:r>
          </a:p>
          <a:p>
            <a:pPr marL="228600" indent="-228600">
              <a:buAutoNum type="alphaLcParenR"/>
              <a:defRPr/>
            </a:pPr>
            <a:r>
              <a:rPr lang="de-DE" dirty="0"/>
              <a:t>Nichtholz-/Früchteproduktion (Getränkeproduktion, Beeren, </a:t>
            </a:r>
            <a:r>
              <a:rPr lang="de-DE" dirty="0" err="1"/>
              <a:t>Officinal</a:t>
            </a:r>
            <a:r>
              <a:rPr lang="de-DE" dirty="0"/>
              <a:t>-/Kosmetikprodukte…, aber auch Laubnutzung für die Tierhaltung)</a:t>
            </a:r>
          </a:p>
          <a:p>
            <a:pPr marL="228600" indent="-228600">
              <a:buAutoNum type="alphaLcParenR"/>
              <a:defRPr/>
            </a:pPr>
            <a:endParaRPr lang="de-DE" dirty="0"/>
          </a:p>
          <a:p>
            <a:pPr marL="0" indent="0">
              <a:buNone/>
              <a:defRPr/>
            </a:pPr>
            <a:r>
              <a:rPr lang="de-DE" dirty="0"/>
              <a:t>Die großflächige Energieproduktion muss kritisch betrachtet werden, zumal die Wirtschaftlichkeit oftmals nicht gegeben ist. Ausnahmen z.B. bei betriebseigener Energienutzung.</a:t>
            </a:r>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17</a:t>
            </a:fld>
            <a:endParaRPr lang="de-DE"/>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171450" indent="-171450">
              <a:buFont typeface="Arial"/>
              <a:buChar char="•"/>
              <a:defRPr/>
            </a:pPr>
            <a:endParaRPr lang="de-DE"/>
          </a:p>
          <a:p>
            <a:pPr>
              <a:defRPr/>
            </a:pPr>
            <a:r>
              <a:rPr lang="de-DE"/>
              <a:t>Foto: </a:t>
            </a:r>
            <a:r>
              <a:rPr lang="de-DE" i="1"/>
              <a:t>Holzernte von Pappeln für …??? </a:t>
            </a:r>
            <a:r>
              <a:rPr lang="de-DE" i="0"/>
              <a:t>Klimaschutz (CO2-Sequenzierung), Verteilung von Arbeitsspitzen und weiteres Einkommensstandbein, kein Einsatz von Dünger und PSM auf Baumstreifen</a:t>
            </a:r>
            <a:endParaRPr/>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18</a:t>
            </a:fld>
            <a:endParaRPr lang="de-DE"/>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eaLnBrk="1" fontAlgn="auto" latinLnBrk="0" hangingPunct="1">
              <a:lnSpc>
                <a:spcPct val="100000"/>
              </a:lnSpc>
              <a:spcBef>
                <a:spcPts val="0"/>
              </a:spcBef>
              <a:spcAft>
                <a:spcPts val="0"/>
              </a:spcAft>
              <a:buClrTx/>
              <a:buSzTx/>
              <a:buFont typeface="Arial"/>
              <a:buNone/>
              <a:tabLst/>
              <a:defRPr/>
            </a:pPr>
            <a:r>
              <a:rPr lang="de-DE" dirty="0"/>
              <a:t>Bildquelle: https://pixabay.com/de/photos/frage-fragezeichen-hilfe-antwort-2309040/, </a:t>
            </a:r>
            <a:r>
              <a:rPr lang="de-DE" dirty="0" err="1"/>
              <a:t>download</a:t>
            </a:r>
            <a:r>
              <a:rPr lang="de-DE" dirty="0"/>
              <a:t> 20.09.21</a:t>
            </a:r>
          </a:p>
          <a:p>
            <a:pPr marL="0" marR="0" indent="0" algn="l" defTabSz="914400">
              <a:lnSpc>
                <a:spcPct val="100000"/>
              </a:lnSpc>
              <a:spcBef>
                <a:spcPts val="0"/>
              </a:spcBef>
              <a:spcAft>
                <a:spcPts val="0"/>
              </a:spcAft>
              <a:buClrTx/>
              <a:buSzTx/>
              <a:buFont typeface="Arial"/>
              <a:buNone/>
              <a:defRPr/>
            </a:pPr>
            <a:endParaRPr lang="de-DE" dirty="0"/>
          </a:p>
          <a:p>
            <a:pPr marL="0" marR="0" indent="0" algn="l" defTabSz="914400">
              <a:lnSpc>
                <a:spcPct val="100000"/>
              </a:lnSpc>
              <a:spcBef>
                <a:spcPts val="0"/>
              </a:spcBef>
              <a:spcAft>
                <a:spcPts val="0"/>
              </a:spcAft>
              <a:buClrTx/>
              <a:buSzTx/>
              <a:buFont typeface="Arial"/>
              <a:buNone/>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19</a:t>
            </a:fld>
            <a:endParaRPr lang="de-DE"/>
          </a:p>
        </p:txBody>
      </p:sp>
    </p:spTree>
    <p:extLst>
      <p:ext uri="{BB962C8B-B14F-4D97-AF65-F5344CB8AC3E}">
        <p14:creationId xmlns:p14="http://schemas.microsoft.com/office/powerpoint/2010/main" val="23075452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a:t>Bei der Anpassung an den Klimawandel nimmt die Verbesserung der Bodenstruktur einen wichtigen Anteil ein. Denn ein Boden mit guter Bodenstruktur kann Starkniederschläge besser aufnehmen und diese Feuchtigkeit auch länger in sich aufnehmen, so dass dadurch ein Vorteil während Trockenperioden gewonnen werden kann. Daher soll hier nochmals speziell auf die Auswirkungen von AFS auf die Bodenstruktur eingegangen werden. </a:t>
            </a:r>
            <a:endParaRPr/>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20</a:t>
            </a:fld>
            <a:endParaRPr lang="de-DE"/>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dirty="0"/>
              <a:t>Foto: Pappelwindschutzstreifen – v.a.</a:t>
            </a:r>
            <a:endParaRPr dirty="0"/>
          </a:p>
          <a:p>
            <a:pPr marL="931500" lvl="2" indent="-342900">
              <a:lnSpc>
                <a:spcPct val="150000"/>
              </a:lnSpc>
              <a:buFont typeface="Courier New"/>
              <a:buChar char="o"/>
              <a:defRPr/>
            </a:pPr>
            <a:r>
              <a:rPr lang="de-DE" sz="2400" dirty="0"/>
              <a:t>Reduziertes Austrocknungspotential durch Windbrechung</a:t>
            </a:r>
            <a:endParaRPr dirty="0"/>
          </a:p>
          <a:p>
            <a:pPr marL="931500" lvl="2" indent="-342900">
              <a:lnSpc>
                <a:spcPct val="100000"/>
              </a:lnSpc>
              <a:buFont typeface="Courier New"/>
              <a:buChar char="o"/>
              <a:defRPr/>
            </a:pPr>
            <a:r>
              <a:rPr lang="de-DE" sz="2400" dirty="0"/>
              <a:t> Vermeidung von Bodenerosion durch </a:t>
            </a:r>
            <a:r>
              <a:rPr lang="de-DE" sz="2400" i="1" dirty="0"/>
              <a:t>Wind</a:t>
            </a:r>
            <a:r>
              <a:rPr lang="de-DE" sz="2400" dirty="0"/>
              <a:t> und Wasser  wertvoller Oberboden verbleibt auf der Fläche</a:t>
            </a:r>
            <a:endParaRPr dirty="0"/>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21</a:t>
            </a:fld>
            <a:endParaRPr lang="de-D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Tx/>
              <a:buNone/>
              <a:defRPr/>
            </a:pPr>
            <a:r>
              <a:rPr lang="de-DE" dirty="0"/>
              <a:t>Bildquellen: </a:t>
            </a:r>
            <a:r>
              <a:rPr lang="de-DE" sz="1200" dirty="0"/>
              <a:t>LTZ, Seidl – </a:t>
            </a:r>
            <a:r>
              <a:rPr lang="de-DE" sz="1200" dirty="0" err="1"/>
              <a:t>silvopastoral</a:t>
            </a:r>
            <a:r>
              <a:rPr lang="de-DE" sz="1200" dirty="0"/>
              <a:t>, Streuobstweide (li), Schulz – Wertholzstreifen, </a:t>
            </a:r>
            <a:r>
              <a:rPr lang="de-DE" sz="1200" dirty="0" err="1"/>
              <a:t>silvoarabel</a:t>
            </a:r>
            <a:r>
              <a:rPr lang="de-DE" sz="1200" dirty="0"/>
              <a:t> (mi, </a:t>
            </a:r>
            <a:r>
              <a:rPr lang="de-DE" sz="1200" dirty="0" err="1"/>
              <a:t>re</a:t>
            </a:r>
            <a:r>
              <a:rPr lang="de-DE" sz="1200" dirty="0"/>
              <a:t>)</a:t>
            </a:r>
            <a:endParaRPr dirty="0"/>
          </a:p>
          <a:p>
            <a:pPr>
              <a:defRPr/>
            </a:pPr>
            <a:endParaRPr lang="de-DE" dirty="0"/>
          </a:p>
          <a:p>
            <a:pPr marL="0" marR="0" indent="0" algn="l" defTabSz="914400">
              <a:lnSpc>
                <a:spcPct val="100000"/>
              </a:lnSpc>
              <a:spcBef>
                <a:spcPts val="0"/>
              </a:spcBef>
              <a:spcAft>
                <a:spcPts val="0"/>
              </a:spcAft>
              <a:buClrTx/>
              <a:buSzTx/>
              <a:buFontTx/>
              <a:buNone/>
              <a:defRPr/>
            </a:pPr>
            <a:r>
              <a:rPr lang="de-DE" dirty="0"/>
              <a:t>Definition international anerkannt, (</a:t>
            </a:r>
            <a:r>
              <a:rPr lang="de-DE" u="sng" dirty="0">
                <a:hlinkClick r:id="rId3" tooltip="Nair, P. K. R. (1993): An introduction to agroforestry. Kluwer Academic Publishers, Dordrecht, The Netherlands, 499 p."/>
              </a:rPr>
              <a:t>Nair, 1993</a:t>
            </a:r>
            <a:r>
              <a:rPr lang="de-DE" dirty="0"/>
              <a:t>).</a:t>
            </a:r>
          </a:p>
          <a:p>
            <a:pPr marL="0" marR="0" indent="0" algn="l" defTabSz="914400">
              <a:lnSpc>
                <a:spcPct val="100000"/>
              </a:lnSpc>
              <a:spcBef>
                <a:spcPts val="0"/>
              </a:spcBef>
              <a:spcAft>
                <a:spcPts val="0"/>
              </a:spcAft>
              <a:buClrTx/>
              <a:buSzTx/>
              <a:buFontTx/>
              <a:buNone/>
              <a:defRPr/>
            </a:pPr>
            <a:endParaRPr lang="de-DE" dirty="0"/>
          </a:p>
          <a:p>
            <a:pPr>
              <a:defRPr/>
            </a:pPr>
            <a:r>
              <a:rPr lang="de-DE" dirty="0"/>
              <a:t>Es gibt viele verschiedene Arten von </a:t>
            </a:r>
            <a:r>
              <a:rPr lang="de-DE" dirty="0" err="1"/>
              <a:t>AFS`en</a:t>
            </a:r>
            <a:r>
              <a:rPr lang="de-DE" dirty="0"/>
              <a:t> (Agroforstsystemen) wie z.B. Streuobstwiesen, </a:t>
            </a:r>
            <a:r>
              <a:rPr lang="de-DE" dirty="0" err="1"/>
              <a:t>Huteweiden</a:t>
            </a:r>
            <a:r>
              <a:rPr lang="de-DE" dirty="0"/>
              <a:t>/Waldweiden, Gewässerrandstreifen, Knicks, Energieholz-Alley-</a:t>
            </a:r>
            <a:r>
              <a:rPr lang="de-DE" dirty="0" err="1"/>
              <a:t>Cropping</a:t>
            </a:r>
            <a:r>
              <a:rPr lang="de-DE" dirty="0"/>
              <a:t>-Systeme (streifenweiser Anbau von Energieholz auf Ackerflächen). Eine Auswahl ist z.B. auf den hier abgebildeten Fotos zu sehen – von der Streuobstwiese, die als Weide genutzt wird bis zum </a:t>
            </a:r>
            <a:r>
              <a:rPr lang="de-DE" dirty="0" err="1"/>
              <a:t>Wetholzstreifen</a:t>
            </a:r>
            <a:r>
              <a:rPr lang="de-DE" dirty="0"/>
              <a:t> entlang eines Ackers.</a:t>
            </a:r>
            <a:endParaRPr dirty="0"/>
          </a:p>
          <a:p>
            <a:pPr>
              <a:defRPr/>
            </a:pPr>
            <a:endParaRPr lang="de-DE" dirty="0"/>
          </a:p>
          <a:p>
            <a:pPr>
              <a:defRPr/>
            </a:pPr>
            <a:r>
              <a:rPr lang="de-DE" dirty="0"/>
              <a:t>Weitere Definition: „Mit dem Begriff Agroforstwirtschaft werden Landnutzungssysteme bezeichnet, bei denen Gehölze (Bäume oder Sträucher) mit Ackerkulturen und/oder Tierhaltung so auf einer Fläche kombiniert werden, dass zwischen den verschiedenen Komponenten ökologische und ökonomische Vorteilswirkungen entstehen“ (</a:t>
            </a:r>
            <a:r>
              <a:rPr lang="de-DE" u="sng" dirty="0">
                <a:hlinkClick r:id="rId3" tooltip="Nair, P. K. R. (1993): An introduction to agroforestry. Kluwer Academic Publishers, Dordrecht, The Netherlands, 499 p."/>
              </a:rPr>
              <a:t>Nair, 1993</a:t>
            </a:r>
            <a:r>
              <a:rPr lang="de-DE" dirty="0"/>
              <a:t>).</a:t>
            </a:r>
            <a:endParaRPr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3</a:t>
            </a:fld>
            <a:endParaRPr lang="de-DE"/>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eaLnBrk="1" fontAlgn="auto" latinLnBrk="0" hangingPunct="1">
              <a:lnSpc>
                <a:spcPct val="100000"/>
              </a:lnSpc>
              <a:spcBef>
                <a:spcPts val="0"/>
              </a:spcBef>
              <a:spcAft>
                <a:spcPts val="0"/>
              </a:spcAft>
              <a:buClrTx/>
              <a:buSzTx/>
              <a:buFont typeface="Arial"/>
              <a:buNone/>
              <a:tabLst/>
              <a:defRPr/>
            </a:pPr>
            <a:r>
              <a:rPr lang="de-DE" dirty="0"/>
              <a:t>Bildquelle: https://pixabay.com/de/photos/frage-fragezeichen-hilfe-antwort-2309040/, </a:t>
            </a:r>
            <a:r>
              <a:rPr lang="de-DE" dirty="0" err="1"/>
              <a:t>download</a:t>
            </a:r>
            <a:r>
              <a:rPr lang="de-DE" dirty="0"/>
              <a:t> 20.09.21</a:t>
            </a:r>
          </a:p>
          <a:p>
            <a:pPr marL="0" marR="0" indent="0" algn="l" defTabSz="914400">
              <a:lnSpc>
                <a:spcPct val="100000"/>
              </a:lnSpc>
              <a:spcBef>
                <a:spcPts val="0"/>
              </a:spcBef>
              <a:spcAft>
                <a:spcPts val="0"/>
              </a:spcAft>
              <a:buClrTx/>
              <a:buSzTx/>
              <a:buFont typeface="Arial"/>
              <a:buNone/>
              <a:defRPr/>
            </a:pPr>
            <a:endParaRPr lang="de-DE" dirty="0"/>
          </a:p>
          <a:p>
            <a:pPr marL="0" marR="0" indent="0" algn="l" defTabSz="914400">
              <a:lnSpc>
                <a:spcPct val="100000"/>
              </a:lnSpc>
              <a:spcBef>
                <a:spcPts val="0"/>
              </a:spcBef>
              <a:spcAft>
                <a:spcPts val="0"/>
              </a:spcAft>
              <a:buClrTx/>
              <a:buSzTx/>
              <a:buFont typeface="Arial"/>
              <a:buNone/>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22</a:t>
            </a:fld>
            <a:endParaRPr lang="de-DE"/>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 typeface="Arial"/>
              <a:buNone/>
              <a:defRPr/>
            </a:pPr>
            <a:r>
              <a:rPr lang="de-DE" dirty="0"/>
              <a:t>Beispiele von Nachteilen von AFS</a:t>
            </a:r>
          </a:p>
          <a:p>
            <a:pPr marL="0" marR="0" indent="0" algn="l" defTabSz="914400">
              <a:lnSpc>
                <a:spcPct val="100000"/>
              </a:lnSpc>
              <a:spcBef>
                <a:spcPts val="0"/>
              </a:spcBef>
              <a:spcAft>
                <a:spcPts val="0"/>
              </a:spcAft>
              <a:buClrTx/>
              <a:buSzTx/>
              <a:buFont typeface="Arial"/>
              <a:buNone/>
              <a:defRPr/>
            </a:pPr>
            <a:endParaRPr lang="de-DE" dirty="0"/>
          </a:p>
          <a:p>
            <a:pPr marL="0" marR="0" indent="0" algn="l" defTabSz="914400">
              <a:lnSpc>
                <a:spcPct val="100000"/>
              </a:lnSpc>
              <a:spcBef>
                <a:spcPts val="0"/>
              </a:spcBef>
              <a:spcAft>
                <a:spcPts val="0"/>
              </a:spcAft>
              <a:buClrTx/>
              <a:buSzTx/>
              <a:buFont typeface="Arial"/>
              <a:buNone/>
              <a:defRPr/>
            </a:pPr>
            <a:r>
              <a:rPr lang="de-DE" dirty="0"/>
              <a:t>Textquelle: https://agroforst-info.de/erklaervideo-zur-agroforstwirtschaft-online/:</a:t>
            </a:r>
            <a:endParaRPr dirty="0"/>
          </a:p>
          <a:p>
            <a:pPr marL="0" indent="0">
              <a:buFont typeface="Arial"/>
              <a:buNone/>
              <a:defRPr/>
            </a:pPr>
            <a:endParaRPr lang="de-DE" dirty="0"/>
          </a:p>
          <a:p>
            <a:pPr marL="171450" indent="-171450">
              <a:buFont typeface="Arial"/>
              <a:buChar char="•"/>
              <a:defRPr/>
            </a:pPr>
            <a:r>
              <a:rPr lang="de-DE" dirty="0"/>
              <a:t>Nicht geeignete Flächen: z.B. Staunässe, zu trockene Flächen, Flächen mit Drainagesystemen  Durchwurzelungsgefahr</a:t>
            </a:r>
            <a:endParaRPr dirty="0"/>
          </a:p>
          <a:p>
            <a:pPr marL="171450" indent="-171450">
              <a:buFont typeface="Arial"/>
              <a:buChar char="•"/>
              <a:defRPr/>
            </a:pPr>
            <a:r>
              <a:rPr lang="de-DE" dirty="0"/>
              <a:t>Evtl. negative Auswirkungen bei Flächenverpachtung/-verkauf</a:t>
            </a:r>
            <a:endParaRPr dirty="0"/>
          </a:p>
          <a:p>
            <a:pPr marL="0" indent="0">
              <a:buFont typeface="Arial"/>
              <a:buNone/>
              <a:defRPr/>
            </a:pPr>
            <a:endParaRPr lang="de-DE" dirty="0"/>
          </a:p>
          <a:p>
            <a:pPr marL="0" indent="0">
              <a:buFont typeface="Arial"/>
              <a:buNone/>
              <a:defRPr/>
            </a:pPr>
            <a:r>
              <a:rPr lang="de-DE" dirty="0">
                <a:sym typeface="Wingdings" panose="05000000000000000000" pitchFamily="2" charset="2"/>
              </a:rPr>
              <a:t></a:t>
            </a:r>
            <a:r>
              <a:rPr lang="de-DE" dirty="0"/>
              <a:t> Nachteile können durch sorgsame Planung und Durchführung i.d.R. vermieden bzw. auf ein tolerierbares Maß reduziert werden. Gleichzeitig bestehen wie bereits beschrieben zahlreiche Vorteile durch AFS</a:t>
            </a:r>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23</a:t>
            </a:fld>
            <a:endParaRPr lang="de-DE"/>
          </a:p>
        </p:txBody>
      </p:sp>
    </p:spTree>
    <p:extLst>
      <p:ext uri="{BB962C8B-B14F-4D97-AF65-F5344CB8AC3E}">
        <p14:creationId xmlns:p14="http://schemas.microsoft.com/office/powerpoint/2010/main" val="10290817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Tx/>
              <a:buNone/>
              <a:defRPr/>
            </a:pPr>
            <a:r>
              <a:rPr lang="de-DE" dirty="0"/>
              <a:t>Textquelle: https://agroforst-info.de/erklaervideo-zur-agroforstwirtschaft-online/</a:t>
            </a:r>
            <a:endParaRPr dirty="0"/>
          </a:p>
          <a:p>
            <a:pPr>
              <a:defRPr/>
            </a:pPr>
            <a:endParaRPr lang="de-DE" dirty="0"/>
          </a:p>
          <a:p>
            <a:pPr>
              <a:defRPr/>
            </a:pPr>
            <a:r>
              <a:rPr lang="de-DE" dirty="0"/>
              <a:t>Das Landnutzungssystem Agroforst ist grundsätzlich in den GAP-relevanten EU-Verordnung verankert. In Deutschland wurde Agroforstwirtschaft bzw. Agroforstfläche (mit Ausnahme von Streuobstwiesen mit Grünlandnutzung) im Rahmen der deutschen Agrargesetzgebung und Agrarverordnung bislang nicht eindeutig definiert. Agroforstsysteme als kombinierter Anbau von Ackerkulturen und Gehölzen wird von behördlicher Seite bisher nicht anerkannt und daher auch nicht gefördert. Eine Förderung für Gehölze ist derzeit nur in der Form „Streuobstwiesen mit Grünlandnutzung“, „Landschaftselementen“ oder „Niederwald mit Kurzumtrieb“ möglich (Böhm et al., 2017).</a:t>
            </a:r>
            <a:endParaRPr dirty="0"/>
          </a:p>
          <a:p>
            <a:pPr>
              <a:defRPr/>
            </a:pPr>
            <a:endParaRPr lang="de-DE" dirty="0"/>
          </a:p>
          <a:p>
            <a:pPr>
              <a:defRPr/>
            </a:pPr>
            <a:r>
              <a:rPr lang="de-DE" dirty="0"/>
              <a:t>AFS sind jedoch im deutschen Recht bisher ungenügend berücksichtigt bzw. noch nicht in die entsprechenden Ländergesetze umgesetzt</a:t>
            </a:r>
            <a:endParaRPr dirty="0"/>
          </a:p>
          <a:p>
            <a:pPr marL="171450" indent="-171450">
              <a:buFont typeface="Wingdings"/>
              <a:buChar char="à"/>
              <a:defRPr/>
            </a:pPr>
            <a:r>
              <a:rPr lang="de-DE" dirty="0"/>
              <a:t>Keine Direktzahlungen über </a:t>
            </a:r>
            <a:r>
              <a:rPr lang="de-DE" dirty="0" err="1"/>
              <a:t>Greening</a:t>
            </a:r>
            <a:r>
              <a:rPr lang="de-DE" dirty="0"/>
              <a:t>-Maßnahmen möglich</a:t>
            </a:r>
            <a:endParaRPr dirty="0"/>
          </a:p>
          <a:p>
            <a:pPr marL="171450" indent="-171450">
              <a:buFont typeface="Wingdings"/>
              <a:buChar char="à"/>
              <a:defRPr/>
            </a:pPr>
            <a:r>
              <a:rPr lang="de-DE" dirty="0"/>
              <a:t>Keine Förderung aus der 2. Säule möglich – es gibt noch keine ausreichenden Vorgaben zur Kontrollmöglichkeit der Maßnahmen</a:t>
            </a:r>
            <a:endParaRPr dirty="0"/>
          </a:p>
          <a:p>
            <a:pPr marL="171450" indent="-171450">
              <a:buFont typeface="Wingdings"/>
              <a:buChar char="à"/>
              <a:defRPr/>
            </a:pPr>
            <a:endParaRPr lang="de-DE" dirty="0"/>
          </a:p>
          <a:p>
            <a:pPr marL="171450" indent="-171450">
              <a:buFont typeface="Wingdings"/>
              <a:buChar char="à"/>
              <a:defRPr/>
            </a:pPr>
            <a:r>
              <a:rPr lang="de-DE" b="1" dirty="0"/>
              <a:t>Mangelnde Konkurrenzfähigkeit hinsichtlich Förderung von AFS gegenüber konventionellen Landbaumaßnahmen.</a:t>
            </a:r>
          </a:p>
          <a:p>
            <a:pPr marL="171450" indent="-171450">
              <a:buFont typeface="Wingdings"/>
              <a:buChar char="à"/>
              <a:defRPr/>
            </a:pPr>
            <a:endParaRPr lang="de-DE" b="1" dirty="0"/>
          </a:p>
          <a:p>
            <a:pPr marL="0" indent="0">
              <a:buFont typeface="Wingdings"/>
              <a:buNone/>
              <a:defRPr/>
            </a:pPr>
            <a:r>
              <a:rPr lang="de-DE" b="0" dirty="0"/>
              <a:t>Das Problem für die landwirtschaftlichen Praktiker liegt v.a. im Fehlen eines angepassten Förderstatus. Bäume müssen aus der Grundförderung rausgemessen werden...Landschaftselemente dürfen nicht geerntet werden. Verlust des Ackerstatus... Das hält einige Betriebe davon ab, Bäume zu pflanzen. Hier bedarf es ganz deutlicher Transparenz: Bäume pflanzen kann im Moment (Stand Okt 2021) noch schwerwiegende rechtliche Konsequenzen haben. So schön und nützlich das auch sein mag... Wichtig: vorab informieren!</a:t>
            </a:r>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24</a:t>
            </a:fld>
            <a:endParaRPr lang="de-DE"/>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Tx/>
              <a:buNone/>
              <a:defRPr/>
            </a:pPr>
            <a:r>
              <a:rPr lang="de-DE" dirty="0"/>
              <a:t>Textquelle: https://agroforst-info.de/erklaervideo-zur-agroforstwirtschaft-online/</a:t>
            </a:r>
            <a:endParaRPr dirty="0"/>
          </a:p>
          <a:p>
            <a:pPr marL="0" marR="0" indent="0" algn="l" defTabSz="914400">
              <a:lnSpc>
                <a:spcPct val="100000"/>
              </a:lnSpc>
              <a:spcBef>
                <a:spcPts val="0"/>
              </a:spcBef>
              <a:spcAft>
                <a:spcPts val="0"/>
              </a:spcAft>
              <a:buClrTx/>
              <a:buSzTx/>
              <a:buFontTx/>
              <a:buNone/>
              <a:defRPr/>
            </a:pPr>
            <a:endParaRPr lang="de-DE" dirty="0"/>
          </a:p>
          <a:p>
            <a:pPr marL="0" marR="0" indent="0" algn="l" defTabSz="914400">
              <a:lnSpc>
                <a:spcPct val="100000"/>
              </a:lnSpc>
              <a:spcBef>
                <a:spcPts val="0"/>
              </a:spcBef>
              <a:spcAft>
                <a:spcPts val="0"/>
              </a:spcAft>
              <a:buClrTx/>
              <a:buSzTx/>
              <a:buFontTx/>
              <a:buNone/>
              <a:defRPr/>
            </a:pPr>
            <a:r>
              <a:rPr lang="de-DE" dirty="0"/>
              <a:t>Agroforst bedeutet nicht ein veraltets Anbausystem, sondern kann als Bewirtschaftungssystem in die heutige moderne Landwirtschaft integriert werden mit all ihren genannten Vorteilen für den Anbau und die erweiterten  Möglichkeiten durch die verschiedenen zusätzlichen Einkommensmöglichkeiten (Holz, Obst, Nüsse…). </a:t>
            </a:r>
            <a:endParaRPr dirty="0"/>
          </a:p>
          <a:p>
            <a:pPr marL="0" marR="0" indent="0" algn="l" defTabSz="914400">
              <a:lnSpc>
                <a:spcPct val="100000"/>
              </a:lnSpc>
              <a:spcBef>
                <a:spcPts val="0"/>
              </a:spcBef>
              <a:spcAft>
                <a:spcPts val="0"/>
              </a:spcAft>
              <a:buClrTx/>
              <a:buSzTx/>
              <a:buFontTx/>
              <a:buNone/>
              <a:defRPr/>
            </a:pPr>
            <a:endParaRPr lang="de-DE" dirty="0"/>
          </a:p>
          <a:p>
            <a:pPr marL="0" marR="0" indent="0" algn="l" defTabSz="914400">
              <a:lnSpc>
                <a:spcPct val="100000"/>
              </a:lnSpc>
              <a:spcBef>
                <a:spcPts val="0"/>
              </a:spcBef>
              <a:spcAft>
                <a:spcPts val="0"/>
              </a:spcAft>
              <a:buClrTx/>
              <a:buSzTx/>
              <a:buFontTx/>
              <a:buNone/>
              <a:defRPr/>
            </a:pPr>
            <a:r>
              <a:rPr lang="de-DE" dirty="0" err="1"/>
              <a:t>Vorallem</a:t>
            </a:r>
            <a:r>
              <a:rPr lang="de-DE" dirty="0"/>
              <a:t> aber stellt Agroforst auch eine </a:t>
            </a:r>
            <a:r>
              <a:rPr lang="de-DE" b="1" dirty="0"/>
              <a:t>Anpassungsmaßnahme an den Klimawandel dar mit gleichzeitigen Nutzen für den Klimaschutz und die Biodiversität.</a:t>
            </a:r>
            <a:endParaRPr b="1" dirty="0"/>
          </a:p>
          <a:p>
            <a:pPr marL="0" marR="0" indent="0" algn="l" defTabSz="914400">
              <a:lnSpc>
                <a:spcPct val="100000"/>
              </a:lnSpc>
              <a:spcBef>
                <a:spcPts val="0"/>
              </a:spcBef>
              <a:spcAft>
                <a:spcPts val="0"/>
              </a:spcAft>
              <a:buClrTx/>
              <a:buSzTx/>
              <a:buFontTx/>
              <a:buNone/>
              <a:defRPr/>
            </a:pPr>
            <a:endParaRPr lang="de-DE" b="1" dirty="0"/>
          </a:p>
          <a:p>
            <a:pPr marL="0" marR="0" indent="0" algn="l" defTabSz="914400">
              <a:lnSpc>
                <a:spcPct val="100000"/>
              </a:lnSpc>
              <a:spcBef>
                <a:spcPts val="0"/>
              </a:spcBef>
              <a:spcAft>
                <a:spcPts val="0"/>
              </a:spcAft>
              <a:buClrTx/>
              <a:buSzTx/>
              <a:buFontTx/>
              <a:buNone/>
              <a:defRPr/>
            </a:pPr>
            <a:r>
              <a:rPr lang="de-DE" dirty="0"/>
              <a:t>Wichtig ist dabei, dass dieses System durch Politik und Gesellschaft gefördert und unterstützt wird. Im Rahmen der derzeitigen GAP-Verhandlungen für 2023 sollen Agroforstsysteme nochmals neu bewertet werden und einen höheren Stellenwert erhalten.</a:t>
            </a:r>
            <a:endParaRPr dirty="0"/>
          </a:p>
          <a:p>
            <a:pPr>
              <a:defRPr/>
            </a:pP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25</a:t>
            </a:fld>
            <a:endParaRPr lang="de-DE"/>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Tx/>
              <a:buNone/>
              <a:defRPr/>
            </a:pPr>
            <a:r>
              <a:rPr lang="de-DE" dirty="0"/>
              <a:t>Foto: Baumreihen zwischen Getreidefeld – auch mit modernen Maschinen/Traktoren sind die Getreideflächen </a:t>
            </a:r>
            <a:r>
              <a:rPr lang="de-DE" dirty="0" err="1"/>
              <a:t>bewirtschaftbar</a:t>
            </a:r>
            <a:r>
              <a:rPr lang="de-DE" dirty="0"/>
              <a:t> </a:t>
            </a:r>
            <a:r>
              <a:rPr lang="de-DE" dirty="0">
                <a:sym typeface="Wingdings" panose="05000000000000000000" pitchFamily="2" charset="2"/>
              </a:rPr>
              <a:t></a:t>
            </a:r>
            <a:r>
              <a:rPr lang="de-DE" dirty="0"/>
              <a:t> gute Planung vorausgesetzt!... </a:t>
            </a:r>
          </a:p>
          <a:p>
            <a:pPr marL="0" marR="0" indent="0" algn="l" defTabSz="914400">
              <a:lnSpc>
                <a:spcPct val="100000"/>
              </a:lnSpc>
              <a:spcBef>
                <a:spcPts val="0"/>
              </a:spcBef>
              <a:spcAft>
                <a:spcPts val="0"/>
              </a:spcAft>
              <a:buClrTx/>
              <a:buSzTx/>
              <a:buFontTx/>
              <a:buNone/>
              <a:defRPr/>
            </a:pPr>
            <a:endParaRPr lang="de-DE" dirty="0"/>
          </a:p>
          <a:p>
            <a:pPr marL="0" marR="0" indent="0" algn="l" defTabSz="914400">
              <a:lnSpc>
                <a:spcPct val="100000"/>
              </a:lnSpc>
              <a:spcBef>
                <a:spcPts val="0"/>
              </a:spcBef>
              <a:spcAft>
                <a:spcPts val="0"/>
              </a:spcAft>
              <a:buClrTx/>
              <a:buSzTx/>
              <a:buFontTx/>
              <a:buNone/>
              <a:defRPr/>
            </a:pPr>
            <a:r>
              <a:rPr lang="de-DE" dirty="0"/>
              <a:t>Derzeit werden Agroforst-Baumreihen noch in geraden Linien gepflanzt, um die Bewirtschaftung der Fläche ohne größeren Aufwand weiterhin zu gewährleisten. Mit zunehmender Digitalisierung / GPS könnten in Zukunft auch AFS in Gruppen oder Linien auf den Feldern etabliert werden und von den selbstfahrenden Maschinen umfahren werden. So könnten auch die standortspezifischen Eigenheiten der Fläche wie z.B. Bodenerhebungen, Wasserabflüsse usw.  vermehrt berücksichtigt werden. </a:t>
            </a:r>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26</a:t>
            </a:fld>
            <a:endParaRPr lang="de-DE"/>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dirty="0"/>
              <a:t>Definition Agroforstwirtschaft nach Nair (1993)</a:t>
            </a:r>
            <a:endParaRPr dirty="0"/>
          </a:p>
          <a:p>
            <a:pPr marL="0" marR="0" indent="0" algn="l" defTabSz="914400">
              <a:lnSpc>
                <a:spcPct val="100000"/>
              </a:lnSpc>
              <a:spcBef>
                <a:spcPts val="0"/>
              </a:spcBef>
              <a:spcAft>
                <a:spcPts val="0"/>
              </a:spcAft>
              <a:buClrTx/>
              <a:buSzTx/>
              <a:buFontTx/>
              <a:buNone/>
              <a:defRPr/>
            </a:pPr>
            <a:r>
              <a:rPr lang="de-DE" b="0" dirty="0"/>
              <a:t>Restliche Textquelle: </a:t>
            </a:r>
            <a:r>
              <a:rPr lang="de-DE" dirty="0"/>
              <a:t>http://www.agroforst.de/2-definition.html#def: </a:t>
            </a:r>
            <a:endParaRPr dirty="0"/>
          </a:p>
          <a:p>
            <a:pPr>
              <a:defRPr/>
            </a:pPr>
            <a:endParaRPr lang="de-DE" b="0" dirty="0"/>
          </a:p>
          <a:p>
            <a:pPr>
              <a:defRPr/>
            </a:pPr>
            <a:r>
              <a:rPr lang="de-DE" b="0" dirty="0"/>
              <a:t>Es gibt jedoch auch Mischformen, d.h. KUPs z.B. zwischen Getreidefeldern.</a:t>
            </a:r>
            <a:endParaRPr dirty="0"/>
          </a:p>
          <a:p>
            <a:pPr>
              <a:defRPr/>
            </a:pPr>
            <a:endParaRPr lang="de-DE" b="1" dirty="0"/>
          </a:p>
          <a:p>
            <a:pPr>
              <a:defRPr/>
            </a:pPr>
            <a:r>
              <a:rPr lang="de-DE" b="1" dirty="0"/>
              <a:t>-&gt; Diese Folie stellt nur eine Ergänzung, einen möglichen Anhang dar. </a:t>
            </a:r>
            <a:endParaRPr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27</a:t>
            </a:fld>
            <a:endParaRPr lang="de-DE"/>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a:t>Bis ins 19. Jhdt. waren auch in Deutschland vor allem Streuobstwiesen und Hutewälder stark verbreitet. Mit der Intensivierung der Landwirtschaft besonders ab der 2. Hälfte des 20. Jhdts. nahmen diese Formen der Landwirtschaft stark ab.</a:t>
            </a:r>
            <a:endParaRPr/>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4</a:t>
            </a:fld>
            <a:endParaRPr lang="de-DE"/>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buFont typeface="Wingdings"/>
              <a:buNone/>
              <a:defRPr/>
            </a:pPr>
            <a:r>
              <a:rPr lang="de-DE" dirty="0"/>
              <a:t>Bildquelle: </a:t>
            </a:r>
            <a:r>
              <a:rPr lang="de-DE" sz="1200" dirty="0"/>
              <a:t>LTZ, Seidl – </a:t>
            </a:r>
            <a:r>
              <a:rPr lang="de-DE" sz="1200" dirty="0" err="1"/>
              <a:t>silvopastoral</a:t>
            </a:r>
            <a:r>
              <a:rPr lang="de-DE" sz="1200" dirty="0"/>
              <a:t>, Streuobstweide </a:t>
            </a:r>
            <a:endParaRPr lang="de-DE" dirty="0"/>
          </a:p>
          <a:p>
            <a:pPr>
              <a:buFont typeface="Wingdings"/>
              <a:buChar char="Ø"/>
              <a:defRPr/>
            </a:pPr>
            <a:endParaRPr lang="de-DE" dirty="0"/>
          </a:p>
          <a:p>
            <a:pPr marL="0" marR="0" lvl="0" indent="0" algn="l" defTabSz="914400" eaLnBrk="1" fontAlgn="auto" latinLnBrk="0" hangingPunct="1">
              <a:lnSpc>
                <a:spcPct val="100000"/>
              </a:lnSpc>
              <a:spcBef>
                <a:spcPts val="0"/>
              </a:spcBef>
              <a:spcAft>
                <a:spcPts val="0"/>
              </a:spcAft>
              <a:buClrTx/>
              <a:buSzTx/>
              <a:buFont typeface="Wingdings"/>
              <a:buChar char="Ø"/>
              <a:tabLst/>
              <a:defRPr/>
            </a:pPr>
            <a:r>
              <a:rPr lang="de-DE" dirty="0"/>
              <a:t>Waldwirtschaft: Einige Autoren schreiben, dass bis etwa Mitte 18. </a:t>
            </a:r>
            <a:r>
              <a:rPr lang="de-DE" dirty="0" err="1"/>
              <a:t>Jhd</a:t>
            </a:r>
            <a:r>
              <a:rPr lang="de-DE" dirty="0"/>
              <a:t> die meisten Waldflächen beweidet wurden. Denn alle Betriebsarten Hoch-, Mittel-, und Niederwälder wurden beweidet. Heute ist das jedoch verboten.</a:t>
            </a:r>
          </a:p>
          <a:p>
            <a:pPr>
              <a:buFont typeface="Wingdings"/>
              <a:buNone/>
              <a:defRPr/>
            </a:pPr>
            <a:r>
              <a:rPr lang="de-DE" dirty="0"/>
              <a:t>Eine der Sonderformen der Niederwaldwirtschaft z.B. ist die genossenschaftliche Haubergwirtschaft: Walter Delius, „Hauberge und Hauberggenossenschaften des Siegerlandes…“: „Unter Haubergen versteht man an Berghängen liegenden (…) Niederwaldungen, die (…) abgetrieben werden, um aus den bestehenden Wurzelstöcken von selbst wieder aufzuwachsen.“ Die Hauberge wurden genossenschaftlich betrieben. Das Holz wurde zu Brennholz-/Holzkohlezwecken genutzt. Schon zu Zeiten der Kelten wurden Niederwälder angelegt mit einer </a:t>
            </a:r>
            <a:r>
              <a:rPr lang="de-DE" dirty="0" err="1"/>
              <a:t>Umtriebszeit</a:t>
            </a:r>
            <a:r>
              <a:rPr lang="de-DE" dirty="0"/>
              <a:t> von 10-15 Jahren. Heute noch gibt es Haubergwirtschaft im Rheinischen Schiefergebirge und im Schwarzwald, die aufgrund der erhöhten Brennholznachfrage wieder etwas an Bedeutung gewinnt. Die „Hochzeit“ der Hauberge war im 19. Jhdt. Die Flächen wurden auch als Tierweide und Ackerflächen genutzt.</a:t>
            </a:r>
          </a:p>
          <a:p>
            <a:pPr>
              <a:buFont typeface="Wingdings"/>
              <a:buNone/>
              <a:defRPr/>
            </a:pPr>
            <a:endParaRPr lang="de-DE" dirty="0"/>
          </a:p>
          <a:p>
            <a:pPr>
              <a:buFont typeface="Wingdings"/>
              <a:buChar char="Ø"/>
              <a:defRPr/>
            </a:pPr>
            <a:r>
              <a:rPr lang="de-DE" dirty="0"/>
              <a:t> </a:t>
            </a:r>
            <a:r>
              <a:rPr lang="de-DE" dirty="0" err="1"/>
              <a:t>Zeidlerwesen</a:t>
            </a:r>
            <a:r>
              <a:rPr lang="de-DE" dirty="0"/>
              <a:t>: Waldimkerei – die Bienen „wohnen“ in Baumhöhlen, die von den Zeidlern in alte Bäume geschlagen wurden. Seit dem Frühmittelalter wird diese Form der Imkerei betrieben. Damals war Honig der einzige Süßstoff!</a:t>
            </a:r>
            <a:endParaRPr dirty="0"/>
          </a:p>
          <a:p>
            <a:pPr>
              <a:buFont typeface="Wingdings"/>
              <a:buNone/>
              <a:defRPr/>
            </a:pPr>
            <a:endParaRPr lang="de-DE" dirty="0"/>
          </a:p>
          <a:p>
            <a:pPr>
              <a:buFont typeface="Wingdings"/>
              <a:buChar char="Ø"/>
              <a:defRPr/>
            </a:pPr>
            <a:r>
              <a:rPr lang="de-DE" dirty="0"/>
              <a:t> Agroforst im Offenland: </a:t>
            </a:r>
          </a:p>
          <a:p>
            <a:pPr>
              <a:buFont typeface="Wingdings"/>
              <a:buNone/>
              <a:defRPr/>
            </a:pPr>
            <a:r>
              <a:rPr lang="de-DE" dirty="0"/>
              <a:t>a) Beispiel Historische AFS: Hecken-(Knick-)</a:t>
            </a:r>
            <a:r>
              <a:rPr lang="de-DE" dirty="0" err="1"/>
              <a:t>nutzung</a:t>
            </a:r>
            <a:r>
              <a:rPr lang="de-DE" dirty="0"/>
              <a:t>: Knicks wurden zur Abgrenzung von </a:t>
            </a:r>
            <a:r>
              <a:rPr lang="de-DE" dirty="0" err="1"/>
              <a:t>ldw</a:t>
            </a:r>
            <a:r>
              <a:rPr lang="de-DE" dirty="0"/>
              <a:t>. Flächen angelegt. Das sind mit Sträuchern bepflanzte etwa 0,8-1m hohe Erdwälle. Damit die Hecken/Wälle sehr dicht wurden (so konnte das Vieh nicht auf die Nachbarflächen gelangen), wurden die Sträucher mit dem Beil unten gekerbt, so dass sie ge</a:t>
            </a:r>
            <a:r>
              <a:rPr lang="de-DE" b="1" dirty="0"/>
              <a:t>knick</a:t>
            </a:r>
            <a:r>
              <a:rPr lang="de-DE" dirty="0"/>
              <a:t>t und miteinander verflochten werden konnten. Eichen wurden z.B. für die Nutzung als Hart-/Bauholz zwischen drin gepflanzt. Die Hölzer wurden als Brenn-, Bau- und </a:t>
            </a:r>
            <a:r>
              <a:rPr lang="de-DE" dirty="0" err="1"/>
              <a:t>Werkholz</a:t>
            </a:r>
            <a:r>
              <a:rPr lang="de-DE" dirty="0"/>
              <a:t> verwendet – alle 15 Jahre wurden die Hecken auf den Stock gesetzt. Einziges Brennmaterial neben Torf, Holzschlag in den bereits stark reduzierten Wäldern wurde verboten (17. </a:t>
            </a:r>
            <a:r>
              <a:rPr lang="de-DE" dirty="0" err="1"/>
              <a:t>Jhdt</a:t>
            </a:r>
            <a:r>
              <a:rPr lang="de-DE" dirty="0"/>
              <a:t>).</a:t>
            </a:r>
            <a:endParaRPr dirty="0"/>
          </a:p>
          <a:p>
            <a:pPr marL="0" indent="0">
              <a:buFont typeface="Wingdings" panose="05000000000000000000" pitchFamily="2" charset="2"/>
              <a:buNone/>
              <a:defRPr/>
            </a:pPr>
            <a:r>
              <a:rPr lang="de-DE" dirty="0"/>
              <a:t>b) Beispiel Moderne AFS: Baumreihen in Ackerkulturen</a:t>
            </a:r>
          </a:p>
          <a:p>
            <a:pPr marL="171450" indent="-171450">
              <a:buFont typeface="Wingdings" panose="05000000000000000000" pitchFamily="2" charset="2"/>
              <a:buChar char="Ø"/>
              <a:defRPr/>
            </a:pPr>
            <a:endParaRPr lang="de-DE" dirty="0"/>
          </a:p>
          <a:p>
            <a:pPr marL="171450" indent="-171450">
              <a:buFont typeface="Wingdings" panose="05000000000000000000" pitchFamily="2" charset="2"/>
              <a:buChar char="Ø"/>
              <a:defRPr/>
            </a:pPr>
            <a:r>
              <a:rPr lang="de-DE" dirty="0"/>
              <a:t>Streuobstwiesen ist eine Sonderform der Agroforstwirtschaft</a:t>
            </a:r>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5</a:t>
            </a:fld>
            <a:endParaRPr lang="de-D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marR="0" lvl="0" indent="-17145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200" dirty="0"/>
              <a:t>Überlastung der Systeme: z.B. durch Überweidung von Wald</a:t>
            </a:r>
            <a:endParaRPr lang="de-DE" dirty="0"/>
          </a:p>
          <a:p>
            <a:pPr marL="171450" indent="-171450">
              <a:buFont typeface="Arial" panose="020B0604020202020204" pitchFamily="34" charset="0"/>
              <a:buChar char="•"/>
            </a:pPr>
            <a:r>
              <a:rPr lang="de-DE" dirty="0"/>
              <a:t>Globalisierung: Import von Gerbrinde aus dem Ausland</a:t>
            </a:r>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6</a:t>
            </a:fld>
            <a:endParaRPr lang="de-DE"/>
          </a:p>
        </p:txBody>
      </p:sp>
    </p:spTree>
    <p:extLst>
      <p:ext uri="{BB962C8B-B14F-4D97-AF65-F5344CB8AC3E}">
        <p14:creationId xmlns:p14="http://schemas.microsoft.com/office/powerpoint/2010/main" val="41853102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lvl="0">
              <a:defRPr/>
            </a:pPr>
            <a:r>
              <a:rPr lang="de-DE" b="1" dirty="0" err="1"/>
              <a:t>Silvoarable</a:t>
            </a:r>
            <a:r>
              <a:rPr lang="de-DE" b="1" dirty="0"/>
              <a:t> Systeme</a:t>
            </a:r>
            <a:r>
              <a:rPr lang="de-DE" dirty="0"/>
              <a:t>: Gehölze und annuelle landwirtschaftliche / gartenbauliche Kulturen</a:t>
            </a:r>
            <a:endParaRPr dirty="0"/>
          </a:p>
          <a:p>
            <a:pPr lvl="0">
              <a:defRPr/>
            </a:pPr>
            <a:endParaRPr lang="de-DE" dirty="0"/>
          </a:p>
          <a:p>
            <a:pPr lvl="0">
              <a:defRPr/>
            </a:pPr>
            <a:r>
              <a:rPr lang="de-DE" b="1" dirty="0" err="1"/>
              <a:t>Silvopastorale</a:t>
            </a:r>
            <a:r>
              <a:rPr lang="de-DE" b="1" dirty="0"/>
              <a:t> Systeme</a:t>
            </a:r>
            <a:r>
              <a:rPr lang="de-DE" dirty="0"/>
              <a:t>: Gehölze und Weideflächen (Tierhaltung)</a:t>
            </a:r>
            <a:endParaRPr dirty="0"/>
          </a:p>
          <a:p>
            <a:pPr>
              <a:defRPr/>
            </a:pPr>
            <a:endParaRPr lang="de-DE" dirty="0"/>
          </a:p>
          <a:p>
            <a:pPr lvl="0">
              <a:defRPr/>
            </a:pPr>
            <a:r>
              <a:rPr lang="de-DE" b="1" dirty="0"/>
              <a:t>Agro-Silvo-Pastorale Systeme</a:t>
            </a:r>
            <a:r>
              <a:rPr lang="de-DE" dirty="0"/>
              <a:t>: Gehölze, Ackerfrüchte und Tierhaltung: Bsp. </a:t>
            </a:r>
            <a:r>
              <a:rPr lang="de-DE" dirty="0" err="1"/>
              <a:t>Dehesas</a:t>
            </a:r>
            <a:r>
              <a:rPr lang="de-DE" dirty="0"/>
              <a:t> in Spanien: die ausgedehnten savannenähnlichen Grünflächen zwischen den Bäumen werden überwiegend für die Weidewirtschaft genutzt, wodurch neben der Erzeugung unterschiedlicher Tierprodukte u.a. eine Verbuschung der offenen Flächen effektiv verhindert wird. Ergänzt wird dieses System durch den wiederkehrenden Anbau unterschiedlicher Ackerfrüchte (z.B. Getreide oder </a:t>
            </a:r>
            <a:r>
              <a:rPr lang="de-DE" dirty="0" err="1"/>
              <a:t>Legumiosen</a:t>
            </a:r>
            <a:r>
              <a:rPr lang="de-DE" dirty="0"/>
              <a:t> als ergänzendes Grünfutter), typischerweise in Zyklen von 3-6 Jahren (</a:t>
            </a:r>
            <a:r>
              <a:rPr lang="de-DE" u="sng" dirty="0">
                <a:hlinkClick r:id="rId3" tooltip="Olea, L.; Miguel-Ayanz, A. S. (2006): The Spanish dehesa – A traditional Mediterranean silvopastoral system linking production and nature conservation. Proceedings of the 21st General Meeting of the European Grassland Federation held in April 2006 in Badajoz, Spain : 1-15."/>
              </a:rPr>
              <a:t>Olea et al., 2006</a:t>
            </a:r>
            <a:r>
              <a:rPr lang="de-DE" dirty="0"/>
              <a:t>). Dieses System ist weniger verbreitet.</a:t>
            </a:r>
            <a:endParaRPr dirty="0"/>
          </a:p>
          <a:p>
            <a:pPr>
              <a:defRPr/>
            </a:pPr>
            <a:endParaRPr lang="de-DE" dirty="0"/>
          </a:p>
          <a:p>
            <a:pPr>
              <a:defRPr/>
            </a:pPr>
            <a:r>
              <a:rPr lang="de-DE" b="1" dirty="0" err="1"/>
              <a:t>Syntropisch-sukzessionale</a:t>
            </a:r>
            <a:r>
              <a:rPr lang="de-DE" b="1" dirty="0"/>
              <a:t> Systeme</a:t>
            </a:r>
            <a:r>
              <a:rPr lang="de-DE" dirty="0"/>
              <a:t>: Ein in den Tropen gängiges System, in Deutschland noch selten (s. z.B. Betrieb </a:t>
            </a:r>
            <a:r>
              <a:rPr lang="de-DE" dirty="0" err="1"/>
              <a:t>Gut&amp;Bösl</a:t>
            </a:r>
            <a:r>
              <a:rPr lang="de-DE" dirty="0"/>
              <a:t>). </a:t>
            </a:r>
          </a:p>
          <a:p>
            <a:pPr>
              <a:defRPr/>
            </a:pPr>
            <a:r>
              <a:rPr lang="de-DE" i="1" dirty="0"/>
              <a:t>…stellt ein sehr intensives Anbaukonzept dar, welches sich die Natur als Vorbild für den Anbau nimmt. Böden bleiben daher grundsätzlich bedeckt und im besten Fall bewurzelt. Dieser Bodenschutz beugt Erosion vor, hält die Feuchtigkeit im Boden, belebt die Bodenaktivität, führt kontinuierlich Nährstoffe dem Boden wieder zu, unterdrückt Unkräuter, verbessert die Bodenstruktur und die Aufnahmefähigkeit von Wasser. Beim Betrachten von Flächen, die so bearbeitet werden, ist vorwiegend Wald zu sehen – denn letztendlich sind </a:t>
            </a:r>
            <a:r>
              <a:rPr lang="de-DE" i="1" dirty="0" err="1"/>
              <a:t>syntropisch</a:t>
            </a:r>
            <a:r>
              <a:rPr lang="de-DE" i="1" dirty="0"/>
              <a:t> angelegte Flächen Waldgärten, die die Landwirtschaft mit der Forstwirtschaft verbinden. Zentral für dieses System sind Bäume und das Prinzip der Pflanzensukzession. In der Natur wird jede Brachfläche zuerst von Pionierpflanzen besiedelt. Diese ermöglichen die sukzessive Etablierung anderer, anspruchsvoller Pflanzengemeinschaften. Dieser Prozess zieht sich fort bis sich der Wald etabliert hat. Erfahrungen zeigen, dass das Land am „produktivsten“ in einem halboffenen Waldsystem wirken kann. Die oberen Baumkronen lassen noch genügend Licht auf alle “Etagen” des Waldes fallen, in denen zusätzlich geerntet werden kann. Z.B. Gemüse oder Getreide am Boden, Beeren an mehrjährigen Stauden, Obst und ganze Bäume zur Weiterverarbeitung. Dabei wirkt sich die Ernte positiv auf die Regeneration des Öko- </a:t>
            </a:r>
            <a:r>
              <a:rPr lang="de-DE" i="1" dirty="0" err="1"/>
              <a:t>systems</a:t>
            </a:r>
            <a:r>
              <a:rPr lang="de-DE" i="1" dirty="0"/>
              <a:t> aus </a:t>
            </a:r>
            <a:r>
              <a:rPr lang="de-DE" dirty="0"/>
              <a:t>(https://followfood.de/bewegung/nachhaltigkeits-abc/eintrag/syntropische-landwirtschaft.html) </a:t>
            </a:r>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7</a:t>
            </a:fld>
            <a:endParaRPr lang="de-DE"/>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lvl="0">
              <a:defRPr/>
            </a:pPr>
            <a:r>
              <a:rPr lang="de-DE" b="1" dirty="0"/>
              <a:t>Anschauungsbeispiele - </a:t>
            </a:r>
            <a:r>
              <a:rPr lang="de-DE" b="1" dirty="0" err="1"/>
              <a:t>Silvoarable</a:t>
            </a:r>
            <a:r>
              <a:rPr lang="de-DE" b="1" dirty="0"/>
              <a:t> Systeme</a:t>
            </a:r>
            <a:r>
              <a:rPr lang="de-DE" dirty="0"/>
              <a:t>: Gehölze und annuelle landwirtschaftliche / gartenbauliche Kulturen</a:t>
            </a:r>
            <a:endParaRPr dirty="0"/>
          </a:p>
          <a:p>
            <a:pPr lvl="0">
              <a:defRPr/>
            </a:pPr>
            <a:endParaRPr lang="de-DE" dirty="0"/>
          </a:p>
          <a:p>
            <a:pPr lvl="0">
              <a:defRPr/>
            </a:pPr>
            <a:endParaRPr lang="de-DE" dirty="0"/>
          </a:p>
          <a:p>
            <a:pPr lvl="0">
              <a:defRPr/>
            </a:pPr>
            <a:endParaRPr lang="de-DE" dirty="0"/>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8</a:t>
            </a:fld>
            <a:endParaRPr lang="de-DE"/>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lvl="0">
              <a:defRPr/>
            </a:pPr>
            <a:r>
              <a:rPr lang="de-DE" b="1" dirty="0"/>
              <a:t>Anschauungsbeispiele - </a:t>
            </a:r>
            <a:r>
              <a:rPr lang="de-DE" b="1" dirty="0" err="1"/>
              <a:t>Silvopastorale</a:t>
            </a:r>
            <a:r>
              <a:rPr lang="de-DE" b="1" dirty="0"/>
              <a:t> Systeme</a:t>
            </a:r>
            <a:r>
              <a:rPr lang="de-DE" dirty="0"/>
              <a:t>: Gehölze und Weideflächen (Tierhaltung)</a:t>
            </a:r>
            <a:endParaRPr dirty="0"/>
          </a:p>
          <a:p>
            <a:pPr lvl="0">
              <a:defRPr/>
            </a:pPr>
            <a:endParaRPr lang="de-DE" dirty="0"/>
          </a:p>
          <a:p>
            <a:pPr lvl="0">
              <a:defRPr/>
            </a:pPr>
            <a:r>
              <a:rPr lang="de-DE" dirty="0"/>
              <a:t>Foto: Baumreihen im Hühnerauslauf bzw. auf der Schweinewiese, Rico Hübner, </a:t>
            </a:r>
            <a:r>
              <a:rPr lang="de-DE" dirty="0" err="1"/>
              <a:t>DeFAF</a:t>
            </a:r>
            <a:endParaRPr lang="de-DE" dirty="0"/>
          </a:p>
          <a:p>
            <a:pPr lvl="0">
              <a:defRPr/>
            </a:pPr>
            <a:endParaRPr lang="de-DE" dirty="0"/>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9</a:t>
            </a:fld>
            <a:endParaRPr lang="de-DE"/>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dirty="0"/>
              <a:t>Bildquelle: https://pixabay.com/de/photos/frage-fragezeichen-hilfe-antwort-2309040/, </a:t>
            </a:r>
            <a:r>
              <a:rPr lang="de-DE" dirty="0" err="1"/>
              <a:t>download</a:t>
            </a:r>
            <a:r>
              <a:rPr lang="de-DE" dirty="0"/>
              <a:t> 20.09.21</a:t>
            </a:r>
          </a:p>
          <a:p>
            <a:pPr>
              <a:defRPr/>
            </a:pPr>
            <a:endParaRPr lang="de-DE" dirty="0"/>
          </a:p>
          <a:p>
            <a:pPr>
              <a:defRPr/>
            </a:pPr>
            <a:r>
              <a:rPr lang="de-DE" dirty="0"/>
              <a:t>Hier könnte z.B. ein Tafelbild entworfen werden, etwa im Stil der folgenden Folie. Da hier der Fokus auf der Anpassung hinsichtlich der Klimawandelauswirkungen sein soll, bietet es sich an, zuerst auf die entsprechenden Vorteile einzugehen und diese zu besprechen. Ergänzend und ebenfalls wichtig sind die weiteren Vorteile von Agroforst wie </a:t>
            </a:r>
            <a:r>
              <a:rPr lang="de-DE" dirty="0" err="1"/>
              <a:t>Biodiv</a:t>
            </a:r>
            <a:r>
              <a:rPr lang="de-DE" dirty="0"/>
              <a:t> und Klimaschutz, Landschaftsbild/Erholungswert.</a:t>
            </a:r>
            <a:endParaRPr dirty="0"/>
          </a:p>
          <a:p>
            <a:pPr>
              <a:defRPr/>
            </a:pPr>
            <a:endParaRPr lang="de-DE" dirty="0"/>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11</a:t>
            </a:fld>
            <a:endParaRPr lang="de-DE"/>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6.jp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jp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preserve="1" userDrawn="1">
  <p:cSld name="Titelfolie">
    <p:spTree>
      <p:nvGrpSpPr>
        <p:cNvPr id="1" name=""/>
        <p:cNvGrpSpPr/>
        <p:nvPr/>
      </p:nvGrpSpPr>
      <p:grpSpPr bwMode="auto">
        <a:xfrm>
          <a:off x="0" y="0"/>
          <a:ext cx="0" cy="0"/>
          <a:chOff x="0" y="0"/>
          <a:chExt cx="0" cy="0"/>
        </a:xfrm>
      </p:grpSpPr>
      <p:sp>
        <p:nvSpPr>
          <p:cNvPr id="4" name="Titel 1"/>
          <p:cNvSpPr>
            <a:spLocks noGrp="1"/>
          </p:cNvSpPr>
          <p:nvPr>
            <p:ph type="ctrTitle"/>
          </p:nvPr>
        </p:nvSpPr>
        <p:spPr bwMode="auto">
          <a:xfrm>
            <a:off x="1524000" y="1354666"/>
            <a:ext cx="9144000" cy="2201849"/>
          </a:xfrm>
          <a:prstGeom prst="rect">
            <a:avLst/>
          </a:prstGeom>
        </p:spPr>
        <p:txBody>
          <a:bodyPr anchor="t">
            <a:normAutofit/>
          </a:bodyPr>
          <a:lstStyle>
            <a:lvl1pPr algn="ctr">
              <a:defRPr sz="5400"/>
            </a:lvl1pPr>
          </a:lstStyle>
          <a:p>
            <a:pPr>
              <a:defRPr/>
            </a:pPr>
            <a:r>
              <a:rPr lang="de-DE"/>
              <a:t>Mastertitelformat bearbeiten</a:t>
            </a:r>
          </a:p>
        </p:txBody>
      </p:sp>
      <p:pic>
        <p:nvPicPr>
          <p:cNvPr id="5" name="Grafik 9"/>
          <p:cNvPicPr>
            <a:picLocks noChangeAspect="1"/>
          </p:cNvPicPr>
          <p:nvPr userDrawn="1"/>
        </p:nvPicPr>
        <p:blipFill>
          <a:blip r:embed="rId2"/>
          <a:stretch/>
        </p:blipFill>
        <p:spPr bwMode="auto">
          <a:xfrm>
            <a:off x="9852660" y="4800437"/>
            <a:ext cx="2328469" cy="2057989"/>
          </a:xfrm>
          <a:prstGeom prst="rect">
            <a:avLst/>
          </a:prstGeom>
        </p:spPr>
      </p:pic>
      <p:sp>
        <p:nvSpPr>
          <p:cNvPr id="6" name="Textfeld 11"/>
          <p:cNvSpPr>
            <a:spLocks noAdjustHandles="1"/>
          </p:cNvSpPr>
          <p:nvPr userDrawn="1"/>
        </p:nvSpPr>
        <p:spPr bwMode="auto">
          <a:xfrm>
            <a:off x="440055" y="4980243"/>
            <a:ext cx="3166110" cy="261610"/>
          </a:xfrm>
          <a:prstGeom prst="rect">
            <a:avLst/>
          </a:prstGeom>
          <a:noFill/>
        </p:spPr>
        <p:txBody>
          <a:bodyPr wrap="square" rtlCol="0">
            <a:spAutoFit/>
          </a:bodyPr>
          <a:lstStyle/>
          <a:p>
            <a:pPr>
              <a:defRPr/>
            </a:pPr>
            <a:r>
              <a:rPr lang="de-DE" sz="1100">
                <a:latin typeface="Times New Roman"/>
                <a:cs typeface="Times New Roman"/>
              </a:rPr>
              <a:t>Ein Gemeinschaftsprojekt von:</a:t>
            </a:r>
          </a:p>
        </p:txBody>
      </p:sp>
      <p:sp>
        <p:nvSpPr>
          <p:cNvPr id="7" name="Textfeld 12"/>
          <p:cNvSpPr>
            <a:spLocks noAdjustHandles="1"/>
          </p:cNvSpPr>
          <p:nvPr userDrawn="1"/>
        </p:nvSpPr>
        <p:spPr bwMode="auto">
          <a:xfrm>
            <a:off x="1524000" y="3665264"/>
            <a:ext cx="9144000" cy="1569660"/>
          </a:xfrm>
          <a:prstGeom prst="rect">
            <a:avLst/>
          </a:prstGeom>
          <a:noFill/>
        </p:spPr>
        <p:txBody>
          <a:bodyPr wrap="square" rtlCol="0">
            <a:spAutoFit/>
          </a:bodyPr>
          <a:lstStyle/>
          <a:p>
            <a:pPr algn="ctr">
              <a:defRPr/>
            </a:pPr>
            <a:r>
              <a:rPr lang="de-DE" sz="2400">
                <a:latin typeface="Calibri"/>
                <a:ea typeface="Calibri"/>
                <a:cs typeface="Times New Roman"/>
              </a:rPr>
              <a:t>Bildun</a:t>
            </a:r>
            <a:r>
              <a:rPr lang="de-DE" sz="2400">
                <a:solidFill>
                  <a:schemeClr val="accent1"/>
                </a:solidFill>
                <a:latin typeface="Calibri"/>
                <a:ea typeface="Calibri"/>
                <a:cs typeface="Times New Roman"/>
              </a:rPr>
              <a:t>G</a:t>
            </a:r>
            <a:r>
              <a:rPr lang="de-DE" sz="2400">
                <a:latin typeface="Calibri"/>
                <a:ea typeface="Calibri"/>
                <a:cs typeface="Times New Roman"/>
              </a:rPr>
              <a:t> zur </a:t>
            </a:r>
            <a:r>
              <a:rPr lang="de-DE" sz="2400">
                <a:solidFill>
                  <a:schemeClr val="accent1"/>
                </a:solidFill>
                <a:latin typeface="Calibri"/>
                <a:ea typeface="Calibri"/>
                <a:cs typeface="Times New Roman"/>
              </a:rPr>
              <a:t>N</a:t>
            </a:r>
            <a:r>
              <a:rPr lang="de-DE" sz="2400">
                <a:latin typeface="Calibri"/>
                <a:ea typeface="Calibri"/>
                <a:cs typeface="Times New Roman"/>
              </a:rPr>
              <a:t>achhalt</a:t>
            </a:r>
            <a:r>
              <a:rPr lang="de-DE" sz="2400">
                <a:solidFill>
                  <a:schemeClr val="accent1"/>
                </a:solidFill>
                <a:latin typeface="Calibri"/>
                <a:ea typeface="Calibri"/>
                <a:cs typeface="Times New Roman"/>
              </a:rPr>
              <a:t>I</a:t>
            </a:r>
            <a:r>
              <a:rPr lang="de-DE" sz="2400">
                <a:latin typeface="Calibri"/>
                <a:ea typeface="Calibri"/>
                <a:cs typeface="Times New Roman"/>
              </a:rPr>
              <a:t>gen </a:t>
            </a:r>
            <a:r>
              <a:rPr lang="de-DE" sz="2400">
                <a:solidFill>
                  <a:schemeClr val="accent1"/>
                </a:solidFill>
                <a:latin typeface="Calibri"/>
                <a:ea typeface="Calibri"/>
                <a:cs typeface="Times New Roman"/>
              </a:rPr>
              <a:t>A</a:t>
            </a:r>
            <a:r>
              <a:rPr lang="de-DE" sz="2400">
                <a:latin typeface="Calibri"/>
                <a:ea typeface="Calibri"/>
                <a:cs typeface="Times New Roman"/>
              </a:rPr>
              <a:t>npassung der </a:t>
            </a:r>
            <a:r>
              <a:rPr lang="de-DE" sz="2400">
                <a:solidFill>
                  <a:schemeClr val="accent1"/>
                </a:solidFill>
                <a:latin typeface="Calibri"/>
                <a:ea typeface="Calibri"/>
                <a:cs typeface="Times New Roman"/>
              </a:rPr>
              <a:t>L</a:t>
            </a:r>
            <a:r>
              <a:rPr lang="de-DE" sz="2400">
                <a:latin typeface="Calibri"/>
                <a:ea typeface="Calibri"/>
                <a:cs typeface="Times New Roman"/>
              </a:rPr>
              <a:t>andwirtschaft in Deutschland an den Klimawandel – Sensibilisieren, Informieren, Qualifizieren</a:t>
            </a:r>
            <a:endParaRPr lang="de-DE" sz="1100">
              <a:latin typeface="Calibri"/>
              <a:ea typeface="Calibri"/>
              <a:cs typeface="Times New Roman"/>
            </a:endParaRPr>
          </a:p>
          <a:p>
            <a:pPr algn="ctr">
              <a:defRPr/>
            </a:pPr>
            <a:r>
              <a:rPr lang="de-DE" sz="2400">
                <a:solidFill>
                  <a:schemeClr val="accent1"/>
                </a:solidFill>
                <a:latin typeface="Calibri"/>
                <a:ea typeface="Calibri"/>
                <a:cs typeface="Times New Roman"/>
              </a:rPr>
              <a:t>(GeNIAL)</a:t>
            </a:r>
            <a:endParaRPr lang="de-DE" sz="1100">
              <a:solidFill>
                <a:schemeClr val="accent1"/>
              </a:solidFill>
              <a:latin typeface="Calibri"/>
              <a:ea typeface="Calibri"/>
              <a:cs typeface="Times New Roman"/>
            </a:endParaRPr>
          </a:p>
          <a:p>
            <a:pPr algn="ctr">
              <a:defRPr/>
            </a:pPr>
            <a:endParaRPr lang="de-DE" sz="2400"/>
          </a:p>
        </p:txBody>
      </p:sp>
      <p:pic>
        <p:nvPicPr>
          <p:cNvPr id="8" name="Grafik 10"/>
          <p:cNvPicPr>
            <a:picLocks noChangeAspect="1"/>
          </p:cNvPicPr>
          <p:nvPr userDrawn="1"/>
        </p:nvPicPr>
        <p:blipFill>
          <a:blip r:embed="rId3"/>
          <a:stretch/>
        </p:blipFill>
        <p:spPr bwMode="auto">
          <a:xfrm>
            <a:off x="672662" y="5934368"/>
            <a:ext cx="2499089" cy="415245"/>
          </a:xfrm>
          <a:prstGeom prst="rect">
            <a:avLst/>
          </a:prstGeom>
        </p:spPr>
      </p:pic>
      <p:pic>
        <p:nvPicPr>
          <p:cNvPr id="9" name="Grafik 14"/>
          <p:cNvPicPr>
            <a:picLocks noChangeAspect="1"/>
          </p:cNvPicPr>
          <p:nvPr userDrawn="1"/>
        </p:nvPicPr>
        <p:blipFill>
          <a:blip r:embed="rId4"/>
          <a:stretch/>
        </p:blipFill>
        <p:spPr bwMode="auto">
          <a:xfrm>
            <a:off x="3735728" y="5790078"/>
            <a:ext cx="1407078" cy="703822"/>
          </a:xfrm>
          <a:prstGeom prst="rect">
            <a:avLst/>
          </a:prstGeom>
        </p:spPr>
      </p:pic>
      <p:pic>
        <p:nvPicPr>
          <p:cNvPr id="10" name="Grafik 15"/>
          <p:cNvPicPr>
            <a:picLocks noChangeAspect="1"/>
          </p:cNvPicPr>
          <p:nvPr userDrawn="1"/>
        </p:nvPicPr>
        <p:blipFill>
          <a:blip r:embed="rId5"/>
          <a:stretch/>
        </p:blipFill>
        <p:spPr bwMode="auto">
          <a:xfrm>
            <a:off x="5706784" y="5897843"/>
            <a:ext cx="817193" cy="451770"/>
          </a:xfrm>
          <a:prstGeom prst="rect">
            <a:avLst/>
          </a:prstGeom>
        </p:spPr>
      </p:pic>
      <p:pic>
        <p:nvPicPr>
          <p:cNvPr id="11" name="Grafik 16"/>
          <p:cNvPicPr/>
          <p:nvPr userDrawn="1"/>
        </p:nvPicPr>
        <p:blipFill>
          <a:blip r:embed="rId6"/>
          <a:stretch/>
        </p:blipFill>
        <p:spPr bwMode="auto">
          <a:xfrm>
            <a:off x="7087955" y="5633544"/>
            <a:ext cx="1503395" cy="768131"/>
          </a:xfrm>
          <a:prstGeom prst="rect">
            <a:avLst/>
          </a:prstGeom>
        </p:spPr>
      </p:pic>
      <p:pic>
        <p:nvPicPr>
          <p:cNvPr id="12" name="Grafik 17"/>
          <p:cNvPicPr>
            <a:picLocks noChangeAspect="1"/>
          </p:cNvPicPr>
          <p:nvPr userDrawn="1"/>
        </p:nvPicPr>
        <p:blipFill>
          <a:blip r:embed="rId7"/>
          <a:stretch/>
        </p:blipFill>
        <p:spPr bwMode="auto">
          <a:xfrm>
            <a:off x="9532882" y="153416"/>
            <a:ext cx="2504247" cy="1041139"/>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preserve="1" userDrawn="1">
  <p:cSld name="Titel und Inhalt">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Inhaltsplatzhalter 2"/>
          <p:cNvSpPr>
            <a:spLocks noGrp="1"/>
          </p:cNvSpPr>
          <p:nvPr>
            <p:ph idx="1"/>
          </p:nvPr>
        </p:nvSpPr>
        <p:spPr bwMode="auto">
          <a:xfrm>
            <a:off x="838200" y="1421477"/>
            <a:ext cx="10515600" cy="4713923"/>
          </a:xfrm>
          <a:prstGeom prst="rect">
            <a:avLst/>
          </a:prstGeo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cxnSp>
        <p:nvCxnSpPr>
          <p:cNvPr id="6" name="Gerader Verbinder 7"/>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Textfeld 8"/>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
        <p:nvSpPr>
          <p:cNvPr id="8" name="Titel 3"/>
          <p:cNvSpPr>
            <a:spLocks noGrp="1"/>
          </p:cNvSpPr>
          <p:nvPr>
            <p:ph type="title"/>
          </p:nvPr>
        </p:nvSpPr>
        <p:spPr bwMode="auto">
          <a:xfrm>
            <a:off x="838200" y="365125"/>
            <a:ext cx="10515600" cy="1325563"/>
          </a:xfrm>
          <a:prstGeom prst="rect">
            <a:avLst/>
          </a:prstGeom>
        </p:spPr>
        <p:txBody>
          <a:bodyPr/>
          <a:lstStyle/>
          <a:p>
            <a:pPr>
              <a:defRPr/>
            </a:pPr>
            <a:r>
              <a:rPr lang="de-DE"/>
              <a:t>Mastertitelformat bearbeiten</a:t>
            </a:r>
            <a:endParaRPr/>
          </a:p>
        </p:txBody>
      </p:sp>
      <p:sp>
        <p:nvSpPr>
          <p:cNvPr id="9" name="Fußzeilenplatzhalter 4"/>
          <p:cNvSpPr>
            <a:spLocks noGrp="1"/>
          </p:cNvSpPr>
          <p:nvPr>
            <p:ph type="ftr" sz="quarter" idx="10"/>
          </p:nvPr>
        </p:nvSpPr>
        <p:spPr bwMode="auto"/>
        <p:txBody>
          <a:bodyPr/>
          <a:lstStyle/>
          <a:p>
            <a:pPr>
              <a:defRPr/>
            </a:pPr>
            <a:r>
              <a:rPr lang="de-DE"/>
              <a:t>Agroforst</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type="obj" preserve="1" userDrawn="1">
  <p:cSld name="Arbeitsauftrag">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Titel 1"/>
          <p:cNvSpPr>
            <a:spLocks noGrp="1"/>
          </p:cNvSpPr>
          <p:nvPr>
            <p:ph type="title" hasCustomPrompt="1"/>
          </p:nvPr>
        </p:nvSpPr>
        <p:spPr bwMode="auto">
          <a:xfrm>
            <a:off x="838200" y="365125"/>
            <a:ext cx="9701462" cy="918528"/>
          </a:xfrm>
          <a:prstGeom prst="rect">
            <a:avLst/>
          </a:prstGeom>
        </p:spPr>
        <p:txBody>
          <a:bodyPr anchor="ctr">
            <a:normAutofit/>
          </a:bodyPr>
          <a:lstStyle>
            <a:lvl1pPr>
              <a:defRPr sz="3600" b="0">
                <a:solidFill>
                  <a:schemeClr val="accent1"/>
                </a:solidFill>
              </a:defRPr>
            </a:lvl1pPr>
          </a:lstStyle>
          <a:p>
            <a:pPr>
              <a:defRPr/>
            </a:pPr>
            <a:r>
              <a:rPr lang="de-DE"/>
              <a:t>Arbeitsauftrag</a:t>
            </a:r>
            <a:endParaRPr/>
          </a:p>
        </p:txBody>
      </p:sp>
      <p:sp>
        <p:nvSpPr>
          <p:cNvPr id="6" name="Inhaltsplatzhalter 2"/>
          <p:cNvSpPr>
            <a:spLocks noGrp="1"/>
          </p:cNvSpPr>
          <p:nvPr>
            <p:ph idx="1"/>
          </p:nvPr>
        </p:nvSpPr>
        <p:spPr bwMode="auto">
          <a:xfrm>
            <a:off x="838200" y="1463040"/>
            <a:ext cx="10515600" cy="4713923"/>
          </a:xfrm>
          <a:prstGeom prst="rect">
            <a:avLst/>
          </a:prstGeo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pic>
        <p:nvPicPr>
          <p:cNvPr id="7" name="Grafik 6"/>
          <p:cNvPicPr>
            <a:picLocks noChangeAspect="1"/>
          </p:cNvPicPr>
          <p:nvPr userDrawn="1"/>
        </p:nvPicPr>
        <p:blipFill>
          <a:blip r:embed="rId3"/>
          <a:stretch/>
        </p:blipFill>
        <p:spPr bwMode="auto">
          <a:xfrm flipH="1">
            <a:off x="10629899" y="348299"/>
            <a:ext cx="723900" cy="723900"/>
          </a:xfrm>
          <a:prstGeom prst="rect">
            <a:avLst/>
          </a:prstGeom>
        </p:spPr>
      </p:pic>
      <p:cxnSp>
        <p:nvCxnSpPr>
          <p:cNvPr id="8" name="Gerader Verbinder 7"/>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feld 8"/>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
        <p:nvSpPr>
          <p:cNvPr id="10" name="Fußzeilenplatzhalter 3"/>
          <p:cNvSpPr>
            <a:spLocks noGrp="1"/>
          </p:cNvSpPr>
          <p:nvPr>
            <p:ph type="ftr" sz="quarter" idx="10"/>
          </p:nvPr>
        </p:nvSpPr>
        <p:spPr bwMode="auto"/>
        <p:txBody>
          <a:bodyPr/>
          <a:lstStyle/>
          <a:p>
            <a:pPr>
              <a:defRPr/>
            </a:pPr>
            <a:r>
              <a:rPr lang="de-DE"/>
              <a:t>Agroforst</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preserve="1" userDrawn="1">
  <p:cSld name="Zwei Inhalte">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Inhaltsplatzhalter 2"/>
          <p:cNvSpPr>
            <a:spLocks noGrp="1"/>
          </p:cNvSpPr>
          <p:nvPr>
            <p:ph sz="half" idx="1"/>
          </p:nvPr>
        </p:nvSpPr>
        <p:spPr bwMode="auto">
          <a:xfrm>
            <a:off x="838200" y="1463040"/>
            <a:ext cx="5181600" cy="4713923"/>
          </a:xfrm>
          <a:prstGeom prst="rect">
            <a:avLst/>
          </a:prstGeo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6" name="Inhaltsplatzhalter 3"/>
          <p:cNvSpPr>
            <a:spLocks noGrp="1"/>
          </p:cNvSpPr>
          <p:nvPr>
            <p:ph sz="half" idx="2"/>
          </p:nvPr>
        </p:nvSpPr>
        <p:spPr bwMode="auto">
          <a:xfrm>
            <a:off x="6172200" y="1463040"/>
            <a:ext cx="5181600" cy="4713923"/>
          </a:xfrm>
          <a:prstGeom prst="rect">
            <a:avLst/>
          </a:prstGeo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7" name="Titel 1"/>
          <p:cNvSpPr>
            <a:spLocks noGrp="1"/>
          </p:cNvSpPr>
          <p:nvPr>
            <p:ph type="title"/>
          </p:nvPr>
        </p:nvSpPr>
        <p:spPr bwMode="auto">
          <a:xfrm>
            <a:off x="838200" y="365125"/>
            <a:ext cx="10515600" cy="918528"/>
          </a:xfrm>
          <a:prstGeom prst="rect">
            <a:avLst/>
          </a:prstGeom>
        </p:spPr>
        <p:txBody>
          <a:bodyPr anchor="ctr">
            <a:normAutofit/>
          </a:bodyPr>
          <a:lstStyle>
            <a:lvl1pPr>
              <a:defRPr sz="3600" b="0">
                <a:solidFill>
                  <a:schemeClr val="accent1"/>
                </a:solidFill>
              </a:defRPr>
            </a:lvl1pPr>
          </a:lstStyle>
          <a:p>
            <a:pPr>
              <a:defRPr/>
            </a:pPr>
            <a:r>
              <a:rPr lang="de-DE"/>
              <a:t>Mastertitelformat bearbeiten</a:t>
            </a:r>
          </a:p>
        </p:txBody>
      </p:sp>
      <p:cxnSp>
        <p:nvCxnSpPr>
          <p:cNvPr id="8" name="Gerader Verbinder 10"/>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feld 11"/>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
        <p:nvSpPr>
          <p:cNvPr id="10" name="Fußzeilenplatzhalter 1"/>
          <p:cNvSpPr>
            <a:spLocks noGrp="1"/>
          </p:cNvSpPr>
          <p:nvPr>
            <p:ph type="ftr" sz="quarter" idx="10"/>
          </p:nvPr>
        </p:nvSpPr>
        <p:spPr bwMode="auto"/>
        <p:txBody>
          <a:bodyPr/>
          <a:lstStyle/>
          <a:p>
            <a:pPr>
              <a:defRPr/>
            </a:pPr>
            <a:r>
              <a:rPr lang="de-DE"/>
              <a:t>Agroforst</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preserve="1" userDrawn="1">
  <p:cSld name="Nur Titel">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Titel 1"/>
          <p:cNvSpPr>
            <a:spLocks noGrp="1"/>
          </p:cNvSpPr>
          <p:nvPr>
            <p:ph type="title"/>
          </p:nvPr>
        </p:nvSpPr>
        <p:spPr bwMode="auto">
          <a:xfrm>
            <a:off x="838200" y="365125"/>
            <a:ext cx="10515600" cy="918528"/>
          </a:xfrm>
          <a:prstGeom prst="rect">
            <a:avLst/>
          </a:prstGeom>
        </p:spPr>
        <p:txBody>
          <a:bodyPr anchor="ctr">
            <a:normAutofit/>
          </a:bodyPr>
          <a:lstStyle>
            <a:lvl1pPr>
              <a:defRPr sz="3600" b="0">
                <a:solidFill>
                  <a:schemeClr val="accent1"/>
                </a:solidFill>
              </a:defRPr>
            </a:lvl1pPr>
          </a:lstStyle>
          <a:p>
            <a:pPr>
              <a:defRPr/>
            </a:pPr>
            <a:r>
              <a:rPr lang="de-DE"/>
              <a:t>Mastertitelformat bearbeiten</a:t>
            </a:r>
          </a:p>
        </p:txBody>
      </p:sp>
      <p:cxnSp>
        <p:nvCxnSpPr>
          <p:cNvPr id="6" name="Gerader Verbinder 6"/>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Textfeld 7"/>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
        <p:nvSpPr>
          <p:cNvPr id="8" name="Fußzeilenplatzhalter 1"/>
          <p:cNvSpPr>
            <a:spLocks noGrp="1"/>
          </p:cNvSpPr>
          <p:nvPr>
            <p:ph type="ftr" sz="quarter" idx="10"/>
          </p:nvPr>
        </p:nvSpPr>
        <p:spPr bwMode="auto"/>
        <p:txBody>
          <a:bodyPr/>
          <a:lstStyle/>
          <a:p>
            <a:pPr>
              <a:defRPr/>
            </a:pPr>
            <a:r>
              <a:rPr lang="de-DE"/>
              <a:t>Agroforst</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type="blank" preserve="1" userDrawn="1">
  <p:cSld name="Leer">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cxnSp>
        <p:nvCxnSpPr>
          <p:cNvPr id="5" name="Gerader Verbinder 4"/>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Textfeld 5"/>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4" name="Fußzeilenplatzhalter 1"/>
          <p:cNvSpPr>
            <a:spLocks noGrp="1"/>
          </p:cNvSpPr>
          <p:nvPr>
            <p:ph type="ftr" sz="quarter" idx="3"/>
          </p:nvPr>
        </p:nvSpPr>
        <p:spPr bwMode="auto">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r>
              <a:rPr lang="de-DE"/>
              <a:t>Agroforst</a:t>
            </a:r>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dt="0"/>
  <p:txStyles>
    <p:titleStyle>
      <a:lvl1pPr algn="l" defTabSz="914400">
        <a:lnSpc>
          <a:spcPct val="90000"/>
        </a:lnSpc>
        <a:spcBef>
          <a:spcPts val="0"/>
        </a:spcBef>
        <a:buNone/>
        <a:defRPr sz="4400">
          <a:solidFill>
            <a:schemeClr val="tx1"/>
          </a:solidFill>
          <a:latin typeface="+mj-lt"/>
          <a:ea typeface="+mj-ea"/>
          <a:cs typeface="+mj-cs"/>
        </a:defRPr>
      </a:lvl1pPr>
    </p:titleStyle>
    <p:body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jpg"/></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play.google.com/store/apps/details?id=org.binarypark.AgroforstAPP"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hyperlink" Target="https://itunes.apple.com/us/app/agroforst-app/id1284733753?l=de&amp;ls=1&amp;mt=8"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hyperlink" Target="https://agroforst-beratungsnetzwerk.de/" TargetMode="Externa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hyperlink" Target="https://agroforst-info.de/agroforstrechner/" TargetMode="Externa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hyperlink" Target="https://itunes.apple.com/us/app/agroforst-app/id1284733753?l=de&amp;ls=1&amp;mt=8" TargetMode="External"/><Relationship Id="rId2" Type="http://schemas.openxmlformats.org/officeDocument/2006/relationships/hyperlink" Target="https://play.google.com/store/apps/details?id=org.binarypark.AgroforstAPP"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2.jpg"/><Relationship Id="rId4" Type="http://schemas.openxmlformats.org/officeDocument/2006/relationships/image" Target="../media/image11.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6.jpg"/></Relationships>
</file>

<file path=ppt/slides/_rels/slide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8.jp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ctrTitle"/>
          </p:nvPr>
        </p:nvSpPr>
        <p:spPr bwMode="auto">
          <a:xfrm>
            <a:off x="1524000" y="1323473"/>
            <a:ext cx="9144000" cy="2233042"/>
          </a:xfrm>
        </p:spPr>
        <p:txBody>
          <a:bodyPr/>
          <a:lstStyle/>
          <a:p>
            <a:pPr>
              <a:defRPr/>
            </a:pPr>
            <a:r>
              <a:rPr lang="de-DE"/>
              <a:t>Anpassungsmaßnahme</a:t>
            </a:r>
            <a:br>
              <a:rPr lang="de-DE"/>
            </a:br>
            <a:r>
              <a:rPr lang="de-DE"/>
              <a:t>Agroforst</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10515600" cy="918528"/>
          </a:xfrm>
          <a:prstGeom prst="rect">
            <a:avLst/>
          </a:prstGeom>
        </p:spPr>
        <p:txBody>
          <a:bodyPr/>
          <a:lstStyle/>
          <a:p>
            <a:pPr>
              <a:defRPr/>
            </a:pPr>
            <a:r>
              <a:rPr lang="de-DE" sz="3600" dirty="0">
                <a:solidFill>
                  <a:schemeClr val="accent1"/>
                </a:solidFill>
              </a:rPr>
              <a:t>Und was hat Agroforst mit dem Klimawandel zu tun?</a:t>
            </a:r>
            <a:endParaRPr sz="3600" dirty="0">
              <a:solidFill>
                <a:schemeClr val="accent1"/>
              </a:solidFill>
            </a:endParaRPr>
          </a:p>
        </p:txBody>
      </p:sp>
      <p:sp>
        <p:nvSpPr>
          <p:cNvPr id="5" name="Inhaltsplatzhalter 2"/>
          <p:cNvSpPr>
            <a:spLocks noGrp="1"/>
          </p:cNvSpPr>
          <p:nvPr>
            <p:ph idx="1"/>
          </p:nvPr>
        </p:nvSpPr>
        <p:spPr bwMode="auto"/>
        <p:txBody>
          <a:bodyPr/>
          <a:lstStyle/>
          <a:p>
            <a:pPr marL="0" indent="0">
              <a:buNone/>
              <a:defRPr/>
            </a:pPr>
            <a:endParaRPr lang="de-DE" dirty="0"/>
          </a:p>
          <a:p>
            <a:pPr>
              <a:buFont typeface="Wingdings"/>
              <a:buChar char="Ø"/>
              <a:defRPr/>
            </a:pPr>
            <a:r>
              <a:rPr lang="de-DE" dirty="0"/>
              <a:t> Reduzierung der Effekte der folgenden Auswirkungen des Klimawandels durch Agroforstsysteme:</a:t>
            </a:r>
            <a:endParaRPr dirty="0"/>
          </a:p>
          <a:p>
            <a:pPr>
              <a:defRPr/>
            </a:pPr>
            <a:endParaRPr lang="de-DE" dirty="0"/>
          </a:p>
          <a:p>
            <a:pPr lvl="1">
              <a:defRPr/>
            </a:pPr>
            <a:r>
              <a:rPr lang="de-DE" sz="2800" b="1" dirty="0"/>
              <a:t>Starkniederschläge</a:t>
            </a:r>
            <a:endParaRPr dirty="0"/>
          </a:p>
          <a:p>
            <a:pPr lvl="1">
              <a:defRPr/>
            </a:pPr>
            <a:r>
              <a:rPr lang="de-DE" sz="2800" b="1" dirty="0"/>
              <a:t>Trockenheit</a:t>
            </a:r>
            <a:endParaRPr dirty="0"/>
          </a:p>
          <a:p>
            <a:pPr lvl="1">
              <a:defRPr/>
            </a:pPr>
            <a:r>
              <a:rPr lang="de-DE" sz="2800" b="1" dirty="0"/>
              <a:t>Hitze / Strahlung</a:t>
            </a:r>
            <a:endParaRPr dirty="0"/>
          </a:p>
          <a:p>
            <a:pPr lvl="1">
              <a:defRPr/>
            </a:pPr>
            <a:endParaRPr lang="de-DE" sz="2800" dirty="0"/>
          </a:p>
          <a:p>
            <a:pPr marL="457200" lvl="1" indent="0">
              <a:buNone/>
              <a:defRPr/>
            </a:pPr>
            <a:endParaRPr lang="de-DE" sz="2800" dirty="0"/>
          </a:p>
          <a:p>
            <a:pPr lvl="1">
              <a:defRPr/>
            </a:pPr>
            <a:endParaRPr lang="de-DE" dirty="0"/>
          </a:p>
        </p:txBody>
      </p:sp>
      <p:sp>
        <p:nvSpPr>
          <p:cNvPr id="6" name="Fußzeilenplatzhalter 3"/>
          <p:cNvSpPr>
            <a:spLocks noGrp="1"/>
          </p:cNvSpPr>
          <p:nvPr>
            <p:ph type="ftr" sz="quarter" idx="10"/>
          </p:nvPr>
        </p:nvSpPr>
        <p:spPr bwMode="auto"/>
        <p:txBody>
          <a:bodyPr/>
          <a:lstStyle/>
          <a:p>
            <a:pPr>
              <a:defRPr/>
            </a:pPr>
            <a:r>
              <a:rPr lang="de-DE"/>
              <a:t>Agroforst</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10515600" cy="918528"/>
          </a:xfrm>
          <a:prstGeom prst="rect">
            <a:avLst/>
          </a:prstGeom>
        </p:spPr>
        <p:txBody>
          <a:bodyPr/>
          <a:lstStyle/>
          <a:p>
            <a:pPr>
              <a:defRPr/>
            </a:pPr>
            <a:endParaRPr sz="3600" dirty="0">
              <a:solidFill>
                <a:schemeClr val="accent1"/>
              </a:solidFill>
            </a:endParaRPr>
          </a:p>
        </p:txBody>
      </p:sp>
      <p:sp>
        <p:nvSpPr>
          <p:cNvPr id="5" name="Inhaltsplatzhalter 2"/>
          <p:cNvSpPr>
            <a:spLocks noGrp="1"/>
          </p:cNvSpPr>
          <p:nvPr>
            <p:ph idx="1"/>
          </p:nvPr>
        </p:nvSpPr>
        <p:spPr bwMode="auto">
          <a:xfrm>
            <a:off x="306590" y="1261329"/>
            <a:ext cx="11885410" cy="4713923"/>
          </a:xfrm>
        </p:spPr>
        <p:txBody>
          <a:bodyPr/>
          <a:lstStyle/>
          <a:p>
            <a:pPr lvl="1">
              <a:defRPr/>
            </a:pPr>
            <a:endParaRPr lang="de-DE" sz="2800" dirty="0"/>
          </a:p>
          <a:p>
            <a:pPr marL="457200" lvl="1" indent="0">
              <a:buNone/>
              <a:defRPr/>
            </a:pPr>
            <a:endParaRPr lang="de-DE" dirty="0"/>
          </a:p>
        </p:txBody>
      </p:sp>
      <p:sp>
        <p:nvSpPr>
          <p:cNvPr id="6" name="Textfeld 3"/>
          <p:cNvSpPr>
            <a:spLocks/>
          </p:cNvSpPr>
          <p:nvPr/>
        </p:nvSpPr>
        <p:spPr bwMode="auto">
          <a:xfrm>
            <a:off x="838200" y="1663700"/>
            <a:ext cx="9256510" cy="2585323"/>
          </a:xfrm>
          <a:prstGeom prst="rect">
            <a:avLst/>
          </a:prstGeom>
          <a:noFill/>
        </p:spPr>
        <p:txBody>
          <a:bodyPr wrap="square" rtlCol="0">
            <a:spAutoFit/>
          </a:bodyPr>
          <a:lstStyle/>
          <a:p>
            <a:pPr algn="ctr">
              <a:lnSpc>
                <a:spcPct val="90000"/>
              </a:lnSpc>
              <a:defRPr/>
            </a:pPr>
            <a:r>
              <a:rPr lang="de-DE" sz="3600" dirty="0">
                <a:solidFill>
                  <a:schemeClr val="accent1"/>
                </a:solidFill>
                <a:latin typeface="+mj-lt"/>
                <a:ea typeface="+mj-ea"/>
                <a:cs typeface="+mj-cs"/>
              </a:rPr>
              <a:t>Welche Vorteile bzw. Auswirkungen haben Agroforstsysteme hinsichtlich des </a:t>
            </a:r>
            <a:r>
              <a:rPr lang="de-DE" sz="3600" i="1" dirty="0">
                <a:solidFill>
                  <a:schemeClr val="accent1"/>
                </a:solidFill>
                <a:latin typeface="+mj-lt"/>
                <a:ea typeface="+mj-ea"/>
                <a:cs typeface="+mj-cs"/>
              </a:rPr>
              <a:t>Klimawandels</a:t>
            </a:r>
            <a:r>
              <a:rPr lang="de-DE" sz="3600" dirty="0">
                <a:solidFill>
                  <a:schemeClr val="accent1"/>
                </a:solidFill>
                <a:latin typeface="+mj-lt"/>
                <a:ea typeface="+mj-ea"/>
                <a:cs typeface="+mj-cs"/>
              </a:rPr>
              <a:t>?</a:t>
            </a:r>
            <a:endParaRPr sz="3600" dirty="0">
              <a:solidFill>
                <a:schemeClr val="accent1"/>
              </a:solidFill>
              <a:latin typeface="+mj-lt"/>
              <a:ea typeface="+mj-ea"/>
              <a:cs typeface="+mj-cs"/>
            </a:endParaRPr>
          </a:p>
          <a:p>
            <a:pPr algn="ctr">
              <a:lnSpc>
                <a:spcPct val="90000"/>
              </a:lnSpc>
              <a:defRPr/>
            </a:pPr>
            <a:endParaRPr lang="de-DE" sz="3600" dirty="0">
              <a:solidFill>
                <a:schemeClr val="accent1"/>
              </a:solidFill>
              <a:latin typeface="+mj-lt"/>
              <a:ea typeface="+mj-ea"/>
              <a:cs typeface="+mj-cs"/>
            </a:endParaRPr>
          </a:p>
          <a:p>
            <a:pPr algn="ctr">
              <a:lnSpc>
                <a:spcPct val="90000"/>
              </a:lnSpc>
              <a:defRPr/>
            </a:pPr>
            <a:r>
              <a:rPr lang="de-DE" sz="3600" dirty="0">
                <a:solidFill>
                  <a:schemeClr val="accent1"/>
                </a:solidFill>
                <a:latin typeface="+mj-lt"/>
                <a:ea typeface="+mj-ea"/>
                <a:cs typeface="+mj-cs"/>
              </a:rPr>
              <a:t>Kennen Sie darüber hinaus weitere Vorteile z.B. hinsichtlich </a:t>
            </a:r>
            <a:r>
              <a:rPr lang="de-DE" sz="3600" i="1" dirty="0">
                <a:solidFill>
                  <a:schemeClr val="accent1"/>
                </a:solidFill>
                <a:latin typeface="+mj-lt"/>
                <a:ea typeface="+mj-ea"/>
                <a:cs typeface="+mj-cs"/>
              </a:rPr>
              <a:t>Biodiversität, Klimaschutz</a:t>
            </a:r>
            <a:r>
              <a:rPr lang="de-DE" sz="3600" dirty="0">
                <a:solidFill>
                  <a:schemeClr val="accent1"/>
                </a:solidFill>
                <a:latin typeface="+mj-lt"/>
                <a:ea typeface="+mj-ea"/>
                <a:cs typeface="+mj-cs"/>
              </a:rPr>
              <a:t>…</a:t>
            </a:r>
            <a:endParaRPr sz="3600" dirty="0">
              <a:solidFill>
                <a:schemeClr val="accent1"/>
              </a:solidFill>
              <a:latin typeface="+mj-lt"/>
              <a:ea typeface="+mj-ea"/>
              <a:cs typeface="+mj-cs"/>
            </a:endParaRPr>
          </a:p>
        </p:txBody>
      </p:sp>
      <p:sp>
        <p:nvSpPr>
          <p:cNvPr id="7" name="Fußzeilenplatzhalter 4"/>
          <p:cNvSpPr>
            <a:spLocks noGrp="1"/>
          </p:cNvSpPr>
          <p:nvPr>
            <p:ph type="ftr" sz="quarter" idx="10"/>
          </p:nvPr>
        </p:nvSpPr>
        <p:spPr bwMode="auto"/>
        <p:txBody>
          <a:bodyPr/>
          <a:lstStyle/>
          <a:p>
            <a:pPr>
              <a:defRPr/>
            </a:pPr>
            <a:r>
              <a:rPr lang="de-DE"/>
              <a:t>Agroforst</a:t>
            </a:r>
            <a:endParaRPr/>
          </a:p>
        </p:txBody>
      </p:sp>
      <p:pic>
        <p:nvPicPr>
          <p:cNvPr id="2" name="Grafik 1">
            <a:extLst>
              <a:ext uri="{FF2B5EF4-FFF2-40B4-BE49-F238E27FC236}">
                <a16:creationId xmlns:a16="http://schemas.microsoft.com/office/drawing/2014/main" id="{19FB05C1-A67C-4925-8DDA-8EC6C7F54CFB}"/>
              </a:ext>
            </a:extLst>
          </p:cNvPr>
          <p:cNvPicPr>
            <a:picLocks noChangeAspect="1"/>
          </p:cNvPicPr>
          <p:nvPr/>
        </p:nvPicPr>
        <p:blipFill>
          <a:blip r:embed="rId3"/>
          <a:stretch>
            <a:fillRect/>
          </a:stretch>
        </p:blipFill>
        <p:spPr>
          <a:xfrm>
            <a:off x="5202006" y="4298037"/>
            <a:ext cx="1787988" cy="1792526"/>
          </a:xfrm>
          <a:prstGeom prst="rect">
            <a:avLst/>
          </a:prstGeom>
        </p:spPr>
      </p:pic>
      <p:sp>
        <p:nvSpPr>
          <p:cNvPr id="8" name="Textfeld 6">
            <a:extLst>
              <a:ext uri="{FF2B5EF4-FFF2-40B4-BE49-F238E27FC236}">
                <a16:creationId xmlns:a16="http://schemas.microsoft.com/office/drawing/2014/main" id="{4E606C4F-5D23-43A4-A231-02A5AEB37332}"/>
              </a:ext>
            </a:extLst>
          </p:cNvPr>
          <p:cNvSpPr>
            <a:spLocks/>
          </p:cNvSpPr>
          <p:nvPr/>
        </p:nvSpPr>
        <p:spPr bwMode="auto">
          <a:xfrm>
            <a:off x="6348632" y="5737604"/>
            <a:ext cx="663964" cy="276999"/>
          </a:xfrm>
          <a:prstGeom prst="rect">
            <a:avLst/>
          </a:prstGeom>
          <a:noFill/>
        </p:spPr>
        <p:txBody>
          <a:bodyPr wrap="none" rtlCol="0">
            <a:spAutoFit/>
          </a:bodyPr>
          <a:lstStyle/>
          <a:p>
            <a:pPr>
              <a:defRPr/>
            </a:pPr>
            <a:r>
              <a:rPr lang="de-DE" sz="1200" dirty="0" err="1"/>
              <a:t>pixabay</a:t>
            </a:r>
            <a:endParaRPr lang="de-DE" sz="12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10515600" cy="918528"/>
          </a:xfrm>
          <a:prstGeom prst="rect">
            <a:avLst/>
          </a:prstGeom>
        </p:spPr>
        <p:txBody>
          <a:bodyPr/>
          <a:lstStyle/>
          <a:p>
            <a:pPr>
              <a:defRPr/>
            </a:pPr>
            <a:r>
              <a:rPr lang="de-DE" sz="3600" dirty="0">
                <a:solidFill>
                  <a:schemeClr val="accent1"/>
                </a:solidFill>
              </a:rPr>
              <a:t>Umweltwirkungen von Agroforstsystemen</a:t>
            </a:r>
            <a:endParaRPr sz="3600" dirty="0">
              <a:solidFill>
                <a:schemeClr val="accent1"/>
              </a:solidFill>
            </a:endParaRPr>
          </a:p>
        </p:txBody>
      </p:sp>
      <p:sp>
        <p:nvSpPr>
          <p:cNvPr id="5" name="Inhaltsplatzhalter 2"/>
          <p:cNvSpPr>
            <a:spLocks noGrp="1"/>
          </p:cNvSpPr>
          <p:nvPr>
            <p:ph idx="1"/>
          </p:nvPr>
        </p:nvSpPr>
        <p:spPr bwMode="auto"/>
        <p:txBody>
          <a:bodyPr/>
          <a:lstStyle/>
          <a:p>
            <a:pPr marL="0" indent="0">
              <a:buNone/>
              <a:defRPr/>
            </a:pPr>
            <a:endParaRPr lang="de-DE"/>
          </a:p>
          <a:p>
            <a:pPr marL="0" indent="0">
              <a:buNone/>
              <a:defRPr/>
            </a:pPr>
            <a:endParaRPr lang="de-DE" sz="2800"/>
          </a:p>
          <a:p>
            <a:pPr marL="457200" lvl="1" indent="0">
              <a:buNone/>
              <a:defRPr/>
            </a:pPr>
            <a:endParaRPr lang="de-DE" sz="2800"/>
          </a:p>
          <a:p>
            <a:pPr lvl="1">
              <a:defRPr/>
            </a:pPr>
            <a:endParaRPr lang="de-DE"/>
          </a:p>
        </p:txBody>
      </p:sp>
      <p:pic>
        <p:nvPicPr>
          <p:cNvPr id="6" name="Grafik 8"/>
          <p:cNvPicPr>
            <a:picLocks noChangeAspect="1"/>
          </p:cNvPicPr>
          <p:nvPr/>
        </p:nvPicPr>
        <p:blipFill>
          <a:blip r:embed="rId3"/>
          <a:stretch/>
        </p:blipFill>
        <p:spPr bwMode="auto">
          <a:xfrm>
            <a:off x="2032000" y="976292"/>
            <a:ext cx="7545166" cy="5316060"/>
          </a:xfrm>
          <a:prstGeom prst="rect">
            <a:avLst/>
          </a:prstGeom>
        </p:spPr>
      </p:pic>
      <p:sp>
        <p:nvSpPr>
          <p:cNvPr id="7" name="Fußzeilenplatzhalter 3"/>
          <p:cNvSpPr>
            <a:spLocks noGrp="1"/>
          </p:cNvSpPr>
          <p:nvPr>
            <p:ph type="ftr" sz="quarter" idx="10"/>
          </p:nvPr>
        </p:nvSpPr>
        <p:spPr bwMode="auto"/>
        <p:txBody>
          <a:bodyPr/>
          <a:lstStyle/>
          <a:p>
            <a:pPr>
              <a:defRPr/>
            </a:pPr>
            <a:r>
              <a:rPr lang="de-DE"/>
              <a:t>Agroforst</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10515600" cy="918528"/>
          </a:xfrm>
          <a:prstGeom prst="rect">
            <a:avLst/>
          </a:prstGeom>
        </p:spPr>
        <p:txBody>
          <a:bodyPr/>
          <a:lstStyle/>
          <a:p>
            <a:pPr>
              <a:defRPr/>
            </a:pPr>
            <a:r>
              <a:rPr lang="de-DE" sz="3600" dirty="0">
                <a:solidFill>
                  <a:schemeClr val="accent1"/>
                </a:solidFill>
              </a:rPr>
              <a:t>Umweltwirkungen von Agroforstsystemen</a:t>
            </a:r>
            <a:endParaRPr sz="3600" dirty="0">
              <a:solidFill>
                <a:schemeClr val="accent1"/>
              </a:solidFill>
            </a:endParaRPr>
          </a:p>
        </p:txBody>
      </p:sp>
      <p:sp>
        <p:nvSpPr>
          <p:cNvPr id="5" name="Inhaltsplatzhalter 2"/>
          <p:cNvSpPr>
            <a:spLocks noGrp="1"/>
          </p:cNvSpPr>
          <p:nvPr>
            <p:ph idx="1"/>
          </p:nvPr>
        </p:nvSpPr>
        <p:spPr bwMode="auto"/>
        <p:txBody>
          <a:bodyPr/>
          <a:lstStyle/>
          <a:p>
            <a:pPr marL="0" indent="0">
              <a:buNone/>
              <a:defRPr/>
            </a:pPr>
            <a:endParaRPr lang="de-DE" dirty="0"/>
          </a:p>
          <a:p>
            <a:pPr marL="0" indent="0">
              <a:buNone/>
              <a:defRPr/>
            </a:pPr>
            <a:endParaRPr lang="de-DE" sz="2800" dirty="0"/>
          </a:p>
          <a:p>
            <a:pPr marL="457200" lvl="1" indent="0">
              <a:buNone/>
              <a:defRPr/>
            </a:pPr>
            <a:endParaRPr lang="de-DE" sz="2800" dirty="0"/>
          </a:p>
          <a:p>
            <a:pPr lvl="1">
              <a:defRPr/>
            </a:pPr>
            <a:endParaRPr lang="de-DE" dirty="0"/>
          </a:p>
        </p:txBody>
      </p:sp>
      <p:sp>
        <p:nvSpPr>
          <p:cNvPr id="6" name="Fußzeilenplatzhalter 3"/>
          <p:cNvSpPr>
            <a:spLocks noGrp="1"/>
          </p:cNvSpPr>
          <p:nvPr>
            <p:ph type="ftr" sz="quarter" idx="10"/>
          </p:nvPr>
        </p:nvSpPr>
        <p:spPr bwMode="auto"/>
        <p:txBody>
          <a:bodyPr/>
          <a:lstStyle/>
          <a:p>
            <a:pPr>
              <a:defRPr/>
            </a:pPr>
            <a:r>
              <a:rPr lang="de-DE"/>
              <a:t>Agroforst</a:t>
            </a:r>
            <a:endParaRPr/>
          </a:p>
        </p:txBody>
      </p:sp>
      <p:pic>
        <p:nvPicPr>
          <p:cNvPr id="7" name="Grafik 5"/>
          <p:cNvPicPr>
            <a:picLocks noChangeAspect="1"/>
          </p:cNvPicPr>
          <p:nvPr/>
        </p:nvPicPr>
        <p:blipFill>
          <a:blip r:embed="rId3"/>
          <a:srcRect l="1309" t="2362"/>
          <a:stretch/>
        </p:blipFill>
        <p:spPr bwMode="auto">
          <a:xfrm>
            <a:off x="2026576" y="1066800"/>
            <a:ext cx="8138848" cy="531672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10515600" cy="918528"/>
          </a:xfrm>
          <a:prstGeom prst="rect">
            <a:avLst/>
          </a:prstGeom>
        </p:spPr>
        <p:txBody>
          <a:bodyPr/>
          <a:lstStyle/>
          <a:p>
            <a:pPr>
              <a:defRPr/>
            </a:pPr>
            <a:r>
              <a:rPr lang="de-DE" sz="2800" dirty="0">
                <a:solidFill>
                  <a:schemeClr val="accent1"/>
                </a:solidFill>
              </a:rPr>
              <a:t>Ressourcenschutz – Tierwohl – Biodiversität - Klimaschutz</a:t>
            </a:r>
            <a:endParaRPr sz="2800" dirty="0">
              <a:solidFill>
                <a:schemeClr val="accent1"/>
              </a:solidFill>
            </a:endParaRPr>
          </a:p>
        </p:txBody>
      </p:sp>
      <p:sp>
        <p:nvSpPr>
          <p:cNvPr id="5" name="Fußzeilenplatzhalter 2"/>
          <p:cNvSpPr>
            <a:spLocks noGrp="1"/>
          </p:cNvSpPr>
          <p:nvPr>
            <p:ph type="ftr" sz="quarter" idx="10"/>
          </p:nvPr>
        </p:nvSpPr>
        <p:spPr bwMode="auto"/>
        <p:txBody>
          <a:bodyPr/>
          <a:lstStyle/>
          <a:p>
            <a:pPr>
              <a:defRPr/>
            </a:pPr>
            <a:r>
              <a:rPr lang="de-DE"/>
              <a:t>Agroforst</a:t>
            </a:r>
            <a:endParaRPr/>
          </a:p>
        </p:txBody>
      </p:sp>
      <p:pic>
        <p:nvPicPr>
          <p:cNvPr id="6" name="Inhaltsplatzhalter 6"/>
          <p:cNvPicPr>
            <a:picLocks noGrp="1" noChangeAspect="1"/>
          </p:cNvPicPr>
          <p:nvPr>
            <p:ph idx="1"/>
          </p:nvPr>
        </p:nvPicPr>
        <p:blipFill>
          <a:blip r:embed="rId3"/>
          <a:stretch/>
        </p:blipFill>
        <p:spPr bwMode="auto">
          <a:xfrm>
            <a:off x="1201855" y="1071562"/>
            <a:ext cx="5159473" cy="3869605"/>
          </a:xfrm>
          <a:prstGeom prst="rect">
            <a:avLst/>
          </a:prstGeom>
        </p:spPr>
      </p:pic>
      <p:sp>
        <p:nvSpPr>
          <p:cNvPr id="7" name="Textfeld 7"/>
          <p:cNvSpPr>
            <a:spLocks/>
          </p:cNvSpPr>
          <p:nvPr/>
        </p:nvSpPr>
        <p:spPr bwMode="auto">
          <a:xfrm>
            <a:off x="8696533" y="4469320"/>
            <a:ext cx="3369514" cy="261610"/>
          </a:xfrm>
          <a:prstGeom prst="rect">
            <a:avLst/>
          </a:prstGeom>
          <a:noFill/>
        </p:spPr>
        <p:txBody>
          <a:bodyPr wrap="square" rtlCol="0">
            <a:spAutoFit/>
          </a:bodyPr>
          <a:lstStyle/>
          <a:p>
            <a:pPr>
              <a:defRPr/>
            </a:pPr>
            <a:r>
              <a:rPr lang="de-DE" sz="1100" dirty="0" err="1"/>
              <a:t>Silvopastorales</a:t>
            </a:r>
            <a:r>
              <a:rPr lang="de-DE" sz="1100" dirty="0"/>
              <a:t> AFS, Copyright: Rico Hübner, </a:t>
            </a:r>
            <a:r>
              <a:rPr lang="de-DE" sz="1100" dirty="0" err="1"/>
              <a:t>DeFAF</a:t>
            </a:r>
            <a:endParaRPr lang="de-DE" sz="1100" dirty="0"/>
          </a:p>
        </p:txBody>
      </p:sp>
      <p:pic>
        <p:nvPicPr>
          <p:cNvPr id="2" name="Grafik 1">
            <a:extLst>
              <a:ext uri="{FF2B5EF4-FFF2-40B4-BE49-F238E27FC236}">
                <a16:creationId xmlns:a16="http://schemas.microsoft.com/office/drawing/2014/main" id="{48E4B6F3-8F6A-42C0-90D5-167109818567}"/>
              </a:ext>
            </a:extLst>
          </p:cNvPr>
          <p:cNvPicPr>
            <a:picLocks noChangeAspect="1"/>
          </p:cNvPicPr>
          <p:nvPr/>
        </p:nvPicPr>
        <p:blipFill>
          <a:blip r:embed="rId4"/>
          <a:stretch>
            <a:fillRect/>
          </a:stretch>
        </p:blipFill>
        <p:spPr>
          <a:xfrm>
            <a:off x="6965464" y="928351"/>
            <a:ext cx="4724879" cy="3540969"/>
          </a:xfrm>
          <a:prstGeom prst="rect">
            <a:avLst/>
          </a:prstGeom>
        </p:spPr>
      </p:pic>
      <p:pic>
        <p:nvPicPr>
          <p:cNvPr id="8" name="Grafik 7">
            <a:extLst>
              <a:ext uri="{FF2B5EF4-FFF2-40B4-BE49-F238E27FC236}">
                <a16:creationId xmlns:a16="http://schemas.microsoft.com/office/drawing/2014/main" id="{39C330FB-A20E-421F-8D70-1CFFB4133CFA}"/>
              </a:ext>
            </a:extLst>
          </p:cNvPr>
          <p:cNvPicPr>
            <a:picLocks noChangeAspect="1"/>
          </p:cNvPicPr>
          <p:nvPr/>
        </p:nvPicPr>
        <p:blipFill>
          <a:blip r:embed="rId5"/>
          <a:stretch>
            <a:fillRect/>
          </a:stretch>
        </p:blipFill>
        <p:spPr>
          <a:xfrm>
            <a:off x="5005962" y="3944728"/>
            <a:ext cx="2710731" cy="2387691"/>
          </a:xfrm>
          <a:prstGeom prst="rect">
            <a:avLst/>
          </a:prstGeom>
        </p:spPr>
      </p:pic>
      <p:sp>
        <p:nvSpPr>
          <p:cNvPr id="9" name="Textfeld 7">
            <a:extLst>
              <a:ext uri="{FF2B5EF4-FFF2-40B4-BE49-F238E27FC236}">
                <a16:creationId xmlns:a16="http://schemas.microsoft.com/office/drawing/2014/main" id="{EF5B169B-6D3F-42D3-82B5-6A91D8612081}"/>
              </a:ext>
            </a:extLst>
          </p:cNvPr>
          <p:cNvSpPr>
            <a:spLocks/>
          </p:cNvSpPr>
          <p:nvPr/>
        </p:nvSpPr>
        <p:spPr bwMode="auto">
          <a:xfrm>
            <a:off x="1135726" y="4941167"/>
            <a:ext cx="4114800" cy="261610"/>
          </a:xfrm>
          <a:prstGeom prst="rect">
            <a:avLst/>
          </a:prstGeom>
          <a:noFill/>
        </p:spPr>
        <p:txBody>
          <a:bodyPr wrap="square" rtlCol="0">
            <a:spAutoFit/>
          </a:bodyPr>
          <a:lstStyle/>
          <a:p>
            <a:pPr>
              <a:defRPr/>
            </a:pPr>
            <a:r>
              <a:rPr lang="de-DE" sz="1100" dirty="0"/>
              <a:t>Baumreihen  am Gewässerrand, Copyright: Rico Hübner, </a:t>
            </a:r>
            <a:r>
              <a:rPr lang="de-DE" sz="1100" dirty="0" err="1"/>
              <a:t>DeFAF</a:t>
            </a:r>
            <a:endParaRPr lang="de-DE" sz="1100" dirty="0"/>
          </a:p>
        </p:txBody>
      </p:sp>
      <p:sp>
        <p:nvSpPr>
          <p:cNvPr id="10" name="Textfeld 7">
            <a:extLst>
              <a:ext uri="{FF2B5EF4-FFF2-40B4-BE49-F238E27FC236}">
                <a16:creationId xmlns:a16="http://schemas.microsoft.com/office/drawing/2014/main" id="{C221649C-CD14-417A-9285-2014D33CC197}"/>
              </a:ext>
            </a:extLst>
          </p:cNvPr>
          <p:cNvSpPr>
            <a:spLocks/>
          </p:cNvSpPr>
          <p:nvPr/>
        </p:nvSpPr>
        <p:spPr bwMode="auto">
          <a:xfrm>
            <a:off x="7716693" y="6146113"/>
            <a:ext cx="1981246" cy="261610"/>
          </a:xfrm>
          <a:prstGeom prst="rect">
            <a:avLst/>
          </a:prstGeom>
          <a:noFill/>
        </p:spPr>
        <p:txBody>
          <a:bodyPr wrap="square" rtlCol="0">
            <a:spAutoFit/>
          </a:bodyPr>
          <a:lstStyle/>
          <a:p>
            <a:pPr>
              <a:defRPr/>
            </a:pPr>
            <a:r>
              <a:rPr lang="de-DE" sz="1100" dirty="0"/>
              <a:t>Eichhörnchen, </a:t>
            </a:r>
            <a:r>
              <a:rPr lang="de-DE" sz="1100" dirty="0" err="1"/>
              <a:t>pixabay</a:t>
            </a:r>
            <a:endParaRPr lang="de-DE" sz="11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10515600" cy="918528"/>
          </a:xfrm>
          <a:prstGeom prst="rect">
            <a:avLst/>
          </a:prstGeom>
        </p:spPr>
        <p:txBody>
          <a:bodyPr/>
          <a:lstStyle/>
          <a:p>
            <a:pPr>
              <a:defRPr/>
            </a:pPr>
            <a:endParaRPr sz="3600" dirty="0">
              <a:solidFill>
                <a:schemeClr val="accent1"/>
              </a:solidFill>
            </a:endParaRPr>
          </a:p>
        </p:txBody>
      </p:sp>
      <p:sp>
        <p:nvSpPr>
          <p:cNvPr id="5" name="Inhaltsplatzhalter 2"/>
          <p:cNvSpPr>
            <a:spLocks noGrp="1"/>
          </p:cNvSpPr>
          <p:nvPr>
            <p:ph idx="1"/>
          </p:nvPr>
        </p:nvSpPr>
        <p:spPr bwMode="auto">
          <a:xfrm>
            <a:off x="838200" y="1283653"/>
            <a:ext cx="10515600" cy="4713923"/>
          </a:xfrm>
        </p:spPr>
        <p:txBody>
          <a:bodyPr/>
          <a:lstStyle/>
          <a:p>
            <a:pPr marL="457200" lvl="1" indent="0" algn="ctr">
              <a:buNone/>
              <a:defRPr/>
            </a:pPr>
            <a:r>
              <a:rPr lang="de-DE" sz="3600" dirty="0">
                <a:solidFill>
                  <a:schemeClr val="accent1"/>
                </a:solidFill>
                <a:latin typeface="+mj-lt"/>
                <a:ea typeface="+mj-ea"/>
                <a:cs typeface="+mj-cs"/>
              </a:rPr>
              <a:t>Welche neuen Einkommensstandbeine können</a:t>
            </a:r>
          </a:p>
          <a:p>
            <a:pPr marL="457200" lvl="1" indent="0" algn="ctr">
              <a:buNone/>
              <a:defRPr/>
            </a:pPr>
            <a:r>
              <a:rPr lang="de-DE" sz="3600" dirty="0">
                <a:solidFill>
                  <a:schemeClr val="accent1"/>
                </a:solidFill>
                <a:latin typeface="+mj-lt"/>
                <a:ea typeface="+mj-ea"/>
                <a:cs typeface="+mj-cs"/>
              </a:rPr>
              <a:t> Sie sich durch die Einführung von Agroforstsystemen vorstellen?</a:t>
            </a:r>
            <a:endParaRPr sz="3600" dirty="0">
              <a:solidFill>
                <a:schemeClr val="accent1"/>
              </a:solidFill>
              <a:latin typeface="+mj-lt"/>
              <a:ea typeface="+mj-ea"/>
              <a:cs typeface="+mj-cs"/>
            </a:endParaRPr>
          </a:p>
        </p:txBody>
      </p:sp>
      <p:sp>
        <p:nvSpPr>
          <p:cNvPr id="7" name="Fußzeilenplatzhalter 3"/>
          <p:cNvSpPr>
            <a:spLocks noGrp="1"/>
          </p:cNvSpPr>
          <p:nvPr>
            <p:ph type="ftr" sz="quarter" idx="10"/>
          </p:nvPr>
        </p:nvSpPr>
        <p:spPr bwMode="auto"/>
        <p:txBody>
          <a:bodyPr/>
          <a:lstStyle/>
          <a:p>
            <a:pPr>
              <a:defRPr/>
            </a:pPr>
            <a:r>
              <a:rPr lang="de-DE"/>
              <a:t>Agroforst</a:t>
            </a:r>
            <a:endParaRPr/>
          </a:p>
        </p:txBody>
      </p:sp>
      <p:pic>
        <p:nvPicPr>
          <p:cNvPr id="3" name="Grafik 2">
            <a:extLst>
              <a:ext uri="{FF2B5EF4-FFF2-40B4-BE49-F238E27FC236}">
                <a16:creationId xmlns:a16="http://schemas.microsoft.com/office/drawing/2014/main" id="{A876DB33-6C95-4E62-9F77-5BB56F86EB01}"/>
              </a:ext>
            </a:extLst>
          </p:cNvPr>
          <p:cNvPicPr>
            <a:picLocks noChangeAspect="1"/>
          </p:cNvPicPr>
          <p:nvPr/>
        </p:nvPicPr>
        <p:blipFill>
          <a:blip r:embed="rId3"/>
          <a:stretch>
            <a:fillRect/>
          </a:stretch>
        </p:blipFill>
        <p:spPr>
          <a:xfrm>
            <a:off x="4803766" y="3429000"/>
            <a:ext cx="2584467" cy="2584467"/>
          </a:xfrm>
          <a:prstGeom prst="rect">
            <a:avLst/>
          </a:prstGeom>
        </p:spPr>
      </p:pic>
      <p:sp>
        <p:nvSpPr>
          <p:cNvPr id="6" name="Textfeld 6">
            <a:extLst>
              <a:ext uri="{FF2B5EF4-FFF2-40B4-BE49-F238E27FC236}">
                <a16:creationId xmlns:a16="http://schemas.microsoft.com/office/drawing/2014/main" id="{A169D45F-5957-4A6F-8E51-ED43D4DD5897}"/>
              </a:ext>
            </a:extLst>
          </p:cNvPr>
          <p:cNvSpPr>
            <a:spLocks/>
          </p:cNvSpPr>
          <p:nvPr/>
        </p:nvSpPr>
        <p:spPr bwMode="auto">
          <a:xfrm>
            <a:off x="6528048" y="5605914"/>
            <a:ext cx="663964" cy="276999"/>
          </a:xfrm>
          <a:prstGeom prst="rect">
            <a:avLst/>
          </a:prstGeom>
          <a:noFill/>
        </p:spPr>
        <p:txBody>
          <a:bodyPr wrap="none" rtlCol="0">
            <a:spAutoFit/>
          </a:bodyPr>
          <a:lstStyle/>
          <a:p>
            <a:pPr>
              <a:defRPr/>
            </a:pPr>
            <a:r>
              <a:rPr lang="de-DE" sz="1200" dirty="0" err="1"/>
              <a:t>pixabay</a:t>
            </a:r>
            <a:endParaRPr lang="de-DE" sz="12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10515600" cy="918528"/>
          </a:xfrm>
          <a:prstGeom prst="rect">
            <a:avLst/>
          </a:prstGeom>
        </p:spPr>
        <p:txBody>
          <a:bodyPr/>
          <a:lstStyle/>
          <a:p>
            <a:pPr>
              <a:defRPr/>
            </a:pPr>
            <a:r>
              <a:rPr lang="de-DE" sz="3600" dirty="0">
                <a:solidFill>
                  <a:schemeClr val="accent1"/>
                </a:solidFill>
              </a:rPr>
              <a:t>Wirtschaftlichkeit</a:t>
            </a:r>
            <a:endParaRPr sz="3600" dirty="0">
              <a:solidFill>
                <a:schemeClr val="accent1"/>
              </a:solidFill>
            </a:endParaRPr>
          </a:p>
        </p:txBody>
      </p:sp>
      <p:sp>
        <p:nvSpPr>
          <p:cNvPr id="5" name="Inhaltsplatzhalter 2"/>
          <p:cNvSpPr>
            <a:spLocks noGrp="1"/>
          </p:cNvSpPr>
          <p:nvPr>
            <p:ph idx="1"/>
          </p:nvPr>
        </p:nvSpPr>
        <p:spPr bwMode="auto">
          <a:xfrm>
            <a:off x="838200" y="1283653"/>
            <a:ext cx="11353800" cy="4713923"/>
          </a:xfrm>
        </p:spPr>
        <p:txBody>
          <a:bodyPr/>
          <a:lstStyle/>
          <a:p>
            <a:pPr lvl="1">
              <a:buFont typeface="Wingdings"/>
              <a:buChar char="Ø"/>
              <a:defRPr/>
            </a:pPr>
            <a:r>
              <a:rPr lang="de-DE" sz="2800" dirty="0"/>
              <a:t> Etablierung neuer Einkommensstandbeine:</a:t>
            </a:r>
            <a:endParaRPr sz="2800" dirty="0"/>
          </a:p>
          <a:p>
            <a:pPr marL="457200" lvl="1" indent="0">
              <a:buNone/>
              <a:defRPr/>
            </a:pPr>
            <a:r>
              <a:rPr lang="de-DE" sz="2800" dirty="0"/>
              <a:t>		</a:t>
            </a:r>
            <a:endParaRPr sz="2800" dirty="0"/>
          </a:p>
          <a:p>
            <a:pPr>
              <a:defRPr/>
            </a:pPr>
            <a:r>
              <a:rPr lang="de-DE" dirty="0"/>
              <a:t>Tiere aus Agroforst (Fleisch, Wurst, Milchprodukte, Honig)</a:t>
            </a:r>
            <a:endParaRPr dirty="0"/>
          </a:p>
          <a:p>
            <a:pPr>
              <a:defRPr/>
            </a:pPr>
            <a:r>
              <a:rPr lang="de-DE" dirty="0"/>
              <a:t>Früchte (Säfte, Marmeladen, Aufstriche, Trockenfrüchte, Obstbrände)</a:t>
            </a:r>
            <a:endParaRPr dirty="0"/>
          </a:p>
          <a:p>
            <a:pPr>
              <a:defRPr/>
            </a:pPr>
            <a:r>
              <a:rPr lang="de-DE" dirty="0"/>
              <a:t>Holz (Hackschnitzel, Rinden-/</a:t>
            </a:r>
            <a:r>
              <a:rPr lang="de-DE" dirty="0" err="1"/>
              <a:t>Hackmulch</a:t>
            </a:r>
            <a:r>
              <a:rPr lang="de-DE" dirty="0"/>
              <a:t>, Bauholz)</a:t>
            </a:r>
            <a:endParaRPr dirty="0"/>
          </a:p>
          <a:p>
            <a:pPr>
              <a:defRPr/>
            </a:pPr>
            <a:r>
              <a:rPr lang="de-DE" dirty="0"/>
              <a:t>Getreide/Ölsaaten/Fasern aus Agroforstanbau</a:t>
            </a:r>
            <a:endParaRPr dirty="0"/>
          </a:p>
        </p:txBody>
      </p:sp>
      <p:sp>
        <p:nvSpPr>
          <p:cNvPr id="6" name="Textfeld 4"/>
          <p:cNvSpPr>
            <a:spLocks/>
          </p:cNvSpPr>
          <p:nvPr/>
        </p:nvSpPr>
        <p:spPr bwMode="auto">
          <a:xfrm>
            <a:off x="841411" y="4412421"/>
            <a:ext cx="1499128" cy="276999"/>
          </a:xfrm>
          <a:prstGeom prst="rect">
            <a:avLst/>
          </a:prstGeom>
          <a:noFill/>
        </p:spPr>
        <p:txBody>
          <a:bodyPr wrap="none" rtlCol="0">
            <a:spAutoFit/>
          </a:bodyPr>
          <a:lstStyle/>
          <a:p>
            <a:pPr>
              <a:defRPr/>
            </a:pPr>
            <a:r>
              <a:rPr lang="de-DE" sz="1200" dirty="0" err="1"/>
              <a:t>public</a:t>
            </a:r>
            <a:r>
              <a:rPr lang="de-DE" sz="1200" dirty="0"/>
              <a:t> </a:t>
            </a:r>
            <a:r>
              <a:rPr lang="de-DE" sz="1200" dirty="0" err="1"/>
              <a:t>climate</a:t>
            </a:r>
            <a:r>
              <a:rPr lang="de-DE" sz="1200" dirty="0"/>
              <a:t> </a:t>
            </a:r>
            <a:r>
              <a:rPr lang="de-DE" sz="1200" dirty="0" err="1"/>
              <a:t>school</a:t>
            </a:r>
            <a:endParaRPr lang="de-DE" sz="1200" dirty="0"/>
          </a:p>
        </p:txBody>
      </p:sp>
      <p:sp>
        <p:nvSpPr>
          <p:cNvPr id="7" name="Fußzeilenplatzhalter 3"/>
          <p:cNvSpPr>
            <a:spLocks noGrp="1"/>
          </p:cNvSpPr>
          <p:nvPr>
            <p:ph type="ftr" sz="quarter" idx="10"/>
          </p:nvPr>
        </p:nvSpPr>
        <p:spPr bwMode="auto"/>
        <p:txBody>
          <a:bodyPr/>
          <a:lstStyle/>
          <a:p>
            <a:pPr>
              <a:defRPr/>
            </a:pPr>
            <a:r>
              <a:rPr lang="de-DE"/>
              <a:t>Agroforst</a:t>
            </a:r>
            <a:endParaRPr/>
          </a:p>
        </p:txBody>
      </p:sp>
      <p:pic>
        <p:nvPicPr>
          <p:cNvPr id="8" name="Grafik 5"/>
          <p:cNvPicPr>
            <a:picLocks noChangeAspect="1"/>
          </p:cNvPicPr>
          <p:nvPr/>
        </p:nvPicPr>
        <p:blipFill>
          <a:blip r:embed="rId3"/>
          <a:stretch/>
        </p:blipFill>
        <p:spPr bwMode="auto">
          <a:xfrm>
            <a:off x="8760296" y="3640614"/>
            <a:ext cx="3146418" cy="2097612"/>
          </a:xfrm>
          <a:prstGeom prst="rect">
            <a:avLst/>
          </a:prstGeom>
        </p:spPr>
      </p:pic>
      <p:sp>
        <p:nvSpPr>
          <p:cNvPr id="9" name="Textfeld 4">
            <a:extLst>
              <a:ext uri="{FF2B5EF4-FFF2-40B4-BE49-F238E27FC236}">
                <a16:creationId xmlns:a16="http://schemas.microsoft.com/office/drawing/2014/main" id="{B90115A7-15EC-44A3-AC6F-DF6DDC562BEB}"/>
              </a:ext>
            </a:extLst>
          </p:cNvPr>
          <p:cNvSpPr>
            <a:spLocks/>
          </p:cNvSpPr>
          <p:nvPr/>
        </p:nvSpPr>
        <p:spPr bwMode="auto">
          <a:xfrm>
            <a:off x="8834377" y="5766132"/>
            <a:ext cx="1265090" cy="276999"/>
          </a:xfrm>
          <a:prstGeom prst="rect">
            <a:avLst/>
          </a:prstGeom>
          <a:noFill/>
        </p:spPr>
        <p:txBody>
          <a:bodyPr wrap="none" rtlCol="0">
            <a:spAutoFit/>
          </a:bodyPr>
          <a:lstStyle/>
          <a:p>
            <a:pPr>
              <a:defRPr/>
            </a:pPr>
            <a:r>
              <a:rPr lang="de-DE" sz="1200" dirty="0"/>
              <a:t>Walnuss, </a:t>
            </a:r>
            <a:r>
              <a:rPr lang="de-DE" sz="1200" dirty="0" err="1"/>
              <a:t>pixabay</a:t>
            </a:r>
            <a:endParaRPr lang="de-DE" sz="1200" dirty="0"/>
          </a:p>
        </p:txBody>
      </p:sp>
    </p:spTree>
    <p:extLst>
      <p:ext uri="{BB962C8B-B14F-4D97-AF65-F5344CB8AC3E}">
        <p14:creationId xmlns:p14="http://schemas.microsoft.com/office/powerpoint/2010/main" val="14316366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10515600" cy="918528"/>
          </a:xfrm>
          <a:prstGeom prst="rect">
            <a:avLst/>
          </a:prstGeom>
        </p:spPr>
        <p:txBody>
          <a:bodyPr/>
          <a:lstStyle/>
          <a:p>
            <a:pPr>
              <a:defRPr/>
            </a:pPr>
            <a:r>
              <a:rPr lang="de-DE" sz="3600" dirty="0">
                <a:solidFill>
                  <a:schemeClr val="accent1"/>
                </a:solidFill>
              </a:rPr>
              <a:t>Wirtschaftlichkeit - Einkommensstandbeine</a:t>
            </a:r>
            <a:endParaRPr sz="3600" dirty="0">
              <a:solidFill>
                <a:schemeClr val="accent1"/>
              </a:solidFill>
            </a:endParaRPr>
          </a:p>
        </p:txBody>
      </p:sp>
      <p:sp>
        <p:nvSpPr>
          <p:cNvPr id="5" name="Fußzeilenplatzhalter 3"/>
          <p:cNvSpPr>
            <a:spLocks noGrp="1"/>
          </p:cNvSpPr>
          <p:nvPr>
            <p:ph type="ftr" sz="quarter" idx="10"/>
          </p:nvPr>
        </p:nvSpPr>
        <p:spPr bwMode="auto"/>
        <p:txBody>
          <a:bodyPr/>
          <a:lstStyle/>
          <a:p>
            <a:pPr>
              <a:defRPr/>
            </a:pPr>
            <a:r>
              <a:rPr lang="de-DE"/>
              <a:t>Agroforst</a:t>
            </a:r>
            <a:endParaRPr/>
          </a:p>
        </p:txBody>
      </p:sp>
      <p:pic>
        <p:nvPicPr>
          <p:cNvPr id="8" name="Inhaltsplatzhalter 11"/>
          <p:cNvPicPr>
            <a:picLocks noGrp="1" noChangeAspect="1"/>
          </p:cNvPicPr>
          <p:nvPr>
            <p:ph idx="1"/>
          </p:nvPr>
        </p:nvPicPr>
        <p:blipFill>
          <a:blip r:embed="rId3"/>
          <a:stretch/>
        </p:blipFill>
        <p:spPr bwMode="auto">
          <a:xfrm rot="5400000">
            <a:off x="4150955" y="1846101"/>
            <a:ext cx="4574223" cy="3430667"/>
          </a:xfrm>
          <a:prstGeom prst="rect">
            <a:avLst/>
          </a:prstGeom>
        </p:spPr>
      </p:pic>
      <p:sp>
        <p:nvSpPr>
          <p:cNvPr id="9" name="Textfeld 12"/>
          <p:cNvSpPr>
            <a:spLocks/>
          </p:cNvSpPr>
          <p:nvPr/>
        </p:nvSpPr>
        <p:spPr bwMode="auto">
          <a:xfrm>
            <a:off x="9645376" y="6038463"/>
            <a:ext cx="2084545" cy="276999"/>
          </a:xfrm>
          <a:prstGeom prst="rect">
            <a:avLst/>
          </a:prstGeom>
          <a:noFill/>
        </p:spPr>
        <p:txBody>
          <a:bodyPr wrap="none" rtlCol="0">
            <a:spAutoFit/>
          </a:bodyPr>
          <a:lstStyle/>
          <a:p>
            <a:pPr>
              <a:defRPr/>
            </a:pPr>
            <a:r>
              <a:rPr lang="de-DE" sz="1200"/>
              <a:t>Copyright: Rico Hübner, DeFAF</a:t>
            </a:r>
          </a:p>
        </p:txBody>
      </p:sp>
      <p:pic>
        <p:nvPicPr>
          <p:cNvPr id="7" name="Grafik 8"/>
          <p:cNvPicPr>
            <a:picLocks noChangeAspect="1"/>
          </p:cNvPicPr>
          <p:nvPr/>
        </p:nvPicPr>
        <p:blipFill>
          <a:blip r:embed="rId4"/>
          <a:stretch/>
        </p:blipFill>
        <p:spPr bwMode="auto">
          <a:xfrm>
            <a:off x="1185325" y="1291970"/>
            <a:ext cx="3430668" cy="4574223"/>
          </a:xfrm>
          <a:prstGeom prst="rect">
            <a:avLst/>
          </a:prstGeom>
        </p:spPr>
      </p:pic>
      <p:pic>
        <p:nvPicPr>
          <p:cNvPr id="3" name="Grafik 2">
            <a:extLst>
              <a:ext uri="{FF2B5EF4-FFF2-40B4-BE49-F238E27FC236}">
                <a16:creationId xmlns:a16="http://schemas.microsoft.com/office/drawing/2014/main" id="{DCF3E8E6-1B23-451A-A18C-BF33F54B1F80}"/>
              </a:ext>
            </a:extLst>
          </p:cNvPr>
          <p:cNvPicPr>
            <a:picLocks noChangeAspect="1"/>
          </p:cNvPicPr>
          <p:nvPr/>
        </p:nvPicPr>
        <p:blipFill>
          <a:blip r:embed="rId5"/>
          <a:stretch>
            <a:fillRect/>
          </a:stretch>
        </p:blipFill>
        <p:spPr>
          <a:xfrm>
            <a:off x="8232066" y="1274322"/>
            <a:ext cx="3431848" cy="4574224"/>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10515600" cy="918528"/>
          </a:xfrm>
          <a:prstGeom prst="rect">
            <a:avLst/>
          </a:prstGeom>
        </p:spPr>
        <p:txBody>
          <a:bodyPr/>
          <a:lstStyle/>
          <a:p>
            <a:pPr>
              <a:defRPr/>
            </a:pPr>
            <a:r>
              <a:rPr lang="de-DE" sz="3600" dirty="0">
                <a:solidFill>
                  <a:schemeClr val="accent1"/>
                </a:solidFill>
              </a:rPr>
              <a:t>Einkommensstandbein - Holzhackschnitzel</a:t>
            </a:r>
            <a:endParaRPr sz="3600" dirty="0">
              <a:solidFill>
                <a:schemeClr val="accent1"/>
              </a:solidFill>
            </a:endParaRPr>
          </a:p>
        </p:txBody>
      </p:sp>
      <p:pic>
        <p:nvPicPr>
          <p:cNvPr id="5" name="Inhaltsplatzhalter 3"/>
          <p:cNvPicPr>
            <a:picLocks noGrp="1" noChangeAspect="1"/>
          </p:cNvPicPr>
          <p:nvPr>
            <p:ph idx="1"/>
          </p:nvPr>
        </p:nvPicPr>
        <p:blipFill>
          <a:blip r:embed="rId3"/>
          <a:stretch/>
        </p:blipFill>
        <p:spPr bwMode="auto">
          <a:xfrm>
            <a:off x="2984501" y="1162290"/>
            <a:ext cx="6660876" cy="5014673"/>
          </a:xfrm>
          <a:prstGeom prst="rect">
            <a:avLst/>
          </a:prstGeom>
        </p:spPr>
      </p:pic>
      <p:sp>
        <p:nvSpPr>
          <p:cNvPr id="6" name="Textfeld 6"/>
          <p:cNvSpPr>
            <a:spLocks/>
          </p:cNvSpPr>
          <p:nvPr/>
        </p:nvSpPr>
        <p:spPr bwMode="auto">
          <a:xfrm>
            <a:off x="9645376" y="6038463"/>
            <a:ext cx="2084545" cy="276999"/>
          </a:xfrm>
          <a:prstGeom prst="rect">
            <a:avLst/>
          </a:prstGeom>
          <a:noFill/>
        </p:spPr>
        <p:txBody>
          <a:bodyPr wrap="none" rtlCol="0">
            <a:spAutoFit/>
          </a:bodyPr>
          <a:lstStyle/>
          <a:p>
            <a:pPr>
              <a:defRPr/>
            </a:pPr>
            <a:r>
              <a:rPr lang="de-DE" sz="1200" dirty="0"/>
              <a:t>Copyright: Rico Hübner, </a:t>
            </a:r>
            <a:r>
              <a:rPr lang="de-DE" sz="1200" dirty="0" err="1"/>
              <a:t>DeFAF</a:t>
            </a:r>
            <a:endParaRPr lang="de-DE" sz="1200" dirty="0"/>
          </a:p>
        </p:txBody>
      </p:sp>
      <p:sp>
        <p:nvSpPr>
          <p:cNvPr id="7" name="Fußzeilenplatzhalter 5"/>
          <p:cNvSpPr>
            <a:spLocks noGrp="1"/>
          </p:cNvSpPr>
          <p:nvPr>
            <p:ph type="ftr" sz="quarter" idx="10"/>
          </p:nvPr>
        </p:nvSpPr>
        <p:spPr bwMode="auto"/>
        <p:txBody>
          <a:bodyPr/>
          <a:lstStyle/>
          <a:p>
            <a:pPr>
              <a:defRPr/>
            </a:pPr>
            <a:r>
              <a:rPr lang="de-DE"/>
              <a:t>Agroforst</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10515600" cy="918528"/>
          </a:xfrm>
          <a:prstGeom prst="rect">
            <a:avLst/>
          </a:prstGeom>
        </p:spPr>
        <p:txBody>
          <a:bodyPr/>
          <a:lstStyle/>
          <a:p>
            <a:r>
              <a:rPr lang="de-DE" dirty="0">
                <a:solidFill>
                  <a:schemeClr val="accent1"/>
                </a:solidFill>
              </a:rPr>
              <a:t>Bearbeiten Sie das Quiz der Agroforst-App:</a:t>
            </a:r>
            <a:br>
              <a:rPr lang="de-DE" dirty="0">
                <a:solidFill>
                  <a:schemeClr val="accent1"/>
                </a:solidFill>
              </a:rPr>
            </a:br>
            <a:br>
              <a:rPr lang="de-DE" sz="2800" dirty="0">
                <a:solidFill>
                  <a:schemeClr val="accent1"/>
                </a:solidFill>
              </a:rPr>
            </a:br>
            <a:endParaRPr sz="2800" dirty="0"/>
          </a:p>
        </p:txBody>
      </p:sp>
      <p:sp>
        <p:nvSpPr>
          <p:cNvPr id="5" name="Inhaltsplatzhalter 2"/>
          <p:cNvSpPr>
            <a:spLocks noGrp="1"/>
          </p:cNvSpPr>
          <p:nvPr>
            <p:ph idx="1"/>
          </p:nvPr>
        </p:nvSpPr>
        <p:spPr bwMode="auto">
          <a:xfrm>
            <a:off x="838200" y="1421478"/>
            <a:ext cx="10515600" cy="4594474"/>
          </a:xfrm>
        </p:spPr>
        <p:txBody>
          <a:bodyPr/>
          <a:lstStyle/>
          <a:p>
            <a:pPr marL="457200" lvl="1" indent="0">
              <a:buNone/>
              <a:defRPr/>
            </a:pPr>
            <a:endParaRPr lang="de-DE" dirty="0"/>
          </a:p>
          <a:p>
            <a:r>
              <a:rPr lang="de-DE" dirty="0"/>
              <a:t>Android: </a:t>
            </a:r>
            <a:r>
              <a:rPr lang="de-DE" dirty="0">
                <a:hlinkClick r:id="rId3"/>
              </a:rPr>
              <a:t>Google playstore-Link &gt;</a:t>
            </a:r>
            <a:endParaRPr lang="de-DE" dirty="0"/>
          </a:p>
          <a:p>
            <a:r>
              <a:rPr lang="de-DE" dirty="0"/>
              <a:t>Apple iOS: Zum Installieren, diesen Link auf iPhone oder iPad anklicken; </a:t>
            </a:r>
            <a:r>
              <a:rPr lang="de-DE" dirty="0">
                <a:hlinkClick r:id="rId4"/>
              </a:rPr>
              <a:t>App-Store &gt;</a:t>
            </a:r>
            <a:endParaRPr lang="de-DE" dirty="0"/>
          </a:p>
          <a:p>
            <a:pPr marL="457200" lvl="1" indent="0">
              <a:buNone/>
              <a:defRPr/>
            </a:pPr>
            <a:r>
              <a:rPr lang="de-DE" sz="2800" dirty="0"/>
              <a:t>(Menüpunkt: Agroforst Quiz)</a:t>
            </a:r>
          </a:p>
        </p:txBody>
      </p:sp>
      <p:sp>
        <p:nvSpPr>
          <p:cNvPr id="7" name="Fußzeilenplatzhalter 3"/>
          <p:cNvSpPr>
            <a:spLocks noGrp="1"/>
          </p:cNvSpPr>
          <p:nvPr>
            <p:ph type="ftr" sz="quarter" idx="10"/>
          </p:nvPr>
        </p:nvSpPr>
        <p:spPr bwMode="auto"/>
        <p:txBody>
          <a:bodyPr/>
          <a:lstStyle/>
          <a:p>
            <a:pPr>
              <a:defRPr/>
            </a:pPr>
            <a:r>
              <a:rPr lang="de-DE"/>
              <a:t>Agroforst</a:t>
            </a:r>
            <a:endParaRPr/>
          </a:p>
        </p:txBody>
      </p:sp>
      <p:pic>
        <p:nvPicPr>
          <p:cNvPr id="2" name="Grafik 1">
            <a:extLst>
              <a:ext uri="{FF2B5EF4-FFF2-40B4-BE49-F238E27FC236}">
                <a16:creationId xmlns:a16="http://schemas.microsoft.com/office/drawing/2014/main" id="{399E593C-CF8E-4B50-A6FE-5273AB60BB05}"/>
              </a:ext>
            </a:extLst>
          </p:cNvPr>
          <p:cNvPicPr>
            <a:picLocks noChangeAspect="1"/>
          </p:cNvPicPr>
          <p:nvPr/>
        </p:nvPicPr>
        <p:blipFill>
          <a:blip r:embed="rId5"/>
          <a:stretch>
            <a:fillRect/>
          </a:stretch>
        </p:blipFill>
        <p:spPr>
          <a:xfrm>
            <a:off x="5020070" y="3871602"/>
            <a:ext cx="2151859" cy="2146784"/>
          </a:xfrm>
          <a:prstGeom prst="rect">
            <a:avLst/>
          </a:prstGeom>
        </p:spPr>
      </p:pic>
      <p:sp>
        <p:nvSpPr>
          <p:cNvPr id="6" name="Textfeld 6">
            <a:extLst>
              <a:ext uri="{FF2B5EF4-FFF2-40B4-BE49-F238E27FC236}">
                <a16:creationId xmlns:a16="http://schemas.microsoft.com/office/drawing/2014/main" id="{8F00130F-596A-48A4-932F-73623AE530B3}"/>
              </a:ext>
            </a:extLst>
          </p:cNvPr>
          <p:cNvSpPr>
            <a:spLocks/>
          </p:cNvSpPr>
          <p:nvPr/>
        </p:nvSpPr>
        <p:spPr bwMode="auto">
          <a:xfrm>
            <a:off x="6384032" y="5625037"/>
            <a:ext cx="663964" cy="276999"/>
          </a:xfrm>
          <a:prstGeom prst="rect">
            <a:avLst/>
          </a:prstGeom>
          <a:noFill/>
        </p:spPr>
        <p:txBody>
          <a:bodyPr wrap="none" rtlCol="0">
            <a:spAutoFit/>
          </a:bodyPr>
          <a:lstStyle/>
          <a:p>
            <a:pPr>
              <a:defRPr/>
            </a:pPr>
            <a:r>
              <a:rPr lang="de-DE" sz="1200" dirty="0" err="1"/>
              <a:t>pixabay</a:t>
            </a:r>
            <a:endParaRPr lang="de-DE" sz="1200" dirty="0"/>
          </a:p>
        </p:txBody>
      </p:sp>
    </p:spTree>
    <p:extLst>
      <p:ext uri="{BB962C8B-B14F-4D97-AF65-F5344CB8AC3E}">
        <p14:creationId xmlns:p14="http://schemas.microsoft.com/office/powerpoint/2010/main" val="19581802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10515600" cy="918528"/>
          </a:xfrm>
          <a:prstGeom prst="rect">
            <a:avLst/>
          </a:prstGeom>
        </p:spPr>
        <p:txBody>
          <a:bodyPr/>
          <a:lstStyle/>
          <a:p>
            <a:pPr rtl="0">
              <a:spcBef>
                <a:spcPct val="0"/>
              </a:spcBef>
              <a:defRPr/>
            </a:pPr>
            <a:endParaRPr sz="3600" kern="1200" dirty="0">
              <a:solidFill>
                <a:schemeClr val="accent1"/>
              </a:solidFill>
            </a:endParaRPr>
          </a:p>
        </p:txBody>
      </p:sp>
      <p:sp>
        <p:nvSpPr>
          <p:cNvPr id="5" name="Inhaltsplatzhalter 2"/>
          <p:cNvSpPr>
            <a:spLocks noGrp="1"/>
          </p:cNvSpPr>
          <p:nvPr>
            <p:ph idx="1"/>
          </p:nvPr>
        </p:nvSpPr>
        <p:spPr bwMode="auto"/>
        <p:txBody>
          <a:bodyPr/>
          <a:lstStyle/>
          <a:p>
            <a:pPr marL="0" indent="0">
              <a:buNone/>
              <a:defRPr/>
            </a:pPr>
            <a:endParaRPr lang="de-DE" dirty="0"/>
          </a:p>
          <a:p>
            <a:pPr marL="0" indent="0" algn="ctr">
              <a:buNone/>
              <a:defRPr/>
            </a:pPr>
            <a:r>
              <a:rPr lang="de-DE" sz="3600" kern="1200" dirty="0">
                <a:solidFill>
                  <a:schemeClr val="accent1"/>
                </a:solidFill>
                <a:latin typeface="+mj-lt"/>
                <a:ea typeface="+mj-ea"/>
                <a:cs typeface="+mj-cs"/>
              </a:rPr>
              <a:t>Was verstehen Sie unter „Agroforst“?</a:t>
            </a:r>
            <a:endParaRPr sz="3600" dirty="0"/>
          </a:p>
          <a:p>
            <a:pPr marL="0" indent="0">
              <a:buNone/>
              <a:defRPr/>
            </a:pPr>
            <a:endParaRPr lang="de-DE" dirty="0"/>
          </a:p>
          <a:p>
            <a:pPr marL="0" indent="0">
              <a:buNone/>
              <a:defRPr/>
            </a:pPr>
            <a:endParaRPr lang="de-DE" dirty="0"/>
          </a:p>
          <a:p>
            <a:pPr marL="0" indent="0">
              <a:buNone/>
              <a:defRPr/>
            </a:pPr>
            <a:endParaRPr lang="de-DE" dirty="0"/>
          </a:p>
        </p:txBody>
      </p:sp>
      <p:sp>
        <p:nvSpPr>
          <p:cNvPr id="6" name="Fußzeilenplatzhalter 3"/>
          <p:cNvSpPr>
            <a:spLocks noGrp="1"/>
          </p:cNvSpPr>
          <p:nvPr>
            <p:ph type="ftr" sz="quarter" idx="10"/>
          </p:nvPr>
        </p:nvSpPr>
        <p:spPr bwMode="auto"/>
        <p:txBody>
          <a:bodyPr/>
          <a:lstStyle/>
          <a:p>
            <a:pPr>
              <a:defRPr/>
            </a:pPr>
            <a:r>
              <a:rPr lang="de-DE"/>
              <a:t>Agroforst</a:t>
            </a:r>
            <a:endParaRPr/>
          </a:p>
        </p:txBody>
      </p:sp>
      <p:pic>
        <p:nvPicPr>
          <p:cNvPr id="2" name="Grafik 1">
            <a:extLst>
              <a:ext uri="{FF2B5EF4-FFF2-40B4-BE49-F238E27FC236}">
                <a16:creationId xmlns:a16="http://schemas.microsoft.com/office/drawing/2014/main" id="{C4D7C270-DFD4-496D-B0F7-39CDD4272848}"/>
              </a:ext>
            </a:extLst>
          </p:cNvPr>
          <p:cNvPicPr>
            <a:picLocks noChangeAspect="1"/>
          </p:cNvPicPr>
          <p:nvPr/>
        </p:nvPicPr>
        <p:blipFill>
          <a:blip r:embed="rId3"/>
          <a:stretch>
            <a:fillRect/>
          </a:stretch>
        </p:blipFill>
        <p:spPr>
          <a:xfrm>
            <a:off x="4894984" y="3028394"/>
            <a:ext cx="2402032" cy="2408129"/>
          </a:xfrm>
          <a:prstGeom prst="rect">
            <a:avLst/>
          </a:prstGeom>
        </p:spPr>
      </p:pic>
      <p:sp>
        <p:nvSpPr>
          <p:cNvPr id="7" name="Textfeld 6">
            <a:extLst>
              <a:ext uri="{FF2B5EF4-FFF2-40B4-BE49-F238E27FC236}">
                <a16:creationId xmlns:a16="http://schemas.microsoft.com/office/drawing/2014/main" id="{2DCA9C65-200C-4011-BF3A-FC52D2B58DD6}"/>
              </a:ext>
            </a:extLst>
          </p:cNvPr>
          <p:cNvSpPr>
            <a:spLocks/>
          </p:cNvSpPr>
          <p:nvPr/>
        </p:nvSpPr>
        <p:spPr bwMode="auto">
          <a:xfrm>
            <a:off x="6384032" y="5013176"/>
            <a:ext cx="663964" cy="276999"/>
          </a:xfrm>
          <a:prstGeom prst="rect">
            <a:avLst/>
          </a:prstGeom>
          <a:noFill/>
        </p:spPr>
        <p:txBody>
          <a:bodyPr wrap="none" rtlCol="0">
            <a:spAutoFit/>
          </a:bodyPr>
          <a:lstStyle/>
          <a:p>
            <a:pPr>
              <a:defRPr/>
            </a:pPr>
            <a:r>
              <a:rPr lang="de-DE" sz="1200" dirty="0" err="1"/>
              <a:t>pixabay</a:t>
            </a:r>
            <a:endParaRPr lang="de-DE" sz="12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10515600" cy="918528"/>
          </a:xfrm>
          <a:prstGeom prst="rect">
            <a:avLst/>
          </a:prstGeom>
        </p:spPr>
        <p:txBody>
          <a:bodyPr/>
          <a:lstStyle/>
          <a:p>
            <a:pPr>
              <a:defRPr/>
            </a:pPr>
            <a:r>
              <a:rPr lang="de-DE" sz="3600" dirty="0">
                <a:solidFill>
                  <a:schemeClr val="accent1"/>
                </a:solidFill>
              </a:rPr>
              <a:t>Positive Auswirkungen auf die Bodenstruktur durch:</a:t>
            </a:r>
            <a:endParaRPr sz="3600" dirty="0">
              <a:solidFill>
                <a:schemeClr val="accent1"/>
              </a:solidFill>
            </a:endParaRPr>
          </a:p>
        </p:txBody>
      </p:sp>
      <p:sp>
        <p:nvSpPr>
          <p:cNvPr id="5" name="Inhaltsplatzhalter 2"/>
          <p:cNvSpPr>
            <a:spLocks noGrp="1"/>
          </p:cNvSpPr>
          <p:nvPr>
            <p:ph idx="1"/>
          </p:nvPr>
        </p:nvSpPr>
        <p:spPr bwMode="auto">
          <a:xfrm>
            <a:off x="306590" y="1463040"/>
            <a:ext cx="11885410" cy="5029835"/>
          </a:xfrm>
        </p:spPr>
        <p:txBody>
          <a:bodyPr/>
          <a:lstStyle/>
          <a:p>
            <a:pPr marL="931500" lvl="2" indent="-342900">
              <a:lnSpc>
                <a:spcPct val="150000"/>
              </a:lnSpc>
              <a:buFont typeface="Wingdings" panose="05000000000000000000" pitchFamily="2" charset="2"/>
              <a:buChar char="Ø"/>
              <a:defRPr/>
            </a:pPr>
            <a:r>
              <a:rPr lang="de-DE" sz="2400" dirty="0"/>
              <a:t>Erhöhung des Humusgehaltes durch Blätterstreu</a:t>
            </a:r>
            <a:endParaRPr dirty="0"/>
          </a:p>
          <a:p>
            <a:pPr marL="931500" lvl="2" indent="-342900">
              <a:lnSpc>
                <a:spcPct val="100000"/>
              </a:lnSpc>
              <a:buFont typeface="Wingdings" panose="05000000000000000000" pitchFamily="2" charset="2"/>
              <a:buChar char="Ø"/>
              <a:defRPr/>
            </a:pPr>
            <a:r>
              <a:rPr lang="de-DE" sz="2400" dirty="0"/>
              <a:t>Vermeidung von Überhitzung des Bodens durch Beschattung bzw. verbessertes Mikroklima </a:t>
            </a:r>
            <a:r>
              <a:rPr lang="de-DE" sz="2400" dirty="0">
                <a:sym typeface="Wingdings" panose="05000000000000000000" pitchFamily="2" charset="2"/>
              </a:rPr>
              <a:t></a:t>
            </a:r>
            <a:r>
              <a:rPr lang="de-DE" sz="2400" dirty="0"/>
              <a:t> Förderung des Bodenlebens</a:t>
            </a:r>
          </a:p>
          <a:p>
            <a:pPr marL="931500" lvl="2" indent="-342900">
              <a:lnSpc>
                <a:spcPct val="150000"/>
              </a:lnSpc>
              <a:buFont typeface="Wingdings" panose="05000000000000000000" pitchFamily="2" charset="2"/>
              <a:buChar char="Ø"/>
              <a:defRPr/>
            </a:pPr>
            <a:r>
              <a:rPr lang="de-DE" sz="2400" dirty="0"/>
              <a:t>Reduziertes Austrocknungspotential durch Windbrechung</a:t>
            </a:r>
            <a:endParaRPr dirty="0"/>
          </a:p>
          <a:p>
            <a:pPr marL="931500" lvl="2" indent="-342900">
              <a:lnSpc>
                <a:spcPct val="100000"/>
              </a:lnSpc>
              <a:buFont typeface="Wingdings" panose="05000000000000000000" pitchFamily="2" charset="2"/>
              <a:buChar char="Ø"/>
              <a:defRPr/>
            </a:pPr>
            <a:r>
              <a:rPr lang="de-DE" sz="2400" dirty="0"/>
              <a:t>Vermeidung von Bodenerosion durch Wind und Wasser </a:t>
            </a:r>
            <a:r>
              <a:rPr lang="de-DE" sz="2400" dirty="0">
                <a:sym typeface="Wingdings" panose="05000000000000000000" pitchFamily="2" charset="2"/>
              </a:rPr>
              <a:t></a:t>
            </a:r>
            <a:r>
              <a:rPr lang="de-DE" sz="2400" dirty="0"/>
              <a:t> wertvoller Oberboden verbleibt auf der Fläche</a:t>
            </a:r>
            <a:endParaRPr dirty="0"/>
          </a:p>
          <a:p>
            <a:pPr marL="588600" lvl="2" indent="0">
              <a:lnSpc>
                <a:spcPct val="100000"/>
              </a:lnSpc>
              <a:buNone/>
              <a:defRPr/>
            </a:pPr>
            <a:endParaRPr lang="de-DE" sz="2400" dirty="0"/>
          </a:p>
          <a:p>
            <a:pPr marL="180000" lvl="2" indent="0" algn="ctr">
              <a:lnSpc>
                <a:spcPct val="100000"/>
              </a:lnSpc>
              <a:buNone/>
              <a:defRPr/>
            </a:pPr>
            <a:r>
              <a:rPr lang="de-DE" sz="2800" b="1" dirty="0"/>
              <a:t>	     Förderung des Bodenlebens 	 stabile Bodenstruktur 	 	höhere Resilienz gegenüber den Auswirkungen des Klimawandels</a:t>
            </a:r>
          </a:p>
          <a:p>
            <a:pPr lvl="1">
              <a:defRPr/>
            </a:pPr>
            <a:endParaRPr lang="de-DE" dirty="0"/>
          </a:p>
        </p:txBody>
      </p:sp>
      <p:sp>
        <p:nvSpPr>
          <p:cNvPr id="6" name="Fußzeilenplatzhalter 3"/>
          <p:cNvSpPr>
            <a:spLocks noGrp="1"/>
          </p:cNvSpPr>
          <p:nvPr>
            <p:ph type="ftr" sz="quarter" idx="10"/>
          </p:nvPr>
        </p:nvSpPr>
        <p:spPr bwMode="auto"/>
        <p:txBody>
          <a:bodyPr/>
          <a:lstStyle/>
          <a:p>
            <a:pPr>
              <a:defRPr/>
            </a:pPr>
            <a:r>
              <a:rPr lang="de-DE"/>
              <a:t>Agroforst</a:t>
            </a:r>
            <a:endParaRPr/>
          </a:p>
        </p:txBody>
      </p:sp>
      <p:sp>
        <p:nvSpPr>
          <p:cNvPr id="2" name="Pfeil: nach rechts 1">
            <a:extLst>
              <a:ext uri="{FF2B5EF4-FFF2-40B4-BE49-F238E27FC236}">
                <a16:creationId xmlns:a16="http://schemas.microsoft.com/office/drawing/2014/main" id="{C43DE750-57D2-4497-B41C-B9712907B77C}"/>
              </a:ext>
            </a:extLst>
          </p:cNvPr>
          <p:cNvSpPr/>
          <p:nvPr/>
        </p:nvSpPr>
        <p:spPr>
          <a:xfrm>
            <a:off x="1559496" y="4786191"/>
            <a:ext cx="432048" cy="3406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Pfeil: nach rechts 6">
            <a:extLst>
              <a:ext uri="{FF2B5EF4-FFF2-40B4-BE49-F238E27FC236}">
                <a16:creationId xmlns:a16="http://schemas.microsoft.com/office/drawing/2014/main" id="{0E7BD9F6-B57B-479F-A69B-B1A31DD2E828}"/>
              </a:ext>
            </a:extLst>
          </p:cNvPr>
          <p:cNvSpPr/>
          <p:nvPr/>
        </p:nvSpPr>
        <p:spPr bwMode="auto">
          <a:xfrm>
            <a:off x="1127448" y="5224652"/>
            <a:ext cx="432048" cy="3406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Pfeil: nach rechts 7">
            <a:extLst>
              <a:ext uri="{FF2B5EF4-FFF2-40B4-BE49-F238E27FC236}">
                <a16:creationId xmlns:a16="http://schemas.microsoft.com/office/drawing/2014/main" id="{2EC6503C-8CD1-4861-9CAC-87925196D123}"/>
              </a:ext>
            </a:extLst>
          </p:cNvPr>
          <p:cNvSpPr/>
          <p:nvPr/>
        </p:nvSpPr>
        <p:spPr bwMode="auto">
          <a:xfrm>
            <a:off x="7032104" y="4817055"/>
            <a:ext cx="432048" cy="3406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2" grpId="0" animBg="1"/>
      <p:bldP spid="7" grpId="0" animBg="1"/>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10515600" cy="918528"/>
          </a:xfrm>
          <a:prstGeom prst="rect">
            <a:avLst/>
          </a:prstGeom>
        </p:spPr>
        <p:txBody>
          <a:bodyPr/>
          <a:lstStyle/>
          <a:p>
            <a:pPr>
              <a:defRPr/>
            </a:pPr>
            <a:r>
              <a:rPr lang="de-DE" sz="3600" dirty="0">
                <a:solidFill>
                  <a:schemeClr val="accent1"/>
                </a:solidFill>
              </a:rPr>
              <a:t>Beispiel: Pappelwindschutzstreifen</a:t>
            </a:r>
            <a:endParaRPr sz="3600" dirty="0">
              <a:solidFill>
                <a:schemeClr val="accent1"/>
              </a:solidFill>
            </a:endParaRPr>
          </a:p>
        </p:txBody>
      </p:sp>
      <p:sp>
        <p:nvSpPr>
          <p:cNvPr id="5" name="Fußzeilenplatzhalter 2"/>
          <p:cNvSpPr>
            <a:spLocks noGrp="1"/>
          </p:cNvSpPr>
          <p:nvPr>
            <p:ph type="ftr" sz="quarter" idx="10"/>
          </p:nvPr>
        </p:nvSpPr>
        <p:spPr bwMode="auto"/>
        <p:txBody>
          <a:bodyPr/>
          <a:lstStyle/>
          <a:p>
            <a:pPr>
              <a:defRPr/>
            </a:pPr>
            <a:r>
              <a:rPr lang="de-DE"/>
              <a:t>Agroforst</a:t>
            </a:r>
            <a:endParaRPr/>
          </a:p>
        </p:txBody>
      </p:sp>
      <p:sp>
        <p:nvSpPr>
          <p:cNvPr id="6" name="Textfeld 7"/>
          <p:cNvSpPr>
            <a:spLocks/>
          </p:cNvSpPr>
          <p:nvPr/>
        </p:nvSpPr>
        <p:spPr bwMode="auto">
          <a:xfrm>
            <a:off x="9666985" y="5733503"/>
            <a:ext cx="2079625" cy="430887"/>
          </a:xfrm>
          <a:prstGeom prst="rect">
            <a:avLst/>
          </a:prstGeom>
          <a:noFill/>
        </p:spPr>
        <p:txBody>
          <a:bodyPr wrap="square" rtlCol="0">
            <a:spAutoFit/>
          </a:bodyPr>
          <a:lstStyle/>
          <a:p>
            <a:pPr>
              <a:defRPr/>
            </a:pPr>
            <a:r>
              <a:rPr lang="de-DE" sz="1100" dirty="0"/>
              <a:t>Copyright: Windschutzhecke, LTZ, Schulz</a:t>
            </a:r>
            <a:endParaRPr dirty="0"/>
          </a:p>
        </p:txBody>
      </p:sp>
      <p:pic>
        <p:nvPicPr>
          <p:cNvPr id="7" name="Inhaltsplatzhalter 5"/>
          <p:cNvPicPr>
            <a:picLocks noGrp="1" noChangeAspect="1"/>
          </p:cNvPicPr>
          <p:nvPr>
            <p:ph idx="1"/>
          </p:nvPr>
        </p:nvPicPr>
        <p:blipFill>
          <a:blip r:embed="rId3"/>
          <a:stretch/>
        </p:blipFill>
        <p:spPr bwMode="auto">
          <a:xfrm>
            <a:off x="2560275" y="1420813"/>
            <a:ext cx="7071449" cy="4714875"/>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10515600" cy="918528"/>
          </a:xfrm>
          <a:prstGeom prst="rect">
            <a:avLst/>
          </a:prstGeom>
        </p:spPr>
        <p:txBody>
          <a:bodyPr/>
          <a:lstStyle/>
          <a:p>
            <a:pPr algn="ctr">
              <a:defRPr/>
            </a:pPr>
            <a:r>
              <a:rPr lang="de-DE" dirty="0">
                <a:solidFill>
                  <a:schemeClr val="accent1"/>
                </a:solidFill>
              </a:rPr>
              <a:t>Welche Nachteile sehen Sie bzw. welche Bedenken haben Sie gegenüber Agroforstsystemen?</a:t>
            </a:r>
            <a:endParaRPr dirty="0"/>
          </a:p>
        </p:txBody>
      </p:sp>
      <p:sp>
        <p:nvSpPr>
          <p:cNvPr id="5" name="Inhaltsplatzhalter 2"/>
          <p:cNvSpPr>
            <a:spLocks noGrp="1"/>
          </p:cNvSpPr>
          <p:nvPr>
            <p:ph idx="1"/>
          </p:nvPr>
        </p:nvSpPr>
        <p:spPr bwMode="auto">
          <a:xfrm>
            <a:off x="838200" y="1421478"/>
            <a:ext cx="10515600" cy="4594474"/>
          </a:xfrm>
        </p:spPr>
        <p:txBody>
          <a:bodyPr/>
          <a:lstStyle/>
          <a:p>
            <a:pPr marL="457200" lvl="1" indent="0">
              <a:buNone/>
              <a:defRPr/>
            </a:pPr>
            <a:endParaRPr lang="de-DE" dirty="0"/>
          </a:p>
          <a:p>
            <a:pPr marL="457200" lvl="1" indent="0">
              <a:buNone/>
              <a:defRPr/>
            </a:pPr>
            <a:endParaRPr lang="de-DE" dirty="0"/>
          </a:p>
        </p:txBody>
      </p:sp>
      <p:sp>
        <p:nvSpPr>
          <p:cNvPr id="7" name="Fußzeilenplatzhalter 3"/>
          <p:cNvSpPr>
            <a:spLocks noGrp="1"/>
          </p:cNvSpPr>
          <p:nvPr>
            <p:ph type="ftr" sz="quarter" idx="10"/>
          </p:nvPr>
        </p:nvSpPr>
        <p:spPr bwMode="auto"/>
        <p:txBody>
          <a:bodyPr/>
          <a:lstStyle/>
          <a:p>
            <a:pPr>
              <a:defRPr/>
            </a:pPr>
            <a:r>
              <a:rPr lang="de-DE"/>
              <a:t>Agroforst</a:t>
            </a:r>
            <a:endParaRPr/>
          </a:p>
        </p:txBody>
      </p:sp>
      <p:pic>
        <p:nvPicPr>
          <p:cNvPr id="2" name="Grafik 1">
            <a:extLst>
              <a:ext uri="{FF2B5EF4-FFF2-40B4-BE49-F238E27FC236}">
                <a16:creationId xmlns:a16="http://schemas.microsoft.com/office/drawing/2014/main" id="{399E593C-CF8E-4B50-A6FE-5273AB60BB05}"/>
              </a:ext>
            </a:extLst>
          </p:cNvPr>
          <p:cNvPicPr>
            <a:picLocks noChangeAspect="1"/>
          </p:cNvPicPr>
          <p:nvPr/>
        </p:nvPicPr>
        <p:blipFill>
          <a:blip r:embed="rId3"/>
          <a:stretch>
            <a:fillRect/>
          </a:stretch>
        </p:blipFill>
        <p:spPr>
          <a:xfrm>
            <a:off x="4803536" y="3068960"/>
            <a:ext cx="2584928" cy="2578832"/>
          </a:xfrm>
          <a:prstGeom prst="rect">
            <a:avLst/>
          </a:prstGeom>
        </p:spPr>
      </p:pic>
      <p:sp>
        <p:nvSpPr>
          <p:cNvPr id="6" name="Textfeld 6">
            <a:extLst>
              <a:ext uri="{FF2B5EF4-FFF2-40B4-BE49-F238E27FC236}">
                <a16:creationId xmlns:a16="http://schemas.microsoft.com/office/drawing/2014/main" id="{25116908-BCCB-4A55-80CF-18C4C9CF7EB7}"/>
              </a:ext>
            </a:extLst>
          </p:cNvPr>
          <p:cNvSpPr>
            <a:spLocks/>
          </p:cNvSpPr>
          <p:nvPr/>
        </p:nvSpPr>
        <p:spPr bwMode="auto">
          <a:xfrm>
            <a:off x="6456040" y="5206615"/>
            <a:ext cx="663964" cy="276999"/>
          </a:xfrm>
          <a:prstGeom prst="rect">
            <a:avLst/>
          </a:prstGeom>
          <a:noFill/>
        </p:spPr>
        <p:txBody>
          <a:bodyPr wrap="none" rtlCol="0">
            <a:spAutoFit/>
          </a:bodyPr>
          <a:lstStyle/>
          <a:p>
            <a:pPr>
              <a:defRPr/>
            </a:pPr>
            <a:r>
              <a:rPr lang="de-DE" sz="1200" dirty="0" err="1"/>
              <a:t>pixabay</a:t>
            </a:r>
            <a:endParaRPr lang="de-DE" sz="12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10515600" cy="918528"/>
          </a:xfrm>
          <a:prstGeom prst="rect">
            <a:avLst/>
          </a:prstGeom>
        </p:spPr>
        <p:txBody>
          <a:bodyPr/>
          <a:lstStyle/>
          <a:p>
            <a:pPr>
              <a:defRPr/>
            </a:pPr>
            <a:r>
              <a:rPr lang="de-DE" dirty="0">
                <a:solidFill>
                  <a:schemeClr val="accent1"/>
                </a:solidFill>
              </a:rPr>
              <a:t>Nachteile / Probleme von Agroforstsystemen</a:t>
            </a:r>
            <a:endParaRPr dirty="0"/>
          </a:p>
        </p:txBody>
      </p:sp>
      <p:sp>
        <p:nvSpPr>
          <p:cNvPr id="5" name="Inhaltsplatzhalter 2"/>
          <p:cNvSpPr>
            <a:spLocks noGrp="1"/>
          </p:cNvSpPr>
          <p:nvPr>
            <p:ph idx="1"/>
          </p:nvPr>
        </p:nvSpPr>
        <p:spPr bwMode="auto"/>
        <p:txBody>
          <a:bodyPr/>
          <a:lstStyle/>
          <a:p>
            <a:pPr lvl="1">
              <a:lnSpc>
                <a:spcPct val="150000"/>
              </a:lnSpc>
              <a:defRPr/>
            </a:pPr>
            <a:r>
              <a:rPr lang="de-DE" dirty="0"/>
              <a:t>Nicht auf allen Flächen geeignet </a:t>
            </a:r>
            <a:endParaRPr dirty="0"/>
          </a:p>
          <a:p>
            <a:pPr lvl="1">
              <a:lnSpc>
                <a:spcPct val="150000"/>
              </a:lnSpc>
              <a:defRPr/>
            </a:pPr>
            <a:r>
              <a:rPr lang="de-DE" dirty="0"/>
              <a:t>Langfristige Nutzungs- und Kapitalfestlegung </a:t>
            </a:r>
          </a:p>
          <a:p>
            <a:pPr lvl="1">
              <a:lnSpc>
                <a:spcPct val="150000"/>
              </a:lnSpc>
              <a:defRPr/>
            </a:pPr>
            <a:r>
              <a:rPr lang="de-DE" dirty="0"/>
              <a:t>Besitzverhältnisse (Pachtflächen)</a:t>
            </a:r>
            <a:endParaRPr dirty="0"/>
          </a:p>
          <a:p>
            <a:pPr lvl="1">
              <a:lnSpc>
                <a:spcPct val="150000"/>
              </a:lnSpc>
              <a:defRPr/>
            </a:pPr>
            <a:r>
              <a:rPr lang="de-DE" dirty="0"/>
              <a:t>Hohe Investitionskosten, höhere Arbeitsbelastung</a:t>
            </a:r>
          </a:p>
          <a:p>
            <a:pPr lvl="1">
              <a:lnSpc>
                <a:spcPct val="150000"/>
              </a:lnSpc>
              <a:defRPr/>
            </a:pPr>
            <a:r>
              <a:rPr lang="de-DE" dirty="0"/>
              <a:t>Spezielle Erntetechnik</a:t>
            </a:r>
            <a:endParaRPr dirty="0"/>
          </a:p>
          <a:p>
            <a:pPr lvl="1">
              <a:lnSpc>
                <a:spcPct val="150000"/>
              </a:lnSpc>
              <a:defRPr/>
            </a:pPr>
            <a:r>
              <a:rPr lang="de-DE" dirty="0"/>
              <a:t>Wasser-, Licht- und Nährstoffkonkurrenz</a:t>
            </a:r>
            <a:endParaRPr dirty="0"/>
          </a:p>
          <a:p>
            <a:pPr lvl="1">
              <a:lnSpc>
                <a:spcPct val="150000"/>
              </a:lnSpc>
              <a:defRPr/>
            </a:pPr>
            <a:r>
              <a:rPr lang="de-DE" dirty="0"/>
              <a:t>Schattenwurf</a:t>
            </a:r>
          </a:p>
          <a:p>
            <a:pPr lvl="1">
              <a:lnSpc>
                <a:spcPct val="150000"/>
              </a:lnSpc>
              <a:defRPr/>
            </a:pPr>
            <a:r>
              <a:rPr lang="de-DE" dirty="0"/>
              <a:t>Noch fehlendes Wissen / Sachkenntnis</a:t>
            </a:r>
          </a:p>
          <a:p>
            <a:pPr lvl="1">
              <a:lnSpc>
                <a:spcPct val="150000"/>
              </a:lnSpc>
              <a:defRPr/>
            </a:pPr>
            <a:endParaRPr dirty="0"/>
          </a:p>
          <a:p>
            <a:pPr marL="457200" lvl="1" indent="0">
              <a:buNone/>
              <a:defRPr/>
            </a:pPr>
            <a:endParaRPr lang="de-DE" dirty="0">
              <a:solidFill>
                <a:schemeClr val="accent1"/>
              </a:solidFill>
            </a:endParaRPr>
          </a:p>
          <a:p>
            <a:pPr marL="457200" lvl="1" indent="0">
              <a:buNone/>
              <a:defRPr/>
            </a:pPr>
            <a:endParaRPr lang="de-DE" dirty="0"/>
          </a:p>
        </p:txBody>
      </p:sp>
      <p:sp>
        <p:nvSpPr>
          <p:cNvPr id="7" name="Fußzeilenplatzhalter 3"/>
          <p:cNvSpPr>
            <a:spLocks noGrp="1"/>
          </p:cNvSpPr>
          <p:nvPr>
            <p:ph type="ftr" sz="quarter" idx="10"/>
          </p:nvPr>
        </p:nvSpPr>
        <p:spPr bwMode="auto"/>
        <p:txBody>
          <a:bodyPr/>
          <a:lstStyle/>
          <a:p>
            <a:pPr>
              <a:defRPr/>
            </a:pPr>
            <a:r>
              <a:rPr lang="de-DE"/>
              <a:t>Agroforst</a:t>
            </a:r>
            <a:endParaRPr/>
          </a:p>
        </p:txBody>
      </p:sp>
      <p:sp>
        <p:nvSpPr>
          <p:cNvPr id="2" name="Textfeld 1">
            <a:extLst>
              <a:ext uri="{FF2B5EF4-FFF2-40B4-BE49-F238E27FC236}">
                <a16:creationId xmlns:a16="http://schemas.microsoft.com/office/drawing/2014/main" id="{C21565F8-BBD9-4EE9-B99C-CDE50629A41B}"/>
              </a:ext>
            </a:extLst>
          </p:cNvPr>
          <p:cNvSpPr txBox="1"/>
          <p:nvPr/>
        </p:nvSpPr>
        <p:spPr>
          <a:xfrm rot="1485185">
            <a:off x="6585931" y="2828836"/>
            <a:ext cx="5019323" cy="830997"/>
          </a:xfrm>
          <a:prstGeom prst="rect">
            <a:avLst/>
          </a:prstGeom>
          <a:noFill/>
        </p:spPr>
        <p:txBody>
          <a:bodyPr wrap="none" rtlCol="0">
            <a:spAutoFit/>
          </a:bodyPr>
          <a:lstStyle/>
          <a:p>
            <a:pPr algn="ctr"/>
            <a:r>
              <a:rPr lang="de-DE" sz="2400" b="1" dirty="0">
                <a:solidFill>
                  <a:schemeClr val="accent1"/>
                </a:solidFill>
              </a:rPr>
              <a:t>Wichtig: </a:t>
            </a:r>
          </a:p>
          <a:p>
            <a:r>
              <a:rPr lang="de-DE" sz="2400" b="1" dirty="0">
                <a:solidFill>
                  <a:schemeClr val="accent1"/>
                </a:solidFill>
              </a:rPr>
              <a:t>sorgsame Planung und Durchführung!</a:t>
            </a:r>
            <a:endParaRPr lang="de-DE" sz="2400" b="1" dirty="0"/>
          </a:p>
        </p:txBody>
      </p:sp>
    </p:spTree>
    <p:extLst>
      <p:ext uri="{BB962C8B-B14F-4D97-AF65-F5344CB8AC3E}">
        <p14:creationId xmlns:p14="http://schemas.microsoft.com/office/powerpoint/2010/main" val="1830215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10515600" cy="918528"/>
          </a:xfrm>
          <a:prstGeom prst="rect">
            <a:avLst/>
          </a:prstGeom>
        </p:spPr>
        <p:txBody>
          <a:bodyPr/>
          <a:lstStyle/>
          <a:p>
            <a:pPr>
              <a:defRPr/>
            </a:pPr>
            <a:r>
              <a:rPr lang="de-DE" dirty="0">
                <a:solidFill>
                  <a:schemeClr val="accent1"/>
                </a:solidFill>
              </a:rPr>
              <a:t>Förderung von Agroforstsystemen</a:t>
            </a:r>
            <a:endParaRPr dirty="0">
              <a:solidFill>
                <a:schemeClr val="accent1"/>
              </a:solidFill>
            </a:endParaRPr>
          </a:p>
        </p:txBody>
      </p:sp>
      <p:sp>
        <p:nvSpPr>
          <p:cNvPr id="5" name="Inhaltsplatzhalter 2"/>
          <p:cNvSpPr>
            <a:spLocks noGrp="1"/>
          </p:cNvSpPr>
          <p:nvPr>
            <p:ph idx="1"/>
          </p:nvPr>
        </p:nvSpPr>
        <p:spPr bwMode="auto"/>
        <p:txBody>
          <a:bodyPr/>
          <a:lstStyle/>
          <a:p>
            <a:pPr>
              <a:defRPr/>
            </a:pPr>
            <a:endParaRPr lang="de-DE" dirty="0"/>
          </a:p>
          <a:p>
            <a:pPr>
              <a:defRPr/>
            </a:pPr>
            <a:endParaRPr lang="de-DE" dirty="0"/>
          </a:p>
        </p:txBody>
      </p:sp>
      <p:pic>
        <p:nvPicPr>
          <p:cNvPr id="6" name="Grafik 4"/>
          <p:cNvPicPr>
            <a:picLocks noChangeAspect="1"/>
          </p:cNvPicPr>
          <p:nvPr/>
        </p:nvPicPr>
        <p:blipFill>
          <a:blip r:embed="rId3"/>
          <a:stretch/>
        </p:blipFill>
        <p:spPr bwMode="auto">
          <a:xfrm>
            <a:off x="625501" y="2005012"/>
            <a:ext cx="11100906" cy="3989388"/>
          </a:xfrm>
          <a:prstGeom prst="rect">
            <a:avLst/>
          </a:prstGeom>
        </p:spPr>
      </p:pic>
      <p:sp>
        <p:nvSpPr>
          <p:cNvPr id="7" name="Textfeld 7"/>
          <p:cNvSpPr>
            <a:spLocks/>
          </p:cNvSpPr>
          <p:nvPr/>
        </p:nvSpPr>
        <p:spPr bwMode="auto">
          <a:xfrm>
            <a:off x="10227279" y="5996900"/>
            <a:ext cx="1499128" cy="276999"/>
          </a:xfrm>
          <a:prstGeom prst="rect">
            <a:avLst/>
          </a:prstGeom>
          <a:noFill/>
        </p:spPr>
        <p:txBody>
          <a:bodyPr wrap="none" rtlCol="0">
            <a:spAutoFit/>
          </a:bodyPr>
          <a:lstStyle/>
          <a:p>
            <a:pPr>
              <a:defRPr/>
            </a:pPr>
            <a:r>
              <a:rPr lang="de-DE" sz="1200" dirty="0" err="1"/>
              <a:t>public</a:t>
            </a:r>
            <a:r>
              <a:rPr lang="de-DE" sz="1200" dirty="0"/>
              <a:t> </a:t>
            </a:r>
            <a:r>
              <a:rPr lang="de-DE" sz="1200" dirty="0" err="1"/>
              <a:t>climate</a:t>
            </a:r>
            <a:r>
              <a:rPr lang="de-DE" sz="1200" dirty="0"/>
              <a:t> </a:t>
            </a:r>
            <a:r>
              <a:rPr lang="de-DE" sz="1200" dirty="0" err="1"/>
              <a:t>school</a:t>
            </a:r>
            <a:endParaRPr lang="de-DE" sz="1200" dirty="0"/>
          </a:p>
        </p:txBody>
      </p:sp>
      <p:sp>
        <p:nvSpPr>
          <p:cNvPr id="8" name="Fußzeilenplatzhalter 3"/>
          <p:cNvSpPr>
            <a:spLocks noGrp="1"/>
          </p:cNvSpPr>
          <p:nvPr>
            <p:ph type="ftr" sz="quarter" idx="10"/>
          </p:nvPr>
        </p:nvSpPr>
        <p:spPr bwMode="auto"/>
        <p:txBody>
          <a:bodyPr/>
          <a:lstStyle/>
          <a:p>
            <a:pPr>
              <a:defRPr/>
            </a:pPr>
            <a:r>
              <a:rPr lang="de-DE"/>
              <a:t>Agroforst</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10515600" cy="918528"/>
          </a:xfrm>
          <a:prstGeom prst="rect">
            <a:avLst/>
          </a:prstGeom>
        </p:spPr>
        <p:txBody>
          <a:bodyPr/>
          <a:lstStyle/>
          <a:p>
            <a:pPr>
              <a:defRPr/>
            </a:pPr>
            <a:r>
              <a:rPr lang="de-DE" dirty="0">
                <a:solidFill>
                  <a:schemeClr val="accent1"/>
                </a:solidFill>
              </a:rPr>
              <a:t>FAZIT Agroforst</a:t>
            </a:r>
            <a:endParaRPr dirty="0">
              <a:solidFill>
                <a:schemeClr val="accent1"/>
              </a:solidFill>
            </a:endParaRPr>
          </a:p>
        </p:txBody>
      </p:sp>
      <p:sp>
        <p:nvSpPr>
          <p:cNvPr id="5" name="Inhaltsplatzhalter 2"/>
          <p:cNvSpPr>
            <a:spLocks noGrp="1"/>
          </p:cNvSpPr>
          <p:nvPr>
            <p:ph idx="1"/>
          </p:nvPr>
        </p:nvSpPr>
        <p:spPr bwMode="auto"/>
        <p:txBody>
          <a:bodyPr/>
          <a:lstStyle/>
          <a:p>
            <a:pPr marL="0" indent="0">
              <a:buNone/>
              <a:defRPr/>
            </a:pPr>
            <a:endParaRPr lang="de-DE" dirty="0"/>
          </a:p>
          <a:p>
            <a:pPr>
              <a:buFont typeface="Wingdings"/>
              <a:buChar char="Ø"/>
              <a:defRPr/>
            </a:pPr>
            <a:r>
              <a:rPr lang="de-DE" dirty="0"/>
              <a:t> </a:t>
            </a:r>
            <a:r>
              <a:rPr lang="de-DE" b="1" dirty="0"/>
              <a:t>Hohes Potenzial zur Reduzierung von negativen Umwelteinflüssen und von negativen Effekten durch die Auswirkungen des Klimawandels plus Klimaschutzeffekte </a:t>
            </a:r>
          </a:p>
          <a:p>
            <a:pPr>
              <a:buFont typeface="Wingdings"/>
              <a:buChar char="Ø"/>
              <a:defRPr/>
            </a:pPr>
            <a:endParaRPr lang="de-DE" dirty="0"/>
          </a:p>
          <a:p>
            <a:pPr>
              <a:buFont typeface="Wingdings"/>
              <a:buChar char="Ø"/>
              <a:defRPr/>
            </a:pPr>
            <a:r>
              <a:rPr lang="de-DE" dirty="0"/>
              <a:t>Traditionelle Form der Landnutzung </a:t>
            </a:r>
            <a:r>
              <a:rPr lang="de-DE" dirty="0">
                <a:sym typeface="Wingdings" panose="05000000000000000000" pitchFamily="2" charset="2"/>
              </a:rPr>
              <a:t></a:t>
            </a:r>
            <a:r>
              <a:rPr lang="de-DE" dirty="0"/>
              <a:t> Eingliederung in die heutige</a:t>
            </a:r>
            <a:br>
              <a:rPr lang="de-DE" dirty="0"/>
            </a:br>
            <a:r>
              <a:rPr lang="de-DE" dirty="0"/>
              <a:t> moderne Landwirtschaft</a:t>
            </a:r>
            <a:endParaRPr dirty="0"/>
          </a:p>
          <a:p>
            <a:pPr>
              <a:buFont typeface="Wingdings"/>
              <a:buChar char="Ø"/>
              <a:defRPr/>
            </a:pPr>
            <a:endParaRPr lang="de-DE" dirty="0"/>
          </a:p>
          <a:p>
            <a:pPr>
              <a:buFont typeface="Wingdings"/>
              <a:buChar char="Ø"/>
              <a:defRPr/>
            </a:pPr>
            <a:r>
              <a:rPr lang="de-DE" dirty="0"/>
              <a:t> Förderung durch Politik und Gesellschaft</a:t>
            </a:r>
            <a:endParaRPr dirty="0"/>
          </a:p>
        </p:txBody>
      </p:sp>
      <p:sp>
        <p:nvSpPr>
          <p:cNvPr id="6" name="Textfeld 4"/>
          <p:cNvSpPr>
            <a:spLocks/>
          </p:cNvSpPr>
          <p:nvPr/>
        </p:nvSpPr>
        <p:spPr bwMode="auto">
          <a:xfrm>
            <a:off x="9004300" y="6015951"/>
            <a:ext cx="1499128" cy="276999"/>
          </a:xfrm>
          <a:prstGeom prst="rect">
            <a:avLst/>
          </a:prstGeom>
          <a:noFill/>
        </p:spPr>
        <p:txBody>
          <a:bodyPr wrap="none" rtlCol="0">
            <a:spAutoFit/>
          </a:bodyPr>
          <a:lstStyle/>
          <a:p>
            <a:pPr>
              <a:defRPr/>
            </a:pPr>
            <a:r>
              <a:rPr lang="de-DE" sz="1200" dirty="0" err="1"/>
              <a:t>public</a:t>
            </a:r>
            <a:r>
              <a:rPr lang="de-DE" sz="1200" dirty="0"/>
              <a:t> </a:t>
            </a:r>
            <a:r>
              <a:rPr lang="de-DE" sz="1200" dirty="0" err="1"/>
              <a:t>climate</a:t>
            </a:r>
            <a:r>
              <a:rPr lang="de-DE" sz="1200" dirty="0"/>
              <a:t> </a:t>
            </a:r>
            <a:r>
              <a:rPr lang="de-DE" sz="1200" dirty="0" err="1"/>
              <a:t>school</a:t>
            </a:r>
            <a:endParaRPr lang="de-DE" sz="1200" dirty="0"/>
          </a:p>
        </p:txBody>
      </p:sp>
      <p:sp>
        <p:nvSpPr>
          <p:cNvPr id="7" name="Fußzeilenplatzhalter 3"/>
          <p:cNvSpPr>
            <a:spLocks noGrp="1"/>
          </p:cNvSpPr>
          <p:nvPr>
            <p:ph type="ftr" sz="quarter" idx="10"/>
          </p:nvPr>
        </p:nvSpPr>
        <p:spPr bwMode="auto"/>
        <p:txBody>
          <a:bodyPr/>
          <a:lstStyle/>
          <a:p>
            <a:pPr>
              <a:defRPr/>
            </a:pPr>
            <a:r>
              <a:rPr lang="de-DE"/>
              <a:t>Agroforst</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10515600" cy="918528"/>
          </a:xfrm>
          <a:prstGeom prst="rect">
            <a:avLst/>
          </a:prstGeom>
        </p:spPr>
        <p:txBody>
          <a:bodyPr/>
          <a:lstStyle/>
          <a:p>
            <a:pPr>
              <a:defRPr/>
            </a:pPr>
            <a:r>
              <a:rPr lang="de-DE" dirty="0">
                <a:solidFill>
                  <a:schemeClr val="accent1"/>
                </a:solidFill>
              </a:rPr>
              <a:t>Baumreihen im Getreidefeld</a:t>
            </a:r>
            <a:endParaRPr dirty="0">
              <a:solidFill>
                <a:schemeClr val="accent1"/>
              </a:solidFill>
            </a:endParaRPr>
          </a:p>
        </p:txBody>
      </p:sp>
      <p:pic>
        <p:nvPicPr>
          <p:cNvPr id="5" name="Inhaltsplatzhalter 5"/>
          <p:cNvPicPr>
            <a:picLocks noGrp="1" noChangeAspect="1"/>
          </p:cNvPicPr>
          <p:nvPr>
            <p:ph idx="1"/>
          </p:nvPr>
        </p:nvPicPr>
        <p:blipFill>
          <a:blip r:embed="rId3"/>
          <a:stretch/>
        </p:blipFill>
        <p:spPr bwMode="auto">
          <a:xfrm>
            <a:off x="2461616" y="1096598"/>
            <a:ext cx="7268765" cy="4845844"/>
          </a:xfrm>
          <a:prstGeom prst="rect">
            <a:avLst/>
          </a:prstGeom>
          <a:solidFill>
            <a:schemeClr val="accent1">
              <a:lumMod val="20000"/>
              <a:lumOff val="80000"/>
            </a:schemeClr>
          </a:solidFill>
        </p:spPr>
      </p:pic>
      <p:sp>
        <p:nvSpPr>
          <p:cNvPr id="6" name="Fußzeilenplatzhalter 3"/>
          <p:cNvSpPr>
            <a:spLocks noGrp="1"/>
          </p:cNvSpPr>
          <p:nvPr>
            <p:ph type="ftr" sz="quarter" idx="10"/>
          </p:nvPr>
        </p:nvSpPr>
        <p:spPr bwMode="auto"/>
        <p:txBody>
          <a:bodyPr/>
          <a:lstStyle/>
          <a:p>
            <a:pPr>
              <a:defRPr/>
            </a:pPr>
            <a:r>
              <a:rPr lang="de-DE"/>
              <a:t>Agroforst</a:t>
            </a:r>
            <a:endParaRPr/>
          </a:p>
        </p:txBody>
      </p:sp>
      <p:sp>
        <p:nvSpPr>
          <p:cNvPr id="7" name="Textfeld 6"/>
          <p:cNvSpPr>
            <a:spLocks/>
          </p:cNvSpPr>
          <p:nvPr/>
        </p:nvSpPr>
        <p:spPr bwMode="auto">
          <a:xfrm>
            <a:off x="9840416" y="5942442"/>
            <a:ext cx="2079625" cy="261610"/>
          </a:xfrm>
          <a:prstGeom prst="rect">
            <a:avLst/>
          </a:prstGeom>
          <a:noFill/>
        </p:spPr>
        <p:txBody>
          <a:bodyPr wrap="square" rtlCol="0">
            <a:spAutoFit/>
          </a:bodyPr>
          <a:lstStyle/>
          <a:p>
            <a:pPr>
              <a:defRPr/>
            </a:pPr>
            <a:r>
              <a:rPr lang="de-DE" sz="1100" dirty="0"/>
              <a:t>Copyright: Rico Hübner, </a:t>
            </a:r>
            <a:r>
              <a:rPr lang="de-DE" sz="1100" dirty="0" err="1"/>
              <a:t>DeFAF</a:t>
            </a:r>
            <a:endParaRPr lang="de-DE" sz="1100" dirty="0"/>
          </a:p>
        </p:txBody>
      </p:sp>
      <p:sp>
        <p:nvSpPr>
          <p:cNvPr id="2" name="Textfeld 1">
            <a:extLst>
              <a:ext uri="{FF2B5EF4-FFF2-40B4-BE49-F238E27FC236}">
                <a16:creationId xmlns:a16="http://schemas.microsoft.com/office/drawing/2014/main" id="{994D677B-CD77-4227-8C83-2C0E0467F18E}"/>
              </a:ext>
            </a:extLst>
          </p:cNvPr>
          <p:cNvSpPr txBox="1"/>
          <p:nvPr/>
        </p:nvSpPr>
        <p:spPr>
          <a:xfrm>
            <a:off x="2311951" y="4642087"/>
            <a:ext cx="7568097" cy="954107"/>
          </a:xfrm>
          <a:prstGeom prst="rect">
            <a:avLst/>
          </a:prstGeom>
          <a:solidFill>
            <a:schemeClr val="accent1">
              <a:lumMod val="20000"/>
              <a:lumOff val="80000"/>
            </a:schemeClr>
          </a:solidFill>
        </p:spPr>
        <p:txBody>
          <a:bodyPr wrap="none" rtlCol="0">
            <a:spAutoFit/>
          </a:bodyPr>
          <a:lstStyle/>
          <a:p>
            <a:r>
              <a:rPr lang="de-DE" sz="2800" dirty="0">
                <a:hlinkClick r:id="rId4"/>
              </a:rPr>
              <a:t>Agroforst-Beratung - Agroforst Beratungsnetzwerk</a:t>
            </a:r>
          </a:p>
          <a:p>
            <a:r>
              <a:rPr lang="de-DE" sz="2800" dirty="0">
                <a:hlinkClick r:id="rId4"/>
              </a:rPr>
              <a:t> (agroforst-beratungsnetzwerk.de)</a:t>
            </a:r>
            <a:endParaRPr lang="de-DE" sz="28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10515600" cy="918528"/>
          </a:xfrm>
          <a:prstGeom prst="rect">
            <a:avLst/>
          </a:prstGeom>
        </p:spPr>
        <p:txBody>
          <a:bodyPr/>
          <a:lstStyle/>
          <a:p>
            <a:pPr>
              <a:defRPr/>
            </a:pPr>
            <a:r>
              <a:rPr lang="de-DE" dirty="0">
                <a:solidFill>
                  <a:schemeClr val="accent1"/>
                </a:solidFill>
              </a:rPr>
              <a:t>Unterschied Agroforst und </a:t>
            </a:r>
            <a:r>
              <a:rPr lang="de-DE" dirty="0" err="1">
                <a:solidFill>
                  <a:schemeClr val="accent1"/>
                </a:solidFill>
              </a:rPr>
              <a:t>Kurzumtriebsplantage</a:t>
            </a:r>
            <a:r>
              <a:rPr lang="de-DE" dirty="0">
                <a:solidFill>
                  <a:schemeClr val="accent1"/>
                </a:solidFill>
              </a:rPr>
              <a:t> (KUP)</a:t>
            </a:r>
            <a:endParaRPr dirty="0">
              <a:solidFill>
                <a:schemeClr val="accent1"/>
              </a:solidFill>
            </a:endParaRPr>
          </a:p>
        </p:txBody>
      </p:sp>
      <p:sp>
        <p:nvSpPr>
          <p:cNvPr id="5" name="Inhaltsplatzhalter 2"/>
          <p:cNvSpPr>
            <a:spLocks noGrp="1"/>
          </p:cNvSpPr>
          <p:nvPr>
            <p:ph idx="1"/>
          </p:nvPr>
        </p:nvSpPr>
        <p:spPr bwMode="auto"/>
        <p:txBody>
          <a:bodyPr/>
          <a:lstStyle/>
          <a:p>
            <a:pPr>
              <a:defRPr/>
            </a:pPr>
            <a:endParaRPr lang="de-DE" sz="2400" b="1" i="0" u="none" strike="noStrike" dirty="0">
              <a:solidFill>
                <a:srgbClr val="000000"/>
              </a:solidFill>
            </a:endParaRPr>
          </a:p>
          <a:p>
            <a:pPr>
              <a:defRPr/>
            </a:pPr>
            <a:r>
              <a:rPr lang="de-DE" sz="2400" b="1" i="0" u="none" strike="noStrike" dirty="0">
                <a:solidFill>
                  <a:srgbClr val="000000"/>
                </a:solidFill>
              </a:rPr>
              <a:t>Agroforstwirtschaft</a:t>
            </a:r>
            <a:r>
              <a:rPr lang="de-DE" sz="2400" b="0" i="0" u="none" strike="noStrike" dirty="0">
                <a:solidFill>
                  <a:srgbClr val="000000"/>
                </a:solidFill>
              </a:rPr>
              <a:t> </a:t>
            </a:r>
            <a:r>
              <a:rPr lang="de-DE" sz="2400" i="1" dirty="0"/>
              <a:t>ist die Integration von mehrjährigen Kulturen wie Bäumen und Sträuchern auf landwirtschaftlichen Nutzflächen zur Generierung von ökonomischen und ökologischen Vorteilswirkungen. </a:t>
            </a:r>
            <a:r>
              <a:rPr lang="de-DE" sz="2400" b="0" i="0" u="none" strike="noStrike" dirty="0">
                <a:solidFill>
                  <a:srgbClr val="000000"/>
                </a:solidFill>
              </a:rPr>
              <a:t>Beispiel: 150 Pappeln/ha oder 25 Wildkirschen/ha mit Getreide. Das Getreide wird wie gewöhnlich jährlich geerntet, die Bäume werden meist nach 30 bis 60 Jahren, je nach Nutzung gefällt. </a:t>
            </a:r>
            <a:endParaRPr dirty="0"/>
          </a:p>
          <a:p>
            <a:pPr>
              <a:defRPr/>
            </a:pPr>
            <a:r>
              <a:rPr lang="de-DE" sz="2400" b="1" i="0" u="none" strike="noStrike" dirty="0" err="1">
                <a:solidFill>
                  <a:srgbClr val="000000"/>
                </a:solidFill>
              </a:rPr>
              <a:t>Kurzumtriebsplantagen</a:t>
            </a:r>
            <a:r>
              <a:rPr lang="de-DE" sz="2400" b="0" i="0" u="none" strike="noStrike" dirty="0">
                <a:solidFill>
                  <a:srgbClr val="000000"/>
                </a:solidFill>
              </a:rPr>
              <a:t> benötigen ein </a:t>
            </a:r>
            <a:r>
              <a:rPr lang="de-DE" sz="2400" b="1" i="0" u="none" strike="noStrike" dirty="0">
                <a:solidFill>
                  <a:srgbClr val="000000"/>
                </a:solidFill>
              </a:rPr>
              <a:t>Nacheinander</a:t>
            </a:r>
            <a:r>
              <a:rPr lang="de-DE" sz="2400" b="0" i="0" u="none" strike="noStrike" dirty="0">
                <a:solidFill>
                  <a:srgbClr val="000000"/>
                </a:solidFill>
              </a:rPr>
              <a:t> von Gehölzen und landwirtschaftlicher Nutzung, da die gesamte Fläche mit Gehölzen bestanden ist (z.B.10.000 Weiden / ha). Die Gehölze werden alle 3 bis 5 Jahre mit speziellen Maschinen (z.B. Claas </a:t>
            </a:r>
            <a:r>
              <a:rPr lang="de-DE" sz="2400" b="0" i="0" u="none" strike="noStrike" dirty="0" err="1">
                <a:solidFill>
                  <a:srgbClr val="000000"/>
                </a:solidFill>
              </a:rPr>
              <a:t>Mähhächsler</a:t>
            </a:r>
            <a:r>
              <a:rPr lang="de-DE" sz="2400" b="0" i="0" u="none" strike="noStrike" dirty="0">
                <a:solidFill>
                  <a:srgbClr val="000000"/>
                </a:solidFill>
              </a:rPr>
              <a:t> oder Krone) abgemäht und treiben wieder aus. </a:t>
            </a:r>
            <a:r>
              <a:rPr lang="de-DE" sz="2400" b="0" i="0" u="none" strike="noStrike" dirty="0" err="1">
                <a:solidFill>
                  <a:srgbClr val="000000"/>
                </a:solidFill>
              </a:rPr>
              <a:t>Kurzumtriebsplantagen</a:t>
            </a:r>
            <a:r>
              <a:rPr lang="de-DE" sz="2400" b="0" i="0" u="none" strike="noStrike" dirty="0">
                <a:solidFill>
                  <a:srgbClr val="000000"/>
                </a:solidFill>
              </a:rPr>
              <a:t> werden auch als Energiewälder, Schnellwuchsplantagen oder „Niederwald im Kurzumtrieb“ (</a:t>
            </a:r>
            <a:r>
              <a:rPr lang="de-DE" sz="2400" b="0" i="0" u="none" strike="noStrike" dirty="0" err="1">
                <a:solidFill>
                  <a:srgbClr val="000000"/>
                </a:solidFill>
              </a:rPr>
              <a:t>KNCode</a:t>
            </a:r>
            <a:r>
              <a:rPr lang="de-DE" sz="2400" b="0" i="0" u="none" strike="noStrike" dirty="0">
                <a:solidFill>
                  <a:srgbClr val="000000"/>
                </a:solidFill>
              </a:rPr>
              <a:t> ex 0602 90 41) bezeichnet. </a:t>
            </a:r>
            <a:endParaRPr lang="de-DE"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1000"/>
                                        <p:tgtEl>
                                          <p:spTgt spid="5">
                                            <p:txEl>
                                              <p:pRg st="1" end="1"/>
                                            </p:txEl>
                                          </p:spTgt>
                                        </p:tgtEl>
                                      </p:cBhvr>
                                    </p:animEffect>
                                    <p:anim calcmode="lin" valueType="num">
                                      <p:cBhvr>
                                        <p:cTn id="8"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2" end="2"/>
                                            </p:txEl>
                                          </p:spTgt>
                                        </p:tgtEl>
                                        <p:attrNameLst>
                                          <p:attrName>style.visibility</p:attrName>
                                        </p:attrNameLst>
                                      </p:cBhvr>
                                      <p:to>
                                        <p:strVal val="visible"/>
                                      </p:to>
                                    </p:set>
                                    <p:animEffect transition="in" filter="fade">
                                      <p:cBhvr>
                                        <p:cTn id="14" dur="1000"/>
                                        <p:tgtEl>
                                          <p:spTgt spid="5">
                                            <p:txEl>
                                              <p:pRg st="2" end="2"/>
                                            </p:txEl>
                                          </p:spTgt>
                                        </p:tgtEl>
                                      </p:cBhvr>
                                    </p:animEffect>
                                    <p:anim calcmode="lin" valueType="num">
                                      <p:cBhvr>
                                        <p:cTn id="15"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9737558" cy="918528"/>
          </a:xfrm>
        </p:spPr>
        <p:txBody>
          <a:bodyPr/>
          <a:lstStyle/>
          <a:p>
            <a:pPr>
              <a:defRPr/>
            </a:pPr>
            <a:r>
              <a:rPr lang="de-DE" dirty="0"/>
              <a:t>Arbeitsauftrag 1</a:t>
            </a:r>
          </a:p>
        </p:txBody>
      </p:sp>
      <p:sp>
        <p:nvSpPr>
          <p:cNvPr id="5" name="Inhaltsplatzhalter 2"/>
          <p:cNvSpPr>
            <a:spLocks noGrp="1"/>
          </p:cNvSpPr>
          <p:nvPr>
            <p:ph idx="1"/>
          </p:nvPr>
        </p:nvSpPr>
        <p:spPr bwMode="auto"/>
        <p:txBody>
          <a:bodyPr/>
          <a:lstStyle/>
          <a:p>
            <a:pPr marL="0" indent="0">
              <a:spcBef>
                <a:spcPts val="600"/>
              </a:spcBef>
              <a:spcAft>
                <a:spcPts val="1200"/>
              </a:spcAft>
              <a:buNone/>
              <a:defRPr/>
            </a:pPr>
            <a:r>
              <a:rPr lang="de-DE" b="1">
                <a:ea typeface="Calibri"/>
                <a:cs typeface="Arial"/>
              </a:rPr>
              <a:t>Berechnen Sie die Wirtschaftlichkeit von Agroforst im Vergleich zu Ihren (konventionell) angebauten Ackerkulturen mit Hilfe des Agroforstrechners und stellen Sie die Ergebnisse Ihren Mitschüler*innen vor.</a:t>
            </a:r>
            <a:endParaRPr lang="de-DE" b="1">
              <a:ea typeface="Calibri"/>
              <a:cs typeface="Times New Roman"/>
            </a:endParaRPr>
          </a:p>
          <a:p>
            <a:pPr marL="0" indent="0">
              <a:spcBef>
                <a:spcPts val="600"/>
              </a:spcBef>
              <a:spcAft>
                <a:spcPts val="1200"/>
              </a:spcAft>
              <a:buNone/>
              <a:defRPr/>
            </a:pPr>
            <a:r>
              <a:rPr lang="de-DE">
                <a:ea typeface="Calibri"/>
                <a:cs typeface="Arial"/>
              </a:rPr>
              <a:t>Verwenden Sie, wenn möglich, betriebseigene Daten. Falls dies nicht möglich ist, greifen Sie auf die voreingestellten Daten zurück.</a:t>
            </a:r>
          </a:p>
          <a:p>
            <a:pPr marL="0" indent="0">
              <a:spcBef>
                <a:spcPts val="599"/>
              </a:spcBef>
              <a:spcAft>
                <a:spcPts val="1199"/>
              </a:spcAft>
              <a:buNone/>
              <a:defRPr/>
            </a:pPr>
            <a:endParaRPr lang="de-DE">
              <a:ea typeface="Calibri"/>
              <a:cs typeface="Arial"/>
            </a:endParaRPr>
          </a:p>
          <a:p>
            <a:pPr marL="0" indent="0">
              <a:spcBef>
                <a:spcPts val="599"/>
              </a:spcBef>
              <a:spcAft>
                <a:spcPts val="1199"/>
              </a:spcAft>
              <a:buNone/>
              <a:defRPr/>
            </a:pPr>
            <a:r>
              <a:rPr lang="de-DE">
                <a:ea typeface="Calibri"/>
                <a:cs typeface="Arial"/>
              </a:rPr>
              <a:t>Agroforstrechner:</a:t>
            </a:r>
            <a:r>
              <a:rPr lang="de-DE" sz="2800">
                <a:ea typeface="Calibri"/>
                <a:cs typeface="Arial"/>
              </a:rPr>
              <a:t> </a:t>
            </a:r>
            <a:r>
              <a:rPr sz="2800" u="sng">
                <a:hlinkClick r:id="rId2" tooltip="https://agroforst-info.de/agroforstrechner/"/>
              </a:rPr>
              <a:t>https://agroforst-info.de/agroforstrechner/</a:t>
            </a:r>
            <a:endParaRPr sz="2800">
              <a:ea typeface="Calibri"/>
              <a:cs typeface="Times New Roman"/>
            </a:endParaRPr>
          </a:p>
          <a:p>
            <a:pPr marL="0" indent="0">
              <a:buNone/>
              <a:defRPr/>
            </a:pPr>
            <a:endParaRPr lang="de-DE"/>
          </a:p>
        </p:txBody>
      </p:sp>
      <p:sp>
        <p:nvSpPr>
          <p:cNvPr id="6" name="Fußzeilenplatzhalter 3"/>
          <p:cNvSpPr>
            <a:spLocks noGrp="1"/>
          </p:cNvSpPr>
          <p:nvPr>
            <p:ph type="ftr" sz="quarter" idx="10"/>
          </p:nvPr>
        </p:nvSpPr>
        <p:spPr bwMode="auto"/>
        <p:txBody>
          <a:bodyPr/>
          <a:lstStyle/>
          <a:p>
            <a:pPr>
              <a:defRPr/>
            </a:pPr>
            <a:r>
              <a:rPr lang="de-DE"/>
              <a:t>Agroforst</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9737558" cy="918528"/>
          </a:xfrm>
        </p:spPr>
        <p:txBody>
          <a:bodyPr/>
          <a:lstStyle/>
          <a:p>
            <a:pPr>
              <a:defRPr/>
            </a:pPr>
            <a:r>
              <a:rPr lang="de-DE" dirty="0"/>
              <a:t>Arbeitsauftrag 2</a:t>
            </a:r>
          </a:p>
        </p:txBody>
      </p:sp>
      <p:sp>
        <p:nvSpPr>
          <p:cNvPr id="5" name="Inhaltsplatzhalter 2"/>
          <p:cNvSpPr>
            <a:spLocks noGrp="1"/>
          </p:cNvSpPr>
          <p:nvPr>
            <p:ph idx="1"/>
          </p:nvPr>
        </p:nvSpPr>
        <p:spPr bwMode="auto">
          <a:xfrm>
            <a:off x="838200" y="1463040"/>
            <a:ext cx="10515600" cy="4713923"/>
          </a:xfrm>
        </p:spPr>
        <p:txBody>
          <a:bodyPr/>
          <a:lstStyle/>
          <a:p>
            <a:pPr marL="0" indent="0">
              <a:buNone/>
              <a:defRPr/>
            </a:pPr>
            <a:r>
              <a:rPr lang="de-DE" dirty="0"/>
              <a:t>Sie planen, versuchsweise eine Ihrer Getreideflächen (5 ha) mit Bäumen zu bepflanzen. </a:t>
            </a:r>
          </a:p>
          <a:p>
            <a:pPr marL="0" indent="0">
              <a:buNone/>
              <a:defRPr/>
            </a:pPr>
            <a:r>
              <a:rPr lang="de-DE" b="1" i="1" dirty="0"/>
              <a:t>Stellen Sie ein Konzept auf, wie Sie die Agroforstbäume auf dieser Fläche etablieren wollen (Anordnung/Ausrichtung). </a:t>
            </a:r>
            <a:r>
              <a:rPr lang="de-DE" dirty="0"/>
              <a:t>Welche Punkte müssen Sie hierbei berücksichtigen?</a:t>
            </a:r>
          </a:p>
          <a:p>
            <a:pPr marL="0" indent="0">
              <a:buNone/>
              <a:defRPr/>
            </a:pPr>
            <a:r>
              <a:rPr lang="de-DE" b="1" i="1" dirty="0"/>
              <a:t>Nutzen Sie dazu die Agroforst-App als Hilfestellung (Menüpunkt: „Agroforst erleben“):</a:t>
            </a:r>
          </a:p>
          <a:p>
            <a:r>
              <a:rPr lang="de-DE" sz="2400" dirty="0"/>
              <a:t>Android: </a:t>
            </a:r>
            <a:r>
              <a:rPr lang="de-DE" sz="2400" dirty="0">
                <a:hlinkClick r:id="rId2"/>
              </a:rPr>
              <a:t>Google playstore-Link &gt;</a:t>
            </a:r>
            <a:endParaRPr lang="de-DE" sz="2400" dirty="0"/>
          </a:p>
          <a:p>
            <a:r>
              <a:rPr lang="de-DE" sz="2400" dirty="0"/>
              <a:t>Apple iOS: Zum Installieren, diesen Link auf iPhone oder iPad anklicken; </a:t>
            </a:r>
            <a:r>
              <a:rPr lang="de-DE" sz="2400" dirty="0">
                <a:hlinkClick r:id="rId3"/>
              </a:rPr>
              <a:t>App-Store &gt;</a:t>
            </a:r>
            <a:endParaRPr lang="de-DE" sz="2400" dirty="0"/>
          </a:p>
          <a:p>
            <a:pPr marL="0" indent="0">
              <a:buNone/>
              <a:defRPr/>
            </a:pPr>
            <a:endParaRPr lang="de-DE" b="1" i="1" dirty="0"/>
          </a:p>
          <a:p>
            <a:pPr marL="0" indent="0">
              <a:buNone/>
              <a:defRPr/>
            </a:pPr>
            <a:endParaRPr lang="de-DE" b="1" i="1" dirty="0"/>
          </a:p>
          <a:p>
            <a:pPr marL="0" indent="0">
              <a:buNone/>
              <a:defRPr/>
            </a:pPr>
            <a:endParaRPr lang="de-DE" b="1" i="1" dirty="0"/>
          </a:p>
        </p:txBody>
      </p:sp>
      <p:sp>
        <p:nvSpPr>
          <p:cNvPr id="6" name="Fußzeilenplatzhalter 3"/>
          <p:cNvSpPr>
            <a:spLocks noGrp="1"/>
          </p:cNvSpPr>
          <p:nvPr>
            <p:ph type="ftr" sz="quarter" idx="10"/>
          </p:nvPr>
        </p:nvSpPr>
        <p:spPr bwMode="auto"/>
        <p:txBody>
          <a:bodyPr/>
          <a:lstStyle/>
          <a:p>
            <a:pPr>
              <a:defRPr/>
            </a:pPr>
            <a:r>
              <a:rPr lang="de-DE"/>
              <a:t>Agroforst</a:t>
            </a:r>
            <a:endParaRPr/>
          </a:p>
        </p:txBody>
      </p:sp>
    </p:spTree>
    <p:extLst>
      <p:ext uri="{BB962C8B-B14F-4D97-AF65-F5344CB8AC3E}">
        <p14:creationId xmlns:p14="http://schemas.microsoft.com/office/powerpoint/2010/main" val="38212478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10515600" cy="918528"/>
          </a:xfrm>
          <a:prstGeom prst="rect">
            <a:avLst/>
          </a:prstGeom>
        </p:spPr>
        <p:txBody>
          <a:bodyPr/>
          <a:lstStyle/>
          <a:p>
            <a:pPr rtl="0">
              <a:spcBef>
                <a:spcPct val="0"/>
              </a:spcBef>
              <a:defRPr/>
            </a:pPr>
            <a:r>
              <a:rPr lang="de-DE" sz="3600" kern="1200" dirty="0">
                <a:solidFill>
                  <a:schemeClr val="accent1"/>
                </a:solidFill>
              </a:rPr>
              <a:t>Definition Agroforst</a:t>
            </a:r>
            <a:endParaRPr sz="3600" kern="1200" dirty="0">
              <a:solidFill>
                <a:schemeClr val="accent1"/>
              </a:solidFill>
            </a:endParaRPr>
          </a:p>
        </p:txBody>
      </p:sp>
      <p:sp>
        <p:nvSpPr>
          <p:cNvPr id="5" name="Fußzeilenplatzhalter 3"/>
          <p:cNvSpPr>
            <a:spLocks noGrp="1"/>
          </p:cNvSpPr>
          <p:nvPr>
            <p:ph type="ftr" sz="quarter" idx="10"/>
          </p:nvPr>
        </p:nvSpPr>
        <p:spPr bwMode="auto"/>
        <p:txBody>
          <a:bodyPr/>
          <a:lstStyle/>
          <a:p>
            <a:pPr>
              <a:defRPr/>
            </a:pPr>
            <a:r>
              <a:rPr lang="de-DE"/>
              <a:t>Agroforst</a:t>
            </a:r>
            <a:endParaRPr/>
          </a:p>
        </p:txBody>
      </p:sp>
      <p:pic>
        <p:nvPicPr>
          <p:cNvPr id="6" name="Grafik 5"/>
          <p:cNvPicPr>
            <a:picLocks noChangeAspect="1"/>
          </p:cNvPicPr>
          <p:nvPr/>
        </p:nvPicPr>
        <p:blipFill>
          <a:blip r:embed="rId3"/>
          <a:stretch/>
        </p:blipFill>
        <p:spPr bwMode="auto">
          <a:xfrm>
            <a:off x="671388" y="3647872"/>
            <a:ext cx="3670300" cy="2446867"/>
          </a:xfrm>
          <a:prstGeom prst="rect">
            <a:avLst/>
          </a:prstGeom>
        </p:spPr>
      </p:pic>
      <p:pic>
        <p:nvPicPr>
          <p:cNvPr id="7" name="Grafik 6"/>
          <p:cNvPicPr>
            <a:picLocks noChangeAspect="1"/>
          </p:cNvPicPr>
          <p:nvPr/>
        </p:nvPicPr>
        <p:blipFill>
          <a:blip r:embed="rId4"/>
          <a:stretch/>
        </p:blipFill>
        <p:spPr bwMode="auto">
          <a:xfrm>
            <a:off x="8026012" y="3609772"/>
            <a:ext cx="3726995" cy="2484967"/>
          </a:xfrm>
          <a:prstGeom prst="rect">
            <a:avLst/>
          </a:prstGeom>
        </p:spPr>
      </p:pic>
      <p:pic>
        <p:nvPicPr>
          <p:cNvPr id="8" name="Grafik 7"/>
          <p:cNvPicPr>
            <a:picLocks noChangeAspect="1"/>
          </p:cNvPicPr>
          <p:nvPr/>
        </p:nvPicPr>
        <p:blipFill>
          <a:blip r:embed="rId5"/>
          <a:stretch/>
        </p:blipFill>
        <p:spPr bwMode="auto">
          <a:xfrm>
            <a:off x="4341689" y="3609773"/>
            <a:ext cx="3726995" cy="2484967"/>
          </a:xfrm>
          <a:prstGeom prst="rect">
            <a:avLst/>
          </a:prstGeom>
        </p:spPr>
      </p:pic>
      <p:sp>
        <p:nvSpPr>
          <p:cNvPr id="9" name="Textfeld 8"/>
          <p:cNvSpPr>
            <a:spLocks/>
          </p:cNvSpPr>
          <p:nvPr/>
        </p:nvSpPr>
        <p:spPr bwMode="auto">
          <a:xfrm>
            <a:off x="8721725" y="6094740"/>
            <a:ext cx="3470275" cy="261610"/>
          </a:xfrm>
          <a:prstGeom prst="rect">
            <a:avLst/>
          </a:prstGeom>
          <a:noFill/>
        </p:spPr>
        <p:txBody>
          <a:bodyPr wrap="square" rtlCol="0">
            <a:spAutoFit/>
          </a:bodyPr>
          <a:lstStyle/>
          <a:p>
            <a:pPr>
              <a:defRPr/>
            </a:pPr>
            <a:r>
              <a:rPr lang="de-DE" sz="1100"/>
              <a:t>Copyright: LTZ, Seidl (li), Schulz (mi, re)</a:t>
            </a:r>
            <a:endParaRPr/>
          </a:p>
        </p:txBody>
      </p:sp>
      <p:sp>
        <p:nvSpPr>
          <p:cNvPr id="2" name="Textfeld 1">
            <a:extLst>
              <a:ext uri="{FF2B5EF4-FFF2-40B4-BE49-F238E27FC236}">
                <a16:creationId xmlns:a16="http://schemas.microsoft.com/office/drawing/2014/main" id="{3E570367-4CA0-488A-8649-11320EE4FAE9}"/>
              </a:ext>
            </a:extLst>
          </p:cNvPr>
          <p:cNvSpPr txBox="1"/>
          <p:nvPr/>
        </p:nvSpPr>
        <p:spPr>
          <a:xfrm>
            <a:off x="939798" y="1412776"/>
            <a:ext cx="10844833" cy="1661993"/>
          </a:xfrm>
          <a:prstGeom prst="rect">
            <a:avLst/>
          </a:prstGeom>
          <a:noFill/>
        </p:spPr>
        <p:txBody>
          <a:bodyPr wrap="square" rtlCol="0">
            <a:spAutoFit/>
          </a:bodyPr>
          <a:lstStyle/>
          <a:p>
            <a:pPr algn="ctr"/>
            <a:r>
              <a:rPr lang="de-DE" sz="2800" i="1" dirty="0"/>
              <a:t>„…ist die Integration von mehrjährigen Kulturen wie Bäumen und Sträuchern auf landwirtschaftlichen Nutzflächen zur Generierung von ökonomischen und ökologischen Vorteilswirkungen."</a:t>
            </a:r>
            <a:endParaRPr lang="de-DE" sz="2800" dirty="0"/>
          </a:p>
          <a:p>
            <a:endParaRPr lang="de-DE"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Impressum</a:t>
            </a:r>
          </a:p>
        </p:txBody>
      </p:sp>
      <p:sp>
        <p:nvSpPr>
          <p:cNvPr id="3" name="Inhaltsplatzhalter 2"/>
          <p:cNvSpPr>
            <a:spLocks noGrp="1"/>
          </p:cNvSpPr>
          <p:nvPr>
            <p:ph idx="1"/>
          </p:nvPr>
        </p:nvSpPr>
        <p:spPr>
          <a:xfrm>
            <a:off x="838200" y="1463040"/>
            <a:ext cx="11018440" cy="4918288"/>
          </a:xfrm>
        </p:spPr>
        <p:txBody>
          <a:bodyPr/>
          <a:lstStyle/>
          <a:p>
            <a:pPr marL="0" indent="0">
              <a:buNone/>
            </a:pPr>
            <a:r>
              <a:rPr lang="de-DE" sz="2400" b="1" dirty="0">
                <a:solidFill>
                  <a:srgbClr val="000000"/>
                </a:solidFill>
                <a:latin typeface="Calibri" panose="020F0502020204030204" pitchFamily="34" charset="0"/>
              </a:rPr>
              <a:t>Herausgeber		</a:t>
            </a:r>
            <a:r>
              <a:rPr lang="de-DE" sz="2400" dirty="0">
                <a:solidFill>
                  <a:srgbClr val="000000"/>
                </a:solidFill>
                <a:latin typeface="Calibri" panose="020F0502020204030204" pitchFamily="34" charset="0"/>
              </a:rPr>
              <a:t>Bodensee-Stiftung, Fritz-Reichle-Ring 4, 78315 Radolfzell</a:t>
            </a:r>
            <a:endParaRPr lang="de-DE" sz="2400" dirty="0"/>
          </a:p>
          <a:p>
            <a:pPr marL="0" indent="0">
              <a:buNone/>
            </a:pPr>
            <a:r>
              <a:rPr lang="de-DE" sz="2400" b="1" dirty="0">
                <a:solidFill>
                  <a:srgbClr val="000000"/>
                </a:solidFill>
                <a:latin typeface="Calibri" panose="020F0502020204030204" pitchFamily="34" charset="0"/>
              </a:rPr>
              <a:t>Text 			</a:t>
            </a:r>
            <a:r>
              <a:rPr lang="de-DE" sz="2400" dirty="0">
                <a:solidFill>
                  <a:srgbClr val="000000"/>
                </a:solidFill>
                <a:latin typeface="Calibri" panose="020F0502020204030204" pitchFamily="34" charset="0"/>
              </a:rPr>
              <a:t>Sabine Sommer (Bodensee-Stiftung)</a:t>
            </a:r>
          </a:p>
          <a:p>
            <a:pPr marL="0" indent="0">
              <a:buNone/>
            </a:pPr>
            <a:r>
              <a:rPr lang="de-DE" sz="2400" b="1" dirty="0">
                <a:solidFill>
                  <a:srgbClr val="000000"/>
                </a:solidFill>
                <a:latin typeface="Calibri" panose="020F0502020204030204" pitchFamily="34" charset="0"/>
              </a:rPr>
              <a:t>Redaktion		</a:t>
            </a:r>
            <a:r>
              <a:rPr lang="de-DE" sz="2400" dirty="0">
                <a:solidFill>
                  <a:srgbClr val="000000"/>
                </a:solidFill>
                <a:latin typeface="Calibri" panose="020F0502020204030204" pitchFamily="34" charset="0"/>
              </a:rPr>
              <a:t>Sabine Sommer (Bodensee-Stiftung), Andreas Ziermann 				(Bodensee-Stiftung)			</a:t>
            </a:r>
          </a:p>
          <a:p>
            <a:pPr marL="0" indent="0">
              <a:buNone/>
            </a:pPr>
            <a:r>
              <a:rPr lang="de-DE" sz="2400" b="1" dirty="0">
                <a:solidFill>
                  <a:srgbClr val="000000"/>
                </a:solidFill>
                <a:latin typeface="Calibri" panose="020F0502020204030204" pitchFamily="34" charset="0"/>
              </a:rPr>
              <a:t>Bilder</a:t>
            </a:r>
            <a:r>
              <a:rPr lang="de-DE" sz="2400" dirty="0">
                <a:solidFill>
                  <a:srgbClr val="000000"/>
                </a:solidFill>
                <a:latin typeface="Calibri" panose="020F0502020204030204" pitchFamily="34" charset="0"/>
              </a:rPr>
              <a:t>   		siehe Quellenangaben an den Bildern und im Notizbereich</a:t>
            </a:r>
            <a:endParaRPr lang="de-DE" sz="2400" dirty="0"/>
          </a:p>
          <a:p>
            <a:pPr marL="0" indent="0">
              <a:buNone/>
            </a:pPr>
            <a:r>
              <a:rPr lang="de-DE" sz="2400" b="1" dirty="0">
                <a:solidFill>
                  <a:srgbClr val="000000"/>
                </a:solidFill>
                <a:latin typeface="Calibri" panose="020F0502020204030204" pitchFamily="34" charset="0"/>
              </a:rPr>
              <a:t>Nutzungsrechte/Haftungsausschluss</a:t>
            </a:r>
            <a:endParaRPr lang="de-DE" sz="2400" dirty="0"/>
          </a:p>
          <a:p>
            <a:pPr marL="0" indent="0">
              <a:buNone/>
            </a:pPr>
            <a:r>
              <a:rPr lang="de-DE" sz="2000" dirty="0">
                <a:solidFill>
                  <a:srgbClr val="000000"/>
                </a:solidFill>
                <a:latin typeface="Calibri" panose="020F0502020204030204" pitchFamily="34" charset="0"/>
              </a:rPr>
              <a:t>Die Nutzungsrechte der PPT-, PDF- und Word-Dokumente liegen bei den Projektpartnern im Projekt </a:t>
            </a:r>
            <a:r>
              <a:rPr lang="de-DE" sz="2000" dirty="0" err="1">
                <a:solidFill>
                  <a:srgbClr val="000000"/>
                </a:solidFill>
                <a:latin typeface="Calibri" panose="020F0502020204030204" pitchFamily="34" charset="0"/>
              </a:rPr>
              <a:t>GeNIAL</a:t>
            </a:r>
            <a:r>
              <a:rPr lang="de-DE" sz="2000" dirty="0">
                <a:solidFill>
                  <a:srgbClr val="000000"/>
                </a:solidFill>
                <a:latin typeface="Calibri" panose="020F0502020204030204" pitchFamily="34" charset="0"/>
              </a:rPr>
              <a:t> Bodensee-Stiftung, Landesbetrieb Landwirtschaft Hessen (LLH), Landesanstalt für Landwirtschaft, Ernährung und Ländlichen Raum (LEL) sowie Landwirtschaftliches Technologiezentrum Augustenberg (LTZ). Das Nutzen, Kopieren sowie Bearbeiten (auch in Teilen) der Inhalte (Text und Grafik) dieser Dateien für die eigene Unterrichtsplanung ist unter Wahrung der Urheberrechte erlaubt. Quellenangaben sind entsprechend zu übernehmen. Für die von Lehrkräften bearbeiteten Inhalte übernehmen die oben genannten Projektpartner keine Haftung.</a:t>
            </a:r>
            <a:endParaRPr lang="de-DE" sz="2000" dirty="0"/>
          </a:p>
          <a:p>
            <a:pPr marL="0" indent="0">
              <a:buNone/>
            </a:pPr>
            <a:endParaRPr lang="de-DE" sz="2400" dirty="0"/>
          </a:p>
        </p:txBody>
      </p:sp>
    </p:spTree>
    <p:extLst>
      <p:ext uri="{BB962C8B-B14F-4D97-AF65-F5344CB8AC3E}">
        <p14:creationId xmlns:p14="http://schemas.microsoft.com/office/powerpoint/2010/main" val="4912247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10515600" cy="918528"/>
          </a:xfrm>
          <a:prstGeom prst="rect">
            <a:avLst/>
          </a:prstGeom>
        </p:spPr>
        <p:txBody>
          <a:bodyPr/>
          <a:lstStyle/>
          <a:p>
            <a:pPr rtl="0">
              <a:spcBef>
                <a:spcPct val="0"/>
              </a:spcBef>
              <a:defRPr/>
            </a:pPr>
            <a:r>
              <a:rPr lang="de-DE" sz="3600" kern="1200" dirty="0">
                <a:solidFill>
                  <a:schemeClr val="accent1"/>
                </a:solidFill>
              </a:rPr>
              <a:t>Geschichtlicher Hintergrund</a:t>
            </a:r>
            <a:endParaRPr sz="3600" kern="1200" dirty="0">
              <a:solidFill>
                <a:schemeClr val="accent1"/>
              </a:solidFill>
            </a:endParaRPr>
          </a:p>
        </p:txBody>
      </p:sp>
      <p:sp>
        <p:nvSpPr>
          <p:cNvPr id="5" name="Inhaltsplatzhalter 2"/>
          <p:cNvSpPr>
            <a:spLocks noGrp="1"/>
          </p:cNvSpPr>
          <p:nvPr>
            <p:ph idx="1"/>
          </p:nvPr>
        </p:nvSpPr>
        <p:spPr bwMode="auto">
          <a:xfrm>
            <a:off x="847680" y="1412776"/>
            <a:ext cx="10515600" cy="4713923"/>
          </a:xfrm>
        </p:spPr>
        <p:txBody>
          <a:bodyPr/>
          <a:lstStyle/>
          <a:p>
            <a:pPr marL="0" indent="0">
              <a:buNone/>
              <a:defRPr/>
            </a:pPr>
            <a:endParaRPr lang="de-DE" dirty="0"/>
          </a:p>
          <a:p>
            <a:pPr>
              <a:buFont typeface="Wingdings"/>
              <a:buChar char="Ø"/>
              <a:defRPr/>
            </a:pPr>
            <a:r>
              <a:rPr lang="de-DE" dirty="0"/>
              <a:t> Schon vor 10 000 Jahren (Mesopotamien) </a:t>
            </a:r>
            <a:r>
              <a:rPr lang="de-DE" dirty="0">
                <a:sym typeface="Wingdings" panose="05000000000000000000" pitchFamily="2" charset="2"/>
              </a:rPr>
              <a:t></a:t>
            </a:r>
            <a:r>
              <a:rPr lang="de-DE" dirty="0"/>
              <a:t> Trennung von Weide,  Wald und Acker</a:t>
            </a:r>
            <a:endParaRPr dirty="0"/>
          </a:p>
          <a:p>
            <a:pPr>
              <a:buFont typeface="Wingdings"/>
              <a:buChar char="Ø"/>
              <a:defRPr/>
            </a:pPr>
            <a:r>
              <a:rPr lang="de-DE" dirty="0"/>
              <a:t> Waldrodungen für Siedlungen, Kriege, Nahrungsmittelproduktion</a:t>
            </a:r>
            <a:endParaRPr dirty="0"/>
          </a:p>
          <a:p>
            <a:pPr>
              <a:buFont typeface="Wingdings"/>
              <a:buChar char="Ø"/>
              <a:defRPr/>
            </a:pPr>
            <a:r>
              <a:rPr lang="de-DE" dirty="0"/>
              <a:t> Intensivierung der Landwirtschaft</a:t>
            </a:r>
            <a:endParaRPr dirty="0"/>
          </a:p>
        </p:txBody>
      </p:sp>
      <p:sp>
        <p:nvSpPr>
          <p:cNvPr id="6" name="Textfeld 4"/>
          <p:cNvSpPr>
            <a:spLocks/>
          </p:cNvSpPr>
          <p:nvPr/>
        </p:nvSpPr>
        <p:spPr bwMode="auto">
          <a:xfrm>
            <a:off x="9004300" y="6015951"/>
            <a:ext cx="1499128" cy="276999"/>
          </a:xfrm>
          <a:prstGeom prst="rect">
            <a:avLst/>
          </a:prstGeom>
          <a:noFill/>
        </p:spPr>
        <p:txBody>
          <a:bodyPr wrap="none" rtlCol="0">
            <a:spAutoFit/>
          </a:bodyPr>
          <a:lstStyle/>
          <a:p>
            <a:pPr>
              <a:defRPr/>
            </a:pPr>
            <a:r>
              <a:rPr lang="de-DE" sz="1200" dirty="0" err="1"/>
              <a:t>public</a:t>
            </a:r>
            <a:r>
              <a:rPr lang="de-DE" sz="1200" dirty="0"/>
              <a:t> </a:t>
            </a:r>
            <a:r>
              <a:rPr lang="de-DE" sz="1200" dirty="0" err="1"/>
              <a:t>climate</a:t>
            </a:r>
            <a:r>
              <a:rPr lang="de-DE" sz="1200" dirty="0"/>
              <a:t> </a:t>
            </a:r>
            <a:r>
              <a:rPr lang="de-DE" sz="1200" dirty="0" err="1"/>
              <a:t>school</a:t>
            </a:r>
            <a:endParaRPr lang="de-DE" sz="1200" dirty="0"/>
          </a:p>
        </p:txBody>
      </p:sp>
      <p:sp>
        <p:nvSpPr>
          <p:cNvPr id="7" name="Fußzeilenplatzhalter 3"/>
          <p:cNvSpPr>
            <a:spLocks noGrp="1"/>
          </p:cNvSpPr>
          <p:nvPr>
            <p:ph type="ftr" sz="quarter" idx="10"/>
          </p:nvPr>
        </p:nvSpPr>
        <p:spPr bwMode="auto"/>
        <p:txBody>
          <a:bodyPr/>
          <a:lstStyle/>
          <a:p>
            <a:pPr>
              <a:defRPr/>
            </a:pPr>
            <a:r>
              <a:rPr lang="de-DE"/>
              <a:t>Agroforst</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10515600" cy="918528"/>
          </a:xfrm>
          <a:prstGeom prst="rect">
            <a:avLst/>
          </a:prstGeom>
        </p:spPr>
        <p:txBody>
          <a:bodyPr/>
          <a:lstStyle/>
          <a:p>
            <a:pPr rtl="0">
              <a:spcBef>
                <a:spcPct val="0"/>
              </a:spcBef>
              <a:defRPr/>
            </a:pPr>
            <a:r>
              <a:rPr lang="de-DE" sz="3600" kern="1200" dirty="0">
                <a:solidFill>
                  <a:schemeClr val="accent1"/>
                </a:solidFill>
              </a:rPr>
              <a:t>Traditionelle Systeme:</a:t>
            </a:r>
            <a:endParaRPr sz="3600" kern="1200" dirty="0">
              <a:solidFill>
                <a:schemeClr val="accent1"/>
              </a:solidFill>
            </a:endParaRPr>
          </a:p>
        </p:txBody>
      </p:sp>
      <p:sp>
        <p:nvSpPr>
          <p:cNvPr id="5" name="Inhaltsplatzhalter 2"/>
          <p:cNvSpPr>
            <a:spLocks noGrp="1"/>
          </p:cNvSpPr>
          <p:nvPr>
            <p:ph idx="1"/>
          </p:nvPr>
        </p:nvSpPr>
        <p:spPr bwMode="auto">
          <a:xfrm>
            <a:off x="838200" y="1421477"/>
            <a:ext cx="10515600" cy="4713923"/>
          </a:xfrm>
        </p:spPr>
        <p:txBody>
          <a:bodyPr/>
          <a:lstStyle/>
          <a:p>
            <a:pPr>
              <a:defRPr/>
            </a:pPr>
            <a:endParaRPr lang="de-DE" sz="1000" dirty="0"/>
          </a:p>
          <a:p>
            <a:pPr>
              <a:spcAft>
                <a:spcPts val="600"/>
              </a:spcAft>
              <a:buFont typeface="Wingdings"/>
              <a:buChar char="Ø"/>
              <a:defRPr/>
            </a:pPr>
            <a:r>
              <a:rPr lang="de-DE" dirty="0"/>
              <a:t> Waldwirtschaft</a:t>
            </a:r>
            <a:endParaRPr dirty="0"/>
          </a:p>
          <a:p>
            <a:pPr>
              <a:spcAft>
                <a:spcPts val="600"/>
              </a:spcAft>
              <a:buFont typeface="Wingdings"/>
              <a:buChar char="Ø"/>
              <a:defRPr/>
            </a:pPr>
            <a:r>
              <a:rPr lang="de-DE" dirty="0"/>
              <a:t> Agroforst im Offenland</a:t>
            </a:r>
          </a:p>
          <a:p>
            <a:pPr marL="457200" lvl="1" indent="0">
              <a:spcAft>
                <a:spcPts val="600"/>
              </a:spcAft>
              <a:buNone/>
              <a:defRPr/>
            </a:pPr>
            <a:r>
              <a:rPr lang="de-DE" dirty="0"/>
              <a:t>a) Historische AFS	 b) Moderne AFS</a:t>
            </a:r>
          </a:p>
          <a:p>
            <a:pPr>
              <a:spcAft>
                <a:spcPts val="600"/>
              </a:spcAft>
              <a:buFont typeface="Wingdings"/>
              <a:buChar char="Ø"/>
              <a:defRPr/>
            </a:pPr>
            <a:r>
              <a:rPr lang="de-DE" dirty="0"/>
              <a:t> Streuobstwiesen</a:t>
            </a:r>
            <a:endParaRPr dirty="0"/>
          </a:p>
        </p:txBody>
      </p:sp>
      <p:sp>
        <p:nvSpPr>
          <p:cNvPr id="6" name="Fußzeilenplatzhalter 3"/>
          <p:cNvSpPr>
            <a:spLocks noGrp="1"/>
          </p:cNvSpPr>
          <p:nvPr>
            <p:ph type="ftr" sz="quarter" idx="10"/>
          </p:nvPr>
        </p:nvSpPr>
        <p:spPr bwMode="auto">
          <a:xfrm>
            <a:off x="4038600" y="6273224"/>
            <a:ext cx="4114800" cy="365125"/>
          </a:xfrm>
        </p:spPr>
        <p:txBody>
          <a:bodyPr/>
          <a:lstStyle/>
          <a:p>
            <a:pPr>
              <a:defRPr/>
            </a:pPr>
            <a:r>
              <a:rPr lang="de-DE"/>
              <a:t>Agroforst</a:t>
            </a:r>
            <a:endParaRPr/>
          </a:p>
        </p:txBody>
      </p:sp>
      <p:pic>
        <p:nvPicPr>
          <p:cNvPr id="7" name="Grafik 4"/>
          <p:cNvPicPr>
            <a:picLocks noChangeAspect="1"/>
          </p:cNvPicPr>
          <p:nvPr/>
        </p:nvPicPr>
        <p:blipFill>
          <a:blip r:embed="rId3"/>
          <a:stretch/>
        </p:blipFill>
        <p:spPr bwMode="auto">
          <a:xfrm>
            <a:off x="6116984" y="1504602"/>
            <a:ext cx="5236816" cy="3488311"/>
          </a:xfrm>
          <a:prstGeom prst="rect">
            <a:avLst/>
          </a:prstGeom>
        </p:spPr>
      </p:pic>
      <p:sp>
        <p:nvSpPr>
          <p:cNvPr id="8" name="Textfeld 5"/>
          <p:cNvSpPr>
            <a:spLocks/>
          </p:cNvSpPr>
          <p:nvPr/>
        </p:nvSpPr>
        <p:spPr bwMode="auto">
          <a:xfrm>
            <a:off x="9976757" y="5083684"/>
            <a:ext cx="1562099" cy="261610"/>
          </a:xfrm>
          <a:prstGeom prst="rect">
            <a:avLst/>
          </a:prstGeom>
          <a:noFill/>
        </p:spPr>
        <p:txBody>
          <a:bodyPr wrap="square" rtlCol="0">
            <a:spAutoFit/>
          </a:bodyPr>
          <a:lstStyle/>
          <a:p>
            <a:pPr>
              <a:defRPr/>
            </a:pPr>
            <a:r>
              <a:rPr lang="de-DE" sz="1100"/>
              <a:t>Copyright: LTZ,  Seidl</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10515600" cy="918528"/>
          </a:xfrm>
          <a:prstGeom prst="rect">
            <a:avLst/>
          </a:prstGeom>
        </p:spPr>
        <p:txBody>
          <a:bodyPr/>
          <a:lstStyle/>
          <a:p>
            <a:pPr>
              <a:defRPr/>
            </a:pPr>
            <a:r>
              <a:rPr lang="de-DE" sz="3600" kern="1200" dirty="0">
                <a:solidFill>
                  <a:schemeClr val="accent1"/>
                </a:solidFill>
              </a:rPr>
              <a:t>Verschwinden der Systeme durch:</a:t>
            </a:r>
            <a:endParaRPr sz="3600" kern="1200" dirty="0">
              <a:solidFill>
                <a:schemeClr val="accent1"/>
              </a:solidFill>
            </a:endParaRPr>
          </a:p>
        </p:txBody>
      </p:sp>
      <p:sp>
        <p:nvSpPr>
          <p:cNvPr id="5" name="Inhaltsplatzhalter 2"/>
          <p:cNvSpPr>
            <a:spLocks noGrp="1"/>
          </p:cNvSpPr>
          <p:nvPr>
            <p:ph idx="1"/>
          </p:nvPr>
        </p:nvSpPr>
        <p:spPr bwMode="auto"/>
        <p:txBody>
          <a:bodyPr/>
          <a:lstStyle/>
          <a:p>
            <a:pPr>
              <a:buFont typeface="Wingdings"/>
              <a:buChar char="Ø"/>
              <a:defRPr/>
            </a:pPr>
            <a:endParaRPr lang="de-DE" sz="1000" dirty="0"/>
          </a:p>
          <a:p>
            <a:pPr lvl="1">
              <a:spcAft>
                <a:spcPts val="600"/>
              </a:spcAft>
              <a:buFont typeface="Wingdings" panose="05000000000000000000" pitchFamily="2" charset="2"/>
              <a:buChar char="Ø"/>
              <a:defRPr/>
            </a:pPr>
            <a:r>
              <a:rPr lang="de-DE" sz="2800" dirty="0"/>
              <a:t> Rationalisierung der Landwirtschaft – Trennung in Land- und</a:t>
            </a:r>
            <a:br>
              <a:rPr lang="de-DE" sz="2800" dirty="0"/>
            </a:br>
            <a:r>
              <a:rPr lang="de-DE" sz="2800" dirty="0"/>
              <a:t>  Forstwirtschaft</a:t>
            </a:r>
          </a:p>
          <a:p>
            <a:pPr lvl="1">
              <a:spcAft>
                <a:spcPts val="600"/>
              </a:spcAft>
              <a:buFont typeface="Wingdings" panose="05000000000000000000" pitchFamily="2" charset="2"/>
              <a:buChar char="Ø"/>
              <a:defRPr/>
            </a:pPr>
            <a:r>
              <a:rPr lang="de-DE" sz="2800" dirty="0"/>
              <a:t> Überlastung der Systeme </a:t>
            </a:r>
            <a:endParaRPr dirty="0"/>
          </a:p>
          <a:p>
            <a:pPr lvl="1">
              <a:spcAft>
                <a:spcPts val="600"/>
              </a:spcAft>
              <a:buFont typeface="Wingdings" panose="05000000000000000000" pitchFamily="2" charset="2"/>
              <a:buChar char="Ø"/>
              <a:defRPr/>
            </a:pPr>
            <a:r>
              <a:rPr lang="de-DE" sz="2800" dirty="0"/>
              <a:t> Fehlender Bedarf an den Produkten aus den Agroforstsystemen</a:t>
            </a:r>
            <a:endParaRPr dirty="0"/>
          </a:p>
          <a:p>
            <a:pPr lvl="1">
              <a:spcAft>
                <a:spcPts val="600"/>
              </a:spcAft>
              <a:buFont typeface="Wingdings" panose="05000000000000000000" pitchFamily="2" charset="2"/>
              <a:buChar char="Ø"/>
              <a:defRPr/>
            </a:pPr>
            <a:r>
              <a:rPr lang="de-DE" sz="2800" dirty="0"/>
              <a:t> Flurbereinigungen</a:t>
            </a:r>
            <a:endParaRPr dirty="0"/>
          </a:p>
          <a:p>
            <a:pPr lvl="1">
              <a:spcAft>
                <a:spcPts val="600"/>
              </a:spcAft>
              <a:buFont typeface="Wingdings" panose="05000000000000000000" pitchFamily="2" charset="2"/>
              <a:buChar char="Ø"/>
              <a:defRPr/>
            </a:pPr>
            <a:r>
              <a:rPr lang="de-DE" sz="2800" dirty="0"/>
              <a:t> Steigender Mechanisierungsgrad</a:t>
            </a:r>
          </a:p>
          <a:p>
            <a:pPr lvl="1">
              <a:spcAft>
                <a:spcPts val="600"/>
              </a:spcAft>
              <a:buFont typeface="Wingdings" panose="05000000000000000000" pitchFamily="2" charset="2"/>
              <a:buChar char="Ø"/>
              <a:defRPr/>
            </a:pPr>
            <a:r>
              <a:rPr lang="de-DE" sz="2800" dirty="0"/>
              <a:t> Globalisierung</a:t>
            </a:r>
            <a:endParaRPr dirty="0"/>
          </a:p>
          <a:p>
            <a:pPr>
              <a:buFont typeface="Wingdings"/>
              <a:buChar char="à"/>
              <a:defRPr/>
            </a:pPr>
            <a:endParaRPr lang="de-DE" dirty="0"/>
          </a:p>
        </p:txBody>
      </p:sp>
      <p:sp>
        <p:nvSpPr>
          <p:cNvPr id="6" name="Fußzeilenplatzhalter 3"/>
          <p:cNvSpPr>
            <a:spLocks noGrp="1"/>
          </p:cNvSpPr>
          <p:nvPr>
            <p:ph type="ftr" sz="quarter" idx="10"/>
          </p:nvPr>
        </p:nvSpPr>
        <p:spPr bwMode="auto"/>
        <p:txBody>
          <a:bodyPr/>
          <a:lstStyle/>
          <a:p>
            <a:pPr>
              <a:defRPr/>
            </a:pPr>
            <a:r>
              <a:rPr lang="de-DE"/>
              <a:t>Agroforst</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10515600" cy="918528"/>
          </a:xfrm>
          <a:prstGeom prst="rect">
            <a:avLst/>
          </a:prstGeom>
        </p:spPr>
        <p:txBody>
          <a:bodyPr/>
          <a:lstStyle/>
          <a:p>
            <a:pPr>
              <a:defRPr/>
            </a:pPr>
            <a:r>
              <a:rPr lang="de-DE" sz="3600" dirty="0">
                <a:solidFill>
                  <a:schemeClr val="accent1"/>
                </a:solidFill>
              </a:rPr>
              <a:t>Typen von Agroforstsystemen (AFS)</a:t>
            </a:r>
          </a:p>
        </p:txBody>
      </p:sp>
      <p:sp>
        <p:nvSpPr>
          <p:cNvPr id="5" name="Inhaltsplatzhalter 2"/>
          <p:cNvSpPr>
            <a:spLocks noGrp="1"/>
          </p:cNvSpPr>
          <p:nvPr>
            <p:ph idx="1"/>
          </p:nvPr>
        </p:nvSpPr>
        <p:spPr bwMode="auto">
          <a:xfrm>
            <a:off x="838200" y="1283654"/>
            <a:ext cx="10668000" cy="4893310"/>
          </a:xfrm>
        </p:spPr>
        <p:txBody>
          <a:bodyPr/>
          <a:lstStyle/>
          <a:p>
            <a:pPr>
              <a:defRPr/>
            </a:pPr>
            <a:endParaRPr lang="de-DE" dirty="0"/>
          </a:p>
          <a:p>
            <a:pPr lvl="1">
              <a:defRPr/>
            </a:pPr>
            <a:endParaRPr lang="de-DE" dirty="0"/>
          </a:p>
        </p:txBody>
      </p:sp>
      <p:grpSp>
        <p:nvGrpSpPr>
          <p:cNvPr id="6" name="Diagramm 3"/>
          <p:cNvGrpSpPr/>
          <p:nvPr/>
        </p:nvGrpSpPr>
        <p:grpSpPr bwMode="auto">
          <a:xfrm>
            <a:off x="1271464" y="1545271"/>
            <a:ext cx="9462480" cy="4029075"/>
            <a:chOff x="0" y="0"/>
            <a:chExt cx="9462480" cy="4029075"/>
          </a:xfrm>
        </p:grpSpPr>
        <p:sp>
          <p:nvSpPr>
            <p:cNvPr id="7" name="Rechteck: abgerundete Ecken 6"/>
            <p:cNvSpPr/>
            <p:nvPr/>
          </p:nvSpPr>
          <p:spPr bwMode="auto">
            <a:xfrm>
              <a:off x="6" y="195439"/>
              <a:ext cx="3081774" cy="3643147"/>
            </a:xfrm>
            <a:prstGeom prst="roundRect">
              <a:avLst>
                <a:gd name="adj" fmla="val 5000"/>
              </a:avLst>
            </a:prstGeom>
            <a:solidFill>
              <a:schemeClr val="accent1"/>
            </a:solidFill>
            <a:ln w="12700" cap="flat" cmpd="sng" algn="ctr">
              <a:solidFill>
                <a:schemeClr val="accent1"/>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spcFirstLastPara="0" vert="vert270" wrap="square" lIns="0" tIns="116586" rIns="151129" bIns="0" numCol="1" spcCol="1268" anchor="t" anchorCtr="0">
              <a:noAutofit/>
            </a:bodyPr>
            <a:lstStyle/>
            <a:p>
              <a:pPr marL="0" lvl="0" indent="0" algn="r" defTabSz="1511300">
                <a:lnSpc>
                  <a:spcPct val="90000"/>
                </a:lnSpc>
                <a:spcBef>
                  <a:spcPts val="0"/>
                </a:spcBef>
                <a:spcAft>
                  <a:spcPts val="0"/>
                </a:spcAft>
                <a:buNone/>
                <a:defRPr/>
              </a:pPr>
              <a:endParaRPr lang="de-DE" sz="3400"/>
            </a:p>
          </p:txBody>
        </p:sp>
        <p:sp>
          <p:nvSpPr>
            <p:cNvPr id="8" name="Rechteck 7"/>
            <p:cNvSpPr/>
            <p:nvPr/>
          </p:nvSpPr>
          <p:spPr bwMode="auto">
            <a:xfrm>
              <a:off x="616361" y="195439"/>
              <a:ext cx="2295921" cy="3643147"/>
            </a:xfrm>
            <a:prstGeom prst="rect">
              <a:avLst/>
            </a:prstGeom>
            <a:noFill/>
            <a:ln w="12700" cap="flat" cmpd="sng" algn="ctr">
              <a:noFill/>
              <a:prstDash val="solid"/>
              <a:miter lim="800000"/>
            </a:ln>
          </p:spPr>
          <p:style>
            <a:lnRef idx="2">
              <a:srgbClr val="000000"/>
            </a:lnRef>
            <a:fillRef idx="1">
              <a:srgbClr val="000000"/>
            </a:fillRef>
            <a:effectRef idx="0">
              <a:srgbClr val="000000"/>
            </a:effectRef>
            <a:fontRef idx="minor">
              <a:schemeClr val="lt1"/>
            </a:fontRef>
          </p:style>
          <p:txBody>
            <a:bodyPr spcFirstLastPara="0" vert="horz" wrap="square" lIns="0" tIns="137160" rIns="0" bIns="0" numCol="1" spcCol="1268" anchor="t" anchorCtr="0">
              <a:noAutofit/>
            </a:bodyPr>
            <a:lstStyle/>
            <a:p>
              <a:pPr marL="0" lvl="0" indent="0" algn="l" defTabSz="1778000">
                <a:lnSpc>
                  <a:spcPct val="90000"/>
                </a:lnSpc>
                <a:spcBef>
                  <a:spcPts val="0"/>
                </a:spcBef>
                <a:spcAft>
                  <a:spcPts val="0"/>
                </a:spcAft>
                <a:buNone/>
                <a:defRPr/>
              </a:pPr>
              <a:r>
                <a:rPr lang="de-DE" sz="4000" dirty="0" err="1">
                  <a:solidFill>
                    <a:schemeClr val="bg1"/>
                  </a:solidFill>
                </a:rPr>
                <a:t>Silvoarable</a:t>
              </a:r>
              <a:endParaRPr lang="de-DE" sz="4000" dirty="0">
                <a:solidFill>
                  <a:schemeClr val="bg1"/>
                </a:solidFill>
              </a:endParaRPr>
            </a:p>
            <a:p>
              <a:pPr marL="0" lvl="0" indent="0" algn="l" defTabSz="1778000">
                <a:lnSpc>
                  <a:spcPct val="90000"/>
                </a:lnSpc>
                <a:spcBef>
                  <a:spcPts val="0"/>
                </a:spcBef>
                <a:spcAft>
                  <a:spcPts val="0"/>
                </a:spcAft>
                <a:buNone/>
                <a:defRPr/>
              </a:pPr>
              <a:r>
                <a:rPr lang="de-DE" sz="4000" dirty="0">
                  <a:solidFill>
                    <a:schemeClr val="bg1"/>
                  </a:solidFill>
                </a:rPr>
                <a:t>Systeme </a:t>
              </a:r>
              <a:endParaRPr dirty="0"/>
            </a:p>
          </p:txBody>
        </p:sp>
        <p:sp>
          <p:nvSpPr>
            <p:cNvPr id="9" name="Rechteck: abgerundete Ecken 8"/>
            <p:cNvSpPr/>
            <p:nvPr/>
          </p:nvSpPr>
          <p:spPr bwMode="auto">
            <a:xfrm>
              <a:off x="3190352" y="192962"/>
              <a:ext cx="3081774" cy="3643147"/>
            </a:xfrm>
            <a:prstGeom prst="roundRect">
              <a:avLst>
                <a:gd name="adj" fmla="val 5000"/>
              </a:avLst>
            </a:prstGeom>
            <a:blipFill>
              <a:blip r:embed="rId3"/>
              <a:srcRect l="16666" r="16665"/>
              <a:stretch/>
            </a:blipFill>
            <a:ln w="12700" cap="flat" cmpd="sng" algn="ctr">
              <a:solidFill>
                <a:schemeClr val="lt1">
                  <a:hueOff val="0"/>
                  <a:satOff val="0"/>
                  <a:lumOff val="0"/>
                  <a:alphaOff val="0"/>
                </a:schemeClr>
              </a:solidFill>
              <a:prstDash val="solid"/>
              <a:miter lim="800000"/>
            </a:ln>
          </p:spPr>
          <p:style>
            <a:lnRef idx="2">
              <a:srgbClr val="000000"/>
            </a:lnRef>
            <a:fillRef idx="1">
              <a:srgbClr val="000000"/>
            </a:fillRef>
            <a:effectRef idx="0">
              <a:srgbClr val="000000"/>
            </a:effectRef>
            <a:fontRef idx="minor">
              <a:schemeClr val="lt1"/>
            </a:fontRef>
          </p:style>
          <p:txBody>
            <a:bodyPr spcFirstLastPara="0" vert="vert270" wrap="square" lIns="0" tIns="116586" rIns="151129" bIns="0" numCol="1" spcCol="1268" anchor="t" anchorCtr="0">
              <a:noAutofit/>
            </a:bodyPr>
            <a:lstStyle/>
            <a:p>
              <a:pPr marL="0" lvl="0" indent="0" algn="r" defTabSz="1511300">
                <a:lnSpc>
                  <a:spcPct val="90000"/>
                </a:lnSpc>
                <a:spcBef>
                  <a:spcPts val="0"/>
                </a:spcBef>
                <a:spcAft>
                  <a:spcPts val="0"/>
                </a:spcAft>
                <a:buNone/>
                <a:defRPr/>
              </a:pPr>
              <a:endParaRPr lang="de-DE" sz="3400"/>
            </a:p>
          </p:txBody>
        </p:sp>
        <p:sp>
          <p:nvSpPr>
            <p:cNvPr id="10" name="Flussdiagramm: Auszug 9"/>
            <p:cNvSpPr/>
            <p:nvPr/>
          </p:nvSpPr>
          <p:spPr bwMode="auto">
            <a:xfrm rot="5400000">
              <a:off x="2938114" y="3084369"/>
              <a:ext cx="535291" cy="462265"/>
            </a:xfrm>
            <a:prstGeom prst="flowChartExtra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p:spPr>
          <p:style>
            <a:lnRef idx="2">
              <a:srgbClr val="000000"/>
            </a:lnRef>
            <a:fillRef idx="1">
              <a:srgbClr val="000000"/>
            </a:fillRef>
            <a:effectRef idx="0">
              <a:srgbClr val="000000"/>
            </a:effectRef>
            <a:fontRef idx="minor"/>
          </p:style>
        </p:sp>
        <p:sp>
          <p:nvSpPr>
            <p:cNvPr id="11" name="Rechteck 10"/>
            <p:cNvSpPr/>
            <p:nvPr/>
          </p:nvSpPr>
          <p:spPr bwMode="auto">
            <a:xfrm>
              <a:off x="3806706" y="192962"/>
              <a:ext cx="2295921" cy="3643147"/>
            </a:xfrm>
            <a:prstGeom prst="rect">
              <a:avLst/>
            </a:prstGeom>
            <a:noFill/>
            <a:ln w="12700" cap="flat" cmpd="sng" algn="ctr">
              <a:noFill/>
              <a:prstDash val="solid"/>
              <a:miter lim="800000"/>
            </a:ln>
          </p:spPr>
          <p:style>
            <a:lnRef idx="2">
              <a:srgbClr val="000000"/>
            </a:lnRef>
            <a:fillRef idx="1">
              <a:srgbClr val="000000"/>
            </a:fillRef>
            <a:effectRef idx="0">
              <a:srgbClr val="000000"/>
            </a:effectRef>
            <a:fontRef idx="minor">
              <a:schemeClr val="lt1"/>
            </a:fontRef>
          </p:style>
          <p:txBody>
            <a:bodyPr spcFirstLastPara="0" vert="horz" wrap="square" lIns="0" tIns="137160" rIns="0" bIns="0" numCol="1" spcCol="1268" anchor="t" anchorCtr="0">
              <a:noAutofit/>
            </a:bodyPr>
            <a:lstStyle/>
            <a:p>
              <a:pPr marL="0" lvl="0" indent="0" algn="l" defTabSz="1778000">
                <a:lnSpc>
                  <a:spcPct val="90000"/>
                </a:lnSpc>
                <a:spcBef>
                  <a:spcPts val="0"/>
                </a:spcBef>
                <a:spcAft>
                  <a:spcPts val="0"/>
                </a:spcAft>
                <a:buNone/>
                <a:defRPr/>
              </a:pPr>
              <a:r>
                <a:rPr lang="de-DE" sz="4000" dirty="0"/>
                <a:t>Silvo-pastorale Systeme</a:t>
              </a:r>
              <a:endParaRPr dirty="0"/>
            </a:p>
          </p:txBody>
        </p:sp>
        <p:sp>
          <p:nvSpPr>
            <p:cNvPr id="12" name="Rechteck: abgerundete Ecken 11"/>
            <p:cNvSpPr/>
            <p:nvPr/>
          </p:nvSpPr>
          <p:spPr bwMode="auto">
            <a:xfrm>
              <a:off x="6379989" y="192962"/>
              <a:ext cx="3081774" cy="3643147"/>
            </a:xfrm>
            <a:prstGeom prst="roundRect">
              <a:avLst>
                <a:gd name="adj" fmla="val 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p:spPr>
          <p:style>
            <a:lnRef idx="2">
              <a:srgbClr val="000000"/>
            </a:lnRef>
            <a:fillRef idx="1">
              <a:srgbClr val="000000"/>
            </a:fillRef>
            <a:effectRef idx="0">
              <a:srgbClr val="000000"/>
            </a:effectRef>
            <a:fontRef idx="minor">
              <a:schemeClr val="lt1"/>
            </a:fontRef>
          </p:style>
          <p:txBody>
            <a:bodyPr spcFirstLastPara="0" vert="vert270" wrap="square" lIns="0" tIns="116586" rIns="151129" bIns="0" numCol="1" spcCol="1268" anchor="t" anchorCtr="0">
              <a:noAutofit/>
            </a:bodyPr>
            <a:lstStyle/>
            <a:p>
              <a:pPr marL="0" lvl="0" indent="0" algn="r" defTabSz="1511300">
                <a:lnSpc>
                  <a:spcPct val="90000"/>
                </a:lnSpc>
                <a:spcBef>
                  <a:spcPts val="0"/>
                </a:spcBef>
                <a:spcAft>
                  <a:spcPts val="0"/>
                </a:spcAft>
                <a:buNone/>
                <a:defRPr/>
              </a:pPr>
              <a:endParaRPr lang="de-DE" sz="3400"/>
            </a:p>
          </p:txBody>
        </p:sp>
        <p:sp>
          <p:nvSpPr>
            <p:cNvPr id="13" name="Flussdiagramm: Auszug 12"/>
            <p:cNvSpPr/>
            <p:nvPr/>
          </p:nvSpPr>
          <p:spPr bwMode="auto">
            <a:xfrm rot="5400000">
              <a:off x="6127751" y="3084369"/>
              <a:ext cx="535291" cy="462265"/>
            </a:xfrm>
            <a:prstGeom prst="flowChartExtra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p:spPr>
          <p:style>
            <a:lnRef idx="2">
              <a:srgbClr val="000000"/>
            </a:lnRef>
            <a:fillRef idx="1">
              <a:srgbClr val="000000"/>
            </a:fillRef>
            <a:effectRef idx="0">
              <a:srgbClr val="000000"/>
            </a:effectRef>
            <a:fontRef idx="minor"/>
          </p:style>
        </p:sp>
        <p:sp>
          <p:nvSpPr>
            <p:cNvPr id="14" name="Rechteck 13"/>
            <p:cNvSpPr/>
            <p:nvPr/>
          </p:nvSpPr>
          <p:spPr bwMode="auto">
            <a:xfrm>
              <a:off x="6996343" y="192962"/>
              <a:ext cx="2295921" cy="3643147"/>
            </a:xfrm>
            <a:prstGeom prst="rect">
              <a:avLst/>
            </a:prstGeom>
            <a:noFill/>
            <a:ln w="12700" cap="flat" cmpd="sng" algn="ctr">
              <a:noFill/>
              <a:prstDash val="solid"/>
              <a:miter lim="800000"/>
            </a:ln>
          </p:spPr>
          <p:style>
            <a:lnRef idx="2">
              <a:srgbClr val="000000"/>
            </a:lnRef>
            <a:fillRef idx="1">
              <a:srgbClr val="000000"/>
            </a:fillRef>
            <a:effectRef idx="0">
              <a:srgbClr val="000000"/>
            </a:effectRef>
            <a:fontRef idx="minor">
              <a:schemeClr val="lt1"/>
            </a:fontRef>
          </p:style>
          <p:txBody>
            <a:bodyPr spcFirstLastPara="0" vert="horz" wrap="square" lIns="0" tIns="137160" rIns="0" bIns="0" numCol="1" spcCol="1268" anchor="t" anchorCtr="0">
              <a:noAutofit/>
            </a:bodyPr>
            <a:lstStyle/>
            <a:p>
              <a:pPr marL="0" lvl="0" indent="0" algn="l" defTabSz="1778000">
                <a:lnSpc>
                  <a:spcPct val="90000"/>
                </a:lnSpc>
                <a:spcBef>
                  <a:spcPts val="0"/>
                </a:spcBef>
                <a:spcAft>
                  <a:spcPts val="0"/>
                </a:spcAft>
                <a:buNone/>
                <a:defRPr/>
              </a:pPr>
              <a:r>
                <a:rPr lang="de-DE" sz="4000"/>
                <a:t>Agro-</a:t>
              </a:r>
              <a:endParaRPr/>
            </a:p>
            <a:p>
              <a:pPr marL="0" lvl="0" indent="0" algn="l" defTabSz="1778000">
                <a:lnSpc>
                  <a:spcPct val="90000"/>
                </a:lnSpc>
                <a:spcBef>
                  <a:spcPts val="0"/>
                </a:spcBef>
                <a:spcAft>
                  <a:spcPts val="0"/>
                </a:spcAft>
                <a:buNone/>
                <a:defRPr/>
              </a:pPr>
              <a:r>
                <a:rPr lang="de-DE" sz="4000"/>
                <a:t>Silvo-</a:t>
              </a:r>
              <a:endParaRPr/>
            </a:p>
            <a:p>
              <a:pPr marL="0" lvl="0" indent="0" algn="l" defTabSz="1778000">
                <a:lnSpc>
                  <a:spcPct val="90000"/>
                </a:lnSpc>
                <a:spcBef>
                  <a:spcPts val="0"/>
                </a:spcBef>
                <a:spcAft>
                  <a:spcPts val="0"/>
                </a:spcAft>
                <a:buNone/>
                <a:defRPr/>
              </a:pPr>
              <a:r>
                <a:rPr lang="de-DE" sz="4000"/>
                <a:t>Pastorale</a:t>
              </a:r>
              <a:endParaRPr/>
            </a:p>
            <a:p>
              <a:pPr marL="0" lvl="0" indent="0" algn="l" defTabSz="1778000">
                <a:lnSpc>
                  <a:spcPct val="90000"/>
                </a:lnSpc>
                <a:spcBef>
                  <a:spcPts val="0"/>
                </a:spcBef>
                <a:spcAft>
                  <a:spcPts val="0"/>
                </a:spcAft>
                <a:buNone/>
                <a:defRPr/>
              </a:pPr>
              <a:r>
                <a:rPr lang="de-DE" sz="4000"/>
                <a:t>Systeme</a:t>
              </a:r>
              <a:endParaRPr/>
            </a:p>
          </p:txBody>
        </p:sp>
      </p:grpSp>
      <p:sp>
        <p:nvSpPr>
          <p:cNvPr id="15" name="Fußzeilenplatzhalter 4"/>
          <p:cNvSpPr>
            <a:spLocks noGrp="1"/>
          </p:cNvSpPr>
          <p:nvPr>
            <p:ph type="ftr" sz="quarter" idx="10"/>
          </p:nvPr>
        </p:nvSpPr>
        <p:spPr bwMode="auto"/>
        <p:txBody>
          <a:bodyPr/>
          <a:lstStyle/>
          <a:p>
            <a:pPr>
              <a:defRPr/>
            </a:pPr>
            <a:r>
              <a:rPr lang="de-DE"/>
              <a:t>Agroforst</a:t>
            </a:r>
            <a:endParaRPr/>
          </a:p>
        </p:txBody>
      </p:sp>
      <p:sp>
        <p:nvSpPr>
          <p:cNvPr id="2" name="Rechteck: abgerundete Ecken 1">
            <a:extLst>
              <a:ext uri="{FF2B5EF4-FFF2-40B4-BE49-F238E27FC236}">
                <a16:creationId xmlns:a16="http://schemas.microsoft.com/office/drawing/2014/main" id="{AAE0AFB9-9E4C-4095-8080-E220CFD44B42}"/>
              </a:ext>
            </a:extLst>
          </p:cNvPr>
          <p:cNvSpPr/>
          <p:nvPr/>
        </p:nvSpPr>
        <p:spPr>
          <a:xfrm>
            <a:off x="9624392" y="4273426"/>
            <a:ext cx="2152624" cy="2082924"/>
          </a:xfrm>
          <a:prstGeom prst="round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err="1"/>
              <a:t>Syntropisch-sukzessionale</a:t>
            </a:r>
            <a:r>
              <a:rPr lang="de-DE" sz="2400" dirty="0"/>
              <a:t> Systeme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199" y="365125"/>
            <a:ext cx="10874425" cy="918528"/>
          </a:xfrm>
          <a:prstGeom prst="rect">
            <a:avLst/>
          </a:prstGeom>
        </p:spPr>
        <p:txBody>
          <a:bodyPr/>
          <a:lstStyle/>
          <a:p>
            <a:pPr>
              <a:defRPr/>
            </a:pPr>
            <a:r>
              <a:rPr lang="de-DE" sz="3600" dirty="0">
                <a:solidFill>
                  <a:schemeClr val="accent1"/>
                </a:solidFill>
              </a:rPr>
              <a:t>Typen von Agroforstsystemen (AFS) – </a:t>
            </a:r>
            <a:r>
              <a:rPr lang="de-DE" sz="3600" dirty="0" err="1">
                <a:solidFill>
                  <a:schemeClr val="accent1"/>
                </a:solidFill>
              </a:rPr>
              <a:t>Silvoarable</a:t>
            </a:r>
            <a:r>
              <a:rPr lang="de-DE" sz="3600" dirty="0">
                <a:solidFill>
                  <a:schemeClr val="accent1"/>
                </a:solidFill>
              </a:rPr>
              <a:t> Systeme</a:t>
            </a:r>
            <a:endParaRPr sz="3600" dirty="0">
              <a:solidFill>
                <a:schemeClr val="accent1"/>
              </a:solidFill>
            </a:endParaRPr>
          </a:p>
        </p:txBody>
      </p:sp>
      <p:sp>
        <p:nvSpPr>
          <p:cNvPr id="5" name="Inhaltsplatzhalter 2"/>
          <p:cNvSpPr>
            <a:spLocks noGrp="1"/>
          </p:cNvSpPr>
          <p:nvPr>
            <p:ph idx="1"/>
          </p:nvPr>
        </p:nvSpPr>
        <p:spPr bwMode="auto">
          <a:xfrm>
            <a:off x="838200" y="1283654"/>
            <a:ext cx="10668000" cy="4893310"/>
          </a:xfrm>
        </p:spPr>
        <p:txBody>
          <a:bodyPr/>
          <a:lstStyle/>
          <a:p>
            <a:pPr>
              <a:defRPr/>
            </a:pPr>
            <a:endParaRPr lang="de-DE" dirty="0"/>
          </a:p>
          <a:p>
            <a:pPr lvl="1">
              <a:defRPr/>
            </a:pPr>
            <a:endParaRPr lang="de-DE" dirty="0"/>
          </a:p>
        </p:txBody>
      </p:sp>
      <p:sp>
        <p:nvSpPr>
          <p:cNvPr id="6" name="Fußzeilenplatzhalter 4"/>
          <p:cNvSpPr>
            <a:spLocks noGrp="1"/>
          </p:cNvSpPr>
          <p:nvPr>
            <p:ph type="ftr" sz="quarter" idx="10"/>
          </p:nvPr>
        </p:nvSpPr>
        <p:spPr bwMode="auto"/>
        <p:txBody>
          <a:bodyPr/>
          <a:lstStyle/>
          <a:p>
            <a:pPr>
              <a:defRPr/>
            </a:pPr>
            <a:r>
              <a:rPr lang="de-DE"/>
              <a:t>Agroforst</a:t>
            </a:r>
            <a:endParaRPr/>
          </a:p>
        </p:txBody>
      </p:sp>
      <p:pic>
        <p:nvPicPr>
          <p:cNvPr id="7" name="Grafik 5"/>
          <p:cNvPicPr>
            <a:picLocks noChangeAspect="1"/>
          </p:cNvPicPr>
          <p:nvPr/>
        </p:nvPicPr>
        <p:blipFill>
          <a:blip r:embed="rId3"/>
          <a:stretch/>
        </p:blipFill>
        <p:spPr bwMode="auto">
          <a:xfrm>
            <a:off x="6172200" y="2565400"/>
            <a:ext cx="5439387" cy="3059655"/>
          </a:xfrm>
          <a:prstGeom prst="rect">
            <a:avLst/>
          </a:prstGeom>
        </p:spPr>
      </p:pic>
      <p:sp>
        <p:nvSpPr>
          <p:cNvPr id="8" name="Textfeld 7"/>
          <p:cNvSpPr>
            <a:spLocks/>
          </p:cNvSpPr>
          <p:nvPr/>
        </p:nvSpPr>
        <p:spPr bwMode="auto">
          <a:xfrm>
            <a:off x="8597900" y="6005047"/>
            <a:ext cx="3470275" cy="261610"/>
          </a:xfrm>
          <a:prstGeom prst="rect">
            <a:avLst/>
          </a:prstGeom>
          <a:noFill/>
        </p:spPr>
        <p:txBody>
          <a:bodyPr wrap="square" rtlCol="0">
            <a:spAutoFit/>
          </a:bodyPr>
          <a:lstStyle/>
          <a:p>
            <a:pPr>
              <a:defRPr/>
            </a:pPr>
            <a:r>
              <a:rPr lang="de-DE" sz="1100"/>
              <a:t>Copyright: LTZ, Möndel (li), Rico Hübner, DeFAF (re)</a:t>
            </a:r>
            <a:endParaRPr/>
          </a:p>
        </p:txBody>
      </p:sp>
      <p:pic>
        <p:nvPicPr>
          <p:cNvPr id="9" name="Grafik 3"/>
          <p:cNvPicPr>
            <a:picLocks noChangeAspect="1"/>
          </p:cNvPicPr>
          <p:nvPr/>
        </p:nvPicPr>
        <p:blipFill>
          <a:blip r:embed="rId4"/>
          <a:stretch/>
        </p:blipFill>
        <p:spPr bwMode="auto">
          <a:xfrm>
            <a:off x="1189039" y="2119855"/>
            <a:ext cx="4673600" cy="3505199"/>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10515600" cy="918528"/>
          </a:xfrm>
          <a:prstGeom prst="rect">
            <a:avLst/>
          </a:prstGeom>
        </p:spPr>
        <p:txBody>
          <a:bodyPr/>
          <a:lstStyle/>
          <a:p>
            <a:pPr>
              <a:defRPr/>
            </a:pPr>
            <a:r>
              <a:rPr lang="de-DE" sz="3600" dirty="0">
                <a:solidFill>
                  <a:schemeClr val="accent1"/>
                </a:solidFill>
              </a:rPr>
              <a:t>Anpassungsmaßnahme Agroforst – </a:t>
            </a:r>
            <a:br>
              <a:rPr lang="de-DE" sz="3600" dirty="0">
                <a:solidFill>
                  <a:schemeClr val="accent1"/>
                </a:solidFill>
              </a:rPr>
            </a:br>
            <a:r>
              <a:rPr lang="de-DE" sz="3600" dirty="0" err="1">
                <a:solidFill>
                  <a:schemeClr val="accent1"/>
                </a:solidFill>
              </a:rPr>
              <a:t>Silvopastorale</a:t>
            </a:r>
            <a:r>
              <a:rPr lang="de-DE" sz="3600" dirty="0">
                <a:solidFill>
                  <a:schemeClr val="accent1"/>
                </a:solidFill>
              </a:rPr>
              <a:t> Systeme:</a:t>
            </a:r>
            <a:endParaRPr sz="3600" dirty="0">
              <a:solidFill>
                <a:schemeClr val="accent1"/>
              </a:solidFill>
            </a:endParaRPr>
          </a:p>
        </p:txBody>
      </p:sp>
      <p:sp>
        <p:nvSpPr>
          <p:cNvPr id="5" name="Inhaltsplatzhalter 2"/>
          <p:cNvSpPr>
            <a:spLocks noGrp="1"/>
          </p:cNvSpPr>
          <p:nvPr>
            <p:ph idx="1"/>
          </p:nvPr>
        </p:nvSpPr>
        <p:spPr bwMode="auto">
          <a:xfrm>
            <a:off x="838200" y="1283654"/>
            <a:ext cx="10668000" cy="4893310"/>
          </a:xfrm>
        </p:spPr>
        <p:txBody>
          <a:bodyPr/>
          <a:lstStyle/>
          <a:p>
            <a:pPr>
              <a:defRPr/>
            </a:pPr>
            <a:endParaRPr lang="de-DE" dirty="0"/>
          </a:p>
          <a:p>
            <a:pPr lvl="1">
              <a:defRPr/>
            </a:pPr>
            <a:endParaRPr lang="de-DE" dirty="0"/>
          </a:p>
        </p:txBody>
      </p:sp>
      <p:sp>
        <p:nvSpPr>
          <p:cNvPr id="6" name="Fußzeilenplatzhalter 4"/>
          <p:cNvSpPr>
            <a:spLocks noGrp="1"/>
          </p:cNvSpPr>
          <p:nvPr>
            <p:ph type="ftr" sz="quarter" idx="10"/>
          </p:nvPr>
        </p:nvSpPr>
        <p:spPr bwMode="auto"/>
        <p:txBody>
          <a:bodyPr/>
          <a:lstStyle/>
          <a:p>
            <a:pPr>
              <a:defRPr/>
            </a:pPr>
            <a:r>
              <a:rPr lang="de-DE"/>
              <a:t>Agroforst</a:t>
            </a:r>
            <a:endParaRPr/>
          </a:p>
        </p:txBody>
      </p:sp>
      <p:sp>
        <p:nvSpPr>
          <p:cNvPr id="7" name="Textfeld 6"/>
          <p:cNvSpPr>
            <a:spLocks/>
          </p:cNvSpPr>
          <p:nvPr/>
        </p:nvSpPr>
        <p:spPr bwMode="auto">
          <a:xfrm>
            <a:off x="8615894" y="6094740"/>
            <a:ext cx="3152775" cy="261610"/>
          </a:xfrm>
          <a:prstGeom prst="rect">
            <a:avLst/>
          </a:prstGeom>
          <a:noFill/>
        </p:spPr>
        <p:txBody>
          <a:bodyPr wrap="square" rtlCol="0">
            <a:spAutoFit/>
          </a:bodyPr>
          <a:lstStyle/>
          <a:p>
            <a:pPr>
              <a:defRPr/>
            </a:pPr>
            <a:r>
              <a:rPr lang="de-DE" sz="1100"/>
              <a:t>Copyright: Rico Hübner, DeFAF (li), LTZ, Möndel (re) </a:t>
            </a:r>
            <a:endParaRPr/>
          </a:p>
        </p:txBody>
      </p:sp>
      <p:pic>
        <p:nvPicPr>
          <p:cNvPr id="8" name="Grafik 7"/>
          <p:cNvPicPr>
            <a:picLocks noChangeAspect="1"/>
          </p:cNvPicPr>
          <p:nvPr/>
        </p:nvPicPr>
        <p:blipFill>
          <a:blip r:embed="rId3"/>
          <a:stretch/>
        </p:blipFill>
        <p:spPr bwMode="auto">
          <a:xfrm>
            <a:off x="838200" y="2146300"/>
            <a:ext cx="5257800" cy="3943350"/>
          </a:xfrm>
          <a:prstGeom prst="rect">
            <a:avLst/>
          </a:prstGeom>
        </p:spPr>
      </p:pic>
      <p:pic>
        <p:nvPicPr>
          <p:cNvPr id="9" name="Grafik 5"/>
          <p:cNvPicPr>
            <a:picLocks noChangeAspect="1"/>
          </p:cNvPicPr>
          <p:nvPr/>
        </p:nvPicPr>
        <p:blipFill>
          <a:blip r:embed="rId4"/>
          <a:stretch/>
        </p:blipFill>
        <p:spPr bwMode="auto">
          <a:xfrm>
            <a:off x="6358469" y="2146300"/>
            <a:ext cx="5257800" cy="3943350"/>
          </a:xfrm>
          <a:prstGeom prst="rect">
            <a:avLst/>
          </a:prstGeom>
        </p:spPr>
      </p:pic>
    </p:spTree>
  </p:cSld>
  <p:clrMapOvr>
    <a:masterClrMapping/>
  </p:clrMapOvr>
</p:sld>
</file>

<file path=ppt/theme/theme1.xml><?xml version="1.0" encoding="utf-8"?>
<a:theme xmlns:a="http://schemas.openxmlformats.org/drawingml/2006/main" name="Office">
  <a:themeElements>
    <a:clrScheme name="GeNIAL">
      <a:dk1>
        <a:sysClr val="windowText" lastClr="000000"/>
      </a:dk1>
      <a:lt1>
        <a:sysClr val="window" lastClr="FFFFFF"/>
      </a:lt1>
      <a:dk2>
        <a:srgbClr val="44546A"/>
      </a:dk2>
      <a:lt2>
        <a:srgbClr val="E7E6E6"/>
      </a:lt2>
      <a:accent1>
        <a:srgbClr val="6C9842"/>
      </a:accent1>
      <a:accent2>
        <a:srgbClr val="0B72B5"/>
      </a:accent2>
      <a:accent3>
        <a:srgbClr val="F29400"/>
      </a:accent3>
      <a:accent4>
        <a:srgbClr val="B07F48"/>
      </a:accent4>
      <a:accent5>
        <a:srgbClr val="FFC000"/>
      </a:accent5>
      <a:accent6>
        <a:srgbClr val="C00000"/>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GeNIAL_Schulung_Powerpoint-Vorlag</Template>
  <TotalTime>0</TotalTime>
  <Words>4005</Words>
  <Application>Microsoft Office PowerPoint</Application>
  <DocSecurity>0</DocSecurity>
  <PresentationFormat>Breitbild</PresentationFormat>
  <Paragraphs>339</Paragraphs>
  <Slides>30</Slides>
  <Notes>25</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30</vt:i4>
      </vt:variant>
    </vt:vector>
  </HeadingPairs>
  <TitlesOfParts>
    <vt:vector size="37" baseType="lpstr">
      <vt:lpstr>Arial</vt:lpstr>
      <vt:lpstr>Calibri</vt:lpstr>
      <vt:lpstr>Calibri Light</vt:lpstr>
      <vt:lpstr>Courier New</vt:lpstr>
      <vt:lpstr>Times New Roman</vt:lpstr>
      <vt:lpstr>Wingdings</vt:lpstr>
      <vt:lpstr>Office</vt:lpstr>
      <vt:lpstr>Anpassungsmaßnahme Agroforst</vt:lpstr>
      <vt:lpstr>PowerPoint-Präsentation</vt:lpstr>
      <vt:lpstr>Definition Agroforst</vt:lpstr>
      <vt:lpstr>Geschichtlicher Hintergrund</vt:lpstr>
      <vt:lpstr>Traditionelle Systeme:</vt:lpstr>
      <vt:lpstr>Verschwinden der Systeme durch:</vt:lpstr>
      <vt:lpstr>Typen von Agroforstsystemen (AFS)</vt:lpstr>
      <vt:lpstr>Typen von Agroforstsystemen (AFS) – Silvoarable Systeme</vt:lpstr>
      <vt:lpstr>Anpassungsmaßnahme Agroforst –  Silvopastorale Systeme:</vt:lpstr>
      <vt:lpstr>Und was hat Agroforst mit dem Klimawandel zu tun?</vt:lpstr>
      <vt:lpstr>PowerPoint-Präsentation</vt:lpstr>
      <vt:lpstr>Umweltwirkungen von Agroforstsystemen</vt:lpstr>
      <vt:lpstr>Umweltwirkungen von Agroforstsystemen</vt:lpstr>
      <vt:lpstr>Ressourcenschutz – Tierwohl – Biodiversität - Klimaschutz</vt:lpstr>
      <vt:lpstr>PowerPoint-Präsentation</vt:lpstr>
      <vt:lpstr>Wirtschaftlichkeit</vt:lpstr>
      <vt:lpstr>Wirtschaftlichkeit - Einkommensstandbeine</vt:lpstr>
      <vt:lpstr>Einkommensstandbein - Holzhackschnitzel</vt:lpstr>
      <vt:lpstr>Bearbeiten Sie das Quiz der Agroforst-App:  </vt:lpstr>
      <vt:lpstr>Positive Auswirkungen auf die Bodenstruktur durch:</vt:lpstr>
      <vt:lpstr>Beispiel: Pappelwindschutzstreifen</vt:lpstr>
      <vt:lpstr>Welche Nachteile sehen Sie bzw. welche Bedenken haben Sie gegenüber Agroforstsystemen?</vt:lpstr>
      <vt:lpstr>Nachteile / Probleme von Agroforstsystemen</vt:lpstr>
      <vt:lpstr>Förderung von Agroforstsystemen</vt:lpstr>
      <vt:lpstr>FAZIT Agroforst</vt:lpstr>
      <vt:lpstr>Baumreihen im Getreidefeld</vt:lpstr>
      <vt:lpstr>Unterschied Agroforst und Kurzumtriebsplantage (KUP)</vt:lpstr>
      <vt:lpstr>Arbeitsauftrag 1</vt:lpstr>
      <vt:lpstr>Arbeitsauftrag 2</vt:lpstr>
      <vt:lpstr>Impressum</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Anpassungsmaßnahme Agroforst</dc:title>
  <dc:subject/>
  <dc:creator>Sabine Sommer</dc:creator>
  <cp:keywords/>
  <dc:description/>
  <cp:lastModifiedBy>Sabine Sommer</cp:lastModifiedBy>
  <cp:revision>108</cp:revision>
  <dcterms:created xsi:type="dcterms:W3CDTF">2020-08-10T07:58:28Z</dcterms:created>
  <dcterms:modified xsi:type="dcterms:W3CDTF">2021-10-19T13:48:31Z</dcterms:modified>
  <cp:category/>
  <dc:identifier/>
  <cp:contentStatus/>
  <dc:language/>
  <cp:version/>
</cp:coreProperties>
</file>