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2.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comment3.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comment4.xml" ContentType="application/vnd.openxmlformats-officedocument.presentationml.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5.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omments/comment6.xml" ContentType="application/vnd.openxmlformats-officedocument.presentationml.comment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omments/comment7.xml" ContentType="application/vnd.openxmlformats-officedocument.presentationml.comment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257" r:id="rId3"/>
    <p:sldId id="295" r:id="rId4"/>
    <p:sldId id="297" r:id="rId5"/>
    <p:sldId id="260" r:id="rId6"/>
    <p:sldId id="262" r:id="rId7"/>
    <p:sldId id="406" r:id="rId8"/>
    <p:sldId id="318" r:id="rId9"/>
    <p:sldId id="433" r:id="rId10"/>
    <p:sldId id="317" r:id="rId11"/>
    <p:sldId id="264" r:id="rId12"/>
    <p:sldId id="265" r:id="rId13"/>
    <p:sldId id="266" r:id="rId14"/>
    <p:sldId id="267" r:id="rId15"/>
    <p:sldId id="268" r:id="rId16"/>
    <p:sldId id="269" r:id="rId17"/>
    <p:sldId id="409" r:id="rId18"/>
    <p:sldId id="407" r:id="rId19"/>
    <p:sldId id="417" r:id="rId20"/>
    <p:sldId id="272" r:id="rId21"/>
    <p:sldId id="410" r:id="rId22"/>
    <p:sldId id="273" r:id="rId23"/>
    <p:sldId id="274" r:id="rId24"/>
    <p:sldId id="412" r:id="rId25"/>
    <p:sldId id="275" r:id="rId26"/>
    <p:sldId id="276" r:id="rId27"/>
    <p:sldId id="414" r:id="rId28"/>
    <p:sldId id="277" r:id="rId29"/>
    <p:sldId id="413" r:id="rId30"/>
    <p:sldId id="278" r:id="rId31"/>
    <p:sldId id="282" r:id="rId32"/>
    <p:sldId id="420" r:id="rId33"/>
    <p:sldId id="424" r:id="rId34"/>
    <p:sldId id="421" r:id="rId35"/>
    <p:sldId id="419" r:id="rId36"/>
    <p:sldId id="426" r:id="rId37"/>
    <p:sldId id="428" r:id="rId38"/>
    <p:sldId id="429" r:id="rId39"/>
    <p:sldId id="434" r:id="rId40"/>
    <p:sldId id="418" r:id="rId41"/>
    <p:sldId id="435" r:id="rId42"/>
    <p:sldId id="436" r:id="rId43"/>
    <p:sldId id="439" r:id="rId44"/>
    <p:sldId id="437" r:id="rId45"/>
    <p:sldId id="430" r:id="rId46"/>
    <p:sldId id="440" r:id="rId47"/>
    <p:sldId id="441" r:id="rId48"/>
    <p:sldId id="431" r:id="rId49"/>
    <p:sldId id="438" r:id="rId50"/>
    <p:sldId id="279" r:id="rId51"/>
    <p:sldId id="280" r:id="rId52"/>
    <p:sldId id="281" r:id="rId53"/>
    <p:sldId id="284" r:id="rId54"/>
    <p:sldId id="415" r:id="rId55"/>
    <p:sldId id="286" r:id="rId56"/>
    <p:sldId id="416" r:id="rId57"/>
    <p:sldId id="287" r:id="rId58"/>
    <p:sldId id="288" r:id="rId59"/>
    <p:sldId id="432" r:id="rId60"/>
    <p:sldId id="290" r:id="rId61"/>
    <p:sldId id="291" r:id="rId62"/>
    <p:sldId id="292" r:id="rId63"/>
    <p:sldId id="293" r:id="rId64"/>
    <p:sldId id="294" r:id="rId65"/>
    <p:sldId id="329" r:id="rId66"/>
    <p:sldId id="316" r:id="rId67"/>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Ziermann" initials="AZ" lastIdx="7" clrIdx="0">
    <p:extLst>
      <p:ext uri="{19B8F6BF-5375-455C-9EA6-DF929625EA0E}">
        <p15:presenceInfo xmlns:p15="http://schemas.microsoft.com/office/powerpoint/2012/main" userId="S-1-5-21-3849005281-361581855-2026736980-11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8480" autoAdjust="0"/>
  </p:normalViewPr>
  <p:slideViewPr>
    <p:cSldViewPr>
      <p:cViewPr varScale="1">
        <p:scale>
          <a:sx n="63" d="100"/>
          <a:sy n="63" d="100"/>
        </p:scale>
        <p:origin x="2316" y="72"/>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10-05T09:02:52.730" idx="1">
    <p:pos x="10" y="10"/>
    <p:text>Ehe die Gefährdung des Bodens durch Klimawandelfolgen beleuchtet wird, können gemeinsam mit den Studierenden die Funktionen des Bodens wiederholt werden.</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10-05T09:04:59.394" idx="2">
    <p:pos x="10" y="10"/>
    <p:text>Was führt zur Bodenverdichtung?
Sammlung der Faktoren gemeinsam mit den Studierenden.</p:text>
    <p:extLst mod="1">
      <p:ext uri="{C676402C-5697-4E1C-873F-D02D1690AC5C}">
        <p15:threadingInfo xmlns:p15="http://schemas.microsoft.com/office/powerpoint/2012/main"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10-05T09:05:17.056" idx="3">
    <p:pos x="10" y="10"/>
    <p:text>Die Folgen bzw. negativen Auswirkungen von Bodenverdichtungen kann mit den Studierenden gesammelt werden (oder in Kleingruppenarbeit)</p:text>
    <p:extLst>
      <p:ext uri="{C676402C-5697-4E1C-873F-D02D1690AC5C}">
        <p15:threadingInfo xmlns:p15="http://schemas.microsoft.com/office/powerpoint/2012/main" timeZoneBias="-1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1-10-05T09:07:48.948" idx="4">
    <p:pos x="10" y="10"/>
    <p:text>Was trägt zur Vermeidung von Bodenverdichtungen bei?
Sammlung der Faktoren gemeinsam mit den Studierenden.</p:text>
    <p:extLst>
      <p:ext uri="{C676402C-5697-4E1C-873F-D02D1690AC5C}">
        <p15:threadingInfo xmlns:p15="http://schemas.microsoft.com/office/powerpoint/2012/main" timeZoneBias="-1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1-10-05T09:08:50.418" idx="5">
    <p:pos x="10" y="10"/>
    <p:text>Trotz aller Vorsichts- und Vorsorgemaßnahmen kann es zu Bodenverdichtungen kommen. Wie lassen sich diese auflösen bzw. auflockern?
Sammlung der Faktoren gemeinsam mit den Studierenden.</p:text>
    <p:extLst>
      <p:ext uri="{C676402C-5697-4E1C-873F-D02D1690AC5C}">
        <p15:threadingInfo xmlns:p15="http://schemas.microsoft.com/office/powerpoint/2012/main" timeZoneBias="-1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1-10-05T09:16:43.357" idx="7">
    <p:pos x="10" y="10"/>
    <p:text>Verbesserung der Bodenstruktur führt zu:
Sammlung verschiedener Punkte im Gespräch zwischen Studierenden und Lehrkräften</p:text>
    <p:extLst>
      <p:ext uri="{C676402C-5697-4E1C-873F-D02D1690AC5C}">
        <p15:threadingInfo xmlns:p15="http://schemas.microsoft.com/office/powerpoint/2012/main" timeZoneBias="-1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1-10-05T09:16:30.516" idx="6">
    <p:pos x="10" y="10"/>
    <p:text>Sammeln Sie gemeinsam diverse Maßnahmen, zur Verbesserung der Bodenstruktur.</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a:lnSpc>
                <a:spcPct val="100000"/>
              </a:lnSpc>
              <a:spcBef>
                <a:spcPts val="0"/>
              </a:spcBef>
              <a:spcAft>
                <a:spcPts val="0"/>
              </a:spcAft>
              <a:buClrTx/>
              <a:buSzTx/>
              <a:buFontTx/>
              <a:buNone/>
              <a:defRPr/>
            </a:pPr>
            <a:r>
              <a:rPr lang="de-DE" dirty="0"/>
              <a:t>Bildquellen (von li nach </a:t>
            </a:r>
            <a:r>
              <a:rPr lang="de-DE" dirty="0" err="1"/>
              <a:t>re</a:t>
            </a:r>
            <a:r>
              <a:rPr lang="de-DE" dirty="0"/>
              <a:t>): </a:t>
            </a:r>
          </a:p>
          <a:p>
            <a:pPr marL="171450" marR="0" indent="-171450" algn="l" defTabSz="914400">
              <a:lnSpc>
                <a:spcPct val="100000"/>
              </a:lnSpc>
              <a:spcBef>
                <a:spcPts val="0"/>
              </a:spcBef>
              <a:spcAft>
                <a:spcPts val="0"/>
              </a:spcAft>
              <a:buClrTx/>
              <a:buSzTx/>
              <a:buFont typeface="Arial"/>
              <a:buChar char="•"/>
              <a:defRPr/>
            </a:pPr>
            <a:r>
              <a:rPr lang="de-DE" sz="1200" dirty="0"/>
              <a:t>Trockener Boden, https://cdn.pixabay.com/photo/2018/04/27/21/39/earth-3355931__340.jpg (30.11.2020)</a:t>
            </a:r>
            <a:endParaRPr lang="de-DE" dirty="0"/>
          </a:p>
          <a:p>
            <a:pPr marL="171450" marR="0" indent="-171450" algn="l" defTabSz="914400">
              <a:lnSpc>
                <a:spcPct val="100000"/>
              </a:lnSpc>
              <a:spcBef>
                <a:spcPts val="0"/>
              </a:spcBef>
              <a:spcAft>
                <a:spcPts val="0"/>
              </a:spcAft>
              <a:buClrTx/>
              <a:buSzTx/>
              <a:buFont typeface="Arial"/>
              <a:buChar char="•"/>
              <a:defRPr/>
            </a:pPr>
            <a:r>
              <a:rPr lang="de-DE" sz="1200" dirty="0"/>
              <a:t>Überschwemmter Acker, Bodensee-Stiftung</a:t>
            </a:r>
            <a:endParaRPr lang="de-DE" dirty="0"/>
          </a:p>
          <a:p>
            <a:pPr marL="171450" marR="0" indent="-171450" algn="l" defTabSz="914400">
              <a:lnSpc>
                <a:spcPct val="100000"/>
              </a:lnSpc>
              <a:spcBef>
                <a:spcPts val="0"/>
              </a:spcBef>
              <a:spcAft>
                <a:spcPts val="0"/>
              </a:spcAft>
              <a:buClrTx/>
              <a:buSzTx/>
              <a:buFont typeface="Arial"/>
              <a:buChar char="•"/>
              <a:defRPr/>
            </a:pPr>
            <a:r>
              <a:rPr lang="de-DE" sz="1200" dirty="0"/>
              <a:t>Überschwemmtes Grünland, https://pixabay.com/de/</a:t>
            </a:r>
            <a:r>
              <a:rPr lang="de-DE" sz="1200" dirty="0" err="1"/>
              <a:t>photos</a:t>
            </a:r>
            <a:r>
              <a:rPr lang="de-DE" sz="1200" dirty="0"/>
              <a:t>/baum-natur-gewässer-fluss-3186615/,  (v.li.)</a:t>
            </a:r>
          </a:p>
          <a:p>
            <a:endParaRPr lang="de-DE" dirty="0"/>
          </a:p>
        </p:txBody>
      </p:sp>
      <p:sp>
        <p:nvSpPr>
          <p:cNvPr id="4" name="Foliennummernplatzhalter 3"/>
          <p:cNvSpPr>
            <a:spLocks noGrp="1"/>
          </p:cNvSpPr>
          <p:nvPr>
            <p:ph type="sldNum" sz="quarter" idx="10"/>
          </p:nvPr>
        </p:nvSpPr>
        <p:spPr/>
        <p:txBody>
          <a:bodyPr/>
          <a:lstStyle/>
          <a:p>
            <a:pPr>
              <a:defRPr/>
            </a:pPr>
            <a:fld id="{06A741CA-AA39-4C3D-9D18-DF6523E14173}" type="slidenum">
              <a:rPr lang="de-DE" smtClean="0"/>
              <a:t>2</a:t>
            </a:fld>
            <a:endParaRPr lang="de-DE"/>
          </a:p>
        </p:txBody>
      </p:sp>
    </p:spTree>
    <p:extLst>
      <p:ext uri="{BB962C8B-B14F-4D97-AF65-F5344CB8AC3E}">
        <p14:creationId xmlns:p14="http://schemas.microsoft.com/office/powerpoint/2010/main" val="4001617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Der Dürremonitor des Helmholtz-Zentrum für Umweltforschung ist abrufbar unter: https://www.ufz.de/index.php?de=37937</a:t>
            </a:r>
            <a:endParaRPr/>
          </a:p>
          <a:p>
            <a:pPr>
              <a:defRPr/>
            </a:pPr>
            <a:r>
              <a:rPr lang="de-DE"/>
              <a:t>Dort kann man die Bodenfeuchtemessungen tagesaktuell ablesen. </a:t>
            </a:r>
            <a:endParaRPr/>
          </a:p>
          <a:p>
            <a:pPr>
              <a:defRPr/>
            </a:pPr>
            <a:endParaRPr lang="de-DE"/>
          </a:p>
          <a:p>
            <a:pPr marL="0" marR="0" indent="0" algn="l" defTabSz="914400">
              <a:lnSpc>
                <a:spcPct val="100000"/>
              </a:lnSpc>
              <a:spcBef>
                <a:spcPts val="0"/>
              </a:spcBef>
              <a:spcAft>
                <a:spcPts val="0"/>
              </a:spcAft>
              <a:buClrTx/>
              <a:buSzTx/>
              <a:buFontTx/>
              <a:buNone/>
              <a:defRPr/>
            </a:pPr>
            <a:r>
              <a:rPr lang="de-DE"/>
              <a:t>Auch im Herbst sind einige Bereich in Deutschland ungewöhnlich trocken. </a:t>
            </a:r>
          </a:p>
          <a:p>
            <a:pPr>
              <a:defRPr/>
            </a:pPr>
            <a:endParaRPr lang="de-DE"/>
          </a:p>
        </p:txBody>
      </p:sp>
      <p:sp>
        <p:nvSpPr>
          <p:cNvPr id="6" name="Foliennummernplatzhalter 3"/>
          <p:cNvSpPr>
            <a:spLocks noGrp="1"/>
          </p:cNvSpPr>
          <p:nvPr>
            <p:ph type="sldNum" sz="quarter" idx="10"/>
          </p:nvPr>
        </p:nvSpPr>
        <p:spPr bwMode="auto"/>
        <p:txBody>
          <a:bodyPr/>
          <a:lstStyle/>
          <a:p>
            <a:pPr>
              <a:defRPr/>
            </a:pPr>
            <a:fld id="{9E811C71-E768-49C8-8D8C-5815DCB6C18D}" type="slidenum">
              <a:rPr lang="de-DE"/>
              <a:t>12</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Der Dürremonitor des Helmholtz-Zentrum für Umweltforschung ist abrufbar unter: https://www.ufz.de/index.php?de=37937</a:t>
            </a:r>
            <a:endParaRPr dirty="0"/>
          </a:p>
          <a:p>
            <a:pPr>
              <a:defRPr/>
            </a:pPr>
            <a:r>
              <a:rPr lang="de-DE" dirty="0"/>
              <a:t>Dort kann man die Bodenfeuchtemessungen tagesaktuell ablesen – für Gesamtboden (ca. 1,8m), Oberboden (bis 25 cm) und pflanzenverfügbares Wasser (bis 25 cm)</a:t>
            </a:r>
            <a:endParaRPr dirty="0"/>
          </a:p>
          <a:p>
            <a:pPr>
              <a:defRPr/>
            </a:pPr>
            <a:endParaRPr lang="de-DE" dirty="0"/>
          </a:p>
          <a:p>
            <a:pPr>
              <a:defRPr/>
            </a:pPr>
            <a:r>
              <a:rPr lang="de-DE" dirty="0"/>
              <a:t>Noch dramatischer sieht die Trockenheit im Gesamtboden bis 1,80 m aus.</a:t>
            </a:r>
            <a:endParaRPr dirty="0"/>
          </a:p>
        </p:txBody>
      </p:sp>
      <p:sp>
        <p:nvSpPr>
          <p:cNvPr id="6" name="Foliennummernplatzhalter 3"/>
          <p:cNvSpPr>
            <a:spLocks noGrp="1"/>
          </p:cNvSpPr>
          <p:nvPr>
            <p:ph type="sldNum" sz="quarter" idx="10"/>
          </p:nvPr>
        </p:nvSpPr>
        <p:spPr bwMode="auto"/>
        <p:txBody>
          <a:bodyPr/>
          <a:lstStyle/>
          <a:p>
            <a:pPr>
              <a:defRPr/>
            </a:pPr>
            <a:fld id="{9E811C71-E768-49C8-8D8C-5815DCB6C18D}" type="slidenum">
              <a:rPr lang="de-DE"/>
              <a:t>13</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Der Dürremonitor des Helmholtz-Zentrum für Umweltforschung ist abrufbar unter: https://www.ufz.de/index.php?de=37937</a:t>
            </a:r>
            <a:endParaRPr/>
          </a:p>
          <a:p>
            <a:pPr>
              <a:defRPr/>
            </a:pPr>
            <a:r>
              <a:rPr lang="de-DE"/>
              <a:t>Dort kann man die Bodenfeuchtemessungen tagesaktuell ablesen. </a:t>
            </a:r>
            <a:endParaRPr/>
          </a:p>
          <a:p>
            <a:pPr>
              <a:defRPr/>
            </a:pPr>
            <a:endParaRPr lang="de-DE"/>
          </a:p>
          <a:p>
            <a:pPr>
              <a:defRPr/>
            </a:pPr>
            <a:r>
              <a:rPr lang="de-DE"/>
              <a:t>Die Frühjahrstrockenheit zeichnet sich auch im Boden ab. Hier die Messungen aus dem Mai 2020.</a:t>
            </a:r>
            <a:endParaRPr/>
          </a:p>
        </p:txBody>
      </p:sp>
      <p:sp>
        <p:nvSpPr>
          <p:cNvPr id="6" name="Foliennummernplatzhalter 3"/>
          <p:cNvSpPr>
            <a:spLocks noGrp="1"/>
          </p:cNvSpPr>
          <p:nvPr>
            <p:ph type="sldNum" sz="quarter" idx="10"/>
          </p:nvPr>
        </p:nvSpPr>
        <p:spPr bwMode="auto"/>
        <p:txBody>
          <a:bodyPr/>
          <a:lstStyle/>
          <a:p>
            <a:pPr>
              <a:defRPr/>
            </a:pPr>
            <a:fld id="{9E811C71-E768-49C8-8D8C-5815DCB6C18D}" type="slidenum">
              <a:rPr lang="de-DE"/>
              <a:t>14</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https://www.dwd.de/DE/klimaumwelt/klimaatlas/klimaatlas_node.html </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15</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171450" indent="-171450">
              <a:buFont typeface="Arial"/>
              <a:buChar char="•"/>
              <a:defRPr/>
            </a:pPr>
            <a:r>
              <a:rPr lang="de-DE" dirty="0"/>
              <a:t>Steigende Temperaturen: Die Temperaturen werden mehr oder weniger in allen Monaten steigen.</a:t>
            </a:r>
            <a:endParaRPr dirty="0"/>
          </a:p>
          <a:p>
            <a:pPr marL="171450" indent="-171450" algn="just">
              <a:lnSpc>
                <a:spcPct val="113999"/>
              </a:lnSpc>
              <a:buFont typeface="Arial"/>
              <a:buChar char="•"/>
              <a:defRPr/>
            </a:pPr>
            <a:r>
              <a:rPr lang="de-DE" dirty="0">
                <a:latin typeface="Arial"/>
                <a:cs typeface="Arial"/>
              </a:rPr>
              <a:t>Anstieg der Temperaturen, weniger in den Bergregionen als im Flachland. </a:t>
            </a:r>
            <a:endParaRPr dirty="0"/>
          </a:p>
          <a:p>
            <a:pPr marL="171450" indent="-171450" algn="just">
              <a:lnSpc>
                <a:spcPct val="113999"/>
              </a:lnSpc>
              <a:buFont typeface="Arial"/>
              <a:buChar char="•"/>
              <a:defRPr/>
            </a:pPr>
            <a:r>
              <a:rPr lang="de-DE" dirty="0">
                <a:latin typeface="Arial"/>
                <a:cs typeface="Arial"/>
              </a:rPr>
              <a:t>Nahe Zukunft (2021 - 2050): durchschnittlicher Temperaturanstieg von 8,4 °C auf 9,5 °C (plus 0,5 – 1,5°C)</a:t>
            </a:r>
            <a:endParaRPr dirty="0"/>
          </a:p>
          <a:p>
            <a:pPr marL="171450" indent="-171450" algn="just">
              <a:lnSpc>
                <a:spcPct val="113999"/>
              </a:lnSpc>
              <a:buFont typeface="Arial"/>
              <a:buChar char="•"/>
              <a:defRPr/>
            </a:pPr>
            <a:r>
              <a:rPr lang="de-DE" dirty="0">
                <a:latin typeface="Arial"/>
                <a:cs typeface="Arial"/>
              </a:rPr>
              <a:t>Ferne Zukunft (2071 – 2100): Anstieg der durchschnittlichen Temperatur bis auf 11,5 °C  (plus 1,5 - 3,5°C)</a:t>
            </a:r>
          </a:p>
          <a:p>
            <a:pPr marL="171450" indent="-171450" algn="just">
              <a:lnSpc>
                <a:spcPct val="113999"/>
              </a:lnSpc>
              <a:buFont typeface="Arial"/>
              <a:buChar char="•"/>
              <a:defRPr/>
            </a:pPr>
            <a:r>
              <a:rPr lang="de-DE" dirty="0">
                <a:latin typeface="Arial"/>
                <a:cs typeface="Arial"/>
              </a:rPr>
              <a:t>Anzahl der Sommertage (</a:t>
            </a:r>
            <a:r>
              <a:rPr lang="de-DE" dirty="0" err="1">
                <a:latin typeface="Arial"/>
                <a:cs typeface="Arial"/>
              </a:rPr>
              <a:t>Tmax</a:t>
            </a:r>
            <a:r>
              <a:rPr lang="de-DE" dirty="0">
                <a:latin typeface="Arial"/>
                <a:cs typeface="Arial"/>
              </a:rPr>
              <a:t> ≥ 25°C) und heißen Tage (</a:t>
            </a:r>
            <a:r>
              <a:rPr lang="de-DE" dirty="0" err="1">
                <a:latin typeface="Arial"/>
                <a:cs typeface="Arial"/>
              </a:rPr>
              <a:t>Tmax</a:t>
            </a:r>
            <a:r>
              <a:rPr lang="de-DE" dirty="0">
                <a:latin typeface="Arial"/>
                <a:cs typeface="Arial"/>
              </a:rPr>
              <a:t> ≥ 30 °C) wird erheblich zunehmen. </a:t>
            </a:r>
          </a:p>
          <a:p>
            <a:pPr marL="171450" indent="-171450" algn="just">
              <a:lnSpc>
                <a:spcPct val="113999"/>
              </a:lnSpc>
              <a:buFont typeface="Arial"/>
              <a:buChar char="•"/>
              <a:defRPr/>
            </a:pPr>
            <a:endParaRPr dirty="0"/>
          </a:p>
          <a:p>
            <a:pPr marL="171450" indent="-171450" algn="just">
              <a:lnSpc>
                <a:spcPct val="113999"/>
              </a:lnSpc>
              <a:buFont typeface="Arial"/>
              <a:buChar char="•"/>
              <a:defRPr/>
            </a:pPr>
            <a:endParaRPr lang="de-DE" dirty="0">
              <a:latin typeface="Arial"/>
              <a:cs typeface="Arial"/>
            </a:endParaRPr>
          </a:p>
          <a:p>
            <a:pPr>
              <a:defRPr/>
            </a:pPr>
            <a:r>
              <a:rPr lang="de-DE" dirty="0"/>
              <a:t>Projektionen für Temperaturentwicklungen sind sehr zufriedenstellend - für Niederschläge sind sie eher unsicher – es gibt jedoch einen Trend zu abnehmenden Niederschlägen im Sommer- und zu ansteigenden Niederschlägen im Winterhalbjahr. </a:t>
            </a:r>
            <a:endParaRPr dirty="0"/>
          </a:p>
          <a:p>
            <a:pPr>
              <a:defRPr/>
            </a:pPr>
            <a:endParaRPr lang="de-DE" dirty="0"/>
          </a:p>
          <a:p>
            <a:pPr>
              <a:defRPr/>
            </a:pPr>
            <a:r>
              <a:rPr lang="de-DE" sz="1200" dirty="0">
                <a:solidFill>
                  <a:schemeClr val="tx1"/>
                </a:solidFill>
                <a:latin typeface="+mn-lt"/>
                <a:ea typeface="+mn-ea"/>
                <a:cs typeface="+mn-cs"/>
              </a:rPr>
              <a:t>Extremwetterlagen wie Hitze, Dürre, Hagel, Stark- &amp; Dauerregen, extreme Fröste und Stürme können der Landwirtschaft binnen Stunden, Tagen oder Wochen extremen Schaden zufügen und vor große Herausforderungen stellen. Die Intensität solcher Schadereignisse kann kleinräumig sehr stark variieren und der Einzelfall kann nicht konkret vorhergesagt werden. </a:t>
            </a:r>
            <a:endParaRPr dirty="0"/>
          </a:p>
          <a:p>
            <a:pPr>
              <a:defRPr/>
            </a:pPr>
            <a:endParaRPr lang="de-DE" dirty="0"/>
          </a:p>
          <a:p>
            <a:pPr marL="0" indent="0">
              <a:buFont typeface="Arial"/>
              <a:buNone/>
              <a:defRPr/>
            </a:pPr>
            <a:r>
              <a:rPr lang="de-DE" dirty="0"/>
              <a:t>Der Trend geht ebenfalls hin zu beständigeren Wetterlagen, d.h. die Wetterlage wird sich über längere Zeit halten, dies können sowohl kühlere/kalte als auch heiße Wetterlagen betreffen (beständige Hoch- oder Tiefdruckwetterlagen)</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16</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Wingdings"/>
              <a:buNone/>
              <a:defRPr/>
            </a:pPr>
            <a:r>
              <a:rPr lang="de-DE" i="1" dirty="0"/>
              <a:t>Ehe die Gefährdung des Bodens durch Klimawandelfolgen beleuchtet wird, können gemeinsam mit den Studierenden die Funktionen des Bodens wiederholt werden.</a:t>
            </a:r>
          </a:p>
          <a:p>
            <a:pPr marL="0" marR="0" indent="0" algn="l" defTabSz="914400">
              <a:lnSpc>
                <a:spcPct val="100000"/>
              </a:lnSpc>
              <a:spcBef>
                <a:spcPts val="0"/>
              </a:spcBef>
              <a:spcAft>
                <a:spcPts val="0"/>
              </a:spcAft>
              <a:buClrTx/>
              <a:buSzTx/>
              <a:buFont typeface="Wingdings"/>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17</a:t>
            </a:fld>
            <a:endParaRPr lang="de-DE"/>
          </a:p>
        </p:txBody>
      </p:sp>
    </p:spTree>
    <p:extLst>
      <p:ext uri="{BB962C8B-B14F-4D97-AF65-F5344CB8AC3E}">
        <p14:creationId xmlns:p14="http://schemas.microsoft.com/office/powerpoint/2010/main" val="3101592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Wingdings"/>
              <a:buNone/>
              <a:defRPr/>
            </a:pPr>
            <a:r>
              <a:rPr lang="de-DE" dirty="0"/>
              <a:t>Durch den Klimawandel nehmen also Extremwetterereignisse</a:t>
            </a:r>
            <a:r>
              <a:rPr lang="de-DE" baseline="0" dirty="0"/>
              <a:t> zu: </a:t>
            </a:r>
            <a:r>
              <a:rPr lang="de-DE" sz="1200" dirty="0">
                <a:solidFill>
                  <a:schemeClr val="tx1"/>
                </a:solidFill>
                <a:effectLst/>
                <a:latin typeface="+mn-lt"/>
                <a:ea typeface="+mn-ea"/>
                <a:cs typeface="+mn-cs"/>
              </a:rPr>
              <a:t>Starkniederschläge erhöhen das Erosionspotenzial. Hitze- und Dürreperioden beeinträchtigen das Bodenleben und führen zu einer Reduktion des Humusgehalt.</a:t>
            </a:r>
            <a:endParaRPr lang="de-DE" dirty="0"/>
          </a:p>
          <a:p>
            <a:pPr marL="0" marR="0" indent="0" algn="l" defTabSz="914400">
              <a:lnSpc>
                <a:spcPct val="100000"/>
              </a:lnSpc>
              <a:spcBef>
                <a:spcPts val="0"/>
              </a:spcBef>
              <a:spcAft>
                <a:spcPts val="0"/>
              </a:spcAft>
              <a:buClrTx/>
              <a:buSzTx/>
              <a:buFont typeface="Wingdings"/>
              <a:buNone/>
              <a:defRPr/>
            </a:pPr>
            <a:r>
              <a:rPr lang="de-DE" dirty="0"/>
              <a:t>Das</a:t>
            </a:r>
            <a:r>
              <a:rPr lang="de-DE" baseline="0" dirty="0"/>
              <a:t> Potential </a:t>
            </a:r>
            <a:r>
              <a:rPr lang="de-DE" dirty="0"/>
              <a:t>für witterungsbedingte Schadereignisse, wie Schadverdichtung,</a:t>
            </a:r>
            <a:r>
              <a:rPr lang="de-DE" baseline="0" dirty="0"/>
              <a:t> Überschwemmung, Dürren, Wind- und Wassererosion nimmt zu und gefährdet den Boden in seinen verschiedenen Funktionen.</a:t>
            </a:r>
          </a:p>
          <a:p>
            <a:pPr marL="0" marR="0" indent="0" algn="l" defTabSz="914400">
              <a:lnSpc>
                <a:spcPct val="100000"/>
              </a:lnSpc>
              <a:spcBef>
                <a:spcPts val="0"/>
              </a:spcBef>
              <a:spcAft>
                <a:spcPts val="0"/>
              </a:spcAft>
              <a:buClrTx/>
              <a:buSzTx/>
              <a:buFont typeface="Wingdings"/>
              <a:buNone/>
              <a:defRPr/>
            </a:pPr>
            <a:endParaRPr lang="de-DE" baseline="0" dirty="0"/>
          </a:p>
          <a:p>
            <a:pPr marL="0" marR="0" indent="0" algn="l" defTabSz="914400">
              <a:lnSpc>
                <a:spcPct val="100000"/>
              </a:lnSpc>
              <a:spcBef>
                <a:spcPts val="0"/>
              </a:spcBef>
              <a:spcAft>
                <a:spcPts val="0"/>
              </a:spcAft>
              <a:buClrTx/>
              <a:buSzTx/>
              <a:buFont typeface="Wingdings"/>
              <a:buNone/>
              <a:defRPr/>
            </a:pPr>
            <a:endParaRPr lang="de-DE" baseline="0" dirty="0"/>
          </a:p>
          <a:p>
            <a:pPr marL="0" marR="0" indent="0" algn="l" defTabSz="914400">
              <a:lnSpc>
                <a:spcPct val="100000"/>
              </a:lnSpc>
              <a:spcBef>
                <a:spcPts val="0"/>
              </a:spcBef>
              <a:spcAft>
                <a:spcPts val="0"/>
              </a:spcAft>
              <a:buClrTx/>
              <a:buSzTx/>
              <a:buFont typeface="Wingdings"/>
              <a:buNone/>
              <a:defRPr/>
            </a:pPr>
            <a:r>
              <a:rPr lang="de-DE" baseline="0" dirty="0"/>
              <a:t>Bei der Anpassung geht es darum, die Funktionen des Bodens zu erhalten bzw. sie wieder herzustellen.</a:t>
            </a:r>
          </a:p>
          <a:p>
            <a:pPr marL="0" marR="0" indent="0" algn="l" defTabSz="914400">
              <a:lnSpc>
                <a:spcPct val="100000"/>
              </a:lnSpc>
              <a:spcBef>
                <a:spcPts val="0"/>
              </a:spcBef>
              <a:spcAft>
                <a:spcPts val="0"/>
              </a:spcAft>
              <a:buClrTx/>
              <a:buSzTx/>
              <a:buFont typeface="Wingdings"/>
              <a:buNone/>
              <a:defRPr/>
            </a:pPr>
            <a:endParaRPr lang="de-DE" baseline="0" dirty="0"/>
          </a:p>
          <a:p>
            <a:pPr marL="0" marR="0" indent="0" algn="l" defTabSz="914400">
              <a:lnSpc>
                <a:spcPct val="100000"/>
              </a:lnSpc>
              <a:spcBef>
                <a:spcPts val="0"/>
              </a:spcBef>
              <a:spcAft>
                <a:spcPts val="0"/>
              </a:spcAft>
              <a:buClrTx/>
              <a:buSzTx/>
              <a:buFont typeface="Wingdings"/>
              <a:buNone/>
              <a:defRPr/>
            </a:pPr>
            <a:r>
              <a:rPr lang="de-DE" baseline="0" dirty="0"/>
              <a:t>Bilder:</a:t>
            </a:r>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sz="1200" baseline="30000" dirty="0"/>
              <a:t>2) </a:t>
            </a:r>
            <a:r>
              <a:rPr lang="de-DE" sz="1200" dirty="0"/>
              <a:t>Bodenverdichtung, </a:t>
            </a:r>
            <a:r>
              <a:rPr lang="de-DE" sz="1200" dirty="0" err="1"/>
              <a:t>Alupus</a:t>
            </a:r>
            <a:r>
              <a:rPr lang="de-DE" baseline="0" dirty="0"/>
              <a:t>: </a:t>
            </a:r>
            <a:r>
              <a:rPr lang="de-DE" sz="1200" dirty="0"/>
              <a:t>https://commons.wikimedia.org/wiki/File:Erntesch%C3%A4den.jpg  (30.11.2020)</a:t>
            </a:r>
          </a:p>
          <a:p>
            <a:pPr marL="0" marR="0" indent="0" algn="l" defTabSz="914400" rtl="0" eaLnBrk="1" fontAlgn="auto" latinLnBrk="0" hangingPunct="1">
              <a:lnSpc>
                <a:spcPct val="100000"/>
              </a:lnSpc>
              <a:spcBef>
                <a:spcPts val="0"/>
              </a:spcBef>
              <a:spcAft>
                <a:spcPts val="0"/>
              </a:spcAft>
              <a:buClrTx/>
              <a:buSzTx/>
              <a:buFont typeface="Wingdings"/>
              <a:buNone/>
              <a:tabLst/>
              <a:defRPr/>
            </a:pPr>
            <a:r>
              <a:rPr lang="de-DE" sz="1200" dirty="0"/>
              <a:t>Überschwemmung: Sabine</a:t>
            </a:r>
            <a:r>
              <a:rPr lang="de-DE" sz="1200" baseline="0" dirty="0"/>
              <a:t> Sommer, Bodensee-Stiftung</a:t>
            </a:r>
            <a:endParaRPr lang="de-DE" sz="1200" dirty="0"/>
          </a:p>
          <a:p>
            <a:pPr marL="0" marR="0" indent="0" algn="l" defTabSz="914400" rtl="0" eaLnBrk="1" fontAlgn="auto" latinLnBrk="0" hangingPunct="1">
              <a:lnSpc>
                <a:spcPct val="100000"/>
              </a:lnSpc>
              <a:spcBef>
                <a:spcPts val="0"/>
              </a:spcBef>
              <a:spcAft>
                <a:spcPts val="0"/>
              </a:spcAft>
              <a:buClrTx/>
              <a:buSzTx/>
              <a:buFont typeface="Wingdings"/>
              <a:buNone/>
              <a:tabLst/>
              <a:defRPr/>
            </a:pPr>
            <a:r>
              <a:rPr lang="de-DE" sz="1200" dirty="0"/>
              <a:t>Trockenheit:</a:t>
            </a:r>
            <a:r>
              <a:rPr lang="de-DE" sz="1200" baseline="0" dirty="0"/>
              <a:t> </a:t>
            </a:r>
            <a:r>
              <a:rPr lang="de-DE" dirty="0"/>
              <a:t>https://pixabay.com/de/photos/trockenheit-boden-risse-2591603/ </a:t>
            </a:r>
            <a:r>
              <a:rPr lang="de-DE" sz="1200" dirty="0"/>
              <a:t>(30.11.2020)</a:t>
            </a:r>
            <a:endParaRPr lang="de-DE" dirty="0"/>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sz="1200" baseline="30000" dirty="0"/>
              <a:t>3) </a:t>
            </a:r>
            <a:r>
              <a:rPr lang="de-DE" sz="1200" dirty="0"/>
              <a:t>Wassererosion, Volker </a:t>
            </a:r>
            <a:r>
              <a:rPr lang="de-DE" sz="1200" dirty="0" err="1"/>
              <a:t>Prasuhn</a:t>
            </a:r>
            <a:r>
              <a:rPr lang="de-DE" dirty="0"/>
              <a:t>:  https://commons.wikimedia.org/wiki/File:Zuckerr%C3%BCben_Erosion003.jpg </a:t>
            </a:r>
            <a:r>
              <a:rPr lang="de-DE" sz="1200" dirty="0"/>
              <a:t>(30.11.2020)</a:t>
            </a:r>
            <a:endParaRPr lang="de-DE" dirty="0"/>
          </a:p>
          <a:p>
            <a:pPr marL="0" marR="0" indent="0" algn="l" defTabSz="914400" rtl="0" eaLnBrk="1" fontAlgn="auto" latinLnBrk="0" hangingPunct="1">
              <a:lnSpc>
                <a:spcPct val="100000"/>
              </a:lnSpc>
              <a:spcBef>
                <a:spcPts val="0"/>
              </a:spcBef>
              <a:spcAft>
                <a:spcPts val="0"/>
              </a:spcAft>
              <a:buClrTx/>
              <a:buSzTx/>
              <a:buFont typeface="Wingdings"/>
              <a:buNone/>
              <a:tabLst/>
              <a:defRPr/>
            </a:pPr>
            <a:r>
              <a:rPr lang="de-DE" dirty="0"/>
              <a:t>Winderosion: Andreas Ziermann, Bodensee-Stiftung</a:t>
            </a:r>
          </a:p>
          <a:p>
            <a:pPr marL="0" marR="0" indent="0" algn="l" defTabSz="914400">
              <a:lnSpc>
                <a:spcPct val="100000"/>
              </a:lnSpc>
              <a:spcBef>
                <a:spcPts val="0"/>
              </a:spcBef>
              <a:spcAft>
                <a:spcPts val="0"/>
              </a:spcAft>
              <a:buClrTx/>
              <a:buSzTx/>
              <a:buFont typeface="Wingdings"/>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18</a:t>
            </a:fld>
            <a:endParaRPr lang="de-DE"/>
          </a:p>
        </p:txBody>
      </p:sp>
    </p:spTree>
    <p:extLst>
      <p:ext uri="{BB962C8B-B14F-4D97-AF65-F5344CB8AC3E}">
        <p14:creationId xmlns:p14="http://schemas.microsoft.com/office/powerpoint/2010/main" val="2095206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Wingdings"/>
              <a:buNone/>
              <a:defRPr/>
            </a:pPr>
            <a:r>
              <a:rPr lang="de-DE" dirty="0"/>
              <a:t>Durch den Klimawandel nehmen also Extremwetterereignisse</a:t>
            </a:r>
            <a:r>
              <a:rPr lang="de-DE" baseline="0" dirty="0"/>
              <a:t> zu: </a:t>
            </a:r>
            <a:r>
              <a:rPr lang="de-DE" sz="1200" dirty="0">
                <a:solidFill>
                  <a:schemeClr val="tx1"/>
                </a:solidFill>
                <a:effectLst/>
                <a:latin typeface="+mn-lt"/>
                <a:ea typeface="+mn-ea"/>
                <a:cs typeface="+mn-cs"/>
              </a:rPr>
              <a:t>Starkniederschläge erhöhen das Erosionspotenzial. Hitze- und Dürreperioden beeinträchtigen das Bodenleben und führen zu einer Reduktion des Humusgehalt.</a:t>
            </a:r>
            <a:endParaRPr lang="de-DE" dirty="0"/>
          </a:p>
          <a:p>
            <a:pPr marL="0" marR="0" indent="0" algn="l" defTabSz="914400">
              <a:lnSpc>
                <a:spcPct val="100000"/>
              </a:lnSpc>
              <a:spcBef>
                <a:spcPts val="0"/>
              </a:spcBef>
              <a:spcAft>
                <a:spcPts val="0"/>
              </a:spcAft>
              <a:buClrTx/>
              <a:buSzTx/>
              <a:buFont typeface="Wingdings"/>
              <a:buNone/>
              <a:defRPr/>
            </a:pPr>
            <a:r>
              <a:rPr lang="de-DE" dirty="0"/>
              <a:t>Das</a:t>
            </a:r>
            <a:r>
              <a:rPr lang="de-DE" baseline="0" dirty="0"/>
              <a:t> Potential </a:t>
            </a:r>
            <a:r>
              <a:rPr lang="de-DE" dirty="0"/>
              <a:t>für witterungsbedingte Schadereignisse, wie Schadverdichtung,</a:t>
            </a:r>
            <a:r>
              <a:rPr lang="de-DE" baseline="0" dirty="0"/>
              <a:t> Überschwemmung, Dürren, Wind- und Wassererosion nimmt zu und gefährdet den Boden in seinen verschiedenen Funktionen.</a:t>
            </a:r>
          </a:p>
          <a:p>
            <a:pPr marL="0" marR="0" indent="0" algn="l" defTabSz="914400">
              <a:lnSpc>
                <a:spcPct val="100000"/>
              </a:lnSpc>
              <a:spcBef>
                <a:spcPts val="0"/>
              </a:spcBef>
              <a:spcAft>
                <a:spcPts val="0"/>
              </a:spcAft>
              <a:buClrTx/>
              <a:buSzTx/>
              <a:buFont typeface="Wingdings"/>
              <a:buNone/>
              <a:defRPr/>
            </a:pPr>
            <a:endParaRPr lang="de-DE" baseline="0" dirty="0"/>
          </a:p>
          <a:p>
            <a:pPr marL="0" marR="0" indent="0" algn="l" defTabSz="914400">
              <a:lnSpc>
                <a:spcPct val="100000"/>
              </a:lnSpc>
              <a:spcBef>
                <a:spcPts val="0"/>
              </a:spcBef>
              <a:spcAft>
                <a:spcPts val="0"/>
              </a:spcAft>
              <a:buClrTx/>
              <a:buSzTx/>
              <a:buFont typeface="Wingdings"/>
              <a:buNone/>
              <a:defRPr/>
            </a:pPr>
            <a:endParaRPr lang="de-DE" baseline="0" dirty="0"/>
          </a:p>
          <a:p>
            <a:pPr marL="0" marR="0" indent="0" algn="l" defTabSz="914400">
              <a:lnSpc>
                <a:spcPct val="100000"/>
              </a:lnSpc>
              <a:spcBef>
                <a:spcPts val="0"/>
              </a:spcBef>
              <a:spcAft>
                <a:spcPts val="0"/>
              </a:spcAft>
              <a:buClrTx/>
              <a:buSzTx/>
              <a:buFont typeface="Wingdings"/>
              <a:buNone/>
              <a:defRPr/>
            </a:pPr>
            <a:r>
              <a:rPr lang="de-DE" baseline="0" dirty="0"/>
              <a:t>Bei der Anpassung geht es darum, die Funktionen des Bodens zu erhalten bzw. sie wieder herzustellen.</a:t>
            </a:r>
          </a:p>
          <a:p>
            <a:pPr marL="0" marR="0" indent="0" algn="l" defTabSz="914400">
              <a:lnSpc>
                <a:spcPct val="100000"/>
              </a:lnSpc>
              <a:spcBef>
                <a:spcPts val="0"/>
              </a:spcBef>
              <a:spcAft>
                <a:spcPts val="0"/>
              </a:spcAft>
              <a:buClrTx/>
              <a:buSzTx/>
              <a:buFont typeface="Wingdings"/>
              <a:buNone/>
              <a:defRPr/>
            </a:pPr>
            <a:endParaRPr lang="de-DE" baseline="0" dirty="0"/>
          </a:p>
          <a:p>
            <a:pPr marL="0" marR="0" indent="0" algn="l" defTabSz="914400">
              <a:lnSpc>
                <a:spcPct val="100000"/>
              </a:lnSpc>
              <a:spcBef>
                <a:spcPts val="0"/>
              </a:spcBef>
              <a:spcAft>
                <a:spcPts val="0"/>
              </a:spcAft>
              <a:buClrTx/>
              <a:buSzTx/>
              <a:buFont typeface="Wingdings"/>
              <a:buNone/>
              <a:defRPr/>
            </a:pPr>
            <a:r>
              <a:rPr lang="de-DE" baseline="0" dirty="0"/>
              <a:t>Bilder:</a:t>
            </a:r>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sz="1200" baseline="30000" dirty="0"/>
              <a:t>2) </a:t>
            </a:r>
            <a:r>
              <a:rPr lang="de-DE" sz="1200" dirty="0"/>
              <a:t>Bodenverdichtung, </a:t>
            </a:r>
            <a:r>
              <a:rPr lang="de-DE" sz="1200" dirty="0" err="1"/>
              <a:t>Alupus</a:t>
            </a:r>
            <a:r>
              <a:rPr lang="de-DE" baseline="0" dirty="0"/>
              <a:t>: </a:t>
            </a:r>
            <a:r>
              <a:rPr lang="de-DE" sz="1200" dirty="0"/>
              <a:t>https://commons.wikimedia.org/wiki/File:Erntesch%C3%A4den.jpg  (30.11.2020)</a:t>
            </a:r>
          </a:p>
          <a:p>
            <a:pPr marL="0" marR="0" indent="0" algn="l" defTabSz="914400" rtl="0" eaLnBrk="1" fontAlgn="auto" latinLnBrk="0" hangingPunct="1">
              <a:lnSpc>
                <a:spcPct val="100000"/>
              </a:lnSpc>
              <a:spcBef>
                <a:spcPts val="0"/>
              </a:spcBef>
              <a:spcAft>
                <a:spcPts val="0"/>
              </a:spcAft>
              <a:buClrTx/>
              <a:buSzTx/>
              <a:buFont typeface="Wingdings"/>
              <a:buNone/>
              <a:tabLst/>
              <a:defRPr/>
            </a:pPr>
            <a:r>
              <a:rPr lang="de-DE" sz="1200" dirty="0"/>
              <a:t>Überschwemmung: Sabine</a:t>
            </a:r>
            <a:r>
              <a:rPr lang="de-DE" sz="1200" baseline="0" dirty="0"/>
              <a:t> Sommer, Bodensee-Stiftung</a:t>
            </a:r>
            <a:endParaRPr lang="de-DE" sz="1200" dirty="0"/>
          </a:p>
          <a:p>
            <a:pPr marL="0" marR="0" indent="0" algn="l" defTabSz="914400" rtl="0" eaLnBrk="1" fontAlgn="auto" latinLnBrk="0" hangingPunct="1">
              <a:lnSpc>
                <a:spcPct val="100000"/>
              </a:lnSpc>
              <a:spcBef>
                <a:spcPts val="0"/>
              </a:spcBef>
              <a:spcAft>
                <a:spcPts val="0"/>
              </a:spcAft>
              <a:buClrTx/>
              <a:buSzTx/>
              <a:buFont typeface="Wingdings"/>
              <a:buNone/>
              <a:tabLst/>
              <a:defRPr/>
            </a:pPr>
            <a:r>
              <a:rPr lang="de-DE" sz="1200" dirty="0"/>
              <a:t>Trockenheit:</a:t>
            </a:r>
            <a:r>
              <a:rPr lang="de-DE" sz="1200" baseline="0" dirty="0"/>
              <a:t> </a:t>
            </a:r>
            <a:r>
              <a:rPr lang="de-DE" dirty="0"/>
              <a:t>https://pixabay.com/de/photos/trockenheit-boden-risse-2591603/ </a:t>
            </a:r>
            <a:r>
              <a:rPr lang="de-DE" sz="1200" dirty="0"/>
              <a:t>(30.11.2020)</a:t>
            </a:r>
            <a:endParaRPr lang="de-DE" dirty="0"/>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sz="1200" baseline="30000" dirty="0"/>
              <a:t>3) </a:t>
            </a:r>
            <a:r>
              <a:rPr lang="de-DE" sz="1200" dirty="0"/>
              <a:t>Wassererosion, Volker </a:t>
            </a:r>
            <a:r>
              <a:rPr lang="de-DE" sz="1200" dirty="0" err="1"/>
              <a:t>Prasuhn</a:t>
            </a:r>
            <a:r>
              <a:rPr lang="de-DE" dirty="0"/>
              <a:t>:  https://commons.wikimedia.org/wiki/File:Zuckerr%C3%BCben_Erosion003.jpg </a:t>
            </a:r>
            <a:r>
              <a:rPr lang="de-DE" sz="1200" dirty="0"/>
              <a:t>(30.11.2020)</a:t>
            </a:r>
            <a:endParaRPr lang="de-DE" dirty="0"/>
          </a:p>
          <a:p>
            <a:pPr marL="0" marR="0" indent="0" algn="l" defTabSz="914400" rtl="0" eaLnBrk="1" fontAlgn="auto" latinLnBrk="0" hangingPunct="1">
              <a:lnSpc>
                <a:spcPct val="100000"/>
              </a:lnSpc>
              <a:spcBef>
                <a:spcPts val="0"/>
              </a:spcBef>
              <a:spcAft>
                <a:spcPts val="0"/>
              </a:spcAft>
              <a:buClrTx/>
              <a:buSzTx/>
              <a:buFont typeface="Wingdings"/>
              <a:buNone/>
              <a:tabLst/>
              <a:defRPr/>
            </a:pPr>
            <a:r>
              <a:rPr lang="de-DE" dirty="0"/>
              <a:t>Winderosion: Andreas Ziermann, Bodensee-Stiftung</a:t>
            </a:r>
          </a:p>
          <a:p>
            <a:pPr marL="0" marR="0" indent="0" algn="l" defTabSz="914400">
              <a:lnSpc>
                <a:spcPct val="100000"/>
              </a:lnSpc>
              <a:spcBef>
                <a:spcPts val="0"/>
              </a:spcBef>
              <a:spcAft>
                <a:spcPts val="0"/>
              </a:spcAft>
              <a:buClrTx/>
              <a:buSzTx/>
              <a:buFont typeface="Wingdings"/>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19</a:t>
            </a:fld>
            <a:endParaRPr lang="de-DE"/>
          </a:p>
        </p:txBody>
      </p:sp>
    </p:spTree>
    <p:extLst>
      <p:ext uri="{BB962C8B-B14F-4D97-AF65-F5344CB8AC3E}">
        <p14:creationId xmlns:p14="http://schemas.microsoft.com/office/powerpoint/2010/main" val="3438450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0" u="none" strike="noStrike" dirty="0">
                <a:solidFill>
                  <a:schemeClr val="tx1"/>
                </a:solidFill>
                <a:latin typeface="+mn-lt"/>
                <a:ea typeface="+mn-ea"/>
                <a:cs typeface="+mn-cs"/>
              </a:rPr>
              <a:t>Bodenbearbeitung und Ernte sind mit Bodendruck verbunden und erzeugen unvermeidbare Bodenverdichtungen.</a:t>
            </a:r>
            <a:endParaRPr dirty="0"/>
          </a:p>
          <a:p>
            <a:pPr>
              <a:defRPr/>
            </a:pPr>
            <a:r>
              <a:rPr lang="de-DE" sz="1200" b="0" i="0" u="none" strike="noStrike" dirty="0">
                <a:solidFill>
                  <a:schemeClr val="tx1"/>
                </a:solidFill>
                <a:latin typeface="+mn-lt"/>
                <a:ea typeface="+mn-ea"/>
                <a:cs typeface="+mn-cs"/>
              </a:rPr>
              <a:t>Kritisch ist die Befahrung mit hohen Lasten bei zu großer Bodenfeuchte.</a:t>
            </a:r>
            <a:endParaRPr lang="de-DE" sz="1200" dirty="0"/>
          </a:p>
          <a:p>
            <a:pPr>
              <a:defRPr/>
            </a:pPr>
            <a:r>
              <a:rPr lang="de-DE" sz="1200" dirty="0"/>
              <a:t>Zunehmend feuchte Witterung im Herbst, engere Zeitfenster + zunehmende Arbeitsspitzen verstärken das Risiko von massiven Bodenverdichtungen.</a:t>
            </a:r>
            <a:endParaRPr dirty="0"/>
          </a:p>
          <a:p>
            <a:pPr>
              <a:defRPr/>
            </a:pPr>
            <a:r>
              <a:rPr lang="de-DE" sz="1200" dirty="0"/>
              <a:t>Besonders problematisch sind dabei Verdichtungen, die bis in den Unterboden gehen und durch übliche Bodenbearbeitung nicht aufzulösen sind. </a:t>
            </a:r>
            <a:endParaRPr dirty="0"/>
          </a:p>
          <a:p>
            <a:pPr>
              <a:defRPr/>
            </a:pPr>
            <a:endParaRPr lang="de-DE" sz="1200" dirty="0"/>
          </a:p>
          <a:p>
            <a:pPr>
              <a:defRPr/>
            </a:pPr>
            <a:r>
              <a:rPr lang="de-DE" sz="1200" dirty="0"/>
              <a:t>Zudem treten in den zunehmend milderen Wintern weniger und kürzere Frostperioden auf, wodurch die lockernde Wirkung durch verminderte bzw. ausbleibende „Frost-Gare“ reduziert wird. </a:t>
            </a:r>
          </a:p>
          <a:p>
            <a:pPr>
              <a:defRPr/>
            </a:pPr>
            <a:endParaRPr lang="de-DE" sz="1200" dirty="0"/>
          </a:p>
          <a:p>
            <a:pPr>
              <a:defRPr/>
            </a:pPr>
            <a:r>
              <a:rPr lang="de-DE" sz="1200" b="0" i="0" u="none" strike="noStrike" dirty="0">
                <a:solidFill>
                  <a:schemeClr val="tx1"/>
                </a:solidFill>
                <a:latin typeface="+mn-lt"/>
                <a:ea typeface="+mn-ea"/>
                <a:cs typeface="+mn-cs"/>
              </a:rPr>
              <a:t>Im Bundes-Bodenschutz-Gesetz heißt es in § 17: „Bodenverdichtungen, insbesondere durch Berücksichtigung der Bodenart, Bodenfeuchte und des von den zur landwirtschaftlichen Bodennutzung eingesetzten Geräten verursachten Bodendrucks, sind so weit wie möglich zu vermeiden.“</a:t>
            </a: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20</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i="1" dirty="0"/>
              <a:t>Was führt zur Bodenverdichtung?</a:t>
            </a:r>
          </a:p>
          <a:p>
            <a:pPr>
              <a:defRPr/>
            </a:pPr>
            <a:r>
              <a:rPr lang="de-DE" sz="1200" i="1" dirty="0"/>
              <a:t>Sammlung der Faktoren gemeinsam mit den Studierenden.</a:t>
            </a:r>
          </a:p>
          <a:p>
            <a:pPr>
              <a:defRPr/>
            </a:pP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a:t>
            </a:r>
            <a:endParaRPr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21</a:t>
            </a:fld>
            <a:endParaRPr lang="de-DE"/>
          </a:p>
        </p:txBody>
      </p:sp>
    </p:spTree>
    <p:extLst>
      <p:ext uri="{BB962C8B-B14F-4D97-AF65-F5344CB8AC3E}">
        <p14:creationId xmlns:p14="http://schemas.microsoft.com/office/powerpoint/2010/main" val="1565039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sz="1200" b="0" i="0" u="none" strike="noStrike" dirty="0">
                <a:solidFill>
                  <a:schemeClr val="tx1"/>
                </a:solidFill>
                <a:latin typeface="+mn-lt"/>
                <a:ea typeface="+mn-ea"/>
                <a:cs typeface="+mn-cs"/>
              </a:rPr>
              <a:t>Deutsche Wetterdienst:</a:t>
            </a:r>
            <a:endParaRPr lang="de-DE" dirty="0"/>
          </a:p>
          <a:p>
            <a:r>
              <a:rPr lang="de-DE" sz="1200" b="0" i="0" u="none" strike="noStrike" baseline="0" dirty="0">
                <a:solidFill>
                  <a:schemeClr val="tx1"/>
                </a:solidFill>
                <a:latin typeface="+mn-lt"/>
                <a:ea typeface="+mn-ea"/>
                <a:cs typeface="+mn-cs"/>
              </a:rPr>
              <a:t>Im Klimaatlas Deutschland zeigt der Deutsche Wetterdienst unser Klima von gestern, heute und morgen auf einen Blick. Dabei wird besonders anschaulich, wie sich die Mittelwerte der dargestellten Größen in Deutschland bis heute verändert haben und zukünftig wahrscheinlich ändern werden.</a:t>
            </a:r>
          </a:p>
          <a:p>
            <a:r>
              <a:rPr lang="de-DE" sz="1200" b="0" i="0" u="none" strike="noStrike" baseline="0" dirty="0">
                <a:solidFill>
                  <a:schemeClr val="tx1"/>
                </a:solidFill>
                <a:latin typeface="+mn-lt"/>
                <a:ea typeface="+mn-ea"/>
                <a:cs typeface="+mn-cs"/>
              </a:rPr>
              <a:t>Hier sind Zeitreihen der jährlichen Gebietsmittelwerte für Deutschland oder für Bundesländer dargestellt, als Einzelwerte und als 30-jähriges gleitendes Mittel.</a:t>
            </a:r>
          </a:p>
          <a:p>
            <a:r>
              <a:rPr lang="de-DE" sz="1200" b="0" i="0" u="none" strike="noStrike" baseline="0" dirty="0">
                <a:solidFill>
                  <a:schemeClr val="tx1"/>
                </a:solidFill>
                <a:latin typeface="+mn-lt"/>
                <a:ea typeface="+mn-ea"/>
                <a:cs typeface="+mn-cs"/>
              </a:rPr>
              <a:t>Die Ergebnisse der einzelnen Klimaprojektionen werden als Ensembleergebnis dargestellt. Die grau gefärbte Fläche stellt die Spannbreite der Ensemblevariabilität dar. Die farbigen ‚Schläuche‘ repräsentieren einen Teilbereich der  Ensemblespannbreite. Dazu wird für die einzelnen Ensemblemitglieder ein 30-jähriges gleitendes Mittel berechnet und die Grenzen für das 15. und 85. Perzentil abgeleitet.</a:t>
            </a:r>
          </a:p>
          <a:p>
            <a:r>
              <a:rPr lang="de-DE" sz="1200" b="0" i="0" u="none" strike="noStrike" baseline="0" dirty="0">
                <a:solidFill>
                  <a:schemeClr val="tx1"/>
                </a:solidFill>
                <a:latin typeface="+mn-lt"/>
                <a:ea typeface="+mn-ea"/>
                <a:cs typeface="+mn-cs"/>
              </a:rPr>
              <a:t>Zur Orientierung ist der zurzeit gültige Normalwert (Zeitraum 1971-2000) durchgehend eingezeichnet.</a:t>
            </a:r>
          </a:p>
          <a:p>
            <a:endParaRPr lang="de-DE" sz="1200" b="0" i="0" u="none" strike="noStrike" baseline="0" dirty="0">
              <a:solidFill>
                <a:schemeClr val="tx1"/>
              </a:solidFill>
              <a:latin typeface="+mn-lt"/>
              <a:ea typeface="+mn-ea"/>
              <a:cs typeface="+mn-cs"/>
            </a:endParaRPr>
          </a:p>
          <a:p>
            <a:r>
              <a:rPr lang="de-DE" sz="1200" b="0" i="0" u="none" strike="noStrike" baseline="0" dirty="0">
                <a:solidFill>
                  <a:schemeClr val="tx1"/>
                </a:solidFill>
                <a:latin typeface="+mn-lt"/>
                <a:ea typeface="+mn-ea"/>
                <a:cs typeface="+mn-cs"/>
              </a:rPr>
              <a:t>Weitere Informationen finden Sie in den Erläuterungen unter: www.dwd.de/klimaatlas</a:t>
            </a:r>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a:t>
            </a:fld>
            <a:endParaRPr lang="de-DE"/>
          </a:p>
        </p:txBody>
      </p:sp>
    </p:spTree>
    <p:extLst>
      <p:ext uri="{BB962C8B-B14F-4D97-AF65-F5344CB8AC3E}">
        <p14:creationId xmlns:p14="http://schemas.microsoft.com/office/powerpoint/2010/main" val="8314720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0" u="none" strike="noStrike" dirty="0">
                <a:solidFill>
                  <a:schemeClr val="tx1"/>
                </a:solidFill>
                <a:latin typeface="+mn-lt"/>
                <a:ea typeface="+mn-ea"/>
                <a:cs typeface="+mn-cs"/>
              </a:rPr>
              <a:t>Bodenbearbeitung und Ernte sind mit Bodendruck verbunden und erzeugen unvermeidbare Bodenverdichtungen.</a:t>
            </a:r>
            <a:endParaRPr dirty="0"/>
          </a:p>
          <a:p>
            <a:pPr>
              <a:defRPr/>
            </a:pPr>
            <a:r>
              <a:rPr lang="de-DE" sz="1200" b="0" i="0" u="none" strike="noStrike" dirty="0">
                <a:solidFill>
                  <a:schemeClr val="tx1"/>
                </a:solidFill>
                <a:latin typeface="+mn-lt"/>
                <a:ea typeface="+mn-ea"/>
                <a:cs typeface="+mn-cs"/>
              </a:rPr>
              <a:t>Kritisch ist Befahrung mit hohen Lasten bei zu großer Feuchte.</a:t>
            </a:r>
            <a:endParaRPr dirty="0"/>
          </a:p>
          <a:p>
            <a:pPr>
              <a:defRPr/>
            </a:pPr>
            <a:r>
              <a:rPr lang="de-DE" sz="1200" dirty="0"/>
              <a:t>Auslösende externe Faktoren:</a:t>
            </a:r>
            <a:endParaRPr dirty="0"/>
          </a:p>
          <a:p>
            <a:pPr marL="457200" indent="-457200">
              <a:buFont typeface="Wingdings"/>
              <a:buChar char="Ø"/>
              <a:defRPr/>
            </a:pPr>
            <a:r>
              <a:rPr lang="de-DE" sz="1200" b="1" dirty="0"/>
              <a:t> </a:t>
            </a:r>
            <a:r>
              <a:rPr lang="de-DE" sz="1200" dirty="0"/>
              <a:t>Radlast</a:t>
            </a:r>
          </a:p>
          <a:p>
            <a:pPr marL="457200" indent="-457200">
              <a:buFont typeface="Wingdings"/>
              <a:buChar char="Ø"/>
              <a:defRPr/>
            </a:pPr>
            <a:r>
              <a:rPr lang="de-DE" sz="1200" b="1" dirty="0"/>
              <a:t> </a:t>
            </a:r>
            <a:r>
              <a:rPr lang="de-DE" sz="1200" dirty="0"/>
              <a:t>Kontaktflächendruck</a:t>
            </a:r>
            <a:endParaRPr dirty="0"/>
          </a:p>
          <a:p>
            <a:pPr marL="457200" indent="-457200">
              <a:buFont typeface="Wingdings"/>
              <a:buChar char="Ø"/>
              <a:defRPr/>
            </a:pPr>
            <a:r>
              <a:rPr lang="de-DE" sz="1200" b="1" dirty="0"/>
              <a:t> </a:t>
            </a:r>
            <a:r>
              <a:rPr lang="de-DE" sz="1200" dirty="0"/>
              <a:t>Überrollhäufigkeit</a:t>
            </a:r>
            <a:endParaRPr dirty="0"/>
          </a:p>
          <a:p>
            <a:pPr marL="457200" indent="-457200">
              <a:buFont typeface="Wingdings"/>
              <a:buChar char="Ø"/>
              <a:defRPr/>
            </a:pPr>
            <a:r>
              <a:rPr lang="de-DE" sz="1200" b="1" dirty="0"/>
              <a:t> </a:t>
            </a:r>
            <a:r>
              <a:rPr lang="de-DE" sz="1200" dirty="0"/>
              <a:t>Schlupf/Scherung</a:t>
            </a:r>
            <a:endParaRPr lang="de-DE" sz="1200" dirty="0">
              <a:solidFill>
                <a:srgbClr val="000000"/>
              </a:solidFill>
            </a:endParaRPr>
          </a:p>
          <a:p>
            <a:pPr>
              <a:defRPr/>
            </a:pPr>
            <a:endParaRPr lang="de-DE" sz="1200" b="0" i="0" u="none" strike="noStrike" dirty="0">
              <a:solidFill>
                <a:schemeClr val="tx1"/>
              </a:solidFill>
              <a:latin typeface="+mn-lt"/>
              <a:ea typeface="+mn-ea"/>
              <a:cs typeface="+mn-cs"/>
            </a:endParaRPr>
          </a:p>
          <a:p>
            <a:pPr>
              <a:defRPr/>
            </a:pPr>
            <a:r>
              <a:rPr lang="de-DE" sz="1200" dirty="0"/>
              <a:t>Zunehmend feuchte Witterung im Herbst + zunehmende Arbeitsspitzen (weniger Tage mit guten Bearbeitungsbedingungen aufgrund höherer Wettervariabilität) verstärken das Risiko von massiven Bodenverdichtungen.</a:t>
            </a:r>
            <a:endParaRPr dirty="0"/>
          </a:p>
          <a:p>
            <a:pPr>
              <a:defRPr/>
            </a:pPr>
            <a:r>
              <a:rPr lang="de-DE" sz="1200" dirty="0"/>
              <a:t>Zudem treten in den zunehmend milderen Wintern weniger und kürzere Frostperioden auf, wodurch die lockernde Wirkung durch verminderte bzw. ausbleibende „Frost-Gare“ reduziert wird. </a:t>
            </a:r>
          </a:p>
          <a:p>
            <a:pPr>
              <a:defRPr/>
            </a:pPr>
            <a:endParaRPr lang="de-DE" sz="1200" dirty="0"/>
          </a:p>
          <a:p>
            <a:pPr marL="0" marR="0" indent="0" algn="l" defTabSz="914400">
              <a:lnSpc>
                <a:spcPct val="100000"/>
              </a:lnSpc>
              <a:spcBef>
                <a:spcPts val="0"/>
              </a:spcBef>
              <a:spcAft>
                <a:spcPts val="0"/>
              </a:spcAft>
              <a:buClrTx/>
              <a:buSzTx/>
              <a:buFontTx/>
              <a:buNone/>
              <a:defRPr/>
            </a:pPr>
            <a:r>
              <a:rPr lang="de-DE" sz="1200" dirty="0"/>
              <a:t>Besonders problematisch sind dabei Verdichtungen, die bis in den Unterboden gehen und durch übliche Bodenbearbeitung nicht aufzulösen sind. </a:t>
            </a:r>
            <a:endParaRPr dirty="0"/>
          </a:p>
          <a:p>
            <a:pPr>
              <a:defRPr/>
            </a:pPr>
            <a:endParaRPr lang="de-DE" sz="1200" dirty="0"/>
          </a:p>
          <a:p>
            <a:pPr>
              <a:defRPr/>
            </a:pPr>
            <a:r>
              <a:rPr lang="de-DE" sz="1200" b="0" i="0" u="none" strike="noStrike" dirty="0">
                <a:solidFill>
                  <a:schemeClr val="tx1"/>
                </a:solidFill>
                <a:latin typeface="+mn-lt"/>
                <a:ea typeface="+mn-ea"/>
                <a:cs typeface="+mn-cs"/>
              </a:rPr>
              <a:t>Im Bundes-Bodenschutz-Gesetz heißt es in § 17: „Bodenverdichtungen, insbesondere durch Berücksichtigung der Bodenart, Bodenfeuchte und des von den zur landwirtschaftlichen Bodennutzung eingesetzten Geräten verursachten Bodendrucks, sind so weit wie möglich zu vermeiden.“</a:t>
            </a: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a:t>
            </a:r>
            <a:endParaRPr dirty="0"/>
          </a:p>
          <a:p>
            <a:pPr>
              <a:defRPr/>
            </a:pPr>
            <a:r>
              <a:rPr lang="de-DE" sz="1200" dirty="0"/>
              <a:t>Quelle: Ministerium für Klimaschutz, Umwelt, Landwirtschaft, Natur- und Verbraucherschutz des Landes Nordrhein-Westfalen</a:t>
            </a:r>
            <a:endParaRPr dirty="0"/>
          </a:p>
          <a:p>
            <a:pPr>
              <a:defRPr/>
            </a:pPr>
            <a:r>
              <a:rPr lang="de-DE" sz="1200" dirty="0"/>
              <a:t>https://www.google.com/url?sa=t&amp;rct=j&amp;q=&amp;esrc=s&amp;source=web&amp;cd=&amp;cad=rja&amp;uact=8&amp;ved=2ahUKEwiLmtGcyMvsAhVIsaQKHSaBCYIQFjAGegQIBRAC&amp;url=https%3A%2F%2Fwww.umwelt.nrw.de%2Ffileadmin%2Fredaktion%2FBroschueren%2Fbodenverdichtung_broschuere.pdf&amp;usg=AOvVaw304ychoRY3aR7WS2hvLqHy </a:t>
            </a:r>
            <a:endParaRPr lang="de-DE" dirty="0"/>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dirty="0"/>
              <a:t>Begünstigungen von </a:t>
            </a:r>
            <a:r>
              <a:rPr lang="de-DE" sz="1200" dirty="0" err="1"/>
              <a:t>Bodenschadverdichtungen</a:t>
            </a:r>
            <a:r>
              <a:rPr lang="de-DE" sz="1200" dirty="0"/>
              <a:t>:</a:t>
            </a:r>
            <a:endParaRPr dirty="0"/>
          </a:p>
          <a:p>
            <a:pPr marL="457200" indent="-457200">
              <a:buFont typeface="Wingdings"/>
              <a:buChar char="Ø"/>
              <a:defRPr/>
            </a:pPr>
            <a:r>
              <a:rPr lang="de-DE" sz="1200" dirty="0"/>
              <a:t>Geringer Humusgehalt der Bodens</a:t>
            </a:r>
            <a:endParaRPr dirty="0"/>
          </a:p>
          <a:p>
            <a:pPr marL="457200" indent="-457200">
              <a:buFont typeface="Wingdings"/>
              <a:buChar char="Ø"/>
              <a:defRPr/>
            </a:pPr>
            <a:r>
              <a:rPr lang="de-DE" sz="1200" dirty="0"/>
              <a:t>Wenig organische Substanz (Erntereste) als Nährstoffquelle für Bodenlebewesen</a:t>
            </a:r>
            <a:endParaRPr dirty="0"/>
          </a:p>
          <a:p>
            <a:pPr marL="457200" indent="-457200">
              <a:buFont typeface="Wingdings"/>
              <a:buChar char="Ø"/>
              <a:defRPr/>
            </a:pPr>
            <a:r>
              <a:rPr lang="de-DE" sz="1200" dirty="0"/>
              <a:t>Wenig Bodenleben</a:t>
            </a:r>
            <a:endParaRPr dirty="0"/>
          </a:p>
          <a:p>
            <a:pPr marL="457200" indent="-457200">
              <a:buFont typeface="Wingdings"/>
              <a:buChar char="Ø"/>
              <a:defRPr/>
            </a:pPr>
            <a:r>
              <a:rPr lang="de-DE" sz="1200" dirty="0"/>
              <a:t>Kalkmangel</a:t>
            </a:r>
            <a:endParaRPr dirty="0"/>
          </a:p>
          <a:p>
            <a:pPr marL="0" marR="0" indent="0" algn="l" defTabSz="914400">
              <a:lnSpc>
                <a:spcPct val="100000"/>
              </a:lnSpc>
              <a:spcBef>
                <a:spcPts val="0"/>
              </a:spcBef>
              <a:spcAft>
                <a:spcPts val="0"/>
              </a:spcAft>
              <a:buClrTx/>
              <a:buSzTx/>
              <a:buFont typeface="Wingdings"/>
              <a:buNone/>
              <a:defRPr/>
            </a:pPr>
            <a:endParaRPr lang="de-DE" sz="1200" dirty="0">
              <a:solidFill>
                <a:schemeClr val="tx1"/>
              </a:solidFill>
              <a:latin typeface="+mn-lt"/>
              <a:ea typeface="+mn-ea"/>
              <a:cs typeface="+mn-cs"/>
            </a:endParaRPr>
          </a:p>
          <a:p>
            <a:pPr marL="0" marR="0" indent="0" algn="l" defTabSz="914400">
              <a:lnSpc>
                <a:spcPct val="100000"/>
              </a:lnSpc>
              <a:spcBef>
                <a:spcPts val="0"/>
              </a:spcBef>
              <a:spcAft>
                <a:spcPts val="0"/>
              </a:spcAft>
              <a:buClrTx/>
              <a:buSzTx/>
              <a:buFont typeface="Wingdings"/>
              <a:buNone/>
              <a:defRPr/>
            </a:pPr>
            <a:r>
              <a:rPr lang="de-DE" sz="1200" dirty="0">
                <a:solidFill>
                  <a:schemeClr val="tx1"/>
                </a:solidFill>
                <a:latin typeface="+mn-lt"/>
                <a:ea typeface="+mn-ea"/>
                <a:cs typeface="+mn-cs"/>
              </a:rPr>
              <a:t>Eine gute Versorgung mit organischer Substanz nährt das Bodenleben und führt zusammen mit einer ausreichenden Kalkdüngung zu stabilen Ton-Humus-Komplexen und somit zu einem stabilen Bodengefüge. </a:t>
            </a:r>
            <a:endParaRPr dirty="0"/>
          </a:p>
          <a:p>
            <a:pPr marL="0" marR="0" indent="0" algn="l" defTabSz="914400">
              <a:lnSpc>
                <a:spcPct val="100000"/>
              </a:lnSpc>
              <a:spcBef>
                <a:spcPts val="0"/>
              </a:spcBef>
              <a:spcAft>
                <a:spcPts val="0"/>
              </a:spcAft>
              <a:buClrTx/>
              <a:buSzTx/>
              <a:buFont typeface="Wingdings"/>
              <a:buNone/>
              <a:defRPr/>
            </a:pPr>
            <a:r>
              <a:rPr lang="de-DE" sz="1200" dirty="0">
                <a:solidFill>
                  <a:schemeClr val="tx1"/>
                </a:solidFill>
                <a:latin typeface="+mn-lt"/>
                <a:ea typeface="+mn-ea"/>
                <a:cs typeface="+mn-cs"/>
              </a:rPr>
              <a:t>Es ist zwar standortgegeben, aber z.B. lehmige bzw. lösshaltige Böden neigen eher zu Verdichtungen als leichtere, sandigere Böden.</a:t>
            </a:r>
            <a:endParaRPr dirty="0"/>
          </a:p>
          <a:p>
            <a:pPr marL="457200" indent="-457200">
              <a:buFont typeface="Wingdings"/>
              <a:buChar char="Ø"/>
              <a:defRPr/>
            </a:pP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23</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i="1" dirty="0"/>
              <a:t>Die Folgen bzw. negativen Auswirkungen von Bodenverdichtungen kann mit den Studierenden gesammelt werden (oder in Kleingruppenarbeit)</a:t>
            </a:r>
          </a:p>
          <a:p>
            <a:pPr marL="0" marR="0" lvl="0" indent="0" algn="l" defTabSz="914400" rtl="0" eaLnBrk="1" fontAlgn="auto" latinLnBrk="0" hangingPunct="1">
              <a:lnSpc>
                <a:spcPct val="100000"/>
              </a:lnSpc>
              <a:spcBef>
                <a:spcPts val="0"/>
              </a:spcBef>
              <a:spcAft>
                <a:spcPts val="0"/>
              </a:spcAft>
              <a:buClrTx/>
              <a:buSzTx/>
              <a:buFont typeface="Wingdings"/>
              <a:buNone/>
              <a:tabLst/>
              <a:defRPr/>
            </a:pPr>
            <a:endParaRPr lang="de-DE" i="1" dirty="0"/>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marR="0" lvl="0" indent="0" algn="l" defTabSz="914400" rtl="0" eaLnBrk="1" fontAlgn="auto" latinLnBrk="0" hangingPunct="1">
              <a:lnSpc>
                <a:spcPct val="100000"/>
              </a:lnSpc>
              <a:spcBef>
                <a:spcPts val="0"/>
              </a:spcBef>
              <a:spcAft>
                <a:spcPts val="0"/>
              </a:spcAft>
              <a:buClrTx/>
              <a:buSzTx/>
              <a:buFont typeface="Wingdings"/>
              <a:buNone/>
              <a:tabLst/>
              <a:defRPr/>
            </a:pPr>
            <a:endParaRPr lang="de-DE" dirty="0"/>
          </a:p>
          <a:p>
            <a:pPr marL="0" indent="0">
              <a:buFont typeface="Wingdings"/>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24</a:t>
            </a:fld>
            <a:endParaRPr lang="de-DE"/>
          </a:p>
        </p:txBody>
      </p:sp>
    </p:spTree>
    <p:extLst>
      <p:ext uri="{BB962C8B-B14F-4D97-AF65-F5344CB8AC3E}">
        <p14:creationId xmlns:p14="http://schemas.microsoft.com/office/powerpoint/2010/main" val="226904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457200" indent="-457200">
              <a:buFont typeface="Wingdings"/>
              <a:buChar char="Ø"/>
              <a:defRPr/>
            </a:pPr>
            <a:r>
              <a:rPr lang="de-DE" sz="1200" dirty="0"/>
              <a:t>Verringerung der Grobporen 	-&gt; Verminderter Austausch von Luft und Wasser zwischen Ober- und Unterboden</a:t>
            </a:r>
            <a:endParaRPr dirty="0"/>
          </a:p>
          <a:p>
            <a:pPr marL="457200" indent="-457200">
              <a:buFont typeface="Wingdings"/>
              <a:buChar char="Ø"/>
              <a:defRPr/>
            </a:pPr>
            <a:r>
              <a:rPr lang="de-DE" sz="1200" dirty="0"/>
              <a:t>Langsameres Abtrocknen	-&gt; durch verringerte Versickerungsrate</a:t>
            </a:r>
          </a:p>
          <a:p>
            <a:pPr marL="457200" indent="-457200">
              <a:buFont typeface="Wingdings"/>
              <a:buChar char="Ø"/>
              <a:defRPr/>
            </a:pPr>
            <a:r>
              <a:rPr lang="de-DE" sz="1200" dirty="0"/>
              <a:t>Staunässe		-&gt; Wurzelfäulnis, Sauerstoffmangel</a:t>
            </a:r>
          </a:p>
          <a:p>
            <a:pPr marL="457200" indent="-457200">
              <a:buFont typeface="Wingdings"/>
              <a:buChar char="Ø"/>
              <a:defRPr/>
            </a:pPr>
            <a:r>
              <a:rPr lang="de-DE" sz="1200" dirty="0"/>
              <a:t>Verminderte Wasserspeicherung im Unterboden	-&gt;geringere Wasserversickerungsrate</a:t>
            </a:r>
            <a:endParaRPr dirty="0"/>
          </a:p>
          <a:p>
            <a:pPr marL="457200" indent="-457200">
              <a:buFont typeface="Wingdings"/>
              <a:buChar char="Ø"/>
              <a:defRPr/>
            </a:pPr>
            <a:r>
              <a:rPr lang="de-DE" sz="1200" dirty="0"/>
              <a:t>Trockenheit		-&gt; verminderte Wassernachlieferung aus dem Unterboden</a:t>
            </a:r>
          </a:p>
          <a:p>
            <a:pPr>
              <a:defRPr/>
            </a:pPr>
            <a:endParaRPr lang="de-DE" sz="1200" b="0" i="0" u="none" strike="noStrike" dirty="0">
              <a:solidFill>
                <a:schemeClr val="tx1"/>
              </a:solidFill>
              <a:latin typeface="+mn-lt"/>
              <a:ea typeface="+mn-ea"/>
              <a:cs typeface="+mn-cs"/>
            </a:endParaRPr>
          </a:p>
          <a:p>
            <a:pPr>
              <a:defRPr/>
            </a:pPr>
            <a:r>
              <a:rPr lang="de-DE" sz="1200" dirty="0"/>
              <a:t>Quelle: Ministerium für Klimaschutz, Umwelt, Landwirtschaft, Natur- und Verbraucherschutz des Landes Nordrhein-Westfalen</a:t>
            </a:r>
            <a:endParaRPr dirty="0"/>
          </a:p>
          <a:p>
            <a:pPr>
              <a:defRPr/>
            </a:pPr>
            <a:r>
              <a:rPr lang="de-DE" sz="1200" dirty="0"/>
              <a:t>https://www.google.com/url?sa=t&amp;rct=j&amp;q=&amp;esrc=s&amp;source=web&amp;cd=&amp;cad=rja&amp;uact=8&amp;ved=2ahUKEwiLmtGcyMvsAhVIsaQKHSaBCYIQFjAGegQIBRAC&amp;url=https%3A%2F%2Fwww.umwelt.nrw.de%2Ffileadmin%2Fredaktion%2FBroschueren%2Fbodenverdichtung_broschuere.pdf&amp;usg=AOvVaw304ychoRY3aR7WS2hvLqHy  (30.11.20)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25</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457200" indent="-457200">
              <a:buFont typeface="Wingdings"/>
              <a:buChar char="Ø"/>
              <a:defRPr/>
            </a:pPr>
            <a:r>
              <a:rPr lang="de-DE" sz="1200" dirty="0"/>
              <a:t>Verkleinerter Wurzelraum	-&gt; Unterboden als Nährstoffquelle wird nicht erschlossen </a:t>
            </a:r>
            <a:endParaRPr dirty="0"/>
          </a:p>
          <a:p>
            <a:pPr marL="457200" marR="0" indent="-457200" algn="l" defTabSz="914400">
              <a:lnSpc>
                <a:spcPct val="100000"/>
              </a:lnSpc>
              <a:spcBef>
                <a:spcPts val="0"/>
              </a:spcBef>
              <a:spcAft>
                <a:spcPts val="0"/>
              </a:spcAft>
              <a:buClrTx/>
              <a:buSzTx/>
              <a:buFont typeface="Wingdings"/>
              <a:buChar char="Ø"/>
              <a:defRPr/>
            </a:pPr>
            <a:r>
              <a:rPr lang="de-DE" sz="1200" dirty="0"/>
              <a:t>Verminderte Nährstoffaufnahme	-&gt; Unterversorgung, geringere Erträge</a:t>
            </a:r>
          </a:p>
          <a:p>
            <a:pPr marL="457200" indent="-457200">
              <a:buFont typeface="Wingdings"/>
              <a:buChar char="Ø"/>
              <a:defRPr/>
            </a:pPr>
            <a:r>
              <a:rPr lang="de-DE" sz="1200" dirty="0"/>
              <a:t>Geringeres Aufkommen von Regenwürmern	-&gt; , da sie </a:t>
            </a:r>
            <a:r>
              <a:rPr lang="de-DE" sz="1200" dirty="0" err="1"/>
              <a:t>schadverdichtete</a:t>
            </a:r>
            <a:r>
              <a:rPr lang="de-DE" sz="1200" dirty="0"/>
              <a:t> Böden meiden</a:t>
            </a:r>
          </a:p>
          <a:p>
            <a:pPr marL="457200" indent="-457200">
              <a:buFont typeface="Wingdings"/>
              <a:buChar char="Ø"/>
              <a:defRPr/>
            </a:pPr>
            <a:r>
              <a:rPr lang="de-DE" sz="1200" dirty="0"/>
              <a:t>Erhöhte Erosionsgefahr	-&gt; durch geringere Wasserinfiltration</a:t>
            </a:r>
            <a:endParaRPr dirty="0"/>
          </a:p>
          <a:p>
            <a:pPr marL="457200" indent="-457200">
              <a:buFont typeface="Wingdings"/>
              <a:buChar char="Ø"/>
              <a:defRPr/>
            </a:pPr>
            <a:r>
              <a:rPr lang="de-DE" sz="1200" dirty="0"/>
              <a:t>Gefahr von Treibhausgasemission	-&gt; </a:t>
            </a:r>
            <a:r>
              <a:rPr lang="de-DE" sz="1200" b="0" i="0" u="none" strike="noStrike" dirty="0">
                <a:solidFill>
                  <a:schemeClr val="tx1"/>
                </a:solidFill>
                <a:latin typeface="+mn-lt"/>
                <a:ea typeface="+mn-ea"/>
                <a:cs typeface="+mn-cs"/>
              </a:rPr>
              <a:t>vermehrte Denitrifikation aufgrund von Sauerstoffmangel und reduzierenden Bedingungen im Boden führen zu einer schlechteren Ausnutzung des Stickstoffdüngers 			     und zur Austragung von </a:t>
            </a:r>
            <a:r>
              <a:rPr lang="de-DE" sz="1200" b="1" i="0" u="none" strike="noStrike" dirty="0">
                <a:solidFill>
                  <a:schemeClr val="tx1"/>
                </a:solidFill>
                <a:latin typeface="+mn-lt"/>
                <a:ea typeface="+mn-ea"/>
                <a:cs typeface="+mn-cs"/>
              </a:rPr>
              <a:t>Treibhausgasen</a:t>
            </a:r>
            <a:endParaRPr lang="de-DE" sz="1200" b="0" i="0" u="none" strike="noStrike" dirty="0">
              <a:solidFill>
                <a:schemeClr val="tx1"/>
              </a:solidFill>
              <a:latin typeface="+mn-lt"/>
              <a:ea typeface="+mn-ea"/>
              <a:cs typeface="+mn-cs"/>
            </a:endParaRPr>
          </a:p>
          <a:p>
            <a:pPr marL="457200" indent="-457200">
              <a:buFont typeface="Wingdings"/>
              <a:buChar char="Ø"/>
              <a:defRPr/>
            </a:pPr>
            <a:r>
              <a:rPr lang="de-DE" sz="1200" dirty="0"/>
              <a:t>Vermehrter Stress für Pflanzen	-&gt; höheres Krankheitsrisiko -&gt; höhere PSM-Aufwendungen und -Kosten</a:t>
            </a:r>
          </a:p>
          <a:p>
            <a:pPr>
              <a:defRPr/>
            </a:pPr>
            <a:endParaRPr lang="de-DE" sz="1200" b="0" i="0" u="none" strike="noStrike" dirty="0">
              <a:solidFill>
                <a:schemeClr val="tx1"/>
              </a:solidFill>
              <a:latin typeface="+mn-lt"/>
              <a:ea typeface="+mn-ea"/>
              <a:cs typeface="+mn-cs"/>
            </a:endParaRPr>
          </a:p>
          <a:p>
            <a:pPr>
              <a:defRPr/>
            </a:pPr>
            <a:r>
              <a:rPr lang="de-DE" sz="1200" b="0" i="0" u="none" strike="noStrike" dirty="0">
                <a:solidFill>
                  <a:schemeClr val="tx1"/>
                </a:solidFill>
                <a:latin typeface="+mn-lt"/>
                <a:ea typeface="+mn-ea"/>
                <a:cs typeface="+mn-cs"/>
              </a:rPr>
              <a:t>Gerade vor dem Hintergrund, dass durch den Klimawandel Starkregenereignisse, nasse Winter, trockene Frühjahre und Sommer sowie Erosion häufiger und stärker ausfallen, sind Bodenverdichtungen dringend zu vermeiden und aufzulösen</a:t>
            </a:r>
            <a:endParaRPr dirty="0"/>
          </a:p>
          <a:p>
            <a:pPr>
              <a:defRPr/>
            </a:pPr>
            <a:endParaRPr lang="de-DE" sz="1200" b="0" i="0" u="none" strike="noStrike" dirty="0">
              <a:solidFill>
                <a:schemeClr val="tx1"/>
              </a:solidFill>
              <a:latin typeface="+mn-lt"/>
              <a:ea typeface="+mn-ea"/>
              <a:cs typeface="+mn-cs"/>
            </a:endParaRPr>
          </a:p>
          <a:p>
            <a:pPr>
              <a:defRPr/>
            </a:pPr>
            <a:r>
              <a:rPr lang="de-DE" sz="1200" dirty="0"/>
              <a:t>Quelle: Ministerium für Klimaschutz, Umwelt, Landwirtschaft, Natur- und Verbraucherschutz des Landes Nordrhein-Westfalen</a:t>
            </a:r>
            <a:endParaRPr dirty="0"/>
          </a:p>
          <a:p>
            <a:pPr>
              <a:defRPr/>
            </a:pPr>
            <a:r>
              <a:rPr lang="de-DE" sz="1200" dirty="0"/>
              <a:t>https://www.google.com/url?sa=t&amp;rct=j&amp;q=&amp;esrc=s&amp;source=web&amp;cd=&amp;cad=rja&amp;uact=8&amp;ved=2ahUKEwiLmtGcyMvsAhVIsaQKHSaBCYIQFjAGegQIBRAC&amp;url=https%3A%2F%2Fwww.umwelt.nrw.de%2Ffileadmin%2Fredaktion%2FBroschueren%2Fbodenverdichtung_broschuere.pdf&amp;usg=AOvVaw304ychoRY3aR7WS2hvLqHy (29.09.21)</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26</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i="1" dirty="0"/>
              <a:t>Was trägt zur Vermeidung von Bodenverdichtungen bei?</a:t>
            </a:r>
          </a:p>
          <a:p>
            <a:pPr>
              <a:defRPr/>
            </a:pPr>
            <a:r>
              <a:rPr lang="de-DE" sz="1200" i="1" dirty="0"/>
              <a:t>Sammlung der Faktoren gemeinsam mit den Studierenden.</a:t>
            </a:r>
          </a:p>
          <a:p>
            <a:pPr>
              <a:defRPr/>
            </a:pP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(30.11.2020)</a:t>
            </a:r>
            <a:endParaRPr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sz="1200" dirty="0"/>
              <a:t>(30.11.2020)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27</a:t>
            </a:fld>
            <a:endParaRPr lang="de-DE"/>
          </a:p>
        </p:txBody>
      </p:sp>
    </p:spTree>
    <p:extLst>
      <p:ext uri="{BB962C8B-B14F-4D97-AF65-F5344CB8AC3E}">
        <p14:creationId xmlns:p14="http://schemas.microsoft.com/office/powerpoint/2010/main" val="2251079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171450" marR="0" indent="-171450" algn="l" defTabSz="914400">
              <a:lnSpc>
                <a:spcPct val="100000"/>
              </a:lnSpc>
              <a:spcBef>
                <a:spcPts val="0"/>
              </a:spcBef>
              <a:spcAft>
                <a:spcPts val="0"/>
              </a:spcAft>
              <a:buClrTx/>
              <a:buSzTx/>
              <a:buFont typeface="Wingdings"/>
              <a:buChar char="Ø"/>
              <a:defRPr/>
            </a:pPr>
            <a:r>
              <a:rPr lang="de-DE" sz="1200" dirty="0"/>
              <a:t>Verringerung des Kontaktflächendrucks	-&gt; z.B. durch Breitreifen, Reifendruckabsenkung, Raupenfahrwerke</a:t>
            </a:r>
            <a:endParaRPr dirty="0"/>
          </a:p>
          <a:p>
            <a:pPr marL="171450" marR="0" indent="-171450" algn="l" defTabSz="914400">
              <a:lnSpc>
                <a:spcPct val="100000"/>
              </a:lnSpc>
              <a:spcBef>
                <a:spcPts val="0"/>
              </a:spcBef>
              <a:spcAft>
                <a:spcPts val="0"/>
              </a:spcAft>
              <a:buClrTx/>
              <a:buSzTx/>
              <a:buFont typeface="Wingdings"/>
              <a:buChar char="Ø"/>
              <a:defRPr/>
            </a:pPr>
            <a:r>
              <a:rPr lang="de-DE" sz="1200" dirty="0"/>
              <a:t>Verringerung der Radlast		-&gt; gezogene statt angebaute Geräte, Bunker bzw. Tanks nicht voll auslasten, gleichmäßige Lastverteilung</a:t>
            </a:r>
            <a:endParaRPr dirty="0"/>
          </a:p>
          <a:p>
            <a:pPr marL="171450" marR="0" indent="-171450" algn="l" defTabSz="914400">
              <a:lnSpc>
                <a:spcPct val="100000"/>
              </a:lnSpc>
              <a:spcBef>
                <a:spcPts val="0"/>
              </a:spcBef>
              <a:spcAft>
                <a:spcPts val="0"/>
              </a:spcAft>
              <a:buClrTx/>
              <a:buSzTx/>
              <a:buFont typeface="Wingdings"/>
              <a:buChar char="Ø"/>
              <a:defRPr/>
            </a:pPr>
            <a:r>
              <a:rPr lang="de-DE" sz="1200" dirty="0"/>
              <a:t>Verringerung des </a:t>
            </a:r>
            <a:r>
              <a:rPr lang="de-DE" sz="1200" dirty="0" err="1"/>
              <a:t>Radschlupfes</a:t>
            </a:r>
            <a:r>
              <a:rPr lang="de-DE" sz="1200" dirty="0"/>
              <a:t>	-&gt; z.B. durch Breitreifen, Reifendruckabsenkung, Raupenfahrwerke, gleichmäßige Lastverteilung</a:t>
            </a:r>
            <a:endParaRPr dirty="0"/>
          </a:p>
          <a:p>
            <a:pPr marL="171450" marR="0" indent="-171450" algn="l" defTabSz="914400">
              <a:lnSpc>
                <a:spcPct val="100000"/>
              </a:lnSpc>
              <a:spcBef>
                <a:spcPts val="0"/>
              </a:spcBef>
              <a:spcAft>
                <a:spcPts val="0"/>
              </a:spcAft>
              <a:buClrTx/>
              <a:buSzTx/>
              <a:buFont typeface="Wingdings"/>
              <a:buChar char="Ø"/>
              <a:defRPr/>
            </a:pPr>
            <a:r>
              <a:rPr lang="de-DE" sz="1200" dirty="0"/>
              <a:t>Verringerung des Anzahl der Überfahrten	-&gt; Arbeitsgänge zusammenlegen, nicht notwendige Arbeitsgänge vermeiden, Vorfruchtwirkung nutzen, Leerfahrten nur auf Feldwegen </a:t>
            </a:r>
            <a:endParaRPr dirty="0"/>
          </a:p>
          <a:p>
            <a:pPr marL="171450" marR="0" indent="-171450" algn="l" defTabSz="914400">
              <a:lnSpc>
                <a:spcPct val="100000"/>
              </a:lnSpc>
              <a:spcBef>
                <a:spcPts val="0"/>
              </a:spcBef>
              <a:spcAft>
                <a:spcPts val="0"/>
              </a:spcAft>
              <a:buClrTx/>
              <a:buSzTx/>
              <a:buFont typeface="Wingdings"/>
              <a:buChar char="Ø"/>
              <a:defRPr/>
            </a:pPr>
            <a:r>
              <a:rPr lang="de-DE" sz="1200" dirty="0"/>
              <a:t>Verringerung der befahrenen Fläche	-&gt; Fahrgassen anlegen</a:t>
            </a:r>
          </a:p>
          <a:p>
            <a:pPr marL="171450" marR="0" indent="-171450" algn="l" defTabSz="914400">
              <a:lnSpc>
                <a:spcPct val="100000"/>
              </a:lnSpc>
              <a:spcBef>
                <a:spcPts val="0"/>
              </a:spcBef>
              <a:spcAft>
                <a:spcPts val="0"/>
              </a:spcAft>
              <a:buClrTx/>
              <a:buSzTx/>
              <a:buFont typeface="Wingdings"/>
              <a:buChar char="Ø"/>
              <a:defRPr/>
            </a:pPr>
            <a:r>
              <a:rPr lang="de-DE" sz="1200" dirty="0"/>
              <a:t>Bodenbearbeitung nur bei trockenem Boden</a:t>
            </a:r>
          </a:p>
          <a:p>
            <a:pPr marL="171450" marR="0" indent="-171450" algn="l" defTabSz="914400">
              <a:lnSpc>
                <a:spcPct val="100000"/>
              </a:lnSpc>
              <a:spcBef>
                <a:spcPts val="0"/>
              </a:spcBef>
              <a:spcAft>
                <a:spcPts val="0"/>
              </a:spcAft>
              <a:buClrTx/>
              <a:buSzTx/>
              <a:buFont typeface="Wingdings"/>
              <a:buChar char="Ø"/>
              <a:defRPr/>
            </a:pPr>
            <a:endParaRPr lang="de-DE" sz="1200" dirty="0"/>
          </a:p>
          <a:p>
            <a:pPr marL="171450" marR="0" indent="-171450" algn="l" defTabSz="914400">
              <a:lnSpc>
                <a:spcPct val="100000"/>
              </a:lnSpc>
              <a:spcBef>
                <a:spcPts val="0"/>
              </a:spcBef>
              <a:spcAft>
                <a:spcPts val="0"/>
              </a:spcAft>
              <a:buClrTx/>
              <a:buSzTx/>
              <a:buFont typeface="Wingdings"/>
              <a:buChar char="Ø"/>
              <a:defRPr/>
            </a:pP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(30.11.2020)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28</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i="1" dirty="0"/>
              <a:t>Trotz aller Vorsichts- und Vorsorgemaßnahmen kann es zu Bodenverdichtungen kommen. Wie lassen sich diese auflösen bzw. auflockern?</a:t>
            </a:r>
          </a:p>
          <a:p>
            <a:pPr>
              <a:defRPr/>
            </a:pPr>
            <a:r>
              <a:rPr lang="de-DE" sz="1200" i="1" dirty="0"/>
              <a:t>Sammlung der Faktoren gemeinsam mit den Studierenden.</a:t>
            </a:r>
          </a:p>
          <a:p>
            <a:pPr>
              <a:defRPr/>
            </a:pP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a:t>
            </a:r>
            <a:endParaRPr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sz="1200" dirty="0"/>
              <a:t>(30.11.2020)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29</a:t>
            </a:fld>
            <a:endParaRPr lang="de-DE"/>
          </a:p>
        </p:txBody>
      </p:sp>
    </p:spTree>
    <p:extLst>
      <p:ext uri="{BB962C8B-B14F-4D97-AF65-F5344CB8AC3E}">
        <p14:creationId xmlns:p14="http://schemas.microsoft.com/office/powerpoint/2010/main" val="2798689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Wingdings"/>
              <a:buNone/>
              <a:defRPr/>
            </a:pPr>
            <a:r>
              <a:rPr lang="de-DE" sz="1200" dirty="0"/>
              <a:t>Auflockerungsmaßnahme mit Beratung besprechen, da eine Auflockerung einen gravierenden Eingriff in das System Boden bedeutet</a:t>
            </a:r>
            <a:endParaRPr dirty="0"/>
          </a:p>
          <a:p>
            <a:pPr marL="171450" marR="0" indent="-171450" algn="l" defTabSz="914400">
              <a:lnSpc>
                <a:spcPct val="100000"/>
              </a:lnSpc>
              <a:spcBef>
                <a:spcPts val="0"/>
              </a:spcBef>
              <a:spcAft>
                <a:spcPts val="0"/>
              </a:spcAft>
              <a:buClrTx/>
              <a:buSzTx/>
              <a:buFont typeface="Wingdings"/>
              <a:buChar char="Ø"/>
              <a:defRPr/>
            </a:pPr>
            <a:endParaRPr lang="de-DE" sz="1200" dirty="0"/>
          </a:p>
          <a:p>
            <a:pPr marL="457200" indent="-457200">
              <a:buFont typeface="Wingdings"/>
              <a:buChar char="Ø"/>
              <a:defRPr/>
            </a:pPr>
            <a:r>
              <a:rPr lang="de-DE" sz="1200" dirty="0" err="1"/>
              <a:t>Aufkalkung</a:t>
            </a:r>
            <a:endParaRPr lang="de-DE" sz="1200" dirty="0"/>
          </a:p>
          <a:p>
            <a:pPr marL="457200" indent="-457200">
              <a:buFont typeface="Wingdings"/>
              <a:buChar char="Ø"/>
              <a:defRPr/>
            </a:pPr>
            <a:r>
              <a:rPr lang="de-DE" sz="1200" dirty="0"/>
              <a:t>Mechanische Tiefenlockerung (unter abgetrockneten Bedingungen) nur in trockenen Sommern, nach frühräumender Kultur (z.B. Gerste); immer mit </a:t>
            </a:r>
            <a:endParaRPr dirty="0"/>
          </a:p>
          <a:p>
            <a:pPr lvl="1">
              <a:defRPr/>
            </a:pPr>
            <a:r>
              <a:rPr lang="de-DE" sz="1200" dirty="0"/>
              <a:t>Biologischer Stabilisierung-&gt;</a:t>
            </a:r>
            <a:r>
              <a:rPr lang="de-DE" sz="1200" b="0" i="0" u="none" strike="noStrike" dirty="0">
                <a:solidFill>
                  <a:schemeClr val="tx1"/>
                </a:solidFill>
                <a:latin typeface="+mn-lt"/>
                <a:ea typeface="+mn-ea"/>
                <a:cs typeface="+mn-cs"/>
              </a:rPr>
              <a:t>durch die Einsaat von mehrjährigen Kleegrasgemischen, Luzerne, Rotklee, Steinklee, Ölrettich und anderen Pflanzen, deren Wurzeln einerseits tief in den Boden eindringen und andererseits ein dichtes Geflecht ausbilden, das den Boden stabilisiert.</a:t>
            </a:r>
            <a:endParaRPr dirty="0"/>
          </a:p>
          <a:p>
            <a:pPr marL="457200" indent="-457200">
              <a:buFont typeface="Wingdings"/>
              <a:buChar char="Ø"/>
              <a:defRPr/>
            </a:pPr>
            <a:r>
              <a:rPr lang="de-DE" sz="1200" dirty="0"/>
              <a:t>Biologische Stabilisierung in Fruchtfolge einbauen </a:t>
            </a:r>
            <a:r>
              <a:rPr lang="de-DE" sz="1200" dirty="0">
                <a:solidFill>
                  <a:schemeClr val="tx1"/>
                </a:solidFill>
                <a:latin typeface="+mn-lt"/>
                <a:ea typeface="+mn-ea"/>
                <a:cs typeface="+mn-cs"/>
              </a:rPr>
              <a:t>(vielseitige FF, ZWF-Anbau, </a:t>
            </a:r>
            <a:r>
              <a:rPr lang="de-DE" sz="1200" dirty="0" err="1">
                <a:solidFill>
                  <a:schemeClr val="tx1"/>
                </a:solidFill>
                <a:latin typeface="+mn-lt"/>
                <a:ea typeface="+mn-ea"/>
                <a:cs typeface="+mn-cs"/>
              </a:rPr>
              <a:t>Leguminosenanbau</a:t>
            </a:r>
            <a:r>
              <a:rPr lang="de-DE" sz="1200" dirty="0">
                <a:solidFill>
                  <a:schemeClr val="tx1"/>
                </a:solidFill>
                <a:latin typeface="+mn-lt"/>
                <a:ea typeface="+mn-ea"/>
                <a:cs typeface="+mn-cs"/>
              </a:rPr>
              <a:t>…)</a:t>
            </a:r>
            <a:endParaRPr lang="de-DE" sz="1200" dirty="0"/>
          </a:p>
          <a:p>
            <a:pPr>
              <a:defRPr/>
            </a:pPr>
            <a:endParaRPr lang="de-DE" sz="1200" dirty="0"/>
          </a:p>
          <a:p>
            <a:pPr>
              <a:defRPr/>
            </a:pPr>
            <a:endParaRPr lang="de-DE" sz="1200" dirty="0"/>
          </a:p>
          <a:p>
            <a:pPr>
              <a:defRPr/>
            </a:pPr>
            <a:r>
              <a:rPr lang="de-DE" sz="1200" dirty="0"/>
              <a:t>Bild: Durch Zuckerrübenernte im Spätherbst bei sehr feuchtem Bodenzustand verursachte Fahrspuren auf einem zur Verdichtung neigenden </a:t>
            </a:r>
            <a:r>
              <a:rPr lang="de-DE" sz="1200" dirty="0" err="1"/>
              <a:t>Braunerdeboden</a:t>
            </a:r>
            <a:r>
              <a:rPr lang="de-DE" sz="1200" dirty="0"/>
              <a:t> (aus Lehm) der </a:t>
            </a:r>
            <a:r>
              <a:rPr lang="de-DE" sz="1200" dirty="0" err="1"/>
              <a:t>Geilenkirchener</a:t>
            </a:r>
            <a:r>
              <a:rPr lang="de-DE" sz="1200" dirty="0"/>
              <a:t> Lehmplatte</a:t>
            </a:r>
            <a:endParaRPr dirty="0"/>
          </a:p>
          <a:p>
            <a:pPr>
              <a:defRPr/>
            </a:pPr>
            <a:r>
              <a:rPr lang="de-DE" sz="1200" dirty="0"/>
              <a:t>Quelle: https://commons.wikimedia.org/wiki/File:Erntesch%C3%A4den.jpg  (30.11.2020)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30</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Erosion ist der Abtrag und Abtransport von Bodenmaterial durch Wasser oder Wind – bis hin zur Bodendegradation oder in extremen Fällen zum völligen Bodenverlust.</a:t>
            </a:r>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a:t>Quelle: </a:t>
            </a:r>
            <a:r>
              <a:rPr lang="de-DE" sz="1200" dirty="0"/>
              <a:t>Bodenerosion auf einem Zuckerrübenfeld Kanton Bern </a:t>
            </a:r>
            <a:r>
              <a:rPr lang="de-DE" sz="1000" dirty="0"/>
              <a:t>Quelle: Volker </a:t>
            </a:r>
            <a:r>
              <a:rPr lang="de-DE" sz="1000" dirty="0" err="1"/>
              <a:t>Prasuhn</a:t>
            </a:r>
            <a:endParaRPr lang="de-DE" dirty="0"/>
          </a:p>
          <a:p>
            <a:pPr>
              <a:defRPr/>
            </a:pPr>
            <a:r>
              <a:rPr lang="de-DE" dirty="0"/>
              <a:t> https://commons.wikimedia.org/wiki/File:Zuckerr%C3%BCben_Erosion003.jpg </a:t>
            </a:r>
            <a:r>
              <a:rPr lang="de-DE" sz="1200" dirty="0"/>
              <a:t>(30.11.2020)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31</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Der lineare Tendenz der durchschnittliche jährliche Niederschlagssumme in Deutschland ist leicht aufsteigend.</a:t>
            </a:r>
            <a:endParaRPr/>
          </a:p>
          <a:p>
            <a:pPr>
              <a:defRPr/>
            </a:pPr>
            <a:r>
              <a:rPr lang="de-DE"/>
              <a:t>Schauen wir uns die Verteilung der Niederschläge über das Jahr an.</a:t>
            </a: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Phase 1: Lösen von Bodenteilchen von der Bodenoberfläche</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 durch die Energie der Regentropfen = Wassererosion</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 oder des Windes = Winderosion</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Phase 2: Transport von Bodenteilchen</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a) im Schlag → „</a:t>
            </a:r>
            <a:r>
              <a:rPr lang="de-DE" sz="1200" dirty="0" err="1"/>
              <a:t>inside</a:t>
            </a:r>
            <a:r>
              <a:rPr lang="de-DE" sz="1200" dirty="0"/>
              <a:t>“</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b) aus dem Schlag → „</a:t>
            </a:r>
            <a:r>
              <a:rPr lang="de-DE" sz="1200" dirty="0" err="1"/>
              <a:t>offside</a:t>
            </a:r>
            <a:r>
              <a:rPr lang="de-DE" sz="1200" dirty="0"/>
              <a:t>“</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Phase 3: Ablagerung</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Bild: Erosionsrinne in einem Kornfeld, </a:t>
            </a:r>
            <a:r>
              <a:rPr lang="de-DE" sz="1200" dirty="0" err="1"/>
              <a:t>Agricultural</a:t>
            </a:r>
            <a:r>
              <a:rPr lang="de-DE" sz="1200" dirty="0"/>
              <a:t> Research Service: https://commons.wikimedia.org/wiki/File:Erosion.jpg (29.9.2021)</a:t>
            </a:r>
          </a:p>
          <a:p>
            <a:endParaRPr lang="de-DE" sz="1200" dirty="0"/>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32</a:t>
            </a:fld>
            <a:endParaRPr lang="de-DE"/>
          </a:p>
        </p:txBody>
      </p:sp>
    </p:spTree>
    <p:extLst>
      <p:ext uri="{BB962C8B-B14F-4D97-AF65-F5344CB8AC3E}">
        <p14:creationId xmlns:p14="http://schemas.microsoft.com/office/powerpoint/2010/main" val="13946376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33</a:t>
            </a:fld>
            <a:endParaRPr lang="de-DE"/>
          </a:p>
        </p:txBody>
      </p:sp>
    </p:spTree>
    <p:extLst>
      <p:ext uri="{BB962C8B-B14F-4D97-AF65-F5344CB8AC3E}">
        <p14:creationId xmlns:p14="http://schemas.microsoft.com/office/powerpoint/2010/main" val="2581969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i="1" dirty="0"/>
              <a:t>Sammlung der Faktoren gemeinsam mit den Studierenden. Je nach Wissensstand der Studierenden kann noch die Kategorisierung in Schäden innerhalb „</a:t>
            </a:r>
            <a:r>
              <a:rPr lang="de-DE" sz="1200" i="1" dirty="0" err="1"/>
              <a:t>inside</a:t>
            </a:r>
            <a:r>
              <a:rPr lang="de-DE" sz="1200" i="1" dirty="0"/>
              <a:t>“ und außerhalb „</a:t>
            </a:r>
            <a:r>
              <a:rPr lang="de-DE" sz="1200" i="1" dirty="0" err="1"/>
              <a:t>offside</a:t>
            </a:r>
            <a:r>
              <a:rPr lang="de-DE" sz="1200" i="1" dirty="0"/>
              <a:t>“ des Schlags vorgegeben werden. </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Hintergrund: https://www.umweltbundesamt.de/themen/boden-landwirtschaft/bodenbelastungen/erosion#wodurch-kommt-es-zu-bodenerosion-durch-wasser </a:t>
            </a:r>
          </a:p>
          <a:p>
            <a:endParaRPr lang="de-DE" dirty="0"/>
          </a:p>
          <a:p>
            <a:r>
              <a:rPr lang="de-DE" dirty="0"/>
              <a:t>https://pixabay.com/de/photos/frage-fragezeichen-hilfe-antwort-2309040/, </a:t>
            </a:r>
            <a:r>
              <a:rPr lang="de-DE" sz="1200" dirty="0"/>
              <a:t>(30.11.2020)</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Erosionsrinne in einem Kornfeld, </a:t>
            </a:r>
            <a:r>
              <a:rPr lang="de-DE" sz="1200" dirty="0" err="1"/>
              <a:t>Agricultural</a:t>
            </a:r>
            <a:r>
              <a:rPr lang="de-DE" sz="1200" dirty="0"/>
              <a:t> Research Service: https://commons.wikimedia.org/wiki/File:Erosion.jpg (29.9.2021)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34</a:t>
            </a:fld>
            <a:endParaRPr lang="de-DE"/>
          </a:p>
        </p:txBody>
      </p:sp>
    </p:spTree>
    <p:extLst>
      <p:ext uri="{BB962C8B-B14F-4D97-AF65-F5344CB8AC3E}">
        <p14:creationId xmlns:p14="http://schemas.microsoft.com/office/powerpoint/2010/main" val="202895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sz="1200" b="1" dirty="0"/>
              <a:t>Schäden innerhalb des Schlages „</a:t>
            </a:r>
            <a:r>
              <a:rPr lang="de-DE" sz="1200" b="1" dirty="0" err="1"/>
              <a:t>inside</a:t>
            </a:r>
            <a:r>
              <a:rPr lang="de-DE" sz="1200" b="1" dirty="0"/>
              <a:t>“</a:t>
            </a:r>
          </a:p>
          <a:p>
            <a:pPr marL="457200" marR="0" lvl="0" indent="-457200" algn="l" defTabSz="914400" eaLnBrk="1" fontAlgn="auto" latinLnBrk="0" hangingPunct="1">
              <a:lnSpc>
                <a:spcPct val="100000"/>
              </a:lnSpc>
              <a:spcBef>
                <a:spcPts val="0"/>
              </a:spcBef>
              <a:spcAft>
                <a:spcPts val="0"/>
              </a:spcAft>
              <a:buClrTx/>
              <a:buSzTx/>
              <a:buFont typeface="Wingdings"/>
              <a:buChar char="Ø"/>
              <a:tabLst/>
              <a:defRPr/>
            </a:pPr>
            <a:r>
              <a:rPr lang="de-DE" sz="1200" dirty="0"/>
              <a:t>Verlust des Oberbodens  		-&gt; irreversibel, Abnahme/Verlust der Bodenfruchtbarkeit</a:t>
            </a:r>
          </a:p>
          <a:p>
            <a:pPr marL="457200" indent="-457200">
              <a:buFont typeface="Wingdings"/>
              <a:buChar char="Ø"/>
              <a:defRPr/>
            </a:pPr>
            <a:r>
              <a:rPr lang="de-DE" sz="1200" dirty="0"/>
              <a:t>Degradierung des Bodenprofils		-&gt; schwierigere Bodenbearbeitung</a:t>
            </a:r>
          </a:p>
          <a:p>
            <a:pPr marL="457200" indent="-457200">
              <a:buFont typeface="Wingdings"/>
              <a:buChar char="Ø"/>
              <a:defRPr/>
            </a:pPr>
            <a:r>
              <a:rPr lang="de-DE" sz="1200" dirty="0"/>
              <a:t>Verlagerung der Feinteile an den </a:t>
            </a:r>
            <a:r>
              <a:rPr lang="de-DE" sz="1200" dirty="0" err="1"/>
              <a:t>Hangfuß</a:t>
            </a:r>
            <a:r>
              <a:rPr lang="de-DE" sz="1200" dirty="0"/>
              <a:t>	-&gt; Verschlämmungsgefahr</a:t>
            </a:r>
          </a:p>
          <a:p>
            <a:pPr marL="457200" indent="-457200">
              <a:buFont typeface="Wingdings"/>
              <a:buChar char="Ø"/>
              <a:defRPr/>
            </a:pPr>
            <a:r>
              <a:rPr lang="de-DE" sz="1200" dirty="0"/>
              <a:t>Inhomogene Struktur des Schlages		-&gt; unten fruchtbarer, oben karger, inhomogenes Abtrocknen des Schlags</a:t>
            </a:r>
          </a:p>
          <a:p>
            <a:endParaRPr lang="de-DE" dirty="0"/>
          </a:p>
          <a:p>
            <a:r>
              <a:rPr lang="de-DE" dirty="0"/>
              <a:t>Hintergrund:</a:t>
            </a:r>
          </a:p>
          <a:p>
            <a:r>
              <a:rPr lang="de-DE" dirty="0"/>
              <a:t>„</a:t>
            </a:r>
            <a:r>
              <a:rPr lang="de-DE" sz="1200" b="0" i="0" u="none" strike="noStrike" baseline="0" dirty="0">
                <a:solidFill>
                  <a:schemeClr val="tx1"/>
                </a:solidFill>
                <a:latin typeface="+mn-lt"/>
                <a:ea typeface="+mn-ea"/>
                <a:cs typeface="+mn-cs"/>
              </a:rPr>
              <a:t>Bodenerosion gilt als eine der Hauptgefahren für den Erhalt der Bodenfunktionen und somit auch für die nachhaltige Sicherung der Bodenfruchtbarkeit. Neben den Schäden durch den Verlust des Oberbodens auf der Erosionsfläche und damit der Bodenfruchtbarkeit müssen weitere Folgeschäden beachtet werden. Hierzu zählen Hochwasserschäden, Ablagerungen des abgeschwemmten Bodens auf Verkehrs- und Siedlungsflächen, beeinträchtigte und dysfunktionale Kanalsysteme und Eutrophierung durch Nährstoffeinträge in Gewässer oder benachbarte Systeme. Die Verschlammung von Gewässern durch den erosionsbedingten Eintrag von Feinmaterial kann den aquatischen Lebensraum und die Gewässerökologie so schädigen, dass die Umweltziele</a:t>
            </a:r>
          </a:p>
          <a:p>
            <a:r>
              <a:rPr lang="de-DE" sz="1200" b="0" i="0" u="none" strike="noStrike" baseline="0" dirty="0">
                <a:solidFill>
                  <a:schemeClr val="tx1"/>
                </a:solidFill>
                <a:latin typeface="+mn-lt"/>
                <a:ea typeface="+mn-ea"/>
                <a:cs typeface="+mn-cs"/>
              </a:rPr>
              <a:t>nach EG-Wasserrahmenrichtlinie nicht erreicht werden können.“  Bund/Länder-Arbeitsgemeinschaft Bodenschutz (LABO)</a:t>
            </a:r>
          </a:p>
          <a:p>
            <a:endParaRPr lang="de-DE" sz="1200" b="0" i="0" u="none" strike="noStrike" baseline="0" dirty="0">
              <a:solidFill>
                <a:schemeClr val="tx1"/>
              </a:solidFill>
              <a:latin typeface="+mn-lt"/>
              <a:ea typeface="+mn-ea"/>
              <a:cs typeface="+mn-cs"/>
            </a:endParaRP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Erosionsrinne in einem Kornfeld, </a:t>
            </a:r>
            <a:r>
              <a:rPr lang="de-DE" sz="1200" dirty="0" err="1"/>
              <a:t>Agricultural</a:t>
            </a:r>
            <a:r>
              <a:rPr lang="de-DE" sz="1200" dirty="0"/>
              <a:t> Research Service: https://commons.wikimedia.org/wiki/File:Erosion.jpg (29.9.2021)</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(29.9.2021)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35</a:t>
            </a:fld>
            <a:endParaRPr lang="de-DE"/>
          </a:p>
        </p:txBody>
      </p:sp>
    </p:spTree>
    <p:extLst>
      <p:ext uri="{BB962C8B-B14F-4D97-AF65-F5344CB8AC3E}">
        <p14:creationId xmlns:p14="http://schemas.microsoft.com/office/powerpoint/2010/main" val="48458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t>
            </a:r>
            <a:r>
              <a:rPr lang="de-DE" sz="1200" b="0" i="0" u="none" strike="noStrike" baseline="0" dirty="0">
                <a:solidFill>
                  <a:schemeClr val="tx1"/>
                </a:solidFill>
                <a:latin typeface="+mn-lt"/>
                <a:ea typeface="+mn-ea"/>
                <a:cs typeface="+mn-cs"/>
              </a:rPr>
              <a:t>Bodenerosion gilt als eine der Hauptgefahren für den Erhalt der Bodenfunktionen und somit auch für die nachhaltige Sicherung der Bodenfruchtbarkeit. Neben den Schäden durch den Verlust des Oberbodens auf der Erosionsfläche und damit der Bodenfruchtbarkeit müssen weitere Folgeschäden beachtet werden. Hierzu zählen Hochwasserschäden, Ablagerungen des abgeschwemmten Bodens auf Verkehrs- und Siedlungsflächen, beeinträchtigte und dysfunktionale Kanalsysteme und Eutrophierung durch Nährstoffeinträge in Gewässer oder benachbarte Systeme. Die Verschlammung von Gewässern durch den erosionsbedingten Eintrag von Feinmaterial kann den aquatischen Lebensraum und die Gewässerökologie so schädigen, dass die Umweltziele</a:t>
            </a:r>
          </a:p>
          <a:p>
            <a:r>
              <a:rPr lang="de-DE" sz="1200" b="0" i="0" u="none" strike="noStrike" baseline="0" dirty="0">
                <a:solidFill>
                  <a:schemeClr val="tx1"/>
                </a:solidFill>
                <a:latin typeface="+mn-lt"/>
                <a:ea typeface="+mn-ea"/>
                <a:cs typeface="+mn-cs"/>
              </a:rPr>
              <a:t>nach EG-Wasserrahmenrichtlinie nicht erreicht werden können.“  Bund/Länder-Arbeitsgemeinschaft Bodenschutz (LABO)</a:t>
            </a:r>
          </a:p>
          <a:p>
            <a:endParaRPr lang="de-DE" sz="1200" b="0" i="0" u="none" strike="noStrike" baseline="0" dirty="0">
              <a:solidFill>
                <a:schemeClr val="tx1"/>
              </a:solidFill>
              <a:latin typeface="+mn-lt"/>
              <a:ea typeface="+mn-ea"/>
              <a:cs typeface="+mn-cs"/>
            </a:endParaRP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Erosionsrinne in einem Kornfeld, </a:t>
            </a:r>
            <a:r>
              <a:rPr lang="de-DE" sz="1200" dirty="0" err="1"/>
              <a:t>Agricultural</a:t>
            </a:r>
            <a:r>
              <a:rPr lang="de-DE" sz="1200" dirty="0"/>
              <a:t> Research Service: https://commons.wikimedia.org/wiki/File:Erosion.jpg (29.9.2021)</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(29.9.2021)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36</a:t>
            </a:fld>
            <a:endParaRPr lang="de-DE"/>
          </a:p>
        </p:txBody>
      </p:sp>
    </p:spTree>
    <p:extLst>
      <p:ext uri="{BB962C8B-B14F-4D97-AF65-F5344CB8AC3E}">
        <p14:creationId xmlns:p14="http://schemas.microsoft.com/office/powerpoint/2010/main" val="15526655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Die Ursachen für Bodenerosion können gemeinsam in einem Studierenden-Lehrer-Gespräch gesammelt werden. In den nächsten beiden Folien wird die „Allgemeine </a:t>
            </a:r>
            <a:r>
              <a:rPr lang="de-DE" i="1" dirty="0" err="1"/>
              <a:t>Bodenabtragsgleichung</a:t>
            </a:r>
            <a:r>
              <a:rPr lang="de-DE" i="1" dirty="0"/>
              <a:t>“ (ABAG) vorgestellt. Die hier gesammelten Ursachen können den einzelnen Faktoren zugeordnet werden. </a:t>
            </a:r>
          </a:p>
          <a:p>
            <a:endParaRPr lang="de-DE" dirty="0"/>
          </a:p>
          <a:p>
            <a:r>
              <a:rPr lang="de-DE" dirty="0"/>
              <a:t>Hanglage </a:t>
            </a:r>
          </a:p>
          <a:p>
            <a:r>
              <a:rPr lang="de-DE" dirty="0"/>
              <a:t>Niederschläge (Zunahme von Extremniederschlägen)</a:t>
            </a:r>
          </a:p>
          <a:p>
            <a:r>
              <a:rPr lang="de-DE" dirty="0"/>
              <a:t>Unbedeckter oder wenig bedeckter Boden – z.B. durch spätdeckende Kulturarten wie Mais oder nach der Ernte</a:t>
            </a:r>
          </a:p>
          <a:p>
            <a:r>
              <a:rPr lang="de-DE" dirty="0"/>
              <a:t>Große Schläge (lange Hänge) -&gt; höhere Wassermenge und -energie</a:t>
            </a:r>
          </a:p>
          <a:p>
            <a:r>
              <a:rPr lang="de-DE" dirty="0"/>
              <a:t>Bodenverdichtung -&gt; verringerte Wasseraufnahme </a:t>
            </a:r>
          </a:p>
          <a:p>
            <a:r>
              <a:rPr lang="de-DE" dirty="0"/>
              <a:t>Enge Fruchtfolge -&gt; schlechtere Bodenstruktur</a:t>
            </a:r>
          </a:p>
          <a:p>
            <a:r>
              <a:rPr lang="de-DE" dirty="0"/>
              <a:t>Intensive Bodenbearbeitung -&gt; Humusabbau, weniger Lebendverbauung, schlechte Krümelstabilität -&gt; höhere Verschlämmungsneigung</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Umwandlung von Dauergrünland in Acker</a:t>
            </a:r>
          </a:p>
          <a:p>
            <a:endParaRPr lang="de-DE" dirty="0"/>
          </a:p>
          <a:p>
            <a:endParaRPr lang="de-DE" dirty="0"/>
          </a:p>
          <a:p>
            <a:r>
              <a:rPr lang="de-DE" dirty="0"/>
              <a:t>https://www.lubw.baden-wuerttemberg.de/klimawandel-und-anpassung/erosion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37</a:t>
            </a:fld>
            <a:endParaRPr lang="de-DE"/>
          </a:p>
        </p:txBody>
      </p:sp>
    </p:spTree>
    <p:extLst>
      <p:ext uri="{BB962C8B-B14F-4D97-AF65-F5344CB8AC3E}">
        <p14:creationId xmlns:p14="http://schemas.microsoft.com/office/powerpoint/2010/main" val="4136728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Ursache für Bodenerosion in Mitteleuropa ist der Ackerbau des Menschen. Einige Auslöser sind zwar natürlichen Ursprungs, jedoch wird Bodenerosion in diesen Ausmaßen erst durch menschliches Wirtschaften möglich.</a:t>
            </a:r>
            <a:br>
              <a:rPr lang="de-DE" dirty="0"/>
            </a:br>
            <a:r>
              <a:rPr lang="de-DE" b="1" dirty="0" err="1"/>
              <a:t>Erosivität</a:t>
            </a:r>
            <a:r>
              <a:rPr lang="de-DE" b="1" dirty="0"/>
              <a:t> der Niederschläge -&gt; R-Faktor</a:t>
            </a:r>
            <a:endParaRPr lang="de-DE" dirty="0"/>
          </a:p>
          <a:p>
            <a:r>
              <a:rPr lang="de-DE" b="0" dirty="0"/>
              <a:t>Grundsätzlich gilt: Starke Regenfälle in Verbindung mit sehr erosionsanfälligen Böden in Hanglagen </a:t>
            </a:r>
            <a:r>
              <a:rPr lang="de-DE" b="0" u="none" dirty="0">
                <a:solidFill>
                  <a:schemeClr val="bg1"/>
                </a:solidFill>
              </a:rPr>
              <a:t>bedeuten eine hohes Risiko für ⁠Erosion⁠.</a:t>
            </a:r>
          </a:p>
          <a:p>
            <a:r>
              <a:rPr lang="de-DE" b="0" u="none" dirty="0">
                <a:solidFill>
                  <a:schemeClr val="bg1"/>
                </a:solidFill>
              </a:rPr>
              <a:t>Die Niederschlagsintensität: Im Winter und Frühjahr sind eher lang anhaltende Niederschläge mit geringerer Intensität der Auslöser für Erosion. Im Juni und im Spätsommer ist die Häufigkeit von Stark- und Gewitterregen ausschlaggebend.</a:t>
            </a:r>
          </a:p>
          <a:p>
            <a:r>
              <a:rPr lang="de-DE" b="0" u="none" dirty="0">
                <a:solidFill>
                  <a:schemeClr val="bg1"/>
                </a:solidFill>
              </a:rPr>
              <a:t>Als Faustformel gilt: Regenereignisse mit mehr als zehn Millimeter (10 Liter) Niederschlag auf einem Quadratmeter können Bodenerosion auslösen.</a:t>
            </a:r>
          </a:p>
          <a:p>
            <a:endParaRPr lang="de-DE" b="0" u="none" dirty="0">
              <a:solidFill>
                <a:schemeClr val="bg1"/>
              </a:solidFill>
            </a:endParaRPr>
          </a:p>
          <a:p>
            <a:r>
              <a:rPr lang="de-DE" b="1" u="none" dirty="0">
                <a:solidFill>
                  <a:schemeClr val="bg1"/>
                </a:solidFill>
              </a:rPr>
              <a:t>Erosionsanfälligkeit des Bodens -&gt; K-Faktor</a:t>
            </a:r>
          </a:p>
          <a:p>
            <a:r>
              <a:rPr lang="de-DE" b="0" u="none" dirty="0">
                <a:solidFill>
                  <a:schemeClr val="bg1"/>
                </a:solidFill>
              </a:rPr>
              <a:t>Die Korngrößenzusammensetzung des Bodens: Besonders Böden mit hohen Anteilen der ⁠Korngröße⁠ „Schluff“, die vor allem in Lößböden vorherrscht, sind sehr erosionsanfällig. Hohe Anteile an Steinen auf der Oberfläche und viel Humus bieten Schutz vor den auftreffenden Regentropfen. Ein aktives Bodenleben sorgt für viele senkrechte Bodenporen, kleine Röhren, zum Beispiel von Regenwürmern, die die Versickerung des Regenwassers beschleunigen und den oberflächlichen ⁠Abfluss und die Erosion verringern.</a:t>
            </a:r>
          </a:p>
          <a:p>
            <a:endParaRPr lang="de-DE" b="0" u="none" dirty="0">
              <a:solidFill>
                <a:schemeClr val="bg1"/>
              </a:solidFill>
            </a:endParaRPr>
          </a:p>
          <a:p>
            <a:r>
              <a:rPr lang="de-DE" b="1" u="none" dirty="0">
                <a:solidFill>
                  <a:schemeClr val="bg1"/>
                </a:solidFill>
              </a:rPr>
              <a:t>Hangneigung -&gt; S-Faktor, Hanglänge -&gt; L-Faktor</a:t>
            </a:r>
          </a:p>
          <a:p>
            <a:r>
              <a:rPr lang="de-DE" b="0" u="none" dirty="0">
                <a:solidFill>
                  <a:schemeClr val="bg1"/>
                </a:solidFill>
              </a:rPr>
              <a:t>Die Geländebeschaffenheit – insbesondere die Größe des Gefälles – und die Form des Geländes sind entscheidend, besonders wenn die Bearbeitung in Richtung des Gefälles erfolgt. </a:t>
            </a:r>
            <a:br>
              <a:rPr lang="de-DE" b="0" u="none" dirty="0">
                <a:solidFill>
                  <a:schemeClr val="bg1"/>
                </a:solidFill>
              </a:rPr>
            </a:br>
            <a:r>
              <a:rPr lang="de-DE" b="0" u="none" dirty="0">
                <a:solidFill>
                  <a:schemeClr val="bg1"/>
                </a:solidFill>
              </a:rPr>
              <a:t>Als Faustformel gilt: Schon ab einem Gefälle von zwei Prozent kann Bodenerosion einsetzen.</a:t>
            </a:r>
          </a:p>
          <a:p>
            <a:pPr marL="0" marR="0" lvl="0" indent="0" algn="l" defTabSz="914400" eaLnBrk="1" fontAlgn="auto" latinLnBrk="0" hangingPunct="1">
              <a:lnSpc>
                <a:spcPct val="100000"/>
              </a:lnSpc>
              <a:spcBef>
                <a:spcPts val="0"/>
              </a:spcBef>
              <a:spcAft>
                <a:spcPts val="0"/>
              </a:spcAft>
              <a:buClrTx/>
              <a:buSzTx/>
              <a:buFontTx/>
              <a:buNone/>
              <a:tabLst/>
              <a:defRPr/>
            </a:pPr>
            <a:r>
              <a:rPr lang="de-DE" b="0" dirty="0"/>
              <a:t>Der Einfluss der Hanglänge bemisst sich aus der Strecke, die ohne Barrieren und Hindernisse für den Abfluss des Wassers zur Verfügung steht. Je länger der Hang desto größer wird das Risiko. Bei starkem Gefälle haben auch geringe Fließstrecken ein hohes Risiko.</a:t>
            </a:r>
          </a:p>
          <a:p>
            <a:endParaRPr lang="de-DE" b="0" u="none" dirty="0">
              <a:solidFill>
                <a:schemeClr val="bg1"/>
              </a:solidFill>
            </a:endParaRPr>
          </a:p>
          <a:p>
            <a:r>
              <a:rPr lang="de-DE" b="1" u="none" dirty="0">
                <a:solidFill>
                  <a:schemeClr val="bg1"/>
                </a:solidFill>
              </a:rPr>
              <a:t>Einfluss der Bewirtschaftung -&gt; C-Faktor</a:t>
            </a:r>
          </a:p>
          <a:p>
            <a:r>
              <a:rPr lang="de-DE" b="0" dirty="0"/>
              <a:t>Verschiedene Faktoren der Bewirtschaftung beeinflussen das Auftreten von Bodenerosion. Diese Faktoren können betrieblich angepasst werden:</a:t>
            </a:r>
          </a:p>
          <a:p>
            <a:pPr marL="171450" indent="-171450">
              <a:buFont typeface="Arial" panose="020B0604020202020204" pitchFamily="34" charset="0"/>
              <a:buChar char="•"/>
            </a:pPr>
            <a:r>
              <a:rPr lang="de-DE" b="0" dirty="0"/>
              <a:t>Hanglänge (Flurgestaltung, Geometrie und Größe der Ackerfläche),</a:t>
            </a:r>
          </a:p>
          <a:p>
            <a:pPr marL="171450" indent="-171450">
              <a:buFont typeface="Arial" panose="020B0604020202020204" pitchFamily="34" charset="0"/>
              <a:buChar char="•"/>
            </a:pPr>
            <a:r>
              <a:rPr lang="de-DE" b="0" dirty="0"/>
              <a:t>Kulturarten (Vielfalt und Abfolge der Kulturarten),</a:t>
            </a:r>
          </a:p>
          <a:p>
            <a:pPr marL="171450" indent="-171450">
              <a:buFont typeface="Arial" panose="020B0604020202020204" pitchFamily="34" charset="0"/>
              <a:buChar char="•"/>
            </a:pPr>
            <a:r>
              <a:rPr lang="de-DE" b="0" dirty="0"/>
              <a:t>Bearbeitungssystem (Bestellweise und -intensität),</a:t>
            </a:r>
          </a:p>
          <a:p>
            <a:pPr marL="171450" indent="-171450">
              <a:buFont typeface="Arial" panose="020B0604020202020204" pitchFamily="34" charset="0"/>
              <a:buChar char="•"/>
            </a:pPr>
            <a:r>
              <a:rPr lang="de-DE" b="0" dirty="0"/>
              <a:t>Bearbeitungsrichtung (Anordnung der Bearbeitungsrichtung zum Gefälle).</a:t>
            </a:r>
          </a:p>
          <a:p>
            <a:r>
              <a:rPr lang="de-DE" b="0" dirty="0"/>
              <a:t>Die angebauten Kulturarten beeinflussen den Grad der Bodenbedeckung zu bestimmten Zeiten im Jahresverlauf. Besonders Hackfrüchte wie Mais und Zuckerrüben garantieren erst sehr spät nach der Aussaat eine Bodenbedeckung von mehr als 30 Prozent, die als Minimum für einen wirksamen Schutz des Bodens gilt.</a:t>
            </a:r>
          </a:p>
          <a:p>
            <a:r>
              <a:rPr lang="de-DE" b="0" dirty="0"/>
              <a:t>Die Intensität der Bodenbearbeitung: Die konventionelle Bearbeitung erfolgt mit Pflug. Dabei wird der Boden gewendet und alle Erntereste in den Boden eingemischt. Zwei Effekte, die der Bodenerosion entgegenwirken, gehen dabei verloren: Zum einen verbleiben keine Erntereste (Mulch) auf dem Boden, die den Boden vor der Aufprallenergie des Wassers schützen. Zum anderen zerstört das Pflügen die Struktur des gewachsenen Bodens. Der Boden verliert seine senkrechten Röhren für die Versickerung des Regenwassers und seine Stabilität. Diese positiven Effekte bleiben mit der dauerhaft pfluglosen Bodenbearbeitung erhalten. Die Struktur des Bodens wird konserviert. Die schonendste Form der konservierenden Bodenbearbeitung ist die Direktsaat, bei der die Saat direkt in die Vorfrucht erfolgt, so dass der Boden dauerhaft bedeckt ist.</a:t>
            </a:r>
          </a:p>
          <a:p>
            <a:endParaRPr lang="de-DE" b="0" dirty="0"/>
          </a:p>
          <a:p>
            <a:r>
              <a:rPr lang="de-DE" b="1" dirty="0"/>
              <a:t>Schutzmaßnahmen -&gt; P-Faktor</a:t>
            </a:r>
          </a:p>
          <a:p>
            <a:r>
              <a:rPr lang="de-DE" b="0" dirty="0"/>
              <a:t>Die Bearbeitungsrichtung also die Bestellung entweder in Richtung des Gefälles oder hangparallel quer zum Gefälle ist eine der wesentlichen Einflussfaktoren auf die Erosion. Dies gilt besonders für die Fahrspuren auf einer Ackerfläche.</a:t>
            </a:r>
          </a:p>
          <a:p>
            <a:r>
              <a:rPr lang="de-DE" dirty="0"/>
              <a:t>Bodenbedeckung, Strukturelemente… </a:t>
            </a:r>
            <a:r>
              <a:rPr lang="de-DE" i="1" dirty="0"/>
              <a:t>Maßnahmen zur Minderung der Erosionsgefahr werden ab Folie 45 gesammelt</a:t>
            </a:r>
            <a:endParaRPr lang="de-DE" dirty="0"/>
          </a:p>
          <a:p>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FG II 2. / Umweltbundesamt, https://www.umweltbundesamt.de/themen/boden-landwirtschaft/bodenbelastungen/erosion#wodurch-kommt-es-zu-bodenerosion-durch-wasser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38</a:t>
            </a:fld>
            <a:endParaRPr lang="de-DE"/>
          </a:p>
        </p:txBody>
      </p:sp>
    </p:spTree>
    <p:extLst>
      <p:ext uri="{BB962C8B-B14F-4D97-AF65-F5344CB8AC3E}">
        <p14:creationId xmlns:p14="http://schemas.microsoft.com/office/powerpoint/2010/main" val="20235717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a:p>
            <a:r>
              <a:rPr lang="de-DE" dirty="0"/>
              <a:t>Quelle: FG II 2. / Umweltbundesamt, https://www.umweltbundesamt.de/themen/boden-landwirtschaft/bodenbelastungen/erosion#wodurch-kommt-es-zu-bodenerosion-durch-wasser </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39</a:t>
            </a:fld>
            <a:endParaRPr lang="de-DE"/>
          </a:p>
        </p:txBody>
      </p:sp>
    </p:spTree>
    <p:extLst>
      <p:ext uri="{BB962C8B-B14F-4D97-AF65-F5344CB8AC3E}">
        <p14:creationId xmlns:p14="http://schemas.microsoft.com/office/powerpoint/2010/main" val="35259502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https://www.lubw.baden-wuerttemberg.de/klimawandel-und-anpassung/erosion 30.11.2020</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40</a:t>
            </a:fld>
            <a:endParaRPr lang="de-DE"/>
          </a:p>
        </p:txBody>
      </p:sp>
    </p:spTree>
    <p:extLst>
      <p:ext uri="{BB962C8B-B14F-4D97-AF65-F5344CB8AC3E}">
        <p14:creationId xmlns:p14="http://schemas.microsoft.com/office/powerpoint/2010/main" val="8469814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Als Faustformel gilt:</a:t>
            </a:r>
            <a:r>
              <a:rPr lang="de-DE" dirty="0"/>
              <a:t> Ein Bodenverlust von zehn Tonnen pro Hektar und Jahr entspricht einem Verlust von einem Millimeter Boden pro Jahr. Demzufolge kann sich der Verlust im Laufe eines Menschenlebens (80 Jahre) auf circa acht Zentimeter summieren, was einem Drittel der fruchtbaren Ackerkrume (oberste 25-30 Zentimeter) entspricht. Seit der </a:t>
            </a:r>
            <a:r>
              <a:rPr lang="de-DE" dirty="0" err="1"/>
              <a:t>Kulturnahme</a:t>
            </a:r>
            <a:r>
              <a:rPr lang="de-DE" dirty="0"/>
              <a:t> des Menschen sind vielerorts </a:t>
            </a:r>
            <a:r>
              <a:rPr lang="de-DE" dirty="0" err="1"/>
              <a:t>Bodenabträge</a:t>
            </a:r>
            <a:r>
              <a:rPr lang="de-DE" dirty="0"/>
              <a:t> von mehreren Dezimetern keine Seltenheit.</a:t>
            </a:r>
          </a:p>
          <a:p>
            <a:endParaRPr lang="de-DE" dirty="0"/>
          </a:p>
          <a:p>
            <a:r>
              <a:rPr lang="de-DE" dirty="0"/>
              <a:t>Quelle: FG II 2.7 / Umweltbundesamt: https://www.umweltbundesamt.de/themen/boden-landwirtschaft/bodenbelastungen/erosion#was-sind-die-folgen-von-bodenerosion-durch-wasser</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41</a:t>
            </a:fld>
            <a:endParaRPr lang="de-DE"/>
          </a:p>
        </p:txBody>
      </p:sp>
    </p:spTree>
    <p:extLst>
      <p:ext uri="{BB962C8B-B14F-4D97-AF65-F5344CB8AC3E}">
        <p14:creationId xmlns:p14="http://schemas.microsoft.com/office/powerpoint/2010/main" val="3062314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Legt man in diese Grafiken die Tendenzen, zeigen sich leicht ansteigende Tendenzen im Frühling und Herbst </a:t>
            </a:r>
            <a:endParaRPr dirty="0"/>
          </a:p>
          <a:p>
            <a:pPr>
              <a:defRPr/>
            </a:pPr>
            <a:r>
              <a:rPr lang="de-DE" dirty="0"/>
              <a:t>Und eine leicht abnehmende Tendenz im Sommer. </a:t>
            </a:r>
            <a:endParaRPr dirty="0"/>
          </a:p>
          <a:p>
            <a:pPr>
              <a:defRPr/>
            </a:pPr>
            <a:r>
              <a:rPr lang="de-DE" dirty="0"/>
              <a:t>Was deutlich zu erkennen ist, ist, dass die Tendenz der Niederschläge im Winterhalbjahr ansteigend ist.</a:t>
            </a:r>
            <a:endParaRPr dirty="0"/>
          </a:p>
          <a:p>
            <a:pPr>
              <a:defRPr/>
            </a:pPr>
            <a:r>
              <a:rPr lang="de-DE" dirty="0"/>
              <a:t>Diese Darstellungen zeigen also die Niederschlagsmengen. Keine Aussage wird zur zeitlichen Verteilung bzw. Anzahl der Tage mit Niederschlag getroffen.</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Nach gegenwärtigem Stand weisen derzeit 14 Prozent der ackerbaulich genutzten Fläche für das Bezugsjahr 2007 einen mittlere langjährige Gefährdung von mehr als drei Tonnen pro Hektar und Jahr auf. Das entspricht einer hohen bis sehr hohen Gefährdung. Auf weiteren 36 Prozent der Ackerfläche besteht eine mittlere bis geringe Erosionsgefährdung durch Wasser. Demnach ist auf der Hälfte der bundesdeutschen Ackerfläche das Erosionsrisiko durch Wasser vergleichsweise gering bis gar nicht vorhanden. Die Ergebnisse berücksichtigen nicht die Bearbeitungsrichtung. Diese Größe ist nur lokal oder einzelbetrieblich darstellbar.</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Für die Gefährdung durch Wassererosion ergibt sich ein bestimmtes Muster für Deutschland.</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Stark gefährdet sind:</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das mittelsächsische Lößlehmhügelland,</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randliche Teile des Thüringer Beckens,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das östliche und nördliche Harzvorland,</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Teile des Weserberglandes,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die Hellwegbörden,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das Bergische Land,</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die </a:t>
            </a:r>
            <a:r>
              <a:rPr lang="de-DE" dirty="0" err="1"/>
              <a:t>Ville</a:t>
            </a:r>
            <a:r>
              <a:rPr lang="de-DE" dirty="0"/>
              <a:t>,</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Teile des Saar-Nahe Hügellandes,</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der Kraichgau mit </a:t>
            </a:r>
            <a:r>
              <a:rPr lang="de-DE" dirty="0" err="1"/>
              <a:t>Gäuplatten</a:t>
            </a:r>
            <a:r>
              <a:rPr lang="de-DE" dirty="0"/>
              <a:t>,</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das Markgräfler Hügelland,</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Teile der Schwäbischen Alb,</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das Donau-Isar-Inn Hügelland sowie</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Teile des Oberpfälzer- und Bayerischen Waldes.</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Der Vergleich mit einem ⁠Szenario⁠ unter Annahme einer flächendeckend konventionellen Bodenbearbeitung mit dem Pflug zeigt das Minderungspotential der konservierenden, pfluglosen Bearbeitung auf.</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Die bundesweiten Ergebnisse können nicht auf einzelne Betriebe oder Parzellen übertragen werden.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FG II 2.7 / Umweltbundesamt: https://www.umweltbundesamt.de/themen/boden-landwirtschaft/bodenbelastungen/erosion#was-sind-die-folgen-von-bodenerosion-durch-wasser</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42</a:t>
            </a:fld>
            <a:endParaRPr lang="de-DE"/>
          </a:p>
        </p:txBody>
      </p:sp>
    </p:spTree>
    <p:extLst>
      <p:ext uri="{BB962C8B-B14F-4D97-AF65-F5344CB8AC3E}">
        <p14:creationId xmlns:p14="http://schemas.microsoft.com/office/powerpoint/2010/main" val="40269940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FG II 2.7 / Umweltbundesamt: https://www.umweltbundesamt.de/themen/boden-landwirtschaft/bodenbelastungen/erosion#was-sind-die-folgen-von-bodenerosion-durch-wasser</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43</a:t>
            </a:fld>
            <a:endParaRPr lang="de-DE"/>
          </a:p>
        </p:txBody>
      </p:sp>
    </p:spTree>
    <p:extLst>
      <p:ext uri="{BB962C8B-B14F-4D97-AF65-F5344CB8AC3E}">
        <p14:creationId xmlns:p14="http://schemas.microsoft.com/office/powerpoint/2010/main" val="35545906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FG II 2.7 / Umweltbundesamt: https://www.umweltbundesamt.de/themen/boden-landwirtschaft/bodenbelastungen/erosion#was-sind-die-folgen-von-bodenerosion-durch-wasser</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44</a:t>
            </a:fld>
            <a:endParaRPr lang="de-DE"/>
          </a:p>
        </p:txBody>
      </p:sp>
    </p:spTree>
    <p:extLst>
      <p:ext uri="{BB962C8B-B14F-4D97-AF65-F5344CB8AC3E}">
        <p14:creationId xmlns:p14="http://schemas.microsoft.com/office/powerpoint/2010/main" val="3671028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baseline="30000" dirty="0"/>
              <a:t>5) </a:t>
            </a:r>
            <a:r>
              <a:rPr lang="de-DE" dirty="0"/>
              <a:t>Ackerbohne, </a:t>
            </a:r>
            <a:r>
              <a:rPr lang="de-DE" dirty="0" err="1"/>
              <a:t>Rasbak</a:t>
            </a:r>
            <a:r>
              <a:rPr lang="de-DE" dirty="0"/>
              <a:t>: https://commons.wikimedia.org/wiki/File:Tuinboon_bontbloeiend.jpg </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baseline="30000" dirty="0"/>
              <a:t>6) </a:t>
            </a:r>
            <a:r>
              <a:rPr lang="de-DE" dirty="0"/>
              <a:t>Kalkung, Mark Robinson: https://commons.wikimedia.org/wiki/File:Spreading_lime_on_a_Devon_field.jpg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45</a:t>
            </a:fld>
            <a:endParaRPr lang="de-DE"/>
          </a:p>
        </p:txBody>
      </p:sp>
    </p:spTree>
    <p:extLst>
      <p:ext uri="{BB962C8B-B14F-4D97-AF65-F5344CB8AC3E}">
        <p14:creationId xmlns:p14="http://schemas.microsoft.com/office/powerpoint/2010/main" val="38196025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46</a:t>
            </a:fld>
            <a:endParaRPr lang="de-DE"/>
          </a:p>
        </p:txBody>
      </p:sp>
    </p:spTree>
    <p:extLst>
      <p:ext uri="{BB962C8B-B14F-4D97-AF65-F5344CB8AC3E}">
        <p14:creationId xmlns:p14="http://schemas.microsoft.com/office/powerpoint/2010/main" val="18818280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Die unterschiedlichen Durchwurzelungstiefen können Nährstoffe in verschiedenen Bodenschichten nutzen und Tiefwurzler leisten Beitrag zur Verbesserung der Bodenstruktur.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47</a:t>
            </a:fld>
            <a:endParaRPr lang="de-DE"/>
          </a:p>
        </p:txBody>
      </p:sp>
    </p:spTree>
    <p:extLst>
      <p:ext uri="{BB962C8B-B14F-4D97-AF65-F5344CB8AC3E}">
        <p14:creationId xmlns:p14="http://schemas.microsoft.com/office/powerpoint/2010/main" val="18991090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wirksamste Maßnahme ist die dauerhaft pfluglose Bodenbearbeitung und </a:t>
            </a:r>
            <a:r>
              <a:rPr lang="de-DE" dirty="0" err="1"/>
              <a:t>Mulchsaat</a:t>
            </a:r>
            <a:r>
              <a:rPr lang="de-DE" dirty="0"/>
              <a:t>. In Deutschland liegen 20 Jahre Erfahrung mit dieser Art der Bodenbearbeitung vor. Bundesweite Bilanzierungen belegen, dass der Bodenverlust um bis zu 50 Prozent gegenüber der konventionellen Bearbeitung reduziert werden kann. Die pfluglose Bodenbearbeitung erfordert besondere Maßnahmen beim Pflanzenschutz.“ https://www.umweltbundesamt.de/themen/boden-landwirtschaft/bodenbelastungen/erosion#welche-massnahmen-vermeiden-bodenerosion-durch-wasser</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48</a:t>
            </a:fld>
            <a:endParaRPr lang="de-DE"/>
          </a:p>
        </p:txBody>
      </p:sp>
    </p:spTree>
    <p:extLst>
      <p:ext uri="{BB962C8B-B14F-4D97-AF65-F5344CB8AC3E}">
        <p14:creationId xmlns:p14="http://schemas.microsoft.com/office/powerpoint/2010/main" val="6270070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err="1"/>
              <a:t>elche</a:t>
            </a:r>
            <a:r>
              <a:rPr lang="de-DE" dirty="0"/>
              <a:t> Maßnahmen vermeiden Bodenerosion durch Wasser?</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Zur Vermeidung von Bodenerosion durch Wasser existiert eine Vielzahl an pflanzenbaulichen und betrieblichen Maßnahmen im Rahmen der „Guten fachlichen Praxis“ nach Paragraf 17 des BBodSchG.</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Acker- und pflanzenbauliche Maßnahmen: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Anlegen vielfältiger Fruchtfolgen,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Nutzen von Zwischenfruchtanbau (Gewährleisen einer langen Bodenbedeckung),</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Anlegen von Untersaaten (z.B. bei Mais und Zuckerrübe),</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Durchführen der Querbewirtschaftung (Vermeiden hangabwärts gerichteter Bearbeitung),</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Vermeiden von Bodenverdichtungen,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Zuführen organischer Substanz und Kalken (Erhalten der Bodenstruktur).</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Bodenbearbeitungs- und Bestellverfahren: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Die wirksamste Maßnahme ist die dauerhaft pfluglose Bodenbearbeitung und </a:t>
            </a:r>
            <a:r>
              <a:rPr lang="de-DE" dirty="0" err="1"/>
              <a:t>Mulchsaat</a:t>
            </a:r>
            <a:r>
              <a:rPr lang="de-DE" dirty="0"/>
              <a:t>. In Deutschland liegen 20 Jahre Erfahrung mit dieser Art der Bodenbearbeitung vor. Bundesweite Bilanzierungen belegen, dass der Bodenverlust um bis zu 50 Prozent gegenüber der konventionellen Bearbeitung reduziert werden kann. Die pfluglose Bodenbearbeitung erfordert besondere Maßnahmen beim Pflanzenschutz.</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Durchführen dauerhaft pflugloser Bodenbearbeitung und </a:t>
            </a:r>
            <a:r>
              <a:rPr lang="de-DE" dirty="0" err="1"/>
              <a:t>Mulchsaaten</a:t>
            </a:r>
            <a:r>
              <a:rPr lang="de-DE" dirty="0"/>
              <a:t>,</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Einführen der Streifenbearbeitung,</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wo möglich einsetzen von Direktsaattechnik (Einsaat in die Erntereste der Vorfrucht),</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t>
            </a:r>
            <a:r>
              <a:rPr lang="de-DE" dirty="0" err="1"/>
              <a:t>Anhäufeln</a:t>
            </a:r>
            <a:r>
              <a:rPr lang="de-DE" dirty="0"/>
              <a:t> von Querdämmen im Kartoffelanbau.</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Vermeiden des linienhaften </a:t>
            </a:r>
            <a:r>
              <a:rPr lang="de-DE" dirty="0" err="1"/>
              <a:t>Wasserab</a:t>
            </a:r>
            <a:r>
              <a:rPr lang="de-DE" dirty="0"/>
              <a:t>- und -zuflusses:</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Anlegen von Barrieren (Kleinterrassen, Wiesenstreifen),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Dauerbegrünen von Hangmulden und Tiefenlinien,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Vermeiden von Fremdzufluss (z.B. zufließendes Wasser von Wegen),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Anlegen von ⁠Gewässerrandstreifen⁠ zum Vermeiden von Gewässerbelastungen,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Anlegen von Rückhalteeinrichtungen und ⁠Retentionsflächen⁠.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Stark gefährdete Ackerflächen erfordern besondere Maßnahmen: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Große Effekte lassen sich durch die Neuverteilung der einzelnen Ackerflächen in der Landschaft (Flur) erreichen: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Verändern der Nutzung und dauerhaftes Stilllegen (Begrünen von stark gefährdeten Bereichen),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Verzichten auf Grünlandumbruch (besonders auf stark gefährdeten Standorten),</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Durchführen von Hang- und Parzellenteilungen (streifenförmiger Anbau quer zum Gefälle),</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Aufstellen von einzugsgebietsbezogenen Anbauplanungen (Optimieren der Kulturartenverteilung) und</a:t>
            </a: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    Durchführen von Flurneuordnungen (Neuanlegen von erosionsmindernden Parzellen- und Bearbeitungsstrukturen).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FG II 2.7 / Umweltbundesamt: https://www.umweltbundesamt.de/themen/boden-landwirtschaft/bodenbelastungen/erosion#was-sind-die-folgen-von-bodenerosion-durch-wasser</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49</a:t>
            </a:fld>
            <a:endParaRPr lang="de-DE"/>
          </a:p>
        </p:txBody>
      </p:sp>
    </p:spTree>
    <p:extLst>
      <p:ext uri="{BB962C8B-B14F-4D97-AF65-F5344CB8AC3E}">
        <p14:creationId xmlns:p14="http://schemas.microsoft.com/office/powerpoint/2010/main" val="22919264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171450" marR="0" indent="-171450" algn="l" defTabSz="914400">
              <a:lnSpc>
                <a:spcPct val="100000"/>
              </a:lnSpc>
              <a:spcBef>
                <a:spcPts val="600"/>
              </a:spcBef>
              <a:spcAft>
                <a:spcPts val="0"/>
              </a:spcAft>
              <a:buClrTx/>
              <a:buSzTx/>
              <a:buFont typeface="Wingdings"/>
              <a:buChar char="Ø"/>
              <a:defRPr/>
            </a:pPr>
            <a:r>
              <a:rPr lang="de-DE" dirty="0"/>
              <a:t>Bodenlebewesen nehmen Schaden -&gt; v.a. Bakterien nehmen ab und sind weniger aktiv; </a:t>
            </a:r>
            <a:r>
              <a:rPr lang="de-DE" sz="1200" dirty="0">
                <a:solidFill>
                  <a:schemeClr val="tx1"/>
                </a:solidFill>
                <a:latin typeface="+mn-lt"/>
                <a:ea typeface="+mn-ea"/>
                <a:cs typeface="+mn-cs"/>
              </a:rPr>
              <a:t>Regenwürmer können sich von einem trockenen Sommer noch gut erholen. 2-3 trockene Sommer nacheinander sind ein dickes Problem. Die Populationen brechen zusammen und erholen sich erst sehr langsam wieder, weil die Zuwanderung von feuchteren Bereichen (sofern überhaupt vorhanden) sehr lange dauert (pro Jahr ca. 10 m).</a:t>
            </a:r>
            <a:endParaRPr lang="de-DE" dirty="0"/>
          </a:p>
          <a:p>
            <a:pPr marL="171450" marR="0" indent="-171450" algn="l" defTabSz="914400">
              <a:lnSpc>
                <a:spcPct val="100000"/>
              </a:lnSpc>
              <a:spcBef>
                <a:spcPts val="600"/>
              </a:spcBef>
              <a:spcAft>
                <a:spcPts val="0"/>
              </a:spcAft>
              <a:buClrTx/>
              <a:buSzTx/>
              <a:buFont typeface="Wingdings"/>
              <a:buChar char="Ø"/>
              <a:defRPr/>
            </a:pPr>
            <a:r>
              <a:rPr lang="de-DE" dirty="0"/>
              <a:t>Hydraulische Leitfähigkeit der Böden herabgesetzt -&gt; Wasserversorgung für Pflanzen reduziert; UND Regenwasser (v.a. von Starkniederschlägen) kann nicht so schnell / so gut aufgenommen werden -&gt;</a:t>
            </a:r>
            <a:endParaRPr dirty="0"/>
          </a:p>
          <a:p>
            <a:pPr marL="171450" marR="0" indent="-171450" algn="l" defTabSz="914400">
              <a:lnSpc>
                <a:spcPct val="100000"/>
              </a:lnSpc>
              <a:spcBef>
                <a:spcPts val="600"/>
              </a:spcBef>
              <a:spcAft>
                <a:spcPts val="0"/>
              </a:spcAft>
              <a:buClrTx/>
              <a:buSzTx/>
              <a:buFont typeface="Wingdings"/>
              <a:buChar char="Ø"/>
              <a:defRPr/>
            </a:pPr>
            <a:r>
              <a:rPr lang="de-DE" dirty="0" err="1"/>
              <a:t>Wiedervernässung</a:t>
            </a:r>
            <a:r>
              <a:rPr lang="de-DE" dirty="0"/>
              <a:t> erschwert -&gt;Benetzungshemmung (Vgl. Trockenes Mehl), Fette und Wachse, die bei Trockenheit vermehrt aus den organischen Bodenbestandteilen wie Pflanzenresten heraustreten und an der Oberfläche der mineralischen Bodenteilchen anlagern; es braucht „englischen Landregen“ ; schwerer Boden 5 mm Wasser/Stunde, leichter Boden 2-3cm/Stunde (Andreas Marx vom Helmholtz-Zentrum für Umweltforschung) </a:t>
            </a:r>
          </a:p>
          <a:p>
            <a:pPr marL="171450" marR="0" indent="-171450" algn="l" defTabSz="914400">
              <a:lnSpc>
                <a:spcPct val="100000"/>
              </a:lnSpc>
              <a:spcBef>
                <a:spcPts val="600"/>
              </a:spcBef>
              <a:spcAft>
                <a:spcPts val="0"/>
              </a:spcAft>
              <a:buClrTx/>
              <a:buSzTx/>
              <a:buFont typeface="Wingdings"/>
              <a:buChar char="Ø"/>
              <a:defRPr/>
            </a:pPr>
            <a:r>
              <a:rPr lang="de-DE" dirty="0"/>
              <a:t>Höhere Verschlämmungsneigung -&gt;; „Versiegelung“ -&gt; reduzierter Gasaustausch</a:t>
            </a:r>
            <a:endParaRPr dirty="0"/>
          </a:p>
          <a:p>
            <a:pPr marL="171450" marR="0" indent="-171450" algn="l" defTabSz="914400">
              <a:lnSpc>
                <a:spcPct val="100000"/>
              </a:lnSpc>
              <a:spcBef>
                <a:spcPts val="600"/>
              </a:spcBef>
              <a:spcAft>
                <a:spcPts val="0"/>
              </a:spcAft>
              <a:buClrTx/>
              <a:buSzTx/>
              <a:buFont typeface="Wingdings"/>
              <a:buChar char="Ø"/>
              <a:defRPr/>
            </a:pPr>
            <a:r>
              <a:rPr lang="de-DE" dirty="0"/>
              <a:t>Erosionsgefahr (Wind und Wasser)</a:t>
            </a:r>
          </a:p>
          <a:p>
            <a:pPr marL="171450" marR="0" indent="-171450" algn="l" defTabSz="914400">
              <a:lnSpc>
                <a:spcPct val="100000"/>
              </a:lnSpc>
              <a:spcBef>
                <a:spcPts val="600"/>
              </a:spcBef>
              <a:spcAft>
                <a:spcPts val="0"/>
              </a:spcAft>
              <a:buClrTx/>
              <a:buSzTx/>
              <a:buFont typeface="Wingdings"/>
              <a:buChar char="Ø"/>
              <a:defRPr/>
            </a:pPr>
            <a:r>
              <a:rPr lang="de-DE" dirty="0"/>
              <a:t>Trockenheitsstress für Pflanzen -&gt; Verdunstung reduzieren durch Schließung der Stomata -&gt; keine Photosynthese -&gt; Ertragsdegression, qualitative und geschmackliche Einbußen</a:t>
            </a:r>
            <a:endParaRPr dirty="0"/>
          </a:p>
          <a:p>
            <a:pPr marL="171450" marR="0" indent="-171450" algn="l" defTabSz="914400">
              <a:lnSpc>
                <a:spcPct val="100000"/>
              </a:lnSpc>
              <a:spcBef>
                <a:spcPts val="600"/>
              </a:spcBef>
              <a:spcAft>
                <a:spcPts val="0"/>
              </a:spcAft>
              <a:buClrTx/>
              <a:buSzTx/>
              <a:buFont typeface="Wingdings"/>
              <a:buChar char="Ø"/>
              <a:defRPr/>
            </a:pPr>
            <a:r>
              <a:rPr lang="de-DE" dirty="0" err="1"/>
              <a:t>Gefügeveränderung</a:t>
            </a:r>
            <a:endParaRPr lang="de-DE" dirty="0"/>
          </a:p>
          <a:p>
            <a:pPr marL="171450" marR="0" indent="-171450" algn="l" defTabSz="914400">
              <a:lnSpc>
                <a:spcPct val="100000"/>
              </a:lnSpc>
              <a:spcBef>
                <a:spcPts val="600"/>
              </a:spcBef>
              <a:spcAft>
                <a:spcPts val="0"/>
              </a:spcAft>
              <a:buClrTx/>
              <a:buSzTx/>
              <a:buFont typeface="Wingdings"/>
              <a:buChar char="Ø"/>
              <a:defRPr/>
            </a:pPr>
            <a:r>
              <a:rPr lang="de-DE" dirty="0"/>
              <a:t>Reduzierte Nährstoffverfügbarkeit (</a:t>
            </a:r>
            <a:r>
              <a:rPr lang="de-DE" sz="1200" dirty="0">
                <a:solidFill>
                  <a:schemeClr val="tx1"/>
                </a:solidFill>
                <a:latin typeface="+mn-lt"/>
                <a:ea typeface="+mn-ea"/>
                <a:cs typeface="+mn-cs"/>
              </a:rPr>
              <a:t>Mineralisierung organischer Substanz findet nicht mehr statt (desto mehr, wenn es feuchter ist) und oberflächlich ausgebrachter Dünger gelangt nicht in den Wurzelraum</a:t>
            </a:r>
            <a:endParaRPr lang="de-DE" dirty="0"/>
          </a:p>
          <a:p>
            <a:pPr marL="171450" marR="0" indent="-171450" algn="l" defTabSz="914400">
              <a:lnSpc>
                <a:spcPct val="100000"/>
              </a:lnSpc>
              <a:spcBef>
                <a:spcPts val="600"/>
              </a:spcBef>
              <a:spcAft>
                <a:spcPts val="0"/>
              </a:spcAft>
              <a:buClrTx/>
              <a:buSzTx/>
              <a:buFont typeface="Wingdings"/>
              <a:buChar char="Ø"/>
              <a:defRPr/>
            </a:pPr>
            <a:r>
              <a:rPr lang="de-DE" dirty="0"/>
              <a:t>Schrumpfrisse bilden Gefahr von Feinstoffverlagerung -&gt; </a:t>
            </a:r>
            <a:r>
              <a:rPr lang="de-DE" sz="1200" dirty="0">
                <a:solidFill>
                  <a:schemeClr val="tx1"/>
                </a:solidFill>
                <a:latin typeface="+mn-lt"/>
                <a:ea typeface="+mn-ea"/>
                <a:cs typeface="+mn-cs"/>
              </a:rPr>
              <a:t>Schrumpfrisse, gerade in </a:t>
            </a:r>
            <a:r>
              <a:rPr lang="de-DE" sz="1200" dirty="0" err="1">
                <a:solidFill>
                  <a:schemeClr val="tx1"/>
                </a:solidFill>
                <a:latin typeface="+mn-lt"/>
                <a:ea typeface="+mn-ea"/>
                <a:cs typeface="+mn-cs"/>
              </a:rPr>
              <a:t>Tonböden</a:t>
            </a:r>
            <a:r>
              <a:rPr lang="de-DE" sz="1200" dirty="0">
                <a:solidFill>
                  <a:schemeClr val="tx1"/>
                </a:solidFill>
                <a:latin typeface="+mn-lt"/>
                <a:ea typeface="+mn-ea"/>
                <a:cs typeface="+mn-cs"/>
              </a:rPr>
              <a:t> – quasi Makroporen mit </a:t>
            </a:r>
            <a:r>
              <a:rPr lang="de-DE" sz="1200" dirty="0" err="1">
                <a:solidFill>
                  <a:schemeClr val="tx1"/>
                </a:solidFill>
                <a:latin typeface="+mn-lt"/>
                <a:ea typeface="+mn-ea"/>
                <a:cs typeface="+mn-cs"/>
              </a:rPr>
              <a:t>preferential</a:t>
            </a:r>
            <a:r>
              <a:rPr lang="de-DE" sz="1200" dirty="0">
                <a:solidFill>
                  <a:schemeClr val="tx1"/>
                </a:solidFill>
                <a:latin typeface="+mn-lt"/>
                <a:ea typeface="+mn-ea"/>
                <a:cs typeface="+mn-cs"/>
              </a:rPr>
              <a:t> </a:t>
            </a:r>
            <a:r>
              <a:rPr lang="de-DE" sz="1200" dirty="0" err="1">
                <a:solidFill>
                  <a:schemeClr val="tx1"/>
                </a:solidFill>
                <a:latin typeface="+mn-lt"/>
                <a:ea typeface="+mn-ea"/>
                <a:cs typeface="+mn-cs"/>
              </a:rPr>
              <a:t>flow</a:t>
            </a:r>
            <a:r>
              <a:rPr lang="de-DE" sz="1200" dirty="0">
                <a:solidFill>
                  <a:schemeClr val="tx1"/>
                </a:solidFill>
                <a:latin typeface="+mn-lt"/>
                <a:ea typeface="+mn-ea"/>
                <a:cs typeface="+mn-cs"/>
              </a:rPr>
              <a:t> und bei irgendwann fallenden Niederschlägen flotte Verlagerung aller möglichen Stoffe (Nährstoffe wie Phosphat, Pflanzenschutzmittel) ungefiltert und ungehindert in den Unterboden Richtung Grundwasser. </a:t>
            </a:r>
            <a:endParaRPr lang="de-DE" dirty="0"/>
          </a:p>
          <a:p>
            <a:pPr marL="171450" marR="0" indent="-171450" algn="l" defTabSz="914400">
              <a:lnSpc>
                <a:spcPct val="100000"/>
              </a:lnSpc>
              <a:spcBef>
                <a:spcPts val="0"/>
              </a:spcBef>
              <a:spcAft>
                <a:spcPts val="0"/>
              </a:spcAft>
              <a:buClrTx/>
              <a:buSzTx/>
              <a:buFont typeface="Wingdings"/>
              <a:buChar char="Ø"/>
              <a:defRPr/>
            </a:pPr>
            <a:endParaRPr lang="de-DE" dirty="0"/>
          </a:p>
          <a:p>
            <a:pPr marL="0" marR="0" indent="0" algn="l" defTabSz="914400">
              <a:lnSpc>
                <a:spcPct val="100000"/>
              </a:lnSpc>
              <a:spcBef>
                <a:spcPts val="0"/>
              </a:spcBef>
              <a:spcAft>
                <a:spcPts val="0"/>
              </a:spcAft>
              <a:buClrTx/>
              <a:buSzTx/>
              <a:buFont typeface="Wingdings"/>
              <a:buNone/>
              <a:defRPr/>
            </a:pPr>
            <a:r>
              <a:rPr lang="de-DE" dirty="0"/>
              <a:t>Bild: https://pixabay.com/de/photos/trockenheit-boden-risse-2591603/  </a:t>
            </a:r>
            <a:r>
              <a:rPr lang="de-DE" sz="1200" dirty="0"/>
              <a:t>(30.11.2020)</a:t>
            </a:r>
            <a:endParaRPr dirty="0"/>
          </a:p>
          <a:p>
            <a:pPr marL="171450" marR="0" indent="-171450" algn="l" defTabSz="914400">
              <a:lnSpc>
                <a:spcPct val="100000"/>
              </a:lnSpc>
              <a:spcBef>
                <a:spcPts val="0"/>
              </a:spcBef>
              <a:spcAft>
                <a:spcPts val="0"/>
              </a:spcAft>
              <a:buClrTx/>
              <a:buSzTx/>
              <a:buFont typeface="Wingdings"/>
              <a:buChar char="Ø"/>
              <a:defRPr/>
            </a:pPr>
            <a:endParaRPr lang="de-DE" dirty="0"/>
          </a:p>
          <a:p>
            <a:pPr marL="0" marR="0" indent="0" algn="l" defTabSz="914400">
              <a:lnSpc>
                <a:spcPct val="100000"/>
              </a:lnSpc>
              <a:spcBef>
                <a:spcPts val="0"/>
              </a:spcBef>
              <a:spcAft>
                <a:spcPts val="0"/>
              </a:spcAft>
              <a:buClrTx/>
              <a:buSzTx/>
              <a:buFont typeface="Wingdings"/>
              <a:buNone/>
              <a:defRPr/>
            </a:pPr>
            <a:r>
              <a:rPr lang="de-DE" dirty="0"/>
              <a:t>https://www.bgr.bund.de/DE/Gemeinsames/Oeffentlichkeitsarbeit/Pressemitteilungen/BGR/bgr-2020-08-13_bgr-untersucht-ausmasse-der-bodentrockenheit.html?nn=1544712</a:t>
            </a:r>
            <a:endParaRPr dirty="0"/>
          </a:p>
          <a:p>
            <a:pPr marL="0" marR="0" indent="0" algn="l" defTabSz="914400">
              <a:lnSpc>
                <a:spcPct val="100000"/>
              </a:lnSpc>
              <a:spcBef>
                <a:spcPts val="0"/>
              </a:spcBef>
              <a:spcAft>
                <a:spcPts val="0"/>
              </a:spcAft>
              <a:buClrTx/>
              <a:buSzTx/>
              <a:buFont typeface="Wingdings"/>
              <a:buNone/>
              <a:defRPr/>
            </a:pPr>
            <a:r>
              <a:rPr lang="de-DE" dirty="0"/>
              <a:t>https://www.quarks.de/umwelt/darum-ist-eine-duerre-fuer-den-boden-fatal/</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50</a:t>
            </a:fld>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Mit steigender Bodentemperatur erhöht sich die mikrobielle Aktivität und damit auch die Mineralisierung und der Humusabbau.</a:t>
            </a:r>
            <a:endParaRPr dirty="0"/>
          </a:p>
          <a:p>
            <a:pPr>
              <a:defRPr/>
            </a:pPr>
            <a:endParaRPr lang="de-DE" dirty="0"/>
          </a:p>
          <a:p>
            <a:pPr>
              <a:defRPr/>
            </a:pPr>
            <a:endParaRPr lang="de-DE" dirty="0"/>
          </a:p>
          <a:p>
            <a:pPr>
              <a:defRPr/>
            </a:pPr>
            <a:r>
              <a:rPr lang="de-DE" dirty="0"/>
              <a:t>Wasser gibt Wärme besser weiter als Luft. -&gt; Feuchte, lehm- und tonhaltige „schwere Böden“ haben eine höhere Wärmekapazität als „leichte“ sandreichere Böden. D.h. sie erwärmen sich langsamer und speichern die Wärme länger.</a:t>
            </a:r>
            <a:endParaRPr dirty="0"/>
          </a:p>
          <a:p>
            <a:pPr>
              <a:defRPr/>
            </a:pPr>
            <a:endParaRPr lang="de-DE" dirty="0"/>
          </a:p>
          <a:p>
            <a:pPr>
              <a:defRPr/>
            </a:pPr>
            <a:r>
              <a:rPr lang="de-DE" dirty="0"/>
              <a:t>Quelle: https://de.wikipedia.org/wiki/Datei:Bodentemperatur.png </a:t>
            </a:r>
            <a:r>
              <a:rPr lang="de-DE" sz="1200" dirty="0"/>
              <a:t>(30.11.2020)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51</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Zwar ist die Grafik schon etwas älter, fasst aber das vorherig gesehene nochmal gut zusammen: </a:t>
            </a:r>
          </a:p>
          <a:p>
            <a:r>
              <a:rPr lang="de-DE" dirty="0"/>
              <a:t>„Bei den Niederschlägen in Deutschland sind die Schwankungen von Jahr zu Jahr noch stärker als bei der Temperatur. Dennoch kann man einen signifikanten Anstieg der Gesamtniederschläge von 1901 bis 2007 von 735 mm auf 800 mm bzw. um rund 10 % feststellen.</a:t>
            </a:r>
            <a:r>
              <a:rPr lang="de-DE" baseline="30000" dirty="0"/>
              <a:t>[1]</a:t>
            </a:r>
            <a:r>
              <a:rPr lang="de-DE" dirty="0"/>
              <a:t> Jahreszeitlich entwickelten sich die Niederschlagsmengen allerdings recht unterschiedlich. Sie nahmen im Sommer mit 1,2 % leicht ab und stiegen im Winter mit 28 % deutlich an.</a:t>
            </a:r>
            <a:r>
              <a:rPr lang="de-DE" baseline="30000" dirty="0"/>
              <a:t>[5]</a:t>
            </a:r>
            <a:r>
              <a:rPr lang="de-DE" dirty="0"/>
              <a:t> Die starke Zunahme im Winter hat nicht zuletzt mit den tendenziell wärmeren Wintern zu tun, da in diesen Wintern eher westliche Strömungen mit feuchter Luft vom Atlantik als trockene Hochdruck-Wetterlagen vorherrschen. So nahmen die Winterniederschläge zwischen 1971 und 2000 (bei einem Temperaturanstieg von ca. 2 °C) um 20 % zu, wobei es die stärkste Zunahme im Dezember gab. Warme Sommer sind dagegen mit Hochdrucklagen verknüpft, in denen es in der Regel wenig regnet. Der Monat mit der deutlichsten Niederschlagsabnahme im Sommer ist der August.</a:t>
            </a:r>
            <a:r>
              <a:rPr lang="de-DE" baseline="30000" dirty="0"/>
              <a:t>[1]</a:t>
            </a:r>
            <a:r>
              <a:rPr lang="de-DE" dirty="0"/>
              <a:t> </a:t>
            </a:r>
          </a:p>
          <a:p>
            <a:r>
              <a:rPr lang="de-DE" dirty="0"/>
              <a:t>Regional gibt es bei der Niederschlagsentwicklung verhältnismäßig große Unterschiede. In den nordwestlichen Bundesländern ist es im Jahresmittel deutlich feuchter geworden, so mit bis zu 16 % in Schleswig-Holstein. In den östlichen Bundesländern gab es dagegen nur geringfügige Zunahmen der Niederschläge, in Sachsen sogar eine geringe Abnahme.</a:t>
            </a:r>
            <a:r>
              <a:rPr lang="de-DE" baseline="30000" dirty="0"/>
              <a:t>[5]</a:t>
            </a:r>
            <a:r>
              <a:rPr lang="de-DE" dirty="0"/>
              <a:t> Im Sommer zeigt sich für den Zeitraum 1901-2000 die sommerliche Abnahme der Niederschläge mit bis zu 20 % vor allem im Nordosten Deutschlands und in der Lüneburger Heide, aber auch etwas im Südwesten. Im Süden und Südwesten sind dagegen die winterlichen Niederschläge besonders stark angestiegen, z.T. bis 50 %.</a:t>
            </a:r>
            <a:r>
              <a:rPr lang="de-DE" baseline="30000" dirty="0"/>
              <a:t>[1]</a:t>
            </a:r>
            <a:r>
              <a:rPr lang="de-DE" dirty="0"/>
              <a:t> </a:t>
            </a:r>
          </a:p>
          <a:p>
            <a:r>
              <a:rPr lang="de-DE" dirty="0"/>
              <a:t>Interessant ist in diesem Zusammenhang auch, dass der Niederschlag im Winter zunehmend als Regen denn als Schnee fiel.</a:t>
            </a:r>
            <a:r>
              <a:rPr lang="de-DE" baseline="30000" dirty="0"/>
              <a:t>[6]</a:t>
            </a:r>
            <a:r>
              <a:rPr lang="de-DE" dirty="0"/>
              <a:t> So nahm die Schneedeckendauer in Bayern und Baden-Württemberg in Lagen unterhalb 300 m seit 1950 um 30-40 % ab, und in mittleren Lagen bei 300-800 m um 10-20 %."</a:t>
            </a:r>
          </a:p>
          <a:p>
            <a:r>
              <a:rPr lang="de-DE" dirty="0"/>
              <a:t>https://wiki.bildungsserver.de/klimawandel/index.php/Klima%C3%A4nderungen_in_Deutschland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7</a:t>
            </a:fld>
            <a:endParaRPr lang="de-DE"/>
          </a:p>
        </p:txBody>
      </p:sp>
    </p:spTree>
    <p:extLst>
      <p:ext uri="{BB962C8B-B14F-4D97-AF65-F5344CB8AC3E}">
        <p14:creationId xmlns:p14="http://schemas.microsoft.com/office/powerpoint/2010/main" val="5384793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Steigende Durchschnittstemperaturen erhöhen Mineralisierung im Boden</a:t>
            </a:r>
            <a:endParaRPr dirty="0"/>
          </a:p>
          <a:p>
            <a:pPr>
              <a:defRPr/>
            </a:pPr>
            <a:endParaRPr lang="de-DE" dirty="0"/>
          </a:p>
          <a:p>
            <a:pPr>
              <a:defRPr/>
            </a:pPr>
            <a:r>
              <a:rPr lang="de-DE" dirty="0"/>
              <a:t>-&gt; Ausgleich des Verlustes nötig: „</a:t>
            </a:r>
            <a:r>
              <a:rPr lang="de-DE" sz="1200" b="0" i="0" u="none" strike="noStrike" dirty="0">
                <a:solidFill>
                  <a:schemeClr val="tx1"/>
                </a:solidFill>
                <a:latin typeface="+mn-lt"/>
                <a:ea typeface="+mn-ea"/>
                <a:cs typeface="+mn-cs"/>
              </a:rPr>
              <a:t>bei 1 Grad Temperaturanstieg je nach Eintragspfad ein Viertel (Pflanzenreste, Wurzeln) bis zur Hälfte (organische Düngung) des bisherigen Eintrags an </a:t>
            </a:r>
            <a:r>
              <a:rPr lang="de-DE" sz="1200" b="0" i="0" u="none" strike="noStrike" dirty="0" err="1">
                <a:solidFill>
                  <a:schemeClr val="tx1"/>
                </a:solidFill>
                <a:latin typeface="+mn-lt"/>
                <a:ea typeface="+mn-ea"/>
                <a:cs typeface="+mn-cs"/>
              </a:rPr>
              <a:t>Corg</a:t>
            </a:r>
            <a:r>
              <a:rPr lang="de-DE" sz="1200" b="0" i="0" u="none" strike="noStrike" dirty="0">
                <a:solidFill>
                  <a:schemeClr val="tx1"/>
                </a:solidFill>
                <a:latin typeface="+mn-lt"/>
                <a:ea typeface="+mn-ea"/>
                <a:cs typeface="+mn-cs"/>
              </a:rPr>
              <a:t> zusätzlich in den Boden gebracht werden. Hinzu käme die durch Hitze, Trockenperioden oder Schädlinge verringerte Produktivität der Kulturen. Mit den Erträgen würden auch die </a:t>
            </a:r>
            <a:r>
              <a:rPr lang="de-DE" sz="1200" b="0" i="0" u="none" strike="noStrike" dirty="0" err="1">
                <a:solidFill>
                  <a:schemeClr val="tx1"/>
                </a:solidFill>
                <a:latin typeface="+mn-lt"/>
                <a:ea typeface="+mn-ea"/>
                <a:cs typeface="+mn-cs"/>
              </a:rPr>
              <a:t>Corg</a:t>
            </a:r>
            <a:r>
              <a:rPr lang="de-DE" sz="1200" b="0" i="0" u="none" strike="noStrike" dirty="0">
                <a:solidFill>
                  <a:schemeClr val="tx1"/>
                </a:solidFill>
                <a:latin typeface="+mn-lt"/>
                <a:ea typeface="+mn-ea"/>
                <a:cs typeface="+mn-cs"/>
              </a:rPr>
              <a:t>-Einträge in den Boden dezimiert und die </a:t>
            </a:r>
            <a:r>
              <a:rPr lang="de-DE" sz="1200" b="0" i="0" u="none" strike="noStrike" dirty="0" err="1">
                <a:solidFill>
                  <a:schemeClr val="tx1"/>
                </a:solidFill>
                <a:latin typeface="+mn-lt"/>
                <a:ea typeface="+mn-ea"/>
                <a:cs typeface="+mn-cs"/>
              </a:rPr>
              <a:t>Corg</a:t>
            </a:r>
            <a:r>
              <a:rPr lang="de-DE" sz="1200" b="0" i="0" u="none" strike="noStrike" dirty="0">
                <a:solidFill>
                  <a:schemeClr val="tx1"/>
                </a:solidFill>
                <a:latin typeface="+mn-lt"/>
                <a:ea typeface="+mn-ea"/>
                <a:cs typeface="+mn-cs"/>
              </a:rPr>
              <a:t>-Verluste steigen (Jacobs et al. 2018).“</a:t>
            </a:r>
            <a:endParaRPr lang="de-DE" dirty="0"/>
          </a:p>
          <a:p>
            <a:pPr>
              <a:defRPr/>
            </a:pPr>
            <a:endParaRPr lang="de-DE" dirty="0"/>
          </a:p>
          <a:p>
            <a:pPr>
              <a:defRPr/>
            </a:pPr>
            <a:r>
              <a:rPr lang="de-DE" dirty="0"/>
              <a:t>Quelle: </a:t>
            </a:r>
            <a:r>
              <a:rPr lang="de-DE" sz="1200" b="0" i="0" u="none" strike="noStrike" dirty="0">
                <a:solidFill>
                  <a:schemeClr val="tx1"/>
                </a:solidFill>
                <a:latin typeface="+mn-lt"/>
                <a:ea typeface="+mn-ea"/>
                <a:cs typeface="+mn-cs"/>
              </a:rPr>
              <a:t>„Humus – große Hoffnungen, aber nur wenige langfristige Daten“ Dr. Flaig (LTZ) in </a:t>
            </a:r>
            <a:r>
              <a:rPr lang="de-DE" sz="1200" b="0" i="0" u="none" strike="noStrike" dirty="0" err="1">
                <a:solidFill>
                  <a:schemeClr val="tx1"/>
                </a:solidFill>
                <a:latin typeface="+mn-lt"/>
                <a:ea typeface="+mn-ea"/>
                <a:cs typeface="+mn-cs"/>
              </a:rPr>
              <a:t>Landinfo</a:t>
            </a:r>
            <a:r>
              <a:rPr lang="de-DE" sz="1200" b="0" i="0" u="none" strike="noStrike" dirty="0">
                <a:solidFill>
                  <a:schemeClr val="tx1"/>
                </a:solidFill>
                <a:latin typeface="+mn-lt"/>
                <a:ea typeface="+mn-ea"/>
                <a:cs typeface="+mn-cs"/>
              </a:rPr>
              <a:t> 4_2020</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52</a:t>
            </a:fld>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solidFill>
                  <a:schemeClr val="tx1"/>
                </a:solidFill>
                <a:effectLst/>
                <a:latin typeface="+mn-lt"/>
                <a:ea typeface="+mn-ea"/>
                <a:cs typeface="+mn-cs"/>
              </a:rPr>
              <a:t>Sachtextbezogene Aufgabe zum Artikel 02.03_Boden_GeNIAL_zu-Arbeitsauftrag1_Anpassung_Bodenaufbau_BBZ.pdf</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53</a:t>
            </a:fld>
            <a:endParaRPr lang="de-DE"/>
          </a:p>
        </p:txBody>
      </p:sp>
    </p:spTree>
    <p:extLst>
      <p:ext uri="{BB962C8B-B14F-4D97-AF65-F5344CB8AC3E}">
        <p14:creationId xmlns:p14="http://schemas.microsoft.com/office/powerpoint/2010/main" val="29800524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342900" indent="-342900">
              <a:spcAft>
                <a:spcPts val="600"/>
              </a:spcAft>
              <a:defRPr/>
            </a:pPr>
            <a:r>
              <a:rPr lang="en-GB" sz="2400" b="1" dirty="0" err="1">
                <a:cs typeface="Arial"/>
              </a:rPr>
              <a:t>Verbesserung</a:t>
            </a:r>
            <a:r>
              <a:rPr lang="en-GB" sz="2400" b="1" dirty="0">
                <a:cs typeface="Arial"/>
              </a:rPr>
              <a:t> der </a:t>
            </a:r>
            <a:r>
              <a:rPr lang="en-GB" sz="2400" b="1" dirty="0" err="1">
                <a:cs typeface="Arial"/>
              </a:rPr>
              <a:t>Bodenstruktur</a:t>
            </a:r>
            <a:r>
              <a:rPr lang="en-GB" sz="2400" b="1" dirty="0">
                <a:cs typeface="Arial"/>
              </a:rPr>
              <a:t> </a:t>
            </a:r>
            <a:r>
              <a:rPr lang="en-GB" sz="2400" b="1" dirty="0" err="1">
                <a:cs typeface="Arial"/>
              </a:rPr>
              <a:t>führt</a:t>
            </a:r>
            <a:r>
              <a:rPr lang="en-GB" sz="2400" b="1" dirty="0">
                <a:cs typeface="Arial"/>
              </a:rPr>
              <a:t> </a:t>
            </a:r>
            <a:r>
              <a:rPr lang="en-GB" sz="2400" b="1" dirty="0" err="1">
                <a:cs typeface="Arial"/>
              </a:rPr>
              <a:t>zu</a:t>
            </a:r>
            <a:r>
              <a:rPr lang="en-GB" sz="2400" dirty="0">
                <a:cs typeface="Arial"/>
              </a:rPr>
              <a:t>:</a:t>
            </a:r>
            <a:endParaRPr dirty="0"/>
          </a:p>
          <a:p>
            <a:pPr>
              <a:defRPr/>
            </a:pPr>
            <a:r>
              <a:rPr lang="de-DE" i="1" dirty="0"/>
              <a:t>Sammlung verschiedener Punkte im Gespräch zwischen Studierenden und Lehrkräften</a:t>
            </a:r>
          </a:p>
          <a:p>
            <a:pPr>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sz="1200" dirty="0"/>
              <a:t>(30.11.2020)</a:t>
            </a: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54</a:t>
            </a:fld>
            <a:endParaRPr lang="de-DE"/>
          </a:p>
        </p:txBody>
      </p:sp>
    </p:spTree>
    <p:extLst>
      <p:ext uri="{BB962C8B-B14F-4D97-AF65-F5344CB8AC3E}">
        <p14:creationId xmlns:p14="http://schemas.microsoft.com/office/powerpoint/2010/main" val="16636385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342900" indent="-342900">
              <a:spcAft>
                <a:spcPts val="600"/>
              </a:spcAft>
              <a:defRPr/>
            </a:pPr>
            <a:r>
              <a:rPr lang="en-GB" sz="2400" b="1" dirty="0" err="1">
                <a:cs typeface="Arial"/>
              </a:rPr>
              <a:t>Verbesserung</a:t>
            </a:r>
            <a:r>
              <a:rPr lang="en-GB" sz="2400" b="1" dirty="0">
                <a:cs typeface="Arial"/>
              </a:rPr>
              <a:t> der </a:t>
            </a:r>
            <a:r>
              <a:rPr lang="en-GB" sz="2400" b="1" dirty="0" err="1">
                <a:cs typeface="Arial"/>
              </a:rPr>
              <a:t>Bodenstruktur</a:t>
            </a:r>
            <a:r>
              <a:rPr lang="en-GB" sz="2400" dirty="0">
                <a:cs typeface="Arial"/>
              </a:rPr>
              <a:t>:</a:t>
            </a:r>
            <a:endParaRPr dirty="0"/>
          </a:p>
          <a:p>
            <a:pPr marL="808038" lvl="1" indent="-342900">
              <a:spcAft>
                <a:spcPts val="600"/>
              </a:spcAft>
              <a:buFont typeface="Courier New"/>
              <a:buChar char="o"/>
              <a:defRPr/>
            </a:pPr>
            <a:r>
              <a:rPr lang="en-GB" dirty="0" err="1">
                <a:cs typeface="Arial"/>
              </a:rPr>
              <a:t>Bessere</a:t>
            </a:r>
            <a:r>
              <a:rPr lang="en-GB" dirty="0">
                <a:cs typeface="Arial"/>
              </a:rPr>
              <a:t> Infiltration   		-&gt; </a:t>
            </a:r>
            <a:r>
              <a:rPr lang="en-GB" dirty="0" err="1">
                <a:cs typeface="Arial"/>
              </a:rPr>
              <a:t>verbesserter</a:t>
            </a:r>
            <a:r>
              <a:rPr lang="en-GB" dirty="0">
                <a:cs typeface="Arial"/>
              </a:rPr>
              <a:t> Schutz </a:t>
            </a:r>
            <a:r>
              <a:rPr lang="en-GB" dirty="0" err="1">
                <a:cs typeface="Arial"/>
              </a:rPr>
              <a:t>bei</a:t>
            </a:r>
            <a:r>
              <a:rPr lang="en-GB" dirty="0">
                <a:cs typeface="Arial"/>
              </a:rPr>
              <a:t> </a:t>
            </a:r>
            <a:r>
              <a:rPr lang="en-GB" dirty="0" err="1">
                <a:cs typeface="Arial"/>
              </a:rPr>
              <a:t>Starkniederschlägen</a:t>
            </a:r>
            <a:r>
              <a:rPr lang="en-GB" dirty="0">
                <a:cs typeface="Arial"/>
              </a:rPr>
              <a:t>, </a:t>
            </a:r>
            <a:r>
              <a:rPr lang="en-GB" dirty="0" err="1">
                <a:cs typeface="Arial"/>
              </a:rPr>
              <a:t>vermindert</a:t>
            </a:r>
            <a:r>
              <a:rPr lang="en-GB" dirty="0">
                <a:cs typeface="Arial"/>
              </a:rPr>
              <a:t> </a:t>
            </a:r>
            <a:r>
              <a:rPr lang="en-GB" dirty="0" err="1">
                <a:cs typeface="Arial"/>
              </a:rPr>
              <a:t>Erosionsgefahr</a:t>
            </a:r>
            <a:r>
              <a:rPr lang="en-GB" dirty="0">
                <a:cs typeface="Arial"/>
              </a:rPr>
              <a:t>, </a:t>
            </a:r>
            <a:r>
              <a:rPr lang="en-GB" dirty="0" err="1">
                <a:cs typeface="Arial"/>
              </a:rPr>
              <a:t>Verschlämmung</a:t>
            </a:r>
            <a:r>
              <a:rPr lang="en-GB" dirty="0">
                <a:cs typeface="Arial"/>
              </a:rPr>
              <a:t>, </a:t>
            </a:r>
            <a:r>
              <a:rPr lang="en-GB" dirty="0" err="1">
                <a:cs typeface="Arial"/>
              </a:rPr>
              <a:t>Stauungen</a:t>
            </a:r>
            <a:r>
              <a:rPr lang="en-GB" dirty="0">
                <a:cs typeface="Arial"/>
              </a:rPr>
              <a:t>/</a:t>
            </a:r>
            <a:r>
              <a:rPr lang="en-GB" dirty="0" err="1">
                <a:cs typeface="Arial"/>
              </a:rPr>
              <a:t>Hochwasser</a:t>
            </a:r>
            <a:endParaRPr lang="en-GB" dirty="0">
              <a:cs typeface="Arial"/>
            </a:endParaRPr>
          </a:p>
          <a:p>
            <a:pPr marL="808038" lvl="1" indent="-342900">
              <a:spcAft>
                <a:spcPts val="600"/>
              </a:spcAft>
              <a:buFont typeface="Courier New"/>
              <a:buChar char="o"/>
              <a:defRPr/>
            </a:pPr>
            <a:r>
              <a:rPr lang="en-GB" dirty="0" err="1">
                <a:cs typeface="Arial"/>
              </a:rPr>
              <a:t>Geringere</a:t>
            </a:r>
            <a:r>
              <a:rPr lang="en-GB" dirty="0">
                <a:cs typeface="Arial"/>
              </a:rPr>
              <a:t> </a:t>
            </a:r>
            <a:r>
              <a:rPr lang="en-GB" dirty="0" err="1">
                <a:cs typeface="Arial"/>
              </a:rPr>
              <a:t>Verschlämmungsneigung</a:t>
            </a:r>
            <a:r>
              <a:rPr lang="en-GB" dirty="0">
                <a:cs typeface="Arial"/>
              </a:rPr>
              <a:t>	-&gt; </a:t>
            </a:r>
            <a:r>
              <a:rPr lang="en-GB" dirty="0" err="1">
                <a:cs typeface="Arial"/>
              </a:rPr>
              <a:t>verbesserter</a:t>
            </a:r>
            <a:r>
              <a:rPr lang="en-GB" dirty="0">
                <a:cs typeface="Arial"/>
              </a:rPr>
              <a:t> Schutz </a:t>
            </a:r>
            <a:r>
              <a:rPr lang="en-GB" dirty="0" err="1">
                <a:cs typeface="Arial"/>
              </a:rPr>
              <a:t>bei</a:t>
            </a:r>
            <a:r>
              <a:rPr lang="en-GB" dirty="0">
                <a:cs typeface="Arial"/>
              </a:rPr>
              <a:t> </a:t>
            </a:r>
            <a:r>
              <a:rPr lang="en-GB" dirty="0" err="1">
                <a:cs typeface="Arial"/>
              </a:rPr>
              <a:t>Starkniederschlägen</a:t>
            </a:r>
            <a:r>
              <a:rPr lang="en-GB" dirty="0">
                <a:cs typeface="Arial"/>
              </a:rPr>
              <a:t>, </a:t>
            </a:r>
            <a:r>
              <a:rPr lang="en-GB" dirty="0" err="1">
                <a:cs typeface="Arial"/>
              </a:rPr>
              <a:t>vermindert</a:t>
            </a:r>
            <a:r>
              <a:rPr lang="en-GB" dirty="0">
                <a:cs typeface="Arial"/>
              </a:rPr>
              <a:t> </a:t>
            </a:r>
            <a:r>
              <a:rPr lang="en-GB" dirty="0" err="1">
                <a:cs typeface="Arial"/>
              </a:rPr>
              <a:t>Erosionsgefahr</a:t>
            </a:r>
            <a:r>
              <a:rPr lang="en-GB" dirty="0">
                <a:cs typeface="Arial"/>
              </a:rPr>
              <a:t>, </a:t>
            </a:r>
            <a:r>
              <a:rPr lang="en-GB" dirty="0" err="1">
                <a:cs typeface="Arial"/>
              </a:rPr>
              <a:t>Stauungen</a:t>
            </a:r>
            <a:r>
              <a:rPr lang="en-GB" dirty="0">
                <a:cs typeface="Arial"/>
              </a:rPr>
              <a:t>/</a:t>
            </a:r>
            <a:r>
              <a:rPr lang="en-GB" dirty="0" err="1">
                <a:cs typeface="Arial"/>
              </a:rPr>
              <a:t>Hochwasser</a:t>
            </a:r>
            <a:endParaRPr lang="en-GB" dirty="0">
              <a:cs typeface="Arial"/>
            </a:endParaRPr>
          </a:p>
          <a:p>
            <a:pPr marL="808038" lvl="1" indent="-342900">
              <a:spcAft>
                <a:spcPts val="600"/>
              </a:spcAft>
              <a:buFont typeface="Courier New"/>
              <a:buChar char="o"/>
              <a:defRPr/>
            </a:pPr>
            <a:r>
              <a:rPr lang="en-GB" dirty="0" err="1">
                <a:cs typeface="Arial"/>
              </a:rPr>
              <a:t>Höhere</a:t>
            </a:r>
            <a:r>
              <a:rPr lang="en-GB" dirty="0">
                <a:cs typeface="Arial"/>
              </a:rPr>
              <a:t> </a:t>
            </a:r>
            <a:r>
              <a:rPr lang="en-GB" dirty="0" err="1">
                <a:cs typeface="Arial"/>
              </a:rPr>
              <a:t>Wasserspeicherfähigkeit</a:t>
            </a:r>
            <a:r>
              <a:rPr lang="en-GB" dirty="0">
                <a:cs typeface="Arial"/>
              </a:rPr>
              <a:t>	-&gt; </a:t>
            </a:r>
            <a:r>
              <a:rPr lang="en-GB" dirty="0" err="1">
                <a:cs typeface="Arial"/>
              </a:rPr>
              <a:t>Böden</a:t>
            </a:r>
            <a:r>
              <a:rPr lang="en-GB" dirty="0">
                <a:cs typeface="Arial"/>
              </a:rPr>
              <a:t> </a:t>
            </a:r>
            <a:r>
              <a:rPr lang="en-GB" dirty="0" err="1">
                <a:cs typeface="Arial"/>
              </a:rPr>
              <a:t>mit</a:t>
            </a:r>
            <a:r>
              <a:rPr lang="en-GB" dirty="0">
                <a:cs typeface="Arial"/>
              </a:rPr>
              <a:t> </a:t>
            </a:r>
            <a:r>
              <a:rPr lang="en-GB" dirty="0" err="1">
                <a:cs typeface="Arial"/>
              </a:rPr>
              <a:t>hohem</a:t>
            </a:r>
            <a:r>
              <a:rPr lang="en-GB" dirty="0">
                <a:cs typeface="Arial"/>
              </a:rPr>
              <a:t> </a:t>
            </a:r>
            <a:r>
              <a:rPr lang="en-GB" dirty="0" err="1">
                <a:cs typeface="Arial"/>
              </a:rPr>
              <a:t>Humusgehalt</a:t>
            </a:r>
            <a:r>
              <a:rPr lang="en-GB" dirty="0">
                <a:cs typeface="Arial"/>
              </a:rPr>
              <a:t> </a:t>
            </a:r>
            <a:r>
              <a:rPr lang="en-GB" dirty="0" err="1">
                <a:cs typeface="Arial"/>
              </a:rPr>
              <a:t>haben</a:t>
            </a:r>
            <a:r>
              <a:rPr lang="en-GB" dirty="0">
                <a:cs typeface="Arial"/>
              </a:rPr>
              <a:t> </a:t>
            </a:r>
            <a:r>
              <a:rPr lang="en-GB" dirty="0" err="1">
                <a:cs typeface="Arial"/>
              </a:rPr>
              <a:t>eine</a:t>
            </a:r>
            <a:r>
              <a:rPr lang="en-GB" dirty="0">
                <a:cs typeface="Arial"/>
              </a:rPr>
              <a:t> </a:t>
            </a:r>
            <a:r>
              <a:rPr lang="en-GB" dirty="0" err="1">
                <a:cs typeface="Arial"/>
              </a:rPr>
              <a:t>höhere</a:t>
            </a:r>
            <a:r>
              <a:rPr lang="en-GB" dirty="0">
                <a:cs typeface="Arial"/>
              </a:rPr>
              <a:t> </a:t>
            </a:r>
            <a:r>
              <a:rPr lang="en-GB" dirty="0" err="1">
                <a:cs typeface="Arial"/>
              </a:rPr>
              <a:t>Wasseraufnahmekapazität</a:t>
            </a:r>
            <a:r>
              <a:rPr lang="en-GB" dirty="0">
                <a:cs typeface="Arial"/>
              </a:rPr>
              <a:t> und </a:t>
            </a:r>
            <a:r>
              <a:rPr lang="en-GB" dirty="0" err="1">
                <a:cs typeface="Arial"/>
              </a:rPr>
              <a:t>können</a:t>
            </a:r>
            <a:r>
              <a:rPr lang="en-GB" dirty="0">
                <a:cs typeface="Arial"/>
              </a:rPr>
              <a:t> </a:t>
            </a:r>
            <a:r>
              <a:rPr lang="en-GB" dirty="0" err="1">
                <a:cs typeface="Arial"/>
              </a:rPr>
              <a:t>bei</a:t>
            </a:r>
            <a:r>
              <a:rPr lang="en-GB" dirty="0">
                <a:cs typeface="Arial"/>
              </a:rPr>
              <a:t> </a:t>
            </a:r>
            <a:r>
              <a:rPr lang="en-GB" dirty="0" err="1">
                <a:cs typeface="Arial"/>
              </a:rPr>
              <a:t>Trockenphasen</a:t>
            </a:r>
            <a:r>
              <a:rPr lang="en-GB" dirty="0">
                <a:cs typeface="Arial"/>
              </a:rPr>
              <a:t> die </a:t>
            </a:r>
            <a:r>
              <a:rPr lang="en-GB" dirty="0" err="1">
                <a:cs typeface="Arial"/>
              </a:rPr>
              <a:t>Pflanzen</a:t>
            </a:r>
            <a:r>
              <a:rPr lang="en-GB" dirty="0">
                <a:cs typeface="Arial"/>
              </a:rPr>
              <a:t> </a:t>
            </a:r>
            <a:r>
              <a:rPr lang="en-GB" dirty="0" err="1">
                <a:cs typeface="Arial"/>
              </a:rPr>
              <a:t>etwas</a:t>
            </a:r>
            <a:r>
              <a:rPr lang="en-GB" dirty="0">
                <a:cs typeface="Arial"/>
              </a:rPr>
              <a:t> </a:t>
            </a:r>
            <a:r>
              <a:rPr lang="en-GB" dirty="0" err="1">
                <a:cs typeface="Arial"/>
              </a:rPr>
              <a:t>länger</a:t>
            </a:r>
            <a:r>
              <a:rPr lang="en-GB" dirty="0">
                <a:cs typeface="Arial"/>
              </a:rPr>
              <a:t> </a:t>
            </a:r>
            <a:r>
              <a:rPr lang="en-GB" dirty="0" err="1">
                <a:cs typeface="Arial"/>
              </a:rPr>
              <a:t>mit</a:t>
            </a:r>
            <a:r>
              <a:rPr lang="en-GB" dirty="0">
                <a:cs typeface="Arial"/>
              </a:rPr>
              <a:t> Wasser </a:t>
            </a:r>
            <a:r>
              <a:rPr lang="en-GB" dirty="0" err="1">
                <a:cs typeface="Arial"/>
              </a:rPr>
              <a:t>versorgen</a:t>
            </a:r>
            <a:endParaRPr lang="en-GB" dirty="0">
              <a:cs typeface="Arial"/>
            </a:endParaRPr>
          </a:p>
          <a:p>
            <a:pPr marL="808038" lvl="1" indent="-342900">
              <a:spcAft>
                <a:spcPts val="600"/>
              </a:spcAft>
              <a:buFont typeface="Courier New"/>
              <a:buChar char="o"/>
              <a:defRPr/>
            </a:pPr>
            <a:r>
              <a:rPr lang="en-GB" dirty="0" err="1">
                <a:cs typeface="Arial"/>
              </a:rPr>
              <a:t>Höhere</a:t>
            </a:r>
            <a:r>
              <a:rPr lang="en-GB" dirty="0">
                <a:cs typeface="Arial"/>
              </a:rPr>
              <a:t> </a:t>
            </a:r>
            <a:r>
              <a:rPr lang="en-GB" dirty="0" err="1">
                <a:cs typeface="Arial"/>
              </a:rPr>
              <a:t>biologische</a:t>
            </a:r>
            <a:r>
              <a:rPr lang="en-GB" dirty="0">
                <a:cs typeface="Arial"/>
              </a:rPr>
              <a:t> </a:t>
            </a:r>
            <a:r>
              <a:rPr lang="en-GB" dirty="0" err="1">
                <a:cs typeface="Arial"/>
              </a:rPr>
              <a:t>Aktivität</a:t>
            </a:r>
            <a:endParaRPr lang="en-GB" dirty="0">
              <a:cs typeface="Arial"/>
            </a:endParaRPr>
          </a:p>
          <a:p>
            <a:pPr marL="808038" lvl="1" indent="-342900">
              <a:spcAft>
                <a:spcPts val="600"/>
              </a:spcAft>
              <a:buFont typeface="Courier New"/>
              <a:buChar char="o"/>
              <a:defRPr/>
            </a:pPr>
            <a:r>
              <a:rPr lang="en-GB" dirty="0" err="1">
                <a:cs typeface="Arial"/>
              </a:rPr>
              <a:t>Erosionsminderung</a:t>
            </a:r>
            <a:endParaRPr lang="en-GB" dirty="0">
              <a:cs typeface="Arial"/>
            </a:endParaRPr>
          </a:p>
          <a:p>
            <a:pPr marL="808038" lvl="1" indent="-342900">
              <a:spcAft>
                <a:spcPts val="600"/>
              </a:spcAft>
              <a:buFont typeface="Courier New"/>
              <a:buChar char="o"/>
              <a:defRPr/>
            </a:pPr>
            <a:r>
              <a:rPr lang="en-GB" dirty="0" err="1">
                <a:cs typeface="Arial"/>
              </a:rPr>
              <a:t>Höhere</a:t>
            </a:r>
            <a:r>
              <a:rPr lang="en-GB" dirty="0">
                <a:cs typeface="Arial"/>
              </a:rPr>
              <a:t> </a:t>
            </a:r>
            <a:r>
              <a:rPr lang="en-GB" dirty="0" err="1">
                <a:cs typeface="Arial"/>
              </a:rPr>
              <a:t>Tragfähigkeit</a:t>
            </a:r>
            <a:r>
              <a:rPr lang="en-GB" dirty="0">
                <a:cs typeface="Arial"/>
              </a:rPr>
              <a:t>, </a:t>
            </a:r>
            <a:r>
              <a:rPr lang="en-GB" dirty="0" err="1">
                <a:cs typeface="Arial"/>
              </a:rPr>
              <a:t>geringe</a:t>
            </a:r>
            <a:r>
              <a:rPr lang="en-GB" dirty="0">
                <a:cs typeface="Arial"/>
              </a:rPr>
              <a:t> </a:t>
            </a:r>
            <a:r>
              <a:rPr lang="en-GB" dirty="0" err="1">
                <a:cs typeface="Arial"/>
              </a:rPr>
              <a:t>Verdichtungsgefahr</a:t>
            </a:r>
            <a:endParaRPr lang="en-GB" dirty="0">
              <a:cs typeface="Arial"/>
            </a:endParaRPr>
          </a:p>
          <a:p>
            <a:pPr marL="0" marR="0" lvl="0" indent="0" algn="l" defTabSz="914400">
              <a:lnSpc>
                <a:spcPct val="100000"/>
              </a:lnSpc>
              <a:spcBef>
                <a:spcPts val="0"/>
              </a:spcBef>
              <a:spcAft>
                <a:spcPts val="0"/>
              </a:spcAft>
              <a:buClrTx/>
              <a:buSzTx/>
              <a:buFontTx/>
              <a:buNone/>
              <a:defRPr/>
            </a:pPr>
            <a:endParaRPr lang="de-DE" dirty="0">
              <a:latin typeface="Arial"/>
            </a:endParaRPr>
          </a:p>
          <a:p>
            <a:pPr marL="0" marR="0" lvl="0" indent="0" algn="l" defTabSz="914400">
              <a:lnSpc>
                <a:spcPct val="100000"/>
              </a:lnSpc>
              <a:spcBef>
                <a:spcPts val="0"/>
              </a:spcBef>
              <a:spcAft>
                <a:spcPts val="0"/>
              </a:spcAft>
              <a:buClrTx/>
              <a:buSzTx/>
              <a:buFontTx/>
              <a:buNone/>
              <a:defRPr/>
            </a:pPr>
            <a:endParaRPr lang="de-DE" dirty="0">
              <a:latin typeface="Arial"/>
            </a:endParaRPr>
          </a:p>
          <a:p>
            <a:pPr marL="0" marR="0" lvl="0" indent="0" algn="l" defTabSz="914400">
              <a:lnSpc>
                <a:spcPct val="100000"/>
              </a:lnSpc>
              <a:spcBef>
                <a:spcPts val="0"/>
              </a:spcBef>
              <a:spcAft>
                <a:spcPts val="0"/>
              </a:spcAft>
              <a:buClrTx/>
              <a:buSzTx/>
              <a:buFontTx/>
              <a:buNone/>
              <a:defRPr/>
            </a:pPr>
            <a:endParaRPr lang="de-DE" dirty="0">
              <a:latin typeface="Arial"/>
            </a:endParaRPr>
          </a:p>
          <a:p>
            <a:pPr marL="0" marR="0" lvl="0" indent="0" algn="l" defTabSz="914400">
              <a:lnSpc>
                <a:spcPct val="100000"/>
              </a:lnSpc>
              <a:spcBef>
                <a:spcPts val="0"/>
              </a:spcBef>
              <a:spcAft>
                <a:spcPts val="0"/>
              </a:spcAft>
              <a:buClrTx/>
              <a:buSzTx/>
              <a:buFontTx/>
              <a:buNone/>
              <a:defRPr/>
            </a:pPr>
            <a:r>
              <a:rPr lang="de-DE" dirty="0">
                <a:latin typeface="Arial"/>
              </a:rPr>
              <a:t>Umsetzung erfordert Auflockerung der Fruchtfolge: Blatt-Halmfrucht, Sommerung-Winterung ! Auch die </a:t>
            </a:r>
            <a:r>
              <a:rPr lang="de-DE" dirty="0" err="1">
                <a:latin typeface="Arial"/>
              </a:rPr>
              <a:t>Mulchschicht</a:t>
            </a:r>
            <a:r>
              <a:rPr lang="de-DE" dirty="0">
                <a:latin typeface="Arial"/>
              </a:rPr>
              <a:t> hat erheblichen Einfluss auf die o.g. Punkte</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55</a:t>
            </a:fld>
            <a:endParaRPr lang="de-DE"/>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i="1" dirty="0">
                <a:latin typeface="Arial"/>
              </a:rPr>
              <a:t>Sammeln Sie gemeinsam diverse Maßnahmen, zur Verbesserung der Bodenstruktur.</a:t>
            </a:r>
          </a:p>
          <a:p>
            <a:pPr>
              <a:defRPr/>
            </a:pPr>
            <a:endParaRPr lang="de-DE"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sz="1200" dirty="0"/>
              <a:t>(30.11.2020)</a:t>
            </a: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56</a:t>
            </a:fld>
            <a:endParaRPr lang="de-DE"/>
          </a:p>
        </p:txBody>
      </p:sp>
    </p:spTree>
    <p:extLst>
      <p:ext uri="{BB962C8B-B14F-4D97-AF65-F5344CB8AC3E}">
        <p14:creationId xmlns:p14="http://schemas.microsoft.com/office/powerpoint/2010/main" val="3710998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Weitere Anpassungsmaßnahmen werden in verschiedenen GeNIAL-Unterrichtseinheiten näher beleuchtet, z.B. Anbauplanung, Agroforst…</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57</a:t>
            </a:fld>
            <a:endParaRPr lang="de-DE"/>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Arial"/>
              <a:buNone/>
              <a:defRPr/>
            </a:pPr>
            <a:r>
              <a:rPr lang="fr-FR" sz="1200" i="1" dirty="0" err="1">
                <a:latin typeface="Arial"/>
                <a:ea typeface="Calibri"/>
                <a:cs typeface="Arial"/>
              </a:rPr>
              <a:t>Untersaat</a:t>
            </a:r>
            <a:r>
              <a:rPr lang="fr-FR" sz="1200" i="1" dirty="0">
                <a:latin typeface="Arial"/>
                <a:ea typeface="Calibri"/>
                <a:cs typeface="Arial"/>
              </a:rPr>
              <a:t> </a:t>
            </a:r>
            <a:r>
              <a:rPr lang="fr-FR" sz="1200" i="1" dirty="0" err="1">
                <a:latin typeface="Arial"/>
                <a:ea typeface="Calibri"/>
                <a:cs typeface="Arial"/>
              </a:rPr>
              <a:t>als</a:t>
            </a:r>
            <a:r>
              <a:rPr lang="fr-FR" sz="1200" i="1" dirty="0">
                <a:latin typeface="Arial"/>
                <a:ea typeface="Calibri"/>
                <a:cs typeface="Arial"/>
              </a:rPr>
              <a:t> </a:t>
            </a:r>
            <a:r>
              <a:rPr lang="fr-FR" sz="1200" i="1" dirty="0" err="1">
                <a:latin typeface="Arial"/>
                <a:ea typeface="Calibri"/>
                <a:cs typeface="Arial"/>
              </a:rPr>
              <a:t>ein</a:t>
            </a:r>
            <a:r>
              <a:rPr lang="fr-FR" sz="1200" i="1" dirty="0">
                <a:latin typeface="Arial"/>
                <a:ea typeface="Calibri"/>
                <a:cs typeface="+mn-cs"/>
              </a:rPr>
              <a:t> </a:t>
            </a:r>
            <a:r>
              <a:rPr lang="fr-FR" sz="1200" i="1" dirty="0" err="1">
                <a:latin typeface="Arial"/>
                <a:ea typeface="Calibri"/>
                <a:cs typeface="+mn-cs"/>
              </a:rPr>
              <a:t>Beispiel</a:t>
            </a:r>
            <a:r>
              <a:rPr lang="fr-FR" sz="1200" i="1" dirty="0">
                <a:latin typeface="Arial"/>
                <a:ea typeface="Calibri"/>
                <a:cs typeface="+mn-cs"/>
              </a:rPr>
              <a:t> </a:t>
            </a:r>
            <a:r>
              <a:rPr lang="fr-FR" sz="1200" i="1" dirty="0" err="1">
                <a:latin typeface="Arial"/>
                <a:ea typeface="Calibri"/>
                <a:cs typeface="+mn-cs"/>
              </a:rPr>
              <a:t>zur</a:t>
            </a:r>
            <a:r>
              <a:rPr lang="fr-FR" sz="1200" i="1" dirty="0">
                <a:latin typeface="Arial"/>
                <a:ea typeface="Calibri"/>
                <a:cs typeface="+mn-cs"/>
              </a:rPr>
              <a:t> </a:t>
            </a:r>
            <a:r>
              <a:rPr lang="fr-FR" sz="1200" i="1" dirty="0" err="1">
                <a:latin typeface="Arial"/>
                <a:ea typeface="Calibri"/>
                <a:cs typeface="+mn-cs"/>
              </a:rPr>
              <a:t>Verbesserung</a:t>
            </a:r>
            <a:r>
              <a:rPr lang="fr-FR" sz="1200" i="1" dirty="0">
                <a:latin typeface="Arial"/>
                <a:ea typeface="Calibri"/>
                <a:cs typeface="+mn-cs"/>
              </a:rPr>
              <a:t> der </a:t>
            </a:r>
            <a:r>
              <a:rPr lang="fr-FR" sz="1200" i="1" dirty="0" err="1">
                <a:latin typeface="Arial"/>
                <a:ea typeface="Calibri"/>
                <a:cs typeface="+mn-cs"/>
              </a:rPr>
              <a:t>Bodenstruktur</a:t>
            </a:r>
            <a:r>
              <a:rPr lang="fr-FR" sz="1200" i="1" dirty="0">
                <a:latin typeface="Arial"/>
                <a:ea typeface="Calibri"/>
                <a:cs typeface="+mn-cs"/>
              </a:rPr>
              <a:t>:</a:t>
            </a:r>
            <a:endParaRPr lang="fr-FR" sz="1200" i="1" dirty="0">
              <a:latin typeface="Arial"/>
              <a:ea typeface="Calibri"/>
              <a:cs typeface="Arial"/>
            </a:endParaRPr>
          </a:p>
          <a:p>
            <a:pPr marL="0" marR="0" indent="0" algn="l" defTabSz="914400">
              <a:lnSpc>
                <a:spcPct val="100000"/>
              </a:lnSpc>
              <a:spcBef>
                <a:spcPts val="0"/>
              </a:spcBef>
              <a:spcAft>
                <a:spcPts val="0"/>
              </a:spcAft>
              <a:buClrTx/>
              <a:buSzTx/>
              <a:buFont typeface="Arial"/>
              <a:buNone/>
              <a:defRPr/>
            </a:pPr>
            <a:endParaRPr lang="fr-FR" sz="1200" dirty="0">
              <a:latin typeface="Arial"/>
              <a:ea typeface="Calibri"/>
              <a:cs typeface="Arial"/>
            </a:endParaRPr>
          </a:p>
          <a:p>
            <a:pPr marL="0" marR="0" indent="0" algn="l" defTabSz="914400">
              <a:lnSpc>
                <a:spcPct val="100000"/>
              </a:lnSpc>
              <a:spcBef>
                <a:spcPts val="0"/>
              </a:spcBef>
              <a:spcAft>
                <a:spcPts val="0"/>
              </a:spcAft>
              <a:buClrTx/>
              <a:buSzTx/>
              <a:buFont typeface="Arial"/>
              <a:buNone/>
              <a:defRPr/>
            </a:pPr>
            <a:r>
              <a:rPr lang="fr-FR" sz="1200" dirty="0">
                <a:latin typeface="Arial"/>
                <a:ea typeface="Calibri"/>
                <a:cs typeface="Arial"/>
              </a:rPr>
              <a:t>Um </a:t>
            </a:r>
            <a:r>
              <a:rPr lang="fr-FR" sz="1200" dirty="0" err="1">
                <a:latin typeface="Arial"/>
                <a:ea typeface="Calibri"/>
                <a:cs typeface="Arial"/>
              </a:rPr>
              <a:t>eine</a:t>
            </a:r>
            <a:r>
              <a:rPr lang="fr-FR" sz="1200" dirty="0">
                <a:latin typeface="Arial"/>
                <a:ea typeface="Calibri"/>
                <a:cs typeface="Arial"/>
              </a:rPr>
              <a:t> </a:t>
            </a:r>
            <a:r>
              <a:rPr lang="fr-FR" sz="1200" dirty="0" err="1">
                <a:latin typeface="Arial"/>
                <a:ea typeface="Calibri"/>
                <a:cs typeface="Arial"/>
              </a:rPr>
              <a:t>möglichst</a:t>
            </a:r>
            <a:r>
              <a:rPr lang="fr-FR" sz="1200" dirty="0">
                <a:latin typeface="Arial"/>
                <a:ea typeface="Calibri"/>
                <a:cs typeface="Arial"/>
              </a:rPr>
              <a:t> </a:t>
            </a:r>
            <a:r>
              <a:rPr lang="fr-FR" sz="1200" dirty="0" err="1">
                <a:latin typeface="Arial"/>
                <a:ea typeface="Calibri"/>
                <a:cs typeface="Arial"/>
              </a:rPr>
              <a:t>durchgehende</a:t>
            </a:r>
            <a:r>
              <a:rPr lang="fr-FR" sz="1200" dirty="0">
                <a:latin typeface="Arial"/>
                <a:ea typeface="Calibri"/>
                <a:cs typeface="Arial"/>
              </a:rPr>
              <a:t> </a:t>
            </a:r>
            <a:r>
              <a:rPr lang="fr-FR" sz="1200" dirty="0" err="1">
                <a:latin typeface="Arial"/>
                <a:ea typeface="Calibri"/>
                <a:cs typeface="Arial"/>
              </a:rPr>
              <a:t>Bodenbedeckung</a:t>
            </a:r>
            <a:r>
              <a:rPr lang="fr-FR" sz="1200" dirty="0">
                <a:latin typeface="Arial"/>
                <a:ea typeface="Calibri"/>
                <a:cs typeface="Arial"/>
              </a:rPr>
              <a:t> </a:t>
            </a:r>
            <a:r>
              <a:rPr lang="fr-FR" sz="1200" dirty="0" err="1">
                <a:latin typeface="Arial"/>
                <a:ea typeface="Calibri"/>
                <a:cs typeface="Arial"/>
              </a:rPr>
              <a:t>zwischen</a:t>
            </a:r>
            <a:r>
              <a:rPr lang="fr-FR" sz="1200" dirty="0">
                <a:latin typeface="Arial"/>
                <a:ea typeface="Calibri"/>
                <a:cs typeface="Arial"/>
              </a:rPr>
              <a:t> den </a:t>
            </a:r>
            <a:r>
              <a:rPr lang="fr-FR" sz="1200" dirty="0" err="1">
                <a:latin typeface="Arial"/>
                <a:ea typeface="Calibri"/>
                <a:cs typeface="Arial"/>
              </a:rPr>
              <a:t>Hauptkulturen</a:t>
            </a:r>
            <a:r>
              <a:rPr lang="fr-FR" sz="1200" dirty="0">
                <a:latin typeface="Arial"/>
                <a:ea typeface="Calibri"/>
                <a:cs typeface="Arial"/>
              </a:rPr>
              <a:t> </a:t>
            </a:r>
            <a:r>
              <a:rPr lang="fr-FR" sz="1200" dirty="0" err="1">
                <a:latin typeface="Arial"/>
                <a:ea typeface="Calibri"/>
                <a:cs typeface="Arial"/>
              </a:rPr>
              <a:t>zu</a:t>
            </a:r>
            <a:r>
              <a:rPr lang="fr-FR" sz="1200" dirty="0">
                <a:latin typeface="Arial"/>
                <a:ea typeface="Calibri"/>
                <a:cs typeface="Arial"/>
              </a:rPr>
              <a:t> </a:t>
            </a:r>
            <a:r>
              <a:rPr lang="fr-FR" sz="1200" dirty="0" err="1">
                <a:latin typeface="Arial"/>
                <a:ea typeface="Calibri"/>
                <a:cs typeface="Arial"/>
              </a:rPr>
              <a:t>erreichen</a:t>
            </a:r>
            <a:r>
              <a:rPr lang="fr-FR" sz="1200" dirty="0">
                <a:latin typeface="Arial"/>
                <a:ea typeface="Calibri"/>
                <a:cs typeface="Arial"/>
              </a:rPr>
              <a:t>, </a:t>
            </a:r>
            <a:r>
              <a:rPr lang="de-DE" sz="1200" dirty="0">
                <a:latin typeface="Arial"/>
                <a:ea typeface="Calibri"/>
                <a:cs typeface="Arial"/>
              </a:rPr>
              <a:t>b</a:t>
            </a:r>
            <a:r>
              <a:rPr lang="fr-FR" sz="1200" dirty="0" err="1">
                <a:latin typeface="Arial"/>
                <a:ea typeface="Calibri"/>
                <a:cs typeface="Arial"/>
              </a:rPr>
              <a:t>esteht</a:t>
            </a:r>
            <a:r>
              <a:rPr lang="fr-FR" sz="1200" dirty="0">
                <a:latin typeface="Arial"/>
                <a:ea typeface="Calibri"/>
                <a:cs typeface="Arial"/>
              </a:rPr>
              <a:t> die </a:t>
            </a:r>
            <a:r>
              <a:rPr lang="fr-FR" sz="1200" dirty="0" err="1">
                <a:latin typeface="Arial"/>
                <a:ea typeface="Calibri"/>
                <a:cs typeface="Arial"/>
              </a:rPr>
              <a:t>Möglichkeit</a:t>
            </a:r>
            <a:r>
              <a:rPr lang="fr-FR" sz="1200" dirty="0">
                <a:latin typeface="Arial"/>
                <a:ea typeface="Calibri"/>
                <a:cs typeface="Arial"/>
              </a:rPr>
              <a:t>, in </a:t>
            </a:r>
            <a:r>
              <a:rPr lang="fr-FR" sz="1200" dirty="0" err="1">
                <a:latin typeface="Arial"/>
                <a:ea typeface="Calibri"/>
                <a:cs typeface="Arial"/>
              </a:rPr>
              <a:t>Winterkulturen</a:t>
            </a:r>
            <a:r>
              <a:rPr lang="fr-FR" sz="1200" dirty="0">
                <a:latin typeface="Arial"/>
                <a:ea typeface="Calibri"/>
                <a:cs typeface="Arial"/>
              </a:rPr>
              <a:t> </a:t>
            </a:r>
            <a:r>
              <a:rPr lang="fr-FR" sz="1200" dirty="0" err="1">
                <a:latin typeface="Arial"/>
                <a:ea typeface="Calibri"/>
                <a:cs typeface="Arial"/>
              </a:rPr>
              <a:t>eine</a:t>
            </a:r>
            <a:r>
              <a:rPr lang="fr-FR" sz="1200" dirty="0">
                <a:latin typeface="Arial"/>
                <a:ea typeface="Calibri"/>
                <a:cs typeface="Arial"/>
              </a:rPr>
              <a:t> </a:t>
            </a:r>
            <a:r>
              <a:rPr lang="fr-FR" sz="1200" dirty="0" err="1">
                <a:latin typeface="Arial"/>
                <a:ea typeface="Calibri"/>
                <a:cs typeface="Arial"/>
              </a:rPr>
              <a:t>Untersaat</a:t>
            </a:r>
            <a:r>
              <a:rPr lang="fr-FR" sz="1200" dirty="0">
                <a:latin typeface="Arial"/>
                <a:ea typeface="Calibri"/>
                <a:cs typeface="Arial"/>
              </a:rPr>
              <a:t> </a:t>
            </a:r>
            <a:r>
              <a:rPr lang="fr-FR" sz="1200" dirty="0" err="1">
                <a:latin typeface="Arial"/>
                <a:ea typeface="Calibri"/>
                <a:cs typeface="Arial"/>
              </a:rPr>
              <a:t>z.B</a:t>
            </a:r>
            <a:r>
              <a:rPr lang="fr-FR" sz="1200" dirty="0">
                <a:latin typeface="Arial"/>
                <a:ea typeface="Calibri"/>
                <a:cs typeface="Arial"/>
              </a:rPr>
              <a:t>. mit </a:t>
            </a:r>
            <a:r>
              <a:rPr lang="fr-FR" sz="1200" dirty="0" err="1">
                <a:latin typeface="Arial"/>
                <a:ea typeface="Calibri"/>
                <a:cs typeface="Arial"/>
              </a:rPr>
              <a:t>Weiß</a:t>
            </a:r>
            <a:r>
              <a:rPr lang="fr-FR" sz="1200" dirty="0">
                <a:latin typeface="Arial"/>
                <a:ea typeface="Calibri"/>
                <a:cs typeface="Arial"/>
              </a:rPr>
              <a:t>-, </a:t>
            </a:r>
            <a:r>
              <a:rPr lang="fr-FR" sz="1200" dirty="0" err="1">
                <a:latin typeface="Arial"/>
                <a:ea typeface="Calibri"/>
                <a:cs typeface="Arial"/>
              </a:rPr>
              <a:t>Schweden</a:t>
            </a:r>
            <a:r>
              <a:rPr lang="fr-FR" sz="1200" dirty="0">
                <a:latin typeface="Arial"/>
                <a:ea typeface="Calibri"/>
                <a:cs typeface="Arial"/>
              </a:rPr>
              <a:t>-, </a:t>
            </a:r>
            <a:r>
              <a:rPr lang="fr-FR" sz="1200" dirty="0" err="1">
                <a:latin typeface="Arial"/>
                <a:ea typeface="Calibri"/>
                <a:cs typeface="Arial"/>
              </a:rPr>
              <a:t>und</a:t>
            </a:r>
            <a:r>
              <a:rPr lang="fr-FR" sz="1200" dirty="0">
                <a:latin typeface="Arial"/>
                <a:ea typeface="Calibri"/>
                <a:cs typeface="Arial"/>
              </a:rPr>
              <a:t>/</a:t>
            </a:r>
            <a:r>
              <a:rPr lang="fr-FR" sz="1200" dirty="0" err="1">
                <a:latin typeface="Arial"/>
                <a:ea typeface="Calibri"/>
                <a:cs typeface="Arial"/>
              </a:rPr>
              <a:t>oder</a:t>
            </a:r>
            <a:r>
              <a:rPr lang="fr-FR" sz="1200" dirty="0">
                <a:latin typeface="Arial"/>
                <a:ea typeface="Calibri"/>
                <a:cs typeface="Arial"/>
              </a:rPr>
              <a:t> </a:t>
            </a:r>
            <a:r>
              <a:rPr lang="fr-FR" sz="1200" dirty="0" err="1">
                <a:latin typeface="Arial"/>
                <a:ea typeface="Calibri"/>
                <a:cs typeface="Arial"/>
              </a:rPr>
              <a:t>Inkarnatklee</a:t>
            </a:r>
            <a:r>
              <a:rPr lang="fr-FR" sz="1200" dirty="0">
                <a:latin typeface="Arial"/>
                <a:ea typeface="Calibri"/>
                <a:cs typeface="Arial"/>
              </a:rPr>
              <a:t> </a:t>
            </a:r>
            <a:r>
              <a:rPr lang="fr-FR" sz="1200" dirty="0" err="1">
                <a:latin typeface="Arial"/>
                <a:ea typeface="Calibri"/>
                <a:cs typeface="Arial"/>
              </a:rPr>
              <a:t>einzusäen</a:t>
            </a:r>
            <a:r>
              <a:rPr lang="fr-FR" sz="1200" dirty="0">
                <a:latin typeface="Arial"/>
                <a:ea typeface="Calibri"/>
                <a:cs typeface="Arial"/>
              </a:rPr>
              <a:t>. </a:t>
            </a:r>
            <a:endParaRPr lang="de-DE" sz="1200" dirty="0">
              <a:latin typeface="Arial"/>
              <a:ea typeface="Calibri"/>
              <a:cs typeface="Arial"/>
            </a:endParaRPr>
          </a:p>
          <a:p>
            <a:pPr marL="0" indent="0">
              <a:buFont typeface="Arial"/>
              <a:buNone/>
              <a:defRPr/>
            </a:pPr>
            <a:endParaRPr lang="de-DE" sz="1200" dirty="0"/>
          </a:p>
          <a:p>
            <a:pPr marL="0" indent="0">
              <a:buFont typeface="Arial"/>
              <a:buNone/>
              <a:defRPr/>
            </a:pPr>
            <a:r>
              <a:rPr lang="de-DE" sz="1200" dirty="0"/>
              <a:t>Gezielte Ausbringung zwischen den Reihen mit 10-15 kg /ha im Mais</a:t>
            </a:r>
            <a:endParaRPr lang="de-DE" sz="1200" b="0" dirty="0"/>
          </a:p>
          <a:p>
            <a:pPr marL="171450" indent="-171450">
              <a:buFont typeface="Arial"/>
              <a:buChar char="•"/>
              <a:defRPr/>
            </a:pPr>
            <a:endParaRPr lang="de-DE" sz="1200" b="0" dirty="0"/>
          </a:p>
          <a:p>
            <a:pPr marL="171450" indent="-171450">
              <a:buFont typeface="Arial"/>
              <a:buChar char="•"/>
              <a:defRPr/>
            </a:pPr>
            <a:r>
              <a:rPr lang="de-DE" sz="1200" b="0" dirty="0"/>
              <a:t>Boden durchwurzeln	-&gt; </a:t>
            </a:r>
            <a:r>
              <a:rPr lang="de-DE" sz="1200" dirty="0"/>
              <a:t>Je geringer der Anteil an Deutschem Weidelgras und je mehr stattdessen Welsches und Bastardweidelgras in den Mischungen ist, umso stattlicher ist auch der Aufwuchs. Doch unterirdisch zieht das Deutsche Weidelgras mit den anderen in etwa gleich. Das heißt: Die Durchwurzelung ist bei den Mischungen vergleichbar, die oberirdische Masse nicht.</a:t>
            </a:r>
            <a:endParaRPr dirty="0"/>
          </a:p>
          <a:p>
            <a:pPr marL="171450" indent="-171450">
              <a:buFont typeface="Arial"/>
              <a:buChar char="•"/>
              <a:defRPr/>
            </a:pPr>
            <a:r>
              <a:rPr lang="de-DE" sz="1200" b="0" dirty="0"/>
              <a:t>Stickstoff binden 	-&gt;</a:t>
            </a:r>
            <a:r>
              <a:rPr lang="de-DE" sz="1200" dirty="0"/>
              <a:t>Der geringere oberirdische Aufwuchs lässt sich leichter vor der nächsten Aussaat wieder umackern. Doch der </a:t>
            </a:r>
            <a:r>
              <a:rPr lang="de-DE" sz="1200" dirty="0" err="1"/>
              <a:t>mastigere</a:t>
            </a:r>
            <a:r>
              <a:rPr lang="de-DE" sz="1200" dirty="0"/>
              <a:t> Aufwuchs hat im Vergleich noch etwas mehr des Stickstoffs über den Winter transportiert. </a:t>
            </a:r>
            <a:r>
              <a:rPr lang="de-DE" sz="1200" b="0" u="none" dirty="0">
                <a:solidFill>
                  <a:schemeClr val="bg1"/>
                </a:solidFill>
              </a:rPr>
              <a:t>Geschätzt 40 bis 60 kg/ha haben die Gräser auf der Demonstrationsfläche bis dahin aufgenommen, das entspricht einem Wert von – grob gerechnet – 40 bis 60 Euro für den eingesparten Dünger und beinahe die Kosten der Untersaat. </a:t>
            </a:r>
            <a:br>
              <a:rPr lang="de-DE" sz="1200" b="0" u="none" dirty="0">
                <a:solidFill>
                  <a:schemeClr val="bg1"/>
                </a:solidFill>
              </a:rPr>
            </a:br>
            <a:r>
              <a:rPr lang="de-DE" sz="1200" dirty="0"/>
              <a:t>Die Untersaat sollte im folgenden März eingearbeitet werden. Dadurch ist das Gras bis zur </a:t>
            </a:r>
            <a:r>
              <a:rPr lang="de-DE" sz="1200" dirty="0" err="1"/>
              <a:t>Nmin</a:t>
            </a:r>
            <a:r>
              <a:rPr lang="de-DE" sz="1200" dirty="0"/>
              <a:t>-Untersuchung im Mai soweit umgesetzt, dass es bei der Beprobung erfasst wird und bei der Düngerplanung berücksichtigt werden kann.</a:t>
            </a:r>
            <a:endParaRPr dirty="0"/>
          </a:p>
          <a:p>
            <a:pPr marL="171450" indent="-171450">
              <a:buFont typeface="Arial"/>
              <a:buChar char="•"/>
              <a:defRPr/>
            </a:pPr>
            <a:r>
              <a:rPr lang="de-DE" sz="1200" b="0" dirty="0"/>
              <a:t>Regenwürmer füttern	-&gt; Siehe Durchwurzelung</a:t>
            </a:r>
            <a:endParaRPr dirty="0"/>
          </a:p>
          <a:p>
            <a:pPr marL="171450" indent="-171450">
              <a:buFont typeface="Arial"/>
              <a:buChar char="•"/>
              <a:defRPr/>
            </a:pPr>
            <a:r>
              <a:rPr lang="de-DE" sz="1200" b="0" dirty="0"/>
              <a:t>Wasser auf dem Feld halten -&gt; </a:t>
            </a:r>
            <a:r>
              <a:rPr lang="de-DE" sz="1200" dirty="0"/>
              <a:t>Dem Maisertrag schaden die Gräser nicht, da ihre Konkurrenzkraft erst nach der Ernte zum Zug kommt. Voraussetzung dafür ist, dass es genug Wasser gibt. 900 Liter durchschnittlicher Jahresniederschlag halten jedes Problem fern, </a:t>
            </a:r>
            <a:r>
              <a:rPr lang="de-DE" sz="1200" dirty="0" err="1"/>
              <a:t>erläuert</a:t>
            </a:r>
            <a:r>
              <a:rPr lang="de-DE" sz="1200" dirty="0"/>
              <a:t> Stadler. Bei 850 würde er es noch probieren, bei 750 es eher sein lassen.</a:t>
            </a:r>
            <a:br>
              <a:rPr lang="de-DE" sz="1200" dirty="0"/>
            </a:br>
            <a:r>
              <a:rPr lang="de-DE" sz="1200" dirty="0"/>
              <a:t>Untersaat kann helfen, Wasser aus Starkniederschlägen in den Boden zu leiten und Oberflächenabfluss zu verringern.</a:t>
            </a:r>
            <a:br>
              <a:rPr lang="de-DE" sz="1200" dirty="0"/>
            </a:br>
            <a:r>
              <a:rPr lang="de-DE" sz="1200" dirty="0"/>
              <a:t>Zudem wird nach der Ernte der Hauptfrucht das Wasser auf dem Feld gehalten.</a:t>
            </a:r>
          </a:p>
          <a:p>
            <a:pPr marL="171450" indent="-171450">
              <a:buFont typeface="Arial"/>
              <a:buChar char="•"/>
              <a:defRPr/>
            </a:pPr>
            <a:r>
              <a:rPr lang="de-DE" sz="1200" b="0" dirty="0"/>
              <a:t>Befahrbarkeit verbessern</a:t>
            </a:r>
            <a:endParaRPr dirty="0"/>
          </a:p>
          <a:p>
            <a:pPr marL="171450" indent="-171450">
              <a:buFont typeface="Arial"/>
              <a:buChar char="•"/>
              <a:defRPr/>
            </a:pPr>
            <a:r>
              <a:rPr lang="de-DE" sz="1200" b="0" dirty="0"/>
              <a:t>Boden bedeckt halten 	-&gt; Verhindert Kohlenstoffverluste, nutzt Sonnenenergie vgl. Photovoltaikanlage, verhindert Erosion</a:t>
            </a:r>
          </a:p>
          <a:p>
            <a:pPr marL="171450" indent="-171450">
              <a:buFont typeface="Arial"/>
              <a:buChar char="•"/>
              <a:defRPr/>
            </a:pPr>
            <a:r>
              <a:rPr lang="de-DE" sz="1200" b="0" dirty="0" err="1"/>
              <a:t>Greening</a:t>
            </a:r>
            <a:r>
              <a:rPr lang="de-DE" sz="1200" b="0" dirty="0"/>
              <a:t>-Vorgaben erfüllen   -&gt;Mit Untersaaten kann man </a:t>
            </a:r>
            <a:r>
              <a:rPr lang="de-DE" sz="1200" b="0" dirty="0" err="1"/>
              <a:t>Greeningauflagen</a:t>
            </a:r>
            <a:r>
              <a:rPr lang="de-DE" sz="1200" b="0" dirty="0"/>
              <a:t> erfüllen, allerdings nur mit reinen </a:t>
            </a:r>
            <a:r>
              <a:rPr lang="de-DE" sz="1200" b="0" dirty="0" err="1"/>
              <a:t>Gräsermischungen</a:t>
            </a:r>
            <a:r>
              <a:rPr lang="de-DE" sz="1200" b="0" dirty="0"/>
              <a:t>. Klee darf keiner darin enthalten sein. Eine schlüssige Begründung dafür gibt es nicht.</a:t>
            </a:r>
            <a:br>
              <a:rPr lang="de-DE" sz="1200" b="0" dirty="0"/>
            </a:br>
            <a:r>
              <a:rPr lang="de-DE" sz="1200" b="0" dirty="0"/>
              <a:t>Bis zum 15.2. stehen lassen</a:t>
            </a:r>
          </a:p>
          <a:p>
            <a:pPr marL="0" indent="0">
              <a:buFont typeface="Arial"/>
              <a:buNone/>
              <a:defRPr/>
            </a:pPr>
            <a:endParaRPr lang="de-DE" sz="1200" b="0" dirty="0"/>
          </a:p>
          <a:p>
            <a:pPr>
              <a:defRPr/>
            </a:pPr>
            <a:r>
              <a:rPr lang="de-DE" dirty="0">
                <a:latin typeface="Arial"/>
              </a:rPr>
              <a:t>Https://www.agrarheute.com/pflanze/mais/3-tipps-fuer-mais-untersaaten-533567</a:t>
            </a:r>
            <a:endParaRPr dirty="0"/>
          </a:p>
          <a:p>
            <a:pPr>
              <a:defRPr/>
            </a:pPr>
            <a:endParaRPr lang="de-DE" dirty="0"/>
          </a:p>
          <a:p>
            <a:pPr>
              <a:defRPr/>
            </a:pPr>
            <a:r>
              <a:rPr lang="de-DE" dirty="0"/>
              <a:t>„Max Stadler ist Berater vom Fachzentrum Agrarökologie am Pfaffenhofener Landwirtschaftsamt und demonstriert die Wirkung von </a:t>
            </a:r>
            <a:r>
              <a:rPr lang="de-DE" u="none" dirty="0"/>
              <a:t>Untersaaten</a:t>
            </a:r>
            <a:r>
              <a:rPr lang="de-DE" dirty="0"/>
              <a:t> für Regenwürmer ganz praktisch, indem er die Tiere mit einer Lösung an die Oberfläche treibt und zählt. Die Masse auf der Versuchsfläche ist immens: 158 g am Quadratmeter entspricht 1.580 kg am Hektar – drei Großvieheinheiten! Weil die Würmer nur etwa ein Viertel des Bodenlebens ausmachen, leben an diesem Feld etwa 12 GV je Hektar.</a:t>
            </a:r>
            <a:endParaRPr dirty="0"/>
          </a:p>
          <a:p>
            <a:pPr>
              <a:defRPr/>
            </a:pPr>
            <a:r>
              <a:rPr lang="de-DE" dirty="0"/>
              <a:t>Der Vergleich mit der </a:t>
            </a:r>
            <a:r>
              <a:rPr lang="de-DE" dirty="0" err="1"/>
              <a:t>unbegrünten</a:t>
            </a:r>
            <a:r>
              <a:rPr lang="de-DE" dirty="0"/>
              <a:t> Praxisfläche zeigt, wie viel an organischer Masse die Untersaaten gebildet haben. Doch man muss mit ihnen Geduld haben: Noch im Herbst enttäuscht der Aufwuchs regelmäßig, erst über den Winter und mit der beginnenden Vegetation im Frühjahr schieben die Gräser richtig an.</a:t>
            </a:r>
            <a:endParaRPr dirty="0"/>
          </a:p>
          <a:p>
            <a:pPr>
              <a:defRPr/>
            </a:pPr>
            <a:r>
              <a:rPr lang="de-DE" b="1" dirty="0"/>
              <a:t>1. Mischungen bei Untersaaten beachten </a:t>
            </a:r>
            <a:endParaRPr dirty="0"/>
          </a:p>
          <a:p>
            <a:pPr>
              <a:defRPr/>
            </a:pPr>
            <a:r>
              <a:rPr lang="de-DE" dirty="0"/>
              <a:t>Dabei gibt es Unterschiede zwischen den Mischungen. Je geringer der Anteil an Deutschem Weidelgras und je mehr stattdessen Welsches und Bastardweidelgras in den Mischungen ist, umso stattlicher ist auch der Aufwuchs. Doch unterirdisch zieht das Deutsche Weidelgras mit den anderen in etwa gleich. Das heißt: Die Durchwurzelung ist bei den Mischungen vergleichbar, die oberirdische Masse nicht.</a:t>
            </a:r>
            <a:endParaRPr dirty="0"/>
          </a:p>
          <a:p>
            <a:pPr>
              <a:defRPr/>
            </a:pPr>
            <a:r>
              <a:rPr lang="de-DE" dirty="0"/>
              <a:t>Das hat Vor- und Nachteile. Der geringere oberirdische Aufwuchs lässt sich leichter vor der nächsten Aussaat wieder umackern. Doch der </a:t>
            </a:r>
            <a:r>
              <a:rPr lang="de-DE" dirty="0" err="1"/>
              <a:t>mastigere</a:t>
            </a:r>
            <a:r>
              <a:rPr lang="de-DE" dirty="0"/>
              <a:t> Aufwuchs hat im Vergleich noch etwas mehr des Stickstoffs über den Winter transportiert. Geschätzt 40 bis 60 kg/ha haben die Gräser auf der Demonstrationsfläche bis dahin aufgenommen, das entspricht einem Wert von – grob gerechnet – 40 bis 60 Euro für den eingesparten Dünger und beinahe die Kosten der </a:t>
            </a:r>
            <a:r>
              <a:rPr lang="de-DE" u="none" dirty="0"/>
              <a:t>Untersaat</a:t>
            </a:r>
            <a:r>
              <a:rPr lang="de-DE" dirty="0"/>
              <a:t>.</a:t>
            </a:r>
            <a:endParaRPr dirty="0"/>
          </a:p>
          <a:p>
            <a:pPr>
              <a:defRPr/>
            </a:pPr>
            <a:r>
              <a:rPr lang="de-DE" b="1" dirty="0"/>
              <a:t>2. Untersaaten mit genügend Wasser versorgen </a:t>
            </a:r>
            <a:endParaRPr dirty="0"/>
          </a:p>
          <a:p>
            <a:pPr>
              <a:defRPr/>
            </a:pPr>
            <a:r>
              <a:rPr lang="de-DE" dirty="0"/>
              <a:t>Dem Maisertrag schaden die Gräser nicht, da ihre Konkurrenzkraft erst nach der Ernte zum Zug kommt. Voraussetzung dafür ist, dass es genug Wasser gibt. 900 Liter durchschnittlicher Jahresniederschlag halten jedes Problem fern, </a:t>
            </a:r>
            <a:r>
              <a:rPr lang="de-DE" dirty="0" err="1"/>
              <a:t>erläuert</a:t>
            </a:r>
            <a:r>
              <a:rPr lang="de-DE" dirty="0"/>
              <a:t> Stadler. Bei 850 würde er es noch probieren, bei 750 es eher sein lassen.</a:t>
            </a:r>
            <a:endParaRPr dirty="0"/>
          </a:p>
          <a:p>
            <a:pPr>
              <a:defRPr/>
            </a:pPr>
            <a:r>
              <a:rPr lang="de-DE" b="1" dirty="0"/>
              <a:t>3. Klee darf für </a:t>
            </a:r>
            <a:r>
              <a:rPr lang="de-DE" b="1" dirty="0" err="1"/>
              <a:t>Greening</a:t>
            </a:r>
            <a:r>
              <a:rPr lang="de-DE" b="1" dirty="0"/>
              <a:t> nicht mit gesät werden </a:t>
            </a:r>
            <a:endParaRPr dirty="0"/>
          </a:p>
          <a:p>
            <a:pPr>
              <a:defRPr/>
            </a:pPr>
            <a:r>
              <a:rPr lang="de-DE" dirty="0"/>
              <a:t>Mit </a:t>
            </a:r>
            <a:r>
              <a:rPr lang="de-DE" u="none" dirty="0"/>
              <a:t>Untersaaten</a:t>
            </a:r>
            <a:r>
              <a:rPr lang="de-DE" dirty="0"/>
              <a:t> kann man </a:t>
            </a:r>
            <a:r>
              <a:rPr lang="de-DE" dirty="0" err="1"/>
              <a:t>Greeningauflagen</a:t>
            </a:r>
            <a:r>
              <a:rPr lang="de-DE" dirty="0"/>
              <a:t> erfüllen, allerdings nur mit reinen </a:t>
            </a:r>
            <a:r>
              <a:rPr lang="de-DE" dirty="0" err="1"/>
              <a:t>Gräsermischungen</a:t>
            </a:r>
            <a:r>
              <a:rPr lang="de-DE" dirty="0"/>
              <a:t>. Klee darf keiner darin enthalten sein. Eine schlüssige Begründung dafür gibt es laut Stadler nicht.</a:t>
            </a:r>
            <a:endParaRPr dirty="0"/>
          </a:p>
          <a:p>
            <a:pPr>
              <a:defRPr/>
            </a:pPr>
            <a:endParaRPr lang="de-DE" dirty="0">
              <a:latin typeface="Arial"/>
            </a:endParaRPr>
          </a:p>
          <a:p>
            <a:pPr>
              <a:defRPr/>
            </a:pPr>
            <a:endParaRPr lang="de-DE" dirty="0">
              <a:latin typeface="Arial"/>
            </a:endParaRPr>
          </a:p>
          <a:p>
            <a:pPr>
              <a:defRPr/>
            </a:pPr>
            <a:r>
              <a:rPr lang="de-DE" dirty="0">
                <a:latin typeface="Arial"/>
              </a:rPr>
              <a:t>https://www.agrarheute.com/pflanze/mais/untersaat-mais-darauf-sollten-achten-537040</a:t>
            </a:r>
            <a:endParaRPr dirty="0"/>
          </a:p>
          <a:p>
            <a:pPr>
              <a:defRPr/>
            </a:pPr>
            <a:endParaRPr lang="de-DE" dirty="0">
              <a:latin typeface="Arial"/>
            </a:endParaRPr>
          </a:p>
          <a:p>
            <a:pPr>
              <a:defRPr/>
            </a:pPr>
            <a:r>
              <a:rPr lang="de-DE" b="1" dirty="0">
                <a:latin typeface="Arial"/>
              </a:rPr>
              <a:t>Getreide:</a:t>
            </a:r>
            <a:endParaRPr dirty="0"/>
          </a:p>
          <a:p>
            <a:pPr lvl="0">
              <a:defRPr/>
            </a:pPr>
            <a:r>
              <a:rPr lang="de-DE" dirty="0"/>
              <a:t>Weißklee in Sommergerste (alles andere würde zu hoch)</a:t>
            </a:r>
            <a:endParaRPr dirty="0"/>
          </a:p>
          <a:p>
            <a:pPr lvl="0">
              <a:defRPr/>
            </a:pPr>
            <a:r>
              <a:rPr lang="de-DE" dirty="0"/>
              <a:t>Kleegras in Roggen kein Problem</a:t>
            </a:r>
            <a:endParaRPr dirty="0"/>
          </a:p>
          <a:p>
            <a:pPr lvl="0">
              <a:defRPr/>
            </a:pPr>
            <a:endParaRPr lang="de-DE" dirty="0"/>
          </a:p>
          <a:p>
            <a:pPr lvl="0">
              <a:defRPr/>
            </a:pPr>
            <a:r>
              <a:rPr lang="de-DE" dirty="0"/>
              <a:t>Der </a:t>
            </a:r>
            <a:r>
              <a:rPr lang="de-DE" b="1" dirty="0"/>
              <a:t>Zeitpunkt der</a:t>
            </a:r>
            <a:r>
              <a:rPr lang="de-DE" dirty="0"/>
              <a:t> </a:t>
            </a:r>
            <a:r>
              <a:rPr lang="de-DE" b="1" dirty="0"/>
              <a:t>Einsaat</a:t>
            </a:r>
            <a:r>
              <a:rPr lang="de-DE" dirty="0"/>
              <a:t> ist zwischen Bestockung und Schossen des Getreides, meist nach dem zweiten </a:t>
            </a:r>
            <a:r>
              <a:rPr lang="de-DE" dirty="0" err="1"/>
              <a:t>Striegeldurchgang</a:t>
            </a:r>
            <a:r>
              <a:rPr lang="de-DE" dirty="0"/>
              <a:t>. Je früher sie erfolgt, desto sicherer ist sie. Allerdings ist danach ein Striegeln zur Unkrautregulierung oder Ankurbelung der Mineralisation nicht mehr möglich. Je geringer der Unkrautdruck und je wüchsiger der Bestand, desto eher kann und soll die Untersaat ausgebracht werden. </a:t>
            </a:r>
            <a:endParaRPr dirty="0"/>
          </a:p>
          <a:p>
            <a:pPr lvl="0">
              <a:defRPr/>
            </a:pPr>
            <a:endParaRPr lang="de-DE" dirty="0"/>
          </a:p>
          <a:p>
            <a:pPr lvl="0">
              <a:defRPr/>
            </a:pPr>
            <a:r>
              <a:rPr lang="de-DE" dirty="0"/>
              <a:t>Einsaat kombiniert mit </a:t>
            </a:r>
            <a:r>
              <a:rPr lang="de-DE" dirty="0" err="1"/>
              <a:t>Schneckenkornstreuer</a:t>
            </a:r>
            <a:r>
              <a:rPr lang="de-DE" dirty="0"/>
              <a:t> im Frontanbau oder Düngerstreuer (bei „kurzfristigen“ Untersaaten, Kleesämereien)</a:t>
            </a:r>
          </a:p>
          <a:p>
            <a:pPr lvl="0">
              <a:defRPr/>
            </a:pPr>
            <a:endParaRPr lang="de-DE" dirty="0"/>
          </a:p>
          <a:p>
            <a:pPr lvl="0">
              <a:defRPr/>
            </a:pPr>
            <a:r>
              <a:rPr lang="de-DE" dirty="0"/>
              <a:t>Die Untersaat kann gerade in Getreidebeständen ein geschicktes Regulativ sein. Wenn aufgrund ungünstiger Rahmenbedingungen, die meist nicht in der Hand des Landwirts liegen, sich etwas dünnere Bestände entwickeln, kann sich die Untersaat um so üppiger entwickeln und damit der Folgefrucht deutlich bessere Startbedingungen mit auf den Weg geben. Der schwächere Ertrag des einen Jahres kann so im nächsten wieder ausgeglichen werden. </a:t>
            </a:r>
            <a:r>
              <a:rPr lang="de-DE" sz="1400" dirty="0">
                <a:solidFill>
                  <a:schemeClr val="tx1"/>
                </a:solidFill>
                <a:latin typeface="Arial"/>
                <a:ea typeface="ＭＳ Ｐゴシック"/>
                <a:cs typeface="ＭＳ Ｐゴシック"/>
              </a:rPr>
              <a:t> </a:t>
            </a:r>
            <a:endParaRPr dirty="0"/>
          </a:p>
          <a:p>
            <a:pPr>
              <a:defRPr/>
            </a:pPr>
            <a:endParaRPr lang="de-DE" dirty="0">
              <a:latin typeface="Arial"/>
            </a:endParaRPr>
          </a:p>
          <a:p>
            <a:pPr>
              <a:defRPr/>
            </a:pPr>
            <a:r>
              <a:rPr lang="de-DE" dirty="0">
                <a:latin typeface="Arial"/>
              </a:rPr>
              <a:t>https://www.oekolandbau.de/erzeuger/pflanzenbau/spezieller-pflanzenbau/zwischenfruechte/untersaaten/</a:t>
            </a:r>
            <a:endParaRPr dirty="0"/>
          </a:p>
          <a:p>
            <a:pPr>
              <a:defRPr/>
            </a:pPr>
            <a:endParaRPr lang="de-DE" dirty="0">
              <a:latin typeface="Arial"/>
            </a:endParaRP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58</a:t>
            </a:fld>
            <a:endParaRPr lang="de-DE"/>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baseline="0" dirty="0">
                <a:solidFill>
                  <a:schemeClr val="tx1"/>
                </a:solidFill>
                <a:latin typeface="+mn-lt"/>
                <a:ea typeface="+mn-ea"/>
                <a:cs typeface="+mn-cs"/>
              </a:rPr>
              <a:t>„Der Vorteil von Mischungen gegenüber Reinsaaten beruht zum einen auf den vielfältigen Wurzelausscheidungen der Einzelkomponenten, welche die Nahrungsgrundlage für das Bodenleben bilden. Somit werden die </a:t>
            </a:r>
            <a:r>
              <a:rPr lang="de-DE" sz="1200" b="1" i="0" u="none" strike="noStrike" baseline="0" dirty="0" err="1">
                <a:solidFill>
                  <a:schemeClr val="tx1"/>
                </a:solidFill>
                <a:latin typeface="+mn-lt"/>
                <a:ea typeface="+mn-ea"/>
                <a:cs typeface="+mn-cs"/>
              </a:rPr>
              <a:t>mikrobiel</a:t>
            </a:r>
            <a:r>
              <a:rPr lang="de-DE" sz="1200" b="1" i="0" u="none" strike="noStrike" baseline="0" dirty="0">
                <a:solidFill>
                  <a:schemeClr val="tx1"/>
                </a:solidFill>
                <a:latin typeface="+mn-lt"/>
                <a:ea typeface="+mn-ea"/>
                <a:cs typeface="+mn-cs"/>
              </a:rPr>
              <a:t>-le Aktivität</a:t>
            </a:r>
            <a:r>
              <a:rPr lang="de-DE" sz="1200" b="0" i="0" u="none" strike="noStrike" baseline="0" dirty="0">
                <a:solidFill>
                  <a:schemeClr val="tx1"/>
                </a:solidFill>
                <a:latin typeface="+mn-lt"/>
                <a:ea typeface="+mn-ea"/>
                <a:cs typeface="+mn-cs"/>
              </a:rPr>
              <a:t>, die </a:t>
            </a:r>
            <a:r>
              <a:rPr lang="de-DE" sz="1200" b="1" i="0" u="none" strike="noStrike" baseline="0" dirty="0">
                <a:solidFill>
                  <a:schemeClr val="tx1"/>
                </a:solidFill>
                <a:latin typeface="+mn-lt"/>
                <a:ea typeface="+mn-ea"/>
                <a:cs typeface="+mn-cs"/>
              </a:rPr>
              <a:t>Humusbildung </a:t>
            </a:r>
            <a:r>
              <a:rPr lang="de-DE" sz="1200" b="0" i="0" u="none" strike="noStrike" baseline="0" dirty="0">
                <a:solidFill>
                  <a:schemeClr val="tx1"/>
                </a:solidFill>
                <a:latin typeface="+mn-lt"/>
                <a:ea typeface="+mn-ea"/>
                <a:cs typeface="+mn-cs"/>
              </a:rPr>
              <a:t>sowie die Bildung von </a:t>
            </a:r>
            <a:r>
              <a:rPr lang="de-DE" sz="1200" b="1" i="0" u="none" strike="noStrike" baseline="0" dirty="0">
                <a:solidFill>
                  <a:schemeClr val="tx1"/>
                </a:solidFill>
                <a:latin typeface="+mn-lt"/>
                <a:ea typeface="+mn-ea"/>
                <a:cs typeface="+mn-cs"/>
              </a:rPr>
              <a:t>Ton-Humus-Komplexen </a:t>
            </a:r>
            <a:r>
              <a:rPr lang="de-DE" sz="1200" b="0" i="0" u="none" strike="noStrike" baseline="0" dirty="0">
                <a:solidFill>
                  <a:schemeClr val="tx1"/>
                </a:solidFill>
                <a:latin typeface="+mn-lt"/>
                <a:ea typeface="+mn-ea"/>
                <a:cs typeface="+mn-cs"/>
              </a:rPr>
              <a:t>verbessert. </a:t>
            </a:r>
          </a:p>
          <a:p>
            <a:r>
              <a:rPr lang="de-DE" sz="1200" b="0" i="0" u="none" strike="noStrike" baseline="0" dirty="0">
                <a:solidFill>
                  <a:schemeClr val="tx1"/>
                </a:solidFill>
                <a:latin typeface="+mn-lt"/>
                <a:ea typeface="+mn-ea"/>
                <a:cs typeface="+mn-cs"/>
              </a:rPr>
              <a:t>Zum anderen wird durch die Schaffung vielfältiger Wurzelkanäle der </a:t>
            </a:r>
            <a:r>
              <a:rPr lang="de-DE" sz="1200" b="1" i="0" u="none" strike="noStrike" baseline="0" dirty="0">
                <a:solidFill>
                  <a:schemeClr val="tx1"/>
                </a:solidFill>
                <a:latin typeface="+mn-lt"/>
                <a:ea typeface="+mn-ea"/>
                <a:cs typeface="+mn-cs"/>
              </a:rPr>
              <a:t>Wasserabfluss</a:t>
            </a:r>
            <a:r>
              <a:rPr lang="de-DE" sz="1200" b="0" i="0" u="none" strike="noStrike" baseline="0" dirty="0">
                <a:solidFill>
                  <a:schemeClr val="tx1"/>
                </a:solidFill>
                <a:latin typeface="+mn-lt"/>
                <a:ea typeface="+mn-ea"/>
                <a:cs typeface="+mn-cs"/>
              </a:rPr>
              <a:t>, die </a:t>
            </a:r>
            <a:r>
              <a:rPr lang="de-DE" sz="1200" b="1" i="0" u="none" strike="noStrike" baseline="0" dirty="0">
                <a:solidFill>
                  <a:schemeClr val="tx1"/>
                </a:solidFill>
                <a:latin typeface="+mn-lt"/>
                <a:ea typeface="+mn-ea"/>
                <a:cs typeface="+mn-cs"/>
              </a:rPr>
              <a:t>Durchlüftung </a:t>
            </a:r>
            <a:r>
              <a:rPr lang="de-DE" sz="1200" b="0" i="0" u="none" strike="noStrike" baseline="0" dirty="0">
                <a:solidFill>
                  <a:schemeClr val="tx1"/>
                </a:solidFill>
                <a:latin typeface="+mn-lt"/>
                <a:ea typeface="+mn-ea"/>
                <a:cs typeface="+mn-cs"/>
              </a:rPr>
              <a:t>und generell die </a:t>
            </a:r>
            <a:r>
              <a:rPr lang="de-DE" sz="1200" b="1" i="0" u="none" strike="noStrike" baseline="0" dirty="0">
                <a:solidFill>
                  <a:schemeClr val="tx1"/>
                </a:solidFill>
                <a:latin typeface="+mn-lt"/>
                <a:ea typeface="+mn-ea"/>
                <a:cs typeface="+mn-cs"/>
              </a:rPr>
              <a:t>Bodenstruktur </a:t>
            </a:r>
            <a:r>
              <a:rPr lang="de-DE" sz="1200" b="0" i="0" u="none" strike="noStrike" baseline="0" dirty="0">
                <a:solidFill>
                  <a:schemeClr val="tx1"/>
                </a:solidFill>
                <a:latin typeface="+mn-lt"/>
                <a:ea typeface="+mn-ea"/>
                <a:cs typeface="+mn-cs"/>
              </a:rPr>
              <a:t>verbessert. Durch die Verfügbarkeit von oberirdischer organischer Masse finden (…) </a:t>
            </a:r>
            <a:r>
              <a:rPr lang="de-DE" sz="1200" b="1" i="0" u="none" strike="noStrike" baseline="0" dirty="0">
                <a:solidFill>
                  <a:schemeClr val="tx1"/>
                </a:solidFill>
                <a:latin typeface="+mn-lt"/>
                <a:ea typeface="+mn-ea"/>
                <a:cs typeface="+mn-cs"/>
              </a:rPr>
              <a:t>Regenwürmer </a:t>
            </a:r>
            <a:r>
              <a:rPr lang="de-DE" sz="1200" b="0" i="0" u="none" strike="noStrike" baseline="0" dirty="0">
                <a:solidFill>
                  <a:schemeClr val="tx1"/>
                </a:solidFill>
                <a:latin typeface="+mn-lt"/>
                <a:ea typeface="+mn-ea"/>
                <a:cs typeface="+mn-cs"/>
              </a:rPr>
              <a:t>wieder eine Nahrungsgrundlage. (…) Die Fähigkeit verschiedener Begrünungspflanzen zur </a:t>
            </a:r>
            <a:r>
              <a:rPr lang="de-DE" sz="1200" b="1" i="0" u="none" strike="noStrike" baseline="0" dirty="0">
                <a:solidFill>
                  <a:schemeClr val="tx1"/>
                </a:solidFill>
                <a:latin typeface="+mn-lt"/>
                <a:ea typeface="+mn-ea"/>
                <a:cs typeface="+mn-cs"/>
              </a:rPr>
              <a:t>Mobilisierung festgelegter Nährstoffe </a:t>
            </a:r>
            <a:r>
              <a:rPr lang="de-DE" sz="1200" b="0" i="0" u="none" strike="noStrike" baseline="0" dirty="0">
                <a:solidFill>
                  <a:schemeClr val="tx1"/>
                </a:solidFill>
                <a:latin typeface="+mn-lt"/>
                <a:ea typeface="+mn-ea"/>
                <a:cs typeface="+mn-cs"/>
              </a:rPr>
              <a:t>ist ein weite-</a:t>
            </a:r>
            <a:r>
              <a:rPr lang="de-DE" sz="1200" b="0" i="0" u="none" strike="noStrike" baseline="0" dirty="0" err="1">
                <a:solidFill>
                  <a:schemeClr val="tx1"/>
                </a:solidFill>
                <a:latin typeface="+mn-lt"/>
                <a:ea typeface="+mn-ea"/>
                <a:cs typeface="+mn-cs"/>
              </a:rPr>
              <a:t>rer</a:t>
            </a:r>
            <a:r>
              <a:rPr lang="de-DE" sz="1200" b="0" i="0" u="none" strike="noStrike" baseline="0" dirty="0">
                <a:solidFill>
                  <a:schemeClr val="tx1"/>
                </a:solidFill>
                <a:latin typeface="+mn-lt"/>
                <a:ea typeface="+mn-ea"/>
                <a:cs typeface="+mn-cs"/>
              </a:rPr>
              <a:t> Vorteil der Mischungen, so wie auch die mögliche Förderung der </a:t>
            </a:r>
            <a:r>
              <a:rPr lang="de-DE" sz="1200" b="1" i="0" u="none" strike="noStrike" baseline="0" dirty="0" err="1">
                <a:solidFill>
                  <a:schemeClr val="tx1"/>
                </a:solidFill>
                <a:latin typeface="+mn-lt"/>
                <a:ea typeface="+mn-ea"/>
                <a:cs typeface="+mn-cs"/>
              </a:rPr>
              <a:t>Mykorrhizierung</a:t>
            </a:r>
            <a:r>
              <a:rPr lang="de-DE" sz="1200" b="1" i="0" u="none" strike="noStrike" baseline="0" dirty="0">
                <a:solidFill>
                  <a:schemeClr val="tx1"/>
                </a:solidFill>
                <a:latin typeface="+mn-lt"/>
                <a:ea typeface="+mn-ea"/>
                <a:cs typeface="+mn-cs"/>
              </a:rPr>
              <a:t> </a:t>
            </a:r>
            <a:r>
              <a:rPr lang="de-DE" sz="1200" b="0" i="0" u="none" strike="noStrike" baseline="0" dirty="0">
                <a:solidFill>
                  <a:schemeClr val="tx1"/>
                </a:solidFill>
                <a:latin typeface="+mn-lt"/>
                <a:ea typeface="+mn-ea"/>
                <a:cs typeface="+mn-cs"/>
              </a:rPr>
              <a:t>der Faserwurzeln des Spargels durch die Artenvielfalt einer intelligent kombinierten Pflanzengesellschaft. </a:t>
            </a:r>
          </a:p>
          <a:p>
            <a:r>
              <a:rPr lang="de-DE" sz="1200" b="0" i="0" u="none" strike="noStrike" baseline="0" dirty="0">
                <a:solidFill>
                  <a:schemeClr val="tx1"/>
                </a:solidFill>
                <a:latin typeface="+mn-lt"/>
                <a:ea typeface="+mn-ea"/>
                <a:cs typeface="+mn-cs"/>
              </a:rPr>
              <a:t>Nicht zuletzt setzen die Begrünungsmischungen Blühaspekte in unsere Landschaft, und stellen so einen Beitrag zur </a:t>
            </a:r>
            <a:r>
              <a:rPr lang="de-DE" sz="1200" b="1" i="0" u="none" strike="noStrike" baseline="0" dirty="0">
                <a:solidFill>
                  <a:schemeClr val="tx1"/>
                </a:solidFill>
                <a:latin typeface="+mn-lt"/>
                <a:ea typeface="+mn-ea"/>
                <a:cs typeface="+mn-cs"/>
              </a:rPr>
              <a:t>Biodiversität </a:t>
            </a:r>
            <a:r>
              <a:rPr lang="de-DE" sz="1200" b="0" i="0" u="none" strike="noStrike" baseline="0" dirty="0">
                <a:solidFill>
                  <a:schemeClr val="tx1"/>
                </a:solidFill>
                <a:latin typeface="+mn-lt"/>
                <a:ea typeface="+mn-ea"/>
                <a:cs typeface="+mn-cs"/>
              </a:rPr>
              <a:t>dar. Sie sind ein wertvoller Beitrag zur </a:t>
            </a:r>
            <a:r>
              <a:rPr lang="de-DE" sz="1200" b="1" i="0" u="none" strike="noStrike" baseline="0" dirty="0">
                <a:solidFill>
                  <a:schemeClr val="tx1"/>
                </a:solidFill>
                <a:latin typeface="+mn-lt"/>
                <a:ea typeface="+mn-ea"/>
                <a:cs typeface="+mn-cs"/>
              </a:rPr>
              <a:t>Imagepflege</a:t>
            </a:r>
            <a:r>
              <a:rPr lang="de-DE" sz="1200" b="0" i="0" u="none" strike="noStrike" baseline="0" dirty="0">
                <a:solidFill>
                  <a:schemeClr val="tx1"/>
                </a:solidFill>
                <a:latin typeface="+mn-lt"/>
                <a:ea typeface="+mn-ea"/>
                <a:cs typeface="+mn-cs"/>
              </a:rPr>
              <a:t>. In Zeiten in denen </a:t>
            </a:r>
            <a:r>
              <a:rPr lang="de-DE" sz="1200" b="0" i="1" u="none" strike="noStrike" baseline="0" dirty="0">
                <a:solidFill>
                  <a:schemeClr val="tx1"/>
                </a:solidFill>
                <a:latin typeface="+mn-lt"/>
                <a:ea typeface="+mn-ea"/>
                <a:cs typeface="+mn-cs"/>
              </a:rPr>
              <a:t>Monokulturen </a:t>
            </a:r>
            <a:r>
              <a:rPr lang="de-DE" sz="1200" b="0" i="0" u="none" strike="noStrike" baseline="0" dirty="0">
                <a:solidFill>
                  <a:schemeClr val="tx1"/>
                </a:solidFill>
                <a:latin typeface="+mn-lt"/>
                <a:ea typeface="+mn-ea"/>
                <a:cs typeface="+mn-cs"/>
              </a:rPr>
              <a:t>und </a:t>
            </a:r>
            <a:r>
              <a:rPr lang="de-DE" sz="1200" b="0" i="1" u="none" strike="noStrike" baseline="0" dirty="0">
                <a:solidFill>
                  <a:schemeClr val="tx1"/>
                </a:solidFill>
                <a:latin typeface="+mn-lt"/>
                <a:ea typeface="+mn-ea"/>
                <a:cs typeface="+mn-cs"/>
              </a:rPr>
              <a:t>Folienlandschaften </a:t>
            </a:r>
            <a:r>
              <a:rPr lang="de-DE" sz="1200" b="0" i="0" u="none" strike="noStrike" baseline="0" dirty="0">
                <a:solidFill>
                  <a:schemeClr val="tx1"/>
                </a:solidFill>
                <a:latin typeface="+mn-lt"/>
                <a:ea typeface="+mn-ea"/>
                <a:cs typeface="+mn-cs"/>
              </a:rPr>
              <a:t>durch die Presse thematisiert werden, stellen die Begrünungsmischungen eine Möglichkeit dar, durch positive Aspekte der Landschaftsgestaltung Aufmerksamkeit zu erhalten.“ </a:t>
            </a:r>
          </a:p>
          <a:p>
            <a:r>
              <a:rPr lang="de-DE" sz="1200" b="0" i="0" u="none" strike="noStrike" baseline="0" dirty="0">
                <a:solidFill>
                  <a:schemeClr val="tx1"/>
                </a:solidFill>
                <a:latin typeface="+mn-lt"/>
                <a:ea typeface="+mn-ea"/>
                <a:cs typeface="+mn-cs"/>
              </a:rPr>
              <a:t>(</a:t>
            </a:r>
            <a:r>
              <a:rPr lang="de-DE" sz="1200" b="1" i="0" u="none" strike="noStrike" baseline="0" dirty="0">
                <a:solidFill>
                  <a:schemeClr val="tx1"/>
                </a:solidFill>
                <a:latin typeface="+mn-lt"/>
                <a:ea typeface="+mn-ea"/>
                <a:cs typeface="+mn-cs"/>
              </a:rPr>
              <a:t>Hinweise für den Spargelanbau </a:t>
            </a:r>
            <a:r>
              <a:rPr lang="de-DE" sz="1200" b="0" i="0" u="none" strike="noStrike" baseline="0" dirty="0">
                <a:solidFill>
                  <a:schemeClr val="tx1"/>
                </a:solidFill>
                <a:latin typeface="+mn-lt"/>
                <a:ea typeface="+mn-ea"/>
                <a:cs typeface="+mn-cs"/>
              </a:rPr>
              <a:t>Anbauberatung, Landratsamt Karlsruhe, Landwirtschaftsamt Nr. 7/17) </a:t>
            </a:r>
            <a:r>
              <a:rPr lang="de-DE" sz="1200" b="0" i="1" u="none" strike="noStrike" baseline="0" dirty="0">
                <a:solidFill>
                  <a:schemeClr val="tx1"/>
                </a:solidFill>
                <a:latin typeface="+mn-lt"/>
                <a:ea typeface="+mn-ea"/>
                <a:cs typeface="+mn-cs"/>
              </a:rPr>
              <a:t>die Empfehlungen sind natürlich auch auf andere Kulturen übertragbar.</a:t>
            </a:r>
            <a:endParaRPr lang="de-DE" dirty="0">
              <a:latin typeface="Arial"/>
            </a:endParaRP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59</a:t>
            </a:fld>
            <a:endParaRPr lang="de-DE"/>
          </a:p>
        </p:txBody>
      </p:sp>
    </p:spTree>
    <p:extLst>
      <p:ext uri="{BB962C8B-B14F-4D97-AF65-F5344CB8AC3E}">
        <p14:creationId xmlns:p14="http://schemas.microsoft.com/office/powerpoint/2010/main" val="35756300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Hierzu  bedarf es einer angepassten Fruchtfolge mit Untersaaten, Ausgleich zwischen Halm-/Blatt bzw. Winter_/Sommerkulturen mit Zwischenfruchtanbau, auch zwischen Winterkulturen. </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60</a:t>
            </a:fld>
            <a:endParaRPr lang="de-DE"/>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 https://commons.wikimedia.org/wiki/File:Tuinboon_bontbloeiend.jpg (30.11.2020) </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61</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Bilder kennen wir. Im Sommer 2021 haben wir noch weit schlimmere gesehen.  </a:t>
            </a:r>
          </a:p>
          <a:p>
            <a:r>
              <a:rPr lang="de-DE" dirty="0"/>
              <a:t>Das Problem am Niederschlag ist, dass die Menge an Wasser, die gemessen wird, zunehmend als Starkniederschlag fällt. </a:t>
            </a:r>
          </a:p>
          <a:p>
            <a:r>
              <a:rPr lang="de-DE" dirty="0"/>
              <a:t>Die Starkniederschläge nehmen zu in Häufigkeit und Stärke.</a:t>
            </a:r>
          </a:p>
          <a:p>
            <a:r>
              <a:rPr lang="de-DE" dirty="0"/>
              <a:t>d.h. eine gleichbleibende Wassermenge an Sommerniederschlägen und eine Zunahme an Starkniederschlägen bedeutet, dass die Menge an pflanzenverfügbarem Wasser abnimmt, denn</a:t>
            </a:r>
          </a:p>
          <a:p>
            <a:r>
              <a:rPr lang="de-DE" dirty="0"/>
              <a:t>Bei Starkniederschlägen kann der Boden schnell verschlämmen, er versiegelt, kann das Wasser nicht mehr aufnehmen, das fließt ab und nimmt im schlimmsten Fall noch Boden in Form von Wassererosion mit.-&gt; </a:t>
            </a:r>
          </a:p>
        </p:txBody>
      </p:sp>
      <p:sp>
        <p:nvSpPr>
          <p:cNvPr id="4" name="Foliennummernplatzhalter 3"/>
          <p:cNvSpPr>
            <a:spLocks noGrp="1"/>
          </p:cNvSpPr>
          <p:nvPr>
            <p:ph type="sldNum" sz="quarter" idx="5"/>
          </p:nvPr>
        </p:nvSpPr>
        <p:spPr/>
        <p:txBody>
          <a:bodyPr/>
          <a:lstStyle/>
          <a:p>
            <a:fld id="{2B4B573A-7FCE-415E-A4AD-E9637DB1D213}" type="slidenum">
              <a:rPr lang="de-DE" smtClean="0"/>
              <a:t>8</a:t>
            </a:fld>
            <a:endParaRPr lang="de-DE"/>
          </a:p>
        </p:txBody>
      </p:sp>
    </p:spTree>
    <p:extLst>
      <p:ext uri="{BB962C8B-B14F-4D97-AF65-F5344CB8AC3E}">
        <p14:creationId xmlns:p14="http://schemas.microsoft.com/office/powerpoint/2010/main" val="2894195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fr-FR" sz="1200" dirty="0" err="1">
                <a:latin typeface="Arial"/>
                <a:ea typeface="Calibri"/>
                <a:cs typeface="Times New Roman"/>
              </a:rPr>
              <a:t>weiterer</a:t>
            </a:r>
            <a:r>
              <a:rPr lang="fr-FR" sz="1200" dirty="0">
                <a:latin typeface="Arial"/>
                <a:ea typeface="Calibri"/>
                <a:cs typeface="Times New Roman"/>
              </a:rPr>
              <a:t> </a:t>
            </a:r>
            <a:r>
              <a:rPr lang="fr-FR" sz="1200" dirty="0" err="1">
                <a:latin typeface="Arial"/>
                <a:ea typeface="Calibri"/>
                <a:cs typeface="Times New Roman"/>
              </a:rPr>
              <a:t>Kulturen</a:t>
            </a:r>
            <a:r>
              <a:rPr lang="fr-FR" sz="1200" dirty="0">
                <a:latin typeface="Arial"/>
                <a:ea typeface="Calibri"/>
                <a:cs typeface="Times New Roman"/>
              </a:rPr>
              <a:t> </a:t>
            </a:r>
            <a:r>
              <a:rPr lang="fr-FR" sz="1200" dirty="0" err="1">
                <a:latin typeface="Arial"/>
                <a:ea typeface="Calibri"/>
                <a:cs typeface="Times New Roman"/>
              </a:rPr>
              <a:t>wie</a:t>
            </a:r>
            <a:r>
              <a:rPr lang="fr-FR" sz="1200" dirty="0">
                <a:latin typeface="Arial"/>
                <a:ea typeface="Calibri"/>
                <a:cs typeface="Times New Roman"/>
              </a:rPr>
              <a:t> </a:t>
            </a:r>
            <a:r>
              <a:rPr lang="fr-FR" sz="1200" dirty="0" err="1">
                <a:latin typeface="Arial"/>
                <a:ea typeface="Calibri"/>
                <a:cs typeface="Times New Roman"/>
              </a:rPr>
              <a:t>z.B</a:t>
            </a:r>
            <a:r>
              <a:rPr lang="fr-FR" sz="1200" dirty="0">
                <a:latin typeface="Arial"/>
                <a:ea typeface="Calibri"/>
                <a:cs typeface="Times New Roman"/>
              </a:rPr>
              <a:t>. </a:t>
            </a:r>
            <a:r>
              <a:rPr lang="fr-FR" sz="1200" dirty="0" err="1">
                <a:latin typeface="Arial"/>
                <a:ea typeface="Calibri"/>
                <a:cs typeface="Times New Roman"/>
              </a:rPr>
              <a:t>Sonnenblume</a:t>
            </a:r>
            <a:r>
              <a:rPr lang="fr-FR" sz="1200" dirty="0">
                <a:latin typeface="Arial"/>
                <a:ea typeface="Calibri"/>
                <a:cs typeface="Times New Roman"/>
              </a:rPr>
              <a:t> </a:t>
            </a:r>
            <a:r>
              <a:rPr lang="fr-FR" sz="1200" dirty="0" err="1">
                <a:latin typeface="Arial"/>
                <a:ea typeface="Calibri"/>
                <a:cs typeface="Times New Roman"/>
              </a:rPr>
              <a:t>oder</a:t>
            </a:r>
            <a:r>
              <a:rPr lang="fr-FR" sz="1200" dirty="0">
                <a:latin typeface="Arial"/>
                <a:ea typeface="Calibri"/>
                <a:cs typeface="Times New Roman"/>
              </a:rPr>
              <a:t> Luzerne </a:t>
            </a:r>
            <a:r>
              <a:rPr lang="fr-FR" sz="1200" dirty="0" err="1">
                <a:latin typeface="Arial"/>
                <a:ea typeface="Calibri"/>
                <a:cs typeface="Times New Roman"/>
              </a:rPr>
              <a:t>könnten</a:t>
            </a:r>
            <a:r>
              <a:rPr lang="fr-FR" sz="1200" dirty="0">
                <a:latin typeface="Arial"/>
                <a:ea typeface="Calibri"/>
                <a:cs typeface="Times New Roman"/>
              </a:rPr>
              <a:t> </a:t>
            </a:r>
            <a:r>
              <a:rPr lang="fr-FR" sz="1200" dirty="0" err="1">
                <a:latin typeface="Arial"/>
                <a:ea typeface="Calibri"/>
                <a:cs typeface="Times New Roman"/>
              </a:rPr>
              <a:t>das</a:t>
            </a:r>
            <a:r>
              <a:rPr lang="fr-FR" sz="1200" dirty="0">
                <a:latin typeface="Arial"/>
                <a:ea typeface="Calibri"/>
                <a:cs typeface="Times New Roman"/>
              </a:rPr>
              <a:t> </a:t>
            </a:r>
            <a:r>
              <a:rPr lang="fr-FR" sz="1200" dirty="0" err="1">
                <a:latin typeface="Arial"/>
                <a:ea typeface="Calibri"/>
                <a:cs typeface="Times New Roman"/>
              </a:rPr>
              <a:t>Anbaurisiko</a:t>
            </a:r>
            <a:r>
              <a:rPr lang="fr-FR" sz="1200" dirty="0">
                <a:latin typeface="Arial"/>
                <a:ea typeface="Calibri"/>
                <a:cs typeface="Times New Roman"/>
              </a:rPr>
              <a:t> </a:t>
            </a:r>
            <a:r>
              <a:rPr lang="fr-FR" sz="1200" dirty="0" err="1">
                <a:latin typeface="Arial"/>
                <a:ea typeface="Calibri"/>
                <a:cs typeface="Times New Roman"/>
              </a:rPr>
              <a:t>weiter</a:t>
            </a:r>
            <a:r>
              <a:rPr lang="fr-FR" sz="1200" dirty="0">
                <a:latin typeface="Arial"/>
                <a:ea typeface="Calibri"/>
                <a:cs typeface="Times New Roman"/>
              </a:rPr>
              <a:t> </a:t>
            </a:r>
            <a:r>
              <a:rPr lang="fr-FR" sz="1200" dirty="0" err="1">
                <a:latin typeface="Arial"/>
                <a:ea typeface="Calibri"/>
                <a:cs typeface="Times New Roman"/>
              </a:rPr>
              <a:t>streuen</a:t>
            </a:r>
            <a:r>
              <a:rPr lang="fr-FR" sz="1200" dirty="0">
                <a:latin typeface="Arial"/>
                <a:ea typeface="Calibri"/>
                <a:cs typeface="Times New Roman"/>
              </a:rPr>
              <a:t>. </a:t>
            </a:r>
            <a:r>
              <a:rPr lang="fr-FR" sz="1200" dirty="0" err="1">
                <a:latin typeface="Arial"/>
                <a:ea typeface="Calibri"/>
                <a:cs typeface="Times New Roman"/>
              </a:rPr>
              <a:t>Evtl</a:t>
            </a:r>
            <a:r>
              <a:rPr lang="fr-FR" sz="1200" dirty="0">
                <a:latin typeface="Arial"/>
                <a:ea typeface="Calibri"/>
                <a:cs typeface="Times New Roman"/>
              </a:rPr>
              <a:t>. </a:t>
            </a:r>
            <a:r>
              <a:rPr lang="fr-FR" sz="1200" dirty="0" err="1">
                <a:latin typeface="Arial"/>
                <a:ea typeface="Calibri"/>
                <a:cs typeface="Times New Roman"/>
              </a:rPr>
              <a:t>wäre</a:t>
            </a:r>
            <a:r>
              <a:rPr lang="fr-FR" sz="1200" dirty="0">
                <a:latin typeface="Arial"/>
                <a:ea typeface="Calibri"/>
                <a:cs typeface="Times New Roman"/>
              </a:rPr>
              <a:t> </a:t>
            </a:r>
            <a:r>
              <a:rPr lang="fr-FR" sz="1200" dirty="0" err="1">
                <a:latin typeface="Arial"/>
                <a:ea typeface="Calibri"/>
                <a:cs typeface="Times New Roman"/>
              </a:rPr>
              <a:t>auch</a:t>
            </a:r>
            <a:r>
              <a:rPr lang="fr-FR" sz="1200" dirty="0">
                <a:latin typeface="Arial"/>
                <a:ea typeface="Calibri"/>
                <a:cs typeface="Times New Roman"/>
              </a:rPr>
              <a:t> der </a:t>
            </a:r>
            <a:r>
              <a:rPr lang="fr-FR" sz="1200" dirty="0" err="1">
                <a:latin typeface="Arial"/>
                <a:ea typeface="Calibri"/>
                <a:cs typeface="Times New Roman"/>
              </a:rPr>
              <a:t>Anbau</a:t>
            </a:r>
            <a:r>
              <a:rPr lang="fr-FR" sz="1200" dirty="0">
                <a:latin typeface="Arial"/>
                <a:ea typeface="Calibri"/>
                <a:cs typeface="Times New Roman"/>
              </a:rPr>
              <a:t> von (</a:t>
            </a:r>
            <a:r>
              <a:rPr lang="fr-FR" sz="1200" dirty="0" err="1">
                <a:latin typeface="Arial"/>
                <a:ea typeface="Calibri"/>
                <a:cs typeface="Times New Roman"/>
              </a:rPr>
              <a:t>mehrjährigem</a:t>
            </a:r>
            <a:r>
              <a:rPr lang="fr-FR" sz="1200" dirty="0">
                <a:latin typeface="Arial"/>
                <a:ea typeface="Calibri"/>
                <a:cs typeface="Times New Roman"/>
              </a:rPr>
              <a:t>) </a:t>
            </a:r>
            <a:r>
              <a:rPr lang="fr-FR" sz="1200" dirty="0" err="1">
                <a:latin typeface="Arial"/>
                <a:ea typeface="Calibri"/>
                <a:cs typeface="Times New Roman"/>
              </a:rPr>
              <a:t>Kleegras</a:t>
            </a:r>
            <a:r>
              <a:rPr lang="fr-FR" sz="1200" dirty="0">
                <a:latin typeface="Arial"/>
                <a:ea typeface="Calibri"/>
                <a:cs typeface="Times New Roman"/>
              </a:rPr>
              <a:t> </a:t>
            </a:r>
            <a:r>
              <a:rPr lang="fr-FR" sz="1200" dirty="0" err="1">
                <a:latin typeface="Arial"/>
                <a:ea typeface="Calibri"/>
                <a:cs typeface="Times New Roman"/>
              </a:rPr>
              <a:t>immer</a:t>
            </a:r>
            <a:r>
              <a:rPr lang="fr-FR" sz="1200" dirty="0">
                <a:latin typeface="Arial"/>
                <a:ea typeface="Calibri"/>
                <a:cs typeface="Times New Roman"/>
              </a:rPr>
              <a:t> </a:t>
            </a:r>
            <a:r>
              <a:rPr lang="fr-FR" sz="1200" dirty="0" err="1">
                <a:latin typeface="Arial"/>
                <a:ea typeface="Calibri"/>
                <a:cs typeface="Times New Roman"/>
              </a:rPr>
              <a:t>wieder</a:t>
            </a:r>
            <a:r>
              <a:rPr lang="fr-FR" sz="1200" dirty="0">
                <a:latin typeface="Arial"/>
                <a:ea typeface="Calibri"/>
                <a:cs typeface="Times New Roman"/>
              </a:rPr>
              <a:t> </a:t>
            </a:r>
            <a:r>
              <a:rPr lang="fr-FR" sz="1200" dirty="0" err="1">
                <a:latin typeface="Arial"/>
                <a:ea typeface="Calibri"/>
                <a:cs typeface="Times New Roman"/>
              </a:rPr>
              <a:t>zu</a:t>
            </a:r>
            <a:r>
              <a:rPr lang="fr-FR" sz="1200" dirty="0">
                <a:latin typeface="Arial"/>
                <a:ea typeface="Calibri"/>
                <a:cs typeface="Times New Roman"/>
              </a:rPr>
              <a:t> </a:t>
            </a:r>
            <a:r>
              <a:rPr lang="fr-FR" sz="1200" dirty="0" err="1">
                <a:latin typeface="Arial"/>
                <a:ea typeface="Calibri"/>
                <a:cs typeface="Times New Roman"/>
              </a:rPr>
              <a:t>prüfen</a:t>
            </a:r>
            <a:r>
              <a:rPr lang="fr-FR" sz="1200" dirty="0">
                <a:latin typeface="Arial"/>
                <a:ea typeface="Calibri"/>
                <a:cs typeface="Times New Roman"/>
              </a:rPr>
              <a:t> (</a:t>
            </a:r>
            <a:r>
              <a:rPr lang="fr-FR" sz="1200" dirty="0" err="1">
                <a:latin typeface="Arial"/>
                <a:ea typeface="Calibri"/>
                <a:cs typeface="Times New Roman"/>
              </a:rPr>
              <a:t>Abnehmer</a:t>
            </a:r>
            <a:r>
              <a:rPr lang="fr-FR" sz="1200" dirty="0">
                <a:latin typeface="Arial"/>
                <a:ea typeface="Calibri"/>
                <a:cs typeface="Times New Roman"/>
              </a:rPr>
              <a:t>, </a:t>
            </a:r>
            <a:r>
              <a:rPr lang="fr-FR" sz="1200" dirty="0" err="1">
                <a:latin typeface="Arial"/>
                <a:ea typeface="Calibri"/>
                <a:cs typeface="Times New Roman"/>
              </a:rPr>
              <a:t>Nutzung</a:t>
            </a:r>
            <a:r>
              <a:rPr lang="fr-FR" sz="1200" dirty="0">
                <a:latin typeface="Arial"/>
                <a:ea typeface="Calibri"/>
                <a:cs typeface="Times New Roman"/>
              </a:rPr>
              <a:t> </a:t>
            </a:r>
            <a:r>
              <a:rPr lang="fr-FR" sz="1200" dirty="0" err="1">
                <a:latin typeface="Arial"/>
                <a:ea typeface="Calibri"/>
                <a:cs typeface="Times New Roman"/>
              </a:rPr>
              <a:t>z.B</a:t>
            </a:r>
            <a:r>
              <a:rPr lang="fr-FR" sz="1200" dirty="0">
                <a:latin typeface="Arial"/>
                <a:ea typeface="Calibri"/>
                <a:cs typeface="Times New Roman"/>
              </a:rPr>
              <a:t>. </a:t>
            </a:r>
            <a:r>
              <a:rPr lang="fr-FR" sz="1200" dirty="0" err="1">
                <a:latin typeface="Arial"/>
                <a:ea typeface="Calibri"/>
                <a:cs typeface="Times New Roman"/>
              </a:rPr>
              <a:t>als</a:t>
            </a:r>
            <a:r>
              <a:rPr lang="fr-FR" sz="1200" dirty="0">
                <a:latin typeface="Arial"/>
                <a:ea typeface="Calibri"/>
                <a:cs typeface="Times New Roman"/>
              </a:rPr>
              <a:t> </a:t>
            </a:r>
            <a:r>
              <a:rPr lang="fr-FR" sz="1200" dirty="0" err="1">
                <a:latin typeface="Arial"/>
                <a:ea typeface="Calibri"/>
                <a:cs typeface="Times New Roman"/>
              </a:rPr>
              <a:t>Mulchmaterial</a:t>
            </a:r>
            <a:r>
              <a:rPr lang="fr-FR" sz="1200" dirty="0">
                <a:latin typeface="Arial"/>
                <a:ea typeface="Calibri"/>
                <a:cs typeface="Times New Roman"/>
              </a:rPr>
              <a:t> </a:t>
            </a:r>
            <a:r>
              <a:rPr lang="fr-FR" sz="1200" dirty="0" err="1">
                <a:latin typeface="Arial"/>
                <a:ea typeface="Calibri"/>
                <a:cs typeface="Times New Roman"/>
              </a:rPr>
              <a:t>auf</a:t>
            </a:r>
            <a:r>
              <a:rPr lang="fr-FR" sz="1200" dirty="0">
                <a:latin typeface="Arial"/>
                <a:ea typeface="Calibri"/>
                <a:cs typeface="Times New Roman"/>
              </a:rPr>
              <a:t> </a:t>
            </a:r>
            <a:r>
              <a:rPr lang="fr-FR" sz="1200" dirty="0" err="1">
                <a:latin typeface="Arial"/>
                <a:ea typeface="Calibri"/>
                <a:cs typeface="Times New Roman"/>
              </a:rPr>
              <a:t>Kartoffeldämmen</a:t>
            </a:r>
            <a:r>
              <a:rPr lang="fr-FR" sz="1200" dirty="0">
                <a:latin typeface="Arial"/>
                <a:ea typeface="Calibri"/>
                <a:cs typeface="Times New Roman"/>
              </a:rPr>
              <a:t> </a:t>
            </a:r>
            <a:r>
              <a:rPr lang="fr-FR" sz="1200" dirty="0" err="1">
                <a:latin typeface="Arial"/>
                <a:ea typeface="Calibri"/>
                <a:cs typeface="Times New Roman"/>
              </a:rPr>
              <a:t>oder</a:t>
            </a:r>
            <a:r>
              <a:rPr lang="fr-FR" sz="1200" dirty="0">
                <a:latin typeface="Arial"/>
                <a:ea typeface="Calibri"/>
                <a:cs typeface="Times New Roman"/>
              </a:rPr>
              <a:t> </a:t>
            </a:r>
            <a:r>
              <a:rPr lang="fr-FR" sz="1200" dirty="0" err="1">
                <a:latin typeface="Arial"/>
                <a:ea typeface="Calibri"/>
                <a:cs typeface="Times New Roman"/>
              </a:rPr>
              <a:t>als</a:t>
            </a:r>
            <a:r>
              <a:rPr lang="fr-FR" sz="1200" dirty="0">
                <a:latin typeface="Arial"/>
                <a:ea typeface="Calibri"/>
                <a:cs typeface="Times New Roman"/>
              </a:rPr>
              <a:t> </a:t>
            </a:r>
            <a:r>
              <a:rPr lang="fr-FR" sz="1200" dirty="0" err="1">
                <a:latin typeface="Arial"/>
                <a:ea typeface="Calibri"/>
                <a:cs typeface="Times New Roman"/>
              </a:rPr>
              <a:t>Verkaufsware</a:t>
            </a:r>
            <a:r>
              <a:rPr lang="fr-FR" sz="1200" dirty="0">
                <a:latin typeface="Arial"/>
                <a:ea typeface="Calibri"/>
                <a:cs typeface="Times New Roman"/>
              </a:rPr>
              <a:t> in </a:t>
            </a:r>
            <a:r>
              <a:rPr lang="fr-FR" sz="1200" dirty="0" err="1">
                <a:latin typeface="Arial"/>
                <a:ea typeface="Calibri"/>
                <a:cs typeface="Times New Roman"/>
              </a:rPr>
              <a:t>Form</a:t>
            </a:r>
            <a:r>
              <a:rPr lang="fr-FR" sz="1200" dirty="0">
                <a:latin typeface="Arial"/>
                <a:ea typeface="Calibri"/>
                <a:cs typeface="Times New Roman"/>
              </a:rPr>
              <a:t> von Heu, Pellets).</a:t>
            </a:r>
          </a:p>
          <a:p>
            <a:pPr>
              <a:defRPr/>
            </a:pPr>
            <a:endParaRPr lang="fr-FR" sz="1200" dirty="0">
              <a:latin typeface="Arial"/>
              <a:cs typeface="Times New Roman"/>
            </a:endParaRPr>
          </a:p>
          <a:p>
            <a:pPr>
              <a:defRPr/>
            </a:pPr>
            <a:r>
              <a:rPr lang="fr-FR" sz="1200" i="1" dirty="0" err="1">
                <a:latin typeface="Arial"/>
                <a:cs typeface="Times New Roman"/>
              </a:rPr>
              <a:t>Siehe</a:t>
            </a:r>
            <a:r>
              <a:rPr lang="fr-FR" sz="1200" i="1" dirty="0">
                <a:latin typeface="Arial"/>
                <a:cs typeface="Times New Roman"/>
              </a:rPr>
              <a:t> </a:t>
            </a:r>
            <a:r>
              <a:rPr lang="fr-FR" sz="1200" i="1" dirty="0" err="1">
                <a:latin typeface="Arial"/>
                <a:cs typeface="Times New Roman"/>
              </a:rPr>
              <a:t>hierzu</a:t>
            </a:r>
            <a:r>
              <a:rPr lang="fr-FR" sz="1200" i="1" dirty="0">
                <a:latin typeface="Arial"/>
                <a:cs typeface="Times New Roman"/>
              </a:rPr>
              <a:t> </a:t>
            </a:r>
            <a:r>
              <a:rPr lang="fr-FR" sz="1200" i="1" dirty="0" err="1">
                <a:latin typeface="Arial"/>
                <a:cs typeface="Times New Roman"/>
              </a:rPr>
              <a:t>auch</a:t>
            </a:r>
            <a:r>
              <a:rPr lang="fr-FR" sz="1200" i="1" dirty="0">
                <a:latin typeface="Arial"/>
                <a:cs typeface="Times New Roman"/>
              </a:rPr>
              <a:t> die </a:t>
            </a:r>
            <a:r>
              <a:rPr lang="fr-FR" sz="1200" i="1" dirty="0" err="1">
                <a:latin typeface="Arial"/>
                <a:cs typeface="Times New Roman"/>
              </a:rPr>
              <a:t>Schulungsunterlagen</a:t>
            </a:r>
            <a:r>
              <a:rPr lang="fr-FR" sz="1200" i="1" dirty="0">
                <a:latin typeface="Arial"/>
                <a:cs typeface="Times New Roman"/>
              </a:rPr>
              <a:t> </a:t>
            </a:r>
            <a:r>
              <a:rPr lang="fr-FR" sz="1200" i="1" dirty="0" err="1">
                <a:latin typeface="Arial"/>
                <a:cs typeface="Times New Roman"/>
              </a:rPr>
              <a:t>im</a:t>
            </a:r>
            <a:r>
              <a:rPr lang="fr-FR" sz="1200" i="1" dirty="0">
                <a:latin typeface="Arial"/>
                <a:cs typeface="Times New Roman"/>
              </a:rPr>
              <a:t> </a:t>
            </a:r>
            <a:r>
              <a:rPr lang="fr-FR" sz="1200" i="1" dirty="0" err="1">
                <a:latin typeface="Arial"/>
                <a:cs typeface="Times New Roman"/>
              </a:rPr>
              <a:t>Rahmen</a:t>
            </a:r>
            <a:r>
              <a:rPr lang="fr-FR" sz="1200" i="1" dirty="0">
                <a:latin typeface="Arial"/>
                <a:cs typeface="Times New Roman"/>
              </a:rPr>
              <a:t> des GeNIAL-</a:t>
            </a:r>
            <a:r>
              <a:rPr lang="fr-FR" sz="1200" i="1" dirty="0" err="1">
                <a:latin typeface="Arial"/>
                <a:cs typeface="Times New Roman"/>
              </a:rPr>
              <a:t>Projektes</a:t>
            </a:r>
            <a:r>
              <a:rPr lang="fr-FR" sz="1200" i="1" dirty="0">
                <a:latin typeface="Arial"/>
                <a:cs typeface="Times New Roman"/>
              </a:rPr>
              <a:t> </a:t>
            </a:r>
            <a:r>
              <a:rPr lang="fr-FR" sz="1200" i="1" dirty="0" err="1">
                <a:latin typeface="Arial"/>
                <a:cs typeface="Times New Roman"/>
              </a:rPr>
              <a:t>zu</a:t>
            </a:r>
            <a:r>
              <a:rPr lang="fr-FR" sz="1200" i="1" dirty="0">
                <a:latin typeface="Arial"/>
                <a:cs typeface="Times New Roman"/>
              </a:rPr>
              <a:t> </a:t>
            </a:r>
            <a:r>
              <a:rPr lang="fr-FR" sz="1200" i="1" dirty="0" err="1">
                <a:latin typeface="Arial"/>
                <a:cs typeface="Times New Roman"/>
              </a:rPr>
              <a:t>Anbauplanung</a:t>
            </a:r>
            <a:r>
              <a:rPr lang="fr-FR" sz="1200" i="1" dirty="0">
                <a:latin typeface="Arial"/>
                <a:cs typeface="Times New Roman"/>
              </a:rPr>
              <a:t> </a:t>
            </a:r>
            <a:r>
              <a:rPr lang="fr-FR" sz="1200" i="1" dirty="0" err="1">
                <a:latin typeface="Arial"/>
                <a:cs typeface="Times New Roman"/>
              </a:rPr>
              <a:t>und</a:t>
            </a:r>
            <a:r>
              <a:rPr lang="fr-FR" sz="1200" i="1" dirty="0">
                <a:latin typeface="Arial"/>
                <a:cs typeface="Times New Roman"/>
              </a:rPr>
              <a:t> </a:t>
            </a:r>
            <a:r>
              <a:rPr lang="fr-FR" sz="1200" i="1" dirty="0" err="1">
                <a:latin typeface="Arial"/>
                <a:cs typeface="Times New Roman"/>
              </a:rPr>
              <a:t>Fruchtfolgegestaltung</a:t>
            </a:r>
            <a:endParaRPr lang="de-DE" i="1"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62</a:t>
            </a:fld>
            <a:endParaRPr lang="de-DE"/>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Leguminosen-Getreide-Gemenge</a:t>
            </a:r>
            <a:endParaRPr dirty="0"/>
          </a:p>
          <a:p>
            <a:pPr>
              <a:defRPr/>
            </a:pPr>
            <a:r>
              <a:rPr lang="de-DE" dirty="0"/>
              <a:t>Wickroggen, LLH</a:t>
            </a:r>
          </a:p>
          <a:p>
            <a:pPr>
              <a:defRPr/>
            </a:pPr>
            <a:r>
              <a:rPr lang="de-DE" dirty="0"/>
              <a:t>Weitere Informationen: </a:t>
            </a:r>
            <a:endParaRPr dirty="0"/>
          </a:p>
          <a:p>
            <a:pPr>
              <a:defRPr/>
            </a:pPr>
            <a:r>
              <a:rPr lang="de-DE" dirty="0"/>
              <a:t>https://llh.hessen.de/pflanze/eiweissinitiative/gemengeanbau-mit-leguminosen/</a:t>
            </a:r>
            <a:endParaRPr dirty="0"/>
          </a:p>
          <a:p>
            <a:pPr>
              <a:defRPr/>
            </a:pPr>
            <a:r>
              <a:rPr lang="de-DE" dirty="0"/>
              <a:t>https://www.tfz.bayern.de/rohstoffpflanzen/einjaehrigekulturen/170184/index.php?fontsize=1</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63</a:t>
            </a:fld>
            <a:endParaRPr lang="de-DE"/>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Weiter Informationen:</a:t>
            </a:r>
            <a:endParaRPr dirty="0"/>
          </a:p>
          <a:p>
            <a:pPr>
              <a:defRPr/>
            </a:pPr>
            <a:r>
              <a:rPr lang="de-DE" dirty="0"/>
              <a:t>https://www.landwirtschaft.sachsen.de/konservierende-bodenbearbeitung-19115.html</a:t>
            </a:r>
            <a:endParaRPr dirty="0"/>
          </a:p>
          <a:p>
            <a:pPr>
              <a:defRPr/>
            </a:pPr>
            <a:endParaRPr lang="de-DE" dirty="0"/>
          </a:p>
          <a:p>
            <a:pPr>
              <a:defRPr/>
            </a:pPr>
            <a:endParaRPr lang="de-DE" dirty="0"/>
          </a:p>
          <a:p>
            <a:pPr>
              <a:defRPr/>
            </a:pPr>
            <a:r>
              <a:rPr lang="de-DE" dirty="0"/>
              <a:t>Weitere Informationen: </a:t>
            </a:r>
            <a:endParaRPr dirty="0"/>
          </a:p>
          <a:p>
            <a:pPr>
              <a:defRPr/>
            </a:pPr>
            <a:r>
              <a:rPr lang="de-DE" dirty="0"/>
              <a:t>https://llh.hessen.de/pflanze/eiweissinitiative/gemengeanbau-mit-leguminosen/</a:t>
            </a:r>
            <a:endParaRPr dirty="0"/>
          </a:p>
          <a:p>
            <a:pPr>
              <a:defRPr/>
            </a:pPr>
            <a:r>
              <a:rPr lang="de-DE" dirty="0"/>
              <a:t>https://www.tfz.bayern.de/rohstoffpflanzen/einjaehrigekulturen/170184/index.php?fontsize=1</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64</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Überschwemmter Acker, Landesbetrieb Landwirtschaft Hessen</a:t>
            </a:r>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9</a:t>
            </a:fld>
            <a:endParaRPr lang="de-DE"/>
          </a:p>
        </p:txBody>
      </p:sp>
    </p:spTree>
    <p:extLst>
      <p:ext uri="{BB962C8B-B14F-4D97-AF65-F5344CB8AC3E}">
        <p14:creationId xmlns:p14="http://schemas.microsoft.com/office/powerpoint/2010/main" val="3065178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Auch in der Zukunft wird die Häufigkeit der Starkniederschläge weiter zunehmen: </a:t>
            </a:r>
          </a:p>
          <a:p>
            <a:pPr>
              <a:defRPr/>
            </a:pPr>
            <a:r>
              <a:rPr lang="de-DE" dirty="0"/>
              <a:t>* im Winterhalbjahr um 15-25%.</a:t>
            </a:r>
            <a:endParaRPr dirty="0"/>
          </a:p>
          <a:p>
            <a:pPr>
              <a:defRPr/>
            </a:pPr>
            <a:r>
              <a:rPr lang="de-DE" dirty="0"/>
              <a:t>* im Sommer um 5-15%. Bis Ende des Jahrhunderts.</a:t>
            </a:r>
            <a:endParaRPr dirty="0"/>
          </a:p>
          <a:p>
            <a:pPr>
              <a:defRPr/>
            </a:pPr>
            <a:r>
              <a:rPr lang="de-DE" dirty="0"/>
              <a:t>Grund: </a:t>
            </a:r>
          </a:p>
          <a:p>
            <a:pPr>
              <a:defRPr/>
            </a:pPr>
            <a:r>
              <a:rPr lang="de-DE" dirty="0"/>
              <a:t>Mit jedem Grad mehr Lufttemperatur, kann die Atmosphäre 7% mehr Wasser aufnehmen. -&gt; höhere Wassermenge in wassergesättigter Luft -&gt; mehr Wasser kann als Niederschlag fallen</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extLst>
      <p:ext uri="{BB962C8B-B14F-4D97-AF65-F5344CB8AC3E}">
        <p14:creationId xmlns:p14="http://schemas.microsoft.com/office/powerpoint/2010/main" val="2147005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11</a:t>
            </a:fld>
            <a:endParaRPr lang="de-DE"/>
          </a:p>
        </p:txBody>
      </p:sp>
    </p:spTree>
    <p:extLst>
      <p:ext uri="{BB962C8B-B14F-4D97-AF65-F5344CB8AC3E}">
        <p14:creationId xmlns:p14="http://schemas.microsoft.com/office/powerpoint/2010/main" val="1693578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dwd.de/DE/klimaumwelt/klimaatlas/klimaatlas_node.html"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comments" Target="../comments/commen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comments" Target="../comments/comment4.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comments" Target="../comments/comment5.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hyperlink" Target="https://www.dwd.de/DE/klimaumwelt/klimaatlas/klimaatlas_node.html"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dwd.de/DE/klimaumwelt/klimaatlas/klimaatlas_node.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dwd.de/DE/leistungen/zeitreihen/zeitreihen.html"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hyperlink" Target="http://www.dwd.de/DE/leistungen/zeitreihen/zeitreihen.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hyperlink" Target="https://de.wikipedia.org/wiki/Datei:Bodentemperatur.png" TargetMode="External"/><Relationship Id="rId3" Type="http://schemas.openxmlformats.org/officeDocument/2006/relationships/hyperlink" Target="https://commons.wikimedia.org/wiki/File:Erntesch%C3%A4den.jpg" TargetMode="External"/><Relationship Id="rId7" Type="http://schemas.openxmlformats.org/officeDocument/2006/relationships/hyperlink" Target="https://commons.wikimedia.org/wiki/File:Spreading_lime_on_a_Devon_field.jpg" TargetMode="External"/><Relationship Id="rId2" Type="http://schemas.openxmlformats.org/officeDocument/2006/relationships/hyperlink" Target="https://wiki.bildungsserver.de/klimawandel/index.php/Datei:De_prec1900-2007.jpg#filelinks" TargetMode="External"/><Relationship Id="rId1" Type="http://schemas.openxmlformats.org/officeDocument/2006/relationships/slideLayout" Target="../slideLayouts/slideLayout5.xml"/><Relationship Id="rId6" Type="http://schemas.openxmlformats.org/officeDocument/2006/relationships/hyperlink" Target="https://commons.wikimedia.org/wiki/File:Tuinboon_bontbloeiend.jpg" TargetMode="External"/><Relationship Id="rId5" Type="http://schemas.openxmlformats.org/officeDocument/2006/relationships/hyperlink" Target="https://commons.wikimedia.org/wiki/File:Erosion.jpg" TargetMode="External"/><Relationship Id="rId4" Type="http://schemas.openxmlformats.org/officeDocument/2006/relationships/hyperlink" Target="https://commons.wikimedia.org/wiki/File:Zuckerr%C3%BCben_Erosion003.jpg"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dirty="0"/>
              <a:t>Auswirkungen des Klimawandels</a:t>
            </a:r>
            <a:br>
              <a:rPr lang="de-DE" dirty="0"/>
            </a:br>
            <a:r>
              <a:rPr lang="de-DE" dirty="0"/>
              <a:t>auf den Boden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Veränderung der Starkniederschläge </a:t>
            </a:r>
            <a:r>
              <a:rPr lang="de-DE" sz="3100"/>
              <a:t>(Winter &amp; Sommer)</a:t>
            </a:r>
          </a:p>
        </p:txBody>
      </p:sp>
      <p:pic>
        <p:nvPicPr>
          <p:cNvPr id="5" name="Image 53" descr="HD NM:Users:n.metayer:Desktop:Capture d’écran 2017-02-06 à 12.59.50.png"/>
          <p:cNvPicPr/>
          <p:nvPr/>
        </p:nvPicPr>
        <p:blipFill>
          <a:blip r:embed="rId3" cstate="screen">
            <a:extLst>
              <a:ext uri="{28A0092B-C50C-407E-A947-70E740481C1C}">
                <a14:useLocalDpi xmlns:a14="http://schemas.microsoft.com/office/drawing/2010/main"/>
              </a:ext>
            </a:extLst>
          </a:blip>
          <a:srcRect t="8572"/>
          <a:stretch/>
        </p:blipFill>
        <p:spPr bwMode="auto">
          <a:xfrm>
            <a:off x="1904070" y="1102991"/>
            <a:ext cx="8091173" cy="5544273"/>
          </a:xfrm>
          <a:prstGeom prst="rect">
            <a:avLst/>
          </a:prstGeom>
          <a:noFill/>
          <a:ln>
            <a:noFill/>
          </a:ln>
        </p:spPr>
      </p:pic>
      <p:sp>
        <p:nvSpPr>
          <p:cNvPr id="6" name="Rechteck 3"/>
          <p:cNvSpPr/>
          <p:nvPr/>
        </p:nvSpPr>
        <p:spPr bwMode="auto">
          <a:xfrm>
            <a:off x="6108113" y="6342369"/>
            <a:ext cx="4953000" cy="430887"/>
          </a:xfrm>
          <a:prstGeom prst="rect">
            <a:avLst/>
          </a:prstGeom>
        </p:spPr>
        <p:txBody>
          <a:bodyPr>
            <a:spAutoFit/>
          </a:bodyPr>
          <a:lstStyle/>
          <a:p>
            <a:pPr>
              <a:defRPr/>
            </a:pPr>
            <a:r>
              <a:rPr lang="en-US" sz="1100" dirty="0"/>
              <a:t>EEA-Report 2016:</a:t>
            </a:r>
            <a:endParaRPr dirty="0"/>
          </a:p>
          <a:p>
            <a:pPr>
              <a:defRPr/>
            </a:pPr>
            <a:r>
              <a:rPr lang="en-US" sz="1100" dirty="0"/>
              <a:t>Climate change, impacts and vulnerability in Europe 2016</a:t>
            </a:r>
            <a:endParaRPr lang="de-DE" sz="1100" dirty="0"/>
          </a:p>
        </p:txBody>
      </p:sp>
    </p:spTree>
    <p:extLst>
      <p:ext uri="{BB962C8B-B14F-4D97-AF65-F5344CB8AC3E}">
        <p14:creationId xmlns:p14="http://schemas.microsoft.com/office/powerpoint/2010/main" val="1777438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874424" cy="918528"/>
          </a:xfrm>
        </p:spPr>
        <p:txBody>
          <a:bodyPr>
            <a:normAutofit/>
          </a:bodyPr>
          <a:lstStyle/>
          <a:p>
            <a:pPr>
              <a:defRPr/>
            </a:pPr>
            <a:r>
              <a:rPr lang="de-DE" dirty="0"/>
              <a:t>Niederschläge in Deutschland – Zusammenfassung Trends</a:t>
            </a:r>
          </a:p>
        </p:txBody>
      </p:sp>
      <p:sp>
        <p:nvSpPr>
          <p:cNvPr id="5" name="Inhaltsplatzhalter 2"/>
          <p:cNvSpPr>
            <a:spLocks noGrp="1"/>
          </p:cNvSpPr>
          <p:nvPr>
            <p:ph idx="1"/>
          </p:nvPr>
        </p:nvSpPr>
        <p:spPr bwMode="auto"/>
        <p:txBody>
          <a:bodyPr/>
          <a:lstStyle/>
          <a:p>
            <a:pPr>
              <a:buFont typeface="Wingdings"/>
              <a:buChar char="Ø"/>
              <a:defRPr/>
            </a:pPr>
            <a:r>
              <a:rPr lang="de-DE" dirty="0"/>
              <a:t> Geringe Veränderungen der Jahresniederschlagsmengen </a:t>
            </a:r>
          </a:p>
          <a:p>
            <a:pPr>
              <a:buFont typeface="Wingdings"/>
              <a:buChar char="Ø"/>
              <a:defRPr/>
            </a:pPr>
            <a:r>
              <a:rPr lang="de-DE" dirty="0"/>
              <a:t> Verschiebung der Niederschläge </a:t>
            </a:r>
            <a:endParaRPr dirty="0"/>
          </a:p>
          <a:p>
            <a:pPr>
              <a:buFont typeface="Wingdings"/>
              <a:buChar char="Ø"/>
              <a:defRPr/>
            </a:pPr>
            <a:r>
              <a:rPr lang="de-DE" dirty="0"/>
              <a:t> Leichter Rückgang der Niederschläge im Sommerhalbjahr</a:t>
            </a:r>
          </a:p>
          <a:p>
            <a:pPr>
              <a:buFont typeface="Wingdings"/>
              <a:buChar char="Ø"/>
              <a:defRPr/>
            </a:pPr>
            <a:r>
              <a:rPr lang="de-DE" dirty="0"/>
              <a:t> Vermehrt Niederschläge im Winterhalbjahr</a:t>
            </a:r>
            <a:endParaRPr dirty="0"/>
          </a:p>
          <a:p>
            <a:pPr>
              <a:buFont typeface="Wingdings"/>
              <a:buChar char="Ø"/>
              <a:defRPr/>
            </a:pPr>
            <a:r>
              <a:rPr lang="de-DE" dirty="0"/>
              <a:t> Anzahl der Tage mit Starkniederschlägen wird steigen</a:t>
            </a:r>
            <a:endParaRPr dirty="0"/>
          </a:p>
          <a:p>
            <a:pPr>
              <a:buFont typeface="Wingdings"/>
              <a:buChar char="Ø"/>
              <a:defRPr/>
            </a:pPr>
            <a:r>
              <a:rPr lang="de-DE" dirty="0"/>
              <a:t> Tägliche maximale Niederschlagsmenge im Laufe eines Jahres wird sich in der fernen Zukunft erhöhen</a:t>
            </a:r>
            <a:endParaRPr dirty="0"/>
          </a:p>
          <a:p>
            <a:pPr>
              <a:defRPr/>
            </a:pPr>
            <a:endParaRPr lang="de-DE" dirty="0"/>
          </a:p>
        </p:txBody>
      </p:sp>
      <p:sp>
        <p:nvSpPr>
          <p:cNvPr id="6" name="Rechteck 5">
            <a:extLst>
              <a:ext uri="{FF2B5EF4-FFF2-40B4-BE49-F238E27FC236}">
                <a16:creationId xmlns:a16="http://schemas.microsoft.com/office/drawing/2014/main" id="{04F95032-7C0D-4D06-B16E-6AB7526C77B6}"/>
              </a:ext>
            </a:extLst>
          </p:cNvPr>
          <p:cNvSpPr/>
          <p:nvPr/>
        </p:nvSpPr>
        <p:spPr bwMode="auto">
          <a:xfrm>
            <a:off x="6275412" y="5758652"/>
            <a:ext cx="4968552" cy="430887"/>
          </a:xfrm>
          <a:prstGeom prst="rect">
            <a:avLst/>
          </a:prstGeom>
        </p:spPr>
        <p:txBody>
          <a:bodyPr wrap="square">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r>
              <a:rPr lang="de-DE" sz="1100" dirty="0"/>
              <a:t>DWD: https://www.dwd.de/DE/leistungen/zeitreihen/zeitreihen</a:t>
            </a:r>
          </a:p>
          <a:p>
            <a:r>
              <a:rPr lang="en-US" sz="1100" dirty="0"/>
              <a:t>EEA-Report 2016: Climate change, impacts and vulnerability in Europe 2016</a:t>
            </a:r>
            <a:endParaRPr lang="de-DE"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5"/>
          <p:cNvSpPr/>
          <p:nvPr/>
        </p:nvSpPr>
        <p:spPr bwMode="auto">
          <a:xfrm>
            <a:off x="8542194" y="5355648"/>
            <a:ext cx="3252643" cy="400110"/>
          </a:xfrm>
          <a:prstGeom prst="rect">
            <a:avLst/>
          </a:prstGeom>
        </p:spPr>
        <p:txBody>
          <a:bodyPr wrap="square">
            <a:spAutoFit/>
          </a:bodyPr>
          <a:lstStyle/>
          <a:p>
            <a:pPr>
              <a:defRPr/>
            </a:pPr>
            <a:r>
              <a:rPr lang="de-DE" sz="1000">
                <a:latin typeface="Arial"/>
                <a:cs typeface="Arial"/>
              </a:rPr>
              <a:t>Helmholtz-Zentrum für Umweltforschung GmbH – UFZ</a:t>
            </a:r>
            <a:endParaRPr/>
          </a:p>
          <a:p>
            <a:pPr>
              <a:defRPr/>
            </a:pPr>
            <a:r>
              <a:rPr lang="de-DE" sz="1000"/>
              <a:t>https://www.ufz.de/index.php?de=37937</a:t>
            </a:r>
          </a:p>
        </p:txBody>
      </p:sp>
      <p:sp>
        <p:nvSpPr>
          <p:cNvPr id="5" name="Titel 1"/>
          <p:cNvSpPr>
            <a:spLocks noGrp="1"/>
          </p:cNvSpPr>
          <p:nvPr>
            <p:ph type="title"/>
          </p:nvPr>
        </p:nvSpPr>
        <p:spPr bwMode="auto">
          <a:xfrm>
            <a:off x="838200" y="365125"/>
            <a:ext cx="9362308" cy="918528"/>
          </a:xfrm>
        </p:spPr>
        <p:txBody>
          <a:bodyPr/>
          <a:lstStyle/>
          <a:p>
            <a:pPr>
              <a:defRPr/>
            </a:pPr>
            <a:r>
              <a:rPr lang="de-DE"/>
              <a:t>Bodenfeuchtemessungen </a:t>
            </a:r>
            <a:r>
              <a:rPr lang="de-DE" sz="2800"/>
              <a:t>(am 21.10.2020)</a:t>
            </a:r>
            <a:endParaRPr lang="de-DE"/>
          </a:p>
        </p:txBody>
      </p:sp>
      <p:pic>
        <p:nvPicPr>
          <p:cNvPr id="6" name="Grafik 1"/>
          <p:cNvPicPr>
            <a:picLocks noChangeAspect="1"/>
          </p:cNvPicPr>
          <p:nvPr/>
        </p:nvPicPr>
        <p:blipFill>
          <a:blip r:embed="rId3"/>
          <a:srcRect l="49442"/>
          <a:stretch/>
        </p:blipFill>
        <p:spPr bwMode="auto">
          <a:xfrm>
            <a:off x="4759035" y="1128853"/>
            <a:ext cx="3516975" cy="5169759"/>
          </a:xfrm>
          <a:prstGeom prst="rect">
            <a:avLst/>
          </a:prstGeom>
        </p:spPr>
      </p:pic>
      <p:pic>
        <p:nvPicPr>
          <p:cNvPr id="7" name="Grafik 2"/>
          <p:cNvPicPr>
            <a:picLocks noChangeAspect="1"/>
          </p:cNvPicPr>
          <p:nvPr/>
        </p:nvPicPr>
        <p:blipFill>
          <a:blip r:embed="rId4"/>
          <a:stretch/>
        </p:blipFill>
        <p:spPr bwMode="auto">
          <a:xfrm>
            <a:off x="8542194" y="4214380"/>
            <a:ext cx="1924050" cy="10477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5"/>
          <p:cNvSpPr/>
          <p:nvPr/>
        </p:nvSpPr>
        <p:spPr bwMode="auto">
          <a:xfrm>
            <a:off x="8542194" y="5355648"/>
            <a:ext cx="3252643" cy="400110"/>
          </a:xfrm>
          <a:prstGeom prst="rect">
            <a:avLst/>
          </a:prstGeom>
        </p:spPr>
        <p:txBody>
          <a:bodyPr wrap="square">
            <a:spAutoFit/>
          </a:bodyPr>
          <a:lstStyle/>
          <a:p>
            <a:pPr>
              <a:defRPr/>
            </a:pPr>
            <a:r>
              <a:rPr lang="de-DE" sz="1000">
                <a:latin typeface="Arial"/>
                <a:cs typeface="Arial"/>
              </a:rPr>
              <a:t>Helmholtz-Zentrum für Umweltforschung GmbH – UFZ</a:t>
            </a:r>
            <a:endParaRPr/>
          </a:p>
          <a:p>
            <a:pPr>
              <a:defRPr/>
            </a:pPr>
            <a:r>
              <a:rPr lang="de-DE" sz="1000"/>
              <a:t>https://www.ufz.de/index.php?de=37937</a:t>
            </a:r>
          </a:p>
        </p:txBody>
      </p:sp>
      <p:sp>
        <p:nvSpPr>
          <p:cNvPr id="5" name="Titel 1"/>
          <p:cNvSpPr>
            <a:spLocks noGrp="1"/>
          </p:cNvSpPr>
          <p:nvPr>
            <p:ph type="title"/>
          </p:nvPr>
        </p:nvSpPr>
        <p:spPr bwMode="auto">
          <a:xfrm>
            <a:off x="838200" y="365125"/>
            <a:ext cx="9362308" cy="918528"/>
          </a:xfrm>
        </p:spPr>
        <p:txBody>
          <a:bodyPr/>
          <a:lstStyle/>
          <a:p>
            <a:pPr>
              <a:defRPr/>
            </a:pPr>
            <a:r>
              <a:rPr lang="de-DE"/>
              <a:t>Bodenfeuchtemessungen </a:t>
            </a:r>
            <a:r>
              <a:rPr lang="de-DE" sz="2800"/>
              <a:t>(am 21.10.2020)</a:t>
            </a:r>
            <a:endParaRPr lang="de-DE"/>
          </a:p>
        </p:txBody>
      </p:sp>
      <p:pic>
        <p:nvPicPr>
          <p:cNvPr id="6" name="Grafik 1"/>
          <p:cNvPicPr>
            <a:picLocks noChangeAspect="1"/>
          </p:cNvPicPr>
          <p:nvPr/>
        </p:nvPicPr>
        <p:blipFill>
          <a:blip r:embed="rId3"/>
          <a:stretch/>
        </p:blipFill>
        <p:spPr bwMode="auto">
          <a:xfrm>
            <a:off x="1319645" y="1128853"/>
            <a:ext cx="6956366" cy="5169759"/>
          </a:xfrm>
          <a:prstGeom prst="rect">
            <a:avLst/>
          </a:prstGeom>
        </p:spPr>
      </p:pic>
      <p:pic>
        <p:nvPicPr>
          <p:cNvPr id="7" name="Grafik 2"/>
          <p:cNvPicPr>
            <a:picLocks noChangeAspect="1"/>
          </p:cNvPicPr>
          <p:nvPr/>
        </p:nvPicPr>
        <p:blipFill>
          <a:blip r:embed="rId4"/>
          <a:stretch/>
        </p:blipFill>
        <p:spPr bwMode="auto">
          <a:xfrm>
            <a:off x="8542194" y="4214380"/>
            <a:ext cx="1924050" cy="10477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5"/>
          <p:cNvSpPr/>
          <p:nvPr/>
        </p:nvSpPr>
        <p:spPr bwMode="auto">
          <a:xfrm>
            <a:off x="8542194" y="5355648"/>
            <a:ext cx="3252643" cy="400110"/>
          </a:xfrm>
          <a:prstGeom prst="rect">
            <a:avLst/>
          </a:prstGeom>
        </p:spPr>
        <p:txBody>
          <a:bodyPr wrap="square">
            <a:spAutoFit/>
          </a:bodyPr>
          <a:lstStyle/>
          <a:p>
            <a:pPr>
              <a:defRPr/>
            </a:pPr>
            <a:r>
              <a:rPr lang="de-DE" sz="1000">
                <a:latin typeface="Arial"/>
                <a:cs typeface="Arial"/>
              </a:rPr>
              <a:t>Helmholtz-Zentrum für Umweltforschung GmbH – UFZ</a:t>
            </a:r>
            <a:endParaRPr/>
          </a:p>
          <a:p>
            <a:pPr>
              <a:defRPr/>
            </a:pPr>
            <a:r>
              <a:rPr lang="de-DE" sz="1000"/>
              <a:t>https://www.ufz.de/index.php?de=37937</a:t>
            </a:r>
          </a:p>
        </p:txBody>
      </p:sp>
      <p:sp>
        <p:nvSpPr>
          <p:cNvPr id="5" name="Titel 1"/>
          <p:cNvSpPr>
            <a:spLocks noGrp="1"/>
          </p:cNvSpPr>
          <p:nvPr>
            <p:ph type="title"/>
          </p:nvPr>
        </p:nvSpPr>
        <p:spPr bwMode="auto">
          <a:xfrm>
            <a:off x="838200" y="365125"/>
            <a:ext cx="9362308" cy="918528"/>
          </a:xfrm>
        </p:spPr>
        <p:txBody>
          <a:bodyPr/>
          <a:lstStyle/>
          <a:p>
            <a:pPr>
              <a:defRPr/>
            </a:pPr>
            <a:r>
              <a:rPr lang="de-DE"/>
              <a:t>Bodenfeuchtemessungen </a:t>
            </a:r>
            <a:r>
              <a:rPr lang="de-DE" sz="2800"/>
              <a:t>(im Frühjahr 2020)</a:t>
            </a:r>
            <a:endParaRPr lang="de-DE"/>
          </a:p>
        </p:txBody>
      </p:sp>
      <p:pic>
        <p:nvPicPr>
          <p:cNvPr id="6" name="Grafik 2"/>
          <p:cNvPicPr>
            <a:picLocks noChangeAspect="1"/>
          </p:cNvPicPr>
          <p:nvPr/>
        </p:nvPicPr>
        <p:blipFill>
          <a:blip r:embed="rId3"/>
          <a:stretch/>
        </p:blipFill>
        <p:spPr bwMode="auto">
          <a:xfrm>
            <a:off x="8542194" y="4214380"/>
            <a:ext cx="1924050" cy="1047750"/>
          </a:xfrm>
          <a:prstGeom prst="rect">
            <a:avLst/>
          </a:prstGeom>
        </p:spPr>
      </p:pic>
      <p:pic>
        <p:nvPicPr>
          <p:cNvPr id="7" name="Grafik 7"/>
          <p:cNvPicPr>
            <a:picLocks noChangeAspect="1"/>
          </p:cNvPicPr>
          <p:nvPr/>
        </p:nvPicPr>
        <p:blipFill>
          <a:blip r:embed="rId4"/>
          <a:stretch/>
        </p:blipFill>
        <p:spPr bwMode="auto">
          <a:xfrm>
            <a:off x="1320042" y="1569027"/>
            <a:ext cx="6997533" cy="479193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Abnehmende Bodenfeuchte im Frühjahr</a:t>
            </a:r>
          </a:p>
        </p:txBody>
      </p:sp>
      <p:pic>
        <p:nvPicPr>
          <p:cNvPr id="5" name="Grafik 3"/>
          <p:cNvPicPr>
            <a:picLocks noChangeAspect="1"/>
          </p:cNvPicPr>
          <p:nvPr/>
        </p:nvPicPr>
        <p:blipFill>
          <a:blip r:embed="rId3"/>
          <a:stretch/>
        </p:blipFill>
        <p:spPr bwMode="auto">
          <a:xfrm>
            <a:off x="1381125" y="1484784"/>
            <a:ext cx="9429750" cy="4467225"/>
          </a:xfrm>
          <a:prstGeom prst="rect">
            <a:avLst/>
          </a:prstGeom>
          <a:ln>
            <a:solidFill>
              <a:schemeClr val="tx1"/>
            </a:solidFill>
          </a:ln>
        </p:spPr>
      </p:pic>
      <p:sp>
        <p:nvSpPr>
          <p:cNvPr id="6" name="Rechteck 4"/>
          <p:cNvSpPr/>
          <p:nvPr/>
        </p:nvSpPr>
        <p:spPr bwMode="auto">
          <a:xfrm>
            <a:off x="1377393" y="5952009"/>
            <a:ext cx="3945311" cy="430887"/>
          </a:xfrm>
          <a:prstGeom prst="rect">
            <a:avLst/>
          </a:prstGeom>
        </p:spPr>
        <p:txBody>
          <a:bodyPr wrap="none">
            <a:spAutoFit/>
          </a:bodyPr>
          <a:lstStyle/>
          <a:p>
            <a:pPr>
              <a:defRPr/>
            </a:pPr>
            <a:r>
              <a:rPr lang="de-DE" sz="1100" i="1" dirty="0"/>
              <a:t>Abnehmende Bodenfeuchte im Frühjahr: DWD, Klimaatlas </a:t>
            </a:r>
          </a:p>
          <a:p>
            <a:pPr>
              <a:defRPr/>
            </a:pPr>
            <a:r>
              <a:rPr lang="de-DE" sz="1100" i="1" dirty="0">
                <a:hlinkClick r:id="rId4"/>
              </a:rPr>
              <a:t>www.dwd.de/DE/klimaumwelt/klimaatlas/klimaatlas_node.html</a:t>
            </a:r>
            <a:r>
              <a:rPr lang="de-DE" sz="1100" i="1" dirty="0"/>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Folgen des Klimawandels</a:t>
            </a:r>
          </a:p>
        </p:txBody>
      </p:sp>
      <p:sp>
        <p:nvSpPr>
          <p:cNvPr id="5" name="Inhaltsplatzhalter 2"/>
          <p:cNvSpPr>
            <a:spLocks noGrp="1"/>
          </p:cNvSpPr>
          <p:nvPr>
            <p:ph idx="1"/>
          </p:nvPr>
        </p:nvSpPr>
        <p:spPr bwMode="auto"/>
        <p:txBody>
          <a:bodyPr/>
          <a:lstStyle/>
          <a:p>
            <a:pPr>
              <a:buFont typeface="Wingdings"/>
              <a:buChar char="Ø"/>
              <a:defRPr/>
            </a:pPr>
            <a:r>
              <a:rPr lang="de-DE"/>
              <a:t> Steigende Jahresdurchschnittstemperaturen</a:t>
            </a:r>
            <a:endParaRPr/>
          </a:p>
          <a:p>
            <a:pPr>
              <a:buFont typeface="Wingdings"/>
              <a:buChar char="Ø"/>
              <a:defRPr/>
            </a:pPr>
            <a:r>
              <a:rPr lang="de-DE"/>
              <a:t> Zunahme der Sommer- (&gt;25°C) und Hitzetage (&gt;30°C)</a:t>
            </a:r>
            <a:endParaRPr/>
          </a:p>
          <a:p>
            <a:pPr>
              <a:buFont typeface="Wingdings"/>
              <a:buChar char="Ø"/>
              <a:defRPr/>
            </a:pPr>
            <a:r>
              <a:rPr lang="de-DE"/>
              <a:t> Vermehrte Sommertrockenheit und Dürreperioden</a:t>
            </a:r>
            <a:endParaRPr/>
          </a:p>
          <a:p>
            <a:pPr>
              <a:buFont typeface="Wingdings"/>
              <a:buChar char="Ø"/>
              <a:defRPr/>
            </a:pPr>
            <a:r>
              <a:rPr lang="de-DE"/>
              <a:t> Verändertes Niederschlagsmuster</a:t>
            </a:r>
            <a:endParaRPr/>
          </a:p>
          <a:p>
            <a:pPr>
              <a:buFont typeface="Wingdings"/>
              <a:buChar char="Ø"/>
              <a:defRPr/>
            </a:pPr>
            <a:r>
              <a:rPr lang="de-DE"/>
              <a:t> Vermehrte / stärkere Extremwetterereignisse</a:t>
            </a:r>
            <a:endParaRPr/>
          </a:p>
          <a:p>
            <a:pPr>
              <a:buFont typeface="Wingdings"/>
              <a:buChar char="Ø"/>
              <a:defRPr/>
            </a:pPr>
            <a:r>
              <a:rPr lang="de-DE"/>
              <a:t> Hohe Wettervariabilität </a:t>
            </a:r>
          </a:p>
          <a:p>
            <a:pPr>
              <a:buFont typeface="Wingdings"/>
              <a:buChar char="Ø"/>
              <a:defRPr/>
            </a:pPr>
            <a:r>
              <a:rPr lang="de-DE"/>
              <a:t> Kaum Zunahme der Spätfrostereignisse jedoch frühere </a:t>
            </a:r>
            <a:br>
              <a:rPr lang="de-DE"/>
            </a:br>
            <a:r>
              <a:rPr lang="de-DE"/>
              <a:t>  Blattentwicklung und somit höheres Schadpotential</a:t>
            </a:r>
          </a:p>
        </p:txBody>
      </p:sp>
      <p:sp>
        <p:nvSpPr>
          <p:cNvPr id="6" name="Rechteck 5">
            <a:extLst>
              <a:ext uri="{FF2B5EF4-FFF2-40B4-BE49-F238E27FC236}">
                <a16:creationId xmlns:a16="http://schemas.microsoft.com/office/drawing/2014/main" id="{04F95032-7C0D-4D06-B16E-6AB7526C77B6}"/>
              </a:ext>
            </a:extLst>
          </p:cNvPr>
          <p:cNvSpPr/>
          <p:nvPr/>
        </p:nvSpPr>
        <p:spPr bwMode="auto">
          <a:xfrm>
            <a:off x="6240016" y="5746076"/>
            <a:ext cx="4968552" cy="430887"/>
          </a:xfrm>
          <a:prstGeom prst="rect">
            <a:avLst/>
          </a:prstGeom>
        </p:spPr>
        <p:txBody>
          <a:bodyPr wrap="square">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r>
              <a:rPr lang="de-DE" sz="1100" dirty="0"/>
              <a:t>DWD: https://www.dwd.de/DE/leistungen/zeitreihen/zeitreihen</a:t>
            </a:r>
          </a:p>
          <a:p>
            <a:r>
              <a:rPr lang="en-US" sz="1100" dirty="0"/>
              <a:t>EEA-Report 2016: Climate change, impacts and vulnerability in Europe 2016</a:t>
            </a:r>
            <a:endParaRPr lang="de-DE" sz="11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extfeld 2"/>
          <p:cNvSpPr>
            <a:spLocks/>
          </p:cNvSpPr>
          <p:nvPr/>
        </p:nvSpPr>
        <p:spPr bwMode="auto">
          <a:xfrm>
            <a:off x="6923561" y="2780928"/>
            <a:ext cx="1819554" cy="59998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endParaRPr sz="1600" dirty="0"/>
          </a:p>
        </p:txBody>
      </p:sp>
      <p:sp>
        <p:nvSpPr>
          <p:cNvPr id="5" name="Textfeld 2"/>
          <p:cNvSpPr>
            <a:spLocks/>
          </p:cNvSpPr>
          <p:nvPr/>
        </p:nvSpPr>
        <p:spPr bwMode="auto">
          <a:xfrm>
            <a:off x="4046452" y="2724019"/>
            <a:ext cx="2315066" cy="56096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endParaRPr lang="de-DE" sz="2000" dirty="0">
              <a:ea typeface="Calibri"/>
              <a:cs typeface="Times New Roman"/>
            </a:endParaRPr>
          </a:p>
        </p:txBody>
      </p:sp>
      <p:sp>
        <p:nvSpPr>
          <p:cNvPr id="6" name="Textfeld 2"/>
          <p:cNvSpPr>
            <a:spLocks/>
          </p:cNvSpPr>
          <p:nvPr/>
        </p:nvSpPr>
        <p:spPr bwMode="auto">
          <a:xfrm>
            <a:off x="3088435" y="4941168"/>
            <a:ext cx="2842239" cy="52765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defPPr>
              <a:defRPr lang="de-DE"/>
            </a:defPPr>
            <a:lvl1pPr>
              <a:spcBef>
                <a:spcPts val="600"/>
              </a:spcBef>
              <a:spcAft>
                <a:spcPts val="1200"/>
              </a:spcAft>
              <a:defRPr sz="2400">
                <a:ea typeface="Calibri"/>
                <a:cs typeface="Times New Roman"/>
              </a:defRPr>
            </a:lvl1pPr>
          </a:lstStyle>
          <a:p>
            <a:pPr>
              <a:defRPr/>
            </a:pPr>
            <a:endParaRPr dirty="0"/>
          </a:p>
        </p:txBody>
      </p:sp>
      <p:sp>
        <p:nvSpPr>
          <p:cNvPr id="7" name="Textfeld 2"/>
          <p:cNvSpPr>
            <a:spLocks/>
          </p:cNvSpPr>
          <p:nvPr/>
        </p:nvSpPr>
        <p:spPr bwMode="auto">
          <a:xfrm>
            <a:off x="6159773" y="4878544"/>
            <a:ext cx="2626214" cy="99872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defPPr>
              <a:defRPr lang="de-DE"/>
            </a:defPPr>
            <a:lvl1pPr>
              <a:spcBef>
                <a:spcPts val="600"/>
              </a:spcBef>
              <a:spcAft>
                <a:spcPts val="1200"/>
              </a:spcAft>
              <a:defRPr sz="2400">
                <a:ea typeface="Calibri"/>
                <a:cs typeface="Times New Roman"/>
              </a:defRPr>
            </a:lvl1pPr>
          </a:lstStyle>
          <a:p>
            <a:pPr>
              <a:defRPr/>
            </a:pPr>
            <a:endParaRPr sz="2000" dirty="0"/>
          </a:p>
        </p:txBody>
      </p:sp>
      <p:sp>
        <p:nvSpPr>
          <p:cNvPr id="8" name="Textfeld 2"/>
          <p:cNvSpPr>
            <a:spLocks/>
          </p:cNvSpPr>
          <p:nvPr/>
        </p:nvSpPr>
        <p:spPr bwMode="auto">
          <a:xfrm>
            <a:off x="5292967" y="3735459"/>
            <a:ext cx="1755862" cy="83049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400" dirty="0">
                <a:ea typeface="Calibri"/>
                <a:cs typeface="Times New Roman"/>
              </a:rPr>
              <a:t>Funktionen des Bodens</a:t>
            </a:r>
            <a:endParaRPr lang="de-DE" sz="1600" dirty="0">
              <a:ea typeface="Calibri"/>
              <a:cs typeface="Times New Roman"/>
            </a:endParaRPr>
          </a:p>
        </p:txBody>
      </p:sp>
      <p:cxnSp>
        <p:nvCxnSpPr>
          <p:cNvPr id="9" name="Gerader Verbinder 3"/>
          <p:cNvCxnSpPr>
            <a:cxnSpLocks/>
          </p:cNvCxnSpPr>
          <p:nvPr/>
        </p:nvCxnSpPr>
        <p:spPr bwMode="auto">
          <a:xfrm flipH="1" flipV="1">
            <a:off x="5729683" y="3284984"/>
            <a:ext cx="227276" cy="450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11"/>
          <p:cNvCxnSpPr>
            <a:cxnSpLocks/>
          </p:cNvCxnSpPr>
          <p:nvPr/>
        </p:nvCxnSpPr>
        <p:spPr bwMode="auto">
          <a:xfrm flipV="1">
            <a:off x="5362866" y="4565956"/>
            <a:ext cx="271523" cy="3637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Gerader Verbinder 12"/>
          <p:cNvCxnSpPr>
            <a:cxnSpLocks/>
          </p:cNvCxnSpPr>
          <p:nvPr/>
        </p:nvCxnSpPr>
        <p:spPr bwMode="auto">
          <a:xfrm flipH="1">
            <a:off x="7048829" y="3371738"/>
            <a:ext cx="526142" cy="3615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3"/>
          <p:cNvCxnSpPr>
            <a:cxnSpLocks/>
          </p:cNvCxnSpPr>
          <p:nvPr/>
        </p:nvCxnSpPr>
        <p:spPr bwMode="auto">
          <a:xfrm flipH="1" flipV="1">
            <a:off x="6569609" y="4565957"/>
            <a:ext cx="363582" cy="312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itel 1"/>
          <p:cNvSpPr>
            <a:spLocks noGrp="1"/>
          </p:cNvSpPr>
          <p:nvPr>
            <p:ph type="title"/>
          </p:nvPr>
        </p:nvSpPr>
        <p:spPr bwMode="auto">
          <a:xfrm>
            <a:off x="838200" y="365125"/>
            <a:ext cx="7592969" cy="918528"/>
          </a:xfrm>
        </p:spPr>
        <p:txBody>
          <a:bodyPr>
            <a:normAutofit fontScale="90000"/>
          </a:bodyPr>
          <a:lstStyle/>
          <a:p>
            <a:pPr>
              <a:defRPr/>
            </a:pPr>
            <a:r>
              <a:rPr lang="de-DE" dirty="0"/>
              <a:t>Auswirkungen des Klimawandels gefährden Funktionen des Bodens </a:t>
            </a:r>
          </a:p>
        </p:txBody>
      </p:sp>
      <p:sp>
        <p:nvSpPr>
          <p:cNvPr id="14" name="Textfeld 2"/>
          <p:cNvSpPr>
            <a:spLocks/>
          </p:cNvSpPr>
          <p:nvPr/>
        </p:nvSpPr>
        <p:spPr bwMode="auto">
          <a:xfrm>
            <a:off x="3075855" y="3667699"/>
            <a:ext cx="1048968" cy="56096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endParaRPr lang="de-DE" sz="2400" dirty="0">
              <a:ea typeface="Calibri"/>
              <a:cs typeface="Times New Roman"/>
            </a:endParaRPr>
          </a:p>
        </p:txBody>
      </p:sp>
      <p:cxnSp>
        <p:nvCxnSpPr>
          <p:cNvPr id="15" name="Gerader Verbinder 17"/>
          <p:cNvCxnSpPr>
            <a:cxnSpLocks/>
            <a:stCxn id="8" idx="1"/>
          </p:cNvCxnSpPr>
          <p:nvPr/>
        </p:nvCxnSpPr>
        <p:spPr bwMode="auto">
          <a:xfrm flipH="1" flipV="1">
            <a:off x="4137403" y="3903412"/>
            <a:ext cx="1155564" cy="2472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feld 2"/>
          <p:cNvSpPr>
            <a:spLocks/>
          </p:cNvSpPr>
          <p:nvPr/>
        </p:nvSpPr>
        <p:spPr bwMode="auto">
          <a:xfrm>
            <a:off x="8095118" y="3660872"/>
            <a:ext cx="1819554" cy="59998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endParaRPr lang="de-DE" sz="2400" dirty="0">
              <a:ea typeface="Calibri"/>
              <a:cs typeface="Times New Roman"/>
            </a:endParaRPr>
          </a:p>
        </p:txBody>
      </p:sp>
      <p:cxnSp>
        <p:nvCxnSpPr>
          <p:cNvPr id="17" name="Gerader Verbinder 20"/>
          <p:cNvCxnSpPr>
            <a:cxnSpLocks/>
          </p:cNvCxnSpPr>
          <p:nvPr/>
        </p:nvCxnSpPr>
        <p:spPr bwMode="auto">
          <a:xfrm flipH="1">
            <a:off x="7058761" y="4150708"/>
            <a:ext cx="1036357" cy="71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8862528"/>
      </p:ext>
    </p:extLst>
  </p:cSld>
  <p:clrMapOvr>
    <a:masterClrMapping/>
  </p:clrMapOvr>
  <mc:AlternateContent xmlns:mc="http://schemas.openxmlformats.org/markup-compatibility/2006" xmlns:p14="http://schemas.microsoft.com/office/powerpoint/2010/main">
    <mc:Choice Requires="p14">
      <p:transition spd="slow" p14:dur="2000" advTm="1921"/>
    </mc:Choice>
    <mc:Fallback xmlns="">
      <p:transition spd="slow" advTm="1921"/>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extfeld 2"/>
          <p:cNvSpPr>
            <a:spLocks/>
          </p:cNvSpPr>
          <p:nvPr/>
        </p:nvSpPr>
        <p:spPr bwMode="auto">
          <a:xfrm>
            <a:off x="6923561" y="2780928"/>
            <a:ext cx="1819554" cy="59998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Standort</a:t>
            </a:r>
            <a:endParaRPr sz="1600" dirty="0"/>
          </a:p>
        </p:txBody>
      </p:sp>
      <p:sp>
        <p:nvSpPr>
          <p:cNvPr id="5" name="Textfeld 2"/>
          <p:cNvSpPr>
            <a:spLocks/>
          </p:cNvSpPr>
          <p:nvPr/>
        </p:nvSpPr>
        <p:spPr bwMode="auto">
          <a:xfrm>
            <a:off x="4046452" y="2724019"/>
            <a:ext cx="2315066" cy="56096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Wasserhaushalt</a:t>
            </a:r>
          </a:p>
        </p:txBody>
      </p:sp>
      <p:sp>
        <p:nvSpPr>
          <p:cNvPr id="6" name="Textfeld 2"/>
          <p:cNvSpPr>
            <a:spLocks/>
          </p:cNvSpPr>
          <p:nvPr/>
        </p:nvSpPr>
        <p:spPr bwMode="auto">
          <a:xfrm>
            <a:off x="3088435" y="4941168"/>
            <a:ext cx="2842239" cy="52765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defPPr>
              <a:defRPr lang="de-DE"/>
            </a:defPPr>
            <a:lvl1pPr>
              <a:spcBef>
                <a:spcPts val="600"/>
              </a:spcBef>
              <a:spcAft>
                <a:spcPts val="1200"/>
              </a:spcAft>
              <a:defRPr sz="2400">
                <a:ea typeface="Calibri"/>
                <a:cs typeface="Times New Roman"/>
              </a:defRPr>
            </a:lvl1pPr>
          </a:lstStyle>
          <a:p>
            <a:pPr>
              <a:defRPr/>
            </a:pPr>
            <a:r>
              <a:rPr lang="de-DE" sz="2000" dirty="0"/>
              <a:t>Kohlenstoffspeicher</a:t>
            </a:r>
            <a:endParaRPr dirty="0"/>
          </a:p>
        </p:txBody>
      </p:sp>
      <p:sp>
        <p:nvSpPr>
          <p:cNvPr id="7" name="Textfeld 2"/>
          <p:cNvSpPr>
            <a:spLocks/>
          </p:cNvSpPr>
          <p:nvPr/>
        </p:nvSpPr>
        <p:spPr bwMode="auto">
          <a:xfrm>
            <a:off x="6159773" y="4878544"/>
            <a:ext cx="2626214" cy="99872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defPPr>
              <a:defRPr lang="de-DE"/>
            </a:defPPr>
            <a:lvl1pPr>
              <a:spcBef>
                <a:spcPts val="600"/>
              </a:spcBef>
              <a:spcAft>
                <a:spcPts val="1200"/>
              </a:spcAft>
              <a:defRPr sz="2400">
                <a:ea typeface="Calibri"/>
                <a:cs typeface="Times New Roman"/>
              </a:defRPr>
            </a:lvl1pPr>
          </a:lstStyle>
          <a:p>
            <a:pPr>
              <a:defRPr/>
            </a:pPr>
            <a:r>
              <a:rPr lang="de-DE" sz="2000" dirty="0"/>
              <a:t>Nährstoffspeicher/ Pflanzenernährer</a:t>
            </a:r>
            <a:endParaRPr sz="2000" dirty="0"/>
          </a:p>
        </p:txBody>
      </p:sp>
      <p:sp>
        <p:nvSpPr>
          <p:cNvPr id="8" name="Textfeld 2"/>
          <p:cNvSpPr>
            <a:spLocks/>
          </p:cNvSpPr>
          <p:nvPr/>
        </p:nvSpPr>
        <p:spPr bwMode="auto">
          <a:xfrm>
            <a:off x="5292967" y="3735459"/>
            <a:ext cx="1755862" cy="83049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400" dirty="0">
                <a:ea typeface="Calibri"/>
                <a:cs typeface="Times New Roman"/>
              </a:rPr>
              <a:t>Funktionen des Bodens</a:t>
            </a:r>
            <a:endParaRPr lang="de-DE" sz="1600" dirty="0">
              <a:ea typeface="Calibri"/>
              <a:cs typeface="Times New Roman"/>
            </a:endParaRPr>
          </a:p>
        </p:txBody>
      </p:sp>
      <p:cxnSp>
        <p:nvCxnSpPr>
          <p:cNvPr id="9" name="Gerader Verbinder 3"/>
          <p:cNvCxnSpPr>
            <a:cxnSpLocks/>
          </p:cNvCxnSpPr>
          <p:nvPr/>
        </p:nvCxnSpPr>
        <p:spPr bwMode="auto">
          <a:xfrm flipH="1" flipV="1">
            <a:off x="5729683" y="3284984"/>
            <a:ext cx="227276" cy="450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11"/>
          <p:cNvCxnSpPr>
            <a:cxnSpLocks/>
          </p:cNvCxnSpPr>
          <p:nvPr/>
        </p:nvCxnSpPr>
        <p:spPr bwMode="auto">
          <a:xfrm flipV="1">
            <a:off x="5362866" y="4565956"/>
            <a:ext cx="271523" cy="3637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Gerader Verbinder 12"/>
          <p:cNvCxnSpPr>
            <a:cxnSpLocks/>
          </p:cNvCxnSpPr>
          <p:nvPr/>
        </p:nvCxnSpPr>
        <p:spPr bwMode="auto">
          <a:xfrm flipH="1">
            <a:off x="7048829" y="3371738"/>
            <a:ext cx="526142" cy="3615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3"/>
          <p:cNvCxnSpPr>
            <a:cxnSpLocks/>
          </p:cNvCxnSpPr>
          <p:nvPr/>
        </p:nvCxnSpPr>
        <p:spPr bwMode="auto">
          <a:xfrm flipH="1" flipV="1">
            <a:off x="6569609" y="4565957"/>
            <a:ext cx="363582" cy="312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itel 1"/>
          <p:cNvSpPr>
            <a:spLocks noGrp="1"/>
          </p:cNvSpPr>
          <p:nvPr>
            <p:ph type="title"/>
          </p:nvPr>
        </p:nvSpPr>
        <p:spPr bwMode="auto">
          <a:xfrm>
            <a:off x="838200" y="365125"/>
            <a:ext cx="7592969" cy="918528"/>
          </a:xfrm>
        </p:spPr>
        <p:txBody>
          <a:bodyPr>
            <a:normAutofit fontScale="90000"/>
          </a:bodyPr>
          <a:lstStyle/>
          <a:p>
            <a:pPr>
              <a:defRPr/>
            </a:pPr>
            <a:r>
              <a:rPr lang="de-DE" dirty="0"/>
              <a:t>Auswirkungen des Klimawandels gefährden Funktionen des Bodens </a:t>
            </a:r>
          </a:p>
        </p:txBody>
      </p:sp>
      <p:sp>
        <p:nvSpPr>
          <p:cNvPr id="14" name="Textfeld 2"/>
          <p:cNvSpPr>
            <a:spLocks/>
          </p:cNvSpPr>
          <p:nvPr/>
        </p:nvSpPr>
        <p:spPr bwMode="auto">
          <a:xfrm>
            <a:off x="3075855" y="3667699"/>
            <a:ext cx="1048968" cy="56096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Puffer</a:t>
            </a:r>
            <a:endParaRPr lang="de-DE" sz="2400" dirty="0">
              <a:ea typeface="Calibri"/>
              <a:cs typeface="Times New Roman"/>
            </a:endParaRPr>
          </a:p>
        </p:txBody>
      </p:sp>
      <p:cxnSp>
        <p:nvCxnSpPr>
          <p:cNvPr id="15" name="Gerader Verbinder 17"/>
          <p:cNvCxnSpPr>
            <a:cxnSpLocks/>
            <a:stCxn id="8" idx="1"/>
          </p:cNvCxnSpPr>
          <p:nvPr/>
        </p:nvCxnSpPr>
        <p:spPr bwMode="auto">
          <a:xfrm flipH="1" flipV="1">
            <a:off x="4137403" y="3903412"/>
            <a:ext cx="1155564" cy="2472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feld 2"/>
          <p:cNvSpPr>
            <a:spLocks/>
          </p:cNvSpPr>
          <p:nvPr/>
        </p:nvSpPr>
        <p:spPr bwMode="auto">
          <a:xfrm>
            <a:off x="8095118" y="3660872"/>
            <a:ext cx="1819554" cy="59998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Lebensraum</a:t>
            </a:r>
            <a:endParaRPr lang="de-DE" sz="2400" dirty="0">
              <a:ea typeface="Calibri"/>
              <a:cs typeface="Times New Roman"/>
            </a:endParaRPr>
          </a:p>
        </p:txBody>
      </p:sp>
      <p:cxnSp>
        <p:nvCxnSpPr>
          <p:cNvPr id="17" name="Gerader Verbinder 20"/>
          <p:cNvCxnSpPr>
            <a:cxnSpLocks/>
          </p:cNvCxnSpPr>
          <p:nvPr/>
        </p:nvCxnSpPr>
        <p:spPr bwMode="auto">
          <a:xfrm flipH="1">
            <a:off x="7058761" y="4150708"/>
            <a:ext cx="1036357" cy="71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Grafik 17"/>
          <p:cNvPicPr>
            <a:picLocks noChangeAspect="1"/>
          </p:cNvPicPr>
          <p:nvPr/>
        </p:nvPicPr>
        <p:blipFill>
          <a:blip r:embed="rId3" cstate="screen">
            <a:extLst>
              <a:ext uri="{28A0092B-C50C-407E-A947-70E740481C1C}">
                <a14:useLocalDpi xmlns:a14="http://schemas.microsoft.com/office/drawing/2010/main"/>
              </a:ext>
            </a:extLst>
          </a:blip>
          <a:srcRect/>
          <a:stretch/>
        </p:blipFill>
        <p:spPr bwMode="auto">
          <a:xfrm>
            <a:off x="572321" y="1468486"/>
            <a:ext cx="3052511" cy="1863846"/>
          </a:xfrm>
          <a:prstGeom prst="rect">
            <a:avLst/>
          </a:prstGeom>
        </p:spPr>
      </p:pic>
      <p:pic>
        <p:nvPicPr>
          <p:cNvPr id="19" name="Grafik 5"/>
          <p:cNvPicPr>
            <a:picLocks noChangeAspect="1"/>
          </p:cNvPicPr>
          <p:nvPr/>
        </p:nvPicPr>
        <p:blipFill>
          <a:blip r:embed="rId4" cstate="screen">
            <a:extLst>
              <a:ext uri="{28A0092B-C50C-407E-A947-70E740481C1C}">
                <a14:useLocalDpi xmlns:a14="http://schemas.microsoft.com/office/drawing/2010/main"/>
              </a:ext>
            </a:extLst>
          </a:blip>
          <a:stretch/>
        </p:blipFill>
        <p:spPr bwMode="auto">
          <a:xfrm>
            <a:off x="9157305" y="1560078"/>
            <a:ext cx="2830387" cy="1886924"/>
          </a:xfrm>
          <a:prstGeom prst="rect">
            <a:avLst/>
          </a:prstGeom>
        </p:spPr>
      </p:pic>
      <p:pic>
        <p:nvPicPr>
          <p:cNvPr id="20" name="Grafik 4"/>
          <p:cNvPicPr>
            <a:picLocks noChangeAspect="1"/>
          </p:cNvPicPr>
          <p:nvPr/>
        </p:nvPicPr>
        <p:blipFill>
          <a:blip r:embed="rId5" cstate="screen">
            <a:extLst>
              <a:ext uri="{28A0092B-C50C-407E-A947-70E740481C1C}">
                <a14:useLocalDpi xmlns:a14="http://schemas.microsoft.com/office/drawing/2010/main"/>
              </a:ext>
            </a:extLst>
          </a:blip>
          <a:stretch/>
        </p:blipFill>
        <p:spPr bwMode="auto">
          <a:xfrm>
            <a:off x="458440" y="4320664"/>
            <a:ext cx="2421025" cy="1815769"/>
          </a:xfrm>
          <a:prstGeom prst="rect">
            <a:avLst/>
          </a:prstGeom>
        </p:spPr>
      </p:pic>
      <p:pic>
        <p:nvPicPr>
          <p:cNvPr id="21" name="Grafik 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8994957" y="4572105"/>
            <a:ext cx="2935139" cy="1562260"/>
          </a:xfrm>
          <a:prstGeom prst="rect">
            <a:avLst/>
          </a:prstGeom>
        </p:spPr>
      </p:pic>
      <p:sp>
        <p:nvSpPr>
          <p:cNvPr id="22" name="Rechteck 4"/>
          <p:cNvSpPr/>
          <p:nvPr/>
        </p:nvSpPr>
        <p:spPr bwMode="auto">
          <a:xfrm>
            <a:off x="9084861" y="3411838"/>
            <a:ext cx="3072639" cy="246221"/>
          </a:xfrm>
          <a:prstGeom prst="rect">
            <a:avLst/>
          </a:prstGeom>
        </p:spPr>
        <p:txBody>
          <a:bodyPr wrap="square">
            <a:spAutoFit/>
          </a:bodyPr>
          <a:lstStyle/>
          <a:p>
            <a:pPr>
              <a:defRPr/>
            </a:pPr>
            <a:r>
              <a:rPr lang="de-DE" sz="1000" dirty="0"/>
              <a:t>Trockener Boden, </a:t>
            </a:r>
            <a:r>
              <a:rPr lang="de-DE" sz="1000" dirty="0" err="1"/>
              <a:t>pixabay</a:t>
            </a:r>
            <a:endParaRPr lang="de-DE" sz="1000" dirty="0"/>
          </a:p>
        </p:txBody>
      </p:sp>
      <p:sp>
        <p:nvSpPr>
          <p:cNvPr id="23" name="Rechteck 3"/>
          <p:cNvSpPr/>
          <p:nvPr/>
        </p:nvSpPr>
        <p:spPr bwMode="auto">
          <a:xfrm>
            <a:off x="401047" y="6097530"/>
            <a:ext cx="1911101" cy="246221"/>
          </a:xfrm>
          <a:prstGeom prst="rect">
            <a:avLst/>
          </a:prstGeom>
        </p:spPr>
        <p:txBody>
          <a:bodyPr wrap="none">
            <a:spAutoFit/>
          </a:bodyPr>
          <a:lstStyle/>
          <a:p>
            <a:pPr>
              <a:defRPr/>
            </a:pPr>
            <a:r>
              <a:rPr lang="de-DE" sz="1000" baseline="30000" dirty="0"/>
              <a:t>3) </a:t>
            </a:r>
            <a:r>
              <a:rPr lang="de-DE" sz="1000" dirty="0"/>
              <a:t>Bodenerosion, Volker </a:t>
            </a:r>
            <a:r>
              <a:rPr lang="de-DE" sz="1000" dirty="0" err="1"/>
              <a:t>Prasuhn</a:t>
            </a:r>
            <a:endParaRPr lang="de-DE" sz="1400" dirty="0"/>
          </a:p>
        </p:txBody>
      </p:sp>
      <p:sp>
        <p:nvSpPr>
          <p:cNvPr id="24" name="Textfeld 5"/>
          <p:cNvSpPr>
            <a:spLocks/>
          </p:cNvSpPr>
          <p:nvPr/>
        </p:nvSpPr>
        <p:spPr bwMode="auto">
          <a:xfrm>
            <a:off x="8910355" y="6103967"/>
            <a:ext cx="3487849" cy="246221"/>
          </a:xfrm>
          <a:prstGeom prst="rect">
            <a:avLst/>
          </a:prstGeom>
          <a:noFill/>
          <a:ln>
            <a:noFill/>
          </a:ln>
        </p:spPr>
        <p:txBody>
          <a:bodyPr wrap="square">
            <a:spAutoFit/>
          </a:bodyPr>
          <a:lstStyle>
            <a:lvl1pPr>
              <a:defRPr sz="2400">
                <a:solidFill>
                  <a:schemeClr val="tx1"/>
                </a:solidFill>
                <a:latin typeface="Arial"/>
                <a:ea typeface="ＭＳ Ｐゴシック"/>
              </a:defRPr>
            </a:lvl1pPr>
            <a:lvl2pPr marL="742950" indent="-285750">
              <a:defRPr sz="2400">
                <a:solidFill>
                  <a:schemeClr val="tx1"/>
                </a:solidFill>
                <a:latin typeface="Arial"/>
                <a:ea typeface="ＭＳ Ｐゴシック"/>
              </a:defRPr>
            </a:lvl2pPr>
            <a:lvl3pPr marL="1143000" indent="-228600">
              <a:defRPr sz="2400">
                <a:solidFill>
                  <a:schemeClr val="tx1"/>
                </a:solidFill>
                <a:latin typeface="Arial"/>
                <a:ea typeface="ＭＳ Ｐゴシック"/>
              </a:defRPr>
            </a:lvl3pPr>
            <a:lvl4pPr marL="1600200" indent="-228600">
              <a:defRPr sz="2400">
                <a:solidFill>
                  <a:schemeClr val="tx1"/>
                </a:solidFill>
                <a:latin typeface="Arial"/>
                <a:ea typeface="ＭＳ Ｐゴシック"/>
              </a:defRPr>
            </a:lvl4pPr>
            <a:lvl5pPr marL="2057400" indent="-228600">
              <a:defRPr sz="2400">
                <a:solidFill>
                  <a:schemeClr val="tx1"/>
                </a:solidFill>
                <a:latin typeface="Arial"/>
                <a:ea typeface="ＭＳ Ｐゴシック"/>
              </a:defRPr>
            </a:lvl5pPr>
            <a:lvl6pPr marL="2514600" indent="-228600" algn="ctr">
              <a:spcBef>
                <a:spcPts val="0"/>
              </a:spcBef>
              <a:spcAft>
                <a:spcPts val="0"/>
              </a:spcAft>
              <a:defRPr sz="2400">
                <a:solidFill>
                  <a:schemeClr val="tx1"/>
                </a:solidFill>
                <a:latin typeface="Arial"/>
                <a:ea typeface="ＭＳ Ｐゴシック"/>
              </a:defRPr>
            </a:lvl6pPr>
            <a:lvl7pPr marL="2971800" indent="-228600" algn="ctr">
              <a:spcBef>
                <a:spcPts val="0"/>
              </a:spcBef>
              <a:spcAft>
                <a:spcPts val="0"/>
              </a:spcAft>
              <a:defRPr sz="2400">
                <a:solidFill>
                  <a:schemeClr val="tx1"/>
                </a:solidFill>
                <a:latin typeface="Arial"/>
                <a:ea typeface="ＭＳ Ｐゴシック"/>
              </a:defRPr>
            </a:lvl7pPr>
            <a:lvl8pPr marL="3429000" indent="-228600" algn="ctr">
              <a:spcBef>
                <a:spcPts val="0"/>
              </a:spcBef>
              <a:spcAft>
                <a:spcPts val="0"/>
              </a:spcAft>
              <a:defRPr sz="2400">
                <a:solidFill>
                  <a:schemeClr val="tx1"/>
                </a:solidFill>
                <a:latin typeface="Arial"/>
                <a:ea typeface="ＭＳ Ｐゴシック"/>
              </a:defRPr>
            </a:lvl8pPr>
            <a:lvl9pPr marL="3886200" indent="-228600" algn="ctr">
              <a:spcBef>
                <a:spcPts val="0"/>
              </a:spcBef>
              <a:spcAft>
                <a:spcPts val="0"/>
              </a:spcAft>
              <a:defRPr sz="2400">
                <a:solidFill>
                  <a:schemeClr val="tx1"/>
                </a:solidFill>
                <a:latin typeface="Arial"/>
                <a:ea typeface="ＭＳ Ｐゴシック"/>
              </a:defRPr>
            </a:lvl9pPr>
          </a:lstStyle>
          <a:p>
            <a:pPr algn="l">
              <a:defRPr/>
            </a:pPr>
            <a:r>
              <a:rPr lang="de-DE" sz="1000" dirty="0">
                <a:latin typeface="+mn-lt"/>
              </a:rPr>
              <a:t>Bodenerosion Bodensee-Stiftung</a:t>
            </a:r>
          </a:p>
        </p:txBody>
      </p:sp>
      <p:sp>
        <p:nvSpPr>
          <p:cNvPr id="25" name="Rechteck 7"/>
          <p:cNvSpPr/>
          <p:nvPr/>
        </p:nvSpPr>
        <p:spPr bwMode="auto">
          <a:xfrm>
            <a:off x="548385" y="3372653"/>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pic>
        <p:nvPicPr>
          <p:cNvPr id="26" name="Grafik 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07967" y="908720"/>
            <a:ext cx="2904223" cy="1634344"/>
          </a:xfrm>
          <a:prstGeom prst="rect">
            <a:avLst/>
          </a:prstGeom>
        </p:spPr>
      </p:pic>
      <p:sp>
        <p:nvSpPr>
          <p:cNvPr id="27" name="Rechteck 26"/>
          <p:cNvSpPr/>
          <p:nvPr/>
        </p:nvSpPr>
        <p:spPr>
          <a:xfrm>
            <a:off x="5729683" y="2503023"/>
            <a:ext cx="2193229" cy="246221"/>
          </a:xfrm>
          <a:prstGeom prst="rect">
            <a:avLst/>
          </a:prstGeom>
        </p:spPr>
        <p:txBody>
          <a:bodyPr wrap="none">
            <a:spAutoFit/>
          </a:bodyPr>
          <a:lstStyle/>
          <a:p>
            <a:pPr>
              <a:defRPr/>
            </a:pPr>
            <a:r>
              <a:rPr lang="de-DE" sz="1000" dirty="0"/>
              <a:t>Überschwemmung, Bodensee-Stiftung</a:t>
            </a:r>
          </a:p>
        </p:txBody>
      </p:sp>
    </p:spTree>
    <p:extLst>
      <p:ext uri="{BB962C8B-B14F-4D97-AF65-F5344CB8AC3E}">
        <p14:creationId xmlns:p14="http://schemas.microsoft.com/office/powerpoint/2010/main" val="182201638"/>
      </p:ext>
    </p:extLst>
  </p:cSld>
  <p:clrMapOvr>
    <a:masterClrMapping/>
  </p:clrMapOvr>
  <mc:AlternateContent xmlns:mc="http://schemas.openxmlformats.org/markup-compatibility/2006" xmlns:p14="http://schemas.microsoft.com/office/powerpoint/2010/main">
    <mc:Choice Requires="p14">
      <p:transition spd="slow" p14:dur="2000" advTm="1921"/>
    </mc:Choice>
    <mc:Fallback xmlns="">
      <p:transition spd="slow" advTm="1921"/>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extfeld 2"/>
          <p:cNvSpPr>
            <a:spLocks/>
          </p:cNvSpPr>
          <p:nvPr/>
        </p:nvSpPr>
        <p:spPr bwMode="auto">
          <a:xfrm>
            <a:off x="6923561" y="2780928"/>
            <a:ext cx="1819554" cy="59998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Standort</a:t>
            </a:r>
            <a:endParaRPr sz="1600" dirty="0"/>
          </a:p>
        </p:txBody>
      </p:sp>
      <p:sp>
        <p:nvSpPr>
          <p:cNvPr id="5" name="Textfeld 2"/>
          <p:cNvSpPr>
            <a:spLocks/>
          </p:cNvSpPr>
          <p:nvPr/>
        </p:nvSpPr>
        <p:spPr bwMode="auto">
          <a:xfrm>
            <a:off x="4046452" y="2724019"/>
            <a:ext cx="2315066" cy="56096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Wasserhaushalt</a:t>
            </a:r>
          </a:p>
        </p:txBody>
      </p:sp>
      <p:sp>
        <p:nvSpPr>
          <p:cNvPr id="6" name="Textfeld 2"/>
          <p:cNvSpPr>
            <a:spLocks/>
          </p:cNvSpPr>
          <p:nvPr/>
        </p:nvSpPr>
        <p:spPr bwMode="auto">
          <a:xfrm>
            <a:off x="3088435" y="4941168"/>
            <a:ext cx="2842239" cy="52765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defPPr>
              <a:defRPr lang="de-DE"/>
            </a:defPPr>
            <a:lvl1pPr>
              <a:spcBef>
                <a:spcPts val="600"/>
              </a:spcBef>
              <a:spcAft>
                <a:spcPts val="1200"/>
              </a:spcAft>
              <a:defRPr sz="2400">
                <a:ea typeface="Calibri"/>
                <a:cs typeface="Times New Roman"/>
              </a:defRPr>
            </a:lvl1pPr>
          </a:lstStyle>
          <a:p>
            <a:pPr>
              <a:defRPr/>
            </a:pPr>
            <a:r>
              <a:rPr lang="de-DE" sz="2000" dirty="0"/>
              <a:t>Kohlenstoffspeicher</a:t>
            </a:r>
            <a:endParaRPr dirty="0"/>
          </a:p>
        </p:txBody>
      </p:sp>
      <p:sp>
        <p:nvSpPr>
          <p:cNvPr id="7" name="Textfeld 2"/>
          <p:cNvSpPr>
            <a:spLocks/>
          </p:cNvSpPr>
          <p:nvPr/>
        </p:nvSpPr>
        <p:spPr bwMode="auto">
          <a:xfrm>
            <a:off x="6159773" y="4878544"/>
            <a:ext cx="2626214" cy="99872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defPPr>
              <a:defRPr lang="de-DE"/>
            </a:defPPr>
            <a:lvl1pPr>
              <a:spcBef>
                <a:spcPts val="600"/>
              </a:spcBef>
              <a:spcAft>
                <a:spcPts val="1200"/>
              </a:spcAft>
              <a:defRPr sz="2400">
                <a:ea typeface="Calibri"/>
                <a:cs typeface="Times New Roman"/>
              </a:defRPr>
            </a:lvl1pPr>
          </a:lstStyle>
          <a:p>
            <a:pPr>
              <a:defRPr/>
            </a:pPr>
            <a:r>
              <a:rPr lang="de-DE" sz="2000" dirty="0"/>
              <a:t>Nährstoffspeicher/ Pflanzenernährer</a:t>
            </a:r>
            <a:endParaRPr sz="2000" dirty="0"/>
          </a:p>
        </p:txBody>
      </p:sp>
      <p:sp>
        <p:nvSpPr>
          <p:cNvPr id="8" name="Textfeld 2"/>
          <p:cNvSpPr>
            <a:spLocks/>
          </p:cNvSpPr>
          <p:nvPr/>
        </p:nvSpPr>
        <p:spPr bwMode="auto">
          <a:xfrm>
            <a:off x="5292967" y="3735459"/>
            <a:ext cx="1755862" cy="83049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400" dirty="0">
                <a:ea typeface="Calibri"/>
                <a:cs typeface="Times New Roman"/>
              </a:rPr>
              <a:t>Funktionen des Bodens</a:t>
            </a:r>
            <a:endParaRPr lang="de-DE" sz="1600" dirty="0">
              <a:ea typeface="Calibri"/>
              <a:cs typeface="Times New Roman"/>
            </a:endParaRPr>
          </a:p>
        </p:txBody>
      </p:sp>
      <p:cxnSp>
        <p:nvCxnSpPr>
          <p:cNvPr id="9" name="Gerader Verbinder 3"/>
          <p:cNvCxnSpPr>
            <a:cxnSpLocks/>
          </p:cNvCxnSpPr>
          <p:nvPr/>
        </p:nvCxnSpPr>
        <p:spPr bwMode="auto">
          <a:xfrm flipH="1" flipV="1">
            <a:off x="5729683" y="3284984"/>
            <a:ext cx="227276" cy="450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11"/>
          <p:cNvCxnSpPr>
            <a:cxnSpLocks/>
          </p:cNvCxnSpPr>
          <p:nvPr/>
        </p:nvCxnSpPr>
        <p:spPr bwMode="auto">
          <a:xfrm flipV="1">
            <a:off x="5362866" y="4565956"/>
            <a:ext cx="271523" cy="3637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Gerader Verbinder 12"/>
          <p:cNvCxnSpPr>
            <a:cxnSpLocks/>
          </p:cNvCxnSpPr>
          <p:nvPr/>
        </p:nvCxnSpPr>
        <p:spPr bwMode="auto">
          <a:xfrm flipH="1">
            <a:off x="7048829" y="3371738"/>
            <a:ext cx="526142" cy="3615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3"/>
          <p:cNvCxnSpPr>
            <a:cxnSpLocks/>
          </p:cNvCxnSpPr>
          <p:nvPr/>
        </p:nvCxnSpPr>
        <p:spPr bwMode="auto">
          <a:xfrm flipH="1" flipV="1">
            <a:off x="6569609" y="4565957"/>
            <a:ext cx="363582" cy="312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itel 1"/>
          <p:cNvSpPr>
            <a:spLocks noGrp="1"/>
          </p:cNvSpPr>
          <p:nvPr>
            <p:ph type="title"/>
          </p:nvPr>
        </p:nvSpPr>
        <p:spPr bwMode="auto">
          <a:xfrm>
            <a:off x="838200" y="365125"/>
            <a:ext cx="7592969" cy="918528"/>
          </a:xfrm>
        </p:spPr>
        <p:txBody>
          <a:bodyPr>
            <a:normAutofit fontScale="90000"/>
          </a:bodyPr>
          <a:lstStyle/>
          <a:p>
            <a:pPr>
              <a:defRPr/>
            </a:pPr>
            <a:r>
              <a:rPr lang="de-DE" dirty="0"/>
              <a:t>Auswirkungen des Klimawandels gefährden Funktionen des Bodens </a:t>
            </a:r>
          </a:p>
        </p:txBody>
      </p:sp>
      <p:sp>
        <p:nvSpPr>
          <p:cNvPr id="14" name="Textfeld 2"/>
          <p:cNvSpPr>
            <a:spLocks/>
          </p:cNvSpPr>
          <p:nvPr/>
        </p:nvSpPr>
        <p:spPr bwMode="auto">
          <a:xfrm>
            <a:off x="3075855" y="3667699"/>
            <a:ext cx="1048968" cy="560965"/>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Puffer</a:t>
            </a:r>
            <a:endParaRPr lang="de-DE" sz="2400" dirty="0">
              <a:ea typeface="Calibri"/>
              <a:cs typeface="Times New Roman"/>
            </a:endParaRPr>
          </a:p>
        </p:txBody>
      </p:sp>
      <p:cxnSp>
        <p:nvCxnSpPr>
          <p:cNvPr id="15" name="Gerader Verbinder 17"/>
          <p:cNvCxnSpPr>
            <a:cxnSpLocks/>
            <a:stCxn id="8" idx="1"/>
          </p:cNvCxnSpPr>
          <p:nvPr/>
        </p:nvCxnSpPr>
        <p:spPr bwMode="auto">
          <a:xfrm flipH="1" flipV="1">
            <a:off x="4137403" y="3903412"/>
            <a:ext cx="1155564" cy="2472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feld 2"/>
          <p:cNvSpPr>
            <a:spLocks/>
          </p:cNvSpPr>
          <p:nvPr/>
        </p:nvSpPr>
        <p:spPr bwMode="auto">
          <a:xfrm>
            <a:off x="8095118" y="3660872"/>
            <a:ext cx="1819554" cy="599988"/>
          </a:xfrm>
          <a:prstGeom prst="roundRect">
            <a:avLst>
              <a:gd name="adj" fmla="val 16667"/>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spcBef>
                <a:spcPts val="600"/>
              </a:spcBef>
              <a:spcAft>
                <a:spcPts val="1200"/>
              </a:spcAft>
              <a:defRPr/>
            </a:pPr>
            <a:r>
              <a:rPr lang="de-DE" sz="2000" dirty="0">
                <a:ea typeface="Calibri"/>
                <a:cs typeface="Times New Roman"/>
              </a:rPr>
              <a:t>Lebensraum</a:t>
            </a:r>
            <a:endParaRPr lang="de-DE" sz="2400" dirty="0">
              <a:ea typeface="Calibri"/>
              <a:cs typeface="Times New Roman"/>
            </a:endParaRPr>
          </a:p>
        </p:txBody>
      </p:sp>
      <p:cxnSp>
        <p:nvCxnSpPr>
          <p:cNvPr id="17" name="Gerader Verbinder 20"/>
          <p:cNvCxnSpPr>
            <a:cxnSpLocks/>
          </p:cNvCxnSpPr>
          <p:nvPr/>
        </p:nvCxnSpPr>
        <p:spPr bwMode="auto">
          <a:xfrm flipH="1">
            <a:off x="7058761" y="4150708"/>
            <a:ext cx="1036357" cy="71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Grafik 17"/>
          <p:cNvPicPr>
            <a:picLocks noChangeAspect="1"/>
          </p:cNvPicPr>
          <p:nvPr/>
        </p:nvPicPr>
        <p:blipFill>
          <a:blip r:embed="rId3" cstate="screen">
            <a:extLst>
              <a:ext uri="{28A0092B-C50C-407E-A947-70E740481C1C}">
                <a14:useLocalDpi xmlns:a14="http://schemas.microsoft.com/office/drawing/2010/main"/>
              </a:ext>
            </a:extLst>
          </a:blip>
          <a:srcRect/>
          <a:stretch/>
        </p:blipFill>
        <p:spPr bwMode="auto">
          <a:xfrm>
            <a:off x="572321" y="1468486"/>
            <a:ext cx="3052511" cy="1863846"/>
          </a:xfrm>
          <a:prstGeom prst="rect">
            <a:avLst/>
          </a:prstGeom>
        </p:spPr>
      </p:pic>
      <p:pic>
        <p:nvPicPr>
          <p:cNvPr id="19" name="Grafik 5"/>
          <p:cNvPicPr>
            <a:picLocks noChangeAspect="1"/>
          </p:cNvPicPr>
          <p:nvPr/>
        </p:nvPicPr>
        <p:blipFill>
          <a:blip r:embed="rId4" cstate="screen">
            <a:extLst>
              <a:ext uri="{28A0092B-C50C-407E-A947-70E740481C1C}">
                <a14:useLocalDpi xmlns:a14="http://schemas.microsoft.com/office/drawing/2010/main"/>
              </a:ext>
            </a:extLst>
          </a:blip>
          <a:stretch/>
        </p:blipFill>
        <p:spPr bwMode="auto">
          <a:xfrm>
            <a:off x="9157305" y="1560078"/>
            <a:ext cx="2830387" cy="1886924"/>
          </a:xfrm>
          <a:prstGeom prst="rect">
            <a:avLst/>
          </a:prstGeom>
        </p:spPr>
      </p:pic>
      <p:pic>
        <p:nvPicPr>
          <p:cNvPr id="20" name="Grafik 4"/>
          <p:cNvPicPr>
            <a:picLocks noChangeAspect="1"/>
          </p:cNvPicPr>
          <p:nvPr/>
        </p:nvPicPr>
        <p:blipFill>
          <a:blip r:embed="rId5" cstate="screen">
            <a:extLst>
              <a:ext uri="{28A0092B-C50C-407E-A947-70E740481C1C}">
                <a14:useLocalDpi xmlns:a14="http://schemas.microsoft.com/office/drawing/2010/main"/>
              </a:ext>
            </a:extLst>
          </a:blip>
          <a:stretch/>
        </p:blipFill>
        <p:spPr bwMode="auto">
          <a:xfrm>
            <a:off x="458440" y="4320664"/>
            <a:ext cx="2421025" cy="1815769"/>
          </a:xfrm>
          <a:prstGeom prst="rect">
            <a:avLst/>
          </a:prstGeom>
        </p:spPr>
      </p:pic>
      <p:pic>
        <p:nvPicPr>
          <p:cNvPr id="21" name="Grafik 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8994957" y="4572105"/>
            <a:ext cx="2935139" cy="1562260"/>
          </a:xfrm>
          <a:prstGeom prst="rect">
            <a:avLst/>
          </a:prstGeom>
        </p:spPr>
      </p:pic>
      <p:sp>
        <p:nvSpPr>
          <p:cNvPr id="22" name="Rechteck 4"/>
          <p:cNvSpPr/>
          <p:nvPr/>
        </p:nvSpPr>
        <p:spPr bwMode="auto">
          <a:xfrm>
            <a:off x="9084861" y="3411838"/>
            <a:ext cx="3072639" cy="246221"/>
          </a:xfrm>
          <a:prstGeom prst="rect">
            <a:avLst/>
          </a:prstGeom>
        </p:spPr>
        <p:txBody>
          <a:bodyPr wrap="square">
            <a:spAutoFit/>
          </a:bodyPr>
          <a:lstStyle/>
          <a:p>
            <a:pPr>
              <a:defRPr/>
            </a:pPr>
            <a:r>
              <a:rPr lang="de-DE" sz="1000" dirty="0"/>
              <a:t>Trockener Boden, </a:t>
            </a:r>
            <a:r>
              <a:rPr lang="de-DE" sz="1000" dirty="0" err="1"/>
              <a:t>pixabay</a:t>
            </a:r>
            <a:endParaRPr lang="de-DE" sz="1000" dirty="0"/>
          </a:p>
        </p:txBody>
      </p:sp>
      <p:sp>
        <p:nvSpPr>
          <p:cNvPr id="23" name="Rechteck 3"/>
          <p:cNvSpPr/>
          <p:nvPr/>
        </p:nvSpPr>
        <p:spPr bwMode="auto">
          <a:xfrm>
            <a:off x="401047" y="6097530"/>
            <a:ext cx="1846980" cy="246221"/>
          </a:xfrm>
          <a:prstGeom prst="rect">
            <a:avLst/>
          </a:prstGeom>
        </p:spPr>
        <p:txBody>
          <a:bodyPr wrap="none">
            <a:spAutoFit/>
          </a:bodyPr>
          <a:lstStyle/>
          <a:p>
            <a:pPr>
              <a:defRPr/>
            </a:pPr>
            <a:r>
              <a:rPr lang="de-DE" sz="1000" baseline="30000" dirty="0"/>
              <a:t>3) </a:t>
            </a:r>
            <a:r>
              <a:rPr lang="de-DE" sz="1000" dirty="0"/>
              <a:t>Bodenerosion, Volker </a:t>
            </a:r>
            <a:r>
              <a:rPr lang="de-DE" sz="1000" dirty="0" err="1"/>
              <a:t>Prasuhn</a:t>
            </a:r>
            <a:endParaRPr lang="de-DE" sz="1400" dirty="0"/>
          </a:p>
        </p:txBody>
      </p:sp>
      <p:sp>
        <p:nvSpPr>
          <p:cNvPr id="24" name="Textfeld 5"/>
          <p:cNvSpPr>
            <a:spLocks/>
          </p:cNvSpPr>
          <p:nvPr/>
        </p:nvSpPr>
        <p:spPr bwMode="auto">
          <a:xfrm>
            <a:off x="8910355" y="6103967"/>
            <a:ext cx="3487849" cy="246221"/>
          </a:xfrm>
          <a:prstGeom prst="rect">
            <a:avLst/>
          </a:prstGeom>
          <a:noFill/>
          <a:ln>
            <a:noFill/>
          </a:ln>
        </p:spPr>
        <p:txBody>
          <a:bodyPr wrap="square">
            <a:spAutoFit/>
          </a:bodyPr>
          <a:lstStyle>
            <a:lvl1pPr>
              <a:defRPr sz="2400">
                <a:solidFill>
                  <a:schemeClr val="tx1"/>
                </a:solidFill>
                <a:latin typeface="Arial"/>
                <a:ea typeface="ＭＳ Ｐゴシック"/>
              </a:defRPr>
            </a:lvl1pPr>
            <a:lvl2pPr marL="742950" indent="-285750">
              <a:defRPr sz="2400">
                <a:solidFill>
                  <a:schemeClr val="tx1"/>
                </a:solidFill>
                <a:latin typeface="Arial"/>
                <a:ea typeface="ＭＳ Ｐゴシック"/>
              </a:defRPr>
            </a:lvl2pPr>
            <a:lvl3pPr marL="1143000" indent="-228600">
              <a:defRPr sz="2400">
                <a:solidFill>
                  <a:schemeClr val="tx1"/>
                </a:solidFill>
                <a:latin typeface="Arial"/>
                <a:ea typeface="ＭＳ Ｐゴシック"/>
              </a:defRPr>
            </a:lvl3pPr>
            <a:lvl4pPr marL="1600200" indent="-228600">
              <a:defRPr sz="2400">
                <a:solidFill>
                  <a:schemeClr val="tx1"/>
                </a:solidFill>
                <a:latin typeface="Arial"/>
                <a:ea typeface="ＭＳ Ｐゴシック"/>
              </a:defRPr>
            </a:lvl4pPr>
            <a:lvl5pPr marL="2057400" indent="-228600">
              <a:defRPr sz="2400">
                <a:solidFill>
                  <a:schemeClr val="tx1"/>
                </a:solidFill>
                <a:latin typeface="Arial"/>
                <a:ea typeface="ＭＳ Ｐゴシック"/>
              </a:defRPr>
            </a:lvl5pPr>
            <a:lvl6pPr marL="2514600" indent="-228600" algn="ctr">
              <a:spcBef>
                <a:spcPts val="0"/>
              </a:spcBef>
              <a:spcAft>
                <a:spcPts val="0"/>
              </a:spcAft>
              <a:defRPr sz="2400">
                <a:solidFill>
                  <a:schemeClr val="tx1"/>
                </a:solidFill>
                <a:latin typeface="Arial"/>
                <a:ea typeface="ＭＳ Ｐゴシック"/>
              </a:defRPr>
            </a:lvl6pPr>
            <a:lvl7pPr marL="2971800" indent="-228600" algn="ctr">
              <a:spcBef>
                <a:spcPts val="0"/>
              </a:spcBef>
              <a:spcAft>
                <a:spcPts val="0"/>
              </a:spcAft>
              <a:defRPr sz="2400">
                <a:solidFill>
                  <a:schemeClr val="tx1"/>
                </a:solidFill>
                <a:latin typeface="Arial"/>
                <a:ea typeface="ＭＳ Ｐゴシック"/>
              </a:defRPr>
            </a:lvl7pPr>
            <a:lvl8pPr marL="3429000" indent="-228600" algn="ctr">
              <a:spcBef>
                <a:spcPts val="0"/>
              </a:spcBef>
              <a:spcAft>
                <a:spcPts val="0"/>
              </a:spcAft>
              <a:defRPr sz="2400">
                <a:solidFill>
                  <a:schemeClr val="tx1"/>
                </a:solidFill>
                <a:latin typeface="Arial"/>
                <a:ea typeface="ＭＳ Ｐゴシック"/>
              </a:defRPr>
            </a:lvl8pPr>
            <a:lvl9pPr marL="3886200" indent="-228600" algn="ctr">
              <a:spcBef>
                <a:spcPts val="0"/>
              </a:spcBef>
              <a:spcAft>
                <a:spcPts val="0"/>
              </a:spcAft>
              <a:defRPr sz="2400">
                <a:solidFill>
                  <a:schemeClr val="tx1"/>
                </a:solidFill>
                <a:latin typeface="Arial"/>
                <a:ea typeface="ＭＳ Ｐゴシック"/>
              </a:defRPr>
            </a:lvl9pPr>
          </a:lstStyle>
          <a:p>
            <a:pPr algn="l">
              <a:defRPr/>
            </a:pPr>
            <a:r>
              <a:rPr lang="de-DE" sz="1000" dirty="0">
                <a:latin typeface="+mn-lt"/>
              </a:rPr>
              <a:t>Bodenerosion Bodensee-Stiftung</a:t>
            </a:r>
          </a:p>
        </p:txBody>
      </p:sp>
      <p:sp>
        <p:nvSpPr>
          <p:cNvPr id="25" name="Rechteck 7"/>
          <p:cNvSpPr/>
          <p:nvPr/>
        </p:nvSpPr>
        <p:spPr bwMode="auto">
          <a:xfrm>
            <a:off x="548385" y="3372653"/>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pic>
        <p:nvPicPr>
          <p:cNvPr id="26" name="Grafik 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07967" y="908720"/>
            <a:ext cx="2904223" cy="1634344"/>
          </a:xfrm>
          <a:prstGeom prst="rect">
            <a:avLst/>
          </a:prstGeom>
        </p:spPr>
      </p:pic>
      <p:sp>
        <p:nvSpPr>
          <p:cNvPr id="27" name="Rechteck 26"/>
          <p:cNvSpPr/>
          <p:nvPr/>
        </p:nvSpPr>
        <p:spPr>
          <a:xfrm>
            <a:off x="5729683" y="2503023"/>
            <a:ext cx="2193229" cy="246221"/>
          </a:xfrm>
          <a:prstGeom prst="rect">
            <a:avLst/>
          </a:prstGeom>
        </p:spPr>
        <p:txBody>
          <a:bodyPr wrap="none">
            <a:spAutoFit/>
          </a:bodyPr>
          <a:lstStyle/>
          <a:p>
            <a:pPr>
              <a:defRPr/>
            </a:pPr>
            <a:r>
              <a:rPr lang="de-DE" sz="1000" dirty="0"/>
              <a:t>Überschwemmung, Bodensee-Stiftung</a:t>
            </a:r>
          </a:p>
        </p:txBody>
      </p:sp>
      <p:sp>
        <p:nvSpPr>
          <p:cNvPr id="28" name="Textfeld 16">
            <a:extLst>
              <a:ext uri="{FF2B5EF4-FFF2-40B4-BE49-F238E27FC236}">
                <a16:creationId xmlns:a16="http://schemas.microsoft.com/office/drawing/2014/main" id="{D9887E36-FC77-47B6-A4F8-FB53E1178417}"/>
              </a:ext>
            </a:extLst>
          </p:cNvPr>
          <p:cNvSpPr>
            <a:spLocks/>
          </p:cNvSpPr>
          <p:nvPr/>
        </p:nvSpPr>
        <p:spPr bwMode="auto">
          <a:xfrm>
            <a:off x="2513447" y="2867891"/>
            <a:ext cx="7980218" cy="1862048"/>
          </a:xfrm>
          <a:prstGeom prst="rect">
            <a:avLst/>
          </a:prstGeom>
          <a:solidFill>
            <a:srgbClr val="C00000"/>
          </a:solidFill>
        </p:spPr>
        <p:txBody>
          <a:bodyPr wrap="square" rtlCol="0">
            <a:spAutoFit/>
          </a:bodyPr>
          <a:lstStyle/>
          <a:p>
            <a:pPr>
              <a:defRPr/>
            </a:pPr>
            <a:r>
              <a:rPr lang="de-DE" sz="11500" dirty="0">
                <a:solidFill>
                  <a:schemeClr val="bg1">
                    <a:lumMod val="95000"/>
                  </a:schemeClr>
                </a:solidFill>
              </a:rPr>
              <a:t>  In Gefahr!</a:t>
            </a:r>
          </a:p>
        </p:txBody>
      </p:sp>
    </p:spTree>
    <p:extLst>
      <p:ext uri="{BB962C8B-B14F-4D97-AF65-F5344CB8AC3E}">
        <p14:creationId xmlns:p14="http://schemas.microsoft.com/office/powerpoint/2010/main" val="2166992576"/>
      </p:ext>
    </p:extLst>
  </p:cSld>
  <p:clrMapOvr>
    <a:masterClrMapping/>
  </p:clrMapOvr>
  <mc:AlternateContent xmlns:mc="http://schemas.openxmlformats.org/markup-compatibility/2006" xmlns:p14="http://schemas.microsoft.com/office/powerpoint/2010/main">
    <mc:Choice Requires="p14">
      <p:transition spd="slow" p14:dur="2000" advTm="1921"/>
    </mc:Choice>
    <mc:Fallback xmlns="">
      <p:transition spd="slow" advTm="1921"/>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Auswirkungen des Klimawandels auf den Boden</a:t>
            </a:r>
          </a:p>
        </p:txBody>
      </p:sp>
      <p:pic>
        <p:nvPicPr>
          <p:cNvPr id="5" name="Grafik 2"/>
          <p:cNvPicPr>
            <a:picLocks noChangeAspect="1"/>
          </p:cNvPicPr>
          <p:nvPr/>
        </p:nvPicPr>
        <p:blipFill>
          <a:blip r:embed="rId3"/>
          <a:stretch/>
        </p:blipFill>
        <p:spPr bwMode="auto">
          <a:xfrm>
            <a:off x="838200" y="2638674"/>
            <a:ext cx="3694496" cy="2353260"/>
          </a:xfrm>
          <a:prstGeom prst="rect">
            <a:avLst/>
          </a:prstGeom>
        </p:spPr>
      </p:pic>
      <p:pic>
        <p:nvPicPr>
          <p:cNvPr id="6" name="Grafik 3"/>
          <p:cNvPicPr>
            <a:picLocks noChangeAspect="1"/>
          </p:cNvPicPr>
          <p:nvPr/>
        </p:nvPicPr>
        <p:blipFill>
          <a:blip r:embed="rId4"/>
          <a:stretch/>
        </p:blipFill>
        <p:spPr bwMode="auto">
          <a:xfrm>
            <a:off x="3854065" y="2041516"/>
            <a:ext cx="4188315" cy="2353260"/>
          </a:xfrm>
          <a:prstGeom prst="rect">
            <a:avLst/>
          </a:prstGeom>
        </p:spPr>
      </p:pic>
      <p:pic>
        <p:nvPicPr>
          <p:cNvPr id="7" name="Grafik 4"/>
          <p:cNvPicPr>
            <a:picLocks noChangeAspect="1"/>
          </p:cNvPicPr>
          <p:nvPr/>
        </p:nvPicPr>
        <p:blipFill>
          <a:blip r:embed="rId5"/>
          <a:stretch/>
        </p:blipFill>
        <p:spPr bwMode="auto">
          <a:xfrm>
            <a:off x="7305097" y="3400839"/>
            <a:ext cx="3840813" cy="2584928"/>
          </a:xfrm>
          <a:prstGeom prst="rect">
            <a:avLst/>
          </a:prstGeom>
        </p:spPr>
      </p:pic>
      <p:sp>
        <p:nvSpPr>
          <p:cNvPr id="8" name="Textfeld 5"/>
          <p:cNvSpPr>
            <a:spLocks/>
          </p:cNvSpPr>
          <p:nvPr/>
        </p:nvSpPr>
        <p:spPr bwMode="auto">
          <a:xfrm flipH="1">
            <a:off x="7752184" y="5985767"/>
            <a:ext cx="3384376" cy="261610"/>
          </a:xfrm>
          <a:prstGeom prst="rect">
            <a:avLst/>
          </a:prstGeom>
          <a:noFill/>
        </p:spPr>
        <p:txBody>
          <a:bodyPr wrap="square" rtlCol="0">
            <a:spAutoFit/>
          </a:bodyPr>
          <a:lstStyle/>
          <a:p>
            <a:pPr algn="r">
              <a:defRPr/>
            </a:pPr>
            <a:r>
              <a:rPr lang="de-DE" sz="1100" dirty="0"/>
              <a:t>Überschwemmtes Grünland, pixabay</a:t>
            </a:r>
            <a:endParaRPr dirty="0"/>
          </a:p>
        </p:txBody>
      </p:sp>
      <p:sp>
        <p:nvSpPr>
          <p:cNvPr id="9" name="Textfeld 5">
            <a:extLst>
              <a:ext uri="{FF2B5EF4-FFF2-40B4-BE49-F238E27FC236}">
                <a16:creationId xmlns:a16="http://schemas.microsoft.com/office/drawing/2014/main" id="{BD24F468-4F4F-4DF6-8C0D-DBDEC5216B4B}"/>
              </a:ext>
            </a:extLst>
          </p:cNvPr>
          <p:cNvSpPr>
            <a:spLocks/>
          </p:cNvSpPr>
          <p:nvPr/>
        </p:nvSpPr>
        <p:spPr bwMode="auto">
          <a:xfrm flipH="1">
            <a:off x="768253" y="4991934"/>
            <a:ext cx="4137299" cy="261610"/>
          </a:xfrm>
          <a:prstGeom prst="rect">
            <a:avLst/>
          </a:prstGeom>
          <a:noFill/>
        </p:spPr>
        <p:txBody>
          <a:bodyPr wrap="square" rtlCol="0">
            <a:spAutoFit/>
          </a:bodyPr>
          <a:lstStyle/>
          <a:p>
            <a:pPr>
              <a:defRPr/>
            </a:pPr>
            <a:r>
              <a:rPr lang="de-DE" sz="1100" dirty="0"/>
              <a:t>Trockener Boden, pixabay</a:t>
            </a:r>
            <a:endParaRPr dirty="0"/>
          </a:p>
        </p:txBody>
      </p:sp>
      <p:sp>
        <p:nvSpPr>
          <p:cNvPr id="10" name="Textfeld 5">
            <a:extLst>
              <a:ext uri="{FF2B5EF4-FFF2-40B4-BE49-F238E27FC236}">
                <a16:creationId xmlns:a16="http://schemas.microsoft.com/office/drawing/2014/main" id="{0F633BD0-D5A1-4E07-B820-E8FFF2E4BEC9}"/>
              </a:ext>
            </a:extLst>
          </p:cNvPr>
          <p:cNvSpPr>
            <a:spLocks/>
          </p:cNvSpPr>
          <p:nvPr/>
        </p:nvSpPr>
        <p:spPr bwMode="auto">
          <a:xfrm flipH="1">
            <a:off x="4532696" y="4381532"/>
            <a:ext cx="4137299" cy="261610"/>
          </a:xfrm>
          <a:prstGeom prst="rect">
            <a:avLst/>
          </a:prstGeom>
          <a:noFill/>
        </p:spPr>
        <p:txBody>
          <a:bodyPr wrap="square" rtlCol="0">
            <a:spAutoFit/>
          </a:bodyPr>
          <a:lstStyle/>
          <a:p>
            <a:pPr>
              <a:defRPr/>
            </a:pPr>
            <a:r>
              <a:rPr lang="de-DE" sz="1100" dirty="0"/>
              <a:t>Überschwemmter Acker, Bodensee-Stiftung</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Bodenverdichtung</a:t>
            </a:r>
          </a:p>
        </p:txBody>
      </p:sp>
      <p:pic>
        <p:nvPicPr>
          <p:cNvPr id="5" name="Grafik 4"/>
          <p:cNvPicPr>
            <a:picLocks noChangeAspect="1"/>
          </p:cNvPicPr>
          <p:nvPr/>
        </p:nvPicPr>
        <p:blipFill>
          <a:blip r:embed="rId3"/>
          <a:srcRect t="27656" r="20686"/>
          <a:stretch/>
        </p:blipFill>
        <p:spPr bwMode="auto">
          <a:xfrm>
            <a:off x="838200" y="1283653"/>
            <a:ext cx="8011553" cy="4891811"/>
          </a:xfrm>
          <a:prstGeom prst="rect">
            <a:avLst/>
          </a:prstGeom>
        </p:spPr>
      </p:pic>
      <p:sp>
        <p:nvSpPr>
          <p:cNvPr id="7" name="Rechteck 7">
            <a:extLst>
              <a:ext uri="{FF2B5EF4-FFF2-40B4-BE49-F238E27FC236}">
                <a16:creationId xmlns:a16="http://schemas.microsoft.com/office/drawing/2014/main" id="{07248115-E33F-460F-B2A9-1F8A3CB38372}"/>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353800" cy="918528"/>
          </a:xfrm>
        </p:spPr>
        <p:txBody>
          <a:bodyPr/>
          <a:lstStyle/>
          <a:p>
            <a:pPr>
              <a:defRPr/>
            </a:pPr>
            <a:r>
              <a:rPr lang="de-DE"/>
              <a:t>Bodenverdichtung – </a:t>
            </a:r>
            <a:r>
              <a:rPr lang="de-DE" sz="2800"/>
              <a:t>Entstehung &amp; Verstärkung durch Klimawandel</a:t>
            </a:r>
            <a:endParaRPr lang="de-DE"/>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pic>
        <p:nvPicPr>
          <p:cNvPr id="10" name="Grafik 9">
            <a:extLst>
              <a:ext uri="{FF2B5EF4-FFF2-40B4-BE49-F238E27FC236}">
                <a16:creationId xmlns:a16="http://schemas.microsoft.com/office/drawing/2014/main" id="{E52A9336-8161-4DB3-89DF-1AA8FEE369DB}"/>
              </a:ext>
            </a:extLst>
          </p:cNvPr>
          <p:cNvPicPr>
            <a:picLocks noChangeAspect="1"/>
          </p:cNvPicPr>
          <p:nvPr/>
        </p:nvPicPr>
        <p:blipFill>
          <a:blip r:embed="rId4"/>
          <a:stretch>
            <a:fillRect/>
          </a:stretch>
        </p:blipFill>
        <p:spPr>
          <a:xfrm>
            <a:off x="6312024" y="2348880"/>
            <a:ext cx="2375089" cy="2375089"/>
          </a:xfrm>
          <a:prstGeom prst="rect">
            <a:avLst/>
          </a:prstGeom>
        </p:spPr>
      </p:pic>
      <p:sp>
        <p:nvSpPr>
          <p:cNvPr id="11" name="Textfeld 10">
            <a:extLst>
              <a:ext uri="{FF2B5EF4-FFF2-40B4-BE49-F238E27FC236}">
                <a16:creationId xmlns:a16="http://schemas.microsoft.com/office/drawing/2014/main" id="{9E313DEB-8748-42DD-8082-5652BFA289A9}"/>
              </a:ext>
            </a:extLst>
          </p:cNvPr>
          <p:cNvSpPr txBox="1"/>
          <p:nvPr/>
        </p:nvSpPr>
        <p:spPr>
          <a:xfrm>
            <a:off x="7824001" y="4347901"/>
            <a:ext cx="623889" cy="261610"/>
          </a:xfrm>
          <a:prstGeom prst="rect">
            <a:avLst/>
          </a:prstGeom>
          <a:noFill/>
        </p:spPr>
        <p:txBody>
          <a:bodyPr wrap="none" rtlCol="0">
            <a:spAutoFit/>
          </a:bodyPr>
          <a:lstStyle/>
          <a:p>
            <a:r>
              <a:rPr lang="de-DE" sz="1100" dirty="0" err="1"/>
              <a:t>pixabay</a:t>
            </a:r>
            <a:endParaRPr lang="de-DE" sz="1100" dirty="0"/>
          </a:p>
        </p:txBody>
      </p:sp>
      <p:sp>
        <p:nvSpPr>
          <p:cNvPr id="8" name="Rechteck 7">
            <a:extLst>
              <a:ext uri="{FF2B5EF4-FFF2-40B4-BE49-F238E27FC236}">
                <a16:creationId xmlns:a16="http://schemas.microsoft.com/office/drawing/2014/main" id="{03EF35D9-2264-497C-A9AC-90E0E8460021}"/>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
        <p:nvSpPr>
          <p:cNvPr id="2" name="Rechteck 1">
            <a:extLst>
              <a:ext uri="{FF2B5EF4-FFF2-40B4-BE49-F238E27FC236}">
                <a16:creationId xmlns:a16="http://schemas.microsoft.com/office/drawing/2014/main" id="{CA4CBDD2-E269-4C28-A510-D6B6E0A9F4E4}"/>
              </a:ext>
            </a:extLst>
          </p:cNvPr>
          <p:cNvSpPr/>
          <p:nvPr/>
        </p:nvSpPr>
        <p:spPr>
          <a:xfrm>
            <a:off x="5607047" y="1708538"/>
            <a:ext cx="5360763" cy="523220"/>
          </a:xfrm>
          <a:prstGeom prst="rect">
            <a:avLst/>
          </a:prstGeom>
        </p:spPr>
        <p:txBody>
          <a:bodyPr wrap="none">
            <a:spAutoFit/>
          </a:bodyPr>
          <a:lstStyle/>
          <a:p>
            <a:pPr>
              <a:defRPr/>
            </a:pPr>
            <a:r>
              <a:rPr lang="de-DE" sz="2800" i="1" dirty="0"/>
              <a:t>Was begünstigt Bodenverdichtung?</a:t>
            </a:r>
          </a:p>
        </p:txBody>
      </p:sp>
    </p:spTree>
    <p:extLst>
      <p:ext uri="{BB962C8B-B14F-4D97-AF65-F5344CB8AC3E}">
        <p14:creationId xmlns:p14="http://schemas.microsoft.com/office/powerpoint/2010/main" val="2982298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353800" cy="918528"/>
          </a:xfrm>
        </p:spPr>
        <p:txBody>
          <a:bodyPr/>
          <a:lstStyle/>
          <a:p>
            <a:pPr>
              <a:defRPr/>
            </a:pPr>
            <a:r>
              <a:rPr lang="de-DE"/>
              <a:t>Bodenverdichtung – </a:t>
            </a:r>
            <a:r>
              <a:rPr lang="de-DE" sz="2800"/>
              <a:t>Entstehung &amp; Verstärkung durch Klimawandel</a:t>
            </a:r>
            <a:endParaRPr lang="de-DE"/>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sp>
        <p:nvSpPr>
          <p:cNvPr id="6" name="Rechteck 2"/>
          <p:cNvSpPr/>
          <p:nvPr/>
        </p:nvSpPr>
        <p:spPr bwMode="auto">
          <a:xfrm>
            <a:off x="5288973" y="1289224"/>
            <a:ext cx="6317835" cy="2246769"/>
          </a:xfrm>
          <a:prstGeom prst="rect">
            <a:avLst/>
          </a:prstGeom>
        </p:spPr>
        <p:txBody>
          <a:bodyPr wrap="square">
            <a:spAutoFit/>
          </a:bodyPr>
          <a:lstStyle/>
          <a:p>
            <a:pPr>
              <a:defRPr/>
            </a:pPr>
            <a:r>
              <a:rPr lang="de-DE" sz="2800" dirty="0"/>
              <a:t>Auslösende externe Faktoren:</a:t>
            </a:r>
          </a:p>
          <a:p>
            <a:pPr marL="457200" indent="-457200">
              <a:buFont typeface="Wingdings"/>
              <a:buChar char="Ø"/>
              <a:defRPr/>
            </a:pPr>
            <a:r>
              <a:rPr lang="de-DE" sz="2800" dirty="0"/>
              <a:t>Radlast</a:t>
            </a:r>
          </a:p>
          <a:p>
            <a:pPr marL="457200" indent="-457200">
              <a:buFont typeface="Wingdings"/>
              <a:buChar char="Ø"/>
              <a:defRPr/>
            </a:pPr>
            <a:r>
              <a:rPr lang="de-DE" sz="2800" dirty="0"/>
              <a:t>Kontaktflächendruck</a:t>
            </a:r>
          </a:p>
          <a:p>
            <a:pPr marL="457200" indent="-457200">
              <a:buFont typeface="Wingdings"/>
              <a:buChar char="Ø"/>
              <a:defRPr/>
            </a:pPr>
            <a:r>
              <a:rPr lang="de-DE" sz="2800" dirty="0"/>
              <a:t>Überrollhäufigkeit</a:t>
            </a:r>
          </a:p>
          <a:p>
            <a:pPr marL="457200" indent="-457200">
              <a:buFont typeface="Wingdings"/>
              <a:buChar char="Ø"/>
              <a:defRPr/>
            </a:pPr>
            <a:r>
              <a:rPr lang="de-DE" sz="2800" dirty="0"/>
              <a:t>Schlupf/Scherung</a:t>
            </a:r>
            <a:endParaRPr lang="de-DE" sz="2800" dirty="0">
              <a:solidFill>
                <a:srgbClr val="000000"/>
              </a:solidFill>
            </a:endParaRPr>
          </a:p>
        </p:txBody>
      </p:sp>
      <p:sp>
        <p:nvSpPr>
          <p:cNvPr id="7" name="Rechteck 5"/>
          <p:cNvSpPr/>
          <p:nvPr/>
        </p:nvSpPr>
        <p:spPr bwMode="auto">
          <a:xfrm>
            <a:off x="5288973" y="3675670"/>
            <a:ext cx="6650181" cy="2677656"/>
          </a:xfrm>
          <a:prstGeom prst="rect">
            <a:avLst/>
          </a:prstGeom>
        </p:spPr>
        <p:txBody>
          <a:bodyPr wrap="square">
            <a:spAutoFit/>
          </a:bodyPr>
          <a:lstStyle/>
          <a:p>
            <a:pPr>
              <a:defRPr/>
            </a:pPr>
            <a:r>
              <a:rPr lang="de-DE" sz="2800" dirty="0"/>
              <a:t>Verstärkung durch den Klimawandel :</a:t>
            </a:r>
          </a:p>
          <a:p>
            <a:pPr marL="457200" indent="-457200">
              <a:buFont typeface="Wingdings"/>
              <a:buChar char="Ø"/>
              <a:defRPr/>
            </a:pPr>
            <a:r>
              <a:rPr lang="de-DE" sz="2800" dirty="0"/>
              <a:t>Zunehmend feuchte Witterung im Herbst</a:t>
            </a:r>
          </a:p>
          <a:p>
            <a:pPr marL="457200" indent="-457200">
              <a:buFont typeface="Wingdings"/>
              <a:buChar char="Ø"/>
              <a:defRPr/>
            </a:pPr>
            <a:r>
              <a:rPr lang="de-DE" sz="2800" dirty="0"/>
              <a:t>Zunehmende Arbeitsspitzen</a:t>
            </a:r>
            <a:endParaRPr dirty="0"/>
          </a:p>
          <a:p>
            <a:pPr marL="457200" indent="-457200">
              <a:buFont typeface="Wingdings"/>
              <a:buChar char="Ø"/>
              <a:defRPr/>
            </a:pPr>
            <a:r>
              <a:rPr lang="de-DE" sz="2800" dirty="0"/>
              <a:t>Vermehrtes Auftreten von Extremniederschlägen</a:t>
            </a:r>
          </a:p>
          <a:p>
            <a:pPr marL="457200" indent="-457200">
              <a:buFont typeface="Wingdings"/>
              <a:buChar char="Ø"/>
              <a:defRPr/>
            </a:pPr>
            <a:r>
              <a:rPr lang="de-DE" sz="2800" dirty="0"/>
              <a:t>Ausbleibende „Frostgare“</a:t>
            </a:r>
            <a:endParaRPr lang="de-DE" sz="2800" dirty="0">
              <a:solidFill>
                <a:srgbClr val="000000"/>
              </a:solidFill>
            </a:endParaRPr>
          </a:p>
        </p:txBody>
      </p:sp>
      <p:sp>
        <p:nvSpPr>
          <p:cNvPr id="8" name="Rechteck 7">
            <a:extLst>
              <a:ext uri="{FF2B5EF4-FFF2-40B4-BE49-F238E27FC236}">
                <a16:creationId xmlns:a16="http://schemas.microsoft.com/office/drawing/2014/main" id="{E43AC3E9-375F-4917-8606-55D66351669F}"/>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Bodenverdichtung – Entstehung</a:t>
            </a:r>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sp>
        <p:nvSpPr>
          <p:cNvPr id="6" name="Rechteck 2"/>
          <p:cNvSpPr/>
          <p:nvPr/>
        </p:nvSpPr>
        <p:spPr bwMode="auto">
          <a:xfrm>
            <a:off x="5288973" y="1289224"/>
            <a:ext cx="6317835" cy="4678204"/>
          </a:xfrm>
          <a:prstGeom prst="rect">
            <a:avLst/>
          </a:prstGeom>
        </p:spPr>
        <p:txBody>
          <a:bodyPr wrap="square">
            <a:spAutoFit/>
          </a:bodyPr>
          <a:lstStyle/>
          <a:p>
            <a:pPr>
              <a:defRPr/>
            </a:pPr>
            <a:r>
              <a:rPr lang="de-DE" sz="2800" dirty="0"/>
              <a:t>Begünstigungen von </a:t>
            </a:r>
            <a:r>
              <a:rPr lang="de-DE" sz="2800" dirty="0" err="1"/>
              <a:t>Bodenschadverdichtungen</a:t>
            </a:r>
            <a:r>
              <a:rPr lang="de-DE" sz="2800" dirty="0"/>
              <a:t>:</a:t>
            </a:r>
          </a:p>
          <a:p>
            <a:pPr>
              <a:defRPr/>
            </a:pPr>
            <a:endParaRPr dirty="0"/>
          </a:p>
          <a:p>
            <a:pPr marL="457200" indent="-457200">
              <a:buFont typeface="Wingdings"/>
              <a:buChar char="Ø"/>
              <a:defRPr/>
            </a:pPr>
            <a:r>
              <a:rPr lang="de-DE" sz="2800" dirty="0"/>
              <a:t>Geringer Humusgehalt des Bodens</a:t>
            </a:r>
            <a:endParaRPr dirty="0"/>
          </a:p>
          <a:p>
            <a:pPr marL="457200" indent="-457200">
              <a:buFont typeface="Wingdings"/>
              <a:buChar char="Ø"/>
              <a:defRPr/>
            </a:pPr>
            <a:r>
              <a:rPr lang="de-DE" sz="2800" dirty="0"/>
              <a:t>Wenig organische Substanz (Erntereste) als Nährstoffquelle für Bodenlebewesen</a:t>
            </a:r>
            <a:endParaRPr dirty="0"/>
          </a:p>
          <a:p>
            <a:pPr marL="457200" indent="-457200">
              <a:buFont typeface="Wingdings"/>
              <a:buChar char="Ø"/>
              <a:defRPr/>
            </a:pPr>
            <a:r>
              <a:rPr lang="de-DE" sz="2800" dirty="0"/>
              <a:t>Wenig Bodenleben</a:t>
            </a:r>
            <a:endParaRPr dirty="0"/>
          </a:p>
          <a:p>
            <a:pPr marL="457200" indent="-457200">
              <a:buFont typeface="Wingdings"/>
              <a:buChar char="Ø"/>
              <a:defRPr/>
            </a:pPr>
            <a:r>
              <a:rPr lang="de-DE" sz="2800" dirty="0"/>
              <a:t>Kalkmangel</a:t>
            </a:r>
            <a:endParaRPr dirty="0"/>
          </a:p>
          <a:p>
            <a:pPr marL="457200" indent="-457200">
              <a:buFont typeface="Wingdings"/>
              <a:buChar char="Ø"/>
              <a:defRPr/>
            </a:pPr>
            <a:r>
              <a:rPr lang="de-DE" sz="2800" dirty="0"/>
              <a:t>Bodenart (Lehm- und </a:t>
            </a:r>
            <a:r>
              <a:rPr lang="de-DE" sz="2800" dirty="0" err="1"/>
              <a:t>Tonböden</a:t>
            </a:r>
            <a:r>
              <a:rPr lang="de-DE" sz="2800" dirty="0"/>
              <a:t> sind anfälliger)</a:t>
            </a:r>
          </a:p>
        </p:txBody>
      </p:sp>
      <p:sp>
        <p:nvSpPr>
          <p:cNvPr id="7" name="Rechteck 7">
            <a:extLst>
              <a:ext uri="{FF2B5EF4-FFF2-40B4-BE49-F238E27FC236}">
                <a16:creationId xmlns:a16="http://schemas.microsoft.com/office/drawing/2014/main" id="{5F92FA2E-5B0A-434E-8F8C-C21986BA5CF3}"/>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p:cTn id="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 calcmode="lin" valueType="num">
                                      <p:cBhvr>
                                        <p:cTn id="15"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p:cTn id="23"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p:cTn id="31"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 calcmode="lin" valueType="num">
                                      <p:cBhvr>
                                        <p:cTn id="39"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Bodenverdichtung – Folgen</a:t>
            </a:r>
          </a:p>
        </p:txBody>
      </p:sp>
      <p:pic>
        <p:nvPicPr>
          <p:cNvPr id="8" name="Grafik 7">
            <a:extLst>
              <a:ext uri="{FF2B5EF4-FFF2-40B4-BE49-F238E27FC236}">
                <a16:creationId xmlns:a16="http://schemas.microsoft.com/office/drawing/2014/main" id="{A6F7AAFA-9DBD-4AE7-B171-44138204732B}"/>
              </a:ext>
            </a:extLst>
          </p:cNvPr>
          <p:cNvPicPr>
            <a:picLocks noChangeAspect="1"/>
          </p:cNvPicPr>
          <p:nvPr/>
        </p:nvPicPr>
        <p:blipFill>
          <a:blip r:embed="rId3"/>
          <a:stretch>
            <a:fillRect/>
          </a:stretch>
        </p:blipFill>
        <p:spPr bwMode="auto">
          <a:xfrm>
            <a:off x="4158433" y="2220268"/>
            <a:ext cx="3240360" cy="3240360"/>
          </a:xfrm>
          <a:prstGeom prst="rect">
            <a:avLst/>
          </a:prstGeom>
        </p:spPr>
      </p:pic>
      <p:sp>
        <p:nvSpPr>
          <p:cNvPr id="9" name="Textfeld 8">
            <a:extLst>
              <a:ext uri="{FF2B5EF4-FFF2-40B4-BE49-F238E27FC236}">
                <a16:creationId xmlns:a16="http://schemas.microsoft.com/office/drawing/2014/main" id="{15513F70-45B2-48C9-8258-98FB7CC9F8EF}"/>
              </a:ext>
            </a:extLst>
          </p:cNvPr>
          <p:cNvSpPr txBox="1"/>
          <p:nvPr/>
        </p:nvSpPr>
        <p:spPr bwMode="auto">
          <a:xfrm>
            <a:off x="6240016" y="5085184"/>
            <a:ext cx="851179" cy="261610"/>
          </a:xfrm>
          <a:prstGeom prst="rect">
            <a:avLst/>
          </a:prstGeom>
          <a:noFill/>
        </p:spPr>
        <p:txBody>
          <a:bodyPr wrap="square" rtlCol="0">
            <a:spAutoFit/>
          </a:bodyPr>
          <a:lstStyle/>
          <a:p>
            <a:r>
              <a:rPr lang="de-DE" sz="1100" dirty="0" err="1"/>
              <a:t>pixabay</a:t>
            </a:r>
            <a:endParaRPr lang="de-DE" sz="1100" dirty="0"/>
          </a:p>
        </p:txBody>
      </p:sp>
      <p:sp>
        <p:nvSpPr>
          <p:cNvPr id="2" name="Rechteck 1">
            <a:extLst>
              <a:ext uri="{FF2B5EF4-FFF2-40B4-BE49-F238E27FC236}">
                <a16:creationId xmlns:a16="http://schemas.microsoft.com/office/drawing/2014/main" id="{94EB17C1-FA0D-42A6-8A29-6467A3986E4E}"/>
              </a:ext>
            </a:extLst>
          </p:cNvPr>
          <p:cNvSpPr/>
          <p:nvPr/>
        </p:nvSpPr>
        <p:spPr>
          <a:xfrm>
            <a:off x="1065882" y="1624226"/>
            <a:ext cx="10060235" cy="523220"/>
          </a:xfrm>
          <a:prstGeom prst="rect">
            <a:avLst/>
          </a:prstGeom>
        </p:spPr>
        <p:txBody>
          <a:bodyPr wrap="square">
            <a:spAutoFit/>
          </a:bodyPr>
          <a:lstStyle/>
          <a:p>
            <a:pPr lvl="0" algn="ctr" rtl="0">
              <a:defRPr/>
            </a:pPr>
            <a:r>
              <a:rPr lang="de-DE" sz="2800" i="1" dirty="0"/>
              <a:t>Was sind die Folgen bzw. die Probleme von verdichtetem Boden?</a:t>
            </a:r>
          </a:p>
        </p:txBody>
      </p:sp>
    </p:spTree>
    <p:extLst>
      <p:ext uri="{BB962C8B-B14F-4D97-AF65-F5344CB8AC3E}">
        <p14:creationId xmlns:p14="http://schemas.microsoft.com/office/powerpoint/2010/main" val="2742139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Bodenverdichtung – Folgen</a:t>
            </a:r>
          </a:p>
        </p:txBody>
      </p:sp>
      <p:sp>
        <p:nvSpPr>
          <p:cNvPr id="5" name="Rechteck 6"/>
          <p:cNvSpPr/>
          <p:nvPr/>
        </p:nvSpPr>
        <p:spPr bwMode="auto">
          <a:xfrm>
            <a:off x="767408" y="3717032"/>
            <a:ext cx="3168352" cy="938719"/>
          </a:xfrm>
          <a:prstGeom prst="rect">
            <a:avLst/>
          </a:prstGeom>
        </p:spPr>
        <p:txBody>
          <a:bodyPr wrap="square">
            <a:spAutoFit/>
          </a:bodyPr>
          <a:lstStyle/>
          <a:p>
            <a:pPr>
              <a:defRPr/>
            </a:pPr>
            <a:r>
              <a:rPr lang="de-DE" sz="1100" dirty="0"/>
              <a:t>Schema zu Verhältnissen in unverdichteten (links) </a:t>
            </a:r>
          </a:p>
          <a:p>
            <a:pPr>
              <a:defRPr/>
            </a:pPr>
            <a:r>
              <a:rPr lang="de-DE" sz="1100" dirty="0"/>
              <a:t>und verdichteten Böden (rechts): a) Kapillarität, </a:t>
            </a:r>
            <a:endParaRPr sz="1100" dirty="0"/>
          </a:p>
          <a:p>
            <a:pPr>
              <a:defRPr/>
            </a:pPr>
            <a:r>
              <a:rPr lang="de-DE" sz="1100" dirty="0"/>
              <a:t>Ministerium für Klimaschutz, Umwelt, </a:t>
            </a:r>
            <a:endParaRPr sz="1100" dirty="0"/>
          </a:p>
          <a:p>
            <a:pPr>
              <a:defRPr/>
            </a:pPr>
            <a:r>
              <a:rPr lang="de-DE" sz="1100" dirty="0"/>
              <a:t>Landwirtschaft, Natur- und Verbraucherschutz des</a:t>
            </a:r>
            <a:endParaRPr sz="1100" dirty="0"/>
          </a:p>
          <a:p>
            <a:pPr>
              <a:defRPr/>
            </a:pPr>
            <a:r>
              <a:rPr lang="de-DE" sz="1100" dirty="0"/>
              <a:t>Landes Nordrhein-Westfalen</a:t>
            </a:r>
          </a:p>
        </p:txBody>
      </p:sp>
      <p:sp>
        <p:nvSpPr>
          <p:cNvPr id="6" name="Rechteck 2"/>
          <p:cNvSpPr/>
          <p:nvPr/>
        </p:nvSpPr>
        <p:spPr bwMode="auto">
          <a:xfrm>
            <a:off x="4966855" y="1289224"/>
            <a:ext cx="7121236" cy="2677656"/>
          </a:xfrm>
          <a:prstGeom prst="rect">
            <a:avLst/>
          </a:prstGeom>
        </p:spPr>
        <p:txBody>
          <a:bodyPr wrap="square">
            <a:spAutoFit/>
          </a:bodyPr>
          <a:lstStyle/>
          <a:p>
            <a:pPr marL="457200" indent="-457200">
              <a:buFont typeface="Wingdings"/>
              <a:buChar char="Ø"/>
              <a:defRPr/>
            </a:pPr>
            <a:r>
              <a:rPr lang="de-DE" sz="2800" dirty="0"/>
              <a:t>Verringerung der Grobporen</a:t>
            </a:r>
            <a:endParaRPr dirty="0"/>
          </a:p>
          <a:p>
            <a:pPr marL="457200" indent="-457200">
              <a:buFont typeface="Wingdings"/>
              <a:buChar char="Ø"/>
              <a:defRPr/>
            </a:pPr>
            <a:r>
              <a:rPr lang="de-DE" sz="2800" dirty="0"/>
              <a:t>Langsameres Abtrocknen</a:t>
            </a:r>
            <a:endParaRPr dirty="0"/>
          </a:p>
          <a:p>
            <a:pPr marL="457200" indent="-457200">
              <a:buFont typeface="Wingdings"/>
              <a:buChar char="Ø"/>
              <a:defRPr/>
            </a:pPr>
            <a:r>
              <a:rPr lang="de-DE" sz="2800" dirty="0"/>
              <a:t>Staunässe</a:t>
            </a:r>
            <a:endParaRPr dirty="0"/>
          </a:p>
          <a:p>
            <a:pPr marL="457200" indent="-457200">
              <a:buFont typeface="Wingdings"/>
              <a:buChar char="Ø"/>
              <a:defRPr/>
            </a:pPr>
            <a:r>
              <a:rPr lang="de-DE" sz="2800" dirty="0"/>
              <a:t>Verminderte Wasserspeicherung im Unterboden</a:t>
            </a:r>
            <a:endParaRPr dirty="0"/>
          </a:p>
          <a:p>
            <a:pPr marL="457200" indent="-457200">
              <a:buFont typeface="Wingdings"/>
              <a:buChar char="Ø"/>
              <a:defRPr/>
            </a:pPr>
            <a:r>
              <a:rPr lang="de-DE" sz="2800" dirty="0"/>
              <a:t>Trockenheit</a:t>
            </a:r>
            <a:endParaRPr dirty="0"/>
          </a:p>
        </p:txBody>
      </p:sp>
      <p:pic>
        <p:nvPicPr>
          <p:cNvPr id="7" name="Grafik 5"/>
          <p:cNvPicPr>
            <a:picLocks noChangeAspect="1"/>
          </p:cNvPicPr>
          <p:nvPr/>
        </p:nvPicPr>
        <p:blipFill>
          <a:blip r:embed="rId3"/>
          <a:stretch/>
        </p:blipFill>
        <p:spPr bwMode="auto">
          <a:xfrm>
            <a:off x="838200" y="1283653"/>
            <a:ext cx="2652421" cy="24247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Bodenverdichtung – Folgen</a:t>
            </a:r>
          </a:p>
        </p:txBody>
      </p:sp>
      <p:sp>
        <p:nvSpPr>
          <p:cNvPr id="5" name="Rechteck 2"/>
          <p:cNvSpPr/>
          <p:nvPr/>
        </p:nvSpPr>
        <p:spPr bwMode="auto">
          <a:xfrm>
            <a:off x="4966855" y="1289224"/>
            <a:ext cx="7121236" cy="2677656"/>
          </a:xfrm>
          <a:prstGeom prst="rect">
            <a:avLst/>
          </a:prstGeom>
        </p:spPr>
        <p:txBody>
          <a:bodyPr wrap="square">
            <a:spAutoFit/>
          </a:bodyPr>
          <a:lstStyle/>
          <a:p>
            <a:pPr marL="457200" indent="-457200">
              <a:buFont typeface="Wingdings"/>
              <a:buChar char="Ø"/>
              <a:defRPr/>
            </a:pPr>
            <a:r>
              <a:rPr lang="de-DE" sz="2800" dirty="0"/>
              <a:t>Verkleinerter Wurzelraum</a:t>
            </a:r>
            <a:endParaRPr dirty="0"/>
          </a:p>
          <a:p>
            <a:pPr marL="457200" indent="-457200">
              <a:buFont typeface="Wingdings"/>
              <a:buChar char="Ø"/>
              <a:defRPr/>
            </a:pPr>
            <a:r>
              <a:rPr lang="de-DE" sz="2800" dirty="0"/>
              <a:t>Verminderte Nährstoffaufnahme</a:t>
            </a:r>
            <a:endParaRPr dirty="0"/>
          </a:p>
          <a:p>
            <a:pPr marL="457200" indent="-457200">
              <a:buFont typeface="Wingdings"/>
              <a:buChar char="Ø"/>
              <a:defRPr/>
            </a:pPr>
            <a:r>
              <a:rPr lang="de-DE" sz="2800" dirty="0"/>
              <a:t>Geringeres Aufkommen von Regenwürmern</a:t>
            </a:r>
            <a:endParaRPr dirty="0"/>
          </a:p>
          <a:p>
            <a:pPr marL="457200" indent="-457200">
              <a:buFont typeface="Wingdings"/>
              <a:buChar char="Ø"/>
              <a:defRPr/>
            </a:pPr>
            <a:r>
              <a:rPr lang="de-DE" sz="2800" dirty="0"/>
              <a:t>Erhöhte Erosionsgefahr</a:t>
            </a:r>
            <a:endParaRPr dirty="0"/>
          </a:p>
          <a:p>
            <a:pPr marL="457200" indent="-457200">
              <a:buFont typeface="Wingdings"/>
              <a:buChar char="Ø"/>
              <a:defRPr/>
            </a:pPr>
            <a:r>
              <a:rPr lang="de-DE" sz="2800" dirty="0"/>
              <a:t>Gefahr von Treibhausgasemission</a:t>
            </a:r>
            <a:endParaRPr dirty="0"/>
          </a:p>
          <a:p>
            <a:pPr marL="457200" indent="-457200">
              <a:buFont typeface="Wingdings"/>
              <a:buChar char="Ø"/>
              <a:defRPr/>
            </a:pPr>
            <a:r>
              <a:rPr lang="de-DE" sz="2800" dirty="0"/>
              <a:t>Vermehrter Stress für Pflanzen</a:t>
            </a:r>
            <a:endParaRPr dirty="0"/>
          </a:p>
        </p:txBody>
      </p:sp>
      <p:pic>
        <p:nvPicPr>
          <p:cNvPr id="6" name="Grafik 3"/>
          <p:cNvPicPr>
            <a:picLocks noChangeAspect="1"/>
          </p:cNvPicPr>
          <p:nvPr/>
        </p:nvPicPr>
        <p:blipFill>
          <a:blip r:embed="rId3"/>
          <a:stretch/>
        </p:blipFill>
        <p:spPr bwMode="auto">
          <a:xfrm>
            <a:off x="838201" y="1283651"/>
            <a:ext cx="2652420" cy="2424789"/>
          </a:xfrm>
          <a:prstGeom prst="rect">
            <a:avLst/>
          </a:prstGeom>
        </p:spPr>
      </p:pic>
      <p:sp>
        <p:nvSpPr>
          <p:cNvPr id="8" name="Rechteck 6">
            <a:extLst>
              <a:ext uri="{FF2B5EF4-FFF2-40B4-BE49-F238E27FC236}">
                <a16:creationId xmlns:a16="http://schemas.microsoft.com/office/drawing/2014/main" id="{D92A0DAC-0AF3-48BD-B55B-2E53692BBBBB}"/>
              </a:ext>
            </a:extLst>
          </p:cNvPr>
          <p:cNvSpPr/>
          <p:nvPr/>
        </p:nvSpPr>
        <p:spPr bwMode="auto">
          <a:xfrm>
            <a:off x="767408" y="3717032"/>
            <a:ext cx="3168352" cy="1107996"/>
          </a:xfrm>
          <a:prstGeom prst="rect">
            <a:avLst/>
          </a:prstGeom>
        </p:spPr>
        <p:txBody>
          <a:bodyPr wrap="square">
            <a:spAutoFit/>
          </a:bodyPr>
          <a:lstStyle/>
          <a:p>
            <a:pPr>
              <a:defRPr/>
            </a:pPr>
            <a:r>
              <a:rPr lang="de-DE" sz="1100" dirty="0"/>
              <a:t>Schema zu Verhältnissen in unverdichteten (links) </a:t>
            </a:r>
          </a:p>
          <a:p>
            <a:pPr>
              <a:defRPr/>
            </a:pPr>
            <a:r>
              <a:rPr lang="de-DE" sz="1100" dirty="0"/>
              <a:t>und verdichteten Böden (rechts): </a:t>
            </a:r>
          </a:p>
          <a:p>
            <a:pPr>
              <a:defRPr/>
            </a:pPr>
            <a:r>
              <a:rPr lang="de-DE" sz="1100" dirty="0"/>
              <a:t>b) Wurzelwachstum und gehemmte Versickerung, </a:t>
            </a:r>
            <a:endParaRPr sz="1100" dirty="0"/>
          </a:p>
          <a:p>
            <a:pPr>
              <a:defRPr/>
            </a:pPr>
            <a:r>
              <a:rPr lang="de-DE" sz="1100" dirty="0"/>
              <a:t>Ministerium für Klimaschutz, Umwelt, </a:t>
            </a:r>
            <a:endParaRPr sz="1100" dirty="0"/>
          </a:p>
          <a:p>
            <a:pPr>
              <a:defRPr/>
            </a:pPr>
            <a:r>
              <a:rPr lang="de-DE" sz="1100" dirty="0"/>
              <a:t>Landwirtschaft, Natur- und Verbraucherschutz des</a:t>
            </a:r>
            <a:endParaRPr sz="1100" dirty="0"/>
          </a:p>
          <a:p>
            <a:pPr>
              <a:defRPr/>
            </a:pPr>
            <a:r>
              <a:rPr lang="de-DE" sz="1100" dirty="0"/>
              <a:t>Landes Nordrhein-Westfalen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353800" cy="918528"/>
          </a:xfrm>
        </p:spPr>
        <p:txBody>
          <a:bodyPr/>
          <a:lstStyle/>
          <a:p>
            <a:pPr>
              <a:defRPr/>
            </a:pPr>
            <a:r>
              <a:rPr lang="de-DE" dirty="0"/>
              <a:t>Bodenverdichtung – Vermeiden</a:t>
            </a:r>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pic>
        <p:nvPicPr>
          <p:cNvPr id="10" name="Grafik 9">
            <a:extLst>
              <a:ext uri="{FF2B5EF4-FFF2-40B4-BE49-F238E27FC236}">
                <a16:creationId xmlns:a16="http://schemas.microsoft.com/office/drawing/2014/main" id="{E52A9336-8161-4DB3-89DF-1AA8FEE369DB}"/>
              </a:ext>
            </a:extLst>
          </p:cNvPr>
          <p:cNvPicPr>
            <a:picLocks noChangeAspect="1"/>
          </p:cNvPicPr>
          <p:nvPr/>
        </p:nvPicPr>
        <p:blipFill>
          <a:blip r:embed="rId4"/>
          <a:stretch>
            <a:fillRect/>
          </a:stretch>
        </p:blipFill>
        <p:spPr>
          <a:xfrm>
            <a:off x="6312024" y="2348880"/>
            <a:ext cx="2375089" cy="2375089"/>
          </a:xfrm>
          <a:prstGeom prst="rect">
            <a:avLst/>
          </a:prstGeom>
        </p:spPr>
      </p:pic>
      <p:sp>
        <p:nvSpPr>
          <p:cNvPr id="11" name="Textfeld 10">
            <a:extLst>
              <a:ext uri="{FF2B5EF4-FFF2-40B4-BE49-F238E27FC236}">
                <a16:creationId xmlns:a16="http://schemas.microsoft.com/office/drawing/2014/main" id="{9E313DEB-8748-42DD-8082-5652BFA289A9}"/>
              </a:ext>
            </a:extLst>
          </p:cNvPr>
          <p:cNvSpPr txBox="1"/>
          <p:nvPr/>
        </p:nvSpPr>
        <p:spPr>
          <a:xfrm>
            <a:off x="7824001" y="4347901"/>
            <a:ext cx="623889" cy="261610"/>
          </a:xfrm>
          <a:prstGeom prst="rect">
            <a:avLst/>
          </a:prstGeom>
          <a:noFill/>
        </p:spPr>
        <p:txBody>
          <a:bodyPr wrap="none" rtlCol="0">
            <a:spAutoFit/>
          </a:bodyPr>
          <a:lstStyle/>
          <a:p>
            <a:r>
              <a:rPr lang="de-DE" sz="1100" dirty="0" err="1"/>
              <a:t>pixabay</a:t>
            </a:r>
            <a:endParaRPr lang="de-DE" sz="1100" dirty="0"/>
          </a:p>
        </p:txBody>
      </p:sp>
      <p:sp>
        <p:nvSpPr>
          <p:cNvPr id="7" name="Rechteck 7">
            <a:extLst>
              <a:ext uri="{FF2B5EF4-FFF2-40B4-BE49-F238E27FC236}">
                <a16:creationId xmlns:a16="http://schemas.microsoft.com/office/drawing/2014/main" id="{B0A6797F-F341-47B3-BE14-07BE0D65A899}"/>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
        <p:nvSpPr>
          <p:cNvPr id="2" name="Rechteck 1">
            <a:extLst>
              <a:ext uri="{FF2B5EF4-FFF2-40B4-BE49-F238E27FC236}">
                <a16:creationId xmlns:a16="http://schemas.microsoft.com/office/drawing/2014/main" id="{6CEEB7D6-2BE8-4337-A6D3-A8FC00668944}"/>
              </a:ext>
            </a:extLst>
          </p:cNvPr>
          <p:cNvSpPr/>
          <p:nvPr/>
        </p:nvSpPr>
        <p:spPr>
          <a:xfrm>
            <a:off x="5597621" y="1280315"/>
            <a:ext cx="4719562" cy="954107"/>
          </a:xfrm>
          <a:prstGeom prst="rect">
            <a:avLst/>
          </a:prstGeom>
        </p:spPr>
        <p:txBody>
          <a:bodyPr wrap="none">
            <a:spAutoFit/>
          </a:bodyPr>
          <a:lstStyle/>
          <a:p>
            <a:pPr>
              <a:defRPr/>
            </a:pPr>
            <a:r>
              <a:rPr lang="de-DE" sz="2800" i="1" dirty="0"/>
              <a:t>Was trägt zur Vermeidung von </a:t>
            </a:r>
          </a:p>
          <a:p>
            <a:pPr algn="ctr">
              <a:defRPr/>
            </a:pPr>
            <a:r>
              <a:rPr lang="de-DE" sz="2800" i="1" dirty="0"/>
              <a:t>Bodenverdichtungen bei?</a:t>
            </a:r>
          </a:p>
        </p:txBody>
      </p:sp>
    </p:spTree>
    <p:extLst>
      <p:ext uri="{BB962C8B-B14F-4D97-AF65-F5344CB8AC3E}">
        <p14:creationId xmlns:p14="http://schemas.microsoft.com/office/powerpoint/2010/main" val="34485329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Bodenverdichtung – Vermeiden</a:t>
            </a:r>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sp>
        <p:nvSpPr>
          <p:cNvPr id="6" name="Rechteck 2"/>
          <p:cNvSpPr/>
          <p:nvPr/>
        </p:nvSpPr>
        <p:spPr bwMode="auto">
          <a:xfrm>
            <a:off x="5303912" y="1229895"/>
            <a:ext cx="6639791" cy="5262979"/>
          </a:xfrm>
          <a:prstGeom prst="rect">
            <a:avLst/>
          </a:prstGeom>
        </p:spPr>
        <p:txBody>
          <a:bodyPr wrap="square">
            <a:spAutoFit/>
          </a:bodyPr>
          <a:lstStyle/>
          <a:p>
            <a:pPr>
              <a:defRPr/>
            </a:pPr>
            <a:r>
              <a:rPr lang="de-DE" sz="2800" dirty="0"/>
              <a:t>Bodenfruchtbarkeit erhalten, Schadverdichtung vermeiden:</a:t>
            </a:r>
          </a:p>
          <a:p>
            <a:pPr>
              <a:defRPr/>
            </a:pPr>
            <a:endParaRPr lang="de-DE" sz="2800" dirty="0"/>
          </a:p>
          <a:p>
            <a:pPr marL="457200" indent="-457200">
              <a:buFont typeface="Wingdings"/>
              <a:buChar char="Ø"/>
              <a:defRPr/>
            </a:pPr>
            <a:r>
              <a:rPr lang="de-DE" sz="2800" dirty="0"/>
              <a:t>Verringerung des Kontaktflächendrucks</a:t>
            </a:r>
            <a:endParaRPr dirty="0"/>
          </a:p>
          <a:p>
            <a:pPr marL="457200" indent="-457200">
              <a:buFont typeface="Wingdings"/>
              <a:buChar char="Ø"/>
              <a:defRPr/>
            </a:pPr>
            <a:r>
              <a:rPr lang="de-DE" sz="2800" dirty="0"/>
              <a:t>Verringerung der Radlast</a:t>
            </a:r>
          </a:p>
          <a:p>
            <a:pPr marL="457200" indent="-457200">
              <a:buFont typeface="Wingdings"/>
              <a:buChar char="Ø"/>
              <a:defRPr/>
            </a:pPr>
            <a:r>
              <a:rPr lang="de-DE" sz="2800" dirty="0"/>
              <a:t>Verringerung des </a:t>
            </a:r>
            <a:r>
              <a:rPr lang="de-DE" sz="2800" dirty="0" err="1"/>
              <a:t>Radschlupfes</a:t>
            </a:r>
            <a:endParaRPr lang="de-DE" sz="2800" dirty="0"/>
          </a:p>
          <a:p>
            <a:pPr marL="457200" indent="-457200">
              <a:buFont typeface="Wingdings"/>
              <a:buChar char="Ø"/>
              <a:defRPr/>
            </a:pPr>
            <a:r>
              <a:rPr lang="de-DE" sz="2800" dirty="0"/>
              <a:t>Verringerung der Anzahl der Überfahrten</a:t>
            </a:r>
            <a:endParaRPr dirty="0"/>
          </a:p>
          <a:p>
            <a:pPr marL="457200" indent="-457200">
              <a:buFont typeface="Wingdings"/>
              <a:buChar char="Ø"/>
              <a:defRPr/>
            </a:pPr>
            <a:r>
              <a:rPr lang="de-DE" sz="2800" dirty="0"/>
              <a:t>Verringerung der befahrenen Fläche</a:t>
            </a:r>
            <a:endParaRPr dirty="0"/>
          </a:p>
          <a:p>
            <a:pPr marL="457200" indent="-457200">
              <a:buFont typeface="Wingdings"/>
              <a:buChar char="Ø"/>
              <a:defRPr/>
            </a:pPr>
            <a:r>
              <a:rPr lang="de-DE" sz="2800" dirty="0"/>
              <a:t>Befahren und Bodenbearbeitung nur bei trockenem Boden</a:t>
            </a:r>
            <a:endParaRPr dirty="0"/>
          </a:p>
          <a:p>
            <a:pPr marL="457200" indent="-457200">
              <a:buFont typeface="Wingdings"/>
              <a:buChar char="Ø"/>
              <a:defRPr/>
            </a:pPr>
            <a:r>
              <a:rPr lang="de-DE" sz="2800" dirty="0"/>
              <a:t>Verbesserung der Bodenstruktur </a:t>
            </a:r>
            <a:endParaRPr dirty="0"/>
          </a:p>
          <a:p>
            <a:pPr>
              <a:defRPr/>
            </a:pPr>
            <a:r>
              <a:rPr lang="de-DE" sz="2800" dirty="0"/>
              <a:t>      (vgl. S. 54 ff.)</a:t>
            </a:r>
          </a:p>
        </p:txBody>
      </p:sp>
      <p:sp>
        <p:nvSpPr>
          <p:cNvPr id="7" name="Rechteck 7">
            <a:extLst>
              <a:ext uri="{FF2B5EF4-FFF2-40B4-BE49-F238E27FC236}">
                <a16:creationId xmlns:a16="http://schemas.microsoft.com/office/drawing/2014/main" id="{44B2229C-D8C7-4B33-96B7-2FCC10502E74}"/>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353800" cy="918528"/>
          </a:xfrm>
        </p:spPr>
        <p:txBody>
          <a:bodyPr/>
          <a:lstStyle/>
          <a:p>
            <a:pPr>
              <a:defRPr/>
            </a:pPr>
            <a:r>
              <a:rPr lang="de-DE" dirty="0"/>
              <a:t>Bodenverdichtung – Auflockern</a:t>
            </a:r>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pic>
        <p:nvPicPr>
          <p:cNvPr id="10" name="Grafik 9">
            <a:extLst>
              <a:ext uri="{FF2B5EF4-FFF2-40B4-BE49-F238E27FC236}">
                <a16:creationId xmlns:a16="http://schemas.microsoft.com/office/drawing/2014/main" id="{E52A9336-8161-4DB3-89DF-1AA8FEE369DB}"/>
              </a:ext>
            </a:extLst>
          </p:cNvPr>
          <p:cNvPicPr>
            <a:picLocks noChangeAspect="1"/>
          </p:cNvPicPr>
          <p:nvPr/>
        </p:nvPicPr>
        <p:blipFill>
          <a:blip r:embed="rId4"/>
          <a:stretch>
            <a:fillRect/>
          </a:stretch>
        </p:blipFill>
        <p:spPr>
          <a:xfrm>
            <a:off x="6312024" y="2348880"/>
            <a:ext cx="2375089" cy="2375089"/>
          </a:xfrm>
          <a:prstGeom prst="rect">
            <a:avLst/>
          </a:prstGeom>
        </p:spPr>
      </p:pic>
      <p:sp>
        <p:nvSpPr>
          <p:cNvPr id="11" name="Textfeld 10">
            <a:extLst>
              <a:ext uri="{FF2B5EF4-FFF2-40B4-BE49-F238E27FC236}">
                <a16:creationId xmlns:a16="http://schemas.microsoft.com/office/drawing/2014/main" id="{9E313DEB-8748-42DD-8082-5652BFA289A9}"/>
              </a:ext>
            </a:extLst>
          </p:cNvPr>
          <p:cNvSpPr txBox="1"/>
          <p:nvPr/>
        </p:nvSpPr>
        <p:spPr>
          <a:xfrm>
            <a:off x="7824001" y="4347901"/>
            <a:ext cx="623889" cy="261610"/>
          </a:xfrm>
          <a:prstGeom prst="rect">
            <a:avLst/>
          </a:prstGeom>
          <a:noFill/>
        </p:spPr>
        <p:txBody>
          <a:bodyPr wrap="none" rtlCol="0">
            <a:spAutoFit/>
          </a:bodyPr>
          <a:lstStyle/>
          <a:p>
            <a:r>
              <a:rPr lang="de-DE" sz="1100" dirty="0" err="1"/>
              <a:t>pixabay</a:t>
            </a:r>
            <a:endParaRPr lang="de-DE" sz="1100" dirty="0"/>
          </a:p>
        </p:txBody>
      </p:sp>
      <p:sp>
        <p:nvSpPr>
          <p:cNvPr id="7" name="Rechteck 7">
            <a:extLst>
              <a:ext uri="{FF2B5EF4-FFF2-40B4-BE49-F238E27FC236}">
                <a16:creationId xmlns:a16="http://schemas.microsoft.com/office/drawing/2014/main" id="{ED117599-6E87-47C3-A4D5-3BE14B8BC21E}"/>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
        <p:nvSpPr>
          <p:cNvPr id="2" name="Rechteck 1">
            <a:extLst>
              <a:ext uri="{FF2B5EF4-FFF2-40B4-BE49-F238E27FC236}">
                <a16:creationId xmlns:a16="http://schemas.microsoft.com/office/drawing/2014/main" id="{724277A3-91CB-46AC-B7CD-4B66BB73AEB6}"/>
              </a:ext>
            </a:extLst>
          </p:cNvPr>
          <p:cNvSpPr/>
          <p:nvPr/>
        </p:nvSpPr>
        <p:spPr>
          <a:xfrm>
            <a:off x="5519936" y="1394773"/>
            <a:ext cx="5625258" cy="954107"/>
          </a:xfrm>
          <a:prstGeom prst="rect">
            <a:avLst/>
          </a:prstGeom>
        </p:spPr>
        <p:txBody>
          <a:bodyPr wrap="none">
            <a:spAutoFit/>
          </a:bodyPr>
          <a:lstStyle/>
          <a:p>
            <a:pPr>
              <a:defRPr/>
            </a:pPr>
            <a:r>
              <a:rPr lang="de-DE" sz="2800" i="1" dirty="0"/>
              <a:t> Wie lassen sich Bodenverdichtungen </a:t>
            </a:r>
          </a:p>
          <a:p>
            <a:pPr algn="ctr">
              <a:defRPr/>
            </a:pPr>
            <a:r>
              <a:rPr lang="de-DE" sz="2800" i="1" dirty="0"/>
              <a:t>auflösen bzw. auflockern?</a:t>
            </a:r>
          </a:p>
        </p:txBody>
      </p:sp>
    </p:spTree>
    <p:extLst>
      <p:ext uri="{BB962C8B-B14F-4D97-AF65-F5344CB8AC3E}">
        <p14:creationId xmlns:p14="http://schemas.microsoft.com/office/powerpoint/2010/main" val="1254071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C119FC-8CFB-4DF5-B032-739AC62610F0}"/>
              </a:ext>
            </a:extLst>
          </p:cNvPr>
          <p:cNvSpPr>
            <a:spLocks noGrp="1"/>
          </p:cNvSpPr>
          <p:nvPr>
            <p:ph type="title"/>
          </p:nvPr>
        </p:nvSpPr>
        <p:spPr/>
        <p:txBody>
          <a:bodyPr/>
          <a:lstStyle/>
          <a:p>
            <a:r>
              <a:rPr lang="de-DE" dirty="0"/>
              <a:t>Jahresmitteltemperatur in Deutschland</a:t>
            </a:r>
          </a:p>
        </p:txBody>
      </p:sp>
      <p:pic>
        <p:nvPicPr>
          <p:cNvPr id="6" name="Grafik 5">
            <a:extLst>
              <a:ext uri="{FF2B5EF4-FFF2-40B4-BE49-F238E27FC236}">
                <a16:creationId xmlns:a16="http://schemas.microsoft.com/office/drawing/2014/main" id="{EB17BB77-8B76-4FE3-9119-B7D5137DBA84}"/>
              </a:ext>
            </a:extLst>
          </p:cNvPr>
          <p:cNvPicPr>
            <a:picLocks noChangeAspect="1"/>
          </p:cNvPicPr>
          <p:nvPr/>
        </p:nvPicPr>
        <p:blipFill>
          <a:blip r:embed="rId2"/>
          <a:stretch>
            <a:fillRect/>
          </a:stretch>
        </p:blipFill>
        <p:spPr>
          <a:xfrm>
            <a:off x="2099076" y="1052736"/>
            <a:ext cx="7993848" cy="5274533"/>
          </a:xfrm>
          <a:prstGeom prst="rect">
            <a:avLst/>
          </a:prstGeom>
        </p:spPr>
      </p:pic>
      <p:sp>
        <p:nvSpPr>
          <p:cNvPr id="5" name="Rechteck 4">
            <a:extLst>
              <a:ext uri="{FF2B5EF4-FFF2-40B4-BE49-F238E27FC236}">
                <a16:creationId xmlns:a16="http://schemas.microsoft.com/office/drawing/2014/main" id="{F194649D-6457-4D96-96C9-C6F1E07B8779}"/>
              </a:ext>
            </a:extLst>
          </p:cNvPr>
          <p:cNvSpPr/>
          <p:nvPr/>
        </p:nvSpPr>
        <p:spPr>
          <a:xfrm>
            <a:off x="6888088" y="1628800"/>
            <a:ext cx="3204836" cy="4680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B8FE1B9E-06EA-43FC-BFC8-5D9B4CC89E38}"/>
              </a:ext>
            </a:extLst>
          </p:cNvPr>
          <p:cNvSpPr>
            <a:spLocks noChangeArrowheads="1"/>
          </p:cNvSpPr>
          <p:nvPr/>
        </p:nvSpPr>
        <p:spPr bwMode="auto">
          <a:xfrm>
            <a:off x="2694113" y="5918409"/>
            <a:ext cx="4011488" cy="369332"/>
          </a:xfrm>
          <a:prstGeom prst="rect">
            <a:avLst/>
          </a:prstGeom>
          <a:noFill/>
          <a:ln>
            <a:noFill/>
          </a:ln>
        </p:spPr>
        <p:txBody>
          <a:bodyPr wrap="square">
            <a:spAutoFit/>
          </a:bodyPr>
          <a:lstStyle>
            <a:lvl1pPr>
              <a:defRPr>
                <a:solidFill>
                  <a:schemeClr val="tx1"/>
                </a:solidFill>
                <a:latin typeface="BakerSignet"/>
                <a:ea typeface="MS PGothic"/>
              </a:defRPr>
            </a:lvl1pPr>
            <a:lvl2pPr marL="742950" indent="-285750">
              <a:defRPr>
                <a:solidFill>
                  <a:schemeClr val="tx1"/>
                </a:solidFill>
                <a:latin typeface="BakerSignet"/>
                <a:ea typeface="MS PGothic"/>
              </a:defRPr>
            </a:lvl2pPr>
            <a:lvl3pPr marL="1143000" indent="-228600">
              <a:defRPr>
                <a:solidFill>
                  <a:schemeClr val="tx1"/>
                </a:solidFill>
                <a:latin typeface="BakerSignet"/>
                <a:ea typeface="MS PGothic"/>
              </a:defRPr>
            </a:lvl3pPr>
            <a:lvl4pPr marL="1600200" indent="-228600">
              <a:defRPr>
                <a:solidFill>
                  <a:schemeClr val="tx1"/>
                </a:solidFill>
                <a:latin typeface="BakerSignet"/>
                <a:ea typeface="MS PGothic"/>
              </a:defRPr>
            </a:lvl4pPr>
            <a:lvl5pPr marL="2057400" indent="-228600">
              <a:defRPr>
                <a:solidFill>
                  <a:schemeClr val="tx1"/>
                </a:solidFill>
                <a:latin typeface="BakerSignet"/>
                <a:ea typeface="MS PGothic"/>
              </a:defRPr>
            </a:lvl5pPr>
            <a:lvl6pPr marL="2514600" indent="-228600">
              <a:spcBef>
                <a:spcPts val="0"/>
              </a:spcBef>
              <a:spcAft>
                <a:spcPts val="0"/>
              </a:spcAft>
              <a:defRPr>
                <a:solidFill>
                  <a:schemeClr val="tx1"/>
                </a:solidFill>
                <a:latin typeface="BakerSignet"/>
                <a:ea typeface="MS PGothic"/>
              </a:defRPr>
            </a:lvl6pPr>
            <a:lvl7pPr marL="2971800" indent="-228600">
              <a:spcBef>
                <a:spcPts val="0"/>
              </a:spcBef>
              <a:spcAft>
                <a:spcPts val="0"/>
              </a:spcAft>
              <a:defRPr>
                <a:solidFill>
                  <a:schemeClr val="tx1"/>
                </a:solidFill>
                <a:latin typeface="BakerSignet"/>
                <a:ea typeface="MS PGothic"/>
              </a:defRPr>
            </a:lvl7pPr>
            <a:lvl8pPr marL="3429000" indent="-228600">
              <a:spcBef>
                <a:spcPts val="0"/>
              </a:spcBef>
              <a:spcAft>
                <a:spcPts val="0"/>
              </a:spcAft>
              <a:defRPr>
                <a:solidFill>
                  <a:schemeClr val="tx1"/>
                </a:solidFill>
                <a:latin typeface="BakerSignet"/>
                <a:ea typeface="MS PGothic"/>
              </a:defRPr>
            </a:lvl8pPr>
            <a:lvl9pPr marL="3886200" indent="-228600">
              <a:spcBef>
                <a:spcPts val="0"/>
              </a:spcBef>
              <a:spcAft>
                <a:spcPts val="0"/>
              </a:spcAft>
              <a:defRPr>
                <a:solidFill>
                  <a:schemeClr val="tx1"/>
                </a:solidFill>
                <a:latin typeface="BakerSignet"/>
                <a:ea typeface="MS PGothic"/>
              </a:defRPr>
            </a:lvl9pPr>
          </a:lstStyle>
          <a:p>
            <a:pPr>
              <a:defRPr/>
            </a:pPr>
            <a:r>
              <a:rPr lang="es-ES_tradnl" sz="900" i="1" dirty="0">
                <a:latin typeface="+mn-lt"/>
              </a:rPr>
              <a:t>Jahresmitteltemperatur seit 1881 in Deutschland; Projektinoen, DWD</a:t>
            </a:r>
            <a:endParaRPr dirty="0"/>
          </a:p>
          <a:p>
            <a:pPr>
              <a:defRPr/>
            </a:pPr>
            <a:r>
              <a:rPr lang="de-DE" sz="900" i="1" u="sng" dirty="0">
                <a:latin typeface="+mn-lt"/>
                <a:hlinkClick r:id="rId3" tooltip="https://www.dwd.de/DE/klimaumwelt/klimaatlas/klimaatlas_node.html"/>
              </a:rPr>
              <a:t>www.dwd.de/DE/klimaumwelt/klimaatlas/klimaatlas_node.html</a:t>
            </a:r>
            <a:r>
              <a:rPr lang="de-DE" sz="900" i="1" dirty="0">
                <a:latin typeface="+mn-lt"/>
              </a:rPr>
              <a:t> </a:t>
            </a:r>
          </a:p>
        </p:txBody>
      </p:sp>
    </p:spTree>
    <p:extLst>
      <p:ext uri="{BB962C8B-B14F-4D97-AF65-F5344CB8AC3E}">
        <p14:creationId xmlns:p14="http://schemas.microsoft.com/office/powerpoint/2010/main" val="2057861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Bodenverdichtung – Auflockern</a:t>
            </a:r>
          </a:p>
        </p:txBody>
      </p:sp>
      <p:pic>
        <p:nvPicPr>
          <p:cNvPr id="5" name="Grafik 4"/>
          <p:cNvPicPr>
            <a:picLocks noChangeAspect="1"/>
          </p:cNvPicPr>
          <p:nvPr/>
        </p:nvPicPr>
        <p:blipFill>
          <a:blip r:embed="rId3"/>
          <a:srcRect l="1" t="27656" r="57275"/>
          <a:stretch/>
        </p:blipFill>
        <p:spPr bwMode="auto">
          <a:xfrm>
            <a:off x="838200" y="1283653"/>
            <a:ext cx="4315691" cy="4891811"/>
          </a:xfrm>
          <a:prstGeom prst="rect">
            <a:avLst/>
          </a:prstGeom>
        </p:spPr>
      </p:pic>
      <p:sp>
        <p:nvSpPr>
          <p:cNvPr id="7" name="Rechteck 2"/>
          <p:cNvSpPr/>
          <p:nvPr/>
        </p:nvSpPr>
        <p:spPr bwMode="auto">
          <a:xfrm>
            <a:off x="5288973" y="1289224"/>
            <a:ext cx="6639791" cy="3108543"/>
          </a:xfrm>
          <a:prstGeom prst="rect">
            <a:avLst/>
          </a:prstGeom>
        </p:spPr>
        <p:txBody>
          <a:bodyPr wrap="square">
            <a:spAutoFit/>
          </a:bodyPr>
          <a:lstStyle/>
          <a:p>
            <a:pPr marL="457200" indent="-457200">
              <a:buFont typeface="Wingdings"/>
              <a:buChar char="Ø"/>
              <a:defRPr/>
            </a:pPr>
            <a:r>
              <a:rPr lang="de-DE" sz="2800" dirty="0" err="1"/>
              <a:t>Aufkalkung</a:t>
            </a:r>
            <a:endParaRPr lang="de-DE" sz="2800" dirty="0"/>
          </a:p>
          <a:p>
            <a:pPr marL="457200" indent="-457200">
              <a:buFont typeface="Wingdings"/>
              <a:buChar char="Ø"/>
              <a:defRPr/>
            </a:pPr>
            <a:r>
              <a:rPr lang="de-DE" sz="2800" dirty="0"/>
              <a:t>Mechanische Tiefenlockerung (trocken) mit biologischer Stabilisierung </a:t>
            </a:r>
            <a:endParaRPr dirty="0"/>
          </a:p>
          <a:p>
            <a:pPr marL="457200" indent="-457200">
              <a:buFont typeface="Wingdings"/>
              <a:buChar char="Ø"/>
              <a:defRPr/>
            </a:pPr>
            <a:r>
              <a:rPr lang="de-DE" sz="2800" dirty="0"/>
              <a:t>Stilllegung der Fläche oder mehrjähriger Feldfutterbau ohne Umbruch</a:t>
            </a:r>
            <a:endParaRPr dirty="0"/>
          </a:p>
          <a:p>
            <a:pPr marL="457200" indent="-457200">
              <a:buFont typeface="Wingdings"/>
              <a:buChar char="Ø"/>
              <a:defRPr/>
            </a:pPr>
            <a:r>
              <a:rPr lang="de-DE" sz="2800" dirty="0"/>
              <a:t>Biologische Stabilisierung in Fruchtfolge einbauen</a:t>
            </a:r>
          </a:p>
        </p:txBody>
      </p:sp>
      <p:sp>
        <p:nvSpPr>
          <p:cNvPr id="6" name="Rechteck 7">
            <a:extLst>
              <a:ext uri="{FF2B5EF4-FFF2-40B4-BE49-F238E27FC236}">
                <a16:creationId xmlns:a16="http://schemas.microsoft.com/office/drawing/2014/main" id="{3BE1F769-46BC-48CA-A628-0ACDDEACAE9C}"/>
              </a:ext>
            </a:extLst>
          </p:cNvPr>
          <p:cNvSpPr/>
          <p:nvPr/>
        </p:nvSpPr>
        <p:spPr bwMode="auto">
          <a:xfrm>
            <a:off x="1343472" y="6369764"/>
            <a:ext cx="2841279" cy="246221"/>
          </a:xfrm>
          <a:prstGeom prst="rect">
            <a:avLst/>
          </a:prstGeom>
        </p:spPr>
        <p:txBody>
          <a:bodyPr wrap="square">
            <a:spAutoFit/>
          </a:bodyPr>
          <a:lstStyle/>
          <a:p>
            <a:pPr>
              <a:defRPr/>
            </a:pPr>
            <a:r>
              <a:rPr lang="de-DE" sz="1000" baseline="30000" dirty="0"/>
              <a:t>2) </a:t>
            </a:r>
            <a:r>
              <a:rPr lang="de-DE" sz="1000" dirty="0"/>
              <a:t>Bodenverdichtung, </a:t>
            </a:r>
            <a:r>
              <a:rPr lang="de-DE" sz="1000" dirty="0" err="1"/>
              <a:t>Alupus</a:t>
            </a:r>
            <a:endParaRPr lang="de-DE"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Böden im Klimawandel – Erosion durch Wasser</a:t>
            </a:r>
          </a:p>
        </p:txBody>
      </p:sp>
      <p:sp>
        <p:nvSpPr>
          <p:cNvPr id="5" name="Rechteck 3"/>
          <p:cNvSpPr/>
          <p:nvPr/>
        </p:nvSpPr>
        <p:spPr bwMode="auto">
          <a:xfrm>
            <a:off x="5002246" y="6066913"/>
            <a:ext cx="4331635" cy="261610"/>
          </a:xfrm>
          <a:prstGeom prst="rect">
            <a:avLst/>
          </a:prstGeom>
        </p:spPr>
        <p:txBody>
          <a:bodyPr wrap="none">
            <a:spAutoFit/>
          </a:bodyPr>
          <a:lstStyle/>
          <a:p>
            <a:pPr algn="r">
              <a:defRPr/>
            </a:pPr>
            <a:r>
              <a:rPr lang="de-DE" sz="1100" baseline="30000" dirty="0"/>
              <a:t>3) </a:t>
            </a:r>
            <a:r>
              <a:rPr lang="de-DE" sz="1100" dirty="0"/>
              <a:t>Bodenerosion auf einem Zuckerrübenfeld Kanton Bern, Volker </a:t>
            </a:r>
            <a:r>
              <a:rPr lang="de-DE" sz="1100" dirty="0" err="1"/>
              <a:t>Prasuhn</a:t>
            </a:r>
            <a:endParaRPr lang="de-DE" sz="1100" dirty="0"/>
          </a:p>
        </p:txBody>
      </p:sp>
      <p:pic>
        <p:nvPicPr>
          <p:cNvPr id="6" name="Grafik 4"/>
          <p:cNvPicPr>
            <a:picLocks noChangeAspect="1"/>
          </p:cNvPicPr>
          <p:nvPr/>
        </p:nvPicPr>
        <p:blipFill>
          <a:blip r:embed="rId3"/>
          <a:stretch/>
        </p:blipFill>
        <p:spPr bwMode="auto">
          <a:xfrm>
            <a:off x="2855640" y="1196752"/>
            <a:ext cx="6442227" cy="483167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B1BED-7382-49D4-8A3E-DB6E5233DF13}"/>
              </a:ext>
            </a:extLst>
          </p:cNvPr>
          <p:cNvSpPr>
            <a:spLocks noGrp="1"/>
          </p:cNvSpPr>
          <p:nvPr>
            <p:ph type="title"/>
          </p:nvPr>
        </p:nvSpPr>
        <p:spPr/>
        <p:txBody>
          <a:bodyPr/>
          <a:lstStyle/>
          <a:p>
            <a:r>
              <a:rPr lang="de-DE" dirty="0"/>
              <a:t>Bodenerosion – die 3 Phasen der Erosion</a:t>
            </a:r>
          </a:p>
        </p:txBody>
      </p:sp>
      <p:pic>
        <p:nvPicPr>
          <p:cNvPr id="4" name="Grafik 3">
            <a:extLst>
              <a:ext uri="{FF2B5EF4-FFF2-40B4-BE49-F238E27FC236}">
                <a16:creationId xmlns:a16="http://schemas.microsoft.com/office/drawing/2014/main" id="{214FB1AB-7612-4B48-8188-704A42A88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00" y="1283653"/>
            <a:ext cx="2988383" cy="4508921"/>
          </a:xfrm>
          <a:prstGeom prst="rect">
            <a:avLst/>
          </a:prstGeom>
        </p:spPr>
      </p:pic>
      <p:sp>
        <p:nvSpPr>
          <p:cNvPr id="5" name="Rechteck 4">
            <a:extLst>
              <a:ext uri="{FF2B5EF4-FFF2-40B4-BE49-F238E27FC236}">
                <a16:creationId xmlns:a16="http://schemas.microsoft.com/office/drawing/2014/main" id="{C8937F04-407C-40F3-940C-146E6ACADA0F}"/>
              </a:ext>
            </a:extLst>
          </p:cNvPr>
          <p:cNvSpPr/>
          <p:nvPr/>
        </p:nvSpPr>
        <p:spPr>
          <a:xfrm>
            <a:off x="704371" y="5805264"/>
            <a:ext cx="2182008" cy="430887"/>
          </a:xfrm>
          <a:prstGeom prst="rect">
            <a:avLst/>
          </a:prstGeom>
        </p:spPr>
        <p:txBody>
          <a:bodyPr wrap="none">
            <a:spAutoFit/>
          </a:bodyPr>
          <a:lstStyle/>
          <a:p>
            <a:r>
              <a:rPr lang="de-DE" sz="1100" baseline="30000" dirty="0"/>
              <a:t>4) </a:t>
            </a:r>
            <a:r>
              <a:rPr lang="de-DE" sz="1100" dirty="0"/>
              <a:t>Erosionsrinne in einem Kornfeld, </a:t>
            </a:r>
          </a:p>
          <a:p>
            <a:r>
              <a:rPr lang="de-DE" sz="1100" dirty="0"/>
              <a:t>   </a:t>
            </a:r>
            <a:r>
              <a:rPr lang="de-DE" sz="1100" dirty="0" err="1"/>
              <a:t>Agricultural</a:t>
            </a:r>
            <a:r>
              <a:rPr lang="de-DE" sz="1100" dirty="0"/>
              <a:t> Research Service</a:t>
            </a:r>
          </a:p>
        </p:txBody>
      </p:sp>
      <p:sp>
        <p:nvSpPr>
          <p:cNvPr id="10" name="Rechteck 2">
            <a:extLst>
              <a:ext uri="{FF2B5EF4-FFF2-40B4-BE49-F238E27FC236}">
                <a16:creationId xmlns:a16="http://schemas.microsoft.com/office/drawing/2014/main" id="{6BBC0988-9FB3-4609-BE12-A978179592AD}"/>
              </a:ext>
            </a:extLst>
          </p:cNvPr>
          <p:cNvSpPr/>
          <p:nvPr/>
        </p:nvSpPr>
        <p:spPr bwMode="auto">
          <a:xfrm>
            <a:off x="3826583" y="1289224"/>
            <a:ext cx="8102181" cy="3108543"/>
          </a:xfrm>
          <a:prstGeom prst="rect">
            <a:avLst/>
          </a:prstGeom>
        </p:spPr>
        <p:txBody>
          <a:bodyPr wrap="square">
            <a:spAutoFit/>
          </a:bodyPr>
          <a:lstStyle/>
          <a:p>
            <a:pPr>
              <a:defRPr/>
            </a:pPr>
            <a:r>
              <a:rPr lang="de-DE" sz="2800" b="1" dirty="0"/>
              <a:t>Phase 1: Lösen von Bodenteilchen von der Bodenoberfläche</a:t>
            </a:r>
          </a:p>
          <a:p>
            <a:pPr>
              <a:defRPr/>
            </a:pPr>
            <a:endParaRPr lang="de-DE" sz="2800" b="1" dirty="0"/>
          </a:p>
          <a:p>
            <a:pPr>
              <a:defRPr/>
            </a:pPr>
            <a:r>
              <a:rPr lang="de-DE" sz="2800" b="1" dirty="0"/>
              <a:t>Phase 2: Transport von Bodenteilchen</a:t>
            </a:r>
          </a:p>
          <a:p>
            <a:pPr>
              <a:defRPr/>
            </a:pPr>
            <a:endParaRPr lang="de-DE" sz="2800" b="1" dirty="0"/>
          </a:p>
          <a:p>
            <a:pPr>
              <a:defRPr/>
            </a:pPr>
            <a:r>
              <a:rPr lang="de-DE" sz="2800" b="1" dirty="0"/>
              <a:t>Phase 3: Ablagerung </a:t>
            </a:r>
          </a:p>
          <a:p>
            <a:pPr>
              <a:defRPr/>
            </a:pPr>
            <a:endParaRPr lang="de-DE" sz="2800" dirty="0"/>
          </a:p>
        </p:txBody>
      </p:sp>
    </p:spTree>
    <p:extLst>
      <p:ext uri="{BB962C8B-B14F-4D97-AF65-F5344CB8AC3E}">
        <p14:creationId xmlns:p14="http://schemas.microsoft.com/office/powerpoint/2010/main" val="119737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10F0086-BD01-4CD0-8F39-148388E28E8A}"/>
              </a:ext>
            </a:extLst>
          </p:cNvPr>
          <p:cNvSpPr>
            <a:spLocks noGrp="1"/>
          </p:cNvSpPr>
          <p:nvPr>
            <p:ph idx="1"/>
          </p:nvPr>
        </p:nvSpPr>
        <p:spPr>
          <a:xfrm>
            <a:off x="838200" y="1268760"/>
            <a:ext cx="10515600" cy="4713923"/>
          </a:xfrm>
        </p:spPr>
        <p:txBody>
          <a:bodyPr/>
          <a:lstStyle/>
          <a:p>
            <a:pPr marL="0" indent="0">
              <a:spcAft>
                <a:spcPts val="1200"/>
              </a:spcAft>
              <a:buNone/>
            </a:pPr>
            <a:r>
              <a:rPr lang="de-DE" b="1" dirty="0"/>
              <a:t>Abhängig von Teilchengröße:</a:t>
            </a:r>
          </a:p>
          <a:p>
            <a:pPr>
              <a:spcBef>
                <a:spcPts val="0"/>
              </a:spcBef>
            </a:pPr>
            <a:r>
              <a:rPr lang="de-DE" dirty="0"/>
              <a:t>Springen (Feinsand 0,05 bis 0,5 mm ∅)</a:t>
            </a:r>
          </a:p>
          <a:p>
            <a:pPr>
              <a:spcBef>
                <a:spcPts val="0"/>
              </a:spcBef>
            </a:pPr>
            <a:r>
              <a:rPr lang="de-DE" dirty="0"/>
              <a:t>Kriechen (</a:t>
            </a:r>
            <a:r>
              <a:rPr lang="de-DE" dirty="0" err="1"/>
              <a:t>Grobsand</a:t>
            </a:r>
            <a:r>
              <a:rPr lang="de-DE" dirty="0"/>
              <a:t> 0,5 bis 2 mm ∅)</a:t>
            </a:r>
          </a:p>
          <a:p>
            <a:pPr>
              <a:spcBef>
                <a:spcPts val="0"/>
              </a:spcBef>
            </a:pPr>
            <a:r>
              <a:rPr lang="de-DE" dirty="0"/>
              <a:t>Schweben (</a:t>
            </a:r>
            <a:r>
              <a:rPr lang="de-DE" dirty="0" err="1"/>
              <a:t>Feinstsand</a:t>
            </a:r>
            <a:r>
              <a:rPr lang="de-DE" dirty="0"/>
              <a:t> 0,01 bis 0,1 mm ∅)</a:t>
            </a:r>
          </a:p>
          <a:p>
            <a:pPr>
              <a:spcBef>
                <a:spcPts val="0"/>
              </a:spcBef>
            </a:pPr>
            <a:endParaRPr lang="de-DE" dirty="0"/>
          </a:p>
          <a:p>
            <a:pPr marL="0" indent="0">
              <a:spcAft>
                <a:spcPts val="1200"/>
              </a:spcAft>
              <a:buNone/>
            </a:pPr>
            <a:r>
              <a:rPr lang="de-DE" b="1" dirty="0"/>
              <a:t>Fördert (Wind)Erosion:</a:t>
            </a:r>
          </a:p>
          <a:p>
            <a:pPr>
              <a:spcBef>
                <a:spcPts val="0"/>
              </a:spcBef>
            </a:pPr>
            <a:r>
              <a:rPr lang="de-DE" dirty="0"/>
              <a:t>mangelnde Bodendeckung</a:t>
            </a:r>
          </a:p>
          <a:p>
            <a:pPr>
              <a:spcBef>
                <a:spcPts val="0"/>
              </a:spcBef>
            </a:pPr>
            <a:r>
              <a:rPr lang="de-DE" dirty="0"/>
              <a:t>trockene Bodenoberfläche</a:t>
            </a:r>
          </a:p>
          <a:p>
            <a:pPr>
              <a:spcBef>
                <a:spcPts val="0"/>
              </a:spcBef>
            </a:pPr>
            <a:r>
              <a:rPr lang="de-DE" dirty="0"/>
              <a:t>ausreichende Windgeschwindigkeit (&gt; 7 m/s)</a:t>
            </a:r>
          </a:p>
          <a:p>
            <a:pPr>
              <a:spcBef>
                <a:spcPts val="0"/>
              </a:spcBef>
            </a:pPr>
            <a:r>
              <a:rPr lang="de-DE" dirty="0"/>
              <a:t>geringer Humusanteil</a:t>
            </a:r>
          </a:p>
          <a:p>
            <a:pPr>
              <a:spcBef>
                <a:spcPts val="0"/>
              </a:spcBef>
            </a:pPr>
            <a:r>
              <a:rPr lang="de-DE" dirty="0"/>
              <a:t>instabile Bodenstruktur </a:t>
            </a:r>
          </a:p>
          <a:p>
            <a:pPr>
              <a:spcBef>
                <a:spcPts val="0"/>
              </a:spcBef>
            </a:pPr>
            <a:r>
              <a:rPr lang="de-DE" dirty="0" err="1"/>
              <a:t>verblasbare</a:t>
            </a:r>
            <a:r>
              <a:rPr lang="de-DE" dirty="0"/>
              <a:t> Teilchen</a:t>
            </a:r>
          </a:p>
          <a:p>
            <a:pPr marL="0" indent="0">
              <a:buNone/>
            </a:pPr>
            <a:endParaRPr lang="de-DE" dirty="0"/>
          </a:p>
        </p:txBody>
      </p:sp>
      <p:sp>
        <p:nvSpPr>
          <p:cNvPr id="5" name="Textfeld 5">
            <a:extLst>
              <a:ext uri="{FF2B5EF4-FFF2-40B4-BE49-F238E27FC236}">
                <a16:creationId xmlns:a16="http://schemas.microsoft.com/office/drawing/2014/main" id="{25DBE72B-0D0E-4B8E-AF96-7034E40515E2}"/>
              </a:ext>
            </a:extLst>
          </p:cNvPr>
          <p:cNvSpPr>
            <a:spLocks/>
          </p:cNvSpPr>
          <p:nvPr/>
        </p:nvSpPr>
        <p:spPr bwMode="auto">
          <a:xfrm>
            <a:off x="8760295" y="4509120"/>
            <a:ext cx="3153783" cy="261610"/>
          </a:xfrm>
          <a:prstGeom prst="rect">
            <a:avLst/>
          </a:prstGeom>
          <a:noFill/>
          <a:ln>
            <a:noFill/>
          </a:ln>
        </p:spPr>
        <p:txBody>
          <a:bodyPr wrap="square">
            <a:spAutoFit/>
          </a:bodyPr>
          <a:lstStyle>
            <a:lvl1pPr>
              <a:defRPr sz="2400">
                <a:solidFill>
                  <a:schemeClr val="tx1"/>
                </a:solidFill>
                <a:latin typeface="Arial"/>
                <a:ea typeface="ＭＳ Ｐゴシック"/>
              </a:defRPr>
            </a:lvl1pPr>
            <a:lvl2pPr marL="742950" indent="-285750">
              <a:defRPr sz="2400">
                <a:solidFill>
                  <a:schemeClr val="tx1"/>
                </a:solidFill>
                <a:latin typeface="Arial"/>
                <a:ea typeface="ＭＳ Ｐゴシック"/>
              </a:defRPr>
            </a:lvl2pPr>
            <a:lvl3pPr marL="1143000" indent="-228600">
              <a:defRPr sz="2400">
                <a:solidFill>
                  <a:schemeClr val="tx1"/>
                </a:solidFill>
                <a:latin typeface="Arial"/>
                <a:ea typeface="ＭＳ Ｐゴシック"/>
              </a:defRPr>
            </a:lvl3pPr>
            <a:lvl4pPr marL="1600200" indent="-228600">
              <a:defRPr sz="2400">
                <a:solidFill>
                  <a:schemeClr val="tx1"/>
                </a:solidFill>
                <a:latin typeface="Arial"/>
                <a:ea typeface="ＭＳ Ｐゴシック"/>
              </a:defRPr>
            </a:lvl4pPr>
            <a:lvl5pPr marL="2057400" indent="-228600">
              <a:defRPr sz="2400">
                <a:solidFill>
                  <a:schemeClr val="tx1"/>
                </a:solidFill>
                <a:latin typeface="Arial"/>
                <a:ea typeface="ＭＳ Ｐゴシック"/>
              </a:defRPr>
            </a:lvl5pPr>
            <a:lvl6pPr marL="2514600" indent="-228600" algn="ctr">
              <a:spcBef>
                <a:spcPts val="0"/>
              </a:spcBef>
              <a:spcAft>
                <a:spcPts val="0"/>
              </a:spcAft>
              <a:defRPr sz="2400">
                <a:solidFill>
                  <a:schemeClr val="tx1"/>
                </a:solidFill>
                <a:latin typeface="Arial"/>
                <a:ea typeface="ＭＳ Ｐゴシック"/>
              </a:defRPr>
            </a:lvl6pPr>
            <a:lvl7pPr marL="2971800" indent="-228600" algn="ctr">
              <a:spcBef>
                <a:spcPts val="0"/>
              </a:spcBef>
              <a:spcAft>
                <a:spcPts val="0"/>
              </a:spcAft>
              <a:defRPr sz="2400">
                <a:solidFill>
                  <a:schemeClr val="tx1"/>
                </a:solidFill>
                <a:latin typeface="Arial"/>
                <a:ea typeface="ＭＳ Ｐゴシック"/>
              </a:defRPr>
            </a:lvl7pPr>
            <a:lvl8pPr marL="3429000" indent="-228600" algn="ctr">
              <a:spcBef>
                <a:spcPts val="0"/>
              </a:spcBef>
              <a:spcAft>
                <a:spcPts val="0"/>
              </a:spcAft>
              <a:defRPr sz="2400">
                <a:solidFill>
                  <a:schemeClr val="tx1"/>
                </a:solidFill>
                <a:latin typeface="Arial"/>
                <a:ea typeface="ＭＳ Ｐゴシック"/>
              </a:defRPr>
            </a:lvl8pPr>
            <a:lvl9pPr marL="3886200" indent="-228600" algn="ctr">
              <a:spcBef>
                <a:spcPts val="0"/>
              </a:spcBef>
              <a:spcAft>
                <a:spcPts val="0"/>
              </a:spcAft>
              <a:defRPr sz="2400">
                <a:solidFill>
                  <a:schemeClr val="tx1"/>
                </a:solidFill>
                <a:latin typeface="Arial"/>
                <a:ea typeface="ＭＳ Ｐゴシック"/>
              </a:defRPr>
            </a:lvl9pPr>
          </a:lstStyle>
          <a:p>
            <a:pPr algn="r">
              <a:defRPr/>
            </a:pPr>
            <a:r>
              <a:rPr lang="de-DE" sz="1100" dirty="0">
                <a:latin typeface="+mn-lt"/>
              </a:rPr>
              <a:t>Bodenerosion, Bodensee-Stiftung, Ziermann</a:t>
            </a:r>
          </a:p>
        </p:txBody>
      </p:sp>
      <p:pic>
        <p:nvPicPr>
          <p:cNvPr id="6" name="Grafik 3">
            <a:extLst>
              <a:ext uri="{FF2B5EF4-FFF2-40B4-BE49-F238E27FC236}">
                <a16:creationId xmlns:a16="http://schemas.microsoft.com/office/drawing/2014/main" id="{2C73547E-42D6-4B5F-9D60-2145EB8C2559}"/>
              </a:ext>
            </a:extLst>
          </p:cNvPr>
          <p:cNvPicPr>
            <a:picLocks noChangeAspect="1"/>
          </p:cNvPicPr>
          <p:nvPr/>
        </p:nvPicPr>
        <p:blipFill>
          <a:blip r:embed="rId3"/>
          <a:stretch/>
        </p:blipFill>
        <p:spPr bwMode="auto">
          <a:xfrm>
            <a:off x="7880250" y="1481376"/>
            <a:ext cx="4033829" cy="3027744"/>
          </a:xfrm>
          <a:prstGeom prst="rect">
            <a:avLst/>
          </a:prstGeom>
        </p:spPr>
      </p:pic>
      <p:sp>
        <p:nvSpPr>
          <p:cNvPr id="7" name="Titel 1">
            <a:extLst>
              <a:ext uri="{FF2B5EF4-FFF2-40B4-BE49-F238E27FC236}">
                <a16:creationId xmlns:a16="http://schemas.microsoft.com/office/drawing/2014/main" id="{3BA72FB4-3DFE-47BC-9787-7D9AB3C32807}"/>
              </a:ext>
            </a:extLst>
          </p:cNvPr>
          <p:cNvSpPr>
            <a:spLocks noGrp="1"/>
          </p:cNvSpPr>
          <p:nvPr>
            <p:ph type="title"/>
          </p:nvPr>
        </p:nvSpPr>
        <p:spPr bwMode="auto">
          <a:xfrm>
            <a:off x="838200" y="365125"/>
            <a:ext cx="10515600" cy="918528"/>
          </a:xfrm>
        </p:spPr>
        <p:txBody>
          <a:bodyPr/>
          <a:lstStyle/>
          <a:p>
            <a:pPr>
              <a:defRPr/>
            </a:pPr>
            <a:r>
              <a:rPr lang="de-DE"/>
              <a:t>Böden im Klimawandel – Erosion durch Wind</a:t>
            </a:r>
          </a:p>
        </p:txBody>
      </p:sp>
    </p:spTree>
    <p:extLst>
      <p:ext uri="{BB962C8B-B14F-4D97-AF65-F5344CB8AC3E}">
        <p14:creationId xmlns:p14="http://schemas.microsoft.com/office/powerpoint/2010/main" val="37951059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B1BED-7382-49D4-8A3E-DB6E5233DF13}"/>
              </a:ext>
            </a:extLst>
          </p:cNvPr>
          <p:cNvSpPr>
            <a:spLocks noGrp="1"/>
          </p:cNvSpPr>
          <p:nvPr>
            <p:ph type="title"/>
          </p:nvPr>
        </p:nvSpPr>
        <p:spPr/>
        <p:txBody>
          <a:bodyPr/>
          <a:lstStyle/>
          <a:p>
            <a:r>
              <a:rPr lang="de-DE" dirty="0"/>
              <a:t>Bodenerosion – durch Wasser</a:t>
            </a:r>
          </a:p>
        </p:txBody>
      </p:sp>
      <p:pic>
        <p:nvPicPr>
          <p:cNvPr id="4" name="Grafik 3">
            <a:extLst>
              <a:ext uri="{FF2B5EF4-FFF2-40B4-BE49-F238E27FC236}">
                <a16:creationId xmlns:a16="http://schemas.microsoft.com/office/drawing/2014/main" id="{214FB1AB-7612-4B48-8188-704A42A88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00" y="1283653"/>
            <a:ext cx="2988383" cy="4508921"/>
          </a:xfrm>
          <a:prstGeom prst="rect">
            <a:avLst/>
          </a:prstGeom>
        </p:spPr>
      </p:pic>
      <p:sp>
        <p:nvSpPr>
          <p:cNvPr id="5" name="Rechteck 4">
            <a:extLst>
              <a:ext uri="{FF2B5EF4-FFF2-40B4-BE49-F238E27FC236}">
                <a16:creationId xmlns:a16="http://schemas.microsoft.com/office/drawing/2014/main" id="{C8937F04-407C-40F3-940C-146E6ACADA0F}"/>
              </a:ext>
            </a:extLst>
          </p:cNvPr>
          <p:cNvSpPr/>
          <p:nvPr/>
        </p:nvSpPr>
        <p:spPr>
          <a:xfrm>
            <a:off x="704371" y="5805264"/>
            <a:ext cx="2182008" cy="430887"/>
          </a:xfrm>
          <a:prstGeom prst="rect">
            <a:avLst/>
          </a:prstGeom>
        </p:spPr>
        <p:txBody>
          <a:bodyPr wrap="none">
            <a:spAutoFit/>
          </a:bodyPr>
          <a:lstStyle/>
          <a:p>
            <a:r>
              <a:rPr lang="de-DE" sz="1100" baseline="30000" dirty="0"/>
              <a:t>4) </a:t>
            </a:r>
            <a:r>
              <a:rPr lang="de-DE" sz="1100" dirty="0"/>
              <a:t>Erosionsrinne in einem Kornfeld, </a:t>
            </a:r>
          </a:p>
          <a:p>
            <a:r>
              <a:rPr lang="de-DE" sz="1100" dirty="0"/>
              <a:t>   </a:t>
            </a:r>
            <a:r>
              <a:rPr lang="de-DE" sz="1100" dirty="0" err="1"/>
              <a:t>Agricultural</a:t>
            </a:r>
            <a:r>
              <a:rPr lang="de-DE" sz="1100" dirty="0"/>
              <a:t> Research Service</a:t>
            </a:r>
          </a:p>
        </p:txBody>
      </p:sp>
      <p:pic>
        <p:nvPicPr>
          <p:cNvPr id="8" name="Grafik 7">
            <a:extLst>
              <a:ext uri="{FF2B5EF4-FFF2-40B4-BE49-F238E27FC236}">
                <a16:creationId xmlns:a16="http://schemas.microsoft.com/office/drawing/2014/main" id="{1498BFF9-6FAB-4C0B-898A-DEAD2903D866}"/>
              </a:ext>
            </a:extLst>
          </p:cNvPr>
          <p:cNvPicPr>
            <a:picLocks noChangeAspect="1"/>
          </p:cNvPicPr>
          <p:nvPr/>
        </p:nvPicPr>
        <p:blipFill>
          <a:blip r:embed="rId4"/>
          <a:stretch>
            <a:fillRect/>
          </a:stretch>
        </p:blipFill>
        <p:spPr bwMode="auto">
          <a:xfrm>
            <a:off x="5676242" y="2437876"/>
            <a:ext cx="2735129" cy="2735129"/>
          </a:xfrm>
          <a:prstGeom prst="rect">
            <a:avLst/>
          </a:prstGeom>
        </p:spPr>
      </p:pic>
      <p:sp>
        <p:nvSpPr>
          <p:cNvPr id="9" name="Textfeld 8">
            <a:extLst>
              <a:ext uri="{FF2B5EF4-FFF2-40B4-BE49-F238E27FC236}">
                <a16:creationId xmlns:a16="http://schemas.microsoft.com/office/drawing/2014/main" id="{1B6E75CB-89B7-4C3C-80E6-ACDB97FD24C7}"/>
              </a:ext>
            </a:extLst>
          </p:cNvPr>
          <p:cNvSpPr txBox="1"/>
          <p:nvPr/>
        </p:nvSpPr>
        <p:spPr bwMode="auto">
          <a:xfrm>
            <a:off x="7453685" y="4765211"/>
            <a:ext cx="718464" cy="261610"/>
          </a:xfrm>
          <a:prstGeom prst="rect">
            <a:avLst/>
          </a:prstGeom>
          <a:noFill/>
        </p:spPr>
        <p:txBody>
          <a:bodyPr wrap="square" rtlCol="0">
            <a:spAutoFit/>
          </a:bodyPr>
          <a:lstStyle/>
          <a:p>
            <a:r>
              <a:rPr lang="de-DE" sz="1100" dirty="0" err="1"/>
              <a:t>pixabay</a:t>
            </a:r>
            <a:endParaRPr lang="de-DE" sz="1100" dirty="0"/>
          </a:p>
        </p:txBody>
      </p:sp>
      <p:sp>
        <p:nvSpPr>
          <p:cNvPr id="7" name="Rechteck 6">
            <a:extLst>
              <a:ext uri="{FF2B5EF4-FFF2-40B4-BE49-F238E27FC236}">
                <a16:creationId xmlns:a16="http://schemas.microsoft.com/office/drawing/2014/main" id="{5E651979-9CC1-4FA3-B393-239CC204CCAB}"/>
              </a:ext>
            </a:extLst>
          </p:cNvPr>
          <p:cNvSpPr/>
          <p:nvPr/>
        </p:nvSpPr>
        <p:spPr bwMode="auto">
          <a:xfrm>
            <a:off x="4762572" y="1700847"/>
            <a:ext cx="6320961" cy="523220"/>
          </a:xfrm>
          <a:prstGeom prst="rect">
            <a:avLst/>
          </a:prstGeom>
        </p:spPr>
        <p:txBody>
          <a:bodyPr wrap="none">
            <a:spAutoFit/>
          </a:bodyPr>
          <a:lstStyle/>
          <a:p>
            <a:pPr>
              <a:defRPr/>
            </a:pPr>
            <a:r>
              <a:rPr lang="de-DE" sz="2800" i="1" dirty="0"/>
              <a:t>Welche Schäden entstehen durch Erosion?</a:t>
            </a:r>
          </a:p>
        </p:txBody>
      </p:sp>
    </p:spTree>
    <p:extLst>
      <p:ext uri="{BB962C8B-B14F-4D97-AF65-F5344CB8AC3E}">
        <p14:creationId xmlns:p14="http://schemas.microsoft.com/office/powerpoint/2010/main" val="37876396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B1BED-7382-49D4-8A3E-DB6E5233DF13}"/>
              </a:ext>
            </a:extLst>
          </p:cNvPr>
          <p:cNvSpPr>
            <a:spLocks noGrp="1"/>
          </p:cNvSpPr>
          <p:nvPr>
            <p:ph type="title"/>
          </p:nvPr>
        </p:nvSpPr>
        <p:spPr/>
        <p:txBody>
          <a:bodyPr/>
          <a:lstStyle/>
          <a:p>
            <a:r>
              <a:rPr lang="de-DE" dirty="0"/>
              <a:t>Bodenerosion – durch Wasser</a:t>
            </a:r>
          </a:p>
        </p:txBody>
      </p:sp>
      <p:pic>
        <p:nvPicPr>
          <p:cNvPr id="4" name="Grafik 3">
            <a:extLst>
              <a:ext uri="{FF2B5EF4-FFF2-40B4-BE49-F238E27FC236}">
                <a16:creationId xmlns:a16="http://schemas.microsoft.com/office/drawing/2014/main" id="{214FB1AB-7612-4B48-8188-704A42A88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00" y="1283653"/>
            <a:ext cx="2988383" cy="4508921"/>
          </a:xfrm>
          <a:prstGeom prst="rect">
            <a:avLst/>
          </a:prstGeom>
        </p:spPr>
      </p:pic>
      <p:sp>
        <p:nvSpPr>
          <p:cNvPr id="5" name="Rechteck 4">
            <a:extLst>
              <a:ext uri="{FF2B5EF4-FFF2-40B4-BE49-F238E27FC236}">
                <a16:creationId xmlns:a16="http://schemas.microsoft.com/office/drawing/2014/main" id="{C8937F04-407C-40F3-940C-146E6ACADA0F}"/>
              </a:ext>
            </a:extLst>
          </p:cNvPr>
          <p:cNvSpPr/>
          <p:nvPr/>
        </p:nvSpPr>
        <p:spPr>
          <a:xfrm>
            <a:off x="704371" y="5805264"/>
            <a:ext cx="2182008" cy="430887"/>
          </a:xfrm>
          <a:prstGeom prst="rect">
            <a:avLst/>
          </a:prstGeom>
        </p:spPr>
        <p:txBody>
          <a:bodyPr wrap="none">
            <a:spAutoFit/>
          </a:bodyPr>
          <a:lstStyle/>
          <a:p>
            <a:r>
              <a:rPr lang="de-DE" sz="1100" baseline="30000" dirty="0"/>
              <a:t>4) </a:t>
            </a:r>
            <a:r>
              <a:rPr lang="de-DE" sz="1100" dirty="0"/>
              <a:t>Erosionsrinne in einem Kornfeld, </a:t>
            </a:r>
          </a:p>
          <a:p>
            <a:r>
              <a:rPr lang="de-DE" sz="1100" dirty="0"/>
              <a:t>   </a:t>
            </a:r>
            <a:r>
              <a:rPr lang="de-DE" sz="1100" dirty="0" err="1"/>
              <a:t>Agricultural</a:t>
            </a:r>
            <a:r>
              <a:rPr lang="de-DE" sz="1100" dirty="0"/>
              <a:t> Research Service</a:t>
            </a:r>
          </a:p>
        </p:txBody>
      </p:sp>
      <p:sp>
        <p:nvSpPr>
          <p:cNvPr id="6" name="Rechteck 2">
            <a:extLst>
              <a:ext uri="{FF2B5EF4-FFF2-40B4-BE49-F238E27FC236}">
                <a16:creationId xmlns:a16="http://schemas.microsoft.com/office/drawing/2014/main" id="{41514C11-53C8-4B54-BCE0-F66A89D0D5D7}"/>
              </a:ext>
            </a:extLst>
          </p:cNvPr>
          <p:cNvSpPr/>
          <p:nvPr/>
        </p:nvSpPr>
        <p:spPr bwMode="auto">
          <a:xfrm>
            <a:off x="3826583" y="1289224"/>
            <a:ext cx="8102181" cy="3693319"/>
          </a:xfrm>
          <a:prstGeom prst="rect">
            <a:avLst/>
          </a:prstGeom>
        </p:spPr>
        <p:txBody>
          <a:bodyPr wrap="square">
            <a:spAutoFit/>
          </a:bodyPr>
          <a:lstStyle/>
          <a:p>
            <a:pPr>
              <a:spcAft>
                <a:spcPts val="1200"/>
              </a:spcAft>
              <a:defRPr/>
            </a:pPr>
            <a:r>
              <a:rPr lang="de-DE" sz="2800" b="1" dirty="0"/>
              <a:t>Schäden innerhalb des Schlages „</a:t>
            </a:r>
            <a:r>
              <a:rPr lang="de-DE" sz="2800" b="1" dirty="0" err="1"/>
              <a:t>inside</a:t>
            </a:r>
            <a:r>
              <a:rPr lang="de-DE" sz="2800" b="1" dirty="0"/>
              <a:t>“</a:t>
            </a:r>
          </a:p>
          <a:p>
            <a:pPr marL="457200" indent="-457200">
              <a:buFont typeface="Wingdings"/>
              <a:buChar char="Ø"/>
              <a:defRPr/>
            </a:pPr>
            <a:r>
              <a:rPr lang="de-DE" sz="2800" dirty="0"/>
              <a:t>Verlust des Oberbodens</a:t>
            </a:r>
          </a:p>
          <a:p>
            <a:pPr marL="457200" indent="-457200">
              <a:buFont typeface="Wingdings"/>
              <a:buChar char="Ø"/>
              <a:defRPr/>
            </a:pPr>
            <a:r>
              <a:rPr lang="de-DE" sz="2800" dirty="0"/>
              <a:t>Degradierung des Bodenprofils</a:t>
            </a:r>
          </a:p>
          <a:p>
            <a:pPr marL="457200" indent="-457200">
              <a:buFont typeface="Wingdings"/>
              <a:buChar char="Ø"/>
              <a:defRPr/>
            </a:pPr>
            <a:r>
              <a:rPr lang="de-DE" sz="2800" dirty="0"/>
              <a:t>Wasserrückhaltevermögen von Böden sinkt</a:t>
            </a:r>
          </a:p>
          <a:p>
            <a:pPr marL="457200" indent="-457200">
              <a:buFont typeface="Wingdings"/>
              <a:buChar char="Ø"/>
              <a:defRPr/>
            </a:pPr>
            <a:r>
              <a:rPr lang="de-DE" sz="2800" dirty="0"/>
              <a:t>Austrag von Nähr- und Schadstoffen</a:t>
            </a:r>
          </a:p>
          <a:p>
            <a:pPr marL="457200" indent="-457200">
              <a:buFont typeface="Wingdings"/>
              <a:buChar char="Ø"/>
              <a:defRPr/>
            </a:pPr>
            <a:r>
              <a:rPr lang="de-DE" sz="2800" dirty="0"/>
              <a:t>Verlagerung der Feinteile an den </a:t>
            </a:r>
            <a:r>
              <a:rPr lang="de-DE" sz="2800" dirty="0" err="1"/>
              <a:t>Hangfuß</a:t>
            </a:r>
            <a:endParaRPr lang="de-DE" sz="2800" dirty="0"/>
          </a:p>
          <a:p>
            <a:pPr marL="457200" indent="-457200">
              <a:buFont typeface="Wingdings"/>
              <a:buChar char="Ø"/>
              <a:defRPr/>
            </a:pPr>
            <a:r>
              <a:rPr lang="de-DE" sz="2800" dirty="0"/>
              <a:t>Inhomogene Struktur des Schlages</a:t>
            </a:r>
          </a:p>
          <a:p>
            <a:pPr marL="457200" indent="-457200">
              <a:buFont typeface="Wingdings"/>
              <a:buChar char="Ø"/>
              <a:defRPr/>
            </a:pPr>
            <a:endParaRPr lang="de-DE" sz="2800" dirty="0"/>
          </a:p>
        </p:txBody>
      </p:sp>
      <p:sp>
        <p:nvSpPr>
          <p:cNvPr id="7" name="Rechteck 6">
            <a:extLst>
              <a:ext uri="{FF2B5EF4-FFF2-40B4-BE49-F238E27FC236}">
                <a16:creationId xmlns:a16="http://schemas.microsoft.com/office/drawing/2014/main" id="{0488CAD2-EC64-4488-AEC4-024F212131D6}"/>
              </a:ext>
            </a:extLst>
          </p:cNvPr>
          <p:cNvSpPr/>
          <p:nvPr/>
        </p:nvSpPr>
        <p:spPr>
          <a:xfrm>
            <a:off x="7320136" y="6020220"/>
            <a:ext cx="4623382" cy="307777"/>
          </a:xfrm>
          <a:prstGeom prst="rect">
            <a:avLst/>
          </a:prstGeom>
        </p:spPr>
        <p:txBody>
          <a:bodyPr wrap="none">
            <a:spAutoFit/>
          </a:bodyPr>
          <a:lstStyle/>
          <a:p>
            <a:r>
              <a:rPr lang="de-DE" sz="1400" dirty="0">
                <a:latin typeface="Arial" panose="020B0604020202020204" pitchFamily="34" charset="0"/>
              </a:rPr>
              <a:t>Bund/Länder-Arbeitsgemeinschaft Bodenschutz (LABO)</a:t>
            </a:r>
            <a:endParaRPr lang="de-DE" sz="1400" dirty="0"/>
          </a:p>
        </p:txBody>
      </p:sp>
    </p:spTree>
    <p:extLst>
      <p:ext uri="{BB962C8B-B14F-4D97-AF65-F5344CB8AC3E}">
        <p14:creationId xmlns:p14="http://schemas.microsoft.com/office/powerpoint/2010/main" val="328036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B1BED-7382-49D4-8A3E-DB6E5233DF13}"/>
              </a:ext>
            </a:extLst>
          </p:cNvPr>
          <p:cNvSpPr>
            <a:spLocks noGrp="1"/>
          </p:cNvSpPr>
          <p:nvPr>
            <p:ph type="title"/>
          </p:nvPr>
        </p:nvSpPr>
        <p:spPr/>
        <p:txBody>
          <a:bodyPr/>
          <a:lstStyle/>
          <a:p>
            <a:r>
              <a:rPr lang="de-DE" dirty="0"/>
              <a:t>Bodenerosion – durch Wasser</a:t>
            </a:r>
          </a:p>
        </p:txBody>
      </p:sp>
      <p:pic>
        <p:nvPicPr>
          <p:cNvPr id="4" name="Grafik 3">
            <a:extLst>
              <a:ext uri="{FF2B5EF4-FFF2-40B4-BE49-F238E27FC236}">
                <a16:creationId xmlns:a16="http://schemas.microsoft.com/office/drawing/2014/main" id="{214FB1AB-7612-4B48-8188-704A42A88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00" y="1283653"/>
            <a:ext cx="2988383" cy="4508921"/>
          </a:xfrm>
          <a:prstGeom prst="rect">
            <a:avLst/>
          </a:prstGeom>
        </p:spPr>
      </p:pic>
      <p:sp>
        <p:nvSpPr>
          <p:cNvPr id="5" name="Rechteck 4">
            <a:extLst>
              <a:ext uri="{FF2B5EF4-FFF2-40B4-BE49-F238E27FC236}">
                <a16:creationId xmlns:a16="http://schemas.microsoft.com/office/drawing/2014/main" id="{C8937F04-407C-40F3-940C-146E6ACADA0F}"/>
              </a:ext>
            </a:extLst>
          </p:cNvPr>
          <p:cNvSpPr/>
          <p:nvPr/>
        </p:nvSpPr>
        <p:spPr>
          <a:xfrm>
            <a:off x="704371" y="5805264"/>
            <a:ext cx="2182008" cy="430887"/>
          </a:xfrm>
          <a:prstGeom prst="rect">
            <a:avLst/>
          </a:prstGeom>
        </p:spPr>
        <p:txBody>
          <a:bodyPr wrap="none">
            <a:spAutoFit/>
          </a:bodyPr>
          <a:lstStyle/>
          <a:p>
            <a:r>
              <a:rPr lang="de-DE" sz="1100" baseline="30000" dirty="0"/>
              <a:t>4) </a:t>
            </a:r>
            <a:r>
              <a:rPr lang="de-DE" sz="1100" dirty="0"/>
              <a:t>Erosionsrinne in einem Kornfeld, </a:t>
            </a:r>
          </a:p>
          <a:p>
            <a:r>
              <a:rPr lang="de-DE" sz="1100" dirty="0"/>
              <a:t>   </a:t>
            </a:r>
            <a:r>
              <a:rPr lang="de-DE" sz="1100" dirty="0" err="1"/>
              <a:t>Agricultural</a:t>
            </a:r>
            <a:r>
              <a:rPr lang="de-DE" sz="1100" dirty="0"/>
              <a:t> Research Service</a:t>
            </a:r>
          </a:p>
        </p:txBody>
      </p:sp>
      <p:sp>
        <p:nvSpPr>
          <p:cNvPr id="6" name="Rechteck 2">
            <a:extLst>
              <a:ext uri="{FF2B5EF4-FFF2-40B4-BE49-F238E27FC236}">
                <a16:creationId xmlns:a16="http://schemas.microsoft.com/office/drawing/2014/main" id="{41514C11-53C8-4B54-BCE0-F66A89D0D5D7}"/>
              </a:ext>
            </a:extLst>
          </p:cNvPr>
          <p:cNvSpPr/>
          <p:nvPr/>
        </p:nvSpPr>
        <p:spPr bwMode="auto">
          <a:xfrm>
            <a:off x="3826583" y="1289224"/>
            <a:ext cx="8102181" cy="3693319"/>
          </a:xfrm>
          <a:prstGeom prst="rect">
            <a:avLst/>
          </a:prstGeom>
        </p:spPr>
        <p:txBody>
          <a:bodyPr wrap="square">
            <a:spAutoFit/>
          </a:bodyPr>
          <a:lstStyle/>
          <a:p>
            <a:pPr>
              <a:spcAft>
                <a:spcPts val="1200"/>
              </a:spcAft>
              <a:defRPr/>
            </a:pPr>
            <a:r>
              <a:rPr lang="de-DE" sz="2800" b="1" dirty="0"/>
              <a:t>Schäden außerhalb des Schlages „</a:t>
            </a:r>
            <a:r>
              <a:rPr lang="de-DE" sz="2800" b="1" dirty="0" err="1"/>
              <a:t>offside</a:t>
            </a:r>
            <a:r>
              <a:rPr lang="de-DE" sz="2800" b="1" dirty="0"/>
              <a:t>“</a:t>
            </a:r>
          </a:p>
          <a:p>
            <a:pPr marL="457200" indent="-457200">
              <a:buFont typeface="Wingdings"/>
              <a:buChar char="Ø"/>
              <a:defRPr/>
            </a:pPr>
            <a:r>
              <a:rPr lang="de-DE" sz="2800" dirty="0"/>
              <a:t>Hochwasserschäden</a:t>
            </a:r>
          </a:p>
          <a:p>
            <a:pPr marL="457200" indent="-457200">
              <a:buFont typeface="Wingdings"/>
              <a:buChar char="Ø"/>
              <a:defRPr/>
            </a:pPr>
            <a:r>
              <a:rPr lang="de-DE" sz="2800" dirty="0"/>
              <a:t>Ablagerungen auf Verkehrs- und Siedlungsflächen</a:t>
            </a:r>
          </a:p>
          <a:p>
            <a:pPr marL="457200" indent="-457200">
              <a:buFont typeface="Wingdings"/>
              <a:buChar char="Ø"/>
              <a:defRPr/>
            </a:pPr>
            <a:r>
              <a:rPr lang="de-DE" sz="2800" dirty="0"/>
              <a:t>Beeinträchtigte und dysfunktionale Kanalsysteme</a:t>
            </a:r>
          </a:p>
          <a:p>
            <a:pPr marL="457200" indent="-457200">
              <a:buFont typeface="Wingdings"/>
              <a:buChar char="Ø"/>
              <a:defRPr/>
            </a:pPr>
            <a:r>
              <a:rPr lang="de-DE" sz="2800" dirty="0"/>
              <a:t>Eutrophierung durch Nährstoffeinträge in Gewässer oder benachbarte Systeme (Phosphat)</a:t>
            </a:r>
          </a:p>
          <a:p>
            <a:pPr marL="457200" indent="-457200">
              <a:buFont typeface="Wingdings"/>
              <a:buChar char="Ø"/>
              <a:defRPr/>
            </a:pPr>
            <a:r>
              <a:rPr lang="de-DE" sz="2800" dirty="0"/>
              <a:t>Eintrag von PSM ins Oberflächengewässer</a:t>
            </a:r>
          </a:p>
          <a:p>
            <a:pPr marL="457200" indent="-457200">
              <a:buFont typeface="Wingdings"/>
              <a:buChar char="Ø"/>
              <a:defRPr/>
            </a:pPr>
            <a:r>
              <a:rPr lang="de-DE" sz="2800" dirty="0"/>
              <a:t>Verschlammung von Gewässern</a:t>
            </a:r>
          </a:p>
        </p:txBody>
      </p:sp>
      <p:sp>
        <p:nvSpPr>
          <p:cNvPr id="7" name="Rechteck 6">
            <a:extLst>
              <a:ext uri="{FF2B5EF4-FFF2-40B4-BE49-F238E27FC236}">
                <a16:creationId xmlns:a16="http://schemas.microsoft.com/office/drawing/2014/main" id="{0488CAD2-EC64-4488-AEC4-024F212131D6}"/>
              </a:ext>
            </a:extLst>
          </p:cNvPr>
          <p:cNvSpPr/>
          <p:nvPr/>
        </p:nvSpPr>
        <p:spPr>
          <a:xfrm>
            <a:off x="7320136" y="6020220"/>
            <a:ext cx="4623382" cy="307777"/>
          </a:xfrm>
          <a:prstGeom prst="rect">
            <a:avLst/>
          </a:prstGeom>
        </p:spPr>
        <p:txBody>
          <a:bodyPr wrap="none">
            <a:spAutoFit/>
          </a:bodyPr>
          <a:lstStyle/>
          <a:p>
            <a:r>
              <a:rPr lang="de-DE" sz="1400" dirty="0">
                <a:latin typeface="Arial" panose="020B0604020202020204" pitchFamily="34" charset="0"/>
              </a:rPr>
              <a:t>Bund/Länder-Arbeitsgemeinschaft Bodenschutz (LABO)</a:t>
            </a:r>
            <a:endParaRPr lang="de-DE" sz="1400" dirty="0"/>
          </a:p>
        </p:txBody>
      </p:sp>
    </p:spTree>
    <p:extLst>
      <p:ext uri="{BB962C8B-B14F-4D97-AF65-F5344CB8AC3E}">
        <p14:creationId xmlns:p14="http://schemas.microsoft.com/office/powerpoint/2010/main" val="208896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E44DF1-CA07-48F3-8040-9C5D0338C8F3}"/>
              </a:ext>
            </a:extLst>
          </p:cNvPr>
          <p:cNvSpPr>
            <a:spLocks noGrp="1"/>
          </p:cNvSpPr>
          <p:nvPr>
            <p:ph type="title"/>
          </p:nvPr>
        </p:nvSpPr>
        <p:spPr/>
        <p:txBody>
          <a:bodyPr/>
          <a:lstStyle/>
          <a:p>
            <a:r>
              <a:rPr lang="de-DE" dirty="0"/>
              <a:t>Bodenerosion durch Wasser – Sammlung von Ursachen</a:t>
            </a:r>
          </a:p>
        </p:txBody>
      </p:sp>
      <p:sp>
        <p:nvSpPr>
          <p:cNvPr id="3" name="Inhaltsplatzhalter 2">
            <a:extLst>
              <a:ext uri="{FF2B5EF4-FFF2-40B4-BE49-F238E27FC236}">
                <a16:creationId xmlns:a16="http://schemas.microsoft.com/office/drawing/2014/main" id="{DE2D8810-C251-44D6-8BF6-58A70736208F}"/>
              </a:ext>
            </a:extLst>
          </p:cNvPr>
          <p:cNvSpPr>
            <a:spLocks noGrp="1"/>
          </p:cNvSpPr>
          <p:nvPr>
            <p:ph idx="1"/>
          </p:nvPr>
        </p:nvSpPr>
        <p:spPr/>
        <p:txBody>
          <a:bodyPr/>
          <a:lstStyle/>
          <a:p>
            <a:r>
              <a:rPr lang="de-DE" dirty="0"/>
              <a:t>Hanglage </a:t>
            </a:r>
          </a:p>
          <a:p>
            <a:r>
              <a:rPr lang="de-DE" dirty="0"/>
              <a:t>Niederschläge (Zunahme von Extremniederschlägen)</a:t>
            </a:r>
          </a:p>
          <a:p>
            <a:r>
              <a:rPr lang="de-DE" dirty="0"/>
              <a:t>Lösshaltige Böden</a:t>
            </a:r>
          </a:p>
          <a:p>
            <a:r>
              <a:rPr lang="de-DE" dirty="0"/>
              <a:t>Unbedeckter, wenig bedeckter Boden</a:t>
            </a:r>
          </a:p>
          <a:p>
            <a:r>
              <a:rPr lang="de-DE" dirty="0"/>
              <a:t>Große Schläge (lange Hänge)</a:t>
            </a:r>
          </a:p>
          <a:p>
            <a:r>
              <a:rPr lang="de-DE" dirty="0"/>
              <a:t>Bodenverdichtung -&gt; verringerte Wasseraufnahme </a:t>
            </a:r>
          </a:p>
          <a:p>
            <a:r>
              <a:rPr lang="de-DE" dirty="0"/>
              <a:t>Intensive Bodenbearbeitung </a:t>
            </a:r>
          </a:p>
          <a:p>
            <a:r>
              <a:rPr lang="de-DE" dirty="0"/>
              <a:t>Enge Fruchtfolge -&gt; schlechtere Bodenstruktur</a:t>
            </a:r>
          </a:p>
          <a:p>
            <a:r>
              <a:rPr lang="de-DE" dirty="0"/>
              <a:t>Umwandlung von Dauergrünland in Acker</a:t>
            </a:r>
          </a:p>
        </p:txBody>
      </p:sp>
    </p:spTree>
    <p:extLst>
      <p:ext uri="{BB962C8B-B14F-4D97-AF65-F5344CB8AC3E}">
        <p14:creationId xmlns:p14="http://schemas.microsoft.com/office/powerpoint/2010/main" val="17335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98F8DB-7C58-47BF-A032-4476C55A09CC}"/>
              </a:ext>
            </a:extLst>
          </p:cNvPr>
          <p:cNvSpPr>
            <a:spLocks noGrp="1"/>
          </p:cNvSpPr>
          <p:nvPr>
            <p:ph type="title"/>
          </p:nvPr>
        </p:nvSpPr>
        <p:spPr/>
        <p:txBody>
          <a:bodyPr/>
          <a:lstStyle/>
          <a:p>
            <a:r>
              <a:rPr lang="de-DE" dirty="0"/>
              <a:t>Faktoren, die Bodenerosion beeinflussen</a:t>
            </a:r>
          </a:p>
        </p:txBody>
      </p:sp>
      <p:sp>
        <p:nvSpPr>
          <p:cNvPr id="3" name="Inhaltsplatzhalter 2">
            <a:extLst>
              <a:ext uri="{FF2B5EF4-FFF2-40B4-BE49-F238E27FC236}">
                <a16:creationId xmlns:a16="http://schemas.microsoft.com/office/drawing/2014/main" id="{6849CFD5-AF58-40FD-ACAD-CA425B571A01}"/>
              </a:ext>
            </a:extLst>
          </p:cNvPr>
          <p:cNvSpPr>
            <a:spLocks noGrp="1"/>
          </p:cNvSpPr>
          <p:nvPr>
            <p:ph idx="1"/>
          </p:nvPr>
        </p:nvSpPr>
        <p:spPr/>
        <p:txBody>
          <a:bodyPr/>
          <a:lstStyle/>
          <a:p>
            <a:r>
              <a:rPr lang="de-DE" dirty="0" err="1"/>
              <a:t>Erosivität</a:t>
            </a:r>
            <a:r>
              <a:rPr lang="de-DE" dirty="0"/>
              <a:t> der Niederschläge			-&gt; R-Faktor</a:t>
            </a:r>
          </a:p>
          <a:p>
            <a:r>
              <a:rPr lang="de-DE" dirty="0"/>
              <a:t>Erosionsanfälligkeit des Bodens		-&gt; K-Faktor</a:t>
            </a:r>
          </a:p>
          <a:p>
            <a:r>
              <a:rPr lang="de-DE" dirty="0"/>
              <a:t>Hangneigung					-&gt; S-Faktor</a:t>
            </a:r>
          </a:p>
          <a:p>
            <a:r>
              <a:rPr lang="de-DE" dirty="0"/>
              <a:t>Hanglänge						-&gt; L-Faktor</a:t>
            </a:r>
          </a:p>
          <a:p>
            <a:r>
              <a:rPr lang="de-DE" dirty="0"/>
              <a:t>Bewirtschaftung, Fruchtfolge			-&gt; C-Faktor</a:t>
            </a:r>
          </a:p>
          <a:p>
            <a:r>
              <a:rPr lang="de-DE" dirty="0"/>
              <a:t>Schutzmaßnahmen				-&gt; P-Faktor</a:t>
            </a:r>
          </a:p>
        </p:txBody>
      </p:sp>
    </p:spTree>
    <p:extLst>
      <p:ext uri="{BB962C8B-B14F-4D97-AF65-F5344CB8AC3E}">
        <p14:creationId xmlns:p14="http://schemas.microsoft.com/office/powerpoint/2010/main" val="1854699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6A1A3-77F8-45A6-BA6D-02D131D8484B}"/>
              </a:ext>
            </a:extLst>
          </p:cNvPr>
          <p:cNvSpPr>
            <a:spLocks noGrp="1"/>
          </p:cNvSpPr>
          <p:nvPr>
            <p:ph type="title"/>
          </p:nvPr>
        </p:nvSpPr>
        <p:spPr/>
        <p:txBody>
          <a:bodyPr/>
          <a:lstStyle/>
          <a:p>
            <a:r>
              <a:rPr lang="de-DE" dirty="0"/>
              <a:t>Faktoren, die die Bodenerosion beeinflussen</a:t>
            </a:r>
          </a:p>
        </p:txBody>
      </p:sp>
      <p:pic>
        <p:nvPicPr>
          <p:cNvPr id="5" name="Grafik 4">
            <a:extLst>
              <a:ext uri="{FF2B5EF4-FFF2-40B4-BE49-F238E27FC236}">
                <a16:creationId xmlns:a16="http://schemas.microsoft.com/office/drawing/2014/main" id="{A4EDE6C0-9A12-4CF6-B670-8180903F42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5331" y="1484784"/>
            <a:ext cx="9441337" cy="4824536"/>
          </a:xfrm>
          <a:prstGeom prst="rect">
            <a:avLst/>
          </a:prstGeom>
        </p:spPr>
      </p:pic>
      <p:sp>
        <p:nvSpPr>
          <p:cNvPr id="6" name="Rechteck 5">
            <a:extLst>
              <a:ext uri="{FF2B5EF4-FFF2-40B4-BE49-F238E27FC236}">
                <a16:creationId xmlns:a16="http://schemas.microsoft.com/office/drawing/2014/main" id="{8BF0CEEC-5615-48A1-9213-FBA7522220D6}"/>
              </a:ext>
            </a:extLst>
          </p:cNvPr>
          <p:cNvSpPr/>
          <p:nvPr/>
        </p:nvSpPr>
        <p:spPr>
          <a:xfrm>
            <a:off x="1381529" y="6379646"/>
            <a:ext cx="1797287" cy="261610"/>
          </a:xfrm>
          <a:prstGeom prst="rect">
            <a:avLst/>
          </a:prstGeom>
        </p:spPr>
        <p:txBody>
          <a:bodyPr wrap="none">
            <a:spAutoFit/>
          </a:bodyPr>
          <a:lstStyle/>
          <a:p>
            <a:r>
              <a:rPr lang="de-DE" sz="1100" dirty="0"/>
              <a:t>FG II 2. / Umweltbundesamt</a:t>
            </a:r>
          </a:p>
        </p:txBody>
      </p:sp>
    </p:spTree>
    <p:extLst>
      <p:ext uri="{BB962C8B-B14F-4D97-AF65-F5344CB8AC3E}">
        <p14:creationId xmlns:p14="http://schemas.microsoft.com/office/powerpoint/2010/main" val="3329237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C119FC-8CFB-4DF5-B032-739AC62610F0}"/>
              </a:ext>
            </a:extLst>
          </p:cNvPr>
          <p:cNvSpPr>
            <a:spLocks noGrp="1"/>
          </p:cNvSpPr>
          <p:nvPr>
            <p:ph type="title"/>
          </p:nvPr>
        </p:nvSpPr>
        <p:spPr/>
        <p:txBody>
          <a:bodyPr/>
          <a:lstStyle/>
          <a:p>
            <a:r>
              <a:rPr lang="de-DE" dirty="0"/>
              <a:t>Jahresmitteltemperatur in Deutschland</a:t>
            </a:r>
          </a:p>
        </p:txBody>
      </p:sp>
      <p:pic>
        <p:nvPicPr>
          <p:cNvPr id="6" name="Grafik 5">
            <a:extLst>
              <a:ext uri="{FF2B5EF4-FFF2-40B4-BE49-F238E27FC236}">
                <a16:creationId xmlns:a16="http://schemas.microsoft.com/office/drawing/2014/main" id="{EB17BB77-8B76-4FE3-9119-B7D5137DBA84}"/>
              </a:ext>
            </a:extLst>
          </p:cNvPr>
          <p:cNvPicPr>
            <a:picLocks noChangeAspect="1"/>
          </p:cNvPicPr>
          <p:nvPr/>
        </p:nvPicPr>
        <p:blipFill>
          <a:blip r:embed="rId3"/>
          <a:stretch>
            <a:fillRect/>
          </a:stretch>
        </p:blipFill>
        <p:spPr>
          <a:xfrm>
            <a:off x="2099076" y="1052736"/>
            <a:ext cx="7993848" cy="5274533"/>
          </a:xfrm>
          <a:prstGeom prst="rect">
            <a:avLst/>
          </a:prstGeom>
        </p:spPr>
      </p:pic>
      <p:sp>
        <p:nvSpPr>
          <p:cNvPr id="7" name="Rechteck 6">
            <a:extLst>
              <a:ext uri="{FF2B5EF4-FFF2-40B4-BE49-F238E27FC236}">
                <a16:creationId xmlns:a16="http://schemas.microsoft.com/office/drawing/2014/main" id="{1334E0DC-1098-4D09-8CC3-28B158ECBAB9}"/>
              </a:ext>
            </a:extLst>
          </p:cNvPr>
          <p:cNvSpPr>
            <a:spLocks noChangeArrowheads="1"/>
          </p:cNvSpPr>
          <p:nvPr/>
        </p:nvSpPr>
        <p:spPr bwMode="auto">
          <a:xfrm>
            <a:off x="2694113" y="5918409"/>
            <a:ext cx="4011488" cy="369332"/>
          </a:xfrm>
          <a:prstGeom prst="rect">
            <a:avLst/>
          </a:prstGeom>
          <a:noFill/>
          <a:ln>
            <a:noFill/>
          </a:ln>
        </p:spPr>
        <p:txBody>
          <a:bodyPr wrap="square">
            <a:spAutoFit/>
          </a:bodyPr>
          <a:lstStyle>
            <a:lvl1pPr>
              <a:defRPr>
                <a:solidFill>
                  <a:schemeClr val="tx1"/>
                </a:solidFill>
                <a:latin typeface="BakerSignet"/>
                <a:ea typeface="MS PGothic"/>
              </a:defRPr>
            </a:lvl1pPr>
            <a:lvl2pPr marL="742950" indent="-285750">
              <a:defRPr>
                <a:solidFill>
                  <a:schemeClr val="tx1"/>
                </a:solidFill>
                <a:latin typeface="BakerSignet"/>
                <a:ea typeface="MS PGothic"/>
              </a:defRPr>
            </a:lvl2pPr>
            <a:lvl3pPr marL="1143000" indent="-228600">
              <a:defRPr>
                <a:solidFill>
                  <a:schemeClr val="tx1"/>
                </a:solidFill>
                <a:latin typeface="BakerSignet"/>
                <a:ea typeface="MS PGothic"/>
              </a:defRPr>
            </a:lvl3pPr>
            <a:lvl4pPr marL="1600200" indent="-228600">
              <a:defRPr>
                <a:solidFill>
                  <a:schemeClr val="tx1"/>
                </a:solidFill>
                <a:latin typeface="BakerSignet"/>
                <a:ea typeface="MS PGothic"/>
              </a:defRPr>
            </a:lvl4pPr>
            <a:lvl5pPr marL="2057400" indent="-228600">
              <a:defRPr>
                <a:solidFill>
                  <a:schemeClr val="tx1"/>
                </a:solidFill>
                <a:latin typeface="BakerSignet"/>
                <a:ea typeface="MS PGothic"/>
              </a:defRPr>
            </a:lvl5pPr>
            <a:lvl6pPr marL="2514600" indent="-228600">
              <a:spcBef>
                <a:spcPts val="0"/>
              </a:spcBef>
              <a:spcAft>
                <a:spcPts val="0"/>
              </a:spcAft>
              <a:defRPr>
                <a:solidFill>
                  <a:schemeClr val="tx1"/>
                </a:solidFill>
                <a:latin typeface="BakerSignet"/>
                <a:ea typeface="MS PGothic"/>
              </a:defRPr>
            </a:lvl6pPr>
            <a:lvl7pPr marL="2971800" indent="-228600">
              <a:spcBef>
                <a:spcPts val="0"/>
              </a:spcBef>
              <a:spcAft>
                <a:spcPts val="0"/>
              </a:spcAft>
              <a:defRPr>
                <a:solidFill>
                  <a:schemeClr val="tx1"/>
                </a:solidFill>
                <a:latin typeface="BakerSignet"/>
                <a:ea typeface="MS PGothic"/>
              </a:defRPr>
            </a:lvl7pPr>
            <a:lvl8pPr marL="3429000" indent="-228600">
              <a:spcBef>
                <a:spcPts val="0"/>
              </a:spcBef>
              <a:spcAft>
                <a:spcPts val="0"/>
              </a:spcAft>
              <a:defRPr>
                <a:solidFill>
                  <a:schemeClr val="tx1"/>
                </a:solidFill>
                <a:latin typeface="BakerSignet"/>
                <a:ea typeface="MS PGothic"/>
              </a:defRPr>
            </a:lvl8pPr>
            <a:lvl9pPr marL="3886200" indent="-228600">
              <a:spcBef>
                <a:spcPts val="0"/>
              </a:spcBef>
              <a:spcAft>
                <a:spcPts val="0"/>
              </a:spcAft>
              <a:defRPr>
                <a:solidFill>
                  <a:schemeClr val="tx1"/>
                </a:solidFill>
                <a:latin typeface="BakerSignet"/>
                <a:ea typeface="MS PGothic"/>
              </a:defRPr>
            </a:lvl9pPr>
          </a:lstStyle>
          <a:p>
            <a:pPr>
              <a:defRPr/>
            </a:pPr>
            <a:r>
              <a:rPr lang="es-ES_tradnl" sz="900" i="1" dirty="0">
                <a:latin typeface="+mn-lt"/>
              </a:rPr>
              <a:t>Jahresmitteltemperatur seit 1881 in Deutschland; Projektinoen, DWD</a:t>
            </a:r>
            <a:endParaRPr dirty="0"/>
          </a:p>
          <a:p>
            <a:pPr>
              <a:defRPr/>
            </a:pPr>
            <a:r>
              <a:rPr lang="de-DE" sz="900" i="1" u="sng" dirty="0">
                <a:latin typeface="+mn-lt"/>
                <a:hlinkClick r:id="rId4" tooltip="https://www.dwd.de/DE/klimaumwelt/klimaatlas/klimaatlas_node.html"/>
              </a:rPr>
              <a:t>www.dwd.de/DE/klimaumwelt/klimaatlas/klimaatlas_node.html</a:t>
            </a:r>
            <a:r>
              <a:rPr lang="de-DE" sz="900" i="1" dirty="0">
                <a:latin typeface="+mn-lt"/>
              </a:rPr>
              <a:t> </a:t>
            </a:r>
          </a:p>
        </p:txBody>
      </p:sp>
    </p:spTree>
    <p:extLst>
      <p:ext uri="{BB962C8B-B14F-4D97-AF65-F5344CB8AC3E}">
        <p14:creationId xmlns:p14="http://schemas.microsoft.com/office/powerpoint/2010/main" val="2986405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36776" y="1124744"/>
            <a:ext cx="5688632" cy="4630282"/>
          </a:xfrm>
          <a:prstGeom prst="rect">
            <a:avLst/>
          </a:prstGeom>
        </p:spPr>
      </p:pic>
      <p:sp>
        <p:nvSpPr>
          <p:cNvPr id="5" name="Rechteck 4"/>
          <p:cNvSpPr/>
          <p:nvPr/>
        </p:nvSpPr>
        <p:spPr>
          <a:xfrm>
            <a:off x="3359696" y="5877272"/>
            <a:ext cx="8568506" cy="430887"/>
          </a:xfrm>
          <a:prstGeom prst="rect">
            <a:avLst/>
          </a:prstGeom>
        </p:spPr>
        <p:txBody>
          <a:bodyPr wrap="square">
            <a:spAutoFit/>
          </a:bodyPr>
          <a:lstStyle/>
          <a:p>
            <a:r>
              <a:rPr lang="de-DE" sz="1100" i="1" dirty="0">
                <a:solidFill>
                  <a:schemeClr val="tx1">
                    <a:lumMod val="75000"/>
                    <a:lumOff val="25000"/>
                  </a:schemeClr>
                </a:solidFill>
                <a:latin typeface="Arial" panose="020B0604020202020204" pitchFamily="34" charset="0"/>
                <a:cs typeface="Arial" panose="020B0604020202020204" pitchFamily="34" charset="0"/>
              </a:rPr>
              <a:t>Klimawandelbedingte Vulnerabilität von Böden durch Erosion bei aktueller Landnutzung gegenüber Klimawandel; Linke Säule: nahe Zukunft, rechte Säule: ferne Zukunft; der großmaßstäbliche Ausschnitt zeigt die hohe lokale Variabilität; Geobasisdaten © LUBW, LGL </a:t>
            </a:r>
          </a:p>
        </p:txBody>
      </p:sp>
      <p:sp>
        <p:nvSpPr>
          <p:cNvPr id="6" name="Titel 1">
            <a:extLst>
              <a:ext uri="{FF2B5EF4-FFF2-40B4-BE49-F238E27FC236}">
                <a16:creationId xmlns:a16="http://schemas.microsoft.com/office/drawing/2014/main" id="{27F5E10D-C2BA-4AFB-A37E-6CDF294382A9}"/>
              </a:ext>
            </a:extLst>
          </p:cNvPr>
          <p:cNvSpPr>
            <a:spLocks noGrp="1"/>
          </p:cNvSpPr>
          <p:nvPr>
            <p:ph type="title"/>
          </p:nvPr>
        </p:nvSpPr>
        <p:spPr bwMode="auto">
          <a:xfrm>
            <a:off x="838200" y="365125"/>
            <a:ext cx="10515600" cy="918528"/>
          </a:xfrm>
        </p:spPr>
        <p:txBody>
          <a:bodyPr/>
          <a:lstStyle/>
          <a:p>
            <a:pPr>
              <a:defRPr/>
            </a:pPr>
            <a:r>
              <a:rPr lang="de-DE" dirty="0"/>
              <a:t>Zunahme der Erosionsgefahr – nahe und ferne Zukunft</a:t>
            </a:r>
          </a:p>
        </p:txBody>
      </p:sp>
    </p:spTree>
    <p:extLst>
      <p:ext uri="{BB962C8B-B14F-4D97-AF65-F5344CB8AC3E}">
        <p14:creationId xmlns:p14="http://schemas.microsoft.com/office/powerpoint/2010/main" val="28289439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D7B7C3-695D-4E33-9743-49931015ACA0}"/>
              </a:ext>
            </a:extLst>
          </p:cNvPr>
          <p:cNvSpPr>
            <a:spLocks noGrp="1"/>
          </p:cNvSpPr>
          <p:nvPr>
            <p:ph type="title"/>
          </p:nvPr>
        </p:nvSpPr>
        <p:spPr/>
        <p:txBody>
          <a:bodyPr/>
          <a:lstStyle/>
          <a:p>
            <a:r>
              <a:rPr lang="de-DE" dirty="0"/>
              <a:t>Modelle von Bodenverlust nach 80 Jahren </a:t>
            </a:r>
          </a:p>
        </p:txBody>
      </p:sp>
      <p:pic>
        <p:nvPicPr>
          <p:cNvPr id="5" name="Grafik 4">
            <a:extLst>
              <a:ext uri="{FF2B5EF4-FFF2-40B4-BE49-F238E27FC236}">
                <a16:creationId xmlns:a16="http://schemas.microsoft.com/office/drawing/2014/main" id="{36189335-A434-41E7-B9FC-5CB9A3DE33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3227" y="1487956"/>
            <a:ext cx="8025545" cy="4791420"/>
          </a:xfrm>
          <a:prstGeom prst="rect">
            <a:avLst/>
          </a:prstGeom>
        </p:spPr>
      </p:pic>
      <p:sp>
        <p:nvSpPr>
          <p:cNvPr id="6" name="Rechteck 5">
            <a:extLst>
              <a:ext uri="{FF2B5EF4-FFF2-40B4-BE49-F238E27FC236}">
                <a16:creationId xmlns:a16="http://schemas.microsoft.com/office/drawing/2014/main" id="{28D592CD-3D8B-4C41-8874-F28A1B33346F}"/>
              </a:ext>
            </a:extLst>
          </p:cNvPr>
          <p:cNvSpPr/>
          <p:nvPr/>
        </p:nvSpPr>
        <p:spPr>
          <a:xfrm>
            <a:off x="2064475" y="6362070"/>
            <a:ext cx="2313454" cy="261610"/>
          </a:xfrm>
          <a:prstGeom prst="rect">
            <a:avLst/>
          </a:prstGeom>
        </p:spPr>
        <p:txBody>
          <a:bodyPr wrap="none">
            <a:spAutoFit/>
          </a:bodyPr>
          <a:lstStyle/>
          <a:p>
            <a:r>
              <a:rPr lang="de-DE" sz="1100" dirty="0"/>
              <a:t>Quelle: FG II 2.7 / Umweltbundesamt</a:t>
            </a:r>
          </a:p>
        </p:txBody>
      </p:sp>
    </p:spTree>
    <p:extLst>
      <p:ext uri="{BB962C8B-B14F-4D97-AF65-F5344CB8AC3E}">
        <p14:creationId xmlns:p14="http://schemas.microsoft.com/office/powerpoint/2010/main" val="36598818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75F55F-6340-4A9D-893C-6AB80E967B85}"/>
              </a:ext>
            </a:extLst>
          </p:cNvPr>
          <p:cNvSpPr>
            <a:spLocks noGrp="1"/>
          </p:cNvSpPr>
          <p:nvPr>
            <p:ph type="title"/>
          </p:nvPr>
        </p:nvSpPr>
        <p:spPr/>
        <p:txBody>
          <a:bodyPr/>
          <a:lstStyle/>
          <a:p>
            <a:r>
              <a:rPr lang="de-DE" dirty="0"/>
              <a:t>Erosionsgefährdung in verschiedenen Naturräumen</a:t>
            </a:r>
          </a:p>
        </p:txBody>
      </p:sp>
      <p:pic>
        <p:nvPicPr>
          <p:cNvPr id="5" name="Grafik 4">
            <a:extLst>
              <a:ext uri="{FF2B5EF4-FFF2-40B4-BE49-F238E27FC236}">
                <a16:creationId xmlns:a16="http://schemas.microsoft.com/office/drawing/2014/main" id="{935685D2-706D-45AA-BFE2-50DE8DC6BE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6154" y="1628800"/>
            <a:ext cx="8739691" cy="4644352"/>
          </a:xfrm>
          <a:prstGeom prst="rect">
            <a:avLst/>
          </a:prstGeom>
        </p:spPr>
      </p:pic>
      <p:sp>
        <p:nvSpPr>
          <p:cNvPr id="6" name="Rechteck 5">
            <a:extLst>
              <a:ext uri="{FF2B5EF4-FFF2-40B4-BE49-F238E27FC236}">
                <a16:creationId xmlns:a16="http://schemas.microsoft.com/office/drawing/2014/main" id="{4F8A6854-C322-4525-A5AD-786669FC12E9}"/>
              </a:ext>
            </a:extLst>
          </p:cNvPr>
          <p:cNvSpPr/>
          <p:nvPr/>
        </p:nvSpPr>
        <p:spPr>
          <a:xfrm>
            <a:off x="2064475" y="6362070"/>
            <a:ext cx="2313454" cy="261610"/>
          </a:xfrm>
          <a:prstGeom prst="rect">
            <a:avLst/>
          </a:prstGeom>
        </p:spPr>
        <p:txBody>
          <a:bodyPr wrap="none">
            <a:spAutoFit/>
          </a:bodyPr>
          <a:lstStyle/>
          <a:p>
            <a:r>
              <a:rPr lang="de-DE" sz="1100" dirty="0"/>
              <a:t>Quelle: FG II 2.7 / Umweltbundesamt</a:t>
            </a:r>
          </a:p>
        </p:txBody>
      </p:sp>
    </p:spTree>
    <p:extLst>
      <p:ext uri="{BB962C8B-B14F-4D97-AF65-F5344CB8AC3E}">
        <p14:creationId xmlns:p14="http://schemas.microsoft.com/office/powerpoint/2010/main" val="20155266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75F55F-6340-4A9D-893C-6AB80E967B85}"/>
              </a:ext>
            </a:extLst>
          </p:cNvPr>
          <p:cNvSpPr>
            <a:spLocks noGrp="1"/>
          </p:cNvSpPr>
          <p:nvPr>
            <p:ph type="title"/>
          </p:nvPr>
        </p:nvSpPr>
        <p:spPr/>
        <p:txBody>
          <a:bodyPr/>
          <a:lstStyle/>
          <a:p>
            <a:r>
              <a:rPr lang="de-DE" dirty="0"/>
              <a:t>Erosionsgefährdung in verschiedenen Naturräumen</a:t>
            </a:r>
          </a:p>
        </p:txBody>
      </p:sp>
      <p:sp>
        <p:nvSpPr>
          <p:cNvPr id="4" name="Rechteck 3">
            <a:extLst>
              <a:ext uri="{FF2B5EF4-FFF2-40B4-BE49-F238E27FC236}">
                <a16:creationId xmlns:a16="http://schemas.microsoft.com/office/drawing/2014/main" id="{C8B94520-A7C5-40D0-8F59-70BA64B912A9}"/>
              </a:ext>
            </a:extLst>
          </p:cNvPr>
          <p:cNvSpPr/>
          <p:nvPr/>
        </p:nvSpPr>
        <p:spPr>
          <a:xfrm>
            <a:off x="2064475" y="6362070"/>
            <a:ext cx="2313454" cy="261610"/>
          </a:xfrm>
          <a:prstGeom prst="rect">
            <a:avLst/>
          </a:prstGeom>
        </p:spPr>
        <p:txBody>
          <a:bodyPr wrap="none">
            <a:spAutoFit/>
          </a:bodyPr>
          <a:lstStyle/>
          <a:p>
            <a:r>
              <a:rPr lang="de-DE" sz="1100" dirty="0"/>
              <a:t>Quelle: FG II 2.7 / Umweltbundesamt</a:t>
            </a:r>
          </a:p>
        </p:txBody>
      </p:sp>
      <p:pic>
        <p:nvPicPr>
          <p:cNvPr id="6" name="Grafik 5">
            <a:extLst>
              <a:ext uri="{FF2B5EF4-FFF2-40B4-BE49-F238E27FC236}">
                <a16:creationId xmlns:a16="http://schemas.microsoft.com/office/drawing/2014/main" id="{6FA338EC-9A77-48DF-ABD7-6C034E9BDD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2351" y="1628800"/>
            <a:ext cx="8739691" cy="4644352"/>
          </a:xfrm>
          <a:prstGeom prst="rect">
            <a:avLst/>
          </a:prstGeom>
        </p:spPr>
      </p:pic>
    </p:spTree>
    <p:extLst>
      <p:ext uri="{BB962C8B-B14F-4D97-AF65-F5344CB8AC3E}">
        <p14:creationId xmlns:p14="http://schemas.microsoft.com/office/powerpoint/2010/main" val="32996664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CF8F4B-7953-496C-9FB9-0EEFAB077AB0}"/>
              </a:ext>
            </a:extLst>
          </p:cNvPr>
          <p:cNvSpPr>
            <a:spLocks noGrp="1"/>
          </p:cNvSpPr>
          <p:nvPr>
            <p:ph type="title"/>
          </p:nvPr>
        </p:nvSpPr>
        <p:spPr>
          <a:xfrm>
            <a:off x="838200" y="365125"/>
            <a:ext cx="11090448" cy="918528"/>
          </a:xfrm>
        </p:spPr>
        <p:txBody>
          <a:bodyPr>
            <a:normAutofit/>
          </a:bodyPr>
          <a:lstStyle/>
          <a:p>
            <a:r>
              <a:rPr lang="de-DE" dirty="0"/>
              <a:t>Spannweite der Bodenerosion verschiedener Naturräume</a:t>
            </a:r>
          </a:p>
        </p:txBody>
      </p:sp>
      <p:pic>
        <p:nvPicPr>
          <p:cNvPr id="5" name="Grafik 4">
            <a:extLst>
              <a:ext uri="{FF2B5EF4-FFF2-40B4-BE49-F238E27FC236}">
                <a16:creationId xmlns:a16="http://schemas.microsoft.com/office/drawing/2014/main" id="{564E10B2-DCB0-454D-AE4B-6FE1180FDB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232" y="1484784"/>
            <a:ext cx="8589535" cy="4747984"/>
          </a:xfrm>
          <a:prstGeom prst="rect">
            <a:avLst/>
          </a:prstGeom>
        </p:spPr>
      </p:pic>
      <p:sp>
        <p:nvSpPr>
          <p:cNvPr id="6" name="Rechteck 5">
            <a:extLst>
              <a:ext uri="{FF2B5EF4-FFF2-40B4-BE49-F238E27FC236}">
                <a16:creationId xmlns:a16="http://schemas.microsoft.com/office/drawing/2014/main" id="{1FE2CB0B-68B5-4FFA-A03F-694F416AA3F6}"/>
              </a:ext>
            </a:extLst>
          </p:cNvPr>
          <p:cNvSpPr/>
          <p:nvPr/>
        </p:nvSpPr>
        <p:spPr>
          <a:xfrm>
            <a:off x="2064475" y="6362070"/>
            <a:ext cx="2313454" cy="261610"/>
          </a:xfrm>
          <a:prstGeom prst="rect">
            <a:avLst/>
          </a:prstGeom>
        </p:spPr>
        <p:txBody>
          <a:bodyPr wrap="none">
            <a:spAutoFit/>
          </a:bodyPr>
          <a:lstStyle/>
          <a:p>
            <a:r>
              <a:rPr lang="de-DE" sz="1100" dirty="0"/>
              <a:t>Quelle: FG II 2.7 / Umweltbundesamt</a:t>
            </a:r>
          </a:p>
        </p:txBody>
      </p:sp>
    </p:spTree>
    <p:extLst>
      <p:ext uri="{BB962C8B-B14F-4D97-AF65-F5344CB8AC3E}">
        <p14:creationId xmlns:p14="http://schemas.microsoft.com/office/powerpoint/2010/main" val="36198107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117055-B374-46BB-8A14-5A6A7C70EF17}"/>
              </a:ext>
            </a:extLst>
          </p:cNvPr>
          <p:cNvSpPr>
            <a:spLocks noGrp="1"/>
          </p:cNvSpPr>
          <p:nvPr>
            <p:ph type="title"/>
          </p:nvPr>
        </p:nvSpPr>
        <p:spPr/>
        <p:txBody>
          <a:bodyPr>
            <a:normAutofit/>
          </a:bodyPr>
          <a:lstStyle/>
          <a:p>
            <a:r>
              <a:rPr lang="de-DE" dirty="0"/>
              <a:t>Maßnahmen zur Minderung der Erosionsgefahr </a:t>
            </a:r>
          </a:p>
        </p:txBody>
      </p:sp>
      <p:sp>
        <p:nvSpPr>
          <p:cNvPr id="3" name="Inhaltsplatzhalter 2">
            <a:extLst>
              <a:ext uri="{FF2B5EF4-FFF2-40B4-BE49-F238E27FC236}">
                <a16:creationId xmlns:a16="http://schemas.microsoft.com/office/drawing/2014/main" id="{A3AB5316-C7F0-40F2-9DB8-BD5E458BD187}"/>
              </a:ext>
            </a:extLst>
          </p:cNvPr>
          <p:cNvSpPr>
            <a:spLocks noGrp="1"/>
          </p:cNvSpPr>
          <p:nvPr>
            <p:ph idx="1"/>
          </p:nvPr>
        </p:nvSpPr>
        <p:spPr>
          <a:xfrm>
            <a:off x="838200" y="1412776"/>
            <a:ext cx="10515600" cy="4713923"/>
          </a:xfrm>
        </p:spPr>
        <p:txBody>
          <a:bodyPr/>
          <a:lstStyle/>
          <a:p>
            <a:r>
              <a:rPr lang="de-DE" dirty="0"/>
              <a:t>Verringerung der Windgeschwindigkeit </a:t>
            </a:r>
          </a:p>
          <a:p>
            <a:pPr marL="0" indent="0">
              <a:buNone/>
            </a:pPr>
            <a:r>
              <a:rPr lang="de-DE" sz="2400" dirty="0"/>
              <a:t>-&gt; Hecken, Feldgehölze</a:t>
            </a:r>
          </a:p>
          <a:p>
            <a:pPr marL="0" indent="0">
              <a:buNone/>
            </a:pPr>
            <a:endParaRPr lang="de-DE" sz="1600" dirty="0"/>
          </a:p>
          <a:p>
            <a:r>
              <a:rPr lang="de-DE" dirty="0"/>
              <a:t>Stabilisierung der Bodenoberfläche </a:t>
            </a:r>
          </a:p>
          <a:p>
            <a:pPr marL="0" indent="0">
              <a:buNone/>
            </a:pPr>
            <a:r>
              <a:rPr lang="de-DE" sz="2400" dirty="0"/>
              <a:t>-&gt; Bodenbedeckung durch Zwischenfrüchte, </a:t>
            </a:r>
            <a:br>
              <a:rPr lang="de-DE" sz="2400" dirty="0"/>
            </a:br>
            <a:r>
              <a:rPr lang="de-DE" sz="2400" dirty="0"/>
              <a:t>Strohauflage</a:t>
            </a:r>
          </a:p>
          <a:p>
            <a:pPr marL="0" indent="0">
              <a:buNone/>
            </a:pPr>
            <a:endParaRPr lang="de-DE" sz="1600" dirty="0"/>
          </a:p>
          <a:p>
            <a:r>
              <a:rPr lang="de-DE" dirty="0"/>
              <a:t>Verbesserung der Bodenstruktur </a:t>
            </a:r>
          </a:p>
          <a:p>
            <a:pPr marL="0" indent="0">
              <a:buNone/>
            </a:pPr>
            <a:r>
              <a:rPr lang="de-DE" sz="2400" dirty="0"/>
              <a:t>-&gt; Kalk, Fruchtfolge (positive Humusbilanz, </a:t>
            </a:r>
            <a:br>
              <a:rPr lang="de-DE" sz="2400" dirty="0"/>
            </a:br>
            <a:r>
              <a:rPr lang="de-DE" sz="2400" dirty="0"/>
              <a:t>weniger Hackfrüchte, Zwischenfruchtanbau </a:t>
            </a:r>
            <a:br>
              <a:rPr lang="de-DE" sz="2400" dirty="0"/>
            </a:br>
            <a:r>
              <a:rPr lang="de-DE" sz="2400" dirty="0"/>
              <a:t>so oft wie möglich, Leguminosen )</a:t>
            </a:r>
          </a:p>
        </p:txBody>
      </p:sp>
      <p:pic>
        <p:nvPicPr>
          <p:cNvPr id="4" name="Grafik 3">
            <a:extLst>
              <a:ext uri="{FF2B5EF4-FFF2-40B4-BE49-F238E27FC236}">
                <a16:creationId xmlns:a16="http://schemas.microsoft.com/office/drawing/2014/main" id="{DE220297-B463-41CE-AAC8-B2F1D95753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176120" y="3583988"/>
            <a:ext cx="4059416" cy="2704586"/>
          </a:xfrm>
          <a:prstGeom prst="rect">
            <a:avLst/>
          </a:prstGeom>
        </p:spPr>
      </p:pic>
      <p:sp>
        <p:nvSpPr>
          <p:cNvPr id="11" name="Rechteck 10">
            <a:extLst>
              <a:ext uri="{FF2B5EF4-FFF2-40B4-BE49-F238E27FC236}">
                <a16:creationId xmlns:a16="http://schemas.microsoft.com/office/drawing/2014/main" id="{C61A33AF-4BF0-4799-91FF-30DE174B99AF}"/>
              </a:ext>
            </a:extLst>
          </p:cNvPr>
          <p:cNvSpPr/>
          <p:nvPr/>
        </p:nvSpPr>
        <p:spPr bwMode="auto">
          <a:xfrm>
            <a:off x="7579732" y="6351131"/>
            <a:ext cx="3484820" cy="246221"/>
          </a:xfrm>
          <a:prstGeom prst="rect">
            <a:avLst/>
          </a:prstGeom>
        </p:spPr>
        <p:txBody>
          <a:bodyPr wrap="square">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1000" baseline="30000" dirty="0"/>
              <a:t>6) </a:t>
            </a:r>
            <a:r>
              <a:rPr lang="de-DE" sz="1000" dirty="0"/>
              <a:t>Kalkung, Mark Robinson</a:t>
            </a:r>
          </a:p>
        </p:txBody>
      </p:sp>
      <p:pic>
        <p:nvPicPr>
          <p:cNvPr id="12" name="Grafik 11">
            <a:extLst>
              <a:ext uri="{FF2B5EF4-FFF2-40B4-BE49-F238E27FC236}">
                <a16:creationId xmlns:a16="http://schemas.microsoft.com/office/drawing/2014/main" id="{DD901967-034D-4424-B4BA-78DCCAF7AB30}"/>
              </a:ext>
            </a:extLst>
          </p:cNvPr>
          <p:cNvPicPr>
            <a:picLocks noChangeAspect="1"/>
          </p:cNvPicPr>
          <p:nvPr/>
        </p:nvPicPr>
        <p:blipFill>
          <a:blip r:embed="rId4"/>
          <a:stretch/>
        </p:blipFill>
        <p:spPr bwMode="auto">
          <a:xfrm>
            <a:off x="9488673" y="1191302"/>
            <a:ext cx="1746863" cy="2330129"/>
          </a:xfrm>
          <a:prstGeom prst="rect">
            <a:avLst/>
          </a:prstGeom>
        </p:spPr>
      </p:pic>
      <p:sp>
        <p:nvSpPr>
          <p:cNvPr id="13" name="Rechteck 12">
            <a:extLst>
              <a:ext uri="{FF2B5EF4-FFF2-40B4-BE49-F238E27FC236}">
                <a16:creationId xmlns:a16="http://schemas.microsoft.com/office/drawing/2014/main" id="{BDD20F8F-F8D7-42E4-A04E-8807DCA3B2FD}"/>
              </a:ext>
            </a:extLst>
          </p:cNvPr>
          <p:cNvSpPr/>
          <p:nvPr/>
        </p:nvSpPr>
        <p:spPr bwMode="auto">
          <a:xfrm>
            <a:off x="7677118" y="3210172"/>
            <a:ext cx="1819899" cy="246221"/>
          </a:xfrm>
          <a:prstGeom prst="rect">
            <a:avLst/>
          </a:prstGeom>
        </p:spPr>
        <p:txBody>
          <a:bodyPr wrap="square">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lgn="r">
              <a:defRPr/>
            </a:pPr>
            <a:r>
              <a:rPr lang="de-DE" sz="1000" baseline="30000" dirty="0"/>
              <a:t>5) </a:t>
            </a:r>
            <a:r>
              <a:rPr lang="de-DE" sz="1000" dirty="0"/>
              <a:t>Ackerbohne, </a:t>
            </a:r>
            <a:r>
              <a:rPr lang="de-DE" sz="1000" dirty="0" err="1"/>
              <a:t>Rasbak</a:t>
            </a:r>
            <a:endParaRPr lang="de-DE" sz="1000" dirty="0"/>
          </a:p>
        </p:txBody>
      </p:sp>
    </p:spTree>
    <p:extLst>
      <p:ext uri="{BB962C8B-B14F-4D97-AF65-F5344CB8AC3E}">
        <p14:creationId xmlns:p14="http://schemas.microsoft.com/office/powerpoint/2010/main" val="3680554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117055-B374-46BB-8A14-5A6A7C70EF17}"/>
              </a:ext>
            </a:extLst>
          </p:cNvPr>
          <p:cNvSpPr>
            <a:spLocks noGrp="1"/>
          </p:cNvSpPr>
          <p:nvPr>
            <p:ph type="title"/>
          </p:nvPr>
        </p:nvSpPr>
        <p:spPr/>
        <p:txBody>
          <a:bodyPr>
            <a:normAutofit/>
          </a:bodyPr>
          <a:lstStyle/>
          <a:p>
            <a:r>
              <a:rPr lang="de-DE" dirty="0"/>
              <a:t>Maßnahmen zur Minderung der Erosionsgefahr </a:t>
            </a:r>
          </a:p>
        </p:txBody>
      </p:sp>
      <p:sp>
        <p:nvSpPr>
          <p:cNvPr id="3" name="Inhaltsplatzhalter 2">
            <a:extLst>
              <a:ext uri="{FF2B5EF4-FFF2-40B4-BE49-F238E27FC236}">
                <a16:creationId xmlns:a16="http://schemas.microsoft.com/office/drawing/2014/main" id="{A3AB5316-C7F0-40F2-9DB8-BD5E458BD187}"/>
              </a:ext>
            </a:extLst>
          </p:cNvPr>
          <p:cNvSpPr>
            <a:spLocks noGrp="1"/>
          </p:cNvSpPr>
          <p:nvPr>
            <p:ph idx="1"/>
          </p:nvPr>
        </p:nvSpPr>
        <p:spPr>
          <a:xfrm>
            <a:off x="838200" y="1412776"/>
            <a:ext cx="10515600" cy="4713923"/>
          </a:xfrm>
        </p:spPr>
        <p:txBody>
          <a:bodyPr/>
          <a:lstStyle/>
          <a:p>
            <a:r>
              <a:rPr lang="de-DE" dirty="0"/>
              <a:t>Bodenbearbeitung</a:t>
            </a:r>
          </a:p>
          <a:p>
            <a:pPr lvl="1"/>
            <a:r>
              <a:rPr lang="de-DE" sz="2800" dirty="0"/>
              <a:t>termingerecht </a:t>
            </a:r>
          </a:p>
          <a:p>
            <a:pPr lvl="1"/>
            <a:r>
              <a:rPr lang="de-DE" sz="2800" dirty="0"/>
              <a:t>ohne Verdichtungen, ohne Spuren</a:t>
            </a:r>
          </a:p>
          <a:p>
            <a:pPr lvl="1"/>
            <a:r>
              <a:rPr lang="de-DE" sz="2800" dirty="0"/>
              <a:t>nicht zu fein</a:t>
            </a:r>
          </a:p>
          <a:p>
            <a:pPr lvl="1"/>
            <a:r>
              <a:rPr lang="de-DE" sz="2800" dirty="0"/>
              <a:t>reduzierte Verfahren, z. B. „konservierend“</a:t>
            </a:r>
          </a:p>
          <a:p>
            <a:pPr lvl="1"/>
            <a:r>
              <a:rPr lang="de-DE" sz="2800" dirty="0"/>
              <a:t>quer zum Hang</a:t>
            </a:r>
          </a:p>
          <a:p>
            <a:pPr lvl="1"/>
            <a:r>
              <a:rPr lang="de-DE" sz="2800" dirty="0"/>
              <a:t>Lockerung der Schlepperspuren</a:t>
            </a:r>
          </a:p>
        </p:txBody>
      </p:sp>
    </p:spTree>
    <p:extLst>
      <p:ext uri="{BB962C8B-B14F-4D97-AF65-F5344CB8AC3E}">
        <p14:creationId xmlns:p14="http://schemas.microsoft.com/office/powerpoint/2010/main" val="10028181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30C41-DB9E-49BB-B927-A855C85F5E5D}"/>
              </a:ext>
            </a:extLst>
          </p:cNvPr>
          <p:cNvSpPr>
            <a:spLocks noGrp="1"/>
          </p:cNvSpPr>
          <p:nvPr>
            <p:ph type="title"/>
          </p:nvPr>
        </p:nvSpPr>
        <p:spPr/>
        <p:txBody>
          <a:bodyPr/>
          <a:lstStyle/>
          <a:p>
            <a:r>
              <a:rPr lang="de-DE" dirty="0"/>
              <a:t>Maßnahmen zur Minderung der Erosionsgefahr</a:t>
            </a:r>
          </a:p>
        </p:txBody>
      </p:sp>
      <p:pic>
        <p:nvPicPr>
          <p:cNvPr id="4" name="Inhaltsplatzhalter 4">
            <a:extLst>
              <a:ext uri="{FF2B5EF4-FFF2-40B4-BE49-F238E27FC236}">
                <a16:creationId xmlns:a16="http://schemas.microsoft.com/office/drawing/2014/main" id="{8DB92BF5-2D7B-4E64-B5BD-623B4D42B9E7}"/>
              </a:ext>
            </a:extLst>
          </p:cNvPr>
          <p:cNvPicPr>
            <a:picLocks noGrp="1" noChangeAspect="1"/>
          </p:cNvPicPr>
          <p:nvPr/>
        </p:nvPicPr>
        <p:blipFill>
          <a:blip r:embed="rId3"/>
          <a:stretch/>
        </p:blipFill>
        <p:spPr bwMode="auto">
          <a:xfrm>
            <a:off x="1984491" y="1137494"/>
            <a:ext cx="8223017" cy="5099818"/>
          </a:xfrm>
          <a:prstGeom prst="rect">
            <a:avLst/>
          </a:prstGeom>
          <a:ln>
            <a:solidFill>
              <a:schemeClr val="bg1">
                <a:lumMod val="85000"/>
              </a:schemeClr>
            </a:solidFill>
          </a:ln>
        </p:spPr>
      </p:pic>
      <p:sp>
        <p:nvSpPr>
          <p:cNvPr id="5" name="Rechteck 4">
            <a:extLst>
              <a:ext uri="{FF2B5EF4-FFF2-40B4-BE49-F238E27FC236}">
                <a16:creationId xmlns:a16="http://schemas.microsoft.com/office/drawing/2014/main" id="{890B3F88-6A3E-4BEE-99DC-42F72C02FC48}"/>
              </a:ext>
            </a:extLst>
          </p:cNvPr>
          <p:cNvSpPr/>
          <p:nvPr/>
        </p:nvSpPr>
        <p:spPr bwMode="auto">
          <a:xfrm>
            <a:off x="5888088" y="5803121"/>
            <a:ext cx="4319420" cy="434191"/>
          </a:xfrm>
          <a:prstGeom prst="rect">
            <a:avLst/>
          </a:prstGeom>
        </p:spPr>
        <p:txBody>
          <a:bodyPr wrap="square">
            <a:no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900" dirty="0"/>
              <a:t>Vielfältige Begrünung zur Förderung der Bodenstruktur, Kutschera, L. (1960) Wurzelatlas mitteleuropäischer Ackerunkräuter und Kulturpflanzen</a:t>
            </a:r>
            <a:endParaRPr dirty="0"/>
          </a:p>
        </p:txBody>
      </p:sp>
    </p:spTree>
    <p:extLst>
      <p:ext uri="{BB962C8B-B14F-4D97-AF65-F5344CB8AC3E}">
        <p14:creationId xmlns:p14="http://schemas.microsoft.com/office/powerpoint/2010/main" val="37759441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54743-54D8-4C8B-A2BC-CFE442573EC4}"/>
              </a:ext>
            </a:extLst>
          </p:cNvPr>
          <p:cNvSpPr>
            <a:spLocks noGrp="1"/>
          </p:cNvSpPr>
          <p:nvPr>
            <p:ph type="title"/>
          </p:nvPr>
        </p:nvSpPr>
        <p:spPr/>
        <p:txBody>
          <a:bodyPr/>
          <a:lstStyle/>
          <a:p>
            <a:r>
              <a:rPr lang="de-DE" dirty="0"/>
              <a:t>Maßnahmen zur Minderung der Erosionsgefahr</a:t>
            </a:r>
          </a:p>
        </p:txBody>
      </p:sp>
      <p:sp>
        <p:nvSpPr>
          <p:cNvPr id="3" name="Inhaltsplatzhalter 2">
            <a:extLst>
              <a:ext uri="{FF2B5EF4-FFF2-40B4-BE49-F238E27FC236}">
                <a16:creationId xmlns:a16="http://schemas.microsoft.com/office/drawing/2014/main" id="{98AA4A9C-0F41-4A17-80B8-DF8B135B2428}"/>
              </a:ext>
            </a:extLst>
          </p:cNvPr>
          <p:cNvSpPr>
            <a:spLocks noGrp="1"/>
          </p:cNvSpPr>
          <p:nvPr>
            <p:ph idx="1"/>
          </p:nvPr>
        </p:nvSpPr>
        <p:spPr/>
        <p:txBody>
          <a:bodyPr/>
          <a:lstStyle/>
          <a:p>
            <a:r>
              <a:rPr lang="de-DE" dirty="0"/>
              <a:t>Pflanzenbauliche Möglichkeiten</a:t>
            </a:r>
          </a:p>
          <a:p>
            <a:pPr lvl="1"/>
            <a:r>
              <a:rPr lang="de-DE" dirty="0" err="1"/>
              <a:t>Mulchsaaten</a:t>
            </a:r>
            <a:r>
              <a:rPr lang="de-DE" dirty="0"/>
              <a:t> -&gt; Winter-Zwischenfruchtanbau</a:t>
            </a:r>
          </a:p>
          <a:p>
            <a:pPr marL="914400" lvl="2" indent="0">
              <a:buNone/>
            </a:pPr>
            <a:r>
              <a:rPr lang="de-DE" dirty="0"/>
              <a:t>→ Abnahme der Erosion von rel. 100 auf rel. 2 !!!</a:t>
            </a:r>
          </a:p>
          <a:p>
            <a:pPr lvl="1"/>
            <a:r>
              <a:rPr lang="de-DE" dirty="0"/>
              <a:t>Verkürzung der Hanglängen </a:t>
            </a:r>
          </a:p>
          <a:p>
            <a:pPr marL="457200" lvl="1" indent="0">
              <a:buNone/>
            </a:pPr>
            <a:r>
              <a:rPr lang="de-DE" dirty="0"/>
              <a:t>-&gt; andere Schlageinteilung</a:t>
            </a:r>
          </a:p>
          <a:p>
            <a:pPr lvl="1"/>
            <a:r>
              <a:rPr lang="de-DE" dirty="0"/>
              <a:t>Einsaat von WG-Streifen zwischen die Reihen</a:t>
            </a:r>
          </a:p>
          <a:p>
            <a:pPr lvl="1"/>
            <a:r>
              <a:rPr lang="de-DE" dirty="0"/>
              <a:t>Tolerierung einer gewissen Verunkrautung</a:t>
            </a:r>
          </a:p>
          <a:p>
            <a:pPr lvl="1"/>
            <a:r>
              <a:rPr lang="de-DE" dirty="0"/>
              <a:t>möglichst späte Unkraut-Bekämpfung -&gt; Nachauflauf</a:t>
            </a:r>
          </a:p>
          <a:p>
            <a:pPr lvl="1"/>
            <a:r>
              <a:rPr lang="de-DE" dirty="0"/>
              <a:t>Untersaaten</a:t>
            </a:r>
          </a:p>
          <a:p>
            <a:pPr lvl="1"/>
            <a:r>
              <a:rPr lang="de-DE" dirty="0"/>
              <a:t>engere Reihenabstände im Maisanbau (30-45 cm anstelle 75cm)</a:t>
            </a:r>
          </a:p>
        </p:txBody>
      </p:sp>
      <p:pic>
        <p:nvPicPr>
          <p:cNvPr id="4" name="Grafik 3">
            <a:extLst>
              <a:ext uri="{FF2B5EF4-FFF2-40B4-BE49-F238E27FC236}">
                <a16:creationId xmlns:a16="http://schemas.microsoft.com/office/drawing/2014/main" id="{EE53A83E-8077-40DE-8842-1699E91A5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514" r="8409"/>
          <a:stretch/>
        </p:blipFill>
        <p:spPr bwMode="auto">
          <a:xfrm>
            <a:off x="8400256" y="1463040"/>
            <a:ext cx="2953544" cy="2667084"/>
          </a:xfrm>
          <a:prstGeom prst="rect">
            <a:avLst/>
          </a:prstGeom>
        </p:spPr>
      </p:pic>
      <p:sp>
        <p:nvSpPr>
          <p:cNvPr id="5" name="Textfeld 5">
            <a:extLst>
              <a:ext uri="{FF2B5EF4-FFF2-40B4-BE49-F238E27FC236}">
                <a16:creationId xmlns:a16="http://schemas.microsoft.com/office/drawing/2014/main" id="{3D12DFAB-DD34-43E5-B62D-95E8830A0DB5}"/>
              </a:ext>
            </a:extLst>
          </p:cNvPr>
          <p:cNvSpPr>
            <a:spLocks/>
          </p:cNvSpPr>
          <p:nvPr/>
        </p:nvSpPr>
        <p:spPr bwMode="auto">
          <a:xfrm>
            <a:off x="9076383" y="4130124"/>
            <a:ext cx="2277417" cy="246221"/>
          </a:xfrm>
          <a:prstGeom prst="rect">
            <a:avLst/>
          </a:prstGeom>
          <a:noFill/>
        </p:spPr>
        <p:txBody>
          <a:bodyPr wrap="square" rtlCol="0">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lgn="r">
              <a:defRPr/>
            </a:pPr>
            <a:r>
              <a:rPr lang="de-DE" sz="1000" dirty="0">
                <a:cs typeface="Arial"/>
              </a:rPr>
              <a:t>Untersaat in Getreide, </a:t>
            </a:r>
            <a:r>
              <a:rPr lang="de-DE" sz="1000" dirty="0" err="1">
                <a:cs typeface="Arial"/>
              </a:rPr>
              <a:t>AgriAdapt</a:t>
            </a:r>
            <a:endParaRPr lang="de-DE" sz="1400" dirty="0">
              <a:cs typeface="Arial"/>
            </a:endParaRPr>
          </a:p>
        </p:txBody>
      </p:sp>
    </p:spTree>
    <p:extLst>
      <p:ext uri="{BB962C8B-B14F-4D97-AF65-F5344CB8AC3E}">
        <p14:creationId xmlns:p14="http://schemas.microsoft.com/office/powerpoint/2010/main" val="35197479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D7E2C89-772C-4CDC-ABEF-C77245B547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5738" y="1556792"/>
            <a:ext cx="8840523" cy="4659972"/>
          </a:xfrm>
          <a:prstGeom prst="rect">
            <a:avLst/>
          </a:prstGeom>
        </p:spPr>
      </p:pic>
      <p:sp>
        <p:nvSpPr>
          <p:cNvPr id="4" name="Titel 1">
            <a:extLst>
              <a:ext uri="{FF2B5EF4-FFF2-40B4-BE49-F238E27FC236}">
                <a16:creationId xmlns:a16="http://schemas.microsoft.com/office/drawing/2014/main" id="{9D0CB8DF-C982-497A-B935-3F03040E19FC}"/>
              </a:ext>
            </a:extLst>
          </p:cNvPr>
          <p:cNvSpPr>
            <a:spLocks noGrp="1"/>
          </p:cNvSpPr>
          <p:nvPr>
            <p:ph type="title"/>
          </p:nvPr>
        </p:nvSpPr>
        <p:spPr>
          <a:xfrm>
            <a:off x="838200" y="365125"/>
            <a:ext cx="10515600" cy="919163"/>
          </a:xfrm>
        </p:spPr>
        <p:txBody>
          <a:bodyPr/>
          <a:lstStyle/>
          <a:p>
            <a:r>
              <a:rPr lang="de-DE" dirty="0"/>
              <a:t>Maßnahmen zur Minderung der Erosionsgefahr</a:t>
            </a:r>
          </a:p>
        </p:txBody>
      </p:sp>
      <p:sp>
        <p:nvSpPr>
          <p:cNvPr id="6" name="Rechteck 5">
            <a:extLst>
              <a:ext uri="{FF2B5EF4-FFF2-40B4-BE49-F238E27FC236}">
                <a16:creationId xmlns:a16="http://schemas.microsoft.com/office/drawing/2014/main" id="{2FFA1D9D-A656-407E-BE1B-8C79F2D348B3}"/>
              </a:ext>
            </a:extLst>
          </p:cNvPr>
          <p:cNvSpPr/>
          <p:nvPr/>
        </p:nvSpPr>
        <p:spPr>
          <a:xfrm>
            <a:off x="2064475" y="6362070"/>
            <a:ext cx="2313454" cy="261610"/>
          </a:xfrm>
          <a:prstGeom prst="rect">
            <a:avLst/>
          </a:prstGeom>
        </p:spPr>
        <p:txBody>
          <a:bodyPr wrap="none">
            <a:spAutoFit/>
          </a:bodyPr>
          <a:lstStyle/>
          <a:p>
            <a:r>
              <a:rPr lang="de-DE" sz="1100" dirty="0"/>
              <a:t>Quelle: FG II 2.7 / Umweltbundesamt</a:t>
            </a:r>
          </a:p>
        </p:txBody>
      </p:sp>
    </p:spTree>
    <p:extLst>
      <p:ext uri="{BB962C8B-B14F-4D97-AF65-F5344CB8AC3E}">
        <p14:creationId xmlns:p14="http://schemas.microsoft.com/office/powerpoint/2010/main" val="1126373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Niederschlagssummen</a:t>
            </a:r>
            <a:endParaRPr/>
          </a:p>
        </p:txBody>
      </p:sp>
      <p:pic>
        <p:nvPicPr>
          <p:cNvPr id="5" name="Grafik 3"/>
          <p:cNvPicPr>
            <a:picLocks noChangeAspect="1"/>
          </p:cNvPicPr>
          <p:nvPr/>
        </p:nvPicPr>
        <p:blipFill>
          <a:blip r:embed="rId3"/>
          <a:stretch/>
        </p:blipFill>
        <p:spPr bwMode="auto">
          <a:xfrm>
            <a:off x="1426277" y="1091045"/>
            <a:ext cx="9339445" cy="5252182"/>
          </a:xfrm>
          <a:prstGeom prst="rect">
            <a:avLst/>
          </a:prstGeom>
        </p:spPr>
      </p:pic>
      <p:sp>
        <p:nvSpPr>
          <p:cNvPr id="6" name="Rechteck 5">
            <a:extLst>
              <a:ext uri="{FF2B5EF4-FFF2-40B4-BE49-F238E27FC236}">
                <a16:creationId xmlns:a16="http://schemas.microsoft.com/office/drawing/2014/main" id="{D0CFEFDA-5C5E-4104-AFB4-7C5AA92024DA}"/>
              </a:ext>
            </a:extLst>
          </p:cNvPr>
          <p:cNvSpPr>
            <a:spLocks noChangeArrowheads="1"/>
          </p:cNvSpPr>
          <p:nvPr/>
        </p:nvSpPr>
        <p:spPr bwMode="auto">
          <a:xfrm>
            <a:off x="2694113" y="5918409"/>
            <a:ext cx="4011488" cy="369332"/>
          </a:xfrm>
          <a:prstGeom prst="rect">
            <a:avLst/>
          </a:prstGeom>
          <a:noFill/>
          <a:ln>
            <a:noFill/>
          </a:ln>
        </p:spPr>
        <p:txBody>
          <a:bodyPr wrap="square">
            <a:spAutoFit/>
          </a:bodyPr>
          <a:lstStyle>
            <a:lvl1pPr>
              <a:defRPr>
                <a:solidFill>
                  <a:schemeClr val="tx1"/>
                </a:solidFill>
                <a:latin typeface="BakerSignet"/>
                <a:ea typeface="MS PGothic"/>
              </a:defRPr>
            </a:lvl1pPr>
            <a:lvl2pPr marL="742950" indent="-285750">
              <a:defRPr>
                <a:solidFill>
                  <a:schemeClr val="tx1"/>
                </a:solidFill>
                <a:latin typeface="BakerSignet"/>
                <a:ea typeface="MS PGothic"/>
              </a:defRPr>
            </a:lvl2pPr>
            <a:lvl3pPr marL="1143000" indent="-228600">
              <a:defRPr>
                <a:solidFill>
                  <a:schemeClr val="tx1"/>
                </a:solidFill>
                <a:latin typeface="BakerSignet"/>
                <a:ea typeface="MS PGothic"/>
              </a:defRPr>
            </a:lvl3pPr>
            <a:lvl4pPr marL="1600200" indent="-228600">
              <a:defRPr>
                <a:solidFill>
                  <a:schemeClr val="tx1"/>
                </a:solidFill>
                <a:latin typeface="BakerSignet"/>
                <a:ea typeface="MS PGothic"/>
              </a:defRPr>
            </a:lvl4pPr>
            <a:lvl5pPr marL="2057400" indent="-228600">
              <a:defRPr>
                <a:solidFill>
                  <a:schemeClr val="tx1"/>
                </a:solidFill>
                <a:latin typeface="BakerSignet"/>
                <a:ea typeface="MS PGothic"/>
              </a:defRPr>
            </a:lvl5pPr>
            <a:lvl6pPr marL="2514600" indent="-228600">
              <a:spcBef>
                <a:spcPts val="0"/>
              </a:spcBef>
              <a:spcAft>
                <a:spcPts val="0"/>
              </a:spcAft>
              <a:defRPr>
                <a:solidFill>
                  <a:schemeClr val="tx1"/>
                </a:solidFill>
                <a:latin typeface="BakerSignet"/>
                <a:ea typeface="MS PGothic"/>
              </a:defRPr>
            </a:lvl6pPr>
            <a:lvl7pPr marL="2971800" indent="-228600">
              <a:spcBef>
                <a:spcPts val="0"/>
              </a:spcBef>
              <a:spcAft>
                <a:spcPts val="0"/>
              </a:spcAft>
              <a:defRPr>
                <a:solidFill>
                  <a:schemeClr val="tx1"/>
                </a:solidFill>
                <a:latin typeface="BakerSignet"/>
                <a:ea typeface="MS PGothic"/>
              </a:defRPr>
            </a:lvl7pPr>
            <a:lvl8pPr marL="3429000" indent="-228600">
              <a:spcBef>
                <a:spcPts val="0"/>
              </a:spcBef>
              <a:spcAft>
                <a:spcPts val="0"/>
              </a:spcAft>
              <a:defRPr>
                <a:solidFill>
                  <a:schemeClr val="tx1"/>
                </a:solidFill>
                <a:latin typeface="BakerSignet"/>
                <a:ea typeface="MS PGothic"/>
              </a:defRPr>
            </a:lvl8pPr>
            <a:lvl9pPr marL="3886200" indent="-228600">
              <a:spcBef>
                <a:spcPts val="0"/>
              </a:spcBef>
              <a:spcAft>
                <a:spcPts val="0"/>
              </a:spcAft>
              <a:defRPr>
                <a:solidFill>
                  <a:schemeClr val="tx1"/>
                </a:solidFill>
                <a:latin typeface="BakerSignet"/>
                <a:ea typeface="MS PGothic"/>
              </a:defRPr>
            </a:lvl9pPr>
          </a:lstStyle>
          <a:p>
            <a:pPr>
              <a:defRPr/>
            </a:pPr>
            <a:r>
              <a:rPr lang="es-ES_tradnl" sz="900" i="1" dirty="0">
                <a:latin typeface="+mn-lt"/>
              </a:rPr>
              <a:t>Jahresniederschlagsumme seit 1881 in Deutschland; DWD</a:t>
            </a:r>
            <a:endParaRPr dirty="0"/>
          </a:p>
          <a:p>
            <a:pPr>
              <a:defRPr/>
            </a:pPr>
            <a:r>
              <a:rPr lang="de-DE" sz="900" i="1" dirty="0">
                <a:hlinkClick r:id="rId4"/>
              </a:rPr>
              <a:t>www.dwd.de/DE/leistungen/zeitreihen/zeitreihen.html</a:t>
            </a:r>
            <a:r>
              <a:rPr lang="de-DE" sz="900" i="1" dirty="0"/>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Böden im Klimawandel – Trockenheit </a:t>
            </a:r>
          </a:p>
        </p:txBody>
      </p:sp>
      <p:sp>
        <p:nvSpPr>
          <p:cNvPr id="5" name="Inhaltsplatzhalter 2"/>
          <p:cNvSpPr>
            <a:spLocks noGrp="1"/>
          </p:cNvSpPr>
          <p:nvPr>
            <p:ph idx="1"/>
          </p:nvPr>
        </p:nvSpPr>
        <p:spPr bwMode="auto">
          <a:xfrm>
            <a:off x="695400" y="1463040"/>
            <a:ext cx="10515600" cy="4713923"/>
          </a:xfrm>
        </p:spPr>
        <p:txBody>
          <a:bodyPr/>
          <a:lstStyle/>
          <a:p>
            <a:pPr>
              <a:buFont typeface="Wingdings"/>
              <a:buChar char="Ø"/>
              <a:defRPr/>
            </a:pPr>
            <a:r>
              <a:rPr lang="de-DE" dirty="0"/>
              <a:t> Bodenlebewesen nehmen Schaden</a:t>
            </a:r>
            <a:endParaRPr dirty="0"/>
          </a:p>
          <a:p>
            <a:pPr>
              <a:buFont typeface="Wingdings"/>
              <a:buChar char="Ø"/>
              <a:defRPr/>
            </a:pPr>
            <a:r>
              <a:rPr lang="de-DE" dirty="0"/>
              <a:t> Hydraulische Leitfähigkeit herabgesetzt</a:t>
            </a:r>
            <a:endParaRPr dirty="0"/>
          </a:p>
          <a:p>
            <a:pPr>
              <a:buFont typeface="Wingdings"/>
              <a:buChar char="Ø"/>
              <a:defRPr/>
            </a:pPr>
            <a:r>
              <a:rPr lang="de-DE" dirty="0"/>
              <a:t> </a:t>
            </a:r>
            <a:r>
              <a:rPr lang="de-DE" dirty="0" err="1"/>
              <a:t>Wiedervernässung</a:t>
            </a:r>
            <a:r>
              <a:rPr lang="de-DE" dirty="0"/>
              <a:t> erschwert</a:t>
            </a:r>
            <a:endParaRPr dirty="0"/>
          </a:p>
          <a:p>
            <a:pPr>
              <a:buFont typeface="Wingdings"/>
              <a:buChar char="Ø"/>
              <a:defRPr/>
            </a:pPr>
            <a:r>
              <a:rPr lang="de-DE" dirty="0"/>
              <a:t> Höhere Verschlämmungsneigung</a:t>
            </a:r>
            <a:endParaRPr dirty="0"/>
          </a:p>
          <a:p>
            <a:pPr>
              <a:buFont typeface="Wingdings"/>
              <a:buChar char="Ø"/>
              <a:defRPr/>
            </a:pPr>
            <a:r>
              <a:rPr lang="de-DE" dirty="0"/>
              <a:t> Erosion</a:t>
            </a:r>
            <a:endParaRPr dirty="0"/>
          </a:p>
          <a:p>
            <a:pPr>
              <a:buFont typeface="Wingdings"/>
              <a:buChar char="Ø"/>
              <a:defRPr/>
            </a:pPr>
            <a:r>
              <a:rPr lang="de-DE" dirty="0"/>
              <a:t> Trockenheitsstress für Pflanzen</a:t>
            </a:r>
            <a:endParaRPr dirty="0"/>
          </a:p>
          <a:p>
            <a:pPr>
              <a:buFont typeface="Wingdings"/>
              <a:buChar char="Ø"/>
              <a:defRPr/>
            </a:pPr>
            <a:r>
              <a:rPr lang="de-DE" dirty="0"/>
              <a:t> </a:t>
            </a:r>
            <a:r>
              <a:rPr lang="de-DE" dirty="0" err="1"/>
              <a:t>Gefügeveränderung</a:t>
            </a:r>
            <a:endParaRPr lang="de-DE" dirty="0"/>
          </a:p>
          <a:p>
            <a:pPr>
              <a:buFont typeface="Wingdings"/>
              <a:buChar char="Ø"/>
              <a:defRPr/>
            </a:pPr>
            <a:r>
              <a:rPr lang="de-DE" dirty="0"/>
              <a:t> Reduzierte Nährstoffverfügbarkeit</a:t>
            </a:r>
            <a:endParaRPr dirty="0"/>
          </a:p>
          <a:p>
            <a:pPr>
              <a:buFont typeface="Wingdings"/>
              <a:buChar char="Ø"/>
              <a:defRPr/>
            </a:pPr>
            <a:r>
              <a:rPr lang="de-DE" dirty="0"/>
              <a:t> Schrumpfrisse bilden Gefahr von Feinstoffverlagerung</a:t>
            </a:r>
            <a:endParaRPr dirty="0"/>
          </a:p>
          <a:p>
            <a:pPr marL="0" indent="0">
              <a:buNone/>
              <a:defRPr/>
            </a:pPr>
            <a:endParaRPr lang="de-DE" dirty="0"/>
          </a:p>
          <a:p>
            <a:pPr marL="0" indent="0">
              <a:buNone/>
              <a:defRPr/>
            </a:pPr>
            <a:endParaRPr lang="de-DE" dirty="0"/>
          </a:p>
        </p:txBody>
      </p:sp>
      <p:sp>
        <p:nvSpPr>
          <p:cNvPr id="6" name="Rechteck 4"/>
          <p:cNvSpPr/>
          <p:nvPr/>
        </p:nvSpPr>
        <p:spPr bwMode="auto">
          <a:xfrm>
            <a:off x="9953050" y="4685034"/>
            <a:ext cx="1672253" cy="261610"/>
          </a:xfrm>
          <a:prstGeom prst="rect">
            <a:avLst/>
          </a:prstGeom>
        </p:spPr>
        <p:txBody>
          <a:bodyPr wrap="none">
            <a:spAutoFit/>
          </a:bodyPr>
          <a:lstStyle/>
          <a:p>
            <a:pPr algn="r">
              <a:defRPr/>
            </a:pPr>
            <a:r>
              <a:rPr lang="de-DE" sz="1100" dirty="0"/>
              <a:t>Trockener Boden, </a:t>
            </a:r>
            <a:r>
              <a:rPr lang="de-DE" sz="1100" dirty="0" err="1"/>
              <a:t>pixabay</a:t>
            </a:r>
            <a:endParaRPr lang="de-DE" sz="1100" dirty="0"/>
          </a:p>
        </p:txBody>
      </p:sp>
      <p:pic>
        <p:nvPicPr>
          <p:cNvPr id="7" name="Grafik 5"/>
          <p:cNvPicPr>
            <a:picLocks noChangeAspect="1"/>
          </p:cNvPicPr>
          <p:nvPr/>
        </p:nvPicPr>
        <p:blipFill>
          <a:blip r:embed="rId3"/>
          <a:stretch/>
        </p:blipFill>
        <p:spPr bwMode="auto">
          <a:xfrm>
            <a:off x="6978336" y="1591293"/>
            <a:ext cx="4644440" cy="30962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Boden im Klimawandel - Bodentemperatur</a:t>
            </a:r>
          </a:p>
        </p:txBody>
      </p:sp>
      <p:sp>
        <p:nvSpPr>
          <p:cNvPr id="5" name="Textfeld 3"/>
          <p:cNvSpPr>
            <a:spLocks/>
          </p:cNvSpPr>
          <p:nvPr/>
        </p:nvSpPr>
        <p:spPr bwMode="auto">
          <a:xfrm>
            <a:off x="1776084" y="5811176"/>
            <a:ext cx="8117216" cy="600164"/>
          </a:xfrm>
          <a:prstGeom prst="rect">
            <a:avLst/>
          </a:prstGeom>
          <a:noFill/>
          <a:ln>
            <a:noFill/>
          </a:ln>
        </p:spPr>
        <p:txBody>
          <a:bodyPr wrap="square">
            <a:spAutoFit/>
          </a:bodyPr>
          <a:lstStyle/>
          <a:p>
            <a:pPr>
              <a:defRPr/>
            </a:pPr>
            <a:r>
              <a:rPr lang="de-DE" sz="1100" baseline="30000" dirty="0"/>
              <a:t>7) </a:t>
            </a:r>
            <a:r>
              <a:rPr lang="de-DE" sz="1100" dirty="0">
                <a:ea typeface="ＭＳ Ｐゴシック"/>
              </a:rPr>
              <a:t>Links: nach MIESS 1968, zit. bei SCHEFFER / SCHACHTSCHABEL 2002, S. 258</a:t>
            </a:r>
            <a:endParaRPr dirty="0"/>
          </a:p>
          <a:p>
            <a:pPr>
              <a:defRPr/>
            </a:pPr>
            <a:r>
              <a:rPr lang="de-DE" sz="1100" dirty="0">
                <a:ea typeface="ＭＳ Ｐゴシック"/>
              </a:rPr>
              <a:t>Rechts: nach SCHMIDT &amp; LEYST in GEIGER 1961, zit. bei SCHEFFER / SCHACHTSCHABEL 2002, S. 258</a:t>
            </a:r>
            <a:endParaRPr dirty="0"/>
          </a:p>
          <a:p>
            <a:pPr>
              <a:defRPr/>
            </a:pPr>
            <a:r>
              <a:rPr lang="de-DE" sz="1100" dirty="0">
                <a:ea typeface="ＭＳ Ｐゴシック"/>
              </a:rPr>
              <a:t>Neuzeichnung: Dieter </a:t>
            </a:r>
            <a:r>
              <a:rPr lang="de-DE" sz="1100" dirty="0" err="1">
                <a:ea typeface="ＭＳ Ｐゴシック"/>
              </a:rPr>
              <a:t>Kasang</a:t>
            </a:r>
            <a:endParaRPr lang="de-DE" sz="1100" dirty="0">
              <a:ea typeface="ＭＳ Ｐゴシック"/>
            </a:endParaRPr>
          </a:p>
        </p:txBody>
      </p:sp>
      <p:sp>
        <p:nvSpPr>
          <p:cNvPr id="6" name="Textfeld 2"/>
          <p:cNvSpPr>
            <a:spLocks/>
          </p:cNvSpPr>
          <p:nvPr/>
        </p:nvSpPr>
        <p:spPr bwMode="auto">
          <a:xfrm>
            <a:off x="912484" y="1283653"/>
            <a:ext cx="7768924" cy="830997"/>
          </a:xfrm>
          <a:prstGeom prst="rect">
            <a:avLst/>
          </a:prstGeom>
          <a:noFill/>
          <a:ln>
            <a:noFill/>
          </a:ln>
        </p:spPr>
        <p:txBody>
          <a:bodyPr wrap="square">
            <a:spAutoFit/>
          </a:bodyPr>
          <a:lstStyle>
            <a:lvl1pPr>
              <a:defRPr sz="2400">
                <a:solidFill>
                  <a:schemeClr val="tx1"/>
                </a:solidFill>
                <a:latin typeface="Arial"/>
                <a:ea typeface="ＭＳ Ｐゴシック"/>
              </a:defRPr>
            </a:lvl1pPr>
            <a:lvl2pPr marL="742950" indent="-285750">
              <a:defRPr sz="2400">
                <a:solidFill>
                  <a:schemeClr val="tx1"/>
                </a:solidFill>
                <a:latin typeface="Arial"/>
                <a:ea typeface="ＭＳ Ｐゴシック"/>
              </a:defRPr>
            </a:lvl2pPr>
            <a:lvl3pPr marL="1143000" indent="-228600">
              <a:defRPr sz="2400">
                <a:solidFill>
                  <a:schemeClr val="tx1"/>
                </a:solidFill>
                <a:latin typeface="Arial"/>
                <a:ea typeface="ＭＳ Ｐゴシック"/>
              </a:defRPr>
            </a:lvl3pPr>
            <a:lvl4pPr marL="1600200" indent="-228600">
              <a:defRPr sz="2400">
                <a:solidFill>
                  <a:schemeClr val="tx1"/>
                </a:solidFill>
                <a:latin typeface="Arial"/>
                <a:ea typeface="ＭＳ Ｐゴシック"/>
              </a:defRPr>
            </a:lvl4pPr>
            <a:lvl5pPr marL="2057400" indent="-228600">
              <a:defRPr sz="2400">
                <a:solidFill>
                  <a:schemeClr val="tx1"/>
                </a:solidFill>
                <a:latin typeface="Arial"/>
                <a:ea typeface="ＭＳ Ｐゴシック"/>
              </a:defRPr>
            </a:lvl5pPr>
            <a:lvl6pPr marL="2514600" indent="-228600" algn="ctr">
              <a:spcBef>
                <a:spcPts val="0"/>
              </a:spcBef>
              <a:spcAft>
                <a:spcPts val="0"/>
              </a:spcAft>
              <a:defRPr sz="2400">
                <a:solidFill>
                  <a:schemeClr val="tx1"/>
                </a:solidFill>
                <a:latin typeface="Arial"/>
                <a:ea typeface="ＭＳ Ｐゴシック"/>
              </a:defRPr>
            </a:lvl6pPr>
            <a:lvl7pPr marL="2971800" indent="-228600" algn="ctr">
              <a:spcBef>
                <a:spcPts val="0"/>
              </a:spcBef>
              <a:spcAft>
                <a:spcPts val="0"/>
              </a:spcAft>
              <a:defRPr sz="2400">
                <a:solidFill>
                  <a:schemeClr val="tx1"/>
                </a:solidFill>
                <a:latin typeface="Arial"/>
                <a:ea typeface="ＭＳ Ｐゴシック"/>
              </a:defRPr>
            </a:lvl7pPr>
            <a:lvl8pPr marL="3429000" indent="-228600" algn="ctr">
              <a:spcBef>
                <a:spcPts val="0"/>
              </a:spcBef>
              <a:spcAft>
                <a:spcPts val="0"/>
              </a:spcAft>
              <a:defRPr sz="2400">
                <a:solidFill>
                  <a:schemeClr val="tx1"/>
                </a:solidFill>
                <a:latin typeface="Arial"/>
                <a:ea typeface="ＭＳ Ｐゴシック"/>
              </a:defRPr>
            </a:lvl8pPr>
            <a:lvl9pPr marL="3886200" indent="-228600" algn="ctr">
              <a:spcBef>
                <a:spcPts val="0"/>
              </a:spcBef>
              <a:spcAft>
                <a:spcPts val="0"/>
              </a:spcAft>
              <a:defRPr sz="2400">
                <a:solidFill>
                  <a:schemeClr val="tx1"/>
                </a:solidFill>
                <a:latin typeface="Arial"/>
                <a:ea typeface="ＭＳ Ｐゴシック"/>
              </a:defRPr>
            </a:lvl9pPr>
          </a:lstStyle>
          <a:p>
            <a:pPr>
              <a:defRPr/>
            </a:pPr>
            <a:r>
              <a:rPr lang="de-DE" sz="2800">
                <a:latin typeface="+mn-lt"/>
              </a:rPr>
              <a:t>Temperatur in verschiedenen Bodentiefen</a:t>
            </a:r>
            <a:endParaRPr/>
          </a:p>
          <a:p>
            <a:pPr algn="l">
              <a:defRPr/>
            </a:pPr>
            <a:r>
              <a:rPr lang="de-DE" sz="2000">
                <a:latin typeface="+mn-lt"/>
              </a:rPr>
              <a:t>Innerhalb eines Tages (links) und eines Jahres (rechts) </a:t>
            </a:r>
            <a:endParaRPr/>
          </a:p>
        </p:txBody>
      </p:sp>
      <p:pic>
        <p:nvPicPr>
          <p:cNvPr id="7" name="Grafik 6"/>
          <p:cNvPicPr>
            <a:picLocks noChangeAspect="1"/>
          </p:cNvPicPr>
          <p:nvPr/>
        </p:nvPicPr>
        <p:blipFill>
          <a:blip r:embed="rId3"/>
          <a:stretch/>
        </p:blipFill>
        <p:spPr bwMode="auto">
          <a:xfrm>
            <a:off x="1828799" y="2267555"/>
            <a:ext cx="8525227" cy="3530921"/>
          </a:xfrm>
          <a:prstGeom prst="rect">
            <a:avLst/>
          </a:prstGeom>
          <a:ln>
            <a:solidFill>
              <a:schemeClr val="tx1"/>
            </a:solid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Humusabbau durch Temperaturveränderung</a:t>
            </a:r>
          </a:p>
        </p:txBody>
      </p:sp>
      <p:pic>
        <p:nvPicPr>
          <p:cNvPr id="5" name="Grafik 3"/>
          <p:cNvPicPr>
            <a:picLocks noChangeAspect="1"/>
          </p:cNvPicPr>
          <p:nvPr/>
        </p:nvPicPr>
        <p:blipFill>
          <a:blip r:embed="rId3"/>
          <a:stretch/>
        </p:blipFill>
        <p:spPr bwMode="auto">
          <a:xfrm>
            <a:off x="2342932" y="2133367"/>
            <a:ext cx="7724342" cy="4076511"/>
          </a:xfrm>
          <a:prstGeom prst="rect">
            <a:avLst/>
          </a:prstGeom>
        </p:spPr>
      </p:pic>
      <p:sp>
        <p:nvSpPr>
          <p:cNvPr id="6" name="Rechteck 4"/>
          <p:cNvSpPr/>
          <p:nvPr/>
        </p:nvSpPr>
        <p:spPr bwMode="auto">
          <a:xfrm>
            <a:off x="1547811" y="6396334"/>
            <a:ext cx="8624959" cy="274356"/>
          </a:xfrm>
          <a:prstGeom prst="rect">
            <a:avLst/>
          </a:prstGeom>
        </p:spPr>
        <p:txBody>
          <a:bodyPr wrap="square">
            <a:spAutoFit/>
          </a:bodyPr>
          <a:lstStyle/>
          <a:p>
            <a:pPr>
              <a:defRPr/>
            </a:pPr>
            <a:r>
              <a:rPr lang="de-DE" sz="1200">
                <a:solidFill>
                  <a:srgbClr val="000000"/>
                </a:solidFill>
              </a:rPr>
              <a:t>(Daten: Waldmann und Weinzierl 2014, Graphik nach Flaig 2020 ) </a:t>
            </a:r>
            <a:endParaRPr lang="de-DE" sz="3600"/>
          </a:p>
        </p:txBody>
      </p:sp>
      <p:sp>
        <p:nvSpPr>
          <p:cNvPr id="7" name="Rechteck 2"/>
          <p:cNvSpPr/>
          <p:nvPr/>
        </p:nvSpPr>
        <p:spPr bwMode="auto">
          <a:xfrm>
            <a:off x="1146463" y="1214839"/>
            <a:ext cx="10117280" cy="707886"/>
          </a:xfrm>
          <a:prstGeom prst="rect">
            <a:avLst/>
          </a:prstGeom>
        </p:spPr>
        <p:txBody>
          <a:bodyPr wrap="square">
            <a:spAutoFit/>
          </a:bodyPr>
          <a:lstStyle/>
          <a:p>
            <a:pPr>
              <a:defRPr/>
            </a:pPr>
            <a:r>
              <a:rPr lang="de-DE" sz="2000">
                <a:solidFill>
                  <a:srgbClr val="000000"/>
                </a:solidFill>
              </a:rPr>
              <a:t>Abschätzung der Corg-Vorräte der Böden Baden-Württembergs in den oberen 30 cm in t/ ha bei zunehmender Temperaturerhöhung </a:t>
            </a:r>
            <a:endParaRPr lang="de-DE" sz="20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Arbeitsauftrag</a:t>
            </a:r>
          </a:p>
        </p:txBody>
      </p:sp>
      <p:sp>
        <p:nvSpPr>
          <p:cNvPr id="5" name="Inhaltsplatzhalter 2"/>
          <p:cNvSpPr>
            <a:spLocks noGrp="1"/>
          </p:cNvSpPr>
          <p:nvPr>
            <p:ph idx="1"/>
          </p:nvPr>
        </p:nvSpPr>
        <p:spPr bwMode="auto"/>
        <p:txBody>
          <a:bodyPr/>
          <a:lstStyle/>
          <a:p>
            <a:pPr marL="0" indent="0">
              <a:buNone/>
              <a:defRPr/>
            </a:pPr>
            <a:r>
              <a:rPr lang="de-DE" dirty="0"/>
              <a:t>Welchen Gefahren ist der Boden durch den Klimawandel ausgesetzt?</a:t>
            </a:r>
            <a:endParaRPr dirty="0"/>
          </a:p>
          <a:p>
            <a:pPr marL="0" indent="0">
              <a:buNone/>
              <a:defRPr/>
            </a:pPr>
            <a:r>
              <a:rPr lang="de-DE" dirty="0"/>
              <a:t>Lesen Sie den Fachartikel aufmerksam durch.</a:t>
            </a:r>
            <a:endParaRPr dirty="0"/>
          </a:p>
          <a:p>
            <a:pPr marL="0" indent="0">
              <a:buNone/>
              <a:defRPr/>
            </a:pPr>
            <a:r>
              <a:rPr lang="de-DE" dirty="0"/>
              <a:t>Bearbeiten Sie in Einzelarbeit:</a:t>
            </a:r>
            <a:endParaRPr dirty="0"/>
          </a:p>
          <a:p>
            <a:pPr>
              <a:defRPr/>
            </a:pPr>
            <a:r>
              <a:rPr lang="de-DE" dirty="0"/>
              <a:t>Mit welchen Anpassungsmaßnahmen kann die Anfälligkeit der Böden gegenüber den eben erarbeiteten Gefahren reduziert werden?</a:t>
            </a:r>
            <a:endParaRPr dirty="0"/>
          </a:p>
          <a:p>
            <a:pPr>
              <a:defRPr/>
            </a:pPr>
            <a:r>
              <a:rPr lang="de-DE" dirty="0"/>
              <a:t>Welche Gefährdungen für Böden durch den Klimawandel konnten Sie aus dem Artikel erfahren?</a:t>
            </a:r>
            <a:endParaRPr dirty="0"/>
          </a:p>
          <a:p>
            <a:pPr>
              <a:defRPr/>
            </a:pPr>
            <a:r>
              <a:rPr lang="de-DE" dirty="0"/>
              <a:t>Halten Sie Ihre Ergebnisse stichpunktartig fest und stellen Sie sie im Anschluss den Mitschülerinnen und Mitschülern vor (z.B. Banknachbar*in).</a:t>
            </a:r>
            <a:endParaRPr dirty="0"/>
          </a:p>
          <a:p>
            <a:pPr>
              <a:defRPr/>
            </a:pPr>
            <a:endParaRPr lang="de-DE"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sz="3200" dirty="0"/>
              <a:t>Gründe für nachhaltige Anpassungsmaßnahmen im Ackerbau</a:t>
            </a:r>
          </a:p>
        </p:txBody>
      </p:sp>
      <p:sp>
        <p:nvSpPr>
          <p:cNvPr id="5" name="Inhaltsplatzhalter 2"/>
          <p:cNvSpPr>
            <a:spLocks noGrp="1"/>
          </p:cNvSpPr>
          <p:nvPr>
            <p:ph idx="1"/>
          </p:nvPr>
        </p:nvSpPr>
        <p:spPr bwMode="auto"/>
        <p:txBody>
          <a:bodyPr/>
          <a:lstStyle/>
          <a:p>
            <a:pPr>
              <a:spcAft>
                <a:spcPts val="600"/>
              </a:spcAft>
              <a:buFont typeface="Wingdings"/>
              <a:buChar char="Ø"/>
              <a:defRPr/>
            </a:pPr>
            <a:r>
              <a:rPr lang="en-GB" b="1" dirty="0">
                <a:cs typeface="Arial"/>
              </a:rPr>
              <a:t> </a:t>
            </a:r>
            <a:r>
              <a:rPr lang="en-GB" b="1" dirty="0" err="1">
                <a:cs typeface="Arial"/>
              </a:rPr>
              <a:t>Verbesserung</a:t>
            </a:r>
            <a:r>
              <a:rPr lang="en-GB" b="1" dirty="0">
                <a:cs typeface="Arial"/>
              </a:rPr>
              <a:t> der </a:t>
            </a:r>
            <a:r>
              <a:rPr lang="en-GB" b="1" dirty="0" err="1">
                <a:cs typeface="Arial"/>
              </a:rPr>
              <a:t>Bodenstruktur</a:t>
            </a:r>
            <a:r>
              <a:rPr lang="en-GB" b="1" dirty="0">
                <a:cs typeface="Arial"/>
              </a:rPr>
              <a:t> </a:t>
            </a:r>
            <a:r>
              <a:rPr lang="en-GB" b="1" dirty="0" err="1">
                <a:cs typeface="Arial"/>
              </a:rPr>
              <a:t>führt</a:t>
            </a:r>
            <a:r>
              <a:rPr lang="en-GB" b="1" dirty="0">
                <a:cs typeface="Arial"/>
              </a:rPr>
              <a:t> </a:t>
            </a:r>
            <a:r>
              <a:rPr lang="en-GB" b="1" dirty="0" err="1">
                <a:cs typeface="Arial"/>
              </a:rPr>
              <a:t>zu</a:t>
            </a:r>
            <a:r>
              <a:rPr lang="en-GB" dirty="0">
                <a:cs typeface="Arial"/>
              </a:rPr>
              <a:t>:</a:t>
            </a:r>
            <a:endParaRPr dirty="0"/>
          </a:p>
        </p:txBody>
      </p:sp>
      <p:pic>
        <p:nvPicPr>
          <p:cNvPr id="6" name="Grafik 5">
            <a:extLst>
              <a:ext uri="{FF2B5EF4-FFF2-40B4-BE49-F238E27FC236}">
                <a16:creationId xmlns:a16="http://schemas.microsoft.com/office/drawing/2014/main" id="{F92EF5E4-8FA3-4E32-9B10-3277099CB123}"/>
              </a:ext>
            </a:extLst>
          </p:cNvPr>
          <p:cNvPicPr>
            <a:picLocks noChangeAspect="1"/>
          </p:cNvPicPr>
          <p:nvPr/>
        </p:nvPicPr>
        <p:blipFill>
          <a:blip r:embed="rId3"/>
          <a:stretch>
            <a:fillRect/>
          </a:stretch>
        </p:blipFill>
        <p:spPr bwMode="auto">
          <a:xfrm>
            <a:off x="4727848" y="3019871"/>
            <a:ext cx="2375089" cy="2375089"/>
          </a:xfrm>
          <a:prstGeom prst="rect">
            <a:avLst/>
          </a:prstGeom>
        </p:spPr>
      </p:pic>
      <p:sp>
        <p:nvSpPr>
          <p:cNvPr id="7" name="Textfeld 6">
            <a:extLst>
              <a:ext uri="{FF2B5EF4-FFF2-40B4-BE49-F238E27FC236}">
                <a16:creationId xmlns:a16="http://schemas.microsoft.com/office/drawing/2014/main" id="{CF31C8F4-B710-4EE2-A2AD-9C5B4706878A}"/>
              </a:ext>
            </a:extLst>
          </p:cNvPr>
          <p:cNvSpPr txBox="1"/>
          <p:nvPr/>
        </p:nvSpPr>
        <p:spPr bwMode="auto">
          <a:xfrm>
            <a:off x="6239825" y="5018892"/>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814371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sz="3200"/>
              <a:t>Gründe für Nachhaltige Anpassungsmaßnahmen im Ackerbau</a:t>
            </a:r>
          </a:p>
        </p:txBody>
      </p:sp>
      <p:sp>
        <p:nvSpPr>
          <p:cNvPr id="5" name="Inhaltsplatzhalter 2"/>
          <p:cNvSpPr>
            <a:spLocks noGrp="1"/>
          </p:cNvSpPr>
          <p:nvPr>
            <p:ph idx="1"/>
          </p:nvPr>
        </p:nvSpPr>
        <p:spPr bwMode="auto"/>
        <p:txBody>
          <a:bodyPr/>
          <a:lstStyle/>
          <a:p>
            <a:pPr>
              <a:spcAft>
                <a:spcPts val="600"/>
              </a:spcAft>
              <a:buFont typeface="Wingdings"/>
              <a:buChar char="Ø"/>
              <a:defRPr/>
            </a:pPr>
            <a:r>
              <a:rPr lang="en-GB" b="1" dirty="0">
                <a:cs typeface="Arial"/>
              </a:rPr>
              <a:t> </a:t>
            </a:r>
            <a:r>
              <a:rPr lang="en-GB" b="1" dirty="0" err="1">
                <a:cs typeface="Arial"/>
              </a:rPr>
              <a:t>Verbesserung</a:t>
            </a:r>
            <a:r>
              <a:rPr lang="en-GB" b="1" dirty="0">
                <a:cs typeface="Arial"/>
              </a:rPr>
              <a:t> der </a:t>
            </a:r>
            <a:r>
              <a:rPr lang="en-GB" b="1" dirty="0" err="1">
                <a:cs typeface="Arial"/>
              </a:rPr>
              <a:t>Bodenstruktur</a:t>
            </a:r>
            <a:r>
              <a:rPr lang="en-GB" b="1" dirty="0">
                <a:cs typeface="Arial"/>
              </a:rPr>
              <a:t> </a:t>
            </a:r>
            <a:r>
              <a:rPr lang="en-GB" b="1" dirty="0" err="1">
                <a:cs typeface="Arial"/>
              </a:rPr>
              <a:t>führt</a:t>
            </a:r>
            <a:r>
              <a:rPr lang="en-GB" b="1" dirty="0">
                <a:cs typeface="Arial"/>
              </a:rPr>
              <a:t> </a:t>
            </a:r>
            <a:r>
              <a:rPr lang="en-GB" b="1" dirty="0" err="1">
                <a:cs typeface="Arial"/>
              </a:rPr>
              <a:t>zu</a:t>
            </a:r>
            <a:r>
              <a:rPr lang="en-GB" dirty="0">
                <a:cs typeface="Arial"/>
              </a:rPr>
              <a:t>:</a:t>
            </a:r>
            <a:endParaRPr dirty="0"/>
          </a:p>
          <a:p>
            <a:pPr marL="808038" lvl="1" indent="-342900">
              <a:spcAft>
                <a:spcPts val="600"/>
              </a:spcAft>
              <a:buFont typeface="Courier New"/>
              <a:buChar char="o"/>
              <a:defRPr/>
            </a:pPr>
            <a:r>
              <a:rPr lang="en-GB" dirty="0" err="1">
                <a:cs typeface="Arial"/>
              </a:rPr>
              <a:t>Bessere</a:t>
            </a:r>
            <a:r>
              <a:rPr lang="en-GB" dirty="0">
                <a:cs typeface="Arial"/>
              </a:rPr>
              <a:t> und </a:t>
            </a:r>
            <a:r>
              <a:rPr lang="en-GB" dirty="0" err="1">
                <a:cs typeface="Arial"/>
              </a:rPr>
              <a:t>schnellere</a:t>
            </a:r>
            <a:r>
              <a:rPr lang="en-GB" dirty="0">
                <a:cs typeface="Arial"/>
              </a:rPr>
              <a:t> </a:t>
            </a:r>
            <a:r>
              <a:rPr lang="en-GB" dirty="0" err="1">
                <a:cs typeface="Arial"/>
              </a:rPr>
              <a:t>Wasserinfiltration</a:t>
            </a:r>
            <a:endParaRPr lang="en-GB" dirty="0">
              <a:cs typeface="Arial"/>
            </a:endParaRPr>
          </a:p>
          <a:p>
            <a:pPr marL="808038" lvl="1" indent="-342900">
              <a:spcAft>
                <a:spcPts val="600"/>
              </a:spcAft>
              <a:buFont typeface="Courier New"/>
              <a:buChar char="o"/>
              <a:defRPr/>
            </a:pPr>
            <a:r>
              <a:rPr lang="en-GB" dirty="0" err="1">
                <a:cs typeface="Arial"/>
              </a:rPr>
              <a:t>Geringere</a:t>
            </a:r>
            <a:r>
              <a:rPr lang="en-GB" dirty="0">
                <a:cs typeface="Arial"/>
              </a:rPr>
              <a:t> </a:t>
            </a:r>
            <a:r>
              <a:rPr lang="en-GB" dirty="0" err="1">
                <a:cs typeface="Arial"/>
              </a:rPr>
              <a:t>Verschlämmungsneigung</a:t>
            </a:r>
            <a:endParaRPr lang="en-GB" dirty="0">
              <a:cs typeface="Arial"/>
            </a:endParaRPr>
          </a:p>
          <a:p>
            <a:pPr marL="808038" lvl="1" indent="-342900">
              <a:spcAft>
                <a:spcPts val="600"/>
              </a:spcAft>
              <a:buFont typeface="Courier New"/>
              <a:buChar char="o"/>
              <a:defRPr/>
            </a:pPr>
            <a:r>
              <a:rPr lang="en-GB" dirty="0" err="1">
                <a:cs typeface="Arial"/>
              </a:rPr>
              <a:t>Höhere</a:t>
            </a:r>
            <a:r>
              <a:rPr lang="en-GB" dirty="0">
                <a:cs typeface="Arial"/>
              </a:rPr>
              <a:t> </a:t>
            </a:r>
            <a:r>
              <a:rPr lang="en-GB" dirty="0" err="1">
                <a:cs typeface="Arial"/>
              </a:rPr>
              <a:t>Wasserspeicherfähigkeit</a:t>
            </a:r>
            <a:endParaRPr lang="en-GB" dirty="0">
              <a:cs typeface="Arial"/>
            </a:endParaRPr>
          </a:p>
          <a:p>
            <a:pPr marL="808038" lvl="1" indent="-342900">
              <a:spcAft>
                <a:spcPts val="600"/>
              </a:spcAft>
              <a:buFont typeface="Courier New"/>
              <a:buChar char="o"/>
              <a:defRPr/>
            </a:pPr>
            <a:r>
              <a:rPr lang="en-GB" dirty="0" err="1">
                <a:cs typeface="Arial"/>
              </a:rPr>
              <a:t>Höhere</a:t>
            </a:r>
            <a:r>
              <a:rPr lang="en-GB" dirty="0">
                <a:cs typeface="Arial"/>
              </a:rPr>
              <a:t> </a:t>
            </a:r>
            <a:r>
              <a:rPr lang="en-GB" dirty="0" err="1">
                <a:cs typeface="Arial"/>
              </a:rPr>
              <a:t>biologische</a:t>
            </a:r>
            <a:r>
              <a:rPr lang="en-GB" dirty="0">
                <a:cs typeface="Arial"/>
              </a:rPr>
              <a:t> </a:t>
            </a:r>
            <a:r>
              <a:rPr lang="en-GB" dirty="0" err="1">
                <a:cs typeface="Arial"/>
              </a:rPr>
              <a:t>Aktivität</a:t>
            </a:r>
            <a:endParaRPr lang="en-GB" dirty="0">
              <a:cs typeface="Arial"/>
            </a:endParaRPr>
          </a:p>
          <a:p>
            <a:pPr marL="808038" lvl="1" indent="-342900">
              <a:spcAft>
                <a:spcPts val="600"/>
              </a:spcAft>
              <a:buFont typeface="Courier New"/>
              <a:buChar char="o"/>
              <a:defRPr/>
            </a:pPr>
            <a:r>
              <a:rPr lang="en-GB" dirty="0" err="1">
                <a:cs typeface="Arial"/>
              </a:rPr>
              <a:t>Erosionsminderung</a:t>
            </a:r>
            <a:endParaRPr lang="en-GB" dirty="0">
              <a:cs typeface="Arial"/>
            </a:endParaRPr>
          </a:p>
          <a:p>
            <a:pPr marL="808038" lvl="1" indent="-342900">
              <a:spcAft>
                <a:spcPts val="600"/>
              </a:spcAft>
              <a:buFont typeface="Courier New"/>
              <a:buChar char="o"/>
              <a:defRPr/>
            </a:pPr>
            <a:r>
              <a:rPr lang="en-GB" dirty="0" err="1">
                <a:cs typeface="Arial"/>
              </a:rPr>
              <a:t>Höhere</a:t>
            </a:r>
            <a:r>
              <a:rPr lang="en-GB" dirty="0">
                <a:cs typeface="Arial"/>
              </a:rPr>
              <a:t> </a:t>
            </a:r>
            <a:r>
              <a:rPr lang="en-GB" dirty="0" err="1">
                <a:cs typeface="Arial"/>
              </a:rPr>
              <a:t>Tragfähigkeit</a:t>
            </a:r>
            <a:r>
              <a:rPr lang="en-GB" dirty="0">
                <a:cs typeface="Arial"/>
              </a:rPr>
              <a:t>, </a:t>
            </a:r>
            <a:r>
              <a:rPr lang="en-GB" dirty="0" err="1">
                <a:cs typeface="Arial"/>
              </a:rPr>
              <a:t>geringe</a:t>
            </a:r>
            <a:r>
              <a:rPr lang="en-GB" dirty="0">
                <a:cs typeface="Arial"/>
              </a:rPr>
              <a:t> </a:t>
            </a:r>
            <a:r>
              <a:rPr lang="en-GB" dirty="0" err="1">
                <a:cs typeface="Arial"/>
              </a:rPr>
              <a:t>Verdichtungsgefahr</a:t>
            </a:r>
            <a:endParaRPr lang="en-GB" dirty="0">
              <a:cs typeface="Arial"/>
            </a:endParaRPr>
          </a:p>
          <a:p>
            <a:pPr marL="0" lvl="1" indent="0">
              <a:spcAft>
                <a:spcPts val="600"/>
              </a:spcAft>
              <a:buNone/>
              <a:defRPr/>
            </a:pPr>
            <a:endParaRPr lang="en-GB" dirty="0">
              <a:cs typeface="Arial"/>
            </a:endParaRPr>
          </a:p>
          <a:p>
            <a:pPr marL="0" lvl="1" indent="0">
              <a:spcAft>
                <a:spcPts val="600"/>
              </a:spcAft>
              <a:buNone/>
              <a:defRPr/>
            </a:pPr>
            <a:r>
              <a:rPr lang="en-GB" dirty="0">
                <a:cs typeface="Arial"/>
              </a:rPr>
              <a:t>-&gt; </a:t>
            </a:r>
            <a:r>
              <a:rPr lang="en-GB" dirty="0" err="1">
                <a:cs typeface="Arial"/>
              </a:rPr>
              <a:t>verbesserter</a:t>
            </a:r>
            <a:r>
              <a:rPr lang="en-GB" dirty="0">
                <a:cs typeface="Arial"/>
              </a:rPr>
              <a:t> Schutz </a:t>
            </a:r>
            <a:r>
              <a:rPr lang="en-GB" dirty="0" err="1">
                <a:cs typeface="Arial"/>
              </a:rPr>
              <a:t>bei</a:t>
            </a:r>
            <a:r>
              <a:rPr lang="en-GB" dirty="0">
                <a:cs typeface="Arial"/>
              </a:rPr>
              <a:t> </a:t>
            </a:r>
            <a:r>
              <a:rPr lang="en-GB" dirty="0" err="1">
                <a:cs typeface="Arial"/>
              </a:rPr>
              <a:t>Extremwettersituationen</a:t>
            </a:r>
            <a:r>
              <a:rPr lang="en-GB" dirty="0">
                <a:cs typeface="Arial"/>
              </a:rPr>
              <a:t> und </a:t>
            </a:r>
            <a:r>
              <a:rPr lang="en-GB" dirty="0" err="1">
                <a:cs typeface="Arial"/>
              </a:rPr>
              <a:t>Trockenheit</a:t>
            </a:r>
            <a:endParaRPr lang="en-GB" dirty="0">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pic>
        <p:nvPicPr>
          <p:cNvPr id="8" name="Grafik 7">
            <a:extLst>
              <a:ext uri="{FF2B5EF4-FFF2-40B4-BE49-F238E27FC236}">
                <a16:creationId xmlns:a16="http://schemas.microsoft.com/office/drawing/2014/main" id="{9B8F7FCF-0A4E-4C5B-9FDE-3A9B147172CF}"/>
              </a:ext>
            </a:extLst>
          </p:cNvPr>
          <p:cNvPicPr>
            <a:picLocks noChangeAspect="1"/>
          </p:cNvPicPr>
          <p:nvPr/>
        </p:nvPicPr>
        <p:blipFill>
          <a:blip r:embed="rId3"/>
          <a:stretch>
            <a:fillRect/>
          </a:stretch>
        </p:blipFill>
        <p:spPr bwMode="auto">
          <a:xfrm>
            <a:off x="4836256" y="3019871"/>
            <a:ext cx="2375089" cy="2375089"/>
          </a:xfrm>
          <a:prstGeom prst="rect">
            <a:avLst/>
          </a:prstGeom>
        </p:spPr>
      </p:pic>
      <p:sp>
        <p:nvSpPr>
          <p:cNvPr id="9" name="Textfeld 8">
            <a:extLst>
              <a:ext uri="{FF2B5EF4-FFF2-40B4-BE49-F238E27FC236}">
                <a16:creationId xmlns:a16="http://schemas.microsoft.com/office/drawing/2014/main" id="{472A611D-ED50-4FBD-89AB-54423DE4BD2D}"/>
              </a:ext>
            </a:extLst>
          </p:cNvPr>
          <p:cNvSpPr txBox="1"/>
          <p:nvPr/>
        </p:nvSpPr>
        <p:spPr bwMode="auto">
          <a:xfrm>
            <a:off x="6384032" y="5013176"/>
            <a:ext cx="623889" cy="261610"/>
          </a:xfrm>
          <a:prstGeom prst="rect">
            <a:avLst/>
          </a:prstGeom>
          <a:noFill/>
        </p:spPr>
        <p:txBody>
          <a:bodyPr wrap="none" rtlCol="0">
            <a:spAutoFit/>
          </a:bodyPr>
          <a:lstStyle/>
          <a:p>
            <a:r>
              <a:rPr lang="de-DE" sz="1100" dirty="0" err="1"/>
              <a:t>pixabay</a:t>
            </a:r>
            <a:endParaRPr lang="de-DE" sz="1100" dirty="0"/>
          </a:p>
        </p:txBody>
      </p:sp>
      <p:sp>
        <p:nvSpPr>
          <p:cNvPr id="2" name="Rechteck 1">
            <a:extLst>
              <a:ext uri="{FF2B5EF4-FFF2-40B4-BE49-F238E27FC236}">
                <a16:creationId xmlns:a16="http://schemas.microsoft.com/office/drawing/2014/main" id="{DBEF127E-BAFF-4EBF-B3AD-A492A021812E}"/>
              </a:ext>
            </a:extLst>
          </p:cNvPr>
          <p:cNvSpPr/>
          <p:nvPr/>
        </p:nvSpPr>
        <p:spPr>
          <a:xfrm>
            <a:off x="1403296" y="1694986"/>
            <a:ext cx="9938320" cy="954107"/>
          </a:xfrm>
          <a:prstGeom prst="rect">
            <a:avLst/>
          </a:prstGeom>
        </p:spPr>
        <p:txBody>
          <a:bodyPr wrap="square">
            <a:spAutoFit/>
          </a:bodyPr>
          <a:lstStyle/>
          <a:p>
            <a:pPr lvl="0" algn="ctr">
              <a:defRPr/>
            </a:pPr>
            <a:r>
              <a:rPr lang="de-DE" sz="2800" i="1" dirty="0">
                <a:latin typeface="Arial"/>
              </a:rPr>
              <a:t>Welche Maßnahmen führen zur Verbesserung der Bodenstruktur?</a:t>
            </a:r>
          </a:p>
        </p:txBody>
      </p:sp>
    </p:spTree>
    <p:extLst>
      <p:ext uri="{BB962C8B-B14F-4D97-AF65-F5344CB8AC3E}">
        <p14:creationId xmlns:p14="http://schemas.microsoft.com/office/powerpoint/2010/main" val="22964121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sp>
        <p:nvSpPr>
          <p:cNvPr id="5" name="Inhaltsplatzhalter 2"/>
          <p:cNvSpPr>
            <a:spLocks noGrp="1"/>
          </p:cNvSpPr>
          <p:nvPr>
            <p:ph idx="1"/>
          </p:nvPr>
        </p:nvSpPr>
        <p:spPr bwMode="auto"/>
        <p:txBody>
          <a:bodyPr/>
          <a:lstStyle/>
          <a:p>
            <a:pPr>
              <a:lnSpc>
                <a:spcPct val="104999"/>
              </a:lnSpc>
              <a:spcAft>
                <a:spcPts val="600"/>
              </a:spcAft>
              <a:buFont typeface="Wingdings"/>
              <a:buChar char="Ø"/>
              <a:defRPr/>
            </a:pPr>
            <a:r>
              <a:rPr lang="en-GB" sz="2600" b="1" dirty="0">
                <a:cs typeface="Arial"/>
              </a:rPr>
              <a:t> </a:t>
            </a:r>
            <a:r>
              <a:rPr lang="en-GB" sz="2600" b="1" dirty="0" err="1">
                <a:cs typeface="Arial"/>
              </a:rPr>
              <a:t>Verbesserung</a:t>
            </a:r>
            <a:r>
              <a:rPr lang="en-GB" sz="2600" b="1" dirty="0">
                <a:cs typeface="Arial"/>
              </a:rPr>
              <a:t> der </a:t>
            </a:r>
            <a:r>
              <a:rPr lang="en-GB" sz="2600" b="1" dirty="0" err="1">
                <a:cs typeface="Arial"/>
              </a:rPr>
              <a:t>Bodenstruktur</a:t>
            </a:r>
            <a:r>
              <a:rPr lang="en-GB" sz="2600" b="1" dirty="0">
                <a:cs typeface="Arial"/>
              </a:rPr>
              <a:t> </a:t>
            </a:r>
            <a:r>
              <a:rPr lang="en-GB" sz="2600" b="1" dirty="0" err="1">
                <a:cs typeface="Arial"/>
              </a:rPr>
              <a:t>durch</a:t>
            </a:r>
            <a:r>
              <a:rPr lang="en-GB" sz="2600" dirty="0">
                <a:cs typeface="Arial"/>
              </a:rPr>
              <a:t>:</a:t>
            </a:r>
            <a:endParaRPr sz="2600" dirty="0"/>
          </a:p>
          <a:p>
            <a:pPr marL="808038" lvl="1" indent="-342900">
              <a:lnSpc>
                <a:spcPct val="80000"/>
              </a:lnSpc>
              <a:spcAft>
                <a:spcPts val="600"/>
              </a:spcAft>
              <a:buFont typeface="Courier New"/>
              <a:buChar char="o"/>
              <a:defRPr/>
            </a:pPr>
            <a:r>
              <a:rPr lang="en-GB" sz="2200" dirty="0" err="1">
                <a:cs typeface="Arial"/>
              </a:rPr>
              <a:t>Kalkung</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Organische</a:t>
            </a:r>
            <a:r>
              <a:rPr lang="en-GB" sz="2200" dirty="0">
                <a:cs typeface="Arial"/>
              </a:rPr>
              <a:t> </a:t>
            </a:r>
            <a:r>
              <a:rPr lang="en-GB" sz="2200" dirty="0" err="1">
                <a:cs typeface="Arial"/>
              </a:rPr>
              <a:t>Düngung</a:t>
            </a:r>
            <a:r>
              <a:rPr lang="en-GB" sz="2200" dirty="0">
                <a:cs typeface="Arial"/>
              </a:rPr>
              <a:t>, </a:t>
            </a:r>
            <a:r>
              <a:rPr lang="en-GB" sz="2200" dirty="0" err="1">
                <a:cs typeface="Arial"/>
              </a:rPr>
              <a:t>Kompostgaben</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Vielseitige</a:t>
            </a:r>
            <a:r>
              <a:rPr lang="en-GB" sz="2200" dirty="0">
                <a:cs typeface="Arial"/>
              </a:rPr>
              <a:t> </a:t>
            </a:r>
            <a:r>
              <a:rPr lang="en-GB" sz="2200" dirty="0" err="1">
                <a:cs typeface="Arial"/>
              </a:rPr>
              <a:t>Zwischenfruchtmischungen</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Vielseitige</a:t>
            </a:r>
            <a:r>
              <a:rPr lang="en-GB" sz="2200" dirty="0">
                <a:cs typeface="Arial"/>
              </a:rPr>
              <a:t> </a:t>
            </a:r>
            <a:r>
              <a:rPr lang="en-GB" sz="2200" dirty="0" err="1">
                <a:cs typeface="Arial"/>
              </a:rPr>
              <a:t>Fruchtfolge</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Untersaaten</a:t>
            </a:r>
            <a:r>
              <a:rPr lang="en-GB" sz="2200" dirty="0">
                <a:cs typeface="Arial"/>
              </a:rPr>
              <a:t>, </a:t>
            </a:r>
            <a:r>
              <a:rPr lang="en-GB" sz="2200" dirty="0" err="1">
                <a:cs typeface="Arial"/>
              </a:rPr>
              <a:t>Gemenge</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Ganzjährige</a:t>
            </a:r>
            <a:r>
              <a:rPr lang="en-GB" sz="2200" dirty="0">
                <a:cs typeface="Arial"/>
              </a:rPr>
              <a:t> </a:t>
            </a:r>
            <a:r>
              <a:rPr lang="en-GB" sz="2200" dirty="0" err="1">
                <a:cs typeface="Arial"/>
              </a:rPr>
              <a:t>Bodenbedeckung</a:t>
            </a:r>
            <a:r>
              <a:rPr lang="en-GB" sz="2200" dirty="0">
                <a:cs typeface="Arial"/>
              </a:rPr>
              <a:t> (Mulch, </a:t>
            </a:r>
            <a:r>
              <a:rPr lang="en-GB" sz="2200" dirty="0" err="1">
                <a:cs typeface="Arial"/>
              </a:rPr>
              <a:t>Bewuchs</a:t>
            </a:r>
            <a:r>
              <a:rPr lang="en-GB" sz="2200" dirty="0">
                <a:cs typeface="Arial"/>
              </a:rPr>
              <a:t>)</a:t>
            </a:r>
          </a:p>
          <a:p>
            <a:pPr marL="808038" lvl="1" indent="-342900">
              <a:lnSpc>
                <a:spcPct val="80000"/>
              </a:lnSpc>
              <a:spcAft>
                <a:spcPts val="600"/>
              </a:spcAft>
              <a:buFont typeface="Courier New"/>
              <a:buChar char="o"/>
              <a:defRPr/>
            </a:pPr>
            <a:r>
              <a:rPr lang="en-GB" sz="2200" dirty="0" err="1">
                <a:cs typeface="Arial"/>
              </a:rPr>
              <a:t>Leguminosenanbau</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Reduzierte</a:t>
            </a:r>
            <a:r>
              <a:rPr lang="en-GB" sz="2200" dirty="0">
                <a:cs typeface="Arial"/>
              </a:rPr>
              <a:t> </a:t>
            </a:r>
            <a:r>
              <a:rPr lang="en-GB" sz="2200" dirty="0" err="1">
                <a:cs typeface="Arial"/>
              </a:rPr>
              <a:t>Bodenbearbeitung</a:t>
            </a:r>
            <a:r>
              <a:rPr lang="en-GB" sz="2200" dirty="0">
                <a:cs typeface="Arial"/>
              </a:rPr>
              <a:t>, </a:t>
            </a:r>
            <a:r>
              <a:rPr lang="en-GB" sz="2200" dirty="0" err="1">
                <a:cs typeface="Arial"/>
              </a:rPr>
              <a:t>Mulchsaat</a:t>
            </a:r>
            <a:r>
              <a:rPr lang="en-GB" sz="2200" dirty="0">
                <a:cs typeface="Arial"/>
              </a:rPr>
              <a:t>, </a:t>
            </a:r>
            <a:r>
              <a:rPr lang="en-GB" sz="2200" dirty="0" err="1">
                <a:cs typeface="Arial"/>
              </a:rPr>
              <a:t>geringere</a:t>
            </a:r>
            <a:r>
              <a:rPr lang="en-GB" sz="2200" dirty="0">
                <a:cs typeface="Arial"/>
              </a:rPr>
              <a:t> </a:t>
            </a:r>
            <a:r>
              <a:rPr lang="en-GB" sz="2200" dirty="0" err="1">
                <a:cs typeface="Arial"/>
              </a:rPr>
              <a:t>Pflugtiefe</a:t>
            </a:r>
            <a:endParaRPr lang="en-GB" sz="2200" dirty="0">
              <a:cs typeface="Arial"/>
            </a:endParaRPr>
          </a:p>
          <a:p>
            <a:pPr marL="808038" lvl="1" indent="-342900">
              <a:lnSpc>
                <a:spcPct val="80000"/>
              </a:lnSpc>
              <a:spcAft>
                <a:spcPts val="600"/>
              </a:spcAft>
              <a:buFont typeface="Courier New"/>
              <a:buChar char="o"/>
              <a:defRPr/>
            </a:pPr>
            <a:r>
              <a:rPr lang="en-GB" sz="2200" dirty="0" err="1">
                <a:cs typeface="Arial"/>
              </a:rPr>
              <a:t>Möglicherweise</a:t>
            </a:r>
            <a:r>
              <a:rPr lang="en-GB" sz="2200" dirty="0">
                <a:cs typeface="Arial"/>
              </a:rPr>
              <a:t> </a:t>
            </a:r>
            <a:r>
              <a:rPr lang="en-GB" sz="2200" dirty="0" err="1">
                <a:cs typeface="Arial"/>
              </a:rPr>
              <a:t>Flächenrotte</a:t>
            </a:r>
            <a:r>
              <a:rPr lang="en-GB" sz="2200" dirty="0">
                <a:cs typeface="Arial"/>
              </a:rPr>
              <a:t> </a:t>
            </a:r>
          </a:p>
          <a:p>
            <a:pPr marL="808038" lvl="1" indent="-342900">
              <a:lnSpc>
                <a:spcPct val="80000"/>
              </a:lnSpc>
              <a:spcAft>
                <a:spcPts val="600"/>
              </a:spcAft>
              <a:buFont typeface="Courier New"/>
              <a:buChar char="o"/>
              <a:defRPr/>
            </a:pPr>
            <a:r>
              <a:rPr lang="en-GB" sz="2200" dirty="0" err="1">
                <a:cs typeface="Arial"/>
              </a:rPr>
              <a:t>Anpassung</a:t>
            </a:r>
            <a:r>
              <a:rPr lang="en-GB" sz="2200" dirty="0">
                <a:cs typeface="Arial"/>
              </a:rPr>
              <a:t> des </a:t>
            </a:r>
            <a:r>
              <a:rPr lang="en-GB" sz="2200" dirty="0" err="1">
                <a:cs typeface="Arial"/>
              </a:rPr>
              <a:t>Reifendrucks</a:t>
            </a:r>
            <a:r>
              <a:rPr lang="en-GB" sz="2200" dirty="0">
                <a:cs typeface="Arial"/>
              </a:rPr>
              <a:t>, </a:t>
            </a:r>
            <a:r>
              <a:rPr lang="en-GB" sz="2200" dirty="0" err="1">
                <a:cs typeface="Arial"/>
              </a:rPr>
              <a:t>Befahrbarkeit</a:t>
            </a:r>
            <a:r>
              <a:rPr lang="en-GB" sz="2200" dirty="0">
                <a:cs typeface="Arial"/>
              </a:rPr>
              <a:t> </a:t>
            </a:r>
            <a:r>
              <a:rPr lang="en-GB" sz="2200" dirty="0" err="1">
                <a:cs typeface="Arial"/>
              </a:rPr>
              <a:t>beachten</a:t>
            </a:r>
            <a:endParaRPr lang="en-GB" sz="1900" dirty="0">
              <a:cs typeface="Arial"/>
            </a:endParaRPr>
          </a:p>
          <a:p>
            <a:pPr>
              <a:lnSpc>
                <a:spcPct val="80000"/>
              </a:lnSpc>
              <a:defRPr/>
            </a:pPr>
            <a:endParaRPr lang="de-DE" sz="2600" dirty="0"/>
          </a:p>
        </p:txBody>
      </p:sp>
      <p:pic>
        <p:nvPicPr>
          <p:cNvPr id="6" name="Grafik 3"/>
          <p:cNvPicPr>
            <a:picLocks noChangeAspect="1"/>
          </p:cNvPicPr>
          <p:nvPr/>
        </p:nvPicPr>
        <p:blipFill>
          <a:blip r:embed="rId3"/>
          <a:stretch/>
        </p:blipFill>
        <p:spPr bwMode="auto">
          <a:xfrm>
            <a:off x="8544272" y="1700808"/>
            <a:ext cx="2594492" cy="1942473"/>
          </a:xfrm>
          <a:prstGeom prst="rect">
            <a:avLst/>
          </a:prstGeom>
        </p:spPr>
      </p:pic>
      <p:sp>
        <p:nvSpPr>
          <p:cNvPr id="7" name="Textfeld 4"/>
          <p:cNvSpPr>
            <a:spLocks/>
          </p:cNvSpPr>
          <p:nvPr/>
        </p:nvSpPr>
        <p:spPr bwMode="auto">
          <a:xfrm>
            <a:off x="8544272" y="3643281"/>
            <a:ext cx="2665284" cy="261610"/>
          </a:xfrm>
          <a:prstGeom prst="rect">
            <a:avLst/>
          </a:prstGeom>
          <a:noFill/>
        </p:spPr>
        <p:txBody>
          <a:bodyPr wrap="square" rtlCol="0">
            <a:spAutoFit/>
          </a:bodyPr>
          <a:lstStyle/>
          <a:p>
            <a:pPr>
              <a:defRPr/>
            </a:pPr>
            <a:r>
              <a:rPr lang="de-DE" sz="1100" dirty="0">
                <a:cs typeface="Arial"/>
              </a:rPr>
              <a:t>Untersaat in Weizen, </a:t>
            </a:r>
            <a:r>
              <a:rPr lang="de-DE" sz="1100" dirty="0" err="1">
                <a:cs typeface="Arial"/>
              </a:rPr>
              <a:t>AgriAdapt</a:t>
            </a:r>
            <a:endParaRPr lang="de-DE" dirty="0">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sp>
        <p:nvSpPr>
          <p:cNvPr id="5" name="Inhaltsplatzhalter 2"/>
          <p:cNvSpPr>
            <a:spLocks noGrp="1"/>
          </p:cNvSpPr>
          <p:nvPr>
            <p:ph idx="1"/>
          </p:nvPr>
        </p:nvSpPr>
        <p:spPr bwMode="auto">
          <a:xfrm>
            <a:off x="838200" y="1463040"/>
            <a:ext cx="10515600" cy="4961511"/>
          </a:xfrm>
        </p:spPr>
        <p:txBody>
          <a:bodyPr/>
          <a:lstStyle/>
          <a:p>
            <a:pPr>
              <a:lnSpc>
                <a:spcPct val="104999"/>
              </a:lnSpc>
              <a:spcAft>
                <a:spcPts val="1200"/>
              </a:spcAft>
              <a:buFont typeface="Wingdings"/>
              <a:buChar char="Ø"/>
              <a:defRPr/>
            </a:pPr>
            <a:r>
              <a:rPr lang="en-GB" sz="2600" b="1" dirty="0">
                <a:cs typeface="Arial"/>
              </a:rPr>
              <a:t> </a:t>
            </a:r>
            <a:r>
              <a:rPr lang="en-GB" sz="2600" b="1" dirty="0" err="1">
                <a:cs typeface="Arial"/>
              </a:rPr>
              <a:t>Vorteile</a:t>
            </a:r>
            <a:r>
              <a:rPr lang="en-GB" sz="2600" b="1" dirty="0">
                <a:cs typeface="Arial"/>
              </a:rPr>
              <a:t> </a:t>
            </a:r>
            <a:r>
              <a:rPr lang="en-GB" sz="2600" b="1" dirty="0" err="1">
                <a:cs typeface="Arial"/>
              </a:rPr>
              <a:t>Untersaat</a:t>
            </a:r>
            <a:r>
              <a:rPr lang="en-GB" sz="2600" dirty="0">
                <a:cs typeface="Arial"/>
              </a:rPr>
              <a:t>:</a:t>
            </a:r>
            <a:endParaRPr sz="2600" dirty="0"/>
          </a:p>
          <a:p>
            <a:pPr marL="808038" lvl="1" indent="-342900">
              <a:lnSpc>
                <a:spcPct val="80000"/>
              </a:lnSpc>
              <a:spcAft>
                <a:spcPts val="600"/>
              </a:spcAft>
              <a:buFont typeface="Courier New"/>
              <a:buChar char="o"/>
              <a:defRPr/>
            </a:pPr>
            <a:r>
              <a:rPr lang="de-DE" sz="2200" dirty="0">
                <a:cs typeface="Arial"/>
              </a:rPr>
              <a:t>Boden durchwurzeln</a:t>
            </a:r>
            <a:endParaRPr sz="2200" dirty="0"/>
          </a:p>
          <a:p>
            <a:pPr marL="808038" lvl="1" indent="-342900">
              <a:lnSpc>
                <a:spcPct val="80000"/>
              </a:lnSpc>
              <a:spcAft>
                <a:spcPts val="600"/>
              </a:spcAft>
              <a:buFont typeface="Courier New"/>
              <a:buChar char="o"/>
              <a:defRPr/>
            </a:pPr>
            <a:r>
              <a:rPr lang="de-DE" sz="2200" dirty="0">
                <a:cs typeface="Arial"/>
              </a:rPr>
              <a:t>Stickstoff binden</a:t>
            </a:r>
            <a:endParaRPr sz="2200" dirty="0"/>
          </a:p>
          <a:p>
            <a:pPr marL="808038" lvl="1" indent="-342900">
              <a:lnSpc>
                <a:spcPct val="80000"/>
              </a:lnSpc>
              <a:spcAft>
                <a:spcPts val="600"/>
              </a:spcAft>
              <a:buFont typeface="Courier New"/>
              <a:buChar char="o"/>
              <a:defRPr/>
            </a:pPr>
            <a:r>
              <a:rPr lang="de-DE" sz="2200" dirty="0">
                <a:cs typeface="Arial"/>
              </a:rPr>
              <a:t>Regenwürmer füttern</a:t>
            </a:r>
            <a:endParaRPr sz="2200" dirty="0"/>
          </a:p>
          <a:p>
            <a:pPr marL="808038" lvl="1" indent="-342900">
              <a:lnSpc>
                <a:spcPct val="80000"/>
              </a:lnSpc>
              <a:spcAft>
                <a:spcPts val="600"/>
              </a:spcAft>
              <a:buFont typeface="Courier New"/>
              <a:buChar char="o"/>
              <a:defRPr/>
            </a:pPr>
            <a:r>
              <a:rPr lang="de-DE" sz="2200" dirty="0">
                <a:cs typeface="Arial"/>
              </a:rPr>
              <a:t>Wasser auf dem Feld halten</a:t>
            </a:r>
            <a:endParaRPr sz="2200" dirty="0"/>
          </a:p>
          <a:p>
            <a:pPr marL="808038" lvl="1" indent="-342900">
              <a:lnSpc>
                <a:spcPct val="80000"/>
              </a:lnSpc>
              <a:spcAft>
                <a:spcPts val="600"/>
              </a:spcAft>
              <a:buFont typeface="Courier New"/>
              <a:buChar char="o"/>
              <a:defRPr/>
            </a:pPr>
            <a:r>
              <a:rPr lang="de-DE" sz="2200" dirty="0">
                <a:cs typeface="Arial"/>
              </a:rPr>
              <a:t>Unproduktive Verdunstung vermindern</a:t>
            </a:r>
          </a:p>
          <a:p>
            <a:pPr marL="808038" lvl="1" indent="-342900">
              <a:lnSpc>
                <a:spcPct val="80000"/>
              </a:lnSpc>
              <a:spcAft>
                <a:spcPts val="600"/>
              </a:spcAft>
              <a:buFont typeface="Courier New"/>
              <a:buChar char="o"/>
              <a:defRPr/>
            </a:pPr>
            <a:r>
              <a:rPr lang="de-DE" sz="2200" dirty="0">
                <a:cs typeface="Arial"/>
              </a:rPr>
              <a:t>Befahrbarkeit verbessern</a:t>
            </a:r>
            <a:endParaRPr sz="2200" dirty="0"/>
          </a:p>
          <a:p>
            <a:pPr marL="808038" lvl="1" indent="-342900">
              <a:lnSpc>
                <a:spcPct val="80000"/>
              </a:lnSpc>
              <a:spcAft>
                <a:spcPts val="600"/>
              </a:spcAft>
              <a:buFont typeface="Courier New"/>
              <a:buChar char="o"/>
              <a:defRPr/>
            </a:pPr>
            <a:r>
              <a:rPr lang="de-DE" sz="2200" dirty="0">
                <a:cs typeface="Arial"/>
              </a:rPr>
              <a:t>Boden bedeckt halten</a:t>
            </a:r>
            <a:endParaRPr sz="2200" dirty="0"/>
          </a:p>
          <a:p>
            <a:pPr marL="808038" lvl="1" indent="-342900">
              <a:lnSpc>
                <a:spcPct val="80000"/>
              </a:lnSpc>
              <a:spcAft>
                <a:spcPts val="600"/>
              </a:spcAft>
              <a:buFont typeface="Courier New"/>
              <a:buChar char="o"/>
              <a:defRPr/>
            </a:pPr>
            <a:r>
              <a:rPr lang="de-DE" sz="2200" dirty="0">
                <a:cs typeface="Arial"/>
              </a:rPr>
              <a:t>Auflockerung der Fruchtfolge</a:t>
            </a:r>
            <a:endParaRPr sz="2200" dirty="0"/>
          </a:p>
          <a:p>
            <a:pPr marL="808038" lvl="1" indent="-342900">
              <a:lnSpc>
                <a:spcPct val="80000"/>
              </a:lnSpc>
              <a:spcAft>
                <a:spcPts val="600"/>
              </a:spcAft>
              <a:buFont typeface="Courier New"/>
              <a:buChar char="o"/>
              <a:defRPr/>
            </a:pPr>
            <a:r>
              <a:rPr lang="de-DE" sz="2200" dirty="0">
                <a:cs typeface="Arial"/>
              </a:rPr>
              <a:t>Futternutzung möglich</a:t>
            </a:r>
            <a:endParaRPr sz="2200" dirty="0"/>
          </a:p>
          <a:p>
            <a:pPr marL="808038" lvl="1" indent="-342900">
              <a:lnSpc>
                <a:spcPct val="80000"/>
              </a:lnSpc>
              <a:spcAft>
                <a:spcPts val="600"/>
              </a:spcAft>
              <a:buFont typeface="Courier New"/>
              <a:buChar char="o"/>
              <a:defRPr/>
            </a:pPr>
            <a:r>
              <a:rPr lang="de-DE" sz="2200" dirty="0" err="1">
                <a:cs typeface="Arial"/>
              </a:rPr>
              <a:t>Greening</a:t>
            </a:r>
            <a:r>
              <a:rPr lang="de-DE" sz="2200" dirty="0">
                <a:cs typeface="Arial"/>
              </a:rPr>
              <a:t>-Vorgaben</a:t>
            </a:r>
            <a:endParaRPr sz="2200" dirty="0"/>
          </a:p>
          <a:p>
            <a:pPr>
              <a:lnSpc>
                <a:spcPct val="80000"/>
              </a:lnSpc>
              <a:defRPr/>
            </a:pPr>
            <a:endParaRPr lang="de-DE" sz="2600" dirty="0"/>
          </a:p>
        </p:txBody>
      </p:sp>
      <p:pic>
        <p:nvPicPr>
          <p:cNvPr id="11" name="Grafik 3">
            <a:extLst>
              <a:ext uri="{FF2B5EF4-FFF2-40B4-BE49-F238E27FC236}">
                <a16:creationId xmlns:a16="http://schemas.microsoft.com/office/drawing/2014/main" id="{61E7FF38-88D3-438A-80F7-71406057CFF2}"/>
              </a:ext>
            </a:extLst>
          </p:cNvPr>
          <p:cNvPicPr>
            <a:picLocks noChangeAspect="1"/>
          </p:cNvPicPr>
          <p:nvPr/>
        </p:nvPicPr>
        <p:blipFill>
          <a:blip r:embed="rId3"/>
          <a:stretch/>
        </p:blipFill>
        <p:spPr bwMode="auto">
          <a:xfrm>
            <a:off x="8544272" y="1700808"/>
            <a:ext cx="2594492" cy="1942473"/>
          </a:xfrm>
          <a:prstGeom prst="rect">
            <a:avLst/>
          </a:prstGeom>
        </p:spPr>
      </p:pic>
      <p:sp>
        <p:nvSpPr>
          <p:cNvPr id="12" name="Textfeld 4">
            <a:extLst>
              <a:ext uri="{FF2B5EF4-FFF2-40B4-BE49-F238E27FC236}">
                <a16:creationId xmlns:a16="http://schemas.microsoft.com/office/drawing/2014/main" id="{2FDE72A4-ABCE-4CFD-894D-70E90DD9A0F2}"/>
              </a:ext>
            </a:extLst>
          </p:cNvPr>
          <p:cNvSpPr>
            <a:spLocks/>
          </p:cNvSpPr>
          <p:nvPr/>
        </p:nvSpPr>
        <p:spPr bwMode="auto">
          <a:xfrm>
            <a:off x="8544272" y="3643281"/>
            <a:ext cx="2665284" cy="261610"/>
          </a:xfrm>
          <a:prstGeom prst="rect">
            <a:avLst/>
          </a:prstGeom>
          <a:noFill/>
        </p:spPr>
        <p:txBody>
          <a:bodyPr wrap="square" rtlCol="0">
            <a:spAutoFit/>
          </a:bodyPr>
          <a:lstStyle/>
          <a:p>
            <a:pPr>
              <a:defRPr/>
            </a:pPr>
            <a:r>
              <a:rPr lang="de-DE" sz="1100" dirty="0">
                <a:cs typeface="Arial"/>
              </a:rPr>
              <a:t>Untersaat in Weizen, </a:t>
            </a:r>
            <a:r>
              <a:rPr lang="de-DE" sz="1100" dirty="0" err="1">
                <a:cs typeface="Arial"/>
              </a:rPr>
              <a:t>AgriAdapt</a:t>
            </a:r>
            <a:endParaRPr lang="de-DE" dirty="0">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B9091C-7128-4ACF-9F33-0FE49097BAA3}"/>
              </a:ext>
            </a:extLst>
          </p:cNvPr>
          <p:cNvSpPr>
            <a:spLocks noGrp="1"/>
          </p:cNvSpPr>
          <p:nvPr>
            <p:ph type="title"/>
          </p:nvPr>
        </p:nvSpPr>
        <p:spPr/>
        <p:txBody>
          <a:bodyPr/>
          <a:lstStyle/>
          <a:p>
            <a:r>
              <a:rPr lang="de-DE" dirty="0"/>
              <a:t>Nachhaltige Anpassungsmaßnahmen im Ackerbau</a:t>
            </a:r>
          </a:p>
        </p:txBody>
      </p:sp>
      <p:sp>
        <p:nvSpPr>
          <p:cNvPr id="3" name="Inhaltsplatzhalter 2">
            <a:extLst>
              <a:ext uri="{FF2B5EF4-FFF2-40B4-BE49-F238E27FC236}">
                <a16:creationId xmlns:a16="http://schemas.microsoft.com/office/drawing/2014/main" id="{809F809F-2244-4428-A748-573DAAB19A6B}"/>
              </a:ext>
            </a:extLst>
          </p:cNvPr>
          <p:cNvSpPr>
            <a:spLocks noGrp="1"/>
          </p:cNvSpPr>
          <p:nvPr>
            <p:ph idx="1"/>
          </p:nvPr>
        </p:nvSpPr>
        <p:spPr/>
        <p:txBody>
          <a:bodyPr/>
          <a:lstStyle/>
          <a:p>
            <a:pPr marL="0" indent="0">
              <a:buNone/>
            </a:pPr>
            <a:r>
              <a:rPr lang="de-DE" dirty="0"/>
              <a:t>Vorteile diversifizierter Zwischenfruchtmischungen</a:t>
            </a:r>
          </a:p>
        </p:txBody>
      </p:sp>
      <p:pic>
        <p:nvPicPr>
          <p:cNvPr id="4" name="Grafik 3">
            <a:extLst>
              <a:ext uri="{FF2B5EF4-FFF2-40B4-BE49-F238E27FC236}">
                <a16:creationId xmlns:a16="http://schemas.microsoft.com/office/drawing/2014/main" id="{47D9E5C2-D4F8-49B5-8A49-69E7B4C673E7}"/>
              </a:ext>
            </a:extLst>
          </p:cNvPr>
          <p:cNvPicPr>
            <a:picLocks noChangeAspect="1"/>
          </p:cNvPicPr>
          <p:nvPr/>
        </p:nvPicPr>
        <p:blipFill>
          <a:blip r:embed="rId3"/>
          <a:stretch>
            <a:fillRect/>
          </a:stretch>
        </p:blipFill>
        <p:spPr>
          <a:xfrm>
            <a:off x="983432" y="2348880"/>
            <a:ext cx="10225136" cy="3248351"/>
          </a:xfrm>
          <a:prstGeom prst="rect">
            <a:avLst/>
          </a:prstGeom>
        </p:spPr>
      </p:pic>
    </p:spTree>
    <p:extLst>
      <p:ext uri="{BB962C8B-B14F-4D97-AF65-F5344CB8AC3E}">
        <p14:creationId xmlns:p14="http://schemas.microsoft.com/office/powerpoint/2010/main" val="3631282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Niederschlagssummen</a:t>
            </a:r>
            <a:endParaRPr/>
          </a:p>
        </p:txBody>
      </p:sp>
      <p:grpSp>
        <p:nvGrpSpPr>
          <p:cNvPr id="5" name="Gruppieren 3"/>
          <p:cNvGrpSpPr/>
          <p:nvPr/>
        </p:nvGrpSpPr>
        <p:grpSpPr bwMode="auto">
          <a:xfrm>
            <a:off x="1477059" y="1039090"/>
            <a:ext cx="9237882" cy="5310085"/>
            <a:chOff x="218088" y="417221"/>
            <a:chExt cx="9999596" cy="5685038"/>
          </a:xfrm>
        </p:grpSpPr>
        <p:pic>
          <p:nvPicPr>
            <p:cNvPr id="6" name="Grafik 4"/>
            <p:cNvPicPr>
              <a:picLocks noChangeAspect="1"/>
            </p:cNvPicPr>
            <p:nvPr/>
          </p:nvPicPr>
          <p:blipFill>
            <a:blip r:embed="rId3"/>
            <a:stretch/>
          </p:blipFill>
          <p:spPr bwMode="auto">
            <a:xfrm>
              <a:off x="218088" y="451945"/>
              <a:ext cx="5057208" cy="2844000"/>
            </a:xfrm>
            <a:prstGeom prst="rect">
              <a:avLst/>
            </a:prstGeom>
          </p:spPr>
        </p:pic>
        <p:pic>
          <p:nvPicPr>
            <p:cNvPr id="7" name="Grafik 5"/>
            <p:cNvPicPr>
              <a:picLocks noChangeAspect="1"/>
            </p:cNvPicPr>
            <p:nvPr/>
          </p:nvPicPr>
          <p:blipFill>
            <a:blip r:embed="rId4"/>
            <a:stretch/>
          </p:blipFill>
          <p:spPr bwMode="auto">
            <a:xfrm>
              <a:off x="5160476" y="417221"/>
              <a:ext cx="5057208" cy="2844000"/>
            </a:xfrm>
            <a:prstGeom prst="rect">
              <a:avLst/>
            </a:prstGeom>
          </p:spPr>
        </p:pic>
        <p:pic>
          <p:nvPicPr>
            <p:cNvPr id="8" name="Grafik 6"/>
            <p:cNvPicPr>
              <a:picLocks noChangeAspect="1"/>
            </p:cNvPicPr>
            <p:nvPr/>
          </p:nvPicPr>
          <p:blipFill>
            <a:blip r:embed="rId5"/>
            <a:stretch/>
          </p:blipFill>
          <p:spPr bwMode="auto">
            <a:xfrm>
              <a:off x="218088" y="3294259"/>
              <a:ext cx="4993194" cy="2808000"/>
            </a:xfrm>
            <a:prstGeom prst="rect">
              <a:avLst/>
            </a:prstGeom>
          </p:spPr>
        </p:pic>
        <p:pic>
          <p:nvPicPr>
            <p:cNvPr id="9" name="Grafik 7"/>
            <p:cNvPicPr>
              <a:picLocks noChangeAspect="1"/>
            </p:cNvPicPr>
            <p:nvPr/>
          </p:nvPicPr>
          <p:blipFill>
            <a:blip r:embed="rId6"/>
            <a:stretch/>
          </p:blipFill>
          <p:spPr bwMode="auto">
            <a:xfrm>
              <a:off x="5160476" y="3294259"/>
              <a:ext cx="4993194" cy="2808000"/>
            </a:xfrm>
            <a:prstGeom prst="rect">
              <a:avLst/>
            </a:prstGeom>
          </p:spPr>
        </p:pic>
      </p:grpSp>
      <p:cxnSp>
        <p:nvCxnSpPr>
          <p:cNvPr id="10" name="Gerader Verbinder 16"/>
          <p:cNvCxnSpPr>
            <a:cxnSpLocks/>
          </p:cNvCxnSpPr>
          <p:nvPr/>
        </p:nvCxnSpPr>
        <p:spPr bwMode="auto">
          <a:xfrm>
            <a:off x="7738145" y="1342042"/>
            <a:ext cx="896700" cy="632231"/>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cxnSp>
        <p:nvCxnSpPr>
          <p:cNvPr id="11" name="Gerader Verbinder 17"/>
          <p:cNvCxnSpPr>
            <a:cxnSpLocks/>
          </p:cNvCxnSpPr>
          <p:nvPr/>
        </p:nvCxnSpPr>
        <p:spPr bwMode="auto">
          <a:xfrm>
            <a:off x="7529802" y="4270437"/>
            <a:ext cx="884328" cy="571727"/>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sp>
        <p:nvSpPr>
          <p:cNvPr id="12" name="Textfeld 18"/>
          <p:cNvSpPr>
            <a:spLocks/>
          </p:cNvSpPr>
          <p:nvPr/>
        </p:nvSpPr>
        <p:spPr bwMode="auto">
          <a:xfrm>
            <a:off x="6389701" y="3844296"/>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ansteigende lineare Tendenz</a:t>
            </a:r>
            <a:endParaRPr lang="de-DE" sz="1400">
              <a:solidFill>
                <a:srgbClr val="C00000"/>
              </a:solidFill>
              <a:ea typeface="+mj-ea"/>
              <a:cs typeface="+mj-cs"/>
            </a:endParaRPr>
          </a:p>
        </p:txBody>
      </p:sp>
      <p:sp>
        <p:nvSpPr>
          <p:cNvPr id="13" name="Textfeld 19"/>
          <p:cNvSpPr>
            <a:spLocks/>
          </p:cNvSpPr>
          <p:nvPr/>
        </p:nvSpPr>
        <p:spPr bwMode="auto">
          <a:xfrm>
            <a:off x="6476039" y="901870"/>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le</a:t>
            </a:r>
            <a:r>
              <a:rPr lang="de-DE" sz="1400">
                <a:solidFill>
                  <a:srgbClr val="C00000"/>
                </a:solidFill>
                <a:ea typeface="+mj-ea"/>
                <a:cs typeface="+mj-cs"/>
              </a:rPr>
              <a:t>icht abnehmende Tendenz</a:t>
            </a:r>
            <a:endParaRPr/>
          </a:p>
        </p:txBody>
      </p:sp>
      <p:cxnSp>
        <p:nvCxnSpPr>
          <p:cNvPr id="14" name="Gerader Verbinder 20"/>
          <p:cNvCxnSpPr>
            <a:cxnSpLocks/>
          </p:cNvCxnSpPr>
          <p:nvPr/>
        </p:nvCxnSpPr>
        <p:spPr bwMode="auto">
          <a:xfrm>
            <a:off x="2680937" y="1418300"/>
            <a:ext cx="1130784" cy="694716"/>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cxnSp>
        <p:nvCxnSpPr>
          <p:cNvPr id="15" name="Gerader Verbinder 21"/>
          <p:cNvCxnSpPr>
            <a:cxnSpLocks/>
          </p:cNvCxnSpPr>
          <p:nvPr/>
        </p:nvCxnSpPr>
        <p:spPr bwMode="auto">
          <a:xfrm>
            <a:off x="2680937" y="4367512"/>
            <a:ext cx="983848" cy="564792"/>
          </a:xfrm>
          <a:prstGeom prst="line">
            <a:avLst/>
          </a:prstGeom>
          <a:noFill/>
          <a:ln w="25400" cap="flat">
            <a:solidFill>
              <a:srgbClr val="C00000"/>
            </a:solidFill>
            <a:prstDash val="solid"/>
            <a:round/>
          </a:ln>
        </p:spPr>
        <p:style>
          <a:lnRef idx="0">
            <a:srgbClr val="000000"/>
          </a:lnRef>
          <a:fillRef idx="0">
            <a:srgbClr val="000000"/>
          </a:fillRef>
          <a:effectRef idx="0">
            <a:srgbClr val="000000"/>
          </a:effectRef>
          <a:fontRef idx="none"/>
        </p:style>
      </p:cxnSp>
      <p:sp>
        <p:nvSpPr>
          <p:cNvPr id="16" name="Textfeld 22"/>
          <p:cNvSpPr>
            <a:spLocks/>
          </p:cNvSpPr>
          <p:nvPr/>
        </p:nvSpPr>
        <p:spPr bwMode="auto">
          <a:xfrm>
            <a:off x="1448235" y="1080434"/>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le</a:t>
            </a:r>
            <a:r>
              <a:rPr lang="de-DE" sz="1400">
                <a:solidFill>
                  <a:srgbClr val="C00000"/>
                </a:solidFill>
                <a:ea typeface="+mj-ea"/>
                <a:cs typeface="+mj-cs"/>
              </a:rPr>
              <a:t>icht ansteigende Tendenz</a:t>
            </a:r>
            <a:endParaRPr/>
          </a:p>
        </p:txBody>
      </p:sp>
      <p:sp>
        <p:nvSpPr>
          <p:cNvPr id="17" name="Textfeld 23"/>
          <p:cNvSpPr>
            <a:spLocks/>
          </p:cNvSpPr>
          <p:nvPr/>
        </p:nvSpPr>
        <p:spPr bwMode="auto">
          <a:xfrm>
            <a:off x="1754610" y="4063874"/>
            <a:ext cx="1724627" cy="523216"/>
          </a:xfrm>
          <a:prstGeom prst="rect">
            <a:avLst/>
          </a:prstGeom>
          <a:noFill/>
          <a:ln w="12700" cap="flat">
            <a:noFill/>
            <a:miter lim="400000"/>
          </a:ln>
        </p:spPr>
        <p:style>
          <a:lnRef idx="0">
            <a:srgbClr val="000000"/>
          </a:lnRef>
          <a:fillRef idx="0">
            <a:srgbClr val="000000"/>
          </a:fillRef>
          <a:effectRef idx="0">
            <a:srgbClr val="000000"/>
          </a:effectRef>
          <a:fontRef idx="none"/>
        </p:style>
        <p:txBody>
          <a:bodyPr rot="0" spcFirstLastPara="1" vertOverflow="overflow" horzOverflow="overflow" vert="horz" wrap="square" lIns="45718" tIns="45718" rIns="45718" bIns="45718" numCol="1" spcCol="38100" rtlCol="0" anchor="t">
            <a:spAutoFit/>
          </a:bodyPr>
          <a:lstStyle/>
          <a:p>
            <a:pPr>
              <a:defRPr/>
            </a:pPr>
            <a:r>
              <a:rPr lang="de-DE" sz="1400">
                <a:solidFill>
                  <a:srgbClr val="C00000"/>
                </a:solidFill>
              </a:rPr>
              <a:t>le</a:t>
            </a:r>
            <a:r>
              <a:rPr lang="de-DE" sz="1400">
                <a:solidFill>
                  <a:srgbClr val="C00000"/>
                </a:solidFill>
                <a:ea typeface="+mj-ea"/>
                <a:cs typeface="+mj-cs"/>
              </a:rPr>
              <a:t>icht ansteigende Tendenz</a:t>
            </a:r>
            <a:endParaRPr/>
          </a:p>
        </p:txBody>
      </p:sp>
      <p:sp>
        <p:nvSpPr>
          <p:cNvPr id="18" name="Rechteck 17">
            <a:extLst>
              <a:ext uri="{FF2B5EF4-FFF2-40B4-BE49-F238E27FC236}">
                <a16:creationId xmlns:a16="http://schemas.microsoft.com/office/drawing/2014/main" id="{A0717190-BFC5-41DF-81D0-0BB2CC632762}"/>
              </a:ext>
            </a:extLst>
          </p:cNvPr>
          <p:cNvSpPr>
            <a:spLocks noChangeArrowheads="1"/>
          </p:cNvSpPr>
          <p:nvPr/>
        </p:nvSpPr>
        <p:spPr bwMode="auto">
          <a:xfrm>
            <a:off x="1659041" y="6380034"/>
            <a:ext cx="4011488" cy="369332"/>
          </a:xfrm>
          <a:prstGeom prst="rect">
            <a:avLst/>
          </a:prstGeom>
          <a:noFill/>
          <a:ln>
            <a:noFill/>
          </a:ln>
        </p:spPr>
        <p:txBody>
          <a:bodyPr wrap="square">
            <a:spAutoFit/>
          </a:bodyPr>
          <a:lstStyle>
            <a:lvl1pPr>
              <a:defRPr>
                <a:solidFill>
                  <a:schemeClr val="tx1"/>
                </a:solidFill>
                <a:latin typeface="BakerSignet"/>
                <a:ea typeface="MS PGothic"/>
              </a:defRPr>
            </a:lvl1pPr>
            <a:lvl2pPr marL="742950" indent="-285750">
              <a:defRPr>
                <a:solidFill>
                  <a:schemeClr val="tx1"/>
                </a:solidFill>
                <a:latin typeface="BakerSignet"/>
                <a:ea typeface="MS PGothic"/>
              </a:defRPr>
            </a:lvl2pPr>
            <a:lvl3pPr marL="1143000" indent="-228600">
              <a:defRPr>
                <a:solidFill>
                  <a:schemeClr val="tx1"/>
                </a:solidFill>
                <a:latin typeface="BakerSignet"/>
                <a:ea typeface="MS PGothic"/>
              </a:defRPr>
            </a:lvl3pPr>
            <a:lvl4pPr marL="1600200" indent="-228600">
              <a:defRPr>
                <a:solidFill>
                  <a:schemeClr val="tx1"/>
                </a:solidFill>
                <a:latin typeface="BakerSignet"/>
                <a:ea typeface="MS PGothic"/>
              </a:defRPr>
            </a:lvl4pPr>
            <a:lvl5pPr marL="2057400" indent="-228600">
              <a:defRPr>
                <a:solidFill>
                  <a:schemeClr val="tx1"/>
                </a:solidFill>
                <a:latin typeface="BakerSignet"/>
                <a:ea typeface="MS PGothic"/>
              </a:defRPr>
            </a:lvl5pPr>
            <a:lvl6pPr marL="2514600" indent="-228600">
              <a:spcBef>
                <a:spcPts val="0"/>
              </a:spcBef>
              <a:spcAft>
                <a:spcPts val="0"/>
              </a:spcAft>
              <a:defRPr>
                <a:solidFill>
                  <a:schemeClr val="tx1"/>
                </a:solidFill>
                <a:latin typeface="BakerSignet"/>
                <a:ea typeface="MS PGothic"/>
              </a:defRPr>
            </a:lvl6pPr>
            <a:lvl7pPr marL="2971800" indent="-228600">
              <a:spcBef>
                <a:spcPts val="0"/>
              </a:spcBef>
              <a:spcAft>
                <a:spcPts val="0"/>
              </a:spcAft>
              <a:defRPr>
                <a:solidFill>
                  <a:schemeClr val="tx1"/>
                </a:solidFill>
                <a:latin typeface="BakerSignet"/>
                <a:ea typeface="MS PGothic"/>
              </a:defRPr>
            </a:lvl7pPr>
            <a:lvl8pPr marL="3429000" indent="-228600">
              <a:spcBef>
                <a:spcPts val="0"/>
              </a:spcBef>
              <a:spcAft>
                <a:spcPts val="0"/>
              </a:spcAft>
              <a:defRPr>
                <a:solidFill>
                  <a:schemeClr val="tx1"/>
                </a:solidFill>
                <a:latin typeface="BakerSignet"/>
                <a:ea typeface="MS PGothic"/>
              </a:defRPr>
            </a:lvl8pPr>
            <a:lvl9pPr marL="3886200" indent="-228600">
              <a:spcBef>
                <a:spcPts val="0"/>
              </a:spcBef>
              <a:spcAft>
                <a:spcPts val="0"/>
              </a:spcAft>
              <a:defRPr>
                <a:solidFill>
                  <a:schemeClr val="tx1"/>
                </a:solidFill>
                <a:latin typeface="BakerSignet"/>
                <a:ea typeface="MS PGothic"/>
              </a:defRPr>
            </a:lvl9pPr>
          </a:lstStyle>
          <a:p>
            <a:pPr>
              <a:defRPr/>
            </a:pPr>
            <a:r>
              <a:rPr lang="es-ES_tradnl" sz="900" i="1" dirty="0">
                <a:latin typeface="+mn-lt"/>
              </a:rPr>
              <a:t>Jahresniederschlagsumme seit 1881 in Deutschland; DWD</a:t>
            </a:r>
            <a:endParaRPr dirty="0"/>
          </a:p>
          <a:p>
            <a:pPr>
              <a:defRPr/>
            </a:pPr>
            <a:r>
              <a:rPr lang="de-DE" sz="900" i="1" dirty="0">
                <a:hlinkClick r:id="rId7"/>
              </a:rPr>
              <a:t>www.dwd.de/DE/leistungen/zeitreihen/zeitreihen.html</a:t>
            </a:r>
            <a:r>
              <a:rPr lang="de-DE" sz="900" i="1" dirty="0"/>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sp>
        <p:nvSpPr>
          <p:cNvPr id="5" name="Inhaltsplatzhalter 2"/>
          <p:cNvSpPr>
            <a:spLocks noGrp="1"/>
          </p:cNvSpPr>
          <p:nvPr>
            <p:ph idx="1"/>
          </p:nvPr>
        </p:nvSpPr>
        <p:spPr bwMode="auto"/>
        <p:txBody>
          <a:bodyPr/>
          <a:lstStyle/>
          <a:p>
            <a:pPr>
              <a:buFont typeface="Wingdings"/>
              <a:buChar char="Ø"/>
              <a:defRPr/>
            </a:pPr>
            <a:r>
              <a:rPr lang="de-DE" sz="3200" b="1" dirty="0"/>
              <a:t> Ganzjährige Bodenbedeckung</a:t>
            </a:r>
          </a:p>
          <a:p>
            <a:pPr marL="0" indent="0">
              <a:buNone/>
              <a:defRPr/>
            </a:pPr>
            <a:endParaRPr dirty="0"/>
          </a:p>
          <a:p>
            <a:pPr marL="808038" lvl="1" indent="-342900">
              <a:spcAft>
                <a:spcPts val="600"/>
              </a:spcAft>
              <a:buFont typeface="Courier New"/>
              <a:buChar char="o"/>
              <a:defRPr/>
            </a:pPr>
            <a:r>
              <a:rPr lang="de-DE" dirty="0">
                <a:cs typeface="Arial"/>
              </a:rPr>
              <a:t>Durch </a:t>
            </a:r>
            <a:r>
              <a:rPr lang="de-DE" dirty="0" err="1">
                <a:cs typeface="Arial"/>
              </a:rPr>
              <a:t>Mulchauflage</a:t>
            </a:r>
            <a:r>
              <a:rPr lang="de-DE" dirty="0">
                <a:cs typeface="Arial"/>
              </a:rPr>
              <a:t>, Zwischenfrucht, Untersaat, mehrjährige Futterkulturen</a:t>
            </a:r>
            <a:endParaRPr dirty="0"/>
          </a:p>
          <a:p>
            <a:pPr marL="808038" lvl="1" indent="-342900">
              <a:spcAft>
                <a:spcPts val="600"/>
              </a:spcAft>
              <a:buFont typeface="Courier New"/>
              <a:buChar char="o"/>
              <a:defRPr/>
            </a:pPr>
            <a:r>
              <a:rPr lang="de-DE" dirty="0">
                <a:cs typeface="Arial"/>
              </a:rPr>
              <a:t>Mulch- bzw. Direktsaat</a:t>
            </a:r>
            <a:endParaRPr dirty="0"/>
          </a:p>
          <a:p>
            <a:pPr marL="808038" lvl="1" indent="-342900">
              <a:spcAft>
                <a:spcPts val="600"/>
              </a:spcAft>
              <a:buFont typeface="Courier New"/>
              <a:buChar char="o"/>
              <a:defRPr/>
            </a:pPr>
            <a:r>
              <a:rPr lang="de-DE" dirty="0">
                <a:cs typeface="Arial"/>
              </a:rPr>
              <a:t>Aktives Bodenleben</a:t>
            </a:r>
            <a:endParaRPr dirty="0"/>
          </a:p>
          <a:p>
            <a:pPr marL="808038" lvl="1" indent="-342900">
              <a:spcAft>
                <a:spcPts val="600"/>
              </a:spcAft>
              <a:buFont typeface="Courier New"/>
              <a:buChar char="o"/>
              <a:defRPr/>
            </a:pPr>
            <a:r>
              <a:rPr lang="de-DE" dirty="0">
                <a:cs typeface="Arial"/>
              </a:rPr>
              <a:t>Gute Bodenstruktur</a:t>
            </a:r>
            <a:endParaRPr dirty="0"/>
          </a:p>
          <a:p>
            <a:pPr marL="808038" lvl="1" indent="-342900">
              <a:spcAft>
                <a:spcPts val="600"/>
              </a:spcAft>
              <a:buFont typeface="Courier New"/>
              <a:buChar char="o"/>
              <a:defRPr/>
            </a:pPr>
            <a:r>
              <a:rPr lang="de-DE" dirty="0">
                <a:cs typeface="Arial"/>
              </a:rPr>
              <a:t>Verminderte Nährstoffauswaschung</a:t>
            </a:r>
            <a:endParaRPr dirty="0"/>
          </a:p>
          <a:p>
            <a:pPr marL="808038" lvl="1" indent="-342900">
              <a:spcAft>
                <a:spcPts val="600"/>
              </a:spcAft>
              <a:buFont typeface="Courier New"/>
              <a:buChar char="o"/>
              <a:defRPr/>
            </a:pPr>
            <a:r>
              <a:rPr lang="de-DE" dirty="0">
                <a:cs typeface="Arial"/>
              </a:rPr>
              <a:t>Reduzierte Erosion</a:t>
            </a:r>
            <a:endParaRPr dirty="0"/>
          </a:p>
          <a:p>
            <a:pPr marL="808038" lvl="1" indent="-342900">
              <a:spcAft>
                <a:spcPts val="600"/>
              </a:spcAft>
              <a:buFont typeface="Courier New"/>
              <a:buChar char="o"/>
              <a:defRPr/>
            </a:pPr>
            <a:r>
              <a:rPr lang="de-DE" dirty="0">
                <a:cs typeface="Arial"/>
              </a:rPr>
              <a:t>Erhöhte CO2-Bindung über Humusaufbau</a:t>
            </a:r>
          </a:p>
          <a:p>
            <a:pPr>
              <a:defRPr/>
            </a:pPr>
            <a:endParaRPr lang="de-DE" dirty="0"/>
          </a:p>
          <a:p>
            <a:pPr>
              <a:defRPr/>
            </a:pPr>
            <a:endParaRPr lang="de-DE"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 </a:t>
            </a:r>
          </a:p>
        </p:txBody>
      </p:sp>
      <p:sp>
        <p:nvSpPr>
          <p:cNvPr id="5" name="Inhaltsplatzhalter 2"/>
          <p:cNvSpPr>
            <a:spLocks noGrp="1"/>
          </p:cNvSpPr>
          <p:nvPr>
            <p:ph idx="1"/>
          </p:nvPr>
        </p:nvSpPr>
        <p:spPr bwMode="auto"/>
        <p:txBody>
          <a:bodyPr/>
          <a:lstStyle/>
          <a:p>
            <a:pPr>
              <a:buFont typeface="Wingdings"/>
              <a:buChar char="Ø"/>
              <a:defRPr/>
            </a:pPr>
            <a:r>
              <a:rPr lang="de-DE" sz="3200" b="1" dirty="0"/>
              <a:t> Anbau von Leguminosen</a:t>
            </a:r>
          </a:p>
          <a:p>
            <a:pPr marL="0" indent="0">
              <a:buNone/>
              <a:defRPr/>
            </a:pPr>
            <a:endParaRPr dirty="0"/>
          </a:p>
          <a:p>
            <a:pPr marL="808038" lvl="1" indent="-342900">
              <a:spcAft>
                <a:spcPts val="600"/>
              </a:spcAft>
              <a:buFont typeface="Courier New"/>
              <a:buChar char="o"/>
              <a:defRPr/>
            </a:pPr>
            <a:r>
              <a:rPr lang="de-DE" dirty="0">
                <a:cs typeface="Arial"/>
              </a:rPr>
              <a:t>Fördert Humusaufbau</a:t>
            </a:r>
            <a:endParaRPr dirty="0"/>
          </a:p>
          <a:p>
            <a:pPr marL="808038" lvl="1" indent="-342900">
              <a:spcAft>
                <a:spcPts val="600"/>
              </a:spcAft>
              <a:buFont typeface="Courier New"/>
              <a:buChar char="o"/>
              <a:defRPr/>
            </a:pPr>
            <a:r>
              <a:rPr lang="de-DE" dirty="0">
                <a:cs typeface="Arial"/>
              </a:rPr>
              <a:t>Verbessert Bodenstruktur</a:t>
            </a:r>
            <a:endParaRPr dirty="0"/>
          </a:p>
          <a:p>
            <a:pPr marL="808038" lvl="1" indent="-342900">
              <a:spcAft>
                <a:spcPts val="600"/>
              </a:spcAft>
              <a:buFont typeface="Courier New"/>
              <a:buChar char="o"/>
              <a:defRPr/>
            </a:pPr>
            <a:r>
              <a:rPr lang="de-DE" dirty="0">
                <a:cs typeface="Arial"/>
              </a:rPr>
              <a:t>Anreicherung von Stickstoff im Boden </a:t>
            </a:r>
            <a:br>
              <a:rPr lang="de-DE" dirty="0">
                <a:cs typeface="Arial"/>
              </a:rPr>
            </a:br>
            <a:r>
              <a:rPr lang="de-DE" dirty="0">
                <a:cs typeface="Arial"/>
              </a:rPr>
              <a:t>(Einsparung synthetischer N-Dünger)</a:t>
            </a:r>
            <a:endParaRPr dirty="0"/>
          </a:p>
          <a:p>
            <a:pPr marL="808038" lvl="1" indent="-342900">
              <a:spcAft>
                <a:spcPts val="600"/>
              </a:spcAft>
              <a:buFont typeface="Courier New"/>
              <a:buChar char="o"/>
              <a:defRPr/>
            </a:pPr>
            <a:r>
              <a:rPr lang="de-DE" dirty="0">
                <a:cs typeface="Arial"/>
              </a:rPr>
              <a:t>Aufschluss von Mineralstoffen im Boden</a:t>
            </a:r>
            <a:endParaRPr dirty="0"/>
          </a:p>
          <a:p>
            <a:pPr marL="808038" lvl="1" indent="-342900">
              <a:spcAft>
                <a:spcPts val="600"/>
              </a:spcAft>
              <a:buFont typeface="Courier New"/>
              <a:buChar char="o"/>
              <a:defRPr/>
            </a:pPr>
            <a:r>
              <a:rPr lang="de-DE" dirty="0">
                <a:cs typeface="Arial"/>
              </a:rPr>
              <a:t>Habitat und Futter für Nützlinge</a:t>
            </a:r>
            <a:endParaRPr dirty="0"/>
          </a:p>
        </p:txBody>
      </p:sp>
      <p:pic>
        <p:nvPicPr>
          <p:cNvPr id="6" name="Grafik 3"/>
          <p:cNvPicPr>
            <a:picLocks noChangeAspect="1"/>
          </p:cNvPicPr>
          <p:nvPr/>
        </p:nvPicPr>
        <p:blipFill>
          <a:blip r:embed="rId3"/>
          <a:stretch/>
        </p:blipFill>
        <p:spPr bwMode="auto">
          <a:xfrm>
            <a:off x="8037880" y="1463040"/>
            <a:ext cx="3027680" cy="4038600"/>
          </a:xfrm>
          <a:prstGeom prst="rect">
            <a:avLst/>
          </a:prstGeom>
        </p:spPr>
      </p:pic>
      <p:sp>
        <p:nvSpPr>
          <p:cNvPr id="7" name="Rechteck 5"/>
          <p:cNvSpPr/>
          <p:nvPr/>
        </p:nvSpPr>
        <p:spPr bwMode="auto">
          <a:xfrm>
            <a:off x="8039996" y="5493719"/>
            <a:ext cx="1346844" cy="261610"/>
          </a:xfrm>
          <a:prstGeom prst="rect">
            <a:avLst/>
          </a:prstGeom>
        </p:spPr>
        <p:txBody>
          <a:bodyPr wrap="none">
            <a:spAutoFit/>
          </a:bodyPr>
          <a:lstStyle/>
          <a:p>
            <a:pPr>
              <a:defRPr/>
            </a:pPr>
            <a:r>
              <a:rPr lang="de-DE" sz="1100" dirty="0"/>
              <a:t>Ackerbohne, </a:t>
            </a:r>
            <a:r>
              <a:rPr lang="de-DE" sz="1100" dirty="0" err="1"/>
              <a:t>Rasbak</a:t>
            </a:r>
            <a:endParaRPr lang="de-DE" sz="11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sp>
        <p:nvSpPr>
          <p:cNvPr id="5" name="Inhaltsplatzhalter 2"/>
          <p:cNvSpPr>
            <a:spLocks noGrp="1"/>
          </p:cNvSpPr>
          <p:nvPr>
            <p:ph idx="1"/>
          </p:nvPr>
        </p:nvSpPr>
        <p:spPr bwMode="auto"/>
        <p:txBody>
          <a:bodyPr/>
          <a:lstStyle/>
          <a:p>
            <a:pPr>
              <a:buFont typeface="Wingdings"/>
              <a:buChar char="Ø"/>
              <a:defRPr/>
            </a:pPr>
            <a:r>
              <a:rPr lang="de-DE" sz="3200" b="1" dirty="0"/>
              <a:t> Erweiterung der Fruchtfolge</a:t>
            </a:r>
          </a:p>
          <a:p>
            <a:pPr marL="0" indent="0">
              <a:buNone/>
              <a:defRPr/>
            </a:pPr>
            <a:endParaRPr dirty="0"/>
          </a:p>
          <a:p>
            <a:pPr marL="808038" lvl="1" indent="-342900">
              <a:spcAft>
                <a:spcPts val="600"/>
              </a:spcAft>
              <a:buFont typeface="Courier New"/>
              <a:buChar char="o"/>
              <a:defRPr/>
            </a:pPr>
            <a:r>
              <a:rPr lang="de-DE" dirty="0">
                <a:cs typeface="Arial"/>
              </a:rPr>
              <a:t>4-5 Fruchtfolgeglieder</a:t>
            </a:r>
            <a:endParaRPr dirty="0"/>
          </a:p>
          <a:p>
            <a:pPr marL="808038" lvl="1" indent="-342900">
              <a:spcAft>
                <a:spcPts val="600"/>
              </a:spcAft>
              <a:buFont typeface="Courier New"/>
              <a:buChar char="o"/>
              <a:defRPr/>
            </a:pPr>
            <a:r>
              <a:rPr lang="de-DE" dirty="0">
                <a:cs typeface="Arial"/>
              </a:rPr>
              <a:t>Weitere Kulturen wie z.B. Sonnenblume oder Luzerne</a:t>
            </a:r>
            <a:endParaRPr dirty="0"/>
          </a:p>
          <a:p>
            <a:pPr marL="808038" lvl="1" indent="-342900">
              <a:spcAft>
                <a:spcPts val="600"/>
              </a:spcAft>
              <a:buFont typeface="Courier New"/>
              <a:buChar char="o"/>
              <a:defRPr/>
            </a:pPr>
            <a:r>
              <a:rPr lang="de-DE" dirty="0">
                <a:cs typeface="Arial"/>
              </a:rPr>
              <a:t>Verringertes Anbaurisiko</a:t>
            </a:r>
            <a:endParaRPr dirty="0"/>
          </a:p>
          <a:p>
            <a:pPr marL="808038" lvl="1" indent="-342900">
              <a:spcAft>
                <a:spcPts val="600"/>
              </a:spcAft>
              <a:buFont typeface="Courier New"/>
              <a:buChar char="o"/>
              <a:defRPr/>
            </a:pPr>
            <a:r>
              <a:rPr lang="de-DE" dirty="0">
                <a:cs typeface="Arial"/>
              </a:rPr>
              <a:t>Verbesserte Bodenstruktur</a:t>
            </a:r>
            <a:endParaRPr dirty="0"/>
          </a:p>
          <a:p>
            <a:pPr marL="808038" lvl="1" indent="-342900">
              <a:spcAft>
                <a:spcPts val="600"/>
              </a:spcAft>
              <a:buFont typeface="Courier New"/>
              <a:buChar char="o"/>
              <a:defRPr/>
            </a:pPr>
            <a:r>
              <a:rPr lang="de-DE" dirty="0">
                <a:cs typeface="Arial"/>
              </a:rPr>
              <a:t>Unterschiedliche Durchwurzelungstiefen</a:t>
            </a:r>
            <a:endParaRPr dirty="0"/>
          </a:p>
          <a:p>
            <a:pPr marL="808038" lvl="1" indent="-342900">
              <a:spcAft>
                <a:spcPts val="600"/>
              </a:spcAft>
              <a:buFont typeface="Courier New"/>
              <a:buChar char="o"/>
              <a:defRPr/>
            </a:pPr>
            <a:r>
              <a:rPr lang="de-DE" dirty="0">
                <a:cs typeface="Arial"/>
              </a:rPr>
              <a:t>Fördert Biodiversität </a:t>
            </a:r>
            <a:endParaRPr dirty="0"/>
          </a:p>
          <a:p>
            <a:pPr marL="808038" lvl="1" indent="-342900">
              <a:spcAft>
                <a:spcPts val="600"/>
              </a:spcAft>
              <a:buFont typeface="Courier New"/>
              <a:buChar char="o"/>
              <a:defRPr/>
            </a:pPr>
            <a:r>
              <a:rPr lang="de-DE" dirty="0">
                <a:cs typeface="Arial"/>
              </a:rPr>
              <a:t>Geringerer Schaddruck</a:t>
            </a:r>
            <a:endParaRPr dirty="0"/>
          </a:p>
          <a:p>
            <a:pPr marL="808038" lvl="1" indent="-342900">
              <a:spcAft>
                <a:spcPts val="600"/>
              </a:spcAft>
              <a:buFont typeface="Courier New"/>
              <a:buChar char="o"/>
              <a:defRPr/>
            </a:pPr>
            <a:r>
              <a:rPr lang="de-DE" dirty="0">
                <a:cs typeface="Arial"/>
              </a:rPr>
              <a:t>Stabilere Bestände</a:t>
            </a:r>
            <a:endParaRPr dirty="0"/>
          </a:p>
          <a:p>
            <a:pPr marL="0" indent="0">
              <a:buNone/>
              <a:defRPr/>
            </a:pPr>
            <a:endParaRPr lang="de-DE"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sp>
        <p:nvSpPr>
          <p:cNvPr id="5" name="Inhaltsplatzhalter 2"/>
          <p:cNvSpPr>
            <a:spLocks noGrp="1"/>
          </p:cNvSpPr>
          <p:nvPr>
            <p:ph idx="1"/>
          </p:nvPr>
        </p:nvSpPr>
        <p:spPr bwMode="auto"/>
        <p:txBody>
          <a:bodyPr/>
          <a:lstStyle/>
          <a:p>
            <a:pPr>
              <a:buFont typeface="Wingdings"/>
              <a:buChar char="Ø"/>
              <a:defRPr/>
            </a:pPr>
            <a:r>
              <a:rPr lang="de-DE" sz="3200" b="1" dirty="0"/>
              <a:t> Anbau von Gemenge</a:t>
            </a:r>
          </a:p>
          <a:p>
            <a:pPr marL="0" indent="0">
              <a:buNone/>
              <a:defRPr/>
            </a:pPr>
            <a:endParaRPr dirty="0"/>
          </a:p>
          <a:p>
            <a:pPr marL="808038" lvl="1" indent="-342900">
              <a:spcAft>
                <a:spcPts val="600"/>
              </a:spcAft>
              <a:buFont typeface="Courier New"/>
              <a:buChar char="o"/>
              <a:defRPr/>
            </a:pPr>
            <a:r>
              <a:rPr lang="de-DE" dirty="0">
                <a:cs typeface="Arial"/>
              </a:rPr>
              <a:t>Positive Humuswirkung</a:t>
            </a:r>
            <a:endParaRPr dirty="0"/>
          </a:p>
          <a:p>
            <a:pPr marL="808038" lvl="1" indent="-342900">
              <a:spcAft>
                <a:spcPts val="600"/>
              </a:spcAft>
              <a:buFont typeface="Courier New"/>
              <a:buChar char="o"/>
              <a:defRPr/>
            </a:pPr>
            <a:r>
              <a:rPr lang="de-DE" dirty="0">
                <a:cs typeface="Arial"/>
              </a:rPr>
              <a:t>Verbessert Bodenstruktur</a:t>
            </a:r>
            <a:endParaRPr dirty="0"/>
          </a:p>
          <a:p>
            <a:pPr marL="808038" lvl="1" indent="-342900">
              <a:spcAft>
                <a:spcPts val="600"/>
              </a:spcAft>
              <a:buFont typeface="Courier New"/>
              <a:buChar char="o"/>
              <a:defRPr/>
            </a:pPr>
            <a:r>
              <a:rPr lang="de-DE" dirty="0">
                <a:cs typeface="Arial"/>
              </a:rPr>
              <a:t>Bessere Standfestigkeit und Ernte der Körnerleguminosen</a:t>
            </a:r>
            <a:endParaRPr dirty="0"/>
          </a:p>
          <a:p>
            <a:pPr marL="808038" lvl="1" indent="-342900">
              <a:spcAft>
                <a:spcPts val="600"/>
              </a:spcAft>
              <a:buFont typeface="Courier New"/>
              <a:buChar char="o"/>
              <a:defRPr/>
            </a:pPr>
            <a:r>
              <a:rPr lang="de-DE" dirty="0">
                <a:cs typeface="Arial"/>
              </a:rPr>
              <a:t>Effizientere Nutzung von Nährstoffen, Wasser und Licht</a:t>
            </a:r>
            <a:endParaRPr dirty="0"/>
          </a:p>
          <a:p>
            <a:pPr marL="808038" lvl="1" indent="-342900">
              <a:spcAft>
                <a:spcPts val="600"/>
              </a:spcAft>
              <a:buFont typeface="Courier New"/>
              <a:buChar char="o"/>
              <a:defRPr/>
            </a:pPr>
            <a:r>
              <a:rPr lang="de-DE" dirty="0">
                <a:cs typeface="Arial"/>
              </a:rPr>
              <a:t>Unkrautunterdrückung</a:t>
            </a:r>
            <a:endParaRPr dirty="0"/>
          </a:p>
          <a:p>
            <a:pPr marL="808038" lvl="1" indent="-342900">
              <a:spcAft>
                <a:spcPts val="600"/>
              </a:spcAft>
              <a:buFont typeface="Courier New"/>
              <a:buChar char="o"/>
              <a:defRPr/>
            </a:pPr>
            <a:r>
              <a:rPr lang="de-DE" dirty="0">
                <a:cs typeface="Arial"/>
              </a:rPr>
              <a:t>Erhöht Vielfalt des Bodenlebens</a:t>
            </a:r>
            <a:endParaRPr dirty="0"/>
          </a:p>
          <a:p>
            <a:pPr marL="808038" lvl="1" indent="-342900">
              <a:spcAft>
                <a:spcPts val="600"/>
              </a:spcAft>
              <a:buFont typeface="Courier New"/>
              <a:buChar char="o"/>
              <a:defRPr/>
            </a:pPr>
            <a:r>
              <a:rPr lang="de-DE" dirty="0">
                <a:cs typeface="Arial"/>
              </a:rPr>
              <a:t>Blühangebot für Insekten</a:t>
            </a:r>
            <a:endParaRPr dirty="0"/>
          </a:p>
          <a:p>
            <a:pPr marL="808038" lvl="1" indent="-342900">
              <a:spcAft>
                <a:spcPts val="600"/>
              </a:spcAft>
              <a:buFont typeface="Courier New"/>
              <a:buChar char="o"/>
              <a:defRPr/>
            </a:pPr>
            <a:r>
              <a:rPr lang="de-DE" dirty="0">
                <a:cs typeface="Arial"/>
              </a:rPr>
              <a:t>Streut ökonomische Risiken</a:t>
            </a:r>
            <a:endParaRPr dirty="0"/>
          </a:p>
        </p:txBody>
      </p:sp>
      <p:pic>
        <p:nvPicPr>
          <p:cNvPr id="3" name="Grafik 2">
            <a:extLst>
              <a:ext uri="{FF2B5EF4-FFF2-40B4-BE49-F238E27FC236}">
                <a16:creationId xmlns:a16="http://schemas.microsoft.com/office/drawing/2014/main" id="{D04371BE-02B5-4081-BA69-95156097FA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691711" y="1923371"/>
            <a:ext cx="3429000" cy="2571750"/>
          </a:xfrm>
          <a:prstGeom prst="rect">
            <a:avLst/>
          </a:prstGeom>
        </p:spPr>
      </p:pic>
      <p:sp>
        <p:nvSpPr>
          <p:cNvPr id="6" name="Rechteck 5">
            <a:extLst>
              <a:ext uri="{FF2B5EF4-FFF2-40B4-BE49-F238E27FC236}">
                <a16:creationId xmlns:a16="http://schemas.microsoft.com/office/drawing/2014/main" id="{2EA36601-6A96-49A0-B526-1B8C6C7C4836}"/>
              </a:ext>
            </a:extLst>
          </p:cNvPr>
          <p:cNvSpPr/>
          <p:nvPr/>
        </p:nvSpPr>
        <p:spPr>
          <a:xfrm>
            <a:off x="9093814" y="4918467"/>
            <a:ext cx="1138453" cy="261610"/>
          </a:xfrm>
          <a:prstGeom prst="rect">
            <a:avLst/>
          </a:prstGeom>
        </p:spPr>
        <p:txBody>
          <a:bodyPr wrap="none">
            <a:spAutoFit/>
          </a:bodyPr>
          <a:lstStyle/>
          <a:p>
            <a:pPr>
              <a:defRPr/>
            </a:pPr>
            <a:r>
              <a:rPr lang="de-DE" sz="1100" dirty="0"/>
              <a:t>Wickroggen, LLH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Nachhaltige Anpassungsmaßnahmen im Ackerbau</a:t>
            </a:r>
          </a:p>
        </p:txBody>
      </p:sp>
      <p:sp>
        <p:nvSpPr>
          <p:cNvPr id="5" name="Inhaltsplatzhalter 2"/>
          <p:cNvSpPr>
            <a:spLocks noGrp="1"/>
          </p:cNvSpPr>
          <p:nvPr>
            <p:ph idx="1"/>
          </p:nvPr>
        </p:nvSpPr>
        <p:spPr bwMode="auto"/>
        <p:txBody>
          <a:bodyPr/>
          <a:lstStyle/>
          <a:p>
            <a:pPr>
              <a:buFont typeface="Wingdings"/>
              <a:buChar char="Ø"/>
              <a:defRPr/>
            </a:pPr>
            <a:r>
              <a:rPr lang="de-DE" sz="3200" b="1" dirty="0"/>
              <a:t> Konservierende Bodenbearbeitung</a:t>
            </a:r>
          </a:p>
          <a:p>
            <a:pPr marL="0" indent="0">
              <a:buNone/>
              <a:defRPr/>
            </a:pPr>
            <a:endParaRPr dirty="0"/>
          </a:p>
          <a:p>
            <a:pPr marL="808038" lvl="1" indent="-342900">
              <a:spcAft>
                <a:spcPts val="600"/>
              </a:spcAft>
              <a:buFont typeface="Courier New"/>
              <a:buChar char="o"/>
              <a:defRPr/>
            </a:pPr>
            <a:r>
              <a:rPr lang="de-DE" dirty="0">
                <a:cs typeface="Arial"/>
              </a:rPr>
              <a:t>Verbessert Bodenstruktur</a:t>
            </a:r>
            <a:endParaRPr dirty="0"/>
          </a:p>
          <a:p>
            <a:pPr marL="808038" lvl="1" indent="-342900">
              <a:spcAft>
                <a:spcPts val="600"/>
              </a:spcAft>
              <a:buFont typeface="Courier New"/>
              <a:buChar char="o"/>
              <a:defRPr/>
            </a:pPr>
            <a:r>
              <a:rPr lang="de-DE" dirty="0">
                <a:cs typeface="Arial"/>
              </a:rPr>
              <a:t>Steigerung der biologischen Aktivität des Bodens</a:t>
            </a:r>
            <a:endParaRPr dirty="0"/>
          </a:p>
          <a:p>
            <a:pPr marL="808038" lvl="1" indent="-342900">
              <a:spcAft>
                <a:spcPts val="600"/>
              </a:spcAft>
              <a:buFont typeface="Courier New"/>
              <a:buChar char="o"/>
              <a:defRPr/>
            </a:pPr>
            <a:r>
              <a:rPr lang="de-DE" dirty="0">
                <a:cs typeface="Arial"/>
              </a:rPr>
              <a:t>Humusakkumulation in der obersten Bodenschicht</a:t>
            </a:r>
          </a:p>
          <a:p>
            <a:pPr marL="808038" lvl="1" indent="-342900">
              <a:spcAft>
                <a:spcPts val="600"/>
              </a:spcAft>
              <a:buFont typeface="Courier New"/>
              <a:buChar char="o"/>
              <a:defRPr/>
            </a:pPr>
            <a:r>
              <a:rPr lang="de-DE" dirty="0">
                <a:cs typeface="Arial"/>
              </a:rPr>
              <a:t>Erhöhte Aggregatstabilität</a:t>
            </a:r>
            <a:endParaRPr dirty="0"/>
          </a:p>
          <a:p>
            <a:pPr marL="808038" lvl="1" indent="-342900">
              <a:spcAft>
                <a:spcPts val="600"/>
              </a:spcAft>
              <a:buFont typeface="Courier New"/>
              <a:buChar char="o"/>
              <a:defRPr/>
            </a:pPr>
            <a:r>
              <a:rPr lang="de-DE" dirty="0">
                <a:cs typeface="Arial"/>
              </a:rPr>
              <a:t>Aufbau eines bis in größere Tiefen reichenden, ungestörten Makroporensystems</a:t>
            </a:r>
            <a:endParaRPr dirty="0"/>
          </a:p>
          <a:p>
            <a:pPr marL="808038" lvl="1" indent="-342900">
              <a:spcAft>
                <a:spcPts val="600"/>
              </a:spcAft>
              <a:buFont typeface="Courier New"/>
              <a:buChar char="o"/>
              <a:defRPr/>
            </a:pPr>
            <a:r>
              <a:rPr lang="de-DE" dirty="0">
                <a:cs typeface="Arial"/>
              </a:rPr>
              <a:t>Verringert Oberflächenverschlämmungen </a:t>
            </a:r>
            <a:r>
              <a:rPr lang="de-DE" dirty="0"/>
              <a:t>und Bodenerosion</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Bildquellen</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lnSpc>
                <a:spcPct val="100000"/>
              </a:lnSpc>
              <a:spcBef>
                <a:spcPts val="600"/>
              </a:spcBef>
              <a:buNone/>
              <a:defRPr/>
            </a:pPr>
            <a:r>
              <a:rPr lang="de-DE" sz="1200" baseline="30000" dirty="0"/>
              <a:t>1) </a:t>
            </a:r>
            <a:r>
              <a:rPr lang="de-DE" sz="1200" dirty="0"/>
              <a:t>Jahressummen der Niederschläge in Deutschland im Sommer und Winter 1901 bis 2007 bzw. 2008 sowie der lineare Trend, wiki.bildungsserver.de</a:t>
            </a:r>
            <a:br>
              <a:rPr lang="de-DE" sz="1200" dirty="0"/>
            </a:br>
            <a:r>
              <a:rPr lang="de-DE" sz="1200" dirty="0"/>
              <a:t>   </a:t>
            </a:r>
            <a:r>
              <a:rPr lang="de-DE" sz="1200" dirty="0">
                <a:hlinkClick r:id="rId2"/>
              </a:rPr>
              <a:t>https://wiki.bildungsserver.de/klimawandel/index.php/Datei:De_prec1900-2007.jpg#filelinks</a:t>
            </a:r>
            <a:r>
              <a:rPr lang="de-DE" sz="1200" dirty="0"/>
              <a:t> (30.11.2020)</a:t>
            </a:r>
          </a:p>
          <a:p>
            <a:pPr marL="0" indent="0">
              <a:lnSpc>
                <a:spcPct val="100000"/>
              </a:lnSpc>
              <a:spcBef>
                <a:spcPts val="600"/>
              </a:spcBef>
              <a:buNone/>
              <a:defRPr/>
            </a:pPr>
            <a:endParaRPr lang="de-DE" sz="1200" dirty="0"/>
          </a:p>
          <a:p>
            <a:pPr marL="0" indent="0">
              <a:lnSpc>
                <a:spcPct val="100000"/>
              </a:lnSpc>
              <a:spcBef>
                <a:spcPts val="600"/>
              </a:spcBef>
              <a:buNone/>
            </a:pPr>
            <a:r>
              <a:rPr lang="de-DE" sz="1200" baseline="30000" dirty="0"/>
              <a:t>2) </a:t>
            </a:r>
            <a:r>
              <a:rPr lang="de-DE" sz="1200" dirty="0"/>
              <a:t>Bodenverdichtung, </a:t>
            </a:r>
            <a:r>
              <a:rPr lang="de-DE" sz="1200" dirty="0" err="1"/>
              <a:t>Alupus</a:t>
            </a:r>
            <a:r>
              <a:rPr lang="de-DE" sz="1200" dirty="0"/>
              <a:t>: </a:t>
            </a:r>
            <a:r>
              <a:rPr lang="de-DE" sz="1200" dirty="0">
                <a:hlinkClick r:id="rId3"/>
              </a:rPr>
              <a:t>https://commons.wikimedia.org/wiki/File:Erntesch%C3%A4den.jpg</a:t>
            </a:r>
            <a:r>
              <a:rPr lang="de-DE" sz="1200" dirty="0"/>
              <a:t> (30.11.2020)</a:t>
            </a:r>
          </a:p>
          <a:p>
            <a:pPr marL="0" indent="0">
              <a:lnSpc>
                <a:spcPct val="100000"/>
              </a:lnSpc>
              <a:spcBef>
                <a:spcPts val="600"/>
              </a:spcBef>
              <a:buNone/>
            </a:pPr>
            <a:endParaRPr lang="de-DE" sz="1200" dirty="0"/>
          </a:p>
          <a:p>
            <a:pPr marL="0" indent="0" rtl="0">
              <a:lnSpc>
                <a:spcPct val="100000"/>
              </a:lnSpc>
              <a:spcBef>
                <a:spcPts val="600"/>
              </a:spcBef>
              <a:buNone/>
              <a:defRPr/>
            </a:pPr>
            <a:r>
              <a:rPr lang="de-DE" sz="1200" baseline="30000" dirty="0"/>
              <a:t>3) </a:t>
            </a:r>
            <a:r>
              <a:rPr lang="de-DE" sz="1200" dirty="0"/>
              <a:t>Bodenerosion auf einem Zuckerrübenfeld Kanton Bern, Volker </a:t>
            </a:r>
            <a:r>
              <a:rPr lang="de-DE" sz="1200" dirty="0" err="1"/>
              <a:t>Prasuhn</a:t>
            </a:r>
            <a:r>
              <a:rPr lang="de-DE" sz="1200" dirty="0"/>
              <a:t>: </a:t>
            </a:r>
            <a:r>
              <a:rPr lang="de-DE" sz="1200" dirty="0">
                <a:hlinkClick r:id="rId4"/>
              </a:rPr>
              <a:t>https://commons.wikimedia.org/wiki/File:Zuckerr%C3%BCben_Erosion003.jpg</a:t>
            </a:r>
            <a:r>
              <a:rPr lang="de-DE" sz="1200" dirty="0"/>
              <a:t> (30.11.2020)</a:t>
            </a:r>
          </a:p>
          <a:p>
            <a:pPr marL="0" indent="0">
              <a:lnSpc>
                <a:spcPct val="100000"/>
              </a:lnSpc>
              <a:spcBef>
                <a:spcPts val="600"/>
              </a:spcBef>
              <a:buNone/>
              <a:defRPr/>
            </a:pPr>
            <a:endParaRPr lang="de-DE" sz="1200" dirty="0"/>
          </a:p>
          <a:p>
            <a:pPr marL="0" indent="0">
              <a:lnSpc>
                <a:spcPct val="100000"/>
              </a:lnSpc>
              <a:spcBef>
                <a:spcPts val="600"/>
              </a:spcBef>
              <a:buNone/>
              <a:defRPr/>
            </a:pPr>
            <a:r>
              <a:rPr lang="de-DE" sz="1200" baseline="30000" dirty="0"/>
              <a:t>4) </a:t>
            </a:r>
            <a:r>
              <a:rPr lang="de-DE" sz="1200" dirty="0"/>
              <a:t>Erosionsrinne in einem Kornfeld, </a:t>
            </a:r>
            <a:r>
              <a:rPr lang="de-DE" sz="1200" dirty="0" err="1"/>
              <a:t>Agricultural</a:t>
            </a:r>
            <a:r>
              <a:rPr lang="de-DE" sz="1200" dirty="0"/>
              <a:t> Research Service: </a:t>
            </a:r>
            <a:r>
              <a:rPr lang="de-DE" sz="1200" dirty="0">
                <a:hlinkClick r:id="rId5"/>
              </a:rPr>
              <a:t>https://commons.wikimedia.org/wiki/File:Erosion.jpg</a:t>
            </a:r>
            <a:r>
              <a:rPr lang="de-DE" sz="1200" dirty="0"/>
              <a:t> (29.9.2021)</a:t>
            </a:r>
          </a:p>
          <a:p>
            <a:pPr marL="0" indent="0">
              <a:lnSpc>
                <a:spcPct val="100000"/>
              </a:lnSpc>
              <a:spcBef>
                <a:spcPts val="600"/>
              </a:spcBef>
              <a:buNone/>
              <a:defRPr/>
            </a:pPr>
            <a:endParaRPr lang="de-DE" sz="1200" dirty="0"/>
          </a:p>
          <a:p>
            <a:pPr marL="0" indent="0">
              <a:lnSpc>
                <a:spcPct val="100000"/>
              </a:lnSpc>
              <a:spcBef>
                <a:spcPts val="600"/>
              </a:spcBef>
              <a:buNone/>
              <a:defRPr/>
            </a:pPr>
            <a:r>
              <a:rPr lang="de-DE" sz="1200" baseline="30000" dirty="0"/>
              <a:t>5) </a:t>
            </a:r>
            <a:r>
              <a:rPr lang="de-DE" sz="1200" dirty="0"/>
              <a:t>Ackerbohne, </a:t>
            </a:r>
            <a:r>
              <a:rPr lang="de-DE" sz="1200" dirty="0" err="1"/>
              <a:t>Rasbak</a:t>
            </a:r>
            <a:r>
              <a:rPr lang="de-DE" sz="1200" dirty="0"/>
              <a:t>: </a:t>
            </a:r>
            <a:r>
              <a:rPr lang="de-DE" sz="1200" dirty="0">
                <a:hlinkClick r:id="rId6"/>
              </a:rPr>
              <a:t>https://commons.wikimedia.org/wiki/File:Tuinboon_bontbloeiend.jpg</a:t>
            </a:r>
            <a:r>
              <a:rPr lang="de-DE" sz="1200" dirty="0"/>
              <a:t>  (29.9.2021)</a:t>
            </a:r>
          </a:p>
          <a:p>
            <a:pPr marL="0" lvl="0" indent="0">
              <a:lnSpc>
                <a:spcPct val="100000"/>
              </a:lnSpc>
              <a:spcBef>
                <a:spcPts val="600"/>
              </a:spcBef>
              <a:buNone/>
              <a:defRPr/>
            </a:pPr>
            <a:r>
              <a:rPr lang="de-DE" sz="1200" dirty="0"/>
              <a:t>  </a:t>
            </a:r>
          </a:p>
          <a:p>
            <a:pPr marL="0" indent="0">
              <a:lnSpc>
                <a:spcPct val="100000"/>
              </a:lnSpc>
              <a:spcBef>
                <a:spcPts val="600"/>
              </a:spcBef>
              <a:buNone/>
              <a:defRPr/>
            </a:pPr>
            <a:r>
              <a:rPr lang="de-DE" sz="1200" baseline="30000" dirty="0"/>
              <a:t>6) </a:t>
            </a:r>
            <a:r>
              <a:rPr lang="de-DE" sz="1200" dirty="0"/>
              <a:t>Kalkung, Mark Robinson: </a:t>
            </a:r>
            <a:r>
              <a:rPr lang="de-DE" sz="1200" dirty="0">
                <a:hlinkClick r:id="rId7"/>
              </a:rPr>
              <a:t>https://commons.wikimedia.org/wiki/File:Spreading_lime_on_a_Devon_field.jpg</a:t>
            </a:r>
            <a:r>
              <a:rPr lang="de-DE" sz="1200" dirty="0"/>
              <a:t>   (29.9.2021)</a:t>
            </a:r>
          </a:p>
          <a:p>
            <a:pPr marL="0" indent="0">
              <a:lnSpc>
                <a:spcPct val="100000"/>
              </a:lnSpc>
              <a:spcBef>
                <a:spcPts val="600"/>
              </a:spcBef>
              <a:buNone/>
              <a:defRPr/>
            </a:pPr>
            <a:endParaRPr lang="de-DE" sz="1200" dirty="0"/>
          </a:p>
          <a:p>
            <a:pPr marL="0" indent="0">
              <a:lnSpc>
                <a:spcPct val="100000"/>
              </a:lnSpc>
              <a:spcBef>
                <a:spcPts val="600"/>
              </a:spcBef>
              <a:buNone/>
              <a:defRPr/>
            </a:pPr>
            <a:r>
              <a:rPr lang="de-DE" sz="1200" baseline="30000" dirty="0"/>
              <a:t>7) </a:t>
            </a:r>
            <a:r>
              <a:rPr lang="de-DE" sz="1200" dirty="0">
                <a:ea typeface="ＭＳ Ｐゴシック"/>
              </a:rPr>
              <a:t>Links: nach MIESS 1968, zit. bei SCHEFFER / SCHACHTSCHABEL 2002, S. 258</a:t>
            </a:r>
            <a:br>
              <a:rPr lang="de-DE" sz="1200" dirty="0">
                <a:ea typeface="ＭＳ Ｐゴシック"/>
              </a:rPr>
            </a:br>
            <a:r>
              <a:rPr lang="de-DE" sz="1200" dirty="0">
                <a:ea typeface="ＭＳ Ｐゴシック"/>
              </a:rPr>
              <a:t>   Rechts: nach SCHMIDT &amp; LEYST in GEIGER 1961, zit. bei SCHEFFER / SCHACHTSCHABEL 2002, S. 258</a:t>
            </a:r>
            <a:br>
              <a:rPr lang="de-DE" sz="1200" dirty="0"/>
            </a:br>
            <a:r>
              <a:rPr lang="de-DE" sz="1200" dirty="0"/>
              <a:t>   </a:t>
            </a:r>
            <a:r>
              <a:rPr lang="de-DE" sz="1200" dirty="0">
                <a:ea typeface="ＭＳ Ｐゴシック"/>
              </a:rPr>
              <a:t>Neuzeichnung: Dieter </a:t>
            </a:r>
            <a:r>
              <a:rPr lang="de-DE" sz="1200" dirty="0" err="1">
                <a:ea typeface="ＭＳ Ｐゴシック"/>
              </a:rPr>
              <a:t>Kasang</a:t>
            </a:r>
            <a:br>
              <a:rPr lang="de-DE" sz="1200" dirty="0">
                <a:ea typeface="ＭＳ Ｐゴシック"/>
              </a:rPr>
            </a:br>
            <a:r>
              <a:rPr lang="de-DE" sz="1200" dirty="0">
                <a:ea typeface="ＭＳ Ｐゴシック"/>
              </a:rPr>
              <a:t>   </a:t>
            </a:r>
            <a:r>
              <a:rPr lang="de-DE" sz="1200" dirty="0">
                <a:hlinkClick r:id="rId8"/>
              </a:rPr>
              <a:t>https://de.wikipedia.org/wiki/Datei:Bodentemperatur.png</a:t>
            </a:r>
            <a:r>
              <a:rPr lang="de-DE" sz="1200" dirty="0"/>
              <a:t> (30.11.2020)</a:t>
            </a:r>
            <a:endParaRPr lang="de-DE" sz="1200" dirty="0">
              <a:ea typeface="ＭＳ Ｐゴシック"/>
            </a:endParaRPr>
          </a:p>
          <a:p>
            <a:pPr marL="0" indent="0">
              <a:buNone/>
              <a:defRPr/>
            </a:pPr>
            <a:endParaRPr lang="de-DE" sz="1200" dirty="0"/>
          </a:p>
          <a:p>
            <a:pPr marL="0" indent="0">
              <a:buNone/>
            </a:pPr>
            <a:endParaRPr lang="de-DE" sz="1200" baseline="30000" dirty="0"/>
          </a:p>
          <a:p>
            <a:pPr marL="0" indent="0">
              <a:buNone/>
            </a:pPr>
            <a:endParaRPr lang="de-DE" sz="1200" dirty="0"/>
          </a:p>
          <a:p>
            <a:pPr marL="0" indent="0">
              <a:buNone/>
            </a:pPr>
            <a:endParaRPr lang="de-DE" sz="1200" dirty="0"/>
          </a:p>
          <a:p>
            <a:pPr marL="0" indent="0">
              <a:buNone/>
            </a:pPr>
            <a:endParaRPr lang="de-DE" sz="1200" dirty="0"/>
          </a:p>
          <a:p>
            <a:pPr marL="0" indent="0">
              <a:buNone/>
            </a:pPr>
            <a:endParaRPr lang="de-DE" sz="1200" dirty="0"/>
          </a:p>
          <a:p>
            <a:pPr marL="0" indent="0">
              <a:buNone/>
            </a:pPr>
            <a:r>
              <a:rPr lang="de-DE" sz="1200" baseline="30000" dirty="0"/>
              <a:t> </a:t>
            </a:r>
          </a:p>
          <a:p>
            <a:pPr marL="0" indent="0">
              <a:buNone/>
            </a:pPr>
            <a:r>
              <a:rPr lang="de-DE" sz="1200" dirty="0"/>
              <a:t> </a:t>
            </a:r>
          </a:p>
        </p:txBody>
      </p:sp>
    </p:spTree>
    <p:extLst>
      <p:ext uri="{BB962C8B-B14F-4D97-AF65-F5344CB8AC3E}">
        <p14:creationId xmlns:p14="http://schemas.microsoft.com/office/powerpoint/2010/main" val="29677440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463040"/>
            <a:ext cx="11018440" cy="4918288"/>
          </a:xfrm>
        </p:spPr>
        <p:txBody>
          <a:bodyPr/>
          <a:lstStyle/>
          <a:p>
            <a:pPr marL="0" indent="0">
              <a:buNone/>
            </a:pPr>
            <a:r>
              <a:rPr lang="de-DE" sz="2400" b="1" dirty="0">
                <a:solidFill>
                  <a:srgbClr val="000000"/>
                </a:solidFill>
                <a:latin typeface="Calibri" panose="020F0502020204030204" pitchFamily="34" charset="0"/>
              </a:rPr>
              <a:t>Herausgeber		</a:t>
            </a:r>
            <a:r>
              <a:rPr lang="de-DE" sz="2400" dirty="0">
                <a:solidFill>
                  <a:srgbClr val="000000"/>
                </a:solidFill>
                <a:latin typeface="Calibri" panose="020F0502020204030204" pitchFamily="34" charset="0"/>
              </a:rPr>
              <a:t>Bodensee-Stiftung, Fritz-Reichle-Ring 4, 78315 Radolfzell</a:t>
            </a:r>
            <a:endParaRPr lang="de-DE" sz="2400" dirty="0"/>
          </a:p>
          <a:p>
            <a:pPr marL="0" indent="0">
              <a:buNone/>
            </a:pPr>
            <a:r>
              <a:rPr lang="de-DE" sz="2400" b="1" dirty="0">
                <a:solidFill>
                  <a:srgbClr val="000000"/>
                </a:solidFill>
                <a:latin typeface="Calibri" panose="020F0502020204030204" pitchFamily="34" charset="0"/>
              </a:rPr>
              <a:t>Text 			</a:t>
            </a:r>
            <a:r>
              <a:rPr lang="de-DE" sz="2400" dirty="0">
                <a:solidFill>
                  <a:srgbClr val="000000"/>
                </a:solidFill>
                <a:latin typeface="Calibri" panose="020F0502020204030204" pitchFamily="34" charset="0"/>
              </a:rPr>
              <a:t>Andreas Ziermann (Bodensee-Stiftung)</a:t>
            </a:r>
          </a:p>
          <a:p>
            <a:pPr marL="0" indent="0">
              <a:buNone/>
            </a:pPr>
            <a:r>
              <a:rPr lang="de-DE" sz="2400" b="1" dirty="0">
                <a:solidFill>
                  <a:srgbClr val="000000"/>
                </a:solidFill>
                <a:latin typeface="Calibri" panose="020F0502020204030204" pitchFamily="34" charset="0"/>
              </a:rPr>
              <a:t>Redaktion		</a:t>
            </a:r>
            <a:r>
              <a:rPr lang="de-DE" sz="2400" dirty="0">
                <a:solidFill>
                  <a:srgbClr val="000000"/>
                </a:solidFill>
                <a:latin typeface="Calibri" panose="020F0502020204030204" pitchFamily="34" charset="0"/>
              </a:rPr>
              <a:t>Dr. Holger Flaig (LTZ), Andreas Ziermann (Bodensee-Stiftung), 			Sabine Sommer (Bodensee-Stiftung), 		</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siehe Quellenangaben an den Bildern, der Folie zu Bilderquelle </a:t>
            </a:r>
            <a:br>
              <a:rPr lang="de-DE" sz="2400" dirty="0">
                <a:solidFill>
                  <a:srgbClr val="000000"/>
                </a:solidFill>
                <a:latin typeface="Calibri" panose="020F0502020204030204" pitchFamily="34" charset="0"/>
              </a:rPr>
            </a:br>
            <a:r>
              <a:rPr lang="de-DE" sz="2400" dirty="0">
                <a:solidFill>
                  <a:srgbClr val="000000"/>
                </a:solidFill>
                <a:latin typeface="Calibri" panose="020F0502020204030204" pitchFamily="34" charset="0"/>
              </a:rPr>
              <a:t>			und im Notizbereich</a:t>
            </a:r>
            <a:endParaRPr lang="de-DE" sz="2400" dirty="0"/>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491224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1E9781-BA97-4CF4-9FC8-358B9ED89463}"/>
              </a:ext>
            </a:extLst>
          </p:cNvPr>
          <p:cNvSpPr>
            <a:spLocks noGrp="1"/>
          </p:cNvSpPr>
          <p:nvPr>
            <p:ph type="title"/>
          </p:nvPr>
        </p:nvSpPr>
        <p:spPr/>
        <p:txBody>
          <a:bodyPr/>
          <a:lstStyle/>
          <a:p>
            <a:r>
              <a:rPr lang="de-DE" dirty="0"/>
              <a:t>Niederschlag in Deutschland </a:t>
            </a:r>
            <a:r>
              <a:rPr lang="de-DE" sz="3200" dirty="0"/>
              <a:t>(1901-2007)</a:t>
            </a:r>
            <a:endParaRPr lang="de-DE" dirty="0"/>
          </a:p>
        </p:txBody>
      </p:sp>
      <p:pic>
        <p:nvPicPr>
          <p:cNvPr id="6" name="Grafik 5">
            <a:extLst>
              <a:ext uri="{FF2B5EF4-FFF2-40B4-BE49-F238E27FC236}">
                <a16:creationId xmlns:a16="http://schemas.microsoft.com/office/drawing/2014/main" id="{F9F938BB-5FA7-4FEF-871D-65BDF5780C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4631" y="1644169"/>
            <a:ext cx="6641472" cy="4180025"/>
          </a:xfrm>
          <a:prstGeom prst="rect">
            <a:avLst/>
          </a:prstGeom>
          <a:ln>
            <a:solidFill>
              <a:schemeClr val="tx1"/>
            </a:solidFill>
          </a:ln>
        </p:spPr>
      </p:pic>
      <p:sp>
        <p:nvSpPr>
          <p:cNvPr id="7" name="Rechteck 6">
            <a:extLst>
              <a:ext uri="{FF2B5EF4-FFF2-40B4-BE49-F238E27FC236}">
                <a16:creationId xmlns:a16="http://schemas.microsoft.com/office/drawing/2014/main" id="{67E1BD6F-2102-4CE2-9DDF-C479BC7E153F}"/>
              </a:ext>
            </a:extLst>
          </p:cNvPr>
          <p:cNvSpPr/>
          <p:nvPr/>
        </p:nvSpPr>
        <p:spPr>
          <a:xfrm>
            <a:off x="2707758" y="5901837"/>
            <a:ext cx="6844626" cy="430887"/>
          </a:xfrm>
          <a:prstGeom prst="rect">
            <a:avLst/>
          </a:prstGeom>
        </p:spPr>
        <p:txBody>
          <a:bodyPr wrap="square">
            <a:spAutoFit/>
          </a:bodyPr>
          <a:lstStyle/>
          <a:p>
            <a:r>
              <a:rPr lang="de-DE" sz="1100" baseline="30000" dirty="0"/>
              <a:t>1) </a:t>
            </a:r>
            <a:r>
              <a:rPr lang="de-DE" sz="1100" dirty="0"/>
              <a:t>Jahressummen der Niederschläge in Deutschland im Sommer und Winter 1901 bis 2007 bzw. 2008 sowie der</a:t>
            </a:r>
            <a:br>
              <a:rPr lang="de-DE" sz="1100" dirty="0"/>
            </a:br>
            <a:r>
              <a:rPr lang="de-DE" sz="1100" dirty="0"/>
              <a:t>   lineare Trend, wiki.bildungsserver.de</a:t>
            </a:r>
          </a:p>
        </p:txBody>
      </p:sp>
    </p:spTree>
    <p:extLst>
      <p:ext uri="{BB962C8B-B14F-4D97-AF65-F5344CB8AC3E}">
        <p14:creationId xmlns:p14="http://schemas.microsoft.com/office/powerpoint/2010/main" val="2989777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55E02E-5B5B-4404-8FD0-0F17889FD901}"/>
              </a:ext>
            </a:extLst>
          </p:cNvPr>
          <p:cNvSpPr>
            <a:spLocks noGrp="1"/>
          </p:cNvSpPr>
          <p:nvPr>
            <p:ph type="title"/>
          </p:nvPr>
        </p:nvSpPr>
        <p:spPr/>
        <p:txBody>
          <a:bodyPr/>
          <a:lstStyle/>
          <a:p>
            <a:r>
              <a:rPr lang="de-DE" dirty="0"/>
              <a:t>Zunahme Starkniederschläge</a:t>
            </a:r>
          </a:p>
        </p:txBody>
      </p:sp>
      <p:pic>
        <p:nvPicPr>
          <p:cNvPr id="6" name="Grafik 3">
            <a:extLst>
              <a:ext uri="{FF2B5EF4-FFF2-40B4-BE49-F238E27FC236}">
                <a16:creationId xmlns:a16="http://schemas.microsoft.com/office/drawing/2014/main" id="{49B70774-732E-43BB-8095-E98322570AAD}"/>
              </a:ext>
            </a:extLst>
          </p:cNvPr>
          <p:cNvPicPr>
            <a:picLocks noChangeAspect="1"/>
          </p:cNvPicPr>
          <p:nvPr/>
        </p:nvPicPr>
        <p:blipFill>
          <a:blip r:embed="rId3"/>
          <a:stretch/>
        </p:blipFill>
        <p:spPr bwMode="auto">
          <a:xfrm>
            <a:off x="1955540" y="1283653"/>
            <a:ext cx="8280920" cy="4652744"/>
          </a:xfrm>
          <a:prstGeom prst="rect">
            <a:avLst/>
          </a:prstGeom>
        </p:spPr>
      </p:pic>
      <p:sp>
        <p:nvSpPr>
          <p:cNvPr id="7" name="Textfeld 5">
            <a:extLst>
              <a:ext uri="{FF2B5EF4-FFF2-40B4-BE49-F238E27FC236}">
                <a16:creationId xmlns:a16="http://schemas.microsoft.com/office/drawing/2014/main" id="{07B62CA5-3B7C-4440-AF1C-73C39547358A}"/>
              </a:ext>
            </a:extLst>
          </p:cNvPr>
          <p:cNvSpPr>
            <a:spLocks/>
          </p:cNvSpPr>
          <p:nvPr/>
        </p:nvSpPr>
        <p:spPr bwMode="auto">
          <a:xfrm flipH="1">
            <a:off x="6312024" y="5936396"/>
            <a:ext cx="3924436" cy="261610"/>
          </a:xfrm>
          <a:prstGeom prst="rect">
            <a:avLst/>
          </a:prstGeom>
          <a:noFill/>
        </p:spPr>
        <p:txBody>
          <a:bodyPr wrap="square" rtlCol="0">
            <a:spAutoFit/>
          </a:bodyPr>
          <a:lstStyle/>
          <a:p>
            <a:pPr algn="r">
              <a:defRPr/>
            </a:pPr>
            <a:r>
              <a:rPr lang="de-DE" sz="1100" dirty="0"/>
              <a:t>Überschwemmter Acker, Bodensee-Stiftung</a:t>
            </a:r>
            <a:endParaRPr dirty="0"/>
          </a:p>
        </p:txBody>
      </p:sp>
    </p:spTree>
    <p:extLst>
      <p:ext uri="{BB962C8B-B14F-4D97-AF65-F5344CB8AC3E}">
        <p14:creationId xmlns:p14="http://schemas.microsoft.com/office/powerpoint/2010/main" val="191309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A0B862-0374-497A-B038-C2BDD2D84BEB}"/>
              </a:ext>
            </a:extLst>
          </p:cNvPr>
          <p:cNvSpPr>
            <a:spLocks noGrp="1"/>
          </p:cNvSpPr>
          <p:nvPr>
            <p:ph type="title"/>
          </p:nvPr>
        </p:nvSpPr>
        <p:spPr/>
        <p:txBody>
          <a:bodyPr/>
          <a:lstStyle/>
          <a:p>
            <a:r>
              <a:rPr lang="de-DE" dirty="0"/>
              <a:t>Zunahme Starkniederschläge</a:t>
            </a:r>
          </a:p>
        </p:txBody>
      </p:sp>
      <p:sp>
        <p:nvSpPr>
          <p:cNvPr id="6" name="Textfeld 5">
            <a:extLst>
              <a:ext uri="{FF2B5EF4-FFF2-40B4-BE49-F238E27FC236}">
                <a16:creationId xmlns:a16="http://schemas.microsoft.com/office/drawing/2014/main" id="{4A955019-FF86-49FB-AA94-72BF73850EC5}"/>
              </a:ext>
            </a:extLst>
          </p:cNvPr>
          <p:cNvSpPr>
            <a:spLocks/>
          </p:cNvSpPr>
          <p:nvPr/>
        </p:nvSpPr>
        <p:spPr bwMode="auto">
          <a:xfrm flipH="1">
            <a:off x="5555940" y="6362070"/>
            <a:ext cx="3924436" cy="261610"/>
          </a:xfrm>
          <a:prstGeom prst="rect">
            <a:avLst/>
          </a:prstGeom>
          <a:noFill/>
        </p:spPr>
        <p:txBody>
          <a:bodyPr wrap="square" rtlCol="0">
            <a:spAutoFit/>
          </a:bodyPr>
          <a:lstStyle/>
          <a:p>
            <a:pPr algn="r">
              <a:defRPr/>
            </a:pPr>
            <a:r>
              <a:rPr lang="de-DE" sz="1100" dirty="0"/>
              <a:t>Überschwemmter Acker, LLH</a:t>
            </a:r>
            <a:endParaRPr dirty="0"/>
          </a:p>
        </p:txBody>
      </p:sp>
      <p:pic>
        <p:nvPicPr>
          <p:cNvPr id="7" name="Grafik 9">
            <a:extLst>
              <a:ext uri="{FF2B5EF4-FFF2-40B4-BE49-F238E27FC236}">
                <a16:creationId xmlns:a16="http://schemas.microsoft.com/office/drawing/2014/main" id="{ECA8A0E8-BAE8-4157-BE6C-59D69C25652A}"/>
              </a:ext>
            </a:extLst>
          </p:cNvPr>
          <p:cNvPicPr>
            <a:picLocks noChangeAspect="1"/>
          </p:cNvPicPr>
          <p:nvPr/>
        </p:nvPicPr>
        <p:blipFill>
          <a:blip r:embed="rId3"/>
          <a:stretch/>
        </p:blipFill>
        <p:spPr bwMode="auto">
          <a:xfrm>
            <a:off x="2783631" y="1229901"/>
            <a:ext cx="6714251" cy="5035689"/>
          </a:xfrm>
          <a:prstGeom prst="rect">
            <a:avLst/>
          </a:prstGeom>
        </p:spPr>
      </p:pic>
    </p:spTree>
    <p:extLst>
      <p:ext uri="{BB962C8B-B14F-4D97-AF65-F5344CB8AC3E}">
        <p14:creationId xmlns:p14="http://schemas.microsoft.com/office/powerpoint/2010/main" val="4122725615"/>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9973</Words>
  <Application>Microsoft Office PowerPoint</Application>
  <DocSecurity>0</DocSecurity>
  <PresentationFormat>Breitbild</PresentationFormat>
  <Paragraphs>946</Paragraphs>
  <Slides>66</Slides>
  <Notes>62</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66</vt:i4>
      </vt:variant>
    </vt:vector>
  </HeadingPairs>
  <TitlesOfParts>
    <vt:vector size="76" baseType="lpstr">
      <vt:lpstr>MS PGothic</vt:lpstr>
      <vt:lpstr>MS PGothic</vt:lpstr>
      <vt:lpstr>Arial</vt:lpstr>
      <vt:lpstr>BakerSignet</vt:lpstr>
      <vt:lpstr>Calibri</vt:lpstr>
      <vt:lpstr>Calibri Light</vt:lpstr>
      <vt:lpstr>Courier New</vt:lpstr>
      <vt:lpstr>Times New Roman</vt:lpstr>
      <vt:lpstr>Wingdings</vt:lpstr>
      <vt:lpstr>Office</vt:lpstr>
      <vt:lpstr>Auswirkungen des Klimawandels auf den Boden</vt:lpstr>
      <vt:lpstr>Auswirkungen des Klimawandels auf den Boden</vt:lpstr>
      <vt:lpstr>Jahresmitteltemperatur in Deutschland</vt:lpstr>
      <vt:lpstr>Jahresmitteltemperatur in Deutschland</vt:lpstr>
      <vt:lpstr>Niederschlagssummen</vt:lpstr>
      <vt:lpstr>Niederschlagssummen</vt:lpstr>
      <vt:lpstr>Niederschlag in Deutschland (1901-2007)</vt:lpstr>
      <vt:lpstr>Zunahme Starkniederschläge</vt:lpstr>
      <vt:lpstr>Zunahme Starkniederschläge</vt:lpstr>
      <vt:lpstr>Veränderung der Starkniederschläge (Winter &amp; Sommer)</vt:lpstr>
      <vt:lpstr>Niederschläge in Deutschland – Zusammenfassung Trends</vt:lpstr>
      <vt:lpstr>Bodenfeuchtemessungen (am 21.10.2020)</vt:lpstr>
      <vt:lpstr>Bodenfeuchtemessungen (am 21.10.2020)</vt:lpstr>
      <vt:lpstr>Bodenfeuchtemessungen (im Frühjahr 2020)</vt:lpstr>
      <vt:lpstr>Abnehmende Bodenfeuchte im Frühjahr</vt:lpstr>
      <vt:lpstr>Folgen des Klimawandels</vt:lpstr>
      <vt:lpstr>Auswirkungen des Klimawandels gefährden Funktionen des Bodens </vt:lpstr>
      <vt:lpstr>Auswirkungen des Klimawandels gefährden Funktionen des Bodens </vt:lpstr>
      <vt:lpstr>Auswirkungen des Klimawandels gefährden Funktionen des Bodens </vt:lpstr>
      <vt:lpstr>Bodenverdichtung</vt:lpstr>
      <vt:lpstr>Bodenverdichtung – Entstehung &amp; Verstärkung durch Klimawandel</vt:lpstr>
      <vt:lpstr>Bodenverdichtung – Entstehung &amp; Verstärkung durch Klimawandel</vt:lpstr>
      <vt:lpstr>Bodenverdichtung – Entstehung</vt:lpstr>
      <vt:lpstr>Bodenverdichtung – Folgen</vt:lpstr>
      <vt:lpstr>Bodenverdichtung – Folgen</vt:lpstr>
      <vt:lpstr>Bodenverdichtung – Folgen</vt:lpstr>
      <vt:lpstr>Bodenverdichtung – Vermeiden</vt:lpstr>
      <vt:lpstr>Bodenverdichtung – Vermeiden</vt:lpstr>
      <vt:lpstr>Bodenverdichtung – Auflockern</vt:lpstr>
      <vt:lpstr>Bodenverdichtung – Auflockern</vt:lpstr>
      <vt:lpstr>Böden im Klimawandel – Erosion durch Wasser</vt:lpstr>
      <vt:lpstr>Bodenerosion – die 3 Phasen der Erosion</vt:lpstr>
      <vt:lpstr>Böden im Klimawandel – Erosion durch Wind</vt:lpstr>
      <vt:lpstr>Bodenerosion – durch Wasser</vt:lpstr>
      <vt:lpstr>Bodenerosion – durch Wasser</vt:lpstr>
      <vt:lpstr>Bodenerosion – durch Wasser</vt:lpstr>
      <vt:lpstr>Bodenerosion durch Wasser – Sammlung von Ursachen</vt:lpstr>
      <vt:lpstr>Faktoren, die Bodenerosion beeinflussen</vt:lpstr>
      <vt:lpstr>Faktoren, die die Bodenerosion beeinflussen</vt:lpstr>
      <vt:lpstr>Zunahme der Erosionsgefahr – nahe und ferne Zukunft</vt:lpstr>
      <vt:lpstr>Modelle von Bodenverlust nach 80 Jahren </vt:lpstr>
      <vt:lpstr>Erosionsgefährdung in verschiedenen Naturräumen</vt:lpstr>
      <vt:lpstr>Erosionsgefährdung in verschiedenen Naturräumen</vt:lpstr>
      <vt:lpstr>Spannweite der Bodenerosion verschiedener Naturräume</vt:lpstr>
      <vt:lpstr>Maßnahmen zur Minderung der Erosionsgefahr </vt:lpstr>
      <vt:lpstr>Maßnahmen zur Minderung der Erosionsgefahr </vt:lpstr>
      <vt:lpstr>Maßnahmen zur Minderung der Erosionsgefahr</vt:lpstr>
      <vt:lpstr>Maßnahmen zur Minderung der Erosionsgefahr</vt:lpstr>
      <vt:lpstr>Maßnahmen zur Minderung der Erosionsgefahr</vt:lpstr>
      <vt:lpstr>Böden im Klimawandel – Trockenheit </vt:lpstr>
      <vt:lpstr>Boden im Klimawandel - Bodentemperatur</vt:lpstr>
      <vt:lpstr>Humusabbau durch Temperaturveränderung</vt:lpstr>
      <vt:lpstr>Arbeitsauftrag</vt:lpstr>
      <vt:lpstr>Gründe für nachhaltige Anpassungsmaßnahmen im Ackerbau</vt:lpstr>
      <vt:lpstr>Gründe für Nachhaltige Anpassungsmaßnahmen im Ackerbau</vt:lpstr>
      <vt:lpstr>Nachhaltige Anpassungsmaßnahmen im Ackerbau</vt:lpstr>
      <vt:lpstr>Nachhaltige Anpassungsmaßnahmen im Ackerbau</vt:lpstr>
      <vt:lpstr>Nachhaltige Anpassungsmaßnahmen im Ackerbau</vt:lpstr>
      <vt:lpstr>Nachhaltige Anpassungsmaßnahmen im Ackerbau</vt:lpstr>
      <vt:lpstr>Nachhaltige Anpassungsmaßnahmen im Ackerbau</vt:lpstr>
      <vt:lpstr>Nachhaltige Anpassungsmaßnahmen im Ackerbau </vt:lpstr>
      <vt:lpstr>Nachhaltige Anpassungsmaßnahmen im Ackerbau</vt:lpstr>
      <vt:lpstr>Nachhaltige Anpassungsmaßnahmen im Ackerbau</vt:lpstr>
      <vt:lpstr>Nachhaltige Anpassungsmaßnahmen im Ackerbau</vt:lpstr>
      <vt:lpstr>Bildquellen</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Auswirkungen des Klimawandels auf den Boden</dc:title>
  <dc:subject/>
  <dc:creator>Andreas Ziermann</dc:creator>
  <cp:keywords/>
  <dc:description/>
  <cp:lastModifiedBy>Andreas Ziermann</cp:lastModifiedBy>
  <cp:revision>150</cp:revision>
  <dcterms:created xsi:type="dcterms:W3CDTF">2020-10-20T07:53:08Z</dcterms:created>
  <dcterms:modified xsi:type="dcterms:W3CDTF">2021-10-19T13:28:56Z</dcterms:modified>
  <cp:category/>
  <dc:identifier/>
  <cp:contentStatus/>
  <dc:language/>
  <cp:version/>
</cp:coreProperties>
</file>