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5"/>
  </p:notesMasterIdLst>
  <p:sldIdLst>
    <p:sldId id="256" r:id="rId2"/>
    <p:sldId id="257" r:id="rId3"/>
    <p:sldId id="290"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91" r:id="rId27"/>
    <p:sldId id="282" r:id="rId28"/>
    <p:sldId id="283" r:id="rId29"/>
    <p:sldId id="284" r:id="rId30"/>
    <p:sldId id="285" r:id="rId31"/>
    <p:sldId id="286" r:id="rId32"/>
    <p:sldId id="288" r:id="rId33"/>
    <p:sldId id="289" r:id="rId34"/>
  </p:sldIdLst>
  <p:sldSz cx="12192000" cy="6858000"/>
  <p:notesSz cx="12192000" cy="6858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621" autoAdjust="0"/>
  </p:normalViewPr>
  <p:slideViewPr>
    <p:cSldViewPr>
      <p:cViewPr varScale="1">
        <p:scale>
          <a:sx n="100" d="100"/>
          <a:sy n="100" d="100"/>
        </p:scale>
        <p:origin x="876" y="84"/>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19.10.2021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a:t>WICHTIG: Nicht alle Pflanzen sind in jedem Stadium gleich sensibel. </a:t>
            </a:r>
          </a:p>
          <a:p>
            <a:pPr marL="0" marR="0" lvl="0" indent="0" algn="l" defTabSz="914400">
              <a:lnSpc>
                <a:spcPct val="100000"/>
              </a:lnSpc>
              <a:spcBef>
                <a:spcPts val="0"/>
              </a:spcBef>
              <a:spcAft>
                <a:spcPts val="0"/>
              </a:spcAft>
              <a:buClrTx/>
              <a:buSzTx/>
              <a:buFontTx/>
              <a:buNone/>
              <a:defRPr/>
            </a:pPr>
            <a:r>
              <a:rPr lang="de-DE"/>
              <a:t>https://pixabay.com/de/photos/keim-pflanze-nahrung-saat-59159/</a:t>
            </a:r>
            <a:endParaRPr/>
          </a:p>
          <a:p>
            <a:pPr marL="0" marR="0" lvl="0" indent="0" algn="l" defTabSz="914400">
              <a:lnSpc>
                <a:spcPct val="100000"/>
              </a:lnSpc>
              <a:spcBef>
                <a:spcPts val="0"/>
              </a:spcBef>
              <a:spcAft>
                <a:spcPts val="0"/>
              </a:spcAft>
              <a:buClrTx/>
              <a:buSzTx/>
              <a:buFontTx/>
              <a:buNone/>
              <a:defRPr/>
            </a:pPr>
            <a:endParaRPr lang="de-DE" sz="1200" b="0"/>
          </a:p>
          <a:p>
            <a:pPr marL="0" marR="0" lvl="0" indent="0" algn="l" defTabSz="914400">
              <a:lnSpc>
                <a:spcPct val="100000"/>
              </a:lnSpc>
              <a:spcBef>
                <a:spcPts val="0"/>
              </a:spcBef>
              <a:spcAft>
                <a:spcPts val="0"/>
              </a:spcAft>
              <a:buClrTx/>
              <a:buSzTx/>
              <a:buFontTx/>
              <a:buNone/>
              <a:defRPr/>
            </a:pPr>
            <a:r>
              <a:rPr lang="de-DE" sz="1200" b="0"/>
              <a:t>Unterschiedliche Pflanzen reagieren unterschiedlich empfindlich auf bestimmte Wettereinflüsse. </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6</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Slide Image Placeholder 1"/>
          <p:cNvSpPr>
            <a:spLocks noGrp="1" noRot="1" noChangeAspect="1"/>
          </p:cNvSpPr>
          <p:nvPr>
            <p:ph type="sldImg"/>
          </p:nvPr>
        </p:nvSpPr>
        <p:spPr bwMode="auto"/>
      </p:sp>
      <p:sp>
        <p:nvSpPr>
          <p:cNvPr id="5" name="Notes Placeholder 2"/>
          <p:cNvSpPr>
            <a:spLocks noGrp="1"/>
          </p:cNvSpPr>
          <p:nvPr>
            <p:ph type="body" idx="1"/>
          </p:nvPr>
        </p:nvSpPr>
        <p:spPr bwMode="auto"/>
        <p:txBody>
          <a:bodyPr/>
          <a:lstStyle/>
          <a:p>
            <a:pPr>
              <a:defRPr/>
            </a:pPr>
            <a:r>
              <a:t>Bildquelle: Max-Planck-Institut für Pflanzenzüchtungsforschung, </a:t>
            </a:r>
            <a:r>
              <a:rPr sz="1100" b="0" i="0" u="none">
                <a:solidFill>
                  <a:srgbClr val="000000"/>
                </a:solidFill>
                <a:latin typeface="Calibri"/>
                <a:ea typeface="Calibri"/>
                <a:cs typeface="Calibri"/>
              </a:rPr>
              <a:t> Beitrag "Züchtungsforschung in Zeiten des Klimawandels" URL: https://www.mpipz.mpg.de/157460/research_report_309988?c=7933    </a:t>
            </a:r>
            <a:endParaRPr/>
          </a:p>
        </p:txBody>
      </p:sp>
      <p:sp>
        <p:nvSpPr>
          <p:cNvPr id="6"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Slide Image Placeholder 1"/>
          <p:cNvSpPr>
            <a:spLocks noGrp="1" noRot="1" noChangeAspect="1"/>
          </p:cNvSpPr>
          <p:nvPr>
            <p:ph type="sldImg"/>
          </p:nvPr>
        </p:nvSpPr>
        <p:spPr bwMode="auto"/>
      </p:sp>
      <p:sp>
        <p:nvSpPr>
          <p:cNvPr id="5" name="Notes Placeholder 2"/>
          <p:cNvSpPr>
            <a:spLocks noGrp="1"/>
          </p:cNvSpPr>
          <p:nvPr>
            <p:ph type="body" idx="1"/>
          </p:nvPr>
        </p:nvSpPr>
        <p:spPr bwMode="auto"/>
        <p:txBody>
          <a:bodyPr/>
          <a:lstStyle/>
          <a:p>
            <a:pPr>
              <a:defRPr/>
            </a:pPr>
            <a:r>
              <a:rPr lang="de-DE" sz="1200" b="0" i="0" u="none" strike="noStrike" cap="none" spc="0">
                <a:solidFill>
                  <a:schemeClr val="tx1"/>
                </a:solidFill>
                <a:latin typeface="+mn-lt"/>
                <a:ea typeface="+mn-ea"/>
                <a:cs typeface="+mn-cs"/>
              </a:rPr>
              <a:t>Siehe Arbeitsmaterialien: "Arbeitsauftrag 2 - Aufgabe 1"</a:t>
            </a:r>
            <a:endParaRPr/>
          </a:p>
        </p:txBody>
      </p:sp>
      <p:sp>
        <p:nvSpPr>
          <p:cNvPr id="6"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200" b="0" i="0" u="none" strike="noStrike" cap="none" spc="0" dirty="0">
                <a:solidFill>
                  <a:schemeClr val="tx1"/>
                </a:solidFill>
                <a:latin typeface="+mn-lt"/>
                <a:ea typeface="+mn-ea"/>
                <a:cs typeface="+mn-cs"/>
              </a:rPr>
              <a:t>Siehe Arbeitsmaterialien</a:t>
            </a:r>
            <a:r>
              <a:rPr lang="de-DE" dirty="0"/>
              <a:t>: "Arbeitsauftrag 2 - Aufgabe 1"</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26</a:t>
            </a:fld>
            <a:endParaRPr lang="de-DE"/>
          </a:p>
        </p:txBody>
      </p:sp>
    </p:spTree>
    <p:extLst>
      <p:ext uri="{BB962C8B-B14F-4D97-AF65-F5344CB8AC3E}">
        <p14:creationId xmlns:p14="http://schemas.microsoft.com/office/powerpoint/2010/main" val="4230501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Fotos: LLH</a:t>
            </a:r>
            <a:endParaRP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27</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Slide Image Placeholder 1"/>
          <p:cNvSpPr>
            <a:spLocks noGrp="1" noRot="1" noChangeAspect="1"/>
          </p:cNvSpPr>
          <p:nvPr>
            <p:ph type="sldImg"/>
          </p:nvPr>
        </p:nvSpPr>
        <p:spPr bwMode="auto"/>
      </p:sp>
      <p:sp>
        <p:nvSpPr>
          <p:cNvPr id="5" name="Notes Placeholder 2"/>
          <p:cNvSpPr>
            <a:spLocks noGrp="1"/>
          </p:cNvSpPr>
          <p:nvPr>
            <p:ph type="body" idx="1"/>
          </p:nvPr>
        </p:nvSpPr>
        <p:spPr bwMode="auto"/>
        <p:txBody>
          <a:bodyPr/>
          <a:lstStyle/>
          <a:p>
            <a:pPr>
              <a:defRPr/>
            </a:pPr>
            <a:r>
              <a:rPr lang="de-DE" sz="1200" b="0" i="0" u="none" strike="noStrike" cap="none" spc="0">
                <a:solidFill>
                  <a:schemeClr val="tx1"/>
                </a:solidFill>
                <a:latin typeface="+mn-lt"/>
                <a:ea typeface="+mn-ea"/>
                <a:cs typeface="+mn-cs"/>
              </a:rPr>
              <a:t>Siehe Arbeitsmaterialien: "Arbeitsauftrag 2 - Aufgabe 2"</a:t>
            </a:r>
            <a:endParaRPr/>
          </a:p>
        </p:txBody>
      </p:sp>
      <p:sp>
        <p:nvSpPr>
          <p:cNvPr id="6"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ACI steht für </a:t>
            </a:r>
            <a:r>
              <a:rPr lang="de-DE" dirty="0" err="1"/>
              <a:t>Agro</a:t>
            </a:r>
            <a:r>
              <a:rPr lang="de-DE" dirty="0"/>
              <a:t> </a:t>
            </a:r>
            <a:r>
              <a:rPr lang="de-DE" dirty="0" err="1"/>
              <a:t>Climatical</a:t>
            </a:r>
            <a:r>
              <a:rPr lang="de-DE" dirty="0"/>
              <a:t> </a:t>
            </a:r>
            <a:r>
              <a:rPr lang="de-DE" dirty="0" err="1"/>
              <a:t>Indicator</a:t>
            </a:r>
            <a:r>
              <a:rPr lang="de-DE" dirty="0"/>
              <a:t>.  ACIs definieren die kritischen Haupt-Faktoren, die Wachstum / Blüte / Ertragsbildung dieser Kultur nachhaltig beeinflussen.</a:t>
            </a:r>
            <a:endParaRPr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8</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Slide Image Placeholder 1"/>
          <p:cNvSpPr>
            <a:spLocks noGrp="1" noRot="1" noChangeAspect="1"/>
          </p:cNvSpPr>
          <p:nvPr>
            <p:ph type="sldImg"/>
          </p:nvPr>
        </p:nvSpPr>
        <p:spPr bwMode="auto"/>
      </p:sp>
      <p:sp>
        <p:nvSpPr>
          <p:cNvPr id="5" name="Notes Placeholder 2"/>
          <p:cNvSpPr>
            <a:spLocks noGrp="1"/>
          </p:cNvSpPr>
          <p:nvPr>
            <p:ph type="body" idx="1"/>
          </p:nvPr>
        </p:nvSpPr>
        <p:spPr bwMode="auto"/>
        <p:txBody>
          <a:bodyPr/>
          <a:lstStyle/>
          <a:p>
            <a:pPr>
              <a:defRPr/>
            </a:pPr>
            <a:r>
              <a:rPr lang="de-DE" sz="1200" b="0" i="0" u="none" strike="noStrike" cap="none" spc="0" dirty="0">
                <a:solidFill>
                  <a:schemeClr val="tx1"/>
                </a:solidFill>
                <a:latin typeface="+mn-lt"/>
                <a:ea typeface="+mn-ea"/>
                <a:cs typeface="+mn-cs"/>
              </a:rPr>
              <a:t>Siehe Arbeitsmaterialien</a:t>
            </a:r>
            <a:r>
              <a:rPr dirty="0"/>
              <a:t>: "</a:t>
            </a:r>
            <a:r>
              <a:rPr dirty="0" err="1"/>
              <a:t>Arbeitsauftrag</a:t>
            </a:r>
            <a:r>
              <a:rPr dirty="0"/>
              <a:t> 1 - Aufgabe 1"</a:t>
            </a:r>
            <a:r>
              <a:rPr lang="de-DE" dirty="0"/>
              <a:t> (Aufgabe – Word und Tabelle – Excel)</a:t>
            </a:r>
            <a:endParaRPr dirty="0"/>
          </a:p>
        </p:txBody>
      </p:sp>
      <p:sp>
        <p:nvSpPr>
          <p:cNvPr id="6"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b="0" i="0" u="none" strike="noStrike" cap="none" spc="0">
                <a:solidFill>
                  <a:schemeClr val="tx1"/>
                </a:solidFill>
                <a:latin typeface="+mn-lt"/>
                <a:ea typeface="+mn-ea"/>
                <a:cs typeface="+mn-cs"/>
              </a:rPr>
              <a:t>Siehe Arbeitsmaterialien</a:t>
            </a:r>
            <a:r>
              <a:rPr lang="de-DE"/>
              <a:t>: "Arbeitsauftrag 1 - Aufgabe 2"</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10</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AgriAdapt</a:t>
            </a:r>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11</a:t>
            </a:fld>
            <a:endParaRPr lang="de-DE"/>
          </a:p>
        </p:txBody>
      </p:sp>
    </p:spTree>
    <p:extLst>
      <p:ext uri="{BB962C8B-B14F-4D97-AF65-F5344CB8AC3E}">
        <p14:creationId xmlns:p14="http://schemas.microsoft.com/office/powerpoint/2010/main" val="1479702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https://pixabay.com/de/photos/mais-feld-landwirtschaft-maisfeld-1408154/</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13</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Wingdings"/>
              <a:buNone/>
              <a:defRPr/>
            </a:pPr>
            <a:r>
              <a:rPr lang="de-DE" sz="1200" b="0" i="0" u="none" strike="noStrike" cap="none" spc="0">
                <a:ln>
                  <a:noFill/>
                </a:ln>
                <a:solidFill>
                  <a:prstClr val="black"/>
                </a:solidFill>
                <a:latin typeface="Arial"/>
                <a:ea typeface="Calibri"/>
                <a:cs typeface="Arial"/>
              </a:rPr>
              <a:t>Mögliche Aufgabenstellung (BoSti): </a:t>
            </a:r>
            <a:endParaRPr/>
          </a:p>
          <a:p>
            <a:pPr marL="285750" marR="0" lvl="0" indent="-285750" algn="l" defTabSz="914400">
              <a:lnSpc>
                <a:spcPct val="100000"/>
              </a:lnSpc>
              <a:spcBef>
                <a:spcPts val="0"/>
              </a:spcBef>
              <a:spcAft>
                <a:spcPts val="0"/>
              </a:spcAft>
              <a:buClrTx/>
              <a:buSzTx/>
              <a:buFont typeface="Wingdings"/>
              <a:buChar char="Ø"/>
              <a:defRPr/>
            </a:pPr>
            <a:r>
              <a:rPr lang="de-DE" sz="1200" b="0" i="0" u="none" strike="noStrike" cap="none" spc="0">
                <a:ln>
                  <a:noFill/>
                </a:ln>
                <a:solidFill>
                  <a:prstClr val="black"/>
                </a:solidFill>
                <a:latin typeface="Arial"/>
                <a:ea typeface="Calibri"/>
                <a:cs typeface="Arial"/>
              </a:rPr>
              <a:t>Welche Anpassungsmaßnahmen können im Hinblick auf diese Änderungen ergriffen werden?</a:t>
            </a:r>
            <a:endParaRP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14</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noTextEdit="1"/>
          </p:cNvSpPr>
          <p:nvPr>
            <p:ph type="sldImg"/>
          </p:nvPr>
        </p:nvSpPr>
        <p:spPr bwMode="auto">
          <a:ln/>
        </p:spPr>
      </p:sp>
      <p:sp>
        <p:nvSpPr>
          <p:cNvPr id="5" name="Notizenplatzhalter 2"/>
          <p:cNvSpPr>
            <a:spLocks noGrp="1"/>
          </p:cNvSpPr>
          <p:nvPr>
            <p:ph type="body" idx="1"/>
          </p:nvPr>
        </p:nvSpPr>
        <p:spPr bwMode="auto">
          <a:prstGeom prst="rect">
            <a:avLst/>
          </a:prstGeom>
          <a:noFill/>
          <a:ln/>
        </p:spPr>
        <p:txBody>
          <a:bodyPr/>
          <a:lstStyle/>
          <a:p>
            <a:pPr>
              <a:defRPr/>
            </a:pPr>
            <a:r>
              <a:rPr lang="de-DE"/>
              <a:t>C3: CO2-Fixierung mit Enzym Rubisco – erstes Produkt besitzt 3 C-Atome</a:t>
            </a:r>
            <a:endParaRPr/>
          </a:p>
          <a:p>
            <a:pPr>
              <a:defRPr/>
            </a:pPr>
            <a:r>
              <a:rPr lang="de-DE"/>
              <a:t>C4: CO2-Fixierung mit Enzym PEP-Carboxylase – erstes Produkt mit 4 C-Atomen</a:t>
            </a:r>
            <a:endParaRPr/>
          </a:p>
        </p:txBody>
      </p:sp>
      <p:sp>
        <p:nvSpPr>
          <p:cNvPr id="6" name="Foliennummernplatzhalter 3"/>
          <p:cNvSpPr>
            <a:spLocks noGrp="1"/>
          </p:cNvSpPr>
          <p:nvPr>
            <p:ph type="sldNum" sz="quarter" idx="5"/>
          </p:nvPr>
        </p:nvSpPr>
        <p:spPr bwMode="auto">
          <a:prstGeom prst="rect">
            <a:avLst/>
          </a:prstGeom>
          <a:noFill/>
        </p:spPr>
        <p:txBody>
          <a:bodyPr/>
          <a:lstStyle/>
          <a:p>
            <a:pPr>
              <a:defRPr/>
            </a:pPr>
            <a:fld id="{140513D4-E0E9-4608-AF74-4A072A1576DD}" type="slidenum">
              <a:rPr lang="de-DE"/>
              <a:t>16</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Slide Image Placeholder 1"/>
          <p:cNvSpPr>
            <a:spLocks noGrp="1" noRot="1" noChangeAspect="1"/>
          </p:cNvSpPr>
          <p:nvPr>
            <p:ph type="sldImg"/>
          </p:nvPr>
        </p:nvSpPr>
        <p:spPr bwMode="auto"/>
      </p:sp>
      <p:sp>
        <p:nvSpPr>
          <p:cNvPr id="5" name="Notes Placeholder 2"/>
          <p:cNvSpPr>
            <a:spLocks noGrp="1"/>
          </p:cNvSpPr>
          <p:nvPr>
            <p:ph type="body" idx="1"/>
          </p:nvPr>
        </p:nvSpPr>
        <p:spPr bwMode="auto"/>
        <p:txBody>
          <a:bodyPr/>
          <a:lstStyle/>
          <a:p>
            <a:pPr>
              <a:defRPr/>
            </a:pPr>
            <a:r>
              <a:rPr lang="de-DE" sz="1200" b="0" i="0" u="none" strike="noStrike" cap="none" spc="0">
                <a:solidFill>
                  <a:schemeClr val="tx1"/>
                </a:solidFill>
                <a:latin typeface="+mn-lt"/>
                <a:ea typeface="+mn-ea"/>
                <a:cs typeface="+mn-cs"/>
              </a:rPr>
              <a:t>Siehe Arbeitsmaterialien: "Arbeitsauftrag 1 - Aufgabe 2"</a:t>
            </a:r>
            <a:endParaRPr/>
          </a:p>
        </p:txBody>
      </p:sp>
      <p:sp>
        <p:nvSpPr>
          <p:cNvPr id="6"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Titelmasterformat durch Klicken bearbeiten</a:t>
            </a:r>
            <a:endParaRP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endParaRP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endParaRP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9"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endParaRP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endParaRP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1"/>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endParaRP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8" name="Fußzeilenplatzhalter 1"/>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Pflanzenphysiologie und Klimawandel</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23473"/>
            <a:ext cx="9144000" cy="2233042"/>
          </a:xfrm>
        </p:spPr>
        <p:txBody>
          <a:bodyPr/>
          <a:lstStyle/>
          <a:p>
            <a:pPr>
              <a:defRPr/>
            </a:pPr>
            <a:r>
              <a:rPr lang="de-DE"/>
              <a:t>Pflanzenphysiologie </a:t>
            </a:r>
            <a:br>
              <a:rPr lang="de-DE"/>
            </a:br>
            <a:r>
              <a:rPr lang="de-DE"/>
              <a:t>trifft auf Klimawandel</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685800" y="544512"/>
            <a:ext cx="9540240" cy="918528"/>
          </a:xfrm>
        </p:spPr>
        <p:txBody>
          <a:bodyPr>
            <a:normAutofit fontScale="90000"/>
          </a:bodyPr>
          <a:lstStyle/>
          <a:p>
            <a:pPr>
              <a:defRPr/>
            </a:pPr>
            <a:r>
              <a:rPr lang="de-DE" sz="3200" u="sng"/>
              <a:t>Arbeitsauftrag A 1, Aufgabe 1:</a:t>
            </a:r>
            <a:br>
              <a:rPr lang="de-DE" sz="3200"/>
            </a:br>
            <a:r>
              <a:rPr lang="de-DE" sz="3200"/>
              <a:t>Welche Erfahrungen haben Sie in Ihrem Betrieb mit ACIs in den letzten Jahren gemacht?</a:t>
            </a:r>
            <a:endParaRPr/>
          </a:p>
        </p:txBody>
      </p:sp>
      <p:sp>
        <p:nvSpPr>
          <p:cNvPr id="5" name="Inhaltsplatzhalter 2"/>
          <p:cNvSpPr>
            <a:spLocks noGrp="1"/>
          </p:cNvSpPr>
          <p:nvPr>
            <p:ph idx="1"/>
          </p:nvPr>
        </p:nvSpPr>
        <p:spPr bwMode="auto">
          <a:xfrm>
            <a:off x="838200" y="2062480"/>
            <a:ext cx="10515600" cy="4114483"/>
          </a:xfrm>
        </p:spPr>
        <p:txBody>
          <a:bodyPr/>
          <a:lstStyle/>
          <a:p>
            <a:pPr>
              <a:defRPr/>
            </a:pPr>
            <a:endParaRPr lang="de-DE"/>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Kulturausweise: Agroklimatische Indikatoren (ACI)</a:t>
            </a:r>
            <a:endParaRPr/>
          </a:p>
        </p:txBody>
      </p:sp>
      <p:sp>
        <p:nvSpPr>
          <p:cNvPr id="5" name="Fußzeilenplatzhalter 3"/>
          <p:cNvSpPr>
            <a:spLocks noGrp="1"/>
          </p:cNvSpPr>
          <p:nvPr>
            <p:ph type="ftr" sz="quarter" idx="10"/>
          </p:nvPr>
        </p:nvSpPr>
        <p:spPr bwMode="auto"/>
        <p:txBody>
          <a:bodyPr/>
          <a:lstStyle/>
          <a:p>
            <a:pPr>
              <a:defRPr/>
            </a:pPr>
            <a:r>
              <a:rPr lang="de-DE"/>
              <a:t>Pflanzenphysiologie und Klimawandel</a:t>
            </a:r>
            <a:endParaRPr/>
          </a:p>
        </p:txBody>
      </p:sp>
      <p:pic>
        <p:nvPicPr>
          <p:cNvPr id="6" name="Inhaltsplatzhalter 2"/>
          <p:cNvPicPr>
            <a:picLocks noGrp="1" noChangeAspect="1"/>
          </p:cNvPicPr>
          <p:nvPr>
            <p:ph idx="1"/>
          </p:nvPr>
        </p:nvPicPr>
        <p:blipFill>
          <a:blip r:embed="rId3"/>
          <a:stretch/>
        </p:blipFill>
        <p:spPr bwMode="auto">
          <a:xfrm>
            <a:off x="5608320" y="1268760"/>
            <a:ext cx="4458086" cy="5057070"/>
          </a:xfrm>
          <a:prstGeom prst="rect">
            <a:avLst/>
          </a:prstGeom>
        </p:spPr>
      </p:pic>
      <p:sp>
        <p:nvSpPr>
          <p:cNvPr id="7" name="Título 2"/>
          <p:cNvSpPr/>
          <p:nvPr/>
        </p:nvSpPr>
        <p:spPr bwMode="auto">
          <a:xfrm>
            <a:off x="838200" y="1598613"/>
            <a:ext cx="4537720" cy="2485707"/>
          </a:xfrm>
          <a:prstGeom prst="rect">
            <a:avLst/>
          </a:prstGeom>
          <a:noFill/>
          <a:ln>
            <a:noFill/>
          </a:ln>
        </p:spPr>
        <p:txBody>
          <a:bodyPr/>
          <a:lstStyle>
            <a:lvl1pPr defTabSz="457200">
              <a:spcBef>
                <a:spcPts val="700"/>
              </a:spcBef>
              <a:buSzPct val="100000"/>
              <a:buFont typeface="Arial"/>
              <a:buChar char="»"/>
              <a:defRPr sz="3200">
                <a:solidFill>
                  <a:srgbClr val="000000"/>
                </a:solidFill>
                <a:latin typeface="Calibri"/>
                <a:cs typeface="Calibri"/>
              </a:defRPr>
            </a:lvl1pPr>
            <a:lvl2pPr marL="742950" indent="-285750" defTabSz="457200">
              <a:spcBef>
                <a:spcPts val="700"/>
              </a:spcBef>
              <a:buSzPct val="100000"/>
              <a:buFont typeface="Arial"/>
              <a:buChar char="–"/>
              <a:defRPr sz="3200">
                <a:solidFill>
                  <a:srgbClr val="000000"/>
                </a:solidFill>
                <a:latin typeface="Calibri"/>
                <a:cs typeface="Calibri"/>
              </a:defRPr>
            </a:lvl2pPr>
            <a:lvl3pPr marL="1143000" indent="-228600" defTabSz="457200">
              <a:spcBef>
                <a:spcPts val="700"/>
              </a:spcBef>
              <a:buSzPct val="100000"/>
              <a:buFont typeface="Arial"/>
              <a:buChar char="•"/>
              <a:defRPr sz="3200">
                <a:solidFill>
                  <a:srgbClr val="000000"/>
                </a:solidFill>
                <a:latin typeface="Calibri"/>
                <a:cs typeface="Calibri"/>
              </a:defRPr>
            </a:lvl3pPr>
            <a:lvl4pPr marL="1600200" indent="-228600" defTabSz="457200">
              <a:spcBef>
                <a:spcPts val="700"/>
              </a:spcBef>
              <a:buSzPct val="100000"/>
              <a:buFont typeface="Arial"/>
              <a:buChar char="–"/>
              <a:defRPr sz="3200">
                <a:solidFill>
                  <a:srgbClr val="000000"/>
                </a:solidFill>
                <a:latin typeface="Calibri"/>
                <a:cs typeface="Calibri"/>
              </a:defRPr>
            </a:lvl4pPr>
            <a:lvl5pPr marL="2057400" indent="-228600" defTabSz="457200">
              <a:spcBef>
                <a:spcPts val="700"/>
              </a:spcBef>
              <a:buSzPct val="100000"/>
              <a:buFont typeface="Arial"/>
              <a:buChar char="»"/>
              <a:defRPr sz="3200">
                <a:solidFill>
                  <a:srgbClr val="000000"/>
                </a:solidFill>
                <a:latin typeface="Calibri"/>
                <a:cs typeface="Calibri"/>
              </a:defRPr>
            </a:lvl5pPr>
            <a:lvl6pPr marL="2514600" indent="-228600" defTabSz="457200">
              <a:spcBef>
                <a:spcPts val="700"/>
              </a:spcBef>
              <a:spcAft>
                <a:spcPts val="0"/>
              </a:spcAft>
              <a:buSzPct val="100000"/>
              <a:buFont typeface="Arial"/>
              <a:buChar char="»"/>
              <a:defRPr sz="3200">
                <a:solidFill>
                  <a:srgbClr val="000000"/>
                </a:solidFill>
                <a:latin typeface="Calibri"/>
                <a:cs typeface="Calibri"/>
              </a:defRPr>
            </a:lvl6pPr>
            <a:lvl7pPr marL="2971800" indent="-228600" defTabSz="457200">
              <a:spcBef>
                <a:spcPts val="700"/>
              </a:spcBef>
              <a:spcAft>
                <a:spcPts val="0"/>
              </a:spcAft>
              <a:buSzPct val="100000"/>
              <a:buFont typeface="Arial"/>
              <a:buChar char="»"/>
              <a:defRPr sz="3200">
                <a:solidFill>
                  <a:srgbClr val="000000"/>
                </a:solidFill>
                <a:latin typeface="Calibri"/>
                <a:cs typeface="Calibri"/>
              </a:defRPr>
            </a:lvl7pPr>
            <a:lvl8pPr marL="3429000" indent="-228600" defTabSz="457200">
              <a:spcBef>
                <a:spcPts val="700"/>
              </a:spcBef>
              <a:spcAft>
                <a:spcPts val="0"/>
              </a:spcAft>
              <a:buSzPct val="100000"/>
              <a:buFont typeface="Arial"/>
              <a:buChar char="»"/>
              <a:defRPr sz="3200">
                <a:solidFill>
                  <a:srgbClr val="000000"/>
                </a:solidFill>
                <a:latin typeface="Calibri"/>
                <a:cs typeface="Calibri"/>
              </a:defRPr>
            </a:lvl8pPr>
            <a:lvl9pPr marL="3886200" indent="-228600" defTabSz="457200">
              <a:spcBef>
                <a:spcPts val="700"/>
              </a:spcBef>
              <a:spcAft>
                <a:spcPts val="0"/>
              </a:spcAft>
              <a:buSzPct val="100000"/>
              <a:buFont typeface="Arial"/>
              <a:buChar char="»"/>
              <a:defRPr sz="3200">
                <a:solidFill>
                  <a:srgbClr val="000000"/>
                </a:solidFill>
                <a:latin typeface="Calibri"/>
                <a:cs typeface="Calibri"/>
              </a:defRPr>
            </a:lvl9pPr>
          </a:lstStyle>
          <a:p>
            <a:pPr>
              <a:spcBef>
                <a:spcPts val="0"/>
              </a:spcBef>
              <a:buSzTx/>
              <a:buFontTx/>
              <a:buNone/>
              <a:defRPr/>
            </a:pPr>
            <a:r>
              <a:rPr lang="es-ES" sz="2400">
                <a:solidFill>
                  <a:schemeClr val="tx1"/>
                </a:solidFill>
                <a:latin typeface="+mn-lt"/>
                <a:ea typeface="MS PGothic"/>
                <a:cs typeface="Arial"/>
              </a:rPr>
              <a:t>Kulturausweise enthalten eine Kulturbeschreibung mit den entsprechenden ACIs</a:t>
            </a:r>
            <a:endParaRPr/>
          </a:p>
          <a:p>
            <a:pPr>
              <a:spcBef>
                <a:spcPts val="0"/>
              </a:spcBef>
              <a:buSzTx/>
              <a:buFontTx/>
              <a:buNone/>
              <a:defRPr/>
            </a:pPr>
            <a:endParaRPr lang="es-ES" sz="2400" b="1">
              <a:solidFill>
                <a:srgbClr val="EDAA00"/>
              </a:solidFill>
              <a:latin typeface="+mn-lt"/>
              <a:ea typeface="MS PGothic"/>
              <a:cs typeface="Arial"/>
            </a:endParaRPr>
          </a:p>
          <a:p>
            <a:pPr>
              <a:spcBef>
                <a:spcPts val="0"/>
              </a:spcBef>
              <a:buSzTx/>
              <a:buFontTx/>
              <a:buNone/>
              <a:defRPr/>
            </a:pPr>
            <a:r>
              <a:rPr lang="es-ES" sz="2400" b="1">
                <a:solidFill>
                  <a:srgbClr val="EDAA00"/>
                </a:solidFill>
                <a:latin typeface="+mn-lt"/>
                <a:ea typeface="MS PGothic"/>
                <a:cs typeface="Arial"/>
              </a:rPr>
              <a:t>Beispiel: Mais</a:t>
            </a:r>
            <a:r>
              <a:rPr lang="es-ES_tradnl" sz="2400" b="1">
                <a:solidFill>
                  <a:srgbClr val="EDAA00"/>
                </a:solidFill>
                <a:latin typeface="+mn-lt"/>
                <a:ea typeface="MS PGothic"/>
                <a:cs typeface="Arial"/>
              </a:rPr>
              <a:t>	</a:t>
            </a:r>
            <a:endParaRPr/>
          </a:p>
          <a:p>
            <a:pPr>
              <a:spcBef>
                <a:spcPts val="0"/>
              </a:spcBef>
              <a:buSzTx/>
              <a:buFontTx/>
              <a:buNone/>
              <a:defRPr/>
            </a:pPr>
            <a:r>
              <a:rPr lang="es-ES_tradnl" sz="2400" b="1">
                <a:solidFill>
                  <a:srgbClr val="EDAA00"/>
                </a:solidFill>
                <a:latin typeface="Arial"/>
                <a:ea typeface="MS PGothic"/>
                <a:cs typeface="Arial"/>
              </a:rPr>
              <a:t>		</a:t>
            </a:r>
            <a:endParaRPr lang="es-ES" sz="2400">
              <a:solidFill>
                <a:srgbClr val="A0212E"/>
              </a:solidFill>
              <a:latin typeface="Arial"/>
              <a:ea typeface="MS PGothic"/>
              <a:cs typeface="Arial"/>
            </a:endParaRPr>
          </a:p>
          <a:p>
            <a:pPr>
              <a:spcBef>
                <a:spcPts val="0"/>
              </a:spcBef>
              <a:buSzTx/>
              <a:buFontTx/>
              <a:buNone/>
              <a:defRPr/>
            </a:pPr>
            <a:endParaRPr lang="es-ES_tradnl" sz="2400" b="1">
              <a:solidFill>
                <a:srgbClr val="EDAA00"/>
              </a:solidFill>
              <a:latin typeface="Arial"/>
              <a:ea typeface="MS PGothic"/>
              <a:cs typeface="Arial"/>
            </a:endParaRPr>
          </a:p>
          <a:p>
            <a:pPr>
              <a:spcBef>
                <a:spcPts val="0"/>
              </a:spcBef>
              <a:buSzTx/>
              <a:buFontTx/>
              <a:buNone/>
              <a:defRPr/>
            </a:pPr>
            <a:r>
              <a:rPr lang="es-ES" sz="2400" b="1">
                <a:solidFill>
                  <a:srgbClr val="A0212E"/>
                </a:solidFill>
                <a:latin typeface="Arial"/>
                <a:ea typeface="MS PGothic"/>
                <a:cs typeface="Arial"/>
              </a:rPr>
              <a:t> </a:t>
            </a:r>
            <a:endParaRPr/>
          </a:p>
          <a:p>
            <a:pPr>
              <a:spcBef>
                <a:spcPts val="0"/>
              </a:spcBef>
              <a:buSzTx/>
              <a:buFontTx/>
              <a:buNone/>
              <a:defRPr/>
            </a:pPr>
            <a:endParaRPr lang="es-ES" sz="2400" b="1">
              <a:solidFill>
                <a:srgbClr val="A0212E"/>
              </a:solidFill>
              <a:latin typeface="Arial"/>
              <a:ea typeface="MS PGothic"/>
              <a:cs typeface="Arial"/>
            </a:endParaRPr>
          </a:p>
          <a:p>
            <a:pPr>
              <a:spcBef>
                <a:spcPts val="0"/>
              </a:spcBef>
              <a:buSzTx/>
              <a:buFontTx/>
              <a:buNone/>
              <a:defRPr/>
            </a:pPr>
            <a:endParaRPr lang="es-ES" sz="2400" b="1">
              <a:solidFill>
                <a:srgbClr val="A0212E"/>
              </a:solidFill>
              <a:latin typeface="Arial"/>
              <a:ea typeface="MS PGothic"/>
              <a:cs typeface="Arial"/>
            </a:endParaRPr>
          </a:p>
          <a:p>
            <a:pPr>
              <a:spcBef>
                <a:spcPts val="0"/>
              </a:spcBef>
              <a:buSzTx/>
              <a:buFontTx/>
              <a:buNone/>
              <a:defRPr/>
            </a:pPr>
            <a:endParaRPr lang="es-ES" sz="2400" b="1">
              <a:solidFill>
                <a:srgbClr val="A0212E"/>
              </a:solidFill>
              <a:latin typeface="Arial"/>
              <a:ea typeface="MS PGothic"/>
              <a:cs typeface="Arial"/>
            </a:endParaRPr>
          </a:p>
        </p:txBody>
      </p:sp>
      <p:sp>
        <p:nvSpPr>
          <p:cNvPr id="8" name="Rechteck 7">
            <a:extLst>
              <a:ext uri="{FF2B5EF4-FFF2-40B4-BE49-F238E27FC236}">
                <a16:creationId xmlns:a16="http://schemas.microsoft.com/office/drawing/2014/main" id="{9FDFCAB2-505B-4CF7-9681-02C3CB361265}"/>
              </a:ext>
            </a:extLst>
          </p:cNvPr>
          <p:cNvSpPr/>
          <p:nvPr/>
        </p:nvSpPr>
        <p:spPr bwMode="auto">
          <a:xfrm>
            <a:off x="9048328" y="6356350"/>
            <a:ext cx="1200589" cy="261610"/>
          </a:xfrm>
          <a:prstGeom prst="rect">
            <a:avLst/>
          </a:prstGeom>
        </p:spPr>
        <p:txBody>
          <a:bodyPr wrap="square">
            <a:spAutoFit/>
          </a:bodyPr>
          <a:lstStyle/>
          <a:p>
            <a:r>
              <a:rPr lang="de-DE" sz="1100" dirty="0"/>
              <a:t>LIFE </a:t>
            </a:r>
            <a:r>
              <a:rPr lang="de-DE" sz="1100" dirty="0" err="1"/>
              <a:t>AgriAdapt</a:t>
            </a:r>
            <a:endParaRPr lang="de-DE"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sz="3200"/>
              <a:t>Kritische agroklimatische Indikatoren (ACI) </a:t>
            </a:r>
            <a:br>
              <a:rPr lang="de-DE" sz="3200"/>
            </a:br>
            <a:r>
              <a:rPr lang="de-DE" sz="3200"/>
              <a:t>Beispiel: Mais – alternative Darstellung</a:t>
            </a:r>
            <a:endParaRPr/>
          </a:p>
        </p:txBody>
      </p:sp>
      <p:sp>
        <p:nvSpPr>
          <p:cNvPr id="5" name="Fußzeilenplatzhalter 3"/>
          <p:cNvSpPr>
            <a:spLocks noGrp="1"/>
          </p:cNvSpPr>
          <p:nvPr>
            <p:ph type="ftr" sz="quarter" idx="10"/>
          </p:nvPr>
        </p:nvSpPr>
        <p:spPr bwMode="auto"/>
        <p:txBody>
          <a:bodyPr/>
          <a:lstStyle/>
          <a:p>
            <a:pPr>
              <a:defRPr/>
            </a:pPr>
            <a:r>
              <a:rPr lang="de-DE"/>
              <a:t>Pflanzenphysiologie und Klimawandel</a:t>
            </a:r>
            <a:endParaRPr/>
          </a:p>
        </p:txBody>
      </p:sp>
      <p:pic>
        <p:nvPicPr>
          <p:cNvPr id="6" name="Inhaltsplatzhalter 6"/>
          <p:cNvPicPr>
            <a:picLocks noGrp="1" noChangeAspect="1"/>
          </p:cNvPicPr>
          <p:nvPr>
            <p:ph idx="1"/>
          </p:nvPr>
        </p:nvPicPr>
        <p:blipFill>
          <a:blip r:embed="rId2"/>
          <a:stretch/>
        </p:blipFill>
        <p:spPr bwMode="auto">
          <a:xfrm>
            <a:off x="817984" y="1320387"/>
            <a:ext cx="10276114" cy="5015722"/>
          </a:xfrm>
          <a:prstGeom prst="rect">
            <a:avLst/>
          </a:prstGeom>
        </p:spPr>
      </p:pic>
      <p:sp>
        <p:nvSpPr>
          <p:cNvPr id="7" name="Rechteck 6">
            <a:extLst>
              <a:ext uri="{FF2B5EF4-FFF2-40B4-BE49-F238E27FC236}">
                <a16:creationId xmlns:a16="http://schemas.microsoft.com/office/drawing/2014/main" id="{3EC3DC07-D6F6-4847-A97B-B4880081B03F}"/>
              </a:ext>
            </a:extLst>
          </p:cNvPr>
          <p:cNvSpPr/>
          <p:nvPr/>
        </p:nvSpPr>
        <p:spPr bwMode="auto">
          <a:xfrm>
            <a:off x="9768408" y="6328072"/>
            <a:ext cx="1200589" cy="261610"/>
          </a:xfrm>
          <a:prstGeom prst="rect">
            <a:avLst/>
          </a:prstGeom>
        </p:spPr>
        <p:txBody>
          <a:bodyPr wrap="square">
            <a:spAutoFit/>
          </a:bodyPr>
          <a:lstStyle/>
          <a:p>
            <a:r>
              <a:rPr lang="de-DE" sz="1100" dirty="0"/>
              <a:t>LIFE </a:t>
            </a:r>
            <a:r>
              <a:rPr lang="de-DE" sz="1100" dirty="0" err="1"/>
              <a:t>AgriAdapt</a:t>
            </a:r>
            <a:endParaRPr lang="de-DE" sz="11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Kulturausweis: Mais </a:t>
            </a:r>
            <a:endParaRPr/>
          </a:p>
        </p:txBody>
      </p:sp>
      <p:sp>
        <p:nvSpPr>
          <p:cNvPr id="5" name="Inhaltsplatzhalter 2"/>
          <p:cNvSpPr>
            <a:spLocks noGrp="1"/>
          </p:cNvSpPr>
          <p:nvPr>
            <p:ph idx="1"/>
          </p:nvPr>
        </p:nvSpPr>
        <p:spPr bwMode="auto"/>
        <p:txBody>
          <a:bodyPr/>
          <a:lstStyle/>
          <a:p>
            <a:pPr marL="0" lvl="0" indent="0">
              <a:lnSpc>
                <a:spcPct val="100000"/>
              </a:lnSpc>
              <a:spcBef>
                <a:spcPts val="0"/>
              </a:spcBef>
              <a:spcAft>
                <a:spcPts val="600"/>
              </a:spcAft>
              <a:buNone/>
              <a:defRPr/>
            </a:pPr>
            <a:r>
              <a:rPr lang="de-DE" sz="2400" b="1" dirty="0">
                <a:solidFill>
                  <a:prstClr val="black"/>
                </a:solidFill>
                <a:ea typeface="Calibri"/>
                <a:cs typeface="Arial"/>
              </a:rPr>
              <a:t>Zeiten des Wasserstresses: </a:t>
            </a:r>
            <a:endParaRPr dirty="0"/>
          </a:p>
          <a:p>
            <a:pPr marL="0" lvl="0" indent="0">
              <a:lnSpc>
                <a:spcPct val="100000"/>
              </a:lnSpc>
              <a:spcBef>
                <a:spcPts val="0"/>
              </a:spcBef>
              <a:spcAft>
                <a:spcPts val="600"/>
              </a:spcAft>
              <a:buNone/>
              <a:defRPr/>
            </a:pPr>
            <a:r>
              <a:rPr lang="de-DE" sz="2400" dirty="0">
                <a:solidFill>
                  <a:prstClr val="black"/>
                </a:solidFill>
                <a:ea typeface="Calibri"/>
                <a:cs typeface="Arial"/>
              </a:rPr>
              <a:t>01. Mai – 15. Juni (vegetative Phase):</a:t>
            </a:r>
          </a:p>
          <a:p>
            <a:pPr marL="0" lvl="0" indent="0">
              <a:lnSpc>
                <a:spcPct val="100000"/>
              </a:lnSpc>
              <a:spcBef>
                <a:spcPts val="0"/>
              </a:spcBef>
              <a:spcAft>
                <a:spcPts val="600"/>
              </a:spcAft>
              <a:buNone/>
              <a:defRPr/>
            </a:pPr>
            <a:r>
              <a:rPr lang="de-DE" sz="2400" dirty="0">
                <a:solidFill>
                  <a:prstClr val="black"/>
                </a:solidFill>
                <a:ea typeface="Calibri"/>
                <a:cs typeface="Arial"/>
              </a:rPr>
              <a:t>	wenig empfindlicher Zeitraum </a:t>
            </a:r>
            <a:endParaRPr dirty="0"/>
          </a:p>
          <a:p>
            <a:pPr marL="0" lvl="0" indent="0">
              <a:lnSpc>
                <a:spcPct val="100000"/>
              </a:lnSpc>
              <a:spcBef>
                <a:spcPts val="0"/>
              </a:spcBef>
              <a:spcAft>
                <a:spcPts val="600"/>
              </a:spcAft>
              <a:buNone/>
              <a:defRPr/>
            </a:pPr>
            <a:r>
              <a:rPr lang="de-DE" sz="2400" dirty="0">
                <a:solidFill>
                  <a:prstClr val="black"/>
                </a:solidFill>
                <a:ea typeface="Calibri"/>
                <a:cs typeface="Arial"/>
              </a:rPr>
              <a:t>15. Juni – 30. Juni (ab 12-Blatt Stadium):      </a:t>
            </a:r>
          </a:p>
          <a:p>
            <a:pPr marL="0" lvl="0" indent="0">
              <a:lnSpc>
                <a:spcPct val="100000"/>
              </a:lnSpc>
              <a:spcBef>
                <a:spcPts val="0"/>
              </a:spcBef>
              <a:spcAft>
                <a:spcPts val="600"/>
              </a:spcAft>
              <a:buNone/>
              <a:defRPr/>
            </a:pPr>
            <a:r>
              <a:rPr lang="de-DE" sz="2400" dirty="0">
                <a:solidFill>
                  <a:prstClr val="black"/>
                </a:solidFill>
                <a:ea typeface="Calibri"/>
                <a:cs typeface="Arial"/>
              </a:rPr>
              <a:t>   	mittel empfindlicher Zeitraum </a:t>
            </a:r>
            <a:endParaRPr dirty="0"/>
          </a:p>
          <a:p>
            <a:pPr marL="0" lvl="0" indent="0">
              <a:lnSpc>
                <a:spcPct val="100000"/>
              </a:lnSpc>
              <a:spcBef>
                <a:spcPts val="0"/>
              </a:spcBef>
              <a:spcAft>
                <a:spcPts val="600"/>
              </a:spcAft>
              <a:buNone/>
              <a:defRPr/>
            </a:pPr>
            <a:r>
              <a:rPr lang="de-DE" sz="2400" dirty="0">
                <a:solidFill>
                  <a:prstClr val="black"/>
                </a:solidFill>
                <a:ea typeface="Calibri"/>
                <a:cs typeface="Arial"/>
              </a:rPr>
              <a:t>01. Juli – 15. Aug (Blüte/Kornfüllungsphase):	</a:t>
            </a:r>
          </a:p>
          <a:p>
            <a:pPr marL="0" lvl="0" indent="0">
              <a:lnSpc>
                <a:spcPct val="100000"/>
              </a:lnSpc>
              <a:spcBef>
                <a:spcPts val="0"/>
              </a:spcBef>
              <a:spcAft>
                <a:spcPts val="600"/>
              </a:spcAft>
              <a:buNone/>
              <a:defRPr/>
            </a:pPr>
            <a:r>
              <a:rPr lang="de-DE" sz="2400" dirty="0">
                <a:solidFill>
                  <a:prstClr val="black"/>
                </a:solidFill>
                <a:ea typeface="Calibri"/>
                <a:cs typeface="Arial"/>
              </a:rPr>
              <a:t>	</a:t>
            </a:r>
            <a:r>
              <a:rPr lang="de-DE" sz="2400" b="1" dirty="0">
                <a:solidFill>
                  <a:prstClr val="black"/>
                </a:solidFill>
                <a:ea typeface="Calibri"/>
                <a:cs typeface="Arial"/>
              </a:rPr>
              <a:t>sehr empfindlicher Zeitraum </a:t>
            </a:r>
            <a:endParaRPr dirty="0"/>
          </a:p>
          <a:p>
            <a:pPr marL="0" lvl="0" indent="0">
              <a:lnSpc>
                <a:spcPct val="100000"/>
              </a:lnSpc>
              <a:spcBef>
                <a:spcPts val="0"/>
              </a:spcBef>
              <a:spcAft>
                <a:spcPts val="600"/>
              </a:spcAft>
              <a:buNone/>
              <a:defRPr/>
            </a:pPr>
            <a:r>
              <a:rPr lang="de-DE" sz="2400" dirty="0">
                <a:solidFill>
                  <a:prstClr val="black"/>
                </a:solidFill>
                <a:ea typeface="Calibri"/>
                <a:cs typeface="Arial"/>
              </a:rPr>
              <a:t>15. Aug – 30. Aug (von Milchreife – Teigreife): </a:t>
            </a:r>
          </a:p>
          <a:p>
            <a:pPr marL="0" lvl="0" indent="0">
              <a:lnSpc>
                <a:spcPct val="100000"/>
              </a:lnSpc>
              <a:spcBef>
                <a:spcPts val="0"/>
              </a:spcBef>
              <a:spcAft>
                <a:spcPts val="600"/>
              </a:spcAft>
              <a:buNone/>
              <a:defRPr/>
            </a:pPr>
            <a:r>
              <a:rPr lang="de-DE" sz="2400" dirty="0">
                <a:solidFill>
                  <a:prstClr val="black"/>
                </a:solidFill>
                <a:ea typeface="Calibri"/>
                <a:cs typeface="Arial"/>
              </a:rPr>
              <a:t>	</a:t>
            </a:r>
            <a:r>
              <a:rPr lang="de-DE" sz="2400" b="1" dirty="0">
                <a:solidFill>
                  <a:prstClr val="black"/>
                </a:solidFill>
                <a:ea typeface="Calibri"/>
                <a:cs typeface="Arial"/>
              </a:rPr>
              <a:t>empfindlicher Zeitraum</a:t>
            </a:r>
            <a:endParaRPr dirty="0"/>
          </a:p>
          <a:p>
            <a:pPr>
              <a:defRPr/>
            </a:pPr>
            <a:endParaRPr lang="de-DE" sz="2400" dirty="0"/>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pic>
        <p:nvPicPr>
          <p:cNvPr id="7" name="Grafik 4"/>
          <p:cNvPicPr>
            <a:picLocks noChangeAspect="1"/>
          </p:cNvPicPr>
          <p:nvPr/>
        </p:nvPicPr>
        <p:blipFill>
          <a:blip r:embed="rId3"/>
          <a:stretch/>
        </p:blipFill>
        <p:spPr bwMode="auto">
          <a:xfrm>
            <a:off x="7464152" y="1290552"/>
            <a:ext cx="3240360" cy="4834326"/>
          </a:xfrm>
          <a:prstGeom prst="rect">
            <a:avLst/>
          </a:prstGeom>
        </p:spPr>
      </p:pic>
      <p:sp>
        <p:nvSpPr>
          <p:cNvPr id="8" name="Textfeld 5"/>
          <p:cNvSpPr/>
          <p:nvPr/>
        </p:nvSpPr>
        <p:spPr bwMode="auto">
          <a:xfrm>
            <a:off x="9628915" y="6118619"/>
            <a:ext cx="877163" cy="230832"/>
          </a:xfrm>
          <a:prstGeom prst="rect">
            <a:avLst/>
          </a:prstGeom>
          <a:noFill/>
        </p:spPr>
        <p:txBody>
          <a:bodyPr wrap="none" rtlCol="0">
            <a:spAutoFit/>
          </a:bodyPr>
          <a:lstStyle/>
          <a:p>
            <a:pPr marL="0" marR="0" lvl="0" indent="0" algn="l" defTabSz="914400">
              <a:lnSpc>
                <a:spcPct val="100000"/>
              </a:lnSpc>
              <a:spcBef>
                <a:spcPts val="0"/>
              </a:spcBef>
              <a:spcAft>
                <a:spcPts val="0"/>
              </a:spcAft>
              <a:buClrTx/>
              <a:buSzTx/>
              <a:buFontTx/>
              <a:buNone/>
              <a:defRPr/>
            </a:pPr>
            <a:r>
              <a:rPr lang="de-DE" sz="900" b="0" i="0" u="none" strike="noStrike" cap="none" spc="0">
                <a:ln>
                  <a:noFill/>
                </a:ln>
                <a:solidFill>
                  <a:prstClr val="black"/>
                </a:solidFill>
                <a:latin typeface="Arial"/>
                <a:ea typeface="+mn-ea"/>
                <a:cs typeface="Arial"/>
              </a:rPr>
              <a:t>Foto: pixabay</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Kulturausweis: Mais  </a:t>
            </a:r>
            <a:endParaRPr/>
          </a:p>
        </p:txBody>
      </p:sp>
      <p:sp>
        <p:nvSpPr>
          <p:cNvPr id="5" name="Inhaltsplatzhalter 2"/>
          <p:cNvSpPr>
            <a:spLocks noGrp="1"/>
          </p:cNvSpPr>
          <p:nvPr>
            <p:ph idx="1"/>
          </p:nvPr>
        </p:nvSpPr>
        <p:spPr bwMode="auto">
          <a:xfrm>
            <a:off x="838200" y="1463040"/>
            <a:ext cx="7315200" cy="4713923"/>
          </a:xfrm>
        </p:spPr>
        <p:txBody>
          <a:bodyPr/>
          <a:lstStyle/>
          <a:p>
            <a:pPr marL="0" indent="0">
              <a:buNone/>
              <a:defRPr/>
            </a:pPr>
            <a:r>
              <a:rPr lang="de-DE" b="1" dirty="0"/>
              <a:t>Was bedeutet der Klimatrend für den Mais?  </a:t>
            </a:r>
            <a:endParaRPr dirty="0"/>
          </a:p>
          <a:p>
            <a:pPr marL="0" indent="0">
              <a:buNone/>
              <a:defRPr/>
            </a:pPr>
            <a:endParaRPr lang="de-DE" dirty="0"/>
          </a:p>
          <a:p>
            <a:pPr marL="0" indent="0">
              <a:buNone/>
              <a:defRPr/>
            </a:pPr>
            <a:endParaRPr lang="de-DE" dirty="0"/>
          </a:p>
          <a:p>
            <a:pPr marL="285750" lvl="0" indent="-285750">
              <a:lnSpc>
                <a:spcPct val="100000"/>
              </a:lnSpc>
              <a:spcBef>
                <a:spcPts val="0"/>
              </a:spcBef>
              <a:defRPr/>
            </a:pPr>
            <a:r>
              <a:rPr lang="de-DE" dirty="0">
                <a:solidFill>
                  <a:prstClr val="black"/>
                </a:solidFill>
                <a:ea typeface="Calibri"/>
                <a:cs typeface="Arial"/>
              </a:rPr>
              <a:t>Weniger Spätfrosttage 		</a:t>
            </a:r>
            <a:endParaRPr dirty="0"/>
          </a:p>
          <a:p>
            <a:pPr marL="285750" lvl="0" indent="-285750">
              <a:lnSpc>
                <a:spcPct val="100000"/>
              </a:lnSpc>
              <a:spcBef>
                <a:spcPts val="0"/>
              </a:spcBef>
              <a:defRPr/>
            </a:pPr>
            <a:r>
              <a:rPr lang="de-DE" dirty="0">
                <a:solidFill>
                  <a:prstClr val="black"/>
                </a:solidFill>
                <a:ea typeface="Calibri"/>
                <a:cs typeface="Arial"/>
              </a:rPr>
              <a:t>Abnehmende Niederschlagsmenge im Sommerhalbjahr</a:t>
            </a:r>
            <a:endParaRPr dirty="0"/>
          </a:p>
          <a:p>
            <a:pPr marL="285750" lvl="0" indent="-285750">
              <a:lnSpc>
                <a:spcPct val="100000"/>
              </a:lnSpc>
              <a:spcBef>
                <a:spcPts val="0"/>
              </a:spcBef>
              <a:defRPr/>
            </a:pPr>
            <a:r>
              <a:rPr lang="de-DE" dirty="0">
                <a:solidFill>
                  <a:prstClr val="black"/>
                </a:solidFill>
                <a:ea typeface="Calibri"/>
                <a:cs typeface="Arial"/>
              </a:rPr>
              <a:t>Zunahme von Hitzetagen (&gt; 30°C)	</a:t>
            </a:r>
            <a:endParaRPr dirty="0"/>
          </a:p>
          <a:p>
            <a:pPr marL="285750" lvl="0" indent="-285750">
              <a:lnSpc>
                <a:spcPct val="100000"/>
              </a:lnSpc>
              <a:spcBef>
                <a:spcPts val="0"/>
              </a:spcBef>
              <a:defRPr/>
            </a:pPr>
            <a:r>
              <a:rPr lang="de-DE" dirty="0">
                <a:solidFill>
                  <a:prstClr val="black"/>
                </a:solidFill>
                <a:ea typeface="Calibri"/>
                <a:cs typeface="Arial"/>
              </a:rPr>
              <a:t>Tendenzielle Zunahme von Starkniederschlägen		</a:t>
            </a:r>
            <a:endParaRPr lang="de-DE" dirty="0"/>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
        <p:nvSpPr>
          <p:cNvPr id="7" name="Pfeil: nach unten 14"/>
          <p:cNvSpPr>
            <a:spLocks noChangeAspect="1"/>
          </p:cNvSpPr>
          <p:nvPr/>
        </p:nvSpPr>
        <p:spPr bwMode="auto">
          <a:xfrm>
            <a:off x="9025039" y="2852936"/>
            <a:ext cx="338196" cy="346248"/>
          </a:xfrm>
          <a:prstGeom prst="downArrow">
            <a:avLst>
              <a:gd name="adj1" fmla="val 50000"/>
              <a:gd name="adj2" fmla="val 50000"/>
            </a:avLst>
          </a:prstGeom>
          <a:solidFill>
            <a:srgbClr val="00B050"/>
          </a:solidFill>
          <a:ln w="12700" cap="flat" cmpd="sng" algn="ctr">
            <a:solidFill>
              <a:srgbClr val="4472C4">
                <a:shade val="50000"/>
              </a:srgbClr>
            </a:solidFill>
            <a:prstDash val="solid"/>
            <a:miter lim="800000"/>
          </a:ln>
        </p:spPr>
        <p:txBody>
          <a:bodyPr rtlCol="0" anchor="ctr"/>
          <a:lstStyle/>
          <a:p>
            <a:pPr marL="0" marR="0" lvl="0" indent="0" algn="ctr" defTabSz="914400">
              <a:lnSpc>
                <a:spcPct val="100000"/>
              </a:lnSpc>
              <a:spcBef>
                <a:spcPts val="0"/>
              </a:spcBef>
              <a:spcAft>
                <a:spcPts val="0"/>
              </a:spcAft>
              <a:buClrTx/>
              <a:buSzTx/>
              <a:buFontTx/>
              <a:buNone/>
              <a:defRPr/>
            </a:pPr>
            <a:r>
              <a:rPr lang="de-DE" sz="2400" b="0" i="0" u="none" strike="noStrike" cap="none" spc="0" dirty="0">
                <a:ln>
                  <a:noFill/>
                </a:ln>
                <a:solidFill>
                  <a:prstClr val="white"/>
                </a:solidFill>
                <a:latin typeface="Calibri"/>
                <a:ea typeface="+mn-ea"/>
                <a:cs typeface="+mn-cs"/>
              </a:rPr>
              <a:t> </a:t>
            </a:r>
          </a:p>
        </p:txBody>
      </p:sp>
      <p:sp>
        <p:nvSpPr>
          <p:cNvPr id="8" name="Rechteck 4"/>
          <p:cNvSpPr/>
          <p:nvPr/>
        </p:nvSpPr>
        <p:spPr bwMode="auto">
          <a:xfrm>
            <a:off x="6819134" y="4749935"/>
            <a:ext cx="4750006" cy="830997"/>
          </a:xfrm>
          <a:prstGeom prst="rect">
            <a:avLst/>
          </a:prstGeom>
        </p:spPr>
        <p:txBody>
          <a:bodyPr wrap="square">
            <a:spAutoFit/>
          </a:bodyPr>
          <a:lstStyle/>
          <a:p>
            <a:pPr marL="342900" lvl="0" indent="-342900">
              <a:lnSpc>
                <a:spcPct val="100000"/>
              </a:lnSpc>
              <a:spcBef>
                <a:spcPts val="0"/>
              </a:spcBef>
              <a:buFont typeface="Wingdings"/>
              <a:buChar char="Ø"/>
              <a:defRPr/>
            </a:pPr>
            <a:r>
              <a:rPr lang="de-DE" sz="2400" dirty="0">
                <a:solidFill>
                  <a:prstClr val="black"/>
                </a:solidFill>
                <a:ea typeface="Calibri"/>
                <a:cs typeface="Arial"/>
              </a:rPr>
              <a:t>Erosion/Verschlämmung nach Saat, Lager</a:t>
            </a:r>
            <a:endParaRPr dirty="0"/>
          </a:p>
        </p:txBody>
      </p:sp>
      <p:sp>
        <p:nvSpPr>
          <p:cNvPr id="9" name="Rechteck 9"/>
          <p:cNvSpPr/>
          <p:nvPr/>
        </p:nvSpPr>
        <p:spPr bwMode="auto">
          <a:xfrm>
            <a:off x="6819134" y="4140335"/>
            <a:ext cx="6096000" cy="461665"/>
          </a:xfrm>
          <a:prstGeom prst="rect">
            <a:avLst/>
          </a:prstGeom>
        </p:spPr>
        <p:txBody>
          <a:bodyPr>
            <a:spAutoFit/>
          </a:bodyPr>
          <a:lstStyle/>
          <a:p>
            <a:pPr marL="342900" lvl="0" indent="-342900">
              <a:lnSpc>
                <a:spcPct val="100000"/>
              </a:lnSpc>
              <a:spcBef>
                <a:spcPts val="0"/>
              </a:spcBef>
              <a:buFont typeface="Wingdings"/>
              <a:buChar char="Ø"/>
              <a:defRPr/>
            </a:pPr>
            <a:r>
              <a:rPr lang="de-DE" sz="2400" dirty="0">
                <a:solidFill>
                  <a:prstClr val="black"/>
                </a:solidFill>
                <a:ea typeface="Calibri"/>
                <a:cs typeface="Arial"/>
              </a:rPr>
              <a:t>Befruchtungsrate, Kornbildung </a:t>
            </a:r>
            <a:endParaRPr dirty="0"/>
          </a:p>
        </p:txBody>
      </p:sp>
      <p:sp>
        <p:nvSpPr>
          <p:cNvPr id="10" name="Rechteck 10"/>
          <p:cNvSpPr/>
          <p:nvPr/>
        </p:nvSpPr>
        <p:spPr bwMode="auto">
          <a:xfrm>
            <a:off x="6819134" y="3489350"/>
            <a:ext cx="3203121" cy="461665"/>
          </a:xfrm>
          <a:prstGeom prst="rect">
            <a:avLst/>
          </a:prstGeom>
        </p:spPr>
        <p:txBody>
          <a:bodyPr wrap="none">
            <a:spAutoFit/>
          </a:bodyPr>
          <a:lstStyle/>
          <a:p>
            <a:pPr marL="342900" indent="-342900">
              <a:buFont typeface="Wingdings"/>
              <a:buChar char="Ø"/>
              <a:defRPr/>
            </a:pPr>
            <a:r>
              <a:rPr lang="de-DE" sz="2400" dirty="0">
                <a:solidFill>
                  <a:prstClr val="black"/>
                </a:solidFill>
                <a:ea typeface="Calibri"/>
                <a:cs typeface="Arial"/>
              </a:rPr>
              <a:t>Kornbildung/-füllung </a:t>
            </a:r>
            <a:endParaRPr lang="de-DE" sz="2400" dirty="0"/>
          </a:p>
        </p:txBody>
      </p:sp>
      <p:sp>
        <p:nvSpPr>
          <p:cNvPr id="11" name="Rechteck 11"/>
          <p:cNvSpPr/>
          <p:nvPr/>
        </p:nvSpPr>
        <p:spPr bwMode="auto">
          <a:xfrm>
            <a:off x="6816080" y="2879750"/>
            <a:ext cx="2270173" cy="461665"/>
          </a:xfrm>
          <a:prstGeom prst="rect">
            <a:avLst/>
          </a:prstGeom>
        </p:spPr>
        <p:txBody>
          <a:bodyPr wrap="none">
            <a:spAutoFit/>
          </a:bodyPr>
          <a:lstStyle/>
          <a:p>
            <a:pPr marL="342900" indent="-342900">
              <a:buFont typeface="Wingdings"/>
              <a:buChar char="Ø"/>
              <a:defRPr/>
            </a:pPr>
            <a:r>
              <a:rPr lang="de-DE" sz="2400" dirty="0">
                <a:solidFill>
                  <a:prstClr val="black"/>
                </a:solidFill>
                <a:ea typeface="Calibri"/>
                <a:cs typeface="Arial"/>
              </a:rPr>
              <a:t>Frostschäden </a:t>
            </a:r>
            <a:endParaRPr lang="de-DE" sz="2400" dirty="0"/>
          </a:p>
        </p:txBody>
      </p:sp>
      <p:sp>
        <p:nvSpPr>
          <p:cNvPr id="12" name="Pfeil: nach unten 14"/>
          <p:cNvSpPr>
            <a:spLocks noChangeAspect="1"/>
          </p:cNvSpPr>
          <p:nvPr/>
        </p:nvSpPr>
        <p:spPr bwMode="auto">
          <a:xfrm>
            <a:off x="9967301" y="3483513"/>
            <a:ext cx="338196" cy="346248"/>
          </a:xfrm>
          <a:prstGeom prst="downArrow">
            <a:avLst>
              <a:gd name="adj1" fmla="val 50000"/>
              <a:gd name="adj2" fmla="val 50000"/>
            </a:avLst>
          </a:prstGeom>
          <a:solidFill>
            <a:srgbClr val="C00000"/>
          </a:solidFill>
          <a:ln w="12700" cap="flat" cmpd="sng" algn="ctr">
            <a:solidFill>
              <a:srgbClr val="4472C4">
                <a:shade val="50000"/>
              </a:srgbClr>
            </a:solidFill>
            <a:prstDash val="solid"/>
            <a:miter lim="800000"/>
          </a:ln>
        </p:spPr>
        <p:txBody>
          <a:bodyPr rtlCol="0" anchor="ct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prstClr val="white"/>
              </a:solidFill>
              <a:latin typeface="Calibri"/>
              <a:ea typeface="+mn-ea"/>
              <a:cs typeface="+mn-cs"/>
            </a:endParaRPr>
          </a:p>
        </p:txBody>
      </p:sp>
      <p:sp>
        <p:nvSpPr>
          <p:cNvPr id="13" name="Pfeil: nach unten 14"/>
          <p:cNvSpPr>
            <a:spLocks noChangeAspect="1"/>
          </p:cNvSpPr>
          <p:nvPr/>
        </p:nvSpPr>
        <p:spPr bwMode="auto">
          <a:xfrm>
            <a:off x="11223700" y="4142800"/>
            <a:ext cx="338196" cy="346248"/>
          </a:xfrm>
          <a:prstGeom prst="downArrow">
            <a:avLst>
              <a:gd name="adj1" fmla="val 50000"/>
              <a:gd name="adj2" fmla="val 50000"/>
            </a:avLst>
          </a:prstGeom>
          <a:solidFill>
            <a:srgbClr val="C00000"/>
          </a:solidFill>
          <a:ln w="12700" cap="flat" cmpd="sng" algn="ctr">
            <a:solidFill>
              <a:srgbClr val="4472C4">
                <a:shade val="50000"/>
              </a:srgbClr>
            </a:solidFill>
            <a:prstDash val="solid"/>
            <a:miter lim="800000"/>
          </a:ln>
        </p:spPr>
        <p:txBody>
          <a:bodyPr rtlCol="0" anchor="ct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prstClr val="white"/>
              </a:solidFill>
              <a:latin typeface="Calibri"/>
              <a:ea typeface="+mn-ea"/>
              <a:cs typeface="+mn-cs"/>
            </a:endParaRPr>
          </a:p>
        </p:txBody>
      </p:sp>
      <p:sp>
        <p:nvSpPr>
          <p:cNvPr id="14" name="Pfeil: nach unten 14"/>
          <p:cNvSpPr>
            <a:spLocks noChangeAspect="1"/>
          </p:cNvSpPr>
          <p:nvPr/>
        </p:nvSpPr>
        <p:spPr bwMode="auto">
          <a:xfrm rot="10800000">
            <a:off x="11649372" y="4992309"/>
            <a:ext cx="338196" cy="346248"/>
          </a:xfrm>
          <a:prstGeom prst="downArrow">
            <a:avLst>
              <a:gd name="adj1" fmla="val 50000"/>
              <a:gd name="adj2" fmla="val 50000"/>
            </a:avLst>
          </a:prstGeom>
          <a:solidFill>
            <a:srgbClr val="C00000"/>
          </a:solidFill>
          <a:ln w="12700" cap="flat" cmpd="sng" algn="ctr">
            <a:solidFill>
              <a:srgbClr val="4472C4">
                <a:shade val="50000"/>
              </a:srgbClr>
            </a:solidFill>
            <a:prstDash val="solid"/>
            <a:miter lim="800000"/>
          </a:ln>
        </p:spPr>
        <p:txBody>
          <a:bodyPr rtlCol="0" anchor="ctr"/>
          <a:lstStyle/>
          <a:p>
            <a:pPr marL="0" marR="0" lvl="0" indent="0" algn="ctr" defTabSz="914400">
              <a:lnSpc>
                <a:spcPct val="100000"/>
              </a:lnSpc>
              <a:spcBef>
                <a:spcPts val="0"/>
              </a:spcBef>
              <a:spcAft>
                <a:spcPts val="0"/>
              </a:spcAft>
              <a:buClrTx/>
              <a:buSzTx/>
              <a:buFontTx/>
              <a:buNone/>
              <a:defRPr/>
            </a:pPr>
            <a:endParaRPr lang="de-DE" sz="2400" b="0" i="0" u="none" strike="noStrike" cap="none" spc="0">
              <a:ln>
                <a:noFill/>
              </a:ln>
              <a:solidFill>
                <a:prstClr val="white"/>
              </a:solidFill>
              <a:latin typeface="Calibri"/>
              <a:ea typeface="+mn-ea"/>
              <a:cs typeface="+mn-cs"/>
            </a:endParaRPr>
          </a:p>
        </p:txBody>
      </p:sp>
      <p:pic>
        <p:nvPicPr>
          <p:cNvPr id="15" name="Grafik 15"/>
          <p:cNvPicPr>
            <a:picLocks noChangeAspect="1"/>
          </p:cNvPicPr>
          <p:nvPr/>
        </p:nvPicPr>
        <p:blipFill>
          <a:blip r:embed="rId3"/>
          <a:stretch/>
        </p:blipFill>
        <p:spPr bwMode="auto">
          <a:xfrm>
            <a:off x="9622244" y="267592"/>
            <a:ext cx="2365324" cy="3153764"/>
          </a:xfrm>
          <a:prstGeom prst="rect">
            <a:avLst/>
          </a:prstGeom>
        </p:spPr>
      </p:pic>
      <p:sp>
        <p:nvSpPr>
          <p:cNvPr id="16" name="Textfeld 16"/>
          <p:cNvSpPr/>
          <p:nvPr/>
        </p:nvSpPr>
        <p:spPr bwMode="auto">
          <a:xfrm>
            <a:off x="10669969" y="3455422"/>
            <a:ext cx="1274709" cy="261610"/>
          </a:xfrm>
          <a:prstGeom prst="rect">
            <a:avLst/>
          </a:prstGeom>
          <a:noFill/>
        </p:spPr>
        <p:txBody>
          <a:bodyPr wrap="none" rtlCol="0">
            <a:spAutoFit/>
          </a:bodyPr>
          <a:lstStyle/>
          <a:p>
            <a:pPr marL="0" marR="0" lvl="0" indent="0" algn="r" defTabSz="914400">
              <a:lnSpc>
                <a:spcPct val="100000"/>
              </a:lnSpc>
              <a:spcBef>
                <a:spcPts val="0"/>
              </a:spcBef>
              <a:spcAft>
                <a:spcPts val="0"/>
              </a:spcAft>
              <a:buClrTx/>
              <a:buSzTx/>
              <a:buFontTx/>
              <a:buNone/>
              <a:defRPr/>
            </a:pPr>
            <a:r>
              <a:rPr lang="de-DE" sz="1100" dirty="0">
                <a:solidFill>
                  <a:prstClr val="black"/>
                </a:solidFill>
                <a:latin typeface="Arial"/>
                <a:cs typeface="Arial"/>
              </a:rPr>
              <a:t>Maiskolben,</a:t>
            </a:r>
            <a:r>
              <a:rPr lang="de-DE" sz="1100" b="0" i="0" u="none" strike="noStrike" cap="none" spc="0" dirty="0">
                <a:ln>
                  <a:noFill/>
                </a:ln>
                <a:solidFill>
                  <a:prstClr val="black"/>
                </a:solidFill>
                <a:latin typeface="Arial"/>
                <a:ea typeface="+mn-ea"/>
                <a:cs typeface="Arial"/>
              </a:rPr>
              <a:t> LLH</a:t>
            </a:r>
            <a:endParaRP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show="0">
  <p:cSld>
    <p:bg>
      <p:bgPr>
        <a:solidFill>
          <a:schemeClr val="accent1">
            <a:lumMod val="20000"/>
            <a:lumOff val="80000"/>
          </a:schemeClr>
        </a:solidFill>
        <a:effectLst/>
      </p:bgPr>
    </p:bg>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Exkurs: C</a:t>
            </a:r>
            <a:r>
              <a:rPr lang="de-DE" baseline="-25000"/>
              <a:t>3</a:t>
            </a:r>
            <a:r>
              <a:rPr lang="de-DE"/>
              <a:t>- und C</a:t>
            </a:r>
            <a:r>
              <a:rPr lang="de-DE" baseline="-25000"/>
              <a:t>4</a:t>
            </a:r>
            <a:r>
              <a:rPr lang="de-DE"/>
              <a:t>-Pflanzen</a:t>
            </a:r>
            <a:endParaRPr/>
          </a:p>
        </p:txBody>
      </p:sp>
      <p:sp>
        <p:nvSpPr>
          <p:cNvPr id="5" name="Inhaltsplatzhalter 2"/>
          <p:cNvSpPr>
            <a:spLocks noGrp="1"/>
          </p:cNvSpPr>
          <p:nvPr>
            <p:ph idx="1"/>
          </p:nvPr>
        </p:nvSpPr>
        <p:spPr bwMode="auto"/>
        <p:txBody>
          <a:bodyPr/>
          <a:lstStyle/>
          <a:p>
            <a:pPr>
              <a:defRPr/>
            </a:pPr>
            <a:endParaRPr lang="de-DE"/>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show="0">
  <p:cSld>
    <p:bg>
      <p:bgPr>
        <a:solidFill>
          <a:schemeClr val="accent1">
            <a:lumMod val="20000"/>
            <a:lumOff val="80000"/>
          </a:schemeClr>
        </a:solidFill>
        <a:effectLst/>
      </p:bgPr>
    </p:bg>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p:spPr>
        <p:txBody>
          <a:bodyPr/>
          <a:lstStyle/>
          <a:p>
            <a:pPr>
              <a:defRPr/>
            </a:pPr>
            <a:r>
              <a:rPr lang="de-DE"/>
              <a:t>Vergleich: C</a:t>
            </a:r>
            <a:r>
              <a:rPr lang="de-DE" baseline="-25000"/>
              <a:t>3</a:t>
            </a:r>
            <a:r>
              <a:rPr lang="de-DE"/>
              <a:t>- und C</a:t>
            </a:r>
            <a:r>
              <a:rPr lang="de-DE" baseline="-25000"/>
              <a:t>4</a:t>
            </a:r>
            <a:r>
              <a:rPr lang="de-DE"/>
              <a:t>-Pflanzen</a:t>
            </a:r>
            <a:endParaRPr/>
          </a:p>
        </p:txBody>
      </p:sp>
      <p:graphicFrame>
        <p:nvGraphicFramePr>
          <p:cNvPr id="5" name="Group 42"/>
          <p:cNvGraphicFramePr>
            <a:graphicFrameLocks noGrp="1"/>
          </p:cNvGraphicFramePr>
          <p:nvPr>
            <p:ph idx="1"/>
          </p:nvPr>
        </p:nvGraphicFramePr>
        <p:xfrm>
          <a:off x="1014045" y="1283653"/>
          <a:ext cx="10514810" cy="4181246"/>
        </p:xfrm>
        <a:graphic>
          <a:graphicData uri="http://schemas.openxmlformats.org/drawingml/2006/table">
            <a:tbl>
              <a:tblPr/>
              <a:tblGrid>
                <a:gridCol w="3030416">
                  <a:extLst>
                    <a:ext uri="{9D8B030D-6E8A-4147-A177-3AD203B41FA5}">
                      <a16:colId xmlns:a16="http://schemas.microsoft.com/office/drawing/2014/main" val="20000"/>
                    </a:ext>
                  </a:extLst>
                </a:gridCol>
                <a:gridCol w="3709848">
                  <a:extLst>
                    <a:ext uri="{9D8B030D-6E8A-4147-A177-3AD203B41FA5}">
                      <a16:colId xmlns:a16="http://schemas.microsoft.com/office/drawing/2014/main" val="20001"/>
                    </a:ext>
                  </a:extLst>
                </a:gridCol>
                <a:gridCol w="3774546">
                  <a:extLst>
                    <a:ext uri="{9D8B030D-6E8A-4147-A177-3AD203B41FA5}">
                      <a16:colId xmlns:a16="http://schemas.microsoft.com/office/drawing/2014/main" val="20002"/>
                    </a:ext>
                  </a:extLst>
                </a:gridCol>
              </a:tblGrid>
              <a:tr h="409086">
                <a:tc>
                  <a:txBody>
                    <a:bodyPr/>
                    <a:lstStyle/>
                    <a:p>
                      <a:pPr marL="0" marR="0" lvl="0" indent="0" algn="l" defTabSz="914400">
                        <a:lnSpc>
                          <a:spcPct val="110000"/>
                        </a:lnSpc>
                        <a:spcBef>
                          <a:spcPts val="0"/>
                        </a:spcBef>
                        <a:spcAft>
                          <a:spcPts val="0"/>
                        </a:spcAft>
                        <a:buClrTx/>
                        <a:buSzTx/>
                        <a:buFontTx/>
                        <a:buNone/>
                        <a:defRPr/>
                      </a:pPr>
                      <a:endParaRPr lang="de-DE" sz="1800" b="1" i="0" u="none" strike="noStrike" cap="none">
                        <a:ln>
                          <a:noFill/>
                        </a:ln>
                        <a:solidFill>
                          <a:schemeClr val="tx1"/>
                        </a:solidFill>
                        <a:latin typeface="Arial"/>
                      </a:endParaRPr>
                    </a:p>
                  </a:txBody>
                  <a:tcPr marL="100583" marR="100583">
                    <a:lnL w="28575" algn="ctr">
                      <a:solidFill>
                        <a:schemeClr val="tx1"/>
                      </a:solidFill>
                    </a:lnL>
                    <a:lnR w="12700" algn="ctr">
                      <a:solidFill>
                        <a:schemeClr val="tx1"/>
                      </a:solidFill>
                    </a:lnR>
                    <a:lnT w="28575" algn="ctr">
                      <a:solidFill>
                        <a:schemeClr val="tx1"/>
                      </a:solidFill>
                    </a:lnT>
                    <a:lnB w="12700"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1" i="0" u="none" strike="noStrike" cap="none">
                          <a:ln>
                            <a:noFill/>
                          </a:ln>
                          <a:solidFill>
                            <a:schemeClr val="tx1"/>
                          </a:solidFill>
                          <a:latin typeface="Arial"/>
                        </a:rPr>
                        <a:t>C</a:t>
                      </a:r>
                      <a:r>
                        <a:rPr lang="de-DE" sz="1800" b="1" i="0" u="none" strike="noStrike" cap="none" baseline="-25000">
                          <a:ln>
                            <a:noFill/>
                          </a:ln>
                          <a:solidFill>
                            <a:schemeClr val="tx1"/>
                          </a:solidFill>
                          <a:latin typeface="Arial"/>
                        </a:rPr>
                        <a:t>3</a:t>
                      </a:r>
                      <a:r>
                        <a:rPr lang="de-DE" sz="1800" b="1" i="0" u="none" strike="noStrike" cap="none">
                          <a:ln>
                            <a:noFill/>
                          </a:ln>
                          <a:solidFill>
                            <a:schemeClr val="tx1"/>
                          </a:solidFill>
                          <a:latin typeface="Arial"/>
                        </a:rPr>
                        <a:t>-Pflanze</a:t>
                      </a:r>
                      <a:endParaRPr/>
                    </a:p>
                  </a:txBody>
                  <a:tcPr marL="100583" marR="100583">
                    <a:lnL w="12700" algn="ctr">
                      <a:solidFill>
                        <a:schemeClr val="tx1"/>
                      </a:solidFill>
                    </a:lnL>
                    <a:lnR w="12700" algn="ctr">
                      <a:solidFill>
                        <a:schemeClr val="tx1"/>
                      </a:solidFill>
                    </a:lnR>
                    <a:lnT w="28575" algn="ctr">
                      <a:solidFill>
                        <a:schemeClr val="tx1"/>
                      </a:solidFill>
                    </a:lnT>
                    <a:lnB w="12700"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1" i="0" u="none" strike="noStrike" cap="none">
                          <a:ln>
                            <a:noFill/>
                          </a:ln>
                          <a:solidFill>
                            <a:schemeClr val="tx1"/>
                          </a:solidFill>
                          <a:latin typeface="Arial"/>
                        </a:rPr>
                        <a:t>C</a:t>
                      </a:r>
                      <a:r>
                        <a:rPr lang="de-DE" sz="1800" b="1" i="0" u="none" strike="noStrike" cap="none" baseline="-25000">
                          <a:ln>
                            <a:noFill/>
                          </a:ln>
                          <a:solidFill>
                            <a:schemeClr val="tx1"/>
                          </a:solidFill>
                          <a:latin typeface="Arial"/>
                        </a:rPr>
                        <a:t>4</a:t>
                      </a:r>
                      <a:r>
                        <a:rPr lang="de-DE" sz="1800" b="1" i="0" u="none" strike="noStrike" cap="none">
                          <a:ln>
                            <a:noFill/>
                          </a:ln>
                          <a:solidFill>
                            <a:schemeClr val="tx1"/>
                          </a:solidFill>
                          <a:latin typeface="Arial"/>
                        </a:rPr>
                        <a:t>-Pflanze</a:t>
                      </a:r>
                      <a:endParaRPr/>
                    </a:p>
                  </a:txBody>
                  <a:tcPr marL="100583" marR="100583">
                    <a:lnL w="12700" algn="ctr">
                      <a:solidFill>
                        <a:schemeClr val="tx1"/>
                      </a:solidFill>
                    </a:lnL>
                    <a:lnR w="28575" algn="ctr">
                      <a:solidFill>
                        <a:schemeClr val="tx1"/>
                      </a:solidFill>
                    </a:lnR>
                    <a:lnT w="28575" algn="ctr">
                      <a:solidFill>
                        <a:schemeClr val="tx1"/>
                      </a:solidFill>
                    </a:lnT>
                    <a:lnB w="12700" algn="ctr">
                      <a:solidFill>
                        <a:schemeClr val="tx1"/>
                      </a:solidFill>
                    </a:lnB>
                    <a:solidFill>
                      <a:schemeClr val="bg1"/>
                    </a:solidFill>
                  </a:tcPr>
                </a:tc>
                <a:extLst>
                  <a:ext uri="{0D108BD9-81ED-4DB2-BD59-A6C34878D82A}">
                    <a16:rowId xmlns:a16="http://schemas.microsoft.com/office/drawing/2014/main" val="10000"/>
                  </a:ext>
                </a:extLst>
              </a:tr>
              <a:tr h="395654">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Beispiele</a:t>
                      </a:r>
                      <a:endParaRPr/>
                    </a:p>
                  </a:txBody>
                  <a:tcPr marL="100583" marR="100583">
                    <a:lnL w="28575" algn="ctr">
                      <a:solidFill>
                        <a:schemeClr val="tx1"/>
                      </a:solidFill>
                    </a:lnL>
                    <a:lnR w="12700" algn="ctr">
                      <a:solidFill>
                        <a:schemeClr val="tx1"/>
                      </a:solidFill>
                    </a:lnR>
                    <a:lnT w="12700" algn="ctr">
                      <a:solidFill>
                        <a:schemeClr val="tx1"/>
                      </a:solidFill>
                    </a:lnT>
                    <a:lnB w="12700"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Weizen, Gerste, Reis</a:t>
                      </a:r>
                      <a:endParaRPr/>
                    </a:p>
                  </a:txBody>
                  <a:tcPr marL="100583" marR="100583">
                    <a:lnL w="12700" algn="ctr">
                      <a:solidFill>
                        <a:schemeClr val="tx1"/>
                      </a:solidFill>
                    </a:lnL>
                    <a:lnR w="12700" algn="ctr">
                      <a:solidFill>
                        <a:schemeClr val="tx1"/>
                      </a:solidFill>
                    </a:lnR>
                    <a:lnT w="12700" algn="ctr">
                      <a:solidFill>
                        <a:schemeClr val="tx1"/>
                      </a:solidFill>
                    </a:lnT>
                    <a:lnB w="12700"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Mais, Hirse, Zuckerrohr</a:t>
                      </a:r>
                      <a:endParaRPr/>
                    </a:p>
                  </a:txBody>
                  <a:tcPr marL="100583" marR="100583">
                    <a:lnL w="12700" algn="ctr">
                      <a:solidFill>
                        <a:schemeClr val="tx1"/>
                      </a:solidFill>
                    </a:lnL>
                    <a:lnR w="28575" algn="ctr">
                      <a:solidFill>
                        <a:schemeClr val="tx1"/>
                      </a:solidFill>
                    </a:lnR>
                    <a:lnT w="12700" algn="ctr">
                      <a:solidFill>
                        <a:schemeClr val="tx1"/>
                      </a:solidFill>
                    </a:lnT>
                    <a:lnB w="12700" algn="ctr">
                      <a:solidFill>
                        <a:schemeClr val="tx1"/>
                      </a:solidFill>
                    </a:lnB>
                    <a:solidFill>
                      <a:schemeClr val="bg1"/>
                    </a:solidFill>
                  </a:tcPr>
                </a:tc>
                <a:extLst>
                  <a:ext uri="{0D108BD9-81ED-4DB2-BD59-A6C34878D82A}">
                    <a16:rowId xmlns:a16="http://schemas.microsoft.com/office/drawing/2014/main" val="10001"/>
                  </a:ext>
                </a:extLst>
              </a:tr>
              <a:tr h="1301262">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Wachstumsbedingungen am natürlichen Standort</a:t>
                      </a:r>
                      <a:endParaRPr/>
                    </a:p>
                  </a:txBody>
                  <a:tcPr marL="100583" marR="100583">
                    <a:lnL w="28575" algn="ctr">
                      <a:solidFill>
                        <a:schemeClr val="tx1"/>
                      </a:solidFill>
                    </a:lnL>
                    <a:lnR w="12700" algn="ctr">
                      <a:solidFill>
                        <a:schemeClr val="tx1"/>
                      </a:solidFill>
                    </a:lnR>
                    <a:lnT w="12700" algn="ctr">
                      <a:solidFill>
                        <a:schemeClr val="tx1"/>
                      </a:solidFill>
                    </a:lnT>
                    <a:lnB w="12700"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Gemäßigtes Klima, </a:t>
                      </a:r>
                      <a:br>
                        <a:rPr lang="de-DE" sz="1800" b="0" i="0" u="none" strike="noStrike" cap="none">
                          <a:ln>
                            <a:noFill/>
                          </a:ln>
                          <a:solidFill>
                            <a:schemeClr val="tx1"/>
                          </a:solidFill>
                          <a:latin typeface="Arial"/>
                        </a:rPr>
                      </a:br>
                      <a:r>
                        <a:rPr lang="de-DE" sz="1800" b="0" i="0" u="none" strike="noStrike" cap="none">
                          <a:ln>
                            <a:noFill/>
                          </a:ln>
                          <a:solidFill>
                            <a:schemeClr val="tx1"/>
                          </a:solidFill>
                          <a:latin typeface="Arial"/>
                        </a:rPr>
                        <a:t>ca. 15-20°C,</a:t>
                      </a:r>
                      <a:endParaRPr/>
                    </a:p>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60 % rel. Luftfeuchte,</a:t>
                      </a:r>
                      <a:endParaRPr/>
                    </a:p>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hoher N-Vorrat</a:t>
                      </a:r>
                      <a:endParaRPr/>
                    </a:p>
                  </a:txBody>
                  <a:tcPr marL="100583" marR="100583">
                    <a:lnL w="12700" algn="ctr">
                      <a:solidFill>
                        <a:schemeClr val="tx1"/>
                      </a:solidFill>
                    </a:lnL>
                    <a:lnR w="12700" algn="ctr">
                      <a:solidFill>
                        <a:schemeClr val="tx1"/>
                      </a:solidFill>
                    </a:lnR>
                    <a:lnT w="12700" algn="ctr">
                      <a:solidFill>
                        <a:schemeClr val="tx1"/>
                      </a:solidFill>
                    </a:lnT>
                    <a:lnB w="12700"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Trockenes Klima, </a:t>
                      </a:r>
                      <a:endParaRPr/>
                    </a:p>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hohe Lichtintensität, geringe Luftfeuchte, niedriger N-Vorrat</a:t>
                      </a:r>
                      <a:endParaRPr/>
                    </a:p>
                  </a:txBody>
                  <a:tcPr marL="100583" marR="100583">
                    <a:lnL w="12700" algn="ctr">
                      <a:solidFill>
                        <a:schemeClr val="tx1"/>
                      </a:solidFill>
                    </a:lnL>
                    <a:lnR w="28575" algn="ctr">
                      <a:solidFill>
                        <a:schemeClr val="tx1"/>
                      </a:solidFill>
                    </a:lnR>
                    <a:lnT w="12700" algn="ctr">
                      <a:solidFill>
                        <a:schemeClr val="tx1"/>
                      </a:solidFill>
                    </a:lnT>
                    <a:lnB w="12700" algn="ctr">
                      <a:solidFill>
                        <a:schemeClr val="tx1"/>
                      </a:solidFill>
                    </a:lnB>
                    <a:solidFill>
                      <a:schemeClr val="bg1"/>
                    </a:solidFill>
                  </a:tcPr>
                </a:tc>
                <a:extLst>
                  <a:ext uri="{0D108BD9-81ED-4DB2-BD59-A6C34878D82A}">
                    <a16:rowId xmlns:a16="http://schemas.microsoft.com/office/drawing/2014/main" val="10002"/>
                  </a:ext>
                </a:extLst>
              </a:tr>
              <a:tr h="677007">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Begrenzender Faktor für Photosynthese</a:t>
                      </a:r>
                      <a:endParaRPr/>
                    </a:p>
                  </a:txBody>
                  <a:tcPr marL="100583" marR="100583">
                    <a:lnL w="28575" algn="ctr">
                      <a:solidFill>
                        <a:schemeClr val="tx1"/>
                      </a:solidFill>
                    </a:lnL>
                    <a:lnR w="12700" algn="ctr">
                      <a:solidFill>
                        <a:schemeClr val="tx1"/>
                      </a:solidFill>
                    </a:lnR>
                    <a:lnT w="12700" algn="ctr">
                      <a:solidFill>
                        <a:schemeClr val="tx1"/>
                      </a:solidFill>
                    </a:lnT>
                    <a:lnB w="12700"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CO</a:t>
                      </a:r>
                      <a:r>
                        <a:rPr lang="de-DE" sz="1800" b="0" i="0" u="none" strike="noStrike" cap="none" baseline="-25000">
                          <a:ln>
                            <a:noFill/>
                          </a:ln>
                          <a:solidFill>
                            <a:schemeClr val="tx1"/>
                          </a:solidFill>
                          <a:latin typeface="Arial"/>
                        </a:rPr>
                        <a:t>2</a:t>
                      </a:r>
                      <a:endParaRPr/>
                    </a:p>
                  </a:txBody>
                  <a:tcPr marL="100583" marR="100583">
                    <a:lnL w="12700" algn="ctr">
                      <a:solidFill>
                        <a:schemeClr val="tx1"/>
                      </a:solidFill>
                    </a:lnL>
                    <a:lnR w="12700" algn="ctr">
                      <a:solidFill>
                        <a:schemeClr val="tx1"/>
                      </a:solidFill>
                    </a:lnR>
                    <a:lnT w="12700" algn="ctr">
                      <a:solidFill>
                        <a:schemeClr val="tx1"/>
                      </a:solidFill>
                    </a:lnT>
                    <a:lnB w="12700"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Licht </a:t>
                      </a:r>
                      <a:endParaRPr/>
                    </a:p>
                  </a:txBody>
                  <a:tcPr marL="100583" marR="100583">
                    <a:lnL w="12700" algn="ctr">
                      <a:solidFill>
                        <a:schemeClr val="tx1"/>
                      </a:solidFill>
                    </a:lnL>
                    <a:lnR w="28575" algn="ctr">
                      <a:solidFill>
                        <a:schemeClr val="tx1"/>
                      </a:solidFill>
                    </a:lnR>
                    <a:lnT w="12700" algn="ctr">
                      <a:solidFill>
                        <a:schemeClr val="tx1"/>
                      </a:solidFill>
                    </a:lnT>
                    <a:lnB w="12700" algn="ctr">
                      <a:solidFill>
                        <a:schemeClr val="tx1"/>
                      </a:solidFill>
                    </a:lnB>
                    <a:solidFill>
                      <a:schemeClr val="bg1"/>
                    </a:solidFill>
                  </a:tcPr>
                </a:tc>
                <a:extLst>
                  <a:ext uri="{0D108BD9-81ED-4DB2-BD59-A6C34878D82A}">
                    <a16:rowId xmlns:a16="http://schemas.microsoft.com/office/drawing/2014/main" val="10003"/>
                  </a:ext>
                </a:extLst>
              </a:tr>
              <a:tr h="677008">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Temperaturoptimum für CO</a:t>
                      </a:r>
                      <a:r>
                        <a:rPr lang="de-DE" sz="1800" b="0" i="0" u="none" strike="noStrike" cap="none" baseline="-25000">
                          <a:ln>
                            <a:noFill/>
                          </a:ln>
                          <a:solidFill>
                            <a:schemeClr val="tx1"/>
                          </a:solidFill>
                          <a:latin typeface="Arial"/>
                        </a:rPr>
                        <a:t>2</a:t>
                      </a:r>
                      <a:r>
                        <a:rPr lang="de-DE" sz="1800" b="0" i="0" u="none" strike="noStrike" cap="none">
                          <a:ln>
                            <a:noFill/>
                          </a:ln>
                          <a:solidFill>
                            <a:schemeClr val="tx1"/>
                          </a:solidFill>
                          <a:latin typeface="Arial"/>
                        </a:rPr>
                        <a:t>-Fixierung</a:t>
                      </a:r>
                      <a:endParaRPr/>
                    </a:p>
                  </a:txBody>
                  <a:tcPr marL="100583" marR="100583">
                    <a:lnL w="28575" algn="ctr">
                      <a:solidFill>
                        <a:schemeClr val="tx1"/>
                      </a:solidFill>
                    </a:lnL>
                    <a:lnR w="12700" algn="ctr">
                      <a:solidFill>
                        <a:schemeClr val="tx1"/>
                      </a:solidFill>
                    </a:lnR>
                    <a:lnT w="12700" algn="ctr">
                      <a:solidFill>
                        <a:schemeClr val="tx1"/>
                      </a:solidFill>
                    </a:lnT>
                    <a:lnB w="12700"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15-25°C</a:t>
                      </a:r>
                      <a:endParaRPr/>
                    </a:p>
                  </a:txBody>
                  <a:tcPr marL="100583" marR="100583">
                    <a:lnL w="12700" algn="ctr">
                      <a:solidFill>
                        <a:schemeClr val="tx1"/>
                      </a:solidFill>
                    </a:lnL>
                    <a:lnR w="12700" algn="ctr">
                      <a:solidFill>
                        <a:schemeClr val="tx1"/>
                      </a:solidFill>
                    </a:lnR>
                    <a:lnT w="12700" algn="ctr">
                      <a:solidFill>
                        <a:schemeClr val="tx1"/>
                      </a:solidFill>
                    </a:lnT>
                    <a:lnB w="12700"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30-47°C</a:t>
                      </a:r>
                      <a:endParaRPr/>
                    </a:p>
                  </a:txBody>
                  <a:tcPr marL="100583" marR="100583">
                    <a:lnL w="12700" algn="ctr">
                      <a:solidFill>
                        <a:schemeClr val="tx1"/>
                      </a:solidFill>
                    </a:lnL>
                    <a:lnR w="28575" algn="ctr">
                      <a:solidFill>
                        <a:schemeClr val="tx1"/>
                      </a:solidFill>
                    </a:lnR>
                    <a:lnT w="12700" algn="ctr">
                      <a:solidFill>
                        <a:schemeClr val="tx1"/>
                      </a:solidFill>
                    </a:lnT>
                    <a:lnB w="12700" algn="ctr">
                      <a:solidFill>
                        <a:schemeClr val="tx1"/>
                      </a:solidFill>
                    </a:lnB>
                    <a:solidFill>
                      <a:schemeClr val="bg1"/>
                    </a:solidFill>
                  </a:tcPr>
                </a:tc>
                <a:extLst>
                  <a:ext uri="{0D108BD9-81ED-4DB2-BD59-A6C34878D82A}">
                    <a16:rowId xmlns:a16="http://schemas.microsoft.com/office/drawing/2014/main" val="10004"/>
                  </a:ext>
                </a:extLst>
              </a:tr>
              <a:tr h="719138">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Wasserverbrauch </a:t>
                      </a:r>
                      <a:endParaRPr/>
                    </a:p>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(l/kg TM)</a:t>
                      </a:r>
                      <a:endParaRPr/>
                    </a:p>
                  </a:txBody>
                  <a:tcPr marL="100583" marR="100583">
                    <a:lnL w="28575" algn="ctr">
                      <a:solidFill>
                        <a:schemeClr val="tx1"/>
                      </a:solidFill>
                    </a:lnL>
                    <a:lnR w="12700" algn="ctr">
                      <a:solidFill>
                        <a:schemeClr val="tx1"/>
                      </a:solidFill>
                    </a:lnR>
                    <a:lnT w="12700" algn="ctr">
                      <a:solidFill>
                        <a:schemeClr val="tx1"/>
                      </a:solidFill>
                    </a:lnT>
                    <a:lnB w="28575"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500-700</a:t>
                      </a:r>
                      <a:endParaRPr/>
                    </a:p>
                  </a:txBody>
                  <a:tcPr marL="100583" marR="100583">
                    <a:lnL w="12700" algn="ctr">
                      <a:solidFill>
                        <a:schemeClr val="tx1"/>
                      </a:solidFill>
                    </a:lnL>
                    <a:lnR w="12700" algn="ctr">
                      <a:solidFill>
                        <a:schemeClr val="tx1"/>
                      </a:solidFill>
                    </a:lnR>
                    <a:lnT w="12700" algn="ctr">
                      <a:solidFill>
                        <a:schemeClr val="tx1"/>
                      </a:solidFill>
                    </a:lnT>
                    <a:lnB w="28575" algn="ctr">
                      <a:solidFill>
                        <a:schemeClr val="tx1"/>
                      </a:solidFill>
                    </a:lnB>
                    <a:solidFill>
                      <a:schemeClr val="bg1"/>
                    </a:solidFill>
                  </a:tcPr>
                </a:tc>
                <a:tc>
                  <a:txBody>
                    <a:bodyPr/>
                    <a:lstStyle/>
                    <a:p>
                      <a:pPr marL="0" marR="0" lvl="0" indent="0" algn="l" defTabSz="914400">
                        <a:lnSpc>
                          <a:spcPct val="110000"/>
                        </a:lnSpc>
                        <a:spcBef>
                          <a:spcPts val="0"/>
                        </a:spcBef>
                        <a:spcAft>
                          <a:spcPts val="0"/>
                        </a:spcAft>
                        <a:buClrTx/>
                        <a:buSzTx/>
                        <a:buFontTx/>
                        <a:buNone/>
                        <a:defRPr/>
                      </a:pPr>
                      <a:r>
                        <a:rPr lang="de-DE" sz="1800" b="0" i="0" u="none" strike="noStrike" cap="none">
                          <a:ln>
                            <a:noFill/>
                          </a:ln>
                          <a:solidFill>
                            <a:schemeClr val="tx1"/>
                          </a:solidFill>
                          <a:latin typeface="Arial"/>
                        </a:rPr>
                        <a:t>200-400</a:t>
                      </a:r>
                      <a:endParaRPr/>
                    </a:p>
                  </a:txBody>
                  <a:tcPr marL="100583" marR="100583">
                    <a:lnL w="12700" algn="ctr">
                      <a:solidFill>
                        <a:schemeClr val="tx1"/>
                      </a:solidFill>
                    </a:lnL>
                    <a:lnR w="28575" algn="ctr">
                      <a:solidFill>
                        <a:schemeClr val="tx1"/>
                      </a:solidFill>
                    </a:lnR>
                    <a:lnT w="12700" algn="ctr">
                      <a:solidFill>
                        <a:schemeClr val="tx1"/>
                      </a:solidFill>
                    </a:lnT>
                    <a:lnB w="28575" algn="ctr">
                      <a:solidFill>
                        <a:schemeClr val="tx1"/>
                      </a:solidFill>
                    </a:lnB>
                    <a:solidFill>
                      <a:schemeClr val="bg1"/>
                    </a:solidFill>
                  </a:tcPr>
                </a:tc>
                <a:extLst>
                  <a:ext uri="{0D108BD9-81ED-4DB2-BD59-A6C34878D82A}">
                    <a16:rowId xmlns:a16="http://schemas.microsoft.com/office/drawing/2014/main" val="10005"/>
                  </a:ext>
                </a:extLst>
              </a:tr>
            </a:tbl>
          </a:graphicData>
        </a:graphic>
      </p:graphicFrame>
      <p:sp>
        <p:nvSpPr>
          <p:cNvPr id="6" name="Rectangle 3"/>
          <p:cNvSpPr/>
          <p:nvPr/>
        </p:nvSpPr>
        <p:spPr bwMode="auto">
          <a:xfrm>
            <a:off x="1013255" y="5648813"/>
            <a:ext cx="10515600" cy="611310"/>
          </a:xfrm>
          <a:prstGeom prst="rect">
            <a:avLst/>
          </a:prstGeom>
          <a:solidFill>
            <a:schemeClr val="bg1"/>
          </a:solidFill>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buFont typeface="Wingdings"/>
              <a:buChar char="Ø"/>
              <a:defRPr/>
            </a:pPr>
            <a:r>
              <a:rPr lang="de-DE" sz="1800" b="1">
                <a:latin typeface="Arial"/>
                <a:cs typeface="Arial"/>
              </a:rPr>
              <a:t>C</a:t>
            </a:r>
            <a:r>
              <a:rPr lang="de-DE" sz="1800" b="1" baseline="-25000">
                <a:latin typeface="Arial"/>
                <a:cs typeface="Arial"/>
              </a:rPr>
              <a:t>4</a:t>
            </a:r>
            <a:r>
              <a:rPr lang="de-DE" sz="1800" b="1">
                <a:latin typeface="Arial"/>
                <a:cs typeface="Arial"/>
              </a:rPr>
              <a:t>-Pflanzen können die Sonnenenergie produktiver und wassersparender in Biomasse umwandeln =&gt; enorme Wachstumsleistung bei hohen Temperaturen</a:t>
            </a:r>
            <a:endParaRPr/>
          </a:p>
        </p:txBody>
      </p:sp>
      <p:sp>
        <p:nvSpPr>
          <p:cNvPr id="7" name="Fußzeilenplatzhalter 1"/>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Anpassungsstrategien von Pflanzen</a:t>
            </a:r>
            <a:endParaRPr/>
          </a:p>
        </p:txBody>
      </p:sp>
      <p:sp>
        <p:nvSpPr>
          <p:cNvPr id="5" name="Inhaltsplatzhalter 2"/>
          <p:cNvSpPr>
            <a:spLocks noGrp="1"/>
          </p:cNvSpPr>
          <p:nvPr>
            <p:ph idx="1"/>
          </p:nvPr>
        </p:nvSpPr>
        <p:spPr bwMode="auto"/>
        <p:txBody>
          <a:bodyPr/>
          <a:lstStyle/>
          <a:p>
            <a:pPr>
              <a:defRPr/>
            </a:pPr>
            <a:endParaRPr lang="de-DE"/>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716280" y="365125"/>
            <a:ext cx="10078329" cy="918528"/>
          </a:xfrm>
        </p:spPr>
        <p:txBody>
          <a:bodyPr>
            <a:noAutofit/>
          </a:bodyPr>
          <a:lstStyle/>
          <a:p>
            <a:pPr>
              <a:defRPr/>
            </a:pPr>
            <a:r>
              <a:rPr lang="de-DE" sz="3200" u="sng"/>
              <a:t>Arbeitsauftrag A 1, Aufgabe 2:</a:t>
            </a:r>
            <a:br>
              <a:rPr lang="de-DE" sz="3200"/>
            </a:br>
            <a:r>
              <a:rPr lang="de-DE" sz="3200"/>
              <a:t>Trockenheit und Hitze: Anpassungen bzw. Reaktionen</a:t>
            </a:r>
            <a:endParaRPr/>
          </a:p>
        </p:txBody>
      </p:sp>
      <p:sp>
        <p:nvSpPr>
          <p:cNvPr id="5" name="Fußzeilenplatzhalter 2"/>
          <p:cNvSpPr>
            <a:spLocks noGrp="1"/>
          </p:cNvSpPr>
          <p:nvPr>
            <p:ph type="ftr" sz="quarter" idx="10"/>
          </p:nvPr>
        </p:nvSpPr>
        <p:spPr bwMode="auto"/>
        <p:txBody>
          <a:bodyPr/>
          <a:lstStyle/>
          <a:p>
            <a:pPr>
              <a:defRPr/>
            </a:pPr>
            <a:r>
              <a:rPr lang="de-DE"/>
              <a:t>Pflanzenphysiologie und Klimawandel</a:t>
            </a:r>
            <a:endParaRPr/>
          </a:p>
        </p:txBody>
      </p:sp>
      <p:grpSp>
        <p:nvGrpSpPr>
          <p:cNvPr id="6" name="Gruppieren 34"/>
          <p:cNvGrpSpPr/>
          <p:nvPr/>
        </p:nvGrpSpPr>
        <p:grpSpPr bwMode="auto">
          <a:xfrm>
            <a:off x="381800" y="1749901"/>
            <a:ext cx="9004338" cy="4172902"/>
            <a:chOff x="381800" y="1749901"/>
            <a:chExt cx="9004338" cy="4172902"/>
          </a:xfrm>
        </p:grpSpPr>
        <p:grpSp>
          <p:nvGrpSpPr>
            <p:cNvPr id="7" name="Gruppieren 18"/>
            <p:cNvGrpSpPr/>
            <p:nvPr/>
          </p:nvGrpSpPr>
          <p:grpSpPr bwMode="auto">
            <a:xfrm>
              <a:off x="2508478" y="1749901"/>
              <a:ext cx="3214710" cy="4172902"/>
              <a:chOff x="571472" y="1357298"/>
              <a:chExt cx="3214710" cy="4286280"/>
            </a:xfrm>
          </p:grpSpPr>
          <p:sp>
            <p:nvSpPr>
              <p:cNvPr id="8" name="Rechteck 19"/>
              <p:cNvSpPr/>
              <p:nvPr/>
            </p:nvSpPr>
            <p:spPr bwMode="auto">
              <a:xfrm>
                <a:off x="714348" y="4500570"/>
                <a:ext cx="3071834" cy="1143008"/>
              </a:xfrm>
              <a:prstGeom prst="rect">
                <a:avLst/>
              </a:prstGeom>
              <a:solidFill>
                <a:srgbClr val="CC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latin typeface="Arial"/>
                  <a:cs typeface="Arial"/>
                </a:endParaRPr>
              </a:p>
            </p:txBody>
          </p:sp>
          <p:sp>
            <p:nvSpPr>
              <p:cNvPr id="9" name="Freihandform 20"/>
              <p:cNvSpPr/>
              <p:nvPr/>
            </p:nvSpPr>
            <p:spPr bwMode="auto">
              <a:xfrm>
                <a:off x="1731818" y="4527238"/>
                <a:ext cx="460398" cy="654362"/>
              </a:xfrm>
              <a:custGeom>
                <a:avLst/>
                <a:gdLst>
                  <a:gd name="connsiteX0" fmla="*/ 443346 w 460398"/>
                  <a:gd name="connsiteY0" fmla="*/ 17053 h 654362"/>
                  <a:gd name="connsiteX1" fmla="*/ 332509 w 460398"/>
                  <a:gd name="connsiteY1" fmla="*/ 127889 h 654362"/>
                  <a:gd name="connsiteX2" fmla="*/ 290946 w 460398"/>
                  <a:gd name="connsiteY2" fmla="*/ 155598 h 654362"/>
                  <a:gd name="connsiteX3" fmla="*/ 207818 w 460398"/>
                  <a:gd name="connsiteY3" fmla="*/ 238726 h 654362"/>
                  <a:gd name="connsiteX4" fmla="*/ 193964 w 460398"/>
                  <a:gd name="connsiteY4" fmla="*/ 280289 h 654362"/>
                  <a:gd name="connsiteX5" fmla="*/ 152400 w 460398"/>
                  <a:gd name="connsiteY5" fmla="*/ 363417 h 654362"/>
                  <a:gd name="connsiteX6" fmla="*/ 249382 w 460398"/>
                  <a:gd name="connsiteY6" fmla="*/ 432689 h 654362"/>
                  <a:gd name="connsiteX7" fmla="*/ 290946 w 460398"/>
                  <a:gd name="connsiteY7" fmla="*/ 446544 h 654362"/>
                  <a:gd name="connsiteX8" fmla="*/ 235527 w 460398"/>
                  <a:gd name="connsiteY8" fmla="*/ 501962 h 654362"/>
                  <a:gd name="connsiteX9" fmla="*/ 110837 w 460398"/>
                  <a:gd name="connsiteY9" fmla="*/ 571235 h 654362"/>
                  <a:gd name="connsiteX10" fmla="*/ 83127 w 460398"/>
                  <a:gd name="connsiteY10" fmla="*/ 598944 h 654362"/>
                  <a:gd name="connsiteX11" fmla="*/ 0 w 460398"/>
                  <a:gd name="connsiteY11" fmla="*/ 654362 h 65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0398" h="654362" extrusionOk="0">
                    <a:moveTo>
                      <a:pt x="443346" y="17053"/>
                    </a:moveTo>
                    <a:cubicBezTo>
                      <a:pt x="349632" y="79528"/>
                      <a:pt x="460398" y="0"/>
                      <a:pt x="332509" y="127889"/>
                    </a:cubicBezTo>
                    <a:cubicBezTo>
                      <a:pt x="320735" y="139663"/>
                      <a:pt x="302720" y="143824"/>
                      <a:pt x="290946" y="155598"/>
                    </a:cubicBezTo>
                    <a:cubicBezTo>
                      <a:pt x="187840" y="258705"/>
                      <a:pt x="305769" y="173426"/>
                      <a:pt x="207818" y="238726"/>
                    </a:cubicBezTo>
                    <a:cubicBezTo>
                      <a:pt x="203200" y="252580"/>
                      <a:pt x="200495" y="267227"/>
                      <a:pt x="193964" y="280289"/>
                    </a:cubicBezTo>
                    <a:cubicBezTo>
                      <a:pt x="140247" y="387724"/>
                      <a:pt x="187226" y="258941"/>
                      <a:pt x="152400" y="363417"/>
                    </a:cubicBezTo>
                    <a:cubicBezTo>
                      <a:pt x="175492" y="432689"/>
                      <a:pt x="152401" y="400362"/>
                      <a:pt x="249382" y="432689"/>
                    </a:cubicBezTo>
                    <a:lnTo>
                      <a:pt x="290946" y="446544"/>
                    </a:lnTo>
                    <a:cubicBezTo>
                      <a:pt x="267434" y="517075"/>
                      <a:pt x="295984" y="468375"/>
                      <a:pt x="235527" y="501962"/>
                    </a:cubicBezTo>
                    <a:cubicBezTo>
                      <a:pt x="92608" y="581362"/>
                      <a:pt x="204885" y="539884"/>
                      <a:pt x="110837" y="571235"/>
                    </a:cubicBezTo>
                    <a:cubicBezTo>
                      <a:pt x="101600" y="580471"/>
                      <a:pt x="93577" y="591107"/>
                      <a:pt x="83127" y="598944"/>
                    </a:cubicBezTo>
                    <a:cubicBezTo>
                      <a:pt x="56485" y="618925"/>
                      <a:pt x="0" y="654362"/>
                      <a:pt x="0" y="654362"/>
                    </a:cubicBezTo>
                  </a:path>
                </a:pathLst>
              </a:custGeom>
            </p:spPr>
            <p:style>
              <a:lnRef idx="2">
                <a:schemeClr val="accent2"/>
              </a:lnRef>
              <a:fillRef idx="0">
                <a:schemeClr val="accent2"/>
              </a:fillRef>
              <a:effectRef idx="1">
                <a:schemeClr val="accent2"/>
              </a:effectRef>
              <a:fontRef idx="minor">
                <a:schemeClr val="tx1"/>
              </a:fontRef>
            </p:style>
            <p:txBody>
              <a:bodyPr rtlCol="0" anchor="ctr"/>
              <a:lstStyle/>
              <a:p>
                <a:pPr algn="ctr">
                  <a:defRPr/>
                </a:pPr>
                <a:endParaRPr lang="de-DE">
                  <a:latin typeface="Arial"/>
                  <a:cs typeface="Arial"/>
                </a:endParaRPr>
              </a:p>
            </p:txBody>
          </p:sp>
          <p:sp>
            <p:nvSpPr>
              <p:cNvPr id="10" name="Freihandform 21"/>
              <p:cNvSpPr/>
              <p:nvPr/>
            </p:nvSpPr>
            <p:spPr bwMode="auto">
              <a:xfrm>
                <a:off x="2147455" y="4572000"/>
                <a:ext cx="457200" cy="969818"/>
              </a:xfrm>
              <a:custGeom>
                <a:avLst/>
                <a:gdLst>
                  <a:gd name="connsiteX0" fmla="*/ 0 w 457200"/>
                  <a:gd name="connsiteY0" fmla="*/ 0 h 969818"/>
                  <a:gd name="connsiteX1" fmla="*/ 13854 w 457200"/>
                  <a:gd name="connsiteY1" fmla="*/ 55418 h 969818"/>
                  <a:gd name="connsiteX2" fmla="*/ 124690 w 457200"/>
                  <a:gd name="connsiteY2" fmla="*/ 180109 h 969818"/>
                  <a:gd name="connsiteX3" fmla="*/ 152400 w 457200"/>
                  <a:gd name="connsiteY3" fmla="*/ 207818 h 969818"/>
                  <a:gd name="connsiteX4" fmla="*/ 193963 w 457200"/>
                  <a:gd name="connsiteY4" fmla="*/ 235527 h 969818"/>
                  <a:gd name="connsiteX5" fmla="*/ 332509 w 457200"/>
                  <a:gd name="connsiteY5" fmla="*/ 221673 h 969818"/>
                  <a:gd name="connsiteX6" fmla="*/ 374072 w 457200"/>
                  <a:gd name="connsiteY6" fmla="*/ 207818 h 969818"/>
                  <a:gd name="connsiteX7" fmla="*/ 443345 w 457200"/>
                  <a:gd name="connsiteY7" fmla="*/ 193964 h 969818"/>
                  <a:gd name="connsiteX8" fmla="*/ 457200 w 457200"/>
                  <a:gd name="connsiteY8" fmla="*/ 235527 h 969818"/>
                  <a:gd name="connsiteX9" fmla="*/ 443345 w 457200"/>
                  <a:gd name="connsiteY9" fmla="*/ 277091 h 969818"/>
                  <a:gd name="connsiteX10" fmla="*/ 429490 w 457200"/>
                  <a:gd name="connsiteY10" fmla="*/ 374073 h 969818"/>
                  <a:gd name="connsiteX11" fmla="*/ 374072 w 457200"/>
                  <a:gd name="connsiteY11" fmla="*/ 457200 h 969818"/>
                  <a:gd name="connsiteX12" fmla="*/ 374072 w 457200"/>
                  <a:gd name="connsiteY12" fmla="*/ 692727 h 969818"/>
                  <a:gd name="connsiteX13" fmla="*/ 415636 w 457200"/>
                  <a:gd name="connsiteY13" fmla="*/ 720436 h 969818"/>
                  <a:gd name="connsiteX14" fmla="*/ 415636 w 457200"/>
                  <a:gd name="connsiteY14" fmla="*/ 969818 h 96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7200" h="969818" extrusionOk="0">
                    <a:moveTo>
                      <a:pt x="0" y="0"/>
                    </a:moveTo>
                    <a:cubicBezTo>
                      <a:pt x="4618" y="18473"/>
                      <a:pt x="3016" y="39762"/>
                      <a:pt x="13854" y="55418"/>
                    </a:cubicBezTo>
                    <a:cubicBezTo>
                      <a:pt x="45508" y="101140"/>
                      <a:pt x="87282" y="138961"/>
                      <a:pt x="124690" y="180109"/>
                    </a:cubicBezTo>
                    <a:cubicBezTo>
                      <a:pt x="133477" y="189774"/>
                      <a:pt x="142200" y="199658"/>
                      <a:pt x="152400" y="207818"/>
                    </a:cubicBezTo>
                    <a:cubicBezTo>
                      <a:pt x="165402" y="218220"/>
                      <a:pt x="180109" y="226291"/>
                      <a:pt x="193963" y="235527"/>
                    </a:cubicBezTo>
                    <a:cubicBezTo>
                      <a:pt x="240145" y="230909"/>
                      <a:pt x="286636" y="228730"/>
                      <a:pt x="332509" y="221673"/>
                    </a:cubicBezTo>
                    <a:cubicBezTo>
                      <a:pt x="346943" y="219452"/>
                      <a:pt x="359904" y="211360"/>
                      <a:pt x="374072" y="207818"/>
                    </a:cubicBezTo>
                    <a:cubicBezTo>
                      <a:pt x="396917" y="202107"/>
                      <a:pt x="420254" y="198582"/>
                      <a:pt x="443345" y="193964"/>
                    </a:cubicBezTo>
                    <a:cubicBezTo>
                      <a:pt x="447963" y="207818"/>
                      <a:pt x="457200" y="220923"/>
                      <a:pt x="457200" y="235527"/>
                    </a:cubicBezTo>
                    <a:cubicBezTo>
                      <a:pt x="457200" y="250131"/>
                      <a:pt x="446209" y="262770"/>
                      <a:pt x="443345" y="277091"/>
                    </a:cubicBezTo>
                    <a:cubicBezTo>
                      <a:pt x="436941" y="309112"/>
                      <a:pt x="441213" y="343594"/>
                      <a:pt x="429490" y="374073"/>
                    </a:cubicBezTo>
                    <a:cubicBezTo>
                      <a:pt x="417535" y="405155"/>
                      <a:pt x="374072" y="457200"/>
                      <a:pt x="374072" y="457200"/>
                    </a:cubicBezTo>
                    <a:cubicBezTo>
                      <a:pt x="356007" y="547528"/>
                      <a:pt x="342453" y="582059"/>
                      <a:pt x="374072" y="692727"/>
                    </a:cubicBezTo>
                    <a:cubicBezTo>
                      <a:pt x="378646" y="708738"/>
                      <a:pt x="413166" y="703969"/>
                      <a:pt x="415636" y="720436"/>
                    </a:cubicBezTo>
                    <a:cubicBezTo>
                      <a:pt x="427967" y="802644"/>
                      <a:pt x="415636" y="886691"/>
                      <a:pt x="415636" y="969818"/>
                    </a:cubicBezTo>
                  </a:path>
                </a:pathLst>
              </a:custGeom>
            </p:spPr>
            <p:style>
              <a:lnRef idx="2">
                <a:schemeClr val="accent2"/>
              </a:lnRef>
              <a:fillRef idx="0">
                <a:schemeClr val="accent2"/>
              </a:fillRef>
              <a:effectRef idx="1">
                <a:schemeClr val="accent2"/>
              </a:effectRef>
              <a:fontRef idx="minor">
                <a:schemeClr val="tx1"/>
              </a:fontRef>
            </p:style>
            <p:txBody>
              <a:bodyPr rtlCol="0" anchor="ctr"/>
              <a:lstStyle/>
              <a:p>
                <a:pPr algn="ctr">
                  <a:defRPr/>
                </a:pPr>
                <a:endParaRPr lang="de-DE">
                  <a:latin typeface="Arial"/>
                  <a:cs typeface="Arial"/>
                </a:endParaRPr>
              </a:p>
            </p:txBody>
          </p:sp>
          <p:sp>
            <p:nvSpPr>
              <p:cNvPr id="11" name="Freihandform 22"/>
              <p:cNvSpPr/>
              <p:nvPr/>
            </p:nvSpPr>
            <p:spPr bwMode="auto">
              <a:xfrm>
                <a:off x="2105890" y="4599709"/>
                <a:ext cx="170644" cy="929004"/>
              </a:xfrm>
              <a:custGeom>
                <a:avLst/>
                <a:gdLst>
                  <a:gd name="connsiteX0" fmla="*/ 27710 w 170644"/>
                  <a:gd name="connsiteY0" fmla="*/ 0 h 929004"/>
                  <a:gd name="connsiteX1" fmla="*/ 13855 w 170644"/>
                  <a:gd name="connsiteY1" fmla="*/ 290946 h 929004"/>
                  <a:gd name="connsiteX2" fmla="*/ 55419 w 170644"/>
                  <a:gd name="connsiteY2" fmla="*/ 304800 h 929004"/>
                  <a:gd name="connsiteX3" fmla="*/ 41565 w 170644"/>
                  <a:gd name="connsiteY3" fmla="*/ 401782 h 929004"/>
                  <a:gd name="connsiteX4" fmla="*/ 13855 w 170644"/>
                  <a:gd name="connsiteY4" fmla="*/ 484909 h 929004"/>
                  <a:gd name="connsiteX5" fmla="*/ 41565 w 170644"/>
                  <a:gd name="connsiteY5" fmla="*/ 526473 h 929004"/>
                  <a:gd name="connsiteX6" fmla="*/ 138546 w 170644"/>
                  <a:gd name="connsiteY6" fmla="*/ 526473 h 929004"/>
                  <a:gd name="connsiteX7" fmla="*/ 138546 w 170644"/>
                  <a:gd name="connsiteY7" fmla="*/ 706582 h 929004"/>
                  <a:gd name="connsiteX8" fmla="*/ 83128 w 170644"/>
                  <a:gd name="connsiteY8" fmla="*/ 789709 h 929004"/>
                  <a:gd name="connsiteX9" fmla="*/ 55419 w 170644"/>
                  <a:gd name="connsiteY9" fmla="*/ 831273 h 929004"/>
                  <a:gd name="connsiteX10" fmla="*/ 27710 w 170644"/>
                  <a:gd name="connsiteY10" fmla="*/ 872836 h 929004"/>
                  <a:gd name="connsiteX11" fmla="*/ 13855 w 170644"/>
                  <a:gd name="connsiteY11" fmla="*/ 914400 h 929004"/>
                  <a:gd name="connsiteX12" fmla="*/ 152401 w 170644"/>
                  <a:gd name="connsiteY12" fmla="*/ 914400 h 92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644" h="929004" extrusionOk="0">
                    <a:moveTo>
                      <a:pt x="27710" y="0"/>
                    </a:moveTo>
                    <a:cubicBezTo>
                      <a:pt x="23092" y="96982"/>
                      <a:pt x="5065" y="194253"/>
                      <a:pt x="13855" y="290946"/>
                    </a:cubicBezTo>
                    <a:cubicBezTo>
                      <a:pt x="15177" y="305490"/>
                      <a:pt x="51877" y="290632"/>
                      <a:pt x="55419" y="304800"/>
                    </a:cubicBezTo>
                    <a:cubicBezTo>
                      <a:pt x="63339" y="336480"/>
                      <a:pt x="48908" y="369963"/>
                      <a:pt x="41565" y="401782"/>
                    </a:cubicBezTo>
                    <a:cubicBezTo>
                      <a:pt x="34997" y="430242"/>
                      <a:pt x="13855" y="484909"/>
                      <a:pt x="13855" y="484909"/>
                    </a:cubicBezTo>
                    <a:cubicBezTo>
                      <a:pt x="23092" y="498764"/>
                      <a:pt x="28562" y="516071"/>
                      <a:pt x="41565" y="526473"/>
                    </a:cubicBezTo>
                    <a:cubicBezTo>
                      <a:pt x="74691" y="552973"/>
                      <a:pt x="103514" y="535231"/>
                      <a:pt x="138546" y="526473"/>
                    </a:cubicBezTo>
                    <a:cubicBezTo>
                      <a:pt x="161796" y="596219"/>
                      <a:pt x="170644" y="603870"/>
                      <a:pt x="138546" y="706582"/>
                    </a:cubicBezTo>
                    <a:cubicBezTo>
                      <a:pt x="128613" y="738368"/>
                      <a:pt x="101601" y="762000"/>
                      <a:pt x="83128" y="789709"/>
                    </a:cubicBezTo>
                    <a:lnTo>
                      <a:pt x="55419" y="831273"/>
                    </a:lnTo>
                    <a:cubicBezTo>
                      <a:pt x="46183" y="845127"/>
                      <a:pt x="32976" y="857040"/>
                      <a:pt x="27710" y="872836"/>
                    </a:cubicBezTo>
                    <a:cubicBezTo>
                      <a:pt x="23092" y="886691"/>
                      <a:pt x="0" y="909782"/>
                      <a:pt x="13855" y="914400"/>
                    </a:cubicBezTo>
                    <a:cubicBezTo>
                      <a:pt x="57667" y="929004"/>
                      <a:pt x="106219" y="914400"/>
                      <a:pt x="152401" y="914400"/>
                    </a:cubicBezTo>
                  </a:path>
                </a:pathLst>
              </a:custGeom>
            </p:spPr>
            <p:style>
              <a:lnRef idx="2">
                <a:schemeClr val="accent2"/>
              </a:lnRef>
              <a:fillRef idx="0">
                <a:schemeClr val="accent2"/>
              </a:fillRef>
              <a:effectRef idx="1">
                <a:schemeClr val="accent2"/>
              </a:effectRef>
              <a:fontRef idx="minor">
                <a:schemeClr val="tx1"/>
              </a:fontRef>
            </p:style>
            <p:txBody>
              <a:bodyPr rtlCol="0" anchor="ctr"/>
              <a:lstStyle/>
              <a:p>
                <a:pPr algn="ctr">
                  <a:defRPr/>
                </a:pPr>
                <a:endParaRPr lang="de-DE">
                  <a:latin typeface="Arial"/>
                  <a:cs typeface="Arial"/>
                </a:endParaRPr>
              </a:p>
            </p:txBody>
          </p:sp>
          <p:sp>
            <p:nvSpPr>
              <p:cNvPr id="12" name="Freihandform 23"/>
              <p:cNvSpPr/>
              <p:nvPr/>
            </p:nvSpPr>
            <p:spPr bwMode="auto">
              <a:xfrm>
                <a:off x="1828800" y="4793673"/>
                <a:ext cx="290945" cy="734291"/>
              </a:xfrm>
              <a:custGeom>
                <a:avLst/>
                <a:gdLst>
                  <a:gd name="connsiteX0" fmla="*/ 290945 w 290945"/>
                  <a:gd name="connsiteY0" fmla="*/ 0 h 734291"/>
                  <a:gd name="connsiteX1" fmla="*/ 263236 w 290945"/>
                  <a:gd name="connsiteY1" fmla="*/ 235527 h 734291"/>
                  <a:gd name="connsiteX2" fmla="*/ 235527 w 290945"/>
                  <a:gd name="connsiteY2" fmla="*/ 290945 h 734291"/>
                  <a:gd name="connsiteX3" fmla="*/ 235527 w 290945"/>
                  <a:gd name="connsiteY3" fmla="*/ 484909 h 734291"/>
                  <a:gd name="connsiteX4" fmla="*/ 221673 w 290945"/>
                  <a:gd name="connsiteY4" fmla="*/ 554182 h 734291"/>
                  <a:gd name="connsiteX5" fmla="*/ 138545 w 290945"/>
                  <a:gd name="connsiteY5" fmla="*/ 595745 h 734291"/>
                  <a:gd name="connsiteX6" fmla="*/ 96982 w 290945"/>
                  <a:gd name="connsiteY6" fmla="*/ 623454 h 734291"/>
                  <a:gd name="connsiteX7" fmla="*/ 55418 w 290945"/>
                  <a:gd name="connsiteY7" fmla="*/ 637309 h 734291"/>
                  <a:gd name="connsiteX8" fmla="*/ 27709 w 290945"/>
                  <a:gd name="connsiteY8" fmla="*/ 678872 h 734291"/>
                  <a:gd name="connsiteX9" fmla="*/ 0 w 290945"/>
                  <a:gd name="connsiteY9" fmla="*/ 734291 h 73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0945" h="734291" extrusionOk="0">
                    <a:moveTo>
                      <a:pt x="290945" y="0"/>
                    </a:moveTo>
                    <a:cubicBezTo>
                      <a:pt x="290087" y="7718"/>
                      <a:pt x="267047" y="220285"/>
                      <a:pt x="263236" y="235527"/>
                    </a:cubicBezTo>
                    <a:cubicBezTo>
                      <a:pt x="258227" y="255563"/>
                      <a:pt x="244763" y="272472"/>
                      <a:pt x="235527" y="290945"/>
                    </a:cubicBezTo>
                    <a:cubicBezTo>
                      <a:pt x="257688" y="534703"/>
                      <a:pt x="263514" y="372961"/>
                      <a:pt x="235527" y="484909"/>
                    </a:cubicBezTo>
                    <a:cubicBezTo>
                      <a:pt x="229816" y="507754"/>
                      <a:pt x="233356" y="533736"/>
                      <a:pt x="221673" y="554182"/>
                    </a:cubicBezTo>
                    <a:cubicBezTo>
                      <a:pt x="209034" y="576300"/>
                      <a:pt x="159879" y="588634"/>
                      <a:pt x="138545" y="595745"/>
                    </a:cubicBezTo>
                    <a:cubicBezTo>
                      <a:pt x="124691" y="604981"/>
                      <a:pt x="111875" y="616007"/>
                      <a:pt x="96982" y="623454"/>
                    </a:cubicBezTo>
                    <a:cubicBezTo>
                      <a:pt x="83920" y="629985"/>
                      <a:pt x="66822" y="628186"/>
                      <a:pt x="55418" y="637309"/>
                    </a:cubicBezTo>
                    <a:cubicBezTo>
                      <a:pt x="42416" y="647711"/>
                      <a:pt x="36945" y="665018"/>
                      <a:pt x="27709" y="678872"/>
                    </a:cubicBezTo>
                    <a:cubicBezTo>
                      <a:pt x="11790" y="726632"/>
                      <a:pt x="24182" y="710109"/>
                      <a:pt x="0" y="734291"/>
                    </a:cubicBezTo>
                  </a:path>
                </a:pathLst>
              </a:custGeom>
            </p:spPr>
            <p:style>
              <a:lnRef idx="2">
                <a:schemeClr val="accent2"/>
              </a:lnRef>
              <a:fillRef idx="0">
                <a:schemeClr val="accent2"/>
              </a:fillRef>
              <a:effectRef idx="1">
                <a:schemeClr val="accent2"/>
              </a:effectRef>
              <a:fontRef idx="minor">
                <a:schemeClr val="tx1"/>
              </a:fontRef>
            </p:style>
            <p:txBody>
              <a:bodyPr rtlCol="0" anchor="ctr"/>
              <a:lstStyle/>
              <a:p>
                <a:pPr algn="ctr">
                  <a:defRPr/>
                </a:pPr>
                <a:endParaRPr lang="de-DE">
                  <a:latin typeface="Arial"/>
                  <a:cs typeface="Arial"/>
                </a:endParaRPr>
              </a:p>
            </p:txBody>
          </p:sp>
          <p:cxnSp>
            <p:nvCxnSpPr>
              <p:cNvPr id="13" name="Gerade Verbindung 7"/>
              <p:cNvCxnSpPr>
                <a:cxnSpLocks/>
              </p:cNvCxnSpPr>
              <p:nvPr/>
            </p:nvCxnSpPr>
            <p:spPr bwMode="auto">
              <a:xfrm rot="5400000" flipH="1" flipV="1">
                <a:off x="1000100" y="3357562"/>
                <a:ext cx="2286016" cy="1587"/>
              </a:xfrm>
              <a:prstGeom prst="line">
                <a:avLst/>
              </a:prstGeom>
              <a:ln w="53975">
                <a:solidFill>
                  <a:srgbClr val="00B050"/>
                </a:solidFill>
              </a:ln>
            </p:spPr>
            <p:style>
              <a:lnRef idx="1">
                <a:schemeClr val="accent1"/>
              </a:lnRef>
              <a:fillRef idx="0">
                <a:schemeClr val="accent1"/>
              </a:fillRef>
              <a:effectRef idx="0">
                <a:schemeClr val="accent1"/>
              </a:effectRef>
              <a:fontRef idx="minor">
                <a:schemeClr val="tx1"/>
              </a:fontRef>
            </p:style>
          </p:cxnSp>
          <p:sp>
            <p:nvSpPr>
              <p:cNvPr id="14" name="Bogen 25"/>
              <p:cNvSpPr/>
              <p:nvPr/>
            </p:nvSpPr>
            <p:spPr bwMode="auto">
              <a:xfrm>
                <a:off x="571472" y="2428868"/>
                <a:ext cx="1571636" cy="1428760"/>
              </a:xfrm>
              <a:prstGeom prst="arc">
                <a:avLst>
                  <a:gd name="adj1" fmla="val 16200000"/>
                  <a:gd name="adj2" fmla="val 0"/>
                </a:avLst>
              </a:prstGeom>
              <a:ln w="412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de-DE">
                  <a:latin typeface="Arial"/>
                  <a:cs typeface="Arial"/>
                </a:endParaRPr>
              </a:p>
            </p:txBody>
          </p:sp>
          <p:sp>
            <p:nvSpPr>
              <p:cNvPr id="15" name="Bogen 26"/>
              <p:cNvSpPr/>
              <p:nvPr/>
            </p:nvSpPr>
            <p:spPr bwMode="auto">
              <a:xfrm>
                <a:off x="571472" y="3429000"/>
                <a:ext cx="1571636" cy="1428760"/>
              </a:xfrm>
              <a:prstGeom prst="arc">
                <a:avLst>
                  <a:gd name="adj1" fmla="val 16200000"/>
                  <a:gd name="adj2" fmla="val 0"/>
                </a:avLst>
              </a:prstGeom>
              <a:ln w="412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de-DE">
                  <a:latin typeface="Arial"/>
                  <a:cs typeface="Arial"/>
                </a:endParaRPr>
              </a:p>
            </p:txBody>
          </p:sp>
          <p:sp>
            <p:nvSpPr>
              <p:cNvPr id="16" name="Bogen 27"/>
              <p:cNvSpPr/>
              <p:nvPr/>
            </p:nvSpPr>
            <p:spPr bwMode="auto">
              <a:xfrm rot="16199998">
                <a:off x="2071670" y="3643314"/>
                <a:ext cx="1571636" cy="1428760"/>
              </a:xfrm>
              <a:prstGeom prst="arc">
                <a:avLst>
                  <a:gd name="adj1" fmla="val 16200000"/>
                  <a:gd name="adj2" fmla="val 0"/>
                </a:avLst>
              </a:prstGeom>
              <a:ln w="412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de-DE">
                  <a:latin typeface="Arial"/>
                  <a:cs typeface="Arial"/>
                </a:endParaRPr>
              </a:p>
            </p:txBody>
          </p:sp>
          <p:sp>
            <p:nvSpPr>
              <p:cNvPr id="17" name="Bogen 28"/>
              <p:cNvSpPr/>
              <p:nvPr/>
            </p:nvSpPr>
            <p:spPr bwMode="auto">
              <a:xfrm rot="16199998">
                <a:off x="2071670" y="2714621"/>
                <a:ext cx="1571636" cy="1428760"/>
              </a:xfrm>
              <a:prstGeom prst="arc">
                <a:avLst>
                  <a:gd name="adj1" fmla="val 16200000"/>
                  <a:gd name="adj2" fmla="val 0"/>
                </a:avLst>
              </a:prstGeom>
              <a:ln w="412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de-DE">
                  <a:latin typeface="Arial"/>
                  <a:cs typeface="Arial"/>
                </a:endParaRPr>
              </a:p>
            </p:txBody>
          </p:sp>
          <p:sp>
            <p:nvSpPr>
              <p:cNvPr id="18" name="Flussdiagramm: Alternativer Prozess 29"/>
              <p:cNvSpPr/>
              <p:nvPr/>
            </p:nvSpPr>
            <p:spPr bwMode="auto">
              <a:xfrm>
                <a:off x="2000232" y="1357298"/>
                <a:ext cx="285752" cy="857256"/>
              </a:xfrm>
              <a:prstGeom prst="flowChartAlternateProcess">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latin typeface="Arial"/>
                  <a:cs typeface="Arial"/>
                </a:endParaRPr>
              </a:p>
            </p:txBody>
          </p:sp>
        </p:grpSp>
        <p:sp>
          <p:nvSpPr>
            <p:cNvPr id="19" name="Legende mit Linie 1 30"/>
            <p:cNvSpPr/>
            <p:nvPr/>
          </p:nvSpPr>
          <p:spPr bwMode="auto">
            <a:xfrm>
              <a:off x="6096000" y="4897411"/>
              <a:ext cx="3290138" cy="1025392"/>
            </a:xfrm>
            <a:prstGeom prst="borderCallout1">
              <a:avLst>
                <a:gd name="adj1" fmla="val 18750"/>
                <a:gd name="adj2" fmla="val -8333"/>
                <a:gd name="adj3" fmla="val 44805"/>
                <a:gd name="adj4" fmla="val -46651"/>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de-DE" sz="1600" b="1">
                  <a:solidFill>
                    <a:schemeClr val="tx1"/>
                  </a:solidFill>
                  <a:latin typeface="Arial"/>
                  <a:cs typeface="Arial"/>
                </a:rPr>
                <a:t>Wurzeln</a:t>
              </a:r>
              <a:endParaRPr/>
            </a:p>
          </p:txBody>
        </p:sp>
        <p:sp>
          <p:nvSpPr>
            <p:cNvPr id="20" name="Legende mit Linie 1 31"/>
            <p:cNvSpPr/>
            <p:nvPr/>
          </p:nvSpPr>
          <p:spPr bwMode="auto">
            <a:xfrm>
              <a:off x="381800" y="2155329"/>
              <a:ext cx="2268760" cy="1977886"/>
            </a:xfrm>
            <a:prstGeom prst="borderCallout1">
              <a:avLst>
                <a:gd name="adj1" fmla="val 43426"/>
                <a:gd name="adj2" fmla="val 105747"/>
                <a:gd name="adj3" fmla="val 78385"/>
                <a:gd name="adj4" fmla="val 134802"/>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de-DE" sz="1600" b="1">
                  <a:solidFill>
                    <a:schemeClr val="tx1"/>
                  </a:solidFill>
                  <a:latin typeface="Arial"/>
                  <a:cs typeface="Arial"/>
                </a:rPr>
                <a:t>Blätter</a:t>
              </a:r>
              <a:endParaRPr lang="de-DE" sz="1600">
                <a:solidFill>
                  <a:schemeClr val="tx1"/>
                </a:solidFill>
                <a:latin typeface="Arial"/>
                <a:cs typeface="Arial"/>
              </a:endParaRPr>
            </a:p>
          </p:txBody>
        </p:sp>
        <p:sp>
          <p:nvSpPr>
            <p:cNvPr id="21" name="Legende mit Linie 1 32"/>
            <p:cNvSpPr/>
            <p:nvPr/>
          </p:nvSpPr>
          <p:spPr bwMode="auto">
            <a:xfrm>
              <a:off x="6096000" y="1749901"/>
              <a:ext cx="1778318" cy="900280"/>
            </a:xfrm>
            <a:prstGeom prst="borderCallout1">
              <a:avLst>
                <a:gd name="adj1" fmla="val 18750"/>
                <a:gd name="adj2" fmla="val -8333"/>
                <a:gd name="adj3" fmla="val 50347"/>
                <a:gd name="adj4" fmla="val -113398"/>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de-DE" sz="1600" b="1">
                  <a:solidFill>
                    <a:schemeClr val="tx1"/>
                  </a:solidFill>
                  <a:latin typeface="Arial"/>
                  <a:cs typeface="Arial"/>
                </a:rPr>
                <a:t>Ähren</a:t>
              </a:r>
              <a:endParaRPr lang="de-DE" sz="1600">
                <a:solidFill>
                  <a:schemeClr val="tx1"/>
                </a:solidFill>
                <a:latin typeface="Arial"/>
                <a:cs typeface="Arial"/>
              </a:endParaRPr>
            </a:p>
          </p:txBody>
        </p:sp>
        <p:sp>
          <p:nvSpPr>
            <p:cNvPr id="22" name="Rechteck 33"/>
            <p:cNvSpPr/>
            <p:nvPr/>
          </p:nvSpPr>
          <p:spPr bwMode="auto">
            <a:xfrm>
              <a:off x="6096000" y="3270159"/>
              <a:ext cx="3290138" cy="107721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de-DE" sz="1600" b="1">
                  <a:latin typeface="Arial"/>
                  <a:cs typeface="Arial"/>
                </a:rPr>
                <a:t>Entwicklung</a:t>
              </a:r>
              <a:endParaRPr/>
            </a:p>
            <a:p>
              <a:pPr algn="ctr">
                <a:defRPr/>
              </a:pPr>
              <a:endParaRPr lang="de-DE" sz="1600" b="1">
                <a:latin typeface="Arial"/>
                <a:cs typeface="Arial"/>
              </a:endParaRPr>
            </a:p>
            <a:p>
              <a:pPr algn="ctr">
                <a:defRPr/>
              </a:pPr>
              <a:endParaRPr lang="de-DE" sz="1600" b="1">
                <a:latin typeface="Arial"/>
                <a:cs typeface="Arial"/>
              </a:endParaRPr>
            </a:p>
            <a:p>
              <a:pPr algn="ctr">
                <a:defRPr/>
              </a:pPr>
              <a:endParaRPr lang="de-DE" sz="1600">
                <a:latin typeface="Arial"/>
                <a:cs typeface="Aria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grpSp>
        <p:nvGrpSpPr>
          <p:cNvPr id="4" name="Gruppieren 3"/>
          <p:cNvGrpSpPr/>
          <p:nvPr/>
        </p:nvGrpSpPr>
        <p:grpSpPr bwMode="auto">
          <a:xfrm>
            <a:off x="381800" y="1749901"/>
            <a:ext cx="9004338" cy="4172902"/>
            <a:chOff x="381800" y="1749901"/>
            <a:chExt cx="9004338" cy="4172902"/>
          </a:xfrm>
        </p:grpSpPr>
        <p:grpSp>
          <p:nvGrpSpPr>
            <p:cNvPr id="5" name="Gruppieren 18"/>
            <p:cNvGrpSpPr/>
            <p:nvPr/>
          </p:nvGrpSpPr>
          <p:grpSpPr bwMode="auto">
            <a:xfrm>
              <a:off x="2508478" y="1749901"/>
              <a:ext cx="3214710" cy="4172902"/>
              <a:chOff x="571472" y="1357298"/>
              <a:chExt cx="3214710" cy="4286280"/>
            </a:xfrm>
          </p:grpSpPr>
          <p:sp>
            <p:nvSpPr>
              <p:cNvPr id="6" name="Rechteck 19"/>
              <p:cNvSpPr/>
              <p:nvPr/>
            </p:nvSpPr>
            <p:spPr bwMode="auto">
              <a:xfrm>
                <a:off x="714348" y="4500570"/>
                <a:ext cx="3071834" cy="1143008"/>
              </a:xfrm>
              <a:prstGeom prst="rect">
                <a:avLst/>
              </a:prstGeom>
              <a:solidFill>
                <a:srgbClr val="CC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latin typeface="Arial"/>
                  <a:cs typeface="Arial"/>
                </a:endParaRPr>
              </a:p>
            </p:txBody>
          </p:sp>
          <p:sp>
            <p:nvSpPr>
              <p:cNvPr id="7" name="Freihandform 20"/>
              <p:cNvSpPr/>
              <p:nvPr/>
            </p:nvSpPr>
            <p:spPr bwMode="auto">
              <a:xfrm>
                <a:off x="1731818" y="4527238"/>
                <a:ext cx="460398" cy="654362"/>
              </a:xfrm>
              <a:custGeom>
                <a:avLst/>
                <a:gdLst>
                  <a:gd name="connsiteX0" fmla="*/ 443346 w 460398"/>
                  <a:gd name="connsiteY0" fmla="*/ 17053 h 654362"/>
                  <a:gd name="connsiteX1" fmla="*/ 332509 w 460398"/>
                  <a:gd name="connsiteY1" fmla="*/ 127889 h 654362"/>
                  <a:gd name="connsiteX2" fmla="*/ 290946 w 460398"/>
                  <a:gd name="connsiteY2" fmla="*/ 155598 h 654362"/>
                  <a:gd name="connsiteX3" fmla="*/ 207818 w 460398"/>
                  <a:gd name="connsiteY3" fmla="*/ 238726 h 654362"/>
                  <a:gd name="connsiteX4" fmla="*/ 193964 w 460398"/>
                  <a:gd name="connsiteY4" fmla="*/ 280289 h 654362"/>
                  <a:gd name="connsiteX5" fmla="*/ 152400 w 460398"/>
                  <a:gd name="connsiteY5" fmla="*/ 363417 h 654362"/>
                  <a:gd name="connsiteX6" fmla="*/ 249382 w 460398"/>
                  <a:gd name="connsiteY6" fmla="*/ 432689 h 654362"/>
                  <a:gd name="connsiteX7" fmla="*/ 290946 w 460398"/>
                  <a:gd name="connsiteY7" fmla="*/ 446544 h 654362"/>
                  <a:gd name="connsiteX8" fmla="*/ 235527 w 460398"/>
                  <a:gd name="connsiteY8" fmla="*/ 501962 h 654362"/>
                  <a:gd name="connsiteX9" fmla="*/ 110837 w 460398"/>
                  <a:gd name="connsiteY9" fmla="*/ 571235 h 654362"/>
                  <a:gd name="connsiteX10" fmla="*/ 83127 w 460398"/>
                  <a:gd name="connsiteY10" fmla="*/ 598944 h 654362"/>
                  <a:gd name="connsiteX11" fmla="*/ 0 w 460398"/>
                  <a:gd name="connsiteY11" fmla="*/ 654362 h 65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0398" h="654362" extrusionOk="0">
                    <a:moveTo>
                      <a:pt x="443346" y="17053"/>
                    </a:moveTo>
                    <a:cubicBezTo>
                      <a:pt x="349632" y="79528"/>
                      <a:pt x="460398" y="0"/>
                      <a:pt x="332509" y="127889"/>
                    </a:cubicBezTo>
                    <a:cubicBezTo>
                      <a:pt x="320735" y="139663"/>
                      <a:pt x="302720" y="143824"/>
                      <a:pt x="290946" y="155598"/>
                    </a:cubicBezTo>
                    <a:cubicBezTo>
                      <a:pt x="187840" y="258705"/>
                      <a:pt x="305769" y="173426"/>
                      <a:pt x="207818" y="238726"/>
                    </a:cubicBezTo>
                    <a:cubicBezTo>
                      <a:pt x="203200" y="252580"/>
                      <a:pt x="200495" y="267227"/>
                      <a:pt x="193964" y="280289"/>
                    </a:cubicBezTo>
                    <a:cubicBezTo>
                      <a:pt x="140247" y="387724"/>
                      <a:pt x="187226" y="258941"/>
                      <a:pt x="152400" y="363417"/>
                    </a:cubicBezTo>
                    <a:cubicBezTo>
                      <a:pt x="175492" y="432689"/>
                      <a:pt x="152401" y="400362"/>
                      <a:pt x="249382" y="432689"/>
                    </a:cubicBezTo>
                    <a:lnTo>
                      <a:pt x="290946" y="446544"/>
                    </a:lnTo>
                    <a:cubicBezTo>
                      <a:pt x="267434" y="517075"/>
                      <a:pt x="295984" y="468375"/>
                      <a:pt x="235527" y="501962"/>
                    </a:cubicBezTo>
                    <a:cubicBezTo>
                      <a:pt x="92608" y="581362"/>
                      <a:pt x="204885" y="539884"/>
                      <a:pt x="110837" y="571235"/>
                    </a:cubicBezTo>
                    <a:cubicBezTo>
                      <a:pt x="101600" y="580471"/>
                      <a:pt x="93577" y="591107"/>
                      <a:pt x="83127" y="598944"/>
                    </a:cubicBezTo>
                    <a:cubicBezTo>
                      <a:pt x="56485" y="618925"/>
                      <a:pt x="0" y="654362"/>
                      <a:pt x="0" y="654362"/>
                    </a:cubicBezTo>
                  </a:path>
                </a:pathLst>
              </a:custGeom>
            </p:spPr>
            <p:style>
              <a:lnRef idx="2">
                <a:schemeClr val="accent2"/>
              </a:lnRef>
              <a:fillRef idx="0">
                <a:schemeClr val="accent2"/>
              </a:fillRef>
              <a:effectRef idx="1">
                <a:schemeClr val="accent2"/>
              </a:effectRef>
              <a:fontRef idx="minor">
                <a:schemeClr val="tx1"/>
              </a:fontRef>
            </p:style>
            <p:txBody>
              <a:bodyPr rtlCol="0" anchor="ctr"/>
              <a:lstStyle/>
              <a:p>
                <a:pPr algn="ctr">
                  <a:defRPr/>
                </a:pPr>
                <a:endParaRPr lang="de-DE">
                  <a:latin typeface="Arial"/>
                  <a:cs typeface="Arial"/>
                </a:endParaRPr>
              </a:p>
            </p:txBody>
          </p:sp>
          <p:sp>
            <p:nvSpPr>
              <p:cNvPr id="8" name="Freihandform 21"/>
              <p:cNvSpPr/>
              <p:nvPr/>
            </p:nvSpPr>
            <p:spPr bwMode="auto">
              <a:xfrm>
                <a:off x="2147455" y="4572000"/>
                <a:ext cx="457200" cy="969818"/>
              </a:xfrm>
              <a:custGeom>
                <a:avLst/>
                <a:gdLst>
                  <a:gd name="connsiteX0" fmla="*/ 0 w 457200"/>
                  <a:gd name="connsiteY0" fmla="*/ 0 h 969818"/>
                  <a:gd name="connsiteX1" fmla="*/ 13854 w 457200"/>
                  <a:gd name="connsiteY1" fmla="*/ 55418 h 969818"/>
                  <a:gd name="connsiteX2" fmla="*/ 124690 w 457200"/>
                  <a:gd name="connsiteY2" fmla="*/ 180109 h 969818"/>
                  <a:gd name="connsiteX3" fmla="*/ 152400 w 457200"/>
                  <a:gd name="connsiteY3" fmla="*/ 207818 h 969818"/>
                  <a:gd name="connsiteX4" fmla="*/ 193963 w 457200"/>
                  <a:gd name="connsiteY4" fmla="*/ 235527 h 969818"/>
                  <a:gd name="connsiteX5" fmla="*/ 332509 w 457200"/>
                  <a:gd name="connsiteY5" fmla="*/ 221673 h 969818"/>
                  <a:gd name="connsiteX6" fmla="*/ 374072 w 457200"/>
                  <a:gd name="connsiteY6" fmla="*/ 207818 h 969818"/>
                  <a:gd name="connsiteX7" fmla="*/ 443345 w 457200"/>
                  <a:gd name="connsiteY7" fmla="*/ 193964 h 969818"/>
                  <a:gd name="connsiteX8" fmla="*/ 457200 w 457200"/>
                  <a:gd name="connsiteY8" fmla="*/ 235527 h 969818"/>
                  <a:gd name="connsiteX9" fmla="*/ 443345 w 457200"/>
                  <a:gd name="connsiteY9" fmla="*/ 277091 h 969818"/>
                  <a:gd name="connsiteX10" fmla="*/ 429490 w 457200"/>
                  <a:gd name="connsiteY10" fmla="*/ 374073 h 969818"/>
                  <a:gd name="connsiteX11" fmla="*/ 374072 w 457200"/>
                  <a:gd name="connsiteY11" fmla="*/ 457200 h 969818"/>
                  <a:gd name="connsiteX12" fmla="*/ 374072 w 457200"/>
                  <a:gd name="connsiteY12" fmla="*/ 692727 h 969818"/>
                  <a:gd name="connsiteX13" fmla="*/ 415636 w 457200"/>
                  <a:gd name="connsiteY13" fmla="*/ 720436 h 969818"/>
                  <a:gd name="connsiteX14" fmla="*/ 415636 w 457200"/>
                  <a:gd name="connsiteY14" fmla="*/ 969818 h 96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7200" h="969818" extrusionOk="0">
                    <a:moveTo>
                      <a:pt x="0" y="0"/>
                    </a:moveTo>
                    <a:cubicBezTo>
                      <a:pt x="4618" y="18473"/>
                      <a:pt x="3016" y="39762"/>
                      <a:pt x="13854" y="55418"/>
                    </a:cubicBezTo>
                    <a:cubicBezTo>
                      <a:pt x="45508" y="101140"/>
                      <a:pt x="87282" y="138961"/>
                      <a:pt x="124690" y="180109"/>
                    </a:cubicBezTo>
                    <a:cubicBezTo>
                      <a:pt x="133477" y="189774"/>
                      <a:pt x="142200" y="199658"/>
                      <a:pt x="152400" y="207818"/>
                    </a:cubicBezTo>
                    <a:cubicBezTo>
                      <a:pt x="165402" y="218220"/>
                      <a:pt x="180109" y="226291"/>
                      <a:pt x="193963" y="235527"/>
                    </a:cubicBezTo>
                    <a:cubicBezTo>
                      <a:pt x="240145" y="230909"/>
                      <a:pt x="286636" y="228730"/>
                      <a:pt x="332509" y="221673"/>
                    </a:cubicBezTo>
                    <a:cubicBezTo>
                      <a:pt x="346943" y="219452"/>
                      <a:pt x="359904" y="211360"/>
                      <a:pt x="374072" y="207818"/>
                    </a:cubicBezTo>
                    <a:cubicBezTo>
                      <a:pt x="396917" y="202107"/>
                      <a:pt x="420254" y="198582"/>
                      <a:pt x="443345" y="193964"/>
                    </a:cubicBezTo>
                    <a:cubicBezTo>
                      <a:pt x="447963" y="207818"/>
                      <a:pt x="457200" y="220923"/>
                      <a:pt x="457200" y="235527"/>
                    </a:cubicBezTo>
                    <a:cubicBezTo>
                      <a:pt x="457200" y="250131"/>
                      <a:pt x="446209" y="262770"/>
                      <a:pt x="443345" y="277091"/>
                    </a:cubicBezTo>
                    <a:cubicBezTo>
                      <a:pt x="436941" y="309112"/>
                      <a:pt x="441213" y="343594"/>
                      <a:pt x="429490" y="374073"/>
                    </a:cubicBezTo>
                    <a:cubicBezTo>
                      <a:pt x="417535" y="405155"/>
                      <a:pt x="374072" y="457200"/>
                      <a:pt x="374072" y="457200"/>
                    </a:cubicBezTo>
                    <a:cubicBezTo>
                      <a:pt x="356007" y="547528"/>
                      <a:pt x="342453" y="582059"/>
                      <a:pt x="374072" y="692727"/>
                    </a:cubicBezTo>
                    <a:cubicBezTo>
                      <a:pt x="378646" y="708738"/>
                      <a:pt x="413166" y="703969"/>
                      <a:pt x="415636" y="720436"/>
                    </a:cubicBezTo>
                    <a:cubicBezTo>
                      <a:pt x="427967" y="802644"/>
                      <a:pt x="415636" y="886691"/>
                      <a:pt x="415636" y="969818"/>
                    </a:cubicBezTo>
                  </a:path>
                </a:pathLst>
              </a:custGeom>
            </p:spPr>
            <p:style>
              <a:lnRef idx="2">
                <a:schemeClr val="accent2"/>
              </a:lnRef>
              <a:fillRef idx="0">
                <a:schemeClr val="accent2"/>
              </a:fillRef>
              <a:effectRef idx="1">
                <a:schemeClr val="accent2"/>
              </a:effectRef>
              <a:fontRef idx="minor">
                <a:schemeClr val="tx1"/>
              </a:fontRef>
            </p:style>
            <p:txBody>
              <a:bodyPr rtlCol="0" anchor="ctr"/>
              <a:lstStyle/>
              <a:p>
                <a:pPr algn="ctr">
                  <a:defRPr/>
                </a:pPr>
                <a:endParaRPr lang="de-DE">
                  <a:latin typeface="Arial"/>
                  <a:cs typeface="Arial"/>
                </a:endParaRPr>
              </a:p>
            </p:txBody>
          </p:sp>
          <p:sp>
            <p:nvSpPr>
              <p:cNvPr id="9" name="Freihandform 22"/>
              <p:cNvSpPr/>
              <p:nvPr/>
            </p:nvSpPr>
            <p:spPr bwMode="auto">
              <a:xfrm>
                <a:off x="2105890" y="4599709"/>
                <a:ext cx="170644" cy="929004"/>
              </a:xfrm>
              <a:custGeom>
                <a:avLst/>
                <a:gdLst>
                  <a:gd name="connsiteX0" fmla="*/ 27710 w 170644"/>
                  <a:gd name="connsiteY0" fmla="*/ 0 h 929004"/>
                  <a:gd name="connsiteX1" fmla="*/ 13855 w 170644"/>
                  <a:gd name="connsiteY1" fmla="*/ 290946 h 929004"/>
                  <a:gd name="connsiteX2" fmla="*/ 55419 w 170644"/>
                  <a:gd name="connsiteY2" fmla="*/ 304800 h 929004"/>
                  <a:gd name="connsiteX3" fmla="*/ 41565 w 170644"/>
                  <a:gd name="connsiteY3" fmla="*/ 401782 h 929004"/>
                  <a:gd name="connsiteX4" fmla="*/ 13855 w 170644"/>
                  <a:gd name="connsiteY4" fmla="*/ 484909 h 929004"/>
                  <a:gd name="connsiteX5" fmla="*/ 41565 w 170644"/>
                  <a:gd name="connsiteY5" fmla="*/ 526473 h 929004"/>
                  <a:gd name="connsiteX6" fmla="*/ 138546 w 170644"/>
                  <a:gd name="connsiteY6" fmla="*/ 526473 h 929004"/>
                  <a:gd name="connsiteX7" fmla="*/ 138546 w 170644"/>
                  <a:gd name="connsiteY7" fmla="*/ 706582 h 929004"/>
                  <a:gd name="connsiteX8" fmla="*/ 83128 w 170644"/>
                  <a:gd name="connsiteY8" fmla="*/ 789709 h 929004"/>
                  <a:gd name="connsiteX9" fmla="*/ 55419 w 170644"/>
                  <a:gd name="connsiteY9" fmla="*/ 831273 h 929004"/>
                  <a:gd name="connsiteX10" fmla="*/ 27710 w 170644"/>
                  <a:gd name="connsiteY10" fmla="*/ 872836 h 929004"/>
                  <a:gd name="connsiteX11" fmla="*/ 13855 w 170644"/>
                  <a:gd name="connsiteY11" fmla="*/ 914400 h 929004"/>
                  <a:gd name="connsiteX12" fmla="*/ 152401 w 170644"/>
                  <a:gd name="connsiteY12" fmla="*/ 914400 h 92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644" h="929004" extrusionOk="0">
                    <a:moveTo>
                      <a:pt x="27710" y="0"/>
                    </a:moveTo>
                    <a:cubicBezTo>
                      <a:pt x="23092" y="96982"/>
                      <a:pt x="5065" y="194253"/>
                      <a:pt x="13855" y="290946"/>
                    </a:cubicBezTo>
                    <a:cubicBezTo>
                      <a:pt x="15177" y="305490"/>
                      <a:pt x="51877" y="290632"/>
                      <a:pt x="55419" y="304800"/>
                    </a:cubicBezTo>
                    <a:cubicBezTo>
                      <a:pt x="63339" y="336480"/>
                      <a:pt x="48908" y="369963"/>
                      <a:pt x="41565" y="401782"/>
                    </a:cubicBezTo>
                    <a:cubicBezTo>
                      <a:pt x="34997" y="430242"/>
                      <a:pt x="13855" y="484909"/>
                      <a:pt x="13855" y="484909"/>
                    </a:cubicBezTo>
                    <a:cubicBezTo>
                      <a:pt x="23092" y="498764"/>
                      <a:pt x="28562" y="516071"/>
                      <a:pt x="41565" y="526473"/>
                    </a:cubicBezTo>
                    <a:cubicBezTo>
                      <a:pt x="74691" y="552973"/>
                      <a:pt x="103514" y="535231"/>
                      <a:pt x="138546" y="526473"/>
                    </a:cubicBezTo>
                    <a:cubicBezTo>
                      <a:pt x="161796" y="596219"/>
                      <a:pt x="170644" y="603870"/>
                      <a:pt x="138546" y="706582"/>
                    </a:cubicBezTo>
                    <a:cubicBezTo>
                      <a:pt x="128613" y="738368"/>
                      <a:pt x="101601" y="762000"/>
                      <a:pt x="83128" y="789709"/>
                    </a:cubicBezTo>
                    <a:lnTo>
                      <a:pt x="55419" y="831273"/>
                    </a:lnTo>
                    <a:cubicBezTo>
                      <a:pt x="46183" y="845127"/>
                      <a:pt x="32976" y="857040"/>
                      <a:pt x="27710" y="872836"/>
                    </a:cubicBezTo>
                    <a:cubicBezTo>
                      <a:pt x="23092" y="886691"/>
                      <a:pt x="0" y="909782"/>
                      <a:pt x="13855" y="914400"/>
                    </a:cubicBezTo>
                    <a:cubicBezTo>
                      <a:pt x="57667" y="929004"/>
                      <a:pt x="106219" y="914400"/>
                      <a:pt x="152401" y="914400"/>
                    </a:cubicBezTo>
                  </a:path>
                </a:pathLst>
              </a:custGeom>
            </p:spPr>
            <p:style>
              <a:lnRef idx="2">
                <a:schemeClr val="accent2"/>
              </a:lnRef>
              <a:fillRef idx="0">
                <a:schemeClr val="accent2"/>
              </a:fillRef>
              <a:effectRef idx="1">
                <a:schemeClr val="accent2"/>
              </a:effectRef>
              <a:fontRef idx="minor">
                <a:schemeClr val="tx1"/>
              </a:fontRef>
            </p:style>
            <p:txBody>
              <a:bodyPr rtlCol="0" anchor="ctr"/>
              <a:lstStyle/>
              <a:p>
                <a:pPr algn="ctr">
                  <a:defRPr/>
                </a:pPr>
                <a:endParaRPr lang="de-DE">
                  <a:latin typeface="Arial"/>
                  <a:cs typeface="Arial"/>
                </a:endParaRPr>
              </a:p>
            </p:txBody>
          </p:sp>
          <p:sp>
            <p:nvSpPr>
              <p:cNvPr id="10" name="Freihandform 23"/>
              <p:cNvSpPr/>
              <p:nvPr/>
            </p:nvSpPr>
            <p:spPr bwMode="auto">
              <a:xfrm>
                <a:off x="1828800" y="4793673"/>
                <a:ext cx="290945" cy="734291"/>
              </a:xfrm>
              <a:custGeom>
                <a:avLst/>
                <a:gdLst>
                  <a:gd name="connsiteX0" fmla="*/ 290945 w 290945"/>
                  <a:gd name="connsiteY0" fmla="*/ 0 h 734291"/>
                  <a:gd name="connsiteX1" fmla="*/ 263236 w 290945"/>
                  <a:gd name="connsiteY1" fmla="*/ 235527 h 734291"/>
                  <a:gd name="connsiteX2" fmla="*/ 235527 w 290945"/>
                  <a:gd name="connsiteY2" fmla="*/ 290945 h 734291"/>
                  <a:gd name="connsiteX3" fmla="*/ 235527 w 290945"/>
                  <a:gd name="connsiteY3" fmla="*/ 484909 h 734291"/>
                  <a:gd name="connsiteX4" fmla="*/ 221673 w 290945"/>
                  <a:gd name="connsiteY4" fmla="*/ 554182 h 734291"/>
                  <a:gd name="connsiteX5" fmla="*/ 138545 w 290945"/>
                  <a:gd name="connsiteY5" fmla="*/ 595745 h 734291"/>
                  <a:gd name="connsiteX6" fmla="*/ 96982 w 290945"/>
                  <a:gd name="connsiteY6" fmla="*/ 623454 h 734291"/>
                  <a:gd name="connsiteX7" fmla="*/ 55418 w 290945"/>
                  <a:gd name="connsiteY7" fmla="*/ 637309 h 734291"/>
                  <a:gd name="connsiteX8" fmla="*/ 27709 w 290945"/>
                  <a:gd name="connsiteY8" fmla="*/ 678872 h 734291"/>
                  <a:gd name="connsiteX9" fmla="*/ 0 w 290945"/>
                  <a:gd name="connsiteY9" fmla="*/ 734291 h 73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0945" h="734291" extrusionOk="0">
                    <a:moveTo>
                      <a:pt x="290945" y="0"/>
                    </a:moveTo>
                    <a:cubicBezTo>
                      <a:pt x="290087" y="7718"/>
                      <a:pt x="267047" y="220285"/>
                      <a:pt x="263236" y="235527"/>
                    </a:cubicBezTo>
                    <a:cubicBezTo>
                      <a:pt x="258227" y="255563"/>
                      <a:pt x="244763" y="272472"/>
                      <a:pt x="235527" y="290945"/>
                    </a:cubicBezTo>
                    <a:cubicBezTo>
                      <a:pt x="257688" y="534703"/>
                      <a:pt x="263514" y="372961"/>
                      <a:pt x="235527" y="484909"/>
                    </a:cubicBezTo>
                    <a:cubicBezTo>
                      <a:pt x="229816" y="507754"/>
                      <a:pt x="233356" y="533736"/>
                      <a:pt x="221673" y="554182"/>
                    </a:cubicBezTo>
                    <a:cubicBezTo>
                      <a:pt x="209034" y="576300"/>
                      <a:pt x="159879" y="588634"/>
                      <a:pt x="138545" y="595745"/>
                    </a:cubicBezTo>
                    <a:cubicBezTo>
                      <a:pt x="124691" y="604981"/>
                      <a:pt x="111875" y="616007"/>
                      <a:pt x="96982" y="623454"/>
                    </a:cubicBezTo>
                    <a:cubicBezTo>
                      <a:pt x="83920" y="629985"/>
                      <a:pt x="66822" y="628186"/>
                      <a:pt x="55418" y="637309"/>
                    </a:cubicBezTo>
                    <a:cubicBezTo>
                      <a:pt x="42416" y="647711"/>
                      <a:pt x="36945" y="665018"/>
                      <a:pt x="27709" y="678872"/>
                    </a:cubicBezTo>
                    <a:cubicBezTo>
                      <a:pt x="11790" y="726632"/>
                      <a:pt x="24182" y="710109"/>
                      <a:pt x="0" y="734291"/>
                    </a:cubicBezTo>
                  </a:path>
                </a:pathLst>
              </a:custGeom>
            </p:spPr>
            <p:style>
              <a:lnRef idx="2">
                <a:schemeClr val="accent2"/>
              </a:lnRef>
              <a:fillRef idx="0">
                <a:schemeClr val="accent2"/>
              </a:fillRef>
              <a:effectRef idx="1">
                <a:schemeClr val="accent2"/>
              </a:effectRef>
              <a:fontRef idx="minor">
                <a:schemeClr val="tx1"/>
              </a:fontRef>
            </p:style>
            <p:txBody>
              <a:bodyPr rtlCol="0" anchor="ctr"/>
              <a:lstStyle/>
              <a:p>
                <a:pPr algn="ctr">
                  <a:defRPr/>
                </a:pPr>
                <a:endParaRPr lang="de-DE">
                  <a:latin typeface="Arial"/>
                  <a:cs typeface="Arial"/>
                </a:endParaRPr>
              </a:p>
            </p:txBody>
          </p:sp>
          <p:cxnSp>
            <p:nvCxnSpPr>
              <p:cNvPr id="11" name="Gerade Verbindung 7"/>
              <p:cNvCxnSpPr>
                <a:cxnSpLocks/>
              </p:cNvCxnSpPr>
              <p:nvPr/>
            </p:nvCxnSpPr>
            <p:spPr bwMode="auto">
              <a:xfrm rot="5400000" flipH="1" flipV="1">
                <a:off x="1000100" y="3357562"/>
                <a:ext cx="2286016" cy="1587"/>
              </a:xfrm>
              <a:prstGeom prst="line">
                <a:avLst/>
              </a:prstGeom>
              <a:ln w="53975">
                <a:solidFill>
                  <a:srgbClr val="00B050"/>
                </a:solidFill>
              </a:ln>
            </p:spPr>
            <p:style>
              <a:lnRef idx="1">
                <a:schemeClr val="accent1"/>
              </a:lnRef>
              <a:fillRef idx="0">
                <a:schemeClr val="accent1"/>
              </a:fillRef>
              <a:effectRef idx="0">
                <a:schemeClr val="accent1"/>
              </a:effectRef>
              <a:fontRef idx="minor">
                <a:schemeClr val="tx1"/>
              </a:fontRef>
            </p:style>
          </p:cxnSp>
          <p:sp>
            <p:nvSpPr>
              <p:cNvPr id="12" name="Bogen 25"/>
              <p:cNvSpPr/>
              <p:nvPr/>
            </p:nvSpPr>
            <p:spPr bwMode="auto">
              <a:xfrm>
                <a:off x="571472" y="2428868"/>
                <a:ext cx="1571636" cy="1428760"/>
              </a:xfrm>
              <a:prstGeom prst="arc">
                <a:avLst>
                  <a:gd name="adj1" fmla="val 16200000"/>
                  <a:gd name="adj2" fmla="val 0"/>
                </a:avLst>
              </a:prstGeom>
              <a:ln w="412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de-DE">
                  <a:latin typeface="Arial"/>
                  <a:cs typeface="Arial"/>
                </a:endParaRPr>
              </a:p>
            </p:txBody>
          </p:sp>
          <p:sp>
            <p:nvSpPr>
              <p:cNvPr id="13" name="Bogen 26"/>
              <p:cNvSpPr/>
              <p:nvPr/>
            </p:nvSpPr>
            <p:spPr bwMode="auto">
              <a:xfrm>
                <a:off x="571472" y="3429000"/>
                <a:ext cx="1571636" cy="1428760"/>
              </a:xfrm>
              <a:prstGeom prst="arc">
                <a:avLst>
                  <a:gd name="adj1" fmla="val 16200000"/>
                  <a:gd name="adj2" fmla="val 0"/>
                </a:avLst>
              </a:prstGeom>
              <a:ln w="412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de-DE">
                  <a:latin typeface="Arial"/>
                  <a:cs typeface="Arial"/>
                </a:endParaRPr>
              </a:p>
            </p:txBody>
          </p:sp>
          <p:sp>
            <p:nvSpPr>
              <p:cNvPr id="14" name="Bogen 27"/>
              <p:cNvSpPr/>
              <p:nvPr/>
            </p:nvSpPr>
            <p:spPr bwMode="auto">
              <a:xfrm rot="16199998">
                <a:off x="2071670" y="3643314"/>
                <a:ext cx="1571636" cy="1428760"/>
              </a:xfrm>
              <a:prstGeom prst="arc">
                <a:avLst>
                  <a:gd name="adj1" fmla="val 16200000"/>
                  <a:gd name="adj2" fmla="val 0"/>
                </a:avLst>
              </a:prstGeom>
              <a:ln w="412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de-DE">
                  <a:latin typeface="Arial"/>
                  <a:cs typeface="Arial"/>
                </a:endParaRPr>
              </a:p>
            </p:txBody>
          </p:sp>
          <p:sp>
            <p:nvSpPr>
              <p:cNvPr id="15" name="Bogen 28"/>
              <p:cNvSpPr/>
              <p:nvPr/>
            </p:nvSpPr>
            <p:spPr bwMode="auto">
              <a:xfrm rot="16199998">
                <a:off x="2071670" y="2714621"/>
                <a:ext cx="1571636" cy="1428760"/>
              </a:xfrm>
              <a:prstGeom prst="arc">
                <a:avLst>
                  <a:gd name="adj1" fmla="val 16200000"/>
                  <a:gd name="adj2" fmla="val 0"/>
                </a:avLst>
              </a:prstGeom>
              <a:ln w="412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de-DE">
                  <a:latin typeface="Arial"/>
                  <a:cs typeface="Arial"/>
                </a:endParaRPr>
              </a:p>
            </p:txBody>
          </p:sp>
          <p:sp>
            <p:nvSpPr>
              <p:cNvPr id="16" name="Flussdiagramm: Alternativer Prozess 29"/>
              <p:cNvSpPr/>
              <p:nvPr/>
            </p:nvSpPr>
            <p:spPr bwMode="auto">
              <a:xfrm>
                <a:off x="2000232" y="1357298"/>
                <a:ext cx="285752" cy="857256"/>
              </a:xfrm>
              <a:prstGeom prst="flowChartAlternateProcess">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latin typeface="Arial"/>
                  <a:cs typeface="Arial"/>
                </a:endParaRPr>
              </a:p>
            </p:txBody>
          </p:sp>
        </p:grpSp>
        <p:sp>
          <p:nvSpPr>
            <p:cNvPr id="17" name="Legende mit Linie 1 30"/>
            <p:cNvSpPr/>
            <p:nvPr/>
          </p:nvSpPr>
          <p:spPr bwMode="auto">
            <a:xfrm>
              <a:off x="6096000" y="4897411"/>
              <a:ext cx="3290138" cy="1025392"/>
            </a:xfrm>
            <a:prstGeom prst="borderCallout1">
              <a:avLst>
                <a:gd name="adj1" fmla="val 18750"/>
                <a:gd name="adj2" fmla="val -8333"/>
                <a:gd name="adj3" fmla="val 44805"/>
                <a:gd name="adj4" fmla="val -46651"/>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600" b="1">
                  <a:solidFill>
                    <a:schemeClr val="tx1"/>
                  </a:solidFill>
                  <a:latin typeface="Arial"/>
                  <a:cs typeface="Arial"/>
                </a:rPr>
                <a:t>Wurzeln</a:t>
              </a:r>
              <a:endParaRPr/>
            </a:p>
            <a:p>
              <a:pPr marL="285750" indent="-285750">
                <a:buFont typeface="Wingdings"/>
                <a:buChar char="§"/>
                <a:defRPr/>
              </a:pPr>
              <a:r>
                <a:rPr lang="de-DE" sz="1600">
                  <a:solidFill>
                    <a:schemeClr val="tx1"/>
                  </a:solidFill>
                  <a:latin typeface="Arial"/>
                  <a:cs typeface="Arial"/>
                </a:rPr>
                <a:t>mehr Wurzelmasse</a:t>
              </a:r>
              <a:endParaRPr/>
            </a:p>
            <a:p>
              <a:pPr marL="285750" indent="-285750">
                <a:buFont typeface="Wingdings"/>
                <a:buChar char="§"/>
                <a:defRPr/>
              </a:pPr>
              <a:r>
                <a:rPr lang="de-DE" sz="1600">
                  <a:solidFill>
                    <a:schemeClr val="tx1"/>
                  </a:solidFill>
                  <a:latin typeface="Arial"/>
                  <a:cs typeface="Arial"/>
                </a:rPr>
                <a:t>verstärktes Tiefenwachstum</a:t>
              </a:r>
              <a:endParaRPr/>
            </a:p>
          </p:txBody>
        </p:sp>
        <p:sp>
          <p:nvSpPr>
            <p:cNvPr id="18" name="Legende mit Linie 1 31"/>
            <p:cNvSpPr/>
            <p:nvPr/>
          </p:nvSpPr>
          <p:spPr bwMode="auto">
            <a:xfrm>
              <a:off x="381800" y="2155329"/>
              <a:ext cx="2268760" cy="1977886"/>
            </a:xfrm>
            <a:prstGeom prst="borderCallout1">
              <a:avLst>
                <a:gd name="adj1" fmla="val 43426"/>
                <a:gd name="adj2" fmla="val 105747"/>
                <a:gd name="adj3" fmla="val 78385"/>
                <a:gd name="adj4" fmla="val 134802"/>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600" b="1">
                  <a:solidFill>
                    <a:schemeClr val="tx1"/>
                  </a:solidFill>
                  <a:latin typeface="Arial"/>
                  <a:cs typeface="Arial"/>
                </a:rPr>
                <a:t>Blätter</a:t>
              </a:r>
              <a:endParaRPr lang="de-DE" sz="1600">
                <a:solidFill>
                  <a:schemeClr val="tx1"/>
                </a:solidFill>
                <a:latin typeface="Arial"/>
                <a:cs typeface="Arial"/>
              </a:endParaRPr>
            </a:p>
            <a:p>
              <a:pPr marL="285750" indent="-285750">
                <a:buFont typeface="Wingdings"/>
                <a:buChar char="§"/>
                <a:defRPr/>
              </a:pPr>
              <a:r>
                <a:rPr lang="de-DE" sz="1600">
                  <a:solidFill>
                    <a:schemeClr val="tx1"/>
                  </a:solidFill>
                  <a:latin typeface="Arial"/>
                  <a:cs typeface="Arial"/>
                </a:rPr>
                <a:t>Behaarung</a:t>
              </a:r>
              <a:endParaRPr/>
            </a:p>
            <a:p>
              <a:pPr marL="285750" indent="-285750">
                <a:buFont typeface="Wingdings"/>
                <a:buChar char="§"/>
                <a:defRPr/>
              </a:pPr>
              <a:r>
                <a:rPr lang="de-DE" sz="1600">
                  <a:solidFill>
                    <a:schemeClr val="tx1"/>
                  </a:solidFill>
                  <a:latin typeface="Arial"/>
                  <a:cs typeface="Arial"/>
                </a:rPr>
                <a:t>Wachsschicht</a:t>
              </a:r>
              <a:endParaRPr/>
            </a:p>
            <a:p>
              <a:pPr marL="285750" indent="-285750">
                <a:buFont typeface="Wingdings"/>
                <a:buChar char="§"/>
                <a:defRPr/>
              </a:pPr>
              <a:r>
                <a:rPr lang="de-DE" sz="1600">
                  <a:solidFill>
                    <a:schemeClr val="tx1"/>
                  </a:solidFill>
                  <a:latin typeface="Arial"/>
                  <a:cs typeface="Arial"/>
                </a:rPr>
                <a:t>Einrollen</a:t>
              </a:r>
              <a:endParaRPr/>
            </a:p>
            <a:p>
              <a:pPr marL="285750" indent="-285750">
                <a:buFont typeface="Wingdings"/>
                <a:buChar char="§"/>
                <a:defRPr/>
              </a:pPr>
              <a:r>
                <a:rPr lang="de-DE" sz="1600">
                  <a:solidFill>
                    <a:schemeClr val="tx1"/>
                  </a:solidFill>
                  <a:latin typeface="Arial"/>
                  <a:cs typeface="Arial"/>
                </a:rPr>
                <a:t>Abwerfen</a:t>
              </a:r>
              <a:endParaRPr/>
            </a:p>
            <a:p>
              <a:pPr marL="285750" indent="-285750">
                <a:buFont typeface="Wingdings"/>
                <a:buChar char="§"/>
                <a:defRPr/>
              </a:pPr>
              <a:r>
                <a:rPr lang="de-DE" sz="1600">
                  <a:solidFill>
                    <a:schemeClr val="tx1"/>
                  </a:solidFill>
                  <a:latin typeface="Arial"/>
                  <a:cs typeface="Arial"/>
                </a:rPr>
                <a:t>Stomata früher schließen</a:t>
              </a:r>
              <a:endParaRPr/>
            </a:p>
          </p:txBody>
        </p:sp>
        <p:sp>
          <p:nvSpPr>
            <p:cNvPr id="19" name="Legende mit Linie 1 32"/>
            <p:cNvSpPr/>
            <p:nvPr/>
          </p:nvSpPr>
          <p:spPr bwMode="auto">
            <a:xfrm>
              <a:off x="6096000" y="1749901"/>
              <a:ext cx="1778318" cy="900280"/>
            </a:xfrm>
            <a:prstGeom prst="borderCallout1">
              <a:avLst>
                <a:gd name="adj1" fmla="val 18750"/>
                <a:gd name="adj2" fmla="val -8333"/>
                <a:gd name="adj3" fmla="val 50347"/>
                <a:gd name="adj4" fmla="val -113398"/>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600" b="1">
                  <a:solidFill>
                    <a:schemeClr val="tx1"/>
                  </a:solidFill>
                  <a:latin typeface="Arial"/>
                  <a:cs typeface="Arial"/>
                </a:rPr>
                <a:t>Ähren</a:t>
              </a:r>
              <a:endParaRPr lang="de-DE" sz="1600">
                <a:solidFill>
                  <a:schemeClr val="tx1"/>
                </a:solidFill>
                <a:latin typeface="Arial"/>
                <a:cs typeface="Arial"/>
              </a:endParaRPr>
            </a:p>
            <a:p>
              <a:pPr marL="285750" indent="-285750">
                <a:buFont typeface="Wingdings"/>
                <a:buChar char="§"/>
                <a:defRPr/>
              </a:pPr>
              <a:r>
                <a:rPr lang="de-DE" sz="1600">
                  <a:solidFill>
                    <a:schemeClr val="tx1"/>
                  </a:solidFill>
                  <a:latin typeface="Arial"/>
                  <a:cs typeface="Arial"/>
                </a:rPr>
                <a:t>mit Grannen</a:t>
              </a:r>
              <a:endParaRPr/>
            </a:p>
            <a:p>
              <a:pPr marL="285750" indent="-285750">
                <a:buFont typeface="Wingdings"/>
                <a:buChar char="§"/>
                <a:defRPr/>
              </a:pPr>
              <a:r>
                <a:rPr lang="de-DE" sz="1600">
                  <a:solidFill>
                    <a:schemeClr val="tx1"/>
                  </a:solidFill>
                  <a:latin typeface="Arial"/>
                  <a:cs typeface="Arial"/>
                </a:rPr>
                <a:t>Rotfärbung</a:t>
              </a:r>
              <a:endParaRPr/>
            </a:p>
          </p:txBody>
        </p:sp>
        <p:sp>
          <p:nvSpPr>
            <p:cNvPr id="20" name="Rechteck 33"/>
            <p:cNvSpPr/>
            <p:nvPr/>
          </p:nvSpPr>
          <p:spPr bwMode="auto">
            <a:xfrm>
              <a:off x="6096000" y="3270159"/>
              <a:ext cx="3290138" cy="86177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de-DE" sz="1600" b="1">
                  <a:latin typeface="Arial"/>
                  <a:cs typeface="Arial"/>
                </a:rPr>
                <a:t>Entwicklung</a:t>
              </a:r>
              <a:endParaRPr lang="de-DE" sz="1600">
                <a:latin typeface="Arial"/>
                <a:cs typeface="Arial"/>
              </a:endParaRPr>
            </a:p>
            <a:p>
              <a:pPr marL="285750" indent="-285750">
                <a:buFont typeface="Wingdings"/>
                <a:buChar char="§"/>
                <a:defRPr/>
              </a:pPr>
              <a:r>
                <a:rPr lang="de-DE" sz="1600">
                  <a:latin typeface="Arial"/>
                  <a:cs typeface="Arial"/>
                </a:rPr>
                <a:t>frühere Blüte = frühere Abreife</a:t>
              </a:r>
              <a:endParaRPr/>
            </a:p>
            <a:p>
              <a:pPr marL="285750" indent="-285750">
                <a:buFont typeface="Wingdings"/>
                <a:buChar char="§"/>
                <a:defRPr/>
              </a:pPr>
              <a:r>
                <a:rPr lang="de-DE" sz="1600">
                  <a:latin typeface="Arial"/>
                  <a:cs typeface="Arial"/>
                </a:rPr>
                <a:t>schnellere Korneinlagerung</a:t>
              </a:r>
              <a:endParaRPr/>
            </a:p>
          </p:txBody>
        </p:sp>
      </p:grpSp>
      <p:sp>
        <p:nvSpPr>
          <p:cNvPr id="21" name="Titel 1"/>
          <p:cNvSpPr>
            <a:spLocks noGrp="1"/>
          </p:cNvSpPr>
          <p:nvPr>
            <p:ph type="title"/>
          </p:nvPr>
        </p:nvSpPr>
        <p:spPr bwMode="auto">
          <a:xfrm>
            <a:off x="726440" y="365125"/>
            <a:ext cx="10175240" cy="918528"/>
          </a:xfrm>
        </p:spPr>
        <p:txBody>
          <a:bodyPr>
            <a:noAutofit/>
          </a:bodyPr>
          <a:lstStyle/>
          <a:p>
            <a:pPr>
              <a:defRPr/>
            </a:pPr>
            <a:r>
              <a:rPr lang="de-DE" sz="3200" u="sng"/>
              <a:t>Arbeitsauftrag A 1, Aufgabe 2:</a:t>
            </a:r>
            <a:br>
              <a:rPr lang="de-DE" sz="3200"/>
            </a:br>
            <a:r>
              <a:rPr lang="de-DE" sz="3200"/>
              <a:t>Trockenheit und Hitze: Anpassungen bzw. Reaktionen</a:t>
            </a:r>
            <a:endParaRPr/>
          </a:p>
        </p:txBody>
      </p:sp>
      <p:sp>
        <p:nvSpPr>
          <p:cNvPr id="22" name="Fußzeilenplatzhalter 2"/>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Pflanzenphysiologie</a:t>
            </a:r>
            <a:endParaRPr/>
          </a:p>
        </p:txBody>
      </p:sp>
      <p:sp>
        <p:nvSpPr>
          <p:cNvPr id="5" name="Inhaltsplatzhalter 2"/>
          <p:cNvSpPr>
            <a:spLocks noGrp="1"/>
          </p:cNvSpPr>
          <p:nvPr>
            <p:ph idx="1"/>
          </p:nvPr>
        </p:nvSpPr>
        <p:spPr bwMode="auto"/>
        <p:txBody>
          <a:bodyPr/>
          <a:lstStyle/>
          <a:p>
            <a:pPr marL="0" indent="0">
              <a:buNone/>
              <a:defRPr/>
            </a:pPr>
            <a:r>
              <a:rPr lang="de-DE"/>
              <a:t>Pflan·zen·phy·sio·lo·gie</a:t>
            </a:r>
            <a:endParaRPr/>
          </a:p>
          <a:p>
            <a:pPr marL="0" indent="0">
              <a:buNone/>
              <a:defRPr/>
            </a:pPr>
            <a:r>
              <a:rPr lang="de-DE"/>
              <a:t>Aussprache: p͜flant͜sn̩fyzi̯oloɡiː</a:t>
            </a:r>
            <a:endParaRPr/>
          </a:p>
          <a:p>
            <a:pPr marL="0" indent="0">
              <a:buNone/>
              <a:defRPr/>
            </a:pPr>
            <a:r>
              <a:rPr lang="de-DE"/>
              <a:t>Substantiv, feminin [die]</a:t>
            </a:r>
            <a:endParaRPr/>
          </a:p>
          <a:p>
            <a:pPr>
              <a:defRPr/>
            </a:pPr>
            <a:endParaRPr lang="de-DE"/>
          </a:p>
          <a:p>
            <a:pPr marL="0" indent="0">
              <a:buNone/>
              <a:defRPr/>
            </a:pPr>
            <a:r>
              <a:rPr lang="de-DE"/>
              <a:t>= Teilgebiet der Botanik, das sich besonders mit Stoffwechsel, Wachstum und Vermehrung der Pflanzen befasst</a:t>
            </a:r>
            <a:endParaRPr/>
          </a:p>
          <a:p>
            <a:pPr marL="0" indent="0">
              <a:buNone/>
              <a:defRPr/>
            </a:pPr>
            <a:endParaRPr lang="de-DE"/>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1"/>
          <p:cNvPicPr>
            <a:picLocks noChangeAspect="1"/>
          </p:cNvPicPr>
          <p:nvPr/>
        </p:nvPicPr>
        <p:blipFill>
          <a:blip r:embed="rId3"/>
          <a:stretch/>
        </p:blipFill>
        <p:spPr bwMode="auto">
          <a:xfrm>
            <a:off x="2286000" y="890588"/>
            <a:ext cx="7620000" cy="5076825"/>
          </a:xfrm>
          <a:prstGeom prst="rect">
            <a:avLst/>
          </a:prstGeom>
        </p:spPr>
      </p:pic>
      <p:sp>
        <p:nvSpPr>
          <p:cNvPr id="5" name="Rechteck 2"/>
          <p:cNvSpPr/>
          <p:nvPr/>
        </p:nvSpPr>
        <p:spPr bwMode="auto">
          <a:xfrm>
            <a:off x="2253892" y="5981151"/>
            <a:ext cx="3101551" cy="243875"/>
          </a:xfrm>
          <a:prstGeom prst="rect">
            <a:avLst/>
          </a:prstGeom>
        </p:spPr>
        <p:txBody>
          <a:bodyPr wrap="none">
            <a:spAutoFit/>
          </a:bodyPr>
          <a:lstStyle/>
          <a:p>
            <a:pPr>
              <a:defRPr/>
            </a:pPr>
            <a:r>
              <a:rPr lang="de-DE" sz="1000">
                <a:solidFill>
                  <a:schemeClr val="tx1"/>
                </a:solidFill>
              </a:rPr>
              <a:t>© Max-Planck-Institut für Züchtungsforschung/von Korff</a:t>
            </a:r>
            <a:endParaRPr lang="de-DE" sz="1000">
              <a:solidFill>
                <a:srgbClr val="FF0000"/>
              </a:solidFill>
            </a:endParaRPr>
          </a:p>
        </p:txBody>
      </p:sp>
      <p:sp>
        <p:nvSpPr>
          <p:cNvPr id="6" name="Textfeld 3"/>
          <p:cNvSpPr/>
          <p:nvPr/>
        </p:nvSpPr>
        <p:spPr bwMode="auto">
          <a:xfrm>
            <a:off x="2473802" y="980729"/>
            <a:ext cx="2182038" cy="584775"/>
          </a:xfrm>
          <a:prstGeom prst="rect">
            <a:avLst/>
          </a:prstGeom>
          <a:solidFill>
            <a:schemeClr val="bg1"/>
          </a:solidFill>
        </p:spPr>
        <p:txBody>
          <a:bodyPr wrap="square" rtlCol="0">
            <a:spAutoFit/>
          </a:bodyPr>
          <a:lstStyle/>
          <a:p>
            <a:pPr algn="ctr">
              <a:defRPr/>
            </a:pPr>
            <a:r>
              <a:rPr lang="de-DE" sz="1600"/>
              <a:t>Lange Grannen und Rotfärbung der Ähre</a:t>
            </a:r>
            <a:endParaRPr/>
          </a:p>
        </p:txBody>
      </p:sp>
      <p:sp>
        <p:nvSpPr>
          <p:cNvPr id="7" name="Fußzeilenplatzhalter 4"/>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Beispiel: Grannenweizen</a:t>
            </a:r>
            <a:endParaRPr/>
          </a:p>
        </p:txBody>
      </p:sp>
      <p:sp>
        <p:nvSpPr>
          <p:cNvPr id="5" name="Inhaltsplatzhalter 2"/>
          <p:cNvSpPr>
            <a:spLocks noGrp="1"/>
          </p:cNvSpPr>
          <p:nvPr>
            <p:ph idx="1"/>
          </p:nvPr>
        </p:nvSpPr>
        <p:spPr bwMode="auto"/>
        <p:txBody>
          <a:bodyPr/>
          <a:lstStyle/>
          <a:p>
            <a:pPr marL="0" indent="0">
              <a:buNone/>
              <a:defRPr/>
            </a:pPr>
            <a:r>
              <a:rPr lang="de-DE" u="sng" dirty="0">
                <a:solidFill>
                  <a:schemeClr val="tx1"/>
                </a:solidFill>
              </a:rPr>
              <a:t>Vorteile:</a:t>
            </a:r>
            <a:endParaRPr dirty="0"/>
          </a:p>
          <a:p>
            <a:pPr marL="342900" indent="-342900">
              <a:buFont typeface="Wingdings"/>
              <a:buChar char="§"/>
              <a:defRPr/>
            </a:pPr>
            <a:r>
              <a:rPr lang="de-DE" dirty="0">
                <a:solidFill>
                  <a:schemeClr val="tx1"/>
                </a:solidFill>
              </a:rPr>
              <a:t>Verdunstungsschutz</a:t>
            </a:r>
            <a:endParaRPr dirty="0"/>
          </a:p>
          <a:p>
            <a:pPr marL="342900" indent="-342900">
              <a:buFont typeface="Wingdings"/>
              <a:buChar char="§"/>
              <a:defRPr/>
            </a:pPr>
            <a:r>
              <a:rPr lang="de-DE" dirty="0">
                <a:solidFill>
                  <a:schemeClr val="tx1"/>
                </a:solidFill>
              </a:rPr>
              <a:t>zusätzliche Photosynthese-Fläche</a:t>
            </a:r>
            <a:endParaRPr dirty="0"/>
          </a:p>
          <a:p>
            <a:pPr marL="342900" indent="-342900">
              <a:buFont typeface="Wingdings"/>
              <a:buChar char="§"/>
              <a:defRPr/>
            </a:pPr>
            <a:r>
              <a:rPr lang="de-DE" dirty="0">
                <a:solidFill>
                  <a:schemeClr val="tx1"/>
                </a:solidFill>
              </a:rPr>
              <a:t>frühere </a:t>
            </a:r>
            <a:r>
              <a:rPr lang="de-DE" dirty="0" err="1">
                <a:solidFill>
                  <a:schemeClr val="tx1"/>
                </a:solidFill>
              </a:rPr>
              <a:t>Abreife</a:t>
            </a:r>
            <a:r>
              <a:rPr lang="de-DE" dirty="0">
                <a:solidFill>
                  <a:schemeClr val="tx1"/>
                </a:solidFill>
              </a:rPr>
              <a:t> (vor Sommerhitze/-trockenheit)</a:t>
            </a:r>
            <a:endParaRPr dirty="0"/>
          </a:p>
          <a:p>
            <a:pPr marL="342900" indent="-342900">
              <a:buFont typeface="Wingdings"/>
              <a:buChar char="§"/>
              <a:defRPr/>
            </a:pPr>
            <a:r>
              <a:rPr lang="de-DE" dirty="0">
                <a:solidFill>
                  <a:schemeClr val="tx1"/>
                </a:solidFill>
              </a:rPr>
              <a:t>Schutz vor Schwarzwild</a:t>
            </a:r>
            <a:endParaRPr dirty="0"/>
          </a:p>
          <a:p>
            <a:pPr marL="342900" indent="-342900">
              <a:buFont typeface="Wingdings"/>
              <a:buChar char="§"/>
              <a:defRPr/>
            </a:pPr>
            <a:endParaRPr lang="de-DE" dirty="0">
              <a:solidFill>
                <a:schemeClr val="tx1"/>
              </a:solidFill>
            </a:endParaRPr>
          </a:p>
          <a:p>
            <a:pPr marL="0" indent="0">
              <a:buNone/>
              <a:defRPr/>
            </a:pPr>
            <a:r>
              <a:rPr lang="de-DE" u="sng" dirty="0">
                <a:solidFill>
                  <a:schemeClr val="tx1"/>
                </a:solidFill>
              </a:rPr>
              <a:t>Nachteile:</a:t>
            </a:r>
            <a:endParaRPr dirty="0"/>
          </a:p>
          <a:p>
            <a:pPr marL="457200" indent="-457200">
              <a:buFont typeface="Wingdings"/>
              <a:buChar char="§"/>
              <a:defRPr/>
            </a:pPr>
            <a:r>
              <a:rPr lang="de-DE" dirty="0">
                <a:solidFill>
                  <a:schemeClr val="tx1"/>
                </a:solidFill>
              </a:rPr>
              <a:t>i.d.R. geringerer Ertrag</a:t>
            </a:r>
            <a:endParaRPr dirty="0"/>
          </a:p>
          <a:p>
            <a:pPr marL="457200" indent="-457200">
              <a:buFont typeface="Wingdings"/>
              <a:buChar char="§"/>
              <a:defRPr/>
            </a:pPr>
            <a:r>
              <a:rPr lang="de-DE" dirty="0">
                <a:solidFill>
                  <a:schemeClr val="tx1"/>
                </a:solidFill>
              </a:rPr>
              <a:t>geringe Winterhärte</a:t>
            </a:r>
            <a:endParaRPr dirty="0"/>
          </a:p>
          <a:p>
            <a:pPr>
              <a:defRPr/>
            </a:pPr>
            <a:endParaRPr lang="de-DE" dirty="0">
              <a:solidFill>
                <a:schemeClr val="tx1"/>
              </a:solidFill>
            </a:endParaRPr>
          </a:p>
        </p:txBody>
      </p:sp>
      <p:sp>
        <p:nvSpPr>
          <p:cNvPr id="6" name="Fußzeilenplatzhalter 5"/>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Beispiel: Grannenweizen</a:t>
            </a:r>
            <a:endParaRPr/>
          </a:p>
        </p:txBody>
      </p:sp>
      <p:sp>
        <p:nvSpPr>
          <p:cNvPr id="5" name="Inhaltsplatzhalter 2"/>
          <p:cNvSpPr>
            <a:spLocks noGrp="1"/>
          </p:cNvSpPr>
          <p:nvPr>
            <p:ph idx="1"/>
          </p:nvPr>
        </p:nvSpPr>
        <p:spPr bwMode="auto"/>
        <p:txBody>
          <a:bodyPr numCol="3"/>
          <a:lstStyle/>
          <a:p>
            <a:pPr marL="0" indent="0">
              <a:buNone/>
              <a:defRPr/>
            </a:pPr>
            <a:r>
              <a:rPr lang="de-DE" u="sng"/>
              <a:t>WW-Sorten:</a:t>
            </a:r>
            <a:endParaRPr/>
          </a:p>
          <a:p>
            <a:pPr marL="342900" indent="-342900">
              <a:buFont typeface="Wingdings"/>
              <a:buChar char="§"/>
              <a:defRPr/>
            </a:pPr>
            <a:r>
              <a:rPr lang="de-DE"/>
              <a:t>Solehio</a:t>
            </a:r>
          </a:p>
          <a:p>
            <a:pPr marL="342900" indent="-342900">
              <a:buFont typeface="Wingdings"/>
              <a:buChar char="§"/>
              <a:defRPr/>
            </a:pPr>
            <a:r>
              <a:rPr lang="de-DE"/>
              <a:t>Rubisko</a:t>
            </a:r>
          </a:p>
          <a:p>
            <a:pPr marL="342900" indent="-342900">
              <a:buFont typeface="Wingdings"/>
              <a:buChar char="§"/>
              <a:defRPr/>
            </a:pPr>
            <a:r>
              <a:rPr lang="de-DE"/>
              <a:t>Ambello</a:t>
            </a:r>
          </a:p>
          <a:p>
            <a:pPr marL="342900" indent="-342900">
              <a:buFont typeface="Wingdings"/>
              <a:buChar char="§"/>
              <a:defRPr/>
            </a:pPr>
            <a:r>
              <a:rPr lang="de-DE"/>
              <a:t>RGT Sacramento</a:t>
            </a:r>
            <a:endParaRPr/>
          </a:p>
          <a:p>
            <a:pPr marL="342900" indent="-342900">
              <a:buFont typeface="Wingdings"/>
              <a:buChar char="§"/>
              <a:defRPr/>
            </a:pPr>
            <a:r>
              <a:rPr lang="de-DE"/>
              <a:t>Boregar</a:t>
            </a:r>
          </a:p>
          <a:p>
            <a:pPr marL="342900" indent="-342900">
              <a:buFont typeface="Wingdings"/>
              <a:buChar char="§"/>
              <a:defRPr/>
            </a:pPr>
            <a:r>
              <a:rPr lang="de-DE"/>
              <a:t>Euclide</a:t>
            </a:r>
          </a:p>
          <a:p>
            <a:pPr marL="342900" indent="-342900">
              <a:buFont typeface="Wingdings"/>
              <a:buChar char="§"/>
              <a:defRPr/>
            </a:pPr>
            <a:r>
              <a:rPr lang="de-DE"/>
              <a:t>Ribbeck PZO</a:t>
            </a:r>
            <a:endParaRPr/>
          </a:p>
          <a:p>
            <a:pPr>
              <a:defRPr/>
            </a:pPr>
            <a:endParaRPr lang="de-DE"/>
          </a:p>
          <a:p>
            <a:pPr>
              <a:defRPr/>
            </a:pPr>
            <a:endParaRPr lang="de-DE"/>
          </a:p>
          <a:p>
            <a:pPr marL="0" indent="0">
              <a:buNone/>
              <a:defRPr/>
            </a:pPr>
            <a:r>
              <a:rPr lang="de-DE"/>
              <a:t>ökol. Sorten:</a:t>
            </a:r>
            <a:endParaRPr/>
          </a:p>
          <a:p>
            <a:pPr marL="342900" indent="-342900">
              <a:buFont typeface="Wingdings"/>
              <a:buChar char="§"/>
              <a:defRPr/>
            </a:pPr>
            <a:r>
              <a:rPr lang="de-DE"/>
              <a:t>Adesso</a:t>
            </a:r>
          </a:p>
          <a:p>
            <a:pPr marL="342900" indent="-342900">
              <a:buFont typeface="Wingdings"/>
              <a:buChar char="§"/>
              <a:defRPr/>
            </a:pPr>
            <a:r>
              <a:rPr lang="de-DE"/>
              <a:t>Angelus</a:t>
            </a:r>
            <a:endParaRPr/>
          </a:p>
          <a:p>
            <a:pPr marL="342900" indent="-342900">
              <a:buFont typeface="Wingdings"/>
              <a:buChar char="§"/>
              <a:defRPr/>
            </a:pPr>
            <a:r>
              <a:rPr lang="de-DE"/>
              <a:t>Aristaro</a:t>
            </a:r>
          </a:p>
          <a:p>
            <a:pPr marL="342900" indent="-342900">
              <a:buFont typeface="Wingdings"/>
              <a:buChar char="§"/>
              <a:defRPr/>
            </a:pPr>
            <a:r>
              <a:rPr lang="de-DE"/>
              <a:t>Capo</a:t>
            </a:r>
            <a:endParaRPr/>
          </a:p>
          <a:p>
            <a:pPr marL="342900" indent="-342900">
              <a:buFont typeface="Wingdings"/>
              <a:buChar char="§"/>
              <a:defRPr/>
            </a:pPr>
            <a:r>
              <a:rPr lang="de-DE"/>
              <a:t>Grannosos</a:t>
            </a:r>
          </a:p>
          <a:p>
            <a:pPr marL="342900" indent="-342900">
              <a:buFont typeface="Wingdings"/>
              <a:buChar char="§"/>
              <a:defRPr/>
            </a:pPr>
            <a:r>
              <a:rPr lang="de-DE"/>
              <a:t>Lukullus</a:t>
            </a:r>
            <a:endParaRPr/>
          </a:p>
          <a:p>
            <a:pPr marL="342900" indent="-342900">
              <a:buFont typeface="Wingdings"/>
              <a:buChar char="§"/>
              <a:defRPr/>
            </a:pPr>
            <a:r>
              <a:rPr lang="de-DE"/>
              <a:t>Roderik</a:t>
            </a:r>
          </a:p>
          <a:p>
            <a:pPr marL="342900" indent="-342900">
              <a:buFont typeface="Wingdings"/>
              <a:buChar char="§"/>
              <a:defRPr/>
            </a:pPr>
            <a:r>
              <a:rPr lang="de-DE"/>
              <a:t>Tobias</a:t>
            </a:r>
            <a:endParaRPr/>
          </a:p>
          <a:p>
            <a:pPr>
              <a:defRPr/>
            </a:pPr>
            <a:endParaRPr lang="de-DE"/>
          </a:p>
          <a:p>
            <a:pPr marL="0" indent="0">
              <a:buNone/>
              <a:defRPr/>
            </a:pPr>
            <a:r>
              <a:rPr lang="de-DE" u="sng"/>
              <a:t>SW-Sorten:</a:t>
            </a:r>
            <a:endParaRPr/>
          </a:p>
          <a:p>
            <a:pPr marL="342900" indent="-342900">
              <a:buFont typeface="Wingdings"/>
              <a:buChar char="§"/>
              <a:defRPr/>
            </a:pPr>
            <a:r>
              <a:rPr lang="de-DE"/>
              <a:t>Cornetto</a:t>
            </a:r>
            <a:endParaRPr/>
          </a:p>
          <a:p>
            <a:pPr marL="342900" indent="-342900">
              <a:buFont typeface="Wingdings"/>
              <a:buChar char="§"/>
              <a:defRPr/>
            </a:pPr>
            <a:r>
              <a:rPr lang="de-DE"/>
              <a:t>Quintus</a:t>
            </a:r>
            <a:endParaRPr/>
          </a:p>
          <a:p>
            <a:pPr marL="342900" indent="-342900">
              <a:buFont typeface="Wingdings"/>
              <a:buChar char="§"/>
              <a:defRPr/>
            </a:pPr>
            <a:r>
              <a:rPr lang="de-DE"/>
              <a:t>KWS Expectum</a:t>
            </a:r>
          </a:p>
          <a:p>
            <a:pPr>
              <a:defRPr/>
            </a:pPr>
            <a:endParaRPr lang="de-DE"/>
          </a:p>
          <a:p>
            <a:pPr>
              <a:defRPr/>
            </a:pPr>
            <a:endParaRPr lang="de-DE">
              <a:solidFill>
                <a:schemeClr val="tx1"/>
              </a:solidFill>
            </a:endParaRPr>
          </a:p>
          <a:p>
            <a:pPr marL="342900" indent="-342900">
              <a:buFont typeface="Wingdings"/>
              <a:buChar char="§"/>
              <a:defRPr/>
            </a:pPr>
            <a:endParaRPr lang="de-DE">
              <a:solidFill>
                <a:schemeClr val="tx1"/>
              </a:solidFill>
            </a:endParaRPr>
          </a:p>
          <a:p>
            <a:pPr>
              <a:defRPr/>
            </a:pPr>
            <a:endParaRPr lang="de-DE">
              <a:solidFill>
                <a:schemeClr val="tx1"/>
              </a:solidFill>
            </a:endParaRPr>
          </a:p>
        </p:txBody>
      </p:sp>
      <p:sp>
        <p:nvSpPr>
          <p:cNvPr id="6" name="Fußzeilenplatzhalter 5"/>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685800" y="544511"/>
            <a:ext cx="9540239" cy="918527"/>
          </a:xfrm>
        </p:spPr>
        <p:txBody>
          <a:bodyPr>
            <a:noAutofit/>
          </a:bodyPr>
          <a:lstStyle/>
          <a:p>
            <a:pPr>
              <a:defRPr/>
            </a:pPr>
            <a:r>
              <a:rPr lang="de-DE" sz="3200" u="sng"/>
              <a:t>Arbeitsauftrag A 1, Aufgabe 3:</a:t>
            </a:r>
            <a:r>
              <a:rPr lang="de-DE" sz="3200"/>
              <a:t> </a:t>
            </a:r>
            <a:br>
              <a:rPr lang="de-DE" sz="3200"/>
            </a:br>
            <a:r>
              <a:rPr lang="de-DE" sz="3200"/>
              <a:t>Ackerbauliche Maßnahmen</a:t>
            </a:r>
            <a:br>
              <a:rPr lang="de-DE" sz="3200"/>
            </a:br>
            <a:endParaRPr lang="de-DE" sz="3200"/>
          </a:p>
        </p:txBody>
      </p:sp>
      <p:sp>
        <p:nvSpPr>
          <p:cNvPr id="5" name="Inhaltsplatzhalter 2"/>
          <p:cNvSpPr>
            <a:spLocks noGrp="1"/>
          </p:cNvSpPr>
          <p:nvPr>
            <p:ph idx="1"/>
          </p:nvPr>
        </p:nvSpPr>
        <p:spPr bwMode="auto">
          <a:xfrm>
            <a:off x="685800" y="1647173"/>
            <a:ext cx="10515600" cy="4860019"/>
          </a:xfrm>
        </p:spPr>
        <p:txBody>
          <a:bodyPr/>
          <a:lstStyle/>
          <a:p>
            <a:pPr>
              <a:defRPr/>
            </a:pPr>
            <a:r>
              <a:rPr lang="de-DE" sz="2800" b="0" i="0" u="none" strike="noStrike" cap="none" spc="0">
                <a:solidFill>
                  <a:schemeClr val="tx1"/>
                </a:solidFill>
                <a:latin typeface="+mn-lt"/>
                <a:ea typeface="+mn-ea"/>
                <a:cs typeface="+mn-cs"/>
              </a:rPr>
              <a:t>Mit welchen Maßnahmen können Sie im Ackerbau auf die veränderten Bedingungen reagieren?</a:t>
            </a:r>
            <a:endParaRPr lang="de-DE"/>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Ackerbauliche Maßnahmen</a:t>
            </a:r>
            <a:endParaRPr/>
          </a:p>
        </p:txBody>
      </p:sp>
      <p:sp>
        <p:nvSpPr>
          <p:cNvPr id="5" name="Inhaltsplatzhalter 2"/>
          <p:cNvSpPr>
            <a:spLocks noGrp="1"/>
          </p:cNvSpPr>
          <p:nvPr>
            <p:ph idx="1"/>
          </p:nvPr>
        </p:nvSpPr>
        <p:spPr bwMode="auto"/>
        <p:txBody>
          <a:bodyPr/>
          <a:lstStyle/>
          <a:p>
            <a:pPr lvl="0">
              <a:defRPr/>
            </a:pPr>
            <a:r>
              <a:rPr lang="de-DE" b="1" dirty="0"/>
              <a:t>Sortenwahl</a:t>
            </a:r>
            <a:r>
              <a:rPr lang="de-DE" dirty="0"/>
              <a:t> – trocken-/hitzetolerantere Sorten, z.B. auch begrannte Weizensorten</a:t>
            </a:r>
            <a:endParaRPr dirty="0"/>
          </a:p>
          <a:p>
            <a:pPr lvl="0">
              <a:defRPr/>
            </a:pPr>
            <a:r>
              <a:rPr lang="de-DE" b="1" dirty="0"/>
              <a:t>Sortenmix</a:t>
            </a:r>
            <a:r>
              <a:rPr lang="de-DE" dirty="0"/>
              <a:t> – Anbau verschiedener Sorten einer Kulturart streut das Risiko</a:t>
            </a:r>
            <a:endParaRPr dirty="0"/>
          </a:p>
          <a:p>
            <a:pPr lvl="0">
              <a:defRPr/>
            </a:pPr>
            <a:r>
              <a:rPr lang="de-DE" dirty="0"/>
              <a:t>vielfältige </a:t>
            </a:r>
            <a:r>
              <a:rPr lang="de-DE" b="1" dirty="0"/>
              <a:t>Fruchtfolge</a:t>
            </a:r>
            <a:r>
              <a:rPr lang="de-DE" dirty="0"/>
              <a:t> – streut das Risiko</a:t>
            </a:r>
            <a:endParaRPr dirty="0"/>
          </a:p>
          <a:p>
            <a:pPr lvl="0">
              <a:defRPr/>
            </a:pPr>
            <a:r>
              <a:rPr lang="de-DE" dirty="0"/>
              <a:t>Kulturarten</a:t>
            </a:r>
            <a:r>
              <a:rPr lang="de-DE" b="1" dirty="0"/>
              <a:t>gemenge</a:t>
            </a:r>
            <a:r>
              <a:rPr lang="de-DE" dirty="0"/>
              <a:t> wie z.B. Hafer/Erbsen, Wickroggen</a:t>
            </a:r>
            <a:endParaRPr dirty="0"/>
          </a:p>
          <a:p>
            <a:pPr lvl="0">
              <a:defRPr/>
            </a:pPr>
            <a:r>
              <a:rPr lang="de-DE" b="1" dirty="0"/>
              <a:t>Anbau „neuer“</a:t>
            </a:r>
            <a:r>
              <a:rPr lang="de-DE" dirty="0"/>
              <a:t>,</a:t>
            </a:r>
            <a:r>
              <a:rPr lang="de-DE" b="1" dirty="0"/>
              <a:t> </a:t>
            </a:r>
            <a:r>
              <a:rPr lang="de-DE" dirty="0"/>
              <a:t>an die veränderten Bedingungen angepassten </a:t>
            </a:r>
            <a:r>
              <a:rPr lang="de-DE" b="1" dirty="0"/>
              <a:t>Kulturen</a:t>
            </a:r>
            <a:r>
              <a:rPr lang="de-DE" dirty="0"/>
              <a:t> </a:t>
            </a:r>
            <a:endParaRPr dirty="0"/>
          </a:p>
          <a:p>
            <a:pPr lvl="0">
              <a:defRPr/>
            </a:pPr>
            <a:r>
              <a:rPr lang="de-DE" dirty="0"/>
              <a:t>ggf. </a:t>
            </a:r>
            <a:r>
              <a:rPr lang="de-DE" b="1" dirty="0"/>
              <a:t>Bewässerung</a:t>
            </a:r>
            <a:r>
              <a:rPr lang="de-DE" dirty="0"/>
              <a:t> nach Bedarf</a:t>
            </a:r>
            <a:endParaRPr dirty="0"/>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Ackerbauliche Maßnahmen</a:t>
            </a:r>
            <a:endParaRPr/>
          </a:p>
        </p:txBody>
      </p:sp>
      <p:sp>
        <p:nvSpPr>
          <p:cNvPr id="5" name="Inhaltsplatzhalter 2"/>
          <p:cNvSpPr>
            <a:spLocks noGrp="1"/>
          </p:cNvSpPr>
          <p:nvPr>
            <p:ph idx="1"/>
          </p:nvPr>
        </p:nvSpPr>
        <p:spPr bwMode="auto">
          <a:xfrm>
            <a:off x="838200" y="1463040"/>
            <a:ext cx="10874424" cy="4713923"/>
          </a:xfrm>
        </p:spPr>
        <p:txBody>
          <a:bodyPr/>
          <a:lstStyle/>
          <a:p>
            <a:pPr lvl="0">
              <a:defRPr/>
            </a:pPr>
            <a:r>
              <a:rPr lang="de-DE" dirty="0"/>
              <a:t>Anpassung der </a:t>
            </a:r>
            <a:r>
              <a:rPr lang="de-DE" b="1" dirty="0"/>
              <a:t>Saattermine</a:t>
            </a:r>
            <a:r>
              <a:rPr lang="de-DE" dirty="0"/>
              <a:t> (spätere Herbst-, frühere Frühjahrsaussaat)</a:t>
            </a:r>
            <a:endParaRPr dirty="0"/>
          </a:p>
          <a:p>
            <a:pPr lvl="0">
              <a:defRPr/>
            </a:pPr>
            <a:r>
              <a:rPr lang="de-DE" dirty="0"/>
              <a:t>Verbesserung der </a:t>
            </a:r>
            <a:r>
              <a:rPr lang="de-DE" b="1" dirty="0"/>
              <a:t>Bodenstruktur/-gare </a:t>
            </a:r>
            <a:r>
              <a:rPr lang="de-DE" dirty="0"/>
              <a:t>-&gt; höhere Infiltrationsleistung des Bodens, längere Bewahrung der Feuchtigkeit im Boden während Trockenperioden; möglich z.B. durch Erhöhung des Humusgehaltes, reduzierte Bodenbearbeitung, ganzjährige Bodenbedeckung u.a. durch Anbau von vielseitigen Zwischenfruchtmischungen, abgestimmte vielseitige Fruchtfolge für ein aktives, vielseitiges Bodenleben</a:t>
            </a:r>
            <a:endParaRPr dirty="0"/>
          </a:p>
          <a:p>
            <a:pPr lvl="0">
              <a:defRPr/>
            </a:pPr>
            <a:r>
              <a:rPr lang="de-DE" dirty="0"/>
              <a:t>Ausgeglichene </a:t>
            </a:r>
            <a:r>
              <a:rPr lang="de-DE" b="1" dirty="0"/>
              <a:t>Düngung (inkl. Kalkung) </a:t>
            </a:r>
            <a:r>
              <a:rPr lang="de-DE" dirty="0"/>
              <a:t>-&gt; vitale Pflanzen und gesundes Bodenleben</a:t>
            </a:r>
            <a:endParaRPr dirty="0"/>
          </a:p>
          <a:p>
            <a:pPr>
              <a:defRPr/>
            </a:pPr>
            <a:r>
              <a:rPr lang="de-DE" dirty="0"/>
              <a:t>Angepasste </a:t>
            </a:r>
            <a:r>
              <a:rPr lang="de-DE" b="1" dirty="0"/>
              <a:t>N-Düngung</a:t>
            </a:r>
            <a:r>
              <a:rPr lang="de-DE" dirty="0"/>
              <a:t> -&gt; z.B. 3. N-Gabe bei Trockenheit auslassen, 1. N-Gabe erhöhen um Winterfeuchtigkeit für gute Aufnahme zu nutzen</a:t>
            </a:r>
            <a:endParaRPr dirty="0"/>
          </a:p>
          <a:p>
            <a:pPr>
              <a:defRPr/>
            </a:pPr>
            <a:endParaRPr lang="de-DE" dirty="0"/>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C3252D-2E75-43A7-98F1-1364A272E87B}"/>
              </a:ext>
            </a:extLst>
          </p:cNvPr>
          <p:cNvSpPr>
            <a:spLocks noGrp="1"/>
          </p:cNvSpPr>
          <p:nvPr>
            <p:ph type="title"/>
          </p:nvPr>
        </p:nvSpPr>
        <p:spPr/>
        <p:txBody>
          <a:bodyPr>
            <a:normAutofit fontScale="90000"/>
          </a:bodyPr>
          <a:lstStyle/>
          <a:p>
            <a:r>
              <a:rPr lang="de-DE" u="sng" dirty="0"/>
              <a:t>Arbeitsauftrag A 2, Aufgabe 1:</a:t>
            </a:r>
            <a:r>
              <a:rPr lang="de-DE" dirty="0"/>
              <a:t> </a:t>
            </a:r>
            <a:br>
              <a:rPr lang="de-DE" dirty="0"/>
            </a:br>
            <a:r>
              <a:rPr lang="de-DE" dirty="0"/>
              <a:t>Mögliche neue bzw. alternative Kulturarten</a:t>
            </a:r>
          </a:p>
        </p:txBody>
      </p:sp>
      <p:sp>
        <p:nvSpPr>
          <p:cNvPr id="3" name="Inhaltsplatzhalter 2">
            <a:extLst>
              <a:ext uri="{FF2B5EF4-FFF2-40B4-BE49-F238E27FC236}">
                <a16:creationId xmlns:a16="http://schemas.microsoft.com/office/drawing/2014/main" id="{86A93FB4-AF9B-432A-9968-A4889C409A15}"/>
              </a:ext>
            </a:extLst>
          </p:cNvPr>
          <p:cNvSpPr>
            <a:spLocks noGrp="1"/>
          </p:cNvSpPr>
          <p:nvPr>
            <p:ph idx="1"/>
          </p:nvPr>
        </p:nvSpPr>
        <p:spPr/>
        <p:txBody>
          <a:bodyPr/>
          <a:lstStyle/>
          <a:p>
            <a:r>
              <a:rPr lang="de-DE" dirty="0"/>
              <a:t>Benennen Sie Kulturarten, die aufgrund des Klimawandels zukünftig (vermehrt) in unserer Region angebaut werden könnten.</a:t>
            </a:r>
          </a:p>
          <a:p>
            <a:endParaRPr lang="de-DE" dirty="0"/>
          </a:p>
        </p:txBody>
      </p:sp>
      <p:sp>
        <p:nvSpPr>
          <p:cNvPr id="4" name="Fußzeilenplatzhalter 3">
            <a:extLst>
              <a:ext uri="{FF2B5EF4-FFF2-40B4-BE49-F238E27FC236}">
                <a16:creationId xmlns:a16="http://schemas.microsoft.com/office/drawing/2014/main" id="{778B7287-7385-4CE8-9B49-FD06E051D988}"/>
              </a:ext>
            </a:extLst>
          </p:cNvPr>
          <p:cNvSpPr>
            <a:spLocks noGrp="1"/>
          </p:cNvSpPr>
          <p:nvPr>
            <p:ph type="ftr" sz="quarter" idx="10"/>
          </p:nvPr>
        </p:nvSpPr>
        <p:spPr/>
        <p:txBody>
          <a:bodyPr/>
          <a:lstStyle/>
          <a:p>
            <a:pPr>
              <a:defRPr/>
            </a:pPr>
            <a:r>
              <a:rPr lang="de-DE"/>
              <a:t>Pflanzenphysiologie und Klimawandel</a:t>
            </a:r>
          </a:p>
        </p:txBody>
      </p:sp>
    </p:spTree>
    <p:extLst>
      <p:ext uri="{BB962C8B-B14F-4D97-AF65-F5344CB8AC3E}">
        <p14:creationId xmlns:p14="http://schemas.microsoft.com/office/powerpoint/2010/main" val="8709917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Mögliche neue bzw. alternative Kulturarten</a:t>
            </a:r>
            <a:endParaRPr/>
          </a:p>
        </p:txBody>
      </p:sp>
      <p:sp>
        <p:nvSpPr>
          <p:cNvPr id="5" name="Inhaltsplatzhalter 2"/>
          <p:cNvSpPr>
            <a:spLocks noGrp="1"/>
          </p:cNvSpPr>
          <p:nvPr>
            <p:ph idx="1"/>
          </p:nvPr>
        </p:nvSpPr>
        <p:spPr bwMode="auto">
          <a:xfrm>
            <a:off x="838200" y="1463040"/>
            <a:ext cx="10515600" cy="4467497"/>
          </a:xfrm>
        </p:spPr>
        <p:txBody>
          <a:bodyPr numCol="2"/>
          <a:lstStyle/>
          <a:p>
            <a:pPr lvl="0">
              <a:defRPr/>
            </a:pPr>
            <a:r>
              <a:rPr lang="de-DE" sz="2400" dirty="0" err="1"/>
              <a:t>Sorghumhirse</a:t>
            </a:r>
            <a:endParaRPr dirty="0"/>
          </a:p>
          <a:p>
            <a:pPr lvl="0">
              <a:defRPr/>
            </a:pPr>
            <a:r>
              <a:rPr lang="de-DE" sz="2400" dirty="0"/>
              <a:t>Körnerhirse</a:t>
            </a:r>
            <a:endParaRPr dirty="0"/>
          </a:p>
          <a:p>
            <a:pPr lvl="0">
              <a:defRPr/>
            </a:pPr>
            <a:r>
              <a:rPr lang="de-DE" sz="2400" dirty="0"/>
              <a:t>Sudangras</a:t>
            </a:r>
            <a:endParaRPr dirty="0"/>
          </a:p>
          <a:p>
            <a:pPr lvl="0">
              <a:defRPr/>
            </a:pPr>
            <a:r>
              <a:rPr lang="de-DE" sz="2400" dirty="0"/>
              <a:t>Körnermais</a:t>
            </a:r>
            <a:endParaRPr dirty="0"/>
          </a:p>
          <a:p>
            <a:pPr lvl="0">
              <a:defRPr/>
            </a:pPr>
            <a:r>
              <a:rPr lang="de-DE" sz="2400" dirty="0"/>
              <a:t>Sojabohnen</a:t>
            </a:r>
            <a:endParaRPr dirty="0"/>
          </a:p>
          <a:p>
            <a:pPr lvl="0">
              <a:defRPr/>
            </a:pPr>
            <a:r>
              <a:rPr lang="de-DE" sz="2400" dirty="0"/>
              <a:t>Linsen</a:t>
            </a:r>
            <a:endParaRPr dirty="0"/>
          </a:p>
          <a:p>
            <a:pPr lvl="0">
              <a:defRPr/>
            </a:pPr>
            <a:r>
              <a:rPr lang="de-DE" sz="2400" dirty="0"/>
              <a:t>Kichererbsen</a:t>
            </a:r>
            <a:endParaRPr dirty="0"/>
          </a:p>
          <a:p>
            <a:pPr lvl="0">
              <a:defRPr/>
            </a:pPr>
            <a:r>
              <a:rPr lang="de-DE" sz="2400" dirty="0" err="1"/>
              <a:t>Öllein</a:t>
            </a:r>
            <a:endParaRPr dirty="0"/>
          </a:p>
          <a:p>
            <a:pPr lvl="0">
              <a:defRPr/>
            </a:pPr>
            <a:r>
              <a:rPr lang="de-DE" sz="2400" dirty="0"/>
              <a:t>Leindotter</a:t>
            </a:r>
            <a:endParaRPr dirty="0"/>
          </a:p>
          <a:p>
            <a:pPr lvl="0">
              <a:defRPr/>
            </a:pPr>
            <a:r>
              <a:rPr lang="de-DE" sz="2400" dirty="0"/>
              <a:t>Amarant</a:t>
            </a:r>
            <a:endParaRPr dirty="0"/>
          </a:p>
          <a:p>
            <a:pPr lvl="0">
              <a:defRPr/>
            </a:pPr>
            <a:r>
              <a:rPr lang="de-DE" sz="2400" dirty="0"/>
              <a:t>Quinoa</a:t>
            </a:r>
            <a:endParaRPr dirty="0"/>
          </a:p>
          <a:p>
            <a:pPr lvl="0">
              <a:defRPr/>
            </a:pPr>
            <a:r>
              <a:rPr lang="de-DE" sz="2400" dirty="0"/>
              <a:t>Buchweizen</a:t>
            </a:r>
            <a:endParaRPr dirty="0"/>
          </a:p>
          <a:p>
            <a:pPr lvl="0">
              <a:defRPr/>
            </a:pPr>
            <a:r>
              <a:rPr lang="de-DE" sz="2400" dirty="0"/>
              <a:t>Roggen</a:t>
            </a:r>
            <a:endParaRPr dirty="0"/>
          </a:p>
          <a:p>
            <a:pPr>
              <a:defRPr/>
            </a:pPr>
            <a:endParaRPr lang="de-DE" sz="2000" dirty="0"/>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pic>
        <p:nvPicPr>
          <p:cNvPr id="7" name="Grafik 5"/>
          <p:cNvPicPr>
            <a:picLocks noChangeAspect="1"/>
          </p:cNvPicPr>
          <p:nvPr/>
        </p:nvPicPr>
        <p:blipFill>
          <a:blip r:embed="rId3"/>
          <a:stretch/>
        </p:blipFill>
        <p:spPr bwMode="auto">
          <a:xfrm>
            <a:off x="9408368" y="546943"/>
            <a:ext cx="2381250" cy="1585913"/>
          </a:xfrm>
          <a:prstGeom prst="rect">
            <a:avLst/>
          </a:prstGeom>
        </p:spPr>
      </p:pic>
      <p:pic>
        <p:nvPicPr>
          <p:cNvPr id="8" name="Grafik 6"/>
          <p:cNvPicPr>
            <a:picLocks noChangeAspect="1"/>
          </p:cNvPicPr>
          <p:nvPr/>
        </p:nvPicPr>
        <p:blipFill>
          <a:blip r:embed="rId4"/>
          <a:stretch/>
        </p:blipFill>
        <p:spPr bwMode="auto">
          <a:xfrm>
            <a:off x="9418655" y="2435464"/>
            <a:ext cx="2381250" cy="1785938"/>
          </a:xfrm>
          <a:prstGeom prst="rect">
            <a:avLst/>
          </a:prstGeom>
        </p:spPr>
      </p:pic>
      <p:pic>
        <p:nvPicPr>
          <p:cNvPr id="9" name="Grafik 7"/>
          <p:cNvPicPr>
            <a:picLocks noChangeAspect="1"/>
          </p:cNvPicPr>
          <p:nvPr/>
        </p:nvPicPr>
        <p:blipFill>
          <a:blip r:embed="rId5"/>
          <a:stretch/>
        </p:blipFill>
        <p:spPr bwMode="auto">
          <a:xfrm>
            <a:off x="9450213" y="4524011"/>
            <a:ext cx="2381250" cy="1585913"/>
          </a:xfrm>
          <a:prstGeom prst="rect">
            <a:avLst/>
          </a:prstGeom>
        </p:spPr>
      </p:pic>
      <p:sp>
        <p:nvSpPr>
          <p:cNvPr id="10" name="Rechteck 9"/>
          <p:cNvSpPr/>
          <p:nvPr/>
        </p:nvSpPr>
        <p:spPr bwMode="auto">
          <a:xfrm>
            <a:off x="11066510" y="6102340"/>
            <a:ext cx="764953" cy="261610"/>
          </a:xfrm>
          <a:prstGeom prst="rect">
            <a:avLst/>
          </a:prstGeom>
        </p:spPr>
        <p:txBody>
          <a:bodyPr wrap="none">
            <a:spAutoFit/>
          </a:bodyPr>
          <a:lstStyle/>
          <a:p>
            <a:pPr>
              <a:defRPr/>
            </a:pPr>
            <a:r>
              <a:rPr lang="de-DE" sz="1100" dirty="0" err="1"/>
              <a:t>Bilder:LLH</a:t>
            </a: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Autofit/>
          </a:bodyPr>
          <a:lstStyle/>
          <a:p>
            <a:pPr>
              <a:defRPr/>
            </a:pPr>
            <a:r>
              <a:rPr lang="de-DE" sz="3200" u="sng"/>
              <a:t>Arbeitsauftrag A 2, Aufgabe 2:</a:t>
            </a:r>
            <a:r>
              <a:rPr lang="de-DE" sz="3200"/>
              <a:t> </a:t>
            </a:r>
            <a:br>
              <a:rPr lang="de-DE" sz="3200"/>
            </a:br>
            <a:r>
              <a:rPr lang="de-DE" sz="3200" b="0" i="0" u="none" strike="noStrike" cap="none" spc="0">
                <a:solidFill>
                  <a:schemeClr val="accent1"/>
                </a:solidFill>
              </a:rPr>
              <a:t>Steckbrief bzw. Anbautelegramm</a:t>
            </a:r>
            <a:endParaRPr lang="de-DE" sz="3200"/>
          </a:p>
        </p:txBody>
      </p:sp>
      <p:sp>
        <p:nvSpPr>
          <p:cNvPr id="5" name="Inhaltsplatzhalter 2"/>
          <p:cNvSpPr>
            <a:spLocks noGrp="1"/>
          </p:cNvSpPr>
          <p:nvPr>
            <p:ph idx="1"/>
          </p:nvPr>
        </p:nvSpPr>
        <p:spPr bwMode="auto"/>
        <p:txBody>
          <a:bodyPr/>
          <a:lstStyle/>
          <a:p>
            <a:pPr>
              <a:buFont typeface="Arial"/>
              <a:buChar char="•"/>
              <a:defRPr/>
            </a:pPr>
            <a:r>
              <a:rPr lang="de-DE" sz="2800" b="0" i="0" u="none" strike="noStrike" cap="none" spc="0">
                <a:solidFill>
                  <a:schemeClr val="tx1"/>
                </a:solidFill>
                <a:latin typeface="+mn-lt"/>
                <a:ea typeface="+mn-ea"/>
                <a:cs typeface="+mn-cs"/>
              </a:rPr>
              <a:t>Erstellen Sie mit einem Partner einen Steckbrief bzw. ein Anbautelegramm für eine der “neuen” Kulturarten.</a:t>
            </a:r>
            <a:endParaRPr/>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199" y="544511"/>
            <a:ext cx="9701461" cy="918527"/>
          </a:xfrm>
        </p:spPr>
        <p:txBody>
          <a:bodyPr>
            <a:normAutofit fontScale="90000"/>
          </a:bodyPr>
          <a:lstStyle/>
          <a:p>
            <a:pPr>
              <a:defRPr/>
            </a:pPr>
            <a:r>
              <a:rPr lang="de-DE" u="sng"/>
              <a:t>Arbeitsauftrag A 2, Aufgabe 2:</a:t>
            </a:r>
            <a:r>
              <a:rPr lang="de-DE"/>
              <a:t> </a:t>
            </a:r>
            <a:br>
              <a:rPr lang="de-DE"/>
            </a:br>
            <a:r>
              <a:rPr lang="de-DE"/>
              <a:t>Steckbrief bzw. Anbautelegramm</a:t>
            </a:r>
          </a:p>
        </p:txBody>
      </p:sp>
      <p:sp>
        <p:nvSpPr>
          <p:cNvPr id="5" name="Inhaltsplatzhalter 2"/>
          <p:cNvSpPr>
            <a:spLocks noGrp="1"/>
          </p:cNvSpPr>
          <p:nvPr>
            <p:ph idx="1"/>
          </p:nvPr>
        </p:nvSpPr>
        <p:spPr bwMode="auto"/>
        <p:txBody>
          <a:bodyPr numCol="1"/>
          <a:lstStyle/>
          <a:p>
            <a:pPr marL="0" indent="0">
              <a:buNone/>
              <a:defRPr/>
            </a:pPr>
            <a:r>
              <a:rPr lang="de-DE"/>
              <a:t>Welche wichtigen Punkte muss ein solcher Steckbrief enthalten?</a:t>
            </a:r>
            <a:endParaRPr/>
          </a:p>
          <a:p>
            <a:pPr marL="0" indent="0">
              <a:buNone/>
              <a:defRPr/>
            </a:pPr>
            <a:endParaRPr lang="en-GB"/>
          </a:p>
          <a:p>
            <a:pPr marL="0" indent="0">
              <a:buNone/>
              <a:defRPr/>
            </a:pPr>
            <a:endParaRPr lang="de-DE"/>
          </a:p>
          <a:p>
            <a:pPr marL="0" indent="0">
              <a:buNone/>
              <a:defRPr/>
            </a:pPr>
            <a:endParaRPr lang="de-DE" sz="2000"/>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3BBEBC-BE1C-4174-AE3E-F3013964CE2E}"/>
              </a:ext>
            </a:extLst>
          </p:cNvPr>
          <p:cNvSpPr>
            <a:spLocks noGrp="1"/>
          </p:cNvSpPr>
          <p:nvPr>
            <p:ph type="title"/>
          </p:nvPr>
        </p:nvSpPr>
        <p:spPr/>
        <p:txBody>
          <a:bodyPr/>
          <a:lstStyle/>
          <a:p>
            <a:r>
              <a:rPr lang="de-DE" dirty="0"/>
              <a:t>Pflanzenphysiologie</a:t>
            </a:r>
          </a:p>
        </p:txBody>
      </p:sp>
      <p:sp>
        <p:nvSpPr>
          <p:cNvPr id="4" name="Fußzeilenplatzhalter 3">
            <a:extLst>
              <a:ext uri="{FF2B5EF4-FFF2-40B4-BE49-F238E27FC236}">
                <a16:creationId xmlns:a16="http://schemas.microsoft.com/office/drawing/2014/main" id="{23CBD81C-A2EA-4B1C-8157-2F2CCC3D5DEE}"/>
              </a:ext>
            </a:extLst>
          </p:cNvPr>
          <p:cNvSpPr>
            <a:spLocks noGrp="1"/>
          </p:cNvSpPr>
          <p:nvPr>
            <p:ph type="ftr" sz="quarter" idx="10"/>
          </p:nvPr>
        </p:nvSpPr>
        <p:spPr/>
        <p:txBody>
          <a:bodyPr/>
          <a:lstStyle/>
          <a:p>
            <a:pPr>
              <a:defRPr/>
            </a:pPr>
            <a:r>
              <a:rPr lang="de-DE"/>
              <a:t>Pflanzenphysiologie und Klimawandel</a:t>
            </a:r>
          </a:p>
        </p:txBody>
      </p:sp>
      <p:sp>
        <p:nvSpPr>
          <p:cNvPr id="5" name="Inhaltsplatzhalter 2">
            <a:extLst>
              <a:ext uri="{FF2B5EF4-FFF2-40B4-BE49-F238E27FC236}">
                <a16:creationId xmlns:a16="http://schemas.microsoft.com/office/drawing/2014/main" id="{888404C4-6A41-4F36-8142-7F9945720456}"/>
              </a:ext>
            </a:extLst>
          </p:cNvPr>
          <p:cNvSpPr>
            <a:spLocks noGrp="1"/>
          </p:cNvSpPr>
          <p:nvPr>
            <p:ph idx="1"/>
          </p:nvPr>
        </p:nvSpPr>
        <p:spPr bwMode="auto">
          <a:xfrm>
            <a:off x="838200" y="1463040"/>
            <a:ext cx="10515600" cy="4713923"/>
          </a:xfrm>
        </p:spPr>
        <p:txBody>
          <a:bodyPr/>
          <a:lstStyle/>
          <a:p>
            <a:pPr marL="0" indent="0">
              <a:buNone/>
              <a:defRPr/>
            </a:pPr>
            <a:endParaRPr lang="de-DE" dirty="0"/>
          </a:p>
          <a:p>
            <a:pPr marL="0" indent="0">
              <a:buNone/>
              <a:defRPr/>
            </a:pPr>
            <a:endParaRPr lang="de-DE" dirty="0"/>
          </a:p>
          <a:p>
            <a:pPr marL="0" indent="0">
              <a:buNone/>
              <a:defRPr/>
            </a:pPr>
            <a:endParaRPr lang="de-DE" dirty="0"/>
          </a:p>
          <a:p>
            <a:pPr marL="0" indent="0">
              <a:buNone/>
              <a:defRPr/>
            </a:pPr>
            <a:endParaRPr lang="de-DE" dirty="0"/>
          </a:p>
          <a:p>
            <a:pPr marL="0" indent="0">
              <a:buNone/>
              <a:defRPr/>
            </a:pPr>
            <a:r>
              <a:rPr lang="de-DE" dirty="0"/>
              <a:t>	</a:t>
            </a:r>
            <a:endParaRPr dirty="0"/>
          </a:p>
          <a:p>
            <a:pPr marL="0" indent="0">
              <a:buNone/>
              <a:defRPr/>
            </a:pPr>
            <a:r>
              <a:rPr lang="de-DE" dirty="0"/>
              <a:t>Warum sollte mich Pflanzenphysiologie interessieren</a:t>
            </a:r>
            <a:br>
              <a:rPr lang="de-DE" dirty="0"/>
            </a:br>
            <a:r>
              <a:rPr lang="de-DE" dirty="0"/>
              <a:t>(vor dem Hintergrund des voranschreitenden Klimawandels)? 	</a:t>
            </a:r>
            <a:endParaRPr dirty="0"/>
          </a:p>
        </p:txBody>
      </p:sp>
      <p:sp>
        <p:nvSpPr>
          <p:cNvPr id="6" name="Textfeld 4">
            <a:extLst>
              <a:ext uri="{FF2B5EF4-FFF2-40B4-BE49-F238E27FC236}">
                <a16:creationId xmlns:a16="http://schemas.microsoft.com/office/drawing/2014/main" id="{0639EA23-04DB-466F-AA2D-FCD2629069EF}"/>
              </a:ext>
            </a:extLst>
          </p:cNvPr>
          <p:cNvSpPr/>
          <p:nvPr/>
        </p:nvSpPr>
        <p:spPr bwMode="auto">
          <a:xfrm rot="20821159">
            <a:off x="1434984" y="1758642"/>
            <a:ext cx="3418425" cy="830997"/>
          </a:xfrm>
          <a:prstGeom prst="rect">
            <a:avLst/>
          </a:prstGeom>
          <a:noFill/>
        </p:spPr>
        <p:txBody>
          <a:bodyPr wrap="square" rtlCol="0">
            <a:noAutofit/>
          </a:bodyPr>
          <a:lstStyle/>
          <a:p>
            <a:pPr>
              <a:defRPr/>
            </a:pPr>
            <a:r>
              <a:rPr lang="de-DE" sz="2400">
                <a:latin typeface="Bahnschrift Condensed"/>
              </a:rPr>
              <a:t>Oh nein, </a:t>
            </a:r>
            <a:br>
              <a:rPr lang="de-DE" sz="2400">
                <a:latin typeface="Bahnschrift Condensed"/>
              </a:rPr>
            </a:br>
            <a:r>
              <a:rPr lang="de-DE" sz="2400">
                <a:latin typeface="Bahnschrift Condensed"/>
              </a:rPr>
              <a:t>Pflanzenphysiologie…!</a:t>
            </a:r>
            <a:endParaRPr/>
          </a:p>
        </p:txBody>
      </p:sp>
      <p:sp>
        <p:nvSpPr>
          <p:cNvPr id="7" name="Textfeld 5">
            <a:extLst>
              <a:ext uri="{FF2B5EF4-FFF2-40B4-BE49-F238E27FC236}">
                <a16:creationId xmlns:a16="http://schemas.microsoft.com/office/drawing/2014/main" id="{1708304C-A3FC-472B-9788-565D4F93C2DA}"/>
              </a:ext>
            </a:extLst>
          </p:cNvPr>
          <p:cNvSpPr/>
          <p:nvPr/>
        </p:nvSpPr>
        <p:spPr bwMode="auto">
          <a:xfrm rot="1075118">
            <a:off x="6218533" y="1730072"/>
            <a:ext cx="2561250" cy="1200329"/>
          </a:xfrm>
          <a:prstGeom prst="rect">
            <a:avLst/>
          </a:prstGeom>
          <a:noFill/>
        </p:spPr>
        <p:txBody>
          <a:bodyPr wrap="square" rtlCol="0">
            <a:spAutoFit/>
          </a:bodyPr>
          <a:lstStyle/>
          <a:p>
            <a:pPr>
              <a:defRPr/>
            </a:pPr>
            <a:r>
              <a:rPr lang="de-DE" sz="2400" b="1">
                <a:latin typeface="Bradley Hand ITC"/>
              </a:rPr>
              <a:t>Muss das jetzt kompliziert werden….?</a:t>
            </a:r>
            <a:endParaRPr/>
          </a:p>
        </p:txBody>
      </p:sp>
      <p:sp>
        <p:nvSpPr>
          <p:cNvPr id="8" name="Smiley 1">
            <a:extLst>
              <a:ext uri="{FF2B5EF4-FFF2-40B4-BE49-F238E27FC236}">
                <a16:creationId xmlns:a16="http://schemas.microsoft.com/office/drawing/2014/main" id="{F1327EA7-7C88-4CAB-A97B-1D871E3D7C30}"/>
              </a:ext>
            </a:extLst>
          </p:cNvPr>
          <p:cNvSpPr/>
          <p:nvPr/>
        </p:nvSpPr>
        <p:spPr bwMode="auto">
          <a:xfrm>
            <a:off x="4727848" y="2564904"/>
            <a:ext cx="576064" cy="576064"/>
          </a:xfrm>
          <a:prstGeom prst="smileyFace">
            <a:avLst>
              <a:gd name="adj" fmla="val -46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Tree>
    <p:extLst>
      <p:ext uri="{BB962C8B-B14F-4D97-AF65-F5344CB8AC3E}">
        <p14:creationId xmlns:p14="http://schemas.microsoft.com/office/powerpoint/2010/main" val="10965953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Steckbrief bzw. Anbautelegramm</a:t>
            </a:r>
            <a:endParaRPr/>
          </a:p>
        </p:txBody>
      </p:sp>
      <p:sp>
        <p:nvSpPr>
          <p:cNvPr id="5" name="Inhaltsplatzhalter 2"/>
          <p:cNvSpPr>
            <a:spLocks noGrp="1"/>
          </p:cNvSpPr>
          <p:nvPr>
            <p:ph idx="1"/>
          </p:nvPr>
        </p:nvSpPr>
        <p:spPr bwMode="auto">
          <a:xfrm>
            <a:off x="838200" y="1463040"/>
            <a:ext cx="10515600" cy="4467497"/>
          </a:xfrm>
        </p:spPr>
        <p:txBody>
          <a:bodyPr numCol="1"/>
          <a:lstStyle/>
          <a:p>
            <a:pPr marL="0" indent="0">
              <a:buNone/>
              <a:defRPr/>
            </a:pPr>
            <a:r>
              <a:rPr lang="de-DE"/>
              <a:t>Welche wichtigen Punkte muss ein solcher Steckbrief enthalten?</a:t>
            </a:r>
            <a:endParaRPr/>
          </a:p>
          <a:p>
            <a:pPr>
              <a:buFont typeface="Wingdings"/>
              <a:buChar char="§"/>
              <a:defRPr/>
            </a:pPr>
            <a:r>
              <a:rPr lang="de-DE" sz="2400">
                <a:solidFill>
                  <a:srgbClr val="000000"/>
                </a:solidFill>
              </a:rPr>
              <a:t>Pflanzenfamilie</a:t>
            </a:r>
            <a:endParaRPr/>
          </a:p>
          <a:p>
            <a:pPr lvl="0">
              <a:spcBef>
                <a:spcPts val="0"/>
              </a:spcBef>
              <a:spcAft>
                <a:spcPts val="0"/>
              </a:spcAft>
              <a:buFont typeface="Wingdings"/>
              <a:buChar char="§"/>
              <a:defRPr/>
            </a:pPr>
            <a:r>
              <a:rPr lang="de-DE" sz="2400">
                <a:solidFill>
                  <a:srgbClr val="000000"/>
                </a:solidFill>
              </a:rPr>
              <a:t>Standortansprüche  </a:t>
            </a:r>
            <a:endParaRPr/>
          </a:p>
          <a:p>
            <a:pPr lvl="0">
              <a:spcBef>
                <a:spcPts val="0"/>
              </a:spcBef>
              <a:spcAft>
                <a:spcPts val="0"/>
              </a:spcAft>
              <a:buFont typeface="Wingdings"/>
              <a:buChar char="§"/>
              <a:defRPr/>
            </a:pPr>
            <a:r>
              <a:rPr lang="de-DE" sz="2400">
                <a:solidFill>
                  <a:srgbClr val="000000"/>
                </a:solidFill>
              </a:rPr>
              <a:t>Fruchtfolge bzw. Anbaupausen</a:t>
            </a:r>
            <a:endParaRPr/>
          </a:p>
          <a:p>
            <a:pPr lvl="0">
              <a:spcBef>
                <a:spcPts val="0"/>
              </a:spcBef>
              <a:spcAft>
                <a:spcPts val="0"/>
              </a:spcAft>
              <a:buFont typeface="Wingdings"/>
              <a:buChar char="§"/>
              <a:defRPr/>
            </a:pPr>
            <a:r>
              <a:rPr lang="de-DE" sz="2400">
                <a:solidFill>
                  <a:srgbClr val="000000"/>
                </a:solidFill>
              </a:rPr>
              <a:t>Bodenbearbeitung</a:t>
            </a:r>
            <a:endParaRPr/>
          </a:p>
          <a:p>
            <a:pPr lvl="0">
              <a:spcBef>
                <a:spcPts val="0"/>
              </a:spcBef>
              <a:spcAft>
                <a:spcPts val="0"/>
              </a:spcAft>
              <a:buFont typeface="Wingdings"/>
              <a:buChar char="§"/>
              <a:defRPr/>
            </a:pPr>
            <a:r>
              <a:rPr lang="de-DE" sz="2400">
                <a:solidFill>
                  <a:srgbClr val="000000"/>
                </a:solidFill>
              </a:rPr>
              <a:t>Aussaat (Saatstärke, -tiefe, -zeit, Sortenwahl)</a:t>
            </a:r>
            <a:endParaRPr/>
          </a:p>
          <a:p>
            <a:pPr lvl="0">
              <a:spcBef>
                <a:spcPts val="0"/>
              </a:spcBef>
              <a:spcAft>
                <a:spcPts val="0"/>
              </a:spcAft>
              <a:buFont typeface="Wingdings"/>
              <a:buChar char="§"/>
              <a:defRPr/>
            </a:pPr>
            <a:r>
              <a:rPr lang="de-DE" sz="2400">
                <a:solidFill>
                  <a:srgbClr val="000000"/>
                </a:solidFill>
              </a:rPr>
              <a:t>Pflanzenschutz</a:t>
            </a:r>
            <a:endParaRPr/>
          </a:p>
          <a:p>
            <a:pPr lvl="1">
              <a:spcBef>
                <a:spcPts val="0"/>
              </a:spcBef>
              <a:spcAft>
                <a:spcPts val="0"/>
              </a:spcAft>
              <a:buFont typeface="Wingdings"/>
              <a:buChar char="Ø"/>
              <a:defRPr/>
            </a:pPr>
            <a:r>
              <a:rPr lang="de-DE">
                <a:solidFill>
                  <a:srgbClr val="000000"/>
                </a:solidFill>
              </a:rPr>
              <a:t> wichtige Unkräuter/Ungräser, Krankheiten und Schädlinge </a:t>
            </a:r>
          </a:p>
          <a:p>
            <a:pPr lvl="1">
              <a:spcBef>
                <a:spcPts val="0"/>
              </a:spcBef>
              <a:spcAft>
                <a:spcPts val="0"/>
              </a:spcAft>
              <a:buFont typeface="Wingdings"/>
              <a:buChar char="Ø"/>
              <a:defRPr/>
            </a:pPr>
            <a:r>
              <a:rPr lang="de-DE">
                <a:solidFill>
                  <a:srgbClr val="000000"/>
                </a:solidFill>
              </a:rPr>
              <a:t> vorbeugende und direkte Bekämpfung</a:t>
            </a:r>
            <a:endParaRPr/>
          </a:p>
          <a:p>
            <a:pPr>
              <a:spcBef>
                <a:spcPts val="0"/>
              </a:spcBef>
              <a:spcAft>
                <a:spcPts val="0"/>
              </a:spcAft>
              <a:buFont typeface="Wingdings"/>
              <a:buChar char="§"/>
              <a:defRPr/>
            </a:pPr>
            <a:r>
              <a:rPr lang="de-DE" sz="2400">
                <a:solidFill>
                  <a:srgbClr val="000000"/>
                </a:solidFill>
              </a:rPr>
              <a:t>Düngung (Entzüge)</a:t>
            </a:r>
            <a:endParaRPr/>
          </a:p>
          <a:p>
            <a:pPr>
              <a:spcBef>
                <a:spcPts val="0"/>
              </a:spcBef>
              <a:spcAft>
                <a:spcPts val="0"/>
              </a:spcAft>
              <a:buFont typeface="Wingdings"/>
              <a:buChar char="§"/>
              <a:defRPr/>
            </a:pPr>
            <a:r>
              <a:rPr lang="de-DE" sz="2400">
                <a:solidFill>
                  <a:srgbClr val="000000"/>
                </a:solidFill>
              </a:rPr>
              <a:t>Ernte (Erträge, Technik, Trocknung)</a:t>
            </a:r>
            <a:endParaRPr/>
          </a:p>
          <a:p>
            <a:pPr lvl="0">
              <a:spcBef>
                <a:spcPts val="0"/>
              </a:spcBef>
              <a:spcAft>
                <a:spcPts val="0"/>
              </a:spcAft>
              <a:buFont typeface="Wingdings"/>
              <a:buChar char="§"/>
              <a:defRPr/>
            </a:pPr>
            <a:r>
              <a:rPr lang="de-DE" sz="2400">
                <a:solidFill>
                  <a:srgbClr val="000000"/>
                </a:solidFill>
              </a:rPr>
              <a:t>Vermarktung (Preise, Absatzwege) und Verwendung </a:t>
            </a:r>
            <a:endParaRPr/>
          </a:p>
          <a:p>
            <a:pPr marL="0" lvl="0" indent="0">
              <a:spcBef>
                <a:spcPts val="0"/>
              </a:spcBef>
              <a:spcAft>
                <a:spcPts val="0"/>
              </a:spcAft>
              <a:buNone/>
              <a:defRPr/>
            </a:pPr>
            <a:endParaRPr lang="de-DE" sz="2400">
              <a:solidFill>
                <a:srgbClr val="000000"/>
              </a:solidFill>
            </a:endParaRPr>
          </a:p>
          <a:p>
            <a:pPr>
              <a:defRPr/>
            </a:pPr>
            <a:endParaRPr lang="de-DE"/>
          </a:p>
          <a:p>
            <a:pPr marL="0" indent="0">
              <a:buNone/>
              <a:defRPr/>
            </a:pPr>
            <a:endParaRPr lang="de-DE"/>
          </a:p>
          <a:p>
            <a:pPr marL="0" indent="0">
              <a:buNone/>
              <a:defRPr/>
            </a:pPr>
            <a:endParaRPr lang="de-DE"/>
          </a:p>
          <a:p>
            <a:pPr marL="0" indent="0">
              <a:buNone/>
              <a:defRPr/>
            </a:pPr>
            <a:endParaRPr lang="de-DE" sz="2000"/>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u="sng"/>
              <a:t>Arbeitsauftrag A 2, Aufgabe 3:</a:t>
            </a:r>
            <a:r>
              <a:rPr lang="de-DE"/>
              <a:t> </a:t>
            </a:r>
            <a:br>
              <a:rPr lang="de-DE"/>
            </a:br>
            <a:r>
              <a:rPr lang="de-DE"/>
              <a:t>Steckbrief bzw. Anbautelegramm</a:t>
            </a:r>
          </a:p>
        </p:txBody>
      </p:sp>
      <p:sp>
        <p:nvSpPr>
          <p:cNvPr id="5" name="Inhaltsplatzhalter 2"/>
          <p:cNvSpPr>
            <a:spLocks noGrp="1"/>
          </p:cNvSpPr>
          <p:nvPr>
            <p:ph idx="1"/>
          </p:nvPr>
        </p:nvSpPr>
        <p:spPr bwMode="auto"/>
        <p:txBody>
          <a:bodyPr numCol="1"/>
          <a:lstStyle/>
          <a:p>
            <a:pPr marL="514350" lvl="0" indent="-514350">
              <a:buFont typeface="+mj-lt"/>
              <a:buAutoNum type="alphaLcParenR"/>
              <a:defRPr/>
            </a:pPr>
            <a:r>
              <a:rPr lang="de-DE"/>
              <a:t>Beschreiben Sie Risiken bzw. Herausforderungen, die der Anbau der “neuen” Kulturart mit sich bringen kann.</a:t>
            </a:r>
            <a:endParaRPr/>
          </a:p>
          <a:p>
            <a:pPr marL="514350" indent="-514350">
              <a:buFont typeface="+mj-lt"/>
              <a:buAutoNum type="alphaLcParenR"/>
              <a:defRPr/>
            </a:pPr>
            <a:endParaRPr lang="de-DE"/>
          </a:p>
          <a:p>
            <a:pPr marL="514350" lvl="0" indent="-514350">
              <a:buFont typeface="+mj-lt"/>
              <a:buAutoNum type="alphaLcParenR"/>
              <a:defRPr/>
            </a:pPr>
            <a:r>
              <a:rPr lang="de-DE"/>
              <a:t>Erklären und begründen Sie, </a:t>
            </a:r>
            <a:r>
              <a:rPr lang="de-DE" u="sng"/>
              <a:t>wie</a:t>
            </a:r>
            <a:r>
              <a:rPr lang="de-DE"/>
              <a:t> die “neue” Kulturart in Ihrem Betrieb eine Zukunft haben könnte.</a:t>
            </a:r>
            <a:endParaRPr/>
          </a:p>
          <a:p>
            <a:pPr marL="0" indent="0">
              <a:buNone/>
              <a:defRPr/>
            </a:pPr>
            <a:endParaRPr lang="en-GB"/>
          </a:p>
          <a:p>
            <a:pPr marL="0" indent="0">
              <a:buNone/>
              <a:defRPr/>
            </a:pPr>
            <a:endParaRPr lang="de-DE"/>
          </a:p>
          <a:p>
            <a:pPr marL="0" indent="0">
              <a:buNone/>
              <a:defRPr/>
            </a:pPr>
            <a:endParaRPr lang="de-DE" sz="2000"/>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Diskussion und Fazit</a:t>
            </a:r>
          </a:p>
        </p:txBody>
      </p:sp>
      <p:sp>
        <p:nvSpPr>
          <p:cNvPr id="5" name="Inhaltsplatzhalter 2"/>
          <p:cNvSpPr>
            <a:spLocks noGrp="1"/>
          </p:cNvSpPr>
          <p:nvPr>
            <p:ph idx="1"/>
          </p:nvPr>
        </p:nvSpPr>
        <p:spPr bwMode="auto"/>
        <p:txBody>
          <a:bodyPr numCol="1"/>
          <a:lstStyle/>
          <a:p>
            <a:pPr marL="0" indent="0" algn="ctr">
              <a:buNone/>
              <a:defRPr/>
            </a:pPr>
            <a:endParaRPr lang="en-GB"/>
          </a:p>
          <a:p>
            <a:pPr marL="0" indent="0" algn="ctr">
              <a:buNone/>
              <a:defRPr/>
            </a:pPr>
            <a:endParaRPr lang="de-DE"/>
          </a:p>
          <a:p>
            <a:pPr marL="0" indent="0" algn="ctr">
              <a:buNone/>
              <a:defRPr/>
            </a:pPr>
            <a:endParaRPr lang="de-DE" sz="2000"/>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Impressum</a:t>
            </a:r>
          </a:p>
        </p:txBody>
      </p:sp>
      <p:sp>
        <p:nvSpPr>
          <p:cNvPr id="5" name="Inhaltsplatzhalter 2"/>
          <p:cNvSpPr>
            <a:spLocks noGrp="1"/>
          </p:cNvSpPr>
          <p:nvPr>
            <p:ph idx="1"/>
          </p:nvPr>
        </p:nvSpPr>
        <p:spPr bwMode="auto">
          <a:xfrm>
            <a:off x="838200" y="1463040"/>
            <a:ext cx="11234464" cy="4713923"/>
          </a:xfrm>
        </p:spPr>
        <p:txBody>
          <a:bodyPr/>
          <a:lstStyle/>
          <a:p>
            <a:pPr marL="0" indent="0">
              <a:buNone/>
              <a:defRPr/>
            </a:pPr>
            <a:r>
              <a:rPr lang="de-DE" sz="2400" b="1" dirty="0">
                <a:solidFill>
                  <a:srgbClr val="000000"/>
                </a:solidFill>
                <a:latin typeface="Calibri"/>
              </a:rPr>
              <a:t>Herausgeber		</a:t>
            </a:r>
            <a:r>
              <a:rPr lang="de-DE" sz="2400" dirty="0">
                <a:solidFill>
                  <a:srgbClr val="000000"/>
                </a:solidFill>
                <a:latin typeface="Calibri"/>
              </a:rPr>
              <a:t>Bodensee-Stiftung, Fritz-Reichle-Ring 4, 78315 Radolfzell</a:t>
            </a:r>
            <a:endParaRPr lang="de-DE" sz="2400" dirty="0"/>
          </a:p>
          <a:p>
            <a:pPr marL="0" indent="0">
              <a:buNone/>
              <a:defRPr/>
            </a:pPr>
            <a:r>
              <a:rPr lang="de-DE" sz="2400" b="1" dirty="0">
                <a:solidFill>
                  <a:srgbClr val="000000"/>
                </a:solidFill>
                <a:latin typeface="Calibri"/>
              </a:rPr>
              <a:t>Text 			</a:t>
            </a:r>
            <a:r>
              <a:rPr lang="de-DE" sz="2400" dirty="0">
                <a:solidFill>
                  <a:srgbClr val="000000"/>
                </a:solidFill>
                <a:latin typeface="Calibri"/>
              </a:rPr>
              <a:t>Christina Schmidt (LLH), Dagmar Kühnert (LLH)</a:t>
            </a:r>
            <a:endParaRPr dirty="0"/>
          </a:p>
          <a:p>
            <a:pPr marL="0" indent="0">
              <a:buNone/>
              <a:defRPr/>
            </a:pPr>
            <a:r>
              <a:rPr lang="de-DE" sz="2400" b="1" dirty="0">
                <a:solidFill>
                  <a:srgbClr val="000000"/>
                </a:solidFill>
                <a:latin typeface="Calibri"/>
              </a:rPr>
              <a:t>Redaktion		</a:t>
            </a:r>
            <a:r>
              <a:rPr lang="de-DE" sz="2400" dirty="0">
                <a:solidFill>
                  <a:srgbClr val="000000"/>
                </a:solidFill>
                <a:latin typeface="Calibri"/>
              </a:rPr>
              <a:t>Christina </a:t>
            </a:r>
            <a:r>
              <a:rPr lang="de-DE" sz="2400" dirty="0">
                <a:solidFill>
                  <a:srgbClr val="000000"/>
                </a:solidFill>
              </a:rPr>
              <a:t>Schmidt (LLH), </a:t>
            </a:r>
            <a:r>
              <a:rPr lang="de-DE" sz="2400" dirty="0">
                <a:solidFill>
                  <a:srgbClr val="000000"/>
                </a:solidFill>
                <a:latin typeface="Calibri"/>
              </a:rPr>
              <a:t>Dagmar Kühnert (LLH), Lisa Fröhlich (LLH), 			Philipp </a:t>
            </a:r>
            <a:r>
              <a:rPr lang="de-DE" sz="2400" dirty="0" err="1">
                <a:solidFill>
                  <a:srgbClr val="000000"/>
                </a:solidFill>
                <a:latin typeface="Calibri"/>
              </a:rPr>
              <a:t>Hütsch</a:t>
            </a:r>
            <a:r>
              <a:rPr lang="de-DE" sz="2400" dirty="0">
                <a:solidFill>
                  <a:srgbClr val="000000"/>
                </a:solidFill>
                <a:latin typeface="Calibri"/>
              </a:rPr>
              <a:t> (LLH), Sabine Sommer </a:t>
            </a:r>
            <a:r>
              <a:rPr lang="de-DE" sz="2400" dirty="0">
                <a:solidFill>
                  <a:srgbClr val="000000"/>
                </a:solidFill>
              </a:rPr>
              <a:t>(Bodensee-Stiftung),  </a:t>
            </a:r>
            <a:br>
              <a:rPr lang="de-DE" sz="2400" dirty="0">
                <a:solidFill>
                  <a:srgbClr val="000000"/>
                </a:solidFill>
              </a:rPr>
            </a:br>
            <a:r>
              <a:rPr lang="de-DE" sz="2400" dirty="0">
                <a:solidFill>
                  <a:srgbClr val="000000"/>
                </a:solidFill>
              </a:rPr>
              <a:t>                                        </a:t>
            </a:r>
            <a:r>
              <a:rPr lang="de-DE" sz="2400" dirty="0">
                <a:solidFill>
                  <a:srgbClr val="000000"/>
                </a:solidFill>
                <a:latin typeface="Calibri"/>
              </a:rPr>
              <a:t>Andreas Ziermann (Bodensee-Stiftung</a:t>
            </a:r>
            <a:r>
              <a:rPr lang="de-DE" sz="2400">
                <a:solidFill>
                  <a:srgbClr val="000000"/>
                </a:solidFill>
                <a:latin typeface="Calibri"/>
              </a:rPr>
              <a:t>), Dr. Holger </a:t>
            </a:r>
            <a:r>
              <a:rPr lang="de-DE" sz="2400" dirty="0">
                <a:solidFill>
                  <a:srgbClr val="000000"/>
                </a:solidFill>
                <a:latin typeface="Calibri"/>
              </a:rPr>
              <a:t>Flaig (LTZ)</a:t>
            </a:r>
            <a:endParaRPr dirty="0"/>
          </a:p>
          <a:p>
            <a:pPr marL="0" indent="0">
              <a:buNone/>
              <a:defRPr/>
            </a:pPr>
            <a:r>
              <a:rPr lang="de-DE" sz="2400" b="1" dirty="0">
                <a:solidFill>
                  <a:srgbClr val="000000"/>
                </a:solidFill>
                <a:latin typeface="Calibri"/>
              </a:rPr>
              <a:t>Bilder</a:t>
            </a:r>
            <a:r>
              <a:rPr lang="de-DE" sz="2400" dirty="0">
                <a:solidFill>
                  <a:srgbClr val="000000"/>
                </a:solidFill>
                <a:latin typeface="Calibri"/>
              </a:rPr>
              <a:t>   		siehe Quellenangaben an den Bildern und im Notizbereich</a:t>
            </a:r>
            <a:endParaRPr lang="de-DE" sz="2400" dirty="0"/>
          </a:p>
          <a:p>
            <a:pPr marL="0" indent="0">
              <a:buNone/>
              <a:defRPr/>
            </a:pPr>
            <a:r>
              <a:rPr lang="de-DE" sz="2400" b="1" dirty="0">
                <a:solidFill>
                  <a:srgbClr val="000000"/>
                </a:solidFill>
                <a:latin typeface="Calibri"/>
              </a:rPr>
              <a:t>Nutzungsrechte/Haftungsausschluss</a:t>
            </a:r>
            <a:endParaRPr lang="de-DE" sz="2400" dirty="0"/>
          </a:p>
          <a:p>
            <a:pPr marL="0" indent="0">
              <a:buNone/>
              <a:defRPr/>
            </a:pPr>
            <a:r>
              <a:rPr lang="de-DE" sz="2000" dirty="0">
                <a:solidFill>
                  <a:srgbClr val="000000"/>
                </a:solidFill>
                <a:latin typeface="Calibri"/>
              </a:rPr>
              <a:t>Die Nutzungsrechte der PPT-, PDF- und Word-Dokumente liegen bei den Projektpartnern im Projekt GeNIAL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endParaRPr lang="de-DE" sz="2000" dirty="0"/>
          </a:p>
          <a:p>
            <a:pPr marL="0" indent="0">
              <a:buNone/>
              <a:defRPr/>
            </a:pPr>
            <a:endParaRPr lang="de-DE" sz="2400" dirty="0"/>
          </a:p>
        </p:txBody>
      </p:sp>
      <p:sp>
        <p:nvSpPr>
          <p:cNvPr id="6" name="Fußzeilenplatzhalter 3"/>
          <p:cNvSpPr>
            <a:spLocks noGrp="1"/>
          </p:cNvSpPr>
          <p:nvPr>
            <p:ph type="ftr" sz="quarter" idx="10"/>
          </p:nvPr>
        </p:nvSpPr>
        <p:spPr bwMode="auto"/>
        <p:txBody>
          <a:bodyPr/>
          <a:lstStyle/>
          <a:p>
            <a:pPr>
              <a:defRPr/>
            </a:pPr>
            <a:r>
              <a:rPr lang="de-DE"/>
              <a:t>Pflanzenphysiologie und Klimawandel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Pflanzenphysiologie – Antworten</a:t>
            </a:r>
            <a:endParaRPr/>
          </a:p>
        </p:txBody>
      </p:sp>
      <p:sp>
        <p:nvSpPr>
          <p:cNvPr id="5" name="Inhaltsplatzhalter 2"/>
          <p:cNvSpPr>
            <a:spLocks noGrp="1"/>
          </p:cNvSpPr>
          <p:nvPr>
            <p:ph idx="1"/>
          </p:nvPr>
        </p:nvSpPr>
        <p:spPr bwMode="auto">
          <a:xfrm>
            <a:off x="838200" y="1463040"/>
            <a:ext cx="10515600" cy="4713923"/>
          </a:xfrm>
        </p:spPr>
        <p:txBody>
          <a:bodyPr/>
          <a:lstStyle/>
          <a:p>
            <a:pPr marL="0" indent="0">
              <a:buNone/>
              <a:defRPr/>
            </a:pPr>
            <a:r>
              <a:rPr lang="de-DE" b="1"/>
              <a:t>Warum sollte mich Pflanzenphysiologie (vor dem Hintergrund des voranschreitenden Klimawandels) interessieren?</a:t>
            </a:r>
            <a:endParaRPr/>
          </a:p>
          <a:p>
            <a:pPr>
              <a:defRPr/>
            </a:pPr>
            <a:r>
              <a:rPr lang="de-DE"/>
              <a:t>Für jede Kultur gilt: (optimales) Pflanzenwachstum benötigt bestimmte Wachstumsbedingungen  </a:t>
            </a:r>
            <a:endParaRPr/>
          </a:p>
          <a:p>
            <a:pPr>
              <a:defRPr/>
            </a:pPr>
            <a:r>
              <a:rPr lang="de-DE"/>
              <a:t>Durch Klimawandel ändern sich die Wachstumsbedingungen (z.B. mangelnder Frost im Winter, früher Vegetationsbeginn, mehr Regen im Winter, phasenweise starke Trockenheit, …)</a:t>
            </a:r>
            <a:endParaRPr/>
          </a:p>
          <a:p>
            <a:pPr marL="0" indent="0">
              <a:buNone/>
              <a:defRPr/>
            </a:pPr>
            <a:endParaRPr lang="de-DE"/>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Pflanzenphysiologie – Antworten</a:t>
            </a:r>
            <a:endParaRPr/>
          </a:p>
        </p:txBody>
      </p:sp>
      <p:sp>
        <p:nvSpPr>
          <p:cNvPr id="5" name="Inhaltsplatzhalter 2"/>
          <p:cNvSpPr>
            <a:spLocks noGrp="1"/>
          </p:cNvSpPr>
          <p:nvPr>
            <p:ph idx="1"/>
          </p:nvPr>
        </p:nvSpPr>
        <p:spPr bwMode="auto">
          <a:xfrm>
            <a:off x="838200" y="1463040"/>
            <a:ext cx="10515600" cy="4713923"/>
          </a:xfrm>
        </p:spPr>
        <p:txBody>
          <a:bodyPr/>
          <a:lstStyle/>
          <a:p>
            <a:pPr marL="0" indent="0">
              <a:buNone/>
              <a:defRPr/>
            </a:pPr>
            <a:r>
              <a:rPr lang="de-DE" b="1"/>
              <a:t>Warum sollte mich Pflanzenphysiologie (vor dem Hintergrund des voranschreitenden Klimawandels) interessieren?</a:t>
            </a:r>
            <a:endParaRPr/>
          </a:p>
          <a:p>
            <a:pPr>
              <a:defRPr/>
            </a:pPr>
            <a:r>
              <a:rPr lang="de-DE"/>
              <a:t>Pflanzenphysiologie beantwortet die Frage, durch welche Bedingung(en) die Pflanze/Kultur zu welchem Zeitpunkt nachhaltig geschädigt wird. </a:t>
            </a:r>
          </a:p>
          <a:p>
            <a:pPr>
              <a:defRPr/>
            </a:pPr>
            <a:r>
              <a:rPr lang="de-DE"/>
              <a:t>Anders gesagt: </a:t>
            </a:r>
            <a:r>
              <a:rPr lang="de-DE" b="1"/>
              <a:t>Unter welchen Bedingungen ist mit Ertragseinbußen zu rechnen?</a:t>
            </a:r>
          </a:p>
          <a:p>
            <a:pPr marL="0" indent="0">
              <a:buNone/>
              <a:defRPr/>
            </a:pPr>
            <a:endParaRPr lang="de-DE"/>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Sensible Phasen der Kulturpflanzen</a:t>
            </a:r>
            <a:endParaRPr/>
          </a:p>
        </p:txBody>
      </p:sp>
      <p:sp>
        <p:nvSpPr>
          <p:cNvPr id="5" name="Inhaltsplatzhalter 2"/>
          <p:cNvSpPr>
            <a:spLocks noGrp="1"/>
          </p:cNvSpPr>
          <p:nvPr>
            <p:ph idx="1"/>
          </p:nvPr>
        </p:nvSpPr>
        <p:spPr bwMode="auto"/>
        <p:txBody>
          <a:bodyPr/>
          <a:lstStyle/>
          <a:p>
            <a:pPr>
              <a:defRPr/>
            </a:pPr>
            <a:r>
              <a:rPr lang="de-DE"/>
              <a:t>Aussaat / Keimung</a:t>
            </a:r>
            <a:endParaRPr/>
          </a:p>
          <a:p>
            <a:pPr>
              <a:defRPr/>
            </a:pPr>
            <a:r>
              <a:rPr lang="de-DE"/>
              <a:t>Vegetative Phase</a:t>
            </a:r>
            <a:endParaRPr/>
          </a:p>
          <a:p>
            <a:pPr>
              <a:defRPr/>
            </a:pPr>
            <a:r>
              <a:rPr lang="de-DE"/>
              <a:t>Blüte</a:t>
            </a:r>
            <a:endParaRPr/>
          </a:p>
          <a:p>
            <a:pPr>
              <a:defRPr/>
            </a:pPr>
            <a:r>
              <a:rPr lang="de-DE"/>
              <a:t>Kornbildung</a:t>
            </a:r>
            <a:endParaRPr/>
          </a:p>
          <a:p>
            <a:pPr>
              <a:defRPr/>
            </a:pPr>
            <a:r>
              <a:rPr lang="de-DE"/>
              <a:t>Kornfüllung</a:t>
            </a:r>
            <a:endParaRPr/>
          </a:p>
          <a:p>
            <a:pPr>
              <a:defRPr/>
            </a:pPr>
            <a:r>
              <a:rPr lang="de-DE"/>
              <a:t>Abreife</a:t>
            </a:r>
            <a:endParaRPr/>
          </a:p>
          <a:p>
            <a:pPr marL="0" indent="0">
              <a:buNone/>
              <a:defRPr/>
            </a:pPr>
            <a:endParaRPr lang="de-DE"/>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pic>
        <p:nvPicPr>
          <p:cNvPr id="7" name="Grafik 4"/>
          <p:cNvPicPr>
            <a:picLocks noChangeAspect="1"/>
          </p:cNvPicPr>
          <p:nvPr/>
        </p:nvPicPr>
        <p:blipFill>
          <a:blip r:embed="rId3"/>
          <a:stretch/>
        </p:blipFill>
        <p:spPr bwMode="auto">
          <a:xfrm>
            <a:off x="9136454" y="731023"/>
            <a:ext cx="2254411" cy="3007543"/>
          </a:xfrm>
          <a:prstGeom prst="rect">
            <a:avLst/>
          </a:prstGeom>
        </p:spPr>
      </p:pic>
      <p:pic>
        <p:nvPicPr>
          <p:cNvPr id="8" name="Grafik 5"/>
          <p:cNvPicPr>
            <a:picLocks noChangeAspect="1"/>
          </p:cNvPicPr>
          <p:nvPr/>
        </p:nvPicPr>
        <p:blipFill>
          <a:blip r:embed="rId4"/>
          <a:stretch/>
        </p:blipFill>
        <p:spPr bwMode="auto">
          <a:xfrm>
            <a:off x="8674425" y="3917953"/>
            <a:ext cx="2723360" cy="1815574"/>
          </a:xfrm>
          <a:prstGeom prst="rect">
            <a:avLst/>
          </a:prstGeom>
        </p:spPr>
      </p:pic>
      <p:pic>
        <p:nvPicPr>
          <p:cNvPr id="9" name="Grafik 6"/>
          <p:cNvPicPr>
            <a:picLocks noChangeAspect="1"/>
          </p:cNvPicPr>
          <p:nvPr/>
        </p:nvPicPr>
        <p:blipFill>
          <a:blip r:embed="rId5"/>
          <a:stretch/>
        </p:blipFill>
        <p:spPr bwMode="auto">
          <a:xfrm>
            <a:off x="4727848" y="3738567"/>
            <a:ext cx="3058019" cy="2297172"/>
          </a:xfrm>
          <a:prstGeom prst="rect">
            <a:avLst/>
          </a:prstGeom>
        </p:spPr>
      </p:pic>
      <p:sp>
        <p:nvSpPr>
          <p:cNvPr id="10" name="Textfeld 7"/>
          <p:cNvSpPr/>
          <p:nvPr/>
        </p:nvSpPr>
        <p:spPr bwMode="auto">
          <a:xfrm>
            <a:off x="10510192" y="5733256"/>
            <a:ext cx="914400" cy="246221"/>
          </a:xfrm>
          <a:prstGeom prst="rect">
            <a:avLst/>
          </a:prstGeom>
          <a:noFill/>
        </p:spPr>
        <p:txBody>
          <a:bodyPr wrap="square" rtlCol="0">
            <a:spAutoFit/>
          </a:bodyPr>
          <a:lstStyle/>
          <a:p>
            <a:pPr algn="r">
              <a:defRPr/>
            </a:pPr>
            <a:r>
              <a:rPr lang="de-DE" sz="1000" dirty="0"/>
              <a:t>Fotos: LLH </a:t>
            </a:r>
            <a:endParaRPr dirty="0"/>
          </a:p>
        </p:txBody>
      </p:sp>
      <p:sp>
        <p:nvSpPr>
          <p:cNvPr id="11" name="Textfeld 9"/>
          <p:cNvSpPr/>
          <p:nvPr/>
        </p:nvSpPr>
        <p:spPr bwMode="auto">
          <a:xfrm>
            <a:off x="6744072" y="6021288"/>
            <a:ext cx="1063913" cy="246221"/>
          </a:xfrm>
          <a:prstGeom prst="rect">
            <a:avLst/>
          </a:prstGeom>
          <a:noFill/>
        </p:spPr>
        <p:txBody>
          <a:bodyPr wrap="square" rtlCol="0">
            <a:spAutoFit/>
          </a:bodyPr>
          <a:lstStyle/>
          <a:p>
            <a:pPr algn="r">
              <a:defRPr/>
            </a:pPr>
            <a:r>
              <a:rPr lang="de-DE" sz="1000"/>
              <a:t>Foto: pixabay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Forschung: Projekt LIFE AgriAdapt </a:t>
            </a:r>
            <a:endParaRPr/>
          </a:p>
        </p:txBody>
      </p:sp>
      <p:sp>
        <p:nvSpPr>
          <p:cNvPr id="5" name="Inhaltsplatzhalter 5"/>
          <p:cNvSpPr>
            <a:spLocks noGrp="1"/>
          </p:cNvSpPr>
          <p:nvPr>
            <p:ph idx="1"/>
          </p:nvPr>
        </p:nvSpPr>
        <p:spPr bwMode="auto">
          <a:xfrm>
            <a:off x="838198" y="1463040"/>
            <a:ext cx="11058525" cy="4713923"/>
          </a:xfrm>
        </p:spPr>
        <p:txBody>
          <a:bodyPr/>
          <a:lstStyle/>
          <a:p>
            <a:pPr>
              <a:defRPr/>
            </a:pPr>
            <a:r>
              <a:rPr lang="de-DE" dirty="0"/>
              <a:t>Projekt-Fragestellung: Wie kann Landwirtschaft in Europa trotz Klimawandel erfolgreich sein? </a:t>
            </a:r>
            <a:endParaRPr dirty="0"/>
          </a:p>
          <a:p>
            <a:pPr>
              <a:defRPr/>
            </a:pPr>
            <a:r>
              <a:rPr lang="de-DE" b="1" dirty="0"/>
              <a:t>LIFE </a:t>
            </a:r>
            <a:r>
              <a:rPr lang="de-DE" b="1" dirty="0" err="1"/>
              <a:t>AgriAdapt</a:t>
            </a:r>
            <a:r>
              <a:rPr lang="de-DE" b="1" dirty="0"/>
              <a:t> </a:t>
            </a:r>
            <a:r>
              <a:rPr lang="de-DE" dirty="0"/>
              <a:t>erforschte, welche betrieblichen Anpassungsmaßnahmen die Wettbewerbsfähigkeit der europäischen landwirtschaftlichen Betriebe erhalten oder verbessern</a:t>
            </a:r>
            <a:endParaRPr dirty="0"/>
          </a:p>
          <a:p>
            <a:pPr>
              <a:defRPr/>
            </a:pPr>
            <a:r>
              <a:rPr lang="de-DE" dirty="0"/>
              <a:t>Im Rahmen dieses Projektes wurden sogenannte </a:t>
            </a:r>
            <a:r>
              <a:rPr lang="de-DE" b="1" dirty="0">
                <a:solidFill>
                  <a:schemeClr val="accent1"/>
                </a:solidFill>
              </a:rPr>
              <a:t>Agroklimatische Indikatoren</a:t>
            </a:r>
            <a:r>
              <a:rPr lang="de-DE" dirty="0"/>
              <a:t> (</a:t>
            </a:r>
            <a:r>
              <a:rPr lang="de-DE" b="1" dirty="0">
                <a:solidFill>
                  <a:schemeClr val="accent1"/>
                </a:solidFill>
              </a:rPr>
              <a:t>ACI</a:t>
            </a:r>
            <a:r>
              <a:rPr lang="de-DE" dirty="0"/>
              <a:t>) ermittelt</a:t>
            </a:r>
            <a:endParaRPr dirty="0"/>
          </a:p>
          <a:p>
            <a:pPr>
              <a:defRPr/>
            </a:pPr>
            <a:r>
              <a:rPr lang="de-DE" dirty="0"/>
              <a:t>Es wurden für verschiedene Kulturen sognannte </a:t>
            </a:r>
            <a:r>
              <a:rPr lang="de-DE" b="1" dirty="0">
                <a:solidFill>
                  <a:schemeClr val="accent1"/>
                </a:solidFill>
              </a:rPr>
              <a:t>Kulturausweise</a:t>
            </a:r>
            <a:r>
              <a:rPr lang="de-DE" dirty="0"/>
              <a:t> erstellt</a:t>
            </a:r>
            <a:endParaRPr dirty="0"/>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sz="3200"/>
              <a:t>Agroklimatische Indikatoren (ACI = agro climatical indicator)</a:t>
            </a:r>
            <a:endParaRPr/>
          </a:p>
        </p:txBody>
      </p:sp>
      <p:sp>
        <p:nvSpPr>
          <p:cNvPr id="5" name="Inhaltsplatzhalter 2"/>
          <p:cNvSpPr>
            <a:spLocks noGrp="1"/>
          </p:cNvSpPr>
          <p:nvPr>
            <p:ph idx="1"/>
          </p:nvPr>
        </p:nvSpPr>
        <p:spPr bwMode="auto"/>
        <p:txBody>
          <a:bodyPr/>
          <a:lstStyle/>
          <a:p>
            <a:pPr>
              <a:defRPr/>
            </a:pPr>
            <a:r>
              <a:rPr lang="de-DE" dirty="0"/>
              <a:t>Trockenheit</a:t>
            </a:r>
            <a:endParaRPr dirty="0"/>
          </a:p>
          <a:p>
            <a:pPr>
              <a:defRPr/>
            </a:pPr>
            <a:r>
              <a:rPr lang="de-DE" dirty="0"/>
              <a:t>Extreme Nässe</a:t>
            </a:r>
            <a:endParaRPr dirty="0"/>
          </a:p>
          <a:p>
            <a:pPr>
              <a:defRPr/>
            </a:pPr>
            <a:r>
              <a:rPr lang="de-DE" dirty="0"/>
              <a:t>Hitze</a:t>
            </a:r>
            <a:endParaRPr dirty="0"/>
          </a:p>
          <a:p>
            <a:pPr>
              <a:defRPr/>
            </a:pPr>
            <a:r>
              <a:rPr lang="de-DE" dirty="0"/>
              <a:t>(Spät-)Frost</a:t>
            </a:r>
            <a:endParaRPr dirty="0"/>
          </a:p>
          <a:p>
            <a:pPr>
              <a:defRPr/>
            </a:pPr>
            <a:r>
              <a:rPr lang="de-DE" dirty="0"/>
              <a:t>Starkniederschläge</a:t>
            </a:r>
            <a:endParaRPr dirty="0"/>
          </a:p>
          <a:p>
            <a:pPr>
              <a:defRPr/>
            </a:pPr>
            <a:r>
              <a:rPr lang="de-DE" dirty="0"/>
              <a:t>Hagel</a:t>
            </a:r>
            <a:endParaRPr dirty="0"/>
          </a:p>
          <a:p>
            <a:pPr>
              <a:defRPr/>
            </a:pPr>
            <a:r>
              <a:rPr lang="de-DE" dirty="0"/>
              <a:t>Strahlung</a:t>
            </a:r>
            <a:endParaRPr dirty="0"/>
          </a:p>
          <a:p>
            <a:pPr>
              <a:defRPr/>
            </a:pPr>
            <a:endParaRPr lang="de-DE" dirty="0"/>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684041" y="291147"/>
            <a:ext cx="10823917" cy="1334453"/>
          </a:xfrm>
        </p:spPr>
        <p:txBody>
          <a:bodyPr>
            <a:normAutofit fontScale="90000"/>
          </a:bodyPr>
          <a:lstStyle/>
          <a:p>
            <a:pPr>
              <a:defRPr/>
            </a:pPr>
            <a:r>
              <a:rPr lang="de-DE" sz="3200" u="sng"/>
              <a:t>Arbeitsauftrag A 1, Aufgabe 1: </a:t>
            </a:r>
            <a:br>
              <a:rPr lang="de-DE" sz="3200"/>
            </a:br>
            <a:r>
              <a:rPr lang="de-DE" sz="3200"/>
              <a:t>Welche ACIs sind für folgende Kulturen besonders relevant?</a:t>
            </a:r>
            <a:br>
              <a:rPr lang="de-DE" sz="3200"/>
            </a:br>
            <a:r>
              <a:rPr lang="de-DE" sz="3200"/>
              <a:t>Wann reagieren die einzelnen Kulturen besonders empfindlich?</a:t>
            </a:r>
            <a:endParaRPr/>
          </a:p>
        </p:txBody>
      </p:sp>
      <p:sp>
        <p:nvSpPr>
          <p:cNvPr id="5" name="Inhaltsplatzhalter 2"/>
          <p:cNvSpPr>
            <a:spLocks noGrp="1"/>
          </p:cNvSpPr>
          <p:nvPr>
            <p:ph idx="1"/>
          </p:nvPr>
        </p:nvSpPr>
        <p:spPr bwMode="auto">
          <a:xfrm>
            <a:off x="684041" y="1835149"/>
            <a:ext cx="10515600" cy="4713923"/>
          </a:xfrm>
        </p:spPr>
        <p:txBody>
          <a:bodyPr/>
          <a:lstStyle/>
          <a:p>
            <a:pPr>
              <a:defRPr/>
            </a:pPr>
            <a:r>
              <a:rPr lang="de-DE"/>
              <a:t>Winterweizen</a:t>
            </a:r>
            <a:endParaRPr/>
          </a:p>
          <a:p>
            <a:pPr>
              <a:defRPr/>
            </a:pPr>
            <a:r>
              <a:rPr lang="de-DE"/>
              <a:t>Mais</a:t>
            </a:r>
            <a:endParaRPr/>
          </a:p>
          <a:p>
            <a:pPr>
              <a:defRPr/>
            </a:pPr>
            <a:r>
              <a:rPr lang="de-DE"/>
              <a:t>Kartoffeln</a:t>
            </a:r>
            <a:endParaRPr/>
          </a:p>
          <a:p>
            <a:pPr>
              <a:defRPr/>
            </a:pPr>
            <a:r>
              <a:rPr lang="de-DE"/>
              <a:t>Zuckerrüben</a:t>
            </a:r>
            <a:endParaRPr/>
          </a:p>
          <a:p>
            <a:pPr>
              <a:defRPr/>
            </a:pPr>
            <a:r>
              <a:rPr lang="de-DE"/>
              <a:t>Ackerbohne</a:t>
            </a:r>
            <a:endParaRPr/>
          </a:p>
          <a:p>
            <a:pPr>
              <a:defRPr/>
            </a:pPr>
            <a:r>
              <a:rPr lang="de-DE"/>
              <a:t>Grünland / Grasansaat</a:t>
            </a:r>
          </a:p>
          <a:p>
            <a:pPr>
              <a:defRPr/>
            </a:pPr>
            <a:endParaRPr lang="de-DE"/>
          </a:p>
          <a:p>
            <a:pPr>
              <a:buFont typeface="Wingdings"/>
              <a:buChar char="Ø"/>
              <a:defRPr/>
            </a:pPr>
            <a:r>
              <a:rPr lang="de-DE"/>
              <a:t> siehe Tabelle „ACIs Kulturpflanzen“</a:t>
            </a:r>
          </a:p>
        </p:txBody>
      </p:sp>
      <p:sp>
        <p:nvSpPr>
          <p:cNvPr id="6" name="Fußzeilenplatzhalter 3"/>
          <p:cNvSpPr>
            <a:spLocks noGrp="1"/>
          </p:cNvSpPr>
          <p:nvPr>
            <p:ph type="ftr" sz="quarter" idx="10"/>
          </p:nvPr>
        </p:nvSpPr>
        <p:spPr bwMode="auto"/>
        <p:txBody>
          <a:bodyPr/>
          <a:lstStyle/>
          <a:p>
            <a:pPr>
              <a:defRPr/>
            </a:pPr>
            <a:r>
              <a:rPr lang="de-DE"/>
              <a:t>Pflanzenphysiologie und Klimawandel</a:t>
            </a:r>
            <a:endParaRPr/>
          </a:p>
        </p:txBody>
      </p:sp>
    </p:spTree>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GeNIAL_Schulung_Powerpoint-Vorlag_mit Fusszeile</Template>
  <TotalTime>0</TotalTime>
  <Words>1666</Words>
  <Application>Microsoft Office PowerPoint</Application>
  <DocSecurity>0</DocSecurity>
  <PresentationFormat>Breitbild</PresentationFormat>
  <Paragraphs>304</Paragraphs>
  <Slides>33</Slides>
  <Notes>14</Notes>
  <HiddenSlides>4</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33</vt:i4>
      </vt:variant>
    </vt:vector>
  </HeadingPairs>
  <TitlesOfParts>
    <vt:vector size="42" baseType="lpstr">
      <vt:lpstr>MS PGothic</vt:lpstr>
      <vt:lpstr>Arial</vt:lpstr>
      <vt:lpstr>Bahnschrift Condensed</vt:lpstr>
      <vt:lpstr>Bradley Hand ITC</vt:lpstr>
      <vt:lpstr>Calibri</vt:lpstr>
      <vt:lpstr>Calibri Light</vt:lpstr>
      <vt:lpstr>Times New Roman</vt:lpstr>
      <vt:lpstr>Wingdings</vt:lpstr>
      <vt:lpstr>Office</vt:lpstr>
      <vt:lpstr>Pflanzenphysiologie  trifft auf Klimawandel</vt:lpstr>
      <vt:lpstr>Pflanzenphysiologie</vt:lpstr>
      <vt:lpstr>Pflanzenphysiologie</vt:lpstr>
      <vt:lpstr>Pflanzenphysiologie – Antworten</vt:lpstr>
      <vt:lpstr>Pflanzenphysiologie – Antworten</vt:lpstr>
      <vt:lpstr>Sensible Phasen der Kulturpflanzen</vt:lpstr>
      <vt:lpstr>Forschung: Projekt LIFE AgriAdapt </vt:lpstr>
      <vt:lpstr>Agroklimatische Indikatoren (ACI = agro climatical indicator)</vt:lpstr>
      <vt:lpstr>Arbeitsauftrag A 1, Aufgabe 1:  Welche ACIs sind für folgende Kulturen besonders relevant? Wann reagieren die einzelnen Kulturen besonders empfindlich?</vt:lpstr>
      <vt:lpstr>Arbeitsauftrag A 1, Aufgabe 1: Welche Erfahrungen haben Sie in Ihrem Betrieb mit ACIs in den letzten Jahren gemacht?</vt:lpstr>
      <vt:lpstr>Kulturausweise: Agroklimatische Indikatoren (ACI)</vt:lpstr>
      <vt:lpstr>Kritische agroklimatische Indikatoren (ACI)  Beispiel: Mais – alternative Darstellung</vt:lpstr>
      <vt:lpstr>Kulturausweis: Mais </vt:lpstr>
      <vt:lpstr>Kulturausweis: Mais  </vt:lpstr>
      <vt:lpstr>Exkurs: C3- und C4-Pflanzen</vt:lpstr>
      <vt:lpstr>Vergleich: C3- und C4-Pflanzen</vt:lpstr>
      <vt:lpstr>Anpassungsstrategien von Pflanzen</vt:lpstr>
      <vt:lpstr>Arbeitsauftrag A 1, Aufgabe 2: Trockenheit und Hitze: Anpassungen bzw. Reaktionen</vt:lpstr>
      <vt:lpstr>Arbeitsauftrag A 1, Aufgabe 2: Trockenheit und Hitze: Anpassungen bzw. Reaktionen</vt:lpstr>
      <vt:lpstr>PowerPoint-Präsentation</vt:lpstr>
      <vt:lpstr>Beispiel: Grannenweizen</vt:lpstr>
      <vt:lpstr>Beispiel: Grannenweizen</vt:lpstr>
      <vt:lpstr>Arbeitsauftrag A 1, Aufgabe 3:  Ackerbauliche Maßnahmen </vt:lpstr>
      <vt:lpstr>Ackerbauliche Maßnahmen</vt:lpstr>
      <vt:lpstr>Ackerbauliche Maßnahmen</vt:lpstr>
      <vt:lpstr>Arbeitsauftrag A 2, Aufgabe 1:  Mögliche neue bzw. alternative Kulturarten</vt:lpstr>
      <vt:lpstr>Mögliche neue bzw. alternative Kulturarten</vt:lpstr>
      <vt:lpstr>Arbeitsauftrag A 2, Aufgabe 2:  Steckbrief bzw. Anbautelegramm</vt:lpstr>
      <vt:lpstr>Arbeitsauftrag A 2, Aufgabe 2:  Steckbrief bzw. Anbautelegramm</vt:lpstr>
      <vt:lpstr>Steckbrief bzw. Anbautelegramm</vt:lpstr>
      <vt:lpstr>Arbeitsauftrag A 2, Aufgabe 3:  Steckbrief bzw. Anbautelegramm</vt:lpstr>
      <vt:lpstr>Diskussion und Fazit</vt:lpstr>
      <vt:lpstr>Impressum</vt:lpstr>
    </vt:vector>
  </TitlesOfParts>
  <Manager/>
  <Company>LLH</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Pflanzenphysiologie  trifft auf  Klimawandel</dc:title>
  <dc:subject/>
  <dc:creator>Kühnert, Dagmar (LLH)</dc:creator>
  <cp:keywords/>
  <dc:description/>
  <cp:lastModifiedBy>Andreas Ziermann</cp:lastModifiedBy>
  <cp:revision>101</cp:revision>
  <dcterms:created xsi:type="dcterms:W3CDTF">2020-09-24T16:14:51Z</dcterms:created>
  <dcterms:modified xsi:type="dcterms:W3CDTF">2021-10-19T14:35:42Z</dcterms:modified>
  <cp:category/>
  <dc:identifier/>
  <cp:contentStatus/>
  <dc:language/>
  <cp:version/>
</cp:coreProperties>
</file>