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Ziermann" initials="AZ" lastIdx="1" clrIdx="0">
    <p:extLst>
      <p:ext uri="{19B8F6BF-5375-455C-9EA6-DF929625EA0E}">
        <p15:presenceInfo xmlns:p15="http://schemas.microsoft.com/office/powerpoint/2012/main" userId="S-1-5-21-3849005281-361581855-2026736980-11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02F73F3-F18E-D61F-AED5-D7737872918D}">
  <a:tblStyle styleId="{802F73F3-F18E-D61F-AED5-D7737872918D}"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968" autoAdjust="0"/>
  </p:normalViewPr>
  <p:slideViewPr>
    <p:cSldViewPr>
      <p:cViewPr varScale="1">
        <p:scale>
          <a:sx n="96" d="100"/>
          <a:sy n="96" d="100"/>
        </p:scale>
        <p:origin x="1032" y="8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10-14T16:14:27.211" idx="1">
    <p:pos x="10" y="10"/>
    <p:text>Auch andere Bundesländer haben hier Förderprogramme!</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u="sng" dirty="0"/>
              <a:t>http://cliparts.co/clipart/2406358</a:t>
            </a:r>
          </a:p>
          <a:p>
            <a:pPr>
              <a:defRPr/>
            </a:pPr>
            <a:r>
              <a:rPr lang="de-DE" dirty="0"/>
              <a:t>http://de.gofreedownload.net/free-vector/vector-clip-art/checkered-flag-clip-art-132901/</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Lachgasemissionen von Zwischenfrüchten: nach Umbruch und Einarbeitung oft Anstieg -&gt; also positive und negative Effekte mögl. -&gt; evtl. Diskussion einplanen</a:t>
            </a:r>
            <a:endParaRPr/>
          </a:p>
          <a:p>
            <a:pPr>
              <a:defRPr/>
            </a:pPr>
            <a:r>
              <a:rPr lang="de-DE"/>
              <a:t>weiterführende Infos: siehe Links im Lehrmodul</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Die unterschiedlichen Durchwurzelungstiefen können Nährstoffe in verschiedenen Bodenschichten nutzen und </a:t>
            </a:r>
            <a:r>
              <a:rPr lang="de-DE" dirty="0" err="1"/>
              <a:t>Tiefwurzler</a:t>
            </a:r>
            <a:r>
              <a:rPr lang="de-DE" dirty="0"/>
              <a:t> leisten Beitrag zur Verbesserung der Bodenstruktur. </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hier evtl. Eigenschaften, Vor- und Nachteile einzelner Zw.fr.arten besprechen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24</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a:t>https://umwelt.hessen.de/sites/default/files/media/hmuelv/das_wichtigste_im_ueberblick_12.05.2020.pdf</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30</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z.B. Ackerbohne – WW – Triticale – Raps – Dinkel</a:t>
            </a:r>
            <a:endParaRPr/>
          </a:p>
          <a:p>
            <a:pPr>
              <a:defRPr/>
            </a:pPr>
            <a:r>
              <a:rPr lang="de-DE"/>
              <a:t>Silomais – Triticale – Sojabohne – WW – WG</a:t>
            </a:r>
            <a:endParaRP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31</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https://umwelt.hessen.de/sites/default/files/media/hmuelv/das_wichtigste_im_ueberblick_12.05.2020.pdf</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32</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33</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 in Mittelhessen kleinräumiges Starkniederschlagsereignis, innerhalb von nur drei Stunden sind 150 Liter Regen pro Quadratmeter gefallen</a:t>
            </a:r>
          </a:p>
          <a:p>
            <a:pPr>
              <a:defRPr/>
            </a:pPr>
            <a:r>
              <a:rPr lang="de-DE" dirty="0"/>
              <a:t>-&gt; Landwirte, die in 2018 vorrangig Mais und spät reifen Weizen im Anbau hatten, mussten hohe Verluste hinnehmen!</a:t>
            </a:r>
            <a:endParaRPr dirty="0"/>
          </a:p>
          <a:p>
            <a:pPr marL="0" marR="0" lvl="0" indent="0" algn="l" defTabSz="914400">
              <a:lnSpc>
                <a:spcPct val="100000"/>
              </a:lnSpc>
              <a:spcBef>
                <a:spcPts val="0"/>
              </a:spcBef>
              <a:spcAft>
                <a:spcPts val="0"/>
              </a:spcAft>
              <a:buClrTx/>
              <a:buSzTx/>
              <a:buFontTx/>
              <a:buNone/>
              <a:defRPr/>
            </a:pPr>
            <a:r>
              <a:rPr lang="de-DE" sz="1200" dirty="0"/>
              <a:t>Fotos: Lisa Fröhlich, LLH</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Pfeile nach rechts = „führt zu“   (Pfadabhängigkeiten, Konsequenzen)  </a:t>
            </a:r>
            <a:endParaRPr dirty="0"/>
          </a:p>
          <a:p>
            <a:pPr>
              <a:defRPr/>
            </a:pPr>
            <a:r>
              <a:rPr lang="de-DE" dirty="0"/>
              <a:t>Rote Pfeile nach unten = „sinkt“ </a:t>
            </a:r>
            <a:endParaRPr dirty="0"/>
          </a:p>
          <a:p>
            <a:pPr>
              <a:defRPr/>
            </a:pPr>
            <a:r>
              <a:rPr lang="de-DE" dirty="0"/>
              <a:t>Fotos: LLH</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Argument für Anbaudiversifizierung / Erweiterung Fruchtfolge</a:t>
            </a:r>
          </a:p>
          <a:p>
            <a:pPr>
              <a:defRPr/>
            </a:pPr>
            <a:endParaRPr lang="de-DE" dirty="0"/>
          </a:p>
          <a:p>
            <a:pPr>
              <a:defRPr/>
            </a:pPr>
            <a:r>
              <a:rPr lang="de-DE" dirty="0"/>
              <a:t>https://www.ufop.de/files/8415/7017/8524/UFOP-Perspektivforum_2019_Schulte-Steinberg.pdf</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6</a:t>
            </a:fld>
            <a:endParaRPr lang="de-DE"/>
          </a:p>
        </p:txBody>
      </p:sp>
    </p:spTree>
    <p:extLst>
      <p:ext uri="{BB962C8B-B14F-4D97-AF65-F5344CB8AC3E}">
        <p14:creationId xmlns:p14="http://schemas.microsoft.com/office/powerpoint/2010/main" val="3370757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Vorfruchtwert bestimmter Kulturarten kann auch angesprochen werden, z.B. Körnerleguminosen -&gt; Einsparung bei N-Düngung der Folgefrucht</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Fotos: LLH</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11</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a:t>Foto: Lisa Fröhlich, LLH</a:t>
            </a:r>
            <a:endParaRPr/>
          </a:p>
          <a:p>
            <a:pPr>
              <a:defRPr/>
            </a:pPr>
            <a:endParaRPr lang="de-DE"/>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ggf. auch vor Wintergetreide Zw.fr. möglich</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txBox="1"/>
          <p:nvPr userDrawn="1"/>
        </p:nvSpPr>
        <p:spPr bwMode="auto">
          <a:xfrm>
            <a:off x="440055" y="4980243"/>
            <a:ext cx="3166110" cy="261610"/>
          </a:xfrm>
          <a:prstGeom prst="rect">
            <a:avLst/>
          </a:prstGeom>
          <a:noFill/>
        </p:spPr>
        <p:txBody>
          <a:bodyPr wrap="square" rtlCol="0">
            <a:spAutoFit/>
          </a:bodyPr>
          <a:lstStyle/>
          <a:p>
            <a:pPr>
              <a:defRPr/>
            </a:pPr>
            <a:r>
              <a:rPr lang="de-DE" sz="1100" dirty="0">
                <a:latin typeface="Times New Roman"/>
                <a:cs typeface="Times New Roman"/>
              </a:rPr>
              <a:t>Ein Gemeinschaftsprojekt von:</a:t>
            </a:r>
          </a:p>
        </p:txBody>
      </p:sp>
      <p:sp>
        <p:nvSpPr>
          <p:cNvPr id="7" name="Textfeld 12"/>
          <p:cNvSpPr txBox="1"/>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6" name="Textfeld 5"/>
          <p:cNvSpPr txBox="1"/>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Klimaanpassungsstrategie Fruchtfolge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g"/><Relationship Id="rId10" Type="http://schemas.openxmlformats.org/officeDocument/2006/relationships/image" Target="../media/image33.jpg"/><Relationship Id="rId4" Type="http://schemas.openxmlformats.org/officeDocument/2006/relationships/image" Target="../media/image27.jpg"/><Relationship Id="rId9" Type="http://schemas.openxmlformats.org/officeDocument/2006/relationships/image" Target="../media/image3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llh.hessen.de/unternehmen/agrarpolitik-und-foerderung/halm/halm-c-1-vielfaeltige-kulturen-im-ackerbau-antragstellung-eroeffnet/" TargetMode="External"/><Relationship Id="rId4" Type="http://schemas.openxmlformats.org/officeDocument/2006/relationships/hyperlink" Target="https://llh.hessen.de/unternehmen/agrarpolitik-und-foerderung/halm/"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normAutofit fontScale="90000"/>
          </a:bodyPr>
          <a:lstStyle/>
          <a:p>
            <a:pPr>
              <a:defRPr/>
            </a:pPr>
            <a:r>
              <a:rPr lang="de-DE"/>
              <a:t>Anpassungsstrategien </a:t>
            </a:r>
            <a:br>
              <a:rPr lang="de-DE"/>
            </a:br>
            <a:r>
              <a:rPr lang="de-DE"/>
              <a:t>an den Klimawandel: </a:t>
            </a:r>
            <a:br>
              <a:rPr lang="de-DE"/>
            </a:br>
            <a:r>
              <a:rPr lang="de-DE"/>
              <a:t>Fruchtfolgen </a:t>
            </a:r>
            <a:br>
              <a:rPr lang="de-DE"/>
            </a:br>
            <a:r>
              <a:rPr lang="de-DE"/>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Fruchtfolge-Anpassungen</a:t>
            </a:r>
          </a:p>
        </p:txBody>
      </p:sp>
      <p:sp>
        <p:nvSpPr>
          <p:cNvPr id="5" name="Inhaltsplatzhalter 2"/>
          <p:cNvSpPr>
            <a:spLocks noGrp="1"/>
          </p:cNvSpPr>
          <p:nvPr>
            <p:ph idx="1"/>
          </p:nvPr>
        </p:nvSpPr>
        <p:spPr bwMode="auto"/>
        <p:txBody>
          <a:bodyPr/>
          <a:lstStyle/>
          <a:p>
            <a:pPr marL="0" indent="0">
              <a:buNone/>
              <a:defRPr/>
            </a:pPr>
            <a:r>
              <a:rPr lang="de-DE" u="sng"/>
              <a:t>DAGEGEN:</a:t>
            </a:r>
            <a:endParaRPr/>
          </a:p>
          <a:p>
            <a:pPr>
              <a:defRPr/>
            </a:pPr>
            <a:r>
              <a:rPr lang="de-DE"/>
              <a:t>betrieblicher Mehraufwand</a:t>
            </a:r>
            <a:endParaRPr/>
          </a:p>
          <a:p>
            <a:pPr>
              <a:defRPr/>
            </a:pPr>
            <a:r>
              <a:rPr lang="de-DE"/>
              <a:t>neue Vermarktungswege müssen gefunden werden</a:t>
            </a:r>
            <a:endParaRPr/>
          </a:p>
          <a:p>
            <a:pPr>
              <a:defRPr/>
            </a:pPr>
            <a:r>
              <a:rPr lang="de-DE"/>
              <a:t>evtl. niedriger(er) Deckungsbeitrag</a:t>
            </a:r>
          </a:p>
          <a:p>
            <a:pPr>
              <a:defRPr/>
            </a:pPr>
            <a:r>
              <a:rPr lang="de-DE"/>
              <a:t>Technik/Spezialmaschinen nicht verfügbar/vorhanden</a:t>
            </a:r>
            <a:endParaRPr/>
          </a:p>
          <a:p>
            <a:pPr>
              <a:defRPr/>
            </a:pPr>
            <a:r>
              <a:rPr lang="de-DE"/>
              <a:t>Saatgut evtl. nicht verfügbar</a:t>
            </a:r>
            <a:endParaRPr/>
          </a:p>
          <a:p>
            <a:pPr>
              <a:defRPr/>
            </a:pPr>
            <a:r>
              <a:rPr lang="de-DE"/>
              <a:t>„unbekanntes Neuland“ - Wissen/Erfahrung nicht vorhanden</a:t>
            </a:r>
            <a:endParaRPr/>
          </a:p>
          <a:p>
            <a:pPr marL="0" indent="0">
              <a:buNone/>
              <a:defRPr/>
            </a:pPr>
            <a:endParaRPr lang="de-DE"/>
          </a:p>
          <a:p>
            <a:pPr>
              <a:defRPr/>
            </a:pPr>
            <a:endParaRPr lang="de-DE"/>
          </a:p>
          <a:p>
            <a:pPr>
              <a:defRPr/>
            </a:pPr>
            <a:endParaRPr lang="de-DE"/>
          </a:p>
          <a:p>
            <a:pPr>
              <a:defRPr/>
            </a:pPr>
            <a:endParaRPr lang="de-DE"/>
          </a:p>
          <a:p>
            <a:pPr>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10"/>
          <p:cNvPicPr>
            <a:picLocks noChangeAspect="1"/>
          </p:cNvPicPr>
          <p:nvPr/>
        </p:nvPicPr>
        <p:blipFill>
          <a:blip r:embed="rId3"/>
          <a:stretch/>
        </p:blipFill>
        <p:spPr bwMode="auto">
          <a:xfrm>
            <a:off x="1524000" y="0"/>
            <a:ext cx="9144000" cy="6858000"/>
          </a:xfrm>
          <a:prstGeom prst="rect">
            <a:avLst/>
          </a:prstGeom>
        </p:spPr>
      </p:pic>
      <p:pic>
        <p:nvPicPr>
          <p:cNvPr id="5" name="Grafik 9"/>
          <p:cNvPicPr>
            <a:picLocks noChangeAspect="1"/>
          </p:cNvPicPr>
          <p:nvPr/>
        </p:nvPicPr>
        <p:blipFill>
          <a:blip r:embed="rId4"/>
          <a:stretch/>
        </p:blipFill>
        <p:spPr bwMode="auto">
          <a:xfrm>
            <a:off x="6481384" y="3437847"/>
            <a:ext cx="2256207" cy="3008275"/>
          </a:xfrm>
          <a:prstGeom prst="rect">
            <a:avLst/>
          </a:prstGeom>
        </p:spPr>
      </p:pic>
      <p:sp>
        <p:nvSpPr>
          <p:cNvPr id="6" name="Titel 1"/>
          <p:cNvSpPr>
            <a:spLocks noGrp="1"/>
          </p:cNvSpPr>
          <p:nvPr>
            <p:ph type="title"/>
          </p:nvPr>
        </p:nvSpPr>
        <p:spPr bwMode="auto">
          <a:xfrm>
            <a:off x="838200" y="9113"/>
            <a:ext cx="10515600" cy="918528"/>
          </a:xfrm>
        </p:spPr>
        <p:txBody>
          <a:bodyPr>
            <a:normAutofit/>
          </a:bodyPr>
          <a:lstStyle/>
          <a:p>
            <a:pPr algn="ctr">
              <a:defRPr/>
            </a:pPr>
            <a:r>
              <a:rPr lang="de-DE"/>
              <a:t>Anbaudiversifizierung</a:t>
            </a:r>
            <a:endParaRPr lang="de-DE" sz="4400"/>
          </a:p>
        </p:txBody>
      </p:sp>
      <p:pic>
        <p:nvPicPr>
          <p:cNvPr id="7" name="Inhaltsplatzhalter 3"/>
          <p:cNvPicPr>
            <a:picLocks noGrp="1" noChangeAspect="1"/>
          </p:cNvPicPr>
          <p:nvPr>
            <p:ph idx="1"/>
          </p:nvPr>
        </p:nvPicPr>
        <p:blipFill>
          <a:blip r:embed="rId5"/>
          <a:stretch/>
        </p:blipFill>
        <p:spPr bwMode="auto">
          <a:xfrm>
            <a:off x="1867253" y="921160"/>
            <a:ext cx="2967429" cy="2225163"/>
          </a:xfrm>
          <a:prstGeom prst="rect">
            <a:avLst/>
          </a:prstGeom>
        </p:spPr>
      </p:pic>
      <p:pic>
        <p:nvPicPr>
          <p:cNvPr id="8" name="Grafik 6"/>
          <p:cNvPicPr>
            <a:picLocks noChangeAspect="1"/>
          </p:cNvPicPr>
          <p:nvPr/>
        </p:nvPicPr>
        <p:blipFill>
          <a:blip r:embed="rId6"/>
          <a:stretch/>
        </p:blipFill>
        <p:spPr bwMode="auto">
          <a:xfrm>
            <a:off x="8860205" y="3889735"/>
            <a:ext cx="1704258" cy="2556387"/>
          </a:xfrm>
          <a:prstGeom prst="rect">
            <a:avLst/>
          </a:prstGeom>
        </p:spPr>
      </p:pic>
      <p:pic>
        <p:nvPicPr>
          <p:cNvPr id="9" name="Grafik 7"/>
          <p:cNvPicPr>
            <a:picLocks noChangeAspect="1"/>
          </p:cNvPicPr>
          <p:nvPr/>
        </p:nvPicPr>
        <p:blipFill>
          <a:blip r:embed="rId7"/>
          <a:stretch/>
        </p:blipFill>
        <p:spPr bwMode="auto">
          <a:xfrm rot="16199999">
            <a:off x="1486079" y="3806415"/>
            <a:ext cx="3215916" cy="2130022"/>
          </a:xfrm>
          <a:prstGeom prst="rect">
            <a:avLst/>
          </a:prstGeom>
        </p:spPr>
      </p:pic>
      <p:pic>
        <p:nvPicPr>
          <p:cNvPr id="10" name="Grafik 5"/>
          <p:cNvPicPr>
            <a:picLocks noChangeAspect="1"/>
          </p:cNvPicPr>
          <p:nvPr/>
        </p:nvPicPr>
        <p:blipFill>
          <a:blip r:embed="rId8"/>
          <a:stretch/>
        </p:blipFill>
        <p:spPr bwMode="auto">
          <a:xfrm>
            <a:off x="3767715" y="4212054"/>
            <a:ext cx="2548995" cy="1911747"/>
          </a:xfrm>
          <a:prstGeom prst="rect">
            <a:avLst/>
          </a:prstGeom>
        </p:spPr>
      </p:pic>
      <p:pic>
        <p:nvPicPr>
          <p:cNvPr id="11" name="Grafik 8"/>
          <p:cNvPicPr>
            <a:picLocks noChangeAspect="1"/>
          </p:cNvPicPr>
          <p:nvPr/>
        </p:nvPicPr>
        <p:blipFill>
          <a:blip r:embed="rId9"/>
          <a:stretch/>
        </p:blipFill>
        <p:spPr bwMode="auto">
          <a:xfrm rot="16199999">
            <a:off x="4648922" y="1298858"/>
            <a:ext cx="3146324" cy="2359743"/>
          </a:xfrm>
          <a:prstGeom prst="rect">
            <a:avLst/>
          </a:prstGeom>
        </p:spPr>
      </p:pic>
      <p:pic>
        <p:nvPicPr>
          <p:cNvPr id="12" name="Grafik 4"/>
          <p:cNvPicPr>
            <a:picLocks noChangeAspect="1"/>
          </p:cNvPicPr>
          <p:nvPr/>
        </p:nvPicPr>
        <p:blipFill>
          <a:blip r:embed="rId10"/>
          <a:stretch/>
        </p:blipFill>
        <p:spPr bwMode="auto">
          <a:xfrm>
            <a:off x="7678510" y="921160"/>
            <a:ext cx="2818580" cy="2113935"/>
          </a:xfrm>
          <a:prstGeom prst="rect">
            <a:avLst/>
          </a:prstGeom>
        </p:spPr>
      </p:pic>
      <p:sp>
        <p:nvSpPr>
          <p:cNvPr id="13" name="Textfeld 2"/>
          <p:cNvSpPr txBox="1"/>
          <p:nvPr/>
        </p:nvSpPr>
        <p:spPr bwMode="auto">
          <a:xfrm>
            <a:off x="9712334" y="6479384"/>
            <a:ext cx="868689" cy="261610"/>
          </a:xfrm>
          <a:prstGeom prst="rect">
            <a:avLst/>
          </a:prstGeom>
          <a:noFill/>
        </p:spPr>
        <p:txBody>
          <a:bodyPr wrap="square" rtlCol="0">
            <a:spAutoFit/>
          </a:bodyPr>
          <a:lstStyle/>
          <a:p>
            <a:pPr>
              <a:defRPr/>
            </a:pPr>
            <a:r>
              <a:rPr lang="de-DE" sz="1100">
                <a:solidFill>
                  <a:schemeClr val="bg1"/>
                </a:solidFill>
              </a:rPr>
              <a:t>Fotos: LLH</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Ziele von Fruchtfolge-Anpassungen im Hinblick auf den Klimawandel </a:t>
            </a:r>
          </a:p>
        </p:txBody>
      </p:sp>
      <p:sp>
        <p:nvSpPr>
          <p:cNvPr id="5" name="Inhaltsplatzhalter 2"/>
          <p:cNvSpPr>
            <a:spLocks noGrp="1"/>
          </p:cNvSpPr>
          <p:nvPr>
            <p:ph idx="1"/>
          </p:nvPr>
        </p:nvSpPr>
        <p:spPr bwMode="auto"/>
        <p:txBody>
          <a:bodyPr/>
          <a:lstStyle/>
          <a:p>
            <a:pPr>
              <a:defRPr/>
            </a:pPr>
            <a:r>
              <a:rPr lang="de-DE"/>
              <a:t>Ertragssicherung </a:t>
            </a:r>
            <a:endParaRPr/>
          </a:p>
          <a:p>
            <a:pPr>
              <a:defRPr/>
            </a:pPr>
            <a:r>
              <a:rPr lang="de-DE"/>
              <a:t>Erhöhung der (ökonomischen und ökologischen) Widerstandsfähigkeit („Resilienz“) des Betriebs</a:t>
            </a:r>
            <a:endParaRPr/>
          </a:p>
          <a:p>
            <a:pPr>
              <a:defRPr/>
            </a:pPr>
            <a:r>
              <a:rPr lang="de-DE"/>
              <a:t>„Risikostreuung“ durch Vielfalt an Kulturen</a:t>
            </a:r>
            <a:endParaRPr/>
          </a:p>
          <a:p>
            <a:pPr>
              <a:defRPr/>
            </a:pPr>
            <a:r>
              <a:rPr lang="de-DE"/>
              <a:t>Erhalt oder Verbesserung der Bodenfruchtbarkeit durch humusmehrende Kulturarten</a:t>
            </a:r>
            <a:endParaRPr/>
          </a:p>
          <a:p>
            <a:pPr>
              <a:defRPr/>
            </a:pPr>
            <a:r>
              <a:rPr lang="de-DE"/>
              <a:t>Erhöhung des Wasserhaltevermögens des Bodens durch verbesserte Bodenstruktur</a:t>
            </a:r>
            <a:endParaRPr/>
          </a:p>
          <a:p>
            <a:pPr>
              <a:defRPr/>
            </a:pPr>
            <a:r>
              <a:rPr lang="de-DE"/>
              <a:t>Verminderung der Erosionsgefährdung durch Pflanzenbewuchs und verbesserte Bodenstruktur</a:t>
            </a:r>
            <a:endParaRPr/>
          </a:p>
          <a:p>
            <a:pPr>
              <a:defRPr/>
            </a:pPr>
            <a:endParaRPr lang="de-DE"/>
          </a:p>
          <a:p>
            <a:pPr>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Möglichkeiten der Fruchtfolge-Anpassung  </a:t>
            </a:r>
          </a:p>
        </p:txBody>
      </p:sp>
      <p:sp>
        <p:nvSpPr>
          <p:cNvPr id="5" name="Inhaltsplatzhalter 2"/>
          <p:cNvSpPr>
            <a:spLocks noGrp="1"/>
          </p:cNvSpPr>
          <p:nvPr>
            <p:ph idx="1"/>
          </p:nvPr>
        </p:nvSpPr>
        <p:spPr bwMode="auto"/>
        <p:txBody>
          <a:bodyPr/>
          <a:lstStyle/>
          <a:p>
            <a:pPr>
              <a:defRPr/>
            </a:pPr>
            <a:r>
              <a:rPr lang="de-DE" dirty="0"/>
              <a:t>Wechsel von Sommer- und Winterkultur sowie von Blatt- und Halmfrucht </a:t>
            </a:r>
            <a:endParaRPr dirty="0"/>
          </a:p>
          <a:p>
            <a:pPr>
              <a:defRPr/>
            </a:pPr>
            <a:r>
              <a:rPr lang="de-DE" dirty="0"/>
              <a:t>Anbau von Leguminosen, Zwischenfrüchten, Untersaaten, mehrjährigen Kulturen</a:t>
            </a:r>
            <a:endParaRPr dirty="0"/>
          </a:p>
          <a:p>
            <a:pPr>
              <a:defRPr/>
            </a:pPr>
            <a:r>
              <a:rPr lang="de-DE" dirty="0"/>
              <a:t>Anbau von Mischkulturen wie z.B. Leguminosen-Getreide-Gemenge</a:t>
            </a:r>
            <a:endParaRPr dirty="0"/>
          </a:p>
          <a:p>
            <a:pPr>
              <a:defRPr/>
            </a:pPr>
            <a:r>
              <a:rPr lang="de-DE" dirty="0"/>
              <a:t>Erprobung/Einführung klimaangepasster und/oder wassereffizienter neuer Kulturarten z.B. Kolbenhirse und Sojabohne</a:t>
            </a:r>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Grundsätze</a:t>
            </a:r>
          </a:p>
        </p:txBody>
      </p:sp>
      <p:sp>
        <p:nvSpPr>
          <p:cNvPr id="5" name="Inhaltsplatzhalter 2"/>
          <p:cNvSpPr>
            <a:spLocks noGrp="1"/>
          </p:cNvSpPr>
          <p:nvPr>
            <p:ph idx="1"/>
          </p:nvPr>
        </p:nvSpPr>
        <p:spPr bwMode="auto"/>
        <p:txBody>
          <a:bodyPr/>
          <a:lstStyle/>
          <a:p>
            <a:pPr indent="-457200" algn="ctr">
              <a:buNone/>
              <a:defRPr/>
            </a:pPr>
            <a:r>
              <a:rPr lang="de-DE"/>
              <a:t>Die Wirtschaftlichkeit wird an der Fruchtfolge </a:t>
            </a:r>
            <a:endParaRPr/>
          </a:p>
          <a:p>
            <a:pPr indent="-457200" algn="ctr">
              <a:buNone/>
              <a:defRPr/>
            </a:pPr>
            <a:r>
              <a:rPr lang="de-DE"/>
              <a:t>und nicht an der einzelnen Kulturart bemessen! </a:t>
            </a:r>
          </a:p>
          <a:p>
            <a:pPr algn="ctr">
              <a:defRPr/>
            </a:pPr>
            <a:endParaRPr lang="de-DE"/>
          </a:p>
          <a:p>
            <a:pPr marL="0" indent="0" algn="ctr">
              <a:buNone/>
              <a:defRPr/>
            </a:pPr>
            <a:r>
              <a:rPr lang="de-DE"/>
              <a:t>Die Fruchtfolge muss so gestaltet sein, </a:t>
            </a:r>
            <a:endParaRPr/>
          </a:p>
          <a:p>
            <a:pPr marL="0" indent="0" algn="ctr">
              <a:buNone/>
              <a:defRPr/>
            </a:pPr>
            <a:r>
              <a:rPr lang="de-DE"/>
              <a:t>dass die Bodenfruchtbarkeit langfristig erhalten bleibt!</a:t>
            </a:r>
          </a:p>
          <a:p>
            <a:pPr algn="ctr">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normAutofit fontScale="90000"/>
          </a:bodyPr>
          <a:lstStyle/>
          <a:p>
            <a:pPr>
              <a:defRPr/>
            </a:pPr>
            <a:r>
              <a:rPr lang="de-DE" u="sng" dirty="0"/>
              <a:t>Arbeitsauftrag A 1, Aufgabe 2:</a:t>
            </a:r>
            <a:r>
              <a:rPr lang="de-DE" dirty="0"/>
              <a:t> </a:t>
            </a:r>
            <a:br>
              <a:rPr lang="de-DE" dirty="0"/>
            </a:br>
            <a:r>
              <a:rPr lang="de-DE" dirty="0"/>
              <a:t>Risiko von Fruchtfolgen bewerten</a:t>
            </a:r>
          </a:p>
        </p:txBody>
      </p:sp>
      <p:sp>
        <p:nvSpPr>
          <p:cNvPr id="5" name="Inhaltsplatzhalter 2"/>
          <p:cNvSpPr>
            <a:spLocks noGrp="1"/>
          </p:cNvSpPr>
          <p:nvPr>
            <p:ph idx="1"/>
          </p:nvPr>
        </p:nvSpPr>
        <p:spPr bwMode="auto"/>
        <p:txBody>
          <a:bodyPr/>
          <a:lstStyle/>
          <a:p>
            <a:pPr>
              <a:defRPr/>
            </a:pPr>
            <a:r>
              <a:rPr lang="de-DE" dirty="0"/>
              <a:t>Bewerten Sie die Risiken folgender Fruchtfolgen:</a:t>
            </a:r>
          </a:p>
          <a:p>
            <a:pPr marL="971550" lvl="1" indent="-514350">
              <a:buFont typeface="+mj-lt"/>
              <a:buAutoNum type="alphaLcParenR"/>
              <a:defRPr/>
            </a:pPr>
            <a:r>
              <a:rPr lang="de-DE" dirty="0"/>
              <a:t>Silomais – WW </a:t>
            </a:r>
          </a:p>
          <a:p>
            <a:pPr marL="971550" lvl="1" indent="-514350">
              <a:buFont typeface="+mj-lt"/>
              <a:buAutoNum type="alphaLcParenR"/>
              <a:defRPr/>
            </a:pPr>
            <a:r>
              <a:rPr lang="de-DE" dirty="0"/>
              <a:t>Raps – WW – WG</a:t>
            </a:r>
            <a:endParaRPr dirty="0"/>
          </a:p>
          <a:p>
            <a:pPr marL="971550" lvl="1" indent="-514350">
              <a:buFont typeface="+mj-lt"/>
              <a:buAutoNum type="alphaLcParenR"/>
              <a:defRPr/>
            </a:pPr>
            <a:r>
              <a:rPr lang="de-DE" dirty="0"/>
              <a:t>Silomais – WW – WR – Soja – WW – SG</a:t>
            </a:r>
            <a:endParaRPr dirty="0"/>
          </a:p>
          <a:p>
            <a:pPr marL="971550" lvl="1" indent="-514350">
              <a:buFont typeface="+mj-lt"/>
              <a:buAutoNum type="alphaLcParenR"/>
              <a:defRPr/>
            </a:pPr>
            <a:r>
              <a:rPr lang="de-DE" dirty="0"/>
              <a:t>Kleegras – Kleegras – WW – Triticale – Ackerbohne – Dinkel – Hafer</a:t>
            </a:r>
            <a:endParaRPr dirty="0"/>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normAutofit fontScale="90000"/>
          </a:bodyPr>
          <a:lstStyle/>
          <a:p>
            <a:pPr>
              <a:defRPr/>
            </a:pPr>
            <a:r>
              <a:rPr lang="de-DE" u="sng"/>
              <a:t>Arbeitsauftrag A 1, Aufgabe 2:</a:t>
            </a:r>
            <a:r>
              <a:rPr lang="de-DE"/>
              <a:t> </a:t>
            </a:r>
            <a:br>
              <a:rPr lang="de-DE"/>
            </a:br>
            <a:r>
              <a:rPr lang="de-DE"/>
              <a:t>Risiko von Fruchtfolgen bewerten</a:t>
            </a:r>
          </a:p>
        </p:txBody>
      </p:sp>
      <p:sp>
        <p:nvSpPr>
          <p:cNvPr id="5" name="Inhaltsplatzhalter 2"/>
          <p:cNvSpPr>
            <a:spLocks noGrp="1"/>
          </p:cNvSpPr>
          <p:nvPr>
            <p:ph idx="1"/>
          </p:nvPr>
        </p:nvSpPr>
        <p:spPr bwMode="auto"/>
        <p:txBody>
          <a:bodyPr/>
          <a:lstStyle/>
          <a:p>
            <a:pPr>
              <a:defRPr/>
            </a:pPr>
            <a:r>
              <a:rPr lang="de-DE"/>
              <a:t>Bewerten Sie die Risiken folgender Fruchtfolgen:</a:t>
            </a:r>
          </a:p>
          <a:p>
            <a:pPr marL="971550" lvl="1" indent="-514350">
              <a:buFont typeface="+mj-lt"/>
              <a:buAutoNum type="alphaLcParenR"/>
              <a:defRPr/>
            </a:pPr>
            <a:r>
              <a:rPr lang="de-DE"/>
              <a:t>Silomais – WW </a:t>
            </a:r>
            <a:endParaRPr/>
          </a:p>
          <a:p>
            <a:pPr marL="914400" lvl="2" indent="0">
              <a:buNone/>
              <a:defRPr/>
            </a:pPr>
            <a:r>
              <a:rPr lang="de-DE"/>
              <a:t>nur 2 Kulturarten, Fusariumdruck, Verungrasung, Erosionsgefahr, Humuszehrung</a:t>
            </a:r>
          </a:p>
          <a:p>
            <a:pPr marL="971550" lvl="1" indent="-514350">
              <a:buFont typeface="+mj-lt"/>
              <a:buAutoNum type="alphaLcParenR"/>
              <a:defRPr/>
            </a:pPr>
            <a:r>
              <a:rPr lang="de-DE"/>
              <a:t>Raps – WW – WG </a:t>
            </a:r>
            <a:endParaRPr/>
          </a:p>
          <a:p>
            <a:pPr marL="914400" lvl="2" indent="0">
              <a:buNone/>
              <a:defRPr/>
            </a:pPr>
            <a:r>
              <a:rPr lang="de-DE"/>
              <a:t>3 Kulturarten, nur Winterungen, Raps steht zu eng (nur alle 4 Jahre) -&gt; Krankheits- und Schädlingsdruck</a:t>
            </a:r>
            <a:endParaRPr/>
          </a:p>
          <a:p>
            <a:pPr marL="971550" lvl="1" indent="-514350">
              <a:buFont typeface="+mj-lt"/>
              <a:buAutoNum type="alphaLcParenR"/>
              <a:defRPr/>
            </a:pPr>
            <a:r>
              <a:rPr lang="de-DE"/>
              <a:t>Silomais – WW – WR – Soja – WW – SG</a:t>
            </a:r>
            <a:endParaRPr/>
          </a:p>
          <a:p>
            <a:pPr marL="914400" lvl="2" indent="0">
              <a:buNone/>
              <a:defRPr/>
            </a:pPr>
            <a:r>
              <a:rPr lang="de-DE"/>
              <a:t>5 Kulturarten, (fast) Wechsel Sommerung/Winterung, Humuszehrung recht hoch, Soja -&gt; N-Fixierung</a:t>
            </a:r>
            <a:endParaRPr/>
          </a:p>
          <a:p>
            <a:pPr marL="971550" lvl="1" indent="-514350">
              <a:buFont typeface="+mj-lt"/>
              <a:buAutoNum type="alphaLcParenR"/>
              <a:defRPr/>
            </a:pPr>
            <a:r>
              <a:rPr lang="de-DE"/>
              <a:t>Kleegras – Kleegras – WW – Triticale – Ackerbohne – Dinkel – Hafer</a:t>
            </a:r>
            <a:endParaRPr/>
          </a:p>
          <a:p>
            <a:pPr marL="914400" lvl="2" indent="0">
              <a:buNone/>
              <a:defRPr/>
            </a:pPr>
            <a:r>
              <a:rPr lang="de-DE"/>
              <a:t>6 Kulturarten, (fast) Wechsel Sommerung/Winterung, Kleegras -&gt; Bodenruhe, Unkrautunterdrückung, N-Fixierung, Humuszufuhr; AB -&gt; N-Fixierung; Hafer = Gesundungsfrucht in Getreidefruchtfolgen</a:t>
            </a:r>
          </a:p>
          <a:p>
            <a:pPr marL="971550" lvl="1" indent="-514350">
              <a:buFont typeface="+mj-lt"/>
              <a:buAutoNum type="alphaLcParenR"/>
              <a:defRPr/>
            </a:pPr>
            <a:endParaRPr lang="de-DE"/>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normAutofit fontScale="90000"/>
          </a:bodyPr>
          <a:lstStyle/>
          <a:p>
            <a:pPr>
              <a:defRPr/>
            </a:pPr>
            <a:r>
              <a:rPr lang="de-DE" u="sng"/>
              <a:t>Arbeitsauftrag A 1, Aufgabe 2:</a:t>
            </a:r>
            <a:r>
              <a:rPr lang="de-DE"/>
              <a:t> </a:t>
            </a:r>
            <a:br>
              <a:rPr lang="de-DE"/>
            </a:br>
            <a:r>
              <a:rPr lang="de-DE"/>
              <a:t>Risiko von Fruchtfolgen bewerten</a:t>
            </a:r>
          </a:p>
        </p:txBody>
      </p:sp>
      <p:sp>
        <p:nvSpPr>
          <p:cNvPr id="5" name="Inhaltsplatzhalter 2"/>
          <p:cNvSpPr>
            <a:spLocks noGrp="1"/>
          </p:cNvSpPr>
          <p:nvPr>
            <p:ph idx="1"/>
          </p:nvPr>
        </p:nvSpPr>
        <p:spPr bwMode="auto"/>
        <p:txBody>
          <a:bodyPr/>
          <a:lstStyle/>
          <a:p>
            <a:pPr>
              <a:defRPr/>
            </a:pPr>
            <a:r>
              <a:rPr lang="de-DE"/>
              <a:t>Bewerten Sie die Risiken folgender Fruchtfolgen:</a:t>
            </a:r>
          </a:p>
          <a:p>
            <a:pPr marL="971550" lvl="1" indent="-514350">
              <a:buFont typeface="+mj-lt"/>
              <a:buAutoNum type="alphaLcParenR"/>
              <a:defRPr/>
            </a:pPr>
            <a:r>
              <a:rPr lang="de-DE"/>
              <a:t>Silomais – WW </a:t>
            </a:r>
          </a:p>
          <a:p>
            <a:pPr marL="971550" lvl="1" indent="-514350">
              <a:buFont typeface="+mj-lt"/>
              <a:buAutoNum type="alphaLcParenR"/>
              <a:defRPr/>
            </a:pPr>
            <a:r>
              <a:rPr lang="de-DE"/>
              <a:t>Raps – WW – WG</a:t>
            </a:r>
            <a:endParaRPr/>
          </a:p>
          <a:p>
            <a:pPr marL="971550" lvl="1" indent="-514350">
              <a:buFont typeface="+mj-lt"/>
              <a:buAutoNum type="alphaLcParenR"/>
              <a:defRPr/>
            </a:pPr>
            <a:r>
              <a:rPr lang="de-DE"/>
              <a:t>Silomais – WW – WR – Soja – WW – SG</a:t>
            </a:r>
            <a:endParaRPr/>
          </a:p>
          <a:p>
            <a:pPr marL="971550" lvl="1" indent="-514350">
              <a:buFont typeface="+mj-lt"/>
              <a:buAutoNum type="alphaLcParenR"/>
              <a:defRPr/>
            </a:pPr>
            <a:r>
              <a:rPr lang="de-DE"/>
              <a:t>Kleegras – Kleegras – WW – Triticale – Ackerbohne – Dinkel – Hafer</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Rechteckige Legende 4"/>
          <p:cNvSpPr/>
          <p:nvPr/>
        </p:nvSpPr>
        <p:spPr bwMode="auto">
          <a:xfrm>
            <a:off x="4823870" y="4303703"/>
            <a:ext cx="2491329" cy="1149844"/>
          </a:xfrm>
          <a:prstGeom prst="wedgeRectCallout">
            <a:avLst>
              <a:gd name="adj1" fmla="val -20613"/>
              <a:gd name="adj2" fmla="val 9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2400"/>
              <a:t>mögliche Anpassungen?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Multitalent Zwischenfrucht</a:t>
            </a:r>
          </a:p>
        </p:txBody>
      </p:sp>
      <p:sp>
        <p:nvSpPr>
          <p:cNvPr id="5" name="Inhaltsplatzhalter 3"/>
          <p:cNvSpPr>
            <a:spLocks noGrp="1"/>
          </p:cNvSpPr>
          <p:nvPr>
            <p:ph sz="half" idx="1"/>
          </p:nvPr>
        </p:nvSpPr>
        <p:spPr bwMode="auto">
          <a:xfrm>
            <a:off x="838200" y="1463040"/>
            <a:ext cx="6853518" cy="4713923"/>
          </a:xfrm>
        </p:spPr>
        <p:txBody>
          <a:bodyPr/>
          <a:lstStyle/>
          <a:p>
            <a:pPr marL="342900" indent="-342900">
              <a:defRPr/>
            </a:pPr>
            <a:r>
              <a:rPr lang="de-DE"/>
              <a:t>Nährstoffbindung</a:t>
            </a:r>
            <a:endParaRPr/>
          </a:p>
          <a:p>
            <a:pPr marL="342900" indent="-342900">
              <a:defRPr/>
            </a:pPr>
            <a:r>
              <a:rPr lang="de-DE"/>
              <a:t>Humusaufbau (Kohlenstoff-Speicherung)</a:t>
            </a:r>
            <a:endParaRPr/>
          </a:p>
          <a:p>
            <a:pPr marL="342900" indent="-342900">
              <a:defRPr/>
            </a:pPr>
            <a:r>
              <a:rPr lang="de-DE"/>
              <a:t>Erosionsschutz</a:t>
            </a:r>
            <a:endParaRPr/>
          </a:p>
          <a:p>
            <a:pPr marL="342900" indent="-342900">
              <a:defRPr/>
            </a:pPr>
            <a:r>
              <a:rPr lang="de-DE"/>
              <a:t>Unkrautunterdrückung</a:t>
            </a:r>
            <a:endParaRPr/>
          </a:p>
          <a:p>
            <a:pPr marL="342900" indent="-342900">
              <a:defRPr/>
            </a:pPr>
            <a:r>
              <a:rPr lang="de-DE"/>
              <a:t>Verbesserung der Bodenstruktur</a:t>
            </a:r>
            <a:endParaRPr/>
          </a:p>
          <a:p>
            <a:pPr marL="342900" indent="-342900">
              <a:defRPr/>
            </a:pPr>
            <a:r>
              <a:rPr lang="de-DE"/>
              <a:t>Förderung der Biodiversität</a:t>
            </a:r>
          </a:p>
        </p:txBody>
      </p:sp>
      <p:pic>
        <p:nvPicPr>
          <p:cNvPr id="6" name="Inhaltsplatzhalter 5"/>
          <p:cNvPicPr>
            <a:picLocks noGrp="1" noChangeAspect="1"/>
          </p:cNvPicPr>
          <p:nvPr>
            <p:ph sz="half" idx="2"/>
          </p:nvPr>
        </p:nvPicPr>
        <p:blipFill>
          <a:blip r:embed="rId3"/>
          <a:stretch/>
        </p:blipFill>
        <p:spPr bwMode="auto">
          <a:xfrm>
            <a:off x="8205160" y="1283653"/>
            <a:ext cx="3148640" cy="4204790"/>
          </a:xfrm>
          <a:prstGeom prst="rect">
            <a:avLst/>
          </a:prstGeom>
          <a:ln>
            <a:noFill/>
          </a:ln>
          <a:effectLst>
            <a:outerShdw blurRad="292100" dist="139700" dir="2700000" algn="tl" rotWithShape="0">
              <a:srgbClr val="333333">
                <a:alpha val="65000"/>
              </a:srgbClr>
            </a:outerShdw>
          </a:effectLst>
        </p:spPr>
      </p:pic>
      <p:sp>
        <p:nvSpPr>
          <p:cNvPr id="7" name="Textfeld 2"/>
          <p:cNvSpPr txBox="1"/>
          <p:nvPr/>
        </p:nvSpPr>
        <p:spPr bwMode="auto">
          <a:xfrm>
            <a:off x="9607193" y="5488443"/>
            <a:ext cx="2342507" cy="307777"/>
          </a:xfrm>
          <a:prstGeom prst="rect">
            <a:avLst/>
          </a:prstGeom>
          <a:noFill/>
        </p:spPr>
        <p:txBody>
          <a:bodyPr wrap="square" rtlCol="0">
            <a:spAutoFit/>
          </a:bodyPr>
          <a:lstStyle/>
          <a:p>
            <a:pPr>
              <a:defRPr/>
            </a:pPr>
            <a:r>
              <a:rPr lang="de-DE" sz="1400"/>
              <a:t>Foto: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normAutofit fontScale="90000"/>
          </a:bodyPr>
          <a:lstStyle/>
          <a:p>
            <a:pPr>
              <a:defRPr/>
            </a:pPr>
            <a:r>
              <a:rPr lang="de-DE" u="sng"/>
              <a:t>Arbeitsauftrag A 1, Aufgabe 3:</a:t>
            </a:r>
            <a:r>
              <a:rPr lang="de-DE"/>
              <a:t> </a:t>
            </a:r>
            <a:br>
              <a:rPr lang="de-DE"/>
            </a:br>
            <a:r>
              <a:rPr lang="de-DE"/>
              <a:t>Integration von Zwischenfrüchten</a:t>
            </a:r>
          </a:p>
        </p:txBody>
      </p:sp>
      <p:sp>
        <p:nvSpPr>
          <p:cNvPr id="5" name="Inhaltsplatzhalter 2"/>
          <p:cNvSpPr>
            <a:spLocks noGrp="1"/>
          </p:cNvSpPr>
          <p:nvPr>
            <p:ph idx="1"/>
          </p:nvPr>
        </p:nvSpPr>
        <p:spPr bwMode="auto"/>
        <p:txBody>
          <a:bodyPr/>
          <a:lstStyle/>
          <a:p>
            <a:pPr marL="514350" indent="-514350">
              <a:buFont typeface="+mj-lt"/>
              <a:buAutoNum type="alphaLcParenR"/>
              <a:defRPr/>
            </a:pPr>
            <a:r>
              <a:rPr lang="de-DE"/>
              <a:t>Silomais – WW</a:t>
            </a:r>
            <a:endParaRPr/>
          </a:p>
          <a:p>
            <a:pPr marL="514350" indent="-514350">
              <a:buFont typeface="+mj-lt"/>
              <a:buAutoNum type="alphaLcParenR"/>
              <a:defRPr/>
            </a:pPr>
            <a:endParaRPr lang="de-DE"/>
          </a:p>
          <a:p>
            <a:pPr marL="514350" indent="-514350">
              <a:buFont typeface="+mj-lt"/>
              <a:buAutoNum type="alphaLcParenR"/>
              <a:defRPr/>
            </a:pPr>
            <a:r>
              <a:rPr lang="de-DE"/>
              <a:t>Raps – WW – WG</a:t>
            </a:r>
            <a:endParaRPr/>
          </a:p>
          <a:p>
            <a:pPr marL="514350" indent="-514350">
              <a:buFont typeface="+mj-lt"/>
              <a:buAutoNum type="alphaLcParenR"/>
              <a:defRPr/>
            </a:pPr>
            <a:endParaRPr lang="de-DE"/>
          </a:p>
          <a:p>
            <a:pPr marL="514350" indent="-514350">
              <a:buFont typeface="+mj-lt"/>
              <a:buAutoNum type="alphaLcParenR"/>
              <a:defRPr/>
            </a:pPr>
            <a:r>
              <a:rPr lang="de-DE"/>
              <a:t>Silomais – WW – WR – Soja – WW – SG</a:t>
            </a:r>
            <a:endParaRPr/>
          </a:p>
          <a:p>
            <a:pPr marL="514350" indent="-514350">
              <a:buFont typeface="+mj-lt"/>
              <a:buAutoNum type="alphaLcParenR"/>
              <a:defRPr/>
            </a:pPr>
            <a:endParaRPr lang="de-DE"/>
          </a:p>
          <a:p>
            <a:pPr marL="514350" indent="-514350">
              <a:buFont typeface="+mj-lt"/>
              <a:buAutoNum type="alphaLcParenR"/>
              <a:defRPr/>
            </a:pPr>
            <a:r>
              <a:rPr lang="de-DE"/>
              <a:t>Kleegras – Kleegras – WW – Triticale – Ackerbohne – Dinkel – Hafer</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solidFill>
                  <a:srgbClr val="6C9842"/>
                </a:solidFill>
                <a:cs typeface="Arial"/>
              </a:rPr>
              <a:t>Nicht nur auf </a:t>
            </a:r>
            <a:r>
              <a:rPr lang="de-DE" u="sng">
                <a:solidFill>
                  <a:srgbClr val="6C9842"/>
                </a:solidFill>
                <a:cs typeface="Arial"/>
              </a:rPr>
              <a:t>ein</a:t>
            </a:r>
            <a:r>
              <a:rPr lang="de-DE">
                <a:solidFill>
                  <a:srgbClr val="6C9842"/>
                </a:solidFill>
                <a:cs typeface="Arial"/>
              </a:rPr>
              <a:t> Pferd setzen!</a:t>
            </a:r>
            <a:endParaRPr lang="de-DE">
              <a:solidFill>
                <a:srgbClr val="6C9842"/>
              </a:solidFill>
            </a:endParaRPr>
          </a:p>
        </p:txBody>
      </p:sp>
      <p:cxnSp>
        <p:nvCxnSpPr>
          <p:cNvPr id="5" name="Gerader Verbinder 8"/>
          <p:cNvCxnSpPr>
            <a:cxnSpLocks/>
          </p:cNvCxnSpPr>
          <p:nvPr/>
        </p:nvCxnSpPr>
        <p:spPr bwMode="auto">
          <a:xfrm flipV="1">
            <a:off x="9379132" y="3503920"/>
            <a:ext cx="1762717" cy="2674043"/>
          </a:xfrm>
          <a:prstGeom prst="line">
            <a:avLst/>
          </a:prstGeom>
          <a:ln w="38100"/>
        </p:spPr>
        <p:style>
          <a:lnRef idx="3">
            <a:schemeClr val="accent6"/>
          </a:lnRef>
          <a:fillRef idx="0">
            <a:schemeClr val="accent6"/>
          </a:fillRef>
          <a:effectRef idx="2">
            <a:schemeClr val="accent6"/>
          </a:effectRef>
          <a:fontRef idx="minor">
            <a:schemeClr val="tx1"/>
          </a:fontRef>
        </p:style>
      </p:cxnSp>
      <p:sp>
        <p:nvSpPr>
          <p:cNvPr id="6" name="Rechteckige Legende 9"/>
          <p:cNvSpPr/>
          <p:nvPr/>
        </p:nvSpPr>
        <p:spPr bwMode="auto">
          <a:xfrm>
            <a:off x="4527604" y="1649157"/>
            <a:ext cx="1966640" cy="744629"/>
          </a:xfrm>
          <a:prstGeom prst="wedgeRectCallout">
            <a:avLst>
              <a:gd name="adj1" fmla="val -77653"/>
              <a:gd name="adj2" fmla="val -1139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2400">
                <a:solidFill>
                  <a:schemeClr val="tx1"/>
                </a:solidFill>
                <a:latin typeface="+mj-lt"/>
                <a:cs typeface="Arial"/>
              </a:rPr>
              <a:t>Warum?</a:t>
            </a:r>
            <a:endParaRPr/>
          </a:p>
        </p:txBody>
      </p:sp>
      <p:grpSp>
        <p:nvGrpSpPr>
          <p:cNvPr id="7" name="Gruppieren 5"/>
          <p:cNvGrpSpPr/>
          <p:nvPr/>
        </p:nvGrpSpPr>
        <p:grpSpPr bwMode="auto">
          <a:xfrm>
            <a:off x="7914997" y="4578802"/>
            <a:ext cx="1934535" cy="1304505"/>
            <a:chOff x="0" y="0"/>
            <a:chExt cx="1934535" cy="1304505"/>
          </a:xfrm>
        </p:grpSpPr>
        <p:pic>
          <p:nvPicPr>
            <p:cNvPr id="8" name="Grafik 37"/>
            <p:cNvPicPr>
              <a:picLocks noChangeAspect="1"/>
            </p:cNvPicPr>
            <p:nvPr/>
          </p:nvPicPr>
          <p:blipFill>
            <a:blip r:embed="rId3"/>
            <a:stretch/>
          </p:blipFill>
          <p:spPr bwMode="auto">
            <a:xfrm>
              <a:off x="0" y="0"/>
              <a:ext cx="1934535" cy="1304505"/>
            </a:xfrm>
            <a:prstGeom prst="rect">
              <a:avLst/>
            </a:prstGeom>
          </p:spPr>
        </p:pic>
        <p:sp>
          <p:nvSpPr>
            <p:cNvPr id="9" name="Textfeld 2"/>
            <p:cNvSpPr txBox="1"/>
            <p:nvPr/>
          </p:nvSpPr>
          <p:spPr bwMode="auto">
            <a:xfrm>
              <a:off x="731537" y="467583"/>
              <a:ext cx="863973" cy="338553"/>
            </a:xfrm>
            <a:prstGeom prst="rect">
              <a:avLst/>
            </a:prstGeom>
            <a:noFill/>
          </p:spPr>
          <p:txBody>
            <a:bodyPr wrap="square" rtlCol="0">
              <a:noAutofit/>
            </a:bodyPr>
            <a:lstStyle/>
            <a:p>
              <a:pPr algn="ctr">
                <a:defRPr/>
              </a:pPr>
              <a:r>
                <a:rPr lang="de-DE" sz="1600">
                  <a:solidFill>
                    <a:schemeClr val="bg1"/>
                  </a:solidFill>
                </a:rPr>
                <a:t>Gerste</a:t>
              </a:r>
            </a:p>
          </p:txBody>
        </p:sp>
      </p:grpSp>
      <p:grpSp>
        <p:nvGrpSpPr>
          <p:cNvPr id="10" name="Gruppieren 4"/>
          <p:cNvGrpSpPr/>
          <p:nvPr/>
        </p:nvGrpSpPr>
        <p:grpSpPr bwMode="auto">
          <a:xfrm>
            <a:off x="5885638" y="3885241"/>
            <a:ext cx="1937383" cy="1304505"/>
            <a:chOff x="5880321" y="4578802"/>
            <a:chExt cx="1937383" cy="1304505"/>
          </a:xfrm>
        </p:grpSpPr>
        <p:pic>
          <p:nvPicPr>
            <p:cNvPr id="11" name="Grafik 36"/>
            <p:cNvPicPr>
              <a:picLocks noChangeAspect="1"/>
            </p:cNvPicPr>
            <p:nvPr/>
          </p:nvPicPr>
          <p:blipFill>
            <a:blip r:embed="rId3"/>
            <a:stretch/>
          </p:blipFill>
          <p:spPr bwMode="auto">
            <a:xfrm>
              <a:off x="5880321" y="4578802"/>
              <a:ext cx="1937383" cy="1304505"/>
            </a:xfrm>
            <a:prstGeom prst="rect">
              <a:avLst/>
            </a:prstGeom>
          </p:spPr>
        </p:pic>
        <p:sp>
          <p:nvSpPr>
            <p:cNvPr id="12" name="Textfeld 10"/>
            <p:cNvSpPr txBox="1"/>
            <p:nvPr/>
          </p:nvSpPr>
          <p:spPr bwMode="auto">
            <a:xfrm>
              <a:off x="6607618" y="5041210"/>
              <a:ext cx="731520" cy="338554"/>
            </a:xfrm>
            <a:prstGeom prst="rect">
              <a:avLst/>
            </a:prstGeom>
            <a:noFill/>
          </p:spPr>
          <p:txBody>
            <a:bodyPr wrap="square" rtlCol="0">
              <a:spAutoFit/>
            </a:bodyPr>
            <a:lstStyle/>
            <a:p>
              <a:pPr algn="ctr">
                <a:defRPr/>
              </a:pPr>
              <a:r>
                <a:rPr lang="de-DE" sz="1600">
                  <a:solidFill>
                    <a:schemeClr val="bg1"/>
                  </a:solidFill>
                </a:rPr>
                <a:t>Soja</a:t>
              </a:r>
            </a:p>
          </p:txBody>
        </p:sp>
      </p:grpSp>
      <p:grpSp>
        <p:nvGrpSpPr>
          <p:cNvPr id="13" name="Gruppieren 3"/>
          <p:cNvGrpSpPr/>
          <p:nvPr/>
        </p:nvGrpSpPr>
        <p:grpSpPr bwMode="auto">
          <a:xfrm>
            <a:off x="86930" y="3601668"/>
            <a:ext cx="1937383" cy="1304505"/>
            <a:chOff x="3845644" y="4578801"/>
            <a:chExt cx="1937383" cy="1304505"/>
          </a:xfrm>
        </p:grpSpPr>
        <p:pic>
          <p:nvPicPr>
            <p:cNvPr id="14" name="Grafik 35"/>
            <p:cNvPicPr>
              <a:picLocks noChangeAspect="1"/>
            </p:cNvPicPr>
            <p:nvPr/>
          </p:nvPicPr>
          <p:blipFill>
            <a:blip r:embed="rId3"/>
            <a:stretch/>
          </p:blipFill>
          <p:spPr bwMode="auto">
            <a:xfrm>
              <a:off x="3845644" y="4578801"/>
              <a:ext cx="1937383" cy="1304505"/>
            </a:xfrm>
            <a:prstGeom prst="rect">
              <a:avLst/>
            </a:prstGeom>
          </p:spPr>
        </p:pic>
        <p:sp>
          <p:nvSpPr>
            <p:cNvPr id="15" name="Textfeld 11"/>
            <p:cNvSpPr txBox="1"/>
            <p:nvPr/>
          </p:nvSpPr>
          <p:spPr bwMode="auto">
            <a:xfrm>
              <a:off x="4453468" y="5041210"/>
              <a:ext cx="915624" cy="338554"/>
            </a:xfrm>
            <a:prstGeom prst="rect">
              <a:avLst/>
            </a:prstGeom>
            <a:noFill/>
          </p:spPr>
          <p:txBody>
            <a:bodyPr wrap="square" rtlCol="0">
              <a:spAutoFit/>
            </a:bodyPr>
            <a:lstStyle/>
            <a:p>
              <a:pPr algn="ctr">
                <a:defRPr/>
              </a:pPr>
              <a:r>
                <a:rPr lang="de-DE" sz="1600">
                  <a:solidFill>
                    <a:schemeClr val="bg1"/>
                  </a:solidFill>
                </a:rPr>
                <a:t>Mais</a:t>
              </a:r>
            </a:p>
          </p:txBody>
        </p:sp>
      </p:grpSp>
      <p:grpSp>
        <p:nvGrpSpPr>
          <p:cNvPr id="16" name="Gruppieren 7"/>
          <p:cNvGrpSpPr/>
          <p:nvPr/>
        </p:nvGrpSpPr>
        <p:grpSpPr bwMode="auto">
          <a:xfrm>
            <a:off x="2050454" y="4253920"/>
            <a:ext cx="1937383" cy="1304505"/>
            <a:chOff x="1810967" y="4578801"/>
            <a:chExt cx="1937383" cy="1304505"/>
          </a:xfrm>
        </p:grpSpPr>
        <p:pic>
          <p:nvPicPr>
            <p:cNvPr id="17" name="Grafik 6"/>
            <p:cNvPicPr>
              <a:picLocks noChangeAspect="1"/>
            </p:cNvPicPr>
            <p:nvPr/>
          </p:nvPicPr>
          <p:blipFill>
            <a:blip r:embed="rId3"/>
            <a:stretch/>
          </p:blipFill>
          <p:spPr bwMode="auto">
            <a:xfrm>
              <a:off x="1810967" y="4578801"/>
              <a:ext cx="1937383" cy="1304505"/>
            </a:xfrm>
            <a:prstGeom prst="rect">
              <a:avLst/>
            </a:prstGeom>
          </p:spPr>
        </p:pic>
        <p:sp>
          <p:nvSpPr>
            <p:cNvPr id="18" name="Textfeld 12"/>
            <p:cNvSpPr txBox="1"/>
            <p:nvPr/>
          </p:nvSpPr>
          <p:spPr bwMode="auto">
            <a:xfrm>
              <a:off x="2463922" y="5041210"/>
              <a:ext cx="856235" cy="338554"/>
            </a:xfrm>
            <a:prstGeom prst="rect">
              <a:avLst/>
            </a:prstGeom>
            <a:noFill/>
          </p:spPr>
          <p:txBody>
            <a:bodyPr wrap="square" rtlCol="0">
              <a:spAutoFit/>
            </a:bodyPr>
            <a:lstStyle/>
            <a:p>
              <a:pPr algn="ctr">
                <a:defRPr/>
              </a:pPr>
              <a:r>
                <a:rPr lang="de-DE" sz="1600">
                  <a:solidFill>
                    <a:schemeClr val="bg1"/>
                  </a:solidFill>
                </a:rPr>
                <a:t>Weizen</a:t>
              </a:r>
            </a:p>
          </p:txBody>
        </p:sp>
      </p:grpSp>
      <p:grpSp>
        <p:nvGrpSpPr>
          <p:cNvPr id="19" name="Gruppieren 14"/>
          <p:cNvGrpSpPr/>
          <p:nvPr/>
        </p:nvGrpSpPr>
        <p:grpSpPr bwMode="auto">
          <a:xfrm>
            <a:off x="4443697" y="4796668"/>
            <a:ext cx="1937383" cy="1304505"/>
            <a:chOff x="-229027" y="4578801"/>
            <a:chExt cx="1937383" cy="1304505"/>
          </a:xfrm>
        </p:grpSpPr>
        <p:pic>
          <p:nvPicPr>
            <p:cNvPr id="20" name="Grafik 38"/>
            <p:cNvPicPr>
              <a:picLocks noChangeAspect="1"/>
            </p:cNvPicPr>
            <p:nvPr/>
          </p:nvPicPr>
          <p:blipFill>
            <a:blip r:embed="rId3"/>
            <a:stretch/>
          </p:blipFill>
          <p:spPr bwMode="auto">
            <a:xfrm>
              <a:off x="-229027" y="4578801"/>
              <a:ext cx="1937383" cy="1304505"/>
            </a:xfrm>
            <a:prstGeom prst="rect">
              <a:avLst/>
            </a:prstGeom>
          </p:spPr>
        </p:pic>
        <p:sp>
          <p:nvSpPr>
            <p:cNvPr id="21" name="Textfeld 13"/>
            <p:cNvSpPr txBox="1"/>
            <p:nvPr/>
          </p:nvSpPr>
          <p:spPr bwMode="auto">
            <a:xfrm>
              <a:off x="472440" y="5041210"/>
              <a:ext cx="731520" cy="338554"/>
            </a:xfrm>
            <a:prstGeom prst="rect">
              <a:avLst/>
            </a:prstGeom>
            <a:noFill/>
          </p:spPr>
          <p:txBody>
            <a:bodyPr wrap="square" rtlCol="0">
              <a:spAutoFit/>
            </a:bodyPr>
            <a:lstStyle/>
            <a:p>
              <a:pPr algn="ctr">
                <a:defRPr/>
              </a:pPr>
              <a:r>
                <a:rPr lang="de-DE" sz="1600">
                  <a:solidFill>
                    <a:schemeClr val="bg1"/>
                  </a:solidFill>
                </a:rPr>
                <a:t>Raps</a:t>
              </a:r>
            </a:p>
          </p:txBody>
        </p:sp>
      </p:grpSp>
      <p:pic>
        <p:nvPicPr>
          <p:cNvPr id="2" name="Grafik 1"/>
          <p:cNvPicPr>
            <a:picLocks noChangeAspect="1"/>
          </p:cNvPicPr>
          <p:nvPr/>
        </p:nvPicPr>
        <p:blipFill>
          <a:blip r:embed="rId4"/>
          <a:stretch>
            <a:fillRect/>
          </a:stretch>
        </p:blipFill>
        <p:spPr>
          <a:xfrm>
            <a:off x="9438185" y="1687229"/>
            <a:ext cx="1715943" cy="1763117"/>
          </a:xfrm>
          <a:prstGeom prst="rect">
            <a:avLst/>
          </a:prstGeom>
        </p:spPr>
      </p:pic>
      <p:sp>
        <p:nvSpPr>
          <p:cNvPr id="22" name="Rechteck 21">
            <a:extLst>
              <a:ext uri="{FF2B5EF4-FFF2-40B4-BE49-F238E27FC236}">
                <a16:creationId xmlns:a16="http://schemas.microsoft.com/office/drawing/2014/main" id="{B9C95BEB-CAA9-49C1-8CA5-FD82F45911C2}"/>
              </a:ext>
            </a:extLst>
          </p:cNvPr>
          <p:cNvSpPr/>
          <p:nvPr/>
        </p:nvSpPr>
        <p:spPr>
          <a:xfrm>
            <a:off x="1343472" y="6308209"/>
            <a:ext cx="1215397" cy="261610"/>
          </a:xfrm>
          <a:prstGeom prst="rect">
            <a:avLst/>
          </a:prstGeom>
        </p:spPr>
        <p:txBody>
          <a:bodyPr wrap="none">
            <a:spAutoFit/>
          </a:bodyPr>
          <a:lstStyle/>
          <a:p>
            <a:r>
              <a:rPr lang="de-DE" sz="1100" dirty="0"/>
              <a:t>Pferde, cliparts.co</a:t>
            </a:r>
          </a:p>
        </p:txBody>
      </p:sp>
      <p:sp>
        <p:nvSpPr>
          <p:cNvPr id="23" name="Rechteck 22">
            <a:extLst>
              <a:ext uri="{FF2B5EF4-FFF2-40B4-BE49-F238E27FC236}">
                <a16:creationId xmlns:a16="http://schemas.microsoft.com/office/drawing/2014/main" id="{E0C9F78A-D916-4632-8B84-7FD075D847FA}"/>
              </a:ext>
            </a:extLst>
          </p:cNvPr>
          <p:cNvSpPr/>
          <p:nvPr/>
        </p:nvSpPr>
        <p:spPr>
          <a:xfrm>
            <a:off x="1343472" y="6525344"/>
            <a:ext cx="1770036" cy="261610"/>
          </a:xfrm>
          <a:prstGeom prst="rect">
            <a:avLst/>
          </a:prstGeom>
        </p:spPr>
        <p:txBody>
          <a:bodyPr wrap="none">
            <a:spAutoFit/>
          </a:bodyPr>
          <a:lstStyle/>
          <a:p>
            <a:r>
              <a:rPr lang="de-DE" sz="1100" dirty="0"/>
              <a:t>Fahne, gofreedownload.net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normAutofit fontScale="90000"/>
          </a:bodyPr>
          <a:lstStyle/>
          <a:p>
            <a:pPr>
              <a:defRPr/>
            </a:pPr>
            <a:r>
              <a:rPr lang="de-DE" u="sng"/>
              <a:t>Arbeitsauftrag A 1, Aufgabe 3:</a:t>
            </a:r>
            <a:r>
              <a:rPr lang="de-DE"/>
              <a:t> </a:t>
            </a:r>
            <a:br>
              <a:rPr lang="de-DE"/>
            </a:br>
            <a:r>
              <a:rPr lang="de-DE"/>
              <a:t>Integration von Zwischenfrüchten</a:t>
            </a:r>
            <a:endParaRPr/>
          </a:p>
        </p:txBody>
      </p:sp>
      <p:sp>
        <p:nvSpPr>
          <p:cNvPr id="5" name="Inhaltsplatzhalter 2"/>
          <p:cNvSpPr>
            <a:spLocks noGrp="1"/>
          </p:cNvSpPr>
          <p:nvPr>
            <p:ph idx="1"/>
          </p:nvPr>
        </p:nvSpPr>
        <p:spPr bwMode="auto"/>
        <p:txBody>
          <a:bodyPr/>
          <a:lstStyle/>
          <a:p>
            <a:pPr marL="514350" indent="-514350">
              <a:buFont typeface="+mj-lt"/>
              <a:buAutoNum type="alphaLcParenR"/>
              <a:defRPr/>
            </a:pPr>
            <a:r>
              <a:rPr lang="de-DE" dirty="0"/>
              <a:t>Silomais – WW</a:t>
            </a:r>
            <a:endParaRPr dirty="0"/>
          </a:p>
          <a:p>
            <a:pPr marL="514350" indent="-514350">
              <a:buFont typeface="+mj-lt"/>
              <a:buAutoNum type="alphaLcParenR"/>
              <a:defRPr/>
            </a:pPr>
            <a:endParaRPr lang="de-DE" dirty="0"/>
          </a:p>
          <a:p>
            <a:pPr marL="514350" indent="-514350">
              <a:buFont typeface="+mj-lt"/>
              <a:buAutoNum type="alphaLcParenR"/>
              <a:defRPr/>
            </a:pPr>
            <a:r>
              <a:rPr lang="de-DE" dirty="0"/>
              <a:t>Raps – WW – WG</a:t>
            </a:r>
            <a:endParaRPr dirty="0"/>
          </a:p>
          <a:p>
            <a:pPr marL="514350" indent="-514350">
              <a:buFont typeface="+mj-lt"/>
              <a:buAutoNum type="alphaLcParenR"/>
              <a:defRPr/>
            </a:pPr>
            <a:endParaRPr lang="de-DE" dirty="0"/>
          </a:p>
          <a:p>
            <a:pPr marL="514350" indent="-514350">
              <a:buFont typeface="+mj-lt"/>
              <a:buAutoNum type="alphaLcParenR"/>
              <a:defRPr/>
            </a:pPr>
            <a:r>
              <a:rPr lang="de-DE" dirty="0"/>
              <a:t>Silomais – WW – WR – Soja – WW – SG</a:t>
            </a:r>
            <a:endParaRPr dirty="0"/>
          </a:p>
          <a:p>
            <a:pPr marL="514350" indent="-514350">
              <a:buFont typeface="+mj-lt"/>
              <a:buAutoNum type="alphaLcParenR"/>
              <a:defRPr/>
            </a:pPr>
            <a:endParaRPr lang="de-DE" dirty="0"/>
          </a:p>
          <a:p>
            <a:pPr marL="514350" indent="-514350">
              <a:buFont typeface="+mj-lt"/>
              <a:buAutoNum type="alphaLcParenR"/>
              <a:defRPr/>
            </a:pPr>
            <a:r>
              <a:rPr lang="de-DE" dirty="0"/>
              <a:t>Kleegras – Kleegras – WW – Triticale – Ackerbohne – Dinkel – Hafer</a:t>
            </a:r>
            <a:endParaRPr dirty="0"/>
          </a:p>
          <a:p>
            <a:pPr marL="0" indent="0">
              <a:buNone/>
              <a:defRPr/>
            </a:pPr>
            <a:endParaRPr lang="de-DE" dirty="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Pfeil nach oben 4"/>
          <p:cNvSpPr/>
          <p:nvPr/>
        </p:nvSpPr>
        <p:spPr bwMode="auto">
          <a:xfrm>
            <a:off x="1247502" y="185492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 name="Pfeil nach oben 5"/>
          <p:cNvSpPr/>
          <p:nvPr/>
        </p:nvSpPr>
        <p:spPr bwMode="auto">
          <a:xfrm>
            <a:off x="1247502" y="392756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 name="Pfeil nach oben 6"/>
          <p:cNvSpPr/>
          <p:nvPr/>
        </p:nvSpPr>
        <p:spPr bwMode="auto">
          <a:xfrm>
            <a:off x="4476210" y="392756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0" name="Pfeil nach oben 7"/>
          <p:cNvSpPr/>
          <p:nvPr/>
        </p:nvSpPr>
        <p:spPr bwMode="auto">
          <a:xfrm>
            <a:off x="6383383" y="3933007"/>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 name="Pfeil nach oben 8"/>
          <p:cNvSpPr/>
          <p:nvPr/>
        </p:nvSpPr>
        <p:spPr bwMode="auto">
          <a:xfrm>
            <a:off x="6657703" y="497912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Pfeil nach oben 9"/>
          <p:cNvSpPr/>
          <p:nvPr/>
        </p:nvSpPr>
        <p:spPr bwMode="auto">
          <a:xfrm>
            <a:off x="9988731" y="4978036"/>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zieren 10"/>
          <p:cNvSpPr/>
          <p:nvPr/>
        </p:nvSpPr>
        <p:spPr bwMode="auto">
          <a:xfrm>
            <a:off x="4476210" y="2404654"/>
            <a:ext cx="515983" cy="581297"/>
          </a:xfrm>
          <a:prstGeom prst="mathMultiply">
            <a:avLst>
              <a:gd name="adj1" fmla="val 2352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Legende mit Pfeil nach oben 11"/>
          <p:cNvSpPr/>
          <p:nvPr/>
        </p:nvSpPr>
        <p:spPr bwMode="auto">
          <a:xfrm>
            <a:off x="646613" y="5008515"/>
            <a:ext cx="1443444" cy="1248594"/>
          </a:xfrm>
          <a:prstGeom prst="upArrowCallout">
            <a:avLst>
              <a:gd name="adj1" fmla="val 25000"/>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solidFill>
                  <a:schemeClr val="tx1"/>
                </a:solidFill>
              </a:rPr>
              <a:t>evtl. als Untersaat in Hafer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Klimaschutz durch Zwischenfrüchte</a:t>
            </a:r>
          </a:p>
        </p:txBody>
      </p:sp>
      <p:sp>
        <p:nvSpPr>
          <p:cNvPr id="5" name="Inhaltsplatzhalter 4"/>
          <p:cNvSpPr>
            <a:spLocks noGrp="1"/>
          </p:cNvSpPr>
          <p:nvPr>
            <p:ph idx="1"/>
          </p:nvPr>
        </p:nvSpPr>
        <p:spPr bwMode="auto"/>
        <p:txBody>
          <a:bodyPr/>
          <a:lstStyle/>
          <a:p>
            <a:pPr>
              <a:buFont typeface="Wingdings"/>
              <a:buChar char="§"/>
              <a:defRPr/>
            </a:pPr>
            <a:r>
              <a:rPr lang="de-DE"/>
              <a:t>Pro Hektar Zwischenfruchtanbau werden im Boden etwa 320 kg </a:t>
            </a:r>
            <a:r>
              <a:rPr lang="de-DE" b="1"/>
              <a:t>Kohlenstoff</a:t>
            </a:r>
            <a:r>
              <a:rPr lang="de-DE"/>
              <a:t> im Jahr gespeichert. </a:t>
            </a:r>
            <a:endParaRPr/>
          </a:p>
          <a:p>
            <a:pPr>
              <a:buFont typeface="Wingdings"/>
              <a:buChar char="§"/>
              <a:defRPr/>
            </a:pPr>
            <a:r>
              <a:rPr lang="de-DE"/>
              <a:t>Dies entspricht mehr als einer halben Tonne </a:t>
            </a:r>
            <a:r>
              <a:rPr lang="de-DE" b="1"/>
              <a:t>CO</a:t>
            </a:r>
            <a:r>
              <a:rPr lang="de-DE" b="1" baseline="-25000"/>
              <a:t>2</a:t>
            </a:r>
            <a:r>
              <a:rPr lang="de-DE"/>
              <a:t>. </a:t>
            </a:r>
          </a:p>
          <a:p>
            <a:pPr>
              <a:buFont typeface="Wingdings"/>
              <a:buChar char="§"/>
              <a:defRPr/>
            </a:pPr>
            <a:endParaRPr lang="de-DE"/>
          </a:p>
          <a:p>
            <a:pPr>
              <a:buFont typeface="Wingdings"/>
              <a:buChar char="§"/>
              <a:defRPr/>
            </a:pPr>
            <a:r>
              <a:rPr lang="de-DE"/>
              <a:t>Die Stickstoffaufnahme durch die Zwischenfrucht verringert zudem die Gefahr der </a:t>
            </a:r>
            <a:r>
              <a:rPr lang="de-DE" b="1"/>
              <a:t>Nitratauswaschung</a:t>
            </a:r>
            <a:r>
              <a:rPr lang="de-DE"/>
              <a:t> und erhöhter </a:t>
            </a:r>
            <a:r>
              <a:rPr lang="de-DE" b="1"/>
              <a:t>Lachgasemissionen</a:t>
            </a:r>
            <a:r>
              <a:rPr lang="de-DE"/>
              <a:t> über den Winter.</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Humusaufbau</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pic>
        <p:nvPicPr>
          <p:cNvPr id="6" name="Inhaltsplatzhalter 4"/>
          <p:cNvPicPr>
            <a:picLocks noGrp="1" noChangeAspect="1"/>
          </p:cNvPicPr>
          <p:nvPr>
            <p:ph idx="1"/>
          </p:nvPr>
        </p:nvPicPr>
        <p:blipFill>
          <a:blip r:embed="rId3"/>
          <a:stretch/>
        </p:blipFill>
        <p:spPr bwMode="auto">
          <a:xfrm>
            <a:off x="1418134" y="1098549"/>
            <a:ext cx="8477751" cy="5257801"/>
          </a:xfrm>
          <a:prstGeom prst="rect">
            <a:avLst/>
          </a:prstGeom>
          <a:ln>
            <a:solidFill>
              <a:schemeClr val="bg1">
                <a:lumMod val="85000"/>
              </a:schemeClr>
            </a:solidFill>
          </a:ln>
        </p:spPr>
      </p:pic>
      <p:sp>
        <p:nvSpPr>
          <p:cNvPr id="7" name="Rechteck 2"/>
          <p:cNvSpPr/>
          <p:nvPr/>
        </p:nvSpPr>
        <p:spPr bwMode="auto">
          <a:xfrm>
            <a:off x="5314950" y="6125518"/>
            <a:ext cx="4857160" cy="230832"/>
          </a:xfrm>
          <a:prstGeom prst="rect">
            <a:avLst/>
          </a:prstGeom>
        </p:spPr>
        <p:txBody>
          <a:bodyPr wrap="square">
            <a:spAutoFit/>
          </a:bodyPr>
          <a:lstStyle/>
          <a:p>
            <a:pPr>
              <a:defRPr/>
            </a:pPr>
            <a:r>
              <a:rPr lang="de-DE" sz="900" dirty="0"/>
              <a:t>Kutschera, L. (1960): Wurzelatlas mitteleuropäischer Ackerunkräuter und Kulturpflanzen</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Humusaufbau</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sp>
        <p:nvSpPr>
          <p:cNvPr id="6" name="Inhaltsplatzhalter 4"/>
          <p:cNvSpPr txBox="1">
            <a:spLocks noGrp="1"/>
          </p:cNvSpPr>
          <p:nvPr>
            <p:ph idx="1"/>
          </p:nvPr>
        </p:nvSpPr>
        <p:spPr bwMode="auto">
          <a:xfrm>
            <a:off x="838200" y="1463040"/>
            <a:ext cx="10515600" cy="2287806"/>
          </a:xfrm>
          <a:prstGeom prst="rect">
            <a:avLst/>
          </a:prstGeom>
          <a:noFill/>
        </p:spPr>
        <p:txBody>
          <a:bodyPr wrap="square" rtlCol="0">
            <a:spAutoFit/>
          </a:bodyPr>
          <a:lstStyle/>
          <a:p>
            <a:pPr>
              <a:defRPr/>
            </a:pPr>
            <a:r>
              <a:rPr lang="de-DE"/>
              <a:t>regelmäßiger Anbau von Zwischenfrüchten oder Untersaaten fördert den Humusaufbau im Boden</a:t>
            </a:r>
          </a:p>
          <a:p>
            <a:pPr>
              <a:defRPr/>
            </a:pPr>
            <a:r>
              <a:rPr lang="de-DE"/>
              <a:t>Nährhumus vs. Dauerhumus</a:t>
            </a:r>
          </a:p>
          <a:p>
            <a:pPr>
              <a:defRPr/>
            </a:pPr>
            <a:r>
              <a:rPr lang="de-DE"/>
              <a:t>pro Hektar und Jahr können bis zu 300 kg Kohlenstoff im Boden angereichert werden </a:t>
            </a:r>
            <a:endParaRPr/>
          </a:p>
        </p:txBody>
      </p:sp>
      <p:pic>
        <p:nvPicPr>
          <p:cNvPr id="7" name="Picture 2" descr="https://www.dsv-saaten.de/export/sites/dsv-saaten.de/extras/bilder/zwischenfruechte/terralife/wurzelgrafik.jpg"/>
          <p:cNvPicPr>
            <a:picLocks noChangeAspect="1" noChangeArrowheads="1"/>
          </p:cNvPicPr>
          <p:nvPr/>
        </p:nvPicPr>
        <p:blipFill>
          <a:blip r:embed="rId2"/>
          <a:srcRect t="10465" b="14715"/>
          <a:stretch/>
        </p:blipFill>
        <p:spPr bwMode="auto">
          <a:xfrm>
            <a:off x="2636822" y="3730939"/>
            <a:ext cx="7330498" cy="2385753"/>
          </a:xfrm>
          <a:prstGeom prst="rect">
            <a:avLst/>
          </a:prstGeom>
          <a:noFill/>
        </p:spPr>
      </p:pic>
      <p:sp>
        <p:nvSpPr>
          <p:cNvPr id="8" name="Textfeld 6"/>
          <p:cNvSpPr txBox="1"/>
          <p:nvPr/>
        </p:nvSpPr>
        <p:spPr bwMode="auto">
          <a:xfrm>
            <a:off x="6635268" y="6140906"/>
            <a:ext cx="3475260" cy="215444"/>
          </a:xfrm>
          <a:prstGeom prst="rect">
            <a:avLst/>
          </a:prstGeom>
          <a:noFill/>
        </p:spPr>
        <p:txBody>
          <a:bodyPr wrap="square" rtlCol="0">
            <a:spAutoFit/>
          </a:bodyPr>
          <a:lstStyle/>
          <a:p>
            <a:pPr>
              <a:defRPr/>
            </a:pPr>
            <a:r>
              <a:rPr lang="de-DE" sz="800"/>
              <a:t>Quelle: nach DSV, verändert nach Don et. al., 2008 Max Planck Institut, Jena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a:t>Integration von Zwischenfrüchten:</a:t>
            </a:r>
            <a:br>
              <a:rPr lang="de-DE"/>
            </a:br>
            <a:r>
              <a:rPr lang="de-DE" b="1"/>
              <a:t>Welche Arten bzw. Mischungen sind geeignet?</a:t>
            </a:r>
          </a:p>
        </p:txBody>
      </p:sp>
      <p:sp>
        <p:nvSpPr>
          <p:cNvPr id="5" name="Inhaltsplatzhalter 2"/>
          <p:cNvSpPr>
            <a:spLocks noGrp="1"/>
          </p:cNvSpPr>
          <p:nvPr>
            <p:ph idx="1"/>
          </p:nvPr>
        </p:nvSpPr>
        <p:spPr bwMode="auto"/>
        <p:txBody>
          <a:bodyPr/>
          <a:lstStyle/>
          <a:p>
            <a:pPr marL="514350" indent="-514350">
              <a:buFont typeface="+mj-lt"/>
              <a:buAutoNum type="alphaLcParenR"/>
              <a:defRPr/>
            </a:pPr>
            <a:r>
              <a:rPr lang="de-DE"/>
              <a:t>Silomais – WW</a:t>
            </a:r>
            <a:endParaRPr/>
          </a:p>
          <a:p>
            <a:pPr marL="514350" indent="-514350">
              <a:buFont typeface="+mj-lt"/>
              <a:buAutoNum type="alphaLcParenR"/>
              <a:defRPr/>
            </a:pPr>
            <a:endParaRPr lang="de-DE"/>
          </a:p>
          <a:p>
            <a:pPr marL="514350" indent="-514350">
              <a:buFont typeface="+mj-lt"/>
              <a:buAutoNum type="alphaLcParenR"/>
              <a:defRPr/>
            </a:pPr>
            <a:r>
              <a:rPr lang="de-DE"/>
              <a:t>Raps – WW – WG</a:t>
            </a:r>
            <a:endParaRPr/>
          </a:p>
          <a:p>
            <a:pPr marL="514350" indent="-514350">
              <a:buFont typeface="+mj-lt"/>
              <a:buAutoNum type="alphaLcParenR"/>
              <a:defRPr/>
            </a:pPr>
            <a:endParaRPr lang="de-DE"/>
          </a:p>
          <a:p>
            <a:pPr marL="514350" indent="-514350">
              <a:buFont typeface="+mj-lt"/>
              <a:buAutoNum type="alphaLcParenR"/>
              <a:defRPr/>
            </a:pPr>
            <a:r>
              <a:rPr lang="de-DE"/>
              <a:t>Silomais – WW – WR – Soja – WW – SG</a:t>
            </a:r>
            <a:endParaRPr/>
          </a:p>
          <a:p>
            <a:pPr marL="514350" indent="-514350">
              <a:buFont typeface="+mj-lt"/>
              <a:buAutoNum type="alphaLcParenR"/>
              <a:defRPr/>
            </a:pPr>
            <a:endParaRPr lang="de-DE"/>
          </a:p>
          <a:p>
            <a:pPr marL="514350" indent="-514350">
              <a:buFont typeface="+mj-lt"/>
              <a:buAutoNum type="alphaLcParenR"/>
              <a:defRPr/>
            </a:pPr>
            <a:r>
              <a:rPr lang="de-DE"/>
              <a:t>Kleegras – Kleegras – WW – Triticale – Ackerbohne – Dinkel – Hafer</a:t>
            </a:r>
            <a:endParaRPr/>
          </a:p>
          <a:p>
            <a:pPr marL="0" indent="0">
              <a:buNone/>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Pfeil nach oben 4"/>
          <p:cNvSpPr/>
          <p:nvPr/>
        </p:nvSpPr>
        <p:spPr bwMode="auto">
          <a:xfrm>
            <a:off x="1247502" y="185492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 name="Pfeil nach oben 5"/>
          <p:cNvSpPr/>
          <p:nvPr/>
        </p:nvSpPr>
        <p:spPr bwMode="auto">
          <a:xfrm>
            <a:off x="1247502" y="392756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9" name="Pfeil nach oben 6"/>
          <p:cNvSpPr/>
          <p:nvPr/>
        </p:nvSpPr>
        <p:spPr bwMode="auto">
          <a:xfrm>
            <a:off x="4476210" y="392756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0" name="Pfeil nach oben 7"/>
          <p:cNvSpPr/>
          <p:nvPr/>
        </p:nvSpPr>
        <p:spPr bwMode="auto">
          <a:xfrm>
            <a:off x="6383383" y="3933007"/>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 name="Pfeil nach oben 8"/>
          <p:cNvSpPr/>
          <p:nvPr/>
        </p:nvSpPr>
        <p:spPr bwMode="auto">
          <a:xfrm>
            <a:off x="6657703" y="4979125"/>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2" name="Pfeil nach oben 9"/>
          <p:cNvSpPr/>
          <p:nvPr/>
        </p:nvSpPr>
        <p:spPr bwMode="auto">
          <a:xfrm>
            <a:off x="9988731" y="4978036"/>
            <a:ext cx="274320" cy="437606"/>
          </a:xfrm>
          <a:prstGeom prst="up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3" name="Multiplizieren 10"/>
          <p:cNvSpPr/>
          <p:nvPr/>
        </p:nvSpPr>
        <p:spPr bwMode="auto">
          <a:xfrm>
            <a:off x="4476210" y="2404654"/>
            <a:ext cx="515983" cy="581297"/>
          </a:xfrm>
          <a:prstGeom prst="mathMultiply">
            <a:avLst>
              <a:gd name="adj1" fmla="val 2352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4" name="Legende mit Pfeil nach oben 11"/>
          <p:cNvSpPr/>
          <p:nvPr/>
        </p:nvSpPr>
        <p:spPr bwMode="auto">
          <a:xfrm>
            <a:off x="646613" y="5008515"/>
            <a:ext cx="1443444" cy="1248594"/>
          </a:xfrm>
          <a:prstGeom prst="upArrowCallout">
            <a:avLst>
              <a:gd name="adj1" fmla="val 25000"/>
              <a:gd name="adj2" fmla="val 25000"/>
              <a:gd name="adj3" fmla="val 25000"/>
              <a:gd name="adj4" fmla="val 6497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a:solidFill>
                  <a:schemeClr val="tx1"/>
                </a:solidFill>
              </a:rPr>
              <a:t>evtl. als Untersaat in Hafer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Problem Wasserentzug?</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sp>
        <p:nvSpPr>
          <p:cNvPr id="6" name="Rechteckige Legende 4"/>
          <p:cNvSpPr/>
          <p:nvPr/>
        </p:nvSpPr>
        <p:spPr bwMode="auto">
          <a:xfrm>
            <a:off x="5250034" y="2347154"/>
            <a:ext cx="5635403" cy="1683195"/>
          </a:xfrm>
          <a:prstGeom prst="wedgeRectCallout">
            <a:avLst>
              <a:gd name="adj1" fmla="val -51757"/>
              <a:gd name="adj2" fmla="val -9127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2400">
                <a:solidFill>
                  <a:srgbClr val="6C9842"/>
                </a:solidFill>
              </a:rPr>
              <a:t>„Der Klimawandel führt zu Trockenheit. </a:t>
            </a:r>
            <a:endParaRPr/>
          </a:p>
          <a:p>
            <a:pPr algn="ctr">
              <a:defRPr/>
            </a:pPr>
            <a:r>
              <a:rPr lang="de-DE" sz="2400">
                <a:solidFill>
                  <a:srgbClr val="6C9842"/>
                </a:solidFill>
              </a:rPr>
              <a:t>Zwischenfrüchte entziehen zusätzlich Wasser und verschlimmern die Situation!“</a:t>
            </a:r>
          </a:p>
        </p:txBody>
      </p:sp>
      <p:sp>
        <p:nvSpPr>
          <p:cNvPr id="7" name="Rechteck 5"/>
          <p:cNvSpPr/>
          <p:nvPr/>
        </p:nvSpPr>
        <p:spPr bwMode="auto">
          <a:xfrm>
            <a:off x="6631826" y="4828266"/>
            <a:ext cx="2849976" cy="757146"/>
          </a:xfrm>
          <a:prstGeom prst="rect">
            <a:avLst/>
          </a:prstGeom>
          <a:solidFill>
            <a:srgbClr val="6C984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a:buChar char="Ø"/>
              <a:defRPr/>
            </a:pPr>
            <a:r>
              <a:rPr lang="de-DE" sz="2400" b="1">
                <a:solidFill>
                  <a:schemeClr val="bg1"/>
                </a:solidFill>
              </a:rPr>
              <a:t>Stimmt das???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u="sng"/>
              <a:t>Arbeitsauftrag A 2:</a:t>
            </a:r>
            <a:r>
              <a:rPr lang="de-DE"/>
              <a:t> Zwischenfrüchte und Wasserentzug</a:t>
            </a:r>
          </a:p>
        </p:txBody>
      </p:sp>
      <p:sp>
        <p:nvSpPr>
          <p:cNvPr id="5" name="Inhaltsplatzhalter 2"/>
          <p:cNvSpPr>
            <a:spLocks noGrp="1"/>
          </p:cNvSpPr>
          <p:nvPr>
            <p:ph idx="1"/>
          </p:nvPr>
        </p:nvSpPr>
        <p:spPr bwMode="auto"/>
        <p:txBody>
          <a:bodyPr/>
          <a:lstStyle/>
          <a:p>
            <a:pPr marL="0" indent="0">
              <a:buNone/>
              <a:defRPr/>
            </a:pPr>
            <a:r>
              <a:rPr lang="de-DE" b="1"/>
              <a:t>Zwischenfruchtanbau – auch bei Trockenheit kein Problem</a:t>
            </a:r>
          </a:p>
          <a:p>
            <a:pPr>
              <a:defRPr/>
            </a:pPr>
            <a:endParaRPr lang="de-DE"/>
          </a:p>
          <a:p>
            <a:pPr>
              <a:defRPr/>
            </a:pPr>
            <a:r>
              <a:rPr lang="de-DE"/>
              <a:t>Lesen Sie sich den Artikel durch.</a:t>
            </a:r>
            <a:endParaRPr/>
          </a:p>
          <a:p>
            <a:pPr>
              <a:defRPr/>
            </a:pPr>
            <a:r>
              <a:rPr lang="de-DE"/>
              <a:t>Erklären Sie, warum die Autoren zur oben genannten Schlussfolgerung kommen.</a:t>
            </a:r>
            <a:endParaRPr/>
          </a:p>
          <a:p>
            <a:pPr>
              <a:defRPr/>
            </a:pPr>
            <a:endParaRPr lang="de-DE"/>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Wasserbedarf von Zwischenfrüchten</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sp>
        <p:nvSpPr>
          <p:cNvPr id="6" name="Inhaltsplatzhalter 2"/>
          <p:cNvSpPr>
            <a:spLocks noGrp="1"/>
          </p:cNvSpPr>
          <p:nvPr>
            <p:ph idx="1"/>
          </p:nvPr>
        </p:nvSpPr>
        <p:spPr bwMode="auto">
          <a:xfrm>
            <a:off x="838198" y="1280160"/>
            <a:ext cx="11124714" cy="4962144"/>
          </a:xfrm>
        </p:spPr>
        <p:txBody>
          <a:bodyPr/>
          <a:lstStyle/>
          <a:p>
            <a:pPr marL="0" indent="0">
              <a:spcAft>
                <a:spcPts val="600"/>
              </a:spcAft>
              <a:buNone/>
              <a:defRPr/>
            </a:pPr>
            <a:r>
              <a:rPr lang="de-DE" u="sng"/>
              <a:t>Wie stark beansprucht der Zwischenfruchtanbau den Bodenwassergehalt?</a:t>
            </a:r>
            <a:endParaRPr/>
          </a:p>
          <a:p>
            <a:pPr marL="342900" indent="-342900">
              <a:spcAft>
                <a:spcPts val="600"/>
              </a:spcAft>
              <a:buFont typeface="Arial"/>
              <a:buChar char="•"/>
              <a:defRPr/>
            </a:pPr>
            <a:r>
              <a:rPr lang="de-DE"/>
              <a:t>Unterschied zwischen abfrierenden und winterharten Zwischenfrüchten</a:t>
            </a:r>
            <a:endParaRPr/>
          </a:p>
          <a:p>
            <a:pPr marL="342900" indent="-342900">
              <a:spcAft>
                <a:spcPts val="600"/>
              </a:spcAft>
              <a:buFont typeface="Arial"/>
              <a:buChar char="•"/>
              <a:defRPr/>
            </a:pPr>
            <a:r>
              <a:rPr lang="de-DE"/>
              <a:t>Nicht winterharte Zwischenfrüchte und Brache sind vergleichbar</a:t>
            </a:r>
            <a:endParaRPr/>
          </a:p>
          <a:p>
            <a:pPr marL="342900" indent="-342900">
              <a:spcAft>
                <a:spcPts val="600"/>
              </a:spcAft>
              <a:buFont typeface="Arial"/>
              <a:buChar char="•"/>
              <a:defRPr/>
            </a:pPr>
            <a:r>
              <a:rPr lang="de-DE"/>
              <a:t>Keine negative Beeinflussung des Bodenwasserhaushalt durch abfrierende Zwischenfrüchte</a:t>
            </a:r>
            <a:endParaRPr/>
          </a:p>
          <a:p>
            <a:pPr marL="701675" lvl="1" indent="-342900">
              <a:lnSpc>
                <a:spcPct val="100000"/>
              </a:lnSpc>
              <a:spcBef>
                <a:spcPts val="0"/>
              </a:spcBef>
              <a:spcAft>
                <a:spcPts val="1800"/>
              </a:spcAft>
              <a:buFont typeface="Arial"/>
              <a:buChar char="•"/>
              <a:defRPr/>
            </a:pPr>
            <a:r>
              <a:rPr lang="de-DE"/>
              <a:t>Geringere Verdunstung durch Bewuchs/Pflanzenrückstände</a:t>
            </a:r>
            <a:endParaRPr/>
          </a:p>
          <a:p>
            <a:pPr marL="701675" lvl="1" indent="-342900">
              <a:lnSpc>
                <a:spcPct val="100000"/>
              </a:lnSpc>
              <a:spcBef>
                <a:spcPts val="0"/>
              </a:spcBef>
              <a:spcAft>
                <a:spcPts val="1800"/>
              </a:spcAft>
              <a:buFont typeface="Arial"/>
              <a:buChar char="•"/>
              <a:defRPr/>
            </a:pPr>
            <a:r>
              <a:rPr lang="de-DE"/>
              <a:t>aber: langsamere Erwärmung des Bodens im Frühjahr</a:t>
            </a:r>
            <a:endParaRPr/>
          </a:p>
          <a:p>
            <a:pPr marL="342900" indent="-342900">
              <a:spcBef>
                <a:spcPts val="600"/>
              </a:spcBef>
              <a:spcAft>
                <a:spcPts val="600"/>
              </a:spcAft>
              <a:buFont typeface="Arial"/>
              <a:buChar char="•"/>
              <a:defRPr/>
            </a:pPr>
            <a:r>
              <a:rPr lang="de-DE"/>
              <a:t>Einschränkung der Wasserversorgung bei winterharten Zwischenfrüchten möglich  =&gt; Wasserentzug im Frühjahr</a:t>
            </a:r>
            <a:endParaRPr lang="de-DE" sz="1800"/>
          </a:p>
          <a:p>
            <a:pPr marL="342900" indent="-342900">
              <a:spcAft>
                <a:spcPts val="1200"/>
              </a:spcAft>
              <a:buFont typeface="Arial"/>
              <a:buChar char="•"/>
              <a:defRPr/>
            </a:pPr>
            <a:endParaRPr lang="de-DE" sz="1800"/>
          </a:p>
          <a:p>
            <a:pPr marL="342900" indent="-342900">
              <a:spcAft>
                <a:spcPts val="1200"/>
              </a:spcAft>
              <a:buFont typeface="Arial"/>
              <a:buChar char="•"/>
              <a:defRPr/>
            </a:pPr>
            <a:endParaRPr lang="de-DE" sz="1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Wasserbedarf von Zwischenfrüchten</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sp>
        <p:nvSpPr>
          <p:cNvPr id="6" name="Inhaltsplatzhalter 2"/>
          <p:cNvSpPr>
            <a:spLocks noGrp="1"/>
          </p:cNvSpPr>
          <p:nvPr>
            <p:ph idx="1"/>
          </p:nvPr>
        </p:nvSpPr>
        <p:spPr bwMode="auto">
          <a:xfrm>
            <a:off x="838198" y="1280160"/>
            <a:ext cx="11124714" cy="4962144"/>
          </a:xfrm>
        </p:spPr>
        <p:txBody>
          <a:bodyPr/>
          <a:lstStyle/>
          <a:p>
            <a:pPr marL="0" indent="0">
              <a:spcAft>
                <a:spcPts val="600"/>
              </a:spcAft>
              <a:buNone/>
              <a:defRPr/>
            </a:pPr>
            <a:r>
              <a:rPr lang="de-DE" u="sng" dirty="0"/>
              <a:t>Positive Effekte auf den Bodenwassergehalt:</a:t>
            </a:r>
          </a:p>
          <a:p>
            <a:pPr marL="342900" indent="-342900">
              <a:spcAft>
                <a:spcPts val="600"/>
              </a:spcAft>
              <a:buFont typeface="Arial"/>
              <a:buChar char="•"/>
              <a:defRPr/>
            </a:pPr>
            <a:r>
              <a:rPr lang="de-DE" dirty="0"/>
              <a:t>Schutz vor Oberflächenabfluss bzw. Erosion =&gt; kein Verlust von fruchtbarem Boden</a:t>
            </a:r>
            <a:endParaRPr dirty="0"/>
          </a:p>
          <a:p>
            <a:pPr marL="342900" indent="-342900">
              <a:spcAft>
                <a:spcPts val="600"/>
              </a:spcAft>
              <a:buFont typeface="Arial"/>
              <a:buChar char="•"/>
              <a:defRPr/>
            </a:pPr>
            <a:r>
              <a:rPr lang="de-DE" dirty="0"/>
              <a:t>Anreicherung von Humus und Verbesserung der Bodenstruktur</a:t>
            </a:r>
            <a:endParaRPr dirty="0"/>
          </a:p>
          <a:p>
            <a:pPr marL="800100" lvl="1" indent="-342900">
              <a:spcAft>
                <a:spcPts val="600"/>
              </a:spcAft>
              <a:defRPr/>
            </a:pPr>
            <a:r>
              <a:rPr lang="de-DE" dirty="0"/>
              <a:t>mehr Grobporen =&gt; höhere Regenverdaulichkeit bzw. Wasserinfiltration</a:t>
            </a:r>
            <a:endParaRPr dirty="0"/>
          </a:p>
          <a:p>
            <a:pPr marL="800100" lvl="1" indent="-342900">
              <a:spcAft>
                <a:spcPts val="600"/>
              </a:spcAft>
              <a:defRPr/>
            </a:pPr>
            <a:r>
              <a:rPr lang="de-DE" dirty="0"/>
              <a:t>mehr Mittelporen =&gt; bessere Wasserspeicherung</a:t>
            </a:r>
            <a:endParaRPr dirty="0"/>
          </a:p>
          <a:p>
            <a:pPr marL="342900" indent="-342900">
              <a:spcAft>
                <a:spcPts val="1200"/>
              </a:spcAft>
              <a:buFont typeface="Arial"/>
              <a:buChar char="•"/>
              <a:defRPr/>
            </a:pPr>
            <a:endParaRPr lang="de-DE" sz="1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Exkurs: HALM „Vielfältige Kulturen im Ackerbau“</a:t>
            </a:r>
          </a:p>
        </p:txBody>
      </p:sp>
      <p:sp>
        <p:nvSpPr>
          <p:cNvPr id="5" name="Inhaltsplatzhalter 2"/>
          <p:cNvSpPr>
            <a:spLocks noGrp="1"/>
          </p:cNvSpPr>
          <p:nvPr>
            <p:ph idx="1"/>
          </p:nvPr>
        </p:nvSpPr>
        <p:spPr bwMode="auto"/>
        <p:txBody>
          <a:bodyPr/>
          <a:lstStyle/>
          <a:p>
            <a:pPr>
              <a:defRPr/>
            </a:pPr>
            <a:r>
              <a:rPr lang="de-DE"/>
              <a:t>HALM = </a:t>
            </a:r>
            <a:r>
              <a:rPr lang="de-DE" u="sng"/>
              <a:t>H</a:t>
            </a:r>
            <a:r>
              <a:rPr lang="de-DE"/>
              <a:t>essisches Programm für </a:t>
            </a:r>
            <a:r>
              <a:rPr lang="de-DE" u="sng"/>
              <a:t>A</a:t>
            </a:r>
            <a:r>
              <a:rPr lang="de-DE"/>
              <a:t>grarumwelt- und </a:t>
            </a:r>
            <a:r>
              <a:rPr lang="de-DE" u="sng"/>
              <a:t>L</a:t>
            </a:r>
            <a:r>
              <a:rPr lang="de-DE"/>
              <a:t>andschaftspflege-</a:t>
            </a:r>
            <a:r>
              <a:rPr lang="de-DE" u="sng"/>
              <a:t>M</a:t>
            </a:r>
            <a:r>
              <a:rPr lang="de-DE"/>
              <a:t>aßnahmen</a:t>
            </a:r>
          </a:p>
          <a:p>
            <a:pPr marL="0" indent="0">
              <a:buNone/>
              <a:defRPr/>
            </a:pPr>
            <a:endParaRPr lang="de-DE"/>
          </a:p>
          <a:p>
            <a:pPr marL="0" indent="0">
              <a:buNone/>
              <a:defRPr/>
            </a:pPr>
            <a:r>
              <a:rPr lang="de-DE" b="1"/>
              <a:t>Förderung:</a:t>
            </a:r>
            <a:endParaRPr/>
          </a:p>
          <a:p>
            <a:pPr>
              <a:defRPr/>
            </a:pPr>
            <a:r>
              <a:rPr lang="de-DE"/>
              <a:t>Anbau von jährlich mindestens </a:t>
            </a:r>
            <a:r>
              <a:rPr lang="de-DE" u="sng"/>
              <a:t>fünf</a:t>
            </a:r>
            <a:r>
              <a:rPr lang="de-DE"/>
              <a:t> verschiedenen </a:t>
            </a:r>
            <a:r>
              <a:rPr lang="de-DE" u="sng"/>
              <a:t>Hauptfruchtarten</a:t>
            </a:r>
            <a:r>
              <a:rPr lang="de-DE"/>
              <a:t> </a:t>
            </a:r>
            <a:r>
              <a:rPr lang="de-DE" u="sng"/>
              <a:t>in Kombination</a:t>
            </a:r>
            <a:r>
              <a:rPr lang="de-DE"/>
              <a:t> mit dem Anbau von </a:t>
            </a:r>
            <a:r>
              <a:rPr lang="de-DE" u="sng"/>
              <a:t>Leguminosen</a:t>
            </a:r>
            <a:endParaRPr/>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17123" y="422392"/>
            <a:ext cx="10496145" cy="779668"/>
          </a:xfrm>
        </p:spPr>
        <p:txBody>
          <a:bodyPr>
            <a:noAutofit/>
          </a:bodyPr>
          <a:lstStyle/>
          <a:p>
            <a:pPr>
              <a:defRPr/>
            </a:pPr>
            <a:r>
              <a:rPr lang="de-DE" sz="3200"/>
              <a:t>Folgen des Klimawandels im Pflanzenbau</a:t>
            </a:r>
          </a:p>
        </p:txBody>
      </p:sp>
      <p:pic>
        <p:nvPicPr>
          <p:cNvPr id="5" name="Inhaltsplatzhalter 3"/>
          <p:cNvPicPr>
            <a:picLocks noGrp="1" noChangeAspect="1"/>
          </p:cNvPicPr>
          <p:nvPr>
            <p:ph idx="1"/>
          </p:nvPr>
        </p:nvPicPr>
        <p:blipFill>
          <a:blip r:embed="rId3"/>
          <a:stretch/>
        </p:blipFill>
        <p:spPr bwMode="auto">
          <a:xfrm>
            <a:off x="1887984" y="2109192"/>
            <a:ext cx="5049978" cy="3787484"/>
          </a:xfrm>
          <a:prstGeom prst="rect">
            <a:avLst/>
          </a:prstGeom>
        </p:spPr>
      </p:pic>
      <p:pic>
        <p:nvPicPr>
          <p:cNvPr id="6" name="Grafik 4"/>
          <p:cNvPicPr>
            <a:picLocks noChangeAspect="1"/>
          </p:cNvPicPr>
          <p:nvPr/>
        </p:nvPicPr>
        <p:blipFill>
          <a:blip r:embed="rId4"/>
          <a:stretch/>
        </p:blipFill>
        <p:spPr bwMode="auto">
          <a:xfrm>
            <a:off x="3470535" y="1691316"/>
            <a:ext cx="3467427" cy="4623236"/>
          </a:xfrm>
          <a:prstGeom prst="rect">
            <a:avLst/>
          </a:prstGeom>
        </p:spPr>
      </p:pic>
      <p:pic>
        <p:nvPicPr>
          <p:cNvPr id="7" name="Grafik 5"/>
          <p:cNvPicPr>
            <a:picLocks noChangeAspect="1"/>
          </p:cNvPicPr>
          <p:nvPr/>
        </p:nvPicPr>
        <p:blipFill>
          <a:blip r:embed="rId5"/>
          <a:stretch/>
        </p:blipFill>
        <p:spPr bwMode="auto">
          <a:xfrm>
            <a:off x="4565009" y="1681592"/>
            <a:ext cx="3474720" cy="4632960"/>
          </a:xfrm>
          <a:prstGeom prst="rect">
            <a:avLst/>
          </a:prstGeom>
        </p:spPr>
      </p:pic>
      <p:pic>
        <p:nvPicPr>
          <p:cNvPr id="8" name="Grafik 9"/>
          <p:cNvPicPr>
            <a:picLocks noChangeAspect="1"/>
          </p:cNvPicPr>
          <p:nvPr/>
        </p:nvPicPr>
        <p:blipFill>
          <a:blip r:embed="rId6"/>
          <a:stretch/>
        </p:blipFill>
        <p:spPr bwMode="auto">
          <a:xfrm>
            <a:off x="5647689" y="2216266"/>
            <a:ext cx="4784080" cy="3588060"/>
          </a:xfrm>
          <a:prstGeom prst="rect">
            <a:avLst/>
          </a:prstGeom>
        </p:spPr>
      </p:pic>
      <p:sp>
        <p:nvSpPr>
          <p:cNvPr id="9" name="Rechteck 2"/>
          <p:cNvSpPr/>
          <p:nvPr/>
        </p:nvSpPr>
        <p:spPr bwMode="auto">
          <a:xfrm>
            <a:off x="2324299" y="1272858"/>
            <a:ext cx="7481792" cy="369332"/>
          </a:xfrm>
          <a:prstGeom prst="rect">
            <a:avLst/>
          </a:prstGeom>
        </p:spPr>
        <p:txBody>
          <a:bodyPr wrap="none">
            <a:spAutoFit/>
          </a:bodyPr>
          <a:lstStyle/>
          <a:p>
            <a:pPr>
              <a:defRPr/>
            </a:pPr>
            <a:r>
              <a:rPr lang="de-DE"/>
              <a:t>Beispiel Kirchhain (Mittelhessen): Starkniederschlagsereignis am 07.08.2018</a:t>
            </a:r>
            <a:endParaRPr/>
          </a:p>
        </p:txBody>
      </p:sp>
      <p:sp>
        <p:nvSpPr>
          <p:cNvPr id="10" name="Textfeld 6"/>
          <p:cNvSpPr txBox="1"/>
          <p:nvPr/>
        </p:nvSpPr>
        <p:spPr bwMode="auto">
          <a:xfrm>
            <a:off x="8520513" y="6070625"/>
            <a:ext cx="2476072" cy="261610"/>
          </a:xfrm>
          <a:prstGeom prst="rect">
            <a:avLst/>
          </a:prstGeom>
          <a:noFill/>
        </p:spPr>
        <p:txBody>
          <a:bodyPr wrap="square" rtlCol="0">
            <a:spAutoFit/>
          </a:bodyPr>
          <a:lstStyle/>
          <a:p>
            <a:pPr>
              <a:defRPr/>
            </a:pPr>
            <a:r>
              <a:rPr lang="de-DE" sz="1100"/>
              <a:t>Fotos: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Exkurs: HALM „Vielfältige Kulturen im Ackerbau“</a:t>
            </a:r>
          </a:p>
        </p:txBody>
      </p:sp>
      <p:graphicFrame>
        <p:nvGraphicFramePr>
          <p:cNvPr id="5" name="Inhaltsplatzhalter 4"/>
          <p:cNvGraphicFramePr>
            <a:graphicFrameLocks noGrp="1"/>
          </p:cNvGraphicFramePr>
          <p:nvPr>
            <p:ph idx="1"/>
          </p:nvPr>
        </p:nvGraphicFramePr>
        <p:xfrm>
          <a:off x="1695236" y="1530849"/>
          <a:ext cx="8332342" cy="3472665"/>
        </p:xfrm>
        <a:graphic>
          <a:graphicData uri="http://schemas.openxmlformats.org/drawingml/2006/table">
            <a:tbl>
              <a:tblPr firstRow="1" bandRow="1">
                <a:tableStyleId>{802F73F3-F18E-D61F-AED5-D7737872918D}</a:tableStyleId>
              </a:tblPr>
              <a:tblGrid>
                <a:gridCol w="2234200">
                  <a:extLst>
                    <a:ext uri="{9D8B030D-6E8A-4147-A177-3AD203B41FA5}">
                      <a16:colId xmlns:a16="http://schemas.microsoft.com/office/drawing/2014/main" val="20000"/>
                    </a:ext>
                  </a:extLst>
                </a:gridCol>
                <a:gridCol w="3664261">
                  <a:extLst>
                    <a:ext uri="{9D8B030D-6E8A-4147-A177-3AD203B41FA5}">
                      <a16:colId xmlns:a16="http://schemas.microsoft.com/office/drawing/2014/main" val="20001"/>
                    </a:ext>
                  </a:extLst>
                </a:gridCol>
                <a:gridCol w="2433881">
                  <a:extLst>
                    <a:ext uri="{9D8B030D-6E8A-4147-A177-3AD203B41FA5}">
                      <a16:colId xmlns:a16="http://schemas.microsoft.com/office/drawing/2014/main" val="20002"/>
                    </a:ext>
                  </a:extLst>
                </a:gridCol>
              </a:tblGrid>
              <a:tr h="939663">
                <a:tc>
                  <a:txBody>
                    <a:bodyPr/>
                    <a:lstStyle/>
                    <a:p>
                      <a:pPr>
                        <a:defRPr/>
                      </a:pPr>
                      <a:r>
                        <a:rPr lang="de-DE" sz="2000"/>
                        <a:t>Verfahren</a:t>
                      </a:r>
                    </a:p>
                  </a:txBody>
                  <a:tcPr anchor="ctr"/>
                </a:tc>
                <a:tc>
                  <a:txBody>
                    <a:bodyPr/>
                    <a:lstStyle/>
                    <a:p>
                      <a:pPr>
                        <a:defRPr/>
                      </a:pPr>
                      <a:r>
                        <a:rPr lang="de-DE" sz="2000"/>
                        <a:t>Anbau von…</a:t>
                      </a:r>
                    </a:p>
                  </a:txBody>
                  <a:tcPr anchor="ctr"/>
                </a:tc>
                <a:tc>
                  <a:txBody>
                    <a:bodyPr/>
                    <a:lstStyle/>
                    <a:p>
                      <a:pPr algn="ctr">
                        <a:defRPr/>
                      </a:pPr>
                      <a:r>
                        <a:rPr lang="de-DE" sz="2000"/>
                        <a:t>Förderung</a:t>
                      </a:r>
                      <a:endParaRPr/>
                    </a:p>
                    <a:p>
                      <a:pPr algn="ctr">
                        <a:defRPr/>
                      </a:pPr>
                      <a:r>
                        <a:rPr lang="de-DE" sz="2000"/>
                        <a:t>€/ha Ackerfläche</a:t>
                      </a:r>
                    </a:p>
                  </a:txBody>
                  <a:tcPr anchor="ctr"/>
                </a:tc>
                <a:extLst>
                  <a:ext uri="{0D108BD9-81ED-4DB2-BD59-A6C34878D82A}">
                    <a16:rowId xmlns:a16="http://schemas.microsoft.com/office/drawing/2014/main" val="10000"/>
                  </a:ext>
                </a:extLst>
              </a:tr>
              <a:tr h="531113">
                <a:tc>
                  <a:txBody>
                    <a:bodyPr/>
                    <a:lstStyle/>
                    <a:p>
                      <a:pPr marL="0" marR="0" lvl="0" indent="0" algn="l" defTabSz="914400">
                        <a:lnSpc>
                          <a:spcPct val="100000"/>
                        </a:lnSpc>
                        <a:spcBef>
                          <a:spcPts val="0"/>
                        </a:spcBef>
                        <a:spcAft>
                          <a:spcPts val="0"/>
                        </a:spcAft>
                        <a:buClrTx/>
                        <a:buSzTx/>
                        <a:buFontTx/>
                        <a:buNone/>
                        <a:defRPr/>
                      </a:pPr>
                      <a:r>
                        <a:rPr lang="de-DE" sz="2000"/>
                        <a:t>konventionell</a:t>
                      </a:r>
                      <a:endParaRPr/>
                    </a:p>
                  </a:txBody>
                  <a:tcPr anchor="ctr"/>
                </a:tc>
                <a:tc>
                  <a:txBody>
                    <a:bodyPr/>
                    <a:lstStyle/>
                    <a:p>
                      <a:pPr>
                        <a:defRPr/>
                      </a:pPr>
                      <a:r>
                        <a:rPr lang="de-DE" sz="2000"/>
                        <a:t>kleinkörnigen Leguminosen</a:t>
                      </a:r>
                    </a:p>
                  </a:txBody>
                  <a:tcPr anchor="ctr"/>
                </a:tc>
                <a:tc>
                  <a:txBody>
                    <a:bodyPr/>
                    <a:lstStyle/>
                    <a:p>
                      <a:pPr algn="ctr">
                        <a:defRPr/>
                      </a:pPr>
                      <a:r>
                        <a:rPr lang="de-DE" sz="2000"/>
                        <a:t>90</a:t>
                      </a:r>
                    </a:p>
                  </a:txBody>
                  <a:tcPr anchor="ctr"/>
                </a:tc>
                <a:extLst>
                  <a:ext uri="{0D108BD9-81ED-4DB2-BD59-A6C34878D82A}">
                    <a16:rowId xmlns:a16="http://schemas.microsoft.com/office/drawing/2014/main" val="10001"/>
                  </a:ext>
                </a:extLst>
              </a:tr>
              <a:tr h="531113">
                <a:tc>
                  <a:txBody>
                    <a:bodyPr/>
                    <a:lstStyle/>
                    <a:p>
                      <a:pPr>
                        <a:defRPr/>
                      </a:pPr>
                      <a:endParaRPr lang="de-DE" sz="2000"/>
                    </a:p>
                  </a:txBody>
                  <a:tcPr anchor="ctr"/>
                </a:tc>
                <a:tc>
                  <a:txBody>
                    <a:bodyPr/>
                    <a:lstStyle/>
                    <a:p>
                      <a:pPr>
                        <a:defRPr/>
                      </a:pPr>
                      <a:r>
                        <a:rPr lang="de-DE" sz="2000"/>
                        <a:t>großkörnigen Leguminosen</a:t>
                      </a:r>
                    </a:p>
                  </a:txBody>
                  <a:tcPr anchor="ctr"/>
                </a:tc>
                <a:tc>
                  <a:txBody>
                    <a:bodyPr/>
                    <a:lstStyle/>
                    <a:p>
                      <a:pPr algn="ctr">
                        <a:defRPr/>
                      </a:pPr>
                      <a:r>
                        <a:rPr lang="de-DE" sz="2000"/>
                        <a:t>110</a:t>
                      </a:r>
                    </a:p>
                  </a:txBody>
                  <a:tcPr anchor="ctr"/>
                </a:tc>
                <a:extLst>
                  <a:ext uri="{0D108BD9-81ED-4DB2-BD59-A6C34878D82A}">
                    <a16:rowId xmlns:a16="http://schemas.microsoft.com/office/drawing/2014/main" val="10002"/>
                  </a:ext>
                </a:extLst>
              </a:tr>
              <a:tr h="939663">
                <a:tc>
                  <a:txBody>
                    <a:bodyPr/>
                    <a:lstStyle/>
                    <a:p>
                      <a:pPr>
                        <a:defRPr/>
                      </a:pPr>
                      <a:r>
                        <a:rPr lang="de-DE" sz="2000"/>
                        <a:t>ökologisch </a:t>
                      </a:r>
                      <a:endParaRPr/>
                    </a:p>
                    <a:p>
                      <a:pPr>
                        <a:defRPr/>
                      </a:pPr>
                      <a:r>
                        <a:rPr lang="de-DE" sz="2000"/>
                        <a:t>(mit Förderung)</a:t>
                      </a:r>
                    </a:p>
                  </a:txBody>
                  <a:tcPr anchor="ctr"/>
                </a:tc>
                <a:tc>
                  <a:txBody>
                    <a:bodyPr/>
                    <a:lstStyle/>
                    <a:p>
                      <a:pPr>
                        <a:defRPr/>
                      </a:pPr>
                      <a:r>
                        <a:rPr lang="de-DE" sz="2000"/>
                        <a:t>kleinkörnigen Leguminosen</a:t>
                      </a:r>
                    </a:p>
                  </a:txBody>
                  <a:tcPr anchor="ctr"/>
                </a:tc>
                <a:tc>
                  <a:txBody>
                    <a:bodyPr/>
                    <a:lstStyle/>
                    <a:p>
                      <a:pPr algn="ctr">
                        <a:defRPr/>
                      </a:pPr>
                      <a:r>
                        <a:rPr lang="de-DE" sz="2000"/>
                        <a:t>55</a:t>
                      </a:r>
                    </a:p>
                  </a:txBody>
                  <a:tcPr anchor="ctr"/>
                </a:tc>
                <a:extLst>
                  <a:ext uri="{0D108BD9-81ED-4DB2-BD59-A6C34878D82A}">
                    <a16:rowId xmlns:a16="http://schemas.microsoft.com/office/drawing/2014/main" val="10003"/>
                  </a:ext>
                </a:extLst>
              </a:tr>
              <a:tr h="531113">
                <a:tc>
                  <a:txBody>
                    <a:bodyPr/>
                    <a:lstStyle/>
                    <a:p>
                      <a:pPr>
                        <a:defRPr/>
                      </a:pPr>
                      <a:endParaRPr lang="de-DE" sz="2000"/>
                    </a:p>
                  </a:txBody>
                  <a:tcPr anchor="ctr"/>
                </a:tc>
                <a:tc>
                  <a:txBody>
                    <a:bodyPr/>
                    <a:lstStyle/>
                    <a:p>
                      <a:pPr>
                        <a:defRPr/>
                      </a:pPr>
                      <a:r>
                        <a:rPr lang="de-DE" sz="2000"/>
                        <a:t>großkörnigen Leguminosen</a:t>
                      </a:r>
                    </a:p>
                  </a:txBody>
                  <a:tcPr anchor="ctr"/>
                </a:tc>
                <a:tc>
                  <a:txBody>
                    <a:bodyPr/>
                    <a:lstStyle/>
                    <a:p>
                      <a:pPr algn="ctr">
                        <a:defRPr/>
                      </a:pPr>
                      <a:r>
                        <a:rPr lang="de-DE" sz="2000"/>
                        <a:t>75</a:t>
                      </a:r>
                    </a:p>
                  </a:txBody>
                  <a:tcPr anchor="ctr"/>
                </a:tc>
                <a:extLst>
                  <a:ext uri="{0D108BD9-81ED-4DB2-BD59-A6C34878D82A}">
                    <a16:rowId xmlns:a16="http://schemas.microsoft.com/office/drawing/2014/main" val="10004"/>
                  </a:ext>
                </a:extLst>
              </a:tr>
            </a:tbl>
          </a:graphicData>
        </a:graphic>
      </p:graphicFrame>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Textfeld 5"/>
          <p:cNvSpPr txBox="1"/>
          <p:nvPr/>
        </p:nvSpPr>
        <p:spPr bwMode="auto">
          <a:xfrm>
            <a:off x="8890067" y="5003514"/>
            <a:ext cx="1137511" cy="261610"/>
          </a:xfrm>
          <a:prstGeom prst="rect">
            <a:avLst/>
          </a:prstGeom>
          <a:noFill/>
        </p:spPr>
        <p:txBody>
          <a:bodyPr wrap="square" rtlCol="0">
            <a:spAutoFit/>
          </a:bodyPr>
          <a:lstStyle/>
          <a:p>
            <a:pPr>
              <a:defRPr/>
            </a:pPr>
            <a:r>
              <a:rPr lang="de-DE" sz="1100"/>
              <a:t>Quelle: HMUKLV</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066506" cy="918528"/>
          </a:xfrm>
        </p:spPr>
        <p:txBody>
          <a:bodyPr>
            <a:normAutofit fontScale="90000"/>
          </a:bodyPr>
          <a:lstStyle/>
          <a:p>
            <a:pPr>
              <a:defRPr/>
            </a:pPr>
            <a:r>
              <a:rPr lang="de-DE" u="sng"/>
              <a:t>Arbeitsauftrag A 3:</a:t>
            </a:r>
            <a:r>
              <a:rPr lang="de-DE"/>
              <a:t> HALM - Vielfältige Kulturen im Ackerbau</a:t>
            </a:r>
          </a:p>
        </p:txBody>
      </p:sp>
      <p:sp>
        <p:nvSpPr>
          <p:cNvPr id="5" name="Inhaltsplatzhalter 2"/>
          <p:cNvSpPr>
            <a:spLocks noGrp="1"/>
          </p:cNvSpPr>
          <p:nvPr>
            <p:ph idx="1"/>
          </p:nvPr>
        </p:nvSpPr>
        <p:spPr bwMode="auto"/>
        <p:txBody>
          <a:bodyPr/>
          <a:lstStyle/>
          <a:p>
            <a:pPr>
              <a:defRPr/>
            </a:pPr>
            <a:r>
              <a:rPr lang="de-DE"/>
              <a:t>Nennen Sie die Vorgaben zur Fruchtfolge, um die Förderung im Rahmen des Verfahrens „Vielfältige Kulturen im Ackerbau“ zu erhalten.</a:t>
            </a:r>
            <a:endParaRPr/>
          </a:p>
          <a:p>
            <a:pPr>
              <a:defRPr/>
            </a:pPr>
            <a:r>
              <a:rPr lang="de-DE"/>
              <a:t>Erstellen Sie eine Fruchtfolge, die die Vorgaben erfüllen würde.</a:t>
            </a:r>
            <a:endParaRPr/>
          </a:p>
          <a:p>
            <a:pPr>
              <a:defRPr/>
            </a:pPr>
            <a:r>
              <a:rPr lang="de-DE"/>
              <a:t>Begründen Sie, ob das Verfahren in Ihrem Betrieb sinnvoll und umsetzbar wäre.</a:t>
            </a:r>
            <a:endParaRPr/>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Inhaltsplatzhalter 1"/>
          <p:cNvPicPr>
            <a:picLocks noGrp="1" noChangeAspect="1"/>
          </p:cNvPicPr>
          <p:nvPr>
            <p:ph idx="1"/>
          </p:nvPr>
        </p:nvPicPr>
        <p:blipFill>
          <a:blip r:embed="rId3"/>
          <a:stretch/>
        </p:blipFill>
        <p:spPr bwMode="auto">
          <a:xfrm>
            <a:off x="4038600" y="0"/>
            <a:ext cx="4464000" cy="6347250"/>
          </a:xfrm>
          <a:prstGeom prst="rect">
            <a:avLst/>
          </a:prstGeom>
        </p:spPr>
      </p:pic>
      <p:sp>
        <p:nvSpPr>
          <p:cNvPr id="5" name="Fußzeilenplatzhalter 3"/>
          <p:cNvSpPr>
            <a:spLocks noGrp="1"/>
          </p:cNvSpPr>
          <p:nvPr>
            <p:ph type="ftr" sz="quarter" idx="10"/>
          </p:nvPr>
        </p:nvSpPr>
        <p:spPr bwMode="auto"/>
        <p:txBody>
          <a:bodyPr/>
          <a:lstStyle/>
          <a:p>
            <a:pPr>
              <a:defRPr/>
            </a:pPr>
            <a:r>
              <a:rPr lang="de-DE"/>
              <a:t>Klimaanpassungsstrategie Fruchtfolge</a:t>
            </a:r>
          </a:p>
        </p:txBody>
      </p:sp>
      <p:sp>
        <p:nvSpPr>
          <p:cNvPr id="6" name="Textfeld 2"/>
          <p:cNvSpPr txBox="1"/>
          <p:nvPr/>
        </p:nvSpPr>
        <p:spPr bwMode="auto">
          <a:xfrm>
            <a:off x="8502600" y="5959385"/>
            <a:ext cx="1565528" cy="261610"/>
          </a:xfrm>
          <a:prstGeom prst="rect">
            <a:avLst/>
          </a:prstGeom>
          <a:noFill/>
        </p:spPr>
        <p:txBody>
          <a:bodyPr wrap="square" rtlCol="0">
            <a:spAutoFit/>
          </a:bodyPr>
          <a:lstStyle/>
          <a:p>
            <a:pPr>
              <a:defRPr/>
            </a:pPr>
            <a:r>
              <a:rPr lang="de-DE" sz="1100"/>
              <a:t>Quelle: HMUKLV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4"/>
          <p:cNvSpPr>
            <a:spLocks noGrp="1"/>
          </p:cNvSpPr>
          <p:nvPr>
            <p:ph type="title"/>
          </p:nvPr>
        </p:nvSpPr>
        <p:spPr bwMode="auto"/>
        <p:txBody>
          <a:bodyPr/>
          <a:lstStyle/>
          <a:p>
            <a:pPr>
              <a:defRPr/>
            </a:pPr>
            <a:r>
              <a:rPr lang="de-DE"/>
              <a:t>LLH-Planungstool</a:t>
            </a:r>
          </a:p>
        </p:txBody>
      </p:sp>
      <p:sp>
        <p:nvSpPr>
          <p:cNvPr id="5" name="Fußzeilenplatzhalter 3"/>
          <p:cNvSpPr>
            <a:spLocks noGrp="1"/>
          </p:cNvSpPr>
          <p:nvPr>
            <p:ph type="ftr" sz="quarter" idx="10"/>
          </p:nvPr>
        </p:nvSpPr>
        <p:spPr bwMode="auto"/>
        <p:txBody>
          <a:bodyPr/>
          <a:lstStyle/>
          <a:p>
            <a:pPr>
              <a:defRPr/>
            </a:pPr>
            <a:r>
              <a:rPr lang="de-DE"/>
              <a:t>Klimaanpassungsstrategie Fruchtfolge</a:t>
            </a:r>
          </a:p>
        </p:txBody>
      </p:sp>
      <p:pic>
        <p:nvPicPr>
          <p:cNvPr id="6" name="Grafik 6"/>
          <p:cNvPicPr>
            <a:picLocks noChangeAspect="1"/>
          </p:cNvPicPr>
          <p:nvPr/>
        </p:nvPicPr>
        <p:blipFill>
          <a:blip r:embed="rId3"/>
          <a:srcRect b="8191"/>
          <a:stretch/>
        </p:blipFill>
        <p:spPr bwMode="auto">
          <a:xfrm>
            <a:off x="2186940" y="1452154"/>
            <a:ext cx="7818120" cy="4785158"/>
          </a:xfrm>
          <a:prstGeom prst="rect">
            <a:avLst/>
          </a:prstGeom>
        </p:spPr>
      </p:pic>
      <p:sp>
        <p:nvSpPr>
          <p:cNvPr id="7" name="Rechteck 7"/>
          <p:cNvSpPr/>
          <p:nvPr/>
        </p:nvSpPr>
        <p:spPr bwMode="auto">
          <a:xfrm>
            <a:off x="5222965" y="504093"/>
            <a:ext cx="6886303" cy="923330"/>
          </a:xfrm>
          <a:prstGeom prst="rect">
            <a:avLst/>
          </a:prstGeom>
        </p:spPr>
        <p:txBody>
          <a:bodyPr wrap="square">
            <a:spAutoFit/>
          </a:bodyPr>
          <a:lstStyle/>
          <a:p>
            <a:pPr>
              <a:defRPr/>
            </a:pPr>
            <a:r>
              <a:rPr lang="de-DE" u="sng" dirty="0">
                <a:hlinkClick r:id="rId4" tooltip="https://llh.hessen.de/unternehmen/agrarpolitik-und-foerderung/halm/halm-c-1-vielfaeltige-kulturen-im-ackerbau-antragstellung-eroeffnet/"/>
              </a:rPr>
              <a:t>https://llh.hessen.de/unternehmen/agrarpolitik-und-foerderung/halm/</a:t>
            </a:r>
            <a:endParaRPr dirty="0"/>
          </a:p>
          <a:p>
            <a:pPr>
              <a:defRPr/>
            </a:pPr>
            <a:r>
              <a:rPr lang="de-DE" u="sng" dirty="0">
                <a:hlinkClick r:id="rId5" tooltip="https://llh.hessen.de/unternehmen/agrarpolitik-und-foerderung/halm/halm-c-1-vielfaeltige-kulturen-im-ackerbau-antragstellung-eroeffnet/"/>
              </a:rPr>
              <a:t>halm-c-1-vielfaeltige-kulturen-im-ackerbau-antragstellung-eroeffnet/</a:t>
            </a:r>
            <a:endParaRPr lang="de-DE" dirty="0"/>
          </a:p>
          <a:p>
            <a:pPr>
              <a:defRPr/>
            </a:pPr>
            <a:endParaRPr lang="de-DE"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Autofit/>
          </a:bodyPr>
          <a:lstStyle/>
          <a:p>
            <a:pPr algn="ctr">
              <a:defRPr/>
            </a:pPr>
            <a:r>
              <a:rPr lang="de-DE"/>
              <a:t>Hat Ihre derzeitige betriebliche Fruchtfolge </a:t>
            </a:r>
            <a:br>
              <a:rPr lang="de-DE"/>
            </a:br>
            <a:r>
              <a:rPr lang="de-DE"/>
              <a:t>in 10 Jahren noch eine Zukunft? </a:t>
            </a:r>
            <a:endParaRPr/>
          </a:p>
        </p:txBody>
      </p:sp>
      <p:grpSp>
        <p:nvGrpSpPr>
          <p:cNvPr id="5" name="Inhaltsplatzhalter 4"/>
          <p:cNvGrpSpPr/>
          <p:nvPr/>
        </p:nvGrpSpPr>
        <p:grpSpPr bwMode="auto">
          <a:xfrm>
            <a:off x="838200" y="1463357"/>
            <a:ext cx="10515600" cy="4713288"/>
            <a:chOff x="0" y="0"/>
            <a:chExt cx="10515600" cy="4713288"/>
          </a:xfrm>
        </p:grpSpPr>
        <p:sp>
          <p:nvSpPr>
            <p:cNvPr id="6" name="Abgerundetes Rechteck 5"/>
            <p:cNvSpPr/>
            <p:nvPr/>
          </p:nvSpPr>
          <p:spPr bwMode="auto">
            <a:xfrm>
              <a:off x="1283" y="1605712"/>
              <a:ext cx="3003723" cy="150186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68580" tIns="45720" rIns="68580" bIns="45720" numCol="1" spcCol="1270" anchor="ctr" anchorCtr="0">
              <a:noAutofit/>
            </a:bodyPr>
            <a:lstStyle/>
            <a:p>
              <a:pPr lvl="0" algn="ctr" defTabSz="1600200">
                <a:lnSpc>
                  <a:spcPct val="90000"/>
                </a:lnSpc>
                <a:spcBef>
                  <a:spcPts val="0"/>
                </a:spcBef>
                <a:spcAft>
                  <a:spcPts val="0"/>
                </a:spcAft>
                <a:defRPr/>
              </a:pPr>
              <a:r>
                <a:rPr lang="de-DE" sz="3600"/>
                <a:t>A: ja</a:t>
              </a:r>
            </a:p>
          </p:txBody>
        </p:sp>
        <p:sp>
          <p:nvSpPr>
            <p:cNvPr id="7" name="Abgerundetes Rechteck 6"/>
            <p:cNvSpPr/>
            <p:nvPr/>
          </p:nvSpPr>
          <p:spPr bwMode="auto">
            <a:xfrm>
              <a:off x="3755938" y="1605712"/>
              <a:ext cx="3003723" cy="150186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68580" tIns="45720" rIns="68580" bIns="45720" numCol="1" spcCol="1270" anchor="ctr" anchorCtr="0">
              <a:noAutofit/>
            </a:bodyPr>
            <a:lstStyle/>
            <a:p>
              <a:pPr lvl="0" algn="ctr" defTabSz="1600200">
                <a:lnSpc>
                  <a:spcPct val="90000"/>
                </a:lnSpc>
                <a:spcBef>
                  <a:spcPts val="0"/>
                </a:spcBef>
                <a:spcAft>
                  <a:spcPts val="0"/>
                </a:spcAft>
                <a:defRPr/>
              </a:pPr>
              <a:r>
                <a:rPr lang="de-DE" sz="3600"/>
                <a:t>B: nein</a:t>
              </a:r>
            </a:p>
          </p:txBody>
        </p:sp>
        <p:sp>
          <p:nvSpPr>
            <p:cNvPr id="8" name="Abgerundetes Rechteck 7"/>
            <p:cNvSpPr/>
            <p:nvPr/>
          </p:nvSpPr>
          <p:spPr bwMode="auto">
            <a:xfrm>
              <a:off x="7510592" y="1605712"/>
              <a:ext cx="3003723" cy="1501860"/>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p:spPr>
          <p:style>
            <a:lnRef idx="2">
              <a:srgbClr val="000000"/>
            </a:lnRef>
            <a:fillRef idx="1">
              <a:srgbClr val="000000"/>
            </a:fillRef>
            <a:effectRef idx="0">
              <a:srgbClr val="000000"/>
            </a:effectRef>
            <a:fontRef idx="minor">
              <a:schemeClr val="lt1"/>
            </a:fontRef>
          </p:style>
          <p:txBody>
            <a:bodyPr spcFirstLastPara="0" vert="horz" wrap="square" lIns="68580" tIns="45720" rIns="68580" bIns="45720" numCol="1" spcCol="1270" anchor="ctr" anchorCtr="0">
              <a:noAutofit/>
            </a:bodyPr>
            <a:lstStyle/>
            <a:p>
              <a:pPr lvl="0" algn="ctr" defTabSz="1600200">
                <a:lnSpc>
                  <a:spcPct val="90000"/>
                </a:lnSpc>
                <a:spcBef>
                  <a:spcPts val="0"/>
                </a:spcBef>
                <a:spcAft>
                  <a:spcPts val="0"/>
                </a:spcAft>
                <a:defRPr/>
              </a:pPr>
              <a:r>
                <a:rPr lang="de-DE" sz="3600"/>
                <a:t>Warum?</a:t>
              </a:r>
            </a:p>
          </p:txBody>
        </p:sp>
      </p:grpSp>
      <p:sp>
        <p:nvSpPr>
          <p:cNvPr id="9"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234464" cy="4713923"/>
          </a:xfrm>
        </p:spPr>
        <p:txBody>
          <a:bodyPr/>
          <a:lstStyle/>
          <a:p>
            <a:pPr marL="0" indent="0">
              <a:buNone/>
            </a:pPr>
            <a:r>
              <a:rPr lang="de-DE" sz="2400" b="1" dirty="0">
                <a:solidFill>
                  <a:srgbClr val="000000"/>
                </a:solidFill>
                <a:latin typeface="Calibri" panose="020F0502020204030204" pitchFamily="34" charset="0"/>
              </a:rPr>
              <a:t>Herausgeber		</a:t>
            </a:r>
            <a:r>
              <a:rPr lang="de-DE" sz="2400" dirty="0">
                <a:solidFill>
                  <a:srgbClr val="000000"/>
                </a:solidFill>
                <a:latin typeface="Calibri" panose="020F0502020204030204" pitchFamily="34" charset="0"/>
              </a:rPr>
              <a:t>Bodensee-Stiftung, Fritz-Reichle-Ring 4, 78315 Radolfzell</a:t>
            </a:r>
            <a:endParaRPr lang="de-DE" sz="2400" dirty="0"/>
          </a:p>
          <a:p>
            <a:pPr marL="0" indent="0">
              <a:buNone/>
            </a:pPr>
            <a:r>
              <a:rPr lang="de-DE" sz="2400" b="1" dirty="0">
                <a:solidFill>
                  <a:srgbClr val="000000"/>
                </a:solidFill>
                <a:latin typeface="Calibri" panose="020F0502020204030204" pitchFamily="34" charset="0"/>
              </a:rPr>
              <a:t>Text 			</a:t>
            </a:r>
            <a:r>
              <a:rPr lang="de-DE" sz="2400" dirty="0">
                <a:solidFill>
                  <a:srgbClr val="000000"/>
                </a:solidFill>
                <a:latin typeface="Calibri" panose="020F0502020204030204" pitchFamily="34" charset="0"/>
              </a:rPr>
              <a:t>Christina Schmidt (LLH), Dagmar Kühnert (LLH)</a:t>
            </a:r>
          </a:p>
          <a:p>
            <a:pPr marL="0" indent="0">
              <a:buNone/>
            </a:pPr>
            <a:r>
              <a:rPr lang="de-DE" sz="2400" b="1" dirty="0">
                <a:solidFill>
                  <a:srgbClr val="000000"/>
                </a:solidFill>
                <a:latin typeface="Calibri" panose="020F0502020204030204" pitchFamily="34" charset="0"/>
              </a:rPr>
              <a:t>Redaktion		</a:t>
            </a:r>
            <a:r>
              <a:rPr lang="de-DE" sz="2400" dirty="0">
                <a:solidFill>
                  <a:srgbClr val="000000"/>
                </a:solidFill>
                <a:latin typeface="Calibri" panose="020F0502020204030204" pitchFamily="34" charset="0"/>
              </a:rPr>
              <a:t>Christina Schmidt (LLH), Dagmar Kühnert (LLH), Sabine Sommer, 				</a:t>
            </a:r>
            <a:r>
              <a:rPr lang="de-DE" sz="2400">
                <a:solidFill>
                  <a:srgbClr val="000000"/>
                </a:solidFill>
                <a:latin typeface="Calibri" panose="020F0502020204030204" pitchFamily="34" charset="0"/>
              </a:rPr>
              <a:t>Andreas Ziermann (</a:t>
            </a:r>
            <a:r>
              <a:rPr lang="de-DE" sz="2400" dirty="0">
                <a:solidFill>
                  <a:srgbClr val="000000"/>
                </a:solidFill>
                <a:latin typeface="Calibri" panose="020F0502020204030204" pitchFamily="34" charset="0"/>
              </a:rPr>
              <a:t>Bodensee-Stiftung), Dr. Holger Flaig (LTZ)</a:t>
            </a:r>
          </a:p>
          <a:p>
            <a:pPr marL="0" indent="0">
              <a:buNone/>
            </a:pPr>
            <a:r>
              <a:rPr lang="de-DE" sz="2400" b="1" dirty="0">
                <a:solidFill>
                  <a:srgbClr val="000000"/>
                </a:solidFill>
                <a:latin typeface="Calibri" panose="020F0502020204030204" pitchFamily="34" charset="0"/>
              </a:rPr>
              <a:t>Bilder</a:t>
            </a:r>
            <a:r>
              <a:rPr lang="de-DE" sz="2400" dirty="0">
                <a:solidFill>
                  <a:srgbClr val="000000"/>
                </a:solidFill>
                <a:latin typeface="Calibri" panose="020F0502020204030204" pitchFamily="34" charset="0"/>
              </a:rPr>
              <a:t>   		siehe Quellenangaben an den Bildern und im Notizbereich</a:t>
            </a:r>
            <a:endParaRPr lang="de-DE" sz="2400" dirty="0"/>
          </a:p>
          <a:p>
            <a:pPr marL="0" indent="0">
              <a:buNone/>
            </a:pPr>
            <a:r>
              <a:rPr lang="de-DE" sz="2400" b="1" dirty="0">
                <a:solidFill>
                  <a:srgbClr val="000000"/>
                </a:solidFill>
                <a:latin typeface="Calibri" panose="020F0502020204030204" pitchFamily="34" charset="0"/>
              </a:rPr>
              <a:t>Nutzungsrechte/Haftungsausschluss</a:t>
            </a:r>
            <a:endParaRPr lang="de-DE" sz="24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
        <p:nvSpPr>
          <p:cNvPr id="4" name="Fußzeilenplatzhalter 3"/>
          <p:cNvSpPr>
            <a:spLocks noGrp="1"/>
          </p:cNvSpPr>
          <p:nvPr>
            <p:ph type="ftr" sz="quarter" idx="10"/>
          </p:nvPr>
        </p:nvSpPr>
        <p:spPr/>
        <p:txBody>
          <a:bodyPr/>
          <a:lstStyle/>
          <a:p>
            <a:pPr>
              <a:defRPr/>
            </a:pPr>
            <a:r>
              <a:rPr lang="de-DE"/>
              <a:t>Pflanzenphysiologie und Klimawandel</a:t>
            </a:r>
          </a:p>
        </p:txBody>
      </p:sp>
    </p:spTree>
    <p:extLst>
      <p:ext uri="{BB962C8B-B14F-4D97-AF65-F5344CB8AC3E}">
        <p14:creationId xmlns:p14="http://schemas.microsoft.com/office/powerpoint/2010/main" val="3109159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Folgen des Klimawandels im Pflanzenbau</a:t>
            </a:r>
            <a:endParaRPr/>
          </a:p>
        </p:txBody>
      </p:sp>
      <p:sp>
        <p:nvSpPr>
          <p:cNvPr id="5" name="Inhaltsplatzhalter 2"/>
          <p:cNvSpPr>
            <a:spLocks noGrp="1"/>
          </p:cNvSpPr>
          <p:nvPr>
            <p:ph idx="1"/>
          </p:nvPr>
        </p:nvSpPr>
        <p:spPr bwMode="auto">
          <a:xfrm>
            <a:off x="955895" y="1535467"/>
            <a:ext cx="10515600" cy="4713923"/>
          </a:xfrm>
        </p:spPr>
        <p:txBody>
          <a:bodyPr/>
          <a:lstStyle/>
          <a:p>
            <a:pPr>
              <a:defRPr/>
            </a:pPr>
            <a:r>
              <a:rPr lang="de-DE" sz="2800" dirty="0"/>
              <a:t>Ertragsschwankungen / Ertragsausfälle im Ackerbau =&gt; Gewinn  </a:t>
            </a:r>
            <a:endParaRPr sz="2800" dirty="0"/>
          </a:p>
          <a:p>
            <a:pPr>
              <a:defRPr/>
            </a:pPr>
            <a:r>
              <a:rPr lang="de-DE" sz="2800" dirty="0"/>
              <a:t>Ertragsminderung im Grünland </a:t>
            </a:r>
            <a:endParaRPr sz="2800" dirty="0"/>
          </a:p>
          <a:p>
            <a:pPr lvl="1">
              <a:buFont typeface="Wingdings"/>
              <a:buChar char="Ø"/>
              <a:defRPr/>
            </a:pPr>
            <a:r>
              <a:rPr lang="de-DE" sz="2800" dirty="0"/>
              <a:t>Futterknappheit </a:t>
            </a:r>
            <a:endParaRPr sz="2800" dirty="0"/>
          </a:p>
          <a:p>
            <a:pPr lvl="2">
              <a:buFont typeface="Wingdings"/>
              <a:buChar char="Ø"/>
              <a:defRPr/>
            </a:pPr>
            <a:r>
              <a:rPr lang="de-DE" sz="2800" dirty="0" err="1"/>
              <a:t>Bestandsabstockung</a:t>
            </a:r>
            <a:r>
              <a:rPr lang="de-DE" sz="2800" dirty="0"/>
              <a:t> oder Futterzukauf =&gt; Gewinn  </a:t>
            </a:r>
            <a:endParaRPr sz="2800" dirty="0"/>
          </a:p>
          <a:p>
            <a:pPr>
              <a:defRPr/>
            </a:pPr>
            <a:endParaRPr lang="de-DE" dirty="0"/>
          </a:p>
          <a:p>
            <a:pPr marL="0" indent="0">
              <a:buNone/>
              <a:defRPr/>
            </a:pPr>
            <a:endParaRPr lang="de-DE" dirty="0"/>
          </a:p>
          <a:p>
            <a:pPr>
              <a:defRPr/>
            </a:pPr>
            <a:endParaRPr lang="de-DE"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Pfeil nach unten 4"/>
          <p:cNvSpPr/>
          <p:nvPr/>
        </p:nvSpPr>
        <p:spPr bwMode="auto">
          <a:xfrm rot="20190907">
            <a:off x="10507618" y="1607676"/>
            <a:ext cx="235392" cy="270069"/>
          </a:xfrm>
          <a:prstGeom prst="downArrow">
            <a:avLst>
              <a:gd name="adj1" fmla="val 50000"/>
              <a:gd name="adj2" fmla="val 5000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defRPr/>
            </a:pPr>
            <a:endParaRPr lang="de-DE"/>
          </a:p>
        </p:txBody>
      </p:sp>
      <p:sp>
        <p:nvSpPr>
          <p:cNvPr id="8" name="Pfeil nach unten 5"/>
          <p:cNvSpPr/>
          <p:nvPr/>
        </p:nvSpPr>
        <p:spPr bwMode="auto">
          <a:xfrm rot="20190907">
            <a:off x="9654229" y="3027592"/>
            <a:ext cx="235392" cy="270069"/>
          </a:xfrm>
          <a:prstGeom prst="downArrow">
            <a:avLst>
              <a:gd name="adj1" fmla="val 50000"/>
              <a:gd name="adj2" fmla="val 5000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defRPr/>
            </a:pPr>
            <a:endParaRPr lang="de-DE"/>
          </a:p>
        </p:txBody>
      </p:sp>
      <p:pic>
        <p:nvPicPr>
          <p:cNvPr id="9" name="Grafik 9"/>
          <p:cNvPicPr>
            <a:picLocks noChangeAspect="1"/>
          </p:cNvPicPr>
          <p:nvPr/>
        </p:nvPicPr>
        <p:blipFill>
          <a:blip r:embed="rId3"/>
          <a:stretch/>
        </p:blipFill>
        <p:spPr bwMode="auto">
          <a:xfrm>
            <a:off x="1270855" y="3724036"/>
            <a:ext cx="3253107" cy="2438611"/>
          </a:xfrm>
          <a:prstGeom prst="rect">
            <a:avLst/>
          </a:prstGeom>
        </p:spPr>
      </p:pic>
      <p:pic>
        <p:nvPicPr>
          <p:cNvPr id="10" name="Grafik 11"/>
          <p:cNvPicPr>
            <a:picLocks noChangeAspect="1"/>
          </p:cNvPicPr>
          <p:nvPr/>
        </p:nvPicPr>
        <p:blipFill>
          <a:blip r:embed="rId4"/>
          <a:stretch/>
        </p:blipFill>
        <p:spPr bwMode="auto">
          <a:xfrm>
            <a:off x="6811553" y="3741582"/>
            <a:ext cx="3774970" cy="2441050"/>
          </a:xfrm>
          <a:prstGeom prst="rect">
            <a:avLst/>
          </a:prstGeom>
        </p:spPr>
      </p:pic>
      <p:sp>
        <p:nvSpPr>
          <p:cNvPr id="11" name="Textfeld 12"/>
          <p:cNvSpPr txBox="1"/>
          <p:nvPr/>
        </p:nvSpPr>
        <p:spPr bwMode="auto">
          <a:xfrm>
            <a:off x="11222860" y="6031842"/>
            <a:ext cx="928287" cy="261610"/>
          </a:xfrm>
          <a:prstGeom prst="rect">
            <a:avLst/>
          </a:prstGeom>
          <a:noFill/>
        </p:spPr>
        <p:txBody>
          <a:bodyPr wrap="square" rtlCol="0">
            <a:spAutoFit/>
          </a:bodyPr>
          <a:lstStyle/>
          <a:p>
            <a:pPr>
              <a:defRPr/>
            </a:pPr>
            <a:r>
              <a:rPr lang="de-DE" sz="1100"/>
              <a:t>Fotos: LLH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Ertragsschwankungen </a:t>
            </a:r>
          </a:p>
        </p:txBody>
      </p:sp>
      <p:sp>
        <p:nvSpPr>
          <p:cNvPr id="5" name="Fußzeilenplatzhalter 2"/>
          <p:cNvSpPr>
            <a:spLocks noGrp="1"/>
          </p:cNvSpPr>
          <p:nvPr>
            <p:ph type="ftr" sz="quarter" idx="10"/>
          </p:nvPr>
        </p:nvSpPr>
        <p:spPr bwMode="auto"/>
        <p:txBody>
          <a:bodyPr/>
          <a:lstStyle/>
          <a:p>
            <a:pPr>
              <a:defRPr/>
            </a:pPr>
            <a:r>
              <a:rPr lang="de-DE"/>
              <a:t>Klimaanpassungsstrategie Fruchtfolge</a:t>
            </a:r>
          </a:p>
        </p:txBody>
      </p:sp>
      <p:pic>
        <p:nvPicPr>
          <p:cNvPr id="6" name="Grafik 3"/>
          <p:cNvPicPr>
            <a:picLocks noChangeAspect="1"/>
          </p:cNvPicPr>
          <p:nvPr/>
        </p:nvPicPr>
        <p:blipFill>
          <a:blip r:embed="rId3"/>
          <a:stretch/>
        </p:blipFill>
        <p:spPr bwMode="auto">
          <a:xfrm>
            <a:off x="838200" y="1283653"/>
            <a:ext cx="7196847" cy="5000773"/>
          </a:xfrm>
          <a:prstGeom prst="rect">
            <a:avLst/>
          </a:prstGeom>
          <a:ln>
            <a:solidFill>
              <a:schemeClr val="accent1"/>
            </a:solidFill>
          </a:ln>
        </p:spPr>
      </p:pic>
      <p:sp>
        <p:nvSpPr>
          <p:cNvPr id="7" name="Textfeld 4"/>
          <p:cNvSpPr txBox="1"/>
          <p:nvPr/>
        </p:nvSpPr>
        <p:spPr bwMode="auto">
          <a:xfrm>
            <a:off x="8153399" y="5674057"/>
            <a:ext cx="4038600" cy="646331"/>
          </a:xfrm>
          <a:prstGeom prst="rect">
            <a:avLst/>
          </a:prstGeom>
          <a:noFill/>
        </p:spPr>
        <p:txBody>
          <a:bodyPr wrap="square" rtlCol="0">
            <a:spAutoFit/>
          </a:bodyPr>
          <a:lstStyle/>
          <a:p>
            <a:pPr>
              <a:defRPr/>
            </a:pPr>
            <a:r>
              <a:rPr lang="de-DE" sz="1200" dirty="0"/>
              <a:t>Quelle: Dirk Schulte-Steinberg: „Raps und Körnerleguminosen für den klimaoptimalen Landwirtschaftsbetrieb“</a:t>
            </a:r>
            <a:endParaRPr dirty="0"/>
          </a:p>
          <a:p>
            <a:pPr>
              <a:defRPr/>
            </a:pPr>
            <a:r>
              <a:rPr lang="de-DE" sz="1200" dirty="0"/>
              <a:t>UFOP-Perspektivforum 2019</a:t>
            </a:r>
          </a:p>
        </p:txBody>
      </p:sp>
      <p:sp>
        <p:nvSpPr>
          <p:cNvPr id="8" name="Rechteck 5"/>
          <p:cNvSpPr/>
          <p:nvPr/>
        </p:nvSpPr>
        <p:spPr bwMode="auto">
          <a:xfrm>
            <a:off x="8259710" y="2474619"/>
            <a:ext cx="3825980" cy="1200329"/>
          </a:xfrm>
          <a:prstGeom prst="rect">
            <a:avLst/>
          </a:prstGeom>
          <a:ln>
            <a:solidFill>
              <a:schemeClr val="tx1"/>
            </a:solidFill>
          </a:ln>
        </p:spPr>
        <p:txBody>
          <a:bodyPr wrap="square">
            <a:spAutoFit/>
          </a:bodyPr>
          <a:lstStyle/>
          <a:p>
            <a:pPr marL="342900" indent="-342900">
              <a:buFont typeface="Wingdings"/>
              <a:buChar char="Ø"/>
              <a:defRPr/>
            </a:pPr>
            <a:r>
              <a:rPr lang="de-DE" sz="2400">
                <a:solidFill>
                  <a:schemeClr val="accent1"/>
                </a:solidFill>
              </a:rPr>
              <a:t>kein Jahr ohne Gewinner, kein Jahr, in dem es nur Verlierer gibt…</a:t>
            </a:r>
          </a:p>
        </p:txBody>
      </p:sp>
      <p:sp>
        <p:nvSpPr>
          <p:cNvPr id="9" name="Rechteck 6"/>
          <p:cNvSpPr/>
          <p:nvPr/>
        </p:nvSpPr>
        <p:spPr bwMode="auto">
          <a:xfrm>
            <a:off x="2227217" y="4865914"/>
            <a:ext cx="5179423" cy="3722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0" name="Rechteck 7"/>
          <p:cNvSpPr/>
          <p:nvPr/>
        </p:nvSpPr>
        <p:spPr bwMode="auto">
          <a:xfrm>
            <a:off x="7021286" y="3167743"/>
            <a:ext cx="757645" cy="15740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Fruchtfolge-Anpassungen</a:t>
            </a:r>
          </a:p>
        </p:txBody>
      </p:sp>
      <p:sp>
        <p:nvSpPr>
          <p:cNvPr id="5" name="Inhaltsplatzhalter 2"/>
          <p:cNvSpPr>
            <a:spLocks noGrp="1"/>
          </p:cNvSpPr>
          <p:nvPr>
            <p:ph idx="1"/>
          </p:nvPr>
        </p:nvSpPr>
        <p:spPr bwMode="auto"/>
        <p:txBody>
          <a:bodyPr/>
          <a:lstStyle/>
          <a:p>
            <a:pPr marL="0" indent="0">
              <a:buNone/>
              <a:defRPr/>
            </a:pPr>
            <a:endParaRPr lang="de-DE" dirty="0"/>
          </a:p>
          <a:p>
            <a:pPr marL="0" indent="0">
              <a:buNone/>
              <a:defRPr/>
            </a:pPr>
            <a:endParaRPr lang="de-DE" dirty="0"/>
          </a:p>
          <a:p>
            <a:pPr marL="0" indent="0">
              <a:buNone/>
              <a:defRPr/>
            </a:pPr>
            <a:endParaRPr lang="de-DE" dirty="0"/>
          </a:p>
          <a:p>
            <a:pPr marL="0" indent="0">
              <a:buNone/>
              <a:defRPr/>
            </a:pPr>
            <a:r>
              <a:rPr lang="de-DE" dirty="0">
                <a:latin typeface="Segoe UI Symbol"/>
                <a:ea typeface="Segoe UI Symbol"/>
              </a:rPr>
              <a:t>   </a:t>
            </a:r>
            <a:endParaRPr lang="de-DE" dirty="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
        <p:nvSpPr>
          <p:cNvPr id="7" name="Textfeld 4"/>
          <p:cNvSpPr txBox="1"/>
          <p:nvPr/>
        </p:nvSpPr>
        <p:spPr bwMode="auto">
          <a:xfrm rot="352569">
            <a:off x="1035594" y="1830693"/>
            <a:ext cx="2966935" cy="830997"/>
          </a:xfrm>
          <a:prstGeom prst="rect">
            <a:avLst/>
          </a:prstGeom>
          <a:noFill/>
        </p:spPr>
        <p:txBody>
          <a:bodyPr wrap="square" rtlCol="0">
            <a:spAutoFit/>
          </a:bodyPr>
          <a:lstStyle/>
          <a:p>
            <a:pPr>
              <a:defRPr/>
            </a:pPr>
            <a:r>
              <a:rPr lang="de-DE" sz="2400" dirty="0">
                <a:latin typeface="Berlin Sans FB"/>
              </a:rPr>
              <a:t>das funktioniert auf meinem Betrieb nicht</a:t>
            </a:r>
            <a:endParaRPr dirty="0"/>
          </a:p>
        </p:txBody>
      </p:sp>
      <p:sp>
        <p:nvSpPr>
          <p:cNvPr id="8" name="Textfeld 5"/>
          <p:cNvSpPr txBox="1"/>
          <p:nvPr/>
        </p:nvSpPr>
        <p:spPr bwMode="auto">
          <a:xfrm rot="21085062">
            <a:off x="5982510" y="1545908"/>
            <a:ext cx="3647873" cy="1200329"/>
          </a:xfrm>
          <a:prstGeom prst="rect">
            <a:avLst/>
          </a:prstGeom>
          <a:noFill/>
        </p:spPr>
        <p:txBody>
          <a:bodyPr wrap="square" rtlCol="0">
            <a:spAutoFit/>
          </a:bodyPr>
          <a:lstStyle/>
          <a:p>
            <a:pPr>
              <a:defRPr/>
            </a:pPr>
            <a:r>
              <a:rPr lang="de-DE" sz="2400" dirty="0">
                <a:latin typeface="Bahnschrift SemiBold Condensed"/>
              </a:rPr>
              <a:t>...das kostet doch nur mehr und ich habe mehr Aufwand.</a:t>
            </a:r>
          </a:p>
        </p:txBody>
      </p:sp>
      <p:sp>
        <p:nvSpPr>
          <p:cNvPr id="9" name="Textfeld 7"/>
          <p:cNvSpPr txBox="1"/>
          <p:nvPr/>
        </p:nvSpPr>
        <p:spPr bwMode="auto">
          <a:xfrm rot="20838286">
            <a:off x="3625175" y="3965285"/>
            <a:ext cx="3647873" cy="830997"/>
          </a:xfrm>
          <a:prstGeom prst="rect">
            <a:avLst/>
          </a:prstGeom>
          <a:noFill/>
        </p:spPr>
        <p:txBody>
          <a:bodyPr wrap="square" rtlCol="0">
            <a:spAutoFit/>
          </a:bodyPr>
          <a:lstStyle/>
          <a:p>
            <a:pPr>
              <a:defRPr/>
            </a:pPr>
            <a:r>
              <a:rPr lang="de-DE" dirty="0"/>
              <a:t>...</a:t>
            </a:r>
            <a:r>
              <a:rPr lang="de-DE" sz="2400" dirty="0"/>
              <a:t>ich habe nicht die passende Technik…</a:t>
            </a:r>
          </a:p>
        </p:txBody>
      </p:sp>
      <p:sp>
        <p:nvSpPr>
          <p:cNvPr id="13" name="Textfeld 12"/>
          <p:cNvSpPr txBox="1"/>
          <p:nvPr/>
        </p:nvSpPr>
        <p:spPr bwMode="auto">
          <a:xfrm rot="898977">
            <a:off x="8494918" y="3820001"/>
            <a:ext cx="2354093" cy="830997"/>
          </a:xfrm>
          <a:prstGeom prst="rect">
            <a:avLst/>
          </a:prstGeom>
          <a:noFill/>
        </p:spPr>
        <p:txBody>
          <a:bodyPr wrap="square" rtlCol="0">
            <a:spAutoFit/>
          </a:bodyPr>
          <a:lstStyle/>
          <a:p>
            <a:pPr>
              <a:defRPr/>
            </a:pPr>
            <a:r>
              <a:rPr lang="de-DE" sz="2400" dirty="0"/>
              <a:t>Wozu soll das gut sein?</a:t>
            </a:r>
          </a:p>
        </p:txBody>
      </p:sp>
      <p:sp>
        <p:nvSpPr>
          <p:cNvPr id="14" name="Textfeld 13"/>
          <p:cNvSpPr txBox="1"/>
          <p:nvPr/>
        </p:nvSpPr>
        <p:spPr bwMode="auto">
          <a:xfrm rot="21191358">
            <a:off x="838200" y="4234990"/>
            <a:ext cx="1680862" cy="646331"/>
          </a:xfrm>
          <a:prstGeom prst="rect">
            <a:avLst/>
          </a:prstGeom>
          <a:noFill/>
        </p:spPr>
        <p:txBody>
          <a:bodyPr wrap="square" rtlCol="0">
            <a:spAutoFit/>
          </a:bodyPr>
          <a:lstStyle/>
          <a:p>
            <a:pPr>
              <a:defRPr/>
            </a:pPr>
            <a:r>
              <a:rPr lang="de-DE" dirty="0">
                <a:latin typeface="Berlin Sans FB"/>
              </a:rPr>
              <a:t>Wie soll das denn gehen?</a:t>
            </a:r>
          </a:p>
        </p:txBody>
      </p:sp>
      <p:pic>
        <p:nvPicPr>
          <p:cNvPr id="3" name="Grafik 2" descr="Neutrales Gesicht ohne Füllung">
            <a:extLst>
              <a:ext uri="{FF2B5EF4-FFF2-40B4-BE49-F238E27FC236}">
                <a16:creationId xmlns:a16="http://schemas.microsoft.com/office/drawing/2014/main" id="{C745EDEB-A0DF-4B45-B835-08415A845B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07702" y="4521507"/>
            <a:ext cx="914400" cy="914400"/>
          </a:xfrm>
          <a:prstGeom prst="rect">
            <a:avLst/>
          </a:prstGeom>
        </p:spPr>
      </p:pic>
      <p:pic>
        <p:nvPicPr>
          <p:cNvPr id="16" name="Grafik 15" descr="Besorgtes Gesicht ohne Füllung">
            <a:extLst>
              <a:ext uri="{FF2B5EF4-FFF2-40B4-BE49-F238E27FC236}">
                <a16:creationId xmlns:a16="http://schemas.microsoft.com/office/drawing/2014/main" id="{C7EFAF56-E24B-4B49-88C1-D2AA5C8338F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36337" y="2735793"/>
            <a:ext cx="914400" cy="914400"/>
          </a:xfrm>
          <a:prstGeom prst="rect">
            <a:avLst/>
          </a:prstGeom>
        </p:spPr>
      </p:pic>
      <p:pic>
        <p:nvPicPr>
          <p:cNvPr id="18" name="Grafik 17" descr="Verwirrtes Gesicht ohne Füllung">
            <a:extLst>
              <a:ext uri="{FF2B5EF4-FFF2-40B4-BE49-F238E27FC236}">
                <a16:creationId xmlns:a16="http://schemas.microsoft.com/office/drawing/2014/main" id="{B1C2DFD2-8CEA-43D2-888E-2B23A492FFD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6887" y="4855489"/>
            <a:ext cx="914400" cy="914400"/>
          </a:xfrm>
          <a:prstGeom prst="rect">
            <a:avLst/>
          </a:prstGeom>
        </p:spPr>
      </p:pic>
      <p:pic>
        <p:nvPicPr>
          <p:cNvPr id="20" name="Grafik 19" descr="Nervöses Gesicht ohne Füllung">
            <a:extLst>
              <a:ext uri="{FF2B5EF4-FFF2-40B4-BE49-F238E27FC236}">
                <a16:creationId xmlns:a16="http://schemas.microsoft.com/office/drawing/2014/main" id="{58B25E58-420D-4DDD-9EC2-1EDF659525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380673" y="2177826"/>
            <a:ext cx="914400" cy="914400"/>
          </a:xfrm>
          <a:prstGeom prst="rect">
            <a:avLst/>
          </a:prstGeom>
        </p:spPr>
      </p:pic>
      <p:sp>
        <p:nvSpPr>
          <p:cNvPr id="23" name="Rechteck 22">
            <a:extLst>
              <a:ext uri="{FF2B5EF4-FFF2-40B4-BE49-F238E27FC236}">
                <a16:creationId xmlns:a16="http://schemas.microsoft.com/office/drawing/2014/main" id="{CDCEB10E-56AB-4D85-9636-803D38456174}"/>
              </a:ext>
            </a:extLst>
          </p:cNvPr>
          <p:cNvSpPr/>
          <p:nvPr/>
        </p:nvSpPr>
        <p:spPr>
          <a:xfrm>
            <a:off x="9288447" y="6126542"/>
            <a:ext cx="1686680" cy="261610"/>
          </a:xfrm>
          <a:prstGeom prst="rect">
            <a:avLst/>
          </a:prstGeom>
        </p:spPr>
        <p:txBody>
          <a:bodyPr wrap="none">
            <a:spAutoFit/>
          </a:bodyPr>
          <a:lstStyle/>
          <a:p>
            <a:r>
              <a:rPr lang="de-DE" sz="1100" dirty="0"/>
              <a:t>Piktogramme: PowerPoint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u="sng"/>
              <a:t>Arbeitsauftrag A 1, Aufgabe 1:</a:t>
            </a:r>
            <a:r>
              <a:rPr lang="de-DE"/>
              <a:t> Was spricht </a:t>
            </a:r>
            <a:r>
              <a:rPr lang="de-DE" b="1"/>
              <a:t>für</a:t>
            </a:r>
            <a:r>
              <a:rPr lang="de-DE"/>
              <a:t> die Anpassung bzw. Erweiterung von Fruchtfolgen?</a:t>
            </a:r>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Fruchtfolge-Anpassungen</a:t>
            </a:r>
          </a:p>
        </p:txBody>
      </p:sp>
      <p:sp>
        <p:nvSpPr>
          <p:cNvPr id="5" name="Inhaltsplatzhalter 2"/>
          <p:cNvSpPr>
            <a:spLocks noGrp="1"/>
          </p:cNvSpPr>
          <p:nvPr>
            <p:ph idx="1"/>
          </p:nvPr>
        </p:nvSpPr>
        <p:spPr bwMode="auto">
          <a:xfrm>
            <a:off x="838200" y="1463040"/>
            <a:ext cx="10800806" cy="4713923"/>
          </a:xfrm>
        </p:spPr>
        <p:txBody>
          <a:bodyPr/>
          <a:lstStyle/>
          <a:p>
            <a:pPr marL="0" indent="0">
              <a:buNone/>
              <a:defRPr/>
            </a:pPr>
            <a:r>
              <a:rPr lang="de-DE" sz="2400" u="sng"/>
              <a:t>DAFÜR:</a:t>
            </a:r>
            <a:endParaRPr/>
          </a:p>
          <a:p>
            <a:pPr>
              <a:defRPr/>
            </a:pPr>
            <a:r>
              <a:rPr lang="de-DE" sz="2400"/>
              <a:t>Ertragssicherung / betriebliche Risikoverteilung durch mehr Kulturarten</a:t>
            </a:r>
            <a:endParaRPr/>
          </a:p>
          <a:p>
            <a:pPr>
              <a:defRPr/>
            </a:pPr>
            <a:r>
              <a:rPr lang="de-DE" sz="2400"/>
              <a:t>Krankheitsvermeidung / Krankheitsvorbeugung</a:t>
            </a:r>
            <a:endParaRPr/>
          </a:p>
          <a:p>
            <a:pPr>
              <a:defRPr/>
            </a:pPr>
            <a:r>
              <a:rPr lang="de-DE" sz="2400"/>
              <a:t>verringerter Schädlingsdruck</a:t>
            </a:r>
            <a:endParaRPr/>
          </a:p>
          <a:p>
            <a:pPr>
              <a:defRPr/>
            </a:pPr>
            <a:r>
              <a:rPr lang="de-DE" sz="2400"/>
              <a:t>verringerter Unkraut-/Ungrasdruck</a:t>
            </a:r>
          </a:p>
          <a:p>
            <a:pPr>
              <a:defRPr/>
            </a:pPr>
            <a:r>
              <a:rPr lang="de-DE" sz="2400"/>
              <a:t>verbesserte Nutzung bzw. Erhalt der Bodenfeuchte</a:t>
            </a:r>
            <a:endParaRPr/>
          </a:p>
          <a:p>
            <a:pPr>
              <a:defRPr/>
            </a:pPr>
            <a:r>
              <a:rPr lang="de-DE" sz="2400"/>
              <a:t>Entzerrung von Arbeitsspitzen (Aussaat, Ernte)</a:t>
            </a:r>
            <a:endParaRPr/>
          </a:p>
          <a:p>
            <a:pPr>
              <a:defRPr/>
            </a:pPr>
            <a:r>
              <a:rPr lang="de-DE" sz="2400"/>
              <a:t>bei Blattfrüchte: Humuszufuhr, verbesserte Bodenstruktur</a:t>
            </a:r>
            <a:endParaRPr/>
          </a:p>
          <a:p>
            <a:pPr>
              <a:defRPr/>
            </a:pPr>
            <a:r>
              <a:rPr lang="de-DE" sz="2400"/>
              <a:t>bei Leguminosen: N-Fixierung und Düngereinsparung</a:t>
            </a:r>
            <a:endParaRPr/>
          </a:p>
          <a:p>
            <a:pPr>
              <a:buFont typeface="Wingdings"/>
              <a:buChar char="Ø"/>
              <a:defRPr/>
            </a:pPr>
            <a:r>
              <a:rPr lang="de-DE" sz="2400" b="1"/>
              <a:t> Erhöhung der ökonomischen und ökologischen Widerstandsfähigkeit (= Resilienz) des Betriebes</a:t>
            </a:r>
            <a:endParaRPr lang="de-DE" sz="2400"/>
          </a:p>
          <a:p>
            <a:pPr>
              <a:defRPr/>
            </a:pPr>
            <a:endParaRPr lang="de-DE" sz="2400"/>
          </a:p>
          <a:p>
            <a:pPr>
              <a:defRPr/>
            </a:pPr>
            <a:endParaRPr lang="de-DE" sz="240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u="sng" dirty="0"/>
              <a:t>Arbeitsauftrag A 1, Aufgabe 1:</a:t>
            </a:r>
            <a:r>
              <a:rPr lang="de-DE" dirty="0"/>
              <a:t> Was spricht </a:t>
            </a:r>
            <a:r>
              <a:rPr lang="de-DE" b="1" dirty="0">
                <a:solidFill>
                  <a:schemeClr val="accent6"/>
                </a:solidFill>
              </a:rPr>
              <a:t>gegen</a:t>
            </a:r>
            <a:r>
              <a:rPr lang="de-DE" dirty="0"/>
              <a:t> die Anpassung bzw. Erweiterung von Fruchtfolgen?</a:t>
            </a:r>
          </a:p>
        </p:txBody>
      </p:sp>
      <p:sp>
        <p:nvSpPr>
          <p:cNvPr id="5" name="Inhaltsplatzhalter 4"/>
          <p:cNvSpPr>
            <a:spLocks noGrp="1"/>
          </p:cNvSpPr>
          <p:nvPr>
            <p:ph idx="1"/>
          </p:nvPr>
        </p:nvSpPr>
        <p:spPr bwMode="auto"/>
        <p:txBody>
          <a:bodyPr/>
          <a:lstStyle/>
          <a:p>
            <a:pPr>
              <a:defRPr/>
            </a:pPr>
            <a:endParaRPr lang="de-DE" sz="2400"/>
          </a:p>
        </p:txBody>
      </p:sp>
      <p:sp>
        <p:nvSpPr>
          <p:cNvPr id="6" name="Fußzeilenplatzhalter 3"/>
          <p:cNvSpPr>
            <a:spLocks noGrp="1"/>
          </p:cNvSpPr>
          <p:nvPr>
            <p:ph type="ftr" sz="quarter" idx="10"/>
          </p:nvPr>
        </p:nvSpPr>
        <p:spPr bwMode="auto"/>
        <p:txBody>
          <a:bodyPr/>
          <a:lstStyle/>
          <a:p>
            <a:pPr>
              <a:defRPr/>
            </a:pPr>
            <a:r>
              <a:rPr lang="de-DE"/>
              <a:t>Klimaanpassungsstrategie Fruchtfolge</a:t>
            </a:r>
          </a:p>
        </p:txBody>
      </p:sp>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1784</Words>
  <Application>Microsoft Office PowerPoint</Application>
  <DocSecurity>0</DocSecurity>
  <PresentationFormat>Breitbild</PresentationFormat>
  <Paragraphs>282</Paragraphs>
  <Slides>35</Slides>
  <Notes>16</Notes>
  <HiddenSlides>4</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35</vt:i4>
      </vt:variant>
    </vt:vector>
  </HeadingPairs>
  <TitlesOfParts>
    <vt:vector size="44" baseType="lpstr">
      <vt:lpstr>Arial</vt:lpstr>
      <vt:lpstr>Bahnschrift SemiBold Condensed</vt:lpstr>
      <vt:lpstr>Berlin Sans FB</vt:lpstr>
      <vt:lpstr>Calibri</vt:lpstr>
      <vt:lpstr>Calibri Light</vt:lpstr>
      <vt:lpstr>Segoe UI Symbol</vt:lpstr>
      <vt:lpstr>Times New Roman</vt:lpstr>
      <vt:lpstr>Wingdings</vt:lpstr>
      <vt:lpstr>Office</vt:lpstr>
      <vt:lpstr>Anpassungsstrategien  an den Klimawandel:  Fruchtfolgen   </vt:lpstr>
      <vt:lpstr>Nicht nur auf ein Pferd setzen!</vt:lpstr>
      <vt:lpstr>Folgen des Klimawandels im Pflanzenbau</vt:lpstr>
      <vt:lpstr>Folgen des Klimawandels im Pflanzenbau</vt:lpstr>
      <vt:lpstr>Ertragsschwankungen </vt:lpstr>
      <vt:lpstr>Fruchtfolge-Anpassungen</vt:lpstr>
      <vt:lpstr>Arbeitsauftrag A 1, Aufgabe 1: Was spricht für die Anpassung bzw. Erweiterung von Fruchtfolgen?</vt:lpstr>
      <vt:lpstr>Fruchtfolge-Anpassungen</vt:lpstr>
      <vt:lpstr>Arbeitsauftrag A 1, Aufgabe 1: Was spricht gegen die Anpassung bzw. Erweiterung von Fruchtfolgen?</vt:lpstr>
      <vt:lpstr>Fruchtfolge-Anpassungen</vt:lpstr>
      <vt:lpstr>Anbaudiversifizierung</vt:lpstr>
      <vt:lpstr>Ziele von Fruchtfolge-Anpassungen im Hinblick auf den Klimawandel </vt:lpstr>
      <vt:lpstr>Möglichkeiten der Fruchtfolge-Anpassung  </vt:lpstr>
      <vt:lpstr>Grundsätze</vt:lpstr>
      <vt:lpstr>Arbeitsauftrag A 1, Aufgabe 2:  Risiko von Fruchtfolgen bewerten</vt:lpstr>
      <vt:lpstr>Arbeitsauftrag A 1, Aufgabe 2:  Risiko von Fruchtfolgen bewerten</vt:lpstr>
      <vt:lpstr>Arbeitsauftrag A 1, Aufgabe 2:  Risiko von Fruchtfolgen bewerten</vt:lpstr>
      <vt:lpstr>Multitalent Zwischenfrucht</vt:lpstr>
      <vt:lpstr>Arbeitsauftrag A 1, Aufgabe 3:  Integration von Zwischenfrüchten</vt:lpstr>
      <vt:lpstr>Arbeitsauftrag A 1, Aufgabe 3:  Integration von Zwischenfrüchten</vt:lpstr>
      <vt:lpstr>Klimaschutz durch Zwischenfrüchte</vt:lpstr>
      <vt:lpstr>Humusaufbau</vt:lpstr>
      <vt:lpstr>Humusaufbau</vt:lpstr>
      <vt:lpstr>Integration von Zwischenfrüchten: Welche Arten bzw. Mischungen sind geeignet?</vt:lpstr>
      <vt:lpstr>Problem Wasserentzug?</vt:lpstr>
      <vt:lpstr>Arbeitsauftrag A 2: Zwischenfrüchte und Wasserentzug</vt:lpstr>
      <vt:lpstr>Wasserbedarf von Zwischenfrüchten</vt:lpstr>
      <vt:lpstr>Wasserbedarf von Zwischenfrüchten</vt:lpstr>
      <vt:lpstr>Exkurs: HALM „Vielfältige Kulturen im Ackerbau“</vt:lpstr>
      <vt:lpstr>Exkurs: HALM „Vielfältige Kulturen im Ackerbau“</vt:lpstr>
      <vt:lpstr>Arbeitsauftrag A 3: HALM - Vielfältige Kulturen im Ackerbau</vt:lpstr>
      <vt:lpstr>PowerPoint-Präsentation</vt:lpstr>
      <vt:lpstr>LLH-Planungstool</vt:lpstr>
      <vt:lpstr>Hat Ihre derzeitige betriebliche Fruchtfolge  in 10 Jahren noch eine Zukunft? </vt:lpstr>
      <vt:lpstr>Impressum</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Kühnert, Dagmar (LLH)</dc:creator>
  <cp:keywords/>
  <dc:description/>
  <cp:lastModifiedBy>Andreas Ziermann</cp:lastModifiedBy>
  <cp:revision>178</cp:revision>
  <dcterms:created xsi:type="dcterms:W3CDTF">2020-08-20T08:27:11Z</dcterms:created>
  <dcterms:modified xsi:type="dcterms:W3CDTF">2021-10-19T16:44:32Z</dcterms:modified>
  <cp:category/>
  <dc:identifier/>
  <cp:contentStatus/>
  <dc:language/>
  <cp:version/>
</cp:coreProperties>
</file>