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2" r:id="rId47"/>
  </p:sldIdLst>
  <p:sldSz cx="12192000" cy="6858000"/>
  <p:notesSz cx="12192000" cy="6858000"/>
  <p:defaultTextStyle>
    <a:defPPr>
      <a:defRPr lang="de-DE"/>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C5A4E0E3-AFDF-FC97-4F41-D0D3B9EACDA9}">
  <a:tblStyle styleId="{82B14CFD-FE5B-F19B-2895-6EFE70D01626}" styleName="Helle Formatvorlage 2 - Akzent 1">
    <a:wholeTbl>
      <a:tcTxStyle>
        <a:fontRef idx="minor">
          <a:srgbClr val="00000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w="12700">
              <a:noFill/>
            </a:ln>
          </a:insideH>
          <a:insideV>
            <a:ln w="12700">
              <a:noFill/>
            </a:ln>
          </a:insideV>
        </a:tcBdr>
        <a:fill>
          <a:noFill/>
        </a:fill>
      </a:tcStyle>
    </a:wholeTbl>
    <a:band1H>
      <a:tcStyle>
        <a:tcBdr>
          <a:top>
            <a:lnRef idx="1">
              <a:schemeClr val="accent1"/>
            </a:lnRef>
          </a:top>
          <a:bottom>
            <a:lnRef idx="1">
              <a:schemeClr val="accent1"/>
            </a:lnRef>
          </a:bottom>
        </a:tcBdr>
      </a:tcStyle>
    </a:band1H>
    <a:band2H>
      <a:tcStyle>
        <a:tcBdr/>
      </a:tcStyle>
    </a:band2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Style>
        <a:tcBdr/>
      </a:tcStyle>
    </a:lastCol>
    <a:firstCol>
      <a:tcStyle>
        <a:tcBdr/>
      </a:tcStyle>
    </a:firstCol>
    <a:lastRow>
      <a:tcStyle>
        <a:tcBdr>
          <a:top>
            <a:ln w="50800">
              <a:solidFill>
                <a:schemeClr val="accent1"/>
              </a:solidFill>
            </a:ln>
          </a:top>
        </a:tcBdr>
      </a:tcStyle>
    </a:lastRow>
    <a:seCell>
      <a:tcStyle>
        <a:tcBdr/>
      </a:tcStyle>
    </a:seCell>
    <a:swCell>
      <a:tcStyle>
        <a:tcBdr/>
      </a:tcStyle>
    </a:swCell>
    <a:firstRow>
      <a:tcTxStyle b="on">
        <a:fontRef idx="minor">
          <a:srgbClr val="000000"/>
        </a:fontRef>
        <a:schemeClr val="bg1"/>
      </a:tcTxStyle>
      <a:tcStyle>
        <a:tcBdr/>
        <a:fillRef idx="1">
          <a:schemeClr val="accent1"/>
        </a:fillRef>
      </a:tcStyle>
    </a:firstRow>
    <a:neCell>
      <a:tcStyle>
        <a:tcBdr/>
      </a:tcStyle>
    </a:neCell>
    <a:nwCell>
      <a:tcStyle>
        <a:tcBdr/>
      </a:tcStyle>
    </a:nwCell>
  </a:tblStyle>
  <a:tblStyle styleId="{C5A4E0E3-AFDF-FC97-4F41-D0D3B9EACDA9}" styleName="Mittlere Formatvorlage 2 - Akzent 1">
    <a:wholeTbl>
      <a:tcTxStyle>
        <a:fontRef idx="minor">
          <a:prstClr val="black"/>
        </a:fontRef>
        <a:schemeClr val="dk1"/>
      </a:tcTxStyle>
      <a:tcStyle>
        <a:tcBdr>
          <a:left>
            <a:ln w="12700">
              <a:solidFill>
                <a:schemeClr val="lt1"/>
              </a:solidFill>
            </a:ln>
          </a:left>
          <a:right>
            <a:ln w="12700">
              <a:solidFill>
                <a:schemeClr val="lt1"/>
              </a:solidFill>
            </a:ln>
          </a:right>
          <a:top>
            <a:ln w="12700">
              <a:solidFill>
                <a:schemeClr val="lt1"/>
              </a:solidFill>
            </a:ln>
          </a:top>
          <a:bottom>
            <a:ln w="12700">
              <a:solidFill>
                <a:schemeClr val="lt1"/>
              </a:solidFill>
            </a:ln>
          </a:bottom>
          <a:insideH>
            <a:ln w="12700">
              <a:solidFill>
                <a:schemeClr val="lt1"/>
              </a:solidFill>
            </a:ln>
          </a:insideH>
          <a:insideV>
            <a:ln w="12700">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fill>
          <a:solidFill>
            <a:schemeClr val="accent1">
              <a:tint val="40000"/>
            </a:schemeClr>
          </a:solidFill>
        </a:fill>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a:solidFill>
                <a:schemeClr val="lt1"/>
              </a:solidFill>
            </a:ln>
          </a:top>
        </a:tcBdr>
        <a:fill>
          <a:solidFill>
            <a:schemeClr val="accent1"/>
          </a:solidFill>
        </a:fill>
      </a:tcStyle>
    </a:lastRow>
    <a:seCell>
      <a:tcStyle>
        <a:tcBdr/>
      </a:tcStyle>
    </a:seCell>
    <a:swCell>
      <a:tcStyle>
        <a:tcBdr/>
      </a:tcStyle>
    </a:swCell>
    <a:firstRow>
      <a:tcTxStyle b="on">
        <a:fontRef idx="minor">
          <a:prstClr val="black"/>
        </a:fontRef>
        <a:schemeClr val="lt1"/>
      </a:tcTxStyle>
      <a:tcStyle>
        <a:tcBdr>
          <a:bottom>
            <a:ln w="38100">
              <a:solidFill>
                <a:schemeClr val="lt1"/>
              </a:solidFill>
            </a:ln>
          </a:bottom>
        </a:tcBdr>
        <a:fill>
          <a:solidFill>
            <a:schemeClr val="accent1"/>
          </a:solidFill>
        </a:fill>
      </a:tcStyle>
    </a:firstRow>
    <a:neCell>
      <a:tcStyle>
        <a:tcBdr/>
      </a:tcStyle>
    </a:neCell>
    <a:nwCell>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4176" autoAdjust="0"/>
  </p:normalViewPr>
  <p:slideViewPr>
    <p:cSldViewPr>
      <p:cViewPr varScale="1">
        <p:scale>
          <a:sx n="93" d="100"/>
          <a:sy n="93" d="100"/>
        </p:scale>
        <p:origin x="1152" y="7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50"/>
      <c:rotY val="0"/>
      <c:depthPercent val="100"/>
      <c:rAngAx val="0"/>
    </c:view3D>
    <c:floor>
      <c:thickness val="0"/>
      <c:spPr>
        <a:prstGeom prst="rect">
          <a:avLst/>
        </a:prstGeom>
        <a:noFill/>
        <a:ln>
          <a:noFill/>
        </a:ln>
        <a:effectLst/>
      </c:spPr>
    </c:floor>
    <c:sideWall>
      <c:thickness val="0"/>
      <c:spPr>
        <a:prstGeom prst="rect">
          <a:avLst/>
        </a:prstGeom>
        <a:noFill/>
        <a:ln>
          <a:noFill/>
        </a:ln>
        <a:effectLst/>
      </c:spPr>
    </c:sideWall>
    <c:backWall>
      <c:thickness val="0"/>
      <c:spPr>
        <a:prstGeom prst="rect">
          <a:avLst/>
        </a:prstGeom>
        <a:noFill/>
        <a:ln>
          <a:noFill/>
        </a:ln>
        <a:effectLst/>
      </c:spPr>
    </c:backWall>
    <c:plotArea>
      <c:layout/>
      <c:pie3DChart>
        <c:varyColors val="1"/>
        <c:ser>
          <c:idx val="0"/>
          <c:order val="0"/>
          <c:tx>
            <c:strRef>
              <c:f>Tabelle1!$B$1</c:f>
              <c:strCache>
                <c:ptCount val="1"/>
                <c:pt idx="0">
                  <c:v>THG-Emissionen je kg Mineraldünger-N (CO2eq)</c:v>
                </c:pt>
              </c:strCache>
            </c:strRef>
          </c:tx>
          <c:dPt>
            <c:idx val="0"/>
            <c:bubble3D val="0"/>
            <c:spPr>
              <a:prstGeom prst="rect">
                <a:avLst/>
              </a:prstGeom>
              <a:solidFill>
                <a:schemeClr val="accent1"/>
              </a:solidFill>
              <a:ln>
                <a:noFill/>
              </a:ln>
              <a:effectLst>
                <a:outerShdw blurRad="254000" sx="102000" sy="102000" rotWithShape="0">
                  <a:prstClr val="black">
                    <a:alpha val="20000"/>
                  </a:prstClr>
                </a:outerShdw>
              </a:effectLst>
            </c:spPr>
            <c:extLst>
              <c:ext xmlns:c16="http://schemas.microsoft.com/office/drawing/2014/chart" uri="{C3380CC4-5D6E-409C-BE32-E72D297353CC}">
                <c16:uniqueId val="{00000001-EF7E-4492-B760-A918F8A59D5F}"/>
              </c:ext>
            </c:extLst>
          </c:dPt>
          <c:dPt>
            <c:idx val="1"/>
            <c:bubble3D val="0"/>
            <c:spPr>
              <a:prstGeom prst="rect">
                <a:avLst/>
              </a:prstGeom>
              <a:solidFill>
                <a:schemeClr val="accent2"/>
              </a:solidFill>
              <a:ln>
                <a:noFill/>
              </a:ln>
              <a:effectLst>
                <a:outerShdw blurRad="254000" sx="102000" sy="102000" rotWithShape="0">
                  <a:prstClr val="black">
                    <a:alpha val="20000"/>
                  </a:prstClr>
                </a:outerShdw>
              </a:effectLst>
            </c:spPr>
            <c:extLst>
              <c:ext xmlns:c16="http://schemas.microsoft.com/office/drawing/2014/chart" uri="{C3380CC4-5D6E-409C-BE32-E72D297353CC}">
                <c16:uniqueId val="{00000003-EF7E-4492-B760-A918F8A59D5F}"/>
              </c:ext>
            </c:extLst>
          </c:dPt>
          <c:dPt>
            <c:idx val="2"/>
            <c:bubble3D val="0"/>
            <c:spPr>
              <a:prstGeom prst="rect">
                <a:avLst/>
              </a:prstGeom>
              <a:solidFill>
                <a:schemeClr val="accent3"/>
              </a:solidFill>
              <a:ln>
                <a:noFill/>
              </a:ln>
              <a:effectLst>
                <a:outerShdw blurRad="254000" sx="102000" sy="102000" rotWithShape="0">
                  <a:prstClr val="black">
                    <a:alpha val="20000"/>
                  </a:prstClr>
                </a:outerShdw>
              </a:effectLst>
            </c:spPr>
            <c:extLst>
              <c:ext xmlns:c16="http://schemas.microsoft.com/office/drawing/2014/chart" uri="{C3380CC4-5D6E-409C-BE32-E72D297353CC}">
                <c16:uniqueId val="{00000005-EF7E-4492-B760-A918F8A59D5F}"/>
              </c:ext>
            </c:extLst>
          </c:dPt>
          <c:dPt>
            <c:idx val="3"/>
            <c:bubble3D val="0"/>
            <c:spPr>
              <a:prstGeom prst="rect">
                <a:avLst/>
              </a:prstGeom>
              <a:solidFill>
                <a:schemeClr val="accent4"/>
              </a:solidFill>
              <a:ln>
                <a:noFill/>
              </a:ln>
              <a:effectLst>
                <a:outerShdw blurRad="254000" sx="102000" sy="102000" rotWithShape="0">
                  <a:prstClr val="black">
                    <a:alpha val="20000"/>
                  </a:prstClr>
                </a:outerShdw>
              </a:effectLst>
            </c:spPr>
            <c:extLst>
              <c:ext xmlns:c16="http://schemas.microsoft.com/office/drawing/2014/chart" uri="{C3380CC4-5D6E-409C-BE32-E72D297353CC}">
                <c16:uniqueId val="{00000007-EF7E-4492-B760-A918F8A59D5F}"/>
              </c:ext>
            </c:extLst>
          </c:dPt>
          <c:dLbls>
            <c:spPr>
              <a:pattFill prst="pct75">
                <a:fgClr>
                  <a:schemeClr val="dk1">
                    <a:lumMod val="75000"/>
                    <a:lumOff val="25000"/>
                  </a:schemeClr>
                </a:fgClr>
                <a:bgClr>
                  <a:schemeClr val="dk1">
                    <a:lumMod val="65000"/>
                    <a:lumOff val="35000"/>
                  </a:schemeClr>
                </a:bgClr>
              </a:pattFill>
              <a:ln>
                <a:noFill/>
              </a:ln>
              <a:effectLst>
                <a:outerShdw blurRad="50800" dist="38100" dir="2700000" rotWithShape="0">
                  <a:prstClr val="black">
                    <a:alpha val="40000"/>
                  </a:prstClr>
                </a:outerShdw>
              </a:effectLst>
            </c:spPr>
            <c:txPr>
              <a:bodyPr rot="0" spcFirstLastPara="1" vertOverflow="ellipsis" vert="horz" wrap="square" lIns="38100" tIns="19050" rIns="38100" bIns="19050" anchor="ctr" anchorCtr="1">
                <a:spAutoFit/>
              </a:bodyPr>
              <a:lstStyle/>
              <a:p>
                <a:pPr>
                  <a:defRPr sz="1350" b="1" i="0" u="none" strike="noStrike">
                    <a:solidFill>
                      <a:schemeClr val="lt1"/>
                    </a:solidFill>
                    <a:latin typeface="+mn-lt"/>
                    <a:ea typeface="+mn-ea"/>
                    <a:cs typeface="+mn-cs"/>
                  </a:defRPr>
                </a:pPr>
                <a:endParaRPr lang="de-DE"/>
              </a:p>
            </c:txPr>
            <c:dLblPos val="ctr"/>
            <c:showLegendKey val="0"/>
            <c:showVal val="0"/>
            <c:showCatName val="0"/>
            <c:showSerName val="0"/>
            <c:showPercent val="1"/>
            <c:showBubbleSize val="0"/>
            <c:showLeaderLines val="1"/>
            <c:leaderLines>
              <c:spPr>
                <a:prstGeom prst="rect">
                  <a:avLst/>
                </a:prstGeom>
                <a:ln w="9525">
                  <a:solidFill>
                    <a:schemeClr val="dk1">
                      <a:lumMod val="50000"/>
                      <a:lumOff val="50000"/>
                    </a:schemeClr>
                  </a:solidFill>
                </a:ln>
                <a:effectLst/>
              </c:spPr>
            </c:leaderLines>
            <c:extLst>
              <c:ext xmlns:c15="http://schemas.microsoft.com/office/drawing/2012/chart" uri="{CE6537A1-D6FC-4f65-9D91-7224C49458BB}">
                <c15:spPr xmlns:c15="http://schemas.microsoft.com/office/drawing/2012/chart">
                  <a:prstGeom prst="rect">
                    <a:avLst/>
                  </a:prstGeom>
                </c15:spPr>
              </c:ext>
            </c:extLst>
          </c:dLbls>
          <c:cat>
            <c:strRef>
              <c:f>Tabelle1!$A$2:$A$5</c:f>
              <c:strCache>
                <c:ptCount val="4"/>
                <c:pt idx="0">
                  <c:v>Produktion N-Mineraldünger</c:v>
                </c:pt>
                <c:pt idx="1">
                  <c:v>Direkte N2O Emissionen aus dem Boden</c:v>
                </c:pt>
                <c:pt idx="2">
                  <c:v>Indirekte N2O Emissionen durch N-Deposition</c:v>
                </c:pt>
                <c:pt idx="3">
                  <c:v>Indirekte N2O Emissionen durch N-Auswaschung</c:v>
                </c:pt>
              </c:strCache>
            </c:strRef>
          </c:cat>
          <c:val>
            <c:numRef>
              <c:f>Tabelle1!$B$2:$B$5</c:f>
              <c:numCache>
                <c:formatCode>0%</c:formatCode>
                <c:ptCount val="4"/>
                <c:pt idx="0">
                  <c:v>0.47</c:v>
                </c:pt>
                <c:pt idx="1">
                  <c:v>0.42</c:v>
                </c:pt>
                <c:pt idx="2">
                  <c:v>0.02</c:v>
                </c:pt>
                <c:pt idx="3">
                  <c:v>0.09</c:v>
                </c:pt>
              </c:numCache>
            </c:numRef>
          </c:val>
          <c:extLst>
            <c:ext xmlns:c16="http://schemas.microsoft.com/office/drawing/2014/chart" uri="{C3380CC4-5D6E-409C-BE32-E72D297353CC}">
              <c16:uniqueId val="{00000008-EF7E-4492-B760-A918F8A59D5F}"/>
            </c:ext>
          </c:extLst>
        </c:ser>
        <c:dLbls>
          <c:dLblPos val="ctr"/>
          <c:showLegendKey val="0"/>
          <c:showVal val="0"/>
          <c:showCatName val="0"/>
          <c:showSerName val="0"/>
          <c:showPercent val="1"/>
          <c:showBubbleSize val="0"/>
          <c:showLeaderLines val="1"/>
        </c:dLbls>
      </c:pie3DChart>
      <c:spPr>
        <a:prstGeom prst="rect">
          <a:avLst/>
        </a:prstGeom>
        <a:noFill/>
        <a:ln>
          <a:noFill/>
        </a:ln>
        <a:effectLst/>
      </c:spPr>
    </c:plotArea>
    <c:legend>
      <c:legendPos val="r"/>
      <c:overlay val="0"/>
      <c:spPr>
        <a:prstGeom prst="rect">
          <a:avLst/>
        </a:prstGeom>
        <a:solidFill>
          <a:schemeClr val="lt1">
            <a:lumMod val="95000"/>
            <a:alpha val="39000"/>
          </a:schemeClr>
        </a:solidFill>
        <a:ln>
          <a:noFill/>
        </a:ln>
        <a:effectLst/>
      </c:spPr>
      <c:txPr>
        <a:bodyPr rot="0" spcFirstLastPara="1" vertOverflow="ellipsis" vert="horz" wrap="square" anchor="ctr" anchorCtr="1"/>
        <a:lstStyle/>
        <a:p>
          <a:pPr>
            <a:defRPr sz="1600" b="0" i="0" u="none" strike="noStrike">
              <a:solidFill>
                <a:schemeClr val="dk1">
                  <a:lumMod val="75000"/>
                  <a:lumOff val="25000"/>
                </a:schemeClr>
              </a:solidFill>
              <a:latin typeface="+mn-lt"/>
              <a:ea typeface="+mn-ea"/>
              <a:cs typeface="+mn-cs"/>
            </a:defRPr>
          </a:pPr>
          <a:endParaRPr lang="de-DE"/>
        </a:p>
      </c:txPr>
    </c:legend>
    <c:plotVisOnly val="1"/>
    <c:dispBlanksAs val="gap"/>
    <c:showDLblsOverMax val="0"/>
  </c:chart>
  <c:spPr>
    <a:xfrm>
      <a:off x="838200" y="1283653"/>
      <a:ext cx="9397181" cy="4586205"/>
    </a:xfrm>
    <a:prstGeom prst="rect">
      <a:avLst/>
    </a:prstGeom>
    <a:gradFill>
      <a:gsLst>
        <a:gs pos="0">
          <a:schemeClr val="lt1"/>
        </a:gs>
        <a:gs pos="39000">
          <a:schemeClr val="lt1"/>
        </a:gs>
        <a:gs pos="100000">
          <a:schemeClr val="lt1">
            <a:lumMod val="75000"/>
          </a:schemeClr>
        </a:gs>
      </a:gsLst>
      <a:path path="circle"/>
    </a:gradFill>
    <a:ln w="9525" cap="flat" cmpd="sng" algn="ctr">
      <a:solidFill>
        <a:schemeClr val="dk1">
          <a:lumMod val="25000"/>
          <a:lumOff val="75000"/>
        </a:schemeClr>
      </a:solidFill>
      <a:round/>
    </a:ln>
    <a:effectLst/>
  </c:spPr>
  <c:txPr>
    <a:bodyPr/>
    <a:lstStyle/>
    <a:p>
      <a:pPr>
        <a:defRPr/>
      </a:pPr>
      <a:endParaRPr lang="de-DE"/>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bwMode="auto">
        <a:xfrm>
          <a:off x="0" y="0"/>
          <a:ext cx="0" cy="0"/>
          <a:chOff x="0" y="0"/>
          <a:chExt cx="0" cy="0"/>
        </a:xfrm>
      </p:grpSpPr>
      <p:sp>
        <p:nvSpPr>
          <p:cNvPr id="4" name="Kopfzeilenplatzhalter 1"/>
          <p:cNvSpPr>
            <a:spLocks noGrp="1"/>
          </p:cNvSpPr>
          <p:nvPr>
            <p:ph type="hdr" sz="quarter"/>
          </p:nvPr>
        </p:nvSpPr>
        <p:spPr bwMode="auto">
          <a:xfrm>
            <a:off x="0" y="0"/>
            <a:ext cx="2971800" cy="458788"/>
          </a:xfrm>
          <a:prstGeom prst="rect">
            <a:avLst/>
          </a:prstGeom>
        </p:spPr>
        <p:txBody>
          <a:bodyPr vert="horz" lIns="91440" tIns="45720" rIns="91440" bIns="45720" rtlCol="0"/>
          <a:lstStyle>
            <a:lvl1pPr algn="l">
              <a:defRPr sz="1200"/>
            </a:lvl1pPr>
          </a:lstStyle>
          <a:p>
            <a:pPr>
              <a:defRPr/>
            </a:pPr>
            <a:endParaRPr lang="de-DE"/>
          </a:p>
        </p:txBody>
      </p:sp>
      <p:sp>
        <p:nvSpPr>
          <p:cNvPr id="5" name="Datumsplatzhalter 2"/>
          <p:cNvSpPr>
            <a:spLocks noGrp="1"/>
          </p:cNvSpPr>
          <p:nvPr>
            <p:ph type="dt" idx="1"/>
          </p:nvPr>
        </p:nvSpPr>
        <p:spPr bwMode="auto">
          <a:xfrm>
            <a:off x="3884613" y="0"/>
            <a:ext cx="2971800" cy="458788"/>
          </a:xfrm>
          <a:prstGeom prst="rect">
            <a:avLst/>
          </a:prstGeom>
        </p:spPr>
        <p:txBody>
          <a:bodyPr vert="horz" lIns="91440" tIns="45720" rIns="91440" bIns="45720" rtlCol="0"/>
          <a:lstStyle>
            <a:lvl1pPr algn="r">
              <a:defRPr sz="1200"/>
            </a:lvl1pPr>
          </a:lstStyle>
          <a:p>
            <a:pPr>
              <a:defRPr/>
            </a:pPr>
            <a:fld id="{4DDD43A9-C11B-431E-8AE1-D526A9F01EB4}" type="datetimeFigureOut">
              <a:rPr lang="de-DE"/>
              <a:t>19.10.2021</a:t>
            </a:fld>
            <a:endParaRPr lang="de-DE"/>
          </a:p>
        </p:txBody>
      </p:sp>
      <p:sp>
        <p:nvSpPr>
          <p:cNvPr id="6" name="Folienbildplatzhalter 3"/>
          <p:cNvSpPr>
            <a:spLocks noGrp="1" noRot="1" noChangeAspect="1"/>
          </p:cNvSpPr>
          <p:nvPr>
            <p:ph type="sldImg" idx="2"/>
          </p:nvPr>
        </p:nvSpPr>
        <p:spPr bwMode="auto">
          <a:xfrm>
            <a:off x="685800" y="1143000"/>
            <a:ext cx="5486400" cy="3086100"/>
          </a:xfrm>
          <a:prstGeom prst="rect">
            <a:avLst/>
          </a:prstGeom>
          <a:noFill/>
          <a:ln w="12700">
            <a:solidFill>
              <a:prstClr val="black"/>
            </a:solidFill>
          </a:ln>
        </p:spPr>
        <p:txBody>
          <a:bodyPr vert="horz" lIns="91440" tIns="45720" rIns="91440" bIns="45720" rtlCol="0" anchor="ctr"/>
          <a:lstStyle/>
          <a:p>
            <a:pPr>
              <a:defRPr/>
            </a:pPr>
            <a:endParaRPr lang="de-DE"/>
          </a:p>
        </p:txBody>
      </p:sp>
      <p:sp>
        <p:nvSpPr>
          <p:cNvPr id="7" name="Notizenplatzhalter 4"/>
          <p:cNvSpPr>
            <a:spLocks noGrp="1"/>
          </p:cNvSpPr>
          <p:nvPr>
            <p:ph type="body" sz="quarter" idx="3"/>
          </p:nvPr>
        </p:nvSpPr>
        <p:spPr bwMode="auto">
          <a:xfrm>
            <a:off x="685800" y="4400550"/>
            <a:ext cx="5486400" cy="3600450"/>
          </a:xfrm>
          <a:prstGeom prst="rect">
            <a:avLst/>
          </a:prstGeom>
        </p:spPr>
        <p:txBody>
          <a:bodyPr vert="horz" lIns="91440" tIns="45720" rIns="91440" bIns="45720" rtlCol="0"/>
          <a:lstStyle/>
          <a:p>
            <a:pPr lvl="0">
              <a:defRPr/>
            </a:pPr>
            <a:r>
              <a:rPr lang="de-DE"/>
              <a:t>Textmasterformat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p>
        </p:txBody>
      </p:sp>
      <p:sp>
        <p:nvSpPr>
          <p:cNvPr id="8" name="Fußzeilenplatzhalter 5"/>
          <p:cNvSpPr>
            <a:spLocks noGrp="1"/>
          </p:cNvSpPr>
          <p:nvPr>
            <p:ph type="ftr" sz="quarter" idx="4"/>
          </p:nvPr>
        </p:nvSpPr>
        <p:spPr bwMode="auto">
          <a:xfrm>
            <a:off x="0" y="8685213"/>
            <a:ext cx="2971800" cy="458787"/>
          </a:xfrm>
          <a:prstGeom prst="rect">
            <a:avLst/>
          </a:prstGeom>
        </p:spPr>
        <p:txBody>
          <a:bodyPr vert="horz" lIns="91440" tIns="45720" rIns="91440" bIns="45720" rtlCol="0" anchor="b"/>
          <a:lstStyle>
            <a:lvl1pPr algn="l">
              <a:defRPr sz="1200"/>
            </a:lvl1pPr>
          </a:lstStyle>
          <a:p>
            <a:pPr>
              <a:defRPr/>
            </a:pPr>
            <a:endParaRPr lang="de-DE"/>
          </a:p>
        </p:txBody>
      </p:sp>
      <p:sp>
        <p:nvSpPr>
          <p:cNvPr id="9" name="Foliennummernplatzhalter 6"/>
          <p:cNvSpPr>
            <a:spLocks noGrp="1"/>
          </p:cNvSpPr>
          <p:nvPr>
            <p:ph type="sldNum" sz="quarter" idx="5"/>
          </p:nvPr>
        </p:nvSpPr>
        <p:spPr bwMode="auto">
          <a:xfrm>
            <a:off x="3884613" y="8685213"/>
            <a:ext cx="2971800" cy="458787"/>
          </a:xfrm>
          <a:prstGeom prst="rect">
            <a:avLst/>
          </a:prstGeom>
        </p:spPr>
        <p:txBody>
          <a:bodyPr vert="horz" lIns="91440" tIns="45720" rIns="91440" bIns="45720" rtlCol="0" anchor="b"/>
          <a:lstStyle>
            <a:lvl1pPr algn="r">
              <a:defRPr sz="1200"/>
            </a:lvl1pPr>
          </a:lstStyle>
          <a:p>
            <a:pPr>
              <a:defRPr/>
            </a:pPr>
            <a:fld id="{06A741CA-AA39-4C3D-9D18-DF6523E14173}" type="slidenum">
              <a:rPr lang="de-DE"/>
              <a:t>‹Nr.›</a:t>
            </a:fld>
            <a:endParaRPr lang="de-DE"/>
          </a:p>
        </p:txBody>
      </p:sp>
    </p:spTree>
  </p:cSld>
  <p:clrMap bg1="lt1" tx1="dk1" bg2="lt2" tx2="dk2" accent1="accent1" accent2="accent2" accent3="accent3" accent4="accent4" accent5="accent5" accent6="accent6" hlink="hlink" folHlink="folHlink"/>
  <p:notesStyle>
    <a:lvl1pPr marL="0" algn="l" defTabSz="914400">
      <a:defRPr sz="1200">
        <a:solidFill>
          <a:schemeClr val="tx1"/>
        </a:solidFill>
        <a:latin typeface="+mn-lt"/>
        <a:ea typeface="+mn-ea"/>
        <a:cs typeface="+mn-cs"/>
      </a:defRPr>
    </a:lvl1pPr>
    <a:lvl2pPr marL="457200" algn="l" defTabSz="914400">
      <a:defRPr sz="1200">
        <a:solidFill>
          <a:schemeClr val="tx1"/>
        </a:solidFill>
        <a:latin typeface="+mn-lt"/>
        <a:ea typeface="+mn-ea"/>
        <a:cs typeface="+mn-cs"/>
      </a:defRPr>
    </a:lvl2pPr>
    <a:lvl3pPr marL="914400" algn="l" defTabSz="914400">
      <a:defRPr sz="1200">
        <a:solidFill>
          <a:schemeClr val="tx1"/>
        </a:solidFill>
        <a:latin typeface="+mn-lt"/>
        <a:ea typeface="+mn-ea"/>
        <a:cs typeface="+mn-cs"/>
      </a:defRPr>
    </a:lvl3pPr>
    <a:lvl4pPr marL="1371600" algn="l" defTabSz="914400">
      <a:defRPr sz="1200">
        <a:solidFill>
          <a:schemeClr val="tx1"/>
        </a:solidFill>
        <a:latin typeface="+mn-lt"/>
        <a:ea typeface="+mn-ea"/>
        <a:cs typeface="+mn-cs"/>
      </a:defRPr>
    </a:lvl4pPr>
    <a:lvl5pPr marL="1828800" algn="l" defTabSz="914400">
      <a:defRPr sz="1200">
        <a:solidFill>
          <a:schemeClr val="tx1"/>
        </a:solidFill>
        <a:latin typeface="+mn-lt"/>
        <a:ea typeface="+mn-ea"/>
        <a:cs typeface="+mn-cs"/>
      </a:defRPr>
    </a:lvl5pPr>
    <a:lvl6pPr marL="2286000" algn="l" defTabSz="914400">
      <a:defRPr sz="1200">
        <a:solidFill>
          <a:schemeClr val="tx1"/>
        </a:solidFill>
        <a:latin typeface="+mn-lt"/>
        <a:ea typeface="+mn-ea"/>
        <a:cs typeface="+mn-cs"/>
      </a:defRPr>
    </a:lvl6pPr>
    <a:lvl7pPr marL="2743200" algn="l" defTabSz="914400">
      <a:defRPr sz="1200">
        <a:solidFill>
          <a:schemeClr val="tx1"/>
        </a:solidFill>
        <a:latin typeface="+mn-lt"/>
        <a:ea typeface="+mn-ea"/>
        <a:cs typeface="+mn-cs"/>
      </a:defRPr>
    </a:lvl7pPr>
    <a:lvl8pPr marL="3200400" algn="l" defTabSz="914400">
      <a:defRPr sz="1200">
        <a:solidFill>
          <a:schemeClr val="tx1"/>
        </a:solidFill>
        <a:latin typeface="+mn-lt"/>
        <a:ea typeface="+mn-ea"/>
        <a:cs typeface="+mn-cs"/>
      </a:defRPr>
    </a:lvl8pPr>
    <a:lvl9pPr marL="3657600" algn="l" defTabSz="914400">
      <a:defRPr sz="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www.badische-bauern-zeitung.de/wenn-es-stinkt-ist-schlecht-geduengt"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dirty="0"/>
              <a:t>prognostizierte Veränderung der Verteilung der Niederschläge mit tendenziell höheren Mengen im Winter, längeren niederschlagsfreien Phasen im Frühjahr und Frühsommer und einer möglicherweise</a:t>
            </a:r>
            <a:endParaRPr dirty="0"/>
          </a:p>
          <a:p>
            <a:pPr>
              <a:defRPr/>
            </a:pPr>
            <a:r>
              <a:rPr lang="de-DE" dirty="0"/>
              <a:t>erhöhten Wahrscheinlichkeit von Starkregenereignissen und Hagel in den Sommermonaten.</a:t>
            </a:r>
            <a:endParaRPr dirty="0"/>
          </a:p>
          <a:p>
            <a:pPr>
              <a:defRPr/>
            </a:pPr>
            <a:r>
              <a:rPr lang="de-DE" dirty="0"/>
              <a:t>Aufgrund der erhöhten Temperaturen wird der Verdunstungsanspruch der Atmosphäre in der warmen Jahreszeit eher zunehmen.</a:t>
            </a:r>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3</a:t>
            </a:fld>
            <a:endParaRPr lang="de-DE"/>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a:t>Ammoniak und Nitrat gelangen in umliegende Naturräume und unterliegen dort ebenfalls der Nitrifikation und Denitrifikation. Diese verursachen die sogenannten indirekten Emissionen.</a:t>
            </a:r>
            <a:endParaRPr/>
          </a:p>
          <a:p>
            <a:pPr>
              <a:defRPr/>
            </a:pPr>
            <a:r>
              <a:rPr lang="de-DE" sz="1200" b="0" i="0">
                <a:solidFill>
                  <a:schemeClr val="tx1"/>
                </a:solidFill>
                <a:latin typeface="+mn-lt"/>
                <a:ea typeface="+mn-ea"/>
                <a:cs typeface="+mn-cs"/>
              </a:rPr>
              <a:t>Das IPCC geht davon aus, dass 1% des emittierten NH3 und 1,1% des ausgewaschenen NO3 indirekt in Form von N2O in die Atmosphäre emittiert wird. Quelle: Chapter 11: N2O emissions from managed soils, and CO2 emissions from lime and urea application. In: IPCC 2019, 2019 Refinement to the 2006 IPCC Guidelines for National Greenhouse Gas Inventories. Calvo Buendia, E., Tanabe, K., Kranjc, A., Baasansuren, J., Fukuda, M., Ngarize, S., Osako, A., Pyrozhenko, Y., Shermanau, P. and Federici, S. (eds). Published: IPCC, Switzerland. Chapter 11. N2O EMISSIONS FROM MANAGED SOILS, AND CO2 EMISSIONS FROM LIME AND UREA APPLICATION.</a:t>
            </a:r>
            <a:endParaRPr lang="de-DE"/>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18</a:t>
            </a:fld>
            <a:endParaRPr lang="de-DE"/>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a:t>Ammoniak und Nitrat gelangen in umliegende Naturräume und unterliegen dort ebenfalls der Nitrifikation und Denitrifikation. Diese verursachen die sogenannten indirekten Emissionen</a:t>
            </a:r>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19</a:t>
            </a:fld>
            <a:endParaRPr lang="de-DE"/>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a:t>Ammoniak und Nitrat gelangen in umliegende Naturräume und unterliegen dort ebenfalls der Nitrifikation und Denitrifikation. Diese verursachen die sogenannten indirekten Emissionen</a:t>
            </a:r>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20</a:t>
            </a:fld>
            <a:endParaRPr lang="de-DE"/>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u="sng">
                <a:hlinkClick r:id="rId3" tooltip="https://www.badische-bauern-zeitung.de/wenn-es-stinkt-ist-schlecht-geduengt"/>
              </a:rPr>
              <a:t>https://www.badische-bauern-zeitung.de/wenn-es-stinkt-ist-schlecht-geduengt</a:t>
            </a:r>
            <a:endParaRPr lang="de-DE"/>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21</a:t>
            </a:fld>
            <a:endParaRPr lang="de-DE"/>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a:t>Quellen: https://www.praxis-agrar.de/betrieb/recht/ammoniak-emissionen/</a:t>
            </a:r>
            <a:endParaRPr/>
          </a:p>
          <a:p>
            <a:pPr>
              <a:defRPr/>
            </a:pPr>
            <a:r>
              <a:rPr lang="de-DE"/>
              <a:t>https://www.thuenen.de/de/thema/klima-und-luft/emissionsinventare-buchhaltung-fuer-den-klimaschutz/ammoniak-emissionen-aus-der-landwirtschaft/</a:t>
            </a:r>
            <a:endParaRPr/>
          </a:p>
          <a:p>
            <a:pPr>
              <a:defRPr/>
            </a:pPr>
            <a:r>
              <a:rPr lang="de-DE"/>
              <a:t>Umweltwirkungen</a:t>
            </a:r>
            <a:endParaRPr/>
          </a:p>
          <a:p>
            <a:pPr>
              <a:defRPr/>
            </a:pPr>
            <a:r>
              <a:rPr lang="de-DE"/>
              <a:t>Ammoniak breitet sich in der Atmosphäre aus, wird transportiert und lagert sich in Ökosystemen ab, wo es dann zu ungewollten und unkontrollierbaren Eutrophierungseffekten kommen kann. Darüber hinaus trägt die atmosphärische Ammoniakdeposition auch zur Versauerung von Böden bei.</a:t>
            </a:r>
            <a:endParaRPr/>
          </a:p>
          <a:p>
            <a:pPr>
              <a:defRPr/>
            </a:pPr>
            <a:r>
              <a:rPr lang="de-DE"/>
              <a:t>Ammoniak schädigt Ökosysteme und Pflanzen aber auch direkt, da es toxisch über die Blattorgane wirkt. Besonders empfindliche Arten sind Flechten, doch auch höhere Pflanzen in nährstoffarmen Heide- und Graslandökosystemen und Bodenvegetation in Wäldern reagieren empfindlich auf Ammoniak. Ammoniak kann dadurch zu Veränderungen in der Artenzusammensetzung von Lebensgemeinschaften und zum Absterben einzelner Arten führen</a:t>
            </a:r>
            <a:endParaRPr/>
          </a:p>
          <a:p>
            <a:pPr>
              <a:defRPr/>
            </a:pPr>
            <a:endParaRPr lang="de-DE"/>
          </a:p>
          <a:p>
            <a:pPr>
              <a:defRPr/>
            </a:pPr>
            <a:r>
              <a:rPr lang="de-DE" sz="1200" b="0" i="0">
                <a:solidFill>
                  <a:schemeClr val="tx1"/>
                </a:solidFill>
                <a:latin typeface="+mn-lt"/>
                <a:ea typeface="+mn-ea"/>
                <a:cs typeface="+mn-cs"/>
              </a:rPr>
              <a:t>Die wichtigste NH</a:t>
            </a:r>
            <a:r>
              <a:rPr lang="de-DE" sz="1200" b="0" i="0" baseline="-25000">
                <a:solidFill>
                  <a:schemeClr val="tx1"/>
                </a:solidFill>
                <a:latin typeface="+mn-lt"/>
                <a:ea typeface="+mn-ea"/>
                <a:cs typeface="+mn-cs"/>
              </a:rPr>
              <a:t>3</a:t>
            </a:r>
            <a:r>
              <a:rPr lang="de-DE" sz="1200" b="0" i="0">
                <a:solidFill>
                  <a:schemeClr val="tx1"/>
                </a:solidFill>
                <a:latin typeface="+mn-lt"/>
                <a:ea typeface="+mn-ea"/>
                <a:cs typeface="+mn-cs"/>
              </a:rPr>
              <a:t>-Emissionsquelle in der Landwirtschaft ist Wirtschaftsdünger (Gülle, Mist, Jauche, aber auch Gärreste aus Biogasanlagen). Wirtschaftsdünger enthält in der Regel hohe Anteile an Ammoniumstickstoff (NH</a:t>
            </a:r>
            <a:r>
              <a:rPr lang="de-DE" sz="1200" b="0" i="0" baseline="-25000">
                <a:solidFill>
                  <a:schemeClr val="tx1"/>
                </a:solidFill>
                <a:latin typeface="+mn-lt"/>
                <a:ea typeface="+mn-ea"/>
                <a:cs typeface="+mn-cs"/>
              </a:rPr>
              <a:t>4</a:t>
            </a:r>
            <a:r>
              <a:rPr lang="de-DE" sz="1200" b="0" i="0" baseline="30000">
                <a:solidFill>
                  <a:schemeClr val="tx1"/>
                </a:solidFill>
                <a:latin typeface="+mn-lt"/>
                <a:ea typeface="+mn-ea"/>
                <a:cs typeface="+mn-cs"/>
              </a:rPr>
              <a:t>+</a:t>
            </a:r>
            <a:r>
              <a:rPr lang="de-DE" sz="1200" b="0" i="0">
                <a:solidFill>
                  <a:schemeClr val="tx1"/>
                </a:solidFill>
                <a:latin typeface="+mn-lt"/>
                <a:ea typeface="+mn-ea"/>
                <a:cs typeface="+mn-cs"/>
              </a:rPr>
              <a:t>-N), der insbesondere im Kontakt mit der Atmosphäre schnell in gasförmiges Ammoniak umgewandelt werden kann. Dieses entweicht so in die Luft und geht damit den Pflanzen als Nährstoff verloren. Derartige Verluste treten im Stall, im Wirtschaftsdüngerlager und bei der Ausbringung von Wirtschaftsdünger auf und müssen so weit wie möglich reduziert werden.</a:t>
            </a:r>
            <a:endParaRPr lang="de-DE" sz="1200"/>
          </a:p>
          <a:p>
            <a:pPr>
              <a:defRPr/>
            </a:pPr>
            <a:r>
              <a:rPr lang="de-DE" sz="1200"/>
              <a:t>Über 70% der gesamten Ammoniakemissionen stammen aus der Tierhaltung) mit einem Anteil für die Rinderhaltung von 43 Prozent, für die Schweinehaltung von 19 Prozent und für die Geflügelhaltung von knapp 8 Prozent. </a:t>
            </a:r>
            <a:endParaRPr/>
          </a:p>
          <a:p>
            <a:pPr marL="0" marR="0" lvl="0" indent="0" algn="l" defTabSz="914400">
              <a:lnSpc>
                <a:spcPct val="100000"/>
              </a:lnSpc>
              <a:spcBef>
                <a:spcPts val="0"/>
              </a:spcBef>
              <a:spcAft>
                <a:spcPts val="0"/>
              </a:spcAft>
              <a:buClrTx/>
              <a:buSzTx/>
              <a:buFontTx/>
              <a:buNone/>
              <a:defRPr/>
            </a:pPr>
            <a:r>
              <a:rPr lang="de-DE" sz="1200"/>
              <a:t>Der Anteil der Mineraldünger- und Gärresteausbringung an den gesamten Ammoniakemissionen beträgt ca. 25%</a:t>
            </a:r>
            <a:endParaRPr/>
          </a:p>
          <a:p>
            <a:pPr>
              <a:defRPr/>
            </a:pPr>
            <a:endParaRPr lang="de-DE"/>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22</a:t>
            </a:fld>
            <a:endParaRPr lang="de-DE"/>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r>
              <a:rPr lang="de-DE" dirty="0"/>
              <a:t>Grafik: Fragezeichen, https://pixabay.com/de/illustrations/fragezeichen-frage-antwort-1019820/, 18.08.21</a:t>
            </a:r>
          </a:p>
          <a:p>
            <a:endParaRPr lang="de-DE" dirty="0"/>
          </a:p>
        </p:txBody>
      </p:sp>
      <p:sp>
        <p:nvSpPr>
          <p:cNvPr id="4" name="Foliennummernplatzhalter 3"/>
          <p:cNvSpPr>
            <a:spLocks noGrp="1"/>
          </p:cNvSpPr>
          <p:nvPr>
            <p:ph type="sldNum" sz="quarter" idx="5"/>
          </p:nvPr>
        </p:nvSpPr>
        <p:spPr/>
        <p:txBody>
          <a:bodyPr/>
          <a:lstStyle/>
          <a:p>
            <a:pPr>
              <a:defRPr/>
            </a:pPr>
            <a:fld id="{06A741CA-AA39-4C3D-9D18-DF6523E14173}" type="slidenum">
              <a:rPr lang="de-DE" smtClean="0"/>
              <a:t>23</a:t>
            </a:fld>
            <a:endParaRPr lang="de-DE"/>
          </a:p>
        </p:txBody>
      </p:sp>
    </p:spTree>
    <p:extLst>
      <p:ext uri="{BB962C8B-B14F-4D97-AF65-F5344CB8AC3E}">
        <p14:creationId xmlns:p14="http://schemas.microsoft.com/office/powerpoint/2010/main" val="312312890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a:t>Ammoniak und Nitrat gelangen in umliegende Naturräume und unterliegen dort ebenfalls der Nitrifikation und Denitrifikation. Diese verursachen die sogenannten indirekten Emissionen</a:t>
            </a:r>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27</a:t>
            </a:fld>
            <a:endParaRPr lang="de-DE"/>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https://llh.hessen.de/pflanze/boden-und-duengung/</a:t>
            </a:r>
          </a:p>
        </p:txBody>
      </p:sp>
      <p:sp>
        <p:nvSpPr>
          <p:cNvPr id="4" name="Foliennummernplatzhalter 3"/>
          <p:cNvSpPr>
            <a:spLocks noGrp="1"/>
          </p:cNvSpPr>
          <p:nvPr>
            <p:ph type="sldNum" sz="quarter" idx="10"/>
          </p:nvPr>
        </p:nvSpPr>
        <p:spPr/>
        <p:txBody>
          <a:bodyPr/>
          <a:lstStyle/>
          <a:p>
            <a:pPr>
              <a:defRPr/>
            </a:pPr>
            <a:fld id="{06A741CA-AA39-4C3D-9D18-DF6523E14173}" type="slidenum">
              <a:rPr lang="de-DE" smtClean="0"/>
              <a:t>29</a:t>
            </a:fld>
            <a:endParaRPr lang="de-DE"/>
          </a:p>
        </p:txBody>
      </p:sp>
    </p:spTree>
    <p:extLst>
      <p:ext uri="{BB962C8B-B14F-4D97-AF65-F5344CB8AC3E}">
        <p14:creationId xmlns:p14="http://schemas.microsoft.com/office/powerpoint/2010/main" val="412376532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normAutofit fontScale="92500" lnSpcReduction="10000"/>
          </a:bodyPr>
          <a:lstStyle/>
          <a:p>
            <a:pPr>
              <a:defRPr/>
            </a:pPr>
            <a:r>
              <a:rPr lang="de-DE" dirty="0"/>
              <a:t>Am effizientesten und vergleichsweise kostengünstig ist es, Verluste bei der Ausbringung von Wirtschaftsdünger zu vermeiden. Dazu muss der Kontakt mit der Atmosphäre möglichst kurz gehalten werden. Eine bodennahe, bandförmige Ausbringung (Schleppschlauch) mit anschließender schneller Einarbeitung in den Boden oder die Verwendung eines Güllegrubbers (sofortige Einarbeitung) gewährleistet dies bei flüssigen Wirtschaftsdüngern auf </a:t>
            </a:r>
            <a:r>
              <a:rPr lang="de-DE" dirty="0" err="1"/>
              <a:t>unbewachsenen</a:t>
            </a:r>
            <a:r>
              <a:rPr lang="de-DE" dirty="0"/>
              <a:t> Ackerflächen. Wird der Dünger in den Bestand oder auf Grünland ausgebracht, ist die Einarbeitung in dieser Form nicht möglich. Dafür existieren aber Injektions- bzw. Schlitzverfahren sowie Güllegrubber, die in Deutschland bislang allerdings selten angewendet werden.</a:t>
            </a:r>
            <a:endParaRPr dirty="0"/>
          </a:p>
          <a:p>
            <a:pPr>
              <a:defRPr/>
            </a:pPr>
            <a:endParaRPr lang="de-DE" dirty="0"/>
          </a:p>
          <a:p>
            <a:pPr>
              <a:defRPr/>
            </a:pPr>
            <a:r>
              <a:rPr lang="de-DE" dirty="0"/>
              <a:t>Im Lager können Emissionen vermieden werden, indem Gülle- und Gärrestlager möglichst </a:t>
            </a:r>
            <a:r>
              <a:rPr lang="de-DE" dirty="0" err="1"/>
              <a:t>gasdicht</a:t>
            </a:r>
            <a:r>
              <a:rPr lang="de-DE" dirty="0"/>
              <a:t> abgedeckt werden und die Exkremente nicht im Stall, z.B. unter einem Spaltenboden, gelagert werden. Eine Schwimmfolie beispielsweise reduziert die Emissionen gegenüber einem nicht abgedeckten Lager um 85 %.</a:t>
            </a:r>
            <a:endParaRPr dirty="0"/>
          </a:p>
          <a:p>
            <a:pPr>
              <a:defRPr/>
            </a:pPr>
            <a:endParaRPr lang="de-DE" dirty="0"/>
          </a:p>
          <a:p>
            <a:pPr>
              <a:defRPr/>
            </a:pPr>
            <a:r>
              <a:rPr lang="de-DE" dirty="0"/>
              <a:t>In Ställen zur Schweine- und Geflügelhaltung kann Ammoniak mit Abluftreinigungsanlagen aus der Luft ausgefiltert werden. Da Rinder in Deutschland zumeist in frei gelüfteten Laufställen gehalten werden, bliebe hier eine Abluftreinigungsanlage ohne Wirkung.</a:t>
            </a:r>
          </a:p>
          <a:p>
            <a:pPr>
              <a:defRPr/>
            </a:pPr>
            <a:endParaRPr lang="de-DE" dirty="0"/>
          </a:p>
          <a:p>
            <a:pPr>
              <a:defRPr/>
            </a:pPr>
            <a:r>
              <a:rPr lang="de-DE" dirty="0"/>
              <a:t>https://www.ktbl.de/fileadmin/user_upload/Allgemeines/Download/Tagungen-2017/Rechtliche_Rahmenbedingungen_Tierhaltung/Ammoniakemissionen.pdf</a:t>
            </a:r>
            <a:endParaRPr dirty="0"/>
          </a:p>
          <a:p>
            <a:pPr>
              <a:defRPr/>
            </a:pPr>
            <a:endParaRPr lang="de-DE" dirty="0"/>
          </a:p>
        </p:txBody>
      </p:sp>
      <p:sp>
        <p:nvSpPr>
          <p:cNvPr id="6" name="Foliennummernplatzhalter 3"/>
          <p:cNvSpPr>
            <a:spLocks noGrp="1"/>
          </p:cNvSpPr>
          <p:nvPr>
            <p:ph type="sldNum" sz="quarter" idx="10"/>
          </p:nvPr>
        </p:nvSpPr>
        <p:spPr bwMode="auto"/>
        <p:txBody>
          <a:bodyPr/>
          <a:lstStyle/>
          <a:p>
            <a:pPr>
              <a:defRPr/>
            </a:pPr>
            <a:fld id="{C576CBF7-A885-43ED-8AED-AE9A0B3E69FA}" type="slidenum">
              <a:rPr lang="de-DE"/>
              <a:t>31</a:t>
            </a:fld>
            <a:endParaRPr lang="de-DE"/>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dirty="0"/>
              <a:t>https://www.gruenland-online.de/html/duengung/c_duengemitteleinsatz/Guelletechnik/guelletechnik.html</a:t>
            </a:r>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32</a:t>
            </a:fld>
            <a:endParaRPr lang="de-DE"/>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Tx/>
              <a:buNone/>
              <a:defRPr/>
            </a:pPr>
            <a:r>
              <a:rPr lang="de-DE"/>
              <a:t>Ggf. Arbeitsauftrag oder gemeinsames Sammeln</a:t>
            </a:r>
            <a:endParaRPr/>
          </a:p>
          <a:p>
            <a:pPr>
              <a:defRPr/>
            </a:pPr>
            <a:endParaRPr lang="de-DE"/>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4</a:t>
            </a:fld>
            <a:endParaRPr lang="de-DE"/>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dirty="0"/>
              <a:t>Webb et al. (2010) kommen in ihrer Gesamtbewertung der NH3- und N2O-Emission durch Gülleapplikation zu dem Fazit, dass das Risiko der N2O-Emission kein Grund gegen Maßnahmen zur</a:t>
            </a:r>
            <a:endParaRPr dirty="0"/>
          </a:p>
          <a:p>
            <a:pPr>
              <a:defRPr/>
            </a:pPr>
            <a:r>
              <a:rPr lang="de-DE" dirty="0"/>
              <a:t>NH3-Emissionsminderung sein darf. NH3- Minderungsoptionen sind vielmehr so zu optimieren, dass die Gefahr erhöhter N2O-Emissionen minimiert wird.</a:t>
            </a:r>
            <a:endParaRPr dirty="0"/>
          </a:p>
          <a:p>
            <a:pPr>
              <a:defRPr/>
            </a:pPr>
            <a:endParaRPr lang="de-DE" dirty="0"/>
          </a:p>
          <a:p>
            <a:pPr>
              <a:defRPr/>
            </a:pPr>
            <a:r>
              <a:rPr lang="de-DE" sz="1200" b="0" i="0" u="none" strike="noStrike" dirty="0">
                <a:solidFill>
                  <a:schemeClr val="tx1"/>
                </a:solidFill>
                <a:latin typeface="+mn-lt"/>
                <a:ea typeface="+mn-ea"/>
                <a:cs typeface="+mn-cs"/>
              </a:rPr>
              <a:t>Grafik: Treibhausgasemission (in CO2-Äquivalenten) unterschiedlicher Ausbringungsverfahren von Biogas-Gülle. Bewertet sind indirekte N2O-Emissionen, die durch NH3-Verluste hervorgerufen werden, direkte N2O-Emissionen sowie CH4-Emissionen innerhalb 6 Wochen nach Ausbringung (Wulf et al. 2002).</a:t>
            </a:r>
          </a:p>
          <a:p>
            <a:pPr>
              <a:defRPr/>
            </a:pPr>
            <a:endParaRPr lang="en-US" dirty="0"/>
          </a:p>
          <a:p>
            <a:pPr>
              <a:defRPr/>
            </a:pPr>
            <a:r>
              <a:rPr lang="en-US" dirty="0" err="1"/>
              <a:t>Wulf</a:t>
            </a:r>
            <a:r>
              <a:rPr lang="en-US" dirty="0"/>
              <a:t> S, </a:t>
            </a:r>
            <a:r>
              <a:rPr lang="en-US" dirty="0" err="1"/>
              <a:t>Maeting</a:t>
            </a:r>
            <a:r>
              <a:rPr lang="en-US" dirty="0"/>
              <a:t> M, Clemens J (2002). Application Technique and Slurry Co-Fermentation Eff </a:t>
            </a:r>
            <a:r>
              <a:rPr lang="en-US" dirty="0" err="1"/>
              <a:t>ects</a:t>
            </a:r>
            <a:r>
              <a:rPr lang="en-US" dirty="0"/>
              <a:t> on Ammonia, Nitrous Oxide, and Methane Emissions after Spreading. Journal of Environmental Quality 31, 1795-1801.</a:t>
            </a:r>
            <a:endParaRPr lang="de-DE" sz="1200" b="0" i="0" u="none" strike="noStrike" dirty="0">
              <a:solidFill>
                <a:schemeClr val="tx1"/>
              </a:solidFill>
              <a:latin typeface="+mn-lt"/>
              <a:ea typeface="+mn-ea"/>
              <a:cs typeface="+mn-cs"/>
            </a:endParaRPr>
          </a:p>
          <a:p>
            <a:pPr>
              <a:defRPr/>
            </a:pPr>
            <a:endParaRPr lang="de-DE" dirty="0"/>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33</a:t>
            </a:fld>
            <a:endParaRPr lang="de-DE"/>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a:t>ungünstige Witterungsbedingungen (Hitze, starke Sonneneinstrahlung, Trockenheit, Wind) verstärken die Emissionen</a:t>
            </a:r>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34</a:t>
            </a:fld>
            <a:endParaRPr lang="de-DE"/>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dirty="0"/>
              <a:t>https://www.dwd.de/DE/klimaumwelt/ku_beratung/landwirtschaft/agrar_modelle/ammoniakverluste.pdf?__blob=publicationFile&amp;v=3</a:t>
            </a:r>
          </a:p>
          <a:p>
            <a:pPr>
              <a:defRPr/>
            </a:pPr>
            <a:r>
              <a:rPr lang="de-DE" dirty="0"/>
              <a:t>Grafik 1: </a:t>
            </a:r>
            <a:r>
              <a:rPr lang="de-DE" sz="1200" b="0" i="1" u="none" strike="noStrike" dirty="0">
                <a:solidFill>
                  <a:schemeClr val="tx1"/>
                </a:solidFill>
                <a:latin typeface="+mn-lt"/>
                <a:ea typeface="+mn-ea"/>
                <a:cs typeface="+mn-cs"/>
              </a:rPr>
              <a:t>Modellrechnungen der Ammoniakverflüchtigung (relativ zur ausgebrachten Stickstoffmenge) an sechs Tagen des Jahres 1998 mit Ausbringungsterminen um 7 Uhr, 13 Uhr und 19 Uhr.</a:t>
            </a:r>
            <a:endParaRPr dirty="0"/>
          </a:p>
          <a:p>
            <a:pPr>
              <a:defRPr/>
            </a:pPr>
            <a:r>
              <a:rPr lang="de-DE" sz="1200" b="0" i="1" u="none" strike="noStrike" dirty="0">
                <a:solidFill>
                  <a:schemeClr val="tx1"/>
                </a:solidFill>
                <a:latin typeface="+mn-lt"/>
                <a:ea typeface="+mn-ea"/>
                <a:cs typeface="+mn-cs"/>
              </a:rPr>
              <a:t>Sechs Stunden nach der Ausbringung erfolgt die Einarbeitung bis in eine Tiefe von 10 cm. Die erheblichen Unterschiede in der Verflüchtigung sind Folgen unterschiedlicher Bodentemperaturen, Bodenfeuchten, Niederschläge und atmosphärischer</a:t>
            </a:r>
            <a:endParaRPr dirty="0"/>
          </a:p>
          <a:p>
            <a:pPr>
              <a:defRPr/>
            </a:pPr>
            <a:r>
              <a:rPr lang="de-DE" sz="1200" b="0" i="1" u="none" strike="noStrike" dirty="0">
                <a:solidFill>
                  <a:schemeClr val="tx1"/>
                </a:solidFill>
                <a:latin typeface="+mn-lt"/>
                <a:ea typeface="+mn-ea"/>
                <a:cs typeface="+mn-cs"/>
              </a:rPr>
              <a:t>Turbulenzverhältnisse.</a:t>
            </a:r>
            <a:endParaRPr dirty="0"/>
          </a:p>
          <a:p>
            <a:pPr>
              <a:defRPr/>
            </a:pPr>
            <a:endParaRPr lang="de-DE" dirty="0"/>
          </a:p>
          <a:p>
            <a:pPr>
              <a:defRPr/>
            </a:pPr>
            <a:r>
              <a:rPr lang="de-DE" dirty="0"/>
              <a:t>Grafik 2: </a:t>
            </a:r>
            <a:r>
              <a:rPr lang="de-DE" sz="1200" b="0" i="1" u="none" strike="noStrike" dirty="0">
                <a:solidFill>
                  <a:schemeClr val="tx1"/>
                </a:solidFill>
                <a:latin typeface="+mn-lt"/>
                <a:ea typeface="+mn-ea"/>
                <a:cs typeface="+mn-cs"/>
              </a:rPr>
              <a:t>Die Ausbringung erfolgt um 13 Uhr, die Einarbeitung um 19 Uhr. Die rasche Verflüchtigungsakkumulation auf 40 % der ausgebrachten Stickstoffmenge wird verursacht durch die infolge niedriger Anfangswassergehalte erhöhte Güllekonzentration sowie durch die hohe mittägliche Bodentemperatur von 27 °C. Einzelne Niederschläge am 27. September führen zu einer zeitlichen Variation des Bodenwassergehaltes.</a:t>
            </a:r>
            <a:endParaRPr lang="de-DE" dirty="0"/>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35</a:t>
            </a:fld>
            <a:endParaRPr lang="de-DE"/>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https://www.ifz-goettingen.de/images/Klimaschutz_durch_Zwischenfrucht_Feldtag_LWK_2019.pdf</a:t>
            </a:r>
          </a:p>
        </p:txBody>
      </p:sp>
      <p:sp>
        <p:nvSpPr>
          <p:cNvPr id="4" name="Foliennummernplatzhalter 3"/>
          <p:cNvSpPr>
            <a:spLocks noGrp="1"/>
          </p:cNvSpPr>
          <p:nvPr>
            <p:ph type="sldNum" sz="quarter" idx="10"/>
          </p:nvPr>
        </p:nvSpPr>
        <p:spPr/>
        <p:txBody>
          <a:bodyPr/>
          <a:lstStyle/>
          <a:p>
            <a:pPr>
              <a:defRPr/>
            </a:pPr>
            <a:fld id="{06A741CA-AA39-4C3D-9D18-DF6523E14173}" type="slidenum">
              <a:rPr lang="de-DE" smtClean="0"/>
              <a:t>36</a:t>
            </a:fld>
            <a:endParaRPr lang="de-DE"/>
          </a:p>
        </p:txBody>
      </p:sp>
    </p:spTree>
    <p:extLst>
      <p:ext uri="{BB962C8B-B14F-4D97-AF65-F5344CB8AC3E}">
        <p14:creationId xmlns:p14="http://schemas.microsoft.com/office/powerpoint/2010/main" val="49320262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dirty="0"/>
              <a:t>In Phasen mit geringen Sommerniederschlägen und zunehmender Trockenheit</a:t>
            </a:r>
            <a:endParaRPr dirty="0"/>
          </a:p>
          <a:p>
            <a:pPr marL="0" marR="0" lvl="0" indent="0" algn="l" defTabSz="914400">
              <a:lnSpc>
                <a:spcPct val="100000"/>
              </a:lnSpc>
              <a:spcBef>
                <a:spcPts val="0"/>
              </a:spcBef>
              <a:spcAft>
                <a:spcPts val="0"/>
              </a:spcAft>
              <a:buClrTx/>
              <a:buSzTx/>
              <a:buFontTx/>
              <a:buNone/>
              <a:defRPr/>
            </a:pPr>
            <a:r>
              <a:rPr lang="de-DE" dirty="0"/>
              <a:t>bei Trockenheit: </a:t>
            </a:r>
            <a:r>
              <a:rPr lang="de-DE" dirty="0" err="1"/>
              <a:t>Spätgabe</a:t>
            </a:r>
            <a:r>
              <a:rPr lang="de-DE" dirty="0"/>
              <a:t> in Getreide reduzieren oder aussetzen</a:t>
            </a:r>
          </a:p>
          <a:p>
            <a:pPr marL="0" marR="0" lvl="0" indent="0" algn="l" defTabSz="914400">
              <a:lnSpc>
                <a:spcPct val="100000"/>
              </a:lnSpc>
              <a:spcBef>
                <a:spcPts val="0"/>
              </a:spcBef>
              <a:spcAft>
                <a:spcPts val="0"/>
              </a:spcAft>
              <a:buClrTx/>
              <a:buSzTx/>
              <a:buFontTx/>
              <a:buNone/>
              <a:defRPr/>
            </a:pPr>
            <a:endParaRPr lang="de-DE" dirty="0"/>
          </a:p>
          <a:p>
            <a:pPr marL="0" marR="0" lvl="0" indent="0" algn="l" defTabSz="914400">
              <a:lnSpc>
                <a:spcPct val="100000"/>
              </a:lnSpc>
              <a:spcBef>
                <a:spcPts val="0"/>
              </a:spcBef>
              <a:spcAft>
                <a:spcPts val="0"/>
              </a:spcAft>
              <a:buClrTx/>
              <a:buSzTx/>
              <a:buFontTx/>
              <a:buNone/>
              <a:defRPr/>
            </a:pPr>
            <a:r>
              <a:rPr lang="de-DE" dirty="0"/>
              <a:t>https://landpixel.eu/website.php/website/detail/51889/</a:t>
            </a:r>
            <a:endParaRPr dirty="0"/>
          </a:p>
        </p:txBody>
      </p:sp>
      <p:sp>
        <p:nvSpPr>
          <p:cNvPr id="6" name="Foliennummernplatzhalter 3"/>
          <p:cNvSpPr>
            <a:spLocks noGrp="1"/>
          </p:cNvSpPr>
          <p:nvPr>
            <p:ph type="sldNum" sz="quarter" idx="10"/>
          </p:nvPr>
        </p:nvSpPr>
        <p:spPr bwMode="auto"/>
        <p:txBody>
          <a:bodyPr/>
          <a:lstStyle/>
          <a:p>
            <a:pPr>
              <a:defRPr/>
            </a:pPr>
            <a:fld id="{C576CBF7-A885-43ED-8AED-AE9A0B3E69FA}" type="slidenum">
              <a:rPr lang="de-DE"/>
              <a:t>37</a:t>
            </a:fld>
            <a:endParaRPr lang="de-DE"/>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dirty="0"/>
              <a:t>Frage an die Schüler, warum eine ganzjährige Begrünung angestrebt werden sollte</a:t>
            </a:r>
          </a:p>
          <a:p>
            <a:pPr>
              <a:defRPr/>
            </a:pPr>
            <a:endParaRPr lang="de-DE" dirty="0"/>
          </a:p>
          <a:p>
            <a:pPr>
              <a:defRPr/>
            </a:pPr>
            <a:r>
              <a:rPr lang="de-DE" dirty="0"/>
              <a:t>https://landpixel.eu/website.php/website/detail/51889/</a:t>
            </a:r>
          </a:p>
          <a:p>
            <a:pPr>
              <a:defRPr/>
            </a:pPr>
            <a:r>
              <a:rPr lang="de-DE" dirty="0"/>
              <a:t>https://www.pixelio.de/media/520222</a:t>
            </a:r>
            <a:endParaRPr dirty="0"/>
          </a:p>
          <a:p>
            <a:pPr>
              <a:defRPr/>
            </a:pPr>
            <a:endParaRPr lang="de-DE" dirty="0"/>
          </a:p>
          <a:p>
            <a:pPr>
              <a:defRPr/>
            </a:pPr>
            <a:r>
              <a:rPr lang="de-DE" dirty="0"/>
              <a:t>In Phasen mit geringen Sommerniederschlägen und zunehmender Trockenheit</a:t>
            </a:r>
            <a:endParaRPr dirty="0"/>
          </a:p>
          <a:p>
            <a:pPr>
              <a:defRPr/>
            </a:pPr>
            <a:endParaRPr lang="de-DE" dirty="0"/>
          </a:p>
          <a:p>
            <a:pPr>
              <a:defRPr/>
            </a:pPr>
            <a:r>
              <a:rPr lang="de-DE" dirty="0"/>
              <a:t>Zwischenfrüchte: </a:t>
            </a:r>
            <a:r>
              <a:rPr lang="de-DE" sz="1800" dirty="0"/>
              <a:t>pro Hektar und Jahr können rund 320 kg Kohlenstoff gespeichert werden entspricht mehr als einer halben Tonne CO2</a:t>
            </a:r>
            <a:endParaRPr dirty="0"/>
          </a:p>
          <a:p>
            <a:pPr>
              <a:defRPr/>
            </a:pPr>
            <a:endParaRPr lang="de-DE" dirty="0"/>
          </a:p>
        </p:txBody>
      </p:sp>
      <p:sp>
        <p:nvSpPr>
          <p:cNvPr id="6" name="Foliennummernplatzhalter 3"/>
          <p:cNvSpPr>
            <a:spLocks noGrp="1"/>
          </p:cNvSpPr>
          <p:nvPr>
            <p:ph type="sldNum" sz="quarter" idx="10"/>
          </p:nvPr>
        </p:nvSpPr>
        <p:spPr bwMode="auto"/>
        <p:txBody>
          <a:bodyPr/>
          <a:lstStyle/>
          <a:p>
            <a:pPr>
              <a:defRPr/>
            </a:pPr>
            <a:fld id="{C576CBF7-A885-43ED-8AED-AE9A0B3E69FA}" type="slidenum">
              <a:rPr lang="de-DE"/>
              <a:t>38</a:t>
            </a:fld>
            <a:endParaRPr lang="de-DE"/>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Tx/>
              <a:buNone/>
              <a:defRPr/>
            </a:pPr>
            <a:r>
              <a:rPr lang="de-DE"/>
              <a:t>Auch nach der Ausbringung von Mineraldüngern entsteht NH3. Harnstoff weist dabei ein besonders hohes Emissionspotenzial auf. Eine Emissionsreduktion ließe sich erreichen, wenn statt Harnstoff eine andere Minderaldüngerart, z.B. Kalkammonsalpeter, verwendet würde. Nach der aktuellen Düngeverordnung darf Harnstoff ab Februar 2020 nur noch in Kombination mit emissionsreduzierenden Maßnahmen ausgebracht werden (Zugabe von Ureasehemmstoff oder Einarbeitung innerhalb von vier Stunden).</a:t>
            </a:r>
            <a:endParaRPr/>
          </a:p>
          <a:p>
            <a:pPr>
              <a:defRPr/>
            </a:pPr>
            <a:endParaRPr lang="de-DE"/>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40</a:t>
            </a:fld>
            <a:endParaRPr lang="de-DE"/>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Tx/>
              <a:buNone/>
              <a:defRPr/>
            </a:pPr>
            <a:r>
              <a:rPr lang="de-DE"/>
              <a:t>Auch nach der Ausbringung von Mineraldüngern entsteht NH3. Harnstoff weist dabei ein besonders hohes Emissionspotenzial auf. Eine Emissionsreduktion ließe sich erreichen, wenn statt Harnstoff eine andere Minderaldüngerart, z.B. Kalkammonsalpeter, verwendet würde. Nach der aktuellen Düngeverordnung darf Harnstoff ab Februar 2020 nur noch in Kombination mit emissionsreduzierenden Maßnahmen ausgebracht werden (Zugabe von Ureasehemmstoff oder Einarbeitung innerhalb von vier Stunden).</a:t>
            </a:r>
            <a:endParaRPr/>
          </a:p>
          <a:p>
            <a:pPr>
              <a:defRPr/>
            </a:pPr>
            <a:endParaRPr lang="de-DE"/>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41</a:t>
            </a:fld>
            <a:endParaRPr lang="de-DE"/>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r>
              <a:rPr lang="de-DE" dirty="0"/>
              <a:t>Grafik: Fragezeichen, https://pixabay.com/de/illustrations/fragezeichen-frage-antwort-1019820/, 18.08.21</a:t>
            </a:r>
          </a:p>
          <a:p>
            <a:endParaRPr lang="de-DE" dirty="0"/>
          </a:p>
        </p:txBody>
      </p:sp>
      <p:sp>
        <p:nvSpPr>
          <p:cNvPr id="4" name="Foliennummernplatzhalter 3"/>
          <p:cNvSpPr>
            <a:spLocks noGrp="1"/>
          </p:cNvSpPr>
          <p:nvPr>
            <p:ph type="sldNum" sz="quarter" idx="5"/>
          </p:nvPr>
        </p:nvSpPr>
        <p:spPr/>
        <p:txBody>
          <a:bodyPr/>
          <a:lstStyle/>
          <a:p>
            <a:pPr>
              <a:defRPr/>
            </a:pPr>
            <a:fld id="{06A741CA-AA39-4C3D-9D18-DF6523E14173}" type="slidenum">
              <a:rPr lang="de-DE" smtClean="0"/>
              <a:t>44</a:t>
            </a:fld>
            <a:endParaRPr lang="de-DE"/>
          </a:p>
        </p:txBody>
      </p:sp>
    </p:spTree>
    <p:extLst>
      <p:ext uri="{BB962C8B-B14F-4D97-AF65-F5344CB8AC3E}">
        <p14:creationId xmlns:p14="http://schemas.microsoft.com/office/powerpoint/2010/main" val="413239858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Studierenden-Lehrer-Gespräch</a:t>
            </a:r>
          </a:p>
        </p:txBody>
      </p:sp>
      <p:sp>
        <p:nvSpPr>
          <p:cNvPr id="4" name="Foliennummernplatzhalter 3"/>
          <p:cNvSpPr>
            <a:spLocks noGrp="1"/>
          </p:cNvSpPr>
          <p:nvPr>
            <p:ph type="sldNum" sz="quarter" idx="5"/>
          </p:nvPr>
        </p:nvSpPr>
        <p:spPr/>
        <p:txBody>
          <a:bodyPr/>
          <a:lstStyle/>
          <a:p>
            <a:pPr>
              <a:defRPr/>
            </a:pPr>
            <a:fld id="{06A741CA-AA39-4C3D-9D18-DF6523E14173}" type="slidenum">
              <a:rPr lang="de-DE" smtClean="0"/>
              <a:t>45</a:t>
            </a:fld>
            <a:endParaRPr lang="de-DE"/>
          </a:p>
        </p:txBody>
      </p:sp>
    </p:spTree>
    <p:extLst>
      <p:ext uri="{BB962C8B-B14F-4D97-AF65-F5344CB8AC3E}">
        <p14:creationId xmlns:p14="http://schemas.microsoft.com/office/powerpoint/2010/main" val="13302103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sz="1200" b="0" i="0" dirty="0">
                <a:solidFill>
                  <a:schemeClr val="tx1"/>
                </a:solidFill>
                <a:latin typeface="+mn-lt"/>
                <a:ea typeface="+mn-ea"/>
                <a:cs typeface="+mn-cs"/>
              </a:rPr>
              <a:t>Die </a:t>
            </a:r>
            <a:r>
              <a:rPr lang="de-DE" sz="1200" b="1" i="0" dirty="0">
                <a:solidFill>
                  <a:schemeClr val="tx1"/>
                </a:solidFill>
                <a:latin typeface="+mn-lt"/>
                <a:ea typeface="+mn-ea"/>
                <a:cs typeface="+mn-cs"/>
              </a:rPr>
              <a:t>Phänologie</a:t>
            </a:r>
            <a:r>
              <a:rPr lang="de-DE" sz="1200" b="0" i="0" dirty="0">
                <a:solidFill>
                  <a:schemeClr val="tx1"/>
                </a:solidFill>
                <a:latin typeface="+mn-lt"/>
                <a:ea typeface="+mn-ea"/>
                <a:cs typeface="+mn-cs"/>
              </a:rPr>
              <a:t> befasst sich mit den im Jahresablauf periodisch wiederkehrenden Entwicklungserscheinungen in der Natur und die </a:t>
            </a:r>
            <a:r>
              <a:rPr lang="de-DE" sz="1200" b="0" i="0" dirty="0" err="1">
                <a:solidFill>
                  <a:schemeClr val="tx1"/>
                </a:solidFill>
                <a:latin typeface="+mn-lt"/>
                <a:ea typeface="+mn-ea"/>
                <a:cs typeface="+mn-cs"/>
              </a:rPr>
              <a:t>Phänometrie</a:t>
            </a:r>
            <a:r>
              <a:rPr lang="de-DE" sz="1200" b="0" i="0" dirty="0">
                <a:solidFill>
                  <a:schemeClr val="tx1"/>
                </a:solidFill>
                <a:latin typeface="+mn-lt"/>
                <a:ea typeface="+mn-ea"/>
                <a:cs typeface="+mn-cs"/>
              </a:rPr>
              <a:t> mit der Erfassung dieser Erscheinungen.</a:t>
            </a:r>
            <a:endParaRPr dirty="0"/>
          </a:p>
          <a:p>
            <a:pPr>
              <a:defRPr/>
            </a:pPr>
            <a:endParaRPr lang="de-DE" sz="1200" b="0" i="0" dirty="0">
              <a:solidFill>
                <a:schemeClr val="tx1"/>
              </a:solidFill>
              <a:latin typeface="+mn-lt"/>
              <a:ea typeface="+mn-ea"/>
              <a:cs typeface="+mn-cs"/>
            </a:endParaRPr>
          </a:p>
          <a:p>
            <a:pPr>
              <a:defRPr/>
            </a:pPr>
            <a:r>
              <a:rPr lang="de-DE" sz="1200" b="0" i="0" dirty="0">
                <a:solidFill>
                  <a:schemeClr val="tx1"/>
                </a:solidFill>
                <a:latin typeface="+mn-lt"/>
                <a:ea typeface="+mn-ea"/>
                <a:cs typeface="+mn-cs"/>
              </a:rPr>
              <a:t>Die Frage könnte an die Studierenden gestellt werden</a:t>
            </a:r>
            <a:endParaRPr lang="de-DE" dirty="0"/>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5</a:t>
            </a:fld>
            <a:endParaRPr lang="de-DE"/>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0" indent="0">
              <a:buFont typeface="Arial"/>
              <a:buNone/>
              <a:defRPr/>
            </a:pPr>
            <a:r>
              <a:rPr lang="de-DE" sz="1200">
                <a:solidFill>
                  <a:schemeClr val="tx1"/>
                </a:solidFill>
                <a:latin typeface="+mn-lt"/>
                <a:ea typeface="+mn-ea"/>
                <a:cs typeface="+mn-cs"/>
              </a:rPr>
              <a:t>An dieser Stelle nochmal auf den N-Kreislauf eingehen und erläutern wie und warum N-Verluste entstehen können</a:t>
            </a:r>
            <a:endParaRPr/>
          </a:p>
          <a:p>
            <a:pPr marL="0" indent="0">
              <a:buFont typeface="Arial"/>
              <a:buNone/>
              <a:defRPr/>
            </a:pPr>
            <a:endParaRPr lang="de-DE" sz="1200">
              <a:solidFill>
                <a:schemeClr val="tx1"/>
              </a:solidFill>
              <a:latin typeface="+mn-lt"/>
              <a:ea typeface="+mn-ea"/>
              <a:cs typeface="+mn-cs"/>
            </a:endParaRPr>
          </a:p>
          <a:p>
            <a:pPr marL="171450" indent="-171450">
              <a:buFont typeface="Arial"/>
              <a:buChar char="•"/>
              <a:defRPr/>
            </a:pPr>
            <a:r>
              <a:rPr lang="de-DE" sz="1200">
                <a:solidFill>
                  <a:schemeClr val="tx1"/>
                </a:solidFill>
                <a:latin typeface="+mn-lt"/>
                <a:ea typeface="+mn-ea"/>
                <a:cs typeface="+mn-cs"/>
              </a:rPr>
              <a:t>Lachgas-Emissionen aus den Böden entstehen zum einen durch direkte Emissionen in Folge von mineralischer oder organischer Düngung sowie der Mineralisierung von Ernterückständen und zum anderen durch indirekte Emissionen in Folge von NH</a:t>
            </a:r>
            <a:r>
              <a:rPr lang="de-DE" sz="1200" baseline="-25000">
                <a:solidFill>
                  <a:schemeClr val="tx1"/>
                </a:solidFill>
                <a:latin typeface="+mn-lt"/>
                <a:ea typeface="+mn-ea"/>
                <a:cs typeface="+mn-cs"/>
              </a:rPr>
              <a:t>3</a:t>
            </a:r>
            <a:r>
              <a:rPr lang="de-DE" sz="1200">
                <a:solidFill>
                  <a:schemeClr val="tx1"/>
                </a:solidFill>
                <a:latin typeface="+mn-lt"/>
                <a:ea typeface="+mn-ea"/>
                <a:cs typeface="+mn-cs"/>
              </a:rPr>
              <a:t>-Verlusten sowie der Auswaschung von Nitrat. Es wird davon ausgegangen, dass etwa ein Prozent des auf die Produktionsfläche ausgebrachten Stickstoffs als Lachgas (N</a:t>
            </a:r>
            <a:r>
              <a:rPr lang="de-DE" sz="1200" baseline="-25000">
                <a:solidFill>
                  <a:schemeClr val="tx1"/>
                </a:solidFill>
                <a:latin typeface="+mn-lt"/>
                <a:ea typeface="+mn-ea"/>
                <a:cs typeface="+mn-cs"/>
              </a:rPr>
              <a:t>2</a:t>
            </a:r>
            <a:r>
              <a:rPr lang="de-DE" sz="1200">
                <a:solidFill>
                  <a:schemeClr val="tx1"/>
                </a:solidFill>
                <a:latin typeface="+mn-lt"/>
                <a:ea typeface="+mn-ea"/>
                <a:cs typeface="+mn-cs"/>
              </a:rPr>
              <a:t>O) in die Luft entweicht. Das Treibhausgas N</a:t>
            </a:r>
            <a:r>
              <a:rPr lang="de-DE" sz="1200" baseline="-25000">
                <a:solidFill>
                  <a:schemeClr val="tx1"/>
                </a:solidFill>
                <a:latin typeface="+mn-lt"/>
                <a:ea typeface="+mn-ea"/>
                <a:cs typeface="+mn-cs"/>
              </a:rPr>
              <a:t>2</a:t>
            </a:r>
            <a:r>
              <a:rPr lang="de-DE" sz="1200">
                <a:solidFill>
                  <a:schemeClr val="tx1"/>
                </a:solidFill>
                <a:latin typeface="+mn-lt"/>
                <a:ea typeface="+mn-ea"/>
                <a:cs typeface="+mn-cs"/>
              </a:rPr>
              <a:t>O ist fast 300-mal klimaschädlicher als CO</a:t>
            </a:r>
            <a:r>
              <a:rPr lang="de-DE" sz="1200" baseline="-25000">
                <a:solidFill>
                  <a:schemeClr val="tx1"/>
                </a:solidFill>
                <a:latin typeface="+mn-lt"/>
                <a:ea typeface="+mn-ea"/>
                <a:cs typeface="+mn-cs"/>
              </a:rPr>
              <a:t>2</a:t>
            </a:r>
            <a:r>
              <a:rPr lang="de-DE" sz="1200">
                <a:solidFill>
                  <a:schemeClr val="tx1"/>
                </a:solidFill>
                <a:latin typeface="+mn-lt"/>
                <a:ea typeface="+mn-ea"/>
                <a:cs typeface="+mn-cs"/>
              </a:rPr>
              <a:t>. </a:t>
            </a:r>
            <a:endParaRPr/>
          </a:p>
          <a:p>
            <a:pPr marL="171450" indent="-171450">
              <a:buFont typeface="Arial"/>
              <a:buChar char="•"/>
              <a:defRPr/>
            </a:pPr>
            <a:r>
              <a:rPr lang="de-DE"/>
              <a:t>Die N-Bilanz gibt hier häufig nähere Informationen, ob ein N-Überhang besteht oder ob die Zufuhr an Nährstoffen und mit der Abfuhr über das Erntegut übereinstimmt</a:t>
            </a:r>
            <a:endParaRPr/>
          </a:p>
          <a:p>
            <a:pPr>
              <a:defRPr/>
            </a:pPr>
            <a:endParaRPr lang="de-DE"/>
          </a:p>
        </p:txBody>
      </p:sp>
      <p:sp>
        <p:nvSpPr>
          <p:cNvPr id="6" name="Foliennummernplatzhalter 3"/>
          <p:cNvSpPr>
            <a:spLocks noGrp="1"/>
          </p:cNvSpPr>
          <p:nvPr>
            <p:ph type="sldNum" sz="quarter" idx="10"/>
          </p:nvPr>
        </p:nvSpPr>
        <p:spPr bwMode="auto"/>
        <p:txBody>
          <a:bodyPr/>
          <a:lstStyle/>
          <a:p>
            <a:pPr>
              <a:defRPr/>
            </a:pPr>
            <a:fld id="{D2B588E8-2FE1-4DAF-B36D-70B0DD932543}" type="slidenum">
              <a:rPr lang="de-DE"/>
              <a:t>8</a:t>
            </a:fld>
            <a:endParaRPr lang="de-DE"/>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Tx/>
              <a:buNone/>
              <a:defRPr/>
            </a:pPr>
            <a:r>
              <a:rPr lang="de-DE" sz="1050"/>
              <a:t>GWP= Global warming potential</a:t>
            </a:r>
            <a:endParaRPr lang="de-DE" sz="1050">
              <a:solidFill>
                <a:schemeClr val="tx1"/>
              </a:solidFill>
              <a:latin typeface="+mn-lt"/>
              <a:ea typeface="+mn-ea"/>
              <a:cs typeface="+mn-cs"/>
            </a:endParaRPr>
          </a:p>
          <a:p>
            <a:pPr marL="0" marR="0" lvl="0" indent="0" algn="l" defTabSz="914400">
              <a:lnSpc>
                <a:spcPct val="100000"/>
              </a:lnSpc>
              <a:spcBef>
                <a:spcPts val="0"/>
              </a:spcBef>
              <a:spcAft>
                <a:spcPts val="0"/>
              </a:spcAft>
              <a:buClrTx/>
              <a:buSzTx/>
              <a:buFontTx/>
              <a:buNone/>
              <a:defRPr/>
            </a:pPr>
            <a:r>
              <a:rPr lang="de-DE" sz="1050">
                <a:solidFill>
                  <a:schemeClr val="tx1"/>
                </a:solidFill>
                <a:latin typeface="+mn-lt"/>
                <a:ea typeface="+mn-ea"/>
                <a:cs typeface="+mn-cs"/>
              </a:rPr>
              <a:t>Quellen: Methodology Report 2006 IPCC Guidelines for National Greenhouse Gas Inventories</a:t>
            </a:r>
            <a:endParaRPr lang="de-DE" sz="1050"/>
          </a:p>
          <a:p>
            <a:pPr marL="0" marR="0" lvl="0" indent="0" algn="l" defTabSz="914400">
              <a:lnSpc>
                <a:spcPct val="100000"/>
              </a:lnSpc>
              <a:spcBef>
                <a:spcPts val="0"/>
              </a:spcBef>
              <a:spcAft>
                <a:spcPts val="0"/>
              </a:spcAft>
              <a:buClrTx/>
              <a:buSzTx/>
              <a:buFontTx/>
              <a:buNone/>
              <a:defRPr/>
            </a:pPr>
            <a:r>
              <a:rPr lang="de-DE" sz="1050">
                <a:solidFill>
                  <a:schemeClr val="tx1"/>
                </a:solidFill>
                <a:latin typeface="+mn-lt"/>
                <a:ea typeface="+mn-ea"/>
                <a:cs typeface="+mn-cs"/>
              </a:rPr>
              <a:t>UBA: https://www.umweltbundesamt.de/themen/boden-landwirtschaft/umweltbelastungen-der-landwirtschaft/lachgas-methan</a:t>
            </a:r>
            <a:endParaRPr/>
          </a:p>
          <a:p>
            <a:pPr marL="0" marR="0" lvl="0" indent="0" algn="l" defTabSz="914400">
              <a:lnSpc>
                <a:spcPct val="100000"/>
              </a:lnSpc>
              <a:spcBef>
                <a:spcPts val="0"/>
              </a:spcBef>
              <a:spcAft>
                <a:spcPts val="0"/>
              </a:spcAft>
              <a:buClrTx/>
              <a:buSzTx/>
              <a:buFontTx/>
              <a:buNone/>
              <a:defRPr/>
            </a:pPr>
            <a:r>
              <a:rPr lang="de-DE" sz="1050">
                <a:solidFill>
                  <a:schemeClr val="tx1"/>
                </a:solidFill>
                <a:latin typeface="+mn-lt"/>
                <a:ea typeface="+mn-ea"/>
                <a:cs typeface="+mn-cs"/>
              </a:rPr>
              <a:t>Nach Angaben des Umweltbundesamtes beliefen sich die deutschen Treibhausgasemissionen im Jahr 2018 auf insgesamt 858 Mio. t CO</a:t>
            </a:r>
            <a:r>
              <a:rPr lang="de-DE" sz="1050" baseline="-25000">
                <a:solidFill>
                  <a:schemeClr val="tx1"/>
                </a:solidFill>
                <a:latin typeface="+mn-lt"/>
                <a:ea typeface="+mn-ea"/>
                <a:cs typeface="+mn-cs"/>
              </a:rPr>
              <a:t>2eq</a:t>
            </a:r>
            <a:r>
              <a:rPr lang="de-DE" sz="1050">
                <a:solidFill>
                  <a:schemeClr val="tx1"/>
                </a:solidFill>
                <a:latin typeface="+mn-lt"/>
                <a:ea typeface="+mn-ea"/>
                <a:cs typeface="+mn-cs"/>
              </a:rPr>
              <a:t>. Neben Kohlendioxid (CO</a:t>
            </a:r>
            <a:r>
              <a:rPr lang="de-DE" sz="1050" baseline="-25000">
                <a:solidFill>
                  <a:schemeClr val="tx1"/>
                </a:solidFill>
                <a:latin typeface="+mn-lt"/>
                <a:ea typeface="+mn-ea"/>
                <a:cs typeface="+mn-cs"/>
              </a:rPr>
              <a:t>2</a:t>
            </a:r>
            <a:r>
              <a:rPr lang="de-DE" sz="1050">
                <a:solidFill>
                  <a:schemeClr val="tx1"/>
                </a:solidFill>
                <a:latin typeface="+mn-lt"/>
                <a:ea typeface="+mn-ea"/>
                <a:cs typeface="+mn-cs"/>
              </a:rPr>
              <a:t>) werden auch die klimarelevanten Treibhausgase Methan (CH4) und Lachgas (N</a:t>
            </a:r>
            <a:r>
              <a:rPr lang="de-DE" sz="1050" baseline="-25000">
                <a:solidFill>
                  <a:schemeClr val="tx1"/>
                </a:solidFill>
                <a:latin typeface="+mn-lt"/>
                <a:ea typeface="+mn-ea"/>
                <a:cs typeface="+mn-cs"/>
              </a:rPr>
              <a:t>2</a:t>
            </a:r>
            <a:r>
              <a:rPr lang="de-DE" sz="1050">
                <a:solidFill>
                  <a:schemeClr val="tx1"/>
                </a:solidFill>
                <a:latin typeface="+mn-lt"/>
                <a:ea typeface="+mn-ea"/>
                <a:cs typeface="+mn-cs"/>
              </a:rPr>
              <a:t>O) bei der Berichterstattung mitberücksichtigt. Dabei beruht der Beitrag der jeweiligen Treibhausgase zur Klimaerwärmung nicht allein auf der freigesetzten Emissionsmenge, sondern auch auf der unterschiedlichen Klimawirksamkeit. Im Vergleich zu Kohlendioxid ist Methan 25-fach und Lachgas fast 300-fach so klimawirksam (1 kg N2O ist 300-mal klimawirksamer als CO2). Dabei wird die Wirkung über einen bestimmten Zeitraum betrachtet, üblicherweise sind das 100 Jahre. Um eine Vergleichbarkeit zu erreichen werden die Treibhausgase daher in CO</a:t>
            </a:r>
            <a:r>
              <a:rPr lang="de-DE" sz="1050" baseline="-25000">
                <a:solidFill>
                  <a:schemeClr val="tx1"/>
                </a:solidFill>
                <a:latin typeface="+mn-lt"/>
                <a:ea typeface="+mn-ea"/>
                <a:cs typeface="+mn-cs"/>
              </a:rPr>
              <a:t>2</a:t>
            </a:r>
            <a:r>
              <a:rPr lang="de-DE" sz="1050">
                <a:solidFill>
                  <a:schemeClr val="tx1"/>
                </a:solidFill>
                <a:latin typeface="+mn-lt"/>
                <a:ea typeface="+mn-ea"/>
                <a:cs typeface="+mn-cs"/>
              </a:rPr>
              <a:t>-Äquivalenten (CO</a:t>
            </a:r>
            <a:r>
              <a:rPr lang="de-DE" sz="1050" baseline="-25000">
                <a:solidFill>
                  <a:schemeClr val="tx1"/>
                </a:solidFill>
                <a:latin typeface="+mn-lt"/>
                <a:ea typeface="+mn-ea"/>
                <a:cs typeface="+mn-cs"/>
              </a:rPr>
              <a:t>2eq</a:t>
            </a:r>
            <a:r>
              <a:rPr lang="de-DE" sz="1050">
                <a:solidFill>
                  <a:schemeClr val="tx1"/>
                </a:solidFill>
                <a:latin typeface="+mn-lt"/>
                <a:ea typeface="+mn-ea"/>
                <a:cs typeface="+mn-cs"/>
              </a:rPr>
              <a:t>) angegeben. </a:t>
            </a:r>
            <a:endParaRPr/>
          </a:p>
          <a:p>
            <a:pPr>
              <a:defRPr/>
            </a:pPr>
            <a:endParaRPr lang="de-DE" sz="1050"/>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10</a:t>
            </a:fld>
            <a:endParaRPr lang="de-DE"/>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a:t>Die Landwirtschaft ist der Hauptemittent des Treibhausgases N2O</a:t>
            </a:r>
            <a:endParaRPr/>
          </a:p>
          <a:p>
            <a:pPr>
              <a:defRPr/>
            </a:pPr>
            <a:r>
              <a:rPr lang="de-DE"/>
              <a:t>Ihr Anteil an der N2O-Emission ist von 51% (1990) auf ca. 81% (2017) gestiegen</a:t>
            </a:r>
            <a:endParaRPr/>
          </a:p>
          <a:p>
            <a:pPr>
              <a:defRPr/>
            </a:pPr>
            <a:r>
              <a:rPr lang="de-DE" sz="1200" b="0" i="0">
                <a:solidFill>
                  <a:schemeClr val="tx1"/>
                </a:solidFill>
                <a:latin typeface="+mn-lt"/>
                <a:ea typeface="+mn-ea"/>
                <a:cs typeface="+mn-cs"/>
              </a:rPr>
              <a:t>Die starken Einschnitte in den N2O-Emissionen aus der Industrie sind auf zwei Umstellungen zurückzuführen: 1.) 1998: Umstellung in der Nylonindustrie =&gt; Die Produktion von Adipinsäure als Nylon-Vorstufe konnte umgestellt werden (früher: Oxidation der Vorstufe Cyclohexan durch Zugabe von Salpetersäure (HNO3), wobei viel N2O entstand) 2.) 2010: Verpflichtende Verwendung von Katalysatoren in der Ammoniakherstellung zur Zerlegung des freigesetzten N2O in klimaneutrales N2 und O2</a:t>
            </a:r>
            <a:endParaRPr lang="de-DE"/>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12</a:t>
            </a:fld>
            <a:endParaRPr lang="de-DE"/>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Tx/>
              <a:buNone/>
              <a:defRPr/>
            </a:pPr>
            <a:r>
              <a:rPr lang="de-DE" sz="1200" dirty="0">
                <a:solidFill>
                  <a:schemeClr val="tx1"/>
                </a:solidFill>
                <a:latin typeface="+mn-lt"/>
                <a:ea typeface="+mn-ea"/>
                <a:cs typeface="+mn-cs"/>
              </a:rPr>
              <a:t>Nicht nur die Anwendung von Mineraldünger verursachen Emissionen. Die Herstellung von mineralischen Stickstoffdüngern ist energieaufwendig, so dass CO2 aus der Energieerzeugung angerechnet werden muss. Für </a:t>
            </a:r>
            <a:r>
              <a:rPr lang="de-DE" sz="1200" dirty="0" err="1">
                <a:solidFill>
                  <a:schemeClr val="tx1"/>
                </a:solidFill>
                <a:latin typeface="+mn-lt"/>
                <a:ea typeface="+mn-ea"/>
                <a:cs typeface="+mn-cs"/>
              </a:rPr>
              <a:t>Kalkammonsalpeter</a:t>
            </a:r>
            <a:r>
              <a:rPr lang="de-DE" sz="1200" dirty="0">
                <a:solidFill>
                  <a:schemeClr val="tx1"/>
                </a:solidFill>
                <a:latin typeface="+mn-lt"/>
                <a:ea typeface="+mn-ea"/>
                <a:cs typeface="+mn-cs"/>
              </a:rPr>
              <a:t> werden Werte zwischen 2,8 und 6,4 kg CO2eq/kg N angegeben (</a:t>
            </a:r>
            <a:r>
              <a:rPr lang="de-DE" sz="1200" dirty="0" err="1">
                <a:solidFill>
                  <a:schemeClr val="tx1"/>
                </a:solidFill>
                <a:latin typeface="+mn-lt"/>
                <a:ea typeface="+mn-ea"/>
                <a:cs typeface="+mn-cs"/>
              </a:rPr>
              <a:t>Bentrup</a:t>
            </a:r>
            <a:r>
              <a:rPr lang="de-DE" sz="1200" dirty="0">
                <a:solidFill>
                  <a:schemeClr val="tx1"/>
                </a:solidFill>
                <a:latin typeface="+mn-lt"/>
                <a:ea typeface="+mn-ea"/>
                <a:cs typeface="+mn-cs"/>
              </a:rPr>
              <a:t> und Küsters 2008). In Europa produzierter Mineraldünger hat deutlich geringere herstellungsbedingte Emissionen (weniger Energie wird benötigt, weniger N2O-Freisetzung durch Katalysatoren). Daher kann bereits der Einsatz von „zertifizierten“ Stickstoffdüngern einen Beitrag zum Klimaschutz leisten. Außerdem haben diese Düngermittel meist eine bessere Qualität. </a:t>
            </a:r>
            <a:endParaRPr lang="de-DE" dirty="0"/>
          </a:p>
        </p:txBody>
      </p:sp>
      <p:sp>
        <p:nvSpPr>
          <p:cNvPr id="6" name="Foliennummernplatzhalter 3"/>
          <p:cNvSpPr>
            <a:spLocks noGrp="1"/>
          </p:cNvSpPr>
          <p:nvPr>
            <p:ph type="sldNum" sz="quarter" idx="10"/>
          </p:nvPr>
        </p:nvSpPr>
        <p:spPr bwMode="auto"/>
        <p:txBody>
          <a:bodyPr/>
          <a:lstStyle/>
          <a:p>
            <a:pPr>
              <a:defRPr/>
            </a:pPr>
            <a:fld id="{D2B588E8-2FE1-4DAF-B36D-70B0DD932543}" type="slidenum">
              <a:rPr lang="de-DE"/>
              <a:t>13</a:t>
            </a:fld>
            <a:endParaRPr lang="de-DE"/>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sz="1200" dirty="0">
                <a:solidFill>
                  <a:schemeClr val="tx1"/>
                </a:solidFill>
                <a:latin typeface="+mn-lt"/>
                <a:ea typeface="+mn-ea"/>
                <a:cs typeface="+mn-cs"/>
              </a:rPr>
              <a:t>Fokus sollte auf Stickstoffeffizienz liegen, möglichst N-Überhänge vermeiden. Keine Sicherheitszuschläge bei der Düngung, insbesondere bei Trockenheit. </a:t>
            </a:r>
          </a:p>
          <a:p>
            <a:pPr>
              <a:defRPr/>
            </a:pPr>
            <a:r>
              <a:rPr lang="de-DE" sz="1200" dirty="0">
                <a:solidFill>
                  <a:schemeClr val="tx1"/>
                </a:solidFill>
                <a:latin typeface="+mn-lt"/>
                <a:ea typeface="+mn-ea"/>
                <a:cs typeface="+mn-cs"/>
              </a:rPr>
              <a:t>Im Mittel über die Jahre 1990 bis 2016 gehen auf Deutschlandebene 5 % des Gesamt-N2O aus landwirtschaftlichen Böden auf deponiertes NH3 zurück, mit einem Schwankungsbereich von 4,7 bis 5,2 %. Für Hessen liegt der Mittelwert ebenfalls bei 5,0 %, allerdings  ist der Schwankungsbereich größer (3,5 - 6,0 %). Diese Schwankungen gehen zu einem großen Teil auf jährliche Schwankungen bei den Mineraldüngermengen zurück. </a:t>
            </a:r>
            <a:endParaRPr lang="de-DE" dirty="0"/>
          </a:p>
        </p:txBody>
      </p:sp>
      <p:sp>
        <p:nvSpPr>
          <p:cNvPr id="6" name="Foliennummernplatzhalter 3"/>
          <p:cNvSpPr>
            <a:spLocks noGrp="1"/>
          </p:cNvSpPr>
          <p:nvPr>
            <p:ph type="sldNum" sz="quarter" idx="10"/>
          </p:nvPr>
        </p:nvSpPr>
        <p:spPr bwMode="auto"/>
        <p:txBody>
          <a:bodyPr/>
          <a:lstStyle/>
          <a:p>
            <a:pPr>
              <a:defRPr/>
            </a:pPr>
            <a:fld id="{C576CBF7-A885-43ED-8AED-AE9A0B3E69FA}" type="slidenum">
              <a:rPr lang="de-DE"/>
              <a:t>14</a:t>
            </a:fld>
            <a:endParaRPr lang="de-DE"/>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sz="1200">
                <a:solidFill>
                  <a:schemeClr val="tx1"/>
                </a:solidFill>
                <a:latin typeface="+mn-lt"/>
                <a:ea typeface="+mn-ea"/>
                <a:cs typeface="+mn-cs"/>
              </a:rPr>
              <a:t>Fokus sollte auf Stickstoffeffizienz liegen, möglichst N-Überhänge vermeiden. Keine Sicherheitszuschläge bei der Düngung, insbesondere bei Trockenheit. </a:t>
            </a:r>
          </a:p>
          <a:p>
            <a:pPr>
              <a:defRPr/>
            </a:pPr>
            <a:r>
              <a:rPr lang="de-DE" sz="1200">
                <a:solidFill>
                  <a:schemeClr val="tx1"/>
                </a:solidFill>
                <a:latin typeface="+mn-lt"/>
                <a:ea typeface="+mn-ea"/>
                <a:cs typeface="+mn-cs"/>
              </a:rPr>
              <a:t>Im Mittel über die Jahre 1990 bis 2016 gehen auf Deutschlandebene 5 % des Gesamt-N2O aus landwirtschaftlichen Böden auf deponiertes NH3 zurück, mit einem Schwankungsbereich von 4,7 bis 5,2 %. Für Hessen liegt der Mittelwert ebenfalls bei 5,0 %, allerdings  ist der Schwankungsbereich größer (3,5 - 6,0 %). Diese Schwankungen gehen zu einem großen Teil auf jährliche Schwankungen bei den Mineraldüngermengen zurück. </a:t>
            </a:r>
            <a:endParaRPr lang="de-DE"/>
          </a:p>
        </p:txBody>
      </p:sp>
      <p:sp>
        <p:nvSpPr>
          <p:cNvPr id="6" name="Foliennummernplatzhalter 3"/>
          <p:cNvSpPr>
            <a:spLocks noGrp="1"/>
          </p:cNvSpPr>
          <p:nvPr>
            <p:ph type="sldNum" sz="quarter" idx="10"/>
          </p:nvPr>
        </p:nvSpPr>
        <p:spPr bwMode="auto"/>
        <p:txBody>
          <a:bodyPr/>
          <a:lstStyle/>
          <a:p>
            <a:pPr>
              <a:defRPr/>
            </a:pPr>
            <a:fld id="{C576CBF7-A885-43ED-8AED-AE9A0B3E69FA}" type="slidenum">
              <a:rPr lang="de-DE"/>
              <a:t>15</a:t>
            </a:fld>
            <a:endParaRPr lang="de-DE"/>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image" Target="../media/image6.jp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jpg"/><Relationship Id="rId5" Type="http://schemas.openxmlformats.org/officeDocument/2006/relationships/image" Target="../media/image4.jpg"/><Relationship Id="rId4" Type="http://schemas.openxmlformats.org/officeDocument/2006/relationships/image" Target="../media/image3.jp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PhAnim="0" preserve="1" userDrawn="1">
  <p:cSld name="Titelfolie">
    <p:spTree>
      <p:nvGrpSpPr>
        <p:cNvPr id="1" name=""/>
        <p:cNvGrpSpPr/>
        <p:nvPr/>
      </p:nvGrpSpPr>
      <p:grpSpPr bwMode="auto">
        <a:xfrm>
          <a:off x="0" y="0"/>
          <a:ext cx="0" cy="0"/>
          <a:chOff x="0" y="0"/>
          <a:chExt cx="0" cy="0"/>
        </a:xfrm>
      </p:grpSpPr>
      <p:sp>
        <p:nvSpPr>
          <p:cNvPr id="4" name="Titel 1"/>
          <p:cNvSpPr>
            <a:spLocks noGrp="1"/>
          </p:cNvSpPr>
          <p:nvPr>
            <p:ph type="ctrTitle"/>
          </p:nvPr>
        </p:nvSpPr>
        <p:spPr bwMode="auto">
          <a:xfrm>
            <a:off x="1524000" y="1354666"/>
            <a:ext cx="9144000" cy="2201849"/>
          </a:xfrm>
          <a:prstGeom prst="rect">
            <a:avLst/>
          </a:prstGeom>
        </p:spPr>
        <p:txBody>
          <a:bodyPr anchor="t">
            <a:normAutofit/>
          </a:bodyPr>
          <a:lstStyle>
            <a:lvl1pPr algn="ctr">
              <a:defRPr sz="5400"/>
            </a:lvl1pPr>
          </a:lstStyle>
          <a:p>
            <a:pPr>
              <a:defRPr/>
            </a:pPr>
            <a:r>
              <a:rPr lang="de-DE"/>
              <a:t>Titelmasterformat durch Klicken bearbeiten</a:t>
            </a:r>
          </a:p>
        </p:txBody>
      </p:sp>
      <p:pic>
        <p:nvPicPr>
          <p:cNvPr id="5" name="Grafik 9"/>
          <p:cNvPicPr>
            <a:picLocks noChangeAspect="1"/>
          </p:cNvPicPr>
          <p:nvPr userDrawn="1"/>
        </p:nvPicPr>
        <p:blipFill>
          <a:blip r:embed="rId2"/>
          <a:stretch/>
        </p:blipFill>
        <p:spPr bwMode="auto">
          <a:xfrm>
            <a:off x="9852660" y="4800437"/>
            <a:ext cx="2328469" cy="2057989"/>
          </a:xfrm>
          <a:prstGeom prst="rect">
            <a:avLst/>
          </a:prstGeom>
        </p:spPr>
      </p:pic>
      <p:sp>
        <p:nvSpPr>
          <p:cNvPr id="6" name="Textfeld 11"/>
          <p:cNvSpPr txBox="1"/>
          <p:nvPr userDrawn="1"/>
        </p:nvSpPr>
        <p:spPr bwMode="auto">
          <a:xfrm>
            <a:off x="440055" y="4980243"/>
            <a:ext cx="3166110" cy="261610"/>
          </a:xfrm>
          <a:prstGeom prst="rect">
            <a:avLst/>
          </a:prstGeom>
          <a:noFill/>
        </p:spPr>
        <p:txBody>
          <a:bodyPr wrap="square" rtlCol="0">
            <a:spAutoFit/>
          </a:bodyPr>
          <a:lstStyle/>
          <a:p>
            <a:pPr>
              <a:defRPr/>
            </a:pPr>
            <a:r>
              <a:rPr lang="de-DE" sz="1100">
                <a:latin typeface="Times New Roman"/>
                <a:cs typeface="Times New Roman"/>
              </a:rPr>
              <a:t>Ein Gemeinschaftsprojekt von:</a:t>
            </a:r>
          </a:p>
        </p:txBody>
      </p:sp>
      <p:sp>
        <p:nvSpPr>
          <p:cNvPr id="7" name="Textfeld 12"/>
          <p:cNvSpPr txBox="1"/>
          <p:nvPr userDrawn="1"/>
        </p:nvSpPr>
        <p:spPr bwMode="auto">
          <a:xfrm>
            <a:off x="1524000" y="3665264"/>
            <a:ext cx="9144000" cy="1569660"/>
          </a:xfrm>
          <a:prstGeom prst="rect">
            <a:avLst/>
          </a:prstGeom>
          <a:noFill/>
        </p:spPr>
        <p:txBody>
          <a:bodyPr wrap="square" rtlCol="0">
            <a:spAutoFit/>
          </a:bodyPr>
          <a:lstStyle/>
          <a:p>
            <a:pPr algn="ctr">
              <a:defRPr/>
            </a:pPr>
            <a:r>
              <a:rPr lang="de-DE" sz="2400">
                <a:latin typeface="Calibri"/>
                <a:ea typeface="Calibri"/>
                <a:cs typeface="Times New Roman"/>
              </a:rPr>
              <a:t>Bildun</a:t>
            </a:r>
            <a:r>
              <a:rPr lang="de-DE" sz="2400">
                <a:solidFill>
                  <a:schemeClr val="accent1"/>
                </a:solidFill>
                <a:latin typeface="Calibri"/>
                <a:ea typeface="Calibri"/>
                <a:cs typeface="Times New Roman"/>
              </a:rPr>
              <a:t>G</a:t>
            </a:r>
            <a:r>
              <a:rPr lang="de-DE" sz="2400">
                <a:latin typeface="Calibri"/>
                <a:ea typeface="Calibri"/>
                <a:cs typeface="Times New Roman"/>
              </a:rPr>
              <a:t> zur </a:t>
            </a:r>
            <a:r>
              <a:rPr lang="de-DE" sz="2400">
                <a:solidFill>
                  <a:schemeClr val="accent1"/>
                </a:solidFill>
                <a:latin typeface="Calibri"/>
                <a:ea typeface="Calibri"/>
                <a:cs typeface="Times New Roman"/>
              </a:rPr>
              <a:t>N</a:t>
            </a:r>
            <a:r>
              <a:rPr lang="de-DE" sz="2400">
                <a:latin typeface="Calibri"/>
                <a:ea typeface="Calibri"/>
                <a:cs typeface="Times New Roman"/>
              </a:rPr>
              <a:t>achhalt</a:t>
            </a:r>
            <a:r>
              <a:rPr lang="de-DE" sz="2400">
                <a:solidFill>
                  <a:schemeClr val="accent1"/>
                </a:solidFill>
                <a:latin typeface="Calibri"/>
                <a:ea typeface="Calibri"/>
                <a:cs typeface="Times New Roman"/>
              </a:rPr>
              <a:t>I</a:t>
            </a:r>
            <a:r>
              <a:rPr lang="de-DE" sz="2400">
                <a:latin typeface="Calibri"/>
                <a:ea typeface="Calibri"/>
                <a:cs typeface="Times New Roman"/>
              </a:rPr>
              <a:t>gen </a:t>
            </a:r>
            <a:r>
              <a:rPr lang="de-DE" sz="2400">
                <a:solidFill>
                  <a:schemeClr val="accent1"/>
                </a:solidFill>
                <a:latin typeface="Calibri"/>
                <a:ea typeface="Calibri"/>
                <a:cs typeface="Times New Roman"/>
              </a:rPr>
              <a:t>A</a:t>
            </a:r>
            <a:r>
              <a:rPr lang="de-DE" sz="2400">
                <a:latin typeface="Calibri"/>
                <a:ea typeface="Calibri"/>
                <a:cs typeface="Times New Roman"/>
              </a:rPr>
              <a:t>npassung der </a:t>
            </a:r>
            <a:r>
              <a:rPr lang="de-DE" sz="2400">
                <a:solidFill>
                  <a:schemeClr val="accent1"/>
                </a:solidFill>
                <a:latin typeface="Calibri"/>
                <a:ea typeface="Calibri"/>
                <a:cs typeface="Times New Roman"/>
              </a:rPr>
              <a:t>L</a:t>
            </a:r>
            <a:r>
              <a:rPr lang="de-DE" sz="2400">
                <a:latin typeface="Calibri"/>
                <a:ea typeface="Calibri"/>
                <a:cs typeface="Times New Roman"/>
              </a:rPr>
              <a:t>andwirtschaft in Deutschland an den Klimawandel – Sensibilisieren, Informieren, Qualifizieren</a:t>
            </a:r>
            <a:endParaRPr lang="de-DE" sz="1100">
              <a:latin typeface="Calibri"/>
              <a:ea typeface="Calibri"/>
              <a:cs typeface="Times New Roman"/>
            </a:endParaRPr>
          </a:p>
          <a:p>
            <a:pPr algn="ctr">
              <a:defRPr/>
            </a:pPr>
            <a:r>
              <a:rPr lang="de-DE" sz="2400">
                <a:solidFill>
                  <a:schemeClr val="accent1"/>
                </a:solidFill>
                <a:latin typeface="Calibri"/>
                <a:ea typeface="Calibri"/>
                <a:cs typeface="Times New Roman"/>
              </a:rPr>
              <a:t>(GeNIAL)</a:t>
            </a:r>
            <a:endParaRPr lang="de-DE" sz="1100">
              <a:solidFill>
                <a:schemeClr val="accent1"/>
              </a:solidFill>
              <a:latin typeface="Calibri"/>
              <a:ea typeface="Calibri"/>
              <a:cs typeface="Times New Roman"/>
            </a:endParaRPr>
          </a:p>
          <a:p>
            <a:pPr algn="ctr">
              <a:defRPr/>
            </a:pPr>
            <a:endParaRPr lang="de-DE" sz="2400"/>
          </a:p>
        </p:txBody>
      </p:sp>
      <p:pic>
        <p:nvPicPr>
          <p:cNvPr id="8" name="Grafik 10"/>
          <p:cNvPicPr>
            <a:picLocks noChangeAspect="1"/>
          </p:cNvPicPr>
          <p:nvPr userDrawn="1"/>
        </p:nvPicPr>
        <p:blipFill>
          <a:blip r:embed="rId3"/>
          <a:stretch/>
        </p:blipFill>
        <p:spPr bwMode="auto">
          <a:xfrm>
            <a:off x="672662" y="5934368"/>
            <a:ext cx="2499089" cy="415245"/>
          </a:xfrm>
          <a:prstGeom prst="rect">
            <a:avLst/>
          </a:prstGeom>
        </p:spPr>
      </p:pic>
      <p:pic>
        <p:nvPicPr>
          <p:cNvPr id="9" name="Grafik 14"/>
          <p:cNvPicPr>
            <a:picLocks noChangeAspect="1"/>
          </p:cNvPicPr>
          <p:nvPr userDrawn="1"/>
        </p:nvPicPr>
        <p:blipFill>
          <a:blip r:embed="rId4"/>
          <a:stretch/>
        </p:blipFill>
        <p:spPr bwMode="auto">
          <a:xfrm>
            <a:off x="3735728" y="5790078"/>
            <a:ext cx="1407078" cy="703822"/>
          </a:xfrm>
          <a:prstGeom prst="rect">
            <a:avLst/>
          </a:prstGeom>
        </p:spPr>
      </p:pic>
      <p:pic>
        <p:nvPicPr>
          <p:cNvPr id="10" name="Grafik 15"/>
          <p:cNvPicPr>
            <a:picLocks noChangeAspect="1"/>
          </p:cNvPicPr>
          <p:nvPr userDrawn="1"/>
        </p:nvPicPr>
        <p:blipFill>
          <a:blip r:embed="rId5"/>
          <a:stretch/>
        </p:blipFill>
        <p:spPr bwMode="auto">
          <a:xfrm>
            <a:off x="5706784" y="5897843"/>
            <a:ext cx="817193" cy="451770"/>
          </a:xfrm>
          <a:prstGeom prst="rect">
            <a:avLst/>
          </a:prstGeom>
        </p:spPr>
      </p:pic>
      <p:pic>
        <p:nvPicPr>
          <p:cNvPr id="11" name="Grafik 16"/>
          <p:cNvPicPr/>
          <p:nvPr userDrawn="1"/>
        </p:nvPicPr>
        <p:blipFill>
          <a:blip r:embed="rId6"/>
          <a:stretch/>
        </p:blipFill>
        <p:spPr bwMode="auto">
          <a:xfrm>
            <a:off x="7087955" y="5633544"/>
            <a:ext cx="1503395" cy="768131"/>
          </a:xfrm>
          <a:prstGeom prst="rect">
            <a:avLst/>
          </a:prstGeom>
        </p:spPr>
      </p:pic>
      <p:pic>
        <p:nvPicPr>
          <p:cNvPr id="12" name="Grafik 17"/>
          <p:cNvPicPr>
            <a:picLocks noChangeAspect="1"/>
          </p:cNvPicPr>
          <p:nvPr userDrawn="1"/>
        </p:nvPicPr>
        <p:blipFill>
          <a:blip r:embed="rId7"/>
          <a:stretch/>
        </p:blipFill>
        <p:spPr bwMode="auto">
          <a:xfrm>
            <a:off x="9532882" y="153416"/>
            <a:ext cx="2504247" cy="1041139"/>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PhAnim="0" type="obj" preserve="1" userDrawn="1">
  <p:cSld name="Titel und Inhalt">
    <p:spTree>
      <p:nvGrpSpPr>
        <p:cNvPr id="1" name=""/>
        <p:cNvGrpSpPr/>
        <p:nvPr/>
      </p:nvGrpSpPr>
      <p:grpSpPr bwMode="auto">
        <a:xfrm>
          <a:off x="0" y="0"/>
          <a:ext cx="0" cy="0"/>
          <a:chOff x="0" y="0"/>
          <a:chExt cx="0" cy="0"/>
        </a:xfrm>
      </p:grpSpPr>
      <p:pic>
        <p:nvPicPr>
          <p:cNvPr id="4" name="Inhaltsplatzhalter 3"/>
          <p:cNvPicPr>
            <a:picLocks noChangeAspect="1"/>
          </p:cNvPicPr>
          <p:nvPr userDrawn="1"/>
        </p:nvPicPr>
        <p:blipFill>
          <a:blip r:embed="rId2"/>
          <a:stretch/>
        </p:blipFill>
        <p:spPr bwMode="auto">
          <a:xfrm>
            <a:off x="147144" y="6406160"/>
            <a:ext cx="1090626" cy="380472"/>
          </a:xfrm>
          <a:prstGeom prst="rect">
            <a:avLst/>
          </a:prstGeom>
        </p:spPr>
      </p:pic>
      <p:sp>
        <p:nvSpPr>
          <p:cNvPr id="5" name="Titel 1"/>
          <p:cNvSpPr>
            <a:spLocks noGrp="1"/>
          </p:cNvSpPr>
          <p:nvPr>
            <p:ph type="title"/>
          </p:nvPr>
        </p:nvSpPr>
        <p:spPr bwMode="auto">
          <a:xfrm>
            <a:off x="838200" y="365125"/>
            <a:ext cx="10515600" cy="918528"/>
          </a:xfrm>
          <a:prstGeom prst="rect">
            <a:avLst/>
          </a:prstGeom>
        </p:spPr>
        <p:txBody>
          <a:bodyPr anchor="ctr">
            <a:normAutofit/>
          </a:bodyPr>
          <a:lstStyle>
            <a:lvl1pPr>
              <a:defRPr sz="3600" b="0">
                <a:solidFill>
                  <a:schemeClr val="accent1"/>
                </a:solidFill>
              </a:defRPr>
            </a:lvl1pPr>
          </a:lstStyle>
          <a:p>
            <a:pPr>
              <a:defRPr/>
            </a:pPr>
            <a:r>
              <a:rPr lang="de-DE"/>
              <a:t>Titelmasterformat durch Klicken bearbeiten</a:t>
            </a:r>
          </a:p>
        </p:txBody>
      </p:sp>
      <p:sp>
        <p:nvSpPr>
          <p:cNvPr id="6" name="Inhaltsplatzhalter 2"/>
          <p:cNvSpPr>
            <a:spLocks noGrp="1"/>
          </p:cNvSpPr>
          <p:nvPr>
            <p:ph idx="1"/>
          </p:nvPr>
        </p:nvSpPr>
        <p:spPr bwMode="auto">
          <a:xfrm>
            <a:off x="838200" y="1463040"/>
            <a:ext cx="10515600" cy="4713923"/>
          </a:xfrm>
          <a:prstGeom prst="rect">
            <a:avLst/>
          </a:prstGeom>
        </p:spPr>
        <p:txBody>
          <a:bodyPr/>
          <a:lstStyle/>
          <a:p>
            <a:pPr lvl="0">
              <a:defRPr/>
            </a:pPr>
            <a:r>
              <a:rPr lang="de-DE"/>
              <a:t>Formatvorlagen des Textmasters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p>
        </p:txBody>
      </p:sp>
      <p:cxnSp>
        <p:nvCxnSpPr>
          <p:cNvPr id="7" name="Gerader Verbinder 7"/>
          <p:cNvCxnSpPr>
            <a:cxnSpLocks/>
          </p:cNvCxnSpPr>
          <p:nvPr userDrawn="1"/>
        </p:nvCxnSpPr>
        <p:spPr bwMode="auto">
          <a:xfrm>
            <a:off x="0" y="6356350"/>
            <a:ext cx="12192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8" name="Textfeld 8"/>
          <p:cNvSpPr txBox="1"/>
          <p:nvPr userDrawn="1"/>
        </p:nvSpPr>
        <p:spPr bwMode="auto">
          <a:xfrm>
            <a:off x="10812780" y="6444089"/>
            <a:ext cx="754379" cy="276999"/>
          </a:xfrm>
          <a:prstGeom prst="rect">
            <a:avLst/>
          </a:prstGeom>
          <a:noFill/>
        </p:spPr>
        <p:txBody>
          <a:bodyPr wrap="square" rtlCol="0">
            <a:spAutoFit/>
          </a:bodyPr>
          <a:lstStyle/>
          <a:p>
            <a:pPr>
              <a:defRPr/>
            </a:pPr>
            <a:r>
              <a:rPr lang="de-DE" sz="1200">
                <a:solidFill>
                  <a:schemeClr val="accent1"/>
                </a:solidFill>
              </a:rPr>
              <a:t>S. </a:t>
            </a:r>
            <a:fld id="{7E8B25BA-FAF8-4C1E-A522-4F2E2A7A12CB}" type="slidenum">
              <a:rPr lang="de-DE" sz="1200">
                <a:solidFill>
                  <a:schemeClr val="accent1"/>
                </a:solidFill>
              </a:rPr>
              <a:t>‹Nr.›</a:t>
            </a:fld>
            <a:endParaRPr lang="de-DE" sz="1600">
              <a:solidFill>
                <a:schemeClr val="accent1"/>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PhAnim="0" type="obj" preserve="1" userDrawn="1">
  <p:cSld name="Arbeitsauftrag">
    <p:spTree>
      <p:nvGrpSpPr>
        <p:cNvPr id="1" name=""/>
        <p:cNvGrpSpPr/>
        <p:nvPr/>
      </p:nvGrpSpPr>
      <p:grpSpPr bwMode="auto">
        <a:xfrm>
          <a:off x="0" y="0"/>
          <a:ext cx="0" cy="0"/>
          <a:chOff x="0" y="0"/>
          <a:chExt cx="0" cy="0"/>
        </a:xfrm>
      </p:grpSpPr>
      <p:pic>
        <p:nvPicPr>
          <p:cNvPr id="4" name="Inhaltsplatzhalter 3"/>
          <p:cNvPicPr>
            <a:picLocks noChangeAspect="1"/>
          </p:cNvPicPr>
          <p:nvPr userDrawn="1"/>
        </p:nvPicPr>
        <p:blipFill>
          <a:blip r:embed="rId2"/>
          <a:stretch/>
        </p:blipFill>
        <p:spPr bwMode="auto">
          <a:xfrm>
            <a:off x="147144" y="6406160"/>
            <a:ext cx="1090626" cy="380472"/>
          </a:xfrm>
          <a:prstGeom prst="rect">
            <a:avLst/>
          </a:prstGeom>
        </p:spPr>
      </p:pic>
      <p:sp>
        <p:nvSpPr>
          <p:cNvPr id="5" name="Titel 1"/>
          <p:cNvSpPr>
            <a:spLocks noGrp="1"/>
          </p:cNvSpPr>
          <p:nvPr>
            <p:ph type="title" hasCustomPrompt="1"/>
          </p:nvPr>
        </p:nvSpPr>
        <p:spPr bwMode="auto">
          <a:xfrm>
            <a:off x="838200" y="365125"/>
            <a:ext cx="9701462" cy="918528"/>
          </a:xfrm>
          <a:prstGeom prst="rect">
            <a:avLst/>
          </a:prstGeom>
        </p:spPr>
        <p:txBody>
          <a:bodyPr anchor="ctr">
            <a:normAutofit/>
          </a:bodyPr>
          <a:lstStyle>
            <a:lvl1pPr>
              <a:defRPr sz="3600" b="0">
                <a:solidFill>
                  <a:schemeClr val="accent1"/>
                </a:solidFill>
              </a:defRPr>
            </a:lvl1pPr>
          </a:lstStyle>
          <a:p>
            <a:pPr>
              <a:defRPr/>
            </a:pPr>
            <a:r>
              <a:rPr lang="de-DE"/>
              <a:t>Arbeitsauftrag</a:t>
            </a:r>
          </a:p>
        </p:txBody>
      </p:sp>
      <p:sp>
        <p:nvSpPr>
          <p:cNvPr id="6" name="Inhaltsplatzhalter 2"/>
          <p:cNvSpPr>
            <a:spLocks noGrp="1"/>
          </p:cNvSpPr>
          <p:nvPr>
            <p:ph idx="1"/>
          </p:nvPr>
        </p:nvSpPr>
        <p:spPr bwMode="auto">
          <a:xfrm>
            <a:off x="838200" y="1463040"/>
            <a:ext cx="10515600" cy="4713923"/>
          </a:xfrm>
          <a:prstGeom prst="rect">
            <a:avLst/>
          </a:prstGeom>
        </p:spPr>
        <p:txBody>
          <a:bodyPr/>
          <a:lstStyle/>
          <a:p>
            <a:pPr lvl="0">
              <a:defRPr/>
            </a:pPr>
            <a:r>
              <a:rPr lang="de-DE"/>
              <a:t>Formatvorlagen des Textmasters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p>
        </p:txBody>
      </p:sp>
      <p:pic>
        <p:nvPicPr>
          <p:cNvPr id="7" name="Grafik 6"/>
          <p:cNvPicPr>
            <a:picLocks noChangeAspect="1"/>
          </p:cNvPicPr>
          <p:nvPr userDrawn="1"/>
        </p:nvPicPr>
        <p:blipFill>
          <a:blip r:embed="rId3"/>
          <a:stretch/>
        </p:blipFill>
        <p:spPr bwMode="auto">
          <a:xfrm flipH="1">
            <a:off x="10629899" y="348299"/>
            <a:ext cx="723900" cy="723900"/>
          </a:xfrm>
          <a:prstGeom prst="rect">
            <a:avLst/>
          </a:prstGeom>
        </p:spPr>
      </p:pic>
      <p:cxnSp>
        <p:nvCxnSpPr>
          <p:cNvPr id="8" name="Gerader Verbinder 7"/>
          <p:cNvCxnSpPr>
            <a:cxnSpLocks/>
          </p:cNvCxnSpPr>
          <p:nvPr userDrawn="1"/>
        </p:nvCxnSpPr>
        <p:spPr bwMode="auto">
          <a:xfrm>
            <a:off x="0" y="6356350"/>
            <a:ext cx="12192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9" name="Textfeld 8"/>
          <p:cNvSpPr txBox="1"/>
          <p:nvPr userDrawn="1"/>
        </p:nvSpPr>
        <p:spPr bwMode="auto">
          <a:xfrm>
            <a:off x="10812780" y="6444089"/>
            <a:ext cx="754379" cy="276999"/>
          </a:xfrm>
          <a:prstGeom prst="rect">
            <a:avLst/>
          </a:prstGeom>
          <a:noFill/>
        </p:spPr>
        <p:txBody>
          <a:bodyPr wrap="square" rtlCol="0">
            <a:spAutoFit/>
          </a:bodyPr>
          <a:lstStyle/>
          <a:p>
            <a:pPr>
              <a:defRPr/>
            </a:pPr>
            <a:r>
              <a:rPr lang="de-DE" sz="1200">
                <a:solidFill>
                  <a:schemeClr val="accent1"/>
                </a:solidFill>
              </a:rPr>
              <a:t>S. </a:t>
            </a:r>
            <a:fld id="{7E8B25BA-FAF8-4C1E-A522-4F2E2A7A12CB}" type="slidenum">
              <a:rPr lang="de-DE" sz="1200">
                <a:solidFill>
                  <a:schemeClr val="accent1"/>
                </a:solidFill>
              </a:rPr>
              <a:t>‹Nr.›</a:t>
            </a:fld>
            <a:endParaRPr lang="de-DE" sz="1600">
              <a:solidFill>
                <a:schemeClr val="accent1"/>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PhAnim="0" preserve="1" userDrawn="1">
  <p:cSld name="Zwei Inhalte">
    <p:spTree>
      <p:nvGrpSpPr>
        <p:cNvPr id="1" name=""/>
        <p:cNvGrpSpPr/>
        <p:nvPr/>
      </p:nvGrpSpPr>
      <p:grpSpPr bwMode="auto">
        <a:xfrm>
          <a:off x="0" y="0"/>
          <a:ext cx="0" cy="0"/>
          <a:chOff x="0" y="0"/>
          <a:chExt cx="0" cy="0"/>
        </a:xfrm>
      </p:grpSpPr>
      <p:pic>
        <p:nvPicPr>
          <p:cNvPr id="4" name="Inhaltsplatzhalter 3"/>
          <p:cNvPicPr>
            <a:picLocks noChangeAspect="1"/>
          </p:cNvPicPr>
          <p:nvPr userDrawn="1"/>
        </p:nvPicPr>
        <p:blipFill>
          <a:blip r:embed="rId2"/>
          <a:stretch/>
        </p:blipFill>
        <p:spPr bwMode="auto">
          <a:xfrm>
            <a:off x="147144" y="6406160"/>
            <a:ext cx="1090626" cy="380472"/>
          </a:xfrm>
          <a:prstGeom prst="rect">
            <a:avLst/>
          </a:prstGeom>
        </p:spPr>
      </p:pic>
      <p:sp>
        <p:nvSpPr>
          <p:cNvPr id="5" name="Inhaltsplatzhalter 2"/>
          <p:cNvSpPr>
            <a:spLocks noGrp="1"/>
          </p:cNvSpPr>
          <p:nvPr>
            <p:ph sz="half" idx="1"/>
          </p:nvPr>
        </p:nvSpPr>
        <p:spPr bwMode="auto">
          <a:xfrm>
            <a:off x="838200" y="1463040"/>
            <a:ext cx="5181600" cy="4713923"/>
          </a:xfrm>
          <a:prstGeom prst="rect">
            <a:avLst/>
          </a:prstGeom>
        </p:spPr>
        <p:txBody>
          <a:bodyPr/>
          <a:lstStyle/>
          <a:p>
            <a:pPr lvl="0">
              <a:defRPr/>
            </a:pPr>
            <a:r>
              <a:rPr lang="de-DE"/>
              <a:t>Formatvorlagen des Textmasters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p>
        </p:txBody>
      </p:sp>
      <p:sp>
        <p:nvSpPr>
          <p:cNvPr id="6" name="Inhaltsplatzhalter 3"/>
          <p:cNvSpPr>
            <a:spLocks noGrp="1"/>
          </p:cNvSpPr>
          <p:nvPr>
            <p:ph sz="half" idx="2"/>
          </p:nvPr>
        </p:nvSpPr>
        <p:spPr bwMode="auto">
          <a:xfrm>
            <a:off x="6172200" y="1463040"/>
            <a:ext cx="5181600" cy="4713923"/>
          </a:xfrm>
          <a:prstGeom prst="rect">
            <a:avLst/>
          </a:prstGeom>
        </p:spPr>
        <p:txBody>
          <a:bodyPr/>
          <a:lstStyle/>
          <a:p>
            <a:pPr lvl="0">
              <a:defRPr/>
            </a:pPr>
            <a:r>
              <a:rPr lang="de-DE"/>
              <a:t>Formatvorlagen des Textmasters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p>
        </p:txBody>
      </p:sp>
      <p:sp>
        <p:nvSpPr>
          <p:cNvPr id="7" name="Titel 1"/>
          <p:cNvSpPr>
            <a:spLocks noGrp="1"/>
          </p:cNvSpPr>
          <p:nvPr>
            <p:ph type="title"/>
          </p:nvPr>
        </p:nvSpPr>
        <p:spPr bwMode="auto">
          <a:xfrm>
            <a:off x="838200" y="365125"/>
            <a:ext cx="10515600" cy="918528"/>
          </a:xfrm>
          <a:prstGeom prst="rect">
            <a:avLst/>
          </a:prstGeom>
        </p:spPr>
        <p:txBody>
          <a:bodyPr anchor="ctr">
            <a:normAutofit/>
          </a:bodyPr>
          <a:lstStyle>
            <a:lvl1pPr>
              <a:defRPr sz="3600" b="0">
                <a:solidFill>
                  <a:schemeClr val="accent1"/>
                </a:solidFill>
              </a:defRPr>
            </a:lvl1pPr>
          </a:lstStyle>
          <a:p>
            <a:pPr>
              <a:defRPr/>
            </a:pPr>
            <a:r>
              <a:rPr lang="de-DE"/>
              <a:t>Titelmasterformat durch Klicken bearbeiten</a:t>
            </a:r>
          </a:p>
        </p:txBody>
      </p:sp>
      <p:cxnSp>
        <p:nvCxnSpPr>
          <p:cNvPr id="8" name="Gerader Verbinder 10"/>
          <p:cNvCxnSpPr>
            <a:cxnSpLocks/>
          </p:cNvCxnSpPr>
          <p:nvPr userDrawn="1"/>
        </p:nvCxnSpPr>
        <p:spPr bwMode="auto">
          <a:xfrm>
            <a:off x="0" y="6356350"/>
            <a:ext cx="12192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9" name="Textfeld 11"/>
          <p:cNvSpPr txBox="1"/>
          <p:nvPr userDrawn="1"/>
        </p:nvSpPr>
        <p:spPr bwMode="auto">
          <a:xfrm>
            <a:off x="10812780" y="6444089"/>
            <a:ext cx="754379" cy="276999"/>
          </a:xfrm>
          <a:prstGeom prst="rect">
            <a:avLst/>
          </a:prstGeom>
          <a:noFill/>
        </p:spPr>
        <p:txBody>
          <a:bodyPr wrap="square" rtlCol="0">
            <a:spAutoFit/>
          </a:bodyPr>
          <a:lstStyle/>
          <a:p>
            <a:pPr>
              <a:defRPr/>
            </a:pPr>
            <a:r>
              <a:rPr lang="de-DE" sz="1200">
                <a:solidFill>
                  <a:schemeClr val="accent1"/>
                </a:solidFill>
              </a:rPr>
              <a:t>S. </a:t>
            </a:r>
            <a:fld id="{7E8B25BA-FAF8-4C1E-A522-4F2E2A7A12CB}" type="slidenum">
              <a:rPr lang="de-DE" sz="1200">
                <a:solidFill>
                  <a:schemeClr val="accent1"/>
                </a:solidFill>
              </a:rPr>
              <a:t>‹Nr.›</a:t>
            </a:fld>
            <a:endParaRPr lang="de-DE" sz="1600">
              <a:solidFill>
                <a:schemeClr val="accent1"/>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PhAnim="0" preserve="1" userDrawn="1">
  <p:cSld name="Nur Titel">
    <p:spTree>
      <p:nvGrpSpPr>
        <p:cNvPr id="1" name=""/>
        <p:cNvGrpSpPr/>
        <p:nvPr/>
      </p:nvGrpSpPr>
      <p:grpSpPr bwMode="auto">
        <a:xfrm>
          <a:off x="0" y="0"/>
          <a:ext cx="0" cy="0"/>
          <a:chOff x="0" y="0"/>
          <a:chExt cx="0" cy="0"/>
        </a:xfrm>
      </p:grpSpPr>
      <p:pic>
        <p:nvPicPr>
          <p:cNvPr id="4" name="Inhaltsplatzhalter 3"/>
          <p:cNvPicPr>
            <a:picLocks noChangeAspect="1"/>
          </p:cNvPicPr>
          <p:nvPr userDrawn="1"/>
        </p:nvPicPr>
        <p:blipFill>
          <a:blip r:embed="rId2"/>
          <a:stretch/>
        </p:blipFill>
        <p:spPr bwMode="auto">
          <a:xfrm>
            <a:off x="147144" y="6406160"/>
            <a:ext cx="1090626" cy="380472"/>
          </a:xfrm>
          <a:prstGeom prst="rect">
            <a:avLst/>
          </a:prstGeom>
        </p:spPr>
      </p:pic>
      <p:sp>
        <p:nvSpPr>
          <p:cNvPr id="5" name="Titel 1"/>
          <p:cNvSpPr>
            <a:spLocks noGrp="1"/>
          </p:cNvSpPr>
          <p:nvPr>
            <p:ph type="title"/>
          </p:nvPr>
        </p:nvSpPr>
        <p:spPr bwMode="auto">
          <a:xfrm>
            <a:off x="838200" y="365125"/>
            <a:ext cx="10515600" cy="918528"/>
          </a:xfrm>
          <a:prstGeom prst="rect">
            <a:avLst/>
          </a:prstGeom>
        </p:spPr>
        <p:txBody>
          <a:bodyPr anchor="ctr">
            <a:normAutofit/>
          </a:bodyPr>
          <a:lstStyle>
            <a:lvl1pPr>
              <a:defRPr sz="3600" b="0">
                <a:solidFill>
                  <a:schemeClr val="accent1"/>
                </a:solidFill>
              </a:defRPr>
            </a:lvl1pPr>
          </a:lstStyle>
          <a:p>
            <a:pPr>
              <a:defRPr/>
            </a:pPr>
            <a:r>
              <a:rPr lang="de-DE"/>
              <a:t>Titelmasterformat durch Klicken bearbeiten</a:t>
            </a:r>
          </a:p>
        </p:txBody>
      </p:sp>
      <p:cxnSp>
        <p:nvCxnSpPr>
          <p:cNvPr id="6" name="Gerader Verbinder 6"/>
          <p:cNvCxnSpPr>
            <a:cxnSpLocks/>
          </p:cNvCxnSpPr>
          <p:nvPr userDrawn="1"/>
        </p:nvCxnSpPr>
        <p:spPr bwMode="auto">
          <a:xfrm>
            <a:off x="0" y="6356350"/>
            <a:ext cx="12192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7" name="Textfeld 7"/>
          <p:cNvSpPr txBox="1"/>
          <p:nvPr userDrawn="1"/>
        </p:nvSpPr>
        <p:spPr bwMode="auto">
          <a:xfrm>
            <a:off x="10812780" y="6444089"/>
            <a:ext cx="754379" cy="276999"/>
          </a:xfrm>
          <a:prstGeom prst="rect">
            <a:avLst/>
          </a:prstGeom>
          <a:noFill/>
        </p:spPr>
        <p:txBody>
          <a:bodyPr wrap="square" rtlCol="0">
            <a:spAutoFit/>
          </a:bodyPr>
          <a:lstStyle/>
          <a:p>
            <a:pPr>
              <a:defRPr/>
            </a:pPr>
            <a:r>
              <a:rPr lang="de-DE" sz="1200">
                <a:solidFill>
                  <a:schemeClr val="accent1"/>
                </a:solidFill>
              </a:rPr>
              <a:t>S. </a:t>
            </a:r>
            <a:fld id="{7E8B25BA-FAF8-4C1E-A522-4F2E2A7A12CB}" type="slidenum">
              <a:rPr lang="de-DE" sz="1200">
                <a:solidFill>
                  <a:schemeClr val="accent1"/>
                </a:solidFill>
              </a:rPr>
              <a:t>‹Nr.›</a:t>
            </a:fld>
            <a:endParaRPr lang="de-DE" sz="1600">
              <a:solidFill>
                <a:schemeClr val="accent1"/>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PhAnim="0" type="blank" preserve="1" userDrawn="1">
  <p:cSld name="Leer">
    <p:spTree>
      <p:nvGrpSpPr>
        <p:cNvPr id="1" name=""/>
        <p:cNvGrpSpPr/>
        <p:nvPr/>
      </p:nvGrpSpPr>
      <p:grpSpPr bwMode="auto">
        <a:xfrm>
          <a:off x="0" y="0"/>
          <a:ext cx="0" cy="0"/>
          <a:chOff x="0" y="0"/>
          <a:chExt cx="0" cy="0"/>
        </a:xfrm>
      </p:grpSpPr>
      <p:pic>
        <p:nvPicPr>
          <p:cNvPr id="4" name="Inhaltsplatzhalter 3"/>
          <p:cNvPicPr>
            <a:picLocks noChangeAspect="1"/>
          </p:cNvPicPr>
          <p:nvPr userDrawn="1"/>
        </p:nvPicPr>
        <p:blipFill>
          <a:blip r:embed="rId2"/>
          <a:stretch/>
        </p:blipFill>
        <p:spPr bwMode="auto">
          <a:xfrm>
            <a:off x="147144" y="6406160"/>
            <a:ext cx="1090626" cy="380472"/>
          </a:xfrm>
          <a:prstGeom prst="rect">
            <a:avLst/>
          </a:prstGeom>
        </p:spPr>
      </p:pic>
      <p:cxnSp>
        <p:nvCxnSpPr>
          <p:cNvPr id="5" name="Gerader Verbinder 4"/>
          <p:cNvCxnSpPr>
            <a:cxnSpLocks/>
          </p:cNvCxnSpPr>
          <p:nvPr userDrawn="1"/>
        </p:nvCxnSpPr>
        <p:spPr bwMode="auto">
          <a:xfrm>
            <a:off x="0" y="6356350"/>
            <a:ext cx="12192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Textfeld 5"/>
          <p:cNvSpPr txBox="1"/>
          <p:nvPr userDrawn="1"/>
        </p:nvSpPr>
        <p:spPr bwMode="auto">
          <a:xfrm>
            <a:off x="10812780" y="6444089"/>
            <a:ext cx="754379" cy="276999"/>
          </a:xfrm>
          <a:prstGeom prst="rect">
            <a:avLst/>
          </a:prstGeom>
          <a:noFill/>
        </p:spPr>
        <p:txBody>
          <a:bodyPr wrap="square" rtlCol="0">
            <a:spAutoFit/>
          </a:bodyPr>
          <a:lstStyle/>
          <a:p>
            <a:pPr>
              <a:defRPr/>
            </a:pPr>
            <a:r>
              <a:rPr lang="de-DE" sz="1200">
                <a:solidFill>
                  <a:schemeClr val="accent1"/>
                </a:solidFill>
              </a:rPr>
              <a:t>S. </a:t>
            </a:r>
            <a:fld id="{7E8B25BA-FAF8-4C1E-A522-4F2E2A7A12CB}" type="slidenum">
              <a:rPr lang="de-DE" sz="1200">
                <a:solidFill>
                  <a:schemeClr val="accent1"/>
                </a:solidFill>
              </a:rPr>
              <a:t>‹Nr.›</a:t>
            </a:fld>
            <a:endParaRPr lang="de-DE" sz="1600">
              <a:solidFill>
                <a:schemeClr val="accent1"/>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bwMode="auto">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hf sldNum="0" hdr="0" dt="0"/>
  <p:txStyles>
    <p:titleStyle>
      <a:lvl1pPr algn="l" defTabSz="914400">
        <a:lnSpc>
          <a:spcPct val="90000"/>
        </a:lnSpc>
        <a:spcBef>
          <a:spcPts val="0"/>
        </a:spcBef>
        <a:buNone/>
        <a:defRPr sz="4400">
          <a:solidFill>
            <a:schemeClr val="tx1"/>
          </a:solidFill>
          <a:latin typeface="+mj-lt"/>
          <a:ea typeface="+mj-ea"/>
          <a:cs typeface="+mj-cs"/>
        </a:defRPr>
      </a:lvl1pPr>
    </p:titleStyle>
    <p:bodyStyle>
      <a:lvl1pPr marL="228600" indent="-228600" algn="l" defTabSz="914400">
        <a:lnSpc>
          <a:spcPct val="90000"/>
        </a:lnSpc>
        <a:spcBef>
          <a:spcPts val="1000"/>
        </a:spcBef>
        <a:buFont typeface="Arial"/>
        <a:buChar char="•"/>
        <a:defRPr sz="2800">
          <a:solidFill>
            <a:schemeClr val="tx1"/>
          </a:solidFill>
          <a:latin typeface="+mn-lt"/>
          <a:ea typeface="+mn-ea"/>
          <a:cs typeface="+mn-cs"/>
        </a:defRPr>
      </a:lvl1pPr>
      <a:lvl2pPr marL="685800" indent="-228600" algn="l" defTabSz="914400">
        <a:lnSpc>
          <a:spcPct val="90000"/>
        </a:lnSpc>
        <a:spcBef>
          <a:spcPts val="500"/>
        </a:spcBef>
        <a:buFont typeface="Arial"/>
        <a:buChar char="•"/>
        <a:defRPr sz="2400">
          <a:solidFill>
            <a:schemeClr val="tx1"/>
          </a:solidFill>
          <a:latin typeface="+mn-lt"/>
          <a:ea typeface="+mn-ea"/>
          <a:cs typeface="+mn-cs"/>
        </a:defRPr>
      </a:lvl2pPr>
      <a:lvl3pPr marL="1143000" indent="-228600" algn="l" defTabSz="914400">
        <a:lnSpc>
          <a:spcPct val="90000"/>
        </a:lnSpc>
        <a:spcBef>
          <a:spcPts val="500"/>
        </a:spcBef>
        <a:buFont typeface="Arial"/>
        <a:buChar char="•"/>
        <a:defRPr sz="2000">
          <a:solidFill>
            <a:schemeClr val="tx1"/>
          </a:solidFill>
          <a:latin typeface="+mn-lt"/>
          <a:ea typeface="+mn-ea"/>
          <a:cs typeface="+mn-cs"/>
        </a:defRPr>
      </a:lvl3pPr>
      <a:lvl4pPr marL="1600200" indent="-228600" algn="l" defTabSz="914400">
        <a:lnSpc>
          <a:spcPct val="90000"/>
        </a:lnSpc>
        <a:spcBef>
          <a:spcPts val="500"/>
        </a:spcBef>
        <a:buFont typeface="Arial"/>
        <a:buChar char="•"/>
        <a:defRPr sz="1800">
          <a:solidFill>
            <a:schemeClr val="tx1"/>
          </a:solidFill>
          <a:latin typeface="+mn-lt"/>
          <a:ea typeface="+mn-ea"/>
          <a:cs typeface="+mn-cs"/>
        </a:defRPr>
      </a:lvl4pPr>
      <a:lvl5pPr marL="2057400" indent="-228600" algn="l" defTabSz="914400">
        <a:lnSpc>
          <a:spcPct val="90000"/>
        </a:lnSpc>
        <a:spcBef>
          <a:spcPts val="500"/>
        </a:spcBef>
        <a:buFont typeface="Arial"/>
        <a:buChar char="•"/>
        <a:defRPr sz="1800">
          <a:solidFill>
            <a:schemeClr val="tx1"/>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p:bodyStyle>
    <p:otherStyle>
      <a:defPPr>
        <a:defRPr lang="de-DE"/>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30.png"/><Relationship Id="rId5" Type="http://schemas.openxmlformats.org/officeDocument/2006/relationships/image" Target="../media/image29.emf"/><Relationship Id="rId4" Type="http://schemas.openxmlformats.org/officeDocument/2006/relationships/image" Target="../media/image28.emf"/></Relationships>
</file>

<file path=ppt/slides/_rels/slide33.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29.emf"/><Relationship Id="rId5" Type="http://schemas.openxmlformats.org/officeDocument/2006/relationships/image" Target="../media/image28.emf"/><Relationship Id="rId4" Type="http://schemas.openxmlformats.org/officeDocument/2006/relationships/image" Target="../media/image27.emf"/></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3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36.jpg"/></Relationships>
</file>

<file path=ppt/slides/_rels/slide3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png"/><Relationship Id="rId1" Type="http://schemas.openxmlformats.org/officeDocument/2006/relationships/slideLayout" Target="../slideLayouts/slideLayout2.xml"/><Relationship Id="rId4" Type="http://schemas.openxmlformats.org/officeDocument/2006/relationships/image" Target="../media/image15.jpg"/></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ctrTitle"/>
          </p:nvPr>
        </p:nvSpPr>
        <p:spPr bwMode="auto">
          <a:xfrm>
            <a:off x="1524000" y="1323473"/>
            <a:ext cx="9144000" cy="2233042"/>
          </a:xfrm>
        </p:spPr>
        <p:txBody>
          <a:bodyPr/>
          <a:lstStyle/>
          <a:p>
            <a:pPr>
              <a:defRPr/>
            </a:pPr>
            <a:r>
              <a:rPr lang="de-DE" b="1"/>
              <a:t>N-Düngung in Zeiten des Klimawandels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normAutofit/>
          </a:bodyPr>
          <a:lstStyle/>
          <a:p>
            <a:pPr>
              <a:defRPr/>
            </a:pPr>
            <a:r>
              <a:rPr lang="de-DE"/>
              <a:t>Treibhausgase (THG) und ihre Wirkung</a:t>
            </a:r>
          </a:p>
        </p:txBody>
      </p:sp>
      <p:sp>
        <p:nvSpPr>
          <p:cNvPr id="5" name="Inhaltsplatzhalter 2"/>
          <p:cNvSpPr>
            <a:spLocks noGrp="1"/>
          </p:cNvSpPr>
          <p:nvPr>
            <p:ph idx="1"/>
          </p:nvPr>
        </p:nvSpPr>
        <p:spPr bwMode="auto">
          <a:xfrm>
            <a:off x="838200" y="1569328"/>
            <a:ext cx="10756900" cy="4411672"/>
          </a:xfrm>
        </p:spPr>
        <p:txBody>
          <a:bodyPr/>
          <a:lstStyle/>
          <a:p>
            <a:pPr marL="342900" indent="-342900">
              <a:defRPr/>
            </a:pPr>
            <a:r>
              <a:rPr lang="de-DE" dirty="0"/>
              <a:t>THG haben eine unterschiedlich starke Klimawirksamkeit</a:t>
            </a:r>
            <a:endParaRPr dirty="0"/>
          </a:p>
          <a:p>
            <a:pPr marL="342900" indent="-342900">
              <a:defRPr/>
            </a:pPr>
            <a:r>
              <a:rPr lang="de-DE" dirty="0"/>
              <a:t>relativ zu CO</a:t>
            </a:r>
            <a:r>
              <a:rPr lang="de-DE" baseline="-25000" dirty="0"/>
              <a:t>2</a:t>
            </a:r>
            <a:r>
              <a:rPr lang="de-DE" dirty="0"/>
              <a:t>, um eine Vergleichbarkeit zu erreichen </a:t>
            </a:r>
            <a:endParaRPr lang="de-DE" dirty="0">
              <a:solidFill>
                <a:srgbClr val="FF0000"/>
              </a:solidFill>
            </a:endParaRPr>
          </a:p>
          <a:p>
            <a:pPr marL="342900" indent="-342900">
              <a:defRPr/>
            </a:pPr>
            <a:endParaRPr lang="de-DE" dirty="0"/>
          </a:p>
          <a:p>
            <a:pPr lvl="1" indent="0">
              <a:buNone/>
              <a:defRPr/>
            </a:pPr>
            <a:endParaRPr lang="de-DE" dirty="0"/>
          </a:p>
        </p:txBody>
      </p:sp>
      <p:graphicFrame>
        <p:nvGraphicFramePr>
          <p:cNvPr id="6" name="Tabelle 3"/>
          <p:cNvGraphicFramePr>
            <a:graphicFrameLocks noGrp="1"/>
          </p:cNvGraphicFramePr>
          <p:nvPr/>
        </p:nvGraphicFramePr>
        <p:xfrm>
          <a:off x="1018848" y="2639947"/>
          <a:ext cx="8132784" cy="3564981"/>
        </p:xfrm>
        <a:graphic>
          <a:graphicData uri="http://schemas.openxmlformats.org/drawingml/2006/table">
            <a:tbl>
              <a:tblPr firstRow="1" bandRow="1">
                <a:tableStyleId>{C5A4E0E3-AFDF-FC97-4F41-D0D3B9EACDA9}</a:tableStyleId>
              </a:tblPr>
              <a:tblGrid>
                <a:gridCol w="2710928">
                  <a:extLst>
                    <a:ext uri="{9D8B030D-6E8A-4147-A177-3AD203B41FA5}">
                      <a16:colId xmlns:a16="http://schemas.microsoft.com/office/drawing/2014/main" val="20000"/>
                    </a:ext>
                  </a:extLst>
                </a:gridCol>
                <a:gridCol w="2098553">
                  <a:extLst>
                    <a:ext uri="{9D8B030D-6E8A-4147-A177-3AD203B41FA5}">
                      <a16:colId xmlns:a16="http://schemas.microsoft.com/office/drawing/2014/main" val="20001"/>
                    </a:ext>
                  </a:extLst>
                </a:gridCol>
                <a:gridCol w="3323303">
                  <a:extLst>
                    <a:ext uri="{9D8B030D-6E8A-4147-A177-3AD203B41FA5}">
                      <a16:colId xmlns:a16="http://schemas.microsoft.com/office/drawing/2014/main" val="20002"/>
                    </a:ext>
                  </a:extLst>
                </a:gridCol>
              </a:tblGrid>
              <a:tr h="792087">
                <a:tc>
                  <a:txBody>
                    <a:bodyPr/>
                    <a:lstStyle/>
                    <a:p>
                      <a:pPr algn="ctr">
                        <a:defRPr/>
                      </a:pPr>
                      <a:r>
                        <a:rPr lang="de-DE" sz="2400"/>
                        <a:t>Treibhausgas</a:t>
                      </a:r>
                      <a:endParaRPr lang="de-DE" sz="2400">
                        <a:latin typeface="Calibri"/>
                      </a:endParaRPr>
                    </a:p>
                  </a:txBody>
                  <a:tcPr anchor="ctr"/>
                </a:tc>
                <a:tc>
                  <a:txBody>
                    <a:bodyPr/>
                    <a:lstStyle/>
                    <a:p>
                      <a:pPr algn="ctr">
                        <a:defRPr/>
                      </a:pPr>
                      <a:r>
                        <a:rPr lang="de-DE" sz="2400"/>
                        <a:t>CO</a:t>
                      </a:r>
                      <a:r>
                        <a:rPr lang="de-DE" sz="2400" baseline="-25000"/>
                        <a:t>2</a:t>
                      </a:r>
                      <a:r>
                        <a:rPr lang="de-DE" sz="2400"/>
                        <a:t>eq</a:t>
                      </a:r>
                      <a:endParaRPr/>
                    </a:p>
                    <a:p>
                      <a:pPr algn="ctr">
                        <a:defRPr/>
                      </a:pPr>
                      <a:r>
                        <a:rPr lang="de-DE" sz="2400"/>
                        <a:t>in 100 Jahren</a:t>
                      </a:r>
                      <a:endParaRPr lang="de-DE" sz="2400">
                        <a:latin typeface="Calibri"/>
                      </a:endParaRPr>
                    </a:p>
                  </a:txBody>
                  <a:tcPr anchor="ctr"/>
                </a:tc>
                <a:tc>
                  <a:txBody>
                    <a:bodyPr/>
                    <a:lstStyle/>
                    <a:p>
                      <a:pPr algn="ctr">
                        <a:defRPr/>
                      </a:pPr>
                      <a:r>
                        <a:rPr lang="de-DE" sz="2400"/>
                        <a:t>Anteil der THG-Emissionen aus der Landwirtschaft (DE)</a:t>
                      </a:r>
                      <a:endParaRPr lang="de-DE" sz="2400">
                        <a:latin typeface="Calibri"/>
                      </a:endParaRPr>
                    </a:p>
                  </a:txBody>
                  <a:tcPr anchor="ctr"/>
                </a:tc>
                <a:extLst>
                  <a:ext uri="{0D108BD9-81ED-4DB2-BD59-A6C34878D82A}">
                    <a16:rowId xmlns:a16="http://schemas.microsoft.com/office/drawing/2014/main" val="10000"/>
                  </a:ext>
                </a:extLst>
              </a:tr>
              <a:tr h="792087">
                <a:tc>
                  <a:txBody>
                    <a:bodyPr/>
                    <a:lstStyle/>
                    <a:p>
                      <a:pPr algn="ctr">
                        <a:defRPr/>
                      </a:pPr>
                      <a:r>
                        <a:rPr lang="de-DE" sz="2400"/>
                        <a:t>Kohlendioxid (CO</a:t>
                      </a:r>
                      <a:r>
                        <a:rPr lang="de-DE" sz="2400" baseline="-25000"/>
                        <a:t>2</a:t>
                      </a:r>
                      <a:r>
                        <a:rPr lang="de-DE" sz="2400"/>
                        <a:t>)</a:t>
                      </a:r>
                      <a:endParaRPr lang="de-DE" sz="2400">
                        <a:latin typeface="Calibri"/>
                      </a:endParaRPr>
                    </a:p>
                  </a:txBody>
                  <a:tcPr anchor="ctr"/>
                </a:tc>
                <a:tc>
                  <a:txBody>
                    <a:bodyPr/>
                    <a:lstStyle/>
                    <a:p>
                      <a:pPr algn="ctr">
                        <a:defRPr/>
                      </a:pPr>
                      <a:r>
                        <a:rPr lang="de-DE" sz="2400"/>
                        <a:t>1</a:t>
                      </a:r>
                      <a:endParaRPr lang="de-DE" sz="2400">
                        <a:latin typeface="Calibri"/>
                      </a:endParaRPr>
                    </a:p>
                  </a:txBody>
                  <a:tcPr anchor="ctr"/>
                </a:tc>
                <a:tc>
                  <a:txBody>
                    <a:bodyPr/>
                    <a:lstStyle/>
                    <a:p>
                      <a:pPr algn="ctr">
                        <a:defRPr/>
                      </a:pPr>
                      <a:r>
                        <a:rPr lang="de-DE" sz="2400"/>
                        <a:t>5 %</a:t>
                      </a:r>
                      <a:endParaRPr lang="de-DE" sz="2400">
                        <a:latin typeface="Calibri"/>
                      </a:endParaRPr>
                    </a:p>
                  </a:txBody>
                  <a:tcPr anchor="ctr"/>
                </a:tc>
                <a:extLst>
                  <a:ext uri="{0D108BD9-81ED-4DB2-BD59-A6C34878D82A}">
                    <a16:rowId xmlns:a16="http://schemas.microsoft.com/office/drawing/2014/main" val="10001"/>
                  </a:ext>
                </a:extLst>
              </a:tr>
              <a:tr h="792087">
                <a:tc>
                  <a:txBody>
                    <a:bodyPr/>
                    <a:lstStyle/>
                    <a:p>
                      <a:pPr algn="ctr">
                        <a:defRPr/>
                      </a:pPr>
                      <a:r>
                        <a:rPr lang="de-DE" sz="2400"/>
                        <a:t>Methan (CH</a:t>
                      </a:r>
                      <a:r>
                        <a:rPr lang="de-DE" sz="2400" baseline="-25000"/>
                        <a:t>4</a:t>
                      </a:r>
                      <a:r>
                        <a:rPr lang="de-DE" sz="2400"/>
                        <a:t>)</a:t>
                      </a:r>
                      <a:endParaRPr lang="de-DE" sz="2400">
                        <a:latin typeface="Calibri"/>
                      </a:endParaRPr>
                    </a:p>
                  </a:txBody>
                  <a:tcPr anchor="ctr"/>
                </a:tc>
                <a:tc>
                  <a:txBody>
                    <a:bodyPr/>
                    <a:lstStyle/>
                    <a:p>
                      <a:pPr algn="ctr">
                        <a:defRPr/>
                      </a:pPr>
                      <a:r>
                        <a:rPr lang="de-DE" sz="2400"/>
                        <a:t>25</a:t>
                      </a:r>
                      <a:endParaRPr lang="de-DE" sz="2400">
                        <a:latin typeface="Calibri"/>
                      </a:endParaRPr>
                    </a:p>
                  </a:txBody>
                  <a:tcPr anchor="ctr"/>
                </a:tc>
                <a:tc>
                  <a:txBody>
                    <a:bodyPr/>
                    <a:lstStyle/>
                    <a:p>
                      <a:pPr algn="ctr">
                        <a:defRPr/>
                      </a:pPr>
                      <a:r>
                        <a:rPr lang="de-DE" sz="2400"/>
                        <a:t>60 %</a:t>
                      </a:r>
                      <a:endParaRPr lang="de-DE" sz="2400">
                        <a:latin typeface="Calibri"/>
                      </a:endParaRPr>
                    </a:p>
                  </a:txBody>
                  <a:tcPr anchor="ctr"/>
                </a:tc>
                <a:extLst>
                  <a:ext uri="{0D108BD9-81ED-4DB2-BD59-A6C34878D82A}">
                    <a16:rowId xmlns:a16="http://schemas.microsoft.com/office/drawing/2014/main" val="10002"/>
                  </a:ext>
                </a:extLst>
              </a:tr>
              <a:tr h="792087">
                <a:tc>
                  <a:txBody>
                    <a:bodyPr/>
                    <a:lstStyle/>
                    <a:p>
                      <a:pPr algn="ctr">
                        <a:defRPr/>
                      </a:pPr>
                      <a:r>
                        <a:rPr lang="de-DE" sz="2400"/>
                        <a:t>Lachgas (N</a:t>
                      </a:r>
                      <a:r>
                        <a:rPr lang="de-DE" sz="2400" baseline="-25000"/>
                        <a:t>2</a:t>
                      </a:r>
                      <a:r>
                        <a:rPr lang="de-DE" sz="2400"/>
                        <a:t>O)</a:t>
                      </a:r>
                      <a:endParaRPr lang="de-DE" sz="2400">
                        <a:latin typeface="Calibri"/>
                      </a:endParaRPr>
                    </a:p>
                  </a:txBody>
                  <a:tcPr anchor="ctr"/>
                </a:tc>
                <a:tc>
                  <a:txBody>
                    <a:bodyPr/>
                    <a:lstStyle/>
                    <a:p>
                      <a:pPr algn="ctr">
                        <a:defRPr/>
                      </a:pPr>
                      <a:r>
                        <a:rPr lang="de-DE" sz="2400"/>
                        <a:t>298</a:t>
                      </a:r>
                      <a:endParaRPr lang="de-DE" sz="2400">
                        <a:latin typeface="Calibri"/>
                      </a:endParaRPr>
                    </a:p>
                  </a:txBody>
                  <a:tcPr anchor="ctr"/>
                </a:tc>
                <a:tc>
                  <a:txBody>
                    <a:bodyPr/>
                    <a:lstStyle/>
                    <a:p>
                      <a:pPr algn="ctr">
                        <a:defRPr/>
                      </a:pPr>
                      <a:r>
                        <a:rPr lang="de-DE" sz="2400"/>
                        <a:t>80 %</a:t>
                      </a:r>
                      <a:endParaRPr lang="de-DE" sz="2400">
                        <a:latin typeface="Calibri"/>
                      </a:endParaRPr>
                    </a:p>
                  </a:txBody>
                  <a:tcPr anchor="ctr"/>
                </a:tc>
                <a:extLst>
                  <a:ext uri="{0D108BD9-81ED-4DB2-BD59-A6C34878D82A}">
                    <a16:rowId xmlns:a16="http://schemas.microsoft.com/office/drawing/2014/main" val="10003"/>
                  </a:ext>
                </a:extLst>
              </a:tr>
            </a:tbl>
          </a:graphicData>
        </a:graphic>
      </p:graphicFrame>
      <p:sp>
        <p:nvSpPr>
          <p:cNvPr id="7" name="Textfeld 4"/>
          <p:cNvSpPr txBox="1"/>
          <p:nvPr/>
        </p:nvSpPr>
        <p:spPr bwMode="auto">
          <a:xfrm>
            <a:off x="9332280" y="5743266"/>
            <a:ext cx="2779710" cy="461665"/>
          </a:xfrm>
          <a:prstGeom prst="rect">
            <a:avLst/>
          </a:prstGeom>
          <a:noFill/>
        </p:spPr>
        <p:txBody>
          <a:bodyPr wrap="square" rtlCol="0">
            <a:spAutoFit/>
          </a:bodyPr>
          <a:lstStyle/>
          <a:p>
            <a:pPr>
              <a:defRPr/>
            </a:pPr>
            <a:r>
              <a:rPr lang="de-DE" sz="1200" dirty="0"/>
              <a:t>GWP aus IPCC-Report, 2006</a:t>
            </a:r>
            <a:endParaRPr dirty="0"/>
          </a:p>
          <a:p>
            <a:pPr>
              <a:defRPr/>
            </a:pPr>
            <a:r>
              <a:rPr lang="de-DE" sz="1200" dirty="0"/>
              <a:t>THG-Emissionen aus UBA, 2020</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a:t>Lachgas-Emissionen in der Landwirtschaft</a:t>
            </a:r>
            <a:endParaRPr/>
          </a:p>
        </p:txBody>
      </p:sp>
      <p:sp>
        <p:nvSpPr>
          <p:cNvPr id="5" name="Inhaltsplatzhalter 2"/>
          <p:cNvSpPr>
            <a:spLocks noGrp="1"/>
          </p:cNvSpPr>
          <p:nvPr>
            <p:ph idx="1"/>
          </p:nvPr>
        </p:nvSpPr>
        <p:spPr bwMode="auto"/>
        <p:txBody>
          <a:bodyPr/>
          <a:lstStyle/>
          <a:p>
            <a:pPr>
              <a:spcAft>
                <a:spcPts val="1200"/>
              </a:spcAft>
              <a:defRPr/>
            </a:pPr>
            <a:r>
              <a:rPr lang="de-DE" dirty="0"/>
              <a:t>Es werden direkte und indirekte Lachgasverluste in Folge der N-Düngung unterschieden</a:t>
            </a:r>
            <a:endParaRPr dirty="0"/>
          </a:p>
          <a:p>
            <a:pPr>
              <a:defRPr/>
            </a:pPr>
            <a:r>
              <a:rPr lang="de-DE" dirty="0"/>
              <a:t>Zur Reduktion der Emissionen kommt dem N-Management eine zentrale Rolle zu</a:t>
            </a:r>
            <a:endParaRPr dirty="0"/>
          </a:p>
          <a:p>
            <a:pPr lvl="1">
              <a:spcAft>
                <a:spcPts val="600"/>
              </a:spcAft>
              <a:defRPr/>
            </a:pPr>
            <a:r>
              <a:rPr lang="de-DE" dirty="0"/>
              <a:t>geschlossener Nährstoffkreislauf</a:t>
            </a:r>
            <a:endParaRPr dirty="0"/>
          </a:p>
          <a:p>
            <a:pPr lvl="1">
              <a:spcAft>
                <a:spcPts val="600"/>
              </a:spcAft>
              <a:defRPr/>
            </a:pPr>
            <a:r>
              <a:rPr lang="de-DE" dirty="0"/>
              <a:t>hohe Stickstoffeffizienz (Vermeidung von N-Überhängen) </a:t>
            </a:r>
            <a:endParaRPr dirty="0"/>
          </a:p>
          <a:p>
            <a:pPr lvl="1">
              <a:spcAft>
                <a:spcPts val="600"/>
              </a:spcAft>
              <a:defRPr/>
            </a:pPr>
            <a:r>
              <a:rPr lang="de-DE" dirty="0"/>
              <a:t>angepasster Düngezeitpunkt</a:t>
            </a:r>
            <a:endParaRPr dirty="0"/>
          </a:p>
          <a:p>
            <a:pPr lvl="1">
              <a:spcAft>
                <a:spcPts val="600"/>
              </a:spcAft>
              <a:defRPr/>
            </a:pPr>
            <a:r>
              <a:rPr lang="de-DE" dirty="0"/>
              <a:t>optimale Ausbringtechnik</a:t>
            </a:r>
            <a:endParaRP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normAutofit/>
          </a:bodyPr>
          <a:lstStyle/>
          <a:p>
            <a:pPr>
              <a:defRPr/>
            </a:pPr>
            <a:r>
              <a:rPr lang="de-DE"/>
              <a:t>N</a:t>
            </a:r>
            <a:r>
              <a:rPr lang="de-DE" baseline="-25000"/>
              <a:t>2</a:t>
            </a:r>
            <a:r>
              <a:rPr lang="de-DE"/>
              <a:t>O-Emission in Deutschland</a:t>
            </a:r>
          </a:p>
        </p:txBody>
      </p:sp>
      <p:pic>
        <p:nvPicPr>
          <p:cNvPr id="5" name="Inhaltsplatzhalter 5"/>
          <p:cNvPicPr>
            <a:picLocks noGrp="1" noChangeAspect="1"/>
          </p:cNvPicPr>
          <p:nvPr>
            <p:ph idx="1"/>
          </p:nvPr>
        </p:nvPicPr>
        <p:blipFill>
          <a:blip r:embed="rId3"/>
          <a:stretch/>
        </p:blipFill>
        <p:spPr bwMode="auto">
          <a:xfrm>
            <a:off x="838200" y="1463675"/>
            <a:ext cx="10374923" cy="4713288"/>
          </a:xfrm>
          <a:prstGeom prst="rect">
            <a:avLst/>
          </a:prstGeom>
        </p:spPr>
      </p:pic>
      <p:sp>
        <p:nvSpPr>
          <p:cNvPr id="6" name="Textfeld 6"/>
          <p:cNvSpPr txBox="1"/>
          <p:nvPr/>
        </p:nvSpPr>
        <p:spPr bwMode="auto">
          <a:xfrm>
            <a:off x="4419600" y="6427113"/>
            <a:ext cx="6573519" cy="430887"/>
          </a:xfrm>
          <a:prstGeom prst="rect">
            <a:avLst/>
          </a:prstGeom>
          <a:noFill/>
        </p:spPr>
        <p:txBody>
          <a:bodyPr wrap="square" rtlCol="0">
            <a:spAutoFit/>
          </a:bodyPr>
          <a:lstStyle/>
          <a:p>
            <a:pPr>
              <a:defRPr/>
            </a:pPr>
            <a:r>
              <a:rPr lang="de-DE" sz="1100" dirty="0"/>
              <a:t>Heinz </a:t>
            </a:r>
            <a:r>
              <a:rPr lang="de-DE" sz="1100" dirty="0" err="1"/>
              <a:t>Flessa</a:t>
            </a:r>
            <a:r>
              <a:rPr lang="de-DE" sz="1100" dirty="0"/>
              <a:t>, Thünen-Institut für Agrarklimaschutz, Braunschweig Nationaler Inventarbericht Treibhausgasemissionen (2019)</a:t>
            </a:r>
            <a:endParaRPr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noAutofit/>
          </a:bodyPr>
          <a:lstStyle/>
          <a:p>
            <a:pPr>
              <a:defRPr/>
            </a:pPr>
            <a:r>
              <a:rPr lang="de-DE" sz="3200"/>
              <a:t>Treibhausgasemissionen N-Düngung (CO</a:t>
            </a:r>
            <a:r>
              <a:rPr lang="de-DE" sz="3200" baseline="-25000"/>
              <a:t>2</a:t>
            </a:r>
            <a:r>
              <a:rPr lang="de-DE" sz="3200"/>
              <a:t>eq/kg Mineral-N)</a:t>
            </a:r>
            <a:endParaRPr/>
          </a:p>
        </p:txBody>
      </p:sp>
      <p:graphicFrame>
        <p:nvGraphicFramePr>
          <p:cNvPr id="5" name="Inhaltsplatzhalter 5"/>
          <p:cNvGraphicFramePr>
            <a:graphicFrameLocks noGrp="1"/>
          </p:cNvGraphicFramePr>
          <p:nvPr>
            <p:ph idx="1"/>
          </p:nvPr>
        </p:nvGraphicFramePr>
        <p:xfrm>
          <a:off x="838200" y="1283653"/>
          <a:ext cx="9397181" cy="4586205"/>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feld 6"/>
          <p:cNvSpPr txBox="1"/>
          <p:nvPr/>
        </p:nvSpPr>
        <p:spPr bwMode="auto">
          <a:xfrm>
            <a:off x="7257181" y="5967373"/>
            <a:ext cx="4145087" cy="246221"/>
          </a:xfrm>
          <a:prstGeom prst="rect">
            <a:avLst/>
          </a:prstGeom>
          <a:noFill/>
        </p:spPr>
        <p:txBody>
          <a:bodyPr wrap="square" rtlCol="0">
            <a:spAutoFit/>
          </a:bodyPr>
          <a:lstStyle/>
          <a:p>
            <a:pPr>
              <a:defRPr/>
            </a:pPr>
            <a:r>
              <a:rPr lang="de-DE" sz="1000" dirty="0"/>
              <a:t>Klimaschutz in der Landwirtschaft, KTBL (2017)</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normAutofit/>
          </a:bodyPr>
          <a:lstStyle/>
          <a:p>
            <a:pPr>
              <a:defRPr/>
            </a:pPr>
            <a:r>
              <a:rPr lang="de-DE"/>
              <a:t>Einflussfaktoren auf die Freisetzung von N</a:t>
            </a:r>
            <a:r>
              <a:rPr lang="de-DE" baseline="-25000"/>
              <a:t>2</a:t>
            </a:r>
            <a:r>
              <a:rPr lang="de-DE"/>
              <a:t>O</a:t>
            </a:r>
          </a:p>
        </p:txBody>
      </p:sp>
      <p:sp>
        <p:nvSpPr>
          <p:cNvPr id="5" name="Inhaltsplatzhalter 2"/>
          <p:cNvSpPr>
            <a:spLocks noGrp="1"/>
          </p:cNvSpPr>
          <p:nvPr>
            <p:ph idx="1"/>
          </p:nvPr>
        </p:nvSpPr>
        <p:spPr bwMode="auto">
          <a:xfrm>
            <a:off x="838200" y="1442720"/>
            <a:ext cx="9186218" cy="4597752"/>
          </a:xfrm>
        </p:spPr>
        <p:txBody>
          <a:bodyPr/>
          <a:lstStyle/>
          <a:p>
            <a:pPr marL="0" indent="0">
              <a:spcAft>
                <a:spcPts val="1200"/>
              </a:spcAft>
              <a:buNone/>
              <a:defRPr/>
            </a:pPr>
            <a:r>
              <a:rPr lang="de-DE" b="1"/>
              <a:t>Direkte Freisetzung von N</a:t>
            </a:r>
            <a:r>
              <a:rPr lang="de-DE" b="1" baseline="-25000"/>
              <a:t>2</a:t>
            </a:r>
            <a:r>
              <a:rPr lang="de-DE" b="1"/>
              <a:t>O:</a:t>
            </a:r>
            <a:endParaRPr/>
          </a:p>
          <a:p>
            <a:pPr marL="0" indent="0" algn="ctr">
              <a:spcBef>
                <a:spcPts val="0"/>
              </a:spcBef>
              <a:buNone/>
              <a:defRPr/>
            </a:pPr>
            <a:endParaRPr lang="de-DE"/>
          </a:p>
        </p:txBody>
      </p:sp>
      <p:sp>
        <p:nvSpPr>
          <p:cNvPr id="6" name="Rechteck 3"/>
          <p:cNvSpPr/>
          <p:nvPr/>
        </p:nvSpPr>
        <p:spPr bwMode="auto">
          <a:xfrm>
            <a:off x="2567608" y="4797153"/>
            <a:ext cx="72768" cy="288147"/>
          </a:xfrm>
          <a:prstGeom prst="rect">
            <a:avLst/>
          </a:prstGeom>
          <a:noFill/>
          <a:ln w="9525" cap="flat" cmpd="sng" algn="ctr">
            <a:noFill/>
            <a:prstDash val="solid"/>
            <a:round/>
            <a:headEnd type="none" w="med" len="med"/>
            <a:tailEnd type="none" w="med" len="med"/>
          </a:ln>
          <a:effectLst/>
        </p:spPr>
        <p:txBody>
          <a:bodyPr vert="horz" wrap="none" lIns="36000" tIns="36000" rIns="36000" bIns="36000" numCol="1" rtlCol="0" anchor="t" anchorCtr="0" compatLnSpc="1">
            <a:prstTxWarp prst="textNoShape">
              <a:avLst/>
            </a:prstTxWarp>
            <a:spAutoFit/>
          </a:bodyPr>
          <a:lstStyle/>
          <a:p>
            <a:pPr>
              <a:spcBef>
                <a:spcPts val="0"/>
              </a:spcBef>
              <a:spcAft>
                <a:spcPts val="0"/>
              </a:spcAft>
              <a:defRPr/>
            </a:pPr>
            <a:endParaRPr lang="de-DE" sz="1400">
              <a:latin typeface="Arial"/>
            </a:endParaRPr>
          </a:p>
        </p:txBody>
      </p:sp>
      <p:pic>
        <p:nvPicPr>
          <p:cNvPr id="7" name="Grafik 6"/>
          <p:cNvPicPr>
            <a:picLocks noChangeAspect="1"/>
          </p:cNvPicPr>
          <p:nvPr/>
        </p:nvPicPr>
        <p:blipFill>
          <a:blip r:embed="rId3"/>
          <a:stretch/>
        </p:blipFill>
        <p:spPr bwMode="auto">
          <a:xfrm>
            <a:off x="7494947" y="1283653"/>
            <a:ext cx="4090586" cy="2720340"/>
          </a:xfrm>
          <a:prstGeom prst="rect">
            <a:avLst/>
          </a:prstGeom>
        </p:spPr>
      </p:pic>
      <p:sp>
        <p:nvSpPr>
          <p:cNvPr id="8" name="Textfeld 7"/>
          <p:cNvSpPr txBox="1"/>
          <p:nvPr/>
        </p:nvSpPr>
        <p:spPr bwMode="auto">
          <a:xfrm>
            <a:off x="9336360" y="4003993"/>
            <a:ext cx="2467634" cy="261610"/>
          </a:xfrm>
          <a:prstGeom prst="rect">
            <a:avLst/>
          </a:prstGeom>
          <a:noFill/>
        </p:spPr>
        <p:txBody>
          <a:bodyPr wrap="square" rtlCol="0">
            <a:spAutoFit/>
          </a:bodyPr>
          <a:lstStyle/>
          <a:p>
            <a:pPr>
              <a:defRPr/>
            </a:pPr>
            <a:r>
              <a:rPr lang="de-DE" sz="1100" dirty="0"/>
              <a:t> Verdichteter, </a:t>
            </a:r>
            <a:r>
              <a:rPr lang="de-DE" sz="1100" dirty="0" err="1"/>
              <a:t>vernässter</a:t>
            </a:r>
            <a:r>
              <a:rPr lang="de-DE" sz="1100" dirty="0"/>
              <a:t> Boden, LLH</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normAutofit/>
          </a:bodyPr>
          <a:lstStyle/>
          <a:p>
            <a:pPr>
              <a:defRPr/>
            </a:pPr>
            <a:r>
              <a:rPr lang="de-DE"/>
              <a:t>Einflussfaktoren auf die Freisetzung von N</a:t>
            </a:r>
            <a:r>
              <a:rPr lang="de-DE" baseline="-25000"/>
              <a:t>2</a:t>
            </a:r>
            <a:r>
              <a:rPr lang="de-DE"/>
              <a:t>O</a:t>
            </a:r>
          </a:p>
        </p:txBody>
      </p:sp>
      <p:sp>
        <p:nvSpPr>
          <p:cNvPr id="5" name="Inhaltsplatzhalter 2"/>
          <p:cNvSpPr>
            <a:spLocks noGrp="1"/>
          </p:cNvSpPr>
          <p:nvPr>
            <p:ph idx="1"/>
          </p:nvPr>
        </p:nvSpPr>
        <p:spPr bwMode="auto">
          <a:xfrm>
            <a:off x="838200" y="1442720"/>
            <a:ext cx="9186218" cy="4597752"/>
          </a:xfrm>
        </p:spPr>
        <p:txBody>
          <a:bodyPr/>
          <a:lstStyle/>
          <a:p>
            <a:pPr marL="0" indent="0">
              <a:spcAft>
                <a:spcPts val="1200"/>
              </a:spcAft>
              <a:buNone/>
              <a:defRPr/>
            </a:pPr>
            <a:r>
              <a:rPr lang="de-DE" b="1"/>
              <a:t>Direkte Freisetzung von N</a:t>
            </a:r>
            <a:r>
              <a:rPr lang="de-DE" b="1" baseline="-25000"/>
              <a:t>2</a:t>
            </a:r>
            <a:r>
              <a:rPr lang="de-DE" b="1"/>
              <a:t>O:</a:t>
            </a:r>
            <a:endParaRPr/>
          </a:p>
          <a:p>
            <a:pPr marL="342900" indent="-342900">
              <a:spcBef>
                <a:spcPts val="0"/>
              </a:spcBef>
              <a:defRPr/>
            </a:pPr>
            <a:r>
              <a:rPr lang="de-DE"/>
              <a:t>Umsetzungsprozesse im Boden</a:t>
            </a:r>
            <a:endParaRPr/>
          </a:p>
          <a:p>
            <a:pPr marL="701675" lvl="1" indent="-342900">
              <a:spcBef>
                <a:spcPts val="0"/>
              </a:spcBef>
              <a:spcAft>
                <a:spcPts val="1200"/>
              </a:spcAft>
              <a:defRPr/>
            </a:pPr>
            <a:r>
              <a:rPr lang="de-DE" sz="2600"/>
              <a:t>Nitrifikation / </a:t>
            </a:r>
            <a:r>
              <a:rPr lang="de-DE" sz="2600" u="sng"/>
              <a:t>Denitrifikation</a:t>
            </a:r>
            <a:endParaRPr sz="2600"/>
          </a:p>
          <a:p>
            <a:pPr marL="342900" indent="-342900">
              <a:spcBef>
                <a:spcPts val="0"/>
              </a:spcBef>
              <a:spcAft>
                <a:spcPts val="1200"/>
              </a:spcAft>
              <a:defRPr/>
            </a:pPr>
            <a:r>
              <a:rPr lang="de-DE"/>
              <a:t>Staunässe</a:t>
            </a:r>
            <a:endParaRPr/>
          </a:p>
          <a:p>
            <a:pPr marL="342900" indent="-342900">
              <a:spcBef>
                <a:spcPts val="0"/>
              </a:spcBef>
              <a:spcAft>
                <a:spcPts val="1200"/>
              </a:spcAft>
              <a:defRPr/>
            </a:pPr>
            <a:r>
              <a:rPr lang="de-DE"/>
              <a:t>schlechte Bodenstruktur =&gt; Verdichtungen</a:t>
            </a:r>
          </a:p>
          <a:p>
            <a:pPr marL="342900" indent="-342900">
              <a:spcBef>
                <a:spcPts val="0"/>
              </a:spcBef>
              <a:spcAft>
                <a:spcPts val="1800"/>
              </a:spcAft>
              <a:defRPr/>
            </a:pPr>
            <a:r>
              <a:rPr lang="de-DE"/>
              <a:t>N-Überhänge =&gt; ungenutzter Stickstoff</a:t>
            </a:r>
          </a:p>
          <a:p>
            <a:pPr marL="0" indent="0" algn="ctr">
              <a:spcBef>
                <a:spcPts val="0"/>
              </a:spcBef>
              <a:buNone/>
              <a:defRPr/>
            </a:pPr>
            <a:endParaRPr lang="de-DE"/>
          </a:p>
          <a:p>
            <a:pPr marL="0" indent="0" algn="ctr">
              <a:spcBef>
                <a:spcPts val="0"/>
              </a:spcBef>
              <a:buNone/>
              <a:defRPr/>
            </a:pPr>
            <a:r>
              <a:rPr lang="de-DE"/>
              <a:t>Die Lachgas-Emissionen betragen ca. 1 % des </a:t>
            </a:r>
            <a:endParaRPr/>
          </a:p>
          <a:p>
            <a:pPr marL="0" indent="0" algn="ctr">
              <a:spcBef>
                <a:spcPts val="0"/>
              </a:spcBef>
              <a:buNone/>
              <a:defRPr/>
            </a:pPr>
            <a:r>
              <a:rPr lang="de-DE"/>
              <a:t>eingetragenen Stickstoffs! </a:t>
            </a:r>
            <a:r>
              <a:rPr lang="de-DE" sz="1800"/>
              <a:t>(IPCC 2006)</a:t>
            </a:r>
            <a:endParaRPr/>
          </a:p>
        </p:txBody>
      </p:sp>
      <p:sp>
        <p:nvSpPr>
          <p:cNvPr id="6" name="Rechteck 3"/>
          <p:cNvSpPr/>
          <p:nvPr/>
        </p:nvSpPr>
        <p:spPr bwMode="auto">
          <a:xfrm>
            <a:off x="2567608" y="4797153"/>
            <a:ext cx="72768" cy="288147"/>
          </a:xfrm>
          <a:prstGeom prst="rect">
            <a:avLst/>
          </a:prstGeom>
          <a:noFill/>
          <a:ln w="9525" cap="flat" cmpd="sng" algn="ctr">
            <a:noFill/>
            <a:prstDash val="solid"/>
            <a:round/>
            <a:headEnd type="none" w="med" len="med"/>
            <a:tailEnd type="none" w="med" len="med"/>
          </a:ln>
          <a:effectLst/>
        </p:spPr>
        <p:txBody>
          <a:bodyPr vert="horz" wrap="none" lIns="36000" tIns="36000" rIns="36000" bIns="36000" numCol="1" rtlCol="0" anchor="t" anchorCtr="0" compatLnSpc="1">
            <a:prstTxWarp prst="textNoShape">
              <a:avLst/>
            </a:prstTxWarp>
            <a:spAutoFit/>
          </a:bodyPr>
          <a:lstStyle/>
          <a:p>
            <a:pPr>
              <a:spcBef>
                <a:spcPts val="0"/>
              </a:spcBef>
              <a:spcAft>
                <a:spcPts val="0"/>
              </a:spcAft>
              <a:defRPr/>
            </a:pPr>
            <a:endParaRPr lang="de-DE" sz="1400">
              <a:latin typeface="Arial"/>
            </a:endParaRPr>
          </a:p>
        </p:txBody>
      </p:sp>
      <p:sp>
        <p:nvSpPr>
          <p:cNvPr id="7" name="Rechteck 4"/>
          <p:cNvSpPr/>
          <p:nvPr/>
        </p:nvSpPr>
        <p:spPr bwMode="auto">
          <a:xfrm>
            <a:off x="1920240" y="4715873"/>
            <a:ext cx="7620000" cy="1176927"/>
          </a:xfrm>
          <a:prstGeom prst="rect">
            <a:avLst/>
          </a:prstGeom>
          <a:noFill/>
          <a:ln w="19050">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36000" tIns="36000" rIns="36000" bIns="36000" numCol="1" rtlCol="0" anchor="t" anchorCtr="0" compatLnSpc="1">
            <a:prstTxWarp prst="textNoShape">
              <a:avLst/>
            </a:prstTxWarp>
            <a:noAutofit/>
          </a:bodyPr>
          <a:lstStyle/>
          <a:p>
            <a:pPr>
              <a:spcBef>
                <a:spcPts val="0"/>
              </a:spcBef>
              <a:spcAft>
                <a:spcPts val="0"/>
              </a:spcAft>
              <a:defRPr/>
            </a:pPr>
            <a:endParaRPr lang="de-DE" sz="1400">
              <a:solidFill>
                <a:schemeClr val="tx1"/>
              </a:solidFill>
              <a:latin typeface="Arial"/>
            </a:endParaRPr>
          </a:p>
        </p:txBody>
      </p:sp>
      <p:pic>
        <p:nvPicPr>
          <p:cNvPr id="8" name="Grafik 6"/>
          <p:cNvPicPr>
            <a:picLocks noChangeAspect="1"/>
          </p:cNvPicPr>
          <p:nvPr/>
        </p:nvPicPr>
        <p:blipFill>
          <a:blip r:embed="rId3"/>
          <a:stretch/>
        </p:blipFill>
        <p:spPr bwMode="auto">
          <a:xfrm>
            <a:off x="7494947" y="1283653"/>
            <a:ext cx="4090586" cy="2720340"/>
          </a:xfrm>
          <a:prstGeom prst="rect">
            <a:avLst/>
          </a:prstGeom>
        </p:spPr>
      </p:pic>
      <p:sp>
        <p:nvSpPr>
          <p:cNvPr id="10" name="Textfeld 9">
            <a:extLst>
              <a:ext uri="{FF2B5EF4-FFF2-40B4-BE49-F238E27FC236}">
                <a16:creationId xmlns:a16="http://schemas.microsoft.com/office/drawing/2014/main" id="{BDF41B07-52D4-4CB3-B5DA-DEF7DC4C83C6}"/>
              </a:ext>
            </a:extLst>
          </p:cNvPr>
          <p:cNvSpPr txBox="1"/>
          <p:nvPr/>
        </p:nvSpPr>
        <p:spPr bwMode="auto">
          <a:xfrm>
            <a:off x="9336360" y="4003993"/>
            <a:ext cx="2467634" cy="261610"/>
          </a:xfrm>
          <a:prstGeom prst="rect">
            <a:avLst/>
          </a:prstGeom>
          <a:noFill/>
        </p:spPr>
        <p:txBody>
          <a:bodyPr wrap="square" rtlCol="0">
            <a:spAutoFit/>
          </a:bodyPr>
          <a:lstStyle/>
          <a:p>
            <a:pPr>
              <a:defRPr/>
            </a:pPr>
            <a:r>
              <a:rPr lang="de-DE" sz="1100" dirty="0"/>
              <a:t> Verdichteter, </a:t>
            </a:r>
            <a:r>
              <a:rPr lang="de-DE" sz="1100" dirty="0" err="1"/>
              <a:t>vernässter</a:t>
            </a:r>
            <a:r>
              <a:rPr lang="de-DE" sz="1100" dirty="0"/>
              <a:t> Boden, LLH</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extfeld 2"/>
          <p:cNvSpPr txBox="1"/>
          <p:nvPr/>
        </p:nvSpPr>
        <p:spPr bwMode="auto">
          <a:xfrm>
            <a:off x="4889667" y="1181831"/>
            <a:ext cx="6213761" cy="830997"/>
          </a:xfrm>
          <a:prstGeom prst="rect">
            <a:avLst/>
          </a:prstGeom>
          <a:noFill/>
        </p:spPr>
        <p:txBody>
          <a:bodyPr wrap="square" rtlCol="0">
            <a:spAutoFit/>
          </a:bodyPr>
          <a:lstStyle/>
          <a:p>
            <a:pPr>
              <a:defRPr/>
            </a:pPr>
            <a:r>
              <a:rPr lang="de-DE" sz="2400" b="1"/>
              <a:t>Warum steigt die Denitrifikation bei Staunässe oder Verdichtungen im Boden an?</a:t>
            </a:r>
          </a:p>
        </p:txBody>
      </p:sp>
      <p:sp>
        <p:nvSpPr>
          <p:cNvPr id="5" name="Textfeld 4"/>
          <p:cNvSpPr txBox="1"/>
          <p:nvPr/>
        </p:nvSpPr>
        <p:spPr bwMode="auto">
          <a:xfrm>
            <a:off x="4889667" y="2566827"/>
            <a:ext cx="6713053" cy="2308324"/>
          </a:xfrm>
          <a:prstGeom prst="rect">
            <a:avLst/>
          </a:prstGeom>
          <a:noFill/>
        </p:spPr>
        <p:txBody>
          <a:bodyPr wrap="square" rtlCol="0">
            <a:spAutoFit/>
          </a:bodyPr>
          <a:lstStyle/>
          <a:p>
            <a:pPr>
              <a:defRPr/>
            </a:pPr>
            <a:r>
              <a:rPr lang="de-DE" sz="2400"/>
              <a:t>anaerobe Verhältnisse </a:t>
            </a:r>
            <a:endParaRPr/>
          </a:p>
          <a:p>
            <a:pPr>
              <a:defRPr/>
            </a:pPr>
            <a:r>
              <a:rPr lang="de-DE" sz="2400"/>
              <a:t>= kein Sauerstoff (O</a:t>
            </a:r>
            <a:r>
              <a:rPr lang="de-DE" sz="2400" baseline="-25000"/>
              <a:t>2</a:t>
            </a:r>
            <a:r>
              <a:rPr lang="de-DE" sz="2400"/>
              <a:t>) im Boden</a:t>
            </a:r>
            <a:endParaRPr/>
          </a:p>
          <a:p>
            <a:pPr>
              <a:defRPr/>
            </a:pPr>
            <a:endParaRPr lang="de-DE" sz="2400"/>
          </a:p>
          <a:p>
            <a:pPr marL="342900" indent="-342900">
              <a:buFont typeface="Wingdings"/>
              <a:buChar char="Ø"/>
              <a:defRPr/>
            </a:pPr>
            <a:r>
              <a:rPr lang="de-DE" sz="2400"/>
              <a:t>Mikroorganismen nutzen Sauerstoff aus N</a:t>
            </a:r>
            <a:r>
              <a:rPr lang="de-DE" sz="2400" b="1" u="sng"/>
              <a:t>O</a:t>
            </a:r>
            <a:r>
              <a:rPr lang="de-DE" sz="2400" baseline="-25000"/>
              <a:t>3</a:t>
            </a:r>
            <a:r>
              <a:rPr lang="de-DE" sz="2400" baseline="30000"/>
              <a:t>-</a:t>
            </a:r>
            <a:endParaRPr/>
          </a:p>
          <a:p>
            <a:pPr marL="342900" indent="-342900">
              <a:buFont typeface="Wingdings"/>
              <a:buChar char="Ø"/>
              <a:defRPr/>
            </a:pPr>
            <a:r>
              <a:rPr lang="de-DE" sz="2400"/>
              <a:t>dabei entsteht N</a:t>
            </a:r>
            <a:r>
              <a:rPr lang="de-DE" sz="2400" baseline="-25000"/>
              <a:t>2</a:t>
            </a:r>
            <a:r>
              <a:rPr lang="de-DE" sz="2400"/>
              <a:t>O = klimaschädlich </a:t>
            </a:r>
            <a:endParaRPr/>
          </a:p>
          <a:p>
            <a:pPr>
              <a:defRPr/>
            </a:pPr>
            <a:r>
              <a:rPr lang="de-DE" sz="2400"/>
              <a:t>     (oder N</a:t>
            </a:r>
            <a:r>
              <a:rPr lang="de-DE" sz="2400" baseline="-25000"/>
              <a:t>2</a:t>
            </a:r>
            <a:r>
              <a:rPr lang="de-DE" sz="2400"/>
              <a:t> = klimaneutral)</a:t>
            </a:r>
          </a:p>
        </p:txBody>
      </p:sp>
      <p:grpSp>
        <p:nvGrpSpPr>
          <p:cNvPr id="6" name="Gruppieren 12"/>
          <p:cNvGrpSpPr/>
          <p:nvPr/>
        </p:nvGrpSpPr>
        <p:grpSpPr bwMode="auto">
          <a:xfrm>
            <a:off x="948152" y="1181831"/>
            <a:ext cx="3169921" cy="5143500"/>
            <a:chOff x="7498080" y="1124692"/>
            <a:chExt cx="3169921" cy="5143500"/>
          </a:xfrm>
        </p:grpSpPr>
        <p:pic>
          <p:nvPicPr>
            <p:cNvPr id="7" name="Grafik 13"/>
            <p:cNvPicPr>
              <a:picLocks noChangeAspect="1"/>
            </p:cNvPicPr>
            <p:nvPr/>
          </p:nvPicPr>
          <p:blipFill>
            <a:blip r:embed="rId2"/>
            <a:srcRect l="65375"/>
            <a:stretch/>
          </p:blipFill>
          <p:spPr bwMode="auto">
            <a:xfrm>
              <a:off x="7498080" y="1124692"/>
              <a:ext cx="3169921" cy="5143500"/>
            </a:xfrm>
            <a:prstGeom prst="rect">
              <a:avLst/>
            </a:prstGeom>
          </p:spPr>
        </p:pic>
        <p:sp>
          <p:nvSpPr>
            <p:cNvPr id="8" name="Flussdiagramm: Verbinder 14"/>
            <p:cNvSpPr/>
            <p:nvPr/>
          </p:nvSpPr>
          <p:spPr bwMode="auto">
            <a:xfrm>
              <a:off x="7619662" y="4459852"/>
              <a:ext cx="855233" cy="839097"/>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de-DE" sz="1350">
                <a:solidFill>
                  <a:prstClr val="white"/>
                </a:solidFill>
                <a:latin typeface="Calibri"/>
              </a:endParaRPr>
            </a:p>
          </p:txBody>
        </p:sp>
        <p:sp>
          <p:nvSpPr>
            <p:cNvPr id="9" name="Pfeil nach links 15"/>
            <p:cNvSpPr/>
            <p:nvPr/>
          </p:nvSpPr>
          <p:spPr bwMode="auto">
            <a:xfrm rot="10800000">
              <a:off x="8766846" y="4709677"/>
              <a:ext cx="1778412" cy="395084"/>
            </a:xfrm>
            <a:prstGeom prst="leftArrow">
              <a:avLst>
                <a:gd name="adj1" fmla="val 50000"/>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de-DE" sz="1350">
                <a:solidFill>
                  <a:prstClr val="white"/>
                </a:solidFill>
                <a:latin typeface="Calibri"/>
              </a:endParaRPr>
            </a:p>
          </p:txBody>
        </p:sp>
        <p:sp>
          <p:nvSpPr>
            <p:cNvPr id="10" name="Textfeld 16"/>
            <p:cNvSpPr txBox="1"/>
            <p:nvPr/>
          </p:nvSpPr>
          <p:spPr bwMode="auto">
            <a:xfrm>
              <a:off x="9236597" y="1193215"/>
              <a:ext cx="1202168" cy="400110"/>
            </a:xfrm>
            <a:prstGeom prst="rect">
              <a:avLst/>
            </a:prstGeom>
            <a:noFill/>
          </p:spPr>
          <p:txBody>
            <a:bodyPr wrap="square" rtlCol="0">
              <a:spAutoFit/>
            </a:bodyPr>
            <a:lstStyle/>
            <a:p>
              <a:pPr defTabSz="685800">
                <a:defRPr/>
              </a:pPr>
              <a:r>
                <a:rPr lang="de-DE" sz="2000" b="1">
                  <a:solidFill>
                    <a:prstClr val="black"/>
                  </a:solidFill>
                  <a:latin typeface="Calibri"/>
                </a:rPr>
                <a:t>N</a:t>
              </a:r>
              <a:r>
                <a:rPr lang="de-DE" sz="2000" b="1" baseline="-25000">
                  <a:solidFill>
                    <a:prstClr val="black"/>
                  </a:solidFill>
                  <a:latin typeface="Calibri"/>
                </a:rPr>
                <a:t>2</a:t>
              </a:r>
              <a:r>
                <a:rPr lang="de-DE" sz="2000" b="1">
                  <a:solidFill>
                    <a:prstClr val="black"/>
                  </a:solidFill>
                  <a:latin typeface="Calibri"/>
                </a:rPr>
                <a:t>O</a:t>
              </a:r>
              <a:endParaRPr lang="de-DE" sz="2000" b="1" baseline="-25000">
                <a:solidFill>
                  <a:prstClr val="black"/>
                </a:solidFill>
                <a:latin typeface="Calibri"/>
              </a:endParaRPr>
            </a:p>
          </p:txBody>
        </p:sp>
        <p:sp>
          <p:nvSpPr>
            <p:cNvPr id="11" name="Textfeld 17"/>
            <p:cNvSpPr txBox="1"/>
            <p:nvPr/>
          </p:nvSpPr>
          <p:spPr bwMode="auto">
            <a:xfrm>
              <a:off x="7764890" y="4713106"/>
              <a:ext cx="710004" cy="400110"/>
            </a:xfrm>
            <a:prstGeom prst="rect">
              <a:avLst/>
            </a:prstGeom>
            <a:noFill/>
          </p:spPr>
          <p:txBody>
            <a:bodyPr wrap="square" rtlCol="0">
              <a:spAutoFit/>
            </a:bodyPr>
            <a:lstStyle/>
            <a:p>
              <a:pPr defTabSz="685800">
                <a:defRPr/>
              </a:pPr>
              <a:r>
                <a:rPr lang="de-DE" sz="2000" b="1">
                  <a:solidFill>
                    <a:prstClr val="black"/>
                  </a:solidFill>
                  <a:latin typeface="Calibri"/>
                </a:rPr>
                <a:t>NO</a:t>
              </a:r>
              <a:r>
                <a:rPr lang="de-DE" sz="2000" b="1" baseline="-25000">
                  <a:solidFill>
                    <a:prstClr val="black"/>
                  </a:solidFill>
                  <a:latin typeface="Calibri"/>
                </a:rPr>
                <a:t>3</a:t>
              </a:r>
              <a:r>
                <a:rPr lang="de-DE" sz="2000" b="1" baseline="30000">
                  <a:solidFill>
                    <a:prstClr val="black"/>
                  </a:solidFill>
                  <a:latin typeface="Calibri"/>
                </a:rPr>
                <a:t>-</a:t>
              </a:r>
              <a:endParaRPr/>
            </a:p>
          </p:txBody>
        </p:sp>
        <p:sp>
          <p:nvSpPr>
            <p:cNvPr id="12" name="Textfeld 18"/>
            <p:cNvSpPr txBox="1"/>
            <p:nvPr/>
          </p:nvSpPr>
          <p:spPr bwMode="auto">
            <a:xfrm>
              <a:off x="8829710" y="4715378"/>
              <a:ext cx="1734826" cy="369332"/>
            </a:xfrm>
            <a:prstGeom prst="rect">
              <a:avLst/>
            </a:prstGeom>
            <a:noFill/>
          </p:spPr>
          <p:txBody>
            <a:bodyPr wrap="square" rtlCol="0">
              <a:spAutoFit/>
            </a:bodyPr>
            <a:lstStyle/>
            <a:p>
              <a:pPr defTabSz="685800">
                <a:defRPr/>
              </a:pPr>
              <a:r>
                <a:rPr lang="de-DE">
                  <a:solidFill>
                    <a:prstClr val="black"/>
                  </a:solidFill>
                  <a:latin typeface="Calibri"/>
                </a:rPr>
                <a:t>Denitrifikation</a:t>
              </a:r>
            </a:p>
          </p:txBody>
        </p:sp>
        <p:sp>
          <p:nvSpPr>
            <p:cNvPr id="13" name="Pfeil nach unten 20"/>
            <p:cNvSpPr/>
            <p:nvPr/>
          </p:nvSpPr>
          <p:spPr bwMode="auto">
            <a:xfrm rot="10800000">
              <a:off x="9369051" y="1593324"/>
              <a:ext cx="373829" cy="2898284"/>
            </a:xfrm>
            <a:prstGeom prst="downArrow">
              <a:avLst>
                <a:gd name="adj1" fmla="val 50000"/>
                <a:gd name="adj2" fmla="val 50000"/>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de-DE" sz="1350">
                <a:solidFill>
                  <a:prstClr val="white"/>
                </a:solidFill>
                <a:latin typeface="Calibri"/>
              </a:endParaRPr>
            </a:p>
          </p:txBody>
        </p:sp>
        <p:sp>
          <p:nvSpPr>
            <p:cNvPr id="14" name="Textfeld 21"/>
            <p:cNvSpPr txBox="1"/>
            <p:nvPr/>
          </p:nvSpPr>
          <p:spPr bwMode="auto">
            <a:xfrm>
              <a:off x="7992198" y="1945768"/>
              <a:ext cx="1552523" cy="369332"/>
            </a:xfrm>
            <a:prstGeom prst="rect">
              <a:avLst/>
            </a:prstGeom>
            <a:noFill/>
          </p:spPr>
          <p:txBody>
            <a:bodyPr wrap="square" rtlCol="0">
              <a:spAutoFit/>
            </a:bodyPr>
            <a:lstStyle/>
            <a:p>
              <a:pPr defTabSz="685800">
                <a:defRPr/>
              </a:pPr>
              <a:r>
                <a:rPr lang="de-DE">
                  <a:solidFill>
                    <a:prstClr val="black"/>
                  </a:solidFill>
                  <a:latin typeface="Calibri"/>
                </a:rPr>
                <a:t>N</a:t>
              </a:r>
              <a:r>
                <a:rPr lang="de-DE" baseline="-25000">
                  <a:solidFill>
                    <a:prstClr val="black"/>
                  </a:solidFill>
                  <a:latin typeface="Calibri"/>
                </a:rPr>
                <a:t>2</a:t>
              </a:r>
              <a:r>
                <a:rPr lang="de-DE">
                  <a:solidFill>
                    <a:prstClr val="black"/>
                  </a:solidFill>
                  <a:latin typeface="Calibri"/>
                </a:rPr>
                <a:t>O Verluste            </a:t>
              </a:r>
            </a:p>
          </p:txBody>
        </p:sp>
      </p:grpSp>
      <p:sp>
        <p:nvSpPr>
          <p:cNvPr id="15" name="Titel 5"/>
          <p:cNvSpPr>
            <a:spLocks noGrp="1"/>
          </p:cNvSpPr>
          <p:nvPr>
            <p:ph type="title"/>
          </p:nvPr>
        </p:nvSpPr>
        <p:spPr bwMode="auto"/>
        <p:txBody>
          <a:bodyPr/>
          <a:lstStyle/>
          <a:p>
            <a:pPr>
              <a:defRPr/>
            </a:pPr>
            <a:r>
              <a:rPr lang="de-DE"/>
              <a:t>Denitrifikation</a:t>
            </a:r>
          </a:p>
        </p:txBody>
      </p:sp>
      <p:sp>
        <p:nvSpPr>
          <p:cNvPr id="17" name="Textfeld 1">
            <a:extLst>
              <a:ext uri="{FF2B5EF4-FFF2-40B4-BE49-F238E27FC236}">
                <a16:creationId xmlns:a16="http://schemas.microsoft.com/office/drawing/2014/main" id="{39CC8567-2E07-42CC-9417-FD611911E501}"/>
              </a:ext>
            </a:extLst>
          </p:cNvPr>
          <p:cNvSpPr txBox="1"/>
          <p:nvPr/>
        </p:nvSpPr>
        <p:spPr bwMode="auto">
          <a:xfrm>
            <a:off x="2291515" y="6412595"/>
            <a:ext cx="1826558" cy="261610"/>
          </a:xfrm>
          <a:prstGeom prst="rect">
            <a:avLst/>
          </a:prstGeom>
          <a:noFill/>
        </p:spPr>
        <p:txBody>
          <a:bodyPr wrap="square" rtlCol="0">
            <a:spAutoFit/>
          </a:bodyPr>
          <a:lstStyle/>
          <a:p>
            <a:pPr algn="r">
              <a:defRPr/>
            </a:pPr>
            <a:r>
              <a:rPr lang="de-DE" sz="1100" dirty="0"/>
              <a:t>Eigene Darstellung LLH</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w="http://schemas.openxmlformats.org/wordprocessingml/2006/main" xmlns:m="http://schemas.openxmlformats.org/officeDocument/2006/math" xmlns="">
      <p:transition spd="med" advClick="1">
        <p:fade thruBlk="0"/>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13"/>
          <p:cNvPicPr>
            <a:picLocks noChangeAspect="1"/>
          </p:cNvPicPr>
          <p:nvPr/>
        </p:nvPicPr>
        <p:blipFill>
          <a:blip r:embed="rId2"/>
          <a:stretch/>
        </p:blipFill>
        <p:spPr bwMode="auto">
          <a:xfrm>
            <a:off x="5886459" y="1786834"/>
            <a:ext cx="5198798" cy="3457327"/>
          </a:xfrm>
          <a:prstGeom prst="rect">
            <a:avLst/>
          </a:prstGeom>
        </p:spPr>
      </p:pic>
      <p:cxnSp>
        <p:nvCxnSpPr>
          <p:cNvPr id="5" name="Gerader Verbinder 7"/>
          <p:cNvCxnSpPr>
            <a:cxnSpLocks/>
          </p:cNvCxnSpPr>
          <p:nvPr/>
        </p:nvCxnSpPr>
        <p:spPr bwMode="auto">
          <a:xfrm>
            <a:off x="6028332" y="1907177"/>
            <a:ext cx="4985108" cy="3263179"/>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 name="Gerader Verbinder 14"/>
          <p:cNvCxnSpPr>
            <a:cxnSpLocks/>
          </p:cNvCxnSpPr>
          <p:nvPr/>
        </p:nvCxnSpPr>
        <p:spPr bwMode="auto">
          <a:xfrm flipV="1">
            <a:off x="6028332" y="1907177"/>
            <a:ext cx="4985108" cy="3234673"/>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grpSp>
        <p:nvGrpSpPr>
          <p:cNvPr id="7" name="Gruppieren 12"/>
          <p:cNvGrpSpPr/>
          <p:nvPr/>
        </p:nvGrpSpPr>
        <p:grpSpPr bwMode="auto">
          <a:xfrm>
            <a:off x="948152" y="1181831"/>
            <a:ext cx="3169921" cy="5143500"/>
            <a:chOff x="7498080" y="1124692"/>
            <a:chExt cx="3169921" cy="5143500"/>
          </a:xfrm>
        </p:grpSpPr>
        <p:pic>
          <p:nvPicPr>
            <p:cNvPr id="8" name="Grafik 15"/>
            <p:cNvPicPr>
              <a:picLocks noChangeAspect="1"/>
            </p:cNvPicPr>
            <p:nvPr/>
          </p:nvPicPr>
          <p:blipFill>
            <a:blip r:embed="rId3"/>
            <a:srcRect l="65375"/>
            <a:stretch/>
          </p:blipFill>
          <p:spPr bwMode="auto">
            <a:xfrm>
              <a:off x="7498080" y="1124692"/>
              <a:ext cx="3169921" cy="5143500"/>
            </a:xfrm>
            <a:prstGeom prst="rect">
              <a:avLst/>
            </a:prstGeom>
          </p:spPr>
        </p:pic>
        <p:sp>
          <p:nvSpPr>
            <p:cNvPr id="9" name="Flussdiagramm: Verbinder 16"/>
            <p:cNvSpPr/>
            <p:nvPr/>
          </p:nvSpPr>
          <p:spPr bwMode="auto">
            <a:xfrm>
              <a:off x="7619662" y="4459852"/>
              <a:ext cx="855233" cy="839097"/>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de-DE" sz="1350">
                <a:solidFill>
                  <a:prstClr val="white"/>
                </a:solidFill>
                <a:latin typeface="Calibri"/>
              </a:endParaRPr>
            </a:p>
          </p:txBody>
        </p:sp>
        <p:sp>
          <p:nvSpPr>
            <p:cNvPr id="10" name="Pfeil nach links 17"/>
            <p:cNvSpPr/>
            <p:nvPr/>
          </p:nvSpPr>
          <p:spPr bwMode="auto">
            <a:xfrm rot="10800000">
              <a:off x="8766846" y="4709677"/>
              <a:ext cx="1778412" cy="395084"/>
            </a:xfrm>
            <a:prstGeom prst="leftArrow">
              <a:avLst>
                <a:gd name="adj1" fmla="val 50000"/>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de-DE" sz="1350">
                <a:solidFill>
                  <a:prstClr val="white"/>
                </a:solidFill>
                <a:latin typeface="Calibri"/>
              </a:endParaRPr>
            </a:p>
          </p:txBody>
        </p:sp>
        <p:sp>
          <p:nvSpPr>
            <p:cNvPr id="11" name="Textfeld 18"/>
            <p:cNvSpPr txBox="1"/>
            <p:nvPr/>
          </p:nvSpPr>
          <p:spPr bwMode="auto">
            <a:xfrm>
              <a:off x="9236597" y="1193215"/>
              <a:ext cx="1202168" cy="400110"/>
            </a:xfrm>
            <a:prstGeom prst="rect">
              <a:avLst/>
            </a:prstGeom>
            <a:noFill/>
          </p:spPr>
          <p:txBody>
            <a:bodyPr wrap="square" rtlCol="0">
              <a:spAutoFit/>
            </a:bodyPr>
            <a:lstStyle/>
            <a:p>
              <a:pPr defTabSz="685800">
                <a:defRPr/>
              </a:pPr>
              <a:r>
                <a:rPr lang="de-DE" sz="2000" b="1">
                  <a:solidFill>
                    <a:prstClr val="black"/>
                  </a:solidFill>
                  <a:latin typeface="Calibri"/>
                </a:rPr>
                <a:t>N</a:t>
              </a:r>
              <a:r>
                <a:rPr lang="de-DE" sz="2000" b="1" baseline="-25000">
                  <a:solidFill>
                    <a:prstClr val="black"/>
                  </a:solidFill>
                  <a:latin typeface="Calibri"/>
                </a:rPr>
                <a:t>2</a:t>
              </a:r>
              <a:r>
                <a:rPr lang="de-DE" sz="2000" b="1">
                  <a:solidFill>
                    <a:prstClr val="black"/>
                  </a:solidFill>
                  <a:latin typeface="Calibri"/>
                </a:rPr>
                <a:t>O</a:t>
              </a:r>
              <a:endParaRPr lang="de-DE" sz="2000" b="1" baseline="-25000">
                <a:solidFill>
                  <a:prstClr val="black"/>
                </a:solidFill>
                <a:latin typeface="Calibri"/>
              </a:endParaRPr>
            </a:p>
          </p:txBody>
        </p:sp>
        <p:sp>
          <p:nvSpPr>
            <p:cNvPr id="12" name="Textfeld 20"/>
            <p:cNvSpPr txBox="1"/>
            <p:nvPr/>
          </p:nvSpPr>
          <p:spPr bwMode="auto">
            <a:xfrm>
              <a:off x="7764890" y="4713106"/>
              <a:ext cx="710004" cy="400110"/>
            </a:xfrm>
            <a:prstGeom prst="rect">
              <a:avLst/>
            </a:prstGeom>
            <a:noFill/>
          </p:spPr>
          <p:txBody>
            <a:bodyPr wrap="square" rtlCol="0">
              <a:spAutoFit/>
            </a:bodyPr>
            <a:lstStyle/>
            <a:p>
              <a:pPr defTabSz="685800">
                <a:defRPr/>
              </a:pPr>
              <a:r>
                <a:rPr lang="de-DE" sz="2000" b="1">
                  <a:solidFill>
                    <a:prstClr val="black"/>
                  </a:solidFill>
                  <a:latin typeface="Calibri"/>
                </a:rPr>
                <a:t>NO</a:t>
              </a:r>
              <a:r>
                <a:rPr lang="de-DE" sz="2000" b="1" baseline="-25000">
                  <a:solidFill>
                    <a:prstClr val="black"/>
                  </a:solidFill>
                  <a:latin typeface="Calibri"/>
                </a:rPr>
                <a:t>3</a:t>
              </a:r>
              <a:r>
                <a:rPr lang="de-DE" sz="2000" b="1" baseline="30000">
                  <a:solidFill>
                    <a:prstClr val="black"/>
                  </a:solidFill>
                  <a:latin typeface="Calibri"/>
                </a:rPr>
                <a:t>-</a:t>
              </a:r>
              <a:endParaRPr/>
            </a:p>
          </p:txBody>
        </p:sp>
        <p:sp>
          <p:nvSpPr>
            <p:cNvPr id="13" name="Textfeld 21"/>
            <p:cNvSpPr txBox="1"/>
            <p:nvPr/>
          </p:nvSpPr>
          <p:spPr bwMode="auto">
            <a:xfrm>
              <a:off x="8829710" y="4715378"/>
              <a:ext cx="1734826" cy="369332"/>
            </a:xfrm>
            <a:prstGeom prst="rect">
              <a:avLst/>
            </a:prstGeom>
            <a:noFill/>
          </p:spPr>
          <p:txBody>
            <a:bodyPr wrap="square" rtlCol="0">
              <a:spAutoFit/>
            </a:bodyPr>
            <a:lstStyle/>
            <a:p>
              <a:pPr defTabSz="685800">
                <a:defRPr/>
              </a:pPr>
              <a:r>
                <a:rPr lang="de-DE">
                  <a:solidFill>
                    <a:prstClr val="black"/>
                  </a:solidFill>
                  <a:latin typeface="Calibri"/>
                </a:rPr>
                <a:t>Denitrifikation</a:t>
              </a:r>
            </a:p>
          </p:txBody>
        </p:sp>
        <p:sp>
          <p:nvSpPr>
            <p:cNvPr id="14" name="Pfeil nach unten 23"/>
            <p:cNvSpPr/>
            <p:nvPr/>
          </p:nvSpPr>
          <p:spPr bwMode="auto">
            <a:xfrm rot="10800000">
              <a:off x="9369051" y="1593324"/>
              <a:ext cx="373829" cy="2898284"/>
            </a:xfrm>
            <a:prstGeom prst="downArrow">
              <a:avLst>
                <a:gd name="adj1" fmla="val 50000"/>
                <a:gd name="adj2" fmla="val 50000"/>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de-DE" sz="1350">
                <a:solidFill>
                  <a:prstClr val="white"/>
                </a:solidFill>
                <a:latin typeface="Calibri"/>
              </a:endParaRPr>
            </a:p>
          </p:txBody>
        </p:sp>
        <p:sp>
          <p:nvSpPr>
            <p:cNvPr id="15" name="Textfeld 24"/>
            <p:cNvSpPr txBox="1"/>
            <p:nvPr/>
          </p:nvSpPr>
          <p:spPr bwMode="auto">
            <a:xfrm>
              <a:off x="7992198" y="1945768"/>
              <a:ext cx="1552523" cy="369332"/>
            </a:xfrm>
            <a:prstGeom prst="rect">
              <a:avLst/>
            </a:prstGeom>
            <a:noFill/>
          </p:spPr>
          <p:txBody>
            <a:bodyPr wrap="square" rtlCol="0">
              <a:spAutoFit/>
            </a:bodyPr>
            <a:lstStyle/>
            <a:p>
              <a:pPr defTabSz="685800">
                <a:defRPr/>
              </a:pPr>
              <a:r>
                <a:rPr lang="de-DE">
                  <a:solidFill>
                    <a:prstClr val="black"/>
                  </a:solidFill>
                  <a:latin typeface="Calibri"/>
                </a:rPr>
                <a:t>N</a:t>
              </a:r>
              <a:r>
                <a:rPr lang="de-DE" baseline="-25000">
                  <a:solidFill>
                    <a:prstClr val="black"/>
                  </a:solidFill>
                  <a:latin typeface="Calibri"/>
                </a:rPr>
                <a:t>2</a:t>
              </a:r>
              <a:r>
                <a:rPr lang="de-DE">
                  <a:solidFill>
                    <a:prstClr val="black"/>
                  </a:solidFill>
                  <a:latin typeface="Calibri"/>
                </a:rPr>
                <a:t>O Verluste            </a:t>
              </a:r>
            </a:p>
          </p:txBody>
        </p:sp>
      </p:grpSp>
      <p:sp>
        <p:nvSpPr>
          <p:cNvPr id="16" name="Titel 2"/>
          <p:cNvSpPr>
            <a:spLocks noGrp="1"/>
          </p:cNvSpPr>
          <p:nvPr>
            <p:ph type="title"/>
          </p:nvPr>
        </p:nvSpPr>
        <p:spPr bwMode="auto"/>
        <p:txBody>
          <a:bodyPr/>
          <a:lstStyle/>
          <a:p>
            <a:pPr>
              <a:defRPr/>
            </a:pPr>
            <a:r>
              <a:rPr lang="de-DE"/>
              <a:t>Denitrifikation</a:t>
            </a:r>
          </a:p>
        </p:txBody>
      </p:sp>
      <p:sp>
        <p:nvSpPr>
          <p:cNvPr id="17" name="Textfeld 1">
            <a:extLst>
              <a:ext uri="{FF2B5EF4-FFF2-40B4-BE49-F238E27FC236}">
                <a16:creationId xmlns:a16="http://schemas.microsoft.com/office/drawing/2014/main" id="{622287B4-8E14-444F-8E7B-C4898277100E}"/>
              </a:ext>
            </a:extLst>
          </p:cNvPr>
          <p:cNvSpPr txBox="1"/>
          <p:nvPr/>
        </p:nvSpPr>
        <p:spPr bwMode="auto">
          <a:xfrm>
            <a:off x="2291515" y="6412595"/>
            <a:ext cx="1826558" cy="261610"/>
          </a:xfrm>
          <a:prstGeom prst="rect">
            <a:avLst/>
          </a:prstGeom>
          <a:noFill/>
        </p:spPr>
        <p:txBody>
          <a:bodyPr wrap="square" rtlCol="0">
            <a:spAutoFit/>
          </a:bodyPr>
          <a:lstStyle/>
          <a:p>
            <a:pPr algn="r">
              <a:defRPr/>
            </a:pPr>
            <a:r>
              <a:rPr lang="de-DE" sz="1100" dirty="0"/>
              <a:t>Eigene Darstellung LLH</a:t>
            </a:r>
          </a:p>
        </p:txBody>
      </p:sp>
      <p:sp>
        <p:nvSpPr>
          <p:cNvPr id="18" name="Textfeld 17">
            <a:extLst>
              <a:ext uri="{FF2B5EF4-FFF2-40B4-BE49-F238E27FC236}">
                <a16:creationId xmlns:a16="http://schemas.microsoft.com/office/drawing/2014/main" id="{7D0127AF-75F6-4D24-B784-CD8767648B34}"/>
              </a:ext>
            </a:extLst>
          </p:cNvPr>
          <p:cNvSpPr txBox="1"/>
          <p:nvPr/>
        </p:nvSpPr>
        <p:spPr bwMode="auto">
          <a:xfrm>
            <a:off x="8809756" y="5244161"/>
            <a:ext cx="2467634" cy="261610"/>
          </a:xfrm>
          <a:prstGeom prst="rect">
            <a:avLst/>
          </a:prstGeom>
          <a:noFill/>
        </p:spPr>
        <p:txBody>
          <a:bodyPr wrap="square" rtlCol="0">
            <a:spAutoFit/>
          </a:bodyPr>
          <a:lstStyle/>
          <a:p>
            <a:pPr>
              <a:defRPr/>
            </a:pPr>
            <a:r>
              <a:rPr lang="de-DE" sz="1100" dirty="0"/>
              <a:t> Verdichteter, </a:t>
            </a:r>
            <a:r>
              <a:rPr lang="de-DE" sz="1100" dirty="0" err="1"/>
              <a:t>vernässter</a:t>
            </a:r>
            <a:r>
              <a:rPr lang="de-DE" sz="1100" dirty="0"/>
              <a:t> Boden, LLH</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w="http://schemas.openxmlformats.org/wordprocessingml/2006/main" xmlns:m="http://schemas.openxmlformats.org/officeDocument/2006/math" xmlns="">
      <p:transition spd="med" advClick="1">
        <p:fade thruBlk="0"/>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normAutofit/>
          </a:bodyPr>
          <a:lstStyle/>
          <a:p>
            <a:pPr>
              <a:defRPr/>
            </a:pPr>
            <a:r>
              <a:rPr lang="de-DE"/>
              <a:t>Einflussfaktoren auf die Freisetzung von N</a:t>
            </a:r>
            <a:r>
              <a:rPr lang="de-DE" baseline="-25000"/>
              <a:t>2</a:t>
            </a:r>
            <a:r>
              <a:rPr lang="de-DE"/>
              <a:t>O</a:t>
            </a:r>
            <a:endParaRPr/>
          </a:p>
        </p:txBody>
      </p:sp>
      <p:sp>
        <p:nvSpPr>
          <p:cNvPr id="5" name="Inhaltsplatzhalter 2"/>
          <p:cNvSpPr>
            <a:spLocks noGrp="1"/>
          </p:cNvSpPr>
          <p:nvPr>
            <p:ph idx="1"/>
          </p:nvPr>
        </p:nvSpPr>
        <p:spPr bwMode="auto">
          <a:xfrm>
            <a:off x="914400" y="1290638"/>
            <a:ext cx="9110018" cy="5394642"/>
          </a:xfrm>
        </p:spPr>
        <p:txBody>
          <a:bodyPr/>
          <a:lstStyle/>
          <a:p>
            <a:pPr marL="0" indent="0">
              <a:spcAft>
                <a:spcPts val="600"/>
              </a:spcAft>
              <a:buNone/>
              <a:defRPr/>
            </a:pPr>
            <a:r>
              <a:rPr lang="de-DE" b="1"/>
              <a:t>Indirekte Freisetzung von N</a:t>
            </a:r>
            <a:r>
              <a:rPr lang="de-DE" b="1" baseline="-25000"/>
              <a:t>2</a:t>
            </a:r>
            <a:r>
              <a:rPr lang="de-DE" b="1"/>
              <a:t>O über:</a:t>
            </a:r>
          </a:p>
          <a:p>
            <a:pPr>
              <a:spcBef>
                <a:spcPts val="300"/>
              </a:spcBef>
              <a:spcAft>
                <a:spcPts val="300"/>
              </a:spcAft>
              <a:defRPr/>
            </a:pPr>
            <a:r>
              <a:rPr lang="de-DE"/>
              <a:t>Ammoniakverluste</a:t>
            </a:r>
          </a:p>
          <a:p>
            <a:pPr>
              <a:spcBef>
                <a:spcPts val="600"/>
              </a:spcBef>
              <a:spcAft>
                <a:spcPts val="600"/>
              </a:spcAft>
              <a:defRPr/>
            </a:pPr>
            <a:r>
              <a:rPr lang="de-DE"/>
              <a:t>Nitratauswaschung</a:t>
            </a:r>
            <a:endParaRPr/>
          </a:p>
          <a:p>
            <a:pPr marL="0" indent="0">
              <a:spcAft>
                <a:spcPts val="600"/>
              </a:spcAft>
              <a:buNone/>
              <a:defRPr/>
            </a:pPr>
            <a:endParaRPr lang="de-DE" u="sng"/>
          </a:p>
          <a:p>
            <a:pPr>
              <a:defRPr/>
            </a:pPr>
            <a:endParaRPr lang="de-DE"/>
          </a:p>
        </p:txBody>
      </p:sp>
      <p:sp>
        <p:nvSpPr>
          <p:cNvPr id="6" name="Rechteck 4"/>
          <p:cNvSpPr/>
          <p:nvPr/>
        </p:nvSpPr>
        <p:spPr bwMode="auto">
          <a:xfrm>
            <a:off x="7752184" y="1916833"/>
            <a:ext cx="72768" cy="288147"/>
          </a:xfrm>
          <a:prstGeom prst="rect">
            <a:avLst/>
          </a:prstGeom>
          <a:noFill/>
          <a:ln w="9525" cap="flat" cmpd="sng" algn="ctr">
            <a:noFill/>
            <a:prstDash val="solid"/>
            <a:round/>
            <a:headEnd type="none" w="med" len="med"/>
            <a:tailEnd type="none" w="med" len="med"/>
          </a:ln>
          <a:effectLst/>
        </p:spPr>
        <p:txBody>
          <a:bodyPr vert="horz" wrap="none" lIns="36000" tIns="36000" rIns="36000" bIns="36000" numCol="1" rtlCol="0" anchor="t" anchorCtr="0" compatLnSpc="1">
            <a:prstTxWarp prst="textNoShape">
              <a:avLst/>
            </a:prstTxWarp>
            <a:spAutoFit/>
          </a:bodyPr>
          <a:lstStyle/>
          <a:p>
            <a:pPr>
              <a:spcBef>
                <a:spcPts val="0"/>
              </a:spcBef>
              <a:spcAft>
                <a:spcPts val="0"/>
              </a:spcAft>
              <a:defRPr/>
            </a:pPr>
            <a:endParaRPr lang="de-DE" sz="1400">
              <a:latin typeface="Aria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normAutofit/>
          </a:bodyPr>
          <a:lstStyle/>
          <a:p>
            <a:pPr>
              <a:defRPr/>
            </a:pPr>
            <a:r>
              <a:rPr lang="de-DE"/>
              <a:t>Einflussfaktoren auf die Freisetzung von N</a:t>
            </a:r>
            <a:r>
              <a:rPr lang="de-DE" baseline="-25000"/>
              <a:t>2</a:t>
            </a:r>
            <a:r>
              <a:rPr lang="de-DE"/>
              <a:t>O</a:t>
            </a:r>
            <a:endParaRPr/>
          </a:p>
        </p:txBody>
      </p:sp>
      <p:sp>
        <p:nvSpPr>
          <p:cNvPr id="5" name="Inhaltsplatzhalter 2"/>
          <p:cNvSpPr>
            <a:spLocks noGrp="1"/>
          </p:cNvSpPr>
          <p:nvPr>
            <p:ph idx="1"/>
          </p:nvPr>
        </p:nvSpPr>
        <p:spPr bwMode="auto">
          <a:xfrm>
            <a:off x="914400" y="1290638"/>
            <a:ext cx="9110018" cy="5394642"/>
          </a:xfrm>
        </p:spPr>
        <p:txBody>
          <a:bodyPr/>
          <a:lstStyle/>
          <a:p>
            <a:pPr marL="0" indent="0">
              <a:spcAft>
                <a:spcPts val="600"/>
              </a:spcAft>
              <a:buNone/>
              <a:defRPr/>
            </a:pPr>
            <a:r>
              <a:rPr lang="de-DE" b="1"/>
              <a:t>Indirekte Freisetzung von N</a:t>
            </a:r>
            <a:r>
              <a:rPr lang="de-DE" b="1" baseline="-25000"/>
              <a:t>2</a:t>
            </a:r>
            <a:r>
              <a:rPr lang="de-DE" b="1"/>
              <a:t>O über:</a:t>
            </a:r>
            <a:endParaRPr/>
          </a:p>
          <a:p>
            <a:pPr marL="0" indent="0">
              <a:spcAft>
                <a:spcPts val="600"/>
              </a:spcAft>
              <a:buNone/>
              <a:defRPr/>
            </a:pPr>
            <a:r>
              <a:rPr lang="de-DE" u="sng"/>
              <a:t>Ammoniakverluste:</a:t>
            </a:r>
            <a:endParaRPr/>
          </a:p>
          <a:p>
            <a:pPr marL="342900" indent="-342900">
              <a:spcBef>
                <a:spcPts val="300"/>
              </a:spcBef>
              <a:spcAft>
                <a:spcPts val="300"/>
              </a:spcAft>
              <a:defRPr/>
            </a:pPr>
            <a:r>
              <a:rPr lang="de-DE"/>
              <a:t>Ausbringung von Düngern</a:t>
            </a:r>
            <a:endParaRPr/>
          </a:p>
          <a:p>
            <a:pPr marL="342900" indent="-342900">
              <a:spcBef>
                <a:spcPts val="300"/>
              </a:spcBef>
              <a:spcAft>
                <a:spcPts val="300"/>
              </a:spcAft>
              <a:defRPr/>
            </a:pPr>
            <a:r>
              <a:rPr lang="de-DE"/>
              <a:t>Witterung </a:t>
            </a:r>
            <a:endParaRPr/>
          </a:p>
          <a:p>
            <a:pPr marL="342900" indent="-342900">
              <a:spcBef>
                <a:spcPts val="300"/>
              </a:spcBef>
              <a:spcAft>
                <a:spcPts val="300"/>
              </a:spcAft>
              <a:defRPr/>
            </a:pPr>
            <a:r>
              <a:rPr lang="de-DE"/>
              <a:t>Boden pH-Wert</a:t>
            </a:r>
            <a:endParaRPr/>
          </a:p>
          <a:p>
            <a:pPr marL="342900" indent="-342900">
              <a:spcBef>
                <a:spcPts val="300"/>
              </a:spcBef>
              <a:spcAft>
                <a:spcPts val="1800"/>
              </a:spcAft>
              <a:defRPr/>
            </a:pPr>
            <a:r>
              <a:rPr lang="de-DE"/>
              <a:t>Tierhaltung</a:t>
            </a:r>
          </a:p>
        </p:txBody>
      </p:sp>
      <p:sp>
        <p:nvSpPr>
          <p:cNvPr id="6" name="Textfeld 3"/>
          <p:cNvSpPr txBox="1"/>
          <p:nvPr/>
        </p:nvSpPr>
        <p:spPr bwMode="auto">
          <a:xfrm>
            <a:off x="7315200" y="2831175"/>
            <a:ext cx="3680460" cy="1383029"/>
          </a:xfrm>
          <a:prstGeom prst="rect">
            <a:avLst/>
          </a:prstGeom>
          <a:noFill/>
        </p:spPr>
        <p:txBody>
          <a:bodyPr wrap="square" rtlCol="0">
            <a:noAutofit/>
          </a:bodyPr>
          <a:lstStyle/>
          <a:p>
            <a:pPr algn="ctr">
              <a:defRPr/>
            </a:pPr>
            <a:r>
              <a:rPr lang="de-DE" sz="2400" dirty="0">
                <a:solidFill>
                  <a:schemeClr val="tx2"/>
                </a:solidFill>
              </a:rPr>
              <a:t>95 % der NH</a:t>
            </a:r>
            <a:r>
              <a:rPr lang="de-DE" sz="2400" baseline="-25000" dirty="0">
                <a:solidFill>
                  <a:schemeClr val="tx2"/>
                </a:solidFill>
              </a:rPr>
              <a:t>3</a:t>
            </a:r>
            <a:r>
              <a:rPr lang="de-DE" sz="2400" dirty="0">
                <a:solidFill>
                  <a:schemeClr val="tx2"/>
                </a:solidFill>
              </a:rPr>
              <a:t>-Emissionen in Deutschland stammen aus der Landwirtschaft!</a:t>
            </a:r>
            <a:endParaRPr dirty="0"/>
          </a:p>
        </p:txBody>
      </p:sp>
      <p:sp>
        <p:nvSpPr>
          <p:cNvPr id="7" name="Rechteck 4"/>
          <p:cNvSpPr/>
          <p:nvPr/>
        </p:nvSpPr>
        <p:spPr bwMode="auto">
          <a:xfrm>
            <a:off x="7752184" y="1916833"/>
            <a:ext cx="72768" cy="288147"/>
          </a:xfrm>
          <a:prstGeom prst="rect">
            <a:avLst/>
          </a:prstGeom>
          <a:noFill/>
          <a:ln w="9525" cap="flat" cmpd="sng" algn="ctr">
            <a:noFill/>
            <a:prstDash val="solid"/>
            <a:round/>
            <a:headEnd type="none" w="med" len="med"/>
            <a:tailEnd type="none" w="med" len="med"/>
          </a:ln>
          <a:effectLst/>
        </p:spPr>
        <p:txBody>
          <a:bodyPr vert="horz" wrap="none" lIns="36000" tIns="36000" rIns="36000" bIns="36000" numCol="1" rtlCol="0" anchor="t" anchorCtr="0" compatLnSpc="1">
            <a:prstTxWarp prst="textNoShape">
              <a:avLst/>
            </a:prstTxWarp>
            <a:spAutoFit/>
          </a:bodyPr>
          <a:lstStyle/>
          <a:p>
            <a:pPr>
              <a:spcBef>
                <a:spcPts val="0"/>
              </a:spcBef>
              <a:spcAft>
                <a:spcPts val="0"/>
              </a:spcAft>
              <a:defRPr/>
            </a:pPr>
            <a:endParaRPr lang="de-DE" sz="1400">
              <a:latin typeface="Arial"/>
            </a:endParaRPr>
          </a:p>
        </p:txBody>
      </p:sp>
      <p:sp>
        <p:nvSpPr>
          <p:cNvPr id="8" name="Rechteck 5"/>
          <p:cNvSpPr/>
          <p:nvPr/>
        </p:nvSpPr>
        <p:spPr bwMode="auto">
          <a:xfrm>
            <a:off x="7178039" y="2320290"/>
            <a:ext cx="3954780" cy="2285999"/>
          </a:xfrm>
          <a:prstGeom prst="rect">
            <a:avLst/>
          </a:prstGeom>
          <a:noFill/>
          <a:ln w="19050">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36000" tIns="36000" rIns="36000" bIns="36000" numCol="1" rtlCol="0" anchor="t" anchorCtr="0" compatLnSpc="1">
            <a:prstTxWarp prst="textNoShape">
              <a:avLst/>
            </a:prstTxWarp>
            <a:noAutofit/>
          </a:bodyPr>
          <a:lstStyle/>
          <a:p>
            <a:pPr>
              <a:spcBef>
                <a:spcPts val="0"/>
              </a:spcBef>
              <a:spcAft>
                <a:spcPts val="0"/>
              </a:spcAft>
              <a:defRPr/>
            </a:pPr>
            <a:endParaRPr lang="de-DE" sz="1400">
              <a:solidFill>
                <a:schemeClr val="tx1"/>
              </a:solidFill>
              <a:latin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5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Rechteck 3"/>
          <p:cNvSpPr/>
          <p:nvPr/>
        </p:nvSpPr>
        <p:spPr bwMode="auto">
          <a:xfrm rot="20014521">
            <a:off x="1014847" y="1711905"/>
            <a:ext cx="5220063" cy="883955"/>
          </a:xfrm>
          <a:prstGeom prst="rect">
            <a:avLst/>
          </a:prstGeom>
        </p:spPr>
        <p:txBody>
          <a:bodyPr wrap="square">
            <a:spAutoFit/>
          </a:bodyPr>
          <a:lstStyle/>
          <a:p>
            <a:pPr>
              <a:defRPr/>
            </a:pPr>
            <a:r>
              <a:rPr lang="de-DE" sz="2600">
                <a:latin typeface="Bodoni MT"/>
              </a:rPr>
              <a:t>Geruchsbelästigung durch Gülle:</a:t>
            </a:r>
            <a:endParaRPr sz="1600"/>
          </a:p>
          <a:p>
            <a:pPr>
              <a:defRPr/>
            </a:pPr>
            <a:r>
              <a:rPr lang="de-DE" sz="2600">
                <a:latin typeface="Bodoni MT"/>
              </a:rPr>
              <a:t>Wenn es zum Himmel stinkt</a:t>
            </a:r>
            <a:endParaRPr sz="1600"/>
          </a:p>
        </p:txBody>
      </p:sp>
      <p:sp>
        <p:nvSpPr>
          <p:cNvPr id="5" name="Rechteck 4"/>
          <p:cNvSpPr/>
          <p:nvPr/>
        </p:nvSpPr>
        <p:spPr bwMode="auto">
          <a:xfrm rot="551357">
            <a:off x="3304371" y="4078082"/>
            <a:ext cx="7339082" cy="762035"/>
          </a:xfrm>
          <a:prstGeom prst="rect">
            <a:avLst/>
          </a:prstGeom>
        </p:spPr>
        <p:txBody>
          <a:bodyPr wrap="square">
            <a:spAutoFit/>
          </a:bodyPr>
          <a:lstStyle/>
          <a:p>
            <a:pPr>
              <a:defRPr/>
            </a:pPr>
            <a:r>
              <a:rPr lang="de-DE" sz="2200" b="1">
                <a:solidFill>
                  <a:srgbClr val="0A1C24"/>
                </a:solidFill>
                <a:latin typeface="Lucida Fax"/>
              </a:rPr>
              <a:t>N-Strategie in der Diskussion – </a:t>
            </a:r>
            <a:endParaRPr sz="2000"/>
          </a:p>
          <a:p>
            <a:pPr>
              <a:defRPr/>
            </a:pPr>
            <a:r>
              <a:rPr lang="de-DE" sz="2200" b="1">
                <a:solidFill>
                  <a:srgbClr val="0A1C24"/>
                </a:solidFill>
                <a:latin typeface="Lucida Fax"/>
              </a:rPr>
              <a:t>Kommen wir mit einer Stickstoff-Gabe aus?</a:t>
            </a:r>
            <a:endParaRPr lang="de-DE" sz="2200" b="1" i="0">
              <a:solidFill>
                <a:srgbClr val="0A1C24"/>
              </a:solidFill>
              <a:latin typeface="Lucida Fax"/>
            </a:endParaRPr>
          </a:p>
        </p:txBody>
      </p:sp>
      <p:sp>
        <p:nvSpPr>
          <p:cNvPr id="6" name="Rechteck 5"/>
          <p:cNvSpPr/>
          <p:nvPr/>
        </p:nvSpPr>
        <p:spPr bwMode="auto">
          <a:xfrm>
            <a:off x="6568713" y="2049073"/>
            <a:ext cx="4272676" cy="1200329"/>
          </a:xfrm>
          <a:prstGeom prst="rect">
            <a:avLst/>
          </a:prstGeom>
        </p:spPr>
        <p:txBody>
          <a:bodyPr wrap="square">
            <a:spAutoFit/>
          </a:bodyPr>
          <a:lstStyle/>
          <a:p>
            <a:pPr>
              <a:defRPr/>
            </a:pPr>
            <a:r>
              <a:rPr lang="de-DE" sz="2400" b="1">
                <a:solidFill>
                  <a:srgbClr val="5F6368"/>
                </a:solidFill>
                <a:latin typeface="Lucida Fax"/>
              </a:rPr>
              <a:t>Nitrat</a:t>
            </a:r>
            <a:r>
              <a:rPr lang="de-DE" sz="2400">
                <a:solidFill>
                  <a:srgbClr val="4D5156"/>
                </a:solidFill>
                <a:latin typeface="Lucida Fax"/>
              </a:rPr>
              <a:t> im </a:t>
            </a:r>
            <a:r>
              <a:rPr lang="de-DE" sz="2400" b="1">
                <a:solidFill>
                  <a:srgbClr val="5F6368"/>
                </a:solidFill>
                <a:latin typeface="Lucida Fax"/>
              </a:rPr>
              <a:t>Grundwasser</a:t>
            </a:r>
            <a:r>
              <a:rPr lang="de-DE" sz="2400">
                <a:solidFill>
                  <a:srgbClr val="4D5156"/>
                </a:solidFill>
                <a:latin typeface="Lucida Fax"/>
              </a:rPr>
              <a:t>: </a:t>
            </a:r>
          </a:p>
          <a:p>
            <a:pPr>
              <a:defRPr/>
            </a:pPr>
            <a:r>
              <a:rPr lang="de-DE" sz="2400">
                <a:solidFill>
                  <a:srgbClr val="4D5156"/>
                </a:solidFill>
                <a:latin typeface="Lucida Fax"/>
              </a:rPr>
              <a:t>EU mahnt Deutschland wegen </a:t>
            </a:r>
            <a:r>
              <a:rPr lang="de-DE" sz="2400" b="1">
                <a:solidFill>
                  <a:srgbClr val="5F6368"/>
                </a:solidFill>
                <a:latin typeface="Lucida Fax"/>
              </a:rPr>
              <a:t>Nitratbelastung</a:t>
            </a:r>
            <a:endParaRPr lang="de-DE" sz="2400">
              <a:latin typeface="Lucida Fax"/>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normAutofit/>
          </a:bodyPr>
          <a:lstStyle/>
          <a:p>
            <a:pPr>
              <a:defRPr/>
            </a:pPr>
            <a:r>
              <a:rPr lang="de-DE"/>
              <a:t>Einflussfaktoren auf die Freisetzung von N</a:t>
            </a:r>
            <a:r>
              <a:rPr lang="de-DE" baseline="-25000"/>
              <a:t>2</a:t>
            </a:r>
            <a:r>
              <a:rPr lang="de-DE"/>
              <a:t>O</a:t>
            </a:r>
            <a:endParaRPr/>
          </a:p>
        </p:txBody>
      </p:sp>
      <p:sp>
        <p:nvSpPr>
          <p:cNvPr id="5" name="Inhaltsplatzhalter 2"/>
          <p:cNvSpPr>
            <a:spLocks noGrp="1"/>
          </p:cNvSpPr>
          <p:nvPr>
            <p:ph idx="1"/>
          </p:nvPr>
        </p:nvSpPr>
        <p:spPr bwMode="auto">
          <a:xfrm>
            <a:off x="914400" y="1290638"/>
            <a:ext cx="9110018" cy="5394642"/>
          </a:xfrm>
        </p:spPr>
        <p:txBody>
          <a:bodyPr/>
          <a:lstStyle/>
          <a:p>
            <a:pPr marL="0" indent="0">
              <a:spcAft>
                <a:spcPts val="600"/>
              </a:spcAft>
              <a:buNone/>
              <a:defRPr/>
            </a:pPr>
            <a:r>
              <a:rPr lang="de-DE" b="1"/>
              <a:t>Indirekte Freisetzung von N</a:t>
            </a:r>
            <a:r>
              <a:rPr lang="de-DE" b="1" baseline="-25000"/>
              <a:t>2</a:t>
            </a:r>
            <a:r>
              <a:rPr lang="de-DE" b="1"/>
              <a:t>O über:</a:t>
            </a:r>
            <a:endParaRPr/>
          </a:p>
          <a:p>
            <a:pPr marL="0" indent="0">
              <a:spcAft>
                <a:spcPts val="600"/>
              </a:spcAft>
              <a:buNone/>
              <a:defRPr/>
            </a:pPr>
            <a:r>
              <a:rPr lang="de-DE" u="sng"/>
              <a:t>Nitratauswaschung:</a:t>
            </a:r>
            <a:endParaRPr/>
          </a:p>
          <a:p>
            <a:pPr marL="342900" indent="-342900">
              <a:spcBef>
                <a:spcPts val="300"/>
              </a:spcBef>
              <a:spcAft>
                <a:spcPts val="300"/>
              </a:spcAft>
              <a:defRPr/>
            </a:pPr>
            <a:r>
              <a:rPr lang="de-DE"/>
              <a:t>nicht angepasste N-Düngung</a:t>
            </a:r>
            <a:endParaRPr/>
          </a:p>
          <a:p>
            <a:pPr marL="342900" indent="-342900">
              <a:spcBef>
                <a:spcPts val="300"/>
              </a:spcBef>
              <a:spcAft>
                <a:spcPts val="300"/>
              </a:spcAft>
              <a:defRPr/>
            </a:pPr>
            <a:r>
              <a:rPr lang="de-DE"/>
              <a:t>N-Überhänge nach Ernte</a:t>
            </a:r>
            <a:endParaRPr/>
          </a:p>
          <a:p>
            <a:pPr marL="342900" indent="-342900">
              <a:spcBef>
                <a:spcPts val="300"/>
              </a:spcBef>
              <a:spcAft>
                <a:spcPts val="300"/>
              </a:spcAft>
              <a:defRPr/>
            </a:pPr>
            <a:r>
              <a:rPr lang="de-DE"/>
              <a:t>keine Bodenbedeckung über Winter</a:t>
            </a:r>
            <a:endParaRPr/>
          </a:p>
          <a:p>
            <a:pPr marL="342900" indent="-342900">
              <a:spcAft>
                <a:spcPts val="600"/>
              </a:spcAft>
              <a:defRPr/>
            </a:pPr>
            <a:endParaRPr lang="de-DE" u="sng"/>
          </a:p>
          <a:p>
            <a:pPr>
              <a:defRPr/>
            </a:pPr>
            <a:endParaRPr lang="de-DE"/>
          </a:p>
        </p:txBody>
      </p:sp>
      <p:sp>
        <p:nvSpPr>
          <p:cNvPr id="6" name="Rechteck 4"/>
          <p:cNvSpPr/>
          <p:nvPr/>
        </p:nvSpPr>
        <p:spPr bwMode="auto">
          <a:xfrm>
            <a:off x="7752184" y="1916833"/>
            <a:ext cx="72768" cy="288147"/>
          </a:xfrm>
          <a:prstGeom prst="rect">
            <a:avLst/>
          </a:prstGeom>
          <a:noFill/>
          <a:ln w="9525" cap="flat" cmpd="sng" algn="ctr">
            <a:noFill/>
            <a:prstDash val="solid"/>
            <a:round/>
            <a:headEnd type="none" w="med" len="med"/>
            <a:tailEnd type="none" w="med" len="med"/>
          </a:ln>
          <a:effectLst/>
        </p:spPr>
        <p:txBody>
          <a:bodyPr vert="horz" wrap="none" lIns="36000" tIns="36000" rIns="36000" bIns="36000" numCol="1" rtlCol="0" anchor="t" anchorCtr="0" compatLnSpc="1">
            <a:prstTxWarp prst="textNoShape">
              <a:avLst/>
            </a:prstTxWarp>
            <a:spAutoFit/>
          </a:bodyPr>
          <a:lstStyle/>
          <a:p>
            <a:pPr>
              <a:spcBef>
                <a:spcPts val="0"/>
              </a:spcBef>
              <a:spcAft>
                <a:spcPts val="0"/>
              </a:spcAft>
              <a:defRPr/>
            </a:pPr>
            <a:endParaRPr lang="de-DE" sz="1400">
              <a:latin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normAutofit/>
          </a:bodyPr>
          <a:lstStyle/>
          <a:p>
            <a:pPr>
              <a:defRPr/>
            </a:pPr>
            <a:r>
              <a:rPr lang="de-DE"/>
              <a:t>Ammoniak (NH</a:t>
            </a:r>
            <a:r>
              <a:rPr lang="de-DE" baseline="-25000"/>
              <a:t>3</a:t>
            </a:r>
            <a:r>
              <a:rPr lang="de-DE"/>
              <a:t>)</a:t>
            </a:r>
          </a:p>
        </p:txBody>
      </p:sp>
      <p:sp>
        <p:nvSpPr>
          <p:cNvPr id="5" name="Rechteck 4"/>
          <p:cNvSpPr/>
          <p:nvPr/>
        </p:nvSpPr>
        <p:spPr bwMode="auto">
          <a:xfrm rot="694063">
            <a:off x="7043856" y="1096164"/>
            <a:ext cx="4612153" cy="1015663"/>
          </a:xfrm>
          <a:prstGeom prst="rect">
            <a:avLst/>
          </a:prstGeom>
        </p:spPr>
        <p:txBody>
          <a:bodyPr wrap="square">
            <a:spAutoFit/>
          </a:bodyPr>
          <a:lstStyle/>
          <a:p>
            <a:pPr>
              <a:defRPr/>
            </a:pPr>
            <a:r>
              <a:rPr lang="de-DE" sz="2000">
                <a:latin typeface="Perpetua Titling MT"/>
              </a:rPr>
              <a:t>Manchem Anwohner stinkt es: </a:t>
            </a:r>
          </a:p>
          <a:p>
            <a:pPr>
              <a:defRPr/>
            </a:pPr>
            <a:r>
              <a:rPr lang="de-DE" sz="2000">
                <a:latin typeface="Perpetua Titling MT"/>
              </a:rPr>
              <a:t>Gülle ist und bleibt ein Reizthema</a:t>
            </a:r>
            <a:endParaRPr/>
          </a:p>
        </p:txBody>
      </p:sp>
      <p:sp>
        <p:nvSpPr>
          <p:cNvPr id="6" name="Rechteck 5"/>
          <p:cNvSpPr/>
          <p:nvPr/>
        </p:nvSpPr>
        <p:spPr bwMode="auto">
          <a:xfrm rot="20014521">
            <a:off x="707148" y="1884661"/>
            <a:ext cx="3820047" cy="640115"/>
          </a:xfrm>
          <a:prstGeom prst="rect">
            <a:avLst/>
          </a:prstGeom>
        </p:spPr>
        <p:txBody>
          <a:bodyPr wrap="square">
            <a:spAutoFit/>
          </a:bodyPr>
          <a:lstStyle/>
          <a:p>
            <a:pPr>
              <a:defRPr/>
            </a:pPr>
            <a:r>
              <a:rPr lang="de-DE" sz="1800">
                <a:latin typeface="Bodoni MT"/>
              </a:rPr>
              <a:t>Geruchsbelästigung durch Gülle:</a:t>
            </a:r>
            <a:endParaRPr sz="1600"/>
          </a:p>
          <a:p>
            <a:pPr>
              <a:defRPr/>
            </a:pPr>
            <a:r>
              <a:rPr lang="de-DE" sz="1800">
                <a:latin typeface="Bodoni MT"/>
              </a:rPr>
              <a:t>Wenn es zum Himmel stinkt</a:t>
            </a:r>
            <a:endParaRPr sz="1600"/>
          </a:p>
        </p:txBody>
      </p:sp>
      <p:pic>
        <p:nvPicPr>
          <p:cNvPr id="7" name="Grafik 6"/>
          <p:cNvPicPr>
            <a:picLocks noChangeAspect="1"/>
          </p:cNvPicPr>
          <p:nvPr/>
        </p:nvPicPr>
        <p:blipFill>
          <a:blip r:embed="rId3"/>
          <a:srcRect l="16851" t="46241" r="38956" b="13784"/>
          <a:stretch/>
        </p:blipFill>
        <p:spPr bwMode="auto">
          <a:xfrm>
            <a:off x="3628165" y="2204720"/>
            <a:ext cx="5896819" cy="3555999"/>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a:t>Ammoniak als indirektes Treibhausgas</a:t>
            </a:r>
          </a:p>
        </p:txBody>
      </p:sp>
      <p:sp>
        <p:nvSpPr>
          <p:cNvPr id="5" name="Inhaltsplatzhalter 2"/>
          <p:cNvSpPr>
            <a:spLocks noGrp="1"/>
          </p:cNvSpPr>
          <p:nvPr>
            <p:ph idx="1"/>
          </p:nvPr>
        </p:nvSpPr>
        <p:spPr bwMode="auto">
          <a:xfrm>
            <a:off x="838200" y="1463040"/>
            <a:ext cx="4610100" cy="4713923"/>
          </a:xfrm>
        </p:spPr>
        <p:txBody>
          <a:bodyPr/>
          <a:lstStyle/>
          <a:p>
            <a:pPr marL="0" indent="0">
              <a:buNone/>
              <a:defRPr/>
            </a:pPr>
            <a:r>
              <a:rPr lang="de-DE" sz="2400" u="sng"/>
              <a:t>Quellen in der Landwirtschaft:</a:t>
            </a:r>
            <a:endParaRPr/>
          </a:p>
          <a:p>
            <a:pPr>
              <a:spcAft>
                <a:spcPts val="600"/>
              </a:spcAft>
              <a:defRPr/>
            </a:pPr>
            <a:r>
              <a:rPr lang="de-DE" sz="2400"/>
              <a:t>Lagerung und Ausbringung von Wirtschaftsdüngern, Stallmist und Gülle </a:t>
            </a:r>
            <a:endParaRPr/>
          </a:p>
          <a:p>
            <a:pPr>
              <a:spcAft>
                <a:spcPts val="600"/>
              </a:spcAft>
              <a:defRPr/>
            </a:pPr>
            <a:r>
              <a:rPr lang="de-DE" sz="2400"/>
              <a:t>Ausbringung von mineralischen N-Düngemitteln </a:t>
            </a:r>
            <a:endParaRPr/>
          </a:p>
          <a:p>
            <a:pPr>
              <a:spcAft>
                <a:spcPts val="600"/>
              </a:spcAft>
              <a:defRPr/>
            </a:pPr>
            <a:r>
              <a:rPr lang="de-DE" sz="2400"/>
              <a:t>Ausbringung von Gärresten aus der Biogaserzeugung </a:t>
            </a:r>
            <a:endParaRPr/>
          </a:p>
          <a:p>
            <a:pPr>
              <a:spcAft>
                <a:spcPts val="600"/>
              </a:spcAft>
              <a:defRPr/>
            </a:pPr>
            <a:r>
              <a:rPr lang="de-DE" sz="2400"/>
              <a:t>in geringerem Ausmaß die Ausscheidungen von Weidetieren</a:t>
            </a:r>
          </a:p>
        </p:txBody>
      </p:sp>
      <p:pic>
        <p:nvPicPr>
          <p:cNvPr id="6" name="Grafik 3"/>
          <p:cNvPicPr>
            <a:picLocks noChangeAspect="1"/>
          </p:cNvPicPr>
          <p:nvPr/>
        </p:nvPicPr>
        <p:blipFill>
          <a:blip r:embed="rId3"/>
          <a:stretch/>
        </p:blipFill>
        <p:spPr bwMode="auto">
          <a:xfrm>
            <a:off x="5732779" y="1463040"/>
            <a:ext cx="5905500" cy="4429125"/>
          </a:xfrm>
          <a:prstGeom prst="rect">
            <a:avLst/>
          </a:prstGeom>
          <a:ln>
            <a:solidFill>
              <a:schemeClr val="bg1">
                <a:lumMod val="85000"/>
              </a:schemeClr>
            </a:solidFill>
          </a:ln>
        </p:spPr>
      </p:pic>
      <p:sp>
        <p:nvSpPr>
          <p:cNvPr id="7" name="Textfeld 4"/>
          <p:cNvSpPr txBox="1"/>
          <p:nvPr/>
        </p:nvSpPr>
        <p:spPr bwMode="auto">
          <a:xfrm>
            <a:off x="10119958" y="5915353"/>
            <a:ext cx="1518322" cy="261610"/>
          </a:xfrm>
          <a:prstGeom prst="rect">
            <a:avLst/>
          </a:prstGeom>
          <a:noFill/>
        </p:spPr>
        <p:txBody>
          <a:bodyPr wrap="square" rtlCol="0">
            <a:spAutoFit/>
          </a:bodyPr>
          <a:lstStyle/>
          <a:p>
            <a:pPr>
              <a:defRPr/>
            </a:pPr>
            <a:r>
              <a:rPr lang="de-DE" sz="1100"/>
              <a:t>Quelle: Thünen-Institut</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a:xfrm>
            <a:off x="1193800" y="1700808"/>
            <a:ext cx="10515600" cy="918528"/>
          </a:xfrm>
        </p:spPr>
        <p:txBody>
          <a:bodyPr>
            <a:normAutofit/>
          </a:bodyPr>
          <a:lstStyle/>
          <a:p>
            <a:pPr>
              <a:defRPr/>
            </a:pPr>
            <a:r>
              <a:rPr lang="de-DE" sz="4000" dirty="0"/>
              <a:t>Wie lassen sich die N</a:t>
            </a:r>
            <a:r>
              <a:rPr lang="de-DE" sz="4000" baseline="-25000" dirty="0"/>
              <a:t>2</a:t>
            </a:r>
            <a:r>
              <a:rPr lang="de-DE" sz="4000" dirty="0"/>
              <a:t>O-Emissionen reduzieren?</a:t>
            </a:r>
          </a:p>
        </p:txBody>
      </p:sp>
      <p:pic>
        <p:nvPicPr>
          <p:cNvPr id="3" name="Grafik 2">
            <a:extLst>
              <a:ext uri="{FF2B5EF4-FFF2-40B4-BE49-F238E27FC236}">
                <a16:creationId xmlns:a16="http://schemas.microsoft.com/office/drawing/2014/main" id="{6222714F-9A91-498B-AFF6-7E55DF630DA4}"/>
              </a:ext>
            </a:extLst>
          </p:cNvPr>
          <p:cNvPicPr>
            <a:picLocks noChangeAspect="1"/>
          </p:cNvPicPr>
          <p:nvPr/>
        </p:nvPicPr>
        <p:blipFill>
          <a:blip r:embed="rId3"/>
          <a:stretch>
            <a:fillRect/>
          </a:stretch>
        </p:blipFill>
        <p:spPr bwMode="auto">
          <a:xfrm>
            <a:off x="4455231" y="3140968"/>
            <a:ext cx="2609825" cy="2609825"/>
          </a:xfrm>
          <a:prstGeom prst="rect">
            <a:avLst/>
          </a:prstGeom>
        </p:spPr>
      </p:pic>
      <p:sp>
        <p:nvSpPr>
          <p:cNvPr id="5" name="Rechteck 4">
            <a:extLst>
              <a:ext uri="{FF2B5EF4-FFF2-40B4-BE49-F238E27FC236}">
                <a16:creationId xmlns:a16="http://schemas.microsoft.com/office/drawing/2014/main" id="{FC91DEC8-CFCF-4E35-9C79-F82F4823894E}"/>
              </a:ext>
            </a:extLst>
          </p:cNvPr>
          <p:cNvSpPr/>
          <p:nvPr/>
        </p:nvSpPr>
        <p:spPr bwMode="auto">
          <a:xfrm>
            <a:off x="6480223" y="5229200"/>
            <a:ext cx="623889" cy="261610"/>
          </a:xfrm>
          <a:prstGeom prst="rect">
            <a:avLst/>
          </a:prstGeom>
        </p:spPr>
        <p:txBody>
          <a:bodyPr wrap="none">
            <a:spAutoFit/>
          </a:bodyPr>
          <a:lstStyle/>
          <a:p>
            <a:pPr>
              <a:defRPr/>
            </a:pPr>
            <a:r>
              <a:rPr lang="de-DE" sz="1100" dirty="0" err="1"/>
              <a:t>pixabay</a:t>
            </a:r>
            <a:endParaRPr lang="de-DE" sz="1100"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normAutofit fontScale="90000"/>
          </a:bodyPr>
          <a:lstStyle/>
          <a:p>
            <a:pPr>
              <a:defRPr/>
            </a:pPr>
            <a:r>
              <a:rPr lang="de-DE"/>
              <a:t>Arbeitsauftrag A1: N-Düngung in Zeiten des Klimawandels </a:t>
            </a:r>
          </a:p>
        </p:txBody>
      </p:sp>
      <p:sp>
        <p:nvSpPr>
          <p:cNvPr id="5" name="Inhaltsplatzhalter 2"/>
          <p:cNvSpPr>
            <a:spLocks noGrp="1"/>
          </p:cNvSpPr>
          <p:nvPr>
            <p:ph idx="1"/>
          </p:nvPr>
        </p:nvSpPr>
        <p:spPr bwMode="auto"/>
        <p:txBody>
          <a:bodyPr/>
          <a:lstStyle/>
          <a:p>
            <a:pPr marL="0" indent="0">
              <a:buNone/>
              <a:defRPr/>
            </a:pPr>
            <a:r>
              <a:rPr lang="de-DE" b="1"/>
              <a:t>Aufgabe 1: </a:t>
            </a:r>
            <a:br>
              <a:rPr lang="de-DE"/>
            </a:br>
            <a:endParaRPr lang="de-DE"/>
          </a:p>
          <a:p>
            <a:pPr>
              <a:defRPr/>
            </a:pPr>
            <a:r>
              <a:rPr lang="de-DE"/>
              <a:t>Benennen Sie Maßnahmen, die die Freisetzung von Lachgas (N</a:t>
            </a:r>
            <a:r>
              <a:rPr lang="de-DE" baseline="-25000"/>
              <a:t>2</a:t>
            </a:r>
            <a:r>
              <a:rPr lang="de-DE"/>
              <a:t>O) reduzieren können</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normAutofit fontScale="90000"/>
          </a:bodyPr>
          <a:lstStyle/>
          <a:p>
            <a:pPr>
              <a:defRPr/>
            </a:pPr>
            <a:r>
              <a:rPr lang="de-DE"/>
              <a:t>Arbeitsauftrag A1: N-Düngung in Zeiten des Klimawandels </a:t>
            </a:r>
            <a:endParaRPr/>
          </a:p>
        </p:txBody>
      </p:sp>
      <p:graphicFrame>
        <p:nvGraphicFramePr>
          <p:cNvPr id="5" name="Tabelle 3"/>
          <p:cNvGraphicFramePr>
            <a:graphicFrameLocks noGrp="1"/>
          </p:cNvGraphicFramePr>
          <p:nvPr/>
        </p:nvGraphicFramePr>
        <p:xfrm>
          <a:off x="1828929" y="2447156"/>
          <a:ext cx="7720003" cy="2251800"/>
        </p:xfrm>
        <a:graphic>
          <a:graphicData uri="http://schemas.openxmlformats.org/drawingml/2006/table">
            <a:tbl>
              <a:tblPr firstRow="1" firstCol="1" bandRow="1">
                <a:tableStyleId>{82B14CFD-FE5B-F19B-2895-6EFE70D01626}</a:tableStyleId>
              </a:tblPr>
              <a:tblGrid>
                <a:gridCol w="2572783">
                  <a:extLst>
                    <a:ext uri="{9D8B030D-6E8A-4147-A177-3AD203B41FA5}">
                      <a16:colId xmlns:a16="http://schemas.microsoft.com/office/drawing/2014/main" val="20000"/>
                    </a:ext>
                  </a:extLst>
                </a:gridCol>
                <a:gridCol w="2573610">
                  <a:extLst>
                    <a:ext uri="{9D8B030D-6E8A-4147-A177-3AD203B41FA5}">
                      <a16:colId xmlns:a16="http://schemas.microsoft.com/office/drawing/2014/main" val="20001"/>
                    </a:ext>
                  </a:extLst>
                </a:gridCol>
                <a:gridCol w="2573610">
                  <a:extLst>
                    <a:ext uri="{9D8B030D-6E8A-4147-A177-3AD203B41FA5}">
                      <a16:colId xmlns:a16="http://schemas.microsoft.com/office/drawing/2014/main" val="20002"/>
                    </a:ext>
                  </a:extLst>
                </a:gridCol>
              </a:tblGrid>
              <a:tr h="250200">
                <a:tc gridSpan="3">
                  <a:txBody>
                    <a:bodyPr/>
                    <a:lstStyle/>
                    <a:p>
                      <a:pPr algn="ctr">
                        <a:spcBef>
                          <a:spcPts val="600"/>
                        </a:spcBef>
                        <a:spcAft>
                          <a:spcPts val="1200"/>
                        </a:spcAft>
                        <a:defRPr/>
                      </a:pPr>
                      <a:r>
                        <a:rPr lang="de-DE" sz="1600"/>
                        <a:t>Freisetzung von N</a:t>
                      </a:r>
                      <a:r>
                        <a:rPr lang="de-DE" sz="1600" baseline="-25000"/>
                        <a:t>2</a:t>
                      </a:r>
                      <a:r>
                        <a:rPr lang="de-DE" sz="1600"/>
                        <a:t>O</a:t>
                      </a:r>
                      <a:endParaRPr lang="de-DE" sz="1100">
                        <a:latin typeface="Arial"/>
                        <a:ea typeface="Calibri"/>
                        <a:cs typeface="Times New Roman"/>
                      </a:endParaRPr>
                    </a:p>
                  </a:txBody>
                  <a:tcPr marL="83853" marR="83853" marT="0" marB="0"/>
                </a:tc>
                <a:tc hMerge="1">
                  <a:txBody>
                    <a:bodyPr/>
                    <a:lstStyle/>
                    <a:p>
                      <a:endParaRPr/>
                    </a:p>
                  </a:txBody>
                  <a:tcPr/>
                </a:tc>
                <a:tc hMerge="1">
                  <a:txBody>
                    <a:bodyPr/>
                    <a:lstStyle/>
                    <a:p>
                      <a:endParaRPr/>
                    </a:p>
                  </a:txBody>
                  <a:tcPr/>
                </a:tc>
                <a:extLst>
                  <a:ext uri="{0D108BD9-81ED-4DB2-BD59-A6C34878D82A}">
                    <a16:rowId xmlns:a16="http://schemas.microsoft.com/office/drawing/2014/main" val="10000"/>
                  </a:ext>
                </a:extLst>
              </a:tr>
              <a:tr h="250200">
                <a:tc>
                  <a:txBody>
                    <a:bodyPr/>
                    <a:lstStyle/>
                    <a:p>
                      <a:pPr algn="ctr">
                        <a:spcBef>
                          <a:spcPts val="600"/>
                        </a:spcBef>
                        <a:spcAft>
                          <a:spcPts val="1200"/>
                        </a:spcAft>
                        <a:defRPr/>
                      </a:pPr>
                      <a:r>
                        <a:rPr lang="de-DE" sz="1600"/>
                        <a:t>direkt</a:t>
                      </a:r>
                      <a:endParaRPr lang="de-DE" sz="1100">
                        <a:latin typeface="Arial"/>
                        <a:ea typeface="Calibri"/>
                        <a:cs typeface="Times New Roman"/>
                      </a:endParaRPr>
                    </a:p>
                  </a:txBody>
                  <a:tcPr marL="83853" marR="83853" marT="0" marB="0"/>
                </a:tc>
                <a:tc gridSpan="2">
                  <a:txBody>
                    <a:bodyPr/>
                    <a:lstStyle/>
                    <a:p>
                      <a:pPr algn="ctr">
                        <a:spcBef>
                          <a:spcPts val="600"/>
                        </a:spcBef>
                        <a:spcAft>
                          <a:spcPts val="1200"/>
                        </a:spcAft>
                        <a:defRPr/>
                      </a:pPr>
                      <a:r>
                        <a:rPr lang="de-DE" sz="1600" b="1"/>
                        <a:t>indirekt</a:t>
                      </a:r>
                      <a:endParaRPr lang="de-DE" sz="1100" b="1">
                        <a:latin typeface="Arial"/>
                        <a:ea typeface="Calibri"/>
                        <a:cs typeface="Times New Roman"/>
                      </a:endParaRPr>
                    </a:p>
                  </a:txBody>
                  <a:tcPr marL="83853" marR="83853" marT="0" marB="0">
                    <a:solidFill>
                      <a:schemeClr val="bg1">
                        <a:lumMod val="95000"/>
                      </a:schemeClr>
                    </a:solidFill>
                  </a:tcPr>
                </a:tc>
                <a:tc hMerge="1">
                  <a:txBody>
                    <a:bodyPr/>
                    <a:lstStyle/>
                    <a:p>
                      <a:endParaRPr/>
                    </a:p>
                  </a:txBody>
                  <a:tcPr/>
                </a:tc>
                <a:extLst>
                  <a:ext uri="{0D108BD9-81ED-4DB2-BD59-A6C34878D82A}">
                    <a16:rowId xmlns:a16="http://schemas.microsoft.com/office/drawing/2014/main" val="10001"/>
                  </a:ext>
                </a:extLst>
              </a:tr>
              <a:tr h="250200">
                <a:tc>
                  <a:txBody>
                    <a:bodyPr/>
                    <a:lstStyle/>
                    <a:p>
                      <a:pPr algn="ctr">
                        <a:spcBef>
                          <a:spcPts val="600"/>
                        </a:spcBef>
                        <a:spcAft>
                          <a:spcPts val="1200"/>
                        </a:spcAft>
                        <a:defRPr/>
                      </a:pPr>
                      <a:r>
                        <a:rPr lang="de-DE" sz="1600"/>
                        <a:t>durch Denitrifikation</a:t>
                      </a:r>
                      <a:endParaRPr lang="de-DE" sz="1100">
                        <a:latin typeface="Arial"/>
                        <a:ea typeface="Calibri"/>
                        <a:cs typeface="Times New Roman"/>
                      </a:endParaRPr>
                    </a:p>
                  </a:txBody>
                  <a:tcPr marL="83853" marR="83853" marT="0" marB="0"/>
                </a:tc>
                <a:tc>
                  <a:txBody>
                    <a:bodyPr/>
                    <a:lstStyle/>
                    <a:p>
                      <a:pPr algn="ctr">
                        <a:spcBef>
                          <a:spcPts val="600"/>
                        </a:spcBef>
                        <a:spcAft>
                          <a:spcPts val="1200"/>
                        </a:spcAft>
                        <a:defRPr/>
                      </a:pPr>
                      <a:r>
                        <a:rPr lang="de-DE" sz="1600" b="1"/>
                        <a:t>über Ammoniakverluste</a:t>
                      </a:r>
                      <a:endParaRPr lang="de-DE" sz="1100" b="1">
                        <a:latin typeface="Arial"/>
                        <a:ea typeface="Calibri"/>
                        <a:cs typeface="Times New Roman"/>
                      </a:endParaRPr>
                    </a:p>
                  </a:txBody>
                  <a:tcPr marL="83853" marR="83853" marT="0" marB="0">
                    <a:solidFill>
                      <a:schemeClr val="bg1">
                        <a:lumMod val="95000"/>
                      </a:schemeClr>
                    </a:solidFill>
                  </a:tcPr>
                </a:tc>
                <a:tc>
                  <a:txBody>
                    <a:bodyPr/>
                    <a:lstStyle/>
                    <a:p>
                      <a:pPr algn="ctr">
                        <a:spcBef>
                          <a:spcPts val="600"/>
                        </a:spcBef>
                        <a:spcAft>
                          <a:spcPts val="1200"/>
                        </a:spcAft>
                        <a:defRPr/>
                      </a:pPr>
                      <a:r>
                        <a:rPr lang="de-DE" sz="1600" b="1"/>
                        <a:t>über Nitratauswaschung</a:t>
                      </a:r>
                      <a:endParaRPr lang="de-DE" sz="1100" b="1">
                        <a:latin typeface="Arial"/>
                        <a:ea typeface="Calibri"/>
                        <a:cs typeface="Times New Roman"/>
                      </a:endParaRPr>
                    </a:p>
                  </a:txBody>
                  <a:tcPr marL="83853" marR="83853" marT="0" marB="0">
                    <a:solidFill>
                      <a:schemeClr val="bg1">
                        <a:lumMod val="95000"/>
                      </a:schemeClr>
                    </a:solidFill>
                  </a:tcPr>
                </a:tc>
                <a:extLst>
                  <a:ext uri="{0D108BD9-81ED-4DB2-BD59-A6C34878D82A}">
                    <a16:rowId xmlns:a16="http://schemas.microsoft.com/office/drawing/2014/main" val="10002"/>
                  </a:ext>
                </a:extLst>
              </a:tr>
              <a:tr h="250200">
                <a:tc gridSpan="3">
                  <a:txBody>
                    <a:bodyPr/>
                    <a:lstStyle/>
                    <a:p>
                      <a:pPr algn="ctr">
                        <a:spcBef>
                          <a:spcPts val="600"/>
                        </a:spcBef>
                        <a:spcAft>
                          <a:spcPts val="1200"/>
                        </a:spcAft>
                        <a:defRPr/>
                      </a:pPr>
                      <a:r>
                        <a:rPr lang="de-DE" sz="1600" b="1"/>
                        <a:t>Mögliche Maßnahmen:</a:t>
                      </a:r>
                      <a:endParaRPr lang="de-DE" sz="1100" b="1">
                        <a:latin typeface="Arial"/>
                        <a:ea typeface="Calibri"/>
                        <a:cs typeface="Times New Roman"/>
                      </a:endParaRPr>
                    </a:p>
                  </a:txBody>
                  <a:tcPr marL="83853" marR="83853" marT="0" marB="0">
                    <a:solidFill>
                      <a:schemeClr val="accent1">
                        <a:lumMod val="40000"/>
                        <a:lumOff val="60000"/>
                      </a:schemeClr>
                    </a:solidFill>
                  </a:tcPr>
                </a:tc>
                <a:tc hMerge="1">
                  <a:txBody>
                    <a:bodyPr/>
                    <a:lstStyle/>
                    <a:p>
                      <a:endParaRPr/>
                    </a:p>
                  </a:txBody>
                  <a:tcPr/>
                </a:tc>
                <a:tc hMerge="1">
                  <a:txBody>
                    <a:bodyPr/>
                    <a:lstStyle/>
                    <a:p>
                      <a:endParaRPr/>
                    </a:p>
                  </a:txBody>
                  <a:tcPr/>
                </a:tc>
                <a:extLst>
                  <a:ext uri="{0D108BD9-81ED-4DB2-BD59-A6C34878D82A}">
                    <a16:rowId xmlns:a16="http://schemas.microsoft.com/office/drawing/2014/main" val="10003"/>
                  </a:ext>
                </a:extLst>
              </a:tr>
              <a:tr h="250200">
                <a:tc>
                  <a:txBody>
                    <a:bodyPr/>
                    <a:lstStyle/>
                    <a:p>
                      <a:pPr algn="ctr">
                        <a:spcBef>
                          <a:spcPts val="600"/>
                        </a:spcBef>
                        <a:spcAft>
                          <a:spcPts val="1200"/>
                        </a:spcAft>
                        <a:defRPr/>
                      </a:pPr>
                      <a:r>
                        <a:rPr lang="de-DE" sz="1400"/>
                        <a:t> </a:t>
                      </a:r>
                      <a:endParaRPr lang="de-DE" sz="1400">
                        <a:latin typeface="Arial"/>
                        <a:ea typeface="Calibri"/>
                        <a:cs typeface="Times New Roman"/>
                      </a:endParaRPr>
                    </a:p>
                  </a:txBody>
                  <a:tcPr marL="83853" marR="83853" marT="0" marB="0"/>
                </a:tc>
                <a:tc>
                  <a:txBody>
                    <a:bodyPr/>
                    <a:lstStyle/>
                    <a:p>
                      <a:pPr algn="ctr">
                        <a:spcBef>
                          <a:spcPts val="600"/>
                        </a:spcBef>
                        <a:spcAft>
                          <a:spcPts val="1200"/>
                        </a:spcAft>
                        <a:defRPr/>
                      </a:pPr>
                      <a:r>
                        <a:rPr lang="de-DE" sz="1400"/>
                        <a:t> </a:t>
                      </a:r>
                      <a:endParaRPr lang="de-DE" sz="1400">
                        <a:latin typeface="Arial"/>
                        <a:ea typeface="Calibri"/>
                        <a:cs typeface="Times New Roman"/>
                      </a:endParaRPr>
                    </a:p>
                  </a:txBody>
                  <a:tcPr marL="83853" marR="83853" marT="0" marB="0">
                    <a:solidFill>
                      <a:schemeClr val="bg1">
                        <a:lumMod val="95000"/>
                      </a:schemeClr>
                    </a:solidFill>
                  </a:tcPr>
                </a:tc>
                <a:tc>
                  <a:txBody>
                    <a:bodyPr/>
                    <a:lstStyle/>
                    <a:p>
                      <a:pPr algn="ctr">
                        <a:spcBef>
                          <a:spcPts val="600"/>
                        </a:spcBef>
                        <a:spcAft>
                          <a:spcPts val="1200"/>
                        </a:spcAft>
                        <a:defRPr/>
                      </a:pPr>
                      <a:r>
                        <a:rPr lang="de-DE" sz="1400"/>
                        <a:t> </a:t>
                      </a:r>
                      <a:endParaRPr lang="de-DE" sz="1400">
                        <a:latin typeface="Arial"/>
                        <a:ea typeface="Calibri"/>
                        <a:cs typeface="Times New Roman"/>
                      </a:endParaRPr>
                    </a:p>
                  </a:txBody>
                  <a:tcPr marL="83853" marR="83853" marT="0" marB="0">
                    <a:solidFill>
                      <a:schemeClr val="bg1">
                        <a:lumMod val="95000"/>
                      </a:schemeClr>
                    </a:solidFill>
                  </a:tcPr>
                </a:tc>
                <a:extLst>
                  <a:ext uri="{0D108BD9-81ED-4DB2-BD59-A6C34878D82A}">
                    <a16:rowId xmlns:a16="http://schemas.microsoft.com/office/drawing/2014/main" val="10004"/>
                  </a:ext>
                </a:extLst>
              </a:tr>
              <a:tr h="250200">
                <a:tc>
                  <a:txBody>
                    <a:bodyPr/>
                    <a:lstStyle/>
                    <a:p>
                      <a:pPr algn="ctr">
                        <a:spcBef>
                          <a:spcPts val="600"/>
                        </a:spcBef>
                        <a:spcAft>
                          <a:spcPts val="1200"/>
                        </a:spcAft>
                        <a:defRPr/>
                      </a:pPr>
                      <a:r>
                        <a:rPr lang="de-DE" sz="1400"/>
                        <a:t> </a:t>
                      </a:r>
                      <a:endParaRPr lang="de-DE" sz="1400">
                        <a:latin typeface="Arial"/>
                        <a:ea typeface="Calibri"/>
                        <a:cs typeface="Times New Roman"/>
                      </a:endParaRPr>
                    </a:p>
                  </a:txBody>
                  <a:tcPr marL="83853" marR="83853" marT="0" marB="0"/>
                </a:tc>
                <a:tc>
                  <a:txBody>
                    <a:bodyPr/>
                    <a:lstStyle/>
                    <a:p>
                      <a:pPr algn="ctr">
                        <a:spcBef>
                          <a:spcPts val="600"/>
                        </a:spcBef>
                        <a:spcAft>
                          <a:spcPts val="1200"/>
                        </a:spcAft>
                        <a:defRPr/>
                      </a:pPr>
                      <a:r>
                        <a:rPr lang="de-DE" sz="1400"/>
                        <a:t> </a:t>
                      </a:r>
                      <a:endParaRPr lang="de-DE" sz="1400">
                        <a:latin typeface="Arial"/>
                        <a:ea typeface="Calibri"/>
                        <a:cs typeface="Times New Roman"/>
                      </a:endParaRPr>
                    </a:p>
                  </a:txBody>
                  <a:tcPr marL="83853" marR="83853" marT="0" marB="0">
                    <a:solidFill>
                      <a:schemeClr val="bg1">
                        <a:lumMod val="95000"/>
                      </a:schemeClr>
                    </a:solidFill>
                  </a:tcPr>
                </a:tc>
                <a:tc>
                  <a:txBody>
                    <a:bodyPr/>
                    <a:lstStyle/>
                    <a:p>
                      <a:pPr algn="ctr">
                        <a:spcBef>
                          <a:spcPts val="600"/>
                        </a:spcBef>
                        <a:spcAft>
                          <a:spcPts val="1200"/>
                        </a:spcAft>
                        <a:defRPr/>
                      </a:pPr>
                      <a:r>
                        <a:rPr lang="de-DE" sz="1400"/>
                        <a:t> </a:t>
                      </a:r>
                      <a:endParaRPr lang="de-DE" sz="1400">
                        <a:latin typeface="Arial"/>
                        <a:ea typeface="Calibri"/>
                        <a:cs typeface="Times New Roman"/>
                      </a:endParaRPr>
                    </a:p>
                  </a:txBody>
                  <a:tcPr marL="83853" marR="83853" marT="0" marB="0">
                    <a:solidFill>
                      <a:schemeClr val="bg1">
                        <a:lumMod val="95000"/>
                      </a:schemeClr>
                    </a:solidFill>
                  </a:tcPr>
                </a:tc>
                <a:extLst>
                  <a:ext uri="{0D108BD9-81ED-4DB2-BD59-A6C34878D82A}">
                    <a16:rowId xmlns:a16="http://schemas.microsoft.com/office/drawing/2014/main" val="10005"/>
                  </a:ext>
                </a:extLst>
              </a:tr>
              <a:tr h="250200">
                <a:tc>
                  <a:txBody>
                    <a:bodyPr/>
                    <a:lstStyle/>
                    <a:p>
                      <a:pPr algn="ctr">
                        <a:spcBef>
                          <a:spcPts val="600"/>
                        </a:spcBef>
                        <a:spcAft>
                          <a:spcPts val="1200"/>
                        </a:spcAft>
                        <a:defRPr/>
                      </a:pPr>
                      <a:endParaRPr lang="de-DE" sz="1400">
                        <a:latin typeface="Arial"/>
                        <a:ea typeface="Calibri"/>
                        <a:cs typeface="Times New Roman"/>
                      </a:endParaRPr>
                    </a:p>
                  </a:txBody>
                  <a:tcPr marL="83853" marR="83853" marT="0" marB="0"/>
                </a:tc>
                <a:tc>
                  <a:txBody>
                    <a:bodyPr/>
                    <a:lstStyle/>
                    <a:p>
                      <a:pPr algn="ctr">
                        <a:spcBef>
                          <a:spcPts val="600"/>
                        </a:spcBef>
                        <a:spcAft>
                          <a:spcPts val="1200"/>
                        </a:spcAft>
                        <a:defRPr/>
                      </a:pPr>
                      <a:endParaRPr lang="de-DE" sz="1400">
                        <a:latin typeface="Arial"/>
                        <a:ea typeface="Calibri"/>
                        <a:cs typeface="Times New Roman"/>
                      </a:endParaRPr>
                    </a:p>
                  </a:txBody>
                  <a:tcPr marL="83853" marR="83853" marT="0" marB="0">
                    <a:solidFill>
                      <a:schemeClr val="bg1">
                        <a:lumMod val="95000"/>
                      </a:schemeClr>
                    </a:solidFill>
                  </a:tcPr>
                </a:tc>
                <a:tc>
                  <a:txBody>
                    <a:bodyPr/>
                    <a:lstStyle/>
                    <a:p>
                      <a:pPr algn="ctr">
                        <a:spcBef>
                          <a:spcPts val="600"/>
                        </a:spcBef>
                        <a:spcAft>
                          <a:spcPts val="1200"/>
                        </a:spcAft>
                        <a:defRPr/>
                      </a:pPr>
                      <a:endParaRPr lang="de-DE" sz="1400">
                        <a:latin typeface="Arial"/>
                        <a:ea typeface="Calibri"/>
                        <a:cs typeface="Times New Roman"/>
                      </a:endParaRPr>
                    </a:p>
                  </a:txBody>
                  <a:tcPr marL="83853" marR="83853" marT="0" marB="0">
                    <a:solidFill>
                      <a:schemeClr val="bg1">
                        <a:lumMod val="95000"/>
                      </a:schemeClr>
                    </a:solidFill>
                  </a:tcPr>
                </a:tc>
                <a:extLst>
                  <a:ext uri="{0D108BD9-81ED-4DB2-BD59-A6C34878D82A}">
                    <a16:rowId xmlns:a16="http://schemas.microsoft.com/office/drawing/2014/main" val="10006"/>
                  </a:ext>
                </a:extLst>
              </a:tr>
              <a:tr h="250200">
                <a:tc>
                  <a:txBody>
                    <a:bodyPr/>
                    <a:lstStyle/>
                    <a:p>
                      <a:pPr algn="ctr">
                        <a:spcBef>
                          <a:spcPts val="600"/>
                        </a:spcBef>
                        <a:spcAft>
                          <a:spcPts val="1200"/>
                        </a:spcAft>
                        <a:defRPr/>
                      </a:pPr>
                      <a:endParaRPr lang="de-DE" sz="1400">
                        <a:latin typeface="Arial"/>
                        <a:ea typeface="Calibri"/>
                        <a:cs typeface="Times New Roman"/>
                      </a:endParaRPr>
                    </a:p>
                  </a:txBody>
                  <a:tcPr marL="83853" marR="83853" marT="0" marB="0"/>
                </a:tc>
                <a:tc>
                  <a:txBody>
                    <a:bodyPr/>
                    <a:lstStyle/>
                    <a:p>
                      <a:pPr algn="ctr">
                        <a:spcBef>
                          <a:spcPts val="600"/>
                        </a:spcBef>
                        <a:spcAft>
                          <a:spcPts val="1200"/>
                        </a:spcAft>
                        <a:defRPr/>
                      </a:pPr>
                      <a:endParaRPr lang="de-DE" sz="1400">
                        <a:latin typeface="Arial"/>
                        <a:ea typeface="Calibri"/>
                        <a:cs typeface="Times New Roman"/>
                      </a:endParaRPr>
                    </a:p>
                  </a:txBody>
                  <a:tcPr marL="83853" marR="83853" marT="0" marB="0">
                    <a:solidFill>
                      <a:schemeClr val="bg1">
                        <a:lumMod val="95000"/>
                      </a:schemeClr>
                    </a:solidFill>
                  </a:tcPr>
                </a:tc>
                <a:tc>
                  <a:txBody>
                    <a:bodyPr/>
                    <a:lstStyle/>
                    <a:p>
                      <a:pPr algn="ctr">
                        <a:spcBef>
                          <a:spcPts val="600"/>
                        </a:spcBef>
                        <a:spcAft>
                          <a:spcPts val="1200"/>
                        </a:spcAft>
                        <a:defRPr/>
                      </a:pPr>
                      <a:endParaRPr lang="de-DE" sz="1400">
                        <a:latin typeface="Arial"/>
                        <a:ea typeface="Calibri"/>
                        <a:cs typeface="Times New Roman"/>
                      </a:endParaRPr>
                    </a:p>
                  </a:txBody>
                  <a:tcPr marL="83853" marR="83853" marT="0" marB="0">
                    <a:solidFill>
                      <a:schemeClr val="bg1">
                        <a:lumMod val="95000"/>
                      </a:schemeClr>
                    </a:solidFill>
                  </a:tcPr>
                </a:tc>
                <a:extLst>
                  <a:ext uri="{0D108BD9-81ED-4DB2-BD59-A6C34878D82A}">
                    <a16:rowId xmlns:a16="http://schemas.microsoft.com/office/drawing/2014/main" val="10007"/>
                  </a:ext>
                </a:extLst>
              </a:tr>
              <a:tr h="250200">
                <a:tc>
                  <a:txBody>
                    <a:bodyPr/>
                    <a:lstStyle/>
                    <a:p>
                      <a:pPr algn="ctr">
                        <a:spcBef>
                          <a:spcPts val="600"/>
                        </a:spcBef>
                        <a:spcAft>
                          <a:spcPts val="1200"/>
                        </a:spcAft>
                        <a:defRPr/>
                      </a:pPr>
                      <a:endParaRPr lang="de-DE" sz="1400">
                        <a:latin typeface="Arial"/>
                        <a:ea typeface="Calibri"/>
                        <a:cs typeface="Times New Roman"/>
                      </a:endParaRPr>
                    </a:p>
                  </a:txBody>
                  <a:tcPr marL="83853" marR="83853" marT="0" marB="0"/>
                </a:tc>
                <a:tc>
                  <a:txBody>
                    <a:bodyPr/>
                    <a:lstStyle/>
                    <a:p>
                      <a:pPr algn="ctr">
                        <a:spcBef>
                          <a:spcPts val="600"/>
                        </a:spcBef>
                        <a:spcAft>
                          <a:spcPts val="1200"/>
                        </a:spcAft>
                        <a:defRPr/>
                      </a:pPr>
                      <a:endParaRPr lang="de-DE" sz="1400">
                        <a:latin typeface="Arial"/>
                        <a:ea typeface="Calibri"/>
                        <a:cs typeface="Times New Roman"/>
                      </a:endParaRPr>
                    </a:p>
                  </a:txBody>
                  <a:tcPr marL="83853" marR="83853" marT="0" marB="0">
                    <a:solidFill>
                      <a:schemeClr val="bg1">
                        <a:lumMod val="95000"/>
                      </a:schemeClr>
                    </a:solidFill>
                  </a:tcPr>
                </a:tc>
                <a:tc>
                  <a:txBody>
                    <a:bodyPr/>
                    <a:lstStyle/>
                    <a:p>
                      <a:pPr algn="ctr">
                        <a:spcBef>
                          <a:spcPts val="600"/>
                        </a:spcBef>
                        <a:spcAft>
                          <a:spcPts val="1200"/>
                        </a:spcAft>
                        <a:defRPr/>
                      </a:pPr>
                      <a:endParaRPr lang="de-DE" sz="1400">
                        <a:latin typeface="Arial"/>
                        <a:ea typeface="Calibri"/>
                        <a:cs typeface="Times New Roman"/>
                      </a:endParaRPr>
                    </a:p>
                  </a:txBody>
                  <a:tcPr marL="83853" marR="83853" marT="0" marB="0">
                    <a:solidFill>
                      <a:schemeClr val="bg1">
                        <a:lumMod val="95000"/>
                      </a:schemeClr>
                    </a:solidFill>
                  </a:tcPr>
                </a:tc>
                <a:extLst>
                  <a:ext uri="{0D108BD9-81ED-4DB2-BD59-A6C34878D82A}">
                    <a16:rowId xmlns:a16="http://schemas.microsoft.com/office/drawing/2014/main" val="10008"/>
                  </a:ext>
                </a:extLst>
              </a:tr>
            </a:tbl>
          </a:graphicData>
        </a:graphic>
      </p:graphicFrame>
      <p:sp>
        <p:nvSpPr>
          <p:cNvPr id="6" name="Rechteck 4"/>
          <p:cNvSpPr/>
          <p:nvPr/>
        </p:nvSpPr>
        <p:spPr bwMode="auto">
          <a:xfrm>
            <a:off x="838200" y="1344414"/>
            <a:ext cx="1862689" cy="523220"/>
          </a:xfrm>
          <a:prstGeom prst="rect">
            <a:avLst/>
          </a:prstGeom>
        </p:spPr>
        <p:txBody>
          <a:bodyPr wrap="none">
            <a:spAutoFit/>
          </a:bodyPr>
          <a:lstStyle/>
          <a:p>
            <a:pPr>
              <a:defRPr/>
            </a:pPr>
            <a:r>
              <a:rPr lang="de-DE" sz="2800" b="1">
                <a:solidFill>
                  <a:prstClr val="black"/>
                </a:solidFill>
              </a:rPr>
              <a:t>Aufgabe 1: </a:t>
            </a:r>
            <a:endParaRPr lang="de-DE"/>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normAutofit fontScale="90000"/>
          </a:bodyPr>
          <a:lstStyle/>
          <a:p>
            <a:pPr>
              <a:defRPr/>
            </a:pPr>
            <a:r>
              <a:rPr lang="de-DE"/>
              <a:t>Arbeitsauftrag A1: N-Düngung in Zeiten des Klimawandels </a:t>
            </a:r>
            <a:endParaRPr/>
          </a:p>
        </p:txBody>
      </p:sp>
      <p:sp>
        <p:nvSpPr>
          <p:cNvPr id="5" name="Inhaltsplatzhalter 2"/>
          <p:cNvSpPr>
            <a:spLocks noGrp="1"/>
          </p:cNvSpPr>
          <p:nvPr>
            <p:ph idx="1"/>
          </p:nvPr>
        </p:nvSpPr>
        <p:spPr bwMode="auto"/>
        <p:txBody>
          <a:bodyPr/>
          <a:lstStyle/>
          <a:p>
            <a:pPr>
              <a:defRPr/>
            </a:pPr>
            <a:r>
              <a:rPr lang="de-DE"/>
              <a:t>mögl. Lösung:</a:t>
            </a:r>
          </a:p>
        </p:txBody>
      </p:sp>
      <p:graphicFrame>
        <p:nvGraphicFramePr>
          <p:cNvPr id="6" name="Tabelle 3"/>
          <p:cNvGraphicFramePr>
            <a:graphicFrameLocks noGrp="1"/>
          </p:cNvGraphicFramePr>
          <p:nvPr/>
        </p:nvGraphicFramePr>
        <p:xfrm>
          <a:off x="1141729" y="2084862"/>
          <a:ext cx="9301067" cy="4236070"/>
        </p:xfrm>
        <a:graphic>
          <a:graphicData uri="http://schemas.openxmlformats.org/drawingml/2006/table">
            <a:tbl>
              <a:tblPr firstRow="1" firstCol="1" bandRow="1">
                <a:tableStyleId>{82B14CFD-FE5B-F19B-2895-6EFE70D01626}</a:tableStyleId>
              </a:tblPr>
              <a:tblGrid>
                <a:gridCol w="3099693">
                  <a:extLst>
                    <a:ext uri="{9D8B030D-6E8A-4147-A177-3AD203B41FA5}">
                      <a16:colId xmlns:a16="http://schemas.microsoft.com/office/drawing/2014/main" val="20000"/>
                    </a:ext>
                  </a:extLst>
                </a:gridCol>
                <a:gridCol w="3100687">
                  <a:extLst>
                    <a:ext uri="{9D8B030D-6E8A-4147-A177-3AD203B41FA5}">
                      <a16:colId xmlns:a16="http://schemas.microsoft.com/office/drawing/2014/main" val="20001"/>
                    </a:ext>
                  </a:extLst>
                </a:gridCol>
                <a:gridCol w="3100687">
                  <a:extLst>
                    <a:ext uri="{9D8B030D-6E8A-4147-A177-3AD203B41FA5}">
                      <a16:colId xmlns:a16="http://schemas.microsoft.com/office/drawing/2014/main" val="20002"/>
                    </a:ext>
                  </a:extLst>
                </a:gridCol>
              </a:tblGrid>
              <a:tr h="204605">
                <a:tc gridSpan="3">
                  <a:txBody>
                    <a:bodyPr/>
                    <a:lstStyle/>
                    <a:p>
                      <a:pPr algn="ctr">
                        <a:spcBef>
                          <a:spcPts val="600"/>
                        </a:spcBef>
                        <a:spcAft>
                          <a:spcPts val="1200"/>
                        </a:spcAft>
                        <a:defRPr/>
                      </a:pPr>
                      <a:r>
                        <a:rPr lang="de-DE" sz="1200"/>
                        <a:t>Freisetzung von N</a:t>
                      </a:r>
                      <a:r>
                        <a:rPr lang="de-DE" sz="1200" baseline="-25000"/>
                        <a:t>2</a:t>
                      </a:r>
                      <a:r>
                        <a:rPr lang="de-DE" sz="1200"/>
                        <a:t>O</a:t>
                      </a:r>
                      <a:endParaRPr lang="de-DE" sz="1000">
                        <a:latin typeface="Arial"/>
                        <a:ea typeface="Calibri"/>
                        <a:cs typeface="Times New Roman"/>
                      </a:endParaRPr>
                    </a:p>
                  </a:txBody>
                  <a:tcPr marL="68580" marR="68580" marT="0" marB="0"/>
                </a:tc>
                <a:tc hMerge="1">
                  <a:txBody>
                    <a:bodyPr/>
                    <a:lstStyle/>
                    <a:p>
                      <a:endParaRPr/>
                    </a:p>
                  </a:txBody>
                  <a:tcPr/>
                </a:tc>
                <a:tc hMerge="1">
                  <a:txBody>
                    <a:bodyPr/>
                    <a:lstStyle/>
                    <a:p>
                      <a:endParaRPr/>
                    </a:p>
                  </a:txBody>
                  <a:tcPr/>
                </a:tc>
                <a:extLst>
                  <a:ext uri="{0D108BD9-81ED-4DB2-BD59-A6C34878D82A}">
                    <a16:rowId xmlns:a16="http://schemas.microsoft.com/office/drawing/2014/main" val="10000"/>
                  </a:ext>
                </a:extLst>
              </a:tr>
              <a:tr h="204605">
                <a:tc>
                  <a:txBody>
                    <a:bodyPr/>
                    <a:lstStyle/>
                    <a:p>
                      <a:pPr algn="ctr">
                        <a:spcBef>
                          <a:spcPts val="600"/>
                        </a:spcBef>
                        <a:spcAft>
                          <a:spcPts val="1200"/>
                        </a:spcAft>
                        <a:defRPr/>
                      </a:pPr>
                      <a:r>
                        <a:rPr lang="de-DE" sz="1200"/>
                        <a:t>direkt</a:t>
                      </a:r>
                      <a:endParaRPr lang="de-DE" sz="1000">
                        <a:latin typeface="Arial"/>
                        <a:ea typeface="Calibri"/>
                        <a:cs typeface="Times New Roman"/>
                      </a:endParaRPr>
                    </a:p>
                  </a:txBody>
                  <a:tcPr marL="68580" marR="68580" marT="0" marB="0"/>
                </a:tc>
                <a:tc gridSpan="2">
                  <a:txBody>
                    <a:bodyPr/>
                    <a:lstStyle/>
                    <a:p>
                      <a:pPr algn="ctr">
                        <a:spcBef>
                          <a:spcPts val="600"/>
                        </a:spcBef>
                        <a:spcAft>
                          <a:spcPts val="1200"/>
                        </a:spcAft>
                        <a:defRPr/>
                      </a:pPr>
                      <a:r>
                        <a:rPr lang="de-DE" sz="1200" b="1"/>
                        <a:t>indirekt</a:t>
                      </a:r>
                      <a:endParaRPr lang="de-DE" sz="1000" b="1">
                        <a:latin typeface="Arial"/>
                        <a:ea typeface="Calibri"/>
                        <a:cs typeface="Times New Roman"/>
                      </a:endParaRPr>
                    </a:p>
                  </a:txBody>
                  <a:tcPr marL="68580" marR="68580" marT="0" marB="0"/>
                </a:tc>
                <a:tc hMerge="1">
                  <a:txBody>
                    <a:bodyPr/>
                    <a:lstStyle/>
                    <a:p>
                      <a:endParaRPr/>
                    </a:p>
                  </a:txBody>
                  <a:tcPr/>
                </a:tc>
                <a:extLst>
                  <a:ext uri="{0D108BD9-81ED-4DB2-BD59-A6C34878D82A}">
                    <a16:rowId xmlns:a16="http://schemas.microsoft.com/office/drawing/2014/main" val="10001"/>
                  </a:ext>
                </a:extLst>
              </a:tr>
              <a:tr h="204605">
                <a:tc>
                  <a:txBody>
                    <a:bodyPr/>
                    <a:lstStyle/>
                    <a:p>
                      <a:pPr algn="ctr">
                        <a:spcBef>
                          <a:spcPts val="600"/>
                        </a:spcBef>
                        <a:spcAft>
                          <a:spcPts val="1200"/>
                        </a:spcAft>
                        <a:defRPr/>
                      </a:pPr>
                      <a:r>
                        <a:rPr lang="de-DE" sz="1200"/>
                        <a:t>durch Denitrifikation</a:t>
                      </a:r>
                      <a:endParaRPr lang="de-DE" sz="1000">
                        <a:latin typeface="Arial"/>
                        <a:ea typeface="Calibri"/>
                        <a:cs typeface="Times New Roman"/>
                      </a:endParaRPr>
                    </a:p>
                  </a:txBody>
                  <a:tcPr marL="68580" marR="68580" marT="0" marB="0"/>
                </a:tc>
                <a:tc>
                  <a:txBody>
                    <a:bodyPr/>
                    <a:lstStyle/>
                    <a:p>
                      <a:pPr algn="ctr">
                        <a:spcBef>
                          <a:spcPts val="600"/>
                        </a:spcBef>
                        <a:spcAft>
                          <a:spcPts val="1200"/>
                        </a:spcAft>
                        <a:defRPr/>
                      </a:pPr>
                      <a:r>
                        <a:rPr lang="de-DE" sz="1200" b="1"/>
                        <a:t>über Ammoniakverluste</a:t>
                      </a:r>
                      <a:endParaRPr lang="de-DE" sz="1000" b="1">
                        <a:latin typeface="Arial"/>
                        <a:ea typeface="Calibri"/>
                        <a:cs typeface="Times New Roman"/>
                      </a:endParaRPr>
                    </a:p>
                  </a:txBody>
                  <a:tcPr marL="68580" marR="68580" marT="0" marB="0"/>
                </a:tc>
                <a:tc>
                  <a:txBody>
                    <a:bodyPr/>
                    <a:lstStyle/>
                    <a:p>
                      <a:pPr algn="ctr">
                        <a:spcBef>
                          <a:spcPts val="600"/>
                        </a:spcBef>
                        <a:spcAft>
                          <a:spcPts val="1200"/>
                        </a:spcAft>
                        <a:defRPr/>
                      </a:pPr>
                      <a:r>
                        <a:rPr lang="de-DE" sz="1200" b="1"/>
                        <a:t>über Nitratauswaschung</a:t>
                      </a:r>
                      <a:endParaRPr lang="de-DE" sz="1000" b="1">
                        <a:latin typeface="Arial"/>
                        <a:ea typeface="Calibri"/>
                        <a:cs typeface="Times New Roman"/>
                      </a:endParaRPr>
                    </a:p>
                  </a:txBody>
                  <a:tcPr marL="68580" marR="68580" marT="0" marB="0"/>
                </a:tc>
                <a:extLst>
                  <a:ext uri="{0D108BD9-81ED-4DB2-BD59-A6C34878D82A}">
                    <a16:rowId xmlns:a16="http://schemas.microsoft.com/office/drawing/2014/main" val="10002"/>
                  </a:ext>
                </a:extLst>
              </a:tr>
              <a:tr h="204605">
                <a:tc gridSpan="3">
                  <a:txBody>
                    <a:bodyPr/>
                    <a:lstStyle/>
                    <a:p>
                      <a:pPr algn="ctr">
                        <a:spcBef>
                          <a:spcPts val="600"/>
                        </a:spcBef>
                        <a:spcAft>
                          <a:spcPts val="1200"/>
                        </a:spcAft>
                        <a:defRPr/>
                      </a:pPr>
                      <a:r>
                        <a:rPr lang="de-DE" sz="1200" b="1"/>
                        <a:t>Mögliche Maßnahmen:</a:t>
                      </a:r>
                      <a:endParaRPr lang="de-DE" sz="1000" b="1">
                        <a:latin typeface="Arial"/>
                        <a:ea typeface="Calibri"/>
                        <a:cs typeface="Times New Roman"/>
                      </a:endParaRPr>
                    </a:p>
                  </a:txBody>
                  <a:tcPr marL="68580" marR="68580" marT="0" marB="0">
                    <a:solidFill>
                      <a:schemeClr val="accent1">
                        <a:lumMod val="20000"/>
                        <a:lumOff val="80000"/>
                      </a:schemeClr>
                    </a:solidFill>
                  </a:tcPr>
                </a:tc>
                <a:tc hMerge="1">
                  <a:txBody>
                    <a:bodyPr/>
                    <a:lstStyle/>
                    <a:p>
                      <a:endParaRPr/>
                    </a:p>
                  </a:txBody>
                  <a:tcPr/>
                </a:tc>
                <a:tc hMerge="1">
                  <a:txBody>
                    <a:bodyPr/>
                    <a:lstStyle/>
                    <a:p>
                      <a:endParaRPr/>
                    </a:p>
                  </a:txBody>
                  <a:tcPr/>
                </a:tc>
                <a:extLst>
                  <a:ext uri="{0D108BD9-81ED-4DB2-BD59-A6C34878D82A}">
                    <a16:rowId xmlns:a16="http://schemas.microsoft.com/office/drawing/2014/main" val="10003"/>
                  </a:ext>
                </a:extLst>
              </a:tr>
              <a:tr h="818420">
                <a:tc>
                  <a:txBody>
                    <a:bodyPr/>
                    <a:lstStyle/>
                    <a:p>
                      <a:pPr algn="ctr">
                        <a:spcBef>
                          <a:spcPts val="600"/>
                        </a:spcBef>
                        <a:spcAft>
                          <a:spcPts val="1200"/>
                        </a:spcAft>
                        <a:defRPr/>
                      </a:pPr>
                      <a:r>
                        <a:rPr lang="de-DE" sz="1200" b="0"/>
                        <a:t>Verdichtungen vermeiden:</a:t>
                      </a:r>
                      <a:endParaRPr/>
                    </a:p>
                    <a:p>
                      <a:pPr algn="ctr">
                        <a:spcBef>
                          <a:spcPts val="600"/>
                        </a:spcBef>
                        <a:spcAft>
                          <a:spcPts val="1200"/>
                        </a:spcAft>
                        <a:defRPr/>
                      </a:pPr>
                      <a:r>
                        <a:rPr lang="de-DE" sz="1200" b="0"/>
                        <a:t>Bodenbearbeitung und Befahren der Flächen nur unter optimalen Bedingungen</a:t>
                      </a:r>
                      <a:endParaRPr/>
                    </a:p>
                    <a:p>
                      <a:pPr algn="ctr">
                        <a:spcBef>
                          <a:spcPts val="600"/>
                        </a:spcBef>
                        <a:spcAft>
                          <a:spcPts val="1200"/>
                        </a:spcAft>
                        <a:defRPr/>
                      </a:pPr>
                      <a:r>
                        <a:rPr lang="de-DE" sz="1200" b="0">
                          <a:latin typeface="+mn-lt"/>
                          <a:ea typeface="Calibri"/>
                          <a:cs typeface="Times New Roman"/>
                        </a:rPr>
                        <a:t>Druck auf Boden senken (u.a. Reifendruck senken, breite Reifen)</a:t>
                      </a:r>
                      <a:endParaRPr lang="de-DE" sz="1000" b="0">
                        <a:latin typeface="+mn-lt"/>
                        <a:ea typeface="Calibri"/>
                        <a:cs typeface="Times New Roman"/>
                      </a:endParaRPr>
                    </a:p>
                  </a:txBody>
                  <a:tcPr marL="68580" marR="68580" marT="0" marB="0"/>
                </a:tc>
                <a:tc>
                  <a:txBody>
                    <a:bodyPr/>
                    <a:lstStyle/>
                    <a:p>
                      <a:pPr algn="ctr">
                        <a:spcBef>
                          <a:spcPts val="600"/>
                        </a:spcBef>
                        <a:spcAft>
                          <a:spcPts val="1200"/>
                        </a:spcAft>
                        <a:defRPr/>
                      </a:pPr>
                      <a:r>
                        <a:rPr lang="de-DE" sz="1200"/>
                        <a:t>Ausbringtechnik bei org. Düngung: bodennah, injiziert</a:t>
                      </a:r>
                      <a:endParaRPr lang="de-DE" sz="1000">
                        <a:latin typeface="Arial"/>
                        <a:ea typeface="Calibri"/>
                        <a:cs typeface="Times New Roman"/>
                      </a:endParaRPr>
                    </a:p>
                  </a:txBody>
                  <a:tcPr marL="68580" marR="68580" marT="0" marB="0"/>
                </a:tc>
                <a:tc>
                  <a:txBody>
                    <a:bodyPr/>
                    <a:lstStyle/>
                    <a:p>
                      <a:pPr algn="ctr">
                        <a:spcBef>
                          <a:spcPts val="600"/>
                        </a:spcBef>
                        <a:spcAft>
                          <a:spcPts val="1200"/>
                        </a:spcAft>
                        <a:defRPr/>
                      </a:pPr>
                      <a:r>
                        <a:rPr lang="de-DE" sz="1200"/>
                        <a:t>N-Bindung über Zwischenfruchtanbau und Untersaaten</a:t>
                      </a:r>
                      <a:endParaRPr lang="de-DE" sz="1000">
                        <a:latin typeface="Arial"/>
                        <a:ea typeface="Calibri"/>
                        <a:cs typeface="Times New Roman"/>
                      </a:endParaRPr>
                    </a:p>
                  </a:txBody>
                  <a:tcPr marL="68580" marR="68580" marT="0" marB="0"/>
                </a:tc>
                <a:extLst>
                  <a:ext uri="{0D108BD9-81ED-4DB2-BD59-A6C34878D82A}">
                    <a16:rowId xmlns:a16="http://schemas.microsoft.com/office/drawing/2014/main" val="10004"/>
                  </a:ext>
                </a:extLst>
              </a:tr>
              <a:tr h="1023025">
                <a:tc>
                  <a:txBody>
                    <a:bodyPr/>
                    <a:lstStyle/>
                    <a:p>
                      <a:pPr algn="ctr">
                        <a:spcBef>
                          <a:spcPts val="600"/>
                        </a:spcBef>
                        <a:spcAft>
                          <a:spcPts val="1200"/>
                        </a:spcAft>
                        <a:defRPr/>
                      </a:pPr>
                      <a:r>
                        <a:rPr lang="de-DE" sz="1200" b="0"/>
                        <a:t>Bedarfsgerechte N-Düngung zur Vermeidung von N-Überhängen</a:t>
                      </a:r>
                      <a:endParaRPr lang="de-DE" sz="1000" b="0">
                        <a:latin typeface="Arial"/>
                        <a:ea typeface="Calibri"/>
                        <a:cs typeface="Times New Roman"/>
                      </a:endParaRPr>
                    </a:p>
                  </a:txBody>
                  <a:tcPr marL="68580" marR="68580" marT="0" marB="0"/>
                </a:tc>
                <a:tc>
                  <a:txBody>
                    <a:bodyPr/>
                    <a:lstStyle/>
                    <a:p>
                      <a:pPr algn="ctr">
                        <a:spcBef>
                          <a:spcPts val="600"/>
                        </a:spcBef>
                        <a:spcAft>
                          <a:spcPts val="1200"/>
                        </a:spcAft>
                        <a:defRPr/>
                      </a:pPr>
                      <a:r>
                        <a:rPr lang="de-DE" sz="1200"/>
                        <a:t>Berücksichtigung der Witterung bei der Ausbringung von org. Düngern: nicht bei Hitze u. hoher Einstrahlung -&gt; abends</a:t>
                      </a:r>
                      <a:endParaRPr lang="de-DE" sz="1000">
                        <a:latin typeface="Arial"/>
                        <a:ea typeface="Calibri"/>
                        <a:cs typeface="Times New Roman"/>
                      </a:endParaRPr>
                    </a:p>
                  </a:txBody>
                  <a:tcPr marL="68580" marR="68580" marT="0" marB="0"/>
                </a:tc>
                <a:tc>
                  <a:txBody>
                    <a:bodyPr/>
                    <a:lstStyle/>
                    <a:p>
                      <a:pPr algn="ctr">
                        <a:spcBef>
                          <a:spcPts val="600"/>
                        </a:spcBef>
                        <a:spcAft>
                          <a:spcPts val="1200"/>
                        </a:spcAft>
                        <a:defRPr/>
                      </a:pPr>
                      <a:r>
                        <a:rPr lang="de-DE" sz="1200"/>
                        <a:t>Bedarfsgerechte N-Düngung -&gt; N-Bedarfsermittlung vor Düngung, Berücksichtigung der Witterung</a:t>
                      </a:r>
                      <a:endParaRPr lang="de-DE" sz="1000">
                        <a:latin typeface="Arial"/>
                        <a:ea typeface="Calibri"/>
                        <a:cs typeface="Times New Roman"/>
                      </a:endParaRPr>
                    </a:p>
                  </a:txBody>
                  <a:tcPr marL="68580" marR="68580" marT="0" marB="0"/>
                </a:tc>
                <a:extLst>
                  <a:ext uri="{0D108BD9-81ED-4DB2-BD59-A6C34878D82A}">
                    <a16:rowId xmlns:a16="http://schemas.microsoft.com/office/drawing/2014/main" val="10005"/>
                  </a:ext>
                </a:extLst>
              </a:tr>
              <a:tr h="613815">
                <a:tc>
                  <a:txBody>
                    <a:bodyPr/>
                    <a:lstStyle/>
                    <a:p>
                      <a:pPr algn="ctr">
                        <a:spcBef>
                          <a:spcPts val="600"/>
                        </a:spcBef>
                        <a:spcAft>
                          <a:spcPts val="1200"/>
                        </a:spcAft>
                        <a:defRPr/>
                      </a:pPr>
                      <a:r>
                        <a:rPr lang="de-DE" sz="1200" b="0"/>
                        <a:t>Optimale Bodenstruktur aufbauen: Kalkung, Humuserhalt/-aufbau</a:t>
                      </a:r>
                      <a:endParaRPr lang="de-DE" sz="1000" b="0">
                        <a:latin typeface="Arial"/>
                        <a:ea typeface="Calibri"/>
                        <a:cs typeface="Times New Roman"/>
                      </a:endParaRPr>
                    </a:p>
                  </a:txBody>
                  <a:tcPr marL="68580" marR="68580" marT="0" marB="0"/>
                </a:tc>
                <a:tc>
                  <a:txBody>
                    <a:bodyPr/>
                    <a:lstStyle/>
                    <a:p>
                      <a:pPr algn="ctr">
                        <a:spcBef>
                          <a:spcPts val="600"/>
                        </a:spcBef>
                        <a:spcAft>
                          <a:spcPts val="1200"/>
                        </a:spcAft>
                        <a:defRPr/>
                      </a:pPr>
                      <a:r>
                        <a:rPr lang="de-DE" sz="1200"/>
                        <a:t>Möglichst unmittelbare Einarbeitung auf unbestellten Ackerflächen (DüV: 4 h)</a:t>
                      </a:r>
                      <a:endParaRPr lang="de-DE" sz="1000">
                        <a:latin typeface="Arial"/>
                        <a:ea typeface="Calibri"/>
                        <a:cs typeface="Times New Roman"/>
                      </a:endParaRPr>
                    </a:p>
                  </a:txBody>
                  <a:tcPr marL="68580" marR="68580" marT="0" marB="0"/>
                </a:tc>
                <a:tc>
                  <a:txBody>
                    <a:bodyPr/>
                    <a:lstStyle/>
                    <a:p>
                      <a:pPr algn="ctr">
                        <a:spcBef>
                          <a:spcPts val="600"/>
                        </a:spcBef>
                        <a:spcAft>
                          <a:spcPts val="1200"/>
                        </a:spcAft>
                        <a:defRPr/>
                      </a:pPr>
                      <a:r>
                        <a:rPr lang="de-DE" sz="1200"/>
                        <a:t>Fruchtfolgegestaltung: möglichst ganzjährige Bodenbedeckung</a:t>
                      </a:r>
                      <a:endParaRPr lang="de-DE" sz="1000">
                        <a:latin typeface="Arial"/>
                        <a:ea typeface="Calibri"/>
                        <a:cs typeface="Times New Roman"/>
                      </a:endParaRPr>
                    </a:p>
                  </a:txBody>
                  <a:tcPr marL="68580" marR="68580" marT="0" marB="0"/>
                </a:tc>
                <a:extLst>
                  <a:ext uri="{0D108BD9-81ED-4DB2-BD59-A6C34878D82A}">
                    <a16:rowId xmlns:a16="http://schemas.microsoft.com/office/drawing/2014/main" val="10006"/>
                  </a:ext>
                </a:extLst>
              </a:tr>
              <a:tr h="409210">
                <a:tc>
                  <a:txBody>
                    <a:bodyPr/>
                    <a:lstStyle/>
                    <a:p>
                      <a:pPr algn="ctr">
                        <a:spcBef>
                          <a:spcPts val="600"/>
                        </a:spcBef>
                        <a:spcAft>
                          <a:spcPts val="1200"/>
                        </a:spcAft>
                        <a:defRPr/>
                      </a:pPr>
                      <a:r>
                        <a:rPr lang="de-DE" sz="1200"/>
                        <a:t> </a:t>
                      </a:r>
                      <a:endParaRPr lang="de-DE" sz="1000">
                        <a:latin typeface="Arial"/>
                        <a:ea typeface="Calibri"/>
                        <a:cs typeface="Times New Roman"/>
                      </a:endParaRPr>
                    </a:p>
                  </a:txBody>
                  <a:tcPr marL="68580" marR="68580" marT="0" marB="0"/>
                </a:tc>
                <a:tc>
                  <a:txBody>
                    <a:bodyPr/>
                    <a:lstStyle/>
                    <a:p>
                      <a:pPr algn="ctr">
                        <a:spcBef>
                          <a:spcPts val="600"/>
                        </a:spcBef>
                        <a:spcAft>
                          <a:spcPts val="1200"/>
                        </a:spcAft>
                        <a:defRPr/>
                      </a:pPr>
                      <a:r>
                        <a:rPr lang="de-DE" sz="1200"/>
                        <a:t>Einsatz von Ureasehemmern</a:t>
                      </a:r>
                      <a:endParaRPr lang="de-DE" sz="1000">
                        <a:latin typeface="Arial"/>
                        <a:ea typeface="Calibri"/>
                        <a:cs typeface="Times New Roman"/>
                      </a:endParaRPr>
                    </a:p>
                  </a:txBody>
                  <a:tcPr marL="68580" marR="68580" marT="0" marB="0"/>
                </a:tc>
                <a:tc>
                  <a:txBody>
                    <a:bodyPr/>
                    <a:lstStyle/>
                    <a:p>
                      <a:pPr algn="ctr">
                        <a:spcBef>
                          <a:spcPts val="600"/>
                        </a:spcBef>
                        <a:spcAft>
                          <a:spcPts val="1200"/>
                        </a:spcAft>
                        <a:defRPr/>
                      </a:pPr>
                      <a:r>
                        <a:rPr lang="de-DE" sz="1200"/>
                        <a:t>Einsatz von Nitrifikationshemmern</a:t>
                      </a:r>
                      <a:endParaRPr lang="de-DE" sz="1000">
                        <a:latin typeface="Arial"/>
                        <a:ea typeface="Calibri"/>
                        <a:cs typeface="Times New Roman"/>
                      </a:endParaRPr>
                    </a:p>
                  </a:txBody>
                  <a:tcPr marL="68580" marR="68580" marT="0" marB="0"/>
                </a:tc>
                <a:extLst>
                  <a:ext uri="{0D108BD9-81ED-4DB2-BD59-A6C34878D82A}">
                    <a16:rowId xmlns:a16="http://schemas.microsoft.com/office/drawing/2014/main" val="10007"/>
                  </a:ext>
                </a:extLst>
              </a:tr>
            </a:tbl>
          </a:graphicData>
        </a:graphic>
      </p:graphicFrame>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normAutofit/>
          </a:bodyPr>
          <a:lstStyle/>
          <a:p>
            <a:pPr>
              <a:defRPr/>
            </a:pPr>
            <a:r>
              <a:rPr lang="de-DE"/>
              <a:t>Einflussfaktoren auf die Freisetzung von N</a:t>
            </a:r>
            <a:r>
              <a:rPr lang="de-DE" baseline="-25000"/>
              <a:t>2</a:t>
            </a:r>
            <a:r>
              <a:rPr lang="de-DE"/>
              <a:t>O</a:t>
            </a:r>
            <a:endParaRPr/>
          </a:p>
        </p:txBody>
      </p:sp>
      <p:sp>
        <p:nvSpPr>
          <p:cNvPr id="5" name="Inhaltsplatzhalter 2"/>
          <p:cNvSpPr>
            <a:spLocks noGrp="1"/>
          </p:cNvSpPr>
          <p:nvPr>
            <p:ph idx="1"/>
          </p:nvPr>
        </p:nvSpPr>
        <p:spPr bwMode="auto">
          <a:xfrm>
            <a:off x="914400" y="1290638"/>
            <a:ext cx="9110018" cy="5394642"/>
          </a:xfrm>
        </p:spPr>
        <p:txBody>
          <a:bodyPr/>
          <a:lstStyle/>
          <a:p>
            <a:pPr marL="0" indent="0">
              <a:spcAft>
                <a:spcPts val="600"/>
              </a:spcAft>
              <a:buNone/>
              <a:defRPr/>
            </a:pPr>
            <a:r>
              <a:rPr lang="de-DE" b="1"/>
              <a:t>Indirekte Freisetzung von N</a:t>
            </a:r>
            <a:r>
              <a:rPr lang="de-DE" b="1" baseline="-25000"/>
              <a:t>2</a:t>
            </a:r>
            <a:r>
              <a:rPr lang="de-DE" b="1"/>
              <a:t>O:</a:t>
            </a:r>
            <a:endParaRPr/>
          </a:p>
          <a:p>
            <a:pPr marL="0" indent="0">
              <a:spcBef>
                <a:spcPts val="300"/>
              </a:spcBef>
              <a:spcAft>
                <a:spcPts val="300"/>
              </a:spcAft>
              <a:buNone/>
              <a:defRPr/>
            </a:pPr>
            <a:r>
              <a:rPr lang="de-DE" sz="2200" u="sng"/>
              <a:t>Ammoniakverluste:</a:t>
            </a:r>
            <a:endParaRPr/>
          </a:p>
          <a:p>
            <a:pPr marL="342900" indent="-342900">
              <a:spcBef>
                <a:spcPts val="300"/>
              </a:spcBef>
              <a:spcAft>
                <a:spcPts val="300"/>
              </a:spcAft>
              <a:defRPr/>
            </a:pPr>
            <a:r>
              <a:rPr lang="de-DE" sz="2200"/>
              <a:t>Ausbringung =&gt; weniger NH</a:t>
            </a:r>
            <a:r>
              <a:rPr lang="de-DE" sz="2200" baseline="-25000"/>
              <a:t>3</a:t>
            </a:r>
            <a:r>
              <a:rPr lang="de-DE" sz="2200"/>
              <a:t> Freisetzung</a:t>
            </a:r>
            <a:endParaRPr/>
          </a:p>
          <a:p>
            <a:pPr marL="342900" indent="-342900">
              <a:spcBef>
                <a:spcPts val="300"/>
              </a:spcBef>
              <a:spcAft>
                <a:spcPts val="300"/>
              </a:spcAft>
              <a:defRPr/>
            </a:pPr>
            <a:r>
              <a:rPr lang="de-DE" sz="2200"/>
              <a:t>Witterung =&gt; hohe Temperaturen</a:t>
            </a:r>
            <a:endParaRPr/>
          </a:p>
          <a:p>
            <a:pPr marL="342900" indent="-342900">
              <a:spcBef>
                <a:spcPts val="300"/>
              </a:spcBef>
              <a:spcAft>
                <a:spcPts val="300"/>
              </a:spcAft>
              <a:defRPr/>
            </a:pPr>
            <a:r>
              <a:rPr lang="de-DE" sz="2200"/>
              <a:t>Boden pH-Wert</a:t>
            </a:r>
            <a:endParaRPr/>
          </a:p>
          <a:p>
            <a:pPr marL="342900" indent="-342900">
              <a:spcBef>
                <a:spcPts val="300"/>
              </a:spcBef>
              <a:spcAft>
                <a:spcPts val="1800"/>
              </a:spcAft>
              <a:defRPr/>
            </a:pPr>
            <a:r>
              <a:rPr lang="de-DE" sz="2200"/>
              <a:t>Tierhaltung =&gt; Stalllüftung, Wirtschaftsdüngerlagerung</a:t>
            </a:r>
            <a:endParaRPr/>
          </a:p>
          <a:p>
            <a:pPr marL="0" indent="0">
              <a:spcBef>
                <a:spcPts val="600"/>
              </a:spcBef>
              <a:spcAft>
                <a:spcPts val="600"/>
              </a:spcAft>
              <a:buNone/>
              <a:defRPr/>
            </a:pPr>
            <a:r>
              <a:rPr lang="de-DE" sz="2200" u="sng"/>
              <a:t>Nitratauswaschung:</a:t>
            </a:r>
            <a:endParaRPr/>
          </a:p>
          <a:p>
            <a:pPr marL="342900" indent="-342900">
              <a:spcBef>
                <a:spcPts val="300"/>
              </a:spcBef>
              <a:spcAft>
                <a:spcPts val="300"/>
              </a:spcAft>
              <a:defRPr/>
            </a:pPr>
            <a:r>
              <a:rPr lang="de-DE" sz="2200"/>
              <a:t>Bedarfsgerechte N-Düngung</a:t>
            </a:r>
            <a:endParaRPr/>
          </a:p>
          <a:p>
            <a:pPr marL="342900" indent="-342900">
              <a:spcBef>
                <a:spcPts val="300"/>
              </a:spcBef>
              <a:spcAft>
                <a:spcPts val="300"/>
              </a:spcAft>
              <a:defRPr/>
            </a:pPr>
            <a:r>
              <a:rPr lang="de-DE" sz="2200"/>
              <a:t>Precision Farming (N-Sensor)</a:t>
            </a:r>
            <a:endParaRPr/>
          </a:p>
          <a:p>
            <a:pPr marL="342900" indent="-342900">
              <a:spcBef>
                <a:spcPts val="300"/>
              </a:spcBef>
              <a:spcAft>
                <a:spcPts val="300"/>
              </a:spcAft>
              <a:defRPr/>
            </a:pPr>
            <a:r>
              <a:rPr lang="de-DE" sz="2200"/>
              <a:t>Einsatz stabilisierter Harnstoffdünger, N-Depotdüngung (CULTAN)</a:t>
            </a:r>
            <a:endParaRPr/>
          </a:p>
          <a:p>
            <a:pPr marL="342900" indent="-342900">
              <a:spcBef>
                <a:spcPts val="300"/>
              </a:spcBef>
              <a:spcAft>
                <a:spcPts val="300"/>
              </a:spcAft>
              <a:defRPr/>
            </a:pPr>
            <a:r>
              <a:rPr lang="de-DE" sz="2200"/>
              <a:t>Nährstoffkonservierung =&gt; Zwischenfruchtanbau</a:t>
            </a:r>
            <a:endParaRPr/>
          </a:p>
          <a:p>
            <a:pPr marL="342900" indent="-342900">
              <a:spcAft>
                <a:spcPts val="600"/>
              </a:spcAft>
              <a:defRPr/>
            </a:pPr>
            <a:endParaRPr lang="de-DE" u="sng"/>
          </a:p>
          <a:p>
            <a:pPr>
              <a:defRPr/>
            </a:pPr>
            <a:endParaRPr lang="de-DE"/>
          </a:p>
        </p:txBody>
      </p:sp>
      <p:sp>
        <p:nvSpPr>
          <p:cNvPr id="6" name="Textfeld 3"/>
          <p:cNvSpPr txBox="1"/>
          <p:nvPr/>
        </p:nvSpPr>
        <p:spPr bwMode="auto">
          <a:xfrm>
            <a:off x="8734633" y="1986379"/>
            <a:ext cx="2759294" cy="1323439"/>
          </a:xfrm>
          <a:prstGeom prst="rect">
            <a:avLst/>
          </a:prstGeom>
          <a:noFill/>
        </p:spPr>
        <p:txBody>
          <a:bodyPr wrap="square" rtlCol="0">
            <a:spAutoFit/>
          </a:bodyPr>
          <a:lstStyle/>
          <a:p>
            <a:pPr algn="ctr">
              <a:defRPr/>
            </a:pPr>
            <a:r>
              <a:rPr lang="de-DE" sz="2000">
                <a:solidFill>
                  <a:schemeClr val="tx2"/>
                </a:solidFill>
              </a:rPr>
              <a:t>95 % der NH</a:t>
            </a:r>
            <a:r>
              <a:rPr lang="de-DE" sz="2000" baseline="-25000">
                <a:solidFill>
                  <a:schemeClr val="tx2"/>
                </a:solidFill>
              </a:rPr>
              <a:t>3</a:t>
            </a:r>
            <a:r>
              <a:rPr lang="de-DE" sz="2000">
                <a:solidFill>
                  <a:schemeClr val="tx2"/>
                </a:solidFill>
              </a:rPr>
              <a:t>-Emissionen in Deutschland stammen aus der Landwirtschaft!</a:t>
            </a:r>
            <a:endParaRPr/>
          </a:p>
        </p:txBody>
      </p:sp>
      <p:sp>
        <p:nvSpPr>
          <p:cNvPr id="7" name="Rechteck 4"/>
          <p:cNvSpPr/>
          <p:nvPr/>
        </p:nvSpPr>
        <p:spPr bwMode="auto">
          <a:xfrm>
            <a:off x="7752184" y="1916833"/>
            <a:ext cx="72768" cy="288147"/>
          </a:xfrm>
          <a:prstGeom prst="rect">
            <a:avLst/>
          </a:prstGeom>
          <a:noFill/>
          <a:ln w="9525" cap="flat" cmpd="sng" algn="ctr">
            <a:noFill/>
            <a:prstDash val="solid"/>
            <a:round/>
            <a:headEnd type="none" w="med" len="med"/>
            <a:tailEnd type="none" w="med" len="med"/>
          </a:ln>
          <a:effectLst/>
        </p:spPr>
        <p:txBody>
          <a:bodyPr vert="horz" wrap="none" lIns="36000" tIns="36000" rIns="36000" bIns="36000" numCol="1" rtlCol="0" anchor="t" anchorCtr="0" compatLnSpc="1">
            <a:prstTxWarp prst="textNoShape">
              <a:avLst/>
            </a:prstTxWarp>
            <a:spAutoFit/>
          </a:bodyPr>
          <a:lstStyle/>
          <a:p>
            <a:pPr>
              <a:spcBef>
                <a:spcPts val="0"/>
              </a:spcBef>
              <a:spcAft>
                <a:spcPts val="0"/>
              </a:spcAft>
              <a:defRPr/>
            </a:pPr>
            <a:endParaRPr lang="de-DE" sz="1400">
              <a:latin typeface="Arial"/>
            </a:endParaRPr>
          </a:p>
        </p:txBody>
      </p:sp>
      <p:sp>
        <p:nvSpPr>
          <p:cNvPr id="8" name="Rechteck 5"/>
          <p:cNvSpPr/>
          <p:nvPr/>
        </p:nvSpPr>
        <p:spPr bwMode="auto">
          <a:xfrm>
            <a:off x="8514080" y="1829423"/>
            <a:ext cx="3200400" cy="1614817"/>
          </a:xfrm>
          <a:prstGeom prst="rect">
            <a:avLst/>
          </a:prstGeom>
          <a:noFill/>
          <a:ln w="19050">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36000" tIns="36000" rIns="36000" bIns="36000" numCol="1" rtlCol="0" anchor="t" anchorCtr="0" compatLnSpc="1">
            <a:prstTxWarp prst="textNoShape">
              <a:avLst/>
            </a:prstTxWarp>
            <a:noAutofit/>
          </a:bodyPr>
          <a:lstStyle/>
          <a:p>
            <a:pPr>
              <a:spcBef>
                <a:spcPts val="0"/>
              </a:spcBef>
              <a:spcAft>
                <a:spcPts val="0"/>
              </a:spcAft>
              <a:defRPr/>
            </a:pPr>
            <a:endParaRPr lang="de-DE" sz="1400">
              <a:solidFill>
                <a:schemeClr val="tx1"/>
              </a:solidFill>
              <a:latin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500"/>
                                        <p:tgtEl>
                                          <p:spTgt spid="5">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xEl>
                                              <p:pRg st="2" end="2"/>
                                            </p:txEl>
                                          </p:spTgt>
                                        </p:tgtEl>
                                        <p:attrNameLst>
                                          <p:attrName>style.visibility</p:attrName>
                                        </p:attrNameLst>
                                      </p:cBhvr>
                                      <p:to>
                                        <p:strVal val="visible"/>
                                      </p:to>
                                    </p:set>
                                    <p:animEffect transition="in" filter="fade">
                                      <p:cBhvr>
                                        <p:cTn id="10" dur="500"/>
                                        <p:tgtEl>
                                          <p:spTgt spid="5">
                                            <p:txEl>
                                              <p:pRg st="2" end="2"/>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5">
                                            <p:txEl>
                                              <p:pRg st="3" end="3"/>
                                            </p:txEl>
                                          </p:spTgt>
                                        </p:tgtEl>
                                        <p:attrNameLst>
                                          <p:attrName>style.visibility</p:attrName>
                                        </p:attrNameLst>
                                      </p:cBhvr>
                                      <p:to>
                                        <p:strVal val="visible"/>
                                      </p:to>
                                    </p:set>
                                    <p:animEffect transition="in" filter="fade">
                                      <p:cBhvr>
                                        <p:cTn id="13" dur="500"/>
                                        <p:tgtEl>
                                          <p:spTgt spid="5">
                                            <p:txEl>
                                              <p:pRg st="3" end="3"/>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5">
                                            <p:txEl>
                                              <p:pRg st="4" end="4"/>
                                            </p:txEl>
                                          </p:spTgt>
                                        </p:tgtEl>
                                        <p:attrNameLst>
                                          <p:attrName>style.visibility</p:attrName>
                                        </p:attrNameLst>
                                      </p:cBhvr>
                                      <p:to>
                                        <p:strVal val="visible"/>
                                      </p:to>
                                    </p:set>
                                    <p:animEffect transition="in" filter="fade">
                                      <p:cBhvr>
                                        <p:cTn id="16" dur="500"/>
                                        <p:tgtEl>
                                          <p:spTgt spid="5">
                                            <p:txEl>
                                              <p:pRg st="4" end="4"/>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5">
                                            <p:txEl>
                                              <p:pRg st="5" end="5"/>
                                            </p:txEl>
                                          </p:spTgt>
                                        </p:tgtEl>
                                        <p:attrNameLst>
                                          <p:attrName>style.visibility</p:attrName>
                                        </p:attrNameLst>
                                      </p:cBhvr>
                                      <p:to>
                                        <p:strVal val="visible"/>
                                      </p:to>
                                    </p:set>
                                    <p:animEffect transition="in" filter="fade">
                                      <p:cBhvr>
                                        <p:cTn id="19" dur="500"/>
                                        <p:tgtEl>
                                          <p:spTgt spid="5">
                                            <p:txEl>
                                              <p:pRg st="5" end="5"/>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par>
                                <p:cTn id="25" presetID="10" presetClass="entr" presetSubtype="0" fill="hold" nodeType="with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animEffect transition="in" filter="fade">
                                      <p:cBhvr>
                                        <p:cTn id="27" dur="500"/>
                                        <p:tgtEl>
                                          <p:spTgt spid="6">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5">
                                            <p:txEl>
                                              <p:pRg st="6" end="6"/>
                                            </p:txEl>
                                          </p:spTgt>
                                        </p:tgtEl>
                                        <p:attrNameLst>
                                          <p:attrName>style.visibility</p:attrName>
                                        </p:attrNameLst>
                                      </p:cBhvr>
                                      <p:to>
                                        <p:strVal val="visible"/>
                                      </p:to>
                                    </p:set>
                                    <p:animEffect transition="in" filter="fade">
                                      <p:cBhvr>
                                        <p:cTn id="32" dur="500"/>
                                        <p:tgtEl>
                                          <p:spTgt spid="5">
                                            <p:txEl>
                                              <p:pRg st="6" end="6"/>
                                            </p:txEl>
                                          </p:spTgt>
                                        </p:tgtEl>
                                      </p:cBhvr>
                                    </p:animEffect>
                                  </p:childTnLst>
                                </p:cTn>
                              </p:par>
                              <p:par>
                                <p:cTn id="33" presetID="10" presetClass="entr" presetSubtype="0" fill="hold" nodeType="withEffect">
                                  <p:stCondLst>
                                    <p:cond delay="0"/>
                                  </p:stCondLst>
                                  <p:childTnLst>
                                    <p:set>
                                      <p:cBhvr>
                                        <p:cTn id="34" dur="1" fill="hold">
                                          <p:stCondLst>
                                            <p:cond delay="0"/>
                                          </p:stCondLst>
                                        </p:cTn>
                                        <p:tgtEl>
                                          <p:spTgt spid="5">
                                            <p:txEl>
                                              <p:pRg st="7" end="7"/>
                                            </p:txEl>
                                          </p:spTgt>
                                        </p:tgtEl>
                                        <p:attrNameLst>
                                          <p:attrName>style.visibility</p:attrName>
                                        </p:attrNameLst>
                                      </p:cBhvr>
                                      <p:to>
                                        <p:strVal val="visible"/>
                                      </p:to>
                                    </p:set>
                                    <p:animEffect transition="in" filter="fade">
                                      <p:cBhvr>
                                        <p:cTn id="35" dur="500"/>
                                        <p:tgtEl>
                                          <p:spTgt spid="5">
                                            <p:txEl>
                                              <p:pRg st="7" end="7"/>
                                            </p:txEl>
                                          </p:spTgt>
                                        </p:tgtEl>
                                      </p:cBhvr>
                                    </p:animEffect>
                                  </p:childTnLst>
                                </p:cTn>
                              </p:par>
                              <p:par>
                                <p:cTn id="36" presetID="10" presetClass="entr" presetSubtype="0" fill="hold" nodeType="withEffect">
                                  <p:stCondLst>
                                    <p:cond delay="0"/>
                                  </p:stCondLst>
                                  <p:childTnLst>
                                    <p:set>
                                      <p:cBhvr>
                                        <p:cTn id="37" dur="1" fill="hold">
                                          <p:stCondLst>
                                            <p:cond delay="0"/>
                                          </p:stCondLst>
                                        </p:cTn>
                                        <p:tgtEl>
                                          <p:spTgt spid="5">
                                            <p:txEl>
                                              <p:pRg st="8" end="8"/>
                                            </p:txEl>
                                          </p:spTgt>
                                        </p:tgtEl>
                                        <p:attrNameLst>
                                          <p:attrName>style.visibility</p:attrName>
                                        </p:attrNameLst>
                                      </p:cBhvr>
                                      <p:to>
                                        <p:strVal val="visible"/>
                                      </p:to>
                                    </p:set>
                                    <p:animEffect transition="in" filter="fade">
                                      <p:cBhvr>
                                        <p:cTn id="38" dur="500"/>
                                        <p:tgtEl>
                                          <p:spTgt spid="5">
                                            <p:txEl>
                                              <p:pRg st="8" end="8"/>
                                            </p:txEl>
                                          </p:spTgt>
                                        </p:tgtEl>
                                      </p:cBhvr>
                                    </p:animEffect>
                                  </p:childTnLst>
                                </p:cTn>
                              </p:par>
                              <p:par>
                                <p:cTn id="39" presetID="10" presetClass="entr" presetSubtype="0" fill="hold" nodeType="withEffect">
                                  <p:stCondLst>
                                    <p:cond delay="0"/>
                                  </p:stCondLst>
                                  <p:childTnLst>
                                    <p:set>
                                      <p:cBhvr>
                                        <p:cTn id="40" dur="1" fill="hold">
                                          <p:stCondLst>
                                            <p:cond delay="0"/>
                                          </p:stCondLst>
                                        </p:cTn>
                                        <p:tgtEl>
                                          <p:spTgt spid="5">
                                            <p:txEl>
                                              <p:pRg st="9" end="9"/>
                                            </p:txEl>
                                          </p:spTgt>
                                        </p:tgtEl>
                                        <p:attrNameLst>
                                          <p:attrName>style.visibility</p:attrName>
                                        </p:attrNameLst>
                                      </p:cBhvr>
                                      <p:to>
                                        <p:strVal val="visible"/>
                                      </p:to>
                                    </p:set>
                                    <p:animEffect transition="in" filter="fade">
                                      <p:cBhvr>
                                        <p:cTn id="41" dur="500"/>
                                        <p:tgtEl>
                                          <p:spTgt spid="5">
                                            <p:txEl>
                                              <p:pRg st="9" end="9"/>
                                            </p:txEl>
                                          </p:spTgt>
                                        </p:tgtEl>
                                      </p:cBhvr>
                                    </p:animEffect>
                                  </p:childTnLst>
                                </p:cTn>
                              </p:par>
                              <p:par>
                                <p:cTn id="42" presetID="10" presetClass="entr" presetSubtype="0" fill="hold" nodeType="withEffect">
                                  <p:stCondLst>
                                    <p:cond delay="0"/>
                                  </p:stCondLst>
                                  <p:childTnLst>
                                    <p:set>
                                      <p:cBhvr>
                                        <p:cTn id="43" dur="1" fill="hold">
                                          <p:stCondLst>
                                            <p:cond delay="0"/>
                                          </p:stCondLst>
                                        </p:cTn>
                                        <p:tgtEl>
                                          <p:spTgt spid="5">
                                            <p:txEl>
                                              <p:pRg st="10" end="10"/>
                                            </p:txEl>
                                          </p:spTgt>
                                        </p:tgtEl>
                                        <p:attrNameLst>
                                          <p:attrName>style.visibility</p:attrName>
                                        </p:attrNameLst>
                                      </p:cBhvr>
                                      <p:to>
                                        <p:strVal val="visible"/>
                                      </p:to>
                                    </p:set>
                                    <p:animEffect transition="in" filter="fade">
                                      <p:cBhvr>
                                        <p:cTn id="44" dur="500"/>
                                        <p:tgtEl>
                                          <p:spTgt spid="5">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13"/>
          <p:cNvPicPr>
            <a:picLocks noChangeAspect="1"/>
          </p:cNvPicPr>
          <p:nvPr/>
        </p:nvPicPr>
        <p:blipFill>
          <a:blip r:embed="rId2"/>
          <a:stretch/>
        </p:blipFill>
        <p:spPr bwMode="auto">
          <a:xfrm>
            <a:off x="5886459" y="1786834"/>
            <a:ext cx="5198798" cy="3457327"/>
          </a:xfrm>
          <a:prstGeom prst="rect">
            <a:avLst/>
          </a:prstGeom>
        </p:spPr>
      </p:pic>
      <p:cxnSp>
        <p:nvCxnSpPr>
          <p:cNvPr id="5" name="Gerader Verbinder 7"/>
          <p:cNvCxnSpPr>
            <a:cxnSpLocks/>
          </p:cNvCxnSpPr>
          <p:nvPr/>
        </p:nvCxnSpPr>
        <p:spPr bwMode="auto">
          <a:xfrm>
            <a:off x="6028332" y="1907177"/>
            <a:ext cx="4985108" cy="3263179"/>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 name="Gerader Verbinder 14"/>
          <p:cNvCxnSpPr>
            <a:cxnSpLocks/>
          </p:cNvCxnSpPr>
          <p:nvPr/>
        </p:nvCxnSpPr>
        <p:spPr bwMode="auto">
          <a:xfrm flipV="1">
            <a:off x="6028332" y="1907177"/>
            <a:ext cx="4985108" cy="3234673"/>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grpSp>
        <p:nvGrpSpPr>
          <p:cNvPr id="7" name="Gruppieren 12"/>
          <p:cNvGrpSpPr/>
          <p:nvPr/>
        </p:nvGrpSpPr>
        <p:grpSpPr bwMode="auto">
          <a:xfrm>
            <a:off x="948152" y="1181831"/>
            <a:ext cx="3169921" cy="5143500"/>
            <a:chOff x="7498080" y="1124692"/>
            <a:chExt cx="3169921" cy="5143500"/>
          </a:xfrm>
        </p:grpSpPr>
        <p:pic>
          <p:nvPicPr>
            <p:cNvPr id="8" name="Grafik 15"/>
            <p:cNvPicPr>
              <a:picLocks noChangeAspect="1"/>
            </p:cNvPicPr>
            <p:nvPr/>
          </p:nvPicPr>
          <p:blipFill>
            <a:blip r:embed="rId3"/>
            <a:srcRect l="65375"/>
            <a:stretch/>
          </p:blipFill>
          <p:spPr bwMode="auto">
            <a:xfrm>
              <a:off x="7498080" y="1124692"/>
              <a:ext cx="3169921" cy="5143500"/>
            </a:xfrm>
            <a:prstGeom prst="rect">
              <a:avLst/>
            </a:prstGeom>
          </p:spPr>
        </p:pic>
        <p:sp>
          <p:nvSpPr>
            <p:cNvPr id="9" name="Flussdiagramm: Verbinder 16"/>
            <p:cNvSpPr/>
            <p:nvPr/>
          </p:nvSpPr>
          <p:spPr bwMode="auto">
            <a:xfrm>
              <a:off x="7619662" y="4459852"/>
              <a:ext cx="855233" cy="839097"/>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de-DE" sz="1350">
                <a:solidFill>
                  <a:prstClr val="white"/>
                </a:solidFill>
                <a:latin typeface="Calibri"/>
              </a:endParaRPr>
            </a:p>
          </p:txBody>
        </p:sp>
        <p:sp>
          <p:nvSpPr>
            <p:cNvPr id="10" name="Pfeil nach links 17"/>
            <p:cNvSpPr/>
            <p:nvPr/>
          </p:nvSpPr>
          <p:spPr bwMode="auto">
            <a:xfrm rot="10800000">
              <a:off x="8766846" y="4709677"/>
              <a:ext cx="1778412" cy="395084"/>
            </a:xfrm>
            <a:prstGeom prst="leftArrow">
              <a:avLst>
                <a:gd name="adj1" fmla="val 50000"/>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de-DE" sz="1350">
                <a:solidFill>
                  <a:prstClr val="white"/>
                </a:solidFill>
                <a:latin typeface="Calibri"/>
              </a:endParaRPr>
            </a:p>
          </p:txBody>
        </p:sp>
        <p:sp>
          <p:nvSpPr>
            <p:cNvPr id="11" name="Textfeld 18"/>
            <p:cNvSpPr txBox="1"/>
            <p:nvPr/>
          </p:nvSpPr>
          <p:spPr bwMode="auto">
            <a:xfrm>
              <a:off x="9236597" y="1193215"/>
              <a:ext cx="1202168" cy="400110"/>
            </a:xfrm>
            <a:prstGeom prst="rect">
              <a:avLst/>
            </a:prstGeom>
            <a:noFill/>
          </p:spPr>
          <p:txBody>
            <a:bodyPr wrap="square" rtlCol="0">
              <a:spAutoFit/>
            </a:bodyPr>
            <a:lstStyle/>
            <a:p>
              <a:pPr defTabSz="685800">
                <a:defRPr/>
              </a:pPr>
              <a:r>
                <a:rPr lang="de-DE" sz="2000" b="1">
                  <a:solidFill>
                    <a:prstClr val="black"/>
                  </a:solidFill>
                  <a:latin typeface="Calibri"/>
                </a:rPr>
                <a:t>N</a:t>
              </a:r>
              <a:r>
                <a:rPr lang="de-DE" sz="2000" b="1" baseline="-25000">
                  <a:solidFill>
                    <a:prstClr val="black"/>
                  </a:solidFill>
                  <a:latin typeface="Calibri"/>
                </a:rPr>
                <a:t>2</a:t>
              </a:r>
              <a:r>
                <a:rPr lang="de-DE" sz="2000" b="1">
                  <a:solidFill>
                    <a:prstClr val="black"/>
                  </a:solidFill>
                  <a:latin typeface="Calibri"/>
                </a:rPr>
                <a:t>O</a:t>
              </a:r>
              <a:endParaRPr lang="de-DE" sz="2000" b="1" baseline="-25000">
                <a:solidFill>
                  <a:prstClr val="black"/>
                </a:solidFill>
                <a:latin typeface="Calibri"/>
              </a:endParaRPr>
            </a:p>
          </p:txBody>
        </p:sp>
        <p:sp>
          <p:nvSpPr>
            <p:cNvPr id="12" name="Textfeld 20"/>
            <p:cNvSpPr txBox="1"/>
            <p:nvPr/>
          </p:nvSpPr>
          <p:spPr bwMode="auto">
            <a:xfrm>
              <a:off x="7764890" y="4713106"/>
              <a:ext cx="710004" cy="400110"/>
            </a:xfrm>
            <a:prstGeom prst="rect">
              <a:avLst/>
            </a:prstGeom>
            <a:noFill/>
          </p:spPr>
          <p:txBody>
            <a:bodyPr wrap="square" rtlCol="0">
              <a:spAutoFit/>
            </a:bodyPr>
            <a:lstStyle/>
            <a:p>
              <a:pPr defTabSz="685800">
                <a:defRPr/>
              </a:pPr>
              <a:r>
                <a:rPr lang="de-DE" sz="2000" b="1">
                  <a:solidFill>
                    <a:prstClr val="black"/>
                  </a:solidFill>
                  <a:latin typeface="Calibri"/>
                </a:rPr>
                <a:t>NO</a:t>
              </a:r>
              <a:r>
                <a:rPr lang="de-DE" sz="2000" b="1" baseline="-25000">
                  <a:solidFill>
                    <a:prstClr val="black"/>
                  </a:solidFill>
                  <a:latin typeface="Calibri"/>
                </a:rPr>
                <a:t>3</a:t>
              </a:r>
              <a:r>
                <a:rPr lang="de-DE" sz="2000" b="1" baseline="30000">
                  <a:solidFill>
                    <a:prstClr val="black"/>
                  </a:solidFill>
                  <a:latin typeface="Calibri"/>
                </a:rPr>
                <a:t>-</a:t>
              </a:r>
              <a:endParaRPr/>
            </a:p>
          </p:txBody>
        </p:sp>
        <p:sp>
          <p:nvSpPr>
            <p:cNvPr id="13" name="Textfeld 21"/>
            <p:cNvSpPr txBox="1"/>
            <p:nvPr/>
          </p:nvSpPr>
          <p:spPr bwMode="auto">
            <a:xfrm>
              <a:off x="8829710" y="4715378"/>
              <a:ext cx="1734826" cy="369332"/>
            </a:xfrm>
            <a:prstGeom prst="rect">
              <a:avLst/>
            </a:prstGeom>
            <a:noFill/>
          </p:spPr>
          <p:txBody>
            <a:bodyPr wrap="square" rtlCol="0">
              <a:spAutoFit/>
            </a:bodyPr>
            <a:lstStyle/>
            <a:p>
              <a:pPr defTabSz="685800">
                <a:defRPr/>
              </a:pPr>
              <a:r>
                <a:rPr lang="de-DE">
                  <a:solidFill>
                    <a:prstClr val="black"/>
                  </a:solidFill>
                  <a:latin typeface="Calibri"/>
                </a:rPr>
                <a:t>Denitrifikation</a:t>
              </a:r>
            </a:p>
          </p:txBody>
        </p:sp>
        <p:sp>
          <p:nvSpPr>
            <p:cNvPr id="14" name="Pfeil nach unten 23"/>
            <p:cNvSpPr/>
            <p:nvPr/>
          </p:nvSpPr>
          <p:spPr bwMode="auto">
            <a:xfrm rot="10800000">
              <a:off x="9369051" y="1593324"/>
              <a:ext cx="373829" cy="2898284"/>
            </a:xfrm>
            <a:prstGeom prst="downArrow">
              <a:avLst>
                <a:gd name="adj1" fmla="val 50000"/>
                <a:gd name="adj2" fmla="val 50000"/>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de-DE" sz="1350">
                <a:solidFill>
                  <a:prstClr val="white"/>
                </a:solidFill>
                <a:latin typeface="Calibri"/>
              </a:endParaRPr>
            </a:p>
          </p:txBody>
        </p:sp>
        <p:sp>
          <p:nvSpPr>
            <p:cNvPr id="15" name="Textfeld 24"/>
            <p:cNvSpPr txBox="1"/>
            <p:nvPr/>
          </p:nvSpPr>
          <p:spPr bwMode="auto">
            <a:xfrm>
              <a:off x="7992198" y="1945768"/>
              <a:ext cx="1552523" cy="369332"/>
            </a:xfrm>
            <a:prstGeom prst="rect">
              <a:avLst/>
            </a:prstGeom>
            <a:noFill/>
          </p:spPr>
          <p:txBody>
            <a:bodyPr wrap="square" rtlCol="0">
              <a:spAutoFit/>
            </a:bodyPr>
            <a:lstStyle/>
            <a:p>
              <a:pPr defTabSz="685800">
                <a:defRPr/>
              </a:pPr>
              <a:r>
                <a:rPr lang="de-DE">
                  <a:solidFill>
                    <a:prstClr val="black"/>
                  </a:solidFill>
                  <a:latin typeface="Calibri"/>
                </a:rPr>
                <a:t>N</a:t>
              </a:r>
              <a:r>
                <a:rPr lang="de-DE" baseline="-25000">
                  <a:solidFill>
                    <a:prstClr val="black"/>
                  </a:solidFill>
                  <a:latin typeface="Calibri"/>
                </a:rPr>
                <a:t>2</a:t>
              </a:r>
              <a:r>
                <a:rPr lang="de-DE">
                  <a:solidFill>
                    <a:prstClr val="black"/>
                  </a:solidFill>
                  <a:latin typeface="Calibri"/>
                </a:rPr>
                <a:t>O Verluste            </a:t>
              </a:r>
            </a:p>
          </p:txBody>
        </p:sp>
      </p:grpSp>
      <p:sp>
        <p:nvSpPr>
          <p:cNvPr id="16" name="Titel 2"/>
          <p:cNvSpPr>
            <a:spLocks noGrp="1"/>
          </p:cNvSpPr>
          <p:nvPr>
            <p:ph type="title"/>
          </p:nvPr>
        </p:nvSpPr>
        <p:spPr bwMode="auto"/>
        <p:txBody>
          <a:bodyPr/>
          <a:lstStyle/>
          <a:p>
            <a:pPr>
              <a:defRPr/>
            </a:pPr>
            <a:r>
              <a:rPr lang="de-DE"/>
              <a:t>Denitrifikation verhindern</a:t>
            </a:r>
          </a:p>
        </p:txBody>
      </p:sp>
      <p:sp>
        <p:nvSpPr>
          <p:cNvPr id="17" name="Textfeld 1">
            <a:extLst>
              <a:ext uri="{FF2B5EF4-FFF2-40B4-BE49-F238E27FC236}">
                <a16:creationId xmlns:a16="http://schemas.microsoft.com/office/drawing/2014/main" id="{67A97E7A-2317-4CC5-9094-17C6E66D14D3}"/>
              </a:ext>
            </a:extLst>
          </p:cNvPr>
          <p:cNvSpPr txBox="1"/>
          <p:nvPr/>
        </p:nvSpPr>
        <p:spPr bwMode="auto">
          <a:xfrm>
            <a:off x="2291515" y="6412595"/>
            <a:ext cx="1826558" cy="261610"/>
          </a:xfrm>
          <a:prstGeom prst="rect">
            <a:avLst/>
          </a:prstGeom>
          <a:noFill/>
        </p:spPr>
        <p:txBody>
          <a:bodyPr wrap="square" rtlCol="0">
            <a:spAutoFit/>
          </a:bodyPr>
          <a:lstStyle/>
          <a:p>
            <a:pPr algn="r">
              <a:defRPr/>
            </a:pPr>
            <a:r>
              <a:rPr lang="de-DE" sz="1100" dirty="0"/>
              <a:t>Eigene Darstellung LLH</a:t>
            </a:r>
          </a:p>
        </p:txBody>
      </p:sp>
      <p:sp>
        <p:nvSpPr>
          <p:cNvPr id="18" name="Textfeld 17">
            <a:extLst>
              <a:ext uri="{FF2B5EF4-FFF2-40B4-BE49-F238E27FC236}">
                <a16:creationId xmlns:a16="http://schemas.microsoft.com/office/drawing/2014/main" id="{7E7B6FDE-1FD0-4253-9E8B-18DDF87ECF2D}"/>
              </a:ext>
            </a:extLst>
          </p:cNvPr>
          <p:cNvSpPr txBox="1"/>
          <p:nvPr/>
        </p:nvSpPr>
        <p:spPr bwMode="auto">
          <a:xfrm>
            <a:off x="8809756" y="5244161"/>
            <a:ext cx="2467634" cy="261610"/>
          </a:xfrm>
          <a:prstGeom prst="rect">
            <a:avLst/>
          </a:prstGeom>
          <a:noFill/>
        </p:spPr>
        <p:txBody>
          <a:bodyPr wrap="square" rtlCol="0">
            <a:spAutoFit/>
          </a:bodyPr>
          <a:lstStyle/>
          <a:p>
            <a:pPr>
              <a:defRPr/>
            </a:pPr>
            <a:r>
              <a:rPr lang="de-DE" sz="1100" dirty="0"/>
              <a:t> Verdichteter, </a:t>
            </a:r>
            <a:r>
              <a:rPr lang="de-DE" sz="1100" dirty="0" err="1"/>
              <a:t>vernässter</a:t>
            </a:r>
            <a:r>
              <a:rPr lang="de-DE" sz="1100" dirty="0"/>
              <a:t> Boden, LLH</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w="http://schemas.openxmlformats.org/wordprocessingml/2006/main" xmlns:m="http://schemas.openxmlformats.org/officeDocument/2006/math" xmlns="">
      <p:transition spd="med" advClick="1">
        <p:fade thruBlk="0"/>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2"/>
          <p:cNvSpPr>
            <a:spLocks noGrp="1"/>
          </p:cNvSpPr>
          <p:nvPr>
            <p:ph type="title"/>
          </p:nvPr>
        </p:nvSpPr>
        <p:spPr bwMode="auto"/>
        <p:txBody>
          <a:bodyPr/>
          <a:lstStyle/>
          <a:p>
            <a:pPr>
              <a:defRPr/>
            </a:pPr>
            <a:r>
              <a:rPr lang="de-DE"/>
              <a:t>Bedarfsgerechte Düngung</a:t>
            </a:r>
          </a:p>
        </p:txBody>
      </p:sp>
      <p:pic>
        <p:nvPicPr>
          <p:cNvPr id="5" name="Grafik 19"/>
          <p:cNvPicPr>
            <a:picLocks noChangeAspect="1"/>
          </p:cNvPicPr>
          <p:nvPr/>
        </p:nvPicPr>
        <p:blipFill>
          <a:blip r:embed="rId3"/>
          <a:stretch/>
        </p:blipFill>
        <p:spPr bwMode="auto">
          <a:xfrm>
            <a:off x="2738613" y="1743033"/>
            <a:ext cx="6493267" cy="4268337"/>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w="http://schemas.openxmlformats.org/wordprocessingml/2006/main" xmlns:m="http://schemas.openxmlformats.org/officeDocument/2006/math" xmlns="">
      <p:transition spd="med" advClick="1">
        <p:fade thruBlk="0"/>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a:t>Worauf müssen wir uns zukünftig einstellen?</a:t>
            </a:r>
          </a:p>
        </p:txBody>
      </p:sp>
      <p:sp>
        <p:nvSpPr>
          <p:cNvPr id="5" name="Inhaltsplatzhalter 2"/>
          <p:cNvSpPr>
            <a:spLocks noGrp="1"/>
          </p:cNvSpPr>
          <p:nvPr>
            <p:ph idx="1"/>
          </p:nvPr>
        </p:nvSpPr>
        <p:spPr bwMode="auto">
          <a:xfrm>
            <a:off x="924560" y="1340768"/>
            <a:ext cx="9099858" cy="4826352"/>
          </a:xfrm>
        </p:spPr>
        <p:txBody>
          <a:bodyPr/>
          <a:lstStyle/>
          <a:p>
            <a:pPr marL="342900" indent="-342900">
              <a:spcAft>
                <a:spcPts val="1200"/>
              </a:spcAft>
              <a:defRPr/>
            </a:pPr>
            <a:r>
              <a:rPr lang="de-DE" sz="2400"/>
              <a:t>Starke Schwankungen von Jahr zu Jahr, „festgefahrene“ Wetterlagen</a:t>
            </a:r>
            <a:endParaRPr/>
          </a:p>
          <a:p>
            <a:pPr marL="342900" indent="-342900">
              <a:defRPr/>
            </a:pPr>
            <a:r>
              <a:rPr lang="de-DE" sz="2400"/>
              <a:t>Extremwetter-Ereignisse werden zunehmen</a:t>
            </a:r>
            <a:endParaRPr/>
          </a:p>
          <a:p>
            <a:pPr marL="701675" lvl="1" indent="-342900">
              <a:spcAft>
                <a:spcPts val="1800"/>
              </a:spcAft>
              <a:buFont typeface="Wingdings"/>
              <a:buChar char="Ø"/>
              <a:defRPr/>
            </a:pPr>
            <a:r>
              <a:rPr lang="de-DE"/>
              <a:t>Hitzewellen, Trockenheit, (lokale) Unwetter </a:t>
            </a:r>
            <a:endParaRPr/>
          </a:p>
          <a:p>
            <a:pPr marL="342900" indent="-342900">
              <a:defRPr/>
            </a:pPr>
            <a:r>
              <a:rPr lang="de-DE" sz="2400"/>
              <a:t>Tendenz: Mehr Niederschlag im Winter, weniger im Sommer</a:t>
            </a:r>
            <a:endParaRPr/>
          </a:p>
          <a:p>
            <a:pPr marL="701675" lvl="1" indent="-342900">
              <a:spcAft>
                <a:spcPts val="1800"/>
              </a:spcAft>
              <a:buFont typeface="Wingdings"/>
              <a:buChar char="Ø"/>
              <a:defRPr/>
            </a:pPr>
            <a:r>
              <a:rPr lang="de-DE"/>
              <a:t>zunehmend negative klimatische Wasserbilanz im Sommer</a:t>
            </a:r>
            <a:endParaRPr/>
          </a:p>
          <a:p>
            <a:pPr marL="342900" indent="-342900">
              <a:defRPr/>
            </a:pPr>
            <a:r>
              <a:rPr lang="de-DE" sz="2400"/>
              <a:t>Niederschlagsereignisse werden extremer, kleinräumiger</a:t>
            </a:r>
          </a:p>
          <a:p>
            <a:pPr marL="701675" lvl="1" indent="-342900">
              <a:spcAft>
                <a:spcPts val="1800"/>
              </a:spcAft>
              <a:buFont typeface="Wingdings"/>
              <a:buChar char="Ø"/>
              <a:defRPr/>
            </a:pPr>
            <a:r>
              <a:rPr lang="de-DE"/>
              <a:t>viel Wasser kann ungenutzt oberflächlich abfließen</a:t>
            </a:r>
            <a:endParaRPr/>
          </a:p>
          <a:p>
            <a:pPr marL="342900" indent="-342900">
              <a:defRPr/>
            </a:pPr>
            <a:r>
              <a:rPr lang="de-DE" sz="2400"/>
              <a:t>Verlängerte Vegetationsperiode</a:t>
            </a:r>
            <a:endParaRPr/>
          </a:p>
          <a:p>
            <a:pPr marL="701675" lvl="1" indent="-342900">
              <a:buFont typeface="Wingdings"/>
              <a:buChar char="Ø"/>
              <a:defRPr/>
            </a:pPr>
            <a:r>
              <a:rPr lang="de-DE"/>
              <a:t>mildere Winter</a:t>
            </a:r>
            <a:endParaRPr/>
          </a:p>
          <a:p>
            <a:pPr marL="701675" lvl="1" indent="-342900">
              <a:defRPr/>
            </a:pPr>
            <a:endParaRPr lang="de-DE"/>
          </a:p>
          <a:p>
            <a:pPr marL="701675" lvl="1" indent="-342900">
              <a:defRPr/>
            </a:pPr>
            <a:endParaRPr lang="de-DE"/>
          </a:p>
          <a:p>
            <a:pPr marL="342900" indent="-342900">
              <a:defRPr/>
            </a:pPr>
            <a:endParaRPr lang="de-DE" sz="2400"/>
          </a:p>
        </p:txBody>
      </p:sp>
      <p:sp>
        <p:nvSpPr>
          <p:cNvPr id="6" name="Rechteck 5">
            <a:extLst>
              <a:ext uri="{FF2B5EF4-FFF2-40B4-BE49-F238E27FC236}">
                <a16:creationId xmlns:a16="http://schemas.microsoft.com/office/drawing/2014/main" id="{57CAF791-D457-4E7A-89E1-0EBDEFAD630C}"/>
              </a:ext>
            </a:extLst>
          </p:cNvPr>
          <p:cNvSpPr/>
          <p:nvPr/>
        </p:nvSpPr>
        <p:spPr bwMode="auto">
          <a:xfrm>
            <a:off x="6744072" y="5802698"/>
            <a:ext cx="4968552" cy="430887"/>
          </a:xfrm>
          <a:prstGeom prst="rect">
            <a:avLst/>
          </a:prstGeom>
        </p:spPr>
        <p:txBody>
          <a:bodyPr wrap="square">
            <a:spAutoFit/>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de-DE" sz="1100" dirty="0"/>
              <a:t>DWD: https://www.dwd.de/DE/leistungen/zeitreihen/zeitreihen.html?nn=18256 </a:t>
            </a:r>
          </a:p>
          <a:p>
            <a:r>
              <a:rPr lang="en-US" sz="1100" dirty="0"/>
              <a:t>EEA-Report 2016: Climate change, impacts and vulnerability in Europe 2016</a:t>
            </a:r>
            <a:endParaRPr lang="de-DE" sz="1100"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2"/>
          <p:cNvSpPr>
            <a:spLocks noGrp="1"/>
          </p:cNvSpPr>
          <p:nvPr>
            <p:ph type="title"/>
          </p:nvPr>
        </p:nvSpPr>
        <p:spPr bwMode="auto"/>
        <p:txBody>
          <a:bodyPr/>
          <a:lstStyle/>
          <a:p>
            <a:pPr>
              <a:defRPr/>
            </a:pPr>
            <a:r>
              <a:rPr lang="de-DE"/>
              <a:t>Optimale Bodenstruktur</a:t>
            </a:r>
          </a:p>
        </p:txBody>
      </p:sp>
      <p:sp>
        <p:nvSpPr>
          <p:cNvPr id="6" name="Rechteckige Legende 1"/>
          <p:cNvSpPr/>
          <p:nvPr/>
        </p:nvSpPr>
        <p:spPr bwMode="auto">
          <a:xfrm>
            <a:off x="7032104" y="1268480"/>
            <a:ext cx="3030583" cy="1515292"/>
          </a:xfrm>
          <a:prstGeom prst="wedgeRectCallout">
            <a:avLst>
              <a:gd name="adj1" fmla="val -50574"/>
              <a:gd name="adj2" fmla="val 10215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de-DE" sz="2400"/>
              <a:t>regelmäßige Kalkung, humusmehrende Kulturarten etc.</a:t>
            </a:r>
          </a:p>
        </p:txBody>
      </p:sp>
      <p:pic>
        <p:nvPicPr>
          <p:cNvPr id="2" name="Grafik 1"/>
          <p:cNvPicPr>
            <a:picLocks noChangeAspect="1"/>
          </p:cNvPicPr>
          <p:nvPr/>
        </p:nvPicPr>
        <p:blipFill>
          <a:blip r:embed="rId2"/>
          <a:stretch>
            <a:fillRect/>
          </a:stretch>
        </p:blipFill>
        <p:spPr>
          <a:xfrm>
            <a:off x="1055440" y="1916832"/>
            <a:ext cx="5114925" cy="3557588"/>
          </a:xfrm>
          <a:prstGeom prst="rect">
            <a:avLst/>
          </a:prstGeom>
        </p:spPr>
      </p:pic>
      <p:sp>
        <p:nvSpPr>
          <p:cNvPr id="3" name="Rechteck 2"/>
          <p:cNvSpPr/>
          <p:nvPr/>
        </p:nvSpPr>
        <p:spPr>
          <a:xfrm>
            <a:off x="1127448" y="5479613"/>
            <a:ext cx="2465740" cy="307777"/>
          </a:xfrm>
          <a:prstGeom prst="rect">
            <a:avLst/>
          </a:prstGeom>
        </p:spPr>
        <p:txBody>
          <a:bodyPr wrap="none">
            <a:spAutoFit/>
          </a:bodyPr>
          <a:lstStyle/>
          <a:p>
            <a:r>
              <a:rPr lang="de-DE" sz="1400" dirty="0"/>
              <a:t>Bodengesundheitsdienst (BGD)</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w="http://schemas.openxmlformats.org/wordprocessingml/2006/main" xmlns:m="http://schemas.openxmlformats.org/officeDocument/2006/math" xmlns="">
      <p:transition spd="med" advClick="1">
        <p:fade thruBlk="0"/>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normAutofit/>
          </a:bodyPr>
          <a:lstStyle/>
          <a:p>
            <a:pPr>
              <a:defRPr/>
            </a:pPr>
            <a:r>
              <a:rPr lang="de-DE"/>
              <a:t>Einarbeitung von Gülle</a:t>
            </a:r>
            <a:endParaRPr lang="de-DE" b="1" i="1"/>
          </a:p>
        </p:txBody>
      </p:sp>
      <p:sp>
        <p:nvSpPr>
          <p:cNvPr id="5" name="Inhaltsplatzhalter 2"/>
          <p:cNvSpPr>
            <a:spLocks noGrp="1"/>
          </p:cNvSpPr>
          <p:nvPr>
            <p:ph idx="1"/>
          </p:nvPr>
        </p:nvSpPr>
        <p:spPr bwMode="auto"/>
        <p:txBody>
          <a:bodyPr/>
          <a:lstStyle/>
          <a:p>
            <a:pPr lvl="1">
              <a:defRPr/>
            </a:pPr>
            <a:r>
              <a:rPr lang="de-DE"/>
              <a:t>Gülleausbringung auf unbestelltem Ackerland</a:t>
            </a:r>
            <a:endParaRPr/>
          </a:p>
          <a:p>
            <a:pPr lvl="1">
              <a:defRPr/>
            </a:pPr>
            <a:r>
              <a:rPr lang="de-DE"/>
              <a:t>Referenz: Einarbeitung innerhalb von 4 h (Mindestanforderung nach DüV)</a:t>
            </a:r>
            <a:endParaRPr/>
          </a:p>
          <a:p>
            <a:pPr lvl="1">
              <a:defRPr/>
            </a:pPr>
            <a:endParaRPr lang="de-DE"/>
          </a:p>
          <a:p>
            <a:pPr lvl="1" indent="-358775">
              <a:buNone/>
              <a:tabLst>
                <a:tab pos="631825" algn="l"/>
              </a:tabLst>
              <a:defRPr/>
            </a:pPr>
            <a:endParaRPr lang="de-DE"/>
          </a:p>
          <a:p>
            <a:pPr lvl="1">
              <a:buFont typeface="Wingdings"/>
              <a:buChar char="à"/>
              <a:defRPr/>
            </a:pPr>
            <a:endParaRPr lang="de-DE"/>
          </a:p>
          <a:p>
            <a:pPr lvl="1">
              <a:buFont typeface="Wingdings"/>
              <a:buChar char="à"/>
              <a:defRPr/>
            </a:pPr>
            <a:endParaRPr lang="de-DE"/>
          </a:p>
          <a:p>
            <a:pPr lvl="1">
              <a:buFont typeface="Wingdings"/>
              <a:buChar char="à"/>
              <a:defRPr/>
            </a:pPr>
            <a:endParaRPr lang="de-DE"/>
          </a:p>
          <a:p>
            <a:pPr lvl="1">
              <a:buNone/>
              <a:defRPr/>
            </a:pPr>
            <a:endParaRPr lang="de-DE"/>
          </a:p>
        </p:txBody>
      </p:sp>
      <p:pic>
        <p:nvPicPr>
          <p:cNvPr id="6" name="Picture 2"/>
          <p:cNvPicPr>
            <a:picLocks noChangeAspect="1" noChangeArrowheads="1"/>
          </p:cNvPicPr>
          <p:nvPr/>
        </p:nvPicPr>
        <p:blipFill>
          <a:blip r:embed="rId3"/>
          <a:srcRect l="61020" t="47234" r="12116" b="23351"/>
          <a:stretch/>
        </p:blipFill>
        <p:spPr bwMode="auto">
          <a:xfrm>
            <a:off x="1219132" y="2583763"/>
            <a:ext cx="9038090" cy="2968977"/>
          </a:xfrm>
          <a:prstGeom prst="rect">
            <a:avLst/>
          </a:prstGeom>
          <a:noFill/>
          <a:ln w="9525">
            <a:noFill/>
            <a:miter lim="800000"/>
            <a:headEnd/>
            <a:tailEnd/>
          </a:ln>
        </p:spPr>
      </p:pic>
      <p:sp>
        <p:nvSpPr>
          <p:cNvPr id="7" name="Textfeld 4"/>
          <p:cNvSpPr txBox="1"/>
          <p:nvPr/>
        </p:nvSpPr>
        <p:spPr bwMode="auto">
          <a:xfrm>
            <a:off x="9138242" y="5552740"/>
            <a:ext cx="1710286" cy="246221"/>
          </a:xfrm>
          <a:prstGeom prst="rect">
            <a:avLst/>
          </a:prstGeom>
          <a:noFill/>
        </p:spPr>
        <p:txBody>
          <a:bodyPr wrap="square" rtlCol="0">
            <a:spAutoFit/>
          </a:bodyPr>
          <a:lstStyle/>
          <a:p>
            <a:pPr>
              <a:defRPr/>
            </a:pPr>
            <a:r>
              <a:rPr lang="de-DE" sz="1000" dirty="0"/>
              <a:t>Wulf, KTBL (2017)</a:t>
            </a:r>
            <a:endParaRPr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w="http://schemas.openxmlformats.org/wordprocessingml/2006/main" xmlns:m="http://schemas.openxmlformats.org/officeDocument/2006/math" xmlns="">
      <p:transition spd="med" advClick="1">
        <p:fade thruBlk="0"/>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normAutofit/>
          </a:bodyPr>
          <a:lstStyle/>
          <a:p>
            <a:pPr>
              <a:defRPr/>
            </a:pPr>
            <a:r>
              <a:rPr lang="de-DE"/>
              <a:t>Ausbringtechnik</a:t>
            </a:r>
          </a:p>
        </p:txBody>
      </p:sp>
      <p:pic>
        <p:nvPicPr>
          <p:cNvPr id="5" name="Grafik 5"/>
          <p:cNvPicPr>
            <a:picLocks noChangeAspect="1"/>
          </p:cNvPicPr>
          <p:nvPr/>
        </p:nvPicPr>
        <p:blipFill>
          <a:blip r:embed="rId3"/>
          <a:stretch/>
        </p:blipFill>
        <p:spPr bwMode="auto">
          <a:xfrm>
            <a:off x="838200" y="3044594"/>
            <a:ext cx="1795453" cy="1415646"/>
          </a:xfrm>
          <a:prstGeom prst="rect">
            <a:avLst/>
          </a:prstGeom>
          <a:ln>
            <a:solidFill>
              <a:schemeClr val="bg1">
                <a:lumMod val="75000"/>
              </a:schemeClr>
            </a:solidFill>
          </a:ln>
        </p:spPr>
      </p:pic>
      <p:pic>
        <p:nvPicPr>
          <p:cNvPr id="6" name="Grafik 6"/>
          <p:cNvPicPr>
            <a:picLocks noChangeAspect="1"/>
          </p:cNvPicPr>
          <p:nvPr/>
        </p:nvPicPr>
        <p:blipFill>
          <a:blip r:embed="rId4"/>
          <a:stretch/>
        </p:blipFill>
        <p:spPr bwMode="auto">
          <a:xfrm>
            <a:off x="838200" y="1308008"/>
            <a:ext cx="1790700" cy="1543050"/>
          </a:xfrm>
          <a:prstGeom prst="rect">
            <a:avLst/>
          </a:prstGeom>
          <a:ln>
            <a:solidFill>
              <a:schemeClr val="bg1">
                <a:lumMod val="75000"/>
              </a:schemeClr>
            </a:solidFill>
          </a:ln>
        </p:spPr>
      </p:pic>
      <p:pic>
        <p:nvPicPr>
          <p:cNvPr id="7" name="Grafik 7"/>
          <p:cNvPicPr>
            <a:picLocks noChangeAspect="1"/>
          </p:cNvPicPr>
          <p:nvPr/>
        </p:nvPicPr>
        <p:blipFill>
          <a:blip r:embed="rId5"/>
          <a:stretch/>
        </p:blipFill>
        <p:spPr bwMode="auto">
          <a:xfrm>
            <a:off x="838200" y="4653775"/>
            <a:ext cx="1790700" cy="1550035"/>
          </a:xfrm>
          <a:prstGeom prst="rect">
            <a:avLst/>
          </a:prstGeom>
          <a:ln>
            <a:solidFill>
              <a:schemeClr val="bg1">
                <a:lumMod val="75000"/>
              </a:schemeClr>
            </a:solidFill>
          </a:ln>
        </p:spPr>
      </p:pic>
      <p:sp>
        <p:nvSpPr>
          <p:cNvPr id="8" name="Textfeld 8"/>
          <p:cNvSpPr txBox="1"/>
          <p:nvPr/>
        </p:nvSpPr>
        <p:spPr bwMode="auto">
          <a:xfrm>
            <a:off x="2628900" y="2398959"/>
            <a:ext cx="2143760" cy="500137"/>
          </a:xfrm>
          <a:prstGeom prst="rect">
            <a:avLst/>
          </a:prstGeom>
          <a:noFill/>
        </p:spPr>
        <p:txBody>
          <a:bodyPr wrap="square" rtlCol="0">
            <a:spAutoFit/>
          </a:bodyPr>
          <a:lstStyle/>
          <a:p>
            <a:pPr>
              <a:defRPr/>
            </a:pPr>
            <a:r>
              <a:rPr lang="de-DE" sz="1600" b="1"/>
              <a:t>Schleppschuhverteiler</a:t>
            </a:r>
            <a:r>
              <a:rPr lang="de-DE" sz="1400" b="1"/>
              <a:t> </a:t>
            </a:r>
            <a:r>
              <a:rPr lang="de-DE" sz="1050"/>
              <a:t>(Grafik: KTBL)</a:t>
            </a:r>
            <a:endParaRPr/>
          </a:p>
        </p:txBody>
      </p:sp>
      <p:sp>
        <p:nvSpPr>
          <p:cNvPr id="9" name="Textfeld 9"/>
          <p:cNvSpPr txBox="1"/>
          <p:nvPr/>
        </p:nvSpPr>
        <p:spPr bwMode="auto">
          <a:xfrm>
            <a:off x="2628900" y="3977660"/>
            <a:ext cx="2143760" cy="507831"/>
          </a:xfrm>
          <a:prstGeom prst="rect">
            <a:avLst/>
          </a:prstGeom>
          <a:noFill/>
        </p:spPr>
        <p:txBody>
          <a:bodyPr wrap="square" rtlCol="0">
            <a:spAutoFit/>
          </a:bodyPr>
          <a:lstStyle/>
          <a:p>
            <a:pPr>
              <a:defRPr/>
            </a:pPr>
            <a:r>
              <a:rPr lang="de-DE" sz="1600" b="1"/>
              <a:t>Schlitzverteiler</a:t>
            </a:r>
            <a:r>
              <a:rPr lang="de-DE" sz="1400"/>
              <a:t> </a:t>
            </a:r>
          </a:p>
          <a:p>
            <a:pPr>
              <a:defRPr/>
            </a:pPr>
            <a:r>
              <a:rPr lang="de-DE" sz="1100"/>
              <a:t>(Grafik: KTBL)</a:t>
            </a:r>
            <a:endParaRPr/>
          </a:p>
        </p:txBody>
      </p:sp>
      <p:sp>
        <p:nvSpPr>
          <p:cNvPr id="10" name="Rechteck 10"/>
          <p:cNvSpPr/>
          <p:nvPr/>
        </p:nvSpPr>
        <p:spPr bwMode="auto">
          <a:xfrm>
            <a:off x="2628900" y="5764014"/>
            <a:ext cx="1348446" cy="507831"/>
          </a:xfrm>
          <a:prstGeom prst="rect">
            <a:avLst/>
          </a:prstGeom>
        </p:spPr>
        <p:txBody>
          <a:bodyPr wrap="none">
            <a:spAutoFit/>
          </a:bodyPr>
          <a:lstStyle/>
          <a:p>
            <a:pPr>
              <a:defRPr/>
            </a:pPr>
            <a:r>
              <a:rPr lang="de-DE" sz="1600" b="1"/>
              <a:t>Güllegrubber</a:t>
            </a:r>
            <a:r>
              <a:rPr lang="de-DE" sz="1400"/>
              <a:t> </a:t>
            </a:r>
          </a:p>
          <a:p>
            <a:pPr>
              <a:defRPr/>
            </a:pPr>
            <a:r>
              <a:rPr lang="de-DE" sz="1100"/>
              <a:t>(Grafik: KTBL)</a:t>
            </a:r>
            <a:endParaRPr/>
          </a:p>
        </p:txBody>
      </p:sp>
      <p:pic>
        <p:nvPicPr>
          <p:cNvPr id="11" name="Grafik 4"/>
          <p:cNvPicPr>
            <a:picLocks noChangeAspect="1"/>
          </p:cNvPicPr>
          <p:nvPr/>
        </p:nvPicPr>
        <p:blipFill>
          <a:blip r:embed="rId6"/>
          <a:stretch/>
        </p:blipFill>
        <p:spPr bwMode="auto">
          <a:xfrm>
            <a:off x="4847553" y="1283653"/>
            <a:ext cx="7200900" cy="3200400"/>
          </a:xfrm>
          <a:prstGeom prst="rect">
            <a:avLst/>
          </a:prstGeom>
        </p:spPr>
      </p:pic>
      <p:sp>
        <p:nvSpPr>
          <p:cNvPr id="12" name="Rechteck 12"/>
          <p:cNvSpPr/>
          <p:nvPr/>
        </p:nvSpPr>
        <p:spPr bwMode="auto">
          <a:xfrm>
            <a:off x="4904384" y="4419451"/>
            <a:ext cx="7087240" cy="523220"/>
          </a:xfrm>
          <a:prstGeom prst="rect">
            <a:avLst/>
          </a:prstGeom>
        </p:spPr>
        <p:txBody>
          <a:bodyPr wrap="square">
            <a:spAutoFit/>
          </a:bodyPr>
          <a:lstStyle/>
          <a:p>
            <a:pPr>
              <a:defRPr/>
            </a:pPr>
            <a:r>
              <a:rPr lang="de-DE" sz="1400" dirty="0"/>
              <a:t>Ammoniakverluste, relativ zur Breitverteilung nach der Gülleausbringung (Daten: DLG Merkblatt 350, </a:t>
            </a:r>
            <a:r>
              <a:rPr lang="de-DE" sz="1400" dirty="0" err="1"/>
              <a:t>Luib</a:t>
            </a:r>
            <a:r>
              <a:rPr lang="de-DE" sz="1400" dirty="0"/>
              <a:t> 2017)</a:t>
            </a:r>
            <a:endParaRPr dirty="0"/>
          </a:p>
        </p:txBody>
      </p:sp>
      <p:grpSp>
        <p:nvGrpSpPr>
          <p:cNvPr id="13" name="Gruppieren 16"/>
          <p:cNvGrpSpPr/>
          <p:nvPr/>
        </p:nvGrpSpPr>
        <p:grpSpPr bwMode="auto">
          <a:xfrm>
            <a:off x="4847553" y="4830346"/>
            <a:ext cx="7058825" cy="685800"/>
            <a:chOff x="4847553" y="4830346"/>
            <a:chExt cx="7058825" cy="685800"/>
          </a:xfrm>
        </p:grpSpPr>
        <p:sp>
          <p:nvSpPr>
            <p:cNvPr id="14" name="Flussdiagramm: Auszug 11"/>
            <p:cNvSpPr/>
            <p:nvPr/>
          </p:nvSpPr>
          <p:spPr bwMode="auto">
            <a:xfrm rot="16199999">
              <a:off x="8019859" y="1658041"/>
              <a:ext cx="685800" cy="7030410"/>
            </a:xfrm>
            <a:prstGeom prst="flowChartExtra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15" name="Textfeld 2"/>
            <p:cNvSpPr txBox="1"/>
            <p:nvPr/>
          </p:nvSpPr>
          <p:spPr bwMode="auto">
            <a:xfrm>
              <a:off x="8837775" y="4988734"/>
              <a:ext cx="3068604" cy="369332"/>
            </a:xfrm>
            <a:prstGeom prst="rect">
              <a:avLst/>
            </a:prstGeom>
            <a:noFill/>
          </p:spPr>
          <p:txBody>
            <a:bodyPr wrap="square" rtlCol="0">
              <a:spAutoFit/>
            </a:bodyPr>
            <a:lstStyle/>
            <a:p>
              <a:pPr>
                <a:defRPr/>
              </a:pPr>
              <a:r>
                <a:rPr lang="de-DE"/>
                <a:t>pflanzenverfügbarer Stickstoff </a:t>
              </a:r>
            </a:p>
          </p:txBody>
        </p:sp>
      </p:grpSp>
      <p:grpSp>
        <p:nvGrpSpPr>
          <p:cNvPr id="16" name="Gruppieren 15"/>
          <p:cNvGrpSpPr/>
          <p:nvPr/>
        </p:nvGrpSpPr>
        <p:grpSpPr bwMode="auto">
          <a:xfrm>
            <a:off x="4819139" y="5440466"/>
            <a:ext cx="7087240" cy="685800"/>
            <a:chOff x="4819139" y="5440466"/>
            <a:chExt cx="7087240" cy="685800"/>
          </a:xfrm>
        </p:grpSpPr>
        <p:sp>
          <p:nvSpPr>
            <p:cNvPr id="17" name="Flussdiagramm: Auszug 3"/>
            <p:cNvSpPr/>
            <p:nvPr/>
          </p:nvSpPr>
          <p:spPr bwMode="auto">
            <a:xfrm rot="5400000">
              <a:off x="8019859" y="2239746"/>
              <a:ext cx="685800" cy="7087240"/>
            </a:xfrm>
            <a:prstGeom prst="flowChartExtra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18" name="Textfeld 13"/>
            <p:cNvSpPr txBox="1"/>
            <p:nvPr/>
          </p:nvSpPr>
          <p:spPr bwMode="auto">
            <a:xfrm>
              <a:off x="4819139" y="5579347"/>
              <a:ext cx="3068604" cy="369332"/>
            </a:xfrm>
            <a:prstGeom prst="rect">
              <a:avLst/>
            </a:prstGeom>
            <a:noFill/>
          </p:spPr>
          <p:txBody>
            <a:bodyPr wrap="square" rtlCol="0">
              <a:spAutoFit/>
            </a:bodyPr>
            <a:lstStyle/>
            <a:p>
              <a:pPr>
                <a:defRPr/>
              </a:pPr>
              <a:r>
                <a:rPr lang="de-DE"/>
                <a:t>Auszubringende N-Menge  </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normAutofit/>
          </a:bodyPr>
          <a:lstStyle/>
          <a:p>
            <a:pPr>
              <a:defRPr/>
            </a:pPr>
            <a:r>
              <a:rPr lang="de-DE"/>
              <a:t>Ausbringtechnik</a:t>
            </a:r>
          </a:p>
        </p:txBody>
      </p:sp>
      <p:pic>
        <p:nvPicPr>
          <p:cNvPr id="5" name="Grafik 3"/>
          <p:cNvPicPr>
            <a:picLocks noChangeAspect="1"/>
          </p:cNvPicPr>
          <p:nvPr/>
        </p:nvPicPr>
        <p:blipFill>
          <a:blip r:embed="rId3">
            <a:lum contrast="20000"/>
          </a:blip>
          <a:stretch/>
        </p:blipFill>
        <p:spPr bwMode="auto">
          <a:xfrm>
            <a:off x="5625379" y="1689748"/>
            <a:ext cx="5564063" cy="4381152"/>
          </a:xfrm>
          <a:prstGeom prst="rect">
            <a:avLst/>
          </a:prstGeom>
          <a:ln>
            <a:solidFill>
              <a:schemeClr val="tx1"/>
            </a:solidFill>
          </a:ln>
        </p:spPr>
      </p:pic>
      <p:pic>
        <p:nvPicPr>
          <p:cNvPr id="6" name="Grafik 5"/>
          <p:cNvPicPr>
            <a:picLocks noChangeAspect="1"/>
          </p:cNvPicPr>
          <p:nvPr/>
        </p:nvPicPr>
        <p:blipFill>
          <a:blip r:embed="rId4"/>
          <a:stretch/>
        </p:blipFill>
        <p:spPr bwMode="auto">
          <a:xfrm>
            <a:off x="838200" y="3044594"/>
            <a:ext cx="1795453" cy="1415646"/>
          </a:xfrm>
          <a:prstGeom prst="rect">
            <a:avLst/>
          </a:prstGeom>
          <a:ln>
            <a:solidFill>
              <a:schemeClr val="bg1">
                <a:lumMod val="75000"/>
              </a:schemeClr>
            </a:solidFill>
          </a:ln>
        </p:spPr>
      </p:pic>
      <p:pic>
        <p:nvPicPr>
          <p:cNvPr id="7" name="Grafik 6"/>
          <p:cNvPicPr>
            <a:picLocks noChangeAspect="1"/>
          </p:cNvPicPr>
          <p:nvPr/>
        </p:nvPicPr>
        <p:blipFill>
          <a:blip r:embed="rId5"/>
          <a:stretch/>
        </p:blipFill>
        <p:spPr bwMode="auto">
          <a:xfrm>
            <a:off x="838200" y="1308008"/>
            <a:ext cx="1790700" cy="1543050"/>
          </a:xfrm>
          <a:prstGeom prst="rect">
            <a:avLst/>
          </a:prstGeom>
          <a:ln>
            <a:solidFill>
              <a:schemeClr val="bg1">
                <a:lumMod val="75000"/>
              </a:schemeClr>
            </a:solidFill>
          </a:ln>
        </p:spPr>
      </p:pic>
      <p:pic>
        <p:nvPicPr>
          <p:cNvPr id="8" name="Grafik 7"/>
          <p:cNvPicPr>
            <a:picLocks noChangeAspect="1"/>
          </p:cNvPicPr>
          <p:nvPr/>
        </p:nvPicPr>
        <p:blipFill>
          <a:blip r:embed="rId6"/>
          <a:stretch/>
        </p:blipFill>
        <p:spPr bwMode="auto">
          <a:xfrm>
            <a:off x="838200" y="4653775"/>
            <a:ext cx="1790700" cy="1550035"/>
          </a:xfrm>
          <a:prstGeom prst="rect">
            <a:avLst/>
          </a:prstGeom>
          <a:ln>
            <a:solidFill>
              <a:schemeClr val="bg1">
                <a:lumMod val="75000"/>
              </a:schemeClr>
            </a:solidFill>
          </a:ln>
        </p:spPr>
      </p:pic>
      <p:sp>
        <p:nvSpPr>
          <p:cNvPr id="9" name="Textfeld 8"/>
          <p:cNvSpPr txBox="1"/>
          <p:nvPr/>
        </p:nvSpPr>
        <p:spPr bwMode="auto">
          <a:xfrm>
            <a:off x="2628900" y="2398959"/>
            <a:ext cx="2143760" cy="500137"/>
          </a:xfrm>
          <a:prstGeom prst="rect">
            <a:avLst/>
          </a:prstGeom>
          <a:noFill/>
        </p:spPr>
        <p:txBody>
          <a:bodyPr wrap="square" rtlCol="0">
            <a:spAutoFit/>
          </a:bodyPr>
          <a:lstStyle/>
          <a:p>
            <a:pPr>
              <a:defRPr/>
            </a:pPr>
            <a:r>
              <a:rPr lang="de-DE" sz="1600" b="1"/>
              <a:t>Schleppschuhverteiler</a:t>
            </a:r>
            <a:r>
              <a:rPr lang="de-DE" sz="1400" b="1"/>
              <a:t> </a:t>
            </a:r>
            <a:r>
              <a:rPr lang="de-DE" sz="1050"/>
              <a:t>(Grafik: KTBL)</a:t>
            </a:r>
            <a:endParaRPr/>
          </a:p>
        </p:txBody>
      </p:sp>
      <p:sp>
        <p:nvSpPr>
          <p:cNvPr id="10" name="Textfeld 9"/>
          <p:cNvSpPr txBox="1"/>
          <p:nvPr/>
        </p:nvSpPr>
        <p:spPr bwMode="auto">
          <a:xfrm>
            <a:off x="2628900" y="3977660"/>
            <a:ext cx="2143760" cy="507831"/>
          </a:xfrm>
          <a:prstGeom prst="rect">
            <a:avLst/>
          </a:prstGeom>
          <a:noFill/>
        </p:spPr>
        <p:txBody>
          <a:bodyPr wrap="square" rtlCol="0">
            <a:spAutoFit/>
          </a:bodyPr>
          <a:lstStyle/>
          <a:p>
            <a:pPr>
              <a:defRPr/>
            </a:pPr>
            <a:r>
              <a:rPr lang="de-DE" sz="1600" b="1"/>
              <a:t>Schlitzverteiler</a:t>
            </a:r>
            <a:r>
              <a:rPr lang="de-DE" sz="1400"/>
              <a:t> </a:t>
            </a:r>
          </a:p>
          <a:p>
            <a:pPr>
              <a:defRPr/>
            </a:pPr>
            <a:r>
              <a:rPr lang="de-DE" sz="1100"/>
              <a:t>(Grafik: KTBL)</a:t>
            </a:r>
            <a:endParaRPr/>
          </a:p>
        </p:txBody>
      </p:sp>
      <p:sp>
        <p:nvSpPr>
          <p:cNvPr id="11" name="Rechteck 10"/>
          <p:cNvSpPr/>
          <p:nvPr/>
        </p:nvSpPr>
        <p:spPr bwMode="auto">
          <a:xfrm>
            <a:off x="2628900" y="5764014"/>
            <a:ext cx="1348446" cy="507831"/>
          </a:xfrm>
          <a:prstGeom prst="rect">
            <a:avLst/>
          </a:prstGeom>
        </p:spPr>
        <p:txBody>
          <a:bodyPr wrap="none">
            <a:spAutoFit/>
          </a:bodyPr>
          <a:lstStyle/>
          <a:p>
            <a:pPr>
              <a:defRPr/>
            </a:pPr>
            <a:r>
              <a:rPr lang="de-DE" sz="1600" b="1"/>
              <a:t>Güllegrubber</a:t>
            </a:r>
            <a:r>
              <a:rPr lang="de-DE" sz="1400"/>
              <a:t> </a:t>
            </a:r>
          </a:p>
          <a:p>
            <a:pPr>
              <a:defRPr/>
            </a:pPr>
            <a:r>
              <a:rPr lang="de-DE" sz="1100"/>
              <a:t>(Grafik: KTBL)</a:t>
            </a:r>
            <a:endParaRPr/>
          </a:p>
        </p:txBody>
      </p:sp>
      <p:sp>
        <p:nvSpPr>
          <p:cNvPr id="12" name="Rechteck 11"/>
          <p:cNvSpPr/>
          <p:nvPr/>
        </p:nvSpPr>
        <p:spPr bwMode="auto">
          <a:xfrm>
            <a:off x="5625379" y="6017929"/>
            <a:ext cx="6096000" cy="307777"/>
          </a:xfrm>
          <a:prstGeom prst="rect">
            <a:avLst/>
          </a:prstGeom>
        </p:spPr>
        <p:txBody>
          <a:bodyPr>
            <a:spAutoFit/>
          </a:bodyPr>
          <a:lstStyle/>
          <a:p>
            <a:pPr>
              <a:defRPr/>
            </a:pPr>
            <a:r>
              <a:rPr lang="de-DE" sz="1400" dirty="0"/>
              <a:t>(Wulf et al. 2002)</a:t>
            </a:r>
          </a:p>
        </p:txBody>
      </p:sp>
      <p:sp>
        <p:nvSpPr>
          <p:cNvPr id="13" name="Textfeld 2"/>
          <p:cNvSpPr txBox="1"/>
          <p:nvPr/>
        </p:nvSpPr>
        <p:spPr bwMode="auto">
          <a:xfrm>
            <a:off x="5625379" y="981862"/>
            <a:ext cx="5875741" cy="707886"/>
          </a:xfrm>
          <a:prstGeom prst="rect">
            <a:avLst/>
          </a:prstGeom>
          <a:noFill/>
        </p:spPr>
        <p:txBody>
          <a:bodyPr wrap="square" rtlCol="0">
            <a:spAutoFit/>
          </a:bodyPr>
          <a:lstStyle/>
          <a:p>
            <a:pPr>
              <a:defRPr/>
            </a:pPr>
            <a:r>
              <a:rPr lang="de-DE" sz="2000"/>
              <a:t>Treibhausgasemission unterschiedlicher Ausbringungs-verfahren von Biogasgülle</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Sonne 3"/>
          <p:cNvSpPr/>
          <p:nvPr/>
        </p:nvSpPr>
        <p:spPr bwMode="auto">
          <a:xfrm>
            <a:off x="3300550" y="1993830"/>
            <a:ext cx="1038497" cy="1025434"/>
          </a:xfrm>
          <a:prstGeom prst="sun">
            <a:avLst>
              <a:gd name="adj" fmla="val 25000"/>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5" name="Rechteck 4"/>
          <p:cNvSpPr/>
          <p:nvPr/>
        </p:nvSpPr>
        <p:spPr bwMode="auto">
          <a:xfrm>
            <a:off x="2867297" y="4389117"/>
            <a:ext cx="5349240" cy="705394"/>
          </a:xfrm>
          <a:prstGeom prst="rect">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6" name="Wolke 6"/>
          <p:cNvSpPr/>
          <p:nvPr/>
        </p:nvSpPr>
        <p:spPr bwMode="auto">
          <a:xfrm>
            <a:off x="2932611" y="4251957"/>
            <a:ext cx="5257800" cy="130629"/>
          </a:xfrm>
          <a:prstGeom prst="cloud">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7" name="Chevron 7"/>
          <p:cNvSpPr/>
          <p:nvPr/>
        </p:nvSpPr>
        <p:spPr bwMode="auto">
          <a:xfrm>
            <a:off x="3209108" y="3472539"/>
            <a:ext cx="226423" cy="352698"/>
          </a:xfrm>
          <a:prstGeom prst="chevron">
            <a:avLst>
              <a:gd name="adj" fmla="val 50000"/>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solidFill>
                <a:schemeClr val="tx1"/>
              </a:solidFill>
            </a:endParaRPr>
          </a:p>
        </p:txBody>
      </p:sp>
      <p:sp>
        <p:nvSpPr>
          <p:cNvPr id="8" name="Chevron 8"/>
          <p:cNvSpPr/>
          <p:nvPr/>
        </p:nvSpPr>
        <p:spPr bwMode="auto">
          <a:xfrm>
            <a:off x="3461658" y="3480159"/>
            <a:ext cx="226423" cy="352698"/>
          </a:xfrm>
          <a:prstGeom prst="chevron">
            <a:avLst>
              <a:gd name="adj" fmla="val 50000"/>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solidFill>
                <a:schemeClr val="tx1"/>
              </a:solidFill>
            </a:endParaRPr>
          </a:p>
        </p:txBody>
      </p:sp>
      <p:sp>
        <p:nvSpPr>
          <p:cNvPr id="9" name="Chevron 9"/>
          <p:cNvSpPr/>
          <p:nvPr/>
        </p:nvSpPr>
        <p:spPr bwMode="auto">
          <a:xfrm>
            <a:off x="3716384" y="3481247"/>
            <a:ext cx="226423" cy="352698"/>
          </a:xfrm>
          <a:prstGeom prst="chevron">
            <a:avLst>
              <a:gd name="adj" fmla="val 50000"/>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solidFill>
                <a:schemeClr val="tx1"/>
              </a:solidFill>
            </a:endParaRPr>
          </a:p>
        </p:txBody>
      </p:sp>
      <p:sp>
        <p:nvSpPr>
          <p:cNvPr id="10" name="Chevron 10"/>
          <p:cNvSpPr/>
          <p:nvPr/>
        </p:nvSpPr>
        <p:spPr bwMode="auto">
          <a:xfrm>
            <a:off x="3971110" y="3480159"/>
            <a:ext cx="226423" cy="352698"/>
          </a:xfrm>
          <a:prstGeom prst="chevron">
            <a:avLst>
              <a:gd name="adj" fmla="val 50000"/>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solidFill>
                <a:schemeClr val="tx1"/>
              </a:solidFill>
            </a:endParaRPr>
          </a:p>
        </p:txBody>
      </p:sp>
      <p:sp>
        <p:nvSpPr>
          <p:cNvPr id="11" name="Chevron 11"/>
          <p:cNvSpPr/>
          <p:nvPr/>
        </p:nvSpPr>
        <p:spPr bwMode="auto">
          <a:xfrm>
            <a:off x="4225836" y="3472539"/>
            <a:ext cx="226423" cy="352698"/>
          </a:xfrm>
          <a:prstGeom prst="chevron">
            <a:avLst>
              <a:gd name="adj" fmla="val 50000"/>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solidFill>
                <a:schemeClr val="tx1"/>
              </a:solidFill>
            </a:endParaRPr>
          </a:p>
        </p:txBody>
      </p:sp>
      <p:sp>
        <p:nvSpPr>
          <p:cNvPr id="12" name="Pfeil nach oben 12"/>
          <p:cNvSpPr/>
          <p:nvPr/>
        </p:nvSpPr>
        <p:spPr bwMode="auto">
          <a:xfrm>
            <a:off x="5290457" y="2931519"/>
            <a:ext cx="502920" cy="1097280"/>
          </a:xfrm>
          <a:prstGeom prst="upArrow">
            <a:avLst>
              <a:gd name="adj1" fmla="val 50000"/>
              <a:gd name="adj2" fmla="val 50000"/>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13" name="Titel 1"/>
          <p:cNvSpPr>
            <a:spLocks noGrp="1"/>
          </p:cNvSpPr>
          <p:nvPr>
            <p:ph type="title"/>
          </p:nvPr>
        </p:nvSpPr>
        <p:spPr bwMode="auto">
          <a:xfrm>
            <a:off x="838200" y="365125"/>
            <a:ext cx="10515600" cy="918528"/>
          </a:xfrm>
        </p:spPr>
        <p:txBody>
          <a:bodyPr>
            <a:noAutofit/>
          </a:bodyPr>
          <a:lstStyle/>
          <a:p>
            <a:pPr>
              <a:defRPr/>
            </a:pPr>
            <a:r>
              <a:rPr lang="de-DE" sz="3200"/>
              <a:t>Witterungsbedingte Ammoniakverluste </a:t>
            </a:r>
            <a:br>
              <a:rPr lang="de-DE" sz="3200"/>
            </a:br>
            <a:r>
              <a:rPr lang="de-DE" sz="3200"/>
              <a:t>bei der Gülleausbringung</a:t>
            </a:r>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noAutofit/>
          </a:bodyPr>
          <a:lstStyle/>
          <a:p>
            <a:pPr>
              <a:defRPr/>
            </a:pPr>
            <a:r>
              <a:rPr lang="de-DE" sz="3200"/>
              <a:t>Witterungsbedingte Ammoniakverluste </a:t>
            </a:r>
            <a:br>
              <a:rPr lang="de-DE" sz="3200"/>
            </a:br>
            <a:r>
              <a:rPr lang="de-DE" sz="3200"/>
              <a:t>bei der Gülleausbringung</a:t>
            </a:r>
            <a:endParaRPr/>
          </a:p>
        </p:txBody>
      </p:sp>
      <p:pic>
        <p:nvPicPr>
          <p:cNvPr id="5" name="Inhaltsplatzhalter 3"/>
          <p:cNvPicPr>
            <a:picLocks noGrp="1" noChangeAspect="1"/>
          </p:cNvPicPr>
          <p:nvPr>
            <p:ph idx="1"/>
          </p:nvPr>
        </p:nvPicPr>
        <p:blipFill>
          <a:blip r:embed="rId3"/>
          <a:stretch/>
        </p:blipFill>
        <p:spPr bwMode="auto">
          <a:xfrm>
            <a:off x="838200" y="1849755"/>
            <a:ext cx="5196840" cy="3527657"/>
          </a:xfrm>
          <a:prstGeom prst="rect">
            <a:avLst/>
          </a:prstGeom>
        </p:spPr>
      </p:pic>
      <p:pic>
        <p:nvPicPr>
          <p:cNvPr id="6" name="Grafik 4"/>
          <p:cNvPicPr>
            <a:picLocks noChangeAspect="1"/>
          </p:cNvPicPr>
          <p:nvPr/>
        </p:nvPicPr>
        <p:blipFill>
          <a:blip r:embed="rId4"/>
          <a:stretch/>
        </p:blipFill>
        <p:spPr bwMode="auto">
          <a:xfrm>
            <a:off x="6725920" y="1870074"/>
            <a:ext cx="4986288" cy="3468961"/>
          </a:xfrm>
          <a:prstGeom prst="rect">
            <a:avLst/>
          </a:prstGeom>
        </p:spPr>
      </p:pic>
      <p:sp>
        <p:nvSpPr>
          <p:cNvPr id="7" name="Textfeld 5"/>
          <p:cNvSpPr txBox="1"/>
          <p:nvPr/>
        </p:nvSpPr>
        <p:spPr bwMode="auto">
          <a:xfrm>
            <a:off x="6751320" y="5339036"/>
            <a:ext cx="4960888" cy="523220"/>
          </a:xfrm>
          <a:prstGeom prst="rect">
            <a:avLst/>
          </a:prstGeom>
          <a:noFill/>
        </p:spPr>
        <p:txBody>
          <a:bodyPr wrap="square" rtlCol="0">
            <a:spAutoFit/>
          </a:bodyPr>
          <a:lstStyle/>
          <a:p>
            <a:pPr>
              <a:defRPr/>
            </a:pPr>
            <a:r>
              <a:rPr lang="de-DE" sz="1400"/>
              <a:t>Zeitliche Verläufe der kumulativen Ammoniakverflüchtigung, der Bodentemperatur und des Bodenwassergehaltes.</a:t>
            </a:r>
          </a:p>
        </p:txBody>
      </p:sp>
      <p:sp>
        <p:nvSpPr>
          <p:cNvPr id="8" name="Textfeld 7"/>
          <p:cNvSpPr txBox="1"/>
          <p:nvPr/>
        </p:nvSpPr>
        <p:spPr bwMode="auto">
          <a:xfrm>
            <a:off x="838200" y="5377412"/>
            <a:ext cx="4960888" cy="523220"/>
          </a:xfrm>
          <a:prstGeom prst="rect">
            <a:avLst/>
          </a:prstGeom>
          <a:noFill/>
        </p:spPr>
        <p:txBody>
          <a:bodyPr wrap="square" rtlCol="0">
            <a:spAutoFit/>
          </a:bodyPr>
          <a:lstStyle/>
          <a:p>
            <a:pPr>
              <a:defRPr/>
            </a:pPr>
            <a:r>
              <a:rPr lang="de-DE" sz="1400" i="1"/>
              <a:t>Modellrechnungen der Ammoniakverflüchtigung (relativ zur ausgebrachten Stickstoffmenge) an sechs Tagen des Jahres</a:t>
            </a:r>
            <a:endParaRPr lang="de-DE" sz="105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a:xfrm>
            <a:off x="1026161" y="204683"/>
            <a:ext cx="9283066" cy="1052904"/>
          </a:xfrm>
        </p:spPr>
        <p:txBody>
          <a:bodyPr>
            <a:normAutofit/>
          </a:bodyPr>
          <a:lstStyle/>
          <a:p>
            <a:pPr>
              <a:defRPr/>
            </a:pPr>
            <a:r>
              <a:rPr lang="de-DE" sz="3200"/>
              <a:t>Nährstoffspeicherung durch Zwischenfrüchte</a:t>
            </a:r>
          </a:p>
        </p:txBody>
      </p:sp>
      <p:pic>
        <p:nvPicPr>
          <p:cNvPr id="5" name="Inhaltsplatzhalter 3"/>
          <p:cNvPicPr>
            <a:picLocks noGrp="1" noChangeAspect="1"/>
          </p:cNvPicPr>
          <p:nvPr>
            <p:ph idx="1"/>
          </p:nvPr>
        </p:nvPicPr>
        <p:blipFill>
          <a:blip r:embed="rId3"/>
          <a:stretch/>
        </p:blipFill>
        <p:spPr bwMode="auto">
          <a:xfrm>
            <a:off x="1438914" y="1257586"/>
            <a:ext cx="8457557" cy="5021006"/>
          </a:xfrm>
          <a:prstGeom prst="rect">
            <a:avLst/>
          </a:prstGeom>
        </p:spPr>
      </p:pic>
      <p:sp>
        <p:nvSpPr>
          <p:cNvPr id="6" name="Textfeld 4"/>
          <p:cNvSpPr txBox="1"/>
          <p:nvPr/>
        </p:nvSpPr>
        <p:spPr bwMode="auto">
          <a:xfrm>
            <a:off x="8592489" y="5998984"/>
            <a:ext cx="2057400" cy="261610"/>
          </a:xfrm>
          <a:prstGeom prst="rect">
            <a:avLst/>
          </a:prstGeom>
          <a:noFill/>
        </p:spPr>
        <p:txBody>
          <a:bodyPr wrap="square" rtlCol="0">
            <a:spAutoFit/>
          </a:bodyPr>
          <a:lstStyle/>
          <a:p>
            <a:pPr>
              <a:defRPr/>
            </a:pPr>
            <a:r>
              <a:rPr lang="de-DE" sz="1100" dirty="0" err="1"/>
              <a:t>IfZ</a:t>
            </a:r>
            <a:r>
              <a:rPr lang="de-DE" sz="1100" dirty="0"/>
              <a:t> Göttingen</a:t>
            </a:r>
            <a:endParaRPr sz="1100"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normAutofit/>
          </a:bodyPr>
          <a:lstStyle/>
          <a:p>
            <a:pPr>
              <a:defRPr/>
            </a:pPr>
            <a:r>
              <a:rPr lang="de-DE" sz="3200"/>
              <a:t>Anpassungsstrategien an den Klimawandel</a:t>
            </a:r>
          </a:p>
        </p:txBody>
      </p:sp>
      <p:sp>
        <p:nvSpPr>
          <p:cNvPr id="5" name="Inhaltsplatzhalter 2"/>
          <p:cNvSpPr>
            <a:spLocks noGrp="1"/>
          </p:cNvSpPr>
          <p:nvPr>
            <p:ph idx="1"/>
          </p:nvPr>
        </p:nvSpPr>
        <p:spPr bwMode="auto">
          <a:xfrm>
            <a:off x="838200" y="1920240"/>
            <a:ext cx="7130008" cy="4399280"/>
          </a:xfrm>
        </p:spPr>
        <p:txBody>
          <a:bodyPr/>
          <a:lstStyle/>
          <a:p>
            <a:pPr marL="0" indent="0">
              <a:spcBef>
                <a:spcPts val="0"/>
              </a:spcBef>
              <a:buNone/>
              <a:defRPr/>
            </a:pPr>
            <a:r>
              <a:rPr lang="de-DE" sz="2000" u="sng" dirty="0"/>
              <a:t>Geschlossene Nährstoffkreisläufe</a:t>
            </a:r>
            <a:endParaRPr dirty="0"/>
          </a:p>
          <a:p>
            <a:pPr marL="800100" lvl="1" indent="-342900">
              <a:spcAft>
                <a:spcPts val="600"/>
              </a:spcAft>
              <a:defRPr/>
            </a:pPr>
            <a:r>
              <a:rPr lang="de-DE" sz="1800" dirty="0"/>
              <a:t>Innerbetriebliche Verwendung von Wirtschaftsdüngern</a:t>
            </a:r>
            <a:endParaRPr dirty="0"/>
          </a:p>
          <a:p>
            <a:pPr marL="800100" lvl="1" indent="-342900">
              <a:spcAft>
                <a:spcPts val="600"/>
              </a:spcAft>
              <a:defRPr/>
            </a:pPr>
            <a:r>
              <a:rPr lang="de-DE" sz="1800" dirty="0"/>
              <a:t>Reduzierung der mineralischen Düngung</a:t>
            </a:r>
            <a:endParaRPr dirty="0"/>
          </a:p>
          <a:p>
            <a:pPr marL="800100" lvl="1" indent="-342900">
              <a:spcAft>
                <a:spcPts val="600"/>
              </a:spcAft>
              <a:defRPr/>
            </a:pPr>
            <a:r>
              <a:rPr lang="de-DE" sz="1800" dirty="0"/>
              <a:t>N-Versorgung der Böden beachten</a:t>
            </a:r>
            <a:endParaRPr dirty="0"/>
          </a:p>
          <a:p>
            <a:pPr marL="800100" lvl="1" indent="-342900">
              <a:spcAft>
                <a:spcPts val="1800"/>
              </a:spcAft>
              <a:defRPr/>
            </a:pPr>
            <a:r>
              <a:rPr lang="de-DE" sz="1800" dirty="0"/>
              <a:t>N-Düngebedarfsermittlung</a:t>
            </a:r>
            <a:endParaRPr dirty="0"/>
          </a:p>
          <a:p>
            <a:pPr marL="0" indent="0">
              <a:buNone/>
              <a:defRPr/>
            </a:pPr>
            <a:r>
              <a:rPr lang="de-DE" sz="2000" u="sng" dirty="0"/>
              <a:t>N-Düngung</a:t>
            </a:r>
          </a:p>
          <a:p>
            <a:pPr marL="701675" lvl="1" indent="-342900">
              <a:spcAft>
                <a:spcPts val="600"/>
              </a:spcAft>
              <a:defRPr/>
            </a:pPr>
            <a:r>
              <a:rPr lang="de-DE" sz="1800" dirty="0"/>
              <a:t>An den jahres- und witterungsabhängigen Bedarf der Pflanze anpassen</a:t>
            </a:r>
            <a:endParaRPr dirty="0"/>
          </a:p>
          <a:p>
            <a:pPr marL="701675" lvl="1" indent="-342900">
              <a:spcAft>
                <a:spcPts val="600"/>
              </a:spcAft>
              <a:defRPr/>
            </a:pPr>
            <a:r>
              <a:rPr lang="de-DE" sz="1800" dirty="0"/>
              <a:t>Düngungszeitpunkt</a:t>
            </a:r>
            <a:endParaRPr dirty="0"/>
          </a:p>
          <a:p>
            <a:pPr marL="701675" lvl="1" indent="-342900">
              <a:spcAft>
                <a:spcPts val="600"/>
              </a:spcAft>
              <a:defRPr/>
            </a:pPr>
            <a:r>
              <a:rPr lang="de-DE" sz="1800" dirty="0"/>
              <a:t>Düngermenge und -form</a:t>
            </a:r>
            <a:endParaRPr dirty="0"/>
          </a:p>
          <a:p>
            <a:pPr marL="701675" lvl="1" indent="-342900">
              <a:spcAft>
                <a:spcPts val="600"/>
              </a:spcAft>
              <a:defRPr/>
            </a:pPr>
            <a:r>
              <a:rPr lang="de-DE" sz="1800" dirty="0"/>
              <a:t>Stabilisierte N-Formen</a:t>
            </a:r>
            <a:endParaRPr lang="de-DE" sz="1800" u="sng" dirty="0"/>
          </a:p>
          <a:p>
            <a:pPr marL="0" indent="0">
              <a:buNone/>
              <a:defRPr/>
            </a:pPr>
            <a:endParaRPr lang="de-DE" u="sng" dirty="0"/>
          </a:p>
          <a:p>
            <a:pPr marL="701675" lvl="1" indent="-342900">
              <a:defRPr/>
            </a:pPr>
            <a:endParaRPr lang="de-DE" dirty="0"/>
          </a:p>
          <a:p>
            <a:pPr lvl="1" indent="0">
              <a:buNone/>
              <a:defRPr/>
            </a:pPr>
            <a:endParaRPr lang="de-DE" dirty="0"/>
          </a:p>
        </p:txBody>
      </p:sp>
      <p:pic>
        <p:nvPicPr>
          <p:cNvPr id="6" name="Grafik 4"/>
          <p:cNvPicPr>
            <a:picLocks noChangeAspect="1"/>
          </p:cNvPicPr>
          <p:nvPr/>
        </p:nvPicPr>
        <p:blipFill>
          <a:blip r:embed="rId3"/>
          <a:stretch/>
        </p:blipFill>
        <p:spPr bwMode="auto">
          <a:xfrm>
            <a:off x="8638766" y="4361346"/>
            <a:ext cx="2979363" cy="1731847"/>
          </a:xfrm>
          <a:prstGeom prst="rect">
            <a:avLst/>
          </a:prstGeom>
        </p:spPr>
      </p:pic>
      <p:sp>
        <p:nvSpPr>
          <p:cNvPr id="7" name="Textfeld 6"/>
          <p:cNvSpPr txBox="1"/>
          <p:nvPr/>
        </p:nvSpPr>
        <p:spPr bwMode="auto">
          <a:xfrm>
            <a:off x="838200" y="1240049"/>
            <a:ext cx="9290248" cy="461665"/>
          </a:xfrm>
          <a:prstGeom prst="rect">
            <a:avLst/>
          </a:prstGeom>
          <a:noFill/>
        </p:spPr>
        <p:txBody>
          <a:bodyPr wrap="square" rtlCol="0">
            <a:spAutoFit/>
          </a:bodyPr>
          <a:lstStyle/>
          <a:p>
            <a:pPr>
              <a:defRPr/>
            </a:pPr>
            <a:r>
              <a:rPr lang="de-DE" sz="2400" b="1">
                <a:solidFill>
                  <a:schemeClr val="tx2"/>
                </a:solidFill>
                <a:latin typeface="Calibri"/>
              </a:rPr>
              <a:t>Pflanzenernährung, Düngung und Humusreproduktion</a:t>
            </a:r>
          </a:p>
        </p:txBody>
      </p:sp>
      <p:pic>
        <p:nvPicPr>
          <p:cNvPr id="8" name="Grafik 5"/>
          <p:cNvPicPr>
            <a:picLocks noChangeAspect="1"/>
          </p:cNvPicPr>
          <p:nvPr/>
        </p:nvPicPr>
        <p:blipFill>
          <a:blip r:embed="rId4"/>
          <a:srcRect b="19192"/>
          <a:stretch/>
        </p:blipFill>
        <p:spPr bwMode="auto">
          <a:xfrm>
            <a:off x="9040809" y="1240049"/>
            <a:ext cx="2239767" cy="2701131"/>
          </a:xfrm>
          <a:prstGeom prst="rect">
            <a:avLst/>
          </a:prstGeom>
          <a:ln>
            <a:solidFill>
              <a:schemeClr val="bg1">
                <a:lumMod val="75000"/>
              </a:schemeClr>
            </a:solidFill>
          </a:ln>
        </p:spPr>
      </p:pic>
      <p:sp>
        <p:nvSpPr>
          <p:cNvPr id="2" name="Rechteck 1">
            <a:extLst>
              <a:ext uri="{FF2B5EF4-FFF2-40B4-BE49-F238E27FC236}">
                <a16:creationId xmlns:a16="http://schemas.microsoft.com/office/drawing/2014/main" id="{5B922B53-94B0-4C73-B03D-131B6297CCB9}"/>
              </a:ext>
            </a:extLst>
          </p:cNvPr>
          <p:cNvSpPr/>
          <p:nvPr/>
        </p:nvSpPr>
        <p:spPr>
          <a:xfrm>
            <a:off x="9264352" y="6076081"/>
            <a:ext cx="2504212" cy="261610"/>
          </a:xfrm>
          <a:prstGeom prst="rect">
            <a:avLst/>
          </a:prstGeom>
        </p:spPr>
        <p:txBody>
          <a:bodyPr wrap="none">
            <a:spAutoFit/>
          </a:bodyPr>
          <a:lstStyle/>
          <a:p>
            <a:pPr>
              <a:defRPr/>
            </a:pPr>
            <a:r>
              <a:rPr lang="de-DE" sz="1100" dirty="0"/>
              <a:t>Gülleausbringung, Christian Mühlhausen</a:t>
            </a:r>
          </a:p>
        </p:txBody>
      </p:sp>
      <p:sp>
        <p:nvSpPr>
          <p:cNvPr id="3" name="Rechteck 2">
            <a:extLst>
              <a:ext uri="{FF2B5EF4-FFF2-40B4-BE49-F238E27FC236}">
                <a16:creationId xmlns:a16="http://schemas.microsoft.com/office/drawing/2014/main" id="{45FCC79F-D3B7-4406-9743-B7CC1B82EFF4}"/>
              </a:ext>
            </a:extLst>
          </p:cNvPr>
          <p:cNvSpPr/>
          <p:nvPr/>
        </p:nvSpPr>
        <p:spPr>
          <a:xfrm>
            <a:off x="9877900" y="3941180"/>
            <a:ext cx="1489510" cy="261610"/>
          </a:xfrm>
          <a:prstGeom prst="rect">
            <a:avLst/>
          </a:prstGeom>
        </p:spPr>
        <p:txBody>
          <a:bodyPr wrap="none">
            <a:spAutoFit/>
          </a:bodyPr>
          <a:lstStyle/>
          <a:p>
            <a:pPr lvl="0">
              <a:defRPr/>
            </a:pPr>
            <a:r>
              <a:rPr lang="de-DE" sz="1100" dirty="0"/>
              <a:t>Eigene Darstellung LLH</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5" end="5"/>
                                            </p:txEl>
                                          </p:spTgt>
                                        </p:tgtEl>
                                        <p:attrNameLst>
                                          <p:attrName>style.visibility</p:attrName>
                                        </p:attrNameLst>
                                      </p:cBhvr>
                                      <p:to>
                                        <p:strVal val="visible"/>
                                      </p:to>
                                    </p:set>
                                    <p:animEffect transition="in" filter="fade">
                                      <p:cBhvr>
                                        <p:cTn id="7" dur="500"/>
                                        <p:tgtEl>
                                          <p:spTgt spid="5">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animEffect transition="in" filter="fade">
                                      <p:cBhvr>
                                        <p:cTn id="17" dur="500"/>
                                        <p:tgtEl>
                                          <p:spTgt spid="5">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
                                            <p:txEl>
                                              <p:pRg st="2" end="2"/>
                                            </p:txEl>
                                          </p:spTgt>
                                        </p:tgtEl>
                                        <p:attrNameLst>
                                          <p:attrName>style.visibility</p:attrName>
                                        </p:attrNameLst>
                                      </p:cBhvr>
                                      <p:to>
                                        <p:strVal val="visible"/>
                                      </p:to>
                                    </p:set>
                                    <p:animEffect transition="in" filter="fade">
                                      <p:cBhvr>
                                        <p:cTn id="22" dur="500"/>
                                        <p:tgtEl>
                                          <p:spTgt spid="5">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5">
                                            <p:txEl>
                                              <p:pRg st="3" end="3"/>
                                            </p:txEl>
                                          </p:spTgt>
                                        </p:tgtEl>
                                        <p:attrNameLst>
                                          <p:attrName>style.visibility</p:attrName>
                                        </p:attrNameLst>
                                      </p:cBhvr>
                                      <p:to>
                                        <p:strVal val="visible"/>
                                      </p:to>
                                    </p:set>
                                    <p:animEffect transition="in" filter="fade">
                                      <p:cBhvr>
                                        <p:cTn id="27" dur="500"/>
                                        <p:tgtEl>
                                          <p:spTgt spid="5">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5">
                                            <p:txEl>
                                              <p:pRg st="4" end="4"/>
                                            </p:txEl>
                                          </p:spTgt>
                                        </p:tgtEl>
                                        <p:attrNameLst>
                                          <p:attrName>style.visibility</p:attrName>
                                        </p:attrNameLst>
                                      </p:cBhvr>
                                      <p:to>
                                        <p:strVal val="visible"/>
                                      </p:to>
                                    </p:set>
                                    <p:animEffect transition="in" filter="fade">
                                      <p:cBhvr>
                                        <p:cTn id="32" dur="500"/>
                                        <p:tgtEl>
                                          <p:spTgt spid="5">
                                            <p:txEl>
                                              <p:pRg st="4" end="4"/>
                                            </p:txEl>
                                          </p:spTgt>
                                        </p:tgtEl>
                                      </p:cBhvr>
                                    </p:animEffect>
                                  </p:childTnLst>
                                </p:cTn>
                              </p:par>
                              <p:par>
                                <p:cTn id="33" presetID="10" presetClass="entr" presetSubtype="0" fill="hold" nodeType="withEffect">
                                  <p:stCondLst>
                                    <p:cond delay="0"/>
                                  </p:stCondLst>
                                  <p:childTnLst>
                                    <p:set>
                                      <p:cBhvr>
                                        <p:cTn id="34" dur="1" fill="hold">
                                          <p:stCondLst>
                                            <p:cond delay="0"/>
                                          </p:stCondLst>
                                        </p:cTn>
                                        <p:tgtEl>
                                          <p:spTgt spid="5">
                                            <p:txEl>
                                              <p:pRg st="6" end="6"/>
                                            </p:txEl>
                                          </p:spTgt>
                                        </p:tgtEl>
                                        <p:attrNameLst>
                                          <p:attrName>style.visibility</p:attrName>
                                        </p:attrNameLst>
                                      </p:cBhvr>
                                      <p:to>
                                        <p:strVal val="visible"/>
                                      </p:to>
                                    </p:set>
                                    <p:animEffect transition="in" filter="fade">
                                      <p:cBhvr>
                                        <p:cTn id="35" dur="500"/>
                                        <p:tgtEl>
                                          <p:spTgt spid="5">
                                            <p:txEl>
                                              <p:pRg st="6" end="6"/>
                                            </p:txEl>
                                          </p:spTgt>
                                        </p:tgtEl>
                                      </p:cBhvr>
                                    </p:animEffect>
                                  </p:childTnLst>
                                </p:cTn>
                              </p:par>
                              <p:par>
                                <p:cTn id="36" presetID="10" presetClass="entr" presetSubtype="0" fill="hold" nodeType="withEffect">
                                  <p:stCondLst>
                                    <p:cond delay="0"/>
                                  </p:stCondLst>
                                  <p:childTnLst>
                                    <p:set>
                                      <p:cBhvr>
                                        <p:cTn id="37" dur="1" fill="hold">
                                          <p:stCondLst>
                                            <p:cond delay="0"/>
                                          </p:stCondLst>
                                        </p:cTn>
                                        <p:tgtEl>
                                          <p:spTgt spid="5">
                                            <p:txEl>
                                              <p:pRg st="7" end="7"/>
                                            </p:txEl>
                                          </p:spTgt>
                                        </p:tgtEl>
                                        <p:attrNameLst>
                                          <p:attrName>style.visibility</p:attrName>
                                        </p:attrNameLst>
                                      </p:cBhvr>
                                      <p:to>
                                        <p:strVal val="visible"/>
                                      </p:to>
                                    </p:set>
                                    <p:animEffect transition="in" filter="fade">
                                      <p:cBhvr>
                                        <p:cTn id="38" dur="500"/>
                                        <p:tgtEl>
                                          <p:spTgt spid="5">
                                            <p:txEl>
                                              <p:pRg st="7" end="7"/>
                                            </p:txEl>
                                          </p:spTgt>
                                        </p:tgtEl>
                                      </p:cBhvr>
                                    </p:animEffect>
                                  </p:childTnLst>
                                </p:cTn>
                              </p:par>
                              <p:par>
                                <p:cTn id="39" presetID="10" presetClass="entr" presetSubtype="0" fill="hold" nodeType="withEffect">
                                  <p:stCondLst>
                                    <p:cond delay="0"/>
                                  </p:stCondLst>
                                  <p:childTnLst>
                                    <p:set>
                                      <p:cBhvr>
                                        <p:cTn id="40" dur="1" fill="hold">
                                          <p:stCondLst>
                                            <p:cond delay="0"/>
                                          </p:stCondLst>
                                        </p:cTn>
                                        <p:tgtEl>
                                          <p:spTgt spid="5">
                                            <p:txEl>
                                              <p:pRg st="8" end="8"/>
                                            </p:txEl>
                                          </p:spTgt>
                                        </p:tgtEl>
                                        <p:attrNameLst>
                                          <p:attrName>style.visibility</p:attrName>
                                        </p:attrNameLst>
                                      </p:cBhvr>
                                      <p:to>
                                        <p:strVal val="visible"/>
                                      </p:to>
                                    </p:set>
                                    <p:animEffect transition="in" filter="fade">
                                      <p:cBhvr>
                                        <p:cTn id="41" dur="500"/>
                                        <p:tgtEl>
                                          <p:spTgt spid="5">
                                            <p:txEl>
                                              <p:pRg st="8" end="8"/>
                                            </p:txEl>
                                          </p:spTgt>
                                        </p:tgtEl>
                                      </p:cBhvr>
                                    </p:animEffect>
                                  </p:childTnLst>
                                </p:cTn>
                              </p:par>
                              <p:par>
                                <p:cTn id="42" presetID="10" presetClass="entr" presetSubtype="0" fill="hold" nodeType="withEffect">
                                  <p:stCondLst>
                                    <p:cond delay="0"/>
                                  </p:stCondLst>
                                  <p:childTnLst>
                                    <p:set>
                                      <p:cBhvr>
                                        <p:cTn id="43" dur="1" fill="hold">
                                          <p:stCondLst>
                                            <p:cond delay="0"/>
                                          </p:stCondLst>
                                        </p:cTn>
                                        <p:tgtEl>
                                          <p:spTgt spid="5">
                                            <p:txEl>
                                              <p:pRg st="9" end="9"/>
                                            </p:txEl>
                                          </p:spTgt>
                                        </p:tgtEl>
                                        <p:attrNameLst>
                                          <p:attrName>style.visibility</p:attrName>
                                        </p:attrNameLst>
                                      </p:cBhvr>
                                      <p:to>
                                        <p:strVal val="visible"/>
                                      </p:to>
                                    </p:set>
                                    <p:animEffect transition="in" filter="fade">
                                      <p:cBhvr>
                                        <p:cTn id="44" dur="500"/>
                                        <p:tgtEl>
                                          <p:spTgt spid="5">
                                            <p:txEl>
                                              <p:pRg st="9" end="9"/>
                                            </p:txEl>
                                          </p:spTgt>
                                        </p:tgtEl>
                                      </p:cBhvr>
                                    </p:animEffect>
                                  </p:childTnLst>
                                </p:cTn>
                              </p:par>
                              <p:par>
                                <p:cTn id="45" presetID="10" presetClass="entr" presetSubtype="0" fill="hold" nodeType="with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fade">
                                      <p:cBhvr>
                                        <p:cTn id="4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normAutofit/>
          </a:bodyPr>
          <a:lstStyle/>
          <a:p>
            <a:pPr>
              <a:defRPr/>
            </a:pPr>
            <a:r>
              <a:rPr lang="de-DE" sz="3200"/>
              <a:t>Anpassungsstrategien an den Klimawandel</a:t>
            </a:r>
          </a:p>
        </p:txBody>
      </p:sp>
      <p:sp>
        <p:nvSpPr>
          <p:cNvPr id="5" name="Inhaltsplatzhalter 2"/>
          <p:cNvSpPr>
            <a:spLocks noGrp="1"/>
          </p:cNvSpPr>
          <p:nvPr>
            <p:ph idx="1"/>
          </p:nvPr>
        </p:nvSpPr>
        <p:spPr bwMode="auto">
          <a:xfrm>
            <a:off x="838200" y="1788160"/>
            <a:ext cx="7130008" cy="4531360"/>
          </a:xfrm>
        </p:spPr>
        <p:txBody>
          <a:bodyPr/>
          <a:lstStyle/>
          <a:p>
            <a:pPr marL="0" indent="0">
              <a:buNone/>
              <a:defRPr/>
            </a:pPr>
            <a:r>
              <a:rPr lang="de-DE" sz="2000" u="sng"/>
              <a:t>Düngemittelapplikation</a:t>
            </a:r>
          </a:p>
          <a:p>
            <a:pPr marL="701675" lvl="1" indent="-342900">
              <a:spcAft>
                <a:spcPts val="600"/>
              </a:spcAft>
              <a:defRPr/>
            </a:pPr>
            <a:r>
              <a:rPr lang="de-DE" sz="1800"/>
              <a:t>Injektions- bzw. platzierte Düngung</a:t>
            </a:r>
            <a:endParaRPr/>
          </a:p>
          <a:p>
            <a:pPr marL="701675" lvl="1" indent="-342900">
              <a:spcAft>
                <a:spcPts val="600"/>
              </a:spcAft>
              <a:defRPr/>
            </a:pPr>
            <a:r>
              <a:rPr lang="de-DE" sz="1800"/>
              <a:t>Emissionsarme Ausbringtechnik</a:t>
            </a:r>
            <a:endParaRPr/>
          </a:p>
          <a:p>
            <a:pPr marL="701675" lvl="1" indent="-342900">
              <a:spcAft>
                <a:spcPts val="1800"/>
              </a:spcAft>
              <a:defRPr/>
            </a:pPr>
            <a:r>
              <a:rPr lang="de-DE" sz="1800"/>
              <a:t>Blattdüngung</a:t>
            </a:r>
            <a:endParaRPr/>
          </a:p>
          <a:p>
            <a:pPr marL="0" indent="0">
              <a:buNone/>
              <a:defRPr/>
            </a:pPr>
            <a:r>
              <a:rPr lang="de-DE" sz="2000" u="sng"/>
              <a:t>Anpassung der Zu- und Abfuhr organischer Substanz</a:t>
            </a:r>
            <a:endParaRPr/>
          </a:p>
          <a:p>
            <a:pPr marL="800100" lvl="1" indent="-342900">
              <a:spcAft>
                <a:spcPts val="600"/>
              </a:spcAft>
              <a:defRPr/>
            </a:pPr>
            <a:r>
              <a:rPr lang="de-DE" sz="1800"/>
              <a:t>Zwischenfruchtanbau oder Untersaaten</a:t>
            </a:r>
            <a:endParaRPr/>
          </a:p>
          <a:p>
            <a:pPr marL="800100" lvl="1" indent="-342900">
              <a:spcBef>
                <a:spcPts val="600"/>
              </a:spcBef>
              <a:spcAft>
                <a:spcPts val="300"/>
              </a:spcAft>
              <a:defRPr/>
            </a:pPr>
            <a:r>
              <a:rPr lang="de-DE" sz="1800"/>
              <a:t>Fruchtfolgegestaltung </a:t>
            </a:r>
            <a:endParaRPr/>
          </a:p>
          <a:p>
            <a:pPr marL="1257300" lvl="2" indent="-342900">
              <a:spcBef>
                <a:spcPts val="0"/>
              </a:spcBef>
              <a:defRPr/>
            </a:pPr>
            <a:r>
              <a:rPr lang="de-DE" sz="1600"/>
              <a:t>möglichst ganzjährige Begrünung</a:t>
            </a:r>
            <a:endParaRPr/>
          </a:p>
          <a:p>
            <a:pPr marL="1257300" lvl="2" indent="-342900">
              <a:spcAft>
                <a:spcPts val="600"/>
              </a:spcAft>
              <a:defRPr/>
            </a:pPr>
            <a:r>
              <a:rPr lang="de-DE" sz="1600"/>
              <a:t>Leguminosen</a:t>
            </a:r>
          </a:p>
          <a:p>
            <a:pPr marL="800100" lvl="1" indent="-342900">
              <a:spcAft>
                <a:spcPts val="600"/>
              </a:spcAft>
              <a:defRPr/>
            </a:pPr>
            <a:r>
              <a:rPr lang="de-DE" sz="1800"/>
              <a:t>Verbleib und Rückführung von Ernteresten</a:t>
            </a:r>
            <a:endParaRPr/>
          </a:p>
          <a:p>
            <a:pPr marL="800100" lvl="1" indent="-342900">
              <a:spcAft>
                <a:spcPts val="600"/>
              </a:spcAft>
              <a:defRPr/>
            </a:pPr>
            <a:r>
              <a:rPr lang="de-DE" sz="1800"/>
              <a:t>Rückführung des entzogenen Kohlenstoffs </a:t>
            </a:r>
            <a:endParaRPr/>
          </a:p>
          <a:p>
            <a:pPr marL="800100" lvl="1" indent="-342900">
              <a:spcAft>
                <a:spcPts val="600"/>
              </a:spcAft>
              <a:defRPr/>
            </a:pPr>
            <a:r>
              <a:rPr lang="de-DE" sz="1800"/>
              <a:t>Effizienter Einsatz der rückgeführten Nährstoffe</a:t>
            </a:r>
            <a:endParaRPr/>
          </a:p>
          <a:p>
            <a:pPr marL="800100" lvl="1" indent="-342900">
              <a:defRPr/>
            </a:pPr>
            <a:endParaRPr lang="de-DE" sz="1600" u="sng"/>
          </a:p>
          <a:p>
            <a:pPr marL="342900" indent="-342900">
              <a:defRPr/>
            </a:pPr>
            <a:endParaRPr lang="de-DE" u="sng"/>
          </a:p>
          <a:p>
            <a:pPr marL="701675" lvl="1" indent="-342900">
              <a:defRPr/>
            </a:pPr>
            <a:endParaRPr lang="de-DE"/>
          </a:p>
          <a:p>
            <a:pPr lvl="1" indent="0">
              <a:buNone/>
              <a:defRPr/>
            </a:pPr>
            <a:endParaRPr lang="de-DE"/>
          </a:p>
        </p:txBody>
      </p:sp>
      <p:pic>
        <p:nvPicPr>
          <p:cNvPr id="6" name="Grafik 3"/>
          <p:cNvPicPr>
            <a:picLocks noChangeAspect="1"/>
          </p:cNvPicPr>
          <p:nvPr/>
        </p:nvPicPr>
        <p:blipFill>
          <a:blip r:embed="rId3"/>
          <a:stretch/>
        </p:blipFill>
        <p:spPr bwMode="auto">
          <a:xfrm>
            <a:off x="8661198" y="4365104"/>
            <a:ext cx="2956931" cy="1733753"/>
          </a:xfrm>
          <a:prstGeom prst="rect">
            <a:avLst/>
          </a:prstGeom>
        </p:spPr>
      </p:pic>
      <p:pic>
        <p:nvPicPr>
          <p:cNvPr id="7" name="Grafik 4"/>
          <p:cNvPicPr>
            <a:picLocks noChangeAspect="1"/>
          </p:cNvPicPr>
          <p:nvPr/>
        </p:nvPicPr>
        <p:blipFill>
          <a:blip r:embed="rId4"/>
          <a:stretch/>
        </p:blipFill>
        <p:spPr bwMode="auto">
          <a:xfrm>
            <a:off x="8638766" y="1882306"/>
            <a:ext cx="2979363" cy="1731847"/>
          </a:xfrm>
          <a:prstGeom prst="rect">
            <a:avLst/>
          </a:prstGeom>
        </p:spPr>
      </p:pic>
      <p:sp>
        <p:nvSpPr>
          <p:cNvPr id="8" name="Textfeld 6"/>
          <p:cNvSpPr txBox="1"/>
          <p:nvPr/>
        </p:nvSpPr>
        <p:spPr bwMode="auto">
          <a:xfrm>
            <a:off x="838200" y="1240049"/>
            <a:ext cx="9290248" cy="461665"/>
          </a:xfrm>
          <a:prstGeom prst="rect">
            <a:avLst/>
          </a:prstGeom>
          <a:noFill/>
        </p:spPr>
        <p:txBody>
          <a:bodyPr wrap="square" rtlCol="0">
            <a:spAutoFit/>
          </a:bodyPr>
          <a:lstStyle/>
          <a:p>
            <a:pPr>
              <a:defRPr/>
            </a:pPr>
            <a:r>
              <a:rPr lang="de-DE" sz="2400" b="1">
                <a:solidFill>
                  <a:schemeClr val="tx2"/>
                </a:solidFill>
                <a:latin typeface="Calibri"/>
              </a:rPr>
              <a:t>Pflanzenernährung, Düngung und Humusreproduktion</a:t>
            </a:r>
          </a:p>
        </p:txBody>
      </p:sp>
      <p:sp>
        <p:nvSpPr>
          <p:cNvPr id="2" name="Rechteck 1">
            <a:extLst>
              <a:ext uri="{FF2B5EF4-FFF2-40B4-BE49-F238E27FC236}">
                <a16:creationId xmlns:a16="http://schemas.microsoft.com/office/drawing/2014/main" id="{2B562582-6C46-464C-8D3E-4D4495ACB677}"/>
              </a:ext>
            </a:extLst>
          </p:cNvPr>
          <p:cNvSpPr/>
          <p:nvPr/>
        </p:nvSpPr>
        <p:spPr>
          <a:xfrm>
            <a:off x="9143803" y="3645277"/>
            <a:ext cx="2504212" cy="261610"/>
          </a:xfrm>
          <a:prstGeom prst="rect">
            <a:avLst/>
          </a:prstGeom>
        </p:spPr>
        <p:txBody>
          <a:bodyPr wrap="none">
            <a:spAutoFit/>
          </a:bodyPr>
          <a:lstStyle/>
          <a:p>
            <a:pPr>
              <a:defRPr/>
            </a:pPr>
            <a:r>
              <a:rPr lang="de-DE" sz="1100" dirty="0"/>
              <a:t>Gülleausbringung, Christian Mühlhausen</a:t>
            </a:r>
          </a:p>
        </p:txBody>
      </p:sp>
      <p:sp>
        <p:nvSpPr>
          <p:cNvPr id="3" name="Rechteck 2">
            <a:extLst>
              <a:ext uri="{FF2B5EF4-FFF2-40B4-BE49-F238E27FC236}">
                <a16:creationId xmlns:a16="http://schemas.microsoft.com/office/drawing/2014/main" id="{40B647DF-7B3D-478D-BDCF-DFF642F49ADB}"/>
              </a:ext>
            </a:extLst>
          </p:cNvPr>
          <p:cNvSpPr/>
          <p:nvPr/>
        </p:nvSpPr>
        <p:spPr>
          <a:xfrm>
            <a:off x="9480376" y="6119718"/>
            <a:ext cx="2111475" cy="261610"/>
          </a:xfrm>
          <a:prstGeom prst="rect">
            <a:avLst/>
          </a:prstGeom>
        </p:spPr>
        <p:txBody>
          <a:bodyPr wrap="none">
            <a:spAutoFit/>
          </a:bodyPr>
          <a:lstStyle/>
          <a:p>
            <a:r>
              <a:rPr lang="de-DE" sz="1100" dirty="0"/>
              <a:t>Boden, Sabine Weiße  / pixelio.de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500"/>
                                        <p:tgtEl>
                                          <p:spTgt spid="5">
                                            <p:txEl>
                                              <p:pRg st="0" end="0"/>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5">
                                            <p:txEl>
                                              <p:pRg st="1" end="1"/>
                                            </p:txEl>
                                          </p:spTgt>
                                        </p:tgtEl>
                                        <p:attrNameLst>
                                          <p:attrName>style.visibility</p:attrName>
                                        </p:attrNameLst>
                                      </p:cBhvr>
                                      <p:to>
                                        <p:strVal val="visible"/>
                                      </p:to>
                                    </p:set>
                                    <p:animEffect transition="in" filter="fade">
                                      <p:cBhvr>
                                        <p:cTn id="15" dur="500"/>
                                        <p:tgtEl>
                                          <p:spTgt spid="5">
                                            <p:txEl>
                                              <p:pRg st="1" end="1"/>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5">
                                            <p:txEl>
                                              <p:pRg st="2" end="2"/>
                                            </p:txEl>
                                          </p:spTgt>
                                        </p:tgtEl>
                                        <p:attrNameLst>
                                          <p:attrName>style.visibility</p:attrName>
                                        </p:attrNameLst>
                                      </p:cBhvr>
                                      <p:to>
                                        <p:strVal val="visible"/>
                                      </p:to>
                                    </p:set>
                                    <p:animEffect transition="in" filter="fade">
                                      <p:cBhvr>
                                        <p:cTn id="18" dur="500"/>
                                        <p:tgtEl>
                                          <p:spTgt spid="5">
                                            <p:txEl>
                                              <p:pRg st="2" end="2"/>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5">
                                            <p:txEl>
                                              <p:pRg st="3" end="3"/>
                                            </p:txEl>
                                          </p:spTgt>
                                        </p:tgtEl>
                                        <p:attrNameLst>
                                          <p:attrName>style.visibility</p:attrName>
                                        </p:attrNameLst>
                                      </p:cBhvr>
                                      <p:to>
                                        <p:strVal val="visible"/>
                                      </p:to>
                                    </p:set>
                                    <p:animEffect transition="in" filter="fade">
                                      <p:cBhvr>
                                        <p:cTn id="21" dur="500"/>
                                        <p:tgtEl>
                                          <p:spTgt spid="5">
                                            <p:txEl>
                                              <p:pRg st="3" end="3"/>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5">
                                            <p:txEl>
                                              <p:pRg st="4" end="4"/>
                                            </p:txEl>
                                          </p:spTgt>
                                        </p:tgtEl>
                                        <p:attrNameLst>
                                          <p:attrName>style.visibility</p:attrName>
                                        </p:attrNameLst>
                                      </p:cBhvr>
                                      <p:to>
                                        <p:strVal val="visible"/>
                                      </p:to>
                                    </p:set>
                                    <p:animEffect transition="in" filter="fade">
                                      <p:cBhvr>
                                        <p:cTn id="26" dur="500"/>
                                        <p:tgtEl>
                                          <p:spTgt spid="5">
                                            <p:txEl>
                                              <p:pRg st="4" end="4"/>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5">
                                            <p:txEl>
                                              <p:pRg st="5" end="5"/>
                                            </p:txEl>
                                          </p:spTgt>
                                        </p:tgtEl>
                                        <p:attrNameLst>
                                          <p:attrName>style.visibility</p:attrName>
                                        </p:attrNameLst>
                                      </p:cBhvr>
                                      <p:to>
                                        <p:strVal val="visible"/>
                                      </p:to>
                                    </p:set>
                                    <p:animEffect transition="in" filter="fade">
                                      <p:cBhvr>
                                        <p:cTn id="31" dur="500"/>
                                        <p:tgtEl>
                                          <p:spTgt spid="5">
                                            <p:txEl>
                                              <p:pRg st="5" end="5"/>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5">
                                            <p:txEl>
                                              <p:pRg st="6" end="6"/>
                                            </p:txEl>
                                          </p:spTgt>
                                        </p:tgtEl>
                                        <p:attrNameLst>
                                          <p:attrName>style.visibility</p:attrName>
                                        </p:attrNameLst>
                                      </p:cBhvr>
                                      <p:to>
                                        <p:strVal val="visible"/>
                                      </p:to>
                                    </p:set>
                                    <p:animEffect transition="in" filter="fade">
                                      <p:cBhvr>
                                        <p:cTn id="36" dur="500"/>
                                        <p:tgtEl>
                                          <p:spTgt spid="5">
                                            <p:txEl>
                                              <p:pRg st="6" end="6"/>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5">
                                            <p:txEl>
                                              <p:pRg st="7" end="7"/>
                                            </p:txEl>
                                          </p:spTgt>
                                        </p:tgtEl>
                                        <p:attrNameLst>
                                          <p:attrName>style.visibility</p:attrName>
                                        </p:attrNameLst>
                                      </p:cBhvr>
                                      <p:to>
                                        <p:strVal val="visible"/>
                                      </p:to>
                                    </p:set>
                                    <p:animEffect transition="in" filter="fade">
                                      <p:cBhvr>
                                        <p:cTn id="41" dur="500"/>
                                        <p:tgtEl>
                                          <p:spTgt spid="5">
                                            <p:txEl>
                                              <p:pRg st="7" end="7"/>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5">
                                            <p:txEl>
                                              <p:pRg st="8" end="8"/>
                                            </p:txEl>
                                          </p:spTgt>
                                        </p:tgtEl>
                                        <p:attrNameLst>
                                          <p:attrName>style.visibility</p:attrName>
                                        </p:attrNameLst>
                                      </p:cBhvr>
                                      <p:to>
                                        <p:strVal val="visible"/>
                                      </p:to>
                                    </p:set>
                                    <p:animEffect transition="in" filter="fade">
                                      <p:cBhvr>
                                        <p:cTn id="46" dur="500"/>
                                        <p:tgtEl>
                                          <p:spTgt spid="5">
                                            <p:txEl>
                                              <p:pRg st="8" end="8"/>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5">
                                            <p:txEl>
                                              <p:pRg st="9" end="9"/>
                                            </p:txEl>
                                          </p:spTgt>
                                        </p:tgtEl>
                                        <p:attrNameLst>
                                          <p:attrName>style.visibility</p:attrName>
                                        </p:attrNameLst>
                                      </p:cBhvr>
                                      <p:to>
                                        <p:strVal val="visible"/>
                                      </p:to>
                                    </p:set>
                                    <p:animEffect transition="in" filter="fade">
                                      <p:cBhvr>
                                        <p:cTn id="51" dur="500"/>
                                        <p:tgtEl>
                                          <p:spTgt spid="5">
                                            <p:txEl>
                                              <p:pRg st="9" end="9"/>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nodeType="clickEffect">
                                  <p:stCondLst>
                                    <p:cond delay="0"/>
                                  </p:stCondLst>
                                  <p:childTnLst>
                                    <p:set>
                                      <p:cBhvr>
                                        <p:cTn id="55" dur="1" fill="hold">
                                          <p:stCondLst>
                                            <p:cond delay="0"/>
                                          </p:stCondLst>
                                        </p:cTn>
                                        <p:tgtEl>
                                          <p:spTgt spid="5">
                                            <p:txEl>
                                              <p:pRg st="10" end="10"/>
                                            </p:txEl>
                                          </p:spTgt>
                                        </p:tgtEl>
                                        <p:attrNameLst>
                                          <p:attrName>style.visibility</p:attrName>
                                        </p:attrNameLst>
                                      </p:cBhvr>
                                      <p:to>
                                        <p:strVal val="visible"/>
                                      </p:to>
                                    </p:set>
                                    <p:animEffect transition="in" filter="fade">
                                      <p:cBhvr>
                                        <p:cTn id="56" dur="500"/>
                                        <p:tgtEl>
                                          <p:spTgt spid="5">
                                            <p:txEl>
                                              <p:pRg st="10" end="10"/>
                                            </p:txEl>
                                          </p:spTgt>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nodeType="clickEffect">
                                  <p:stCondLst>
                                    <p:cond delay="0"/>
                                  </p:stCondLst>
                                  <p:childTnLst>
                                    <p:set>
                                      <p:cBhvr>
                                        <p:cTn id="60" dur="1" fill="hold">
                                          <p:stCondLst>
                                            <p:cond delay="0"/>
                                          </p:stCondLst>
                                        </p:cTn>
                                        <p:tgtEl>
                                          <p:spTgt spid="5">
                                            <p:txEl>
                                              <p:pRg st="11" end="11"/>
                                            </p:txEl>
                                          </p:spTgt>
                                        </p:tgtEl>
                                        <p:attrNameLst>
                                          <p:attrName>style.visibility</p:attrName>
                                        </p:attrNameLst>
                                      </p:cBhvr>
                                      <p:to>
                                        <p:strVal val="visible"/>
                                      </p:to>
                                    </p:set>
                                    <p:animEffect transition="in" filter="fade">
                                      <p:cBhvr>
                                        <p:cTn id="61" dur="500"/>
                                        <p:tgtEl>
                                          <p:spTgt spid="5">
                                            <p:txEl>
                                              <p:pRg st="11" end="11"/>
                                            </p:txEl>
                                          </p:spTgt>
                                        </p:tgtEl>
                                      </p:cBhvr>
                                    </p:animEffect>
                                  </p:childTnLst>
                                </p:cTn>
                              </p:par>
                              <p:par>
                                <p:cTn id="62" presetID="10" presetClass="entr" presetSubtype="0" fill="hold" nodeType="withEffect">
                                  <p:stCondLst>
                                    <p:cond delay="0"/>
                                  </p:stCondLst>
                                  <p:childTnLst>
                                    <p:set>
                                      <p:cBhvr>
                                        <p:cTn id="63" dur="1" fill="hold">
                                          <p:stCondLst>
                                            <p:cond delay="0"/>
                                          </p:stCondLst>
                                        </p:cTn>
                                        <p:tgtEl>
                                          <p:spTgt spid="6"/>
                                        </p:tgtEl>
                                        <p:attrNameLst>
                                          <p:attrName>style.visibility</p:attrName>
                                        </p:attrNameLst>
                                      </p:cBhvr>
                                      <p:to>
                                        <p:strVal val="visible"/>
                                      </p:to>
                                    </p:set>
                                    <p:animEffect transition="in" filter="fade">
                                      <p:cBhvr>
                                        <p:cTn id="6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normAutofit fontScale="90000"/>
          </a:bodyPr>
          <a:lstStyle/>
          <a:p>
            <a:pPr>
              <a:defRPr/>
            </a:pPr>
            <a:r>
              <a:rPr lang="de-DE"/>
              <a:t>Arbeitsauftrag A 1: N-Düngung in Zeiten des Klimawandels </a:t>
            </a:r>
          </a:p>
        </p:txBody>
      </p:sp>
      <p:sp>
        <p:nvSpPr>
          <p:cNvPr id="5" name="Inhaltsplatzhalter 2"/>
          <p:cNvSpPr>
            <a:spLocks noGrp="1"/>
          </p:cNvSpPr>
          <p:nvPr>
            <p:ph idx="1"/>
          </p:nvPr>
        </p:nvSpPr>
        <p:spPr bwMode="auto"/>
        <p:txBody>
          <a:bodyPr/>
          <a:lstStyle/>
          <a:p>
            <a:pPr marL="0" indent="0">
              <a:buNone/>
              <a:defRPr/>
            </a:pPr>
            <a:r>
              <a:rPr lang="de-DE" b="1"/>
              <a:t>Aufgabe 2:</a:t>
            </a:r>
            <a:br>
              <a:rPr lang="de-DE"/>
            </a:br>
            <a:endParaRPr lang="de-DE"/>
          </a:p>
          <a:p>
            <a:pPr>
              <a:defRPr/>
            </a:pPr>
            <a:r>
              <a:rPr lang="de-DE"/>
              <a:t>Ergänzen Sie die Grafik „N-Umsetzung und N-Stabilisatoren“</a:t>
            </a: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a:xfrm>
            <a:off x="1193799" y="2244724"/>
            <a:ext cx="9188488" cy="918527"/>
          </a:xfrm>
        </p:spPr>
        <p:txBody>
          <a:bodyPr>
            <a:noAutofit/>
          </a:bodyPr>
          <a:lstStyle/>
          <a:p>
            <a:pPr algn="ctr">
              <a:defRPr/>
            </a:pPr>
            <a:r>
              <a:rPr lang="de-DE" b="1"/>
              <a:t>Welche Herausforderungen ergeben sich hinsichtlich der Nährstoffversorgung </a:t>
            </a:r>
            <a:br>
              <a:rPr lang="de-DE" b="1"/>
            </a:br>
            <a:r>
              <a:rPr lang="de-DE" b="1"/>
              <a:t>bzw. der N-Düngung ?</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normAutofit/>
          </a:bodyPr>
          <a:lstStyle/>
          <a:p>
            <a:pPr>
              <a:defRPr/>
            </a:pPr>
            <a:r>
              <a:rPr lang="de-DE"/>
              <a:t>N-Umsetzung und N-Stabilisatoren</a:t>
            </a:r>
          </a:p>
        </p:txBody>
      </p:sp>
      <p:grpSp>
        <p:nvGrpSpPr>
          <p:cNvPr id="5" name="Gruppieren 47"/>
          <p:cNvGrpSpPr/>
          <p:nvPr/>
        </p:nvGrpSpPr>
        <p:grpSpPr bwMode="auto">
          <a:xfrm>
            <a:off x="838200" y="1283653"/>
            <a:ext cx="8640960" cy="4891682"/>
            <a:chOff x="838200" y="1283653"/>
            <a:chExt cx="8640960" cy="4891682"/>
          </a:xfrm>
        </p:grpSpPr>
        <p:grpSp>
          <p:nvGrpSpPr>
            <p:cNvPr id="6" name="Gruppieren 3"/>
            <p:cNvGrpSpPr/>
            <p:nvPr/>
          </p:nvGrpSpPr>
          <p:grpSpPr bwMode="auto">
            <a:xfrm>
              <a:off x="838200" y="1283653"/>
              <a:ext cx="8640960" cy="4891682"/>
              <a:chOff x="395536" y="908720"/>
              <a:chExt cx="8928992" cy="4968552"/>
            </a:xfrm>
          </p:grpSpPr>
          <p:sp>
            <p:nvSpPr>
              <p:cNvPr id="7" name="Rechteck 4"/>
              <p:cNvSpPr/>
              <p:nvPr/>
            </p:nvSpPr>
            <p:spPr bwMode="auto">
              <a:xfrm>
                <a:off x="395536" y="908720"/>
                <a:ext cx="8928992" cy="4968552"/>
              </a:xfrm>
              <a:prstGeom prst="rect">
                <a:avLst/>
              </a:prstGeom>
              <a:solidFill>
                <a:sysClr val="window" lastClr="FFFFFF"/>
              </a:solidFill>
              <a:ln w="15875" cap="flat" cmpd="sng" algn="ctr">
                <a:solidFill>
                  <a:sysClr val="windowText" lastClr="000000"/>
                </a:solidFill>
                <a:prstDash val="solid"/>
              </a:ln>
              <a:effectLst/>
            </p:spPr>
            <p:txBody>
              <a:bodyPr rtlCol="0" anchor="ctr"/>
              <a:lstStyle>
                <a:defPPr>
                  <a:defRPr lang="de-DE"/>
                </a:defPPr>
                <a:lvl1pPr algn="l">
                  <a:spcBef>
                    <a:spcPts val="0"/>
                  </a:spcBef>
                  <a:spcAft>
                    <a:spcPts val="0"/>
                  </a:spcAft>
                  <a:defRPr sz="2400">
                    <a:solidFill>
                      <a:schemeClr val="dk1"/>
                    </a:solidFill>
                    <a:latin typeface="+mn-lt"/>
                    <a:ea typeface="+mn-ea"/>
                    <a:cs typeface="+mn-cs"/>
                  </a:defRPr>
                </a:lvl1pPr>
                <a:lvl2pPr marL="457200" algn="l">
                  <a:spcBef>
                    <a:spcPts val="0"/>
                  </a:spcBef>
                  <a:spcAft>
                    <a:spcPts val="0"/>
                  </a:spcAft>
                  <a:defRPr sz="2400">
                    <a:solidFill>
                      <a:schemeClr val="dk1"/>
                    </a:solidFill>
                    <a:latin typeface="+mn-lt"/>
                    <a:ea typeface="+mn-ea"/>
                    <a:cs typeface="+mn-cs"/>
                  </a:defRPr>
                </a:lvl2pPr>
                <a:lvl3pPr marL="914400" algn="l">
                  <a:spcBef>
                    <a:spcPts val="0"/>
                  </a:spcBef>
                  <a:spcAft>
                    <a:spcPts val="0"/>
                  </a:spcAft>
                  <a:defRPr sz="2400">
                    <a:solidFill>
                      <a:schemeClr val="dk1"/>
                    </a:solidFill>
                    <a:latin typeface="+mn-lt"/>
                    <a:ea typeface="+mn-ea"/>
                    <a:cs typeface="+mn-cs"/>
                  </a:defRPr>
                </a:lvl3pPr>
                <a:lvl4pPr marL="1371600" algn="l">
                  <a:spcBef>
                    <a:spcPts val="0"/>
                  </a:spcBef>
                  <a:spcAft>
                    <a:spcPts val="0"/>
                  </a:spcAft>
                  <a:defRPr sz="2400">
                    <a:solidFill>
                      <a:schemeClr val="dk1"/>
                    </a:solidFill>
                    <a:latin typeface="+mn-lt"/>
                    <a:ea typeface="+mn-ea"/>
                    <a:cs typeface="+mn-cs"/>
                  </a:defRPr>
                </a:lvl4pPr>
                <a:lvl5pPr marL="1828800" algn="l">
                  <a:spcBef>
                    <a:spcPts val="0"/>
                  </a:spcBef>
                  <a:spcAft>
                    <a:spcPts val="0"/>
                  </a:spcAft>
                  <a:defRPr sz="2400">
                    <a:solidFill>
                      <a:schemeClr val="dk1"/>
                    </a:solidFill>
                    <a:latin typeface="+mn-lt"/>
                    <a:ea typeface="+mn-ea"/>
                    <a:cs typeface="+mn-cs"/>
                  </a:defRPr>
                </a:lvl5pPr>
                <a:lvl6pPr marL="2286000" algn="l" defTabSz="914400">
                  <a:defRPr sz="2400">
                    <a:solidFill>
                      <a:schemeClr val="dk1"/>
                    </a:solidFill>
                    <a:latin typeface="+mn-lt"/>
                    <a:ea typeface="+mn-ea"/>
                    <a:cs typeface="+mn-cs"/>
                  </a:defRPr>
                </a:lvl6pPr>
                <a:lvl7pPr marL="2743200" algn="l" defTabSz="914400">
                  <a:defRPr sz="2400">
                    <a:solidFill>
                      <a:schemeClr val="dk1"/>
                    </a:solidFill>
                    <a:latin typeface="+mn-lt"/>
                    <a:ea typeface="+mn-ea"/>
                    <a:cs typeface="+mn-cs"/>
                  </a:defRPr>
                </a:lvl7pPr>
                <a:lvl8pPr marL="3200400" algn="l" defTabSz="914400">
                  <a:defRPr sz="2400">
                    <a:solidFill>
                      <a:schemeClr val="dk1"/>
                    </a:solidFill>
                    <a:latin typeface="+mn-lt"/>
                    <a:ea typeface="+mn-ea"/>
                    <a:cs typeface="+mn-cs"/>
                  </a:defRPr>
                </a:lvl8pPr>
                <a:lvl9pPr marL="3657600" algn="l" defTabSz="914400">
                  <a:defRPr sz="2400">
                    <a:solidFill>
                      <a:schemeClr val="dk1"/>
                    </a:solidFill>
                    <a:latin typeface="+mn-lt"/>
                    <a:ea typeface="+mn-ea"/>
                    <a:cs typeface="+mn-cs"/>
                  </a:defRPr>
                </a:lvl9pPr>
              </a:lstStyle>
              <a:p>
                <a:pPr marL="0" marR="0" lvl="0" indent="0" algn="ctr" defTabSz="914400">
                  <a:lnSpc>
                    <a:spcPct val="100000"/>
                  </a:lnSpc>
                  <a:spcBef>
                    <a:spcPts val="0"/>
                  </a:spcBef>
                  <a:spcAft>
                    <a:spcPts val="0"/>
                  </a:spcAft>
                  <a:buClrTx/>
                  <a:buSzTx/>
                  <a:buFontTx/>
                  <a:buNone/>
                  <a:defRPr/>
                </a:pPr>
                <a:endParaRPr lang="de-DE" sz="2400" b="0" i="0" u="none" strike="noStrike" cap="none" spc="0">
                  <a:ln>
                    <a:noFill/>
                  </a:ln>
                  <a:solidFill>
                    <a:sysClr val="windowText" lastClr="000000"/>
                  </a:solidFill>
                  <a:latin typeface="Calibri"/>
                  <a:ea typeface="+mn-ea"/>
                  <a:cs typeface="+mn-cs"/>
                </a:endParaRPr>
              </a:p>
            </p:txBody>
          </p:sp>
          <p:grpSp>
            <p:nvGrpSpPr>
              <p:cNvPr id="8" name="Gruppieren 5"/>
              <p:cNvGrpSpPr/>
              <p:nvPr/>
            </p:nvGrpSpPr>
            <p:grpSpPr bwMode="auto">
              <a:xfrm>
                <a:off x="755576" y="1268760"/>
                <a:ext cx="8326683" cy="4458849"/>
                <a:chOff x="755576" y="1268760"/>
                <a:chExt cx="8326683" cy="4458849"/>
              </a:xfrm>
            </p:grpSpPr>
            <p:grpSp>
              <p:nvGrpSpPr>
                <p:cNvPr id="9" name="Gruppieren 6"/>
                <p:cNvGrpSpPr/>
                <p:nvPr/>
              </p:nvGrpSpPr>
              <p:grpSpPr bwMode="auto">
                <a:xfrm>
                  <a:off x="7740352" y="1916832"/>
                  <a:ext cx="792087" cy="504056"/>
                  <a:chOff x="7956375" y="1772816"/>
                  <a:chExt cx="792087" cy="504056"/>
                </a:xfrm>
              </p:grpSpPr>
              <p:sp>
                <p:nvSpPr>
                  <p:cNvPr id="10" name="Ellipse 42"/>
                  <p:cNvSpPr/>
                  <p:nvPr/>
                </p:nvSpPr>
                <p:spPr bwMode="auto">
                  <a:xfrm>
                    <a:off x="7956375" y="1772816"/>
                    <a:ext cx="576064" cy="504056"/>
                  </a:xfrm>
                  <a:prstGeom prst="ellipse">
                    <a:avLst/>
                  </a:prstGeom>
                  <a:solidFill>
                    <a:srgbClr val="FF0000"/>
                  </a:solidFill>
                  <a:ln w="19050" cap="flat" cmpd="sng" algn="ctr">
                    <a:solidFill>
                      <a:srgbClr val="FF0000"/>
                    </a:solidFill>
                    <a:prstDash val="solid"/>
                  </a:ln>
                  <a:effectLst/>
                </p:spPr>
                <p:txBody>
                  <a:bodyPr rtlCol="0" anchor="ctr"/>
                  <a:lstStyle>
                    <a:defPPr>
                      <a:defRPr lang="de-DE"/>
                    </a:defPPr>
                    <a:lvl1pPr algn="l">
                      <a:spcBef>
                        <a:spcPts val="0"/>
                      </a:spcBef>
                      <a:spcAft>
                        <a:spcPts val="0"/>
                      </a:spcAft>
                      <a:defRPr sz="2400">
                        <a:solidFill>
                          <a:schemeClr val="dk1"/>
                        </a:solidFill>
                        <a:latin typeface="+mn-lt"/>
                        <a:ea typeface="+mn-ea"/>
                        <a:cs typeface="+mn-cs"/>
                      </a:defRPr>
                    </a:lvl1pPr>
                    <a:lvl2pPr marL="457200" algn="l">
                      <a:spcBef>
                        <a:spcPts val="0"/>
                      </a:spcBef>
                      <a:spcAft>
                        <a:spcPts val="0"/>
                      </a:spcAft>
                      <a:defRPr sz="2400">
                        <a:solidFill>
                          <a:schemeClr val="dk1"/>
                        </a:solidFill>
                        <a:latin typeface="+mn-lt"/>
                        <a:ea typeface="+mn-ea"/>
                        <a:cs typeface="+mn-cs"/>
                      </a:defRPr>
                    </a:lvl2pPr>
                    <a:lvl3pPr marL="914400" algn="l">
                      <a:spcBef>
                        <a:spcPts val="0"/>
                      </a:spcBef>
                      <a:spcAft>
                        <a:spcPts val="0"/>
                      </a:spcAft>
                      <a:defRPr sz="2400">
                        <a:solidFill>
                          <a:schemeClr val="dk1"/>
                        </a:solidFill>
                        <a:latin typeface="+mn-lt"/>
                        <a:ea typeface="+mn-ea"/>
                        <a:cs typeface="+mn-cs"/>
                      </a:defRPr>
                    </a:lvl3pPr>
                    <a:lvl4pPr marL="1371600" algn="l">
                      <a:spcBef>
                        <a:spcPts val="0"/>
                      </a:spcBef>
                      <a:spcAft>
                        <a:spcPts val="0"/>
                      </a:spcAft>
                      <a:defRPr sz="2400">
                        <a:solidFill>
                          <a:schemeClr val="dk1"/>
                        </a:solidFill>
                        <a:latin typeface="+mn-lt"/>
                        <a:ea typeface="+mn-ea"/>
                        <a:cs typeface="+mn-cs"/>
                      </a:defRPr>
                    </a:lvl4pPr>
                    <a:lvl5pPr marL="1828800" algn="l">
                      <a:spcBef>
                        <a:spcPts val="0"/>
                      </a:spcBef>
                      <a:spcAft>
                        <a:spcPts val="0"/>
                      </a:spcAft>
                      <a:defRPr sz="2400">
                        <a:solidFill>
                          <a:schemeClr val="dk1"/>
                        </a:solidFill>
                        <a:latin typeface="+mn-lt"/>
                        <a:ea typeface="+mn-ea"/>
                        <a:cs typeface="+mn-cs"/>
                      </a:defRPr>
                    </a:lvl5pPr>
                    <a:lvl6pPr marL="2286000" algn="l" defTabSz="914400">
                      <a:defRPr sz="2400">
                        <a:solidFill>
                          <a:schemeClr val="dk1"/>
                        </a:solidFill>
                        <a:latin typeface="+mn-lt"/>
                        <a:ea typeface="+mn-ea"/>
                        <a:cs typeface="+mn-cs"/>
                      </a:defRPr>
                    </a:lvl6pPr>
                    <a:lvl7pPr marL="2743200" algn="l" defTabSz="914400">
                      <a:defRPr sz="2400">
                        <a:solidFill>
                          <a:schemeClr val="dk1"/>
                        </a:solidFill>
                        <a:latin typeface="+mn-lt"/>
                        <a:ea typeface="+mn-ea"/>
                        <a:cs typeface="+mn-cs"/>
                      </a:defRPr>
                    </a:lvl7pPr>
                    <a:lvl8pPr marL="3200400" algn="l" defTabSz="914400">
                      <a:defRPr sz="2400">
                        <a:solidFill>
                          <a:schemeClr val="dk1"/>
                        </a:solidFill>
                        <a:latin typeface="+mn-lt"/>
                        <a:ea typeface="+mn-ea"/>
                        <a:cs typeface="+mn-cs"/>
                      </a:defRPr>
                    </a:lvl8pPr>
                    <a:lvl9pPr marL="3657600" algn="l" defTabSz="914400">
                      <a:defRPr sz="2400">
                        <a:solidFill>
                          <a:schemeClr val="dk1"/>
                        </a:solidFill>
                        <a:latin typeface="+mn-lt"/>
                        <a:ea typeface="+mn-ea"/>
                        <a:cs typeface="+mn-cs"/>
                      </a:defRPr>
                    </a:lvl9pPr>
                  </a:lstStyle>
                  <a:p>
                    <a:pPr marL="0" marR="0" lvl="0" indent="0" algn="ctr" defTabSz="914400">
                      <a:lnSpc>
                        <a:spcPct val="100000"/>
                      </a:lnSpc>
                      <a:spcBef>
                        <a:spcPts val="0"/>
                      </a:spcBef>
                      <a:spcAft>
                        <a:spcPts val="0"/>
                      </a:spcAft>
                      <a:buClrTx/>
                      <a:buSzTx/>
                      <a:buFontTx/>
                      <a:buNone/>
                      <a:defRPr/>
                    </a:pPr>
                    <a:endParaRPr lang="de-DE" sz="2400" b="0" i="0" u="none" strike="noStrike" cap="none" spc="0">
                      <a:ln>
                        <a:noFill/>
                      </a:ln>
                      <a:solidFill>
                        <a:sysClr val="windowText" lastClr="000000"/>
                      </a:solidFill>
                      <a:latin typeface="Calibri"/>
                      <a:ea typeface="+mn-ea"/>
                      <a:cs typeface="+mn-cs"/>
                    </a:endParaRPr>
                  </a:p>
                </p:txBody>
              </p:sp>
              <p:sp>
                <p:nvSpPr>
                  <p:cNvPr id="11" name="Textfeld 29"/>
                  <p:cNvSpPr txBox="1"/>
                  <p:nvPr/>
                </p:nvSpPr>
                <p:spPr bwMode="auto">
                  <a:xfrm>
                    <a:off x="8028384" y="1916832"/>
                    <a:ext cx="720080" cy="307777"/>
                  </a:xfrm>
                  <a:prstGeom prst="rect">
                    <a:avLst/>
                  </a:prstGeom>
                  <a:noFill/>
                </p:spPr>
                <p:txBody>
                  <a:bodyPr wrap="square" rtlCol="0">
                    <a:spAutoFit/>
                  </a:bodyPr>
                  <a:lstStyle>
                    <a:defPPr>
                      <a:defRPr lang="de-DE"/>
                    </a:defPPr>
                    <a:lvl1pPr algn="l">
                      <a:spcBef>
                        <a:spcPts val="0"/>
                      </a:spcBef>
                      <a:spcAft>
                        <a:spcPts val="0"/>
                      </a:spcAft>
                      <a:defRPr sz="2400">
                        <a:solidFill>
                          <a:schemeClr val="tx1"/>
                        </a:solidFill>
                        <a:latin typeface="Arial"/>
                        <a:ea typeface="+mn-ea"/>
                        <a:cs typeface="+mn-cs"/>
                      </a:defRPr>
                    </a:lvl1pPr>
                    <a:lvl2pPr marL="457200" algn="l">
                      <a:spcBef>
                        <a:spcPts val="0"/>
                      </a:spcBef>
                      <a:spcAft>
                        <a:spcPts val="0"/>
                      </a:spcAft>
                      <a:defRPr sz="2400">
                        <a:solidFill>
                          <a:schemeClr val="tx1"/>
                        </a:solidFill>
                        <a:latin typeface="Arial"/>
                        <a:ea typeface="+mn-ea"/>
                        <a:cs typeface="+mn-cs"/>
                      </a:defRPr>
                    </a:lvl2pPr>
                    <a:lvl3pPr marL="914400" algn="l">
                      <a:spcBef>
                        <a:spcPts val="0"/>
                      </a:spcBef>
                      <a:spcAft>
                        <a:spcPts val="0"/>
                      </a:spcAft>
                      <a:defRPr sz="2400">
                        <a:solidFill>
                          <a:schemeClr val="tx1"/>
                        </a:solidFill>
                        <a:latin typeface="Arial"/>
                        <a:ea typeface="+mn-ea"/>
                        <a:cs typeface="+mn-cs"/>
                      </a:defRPr>
                    </a:lvl3pPr>
                    <a:lvl4pPr marL="1371600" algn="l">
                      <a:spcBef>
                        <a:spcPts val="0"/>
                      </a:spcBef>
                      <a:spcAft>
                        <a:spcPts val="0"/>
                      </a:spcAft>
                      <a:defRPr sz="2400">
                        <a:solidFill>
                          <a:schemeClr val="tx1"/>
                        </a:solidFill>
                        <a:latin typeface="Arial"/>
                        <a:ea typeface="+mn-ea"/>
                        <a:cs typeface="+mn-cs"/>
                      </a:defRPr>
                    </a:lvl4pPr>
                    <a:lvl5pPr marL="1828800" algn="l">
                      <a:spcBef>
                        <a:spcPts val="0"/>
                      </a:spcBef>
                      <a:spcAft>
                        <a:spcPts val="0"/>
                      </a:spcAft>
                      <a:defRPr sz="2400">
                        <a:solidFill>
                          <a:schemeClr val="tx1"/>
                        </a:solidFill>
                        <a:latin typeface="Arial"/>
                        <a:ea typeface="+mn-ea"/>
                        <a:cs typeface="+mn-cs"/>
                      </a:defRPr>
                    </a:lvl5pPr>
                    <a:lvl6pPr marL="2286000" algn="l" defTabSz="914400">
                      <a:defRPr sz="2400">
                        <a:solidFill>
                          <a:schemeClr val="tx1"/>
                        </a:solidFill>
                        <a:latin typeface="Arial"/>
                        <a:ea typeface="+mn-ea"/>
                        <a:cs typeface="+mn-cs"/>
                      </a:defRPr>
                    </a:lvl6pPr>
                    <a:lvl7pPr marL="2743200" algn="l" defTabSz="914400">
                      <a:defRPr sz="2400">
                        <a:solidFill>
                          <a:schemeClr val="tx1"/>
                        </a:solidFill>
                        <a:latin typeface="Arial"/>
                        <a:ea typeface="+mn-ea"/>
                        <a:cs typeface="+mn-cs"/>
                      </a:defRPr>
                    </a:lvl7pPr>
                    <a:lvl8pPr marL="3200400" algn="l" defTabSz="914400">
                      <a:defRPr sz="2400">
                        <a:solidFill>
                          <a:schemeClr val="tx1"/>
                        </a:solidFill>
                        <a:latin typeface="Arial"/>
                        <a:ea typeface="+mn-ea"/>
                        <a:cs typeface="+mn-cs"/>
                      </a:defRPr>
                    </a:lvl8pPr>
                    <a:lvl9pPr marL="3657600" algn="l" defTabSz="914400">
                      <a:defRPr sz="2400">
                        <a:solidFill>
                          <a:schemeClr val="tx1"/>
                        </a:solidFill>
                        <a:latin typeface="Arial"/>
                        <a:ea typeface="+mn-ea"/>
                        <a:cs typeface="+mn-cs"/>
                      </a:defRPr>
                    </a:lvl9pPr>
                  </a:lstStyle>
                  <a:p>
                    <a:pPr marL="0" marR="0" lvl="0" indent="0" algn="l" defTabSz="914400">
                      <a:lnSpc>
                        <a:spcPct val="100000"/>
                      </a:lnSpc>
                      <a:spcBef>
                        <a:spcPts val="0"/>
                      </a:spcBef>
                      <a:spcAft>
                        <a:spcPts val="0"/>
                      </a:spcAft>
                      <a:buClrTx/>
                      <a:buSzTx/>
                      <a:buFontTx/>
                      <a:buNone/>
                      <a:defRPr/>
                    </a:pPr>
                    <a:r>
                      <a:rPr lang="de-DE" sz="1400" b="0" i="0" u="none" strike="noStrike" cap="none" spc="0">
                        <a:ln>
                          <a:noFill/>
                        </a:ln>
                        <a:solidFill>
                          <a:sysClr val="windowText" lastClr="000000"/>
                        </a:solidFill>
                        <a:latin typeface="Arial"/>
                        <a:ea typeface="+mn-ea"/>
                        <a:cs typeface="+mn-cs"/>
                      </a:rPr>
                      <a:t>NO</a:t>
                    </a:r>
                  </a:p>
                </p:txBody>
              </p:sp>
            </p:grpSp>
            <p:sp>
              <p:nvSpPr>
                <p:cNvPr id="12" name="Freihandform 7"/>
                <p:cNvSpPr/>
                <p:nvPr/>
              </p:nvSpPr>
              <p:spPr bwMode="auto">
                <a:xfrm>
                  <a:off x="7308304" y="5517232"/>
                  <a:ext cx="1500809" cy="210377"/>
                </a:xfrm>
                <a:custGeom>
                  <a:avLst/>
                  <a:gdLst>
                    <a:gd name="connsiteX0" fmla="*/ 0 w 1500809"/>
                    <a:gd name="connsiteY0" fmla="*/ 87795 h 210377"/>
                    <a:gd name="connsiteX1" fmla="*/ 298174 w 1500809"/>
                    <a:gd name="connsiteY1" fmla="*/ 197125 h 210377"/>
                    <a:gd name="connsiteX2" fmla="*/ 516835 w 1500809"/>
                    <a:gd name="connsiteY2" fmla="*/ 8282 h 210377"/>
                    <a:gd name="connsiteX3" fmla="*/ 636104 w 1500809"/>
                    <a:gd name="connsiteY3" fmla="*/ 147430 h 210377"/>
                    <a:gd name="connsiteX4" fmla="*/ 805070 w 1500809"/>
                    <a:gd name="connsiteY4" fmla="*/ 67917 h 210377"/>
                    <a:gd name="connsiteX5" fmla="*/ 993913 w 1500809"/>
                    <a:gd name="connsiteY5" fmla="*/ 167308 h 210377"/>
                    <a:gd name="connsiteX6" fmla="*/ 1143000 w 1500809"/>
                    <a:gd name="connsiteY6" fmla="*/ 28160 h 210377"/>
                    <a:gd name="connsiteX7" fmla="*/ 1331843 w 1500809"/>
                    <a:gd name="connsiteY7" fmla="*/ 177247 h 210377"/>
                    <a:gd name="connsiteX8" fmla="*/ 1451113 w 1500809"/>
                    <a:gd name="connsiteY8" fmla="*/ 147430 h 210377"/>
                    <a:gd name="connsiteX9" fmla="*/ 1500809 w 1500809"/>
                    <a:gd name="connsiteY9" fmla="*/ 127551 h 210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00809" h="210377" extrusionOk="0">
                      <a:moveTo>
                        <a:pt x="0" y="87795"/>
                      </a:moveTo>
                      <a:cubicBezTo>
                        <a:pt x="106017" y="149086"/>
                        <a:pt x="212035" y="210377"/>
                        <a:pt x="298174" y="197125"/>
                      </a:cubicBezTo>
                      <a:cubicBezTo>
                        <a:pt x="384313" y="183873"/>
                        <a:pt x="460513" y="16564"/>
                        <a:pt x="516835" y="8282"/>
                      </a:cubicBezTo>
                      <a:cubicBezTo>
                        <a:pt x="573157" y="0"/>
                        <a:pt x="588065" y="137491"/>
                        <a:pt x="636104" y="147430"/>
                      </a:cubicBezTo>
                      <a:cubicBezTo>
                        <a:pt x="684143" y="157369"/>
                        <a:pt x="745435" y="64604"/>
                        <a:pt x="805070" y="67917"/>
                      </a:cubicBezTo>
                      <a:cubicBezTo>
                        <a:pt x="864705" y="71230"/>
                        <a:pt x="937591" y="173934"/>
                        <a:pt x="993913" y="167308"/>
                      </a:cubicBezTo>
                      <a:cubicBezTo>
                        <a:pt x="1050235" y="160682"/>
                        <a:pt x="1086678" y="26504"/>
                        <a:pt x="1143000" y="28160"/>
                      </a:cubicBezTo>
                      <a:cubicBezTo>
                        <a:pt x="1199322" y="29817"/>
                        <a:pt x="1280491" y="157369"/>
                        <a:pt x="1331843" y="177247"/>
                      </a:cubicBezTo>
                      <a:cubicBezTo>
                        <a:pt x="1383195" y="197125"/>
                        <a:pt x="1422952" y="155713"/>
                        <a:pt x="1451113" y="147430"/>
                      </a:cubicBezTo>
                      <a:cubicBezTo>
                        <a:pt x="1479274" y="139147"/>
                        <a:pt x="1490041" y="133349"/>
                        <a:pt x="1500809" y="127551"/>
                      </a:cubicBezTo>
                    </a:path>
                  </a:pathLst>
                </a:custGeom>
                <a:solidFill>
                  <a:srgbClr val="0070C0"/>
                </a:solidFill>
                <a:ln w="12700" cap="flat" cmpd="sng" algn="ctr">
                  <a:solidFill>
                    <a:srgbClr val="0070C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defPPr>
                    <a:defRPr lang="de-DE"/>
                  </a:defPPr>
                  <a:lvl1pPr algn="l">
                    <a:spcBef>
                      <a:spcPts val="0"/>
                    </a:spcBef>
                    <a:spcAft>
                      <a:spcPts val="0"/>
                    </a:spcAft>
                    <a:defRPr sz="2400">
                      <a:solidFill>
                        <a:schemeClr val="tx1"/>
                      </a:solidFill>
                      <a:latin typeface="Arial"/>
                      <a:ea typeface="+mn-ea"/>
                      <a:cs typeface="+mn-cs"/>
                    </a:defRPr>
                  </a:lvl1pPr>
                  <a:lvl2pPr marL="457200" algn="l">
                    <a:spcBef>
                      <a:spcPts val="0"/>
                    </a:spcBef>
                    <a:spcAft>
                      <a:spcPts val="0"/>
                    </a:spcAft>
                    <a:defRPr sz="2400">
                      <a:solidFill>
                        <a:schemeClr val="tx1"/>
                      </a:solidFill>
                      <a:latin typeface="Arial"/>
                      <a:ea typeface="+mn-ea"/>
                      <a:cs typeface="+mn-cs"/>
                    </a:defRPr>
                  </a:lvl2pPr>
                  <a:lvl3pPr marL="914400" algn="l">
                    <a:spcBef>
                      <a:spcPts val="0"/>
                    </a:spcBef>
                    <a:spcAft>
                      <a:spcPts val="0"/>
                    </a:spcAft>
                    <a:defRPr sz="2400">
                      <a:solidFill>
                        <a:schemeClr val="tx1"/>
                      </a:solidFill>
                      <a:latin typeface="Arial"/>
                      <a:ea typeface="+mn-ea"/>
                      <a:cs typeface="+mn-cs"/>
                    </a:defRPr>
                  </a:lvl3pPr>
                  <a:lvl4pPr marL="1371600" algn="l">
                    <a:spcBef>
                      <a:spcPts val="0"/>
                    </a:spcBef>
                    <a:spcAft>
                      <a:spcPts val="0"/>
                    </a:spcAft>
                    <a:defRPr sz="2400">
                      <a:solidFill>
                        <a:schemeClr val="tx1"/>
                      </a:solidFill>
                      <a:latin typeface="Arial"/>
                      <a:ea typeface="+mn-ea"/>
                      <a:cs typeface="+mn-cs"/>
                    </a:defRPr>
                  </a:lvl4pPr>
                  <a:lvl5pPr marL="1828800" algn="l">
                    <a:spcBef>
                      <a:spcPts val="0"/>
                    </a:spcBef>
                    <a:spcAft>
                      <a:spcPts val="0"/>
                    </a:spcAft>
                    <a:defRPr sz="2400">
                      <a:solidFill>
                        <a:schemeClr val="tx1"/>
                      </a:solidFill>
                      <a:latin typeface="Arial"/>
                      <a:ea typeface="+mn-ea"/>
                      <a:cs typeface="+mn-cs"/>
                    </a:defRPr>
                  </a:lvl5pPr>
                  <a:lvl6pPr marL="2286000" algn="l" defTabSz="914400">
                    <a:defRPr sz="2400">
                      <a:solidFill>
                        <a:schemeClr val="tx1"/>
                      </a:solidFill>
                      <a:latin typeface="Arial"/>
                      <a:ea typeface="+mn-ea"/>
                      <a:cs typeface="+mn-cs"/>
                    </a:defRPr>
                  </a:lvl6pPr>
                  <a:lvl7pPr marL="2743200" algn="l" defTabSz="914400">
                    <a:defRPr sz="2400">
                      <a:solidFill>
                        <a:schemeClr val="tx1"/>
                      </a:solidFill>
                      <a:latin typeface="Arial"/>
                      <a:ea typeface="+mn-ea"/>
                      <a:cs typeface="+mn-cs"/>
                    </a:defRPr>
                  </a:lvl7pPr>
                  <a:lvl8pPr marL="3200400" algn="l" defTabSz="914400">
                    <a:defRPr sz="2400">
                      <a:solidFill>
                        <a:schemeClr val="tx1"/>
                      </a:solidFill>
                      <a:latin typeface="Arial"/>
                      <a:ea typeface="+mn-ea"/>
                      <a:cs typeface="+mn-cs"/>
                    </a:defRPr>
                  </a:lvl8pPr>
                  <a:lvl9pPr marL="3657600" algn="l" defTabSz="914400">
                    <a:defRPr sz="2400">
                      <a:solidFill>
                        <a:schemeClr val="tx1"/>
                      </a:solidFill>
                      <a:latin typeface="Arial"/>
                      <a:ea typeface="+mn-ea"/>
                      <a:cs typeface="+mn-cs"/>
                    </a:defRPr>
                  </a:lvl9pPr>
                </a:lstStyle>
                <a:p>
                  <a:pPr marL="0" marR="0" lvl="0" indent="0" algn="l" defTabSz="914400">
                    <a:lnSpc>
                      <a:spcPct val="100000"/>
                    </a:lnSpc>
                    <a:spcBef>
                      <a:spcPts val="0"/>
                    </a:spcBef>
                    <a:spcAft>
                      <a:spcPts val="0"/>
                    </a:spcAft>
                    <a:buClrTx/>
                    <a:buSzTx/>
                    <a:buFontTx/>
                    <a:buNone/>
                    <a:defRPr/>
                  </a:pPr>
                  <a:endParaRPr lang="de-DE" sz="2400" b="0" i="0" u="none" strike="noStrike" cap="none" spc="0">
                    <a:ln>
                      <a:noFill/>
                    </a:ln>
                    <a:solidFill>
                      <a:sysClr val="windowText" lastClr="000000"/>
                    </a:solidFill>
                    <a:latin typeface="Arial"/>
                    <a:ea typeface="+mn-ea"/>
                    <a:cs typeface="+mn-cs"/>
                  </a:endParaRPr>
                </a:p>
              </p:txBody>
            </p:sp>
            <p:sp>
              <p:nvSpPr>
                <p:cNvPr id="13" name="Ellipse 8"/>
                <p:cNvSpPr/>
                <p:nvPr/>
              </p:nvSpPr>
              <p:spPr bwMode="auto">
                <a:xfrm>
                  <a:off x="971599" y="2492896"/>
                  <a:ext cx="1224136" cy="1152128"/>
                </a:xfrm>
                <a:prstGeom prst="ellipse">
                  <a:avLst/>
                </a:prstGeom>
                <a:solidFill>
                  <a:srgbClr val="00B050"/>
                </a:solidFill>
                <a:ln w="22225" cap="flat" cmpd="sng" algn="ctr">
                  <a:solidFill>
                    <a:srgbClr val="00B050"/>
                  </a:solidFill>
                  <a:prstDash val="solid"/>
                </a:ln>
                <a:effectLst/>
              </p:spPr>
              <p:txBody>
                <a:bodyPr rtlCol="0" anchor="ctr"/>
                <a:lstStyle>
                  <a:defPPr>
                    <a:defRPr lang="de-DE"/>
                  </a:defPPr>
                  <a:lvl1pPr algn="l">
                    <a:spcBef>
                      <a:spcPts val="0"/>
                    </a:spcBef>
                    <a:spcAft>
                      <a:spcPts val="0"/>
                    </a:spcAft>
                    <a:defRPr sz="2400">
                      <a:solidFill>
                        <a:schemeClr val="dk1"/>
                      </a:solidFill>
                      <a:latin typeface="+mn-lt"/>
                      <a:ea typeface="+mn-ea"/>
                      <a:cs typeface="+mn-cs"/>
                    </a:defRPr>
                  </a:lvl1pPr>
                  <a:lvl2pPr marL="457200" algn="l">
                    <a:spcBef>
                      <a:spcPts val="0"/>
                    </a:spcBef>
                    <a:spcAft>
                      <a:spcPts val="0"/>
                    </a:spcAft>
                    <a:defRPr sz="2400">
                      <a:solidFill>
                        <a:schemeClr val="dk1"/>
                      </a:solidFill>
                      <a:latin typeface="+mn-lt"/>
                      <a:ea typeface="+mn-ea"/>
                      <a:cs typeface="+mn-cs"/>
                    </a:defRPr>
                  </a:lvl2pPr>
                  <a:lvl3pPr marL="914400" algn="l">
                    <a:spcBef>
                      <a:spcPts val="0"/>
                    </a:spcBef>
                    <a:spcAft>
                      <a:spcPts val="0"/>
                    </a:spcAft>
                    <a:defRPr sz="2400">
                      <a:solidFill>
                        <a:schemeClr val="dk1"/>
                      </a:solidFill>
                      <a:latin typeface="+mn-lt"/>
                      <a:ea typeface="+mn-ea"/>
                      <a:cs typeface="+mn-cs"/>
                    </a:defRPr>
                  </a:lvl3pPr>
                  <a:lvl4pPr marL="1371600" algn="l">
                    <a:spcBef>
                      <a:spcPts val="0"/>
                    </a:spcBef>
                    <a:spcAft>
                      <a:spcPts val="0"/>
                    </a:spcAft>
                    <a:defRPr sz="2400">
                      <a:solidFill>
                        <a:schemeClr val="dk1"/>
                      </a:solidFill>
                      <a:latin typeface="+mn-lt"/>
                      <a:ea typeface="+mn-ea"/>
                      <a:cs typeface="+mn-cs"/>
                    </a:defRPr>
                  </a:lvl4pPr>
                  <a:lvl5pPr marL="1828800" algn="l">
                    <a:spcBef>
                      <a:spcPts val="0"/>
                    </a:spcBef>
                    <a:spcAft>
                      <a:spcPts val="0"/>
                    </a:spcAft>
                    <a:defRPr sz="2400">
                      <a:solidFill>
                        <a:schemeClr val="dk1"/>
                      </a:solidFill>
                      <a:latin typeface="+mn-lt"/>
                      <a:ea typeface="+mn-ea"/>
                      <a:cs typeface="+mn-cs"/>
                    </a:defRPr>
                  </a:lvl5pPr>
                  <a:lvl6pPr marL="2286000" algn="l" defTabSz="914400">
                    <a:defRPr sz="2400">
                      <a:solidFill>
                        <a:schemeClr val="dk1"/>
                      </a:solidFill>
                      <a:latin typeface="+mn-lt"/>
                      <a:ea typeface="+mn-ea"/>
                      <a:cs typeface="+mn-cs"/>
                    </a:defRPr>
                  </a:lvl6pPr>
                  <a:lvl7pPr marL="2743200" algn="l" defTabSz="914400">
                    <a:defRPr sz="2400">
                      <a:solidFill>
                        <a:schemeClr val="dk1"/>
                      </a:solidFill>
                      <a:latin typeface="+mn-lt"/>
                      <a:ea typeface="+mn-ea"/>
                      <a:cs typeface="+mn-cs"/>
                    </a:defRPr>
                  </a:lvl7pPr>
                  <a:lvl8pPr marL="3200400" algn="l" defTabSz="914400">
                    <a:defRPr sz="2400">
                      <a:solidFill>
                        <a:schemeClr val="dk1"/>
                      </a:solidFill>
                      <a:latin typeface="+mn-lt"/>
                      <a:ea typeface="+mn-ea"/>
                      <a:cs typeface="+mn-cs"/>
                    </a:defRPr>
                  </a:lvl8pPr>
                  <a:lvl9pPr marL="3657600" algn="l" defTabSz="914400">
                    <a:defRPr sz="2400">
                      <a:solidFill>
                        <a:schemeClr val="dk1"/>
                      </a:solidFill>
                      <a:latin typeface="+mn-lt"/>
                      <a:ea typeface="+mn-ea"/>
                      <a:cs typeface="+mn-cs"/>
                    </a:defRPr>
                  </a:lvl9pPr>
                </a:lstStyle>
                <a:p>
                  <a:pPr marL="0" marR="0" lvl="0" indent="0" algn="ctr" defTabSz="914400">
                    <a:lnSpc>
                      <a:spcPct val="100000"/>
                    </a:lnSpc>
                    <a:spcBef>
                      <a:spcPts val="0"/>
                    </a:spcBef>
                    <a:spcAft>
                      <a:spcPts val="0"/>
                    </a:spcAft>
                    <a:buClrTx/>
                    <a:buSzTx/>
                    <a:buFontTx/>
                    <a:buNone/>
                    <a:defRPr/>
                  </a:pPr>
                  <a:endParaRPr lang="de-DE" sz="2400" b="0" i="0" u="none" strike="noStrike" cap="none" spc="0">
                    <a:ln>
                      <a:noFill/>
                    </a:ln>
                    <a:solidFill>
                      <a:sysClr val="windowText" lastClr="000000"/>
                    </a:solidFill>
                    <a:latin typeface="Calibri"/>
                    <a:ea typeface="+mn-ea"/>
                    <a:cs typeface="+mn-cs"/>
                  </a:endParaRPr>
                </a:p>
              </p:txBody>
            </p:sp>
            <p:sp>
              <p:nvSpPr>
                <p:cNvPr id="14" name="Ellipse 9"/>
                <p:cNvSpPr/>
                <p:nvPr/>
              </p:nvSpPr>
              <p:spPr bwMode="auto">
                <a:xfrm>
                  <a:off x="3779912" y="2492896"/>
                  <a:ext cx="1224136" cy="1152128"/>
                </a:xfrm>
                <a:prstGeom prst="ellipse">
                  <a:avLst/>
                </a:prstGeom>
                <a:solidFill>
                  <a:srgbClr val="00B050"/>
                </a:solidFill>
                <a:ln w="22225" cap="flat" cmpd="sng" algn="ctr">
                  <a:solidFill>
                    <a:srgbClr val="00B050"/>
                  </a:solidFill>
                  <a:prstDash val="solid"/>
                </a:ln>
                <a:effectLst/>
              </p:spPr>
              <p:txBody>
                <a:bodyPr rtlCol="0" anchor="ctr"/>
                <a:lstStyle>
                  <a:defPPr>
                    <a:defRPr lang="de-DE"/>
                  </a:defPPr>
                  <a:lvl1pPr algn="l">
                    <a:spcBef>
                      <a:spcPts val="0"/>
                    </a:spcBef>
                    <a:spcAft>
                      <a:spcPts val="0"/>
                    </a:spcAft>
                    <a:defRPr sz="2400">
                      <a:solidFill>
                        <a:schemeClr val="dk1"/>
                      </a:solidFill>
                      <a:latin typeface="+mn-lt"/>
                      <a:ea typeface="+mn-ea"/>
                      <a:cs typeface="+mn-cs"/>
                    </a:defRPr>
                  </a:lvl1pPr>
                  <a:lvl2pPr marL="457200" algn="l">
                    <a:spcBef>
                      <a:spcPts val="0"/>
                    </a:spcBef>
                    <a:spcAft>
                      <a:spcPts val="0"/>
                    </a:spcAft>
                    <a:defRPr sz="2400">
                      <a:solidFill>
                        <a:schemeClr val="dk1"/>
                      </a:solidFill>
                      <a:latin typeface="+mn-lt"/>
                      <a:ea typeface="+mn-ea"/>
                      <a:cs typeface="+mn-cs"/>
                    </a:defRPr>
                  </a:lvl2pPr>
                  <a:lvl3pPr marL="914400" algn="l">
                    <a:spcBef>
                      <a:spcPts val="0"/>
                    </a:spcBef>
                    <a:spcAft>
                      <a:spcPts val="0"/>
                    </a:spcAft>
                    <a:defRPr sz="2400">
                      <a:solidFill>
                        <a:schemeClr val="dk1"/>
                      </a:solidFill>
                      <a:latin typeface="+mn-lt"/>
                      <a:ea typeface="+mn-ea"/>
                      <a:cs typeface="+mn-cs"/>
                    </a:defRPr>
                  </a:lvl3pPr>
                  <a:lvl4pPr marL="1371600" algn="l">
                    <a:spcBef>
                      <a:spcPts val="0"/>
                    </a:spcBef>
                    <a:spcAft>
                      <a:spcPts val="0"/>
                    </a:spcAft>
                    <a:defRPr sz="2400">
                      <a:solidFill>
                        <a:schemeClr val="dk1"/>
                      </a:solidFill>
                      <a:latin typeface="+mn-lt"/>
                      <a:ea typeface="+mn-ea"/>
                      <a:cs typeface="+mn-cs"/>
                    </a:defRPr>
                  </a:lvl4pPr>
                  <a:lvl5pPr marL="1828800" algn="l">
                    <a:spcBef>
                      <a:spcPts val="0"/>
                    </a:spcBef>
                    <a:spcAft>
                      <a:spcPts val="0"/>
                    </a:spcAft>
                    <a:defRPr sz="2400">
                      <a:solidFill>
                        <a:schemeClr val="dk1"/>
                      </a:solidFill>
                      <a:latin typeface="+mn-lt"/>
                      <a:ea typeface="+mn-ea"/>
                      <a:cs typeface="+mn-cs"/>
                    </a:defRPr>
                  </a:lvl5pPr>
                  <a:lvl6pPr marL="2286000" algn="l" defTabSz="914400">
                    <a:defRPr sz="2400">
                      <a:solidFill>
                        <a:schemeClr val="dk1"/>
                      </a:solidFill>
                      <a:latin typeface="+mn-lt"/>
                      <a:ea typeface="+mn-ea"/>
                      <a:cs typeface="+mn-cs"/>
                    </a:defRPr>
                  </a:lvl6pPr>
                  <a:lvl7pPr marL="2743200" algn="l" defTabSz="914400">
                    <a:defRPr sz="2400">
                      <a:solidFill>
                        <a:schemeClr val="dk1"/>
                      </a:solidFill>
                      <a:latin typeface="+mn-lt"/>
                      <a:ea typeface="+mn-ea"/>
                      <a:cs typeface="+mn-cs"/>
                    </a:defRPr>
                  </a:lvl7pPr>
                  <a:lvl8pPr marL="3200400" algn="l" defTabSz="914400">
                    <a:defRPr sz="2400">
                      <a:solidFill>
                        <a:schemeClr val="dk1"/>
                      </a:solidFill>
                      <a:latin typeface="+mn-lt"/>
                      <a:ea typeface="+mn-ea"/>
                      <a:cs typeface="+mn-cs"/>
                    </a:defRPr>
                  </a:lvl8pPr>
                  <a:lvl9pPr marL="3657600" algn="l" defTabSz="914400">
                    <a:defRPr sz="2400">
                      <a:solidFill>
                        <a:schemeClr val="dk1"/>
                      </a:solidFill>
                      <a:latin typeface="+mn-lt"/>
                      <a:ea typeface="+mn-ea"/>
                      <a:cs typeface="+mn-cs"/>
                    </a:defRPr>
                  </a:lvl9pPr>
                </a:lstStyle>
                <a:p>
                  <a:pPr marL="0" marR="0" lvl="0" indent="0" algn="ctr" defTabSz="914400">
                    <a:lnSpc>
                      <a:spcPct val="100000"/>
                    </a:lnSpc>
                    <a:spcBef>
                      <a:spcPts val="0"/>
                    </a:spcBef>
                    <a:spcAft>
                      <a:spcPts val="0"/>
                    </a:spcAft>
                    <a:buClrTx/>
                    <a:buSzTx/>
                    <a:buFontTx/>
                    <a:buNone/>
                    <a:defRPr/>
                  </a:pPr>
                  <a:endParaRPr lang="de-DE" sz="2400" b="0" i="0" u="none" strike="noStrike" cap="none" spc="0">
                    <a:ln>
                      <a:noFill/>
                    </a:ln>
                    <a:solidFill>
                      <a:sysClr val="windowText" lastClr="000000"/>
                    </a:solidFill>
                    <a:latin typeface="Calibri"/>
                    <a:ea typeface="+mn-ea"/>
                    <a:cs typeface="+mn-cs"/>
                  </a:endParaRPr>
                </a:p>
              </p:txBody>
            </p:sp>
            <p:sp>
              <p:nvSpPr>
                <p:cNvPr id="15" name="Ellipse 10"/>
                <p:cNvSpPr/>
                <p:nvPr/>
              </p:nvSpPr>
              <p:spPr bwMode="auto">
                <a:xfrm>
                  <a:off x="6588224" y="2492896"/>
                  <a:ext cx="1224136" cy="1152128"/>
                </a:xfrm>
                <a:prstGeom prst="ellipse">
                  <a:avLst/>
                </a:prstGeom>
                <a:solidFill>
                  <a:srgbClr val="00B050"/>
                </a:solidFill>
                <a:ln w="22225" cap="flat" cmpd="sng" algn="ctr">
                  <a:solidFill>
                    <a:srgbClr val="00B050"/>
                  </a:solidFill>
                  <a:prstDash val="solid"/>
                </a:ln>
                <a:effectLst/>
              </p:spPr>
              <p:txBody>
                <a:bodyPr rtlCol="0" anchor="ctr"/>
                <a:lstStyle>
                  <a:defPPr>
                    <a:defRPr lang="de-DE"/>
                  </a:defPPr>
                  <a:lvl1pPr algn="l">
                    <a:spcBef>
                      <a:spcPts val="0"/>
                    </a:spcBef>
                    <a:spcAft>
                      <a:spcPts val="0"/>
                    </a:spcAft>
                    <a:defRPr sz="2400">
                      <a:solidFill>
                        <a:schemeClr val="dk1"/>
                      </a:solidFill>
                      <a:latin typeface="+mn-lt"/>
                      <a:ea typeface="+mn-ea"/>
                      <a:cs typeface="+mn-cs"/>
                    </a:defRPr>
                  </a:lvl1pPr>
                  <a:lvl2pPr marL="457200" algn="l">
                    <a:spcBef>
                      <a:spcPts val="0"/>
                    </a:spcBef>
                    <a:spcAft>
                      <a:spcPts val="0"/>
                    </a:spcAft>
                    <a:defRPr sz="2400">
                      <a:solidFill>
                        <a:schemeClr val="dk1"/>
                      </a:solidFill>
                      <a:latin typeface="+mn-lt"/>
                      <a:ea typeface="+mn-ea"/>
                      <a:cs typeface="+mn-cs"/>
                    </a:defRPr>
                  </a:lvl2pPr>
                  <a:lvl3pPr marL="914400" algn="l">
                    <a:spcBef>
                      <a:spcPts val="0"/>
                    </a:spcBef>
                    <a:spcAft>
                      <a:spcPts val="0"/>
                    </a:spcAft>
                    <a:defRPr sz="2400">
                      <a:solidFill>
                        <a:schemeClr val="dk1"/>
                      </a:solidFill>
                      <a:latin typeface="+mn-lt"/>
                      <a:ea typeface="+mn-ea"/>
                      <a:cs typeface="+mn-cs"/>
                    </a:defRPr>
                  </a:lvl3pPr>
                  <a:lvl4pPr marL="1371600" algn="l">
                    <a:spcBef>
                      <a:spcPts val="0"/>
                    </a:spcBef>
                    <a:spcAft>
                      <a:spcPts val="0"/>
                    </a:spcAft>
                    <a:defRPr sz="2400">
                      <a:solidFill>
                        <a:schemeClr val="dk1"/>
                      </a:solidFill>
                      <a:latin typeface="+mn-lt"/>
                      <a:ea typeface="+mn-ea"/>
                      <a:cs typeface="+mn-cs"/>
                    </a:defRPr>
                  </a:lvl4pPr>
                  <a:lvl5pPr marL="1828800" algn="l">
                    <a:spcBef>
                      <a:spcPts val="0"/>
                    </a:spcBef>
                    <a:spcAft>
                      <a:spcPts val="0"/>
                    </a:spcAft>
                    <a:defRPr sz="2400">
                      <a:solidFill>
                        <a:schemeClr val="dk1"/>
                      </a:solidFill>
                      <a:latin typeface="+mn-lt"/>
                      <a:ea typeface="+mn-ea"/>
                      <a:cs typeface="+mn-cs"/>
                    </a:defRPr>
                  </a:lvl5pPr>
                  <a:lvl6pPr marL="2286000" algn="l" defTabSz="914400">
                    <a:defRPr sz="2400">
                      <a:solidFill>
                        <a:schemeClr val="dk1"/>
                      </a:solidFill>
                      <a:latin typeface="+mn-lt"/>
                      <a:ea typeface="+mn-ea"/>
                      <a:cs typeface="+mn-cs"/>
                    </a:defRPr>
                  </a:lvl6pPr>
                  <a:lvl7pPr marL="2743200" algn="l" defTabSz="914400">
                    <a:defRPr sz="2400">
                      <a:solidFill>
                        <a:schemeClr val="dk1"/>
                      </a:solidFill>
                      <a:latin typeface="+mn-lt"/>
                      <a:ea typeface="+mn-ea"/>
                      <a:cs typeface="+mn-cs"/>
                    </a:defRPr>
                  </a:lvl7pPr>
                  <a:lvl8pPr marL="3200400" algn="l" defTabSz="914400">
                    <a:defRPr sz="2400">
                      <a:solidFill>
                        <a:schemeClr val="dk1"/>
                      </a:solidFill>
                      <a:latin typeface="+mn-lt"/>
                      <a:ea typeface="+mn-ea"/>
                      <a:cs typeface="+mn-cs"/>
                    </a:defRPr>
                  </a:lvl8pPr>
                  <a:lvl9pPr marL="3657600" algn="l" defTabSz="914400">
                    <a:defRPr sz="2400">
                      <a:solidFill>
                        <a:schemeClr val="dk1"/>
                      </a:solidFill>
                      <a:latin typeface="+mn-lt"/>
                      <a:ea typeface="+mn-ea"/>
                      <a:cs typeface="+mn-cs"/>
                    </a:defRPr>
                  </a:lvl9pPr>
                </a:lstStyle>
                <a:p>
                  <a:pPr marL="0" marR="0" lvl="0" indent="0" algn="ctr" defTabSz="914400">
                    <a:lnSpc>
                      <a:spcPct val="100000"/>
                    </a:lnSpc>
                    <a:spcBef>
                      <a:spcPts val="0"/>
                    </a:spcBef>
                    <a:spcAft>
                      <a:spcPts val="0"/>
                    </a:spcAft>
                    <a:buClrTx/>
                    <a:buSzTx/>
                    <a:buFontTx/>
                    <a:buNone/>
                    <a:defRPr/>
                  </a:pPr>
                  <a:endParaRPr lang="de-DE" sz="2400" b="0" i="0" u="none" strike="noStrike" cap="none" spc="0">
                    <a:ln>
                      <a:noFill/>
                    </a:ln>
                    <a:solidFill>
                      <a:sysClr val="windowText" lastClr="000000"/>
                    </a:solidFill>
                    <a:latin typeface="Calibri"/>
                    <a:ea typeface="+mn-ea"/>
                    <a:cs typeface="+mn-cs"/>
                  </a:endParaRPr>
                </a:p>
              </p:txBody>
            </p:sp>
            <p:sp>
              <p:nvSpPr>
                <p:cNvPr id="16" name="Pfeil nach rechts 11"/>
                <p:cNvSpPr/>
                <p:nvPr/>
              </p:nvSpPr>
              <p:spPr bwMode="auto">
                <a:xfrm>
                  <a:off x="2339752" y="2924944"/>
                  <a:ext cx="1224136" cy="432048"/>
                </a:xfrm>
                <a:prstGeom prst="rightArrow">
                  <a:avLst>
                    <a:gd name="adj1" fmla="val 50000"/>
                    <a:gd name="adj2" fmla="val 50000"/>
                  </a:avLst>
                </a:prstGeom>
                <a:solidFill>
                  <a:sysClr val="window" lastClr="FFFFFF"/>
                </a:solidFill>
                <a:ln w="25400" cap="flat" cmpd="sng" algn="ctr">
                  <a:solidFill>
                    <a:sysClr val="windowText" lastClr="000000"/>
                  </a:solidFill>
                  <a:prstDash val="solid"/>
                </a:ln>
                <a:effectLst/>
              </p:spPr>
              <p:txBody>
                <a:bodyPr rtlCol="0" anchor="ctr"/>
                <a:lstStyle>
                  <a:defPPr>
                    <a:defRPr lang="de-DE"/>
                  </a:defPPr>
                  <a:lvl1pPr algn="l">
                    <a:spcBef>
                      <a:spcPts val="0"/>
                    </a:spcBef>
                    <a:spcAft>
                      <a:spcPts val="0"/>
                    </a:spcAft>
                    <a:defRPr sz="2400">
                      <a:solidFill>
                        <a:schemeClr val="dk1"/>
                      </a:solidFill>
                      <a:latin typeface="+mn-lt"/>
                      <a:ea typeface="+mn-ea"/>
                      <a:cs typeface="+mn-cs"/>
                    </a:defRPr>
                  </a:lvl1pPr>
                  <a:lvl2pPr marL="457200" algn="l">
                    <a:spcBef>
                      <a:spcPts val="0"/>
                    </a:spcBef>
                    <a:spcAft>
                      <a:spcPts val="0"/>
                    </a:spcAft>
                    <a:defRPr sz="2400">
                      <a:solidFill>
                        <a:schemeClr val="dk1"/>
                      </a:solidFill>
                      <a:latin typeface="+mn-lt"/>
                      <a:ea typeface="+mn-ea"/>
                      <a:cs typeface="+mn-cs"/>
                    </a:defRPr>
                  </a:lvl2pPr>
                  <a:lvl3pPr marL="914400" algn="l">
                    <a:spcBef>
                      <a:spcPts val="0"/>
                    </a:spcBef>
                    <a:spcAft>
                      <a:spcPts val="0"/>
                    </a:spcAft>
                    <a:defRPr sz="2400">
                      <a:solidFill>
                        <a:schemeClr val="dk1"/>
                      </a:solidFill>
                      <a:latin typeface="+mn-lt"/>
                      <a:ea typeface="+mn-ea"/>
                      <a:cs typeface="+mn-cs"/>
                    </a:defRPr>
                  </a:lvl3pPr>
                  <a:lvl4pPr marL="1371600" algn="l">
                    <a:spcBef>
                      <a:spcPts val="0"/>
                    </a:spcBef>
                    <a:spcAft>
                      <a:spcPts val="0"/>
                    </a:spcAft>
                    <a:defRPr sz="2400">
                      <a:solidFill>
                        <a:schemeClr val="dk1"/>
                      </a:solidFill>
                      <a:latin typeface="+mn-lt"/>
                      <a:ea typeface="+mn-ea"/>
                      <a:cs typeface="+mn-cs"/>
                    </a:defRPr>
                  </a:lvl4pPr>
                  <a:lvl5pPr marL="1828800" algn="l">
                    <a:spcBef>
                      <a:spcPts val="0"/>
                    </a:spcBef>
                    <a:spcAft>
                      <a:spcPts val="0"/>
                    </a:spcAft>
                    <a:defRPr sz="2400">
                      <a:solidFill>
                        <a:schemeClr val="dk1"/>
                      </a:solidFill>
                      <a:latin typeface="+mn-lt"/>
                      <a:ea typeface="+mn-ea"/>
                      <a:cs typeface="+mn-cs"/>
                    </a:defRPr>
                  </a:lvl5pPr>
                  <a:lvl6pPr marL="2286000" algn="l" defTabSz="914400">
                    <a:defRPr sz="2400">
                      <a:solidFill>
                        <a:schemeClr val="dk1"/>
                      </a:solidFill>
                      <a:latin typeface="+mn-lt"/>
                      <a:ea typeface="+mn-ea"/>
                      <a:cs typeface="+mn-cs"/>
                    </a:defRPr>
                  </a:lvl6pPr>
                  <a:lvl7pPr marL="2743200" algn="l" defTabSz="914400">
                    <a:defRPr sz="2400">
                      <a:solidFill>
                        <a:schemeClr val="dk1"/>
                      </a:solidFill>
                      <a:latin typeface="+mn-lt"/>
                      <a:ea typeface="+mn-ea"/>
                      <a:cs typeface="+mn-cs"/>
                    </a:defRPr>
                  </a:lvl7pPr>
                  <a:lvl8pPr marL="3200400" algn="l" defTabSz="914400">
                    <a:defRPr sz="2400">
                      <a:solidFill>
                        <a:schemeClr val="dk1"/>
                      </a:solidFill>
                      <a:latin typeface="+mn-lt"/>
                      <a:ea typeface="+mn-ea"/>
                      <a:cs typeface="+mn-cs"/>
                    </a:defRPr>
                  </a:lvl8pPr>
                  <a:lvl9pPr marL="3657600" algn="l" defTabSz="914400">
                    <a:defRPr sz="2400">
                      <a:solidFill>
                        <a:schemeClr val="dk1"/>
                      </a:solidFill>
                      <a:latin typeface="+mn-lt"/>
                      <a:ea typeface="+mn-ea"/>
                      <a:cs typeface="+mn-cs"/>
                    </a:defRPr>
                  </a:lvl9pPr>
                </a:lstStyle>
                <a:p>
                  <a:pPr marL="0" marR="0" lvl="0" indent="0" algn="ctr" defTabSz="914400">
                    <a:lnSpc>
                      <a:spcPct val="100000"/>
                    </a:lnSpc>
                    <a:spcBef>
                      <a:spcPts val="0"/>
                    </a:spcBef>
                    <a:spcAft>
                      <a:spcPts val="0"/>
                    </a:spcAft>
                    <a:buClrTx/>
                    <a:buSzTx/>
                    <a:buFontTx/>
                    <a:buNone/>
                    <a:defRPr/>
                  </a:pPr>
                  <a:endParaRPr lang="de-DE" sz="2400" b="0" i="0" u="none" strike="noStrike" cap="none" spc="0">
                    <a:ln>
                      <a:noFill/>
                    </a:ln>
                    <a:solidFill>
                      <a:sysClr val="windowText" lastClr="000000"/>
                    </a:solidFill>
                    <a:latin typeface="Calibri"/>
                    <a:ea typeface="+mn-ea"/>
                    <a:cs typeface="+mn-cs"/>
                  </a:endParaRPr>
                </a:p>
              </p:txBody>
            </p:sp>
            <p:sp>
              <p:nvSpPr>
                <p:cNvPr id="17" name="Textfeld 14"/>
                <p:cNvSpPr txBox="1"/>
                <p:nvPr/>
              </p:nvSpPr>
              <p:spPr bwMode="auto">
                <a:xfrm>
                  <a:off x="2339752" y="3501008"/>
                  <a:ext cx="1296144" cy="369332"/>
                </a:xfrm>
                <a:prstGeom prst="rect">
                  <a:avLst/>
                </a:prstGeom>
                <a:noFill/>
              </p:spPr>
              <p:txBody>
                <a:bodyPr wrap="square" rtlCol="0">
                  <a:spAutoFit/>
                </a:bodyPr>
                <a:lstStyle>
                  <a:defPPr>
                    <a:defRPr lang="de-DE"/>
                  </a:defPPr>
                  <a:lvl1pPr algn="l">
                    <a:spcBef>
                      <a:spcPts val="0"/>
                    </a:spcBef>
                    <a:spcAft>
                      <a:spcPts val="0"/>
                    </a:spcAft>
                    <a:defRPr sz="2400">
                      <a:solidFill>
                        <a:schemeClr val="tx1"/>
                      </a:solidFill>
                      <a:latin typeface="Arial"/>
                      <a:ea typeface="+mn-ea"/>
                      <a:cs typeface="+mn-cs"/>
                    </a:defRPr>
                  </a:lvl1pPr>
                  <a:lvl2pPr marL="457200" algn="l">
                    <a:spcBef>
                      <a:spcPts val="0"/>
                    </a:spcBef>
                    <a:spcAft>
                      <a:spcPts val="0"/>
                    </a:spcAft>
                    <a:defRPr sz="2400">
                      <a:solidFill>
                        <a:schemeClr val="tx1"/>
                      </a:solidFill>
                      <a:latin typeface="Arial"/>
                      <a:ea typeface="+mn-ea"/>
                      <a:cs typeface="+mn-cs"/>
                    </a:defRPr>
                  </a:lvl2pPr>
                  <a:lvl3pPr marL="914400" algn="l">
                    <a:spcBef>
                      <a:spcPts val="0"/>
                    </a:spcBef>
                    <a:spcAft>
                      <a:spcPts val="0"/>
                    </a:spcAft>
                    <a:defRPr sz="2400">
                      <a:solidFill>
                        <a:schemeClr val="tx1"/>
                      </a:solidFill>
                      <a:latin typeface="Arial"/>
                      <a:ea typeface="+mn-ea"/>
                      <a:cs typeface="+mn-cs"/>
                    </a:defRPr>
                  </a:lvl3pPr>
                  <a:lvl4pPr marL="1371600" algn="l">
                    <a:spcBef>
                      <a:spcPts val="0"/>
                    </a:spcBef>
                    <a:spcAft>
                      <a:spcPts val="0"/>
                    </a:spcAft>
                    <a:defRPr sz="2400">
                      <a:solidFill>
                        <a:schemeClr val="tx1"/>
                      </a:solidFill>
                      <a:latin typeface="Arial"/>
                      <a:ea typeface="+mn-ea"/>
                      <a:cs typeface="+mn-cs"/>
                    </a:defRPr>
                  </a:lvl4pPr>
                  <a:lvl5pPr marL="1828800" algn="l">
                    <a:spcBef>
                      <a:spcPts val="0"/>
                    </a:spcBef>
                    <a:spcAft>
                      <a:spcPts val="0"/>
                    </a:spcAft>
                    <a:defRPr sz="2400">
                      <a:solidFill>
                        <a:schemeClr val="tx1"/>
                      </a:solidFill>
                      <a:latin typeface="Arial"/>
                      <a:ea typeface="+mn-ea"/>
                      <a:cs typeface="+mn-cs"/>
                    </a:defRPr>
                  </a:lvl5pPr>
                  <a:lvl6pPr marL="2286000" algn="l" defTabSz="914400">
                    <a:defRPr sz="2400">
                      <a:solidFill>
                        <a:schemeClr val="tx1"/>
                      </a:solidFill>
                      <a:latin typeface="Arial"/>
                      <a:ea typeface="+mn-ea"/>
                      <a:cs typeface="+mn-cs"/>
                    </a:defRPr>
                  </a:lvl6pPr>
                  <a:lvl7pPr marL="2743200" algn="l" defTabSz="914400">
                    <a:defRPr sz="2400">
                      <a:solidFill>
                        <a:schemeClr val="tx1"/>
                      </a:solidFill>
                      <a:latin typeface="Arial"/>
                      <a:ea typeface="+mn-ea"/>
                      <a:cs typeface="+mn-cs"/>
                    </a:defRPr>
                  </a:lvl7pPr>
                  <a:lvl8pPr marL="3200400" algn="l" defTabSz="914400">
                    <a:defRPr sz="2400">
                      <a:solidFill>
                        <a:schemeClr val="tx1"/>
                      </a:solidFill>
                      <a:latin typeface="Arial"/>
                      <a:ea typeface="+mn-ea"/>
                      <a:cs typeface="+mn-cs"/>
                    </a:defRPr>
                  </a:lvl8pPr>
                  <a:lvl9pPr marL="3657600" algn="l" defTabSz="914400">
                    <a:defRPr sz="2400">
                      <a:solidFill>
                        <a:schemeClr val="tx1"/>
                      </a:solidFill>
                      <a:latin typeface="Arial"/>
                      <a:ea typeface="+mn-ea"/>
                      <a:cs typeface="+mn-cs"/>
                    </a:defRPr>
                  </a:lvl9pPr>
                </a:lstStyle>
                <a:p>
                  <a:pPr marL="0" marR="0" lvl="0" indent="0" algn="l" defTabSz="914400">
                    <a:lnSpc>
                      <a:spcPct val="100000"/>
                    </a:lnSpc>
                    <a:spcBef>
                      <a:spcPts val="0"/>
                    </a:spcBef>
                    <a:spcAft>
                      <a:spcPts val="0"/>
                    </a:spcAft>
                    <a:buClrTx/>
                    <a:buSzTx/>
                    <a:buFontTx/>
                    <a:buNone/>
                    <a:defRPr/>
                  </a:pPr>
                  <a:r>
                    <a:rPr lang="de-DE" sz="1800" b="0" i="0" u="none" strike="noStrike" cap="none" spc="0">
                      <a:ln>
                        <a:noFill/>
                      </a:ln>
                      <a:solidFill>
                        <a:sysClr val="windowText" lastClr="000000"/>
                      </a:solidFill>
                      <a:latin typeface="Arial"/>
                      <a:ea typeface="+mn-ea"/>
                      <a:cs typeface="+mn-cs"/>
                    </a:rPr>
                    <a:t>Hydrolyse</a:t>
                  </a:r>
                </a:p>
              </p:txBody>
            </p:sp>
            <p:sp>
              <p:nvSpPr>
                <p:cNvPr id="18" name="Pfeil nach rechts 13"/>
                <p:cNvSpPr/>
                <p:nvPr/>
              </p:nvSpPr>
              <p:spPr bwMode="auto">
                <a:xfrm>
                  <a:off x="5148064" y="2924944"/>
                  <a:ext cx="1224136" cy="432048"/>
                </a:xfrm>
                <a:prstGeom prst="rightArrow">
                  <a:avLst>
                    <a:gd name="adj1" fmla="val 50000"/>
                    <a:gd name="adj2" fmla="val 50000"/>
                  </a:avLst>
                </a:prstGeom>
                <a:solidFill>
                  <a:sysClr val="window" lastClr="FFFFFF"/>
                </a:solidFill>
                <a:ln w="25400" cap="flat" cmpd="sng" algn="ctr">
                  <a:solidFill>
                    <a:sysClr val="windowText" lastClr="000000"/>
                  </a:solidFill>
                  <a:prstDash val="solid"/>
                </a:ln>
                <a:effectLst/>
              </p:spPr>
              <p:txBody>
                <a:bodyPr rtlCol="0" anchor="ctr"/>
                <a:lstStyle>
                  <a:defPPr>
                    <a:defRPr lang="de-DE"/>
                  </a:defPPr>
                  <a:lvl1pPr algn="l">
                    <a:spcBef>
                      <a:spcPts val="0"/>
                    </a:spcBef>
                    <a:spcAft>
                      <a:spcPts val="0"/>
                    </a:spcAft>
                    <a:defRPr sz="2400">
                      <a:solidFill>
                        <a:schemeClr val="dk1"/>
                      </a:solidFill>
                      <a:latin typeface="+mn-lt"/>
                      <a:ea typeface="+mn-ea"/>
                      <a:cs typeface="+mn-cs"/>
                    </a:defRPr>
                  </a:lvl1pPr>
                  <a:lvl2pPr marL="457200" algn="l">
                    <a:spcBef>
                      <a:spcPts val="0"/>
                    </a:spcBef>
                    <a:spcAft>
                      <a:spcPts val="0"/>
                    </a:spcAft>
                    <a:defRPr sz="2400">
                      <a:solidFill>
                        <a:schemeClr val="dk1"/>
                      </a:solidFill>
                      <a:latin typeface="+mn-lt"/>
                      <a:ea typeface="+mn-ea"/>
                      <a:cs typeface="+mn-cs"/>
                    </a:defRPr>
                  </a:lvl2pPr>
                  <a:lvl3pPr marL="914400" algn="l">
                    <a:spcBef>
                      <a:spcPts val="0"/>
                    </a:spcBef>
                    <a:spcAft>
                      <a:spcPts val="0"/>
                    </a:spcAft>
                    <a:defRPr sz="2400">
                      <a:solidFill>
                        <a:schemeClr val="dk1"/>
                      </a:solidFill>
                      <a:latin typeface="+mn-lt"/>
                      <a:ea typeface="+mn-ea"/>
                      <a:cs typeface="+mn-cs"/>
                    </a:defRPr>
                  </a:lvl3pPr>
                  <a:lvl4pPr marL="1371600" algn="l">
                    <a:spcBef>
                      <a:spcPts val="0"/>
                    </a:spcBef>
                    <a:spcAft>
                      <a:spcPts val="0"/>
                    </a:spcAft>
                    <a:defRPr sz="2400">
                      <a:solidFill>
                        <a:schemeClr val="dk1"/>
                      </a:solidFill>
                      <a:latin typeface="+mn-lt"/>
                      <a:ea typeface="+mn-ea"/>
                      <a:cs typeface="+mn-cs"/>
                    </a:defRPr>
                  </a:lvl4pPr>
                  <a:lvl5pPr marL="1828800" algn="l">
                    <a:spcBef>
                      <a:spcPts val="0"/>
                    </a:spcBef>
                    <a:spcAft>
                      <a:spcPts val="0"/>
                    </a:spcAft>
                    <a:defRPr sz="2400">
                      <a:solidFill>
                        <a:schemeClr val="dk1"/>
                      </a:solidFill>
                      <a:latin typeface="+mn-lt"/>
                      <a:ea typeface="+mn-ea"/>
                      <a:cs typeface="+mn-cs"/>
                    </a:defRPr>
                  </a:lvl5pPr>
                  <a:lvl6pPr marL="2286000" algn="l" defTabSz="914400">
                    <a:defRPr sz="2400">
                      <a:solidFill>
                        <a:schemeClr val="dk1"/>
                      </a:solidFill>
                      <a:latin typeface="+mn-lt"/>
                      <a:ea typeface="+mn-ea"/>
                      <a:cs typeface="+mn-cs"/>
                    </a:defRPr>
                  </a:lvl6pPr>
                  <a:lvl7pPr marL="2743200" algn="l" defTabSz="914400">
                    <a:defRPr sz="2400">
                      <a:solidFill>
                        <a:schemeClr val="dk1"/>
                      </a:solidFill>
                      <a:latin typeface="+mn-lt"/>
                      <a:ea typeface="+mn-ea"/>
                      <a:cs typeface="+mn-cs"/>
                    </a:defRPr>
                  </a:lvl7pPr>
                  <a:lvl8pPr marL="3200400" algn="l" defTabSz="914400">
                    <a:defRPr sz="2400">
                      <a:solidFill>
                        <a:schemeClr val="dk1"/>
                      </a:solidFill>
                      <a:latin typeface="+mn-lt"/>
                      <a:ea typeface="+mn-ea"/>
                      <a:cs typeface="+mn-cs"/>
                    </a:defRPr>
                  </a:lvl8pPr>
                  <a:lvl9pPr marL="3657600" algn="l" defTabSz="914400">
                    <a:defRPr sz="2400">
                      <a:solidFill>
                        <a:schemeClr val="dk1"/>
                      </a:solidFill>
                      <a:latin typeface="+mn-lt"/>
                      <a:ea typeface="+mn-ea"/>
                      <a:cs typeface="+mn-cs"/>
                    </a:defRPr>
                  </a:lvl9pPr>
                </a:lstStyle>
                <a:p>
                  <a:pPr marL="0" marR="0" lvl="0" indent="0" algn="ctr" defTabSz="914400">
                    <a:lnSpc>
                      <a:spcPct val="100000"/>
                    </a:lnSpc>
                    <a:spcBef>
                      <a:spcPts val="0"/>
                    </a:spcBef>
                    <a:spcAft>
                      <a:spcPts val="0"/>
                    </a:spcAft>
                    <a:buClrTx/>
                    <a:buSzTx/>
                    <a:buFontTx/>
                    <a:buNone/>
                    <a:defRPr/>
                  </a:pPr>
                  <a:endParaRPr lang="de-DE" sz="2400" b="0" i="0" u="none" strike="noStrike" cap="none" spc="0">
                    <a:ln>
                      <a:noFill/>
                    </a:ln>
                    <a:solidFill>
                      <a:sysClr val="windowText" lastClr="000000"/>
                    </a:solidFill>
                    <a:latin typeface="Calibri"/>
                    <a:ea typeface="+mn-ea"/>
                    <a:cs typeface="+mn-cs"/>
                  </a:endParaRPr>
                </a:p>
              </p:txBody>
            </p:sp>
            <p:sp>
              <p:nvSpPr>
                <p:cNvPr id="19" name="Textfeld 16"/>
                <p:cNvSpPr txBox="1"/>
                <p:nvPr/>
              </p:nvSpPr>
              <p:spPr bwMode="auto">
                <a:xfrm>
                  <a:off x="5220072" y="3501008"/>
                  <a:ext cx="1656184" cy="369332"/>
                </a:xfrm>
                <a:prstGeom prst="rect">
                  <a:avLst/>
                </a:prstGeom>
                <a:noFill/>
              </p:spPr>
              <p:txBody>
                <a:bodyPr wrap="square" rtlCol="0">
                  <a:spAutoFit/>
                </a:bodyPr>
                <a:lstStyle>
                  <a:defPPr>
                    <a:defRPr lang="de-DE"/>
                  </a:defPPr>
                  <a:lvl1pPr algn="l">
                    <a:spcBef>
                      <a:spcPts val="0"/>
                    </a:spcBef>
                    <a:spcAft>
                      <a:spcPts val="0"/>
                    </a:spcAft>
                    <a:defRPr sz="2400">
                      <a:solidFill>
                        <a:schemeClr val="tx1"/>
                      </a:solidFill>
                      <a:latin typeface="Arial"/>
                      <a:ea typeface="+mn-ea"/>
                      <a:cs typeface="+mn-cs"/>
                    </a:defRPr>
                  </a:lvl1pPr>
                  <a:lvl2pPr marL="457200" algn="l">
                    <a:spcBef>
                      <a:spcPts val="0"/>
                    </a:spcBef>
                    <a:spcAft>
                      <a:spcPts val="0"/>
                    </a:spcAft>
                    <a:defRPr sz="2400">
                      <a:solidFill>
                        <a:schemeClr val="tx1"/>
                      </a:solidFill>
                      <a:latin typeface="Arial"/>
                      <a:ea typeface="+mn-ea"/>
                      <a:cs typeface="+mn-cs"/>
                    </a:defRPr>
                  </a:lvl2pPr>
                  <a:lvl3pPr marL="914400" algn="l">
                    <a:spcBef>
                      <a:spcPts val="0"/>
                    </a:spcBef>
                    <a:spcAft>
                      <a:spcPts val="0"/>
                    </a:spcAft>
                    <a:defRPr sz="2400">
                      <a:solidFill>
                        <a:schemeClr val="tx1"/>
                      </a:solidFill>
                      <a:latin typeface="Arial"/>
                      <a:ea typeface="+mn-ea"/>
                      <a:cs typeface="+mn-cs"/>
                    </a:defRPr>
                  </a:lvl3pPr>
                  <a:lvl4pPr marL="1371600" algn="l">
                    <a:spcBef>
                      <a:spcPts val="0"/>
                    </a:spcBef>
                    <a:spcAft>
                      <a:spcPts val="0"/>
                    </a:spcAft>
                    <a:defRPr sz="2400">
                      <a:solidFill>
                        <a:schemeClr val="tx1"/>
                      </a:solidFill>
                      <a:latin typeface="Arial"/>
                      <a:ea typeface="+mn-ea"/>
                      <a:cs typeface="+mn-cs"/>
                    </a:defRPr>
                  </a:lvl4pPr>
                  <a:lvl5pPr marL="1828800" algn="l">
                    <a:spcBef>
                      <a:spcPts val="0"/>
                    </a:spcBef>
                    <a:spcAft>
                      <a:spcPts val="0"/>
                    </a:spcAft>
                    <a:defRPr sz="2400">
                      <a:solidFill>
                        <a:schemeClr val="tx1"/>
                      </a:solidFill>
                      <a:latin typeface="Arial"/>
                      <a:ea typeface="+mn-ea"/>
                      <a:cs typeface="+mn-cs"/>
                    </a:defRPr>
                  </a:lvl5pPr>
                  <a:lvl6pPr marL="2286000" algn="l" defTabSz="914400">
                    <a:defRPr sz="2400">
                      <a:solidFill>
                        <a:schemeClr val="tx1"/>
                      </a:solidFill>
                      <a:latin typeface="Arial"/>
                      <a:ea typeface="+mn-ea"/>
                      <a:cs typeface="+mn-cs"/>
                    </a:defRPr>
                  </a:lvl6pPr>
                  <a:lvl7pPr marL="2743200" algn="l" defTabSz="914400">
                    <a:defRPr sz="2400">
                      <a:solidFill>
                        <a:schemeClr val="tx1"/>
                      </a:solidFill>
                      <a:latin typeface="Arial"/>
                      <a:ea typeface="+mn-ea"/>
                      <a:cs typeface="+mn-cs"/>
                    </a:defRPr>
                  </a:lvl7pPr>
                  <a:lvl8pPr marL="3200400" algn="l" defTabSz="914400">
                    <a:defRPr sz="2400">
                      <a:solidFill>
                        <a:schemeClr val="tx1"/>
                      </a:solidFill>
                      <a:latin typeface="Arial"/>
                      <a:ea typeface="+mn-ea"/>
                      <a:cs typeface="+mn-cs"/>
                    </a:defRPr>
                  </a:lvl8pPr>
                  <a:lvl9pPr marL="3657600" algn="l" defTabSz="914400">
                    <a:defRPr sz="2400">
                      <a:solidFill>
                        <a:schemeClr val="tx1"/>
                      </a:solidFill>
                      <a:latin typeface="Arial"/>
                      <a:ea typeface="+mn-ea"/>
                      <a:cs typeface="+mn-cs"/>
                    </a:defRPr>
                  </a:lvl9pPr>
                </a:lstStyle>
                <a:p>
                  <a:pPr marL="0" marR="0" lvl="0" indent="0" algn="l" defTabSz="914400">
                    <a:lnSpc>
                      <a:spcPct val="100000"/>
                    </a:lnSpc>
                    <a:spcBef>
                      <a:spcPts val="0"/>
                    </a:spcBef>
                    <a:spcAft>
                      <a:spcPts val="0"/>
                    </a:spcAft>
                    <a:buClrTx/>
                    <a:buSzTx/>
                    <a:buFontTx/>
                    <a:buNone/>
                    <a:defRPr/>
                  </a:pPr>
                  <a:r>
                    <a:rPr lang="de-DE" sz="1800" b="0" i="0" u="none" strike="noStrike" cap="none" spc="0">
                      <a:ln>
                        <a:noFill/>
                      </a:ln>
                      <a:solidFill>
                        <a:sysClr val="windowText" lastClr="000000"/>
                      </a:solidFill>
                      <a:latin typeface="Arial"/>
                      <a:ea typeface="+mn-ea"/>
                      <a:cs typeface="+mn-cs"/>
                    </a:rPr>
                    <a:t>Nitrifikation</a:t>
                  </a:r>
                </a:p>
              </p:txBody>
            </p:sp>
            <p:sp>
              <p:nvSpPr>
                <p:cNvPr id="20" name="Rechteck 15"/>
                <p:cNvSpPr/>
                <p:nvPr/>
              </p:nvSpPr>
              <p:spPr bwMode="auto">
                <a:xfrm>
                  <a:off x="2267744" y="3429000"/>
                  <a:ext cx="1440160" cy="504056"/>
                </a:xfrm>
                <a:prstGeom prst="rect">
                  <a:avLst/>
                </a:prstGeom>
                <a:noFill/>
                <a:ln w="22225" cap="flat" cmpd="sng" algn="ctr">
                  <a:solidFill>
                    <a:srgbClr val="FFC000"/>
                  </a:solidFill>
                  <a:prstDash val="solid"/>
                </a:ln>
                <a:effectLst/>
              </p:spPr>
              <p:txBody>
                <a:bodyPr rtlCol="0" anchor="ctr"/>
                <a:lstStyle>
                  <a:defPPr>
                    <a:defRPr lang="de-DE"/>
                  </a:defPPr>
                  <a:lvl1pPr algn="l">
                    <a:spcBef>
                      <a:spcPts val="0"/>
                    </a:spcBef>
                    <a:spcAft>
                      <a:spcPts val="0"/>
                    </a:spcAft>
                    <a:defRPr sz="2400">
                      <a:solidFill>
                        <a:schemeClr val="dk1"/>
                      </a:solidFill>
                      <a:latin typeface="+mn-lt"/>
                      <a:ea typeface="+mn-ea"/>
                      <a:cs typeface="+mn-cs"/>
                    </a:defRPr>
                  </a:lvl1pPr>
                  <a:lvl2pPr marL="457200" algn="l">
                    <a:spcBef>
                      <a:spcPts val="0"/>
                    </a:spcBef>
                    <a:spcAft>
                      <a:spcPts val="0"/>
                    </a:spcAft>
                    <a:defRPr sz="2400">
                      <a:solidFill>
                        <a:schemeClr val="dk1"/>
                      </a:solidFill>
                      <a:latin typeface="+mn-lt"/>
                      <a:ea typeface="+mn-ea"/>
                      <a:cs typeface="+mn-cs"/>
                    </a:defRPr>
                  </a:lvl2pPr>
                  <a:lvl3pPr marL="914400" algn="l">
                    <a:spcBef>
                      <a:spcPts val="0"/>
                    </a:spcBef>
                    <a:spcAft>
                      <a:spcPts val="0"/>
                    </a:spcAft>
                    <a:defRPr sz="2400">
                      <a:solidFill>
                        <a:schemeClr val="dk1"/>
                      </a:solidFill>
                      <a:latin typeface="+mn-lt"/>
                      <a:ea typeface="+mn-ea"/>
                      <a:cs typeface="+mn-cs"/>
                    </a:defRPr>
                  </a:lvl3pPr>
                  <a:lvl4pPr marL="1371600" algn="l">
                    <a:spcBef>
                      <a:spcPts val="0"/>
                    </a:spcBef>
                    <a:spcAft>
                      <a:spcPts val="0"/>
                    </a:spcAft>
                    <a:defRPr sz="2400">
                      <a:solidFill>
                        <a:schemeClr val="dk1"/>
                      </a:solidFill>
                      <a:latin typeface="+mn-lt"/>
                      <a:ea typeface="+mn-ea"/>
                      <a:cs typeface="+mn-cs"/>
                    </a:defRPr>
                  </a:lvl4pPr>
                  <a:lvl5pPr marL="1828800" algn="l">
                    <a:spcBef>
                      <a:spcPts val="0"/>
                    </a:spcBef>
                    <a:spcAft>
                      <a:spcPts val="0"/>
                    </a:spcAft>
                    <a:defRPr sz="2400">
                      <a:solidFill>
                        <a:schemeClr val="dk1"/>
                      </a:solidFill>
                      <a:latin typeface="+mn-lt"/>
                      <a:ea typeface="+mn-ea"/>
                      <a:cs typeface="+mn-cs"/>
                    </a:defRPr>
                  </a:lvl5pPr>
                  <a:lvl6pPr marL="2286000" algn="l" defTabSz="914400">
                    <a:defRPr sz="2400">
                      <a:solidFill>
                        <a:schemeClr val="dk1"/>
                      </a:solidFill>
                      <a:latin typeface="+mn-lt"/>
                      <a:ea typeface="+mn-ea"/>
                      <a:cs typeface="+mn-cs"/>
                    </a:defRPr>
                  </a:lvl6pPr>
                  <a:lvl7pPr marL="2743200" algn="l" defTabSz="914400">
                    <a:defRPr sz="2400">
                      <a:solidFill>
                        <a:schemeClr val="dk1"/>
                      </a:solidFill>
                      <a:latin typeface="+mn-lt"/>
                      <a:ea typeface="+mn-ea"/>
                      <a:cs typeface="+mn-cs"/>
                    </a:defRPr>
                  </a:lvl7pPr>
                  <a:lvl8pPr marL="3200400" algn="l" defTabSz="914400">
                    <a:defRPr sz="2400">
                      <a:solidFill>
                        <a:schemeClr val="dk1"/>
                      </a:solidFill>
                      <a:latin typeface="+mn-lt"/>
                      <a:ea typeface="+mn-ea"/>
                      <a:cs typeface="+mn-cs"/>
                    </a:defRPr>
                  </a:lvl8pPr>
                  <a:lvl9pPr marL="3657600" algn="l" defTabSz="914400">
                    <a:defRPr sz="2400">
                      <a:solidFill>
                        <a:schemeClr val="dk1"/>
                      </a:solidFill>
                      <a:latin typeface="+mn-lt"/>
                      <a:ea typeface="+mn-ea"/>
                      <a:cs typeface="+mn-cs"/>
                    </a:defRPr>
                  </a:lvl9pPr>
                </a:lstStyle>
                <a:p>
                  <a:pPr marL="0" marR="0" lvl="0" indent="0" algn="ctr" defTabSz="914400">
                    <a:lnSpc>
                      <a:spcPct val="100000"/>
                    </a:lnSpc>
                    <a:spcBef>
                      <a:spcPts val="0"/>
                    </a:spcBef>
                    <a:spcAft>
                      <a:spcPts val="0"/>
                    </a:spcAft>
                    <a:buClrTx/>
                    <a:buSzTx/>
                    <a:buFontTx/>
                    <a:buNone/>
                    <a:defRPr/>
                  </a:pPr>
                  <a:endParaRPr lang="de-DE" sz="2400" b="0" i="0" u="none" strike="noStrike" cap="none" spc="0">
                    <a:ln>
                      <a:noFill/>
                    </a:ln>
                    <a:solidFill>
                      <a:sysClr val="windowText" lastClr="000000"/>
                    </a:solidFill>
                    <a:latin typeface="Calibri"/>
                    <a:ea typeface="+mn-ea"/>
                    <a:cs typeface="+mn-cs"/>
                  </a:endParaRPr>
                </a:p>
              </p:txBody>
            </p:sp>
            <p:sp>
              <p:nvSpPr>
                <p:cNvPr id="21" name="Rechteck 16"/>
                <p:cNvSpPr/>
                <p:nvPr/>
              </p:nvSpPr>
              <p:spPr bwMode="auto">
                <a:xfrm>
                  <a:off x="5148064" y="3429000"/>
                  <a:ext cx="1440160" cy="504056"/>
                </a:xfrm>
                <a:prstGeom prst="rect">
                  <a:avLst/>
                </a:prstGeom>
                <a:noFill/>
                <a:ln w="22225" cap="flat" cmpd="sng" algn="ctr">
                  <a:solidFill>
                    <a:srgbClr val="FFC000"/>
                  </a:solidFill>
                  <a:prstDash val="solid"/>
                </a:ln>
                <a:effectLst/>
              </p:spPr>
              <p:txBody>
                <a:bodyPr rtlCol="0" anchor="ctr"/>
                <a:lstStyle>
                  <a:defPPr>
                    <a:defRPr lang="de-DE"/>
                  </a:defPPr>
                  <a:lvl1pPr algn="l">
                    <a:spcBef>
                      <a:spcPts val="0"/>
                    </a:spcBef>
                    <a:spcAft>
                      <a:spcPts val="0"/>
                    </a:spcAft>
                    <a:defRPr sz="2400">
                      <a:solidFill>
                        <a:schemeClr val="dk1"/>
                      </a:solidFill>
                      <a:latin typeface="+mn-lt"/>
                      <a:ea typeface="+mn-ea"/>
                      <a:cs typeface="+mn-cs"/>
                    </a:defRPr>
                  </a:lvl1pPr>
                  <a:lvl2pPr marL="457200" algn="l">
                    <a:spcBef>
                      <a:spcPts val="0"/>
                    </a:spcBef>
                    <a:spcAft>
                      <a:spcPts val="0"/>
                    </a:spcAft>
                    <a:defRPr sz="2400">
                      <a:solidFill>
                        <a:schemeClr val="dk1"/>
                      </a:solidFill>
                      <a:latin typeface="+mn-lt"/>
                      <a:ea typeface="+mn-ea"/>
                      <a:cs typeface="+mn-cs"/>
                    </a:defRPr>
                  </a:lvl2pPr>
                  <a:lvl3pPr marL="914400" algn="l">
                    <a:spcBef>
                      <a:spcPts val="0"/>
                    </a:spcBef>
                    <a:spcAft>
                      <a:spcPts val="0"/>
                    </a:spcAft>
                    <a:defRPr sz="2400">
                      <a:solidFill>
                        <a:schemeClr val="dk1"/>
                      </a:solidFill>
                      <a:latin typeface="+mn-lt"/>
                      <a:ea typeface="+mn-ea"/>
                      <a:cs typeface="+mn-cs"/>
                    </a:defRPr>
                  </a:lvl3pPr>
                  <a:lvl4pPr marL="1371600" algn="l">
                    <a:spcBef>
                      <a:spcPts val="0"/>
                    </a:spcBef>
                    <a:spcAft>
                      <a:spcPts val="0"/>
                    </a:spcAft>
                    <a:defRPr sz="2400">
                      <a:solidFill>
                        <a:schemeClr val="dk1"/>
                      </a:solidFill>
                      <a:latin typeface="+mn-lt"/>
                      <a:ea typeface="+mn-ea"/>
                      <a:cs typeface="+mn-cs"/>
                    </a:defRPr>
                  </a:lvl4pPr>
                  <a:lvl5pPr marL="1828800" algn="l">
                    <a:spcBef>
                      <a:spcPts val="0"/>
                    </a:spcBef>
                    <a:spcAft>
                      <a:spcPts val="0"/>
                    </a:spcAft>
                    <a:defRPr sz="2400">
                      <a:solidFill>
                        <a:schemeClr val="dk1"/>
                      </a:solidFill>
                      <a:latin typeface="+mn-lt"/>
                      <a:ea typeface="+mn-ea"/>
                      <a:cs typeface="+mn-cs"/>
                    </a:defRPr>
                  </a:lvl5pPr>
                  <a:lvl6pPr marL="2286000" algn="l" defTabSz="914400">
                    <a:defRPr sz="2400">
                      <a:solidFill>
                        <a:schemeClr val="dk1"/>
                      </a:solidFill>
                      <a:latin typeface="+mn-lt"/>
                      <a:ea typeface="+mn-ea"/>
                      <a:cs typeface="+mn-cs"/>
                    </a:defRPr>
                  </a:lvl6pPr>
                  <a:lvl7pPr marL="2743200" algn="l" defTabSz="914400">
                    <a:defRPr sz="2400">
                      <a:solidFill>
                        <a:schemeClr val="dk1"/>
                      </a:solidFill>
                      <a:latin typeface="+mn-lt"/>
                      <a:ea typeface="+mn-ea"/>
                      <a:cs typeface="+mn-cs"/>
                    </a:defRPr>
                  </a:lvl7pPr>
                  <a:lvl8pPr marL="3200400" algn="l" defTabSz="914400">
                    <a:defRPr sz="2400">
                      <a:solidFill>
                        <a:schemeClr val="dk1"/>
                      </a:solidFill>
                      <a:latin typeface="+mn-lt"/>
                      <a:ea typeface="+mn-ea"/>
                      <a:cs typeface="+mn-cs"/>
                    </a:defRPr>
                  </a:lvl8pPr>
                  <a:lvl9pPr marL="3657600" algn="l" defTabSz="914400">
                    <a:defRPr sz="2400">
                      <a:solidFill>
                        <a:schemeClr val="dk1"/>
                      </a:solidFill>
                      <a:latin typeface="+mn-lt"/>
                      <a:ea typeface="+mn-ea"/>
                      <a:cs typeface="+mn-cs"/>
                    </a:defRPr>
                  </a:lvl9pPr>
                </a:lstStyle>
                <a:p>
                  <a:pPr marL="0" marR="0" lvl="0" indent="0" algn="ctr" defTabSz="914400">
                    <a:lnSpc>
                      <a:spcPct val="100000"/>
                    </a:lnSpc>
                    <a:spcBef>
                      <a:spcPts val="0"/>
                    </a:spcBef>
                    <a:spcAft>
                      <a:spcPts val="0"/>
                    </a:spcAft>
                    <a:buClrTx/>
                    <a:buSzTx/>
                    <a:buFontTx/>
                    <a:buNone/>
                    <a:defRPr/>
                  </a:pPr>
                  <a:endParaRPr lang="de-DE" sz="2400" b="0" i="0" u="none" strike="noStrike" cap="none" spc="0">
                    <a:ln>
                      <a:noFill/>
                    </a:ln>
                    <a:solidFill>
                      <a:sysClr val="windowText" lastClr="000000"/>
                    </a:solidFill>
                    <a:latin typeface="Calibri"/>
                    <a:ea typeface="+mn-ea"/>
                    <a:cs typeface="+mn-cs"/>
                  </a:endParaRPr>
                </a:p>
              </p:txBody>
            </p:sp>
            <p:sp>
              <p:nvSpPr>
                <p:cNvPr id="22" name="Textfeld 20"/>
                <p:cNvSpPr txBox="1"/>
                <p:nvPr/>
              </p:nvSpPr>
              <p:spPr bwMode="auto">
                <a:xfrm>
                  <a:off x="2195736" y="3996353"/>
                  <a:ext cx="1584175" cy="584775"/>
                </a:xfrm>
                <a:prstGeom prst="rect">
                  <a:avLst/>
                </a:prstGeom>
                <a:noFill/>
              </p:spPr>
              <p:txBody>
                <a:bodyPr wrap="square" rtlCol="0">
                  <a:spAutoFit/>
                </a:bodyPr>
                <a:lstStyle>
                  <a:defPPr>
                    <a:defRPr lang="de-DE"/>
                  </a:defPPr>
                  <a:lvl1pPr algn="l">
                    <a:spcBef>
                      <a:spcPts val="0"/>
                    </a:spcBef>
                    <a:spcAft>
                      <a:spcPts val="0"/>
                    </a:spcAft>
                    <a:defRPr sz="2400">
                      <a:solidFill>
                        <a:schemeClr val="tx1"/>
                      </a:solidFill>
                      <a:latin typeface="Arial"/>
                      <a:ea typeface="+mn-ea"/>
                      <a:cs typeface="+mn-cs"/>
                    </a:defRPr>
                  </a:lvl1pPr>
                  <a:lvl2pPr marL="457200" algn="l">
                    <a:spcBef>
                      <a:spcPts val="0"/>
                    </a:spcBef>
                    <a:spcAft>
                      <a:spcPts val="0"/>
                    </a:spcAft>
                    <a:defRPr sz="2400">
                      <a:solidFill>
                        <a:schemeClr val="tx1"/>
                      </a:solidFill>
                      <a:latin typeface="Arial"/>
                      <a:ea typeface="+mn-ea"/>
                      <a:cs typeface="+mn-cs"/>
                    </a:defRPr>
                  </a:lvl2pPr>
                  <a:lvl3pPr marL="914400" algn="l">
                    <a:spcBef>
                      <a:spcPts val="0"/>
                    </a:spcBef>
                    <a:spcAft>
                      <a:spcPts val="0"/>
                    </a:spcAft>
                    <a:defRPr sz="2400">
                      <a:solidFill>
                        <a:schemeClr val="tx1"/>
                      </a:solidFill>
                      <a:latin typeface="Arial"/>
                      <a:ea typeface="+mn-ea"/>
                      <a:cs typeface="+mn-cs"/>
                    </a:defRPr>
                  </a:lvl3pPr>
                  <a:lvl4pPr marL="1371600" algn="l">
                    <a:spcBef>
                      <a:spcPts val="0"/>
                    </a:spcBef>
                    <a:spcAft>
                      <a:spcPts val="0"/>
                    </a:spcAft>
                    <a:defRPr sz="2400">
                      <a:solidFill>
                        <a:schemeClr val="tx1"/>
                      </a:solidFill>
                      <a:latin typeface="Arial"/>
                      <a:ea typeface="+mn-ea"/>
                      <a:cs typeface="+mn-cs"/>
                    </a:defRPr>
                  </a:lvl4pPr>
                  <a:lvl5pPr marL="1828800" algn="l">
                    <a:spcBef>
                      <a:spcPts val="0"/>
                    </a:spcBef>
                    <a:spcAft>
                      <a:spcPts val="0"/>
                    </a:spcAft>
                    <a:defRPr sz="2400">
                      <a:solidFill>
                        <a:schemeClr val="tx1"/>
                      </a:solidFill>
                      <a:latin typeface="Arial"/>
                      <a:ea typeface="+mn-ea"/>
                      <a:cs typeface="+mn-cs"/>
                    </a:defRPr>
                  </a:lvl5pPr>
                  <a:lvl6pPr marL="2286000" algn="l" defTabSz="914400">
                    <a:defRPr sz="2400">
                      <a:solidFill>
                        <a:schemeClr val="tx1"/>
                      </a:solidFill>
                      <a:latin typeface="Arial"/>
                      <a:ea typeface="+mn-ea"/>
                      <a:cs typeface="+mn-cs"/>
                    </a:defRPr>
                  </a:lvl6pPr>
                  <a:lvl7pPr marL="2743200" algn="l" defTabSz="914400">
                    <a:defRPr sz="2400">
                      <a:solidFill>
                        <a:schemeClr val="tx1"/>
                      </a:solidFill>
                      <a:latin typeface="Arial"/>
                      <a:ea typeface="+mn-ea"/>
                      <a:cs typeface="+mn-cs"/>
                    </a:defRPr>
                  </a:lvl7pPr>
                  <a:lvl8pPr marL="3200400" algn="l" defTabSz="914400">
                    <a:defRPr sz="2400">
                      <a:solidFill>
                        <a:schemeClr val="tx1"/>
                      </a:solidFill>
                      <a:latin typeface="Arial"/>
                      <a:ea typeface="+mn-ea"/>
                      <a:cs typeface="+mn-cs"/>
                    </a:defRPr>
                  </a:lvl8pPr>
                  <a:lvl9pPr marL="3657600" algn="l" defTabSz="914400">
                    <a:defRPr sz="2400">
                      <a:solidFill>
                        <a:schemeClr val="tx1"/>
                      </a:solidFill>
                      <a:latin typeface="Arial"/>
                      <a:ea typeface="+mn-ea"/>
                      <a:cs typeface="+mn-cs"/>
                    </a:defRPr>
                  </a:lvl9pPr>
                </a:lstStyle>
                <a:p>
                  <a:pPr marL="0" marR="0" lvl="0" indent="0" algn="ctr" defTabSz="914400">
                    <a:lnSpc>
                      <a:spcPct val="100000"/>
                    </a:lnSpc>
                    <a:spcBef>
                      <a:spcPts val="0"/>
                    </a:spcBef>
                    <a:spcAft>
                      <a:spcPts val="0"/>
                    </a:spcAft>
                    <a:buClrTx/>
                    <a:buSzTx/>
                    <a:buFontTx/>
                    <a:buNone/>
                    <a:defRPr/>
                  </a:pPr>
                  <a:r>
                    <a:rPr lang="de-DE" sz="1600" b="0" i="1" u="none" strike="noStrike" cap="none" spc="0">
                      <a:ln>
                        <a:noFill/>
                      </a:ln>
                      <a:solidFill>
                        <a:sysClr val="windowText" lastClr="000000"/>
                      </a:solidFill>
                      <a:latin typeface="Arial"/>
                      <a:ea typeface="+mn-ea"/>
                      <a:cs typeface="+mn-cs"/>
                    </a:rPr>
                    <a:t>Enzym </a:t>
                  </a:r>
                  <a:endParaRPr/>
                </a:p>
                <a:p>
                  <a:pPr marL="0" marR="0" lvl="0" indent="0" algn="ctr" defTabSz="914400">
                    <a:lnSpc>
                      <a:spcPct val="100000"/>
                    </a:lnSpc>
                    <a:spcBef>
                      <a:spcPts val="0"/>
                    </a:spcBef>
                    <a:spcAft>
                      <a:spcPts val="0"/>
                    </a:spcAft>
                    <a:buClrTx/>
                    <a:buSzTx/>
                    <a:buFontTx/>
                    <a:buNone/>
                    <a:defRPr/>
                  </a:pPr>
                  <a:r>
                    <a:rPr lang="de-DE" sz="1600" b="0" i="1" u="none" strike="noStrike" cap="none" spc="0">
                      <a:ln>
                        <a:noFill/>
                      </a:ln>
                      <a:solidFill>
                        <a:sysClr val="windowText" lastClr="000000"/>
                      </a:solidFill>
                      <a:latin typeface="Arial"/>
                      <a:ea typeface="+mn-ea"/>
                      <a:cs typeface="+mn-cs"/>
                    </a:rPr>
                    <a:t>Urease</a:t>
                  </a:r>
                </a:p>
              </p:txBody>
            </p:sp>
            <p:sp>
              <p:nvSpPr>
                <p:cNvPr id="23" name="Textfeld 21"/>
                <p:cNvSpPr txBox="1"/>
                <p:nvPr/>
              </p:nvSpPr>
              <p:spPr bwMode="auto">
                <a:xfrm>
                  <a:off x="4499992" y="3996353"/>
                  <a:ext cx="2880320" cy="584775"/>
                </a:xfrm>
                <a:prstGeom prst="rect">
                  <a:avLst/>
                </a:prstGeom>
                <a:noFill/>
              </p:spPr>
              <p:txBody>
                <a:bodyPr wrap="square" rtlCol="0">
                  <a:spAutoFit/>
                </a:bodyPr>
                <a:lstStyle>
                  <a:defPPr>
                    <a:defRPr lang="de-DE"/>
                  </a:defPPr>
                  <a:lvl1pPr algn="l">
                    <a:spcBef>
                      <a:spcPts val="0"/>
                    </a:spcBef>
                    <a:spcAft>
                      <a:spcPts val="0"/>
                    </a:spcAft>
                    <a:defRPr sz="2400">
                      <a:solidFill>
                        <a:schemeClr val="tx1"/>
                      </a:solidFill>
                      <a:latin typeface="Arial"/>
                      <a:ea typeface="+mn-ea"/>
                      <a:cs typeface="+mn-cs"/>
                    </a:defRPr>
                  </a:lvl1pPr>
                  <a:lvl2pPr marL="457200" algn="l">
                    <a:spcBef>
                      <a:spcPts val="0"/>
                    </a:spcBef>
                    <a:spcAft>
                      <a:spcPts val="0"/>
                    </a:spcAft>
                    <a:defRPr sz="2400">
                      <a:solidFill>
                        <a:schemeClr val="tx1"/>
                      </a:solidFill>
                      <a:latin typeface="Arial"/>
                      <a:ea typeface="+mn-ea"/>
                      <a:cs typeface="+mn-cs"/>
                    </a:defRPr>
                  </a:lvl2pPr>
                  <a:lvl3pPr marL="914400" algn="l">
                    <a:spcBef>
                      <a:spcPts val="0"/>
                    </a:spcBef>
                    <a:spcAft>
                      <a:spcPts val="0"/>
                    </a:spcAft>
                    <a:defRPr sz="2400">
                      <a:solidFill>
                        <a:schemeClr val="tx1"/>
                      </a:solidFill>
                      <a:latin typeface="Arial"/>
                      <a:ea typeface="+mn-ea"/>
                      <a:cs typeface="+mn-cs"/>
                    </a:defRPr>
                  </a:lvl3pPr>
                  <a:lvl4pPr marL="1371600" algn="l">
                    <a:spcBef>
                      <a:spcPts val="0"/>
                    </a:spcBef>
                    <a:spcAft>
                      <a:spcPts val="0"/>
                    </a:spcAft>
                    <a:defRPr sz="2400">
                      <a:solidFill>
                        <a:schemeClr val="tx1"/>
                      </a:solidFill>
                      <a:latin typeface="Arial"/>
                      <a:ea typeface="+mn-ea"/>
                      <a:cs typeface="+mn-cs"/>
                    </a:defRPr>
                  </a:lvl4pPr>
                  <a:lvl5pPr marL="1828800" algn="l">
                    <a:spcBef>
                      <a:spcPts val="0"/>
                    </a:spcBef>
                    <a:spcAft>
                      <a:spcPts val="0"/>
                    </a:spcAft>
                    <a:defRPr sz="2400">
                      <a:solidFill>
                        <a:schemeClr val="tx1"/>
                      </a:solidFill>
                      <a:latin typeface="Arial"/>
                      <a:ea typeface="+mn-ea"/>
                      <a:cs typeface="+mn-cs"/>
                    </a:defRPr>
                  </a:lvl5pPr>
                  <a:lvl6pPr marL="2286000" algn="l" defTabSz="914400">
                    <a:defRPr sz="2400">
                      <a:solidFill>
                        <a:schemeClr val="tx1"/>
                      </a:solidFill>
                      <a:latin typeface="Arial"/>
                      <a:ea typeface="+mn-ea"/>
                      <a:cs typeface="+mn-cs"/>
                    </a:defRPr>
                  </a:lvl6pPr>
                  <a:lvl7pPr marL="2743200" algn="l" defTabSz="914400">
                    <a:defRPr sz="2400">
                      <a:solidFill>
                        <a:schemeClr val="tx1"/>
                      </a:solidFill>
                      <a:latin typeface="Arial"/>
                      <a:ea typeface="+mn-ea"/>
                      <a:cs typeface="+mn-cs"/>
                    </a:defRPr>
                  </a:lvl7pPr>
                  <a:lvl8pPr marL="3200400" algn="l" defTabSz="914400">
                    <a:defRPr sz="2400">
                      <a:solidFill>
                        <a:schemeClr val="tx1"/>
                      </a:solidFill>
                      <a:latin typeface="Arial"/>
                      <a:ea typeface="+mn-ea"/>
                      <a:cs typeface="+mn-cs"/>
                    </a:defRPr>
                  </a:lvl8pPr>
                  <a:lvl9pPr marL="3657600" algn="l" defTabSz="914400">
                    <a:defRPr sz="2400">
                      <a:solidFill>
                        <a:schemeClr val="tx1"/>
                      </a:solidFill>
                      <a:latin typeface="Arial"/>
                      <a:ea typeface="+mn-ea"/>
                      <a:cs typeface="+mn-cs"/>
                    </a:defRPr>
                  </a:lvl9pPr>
                </a:lstStyle>
                <a:p>
                  <a:pPr marL="0" marR="0" lvl="0" indent="0" algn="ctr" defTabSz="914400">
                    <a:lnSpc>
                      <a:spcPct val="100000"/>
                    </a:lnSpc>
                    <a:spcBef>
                      <a:spcPts val="0"/>
                    </a:spcBef>
                    <a:spcAft>
                      <a:spcPts val="0"/>
                    </a:spcAft>
                    <a:buClrTx/>
                    <a:buSzTx/>
                    <a:buFontTx/>
                    <a:buNone/>
                    <a:defRPr/>
                  </a:pPr>
                  <a:r>
                    <a:rPr lang="de-DE" sz="1600" b="0" i="1" u="none" strike="noStrike" cap="none" spc="0">
                      <a:ln>
                        <a:noFill/>
                      </a:ln>
                      <a:solidFill>
                        <a:sysClr val="windowText" lastClr="000000"/>
                      </a:solidFill>
                      <a:latin typeface="Arial"/>
                      <a:ea typeface="+mn-ea"/>
                      <a:cs typeface="+mn-cs"/>
                    </a:rPr>
                    <a:t>Bakterien </a:t>
                  </a:r>
                  <a:endParaRPr/>
                </a:p>
                <a:p>
                  <a:pPr marL="0" marR="0" lvl="0" indent="0" algn="ctr" defTabSz="914400">
                    <a:lnSpc>
                      <a:spcPct val="100000"/>
                    </a:lnSpc>
                    <a:spcBef>
                      <a:spcPts val="0"/>
                    </a:spcBef>
                    <a:spcAft>
                      <a:spcPts val="0"/>
                    </a:spcAft>
                    <a:buClrTx/>
                    <a:buSzTx/>
                    <a:buFontTx/>
                    <a:buNone/>
                    <a:defRPr/>
                  </a:pPr>
                  <a:r>
                    <a:rPr lang="de-DE" sz="1600" b="0" i="1" u="none" strike="noStrike" cap="none" spc="0">
                      <a:ln>
                        <a:noFill/>
                      </a:ln>
                      <a:solidFill>
                        <a:sysClr val="windowText" lastClr="000000"/>
                      </a:solidFill>
                      <a:latin typeface="Arial"/>
                      <a:ea typeface="+mn-ea"/>
                      <a:cs typeface="+mn-cs"/>
                    </a:rPr>
                    <a:t>Nitrosomas &amp; Nitrobacter</a:t>
                  </a:r>
                </a:p>
              </p:txBody>
            </p:sp>
            <p:sp>
              <p:nvSpPr>
                <p:cNvPr id="24" name="Textfeld 23"/>
                <p:cNvSpPr txBox="1"/>
                <p:nvPr/>
              </p:nvSpPr>
              <p:spPr bwMode="auto">
                <a:xfrm>
                  <a:off x="5004048" y="2329716"/>
                  <a:ext cx="1584175" cy="523220"/>
                </a:xfrm>
                <a:prstGeom prst="rect">
                  <a:avLst/>
                </a:prstGeom>
                <a:noFill/>
              </p:spPr>
              <p:txBody>
                <a:bodyPr wrap="square" rtlCol="0">
                  <a:spAutoFit/>
                </a:bodyPr>
                <a:lstStyle>
                  <a:defPPr>
                    <a:defRPr lang="de-DE"/>
                  </a:defPPr>
                  <a:lvl1pPr algn="l">
                    <a:spcBef>
                      <a:spcPts val="0"/>
                    </a:spcBef>
                    <a:spcAft>
                      <a:spcPts val="0"/>
                    </a:spcAft>
                    <a:defRPr sz="2400">
                      <a:solidFill>
                        <a:schemeClr val="tx1"/>
                      </a:solidFill>
                      <a:latin typeface="Arial"/>
                      <a:ea typeface="+mn-ea"/>
                      <a:cs typeface="+mn-cs"/>
                    </a:defRPr>
                  </a:lvl1pPr>
                  <a:lvl2pPr marL="457200" algn="l">
                    <a:spcBef>
                      <a:spcPts val="0"/>
                    </a:spcBef>
                    <a:spcAft>
                      <a:spcPts val="0"/>
                    </a:spcAft>
                    <a:defRPr sz="2400">
                      <a:solidFill>
                        <a:schemeClr val="tx1"/>
                      </a:solidFill>
                      <a:latin typeface="Arial"/>
                      <a:ea typeface="+mn-ea"/>
                      <a:cs typeface="+mn-cs"/>
                    </a:defRPr>
                  </a:lvl2pPr>
                  <a:lvl3pPr marL="914400" algn="l">
                    <a:spcBef>
                      <a:spcPts val="0"/>
                    </a:spcBef>
                    <a:spcAft>
                      <a:spcPts val="0"/>
                    </a:spcAft>
                    <a:defRPr sz="2400">
                      <a:solidFill>
                        <a:schemeClr val="tx1"/>
                      </a:solidFill>
                      <a:latin typeface="Arial"/>
                      <a:ea typeface="+mn-ea"/>
                      <a:cs typeface="+mn-cs"/>
                    </a:defRPr>
                  </a:lvl3pPr>
                  <a:lvl4pPr marL="1371600" algn="l">
                    <a:spcBef>
                      <a:spcPts val="0"/>
                    </a:spcBef>
                    <a:spcAft>
                      <a:spcPts val="0"/>
                    </a:spcAft>
                    <a:defRPr sz="2400">
                      <a:solidFill>
                        <a:schemeClr val="tx1"/>
                      </a:solidFill>
                      <a:latin typeface="Arial"/>
                      <a:ea typeface="+mn-ea"/>
                      <a:cs typeface="+mn-cs"/>
                    </a:defRPr>
                  </a:lvl4pPr>
                  <a:lvl5pPr marL="1828800" algn="l">
                    <a:spcBef>
                      <a:spcPts val="0"/>
                    </a:spcBef>
                    <a:spcAft>
                      <a:spcPts val="0"/>
                    </a:spcAft>
                    <a:defRPr sz="2400">
                      <a:solidFill>
                        <a:schemeClr val="tx1"/>
                      </a:solidFill>
                      <a:latin typeface="Arial"/>
                      <a:ea typeface="+mn-ea"/>
                      <a:cs typeface="+mn-cs"/>
                    </a:defRPr>
                  </a:lvl5pPr>
                  <a:lvl6pPr marL="2286000" algn="l" defTabSz="914400">
                    <a:defRPr sz="2400">
                      <a:solidFill>
                        <a:schemeClr val="tx1"/>
                      </a:solidFill>
                      <a:latin typeface="Arial"/>
                      <a:ea typeface="+mn-ea"/>
                      <a:cs typeface="+mn-cs"/>
                    </a:defRPr>
                  </a:lvl6pPr>
                  <a:lvl7pPr marL="2743200" algn="l" defTabSz="914400">
                    <a:defRPr sz="2400">
                      <a:solidFill>
                        <a:schemeClr val="tx1"/>
                      </a:solidFill>
                      <a:latin typeface="Arial"/>
                      <a:ea typeface="+mn-ea"/>
                      <a:cs typeface="+mn-cs"/>
                    </a:defRPr>
                  </a:lvl7pPr>
                  <a:lvl8pPr marL="3200400" algn="l" defTabSz="914400">
                    <a:defRPr sz="2400">
                      <a:solidFill>
                        <a:schemeClr val="tx1"/>
                      </a:solidFill>
                      <a:latin typeface="Arial"/>
                      <a:ea typeface="+mn-ea"/>
                      <a:cs typeface="+mn-cs"/>
                    </a:defRPr>
                  </a:lvl8pPr>
                  <a:lvl9pPr marL="3657600" algn="l" defTabSz="914400">
                    <a:defRPr sz="2400">
                      <a:solidFill>
                        <a:schemeClr val="tx1"/>
                      </a:solidFill>
                      <a:latin typeface="Arial"/>
                      <a:ea typeface="+mn-ea"/>
                      <a:cs typeface="+mn-cs"/>
                    </a:defRPr>
                  </a:lvl9pPr>
                </a:lstStyle>
                <a:p>
                  <a:pPr marL="0" marR="0" lvl="0" indent="0" algn="ctr" defTabSz="914400">
                    <a:lnSpc>
                      <a:spcPct val="100000"/>
                    </a:lnSpc>
                    <a:spcBef>
                      <a:spcPts val="0"/>
                    </a:spcBef>
                    <a:spcAft>
                      <a:spcPts val="0"/>
                    </a:spcAft>
                    <a:buClrTx/>
                    <a:buSzTx/>
                    <a:buFontTx/>
                    <a:buNone/>
                    <a:defRPr/>
                  </a:pPr>
                  <a:r>
                    <a:rPr lang="de-DE" sz="1400" b="0" i="0" u="none" strike="noStrike" cap="none" spc="0" dirty="0">
                      <a:ln>
                        <a:noFill/>
                      </a:ln>
                      <a:solidFill>
                        <a:sysClr val="windowText" lastClr="000000"/>
                      </a:solidFill>
                      <a:latin typeface="Arial"/>
                      <a:ea typeface="+mn-ea"/>
                      <a:cs typeface="+mn-cs"/>
                    </a:rPr>
                    <a:t>6 Wochen &lt; 5°C</a:t>
                  </a:r>
                  <a:endParaRPr dirty="0"/>
                </a:p>
                <a:p>
                  <a:pPr marL="0" marR="0" lvl="0" indent="0" algn="ctr" defTabSz="914400">
                    <a:lnSpc>
                      <a:spcPct val="100000"/>
                    </a:lnSpc>
                    <a:spcBef>
                      <a:spcPts val="0"/>
                    </a:spcBef>
                    <a:spcAft>
                      <a:spcPts val="0"/>
                    </a:spcAft>
                    <a:buClrTx/>
                    <a:buSzTx/>
                    <a:buFontTx/>
                    <a:buNone/>
                    <a:defRPr/>
                  </a:pPr>
                  <a:r>
                    <a:rPr lang="de-DE" sz="1400" b="0" i="0" u="none" strike="noStrike" cap="none" spc="0" dirty="0">
                      <a:ln>
                        <a:noFill/>
                      </a:ln>
                      <a:solidFill>
                        <a:sysClr val="windowText" lastClr="000000"/>
                      </a:solidFill>
                      <a:latin typeface="Arial"/>
                      <a:ea typeface="+mn-ea"/>
                      <a:cs typeface="+mn-cs"/>
                    </a:rPr>
                    <a:t>1 Woche 20°C</a:t>
                  </a:r>
                </a:p>
              </p:txBody>
            </p:sp>
            <p:sp>
              <p:nvSpPr>
                <p:cNvPr id="25" name="Rechteck 21"/>
                <p:cNvSpPr/>
                <p:nvPr/>
              </p:nvSpPr>
              <p:spPr bwMode="auto">
                <a:xfrm>
                  <a:off x="2361456" y="2348879"/>
                  <a:ext cx="1274440" cy="531350"/>
                </a:xfrm>
                <a:prstGeom prst="rect">
                  <a:avLst/>
                </a:prstGeom>
                <a:noFill/>
                <a:ln w="12700" cap="flat" cmpd="sng" algn="ctr">
                  <a:solidFill>
                    <a:srgbClr val="EEECE1"/>
                  </a:solidFill>
                  <a:prstDash val="solid"/>
                </a:ln>
                <a:effectLst/>
              </p:spPr>
              <p:txBody>
                <a:bodyPr rtlCol="0" anchor="ctr"/>
                <a:lstStyle>
                  <a:defPPr>
                    <a:defRPr lang="de-DE"/>
                  </a:defPPr>
                  <a:lvl1pPr algn="l">
                    <a:spcBef>
                      <a:spcPts val="0"/>
                    </a:spcBef>
                    <a:spcAft>
                      <a:spcPts val="0"/>
                    </a:spcAft>
                    <a:defRPr sz="2400">
                      <a:solidFill>
                        <a:schemeClr val="dk1"/>
                      </a:solidFill>
                      <a:latin typeface="+mn-lt"/>
                      <a:ea typeface="+mn-ea"/>
                      <a:cs typeface="+mn-cs"/>
                    </a:defRPr>
                  </a:lvl1pPr>
                  <a:lvl2pPr marL="457200" algn="l">
                    <a:spcBef>
                      <a:spcPts val="0"/>
                    </a:spcBef>
                    <a:spcAft>
                      <a:spcPts val="0"/>
                    </a:spcAft>
                    <a:defRPr sz="2400">
                      <a:solidFill>
                        <a:schemeClr val="dk1"/>
                      </a:solidFill>
                      <a:latin typeface="+mn-lt"/>
                      <a:ea typeface="+mn-ea"/>
                      <a:cs typeface="+mn-cs"/>
                    </a:defRPr>
                  </a:lvl2pPr>
                  <a:lvl3pPr marL="914400" algn="l">
                    <a:spcBef>
                      <a:spcPts val="0"/>
                    </a:spcBef>
                    <a:spcAft>
                      <a:spcPts val="0"/>
                    </a:spcAft>
                    <a:defRPr sz="2400">
                      <a:solidFill>
                        <a:schemeClr val="dk1"/>
                      </a:solidFill>
                      <a:latin typeface="+mn-lt"/>
                      <a:ea typeface="+mn-ea"/>
                      <a:cs typeface="+mn-cs"/>
                    </a:defRPr>
                  </a:lvl3pPr>
                  <a:lvl4pPr marL="1371600" algn="l">
                    <a:spcBef>
                      <a:spcPts val="0"/>
                    </a:spcBef>
                    <a:spcAft>
                      <a:spcPts val="0"/>
                    </a:spcAft>
                    <a:defRPr sz="2400">
                      <a:solidFill>
                        <a:schemeClr val="dk1"/>
                      </a:solidFill>
                      <a:latin typeface="+mn-lt"/>
                      <a:ea typeface="+mn-ea"/>
                      <a:cs typeface="+mn-cs"/>
                    </a:defRPr>
                  </a:lvl4pPr>
                  <a:lvl5pPr marL="1828800" algn="l">
                    <a:spcBef>
                      <a:spcPts val="0"/>
                    </a:spcBef>
                    <a:spcAft>
                      <a:spcPts val="0"/>
                    </a:spcAft>
                    <a:defRPr sz="2400">
                      <a:solidFill>
                        <a:schemeClr val="dk1"/>
                      </a:solidFill>
                      <a:latin typeface="+mn-lt"/>
                      <a:ea typeface="+mn-ea"/>
                      <a:cs typeface="+mn-cs"/>
                    </a:defRPr>
                  </a:lvl5pPr>
                  <a:lvl6pPr marL="2286000" algn="l" defTabSz="914400">
                    <a:defRPr sz="2400">
                      <a:solidFill>
                        <a:schemeClr val="dk1"/>
                      </a:solidFill>
                      <a:latin typeface="+mn-lt"/>
                      <a:ea typeface="+mn-ea"/>
                      <a:cs typeface="+mn-cs"/>
                    </a:defRPr>
                  </a:lvl6pPr>
                  <a:lvl7pPr marL="2743200" algn="l" defTabSz="914400">
                    <a:defRPr sz="2400">
                      <a:solidFill>
                        <a:schemeClr val="dk1"/>
                      </a:solidFill>
                      <a:latin typeface="+mn-lt"/>
                      <a:ea typeface="+mn-ea"/>
                      <a:cs typeface="+mn-cs"/>
                    </a:defRPr>
                  </a:lvl7pPr>
                  <a:lvl8pPr marL="3200400" algn="l" defTabSz="914400">
                    <a:defRPr sz="2400">
                      <a:solidFill>
                        <a:schemeClr val="dk1"/>
                      </a:solidFill>
                      <a:latin typeface="+mn-lt"/>
                      <a:ea typeface="+mn-ea"/>
                      <a:cs typeface="+mn-cs"/>
                    </a:defRPr>
                  </a:lvl8pPr>
                  <a:lvl9pPr marL="3657600" algn="l" defTabSz="914400">
                    <a:defRPr sz="2400">
                      <a:solidFill>
                        <a:schemeClr val="dk1"/>
                      </a:solidFill>
                      <a:latin typeface="+mn-lt"/>
                      <a:ea typeface="+mn-ea"/>
                      <a:cs typeface="+mn-cs"/>
                    </a:defRPr>
                  </a:lvl9pPr>
                </a:lstStyle>
                <a:p>
                  <a:pPr marL="0" marR="0" lvl="0" indent="0" algn="ctr" defTabSz="914400">
                    <a:lnSpc>
                      <a:spcPct val="100000"/>
                    </a:lnSpc>
                    <a:spcBef>
                      <a:spcPts val="0"/>
                    </a:spcBef>
                    <a:spcAft>
                      <a:spcPts val="0"/>
                    </a:spcAft>
                    <a:buClrTx/>
                    <a:buSzTx/>
                    <a:buFontTx/>
                    <a:buNone/>
                    <a:defRPr/>
                  </a:pPr>
                  <a:endParaRPr lang="de-DE" sz="1800" b="0" i="0" u="none" strike="noStrike" cap="none" spc="0">
                    <a:ln>
                      <a:noFill/>
                    </a:ln>
                    <a:solidFill>
                      <a:sysClr val="windowText" lastClr="000000"/>
                    </a:solidFill>
                    <a:latin typeface="Calibri"/>
                    <a:ea typeface="+mn-ea"/>
                    <a:cs typeface="+mn-cs"/>
                  </a:endParaRPr>
                </a:p>
              </p:txBody>
            </p:sp>
            <p:sp>
              <p:nvSpPr>
                <p:cNvPr id="26" name="Rechteck 22"/>
                <p:cNvSpPr/>
                <p:nvPr/>
              </p:nvSpPr>
              <p:spPr bwMode="auto">
                <a:xfrm>
                  <a:off x="5076056" y="2348880"/>
                  <a:ext cx="1440160" cy="504056"/>
                </a:xfrm>
                <a:prstGeom prst="rect">
                  <a:avLst/>
                </a:prstGeom>
                <a:noFill/>
                <a:ln w="12700" cap="flat" cmpd="sng" algn="ctr">
                  <a:solidFill>
                    <a:srgbClr val="EEECE1"/>
                  </a:solidFill>
                  <a:prstDash val="solid"/>
                </a:ln>
                <a:effectLst/>
              </p:spPr>
              <p:txBody>
                <a:bodyPr rtlCol="0" anchor="ctr"/>
                <a:lstStyle>
                  <a:defPPr>
                    <a:defRPr lang="de-DE"/>
                  </a:defPPr>
                  <a:lvl1pPr algn="l">
                    <a:spcBef>
                      <a:spcPts val="0"/>
                    </a:spcBef>
                    <a:spcAft>
                      <a:spcPts val="0"/>
                    </a:spcAft>
                    <a:defRPr sz="2400">
                      <a:solidFill>
                        <a:schemeClr val="dk1"/>
                      </a:solidFill>
                      <a:latin typeface="+mn-lt"/>
                      <a:ea typeface="+mn-ea"/>
                      <a:cs typeface="+mn-cs"/>
                    </a:defRPr>
                  </a:lvl1pPr>
                  <a:lvl2pPr marL="457200" algn="l">
                    <a:spcBef>
                      <a:spcPts val="0"/>
                    </a:spcBef>
                    <a:spcAft>
                      <a:spcPts val="0"/>
                    </a:spcAft>
                    <a:defRPr sz="2400">
                      <a:solidFill>
                        <a:schemeClr val="dk1"/>
                      </a:solidFill>
                      <a:latin typeface="+mn-lt"/>
                      <a:ea typeface="+mn-ea"/>
                      <a:cs typeface="+mn-cs"/>
                    </a:defRPr>
                  </a:lvl2pPr>
                  <a:lvl3pPr marL="914400" algn="l">
                    <a:spcBef>
                      <a:spcPts val="0"/>
                    </a:spcBef>
                    <a:spcAft>
                      <a:spcPts val="0"/>
                    </a:spcAft>
                    <a:defRPr sz="2400">
                      <a:solidFill>
                        <a:schemeClr val="dk1"/>
                      </a:solidFill>
                      <a:latin typeface="+mn-lt"/>
                      <a:ea typeface="+mn-ea"/>
                      <a:cs typeface="+mn-cs"/>
                    </a:defRPr>
                  </a:lvl3pPr>
                  <a:lvl4pPr marL="1371600" algn="l">
                    <a:spcBef>
                      <a:spcPts val="0"/>
                    </a:spcBef>
                    <a:spcAft>
                      <a:spcPts val="0"/>
                    </a:spcAft>
                    <a:defRPr sz="2400">
                      <a:solidFill>
                        <a:schemeClr val="dk1"/>
                      </a:solidFill>
                      <a:latin typeface="+mn-lt"/>
                      <a:ea typeface="+mn-ea"/>
                      <a:cs typeface="+mn-cs"/>
                    </a:defRPr>
                  </a:lvl4pPr>
                  <a:lvl5pPr marL="1828800" algn="l">
                    <a:spcBef>
                      <a:spcPts val="0"/>
                    </a:spcBef>
                    <a:spcAft>
                      <a:spcPts val="0"/>
                    </a:spcAft>
                    <a:defRPr sz="2400">
                      <a:solidFill>
                        <a:schemeClr val="dk1"/>
                      </a:solidFill>
                      <a:latin typeface="+mn-lt"/>
                      <a:ea typeface="+mn-ea"/>
                      <a:cs typeface="+mn-cs"/>
                    </a:defRPr>
                  </a:lvl5pPr>
                  <a:lvl6pPr marL="2286000" algn="l" defTabSz="914400">
                    <a:defRPr sz="2400">
                      <a:solidFill>
                        <a:schemeClr val="dk1"/>
                      </a:solidFill>
                      <a:latin typeface="+mn-lt"/>
                      <a:ea typeface="+mn-ea"/>
                      <a:cs typeface="+mn-cs"/>
                    </a:defRPr>
                  </a:lvl6pPr>
                  <a:lvl7pPr marL="2743200" algn="l" defTabSz="914400">
                    <a:defRPr sz="2400">
                      <a:solidFill>
                        <a:schemeClr val="dk1"/>
                      </a:solidFill>
                      <a:latin typeface="+mn-lt"/>
                      <a:ea typeface="+mn-ea"/>
                      <a:cs typeface="+mn-cs"/>
                    </a:defRPr>
                  </a:lvl7pPr>
                  <a:lvl8pPr marL="3200400" algn="l" defTabSz="914400">
                    <a:defRPr sz="2400">
                      <a:solidFill>
                        <a:schemeClr val="dk1"/>
                      </a:solidFill>
                      <a:latin typeface="+mn-lt"/>
                      <a:ea typeface="+mn-ea"/>
                      <a:cs typeface="+mn-cs"/>
                    </a:defRPr>
                  </a:lvl8pPr>
                  <a:lvl9pPr marL="3657600" algn="l" defTabSz="914400">
                    <a:defRPr sz="2400">
                      <a:solidFill>
                        <a:schemeClr val="dk1"/>
                      </a:solidFill>
                      <a:latin typeface="+mn-lt"/>
                      <a:ea typeface="+mn-ea"/>
                      <a:cs typeface="+mn-cs"/>
                    </a:defRPr>
                  </a:lvl9pPr>
                </a:lstStyle>
                <a:p>
                  <a:pPr marL="0" marR="0" lvl="0" indent="0" algn="ctr" defTabSz="914400">
                    <a:lnSpc>
                      <a:spcPct val="100000"/>
                    </a:lnSpc>
                    <a:spcBef>
                      <a:spcPts val="0"/>
                    </a:spcBef>
                    <a:spcAft>
                      <a:spcPts val="0"/>
                    </a:spcAft>
                    <a:buClrTx/>
                    <a:buSzTx/>
                    <a:buFontTx/>
                    <a:buNone/>
                    <a:defRPr/>
                  </a:pPr>
                  <a:endParaRPr lang="de-DE" sz="2400" b="0" i="0" u="none" strike="noStrike" cap="none" spc="0">
                    <a:ln>
                      <a:noFill/>
                    </a:ln>
                    <a:solidFill>
                      <a:sysClr val="windowText" lastClr="000000"/>
                    </a:solidFill>
                    <a:latin typeface="Calibri"/>
                    <a:ea typeface="+mn-ea"/>
                    <a:cs typeface="+mn-cs"/>
                  </a:endParaRPr>
                </a:p>
              </p:txBody>
            </p:sp>
            <p:grpSp>
              <p:nvGrpSpPr>
                <p:cNvPr id="27" name="Gruppieren 23"/>
                <p:cNvGrpSpPr/>
                <p:nvPr/>
              </p:nvGrpSpPr>
              <p:grpSpPr bwMode="auto">
                <a:xfrm>
                  <a:off x="2051720" y="1628800"/>
                  <a:ext cx="720080" cy="504056"/>
                  <a:chOff x="1115616" y="1196752"/>
                  <a:chExt cx="720080" cy="504056"/>
                </a:xfrm>
              </p:grpSpPr>
              <p:sp>
                <p:nvSpPr>
                  <p:cNvPr id="28" name="Ellipse 40"/>
                  <p:cNvSpPr/>
                  <p:nvPr/>
                </p:nvSpPr>
                <p:spPr bwMode="auto">
                  <a:xfrm>
                    <a:off x="1115616" y="1196752"/>
                    <a:ext cx="576064" cy="504056"/>
                  </a:xfrm>
                  <a:prstGeom prst="ellipse">
                    <a:avLst/>
                  </a:prstGeom>
                  <a:solidFill>
                    <a:srgbClr val="FF0000"/>
                  </a:solidFill>
                  <a:ln w="19050" cap="flat" cmpd="sng" algn="ctr">
                    <a:solidFill>
                      <a:srgbClr val="FF0000"/>
                    </a:solidFill>
                    <a:prstDash val="solid"/>
                  </a:ln>
                  <a:effectLst/>
                </p:spPr>
                <p:txBody>
                  <a:bodyPr rtlCol="0" anchor="ctr"/>
                  <a:lstStyle>
                    <a:defPPr>
                      <a:defRPr lang="de-DE"/>
                    </a:defPPr>
                    <a:lvl1pPr algn="l">
                      <a:spcBef>
                        <a:spcPts val="0"/>
                      </a:spcBef>
                      <a:spcAft>
                        <a:spcPts val="0"/>
                      </a:spcAft>
                      <a:defRPr sz="2400">
                        <a:solidFill>
                          <a:schemeClr val="dk1"/>
                        </a:solidFill>
                        <a:latin typeface="+mn-lt"/>
                        <a:ea typeface="+mn-ea"/>
                        <a:cs typeface="+mn-cs"/>
                      </a:defRPr>
                    </a:lvl1pPr>
                    <a:lvl2pPr marL="457200" algn="l">
                      <a:spcBef>
                        <a:spcPts val="0"/>
                      </a:spcBef>
                      <a:spcAft>
                        <a:spcPts val="0"/>
                      </a:spcAft>
                      <a:defRPr sz="2400">
                        <a:solidFill>
                          <a:schemeClr val="dk1"/>
                        </a:solidFill>
                        <a:latin typeface="+mn-lt"/>
                        <a:ea typeface="+mn-ea"/>
                        <a:cs typeface="+mn-cs"/>
                      </a:defRPr>
                    </a:lvl2pPr>
                    <a:lvl3pPr marL="914400" algn="l">
                      <a:spcBef>
                        <a:spcPts val="0"/>
                      </a:spcBef>
                      <a:spcAft>
                        <a:spcPts val="0"/>
                      </a:spcAft>
                      <a:defRPr sz="2400">
                        <a:solidFill>
                          <a:schemeClr val="dk1"/>
                        </a:solidFill>
                        <a:latin typeface="+mn-lt"/>
                        <a:ea typeface="+mn-ea"/>
                        <a:cs typeface="+mn-cs"/>
                      </a:defRPr>
                    </a:lvl3pPr>
                    <a:lvl4pPr marL="1371600" algn="l">
                      <a:spcBef>
                        <a:spcPts val="0"/>
                      </a:spcBef>
                      <a:spcAft>
                        <a:spcPts val="0"/>
                      </a:spcAft>
                      <a:defRPr sz="2400">
                        <a:solidFill>
                          <a:schemeClr val="dk1"/>
                        </a:solidFill>
                        <a:latin typeface="+mn-lt"/>
                        <a:ea typeface="+mn-ea"/>
                        <a:cs typeface="+mn-cs"/>
                      </a:defRPr>
                    </a:lvl4pPr>
                    <a:lvl5pPr marL="1828800" algn="l">
                      <a:spcBef>
                        <a:spcPts val="0"/>
                      </a:spcBef>
                      <a:spcAft>
                        <a:spcPts val="0"/>
                      </a:spcAft>
                      <a:defRPr sz="2400">
                        <a:solidFill>
                          <a:schemeClr val="dk1"/>
                        </a:solidFill>
                        <a:latin typeface="+mn-lt"/>
                        <a:ea typeface="+mn-ea"/>
                        <a:cs typeface="+mn-cs"/>
                      </a:defRPr>
                    </a:lvl5pPr>
                    <a:lvl6pPr marL="2286000" algn="l" defTabSz="914400">
                      <a:defRPr sz="2400">
                        <a:solidFill>
                          <a:schemeClr val="dk1"/>
                        </a:solidFill>
                        <a:latin typeface="+mn-lt"/>
                        <a:ea typeface="+mn-ea"/>
                        <a:cs typeface="+mn-cs"/>
                      </a:defRPr>
                    </a:lvl6pPr>
                    <a:lvl7pPr marL="2743200" algn="l" defTabSz="914400">
                      <a:defRPr sz="2400">
                        <a:solidFill>
                          <a:schemeClr val="dk1"/>
                        </a:solidFill>
                        <a:latin typeface="+mn-lt"/>
                        <a:ea typeface="+mn-ea"/>
                        <a:cs typeface="+mn-cs"/>
                      </a:defRPr>
                    </a:lvl7pPr>
                    <a:lvl8pPr marL="3200400" algn="l" defTabSz="914400">
                      <a:defRPr sz="2400">
                        <a:solidFill>
                          <a:schemeClr val="dk1"/>
                        </a:solidFill>
                        <a:latin typeface="+mn-lt"/>
                        <a:ea typeface="+mn-ea"/>
                        <a:cs typeface="+mn-cs"/>
                      </a:defRPr>
                    </a:lvl8pPr>
                    <a:lvl9pPr marL="3657600" algn="l" defTabSz="914400">
                      <a:defRPr sz="2400">
                        <a:solidFill>
                          <a:schemeClr val="dk1"/>
                        </a:solidFill>
                        <a:latin typeface="+mn-lt"/>
                        <a:ea typeface="+mn-ea"/>
                        <a:cs typeface="+mn-cs"/>
                      </a:defRPr>
                    </a:lvl9pPr>
                  </a:lstStyle>
                  <a:p>
                    <a:pPr marL="0" marR="0" lvl="0" indent="0" algn="ctr" defTabSz="914400">
                      <a:lnSpc>
                        <a:spcPct val="100000"/>
                      </a:lnSpc>
                      <a:spcBef>
                        <a:spcPts val="0"/>
                      </a:spcBef>
                      <a:spcAft>
                        <a:spcPts val="0"/>
                      </a:spcAft>
                      <a:buClrTx/>
                      <a:buSzTx/>
                      <a:buFontTx/>
                      <a:buNone/>
                      <a:defRPr/>
                    </a:pPr>
                    <a:endParaRPr lang="de-DE" sz="2400" b="0" i="0" u="none" strike="noStrike" cap="none" spc="0">
                      <a:ln>
                        <a:noFill/>
                      </a:ln>
                      <a:solidFill>
                        <a:sysClr val="windowText" lastClr="000000"/>
                      </a:solidFill>
                      <a:latin typeface="Calibri"/>
                      <a:ea typeface="+mn-ea"/>
                      <a:cs typeface="+mn-cs"/>
                    </a:endParaRPr>
                  </a:p>
                </p:txBody>
              </p:sp>
              <p:sp>
                <p:nvSpPr>
                  <p:cNvPr id="29" name="Textfeld 26"/>
                  <p:cNvSpPr txBox="1"/>
                  <p:nvPr/>
                </p:nvSpPr>
                <p:spPr bwMode="auto">
                  <a:xfrm>
                    <a:off x="1115616" y="1268760"/>
                    <a:ext cx="720080" cy="307777"/>
                  </a:xfrm>
                  <a:prstGeom prst="rect">
                    <a:avLst/>
                  </a:prstGeom>
                  <a:noFill/>
                </p:spPr>
                <p:txBody>
                  <a:bodyPr wrap="square" rtlCol="0">
                    <a:spAutoFit/>
                  </a:bodyPr>
                  <a:lstStyle>
                    <a:defPPr>
                      <a:defRPr lang="de-DE"/>
                    </a:defPPr>
                    <a:lvl1pPr algn="l">
                      <a:spcBef>
                        <a:spcPts val="0"/>
                      </a:spcBef>
                      <a:spcAft>
                        <a:spcPts val="0"/>
                      </a:spcAft>
                      <a:defRPr sz="2400">
                        <a:solidFill>
                          <a:schemeClr val="tx1"/>
                        </a:solidFill>
                        <a:latin typeface="Arial"/>
                        <a:ea typeface="+mn-ea"/>
                        <a:cs typeface="+mn-cs"/>
                      </a:defRPr>
                    </a:lvl1pPr>
                    <a:lvl2pPr marL="457200" algn="l">
                      <a:spcBef>
                        <a:spcPts val="0"/>
                      </a:spcBef>
                      <a:spcAft>
                        <a:spcPts val="0"/>
                      </a:spcAft>
                      <a:defRPr sz="2400">
                        <a:solidFill>
                          <a:schemeClr val="tx1"/>
                        </a:solidFill>
                        <a:latin typeface="Arial"/>
                        <a:ea typeface="+mn-ea"/>
                        <a:cs typeface="+mn-cs"/>
                      </a:defRPr>
                    </a:lvl2pPr>
                    <a:lvl3pPr marL="914400" algn="l">
                      <a:spcBef>
                        <a:spcPts val="0"/>
                      </a:spcBef>
                      <a:spcAft>
                        <a:spcPts val="0"/>
                      </a:spcAft>
                      <a:defRPr sz="2400">
                        <a:solidFill>
                          <a:schemeClr val="tx1"/>
                        </a:solidFill>
                        <a:latin typeface="Arial"/>
                        <a:ea typeface="+mn-ea"/>
                        <a:cs typeface="+mn-cs"/>
                      </a:defRPr>
                    </a:lvl3pPr>
                    <a:lvl4pPr marL="1371600" algn="l">
                      <a:spcBef>
                        <a:spcPts val="0"/>
                      </a:spcBef>
                      <a:spcAft>
                        <a:spcPts val="0"/>
                      </a:spcAft>
                      <a:defRPr sz="2400">
                        <a:solidFill>
                          <a:schemeClr val="tx1"/>
                        </a:solidFill>
                        <a:latin typeface="Arial"/>
                        <a:ea typeface="+mn-ea"/>
                        <a:cs typeface="+mn-cs"/>
                      </a:defRPr>
                    </a:lvl4pPr>
                    <a:lvl5pPr marL="1828800" algn="l">
                      <a:spcBef>
                        <a:spcPts val="0"/>
                      </a:spcBef>
                      <a:spcAft>
                        <a:spcPts val="0"/>
                      </a:spcAft>
                      <a:defRPr sz="2400">
                        <a:solidFill>
                          <a:schemeClr val="tx1"/>
                        </a:solidFill>
                        <a:latin typeface="Arial"/>
                        <a:ea typeface="+mn-ea"/>
                        <a:cs typeface="+mn-cs"/>
                      </a:defRPr>
                    </a:lvl5pPr>
                    <a:lvl6pPr marL="2286000" algn="l" defTabSz="914400">
                      <a:defRPr sz="2400">
                        <a:solidFill>
                          <a:schemeClr val="tx1"/>
                        </a:solidFill>
                        <a:latin typeface="Arial"/>
                        <a:ea typeface="+mn-ea"/>
                        <a:cs typeface="+mn-cs"/>
                      </a:defRPr>
                    </a:lvl6pPr>
                    <a:lvl7pPr marL="2743200" algn="l" defTabSz="914400">
                      <a:defRPr sz="2400">
                        <a:solidFill>
                          <a:schemeClr val="tx1"/>
                        </a:solidFill>
                        <a:latin typeface="Arial"/>
                        <a:ea typeface="+mn-ea"/>
                        <a:cs typeface="+mn-cs"/>
                      </a:defRPr>
                    </a:lvl7pPr>
                    <a:lvl8pPr marL="3200400" algn="l" defTabSz="914400">
                      <a:defRPr sz="2400">
                        <a:solidFill>
                          <a:schemeClr val="tx1"/>
                        </a:solidFill>
                        <a:latin typeface="Arial"/>
                        <a:ea typeface="+mn-ea"/>
                        <a:cs typeface="+mn-cs"/>
                      </a:defRPr>
                    </a:lvl8pPr>
                    <a:lvl9pPr marL="3657600" algn="l" defTabSz="914400">
                      <a:defRPr sz="2400">
                        <a:solidFill>
                          <a:schemeClr val="tx1"/>
                        </a:solidFill>
                        <a:latin typeface="Arial"/>
                        <a:ea typeface="+mn-ea"/>
                        <a:cs typeface="+mn-cs"/>
                      </a:defRPr>
                    </a:lvl9pPr>
                  </a:lstStyle>
                  <a:p>
                    <a:pPr marL="0" marR="0" lvl="0" indent="0" algn="l" defTabSz="914400">
                      <a:lnSpc>
                        <a:spcPct val="100000"/>
                      </a:lnSpc>
                      <a:spcBef>
                        <a:spcPts val="0"/>
                      </a:spcBef>
                      <a:spcAft>
                        <a:spcPts val="0"/>
                      </a:spcAft>
                      <a:buClrTx/>
                      <a:buSzTx/>
                      <a:buFontTx/>
                      <a:buNone/>
                      <a:defRPr/>
                    </a:pPr>
                    <a:r>
                      <a:rPr lang="de-DE" sz="1400" b="0" i="0" u="none" strike="noStrike" cap="none" spc="0">
                        <a:ln>
                          <a:noFill/>
                        </a:ln>
                        <a:solidFill>
                          <a:sysClr val="windowText" lastClr="000000"/>
                        </a:solidFill>
                        <a:latin typeface="Arial"/>
                        <a:ea typeface="+mn-ea"/>
                        <a:cs typeface="+mn-cs"/>
                      </a:rPr>
                      <a:t>NH</a:t>
                    </a:r>
                    <a:r>
                      <a:rPr lang="de-DE" sz="1400" b="0" i="0" u="none" strike="noStrike" cap="none" spc="0" baseline="-25000">
                        <a:ln>
                          <a:noFill/>
                        </a:ln>
                        <a:solidFill>
                          <a:sysClr val="windowText" lastClr="000000"/>
                        </a:solidFill>
                        <a:latin typeface="Arial"/>
                        <a:ea typeface="+mn-ea"/>
                        <a:cs typeface="+mn-cs"/>
                      </a:rPr>
                      <a:t>3</a:t>
                    </a:r>
                    <a:endParaRPr lang="de-DE" sz="1400" b="0" i="0" u="none" strike="noStrike" cap="none" spc="0">
                      <a:ln>
                        <a:noFill/>
                      </a:ln>
                      <a:solidFill>
                        <a:sysClr val="windowText" lastClr="000000"/>
                      </a:solidFill>
                      <a:latin typeface="Arial"/>
                      <a:ea typeface="+mn-ea"/>
                      <a:cs typeface="+mn-cs"/>
                    </a:endParaRPr>
                  </a:p>
                </p:txBody>
              </p:sp>
            </p:grpSp>
            <p:grpSp>
              <p:nvGrpSpPr>
                <p:cNvPr id="30" name="Gruppieren 24"/>
                <p:cNvGrpSpPr/>
                <p:nvPr/>
              </p:nvGrpSpPr>
              <p:grpSpPr bwMode="auto">
                <a:xfrm>
                  <a:off x="6372200" y="1484784"/>
                  <a:ext cx="792087" cy="504056"/>
                  <a:chOff x="6228184" y="1340768"/>
                  <a:chExt cx="792087" cy="504056"/>
                </a:xfrm>
              </p:grpSpPr>
              <p:sp>
                <p:nvSpPr>
                  <p:cNvPr id="31" name="Ellipse 38"/>
                  <p:cNvSpPr/>
                  <p:nvPr/>
                </p:nvSpPr>
                <p:spPr bwMode="auto">
                  <a:xfrm>
                    <a:off x="6228184" y="1340768"/>
                    <a:ext cx="576064" cy="504056"/>
                  </a:xfrm>
                  <a:prstGeom prst="ellipse">
                    <a:avLst/>
                  </a:prstGeom>
                  <a:solidFill>
                    <a:srgbClr val="FF0000"/>
                  </a:solidFill>
                  <a:ln w="19050" cap="flat" cmpd="sng" algn="ctr">
                    <a:solidFill>
                      <a:srgbClr val="FF0000"/>
                    </a:solidFill>
                    <a:prstDash val="solid"/>
                  </a:ln>
                  <a:effectLst/>
                </p:spPr>
                <p:txBody>
                  <a:bodyPr rtlCol="0" anchor="ctr"/>
                  <a:lstStyle>
                    <a:defPPr>
                      <a:defRPr lang="de-DE"/>
                    </a:defPPr>
                    <a:lvl1pPr algn="l">
                      <a:spcBef>
                        <a:spcPts val="0"/>
                      </a:spcBef>
                      <a:spcAft>
                        <a:spcPts val="0"/>
                      </a:spcAft>
                      <a:defRPr sz="2400">
                        <a:solidFill>
                          <a:schemeClr val="dk1"/>
                        </a:solidFill>
                        <a:latin typeface="+mn-lt"/>
                        <a:ea typeface="+mn-ea"/>
                        <a:cs typeface="+mn-cs"/>
                      </a:defRPr>
                    </a:lvl1pPr>
                    <a:lvl2pPr marL="457200" algn="l">
                      <a:spcBef>
                        <a:spcPts val="0"/>
                      </a:spcBef>
                      <a:spcAft>
                        <a:spcPts val="0"/>
                      </a:spcAft>
                      <a:defRPr sz="2400">
                        <a:solidFill>
                          <a:schemeClr val="dk1"/>
                        </a:solidFill>
                        <a:latin typeface="+mn-lt"/>
                        <a:ea typeface="+mn-ea"/>
                        <a:cs typeface="+mn-cs"/>
                      </a:defRPr>
                    </a:lvl2pPr>
                    <a:lvl3pPr marL="914400" algn="l">
                      <a:spcBef>
                        <a:spcPts val="0"/>
                      </a:spcBef>
                      <a:spcAft>
                        <a:spcPts val="0"/>
                      </a:spcAft>
                      <a:defRPr sz="2400">
                        <a:solidFill>
                          <a:schemeClr val="dk1"/>
                        </a:solidFill>
                        <a:latin typeface="+mn-lt"/>
                        <a:ea typeface="+mn-ea"/>
                        <a:cs typeface="+mn-cs"/>
                      </a:defRPr>
                    </a:lvl3pPr>
                    <a:lvl4pPr marL="1371600" algn="l">
                      <a:spcBef>
                        <a:spcPts val="0"/>
                      </a:spcBef>
                      <a:spcAft>
                        <a:spcPts val="0"/>
                      </a:spcAft>
                      <a:defRPr sz="2400">
                        <a:solidFill>
                          <a:schemeClr val="dk1"/>
                        </a:solidFill>
                        <a:latin typeface="+mn-lt"/>
                        <a:ea typeface="+mn-ea"/>
                        <a:cs typeface="+mn-cs"/>
                      </a:defRPr>
                    </a:lvl4pPr>
                    <a:lvl5pPr marL="1828800" algn="l">
                      <a:spcBef>
                        <a:spcPts val="0"/>
                      </a:spcBef>
                      <a:spcAft>
                        <a:spcPts val="0"/>
                      </a:spcAft>
                      <a:defRPr sz="2400">
                        <a:solidFill>
                          <a:schemeClr val="dk1"/>
                        </a:solidFill>
                        <a:latin typeface="+mn-lt"/>
                        <a:ea typeface="+mn-ea"/>
                        <a:cs typeface="+mn-cs"/>
                      </a:defRPr>
                    </a:lvl5pPr>
                    <a:lvl6pPr marL="2286000" algn="l" defTabSz="914400">
                      <a:defRPr sz="2400">
                        <a:solidFill>
                          <a:schemeClr val="dk1"/>
                        </a:solidFill>
                        <a:latin typeface="+mn-lt"/>
                        <a:ea typeface="+mn-ea"/>
                        <a:cs typeface="+mn-cs"/>
                      </a:defRPr>
                    </a:lvl6pPr>
                    <a:lvl7pPr marL="2743200" algn="l" defTabSz="914400">
                      <a:defRPr sz="2400">
                        <a:solidFill>
                          <a:schemeClr val="dk1"/>
                        </a:solidFill>
                        <a:latin typeface="+mn-lt"/>
                        <a:ea typeface="+mn-ea"/>
                        <a:cs typeface="+mn-cs"/>
                      </a:defRPr>
                    </a:lvl7pPr>
                    <a:lvl8pPr marL="3200400" algn="l" defTabSz="914400">
                      <a:defRPr sz="2400">
                        <a:solidFill>
                          <a:schemeClr val="dk1"/>
                        </a:solidFill>
                        <a:latin typeface="+mn-lt"/>
                        <a:ea typeface="+mn-ea"/>
                        <a:cs typeface="+mn-cs"/>
                      </a:defRPr>
                    </a:lvl8pPr>
                    <a:lvl9pPr marL="3657600" algn="l" defTabSz="914400">
                      <a:defRPr sz="2400">
                        <a:solidFill>
                          <a:schemeClr val="dk1"/>
                        </a:solidFill>
                        <a:latin typeface="+mn-lt"/>
                        <a:ea typeface="+mn-ea"/>
                        <a:cs typeface="+mn-cs"/>
                      </a:defRPr>
                    </a:lvl9pPr>
                  </a:lstStyle>
                  <a:p>
                    <a:pPr marL="0" marR="0" lvl="0" indent="0" algn="ctr" defTabSz="914400">
                      <a:lnSpc>
                        <a:spcPct val="100000"/>
                      </a:lnSpc>
                      <a:spcBef>
                        <a:spcPts val="0"/>
                      </a:spcBef>
                      <a:spcAft>
                        <a:spcPts val="0"/>
                      </a:spcAft>
                      <a:buClrTx/>
                      <a:buSzTx/>
                      <a:buFontTx/>
                      <a:buNone/>
                      <a:defRPr/>
                    </a:pPr>
                    <a:endParaRPr lang="de-DE" sz="2400" b="0" i="0" u="none" strike="noStrike" cap="none" spc="0">
                      <a:ln>
                        <a:noFill/>
                      </a:ln>
                      <a:solidFill>
                        <a:sysClr val="windowText" lastClr="000000"/>
                      </a:solidFill>
                      <a:latin typeface="Calibri"/>
                      <a:ea typeface="+mn-ea"/>
                      <a:cs typeface="+mn-cs"/>
                    </a:endParaRPr>
                  </a:p>
                </p:txBody>
              </p:sp>
              <p:sp>
                <p:nvSpPr>
                  <p:cNvPr id="32" name="Textfeld 28"/>
                  <p:cNvSpPr txBox="1"/>
                  <p:nvPr/>
                </p:nvSpPr>
                <p:spPr bwMode="auto">
                  <a:xfrm>
                    <a:off x="6300192" y="1412776"/>
                    <a:ext cx="720080" cy="307777"/>
                  </a:xfrm>
                  <a:prstGeom prst="rect">
                    <a:avLst/>
                  </a:prstGeom>
                  <a:noFill/>
                </p:spPr>
                <p:txBody>
                  <a:bodyPr wrap="square" rtlCol="0">
                    <a:spAutoFit/>
                  </a:bodyPr>
                  <a:lstStyle>
                    <a:defPPr>
                      <a:defRPr lang="de-DE"/>
                    </a:defPPr>
                    <a:lvl1pPr algn="l">
                      <a:spcBef>
                        <a:spcPts val="0"/>
                      </a:spcBef>
                      <a:spcAft>
                        <a:spcPts val="0"/>
                      </a:spcAft>
                      <a:defRPr sz="2400">
                        <a:solidFill>
                          <a:schemeClr val="tx1"/>
                        </a:solidFill>
                        <a:latin typeface="Arial"/>
                        <a:ea typeface="+mn-ea"/>
                        <a:cs typeface="+mn-cs"/>
                      </a:defRPr>
                    </a:lvl1pPr>
                    <a:lvl2pPr marL="457200" algn="l">
                      <a:spcBef>
                        <a:spcPts val="0"/>
                      </a:spcBef>
                      <a:spcAft>
                        <a:spcPts val="0"/>
                      </a:spcAft>
                      <a:defRPr sz="2400">
                        <a:solidFill>
                          <a:schemeClr val="tx1"/>
                        </a:solidFill>
                        <a:latin typeface="Arial"/>
                        <a:ea typeface="+mn-ea"/>
                        <a:cs typeface="+mn-cs"/>
                      </a:defRPr>
                    </a:lvl2pPr>
                    <a:lvl3pPr marL="914400" algn="l">
                      <a:spcBef>
                        <a:spcPts val="0"/>
                      </a:spcBef>
                      <a:spcAft>
                        <a:spcPts val="0"/>
                      </a:spcAft>
                      <a:defRPr sz="2400">
                        <a:solidFill>
                          <a:schemeClr val="tx1"/>
                        </a:solidFill>
                        <a:latin typeface="Arial"/>
                        <a:ea typeface="+mn-ea"/>
                        <a:cs typeface="+mn-cs"/>
                      </a:defRPr>
                    </a:lvl3pPr>
                    <a:lvl4pPr marL="1371600" algn="l">
                      <a:spcBef>
                        <a:spcPts val="0"/>
                      </a:spcBef>
                      <a:spcAft>
                        <a:spcPts val="0"/>
                      </a:spcAft>
                      <a:defRPr sz="2400">
                        <a:solidFill>
                          <a:schemeClr val="tx1"/>
                        </a:solidFill>
                        <a:latin typeface="Arial"/>
                        <a:ea typeface="+mn-ea"/>
                        <a:cs typeface="+mn-cs"/>
                      </a:defRPr>
                    </a:lvl4pPr>
                    <a:lvl5pPr marL="1828800" algn="l">
                      <a:spcBef>
                        <a:spcPts val="0"/>
                      </a:spcBef>
                      <a:spcAft>
                        <a:spcPts val="0"/>
                      </a:spcAft>
                      <a:defRPr sz="2400">
                        <a:solidFill>
                          <a:schemeClr val="tx1"/>
                        </a:solidFill>
                        <a:latin typeface="Arial"/>
                        <a:ea typeface="+mn-ea"/>
                        <a:cs typeface="+mn-cs"/>
                      </a:defRPr>
                    </a:lvl5pPr>
                    <a:lvl6pPr marL="2286000" algn="l" defTabSz="914400">
                      <a:defRPr sz="2400">
                        <a:solidFill>
                          <a:schemeClr val="tx1"/>
                        </a:solidFill>
                        <a:latin typeface="Arial"/>
                        <a:ea typeface="+mn-ea"/>
                        <a:cs typeface="+mn-cs"/>
                      </a:defRPr>
                    </a:lvl6pPr>
                    <a:lvl7pPr marL="2743200" algn="l" defTabSz="914400">
                      <a:defRPr sz="2400">
                        <a:solidFill>
                          <a:schemeClr val="tx1"/>
                        </a:solidFill>
                        <a:latin typeface="Arial"/>
                        <a:ea typeface="+mn-ea"/>
                        <a:cs typeface="+mn-cs"/>
                      </a:defRPr>
                    </a:lvl7pPr>
                    <a:lvl8pPr marL="3200400" algn="l" defTabSz="914400">
                      <a:defRPr sz="2400">
                        <a:solidFill>
                          <a:schemeClr val="tx1"/>
                        </a:solidFill>
                        <a:latin typeface="Arial"/>
                        <a:ea typeface="+mn-ea"/>
                        <a:cs typeface="+mn-cs"/>
                      </a:defRPr>
                    </a:lvl8pPr>
                    <a:lvl9pPr marL="3657600" algn="l" defTabSz="914400">
                      <a:defRPr sz="2400">
                        <a:solidFill>
                          <a:schemeClr val="tx1"/>
                        </a:solidFill>
                        <a:latin typeface="Arial"/>
                        <a:ea typeface="+mn-ea"/>
                        <a:cs typeface="+mn-cs"/>
                      </a:defRPr>
                    </a:lvl9pPr>
                  </a:lstStyle>
                  <a:p>
                    <a:pPr marL="0" marR="0" lvl="0" indent="0" algn="l" defTabSz="914400">
                      <a:lnSpc>
                        <a:spcPct val="100000"/>
                      </a:lnSpc>
                      <a:spcBef>
                        <a:spcPts val="0"/>
                      </a:spcBef>
                      <a:spcAft>
                        <a:spcPts val="0"/>
                      </a:spcAft>
                      <a:buClrTx/>
                      <a:buSzTx/>
                      <a:buFontTx/>
                      <a:buNone/>
                      <a:defRPr/>
                    </a:pPr>
                    <a:r>
                      <a:rPr lang="de-DE" sz="1400" b="0" i="0" u="none" strike="noStrike" cap="none" spc="0">
                        <a:ln>
                          <a:noFill/>
                        </a:ln>
                        <a:solidFill>
                          <a:sysClr val="windowText" lastClr="000000"/>
                        </a:solidFill>
                        <a:latin typeface="Arial"/>
                        <a:ea typeface="+mn-ea"/>
                        <a:cs typeface="+mn-cs"/>
                      </a:rPr>
                      <a:t>N</a:t>
                    </a:r>
                    <a:r>
                      <a:rPr lang="de-DE" sz="1400" b="0" i="0" u="none" strike="noStrike" cap="none" spc="0" baseline="-25000">
                        <a:ln>
                          <a:noFill/>
                        </a:ln>
                        <a:solidFill>
                          <a:sysClr val="windowText" lastClr="000000"/>
                        </a:solidFill>
                        <a:latin typeface="Arial"/>
                        <a:ea typeface="+mn-ea"/>
                        <a:cs typeface="+mn-cs"/>
                      </a:rPr>
                      <a:t>2</a:t>
                    </a:r>
                    <a:endParaRPr lang="de-DE" sz="1400" b="0" i="0" u="none" strike="noStrike" cap="none" spc="0">
                      <a:ln>
                        <a:noFill/>
                      </a:ln>
                      <a:solidFill>
                        <a:sysClr val="windowText" lastClr="000000"/>
                      </a:solidFill>
                      <a:latin typeface="Arial"/>
                      <a:ea typeface="+mn-ea"/>
                      <a:cs typeface="+mn-cs"/>
                    </a:endParaRPr>
                  </a:p>
                </p:txBody>
              </p:sp>
            </p:grpSp>
            <p:grpSp>
              <p:nvGrpSpPr>
                <p:cNvPr id="33" name="Gruppieren 25"/>
                <p:cNvGrpSpPr/>
                <p:nvPr/>
              </p:nvGrpSpPr>
              <p:grpSpPr bwMode="auto">
                <a:xfrm>
                  <a:off x="7236296" y="1268760"/>
                  <a:ext cx="720080" cy="504056"/>
                  <a:chOff x="7092280" y="1556792"/>
                  <a:chExt cx="720080" cy="504056"/>
                </a:xfrm>
              </p:grpSpPr>
              <p:sp>
                <p:nvSpPr>
                  <p:cNvPr id="34" name="Ellipse 36"/>
                  <p:cNvSpPr/>
                  <p:nvPr/>
                </p:nvSpPr>
                <p:spPr bwMode="auto">
                  <a:xfrm>
                    <a:off x="7092280" y="1556792"/>
                    <a:ext cx="576064" cy="504056"/>
                  </a:xfrm>
                  <a:prstGeom prst="ellipse">
                    <a:avLst/>
                  </a:prstGeom>
                  <a:solidFill>
                    <a:srgbClr val="FF0000"/>
                  </a:solidFill>
                  <a:ln w="19050" cap="flat" cmpd="sng" algn="ctr">
                    <a:solidFill>
                      <a:srgbClr val="FF0000"/>
                    </a:solidFill>
                    <a:prstDash val="solid"/>
                  </a:ln>
                  <a:effectLst/>
                </p:spPr>
                <p:txBody>
                  <a:bodyPr rtlCol="0" anchor="ctr"/>
                  <a:lstStyle>
                    <a:defPPr>
                      <a:defRPr lang="de-DE"/>
                    </a:defPPr>
                    <a:lvl1pPr algn="l">
                      <a:spcBef>
                        <a:spcPts val="0"/>
                      </a:spcBef>
                      <a:spcAft>
                        <a:spcPts val="0"/>
                      </a:spcAft>
                      <a:defRPr sz="2400">
                        <a:solidFill>
                          <a:schemeClr val="dk1"/>
                        </a:solidFill>
                        <a:latin typeface="+mn-lt"/>
                        <a:ea typeface="+mn-ea"/>
                        <a:cs typeface="+mn-cs"/>
                      </a:defRPr>
                    </a:lvl1pPr>
                    <a:lvl2pPr marL="457200" algn="l">
                      <a:spcBef>
                        <a:spcPts val="0"/>
                      </a:spcBef>
                      <a:spcAft>
                        <a:spcPts val="0"/>
                      </a:spcAft>
                      <a:defRPr sz="2400">
                        <a:solidFill>
                          <a:schemeClr val="dk1"/>
                        </a:solidFill>
                        <a:latin typeface="+mn-lt"/>
                        <a:ea typeface="+mn-ea"/>
                        <a:cs typeface="+mn-cs"/>
                      </a:defRPr>
                    </a:lvl2pPr>
                    <a:lvl3pPr marL="914400" algn="l">
                      <a:spcBef>
                        <a:spcPts val="0"/>
                      </a:spcBef>
                      <a:spcAft>
                        <a:spcPts val="0"/>
                      </a:spcAft>
                      <a:defRPr sz="2400">
                        <a:solidFill>
                          <a:schemeClr val="dk1"/>
                        </a:solidFill>
                        <a:latin typeface="+mn-lt"/>
                        <a:ea typeface="+mn-ea"/>
                        <a:cs typeface="+mn-cs"/>
                      </a:defRPr>
                    </a:lvl3pPr>
                    <a:lvl4pPr marL="1371600" algn="l">
                      <a:spcBef>
                        <a:spcPts val="0"/>
                      </a:spcBef>
                      <a:spcAft>
                        <a:spcPts val="0"/>
                      </a:spcAft>
                      <a:defRPr sz="2400">
                        <a:solidFill>
                          <a:schemeClr val="dk1"/>
                        </a:solidFill>
                        <a:latin typeface="+mn-lt"/>
                        <a:ea typeface="+mn-ea"/>
                        <a:cs typeface="+mn-cs"/>
                      </a:defRPr>
                    </a:lvl4pPr>
                    <a:lvl5pPr marL="1828800" algn="l">
                      <a:spcBef>
                        <a:spcPts val="0"/>
                      </a:spcBef>
                      <a:spcAft>
                        <a:spcPts val="0"/>
                      </a:spcAft>
                      <a:defRPr sz="2400">
                        <a:solidFill>
                          <a:schemeClr val="dk1"/>
                        </a:solidFill>
                        <a:latin typeface="+mn-lt"/>
                        <a:ea typeface="+mn-ea"/>
                        <a:cs typeface="+mn-cs"/>
                      </a:defRPr>
                    </a:lvl5pPr>
                    <a:lvl6pPr marL="2286000" algn="l" defTabSz="914400">
                      <a:defRPr sz="2400">
                        <a:solidFill>
                          <a:schemeClr val="dk1"/>
                        </a:solidFill>
                        <a:latin typeface="+mn-lt"/>
                        <a:ea typeface="+mn-ea"/>
                        <a:cs typeface="+mn-cs"/>
                      </a:defRPr>
                    </a:lvl6pPr>
                    <a:lvl7pPr marL="2743200" algn="l" defTabSz="914400">
                      <a:defRPr sz="2400">
                        <a:solidFill>
                          <a:schemeClr val="dk1"/>
                        </a:solidFill>
                        <a:latin typeface="+mn-lt"/>
                        <a:ea typeface="+mn-ea"/>
                        <a:cs typeface="+mn-cs"/>
                      </a:defRPr>
                    </a:lvl7pPr>
                    <a:lvl8pPr marL="3200400" algn="l" defTabSz="914400">
                      <a:defRPr sz="2400">
                        <a:solidFill>
                          <a:schemeClr val="dk1"/>
                        </a:solidFill>
                        <a:latin typeface="+mn-lt"/>
                        <a:ea typeface="+mn-ea"/>
                        <a:cs typeface="+mn-cs"/>
                      </a:defRPr>
                    </a:lvl8pPr>
                    <a:lvl9pPr marL="3657600" algn="l" defTabSz="914400">
                      <a:defRPr sz="2400">
                        <a:solidFill>
                          <a:schemeClr val="dk1"/>
                        </a:solidFill>
                        <a:latin typeface="+mn-lt"/>
                        <a:ea typeface="+mn-ea"/>
                        <a:cs typeface="+mn-cs"/>
                      </a:defRPr>
                    </a:lvl9pPr>
                  </a:lstStyle>
                  <a:p>
                    <a:pPr marL="0" marR="0" lvl="0" indent="0" algn="ctr" defTabSz="914400">
                      <a:lnSpc>
                        <a:spcPct val="100000"/>
                      </a:lnSpc>
                      <a:spcBef>
                        <a:spcPts val="0"/>
                      </a:spcBef>
                      <a:spcAft>
                        <a:spcPts val="0"/>
                      </a:spcAft>
                      <a:buClrTx/>
                      <a:buSzTx/>
                      <a:buFontTx/>
                      <a:buNone/>
                      <a:defRPr/>
                    </a:pPr>
                    <a:endParaRPr lang="de-DE" sz="2400" b="0" i="0" u="none" strike="noStrike" cap="none" spc="0">
                      <a:ln>
                        <a:noFill/>
                      </a:ln>
                      <a:solidFill>
                        <a:sysClr val="windowText" lastClr="000000"/>
                      </a:solidFill>
                      <a:latin typeface="Calibri"/>
                      <a:ea typeface="+mn-ea"/>
                      <a:cs typeface="+mn-cs"/>
                    </a:endParaRPr>
                  </a:p>
                </p:txBody>
              </p:sp>
              <p:sp>
                <p:nvSpPr>
                  <p:cNvPr id="35" name="Textfeld 27"/>
                  <p:cNvSpPr txBox="1"/>
                  <p:nvPr/>
                </p:nvSpPr>
                <p:spPr bwMode="auto">
                  <a:xfrm>
                    <a:off x="7092280" y="1628800"/>
                    <a:ext cx="720080" cy="307777"/>
                  </a:xfrm>
                  <a:prstGeom prst="rect">
                    <a:avLst/>
                  </a:prstGeom>
                  <a:noFill/>
                </p:spPr>
                <p:txBody>
                  <a:bodyPr wrap="square" rtlCol="0">
                    <a:spAutoFit/>
                  </a:bodyPr>
                  <a:lstStyle>
                    <a:defPPr>
                      <a:defRPr lang="de-DE"/>
                    </a:defPPr>
                    <a:lvl1pPr algn="l">
                      <a:spcBef>
                        <a:spcPts val="0"/>
                      </a:spcBef>
                      <a:spcAft>
                        <a:spcPts val="0"/>
                      </a:spcAft>
                      <a:defRPr sz="2400">
                        <a:solidFill>
                          <a:schemeClr val="tx1"/>
                        </a:solidFill>
                        <a:latin typeface="Arial"/>
                        <a:ea typeface="+mn-ea"/>
                        <a:cs typeface="+mn-cs"/>
                      </a:defRPr>
                    </a:lvl1pPr>
                    <a:lvl2pPr marL="457200" algn="l">
                      <a:spcBef>
                        <a:spcPts val="0"/>
                      </a:spcBef>
                      <a:spcAft>
                        <a:spcPts val="0"/>
                      </a:spcAft>
                      <a:defRPr sz="2400">
                        <a:solidFill>
                          <a:schemeClr val="tx1"/>
                        </a:solidFill>
                        <a:latin typeface="Arial"/>
                        <a:ea typeface="+mn-ea"/>
                        <a:cs typeface="+mn-cs"/>
                      </a:defRPr>
                    </a:lvl2pPr>
                    <a:lvl3pPr marL="914400" algn="l">
                      <a:spcBef>
                        <a:spcPts val="0"/>
                      </a:spcBef>
                      <a:spcAft>
                        <a:spcPts val="0"/>
                      </a:spcAft>
                      <a:defRPr sz="2400">
                        <a:solidFill>
                          <a:schemeClr val="tx1"/>
                        </a:solidFill>
                        <a:latin typeface="Arial"/>
                        <a:ea typeface="+mn-ea"/>
                        <a:cs typeface="+mn-cs"/>
                      </a:defRPr>
                    </a:lvl3pPr>
                    <a:lvl4pPr marL="1371600" algn="l">
                      <a:spcBef>
                        <a:spcPts val="0"/>
                      </a:spcBef>
                      <a:spcAft>
                        <a:spcPts val="0"/>
                      </a:spcAft>
                      <a:defRPr sz="2400">
                        <a:solidFill>
                          <a:schemeClr val="tx1"/>
                        </a:solidFill>
                        <a:latin typeface="Arial"/>
                        <a:ea typeface="+mn-ea"/>
                        <a:cs typeface="+mn-cs"/>
                      </a:defRPr>
                    </a:lvl4pPr>
                    <a:lvl5pPr marL="1828800" algn="l">
                      <a:spcBef>
                        <a:spcPts val="0"/>
                      </a:spcBef>
                      <a:spcAft>
                        <a:spcPts val="0"/>
                      </a:spcAft>
                      <a:defRPr sz="2400">
                        <a:solidFill>
                          <a:schemeClr val="tx1"/>
                        </a:solidFill>
                        <a:latin typeface="Arial"/>
                        <a:ea typeface="+mn-ea"/>
                        <a:cs typeface="+mn-cs"/>
                      </a:defRPr>
                    </a:lvl5pPr>
                    <a:lvl6pPr marL="2286000" algn="l" defTabSz="914400">
                      <a:defRPr sz="2400">
                        <a:solidFill>
                          <a:schemeClr val="tx1"/>
                        </a:solidFill>
                        <a:latin typeface="Arial"/>
                        <a:ea typeface="+mn-ea"/>
                        <a:cs typeface="+mn-cs"/>
                      </a:defRPr>
                    </a:lvl6pPr>
                    <a:lvl7pPr marL="2743200" algn="l" defTabSz="914400">
                      <a:defRPr sz="2400">
                        <a:solidFill>
                          <a:schemeClr val="tx1"/>
                        </a:solidFill>
                        <a:latin typeface="Arial"/>
                        <a:ea typeface="+mn-ea"/>
                        <a:cs typeface="+mn-cs"/>
                      </a:defRPr>
                    </a:lvl7pPr>
                    <a:lvl8pPr marL="3200400" algn="l" defTabSz="914400">
                      <a:defRPr sz="2400">
                        <a:solidFill>
                          <a:schemeClr val="tx1"/>
                        </a:solidFill>
                        <a:latin typeface="Arial"/>
                        <a:ea typeface="+mn-ea"/>
                        <a:cs typeface="+mn-cs"/>
                      </a:defRPr>
                    </a:lvl8pPr>
                    <a:lvl9pPr marL="3657600" algn="l" defTabSz="914400">
                      <a:defRPr sz="2400">
                        <a:solidFill>
                          <a:schemeClr val="tx1"/>
                        </a:solidFill>
                        <a:latin typeface="Arial"/>
                        <a:ea typeface="+mn-ea"/>
                        <a:cs typeface="+mn-cs"/>
                      </a:defRPr>
                    </a:lvl9pPr>
                  </a:lstStyle>
                  <a:p>
                    <a:pPr marL="0" marR="0" lvl="0" indent="0" algn="l" defTabSz="914400">
                      <a:lnSpc>
                        <a:spcPct val="100000"/>
                      </a:lnSpc>
                      <a:spcBef>
                        <a:spcPts val="0"/>
                      </a:spcBef>
                      <a:spcAft>
                        <a:spcPts val="0"/>
                      </a:spcAft>
                      <a:buClrTx/>
                      <a:buSzTx/>
                      <a:buFontTx/>
                      <a:buNone/>
                      <a:defRPr/>
                    </a:pPr>
                    <a:r>
                      <a:rPr lang="de-DE" sz="1400" b="0" i="0" u="none" strike="noStrike" cap="none" spc="0">
                        <a:ln>
                          <a:noFill/>
                        </a:ln>
                        <a:solidFill>
                          <a:sysClr val="windowText" lastClr="000000"/>
                        </a:solidFill>
                        <a:latin typeface="Arial"/>
                        <a:ea typeface="+mn-ea"/>
                        <a:cs typeface="+mn-cs"/>
                      </a:rPr>
                      <a:t>N</a:t>
                    </a:r>
                    <a:r>
                      <a:rPr lang="de-DE" sz="1400" b="0" i="0" u="none" strike="noStrike" cap="none" spc="0" baseline="-25000">
                        <a:ln>
                          <a:noFill/>
                        </a:ln>
                        <a:solidFill>
                          <a:sysClr val="windowText" lastClr="000000"/>
                        </a:solidFill>
                        <a:latin typeface="Arial"/>
                        <a:ea typeface="+mn-ea"/>
                        <a:cs typeface="+mn-cs"/>
                      </a:rPr>
                      <a:t>2</a:t>
                    </a:r>
                    <a:r>
                      <a:rPr lang="de-DE" sz="1400" b="0" i="0" u="none" strike="noStrike" cap="none" spc="0">
                        <a:ln>
                          <a:noFill/>
                        </a:ln>
                        <a:solidFill>
                          <a:sysClr val="windowText" lastClr="000000"/>
                        </a:solidFill>
                        <a:latin typeface="Arial"/>
                        <a:ea typeface="+mn-ea"/>
                        <a:cs typeface="+mn-cs"/>
                      </a:rPr>
                      <a:t>O</a:t>
                    </a:r>
                  </a:p>
                </p:txBody>
              </p:sp>
            </p:grpSp>
            <p:grpSp>
              <p:nvGrpSpPr>
                <p:cNvPr id="36" name="Gruppieren 26"/>
                <p:cNvGrpSpPr/>
                <p:nvPr/>
              </p:nvGrpSpPr>
              <p:grpSpPr bwMode="auto">
                <a:xfrm>
                  <a:off x="7884368" y="4941168"/>
                  <a:ext cx="720080" cy="504056"/>
                  <a:chOff x="7668344" y="5013176"/>
                  <a:chExt cx="720080" cy="504056"/>
                </a:xfrm>
              </p:grpSpPr>
              <p:sp>
                <p:nvSpPr>
                  <p:cNvPr id="37" name="Ellipse 34"/>
                  <p:cNvSpPr/>
                  <p:nvPr/>
                </p:nvSpPr>
                <p:spPr bwMode="auto">
                  <a:xfrm>
                    <a:off x="7668344" y="5013176"/>
                    <a:ext cx="576064" cy="504056"/>
                  </a:xfrm>
                  <a:prstGeom prst="ellipse">
                    <a:avLst/>
                  </a:prstGeom>
                  <a:solidFill>
                    <a:srgbClr val="FF0000"/>
                  </a:solidFill>
                  <a:ln w="19050" cap="flat" cmpd="sng" algn="ctr">
                    <a:solidFill>
                      <a:srgbClr val="FF0000"/>
                    </a:solidFill>
                    <a:prstDash val="solid"/>
                  </a:ln>
                  <a:effectLst/>
                </p:spPr>
                <p:txBody>
                  <a:bodyPr rtlCol="0" anchor="ctr"/>
                  <a:lstStyle>
                    <a:defPPr>
                      <a:defRPr lang="de-DE"/>
                    </a:defPPr>
                    <a:lvl1pPr algn="l">
                      <a:spcBef>
                        <a:spcPts val="0"/>
                      </a:spcBef>
                      <a:spcAft>
                        <a:spcPts val="0"/>
                      </a:spcAft>
                      <a:defRPr sz="2400">
                        <a:solidFill>
                          <a:schemeClr val="dk1"/>
                        </a:solidFill>
                        <a:latin typeface="+mn-lt"/>
                        <a:ea typeface="+mn-ea"/>
                        <a:cs typeface="+mn-cs"/>
                      </a:defRPr>
                    </a:lvl1pPr>
                    <a:lvl2pPr marL="457200" algn="l">
                      <a:spcBef>
                        <a:spcPts val="0"/>
                      </a:spcBef>
                      <a:spcAft>
                        <a:spcPts val="0"/>
                      </a:spcAft>
                      <a:defRPr sz="2400">
                        <a:solidFill>
                          <a:schemeClr val="dk1"/>
                        </a:solidFill>
                        <a:latin typeface="+mn-lt"/>
                        <a:ea typeface="+mn-ea"/>
                        <a:cs typeface="+mn-cs"/>
                      </a:defRPr>
                    </a:lvl2pPr>
                    <a:lvl3pPr marL="914400" algn="l">
                      <a:spcBef>
                        <a:spcPts val="0"/>
                      </a:spcBef>
                      <a:spcAft>
                        <a:spcPts val="0"/>
                      </a:spcAft>
                      <a:defRPr sz="2400">
                        <a:solidFill>
                          <a:schemeClr val="dk1"/>
                        </a:solidFill>
                        <a:latin typeface="+mn-lt"/>
                        <a:ea typeface="+mn-ea"/>
                        <a:cs typeface="+mn-cs"/>
                      </a:defRPr>
                    </a:lvl3pPr>
                    <a:lvl4pPr marL="1371600" algn="l">
                      <a:spcBef>
                        <a:spcPts val="0"/>
                      </a:spcBef>
                      <a:spcAft>
                        <a:spcPts val="0"/>
                      </a:spcAft>
                      <a:defRPr sz="2400">
                        <a:solidFill>
                          <a:schemeClr val="dk1"/>
                        </a:solidFill>
                        <a:latin typeface="+mn-lt"/>
                        <a:ea typeface="+mn-ea"/>
                        <a:cs typeface="+mn-cs"/>
                      </a:defRPr>
                    </a:lvl4pPr>
                    <a:lvl5pPr marL="1828800" algn="l">
                      <a:spcBef>
                        <a:spcPts val="0"/>
                      </a:spcBef>
                      <a:spcAft>
                        <a:spcPts val="0"/>
                      </a:spcAft>
                      <a:defRPr sz="2400">
                        <a:solidFill>
                          <a:schemeClr val="dk1"/>
                        </a:solidFill>
                        <a:latin typeface="+mn-lt"/>
                        <a:ea typeface="+mn-ea"/>
                        <a:cs typeface="+mn-cs"/>
                      </a:defRPr>
                    </a:lvl5pPr>
                    <a:lvl6pPr marL="2286000" algn="l" defTabSz="914400">
                      <a:defRPr sz="2400">
                        <a:solidFill>
                          <a:schemeClr val="dk1"/>
                        </a:solidFill>
                        <a:latin typeface="+mn-lt"/>
                        <a:ea typeface="+mn-ea"/>
                        <a:cs typeface="+mn-cs"/>
                      </a:defRPr>
                    </a:lvl6pPr>
                    <a:lvl7pPr marL="2743200" algn="l" defTabSz="914400">
                      <a:defRPr sz="2400">
                        <a:solidFill>
                          <a:schemeClr val="dk1"/>
                        </a:solidFill>
                        <a:latin typeface="+mn-lt"/>
                        <a:ea typeface="+mn-ea"/>
                        <a:cs typeface="+mn-cs"/>
                      </a:defRPr>
                    </a:lvl7pPr>
                    <a:lvl8pPr marL="3200400" algn="l" defTabSz="914400">
                      <a:defRPr sz="2400">
                        <a:solidFill>
                          <a:schemeClr val="dk1"/>
                        </a:solidFill>
                        <a:latin typeface="+mn-lt"/>
                        <a:ea typeface="+mn-ea"/>
                        <a:cs typeface="+mn-cs"/>
                      </a:defRPr>
                    </a:lvl8pPr>
                    <a:lvl9pPr marL="3657600" algn="l" defTabSz="914400">
                      <a:defRPr sz="2400">
                        <a:solidFill>
                          <a:schemeClr val="dk1"/>
                        </a:solidFill>
                        <a:latin typeface="+mn-lt"/>
                        <a:ea typeface="+mn-ea"/>
                        <a:cs typeface="+mn-cs"/>
                      </a:defRPr>
                    </a:lvl9pPr>
                  </a:lstStyle>
                  <a:p>
                    <a:pPr marL="0" marR="0" lvl="0" indent="0" algn="ctr" defTabSz="914400">
                      <a:lnSpc>
                        <a:spcPct val="100000"/>
                      </a:lnSpc>
                      <a:spcBef>
                        <a:spcPts val="0"/>
                      </a:spcBef>
                      <a:spcAft>
                        <a:spcPts val="0"/>
                      </a:spcAft>
                      <a:buClrTx/>
                      <a:buSzTx/>
                      <a:buFontTx/>
                      <a:buNone/>
                      <a:defRPr/>
                    </a:pPr>
                    <a:endParaRPr lang="de-DE" sz="2400" b="0" i="0" u="none" strike="noStrike" cap="none" spc="0">
                      <a:ln>
                        <a:noFill/>
                      </a:ln>
                      <a:solidFill>
                        <a:sysClr val="windowText" lastClr="000000"/>
                      </a:solidFill>
                      <a:latin typeface="Calibri"/>
                      <a:ea typeface="+mn-ea"/>
                      <a:cs typeface="+mn-cs"/>
                    </a:endParaRPr>
                  </a:p>
                </p:txBody>
              </p:sp>
              <p:sp>
                <p:nvSpPr>
                  <p:cNvPr id="38" name="Textfeld 30"/>
                  <p:cNvSpPr txBox="1"/>
                  <p:nvPr/>
                </p:nvSpPr>
                <p:spPr bwMode="auto">
                  <a:xfrm>
                    <a:off x="7668344" y="5085184"/>
                    <a:ext cx="720080" cy="307777"/>
                  </a:xfrm>
                  <a:prstGeom prst="rect">
                    <a:avLst/>
                  </a:prstGeom>
                  <a:noFill/>
                </p:spPr>
                <p:txBody>
                  <a:bodyPr wrap="square" rtlCol="0">
                    <a:spAutoFit/>
                  </a:bodyPr>
                  <a:lstStyle>
                    <a:defPPr>
                      <a:defRPr lang="de-DE"/>
                    </a:defPPr>
                    <a:lvl1pPr algn="l">
                      <a:spcBef>
                        <a:spcPts val="0"/>
                      </a:spcBef>
                      <a:spcAft>
                        <a:spcPts val="0"/>
                      </a:spcAft>
                      <a:defRPr sz="2400">
                        <a:solidFill>
                          <a:schemeClr val="tx1"/>
                        </a:solidFill>
                        <a:latin typeface="Arial"/>
                        <a:ea typeface="+mn-ea"/>
                        <a:cs typeface="+mn-cs"/>
                      </a:defRPr>
                    </a:lvl1pPr>
                    <a:lvl2pPr marL="457200" algn="l">
                      <a:spcBef>
                        <a:spcPts val="0"/>
                      </a:spcBef>
                      <a:spcAft>
                        <a:spcPts val="0"/>
                      </a:spcAft>
                      <a:defRPr sz="2400">
                        <a:solidFill>
                          <a:schemeClr val="tx1"/>
                        </a:solidFill>
                        <a:latin typeface="Arial"/>
                        <a:ea typeface="+mn-ea"/>
                        <a:cs typeface="+mn-cs"/>
                      </a:defRPr>
                    </a:lvl2pPr>
                    <a:lvl3pPr marL="914400" algn="l">
                      <a:spcBef>
                        <a:spcPts val="0"/>
                      </a:spcBef>
                      <a:spcAft>
                        <a:spcPts val="0"/>
                      </a:spcAft>
                      <a:defRPr sz="2400">
                        <a:solidFill>
                          <a:schemeClr val="tx1"/>
                        </a:solidFill>
                        <a:latin typeface="Arial"/>
                        <a:ea typeface="+mn-ea"/>
                        <a:cs typeface="+mn-cs"/>
                      </a:defRPr>
                    </a:lvl3pPr>
                    <a:lvl4pPr marL="1371600" algn="l">
                      <a:spcBef>
                        <a:spcPts val="0"/>
                      </a:spcBef>
                      <a:spcAft>
                        <a:spcPts val="0"/>
                      </a:spcAft>
                      <a:defRPr sz="2400">
                        <a:solidFill>
                          <a:schemeClr val="tx1"/>
                        </a:solidFill>
                        <a:latin typeface="Arial"/>
                        <a:ea typeface="+mn-ea"/>
                        <a:cs typeface="+mn-cs"/>
                      </a:defRPr>
                    </a:lvl4pPr>
                    <a:lvl5pPr marL="1828800" algn="l">
                      <a:spcBef>
                        <a:spcPts val="0"/>
                      </a:spcBef>
                      <a:spcAft>
                        <a:spcPts val="0"/>
                      </a:spcAft>
                      <a:defRPr sz="2400">
                        <a:solidFill>
                          <a:schemeClr val="tx1"/>
                        </a:solidFill>
                        <a:latin typeface="Arial"/>
                        <a:ea typeface="+mn-ea"/>
                        <a:cs typeface="+mn-cs"/>
                      </a:defRPr>
                    </a:lvl5pPr>
                    <a:lvl6pPr marL="2286000" algn="l" defTabSz="914400">
                      <a:defRPr sz="2400">
                        <a:solidFill>
                          <a:schemeClr val="tx1"/>
                        </a:solidFill>
                        <a:latin typeface="Arial"/>
                        <a:ea typeface="+mn-ea"/>
                        <a:cs typeface="+mn-cs"/>
                      </a:defRPr>
                    </a:lvl6pPr>
                    <a:lvl7pPr marL="2743200" algn="l" defTabSz="914400">
                      <a:defRPr sz="2400">
                        <a:solidFill>
                          <a:schemeClr val="tx1"/>
                        </a:solidFill>
                        <a:latin typeface="Arial"/>
                        <a:ea typeface="+mn-ea"/>
                        <a:cs typeface="+mn-cs"/>
                      </a:defRPr>
                    </a:lvl7pPr>
                    <a:lvl8pPr marL="3200400" algn="l" defTabSz="914400">
                      <a:defRPr sz="2400">
                        <a:solidFill>
                          <a:schemeClr val="tx1"/>
                        </a:solidFill>
                        <a:latin typeface="Arial"/>
                        <a:ea typeface="+mn-ea"/>
                        <a:cs typeface="+mn-cs"/>
                      </a:defRPr>
                    </a:lvl8pPr>
                    <a:lvl9pPr marL="3657600" algn="l" defTabSz="914400">
                      <a:defRPr sz="2400">
                        <a:solidFill>
                          <a:schemeClr val="tx1"/>
                        </a:solidFill>
                        <a:latin typeface="Arial"/>
                        <a:ea typeface="+mn-ea"/>
                        <a:cs typeface="+mn-cs"/>
                      </a:defRPr>
                    </a:lvl9pPr>
                  </a:lstStyle>
                  <a:p>
                    <a:pPr marL="0" marR="0" lvl="0" indent="0" algn="l" defTabSz="914400">
                      <a:lnSpc>
                        <a:spcPct val="100000"/>
                      </a:lnSpc>
                      <a:spcBef>
                        <a:spcPts val="0"/>
                      </a:spcBef>
                      <a:spcAft>
                        <a:spcPts val="0"/>
                      </a:spcAft>
                      <a:buClrTx/>
                      <a:buSzTx/>
                      <a:buFontTx/>
                      <a:buNone/>
                      <a:defRPr/>
                    </a:pPr>
                    <a:r>
                      <a:rPr lang="de-DE" sz="1400" b="0" i="0" u="none" strike="noStrike" cap="none" spc="0">
                        <a:ln>
                          <a:noFill/>
                        </a:ln>
                        <a:solidFill>
                          <a:sysClr val="windowText" lastClr="000000"/>
                        </a:solidFill>
                        <a:latin typeface="Arial"/>
                        <a:ea typeface="+mn-ea"/>
                        <a:cs typeface="+mn-cs"/>
                      </a:rPr>
                      <a:t>NO</a:t>
                    </a:r>
                    <a:r>
                      <a:rPr lang="de-DE" sz="1400" b="0" i="0" u="none" strike="noStrike" cap="none" spc="0" baseline="-25000">
                        <a:ln>
                          <a:noFill/>
                        </a:ln>
                        <a:solidFill>
                          <a:sysClr val="windowText" lastClr="000000"/>
                        </a:solidFill>
                        <a:latin typeface="Arial"/>
                        <a:ea typeface="+mn-ea"/>
                        <a:cs typeface="+mn-cs"/>
                      </a:rPr>
                      <a:t>3</a:t>
                    </a:r>
                    <a:r>
                      <a:rPr lang="de-DE" sz="1400" b="0" i="0" u="none" strike="noStrike" cap="none" spc="0" baseline="30000">
                        <a:ln>
                          <a:noFill/>
                        </a:ln>
                        <a:solidFill>
                          <a:sysClr val="windowText" lastClr="000000"/>
                        </a:solidFill>
                        <a:latin typeface="Arial"/>
                        <a:ea typeface="+mn-ea"/>
                        <a:cs typeface="+mn-cs"/>
                      </a:rPr>
                      <a:t>-</a:t>
                    </a:r>
                    <a:endParaRPr lang="de-DE" sz="1400" b="0" i="0" u="none" strike="noStrike" cap="none" spc="0">
                      <a:ln>
                        <a:noFill/>
                      </a:ln>
                      <a:solidFill>
                        <a:sysClr val="windowText" lastClr="000000"/>
                      </a:solidFill>
                      <a:latin typeface="Arial"/>
                      <a:ea typeface="+mn-ea"/>
                      <a:cs typeface="+mn-cs"/>
                    </a:endParaRPr>
                  </a:p>
                </p:txBody>
              </p:sp>
            </p:grpSp>
            <p:sp>
              <p:nvSpPr>
                <p:cNvPr id="39" name="Textfeld 2"/>
                <p:cNvSpPr txBox="1"/>
                <p:nvPr/>
              </p:nvSpPr>
              <p:spPr bwMode="auto">
                <a:xfrm>
                  <a:off x="755576" y="2710661"/>
                  <a:ext cx="1656184" cy="656488"/>
                </a:xfrm>
                <a:prstGeom prst="rect">
                  <a:avLst/>
                </a:prstGeom>
                <a:noFill/>
              </p:spPr>
              <p:txBody>
                <a:bodyPr wrap="square" rtlCol="0">
                  <a:spAutoFit/>
                </a:bodyPr>
                <a:lstStyle>
                  <a:defPPr>
                    <a:defRPr lang="de-DE"/>
                  </a:defPPr>
                  <a:lvl1pPr algn="l">
                    <a:spcBef>
                      <a:spcPts val="0"/>
                    </a:spcBef>
                    <a:spcAft>
                      <a:spcPts val="0"/>
                    </a:spcAft>
                    <a:defRPr sz="2400">
                      <a:solidFill>
                        <a:schemeClr val="tx1"/>
                      </a:solidFill>
                      <a:latin typeface="Arial"/>
                      <a:ea typeface="+mn-ea"/>
                      <a:cs typeface="+mn-cs"/>
                    </a:defRPr>
                  </a:lvl1pPr>
                  <a:lvl2pPr marL="457200" algn="l">
                    <a:spcBef>
                      <a:spcPts val="0"/>
                    </a:spcBef>
                    <a:spcAft>
                      <a:spcPts val="0"/>
                    </a:spcAft>
                    <a:defRPr sz="2400">
                      <a:solidFill>
                        <a:schemeClr val="tx1"/>
                      </a:solidFill>
                      <a:latin typeface="Arial"/>
                      <a:ea typeface="+mn-ea"/>
                      <a:cs typeface="+mn-cs"/>
                    </a:defRPr>
                  </a:lvl2pPr>
                  <a:lvl3pPr marL="914400" algn="l">
                    <a:spcBef>
                      <a:spcPts val="0"/>
                    </a:spcBef>
                    <a:spcAft>
                      <a:spcPts val="0"/>
                    </a:spcAft>
                    <a:defRPr sz="2400">
                      <a:solidFill>
                        <a:schemeClr val="tx1"/>
                      </a:solidFill>
                      <a:latin typeface="Arial"/>
                      <a:ea typeface="+mn-ea"/>
                      <a:cs typeface="+mn-cs"/>
                    </a:defRPr>
                  </a:lvl3pPr>
                  <a:lvl4pPr marL="1371600" algn="l">
                    <a:spcBef>
                      <a:spcPts val="0"/>
                    </a:spcBef>
                    <a:spcAft>
                      <a:spcPts val="0"/>
                    </a:spcAft>
                    <a:defRPr sz="2400">
                      <a:solidFill>
                        <a:schemeClr val="tx1"/>
                      </a:solidFill>
                      <a:latin typeface="Arial"/>
                      <a:ea typeface="+mn-ea"/>
                      <a:cs typeface="+mn-cs"/>
                    </a:defRPr>
                  </a:lvl4pPr>
                  <a:lvl5pPr marL="1828800" algn="l">
                    <a:spcBef>
                      <a:spcPts val="0"/>
                    </a:spcBef>
                    <a:spcAft>
                      <a:spcPts val="0"/>
                    </a:spcAft>
                    <a:defRPr sz="2400">
                      <a:solidFill>
                        <a:schemeClr val="tx1"/>
                      </a:solidFill>
                      <a:latin typeface="Arial"/>
                      <a:ea typeface="+mn-ea"/>
                      <a:cs typeface="+mn-cs"/>
                    </a:defRPr>
                  </a:lvl5pPr>
                  <a:lvl6pPr marL="2286000" algn="l" defTabSz="914400">
                    <a:defRPr sz="2400">
                      <a:solidFill>
                        <a:schemeClr val="tx1"/>
                      </a:solidFill>
                      <a:latin typeface="Arial"/>
                      <a:ea typeface="+mn-ea"/>
                      <a:cs typeface="+mn-cs"/>
                    </a:defRPr>
                  </a:lvl6pPr>
                  <a:lvl7pPr marL="2743200" algn="l" defTabSz="914400">
                    <a:defRPr sz="2400">
                      <a:solidFill>
                        <a:schemeClr val="tx1"/>
                      </a:solidFill>
                      <a:latin typeface="Arial"/>
                      <a:ea typeface="+mn-ea"/>
                      <a:cs typeface="+mn-cs"/>
                    </a:defRPr>
                  </a:lvl7pPr>
                  <a:lvl8pPr marL="3200400" algn="l" defTabSz="914400">
                    <a:defRPr sz="2400">
                      <a:solidFill>
                        <a:schemeClr val="tx1"/>
                      </a:solidFill>
                      <a:latin typeface="Arial"/>
                      <a:ea typeface="+mn-ea"/>
                      <a:cs typeface="+mn-cs"/>
                    </a:defRPr>
                  </a:lvl8pPr>
                  <a:lvl9pPr marL="3657600" algn="l" defTabSz="914400">
                    <a:defRPr sz="2400">
                      <a:solidFill>
                        <a:schemeClr val="tx1"/>
                      </a:solidFill>
                      <a:latin typeface="Arial"/>
                      <a:ea typeface="+mn-ea"/>
                      <a:cs typeface="+mn-cs"/>
                    </a:defRPr>
                  </a:lvl9pPr>
                </a:lstStyle>
                <a:p>
                  <a:pPr marL="0" marR="0" lvl="0" indent="0" algn="ctr" defTabSz="914400">
                    <a:lnSpc>
                      <a:spcPct val="100000"/>
                    </a:lnSpc>
                    <a:spcBef>
                      <a:spcPts val="0"/>
                    </a:spcBef>
                    <a:spcAft>
                      <a:spcPts val="0"/>
                    </a:spcAft>
                    <a:buClrTx/>
                    <a:buSzTx/>
                    <a:buFontTx/>
                    <a:buNone/>
                    <a:defRPr/>
                  </a:pPr>
                  <a:r>
                    <a:rPr lang="de-DE" sz="1800" b="0" i="0" u="sng" strike="noStrike" cap="none" spc="0">
                      <a:ln>
                        <a:noFill/>
                      </a:ln>
                      <a:solidFill>
                        <a:sysClr val="windowText" lastClr="000000"/>
                      </a:solidFill>
                      <a:latin typeface="Arial"/>
                      <a:ea typeface="+mn-ea"/>
                      <a:cs typeface="+mn-cs"/>
                    </a:rPr>
                    <a:t>	</a:t>
                  </a:r>
                  <a:endParaRPr/>
                </a:p>
                <a:p>
                  <a:pPr marL="0" marR="0" lvl="0" indent="0" algn="ctr" defTabSz="914400">
                    <a:lnSpc>
                      <a:spcPct val="100000"/>
                    </a:lnSpc>
                    <a:spcBef>
                      <a:spcPts val="0"/>
                    </a:spcBef>
                    <a:spcAft>
                      <a:spcPts val="0"/>
                    </a:spcAft>
                    <a:buClrTx/>
                    <a:buSzTx/>
                    <a:buFontTx/>
                    <a:buNone/>
                    <a:defRPr/>
                  </a:pPr>
                  <a:r>
                    <a:rPr lang="de-DE" sz="1800" b="0" i="0" u="none" strike="noStrike" cap="none" spc="0">
                      <a:ln>
                        <a:noFill/>
                      </a:ln>
                      <a:solidFill>
                        <a:sysClr val="windowText" lastClr="000000"/>
                      </a:solidFill>
                      <a:latin typeface="Arial"/>
                      <a:ea typeface="+mn-ea"/>
                      <a:cs typeface="+mn-cs"/>
                    </a:rPr>
                    <a:t>Harnstoff</a:t>
                  </a:r>
                </a:p>
              </p:txBody>
            </p:sp>
            <p:sp>
              <p:nvSpPr>
                <p:cNvPr id="40" name="Textfeld 3"/>
                <p:cNvSpPr txBox="1"/>
                <p:nvPr/>
              </p:nvSpPr>
              <p:spPr bwMode="auto">
                <a:xfrm>
                  <a:off x="3563888" y="2710661"/>
                  <a:ext cx="1656184" cy="656488"/>
                </a:xfrm>
                <a:prstGeom prst="rect">
                  <a:avLst/>
                </a:prstGeom>
                <a:noFill/>
              </p:spPr>
              <p:txBody>
                <a:bodyPr wrap="square" rtlCol="0">
                  <a:spAutoFit/>
                </a:bodyPr>
                <a:lstStyle>
                  <a:defPPr>
                    <a:defRPr lang="de-DE"/>
                  </a:defPPr>
                  <a:lvl1pPr algn="l">
                    <a:spcBef>
                      <a:spcPts val="0"/>
                    </a:spcBef>
                    <a:spcAft>
                      <a:spcPts val="0"/>
                    </a:spcAft>
                    <a:defRPr sz="2400">
                      <a:solidFill>
                        <a:schemeClr val="tx1"/>
                      </a:solidFill>
                      <a:latin typeface="Arial"/>
                      <a:ea typeface="+mn-ea"/>
                      <a:cs typeface="+mn-cs"/>
                    </a:defRPr>
                  </a:lvl1pPr>
                  <a:lvl2pPr marL="457200" algn="l">
                    <a:spcBef>
                      <a:spcPts val="0"/>
                    </a:spcBef>
                    <a:spcAft>
                      <a:spcPts val="0"/>
                    </a:spcAft>
                    <a:defRPr sz="2400">
                      <a:solidFill>
                        <a:schemeClr val="tx1"/>
                      </a:solidFill>
                      <a:latin typeface="Arial"/>
                      <a:ea typeface="+mn-ea"/>
                      <a:cs typeface="+mn-cs"/>
                    </a:defRPr>
                  </a:lvl2pPr>
                  <a:lvl3pPr marL="914400" algn="l">
                    <a:spcBef>
                      <a:spcPts val="0"/>
                    </a:spcBef>
                    <a:spcAft>
                      <a:spcPts val="0"/>
                    </a:spcAft>
                    <a:defRPr sz="2400">
                      <a:solidFill>
                        <a:schemeClr val="tx1"/>
                      </a:solidFill>
                      <a:latin typeface="Arial"/>
                      <a:ea typeface="+mn-ea"/>
                      <a:cs typeface="+mn-cs"/>
                    </a:defRPr>
                  </a:lvl3pPr>
                  <a:lvl4pPr marL="1371600" algn="l">
                    <a:spcBef>
                      <a:spcPts val="0"/>
                    </a:spcBef>
                    <a:spcAft>
                      <a:spcPts val="0"/>
                    </a:spcAft>
                    <a:defRPr sz="2400">
                      <a:solidFill>
                        <a:schemeClr val="tx1"/>
                      </a:solidFill>
                      <a:latin typeface="Arial"/>
                      <a:ea typeface="+mn-ea"/>
                      <a:cs typeface="+mn-cs"/>
                    </a:defRPr>
                  </a:lvl4pPr>
                  <a:lvl5pPr marL="1828800" algn="l">
                    <a:spcBef>
                      <a:spcPts val="0"/>
                    </a:spcBef>
                    <a:spcAft>
                      <a:spcPts val="0"/>
                    </a:spcAft>
                    <a:defRPr sz="2400">
                      <a:solidFill>
                        <a:schemeClr val="tx1"/>
                      </a:solidFill>
                      <a:latin typeface="Arial"/>
                      <a:ea typeface="+mn-ea"/>
                      <a:cs typeface="+mn-cs"/>
                    </a:defRPr>
                  </a:lvl5pPr>
                  <a:lvl6pPr marL="2286000" algn="l" defTabSz="914400">
                    <a:defRPr sz="2400">
                      <a:solidFill>
                        <a:schemeClr val="tx1"/>
                      </a:solidFill>
                      <a:latin typeface="Arial"/>
                      <a:ea typeface="+mn-ea"/>
                      <a:cs typeface="+mn-cs"/>
                    </a:defRPr>
                  </a:lvl6pPr>
                  <a:lvl7pPr marL="2743200" algn="l" defTabSz="914400">
                    <a:defRPr sz="2400">
                      <a:solidFill>
                        <a:schemeClr val="tx1"/>
                      </a:solidFill>
                      <a:latin typeface="Arial"/>
                      <a:ea typeface="+mn-ea"/>
                      <a:cs typeface="+mn-cs"/>
                    </a:defRPr>
                  </a:lvl7pPr>
                  <a:lvl8pPr marL="3200400" algn="l" defTabSz="914400">
                    <a:defRPr sz="2400">
                      <a:solidFill>
                        <a:schemeClr val="tx1"/>
                      </a:solidFill>
                      <a:latin typeface="Arial"/>
                      <a:ea typeface="+mn-ea"/>
                      <a:cs typeface="+mn-cs"/>
                    </a:defRPr>
                  </a:lvl8pPr>
                  <a:lvl9pPr marL="3657600" algn="l" defTabSz="914400">
                    <a:defRPr sz="2400">
                      <a:solidFill>
                        <a:schemeClr val="tx1"/>
                      </a:solidFill>
                      <a:latin typeface="Arial"/>
                      <a:ea typeface="+mn-ea"/>
                      <a:cs typeface="+mn-cs"/>
                    </a:defRPr>
                  </a:lvl9pPr>
                </a:lstStyle>
                <a:p>
                  <a:pPr marL="0" marR="0" lvl="0" indent="0" algn="ctr" defTabSz="914400">
                    <a:lnSpc>
                      <a:spcPct val="100000"/>
                    </a:lnSpc>
                    <a:spcBef>
                      <a:spcPts val="0"/>
                    </a:spcBef>
                    <a:spcAft>
                      <a:spcPts val="0"/>
                    </a:spcAft>
                    <a:buClrTx/>
                    <a:buSzTx/>
                    <a:buFontTx/>
                    <a:buNone/>
                    <a:defRPr/>
                  </a:pPr>
                  <a:r>
                    <a:rPr lang="de-DE" sz="1800" b="0" i="0" u="none" strike="noStrike" cap="none" spc="0">
                      <a:ln>
                        <a:noFill/>
                      </a:ln>
                      <a:solidFill>
                        <a:sysClr val="windowText" lastClr="000000"/>
                      </a:solidFill>
                      <a:latin typeface="Arial"/>
                      <a:ea typeface="+mn-ea"/>
                      <a:cs typeface="+mn-cs"/>
                    </a:rPr>
                    <a:t>NH</a:t>
                  </a:r>
                  <a:r>
                    <a:rPr lang="de-DE" sz="1800" b="0" i="0" u="none" strike="noStrike" cap="none" spc="0" baseline="-25000">
                      <a:ln>
                        <a:noFill/>
                      </a:ln>
                      <a:solidFill>
                        <a:sysClr val="windowText" lastClr="000000"/>
                      </a:solidFill>
                      <a:latin typeface="Arial"/>
                      <a:ea typeface="+mn-ea"/>
                      <a:cs typeface="+mn-cs"/>
                    </a:rPr>
                    <a:t>4</a:t>
                  </a:r>
                  <a:r>
                    <a:rPr lang="de-DE" sz="1800" b="0" i="0" u="none" strike="noStrike" cap="none" spc="0" baseline="30000">
                      <a:ln>
                        <a:noFill/>
                      </a:ln>
                      <a:solidFill>
                        <a:sysClr val="windowText" lastClr="000000"/>
                      </a:solidFill>
                      <a:latin typeface="Arial"/>
                      <a:ea typeface="+mn-ea"/>
                      <a:cs typeface="+mn-cs"/>
                    </a:rPr>
                    <a:t>+</a:t>
                  </a:r>
                  <a:endParaRPr/>
                </a:p>
                <a:p>
                  <a:pPr marL="0" marR="0" lvl="0" indent="0" algn="ctr" defTabSz="914400">
                    <a:lnSpc>
                      <a:spcPct val="100000"/>
                    </a:lnSpc>
                    <a:spcBef>
                      <a:spcPts val="0"/>
                    </a:spcBef>
                    <a:spcAft>
                      <a:spcPts val="0"/>
                    </a:spcAft>
                    <a:buClrTx/>
                    <a:buSzTx/>
                    <a:buFontTx/>
                    <a:buNone/>
                    <a:defRPr/>
                  </a:pPr>
                  <a:r>
                    <a:rPr lang="de-DE" sz="1800" b="0" i="0" u="sng" strike="noStrike" cap="none" spc="0">
                      <a:ln>
                        <a:noFill/>
                      </a:ln>
                      <a:solidFill>
                        <a:sysClr val="windowText" lastClr="000000"/>
                      </a:solidFill>
                    </a:rPr>
                    <a:t>	</a:t>
                  </a:r>
                </a:p>
              </p:txBody>
            </p:sp>
            <p:sp>
              <p:nvSpPr>
                <p:cNvPr id="41" name="Textfeld 5"/>
                <p:cNvSpPr txBox="1"/>
                <p:nvPr/>
              </p:nvSpPr>
              <p:spPr bwMode="auto">
                <a:xfrm>
                  <a:off x="6372200" y="2710661"/>
                  <a:ext cx="1656184" cy="656488"/>
                </a:xfrm>
                <a:prstGeom prst="rect">
                  <a:avLst/>
                </a:prstGeom>
                <a:noFill/>
              </p:spPr>
              <p:txBody>
                <a:bodyPr wrap="square" rtlCol="0">
                  <a:spAutoFit/>
                </a:bodyPr>
                <a:lstStyle>
                  <a:defPPr>
                    <a:defRPr lang="de-DE"/>
                  </a:defPPr>
                  <a:lvl1pPr algn="l">
                    <a:spcBef>
                      <a:spcPts val="0"/>
                    </a:spcBef>
                    <a:spcAft>
                      <a:spcPts val="0"/>
                    </a:spcAft>
                    <a:defRPr sz="2400">
                      <a:solidFill>
                        <a:schemeClr val="tx1"/>
                      </a:solidFill>
                      <a:latin typeface="Arial"/>
                      <a:ea typeface="+mn-ea"/>
                      <a:cs typeface="+mn-cs"/>
                    </a:defRPr>
                  </a:lvl1pPr>
                  <a:lvl2pPr marL="457200" algn="l">
                    <a:spcBef>
                      <a:spcPts val="0"/>
                    </a:spcBef>
                    <a:spcAft>
                      <a:spcPts val="0"/>
                    </a:spcAft>
                    <a:defRPr sz="2400">
                      <a:solidFill>
                        <a:schemeClr val="tx1"/>
                      </a:solidFill>
                      <a:latin typeface="Arial"/>
                      <a:ea typeface="+mn-ea"/>
                      <a:cs typeface="+mn-cs"/>
                    </a:defRPr>
                  </a:lvl2pPr>
                  <a:lvl3pPr marL="914400" algn="l">
                    <a:spcBef>
                      <a:spcPts val="0"/>
                    </a:spcBef>
                    <a:spcAft>
                      <a:spcPts val="0"/>
                    </a:spcAft>
                    <a:defRPr sz="2400">
                      <a:solidFill>
                        <a:schemeClr val="tx1"/>
                      </a:solidFill>
                      <a:latin typeface="Arial"/>
                      <a:ea typeface="+mn-ea"/>
                      <a:cs typeface="+mn-cs"/>
                    </a:defRPr>
                  </a:lvl3pPr>
                  <a:lvl4pPr marL="1371600" algn="l">
                    <a:spcBef>
                      <a:spcPts val="0"/>
                    </a:spcBef>
                    <a:spcAft>
                      <a:spcPts val="0"/>
                    </a:spcAft>
                    <a:defRPr sz="2400">
                      <a:solidFill>
                        <a:schemeClr val="tx1"/>
                      </a:solidFill>
                      <a:latin typeface="Arial"/>
                      <a:ea typeface="+mn-ea"/>
                      <a:cs typeface="+mn-cs"/>
                    </a:defRPr>
                  </a:lvl4pPr>
                  <a:lvl5pPr marL="1828800" algn="l">
                    <a:spcBef>
                      <a:spcPts val="0"/>
                    </a:spcBef>
                    <a:spcAft>
                      <a:spcPts val="0"/>
                    </a:spcAft>
                    <a:defRPr sz="2400">
                      <a:solidFill>
                        <a:schemeClr val="tx1"/>
                      </a:solidFill>
                      <a:latin typeface="Arial"/>
                      <a:ea typeface="+mn-ea"/>
                      <a:cs typeface="+mn-cs"/>
                    </a:defRPr>
                  </a:lvl5pPr>
                  <a:lvl6pPr marL="2286000" algn="l" defTabSz="914400">
                    <a:defRPr sz="2400">
                      <a:solidFill>
                        <a:schemeClr val="tx1"/>
                      </a:solidFill>
                      <a:latin typeface="Arial"/>
                      <a:ea typeface="+mn-ea"/>
                      <a:cs typeface="+mn-cs"/>
                    </a:defRPr>
                  </a:lvl6pPr>
                  <a:lvl7pPr marL="2743200" algn="l" defTabSz="914400">
                    <a:defRPr sz="2400">
                      <a:solidFill>
                        <a:schemeClr val="tx1"/>
                      </a:solidFill>
                      <a:latin typeface="Arial"/>
                      <a:ea typeface="+mn-ea"/>
                      <a:cs typeface="+mn-cs"/>
                    </a:defRPr>
                  </a:lvl7pPr>
                  <a:lvl8pPr marL="3200400" algn="l" defTabSz="914400">
                    <a:defRPr sz="2400">
                      <a:solidFill>
                        <a:schemeClr val="tx1"/>
                      </a:solidFill>
                      <a:latin typeface="Arial"/>
                      <a:ea typeface="+mn-ea"/>
                      <a:cs typeface="+mn-cs"/>
                    </a:defRPr>
                  </a:lvl8pPr>
                  <a:lvl9pPr marL="3657600" algn="l" defTabSz="914400">
                    <a:defRPr sz="2400">
                      <a:solidFill>
                        <a:schemeClr val="tx1"/>
                      </a:solidFill>
                      <a:latin typeface="Arial"/>
                      <a:ea typeface="+mn-ea"/>
                      <a:cs typeface="+mn-cs"/>
                    </a:defRPr>
                  </a:lvl9pPr>
                </a:lstStyle>
                <a:p>
                  <a:pPr marL="0" marR="0" lvl="0" indent="0" algn="ctr" defTabSz="914400">
                    <a:lnSpc>
                      <a:spcPct val="100000"/>
                    </a:lnSpc>
                    <a:spcBef>
                      <a:spcPts val="0"/>
                    </a:spcBef>
                    <a:spcAft>
                      <a:spcPts val="0"/>
                    </a:spcAft>
                    <a:buClrTx/>
                    <a:buSzTx/>
                    <a:buFontTx/>
                    <a:buNone/>
                    <a:defRPr/>
                  </a:pPr>
                  <a:r>
                    <a:rPr lang="de-DE" sz="1800" u="sng">
                      <a:solidFill>
                        <a:sysClr val="windowText" lastClr="000000"/>
                      </a:solidFill>
                    </a:rPr>
                    <a:t>	</a:t>
                  </a:r>
                </a:p>
                <a:p>
                  <a:pPr marL="0" marR="0" lvl="0" indent="0" algn="ctr" defTabSz="914400">
                    <a:lnSpc>
                      <a:spcPct val="100000"/>
                    </a:lnSpc>
                    <a:spcBef>
                      <a:spcPts val="0"/>
                    </a:spcBef>
                    <a:spcAft>
                      <a:spcPts val="0"/>
                    </a:spcAft>
                    <a:buClrTx/>
                    <a:buSzTx/>
                    <a:buFontTx/>
                    <a:buNone/>
                    <a:defRPr/>
                  </a:pPr>
                  <a:r>
                    <a:rPr lang="de-DE" sz="1800" b="0" i="0" u="none" strike="noStrike" cap="none" spc="0">
                      <a:ln>
                        <a:noFill/>
                      </a:ln>
                      <a:solidFill>
                        <a:sysClr val="windowText" lastClr="000000"/>
                      </a:solidFill>
                      <a:latin typeface="Arial"/>
                      <a:ea typeface="+mn-ea"/>
                      <a:cs typeface="+mn-cs"/>
                    </a:rPr>
                    <a:t>Nitrat</a:t>
                  </a:r>
                </a:p>
              </p:txBody>
            </p:sp>
            <p:cxnSp>
              <p:nvCxnSpPr>
                <p:cNvPr id="42" name="Gerade Verbindung mit Pfeil 30"/>
                <p:cNvCxnSpPr>
                  <a:cxnSpLocks/>
                </p:cNvCxnSpPr>
                <p:nvPr/>
              </p:nvCxnSpPr>
              <p:spPr bwMode="auto">
                <a:xfrm>
                  <a:off x="7596336" y="3501008"/>
                  <a:ext cx="576064" cy="1296144"/>
                </a:xfrm>
                <a:prstGeom prst="straightConnector1">
                  <a:avLst/>
                </a:prstGeom>
                <a:solidFill>
                  <a:srgbClr val="4F81BD"/>
                </a:solidFill>
                <a:ln w="12700" cap="flat" cmpd="sng" algn="ctr">
                  <a:solidFill>
                    <a:sysClr val="windowText" lastClr="000000"/>
                  </a:solidFill>
                  <a:prstDash val="solid"/>
                  <a:round/>
                  <a:headEnd type="none" w="sm" len="sm"/>
                  <a:tailEnd type="arrow"/>
                </a:ln>
                <a:effectLst/>
              </p:spPr>
            </p:cxnSp>
            <p:cxnSp>
              <p:nvCxnSpPr>
                <p:cNvPr id="43" name="Gerade Verbindung mit Pfeil 31"/>
                <p:cNvCxnSpPr>
                  <a:cxnSpLocks/>
                </p:cNvCxnSpPr>
                <p:nvPr/>
              </p:nvCxnSpPr>
              <p:spPr bwMode="auto">
                <a:xfrm flipV="1">
                  <a:off x="7812360" y="2060848"/>
                  <a:ext cx="1008112" cy="1008112"/>
                </a:xfrm>
                <a:prstGeom prst="straightConnector1">
                  <a:avLst/>
                </a:prstGeom>
                <a:solidFill>
                  <a:srgbClr val="4F81BD"/>
                </a:solidFill>
                <a:ln w="12700" cap="flat" cmpd="sng" algn="ctr">
                  <a:solidFill>
                    <a:sysClr val="windowText" lastClr="000000"/>
                  </a:solidFill>
                  <a:prstDash val="solid"/>
                  <a:round/>
                  <a:headEnd type="none" w="sm" len="sm"/>
                  <a:tailEnd type="arrow"/>
                </a:ln>
                <a:effectLst/>
              </p:spPr>
            </p:cxnSp>
            <p:sp>
              <p:nvSpPr>
                <p:cNvPr id="44" name="Textfeld 60"/>
                <p:cNvSpPr txBox="1"/>
                <p:nvPr/>
              </p:nvSpPr>
              <p:spPr bwMode="auto">
                <a:xfrm>
                  <a:off x="7740352" y="3769295"/>
                  <a:ext cx="1300356" cy="307777"/>
                </a:xfrm>
                <a:prstGeom prst="rect">
                  <a:avLst/>
                </a:prstGeom>
                <a:noFill/>
              </p:spPr>
              <p:txBody>
                <a:bodyPr wrap="none" rtlCol="0">
                  <a:spAutoFit/>
                </a:bodyPr>
                <a:lstStyle>
                  <a:defPPr>
                    <a:defRPr lang="de-DE"/>
                  </a:defPPr>
                  <a:lvl1pPr algn="l">
                    <a:spcBef>
                      <a:spcPts val="0"/>
                    </a:spcBef>
                    <a:spcAft>
                      <a:spcPts val="0"/>
                    </a:spcAft>
                    <a:defRPr sz="2400">
                      <a:solidFill>
                        <a:schemeClr val="tx1"/>
                      </a:solidFill>
                      <a:latin typeface="Arial"/>
                      <a:ea typeface="+mn-ea"/>
                      <a:cs typeface="+mn-cs"/>
                    </a:defRPr>
                  </a:lvl1pPr>
                  <a:lvl2pPr marL="457200" algn="l">
                    <a:spcBef>
                      <a:spcPts val="0"/>
                    </a:spcBef>
                    <a:spcAft>
                      <a:spcPts val="0"/>
                    </a:spcAft>
                    <a:defRPr sz="2400">
                      <a:solidFill>
                        <a:schemeClr val="tx1"/>
                      </a:solidFill>
                      <a:latin typeface="Arial"/>
                      <a:ea typeface="+mn-ea"/>
                      <a:cs typeface="+mn-cs"/>
                    </a:defRPr>
                  </a:lvl2pPr>
                  <a:lvl3pPr marL="914400" algn="l">
                    <a:spcBef>
                      <a:spcPts val="0"/>
                    </a:spcBef>
                    <a:spcAft>
                      <a:spcPts val="0"/>
                    </a:spcAft>
                    <a:defRPr sz="2400">
                      <a:solidFill>
                        <a:schemeClr val="tx1"/>
                      </a:solidFill>
                      <a:latin typeface="Arial"/>
                      <a:ea typeface="+mn-ea"/>
                      <a:cs typeface="+mn-cs"/>
                    </a:defRPr>
                  </a:lvl3pPr>
                  <a:lvl4pPr marL="1371600" algn="l">
                    <a:spcBef>
                      <a:spcPts val="0"/>
                    </a:spcBef>
                    <a:spcAft>
                      <a:spcPts val="0"/>
                    </a:spcAft>
                    <a:defRPr sz="2400">
                      <a:solidFill>
                        <a:schemeClr val="tx1"/>
                      </a:solidFill>
                      <a:latin typeface="Arial"/>
                      <a:ea typeface="+mn-ea"/>
                      <a:cs typeface="+mn-cs"/>
                    </a:defRPr>
                  </a:lvl4pPr>
                  <a:lvl5pPr marL="1828800" algn="l">
                    <a:spcBef>
                      <a:spcPts val="0"/>
                    </a:spcBef>
                    <a:spcAft>
                      <a:spcPts val="0"/>
                    </a:spcAft>
                    <a:defRPr sz="2400">
                      <a:solidFill>
                        <a:schemeClr val="tx1"/>
                      </a:solidFill>
                      <a:latin typeface="Arial"/>
                      <a:ea typeface="+mn-ea"/>
                      <a:cs typeface="+mn-cs"/>
                    </a:defRPr>
                  </a:lvl5pPr>
                  <a:lvl6pPr marL="2286000" algn="l" defTabSz="914400">
                    <a:defRPr sz="2400">
                      <a:solidFill>
                        <a:schemeClr val="tx1"/>
                      </a:solidFill>
                      <a:latin typeface="Arial"/>
                      <a:ea typeface="+mn-ea"/>
                      <a:cs typeface="+mn-cs"/>
                    </a:defRPr>
                  </a:lvl6pPr>
                  <a:lvl7pPr marL="2743200" algn="l" defTabSz="914400">
                    <a:defRPr sz="2400">
                      <a:solidFill>
                        <a:schemeClr val="tx1"/>
                      </a:solidFill>
                      <a:latin typeface="Arial"/>
                      <a:ea typeface="+mn-ea"/>
                      <a:cs typeface="+mn-cs"/>
                    </a:defRPr>
                  </a:lvl7pPr>
                  <a:lvl8pPr marL="3200400" algn="l" defTabSz="914400">
                    <a:defRPr sz="2400">
                      <a:solidFill>
                        <a:schemeClr val="tx1"/>
                      </a:solidFill>
                      <a:latin typeface="Arial"/>
                      <a:ea typeface="+mn-ea"/>
                      <a:cs typeface="+mn-cs"/>
                    </a:defRPr>
                  </a:lvl8pPr>
                  <a:lvl9pPr marL="3657600" algn="l" defTabSz="914400">
                    <a:defRPr sz="2400">
                      <a:solidFill>
                        <a:schemeClr val="tx1"/>
                      </a:solidFill>
                      <a:latin typeface="Arial"/>
                      <a:ea typeface="+mn-ea"/>
                      <a:cs typeface="+mn-cs"/>
                    </a:defRPr>
                  </a:lvl9pPr>
                </a:lstStyle>
                <a:p>
                  <a:pPr marL="0" marR="0" lvl="0" indent="0" algn="l" defTabSz="914400">
                    <a:lnSpc>
                      <a:spcPct val="100000"/>
                    </a:lnSpc>
                    <a:spcBef>
                      <a:spcPts val="0"/>
                    </a:spcBef>
                    <a:spcAft>
                      <a:spcPts val="0"/>
                    </a:spcAft>
                    <a:buClrTx/>
                    <a:buSzTx/>
                    <a:buFontTx/>
                    <a:buNone/>
                    <a:defRPr/>
                  </a:pPr>
                  <a:r>
                    <a:rPr lang="de-DE" sz="1400" b="0" i="0" u="none" strike="noStrike" cap="none" spc="0">
                      <a:ln>
                        <a:noFill/>
                      </a:ln>
                      <a:solidFill>
                        <a:sysClr val="windowText" lastClr="000000"/>
                      </a:solidFill>
                      <a:latin typeface="Arial"/>
                      <a:ea typeface="+mn-ea"/>
                      <a:cs typeface="+mn-cs"/>
                    </a:rPr>
                    <a:t>Auswaschung</a:t>
                  </a:r>
                </a:p>
              </p:txBody>
            </p:sp>
            <p:sp>
              <p:nvSpPr>
                <p:cNvPr id="45" name="Textfeld 61"/>
                <p:cNvSpPr txBox="1"/>
                <p:nvPr/>
              </p:nvSpPr>
              <p:spPr bwMode="auto">
                <a:xfrm>
                  <a:off x="7812360" y="2924944"/>
                  <a:ext cx="1269899" cy="307777"/>
                </a:xfrm>
                <a:prstGeom prst="rect">
                  <a:avLst/>
                </a:prstGeom>
                <a:noFill/>
              </p:spPr>
              <p:txBody>
                <a:bodyPr wrap="none" rtlCol="0">
                  <a:spAutoFit/>
                </a:bodyPr>
                <a:lstStyle>
                  <a:defPPr>
                    <a:defRPr lang="de-DE"/>
                  </a:defPPr>
                  <a:lvl1pPr algn="l">
                    <a:spcBef>
                      <a:spcPts val="0"/>
                    </a:spcBef>
                    <a:spcAft>
                      <a:spcPts val="0"/>
                    </a:spcAft>
                    <a:defRPr sz="2400">
                      <a:solidFill>
                        <a:schemeClr val="tx1"/>
                      </a:solidFill>
                      <a:latin typeface="Arial"/>
                      <a:ea typeface="+mn-ea"/>
                      <a:cs typeface="+mn-cs"/>
                    </a:defRPr>
                  </a:lvl1pPr>
                  <a:lvl2pPr marL="457200" algn="l">
                    <a:spcBef>
                      <a:spcPts val="0"/>
                    </a:spcBef>
                    <a:spcAft>
                      <a:spcPts val="0"/>
                    </a:spcAft>
                    <a:defRPr sz="2400">
                      <a:solidFill>
                        <a:schemeClr val="tx1"/>
                      </a:solidFill>
                      <a:latin typeface="Arial"/>
                      <a:ea typeface="+mn-ea"/>
                      <a:cs typeface="+mn-cs"/>
                    </a:defRPr>
                  </a:lvl2pPr>
                  <a:lvl3pPr marL="914400" algn="l">
                    <a:spcBef>
                      <a:spcPts val="0"/>
                    </a:spcBef>
                    <a:spcAft>
                      <a:spcPts val="0"/>
                    </a:spcAft>
                    <a:defRPr sz="2400">
                      <a:solidFill>
                        <a:schemeClr val="tx1"/>
                      </a:solidFill>
                      <a:latin typeface="Arial"/>
                      <a:ea typeface="+mn-ea"/>
                      <a:cs typeface="+mn-cs"/>
                    </a:defRPr>
                  </a:lvl3pPr>
                  <a:lvl4pPr marL="1371600" algn="l">
                    <a:spcBef>
                      <a:spcPts val="0"/>
                    </a:spcBef>
                    <a:spcAft>
                      <a:spcPts val="0"/>
                    </a:spcAft>
                    <a:defRPr sz="2400">
                      <a:solidFill>
                        <a:schemeClr val="tx1"/>
                      </a:solidFill>
                      <a:latin typeface="Arial"/>
                      <a:ea typeface="+mn-ea"/>
                      <a:cs typeface="+mn-cs"/>
                    </a:defRPr>
                  </a:lvl4pPr>
                  <a:lvl5pPr marL="1828800" algn="l">
                    <a:spcBef>
                      <a:spcPts val="0"/>
                    </a:spcBef>
                    <a:spcAft>
                      <a:spcPts val="0"/>
                    </a:spcAft>
                    <a:defRPr sz="2400">
                      <a:solidFill>
                        <a:schemeClr val="tx1"/>
                      </a:solidFill>
                      <a:latin typeface="Arial"/>
                      <a:ea typeface="+mn-ea"/>
                      <a:cs typeface="+mn-cs"/>
                    </a:defRPr>
                  </a:lvl5pPr>
                  <a:lvl6pPr marL="2286000" algn="l" defTabSz="914400">
                    <a:defRPr sz="2400">
                      <a:solidFill>
                        <a:schemeClr val="tx1"/>
                      </a:solidFill>
                      <a:latin typeface="Arial"/>
                      <a:ea typeface="+mn-ea"/>
                      <a:cs typeface="+mn-cs"/>
                    </a:defRPr>
                  </a:lvl6pPr>
                  <a:lvl7pPr marL="2743200" algn="l" defTabSz="914400">
                    <a:defRPr sz="2400">
                      <a:solidFill>
                        <a:schemeClr val="tx1"/>
                      </a:solidFill>
                      <a:latin typeface="Arial"/>
                      <a:ea typeface="+mn-ea"/>
                      <a:cs typeface="+mn-cs"/>
                    </a:defRPr>
                  </a:lvl7pPr>
                  <a:lvl8pPr marL="3200400" algn="l" defTabSz="914400">
                    <a:defRPr sz="2400">
                      <a:solidFill>
                        <a:schemeClr val="tx1"/>
                      </a:solidFill>
                      <a:latin typeface="Arial"/>
                      <a:ea typeface="+mn-ea"/>
                      <a:cs typeface="+mn-cs"/>
                    </a:defRPr>
                  </a:lvl8pPr>
                  <a:lvl9pPr marL="3657600" algn="l" defTabSz="914400">
                    <a:defRPr sz="2400">
                      <a:solidFill>
                        <a:schemeClr val="tx1"/>
                      </a:solidFill>
                      <a:latin typeface="Arial"/>
                      <a:ea typeface="+mn-ea"/>
                      <a:cs typeface="+mn-cs"/>
                    </a:defRPr>
                  </a:lvl9pPr>
                </a:lstStyle>
                <a:p>
                  <a:pPr marL="0" marR="0" lvl="0" indent="0" algn="l" defTabSz="914400">
                    <a:lnSpc>
                      <a:spcPct val="100000"/>
                    </a:lnSpc>
                    <a:spcBef>
                      <a:spcPts val="0"/>
                    </a:spcBef>
                    <a:spcAft>
                      <a:spcPts val="0"/>
                    </a:spcAft>
                    <a:buClrTx/>
                    <a:buSzTx/>
                    <a:buFontTx/>
                    <a:buNone/>
                    <a:defRPr/>
                  </a:pPr>
                  <a:r>
                    <a:rPr lang="de-DE" sz="1400" b="0" i="0" u="none" strike="noStrike" cap="none" spc="0">
                      <a:ln>
                        <a:noFill/>
                      </a:ln>
                      <a:solidFill>
                        <a:sysClr val="windowText" lastClr="000000"/>
                      </a:solidFill>
                      <a:latin typeface="Arial"/>
                      <a:ea typeface="+mn-ea"/>
                      <a:cs typeface="+mn-cs"/>
                    </a:rPr>
                    <a:t>Denitrifikation</a:t>
                  </a:r>
                </a:p>
              </p:txBody>
            </p:sp>
          </p:grpSp>
        </p:grpSp>
        <p:sp>
          <p:nvSpPr>
            <p:cNvPr id="46" name="Gewitterblitz 2"/>
            <p:cNvSpPr/>
            <p:nvPr/>
          </p:nvSpPr>
          <p:spPr bwMode="auto">
            <a:xfrm flipH="1">
              <a:off x="1674422" y="3948700"/>
              <a:ext cx="923144" cy="1012863"/>
            </a:xfrm>
            <a:prstGeom prst="lightningBolt">
              <a:avLst/>
            </a:prstGeom>
            <a:solidFill>
              <a:srgbClr val="FFFF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47" name="Rechteck 44"/>
            <p:cNvSpPr/>
            <p:nvPr/>
          </p:nvSpPr>
          <p:spPr bwMode="auto">
            <a:xfrm>
              <a:off x="838200" y="4961563"/>
              <a:ext cx="1986027" cy="60259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solidFill>
                  <a:schemeClr val="tx1"/>
                </a:solidFill>
                <a:latin typeface="Arial"/>
                <a:cs typeface="Arial"/>
              </a:endParaRPr>
            </a:p>
          </p:txBody>
        </p:sp>
        <p:sp>
          <p:nvSpPr>
            <p:cNvPr id="48" name="Gewitterblitz 45"/>
            <p:cNvSpPr/>
            <p:nvPr/>
          </p:nvSpPr>
          <p:spPr bwMode="auto">
            <a:xfrm flipH="1">
              <a:off x="4461829" y="3937176"/>
              <a:ext cx="923144" cy="1034677"/>
            </a:xfrm>
            <a:prstGeom prst="lightningBolt">
              <a:avLst/>
            </a:prstGeom>
            <a:solidFill>
              <a:srgbClr val="FFFF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49" name="Rechteck 46"/>
            <p:cNvSpPr/>
            <p:nvPr/>
          </p:nvSpPr>
          <p:spPr bwMode="auto">
            <a:xfrm>
              <a:off x="3538500" y="4984287"/>
              <a:ext cx="1986027" cy="60259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solidFill>
                  <a:schemeClr val="tx1"/>
                </a:solidFill>
                <a:latin typeface="Arial"/>
                <a:cs typeface="Arial"/>
              </a:endParaRPr>
            </a:p>
          </p:txBody>
        </p:sp>
      </p:gr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normAutofit/>
          </a:bodyPr>
          <a:lstStyle/>
          <a:p>
            <a:pPr>
              <a:defRPr/>
            </a:pPr>
            <a:r>
              <a:rPr lang="de-DE"/>
              <a:t>N-Umsetzung und N-Stabilisatoren</a:t>
            </a:r>
            <a:endParaRPr/>
          </a:p>
        </p:txBody>
      </p:sp>
      <p:grpSp>
        <p:nvGrpSpPr>
          <p:cNvPr id="5" name="Gruppieren 3"/>
          <p:cNvGrpSpPr/>
          <p:nvPr/>
        </p:nvGrpSpPr>
        <p:grpSpPr bwMode="auto">
          <a:xfrm>
            <a:off x="838199" y="1283652"/>
            <a:ext cx="8640959" cy="4891681"/>
            <a:chOff x="0" y="0"/>
            <a:chExt cx="8640959" cy="4891681"/>
          </a:xfrm>
        </p:grpSpPr>
        <p:sp>
          <p:nvSpPr>
            <p:cNvPr id="6" name="Rechteck 4"/>
            <p:cNvSpPr/>
            <p:nvPr/>
          </p:nvSpPr>
          <p:spPr bwMode="auto">
            <a:xfrm>
              <a:off x="0" y="0"/>
              <a:ext cx="8640959" cy="4891681"/>
            </a:xfrm>
            <a:prstGeom prst="rect">
              <a:avLst/>
            </a:prstGeom>
            <a:solidFill>
              <a:sysClr val="window" lastClr="FFFFFF"/>
            </a:solidFill>
            <a:ln w="15875" cap="flat" cmpd="sng" algn="ctr">
              <a:solidFill>
                <a:sysClr val="windowText" lastClr="000000"/>
              </a:solidFill>
              <a:prstDash val="solid"/>
            </a:ln>
            <a:effectLst/>
          </p:spPr>
          <p:txBody>
            <a:bodyPr rtlCol="0" anchor="ctr"/>
            <a:lstStyle>
              <a:defPPr>
                <a:defRPr lang="de-DE"/>
              </a:defPPr>
              <a:lvl1pPr algn="l">
                <a:spcBef>
                  <a:spcPts val="0"/>
                </a:spcBef>
                <a:spcAft>
                  <a:spcPts val="0"/>
                </a:spcAft>
                <a:defRPr sz="2400">
                  <a:solidFill>
                    <a:schemeClr val="dk1"/>
                  </a:solidFill>
                  <a:latin typeface="+mn-lt"/>
                  <a:ea typeface="+mn-ea"/>
                  <a:cs typeface="+mn-cs"/>
                </a:defRPr>
              </a:lvl1pPr>
              <a:lvl2pPr marL="457200" algn="l">
                <a:spcBef>
                  <a:spcPts val="0"/>
                </a:spcBef>
                <a:spcAft>
                  <a:spcPts val="0"/>
                </a:spcAft>
                <a:defRPr sz="2400">
                  <a:solidFill>
                    <a:schemeClr val="dk1"/>
                  </a:solidFill>
                  <a:latin typeface="+mn-lt"/>
                  <a:ea typeface="+mn-ea"/>
                  <a:cs typeface="+mn-cs"/>
                </a:defRPr>
              </a:lvl2pPr>
              <a:lvl3pPr marL="914400" algn="l">
                <a:spcBef>
                  <a:spcPts val="0"/>
                </a:spcBef>
                <a:spcAft>
                  <a:spcPts val="0"/>
                </a:spcAft>
                <a:defRPr sz="2400">
                  <a:solidFill>
                    <a:schemeClr val="dk1"/>
                  </a:solidFill>
                  <a:latin typeface="+mn-lt"/>
                  <a:ea typeface="+mn-ea"/>
                  <a:cs typeface="+mn-cs"/>
                </a:defRPr>
              </a:lvl3pPr>
              <a:lvl4pPr marL="1371600" algn="l">
                <a:spcBef>
                  <a:spcPts val="0"/>
                </a:spcBef>
                <a:spcAft>
                  <a:spcPts val="0"/>
                </a:spcAft>
                <a:defRPr sz="2400">
                  <a:solidFill>
                    <a:schemeClr val="dk1"/>
                  </a:solidFill>
                  <a:latin typeface="+mn-lt"/>
                  <a:ea typeface="+mn-ea"/>
                  <a:cs typeface="+mn-cs"/>
                </a:defRPr>
              </a:lvl4pPr>
              <a:lvl5pPr marL="1828800" algn="l">
                <a:spcBef>
                  <a:spcPts val="0"/>
                </a:spcBef>
                <a:spcAft>
                  <a:spcPts val="0"/>
                </a:spcAft>
                <a:defRPr sz="2400">
                  <a:solidFill>
                    <a:schemeClr val="dk1"/>
                  </a:solidFill>
                  <a:latin typeface="+mn-lt"/>
                  <a:ea typeface="+mn-ea"/>
                  <a:cs typeface="+mn-cs"/>
                </a:defRPr>
              </a:lvl5pPr>
              <a:lvl6pPr marL="2286000" algn="l" defTabSz="914400">
                <a:defRPr sz="2400">
                  <a:solidFill>
                    <a:schemeClr val="dk1"/>
                  </a:solidFill>
                  <a:latin typeface="+mn-lt"/>
                  <a:ea typeface="+mn-ea"/>
                  <a:cs typeface="+mn-cs"/>
                </a:defRPr>
              </a:lvl6pPr>
              <a:lvl7pPr marL="2743200" algn="l" defTabSz="914400">
                <a:defRPr sz="2400">
                  <a:solidFill>
                    <a:schemeClr val="dk1"/>
                  </a:solidFill>
                  <a:latin typeface="+mn-lt"/>
                  <a:ea typeface="+mn-ea"/>
                  <a:cs typeface="+mn-cs"/>
                </a:defRPr>
              </a:lvl7pPr>
              <a:lvl8pPr marL="3200400" algn="l" defTabSz="914400">
                <a:defRPr sz="2400">
                  <a:solidFill>
                    <a:schemeClr val="dk1"/>
                  </a:solidFill>
                  <a:latin typeface="+mn-lt"/>
                  <a:ea typeface="+mn-ea"/>
                  <a:cs typeface="+mn-cs"/>
                </a:defRPr>
              </a:lvl8pPr>
              <a:lvl9pPr marL="3657600" algn="l" defTabSz="914400">
                <a:defRPr sz="2400">
                  <a:solidFill>
                    <a:schemeClr val="dk1"/>
                  </a:solidFill>
                  <a:latin typeface="+mn-lt"/>
                  <a:ea typeface="+mn-ea"/>
                  <a:cs typeface="+mn-cs"/>
                </a:defRPr>
              </a:lvl9pPr>
            </a:lstStyle>
            <a:p>
              <a:pPr marL="0" marR="0" lvl="0" indent="0" algn="ctr" defTabSz="914400">
                <a:lnSpc>
                  <a:spcPct val="100000"/>
                </a:lnSpc>
                <a:spcBef>
                  <a:spcPts val="0"/>
                </a:spcBef>
                <a:spcAft>
                  <a:spcPts val="0"/>
                </a:spcAft>
                <a:buClrTx/>
                <a:buSzTx/>
                <a:buFontTx/>
                <a:buNone/>
                <a:defRPr/>
              </a:pPr>
              <a:endParaRPr lang="de-DE" sz="2400" b="0" i="0" u="none" strike="noStrike" cap="none" spc="0">
                <a:ln>
                  <a:noFill/>
                </a:ln>
                <a:solidFill>
                  <a:sysClr val="windowText" lastClr="000000"/>
                </a:solidFill>
                <a:latin typeface="Calibri"/>
                <a:ea typeface="+mn-ea"/>
                <a:cs typeface="+mn-cs"/>
              </a:endParaRPr>
            </a:p>
          </p:txBody>
        </p:sp>
        <p:grpSp>
          <p:nvGrpSpPr>
            <p:cNvPr id="7" name="Gruppieren 5"/>
            <p:cNvGrpSpPr/>
            <p:nvPr/>
          </p:nvGrpSpPr>
          <p:grpSpPr bwMode="auto">
            <a:xfrm>
              <a:off x="348425" y="354469"/>
              <a:ext cx="8058080" cy="4389864"/>
              <a:chOff x="0" y="0"/>
              <a:chExt cx="8058080" cy="4389864"/>
            </a:xfrm>
          </p:grpSpPr>
          <p:grpSp>
            <p:nvGrpSpPr>
              <p:cNvPr id="8" name="Gruppieren 6"/>
              <p:cNvGrpSpPr/>
              <p:nvPr/>
            </p:nvGrpSpPr>
            <p:grpSpPr bwMode="auto">
              <a:xfrm>
                <a:off x="6759460" y="638045"/>
                <a:ext cx="766536" cy="496257"/>
                <a:chOff x="0" y="0"/>
                <a:chExt cx="766536" cy="496257"/>
              </a:xfrm>
            </p:grpSpPr>
            <p:sp>
              <p:nvSpPr>
                <p:cNvPr id="9" name="Ellipse 42"/>
                <p:cNvSpPr/>
                <p:nvPr/>
              </p:nvSpPr>
              <p:spPr bwMode="auto">
                <a:xfrm>
                  <a:off x="0" y="0"/>
                  <a:ext cx="557481" cy="496257"/>
                </a:xfrm>
                <a:prstGeom prst="ellipse">
                  <a:avLst/>
                </a:prstGeom>
                <a:solidFill>
                  <a:srgbClr val="FF0000"/>
                </a:solidFill>
                <a:ln w="19050" cap="flat" cmpd="sng" algn="ctr">
                  <a:solidFill>
                    <a:srgbClr val="FF0000"/>
                  </a:solidFill>
                  <a:prstDash val="solid"/>
                </a:ln>
                <a:effectLst/>
              </p:spPr>
              <p:txBody>
                <a:bodyPr rtlCol="0" anchor="ctr"/>
                <a:lstStyle>
                  <a:defPPr>
                    <a:defRPr lang="de-DE"/>
                  </a:defPPr>
                  <a:lvl1pPr algn="l">
                    <a:spcBef>
                      <a:spcPts val="0"/>
                    </a:spcBef>
                    <a:spcAft>
                      <a:spcPts val="0"/>
                    </a:spcAft>
                    <a:defRPr sz="2400">
                      <a:solidFill>
                        <a:schemeClr val="dk1"/>
                      </a:solidFill>
                      <a:latin typeface="+mn-lt"/>
                      <a:ea typeface="+mn-ea"/>
                      <a:cs typeface="+mn-cs"/>
                    </a:defRPr>
                  </a:lvl1pPr>
                  <a:lvl2pPr marL="457200" algn="l">
                    <a:spcBef>
                      <a:spcPts val="0"/>
                    </a:spcBef>
                    <a:spcAft>
                      <a:spcPts val="0"/>
                    </a:spcAft>
                    <a:defRPr sz="2400">
                      <a:solidFill>
                        <a:schemeClr val="dk1"/>
                      </a:solidFill>
                      <a:latin typeface="+mn-lt"/>
                      <a:ea typeface="+mn-ea"/>
                      <a:cs typeface="+mn-cs"/>
                    </a:defRPr>
                  </a:lvl2pPr>
                  <a:lvl3pPr marL="914400" algn="l">
                    <a:spcBef>
                      <a:spcPts val="0"/>
                    </a:spcBef>
                    <a:spcAft>
                      <a:spcPts val="0"/>
                    </a:spcAft>
                    <a:defRPr sz="2400">
                      <a:solidFill>
                        <a:schemeClr val="dk1"/>
                      </a:solidFill>
                      <a:latin typeface="+mn-lt"/>
                      <a:ea typeface="+mn-ea"/>
                      <a:cs typeface="+mn-cs"/>
                    </a:defRPr>
                  </a:lvl3pPr>
                  <a:lvl4pPr marL="1371600" algn="l">
                    <a:spcBef>
                      <a:spcPts val="0"/>
                    </a:spcBef>
                    <a:spcAft>
                      <a:spcPts val="0"/>
                    </a:spcAft>
                    <a:defRPr sz="2400">
                      <a:solidFill>
                        <a:schemeClr val="dk1"/>
                      </a:solidFill>
                      <a:latin typeface="+mn-lt"/>
                      <a:ea typeface="+mn-ea"/>
                      <a:cs typeface="+mn-cs"/>
                    </a:defRPr>
                  </a:lvl4pPr>
                  <a:lvl5pPr marL="1828800" algn="l">
                    <a:spcBef>
                      <a:spcPts val="0"/>
                    </a:spcBef>
                    <a:spcAft>
                      <a:spcPts val="0"/>
                    </a:spcAft>
                    <a:defRPr sz="2400">
                      <a:solidFill>
                        <a:schemeClr val="dk1"/>
                      </a:solidFill>
                      <a:latin typeface="+mn-lt"/>
                      <a:ea typeface="+mn-ea"/>
                      <a:cs typeface="+mn-cs"/>
                    </a:defRPr>
                  </a:lvl5pPr>
                  <a:lvl6pPr marL="2286000" algn="l" defTabSz="914400">
                    <a:defRPr sz="2400">
                      <a:solidFill>
                        <a:schemeClr val="dk1"/>
                      </a:solidFill>
                      <a:latin typeface="+mn-lt"/>
                      <a:ea typeface="+mn-ea"/>
                      <a:cs typeface="+mn-cs"/>
                    </a:defRPr>
                  </a:lvl6pPr>
                  <a:lvl7pPr marL="2743200" algn="l" defTabSz="914400">
                    <a:defRPr sz="2400">
                      <a:solidFill>
                        <a:schemeClr val="dk1"/>
                      </a:solidFill>
                      <a:latin typeface="+mn-lt"/>
                      <a:ea typeface="+mn-ea"/>
                      <a:cs typeface="+mn-cs"/>
                    </a:defRPr>
                  </a:lvl7pPr>
                  <a:lvl8pPr marL="3200400" algn="l" defTabSz="914400">
                    <a:defRPr sz="2400">
                      <a:solidFill>
                        <a:schemeClr val="dk1"/>
                      </a:solidFill>
                      <a:latin typeface="+mn-lt"/>
                      <a:ea typeface="+mn-ea"/>
                      <a:cs typeface="+mn-cs"/>
                    </a:defRPr>
                  </a:lvl8pPr>
                  <a:lvl9pPr marL="3657600" algn="l" defTabSz="914400">
                    <a:defRPr sz="2400">
                      <a:solidFill>
                        <a:schemeClr val="dk1"/>
                      </a:solidFill>
                      <a:latin typeface="+mn-lt"/>
                      <a:ea typeface="+mn-ea"/>
                      <a:cs typeface="+mn-cs"/>
                    </a:defRPr>
                  </a:lvl9pPr>
                </a:lstStyle>
                <a:p>
                  <a:pPr marL="0" marR="0" lvl="0" indent="0" algn="ctr" defTabSz="914400">
                    <a:lnSpc>
                      <a:spcPct val="100000"/>
                    </a:lnSpc>
                    <a:spcBef>
                      <a:spcPts val="0"/>
                    </a:spcBef>
                    <a:spcAft>
                      <a:spcPts val="0"/>
                    </a:spcAft>
                    <a:buClrTx/>
                    <a:buSzTx/>
                    <a:buFontTx/>
                    <a:buNone/>
                    <a:defRPr/>
                  </a:pPr>
                  <a:endParaRPr lang="de-DE" sz="2400" b="0" i="0" u="none" strike="noStrike" cap="none" spc="0">
                    <a:ln>
                      <a:noFill/>
                    </a:ln>
                    <a:solidFill>
                      <a:sysClr val="windowText" lastClr="000000"/>
                    </a:solidFill>
                    <a:latin typeface="Calibri"/>
                    <a:ea typeface="+mn-ea"/>
                    <a:cs typeface="+mn-cs"/>
                  </a:endParaRPr>
                </a:p>
              </p:txBody>
            </p:sp>
            <p:sp>
              <p:nvSpPr>
                <p:cNvPr id="10" name="Textfeld 29"/>
                <p:cNvSpPr txBox="1"/>
                <p:nvPr/>
              </p:nvSpPr>
              <p:spPr bwMode="auto">
                <a:xfrm>
                  <a:off x="69684" y="141787"/>
                  <a:ext cx="696851" cy="303015"/>
                </a:xfrm>
                <a:prstGeom prst="rect">
                  <a:avLst/>
                </a:prstGeom>
                <a:noFill/>
              </p:spPr>
              <p:txBody>
                <a:bodyPr wrap="square" rtlCol="0">
                  <a:spAutoFit/>
                </a:bodyPr>
                <a:lstStyle>
                  <a:defPPr>
                    <a:defRPr lang="de-DE"/>
                  </a:defPPr>
                  <a:lvl1pPr algn="l">
                    <a:spcBef>
                      <a:spcPts val="0"/>
                    </a:spcBef>
                    <a:spcAft>
                      <a:spcPts val="0"/>
                    </a:spcAft>
                    <a:defRPr sz="2400">
                      <a:solidFill>
                        <a:schemeClr val="tx1"/>
                      </a:solidFill>
                      <a:latin typeface="Arial"/>
                      <a:ea typeface="+mn-ea"/>
                      <a:cs typeface="+mn-cs"/>
                    </a:defRPr>
                  </a:lvl1pPr>
                  <a:lvl2pPr marL="457200" algn="l">
                    <a:spcBef>
                      <a:spcPts val="0"/>
                    </a:spcBef>
                    <a:spcAft>
                      <a:spcPts val="0"/>
                    </a:spcAft>
                    <a:defRPr sz="2400">
                      <a:solidFill>
                        <a:schemeClr val="tx1"/>
                      </a:solidFill>
                      <a:latin typeface="Arial"/>
                      <a:ea typeface="+mn-ea"/>
                      <a:cs typeface="+mn-cs"/>
                    </a:defRPr>
                  </a:lvl2pPr>
                  <a:lvl3pPr marL="914400" algn="l">
                    <a:spcBef>
                      <a:spcPts val="0"/>
                    </a:spcBef>
                    <a:spcAft>
                      <a:spcPts val="0"/>
                    </a:spcAft>
                    <a:defRPr sz="2400">
                      <a:solidFill>
                        <a:schemeClr val="tx1"/>
                      </a:solidFill>
                      <a:latin typeface="Arial"/>
                      <a:ea typeface="+mn-ea"/>
                      <a:cs typeface="+mn-cs"/>
                    </a:defRPr>
                  </a:lvl3pPr>
                  <a:lvl4pPr marL="1371600" algn="l">
                    <a:spcBef>
                      <a:spcPts val="0"/>
                    </a:spcBef>
                    <a:spcAft>
                      <a:spcPts val="0"/>
                    </a:spcAft>
                    <a:defRPr sz="2400">
                      <a:solidFill>
                        <a:schemeClr val="tx1"/>
                      </a:solidFill>
                      <a:latin typeface="Arial"/>
                      <a:ea typeface="+mn-ea"/>
                      <a:cs typeface="+mn-cs"/>
                    </a:defRPr>
                  </a:lvl4pPr>
                  <a:lvl5pPr marL="1828800" algn="l">
                    <a:spcBef>
                      <a:spcPts val="0"/>
                    </a:spcBef>
                    <a:spcAft>
                      <a:spcPts val="0"/>
                    </a:spcAft>
                    <a:defRPr sz="2400">
                      <a:solidFill>
                        <a:schemeClr val="tx1"/>
                      </a:solidFill>
                      <a:latin typeface="Arial"/>
                      <a:ea typeface="+mn-ea"/>
                      <a:cs typeface="+mn-cs"/>
                    </a:defRPr>
                  </a:lvl5pPr>
                  <a:lvl6pPr marL="2286000" algn="l" defTabSz="914400">
                    <a:defRPr sz="2400">
                      <a:solidFill>
                        <a:schemeClr val="tx1"/>
                      </a:solidFill>
                      <a:latin typeface="Arial"/>
                      <a:ea typeface="+mn-ea"/>
                      <a:cs typeface="+mn-cs"/>
                    </a:defRPr>
                  </a:lvl6pPr>
                  <a:lvl7pPr marL="2743200" algn="l" defTabSz="914400">
                    <a:defRPr sz="2400">
                      <a:solidFill>
                        <a:schemeClr val="tx1"/>
                      </a:solidFill>
                      <a:latin typeface="Arial"/>
                      <a:ea typeface="+mn-ea"/>
                      <a:cs typeface="+mn-cs"/>
                    </a:defRPr>
                  </a:lvl7pPr>
                  <a:lvl8pPr marL="3200400" algn="l" defTabSz="914400">
                    <a:defRPr sz="2400">
                      <a:solidFill>
                        <a:schemeClr val="tx1"/>
                      </a:solidFill>
                      <a:latin typeface="Arial"/>
                      <a:ea typeface="+mn-ea"/>
                      <a:cs typeface="+mn-cs"/>
                    </a:defRPr>
                  </a:lvl8pPr>
                  <a:lvl9pPr marL="3657600" algn="l" defTabSz="914400">
                    <a:defRPr sz="2400">
                      <a:solidFill>
                        <a:schemeClr val="tx1"/>
                      </a:solidFill>
                      <a:latin typeface="Arial"/>
                      <a:ea typeface="+mn-ea"/>
                      <a:cs typeface="+mn-cs"/>
                    </a:defRPr>
                  </a:lvl9pPr>
                </a:lstStyle>
                <a:p>
                  <a:pPr marL="0" marR="0" lvl="0" indent="0" algn="l" defTabSz="914400">
                    <a:lnSpc>
                      <a:spcPct val="100000"/>
                    </a:lnSpc>
                    <a:spcBef>
                      <a:spcPts val="0"/>
                    </a:spcBef>
                    <a:spcAft>
                      <a:spcPts val="0"/>
                    </a:spcAft>
                    <a:buClrTx/>
                    <a:buSzTx/>
                    <a:buFontTx/>
                    <a:buNone/>
                    <a:defRPr/>
                  </a:pPr>
                  <a:r>
                    <a:rPr lang="de-DE" sz="1400" b="0" i="0" u="none" strike="noStrike" cap="none" spc="0">
                      <a:ln>
                        <a:noFill/>
                      </a:ln>
                      <a:solidFill>
                        <a:sysClr val="windowText" lastClr="000000"/>
                      </a:solidFill>
                      <a:latin typeface="Arial"/>
                      <a:ea typeface="+mn-ea"/>
                      <a:cs typeface="+mn-cs"/>
                    </a:rPr>
                    <a:t>NO</a:t>
                  </a:r>
                </a:p>
              </p:txBody>
            </p:sp>
          </p:grpSp>
          <p:sp>
            <p:nvSpPr>
              <p:cNvPr id="11" name="Freihandform 7"/>
              <p:cNvSpPr/>
              <p:nvPr/>
            </p:nvSpPr>
            <p:spPr bwMode="auto">
              <a:xfrm>
                <a:off x="6341349" y="4182742"/>
                <a:ext cx="1452395" cy="207122"/>
              </a:xfrm>
              <a:custGeom>
                <a:avLst/>
                <a:gdLst>
                  <a:gd name="connsiteX0" fmla="*/ 0 w 1500809"/>
                  <a:gd name="connsiteY0" fmla="*/ 87795 h 210377"/>
                  <a:gd name="connsiteX1" fmla="*/ 298174 w 1500809"/>
                  <a:gd name="connsiteY1" fmla="*/ 197125 h 210377"/>
                  <a:gd name="connsiteX2" fmla="*/ 516835 w 1500809"/>
                  <a:gd name="connsiteY2" fmla="*/ 8282 h 210377"/>
                  <a:gd name="connsiteX3" fmla="*/ 636104 w 1500809"/>
                  <a:gd name="connsiteY3" fmla="*/ 147430 h 210377"/>
                  <a:gd name="connsiteX4" fmla="*/ 805070 w 1500809"/>
                  <a:gd name="connsiteY4" fmla="*/ 67917 h 210377"/>
                  <a:gd name="connsiteX5" fmla="*/ 993913 w 1500809"/>
                  <a:gd name="connsiteY5" fmla="*/ 167308 h 210377"/>
                  <a:gd name="connsiteX6" fmla="*/ 1143000 w 1500809"/>
                  <a:gd name="connsiteY6" fmla="*/ 28160 h 210377"/>
                  <a:gd name="connsiteX7" fmla="*/ 1331843 w 1500809"/>
                  <a:gd name="connsiteY7" fmla="*/ 177247 h 210377"/>
                  <a:gd name="connsiteX8" fmla="*/ 1451113 w 1500809"/>
                  <a:gd name="connsiteY8" fmla="*/ 147430 h 210377"/>
                  <a:gd name="connsiteX9" fmla="*/ 1500809 w 1500809"/>
                  <a:gd name="connsiteY9" fmla="*/ 127551 h 210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00809" h="210377" extrusionOk="0">
                    <a:moveTo>
                      <a:pt x="0" y="87795"/>
                    </a:moveTo>
                    <a:cubicBezTo>
                      <a:pt x="106017" y="149086"/>
                      <a:pt x="212035" y="210377"/>
                      <a:pt x="298174" y="197125"/>
                    </a:cubicBezTo>
                    <a:cubicBezTo>
                      <a:pt x="384313" y="183873"/>
                      <a:pt x="460513" y="16564"/>
                      <a:pt x="516835" y="8282"/>
                    </a:cubicBezTo>
                    <a:cubicBezTo>
                      <a:pt x="573157" y="0"/>
                      <a:pt x="588065" y="137491"/>
                      <a:pt x="636104" y="147430"/>
                    </a:cubicBezTo>
                    <a:cubicBezTo>
                      <a:pt x="684143" y="157369"/>
                      <a:pt x="745435" y="64604"/>
                      <a:pt x="805070" y="67917"/>
                    </a:cubicBezTo>
                    <a:cubicBezTo>
                      <a:pt x="864705" y="71230"/>
                      <a:pt x="937591" y="173934"/>
                      <a:pt x="993913" y="167308"/>
                    </a:cubicBezTo>
                    <a:cubicBezTo>
                      <a:pt x="1050235" y="160682"/>
                      <a:pt x="1086678" y="26504"/>
                      <a:pt x="1143000" y="28160"/>
                    </a:cubicBezTo>
                    <a:cubicBezTo>
                      <a:pt x="1199322" y="29817"/>
                      <a:pt x="1280491" y="157369"/>
                      <a:pt x="1331843" y="177247"/>
                    </a:cubicBezTo>
                    <a:cubicBezTo>
                      <a:pt x="1383195" y="197125"/>
                      <a:pt x="1422952" y="155713"/>
                      <a:pt x="1451113" y="147430"/>
                    </a:cubicBezTo>
                    <a:cubicBezTo>
                      <a:pt x="1479274" y="139147"/>
                      <a:pt x="1490041" y="133349"/>
                      <a:pt x="1500809" y="127551"/>
                    </a:cubicBezTo>
                  </a:path>
                </a:pathLst>
              </a:custGeom>
              <a:solidFill>
                <a:srgbClr val="0070C0"/>
              </a:solidFill>
              <a:ln w="12700" cap="flat" cmpd="sng" algn="ctr">
                <a:solidFill>
                  <a:srgbClr val="0070C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defPPr>
                  <a:defRPr lang="de-DE"/>
                </a:defPPr>
                <a:lvl1pPr algn="l">
                  <a:spcBef>
                    <a:spcPts val="0"/>
                  </a:spcBef>
                  <a:spcAft>
                    <a:spcPts val="0"/>
                  </a:spcAft>
                  <a:defRPr sz="2400">
                    <a:solidFill>
                      <a:schemeClr val="tx1"/>
                    </a:solidFill>
                    <a:latin typeface="Arial"/>
                    <a:ea typeface="+mn-ea"/>
                    <a:cs typeface="+mn-cs"/>
                  </a:defRPr>
                </a:lvl1pPr>
                <a:lvl2pPr marL="457200" algn="l">
                  <a:spcBef>
                    <a:spcPts val="0"/>
                  </a:spcBef>
                  <a:spcAft>
                    <a:spcPts val="0"/>
                  </a:spcAft>
                  <a:defRPr sz="2400">
                    <a:solidFill>
                      <a:schemeClr val="tx1"/>
                    </a:solidFill>
                    <a:latin typeface="Arial"/>
                    <a:ea typeface="+mn-ea"/>
                    <a:cs typeface="+mn-cs"/>
                  </a:defRPr>
                </a:lvl2pPr>
                <a:lvl3pPr marL="914400" algn="l">
                  <a:spcBef>
                    <a:spcPts val="0"/>
                  </a:spcBef>
                  <a:spcAft>
                    <a:spcPts val="0"/>
                  </a:spcAft>
                  <a:defRPr sz="2400">
                    <a:solidFill>
                      <a:schemeClr val="tx1"/>
                    </a:solidFill>
                    <a:latin typeface="Arial"/>
                    <a:ea typeface="+mn-ea"/>
                    <a:cs typeface="+mn-cs"/>
                  </a:defRPr>
                </a:lvl3pPr>
                <a:lvl4pPr marL="1371600" algn="l">
                  <a:spcBef>
                    <a:spcPts val="0"/>
                  </a:spcBef>
                  <a:spcAft>
                    <a:spcPts val="0"/>
                  </a:spcAft>
                  <a:defRPr sz="2400">
                    <a:solidFill>
                      <a:schemeClr val="tx1"/>
                    </a:solidFill>
                    <a:latin typeface="Arial"/>
                    <a:ea typeface="+mn-ea"/>
                    <a:cs typeface="+mn-cs"/>
                  </a:defRPr>
                </a:lvl4pPr>
                <a:lvl5pPr marL="1828800" algn="l">
                  <a:spcBef>
                    <a:spcPts val="0"/>
                  </a:spcBef>
                  <a:spcAft>
                    <a:spcPts val="0"/>
                  </a:spcAft>
                  <a:defRPr sz="2400">
                    <a:solidFill>
                      <a:schemeClr val="tx1"/>
                    </a:solidFill>
                    <a:latin typeface="Arial"/>
                    <a:ea typeface="+mn-ea"/>
                    <a:cs typeface="+mn-cs"/>
                  </a:defRPr>
                </a:lvl5pPr>
                <a:lvl6pPr marL="2286000" algn="l" defTabSz="914400">
                  <a:defRPr sz="2400">
                    <a:solidFill>
                      <a:schemeClr val="tx1"/>
                    </a:solidFill>
                    <a:latin typeface="Arial"/>
                    <a:ea typeface="+mn-ea"/>
                    <a:cs typeface="+mn-cs"/>
                  </a:defRPr>
                </a:lvl6pPr>
                <a:lvl7pPr marL="2743200" algn="l" defTabSz="914400">
                  <a:defRPr sz="2400">
                    <a:solidFill>
                      <a:schemeClr val="tx1"/>
                    </a:solidFill>
                    <a:latin typeface="Arial"/>
                    <a:ea typeface="+mn-ea"/>
                    <a:cs typeface="+mn-cs"/>
                  </a:defRPr>
                </a:lvl7pPr>
                <a:lvl8pPr marL="3200400" algn="l" defTabSz="914400">
                  <a:defRPr sz="2400">
                    <a:solidFill>
                      <a:schemeClr val="tx1"/>
                    </a:solidFill>
                    <a:latin typeface="Arial"/>
                    <a:ea typeface="+mn-ea"/>
                    <a:cs typeface="+mn-cs"/>
                  </a:defRPr>
                </a:lvl8pPr>
                <a:lvl9pPr marL="3657600" algn="l" defTabSz="914400">
                  <a:defRPr sz="2400">
                    <a:solidFill>
                      <a:schemeClr val="tx1"/>
                    </a:solidFill>
                    <a:latin typeface="Arial"/>
                    <a:ea typeface="+mn-ea"/>
                    <a:cs typeface="+mn-cs"/>
                  </a:defRPr>
                </a:lvl9pPr>
              </a:lstStyle>
              <a:p>
                <a:pPr marL="0" marR="0" lvl="0" indent="0" algn="l" defTabSz="914400">
                  <a:lnSpc>
                    <a:spcPct val="100000"/>
                  </a:lnSpc>
                  <a:spcBef>
                    <a:spcPts val="0"/>
                  </a:spcBef>
                  <a:spcAft>
                    <a:spcPts val="0"/>
                  </a:spcAft>
                  <a:buClrTx/>
                  <a:buSzTx/>
                  <a:buFontTx/>
                  <a:buNone/>
                  <a:defRPr/>
                </a:pPr>
                <a:endParaRPr lang="de-DE" sz="2400" b="0" i="0" u="none" strike="noStrike" cap="none" spc="0">
                  <a:ln>
                    <a:noFill/>
                  </a:ln>
                  <a:solidFill>
                    <a:sysClr val="windowText" lastClr="000000"/>
                  </a:solidFill>
                  <a:latin typeface="Arial"/>
                  <a:ea typeface="+mn-ea"/>
                  <a:cs typeface="+mn-cs"/>
                </a:endParaRPr>
              </a:p>
            </p:txBody>
          </p:sp>
          <p:sp>
            <p:nvSpPr>
              <p:cNvPr id="12" name="Ellipse 8"/>
              <p:cNvSpPr/>
              <p:nvPr/>
            </p:nvSpPr>
            <p:spPr bwMode="auto">
              <a:xfrm>
                <a:off x="209055" y="1205196"/>
                <a:ext cx="1184647" cy="1134302"/>
              </a:xfrm>
              <a:prstGeom prst="ellipse">
                <a:avLst/>
              </a:prstGeom>
              <a:solidFill>
                <a:srgbClr val="00B050"/>
              </a:solidFill>
              <a:ln w="22225" cap="flat" cmpd="sng" algn="ctr">
                <a:solidFill>
                  <a:srgbClr val="00B050"/>
                </a:solidFill>
                <a:prstDash val="solid"/>
              </a:ln>
              <a:effectLst/>
            </p:spPr>
            <p:txBody>
              <a:bodyPr rtlCol="0" anchor="ctr"/>
              <a:lstStyle>
                <a:defPPr>
                  <a:defRPr lang="de-DE"/>
                </a:defPPr>
                <a:lvl1pPr algn="l">
                  <a:spcBef>
                    <a:spcPts val="0"/>
                  </a:spcBef>
                  <a:spcAft>
                    <a:spcPts val="0"/>
                  </a:spcAft>
                  <a:defRPr sz="2400">
                    <a:solidFill>
                      <a:schemeClr val="dk1"/>
                    </a:solidFill>
                    <a:latin typeface="+mn-lt"/>
                    <a:ea typeface="+mn-ea"/>
                    <a:cs typeface="+mn-cs"/>
                  </a:defRPr>
                </a:lvl1pPr>
                <a:lvl2pPr marL="457200" algn="l">
                  <a:spcBef>
                    <a:spcPts val="0"/>
                  </a:spcBef>
                  <a:spcAft>
                    <a:spcPts val="0"/>
                  </a:spcAft>
                  <a:defRPr sz="2400">
                    <a:solidFill>
                      <a:schemeClr val="dk1"/>
                    </a:solidFill>
                    <a:latin typeface="+mn-lt"/>
                    <a:ea typeface="+mn-ea"/>
                    <a:cs typeface="+mn-cs"/>
                  </a:defRPr>
                </a:lvl2pPr>
                <a:lvl3pPr marL="914400" algn="l">
                  <a:spcBef>
                    <a:spcPts val="0"/>
                  </a:spcBef>
                  <a:spcAft>
                    <a:spcPts val="0"/>
                  </a:spcAft>
                  <a:defRPr sz="2400">
                    <a:solidFill>
                      <a:schemeClr val="dk1"/>
                    </a:solidFill>
                    <a:latin typeface="+mn-lt"/>
                    <a:ea typeface="+mn-ea"/>
                    <a:cs typeface="+mn-cs"/>
                  </a:defRPr>
                </a:lvl3pPr>
                <a:lvl4pPr marL="1371600" algn="l">
                  <a:spcBef>
                    <a:spcPts val="0"/>
                  </a:spcBef>
                  <a:spcAft>
                    <a:spcPts val="0"/>
                  </a:spcAft>
                  <a:defRPr sz="2400">
                    <a:solidFill>
                      <a:schemeClr val="dk1"/>
                    </a:solidFill>
                    <a:latin typeface="+mn-lt"/>
                    <a:ea typeface="+mn-ea"/>
                    <a:cs typeface="+mn-cs"/>
                  </a:defRPr>
                </a:lvl4pPr>
                <a:lvl5pPr marL="1828800" algn="l">
                  <a:spcBef>
                    <a:spcPts val="0"/>
                  </a:spcBef>
                  <a:spcAft>
                    <a:spcPts val="0"/>
                  </a:spcAft>
                  <a:defRPr sz="2400">
                    <a:solidFill>
                      <a:schemeClr val="dk1"/>
                    </a:solidFill>
                    <a:latin typeface="+mn-lt"/>
                    <a:ea typeface="+mn-ea"/>
                    <a:cs typeface="+mn-cs"/>
                  </a:defRPr>
                </a:lvl5pPr>
                <a:lvl6pPr marL="2286000" algn="l" defTabSz="914400">
                  <a:defRPr sz="2400">
                    <a:solidFill>
                      <a:schemeClr val="dk1"/>
                    </a:solidFill>
                    <a:latin typeface="+mn-lt"/>
                    <a:ea typeface="+mn-ea"/>
                    <a:cs typeface="+mn-cs"/>
                  </a:defRPr>
                </a:lvl6pPr>
                <a:lvl7pPr marL="2743200" algn="l" defTabSz="914400">
                  <a:defRPr sz="2400">
                    <a:solidFill>
                      <a:schemeClr val="dk1"/>
                    </a:solidFill>
                    <a:latin typeface="+mn-lt"/>
                    <a:ea typeface="+mn-ea"/>
                    <a:cs typeface="+mn-cs"/>
                  </a:defRPr>
                </a:lvl7pPr>
                <a:lvl8pPr marL="3200400" algn="l" defTabSz="914400">
                  <a:defRPr sz="2400">
                    <a:solidFill>
                      <a:schemeClr val="dk1"/>
                    </a:solidFill>
                    <a:latin typeface="+mn-lt"/>
                    <a:ea typeface="+mn-ea"/>
                    <a:cs typeface="+mn-cs"/>
                  </a:defRPr>
                </a:lvl8pPr>
                <a:lvl9pPr marL="3657600" algn="l" defTabSz="914400">
                  <a:defRPr sz="2400">
                    <a:solidFill>
                      <a:schemeClr val="dk1"/>
                    </a:solidFill>
                    <a:latin typeface="+mn-lt"/>
                    <a:ea typeface="+mn-ea"/>
                    <a:cs typeface="+mn-cs"/>
                  </a:defRPr>
                </a:lvl9pPr>
              </a:lstStyle>
              <a:p>
                <a:pPr marL="0" marR="0" lvl="0" indent="0" algn="ctr" defTabSz="914400">
                  <a:lnSpc>
                    <a:spcPct val="100000"/>
                  </a:lnSpc>
                  <a:spcBef>
                    <a:spcPts val="0"/>
                  </a:spcBef>
                  <a:spcAft>
                    <a:spcPts val="0"/>
                  </a:spcAft>
                  <a:buClrTx/>
                  <a:buSzTx/>
                  <a:buFontTx/>
                  <a:buNone/>
                  <a:defRPr/>
                </a:pPr>
                <a:endParaRPr lang="de-DE" sz="2400" b="0" i="0" u="none" strike="noStrike" cap="none" spc="0">
                  <a:ln>
                    <a:noFill/>
                  </a:ln>
                  <a:solidFill>
                    <a:sysClr val="windowText" lastClr="000000"/>
                  </a:solidFill>
                  <a:latin typeface="Calibri"/>
                  <a:ea typeface="+mn-ea"/>
                  <a:cs typeface="+mn-cs"/>
                </a:endParaRPr>
              </a:p>
            </p:txBody>
          </p:sp>
          <p:sp>
            <p:nvSpPr>
              <p:cNvPr id="13" name="Ellipse 9"/>
              <p:cNvSpPr/>
              <p:nvPr/>
            </p:nvSpPr>
            <p:spPr bwMode="auto">
              <a:xfrm>
                <a:off x="2926776" y="1205196"/>
                <a:ext cx="1184647" cy="1134302"/>
              </a:xfrm>
              <a:prstGeom prst="ellipse">
                <a:avLst/>
              </a:prstGeom>
              <a:solidFill>
                <a:srgbClr val="00B050"/>
              </a:solidFill>
              <a:ln w="22225" cap="flat" cmpd="sng" algn="ctr">
                <a:solidFill>
                  <a:srgbClr val="00B050"/>
                </a:solidFill>
                <a:prstDash val="solid"/>
              </a:ln>
              <a:effectLst/>
            </p:spPr>
            <p:txBody>
              <a:bodyPr rtlCol="0" anchor="ctr"/>
              <a:lstStyle>
                <a:defPPr>
                  <a:defRPr lang="de-DE"/>
                </a:defPPr>
                <a:lvl1pPr algn="l">
                  <a:spcBef>
                    <a:spcPts val="0"/>
                  </a:spcBef>
                  <a:spcAft>
                    <a:spcPts val="0"/>
                  </a:spcAft>
                  <a:defRPr sz="2400">
                    <a:solidFill>
                      <a:schemeClr val="dk1"/>
                    </a:solidFill>
                    <a:latin typeface="+mn-lt"/>
                    <a:ea typeface="+mn-ea"/>
                    <a:cs typeface="+mn-cs"/>
                  </a:defRPr>
                </a:lvl1pPr>
                <a:lvl2pPr marL="457200" algn="l">
                  <a:spcBef>
                    <a:spcPts val="0"/>
                  </a:spcBef>
                  <a:spcAft>
                    <a:spcPts val="0"/>
                  </a:spcAft>
                  <a:defRPr sz="2400">
                    <a:solidFill>
                      <a:schemeClr val="dk1"/>
                    </a:solidFill>
                    <a:latin typeface="+mn-lt"/>
                    <a:ea typeface="+mn-ea"/>
                    <a:cs typeface="+mn-cs"/>
                  </a:defRPr>
                </a:lvl2pPr>
                <a:lvl3pPr marL="914400" algn="l">
                  <a:spcBef>
                    <a:spcPts val="0"/>
                  </a:spcBef>
                  <a:spcAft>
                    <a:spcPts val="0"/>
                  </a:spcAft>
                  <a:defRPr sz="2400">
                    <a:solidFill>
                      <a:schemeClr val="dk1"/>
                    </a:solidFill>
                    <a:latin typeface="+mn-lt"/>
                    <a:ea typeface="+mn-ea"/>
                    <a:cs typeface="+mn-cs"/>
                  </a:defRPr>
                </a:lvl3pPr>
                <a:lvl4pPr marL="1371600" algn="l">
                  <a:spcBef>
                    <a:spcPts val="0"/>
                  </a:spcBef>
                  <a:spcAft>
                    <a:spcPts val="0"/>
                  </a:spcAft>
                  <a:defRPr sz="2400">
                    <a:solidFill>
                      <a:schemeClr val="dk1"/>
                    </a:solidFill>
                    <a:latin typeface="+mn-lt"/>
                    <a:ea typeface="+mn-ea"/>
                    <a:cs typeface="+mn-cs"/>
                  </a:defRPr>
                </a:lvl4pPr>
                <a:lvl5pPr marL="1828800" algn="l">
                  <a:spcBef>
                    <a:spcPts val="0"/>
                  </a:spcBef>
                  <a:spcAft>
                    <a:spcPts val="0"/>
                  </a:spcAft>
                  <a:defRPr sz="2400">
                    <a:solidFill>
                      <a:schemeClr val="dk1"/>
                    </a:solidFill>
                    <a:latin typeface="+mn-lt"/>
                    <a:ea typeface="+mn-ea"/>
                    <a:cs typeface="+mn-cs"/>
                  </a:defRPr>
                </a:lvl5pPr>
                <a:lvl6pPr marL="2286000" algn="l" defTabSz="914400">
                  <a:defRPr sz="2400">
                    <a:solidFill>
                      <a:schemeClr val="dk1"/>
                    </a:solidFill>
                    <a:latin typeface="+mn-lt"/>
                    <a:ea typeface="+mn-ea"/>
                    <a:cs typeface="+mn-cs"/>
                  </a:defRPr>
                </a:lvl6pPr>
                <a:lvl7pPr marL="2743200" algn="l" defTabSz="914400">
                  <a:defRPr sz="2400">
                    <a:solidFill>
                      <a:schemeClr val="dk1"/>
                    </a:solidFill>
                    <a:latin typeface="+mn-lt"/>
                    <a:ea typeface="+mn-ea"/>
                    <a:cs typeface="+mn-cs"/>
                  </a:defRPr>
                </a:lvl7pPr>
                <a:lvl8pPr marL="3200400" algn="l" defTabSz="914400">
                  <a:defRPr sz="2400">
                    <a:solidFill>
                      <a:schemeClr val="dk1"/>
                    </a:solidFill>
                    <a:latin typeface="+mn-lt"/>
                    <a:ea typeface="+mn-ea"/>
                    <a:cs typeface="+mn-cs"/>
                  </a:defRPr>
                </a:lvl8pPr>
                <a:lvl9pPr marL="3657600" algn="l" defTabSz="914400">
                  <a:defRPr sz="2400">
                    <a:solidFill>
                      <a:schemeClr val="dk1"/>
                    </a:solidFill>
                    <a:latin typeface="+mn-lt"/>
                    <a:ea typeface="+mn-ea"/>
                    <a:cs typeface="+mn-cs"/>
                  </a:defRPr>
                </a:lvl9pPr>
              </a:lstStyle>
              <a:p>
                <a:pPr marL="0" marR="0" lvl="0" indent="0" algn="ctr" defTabSz="914400">
                  <a:lnSpc>
                    <a:spcPct val="100000"/>
                  </a:lnSpc>
                  <a:spcBef>
                    <a:spcPts val="0"/>
                  </a:spcBef>
                  <a:spcAft>
                    <a:spcPts val="0"/>
                  </a:spcAft>
                  <a:buClrTx/>
                  <a:buSzTx/>
                  <a:buFontTx/>
                  <a:buNone/>
                  <a:defRPr/>
                </a:pPr>
                <a:endParaRPr lang="de-DE" sz="2400" b="0" i="0" u="none" strike="noStrike" cap="none" spc="0">
                  <a:ln>
                    <a:noFill/>
                  </a:ln>
                  <a:solidFill>
                    <a:sysClr val="windowText" lastClr="000000"/>
                  </a:solidFill>
                  <a:latin typeface="Calibri"/>
                  <a:ea typeface="+mn-ea"/>
                  <a:cs typeface="+mn-cs"/>
                </a:endParaRPr>
              </a:p>
            </p:txBody>
          </p:sp>
          <p:sp>
            <p:nvSpPr>
              <p:cNvPr id="14" name="Ellipse 10"/>
              <p:cNvSpPr/>
              <p:nvPr/>
            </p:nvSpPr>
            <p:spPr bwMode="auto">
              <a:xfrm>
                <a:off x="5644497" y="1205196"/>
                <a:ext cx="1184647" cy="1134302"/>
              </a:xfrm>
              <a:prstGeom prst="ellipse">
                <a:avLst/>
              </a:prstGeom>
              <a:solidFill>
                <a:srgbClr val="00B050"/>
              </a:solidFill>
              <a:ln w="22225" cap="flat" cmpd="sng" algn="ctr">
                <a:solidFill>
                  <a:srgbClr val="00B050"/>
                </a:solidFill>
                <a:prstDash val="solid"/>
              </a:ln>
              <a:effectLst/>
            </p:spPr>
            <p:txBody>
              <a:bodyPr rtlCol="0" anchor="ctr"/>
              <a:lstStyle>
                <a:defPPr>
                  <a:defRPr lang="de-DE"/>
                </a:defPPr>
                <a:lvl1pPr algn="l">
                  <a:spcBef>
                    <a:spcPts val="0"/>
                  </a:spcBef>
                  <a:spcAft>
                    <a:spcPts val="0"/>
                  </a:spcAft>
                  <a:defRPr sz="2400">
                    <a:solidFill>
                      <a:schemeClr val="dk1"/>
                    </a:solidFill>
                    <a:latin typeface="+mn-lt"/>
                    <a:ea typeface="+mn-ea"/>
                    <a:cs typeface="+mn-cs"/>
                  </a:defRPr>
                </a:lvl1pPr>
                <a:lvl2pPr marL="457200" algn="l">
                  <a:spcBef>
                    <a:spcPts val="0"/>
                  </a:spcBef>
                  <a:spcAft>
                    <a:spcPts val="0"/>
                  </a:spcAft>
                  <a:defRPr sz="2400">
                    <a:solidFill>
                      <a:schemeClr val="dk1"/>
                    </a:solidFill>
                    <a:latin typeface="+mn-lt"/>
                    <a:ea typeface="+mn-ea"/>
                    <a:cs typeface="+mn-cs"/>
                  </a:defRPr>
                </a:lvl2pPr>
                <a:lvl3pPr marL="914400" algn="l">
                  <a:spcBef>
                    <a:spcPts val="0"/>
                  </a:spcBef>
                  <a:spcAft>
                    <a:spcPts val="0"/>
                  </a:spcAft>
                  <a:defRPr sz="2400">
                    <a:solidFill>
                      <a:schemeClr val="dk1"/>
                    </a:solidFill>
                    <a:latin typeface="+mn-lt"/>
                    <a:ea typeface="+mn-ea"/>
                    <a:cs typeface="+mn-cs"/>
                  </a:defRPr>
                </a:lvl3pPr>
                <a:lvl4pPr marL="1371600" algn="l">
                  <a:spcBef>
                    <a:spcPts val="0"/>
                  </a:spcBef>
                  <a:spcAft>
                    <a:spcPts val="0"/>
                  </a:spcAft>
                  <a:defRPr sz="2400">
                    <a:solidFill>
                      <a:schemeClr val="dk1"/>
                    </a:solidFill>
                    <a:latin typeface="+mn-lt"/>
                    <a:ea typeface="+mn-ea"/>
                    <a:cs typeface="+mn-cs"/>
                  </a:defRPr>
                </a:lvl4pPr>
                <a:lvl5pPr marL="1828800" algn="l">
                  <a:spcBef>
                    <a:spcPts val="0"/>
                  </a:spcBef>
                  <a:spcAft>
                    <a:spcPts val="0"/>
                  </a:spcAft>
                  <a:defRPr sz="2400">
                    <a:solidFill>
                      <a:schemeClr val="dk1"/>
                    </a:solidFill>
                    <a:latin typeface="+mn-lt"/>
                    <a:ea typeface="+mn-ea"/>
                    <a:cs typeface="+mn-cs"/>
                  </a:defRPr>
                </a:lvl5pPr>
                <a:lvl6pPr marL="2286000" algn="l" defTabSz="914400">
                  <a:defRPr sz="2400">
                    <a:solidFill>
                      <a:schemeClr val="dk1"/>
                    </a:solidFill>
                    <a:latin typeface="+mn-lt"/>
                    <a:ea typeface="+mn-ea"/>
                    <a:cs typeface="+mn-cs"/>
                  </a:defRPr>
                </a:lvl6pPr>
                <a:lvl7pPr marL="2743200" algn="l" defTabSz="914400">
                  <a:defRPr sz="2400">
                    <a:solidFill>
                      <a:schemeClr val="dk1"/>
                    </a:solidFill>
                    <a:latin typeface="+mn-lt"/>
                    <a:ea typeface="+mn-ea"/>
                    <a:cs typeface="+mn-cs"/>
                  </a:defRPr>
                </a:lvl7pPr>
                <a:lvl8pPr marL="3200400" algn="l" defTabSz="914400">
                  <a:defRPr sz="2400">
                    <a:solidFill>
                      <a:schemeClr val="dk1"/>
                    </a:solidFill>
                    <a:latin typeface="+mn-lt"/>
                    <a:ea typeface="+mn-ea"/>
                    <a:cs typeface="+mn-cs"/>
                  </a:defRPr>
                </a:lvl8pPr>
                <a:lvl9pPr marL="3657600" algn="l" defTabSz="914400">
                  <a:defRPr sz="2400">
                    <a:solidFill>
                      <a:schemeClr val="dk1"/>
                    </a:solidFill>
                    <a:latin typeface="+mn-lt"/>
                    <a:ea typeface="+mn-ea"/>
                    <a:cs typeface="+mn-cs"/>
                  </a:defRPr>
                </a:lvl9pPr>
              </a:lstStyle>
              <a:p>
                <a:pPr marL="0" marR="0" lvl="0" indent="0" algn="ctr" defTabSz="914400">
                  <a:lnSpc>
                    <a:spcPct val="100000"/>
                  </a:lnSpc>
                  <a:spcBef>
                    <a:spcPts val="0"/>
                  </a:spcBef>
                  <a:spcAft>
                    <a:spcPts val="0"/>
                  </a:spcAft>
                  <a:buClrTx/>
                  <a:buSzTx/>
                  <a:buFontTx/>
                  <a:buNone/>
                  <a:defRPr/>
                </a:pPr>
                <a:endParaRPr lang="de-DE" sz="2400" b="0" i="0" u="none" strike="noStrike" cap="none" spc="0">
                  <a:ln>
                    <a:noFill/>
                  </a:ln>
                  <a:solidFill>
                    <a:sysClr val="windowText" lastClr="000000"/>
                  </a:solidFill>
                  <a:latin typeface="Calibri"/>
                  <a:ea typeface="+mn-ea"/>
                  <a:cs typeface="+mn-cs"/>
                </a:endParaRPr>
              </a:p>
            </p:txBody>
          </p:sp>
          <p:sp>
            <p:nvSpPr>
              <p:cNvPr id="15" name="Pfeil nach rechts 11"/>
              <p:cNvSpPr/>
              <p:nvPr/>
            </p:nvSpPr>
            <p:spPr bwMode="auto">
              <a:xfrm>
                <a:off x="1533073" y="1630560"/>
                <a:ext cx="1184647" cy="425363"/>
              </a:xfrm>
              <a:prstGeom prst="rightArrow">
                <a:avLst>
                  <a:gd name="adj1" fmla="val 50000"/>
                  <a:gd name="adj2" fmla="val 50000"/>
                </a:avLst>
              </a:prstGeom>
              <a:solidFill>
                <a:sysClr val="window" lastClr="FFFFFF"/>
              </a:solidFill>
              <a:ln w="25400" cap="flat" cmpd="sng" algn="ctr">
                <a:solidFill>
                  <a:sysClr val="windowText" lastClr="000000"/>
                </a:solidFill>
                <a:prstDash val="solid"/>
              </a:ln>
              <a:effectLst/>
            </p:spPr>
            <p:txBody>
              <a:bodyPr rtlCol="0" anchor="ctr"/>
              <a:lstStyle>
                <a:defPPr>
                  <a:defRPr lang="de-DE"/>
                </a:defPPr>
                <a:lvl1pPr algn="l">
                  <a:spcBef>
                    <a:spcPts val="0"/>
                  </a:spcBef>
                  <a:spcAft>
                    <a:spcPts val="0"/>
                  </a:spcAft>
                  <a:defRPr sz="2400">
                    <a:solidFill>
                      <a:schemeClr val="dk1"/>
                    </a:solidFill>
                    <a:latin typeface="+mn-lt"/>
                    <a:ea typeface="+mn-ea"/>
                    <a:cs typeface="+mn-cs"/>
                  </a:defRPr>
                </a:lvl1pPr>
                <a:lvl2pPr marL="457200" algn="l">
                  <a:spcBef>
                    <a:spcPts val="0"/>
                  </a:spcBef>
                  <a:spcAft>
                    <a:spcPts val="0"/>
                  </a:spcAft>
                  <a:defRPr sz="2400">
                    <a:solidFill>
                      <a:schemeClr val="dk1"/>
                    </a:solidFill>
                    <a:latin typeface="+mn-lt"/>
                    <a:ea typeface="+mn-ea"/>
                    <a:cs typeface="+mn-cs"/>
                  </a:defRPr>
                </a:lvl2pPr>
                <a:lvl3pPr marL="914400" algn="l">
                  <a:spcBef>
                    <a:spcPts val="0"/>
                  </a:spcBef>
                  <a:spcAft>
                    <a:spcPts val="0"/>
                  </a:spcAft>
                  <a:defRPr sz="2400">
                    <a:solidFill>
                      <a:schemeClr val="dk1"/>
                    </a:solidFill>
                    <a:latin typeface="+mn-lt"/>
                    <a:ea typeface="+mn-ea"/>
                    <a:cs typeface="+mn-cs"/>
                  </a:defRPr>
                </a:lvl3pPr>
                <a:lvl4pPr marL="1371600" algn="l">
                  <a:spcBef>
                    <a:spcPts val="0"/>
                  </a:spcBef>
                  <a:spcAft>
                    <a:spcPts val="0"/>
                  </a:spcAft>
                  <a:defRPr sz="2400">
                    <a:solidFill>
                      <a:schemeClr val="dk1"/>
                    </a:solidFill>
                    <a:latin typeface="+mn-lt"/>
                    <a:ea typeface="+mn-ea"/>
                    <a:cs typeface="+mn-cs"/>
                  </a:defRPr>
                </a:lvl4pPr>
                <a:lvl5pPr marL="1828800" algn="l">
                  <a:spcBef>
                    <a:spcPts val="0"/>
                  </a:spcBef>
                  <a:spcAft>
                    <a:spcPts val="0"/>
                  </a:spcAft>
                  <a:defRPr sz="2400">
                    <a:solidFill>
                      <a:schemeClr val="dk1"/>
                    </a:solidFill>
                    <a:latin typeface="+mn-lt"/>
                    <a:ea typeface="+mn-ea"/>
                    <a:cs typeface="+mn-cs"/>
                  </a:defRPr>
                </a:lvl5pPr>
                <a:lvl6pPr marL="2286000" algn="l" defTabSz="914400">
                  <a:defRPr sz="2400">
                    <a:solidFill>
                      <a:schemeClr val="dk1"/>
                    </a:solidFill>
                    <a:latin typeface="+mn-lt"/>
                    <a:ea typeface="+mn-ea"/>
                    <a:cs typeface="+mn-cs"/>
                  </a:defRPr>
                </a:lvl6pPr>
                <a:lvl7pPr marL="2743200" algn="l" defTabSz="914400">
                  <a:defRPr sz="2400">
                    <a:solidFill>
                      <a:schemeClr val="dk1"/>
                    </a:solidFill>
                    <a:latin typeface="+mn-lt"/>
                    <a:ea typeface="+mn-ea"/>
                    <a:cs typeface="+mn-cs"/>
                  </a:defRPr>
                </a:lvl7pPr>
                <a:lvl8pPr marL="3200400" algn="l" defTabSz="914400">
                  <a:defRPr sz="2400">
                    <a:solidFill>
                      <a:schemeClr val="dk1"/>
                    </a:solidFill>
                    <a:latin typeface="+mn-lt"/>
                    <a:ea typeface="+mn-ea"/>
                    <a:cs typeface="+mn-cs"/>
                  </a:defRPr>
                </a:lvl8pPr>
                <a:lvl9pPr marL="3657600" algn="l" defTabSz="914400">
                  <a:defRPr sz="2400">
                    <a:solidFill>
                      <a:schemeClr val="dk1"/>
                    </a:solidFill>
                    <a:latin typeface="+mn-lt"/>
                    <a:ea typeface="+mn-ea"/>
                    <a:cs typeface="+mn-cs"/>
                  </a:defRPr>
                </a:lvl9pPr>
              </a:lstStyle>
              <a:p>
                <a:pPr marL="0" marR="0" lvl="0" indent="0" algn="ctr" defTabSz="914400">
                  <a:lnSpc>
                    <a:spcPct val="100000"/>
                  </a:lnSpc>
                  <a:spcBef>
                    <a:spcPts val="0"/>
                  </a:spcBef>
                  <a:spcAft>
                    <a:spcPts val="0"/>
                  </a:spcAft>
                  <a:buClrTx/>
                  <a:buSzTx/>
                  <a:buFontTx/>
                  <a:buNone/>
                  <a:defRPr/>
                </a:pPr>
                <a:endParaRPr lang="de-DE" sz="2400" b="0" i="0" u="none" strike="noStrike" cap="none" spc="0">
                  <a:ln>
                    <a:noFill/>
                  </a:ln>
                  <a:solidFill>
                    <a:sysClr val="windowText" lastClr="000000"/>
                  </a:solidFill>
                  <a:latin typeface="Calibri"/>
                  <a:ea typeface="+mn-ea"/>
                  <a:cs typeface="+mn-cs"/>
                </a:endParaRPr>
              </a:p>
            </p:txBody>
          </p:sp>
          <p:sp>
            <p:nvSpPr>
              <p:cNvPr id="16" name="Textfeld 14"/>
              <p:cNvSpPr txBox="1"/>
              <p:nvPr/>
            </p:nvSpPr>
            <p:spPr bwMode="auto">
              <a:xfrm>
                <a:off x="1533073" y="2197712"/>
                <a:ext cx="1254332" cy="363617"/>
              </a:xfrm>
              <a:prstGeom prst="rect">
                <a:avLst/>
              </a:prstGeom>
              <a:noFill/>
            </p:spPr>
            <p:txBody>
              <a:bodyPr wrap="square" rtlCol="0">
                <a:spAutoFit/>
              </a:bodyPr>
              <a:lstStyle>
                <a:defPPr>
                  <a:defRPr lang="de-DE"/>
                </a:defPPr>
                <a:lvl1pPr algn="l">
                  <a:spcBef>
                    <a:spcPts val="0"/>
                  </a:spcBef>
                  <a:spcAft>
                    <a:spcPts val="0"/>
                  </a:spcAft>
                  <a:defRPr sz="2400">
                    <a:solidFill>
                      <a:schemeClr val="tx1"/>
                    </a:solidFill>
                    <a:latin typeface="Arial"/>
                    <a:ea typeface="+mn-ea"/>
                    <a:cs typeface="+mn-cs"/>
                  </a:defRPr>
                </a:lvl1pPr>
                <a:lvl2pPr marL="457200" algn="l">
                  <a:spcBef>
                    <a:spcPts val="0"/>
                  </a:spcBef>
                  <a:spcAft>
                    <a:spcPts val="0"/>
                  </a:spcAft>
                  <a:defRPr sz="2400">
                    <a:solidFill>
                      <a:schemeClr val="tx1"/>
                    </a:solidFill>
                    <a:latin typeface="Arial"/>
                    <a:ea typeface="+mn-ea"/>
                    <a:cs typeface="+mn-cs"/>
                  </a:defRPr>
                </a:lvl2pPr>
                <a:lvl3pPr marL="914400" algn="l">
                  <a:spcBef>
                    <a:spcPts val="0"/>
                  </a:spcBef>
                  <a:spcAft>
                    <a:spcPts val="0"/>
                  </a:spcAft>
                  <a:defRPr sz="2400">
                    <a:solidFill>
                      <a:schemeClr val="tx1"/>
                    </a:solidFill>
                    <a:latin typeface="Arial"/>
                    <a:ea typeface="+mn-ea"/>
                    <a:cs typeface="+mn-cs"/>
                  </a:defRPr>
                </a:lvl3pPr>
                <a:lvl4pPr marL="1371600" algn="l">
                  <a:spcBef>
                    <a:spcPts val="0"/>
                  </a:spcBef>
                  <a:spcAft>
                    <a:spcPts val="0"/>
                  </a:spcAft>
                  <a:defRPr sz="2400">
                    <a:solidFill>
                      <a:schemeClr val="tx1"/>
                    </a:solidFill>
                    <a:latin typeface="Arial"/>
                    <a:ea typeface="+mn-ea"/>
                    <a:cs typeface="+mn-cs"/>
                  </a:defRPr>
                </a:lvl4pPr>
                <a:lvl5pPr marL="1828800" algn="l">
                  <a:spcBef>
                    <a:spcPts val="0"/>
                  </a:spcBef>
                  <a:spcAft>
                    <a:spcPts val="0"/>
                  </a:spcAft>
                  <a:defRPr sz="2400">
                    <a:solidFill>
                      <a:schemeClr val="tx1"/>
                    </a:solidFill>
                    <a:latin typeface="Arial"/>
                    <a:ea typeface="+mn-ea"/>
                    <a:cs typeface="+mn-cs"/>
                  </a:defRPr>
                </a:lvl5pPr>
                <a:lvl6pPr marL="2286000" algn="l" defTabSz="914400">
                  <a:defRPr sz="2400">
                    <a:solidFill>
                      <a:schemeClr val="tx1"/>
                    </a:solidFill>
                    <a:latin typeface="Arial"/>
                    <a:ea typeface="+mn-ea"/>
                    <a:cs typeface="+mn-cs"/>
                  </a:defRPr>
                </a:lvl6pPr>
                <a:lvl7pPr marL="2743200" algn="l" defTabSz="914400">
                  <a:defRPr sz="2400">
                    <a:solidFill>
                      <a:schemeClr val="tx1"/>
                    </a:solidFill>
                    <a:latin typeface="Arial"/>
                    <a:ea typeface="+mn-ea"/>
                    <a:cs typeface="+mn-cs"/>
                  </a:defRPr>
                </a:lvl7pPr>
                <a:lvl8pPr marL="3200400" algn="l" defTabSz="914400">
                  <a:defRPr sz="2400">
                    <a:solidFill>
                      <a:schemeClr val="tx1"/>
                    </a:solidFill>
                    <a:latin typeface="Arial"/>
                    <a:ea typeface="+mn-ea"/>
                    <a:cs typeface="+mn-cs"/>
                  </a:defRPr>
                </a:lvl8pPr>
                <a:lvl9pPr marL="3657600" algn="l" defTabSz="914400">
                  <a:defRPr sz="2400">
                    <a:solidFill>
                      <a:schemeClr val="tx1"/>
                    </a:solidFill>
                    <a:latin typeface="Arial"/>
                    <a:ea typeface="+mn-ea"/>
                    <a:cs typeface="+mn-cs"/>
                  </a:defRPr>
                </a:lvl9pPr>
              </a:lstStyle>
              <a:p>
                <a:pPr marL="0" marR="0" lvl="0" indent="0" algn="l" defTabSz="914400">
                  <a:lnSpc>
                    <a:spcPct val="100000"/>
                  </a:lnSpc>
                  <a:spcBef>
                    <a:spcPts val="0"/>
                  </a:spcBef>
                  <a:spcAft>
                    <a:spcPts val="0"/>
                  </a:spcAft>
                  <a:buClrTx/>
                  <a:buSzTx/>
                  <a:buFontTx/>
                  <a:buNone/>
                  <a:defRPr/>
                </a:pPr>
                <a:r>
                  <a:rPr lang="de-DE" sz="1800" b="0" i="0" u="none" strike="noStrike" cap="none" spc="0">
                    <a:ln>
                      <a:noFill/>
                    </a:ln>
                    <a:solidFill>
                      <a:sysClr val="windowText" lastClr="000000"/>
                    </a:solidFill>
                    <a:latin typeface="Arial"/>
                    <a:ea typeface="+mn-ea"/>
                    <a:cs typeface="+mn-cs"/>
                  </a:rPr>
                  <a:t>Hydrolyse</a:t>
                </a:r>
              </a:p>
            </p:txBody>
          </p:sp>
          <p:sp>
            <p:nvSpPr>
              <p:cNvPr id="17" name="Pfeil nach rechts 13"/>
              <p:cNvSpPr/>
              <p:nvPr/>
            </p:nvSpPr>
            <p:spPr bwMode="auto">
              <a:xfrm>
                <a:off x="4250794" y="1630560"/>
                <a:ext cx="1184647" cy="425363"/>
              </a:xfrm>
              <a:prstGeom prst="rightArrow">
                <a:avLst>
                  <a:gd name="adj1" fmla="val 50000"/>
                  <a:gd name="adj2" fmla="val 50000"/>
                </a:avLst>
              </a:prstGeom>
              <a:solidFill>
                <a:sysClr val="window" lastClr="FFFFFF"/>
              </a:solidFill>
              <a:ln w="25400" cap="flat" cmpd="sng" algn="ctr">
                <a:solidFill>
                  <a:sysClr val="windowText" lastClr="000000"/>
                </a:solidFill>
                <a:prstDash val="solid"/>
              </a:ln>
              <a:effectLst/>
            </p:spPr>
            <p:txBody>
              <a:bodyPr rtlCol="0" anchor="ctr"/>
              <a:lstStyle>
                <a:defPPr>
                  <a:defRPr lang="de-DE"/>
                </a:defPPr>
                <a:lvl1pPr algn="l">
                  <a:spcBef>
                    <a:spcPts val="0"/>
                  </a:spcBef>
                  <a:spcAft>
                    <a:spcPts val="0"/>
                  </a:spcAft>
                  <a:defRPr sz="2400">
                    <a:solidFill>
                      <a:schemeClr val="dk1"/>
                    </a:solidFill>
                    <a:latin typeface="+mn-lt"/>
                    <a:ea typeface="+mn-ea"/>
                    <a:cs typeface="+mn-cs"/>
                  </a:defRPr>
                </a:lvl1pPr>
                <a:lvl2pPr marL="457200" algn="l">
                  <a:spcBef>
                    <a:spcPts val="0"/>
                  </a:spcBef>
                  <a:spcAft>
                    <a:spcPts val="0"/>
                  </a:spcAft>
                  <a:defRPr sz="2400">
                    <a:solidFill>
                      <a:schemeClr val="dk1"/>
                    </a:solidFill>
                    <a:latin typeface="+mn-lt"/>
                    <a:ea typeface="+mn-ea"/>
                    <a:cs typeface="+mn-cs"/>
                  </a:defRPr>
                </a:lvl2pPr>
                <a:lvl3pPr marL="914400" algn="l">
                  <a:spcBef>
                    <a:spcPts val="0"/>
                  </a:spcBef>
                  <a:spcAft>
                    <a:spcPts val="0"/>
                  </a:spcAft>
                  <a:defRPr sz="2400">
                    <a:solidFill>
                      <a:schemeClr val="dk1"/>
                    </a:solidFill>
                    <a:latin typeface="+mn-lt"/>
                    <a:ea typeface="+mn-ea"/>
                    <a:cs typeface="+mn-cs"/>
                  </a:defRPr>
                </a:lvl3pPr>
                <a:lvl4pPr marL="1371600" algn="l">
                  <a:spcBef>
                    <a:spcPts val="0"/>
                  </a:spcBef>
                  <a:spcAft>
                    <a:spcPts val="0"/>
                  </a:spcAft>
                  <a:defRPr sz="2400">
                    <a:solidFill>
                      <a:schemeClr val="dk1"/>
                    </a:solidFill>
                    <a:latin typeface="+mn-lt"/>
                    <a:ea typeface="+mn-ea"/>
                    <a:cs typeface="+mn-cs"/>
                  </a:defRPr>
                </a:lvl4pPr>
                <a:lvl5pPr marL="1828800" algn="l">
                  <a:spcBef>
                    <a:spcPts val="0"/>
                  </a:spcBef>
                  <a:spcAft>
                    <a:spcPts val="0"/>
                  </a:spcAft>
                  <a:defRPr sz="2400">
                    <a:solidFill>
                      <a:schemeClr val="dk1"/>
                    </a:solidFill>
                    <a:latin typeface="+mn-lt"/>
                    <a:ea typeface="+mn-ea"/>
                    <a:cs typeface="+mn-cs"/>
                  </a:defRPr>
                </a:lvl5pPr>
                <a:lvl6pPr marL="2286000" algn="l" defTabSz="914400">
                  <a:defRPr sz="2400">
                    <a:solidFill>
                      <a:schemeClr val="dk1"/>
                    </a:solidFill>
                    <a:latin typeface="+mn-lt"/>
                    <a:ea typeface="+mn-ea"/>
                    <a:cs typeface="+mn-cs"/>
                  </a:defRPr>
                </a:lvl6pPr>
                <a:lvl7pPr marL="2743200" algn="l" defTabSz="914400">
                  <a:defRPr sz="2400">
                    <a:solidFill>
                      <a:schemeClr val="dk1"/>
                    </a:solidFill>
                    <a:latin typeface="+mn-lt"/>
                    <a:ea typeface="+mn-ea"/>
                    <a:cs typeface="+mn-cs"/>
                  </a:defRPr>
                </a:lvl7pPr>
                <a:lvl8pPr marL="3200400" algn="l" defTabSz="914400">
                  <a:defRPr sz="2400">
                    <a:solidFill>
                      <a:schemeClr val="dk1"/>
                    </a:solidFill>
                    <a:latin typeface="+mn-lt"/>
                    <a:ea typeface="+mn-ea"/>
                    <a:cs typeface="+mn-cs"/>
                  </a:defRPr>
                </a:lvl8pPr>
                <a:lvl9pPr marL="3657600" algn="l" defTabSz="914400">
                  <a:defRPr sz="2400">
                    <a:solidFill>
                      <a:schemeClr val="dk1"/>
                    </a:solidFill>
                    <a:latin typeface="+mn-lt"/>
                    <a:ea typeface="+mn-ea"/>
                    <a:cs typeface="+mn-cs"/>
                  </a:defRPr>
                </a:lvl9pPr>
              </a:lstStyle>
              <a:p>
                <a:pPr marL="0" marR="0" lvl="0" indent="0" algn="ctr" defTabSz="914400">
                  <a:lnSpc>
                    <a:spcPct val="100000"/>
                  </a:lnSpc>
                  <a:spcBef>
                    <a:spcPts val="0"/>
                  </a:spcBef>
                  <a:spcAft>
                    <a:spcPts val="0"/>
                  </a:spcAft>
                  <a:buClrTx/>
                  <a:buSzTx/>
                  <a:buFontTx/>
                  <a:buNone/>
                  <a:defRPr/>
                </a:pPr>
                <a:endParaRPr lang="de-DE" sz="2400" b="0" i="0" u="none" strike="noStrike" cap="none" spc="0">
                  <a:ln>
                    <a:noFill/>
                  </a:ln>
                  <a:solidFill>
                    <a:sysClr val="windowText" lastClr="000000"/>
                  </a:solidFill>
                  <a:latin typeface="Calibri"/>
                  <a:ea typeface="+mn-ea"/>
                  <a:cs typeface="+mn-cs"/>
                </a:endParaRPr>
              </a:p>
            </p:txBody>
          </p:sp>
          <p:sp>
            <p:nvSpPr>
              <p:cNvPr id="18" name="Textfeld 16"/>
              <p:cNvSpPr txBox="1"/>
              <p:nvPr/>
            </p:nvSpPr>
            <p:spPr bwMode="auto">
              <a:xfrm>
                <a:off x="4320479" y="2197712"/>
                <a:ext cx="1602758" cy="363617"/>
              </a:xfrm>
              <a:prstGeom prst="rect">
                <a:avLst/>
              </a:prstGeom>
              <a:noFill/>
            </p:spPr>
            <p:txBody>
              <a:bodyPr wrap="square" rtlCol="0">
                <a:spAutoFit/>
              </a:bodyPr>
              <a:lstStyle>
                <a:defPPr>
                  <a:defRPr lang="de-DE"/>
                </a:defPPr>
                <a:lvl1pPr algn="l">
                  <a:spcBef>
                    <a:spcPts val="0"/>
                  </a:spcBef>
                  <a:spcAft>
                    <a:spcPts val="0"/>
                  </a:spcAft>
                  <a:defRPr sz="2400">
                    <a:solidFill>
                      <a:schemeClr val="tx1"/>
                    </a:solidFill>
                    <a:latin typeface="Arial"/>
                    <a:ea typeface="+mn-ea"/>
                    <a:cs typeface="+mn-cs"/>
                  </a:defRPr>
                </a:lvl1pPr>
                <a:lvl2pPr marL="457200" algn="l">
                  <a:spcBef>
                    <a:spcPts val="0"/>
                  </a:spcBef>
                  <a:spcAft>
                    <a:spcPts val="0"/>
                  </a:spcAft>
                  <a:defRPr sz="2400">
                    <a:solidFill>
                      <a:schemeClr val="tx1"/>
                    </a:solidFill>
                    <a:latin typeface="Arial"/>
                    <a:ea typeface="+mn-ea"/>
                    <a:cs typeface="+mn-cs"/>
                  </a:defRPr>
                </a:lvl2pPr>
                <a:lvl3pPr marL="914400" algn="l">
                  <a:spcBef>
                    <a:spcPts val="0"/>
                  </a:spcBef>
                  <a:spcAft>
                    <a:spcPts val="0"/>
                  </a:spcAft>
                  <a:defRPr sz="2400">
                    <a:solidFill>
                      <a:schemeClr val="tx1"/>
                    </a:solidFill>
                    <a:latin typeface="Arial"/>
                    <a:ea typeface="+mn-ea"/>
                    <a:cs typeface="+mn-cs"/>
                  </a:defRPr>
                </a:lvl3pPr>
                <a:lvl4pPr marL="1371600" algn="l">
                  <a:spcBef>
                    <a:spcPts val="0"/>
                  </a:spcBef>
                  <a:spcAft>
                    <a:spcPts val="0"/>
                  </a:spcAft>
                  <a:defRPr sz="2400">
                    <a:solidFill>
                      <a:schemeClr val="tx1"/>
                    </a:solidFill>
                    <a:latin typeface="Arial"/>
                    <a:ea typeface="+mn-ea"/>
                    <a:cs typeface="+mn-cs"/>
                  </a:defRPr>
                </a:lvl4pPr>
                <a:lvl5pPr marL="1828800" algn="l">
                  <a:spcBef>
                    <a:spcPts val="0"/>
                  </a:spcBef>
                  <a:spcAft>
                    <a:spcPts val="0"/>
                  </a:spcAft>
                  <a:defRPr sz="2400">
                    <a:solidFill>
                      <a:schemeClr val="tx1"/>
                    </a:solidFill>
                    <a:latin typeface="Arial"/>
                    <a:ea typeface="+mn-ea"/>
                    <a:cs typeface="+mn-cs"/>
                  </a:defRPr>
                </a:lvl5pPr>
                <a:lvl6pPr marL="2286000" algn="l" defTabSz="914400">
                  <a:defRPr sz="2400">
                    <a:solidFill>
                      <a:schemeClr val="tx1"/>
                    </a:solidFill>
                    <a:latin typeface="Arial"/>
                    <a:ea typeface="+mn-ea"/>
                    <a:cs typeface="+mn-cs"/>
                  </a:defRPr>
                </a:lvl6pPr>
                <a:lvl7pPr marL="2743200" algn="l" defTabSz="914400">
                  <a:defRPr sz="2400">
                    <a:solidFill>
                      <a:schemeClr val="tx1"/>
                    </a:solidFill>
                    <a:latin typeface="Arial"/>
                    <a:ea typeface="+mn-ea"/>
                    <a:cs typeface="+mn-cs"/>
                  </a:defRPr>
                </a:lvl7pPr>
                <a:lvl8pPr marL="3200400" algn="l" defTabSz="914400">
                  <a:defRPr sz="2400">
                    <a:solidFill>
                      <a:schemeClr val="tx1"/>
                    </a:solidFill>
                    <a:latin typeface="Arial"/>
                    <a:ea typeface="+mn-ea"/>
                    <a:cs typeface="+mn-cs"/>
                  </a:defRPr>
                </a:lvl8pPr>
                <a:lvl9pPr marL="3657600" algn="l" defTabSz="914400">
                  <a:defRPr sz="2400">
                    <a:solidFill>
                      <a:schemeClr val="tx1"/>
                    </a:solidFill>
                    <a:latin typeface="Arial"/>
                    <a:ea typeface="+mn-ea"/>
                    <a:cs typeface="+mn-cs"/>
                  </a:defRPr>
                </a:lvl9pPr>
              </a:lstStyle>
              <a:p>
                <a:pPr marL="0" marR="0" lvl="0" indent="0" algn="l" defTabSz="914400">
                  <a:lnSpc>
                    <a:spcPct val="100000"/>
                  </a:lnSpc>
                  <a:spcBef>
                    <a:spcPts val="0"/>
                  </a:spcBef>
                  <a:spcAft>
                    <a:spcPts val="0"/>
                  </a:spcAft>
                  <a:buClrTx/>
                  <a:buSzTx/>
                  <a:buFontTx/>
                  <a:buNone/>
                  <a:defRPr/>
                </a:pPr>
                <a:r>
                  <a:rPr lang="de-DE" sz="1800" b="0" i="0" u="none" strike="noStrike" cap="none" spc="0">
                    <a:ln>
                      <a:noFill/>
                    </a:ln>
                    <a:solidFill>
                      <a:sysClr val="windowText" lastClr="000000"/>
                    </a:solidFill>
                    <a:latin typeface="Arial"/>
                    <a:ea typeface="+mn-ea"/>
                    <a:cs typeface="+mn-cs"/>
                  </a:rPr>
                  <a:t>Nitrifikation</a:t>
                </a:r>
              </a:p>
            </p:txBody>
          </p:sp>
          <p:sp>
            <p:nvSpPr>
              <p:cNvPr id="19" name="Rechteck 15"/>
              <p:cNvSpPr/>
              <p:nvPr/>
            </p:nvSpPr>
            <p:spPr bwMode="auto">
              <a:xfrm>
                <a:off x="1463388" y="2126818"/>
                <a:ext cx="1393702" cy="496257"/>
              </a:xfrm>
              <a:prstGeom prst="rect">
                <a:avLst/>
              </a:prstGeom>
              <a:noFill/>
              <a:ln w="22225" cap="flat" cmpd="sng" algn="ctr">
                <a:solidFill>
                  <a:srgbClr val="FFC000"/>
                </a:solidFill>
                <a:prstDash val="solid"/>
              </a:ln>
              <a:effectLst/>
            </p:spPr>
            <p:txBody>
              <a:bodyPr rtlCol="0" anchor="ctr"/>
              <a:lstStyle>
                <a:defPPr>
                  <a:defRPr lang="de-DE"/>
                </a:defPPr>
                <a:lvl1pPr algn="l">
                  <a:spcBef>
                    <a:spcPts val="0"/>
                  </a:spcBef>
                  <a:spcAft>
                    <a:spcPts val="0"/>
                  </a:spcAft>
                  <a:defRPr sz="2400">
                    <a:solidFill>
                      <a:schemeClr val="dk1"/>
                    </a:solidFill>
                    <a:latin typeface="+mn-lt"/>
                    <a:ea typeface="+mn-ea"/>
                    <a:cs typeface="+mn-cs"/>
                  </a:defRPr>
                </a:lvl1pPr>
                <a:lvl2pPr marL="457200" algn="l">
                  <a:spcBef>
                    <a:spcPts val="0"/>
                  </a:spcBef>
                  <a:spcAft>
                    <a:spcPts val="0"/>
                  </a:spcAft>
                  <a:defRPr sz="2400">
                    <a:solidFill>
                      <a:schemeClr val="dk1"/>
                    </a:solidFill>
                    <a:latin typeface="+mn-lt"/>
                    <a:ea typeface="+mn-ea"/>
                    <a:cs typeface="+mn-cs"/>
                  </a:defRPr>
                </a:lvl2pPr>
                <a:lvl3pPr marL="914400" algn="l">
                  <a:spcBef>
                    <a:spcPts val="0"/>
                  </a:spcBef>
                  <a:spcAft>
                    <a:spcPts val="0"/>
                  </a:spcAft>
                  <a:defRPr sz="2400">
                    <a:solidFill>
                      <a:schemeClr val="dk1"/>
                    </a:solidFill>
                    <a:latin typeface="+mn-lt"/>
                    <a:ea typeface="+mn-ea"/>
                    <a:cs typeface="+mn-cs"/>
                  </a:defRPr>
                </a:lvl3pPr>
                <a:lvl4pPr marL="1371600" algn="l">
                  <a:spcBef>
                    <a:spcPts val="0"/>
                  </a:spcBef>
                  <a:spcAft>
                    <a:spcPts val="0"/>
                  </a:spcAft>
                  <a:defRPr sz="2400">
                    <a:solidFill>
                      <a:schemeClr val="dk1"/>
                    </a:solidFill>
                    <a:latin typeface="+mn-lt"/>
                    <a:ea typeface="+mn-ea"/>
                    <a:cs typeface="+mn-cs"/>
                  </a:defRPr>
                </a:lvl4pPr>
                <a:lvl5pPr marL="1828800" algn="l">
                  <a:spcBef>
                    <a:spcPts val="0"/>
                  </a:spcBef>
                  <a:spcAft>
                    <a:spcPts val="0"/>
                  </a:spcAft>
                  <a:defRPr sz="2400">
                    <a:solidFill>
                      <a:schemeClr val="dk1"/>
                    </a:solidFill>
                    <a:latin typeface="+mn-lt"/>
                    <a:ea typeface="+mn-ea"/>
                    <a:cs typeface="+mn-cs"/>
                  </a:defRPr>
                </a:lvl5pPr>
                <a:lvl6pPr marL="2286000" algn="l" defTabSz="914400">
                  <a:defRPr sz="2400">
                    <a:solidFill>
                      <a:schemeClr val="dk1"/>
                    </a:solidFill>
                    <a:latin typeface="+mn-lt"/>
                    <a:ea typeface="+mn-ea"/>
                    <a:cs typeface="+mn-cs"/>
                  </a:defRPr>
                </a:lvl6pPr>
                <a:lvl7pPr marL="2743200" algn="l" defTabSz="914400">
                  <a:defRPr sz="2400">
                    <a:solidFill>
                      <a:schemeClr val="dk1"/>
                    </a:solidFill>
                    <a:latin typeface="+mn-lt"/>
                    <a:ea typeface="+mn-ea"/>
                    <a:cs typeface="+mn-cs"/>
                  </a:defRPr>
                </a:lvl7pPr>
                <a:lvl8pPr marL="3200400" algn="l" defTabSz="914400">
                  <a:defRPr sz="2400">
                    <a:solidFill>
                      <a:schemeClr val="dk1"/>
                    </a:solidFill>
                    <a:latin typeface="+mn-lt"/>
                    <a:ea typeface="+mn-ea"/>
                    <a:cs typeface="+mn-cs"/>
                  </a:defRPr>
                </a:lvl8pPr>
                <a:lvl9pPr marL="3657600" algn="l" defTabSz="914400">
                  <a:defRPr sz="2400">
                    <a:solidFill>
                      <a:schemeClr val="dk1"/>
                    </a:solidFill>
                    <a:latin typeface="+mn-lt"/>
                    <a:ea typeface="+mn-ea"/>
                    <a:cs typeface="+mn-cs"/>
                  </a:defRPr>
                </a:lvl9pPr>
              </a:lstStyle>
              <a:p>
                <a:pPr marL="0" marR="0" lvl="0" indent="0" algn="ctr" defTabSz="914400">
                  <a:lnSpc>
                    <a:spcPct val="100000"/>
                  </a:lnSpc>
                  <a:spcBef>
                    <a:spcPts val="0"/>
                  </a:spcBef>
                  <a:spcAft>
                    <a:spcPts val="0"/>
                  </a:spcAft>
                  <a:buClrTx/>
                  <a:buSzTx/>
                  <a:buFontTx/>
                  <a:buNone/>
                  <a:defRPr/>
                </a:pPr>
                <a:endParaRPr lang="de-DE" sz="2400" b="0" i="0" u="none" strike="noStrike" cap="none" spc="0">
                  <a:ln>
                    <a:noFill/>
                  </a:ln>
                  <a:solidFill>
                    <a:sysClr val="windowText" lastClr="000000"/>
                  </a:solidFill>
                  <a:latin typeface="Calibri"/>
                  <a:ea typeface="+mn-ea"/>
                  <a:cs typeface="+mn-cs"/>
                </a:endParaRPr>
              </a:p>
            </p:txBody>
          </p:sp>
          <p:sp>
            <p:nvSpPr>
              <p:cNvPr id="20" name="Rechteck 16"/>
              <p:cNvSpPr/>
              <p:nvPr/>
            </p:nvSpPr>
            <p:spPr bwMode="auto">
              <a:xfrm>
                <a:off x="4250794" y="2126818"/>
                <a:ext cx="1393702" cy="496257"/>
              </a:xfrm>
              <a:prstGeom prst="rect">
                <a:avLst/>
              </a:prstGeom>
              <a:noFill/>
              <a:ln w="22225" cap="flat" cmpd="sng" algn="ctr">
                <a:solidFill>
                  <a:srgbClr val="FFC000"/>
                </a:solidFill>
                <a:prstDash val="solid"/>
              </a:ln>
              <a:effectLst/>
            </p:spPr>
            <p:txBody>
              <a:bodyPr rtlCol="0" anchor="ctr"/>
              <a:lstStyle>
                <a:defPPr>
                  <a:defRPr lang="de-DE"/>
                </a:defPPr>
                <a:lvl1pPr algn="l">
                  <a:spcBef>
                    <a:spcPts val="0"/>
                  </a:spcBef>
                  <a:spcAft>
                    <a:spcPts val="0"/>
                  </a:spcAft>
                  <a:defRPr sz="2400">
                    <a:solidFill>
                      <a:schemeClr val="dk1"/>
                    </a:solidFill>
                    <a:latin typeface="+mn-lt"/>
                    <a:ea typeface="+mn-ea"/>
                    <a:cs typeface="+mn-cs"/>
                  </a:defRPr>
                </a:lvl1pPr>
                <a:lvl2pPr marL="457200" algn="l">
                  <a:spcBef>
                    <a:spcPts val="0"/>
                  </a:spcBef>
                  <a:spcAft>
                    <a:spcPts val="0"/>
                  </a:spcAft>
                  <a:defRPr sz="2400">
                    <a:solidFill>
                      <a:schemeClr val="dk1"/>
                    </a:solidFill>
                    <a:latin typeface="+mn-lt"/>
                    <a:ea typeface="+mn-ea"/>
                    <a:cs typeface="+mn-cs"/>
                  </a:defRPr>
                </a:lvl2pPr>
                <a:lvl3pPr marL="914400" algn="l">
                  <a:spcBef>
                    <a:spcPts val="0"/>
                  </a:spcBef>
                  <a:spcAft>
                    <a:spcPts val="0"/>
                  </a:spcAft>
                  <a:defRPr sz="2400">
                    <a:solidFill>
                      <a:schemeClr val="dk1"/>
                    </a:solidFill>
                    <a:latin typeface="+mn-lt"/>
                    <a:ea typeface="+mn-ea"/>
                    <a:cs typeface="+mn-cs"/>
                  </a:defRPr>
                </a:lvl3pPr>
                <a:lvl4pPr marL="1371600" algn="l">
                  <a:spcBef>
                    <a:spcPts val="0"/>
                  </a:spcBef>
                  <a:spcAft>
                    <a:spcPts val="0"/>
                  </a:spcAft>
                  <a:defRPr sz="2400">
                    <a:solidFill>
                      <a:schemeClr val="dk1"/>
                    </a:solidFill>
                    <a:latin typeface="+mn-lt"/>
                    <a:ea typeface="+mn-ea"/>
                    <a:cs typeface="+mn-cs"/>
                  </a:defRPr>
                </a:lvl4pPr>
                <a:lvl5pPr marL="1828800" algn="l">
                  <a:spcBef>
                    <a:spcPts val="0"/>
                  </a:spcBef>
                  <a:spcAft>
                    <a:spcPts val="0"/>
                  </a:spcAft>
                  <a:defRPr sz="2400">
                    <a:solidFill>
                      <a:schemeClr val="dk1"/>
                    </a:solidFill>
                    <a:latin typeface="+mn-lt"/>
                    <a:ea typeface="+mn-ea"/>
                    <a:cs typeface="+mn-cs"/>
                  </a:defRPr>
                </a:lvl5pPr>
                <a:lvl6pPr marL="2286000" algn="l" defTabSz="914400">
                  <a:defRPr sz="2400">
                    <a:solidFill>
                      <a:schemeClr val="dk1"/>
                    </a:solidFill>
                    <a:latin typeface="+mn-lt"/>
                    <a:ea typeface="+mn-ea"/>
                    <a:cs typeface="+mn-cs"/>
                  </a:defRPr>
                </a:lvl6pPr>
                <a:lvl7pPr marL="2743200" algn="l" defTabSz="914400">
                  <a:defRPr sz="2400">
                    <a:solidFill>
                      <a:schemeClr val="dk1"/>
                    </a:solidFill>
                    <a:latin typeface="+mn-lt"/>
                    <a:ea typeface="+mn-ea"/>
                    <a:cs typeface="+mn-cs"/>
                  </a:defRPr>
                </a:lvl7pPr>
                <a:lvl8pPr marL="3200400" algn="l" defTabSz="914400">
                  <a:defRPr sz="2400">
                    <a:solidFill>
                      <a:schemeClr val="dk1"/>
                    </a:solidFill>
                    <a:latin typeface="+mn-lt"/>
                    <a:ea typeface="+mn-ea"/>
                    <a:cs typeface="+mn-cs"/>
                  </a:defRPr>
                </a:lvl8pPr>
                <a:lvl9pPr marL="3657600" algn="l" defTabSz="914400">
                  <a:defRPr sz="2400">
                    <a:solidFill>
                      <a:schemeClr val="dk1"/>
                    </a:solidFill>
                    <a:latin typeface="+mn-lt"/>
                    <a:ea typeface="+mn-ea"/>
                    <a:cs typeface="+mn-cs"/>
                  </a:defRPr>
                </a:lvl9pPr>
              </a:lstStyle>
              <a:p>
                <a:pPr marL="0" marR="0" lvl="0" indent="0" algn="ctr" defTabSz="914400">
                  <a:lnSpc>
                    <a:spcPct val="100000"/>
                  </a:lnSpc>
                  <a:spcBef>
                    <a:spcPts val="0"/>
                  </a:spcBef>
                  <a:spcAft>
                    <a:spcPts val="0"/>
                  </a:spcAft>
                  <a:buClrTx/>
                  <a:buSzTx/>
                  <a:buFontTx/>
                  <a:buNone/>
                  <a:defRPr/>
                </a:pPr>
                <a:endParaRPr lang="de-DE" sz="2400" b="0" i="0" u="none" strike="noStrike" cap="none" spc="0">
                  <a:ln>
                    <a:noFill/>
                  </a:ln>
                  <a:solidFill>
                    <a:sysClr val="windowText" lastClr="000000"/>
                  </a:solidFill>
                  <a:latin typeface="Calibri"/>
                  <a:ea typeface="+mn-ea"/>
                  <a:cs typeface="+mn-cs"/>
                </a:endParaRPr>
              </a:p>
            </p:txBody>
          </p:sp>
          <p:sp>
            <p:nvSpPr>
              <p:cNvPr id="21" name="Textfeld 20"/>
              <p:cNvSpPr txBox="1"/>
              <p:nvPr/>
            </p:nvSpPr>
            <p:spPr bwMode="auto">
              <a:xfrm>
                <a:off x="1393702" y="2685393"/>
                <a:ext cx="1533073" cy="575727"/>
              </a:xfrm>
              <a:prstGeom prst="rect">
                <a:avLst/>
              </a:prstGeom>
              <a:noFill/>
            </p:spPr>
            <p:txBody>
              <a:bodyPr wrap="square" rtlCol="0">
                <a:spAutoFit/>
              </a:bodyPr>
              <a:lstStyle>
                <a:defPPr>
                  <a:defRPr lang="de-DE"/>
                </a:defPPr>
                <a:lvl1pPr algn="l">
                  <a:spcBef>
                    <a:spcPts val="0"/>
                  </a:spcBef>
                  <a:spcAft>
                    <a:spcPts val="0"/>
                  </a:spcAft>
                  <a:defRPr sz="2400">
                    <a:solidFill>
                      <a:schemeClr val="tx1"/>
                    </a:solidFill>
                    <a:latin typeface="Arial"/>
                    <a:ea typeface="+mn-ea"/>
                    <a:cs typeface="+mn-cs"/>
                  </a:defRPr>
                </a:lvl1pPr>
                <a:lvl2pPr marL="457200" algn="l">
                  <a:spcBef>
                    <a:spcPts val="0"/>
                  </a:spcBef>
                  <a:spcAft>
                    <a:spcPts val="0"/>
                  </a:spcAft>
                  <a:defRPr sz="2400">
                    <a:solidFill>
                      <a:schemeClr val="tx1"/>
                    </a:solidFill>
                    <a:latin typeface="Arial"/>
                    <a:ea typeface="+mn-ea"/>
                    <a:cs typeface="+mn-cs"/>
                  </a:defRPr>
                </a:lvl2pPr>
                <a:lvl3pPr marL="914400" algn="l">
                  <a:spcBef>
                    <a:spcPts val="0"/>
                  </a:spcBef>
                  <a:spcAft>
                    <a:spcPts val="0"/>
                  </a:spcAft>
                  <a:defRPr sz="2400">
                    <a:solidFill>
                      <a:schemeClr val="tx1"/>
                    </a:solidFill>
                    <a:latin typeface="Arial"/>
                    <a:ea typeface="+mn-ea"/>
                    <a:cs typeface="+mn-cs"/>
                  </a:defRPr>
                </a:lvl3pPr>
                <a:lvl4pPr marL="1371600" algn="l">
                  <a:spcBef>
                    <a:spcPts val="0"/>
                  </a:spcBef>
                  <a:spcAft>
                    <a:spcPts val="0"/>
                  </a:spcAft>
                  <a:defRPr sz="2400">
                    <a:solidFill>
                      <a:schemeClr val="tx1"/>
                    </a:solidFill>
                    <a:latin typeface="Arial"/>
                    <a:ea typeface="+mn-ea"/>
                    <a:cs typeface="+mn-cs"/>
                  </a:defRPr>
                </a:lvl4pPr>
                <a:lvl5pPr marL="1828800" algn="l">
                  <a:spcBef>
                    <a:spcPts val="0"/>
                  </a:spcBef>
                  <a:spcAft>
                    <a:spcPts val="0"/>
                  </a:spcAft>
                  <a:defRPr sz="2400">
                    <a:solidFill>
                      <a:schemeClr val="tx1"/>
                    </a:solidFill>
                    <a:latin typeface="Arial"/>
                    <a:ea typeface="+mn-ea"/>
                    <a:cs typeface="+mn-cs"/>
                  </a:defRPr>
                </a:lvl5pPr>
                <a:lvl6pPr marL="2286000" algn="l" defTabSz="914400">
                  <a:defRPr sz="2400">
                    <a:solidFill>
                      <a:schemeClr val="tx1"/>
                    </a:solidFill>
                    <a:latin typeface="Arial"/>
                    <a:ea typeface="+mn-ea"/>
                    <a:cs typeface="+mn-cs"/>
                  </a:defRPr>
                </a:lvl6pPr>
                <a:lvl7pPr marL="2743200" algn="l" defTabSz="914400">
                  <a:defRPr sz="2400">
                    <a:solidFill>
                      <a:schemeClr val="tx1"/>
                    </a:solidFill>
                    <a:latin typeface="Arial"/>
                    <a:ea typeface="+mn-ea"/>
                    <a:cs typeface="+mn-cs"/>
                  </a:defRPr>
                </a:lvl7pPr>
                <a:lvl8pPr marL="3200400" algn="l" defTabSz="914400">
                  <a:defRPr sz="2400">
                    <a:solidFill>
                      <a:schemeClr val="tx1"/>
                    </a:solidFill>
                    <a:latin typeface="Arial"/>
                    <a:ea typeface="+mn-ea"/>
                    <a:cs typeface="+mn-cs"/>
                  </a:defRPr>
                </a:lvl8pPr>
                <a:lvl9pPr marL="3657600" algn="l" defTabSz="914400">
                  <a:defRPr sz="2400">
                    <a:solidFill>
                      <a:schemeClr val="tx1"/>
                    </a:solidFill>
                    <a:latin typeface="Arial"/>
                    <a:ea typeface="+mn-ea"/>
                    <a:cs typeface="+mn-cs"/>
                  </a:defRPr>
                </a:lvl9pPr>
              </a:lstStyle>
              <a:p>
                <a:pPr marL="0" marR="0" lvl="0" indent="0" algn="ctr" defTabSz="914400">
                  <a:lnSpc>
                    <a:spcPct val="100000"/>
                  </a:lnSpc>
                  <a:spcBef>
                    <a:spcPts val="0"/>
                  </a:spcBef>
                  <a:spcAft>
                    <a:spcPts val="0"/>
                  </a:spcAft>
                  <a:buClrTx/>
                  <a:buSzTx/>
                  <a:buFontTx/>
                  <a:buNone/>
                  <a:defRPr/>
                </a:pPr>
                <a:r>
                  <a:rPr lang="de-DE" sz="1600" b="0" i="1" u="none" strike="noStrike" cap="none" spc="0">
                    <a:ln>
                      <a:noFill/>
                    </a:ln>
                    <a:solidFill>
                      <a:sysClr val="windowText" lastClr="000000"/>
                    </a:solidFill>
                    <a:latin typeface="Arial"/>
                    <a:ea typeface="+mn-ea"/>
                    <a:cs typeface="+mn-cs"/>
                  </a:rPr>
                  <a:t>Enzym </a:t>
                </a:r>
                <a:endParaRPr/>
              </a:p>
              <a:p>
                <a:pPr marL="0" marR="0" lvl="0" indent="0" algn="ctr" defTabSz="914400">
                  <a:lnSpc>
                    <a:spcPct val="100000"/>
                  </a:lnSpc>
                  <a:spcBef>
                    <a:spcPts val="0"/>
                  </a:spcBef>
                  <a:spcAft>
                    <a:spcPts val="0"/>
                  </a:spcAft>
                  <a:buClrTx/>
                  <a:buSzTx/>
                  <a:buFontTx/>
                  <a:buNone/>
                  <a:defRPr/>
                </a:pPr>
                <a:r>
                  <a:rPr lang="de-DE" sz="1600" b="0" i="1" u="none" strike="noStrike" cap="none" spc="0">
                    <a:ln>
                      <a:noFill/>
                    </a:ln>
                    <a:solidFill>
                      <a:sysClr val="windowText" lastClr="000000"/>
                    </a:solidFill>
                    <a:latin typeface="Arial"/>
                    <a:ea typeface="+mn-ea"/>
                    <a:cs typeface="+mn-cs"/>
                  </a:rPr>
                  <a:t>Urease</a:t>
                </a:r>
              </a:p>
            </p:txBody>
          </p:sp>
          <p:sp>
            <p:nvSpPr>
              <p:cNvPr id="22" name="Textfeld 21"/>
              <p:cNvSpPr txBox="1"/>
              <p:nvPr/>
            </p:nvSpPr>
            <p:spPr bwMode="auto">
              <a:xfrm>
                <a:off x="3623628" y="2685393"/>
                <a:ext cx="2787406" cy="575727"/>
              </a:xfrm>
              <a:prstGeom prst="rect">
                <a:avLst/>
              </a:prstGeom>
              <a:noFill/>
            </p:spPr>
            <p:txBody>
              <a:bodyPr wrap="square" rtlCol="0">
                <a:spAutoFit/>
              </a:bodyPr>
              <a:lstStyle>
                <a:defPPr>
                  <a:defRPr lang="de-DE"/>
                </a:defPPr>
                <a:lvl1pPr algn="l">
                  <a:spcBef>
                    <a:spcPts val="0"/>
                  </a:spcBef>
                  <a:spcAft>
                    <a:spcPts val="0"/>
                  </a:spcAft>
                  <a:defRPr sz="2400">
                    <a:solidFill>
                      <a:schemeClr val="tx1"/>
                    </a:solidFill>
                    <a:latin typeface="Arial"/>
                    <a:ea typeface="+mn-ea"/>
                    <a:cs typeface="+mn-cs"/>
                  </a:defRPr>
                </a:lvl1pPr>
                <a:lvl2pPr marL="457200" algn="l">
                  <a:spcBef>
                    <a:spcPts val="0"/>
                  </a:spcBef>
                  <a:spcAft>
                    <a:spcPts val="0"/>
                  </a:spcAft>
                  <a:defRPr sz="2400">
                    <a:solidFill>
                      <a:schemeClr val="tx1"/>
                    </a:solidFill>
                    <a:latin typeface="Arial"/>
                    <a:ea typeface="+mn-ea"/>
                    <a:cs typeface="+mn-cs"/>
                  </a:defRPr>
                </a:lvl2pPr>
                <a:lvl3pPr marL="914400" algn="l">
                  <a:spcBef>
                    <a:spcPts val="0"/>
                  </a:spcBef>
                  <a:spcAft>
                    <a:spcPts val="0"/>
                  </a:spcAft>
                  <a:defRPr sz="2400">
                    <a:solidFill>
                      <a:schemeClr val="tx1"/>
                    </a:solidFill>
                    <a:latin typeface="Arial"/>
                    <a:ea typeface="+mn-ea"/>
                    <a:cs typeface="+mn-cs"/>
                  </a:defRPr>
                </a:lvl3pPr>
                <a:lvl4pPr marL="1371600" algn="l">
                  <a:spcBef>
                    <a:spcPts val="0"/>
                  </a:spcBef>
                  <a:spcAft>
                    <a:spcPts val="0"/>
                  </a:spcAft>
                  <a:defRPr sz="2400">
                    <a:solidFill>
                      <a:schemeClr val="tx1"/>
                    </a:solidFill>
                    <a:latin typeface="Arial"/>
                    <a:ea typeface="+mn-ea"/>
                    <a:cs typeface="+mn-cs"/>
                  </a:defRPr>
                </a:lvl4pPr>
                <a:lvl5pPr marL="1828800" algn="l">
                  <a:spcBef>
                    <a:spcPts val="0"/>
                  </a:spcBef>
                  <a:spcAft>
                    <a:spcPts val="0"/>
                  </a:spcAft>
                  <a:defRPr sz="2400">
                    <a:solidFill>
                      <a:schemeClr val="tx1"/>
                    </a:solidFill>
                    <a:latin typeface="Arial"/>
                    <a:ea typeface="+mn-ea"/>
                    <a:cs typeface="+mn-cs"/>
                  </a:defRPr>
                </a:lvl5pPr>
                <a:lvl6pPr marL="2286000" algn="l" defTabSz="914400">
                  <a:defRPr sz="2400">
                    <a:solidFill>
                      <a:schemeClr val="tx1"/>
                    </a:solidFill>
                    <a:latin typeface="Arial"/>
                    <a:ea typeface="+mn-ea"/>
                    <a:cs typeface="+mn-cs"/>
                  </a:defRPr>
                </a:lvl6pPr>
                <a:lvl7pPr marL="2743200" algn="l" defTabSz="914400">
                  <a:defRPr sz="2400">
                    <a:solidFill>
                      <a:schemeClr val="tx1"/>
                    </a:solidFill>
                    <a:latin typeface="Arial"/>
                    <a:ea typeface="+mn-ea"/>
                    <a:cs typeface="+mn-cs"/>
                  </a:defRPr>
                </a:lvl7pPr>
                <a:lvl8pPr marL="3200400" algn="l" defTabSz="914400">
                  <a:defRPr sz="2400">
                    <a:solidFill>
                      <a:schemeClr val="tx1"/>
                    </a:solidFill>
                    <a:latin typeface="Arial"/>
                    <a:ea typeface="+mn-ea"/>
                    <a:cs typeface="+mn-cs"/>
                  </a:defRPr>
                </a:lvl8pPr>
                <a:lvl9pPr marL="3657600" algn="l" defTabSz="914400">
                  <a:defRPr sz="2400">
                    <a:solidFill>
                      <a:schemeClr val="tx1"/>
                    </a:solidFill>
                    <a:latin typeface="Arial"/>
                    <a:ea typeface="+mn-ea"/>
                    <a:cs typeface="+mn-cs"/>
                  </a:defRPr>
                </a:lvl9pPr>
              </a:lstStyle>
              <a:p>
                <a:pPr marL="0" marR="0" lvl="0" indent="0" algn="ctr" defTabSz="914400">
                  <a:lnSpc>
                    <a:spcPct val="100000"/>
                  </a:lnSpc>
                  <a:spcBef>
                    <a:spcPts val="0"/>
                  </a:spcBef>
                  <a:spcAft>
                    <a:spcPts val="0"/>
                  </a:spcAft>
                  <a:buClrTx/>
                  <a:buSzTx/>
                  <a:buFontTx/>
                  <a:buNone/>
                  <a:defRPr/>
                </a:pPr>
                <a:r>
                  <a:rPr lang="de-DE" sz="1600" b="0" i="1" u="none" strike="noStrike" cap="none" spc="0">
                    <a:ln>
                      <a:noFill/>
                    </a:ln>
                    <a:solidFill>
                      <a:sysClr val="windowText" lastClr="000000"/>
                    </a:solidFill>
                    <a:latin typeface="Arial"/>
                    <a:ea typeface="+mn-ea"/>
                    <a:cs typeface="+mn-cs"/>
                  </a:rPr>
                  <a:t>Bakterien </a:t>
                </a:r>
                <a:endParaRPr/>
              </a:p>
              <a:p>
                <a:pPr marL="0" marR="0" lvl="0" indent="0" algn="ctr" defTabSz="914400">
                  <a:lnSpc>
                    <a:spcPct val="100000"/>
                  </a:lnSpc>
                  <a:spcBef>
                    <a:spcPts val="0"/>
                  </a:spcBef>
                  <a:spcAft>
                    <a:spcPts val="0"/>
                  </a:spcAft>
                  <a:buClrTx/>
                  <a:buSzTx/>
                  <a:buFontTx/>
                  <a:buNone/>
                  <a:defRPr/>
                </a:pPr>
                <a:r>
                  <a:rPr lang="de-DE" sz="1600" b="0" i="1" u="none" strike="noStrike" cap="none" spc="0">
                    <a:ln>
                      <a:noFill/>
                    </a:ln>
                    <a:solidFill>
                      <a:sysClr val="windowText" lastClr="000000"/>
                    </a:solidFill>
                    <a:latin typeface="Arial"/>
                    <a:ea typeface="+mn-ea"/>
                    <a:cs typeface="+mn-cs"/>
                  </a:rPr>
                  <a:t>Nitrosomas &amp; Nitrobacter</a:t>
                </a:r>
              </a:p>
            </p:txBody>
          </p:sp>
          <p:sp>
            <p:nvSpPr>
              <p:cNvPr id="23" name="Textfeld 22"/>
              <p:cNvSpPr txBox="1"/>
              <p:nvPr/>
            </p:nvSpPr>
            <p:spPr bwMode="auto">
              <a:xfrm>
                <a:off x="1672443" y="1114863"/>
                <a:ext cx="1114962" cy="307777"/>
              </a:xfrm>
              <a:prstGeom prst="rect">
                <a:avLst/>
              </a:prstGeom>
              <a:noFill/>
            </p:spPr>
            <p:txBody>
              <a:bodyPr wrap="square" rtlCol="0">
                <a:spAutoFit/>
              </a:bodyPr>
              <a:lstStyle>
                <a:defPPr>
                  <a:defRPr lang="de-DE"/>
                </a:defPPr>
                <a:lvl1pPr algn="l">
                  <a:spcBef>
                    <a:spcPts val="0"/>
                  </a:spcBef>
                  <a:spcAft>
                    <a:spcPts val="0"/>
                  </a:spcAft>
                  <a:defRPr sz="2400">
                    <a:solidFill>
                      <a:schemeClr val="tx1"/>
                    </a:solidFill>
                    <a:latin typeface="Arial"/>
                    <a:ea typeface="+mn-ea"/>
                    <a:cs typeface="+mn-cs"/>
                  </a:defRPr>
                </a:lvl1pPr>
                <a:lvl2pPr marL="457200" algn="l">
                  <a:spcBef>
                    <a:spcPts val="0"/>
                  </a:spcBef>
                  <a:spcAft>
                    <a:spcPts val="0"/>
                  </a:spcAft>
                  <a:defRPr sz="2400">
                    <a:solidFill>
                      <a:schemeClr val="tx1"/>
                    </a:solidFill>
                    <a:latin typeface="Arial"/>
                    <a:ea typeface="+mn-ea"/>
                    <a:cs typeface="+mn-cs"/>
                  </a:defRPr>
                </a:lvl2pPr>
                <a:lvl3pPr marL="914400" algn="l">
                  <a:spcBef>
                    <a:spcPts val="0"/>
                  </a:spcBef>
                  <a:spcAft>
                    <a:spcPts val="0"/>
                  </a:spcAft>
                  <a:defRPr sz="2400">
                    <a:solidFill>
                      <a:schemeClr val="tx1"/>
                    </a:solidFill>
                    <a:latin typeface="Arial"/>
                    <a:ea typeface="+mn-ea"/>
                    <a:cs typeface="+mn-cs"/>
                  </a:defRPr>
                </a:lvl3pPr>
                <a:lvl4pPr marL="1371600" algn="l">
                  <a:spcBef>
                    <a:spcPts val="0"/>
                  </a:spcBef>
                  <a:spcAft>
                    <a:spcPts val="0"/>
                  </a:spcAft>
                  <a:defRPr sz="2400">
                    <a:solidFill>
                      <a:schemeClr val="tx1"/>
                    </a:solidFill>
                    <a:latin typeface="Arial"/>
                    <a:ea typeface="+mn-ea"/>
                    <a:cs typeface="+mn-cs"/>
                  </a:defRPr>
                </a:lvl4pPr>
                <a:lvl5pPr marL="1828800" algn="l">
                  <a:spcBef>
                    <a:spcPts val="0"/>
                  </a:spcBef>
                  <a:spcAft>
                    <a:spcPts val="0"/>
                  </a:spcAft>
                  <a:defRPr sz="2400">
                    <a:solidFill>
                      <a:schemeClr val="tx1"/>
                    </a:solidFill>
                    <a:latin typeface="Arial"/>
                    <a:ea typeface="+mn-ea"/>
                    <a:cs typeface="+mn-cs"/>
                  </a:defRPr>
                </a:lvl5pPr>
                <a:lvl6pPr marL="2286000" algn="l" defTabSz="914400">
                  <a:defRPr sz="2400">
                    <a:solidFill>
                      <a:schemeClr val="tx1"/>
                    </a:solidFill>
                    <a:latin typeface="Arial"/>
                    <a:ea typeface="+mn-ea"/>
                    <a:cs typeface="+mn-cs"/>
                  </a:defRPr>
                </a:lvl6pPr>
                <a:lvl7pPr marL="2743200" algn="l" defTabSz="914400">
                  <a:defRPr sz="2400">
                    <a:solidFill>
                      <a:schemeClr val="tx1"/>
                    </a:solidFill>
                    <a:latin typeface="Arial"/>
                    <a:ea typeface="+mn-ea"/>
                    <a:cs typeface="+mn-cs"/>
                  </a:defRPr>
                </a:lvl7pPr>
                <a:lvl8pPr marL="3200400" algn="l" defTabSz="914400">
                  <a:defRPr sz="2400">
                    <a:solidFill>
                      <a:schemeClr val="tx1"/>
                    </a:solidFill>
                    <a:latin typeface="Arial"/>
                    <a:ea typeface="+mn-ea"/>
                    <a:cs typeface="+mn-cs"/>
                  </a:defRPr>
                </a:lvl8pPr>
                <a:lvl9pPr marL="3657600" algn="l" defTabSz="914400">
                  <a:defRPr sz="2400">
                    <a:solidFill>
                      <a:schemeClr val="tx1"/>
                    </a:solidFill>
                    <a:latin typeface="Arial"/>
                    <a:ea typeface="+mn-ea"/>
                    <a:cs typeface="+mn-cs"/>
                  </a:defRPr>
                </a:lvl9pPr>
              </a:lstStyle>
              <a:p>
                <a:pPr marL="0" marR="0" lvl="0" indent="0" algn="ctr" defTabSz="914400">
                  <a:lnSpc>
                    <a:spcPct val="100000"/>
                  </a:lnSpc>
                  <a:spcBef>
                    <a:spcPts val="0"/>
                  </a:spcBef>
                  <a:spcAft>
                    <a:spcPts val="0"/>
                  </a:spcAft>
                  <a:buClrTx/>
                  <a:buSzTx/>
                  <a:buFontTx/>
                  <a:buNone/>
                  <a:defRPr/>
                </a:pPr>
                <a:endParaRPr lang="de-DE" sz="1400" b="0" i="0" u="none" strike="noStrike" cap="none" spc="0">
                  <a:ln>
                    <a:noFill/>
                  </a:ln>
                  <a:solidFill>
                    <a:sysClr val="windowText" lastClr="000000"/>
                  </a:solidFill>
                  <a:latin typeface="Arial"/>
                  <a:ea typeface="+mn-ea"/>
                  <a:cs typeface="+mn-cs"/>
                </a:endParaRPr>
              </a:p>
            </p:txBody>
          </p:sp>
          <p:sp>
            <p:nvSpPr>
              <p:cNvPr id="24" name="Textfeld 23"/>
              <p:cNvSpPr txBox="1"/>
              <p:nvPr/>
            </p:nvSpPr>
            <p:spPr bwMode="auto">
              <a:xfrm>
                <a:off x="4111424" y="1044541"/>
                <a:ext cx="1533073" cy="515125"/>
              </a:xfrm>
              <a:prstGeom prst="rect">
                <a:avLst/>
              </a:prstGeom>
              <a:noFill/>
            </p:spPr>
            <p:txBody>
              <a:bodyPr wrap="square" rtlCol="0">
                <a:spAutoFit/>
              </a:bodyPr>
              <a:lstStyle>
                <a:defPPr>
                  <a:defRPr lang="de-DE"/>
                </a:defPPr>
                <a:lvl1pPr algn="l">
                  <a:spcBef>
                    <a:spcPts val="0"/>
                  </a:spcBef>
                  <a:spcAft>
                    <a:spcPts val="0"/>
                  </a:spcAft>
                  <a:defRPr sz="2400">
                    <a:solidFill>
                      <a:schemeClr val="tx1"/>
                    </a:solidFill>
                    <a:latin typeface="Arial"/>
                    <a:ea typeface="+mn-ea"/>
                    <a:cs typeface="+mn-cs"/>
                  </a:defRPr>
                </a:lvl1pPr>
                <a:lvl2pPr marL="457200" algn="l">
                  <a:spcBef>
                    <a:spcPts val="0"/>
                  </a:spcBef>
                  <a:spcAft>
                    <a:spcPts val="0"/>
                  </a:spcAft>
                  <a:defRPr sz="2400">
                    <a:solidFill>
                      <a:schemeClr val="tx1"/>
                    </a:solidFill>
                    <a:latin typeface="Arial"/>
                    <a:ea typeface="+mn-ea"/>
                    <a:cs typeface="+mn-cs"/>
                  </a:defRPr>
                </a:lvl2pPr>
                <a:lvl3pPr marL="914400" algn="l">
                  <a:spcBef>
                    <a:spcPts val="0"/>
                  </a:spcBef>
                  <a:spcAft>
                    <a:spcPts val="0"/>
                  </a:spcAft>
                  <a:defRPr sz="2400">
                    <a:solidFill>
                      <a:schemeClr val="tx1"/>
                    </a:solidFill>
                    <a:latin typeface="Arial"/>
                    <a:ea typeface="+mn-ea"/>
                    <a:cs typeface="+mn-cs"/>
                  </a:defRPr>
                </a:lvl3pPr>
                <a:lvl4pPr marL="1371600" algn="l">
                  <a:spcBef>
                    <a:spcPts val="0"/>
                  </a:spcBef>
                  <a:spcAft>
                    <a:spcPts val="0"/>
                  </a:spcAft>
                  <a:defRPr sz="2400">
                    <a:solidFill>
                      <a:schemeClr val="tx1"/>
                    </a:solidFill>
                    <a:latin typeface="Arial"/>
                    <a:ea typeface="+mn-ea"/>
                    <a:cs typeface="+mn-cs"/>
                  </a:defRPr>
                </a:lvl4pPr>
                <a:lvl5pPr marL="1828800" algn="l">
                  <a:spcBef>
                    <a:spcPts val="0"/>
                  </a:spcBef>
                  <a:spcAft>
                    <a:spcPts val="0"/>
                  </a:spcAft>
                  <a:defRPr sz="2400">
                    <a:solidFill>
                      <a:schemeClr val="tx1"/>
                    </a:solidFill>
                    <a:latin typeface="Arial"/>
                    <a:ea typeface="+mn-ea"/>
                    <a:cs typeface="+mn-cs"/>
                  </a:defRPr>
                </a:lvl5pPr>
                <a:lvl6pPr marL="2286000" algn="l" defTabSz="914400">
                  <a:defRPr sz="2400">
                    <a:solidFill>
                      <a:schemeClr val="tx1"/>
                    </a:solidFill>
                    <a:latin typeface="Arial"/>
                    <a:ea typeface="+mn-ea"/>
                    <a:cs typeface="+mn-cs"/>
                  </a:defRPr>
                </a:lvl6pPr>
                <a:lvl7pPr marL="2743200" algn="l" defTabSz="914400">
                  <a:defRPr sz="2400">
                    <a:solidFill>
                      <a:schemeClr val="tx1"/>
                    </a:solidFill>
                    <a:latin typeface="Arial"/>
                    <a:ea typeface="+mn-ea"/>
                    <a:cs typeface="+mn-cs"/>
                  </a:defRPr>
                </a:lvl7pPr>
                <a:lvl8pPr marL="3200400" algn="l" defTabSz="914400">
                  <a:defRPr sz="2400">
                    <a:solidFill>
                      <a:schemeClr val="tx1"/>
                    </a:solidFill>
                    <a:latin typeface="Arial"/>
                    <a:ea typeface="+mn-ea"/>
                    <a:cs typeface="+mn-cs"/>
                  </a:defRPr>
                </a:lvl8pPr>
                <a:lvl9pPr marL="3657600" algn="l" defTabSz="914400">
                  <a:defRPr sz="2400">
                    <a:solidFill>
                      <a:schemeClr val="tx1"/>
                    </a:solidFill>
                    <a:latin typeface="Arial"/>
                    <a:ea typeface="+mn-ea"/>
                    <a:cs typeface="+mn-cs"/>
                  </a:defRPr>
                </a:lvl9pPr>
              </a:lstStyle>
              <a:p>
                <a:pPr marL="0" marR="0" lvl="0" indent="0" algn="ctr" defTabSz="914400">
                  <a:lnSpc>
                    <a:spcPct val="100000"/>
                  </a:lnSpc>
                  <a:spcBef>
                    <a:spcPts val="0"/>
                  </a:spcBef>
                  <a:spcAft>
                    <a:spcPts val="0"/>
                  </a:spcAft>
                  <a:buClrTx/>
                  <a:buSzTx/>
                  <a:buFontTx/>
                  <a:buNone/>
                  <a:defRPr/>
                </a:pPr>
                <a:r>
                  <a:rPr lang="de-DE" sz="1400" b="0" i="0" u="none" strike="noStrike" cap="none" spc="0">
                    <a:ln>
                      <a:noFill/>
                    </a:ln>
                    <a:solidFill>
                      <a:sysClr val="windowText" lastClr="000000"/>
                    </a:solidFill>
                    <a:latin typeface="Arial"/>
                    <a:ea typeface="+mn-ea"/>
                    <a:cs typeface="+mn-cs"/>
                  </a:rPr>
                  <a:t>6 Wochen &lt; 5°C</a:t>
                </a:r>
                <a:endParaRPr/>
              </a:p>
              <a:p>
                <a:pPr marL="0" marR="0" lvl="0" indent="0" algn="ctr" defTabSz="914400">
                  <a:lnSpc>
                    <a:spcPct val="100000"/>
                  </a:lnSpc>
                  <a:spcBef>
                    <a:spcPts val="0"/>
                  </a:spcBef>
                  <a:spcAft>
                    <a:spcPts val="0"/>
                  </a:spcAft>
                  <a:buClrTx/>
                  <a:buSzTx/>
                  <a:buFontTx/>
                  <a:buNone/>
                  <a:defRPr/>
                </a:pPr>
                <a:r>
                  <a:rPr lang="de-DE" sz="1400" b="0" i="0" u="none" strike="noStrike" cap="none" spc="0">
                    <a:ln>
                      <a:noFill/>
                    </a:ln>
                    <a:solidFill>
                      <a:sysClr val="windowText" lastClr="000000"/>
                    </a:solidFill>
                    <a:latin typeface="Arial"/>
                    <a:ea typeface="+mn-ea"/>
                    <a:cs typeface="+mn-cs"/>
                  </a:rPr>
                  <a:t>1 Woche 20°C</a:t>
                </a:r>
              </a:p>
            </p:txBody>
          </p:sp>
          <p:sp>
            <p:nvSpPr>
              <p:cNvPr id="25" name="Rechteck 21"/>
              <p:cNvSpPr/>
              <p:nvPr/>
            </p:nvSpPr>
            <p:spPr bwMode="auto">
              <a:xfrm>
                <a:off x="1554077" y="1063409"/>
                <a:ext cx="1264677" cy="624146"/>
              </a:xfrm>
              <a:prstGeom prst="rect">
                <a:avLst/>
              </a:prstGeom>
              <a:noFill/>
              <a:ln w="12700" cap="flat" cmpd="sng" algn="ctr">
                <a:solidFill>
                  <a:srgbClr val="EEECE1"/>
                </a:solidFill>
                <a:prstDash val="solid"/>
              </a:ln>
              <a:effectLst/>
            </p:spPr>
            <p:txBody>
              <a:bodyPr rtlCol="0" anchor="ctr"/>
              <a:lstStyle>
                <a:defPPr>
                  <a:defRPr lang="de-DE"/>
                </a:defPPr>
                <a:lvl1pPr algn="l">
                  <a:spcBef>
                    <a:spcPts val="0"/>
                  </a:spcBef>
                  <a:spcAft>
                    <a:spcPts val="0"/>
                  </a:spcAft>
                  <a:defRPr sz="2400">
                    <a:solidFill>
                      <a:schemeClr val="dk1"/>
                    </a:solidFill>
                    <a:latin typeface="+mn-lt"/>
                    <a:ea typeface="+mn-ea"/>
                    <a:cs typeface="+mn-cs"/>
                  </a:defRPr>
                </a:lvl1pPr>
                <a:lvl2pPr marL="457200" algn="l">
                  <a:spcBef>
                    <a:spcPts val="0"/>
                  </a:spcBef>
                  <a:spcAft>
                    <a:spcPts val="0"/>
                  </a:spcAft>
                  <a:defRPr sz="2400">
                    <a:solidFill>
                      <a:schemeClr val="dk1"/>
                    </a:solidFill>
                    <a:latin typeface="+mn-lt"/>
                    <a:ea typeface="+mn-ea"/>
                    <a:cs typeface="+mn-cs"/>
                  </a:defRPr>
                </a:lvl2pPr>
                <a:lvl3pPr marL="914400" algn="l">
                  <a:spcBef>
                    <a:spcPts val="0"/>
                  </a:spcBef>
                  <a:spcAft>
                    <a:spcPts val="0"/>
                  </a:spcAft>
                  <a:defRPr sz="2400">
                    <a:solidFill>
                      <a:schemeClr val="dk1"/>
                    </a:solidFill>
                    <a:latin typeface="+mn-lt"/>
                    <a:ea typeface="+mn-ea"/>
                    <a:cs typeface="+mn-cs"/>
                  </a:defRPr>
                </a:lvl3pPr>
                <a:lvl4pPr marL="1371600" algn="l">
                  <a:spcBef>
                    <a:spcPts val="0"/>
                  </a:spcBef>
                  <a:spcAft>
                    <a:spcPts val="0"/>
                  </a:spcAft>
                  <a:defRPr sz="2400">
                    <a:solidFill>
                      <a:schemeClr val="dk1"/>
                    </a:solidFill>
                    <a:latin typeface="+mn-lt"/>
                    <a:ea typeface="+mn-ea"/>
                    <a:cs typeface="+mn-cs"/>
                  </a:defRPr>
                </a:lvl4pPr>
                <a:lvl5pPr marL="1828800" algn="l">
                  <a:spcBef>
                    <a:spcPts val="0"/>
                  </a:spcBef>
                  <a:spcAft>
                    <a:spcPts val="0"/>
                  </a:spcAft>
                  <a:defRPr sz="2400">
                    <a:solidFill>
                      <a:schemeClr val="dk1"/>
                    </a:solidFill>
                    <a:latin typeface="+mn-lt"/>
                    <a:ea typeface="+mn-ea"/>
                    <a:cs typeface="+mn-cs"/>
                  </a:defRPr>
                </a:lvl5pPr>
                <a:lvl6pPr marL="2286000" algn="l" defTabSz="914400">
                  <a:defRPr sz="2400">
                    <a:solidFill>
                      <a:schemeClr val="dk1"/>
                    </a:solidFill>
                    <a:latin typeface="+mn-lt"/>
                    <a:ea typeface="+mn-ea"/>
                    <a:cs typeface="+mn-cs"/>
                  </a:defRPr>
                </a:lvl6pPr>
                <a:lvl7pPr marL="2743200" algn="l" defTabSz="914400">
                  <a:defRPr sz="2400">
                    <a:solidFill>
                      <a:schemeClr val="dk1"/>
                    </a:solidFill>
                    <a:latin typeface="+mn-lt"/>
                    <a:ea typeface="+mn-ea"/>
                    <a:cs typeface="+mn-cs"/>
                  </a:defRPr>
                </a:lvl7pPr>
                <a:lvl8pPr marL="3200400" algn="l" defTabSz="914400">
                  <a:defRPr sz="2400">
                    <a:solidFill>
                      <a:schemeClr val="dk1"/>
                    </a:solidFill>
                    <a:latin typeface="+mn-lt"/>
                    <a:ea typeface="+mn-ea"/>
                    <a:cs typeface="+mn-cs"/>
                  </a:defRPr>
                </a:lvl8pPr>
                <a:lvl9pPr marL="3657600" algn="l" defTabSz="914400">
                  <a:defRPr sz="2400">
                    <a:solidFill>
                      <a:schemeClr val="dk1"/>
                    </a:solidFill>
                    <a:latin typeface="+mn-lt"/>
                    <a:ea typeface="+mn-ea"/>
                    <a:cs typeface="+mn-cs"/>
                  </a:defRPr>
                </a:lvl9pPr>
              </a:lstStyle>
              <a:p>
                <a:pPr marL="0" marR="0" lvl="0" indent="0" algn="ctr" defTabSz="914400">
                  <a:lnSpc>
                    <a:spcPct val="100000"/>
                  </a:lnSpc>
                  <a:spcBef>
                    <a:spcPts val="0"/>
                  </a:spcBef>
                  <a:spcAft>
                    <a:spcPts val="0"/>
                  </a:spcAft>
                  <a:buClrTx/>
                  <a:buSzTx/>
                  <a:buFontTx/>
                  <a:buNone/>
                  <a:defRPr/>
                </a:pPr>
                <a:endParaRPr lang="de-DE" sz="2400" b="0" i="0" u="none" strike="noStrike" cap="none" spc="0">
                  <a:ln>
                    <a:noFill/>
                  </a:ln>
                  <a:solidFill>
                    <a:sysClr val="windowText" lastClr="000000"/>
                  </a:solidFill>
                  <a:latin typeface="Calibri"/>
                  <a:ea typeface="+mn-ea"/>
                  <a:cs typeface="+mn-cs"/>
                </a:endParaRPr>
              </a:p>
            </p:txBody>
          </p:sp>
          <p:sp>
            <p:nvSpPr>
              <p:cNvPr id="26" name="Rechteck 22"/>
              <p:cNvSpPr/>
              <p:nvPr/>
            </p:nvSpPr>
            <p:spPr bwMode="auto">
              <a:xfrm>
                <a:off x="4181109" y="1063409"/>
                <a:ext cx="1393702" cy="496257"/>
              </a:xfrm>
              <a:prstGeom prst="rect">
                <a:avLst/>
              </a:prstGeom>
              <a:noFill/>
              <a:ln w="12700" cap="flat" cmpd="sng" algn="ctr">
                <a:solidFill>
                  <a:srgbClr val="EEECE1"/>
                </a:solidFill>
                <a:prstDash val="solid"/>
              </a:ln>
              <a:effectLst/>
            </p:spPr>
            <p:txBody>
              <a:bodyPr rtlCol="0" anchor="ctr"/>
              <a:lstStyle>
                <a:defPPr>
                  <a:defRPr lang="de-DE"/>
                </a:defPPr>
                <a:lvl1pPr algn="l">
                  <a:spcBef>
                    <a:spcPts val="0"/>
                  </a:spcBef>
                  <a:spcAft>
                    <a:spcPts val="0"/>
                  </a:spcAft>
                  <a:defRPr sz="2400">
                    <a:solidFill>
                      <a:schemeClr val="dk1"/>
                    </a:solidFill>
                    <a:latin typeface="+mn-lt"/>
                    <a:ea typeface="+mn-ea"/>
                    <a:cs typeface="+mn-cs"/>
                  </a:defRPr>
                </a:lvl1pPr>
                <a:lvl2pPr marL="457200" algn="l">
                  <a:spcBef>
                    <a:spcPts val="0"/>
                  </a:spcBef>
                  <a:spcAft>
                    <a:spcPts val="0"/>
                  </a:spcAft>
                  <a:defRPr sz="2400">
                    <a:solidFill>
                      <a:schemeClr val="dk1"/>
                    </a:solidFill>
                    <a:latin typeface="+mn-lt"/>
                    <a:ea typeface="+mn-ea"/>
                    <a:cs typeface="+mn-cs"/>
                  </a:defRPr>
                </a:lvl2pPr>
                <a:lvl3pPr marL="914400" algn="l">
                  <a:spcBef>
                    <a:spcPts val="0"/>
                  </a:spcBef>
                  <a:spcAft>
                    <a:spcPts val="0"/>
                  </a:spcAft>
                  <a:defRPr sz="2400">
                    <a:solidFill>
                      <a:schemeClr val="dk1"/>
                    </a:solidFill>
                    <a:latin typeface="+mn-lt"/>
                    <a:ea typeface="+mn-ea"/>
                    <a:cs typeface="+mn-cs"/>
                  </a:defRPr>
                </a:lvl3pPr>
                <a:lvl4pPr marL="1371600" algn="l">
                  <a:spcBef>
                    <a:spcPts val="0"/>
                  </a:spcBef>
                  <a:spcAft>
                    <a:spcPts val="0"/>
                  </a:spcAft>
                  <a:defRPr sz="2400">
                    <a:solidFill>
                      <a:schemeClr val="dk1"/>
                    </a:solidFill>
                    <a:latin typeface="+mn-lt"/>
                    <a:ea typeface="+mn-ea"/>
                    <a:cs typeface="+mn-cs"/>
                  </a:defRPr>
                </a:lvl4pPr>
                <a:lvl5pPr marL="1828800" algn="l">
                  <a:spcBef>
                    <a:spcPts val="0"/>
                  </a:spcBef>
                  <a:spcAft>
                    <a:spcPts val="0"/>
                  </a:spcAft>
                  <a:defRPr sz="2400">
                    <a:solidFill>
                      <a:schemeClr val="dk1"/>
                    </a:solidFill>
                    <a:latin typeface="+mn-lt"/>
                    <a:ea typeface="+mn-ea"/>
                    <a:cs typeface="+mn-cs"/>
                  </a:defRPr>
                </a:lvl5pPr>
                <a:lvl6pPr marL="2286000" algn="l" defTabSz="914400">
                  <a:defRPr sz="2400">
                    <a:solidFill>
                      <a:schemeClr val="dk1"/>
                    </a:solidFill>
                    <a:latin typeface="+mn-lt"/>
                    <a:ea typeface="+mn-ea"/>
                    <a:cs typeface="+mn-cs"/>
                  </a:defRPr>
                </a:lvl6pPr>
                <a:lvl7pPr marL="2743200" algn="l" defTabSz="914400">
                  <a:defRPr sz="2400">
                    <a:solidFill>
                      <a:schemeClr val="dk1"/>
                    </a:solidFill>
                    <a:latin typeface="+mn-lt"/>
                    <a:ea typeface="+mn-ea"/>
                    <a:cs typeface="+mn-cs"/>
                  </a:defRPr>
                </a:lvl7pPr>
                <a:lvl8pPr marL="3200400" algn="l" defTabSz="914400">
                  <a:defRPr sz="2400">
                    <a:solidFill>
                      <a:schemeClr val="dk1"/>
                    </a:solidFill>
                    <a:latin typeface="+mn-lt"/>
                    <a:ea typeface="+mn-ea"/>
                    <a:cs typeface="+mn-cs"/>
                  </a:defRPr>
                </a:lvl8pPr>
                <a:lvl9pPr marL="3657600" algn="l" defTabSz="914400">
                  <a:defRPr sz="2400">
                    <a:solidFill>
                      <a:schemeClr val="dk1"/>
                    </a:solidFill>
                    <a:latin typeface="+mn-lt"/>
                    <a:ea typeface="+mn-ea"/>
                    <a:cs typeface="+mn-cs"/>
                  </a:defRPr>
                </a:lvl9pPr>
              </a:lstStyle>
              <a:p>
                <a:pPr marL="0" marR="0" lvl="0" indent="0" algn="ctr" defTabSz="914400">
                  <a:lnSpc>
                    <a:spcPct val="100000"/>
                  </a:lnSpc>
                  <a:spcBef>
                    <a:spcPts val="0"/>
                  </a:spcBef>
                  <a:spcAft>
                    <a:spcPts val="0"/>
                  </a:spcAft>
                  <a:buClrTx/>
                  <a:buSzTx/>
                  <a:buFontTx/>
                  <a:buNone/>
                  <a:defRPr/>
                </a:pPr>
                <a:endParaRPr lang="de-DE" sz="2400" b="0" i="0" u="none" strike="noStrike" cap="none" spc="0">
                  <a:ln>
                    <a:noFill/>
                  </a:ln>
                  <a:solidFill>
                    <a:sysClr val="windowText" lastClr="000000"/>
                  </a:solidFill>
                  <a:latin typeface="Calibri"/>
                  <a:ea typeface="+mn-ea"/>
                  <a:cs typeface="+mn-cs"/>
                </a:endParaRPr>
              </a:p>
            </p:txBody>
          </p:sp>
          <p:grpSp>
            <p:nvGrpSpPr>
              <p:cNvPr id="27" name="Gruppieren 23"/>
              <p:cNvGrpSpPr/>
              <p:nvPr/>
            </p:nvGrpSpPr>
            <p:grpSpPr bwMode="auto">
              <a:xfrm>
                <a:off x="1254332" y="354469"/>
                <a:ext cx="696851" cy="496257"/>
                <a:chOff x="0" y="0"/>
                <a:chExt cx="696851" cy="496257"/>
              </a:xfrm>
            </p:grpSpPr>
            <p:sp>
              <p:nvSpPr>
                <p:cNvPr id="28" name="Ellipse 40"/>
                <p:cNvSpPr/>
                <p:nvPr/>
              </p:nvSpPr>
              <p:spPr bwMode="auto">
                <a:xfrm>
                  <a:off x="0" y="0"/>
                  <a:ext cx="557481" cy="496257"/>
                </a:xfrm>
                <a:prstGeom prst="ellipse">
                  <a:avLst/>
                </a:prstGeom>
                <a:solidFill>
                  <a:srgbClr val="FF0000"/>
                </a:solidFill>
                <a:ln w="19050" cap="flat" cmpd="sng" algn="ctr">
                  <a:solidFill>
                    <a:srgbClr val="FF0000"/>
                  </a:solidFill>
                  <a:prstDash val="solid"/>
                </a:ln>
                <a:effectLst/>
              </p:spPr>
              <p:txBody>
                <a:bodyPr rtlCol="0" anchor="ctr"/>
                <a:lstStyle>
                  <a:defPPr>
                    <a:defRPr lang="de-DE"/>
                  </a:defPPr>
                  <a:lvl1pPr algn="l">
                    <a:spcBef>
                      <a:spcPts val="0"/>
                    </a:spcBef>
                    <a:spcAft>
                      <a:spcPts val="0"/>
                    </a:spcAft>
                    <a:defRPr sz="2400">
                      <a:solidFill>
                        <a:schemeClr val="dk1"/>
                      </a:solidFill>
                      <a:latin typeface="+mn-lt"/>
                      <a:ea typeface="+mn-ea"/>
                      <a:cs typeface="+mn-cs"/>
                    </a:defRPr>
                  </a:lvl1pPr>
                  <a:lvl2pPr marL="457200" algn="l">
                    <a:spcBef>
                      <a:spcPts val="0"/>
                    </a:spcBef>
                    <a:spcAft>
                      <a:spcPts val="0"/>
                    </a:spcAft>
                    <a:defRPr sz="2400">
                      <a:solidFill>
                        <a:schemeClr val="dk1"/>
                      </a:solidFill>
                      <a:latin typeface="+mn-lt"/>
                      <a:ea typeface="+mn-ea"/>
                      <a:cs typeface="+mn-cs"/>
                    </a:defRPr>
                  </a:lvl2pPr>
                  <a:lvl3pPr marL="914400" algn="l">
                    <a:spcBef>
                      <a:spcPts val="0"/>
                    </a:spcBef>
                    <a:spcAft>
                      <a:spcPts val="0"/>
                    </a:spcAft>
                    <a:defRPr sz="2400">
                      <a:solidFill>
                        <a:schemeClr val="dk1"/>
                      </a:solidFill>
                      <a:latin typeface="+mn-lt"/>
                      <a:ea typeface="+mn-ea"/>
                      <a:cs typeface="+mn-cs"/>
                    </a:defRPr>
                  </a:lvl3pPr>
                  <a:lvl4pPr marL="1371600" algn="l">
                    <a:spcBef>
                      <a:spcPts val="0"/>
                    </a:spcBef>
                    <a:spcAft>
                      <a:spcPts val="0"/>
                    </a:spcAft>
                    <a:defRPr sz="2400">
                      <a:solidFill>
                        <a:schemeClr val="dk1"/>
                      </a:solidFill>
                      <a:latin typeface="+mn-lt"/>
                      <a:ea typeface="+mn-ea"/>
                      <a:cs typeface="+mn-cs"/>
                    </a:defRPr>
                  </a:lvl4pPr>
                  <a:lvl5pPr marL="1828800" algn="l">
                    <a:spcBef>
                      <a:spcPts val="0"/>
                    </a:spcBef>
                    <a:spcAft>
                      <a:spcPts val="0"/>
                    </a:spcAft>
                    <a:defRPr sz="2400">
                      <a:solidFill>
                        <a:schemeClr val="dk1"/>
                      </a:solidFill>
                      <a:latin typeface="+mn-lt"/>
                      <a:ea typeface="+mn-ea"/>
                      <a:cs typeface="+mn-cs"/>
                    </a:defRPr>
                  </a:lvl5pPr>
                  <a:lvl6pPr marL="2286000" algn="l" defTabSz="914400">
                    <a:defRPr sz="2400">
                      <a:solidFill>
                        <a:schemeClr val="dk1"/>
                      </a:solidFill>
                      <a:latin typeface="+mn-lt"/>
                      <a:ea typeface="+mn-ea"/>
                      <a:cs typeface="+mn-cs"/>
                    </a:defRPr>
                  </a:lvl6pPr>
                  <a:lvl7pPr marL="2743200" algn="l" defTabSz="914400">
                    <a:defRPr sz="2400">
                      <a:solidFill>
                        <a:schemeClr val="dk1"/>
                      </a:solidFill>
                      <a:latin typeface="+mn-lt"/>
                      <a:ea typeface="+mn-ea"/>
                      <a:cs typeface="+mn-cs"/>
                    </a:defRPr>
                  </a:lvl7pPr>
                  <a:lvl8pPr marL="3200400" algn="l" defTabSz="914400">
                    <a:defRPr sz="2400">
                      <a:solidFill>
                        <a:schemeClr val="dk1"/>
                      </a:solidFill>
                      <a:latin typeface="+mn-lt"/>
                      <a:ea typeface="+mn-ea"/>
                      <a:cs typeface="+mn-cs"/>
                    </a:defRPr>
                  </a:lvl8pPr>
                  <a:lvl9pPr marL="3657600" algn="l" defTabSz="914400">
                    <a:defRPr sz="2400">
                      <a:solidFill>
                        <a:schemeClr val="dk1"/>
                      </a:solidFill>
                      <a:latin typeface="+mn-lt"/>
                      <a:ea typeface="+mn-ea"/>
                      <a:cs typeface="+mn-cs"/>
                    </a:defRPr>
                  </a:lvl9pPr>
                </a:lstStyle>
                <a:p>
                  <a:pPr marL="0" marR="0" lvl="0" indent="0" algn="ctr" defTabSz="914400">
                    <a:lnSpc>
                      <a:spcPct val="100000"/>
                    </a:lnSpc>
                    <a:spcBef>
                      <a:spcPts val="0"/>
                    </a:spcBef>
                    <a:spcAft>
                      <a:spcPts val="0"/>
                    </a:spcAft>
                    <a:buClrTx/>
                    <a:buSzTx/>
                    <a:buFontTx/>
                    <a:buNone/>
                    <a:defRPr/>
                  </a:pPr>
                  <a:endParaRPr lang="de-DE" sz="2400" b="0" i="0" u="none" strike="noStrike" cap="none" spc="0">
                    <a:ln>
                      <a:noFill/>
                    </a:ln>
                    <a:solidFill>
                      <a:sysClr val="windowText" lastClr="000000"/>
                    </a:solidFill>
                    <a:latin typeface="Calibri"/>
                    <a:ea typeface="+mn-ea"/>
                    <a:cs typeface="+mn-cs"/>
                  </a:endParaRPr>
                </a:p>
              </p:txBody>
            </p:sp>
            <p:sp>
              <p:nvSpPr>
                <p:cNvPr id="29" name="Textfeld 26"/>
                <p:cNvSpPr txBox="1"/>
                <p:nvPr/>
              </p:nvSpPr>
              <p:spPr bwMode="auto">
                <a:xfrm>
                  <a:off x="0" y="70893"/>
                  <a:ext cx="696851" cy="303015"/>
                </a:xfrm>
                <a:prstGeom prst="rect">
                  <a:avLst/>
                </a:prstGeom>
                <a:noFill/>
              </p:spPr>
              <p:txBody>
                <a:bodyPr wrap="square" rtlCol="0">
                  <a:spAutoFit/>
                </a:bodyPr>
                <a:lstStyle>
                  <a:defPPr>
                    <a:defRPr lang="de-DE"/>
                  </a:defPPr>
                  <a:lvl1pPr algn="l">
                    <a:spcBef>
                      <a:spcPts val="0"/>
                    </a:spcBef>
                    <a:spcAft>
                      <a:spcPts val="0"/>
                    </a:spcAft>
                    <a:defRPr sz="2400">
                      <a:solidFill>
                        <a:schemeClr val="tx1"/>
                      </a:solidFill>
                      <a:latin typeface="Arial"/>
                      <a:ea typeface="+mn-ea"/>
                      <a:cs typeface="+mn-cs"/>
                    </a:defRPr>
                  </a:lvl1pPr>
                  <a:lvl2pPr marL="457200" algn="l">
                    <a:spcBef>
                      <a:spcPts val="0"/>
                    </a:spcBef>
                    <a:spcAft>
                      <a:spcPts val="0"/>
                    </a:spcAft>
                    <a:defRPr sz="2400">
                      <a:solidFill>
                        <a:schemeClr val="tx1"/>
                      </a:solidFill>
                      <a:latin typeface="Arial"/>
                      <a:ea typeface="+mn-ea"/>
                      <a:cs typeface="+mn-cs"/>
                    </a:defRPr>
                  </a:lvl2pPr>
                  <a:lvl3pPr marL="914400" algn="l">
                    <a:spcBef>
                      <a:spcPts val="0"/>
                    </a:spcBef>
                    <a:spcAft>
                      <a:spcPts val="0"/>
                    </a:spcAft>
                    <a:defRPr sz="2400">
                      <a:solidFill>
                        <a:schemeClr val="tx1"/>
                      </a:solidFill>
                      <a:latin typeface="Arial"/>
                      <a:ea typeface="+mn-ea"/>
                      <a:cs typeface="+mn-cs"/>
                    </a:defRPr>
                  </a:lvl3pPr>
                  <a:lvl4pPr marL="1371600" algn="l">
                    <a:spcBef>
                      <a:spcPts val="0"/>
                    </a:spcBef>
                    <a:spcAft>
                      <a:spcPts val="0"/>
                    </a:spcAft>
                    <a:defRPr sz="2400">
                      <a:solidFill>
                        <a:schemeClr val="tx1"/>
                      </a:solidFill>
                      <a:latin typeface="Arial"/>
                      <a:ea typeface="+mn-ea"/>
                      <a:cs typeface="+mn-cs"/>
                    </a:defRPr>
                  </a:lvl4pPr>
                  <a:lvl5pPr marL="1828800" algn="l">
                    <a:spcBef>
                      <a:spcPts val="0"/>
                    </a:spcBef>
                    <a:spcAft>
                      <a:spcPts val="0"/>
                    </a:spcAft>
                    <a:defRPr sz="2400">
                      <a:solidFill>
                        <a:schemeClr val="tx1"/>
                      </a:solidFill>
                      <a:latin typeface="Arial"/>
                      <a:ea typeface="+mn-ea"/>
                      <a:cs typeface="+mn-cs"/>
                    </a:defRPr>
                  </a:lvl5pPr>
                  <a:lvl6pPr marL="2286000" algn="l" defTabSz="914400">
                    <a:defRPr sz="2400">
                      <a:solidFill>
                        <a:schemeClr val="tx1"/>
                      </a:solidFill>
                      <a:latin typeface="Arial"/>
                      <a:ea typeface="+mn-ea"/>
                      <a:cs typeface="+mn-cs"/>
                    </a:defRPr>
                  </a:lvl6pPr>
                  <a:lvl7pPr marL="2743200" algn="l" defTabSz="914400">
                    <a:defRPr sz="2400">
                      <a:solidFill>
                        <a:schemeClr val="tx1"/>
                      </a:solidFill>
                      <a:latin typeface="Arial"/>
                      <a:ea typeface="+mn-ea"/>
                      <a:cs typeface="+mn-cs"/>
                    </a:defRPr>
                  </a:lvl7pPr>
                  <a:lvl8pPr marL="3200400" algn="l" defTabSz="914400">
                    <a:defRPr sz="2400">
                      <a:solidFill>
                        <a:schemeClr val="tx1"/>
                      </a:solidFill>
                      <a:latin typeface="Arial"/>
                      <a:ea typeface="+mn-ea"/>
                      <a:cs typeface="+mn-cs"/>
                    </a:defRPr>
                  </a:lvl8pPr>
                  <a:lvl9pPr marL="3657600" algn="l" defTabSz="914400">
                    <a:defRPr sz="2400">
                      <a:solidFill>
                        <a:schemeClr val="tx1"/>
                      </a:solidFill>
                      <a:latin typeface="Arial"/>
                      <a:ea typeface="+mn-ea"/>
                      <a:cs typeface="+mn-cs"/>
                    </a:defRPr>
                  </a:lvl9pPr>
                </a:lstStyle>
                <a:p>
                  <a:pPr marL="0" marR="0" lvl="0" indent="0" algn="l" defTabSz="914400">
                    <a:lnSpc>
                      <a:spcPct val="100000"/>
                    </a:lnSpc>
                    <a:spcBef>
                      <a:spcPts val="0"/>
                    </a:spcBef>
                    <a:spcAft>
                      <a:spcPts val="0"/>
                    </a:spcAft>
                    <a:buClrTx/>
                    <a:buSzTx/>
                    <a:buFontTx/>
                    <a:buNone/>
                    <a:defRPr/>
                  </a:pPr>
                  <a:r>
                    <a:rPr lang="de-DE" sz="1400" b="0" i="0" u="none" strike="noStrike" cap="none" spc="0">
                      <a:ln>
                        <a:noFill/>
                      </a:ln>
                      <a:solidFill>
                        <a:sysClr val="windowText" lastClr="000000"/>
                      </a:solidFill>
                      <a:latin typeface="Arial"/>
                      <a:ea typeface="+mn-ea"/>
                      <a:cs typeface="+mn-cs"/>
                    </a:rPr>
                    <a:t>NH</a:t>
                  </a:r>
                  <a:r>
                    <a:rPr lang="de-DE" sz="1400" b="0" i="0" u="none" strike="noStrike" cap="none" spc="0" baseline="-25000">
                      <a:ln>
                        <a:noFill/>
                      </a:ln>
                      <a:solidFill>
                        <a:sysClr val="windowText" lastClr="000000"/>
                      </a:solidFill>
                      <a:latin typeface="Arial"/>
                      <a:ea typeface="+mn-ea"/>
                      <a:cs typeface="+mn-cs"/>
                    </a:rPr>
                    <a:t>3</a:t>
                  </a:r>
                  <a:endParaRPr lang="de-DE" sz="1400" b="0" i="0" u="none" strike="noStrike" cap="none" spc="0">
                    <a:ln>
                      <a:noFill/>
                    </a:ln>
                    <a:solidFill>
                      <a:sysClr val="windowText" lastClr="000000"/>
                    </a:solidFill>
                    <a:latin typeface="Arial"/>
                    <a:ea typeface="+mn-ea"/>
                    <a:cs typeface="+mn-cs"/>
                  </a:endParaRPr>
                </a:p>
              </p:txBody>
            </p:sp>
          </p:grpSp>
          <p:grpSp>
            <p:nvGrpSpPr>
              <p:cNvPr id="30" name="Gruppieren 24"/>
              <p:cNvGrpSpPr/>
              <p:nvPr/>
            </p:nvGrpSpPr>
            <p:grpSpPr bwMode="auto">
              <a:xfrm>
                <a:off x="5435442" y="212681"/>
                <a:ext cx="766536" cy="496257"/>
                <a:chOff x="0" y="0"/>
                <a:chExt cx="766536" cy="496257"/>
              </a:xfrm>
            </p:grpSpPr>
            <p:sp>
              <p:nvSpPr>
                <p:cNvPr id="31" name="Ellipse 38"/>
                <p:cNvSpPr/>
                <p:nvPr/>
              </p:nvSpPr>
              <p:spPr bwMode="auto">
                <a:xfrm>
                  <a:off x="0" y="0"/>
                  <a:ext cx="557481" cy="496257"/>
                </a:xfrm>
                <a:prstGeom prst="ellipse">
                  <a:avLst/>
                </a:prstGeom>
                <a:solidFill>
                  <a:srgbClr val="FF0000"/>
                </a:solidFill>
                <a:ln w="19050" cap="flat" cmpd="sng" algn="ctr">
                  <a:solidFill>
                    <a:srgbClr val="FF0000"/>
                  </a:solidFill>
                  <a:prstDash val="solid"/>
                </a:ln>
                <a:effectLst/>
              </p:spPr>
              <p:txBody>
                <a:bodyPr rtlCol="0" anchor="ctr"/>
                <a:lstStyle>
                  <a:defPPr>
                    <a:defRPr lang="de-DE"/>
                  </a:defPPr>
                  <a:lvl1pPr algn="l">
                    <a:spcBef>
                      <a:spcPts val="0"/>
                    </a:spcBef>
                    <a:spcAft>
                      <a:spcPts val="0"/>
                    </a:spcAft>
                    <a:defRPr sz="2400">
                      <a:solidFill>
                        <a:schemeClr val="dk1"/>
                      </a:solidFill>
                      <a:latin typeface="+mn-lt"/>
                      <a:ea typeface="+mn-ea"/>
                      <a:cs typeface="+mn-cs"/>
                    </a:defRPr>
                  </a:lvl1pPr>
                  <a:lvl2pPr marL="457200" algn="l">
                    <a:spcBef>
                      <a:spcPts val="0"/>
                    </a:spcBef>
                    <a:spcAft>
                      <a:spcPts val="0"/>
                    </a:spcAft>
                    <a:defRPr sz="2400">
                      <a:solidFill>
                        <a:schemeClr val="dk1"/>
                      </a:solidFill>
                      <a:latin typeface="+mn-lt"/>
                      <a:ea typeface="+mn-ea"/>
                      <a:cs typeface="+mn-cs"/>
                    </a:defRPr>
                  </a:lvl2pPr>
                  <a:lvl3pPr marL="914400" algn="l">
                    <a:spcBef>
                      <a:spcPts val="0"/>
                    </a:spcBef>
                    <a:spcAft>
                      <a:spcPts val="0"/>
                    </a:spcAft>
                    <a:defRPr sz="2400">
                      <a:solidFill>
                        <a:schemeClr val="dk1"/>
                      </a:solidFill>
                      <a:latin typeface="+mn-lt"/>
                      <a:ea typeface="+mn-ea"/>
                      <a:cs typeface="+mn-cs"/>
                    </a:defRPr>
                  </a:lvl3pPr>
                  <a:lvl4pPr marL="1371600" algn="l">
                    <a:spcBef>
                      <a:spcPts val="0"/>
                    </a:spcBef>
                    <a:spcAft>
                      <a:spcPts val="0"/>
                    </a:spcAft>
                    <a:defRPr sz="2400">
                      <a:solidFill>
                        <a:schemeClr val="dk1"/>
                      </a:solidFill>
                      <a:latin typeface="+mn-lt"/>
                      <a:ea typeface="+mn-ea"/>
                      <a:cs typeface="+mn-cs"/>
                    </a:defRPr>
                  </a:lvl4pPr>
                  <a:lvl5pPr marL="1828800" algn="l">
                    <a:spcBef>
                      <a:spcPts val="0"/>
                    </a:spcBef>
                    <a:spcAft>
                      <a:spcPts val="0"/>
                    </a:spcAft>
                    <a:defRPr sz="2400">
                      <a:solidFill>
                        <a:schemeClr val="dk1"/>
                      </a:solidFill>
                      <a:latin typeface="+mn-lt"/>
                      <a:ea typeface="+mn-ea"/>
                      <a:cs typeface="+mn-cs"/>
                    </a:defRPr>
                  </a:lvl5pPr>
                  <a:lvl6pPr marL="2286000" algn="l" defTabSz="914400">
                    <a:defRPr sz="2400">
                      <a:solidFill>
                        <a:schemeClr val="dk1"/>
                      </a:solidFill>
                      <a:latin typeface="+mn-lt"/>
                      <a:ea typeface="+mn-ea"/>
                      <a:cs typeface="+mn-cs"/>
                    </a:defRPr>
                  </a:lvl6pPr>
                  <a:lvl7pPr marL="2743200" algn="l" defTabSz="914400">
                    <a:defRPr sz="2400">
                      <a:solidFill>
                        <a:schemeClr val="dk1"/>
                      </a:solidFill>
                      <a:latin typeface="+mn-lt"/>
                      <a:ea typeface="+mn-ea"/>
                      <a:cs typeface="+mn-cs"/>
                    </a:defRPr>
                  </a:lvl7pPr>
                  <a:lvl8pPr marL="3200400" algn="l" defTabSz="914400">
                    <a:defRPr sz="2400">
                      <a:solidFill>
                        <a:schemeClr val="dk1"/>
                      </a:solidFill>
                      <a:latin typeface="+mn-lt"/>
                      <a:ea typeface="+mn-ea"/>
                      <a:cs typeface="+mn-cs"/>
                    </a:defRPr>
                  </a:lvl8pPr>
                  <a:lvl9pPr marL="3657600" algn="l" defTabSz="914400">
                    <a:defRPr sz="2400">
                      <a:solidFill>
                        <a:schemeClr val="dk1"/>
                      </a:solidFill>
                      <a:latin typeface="+mn-lt"/>
                      <a:ea typeface="+mn-ea"/>
                      <a:cs typeface="+mn-cs"/>
                    </a:defRPr>
                  </a:lvl9pPr>
                </a:lstStyle>
                <a:p>
                  <a:pPr marL="0" marR="0" lvl="0" indent="0" algn="ctr" defTabSz="914400">
                    <a:lnSpc>
                      <a:spcPct val="100000"/>
                    </a:lnSpc>
                    <a:spcBef>
                      <a:spcPts val="0"/>
                    </a:spcBef>
                    <a:spcAft>
                      <a:spcPts val="0"/>
                    </a:spcAft>
                    <a:buClrTx/>
                    <a:buSzTx/>
                    <a:buFontTx/>
                    <a:buNone/>
                    <a:defRPr/>
                  </a:pPr>
                  <a:endParaRPr lang="de-DE" sz="2400" b="0" i="0" u="none" strike="noStrike" cap="none" spc="0">
                    <a:ln>
                      <a:noFill/>
                    </a:ln>
                    <a:solidFill>
                      <a:sysClr val="windowText" lastClr="000000"/>
                    </a:solidFill>
                    <a:latin typeface="Calibri"/>
                    <a:ea typeface="+mn-ea"/>
                    <a:cs typeface="+mn-cs"/>
                  </a:endParaRPr>
                </a:p>
              </p:txBody>
            </p:sp>
            <p:sp>
              <p:nvSpPr>
                <p:cNvPr id="32" name="Textfeld 28"/>
                <p:cNvSpPr txBox="1"/>
                <p:nvPr/>
              </p:nvSpPr>
              <p:spPr bwMode="auto">
                <a:xfrm>
                  <a:off x="69684" y="70893"/>
                  <a:ext cx="696851" cy="303015"/>
                </a:xfrm>
                <a:prstGeom prst="rect">
                  <a:avLst/>
                </a:prstGeom>
                <a:noFill/>
              </p:spPr>
              <p:txBody>
                <a:bodyPr wrap="square" rtlCol="0">
                  <a:spAutoFit/>
                </a:bodyPr>
                <a:lstStyle>
                  <a:defPPr>
                    <a:defRPr lang="de-DE"/>
                  </a:defPPr>
                  <a:lvl1pPr algn="l">
                    <a:spcBef>
                      <a:spcPts val="0"/>
                    </a:spcBef>
                    <a:spcAft>
                      <a:spcPts val="0"/>
                    </a:spcAft>
                    <a:defRPr sz="2400">
                      <a:solidFill>
                        <a:schemeClr val="tx1"/>
                      </a:solidFill>
                      <a:latin typeface="Arial"/>
                      <a:ea typeface="+mn-ea"/>
                      <a:cs typeface="+mn-cs"/>
                    </a:defRPr>
                  </a:lvl1pPr>
                  <a:lvl2pPr marL="457200" algn="l">
                    <a:spcBef>
                      <a:spcPts val="0"/>
                    </a:spcBef>
                    <a:spcAft>
                      <a:spcPts val="0"/>
                    </a:spcAft>
                    <a:defRPr sz="2400">
                      <a:solidFill>
                        <a:schemeClr val="tx1"/>
                      </a:solidFill>
                      <a:latin typeface="Arial"/>
                      <a:ea typeface="+mn-ea"/>
                      <a:cs typeface="+mn-cs"/>
                    </a:defRPr>
                  </a:lvl2pPr>
                  <a:lvl3pPr marL="914400" algn="l">
                    <a:spcBef>
                      <a:spcPts val="0"/>
                    </a:spcBef>
                    <a:spcAft>
                      <a:spcPts val="0"/>
                    </a:spcAft>
                    <a:defRPr sz="2400">
                      <a:solidFill>
                        <a:schemeClr val="tx1"/>
                      </a:solidFill>
                      <a:latin typeface="Arial"/>
                      <a:ea typeface="+mn-ea"/>
                      <a:cs typeface="+mn-cs"/>
                    </a:defRPr>
                  </a:lvl3pPr>
                  <a:lvl4pPr marL="1371600" algn="l">
                    <a:spcBef>
                      <a:spcPts val="0"/>
                    </a:spcBef>
                    <a:spcAft>
                      <a:spcPts val="0"/>
                    </a:spcAft>
                    <a:defRPr sz="2400">
                      <a:solidFill>
                        <a:schemeClr val="tx1"/>
                      </a:solidFill>
                      <a:latin typeface="Arial"/>
                      <a:ea typeface="+mn-ea"/>
                      <a:cs typeface="+mn-cs"/>
                    </a:defRPr>
                  </a:lvl4pPr>
                  <a:lvl5pPr marL="1828800" algn="l">
                    <a:spcBef>
                      <a:spcPts val="0"/>
                    </a:spcBef>
                    <a:spcAft>
                      <a:spcPts val="0"/>
                    </a:spcAft>
                    <a:defRPr sz="2400">
                      <a:solidFill>
                        <a:schemeClr val="tx1"/>
                      </a:solidFill>
                      <a:latin typeface="Arial"/>
                      <a:ea typeface="+mn-ea"/>
                      <a:cs typeface="+mn-cs"/>
                    </a:defRPr>
                  </a:lvl5pPr>
                  <a:lvl6pPr marL="2286000" algn="l" defTabSz="914400">
                    <a:defRPr sz="2400">
                      <a:solidFill>
                        <a:schemeClr val="tx1"/>
                      </a:solidFill>
                      <a:latin typeface="Arial"/>
                      <a:ea typeface="+mn-ea"/>
                      <a:cs typeface="+mn-cs"/>
                    </a:defRPr>
                  </a:lvl6pPr>
                  <a:lvl7pPr marL="2743200" algn="l" defTabSz="914400">
                    <a:defRPr sz="2400">
                      <a:solidFill>
                        <a:schemeClr val="tx1"/>
                      </a:solidFill>
                      <a:latin typeface="Arial"/>
                      <a:ea typeface="+mn-ea"/>
                      <a:cs typeface="+mn-cs"/>
                    </a:defRPr>
                  </a:lvl7pPr>
                  <a:lvl8pPr marL="3200400" algn="l" defTabSz="914400">
                    <a:defRPr sz="2400">
                      <a:solidFill>
                        <a:schemeClr val="tx1"/>
                      </a:solidFill>
                      <a:latin typeface="Arial"/>
                      <a:ea typeface="+mn-ea"/>
                      <a:cs typeface="+mn-cs"/>
                    </a:defRPr>
                  </a:lvl8pPr>
                  <a:lvl9pPr marL="3657600" algn="l" defTabSz="914400">
                    <a:defRPr sz="2400">
                      <a:solidFill>
                        <a:schemeClr val="tx1"/>
                      </a:solidFill>
                      <a:latin typeface="Arial"/>
                      <a:ea typeface="+mn-ea"/>
                      <a:cs typeface="+mn-cs"/>
                    </a:defRPr>
                  </a:lvl9pPr>
                </a:lstStyle>
                <a:p>
                  <a:pPr marL="0" marR="0" lvl="0" indent="0" algn="l" defTabSz="914400">
                    <a:lnSpc>
                      <a:spcPct val="100000"/>
                    </a:lnSpc>
                    <a:spcBef>
                      <a:spcPts val="0"/>
                    </a:spcBef>
                    <a:spcAft>
                      <a:spcPts val="0"/>
                    </a:spcAft>
                    <a:buClrTx/>
                    <a:buSzTx/>
                    <a:buFontTx/>
                    <a:buNone/>
                    <a:defRPr/>
                  </a:pPr>
                  <a:r>
                    <a:rPr lang="de-DE" sz="1400" b="0" i="0" u="none" strike="noStrike" cap="none" spc="0">
                      <a:ln>
                        <a:noFill/>
                      </a:ln>
                      <a:solidFill>
                        <a:sysClr val="windowText" lastClr="000000"/>
                      </a:solidFill>
                      <a:latin typeface="Arial"/>
                      <a:ea typeface="+mn-ea"/>
                      <a:cs typeface="+mn-cs"/>
                    </a:rPr>
                    <a:t>N</a:t>
                  </a:r>
                  <a:r>
                    <a:rPr lang="de-DE" sz="1400" b="0" i="0" u="none" strike="noStrike" cap="none" spc="0" baseline="-25000">
                      <a:ln>
                        <a:noFill/>
                      </a:ln>
                      <a:solidFill>
                        <a:sysClr val="windowText" lastClr="000000"/>
                      </a:solidFill>
                      <a:latin typeface="Arial"/>
                      <a:ea typeface="+mn-ea"/>
                      <a:cs typeface="+mn-cs"/>
                    </a:rPr>
                    <a:t>2</a:t>
                  </a:r>
                  <a:endParaRPr lang="de-DE" sz="1400" b="0" i="0" u="none" strike="noStrike" cap="none" spc="0">
                    <a:ln>
                      <a:noFill/>
                    </a:ln>
                    <a:solidFill>
                      <a:sysClr val="windowText" lastClr="000000"/>
                    </a:solidFill>
                    <a:latin typeface="Arial"/>
                    <a:ea typeface="+mn-ea"/>
                    <a:cs typeface="+mn-cs"/>
                  </a:endParaRPr>
                </a:p>
              </p:txBody>
            </p:sp>
          </p:grpSp>
          <p:grpSp>
            <p:nvGrpSpPr>
              <p:cNvPr id="33" name="Gruppieren 25"/>
              <p:cNvGrpSpPr/>
              <p:nvPr/>
            </p:nvGrpSpPr>
            <p:grpSpPr bwMode="auto">
              <a:xfrm>
                <a:off x="6271664" y="0"/>
                <a:ext cx="696851" cy="496257"/>
                <a:chOff x="0" y="0"/>
                <a:chExt cx="696851" cy="496257"/>
              </a:xfrm>
            </p:grpSpPr>
            <p:sp>
              <p:nvSpPr>
                <p:cNvPr id="34" name="Ellipse 36"/>
                <p:cNvSpPr/>
                <p:nvPr/>
              </p:nvSpPr>
              <p:spPr bwMode="auto">
                <a:xfrm>
                  <a:off x="0" y="0"/>
                  <a:ext cx="557481" cy="496257"/>
                </a:xfrm>
                <a:prstGeom prst="ellipse">
                  <a:avLst/>
                </a:prstGeom>
                <a:solidFill>
                  <a:srgbClr val="FF0000"/>
                </a:solidFill>
                <a:ln w="19050" cap="flat" cmpd="sng" algn="ctr">
                  <a:solidFill>
                    <a:srgbClr val="FF0000"/>
                  </a:solidFill>
                  <a:prstDash val="solid"/>
                </a:ln>
                <a:effectLst/>
              </p:spPr>
              <p:txBody>
                <a:bodyPr rtlCol="0" anchor="ctr"/>
                <a:lstStyle>
                  <a:defPPr>
                    <a:defRPr lang="de-DE"/>
                  </a:defPPr>
                  <a:lvl1pPr algn="l">
                    <a:spcBef>
                      <a:spcPts val="0"/>
                    </a:spcBef>
                    <a:spcAft>
                      <a:spcPts val="0"/>
                    </a:spcAft>
                    <a:defRPr sz="2400">
                      <a:solidFill>
                        <a:schemeClr val="dk1"/>
                      </a:solidFill>
                      <a:latin typeface="+mn-lt"/>
                      <a:ea typeface="+mn-ea"/>
                      <a:cs typeface="+mn-cs"/>
                    </a:defRPr>
                  </a:lvl1pPr>
                  <a:lvl2pPr marL="457200" algn="l">
                    <a:spcBef>
                      <a:spcPts val="0"/>
                    </a:spcBef>
                    <a:spcAft>
                      <a:spcPts val="0"/>
                    </a:spcAft>
                    <a:defRPr sz="2400">
                      <a:solidFill>
                        <a:schemeClr val="dk1"/>
                      </a:solidFill>
                      <a:latin typeface="+mn-lt"/>
                      <a:ea typeface="+mn-ea"/>
                      <a:cs typeface="+mn-cs"/>
                    </a:defRPr>
                  </a:lvl2pPr>
                  <a:lvl3pPr marL="914400" algn="l">
                    <a:spcBef>
                      <a:spcPts val="0"/>
                    </a:spcBef>
                    <a:spcAft>
                      <a:spcPts val="0"/>
                    </a:spcAft>
                    <a:defRPr sz="2400">
                      <a:solidFill>
                        <a:schemeClr val="dk1"/>
                      </a:solidFill>
                      <a:latin typeface="+mn-lt"/>
                      <a:ea typeface="+mn-ea"/>
                      <a:cs typeface="+mn-cs"/>
                    </a:defRPr>
                  </a:lvl3pPr>
                  <a:lvl4pPr marL="1371600" algn="l">
                    <a:spcBef>
                      <a:spcPts val="0"/>
                    </a:spcBef>
                    <a:spcAft>
                      <a:spcPts val="0"/>
                    </a:spcAft>
                    <a:defRPr sz="2400">
                      <a:solidFill>
                        <a:schemeClr val="dk1"/>
                      </a:solidFill>
                      <a:latin typeface="+mn-lt"/>
                      <a:ea typeface="+mn-ea"/>
                      <a:cs typeface="+mn-cs"/>
                    </a:defRPr>
                  </a:lvl4pPr>
                  <a:lvl5pPr marL="1828800" algn="l">
                    <a:spcBef>
                      <a:spcPts val="0"/>
                    </a:spcBef>
                    <a:spcAft>
                      <a:spcPts val="0"/>
                    </a:spcAft>
                    <a:defRPr sz="2400">
                      <a:solidFill>
                        <a:schemeClr val="dk1"/>
                      </a:solidFill>
                      <a:latin typeface="+mn-lt"/>
                      <a:ea typeface="+mn-ea"/>
                      <a:cs typeface="+mn-cs"/>
                    </a:defRPr>
                  </a:lvl5pPr>
                  <a:lvl6pPr marL="2286000" algn="l" defTabSz="914400">
                    <a:defRPr sz="2400">
                      <a:solidFill>
                        <a:schemeClr val="dk1"/>
                      </a:solidFill>
                      <a:latin typeface="+mn-lt"/>
                      <a:ea typeface="+mn-ea"/>
                      <a:cs typeface="+mn-cs"/>
                    </a:defRPr>
                  </a:lvl6pPr>
                  <a:lvl7pPr marL="2743200" algn="l" defTabSz="914400">
                    <a:defRPr sz="2400">
                      <a:solidFill>
                        <a:schemeClr val="dk1"/>
                      </a:solidFill>
                      <a:latin typeface="+mn-lt"/>
                      <a:ea typeface="+mn-ea"/>
                      <a:cs typeface="+mn-cs"/>
                    </a:defRPr>
                  </a:lvl7pPr>
                  <a:lvl8pPr marL="3200400" algn="l" defTabSz="914400">
                    <a:defRPr sz="2400">
                      <a:solidFill>
                        <a:schemeClr val="dk1"/>
                      </a:solidFill>
                      <a:latin typeface="+mn-lt"/>
                      <a:ea typeface="+mn-ea"/>
                      <a:cs typeface="+mn-cs"/>
                    </a:defRPr>
                  </a:lvl8pPr>
                  <a:lvl9pPr marL="3657600" algn="l" defTabSz="914400">
                    <a:defRPr sz="2400">
                      <a:solidFill>
                        <a:schemeClr val="dk1"/>
                      </a:solidFill>
                      <a:latin typeface="+mn-lt"/>
                      <a:ea typeface="+mn-ea"/>
                      <a:cs typeface="+mn-cs"/>
                    </a:defRPr>
                  </a:lvl9pPr>
                </a:lstStyle>
                <a:p>
                  <a:pPr marL="0" marR="0" lvl="0" indent="0" algn="ctr" defTabSz="914400">
                    <a:lnSpc>
                      <a:spcPct val="100000"/>
                    </a:lnSpc>
                    <a:spcBef>
                      <a:spcPts val="0"/>
                    </a:spcBef>
                    <a:spcAft>
                      <a:spcPts val="0"/>
                    </a:spcAft>
                    <a:buClrTx/>
                    <a:buSzTx/>
                    <a:buFontTx/>
                    <a:buNone/>
                    <a:defRPr/>
                  </a:pPr>
                  <a:endParaRPr lang="de-DE" sz="2400" b="0" i="0" u="none" strike="noStrike" cap="none" spc="0">
                    <a:ln>
                      <a:noFill/>
                    </a:ln>
                    <a:solidFill>
                      <a:sysClr val="windowText" lastClr="000000"/>
                    </a:solidFill>
                    <a:latin typeface="Calibri"/>
                    <a:ea typeface="+mn-ea"/>
                    <a:cs typeface="+mn-cs"/>
                  </a:endParaRPr>
                </a:p>
              </p:txBody>
            </p:sp>
            <p:sp>
              <p:nvSpPr>
                <p:cNvPr id="35" name="Textfeld 27"/>
                <p:cNvSpPr txBox="1"/>
                <p:nvPr/>
              </p:nvSpPr>
              <p:spPr bwMode="auto">
                <a:xfrm>
                  <a:off x="0" y="70893"/>
                  <a:ext cx="696851" cy="303015"/>
                </a:xfrm>
                <a:prstGeom prst="rect">
                  <a:avLst/>
                </a:prstGeom>
                <a:noFill/>
              </p:spPr>
              <p:txBody>
                <a:bodyPr wrap="square" rtlCol="0">
                  <a:spAutoFit/>
                </a:bodyPr>
                <a:lstStyle>
                  <a:defPPr>
                    <a:defRPr lang="de-DE"/>
                  </a:defPPr>
                  <a:lvl1pPr algn="l">
                    <a:spcBef>
                      <a:spcPts val="0"/>
                    </a:spcBef>
                    <a:spcAft>
                      <a:spcPts val="0"/>
                    </a:spcAft>
                    <a:defRPr sz="2400">
                      <a:solidFill>
                        <a:schemeClr val="tx1"/>
                      </a:solidFill>
                      <a:latin typeface="Arial"/>
                      <a:ea typeface="+mn-ea"/>
                      <a:cs typeface="+mn-cs"/>
                    </a:defRPr>
                  </a:lvl1pPr>
                  <a:lvl2pPr marL="457200" algn="l">
                    <a:spcBef>
                      <a:spcPts val="0"/>
                    </a:spcBef>
                    <a:spcAft>
                      <a:spcPts val="0"/>
                    </a:spcAft>
                    <a:defRPr sz="2400">
                      <a:solidFill>
                        <a:schemeClr val="tx1"/>
                      </a:solidFill>
                      <a:latin typeface="Arial"/>
                      <a:ea typeface="+mn-ea"/>
                      <a:cs typeface="+mn-cs"/>
                    </a:defRPr>
                  </a:lvl2pPr>
                  <a:lvl3pPr marL="914400" algn="l">
                    <a:spcBef>
                      <a:spcPts val="0"/>
                    </a:spcBef>
                    <a:spcAft>
                      <a:spcPts val="0"/>
                    </a:spcAft>
                    <a:defRPr sz="2400">
                      <a:solidFill>
                        <a:schemeClr val="tx1"/>
                      </a:solidFill>
                      <a:latin typeface="Arial"/>
                      <a:ea typeface="+mn-ea"/>
                      <a:cs typeface="+mn-cs"/>
                    </a:defRPr>
                  </a:lvl3pPr>
                  <a:lvl4pPr marL="1371600" algn="l">
                    <a:spcBef>
                      <a:spcPts val="0"/>
                    </a:spcBef>
                    <a:spcAft>
                      <a:spcPts val="0"/>
                    </a:spcAft>
                    <a:defRPr sz="2400">
                      <a:solidFill>
                        <a:schemeClr val="tx1"/>
                      </a:solidFill>
                      <a:latin typeface="Arial"/>
                      <a:ea typeface="+mn-ea"/>
                      <a:cs typeface="+mn-cs"/>
                    </a:defRPr>
                  </a:lvl4pPr>
                  <a:lvl5pPr marL="1828800" algn="l">
                    <a:spcBef>
                      <a:spcPts val="0"/>
                    </a:spcBef>
                    <a:spcAft>
                      <a:spcPts val="0"/>
                    </a:spcAft>
                    <a:defRPr sz="2400">
                      <a:solidFill>
                        <a:schemeClr val="tx1"/>
                      </a:solidFill>
                      <a:latin typeface="Arial"/>
                      <a:ea typeface="+mn-ea"/>
                      <a:cs typeface="+mn-cs"/>
                    </a:defRPr>
                  </a:lvl5pPr>
                  <a:lvl6pPr marL="2286000" algn="l" defTabSz="914400">
                    <a:defRPr sz="2400">
                      <a:solidFill>
                        <a:schemeClr val="tx1"/>
                      </a:solidFill>
                      <a:latin typeface="Arial"/>
                      <a:ea typeface="+mn-ea"/>
                      <a:cs typeface="+mn-cs"/>
                    </a:defRPr>
                  </a:lvl6pPr>
                  <a:lvl7pPr marL="2743200" algn="l" defTabSz="914400">
                    <a:defRPr sz="2400">
                      <a:solidFill>
                        <a:schemeClr val="tx1"/>
                      </a:solidFill>
                      <a:latin typeface="Arial"/>
                      <a:ea typeface="+mn-ea"/>
                      <a:cs typeface="+mn-cs"/>
                    </a:defRPr>
                  </a:lvl7pPr>
                  <a:lvl8pPr marL="3200400" algn="l" defTabSz="914400">
                    <a:defRPr sz="2400">
                      <a:solidFill>
                        <a:schemeClr val="tx1"/>
                      </a:solidFill>
                      <a:latin typeface="Arial"/>
                      <a:ea typeface="+mn-ea"/>
                      <a:cs typeface="+mn-cs"/>
                    </a:defRPr>
                  </a:lvl8pPr>
                  <a:lvl9pPr marL="3657600" algn="l" defTabSz="914400">
                    <a:defRPr sz="2400">
                      <a:solidFill>
                        <a:schemeClr val="tx1"/>
                      </a:solidFill>
                      <a:latin typeface="Arial"/>
                      <a:ea typeface="+mn-ea"/>
                      <a:cs typeface="+mn-cs"/>
                    </a:defRPr>
                  </a:lvl9pPr>
                </a:lstStyle>
                <a:p>
                  <a:pPr marL="0" marR="0" lvl="0" indent="0" algn="l" defTabSz="914400">
                    <a:lnSpc>
                      <a:spcPct val="100000"/>
                    </a:lnSpc>
                    <a:spcBef>
                      <a:spcPts val="0"/>
                    </a:spcBef>
                    <a:spcAft>
                      <a:spcPts val="0"/>
                    </a:spcAft>
                    <a:buClrTx/>
                    <a:buSzTx/>
                    <a:buFontTx/>
                    <a:buNone/>
                    <a:defRPr/>
                  </a:pPr>
                  <a:r>
                    <a:rPr lang="de-DE" sz="1400" b="0" i="0" u="none" strike="noStrike" cap="none" spc="0">
                      <a:ln>
                        <a:noFill/>
                      </a:ln>
                      <a:solidFill>
                        <a:sysClr val="windowText" lastClr="000000"/>
                      </a:solidFill>
                      <a:latin typeface="Arial"/>
                      <a:ea typeface="+mn-ea"/>
                      <a:cs typeface="+mn-cs"/>
                    </a:rPr>
                    <a:t>N</a:t>
                  </a:r>
                  <a:r>
                    <a:rPr lang="de-DE" sz="1400" b="0" i="0" u="none" strike="noStrike" cap="none" spc="0" baseline="-25000">
                      <a:ln>
                        <a:noFill/>
                      </a:ln>
                      <a:solidFill>
                        <a:sysClr val="windowText" lastClr="000000"/>
                      </a:solidFill>
                      <a:latin typeface="Arial"/>
                      <a:ea typeface="+mn-ea"/>
                      <a:cs typeface="+mn-cs"/>
                    </a:rPr>
                    <a:t>2</a:t>
                  </a:r>
                  <a:r>
                    <a:rPr lang="de-DE" sz="1400" b="0" i="0" u="none" strike="noStrike" cap="none" spc="0">
                      <a:ln>
                        <a:noFill/>
                      </a:ln>
                      <a:solidFill>
                        <a:sysClr val="windowText" lastClr="000000"/>
                      </a:solidFill>
                      <a:latin typeface="Arial"/>
                      <a:ea typeface="+mn-ea"/>
                      <a:cs typeface="+mn-cs"/>
                    </a:rPr>
                    <a:t>O</a:t>
                  </a:r>
                </a:p>
              </p:txBody>
            </p:sp>
          </p:grpSp>
          <p:grpSp>
            <p:nvGrpSpPr>
              <p:cNvPr id="36" name="Gruppieren 26"/>
              <p:cNvGrpSpPr/>
              <p:nvPr/>
            </p:nvGrpSpPr>
            <p:grpSpPr bwMode="auto">
              <a:xfrm>
                <a:off x="6898830" y="3615590"/>
                <a:ext cx="696851" cy="496257"/>
                <a:chOff x="0" y="0"/>
                <a:chExt cx="696851" cy="496257"/>
              </a:xfrm>
            </p:grpSpPr>
            <p:sp>
              <p:nvSpPr>
                <p:cNvPr id="37" name="Ellipse 34"/>
                <p:cNvSpPr/>
                <p:nvPr/>
              </p:nvSpPr>
              <p:spPr bwMode="auto">
                <a:xfrm>
                  <a:off x="0" y="0"/>
                  <a:ext cx="557481" cy="496257"/>
                </a:xfrm>
                <a:prstGeom prst="ellipse">
                  <a:avLst/>
                </a:prstGeom>
                <a:solidFill>
                  <a:srgbClr val="FF0000"/>
                </a:solidFill>
                <a:ln w="19050" cap="flat" cmpd="sng" algn="ctr">
                  <a:solidFill>
                    <a:srgbClr val="FF0000"/>
                  </a:solidFill>
                  <a:prstDash val="solid"/>
                </a:ln>
                <a:effectLst/>
              </p:spPr>
              <p:txBody>
                <a:bodyPr rtlCol="0" anchor="ctr"/>
                <a:lstStyle>
                  <a:defPPr>
                    <a:defRPr lang="de-DE"/>
                  </a:defPPr>
                  <a:lvl1pPr algn="l">
                    <a:spcBef>
                      <a:spcPts val="0"/>
                    </a:spcBef>
                    <a:spcAft>
                      <a:spcPts val="0"/>
                    </a:spcAft>
                    <a:defRPr sz="2400">
                      <a:solidFill>
                        <a:schemeClr val="dk1"/>
                      </a:solidFill>
                      <a:latin typeface="+mn-lt"/>
                      <a:ea typeface="+mn-ea"/>
                      <a:cs typeface="+mn-cs"/>
                    </a:defRPr>
                  </a:lvl1pPr>
                  <a:lvl2pPr marL="457200" algn="l">
                    <a:spcBef>
                      <a:spcPts val="0"/>
                    </a:spcBef>
                    <a:spcAft>
                      <a:spcPts val="0"/>
                    </a:spcAft>
                    <a:defRPr sz="2400">
                      <a:solidFill>
                        <a:schemeClr val="dk1"/>
                      </a:solidFill>
                      <a:latin typeface="+mn-lt"/>
                      <a:ea typeface="+mn-ea"/>
                      <a:cs typeface="+mn-cs"/>
                    </a:defRPr>
                  </a:lvl2pPr>
                  <a:lvl3pPr marL="914400" algn="l">
                    <a:spcBef>
                      <a:spcPts val="0"/>
                    </a:spcBef>
                    <a:spcAft>
                      <a:spcPts val="0"/>
                    </a:spcAft>
                    <a:defRPr sz="2400">
                      <a:solidFill>
                        <a:schemeClr val="dk1"/>
                      </a:solidFill>
                      <a:latin typeface="+mn-lt"/>
                      <a:ea typeface="+mn-ea"/>
                      <a:cs typeface="+mn-cs"/>
                    </a:defRPr>
                  </a:lvl3pPr>
                  <a:lvl4pPr marL="1371600" algn="l">
                    <a:spcBef>
                      <a:spcPts val="0"/>
                    </a:spcBef>
                    <a:spcAft>
                      <a:spcPts val="0"/>
                    </a:spcAft>
                    <a:defRPr sz="2400">
                      <a:solidFill>
                        <a:schemeClr val="dk1"/>
                      </a:solidFill>
                      <a:latin typeface="+mn-lt"/>
                      <a:ea typeface="+mn-ea"/>
                      <a:cs typeface="+mn-cs"/>
                    </a:defRPr>
                  </a:lvl4pPr>
                  <a:lvl5pPr marL="1828800" algn="l">
                    <a:spcBef>
                      <a:spcPts val="0"/>
                    </a:spcBef>
                    <a:spcAft>
                      <a:spcPts val="0"/>
                    </a:spcAft>
                    <a:defRPr sz="2400">
                      <a:solidFill>
                        <a:schemeClr val="dk1"/>
                      </a:solidFill>
                      <a:latin typeface="+mn-lt"/>
                      <a:ea typeface="+mn-ea"/>
                      <a:cs typeface="+mn-cs"/>
                    </a:defRPr>
                  </a:lvl5pPr>
                  <a:lvl6pPr marL="2286000" algn="l" defTabSz="914400">
                    <a:defRPr sz="2400">
                      <a:solidFill>
                        <a:schemeClr val="dk1"/>
                      </a:solidFill>
                      <a:latin typeface="+mn-lt"/>
                      <a:ea typeface="+mn-ea"/>
                      <a:cs typeface="+mn-cs"/>
                    </a:defRPr>
                  </a:lvl6pPr>
                  <a:lvl7pPr marL="2743200" algn="l" defTabSz="914400">
                    <a:defRPr sz="2400">
                      <a:solidFill>
                        <a:schemeClr val="dk1"/>
                      </a:solidFill>
                      <a:latin typeface="+mn-lt"/>
                      <a:ea typeface="+mn-ea"/>
                      <a:cs typeface="+mn-cs"/>
                    </a:defRPr>
                  </a:lvl7pPr>
                  <a:lvl8pPr marL="3200400" algn="l" defTabSz="914400">
                    <a:defRPr sz="2400">
                      <a:solidFill>
                        <a:schemeClr val="dk1"/>
                      </a:solidFill>
                      <a:latin typeface="+mn-lt"/>
                      <a:ea typeface="+mn-ea"/>
                      <a:cs typeface="+mn-cs"/>
                    </a:defRPr>
                  </a:lvl8pPr>
                  <a:lvl9pPr marL="3657600" algn="l" defTabSz="914400">
                    <a:defRPr sz="2400">
                      <a:solidFill>
                        <a:schemeClr val="dk1"/>
                      </a:solidFill>
                      <a:latin typeface="+mn-lt"/>
                      <a:ea typeface="+mn-ea"/>
                      <a:cs typeface="+mn-cs"/>
                    </a:defRPr>
                  </a:lvl9pPr>
                </a:lstStyle>
                <a:p>
                  <a:pPr marL="0" marR="0" lvl="0" indent="0" algn="ctr" defTabSz="914400">
                    <a:lnSpc>
                      <a:spcPct val="100000"/>
                    </a:lnSpc>
                    <a:spcBef>
                      <a:spcPts val="0"/>
                    </a:spcBef>
                    <a:spcAft>
                      <a:spcPts val="0"/>
                    </a:spcAft>
                    <a:buClrTx/>
                    <a:buSzTx/>
                    <a:buFontTx/>
                    <a:buNone/>
                    <a:defRPr/>
                  </a:pPr>
                  <a:endParaRPr lang="de-DE" sz="2400" b="0" i="0" u="none" strike="noStrike" cap="none" spc="0">
                    <a:ln>
                      <a:noFill/>
                    </a:ln>
                    <a:solidFill>
                      <a:sysClr val="windowText" lastClr="000000"/>
                    </a:solidFill>
                    <a:latin typeface="Calibri"/>
                    <a:ea typeface="+mn-ea"/>
                    <a:cs typeface="+mn-cs"/>
                  </a:endParaRPr>
                </a:p>
              </p:txBody>
            </p:sp>
            <p:sp>
              <p:nvSpPr>
                <p:cNvPr id="38" name="Textfeld 30"/>
                <p:cNvSpPr txBox="1"/>
                <p:nvPr/>
              </p:nvSpPr>
              <p:spPr bwMode="auto">
                <a:xfrm>
                  <a:off x="0" y="70893"/>
                  <a:ext cx="696851" cy="303015"/>
                </a:xfrm>
                <a:prstGeom prst="rect">
                  <a:avLst/>
                </a:prstGeom>
                <a:noFill/>
              </p:spPr>
              <p:txBody>
                <a:bodyPr wrap="square" rtlCol="0">
                  <a:spAutoFit/>
                </a:bodyPr>
                <a:lstStyle>
                  <a:defPPr>
                    <a:defRPr lang="de-DE"/>
                  </a:defPPr>
                  <a:lvl1pPr algn="l">
                    <a:spcBef>
                      <a:spcPts val="0"/>
                    </a:spcBef>
                    <a:spcAft>
                      <a:spcPts val="0"/>
                    </a:spcAft>
                    <a:defRPr sz="2400">
                      <a:solidFill>
                        <a:schemeClr val="tx1"/>
                      </a:solidFill>
                      <a:latin typeface="Arial"/>
                      <a:ea typeface="+mn-ea"/>
                      <a:cs typeface="+mn-cs"/>
                    </a:defRPr>
                  </a:lvl1pPr>
                  <a:lvl2pPr marL="457200" algn="l">
                    <a:spcBef>
                      <a:spcPts val="0"/>
                    </a:spcBef>
                    <a:spcAft>
                      <a:spcPts val="0"/>
                    </a:spcAft>
                    <a:defRPr sz="2400">
                      <a:solidFill>
                        <a:schemeClr val="tx1"/>
                      </a:solidFill>
                      <a:latin typeface="Arial"/>
                      <a:ea typeface="+mn-ea"/>
                      <a:cs typeface="+mn-cs"/>
                    </a:defRPr>
                  </a:lvl2pPr>
                  <a:lvl3pPr marL="914400" algn="l">
                    <a:spcBef>
                      <a:spcPts val="0"/>
                    </a:spcBef>
                    <a:spcAft>
                      <a:spcPts val="0"/>
                    </a:spcAft>
                    <a:defRPr sz="2400">
                      <a:solidFill>
                        <a:schemeClr val="tx1"/>
                      </a:solidFill>
                      <a:latin typeface="Arial"/>
                      <a:ea typeface="+mn-ea"/>
                      <a:cs typeface="+mn-cs"/>
                    </a:defRPr>
                  </a:lvl3pPr>
                  <a:lvl4pPr marL="1371600" algn="l">
                    <a:spcBef>
                      <a:spcPts val="0"/>
                    </a:spcBef>
                    <a:spcAft>
                      <a:spcPts val="0"/>
                    </a:spcAft>
                    <a:defRPr sz="2400">
                      <a:solidFill>
                        <a:schemeClr val="tx1"/>
                      </a:solidFill>
                      <a:latin typeface="Arial"/>
                      <a:ea typeface="+mn-ea"/>
                      <a:cs typeface="+mn-cs"/>
                    </a:defRPr>
                  </a:lvl4pPr>
                  <a:lvl5pPr marL="1828800" algn="l">
                    <a:spcBef>
                      <a:spcPts val="0"/>
                    </a:spcBef>
                    <a:spcAft>
                      <a:spcPts val="0"/>
                    </a:spcAft>
                    <a:defRPr sz="2400">
                      <a:solidFill>
                        <a:schemeClr val="tx1"/>
                      </a:solidFill>
                      <a:latin typeface="Arial"/>
                      <a:ea typeface="+mn-ea"/>
                      <a:cs typeface="+mn-cs"/>
                    </a:defRPr>
                  </a:lvl5pPr>
                  <a:lvl6pPr marL="2286000" algn="l" defTabSz="914400">
                    <a:defRPr sz="2400">
                      <a:solidFill>
                        <a:schemeClr val="tx1"/>
                      </a:solidFill>
                      <a:latin typeface="Arial"/>
                      <a:ea typeface="+mn-ea"/>
                      <a:cs typeface="+mn-cs"/>
                    </a:defRPr>
                  </a:lvl6pPr>
                  <a:lvl7pPr marL="2743200" algn="l" defTabSz="914400">
                    <a:defRPr sz="2400">
                      <a:solidFill>
                        <a:schemeClr val="tx1"/>
                      </a:solidFill>
                      <a:latin typeface="Arial"/>
                      <a:ea typeface="+mn-ea"/>
                      <a:cs typeface="+mn-cs"/>
                    </a:defRPr>
                  </a:lvl7pPr>
                  <a:lvl8pPr marL="3200400" algn="l" defTabSz="914400">
                    <a:defRPr sz="2400">
                      <a:solidFill>
                        <a:schemeClr val="tx1"/>
                      </a:solidFill>
                      <a:latin typeface="Arial"/>
                      <a:ea typeface="+mn-ea"/>
                      <a:cs typeface="+mn-cs"/>
                    </a:defRPr>
                  </a:lvl8pPr>
                  <a:lvl9pPr marL="3657600" algn="l" defTabSz="914400">
                    <a:defRPr sz="2400">
                      <a:solidFill>
                        <a:schemeClr val="tx1"/>
                      </a:solidFill>
                      <a:latin typeface="Arial"/>
                      <a:ea typeface="+mn-ea"/>
                      <a:cs typeface="+mn-cs"/>
                    </a:defRPr>
                  </a:lvl9pPr>
                </a:lstStyle>
                <a:p>
                  <a:pPr marL="0" marR="0" lvl="0" indent="0" algn="l" defTabSz="914400">
                    <a:lnSpc>
                      <a:spcPct val="100000"/>
                    </a:lnSpc>
                    <a:spcBef>
                      <a:spcPts val="0"/>
                    </a:spcBef>
                    <a:spcAft>
                      <a:spcPts val="0"/>
                    </a:spcAft>
                    <a:buClrTx/>
                    <a:buSzTx/>
                    <a:buFontTx/>
                    <a:buNone/>
                    <a:defRPr/>
                  </a:pPr>
                  <a:r>
                    <a:rPr lang="de-DE" sz="1400" b="0" i="0" u="none" strike="noStrike" cap="none" spc="0">
                      <a:ln>
                        <a:noFill/>
                      </a:ln>
                      <a:solidFill>
                        <a:sysClr val="windowText" lastClr="000000"/>
                      </a:solidFill>
                      <a:latin typeface="Arial"/>
                      <a:ea typeface="+mn-ea"/>
                      <a:cs typeface="+mn-cs"/>
                    </a:rPr>
                    <a:t>NO</a:t>
                  </a:r>
                  <a:r>
                    <a:rPr lang="de-DE" sz="1400" b="0" i="0" u="none" strike="noStrike" cap="none" spc="0" baseline="-25000">
                      <a:ln>
                        <a:noFill/>
                      </a:ln>
                      <a:solidFill>
                        <a:sysClr val="windowText" lastClr="000000"/>
                      </a:solidFill>
                      <a:latin typeface="Arial"/>
                      <a:ea typeface="+mn-ea"/>
                      <a:cs typeface="+mn-cs"/>
                    </a:rPr>
                    <a:t>3</a:t>
                  </a:r>
                  <a:r>
                    <a:rPr lang="de-DE" sz="1400" b="0" i="0" u="none" strike="noStrike" cap="none" spc="0" baseline="30000">
                      <a:ln>
                        <a:noFill/>
                      </a:ln>
                      <a:solidFill>
                        <a:sysClr val="windowText" lastClr="000000"/>
                      </a:solidFill>
                      <a:latin typeface="Arial"/>
                      <a:ea typeface="+mn-ea"/>
                      <a:cs typeface="+mn-cs"/>
                    </a:rPr>
                    <a:t>-</a:t>
                  </a:r>
                  <a:endParaRPr lang="de-DE" sz="1400" b="0" i="0" u="none" strike="noStrike" cap="none" spc="0">
                    <a:ln>
                      <a:noFill/>
                    </a:ln>
                    <a:solidFill>
                      <a:sysClr val="windowText" lastClr="000000"/>
                    </a:solidFill>
                    <a:latin typeface="Arial"/>
                    <a:ea typeface="+mn-ea"/>
                    <a:cs typeface="+mn-cs"/>
                  </a:endParaRPr>
                </a:p>
              </p:txBody>
            </p:sp>
          </p:grpSp>
          <p:sp>
            <p:nvSpPr>
              <p:cNvPr id="39" name="Textfeld 2"/>
              <p:cNvSpPr txBox="1"/>
              <p:nvPr/>
            </p:nvSpPr>
            <p:spPr bwMode="auto">
              <a:xfrm>
                <a:off x="0" y="1419592"/>
                <a:ext cx="1602758" cy="636331"/>
              </a:xfrm>
              <a:prstGeom prst="rect">
                <a:avLst/>
              </a:prstGeom>
              <a:noFill/>
            </p:spPr>
            <p:txBody>
              <a:bodyPr wrap="square" rtlCol="0">
                <a:spAutoFit/>
              </a:bodyPr>
              <a:lstStyle>
                <a:defPPr>
                  <a:defRPr lang="de-DE"/>
                </a:defPPr>
                <a:lvl1pPr algn="l">
                  <a:spcBef>
                    <a:spcPts val="0"/>
                  </a:spcBef>
                  <a:spcAft>
                    <a:spcPts val="0"/>
                  </a:spcAft>
                  <a:defRPr sz="2400">
                    <a:solidFill>
                      <a:schemeClr val="tx1"/>
                    </a:solidFill>
                    <a:latin typeface="Arial"/>
                    <a:ea typeface="+mn-ea"/>
                    <a:cs typeface="+mn-cs"/>
                  </a:defRPr>
                </a:lvl1pPr>
                <a:lvl2pPr marL="457200" algn="l">
                  <a:spcBef>
                    <a:spcPts val="0"/>
                  </a:spcBef>
                  <a:spcAft>
                    <a:spcPts val="0"/>
                  </a:spcAft>
                  <a:defRPr sz="2400">
                    <a:solidFill>
                      <a:schemeClr val="tx1"/>
                    </a:solidFill>
                    <a:latin typeface="Arial"/>
                    <a:ea typeface="+mn-ea"/>
                    <a:cs typeface="+mn-cs"/>
                  </a:defRPr>
                </a:lvl2pPr>
                <a:lvl3pPr marL="914400" algn="l">
                  <a:spcBef>
                    <a:spcPts val="0"/>
                  </a:spcBef>
                  <a:spcAft>
                    <a:spcPts val="0"/>
                  </a:spcAft>
                  <a:defRPr sz="2400">
                    <a:solidFill>
                      <a:schemeClr val="tx1"/>
                    </a:solidFill>
                    <a:latin typeface="Arial"/>
                    <a:ea typeface="+mn-ea"/>
                    <a:cs typeface="+mn-cs"/>
                  </a:defRPr>
                </a:lvl3pPr>
                <a:lvl4pPr marL="1371600" algn="l">
                  <a:spcBef>
                    <a:spcPts val="0"/>
                  </a:spcBef>
                  <a:spcAft>
                    <a:spcPts val="0"/>
                  </a:spcAft>
                  <a:defRPr sz="2400">
                    <a:solidFill>
                      <a:schemeClr val="tx1"/>
                    </a:solidFill>
                    <a:latin typeface="Arial"/>
                    <a:ea typeface="+mn-ea"/>
                    <a:cs typeface="+mn-cs"/>
                  </a:defRPr>
                </a:lvl4pPr>
                <a:lvl5pPr marL="1828800" algn="l">
                  <a:spcBef>
                    <a:spcPts val="0"/>
                  </a:spcBef>
                  <a:spcAft>
                    <a:spcPts val="0"/>
                  </a:spcAft>
                  <a:defRPr sz="2400">
                    <a:solidFill>
                      <a:schemeClr val="tx1"/>
                    </a:solidFill>
                    <a:latin typeface="Arial"/>
                    <a:ea typeface="+mn-ea"/>
                    <a:cs typeface="+mn-cs"/>
                  </a:defRPr>
                </a:lvl5pPr>
                <a:lvl6pPr marL="2286000" algn="l" defTabSz="914400">
                  <a:defRPr sz="2400">
                    <a:solidFill>
                      <a:schemeClr val="tx1"/>
                    </a:solidFill>
                    <a:latin typeface="Arial"/>
                    <a:ea typeface="+mn-ea"/>
                    <a:cs typeface="+mn-cs"/>
                  </a:defRPr>
                </a:lvl6pPr>
                <a:lvl7pPr marL="2743200" algn="l" defTabSz="914400">
                  <a:defRPr sz="2400">
                    <a:solidFill>
                      <a:schemeClr val="tx1"/>
                    </a:solidFill>
                    <a:latin typeface="Arial"/>
                    <a:ea typeface="+mn-ea"/>
                    <a:cs typeface="+mn-cs"/>
                  </a:defRPr>
                </a:lvl7pPr>
                <a:lvl8pPr marL="3200400" algn="l" defTabSz="914400">
                  <a:defRPr sz="2400">
                    <a:solidFill>
                      <a:schemeClr val="tx1"/>
                    </a:solidFill>
                    <a:latin typeface="Arial"/>
                    <a:ea typeface="+mn-ea"/>
                    <a:cs typeface="+mn-cs"/>
                  </a:defRPr>
                </a:lvl8pPr>
                <a:lvl9pPr marL="3657600" algn="l" defTabSz="914400">
                  <a:defRPr sz="2400">
                    <a:solidFill>
                      <a:schemeClr val="tx1"/>
                    </a:solidFill>
                    <a:latin typeface="Arial"/>
                    <a:ea typeface="+mn-ea"/>
                    <a:cs typeface="+mn-cs"/>
                  </a:defRPr>
                </a:lvl9pPr>
              </a:lstStyle>
              <a:p>
                <a:pPr marL="0" marR="0" lvl="0" indent="0" algn="ctr" defTabSz="914400">
                  <a:lnSpc>
                    <a:spcPct val="100000"/>
                  </a:lnSpc>
                  <a:spcBef>
                    <a:spcPts val="0"/>
                  </a:spcBef>
                  <a:spcAft>
                    <a:spcPts val="0"/>
                  </a:spcAft>
                  <a:buClrTx/>
                  <a:buSzTx/>
                  <a:buFontTx/>
                  <a:buNone/>
                  <a:defRPr/>
                </a:pPr>
                <a:r>
                  <a:rPr lang="de-DE" sz="1800" b="0" i="0" u="none" strike="noStrike" cap="none" spc="0">
                    <a:ln>
                      <a:noFill/>
                    </a:ln>
                    <a:solidFill>
                      <a:sysClr val="windowText" lastClr="000000"/>
                    </a:solidFill>
                    <a:latin typeface="Arial"/>
                    <a:ea typeface="+mn-ea"/>
                    <a:cs typeface="+mn-cs"/>
                  </a:rPr>
                  <a:t>NH</a:t>
                </a:r>
                <a:r>
                  <a:rPr lang="de-DE" sz="1800" b="0" i="0" u="none" strike="noStrike" cap="none" spc="0" baseline="-25000">
                    <a:ln>
                      <a:noFill/>
                    </a:ln>
                    <a:solidFill>
                      <a:sysClr val="windowText" lastClr="000000"/>
                    </a:solidFill>
                    <a:latin typeface="Arial"/>
                    <a:ea typeface="+mn-ea"/>
                    <a:cs typeface="+mn-cs"/>
                  </a:rPr>
                  <a:t>2</a:t>
                </a:r>
                <a:endParaRPr lang="de-DE" sz="1800" b="0" i="0" u="none" strike="noStrike" cap="none" spc="0">
                  <a:ln>
                    <a:noFill/>
                  </a:ln>
                  <a:solidFill>
                    <a:sysClr val="windowText" lastClr="000000"/>
                  </a:solidFill>
                  <a:latin typeface="Arial"/>
                  <a:ea typeface="+mn-ea"/>
                  <a:cs typeface="+mn-cs"/>
                </a:endParaRPr>
              </a:p>
              <a:p>
                <a:pPr marL="0" marR="0" lvl="0" indent="0" algn="ctr" defTabSz="914400">
                  <a:lnSpc>
                    <a:spcPct val="100000"/>
                  </a:lnSpc>
                  <a:spcBef>
                    <a:spcPts val="0"/>
                  </a:spcBef>
                  <a:spcAft>
                    <a:spcPts val="0"/>
                  </a:spcAft>
                  <a:buClrTx/>
                  <a:buSzTx/>
                  <a:buFontTx/>
                  <a:buNone/>
                  <a:defRPr/>
                </a:pPr>
                <a:r>
                  <a:rPr lang="de-DE" sz="1800" b="0" i="0" u="none" strike="noStrike" cap="none" spc="0">
                    <a:ln>
                      <a:noFill/>
                    </a:ln>
                    <a:solidFill>
                      <a:sysClr val="windowText" lastClr="000000"/>
                    </a:solidFill>
                    <a:latin typeface="Arial"/>
                    <a:ea typeface="+mn-ea"/>
                    <a:cs typeface="+mn-cs"/>
                  </a:rPr>
                  <a:t>Harnstoff</a:t>
                </a:r>
              </a:p>
            </p:txBody>
          </p:sp>
          <p:sp>
            <p:nvSpPr>
              <p:cNvPr id="40" name="Textfeld 3"/>
              <p:cNvSpPr txBox="1"/>
              <p:nvPr/>
            </p:nvSpPr>
            <p:spPr bwMode="auto">
              <a:xfrm>
                <a:off x="2717721" y="1419592"/>
                <a:ext cx="1602758" cy="646331"/>
              </a:xfrm>
              <a:prstGeom prst="rect">
                <a:avLst/>
              </a:prstGeom>
              <a:noFill/>
            </p:spPr>
            <p:txBody>
              <a:bodyPr wrap="square" rtlCol="0">
                <a:spAutoFit/>
              </a:bodyPr>
              <a:lstStyle>
                <a:defPPr>
                  <a:defRPr lang="de-DE"/>
                </a:defPPr>
                <a:lvl1pPr algn="l">
                  <a:spcBef>
                    <a:spcPts val="0"/>
                  </a:spcBef>
                  <a:spcAft>
                    <a:spcPts val="0"/>
                  </a:spcAft>
                  <a:defRPr sz="2400">
                    <a:solidFill>
                      <a:schemeClr val="tx1"/>
                    </a:solidFill>
                    <a:latin typeface="Arial"/>
                    <a:ea typeface="+mn-ea"/>
                    <a:cs typeface="+mn-cs"/>
                  </a:defRPr>
                </a:lvl1pPr>
                <a:lvl2pPr marL="457200" algn="l">
                  <a:spcBef>
                    <a:spcPts val="0"/>
                  </a:spcBef>
                  <a:spcAft>
                    <a:spcPts val="0"/>
                  </a:spcAft>
                  <a:defRPr sz="2400">
                    <a:solidFill>
                      <a:schemeClr val="tx1"/>
                    </a:solidFill>
                    <a:latin typeface="Arial"/>
                    <a:ea typeface="+mn-ea"/>
                    <a:cs typeface="+mn-cs"/>
                  </a:defRPr>
                </a:lvl2pPr>
                <a:lvl3pPr marL="914400" algn="l">
                  <a:spcBef>
                    <a:spcPts val="0"/>
                  </a:spcBef>
                  <a:spcAft>
                    <a:spcPts val="0"/>
                  </a:spcAft>
                  <a:defRPr sz="2400">
                    <a:solidFill>
                      <a:schemeClr val="tx1"/>
                    </a:solidFill>
                    <a:latin typeface="Arial"/>
                    <a:ea typeface="+mn-ea"/>
                    <a:cs typeface="+mn-cs"/>
                  </a:defRPr>
                </a:lvl3pPr>
                <a:lvl4pPr marL="1371600" algn="l">
                  <a:spcBef>
                    <a:spcPts val="0"/>
                  </a:spcBef>
                  <a:spcAft>
                    <a:spcPts val="0"/>
                  </a:spcAft>
                  <a:defRPr sz="2400">
                    <a:solidFill>
                      <a:schemeClr val="tx1"/>
                    </a:solidFill>
                    <a:latin typeface="Arial"/>
                    <a:ea typeface="+mn-ea"/>
                    <a:cs typeface="+mn-cs"/>
                  </a:defRPr>
                </a:lvl4pPr>
                <a:lvl5pPr marL="1828800" algn="l">
                  <a:spcBef>
                    <a:spcPts val="0"/>
                  </a:spcBef>
                  <a:spcAft>
                    <a:spcPts val="0"/>
                  </a:spcAft>
                  <a:defRPr sz="2400">
                    <a:solidFill>
                      <a:schemeClr val="tx1"/>
                    </a:solidFill>
                    <a:latin typeface="Arial"/>
                    <a:ea typeface="+mn-ea"/>
                    <a:cs typeface="+mn-cs"/>
                  </a:defRPr>
                </a:lvl5pPr>
                <a:lvl6pPr marL="2286000" algn="l" defTabSz="914400">
                  <a:defRPr sz="2400">
                    <a:solidFill>
                      <a:schemeClr val="tx1"/>
                    </a:solidFill>
                    <a:latin typeface="Arial"/>
                    <a:ea typeface="+mn-ea"/>
                    <a:cs typeface="+mn-cs"/>
                  </a:defRPr>
                </a:lvl6pPr>
                <a:lvl7pPr marL="2743200" algn="l" defTabSz="914400">
                  <a:defRPr sz="2400">
                    <a:solidFill>
                      <a:schemeClr val="tx1"/>
                    </a:solidFill>
                    <a:latin typeface="Arial"/>
                    <a:ea typeface="+mn-ea"/>
                    <a:cs typeface="+mn-cs"/>
                  </a:defRPr>
                </a:lvl7pPr>
                <a:lvl8pPr marL="3200400" algn="l" defTabSz="914400">
                  <a:defRPr sz="2400">
                    <a:solidFill>
                      <a:schemeClr val="tx1"/>
                    </a:solidFill>
                    <a:latin typeface="Arial"/>
                    <a:ea typeface="+mn-ea"/>
                    <a:cs typeface="+mn-cs"/>
                  </a:defRPr>
                </a:lvl8pPr>
                <a:lvl9pPr marL="3657600" algn="l" defTabSz="914400">
                  <a:defRPr sz="2400">
                    <a:solidFill>
                      <a:schemeClr val="tx1"/>
                    </a:solidFill>
                    <a:latin typeface="Arial"/>
                    <a:ea typeface="+mn-ea"/>
                    <a:cs typeface="+mn-cs"/>
                  </a:defRPr>
                </a:lvl9pPr>
              </a:lstStyle>
              <a:p>
                <a:pPr marL="0" marR="0" lvl="0" indent="0" algn="ctr" defTabSz="914400">
                  <a:lnSpc>
                    <a:spcPct val="100000"/>
                  </a:lnSpc>
                  <a:spcBef>
                    <a:spcPts val="0"/>
                  </a:spcBef>
                  <a:spcAft>
                    <a:spcPts val="0"/>
                  </a:spcAft>
                  <a:buClrTx/>
                  <a:buSzTx/>
                  <a:buFontTx/>
                  <a:buNone/>
                  <a:defRPr/>
                </a:pPr>
                <a:r>
                  <a:rPr lang="de-DE" sz="1800" b="0" i="0" u="none" strike="noStrike" cap="none" spc="0">
                    <a:ln>
                      <a:noFill/>
                    </a:ln>
                    <a:solidFill>
                      <a:sysClr val="windowText" lastClr="000000"/>
                    </a:solidFill>
                    <a:latin typeface="Arial"/>
                    <a:ea typeface="+mn-ea"/>
                    <a:cs typeface="+mn-cs"/>
                  </a:rPr>
                  <a:t>NH</a:t>
                </a:r>
                <a:r>
                  <a:rPr lang="de-DE" sz="1800" b="0" i="0" u="none" strike="noStrike" cap="none" spc="0" baseline="-25000">
                    <a:ln>
                      <a:noFill/>
                    </a:ln>
                    <a:solidFill>
                      <a:sysClr val="windowText" lastClr="000000"/>
                    </a:solidFill>
                    <a:latin typeface="Arial"/>
                    <a:ea typeface="+mn-ea"/>
                    <a:cs typeface="+mn-cs"/>
                  </a:rPr>
                  <a:t>4</a:t>
                </a:r>
                <a:r>
                  <a:rPr lang="de-DE" sz="1800" b="0" i="0" u="none" strike="noStrike" cap="none" spc="0" baseline="30000">
                    <a:ln>
                      <a:noFill/>
                    </a:ln>
                    <a:solidFill>
                      <a:sysClr val="windowText" lastClr="000000"/>
                    </a:solidFill>
                    <a:latin typeface="Arial"/>
                    <a:ea typeface="+mn-ea"/>
                    <a:cs typeface="+mn-cs"/>
                  </a:rPr>
                  <a:t>+</a:t>
                </a:r>
                <a:endParaRPr lang="de-DE" sz="1800" b="0" i="0" u="none" strike="noStrike" cap="none" spc="0">
                  <a:ln>
                    <a:noFill/>
                  </a:ln>
                  <a:solidFill>
                    <a:sysClr val="windowText" lastClr="000000"/>
                  </a:solidFill>
                  <a:latin typeface="Arial"/>
                  <a:ea typeface="+mn-ea"/>
                  <a:cs typeface="+mn-cs"/>
                </a:endParaRPr>
              </a:p>
              <a:p>
                <a:pPr marL="0" marR="0" lvl="0" indent="0" algn="ctr" defTabSz="914400">
                  <a:lnSpc>
                    <a:spcPct val="100000"/>
                  </a:lnSpc>
                  <a:spcBef>
                    <a:spcPts val="0"/>
                  </a:spcBef>
                  <a:spcAft>
                    <a:spcPts val="0"/>
                  </a:spcAft>
                  <a:buClrTx/>
                  <a:buSzTx/>
                  <a:buFontTx/>
                  <a:buNone/>
                  <a:defRPr/>
                </a:pPr>
                <a:r>
                  <a:rPr lang="de-DE" sz="1800" b="0" i="0" u="none" strike="noStrike" cap="none" spc="0">
                    <a:ln>
                      <a:noFill/>
                    </a:ln>
                    <a:solidFill>
                      <a:sysClr val="windowText" lastClr="000000"/>
                    </a:solidFill>
                    <a:latin typeface="Arial"/>
                    <a:ea typeface="+mn-ea"/>
                    <a:cs typeface="+mn-cs"/>
                  </a:rPr>
                  <a:t>Ammonium</a:t>
                </a:r>
              </a:p>
            </p:txBody>
          </p:sp>
          <p:sp>
            <p:nvSpPr>
              <p:cNvPr id="41" name="Textfeld 5"/>
              <p:cNvSpPr txBox="1"/>
              <p:nvPr/>
            </p:nvSpPr>
            <p:spPr bwMode="auto">
              <a:xfrm>
                <a:off x="5435442" y="1419592"/>
                <a:ext cx="1602758" cy="636331"/>
              </a:xfrm>
              <a:prstGeom prst="rect">
                <a:avLst/>
              </a:prstGeom>
              <a:noFill/>
            </p:spPr>
            <p:txBody>
              <a:bodyPr wrap="square" rtlCol="0">
                <a:spAutoFit/>
              </a:bodyPr>
              <a:lstStyle>
                <a:defPPr>
                  <a:defRPr lang="de-DE"/>
                </a:defPPr>
                <a:lvl1pPr algn="l">
                  <a:spcBef>
                    <a:spcPts val="0"/>
                  </a:spcBef>
                  <a:spcAft>
                    <a:spcPts val="0"/>
                  </a:spcAft>
                  <a:defRPr sz="2400">
                    <a:solidFill>
                      <a:schemeClr val="tx1"/>
                    </a:solidFill>
                    <a:latin typeface="Arial"/>
                    <a:ea typeface="+mn-ea"/>
                    <a:cs typeface="+mn-cs"/>
                  </a:defRPr>
                </a:lvl1pPr>
                <a:lvl2pPr marL="457200" algn="l">
                  <a:spcBef>
                    <a:spcPts val="0"/>
                  </a:spcBef>
                  <a:spcAft>
                    <a:spcPts val="0"/>
                  </a:spcAft>
                  <a:defRPr sz="2400">
                    <a:solidFill>
                      <a:schemeClr val="tx1"/>
                    </a:solidFill>
                    <a:latin typeface="Arial"/>
                    <a:ea typeface="+mn-ea"/>
                    <a:cs typeface="+mn-cs"/>
                  </a:defRPr>
                </a:lvl2pPr>
                <a:lvl3pPr marL="914400" algn="l">
                  <a:spcBef>
                    <a:spcPts val="0"/>
                  </a:spcBef>
                  <a:spcAft>
                    <a:spcPts val="0"/>
                  </a:spcAft>
                  <a:defRPr sz="2400">
                    <a:solidFill>
                      <a:schemeClr val="tx1"/>
                    </a:solidFill>
                    <a:latin typeface="Arial"/>
                    <a:ea typeface="+mn-ea"/>
                    <a:cs typeface="+mn-cs"/>
                  </a:defRPr>
                </a:lvl3pPr>
                <a:lvl4pPr marL="1371600" algn="l">
                  <a:spcBef>
                    <a:spcPts val="0"/>
                  </a:spcBef>
                  <a:spcAft>
                    <a:spcPts val="0"/>
                  </a:spcAft>
                  <a:defRPr sz="2400">
                    <a:solidFill>
                      <a:schemeClr val="tx1"/>
                    </a:solidFill>
                    <a:latin typeface="Arial"/>
                    <a:ea typeface="+mn-ea"/>
                    <a:cs typeface="+mn-cs"/>
                  </a:defRPr>
                </a:lvl4pPr>
                <a:lvl5pPr marL="1828800" algn="l">
                  <a:spcBef>
                    <a:spcPts val="0"/>
                  </a:spcBef>
                  <a:spcAft>
                    <a:spcPts val="0"/>
                  </a:spcAft>
                  <a:defRPr sz="2400">
                    <a:solidFill>
                      <a:schemeClr val="tx1"/>
                    </a:solidFill>
                    <a:latin typeface="Arial"/>
                    <a:ea typeface="+mn-ea"/>
                    <a:cs typeface="+mn-cs"/>
                  </a:defRPr>
                </a:lvl5pPr>
                <a:lvl6pPr marL="2286000" algn="l" defTabSz="914400">
                  <a:defRPr sz="2400">
                    <a:solidFill>
                      <a:schemeClr val="tx1"/>
                    </a:solidFill>
                    <a:latin typeface="Arial"/>
                    <a:ea typeface="+mn-ea"/>
                    <a:cs typeface="+mn-cs"/>
                  </a:defRPr>
                </a:lvl6pPr>
                <a:lvl7pPr marL="2743200" algn="l" defTabSz="914400">
                  <a:defRPr sz="2400">
                    <a:solidFill>
                      <a:schemeClr val="tx1"/>
                    </a:solidFill>
                    <a:latin typeface="Arial"/>
                    <a:ea typeface="+mn-ea"/>
                    <a:cs typeface="+mn-cs"/>
                  </a:defRPr>
                </a:lvl7pPr>
                <a:lvl8pPr marL="3200400" algn="l" defTabSz="914400">
                  <a:defRPr sz="2400">
                    <a:solidFill>
                      <a:schemeClr val="tx1"/>
                    </a:solidFill>
                    <a:latin typeface="Arial"/>
                    <a:ea typeface="+mn-ea"/>
                    <a:cs typeface="+mn-cs"/>
                  </a:defRPr>
                </a:lvl8pPr>
                <a:lvl9pPr marL="3657600" algn="l" defTabSz="914400">
                  <a:defRPr sz="2400">
                    <a:solidFill>
                      <a:schemeClr val="tx1"/>
                    </a:solidFill>
                    <a:latin typeface="Arial"/>
                    <a:ea typeface="+mn-ea"/>
                    <a:cs typeface="+mn-cs"/>
                  </a:defRPr>
                </a:lvl9pPr>
              </a:lstStyle>
              <a:p>
                <a:pPr marL="0" marR="0" lvl="0" indent="0" algn="ctr" defTabSz="914400">
                  <a:lnSpc>
                    <a:spcPct val="100000"/>
                  </a:lnSpc>
                  <a:spcBef>
                    <a:spcPts val="0"/>
                  </a:spcBef>
                  <a:spcAft>
                    <a:spcPts val="0"/>
                  </a:spcAft>
                  <a:buClrTx/>
                  <a:buSzTx/>
                  <a:buFontTx/>
                  <a:buNone/>
                  <a:defRPr/>
                </a:pPr>
                <a:r>
                  <a:rPr lang="de-DE" sz="1800" b="0" i="0" u="none" strike="noStrike" cap="none" spc="0">
                    <a:ln>
                      <a:noFill/>
                    </a:ln>
                    <a:solidFill>
                      <a:sysClr val="windowText" lastClr="000000"/>
                    </a:solidFill>
                    <a:latin typeface="Arial"/>
                    <a:ea typeface="+mn-ea"/>
                    <a:cs typeface="+mn-cs"/>
                  </a:rPr>
                  <a:t>NO</a:t>
                </a:r>
                <a:r>
                  <a:rPr lang="de-DE" sz="1800" b="0" i="0" u="none" strike="noStrike" cap="none" spc="0" baseline="-25000">
                    <a:ln>
                      <a:noFill/>
                    </a:ln>
                    <a:solidFill>
                      <a:sysClr val="windowText" lastClr="000000"/>
                    </a:solidFill>
                    <a:latin typeface="Arial"/>
                    <a:ea typeface="+mn-ea"/>
                    <a:cs typeface="+mn-cs"/>
                  </a:rPr>
                  <a:t>3</a:t>
                </a:r>
                <a:r>
                  <a:rPr lang="de-DE" sz="1800" b="0" i="0" u="none" strike="noStrike" cap="none" spc="0" baseline="30000">
                    <a:ln>
                      <a:noFill/>
                    </a:ln>
                    <a:solidFill>
                      <a:sysClr val="windowText" lastClr="000000"/>
                    </a:solidFill>
                    <a:latin typeface="Arial"/>
                    <a:ea typeface="+mn-ea"/>
                    <a:cs typeface="+mn-cs"/>
                  </a:rPr>
                  <a:t>-</a:t>
                </a:r>
                <a:endParaRPr lang="de-DE" sz="1800" b="0" i="0" u="none" strike="noStrike" cap="none" spc="0">
                  <a:ln>
                    <a:noFill/>
                  </a:ln>
                  <a:solidFill>
                    <a:sysClr val="windowText" lastClr="000000"/>
                  </a:solidFill>
                  <a:latin typeface="Arial"/>
                  <a:ea typeface="+mn-ea"/>
                  <a:cs typeface="+mn-cs"/>
                </a:endParaRPr>
              </a:p>
              <a:p>
                <a:pPr marL="0" marR="0" lvl="0" indent="0" algn="ctr" defTabSz="914400">
                  <a:lnSpc>
                    <a:spcPct val="100000"/>
                  </a:lnSpc>
                  <a:spcBef>
                    <a:spcPts val="0"/>
                  </a:spcBef>
                  <a:spcAft>
                    <a:spcPts val="0"/>
                  </a:spcAft>
                  <a:buClrTx/>
                  <a:buSzTx/>
                  <a:buFontTx/>
                  <a:buNone/>
                  <a:defRPr/>
                </a:pPr>
                <a:r>
                  <a:rPr lang="de-DE" sz="1800" b="0" i="0" u="none" strike="noStrike" cap="none" spc="0">
                    <a:ln>
                      <a:noFill/>
                    </a:ln>
                    <a:solidFill>
                      <a:sysClr val="windowText" lastClr="000000"/>
                    </a:solidFill>
                    <a:latin typeface="Arial"/>
                    <a:ea typeface="+mn-ea"/>
                    <a:cs typeface="+mn-cs"/>
                  </a:rPr>
                  <a:t>Nitrat</a:t>
                </a:r>
              </a:p>
            </p:txBody>
          </p:sp>
          <p:cxnSp>
            <p:nvCxnSpPr>
              <p:cNvPr id="42" name="Gerade Verbindung mit Pfeil 30"/>
              <p:cNvCxnSpPr>
                <a:cxnSpLocks/>
              </p:cNvCxnSpPr>
              <p:nvPr/>
            </p:nvCxnSpPr>
            <p:spPr bwMode="auto">
              <a:xfrm>
                <a:off x="6620090" y="2197712"/>
                <a:ext cx="557481" cy="1276090"/>
              </a:xfrm>
              <a:prstGeom prst="straightConnector1">
                <a:avLst/>
              </a:prstGeom>
              <a:solidFill>
                <a:srgbClr val="4F81BD"/>
              </a:solidFill>
              <a:ln w="12700" cap="flat" cmpd="sng" algn="ctr">
                <a:solidFill>
                  <a:sysClr val="windowText" lastClr="000000"/>
                </a:solidFill>
                <a:prstDash val="solid"/>
                <a:round/>
                <a:headEnd type="none" w="sm" len="sm"/>
                <a:tailEnd type="arrow"/>
              </a:ln>
              <a:effectLst/>
            </p:spPr>
          </p:cxnSp>
          <p:cxnSp>
            <p:nvCxnSpPr>
              <p:cNvPr id="43" name="Gerade Verbindung mit Pfeil 31"/>
              <p:cNvCxnSpPr>
                <a:cxnSpLocks/>
              </p:cNvCxnSpPr>
              <p:nvPr/>
            </p:nvCxnSpPr>
            <p:spPr bwMode="auto">
              <a:xfrm flipV="1">
                <a:off x="6829145" y="779833"/>
                <a:ext cx="975592" cy="992514"/>
              </a:xfrm>
              <a:prstGeom prst="straightConnector1">
                <a:avLst/>
              </a:prstGeom>
              <a:solidFill>
                <a:srgbClr val="4F81BD"/>
              </a:solidFill>
              <a:ln w="12700" cap="flat" cmpd="sng" algn="ctr">
                <a:solidFill>
                  <a:sysClr val="windowText" lastClr="000000"/>
                </a:solidFill>
                <a:prstDash val="solid"/>
                <a:round/>
                <a:headEnd type="none" w="sm" len="sm"/>
                <a:tailEnd type="arrow"/>
              </a:ln>
              <a:effectLst/>
            </p:spPr>
          </p:cxnSp>
          <p:sp>
            <p:nvSpPr>
              <p:cNvPr id="44" name="Textfeld 60"/>
              <p:cNvSpPr txBox="1"/>
              <p:nvPr/>
            </p:nvSpPr>
            <p:spPr bwMode="auto">
              <a:xfrm>
                <a:off x="6759460" y="2461848"/>
                <a:ext cx="1258408" cy="303015"/>
              </a:xfrm>
              <a:prstGeom prst="rect">
                <a:avLst/>
              </a:prstGeom>
              <a:noFill/>
            </p:spPr>
            <p:txBody>
              <a:bodyPr wrap="none" rtlCol="0">
                <a:spAutoFit/>
              </a:bodyPr>
              <a:lstStyle>
                <a:defPPr>
                  <a:defRPr lang="de-DE"/>
                </a:defPPr>
                <a:lvl1pPr algn="l">
                  <a:spcBef>
                    <a:spcPts val="0"/>
                  </a:spcBef>
                  <a:spcAft>
                    <a:spcPts val="0"/>
                  </a:spcAft>
                  <a:defRPr sz="2400">
                    <a:solidFill>
                      <a:schemeClr val="tx1"/>
                    </a:solidFill>
                    <a:latin typeface="Arial"/>
                    <a:ea typeface="+mn-ea"/>
                    <a:cs typeface="+mn-cs"/>
                  </a:defRPr>
                </a:lvl1pPr>
                <a:lvl2pPr marL="457200" algn="l">
                  <a:spcBef>
                    <a:spcPts val="0"/>
                  </a:spcBef>
                  <a:spcAft>
                    <a:spcPts val="0"/>
                  </a:spcAft>
                  <a:defRPr sz="2400">
                    <a:solidFill>
                      <a:schemeClr val="tx1"/>
                    </a:solidFill>
                    <a:latin typeface="Arial"/>
                    <a:ea typeface="+mn-ea"/>
                    <a:cs typeface="+mn-cs"/>
                  </a:defRPr>
                </a:lvl2pPr>
                <a:lvl3pPr marL="914400" algn="l">
                  <a:spcBef>
                    <a:spcPts val="0"/>
                  </a:spcBef>
                  <a:spcAft>
                    <a:spcPts val="0"/>
                  </a:spcAft>
                  <a:defRPr sz="2400">
                    <a:solidFill>
                      <a:schemeClr val="tx1"/>
                    </a:solidFill>
                    <a:latin typeface="Arial"/>
                    <a:ea typeface="+mn-ea"/>
                    <a:cs typeface="+mn-cs"/>
                  </a:defRPr>
                </a:lvl3pPr>
                <a:lvl4pPr marL="1371600" algn="l">
                  <a:spcBef>
                    <a:spcPts val="0"/>
                  </a:spcBef>
                  <a:spcAft>
                    <a:spcPts val="0"/>
                  </a:spcAft>
                  <a:defRPr sz="2400">
                    <a:solidFill>
                      <a:schemeClr val="tx1"/>
                    </a:solidFill>
                    <a:latin typeface="Arial"/>
                    <a:ea typeface="+mn-ea"/>
                    <a:cs typeface="+mn-cs"/>
                  </a:defRPr>
                </a:lvl4pPr>
                <a:lvl5pPr marL="1828800" algn="l">
                  <a:spcBef>
                    <a:spcPts val="0"/>
                  </a:spcBef>
                  <a:spcAft>
                    <a:spcPts val="0"/>
                  </a:spcAft>
                  <a:defRPr sz="2400">
                    <a:solidFill>
                      <a:schemeClr val="tx1"/>
                    </a:solidFill>
                    <a:latin typeface="Arial"/>
                    <a:ea typeface="+mn-ea"/>
                    <a:cs typeface="+mn-cs"/>
                  </a:defRPr>
                </a:lvl5pPr>
                <a:lvl6pPr marL="2286000" algn="l" defTabSz="914400">
                  <a:defRPr sz="2400">
                    <a:solidFill>
                      <a:schemeClr val="tx1"/>
                    </a:solidFill>
                    <a:latin typeface="Arial"/>
                    <a:ea typeface="+mn-ea"/>
                    <a:cs typeface="+mn-cs"/>
                  </a:defRPr>
                </a:lvl6pPr>
                <a:lvl7pPr marL="2743200" algn="l" defTabSz="914400">
                  <a:defRPr sz="2400">
                    <a:solidFill>
                      <a:schemeClr val="tx1"/>
                    </a:solidFill>
                    <a:latin typeface="Arial"/>
                    <a:ea typeface="+mn-ea"/>
                    <a:cs typeface="+mn-cs"/>
                  </a:defRPr>
                </a:lvl7pPr>
                <a:lvl8pPr marL="3200400" algn="l" defTabSz="914400">
                  <a:defRPr sz="2400">
                    <a:solidFill>
                      <a:schemeClr val="tx1"/>
                    </a:solidFill>
                    <a:latin typeface="Arial"/>
                    <a:ea typeface="+mn-ea"/>
                    <a:cs typeface="+mn-cs"/>
                  </a:defRPr>
                </a:lvl8pPr>
                <a:lvl9pPr marL="3657600" algn="l" defTabSz="914400">
                  <a:defRPr sz="2400">
                    <a:solidFill>
                      <a:schemeClr val="tx1"/>
                    </a:solidFill>
                    <a:latin typeface="Arial"/>
                    <a:ea typeface="+mn-ea"/>
                    <a:cs typeface="+mn-cs"/>
                  </a:defRPr>
                </a:lvl9pPr>
              </a:lstStyle>
              <a:p>
                <a:pPr marL="0" marR="0" lvl="0" indent="0" algn="l" defTabSz="914400">
                  <a:lnSpc>
                    <a:spcPct val="100000"/>
                  </a:lnSpc>
                  <a:spcBef>
                    <a:spcPts val="0"/>
                  </a:spcBef>
                  <a:spcAft>
                    <a:spcPts val="0"/>
                  </a:spcAft>
                  <a:buClrTx/>
                  <a:buSzTx/>
                  <a:buFontTx/>
                  <a:buNone/>
                  <a:defRPr/>
                </a:pPr>
                <a:r>
                  <a:rPr lang="de-DE" sz="1400" b="0" i="0" u="none" strike="noStrike" cap="none" spc="0">
                    <a:ln>
                      <a:noFill/>
                    </a:ln>
                    <a:solidFill>
                      <a:sysClr val="windowText" lastClr="000000"/>
                    </a:solidFill>
                    <a:latin typeface="Arial"/>
                    <a:ea typeface="+mn-ea"/>
                    <a:cs typeface="+mn-cs"/>
                  </a:rPr>
                  <a:t>Auswaschung</a:t>
                </a:r>
              </a:p>
            </p:txBody>
          </p:sp>
          <p:sp>
            <p:nvSpPr>
              <p:cNvPr id="45" name="Textfeld 61"/>
              <p:cNvSpPr txBox="1"/>
              <p:nvPr/>
            </p:nvSpPr>
            <p:spPr bwMode="auto">
              <a:xfrm>
                <a:off x="6829145" y="1630560"/>
                <a:ext cx="1228934" cy="303015"/>
              </a:xfrm>
              <a:prstGeom prst="rect">
                <a:avLst/>
              </a:prstGeom>
              <a:noFill/>
            </p:spPr>
            <p:txBody>
              <a:bodyPr wrap="none" rtlCol="0">
                <a:spAutoFit/>
              </a:bodyPr>
              <a:lstStyle>
                <a:defPPr>
                  <a:defRPr lang="de-DE"/>
                </a:defPPr>
                <a:lvl1pPr algn="l">
                  <a:spcBef>
                    <a:spcPts val="0"/>
                  </a:spcBef>
                  <a:spcAft>
                    <a:spcPts val="0"/>
                  </a:spcAft>
                  <a:defRPr sz="2400">
                    <a:solidFill>
                      <a:schemeClr val="tx1"/>
                    </a:solidFill>
                    <a:latin typeface="Arial"/>
                    <a:ea typeface="+mn-ea"/>
                    <a:cs typeface="+mn-cs"/>
                  </a:defRPr>
                </a:lvl1pPr>
                <a:lvl2pPr marL="457200" algn="l">
                  <a:spcBef>
                    <a:spcPts val="0"/>
                  </a:spcBef>
                  <a:spcAft>
                    <a:spcPts val="0"/>
                  </a:spcAft>
                  <a:defRPr sz="2400">
                    <a:solidFill>
                      <a:schemeClr val="tx1"/>
                    </a:solidFill>
                    <a:latin typeface="Arial"/>
                    <a:ea typeface="+mn-ea"/>
                    <a:cs typeface="+mn-cs"/>
                  </a:defRPr>
                </a:lvl2pPr>
                <a:lvl3pPr marL="914400" algn="l">
                  <a:spcBef>
                    <a:spcPts val="0"/>
                  </a:spcBef>
                  <a:spcAft>
                    <a:spcPts val="0"/>
                  </a:spcAft>
                  <a:defRPr sz="2400">
                    <a:solidFill>
                      <a:schemeClr val="tx1"/>
                    </a:solidFill>
                    <a:latin typeface="Arial"/>
                    <a:ea typeface="+mn-ea"/>
                    <a:cs typeface="+mn-cs"/>
                  </a:defRPr>
                </a:lvl3pPr>
                <a:lvl4pPr marL="1371600" algn="l">
                  <a:spcBef>
                    <a:spcPts val="0"/>
                  </a:spcBef>
                  <a:spcAft>
                    <a:spcPts val="0"/>
                  </a:spcAft>
                  <a:defRPr sz="2400">
                    <a:solidFill>
                      <a:schemeClr val="tx1"/>
                    </a:solidFill>
                    <a:latin typeface="Arial"/>
                    <a:ea typeface="+mn-ea"/>
                    <a:cs typeface="+mn-cs"/>
                  </a:defRPr>
                </a:lvl4pPr>
                <a:lvl5pPr marL="1828800" algn="l">
                  <a:spcBef>
                    <a:spcPts val="0"/>
                  </a:spcBef>
                  <a:spcAft>
                    <a:spcPts val="0"/>
                  </a:spcAft>
                  <a:defRPr sz="2400">
                    <a:solidFill>
                      <a:schemeClr val="tx1"/>
                    </a:solidFill>
                    <a:latin typeface="Arial"/>
                    <a:ea typeface="+mn-ea"/>
                    <a:cs typeface="+mn-cs"/>
                  </a:defRPr>
                </a:lvl5pPr>
                <a:lvl6pPr marL="2286000" algn="l" defTabSz="914400">
                  <a:defRPr sz="2400">
                    <a:solidFill>
                      <a:schemeClr val="tx1"/>
                    </a:solidFill>
                    <a:latin typeface="Arial"/>
                    <a:ea typeface="+mn-ea"/>
                    <a:cs typeface="+mn-cs"/>
                  </a:defRPr>
                </a:lvl6pPr>
                <a:lvl7pPr marL="2743200" algn="l" defTabSz="914400">
                  <a:defRPr sz="2400">
                    <a:solidFill>
                      <a:schemeClr val="tx1"/>
                    </a:solidFill>
                    <a:latin typeface="Arial"/>
                    <a:ea typeface="+mn-ea"/>
                    <a:cs typeface="+mn-cs"/>
                  </a:defRPr>
                </a:lvl7pPr>
                <a:lvl8pPr marL="3200400" algn="l" defTabSz="914400">
                  <a:defRPr sz="2400">
                    <a:solidFill>
                      <a:schemeClr val="tx1"/>
                    </a:solidFill>
                    <a:latin typeface="Arial"/>
                    <a:ea typeface="+mn-ea"/>
                    <a:cs typeface="+mn-cs"/>
                  </a:defRPr>
                </a:lvl8pPr>
                <a:lvl9pPr marL="3657600" algn="l" defTabSz="914400">
                  <a:defRPr sz="2400">
                    <a:solidFill>
                      <a:schemeClr val="tx1"/>
                    </a:solidFill>
                    <a:latin typeface="Arial"/>
                    <a:ea typeface="+mn-ea"/>
                    <a:cs typeface="+mn-cs"/>
                  </a:defRPr>
                </a:lvl9pPr>
              </a:lstStyle>
              <a:p>
                <a:pPr marL="0" marR="0" lvl="0" indent="0" algn="l" defTabSz="914400">
                  <a:lnSpc>
                    <a:spcPct val="100000"/>
                  </a:lnSpc>
                  <a:spcBef>
                    <a:spcPts val="0"/>
                  </a:spcBef>
                  <a:spcAft>
                    <a:spcPts val="0"/>
                  </a:spcAft>
                  <a:buClrTx/>
                  <a:buSzTx/>
                  <a:buFontTx/>
                  <a:buNone/>
                  <a:defRPr/>
                </a:pPr>
                <a:r>
                  <a:rPr lang="de-DE" sz="1400" b="0" i="0" u="none" strike="noStrike" cap="none" spc="0">
                    <a:ln>
                      <a:noFill/>
                    </a:ln>
                    <a:solidFill>
                      <a:sysClr val="windowText" lastClr="000000"/>
                    </a:solidFill>
                    <a:latin typeface="Arial"/>
                    <a:ea typeface="+mn-ea"/>
                    <a:cs typeface="+mn-cs"/>
                  </a:rPr>
                  <a:t>Denitrifikation</a:t>
                </a:r>
              </a:p>
            </p:txBody>
          </p:sp>
        </p:grpSp>
      </p:grpSp>
      <p:sp>
        <p:nvSpPr>
          <p:cNvPr id="46" name="Gewitterblitz 2"/>
          <p:cNvSpPr/>
          <p:nvPr/>
        </p:nvSpPr>
        <p:spPr bwMode="auto">
          <a:xfrm flipH="1">
            <a:off x="1674422" y="3948700"/>
            <a:ext cx="923144" cy="1012863"/>
          </a:xfrm>
          <a:prstGeom prst="lightningBolt">
            <a:avLst/>
          </a:prstGeom>
          <a:solidFill>
            <a:srgbClr val="FFFF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47" name="Rechteck 44"/>
          <p:cNvSpPr/>
          <p:nvPr/>
        </p:nvSpPr>
        <p:spPr bwMode="auto">
          <a:xfrm>
            <a:off x="838200" y="4961563"/>
            <a:ext cx="1986027" cy="60259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de-DE">
                <a:solidFill>
                  <a:schemeClr val="tx1"/>
                </a:solidFill>
                <a:latin typeface="Arial"/>
                <a:cs typeface="Arial"/>
              </a:rPr>
              <a:t>Ureasehemmer</a:t>
            </a:r>
          </a:p>
        </p:txBody>
      </p:sp>
      <p:sp>
        <p:nvSpPr>
          <p:cNvPr id="48" name="Gewitterblitz 45"/>
          <p:cNvSpPr/>
          <p:nvPr/>
        </p:nvSpPr>
        <p:spPr bwMode="auto">
          <a:xfrm flipH="1">
            <a:off x="4461829" y="3937176"/>
            <a:ext cx="923144" cy="1034677"/>
          </a:xfrm>
          <a:prstGeom prst="lightningBolt">
            <a:avLst/>
          </a:prstGeom>
          <a:solidFill>
            <a:srgbClr val="FFFF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49" name="Rechteck 46"/>
          <p:cNvSpPr/>
          <p:nvPr/>
        </p:nvSpPr>
        <p:spPr bwMode="auto">
          <a:xfrm>
            <a:off x="3538500" y="4984287"/>
            <a:ext cx="1986027" cy="602598"/>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de-DE">
                <a:solidFill>
                  <a:schemeClr val="tx1"/>
                </a:solidFill>
                <a:latin typeface="Arial"/>
                <a:cs typeface="Arial"/>
              </a:rPr>
              <a:t>Nitrifikations-hemmer</a:t>
            </a:r>
          </a:p>
        </p:txBody>
      </p:sp>
      <p:sp>
        <p:nvSpPr>
          <p:cNvPr id="50" name="Textfeld 22"/>
          <p:cNvSpPr txBox="1"/>
          <p:nvPr/>
        </p:nvSpPr>
        <p:spPr bwMode="auto">
          <a:xfrm>
            <a:off x="2740701" y="2750826"/>
            <a:ext cx="1184646" cy="445698"/>
          </a:xfrm>
          <a:prstGeom prst="rect">
            <a:avLst/>
          </a:prstGeom>
          <a:noFill/>
        </p:spPr>
        <p:txBody>
          <a:bodyPr wrap="square" rtlCol="0">
            <a:noAutofit/>
          </a:bodyPr>
          <a:lstStyle>
            <a:defPPr>
              <a:defRPr lang="de-DE"/>
            </a:defPPr>
            <a:lvl1pPr algn="l">
              <a:spcBef>
                <a:spcPts val="0"/>
              </a:spcBef>
              <a:spcAft>
                <a:spcPts val="0"/>
              </a:spcAft>
              <a:defRPr sz="2400">
                <a:solidFill>
                  <a:schemeClr val="tx1"/>
                </a:solidFill>
                <a:latin typeface="Arial"/>
                <a:ea typeface="+mn-ea"/>
                <a:cs typeface="+mn-cs"/>
              </a:defRPr>
            </a:lvl1pPr>
            <a:lvl2pPr marL="457200" algn="l">
              <a:spcBef>
                <a:spcPts val="0"/>
              </a:spcBef>
              <a:spcAft>
                <a:spcPts val="0"/>
              </a:spcAft>
              <a:defRPr sz="2400">
                <a:solidFill>
                  <a:schemeClr val="tx1"/>
                </a:solidFill>
                <a:latin typeface="Arial"/>
                <a:ea typeface="+mn-ea"/>
                <a:cs typeface="+mn-cs"/>
              </a:defRPr>
            </a:lvl2pPr>
            <a:lvl3pPr marL="914400" algn="l">
              <a:spcBef>
                <a:spcPts val="0"/>
              </a:spcBef>
              <a:spcAft>
                <a:spcPts val="0"/>
              </a:spcAft>
              <a:defRPr sz="2400">
                <a:solidFill>
                  <a:schemeClr val="tx1"/>
                </a:solidFill>
                <a:latin typeface="Arial"/>
                <a:ea typeface="+mn-ea"/>
                <a:cs typeface="+mn-cs"/>
              </a:defRPr>
            </a:lvl3pPr>
            <a:lvl4pPr marL="1371600" algn="l">
              <a:spcBef>
                <a:spcPts val="0"/>
              </a:spcBef>
              <a:spcAft>
                <a:spcPts val="0"/>
              </a:spcAft>
              <a:defRPr sz="2400">
                <a:solidFill>
                  <a:schemeClr val="tx1"/>
                </a:solidFill>
                <a:latin typeface="Arial"/>
                <a:ea typeface="+mn-ea"/>
                <a:cs typeface="+mn-cs"/>
              </a:defRPr>
            </a:lvl4pPr>
            <a:lvl5pPr marL="1828800" algn="l">
              <a:spcBef>
                <a:spcPts val="0"/>
              </a:spcBef>
              <a:spcAft>
                <a:spcPts val="0"/>
              </a:spcAft>
              <a:defRPr sz="2400">
                <a:solidFill>
                  <a:schemeClr val="tx1"/>
                </a:solidFill>
                <a:latin typeface="Arial"/>
                <a:ea typeface="+mn-ea"/>
                <a:cs typeface="+mn-cs"/>
              </a:defRPr>
            </a:lvl5pPr>
            <a:lvl6pPr marL="2286000" algn="l" defTabSz="914400">
              <a:defRPr sz="2400">
                <a:solidFill>
                  <a:schemeClr val="tx1"/>
                </a:solidFill>
                <a:latin typeface="Arial"/>
                <a:ea typeface="+mn-ea"/>
                <a:cs typeface="+mn-cs"/>
              </a:defRPr>
            </a:lvl6pPr>
            <a:lvl7pPr marL="2743200" algn="l" defTabSz="914400">
              <a:defRPr sz="2400">
                <a:solidFill>
                  <a:schemeClr val="tx1"/>
                </a:solidFill>
                <a:latin typeface="Arial"/>
                <a:ea typeface="+mn-ea"/>
                <a:cs typeface="+mn-cs"/>
              </a:defRPr>
            </a:lvl7pPr>
            <a:lvl8pPr marL="3200400" algn="l" defTabSz="914400">
              <a:defRPr sz="2400">
                <a:solidFill>
                  <a:schemeClr val="tx1"/>
                </a:solidFill>
                <a:latin typeface="Arial"/>
                <a:ea typeface="+mn-ea"/>
                <a:cs typeface="+mn-cs"/>
              </a:defRPr>
            </a:lvl8pPr>
            <a:lvl9pPr marL="3657600" algn="l" defTabSz="914400">
              <a:defRPr sz="2400">
                <a:solidFill>
                  <a:schemeClr val="tx1"/>
                </a:solidFill>
                <a:latin typeface="Arial"/>
                <a:ea typeface="+mn-ea"/>
                <a:cs typeface="+mn-cs"/>
              </a:defRPr>
            </a:lvl9pPr>
          </a:lstStyle>
          <a:p>
            <a:pPr marL="0" marR="0" lvl="0" indent="0" algn="ctr" defTabSz="914400">
              <a:lnSpc>
                <a:spcPct val="100000"/>
              </a:lnSpc>
              <a:spcBef>
                <a:spcPts val="0"/>
              </a:spcBef>
              <a:spcAft>
                <a:spcPts val="0"/>
              </a:spcAft>
              <a:buClrTx/>
              <a:buSzTx/>
              <a:buFontTx/>
              <a:buNone/>
              <a:defRPr/>
            </a:pPr>
            <a:r>
              <a:rPr lang="de-DE" sz="1400" b="0" i="0" u="none" strike="noStrike" cap="none" spc="0">
                <a:ln>
                  <a:noFill/>
                </a:ln>
                <a:solidFill>
                  <a:sysClr val="windowText" lastClr="000000"/>
                </a:solidFill>
                <a:latin typeface="Arial"/>
                <a:ea typeface="+mn-ea"/>
                <a:cs typeface="+mn-cs"/>
              </a:rPr>
              <a:t>wenige Tage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nchor="ctr">
            <a:normAutofit/>
          </a:bodyPr>
          <a:lstStyle/>
          <a:p>
            <a:pPr>
              <a:defRPr/>
            </a:pPr>
            <a:r>
              <a:rPr lang="de-DE"/>
              <a:t>Stabilisierte N-Dünger</a:t>
            </a:r>
            <a:endParaRPr/>
          </a:p>
        </p:txBody>
      </p:sp>
      <p:sp>
        <p:nvSpPr>
          <p:cNvPr id="5" name="Inhaltsplatzhalter 2"/>
          <p:cNvSpPr>
            <a:spLocks noGrp="1"/>
          </p:cNvSpPr>
          <p:nvPr>
            <p:ph idx="1"/>
          </p:nvPr>
        </p:nvSpPr>
        <p:spPr bwMode="auto">
          <a:xfrm>
            <a:off x="955040" y="1283651"/>
            <a:ext cx="10312400" cy="5097675"/>
          </a:xfrm>
        </p:spPr>
        <p:txBody>
          <a:bodyPr/>
          <a:lstStyle/>
          <a:p>
            <a:pPr lvl="0">
              <a:defRPr/>
            </a:pPr>
            <a:r>
              <a:rPr lang="de-DE" sz="2400" u="sng">
                <a:solidFill>
                  <a:srgbClr val="000000"/>
                </a:solidFill>
              </a:rPr>
              <a:t>Ureasehemmer </a:t>
            </a:r>
            <a:endParaRPr/>
          </a:p>
          <a:p>
            <a:pPr lvl="1">
              <a:defRPr/>
            </a:pPr>
            <a:r>
              <a:rPr lang="de-DE" sz="2200">
                <a:solidFill>
                  <a:srgbClr val="000000"/>
                </a:solidFill>
              </a:rPr>
              <a:t>behindern die Arbeit des Enzyms Urease, welches für die Umwandlung von Harnstoff in Ammonium benötigt wird</a:t>
            </a:r>
            <a:endParaRPr/>
          </a:p>
          <a:p>
            <a:pPr lvl="1">
              <a:defRPr/>
            </a:pPr>
            <a:r>
              <a:rPr lang="de-DE" sz="2200">
                <a:solidFill>
                  <a:srgbClr val="000000"/>
                </a:solidFill>
              </a:rPr>
              <a:t>Harnstoffhydrolyse etwa um wenige Tage verlängert</a:t>
            </a:r>
            <a:endParaRPr/>
          </a:p>
          <a:p>
            <a:pPr lvl="1">
              <a:defRPr/>
            </a:pPr>
            <a:r>
              <a:rPr lang="de-DE" sz="2200">
                <a:solidFill>
                  <a:srgbClr val="000000"/>
                </a:solidFill>
              </a:rPr>
              <a:t>vermindert gasförmige Ammoniakverluste </a:t>
            </a:r>
            <a:endParaRPr/>
          </a:p>
          <a:p>
            <a:pPr lvl="1">
              <a:defRPr/>
            </a:pPr>
            <a:r>
              <a:rPr lang="de-DE" sz="2200">
                <a:solidFill>
                  <a:srgbClr val="000000"/>
                </a:solidFill>
              </a:rPr>
              <a:t>Gabenzusammenfassung NICHT möglich</a:t>
            </a:r>
            <a:endParaRPr/>
          </a:p>
          <a:p>
            <a:pPr>
              <a:defRPr/>
            </a:pPr>
            <a:endParaRPr lang="de-DE" sz="2000" u="sng"/>
          </a:p>
          <a:p>
            <a:pPr>
              <a:defRPr/>
            </a:pPr>
            <a:r>
              <a:rPr lang="de-DE" sz="2400" u="sng"/>
              <a:t>Nitrifikationshemmer  </a:t>
            </a:r>
          </a:p>
          <a:p>
            <a:pPr lvl="1">
              <a:defRPr/>
            </a:pPr>
            <a:r>
              <a:rPr lang="de-DE" sz="2200"/>
              <a:t>verhindert die Umwandlung von Ammonium in Nitrat</a:t>
            </a:r>
            <a:endParaRPr/>
          </a:p>
          <a:p>
            <a:pPr lvl="1">
              <a:defRPr/>
            </a:pPr>
            <a:r>
              <a:rPr lang="de-DE" sz="2200"/>
              <a:t>langsam fließende N-Quelle</a:t>
            </a:r>
          </a:p>
          <a:p>
            <a:pPr lvl="1">
              <a:defRPr/>
            </a:pPr>
            <a:r>
              <a:rPr lang="de-DE" sz="2200"/>
              <a:t>hemmende Wirkung hält (je nach Bedingungen) bis zu 6-10 Wochen</a:t>
            </a:r>
            <a:endParaRPr/>
          </a:p>
          <a:p>
            <a:pPr lvl="1">
              <a:defRPr/>
            </a:pPr>
            <a:r>
              <a:rPr lang="de-DE" sz="2200"/>
              <a:t>Ammoniumernährung der Pflanze; verringerte Nitratverluste</a:t>
            </a:r>
            <a:endParaRPr/>
          </a:p>
          <a:p>
            <a:pPr lvl="1">
              <a:defRPr/>
            </a:pPr>
            <a:r>
              <a:rPr lang="de-DE" sz="2200"/>
              <a:t>N-Gaben können zusammengefasst werden</a:t>
            </a:r>
            <a:endParaRPr/>
          </a:p>
          <a:p>
            <a:pPr lvl="1">
              <a:defRPr/>
            </a:pPr>
            <a:endParaRPr lang="de-DE" sz="1800"/>
          </a:p>
          <a:p>
            <a:pPr lvl="1">
              <a:defRPr/>
            </a:pPr>
            <a:endParaRPr lang="de-DE" sz="1800"/>
          </a:p>
          <a:p>
            <a:pPr lvl="1">
              <a:defRPr/>
            </a:pPr>
            <a:endParaRPr lang="de-DE" sz="2000"/>
          </a:p>
          <a:p>
            <a:pPr lvl="1">
              <a:buNone/>
              <a:defRPr/>
            </a:pPr>
            <a:endParaRPr lang="de-DE" sz="20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fade">
                                      <p:cBhvr>
                                        <p:cTn id="10" dur="500"/>
                                        <p:tgtEl>
                                          <p:spTgt spid="5">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Effect transition="in" filter="fade">
                                      <p:cBhvr>
                                        <p:cTn id="13" dur="500"/>
                                        <p:tgtEl>
                                          <p:spTgt spid="5">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5">
                                            <p:txEl>
                                              <p:pRg st="3" end="3"/>
                                            </p:txEl>
                                          </p:spTgt>
                                        </p:tgtEl>
                                        <p:attrNameLst>
                                          <p:attrName>style.visibility</p:attrName>
                                        </p:attrNameLst>
                                      </p:cBhvr>
                                      <p:to>
                                        <p:strVal val="visible"/>
                                      </p:to>
                                    </p:set>
                                    <p:animEffect transition="in" filter="fade">
                                      <p:cBhvr>
                                        <p:cTn id="16" dur="500"/>
                                        <p:tgtEl>
                                          <p:spTgt spid="5">
                                            <p:txEl>
                                              <p:pRg st="3" end="3"/>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animEffect transition="in" filter="fade">
                                      <p:cBhvr>
                                        <p:cTn id="19" dur="500"/>
                                        <p:tgtEl>
                                          <p:spTgt spid="5">
                                            <p:txEl>
                                              <p:pRg st="4" end="4"/>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5">
                                            <p:txEl>
                                              <p:pRg st="6" end="6"/>
                                            </p:txEl>
                                          </p:spTgt>
                                        </p:tgtEl>
                                        <p:attrNameLst>
                                          <p:attrName>style.visibility</p:attrName>
                                        </p:attrNameLst>
                                      </p:cBhvr>
                                      <p:to>
                                        <p:strVal val="visible"/>
                                      </p:to>
                                    </p:set>
                                    <p:animEffect transition="in" filter="fade">
                                      <p:cBhvr>
                                        <p:cTn id="24" dur="500"/>
                                        <p:tgtEl>
                                          <p:spTgt spid="5">
                                            <p:txEl>
                                              <p:pRg st="6" end="6"/>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5">
                                            <p:txEl>
                                              <p:pRg st="7" end="7"/>
                                            </p:txEl>
                                          </p:spTgt>
                                        </p:tgtEl>
                                        <p:attrNameLst>
                                          <p:attrName>style.visibility</p:attrName>
                                        </p:attrNameLst>
                                      </p:cBhvr>
                                      <p:to>
                                        <p:strVal val="visible"/>
                                      </p:to>
                                    </p:set>
                                    <p:animEffect transition="in" filter="fade">
                                      <p:cBhvr>
                                        <p:cTn id="27" dur="500"/>
                                        <p:tgtEl>
                                          <p:spTgt spid="5">
                                            <p:txEl>
                                              <p:pRg st="7" end="7"/>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5">
                                            <p:txEl>
                                              <p:pRg st="8" end="8"/>
                                            </p:txEl>
                                          </p:spTgt>
                                        </p:tgtEl>
                                        <p:attrNameLst>
                                          <p:attrName>style.visibility</p:attrName>
                                        </p:attrNameLst>
                                      </p:cBhvr>
                                      <p:to>
                                        <p:strVal val="visible"/>
                                      </p:to>
                                    </p:set>
                                    <p:animEffect transition="in" filter="fade">
                                      <p:cBhvr>
                                        <p:cTn id="30" dur="500"/>
                                        <p:tgtEl>
                                          <p:spTgt spid="5">
                                            <p:txEl>
                                              <p:pRg st="8" end="8"/>
                                            </p:txEl>
                                          </p:spTgt>
                                        </p:tgtEl>
                                      </p:cBhvr>
                                    </p:animEffect>
                                  </p:childTnLst>
                                </p:cTn>
                              </p:par>
                              <p:par>
                                <p:cTn id="31" presetID="10" presetClass="entr" presetSubtype="0" fill="hold" nodeType="withEffect">
                                  <p:stCondLst>
                                    <p:cond delay="0"/>
                                  </p:stCondLst>
                                  <p:childTnLst>
                                    <p:set>
                                      <p:cBhvr>
                                        <p:cTn id="32" dur="1" fill="hold">
                                          <p:stCondLst>
                                            <p:cond delay="0"/>
                                          </p:stCondLst>
                                        </p:cTn>
                                        <p:tgtEl>
                                          <p:spTgt spid="5">
                                            <p:txEl>
                                              <p:pRg st="9" end="9"/>
                                            </p:txEl>
                                          </p:spTgt>
                                        </p:tgtEl>
                                        <p:attrNameLst>
                                          <p:attrName>style.visibility</p:attrName>
                                        </p:attrNameLst>
                                      </p:cBhvr>
                                      <p:to>
                                        <p:strVal val="visible"/>
                                      </p:to>
                                    </p:set>
                                    <p:animEffect transition="in" filter="fade">
                                      <p:cBhvr>
                                        <p:cTn id="33" dur="500"/>
                                        <p:tgtEl>
                                          <p:spTgt spid="5">
                                            <p:txEl>
                                              <p:pRg st="9" end="9"/>
                                            </p:txEl>
                                          </p:spTgt>
                                        </p:tgtEl>
                                      </p:cBhvr>
                                    </p:animEffect>
                                  </p:childTnLst>
                                </p:cTn>
                              </p:par>
                              <p:par>
                                <p:cTn id="34" presetID="10" presetClass="entr" presetSubtype="0" fill="hold" nodeType="withEffect">
                                  <p:stCondLst>
                                    <p:cond delay="0"/>
                                  </p:stCondLst>
                                  <p:childTnLst>
                                    <p:set>
                                      <p:cBhvr>
                                        <p:cTn id="35" dur="1" fill="hold">
                                          <p:stCondLst>
                                            <p:cond delay="0"/>
                                          </p:stCondLst>
                                        </p:cTn>
                                        <p:tgtEl>
                                          <p:spTgt spid="5">
                                            <p:txEl>
                                              <p:pRg st="10" end="10"/>
                                            </p:txEl>
                                          </p:spTgt>
                                        </p:tgtEl>
                                        <p:attrNameLst>
                                          <p:attrName>style.visibility</p:attrName>
                                        </p:attrNameLst>
                                      </p:cBhvr>
                                      <p:to>
                                        <p:strVal val="visible"/>
                                      </p:to>
                                    </p:set>
                                    <p:animEffect transition="in" filter="fade">
                                      <p:cBhvr>
                                        <p:cTn id="36" dur="500"/>
                                        <p:tgtEl>
                                          <p:spTgt spid="5">
                                            <p:txEl>
                                              <p:pRg st="10" end="10"/>
                                            </p:txEl>
                                          </p:spTgt>
                                        </p:tgtEl>
                                      </p:cBhvr>
                                    </p:animEffect>
                                  </p:childTnLst>
                                </p:cTn>
                              </p:par>
                              <p:par>
                                <p:cTn id="37" presetID="10" presetClass="entr" presetSubtype="0" fill="hold" nodeType="withEffect">
                                  <p:stCondLst>
                                    <p:cond delay="0"/>
                                  </p:stCondLst>
                                  <p:childTnLst>
                                    <p:set>
                                      <p:cBhvr>
                                        <p:cTn id="38" dur="1" fill="hold">
                                          <p:stCondLst>
                                            <p:cond delay="0"/>
                                          </p:stCondLst>
                                        </p:cTn>
                                        <p:tgtEl>
                                          <p:spTgt spid="5">
                                            <p:txEl>
                                              <p:pRg st="11" end="11"/>
                                            </p:txEl>
                                          </p:spTgt>
                                        </p:tgtEl>
                                        <p:attrNameLst>
                                          <p:attrName>style.visibility</p:attrName>
                                        </p:attrNameLst>
                                      </p:cBhvr>
                                      <p:to>
                                        <p:strVal val="visible"/>
                                      </p:to>
                                    </p:set>
                                    <p:animEffect transition="in" filter="fade">
                                      <p:cBhvr>
                                        <p:cTn id="39" dur="500"/>
                                        <p:tgtEl>
                                          <p:spTgt spid="5">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normAutofit fontScale="90000"/>
          </a:bodyPr>
          <a:lstStyle/>
          <a:p>
            <a:pPr>
              <a:defRPr/>
            </a:pPr>
            <a:r>
              <a:rPr lang="de-DE"/>
              <a:t>weitere Ansätze zur Minderung von Ammoniak-Emissionen</a:t>
            </a:r>
            <a:endParaRPr/>
          </a:p>
        </p:txBody>
      </p:sp>
      <p:sp>
        <p:nvSpPr>
          <p:cNvPr id="5" name="Inhaltsplatzhalter 2"/>
          <p:cNvSpPr>
            <a:spLocks noGrp="1"/>
          </p:cNvSpPr>
          <p:nvPr>
            <p:ph idx="1"/>
          </p:nvPr>
        </p:nvSpPr>
        <p:spPr bwMode="auto"/>
        <p:txBody>
          <a:bodyPr/>
          <a:lstStyle/>
          <a:p>
            <a:pPr>
              <a:spcAft>
                <a:spcPts val="600"/>
              </a:spcAft>
              <a:defRPr/>
            </a:pPr>
            <a:r>
              <a:rPr lang="de-DE"/>
              <a:t>Wahl der N-Form im Dünger</a:t>
            </a:r>
            <a:endParaRPr/>
          </a:p>
          <a:p>
            <a:pPr>
              <a:spcAft>
                <a:spcPts val="600"/>
              </a:spcAft>
              <a:defRPr/>
            </a:pPr>
            <a:r>
              <a:rPr lang="de-DE"/>
              <a:t>Höhe der N-Düngung</a:t>
            </a:r>
            <a:endParaRPr/>
          </a:p>
          <a:p>
            <a:pPr>
              <a:spcAft>
                <a:spcPts val="600"/>
              </a:spcAft>
              <a:defRPr/>
            </a:pPr>
            <a:r>
              <a:rPr lang="de-DE"/>
              <a:t>Verzicht auf eine späte N-Gabe (Temperatureinfluss)</a:t>
            </a:r>
            <a:endParaRPr/>
          </a:p>
          <a:p>
            <a:pPr>
              <a:spcAft>
                <a:spcPts val="600"/>
              </a:spcAft>
              <a:defRPr/>
            </a:pPr>
            <a:r>
              <a:rPr lang="de-DE"/>
              <a:t>Ansäuerung von Gülle/Gärresten </a:t>
            </a:r>
          </a:p>
          <a:p>
            <a:pPr>
              <a:defRPr/>
            </a:pPr>
            <a:endParaRPr lang="de-DE"/>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normAutofit/>
          </a:bodyPr>
          <a:lstStyle/>
          <a:p>
            <a:pPr>
              <a:defRPr/>
            </a:pPr>
            <a:r>
              <a:rPr lang="de-DE"/>
              <a:t>Maßnahmen im eigenen Betrieb</a:t>
            </a:r>
          </a:p>
        </p:txBody>
      </p:sp>
      <p:sp>
        <p:nvSpPr>
          <p:cNvPr id="5" name="Inhaltsplatzhalter 2"/>
          <p:cNvSpPr>
            <a:spLocks noGrp="1"/>
          </p:cNvSpPr>
          <p:nvPr>
            <p:ph idx="1"/>
          </p:nvPr>
        </p:nvSpPr>
        <p:spPr bwMode="auto"/>
        <p:txBody>
          <a:bodyPr/>
          <a:lstStyle/>
          <a:p>
            <a:pPr>
              <a:defRPr/>
            </a:pPr>
            <a:r>
              <a:rPr lang="de-DE"/>
              <a:t>Welche Maßnahmen werden in Ihrem Betrieb bereits umgesetzt?</a:t>
            </a:r>
          </a:p>
        </p:txBody>
      </p:sp>
      <p:pic>
        <p:nvPicPr>
          <p:cNvPr id="6" name="Grafik 5">
            <a:extLst>
              <a:ext uri="{FF2B5EF4-FFF2-40B4-BE49-F238E27FC236}">
                <a16:creationId xmlns:a16="http://schemas.microsoft.com/office/drawing/2014/main" id="{1F5E65BC-AFF3-4525-B633-DF4A91B9A419}"/>
              </a:ext>
            </a:extLst>
          </p:cNvPr>
          <p:cNvPicPr>
            <a:picLocks noChangeAspect="1"/>
          </p:cNvPicPr>
          <p:nvPr/>
        </p:nvPicPr>
        <p:blipFill>
          <a:blip r:embed="rId3"/>
          <a:stretch>
            <a:fillRect/>
          </a:stretch>
        </p:blipFill>
        <p:spPr bwMode="auto">
          <a:xfrm>
            <a:off x="4431048" y="3284984"/>
            <a:ext cx="2609825" cy="2609825"/>
          </a:xfrm>
          <a:prstGeom prst="rect">
            <a:avLst/>
          </a:prstGeom>
        </p:spPr>
      </p:pic>
      <p:sp>
        <p:nvSpPr>
          <p:cNvPr id="7" name="Rechteck 6">
            <a:extLst>
              <a:ext uri="{FF2B5EF4-FFF2-40B4-BE49-F238E27FC236}">
                <a16:creationId xmlns:a16="http://schemas.microsoft.com/office/drawing/2014/main" id="{F2D61881-0F98-4B7F-A3F9-66ACE9EB5571}"/>
              </a:ext>
            </a:extLst>
          </p:cNvPr>
          <p:cNvSpPr/>
          <p:nvPr/>
        </p:nvSpPr>
        <p:spPr bwMode="auto">
          <a:xfrm>
            <a:off x="6456040" y="5373216"/>
            <a:ext cx="623889" cy="261610"/>
          </a:xfrm>
          <a:prstGeom prst="rect">
            <a:avLst/>
          </a:prstGeom>
        </p:spPr>
        <p:txBody>
          <a:bodyPr wrap="none">
            <a:spAutoFit/>
          </a:bodyPr>
          <a:lstStyle/>
          <a:p>
            <a:pPr>
              <a:defRPr/>
            </a:pPr>
            <a:r>
              <a:rPr lang="de-DE" sz="1100" dirty="0" err="1"/>
              <a:t>pixabay</a:t>
            </a:r>
            <a:endParaRPr lang="de-DE" sz="1100"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normAutofit/>
          </a:bodyPr>
          <a:lstStyle/>
          <a:p>
            <a:pPr>
              <a:defRPr/>
            </a:pPr>
            <a:r>
              <a:rPr lang="de-DE"/>
              <a:t>Diskussion: Düngung der Zukunft</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Impressum</a:t>
            </a:r>
          </a:p>
        </p:txBody>
      </p:sp>
      <p:sp>
        <p:nvSpPr>
          <p:cNvPr id="3" name="Inhaltsplatzhalter 2"/>
          <p:cNvSpPr>
            <a:spLocks noGrp="1"/>
          </p:cNvSpPr>
          <p:nvPr>
            <p:ph idx="1"/>
          </p:nvPr>
        </p:nvSpPr>
        <p:spPr>
          <a:xfrm>
            <a:off x="838200" y="1463040"/>
            <a:ext cx="11234464" cy="4918288"/>
          </a:xfrm>
        </p:spPr>
        <p:txBody>
          <a:bodyPr/>
          <a:lstStyle/>
          <a:p>
            <a:pPr marL="0" indent="0">
              <a:buNone/>
            </a:pPr>
            <a:r>
              <a:rPr lang="de-DE" sz="2400" b="1" dirty="0">
                <a:solidFill>
                  <a:srgbClr val="000000"/>
                </a:solidFill>
                <a:latin typeface="Calibri" panose="020F0502020204030204" pitchFamily="34" charset="0"/>
              </a:rPr>
              <a:t>Herausgeber		</a:t>
            </a:r>
            <a:r>
              <a:rPr lang="de-DE" sz="2400" dirty="0">
                <a:solidFill>
                  <a:srgbClr val="000000"/>
                </a:solidFill>
                <a:latin typeface="Calibri" panose="020F0502020204030204" pitchFamily="34" charset="0"/>
              </a:rPr>
              <a:t>Bodensee-Stiftung, Fritz-Reichle-Ring 4, 78315 Radolfzell</a:t>
            </a:r>
            <a:endParaRPr lang="de-DE" sz="2400" dirty="0"/>
          </a:p>
          <a:p>
            <a:pPr marL="0" indent="0">
              <a:buNone/>
            </a:pPr>
            <a:r>
              <a:rPr lang="de-DE" sz="2400" b="1" dirty="0">
                <a:solidFill>
                  <a:srgbClr val="000000"/>
                </a:solidFill>
                <a:latin typeface="Calibri" panose="020F0502020204030204" pitchFamily="34" charset="0"/>
              </a:rPr>
              <a:t>Text 			</a:t>
            </a:r>
            <a:r>
              <a:rPr lang="de-DE" sz="2400" dirty="0">
                <a:solidFill>
                  <a:srgbClr val="000000"/>
                </a:solidFill>
                <a:latin typeface="Calibri" panose="020F0502020204030204" pitchFamily="34" charset="0"/>
              </a:rPr>
              <a:t>Christina Schmidt (LLH), Lisa Fröhlich (LLH)</a:t>
            </a:r>
          </a:p>
          <a:p>
            <a:pPr marL="0" indent="0">
              <a:buNone/>
            </a:pPr>
            <a:r>
              <a:rPr lang="de-DE" sz="2400" b="1" dirty="0">
                <a:solidFill>
                  <a:srgbClr val="000000"/>
                </a:solidFill>
                <a:latin typeface="Calibri" panose="020F0502020204030204" pitchFamily="34" charset="0"/>
              </a:rPr>
              <a:t>Redaktion		</a:t>
            </a:r>
            <a:r>
              <a:rPr lang="de-DE" sz="2400" dirty="0">
                <a:solidFill>
                  <a:srgbClr val="000000"/>
                </a:solidFill>
                <a:latin typeface="Calibri" panose="020F0502020204030204" pitchFamily="34" charset="0"/>
              </a:rPr>
              <a:t>Christina Schmidt (LLH), Lisa Fröhlich (LLH), Philipp Hütsch (LLH), 				Sabine Sommer (Bodensee-Stiftung), Andreas Ziermann 					(Bodensee-Stiftung),  Dr. Holger Flaig (LTZ), Martine Schraml (LTZ)</a:t>
            </a:r>
          </a:p>
          <a:p>
            <a:pPr marL="0" indent="0">
              <a:buNone/>
            </a:pPr>
            <a:r>
              <a:rPr lang="de-DE" sz="2400" b="1" dirty="0">
                <a:solidFill>
                  <a:srgbClr val="000000"/>
                </a:solidFill>
                <a:latin typeface="Calibri" panose="020F0502020204030204" pitchFamily="34" charset="0"/>
              </a:rPr>
              <a:t>Bilder</a:t>
            </a:r>
            <a:r>
              <a:rPr lang="de-DE" sz="2400" dirty="0">
                <a:solidFill>
                  <a:srgbClr val="000000"/>
                </a:solidFill>
                <a:latin typeface="Calibri" panose="020F0502020204030204" pitchFamily="34" charset="0"/>
              </a:rPr>
              <a:t>   		siehe Quellenangaben an den Bildern und im Notizbereich</a:t>
            </a:r>
            <a:endParaRPr lang="de-DE" sz="2400" dirty="0"/>
          </a:p>
          <a:p>
            <a:pPr marL="0" indent="0">
              <a:buNone/>
            </a:pPr>
            <a:r>
              <a:rPr lang="de-DE" sz="2400" b="1" dirty="0">
                <a:solidFill>
                  <a:srgbClr val="000000"/>
                </a:solidFill>
                <a:latin typeface="Calibri" panose="020F0502020204030204" pitchFamily="34" charset="0"/>
              </a:rPr>
              <a:t>Nutzungsrechte/Haftungsausschluss</a:t>
            </a:r>
            <a:endParaRPr lang="de-DE" sz="2400" dirty="0"/>
          </a:p>
          <a:p>
            <a:pPr marL="0" indent="0">
              <a:buNone/>
            </a:pPr>
            <a:r>
              <a:rPr lang="de-DE" sz="2000" dirty="0">
                <a:solidFill>
                  <a:srgbClr val="000000"/>
                </a:solidFill>
                <a:latin typeface="Calibri" panose="020F0502020204030204" pitchFamily="34" charset="0"/>
              </a:rPr>
              <a:t>Die Nutzungsrechte der PPT-, PDF- und Word-Dokumente liegen bei den Projektpartnern im Projekt </a:t>
            </a:r>
            <a:r>
              <a:rPr lang="de-DE" sz="2000" dirty="0" err="1">
                <a:solidFill>
                  <a:srgbClr val="000000"/>
                </a:solidFill>
                <a:latin typeface="Calibri" panose="020F0502020204030204" pitchFamily="34" charset="0"/>
              </a:rPr>
              <a:t>GeNIAL</a:t>
            </a:r>
            <a:r>
              <a:rPr lang="de-DE" sz="2000" dirty="0">
                <a:solidFill>
                  <a:srgbClr val="000000"/>
                </a:solidFill>
                <a:latin typeface="Calibri" panose="020F0502020204030204" pitchFamily="34" charset="0"/>
              </a:rPr>
              <a:t> Bodensee-Stiftung, Landesbetrieb Landwirtschaft Hessen (LLH), Landesanstalt für Landwirtschaft, Ernährung und Ländlichen Raum (LEL) sowie Landwirtschaftliches Technologiezentrum Augustenberg (LTZ). Das Nutzen, Kopieren sowie Bearbeiten (auch in Teilen) der Inhalte (Text und Grafik) dieser Dateien für die eigene Unterrichtsplanung ist unter Wahrung der Urheberrechte erlaubt. Quellenangaben sind entsprechend zu übernehmen. Für die von Lehrkräften bearbeiteten Inhalte übernehmen die oben genannten Projektpartner keine Haftung.</a:t>
            </a:r>
            <a:endParaRPr lang="de-DE" sz="2000" dirty="0"/>
          </a:p>
          <a:p>
            <a:pPr marL="0" indent="0">
              <a:buNone/>
            </a:pPr>
            <a:endParaRPr lang="de-DE" sz="2400" dirty="0"/>
          </a:p>
        </p:txBody>
      </p:sp>
    </p:spTree>
    <p:extLst>
      <p:ext uri="{BB962C8B-B14F-4D97-AF65-F5344CB8AC3E}">
        <p14:creationId xmlns:p14="http://schemas.microsoft.com/office/powerpoint/2010/main" val="30194054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a:t>Konsequenzen für die Nährstoffversorgung</a:t>
            </a:r>
          </a:p>
        </p:txBody>
      </p:sp>
      <p:sp>
        <p:nvSpPr>
          <p:cNvPr id="5" name="Inhaltsplatzhalter 2"/>
          <p:cNvSpPr>
            <a:spLocks noGrp="1"/>
          </p:cNvSpPr>
          <p:nvPr>
            <p:ph idx="1"/>
          </p:nvPr>
        </p:nvSpPr>
        <p:spPr bwMode="auto">
          <a:xfrm>
            <a:off x="838200" y="1371600"/>
            <a:ext cx="8864296" cy="4805363"/>
          </a:xfrm>
        </p:spPr>
        <p:txBody>
          <a:bodyPr/>
          <a:lstStyle/>
          <a:p>
            <a:pPr>
              <a:defRPr/>
            </a:pPr>
            <a:r>
              <a:rPr lang="de-DE" sz="2400" dirty="0"/>
              <a:t>generelle Verlängerung der Vegetationszeit und ggf. eine Verschiebung wichtiger </a:t>
            </a:r>
            <a:r>
              <a:rPr lang="de-DE" sz="2400" b="1" dirty="0"/>
              <a:t>phänologischer Termine</a:t>
            </a:r>
            <a:endParaRPr dirty="0"/>
          </a:p>
          <a:p>
            <a:pPr lvl="1">
              <a:spcAft>
                <a:spcPts val="1200"/>
              </a:spcAft>
              <a:buFont typeface="Wingdings"/>
              <a:buChar char="Ø"/>
              <a:defRPr/>
            </a:pPr>
            <a:r>
              <a:rPr lang="de-DE" sz="2000" dirty="0"/>
              <a:t>veränderte Terminierung von wichtigen Düngemaßnahmen</a:t>
            </a:r>
            <a:endParaRPr dirty="0"/>
          </a:p>
          <a:p>
            <a:pPr>
              <a:spcAft>
                <a:spcPts val="1200"/>
              </a:spcAft>
              <a:defRPr/>
            </a:pPr>
            <a:r>
              <a:rPr lang="de-DE" sz="2400" dirty="0"/>
              <a:t>Ertragsphysiologisch bedeutsame Phasen, wie z.B. die Kornfüllung bei Getreide, können verkürzt werden, evtl. Ertragseinbußen</a:t>
            </a:r>
            <a:endParaRPr dirty="0"/>
          </a:p>
          <a:p>
            <a:pPr>
              <a:spcAft>
                <a:spcPts val="1200"/>
              </a:spcAft>
              <a:defRPr/>
            </a:pPr>
            <a:r>
              <a:rPr lang="de-DE" sz="2400" dirty="0"/>
              <a:t>Wasser- und damit auch Nährstoffmangel in ertragsphysiologisch wichtigen Wachstums- und Entwicklungsphasen durch lang- anhaltend fehlende Niederschläge und/oder erhöhte Verdunstungsansprüche</a:t>
            </a:r>
            <a:endParaRPr dirty="0"/>
          </a:p>
          <a:p>
            <a:pPr>
              <a:defRPr/>
            </a:pPr>
            <a:r>
              <a:rPr lang="de-DE" sz="2400" dirty="0"/>
              <a:t>Wasserüberschuss durch erhöhte Niederschlagsmengen</a:t>
            </a:r>
          </a:p>
          <a:p>
            <a:pPr lvl="1">
              <a:buFont typeface="Wingdings"/>
              <a:buChar char="Ø"/>
              <a:defRPr/>
            </a:pPr>
            <a:r>
              <a:rPr lang="de-DE" sz="2000" dirty="0"/>
              <a:t>entstehender Mangel an luftgefüllten Poren</a:t>
            </a:r>
            <a:endParaRPr dirty="0"/>
          </a:p>
          <a:p>
            <a:pPr lvl="1">
              <a:buFont typeface="Wingdings"/>
              <a:buChar char="Ø"/>
              <a:defRPr/>
            </a:pPr>
            <a:r>
              <a:rPr lang="de-DE" sz="2000" dirty="0"/>
              <a:t>oberflächiger Abfluss (Boden, Dünger)</a:t>
            </a:r>
          </a:p>
        </p:txBody>
      </p:sp>
      <p:pic>
        <p:nvPicPr>
          <p:cNvPr id="6" name="Grafik 3"/>
          <p:cNvPicPr>
            <a:picLocks noChangeAspect="1"/>
          </p:cNvPicPr>
          <p:nvPr/>
        </p:nvPicPr>
        <p:blipFill>
          <a:blip r:embed="rId3"/>
          <a:stretch/>
        </p:blipFill>
        <p:spPr bwMode="auto">
          <a:xfrm rot="16199999">
            <a:off x="9530598" y="1604527"/>
            <a:ext cx="2566987" cy="1925240"/>
          </a:xfrm>
          <a:prstGeom prst="rect">
            <a:avLst/>
          </a:prstGeom>
        </p:spPr>
      </p:pic>
      <p:pic>
        <p:nvPicPr>
          <p:cNvPr id="7" name="Grafik 4"/>
          <p:cNvPicPr>
            <a:picLocks noChangeAspect="1"/>
          </p:cNvPicPr>
          <p:nvPr/>
        </p:nvPicPr>
        <p:blipFill>
          <a:blip r:embed="rId4"/>
          <a:stretch/>
        </p:blipFill>
        <p:spPr bwMode="auto">
          <a:xfrm>
            <a:off x="9310550" y="3701733"/>
            <a:ext cx="1928950" cy="2566988"/>
          </a:xfrm>
          <a:prstGeom prst="rect">
            <a:avLst/>
          </a:prstGeom>
        </p:spPr>
      </p:pic>
      <p:sp>
        <p:nvSpPr>
          <p:cNvPr id="8" name="Textfeld 5"/>
          <p:cNvSpPr txBox="1"/>
          <p:nvPr/>
        </p:nvSpPr>
        <p:spPr bwMode="auto">
          <a:xfrm>
            <a:off x="11300462" y="6046158"/>
            <a:ext cx="952500" cy="261610"/>
          </a:xfrm>
          <a:prstGeom prst="rect">
            <a:avLst/>
          </a:prstGeom>
          <a:noFill/>
        </p:spPr>
        <p:txBody>
          <a:bodyPr wrap="square" rtlCol="0">
            <a:spAutoFit/>
          </a:bodyPr>
          <a:lstStyle/>
          <a:p>
            <a:pPr>
              <a:defRPr/>
            </a:pPr>
            <a:r>
              <a:rPr lang="de-DE" sz="1100" dirty="0"/>
              <a:t>Bilder: LLH</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normAutofit/>
          </a:bodyPr>
          <a:lstStyle/>
          <a:p>
            <a:pPr>
              <a:defRPr/>
            </a:pPr>
            <a:r>
              <a:rPr lang="de-DE"/>
              <a:t>Folgen des Klimawandels für das N-Düngemanagement</a:t>
            </a:r>
            <a:endParaRPr/>
          </a:p>
        </p:txBody>
      </p:sp>
      <p:sp>
        <p:nvSpPr>
          <p:cNvPr id="5" name="Inhaltsplatzhalter 2"/>
          <p:cNvSpPr>
            <a:spLocks noGrp="1"/>
          </p:cNvSpPr>
          <p:nvPr>
            <p:ph idx="1"/>
          </p:nvPr>
        </p:nvSpPr>
        <p:spPr bwMode="auto">
          <a:xfrm>
            <a:off x="838200" y="1463040"/>
            <a:ext cx="6497320" cy="4866640"/>
          </a:xfrm>
        </p:spPr>
        <p:txBody>
          <a:bodyPr/>
          <a:lstStyle/>
          <a:p>
            <a:pPr>
              <a:spcAft>
                <a:spcPts val="1200"/>
              </a:spcAft>
              <a:defRPr/>
            </a:pPr>
            <a:r>
              <a:rPr lang="de-DE" sz="2600"/>
              <a:t>Risiko eines verstärkten Humusabbaus und damit verbundene höhere N-Freisetzung</a:t>
            </a:r>
            <a:endParaRPr/>
          </a:p>
          <a:p>
            <a:pPr>
              <a:spcAft>
                <a:spcPts val="1200"/>
              </a:spcAft>
              <a:defRPr/>
            </a:pPr>
            <a:r>
              <a:rPr lang="de-DE" sz="2600"/>
              <a:t>Höhere Luft- und Bodentemperaturen fördern das Risiko gasförmiger Ammoniak(NH</a:t>
            </a:r>
            <a:r>
              <a:rPr lang="de-DE" sz="2600" baseline="-25000"/>
              <a:t>3</a:t>
            </a:r>
            <a:r>
              <a:rPr lang="de-DE" sz="2600"/>
              <a:t>)-Verluste bei der Düngung insbesondere auf Standorten mit alkalischen Böden</a:t>
            </a:r>
            <a:endParaRPr/>
          </a:p>
          <a:p>
            <a:pPr>
              <a:spcAft>
                <a:spcPts val="1200"/>
              </a:spcAft>
              <a:defRPr/>
            </a:pPr>
            <a:r>
              <a:rPr lang="de-DE" sz="2600"/>
              <a:t>Verstärkte N-Mineralisation aus organischer Substanz</a:t>
            </a:r>
            <a:endParaRPr/>
          </a:p>
          <a:p>
            <a:pPr>
              <a:spcAft>
                <a:spcPts val="1200"/>
              </a:spcAft>
              <a:defRPr/>
            </a:pPr>
            <a:r>
              <a:rPr lang="de-DE" sz="2600"/>
              <a:t>Wirkung der 3. N-Gabe im Getreide bei Trockenheit unsicher</a:t>
            </a:r>
          </a:p>
          <a:p>
            <a:pPr>
              <a:defRPr/>
            </a:pPr>
            <a:endParaRPr lang="de-DE" sz="2600"/>
          </a:p>
        </p:txBody>
      </p:sp>
      <p:pic>
        <p:nvPicPr>
          <p:cNvPr id="6" name="Grafik 5"/>
          <p:cNvPicPr>
            <a:picLocks noChangeAspect="1"/>
          </p:cNvPicPr>
          <p:nvPr/>
        </p:nvPicPr>
        <p:blipFill>
          <a:blip r:embed="rId2"/>
          <a:stretch/>
        </p:blipFill>
        <p:spPr bwMode="auto">
          <a:xfrm>
            <a:off x="7335520" y="2758440"/>
            <a:ext cx="2415540" cy="3220720"/>
          </a:xfrm>
          <a:prstGeom prst="rect">
            <a:avLst/>
          </a:prstGeom>
        </p:spPr>
      </p:pic>
      <p:pic>
        <p:nvPicPr>
          <p:cNvPr id="7" name="Grafik 3"/>
          <p:cNvPicPr>
            <a:picLocks noChangeAspect="1"/>
          </p:cNvPicPr>
          <p:nvPr/>
        </p:nvPicPr>
        <p:blipFill>
          <a:blip r:embed="rId3"/>
          <a:stretch/>
        </p:blipFill>
        <p:spPr bwMode="auto">
          <a:xfrm>
            <a:off x="9356170" y="1463040"/>
            <a:ext cx="2098614" cy="2590800"/>
          </a:xfrm>
          <a:prstGeom prst="rect">
            <a:avLst/>
          </a:prstGeom>
        </p:spPr>
      </p:pic>
      <p:sp>
        <p:nvSpPr>
          <p:cNvPr id="8" name="Textfeld 4"/>
          <p:cNvSpPr txBox="1"/>
          <p:nvPr/>
        </p:nvSpPr>
        <p:spPr bwMode="auto">
          <a:xfrm>
            <a:off x="10719248" y="4107190"/>
            <a:ext cx="834465" cy="261610"/>
          </a:xfrm>
          <a:prstGeom prst="rect">
            <a:avLst/>
          </a:prstGeom>
          <a:noFill/>
        </p:spPr>
        <p:txBody>
          <a:bodyPr wrap="square" rtlCol="0">
            <a:spAutoFit/>
          </a:bodyPr>
          <a:lstStyle/>
          <a:p>
            <a:pPr>
              <a:defRPr/>
            </a:pPr>
            <a:r>
              <a:rPr lang="de-DE" sz="1100" dirty="0"/>
              <a:t>Bilder: LLH</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normAutofit/>
          </a:bodyPr>
          <a:lstStyle/>
          <a:p>
            <a:pPr>
              <a:defRPr/>
            </a:pPr>
            <a:r>
              <a:rPr lang="de-DE"/>
              <a:t>Folgen des Klimawandels für das N-Düngemanagement</a:t>
            </a:r>
            <a:endParaRPr/>
          </a:p>
        </p:txBody>
      </p:sp>
      <p:sp>
        <p:nvSpPr>
          <p:cNvPr id="5" name="Inhaltsplatzhalter 2"/>
          <p:cNvSpPr>
            <a:spLocks noGrp="1"/>
          </p:cNvSpPr>
          <p:nvPr>
            <p:ph idx="1"/>
          </p:nvPr>
        </p:nvSpPr>
        <p:spPr bwMode="auto">
          <a:xfrm>
            <a:off x="838200" y="1463040"/>
            <a:ext cx="6995160" cy="4713923"/>
          </a:xfrm>
        </p:spPr>
        <p:txBody>
          <a:bodyPr/>
          <a:lstStyle/>
          <a:p>
            <a:pPr>
              <a:spcAft>
                <a:spcPts val="1800"/>
              </a:spcAft>
              <a:defRPr/>
            </a:pPr>
            <a:r>
              <a:rPr lang="de-DE" sz="2600" dirty="0"/>
              <a:t>Zunahme des NO</a:t>
            </a:r>
            <a:r>
              <a:rPr lang="de-DE" sz="2600" baseline="-25000" dirty="0"/>
              <a:t>3</a:t>
            </a:r>
            <a:r>
              <a:rPr lang="de-DE" sz="2600" dirty="0"/>
              <a:t>-Auswaschungsrisikos auf leichten und flachgründigen Böden in Jahren mit erhöhten Winterniederschlägen</a:t>
            </a:r>
            <a:endParaRPr dirty="0"/>
          </a:p>
          <a:p>
            <a:pPr>
              <a:defRPr/>
            </a:pPr>
            <a:r>
              <a:rPr lang="de-DE" sz="2600" dirty="0"/>
              <a:t>Gefahr des Anstiegs der NO</a:t>
            </a:r>
            <a:r>
              <a:rPr lang="de-DE" sz="2600" baseline="-25000" dirty="0"/>
              <a:t>3</a:t>
            </a:r>
            <a:r>
              <a:rPr lang="de-DE" sz="2600" dirty="0"/>
              <a:t>-Konzentration im Sickerwasser insbesondere auf Lössstandorten und auf Böden mit hohen Gehalten an organischer Substanz</a:t>
            </a:r>
            <a:endParaRPr dirty="0"/>
          </a:p>
          <a:p>
            <a:pPr>
              <a:defRPr/>
            </a:pPr>
            <a:endParaRPr lang="de-DE" sz="2600" dirty="0"/>
          </a:p>
        </p:txBody>
      </p:sp>
      <p:pic>
        <p:nvPicPr>
          <p:cNvPr id="6" name="Grafik 3"/>
          <p:cNvPicPr>
            <a:picLocks noChangeAspect="1"/>
          </p:cNvPicPr>
          <p:nvPr/>
        </p:nvPicPr>
        <p:blipFill>
          <a:blip r:embed="rId2"/>
          <a:stretch/>
        </p:blipFill>
        <p:spPr bwMode="auto">
          <a:xfrm>
            <a:off x="7989570" y="1397317"/>
            <a:ext cx="3650403" cy="2737803"/>
          </a:xfrm>
          <a:prstGeom prst="rect">
            <a:avLst/>
          </a:prstGeom>
        </p:spPr>
      </p:pic>
      <p:pic>
        <p:nvPicPr>
          <p:cNvPr id="7" name="Grafik 4" descr="WP_20170531_13_01_25_Pro.jpg"/>
          <p:cNvPicPr>
            <a:picLocks noChangeAspect="1"/>
          </p:cNvPicPr>
          <p:nvPr/>
        </p:nvPicPr>
        <p:blipFill>
          <a:blip r:embed="rId3"/>
          <a:srcRect t="22060" r="5454" b="10441"/>
          <a:stretch/>
        </p:blipFill>
        <p:spPr bwMode="auto">
          <a:xfrm>
            <a:off x="7757958" y="3768883"/>
            <a:ext cx="1716789" cy="2179003"/>
          </a:xfrm>
          <a:prstGeom prst="rect">
            <a:avLst/>
          </a:prstGeom>
        </p:spPr>
      </p:pic>
      <p:pic>
        <p:nvPicPr>
          <p:cNvPr id="8" name="Grafik 5" descr="WP_20170531_13_54_03_Pro.jpg"/>
          <p:cNvPicPr>
            <a:picLocks noChangeAspect="1"/>
          </p:cNvPicPr>
          <p:nvPr/>
        </p:nvPicPr>
        <p:blipFill>
          <a:blip r:embed="rId4"/>
          <a:srcRect l="-2144" t="34329" r="1311" b="1167"/>
          <a:stretch/>
        </p:blipFill>
        <p:spPr bwMode="auto">
          <a:xfrm>
            <a:off x="9703223" y="3567623"/>
            <a:ext cx="2092960" cy="2380263"/>
          </a:xfrm>
          <a:prstGeom prst="rect">
            <a:avLst/>
          </a:prstGeom>
        </p:spPr>
      </p:pic>
      <p:sp>
        <p:nvSpPr>
          <p:cNvPr id="9" name="Textfeld 6"/>
          <p:cNvSpPr txBox="1"/>
          <p:nvPr/>
        </p:nvSpPr>
        <p:spPr bwMode="auto">
          <a:xfrm>
            <a:off x="10968193" y="5992990"/>
            <a:ext cx="866065" cy="261610"/>
          </a:xfrm>
          <a:prstGeom prst="rect">
            <a:avLst/>
          </a:prstGeom>
          <a:noFill/>
        </p:spPr>
        <p:txBody>
          <a:bodyPr wrap="square" rtlCol="0">
            <a:spAutoFit/>
          </a:bodyPr>
          <a:lstStyle/>
          <a:p>
            <a:pPr>
              <a:defRPr/>
            </a:pPr>
            <a:r>
              <a:rPr lang="de-DE" sz="1100" dirty="0"/>
              <a:t>Bilder: LLH</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3"/>
          <p:cNvPicPr>
            <a:picLocks noChangeAspect="1"/>
          </p:cNvPicPr>
          <p:nvPr/>
        </p:nvPicPr>
        <p:blipFill>
          <a:blip r:embed="rId3"/>
          <a:stretch/>
        </p:blipFill>
        <p:spPr bwMode="auto">
          <a:xfrm>
            <a:off x="1513108" y="1124692"/>
            <a:ext cx="9154893" cy="5143500"/>
          </a:xfrm>
          <a:prstGeom prst="rect">
            <a:avLst/>
          </a:prstGeom>
        </p:spPr>
      </p:pic>
      <p:sp>
        <p:nvSpPr>
          <p:cNvPr id="5" name="Flussdiagramm: Verbinder 4"/>
          <p:cNvSpPr/>
          <p:nvPr/>
        </p:nvSpPr>
        <p:spPr bwMode="auto">
          <a:xfrm>
            <a:off x="3329153" y="4460352"/>
            <a:ext cx="855233" cy="839097"/>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de-DE" sz="1350">
              <a:solidFill>
                <a:prstClr val="white"/>
              </a:solidFill>
              <a:latin typeface="Calibri"/>
            </a:endParaRPr>
          </a:p>
        </p:txBody>
      </p:sp>
      <p:sp>
        <p:nvSpPr>
          <p:cNvPr id="6" name="Textfeld 6"/>
          <p:cNvSpPr txBox="1"/>
          <p:nvPr/>
        </p:nvSpPr>
        <p:spPr bwMode="auto">
          <a:xfrm>
            <a:off x="3429093" y="4694734"/>
            <a:ext cx="710004" cy="400110"/>
          </a:xfrm>
          <a:prstGeom prst="rect">
            <a:avLst/>
          </a:prstGeom>
          <a:noFill/>
        </p:spPr>
        <p:txBody>
          <a:bodyPr wrap="square" rtlCol="0">
            <a:spAutoFit/>
          </a:bodyPr>
          <a:lstStyle/>
          <a:p>
            <a:pPr defTabSz="685800">
              <a:defRPr/>
            </a:pPr>
            <a:r>
              <a:rPr lang="de-DE" sz="2000" b="1">
                <a:solidFill>
                  <a:prstClr val="black"/>
                </a:solidFill>
                <a:latin typeface="Calibri"/>
              </a:rPr>
              <a:t>NH</a:t>
            </a:r>
            <a:r>
              <a:rPr lang="de-DE" sz="2000" b="1" baseline="-25000">
                <a:solidFill>
                  <a:prstClr val="black"/>
                </a:solidFill>
                <a:latin typeface="Calibri"/>
              </a:rPr>
              <a:t>4</a:t>
            </a:r>
            <a:r>
              <a:rPr lang="de-DE" sz="2000" b="1" baseline="30000">
                <a:solidFill>
                  <a:prstClr val="black"/>
                </a:solidFill>
                <a:latin typeface="Calibri"/>
              </a:rPr>
              <a:t>+</a:t>
            </a:r>
            <a:endParaRPr/>
          </a:p>
        </p:txBody>
      </p:sp>
      <p:sp>
        <p:nvSpPr>
          <p:cNvPr id="7" name="Pfeil nach rechts 9"/>
          <p:cNvSpPr/>
          <p:nvPr/>
        </p:nvSpPr>
        <p:spPr bwMode="auto">
          <a:xfrm>
            <a:off x="4549590" y="4706775"/>
            <a:ext cx="2690306" cy="426640"/>
          </a:xfrm>
          <a:prstGeom prst="rightArrow">
            <a:avLst>
              <a:gd name="adj1" fmla="val 50000"/>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de-DE" sz="1350">
              <a:solidFill>
                <a:prstClr val="white"/>
              </a:solidFill>
              <a:latin typeface="Calibri"/>
            </a:endParaRPr>
          </a:p>
        </p:txBody>
      </p:sp>
      <p:sp>
        <p:nvSpPr>
          <p:cNvPr id="8" name="Pfeil nach unten 10"/>
          <p:cNvSpPr/>
          <p:nvPr/>
        </p:nvSpPr>
        <p:spPr bwMode="auto">
          <a:xfrm>
            <a:off x="7821247" y="5405644"/>
            <a:ext cx="373828" cy="532504"/>
          </a:xfrm>
          <a:prstGeom prst="downArrow">
            <a:avLst>
              <a:gd name="adj1" fmla="val 50000"/>
              <a:gd name="adj2" fmla="val 50000"/>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de-DE" sz="1350">
              <a:solidFill>
                <a:prstClr val="white"/>
              </a:solidFill>
              <a:latin typeface="Calibri"/>
            </a:endParaRPr>
          </a:p>
        </p:txBody>
      </p:sp>
      <p:sp>
        <p:nvSpPr>
          <p:cNvPr id="9" name="Pfeil nach unten 11"/>
          <p:cNvSpPr/>
          <p:nvPr/>
        </p:nvSpPr>
        <p:spPr bwMode="auto">
          <a:xfrm rot="10800000">
            <a:off x="9338572" y="1593324"/>
            <a:ext cx="373829" cy="2898284"/>
          </a:xfrm>
          <a:prstGeom prst="downArrow">
            <a:avLst>
              <a:gd name="adj1" fmla="val 50000"/>
              <a:gd name="adj2" fmla="val 50000"/>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de-DE" sz="1350">
              <a:solidFill>
                <a:prstClr val="white"/>
              </a:solidFill>
              <a:latin typeface="Calibri"/>
            </a:endParaRPr>
          </a:p>
        </p:txBody>
      </p:sp>
      <p:sp>
        <p:nvSpPr>
          <p:cNvPr id="10" name="Pfeil nach unten 12"/>
          <p:cNvSpPr/>
          <p:nvPr/>
        </p:nvSpPr>
        <p:spPr bwMode="auto">
          <a:xfrm rot="7945260">
            <a:off x="6873336" y="3569105"/>
            <a:ext cx="424547" cy="1157223"/>
          </a:xfrm>
          <a:prstGeom prst="downArrow">
            <a:avLst>
              <a:gd name="adj1" fmla="val 50000"/>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de-DE" sz="1350">
              <a:solidFill>
                <a:prstClr val="white"/>
              </a:solidFill>
              <a:latin typeface="Calibri"/>
            </a:endParaRPr>
          </a:p>
        </p:txBody>
      </p:sp>
      <p:sp>
        <p:nvSpPr>
          <p:cNvPr id="11" name="Pfeil nach unten 13"/>
          <p:cNvSpPr/>
          <p:nvPr/>
        </p:nvSpPr>
        <p:spPr bwMode="auto">
          <a:xfrm rot="13826342">
            <a:off x="4536515" y="3595996"/>
            <a:ext cx="424547" cy="1157223"/>
          </a:xfrm>
          <a:prstGeom prst="downArrow">
            <a:avLst>
              <a:gd name="adj1" fmla="val 50000"/>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de-DE" sz="1350">
              <a:solidFill>
                <a:prstClr val="white"/>
              </a:solidFill>
              <a:latin typeface="Calibri"/>
            </a:endParaRPr>
          </a:p>
        </p:txBody>
      </p:sp>
      <p:sp>
        <p:nvSpPr>
          <p:cNvPr id="12" name="Pfeil nach unten 14"/>
          <p:cNvSpPr/>
          <p:nvPr/>
        </p:nvSpPr>
        <p:spPr bwMode="auto">
          <a:xfrm rot="10800000">
            <a:off x="3561418" y="1551332"/>
            <a:ext cx="373829" cy="2680217"/>
          </a:xfrm>
          <a:prstGeom prst="downArrow">
            <a:avLst>
              <a:gd name="adj1" fmla="val 50000"/>
              <a:gd name="adj2" fmla="val 50000"/>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de-DE" sz="1350">
              <a:solidFill>
                <a:prstClr val="white"/>
              </a:solidFill>
              <a:latin typeface="Calibri"/>
            </a:endParaRPr>
          </a:p>
        </p:txBody>
      </p:sp>
      <p:sp>
        <p:nvSpPr>
          <p:cNvPr id="13" name="Pfeil nach links 15"/>
          <p:cNvSpPr/>
          <p:nvPr/>
        </p:nvSpPr>
        <p:spPr bwMode="auto">
          <a:xfrm rot="10800000">
            <a:off x="1873550" y="4460351"/>
            <a:ext cx="1204060" cy="395084"/>
          </a:xfrm>
          <a:prstGeom prst="leftArrow">
            <a:avLst>
              <a:gd name="adj1" fmla="val 50000"/>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de-DE" sz="1350">
              <a:solidFill>
                <a:prstClr val="white"/>
              </a:solidFill>
              <a:latin typeface="Calibri"/>
            </a:endParaRPr>
          </a:p>
        </p:txBody>
      </p:sp>
      <p:sp>
        <p:nvSpPr>
          <p:cNvPr id="14" name="Pfeil nach links 17"/>
          <p:cNvSpPr/>
          <p:nvPr/>
        </p:nvSpPr>
        <p:spPr bwMode="auto">
          <a:xfrm>
            <a:off x="1873549" y="4855435"/>
            <a:ext cx="1203178" cy="395084"/>
          </a:xfrm>
          <a:prstGeom prst="leftArrow">
            <a:avLst>
              <a:gd name="adj1" fmla="val 50000"/>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de-DE" sz="1350">
              <a:solidFill>
                <a:prstClr val="white"/>
              </a:solidFill>
              <a:latin typeface="Calibri"/>
            </a:endParaRPr>
          </a:p>
        </p:txBody>
      </p:sp>
      <p:sp>
        <p:nvSpPr>
          <p:cNvPr id="15" name="Textfeld 18"/>
          <p:cNvSpPr txBox="1"/>
          <p:nvPr/>
        </p:nvSpPr>
        <p:spPr bwMode="auto">
          <a:xfrm>
            <a:off x="3504140" y="1193215"/>
            <a:ext cx="1202168" cy="400110"/>
          </a:xfrm>
          <a:prstGeom prst="rect">
            <a:avLst/>
          </a:prstGeom>
          <a:noFill/>
        </p:spPr>
        <p:txBody>
          <a:bodyPr wrap="square" rtlCol="0">
            <a:spAutoFit/>
          </a:bodyPr>
          <a:lstStyle/>
          <a:p>
            <a:pPr defTabSz="685800">
              <a:defRPr/>
            </a:pPr>
            <a:r>
              <a:rPr lang="de-DE" sz="2000" b="1">
                <a:solidFill>
                  <a:prstClr val="black"/>
                </a:solidFill>
                <a:latin typeface="Calibri"/>
              </a:rPr>
              <a:t>NH</a:t>
            </a:r>
            <a:r>
              <a:rPr lang="de-DE" sz="2000" b="1" baseline="-25000">
                <a:solidFill>
                  <a:prstClr val="black"/>
                </a:solidFill>
                <a:latin typeface="Calibri"/>
              </a:rPr>
              <a:t>3</a:t>
            </a:r>
            <a:endParaRPr/>
          </a:p>
        </p:txBody>
      </p:sp>
      <p:sp>
        <p:nvSpPr>
          <p:cNvPr id="16" name="Textfeld 19"/>
          <p:cNvSpPr txBox="1"/>
          <p:nvPr/>
        </p:nvSpPr>
        <p:spPr bwMode="auto">
          <a:xfrm>
            <a:off x="9236597" y="1193215"/>
            <a:ext cx="1202168" cy="400110"/>
          </a:xfrm>
          <a:prstGeom prst="rect">
            <a:avLst/>
          </a:prstGeom>
          <a:noFill/>
        </p:spPr>
        <p:txBody>
          <a:bodyPr wrap="square" rtlCol="0">
            <a:spAutoFit/>
          </a:bodyPr>
          <a:lstStyle/>
          <a:p>
            <a:pPr defTabSz="685800">
              <a:defRPr/>
            </a:pPr>
            <a:r>
              <a:rPr lang="de-DE" sz="2000" b="1">
                <a:solidFill>
                  <a:prstClr val="black"/>
                </a:solidFill>
                <a:latin typeface="Calibri"/>
              </a:rPr>
              <a:t>N</a:t>
            </a:r>
            <a:r>
              <a:rPr lang="de-DE" sz="2000" b="1" baseline="-25000">
                <a:solidFill>
                  <a:prstClr val="black"/>
                </a:solidFill>
                <a:latin typeface="Calibri"/>
              </a:rPr>
              <a:t>2</a:t>
            </a:r>
            <a:r>
              <a:rPr lang="de-DE" sz="2000" b="1">
                <a:solidFill>
                  <a:prstClr val="black"/>
                </a:solidFill>
                <a:latin typeface="Calibri"/>
              </a:rPr>
              <a:t>O</a:t>
            </a:r>
            <a:endParaRPr lang="de-DE" sz="2000" b="1" baseline="-25000">
              <a:solidFill>
                <a:prstClr val="black"/>
              </a:solidFill>
              <a:latin typeface="Calibri"/>
            </a:endParaRPr>
          </a:p>
        </p:txBody>
      </p:sp>
      <p:sp>
        <p:nvSpPr>
          <p:cNvPr id="17" name="Textfeld 21"/>
          <p:cNvSpPr txBox="1"/>
          <p:nvPr/>
        </p:nvSpPr>
        <p:spPr bwMode="auto">
          <a:xfrm>
            <a:off x="1609163" y="1951442"/>
            <a:ext cx="2221876" cy="369332"/>
          </a:xfrm>
          <a:prstGeom prst="rect">
            <a:avLst/>
          </a:prstGeom>
          <a:noFill/>
        </p:spPr>
        <p:txBody>
          <a:bodyPr wrap="square" rtlCol="0">
            <a:spAutoFit/>
          </a:bodyPr>
          <a:lstStyle/>
          <a:p>
            <a:pPr defTabSz="685800">
              <a:defRPr/>
            </a:pPr>
            <a:r>
              <a:rPr lang="de-DE">
                <a:solidFill>
                  <a:prstClr val="black"/>
                </a:solidFill>
                <a:latin typeface="Calibri"/>
              </a:rPr>
              <a:t>NH</a:t>
            </a:r>
            <a:r>
              <a:rPr lang="de-DE" baseline="-25000">
                <a:solidFill>
                  <a:prstClr val="black"/>
                </a:solidFill>
                <a:latin typeface="Calibri"/>
              </a:rPr>
              <a:t>3</a:t>
            </a:r>
            <a:r>
              <a:rPr lang="de-DE">
                <a:solidFill>
                  <a:prstClr val="black"/>
                </a:solidFill>
                <a:latin typeface="Calibri"/>
              </a:rPr>
              <a:t> Verflüchtigung</a:t>
            </a:r>
          </a:p>
        </p:txBody>
      </p:sp>
      <p:sp>
        <p:nvSpPr>
          <p:cNvPr id="18" name="Textfeld 22"/>
          <p:cNvSpPr txBox="1"/>
          <p:nvPr/>
        </p:nvSpPr>
        <p:spPr bwMode="auto">
          <a:xfrm>
            <a:off x="7961717" y="1945768"/>
            <a:ext cx="1552523" cy="369332"/>
          </a:xfrm>
          <a:prstGeom prst="rect">
            <a:avLst/>
          </a:prstGeom>
          <a:noFill/>
        </p:spPr>
        <p:txBody>
          <a:bodyPr wrap="square" rtlCol="0">
            <a:spAutoFit/>
          </a:bodyPr>
          <a:lstStyle/>
          <a:p>
            <a:pPr defTabSz="685800">
              <a:defRPr/>
            </a:pPr>
            <a:r>
              <a:rPr lang="de-DE">
                <a:solidFill>
                  <a:prstClr val="black"/>
                </a:solidFill>
                <a:latin typeface="Calibri"/>
              </a:rPr>
              <a:t>N</a:t>
            </a:r>
            <a:r>
              <a:rPr lang="de-DE" baseline="-25000">
                <a:solidFill>
                  <a:prstClr val="black"/>
                </a:solidFill>
                <a:latin typeface="Calibri"/>
              </a:rPr>
              <a:t>2</a:t>
            </a:r>
            <a:r>
              <a:rPr lang="de-DE">
                <a:solidFill>
                  <a:prstClr val="black"/>
                </a:solidFill>
                <a:latin typeface="Calibri"/>
              </a:rPr>
              <a:t>O Verluste            </a:t>
            </a:r>
          </a:p>
        </p:txBody>
      </p:sp>
      <p:sp>
        <p:nvSpPr>
          <p:cNvPr id="19" name="Textfeld 23"/>
          <p:cNvSpPr txBox="1"/>
          <p:nvPr/>
        </p:nvSpPr>
        <p:spPr bwMode="auto">
          <a:xfrm>
            <a:off x="5093694" y="4735429"/>
            <a:ext cx="1552523" cy="369332"/>
          </a:xfrm>
          <a:prstGeom prst="rect">
            <a:avLst/>
          </a:prstGeom>
          <a:noFill/>
        </p:spPr>
        <p:txBody>
          <a:bodyPr wrap="square" rtlCol="0">
            <a:spAutoFit/>
          </a:bodyPr>
          <a:lstStyle/>
          <a:p>
            <a:pPr defTabSz="685800">
              <a:defRPr/>
            </a:pPr>
            <a:r>
              <a:rPr lang="de-DE">
                <a:solidFill>
                  <a:prstClr val="black"/>
                </a:solidFill>
                <a:latin typeface="Calibri"/>
              </a:rPr>
              <a:t>Nitrifikation</a:t>
            </a:r>
            <a:endParaRPr/>
          </a:p>
        </p:txBody>
      </p:sp>
      <p:sp>
        <p:nvSpPr>
          <p:cNvPr id="20" name="Textfeld 24"/>
          <p:cNvSpPr txBox="1"/>
          <p:nvPr/>
        </p:nvSpPr>
        <p:spPr bwMode="auto">
          <a:xfrm>
            <a:off x="4796726" y="4074771"/>
            <a:ext cx="2293961" cy="646331"/>
          </a:xfrm>
          <a:prstGeom prst="rect">
            <a:avLst/>
          </a:prstGeom>
          <a:noFill/>
        </p:spPr>
        <p:txBody>
          <a:bodyPr wrap="square" rtlCol="0">
            <a:spAutoFit/>
          </a:bodyPr>
          <a:lstStyle/>
          <a:p>
            <a:pPr algn="ctr" defTabSz="685800">
              <a:defRPr/>
            </a:pPr>
            <a:r>
              <a:rPr lang="de-DE">
                <a:solidFill>
                  <a:prstClr val="white"/>
                </a:solidFill>
                <a:latin typeface="Calibri"/>
              </a:rPr>
              <a:t>Aufnahme durch </a:t>
            </a:r>
          </a:p>
          <a:p>
            <a:pPr algn="ctr" defTabSz="685800">
              <a:defRPr/>
            </a:pPr>
            <a:r>
              <a:rPr lang="de-DE">
                <a:solidFill>
                  <a:prstClr val="white"/>
                </a:solidFill>
                <a:latin typeface="Calibri"/>
              </a:rPr>
              <a:t>die Pflanzen</a:t>
            </a:r>
            <a:endParaRPr/>
          </a:p>
        </p:txBody>
      </p:sp>
      <p:sp>
        <p:nvSpPr>
          <p:cNvPr id="21" name="Textfeld 25"/>
          <p:cNvSpPr txBox="1"/>
          <p:nvPr/>
        </p:nvSpPr>
        <p:spPr bwMode="auto">
          <a:xfrm>
            <a:off x="6397355" y="5465923"/>
            <a:ext cx="2293961" cy="369332"/>
          </a:xfrm>
          <a:prstGeom prst="rect">
            <a:avLst/>
          </a:prstGeom>
          <a:noFill/>
        </p:spPr>
        <p:txBody>
          <a:bodyPr wrap="square" rtlCol="0">
            <a:spAutoFit/>
          </a:bodyPr>
          <a:lstStyle/>
          <a:p>
            <a:pPr defTabSz="685800">
              <a:defRPr/>
            </a:pPr>
            <a:r>
              <a:rPr lang="de-DE">
                <a:solidFill>
                  <a:prstClr val="white"/>
                </a:solidFill>
                <a:latin typeface="Calibri"/>
              </a:rPr>
              <a:t>Auswaschung</a:t>
            </a:r>
            <a:endParaRPr/>
          </a:p>
        </p:txBody>
      </p:sp>
      <p:sp>
        <p:nvSpPr>
          <p:cNvPr id="22" name="Textfeld 26"/>
          <p:cNvSpPr txBox="1"/>
          <p:nvPr/>
        </p:nvSpPr>
        <p:spPr bwMode="auto">
          <a:xfrm>
            <a:off x="1744488" y="5298125"/>
            <a:ext cx="2293961" cy="369332"/>
          </a:xfrm>
          <a:prstGeom prst="rect">
            <a:avLst/>
          </a:prstGeom>
          <a:noFill/>
        </p:spPr>
        <p:txBody>
          <a:bodyPr wrap="square" rtlCol="0">
            <a:spAutoFit/>
          </a:bodyPr>
          <a:lstStyle/>
          <a:p>
            <a:pPr defTabSz="685800">
              <a:defRPr/>
            </a:pPr>
            <a:r>
              <a:rPr lang="de-DE">
                <a:solidFill>
                  <a:prstClr val="white"/>
                </a:solidFill>
                <a:latin typeface="Calibri"/>
              </a:rPr>
              <a:t>N-Immobilisierung</a:t>
            </a:r>
            <a:endParaRPr/>
          </a:p>
        </p:txBody>
      </p:sp>
      <p:sp>
        <p:nvSpPr>
          <p:cNvPr id="23" name="Textfeld 27"/>
          <p:cNvSpPr txBox="1"/>
          <p:nvPr/>
        </p:nvSpPr>
        <p:spPr bwMode="auto">
          <a:xfrm>
            <a:off x="1747338" y="4096599"/>
            <a:ext cx="2293961" cy="369332"/>
          </a:xfrm>
          <a:prstGeom prst="rect">
            <a:avLst/>
          </a:prstGeom>
          <a:noFill/>
        </p:spPr>
        <p:txBody>
          <a:bodyPr wrap="square" rtlCol="0">
            <a:spAutoFit/>
          </a:bodyPr>
          <a:lstStyle/>
          <a:p>
            <a:pPr defTabSz="685800">
              <a:defRPr/>
            </a:pPr>
            <a:r>
              <a:rPr lang="de-DE">
                <a:solidFill>
                  <a:prstClr val="white"/>
                </a:solidFill>
                <a:latin typeface="Calibri"/>
              </a:rPr>
              <a:t>N-Mineralisation</a:t>
            </a:r>
            <a:endParaRPr lang="de-DE" sz="1600">
              <a:solidFill>
                <a:prstClr val="white"/>
              </a:solidFill>
              <a:latin typeface="Calibri"/>
            </a:endParaRPr>
          </a:p>
        </p:txBody>
      </p:sp>
      <p:sp>
        <p:nvSpPr>
          <p:cNvPr id="24" name="Flussdiagramm: Verbinder 28"/>
          <p:cNvSpPr/>
          <p:nvPr/>
        </p:nvSpPr>
        <p:spPr bwMode="auto">
          <a:xfrm>
            <a:off x="7619662" y="4459852"/>
            <a:ext cx="855233" cy="839097"/>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de-DE" sz="1350">
              <a:solidFill>
                <a:prstClr val="white"/>
              </a:solidFill>
              <a:latin typeface="Calibri"/>
            </a:endParaRPr>
          </a:p>
        </p:txBody>
      </p:sp>
      <p:sp>
        <p:nvSpPr>
          <p:cNvPr id="25" name="Textfeld 8"/>
          <p:cNvSpPr txBox="1"/>
          <p:nvPr/>
        </p:nvSpPr>
        <p:spPr bwMode="auto">
          <a:xfrm>
            <a:off x="7764890" y="4713106"/>
            <a:ext cx="710004" cy="400110"/>
          </a:xfrm>
          <a:prstGeom prst="rect">
            <a:avLst/>
          </a:prstGeom>
          <a:noFill/>
        </p:spPr>
        <p:txBody>
          <a:bodyPr wrap="square" rtlCol="0">
            <a:spAutoFit/>
          </a:bodyPr>
          <a:lstStyle/>
          <a:p>
            <a:pPr defTabSz="685800">
              <a:defRPr/>
            </a:pPr>
            <a:r>
              <a:rPr lang="de-DE" sz="2000" b="1">
                <a:solidFill>
                  <a:prstClr val="black"/>
                </a:solidFill>
                <a:latin typeface="Calibri"/>
              </a:rPr>
              <a:t>NO</a:t>
            </a:r>
            <a:r>
              <a:rPr lang="de-DE" sz="2000" b="1" baseline="-25000">
                <a:solidFill>
                  <a:prstClr val="black"/>
                </a:solidFill>
                <a:latin typeface="Calibri"/>
              </a:rPr>
              <a:t>3</a:t>
            </a:r>
            <a:r>
              <a:rPr lang="de-DE" sz="2000" b="1" baseline="30000">
                <a:solidFill>
                  <a:prstClr val="black"/>
                </a:solidFill>
                <a:latin typeface="Calibri"/>
              </a:rPr>
              <a:t>-</a:t>
            </a:r>
            <a:endParaRPr/>
          </a:p>
        </p:txBody>
      </p:sp>
      <p:sp>
        <p:nvSpPr>
          <p:cNvPr id="26" name="Textfeld 29"/>
          <p:cNvSpPr txBox="1"/>
          <p:nvPr/>
        </p:nvSpPr>
        <p:spPr bwMode="auto">
          <a:xfrm>
            <a:off x="1513108" y="416554"/>
            <a:ext cx="9154892" cy="646331"/>
          </a:xfrm>
          <a:prstGeom prst="rect">
            <a:avLst/>
          </a:prstGeom>
          <a:noFill/>
        </p:spPr>
        <p:txBody>
          <a:bodyPr wrap="square" rtlCol="0">
            <a:spAutoFit/>
          </a:bodyPr>
          <a:lstStyle/>
          <a:p>
            <a:pPr>
              <a:defRPr/>
            </a:pPr>
            <a:r>
              <a:rPr lang="de-DE" sz="3600">
                <a:solidFill>
                  <a:schemeClr val="accent1"/>
                </a:solidFill>
                <a:latin typeface="+mj-lt"/>
              </a:rPr>
              <a:t>N-Umsetzung und N-Verluste</a:t>
            </a:r>
          </a:p>
        </p:txBody>
      </p:sp>
      <p:sp>
        <p:nvSpPr>
          <p:cNvPr id="27" name="Textfeld 1"/>
          <p:cNvSpPr txBox="1"/>
          <p:nvPr/>
        </p:nvSpPr>
        <p:spPr bwMode="auto">
          <a:xfrm>
            <a:off x="8737978" y="6359026"/>
            <a:ext cx="1826558" cy="261610"/>
          </a:xfrm>
          <a:prstGeom prst="rect">
            <a:avLst/>
          </a:prstGeom>
          <a:noFill/>
        </p:spPr>
        <p:txBody>
          <a:bodyPr wrap="square" rtlCol="0">
            <a:spAutoFit/>
          </a:bodyPr>
          <a:lstStyle/>
          <a:p>
            <a:pPr algn="r">
              <a:defRPr/>
            </a:pPr>
            <a:r>
              <a:rPr lang="de-DE" sz="1100" dirty="0"/>
              <a:t>Eigene Darstellung LLH</a:t>
            </a:r>
          </a:p>
        </p:txBody>
      </p:sp>
      <p:sp>
        <p:nvSpPr>
          <p:cNvPr id="28" name="Pfeil nach links 30"/>
          <p:cNvSpPr/>
          <p:nvPr/>
        </p:nvSpPr>
        <p:spPr bwMode="auto">
          <a:xfrm rot="10800000">
            <a:off x="8766846" y="4709677"/>
            <a:ext cx="1778412" cy="395084"/>
          </a:xfrm>
          <a:prstGeom prst="leftArrow">
            <a:avLst>
              <a:gd name="adj1" fmla="val 50000"/>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de-DE" sz="1350">
              <a:solidFill>
                <a:prstClr val="white"/>
              </a:solidFill>
              <a:latin typeface="Calibri"/>
            </a:endParaRPr>
          </a:p>
        </p:txBody>
      </p:sp>
      <p:sp>
        <p:nvSpPr>
          <p:cNvPr id="29" name="Textfeld 31"/>
          <p:cNvSpPr txBox="1"/>
          <p:nvPr/>
        </p:nvSpPr>
        <p:spPr bwMode="auto">
          <a:xfrm>
            <a:off x="8829710" y="4715378"/>
            <a:ext cx="1734826" cy="369332"/>
          </a:xfrm>
          <a:prstGeom prst="rect">
            <a:avLst/>
          </a:prstGeom>
          <a:noFill/>
        </p:spPr>
        <p:txBody>
          <a:bodyPr wrap="square" rtlCol="0">
            <a:spAutoFit/>
          </a:bodyPr>
          <a:lstStyle/>
          <a:p>
            <a:pPr defTabSz="685800">
              <a:defRPr/>
            </a:pPr>
            <a:r>
              <a:rPr lang="de-DE">
                <a:solidFill>
                  <a:prstClr val="black"/>
                </a:solidFill>
                <a:latin typeface="Calibri"/>
              </a:rPr>
              <a:t>Denitrifikation</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w="http://schemas.openxmlformats.org/wordprocessingml/2006/main" xmlns:m="http://schemas.openxmlformats.org/officeDocument/2006/math" xmlns="">
      <p:transition spd="med" advClick="1">
        <p:fade thruBlk="0"/>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fltVal val="0"/>
                                          </p:val>
                                        </p:tav>
                                        <p:tav tm="100000">
                                          <p:val>
                                            <p:strVal val="#ppt_w"/>
                                          </p:val>
                                        </p:tav>
                                      </p:tavLst>
                                    </p:anim>
                                    <p:anim calcmode="lin" valueType="num">
                                      <p:cBhvr>
                                        <p:cTn id="8" dur="1000" fill="hold"/>
                                        <p:tgtEl>
                                          <p:spTgt spid="11"/>
                                        </p:tgtEl>
                                        <p:attrNameLst>
                                          <p:attrName>ppt_h</p:attrName>
                                        </p:attrNameLst>
                                      </p:cBhvr>
                                      <p:tavLst>
                                        <p:tav tm="0">
                                          <p:val>
                                            <p:fltVal val="0"/>
                                          </p:val>
                                        </p:tav>
                                        <p:tav tm="100000">
                                          <p:val>
                                            <p:strVal val="#ppt_h"/>
                                          </p:val>
                                        </p:tav>
                                      </p:tavLst>
                                    </p:anim>
                                    <p:anim calcmode="lin" valueType="num">
                                      <p:cBhvr>
                                        <p:cTn id="9" dur="1000" fill="hold"/>
                                        <p:tgtEl>
                                          <p:spTgt spid="11"/>
                                        </p:tgtEl>
                                        <p:attrNameLst>
                                          <p:attrName>style.rotation</p:attrName>
                                        </p:attrNameLst>
                                      </p:cBhvr>
                                      <p:tavLst>
                                        <p:tav tm="0">
                                          <p:val>
                                            <p:fltVal val="90"/>
                                          </p:val>
                                        </p:tav>
                                        <p:tav tm="100000">
                                          <p:val>
                                            <p:fltVal val="0"/>
                                          </p:val>
                                        </p:tav>
                                      </p:tavLst>
                                    </p:anim>
                                    <p:animEffect transition="in" filter="fade">
                                      <p:cBhvr>
                                        <p:cTn id="10" dur="1000"/>
                                        <p:tgtEl>
                                          <p:spTgt spid="11"/>
                                        </p:tgtEl>
                                      </p:cBhvr>
                                    </p:animEffect>
                                  </p:childTnLst>
                                </p:cTn>
                              </p:par>
                              <p:par>
                                <p:cTn id="11" presetID="31"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1000" fill="hold"/>
                                        <p:tgtEl>
                                          <p:spTgt spid="10"/>
                                        </p:tgtEl>
                                        <p:attrNameLst>
                                          <p:attrName>ppt_w</p:attrName>
                                        </p:attrNameLst>
                                      </p:cBhvr>
                                      <p:tavLst>
                                        <p:tav tm="0">
                                          <p:val>
                                            <p:fltVal val="0"/>
                                          </p:val>
                                        </p:tav>
                                        <p:tav tm="100000">
                                          <p:val>
                                            <p:strVal val="#ppt_w"/>
                                          </p:val>
                                        </p:tav>
                                      </p:tavLst>
                                    </p:anim>
                                    <p:anim calcmode="lin" valueType="num">
                                      <p:cBhvr>
                                        <p:cTn id="14" dur="1000" fill="hold"/>
                                        <p:tgtEl>
                                          <p:spTgt spid="10"/>
                                        </p:tgtEl>
                                        <p:attrNameLst>
                                          <p:attrName>ppt_h</p:attrName>
                                        </p:attrNameLst>
                                      </p:cBhvr>
                                      <p:tavLst>
                                        <p:tav tm="0">
                                          <p:val>
                                            <p:fltVal val="0"/>
                                          </p:val>
                                        </p:tav>
                                        <p:tav tm="100000">
                                          <p:val>
                                            <p:strVal val="#ppt_h"/>
                                          </p:val>
                                        </p:tav>
                                      </p:tavLst>
                                    </p:anim>
                                    <p:anim calcmode="lin" valueType="num">
                                      <p:cBhvr>
                                        <p:cTn id="15" dur="1000" fill="hold"/>
                                        <p:tgtEl>
                                          <p:spTgt spid="10"/>
                                        </p:tgtEl>
                                        <p:attrNameLst>
                                          <p:attrName>style.rotation</p:attrName>
                                        </p:attrNameLst>
                                      </p:cBhvr>
                                      <p:tavLst>
                                        <p:tav tm="0">
                                          <p:val>
                                            <p:fltVal val="90"/>
                                          </p:val>
                                        </p:tav>
                                        <p:tav tm="100000">
                                          <p:val>
                                            <p:fltVal val="0"/>
                                          </p:val>
                                        </p:tav>
                                      </p:tavLst>
                                    </p:anim>
                                    <p:animEffect transition="in" filter="fade">
                                      <p:cBhvr>
                                        <p:cTn id="16" dur="1000"/>
                                        <p:tgtEl>
                                          <p:spTgt spid="10"/>
                                        </p:tgtEl>
                                      </p:cBhvr>
                                    </p:animEffect>
                                  </p:childTnLst>
                                </p:cTn>
                              </p:par>
                              <p:par>
                                <p:cTn id="17" presetID="53" presetClass="entr" presetSubtype="16"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p:cTn id="19" dur="500" fill="hold"/>
                                        <p:tgtEl>
                                          <p:spTgt spid="20"/>
                                        </p:tgtEl>
                                        <p:attrNameLst>
                                          <p:attrName>ppt_w</p:attrName>
                                        </p:attrNameLst>
                                      </p:cBhvr>
                                      <p:tavLst>
                                        <p:tav tm="0">
                                          <p:val>
                                            <p:fltVal val="0"/>
                                          </p:val>
                                        </p:tav>
                                        <p:tav tm="100000">
                                          <p:val>
                                            <p:strVal val="#ppt_w"/>
                                          </p:val>
                                        </p:tav>
                                      </p:tavLst>
                                    </p:anim>
                                    <p:anim calcmode="lin" valueType="num">
                                      <p:cBhvr>
                                        <p:cTn id="20" dur="500" fill="hold"/>
                                        <p:tgtEl>
                                          <p:spTgt spid="20"/>
                                        </p:tgtEl>
                                        <p:attrNameLst>
                                          <p:attrName>ppt_h</p:attrName>
                                        </p:attrNameLst>
                                      </p:cBhvr>
                                      <p:tavLst>
                                        <p:tav tm="0">
                                          <p:val>
                                            <p:fltVal val="0"/>
                                          </p:val>
                                        </p:tav>
                                        <p:tav tm="100000">
                                          <p:val>
                                            <p:strVal val="#ppt_h"/>
                                          </p:val>
                                        </p:tav>
                                      </p:tavLst>
                                    </p:anim>
                                    <p:animEffect transition="in" filter="fade">
                                      <p:cBhvr>
                                        <p:cTn id="21" dur="500"/>
                                        <p:tgtEl>
                                          <p:spTgt spid="20"/>
                                        </p:tgtEl>
                                      </p:cBhvr>
                                    </p:animEffect>
                                  </p:childTnLst>
                                </p:cTn>
                              </p:par>
                            </p:childTnLst>
                          </p:cTn>
                        </p:par>
                      </p:childTnLst>
                    </p:cTn>
                  </p:par>
                  <p:par>
                    <p:cTn id="22" fill="hold">
                      <p:stCondLst>
                        <p:cond delay="indefinite"/>
                      </p:stCondLst>
                      <p:childTnLst>
                        <p:par>
                          <p:cTn id="23" fill="hold">
                            <p:stCondLst>
                              <p:cond delay="0"/>
                            </p:stCondLst>
                            <p:childTnLst>
                              <p:par>
                                <p:cTn id="24" presetID="31" presetClass="entr" presetSubtype="0" fill="hold" nodeType="click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p:cTn id="26" dur="1000" fill="hold"/>
                                        <p:tgtEl>
                                          <p:spTgt spid="13"/>
                                        </p:tgtEl>
                                        <p:attrNameLst>
                                          <p:attrName>ppt_w</p:attrName>
                                        </p:attrNameLst>
                                      </p:cBhvr>
                                      <p:tavLst>
                                        <p:tav tm="0">
                                          <p:val>
                                            <p:fltVal val="0"/>
                                          </p:val>
                                        </p:tav>
                                        <p:tav tm="100000">
                                          <p:val>
                                            <p:strVal val="#ppt_w"/>
                                          </p:val>
                                        </p:tav>
                                      </p:tavLst>
                                    </p:anim>
                                    <p:anim calcmode="lin" valueType="num">
                                      <p:cBhvr>
                                        <p:cTn id="27" dur="1000" fill="hold"/>
                                        <p:tgtEl>
                                          <p:spTgt spid="13"/>
                                        </p:tgtEl>
                                        <p:attrNameLst>
                                          <p:attrName>ppt_h</p:attrName>
                                        </p:attrNameLst>
                                      </p:cBhvr>
                                      <p:tavLst>
                                        <p:tav tm="0">
                                          <p:val>
                                            <p:fltVal val="0"/>
                                          </p:val>
                                        </p:tav>
                                        <p:tav tm="100000">
                                          <p:val>
                                            <p:strVal val="#ppt_h"/>
                                          </p:val>
                                        </p:tav>
                                      </p:tavLst>
                                    </p:anim>
                                    <p:anim calcmode="lin" valueType="num">
                                      <p:cBhvr>
                                        <p:cTn id="28" dur="1000" fill="hold"/>
                                        <p:tgtEl>
                                          <p:spTgt spid="13"/>
                                        </p:tgtEl>
                                        <p:attrNameLst>
                                          <p:attrName>style.rotation</p:attrName>
                                        </p:attrNameLst>
                                      </p:cBhvr>
                                      <p:tavLst>
                                        <p:tav tm="0">
                                          <p:val>
                                            <p:fltVal val="90"/>
                                          </p:val>
                                        </p:tav>
                                        <p:tav tm="100000">
                                          <p:val>
                                            <p:fltVal val="0"/>
                                          </p:val>
                                        </p:tav>
                                      </p:tavLst>
                                    </p:anim>
                                    <p:animEffect transition="in" filter="fade">
                                      <p:cBhvr>
                                        <p:cTn id="29" dur="1000"/>
                                        <p:tgtEl>
                                          <p:spTgt spid="13"/>
                                        </p:tgtEl>
                                      </p:cBhvr>
                                    </p:animEffect>
                                  </p:childTnLst>
                                </p:cTn>
                              </p:par>
                              <p:par>
                                <p:cTn id="30" presetID="53" presetClass="entr" presetSubtype="16" fill="hold" nodeType="withEffect">
                                  <p:stCondLst>
                                    <p:cond delay="0"/>
                                  </p:stCondLst>
                                  <p:childTnLst>
                                    <p:set>
                                      <p:cBhvr>
                                        <p:cTn id="31" dur="1" fill="hold">
                                          <p:stCondLst>
                                            <p:cond delay="0"/>
                                          </p:stCondLst>
                                        </p:cTn>
                                        <p:tgtEl>
                                          <p:spTgt spid="23"/>
                                        </p:tgtEl>
                                        <p:attrNameLst>
                                          <p:attrName>style.visibility</p:attrName>
                                        </p:attrNameLst>
                                      </p:cBhvr>
                                      <p:to>
                                        <p:strVal val="visible"/>
                                      </p:to>
                                    </p:set>
                                    <p:anim calcmode="lin" valueType="num">
                                      <p:cBhvr>
                                        <p:cTn id="32" dur="500" fill="hold"/>
                                        <p:tgtEl>
                                          <p:spTgt spid="23"/>
                                        </p:tgtEl>
                                        <p:attrNameLst>
                                          <p:attrName>ppt_w</p:attrName>
                                        </p:attrNameLst>
                                      </p:cBhvr>
                                      <p:tavLst>
                                        <p:tav tm="0">
                                          <p:val>
                                            <p:fltVal val="0"/>
                                          </p:val>
                                        </p:tav>
                                        <p:tav tm="100000">
                                          <p:val>
                                            <p:strVal val="#ppt_w"/>
                                          </p:val>
                                        </p:tav>
                                      </p:tavLst>
                                    </p:anim>
                                    <p:anim calcmode="lin" valueType="num">
                                      <p:cBhvr>
                                        <p:cTn id="33" dur="500" fill="hold"/>
                                        <p:tgtEl>
                                          <p:spTgt spid="23"/>
                                        </p:tgtEl>
                                        <p:attrNameLst>
                                          <p:attrName>ppt_h</p:attrName>
                                        </p:attrNameLst>
                                      </p:cBhvr>
                                      <p:tavLst>
                                        <p:tav tm="0">
                                          <p:val>
                                            <p:fltVal val="0"/>
                                          </p:val>
                                        </p:tav>
                                        <p:tav tm="100000">
                                          <p:val>
                                            <p:strVal val="#ppt_h"/>
                                          </p:val>
                                        </p:tav>
                                      </p:tavLst>
                                    </p:anim>
                                    <p:animEffect transition="in" filter="fade">
                                      <p:cBhvr>
                                        <p:cTn id="34" dur="500"/>
                                        <p:tgtEl>
                                          <p:spTgt spid="23"/>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nodeType="click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p:cTn id="39" dur="1000" fill="hold"/>
                                        <p:tgtEl>
                                          <p:spTgt spid="14"/>
                                        </p:tgtEl>
                                        <p:attrNameLst>
                                          <p:attrName>ppt_w</p:attrName>
                                        </p:attrNameLst>
                                      </p:cBhvr>
                                      <p:tavLst>
                                        <p:tav tm="0">
                                          <p:val>
                                            <p:fltVal val="0"/>
                                          </p:val>
                                        </p:tav>
                                        <p:tav tm="100000">
                                          <p:val>
                                            <p:strVal val="#ppt_w"/>
                                          </p:val>
                                        </p:tav>
                                      </p:tavLst>
                                    </p:anim>
                                    <p:anim calcmode="lin" valueType="num">
                                      <p:cBhvr>
                                        <p:cTn id="40" dur="1000" fill="hold"/>
                                        <p:tgtEl>
                                          <p:spTgt spid="14"/>
                                        </p:tgtEl>
                                        <p:attrNameLst>
                                          <p:attrName>ppt_h</p:attrName>
                                        </p:attrNameLst>
                                      </p:cBhvr>
                                      <p:tavLst>
                                        <p:tav tm="0">
                                          <p:val>
                                            <p:fltVal val="0"/>
                                          </p:val>
                                        </p:tav>
                                        <p:tav tm="100000">
                                          <p:val>
                                            <p:strVal val="#ppt_h"/>
                                          </p:val>
                                        </p:tav>
                                      </p:tavLst>
                                    </p:anim>
                                    <p:anim calcmode="lin" valueType="num">
                                      <p:cBhvr>
                                        <p:cTn id="41" dur="1000" fill="hold"/>
                                        <p:tgtEl>
                                          <p:spTgt spid="14"/>
                                        </p:tgtEl>
                                        <p:attrNameLst>
                                          <p:attrName>style.rotation</p:attrName>
                                        </p:attrNameLst>
                                      </p:cBhvr>
                                      <p:tavLst>
                                        <p:tav tm="0">
                                          <p:val>
                                            <p:fltVal val="90"/>
                                          </p:val>
                                        </p:tav>
                                        <p:tav tm="100000">
                                          <p:val>
                                            <p:fltVal val="0"/>
                                          </p:val>
                                        </p:tav>
                                      </p:tavLst>
                                    </p:anim>
                                    <p:animEffect transition="in" filter="fade">
                                      <p:cBhvr>
                                        <p:cTn id="42" dur="1000"/>
                                        <p:tgtEl>
                                          <p:spTgt spid="14"/>
                                        </p:tgtEl>
                                      </p:cBhvr>
                                    </p:animEffect>
                                  </p:childTnLst>
                                </p:cTn>
                              </p:par>
                              <p:par>
                                <p:cTn id="43" presetID="53" presetClass="entr" presetSubtype="16" fill="hold" nodeType="withEffect">
                                  <p:stCondLst>
                                    <p:cond delay="0"/>
                                  </p:stCondLst>
                                  <p:childTnLst>
                                    <p:set>
                                      <p:cBhvr>
                                        <p:cTn id="44" dur="1" fill="hold">
                                          <p:stCondLst>
                                            <p:cond delay="0"/>
                                          </p:stCondLst>
                                        </p:cTn>
                                        <p:tgtEl>
                                          <p:spTgt spid="22"/>
                                        </p:tgtEl>
                                        <p:attrNameLst>
                                          <p:attrName>style.visibility</p:attrName>
                                        </p:attrNameLst>
                                      </p:cBhvr>
                                      <p:to>
                                        <p:strVal val="visible"/>
                                      </p:to>
                                    </p:set>
                                    <p:anim calcmode="lin" valueType="num">
                                      <p:cBhvr>
                                        <p:cTn id="45" dur="500" fill="hold"/>
                                        <p:tgtEl>
                                          <p:spTgt spid="22"/>
                                        </p:tgtEl>
                                        <p:attrNameLst>
                                          <p:attrName>ppt_w</p:attrName>
                                        </p:attrNameLst>
                                      </p:cBhvr>
                                      <p:tavLst>
                                        <p:tav tm="0">
                                          <p:val>
                                            <p:fltVal val="0"/>
                                          </p:val>
                                        </p:tav>
                                        <p:tav tm="100000">
                                          <p:val>
                                            <p:strVal val="#ppt_w"/>
                                          </p:val>
                                        </p:tav>
                                      </p:tavLst>
                                    </p:anim>
                                    <p:anim calcmode="lin" valueType="num">
                                      <p:cBhvr>
                                        <p:cTn id="46" dur="500" fill="hold"/>
                                        <p:tgtEl>
                                          <p:spTgt spid="22"/>
                                        </p:tgtEl>
                                        <p:attrNameLst>
                                          <p:attrName>ppt_h</p:attrName>
                                        </p:attrNameLst>
                                      </p:cBhvr>
                                      <p:tavLst>
                                        <p:tav tm="0">
                                          <p:val>
                                            <p:fltVal val="0"/>
                                          </p:val>
                                        </p:tav>
                                        <p:tav tm="100000">
                                          <p:val>
                                            <p:strVal val="#ppt_h"/>
                                          </p:val>
                                        </p:tav>
                                      </p:tavLst>
                                    </p:anim>
                                    <p:animEffect transition="in" filter="fade">
                                      <p:cBhvr>
                                        <p:cTn id="47" dur="500"/>
                                        <p:tgtEl>
                                          <p:spTgt spid="22"/>
                                        </p:tgtEl>
                                      </p:cBhvr>
                                    </p:animEffect>
                                  </p:childTnLst>
                                </p:cTn>
                              </p:par>
                            </p:childTnLst>
                          </p:cTn>
                        </p:par>
                      </p:childTnLst>
                    </p:cTn>
                  </p:par>
                  <p:par>
                    <p:cTn id="48" fill="hold">
                      <p:stCondLst>
                        <p:cond delay="indefinite"/>
                      </p:stCondLst>
                      <p:childTnLst>
                        <p:par>
                          <p:cTn id="49" fill="hold">
                            <p:stCondLst>
                              <p:cond delay="0"/>
                            </p:stCondLst>
                            <p:childTnLst>
                              <p:par>
                                <p:cTn id="50" presetID="31" presetClass="entr" presetSubtype="0" fill="hold" nodeType="clickEffect">
                                  <p:stCondLst>
                                    <p:cond delay="0"/>
                                  </p:stCondLst>
                                  <p:childTnLst>
                                    <p:set>
                                      <p:cBhvr>
                                        <p:cTn id="51" dur="1" fill="hold">
                                          <p:stCondLst>
                                            <p:cond delay="0"/>
                                          </p:stCondLst>
                                        </p:cTn>
                                        <p:tgtEl>
                                          <p:spTgt spid="7"/>
                                        </p:tgtEl>
                                        <p:attrNameLst>
                                          <p:attrName>style.visibility</p:attrName>
                                        </p:attrNameLst>
                                      </p:cBhvr>
                                      <p:to>
                                        <p:strVal val="visible"/>
                                      </p:to>
                                    </p:set>
                                    <p:anim calcmode="lin" valueType="num">
                                      <p:cBhvr>
                                        <p:cTn id="52" dur="1000" fill="hold"/>
                                        <p:tgtEl>
                                          <p:spTgt spid="7"/>
                                        </p:tgtEl>
                                        <p:attrNameLst>
                                          <p:attrName>ppt_w</p:attrName>
                                        </p:attrNameLst>
                                      </p:cBhvr>
                                      <p:tavLst>
                                        <p:tav tm="0">
                                          <p:val>
                                            <p:fltVal val="0"/>
                                          </p:val>
                                        </p:tav>
                                        <p:tav tm="100000">
                                          <p:val>
                                            <p:strVal val="#ppt_w"/>
                                          </p:val>
                                        </p:tav>
                                      </p:tavLst>
                                    </p:anim>
                                    <p:anim calcmode="lin" valueType="num">
                                      <p:cBhvr>
                                        <p:cTn id="53" dur="1000" fill="hold"/>
                                        <p:tgtEl>
                                          <p:spTgt spid="7"/>
                                        </p:tgtEl>
                                        <p:attrNameLst>
                                          <p:attrName>ppt_h</p:attrName>
                                        </p:attrNameLst>
                                      </p:cBhvr>
                                      <p:tavLst>
                                        <p:tav tm="0">
                                          <p:val>
                                            <p:fltVal val="0"/>
                                          </p:val>
                                        </p:tav>
                                        <p:tav tm="100000">
                                          <p:val>
                                            <p:strVal val="#ppt_h"/>
                                          </p:val>
                                        </p:tav>
                                      </p:tavLst>
                                    </p:anim>
                                    <p:anim calcmode="lin" valueType="num">
                                      <p:cBhvr>
                                        <p:cTn id="54" dur="1000" fill="hold"/>
                                        <p:tgtEl>
                                          <p:spTgt spid="7"/>
                                        </p:tgtEl>
                                        <p:attrNameLst>
                                          <p:attrName>style.rotation</p:attrName>
                                        </p:attrNameLst>
                                      </p:cBhvr>
                                      <p:tavLst>
                                        <p:tav tm="0">
                                          <p:val>
                                            <p:fltVal val="90"/>
                                          </p:val>
                                        </p:tav>
                                        <p:tav tm="100000">
                                          <p:val>
                                            <p:fltVal val="0"/>
                                          </p:val>
                                        </p:tav>
                                      </p:tavLst>
                                    </p:anim>
                                    <p:animEffect transition="in" filter="fade">
                                      <p:cBhvr>
                                        <p:cTn id="55" dur="1000"/>
                                        <p:tgtEl>
                                          <p:spTgt spid="7"/>
                                        </p:tgtEl>
                                      </p:cBhvr>
                                    </p:animEffect>
                                  </p:childTnLst>
                                </p:cTn>
                              </p:par>
                            </p:childTnLst>
                          </p:cTn>
                        </p:par>
                        <p:par>
                          <p:cTn id="56" fill="hold">
                            <p:stCondLst>
                              <p:cond delay="1000"/>
                            </p:stCondLst>
                            <p:childTnLst>
                              <p:par>
                                <p:cTn id="57" presetID="53" presetClass="entr" presetSubtype="16" fill="hold" nodeType="afterEffect">
                                  <p:stCondLst>
                                    <p:cond delay="0"/>
                                  </p:stCondLst>
                                  <p:childTnLst>
                                    <p:set>
                                      <p:cBhvr>
                                        <p:cTn id="58" dur="1" fill="hold">
                                          <p:stCondLst>
                                            <p:cond delay="0"/>
                                          </p:stCondLst>
                                        </p:cTn>
                                        <p:tgtEl>
                                          <p:spTgt spid="19"/>
                                        </p:tgtEl>
                                        <p:attrNameLst>
                                          <p:attrName>style.visibility</p:attrName>
                                        </p:attrNameLst>
                                      </p:cBhvr>
                                      <p:to>
                                        <p:strVal val="visible"/>
                                      </p:to>
                                    </p:set>
                                    <p:anim calcmode="lin" valueType="num">
                                      <p:cBhvr>
                                        <p:cTn id="59" dur="500" fill="hold"/>
                                        <p:tgtEl>
                                          <p:spTgt spid="19"/>
                                        </p:tgtEl>
                                        <p:attrNameLst>
                                          <p:attrName>ppt_w</p:attrName>
                                        </p:attrNameLst>
                                      </p:cBhvr>
                                      <p:tavLst>
                                        <p:tav tm="0">
                                          <p:val>
                                            <p:fltVal val="0"/>
                                          </p:val>
                                        </p:tav>
                                        <p:tav tm="100000">
                                          <p:val>
                                            <p:strVal val="#ppt_w"/>
                                          </p:val>
                                        </p:tav>
                                      </p:tavLst>
                                    </p:anim>
                                    <p:anim calcmode="lin" valueType="num">
                                      <p:cBhvr>
                                        <p:cTn id="60" dur="500" fill="hold"/>
                                        <p:tgtEl>
                                          <p:spTgt spid="19"/>
                                        </p:tgtEl>
                                        <p:attrNameLst>
                                          <p:attrName>ppt_h</p:attrName>
                                        </p:attrNameLst>
                                      </p:cBhvr>
                                      <p:tavLst>
                                        <p:tav tm="0">
                                          <p:val>
                                            <p:fltVal val="0"/>
                                          </p:val>
                                        </p:tav>
                                        <p:tav tm="100000">
                                          <p:val>
                                            <p:strVal val="#ppt_h"/>
                                          </p:val>
                                        </p:tav>
                                      </p:tavLst>
                                    </p:anim>
                                    <p:animEffect transition="in" filter="fade">
                                      <p:cBhvr>
                                        <p:cTn id="61" dur="500"/>
                                        <p:tgtEl>
                                          <p:spTgt spid="19"/>
                                        </p:tgtEl>
                                      </p:cBhvr>
                                    </p:animEffect>
                                  </p:childTnLst>
                                </p:cTn>
                              </p:par>
                            </p:childTnLst>
                          </p:cTn>
                        </p:par>
                      </p:childTnLst>
                    </p:cTn>
                  </p:par>
                  <p:par>
                    <p:cTn id="62" fill="hold">
                      <p:stCondLst>
                        <p:cond delay="indefinite"/>
                      </p:stCondLst>
                      <p:childTnLst>
                        <p:par>
                          <p:cTn id="63" fill="hold">
                            <p:stCondLst>
                              <p:cond delay="0"/>
                            </p:stCondLst>
                            <p:childTnLst>
                              <p:par>
                                <p:cTn id="64" presetID="31" presetClass="entr" presetSubtype="0" fill="hold" nodeType="clickEffect">
                                  <p:stCondLst>
                                    <p:cond delay="0"/>
                                  </p:stCondLst>
                                  <p:childTnLst>
                                    <p:set>
                                      <p:cBhvr>
                                        <p:cTn id="65" dur="1" fill="hold">
                                          <p:stCondLst>
                                            <p:cond delay="0"/>
                                          </p:stCondLst>
                                        </p:cTn>
                                        <p:tgtEl>
                                          <p:spTgt spid="12"/>
                                        </p:tgtEl>
                                        <p:attrNameLst>
                                          <p:attrName>style.visibility</p:attrName>
                                        </p:attrNameLst>
                                      </p:cBhvr>
                                      <p:to>
                                        <p:strVal val="visible"/>
                                      </p:to>
                                    </p:set>
                                    <p:anim calcmode="lin" valueType="num">
                                      <p:cBhvr>
                                        <p:cTn id="66" dur="1000" fill="hold"/>
                                        <p:tgtEl>
                                          <p:spTgt spid="12"/>
                                        </p:tgtEl>
                                        <p:attrNameLst>
                                          <p:attrName>ppt_w</p:attrName>
                                        </p:attrNameLst>
                                      </p:cBhvr>
                                      <p:tavLst>
                                        <p:tav tm="0">
                                          <p:val>
                                            <p:fltVal val="0"/>
                                          </p:val>
                                        </p:tav>
                                        <p:tav tm="100000">
                                          <p:val>
                                            <p:strVal val="#ppt_w"/>
                                          </p:val>
                                        </p:tav>
                                      </p:tavLst>
                                    </p:anim>
                                    <p:anim calcmode="lin" valueType="num">
                                      <p:cBhvr>
                                        <p:cTn id="67" dur="1000" fill="hold"/>
                                        <p:tgtEl>
                                          <p:spTgt spid="12"/>
                                        </p:tgtEl>
                                        <p:attrNameLst>
                                          <p:attrName>ppt_h</p:attrName>
                                        </p:attrNameLst>
                                      </p:cBhvr>
                                      <p:tavLst>
                                        <p:tav tm="0">
                                          <p:val>
                                            <p:fltVal val="0"/>
                                          </p:val>
                                        </p:tav>
                                        <p:tav tm="100000">
                                          <p:val>
                                            <p:strVal val="#ppt_h"/>
                                          </p:val>
                                        </p:tav>
                                      </p:tavLst>
                                    </p:anim>
                                    <p:anim calcmode="lin" valueType="num">
                                      <p:cBhvr>
                                        <p:cTn id="68" dur="1000" fill="hold"/>
                                        <p:tgtEl>
                                          <p:spTgt spid="12"/>
                                        </p:tgtEl>
                                        <p:attrNameLst>
                                          <p:attrName>style.rotation</p:attrName>
                                        </p:attrNameLst>
                                      </p:cBhvr>
                                      <p:tavLst>
                                        <p:tav tm="0">
                                          <p:val>
                                            <p:fltVal val="90"/>
                                          </p:val>
                                        </p:tav>
                                        <p:tav tm="100000">
                                          <p:val>
                                            <p:fltVal val="0"/>
                                          </p:val>
                                        </p:tav>
                                      </p:tavLst>
                                    </p:anim>
                                    <p:animEffect transition="in" filter="fade">
                                      <p:cBhvr>
                                        <p:cTn id="69" dur="1000"/>
                                        <p:tgtEl>
                                          <p:spTgt spid="12"/>
                                        </p:tgtEl>
                                      </p:cBhvr>
                                    </p:animEffect>
                                  </p:childTnLst>
                                </p:cTn>
                              </p:par>
                            </p:childTnLst>
                          </p:cTn>
                        </p:par>
                        <p:par>
                          <p:cTn id="70" fill="hold">
                            <p:stCondLst>
                              <p:cond delay="1000"/>
                            </p:stCondLst>
                            <p:childTnLst>
                              <p:par>
                                <p:cTn id="71" presetID="53" presetClass="entr" presetSubtype="16" fill="hold" nodeType="afterEffect">
                                  <p:stCondLst>
                                    <p:cond delay="0"/>
                                  </p:stCondLst>
                                  <p:childTnLst>
                                    <p:set>
                                      <p:cBhvr>
                                        <p:cTn id="72" dur="1" fill="hold">
                                          <p:stCondLst>
                                            <p:cond delay="0"/>
                                          </p:stCondLst>
                                        </p:cTn>
                                        <p:tgtEl>
                                          <p:spTgt spid="17"/>
                                        </p:tgtEl>
                                        <p:attrNameLst>
                                          <p:attrName>style.visibility</p:attrName>
                                        </p:attrNameLst>
                                      </p:cBhvr>
                                      <p:to>
                                        <p:strVal val="visible"/>
                                      </p:to>
                                    </p:set>
                                    <p:anim calcmode="lin" valueType="num">
                                      <p:cBhvr>
                                        <p:cTn id="73" dur="500" fill="hold"/>
                                        <p:tgtEl>
                                          <p:spTgt spid="17"/>
                                        </p:tgtEl>
                                        <p:attrNameLst>
                                          <p:attrName>ppt_w</p:attrName>
                                        </p:attrNameLst>
                                      </p:cBhvr>
                                      <p:tavLst>
                                        <p:tav tm="0">
                                          <p:val>
                                            <p:fltVal val="0"/>
                                          </p:val>
                                        </p:tav>
                                        <p:tav tm="100000">
                                          <p:val>
                                            <p:strVal val="#ppt_w"/>
                                          </p:val>
                                        </p:tav>
                                      </p:tavLst>
                                    </p:anim>
                                    <p:anim calcmode="lin" valueType="num">
                                      <p:cBhvr>
                                        <p:cTn id="74" dur="500" fill="hold"/>
                                        <p:tgtEl>
                                          <p:spTgt spid="17"/>
                                        </p:tgtEl>
                                        <p:attrNameLst>
                                          <p:attrName>ppt_h</p:attrName>
                                        </p:attrNameLst>
                                      </p:cBhvr>
                                      <p:tavLst>
                                        <p:tav tm="0">
                                          <p:val>
                                            <p:fltVal val="0"/>
                                          </p:val>
                                        </p:tav>
                                        <p:tav tm="100000">
                                          <p:val>
                                            <p:strVal val="#ppt_h"/>
                                          </p:val>
                                        </p:tav>
                                      </p:tavLst>
                                    </p:anim>
                                    <p:animEffect transition="in" filter="fade">
                                      <p:cBhvr>
                                        <p:cTn id="75" dur="500"/>
                                        <p:tgtEl>
                                          <p:spTgt spid="17"/>
                                        </p:tgtEl>
                                      </p:cBhvr>
                                    </p:animEffect>
                                  </p:childTnLst>
                                </p:cTn>
                              </p:par>
                            </p:childTnLst>
                          </p:cTn>
                        </p:par>
                        <p:par>
                          <p:cTn id="76" fill="hold">
                            <p:stCondLst>
                              <p:cond delay="1500"/>
                            </p:stCondLst>
                            <p:childTnLst>
                              <p:par>
                                <p:cTn id="77" presetID="53" presetClass="entr" presetSubtype="16" fill="hold" nodeType="afterEffect">
                                  <p:stCondLst>
                                    <p:cond delay="0"/>
                                  </p:stCondLst>
                                  <p:childTnLst>
                                    <p:set>
                                      <p:cBhvr>
                                        <p:cTn id="78" dur="1" fill="hold">
                                          <p:stCondLst>
                                            <p:cond delay="0"/>
                                          </p:stCondLst>
                                        </p:cTn>
                                        <p:tgtEl>
                                          <p:spTgt spid="15"/>
                                        </p:tgtEl>
                                        <p:attrNameLst>
                                          <p:attrName>style.visibility</p:attrName>
                                        </p:attrNameLst>
                                      </p:cBhvr>
                                      <p:to>
                                        <p:strVal val="visible"/>
                                      </p:to>
                                    </p:set>
                                    <p:anim calcmode="lin" valueType="num">
                                      <p:cBhvr>
                                        <p:cTn id="79" dur="500" fill="hold"/>
                                        <p:tgtEl>
                                          <p:spTgt spid="15"/>
                                        </p:tgtEl>
                                        <p:attrNameLst>
                                          <p:attrName>ppt_w</p:attrName>
                                        </p:attrNameLst>
                                      </p:cBhvr>
                                      <p:tavLst>
                                        <p:tav tm="0">
                                          <p:val>
                                            <p:fltVal val="0"/>
                                          </p:val>
                                        </p:tav>
                                        <p:tav tm="100000">
                                          <p:val>
                                            <p:strVal val="#ppt_w"/>
                                          </p:val>
                                        </p:tav>
                                      </p:tavLst>
                                    </p:anim>
                                    <p:anim calcmode="lin" valueType="num">
                                      <p:cBhvr>
                                        <p:cTn id="80" dur="500" fill="hold"/>
                                        <p:tgtEl>
                                          <p:spTgt spid="15"/>
                                        </p:tgtEl>
                                        <p:attrNameLst>
                                          <p:attrName>ppt_h</p:attrName>
                                        </p:attrNameLst>
                                      </p:cBhvr>
                                      <p:tavLst>
                                        <p:tav tm="0">
                                          <p:val>
                                            <p:fltVal val="0"/>
                                          </p:val>
                                        </p:tav>
                                        <p:tav tm="100000">
                                          <p:val>
                                            <p:strVal val="#ppt_h"/>
                                          </p:val>
                                        </p:tav>
                                      </p:tavLst>
                                    </p:anim>
                                    <p:animEffect transition="in" filter="fade">
                                      <p:cBhvr>
                                        <p:cTn id="81" dur="500"/>
                                        <p:tgtEl>
                                          <p:spTgt spid="15"/>
                                        </p:tgtEl>
                                      </p:cBhvr>
                                    </p:animEffect>
                                  </p:childTnLst>
                                </p:cTn>
                              </p:par>
                            </p:childTnLst>
                          </p:cTn>
                        </p:par>
                      </p:childTnLst>
                    </p:cTn>
                  </p:par>
                  <p:par>
                    <p:cTn id="82" fill="hold">
                      <p:stCondLst>
                        <p:cond delay="indefinite"/>
                      </p:stCondLst>
                      <p:childTnLst>
                        <p:par>
                          <p:cTn id="83" fill="hold">
                            <p:stCondLst>
                              <p:cond delay="0"/>
                            </p:stCondLst>
                            <p:childTnLst>
                              <p:par>
                                <p:cTn id="84" presetID="31" presetClass="entr" presetSubtype="0" fill="hold" nodeType="clickEffect">
                                  <p:stCondLst>
                                    <p:cond delay="0"/>
                                  </p:stCondLst>
                                  <p:childTnLst>
                                    <p:set>
                                      <p:cBhvr>
                                        <p:cTn id="85" dur="1" fill="hold">
                                          <p:stCondLst>
                                            <p:cond delay="0"/>
                                          </p:stCondLst>
                                        </p:cTn>
                                        <p:tgtEl>
                                          <p:spTgt spid="9"/>
                                        </p:tgtEl>
                                        <p:attrNameLst>
                                          <p:attrName>style.visibility</p:attrName>
                                        </p:attrNameLst>
                                      </p:cBhvr>
                                      <p:to>
                                        <p:strVal val="visible"/>
                                      </p:to>
                                    </p:set>
                                    <p:anim calcmode="lin" valueType="num">
                                      <p:cBhvr>
                                        <p:cTn id="86" dur="1000" fill="hold"/>
                                        <p:tgtEl>
                                          <p:spTgt spid="9"/>
                                        </p:tgtEl>
                                        <p:attrNameLst>
                                          <p:attrName>ppt_w</p:attrName>
                                        </p:attrNameLst>
                                      </p:cBhvr>
                                      <p:tavLst>
                                        <p:tav tm="0">
                                          <p:val>
                                            <p:fltVal val="0"/>
                                          </p:val>
                                        </p:tav>
                                        <p:tav tm="100000">
                                          <p:val>
                                            <p:strVal val="#ppt_w"/>
                                          </p:val>
                                        </p:tav>
                                      </p:tavLst>
                                    </p:anim>
                                    <p:anim calcmode="lin" valueType="num">
                                      <p:cBhvr>
                                        <p:cTn id="87" dur="1000" fill="hold"/>
                                        <p:tgtEl>
                                          <p:spTgt spid="9"/>
                                        </p:tgtEl>
                                        <p:attrNameLst>
                                          <p:attrName>ppt_h</p:attrName>
                                        </p:attrNameLst>
                                      </p:cBhvr>
                                      <p:tavLst>
                                        <p:tav tm="0">
                                          <p:val>
                                            <p:fltVal val="0"/>
                                          </p:val>
                                        </p:tav>
                                        <p:tav tm="100000">
                                          <p:val>
                                            <p:strVal val="#ppt_h"/>
                                          </p:val>
                                        </p:tav>
                                      </p:tavLst>
                                    </p:anim>
                                    <p:anim calcmode="lin" valueType="num">
                                      <p:cBhvr>
                                        <p:cTn id="88" dur="1000" fill="hold"/>
                                        <p:tgtEl>
                                          <p:spTgt spid="9"/>
                                        </p:tgtEl>
                                        <p:attrNameLst>
                                          <p:attrName>style.rotation</p:attrName>
                                        </p:attrNameLst>
                                      </p:cBhvr>
                                      <p:tavLst>
                                        <p:tav tm="0">
                                          <p:val>
                                            <p:fltVal val="90"/>
                                          </p:val>
                                        </p:tav>
                                        <p:tav tm="100000">
                                          <p:val>
                                            <p:fltVal val="0"/>
                                          </p:val>
                                        </p:tav>
                                      </p:tavLst>
                                    </p:anim>
                                    <p:animEffect transition="in" filter="fade">
                                      <p:cBhvr>
                                        <p:cTn id="89" dur="1000"/>
                                        <p:tgtEl>
                                          <p:spTgt spid="9"/>
                                        </p:tgtEl>
                                      </p:cBhvr>
                                    </p:animEffect>
                                  </p:childTnLst>
                                </p:cTn>
                              </p:par>
                            </p:childTnLst>
                          </p:cTn>
                        </p:par>
                        <p:par>
                          <p:cTn id="90" fill="hold">
                            <p:stCondLst>
                              <p:cond delay="1000"/>
                            </p:stCondLst>
                            <p:childTnLst>
                              <p:par>
                                <p:cTn id="91" presetID="53" presetClass="entr" presetSubtype="16" fill="hold" nodeType="afterEffect">
                                  <p:stCondLst>
                                    <p:cond delay="0"/>
                                  </p:stCondLst>
                                  <p:childTnLst>
                                    <p:set>
                                      <p:cBhvr>
                                        <p:cTn id="92" dur="1" fill="hold">
                                          <p:stCondLst>
                                            <p:cond delay="0"/>
                                          </p:stCondLst>
                                        </p:cTn>
                                        <p:tgtEl>
                                          <p:spTgt spid="18"/>
                                        </p:tgtEl>
                                        <p:attrNameLst>
                                          <p:attrName>style.visibility</p:attrName>
                                        </p:attrNameLst>
                                      </p:cBhvr>
                                      <p:to>
                                        <p:strVal val="visible"/>
                                      </p:to>
                                    </p:set>
                                    <p:anim calcmode="lin" valueType="num">
                                      <p:cBhvr>
                                        <p:cTn id="93" dur="500" fill="hold"/>
                                        <p:tgtEl>
                                          <p:spTgt spid="18"/>
                                        </p:tgtEl>
                                        <p:attrNameLst>
                                          <p:attrName>ppt_w</p:attrName>
                                        </p:attrNameLst>
                                      </p:cBhvr>
                                      <p:tavLst>
                                        <p:tav tm="0">
                                          <p:val>
                                            <p:fltVal val="0"/>
                                          </p:val>
                                        </p:tav>
                                        <p:tav tm="100000">
                                          <p:val>
                                            <p:strVal val="#ppt_w"/>
                                          </p:val>
                                        </p:tav>
                                      </p:tavLst>
                                    </p:anim>
                                    <p:anim calcmode="lin" valueType="num">
                                      <p:cBhvr>
                                        <p:cTn id="94" dur="500" fill="hold"/>
                                        <p:tgtEl>
                                          <p:spTgt spid="18"/>
                                        </p:tgtEl>
                                        <p:attrNameLst>
                                          <p:attrName>ppt_h</p:attrName>
                                        </p:attrNameLst>
                                      </p:cBhvr>
                                      <p:tavLst>
                                        <p:tav tm="0">
                                          <p:val>
                                            <p:fltVal val="0"/>
                                          </p:val>
                                        </p:tav>
                                        <p:tav tm="100000">
                                          <p:val>
                                            <p:strVal val="#ppt_h"/>
                                          </p:val>
                                        </p:tav>
                                      </p:tavLst>
                                    </p:anim>
                                    <p:animEffect transition="in" filter="fade">
                                      <p:cBhvr>
                                        <p:cTn id="95" dur="500"/>
                                        <p:tgtEl>
                                          <p:spTgt spid="18"/>
                                        </p:tgtEl>
                                      </p:cBhvr>
                                    </p:animEffect>
                                  </p:childTnLst>
                                </p:cTn>
                              </p:par>
                            </p:childTnLst>
                          </p:cTn>
                        </p:par>
                        <p:par>
                          <p:cTn id="96" fill="hold">
                            <p:stCondLst>
                              <p:cond delay="1500"/>
                            </p:stCondLst>
                            <p:childTnLst>
                              <p:par>
                                <p:cTn id="97" presetID="53" presetClass="entr" presetSubtype="16" fill="hold" nodeType="afterEffect">
                                  <p:stCondLst>
                                    <p:cond delay="0"/>
                                  </p:stCondLst>
                                  <p:childTnLst>
                                    <p:set>
                                      <p:cBhvr>
                                        <p:cTn id="98" dur="1" fill="hold">
                                          <p:stCondLst>
                                            <p:cond delay="0"/>
                                          </p:stCondLst>
                                        </p:cTn>
                                        <p:tgtEl>
                                          <p:spTgt spid="16"/>
                                        </p:tgtEl>
                                        <p:attrNameLst>
                                          <p:attrName>style.visibility</p:attrName>
                                        </p:attrNameLst>
                                      </p:cBhvr>
                                      <p:to>
                                        <p:strVal val="visible"/>
                                      </p:to>
                                    </p:set>
                                    <p:anim calcmode="lin" valueType="num">
                                      <p:cBhvr>
                                        <p:cTn id="99" dur="500" fill="hold"/>
                                        <p:tgtEl>
                                          <p:spTgt spid="16"/>
                                        </p:tgtEl>
                                        <p:attrNameLst>
                                          <p:attrName>ppt_w</p:attrName>
                                        </p:attrNameLst>
                                      </p:cBhvr>
                                      <p:tavLst>
                                        <p:tav tm="0">
                                          <p:val>
                                            <p:fltVal val="0"/>
                                          </p:val>
                                        </p:tav>
                                        <p:tav tm="100000">
                                          <p:val>
                                            <p:strVal val="#ppt_w"/>
                                          </p:val>
                                        </p:tav>
                                      </p:tavLst>
                                    </p:anim>
                                    <p:anim calcmode="lin" valueType="num">
                                      <p:cBhvr>
                                        <p:cTn id="100" dur="500" fill="hold"/>
                                        <p:tgtEl>
                                          <p:spTgt spid="16"/>
                                        </p:tgtEl>
                                        <p:attrNameLst>
                                          <p:attrName>ppt_h</p:attrName>
                                        </p:attrNameLst>
                                      </p:cBhvr>
                                      <p:tavLst>
                                        <p:tav tm="0">
                                          <p:val>
                                            <p:fltVal val="0"/>
                                          </p:val>
                                        </p:tav>
                                        <p:tav tm="100000">
                                          <p:val>
                                            <p:strVal val="#ppt_h"/>
                                          </p:val>
                                        </p:tav>
                                      </p:tavLst>
                                    </p:anim>
                                    <p:animEffect transition="in" filter="fade">
                                      <p:cBhvr>
                                        <p:cTn id="101" dur="500"/>
                                        <p:tgtEl>
                                          <p:spTgt spid="16"/>
                                        </p:tgtEl>
                                      </p:cBhvr>
                                    </p:animEffect>
                                  </p:childTnLst>
                                </p:cTn>
                              </p:par>
                            </p:childTnLst>
                          </p:cTn>
                        </p:par>
                      </p:childTnLst>
                    </p:cTn>
                  </p:par>
                  <p:par>
                    <p:cTn id="102" fill="hold">
                      <p:stCondLst>
                        <p:cond delay="indefinite"/>
                      </p:stCondLst>
                      <p:childTnLst>
                        <p:par>
                          <p:cTn id="103" fill="hold">
                            <p:stCondLst>
                              <p:cond delay="0"/>
                            </p:stCondLst>
                            <p:childTnLst>
                              <p:par>
                                <p:cTn id="104" presetID="31" presetClass="entr" presetSubtype="0" fill="hold" nodeType="clickEffect">
                                  <p:stCondLst>
                                    <p:cond delay="0"/>
                                  </p:stCondLst>
                                  <p:childTnLst>
                                    <p:set>
                                      <p:cBhvr>
                                        <p:cTn id="105" dur="1" fill="hold">
                                          <p:stCondLst>
                                            <p:cond delay="0"/>
                                          </p:stCondLst>
                                        </p:cTn>
                                        <p:tgtEl>
                                          <p:spTgt spid="8"/>
                                        </p:tgtEl>
                                        <p:attrNameLst>
                                          <p:attrName>style.visibility</p:attrName>
                                        </p:attrNameLst>
                                      </p:cBhvr>
                                      <p:to>
                                        <p:strVal val="visible"/>
                                      </p:to>
                                    </p:set>
                                    <p:anim calcmode="lin" valueType="num">
                                      <p:cBhvr>
                                        <p:cTn id="106" dur="1000" fill="hold"/>
                                        <p:tgtEl>
                                          <p:spTgt spid="8"/>
                                        </p:tgtEl>
                                        <p:attrNameLst>
                                          <p:attrName>ppt_w</p:attrName>
                                        </p:attrNameLst>
                                      </p:cBhvr>
                                      <p:tavLst>
                                        <p:tav tm="0">
                                          <p:val>
                                            <p:fltVal val="0"/>
                                          </p:val>
                                        </p:tav>
                                        <p:tav tm="100000">
                                          <p:val>
                                            <p:strVal val="#ppt_w"/>
                                          </p:val>
                                        </p:tav>
                                      </p:tavLst>
                                    </p:anim>
                                    <p:anim calcmode="lin" valueType="num">
                                      <p:cBhvr>
                                        <p:cTn id="107" dur="1000" fill="hold"/>
                                        <p:tgtEl>
                                          <p:spTgt spid="8"/>
                                        </p:tgtEl>
                                        <p:attrNameLst>
                                          <p:attrName>ppt_h</p:attrName>
                                        </p:attrNameLst>
                                      </p:cBhvr>
                                      <p:tavLst>
                                        <p:tav tm="0">
                                          <p:val>
                                            <p:fltVal val="0"/>
                                          </p:val>
                                        </p:tav>
                                        <p:tav tm="100000">
                                          <p:val>
                                            <p:strVal val="#ppt_h"/>
                                          </p:val>
                                        </p:tav>
                                      </p:tavLst>
                                    </p:anim>
                                    <p:anim calcmode="lin" valueType="num">
                                      <p:cBhvr>
                                        <p:cTn id="108" dur="1000" fill="hold"/>
                                        <p:tgtEl>
                                          <p:spTgt spid="8"/>
                                        </p:tgtEl>
                                        <p:attrNameLst>
                                          <p:attrName>style.rotation</p:attrName>
                                        </p:attrNameLst>
                                      </p:cBhvr>
                                      <p:tavLst>
                                        <p:tav tm="0">
                                          <p:val>
                                            <p:fltVal val="90"/>
                                          </p:val>
                                        </p:tav>
                                        <p:tav tm="100000">
                                          <p:val>
                                            <p:fltVal val="0"/>
                                          </p:val>
                                        </p:tav>
                                      </p:tavLst>
                                    </p:anim>
                                    <p:animEffect transition="in" filter="fade">
                                      <p:cBhvr>
                                        <p:cTn id="109" dur="1000"/>
                                        <p:tgtEl>
                                          <p:spTgt spid="8"/>
                                        </p:tgtEl>
                                      </p:cBhvr>
                                    </p:animEffect>
                                  </p:childTnLst>
                                </p:cTn>
                              </p:par>
                            </p:childTnLst>
                          </p:cTn>
                        </p:par>
                        <p:par>
                          <p:cTn id="110" fill="hold">
                            <p:stCondLst>
                              <p:cond delay="1000"/>
                            </p:stCondLst>
                            <p:childTnLst>
                              <p:par>
                                <p:cTn id="111" presetID="53" presetClass="entr" presetSubtype="16" fill="hold" nodeType="afterEffect">
                                  <p:stCondLst>
                                    <p:cond delay="0"/>
                                  </p:stCondLst>
                                  <p:childTnLst>
                                    <p:set>
                                      <p:cBhvr>
                                        <p:cTn id="112" dur="1" fill="hold">
                                          <p:stCondLst>
                                            <p:cond delay="0"/>
                                          </p:stCondLst>
                                        </p:cTn>
                                        <p:tgtEl>
                                          <p:spTgt spid="21"/>
                                        </p:tgtEl>
                                        <p:attrNameLst>
                                          <p:attrName>style.visibility</p:attrName>
                                        </p:attrNameLst>
                                      </p:cBhvr>
                                      <p:to>
                                        <p:strVal val="visible"/>
                                      </p:to>
                                    </p:set>
                                    <p:anim calcmode="lin" valueType="num">
                                      <p:cBhvr>
                                        <p:cTn id="113" dur="500" fill="hold"/>
                                        <p:tgtEl>
                                          <p:spTgt spid="21"/>
                                        </p:tgtEl>
                                        <p:attrNameLst>
                                          <p:attrName>ppt_w</p:attrName>
                                        </p:attrNameLst>
                                      </p:cBhvr>
                                      <p:tavLst>
                                        <p:tav tm="0">
                                          <p:val>
                                            <p:fltVal val="0"/>
                                          </p:val>
                                        </p:tav>
                                        <p:tav tm="100000">
                                          <p:val>
                                            <p:strVal val="#ppt_w"/>
                                          </p:val>
                                        </p:tav>
                                      </p:tavLst>
                                    </p:anim>
                                    <p:anim calcmode="lin" valueType="num">
                                      <p:cBhvr>
                                        <p:cTn id="114" dur="500" fill="hold"/>
                                        <p:tgtEl>
                                          <p:spTgt spid="21"/>
                                        </p:tgtEl>
                                        <p:attrNameLst>
                                          <p:attrName>ppt_h</p:attrName>
                                        </p:attrNameLst>
                                      </p:cBhvr>
                                      <p:tavLst>
                                        <p:tav tm="0">
                                          <p:val>
                                            <p:fltVal val="0"/>
                                          </p:val>
                                        </p:tav>
                                        <p:tav tm="100000">
                                          <p:val>
                                            <p:strVal val="#ppt_h"/>
                                          </p:val>
                                        </p:tav>
                                      </p:tavLst>
                                    </p:anim>
                                    <p:animEffect transition="in" filter="fade">
                                      <p:cBhvr>
                                        <p:cTn id="115" dur="500"/>
                                        <p:tgtEl>
                                          <p:spTgt spid="21"/>
                                        </p:tgtEl>
                                      </p:cBhvr>
                                    </p:animEffect>
                                  </p:childTnLst>
                                </p:cTn>
                              </p:par>
                            </p:childTnLst>
                          </p:cTn>
                        </p:par>
                      </p:childTnLst>
                    </p:cTn>
                  </p:par>
                  <p:par>
                    <p:cTn id="116" fill="hold">
                      <p:stCondLst>
                        <p:cond delay="indefinite"/>
                      </p:stCondLst>
                      <p:childTnLst>
                        <p:par>
                          <p:cTn id="117" fill="hold">
                            <p:stCondLst>
                              <p:cond delay="0"/>
                            </p:stCondLst>
                            <p:childTnLst>
                              <p:par>
                                <p:cTn id="118" presetID="31" presetClass="entr" presetSubtype="0" fill="hold" nodeType="clickEffect">
                                  <p:stCondLst>
                                    <p:cond delay="0"/>
                                  </p:stCondLst>
                                  <p:childTnLst>
                                    <p:set>
                                      <p:cBhvr>
                                        <p:cTn id="119" dur="1" fill="hold">
                                          <p:stCondLst>
                                            <p:cond delay="0"/>
                                          </p:stCondLst>
                                        </p:cTn>
                                        <p:tgtEl>
                                          <p:spTgt spid="28"/>
                                        </p:tgtEl>
                                        <p:attrNameLst>
                                          <p:attrName>style.visibility</p:attrName>
                                        </p:attrNameLst>
                                      </p:cBhvr>
                                      <p:to>
                                        <p:strVal val="visible"/>
                                      </p:to>
                                    </p:set>
                                    <p:anim calcmode="lin" valueType="num">
                                      <p:cBhvr>
                                        <p:cTn id="120" dur="1000" fill="hold"/>
                                        <p:tgtEl>
                                          <p:spTgt spid="28"/>
                                        </p:tgtEl>
                                        <p:attrNameLst>
                                          <p:attrName>ppt_w</p:attrName>
                                        </p:attrNameLst>
                                      </p:cBhvr>
                                      <p:tavLst>
                                        <p:tav tm="0">
                                          <p:val>
                                            <p:fltVal val="0"/>
                                          </p:val>
                                        </p:tav>
                                        <p:tav tm="100000">
                                          <p:val>
                                            <p:strVal val="#ppt_w"/>
                                          </p:val>
                                        </p:tav>
                                      </p:tavLst>
                                    </p:anim>
                                    <p:anim calcmode="lin" valueType="num">
                                      <p:cBhvr>
                                        <p:cTn id="121" dur="1000" fill="hold"/>
                                        <p:tgtEl>
                                          <p:spTgt spid="28"/>
                                        </p:tgtEl>
                                        <p:attrNameLst>
                                          <p:attrName>ppt_h</p:attrName>
                                        </p:attrNameLst>
                                      </p:cBhvr>
                                      <p:tavLst>
                                        <p:tav tm="0">
                                          <p:val>
                                            <p:fltVal val="0"/>
                                          </p:val>
                                        </p:tav>
                                        <p:tav tm="100000">
                                          <p:val>
                                            <p:strVal val="#ppt_h"/>
                                          </p:val>
                                        </p:tav>
                                      </p:tavLst>
                                    </p:anim>
                                    <p:anim calcmode="lin" valueType="num">
                                      <p:cBhvr>
                                        <p:cTn id="122" dur="1000" fill="hold"/>
                                        <p:tgtEl>
                                          <p:spTgt spid="28"/>
                                        </p:tgtEl>
                                        <p:attrNameLst>
                                          <p:attrName>style.rotation</p:attrName>
                                        </p:attrNameLst>
                                      </p:cBhvr>
                                      <p:tavLst>
                                        <p:tav tm="0">
                                          <p:val>
                                            <p:fltVal val="90"/>
                                          </p:val>
                                        </p:tav>
                                        <p:tav tm="100000">
                                          <p:val>
                                            <p:fltVal val="0"/>
                                          </p:val>
                                        </p:tav>
                                      </p:tavLst>
                                    </p:anim>
                                    <p:animEffect transition="in" filter="fade">
                                      <p:cBhvr>
                                        <p:cTn id="123" dur="1000"/>
                                        <p:tgtEl>
                                          <p:spTgt spid="28"/>
                                        </p:tgtEl>
                                      </p:cBhvr>
                                    </p:animEffect>
                                  </p:childTnLst>
                                </p:cTn>
                              </p:par>
                            </p:childTnLst>
                          </p:cTn>
                        </p:par>
                        <p:par>
                          <p:cTn id="124" fill="hold">
                            <p:stCondLst>
                              <p:cond delay="1000"/>
                            </p:stCondLst>
                            <p:childTnLst>
                              <p:par>
                                <p:cTn id="125" presetID="53" presetClass="entr" presetSubtype="16" fill="hold" nodeType="afterEffect">
                                  <p:stCondLst>
                                    <p:cond delay="0"/>
                                  </p:stCondLst>
                                  <p:childTnLst>
                                    <p:set>
                                      <p:cBhvr>
                                        <p:cTn id="126" dur="1" fill="hold">
                                          <p:stCondLst>
                                            <p:cond delay="0"/>
                                          </p:stCondLst>
                                        </p:cTn>
                                        <p:tgtEl>
                                          <p:spTgt spid="29"/>
                                        </p:tgtEl>
                                        <p:attrNameLst>
                                          <p:attrName>style.visibility</p:attrName>
                                        </p:attrNameLst>
                                      </p:cBhvr>
                                      <p:to>
                                        <p:strVal val="visible"/>
                                      </p:to>
                                    </p:set>
                                    <p:anim calcmode="lin" valueType="num">
                                      <p:cBhvr>
                                        <p:cTn id="127" dur="500" fill="hold"/>
                                        <p:tgtEl>
                                          <p:spTgt spid="29"/>
                                        </p:tgtEl>
                                        <p:attrNameLst>
                                          <p:attrName>ppt_w</p:attrName>
                                        </p:attrNameLst>
                                      </p:cBhvr>
                                      <p:tavLst>
                                        <p:tav tm="0">
                                          <p:val>
                                            <p:fltVal val="0"/>
                                          </p:val>
                                        </p:tav>
                                        <p:tav tm="100000">
                                          <p:val>
                                            <p:strVal val="#ppt_w"/>
                                          </p:val>
                                        </p:tav>
                                      </p:tavLst>
                                    </p:anim>
                                    <p:anim calcmode="lin" valueType="num">
                                      <p:cBhvr>
                                        <p:cTn id="128" dur="500" fill="hold"/>
                                        <p:tgtEl>
                                          <p:spTgt spid="29"/>
                                        </p:tgtEl>
                                        <p:attrNameLst>
                                          <p:attrName>ppt_h</p:attrName>
                                        </p:attrNameLst>
                                      </p:cBhvr>
                                      <p:tavLst>
                                        <p:tav tm="0">
                                          <p:val>
                                            <p:fltVal val="0"/>
                                          </p:val>
                                        </p:tav>
                                        <p:tav tm="100000">
                                          <p:val>
                                            <p:strVal val="#ppt_h"/>
                                          </p:val>
                                        </p:tav>
                                      </p:tavLst>
                                    </p:anim>
                                    <p:animEffect transition="in" filter="fade">
                                      <p:cBhvr>
                                        <p:cTn id="129"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a:t>Begrifflichkeiten des N-Kreislaufes</a:t>
            </a:r>
          </a:p>
        </p:txBody>
      </p:sp>
      <p:sp>
        <p:nvSpPr>
          <p:cNvPr id="5" name="Inhaltsplatzhalter 2"/>
          <p:cNvSpPr>
            <a:spLocks noGrp="1"/>
          </p:cNvSpPr>
          <p:nvPr>
            <p:ph idx="1"/>
          </p:nvPr>
        </p:nvSpPr>
        <p:spPr bwMode="auto">
          <a:xfrm>
            <a:off x="838200" y="1198880"/>
            <a:ext cx="10515600" cy="4978083"/>
          </a:xfrm>
        </p:spPr>
        <p:txBody>
          <a:bodyPr/>
          <a:lstStyle/>
          <a:p>
            <a:pPr>
              <a:defRPr/>
            </a:pPr>
            <a:r>
              <a:rPr lang="de-DE" sz="2400"/>
              <a:t>Immobilisierung</a:t>
            </a:r>
            <a:endParaRPr/>
          </a:p>
          <a:p>
            <a:pPr lvl="1">
              <a:defRPr/>
            </a:pPr>
            <a:r>
              <a:rPr lang="de-DE" sz="2000"/>
              <a:t>Mineralischer Stickstoff kann im Boden durch zwei Prozesse immobilisiert und für die Pflanze somit vorrübergehend unverfügbar gemacht werden.</a:t>
            </a:r>
            <a:endParaRPr/>
          </a:p>
          <a:p>
            <a:pPr lvl="1">
              <a:defRPr/>
            </a:pPr>
            <a:r>
              <a:rPr lang="de-DE" sz="2000"/>
              <a:t>Biotische Immobilisierung: Einbau von Stickstoff durch und in Mikroorganismen (MO) wie z.B. Pilze und Bakterien. MO konkurrieren mit der Pflanze um N-Verbindungen. Z.B. bei Zufuhr organischer Substanzen mit weitem C:N-Verhältnis.</a:t>
            </a:r>
            <a:endParaRPr/>
          </a:p>
          <a:p>
            <a:pPr lvl="1">
              <a:defRPr/>
            </a:pPr>
            <a:r>
              <a:rPr lang="de-DE" sz="2000"/>
              <a:t>Abiotische Immobilisierung: NH</a:t>
            </a:r>
            <a:r>
              <a:rPr lang="de-DE" sz="2000" baseline="-25000"/>
              <a:t>4</a:t>
            </a:r>
            <a:r>
              <a:rPr lang="de-DE" sz="2000" baseline="30000"/>
              <a:t>+</a:t>
            </a:r>
            <a:r>
              <a:rPr lang="de-DE" sz="2000"/>
              <a:t>-Ionen können in den Zwischenschichten der Tonminerale gebunden werden. Durch Trockenheit wird dies begünstigt.</a:t>
            </a:r>
            <a:endParaRPr/>
          </a:p>
          <a:p>
            <a:pPr>
              <a:defRPr/>
            </a:pPr>
            <a:r>
              <a:rPr lang="de-DE" sz="2400"/>
              <a:t>Nitrifikation</a:t>
            </a:r>
            <a:endParaRPr/>
          </a:p>
          <a:p>
            <a:pPr lvl="1">
              <a:defRPr/>
            </a:pPr>
            <a:r>
              <a:rPr lang="de-DE" sz="2000"/>
              <a:t>In unseren Böden bleibt die Mineralisation meist nicht bei NH</a:t>
            </a:r>
            <a:r>
              <a:rPr lang="de-DE" sz="2000" baseline="-25000"/>
              <a:t>4</a:t>
            </a:r>
            <a:r>
              <a:rPr lang="de-DE" sz="2000" baseline="30000"/>
              <a:t>+  </a:t>
            </a:r>
            <a:r>
              <a:rPr lang="de-DE" sz="2000"/>
              <a:t>stehen. Nitrifizierende Bakterien oxidieren Ammonium zu Nitrat.</a:t>
            </a:r>
            <a:endParaRPr/>
          </a:p>
          <a:p>
            <a:pPr marL="457200" lvl="1" indent="0">
              <a:buNone/>
              <a:defRPr/>
            </a:pPr>
            <a:r>
              <a:rPr lang="de-DE" sz="2000"/>
              <a:t>	 NH</a:t>
            </a:r>
            <a:r>
              <a:rPr lang="de-DE" sz="2000" baseline="-25000"/>
              <a:t>4</a:t>
            </a:r>
            <a:r>
              <a:rPr lang="de-DE" sz="2000" baseline="30000"/>
              <a:t>+                                         </a:t>
            </a:r>
            <a:r>
              <a:rPr lang="de-DE" sz="2000"/>
              <a:t>NO</a:t>
            </a:r>
            <a:r>
              <a:rPr lang="de-DE" sz="2000" baseline="-25000"/>
              <a:t>2</a:t>
            </a:r>
            <a:r>
              <a:rPr lang="de-DE" sz="2000" baseline="30000"/>
              <a:t>-</a:t>
            </a:r>
            <a:r>
              <a:rPr lang="de-DE" sz="2000"/>
              <a:t>                             NO</a:t>
            </a:r>
            <a:r>
              <a:rPr lang="de-DE" sz="2000" baseline="-25000"/>
              <a:t>3</a:t>
            </a:r>
            <a:r>
              <a:rPr lang="de-DE" sz="2000" baseline="30000"/>
              <a:t>-</a:t>
            </a:r>
            <a:endParaRPr/>
          </a:p>
          <a:p>
            <a:pPr>
              <a:defRPr/>
            </a:pPr>
            <a:r>
              <a:rPr lang="de-DE" sz="2400"/>
              <a:t>Denitrifikation</a:t>
            </a:r>
            <a:endParaRPr/>
          </a:p>
          <a:p>
            <a:pPr lvl="1">
              <a:defRPr/>
            </a:pPr>
            <a:r>
              <a:rPr lang="de-DE" sz="2000"/>
              <a:t>Umwandlung von Nitrat bis zum gasförmigen Lachgas. Unter Sauerstoffmangel nutzen Bakterien O</a:t>
            </a:r>
            <a:r>
              <a:rPr lang="de-DE" sz="2000" baseline="-25000"/>
              <a:t>2</a:t>
            </a:r>
            <a:r>
              <a:rPr lang="de-DE" sz="2000"/>
              <a:t>-Moleküle von NO</a:t>
            </a:r>
            <a:r>
              <a:rPr lang="de-DE" sz="2000" baseline="-25000"/>
              <a:t>3</a:t>
            </a:r>
            <a:r>
              <a:rPr lang="de-DE" sz="2000" baseline="30000"/>
              <a:t>-</a:t>
            </a:r>
            <a:r>
              <a:rPr lang="de-DE" sz="2000"/>
              <a:t> oder NO</a:t>
            </a:r>
            <a:r>
              <a:rPr lang="de-DE" sz="2000" baseline="-25000"/>
              <a:t>2</a:t>
            </a:r>
            <a:r>
              <a:rPr lang="de-DE" sz="2000" baseline="30000"/>
              <a:t>-</a:t>
            </a:r>
            <a:r>
              <a:rPr lang="de-DE" sz="2000"/>
              <a:t>.</a:t>
            </a:r>
            <a:endParaRPr lang="de-DE" sz="2000" baseline="30000"/>
          </a:p>
        </p:txBody>
      </p:sp>
      <p:cxnSp>
        <p:nvCxnSpPr>
          <p:cNvPr id="6" name="Gerade Verbindung mit Pfeil 4"/>
          <p:cNvCxnSpPr>
            <a:cxnSpLocks/>
          </p:cNvCxnSpPr>
          <p:nvPr/>
        </p:nvCxnSpPr>
        <p:spPr bwMode="auto">
          <a:xfrm>
            <a:off x="2580639" y="4929625"/>
            <a:ext cx="1127760" cy="0"/>
          </a:xfrm>
          <a:prstGeom prst="straightConnector1">
            <a:avLst/>
          </a:prstGeom>
          <a:ln w="25400">
            <a:tailEnd type="triangle"/>
          </a:ln>
        </p:spPr>
        <p:style>
          <a:lnRef idx="1">
            <a:schemeClr val="accent1"/>
          </a:lnRef>
          <a:fillRef idx="0">
            <a:schemeClr val="accent1"/>
          </a:fillRef>
          <a:effectRef idx="0">
            <a:schemeClr val="accent1"/>
          </a:effectRef>
          <a:fontRef idx="minor">
            <a:schemeClr val="tx1"/>
          </a:fontRef>
        </p:style>
      </p:cxnSp>
      <p:pic>
        <p:nvPicPr>
          <p:cNvPr id="7" name="Grafik 5"/>
          <p:cNvPicPr>
            <a:picLocks noChangeAspect="1"/>
          </p:cNvPicPr>
          <p:nvPr/>
        </p:nvPicPr>
        <p:blipFill>
          <a:blip r:embed="rId2"/>
          <a:stretch/>
        </p:blipFill>
        <p:spPr bwMode="auto">
          <a:xfrm>
            <a:off x="4730443" y="4850370"/>
            <a:ext cx="1207113" cy="158510"/>
          </a:xfrm>
          <a:prstGeom prst="rect">
            <a:avLst/>
          </a:prstGeom>
        </p:spPr>
      </p:pic>
    </p:spTree>
  </p:cSld>
  <p:clrMapOvr>
    <a:masterClrMapping/>
  </p:clrMapOvr>
</p:sld>
</file>

<file path=ppt/theme/theme1.xml><?xml version="1.0" encoding="utf-8"?>
<a:theme xmlns:a="http://schemas.openxmlformats.org/drawingml/2006/main" name="Office">
  <a:themeElements>
    <a:clrScheme name="GeNIAL">
      <a:dk1>
        <a:sysClr val="windowText" lastClr="000000"/>
      </a:dk1>
      <a:lt1>
        <a:sysClr val="window" lastClr="FFFFFF"/>
      </a:lt1>
      <a:dk2>
        <a:srgbClr val="44546A"/>
      </a:dk2>
      <a:lt2>
        <a:srgbClr val="E7E6E6"/>
      </a:lt2>
      <a:accent1>
        <a:srgbClr val="6C9842"/>
      </a:accent1>
      <a:accent2>
        <a:srgbClr val="0B72B5"/>
      </a:accent2>
      <a:accent3>
        <a:srgbClr val="F29400"/>
      </a:accent3>
      <a:accent4>
        <a:srgbClr val="B07F48"/>
      </a:accent4>
      <a:accent5>
        <a:srgbClr val="FFC000"/>
      </a:accent5>
      <a:accent6>
        <a:srgbClr val="C00000"/>
      </a:accent6>
      <a:hlink>
        <a:srgbClr val="0563C1"/>
      </a:hlink>
      <a:folHlink>
        <a:srgbClr val="954F72"/>
      </a:folHlink>
    </a:clrScheme>
    <a:fontScheme name="Office">
      <a:majorFont>
        <a:latin typeface="Calibri Light"/>
        <a:ea typeface="Arial"/>
        <a:cs typeface="Arial"/>
      </a:majorFont>
      <a:minorFont>
        <a:latin typeface="Calibri"/>
        <a:ea typeface="Arial"/>
        <a:cs typeface="Arial"/>
      </a:minorFont>
    </a:fontScheme>
    <a:fmtScheme name="Office">
      <a:fillStyleLst>
        <a:solidFill>
          <a:schemeClr val="phClr"/>
        </a:solidFill>
        <a:gradFill>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solidFill>
          <a:schemeClr val="phClr">
            <a:tint val="95000"/>
            <a:satMod val="170000"/>
          </a:schemeClr>
        </a:solidFill>
        <a:gradFill>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majorFont>
      <a:minorFont>
        <a:latin typeface="Calibri"/>
        <a:ea typeface="Arial"/>
        <a:cs typeface="Arial"/>
      </a:minorFont>
    </a:fontScheme>
    <a:fmtScheme name="Office">
      <a:fillStyleLst>
        <a:solidFill>
          <a:schemeClr val="phClr"/>
        </a:solidFill>
        <a:gradFill>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solidFill>
          <a:schemeClr val="phClr">
            <a:tint val="95000"/>
            <a:satMod val="170000"/>
          </a:schemeClr>
        </a:solidFill>
        <a:gradFill>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Input_CSchmidt</Template>
  <TotalTime>0</TotalTime>
  <Words>3920</Words>
  <Application>Microsoft Office PowerPoint</Application>
  <DocSecurity>0</DocSecurity>
  <PresentationFormat>Breitbild</PresentationFormat>
  <Paragraphs>477</Paragraphs>
  <Slides>46</Slides>
  <Notes>29</Notes>
  <HiddenSlides>6</HiddenSlides>
  <MMClips>0</MMClips>
  <ScaleCrop>false</ScaleCrop>
  <HeadingPairs>
    <vt:vector size="6" baseType="variant">
      <vt:variant>
        <vt:lpstr>Verwendete Schriftarten</vt:lpstr>
      </vt:variant>
      <vt:variant>
        <vt:i4>8</vt:i4>
      </vt:variant>
      <vt:variant>
        <vt:lpstr>Design</vt:lpstr>
      </vt:variant>
      <vt:variant>
        <vt:i4>1</vt:i4>
      </vt:variant>
      <vt:variant>
        <vt:lpstr>Folientitel</vt:lpstr>
      </vt:variant>
      <vt:variant>
        <vt:i4>46</vt:i4>
      </vt:variant>
    </vt:vector>
  </HeadingPairs>
  <TitlesOfParts>
    <vt:vector size="55" baseType="lpstr">
      <vt:lpstr>Arial</vt:lpstr>
      <vt:lpstr>Bodoni MT</vt:lpstr>
      <vt:lpstr>Calibri</vt:lpstr>
      <vt:lpstr>Calibri Light</vt:lpstr>
      <vt:lpstr>Lucida Fax</vt:lpstr>
      <vt:lpstr>Perpetua Titling MT</vt:lpstr>
      <vt:lpstr>Times New Roman</vt:lpstr>
      <vt:lpstr>Wingdings</vt:lpstr>
      <vt:lpstr>Office</vt:lpstr>
      <vt:lpstr>N-Düngung in Zeiten des Klimawandels</vt:lpstr>
      <vt:lpstr>PowerPoint-Präsentation</vt:lpstr>
      <vt:lpstr>Worauf müssen wir uns zukünftig einstellen?</vt:lpstr>
      <vt:lpstr>Welche Herausforderungen ergeben sich hinsichtlich der Nährstoffversorgung  bzw. der N-Düngung ?</vt:lpstr>
      <vt:lpstr>Konsequenzen für die Nährstoffversorgung</vt:lpstr>
      <vt:lpstr>Folgen des Klimawandels für das N-Düngemanagement</vt:lpstr>
      <vt:lpstr>Folgen des Klimawandels für das N-Düngemanagement</vt:lpstr>
      <vt:lpstr>PowerPoint-Präsentation</vt:lpstr>
      <vt:lpstr>Begrifflichkeiten des N-Kreislaufes</vt:lpstr>
      <vt:lpstr>Treibhausgase (THG) und ihre Wirkung</vt:lpstr>
      <vt:lpstr>Lachgas-Emissionen in der Landwirtschaft</vt:lpstr>
      <vt:lpstr>N2O-Emission in Deutschland</vt:lpstr>
      <vt:lpstr>Treibhausgasemissionen N-Düngung (CO2eq/kg Mineral-N)</vt:lpstr>
      <vt:lpstr>Einflussfaktoren auf die Freisetzung von N2O</vt:lpstr>
      <vt:lpstr>Einflussfaktoren auf die Freisetzung von N2O</vt:lpstr>
      <vt:lpstr>Denitrifikation</vt:lpstr>
      <vt:lpstr>Denitrifikation</vt:lpstr>
      <vt:lpstr>Einflussfaktoren auf die Freisetzung von N2O</vt:lpstr>
      <vt:lpstr>Einflussfaktoren auf die Freisetzung von N2O</vt:lpstr>
      <vt:lpstr>Einflussfaktoren auf die Freisetzung von N2O</vt:lpstr>
      <vt:lpstr>Ammoniak (NH3)</vt:lpstr>
      <vt:lpstr>Ammoniak als indirektes Treibhausgas</vt:lpstr>
      <vt:lpstr>Wie lassen sich die N2O-Emissionen reduzieren?</vt:lpstr>
      <vt:lpstr>Arbeitsauftrag A1: N-Düngung in Zeiten des Klimawandels </vt:lpstr>
      <vt:lpstr>Arbeitsauftrag A1: N-Düngung in Zeiten des Klimawandels </vt:lpstr>
      <vt:lpstr>Arbeitsauftrag A1: N-Düngung in Zeiten des Klimawandels </vt:lpstr>
      <vt:lpstr>Einflussfaktoren auf die Freisetzung von N2O</vt:lpstr>
      <vt:lpstr>Denitrifikation verhindern</vt:lpstr>
      <vt:lpstr>Bedarfsgerechte Düngung</vt:lpstr>
      <vt:lpstr>Optimale Bodenstruktur</vt:lpstr>
      <vt:lpstr>Einarbeitung von Gülle</vt:lpstr>
      <vt:lpstr>Ausbringtechnik</vt:lpstr>
      <vt:lpstr>Ausbringtechnik</vt:lpstr>
      <vt:lpstr>Witterungsbedingte Ammoniakverluste  bei der Gülleausbringung</vt:lpstr>
      <vt:lpstr>Witterungsbedingte Ammoniakverluste  bei der Gülleausbringung</vt:lpstr>
      <vt:lpstr>Nährstoffspeicherung durch Zwischenfrüchte</vt:lpstr>
      <vt:lpstr>Anpassungsstrategien an den Klimawandel</vt:lpstr>
      <vt:lpstr>Anpassungsstrategien an den Klimawandel</vt:lpstr>
      <vt:lpstr>Arbeitsauftrag A 1: N-Düngung in Zeiten des Klimawandels </vt:lpstr>
      <vt:lpstr>N-Umsetzung und N-Stabilisatoren</vt:lpstr>
      <vt:lpstr>N-Umsetzung und N-Stabilisatoren</vt:lpstr>
      <vt:lpstr>Stabilisierte N-Dünger</vt:lpstr>
      <vt:lpstr>weitere Ansätze zur Minderung von Ammoniak-Emissionen</vt:lpstr>
      <vt:lpstr>Maßnahmen im eigenen Betrieb</vt:lpstr>
      <vt:lpstr>Diskussion: Düngung der Zukunft</vt:lpstr>
      <vt:lpstr>Impressum</vt:lpstr>
    </vt:vector>
  </TitlesOfParts>
  <Manager/>
  <Company>LLH</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subject/>
  <dc:creator>Schmidt, Christina (LLH)</dc:creator>
  <cp:keywords/>
  <dc:description/>
  <cp:lastModifiedBy>Andreas Ziermann</cp:lastModifiedBy>
  <cp:revision>191</cp:revision>
  <dcterms:created xsi:type="dcterms:W3CDTF">2020-08-12T13:16:32Z</dcterms:created>
  <dcterms:modified xsi:type="dcterms:W3CDTF">2021-10-19T20:51:06Z</dcterms:modified>
  <cp:category/>
  <dc:identifier/>
  <cp:contentStatus/>
  <dc:language/>
  <cp:version/>
</cp:coreProperties>
</file>