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60" r:id="rId2"/>
    <p:sldId id="297" r:id="rId3"/>
    <p:sldId id="294" r:id="rId4"/>
    <p:sldId id="295" r:id="rId5"/>
    <p:sldId id="296" r:id="rId6"/>
    <p:sldId id="301" r:id="rId7"/>
    <p:sldId id="288" r:id="rId8"/>
    <p:sldId id="293" r:id="rId9"/>
    <p:sldId id="317" r:id="rId10"/>
    <p:sldId id="292" r:id="rId11"/>
    <p:sldId id="302" r:id="rId12"/>
    <p:sldId id="299" r:id="rId13"/>
    <p:sldId id="307" r:id="rId14"/>
    <p:sldId id="312" r:id="rId15"/>
    <p:sldId id="271" r:id="rId16"/>
    <p:sldId id="272" r:id="rId17"/>
    <p:sldId id="273" r:id="rId18"/>
    <p:sldId id="306" r:id="rId19"/>
    <p:sldId id="269" r:id="rId20"/>
    <p:sldId id="313" r:id="rId21"/>
    <p:sldId id="277" r:id="rId22"/>
    <p:sldId id="270" r:id="rId23"/>
    <p:sldId id="314" r:id="rId24"/>
    <p:sldId id="275" r:id="rId25"/>
    <p:sldId id="276" r:id="rId26"/>
    <p:sldId id="318" r:id="rId27"/>
    <p:sldId id="303" r:id="rId28"/>
    <p:sldId id="305" r:id="rId29"/>
    <p:sldId id="311" r:id="rId30"/>
    <p:sldId id="279" r:id="rId31"/>
    <p:sldId id="285" r:id="rId32"/>
    <p:sldId id="282" r:id="rId33"/>
    <p:sldId id="281" r:id="rId34"/>
    <p:sldId id="300" r:id="rId35"/>
    <p:sldId id="319" r:id="rId36"/>
    <p:sldId id="289" r:id="rId37"/>
    <p:sldId id="283" r:id="rId38"/>
    <p:sldId id="320" r:id="rId39"/>
    <p:sldId id="284" r:id="rId40"/>
    <p:sldId id="290" r:id="rId41"/>
    <p:sldId id="280" r:id="rId42"/>
    <p:sldId id="315" r:id="rId43"/>
    <p:sldId id="316" r:id="rId44"/>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04" autoAdjust="0"/>
    <p:restoredTop sz="87537" autoAdjust="0"/>
  </p:normalViewPr>
  <p:slideViewPr>
    <p:cSldViewPr snapToGrid="0">
      <p:cViewPr varScale="1">
        <p:scale>
          <a:sx n="96" d="100"/>
          <a:sy n="96" d="100"/>
        </p:scale>
        <p:origin x="81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DD43A9-C11B-431E-8AE1-D526A9F01EB4}" type="datetimeFigureOut">
              <a:rPr lang="de-DE" smtClean="0"/>
              <a:t>14.10.2021</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A741CA-AA39-4C3D-9D18-DF6523E14173}" type="slidenum">
              <a:rPr lang="de-DE" smtClean="0"/>
              <a:t>‹Nr.›</a:t>
            </a:fld>
            <a:endParaRPr lang="de-DE"/>
          </a:p>
        </p:txBody>
      </p:sp>
    </p:spTree>
    <p:extLst>
      <p:ext uri="{BB962C8B-B14F-4D97-AF65-F5344CB8AC3E}">
        <p14:creationId xmlns:p14="http://schemas.microsoft.com/office/powerpoint/2010/main" val="37384890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Weniger deutlich ist der Trend in der Niederschlagsverteilung erkennbar. Umverteilung der Niederschläge vom</a:t>
            </a:r>
            <a:r>
              <a:rPr lang="de-DE" b="1" baseline="0" dirty="0"/>
              <a:t> Sommer (bis zu -24 %) hin zum Winter (bis zu + 18 %).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Viel Wasser kann ungenutzt oberflächlich abfließen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1" dirty="0"/>
          </a:p>
          <a:p>
            <a:endParaRPr lang="de-DE" dirty="0"/>
          </a:p>
        </p:txBody>
      </p:sp>
      <p:sp>
        <p:nvSpPr>
          <p:cNvPr id="4" name="Foliennummernplatzhalter 3"/>
          <p:cNvSpPr>
            <a:spLocks noGrp="1"/>
          </p:cNvSpPr>
          <p:nvPr>
            <p:ph type="sldNum" sz="quarter" idx="10"/>
          </p:nvPr>
        </p:nvSpPr>
        <p:spPr/>
        <p:txBody>
          <a:bodyPr/>
          <a:lstStyle/>
          <a:p>
            <a:fld id="{C576CBF7-A885-43ED-8AED-AE9A0B3E69FA}" type="slidenum">
              <a:rPr lang="de-DE" smtClean="0"/>
              <a:pPr/>
              <a:t>2</a:t>
            </a:fld>
            <a:endParaRPr lang="de-DE"/>
          </a:p>
        </p:txBody>
      </p:sp>
    </p:spTree>
    <p:extLst>
      <p:ext uri="{BB962C8B-B14F-4D97-AF65-F5344CB8AC3E}">
        <p14:creationId xmlns:p14="http://schemas.microsoft.com/office/powerpoint/2010/main" val="14681900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Früher im Jahr beginnendes Pflanzenwachstum und steigende Nachttemperaturen ermöglichen höhere und längere Aktivitäten für viele Schädlinge, insbesondere Insekten</a:t>
            </a:r>
          </a:p>
          <a:p>
            <a:r>
              <a:rPr lang="de-DE" dirty="0">
                <a:sym typeface="Wingdings" panose="05000000000000000000" pitchFamily="2" charset="2"/>
              </a:rPr>
              <a:t> </a:t>
            </a:r>
            <a:r>
              <a:rPr lang="de-DE" dirty="0"/>
              <a:t>Häufigere Vermehrungszyklen</a:t>
            </a:r>
          </a:p>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14</a:t>
            </a:fld>
            <a:endParaRPr lang="de-DE"/>
          </a:p>
        </p:txBody>
      </p:sp>
    </p:spTree>
    <p:extLst>
      <p:ext uri="{BB962C8B-B14F-4D97-AF65-F5344CB8AC3E}">
        <p14:creationId xmlns:p14="http://schemas.microsoft.com/office/powerpoint/2010/main" val="9837602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https://pflanzenschutzdienst.rp-giessen.de/nc/ackerbau/pflanzenschutzempfehlungen-ackerbau/wintergetreide-allgemein/fotos-von-unkraeutern/</a:t>
            </a:r>
          </a:p>
          <a:p>
            <a:r>
              <a:rPr lang="de-DE" dirty="0"/>
              <a:t>https://pflanzenschutzdienst.rp-giessen.de/ackerbau/pflanzenschutzempfehlungen-ackerbau/wintergetreide-allgemein/fotos-von-ungraesern/</a:t>
            </a:r>
          </a:p>
        </p:txBody>
      </p:sp>
      <p:sp>
        <p:nvSpPr>
          <p:cNvPr id="4" name="Foliennummernplatzhalter 3"/>
          <p:cNvSpPr>
            <a:spLocks noGrp="1"/>
          </p:cNvSpPr>
          <p:nvPr>
            <p:ph type="sldNum" sz="quarter" idx="10"/>
          </p:nvPr>
        </p:nvSpPr>
        <p:spPr/>
        <p:txBody>
          <a:bodyPr/>
          <a:lstStyle/>
          <a:p>
            <a:fld id="{06A741CA-AA39-4C3D-9D18-DF6523E14173}" type="slidenum">
              <a:rPr lang="de-DE" smtClean="0"/>
              <a:t>15</a:t>
            </a:fld>
            <a:endParaRPr lang="de-DE"/>
          </a:p>
        </p:txBody>
      </p:sp>
    </p:spTree>
    <p:extLst>
      <p:ext uri="{BB962C8B-B14F-4D97-AF65-F5344CB8AC3E}">
        <p14:creationId xmlns:p14="http://schemas.microsoft.com/office/powerpoint/2010/main" val="16658314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https://ltz.landwirtschaft-bw.de/pb/,Lde/Startseite/Arbeitsfelder/Wissenstransfer</a:t>
            </a:r>
          </a:p>
        </p:txBody>
      </p:sp>
      <p:sp>
        <p:nvSpPr>
          <p:cNvPr id="4" name="Foliennummernplatzhalter 3"/>
          <p:cNvSpPr>
            <a:spLocks noGrp="1"/>
          </p:cNvSpPr>
          <p:nvPr>
            <p:ph type="sldNum" sz="quarter" idx="10"/>
          </p:nvPr>
        </p:nvSpPr>
        <p:spPr/>
        <p:txBody>
          <a:bodyPr/>
          <a:lstStyle/>
          <a:p>
            <a:fld id="{06A741CA-AA39-4C3D-9D18-DF6523E14173}" type="slidenum">
              <a:rPr lang="de-DE" smtClean="0"/>
              <a:t>16</a:t>
            </a:fld>
            <a:endParaRPr lang="de-DE"/>
          </a:p>
        </p:txBody>
      </p:sp>
    </p:spTree>
    <p:extLst>
      <p:ext uri="{BB962C8B-B14F-4D97-AF65-F5344CB8AC3E}">
        <p14:creationId xmlns:p14="http://schemas.microsoft.com/office/powerpoint/2010/main" val="36625782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https://pflanzenschutzdienst.rp-giessen.de/ackerbau/pflanzenschutzempfehlungen-ackerbau/winterraps/herbst/schwarzer-kohltriebruessler/</a:t>
            </a:r>
          </a:p>
        </p:txBody>
      </p:sp>
      <p:sp>
        <p:nvSpPr>
          <p:cNvPr id="4" name="Foliennummernplatzhalter 3"/>
          <p:cNvSpPr>
            <a:spLocks noGrp="1"/>
          </p:cNvSpPr>
          <p:nvPr>
            <p:ph type="sldNum" sz="quarter" idx="10"/>
          </p:nvPr>
        </p:nvSpPr>
        <p:spPr/>
        <p:txBody>
          <a:bodyPr/>
          <a:lstStyle/>
          <a:p>
            <a:fld id="{06A741CA-AA39-4C3D-9D18-DF6523E14173}" type="slidenum">
              <a:rPr lang="de-DE" smtClean="0"/>
              <a:t>17</a:t>
            </a:fld>
            <a:endParaRPr lang="de-DE"/>
          </a:p>
        </p:txBody>
      </p:sp>
    </p:spTree>
    <p:extLst>
      <p:ext uri="{BB962C8B-B14F-4D97-AF65-F5344CB8AC3E}">
        <p14:creationId xmlns:p14="http://schemas.microsoft.com/office/powerpoint/2010/main" val="30466842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https://pflanzenschutzdienst.rp-giessen.de/ackerbau/pflanzenschutzempfehlungen-ackerbau/winterraps/herbst/schwarzer-kohltriebruessler/</a:t>
            </a:r>
          </a:p>
        </p:txBody>
      </p:sp>
      <p:sp>
        <p:nvSpPr>
          <p:cNvPr id="4" name="Foliennummernplatzhalter 3"/>
          <p:cNvSpPr>
            <a:spLocks noGrp="1"/>
          </p:cNvSpPr>
          <p:nvPr>
            <p:ph type="sldNum" sz="quarter" idx="10"/>
          </p:nvPr>
        </p:nvSpPr>
        <p:spPr/>
        <p:txBody>
          <a:bodyPr/>
          <a:lstStyle/>
          <a:p>
            <a:fld id="{06A741CA-AA39-4C3D-9D18-DF6523E14173}" type="slidenum">
              <a:rPr lang="de-DE" smtClean="0"/>
              <a:t>18</a:t>
            </a:fld>
            <a:endParaRPr lang="de-DE"/>
          </a:p>
        </p:txBody>
      </p:sp>
    </p:spTree>
    <p:extLst>
      <p:ext uri="{BB962C8B-B14F-4D97-AF65-F5344CB8AC3E}">
        <p14:creationId xmlns:p14="http://schemas.microsoft.com/office/powerpoint/2010/main" val="3546383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Aber fehlender</a:t>
            </a:r>
            <a:r>
              <a:rPr lang="de-DE" baseline="0" dirty="0"/>
              <a:t> Frost fördern die Vermehrung von Mäusen</a:t>
            </a:r>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19</a:t>
            </a:fld>
            <a:endParaRPr lang="de-DE"/>
          </a:p>
        </p:txBody>
      </p:sp>
    </p:spTree>
    <p:extLst>
      <p:ext uri="{BB962C8B-B14F-4D97-AF65-F5344CB8AC3E}">
        <p14:creationId xmlns:p14="http://schemas.microsoft.com/office/powerpoint/2010/main" val="32956317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Aber fehlender</a:t>
            </a:r>
            <a:r>
              <a:rPr lang="de-DE" baseline="0" dirty="0"/>
              <a:t> Frost fördern die Vermehrung von Mäusen</a:t>
            </a:r>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20</a:t>
            </a:fld>
            <a:endParaRPr lang="de-DE"/>
          </a:p>
        </p:txBody>
      </p:sp>
    </p:spTree>
    <p:extLst>
      <p:ext uri="{BB962C8B-B14F-4D97-AF65-F5344CB8AC3E}">
        <p14:creationId xmlns:p14="http://schemas.microsoft.com/office/powerpoint/2010/main" val="435712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https://pflanzenschutzdienst.rp-giessen.de/ackerbau/pflanzenschutzempfehlungen-ackerbau/wintergetreide-allgemein/fotos-von-unkraeutern/</a:t>
            </a:r>
          </a:p>
        </p:txBody>
      </p:sp>
      <p:sp>
        <p:nvSpPr>
          <p:cNvPr id="4" name="Foliennummernplatzhalter 3"/>
          <p:cNvSpPr>
            <a:spLocks noGrp="1"/>
          </p:cNvSpPr>
          <p:nvPr>
            <p:ph type="sldNum" sz="quarter" idx="10"/>
          </p:nvPr>
        </p:nvSpPr>
        <p:spPr/>
        <p:txBody>
          <a:bodyPr/>
          <a:lstStyle/>
          <a:p>
            <a:fld id="{06A741CA-AA39-4C3D-9D18-DF6523E14173}" type="slidenum">
              <a:rPr lang="de-DE" smtClean="0"/>
              <a:t>21</a:t>
            </a:fld>
            <a:endParaRPr lang="de-DE"/>
          </a:p>
        </p:txBody>
      </p:sp>
    </p:spTree>
    <p:extLst>
      <p:ext uri="{BB962C8B-B14F-4D97-AF65-F5344CB8AC3E}">
        <p14:creationId xmlns:p14="http://schemas.microsoft.com/office/powerpoint/2010/main" val="22438549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https://pflanzenschutzdienst.rp-giessen.de/nc/ackerbau/pflanzenschutzempfehlungen-ackerbau/wintergetreide-kulturen/winterweizen/tierische-schaderreger-virosen-insektizidtabelle-winterweizen/tierische-schaderreger-virosen-an-winterweizen/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https://pflanzenschutzdienst.rp-giessen.de/nc/ackerbau/pflanzenschutzempfehlungen-ackerbau/wintergetreide-allgemein/tierische-schaderreger-virosen-insektizide-wintergetreide/uebersicht-tierische-schaderreger-virosen-an-getreide/</a:t>
            </a:r>
          </a:p>
        </p:txBody>
      </p:sp>
      <p:sp>
        <p:nvSpPr>
          <p:cNvPr id="4" name="Foliennummernplatzhalter 3"/>
          <p:cNvSpPr>
            <a:spLocks noGrp="1"/>
          </p:cNvSpPr>
          <p:nvPr>
            <p:ph type="sldNum" sz="quarter" idx="10"/>
          </p:nvPr>
        </p:nvSpPr>
        <p:spPr/>
        <p:txBody>
          <a:bodyPr/>
          <a:lstStyle/>
          <a:p>
            <a:fld id="{06A741CA-AA39-4C3D-9D18-DF6523E14173}" type="slidenum">
              <a:rPr lang="de-DE" smtClean="0"/>
              <a:t>24</a:t>
            </a:fld>
            <a:endParaRPr lang="de-DE"/>
          </a:p>
        </p:txBody>
      </p:sp>
    </p:spTree>
    <p:extLst>
      <p:ext uri="{BB962C8B-B14F-4D97-AF65-F5344CB8AC3E}">
        <p14:creationId xmlns:p14="http://schemas.microsoft.com/office/powerpoint/2010/main" val="34702093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https://pflanzenschutzdienst.rp-giessen.de/nc/pflanzenschutzinfothek/ziergehoelze/laubgehoelze-schaeden-an-einzelnen-arten/erle-alnus/zikaden/</a:t>
            </a:r>
          </a:p>
          <a:p>
            <a:r>
              <a:rPr lang="de-DE" dirty="0"/>
              <a:t>Fotos rechts: Frank Hahn, LLH</a:t>
            </a:r>
          </a:p>
        </p:txBody>
      </p:sp>
      <p:sp>
        <p:nvSpPr>
          <p:cNvPr id="4" name="Foliennummernplatzhalter 3"/>
          <p:cNvSpPr>
            <a:spLocks noGrp="1"/>
          </p:cNvSpPr>
          <p:nvPr>
            <p:ph type="sldNum" sz="quarter" idx="10"/>
          </p:nvPr>
        </p:nvSpPr>
        <p:spPr/>
        <p:txBody>
          <a:bodyPr/>
          <a:lstStyle/>
          <a:p>
            <a:fld id="{06A741CA-AA39-4C3D-9D18-DF6523E14173}" type="slidenum">
              <a:rPr lang="de-DE" smtClean="0"/>
              <a:t>25</a:t>
            </a:fld>
            <a:endParaRPr lang="de-DE"/>
          </a:p>
        </p:txBody>
      </p:sp>
    </p:spTree>
    <p:extLst>
      <p:ext uri="{BB962C8B-B14F-4D97-AF65-F5344CB8AC3E}">
        <p14:creationId xmlns:p14="http://schemas.microsoft.com/office/powerpoint/2010/main" val="3998619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Kürzerer Winter, zeitiges</a:t>
            </a:r>
            <a:r>
              <a:rPr lang="de-DE" baseline="0" dirty="0"/>
              <a:t> Frühjahr, früherer Sommer, Herbst länger</a:t>
            </a:r>
          </a:p>
          <a:p>
            <a:pPr>
              <a:buFont typeface="Wingdings" panose="05000000000000000000" pitchFamily="2" charset="2"/>
              <a:buChar char="§"/>
            </a:pPr>
            <a:r>
              <a:rPr lang="de-DE" dirty="0"/>
              <a:t>Temperaturanstieg</a:t>
            </a:r>
          </a:p>
          <a:p>
            <a:pPr>
              <a:buFont typeface="Wingdings" panose="05000000000000000000" pitchFamily="2" charset="2"/>
              <a:buChar char="§"/>
            </a:pPr>
            <a:r>
              <a:rPr lang="de-DE" dirty="0"/>
              <a:t>Trockenheit</a:t>
            </a:r>
          </a:p>
          <a:p>
            <a:pPr>
              <a:buFont typeface="Wingdings" panose="05000000000000000000" pitchFamily="2" charset="2"/>
              <a:buChar char="§"/>
            </a:pPr>
            <a:r>
              <a:rPr lang="de-DE" dirty="0"/>
              <a:t>Milde Herbste und Winter</a:t>
            </a:r>
          </a:p>
          <a:p>
            <a:endParaRPr lang="de-DE" dirty="0"/>
          </a:p>
          <a:p>
            <a:r>
              <a:rPr lang="de-DE" dirty="0"/>
              <a:t>Gefahr</a:t>
            </a:r>
            <a:r>
              <a:rPr lang="de-DE" baseline="0" dirty="0"/>
              <a:t> von Spätfrost im Frühjahr steigt</a:t>
            </a:r>
          </a:p>
          <a:p>
            <a:endParaRPr lang="de-DE" baseline="0" dirty="0"/>
          </a:p>
          <a:p>
            <a:r>
              <a:rPr lang="de-DE" dirty="0"/>
              <a:t>https://www.dwd.de/DE/klimaumwelt/klimaueberwachung/phaenologie/produkte/phaenouhr/phaenouhr.html?nn=575800</a:t>
            </a:r>
          </a:p>
        </p:txBody>
      </p:sp>
      <p:sp>
        <p:nvSpPr>
          <p:cNvPr id="4" name="Foliennummernplatzhalter 3"/>
          <p:cNvSpPr>
            <a:spLocks noGrp="1"/>
          </p:cNvSpPr>
          <p:nvPr>
            <p:ph type="sldNum" sz="quarter" idx="10"/>
          </p:nvPr>
        </p:nvSpPr>
        <p:spPr/>
        <p:txBody>
          <a:bodyPr/>
          <a:lstStyle/>
          <a:p>
            <a:fld id="{C576CBF7-A885-43ED-8AED-AE9A0B3E69FA}" type="slidenum">
              <a:rPr lang="de-DE" smtClean="0"/>
              <a:pPr/>
              <a:t>3</a:t>
            </a:fld>
            <a:endParaRPr lang="de-DE"/>
          </a:p>
        </p:txBody>
      </p:sp>
    </p:spTree>
    <p:extLst>
      <p:ext uri="{BB962C8B-B14F-4D97-AF65-F5344CB8AC3E}">
        <p14:creationId xmlns:p14="http://schemas.microsoft.com/office/powerpoint/2010/main" val="37087092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chemeClr val="tx2"/>
                </a:solidFill>
                <a:latin typeface="Calibri" panose="020F0502020204030204" pitchFamily="34" charset="0"/>
              </a:rPr>
              <a:t>Integrierter Pflanzenschutz muss wieder stärker in den Fokus rücken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kern="1200" baseline="0" dirty="0">
                <a:solidFill>
                  <a:schemeClr val="tx1"/>
                </a:solidFill>
                <a:latin typeface="+mn-lt"/>
                <a:ea typeface="+mn-ea"/>
                <a:cs typeface="+mn-cs"/>
              </a:rPr>
              <a:t>Auch für den Pflanzenschutz gilt, dass eine gelungene Anpassung an den Klimawandel eine Risikostreuung umfassen muss (u. a. Erweiterung Sortenspektren, Fruchtfolgen, Vermarktungswege) und über vorbeugende Maßnahmen (u. a. Anpassung Sortenwahl, Anbauverfahren, Nährstoffmanagement) einem Befall bestmöglich entgegengewirkt werden sollte.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kern="1200" baseline="0" dirty="0">
                <a:solidFill>
                  <a:schemeClr val="tx1"/>
                </a:solidFill>
                <a:latin typeface="+mn-lt"/>
                <a:ea typeface="+mn-ea"/>
                <a:cs typeface="+mn-cs"/>
              </a:rPr>
              <a:t>Wichtige Faktoren sind hierbei die Fruchtfolge (Steigerung oder Senkung Anbaukonzentration, Anbaupausen), die Sortenwahl, das Nährstoffmanagement (u. a. Biomassezuwachs, Nährstoffgehalte/-konzentration) und die Bodenbearbeitung (z. B. Erosionsschutz und Wasserhaltevermögen vs. Infektionspotenzial). </a:t>
            </a:r>
            <a:endParaRPr lang="de-DE" sz="1200" dirty="0">
              <a:solidFill>
                <a:schemeClr val="tx2"/>
              </a:solidFill>
              <a:latin typeface="Calibri" panose="020F0502020204030204" pitchFamily="34" charset="0"/>
            </a:endParaRPr>
          </a:p>
          <a:p>
            <a:endParaRPr lang="de-DE" dirty="0"/>
          </a:p>
        </p:txBody>
      </p:sp>
      <p:sp>
        <p:nvSpPr>
          <p:cNvPr id="4" name="Foliennummernplatzhalter 3"/>
          <p:cNvSpPr>
            <a:spLocks noGrp="1"/>
          </p:cNvSpPr>
          <p:nvPr>
            <p:ph type="sldNum" sz="quarter" idx="10"/>
          </p:nvPr>
        </p:nvSpPr>
        <p:spPr/>
        <p:txBody>
          <a:bodyPr/>
          <a:lstStyle/>
          <a:p>
            <a:fld id="{C576CBF7-A885-43ED-8AED-AE9A0B3E69FA}" type="slidenum">
              <a:rPr lang="de-DE" smtClean="0"/>
              <a:pPr/>
              <a:t>27</a:t>
            </a:fld>
            <a:endParaRPr lang="de-DE"/>
          </a:p>
        </p:txBody>
      </p:sp>
    </p:spTree>
    <p:extLst>
      <p:ext uri="{BB962C8B-B14F-4D97-AF65-F5344CB8AC3E}">
        <p14:creationId xmlns:p14="http://schemas.microsoft.com/office/powerpoint/2010/main" val="34422913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Klein et al.</a:t>
            </a:r>
            <a:r>
              <a:rPr lang="de-DE" baseline="0" dirty="0"/>
              <a:t> (2015): Sachkundig im Pflanzenschutz - </a:t>
            </a:r>
            <a:r>
              <a:rPr lang="de-DE" sz="1200" b="0" i="0" kern="1200" dirty="0">
                <a:solidFill>
                  <a:schemeClr val="tx1"/>
                </a:solidFill>
                <a:effectLst/>
                <a:latin typeface="+mn-lt"/>
                <a:ea typeface="+mn-ea"/>
                <a:cs typeface="+mn-cs"/>
              </a:rPr>
              <a:t>Arbeitshilfe zum Erlangen des Sachkundenachweises im Pflanzenschutz </a:t>
            </a:r>
            <a:r>
              <a:rPr lang="de-DE" baseline="0" dirty="0"/>
              <a:t>(Ulmer)</a:t>
            </a:r>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28</a:t>
            </a:fld>
            <a:endParaRPr lang="de-DE"/>
          </a:p>
        </p:txBody>
      </p:sp>
    </p:spTree>
    <p:extLst>
      <p:ext uri="{BB962C8B-B14F-4D97-AF65-F5344CB8AC3E}">
        <p14:creationId xmlns:p14="http://schemas.microsoft.com/office/powerpoint/2010/main" val="12107219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latin typeface="Arial" charset="0"/>
              </a:rPr>
              <a:t>Schwebfliegenlarven und Marienkäfer gegen Blattläuse</a:t>
            </a:r>
          </a:p>
          <a:p>
            <a:endParaRPr lang="de-DE" dirty="0"/>
          </a:p>
          <a:p>
            <a:r>
              <a:rPr lang="de-DE" dirty="0"/>
              <a:t>https://pflanzenschutzdienst.rp-giessen.de/nc/ackerbau/pflanzenschutzempfehlungen-ackerbau/wintergetreide-allgemein/tierische-schaderreger-virosen-insektizide-wintergetreide/uebersicht-tierische-schaderreger-virosen-an-getreide/</a:t>
            </a:r>
          </a:p>
        </p:txBody>
      </p:sp>
      <p:sp>
        <p:nvSpPr>
          <p:cNvPr id="4" name="Foliennummernplatzhalter 3"/>
          <p:cNvSpPr>
            <a:spLocks noGrp="1"/>
          </p:cNvSpPr>
          <p:nvPr>
            <p:ph type="sldNum" sz="quarter" idx="10"/>
          </p:nvPr>
        </p:nvSpPr>
        <p:spPr/>
        <p:txBody>
          <a:bodyPr/>
          <a:lstStyle/>
          <a:p>
            <a:fld id="{06A741CA-AA39-4C3D-9D18-DF6523E14173}" type="slidenum">
              <a:rPr lang="de-DE" smtClean="0"/>
              <a:t>29</a:t>
            </a:fld>
            <a:endParaRPr lang="de-DE"/>
          </a:p>
        </p:txBody>
      </p:sp>
    </p:spTree>
    <p:extLst>
      <p:ext uri="{BB962C8B-B14F-4D97-AF65-F5344CB8AC3E}">
        <p14:creationId xmlns:p14="http://schemas.microsoft.com/office/powerpoint/2010/main" val="39172893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30</a:t>
            </a:fld>
            <a:endParaRPr lang="de-DE"/>
          </a:p>
        </p:txBody>
      </p:sp>
    </p:spTree>
    <p:extLst>
      <p:ext uri="{BB962C8B-B14F-4D97-AF65-F5344CB8AC3E}">
        <p14:creationId xmlns:p14="http://schemas.microsoft.com/office/powerpoint/2010/main" val="1797045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31</a:t>
            </a:fld>
            <a:endParaRPr lang="de-DE"/>
          </a:p>
        </p:txBody>
      </p:sp>
    </p:spTree>
    <p:extLst>
      <p:ext uri="{BB962C8B-B14F-4D97-AF65-F5344CB8AC3E}">
        <p14:creationId xmlns:p14="http://schemas.microsoft.com/office/powerpoint/2010/main" val="26923755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32</a:t>
            </a:fld>
            <a:endParaRPr lang="de-DE"/>
          </a:p>
        </p:txBody>
      </p:sp>
    </p:spTree>
    <p:extLst>
      <p:ext uri="{BB962C8B-B14F-4D97-AF65-F5344CB8AC3E}">
        <p14:creationId xmlns:p14="http://schemas.microsoft.com/office/powerpoint/2010/main" val="40212082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ggf. Zielkonflikte </a:t>
            </a:r>
            <a:r>
              <a:rPr lang="de-DE" sz="1200" kern="1200" dirty="0" err="1">
                <a:solidFill>
                  <a:schemeClr val="tx1"/>
                </a:solidFill>
                <a:effectLst/>
                <a:latin typeface="+mn-lt"/>
                <a:ea typeface="+mn-ea"/>
                <a:cs typeface="+mn-cs"/>
              </a:rPr>
              <a:t>dikutieren</a:t>
            </a:r>
            <a:r>
              <a:rPr lang="de-DE" sz="1200" kern="1200" dirty="0">
                <a:solidFill>
                  <a:schemeClr val="tx1"/>
                </a:solidFill>
                <a:effectLst/>
                <a:latin typeface="+mn-lt"/>
                <a:ea typeface="+mn-ea"/>
                <a:cs typeface="+mn-cs"/>
              </a:rPr>
              <a:t>: intensive </a:t>
            </a:r>
            <a:r>
              <a:rPr lang="de-DE" sz="1200" kern="1200" dirty="0" err="1">
                <a:solidFill>
                  <a:schemeClr val="tx1"/>
                </a:solidFill>
                <a:effectLst/>
                <a:latin typeface="+mn-lt"/>
                <a:ea typeface="+mn-ea"/>
                <a:cs typeface="+mn-cs"/>
              </a:rPr>
              <a:t>Bodenbearb</a:t>
            </a:r>
            <a:r>
              <a:rPr lang="de-DE" sz="1200" kern="1200" dirty="0">
                <a:solidFill>
                  <a:schemeClr val="tx1"/>
                </a:solidFill>
                <a:effectLst/>
                <a:latin typeface="+mn-lt"/>
                <a:ea typeface="+mn-ea"/>
                <a:cs typeface="+mn-cs"/>
              </a:rPr>
              <a:t>. </a:t>
            </a:r>
            <a:r>
              <a:rPr lang="de-DE" sz="1200" kern="1200">
                <a:solidFill>
                  <a:schemeClr val="tx1"/>
                </a:solidFill>
                <a:effectLst/>
                <a:latin typeface="+mn-lt"/>
                <a:ea typeface="+mn-ea"/>
                <a:cs typeface="+mn-cs"/>
              </a:rPr>
              <a:t>-&gt; Vorteile bei Unkraut- und Mäusebekämpfung, Nachteile hinsichtlich Verschlämmung/Erosion!</a:t>
            </a:r>
            <a:endParaRPr lang="de-DE"/>
          </a:p>
        </p:txBody>
      </p:sp>
      <p:sp>
        <p:nvSpPr>
          <p:cNvPr id="4" name="Foliennummernplatzhalter 3"/>
          <p:cNvSpPr>
            <a:spLocks noGrp="1"/>
          </p:cNvSpPr>
          <p:nvPr>
            <p:ph type="sldNum" sz="quarter" idx="10"/>
          </p:nvPr>
        </p:nvSpPr>
        <p:spPr/>
        <p:txBody>
          <a:bodyPr/>
          <a:lstStyle/>
          <a:p>
            <a:fld id="{06A741CA-AA39-4C3D-9D18-DF6523E14173}" type="slidenum">
              <a:rPr lang="de-DE" smtClean="0"/>
              <a:t>33</a:t>
            </a:fld>
            <a:endParaRPr lang="de-DE"/>
          </a:p>
        </p:txBody>
      </p:sp>
    </p:spTree>
    <p:extLst>
      <p:ext uri="{BB962C8B-B14F-4D97-AF65-F5344CB8AC3E}">
        <p14:creationId xmlns:p14="http://schemas.microsoft.com/office/powerpoint/2010/main" val="29433805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https://pixabay.com/de/photos/traktor-agrar-landwirtschaft-4575105/  </a:t>
            </a:r>
            <a:r>
              <a:rPr lang="de-DE" sz="1200" kern="1200" dirty="0">
                <a:solidFill>
                  <a:schemeClr val="tx1"/>
                </a:solidFill>
                <a:effectLst/>
                <a:latin typeface="+mn-lt"/>
                <a:ea typeface="+mn-ea"/>
                <a:cs typeface="+mn-cs"/>
              </a:rPr>
              <a:t>(29.09.21)</a:t>
            </a:r>
          </a:p>
          <a:p>
            <a:endParaRPr lang="de-DE" dirty="0"/>
          </a:p>
          <a:p>
            <a:endParaRPr lang="de-DE" dirty="0"/>
          </a:p>
          <a:p>
            <a:r>
              <a:rPr lang="de-DE" dirty="0"/>
              <a:t>Foto unten:</a:t>
            </a:r>
            <a:r>
              <a:rPr lang="de-DE" baseline="0" dirty="0"/>
              <a:t> LLH</a:t>
            </a:r>
            <a:endParaRPr lang="de-DE" dirty="0"/>
          </a:p>
        </p:txBody>
      </p:sp>
      <p:sp>
        <p:nvSpPr>
          <p:cNvPr id="4" name="Foliennummernplatzhalter 3"/>
          <p:cNvSpPr>
            <a:spLocks noGrp="1"/>
          </p:cNvSpPr>
          <p:nvPr>
            <p:ph type="sldNum" sz="quarter" idx="10"/>
          </p:nvPr>
        </p:nvSpPr>
        <p:spPr/>
        <p:txBody>
          <a:bodyPr/>
          <a:lstStyle/>
          <a:p>
            <a:fld id="{C576CBF7-A885-43ED-8AED-AE9A0B3E69FA}" type="slidenum">
              <a:rPr lang="de-DE" smtClean="0"/>
              <a:pPr/>
              <a:t>34</a:t>
            </a:fld>
            <a:endParaRPr lang="de-DE"/>
          </a:p>
        </p:txBody>
      </p:sp>
    </p:spTree>
    <p:extLst>
      <p:ext uri="{BB962C8B-B14F-4D97-AF65-F5344CB8AC3E}">
        <p14:creationId xmlns:p14="http://schemas.microsoft.com/office/powerpoint/2010/main" val="16029953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Darstellung LLH</a:t>
            </a:r>
          </a:p>
        </p:txBody>
      </p:sp>
      <p:sp>
        <p:nvSpPr>
          <p:cNvPr id="4" name="Foliennummernplatzhalter 3"/>
          <p:cNvSpPr>
            <a:spLocks noGrp="1"/>
          </p:cNvSpPr>
          <p:nvPr>
            <p:ph type="sldNum" sz="quarter" idx="10"/>
          </p:nvPr>
        </p:nvSpPr>
        <p:spPr/>
        <p:txBody>
          <a:bodyPr/>
          <a:lstStyle/>
          <a:p>
            <a:fld id="{06A741CA-AA39-4C3D-9D18-DF6523E14173}" type="slidenum">
              <a:rPr lang="de-DE" smtClean="0"/>
              <a:t>36</a:t>
            </a:fld>
            <a:endParaRPr lang="de-DE"/>
          </a:p>
        </p:txBody>
      </p:sp>
    </p:spTree>
    <p:extLst>
      <p:ext uri="{BB962C8B-B14F-4D97-AF65-F5344CB8AC3E}">
        <p14:creationId xmlns:p14="http://schemas.microsoft.com/office/powerpoint/2010/main" val="3819066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37</a:t>
            </a:fld>
            <a:endParaRPr lang="de-DE"/>
          </a:p>
        </p:txBody>
      </p:sp>
    </p:spTree>
    <p:extLst>
      <p:ext uri="{BB962C8B-B14F-4D97-AF65-F5344CB8AC3E}">
        <p14:creationId xmlns:p14="http://schemas.microsoft.com/office/powerpoint/2010/main" val="4184907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https://www.dwd.de/DE/klimaumwelt/klimaatlas/klimaatlas_node.html</a:t>
            </a:r>
          </a:p>
        </p:txBody>
      </p:sp>
      <p:sp>
        <p:nvSpPr>
          <p:cNvPr id="4" name="Foliennummernplatzhalter 3"/>
          <p:cNvSpPr>
            <a:spLocks noGrp="1"/>
          </p:cNvSpPr>
          <p:nvPr>
            <p:ph type="sldNum" sz="quarter" idx="10"/>
          </p:nvPr>
        </p:nvSpPr>
        <p:spPr/>
        <p:txBody>
          <a:bodyPr/>
          <a:lstStyle/>
          <a:p>
            <a:fld id="{06A741CA-AA39-4C3D-9D18-DF6523E14173}" type="slidenum">
              <a:rPr lang="de-DE" smtClean="0"/>
              <a:t>4</a:t>
            </a:fld>
            <a:endParaRPr lang="de-DE"/>
          </a:p>
        </p:txBody>
      </p:sp>
    </p:spTree>
    <p:extLst>
      <p:ext uri="{BB962C8B-B14F-4D97-AF65-F5344CB8AC3E}">
        <p14:creationId xmlns:p14="http://schemas.microsoft.com/office/powerpoint/2010/main" val="16873586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39</a:t>
            </a:fld>
            <a:endParaRPr lang="de-DE"/>
          </a:p>
        </p:txBody>
      </p:sp>
    </p:spTree>
    <p:extLst>
      <p:ext uri="{BB962C8B-B14F-4D97-AF65-F5344CB8AC3E}">
        <p14:creationId xmlns:p14="http://schemas.microsoft.com/office/powerpoint/2010/main" val="13773196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40</a:t>
            </a:fld>
            <a:endParaRPr lang="de-DE"/>
          </a:p>
        </p:txBody>
      </p:sp>
    </p:spTree>
    <p:extLst>
      <p:ext uri="{BB962C8B-B14F-4D97-AF65-F5344CB8AC3E}">
        <p14:creationId xmlns:p14="http://schemas.microsoft.com/office/powerpoint/2010/main" val="3460692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41</a:t>
            </a:fld>
            <a:endParaRPr lang="de-DE"/>
          </a:p>
        </p:txBody>
      </p:sp>
    </p:spTree>
    <p:extLst>
      <p:ext uri="{BB962C8B-B14F-4D97-AF65-F5344CB8AC3E}">
        <p14:creationId xmlns:p14="http://schemas.microsoft.com/office/powerpoint/2010/main" val="38720659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42</a:t>
            </a:fld>
            <a:endParaRPr lang="de-DE"/>
          </a:p>
        </p:txBody>
      </p:sp>
    </p:spTree>
    <p:extLst>
      <p:ext uri="{BB962C8B-B14F-4D97-AF65-F5344CB8AC3E}">
        <p14:creationId xmlns:p14="http://schemas.microsoft.com/office/powerpoint/2010/main" val="2064735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https://www.dwd.de/DE/klimaumwelt/klimaatlas/klimaatlas_node.html</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An Obstkulturen wurde in den letzten 30 Jahren eine Verfrühung</a:t>
            </a:r>
            <a:r>
              <a:rPr lang="de-DE" baseline="0" dirty="0"/>
              <a:t> der Apfelblüte von durchschnittlich 18 Tagen ermittelt (</a:t>
            </a:r>
            <a:r>
              <a:rPr lang="de-DE" baseline="0" dirty="0" err="1"/>
              <a:t>Niderelbe</a:t>
            </a:r>
            <a:r>
              <a:rPr lang="de-DE" baseline="0" dirty="0"/>
              <a:t>-Gebiet)</a:t>
            </a:r>
            <a:endParaRPr lang="de-DE" dirty="0"/>
          </a:p>
          <a:p>
            <a:r>
              <a:rPr lang="de-DE" dirty="0"/>
              <a:t>Frühere Pflanzung im Gartenbau möglich, aber Gefahr von Spätfrösten. Von Jahr zu Jahr unterschiedlich</a:t>
            </a:r>
          </a:p>
          <a:p>
            <a:r>
              <a:rPr lang="de-DE" dirty="0"/>
              <a:t>Hauptabsatzzeitraum von bei Beet- und Balkonpflanzen hat sich in den letzten Jahren von Mitte Mai auf März bis April verfrüht</a:t>
            </a:r>
          </a:p>
        </p:txBody>
      </p:sp>
      <p:sp>
        <p:nvSpPr>
          <p:cNvPr id="4" name="Foliennummernplatzhalter 3"/>
          <p:cNvSpPr>
            <a:spLocks noGrp="1"/>
          </p:cNvSpPr>
          <p:nvPr>
            <p:ph type="sldNum" sz="quarter" idx="10"/>
          </p:nvPr>
        </p:nvSpPr>
        <p:spPr/>
        <p:txBody>
          <a:bodyPr/>
          <a:lstStyle/>
          <a:p>
            <a:fld id="{C576CBF7-A885-43ED-8AED-AE9A0B3E69FA}" type="slidenum">
              <a:rPr lang="de-DE" smtClean="0"/>
              <a:pPr/>
              <a:t>5</a:t>
            </a:fld>
            <a:endParaRPr lang="de-DE"/>
          </a:p>
        </p:txBody>
      </p:sp>
    </p:spTree>
    <p:extLst>
      <p:ext uri="{BB962C8B-B14F-4D97-AF65-F5344CB8AC3E}">
        <p14:creationId xmlns:p14="http://schemas.microsoft.com/office/powerpoint/2010/main" val="2698897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https://pixabay.com/de/vectors/konstruktion-t%c3%bcr-t%c3%bcrrahmen-heimat-148193/ (29.09.21)</a:t>
            </a:r>
          </a:p>
        </p:txBody>
      </p:sp>
      <p:sp>
        <p:nvSpPr>
          <p:cNvPr id="4" name="Foliennummernplatzhalter 3"/>
          <p:cNvSpPr>
            <a:spLocks noGrp="1"/>
          </p:cNvSpPr>
          <p:nvPr>
            <p:ph type="sldNum" sz="quarter" idx="10"/>
          </p:nvPr>
        </p:nvSpPr>
        <p:spPr/>
        <p:txBody>
          <a:bodyPr/>
          <a:lstStyle/>
          <a:p>
            <a:fld id="{06A741CA-AA39-4C3D-9D18-DF6523E14173}" type="slidenum">
              <a:rPr lang="de-DE" smtClean="0"/>
              <a:t>7</a:t>
            </a:fld>
            <a:endParaRPr lang="de-DE"/>
          </a:p>
        </p:txBody>
      </p:sp>
    </p:spTree>
    <p:extLst>
      <p:ext uri="{BB962C8B-B14F-4D97-AF65-F5344CB8AC3E}">
        <p14:creationId xmlns:p14="http://schemas.microsoft.com/office/powerpoint/2010/main" val="3803183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https://pixabay.com/de/vectors/wurm-karikatur-charakter-niedlich-309559/ (29.09.21)</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https://pixabay.com/de/vectors/pilz-fliegenpilz-rot-giftig-natur-576463/ (29.09.21)</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https://pixabay.com/de/vectors/gr%c3%bcn-pflanzen-belaubt-laub-lang-576288/ (29.09.21)</a:t>
            </a:r>
          </a:p>
        </p:txBody>
      </p:sp>
      <p:sp>
        <p:nvSpPr>
          <p:cNvPr id="4" name="Foliennummernplatzhalter 3"/>
          <p:cNvSpPr>
            <a:spLocks noGrp="1"/>
          </p:cNvSpPr>
          <p:nvPr>
            <p:ph type="sldNum" sz="quarter" idx="10"/>
          </p:nvPr>
        </p:nvSpPr>
        <p:spPr/>
        <p:txBody>
          <a:bodyPr/>
          <a:lstStyle/>
          <a:p>
            <a:fld id="{06A741CA-AA39-4C3D-9D18-DF6523E14173}" type="slidenum">
              <a:rPr lang="de-DE" smtClean="0"/>
              <a:t>8</a:t>
            </a:fld>
            <a:endParaRPr lang="de-DE"/>
          </a:p>
        </p:txBody>
      </p:sp>
    </p:spTree>
    <p:extLst>
      <p:ext uri="{BB962C8B-B14F-4D97-AF65-F5344CB8AC3E}">
        <p14:creationId xmlns:p14="http://schemas.microsoft.com/office/powerpoint/2010/main" val="4177190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Früher im Jahr beginnendes Pflanzenwachstum und steigende Nachttemperaturen ermöglichen höhere und längere Aktivitäten für viele Schädlinge, insbesondere Insekten</a:t>
            </a:r>
          </a:p>
          <a:p>
            <a:r>
              <a:rPr lang="de-DE" dirty="0">
                <a:sym typeface="Wingdings" panose="05000000000000000000" pitchFamily="2" charset="2"/>
              </a:rPr>
              <a:t> </a:t>
            </a:r>
            <a:r>
              <a:rPr lang="de-DE" dirty="0"/>
              <a:t>Häufigere Vermehrungszyklen</a:t>
            </a:r>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9</a:t>
            </a:fld>
            <a:endParaRPr lang="de-DE"/>
          </a:p>
        </p:txBody>
      </p:sp>
    </p:spTree>
    <p:extLst>
      <p:ext uri="{BB962C8B-B14F-4D97-AF65-F5344CB8AC3E}">
        <p14:creationId xmlns:p14="http://schemas.microsoft.com/office/powerpoint/2010/main" val="3409792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https://pixabay.com/de/vectors/lesebrille-erweiterung-lupe-1141525/   (29.09.21)</a:t>
            </a:r>
          </a:p>
        </p:txBody>
      </p:sp>
      <p:sp>
        <p:nvSpPr>
          <p:cNvPr id="4" name="Foliennummernplatzhalter 3"/>
          <p:cNvSpPr>
            <a:spLocks noGrp="1"/>
          </p:cNvSpPr>
          <p:nvPr>
            <p:ph type="sldNum" sz="quarter" idx="10"/>
          </p:nvPr>
        </p:nvSpPr>
        <p:spPr/>
        <p:txBody>
          <a:bodyPr/>
          <a:lstStyle/>
          <a:p>
            <a:fld id="{C576CBF7-A885-43ED-8AED-AE9A0B3E69FA}" type="slidenum">
              <a:rPr lang="de-DE" smtClean="0"/>
              <a:pPr/>
              <a:t>12</a:t>
            </a:fld>
            <a:endParaRPr lang="de-DE"/>
          </a:p>
        </p:txBody>
      </p:sp>
    </p:spTree>
    <p:extLst>
      <p:ext uri="{BB962C8B-B14F-4D97-AF65-F5344CB8AC3E}">
        <p14:creationId xmlns:p14="http://schemas.microsoft.com/office/powerpoint/2010/main" val="73518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Früher im Jahr beginnendes Pflanzenwachstum und steigende Nachttemperaturen ermöglichen höhere und längere Aktivitäten für viele Schädlinge, insbesondere Insekten</a:t>
            </a:r>
          </a:p>
          <a:p>
            <a:r>
              <a:rPr lang="de-DE" dirty="0">
                <a:sym typeface="Wingdings" panose="05000000000000000000" pitchFamily="2" charset="2"/>
              </a:rPr>
              <a:t> </a:t>
            </a:r>
            <a:r>
              <a:rPr lang="de-DE" dirty="0"/>
              <a:t>Häufigere Vermehrungszyklen</a:t>
            </a:r>
          </a:p>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13</a:t>
            </a:fld>
            <a:endParaRPr lang="de-DE"/>
          </a:p>
        </p:txBody>
      </p:sp>
    </p:spTree>
    <p:extLst>
      <p:ext uri="{BB962C8B-B14F-4D97-AF65-F5344CB8AC3E}">
        <p14:creationId xmlns:p14="http://schemas.microsoft.com/office/powerpoint/2010/main" val="28706192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tiff"/><Relationship Id="rId5" Type="http://schemas.openxmlformats.org/officeDocument/2006/relationships/image" Target="../media/image4.jpeg"/><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354666"/>
            <a:ext cx="9144000" cy="2201849"/>
          </a:xfrm>
          <a:prstGeom prst="rect">
            <a:avLst/>
          </a:prstGeom>
        </p:spPr>
        <p:txBody>
          <a:bodyPr anchor="t">
            <a:normAutofit/>
          </a:bodyPr>
          <a:lstStyle>
            <a:lvl1pPr algn="ctr">
              <a:defRPr sz="5400"/>
            </a:lvl1pPr>
          </a:lstStyle>
          <a:p>
            <a:r>
              <a:rPr lang="de-DE"/>
              <a:t>Titelmasterformat durch Klicken bearbeiten</a:t>
            </a:r>
            <a:endParaRPr lang="de-DE" dirty="0"/>
          </a:p>
        </p:txBody>
      </p:sp>
      <p:pic>
        <p:nvPicPr>
          <p:cNvPr id="10" name="Grafik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52660" y="4800438"/>
            <a:ext cx="2328469" cy="2057989"/>
          </a:xfrm>
          <a:prstGeom prst="rect">
            <a:avLst/>
          </a:prstGeom>
        </p:spPr>
      </p:pic>
      <p:sp>
        <p:nvSpPr>
          <p:cNvPr id="12" name="Textfeld 11"/>
          <p:cNvSpPr txBox="1"/>
          <p:nvPr userDrawn="1"/>
        </p:nvSpPr>
        <p:spPr>
          <a:xfrm>
            <a:off x="440055" y="4980243"/>
            <a:ext cx="3166110" cy="261610"/>
          </a:xfrm>
          <a:prstGeom prst="rect">
            <a:avLst/>
          </a:prstGeom>
          <a:noFill/>
        </p:spPr>
        <p:txBody>
          <a:bodyPr wrap="square" rtlCol="0">
            <a:spAutoFit/>
          </a:bodyPr>
          <a:lstStyle/>
          <a:p>
            <a:r>
              <a:rPr lang="de-DE" sz="1100" dirty="0">
                <a:latin typeface="Times New Roman" panose="02020603050405020304" pitchFamily="18" charset="0"/>
                <a:cs typeface="Times New Roman" panose="02020603050405020304" pitchFamily="18" charset="0"/>
              </a:rPr>
              <a:t>Ein</a:t>
            </a:r>
            <a:r>
              <a:rPr lang="de-DE" sz="1100" baseline="0" dirty="0">
                <a:latin typeface="Times New Roman" panose="02020603050405020304" pitchFamily="18" charset="0"/>
                <a:cs typeface="Times New Roman" panose="02020603050405020304" pitchFamily="18" charset="0"/>
              </a:rPr>
              <a:t> Gemeinschaftsprojekt von:</a:t>
            </a:r>
            <a:endParaRPr lang="de-DE" sz="1100" dirty="0">
              <a:latin typeface="Times New Roman" panose="02020603050405020304" pitchFamily="18" charset="0"/>
              <a:cs typeface="Times New Roman" panose="02020603050405020304" pitchFamily="18" charset="0"/>
            </a:endParaRPr>
          </a:p>
        </p:txBody>
      </p:sp>
      <p:sp>
        <p:nvSpPr>
          <p:cNvPr id="13" name="Textfeld 12"/>
          <p:cNvSpPr txBox="1"/>
          <p:nvPr userDrawn="1"/>
        </p:nvSpPr>
        <p:spPr>
          <a:xfrm>
            <a:off x="1524000" y="3665264"/>
            <a:ext cx="9144000" cy="1569660"/>
          </a:xfrm>
          <a:prstGeom prst="rect">
            <a:avLst/>
          </a:prstGeom>
          <a:noFill/>
        </p:spPr>
        <p:txBody>
          <a:bodyPr wrap="square" rtlCol="0">
            <a:spAutoFit/>
          </a:bodyPr>
          <a:lstStyle/>
          <a:p>
            <a:pPr algn="ctr"/>
            <a:r>
              <a:rPr lang="de-DE" sz="2400" dirty="0" err="1">
                <a:effectLst/>
                <a:latin typeface="Calibri" panose="020F0502020204030204" pitchFamily="34" charset="0"/>
                <a:ea typeface="Calibri" panose="020F0502020204030204" pitchFamily="34" charset="0"/>
                <a:cs typeface="Times New Roman" panose="02020603050405020304" pitchFamily="18" charset="0"/>
              </a:rPr>
              <a:t>Bildun</a:t>
            </a:r>
            <a:r>
              <a:rPr lang="de-DE" sz="2400" dirty="0" err="1">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G</a:t>
            </a:r>
            <a:r>
              <a:rPr lang="de-DE" sz="2400" dirty="0">
                <a:effectLst/>
                <a:latin typeface="Calibri" panose="020F0502020204030204" pitchFamily="34" charset="0"/>
                <a:ea typeface="Calibri" panose="020F0502020204030204" pitchFamily="34" charset="0"/>
                <a:cs typeface="Times New Roman" panose="02020603050405020304" pitchFamily="18" charset="0"/>
              </a:rPr>
              <a:t> zur </a:t>
            </a:r>
            <a:r>
              <a:rPr lang="de-DE" sz="2400" dirty="0" err="1">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N</a:t>
            </a:r>
            <a:r>
              <a:rPr lang="de-DE" sz="2400" dirty="0" err="1">
                <a:effectLst/>
                <a:latin typeface="Calibri" panose="020F0502020204030204" pitchFamily="34" charset="0"/>
                <a:ea typeface="Calibri" panose="020F0502020204030204" pitchFamily="34" charset="0"/>
                <a:cs typeface="Times New Roman" panose="02020603050405020304" pitchFamily="18" charset="0"/>
              </a:rPr>
              <a:t>achhalt</a:t>
            </a:r>
            <a:r>
              <a:rPr lang="de-DE" sz="2400" dirty="0" err="1">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I</a:t>
            </a:r>
            <a:r>
              <a:rPr lang="de-DE" sz="2400" dirty="0" err="1">
                <a:effectLst/>
                <a:latin typeface="Calibri" panose="020F0502020204030204" pitchFamily="34" charset="0"/>
                <a:ea typeface="Calibri" panose="020F0502020204030204" pitchFamily="34" charset="0"/>
                <a:cs typeface="Times New Roman" panose="02020603050405020304" pitchFamily="18" charset="0"/>
              </a:rPr>
              <a:t>gen</a:t>
            </a:r>
            <a:r>
              <a:rPr lang="de-DE" sz="2400" dirty="0">
                <a:effectLst/>
                <a:latin typeface="Calibri" panose="020F0502020204030204" pitchFamily="34" charset="0"/>
                <a:ea typeface="Calibri" panose="020F0502020204030204" pitchFamily="34" charset="0"/>
                <a:cs typeface="Times New Roman" panose="02020603050405020304" pitchFamily="18" charset="0"/>
              </a:rPr>
              <a:t> </a:t>
            </a:r>
            <a:r>
              <a:rPr lang="de-DE" sz="24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A</a:t>
            </a:r>
            <a:r>
              <a:rPr lang="de-DE" sz="2400" dirty="0">
                <a:effectLst/>
                <a:latin typeface="Calibri" panose="020F0502020204030204" pitchFamily="34" charset="0"/>
                <a:ea typeface="Calibri" panose="020F0502020204030204" pitchFamily="34" charset="0"/>
                <a:cs typeface="Times New Roman" panose="02020603050405020304" pitchFamily="18" charset="0"/>
              </a:rPr>
              <a:t>npassung der </a:t>
            </a:r>
            <a:r>
              <a:rPr lang="de-DE" sz="24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L</a:t>
            </a:r>
            <a:r>
              <a:rPr lang="de-DE" sz="2400" dirty="0">
                <a:effectLst/>
                <a:latin typeface="Calibri" panose="020F0502020204030204" pitchFamily="34" charset="0"/>
                <a:ea typeface="Calibri" panose="020F0502020204030204" pitchFamily="34" charset="0"/>
                <a:cs typeface="Times New Roman" panose="02020603050405020304" pitchFamily="18" charset="0"/>
              </a:rPr>
              <a:t>andwirtschaft in Deutschland an den Klimawandel – Sensibilisieren, Informieren, Qualifizieren</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de-DE" sz="24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(GeNIAL)</a:t>
            </a:r>
            <a:endParaRPr lang="de-DE" sz="11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de-DE" sz="2400" dirty="0"/>
          </a:p>
        </p:txBody>
      </p:sp>
      <p:pic>
        <p:nvPicPr>
          <p:cNvPr id="11" name="Grafik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72662" y="5934368"/>
            <a:ext cx="2499089" cy="415245"/>
          </a:xfrm>
          <a:prstGeom prst="rect">
            <a:avLst/>
          </a:prstGeom>
        </p:spPr>
      </p:pic>
      <p:pic>
        <p:nvPicPr>
          <p:cNvPr id="15" name="Grafik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735728" y="5790078"/>
            <a:ext cx="1407078" cy="703823"/>
          </a:xfrm>
          <a:prstGeom prst="rect">
            <a:avLst/>
          </a:prstGeom>
        </p:spPr>
      </p:pic>
      <p:pic>
        <p:nvPicPr>
          <p:cNvPr id="16" name="Grafik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706784" y="5897843"/>
            <a:ext cx="817193" cy="451770"/>
          </a:xfrm>
          <a:prstGeom prst="rect">
            <a:avLst/>
          </a:prstGeom>
        </p:spPr>
      </p:pic>
      <p:pic>
        <p:nvPicPr>
          <p:cNvPr id="17" name="Grafik 16"/>
          <p:cNvPicPr/>
          <p:nvPr userDrawn="1"/>
        </p:nvPicPr>
        <p:blipFill>
          <a:blip r:embed="rId6" cstate="email">
            <a:extLst>
              <a:ext uri="{28A0092B-C50C-407E-A947-70E740481C1C}">
                <a14:useLocalDpi xmlns:a14="http://schemas.microsoft.com/office/drawing/2010/main"/>
              </a:ext>
            </a:extLst>
          </a:blip>
          <a:stretch>
            <a:fillRect/>
          </a:stretch>
        </p:blipFill>
        <p:spPr>
          <a:xfrm>
            <a:off x="7087955" y="5633544"/>
            <a:ext cx="1503395" cy="768131"/>
          </a:xfrm>
          <a:prstGeom prst="rect">
            <a:avLst/>
          </a:prstGeom>
        </p:spPr>
      </p:pic>
      <p:pic>
        <p:nvPicPr>
          <p:cNvPr id="18" name="Grafik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532882" y="153416"/>
            <a:ext cx="2504247" cy="1041139"/>
          </a:xfrm>
          <a:prstGeom prst="rect">
            <a:avLst/>
          </a:prstGeom>
        </p:spPr>
      </p:pic>
    </p:spTree>
    <p:extLst>
      <p:ext uri="{BB962C8B-B14F-4D97-AF65-F5344CB8AC3E}">
        <p14:creationId xmlns:p14="http://schemas.microsoft.com/office/powerpoint/2010/main" val="2509306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pic>
        <p:nvPicPr>
          <p:cNvPr id="10" name="Inhaltsplatzhalt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7144" y="6406160"/>
            <a:ext cx="1090626" cy="380472"/>
          </a:xfrm>
          <a:prstGeom prst="rect">
            <a:avLst/>
          </a:prstGeom>
        </p:spPr>
      </p:pic>
      <p:sp>
        <p:nvSpPr>
          <p:cNvPr id="2" name="Titel 1"/>
          <p:cNvSpPr>
            <a:spLocks noGrp="1"/>
          </p:cNvSpPr>
          <p:nvPr>
            <p:ph type="title"/>
          </p:nvPr>
        </p:nvSpPr>
        <p:spPr>
          <a:xfrm>
            <a:off x="838200" y="365125"/>
            <a:ext cx="10515600" cy="918528"/>
          </a:xfrm>
          <a:prstGeom prst="rect">
            <a:avLst/>
          </a:prstGeom>
        </p:spPr>
        <p:txBody>
          <a:bodyPr anchor="ctr">
            <a:normAutofit/>
          </a:bodyPr>
          <a:lstStyle>
            <a:lvl1pPr>
              <a:defRPr sz="3600" b="0">
                <a:solidFill>
                  <a:schemeClr val="accent1"/>
                </a:solidFill>
              </a:defRPr>
            </a:lvl1pPr>
          </a:lstStyle>
          <a:p>
            <a:r>
              <a:rPr lang="de-DE"/>
              <a:t>Titelmasterformat durch Klicken bearbeiten</a:t>
            </a:r>
            <a:endParaRPr lang="de-DE" dirty="0"/>
          </a:p>
        </p:txBody>
      </p:sp>
      <p:sp>
        <p:nvSpPr>
          <p:cNvPr id="3" name="Inhaltsplatzhalter 2"/>
          <p:cNvSpPr>
            <a:spLocks noGrp="1"/>
          </p:cNvSpPr>
          <p:nvPr>
            <p:ph idx="1"/>
          </p:nvPr>
        </p:nvSpPr>
        <p:spPr>
          <a:xfrm>
            <a:off x="838200" y="1463040"/>
            <a:ext cx="10515600" cy="4713923"/>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cxnSp>
        <p:nvCxnSpPr>
          <p:cNvPr id="8" name="Gerader Verbinder 7"/>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Tree>
    <p:extLst>
      <p:ext uri="{BB962C8B-B14F-4D97-AF65-F5344CB8AC3E}">
        <p14:creationId xmlns:p14="http://schemas.microsoft.com/office/powerpoint/2010/main" val="774460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Arbeitsauftrag">
    <p:spTree>
      <p:nvGrpSpPr>
        <p:cNvPr id="1" name=""/>
        <p:cNvGrpSpPr/>
        <p:nvPr/>
      </p:nvGrpSpPr>
      <p:grpSpPr>
        <a:xfrm>
          <a:off x="0" y="0"/>
          <a:ext cx="0" cy="0"/>
          <a:chOff x="0" y="0"/>
          <a:chExt cx="0" cy="0"/>
        </a:xfrm>
      </p:grpSpPr>
      <p:pic>
        <p:nvPicPr>
          <p:cNvPr id="10" name="Inhaltsplatzhalt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7144" y="6406160"/>
            <a:ext cx="1090626" cy="380472"/>
          </a:xfrm>
          <a:prstGeom prst="rect">
            <a:avLst/>
          </a:prstGeom>
        </p:spPr>
      </p:pic>
      <p:sp>
        <p:nvSpPr>
          <p:cNvPr id="2" name="Titel 1"/>
          <p:cNvSpPr>
            <a:spLocks noGrp="1"/>
          </p:cNvSpPr>
          <p:nvPr>
            <p:ph type="title" hasCustomPrompt="1"/>
          </p:nvPr>
        </p:nvSpPr>
        <p:spPr>
          <a:xfrm>
            <a:off x="838200" y="365125"/>
            <a:ext cx="9701463" cy="918528"/>
          </a:xfrm>
          <a:prstGeom prst="rect">
            <a:avLst/>
          </a:prstGeom>
        </p:spPr>
        <p:txBody>
          <a:bodyPr anchor="ctr">
            <a:normAutofit/>
          </a:bodyPr>
          <a:lstStyle>
            <a:lvl1pPr>
              <a:defRPr sz="3600" b="0">
                <a:solidFill>
                  <a:schemeClr val="accent1"/>
                </a:solidFill>
              </a:defRPr>
            </a:lvl1pPr>
          </a:lstStyle>
          <a:p>
            <a:r>
              <a:rPr lang="de-DE" dirty="0"/>
              <a:t>Arbeitsauftrag</a:t>
            </a:r>
          </a:p>
        </p:txBody>
      </p:sp>
      <p:sp>
        <p:nvSpPr>
          <p:cNvPr id="3" name="Inhaltsplatzhalter 2"/>
          <p:cNvSpPr>
            <a:spLocks noGrp="1"/>
          </p:cNvSpPr>
          <p:nvPr>
            <p:ph idx="1"/>
          </p:nvPr>
        </p:nvSpPr>
        <p:spPr>
          <a:xfrm>
            <a:off x="838200" y="1463040"/>
            <a:ext cx="10515600" cy="4713923"/>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pic>
        <p:nvPicPr>
          <p:cNvPr id="7" name="Grafik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10629899" y="348299"/>
            <a:ext cx="723900" cy="723900"/>
          </a:xfrm>
          <a:prstGeom prst="rect">
            <a:avLst/>
          </a:prstGeom>
        </p:spPr>
      </p:pic>
      <p:cxnSp>
        <p:nvCxnSpPr>
          <p:cNvPr id="8" name="Gerader Verbinder 7"/>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Tree>
    <p:extLst>
      <p:ext uri="{BB962C8B-B14F-4D97-AF65-F5344CB8AC3E}">
        <p14:creationId xmlns:p14="http://schemas.microsoft.com/office/powerpoint/2010/main" val="35271819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pic>
        <p:nvPicPr>
          <p:cNvPr id="9" name="Inhaltsplatzhalt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7144" y="6406160"/>
            <a:ext cx="1090626" cy="380472"/>
          </a:xfrm>
          <a:prstGeom prst="rect">
            <a:avLst/>
          </a:prstGeom>
        </p:spPr>
      </p:pic>
      <p:sp>
        <p:nvSpPr>
          <p:cNvPr id="3" name="Inhaltsplatzhalter 2"/>
          <p:cNvSpPr>
            <a:spLocks noGrp="1"/>
          </p:cNvSpPr>
          <p:nvPr>
            <p:ph sz="half" idx="1"/>
          </p:nvPr>
        </p:nvSpPr>
        <p:spPr>
          <a:xfrm>
            <a:off x="838200" y="1463040"/>
            <a:ext cx="5181600" cy="4713923"/>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6172200" y="1463040"/>
            <a:ext cx="5181600" cy="4713923"/>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0" name="Titel 1"/>
          <p:cNvSpPr>
            <a:spLocks noGrp="1"/>
          </p:cNvSpPr>
          <p:nvPr>
            <p:ph type="title"/>
          </p:nvPr>
        </p:nvSpPr>
        <p:spPr>
          <a:xfrm>
            <a:off x="838200" y="365125"/>
            <a:ext cx="10515600" cy="918528"/>
          </a:xfrm>
          <a:prstGeom prst="rect">
            <a:avLst/>
          </a:prstGeom>
        </p:spPr>
        <p:txBody>
          <a:bodyPr anchor="ctr">
            <a:normAutofit/>
          </a:bodyPr>
          <a:lstStyle>
            <a:lvl1pPr>
              <a:defRPr sz="3600" b="0">
                <a:solidFill>
                  <a:schemeClr val="accent1"/>
                </a:solidFill>
              </a:defRPr>
            </a:lvl1pPr>
          </a:lstStyle>
          <a:p>
            <a:r>
              <a:rPr lang="de-DE"/>
              <a:t>Titelmasterformat durch Klicken bearbeiten</a:t>
            </a:r>
            <a:endParaRPr lang="de-DE" dirty="0"/>
          </a:p>
        </p:txBody>
      </p:sp>
      <p:cxnSp>
        <p:nvCxnSpPr>
          <p:cNvPr id="11" name="Gerader Verbinder 10"/>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feld 11"/>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Tree>
    <p:extLst>
      <p:ext uri="{BB962C8B-B14F-4D97-AF65-F5344CB8AC3E}">
        <p14:creationId xmlns:p14="http://schemas.microsoft.com/office/powerpoint/2010/main" val="3315989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pic>
        <p:nvPicPr>
          <p:cNvPr id="9" name="Inhaltsplatzhalt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7144" y="6406160"/>
            <a:ext cx="1090626" cy="380472"/>
          </a:xfrm>
          <a:prstGeom prst="rect">
            <a:avLst/>
          </a:prstGeom>
        </p:spPr>
      </p:pic>
      <p:sp>
        <p:nvSpPr>
          <p:cNvPr id="6" name="Titel 1"/>
          <p:cNvSpPr>
            <a:spLocks noGrp="1"/>
          </p:cNvSpPr>
          <p:nvPr>
            <p:ph type="title"/>
          </p:nvPr>
        </p:nvSpPr>
        <p:spPr>
          <a:xfrm>
            <a:off x="838200" y="365125"/>
            <a:ext cx="10515600" cy="918528"/>
          </a:xfrm>
          <a:prstGeom prst="rect">
            <a:avLst/>
          </a:prstGeom>
        </p:spPr>
        <p:txBody>
          <a:bodyPr anchor="ctr">
            <a:normAutofit/>
          </a:bodyPr>
          <a:lstStyle>
            <a:lvl1pPr>
              <a:defRPr sz="3600" b="0">
                <a:solidFill>
                  <a:schemeClr val="accent1"/>
                </a:solidFill>
              </a:defRPr>
            </a:lvl1pPr>
          </a:lstStyle>
          <a:p>
            <a:r>
              <a:rPr lang="de-DE"/>
              <a:t>Titelmasterformat durch Klicken bearbeiten</a:t>
            </a:r>
            <a:endParaRPr lang="de-DE" dirty="0"/>
          </a:p>
        </p:txBody>
      </p:sp>
      <p:cxnSp>
        <p:nvCxnSpPr>
          <p:cNvPr id="7" name="Gerader Verbinder 6"/>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feld 7"/>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Tree>
    <p:extLst>
      <p:ext uri="{BB962C8B-B14F-4D97-AF65-F5344CB8AC3E}">
        <p14:creationId xmlns:p14="http://schemas.microsoft.com/office/powerpoint/2010/main" val="17571559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pic>
        <p:nvPicPr>
          <p:cNvPr id="7" name="Inhaltsplatzhalt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7144" y="6406160"/>
            <a:ext cx="1090626" cy="380472"/>
          </a:xfrm>
          <a:prstGeom prst="rect">
            <a:avLst/>
          </a:prstGeom>
        </p:spPr>
      </p:pic>
      <p:cxnSp>
        <p:nvCxnSpPr>
          <p:cNvPr id="5" name="Gerader Verbinder 4"/>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Tree>
    <p:extLst>
      <p:ext uri="{BB962C8B-B14F-4D97-AF65-F5344CB8AC3E}">
        <p14:creationId xmlns:p14="http://schemas.microsoft.com/office/powerpoint/2010/main" val="29448582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95124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2" r:id="rId4"/>
    <p:sldLayoutId id="2147483654" r:id="rId5"/>
    <p:sldLayoutId id="2147483655" r:id="rId6"/>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jpeg"/></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323474"/>
            <a:ext cx="9144000" cy="2233042"/>
          </a:xfrm>
        </p:spPr>
        <p:txBody>
          <a:bodyPr/>
          <a:lstStyle/>
          <a:p>
            <a:r>
              <a:rPr lang="de-DE" dirty="0"/>
              <a:t>Pflanzenschutz &amp; Klimawandel</a:t>
            </a:r>
          </a:p>
        </p:txBody>
      </p:sp>
    </p:spTree>
    <p:extLst>
      <p:ext uri="{BB962C8B-B14F-4D97-AF65-F5344CB8AC3E}">
        <p14:creationId xmlns:p14="http://schemas.microsoft.com/office/powerpoint/2010/main" val="3814748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Pflanzenschutz &amp; Klimawandel</a:t>
            </a:r>
          </a:p>
        </p:txBody>
      </p:sp>
      <p:sp>
        <p:nvSpPr>
          <p:cNvPr id="4" name="Textfeld 3"/>
          <p:cNvSpPr txBox="1"/>
          <p:nvPr/>
        </p:nvSpPr>
        <p:spPr>
          <a:xfrm>
            <a:off x="1573162" y="2635045"/>
            <a:ext cx="7698658" cy="954107"/>
          </a:xfrm>
          <a:prstGeom prst="rect">
            <a:avLst/>
          </a:prstGeom>
          <a:noFill/>
        </p:spPr>
        <p:txBody>
          <a:bodyPr wrap="square" rtlCol="0">
            <a:spAutoFit/>
          </a:bodyPr>
          <a:lstStyle/>
          <a:p>
            <a:pPr algn="ctr"/>
            <a:r>
              <a:rPr lang="de-DE" sz="2800" dirty="0"/>
              <a:t>Welchen Einfluss hat der Klimawandel </a:t>
            </a:r>
          </a:p>
          <a:p>
            <a:pPr algn="ctr"/>
            <a:r>
              <a:rPr lang="de-DE" sz="2800" dirty="0"/>
              <a:t>auf die Pflanzengesundheit?</a:t>
            </a:r>
          </a:p>
        </p:txBody>
      </p:sp>
    </p:spTree>
    <p:extLst>
      <p:ext uri="{BB962C8B-B14F-4D97-AF65-F5344CB8AC3E}">
        <p14:creationId xmlns:p14="http://schemas.microsoft.com/office/powerpoint/2010/main" val="8909913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Folgen des Klimawandels</a:t>
            </a:r>
          </a:p>
        </p:txBody>
      </p:sp>
      <p:sp>
        <p:nvSpPr>
          <p:cNvPr id="3" name="Inhaltsplatzhalter 2"/>
          <p:cNvSpPr>
            <a:spLocks noGrp="1"/>
          </p:cNvSpPr>
          <p:nvPr>
            <p:ph idx="1"/>
          </p:nvPr>
        </p:nvSpPr>
        <p:spPr>
          <a:xfrm>
            <a:off x="838199" y="1463040"/>
            <a:ext cx="10758056" cy="4713923"/>
          </a:xfrm>
        </p:spPr>
        <p:txBody>
          <a:bodyPr/>
          <a:lstStyle/>
          <a:p>
            <a:r>
              <a:rPr lang="de-DE" dirty="0"/>
              <a:t>wärmeliebende Insektenschädlinge wandern weltweit jedes Jahr um 2,7 km nach Norden. </a:t>
            </a:r>
          </a:p>
          <a:p>
            <a:r>
              <a:rPr lang="de-DE" dirty="0"/>
              <a:t>Mit der Wärme nehmen auch ihre biologischen Aktivitäten zu. </a:t>
            </a:r>
          </a:p>
          <a:p>
            <a:r>
              <a:rPr lang="de-DE" dirty="0"/>
              <a:t>Sie sind länger im Jahr unterwegs, vermehren sich stärker oder bringen in einer Vegetationsperiode mehrere Generationen hervor. </a:t>
            </a:r>
          </a:p>
          <a:p>
            <a:r>
              <a:rPr lang="de-DE" dirty="0"/>
              <a:t>Es können sich neue Rassen oder Genotypen etablieren. </a:t>
            </a:r>
          </a:p>
          <a:p>
            <a:r>
              <a:rPr lang="de-DE" dirty="0"/>
              <a:t>Wenn als Folge davon das ökologische Gleichgewicht kippt, können Schädlinge plötzlich in Massen auftreten. Die aktuelle Borkenkäferplage in den Wäldern ist vielleicht ein erster Vorgeschmack.</a:t>
            </a:r>
          </a:p>
        </p:txBody>
      </p:sp>
    </p:spTree>
    <p:extLst>
      <p:ext uri="{BB962C8B-B14F-4D97-AF65-F5344CB8AC3E}">
        <p14:creationId xmlns:p14="http://schemas.microsoft.com/office/powerpoint/2010/main" val="20130952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Folgen des Klimawandels</a:t>
            </a:r>
          </a:p>
        </p:txBody>
      </p:sp>
      <p:sp>
        <p:nvSpPr>
          <p:cNvPr id="3" name="Inhaltsplatzhalter 2"/>
          <p:cNvSpPr>
            <a:spLocks noGrp="1"/>
          </p:cNvSpPr>
          <p:nvPr>
            <p:ph idx="1"/>
          </p:nvPr>
        </p:nvSpPr>
        <p:spPr>
          <a:xfrm>
            <a:off x="838200" y="1340768"/>
            <a:ext cx="9446568" cy="5302628"/>
          </a:xfrm>
        </p:spPr>
        <p:txBody>
          <a:bodyPr/>
          <a:lstStyle/>
          <a:p>
            <a:pPr marL="0" indent="0">
              <a:buNone/>
            </a:pPr>
            <a:r>
              <a:rPr lang="de-DE" sz="2200" b="1" dirty="0"/>
              <a:t>Pflanzenkrankheiten und Schädlinge verändern sich</a:t>
            </a:r>
          </a:p>
          <a:p>
            <a:pPr marL="342900" indent="-342900"/>
            <a:r>
              <a:rPr lang="de-DE" sz="2200" b="1" dirty="0"/>
              <a:t>Schadinsekten</a:t>
            </a:r>
          </a:p>
          <a:p>
            <a:pPr marL="701675" lvl="1" indent="-342900"/>
            <a:r>
              <a:rPr lang="de-DE" sz="2200" dirty="0"/>
              <a:t>Profitieren von milderen Wintern</a:t>
            </a:r>
          </a:p>
          <a:p>
            <a:pPr marL="701675" lvl="1" indent="-342900"/>
            <a:r>
              <a:rPr lang="de-DE" sz="2200" dirty="0"/>
              <a:t>Mehr virusinfizierte Blattläuse überleben und können zeitig im Frühjahr die Pflanzen anfliegen (z.B. </a:t>
            </a:r>
            <a:r>
              <a:rPr lang="de-DE" sz="2200" dirty="0" err="1"/>
              <a:t>Gerstengelbverzwergungsvirus</a:t>
            </a:r>
            <a:r>
              <a:rPr lang="de-DE" sz="2200" dirty="0"/>
              <a:t>)</a:t>
            </a:r>
          </a:p>
          <a:p>
            <a:pPr marL="701675" lvl="1" indent="-342900"/>
            <a:r>
              <a:rPr lang="de-DE" sz="2200" dirty="0"/>
              <a:t>Zuwanderung neuer wärmeliebender Insekten</a:t>
            </a:r>
          </a:p>
          <a:p>
            <a:pPr marL="342900" indent="-342900"/>
            <a:r>
              <a:rPr lang="de-DE" sz="2200" b="1" dirty="0"/>
              <a:t>Pilzkrankheiten</a:t>
            </a:r>
          </a:p>
          <a:p>
            <a:pPr marL="701675" lvl="1" indent="-342900"/>
            <a:r>
              <a:rPr lang="de-DE" sz="2200" dirty="0"/>
              <a:t>Getreideroste und Mehltau werden durch milde Winter gefördert</a:t>
            </a:r>
          </a:p>
          <a:p>
            <a:pPr marL="701675" lvl="1" indent="-342900"/>
            <a:r>
              <a:rPr lang="de-DE" sz="2200" dirty="0" err="1"/>
              <a:t>Botrytis</a:t>
            </a:r>
            <a:r>
              <a:rPr lang="de-DE" sz="2200" dirty="0"/>
              <a:t> nimmt wahrscheinlich eher ab</a:t>
            </a:r>
          </a:p>
          <a:p>
            <a:pPr marL="342900" indent="-342900"/>
            <a:r>
              <a:rPr lang="de-DE" sz="2200" b="1" dirty="0"/>
              <a:t>Unkräuter</a:t>
            </a:r>
          </a:p>
          <a:p>
            <a:pPr marL="701675" lvl="1" indent="-342900"/>
            <a:r>
              <a:rPr lang="de-DE" sz="2200" dirty="0"/>
              <a:t>Wärmeliebende Arten breiten sich aus</a:t>
            </a:r>
          </a:p>
          <a:p>
            <a:pPr marL="701675" lvl="1" indent="-342900"/>
            <a:r>
              <a:rPr lang="de-DE" sz="2200" dirty="0"/>
              <a:t>Verändern das zu bekämpfende Artenspektrum</a:t>
            </a:r>
          </a:p>
          <a:p>
            <a:pPr marL="701675" lvl="1" indent="-342900"/>
            <a:r>
              <a:rPr lang="de-DE" sz="2200" dirty="0"/>
              <a:t>Zuwanderung neuer wärmeliebender Schadpflanzen</a:t>
            </a:r>
          </a:p>
        </p:txBody>
      </p:sp>
      <p:pic>
        <p:nvPicPr>
          <p:cNvPr id="5" name="Grafik 4"/>
          <p:cNvPicPr>
            <a:picLocks noChangeAspect="1"/>
          </p:cNvPicPr>
          <p:nvPr/>
        </p:nvPicPr>
        <p:blipFill>
          <a:blip r:embed="rId3"/>
          <a:stretch>
            <a:fillRect/>
          </a:stretch>
        </p:blipFill>
        <p:spPr>
          <a:xfrm>
            <a:off x="9969689" y="365125"/>
            <a:ext cx="1828800" cy="1828800"/>
          </a:xfrm>
          <a:prstGeom prst="rect">
            <a:avLst/>
          </a:prstGeom>
        </p:spPr>
      </p:pic>
      <p:sp>
        <p:nvSpPr>
          <p:cNvPr id="4" name="Textfeld 3">
            <a:extLst>
              <a:ext uri="{FF2B5EF4-FFF2-40B4-BE49-F238E27FC236}">
                <a16:creationId xmlns:a16="http://schemas.microsoft.com/office/drawing/2014/main" id="{3283E63D-3185-4691-93DB-5DBFBD99FD24}"/>
              </a:ext>
            </a:extLst>
          </p:cNvPr>
          <p:cNvSpPr txBox="1"/>
          <p:nvPr/>
        </p:nvSpPr>
        <p:spPr>
          <a:xfrm>
            <a:off x="10884089" y="2063120"/>
            <a:ext cx="623889" cy="261610"/>
          </a:xfrm>
          <a:prstGeom prst="rect">
            <a:avLst/>
          </a:prstGeom>
          <a:noFill/>
        </p:spPr>
        <p:txBody>
          <a:bodyPr wrap="none" rtlCol="0">
            <a:spAutoFit/>
          </a:bodyPr>
          <a:lstStyle/>
          <a:p>
            <a:r>
              <a:rPr lang="de-DE" sz="1100" dirty="0" err="1">
                <a:solidFill>
                  <a:schemeClr val="bg1">
                    <a:lumMod val="50000"/>
                  </a:schemeClr>
                </a:solidFill>
              </a:rPr>
              <a:t>pixabay</a:t>
            </a:r>
            <a:endParaRPr lang="de-DE" sz="1100" dirty="0">
              <a:solidFill>
                <a:schemeClr val="bg1">
                  <a:lumMod val="50000"/>
                </a:schemeClr>
              </a:solidFill>
            </a:endParaRPr>
          </a:p>
        </p:txBody>
      </p:sp>
    </p:spTree>
    <p:extLst>
      <p:ext uri="{BB962C8B-B14F-4D97-AF65-F5344CB8AC3E}">
        <p14:creationId xmlns:p14="http://schemas.microsoft.com/office/powerpoint/2010/main" val="875691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5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500"/>
                                        <p:tgtEl>
                                          <p:spTgt spid="3">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10" end="10"/>
                                            </p:txEl>
                                          </p:spTgt>
                                        </p:tgtEl>
                                        <p:attrNameLst>
                                          <p:attrName>style.visibility</p:attrName>
                                        </p:attrNameLst>
                                      </p:cBhvr>
                                      <p:to>
                                        <p:strVal val="visible"/>
                                      </p:to>
                                    </p:set>
                                    <p:animEffect transition="in" filter="fade">
                                      <p:cBhvr>
                                        <p:cTn id="52" dur="500"/>
                                        <p:tgtEl>
                                          <p:spTgt spid="3">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
                                            <p:txEl>
                                              <p:pRg st="11" end="11"/>
                                            </p:txEl>
                                          </p:spTgt>
                                        </p:tgtEl>
                                        <p:attrNameLst>
                                          <p:attrName>style.visibility</p:attrName>
                                        </p:attrNameLst>
                                      </p:cBhvr>
                                      <p:to>
                                        <p:strVal val="visible"/>
                                      </p:to>
                                    </p:set>
                                    <p:animEffect transition="in" filter="fade">
                                      <p:cBhvr>
                                        <p:cTn id="57"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Pflanzenschutz: Folgen des Klimawandels</a:t>
            </a:r>
          </a:p>
        </p:txBody>
      </p:sp>
      <p:sp>
        <p:nvSpPr>
          <p:cNvPr id="3" name="Inhaltsplatzhalter 2"/>
          <p:cNvSpPr>
            <a:spLocks noGrp="1"/>
          </p:cNvSpPr>
          <p:nvPr>
            <p:ph idx="1"/>
          </p:nvPr>
        </p:nvSpPr>
        <p:spPr/>
        <p:txBody>
          <a:bodyPr/>
          <a:lstStyle/>
          <a:p>
            <a:pPr marL="0" indent="0">
              <a:buNone/>
            </a:pPr>
            <a:r>
              <a:rPr lang="de-DE" u="sng" dirty="0"/>
              <a:t>Temperaturanstieg:</a:t>
            </a:r>
          </a:p>
          <a:p>
            <a:pPr marL="0" indent="0">
              <a:buNone/>
            </a:pPr>
            <a:r>
              <a:rPr lang="de-DE" dirty="0"/>
              <a:t>= Zunahme wärmeliebender Arten</a:t>
            </a:r>
          </a:p>
          <a:p>
            <a:pPr marL="0" indent="0">
              <a:buNone/>
            </a:pPr>
            <a:endParaRPr lang="de-DE" dirty="0"/>
          </a:p>
        </p:txBody>
      </p:sp>
    </p:spTree>
    <p:extLst>
      <p:ext uri="{BB962C8B-B14F-4D97-AF65-F5344CB8AC3E}">
        <p14:creationId xmlns:p14="http://schemas.microsoft.com/office/powerpoint/2010/main" val="29498168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Pflanzenschutz: Folgen des Klimawandels</a:t>
            </a:r>
          </a:p>
        </p:txBody>
      </p:sp>
      <p:sp>
        <p:nvSpPr>
          <p:cNvPr id="3" name="Inhaltsplatzhalter 2"/>
          <p:cNvSpPr>
            <a:spLocks noGrp="1"/>
          </p:cNvSpPr>
          <p:nvPr>
            <p:ph idx="1"/>
          </p:nvPr>
        </p:nvSpPr>
        <p:spPr/>
        <p:txBody>
          <a:bodyPr/>
          <a:lstStyle/>
          <a:p>
            <a:pPr marL="0" indent="0">
              <a:buNone/>
            </a:pPr>
            <a:r>
              <a:rPr lang="de-DE" u="sng" dirty="0"/>
              <a:t>Temperaturanstieg:</a:t>
            </a:r>
          </a:p>
          <a:p>
            <a:pPr marL="0" indent="0">
              <a:buNone/>
            </a:pPr>
            <a:r>
              <a:rPr lang="de-DE" dirty="0"/>
              <a:t>= Zunahme wärmeliebender Arten</a:t>
            </a:r>
          </a:p>
          <a:p>
            <a:pPr marL="0" indent="0">
              <a:buNone/>
            </a:pPr>
            <a:endParaRPr lang="de-DE" dirty="0"/>
          </a:p>
          <a:p>
            <a:r>
              <a:rPr lang="de-DE" dirty="0"/>
              <a:t>Unkräuter und </a:t>
            </a:r>
            <a:r>
              <a:rPr lang="de-DE" dirty="0" err="1"/>
              <a:t>Ungräser</a:t>
            </a:r>
            <a:r>
              <a:rPr lang="de-DE" dirty="0"/>
              <a:t>:</a:t>
            </a:r>
          </a:p>
          <a:p>
            <a:pPr lvl="1">
              <a:spcAft>
                <a:spcPts val="600"/>
              </a:spcAft>
            </a:pPr>
            <a:r>
              <a:rPr lang="de-DE" dirty="0"/>
              <a:t>Hirsen, Amarant, Melde/Gänsefuß, Ochsenzunge, Stechapfel, Ambrosia</a:t>
            </a:r>
          </a:p>
          <a:p>
            <a:r>
              <a:rPr lang="de-DE" dirty="0"/>
              <a:t>Pilzkrankheiten: </a:t>
            </a:r>
          </a:p>
          <a:p>
            <a:pPr lvl="1">
              <a:spcAft>
                <a:spcPts val="600"/>
              </a:spcAft>
            </a:pPr>
            <a:r>
              <a:rPr lang="de-DE" dirty="0" err="1"/>
              <a:t>Ramularia</a:t>
            </a:r>
            <a:r>
              <a:rPr lang="de-DE" dirty="0"/>
              <a:t>, </a:t>
            </a:r>
            <a:r>
              <a:rPr lang="de-DE" dirty="0" err="1"/>
              <a:t>Alternaria</a:t>
            </a:r>
            <a:endParaRPr lang="de-DE" dirty="0"/>
          </a:p>
          <a:p>
            <a:r>
              <a:rPr lang="de-DE" dirty="0"/>
              <a:t>Schädlinge: </a:t>
            </a:r>
          </a:p>
          <a:p>
            <a:pPr lvl="1"/>
            <a:r>
              <a:rPr lang="de-DE" dirty="0"/>
              <a:t>Schwarzer Kohltriebrüssler, Maiszünsler, Thripse, Wanzen, Spinnmilben</a:t>
            </a:r>
          </a:p>
        </p:txBody>
      </p:sp>
    </p:spTree>
    <p:extLst>
      <p:ext uri="{BB962C8B-B14F-4D97-AF65-F5344CB8AC3E}">
        <p14:creationId xmlns:p14="http://schemas.microsoft.com/office/powerpoint/2010/main" val="42010719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Unkräuter &amp; </a:t>
            </a:r>
            <a:r>
              <a:rPr lang="de-DE" dirty="0" err="1"/>
              <a:t>Ungräser</a:t>
            </a:r>
            <a:endParaRPr lang="de-DE" dirty="0"/>
          </a:p>
        </p:txBody>
      </p:sp>
      <p:pic>
        <p:nvPicPr>
          <p:cNvPr id="5" name="Grafik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0477" y="1611873"/>
            <a:ext cx="3810000" cy="2857500"/>
          </a:xfrm>
          <a:prstGeom prst="rect">
            <a:avLst/>
          </a:prstGeom>
        </p:spPr>
      </p:pic>
      <p:pic>
        <p:nvPicPr>
          <p:cNvPr id="6" name="Grafik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204903" y="956807"/>
            <a:ext cx="2667000" cy="3556000"/>
          </a:xfrm>
          <a:prstGeom prst="rect">
            <a:avLst/>
          </a:prstGeom>
        </p:spPr>
      </p:pic>
      <p:sp>
        <p:nvSpPr>
          <p:cNvPr id="3" name="Textfeld 2"/>
          <p:cNvSpPr txBox="1"/>
          <p:nvPr/>
        </p:nvSpPr>
        <p:spPr>
          <a:xfrm>
            <a:off x="1714914" y="4512578"/>
            <a:ext cx="1381125" cy="400110"/>
          </a:xfrm>
          <a:prstGeom prst="rect">
            <a:avLst/>
          </a:prstGeom>
          <a:noFill/>
        </p:spPr>
        <p:txBody>
          <a:bodyPr wrap="square" rtlCol="0">
            <a:spAutoFit/>
          </a:bodyPr>
          <a:lstStyle/>
          <a:p>
            <a:pPr algn="ctr"/>
            <a:r>
              <a:rPr lang="de-DE" sz="2000" dirty="0">
                <a:latin typeface="Arial" panose="020B0604020202020204" pitchFamily="34" charset="0"/>
                <a:cs typeface="Arial" panose="020B0604020202020204" pitchFamily="34" charset="0"/>
              </a:rPr>
              <a:t>Amarant</a:t>
            </a:r>
          </a:p>
        </p:txBody>
      </p:sp>
      <p:sp>
        <p:nvSpPr>
          <p:cNvPr id="8" name="Textfeld 7"/>
          <p:cNvSpPr txBox="1"/>
          <p:nvPr/>
        </p:nvSpPr>
        <p:spPr>
          <a:xfrm>
            <a:off x="5742027" y="4512578"/>
            <a:ext cx="2031326" cy="400110"/>
          </a:xfrm>
          <a:prstGeom prst="rect">
            <a:avLst/>
          </a:prstGeom>
          <a:noFill/>
        </p:spPr>
        <p:txBody>
          <a:bodyPr wrap="square" rtlCol="0">
            <a:spAutoFit/>
          </a:bodyPr>
          <a:lstStyle/>
          <a:p>
            <a:pPr algn="ctr"/>
            <a:r>
              <a:rPr lang="de-DE" sz="2000" dirty="0">
                <a:latin typeface="Arial" panose="020B0604020202020204" pitchFamily="34" charset="0"/>
                <a:cs typeface="Arial" panose="020B0604020202020204" pitchFamily="34" charset="0"/>
              </a:rPr>
              <a:t>Ochsenzunge</a:t>
            </a:r>
          </a:p>
        </p:txBody>
      </p:sp>
      <p:sp>
        <p:nvSpPr>
          <p:cNvPr id="9" name="Textfeld 8"/>
          <p:cNvSpPr txBox="1"/>
          <p:nvPr/>
        </p:nvSpPr>
        <p:spPr>
          <a:xfrm>
            <a:off x="9690173" y="4512807"/>
            <a:ext cx="1696460" cy="400110"/>
          </a:xfrm>
          <a:prstGeom prst="rect">
            <a:avLst/>
          </a:prstGeom>
          <a:noFill/>
        </p:spPr>
        <p:txBody>
          <a:bodyPr wrap="square" rtlCol="0">
            <a:spAutoFit/>
          </a:bodyPr>
          <a:lstStyle/>
          <a:p>
            <a:pPr algn="ctr"/>
            <a:r>
              <a:rPr lang="de-DE" sz="2000" dirty="0">
                <a:latin typeface="Arial" panose="020B0604020202020204" pitchFamily="34" charset="0"/>
                <a:cs typeface="Arial" panose="020B0604020202020204" pitchFamily="34" charset="0"/>
              </a:rPr>
              <a:t>Borstenhirse</a:t>
            </a:r>
          </a:p>
        </p:txBody>
      </p:sp>
      <p:pic>
        <p:nvPicPr>
          <p:cNvPr id="7" name="Grafik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52690" y="1611873"/>
            <a:ext cx="3810000" cy="2857500"/>
          </a:xfrm>
          <a:prstGeom prst="rect">
            <a:avLst/>
          </a:prstGeom>
        </p:spPr>
      </p:pic>
      <p:sp>
        <p:nvSpPr>
          <p:cNvPr id="4" name="Rechteck 3"/>
          <p:cNvSpPr/>
          <p:nvPr/>
        </p:nvSpPr>
        <p:spPr>
          <a:xfrm>
            <a:off x="9656232" y="5905647"/>
            <a:ext cx="2486578" cy="261610"/>
          </a:xfrm>
          <a:prstGeom prst="rect">
            <a:avLst/>
          </a:prstGeom>
        </p:spPr>
        <p:txBody>
          <a:bodyPr wrap="none">
            <a:spAutoFit/>
          </a:bodyPr>
          <a:lstStyle/>
          <a:p>
            <a:pPr lvl="0">
              <a:defRPr/>
            </a:pPr>
            <a:r>
              <a:rPr lang="de-DE" sz="1100" dirty="0">
                <a:solidFill>
                  <a:schemeClr val="bg1">
                    <a:lumMod val="50000"/>
                  </a:schemeClr>
                </a:solidFill>
              </a:rPr>
              <a:t>Alle Bilder: Pflanzenschutzdienst Hessen</a:t>
            </a:r>
          </a:p>
        </p:txBody>
      </p:sp>
    </p:spTree>
    <p:extLst>
      <p:ext uri="{BB962C8B-B14F-4D97-AF65-F5344CB8AC3E}">
        <p14:creationId xmlns:p14="http://schemas.microsoft.com/office/powerpoint/2010/main" val="192768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Krankheiten: </a:t>
            </a:r>
            <a:r>
              <a:rPr lang="de-DE" dirty="0" err="1"/>
              <a:t>Ramularia</a:t>
            </a:r>
            <a:r>
              <a:rPr lang="de-DE" dirty="0"/>
              <a:t> (an Gerste)</a:t>
            </a:r>
          </a:p>
        </p:txBody>
      </p:sp>
      <p:pic>
        <p:nvPicPr>
          <p:cNvPr id="4" name="Grafik 3"/>
          <p:cNvPicPr>
            <a:picLocks noChangeAspect="1"/>
          </p:cNvPicPr>
          <p:nvPr/>
        </p:nvPicPr>
        <p:blipFill>
          <a:blip r:embed="rId3"/>
          <a:stretch>
            <a:fillRect/>
          </a:stretch>
        </p:blipFill>
        <p:spPr>
          <a:xfrm>
            <a:off x="3959496" y="1612469"/>
            <a:ext cx="3849348" cy="4305368"/>
          </a:xfrm>
          <a:prstGeom prst="rect">
            <a:avLst/>
          </a:prstGeom>
        </p:spPr>
      </p:pic>
      <p:sp>
        <p:nvSpPr>
          <p:cNvPr id="5" name="Rechteck 4"/>
          <p:cNvSpPr/>
          <p:nvPr/>
        </p:nvSpPr>
        <p:spPr>
          <a:xfrm>
            <a:off x="4621696" y="5912777"/>
            <a:ext cx="3733800" cy="246221"/>
          </a:xfrm>
          <a:prstGeom prst="rect">
            <a:avLst/>
          </a:prstGeom>
        </p:spPr>
        <p:txBody>
          <a:bodyPr wrap="square">
            <a:spAutoFit/>
          </a:bodyPr>
          <a:lstStyle/>
          <a:p>
            <a:pPr>
              <a:defRPr/>
            </a:pPr>
            <a:r>
              <a:rPr lang="de-DE" sz="1000" dirty="0" err="1">
                <a:solidFill>
                  <a:schemeClr val="bg1">
                    <a:lumMod val="50000"/>
                  </a:schemeClr>
                </a:solidFill>
              </a:rPr>
              <a:t>Ramularia</a:t>
            </a:r>
            <a:r>
              <a:rPr lang="de-DE" sz="1000" dirty="0">
                <a:solidFill>
                  <a:schemeClr val="bg1">
                    <a:lumMod val="50000"/>
                  </a:schemeClr>
                </a:solidFill>
              </a:rPr>
              <a:t> an Gerste, Augustenberger Beratungshilfe, 2014</a:t>
            </a:r>
          </a:p>
        </p:txBody>
      </p:sp>
    </p:spTree>
    <p:extLst>
      <p:ext uri="{BB962C8B-B14F-4D97-AF65-F5344CB8AC3E}">
        <p14:creationId xmlns:p14="http://schemas.microsoft.com/office/powerpoint/2010/main" val="30314832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Schädlinge: Schwarzer Kohltriebrüssler (an Raps)</a:t>
            </a:r>
          </a:p>
        </p:txBody>
      </p:sp>
      <p:pic>
        <p:nvPicPr>
          <p:cNvPr id="4" name="Grafik 3"/>
          <p:cNvPicPr>
            <a:picLocks noChangeAspect="1"/>
          </p:cNvPicPr>
          <p:nvPr/>
        </p:nvPicPr>
        <p:blipFill>
          <a:blip r:embed="rId3"/>
          <a:stretch>
            <a:fillRect/>
          </a:stretch>
        </p:blipFill>
        <p:spPr>
          <a:xfrm>
            <a:off x="131928" y="1843300"/>
            <a:ext cx="3810000" cy="2857500"/>
          </a:xfrm>
          <a:prstGeom prst="rect">
            <a:avLst/>
          </a:prstGeom>
        </p:spPr>
      </p:pic>
      <p:pic>
        <p:nvPicPr>
          <p:cNvPr id="5" name="Grafik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91000" y="1843300"/>
            <a:ext cx="3810000" cy="2857500"/>
          </a:xfrm>
          <a:prstGeom prst="rect">
            <a:avLst/>
          </a:prstGeom>
        </p:spPr>
      </p:pic>
      <p:pic>
        <p:nvPicPr>
          <p:cNvPr id="7" name="Grafik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250072" y="1843300"/>
            <a:ext cx="3810000" cy="2857500"/>
          </a:xfrm>
          <a:prstGeom prst="rect">
            <a:avLst/>
          </a:prstGeom>
        </p:spPr>
      </p:pic>
      <p:sp>
        <p:nvSpPr>
          <p:cNvPr id="8" name="Textfeld 7"/>
          <p:cNvSpPr txBox="1"/>
          <p:nvPr/>
        </p:nvSpPr>
        <p:spPr>
          <a:xfrm>
            <a:off x="9799983" y="4808611"/>
            <a:ext cx="2392017" cy="246221"/>
          </a:xfrm>
          <a:prstGeom prst="rect">
            <a:avLst/>
          </a:prstGeom>
          <a:noFill/>
        </p:spPr>
        <p:txBody>
          <a:bodyPr wrap="square" rtlCol="0">
            <a:spAutoFit/>
          </a:bodyPr>
          <a:lstStyle/>
          <a:p>
            <a:r>
              <a:rPr lang="de-DE" sz="1000" dirty="0">
                <a:solidFill>
                  <a:schemeClr val="bg1">
                    <a:lumMod val="50000"/>
                  </a:schemeClr>
                </a:solidFill>
              </a:rPr>
              <a:t>Alle Bilder: Pflanzenschutzdienst Hessen</a:t>
            </a:r>
          </a:p>
        </p:txBody>
      </p:sp>
    </p:spTree>
    <p:extLst>
      <p:ext uri="{BB962C8B-B14F-4D97-AF65-F5344CB8AC3E}">
        <p14:creationId xmlns:p14="http://schemas.microsoft.com/office/powerpoint/2010/main" val="24237268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Beispiel: Schwarzer Kohltriebrüssler</a:t>
            </a:r>
          </a:p>
        </p:txBody>
      </p:sp>
      <p:sp>
        <p:nvSpPr>
          <p:cNvPr id="3" name="Inhaltsplatzhalter 2"/>
          <p:cNvSpPr>
            <a:spLocks noGrp="1"/>
          </p:cNvSpPr>
          <p:nvPr>
            <p:ph idx="1"/>
          </p:nvPr>
        </p:nvSpPr>
        <p:spPr>
          <a:xfrm>
            <a:off x="838200" y="1340768"/>
            <a:ext cx="7346032" cy="4968552"/>
          </a:xfrm>
        </p:spPr>
        <p:txBody>
          <a:bodyPr/>
          <a:lstStyle/>
          <a:p>
            <a:pPr marL="0" indent="0">
              <a:buNone/>
            </a:pPr>
            <a:r>
              <a:rPr lang="de-DE" sz="2400" u="sng" dirty="0"/>
              <a:t>Vermehrung und Schaden</a:t>
            </a:r>
          </a:p>
          <a:p>
            <a:pPr marL="342900" indent="-342900"/>
            <a:r>
              <a:rPr lang="de-DE" sz="2400" dirty="0"/>
              <a:t>Eiablage ab Oktober, bei milden Wintern bis März</a:t>
            </a:r>
          </a:p>
          <a:p>
            <a:pPr marL="342900" indent="-342900"/>
            <a:r>
              <a:rPr lang="de-DE" sz="2400" dirty="0"/>
              <a:t>Schaden durch Larvenfraß am Vegetationskegel</a:t>
            </a:r>
          </a:p>
          <a:p>
            <a:pPr marL="342900" indent="-342900"/>
            <a:r>
              <a:rPr lang="de-DE" sz="2400" dirty="0"/>
              <a:t>Hohes Schadpotential </a:t>
            </a:r>
          </a:p>
          <a:p>
            <a:pPr marL="342900" indent="-342900"/>
            <a:r>
              <a:rPr lang="de-DE" sz="2400" dirty="0"/>
              <a:t>Breitet sich derzeit in Deutschland aus </a:t>
            </a:r>
          </a:p>
          <a:p>
            <a:endParaRPr lang="de-DE" sz="2400" dirty="0"/>
          </a:p>
          <a:p>
            <a:pPr marL="0" indent="0">
              <a:buNone/>
            </a:pPr>
            <a:r>
              <a:rPr lang="de-DE" sz="2400" u="sng" dirty="0"/>
              <a:t>Bekämpfung</a:t>
            </a:r>
          </a:p>
          <a:p>
            <a:pPr marL="342900" indent="-342900"/>
            <a:r>
              <a:rPr lang="de-DE" sz="2400" dirty="0"/>
              <a:t>Bekämpfung von </a:t>
            </a:r>
            <a:r>
              <a:rPr lang="de-DE" sz="2400" dirty="0" err="1"/>
              <a:t>Altraps</a:t>
            </a:r>
            <a:r>
              <a:rPr lang="de-DE" sz="2400" dirty="0"/>
              <a:t> auf Nachbarflächen und kreuzblättrigen Unkräutern im Wintergetreide</a:t>
            </a:r>
          </a:p>
          <a:p>
            <a:pPr marL="342900" indent="-342900"/>
            <a:r>
              <a:rPr lang="de-DE" sz="2400" dirty="0" err="1"/>
              <a:t>Insektizideinsatz</a:t>
            </a:r>
            <a:r>
              <a:rPr lang="de-DE" sz="2400" dirty="0"/>
              <a:t> vor der Eiablage Anfang Oktober</a:t>
            </a:r>
          </a:p>
          <a:p>
            <a:pPr marL="342900" indent="-342900"/>
            <a:r>
              <a:rPr lang="de-DE" sz="2400" dirty="0"/>
              <a:t>Problem: </a:t>
            </a:r>
            <a:r>
              <a:rPr lang="de-DE" sz="2400" dirty="0" err="1"/>
              <a:t>Insektizidresistenzen</a:t>
            </a:r>
            <a:endParaRPr lang="de-DE" sz="2400" dirty="0"/>
          </a:p>
          <a:p>
            <a:endParaRPr lang="de-DE" sz="2400" dirty="0"/>
          </a:p>
          <a:p>
            <a:endParaRPr lang="de-DE" sz="2400" dirty="0"/>
          </a:p>
        </p:txBody>
      </p:sp>
      <p:pic>
        <p:nvPicPr>
          <p:cNvPr id="5" name="Grafik 4"/>
          <p:cNvPicPr>
            <a:picLocks noChangeAspect="1"/>
          </p:cNvPicPr>
          <p:nvPr/>
        </p:nvPicPr>
        <p:blipFill>
          <a:blip r:embed="rId3"/>
          <a:stretch>
            <a:fillRect/>
          </a:stretch>
        </p:blipFill>
        <p:spPr>
          <a:xfrm>
            <a:off x="8328249" y="1340768"/>
            <a:ext cx="2274005" cy="4541914"/>
          </a:xfrm>
          <a:prstGeom prst="rect">
            <a:avLst/>
          </a:prstGeom>
        </p:spPr>
      </p:pic>
      <p:sp>
        <p:nvSpPr>
          <p:cNvPr id="7" name="Textfeld 6">
            <a:extLst>
              <a:ext uri="{FF2B5EF4-FFF2-40B4-BE49-F238E27FC236}">
                <a16:creationId xmlns:a16="http://schemas.microsoft.com/office/drawing/2014/main" id="{AC558D19-C40F-4369-A38A-52F911E96E89}"/>
              </a:ext>
            </a:extLst>
          </p:cNvPr>
          <p:cNvSpPr txBox="1"/>
          <p:nvPr/>
        </p:nvSpPr>
        <p:spPr>
          <a:xfrm>
            <a:off x="8328249" y="5939797"/>
            <a:ext cx="2392017" cy="246221"/>
          </a:xfrm>
          <a:prstGeom prst="rect">
            <a:avLst/>
          </a:prstGeom>
          <a:noFill/>
        </p:spPr>
        <p:txBody>
          <a:bodyPr wrap="square" rtlCol="0">
            <a:spAutoFit/>
          </a:bodyPr>
          <a:lstStyle/>
          <a:p>
            <a:r>
              <a:rPr lang="de-DE" sz="1000" dirty="0">
                <a:solidFill>
                  <a:schemeClr val="bg1">
                    <a:lumMod val="50000"/>
                  </a:schemeClr>
                </a:solidFill>
              </a:rPr>
              <a:t>Alle Bilder: Pflanzenschutzdienst Hessen</a:t>
            </a:r>
          </a:p>
        </p:txBody>
      </p:sp>
    </p:spTree>
    <p:extLst>
      <p:ext uri="{BB962C8B-B14F-4D97-AF65-F5344CB8AC3E}">
        <p14:creationId xmlns:p14="http://schemas.microsoft.com/office/powerpoint/2010/main" val="16044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500"/>
                                        <p:tgtEl>
                                          <p:spTgt spid="3">
                                            <p:txEl>
                                              <p:pRg st="6" end="6"/>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fade">
                                      <p:cBhvr>
                                        <p:cTn id="10" dur="500"/>
                                        <p:tgtEl>
                                          <p:spTgt spid="3">
                                            <p:txEl>
                                              <p:pRg st="7" end="7"/>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Effect transition="in" filter="fade">
                                      <p:cBhvr>
                                        <p:cTn id="13" dur="500"/>
                                        <p:tgtEl>
                                          <p:spTgt spid="3">
                                            <p:txEl>
                                              <p:pRg st="8" end="8"/>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9" end="9"/>
                                            </p:txEl>
                                          </p:spTgt>
                                        </p:tgtEl>
                                        <p:attrNameLst>
                                          <p:attrName>style.visibility</p:attrName>
                                        </p:attrNameLst>
                                      </p:cBhvr>
                                      <p:to>
                                        <p:strVal val="visible"/>
                                      </p:to>
                                    </p:set>
                                    <p:animEffect transition="in" filter="fade">
                                      <p:cBhvr>
                                        <p:cTn id="16"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Pflanzenschutz: Folgen des Klimawandels</a:t>
            </a:r>
          </a:p>
        </p:txBody>
      </p:sp>
      <p:sp>
        <p:nvSpPr>
          <p:cNvPr id="3" name="Inhaltsplatzhalter 2"/>
          <p:cNvSpPr>
            <a:spLocks noGrp="1"/>
          </p:cNvSpPr>
          <p:nvPr>
            <p:ph idx="1"/>
          </p:nvPr>
        </p:nvSpPr>
        <p:spPr/>
        <p:txBody>
          <a:bodyPr/>
          <a:lstStyle/>
          <a:p>
            <a:pPr marL="0" indent="0">
              <a:buNone/>
            </a:pPr>
            <a:r>
              <a:rPr lang="de-DE" u="sng" dirty="0"/>
              <a:t>Trockenheit:</a:t>
            </a:r>
          </a:p>
        </p:txBody>
      </p:sp>
    </p:spTree>
    <p:extLst>
      <p:ext uri="{BB962C8B-B14F-4D97-AF65-F5344CB8AC3E}">
        <p14:creationId xmlns:p14="http://schemas.microsoft.com/office/powerpoint/2010/main" val="9939846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Worauf müssen wir uns zukünftig einstellen?</a:t>
            </a:r>
          </a:p>
        </p:txBody>
      </p:sp>
      <p:sp>
        <p:nvSpPr>
          <p:cNvPr id="3" name="Inhaltsplatzhalter 2"/>
          <p:cNvSpPr>
            <a:spLocks noGrp="1"/>
          </p:cNvSpPr>
          <p:nvPr>
            <p:ph idx="1"/>
          </p:nvPr>
        </p:nvSpPr>
        <p:spPr>
          <a:xfrm>
            <a:off x="838200" y="1199989"/>
            <a:ext cx="9186218" cy="4896544"/>
          </a:xfrm>
        </p:spPr>
        <p:txBody>
          <a:bodyPr/>
          <a:lstStyle/>
          <a:p>
            <a:pPr marL="342900" indent="-342900">
              <a:lnSpc>
                <a:spcPct val="100000"/>
              </a:lnSpc>
              <a:spcAft>
                <a:spcPts val="1800"/>
              </a:spcAft>
            </a:pPr>
            <a:r>
              <a:rPr lang="de-DE" sz="2400" dirty="0"/>
              <a:t>Starke Schwankungen von Jahr zu Jahr, „festgefahrene“ Wetterlagen</a:t>
            </a:r>
          </a:p>
          <a:p>
            <a:pPr marL="342900" indent="-342900">
              <a:spcAft>
                <a:spcPts val="600"/>
              </a:spcAft>
            </a:pPr>
            <a:r>
              <a:rPr lang="de-DE" sz="2400" dirty="0"/>
              <a:t>Niederschlagsverteilung wird ungleichmäßiger</a:t>
            </a:r>
          </a:p>
          <a:p>
            <a:pPr marL="701675" lvl="1" indent="-342900">
              <a:spcAft>
                <a:spcPts val="600"/>
              </a:spcAft>
            </a:pPr>
            <a:r>
              <a:rPr lang="de-DE" sz="2000" dirty="0"/>
              <a:t>Tendenz: Mehr Niederschlag im Winter, weniger im Sommer</a:t>
            </a:r>
          </a:p>
          <a:p>
            <a:pPr marL="701675" lvl="1" indent="-342900">
              <a:spcAft>
                <a:spcPts val="600"/>
              </a:spcAft>
            </a:pPr>
            <a:r>
              <a:rPr lang="de-DE" sz="2000" dirty="0"/>
              <a:t>Zunehmend negative klimatische Wasserbilanz im Sommer, durch erhöhte Verdunstung</a:t>
            </a:r>
          </a:p>
          <a:p>
            <a:pPr marL="701675" lvl="1" indent="-342900">
              <a:spcAft>
                <a:spcPts val="1800"/>
              </a:spcAft>
            </a:pPr>
            <a:r>
              <a:rPr lang="de-DE" sz="2000" dirty="0"/>
              <a:t>Niederschlagsereignisse werden extremer, kleinräumiger</a:t>
            </a:r>
          </a:p>
          <a:p>
            <a:pPr marL="342900" indent="-342900"/>
            <a:r>
              <a:rPr lang="de-DE" sz="2400" dirty="0"/>
              <a:t>Extremwetter-Ereignisse werden zunehmen</a:t>
            </a:r>
          </a:p>
          <a:p>
            <a:pPr marL="701675" lvl="1" indent="-342900">
              <a:spcAft>
                <a:spcPts val="1200"/>
              </a:spcAft>
            </a:pPr>
            <a:r>
              <a:rPr lang="de-DE" sz="2000" dirty="0"/>
              <a:t>Hitzewellen, Trockenheit, (lokale) Unwetter</a:t>
            </a:r>
          </a:p>
          <a:p>
            <a:pPr marL="342900" indent="-342900">
              <a:lnSpc>
                <a:spcPct val="100000"/>
              </a:lnSpc>
            </a:pPr>
            <a:r>
              <a:rPr lang="de-DE" sz="2400" dirty="0"/>
              <a:t>Verlängerte Vegetationsperiode</a:t>
            </a:r>
          </a:p>
          <a:p>
            <a:pPr marL="701675" lvl="1" indent="-342900">
              <a:spcAft>
                <a:spcPts val="600"/>
              </a:spcAft>
            </a:pPr>
            <a:r>
              <a:rPr lang="de-DE" sz="2000" dirty="0"/>
              <a:t>Mildere Winter </a:t>
            </a:r>
          </a:p>
          <a:p>
            <a:pPr marL="701675" lvl="1" indent="-342900">
              <a:spcAft>
                <a:spcPts val="600"/>
              </a:spcAft>
            </a:pPr>
            <a:r>
              <a:rPr lang="de-DE" sz="2000" dirty="0"/>
              <a:t>Früherer Vegetationsbeginn</a:t>
            </a:r>
          </a:p>
        </p:txBody>
      </p:sp>
    </p:spTree>
    <p:extLst>
      <p:ext uri="{BB962C8B-B14F-4D97-AF65-F5344CB8AC3E}">
        <p14:creationId xmlns:p14="http://schemas.microsoft.com/office/powerpoint/2010/main" val="1160553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Pflanzenschutz: Folgen des Klimawandels</a:t>
            </a:r>
          </a:p>
        </p:txBody>
      </p:sp>
      <p:sp>
        <p:nvSpPr>
          <p:cNvPr id="3" name="Inhaltsplatzhalter 2"/>
          <p:cNvSpPr>
            <a:spLocks noGrp="1"/>
          </p:cNvSpPr>
          <p:nvPr>
            <p:ph idx="1"/>
          </p:nvPr>
        </p:nvSpPr>
        <p:spPr/>
        <p:txBody>
          <a:bodyPr/>
          <a:lstStyle/>
          <a:p>
            <a:pPr marL="0" indent="0">
              <a:buNone/>
            </a:pPr>
            <a:r>
              <a:rPr lang="de-DE" u="sng" dirty="0"/>
              <a:t>Trockenheit:</a:t>
            </a:r>
          </a:p>
          <a:p>
            <a:r>
              <a:rPr lang="de-DE" dirty="0"/>
              <a:t>tendenziell geringerer Druck durch Pilzkrankheiten</a:t>
            </a:r>
          </a:p>
          <a:p>
            <a:pPr lvl="1"/>
            <a:r>
              <a:rPr lang="de-DE" dirty="0"/>
              <a:t>Feuchtigkeit als Voraussetzung für Infektion und Vermehrung</a:t>
            </a:r>
          </a:p>
          <a:p>
            <a:r>
              <a:rPr lang="de-DE" dirty="0"/>
              <a:t>geringerer Schnecken- und Mäusedruck</a:t>
            </a:r>
          </a:p>
          <a:p>
            <a:r>
              <a:rPr lang="de-DE" dirty="0"/>
              <a:t>Förderung tief wurzelnder Unkräuter/</a:t>
            </a:r>
            <a:r>
              <a:rPr lang="de-DE" dirty="0" err="1"/>
              <a:t>Ungräser</a:t>
            </a:r>
            <a:r>
              <a:rPr lang="de-DE" dirty="0"/>
              <a:t> (z.B. Distel)</a:t>
            </a:r>
          </a:p>
        </p:txBody>
      </p:sp>
    </p:spTree>
    <p:extLst>
      <p:ext uri="{BB962C8B-B14F-4D97-AF65-F5344CB8AC3E}">
        <p14:creationId xmlns:p14="http://schemas.microsoft.com/office/powerpoint/2010/main" val="24763444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Ackerkratzdistel</a:t>
            </a:r>
          </a:p>
        </p:txBody>
      </p:sp>
      <p:pic>
        <p:nvPicPr>
          <p:cNvPr id="5" name="Grafik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0" y="1623454"/>
            <a:ext cx="4572000" cy="3429000"/>
          </a:xfrm>
          <a:prstGeom prst="rect">
            <a:avLst/>
          </a:prstGeom>
        </p:spPr>
      </p:pic>
      <p:sp>
        <p:nvSpPr>
          <p:cNvPr id="4" name="Textfeld 3"/>
          <p:cNvSpPr txBox="1"/>
          <p:nvPr/>
        </p:nvSpPr>
        <p:spPr>
          <a:xfrm>
            <a:off x="5625549" y="5052454"/>
            <a:ext cx="2756452" cy="246221"/>
          </a:xfrm>
          <a:prstGeom prst="rect">
            <a:avLst/>
          </a:prstGeom>
          <a:noFill/>
        </p:spPr>
        <p:txBody>
          <a:bodyPr wrap="square" rtlCol="0">
            <a:spAutoFit/>
          </a:bodyPr>
          <a:lstStyle/>
          <a:p>
            <a:pPr algn="r"/>
            <a:r>
              <a:rPr lang="de-DE" sz="1000" dirty="0">
                <a:solidFill>
                  <a:schemeClr val="bg1">
                    <a:lumMod val="50000"/>
                  </a:schemeClr>
                </a:solidFill>
              </a:rPr>
              <a:t>Ackerkratzdistel, Pflanzenschutzdienst Hessen</a:t>
            </a:r>
          </a:p>
        </p:txBody>
      </p:sp>
    </p:spTree>
    <p:extLst>
      <p:ext uri="{BB962C8B-B14F-4D97-AF65-F5344CB8AC3E}">
        <p14:creationId xmlns:p14="http://schemas.microsoft.com/office/powerpoint/2010/main" val="31763031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Pflanzenschutz: Folgen des Klimawandels</a:t>
            </a:r>
          </a:p>
        </p:txBody>
      </p:sp>
      <p:sp>
        <p:nvSpPr>
          <p:cNvPr id="3" name="Inhaltsplatzhalter 2"/>
          <p:cNvSpPr>
            <a:spLocks noGrp="1"/>
          </p:cNvSpPr>
          <p:nvPr>
            <p:ph idx="1"/>
          </p:nvPr>
        </p:nvSpPr>
        <p:spPr/>
        <p:txBody>
          <a:bodyPr/>
          <a:lstStyle/>
          <a:p>
            <a:pPr marL="0" indent="0">
              <a:buNone/>
            </a:pPr>
            <a:r>
              <a:rPr lang="de-DE" u="sng" dirty="0"/>
              <a:t>Milde Herbste und Winter:</a:t>
            </a:r>
          </a:p>
        </p:txBody>
      </p:sp>
    </p:spTree>
    <p:extLst>
      <p:ext uri="{BB962C8B-B14F-4D97-AF65-F5344CB8AC3E}">
        <p14:creationId xmlns:p14="http://schemas.microsoft.com/office/powerpoint/2010/main" val="18683969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Pflanzenschutz: Folgen des Klimawandels</a:t>
            </a:r>
          </a:p>
        </p:txBody>
      </p:sp>
      <p:sp>
        <p:nvSpPr>
          <p:cNvPr id="3" name="Inhaltsplatzhalter 2"/>
          <p:cNvSpPr>
            <a:spLocks noGrp="1"/>
          </p:cNvSpPr>
          <p:nvPr>
            <p:ph idx="1"/>
          </p:nvPr>
        </p:nvSpPr>
        <p:spPr/>
        <p:txBody>
          <a:bodyPr/>
          <a:lstStyle/>
          <a:p>
            <a:pPr marL="0" indent="0">
              <a:buNone/>
            </a:pPr>
            <a:r>
              <a:rPr lang="de-DE" u="sng" dirty="0"/>
              <a:t>Milde Herbste und Winter:</a:t>
            </a:r>
          </a:p>
          <a:p>
            <a:r>
              <a:rPr lang="de-DE" dirty="0"/>
              <a:t>höherer Schädlingsdruck: </a:t>
            </a:r>
          </a:p>
          <a:p>
            <a:pPr lvl="1"/>
            <a:r>
              <a:rPr lang="de-DE" dirty="0"/>
              <a:t>Blattläuse und Zikaden -&gt; </a:t>
            </a:r>
            <a:r>
              <a:rPr lang="de-DE" u="sng" dirty="0"/>
              <a:t>Viruskrankheiten</a:t>
            </a:r>
            <a:r>
              <a:rPr lang="de-DE" dirty="0"/>
              <a:t> (längere Aktivität, Überwinterung, mehr Generationen/Jahr)</a:t>
            </a:r>
          </a:p>
          <a:p>
            <a:pPr lvl="1"/>
            <a:r>
              <a:rPr lang="de-DE" dirty="0"/>
              <a:t>Mäuse</a:t>
            </a:r>
          </a:p>
          <a:p>
            <a:r>
              <a:rPr lang="de-DE" dirty="0"/>
              <a:t>früherer Krankheitsdruck: </a:t>
            </a:r>
          </a:p>
          <a:p>
            <a:pPr lvl="1"/>
            <a:r>
              <a:rPr lang="de-DE" dirty="0"/>
              <a:t>Pilzkrankheiten wie Mehltau und Roste (längere Aktivität, </a:t>
            </a:r>
            <a:r>
              <a:rPr lang="de-DE" dirty="0" err="1"/>
              <a:t>Überdauerung</a:t>
            </a:r>
            <a:r>
              <a:rPr lang="de-DE" dirty="0"/>
              <a:t> auf Pflanzenmaterial)</a:t>
            </a:r>
          </a:p>
          <a:p>
            <a:r>
              <a:rPr lang="de-DE" dirty="0"/>
              <a:t>Förderung von Unkräutern/</a:t>
            </a:r>
            <a:r>
              <a:rPr lang="de-DE" dirty="0" err="1"/>
              <a:t>Ungräsern</a:t>
            </a:r>
            <a:r>
              <a:rPr lang="de-DE" dirty="0"/>
              <a:t>:</a:t>
            </a:r>
          </a:p>
          <a:p>
            <a:pPr lvl="1"/>
            <a:r>
              <a:rPr lang="de-DE" dirty="0"/>
              <a:t>z.B. </a:t>
            </a:r>
            <a:r>
              <a:rPr lang="de-DE" dirty="0" err="1"/>
              <a:t>Windhalm</a:t>
            </a:r>
            <a:r>
              <a:rPr lang="de-DE" dirty="0"/>
              <a:t>, Fuchsschwanz, </a:t>
            </a:r>
            <a:r>
              <a:rPr lang="de-DE" dirty="0" err="1"/>
              <a:t>Klettenlabkraut</a:t>
            </a:r>
            <a:r>
              <a:rPr lang="de-DE" dirty="0"/>
              <a:t>, Vogelmiere (längere Vegetationszeit, spätere Keimung im Herbst, frühere Keimung im Frühjahr)</a:t>
            </a:r>
          </a:p>
        </p:txBody>
      </p:sp>
    </p:spTree>
    <p:extLst>
      <p:ext uri="{BB962C8B-B14F-4D97-AF65-F5344CB8AC3E}">
        <p14:creationId xmlns:p14="http://schemas.microsoft.com/office/powerpoint/2010/main" val="38959933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t>Gelbverzwergungsvirus</a:t>
            </a:r>
            <a:r>
              <a:rPr lang="de-DE" dirty="0"/>
              <a:t> (in Gerste)</a:t>
            </a:r>
          </a:p>
        </p:txBody>
      </p:sp>
      <p:sp>
        <p:nvSpPr>
          <p:cNvPr id="3" name="Inhaltsplatzhalter 2"/>
          <p:cNvSpPr>
            <a:spLocks noGrp="1"/>
          </p:cNvSpPr>
          <p:nvPr>
            <p:ph idx="1"/>
          </p:nvPr>
        </p:nvSpPr>
        <p:spPr>
          <a:xfrm>
            <a:off x="838200" y="1483512"/>
            <a:ext cx="10515600" cy="4713923"/>
          </a:xfrm>
        </p:spPr>
        <p:txBody>
          <a:bodyPr/>
          <a:lstStyle/>
          <a:p>
            <a:pPr>
              <a:buFont typeface="Wingdings" panose="05000000000000000000" pitchFamily="2" charset="2"/>
              <a:buChar char="Ø"/>
            </a:pPr>
            <a:r>
              <a:rPr lang="de-DE" dirty="0"/>
              <a:t> Übertragung durch Blattläuse</a:t>
            </a:r>
          </a:p>
        </p:txBody>
      </p:sp>
      <p:pic>
        <p:nvPicPr>
          <p:cNvPr id="4" name="Grafik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24398" y="2200097"/>
            <a:ext cx="4877481" cy="3658110"/>
          </a:xfrm>
          <a:prstGeom prst="rect">
            <a:avLst/>
          </a:prstGeom>
        </p:spPr>
      </p:pic>
      <p:pic>
        <p:nvPicPr>
          <p:cNvPr id="6" name="Grafik 5"/>
          <p:cNvPicPr>
            <a:picLocks noChangeAspect="1"/>
          </p:cNvPicPr>
          <p:nvPr/>
        </p:nvPicPr>
        <p:blipFill>
          <a:blip r:embed="rId4"/>
          <a:stretch>
            <a:fillRect/>
          </a:stretch>
        </p:blipFill>
        <p:spPr>
          <a:xfrm>
            <a:off x="1303361" y="2200607"/>
            <a:ext cx="4876800" cy="3657600"/>
          </a:xfrm>
          <a:prstGeom prst="rect">
            <a:avLst/>
          </a:prstGeom>
        </p:spPr>
      </p:pic>
      <p:sp>
        <p:nvSpPr>
          <p:cNvPr id="8" name="Textfeld 7">
            <a:extLst>
              <a:ext uri="{FF2B5EF4-FFF2-40B4-BE49-F238E27FC236}">
                <a16:creationId xmlns:a16="http://schemas.microsoft.com/office/drawing/2014/main" id="{AD24A0FB-4484-4500-A15D-66ADD2DF9E4F}"/>
              </a:ext>
            </a:extLst>
          </p:cNvPr>
          <p:cNvSpPr txBox="1"/>
          <p:nvPr/>
        </p:nvSpPr>
        <p:spPr>
          <a:xfrm>
            <a:off x="9249010" y="5869013"/>
            <a:ext cx="2392017" cy="246221"/>
          </a:xfrm>
          <a:prstGeom prst="rect">
            <a:avLst/>
          </a:prstGeom>
          <a:noFill/>
        </p:spPr>
        <p:txBody>
          <a:bodyPr wrap="square" rtlCol="0">
            <a:spAutoFit/>
          </a:bodyPr>
          <a:lstStyle/>
          <a:p>
            <a:r>
              <a:rPr lang="de-DE" sz="1000" dirty="0">
                <a:solidFill>
                  <a:schemeClr val="bg1">
                    <a:lumMod val="50000"/>
                  </a:schemeClr>
                </a:solidFill>
              </a:rPr>
              <a:t>Alle Bilder: Pflanzenschutzdienst Hessen</a:t>
            </a:r>
          </a:p>
        </p:txBody>
      </p:sp>
    </p:spTree>
    <p:extLst>
      <p:ext uri="{BB962C8B-B14F-4D97-AF65-F5344CB8AC3E}">
        <p14:creationId xmlns:p14="http://schemas.microsoft.com/office/powerpoint/2010/main" val="42865328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t>Weizenverzwergungsvirus</a:t>
            </a:r>
            <a:endParaRPr lang="de-DE" dirty="0"/>
          </a:p>
        </p:txBody>
      </p:sp>
      <p:sp>
        <p:nvSpPr>
          <p:cNvPr id="3" name="Inhaltsplatzhalter 2"/>
          <p:cNvSpPr>
            <a:spLocks noGrp="1"/>
          </p:cNvSpPr>
          <p:nvPr>
            <p:ph idx="1"/>
          </p:nvPr>
        </p:nvSpPr>
        <p:spPr/>
        <p:txBody>
          <a:bodyPr/>
          <a:lstStyle/>
          <a:p>
            <a:pPr>
              <a:buFont typeface="Wingdings" panose="05000000000000000000" pitchFamily="2" charset="2"/>
              <a:buChar char="Ø"/>
            </a:pPr>
            <a:r>
              <a:rPr lang="de-DE" dirty="0"/>
              <a:t> Übertragung durch Zikaden</a:t>
            </a:r>
          </a:p>
        </p:txBody>
      </p:sp>
      <p:pic>
        <p:nvPicPr>
          <p:cNvPr id="4" name="Grafik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35238" y="2105352"/>
            <a:ext cx="4572397" cy="3429297"/>
          </a:xfrm>
          <a:prstGeom prst="rect">
            <a:avLst/>
          </a:prstGeom>
        </p:spPr>
      </p:pic>
      <p:sp>
        <p:nvSpPr>
          <p:cNvPr id="7" name="Textfeld 6"/>
          <p:cNvSpPr txBox="1"/>
          <p:nvPr/>
        </p:nvSpPr>
        <p:spPr>
          <a:xfrm>
            <a:off x="6435238" y="5534352"/>
            <a:ext cx="2655756" cy="246221"/>
          </a:xfrm>
          <a:prstGeom prst="rect">
            <a:avLst/>
          </a:prstGeom>
          <a:noFill/>
        </p:spPr>
        <p:txBody>
          <a:bodyPr wrap="square" rtlCol="0">
            <a:spAutoFit/>
          </a:bodyPr>
          <a:lstStyle/>
          <a:p>
            <a:r>
              <a:rPr lang="de-DE" sz="1000" dirty="0">
                <a:solidFill>
                  <a:schemeClr val="bg1">
                    <a:lumMod val="50000"/>
                  </a:schemeClr>
                </a:solidFill>
              </a:rPr>
              <a:t>Schäden durch </a:t>
            </a:r>
            <a:r>
              <a:rPr lang="de-DE" sz="1000" dirty="0" err="1">
                <a:solidFill>
                  <a:schemeClr val="bg1">
                    <a:lumMod val="50000"/>
                  </a:schemeClr>
                </a:solidFill>
              </a:rPr>
              <a:t>Weizenverzwergungsvirus</a:t>
            </a:r>
            <a:r>
              <a:rPr lang="de-DE" sz="1000" dirty="0">
                <a:solidFill>
                  <a:schemeClr val="bg1">
                    <a:lumMod val="50000"/>
                  </a:schemeClr>
                </a:solidFill>
              </a:rPr>
              <a:t>, LLH</a:t>
            </a:r>
          </a:p>
        </p:txBody>
      </p:sp>
      <p:pic>
        <p:nvPicPr>
          <p:cNvPr id="8" name="Grafik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17547" y="273787"/>
            <a:ext cx="3648772" cy="2434649"/>
          </a:xfrm>
          <a:prstGeom prst="rect">
            <a:avLst/>
          </a:prstGeom>
        </p:spPr>
      </p:pic>
      <p:sp>
        <p:nvSpPr>
          <p:cNvPr id="9" name="Ellipse 8"/>
          <p:cNvSpPr/>
          <p:nvPr/>
        </p:nvSpPr>
        <p:spPr>
          <a:xfrm>
            <a:off x="9860055" y="1306110"/>
            <a:ext cx="513842" cy="33900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38200" y="2105352"/>
            <a:ext cx="4572000" cy="3429000"/>
          </a:xfrm>
          <a:prstGeom prst="rect">
            <a:avLst/>
          </a:prstGeom>
        </p:spPr>
      </p:pic>
      <p:sp>
        <p:nvSpPr>
          <p:cNvPr id="11" name="Textfeld 10"/>
          <p:cNvSpPr txBox="1"/>
          <p:nvPr/>
        </p:nvSpPr>
        <p:spPr>
          <a:xfrm>
            <a:off x="780180" y="5534352"/>
            <a:ext cx="2320828" cy="246221"/>
          </a:xfrm>
          <a:prstGeom prst="rect">
            <a:avLst/>
          </a:prstGeom>
          <a:noFill/>
        </p:spPr>
        <p:txBody>
          <a:bodyPr wrap="square" rtlCol="0">
            <a:spAutoFit/>
          </a:bodyPr>
          <a:lstStyle/>
          <a:p>
            <a:r>
              <a:rPr lang="de-DE" sz="1000" dirty="0">
                <a:solidFill>
                  <a:schemeClr val="bg1">
                    <a:lumMod val="50000"/>
                  </a:schemeClr>
                </a:solidFill>
              </a:rPr>
              <a:t>Zikaden, Pflanzenschutzdienst Hessen</a:t>
            </a:r>
          </a:p>
        </p:txBody>
      </p:sp>
      <p:sp>
        <p:nvSpPr>
          <p:cNvPr id="12" name="Textfeld 11">
            <a:extLst>
              <a:ext uri="{FF2B5EF4-FFF2-40B4-BE49-F238E27FC236}">
                <a16:creationId xmlns:a16="http://schemas.microsoft.com/office/drawing/2014/main" id="{14F15846-D718-43EB-B28E-9A552E01D5FC}"/>
              </a:ext>
            </a:extLst>
          </p:cNvPr>
          <p:cNvSpPr txBox="1"/>
          <p:nvPr/>
        </p:nvSpPr>
        <p:spPr>
          <a:xfrm>
            <a:off x="11136842" y="2708436"/>
            <a:ext cx="858684" cy="246221"/>
          </a:xfrm>
          <a:prstGeom prst="rect">
            <a:avLst/>
          </a:prstGeom>
          <a:noFill/>
        </p:spPr>
        <p:txBody>
          <a:bodyPr wrap="square" rtlCol="0">
            <a:spAutoFit/>
          </a:bodyPr>
          <a:lstStyle/>
          <a:p>
            <a:r>
              <a:rPr lang="de-DE" sz="1000" dirty="0">
                <a:solidFill>
                  <a:schemeClr val="bg1">
                    <a:lumMod val="50000"/>
                  </a:schemeClr>
                </a:solidFill>
              </a:rPr>
              <a:t>Zikade, LLH</a:t>
            </a:r>
          </a:p>
        </p:txBody>
      </p:sp>
    </p:spTree>
    <p:extLst>
      <p:ext uri="{BB962C8B-B14F-4D97-AF65-F5344CB8AC3E}">
        <p14:creationId xmlns:p14="http://schemas.microsoft.com/office/powerpoint/2010/main" val="41565373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7A04F94-3308-4246-B1CA-396F4DD57FAC}"/>
              </a:ext>
            </a:extLst>
          </p:cNvPr>
          <p:cNvSpPr>
            <a:spLocks noGrp="1"/>
          </p:cNvSpPr>
          <p:nvPr>
            <p:ph type="title"/>
          </p:nvPr>
        </p:nvSpPr>
        <p:spPr/>
        <p:txBody>
          <a:bodyPr>
            <a:normAutofit fontScale="90000"/>
          </a:bodyPr>
          <a:lstStyle/>
          <a:p>
            <a:r>
              <a:rPr lang="de-DE" u="sng" dirty="0"/>
              <a:t>Arbeitsauftrag:</a:t>
            </a:r>
            <a:r>
              <a:rPr lang="de-DE" dirty="0"/>
              <a:t> Pflanzenschutz &amp; Klimawandel</a:t>
            </a:r>
            <a:br>
              <a:rPr lang="de-DE" dirty="0"/>
            </a:br>
            <a:r>
              <a:rPr lang="de-DE" dirty="0"/>
              <a:t>Folgen und ackerbauliche Maßnahmen</a:t>
            </a:r>
          </a:p>
        </p:txBody>
      </p:sp>
      <p:sp>
        <p:nvSpPr>
          <p:cNvPr id="3" name="Inhaltsplatzhalter 2">
            <a:extLst>
              <a:ext uri="{FF2B5EF4-FFF2-40B4-BE49-F238E27FC236}">
                <a16:creationId xmlns:a16="http://schemas.microsoft.com/office/drawing/2014/main" id="{5BD7AF4F-046C-4C17-A7E1-57CC11AC587F}"/>
              </a:ext>
            </a:extLst>
          </p:cNvPr>
          <p:cNvSpPr>
            <a:spLocks noGrp="1"/>
          </p:cNvSpPr>
          <p:nvPr>
            <p:ph idx="1"/>
          </p:nvPr>
        </p:nvSpPr>
        <p:spPr/>
        <p:txBody>
          <a:bodyPr/>
          <a:lstStyle/>
          <a:p>
            <a:pPr marL="0" indent="0">
              <a:spcBef>
                <a:spcPts val="600"/>
              </a:spcBef>
              <a:spcAft>
                <a:spcPts val="1200"/>
              </a:spcAft>
              <a:buNone/>
            </a:pPr>
            <a:r>
              <a:rPr lang="de-DE" sz="2400" b="1" dirty="0">
                <a:ea typeface="Calibri" panose="020F0502020204030204" pitchFamily="34" charset="0"/>
                <a:cs typeface="Arial" panose="020B0604020202020204" pitchFamily="34" charset="0"/>
              </a:rPr>
              <a:t>Aufgabe 2</a:t>
            </a:r>
            <a:endParaRPr lang="de-DE" sz="2400" dirty="0">
              <a:ea typeface="Calibri" panose="020F0502020204030204" pitchFamily="34" charset="0"/>
              <a:cs typeface="Times New Roman" panose="02020603050405020304" pitchFamily="18" charset="0"/>
            </a:endParaRPr>
          </a:p>
          <a:p>
            <a:pPr marL="0" indent="0">
              <a:spcBef>
                <a:spcPts val="600"/>
              </a:spcBef>
              <a:spcAft>
                <a:spcPts val="1200"/>
              </a:spcAft>
              <a:buNone/>
            </a:pPr>
            <a:r>
              <a:rPr lang="de-DE" sz="2400" dirty="0">
                <a:ea typeface="Calibri" panose="020F0502020204030204" pitchFamily="34" charset="0"/>
                <a:cs typeface="Arial" panose="020B0604020202020204" pitchFamily="34" charset="0"/>
              </a:rPr>
              <a:t>Nennen Sie </a:t>
            </a:r>
            <a:r>
              <a:rPr lang="de-DE" sz="2400" u="sng" dirty="0">
                <a:ea typeface="Calibri" panose="020F0502020204030204" pitchFamily="34" charset="0"/>
                <a:cs typeface="Arial" panose="020B0604020202020204" pitchFamily="34" charset="0"/>
              </a:rPr>
              <a:t>vorbeugende</a:t>
            </a:r>
            <a:r>
              <a:rPr lang="de-DE" sz="2400" dirty="0">
                <a:ea typeface="Calibri" panose="020F0502020204030204" pitchFamily="34" charset="0"/>
                <a:cs typeface="Arial" panose="020B0604020202020204" pitchFamily="34" charset="0"/>
              </a:rPr>
              <a:t>, ackerbauliche </a:t>
            </a:r>
            <a:r>
              <a:rPr lang="de-DE" sz="2400" u="sng" dirty="0">
                <a:ea typeface="Calibri" panose="020F0502020204030204" pitchFamily="34" charset="0"/>
                <a:cs typeface="Arial" panose="020B0604020202020204" pitchFamily="34" charset="0"/>
              </a:rPr>
              <a:t>Maßnahmen</a:t>
            </a:r>
            <a:r>
              <a:rPr lang="de-DE" sz="2400" dirty="0">
                <a:ea typeface="Calibri" panose="020F0502020204030204" pitchFamily="34" charset="0"/>
                <a:cs typeface="Arial" panose="020B0604020202020204" pitchFamily="34" charset="0"/>
              </a:rPr>
              <a:t>, die Landwirte*innen im Spätsommer/Herbst ergreifen können, um den Druck von</a:t>
            </a:r>
            <a:endParaRPr lang="de-DE" sz="2400" dirty="0">
              <a:ea typeface="Calibri" panose="020F0502020204030204" pitchFamily="34" charset="0"/>
              <a:cs typeface="Times New Roman" panose="02020603050405020304" pitchFamily="18" charset="0"/>
            </a:endParaRPr>
          </a:p>
          <a:p>
            <a:pPr marL="800100" lvl="1" indent="-342900">
              <a:spcBef>
                <a:spcPts val="600"/>
              </a:spcBef>
              <a:buFont typeface="+mj-lt"/>
              <a:buAutoNum type="alphaLcParenR"/>
            </a:pPr>
            <a:r>
              <a:rPr lang="de-DE" dirty="0">
                <a:ea typeface="Calibri" panose="020F0502020204030204" pitchFamily="34" charset="0"/>
                <a:cs typeface="Arial" panose="020B0604020202020204" pitchFamily="34" charset="0"/>
              </a:rPr>
              <a:t>Schadinsekten</a:t>
            </a:r>
            <a:endParaRPr lang="de-DE" dirty="0">
              <a:ea typeface="Calibri" panose="020F0502020204030204" pitchFamily="34" charset="0"/>
              <a:cs typeface="Times New Roman" panose="02020603050405020304" pitchFamily="18" charset="0"/>
            </a:endParaRPr>
          </a:p>
          <a:p>
            <a:pPr marL="800100" lvl="1" indent="-342900">
              <a:buFont typeface="+mj-lt"/>
              <a:buAutoNum type="alphaLcParenR"/>
            </a:pPr>
            <a:r>
              <a:rPr lang="de-DE" dirty="0">
                <a:ea typeface="Calibri" panose="020F0502020204030204" pitchFamily="34" charset="0"/>
                <a:cs typeface="Arial" panose="020B0604020202020204" pitchFamily="34" charset="0"/>
              </a:rPr>
              <a:t>Unkräutern und Ungräsern</a:t>
            </a:r>
            <a:endParaRPr lang="de-DE" dirty="0">
              <a:ea typeface="Calibri" panose="020F0502020204030204" pitchFamily="34" charset="0"/>
              <a:cs typeface="Times New Roman" panose="02020603050405020304" pitchFamily="18" charset="0"/>
            </a:endParaRPr>
          </a:p>
          <a:p>
            <a:pPr marL="800100" lvl="1" indent="-342900">
              <a:spcAft>
                <a:spcPts val="1200"/>
              </a:spcAft>
              <a:buFont typeface="+mj-lt"/>
              <a:buAutoNum type="alphaLcParenR"/>
            </a:pPr>
            <a:r>
              <a:rPr lang="de-DE" dirty="0">
                <a:ea typeface="Calibri" panose="020F0502020204030204" pitchFamily="34" charset="0"/>
                <a:cs typeface="Arial" panose="020B0604020202020204" pitchFamily="34" charset="0"/>
              </a:rPr>
              <a:t>Pilzkrankheiten</a:t>
            </a:r>
            <a:endParaRPr lang="de-DE" dirty="0">
              <a:ea typeface="Calibri" panose="020F0502020204030204" pitchFamily="34" charset="0"/>
              <a:cs typeface="Times New Roman" panose="02020603050405020304" pitchFamily="18" charset="0"/>
            </a:endParaRPr>
          </a:p>
          <a:p>
            <a:pPr marL="0" indent="0">
              <a:spcBef>
                <a:spcPts val="600"/>
              </a:spcBef>
              <a:spcAft>
                <a:spcPts val="1200"/>
              </a:spcAft>
              <a:buNone/>
            </a:pPr>
            <a:r>
              <a:rPr lang="de-DE" sz="2400" dirty="0">
                <a:ea typeface="Calibri" panose="020F0502020204030204" pitchFamily="34" charset="0"/>
                <a:cs typeface="Arial" panose="020B0604020202020204" pitchFamily="34" charset="0"/>
              </a:rPr>
              <a:t>im </a:t>
            </a:r>
            <a:r>
              <a:rPr lang="de-DE" sz="2400" u="sng" dirty="0">
                <a:ea typeface="Calibri" panose="020F0502020204030204" pitchFamily="34" charset="0"/>
                <a:cs typeface="Arial" panose="020B0604020202020204" pitchFamily="34" charset="0"/>
              </a:rPr>
              <a:t>Getreide</a:t>
            </a:r>
            <a:r>
              <a:rPr lang="de-DE" sz="2400" dirty="0">
                <a:ea typeface="Calibri" panose="020F0502020204030204" pitchFamily="34" charset="0"/>
                <a:cs typeface="Arial" panose="020B0604020202020204" pitchFamily="34" charset="0"/>
              </a:rPr>
              <a:t> so gering wie möglich zu halten.</a:t>
            </a:r>
            <a:endParaRPr lang="de-DE" sz="2400" dirty="0">
              <a:ea typeface="Calibri" panose="020F0502020204030204" pitchFamily="34" charset="0"/>
              <a:cs typeface="Times New Roman" panose="02020603050405020304" pitchFamily="18" charset="0"/>
            </a:endParaRPr>
          </a:p>
          <a:p>
            <a:endParaRPr lang="de-DE" dirty="0"/>
          </a:p>
        </p:txBody>
      </p:sp>
    </p:spTree>
    <p:extLst>
      <p:ext uri="{BB962C8B-B14F-4D97-AF65-F5344CB8AC3E}">
        <p14:creationId xmlns:p14="http://schemas.microsoft.com/office/powerpoint/2010/main" val="18531063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838200" y="2833761"/>
            <a:ext cx="4294239" cy="3301568"/>
          </a:xfrm>
          <a:ln>
            <a:solidFill>
              <a:schemeClr val="bg2"/>
            </a:solidFill>
          </a:ln>
        </p:spPr>
        <p:txBody>
          <a:bodyPr/>
          <a:lstStyle/>
          <a:p>
            <a:r>
              <a:rPr lang="de-DE" sz="2200" u="sng" dirty="0"/>
              <a:t>Standortgerechter Anbau und Bestandsführung: </a:t>
            </a:r>
          </a:p>
          <a:p>
            <a:pPr marL="342900" indent="-342900">
              <a:spcAft>
                <a:spcPts val="600"/>
              </a:spcAft>
            </a:pPr>
            <a:r>
              <a:rPr lang="de-DE" sz="2000" dirty="0"/>
              <a:t>Fruchtfolge</a:t>
            </a:r>
          </a:p>
          <a:p>
            <a:pPr marL="342900" indent="-342900">
              <a:spcAft>
                <a:spcPts val="600"/>
              </a:spcAft>
            </a:pPr>
            <a:r>
              <a:rPr lang="de-DE" sz="2000" dirty="0"/>
              <a:t>Sortenwahl</a:t>
            </a:r>
          </a:p>
          <a:p>
            <a:pPr marL="342900" indent="-342900">
              <a:spcAft>
                <a:spcPts val="600"/>
              </a:spcAft>
            </a:pPr>
            <a:r>
              <a:rPr lang="de-DE" sz="2000" dirty="0"/>
              <a:t>Bodenbearbeitung</a:t>
            </a:r>
          </a:p>
          <a:p>
            <a:pPr marL="342900" indent="-342900">
              <a:spcAft>
                <a:spcPts val="600"/>
              </a:spcAft>
            </a:pPr>
            <a:r>
              <a:rPr lang="de-DE" sz="2000" dirty="0"/>
              <a:t>Saatzeitpunkt</a:t>
            </a:r>
          </a:p>
          <a:p>
            <a:pPr marL="342900" indent="-342900">
              <a:spcAft>
                <a:spcPts val="600"/>
              </a:spcAft>
            </a:pPr>
            <a:r>
              <a:rPr lang="de-DE" sz="2000" dirty="0"/>
              <a:t>bedarfsgerechte Düngung / org. Düngung</a:t>
            </a:r>
          </a:p>
          <a:p>
            <a:endParaRPr lang="de-DE" dirty="0"/>
          </a:p>
        </p:txBody>
      </p:sp>
      <p:sp>
        <p:nvSpPr>
          <p:cNvPr id="4" name="Inhaltsplatzhalter 3"/>
          <p:cNvSpPr>
            <a:spLocks noGrp="1"/>
          </p:cNvSpPr>
          <p:nvPr>
            <p:ph sz="half" idx="2"/>
          </p:nvPr>
        </p:nvSpPr>
        <p:spPr>
          <a:xfrm>
            <a:off x="5518793" y="2833761"/>
            <a:ext cx="4814910" cy="3301568"/>
          </a:xfrm>
          <a:ln>
            <a:solidFill>
              <a:schemeClr val="bg2"/>
            </a:solidFill>
          </a:ln>
        </p:spPr>
        <p:txBody>
          <a:bodyPr/>
          <a:lstStyle/>
          <a:p>
            <a:r>
              <a:rPr lang="de-DE" sz="2200" u="sng" dirty="0"/>
              <a:t>Schutz und Schonung nützlicher Organismen</a:t>
            </a:r>
          </a:p>
          <a:p>
            <a:pPr marL="342900" indent="-342900">
              <a:spcAft>
                <a:spcPts val="600"/>
              </a:spcAft>
            </a:pPr>
            <a:r>
              <a:rPr lang="de-DE" sz="2000" dirty="0"/>
              <a:t>Berücksichtigung von Schadensschwellen</a:t>
            </a:r>
          </a:p>
          <a:p>
            <a:pPr marL="342900" indent="-342900">
              <a:spcAft>
                <a:spcPts val="600"/>
              </a:spcAft>
            </a:pPr>
            <a:r>
              <a:rPr lang="de-DE" sz="2000" dirty="0"/>
              <a:t>Randbehandlungen</a:t>
            </a:r>
          </a:p>
          <a:p>
            <a:pPr marL="342900" indent="-342900">
              <a:spcAft>
                <a:spcPts val="600"/>
              </a:spcAft>
            </a:pPr>
            <a:r>
              <a:rPr lang="de-DE" sz="2000" dirty="0"/>
              <a:t>Einsatz bodenschonender Technik</a:t>
            </a:r>
          </a:p>
          <a:p>
            <a:pPr marL="342900" indent="-342900">
              <a:spcAft>
                <a:spcPts val="600"/>
              </a:spcAft>
            </a:pPr>
            <a:r>
              <a:rPr lang="de-DE" sz="2000" dirty="0"/>
              <a:t>Einsatz </a:t>
            </a:r>
            <a:r>
              <a:rPr lang="de-DE" sz="2000" dirty="0" err="1"/>
              <a:t>abdriftmindernder</a:t>
            </a:r>
            <a:r>
              <a:rPr lang="de-DE" sz="2000" dirty="0"/>
              <a:t> Düsen</a:t>
            </a:r>
          </a:p>
          <a:p>
            <a:pPr marL="342900" indent="-342900">
              <a:spcAft>
                <a:spcPts val="600"/>
              </a:spcAft>
            </a:pPr>
            <a:r>
              <a:rPr lang="de-DE" sz="2000" dirty="0"/>
              <a:t>Verwendung </a:t>
            </a:r>
            <a:r>
              <a:rPr lang="de-DE" sz="2000" dirty="0" err="1"/>
              <a:t>nützlingsschonender</a:t>
            </a:r>
            <a:r>
              <a:rPr lang="de-DE" sz="2000" dirty="0"/>
              <a:t> Präparate</a:t>
            </a:r>
          </a:p>
          <a:p>
            <a:endParaRPr lang="de-DE" dirty="0"/>
          </a:p>
          <a:p>
            <a:endParaRPr lang="de-DE" dirty="0"/>
          </a:p>
        </p:txBody>
      </p:sp>
      <p:sp>
        <p:nvSpPr>
          <p:cNvPr id="5" name="Textfeld 4"/>
          <p:cNvSpPr txBox="1"/>
          <p:nvPr/>
        </p:nvSpPr>
        <p:spPr>
          <a:xfrm>
            <a:off x="838199" y="1480502"/>
            <a:ext cx="9495504" cy="587519"/>
          </a:xfrm>
          <a:prstGeom prst="rect">
            <a:avLst/>
          </a:prstGeom>
          <a:noFill/>
          <a:ln w="19050">
            <a:solidFill>
              <a:srgbClr val="FFC000"/>
            </a:solidFill>
          </a:ln>
        </p:spPr>
        <p:txBody>
          <a:bodyPr wrap="square" rtlCol="0" anchor="ctr">
            <a:noAutofit/>
          </a:bodyPr>
          <a:lstStyle/>
          <a:p>
            <a:r>
              <a:rPr lang="de-DE" sz="2200" dirty="0">
                <a:solidFill>
                  <a:schemeClr val="tx2"/>
                </a:solidFill>
                <a:latin typeface="Calibri" panose="020F0502020204030204" pitchFamily="34" charset="0"/>
              </a:rPr>
              <a:t>Gelungene Anpassung an den Klimawandel muss eine Risikostreuung umfassen. </a:t>
            </a:r>
            <a:endParaRPr lang="de-DE" sz="2000" dirty="0">
              <a:solidFill>
                <a:schemeClr val="tx2"/>
              </a:solidFill>
              <a:latin typeface="Calibri" panose="020F0502020204030204" pitchFamily="34" charset="0"/>
            </a:endParaRPr>
          </a:p>
        </p:txBody>
      </p:sp>
      <p:sp>
        <p:nvSpPr>
          <p:cNvPr id="7" name="Textfeld 6"/>
          <p:cNvSpPr txBox="1"/>
          <p:nvPr/>
        </p:nvSpPr>
        <p:spPr>
          <a:xfrm>
            <a:off x="838201" y="2204864"/>
            <a:ext cx="9495502" cy="432048"/>
          </a:xfrm>
          <a:prstGeom prst="rect">
            <a:avLst/>
          </a:prstGeom>
          <a:noFill/>
          <a:ln w="19050">
            <a:solidFill>
              <a:srgbClr val="FFC000"/>
            </a:solidFill>
          </a:ln>
        </p:spPr>
        <p:txBody>
          <a:bodyPr wrap="square" rtlCol="0">
            <a:noAutofit/>
          </a:bodyPr>
          <a:lstStyle/>
          <a:p>
            <a:r>
              <a:rPr lang="de-DE" sz="2200" dirty="0">
                <a:solidFill>
                  <a:schemeClr val="tx2"/>
                </a:solidFill>
                <a:latin typeface="Calibri" panose="020F0502020204030204" pitchFamily="34" charset="0"/>
              </a:rPr>
              <a:t>Integrierter Pflanzenschutz muss wieder stärker in den Fokus rücken:</a:t>
            </a:r>
          </a:p>
        </p:txBody>
      </p:sp>
      <p:sp>
        <p:nvSpPr>
          <p:cNvPr id="8" name="Titel 1"/>
          <p:cNvSpPr txBox="1">
            <a:spLocks/>
          </p:cNvSpPr>
          <p:nvPr/>
        </p:nvSpPr>
        <p:spPr>
          <a:xfrm>
            <a:off x="838200" y="365125"/>
            <a:ext cx="10515600" cy="918528"/>
          </a:xfrm>
          <a:prstGeom prst="rect">
            <a:avLst/>
          </a:prstGeom>
        </p:spPr>
        <p:txBody>
          <a:bodyPr anchor="ctr">
            <a:normAutofit fontScale="92500" lnSpcReduction="20000"/>
          </a:bodyPr>
          <a:lstStyle>
            <a:lvl1pPr algn="l" defTabSz="914400" rtl="0" eaLnBrk="1" latinLnBrk="0" hangingPunct="1">
              <a:lnSpc>
                <a:spcPct val="90000"/>
              </a:lnSpc>
              <a:spcBef>
                <a:spcPct val="0"/>
              </a:spcBef>
              <a:buNone/>
              <a:defRPr sz="3600" b="0" kern="1200">
                <a:solidFill>
                  <a:schemeClr val="accent1"/>
                </a:solidFill>
                <a:latin typeface="+mj-lt"/>
                <a:ea typeface="+mj-ea"/>
                <a:cs typeface="+mj-cs"/>
              </a:defRPr>
            </a:lvl1pPr>
          </a:lstStyle>
          <a:p>
            <a:endParaRPr lang="de-DE" dirty="0"/>
          </a:p>
          <a:p>
            <a:r>
              <a:rPr lang="de-DE" sz="3900" dirty="0"/>
              <a:t>Integrierter Pflanzenschutz</a:t>
            </a:r>
            <a:endParaRPr lang="de-DE" dirty="0"/>
          </a:p>
          <a:p>
            <a:endParaRPr lang="de-DE" dirty="0"/>
          </a:p>
        </p:txBody>
      </p:sp>
    </p:spTree>
    <p:extLst>
      <p:ext uri="{BB962C8B-B14F-4D97-AF65-F5344CB8AC3E}">
        <p14:creationId xmlns:p14="http://schemas.microsoft.com/office/powerpoint/2010/main" val="1156078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bg/>
                                          </p:spTgt>
                                        </p:tgtEl>
                                        <p:attrNameLst>
                                          <p:attrName>style.visibility</p:attrName>
                                        </p:attrNameLst>
                                      </p:cBhvr>
                                      <p:to>
                                        <p:strVal val="visible"/>
                                      </p:to>
                                    </p:set>
                                    <p:animEffect transition="in" filter="fade">
                                      <p:cBhvr>
                                        <p:cTn id="17" dur="500"/>
                                        <p:tgtEl>
                                          <p:spTgt spid="3">
                                            <p:bg/>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500"/>
                                        <p:tgtEl>
                                          <p:spTgt spid="3">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500"/>
                                        <p:tgtEl>
                                          <p:spTgt spid="3">
                                            <p:txEl>
                                              <p:pRg st="1" end="1"/>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500"/>
                                        <p:tgtEl>
                                          <p:spTgt spid="3">
                                            <p:txEl>
                                              <p:pRg st="2" end="2"/>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500"/>
                                        <p:tgtEl>
                                          <p:spTgt spid="3">
                                            <p:txEl>
                                              <p:pRg st="3" end="3"/>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
                                            <p:bg/>
                                          </p:spTgt>
                                        </p:tgtEl>
                                        <p:attrNameLst>
                                          <p:attrName>style.visibility</p:attrName>
                                        </p:attrNameLst>
                                      </p:cBhvr>
                                      <p:to>
                                        <p:strVal val="visible"/>
                                      </p:to>
                                    </p:set>
                                    <p:animEffect transition="in" filter="fade">
                                      <p:cBhvr>
                                        <p:cTn id="40" dur="500"/>
                                        <p:tgtEl>
                                          <p:spTgt spid="4">
                                            <p:bg/>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
                                            <p:txEl>
                                              <p:pRg st="0" end="0"/>
                                            </p:txEl>
                                          </p:spTgt>
                                        </p:tgtEl>
                                        <p:attrNameLst>
                                          <p:attrName>style.visibility</p:attrName>
                                        </p:attrNameLst>
                                      </p:cBhvr>
                                      <p:to>
                                        <p:strVal val="visible"/>
                                      </p:to>
                                    </p:set>
                                    <p:animEffect transition="in" filter="fade">
                                      <p:cBhvr>
                                        <p:cTn id="43" dur="500"/>
                                        <p:tgtEl>
                                          <p:spTgt spid="4">
                                            <p:txEl>
                                              <p:pRg st="0" end="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
                                            <p:txEl>
                                              <p:pRg st="1" end="1"/>
                                            </p:txEl>
                                          </p:spTgt>
                                        </p:tgtEl>
                                        <p:attrNameLst>
                                          <p:attrName>style.visibility</p:attrName>
                                        </p:attrNameLst>
                                      </p:cBhvr>
                                      <p:to>
                                        <p:strVal val="visible"/>
                                      </p:to>
                                    </p:set>
                                    <p:animEffect transition="in" filter="fade">
                                      <p:cBhvr>
                                        <p:cTn id="46" dur="500"/>
                                        <p:tgtEl>
                                          <p:spTgt spid="4">
                                            <p:txEl>
                                              <p:pRg st="1" end="1"/>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
                                            <p:txEl>
                                              <p:pRg st="2" end="2"/>
                                            </p:txEl>
                                          </p:spTgt>
                                        </p:tgtEl>
                                        <p:attrNameLst>
                                          <p:attrName>style.visibility</p:attrName>
                                        </p:attrNameLst>
                                      </p:cBhvr>
                                      <p:to>
                                        <p:strVal val="visible"/>
                                      </p:to>
                                    </p:set>
                                    <p:animEffect transition="in" filter="fade">
                                      <p:cBhvr>
                                        <p:cTn id="49" dur="500"/>
                                        <p:tgtEl>
                                          <p:spTgt spid="4">
                                            <p:txEl>
                                              <p:pRg st="2" end="2"/>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
                                            <p:txEl>
                                              <p:pRg st="3" end="3"/>
                                            </p:txEl>
                                          </p:spTgt>
                                        </p:tgtEl>
                                        <p:attrNameLst>
                                          <p:attrName>style.visibility</p:attrName>
                                        </p:attrNameLst>
                                      </p:cBhvr>
                                      <p:to>
                                        <p:strVal val="visible"/>
                                      </p:to>
                                    </p:set>
                                    <p:animEffect transition="in" filter="fade">
                                      <p:cBhvr>
                                        <p:cTn id="52" dur="500"/>
                                        <p:tgtEl>
                                          <p:spTgt spid="4">
                                            <p:txEl>
                                              <p:pRg st="3" end="3"/>
                                            </p:tx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
                                            <p:txEl>
                                              <p:pRg st="4" end="4"/>
                                            </p:txEl>
                                          </p:spTgt>
                                        </p:tgtEl>
                                        <p:attrNameLst>
                                          <p:attrName>style.visibility</p:attrName>
                                        </p:attrNameLst>
                                      </p:cBhvr>
                                      <p:to>
                                        <p:strVal val="visible"/>
                                      </p:to>
                                    </p:set>
                                    <p:animEffect transition="in" filter="fade">
                                      <p:cBhvr>
                                        <p:cTn id="55" dur="500"/>
                                        <p:tgtEl>
                                          <p:spTgt spid="4">
                                            <p:txEl>
                                              <p:pRg st="4" end="4"/>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
                                            <p:txEl>
                                              <p:pRg st="5" end="5"/>
                                            </p:txEl>
                                          </p:spTgt>
                                        </p:tgtEl>
                                        <p:attrNameLst>
                                          <p:attrName>style.visibility</p:attrName>
                                        </p:attrNameLst>
                                      </p:cBhvr>
                                      <p:to>
                                        <p:strVal val="visible"/>
                                      </p:to>
                                    </p:set>
                                    <p:animEffect transition="in" filter="fade">
                                      <p:cBhvr>
                                        <p:cTn id="58"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uiExpand="1" build="p" animBg="1"/>
      <p:bldP spid="5"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Integrierter Pflanzenschutz</a:t>
            </a:r>
          </a:p>
        </p:txBody>
      </p:sp>
      <p:grpSp>
        <p:nvGrpSpPr>
          <p:cNvPr id="7" name="Gruppieren 6"/>
          <p:cNvGrpSpPr/>
          <p:nvPr/>
        </p:nvGrpSpPr>
        <p:grpSpPr>
          <a:xfrm>
            <a:off x="4079776" y="1196752"/>
            <a:ext cx="4176000" cy="5112569"/>
            <a:chOff x="2483768" y="836712"/>
            <a:chExt cx="4320480" cy="5616572"/>
          </a:xfrm>
        </p:grpSpPr>
        <p:pic>
          <p:nvPicPr>
            <p:cNvPr id="8" name="Picture 6" descr="Sachkund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83768" y="908721"/>
              <a:ext cx="4320480" cy="5544563"/>
            </a:xfrm>
            <a:prstGeom prst="rect">
              <a:avLst/>
            </a:prstGeom>
            <a:noFill/>
            <a:ln w="9525">
              <a:noFill/>
              <a:miter lim="800000"/>
              <a:headEnd/>
              <a:tailEnd/>
            </a:ln>
          </p:spPr>
        </p:pic>
        <p:sp>
          <p:nvSpPr>
            <p:cNvPr id="9" name="Textfeld 8"/>
            <p:cNvSpPr txBox="1"/>
            <p:nvPr/>
          </p:nvSpPr>
          <p:spPr>
            <a:xfrm>
              <a:off x="3419872" y="836712"/>
              <a:ext cx="2448272" cy="405741"/>
            </a:xfrm>
            <a:prstGeom prst="rect">
              <a:avLst/>
            </a:prstGeom>
            <a:solidFill>
              <a:schemeClr val="bg1"/>
            </a:solidFill>
            <a:ln w="19050">
              <a:solidFill>
                <a:schemeClr val="tx1"/>
              </a:solidFill>
            </a:ln>
          </p:spPr>
          <p:txBody>
            <a:bodyPr wrap="square" rtlCol="0">
              <a:spAutoFit/>
            </a:bodyPr>
            <a:lstStyle/>
            <a:p>
              <a:pPr algn="ctr"/>
              <a:r>
                <a:rPr lang="de-DE" b="1" dirty="0">
                  <a:latin typeface="Calibri" pitchFamily="34" charset="0"/>
                </a:rPr>
                <a:t>Maßnahmen</a:t>
              </a:r>
            </a:p>
          </p:txBody>
        </p:sp>
      </p:grpSp>
      <p:grpSp>
        <p:nvGrpSpPr>
          <p:cNvPr id="36" name="Gruppieren 35"/>
          <p:cNvGrpSpPr/>
          <p:nvPr/>
        </p:nvGrpSpPr>
        <p:grpSpPr>
          <a:xfrm>
            <a:off x="4223793" y="1484784"/>
            <a:ext cx="3816425" cy="4392840"/>
            <a:chOff x="2699792" y="1484432"/>
            <a:chExt cx="3816425" cy="4392840"/>
          </a:xfrm>
        </p:grpSpPr>
        <p:sp>
          <p:nvSpPr>
            <p:cNvPr id="17" name="Bogen 16"/>
            <p:cNvSpPr/>
            <p:nvPr/>
          </p:nvSpPr>
          <p:spPr bwMode="auto">
            <a:xfrm rot="6351221">
              <a:off x="3678632" y="1944593"/>
              <a:ext cx="2291112" cy="1370789"/>
            </a:xfrm>
            <a:prstGeom prst="arc">
              <a:avLst>
                <a:gd name="adj1" fmla="val 20237970"/>
                <a:gd name="adj2" fmla="val 639314"/>
              </a:avLst>
            </a:prstGeom>
            <a:noFill/>
            <a:ln w="38100" cap="flat" cmpd="sng" algn="ctr">
              <a:solidFill>
                <a:srgbClr val="C00000"/>
              </a:solidFill>
              <a:prstDash val="solid"/>
              <a:round/>
              <a:headEnd type="none" w="med" len="med"/>
              <a:tailEnd type="none"/>
            </a:ln>
            <a:effectLst/>
          </p:spPr>
          <p:txBody>
            <a:bodyPr rtlCol="0" anchor="ctr"/>
            <a:lstStyle/>
            <a:p>
              <a:pPr algn="ctr"/>
              <a:endParaRPr lang="de-DE"/>
            </a:p>
          </p:txBody>
        </p:sp>
        <p:grpSp>
          <p:nvGrpSpPr>
            <p:cNvPr id="35" name="Gruppieren 34"/>
            <p:cNvGrpSpPr/>
            <p:nvPr/>
          </p:nvGrpSpPr>
          <p:grpSpPr>
            <a:xfrm>
              <a:off x="2699792" y="2060848"/>
              <a:ext cx="3816425" cy="3816424"/>
              <a:chOff x="2699792" y="2060848"/>
              <a:chExt cx="3816425" cy="3816424"/>
            </a:xfrm>
          </p:grpSpPr>
          <p:sp>
            <p:nvSpPr>
              <p:cNvPr id="13" name="Halbbogen 12"/>
              <p:cNvSpPr/>
              <p:nvPr/>
            </p:nvSpPr>
            <p:spPr bwMode="auto">
              <a:xfrm>
                <a:off x="3347864" y="2060848"/>
                <a:ext cx="2592288" cy="2592288"/>
              </a:xfrm>
              <a:prstGeom prst="blockArc">
                <a:avLst>
                  <a:gd name="adj1" fmla="val 8344664"/>
                  <a:gd name="adj2" fmla="val 2666066"/>
                  <a:gd name="adj3" fmla="val 34675"/>
                </a:avLst>
              </a:prstGeom>
              <a:solidFill>
                <a:srgbClr val="25EB54">
                  <a:alpha val="20000"/>
                </a:srgbClr>
              </a:solidFill>
              <a:ln w="9525" cap="flat" cmpd="sng" algn="ctr">
                <a:noFill/>
                <a:prstDash val="solid"/>
                <a:round/>
                <a:headEnd type="none" w="med" len="med"/>
                <a:tailEnd type="none" w="med" len="med"/>
              </a:ln>
              <a:effectLst/>
            </p:spPr>
            <p:txBody>
              <a:bodyPr vert="horz" wrap="none" lIns="36000" tIns="36000" rIns="36000" bIns="36000" numCol="1" rtlCol="0" anchor="t" anchorCtr="0" compatLnSpc="1">
                <a:prstTxWarp prst="textNoShape">
                  <a:avLst/>
                </a:prstTxWarp>
                <a:noAutofit/>
              </a:bodyPr>
              <a:lstStyle/>
              <a:p>
                <a:pPr eaLnBrk="0" fontAlgn="base" hangingPunct="0">
                  <a:spcBef>
                    <a:spcPct val="0"/>
                  </a:spcBef>
                  <a:spcAft>
                    <a:spcPct val="0"/>
                  </a:spcAft>
                </a:pPr>
                <a:endParaRPr lang="de-DE" sz="1400">
                  <a:latin typeface="Arial" charset="0"/>
                </a:endParaRPr>
              </a:p>
            </p:txBody>
          </p:sp>
          <p:cxnSp>
            <p:nvCxnSpPr>
              <p:cNvPr id="19" name="Gerade Verbindung 18"/>
              <p:cNvCxnSpPr>
                <a:stCxn id="17" idx="2"/>
              </p:cNvCxnSpPr>
              <p:nvPr/>
            </p:nvCxnSpPr>
            <p:spPr bwMode="auto">
              <a:xfrm flipH="1">
                <a:off x="2699792" y="3625052"/>
                <a:ext cx="1628081" cy="1604148"/>
              </a:xfrm>
              <a:prstGeom prst="line">
                <a:avLst/>
              </a:prstGeom>
              <a:noFill/>
              <a:ln w="41275" cap="flat" cmpd="sng" algn="ctr">
                <a:solidFill>
                  <a:srgbClr val="C00000"/>
                </a:solidFill>
                <a:prstDash val="solid"/>
                <a:round/>
                <a:headEnd type="none" w="med" len="med"/>
                <a:tailEnd type="none"/>
              </a:ln>
              <a:effectLst/>
            </p:spPr>
          </p:cxnSp>
          <p:cxnSp>
            <p:nvCxnSpPr>
              <p:cNvPr id="20" name="Gerade Verbindung 19"/>
              <p:cNvCxnSpPr>
                <a:stCxn id="17" idx="0"/>
              </p:cNvCxnSpPr>
              <p:nvPr/>
            </p:nvCxnSpPr>
            <p:spPr bwMode="auto">
              <a:xfrm>
                <a:off x="4945509" y="3640407"/>
                <a:ext cx="1570707" cy="1588793"/>
              </a:xfrm>
              <a:prstGeom prst="line">
                <a:avLst/>
              </a:prstGeom>
              <a:noFill/>
              <a:ln w="41275" cap="flat" cmpd="sng" algn="ctr">
                <a:solidFill>
                  <a:srgbClr val="C00000"/>
                </a:solidFill>
                <a:prstDash val="solid"/>
                <a:round/>
                <a:headEnd type="none" w="med" len="med"/>
                <a:tailEnd type="none"/>
              </a:ln>
              <a:effectLst/>
            </p:spPr>
          </p:cxnSp>
          <p:cxnSp>
            <p:nvCxnSpPr>
              <p:cNvPr id="25" name="Gerade Verbindung 24"/>
              <p:cNvCxnSpPr/>
              <p:nvPr/>
            </p:nvCxnSpPr>
            <p:spPr bwMode="auto">
              <a:xfrm flipH="1">
                <a:off x="2987824" y="5877272"/>
                <a:ext cx="3240359" cy="0"/>
              </a:xfrm>
              <a:prstGeom prst="line">
                <a:avLst/>
              </a:prstGeom>
              <a:noFill/>
              <a:ln w="41275" cap="flat" cmpd="sng" algn="ctr">
                <a:solidFill>
                  <a:srgbClr val="C00000"/>
                </a:solidFill>
                <a:prstDash val="solid"/>
                <a:round/>
                <a:headEnd type="none" w="med" len="med"/>
                <a:tailEnd type="none"/>
              </a:ln>
              <a:effectLst/>
            </p:spPr>
          </p:cxnSp>
          <p:cxnSp>
            <p:nvCxnSpPr>
              <p:cNvPr id="29" name="Gerade Verbindung 28"/>
              <p:cNvCxnSpPr/>
              <p:nvPr/>
            </p:nvCxnSpPr>
            <p:spPr bwMode="auto">
              <a:xfrm flipH="1" flipV="1">
                <a:off x="2699792" y="5229200"/>
                <a:ext cx="288032" cy="648072"/>
              </a:xfrm>
              <a:prstGeom prst="line">
                <a:avLst/>
              </a:prstGeom>
              <a:noFill/>
              <a:ln w="41275" cap="flat" cmpd="sng" algn="ctr">
                <a:solidFill>
                  <a:srgbClr val="C00000"/>
                </a:solidFill>
                <a:prstDash val="solid"/>
                <a:round/>
                <a:headEnd type="none" w="med" len="med"/>
                <a:tailEnd type="none"/>
              </a:ln>
              <a:effectLst/>
            </p:spPr>
          </p:cxnSp>
          <p:cxnSp>
            <p:nvCxnSpPr>
              <p:cNvPr id="32" name="Gerade Verbindung 31"/>
              <p:cNvCxnSpPr/>
              <p:nvPr/>
            </p:nvCxnSpPr>
            <p:spPr bwMode="auto">
              <a:xfrm flipH="1">
                <a:off x="6228184" y="5229200"/>
                <a:ext cx="288033" cy="648072"/>
              </a:xfrm>
              <a:prstGeom prst="line">
                <a:avLst/>
              </a:prstGeom>
              <a:noFill/>
              <a:ln w="41275" cap="flat" cmpd="sng" algn="ctr">
                <a:solidFill>
                  <a:srgbClr val="C00000"/>
                </a:solidFill>
                <a:prstDash val="solid"/>
                <a:round/>
                <a:headEnd type="none" w="med" len="med"/>
                <a:tailEnd type="none"/>
              </a:ln>
              <a:effectLst/>
            </p:spPr>
          </p:cxnSp>
        </p:grpSp>
      </p:grpSp>
      <p:sp>
        <p:nvSpPr>
          <p:cNvPr id="37" name="Textfeld 36"/>
          <p:cNvSpPr txBox="1"/>
          <p:nvPr/>
        </p:nvSpPr>
        <p:spPr>
          <a:xfrm>
            <a:off x="1919536" y="4941169"/>
            <a:ext cx="2088232" cy="954107"/>
          </a:xfrm>
          <a:prstGeom prst="rect">
            <a:avLst/>
          </a:prstGeom>
          <a:noFill/>
        </p:spPr>
        <p:txBody>
          <a:bodyPr wrap="square" rtlCol="0">
            <a:spAutoFit/>
          </a:bodyPr>
          <a:lstStyle/>
          <a:p>
            <a:pPr algn="r"/>
            <a:r>
              <a:rPr lang="de-DE" sz="2800" b="1" dirty="0">
                <a:solidFill>
                  <a:srgbClr val="C00000"/>
                </a:solidFill>
                <a:latin typeface="Calibri" pitchFamily="34" charset="0"/>
              </a:rPr>
              <a:t>Direkte</a:t>
            </a:r>
          </a:p>
          <a:p>
            <a:pPr algn="r"/>
            <a:r>
              <a:rPr lang="de-DE" sz="2800" b="1" dirty="0">
                <a:solidFill>
                  <a:srgbClr val="C00000"/>
                </a:solidFill>
                <a:latin typeface="Calibri" pitchFamily="34" charset="0"/>
              </a:rPr>
              <a:t>Maßnahmen</a:t>
            </a:r>
          </a:p>
        </p:txBody>
      </p:sp>
      <p:sp>
        <p:nvSpPr>
          <p:cNvPr id="38" name="Textfeld 37"/>
          <p:cNvSpPr txBox="1"/>
          <p:nvPr/>
        </p:nvSpPr>
        <p:spPr>
          <a:xfrm>
            <a:off x="8256239" y="1772817"/>
            <a:ext cx="3618519" cy="1384995"/>
          </a:xfrm>
          <a:prstGeom prst="rect">
            <a:avLst/>
          </a:prstGeom>
          <a:noFill/>
        </p:spPr>
        <p:txBody>
          <a:bodyPr wrap="square" rtlCol="0">
            <a:spAutoFit/>
          </a:bodyPr>
          <a:lstStyle/>
          <a:p>
            <a:r>
              <a:rPr lang="de-DE" sz="2800" b="1" dirty="0">
                <a:solidFill>
                  <a:srgbClr val="00B050"/>
                </a:solidFill>
                <a:latin typeface="Calibri" pitchFamily="34" charset="0"/>
              </a:rPr>
              <a:t>Indirekte bzw. vorbeugende</a:t>
            </a:r>
          </a:p>
          <a:p>
            <a:r>
              <a:rPr lang="de-DE" sz="2800" b="1" dirty="0">
                <a:solidFill>
                  <a:srgbClr val="00B050"/>
                </a:solidFill>
                <a:latin typeface="Calibri" pitchFamily="34" charset="0"/>
              </a:rPr>
              <a:t>Maßnahmen</a:t>
            </a:r>
          </a:p>
        </p:txBody>
      </p:sp>
      <p:sp>
        <p:nvSpPr>
          <p:cNvPr id="3" name="Rechteck 2">
            <a:extLst>
              <a:ext uri="{FF2B5EF4-FFF2-40B4-BE49-F238E27FC236}">
                <a16:creationId xmlns:a16="http://schemas.microsoft.com/office/drawing/2014/main" id="{82C80E80-F2C3-4817-9A7E-FA30BD9504B2}"/>
              </a:ext>
            </a:extLst>
          </p:cNvPr>
          <p:cNvSpPr/>
          <p:nvPr/>
        </p:nvSpPr>
        <p:spPr>
          <a:xfrm>
            <a:off x="8255963" y="5920978"/>
            <a:ext cx="1221809" cy="261610"/>
          </a:xfrm>
          <a:prstGeom prst="rect">
            <a:avLst/>
          </a:prstGeom>
        </p:spPr>
        <p:txBody>
          <a:bodyPr wrap="none">
            <a:spAutoFit/>
          </a:bodyPr>
          <a:lstStyle/>
          <a:p>
            <a:r>
              <a:rPr lang="de-DE" sz="1100" dirty="0">
                <a:solidFill>
                  <a:schemeClr val="bg1">
                    <a:lumMod val="50000"/>
                  </a:schemeClr>
                </a:solidFill>
              </a:rPr>
              <a:t>Klein et al. (2015) </a:t>
            </a:r>
          </a:p>
        </p:txBody>
      </p:sp>
    </p:spTree>
    <p:extLst>
      <p:ext uri="{BB962C8B-B14F-4D97-AF65-F5344CB8AC3E}">
        <p14:creationId xmlns:p14="http://schemas.microsoft.com/office/powerpoint/2010/main" val="2291501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Förderung von natürlichen Gegenspielern</a:t>
            </a:r>
          </a:p>
        </p:txBody>
      </p:sp>
      <p:pic>
        <p:nvPicPr>
          <p:cNvPr id="4" name="Inhaltsplatzhalter 3"/>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996382" y="1433811"/>
            <a:ext cx="3148054" cy="4713288"/>
          </a:xfrm>
          <a:prstGeom prst="rect">
            <a:avLst/>
          </a:prstGeom>
        </p:spPr>
      </p:pic>
      <p:pic>
        <p:nvPicPr>
          <p:cNvPr id="5" name="Picture 3" descr="Y:\51_4\51_4-WD\Bilder\Getreide\Nützlinge\Marienkäfer Mais 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421548" y="1441962"/>
            <a:ext cx="3926799" cy="4705137"/>
          </a:xfrm>
          <a:prstGeom prst="rect">
            <a:avLst/>
          </a:prstGeom>
          <a:noFill/>
        </p:spPr>
      </p:pic>
      <p:sp>
        <p:nvSpPr>
          <p:cNvPr id="6" name="Textfeld 5"/>
          <p:cNvSpPr txBox="1"/>
          <p:nvPr/>
        </p:nvSpPr>
        <p:spPr>
          <a:xfrm>
            <a:off x="9853260" y="6061206"/>
            <a:ext cx="2437978" cy="276999"/>
          </a:xfrm>
          <a:prstGeom prst="rect">
            <a:avLst/>
          </a:prstGeom>
          <a:noFill/>
        </p:spPr>
        <p:txBody>
          <a:bodyPr wrap="square" rtlCol="0">
            <a:spAutoFit/>
          </a:bodyPr>
          <a:lstStyle/>
          <a:p>
            <a:r>
              <a:rPr lang="de-DE" sz="1200" dirty="0"/>
              <a:t>Fotos: Pflanzenschutzdienst Hessen</a:t>
            </a:r>
          </a:p>
        </p:txBody>
      </p:sp>
      <p:pic>
        <p:nvPicPr>
          <p:cNvPr id="3" name="Grafik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25459" y="1433811"/>
            <a:ext cx="3429000" cy="2571750"/>
          </a:xfrm>
          <a:prstGeom prst="rect">
            <a:avLst/>
          </a:prstGeom>
        </p:spPr>
      </p:pic>
    </p:spTree>
    <p:extLst>
      <p:ext uri="{BB962C8B-B14F-4D97-AF65-F5344CB8AC3E}">
        <p14:creationId xmlns:p14="http://schemas.microsoft.com/office/powerpoint/2010/main" val="1530164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Vegetationszeit</a:t>
            </a:r>
          </a:p>
        </p:txBody>
      </p:sp>
      <p:pic>
        <p:nvPicPr>
          <p:cNvPr id="7" name="Grafik 6">
            <a:extLst>
              <a:ext uri="{FF2B5EF4-FFF2-40B4-BE49-F238E27FC236}">
                <a16:creationId xmlns:a16="http://schemas.microsoft.com/office/drawing/2014/main" id="{AA1BEB77-5196-4C25-B466-7E1B25B1F7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1900" y="1071433"/>
            <a:ext cx="7758320" cy="5275658"/>
          </a:xfrm>
          <a:prstGeom prst="rect">
            <a:avLst/>
          </a:prstGeom>
        </p:spPr>
      </p:pic>
    </p:spTree>
    <p:extLst>
      <p:ext uri="{BB962C8B-B14F-4D97-AF65-F5344CB8AC3E}">
        <p14:creationId xmlns:p14="http://schemas.microsoft.com/office/powerpoint/2010/main" val="41330554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33893" y="1715459"/>
            <a:ext cx="10515600" cy="1506205"/>
          </a:xfrm>
        </p:spPr>
        <p:txBody>
          <a:bodyPr>
            <a:noAutofit/>
          </a:bodyPr>
          <a:lstStyle/>
          <a:p>
            <a:pPr algn="ctr"/>
            <a:r>
              <a:rPr lang="de-DE" dirty="0"/>
              <a:t>Ackerbauliche Maßnahmen im Herbst</a:t>
            </a:r>
            <a:br>
              <a:rPr lang="de-DE" dirty="0"/>
            </a:br>
            <a:br>
              <a:rPr lang="de-DE" dirty="0"/>
            </a:br>
            <a:r>
              <a:rPr lang="de-DE" dirty="0"/>
              <a:t>- Beispiel Wintergetreide -</a:t>
            </a:r>
          </a:p>
        </p:txBody>
      </p:sp>
    </p:spTree>
    <p:extLst>
      <p:ext uri="{BB962C8B-B14F-4D97-AF65-F5344CB8AC3E}">
        <p14:creationId xmlns:p14="http://schemas.microsoft.com/office/powerpoint/2010/main" val="9254270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Bekämpfung von Schadinsekten/Virusüberträgern</a:t>
            </a:r>
          </a:p>
        </p:txBody>
      </p:sp>
      <p:sp>
        <p:nvSpPr>
          <p:cNvPr id="3" name="Inhaltsplatzhalter 2"/>
          <p:cNvSpPr>
            <a:spLocks noGrp="1"/>
          </p:cNvSpPr>
          <p:nvPr>
            <p:ph idx="1"/>
          </p:nvPr>
        </p:nvSpPr>
        <p:spPr>
          <a:xfrm>
            <a:off x="838199" y="1463040"/>
            <a:ext cx="10866121" cy="4944291"/>
          </a:xfrm>
        </p:spPr>
        <p:txBody>
          <a:bodyPr/>
          <a:lstStyle/>
          <a:p>
            <a:pPr marL="0" indent="0">
              <a:buNone/>
            </a:pPr>
            <a:r>
              <a:rPr lang="de-DE" sz="2400" u="sng" dirty="0"/>
              <a:t>vorbeugend:</a:t>
            </a:r>
          </a:p>
          <a:p>
            <a:pPr>
              <a:buFont typeface="Wingdings" panose="05000000000000000000" pitchFamily="2" charset="2"/>
              <a:buChar char="§"/>
            </a:pPr>
            <a:r>
              <a:rPr lang="de-DE" sz="2400" dirty="0"/>
              <a:t>„Grüne Brücken“ beseitigen (Ausfallgetreide/-raps)</a:t>
            </a:r>
          </a:p>
          <a:p>
            <a:pPr>
              <a:buFont typeface="Wingdings" panose="05000000000000000000" pitchFamily="2" charset="2"/>
              <a:buChar char="§"/>
            </a:pPr>
            <a:r>
              <a:rPr lang="de-DE" sz="2400" dirty="0"/>
              <a:t>späte Saat </a:t>
            </a:r>
          </a:p>
          <a:p>
            <a:pPr>
              <a:buFont typeface="Wingdings" panose="05000000000000000000" pitchFamily="2" charset="2"/>
              <a:buChar char="§"/>
            </a:pPr>
            <a:r>
              <a:rPr lang="de-DE" sz="2400" dirty="0"/>
              <a:t>teils Sortenwahl (Gerstensorten mit Resistenz gegenüber </a:t>
            </a:r>
            <a:r>
              <a:rPr lang="de-DE" sz="2400" dirty="0" err="1"/>
              <a:t>Gelbverzwergungsvirus</a:t>
            </a:r>
            <a:r>
              <a:rPr lang="de-DE" sz="2400" dirty="0"/>
              <a:t>)</a:t>
            </a:r>
          </a:p>
          <a:p>
            <a:pPr>
              <a:buFont typeface="Wingdings" panose="05000000000000000000" pitchFamily="2" charset="2"/>
              <a:buChar char="§"/>
            </a:pPr>
            <a:r>
              <a:rPr lang="de-DE" sz="2400" dirty="0"/>
              <a:t>Feldrandhygiene</a:t>
            </a:r>
          </a:p>
          <a:p>
            <a:pPr>
              <a:spcAft>
                <a:spcPts val="1200"/>
              </a:spcAft>
              <a:buFont typeface="Wingdings" panose="05000000000000000000" pitchFamily="2" charset="2"/>
              <a:buChar char="§"/>
            </a:pPr>
            <a:r>
              <a:rPr lang="de-DE" sz="2400" dirty="0" err="1"/>
              <a:t>Rauhafer</a:t>
            </a:r>
            <a:r>
              <a:rPr lang="de-DE" sz="2400" dirty="0"/>
              <a:t> als Zwischenfrucht meiden</a:t>
            </a:r>
          </a:p>
          <a:p>
            <a:pPr marL="0" indent="0">
              <a:buNone/>
            </a:pPr>
            <a:r>
              <a:rPr lang="de-DE" sz="2400" u="sng" dirty="0"/>
              <a:t>direkt:</a:t>
            </a:r>
          </a:p>
          <a:p>
            <a:pPr>
              <a:buFont typeface="Wingdings" panose="05000000000000000000" pitchFamily="2" charset="2"/>
              <a:buChar char="§"/>
            </a:pPr>
            <a:r>
              <a:rPr lang="de-DE" sz="2400" dirty="0"/>
              <a:t>Insektizide</a:t>
            </a:r>
          </a:p>
        </p:txBody>
      </p:sp>
    </p:spTree>
    <p:extLst>
      <p:ext uri="{BB962C8B-B14F-4D97-AF65-F5344CB8AC3E}">
        <p14:creationId xmlns:p14="http://schemas.microsoft.com/office/powerpoint/2010/main" val="27806837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Bekämpfung von Pilzkrankheiten</a:t>
            </a:r>
          </a:p>
        </p:txBody>
      </p:sp>
      <p:sp>
        <p:nvSpPr>
          <p:cNvPr id="3" name="Inhaltsplatzhalter 2"/>
          <p:cNvSpPr>
            <a:spLocks noGrp="1"/>
          </p:cNvSpPr>
          <p:nvPr>
            <p:ph idx="1"/>
          </p:nvPr>
        </p:nvSpPr>
        <p:spPr>
          <a:xfrm>
            <a:off x="838199" y="1463040"/>
            <a:ext cx="10866121" cy="4944291"/>
          </a:xfrm>
        </p:spPr>
        <p:txBody>
          <a:bodyPr/>
          <a:lstStyle/>
          <a:p>
            <a:pPr marL="0" indent="0">
              <a:buNone/>
            </a:pPr>
            <a:r>
              <a:rPr lang="de-DE" sz="2400" u="sng" dirty="0"/>
              <a:t>vorbeugend:</a:t>
            </a:r>
          </a:p>
          <a:p>
            <a:pPr>
              <a:buFont typeface="Wingdings" panose="05000000000000000000" pitchFamily="2" charset="2"/>
              <a:buChar char="§"/>
            </a:pPr>
            <a:r>
              <a:rPr lang="de-DE" sz="2400" dirty="0"/>
              <a:t>„Grüne Brücken“ beseitigen (Ausfallgetreide)</a:t>
            </a:r>
          </a:p>
          <a:p>
            <a:pPr>
              <a:buFont typeface="Wingdings" panose="05000000000000000000" pitchFamily="2" charset="2"/>
              <a:buChar char="§"/>
            </a:pPr>
            <a:r>
              <a:rPr lang="de-DE" sz="2400" dirty="0"/>
              <a:t>Erntereste gut einarbeiten</a:t>
            </a:r>
          </a:p>
          <a:p>
            <a:pPr>
              <a:buFont typeface="Wingdings" panose="05000000000000000000" pitchFamily="2" charset="2"/>
              <a:buChar char="§"/>
            </a:pPr>
            <a:r>
              <a:rPr lang="de-DE" sz="2400" dirty="0"/>
              <a:t>Strohrotte fördern</a:t>
            </a:r>
          </a:p>
          <a:p>
            <a:pPr>
              <a:buFont typeface="Wingdings" panose="05000000000000000000" pitchFamily="2" charset="2"/>
              <a:buChar char="§"/>
            </a:pPr>
            <a:r>
              <a:rPr lang="de-DE" sz="2400" dirty="0"/>
              <a:t>Sortenwahl</a:t>
            </a:r>
          </a:p>
          <a:p>
            <a:pPr>
              <a:buFont typeface="Wingdings" panose="05000000000000000000" pitchFamily="2" charset="2"/>
              <a:buChar char="§"/>
            </a:pPr>
            <a:r>
              <a:rPr lang="de-DE" sz="2400" dirty="0"/>
              <a:t>späte Saat</a:t>
            </a:r>
          </a:p>
          <a:p>
            <a:pPr>
              <a:buFont typeface="Wingdings" panose="05000000000000000000" pitchFamily="2" charset="2"/>
              <a:buChar char="§"/>
            </a:pPr>
            <a:r>
              <a:rPr lang="de-DE" sz="2400" dirty="0"/>
              <a:t>Feldrandhygiene</a:t>
            </a:r>
          </a:p>
          <a:p>
            <a:pPr>
              <a:buFont typeface="Wingdings" panose="05000000000000000000" pitchFamily="2" charset="2"/>
              <a:buChar char="§"/>
            </a:pPr>
            <a:r>
              <a:rPr lang="de-DE" sz="2400" dirty="0"/>
              <a:t>weite Fruchtfolge</a:t>
            </a:r>
          </a:p>
          <a:p>
            <a:pPr marL="0" indent="0">
              <a:buNone/>
            </a:pPr>
            <a:r>
              <a:rPr lang="de-DE" sz="2400" u="sng" dirty="0"/>
              <a:t>direkt:</a:t>
            </a:r>
          </a:p>
          <a:p>
            <a:pPr>
              <a:buFont typeface="Wingdings" panose="05000000000000000000" pitchFamily="2" charset="2"/>
              <a:buChar char="§"/>
            </a:pPr>
            <a:r>
              <a:rPr lang="de-DE" sz="2400" dirty="0"/>
              <a:t>nur begrenzt Fungizide im Herbst zugelassen</a:t>
            </a:r>
          </a:p>
        </p:txBody>
      </p:sp>
    </p:spTree>
    <p:extLst>
      <p:ext uri="{BB962C8B-B14F-4D97-AF65-F5344CB8AC3E}">
        <p14:creationId xmlns:p14="http://schemas.microsoft.com/office/powerpoint/2010/main" val="22798923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Unkraut- und </a:t>
            </a:r>
            <a:r>
              <a:rPr lang="de-DE" dirty="0" err="1"/>
              <a:t>Ungrasbekämpfung</a:t>
            </a:r>
            <a:endParaRPr lang="de-DE" dirty="0"/>
          </a:p>
        </p:txBody>
      </p:sp>
      <p:sp>
        <p:nvSpPr>
          <p:cNvPr id="3" name="Inhaltsplatzhalter 2"/>
          <p:cNvSpPr>
            <a:spLocks noGrp="1"/>
          </p:cNvSpPr>
          <p:nvPr>
            <p:ph idx="1"/>
          </p:nvPr>
        </p:nvSpPr>
        <p:spPr>
          <a:xfrm>
            <a:off x="838200" y="1283654"/>
            <a:ext cx="10515600" cy="5202872"/>
          </a:xfrm>
        </p:spPr>
        <p:txBody>
          <a:bodyPr/>
          <a:lstStyle/>
          <a:p>
            <a:pPr marL="0" indent="0">
              <a:buNone/>
            </a:pPr>
            <a:r>
              <a:rPr lang="de-DE" sz="2400" u="sng" dirty="0"/>
              <a:t>vorbeugend:</a:t>
            </a:r>
          </a:p>
          <a:p>
            <a:pPr>
              <a:spcBef>
                <a:spcPts val="600"/>
              </a:spcBef>
            </a:pPr>
            <a:r>
              <a:rPr lang="de-DE" sz="2400" dirty="0"/>
              <a:t>intensive Bodenbearbeitung</a:t>
            </a:r>
          </a:p>
          <a:p>
            <a:pPr>
              <a:spcBef>
                <a:spcPts val="600"/>
              </a:spcBef>
            </a:pPr>
            <a:r>
              <a:rPr lang="de-DE" sz="2400" dirty="0"/>
              <a:t>falsches </a:t>
            </a:r>
            <a:r>
              <a:rPr lang="de-DE" sz="2400" dirty="0" err="1"/>
              <a:t>Saatbett</a:t>
            </a:r>
            <a:endParaRPr lang="de-DE" sz="2400" dirty="0"/>
          </a:p>
          <a:p>
            <a:pPr>
              <a:spcBef>
                <a:spcPts val="600"/>
              </a:spcBef>
            </a:pPr>
            <a:r>
              <a:rPr lang="de-DE" sz="2400" dirty="0"/>
              <a:t>späte Saat </a:t>
            </a:r>
          </a:p>
          <a:p>
            <a:pPr>
              <a:spcBef>
                <a:spcPts val="600"/>
              </a:spcBef>
              <a:spcAft>
                <a:spcPts val="1200"/>
              </a:spcAft>
            </a:pPr>
            <a:r>
              <a:rPr lang="de-DE" sz="2400" dirty="0"/>
              <a:t>weite Fruchtfolge</a:t>
            </a:r>
          </a:p>
          <a:p>
            <a:pPr marL="0" indent="0">
              <a:buNone/>
            </a:pPr>
            <a:r>
              <a:rPr lang="de-DE" sz="2400" u="sng" dirty="0"/>
              <a:t>direkt:</a:t>
            </a:r>
          </a:p>
          <a:p>
            <a:r>
              <a:rPr lang="de-DE" sz="2400" dirty="0"/>
              <a:t>Herbizide</a:t>
            </a:r>
          </a:p>
          <a:p>
            <a:pPr marL="457200" lvl="1" indent="0">
              <a:buNone/>
            </a:pPr>
            <a:r>
              <a:rPr lang="de-DE" dirty="0"/>
              <a:t>aber: optimale Wirkung durch Klimawandel gefährdet!</a:t>
            </a:r>
          </a:p>
          <a:p>
            <a:r>
              <a:rPr lang="de-DE" sz="2400" dirty="0"/>
              <a:t>mechanische Bekämpfung (z.B. Striegel)</a:t>
            </a:r>
          </a:p>
        </p:txBody>
      </p:sp>
    </p:spTree>
    <p:extLst>
      <p:ext uri="{BB962C8B-B14F-4D97-AF65-F5344CB8AC3E}">
        <p14:creationId xmlns:p14="http://schemas.microsoft.com/office/powerpoint/2010/main" val="7292722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Pflanzenschutz: Folgen des Klimawandels</a:t>
            </a:r>
          </a:p>
        </p:txBody>
      </p:sp>
      <p:sp>
        <p:nvSpPr>
          <p:cNvPr id="3" name="Inhaltsplatzhalter 2"/>
          <p:cNvSpPr>
            <a:spLocks noGrp="1"/>
          </p:cNvSpPr>
          <p:nvPr>
            <p:ph idx="1"/>
          </p:nvPr>
        </p:nvSpPr>
        <p:spPr>
          <a:xfrm>
            <a:off x="838200" y="1494502"/>
            <a:ext cx="8168148" cy="4886825"/>
          </a:xfrm>
        </p:spPr>
        <p:txBody>
          <a:bodyPr/>
          <a:lstStyle/>
          <a:p>
            <a:pPr marL="0" indent="0">
              <a:buNone/>
            </a:pPr>
            <a:r>
              <a:rPr lang="de-DE" sz="2400" b="1" dirty="0"/>
              <a:t>Extremwetterlagen haben direkten Einfluss auf die Anwendung von Pflanzenschutzmaßnahmen</a:t>
            </a:r>
          </a:p>
          <a:p>
            <a:pPr marL="342900" indent="-342900">
              <a:spcAft>
                <a:spcPts val="1800"/>
              </a:spcAft>
            </a:pPr>
            <a:r>
              <a:rPr lang="de-DE" sz="2400" dirty="0"/>
              <a:t>Behandlungstermine können bei starken Regenfällen oder bei anhaltender Trockenheit nicht eingehalten werden</a:t>
            </a:r>
          </a:p>
          <a:p>
            <a:pPr marL="342900" indent="-342900">
              <a:spcAft>
                <a:spcPts val="1800"/>
              </a:spcAft>
            </a:pPr>
            <a:r>
              <a:rPr lang="de-DE" sz="2400" dirty="0"/>
              <a:t>Bei geringer Bodenfeuchte können sich Unsicherheiten bei der Anwendung von Bodenherbiziden ergeben</a:t>
            </a:r>
          </a:p>
          <a:p>
            <a:pPr marL="342900" indent="-342900">
              <a:spcAft>
                <a:spcPts val="1800"/>
              </a:spcAft>
            </a:pPr>
            <a:r>
              <a:rPr lang="de-DE" sz="2400" dirty="0"/>
              <a:t>Mechanische Unkrautbekämpfung kann nicht planmäßig durchgeführt werden</a:t>
            </a:r>
          </a:p>
          <a:p>
            <a:pPr marL="342900" indent="-342900">
              <a:spcAft>
                <a:spcPts val="1800"/>
              </a:spcAft>
            </a:pPr>
            <a:r>
              <a:rPr lang="de-DE" sz="2400" dirty="0"/>
              <a:t>Reduzierte Wirksamkeit von Insektiziden bei Hitze </a:t>
            </a:r>
          </a:p>
          <a:p>
            <a:pPr marL="342900" indent="-342900">
              <a:spcAft>
                <a:spcPts val="1800"/>
              </a:spcAft>
            </a:pPr>
            <a:endParaRPr lang="de-DE" sz="2400" dirty="0"/>
          </a:p>
        </p:txBody>
      </p:sp>
      <p:pic>
        <p:nvPicPr>
          <p:cNvPr id="6" name="Grafik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06348" y="2084778"/>
            <a:ext cx="2874688" cy="1617012"/>
          </a:xfrm>
          <a:prstGeom prst="rect">
            <a:avLst/>
          </a:prstGeom>
          <a:ln>
            <a:solidFill>
              <a:schemeClr val="accent1"/>
            </a:solidFill>
          </a:ln>
        </p:spPr>
      </p:pic>
      <p:pic>
        <p:nvPicPr>
          <p:cNvPr id="7" name="Grafik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06348" y="4090911"/>
            <a:ext cx="2874688" cy="2011464"/>
          </a:xfrm>
          <a:prstGeom prst="rect">
            <a:avLst/>
          </a:prstGeom>
          <a:ln>
            <a:solidFill>
              <a:schemeClr val="accent1"/>
            </a:solidFill>
          </a:ln>
        </p:spPr>
      </p:pic>
      <p:sp>
        <p:nvSpPr>
          <p:cNvPr id="8" name="Textfeld 7"/>
          <p:cNvSpPr txBox="1"/>
          <p:nvPr/>
        </p:nvSpPr>
        <p:spPr>
          <a:xfrm>
            <a:off x="10940902" y="3685001"/>
            <a:ext cx="940134" cy="261610"/>
          </a:xfrm>
          <a:prstGeom prst="rect">
            <a:avLst/>
          </a:prstGeom>
          <a:noFill/>
        </p:spPr>
        <p:txBody>
          <a:bodyPr wrap="square" rtlCol="0">
            <a:spAutoFit/>
          </a:bodyPr>
          <a:lstStyle/>
          <a:p>
            <a:pPr algn="r"/>
            <a:r>
              <a:rPr lang="de-DE" sz="1100" dirty="0" err="1">
                <a:solidFill>
                  <a:schemeClr val="bg1">
                    <a:lumMod val="50000"/>
                  </a:schemeClr>
                </a:solidFill>
              </a:rPr>
              <a:t>pixabay</a:t>
            </a:r>
            <a:endParaRPr lang="de-DE" sz="1100" dirty="0">
              <a:solidFill>
                <a:schemeClr val="bg1">
                  <a:lumMod val="50000"/>
                </a:schemeClr>
              </a:solidFill>
            </a:endParaRPr>
          </a:p>
        </p:txBody>
      </p:sp>
      <p:sp>
        <p:nvSpPr>
          <p:cNvPr id="9" name="Textfeld 8"/>
          <p:cNvSpPr txBox="1"/>
          <p:nvPr/>
        </p:nvSpPr>
        <p:spPr>
          <a:xfrm>
            <a:off x="11118010" y="6102375"/>
            <a:ext cx="763026" cy="261610"/>
          </a:xfrm>
          <a:prstGeom prst="rect">
            <a:avLst/>
          </a:prstGeom>
          <a:noFill/>
        </p:spPr>
        <p:txBody>
          <a:bodyPr wrap="square" rtlCol="0">
            <a:spAutoFit/>
          </a:bodyPr>
          <a:lstStyle/>
          <a:p>
            <a:pPr algn="r"/>
            <a:r>
              <a:rPr lang="de-DE" sz="1100" dirty="0">
                <a:solidFill>
                  <a:schemeClr val="bg1">
                    <a:lumMod val="50000"/>
                  </a:schemeClr>
                </a:solidFill>
              </a:rPr>
              <a:t>LLH</a:t>
            </a:r>
          </a:p>
        </p:txBody>
      </p:sp>
    </p:spTree>
    <p:extLst>
      <p:ext uri="{BB962C8B-B14F-4D97-AF65-F5344CB8AC3E}">
        <p14:creationId xmlns:p14="http://schemas.microsoft.com/office/powerpoint/2010/main" val="2338019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96F256-9EA5-4A63-BEDD-C807B05D15B3}"/>
              </a:ext>
            </a:extLst>
          </p:cNvPr>
          <p:cNvSpPr>
            <a:spLocks noGrp="1"/>
          </p:cNvSpPr>
          <p:nvPr>
            <p:ph type="title"/>
          </p:nvPr>
        </p:nvSpPr>
        <p:spPr/>
        <p:txBody>
          <a:bodyPr>
            <a:normAutofit fontScale="90000"/>
          </a:bodyPr>
          <a:lstStyle/>
          <a:p>
            <a:r>
              <a:rPr lang="de-DE" u="sng" dirty="0"/>
              <a:t>Arbeitsauftrag:</a:t>
            </a:r>
            <a:r>
              <a:rPr lang="de-DE" dirty="0"/>
              <a:t> Pflanzenschutz &amp; Klimawandel</a:t>
            </a:r>
            <a:br>
              <a:rPr lang="de-DE" dirty="0"/>
            </a:br>
            <a:r>
              <a:rPr lang="de-DE" dirty="0"/>
              <a:t>Folgen und ackerbauliche Maßnahmen</a:t>
            </a:r>
          </a:p>
        </p:txBody>
      </p:sp>
      <p:sp>
        <p:nvSpPr>
          <p:cNvPr id="3" name="Inhaltsplatzhalter 2">
            <a:extLst>
              <a:ext uri="{FF2B5EF4-FFF2-40B4-BE49-F238E27FC236}">
                <a16:creationId xmlns:a16="http://schemas.microsoft.com/office/drawing/2014/main" id="{3200221F-B83C-45D1-B5E9-612AF43A3880}"/>
              </a:ext>
            </a:extLst>
          </p:cNvPr>
          <p:cNvSpPr>
            <a:spLocks noGrp="1"/>
          </p:cNvSpPr>
          <p:nvPr>
            <p:ph idx="1"/>
          </p:nvPr>
        </p:nvSpPr>
        <p:spPr/>
        <p:txBody>
          <a:bodyPr/>
          <a:lstStyle/>
          <a:p>
            <a:pPr marL="0" indent="0">
              <a:spcBef>
                <a:spcPts val="600"/>
              </a:spcBef>
              <a:spcAft>
                <a:spcPts val="1200"/>
              </a:spcAft>
              <a:buNone/>
            </a:pPr>
            <a:r>
              <a:rPr lang="de-DE" b="1" dirty="0">
                <a:ea typeface="Calibri" panose="020F0502020204030204" pitchFamily="34" charset="0"/>
                <a:cs typeface="Arial" panose="020B0604020202020204" pitchFamily="34" charset="0"/>
              </a:rPr>
              <a:t>Aufgabe 3</a:t>
            </a:r>
            <a:endParaRPr lang="de-DE" dirty="0">
              <a:ea typeface="Calibri" panose="020F0502020204030204" pitchFamily="34" charset="0"/>
              <a:cs typeface="Times New Roman" panose="02020603050405020304" pitchFamily="18" charset="0"/>
            </a:endParaRPr>
          </a:p>
          <a:p>
            <a:pPr>
              <a:spcBef>
                <a:spcPts val="600"/>
              </a:spcBef>
              <a:spcAft>
                <a:spcPts val="1200"/>
              </a:spcAft>
            </a:pPr>
            <a:r>
              <a:rPr lang="de-DE" dirty="0">
                <a:ea typeface="Calibri" panose="020F0502020204030204" pitchFamily="34" charset="0"/>
                <a:cs typeface="Arial" panose="020B0604020202020204" pitchFamily="34" charset="0"/>
              </a:rPr>
              <a:t>Der Saattermin des Getreides im Herbst hat großen Einfluss auf den Unkraut- und </a:t>
            </a:r>
            <a:r>
              <a:rPr lang="de-DE" dirty="0" err="1">
                <a:ea typeface="Calibri" panose="020F0502020204030204" pitchFamily="34" charset="0"/>
                <a:cs typeface="Arial" panose="020B0604020202020204" pitchFamily="34" charset="0"/>
              </a:rPr>
              <a:t>Ungrasdruck</a:t>
            </a:r>
            <a:r>
              <a:rPr lang="de-DE" dirty="0">
                <a:ea typeface="Calibri" panose="020F0502020204030204" pitchFamily="34" charset="0"/>
                <a:cs typeface="Arial" panose="020B0604020202020204" pitchFamily="34" charset="0"/>
              </a:rPr>
              <a:t>.</a:t>
            </a:r>
            <a:endParaRPr lang="de-DE" dirty="0">
              <a:ea typeface="Calibri" panose="020F0502020204030204" pitchFamily="34" charset="0"/>
              <a:cs typeface="Times New Roman" panose="02020603050405020304" pitchFamily="18" charset="0"/>
            </a:endParaRPr>
          </a:p>
          <a:p>
            <a:pPr>
              <a:spcBef>
                <a:spcPts val="600"/>
              </a:spcBef>
              <a:spcAft>
                <a:spcPts val="1200"/>
              </a:spcAft>
            </a:pPr>
            <a:r>
              <a:rPr lang="de-DE" dirty="0">
                <a:ea typeface="Calibri" panose="020F0502020204030204" pitchFamily="34" charset="0"/>
                <a:cs typeface="Arial" panose="020B0604020202020204" pitchFamily="34" charset="0"/>
              </a:rPr>
              <a:t>In der Grafik sind zwei Saattermine dargestellt (September und Oktober).</a:t>
            </a:r>
            <a:endParaRPr lang="de-DE" dirty="0">
              <a:ea typeface="Calibri" panose="020F0502020204030204" pitchFamily="34" charset="0"/>
              <a:cs typeface="Times New Roman" panose="02020603050405020304" pitchFamily="18" charset="0"/>
            </a:endParaRPr>
          </a:p>
          <a:p>
            <a:pPr>
              <a:spcBef>
                <a:spcPts val="600"/>
              </a:spcBef>
              <a:spcAft>
                <a:spcPts val="1200"/>
              </a:spcAft>
            </a:pPr>
            <a:r>
              <a:rPr lang="de-DE" dirty="0">
                <a:ea typeface="Calibri" panose="020F0502020204030204" pitchFamily="34" charset="0"/>
                <a:cs typeface="Arial" panose="020B0604020202020204" pitchFamily="34" charset="0"/>
              </a:rPr>
              <a:t>Ergänzen Sie die Grafik (gestrichelte Linien), indem Sie über Pfeile die Höhe der Temperatur und die Länge der Vegetationszeit vor Winter eintragen. Zeichnen Sie zudem den voraussichtlichen Unkraut-/</a:t>
            </a:r>
            <a:r>
              <a:rPr lang="de-DE" dirty="0" err="1">
                <a:ea typeface="Calibri" panose="020F0502020204030204" pitchFamily="34" charset="0"/>
                <a:cs typeface="Arial" panose="020B0604020202020204" pitchFamily="34" charset="0"/>
              </a:rPr>
              <a:t>Ungrasdruck</a:t>
            </a:r>
            <a:r>
              <a:rPr lang="de-DE" dirty="0">
                <a:ea typeface="Calibri" panose="020F0502020204030204" pitchFamily="34" charset="0"/>
                <a:cs typeface="Arial" panose="020B0604020202020204" pitchFamily="34" charset="0"/>
              </a:rPr>
              <a:t> bei den beiden Saatterminen ein.</a:t>
            </a:r>
            <a:endParaRPr lang="de-DE" dirty="0">
              <a:ea typeface="Calibri" panose="020F0502020204030204" pitchFamily="34" charset="0"/>
              <a:cs typeface="Times New Roman" panose="02020603050405020304" pitchFamily="18" charset="0"/>
            </a:endParaRPr>
          </a:p>
          <a:p>
            <a:endParaRPr lang="de-DE" dirty="0"/>
          </a:p>
        </p:txBody>
      </p:sp>
    </p:spTree>
    <p:extLst>
      <p:ext uri="{BB962C8B-B14F-4D97-AF65-F5344CB8AC3E}">
        <p14:creationId xmlns:p14="http://schemas.microsoft.com/office/powerpoint/2010/main" val="15376925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Unkraut- und </a:t>
            </a:r>
            <a:r>
              <a:rPr lang="de-DE" dirty="0" err="1"/>
              <a:t>Ungrasbekämpfung</a:t>
            </a:r>
            <a:endParaRPr lang="de-DE" dirty="0"/>
          </a:p>
        </p:txBody>
      </p:sp>
      <p:sp>
        <p:nvSpPr>
          <p:cNvPr id="3" name="Inhaltsplatzhalter 2"/>
          <p:cNvSpPr>
            <a:spLocks noGrp="1"/>
          </p:cNvSpPr>
          <p:nvPr>
            <p:ph idx="1"/>
          </p:nvPr>
        </p:nvSpPr>
        <p:spPr>
          <a:xfrm>
            <a:off x="838200" y="1463040"/>
            <a:ext cx="10515600" cy="4944291"/>
          </a:xfrm>
        </p:spPr>
        <p:txBody>
          <a:bodyPr/>
          <a:lstStyle/>
          <a:p>
            <a:pPr marL="0" indent="0">
              <a:buNone/>
            </a:pPr>
            <a:r>
              <a:rPr lang="de-DE" b="1" dirty="0"/>
              <a:t>Saattermin:</a:t>
            </a:r>
          </a:p>
          <a:p>
            <a:pPr marL="0" indent="0">
              <a:buNone/>
            </a:pPr>
            <a:endParaRPr lang="de-DE" dirty="0"/>
          </a:p>
          <a:p>
            <a:pPr marL="0" indent="0" algn="ctr">
              <a:buNone/>
            </a:pPr>
            <a:endParaRPr lang="de-DE" sz="3200" dirty="0"/>
          </a:p>
        </p:txBody>
      </p:sp>
      <p:grpSp>
        <p:nvGrpSpPr>
          <p:cNvPr id="18" name="Gruppieren 17"/>
          <p:cNvGrpSpPr/>
          <p:nvPr/>
        </p:nvGrpSpPr>
        <p:grpSpPr>
          <a:xfrm>
            <a:off x="973183" y="2259491"/>
            <a:ext cx="10380617" cy="3999019"/>
            <a:chOff x="973183" y="2259491"/>
            <a:chExt cx="10380617" cy="3999019"/>
          </a:xfrm>
        </p:grpSpPr>
        <p:grpSp>
          <p:nvGrpSpPr>
            <p:cNvPr id="4" name="Gruppieren 3"/>
            <p:cNvGrpSpPr/>
            <p:nvPr/>
          </p:nvGrpSpPr>
          <p:grpSpPr>
            <a:xfrm>
              <a:off x="973183" y="2259491"/>
              <a:ext cx="10380617" cy="3999019"/>
              <a:chOff x="973183" y="2259491"/>
              <a:chExt cx="10380617" cy="3999019"/>
            </a:xfrm>
          </p:grpSpPr>
          <p:cxnSp>
            <p:nvCxnSpPr>
              <p:cNvPr id="5" name="Gerader Verbinder 4"/>
              <p:cNvCxnSpPr/>
              <p:nvPr/>
            </p:nvCxnSpPr>
            <p:spPr>
              <a:xfrm>
                <a:off x="973183" y="5754189"/>
                <a:ext cx="10380617" cy="39188"/>
              </a:xfrm>
              <a:prstGeom prst="line">
                <a:avLst/>
              </a:prstGeom>
            </p:spPr>
            <p:style>
              <a:lnRef idx="2">
                <a:schemeClr val="dk1"/>
              </a:lnRef>
              <a:fillRef idx="0">
                <a:schemeClr val="dk1"/>
              </a:fillRef>
              <a:effectRef idx="1">
                <a:schemeClr val="dk1"/>
              </a:effectRef>
              <a:fontRef idx="minor">
                <a:schemeClr val="tx1"/>
              </a:fontRef>
            </p:style>
          </p:cxnSp>
          <p:sp>
            <p:nvSpPr>
              <p:cNvPr id="6" name="Textfeld 5"/>
              <p:cNvSpPr txBox="1"/>
              <p:nvPr/>
            </p:nvSpPr>
            <p:spPr>
              <a:xfrm>
                <a:off x="2059127" y="5854556"/>
                <a:ext cx="1449978" cy="400110"/>
              </a:xfrm>
              <a:prstGeom prst="rect">
                <a:avLst/>
              </a:prstGeom>
              <a:noFill/>
            </p:spPr>
            <p:txBody>
              <a:bodyPr wrap="square" rtlCol="0">
                <a:spAutoFit/>
              </a:bodyPr>
              <a:lstStyle/>
              <a:p>
                <a:pPr algn="ctr"/>
                <a:r>
                  <a:rPr lang="de-DE" sz="2000" dirty="0"/>
                  <a:t>September</a:t>
                </a:r>
              </a:p>
            </p:txBody>
          </p:sp>
          <p:sp>
            <p:nvSpPr>
              <p:cNvPr id="7" name="Textfeld 6"/>
              <p:cNvSpPr txBox="1"/>
              <p:nvPr/>
            </p:nvSpPr>
            <p:spPr>
              <a:xfrm>
                <a:off x="7274284" y="5858400"/>
                <a:ext cx="1449978" cy="400110"/>
              </a:xfrm>
              <a:prstGeom prst="rect">
                <a:avLst/>
              </a:prstGeom>
              <a:noFill/>
            </p:spPr>
            <p:txBody>
              <a:bodyPr wrap="square" rtlCol="0">
                <a:spAutoFit/>
              </a:bodyPr>
              <a:lstStyle/>
              <a:p>
                <a:pPr algn="ctr"/>
                <a:r>
                  <a:rPr lang="de-DE" sz="2000" dirty="0"/>
                  <a:t>Oktober</a:t>
                </a:r>
              </a:p>
            </p:txBody>
          </p:sp>
          <p:sp>
            <p:nvSpPr>
              <p:cNvPr id="8" name="Sonne 7"/>
              <p:cNvSpPr/>
              <p:nvPr/>
            </p:nvSpPr>
            <p:spPr>
              <a:xfrm>
                <a:off x="2586312" y="2259491"/>
                <a:ext cx="574766" cy="555171"/>
              </a:xfrm>
              <a:prstGeom prst="sun">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Wolke 8"/>
              <p:cNvSpPr/>
              <p:nvPr/>
            </p:nvSpPr>
            <p:spPr>
              <a:xfrm>
                <a:off x="7766319" y="2422776"/>
                <a:ext cx="849086" cy="391886"/>
              </a:xfrm>
              <a:prstGeom prst="cloud">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Mond 9"/>
              <p:cNvSpPr/>
              <p:nvPr/>
            </p:nvSpPr>
            <p:spPr>
              <a:xfrm rot="1200000">
                <a:off x="2448713" y="5262334"/>
                <a:ext cx="96040" cy="489895"/>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Mond 10"/>
              <p:cNvSpPr/>
              <p:nvPr/>
            </p:nvSpPr>
            <p:spPr>
              <a:xfrm rot="1200000">
                <a:off x="2864998" y="5262334"/>
                <a:ext cx="96040" cy="489895"/>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Mond 11"/>
              <p:cNvSpPr/>
              <p:nvPr/>
            </p:nvSpPr>
            <p:spPr>
              <a:xfrm rot="1200000">
                <a:off x="3352228" y="5262335"/>
                <a:ext cx="96040" cy="489895"/>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Mond 12"/>
              <p:cNvSpPr/>
              <p:nvPr/>
            </p:nvSpPr>
            <p:spPr>
              <a:xfrm rot="1200000">
                <a:off x="7534968" y="5271631"/>
                <a:ext cx="96040" cy="489895"/>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Mond 13"/>
              <p:cNvSpPr/>
              <p:nvPr/>
            </p:nvSpPr>
            <p:spPr>
              <a:xfrm rot="1200000">
                <a:off x="7951253" y="5271631"/>
                <a:ext cx="96040" cy="489895"/>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Mond 14"/>
              <p:cNvSpPr/>
              <p:nvPr/>
            </p:nvSpPr>
            <p:spPr>
              <a:xfrm rot="1200000">
                <a:off x="8438483" y="5271632"/>
                <a:ext cx="96040" cy="489895"/>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Textfeld 22"/>
              <p:cNvSpPr txBox="1"/>
              <p:nvPr/>
            </p:nvSpPr>
            <p:spPr>
              <a:xfrm>
                <a:off x="1239458" y="3498827"/>
                <a:ext cx="3347119" cy="707886"/>
              </a:xfrm>
              <a:prstGeom prst="rect">
                <a:avLst/>
              </a:prstGeom>
              <a:noFill/>
            </p:spPr>
            <p:txBody>
              <a:bodyPr wrap="square" rtlCol="0">
                <a:spAutoFit/>
              </a:bodyPr>
              <a:lstStyle/>
              <a:p>
                <a:pPr algn="ctr"/>
                <a:r>
                  <a:rPr lang="de-DE" sz="2000" dirty="0"/>
                  <a:t>Temperatur °C  </a:t>
                </a:r>
              </a:p>
              <a:p>
                <a:pPr algn="ctr"/>
                <a:r>
                  <a:rPr lang="de-DE" sz="2000" dirty="0"/>
                  <a:t>Vegetationszeit vor Winter  </a:t>
                </a:r>
              </a:p>
            </p:txBody>
          </p:sp>
          <p:sp>
            <p:nvSpPr>
              <p:cNvPr id="24" name="Textfeld 23"/>
              <p:cNvSpPr txBox="1"/>
              <p:nvPr/>
            </p:nvSpPr>
            <p:spPr>
              <a:xfrm>
                <a:off x="6479657" y="3504380"/>
                <a:ext cx="3422410" cy="1015663"/>
              </a:xfrm>
              <a:prstGeom prst="rect">
                <a:avLst/>
              </a:prstGeom>
              <a:noFill/>
            </p:spPr>
            <p:txBody>
              <a:bodyPr wrap="square" rtlCol="0">
                <a:spAutoFit/>
              </a:bodyPr>
              <a:lstStyle/>
              <a:p>
                <a:pPr algn="ctr"/>
                <a:r>
                  <a:rPr lang="de-DE" sz="2000" dirty="0"/>
                  <a:t>Temperatur °C  </a:t>
                </a:r>
              </a:p>
              <a:p>
                <a:pPr algn="ctr"/>
                <a:r>
                  <a:rPr lang="de-DE" sz="2000" dirty="0"/>
                  <a:t>Vegetationszeit vor Winter  </a:t>
                </a:r>
              </a:p>
              <a:p>
                <a:pPr algn="ctr"/>
                <a:endParaRPr lang="de-DE" sz="2000" dirty="0"/>
              </a:p>
            </p:txBody>
          </p:sp>
        </p:grpSp>
        <p:cxnSp>
          <p:nvCxnSpPr>
            <p:cNvPr id="17" name="Gerader Verbinder 16"/>
            <p:cNvCxnSpPr/>
            <p:nvPr/>
          </p:nvCxnSpPr>
          <p:spPr>
            <a:xfrm>
              <a:off x="3719945" y="3771900"/>
              <a:ext cx="457200" cy="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20" name="Gerader Verbinder 19"/>
            <p:cNvCxnSpPr/>
            <p:nvPr/>
          </p:nvCxnSpPr>
          <p:spPr>
            <a:xfrm>
              <a:off x="4357977" y="4080163"/>
              <a:ext cx="457200" cy="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21" name="Gerader Verbinder 20"/>
            <p:cNvCxnSpPr/>
            <p:nvPr/>
          </p:nvCxnSpPr>
          <p:spPr>
            <a:xfrm>
              <a:off x="8995063" y="3778827"/>
              <a:ext cx="457200" cy="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22" name="Gerader Verbinder 21"/>
            <p:cNvCxnSpPr/>
            <p:nvPr/>
          </p:nvCxnSpPr>
          <p:spPr>
            <a:xfrm>
              <a:off x="9614585" y="4094018"/>
              <a:ext cx="457200" cy="0"/>
            </a:xfrm>
            <a:prstGeom prst="line">
              <a:avLst/>
            </a:prstGeom>
            <a:ln>
              <a:prstDash val="dash"/>
            </a:ln>
          </p:spPr>
          <p:style>
            <a:lnRef idx="1">
              <a:schemeClr val="dk1"/>
            </a:lnRef>
            <a:fillRef idx="0">
              <a:schemeClr val="dk1"/>
            </a:fillRef>
            <a:effectRef idx="0">
              <a:schemeClr val="dk1"/>
            </a:effectRef>
            <a:fontRef idx="minor">
              <a:schemeClr val="tx1"/>
            </a:fontRef>
          </p:style>
        </p:cxnSp>
      </p:grpSp>
      <p:sp>
        <p:nvSpPr>
          <p:cNvPr id="16" name="Rechteck 15">
            <a:extLst>
              <a:ext uri="{FF2B5EF4-FFF2-40B4-BE49-F238E27FC236}">
                <a16:creationId xmlns:a16="http://schemas.microsoft.com/office/drawing/2014/main" id="{9B5F2069-DEBA-4F82-B1BD-E042B80667C4}"/>
              </a:ext>
            </a:extLst>
          </p:cNvPr>
          <p:cNvSpPr/>
          <p:nvPr/>
        </p:nvSpPr>
        <p:spPr>
          <a:xfrm>
            <a:off x="9533817" y="6389884"/>
            <a:ext cx="1075936" cy="261610"/>
          </a:xfrm>
          <a:prstGeom prst="rect">
            <a:avLst/>
          </a:prstGeom>
        </p:spPr>
        <p:txBody>
          <a:bodyPr wrap="none">
            <a:spAutoFit/>
          </a:bodyPr>
          <a:lstStyle/>
          <a:p>
            <a:r>
              <a:rPr lang="de-DE" sz="1100" dirty="0"/>
              <a:t>Darstellung LLH</a:t>
            </a:r>
          </a:p>
        </p:txBody>
      </p:sp>
    </p:spTree>
    <p:extLst>
      <p:ext uri="{BB962C8B-B14F-4D97-AF65-F5344CB8AC3E}">
        <p14:creationId xmlns:p14="http://schemas.microsoft.com/office/powerpoint/2010/main" val="5431439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Unkraut- und </a:t>
            </a:r>
            <a:r>
              <a:rPr lang="de-DE" dirty="0" err="1"/>
              <a:t>Ungrasbekämpfung</a:t>
            </a:r>
            <a:endParaRPr lang="de-DE" dirty="0"/>
          </a:p>
        </p:txBody>
      </p:sp>
      <p:sp>
        <p:nvSpPr>
          <p:cNvPr id="3" name="Inhaltsplatzhalter 2"/>
          <p:cNvSpPr>
            <a:spLocks noGrp="1"/>
          </p:cNvSpPr>
          <p:nvPr>
            <p:ph idx="1"/>
          </p:nvPr>
        </p:nvSpPr>
        <p:spPr>
          <a:xfrm>
            <a:off x="838200" y="1463040"/>
            <a:ext cx="10515600" cy="4944291"/>
          </a:xfrm>
        </p:spPr>
        <p:txBody>
          <a:bodyPr/>
          <a:lstStyle/>
          <a:p>
            <a:pPr marL="0" indent="0">
              <a:buNone/>
            </a:pPr>
            <a:r>
              <a:rPr lang="de-DE" b="1" dirty="0"/>
              <a:t>Saattermin:</a:t>
            </a:r>
          </a:p>
          <a:p>
            <a:pPr marL="0" indent="0">
              <a:buNone/>
            </a:pPr>
            <a:endParaRPr lang="de-DE" dirty="0"/>
          </a:p>
          <a:p>
            <a:pPr marL="0" indent="0" algn="ctr">
              <a:buNone/>
            </a:pPr>
            <a:endParaRPr lang="de-DE" sz="3200" dirty="0"/>
          </a:p>
        </p:txBody>
      </p:sp>
      <p:grpSp>
        <p:nvGrpSpPr>
          <p:cNvPr id="4" name="Gruppieren 3"/>
          <p:cNvGrpSpPr/>
          <p:nvPr/>
        </p:nvGrpSpPr>
        <p:grpSpPr>
          <a:xfrm>
            <a:off x="973183" y="2259491"/>
            <a:ext cx="10380617" cy="3999019"/>
            <a:chOff x="973183" y="2259491"/>
            <a:chExt cx="10380617" cy="3999019"/>
          </a:xfrm>
        </p:grpSpPr>
        <p:cxnSp>
          <p:nvCxnSpPr>
            <p:cNvPr id="5" name="Gerader Verbinder 4"/>
            <p:cNvCxnSpPr/>
            <p:nvPr/>
          </p:nvCxnSpPr>
          <p:spPr>
            <a:xfrm>
              <a:off x="973183" y="5754189"/>
              <a:ext cx="10380617" cy="39188"/>
            </a:xfrm>
            <a:prstGeom prst="line">
              <a:avLst/>
            </a:prstGeom>
          </p:spPr>
          <p:style>
            <a:lnRef idx="2">
              <a:schemeClr val="dk1"/>
            </a:lnRef>
            <a:fillRef idx="0">
              <a:schemeClr val="dk1"/>
            </a:fillRef>
            <a:effectRef idx="1">
              <a:schemeClr val="dk1"/>
            </a:effectRef>
            <a:fontRef idx="minor">
              <a:schemeClr val="tx1"/>
            </a:fontRef>
          </p:style>
        </p:cxnSp>
        <p:sp>
          <p:nvSpPr>
            <p:cNvPr id="6" name="Textfeld 5"/>
            <p:cNvSpPr txBox="1"/>
            <p:nvPr/>
          </p:nvSpPr>
          <p:spPr>
            <a:xfrm>
              <a:off x="2059127" y="5854556"/>
              <a:ext cx="1449978" cy="400110"/>
            </a:xfrm>
            <a:prstGeom prst="rect">
              <a:avLst/>
            </a:prstGeom>
            <a:noFill/>
          </p:spPr>
          <p:txBody>
            <a:bodyPr wrap="square" rtlCol="0">
              <a:spAutoFit/>
            </a:bodyPr>
            <a:lstStyle/>
            <a:p>
              <a:pPr algn="ctr"/>
              <a:r>
                <a:rPr lang="de-DE" sz="2000" dirty="0"/>
                <a:t>September</a:t>
              </a:r>
            </a:p>
          </p:txBody>
        </p:sp>
        <p:sp>
          <p:nvSpPr>
            <p:cNvPr id="7" name="Textfeld 6"/>
            <p:cNvSpPr txBox="1"/>
            <p:nvPr/>
          </p:nvSpPr>
          <p:spPr>
            <a:xfrm>
              <a:off x="7274284" y="5858400"/>
              <a:ext cx="1449978" cy="400110"/>
            </a:xfrm>
            <a:prstGeom prst="rect">
              <a:avLst/>
            </a:prstGeom>
            <a:noFill/>
          </p:spPr>
          <p:txBody>
            <a:bodyPr wrap="square" rtlCol="0">
              <a:spAutoFit/>
            </a:bodyPr>
            <a:lstStyle/>
            <a:p>
              <a:pPr algn="ctr"/>
              <a:r>
                <a:rPr lang="de-DE" sz="2000" dirty="0"/>
                <a:t>Oktober</a:t>
              </a:r>
            </a:p>
          </p:txBody>
        </p:sp>
        <p:sp>
          <p:nvSpPr>
            <p:cNvPr id="8" name="Sonne 7"/>
            <p:cNvSpPr/>
            <p:nvPr/>
          </p:nvSpPr>
          <p:spPr>
            <a:xfrm>
              <a:off x="2586312" y="2259491"/>
              <a:ext cx="574766" cy="555171"/>
            </a:xfrm>
            <a:prstGeom prst="sun">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Wolke 8"/>
            <p:cNvSpPr/>
            <p:nvPr/>
          </p:nvSpPr>
          <p:spPr>
            <a:xfrm>
              <a:off x="7766319" y="2422776"/>
              <a:ext cx="849086" cy="391886"/>
            </a:xfrm>
            <a:prstGeom prst="cloud">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Mond 9"/>
            <p:cNvSpPr/>
            <p:nvPr/>
          </p:nvSpPr>
          <p:spPr>
            <a:xfrm rot="1200000">
              <a:off x="2448713" y="5262334"/>
              <a:ext cx="96040" cy="489895"/>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Mond 10"/>
            <p:cNvSpPr/>
            <p:nvPr/>
          </p:nvSpPr>
          <p:spPr>
            <a:xfrm rot="1200000">
              <a:off x="2864998" y="5262334"/>
              <a:ext cx="96040" cy="489895"/>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Mond 11"/>
            <p:cNvSpPr/>
            <p:nvPr/>
          </p:nvSpPr>
          <p:spPr>
            <a:xfrm rot="1200000">
              <a:off x="3352228" y="5262335"/>
              <a:ext cx="96040" cy="489895"/>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Mond 12"/>
            <p:cNvSpPr/>
            <p:nvPr/>
          </p:nvSpPr>
          <p:spPr>
            <a:xfrm rot="1200000">
              <a:off x="7534968" y="5271631"/>
              <a:ext cx="96040" cy="489895"/>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Mond 13"/>
            <p:cNvSpPr/>
            <p:nvPr/>
          </p:nvSpPr>
          <p:spPr>
            <a:xfrm rot="1200000">
              <a:off x="7951253" y="5271631"/>
              <a:ext cx="96040" cy="489895"/>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Mond 14"/>
            <p:cNvSpPr/>
            <p:nvPr/>
          </p:nvSpPr>
          <p:spPr>
            <a:xfrm rot="1200000">
              <a:off x="8438483" y="5271632"/>
              <a:ext cx="96040" cy="489895"/>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Wolke 15"/>
            <p:cNvSpPr/>
            <p:nvPr/>
          </p:nvSpPr>
          <p:spPr>
            <a:xfrm>
              <a:off x="2148840" y="5492931"/>
              <a:ext cx="124097" cy="260950"/>
            </a:xfrm>
            <a:prstGeom prst="cloud">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Wolke 16"/>
            <p:cNvSpPr/>
            <p:nvPr/>
          </p:nvSpPr>
          <p:spPr>
            <a:xfrm>
              <a:off x="2988768" y="5488858"/>
              <a:ext cx="124097" cy="260950"/>
            </a:xfrm>
            <a:prstGeom prst="cloud">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Wolke 17"/>
            <p:cNvSpPr/>
            <p:nvPr/>
          </p:nvSpPr>
          <p:spPr>
            <a:xfrm>
              <a:off x="3420293" y="5537327"/>
              <a:ext cx="108857" cy="210875"/>
            </a:xfrm>
            <a:prstGeom prst="cloud">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Mond 18"/>
            <p:cNvSpPr/>
            <p:nvPr/>
          </p:nvSpPr>
          <p:spPr>
            <a:xfrm rot="1200000">
              <a:off x="2542708" y="5616681"/>
              <a:ext cx="45719" cy="153729"/>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Mond 19"/>
            <p:cNvSpPr/>
            <p:nvPr/>
          </p:nvSpPr>
          <p:spPr>
            <a:xfrm rot="1200000">
              <a:off x="2656466" y="5601948"/>
              <a:ext cx="45719" cy="153729"/>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Mond 20"/>
            <p:cNvSpPr/>
            <p:nvPr/>
          </p:nvSpPr>
          <p:spPr>
            <a:xfrm rot="1200000">
              <a:off x="3185989" y="5594284"/>
              <a:ext cx="45719" cy="153729"/>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Mond 21"/>
            <p:cNvSpPr/>
            <p:nvPr/>
          </p:nvSpPr>
          <p:spPr>
            <a:xfrm rot="1200000">
              <a:off x="7637258" y="5626589"/>
              <a:ext cx="45719" cy="153729"/>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Textfeld 22"/>
            <p:cNvSpPr txBox="1"/>
            <p:nvPr/>
          </p:nvSpPr>
          <p:spPr>
            <a:xfrm>
              <a:off x="1239458" y="3498827"/>
              <a:ext cx="3347119" cy="707886"/>
            </a:xfrm>
            <a:prstGeom prst="rect">
              <a:avLst/>
            </a:prstGeom>
            <a:noFill/>
          </p:spPr>
          <p:txBody>
            <a:bodyPr wrap="square" rtlCol="0">
              <a:spAutoFit/>
            </a:bodyPr>
            <a:lstStyle/>
            <a:p>
              <a:pPr algn="ctr"/>
              <a:r>
                <a:rPr lang="de-DE" sz="2000" dirty="0"/>
                <a:t>Temperatur °C </a:t>
              </a:r>
              <a:r>
                <a:rPr lang="de-DE" sz="2000" b="1" dirty="0"/>
                <a:t>↑</a:t>
              </a:r>
            </a:p>
            <a:p>
              <a:pPr algn="ctr"/>
              <a:r>
                <a:rPr lang="de-DE" sz="2000" dirty="0"/>
                <a:t>Vegetationszeit vor Winter </a:t>
              </a:r>
              <a:r>
                <a:rPr lang="de-DE" sz="2000" b="1" dirty="0"/>
                <a:t>↑</a:t>
              </a:r>
            </a:p>
          </p:txBody>
        </p:sp>
        <p:sp>
          <p:nvSpPr>
            <p:cNvPr id="24" name="Textfeld 23"/>
            <p:cNvSpPr txBox="1"/>
            <p:nvPr/>
          </p:nvSpPr>
          <p:spPr>
            <a:xfrm>
              <a:off x="6479657" y="3504380"/>
              <a:ext cx="3422410" cy="1015663"/>
            </a:xfrm>
            <a:prstGeom prst="rect">
              <a:avLst/>
            </a:prstGeom>
            <a:noFill/>
          </p:spPr>
          <p:txBody>
            <a:bodyPr wrap="square" rtlCol="0">
              <a:spAutoFit/>
            </a:bodyPr>
            <a:lstStyle/>
            <a:p>
              <a:pPr algn="ctr"/>
              <a:r>
                <a:rPr lang="de-DE" sz="2000" dirty="0"/>
                <a:t>Temperatur °C </a:t>
              </a:r>
              <a:r>
                <a:rPr lang="de-DE" sz="2000" b="1" dirty="0"/>
                <a:t>↓</a:t>
              </a:r>
            </a:p>
            <a:p>
              <a:pPr algn="ctr"/>
              <a:r>
                <a:rPr lang="de-DE" sz="2000" dirty="0"/>
                <a:t>Vegetationszeit vor Winter </a:t>
              </a:r>
              <a:r>
                <a:rPr lang="de-DE" sz="2000" b="1" dirty="0"/>
                <a:t>↓</a:t>
              </a:r>
            </a:p>
            <a:p>
              <a:pPr algn="ctr"/>
              <a:endParaRPr lang="de-DE" sz="2000" dirty="0"/>
            </a:p>
          </p:txBody>
        </p:sp>
      </p:grpSp>
      <p:sp>
        <p:nvSpPr>
          <p:cNvPr id="25" name="Rechteck 24">
            <a:extLst>
              <a:ext uri="{FF2B5EF4-FFF2-40B4-BE49-F238E27FC236}">
                <a16:creationId xmlns:a16="http://schemas.microsoft.com/office/drawing/2014/main" id="{4364962B-19D0-4CC7-98E0-0031FEE4352C}"/>
              </a:ext>
            </a:extLst>
          </p:cNvPr>
          <p:cNvSpPr/>
          <p:nvPr/>
        </p:nvSpPr>
        <p:spPr>
          <a:xfrm>
            <a:off x="9533817" y="6389884"/>
            <a:ext cx="1075936" cy="261610"/>
          </a:xfrm>
          <a:prstGeom prst="rect">
            <a:avLst/>
          </a:prstGeom>
        </p:spPr>
        <p:txBody>
          <a:bodyPr wrap="none">
            <a:spAutoFit/>
          </a:bodyPr>
          <a:lstStyle/>
          <a:p>
            <a:r>
              <a:rPr lang="de-DE" sz="1100" dirty="0"/>
              <a:t>Darstellung LLH</a:t>
            </a:r>
          </a:p>
        </p:txBody>
      </p:sp>
    </p:spTree>
    <p:extLst>
      <p:ext uri="{BB962C8B-B14F-4D97-AF65-F5344CB8AC3E}">
        <p14:creationId xmlns:p14="http://schemas.microsoft.com/office/powerpoint/2010/main" val="22056798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77880D1-5CB5-4940-BCFC-4AF9FF6CF1B0}"/>
              </a:ext>
            </a:extLst>
          </p:cNvPr>
          <p:cNvSpPr>
            <a:spLocks noGrp="1"/>
          </p:cNvSpPr>
          <p:nvPr>
            <p:ph type="title"/>
          </p:nvPr>
        </p:nvSpPr>
        <p:spPr/>
        <p:txBody>
          <a:bodyPr>
            <a:normAutofit fontScale="90000"/>
          </a:bodyPr>
          <a:lstStyle/>
          <a:p>
            <a:r>
              <a:rPr lang="de-DE" u="sng" dirty="0"/>
              <a:t>Arbeitsauftrag:</a:t>
            </a:r>
            <a:r>
              <a:rPr lang="de-DE" dirty="0"/>
              <a:t> Pflanzenschutz &amp; Klimawandel</a:t>
            </a:r>
            <a:br>
              <a:rPr lang="de-DE" dirty="0"/>
            </a:br>
            <a:r>
              <a:rPr lang="de-DE" dirty="0"/>
              <a:t>Folgen und ackerbauliche Maßnahmen</a:t>
            </a:r>
          </a:p>
        </p:txBody>
      </p:sp>
      <p:sp>
        <p:nvSpPr>
          <p:cNvPr id="3" name="Inhaltsplatzhalter 2">
            <a:extLst>
              <a:ext uri="{FF2B5EF4-FFF2-40B4-BE49-F238E27FC236}">
                <a16:creationId xmlns:a16="http://schemas.microsoft.com/office/drawing/2014/main" id="{8DF91693-051B-494A-BB94-370A687EAF1A}"/>
              </a:ext>
            </a:extLst>
          </p:cNvPr>
          <p:cNvSpPr>
            <a:spLocks noGrp="1"/>
          </p:cNvSpPr>
          <p:nvPr>
            <p:ph idx="1"/>
          </p:nvPr>
        </p:nvSpPr>
        <p:spPr/>
        <p:txBody>
          <a:bodyPr/>
          <a:lstStyle/>
          <a:p>
            <a:pPr marL="0" indent="0">
              <a:spcBef>
                <a:spcPts val="600"/>
              </a:spcBef>
              <a:spcAft>
                <a:spcPts val="1200"/>
              </a:spcAft>
              <a:buNone/>
            </a:pPr>
            <a:r>
              <a:rPr lang="de-DE" b="1" dirty="0">
                <a:ea typeface="Calibri" panose="020F0502020204030204" pitchFamily="34" charset="0"/>
                <a:cs typeface="Arial" panose="020B0604020202020204" pitchFamily="34" charset="0"/>
              </a:rPr>
              <a:t>Aufgabe 4</a:t>
            </a:r>
            <a:endParaRPr lang="de-DE" dirty="0">
              <a:ea typeface="Calibri" panose="020F0502020204030204" pitchFamily="34" charset="0"/>
              <a:cs typeface="Times New Roman" panose="02020603050405020304" pitchFamily="18" charset="0"/>
            </a:endParaRPr>
          </a:p>
          <a:p>
            <a:pPr>
              <a:spcBef>
                <a:spcPts val="600"/>
              </a:spcBef>
              <a:spcAft>
                <a:spcPts val="1200"/>
              </a:spcAft>
            </a:pPr>
            <a:r>
              <a:rPr lang="de-DE" dirty="0">
                <a:ea typeface="Calibri" panose="020F0502020204030204" pitchFamily="34" charset="0"/>
                <a:cs typeface="Arial" panose="020B0604020202020204" pitchFamily="34" charset="0"/>
              </a:rPr>
              <a:t>Um den Unkraut- und </a:t>
            </a:r>
            <a:r>
              <a:rPr lang="de-DE" dirty="0" err="1">
                <a:ea typeface="Calibri" panose="020F0502020204030204" pitchFamily="34" charset="0"/>
                <a:cs typeface="Arial" panose="020B0604020202020204" pitchFamily="34" charset="0"/>
              </a:rPr>
              <a:t>Ungrasdruck</a:t>
            </a:r>
            <a:r>
              <a:rPr lang="de-DE" dirty="0">
                <a:ea typeface="Calibri" panose="020F0502020204030204" pitchFamily="34" charset="0"/>
                <a:cs typeface="Arial" panose="020B0604020202020204" pitchFamily="34" charset="0"/>
              </a:rPr>
              <a:t> im Getreidebestand möglichst gering zu halten, besteht die Möglichkeit ein „falsches </a:t>
            </a:r>
            <a:r>
              <a:rPr lang="de-DE" dirty="0" err="1">
                <a:ea typeface="Calibri" panose="020F0502020204030204" pitchFamily="34" charset="0"/>
                <a:cs typeface="Arial" panose="020B0604020202020204" pitchFamily="34" charset="0"/>
              </a:rPr>
              <a:t>Saatbett</a:t>
            </a:r>
            <a:r>
              <a:rPr lang="de-DE" dirty="0">
                <a:ea typeface="Calibri" panose="020F0502020204030204" pitchFamily="34" charset="0"/>
                <a:cs typeface="Arial" panose="020B0604020202020204" pitchFamily="34" charset="0"/>
              </a:rPr>
              <a:t>“ anzulegen.</a:t>
            </a:r>
            <a:endParaRPr lang="de-DE" dirty="0">
              <a:ea typeface="Calibri" panose="020F0502020204030204" pitchFamily="34" charset="0"/>
              <a:cs typeface="Times New Roman" panose="02020603050405020304" pitchFamily="18" charset="0"/>
            </a:endParaRPr>
          </a:p>
          <a:p>
            <a:pPr>
              <a:spcBef>
                <a:spcPts val="600"/>
              </a:spcBef>
              <a:spcAft>
                <a:spcPts val="1200"/>
              </a:spcAft>
            </a:pPr>
            <a:r>
              <a:rPr lang="de-DE" dirty="0">
                <a:ea typeface="Calibri" panose="020F0502020204030204" pitchFamily="34" charset="0"/>
                <a:cs typeface="Arial" panose="020B0604020202020204" pitchFamily="34" charset="0"/>
              </a:rPr>
              <a:t>Ergänzen Sie die untere Grafik mit ackerbaulichen Maßnahmen, um zu veranschaulichen, wie das Verfahren funktioniert.</a:t>
            </a:r>
            <a:endParaRPr lang="de-DE" dirty="0">
              <a:ea typeface="Calibri" panose="020F0502020204030204" pitchFamily="34" charset="0"/>
              <a:cs typeface="Times New Roman" panose="02020603050405020304" pitchFamily="18" charset="0"/>
            </a:endParaRPr>
          </a:p>
          <a:p>
            <a:pPr marL="0" indent="0">
              <a:buNone/>
            </a:pPr>
            <a:endParaRPr lang="de-DE" dirty="0"/>
          </a:p>
          <a:p>
            <a:pPr marL="0" indent="0">
              <a:buNone/>
            </a:pPr>
            <a:endParaRPr lang="de-DE" dirty="0"/>
          </a:p>
        </p:txBody>
      </p:sp>
    </p:spTree>
    <p:extLst>
      <p:ext uri="{BB962C8B-B14F-4D97-AF65-F5344CB8AC3E}">
        <p14:creationId xmlns:p14="http://schemas.microsoft.com/office/powerpoint/2010/main" val="23506422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Unkraut- und </a:t>
            </a:r>
            <a:r>
              <a:rPr lang="de-DE" dirty="0" err="1"/>
              <a:t>Ungrasbekämpfung</a:t>
            </a:r>
            <a:endParaRPr lang="de-DE" dirty="0"/>
          </a:p>
        </p:txBody>
      </p:sp>
      <p:sp>
        <p:nvSpPr>
          <p:cNvPr id="3" name="Inhaltsplatzhalter 2"/>
          <p:cNvSpPr>
            <a:spLocks noGrp="1"/>
          </p:cNvSpPr>
          <p:nvPr>
            <p:ph idx="1"/>
          </p:nvPr>
        </p:nvSpPr>
        <p:spPr>
          <a:xfrm>
            <a:off x="838200" y="1463040"/>
            <a:ext cx="10515600" cy="4944291"/>
          </a:xfrm>
        </p:spPr>
        <p:txBody>
          <a:bodyPr/>
          <a:lstStyle/>
          <a:p>
            <a:pPr marL="0" indent="0">
              <a:buNone/>
            </a:pPr>
            <a:r>
              <a:rPr lang="de-DE" b="1" dirty="0"/>
              <a:t>Falsches </a:t>
            </a:r>
            <a:r>
              <a:rPr lang="de-DE" b="1" dirty="0" err="1"/>
              <a:t>Saatbett</a:t>
            </a:r>
            <a:r>
              <a:rPr lang="de-DE" b="1" dirty="0"/>
              <a:t>:</a:t>
            </a:r>
          </a:p>
          <a:p>
            <a:pPr marL="0" indent="0">
              <a:buNone/>
            </a:pPr>
            <a:endParaRPr lang="de-DE" dirty="0"/>
          </a:p>
          <a:p>
            <a:pPr marL="0" indent="0">
              <a:buNone/>
            </a:pPr>
            <a:endParaRPr lang="de-DE" dirty="0"/>
          </a:p>
        </p:txBody>
      </p:sp>
      <p:grpSp>
        <p:nvGrpSpPr>
          <p:cNvPr id="10" name="Gruppieren 9"/>
          <p:cNvGrpSpPr/>
          <p:nvPr/>
        </p:nvGrpSpPr>
        <p:grpSpPr>
          <a:xfrm>
            <a:off x="838199" y="2229995"/>
            <a:ext cx="10515601" cy="4027315"/>
            <a:chOff x="838199" y="2259491"/>
            <a:chExt cx="10515601" cy="4027315"/>
          </a:xfrm>
        </p:grpSpPr>
        <p:cxnSp>
          <p:nvCxnSpPr>
            <p:cNvPr id="5" name="Gerader Verbinder 4"/>
            <p:cNvCxnSpPr/>
            <p:nvPr/>
          </p:nvCxnSpPr>
          <p:spPr>
            <a:xfrm>
              <a:off x="973183" y="5754189"/>
              <a:ext cx="10380617" cy="39188"/>
            </a:xfrm>
            <a:prstGeom prst="line">
              <a:avLst/>
            </a:prstGeom>
          </p:spPr>
          <p:style>
            <a:lnRef idx="2">
              <a:schemeClr val="dk1"/>
            </a:lnRef>
            <a:fillRef idx="0">
              <a:schemeClr val="dk1"/>
            </a:fillRef>
            <a:effectRef idx="1">
              <a:schemeClr val="dk1"/>
            </a:effectRef>
            <a:fontRef idx="minor">
              <a:schemeClr val="tx1"/>
            </a:fontRef>
          </p:style>
        </p:cxnSp>
        <p:sp>
          <p:nvSpPr>
            <p:cNvPr id="6" name="Textfeld 5"/>
            <p:cNvSpPr txBox="1"/>
            <p:nvPr/>
          </p:nvSpPr>
          <p:spPr>
            <a:xfrm>
              <a:off x="2338251" y="5917474"/>
              <a:ext cx="1449978" cy="369332"/>
            </a:xfrm>
            <a:prstGeom prst="rect">
              <a:avLst/>
            </a:prstGeom>
            <a:noFill/>
          </p:spPr>
          <p:txBody>
            <a:bodyPr wrap="square" rtlCol="0">
              <a:spAutoFit/>
            </a:bodyPr>
            <a:lstStyle/>
            <a:p>
              <a:r>
                <a:rPr lang="de-DE" dirty="0"/>
                <a:t>September</a:t>
              </a:r>
            </a:p>
          </p:txBody>
        </p:sp>
        <p:sp>
          <p:nvSpPr>
            <p:cNvPr id="7" name="Textfeld 6"/>
            <p:cNvSpPr txBox="1"/>
            <p:nvPr/>
          </p:nvSpPr>
          <p:spPr>
            <a:xfrm>
              <a:off x="7637417" y="5917474"/>
              <a:ext cx="1449978" cy="369332"/>
            </a:xfrm>
            <a:prstGeom prst="rect">
              <a:avLst/>
            </a:prstGeom>
            <a:noFill/>
          </p:spPr>
          <p:txBody>
            <a:bodyPr wrap="square" rtlCol="0">
              <a:spAutoFit/>
            </a:bodyPr>
            <a:lstStyle/>
            <a:p>
              <a:r>
                <a:rPr lang="de-DE" dirty="0"/>
                <a:t>Oktober</a:t>
              </a:r>
            </a:p>
          </p:txBody>
        </p:sp>
        <p:sp>
          <p:nvSpPr>
            <p:cNvPr id="8" name="Sonne 7"/>
            <p:cNvSpPr/>
            <p:nvPr/>
          </p:nvSpPr>
          <p:spPr>
            <a:xfrm>
              <a:off x="2586312" y="2259491"/>
              <a:ext cx="574766" cy="555171"/>
            </a:xfrm>
            <a:prstGeom prst="sun">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Wolke 8"/>
            <p:cNvSpPr/>
            <p:nvPr/>
          </p:nvSpPr>
          <p:spPr>
            <a:xfrm>
              <a:off x="7766319" y="2422776"/>
              <a:ext cx="849086" cy="391886"/>
            </a:xfrm>
            <a:prstGeom prst="cloud">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Mond 12"/>
            <p:cNvSpPr/>
            <p:nvPr/>
          </p:nvSpPr>
          <p:spPr>
            <a:xfrm rot="1200000">
              <a:off x="7534968" y="5271631"/>
              <a:ext cx="96040" cy="489895"/>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Mond 13"/>
            <p:cNvSpPr/>
            <p:nvPr/>
          </p:nvSpPr>
          <p:spPr>
            <a:xfrm rot="1200000">
              <a:off x="7951253" y="5271631"/>
              <a:ext cx="96040" cy="489895"/>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Mond 14"/>
            <p:cNvSpPr/>
            <p:nvPr/>
          </p:nvSpPr>
          <p:spPr>
            <a:xfrm rot="1200000">
              <a:off x="8438483" y="5271632"/>
              <a:ext cx="96040" cy="489895"/>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Wolke 15"/>
            <p:cNvSpPr/>
            <p:nvPr/>
          </p:nvSpPr>
          <p:spPr>
            <a:xfrm>
              <a:off x="2148840" y="5492931"/>
              <a:ext cx="124097" cy="260950"/>
            </a:xfrm>
            <a:prstGeom prst="cloud">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Wolke 16"/>
            <p:cNvSpPr/>
            <p:nvPr/>
          </p:nvSpPr>
          <p:spPr>
            <a:xfrm>
              <a:off x="2988768" y="5488858"/>
              <a:ext cx="124097" cy="260950"/>
            </a:xfrm>
            <a:prstGeom prst="cloud">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Wolke 17"/>
            <p:cNvSpPr/>
            <p:nvPr/>
          </p:nvSpPr>
          <p:spPr>
            <a:xfrm>
              <a:off x="3420293" y="5537327"/>
              <a:ext cx="108857" cy="210875"/>
            </a:xfrm>
            <a:prstGeom prst="cloud">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Mond 18"/>
            <p:cNvSpPr/>
            <p:nvPr/>
          </p:nvSpPr>
          <p:spPr>
            <a:xfrm rot="1200000">
              <a:off x="2542708" y="5616681"/>
              <a:ext cx="45719" cy="153729"/>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Mond 19"/>
            <p:cNvSpPr/>
            <p:nvPr/>
          </p:nvSpPr>
          <p:spPr>
            <a:xfrm rot="1200000">
              <a:off x="2656466" y="5601948"/>
              <a:ext cx="45719" cy="153729"/>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Mond 20"/>
            <p:cNvSpPr/>
            <p:nvPr/>
          </p:nvSpPr>
          <p:spPr>
            <a:xfrm rot="1200000">
              <a:off x="3185989" y="5594284"/>
              <a:ext cx="45719" cy="153729"/>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Mond 21"/>
            <p:cNvSpPr/>
            <p:nvPr/>
          </p:nvSpPr>
          <p:spPr>
            <a:xfrm rot="1200000">
              <a:off x="7637258" y="5626589"/>
              <a:ext cx="45719" cy="153729"/>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Legende mit Pfeil nach unten 3"/>
            <p:cNvSpPr/>
            <p:nvPr/>
          </p:nvSpPr>
          <p:spPr>
            <a:xfrm>
              <a:off x="838199" y="3520440"/>
              <a:ext cx="1434737" cy="973183"/>
            </a:xfrm>
            <a:prstGeom prst="downArrow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3" name="Legende mit Pfeil nach unten 22"/>
            <p:cNvSpPr/>
            <p:nvPr/>
          </p:nvSpPr>
          <p:spPr>
            <a:xfrm>
              <a:off x="3161078" y="3519110"/>
              <a:ext cx="1434737" cy="973183"/>
            </a:xfrm>
            <a:prstGeom prst="downArrow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4" name="Legende mit Pfeil nach unten 23"/>
            <p:cNvSpPr/>
            <p:nvPr/>
          </p:nvSpPr>
          <p:spPr>
            <a:xfrm>
              <a:off x="5483957" y="2652329"/>
              <a:ext cx="1434737" cy="1839964"/>
            </a:xfrm>
            <a:prstGeom prst="downArrow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
        <p:nvSpPr>
          <p:cNvPr id="25" name="Rechteck 24">
            <a:extLst>
              <a:ext uri="{FF2B5EF4-FFF2-40B4-BE49-F238E27FC236}">
                <a16:creationId xmlns:a16="http://schemas.microsoft.com/office/drawing/2014/main" id="{0C74B761-D831-438F-94B4-C5AD89ADCAC7}"/>
              </a:ext>
            </a:extLst>
          </p:cNvPr>
          <p:cNvSpPr/>
          <p:nvPr/>
        </p:nvSpPr>
        <p:spPr>
          <a:xfrm>
            <a:off x="9533817" y="6389884"/>
            <a:ext cx="1075936" cy="261610"/>
          </a:xfrm>
          <a:prstGeom prst="rect">
            <a:avLst/>
          </a:prstGeom>
        </p:spPr>
        <p:txBody>
          <a:bodyPr wrap="none">
            <a:spAutoFit/>
          </a:bodyPr>
          <a:lstStyle/>
          <a:p>
            <a:r>
              <a:rPr lang="de-DE" sz="1100" dirty="0"/>
              <a:t>Darstellung LLH</a:t>
            </a:r>
          </a:p>
        </p:txBody>
      </p:sp>
    </p:spTree>
    <p:extLst>
      <p:ext uri="{BB962C8B-B14F-4D97-AF65-F5344CB8AC3E}">
        <p14:creationId xmlns:p14="http://schemas.microsoft.com/office/powerpoint/2010/main" val="25613398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Vegetationsbeginn</a:t>
            </a:r>
          </a:p>
        </p:txBody>
      </p:sp>
      <p:pic>
        <p:nvPicPr>
          <p:cNvPr id="4" name="Inhaltsplatzhalter 3"/>
          <p:cNvPicPr>
            <a:picLocks noGrp="1" noChangeAspect="1"/>
          </p:cNvPicPr>
          <p:nvPr>
            <p:ph idx="1"/>
          </p:nvPr>
        </p:nvPicPr>
        <p:blipFill>
          <a:blip r:embed="rId3"/>
          <a:stretch>
            <a:fillRect/>
          </a:stretch>
        </p:blipFill>
        <p:spPr>
          <a:xfrm>
            <a:off x="2230438" y="1340768"/>
            <a:ext cx="7609978" cy="4902490"/>
          </a:xfrm>
          <a:prstGeom prst="rect">
            <a:avLst/>
          </a:prstGeom>
          <a:ln>
            <a:solidFill>
              <a:schemeClr val="bg2"/>
            </a:solidFill>
          </a:ln>
        </p:spPr>
      </p:pic>
      <p:sp>
        <p:nvSpPr>
          <p:cNvPr id="5" name="Textfeld 4"/>
          <p:cNvSpPr txBox="1"/>
          <p:nvPr/>
        </p:nvSpPr>
        <p:spPr>
          <a:xfrm>
            <a:off x="9403094" y="5981648"/>
            <a:ext cx="1628143" cy="261610"/>
          </a:xfrm>
          <a:prstGeom prst="rect">
            <a:avLst/>
          </a:prstGeom>
          <a:noFill/>
        </p:spPr>
        <p:txBody>
          <a:bodyPr wrap="square" rtlCol="0">
            <a:spAutoFit/>
          </a:bodyPr>
          <a:lstStyle/>
          <a:p>
            <a:r>
              <a:rPr lang="de-DE" sz="1100" dirty="0">
                <a:solidFill>
                  <a:schemeClr val="bg1">
                    <a:lumMod val="50000"/>
                  </a:schemeClr>
                </a:solidFill>
              </a:rPr>
              <a:t>DWD</a:t>
            </a:r>
          </a:p>
        </p:txBody>
      </p:sp>
    </p:spTree>
    <p:extLst>
      <p:ext uri="{BB962C8B-B14F-4D97-AF65-F5344CB8AC3E}">
        <p14:creationId xmlns:p14="http://schemas.microsoft.com/office/powerpoint/2010/main" val="30045302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Unkraut- und </a:t>
            </a:r>
            <a:r>
              <a:rPr lang="de-DE" dirty="0" err="1"/>
              <a:t>Ungrasbekämpfung</a:t>
            </a:r>
            <a:endParaRPr lang="de-DE" dirty="0"/>
          </a:p>
        </p:txBody>
      </p:sp>
      <p:sp>
        <p:nvSpPr>
          <p:cNvPr id="3" name="Inhaltsplatzhalter 2"/>
          <p:cNvSpPr>
            <a:spLocks noGrp="1"/>
          </p:cNvSpPr>
          <p:nvPr>
            <p:ph idx="1"/>
          </p:nvPr>
        </p:nvSpPr>
        <p:spPr>
          <a:xfrm>
            <a:off x="838200" y="1463040"/>
            <a:ext cx="10515600" cy="4944291"/>
          </a:xfrm>
        </p:spPr>
        <p:txBody>
          <a:bodyPr/>
          <a:lstStyle/>
          <a:p>
            <a:pPr marL="0" indent="0">
              <a:buNone/>
            </a:pPr>
            <a:r>
              <a:rPr lang="de-DE" b="1" dirty="0"/>
              <a:t>Falsches </a:t>
            </a:r>
            <a:r>
              <a:rPr lang="de-DE" b="1" dirty="0" err="1"/>
              <a:t>Saatbett</a:t>
            </a:r>
            <a:r>
              <a:rPr lang="de-DE" b="1" dirty="0"/>
              <a:t>:</a:t>
            </a:r>
          </a:p>
          <a:p>
            <a:pPr marL="0" indent="0">
              <a:buNone/>
            </a:pPr>
            <a:endParaRPr lang="de-DE" dirty="0"/>
          </a:p>
          <a:p>
            <a:pPr marL="0" indent="0">
              <a:buNone/>
            </a:pPr>
            <a:endParaRPr lang="de-DE" dirty="0"/>
          </a:p>
        </p:txBody>
      </p:sp>
      <p:grpSp>
        <p:nvGrpSpPr>
          <p:cNvPr id="10" name="Gruppieren 9"/>
          <p:cNvGrpSpPr/>
          <p:nvPr/>
        </p:nvGrpSpPr>
        <p:grpSpPr>
          <a:xfrm>
            <a:off x="838199" y="2259491"/>
            <a:ext cx="10515601" cy="4027315"/>
            <a:chOff x="838199" y="2259491"/>
            <a:chExt cx="10515601" cy="4027315"/>
          </a:xfrm>
        </p:grpSpPr>
        <p:cxnSp>
          <p:nvCxnSpPr>
            <p:cNvPr id="5" name="Gerader Verbinder 4"/>
            <p:cNvCxnSpPr/>
            <p:nvPr/>
          </p:nvCxnSpPr>
          <p:spPr>
            <a:xfrm>
              <a:off x="973183" y="5754189"/>
              <a:ext cx="10380617" cy="39188"/>
            </a:xfrm>
            <a:prstGeom prst="line">
              <a:avLst/>
            </a:prstGeom>
          </p:spPr>
          <p:style>
            <a:lnRef idx="2">
              <a:schemeClr val="dk1"/>
            </a:lnRef>
            <a:fillRef idx="0">
              <a:schemeClr val="dk1"/>
            </a:fillRef>
            <a:effectRef idx="1">
              <a:schemeClr val="dk1"/>
            </a:effectRef>
            <a:fontRef idx="minor">
              <a:schemeClr val="tx1"/>
            </a:fontRef>
          </p:style>
        </p:cxnSp>
        <p:sp>
          <p:nvSpPr>
            <p:cNvPr id="6" name="Textfeld 5"/>
            <p:cNvSpPr txBox="1"/>
            <p:nvPr/>
          </p:nvSpPr>
          <p:spPr>
            <a:xfrm>
              <a:off x="2338251" y="5917474"/>
              <a:ext cx="1449978" cy="369332"/>
            </a:xfrm>
            <a:prstGeom prst="rect">
              <a:avLst/>
            </a:prstGeom>
            <a:noFill/>
          </p:spPr>
          <p:txBody>
            <a:bodyPr wrap="square" rtlCol="0">
              <a:spAutoFit/>
            </a:bodyPr>
            <a:lstStyle/>
            <a:p>
              <a:r>
                <a:rPr lang="de-DE" dirty="0"/>
                <a:t>September</a:t>
              </a:r>
            </a:p>
          </p:txBody>
        </p:sp>
        <p:sp>
          <p:nvSpPr>
            <p:cNvPr id="7" name="Textfeld 6"/>
            <p:cNvSpPr txBox="1"/>
            <p:nvPr/>
          </p:nvSpPr>
          <p:spPr>
            <a:xfrm>
              <a:off x="7637417" y="5917474"/>
              <a:ext cx="1449978" cy="369332"/>
            </a:xfrm>
            <a:prstGeom prst="rect">
              <a:avLst/>
            </a:prstGeom>
            <a:noFill/>
          </p:spPr>
          <p:txBody>
            <a:bodyPr wrap="square" rtlCol="0">
              <a:spAutoFit/>
            </a:bodyPr>
            <a:lstStyle/>
            <a:p>
              <a:r>
                <a:rPr lang="de-DE" dirty="0"/>
                <a:t>Oktober</a:t>
              </a:r>
            </a:p>
          </p:txBody>
        </p:sp>
        <p:sp>
          <p:nvSpPr>
            <p:cNvPr id="8" name="Sonne 7"/>
            <p:cNvSpPr/>
            <p:nvPr/>
          </p:nvSpPr>
          <p:spPr>
            <a:xfrm>
              <a:off x="2586312" y="2259491"/>
              <a:ext cx="574766" cy="555171"/>
            </a:xfrm>
            <a:prstGeom prst="sun">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Wolke 8"/>
            <p:cNvSpPr/>
            <p:nvPr/>
          </p:nvSpPr>
          <p:spPr>
            <a:xfrm>
              <a:off x="7766319" y="2422776"/>
              <a:ext cx="849086" cy="391886"/>
            </a:xfrm>
            <a:prstGeom prst="cloud">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Mond 12"/>
            <p:cNvSpPr/>
            <p:nvPr/>
          </p:nvSpPr>
          <p:spPr>
            <a:xfrm rot="1200000">
              <a:off x="7534968" y="5271631"/>
              <a:ext cx="96040" cy="489895"/>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Mond 13"/>
            <p:cNvSpPr/>
            <p:nvPr/>
          </p:nvSpPr>
          <p:spPr>
            <a:xfrm rot="1200000">
              <a:off x="7951253" y="5271631"/>
              <a:ext cx="96040" cy="489895"/>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Mond 14"/>
            <p:cNvSpPr/>
            <p:nvPr/>
          </p:nvSpPr>
          <p:spPr>
            <a:xfrm rot="1200000">
              <a:off x="8438483" y="5271632"/>
              <a:ext cx="96040" cy="489895"/>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Wolke 15"/>
            <p:cNvSpPr/>
            <p:nvPr/>
          </p:nvSpPr>
          <p:spPr>
            <a:xfrm>
              <a:off x="2148840" y="5492931"/>
              <a:ext cx="124097" cy="260950"/>
            </a:xfrm>
            <a:prstGeom prst="cloud">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Wolke 16"/>
            <p:cNvSpPr/>
            <p:nvPr/>
          </p:nvSpPr>
          <p:spPr>
            <a:xfrm>
              <a:off x="2988768" y="5488858"/>
              <a:ext cx="124097" cy="260950"/>
            </a:xfrm>
            <a:prstGeom prst="cloud">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Wolke 17"/>
            <p:cNvSpPr/>
            <p:nvPr/>
          </p:nvSpPr>
          <p:spPr>
            <a:xfrm>
              <a:off x="3420293" y="5537327"/>
              <a:ext cx="108857" cy="210875"/>
            </a:xfrm>
            <a:prstGeom prst="cloud">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Mond 18"/>
            <p:cNvSpPr/>
            <p:nvPr/>
          </p:nvSpPr>
          <p:spPr>
            <a:xfrm rot="1200000">
              <a:off x="2542708" y="5616681"/>
              <a:ext cx="45719" cy="153729"/>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Mond 19"/>
            <p:cNvSpPr/>
            <p:nvPr/>
          </p:nvSpPr>
          <p:spPr>
            <a:xfrm rot="1200000">
              <a:off x="2656466" y="5601948"/>
              <a:ext cx="45719" cy="153729"/>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Mond 20"/>
            <p:cNvSpPr/>
            <p:nvPr/>
          </p:nvSpPr>
          <p:spPr>
            <a:xfrm rot="1200000">
              <a:off x="3185989" y="5594284"/>
              <a:ext cx="45719" cy="153729"/>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Mond 21"/>
            <p:cNvSpPr/>
            <p:nvPr/>
          </p:nvSpPr>
          <p:spPr>
            <a:xfrm rot="1200000">
              <a:off x="7637258" y="5626589"/>
              <a:ext cx="45719" cy="153729"/>
            </a:xfrm>
            <a:prstGeom prst="moo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Legende mit Pfeil nach unten 3"/>
            <p:cNvSpPr/>
            <p:nvPr/>
          </p:nvSpPr>
          <p:spPr>
            <a:xfrm>
              <a:off x="838199" y="3520440"/>
              <a:ext cx="1434737" cy="973183"/>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„falsches“ </a:t>
              </a:r>
              <a:r>
                <a:rPr lang="de-DE" dirty="0" err="1"/>
                <a:t>Saatbett</a:t>
              </a:r>
              <a:endParaRPr lang="de-DE" dirty="0"/>
            </a:p>
          </p:txBody>
        </p:sp>
        <p:sp>
          <p:nvSpPr>
            <p:cNvPr id="23" name="Legende mit Pfeil nach unten 22"/>
            <p:cNvSpPr/>
            <p:nvPr/>
          </p:nvSpPr>
          <p:spPr>
            <a:xfrm>
              <a:off x="3161078" y="3519110"/>
              <a:ext cx="1434737" cy="973183"/>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Boden-bearbeitung</a:t>
              </a:r>
            </a:p>
          </p:txBody>
        </p:sp>
        <p:sp>
          <p:nvSpPr>
            <p:cNvPr id="24" name="Legende mit Pfeil nach unten 23"/>
            <p:cNvSpPr/>
            <p:nvPr/>
          </p:nvSpPr>
          <p:spPr>
            <a:xfrm>
              <a:off x="5483957" y="2652329"/>
              <a:ext cx="1434737" cy="1839964"/>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„richtiges“ </a:t>
              </a:r>
              <a:r>
                <a:rPr lang="de-DE" dirty="0" err="1"/>
                <a:t>Saatbett</a:t>
              </a:r>
              <a:endParaRPr lang="de-DE" dirty="0"/>
            </a:p>
            <a:p>
              <a:pPr algn="ctr"/>
              <a:r>
                <a:rPr lang="de-DE" dirty="0"/>
                <a:t>und Getreidesaat</a:t>
              </a:r>
            </a:p>
          </p:txBody>
        </p:sp>
      </p:grpSp>
      <p:sp>
        <p:nvSpPr>
          <p:cNvPr id="25" name="Rechteck 24">
            <a:extLst>
              <a:ext uri="{FF2B5EF4-FFF2-40B4-BE49-F238E27FC236}">
                <a16:creationId xmlns:a16="http://schemas.microsoft.com/office/drawing/2014/main" id="{77E83EC2-795B-4EBB-B5DC-F8DC24C1BF52}"/>
              </a:ext>
            </a:extLst>
          </p:cNvPr>
          <p:cNvSpPr/>
          <p:nvPr/>
        </p:nvSpPr>
        <p:spPr>
          <a:xfrm>
            <a:off x="9533817" y="6389884"/>
            <a:ext cx="1075936" cy="261610"/>
          </a:xfrm>
          <a:prstGeom prst="rect">
            <a:avLst/>
          </a:prstGeom>
        </p:spPr>
        <p:txBody>
          <a:bodyPr wrap="none">
            <a:spAutoFit/>
          </a:bodyPr>
          <a:lstStyle/>
          <a:p>
            <a:r>
              <a:rPr lang="de-DE" sz="1100" dirty="0"/>
              <a:t>Darstellung LLH</a:t>
            </a:r>
          </a:p>
        </p:txBody>
      </p:sp>
    </p:spTree>
    <p:extLst>
      <p:ext uri="{BB962C8B-B14F-4D97-AF65-F5344CB8AC3E}">
        <p14:creationId xmlns:p14="http://schemas.microsoft.com/office/powerpoint/2010/main" val="29617999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Ausblick Pflanzenschutz</a:t>
            </a:r>
          </a:p>
        </p:txBody>
      </p:sp>
      <p:sp>
        <p:nvSpPr>
          <p:cNvPr id="3" name="Inhaltsplatzhalter 2"/>
          <p:cNvSpPr>
            <a:spLocks noGrp="1"/>
          </p:cNvSpPr>
          <p:nvPr>
            <p:ph idx="1"/>
          </p:nvPr>
        </p:nvSpPr>
        <p:spPr>
          <a:xfrm>
            <a:off x="838200" y="1463040"/>
            <a:ext cx="10515600" cy="4944291"/>
          </a:xfrm>
        </p:spPr>
        <p:txBody>
          <a:bodyPr/>
          <a:lstStyle/>
          <a:p>
            <a:r>
              <a:rPr lang="de-DE" dirty="0"/>
              <a:t>Klimawandel fördert bestimmte Schädlinge, Krankheiten und Unkräuter/</a:t>
            </a:r>
            <a:r>
              <a:rPr lang="de-DE" dirty="0" err="1"/>
              <a:t>Ungräser</a:t>
            </a:r>
            <a:endParaRPr lang="de-DE" dirty="0"/>
          </a:p>
          <a:p>
            <a:r>
              <a:rPr lang="de-DE" dirty="0"/>
              <a:t>Klimawandel schränkt Einsatz und Wirkung von PSM ein</a:t>
            </a:r>
          </a:p>
          <a:p>
            <a:r>
              <a:rPr lang="de-DE" dirty="0"/>
              <a:t>zusätzlich: weniger Wirkstoffe verfügbar</a:t>
            </a:r>
          </a:p>
          <a:p>
            <a:endParaRPr lang="de-DE" dirty="0"/>
          </a:p>
          <a:p>
            <a:pPr marL="0" indent="0">
              <a:buNone/>
            </a:pPr>
            <a:endParaRPr lang="de-DE" dirty="0"/>
          </a:p>
        </p:txBody>
      </p:sp>
    </p:spTree>
    <p:extLst>
      <p:ext uri="{BB962C8B-B14F-4D97-AF65-F5344CB8AC3E}">
        <p14:creationId xmlns:p14="http://schemas.microsoft.com/office/powerpoint/2010/main" val="13741130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Fazit</a:t>
            </a:r>
          </a:p>
        </p:txBody>
      </p:sp>
      <p:sp>
        <p:nvSpPr>
          <p:cNvPr id="3" name="Inhaltsplatzhalter 2"/>
          <p:cNvSpPr>
            <a:spLocks noGrp="1"/>
          </p:cNvSpPr>
          <p:nvPr>
            <p:ph idx="1"/>
          </p:nvPr>
        </p:nvSpPr>
        <p:spPr>
          <a:xfrm>
            <a:off x="838200" y="1463040"/>
            <a:ext cx="10515600" cy="4944291"/>
          </a:xfrm>
        </p:spPr>
        <p:txBody>
          <a:bodyPr/>
          <a:lstStyle/>
          <a:p>
            <a:pPr marL="0" indent="0" algn="ctr">
              <a:buNone/>
            </a:pPr>
            <a:r>
              <a:rPr lang="de-DE" b="1" dirty="0"/>
              <a:t>Vorbeugende</a:t>
            </a:r>
            <a:r>
              <a:rPr lang="de-DE" dirty="0"/>
              <a:t>, acker- und pflanzenbauliche Maßnahmen </a:t>
            </a:r>
          </a:p>
          <a:p>
            <a:pPr marL="0" indent="0" algn="ctr">
              <a:buNone/>
            </a:pPr>
            <a:r>
              <a:rPr lang="de-DE" dirty="0"/>
              <a:t>werden durch den Klimawandel an Bedeutung gewinnen!</a:t>
            </a:r>
          </a:p>
        </p:txBody>
      </p:sp>
    </p:spTree>
    <p:extLst>
      <p:ext uri="{BB962C8B-B14F-4D97-AF65-F5344CB8AC3E}">
        <p14:creationId xmlns:p14="http://schemas.microsoft.com/office/powerpoint/2010/main" val="28422153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Impressum</a:t>
            </a:r>
          </a:p>
        </p:txBody>
      </p:sp>
      <p:sp>
        <p:nvSpPr>
          <p:cNvPr id="3" name="Inhaltsplatzhalter 2"/>
          <p:cNvSpPr>
            <a:spLocks noGrp="1"/>
          </p:cNvSpPr>
          <p:nvPr>
            <p:ph idx="1"/>
          </p:nvPr>
        </p:nvSpPr>
        <p:spPr>
          <a:xfrm>
            <a:off x="838200" y="1463040"/>
            <a:ext cx="11018440" cy="4918288"/>
          </a:xfrm>
        </p:spPr>
        <p:txBody>
          <a:bodyPr/>
          <a:lstStyle/>
          <a:p>
            <a:pPr marL="0" indent="0">
              <a:buNone/>
            </a:pPr>
            <a:r>
              <a:rPr lang="de-DE" sz="2400" b="1" dirty="0">
                <a:solidFill>
                  <a:srgbClr val="000000"/>
                </a:solidFill>
                <a:latin typeface="Calibri" panose="020F0502020204030204" pitchFamily="34" charset="0"/>
              </a:rPr>
              <a:t>Herausgeber		</a:t>
            </a:r>
            <a:r>
              <a:rPr lang="de-DE" sz="2400" dirty="0">
                <a:solidFill>
                  <a:srgbClr val="000000"/>
                </a:solidFill>
                <a:latin typeface="Calibri" panose="020F0502020204030204" pitchFamily="34" charset="0"/>
              </a:rPr>
              <a:t>Bodensee-Stiftung, Fritz-Reichle-Ring 4, 78315 Radolfzell</a:t>
            </a:r>
            <a:endParaRPr lang="de-DE" sz="2400" dirty="0"/>
          </a:p>
          <a:p>
            <a:pPr marL="0" indent="0">
              <a:buNone/>
            </a:pPr>
            <a:r>
              <a:rPr lang="de-DE" sz="2400" b="1" dirty="0">
                <a:solidFill>
                  <a:srgbClr val="000000"/>
                </a:solidFill>
                <a:latin typeface="Calibri" panose="020F0502020204030204" pitchFamily="34" charset="0"/>
              </a:rPr>
              <a:t>Text 			</a:t>
            </a:r>
            <a:r>
              <a:rPr lang="de-DE" sz="2400" dirty="0">
                <a:solidFill>
                  <a:srgbClr val="000000"/>
                </a:solidFill>
                <a:latin typeface="Calibri" panose="020F0502020204030204" pitchFamily="34" charset="0"/>
              </a:rPr>
              <a:t>Christina Schmidt (LLH), Lisa Fröhlich (LLH)</a:t>
            </a:r>
          </a:p>
          <a:p>
            <a:pPr marL="0" indent="0">
              <a:buNone/>
            </a:pPr>
            <a:r>
              <a:rPr lang="de-DE" sz="2400" b="1" dirty="0">
                <a:solidFill>
                  <a:srgbClr val="000000"/>
                </a:solidFill>
                <a:latin typeface="Calibri" panose="020F0502020204030204" pitchFamily="34" charset="0"/>
              </a:rPr>
              <a:t>Redaktion		</a:t>
            </a:r>
            <a:r>
              <a:rPr lang="de-DE" sz="2400" dirty="0">
                <a:solidFill>
                  <a:srgbClr val="000000"/>
                </a:solidFill>
                <a:latin typeface="Calibri" panose="020F0502020204030204" pitchFamily="34" charset="0"/>
              </a:rPr>
              <a:t>Christina Schmidt (LLH), Lisa Fröhlich (LLH), Philipp Hütsch (LLH), 			Sabine Sommer (Bodensee-Stiftung), Andreas Ziermann 				(Bodensee-Stiftung), Dr. Holger Flaig (LTZ)			</a:t>
            </a:r>
          </a:p>
          <a:p>
            <a:pPr marL="0" indent="0">
              <a:buNone/>
            </a:pPr>
            <a:r>
              <a:rPr lang="de-DE" sz="2400" b="1" dirty="0">
                <a:solidFill>
                  <a:srgbClr val="000000"/>
                </a:solidFill>
                <a:latin typeface="Calibri" panose="020F0502020204030204" pitchFamily="34" charset="0"/>
              </a:rPr>
              <a:t>Bilder</a:t>
            </a:r>
            <a:r>
              <a:rPr lang="de-DE" sz="2400" dirty="0">
                <a:solidFill>
                  <a:srgbClr val="000000"/>
                </a:solidFill>
                <a:latin typeface="Calibri" panose="020F0502020204030204" pitchFamily="34" charset="0"/>
              </a:rPr>
              <a:t>   		siehe Quellenangaben an den Bildern und im Notizbereich</a:t>
            </a:r>
            <a:endParaRPr lang="de-DE" sz="2400" dirty="0"/>
          </a:p>
          <a:p>
            <a:pPr marL="0" indent="0">
              <a:buNone/>
            </a:pPr>
            <a:r>
              <a:rPr lang="de-DE" sz="2400" b="1" dirty="0">
                <a:solidFill>
                  <a:srgbClr val="000000"/>
                </a:solidFill>
                <a:latin typeface="Calibri" panose="020F0502020204030204" pitchFamily="34" charset="0"/>
              </a:rPr>
              <a:t>Nutzungsrechte/Haftungsausschluss</a:t>
            </a:r>
            <a:endParaRPr lang="de-DE" sz="2400" dirty="0"/>
          </a:p>
          <a:p>
            <a:pPr marL="0" indent="0">
              <a:buNone/>
            </a:pPr>
            <a:r>
              <a:rPr lang="de-DE" sz="2000" dirty="0">
                <a:solidFill>
                  <a:srgbClr val="000000"/>
                </a:solidFill>
                <a:latin typeface="Calibri" panose="020F0502020204030204" pitchFamily="34" charset="0"/>
              </a:rPr>
              <a:t>Die Nutzungsrechte der PPT-, PDF- und Word-Dokumente liegen bei den Projektpartnern im Projekt </a:t>
            </a:r>
            <a:r>
              <a:rPr lang="de-DE" sz="2000" dirty="0" err="1">
                <a:solidFill>
                  <a:srgbClr val="000000"/>
                </a:solidFill>
                <a:latin typeface="Calibri" panose="020F0502020204030204" pitchFamily="34" charset="0"/>
              </a:rPr>
              <a:t>GeNIAL</a:t>
            </a:r>
            <a:r>
              <a:rPr lang="de-DE" sz="2000" dirty="0">
                <a:solidFill>
                  <a:srgbClr val="000000"/>
                </a:solidFill>
                <a:latin typeface="Calibri" panose="020F0502020204030204" pitchFamily="34" charset="0"/>
              </a:rPr>
              <a:t> Bodensee-Stiftung, Landesbetrieb Landwirtschaft Hessen (LLH), Landesanstalt für Landwirtschaft, Ernährung und Ländlichen Raum (LEL) sowie Landwirtschaftliches Technologiezentrum Augustenberg (LTZ). Das Nutzen, Kopieren sowie Bearbeiten (auch in Teilen) der Inhalte (Text und Grafik) dieser Dateien für die eigene Unterrichtsplanung ist unter Wahrung der Urheberrechte erlaubt. Quellenangaben sind entsprechend zu übernehmen. Für die von Lehrkräften bearbeiteten Inhalte übernehmen die oben genannten Projektpartner keine Haftung.</a:t>
            </a:r>
            <a:endParaRPr lang="de-DE" sz="2000" dirty="0"/>
          </a:p>
          <a:p>
            <a:pPr marL="0" indent="0">
              <a:buNone/>
            </a:pPr>
            <a:endParaRPr lang="de-DE" sz="2400" dirty="0"/>
          </a:p>
        </p:txBody>
      </p:sp>
    </p:spTree>
    <p:extLst>
      <p:ext uri="{BB962C8B-B14F-4D97-AF65-F5344CB8AC3E}">
        <p14:creationId xmlns:p14="http://schemas.microsoft.com/office/powerpoint/2010/main" val="491224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Vegetationsbeginn</a:t>
            </a:r>
          </a:p>
        </p:txBody>
      </p:sp>
      <p:pic>
        <p:nvPicPr>
          <p:cNvPr id="5" name="Inhaltsplatzhalter 4"/>
          <p:cNvPicPr>
            <a:picLocks noGrp="1" noChangeAspect="1"/>
          </p:cNvPicPr>
          <p:nvPr>
            <p:ph idx="1"/>
          </p:nvPr>
        </p:nvPicPr>
        <p:blipFill>
          <a:blip r:embed="rId3"/>
          <a:stretch>
            <a:fillRect/>
          </a:stretch>
        </p:blipFill>
        <p:spPr>
          <a:xfrm>
            <a:off x="2207569" y="1145148"/>
            <a:ext cx="8169504" cy="5020156"/>
          </a:xfrm>
          <a:prstGeom prst="rect">
            <a:avLst/>
          </a:prstGeom>
        </p:spPr>
      </p:pic>
      <p:sp>
        <p:nvSpPr>
          <p:cNvPr id="3" name="Textfeld 2"/>
          <p:cNvSpPr txBox="1"/>
          <p:nvPr/>
        </p:nvSpPr>
        <p:spPr>
          <a:xfrm>
            <a:off x="9641301" y="6026804"/>
            <a:ext cx="1224136" cy="261610"/>
          </a:xfrm>
          <a:prstGeom prst="rect">
            <a:avLst/>
          </a:prstGeom>
          <a:noFill/>
        </p:spPr>
        <p:txBody>
          <a:bodyPr wrap="square" rtlCol="0">
            <a:spAutoFit/>
          </a:bodyPr>
          <a:lstStyle/>
          <a:p>
            <a:r>
              <a:rPr lang="de-DE" sz="1100" dirty="0">
                <a:solidFill>
                  <a:schemeClr val="bg1">
                    <a:lumMod val="50000"/>
                  </a:schemeClr>
                </a:solidFill>
              </a:rPr>
              <a:t>DWD</a:t>
            </a:r>
          </a:p>
        </p:txBody>
      </p:sp>
    </p:spTree>
    <p:extLst>
      <p:ext uri="{BB962C8B-B14F-4D97-AF65-F5344CB8AC3E}">
        <p14:creationId xmlns:p14="http://schemas.microsoft.com/office/powerpoint/2010/main" val="27328185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Folgen des Klimawandels </a:t>
            </a:r>
          </a:p>
        </p:txBody>
      </p:sp>
      <p:sp>
        <p:nvSpPr>
          <p:cNvPr id="3" name="Inhaltsplatzhalter 2"/>
          <p:cNvSpPr>
            <a:spLocks noGrp="1"/>
          </p:cNvSpPr>
          <p:nvPr>
            <p:ph idx="1"/>
          </p:nvPr>
        </p:nvSpPr>
        <p:spPr/>
        <p:txBody>
          <a:bodyPr/>
          <a:lstStyle/>
          <a:p>
            <a:r>
              <a:rPr lang="de-DE" dirty="0"/>
              <a:t>sind nicht allein die </a:t>
            </a:r>
            <a:r>
              <a:rPr lang="de-DE" b="1" dirty="0"/>
              <a:t>direkten</a:t>
            </a:r>
            <a:r>
              <a:rPr lang="de-DE" dirty="0"/>
              <a:t> Folgen </a:t>
            </a:r>
          </a:p>
          <a:p>
            <a:pPr lvl="1"/>
            <a:r>
              <a:rPr lang="de-DE" dirty="0"/>
              <a:t>steigende Temperaturen </a:t>
            </a:r>
          </a:p>
          <a:p>
            <a:pPr lvl="1"/>
            <a:r>
              <a:rPr lang="de-DE" dirty="0"/>
              <a:t>Hitze</a:t>
            </a:r>
          </a:p>
          <a:p>
            <a:pPr lvl="1"/>
            <a:r>
              <a:rPr lang="de-DE" dirty="0"/>
              <a:t>Trockenperioden</a:t>
            </a:r>
          </a:p>
          <a:p>
            <a:pPr lvl="1"/>
            <a:r>
              <a:rPr lang="de-DE" dirty="0"/>
              <a:t>abnehmende Bodenfeuchte </a:t>
            </a:r>
          </a:p>
          <a:p>
            <a:pPr lvl="1"/>
            <a:endParaRPr lang="de-DE" dirty="0"/>
          </a:p>
          <a:p>
            <a:r>
              <a:rPr lang="de-DE" dirty="0"/>
              <a:t>mit dem Klimawandel verändert sich auch das Auftreten von Schädlingen, Pflanzenkrankheiten sowie Unkräutern/</a:t>
            </a:r>
            <a:r>
              <a:rPr lang="de-DE" dirty="0" err="1"/>
              <a:t>Ungräsern</a:t>
            </a:r>
            <a:endParaRPr lang="de-DE" dirty="0"/>
          </a:p>
          <a:p>
            <a:pPr marL="0" indent="0">
              <a:buNone/>
            </a:pPr>
            <a:endParaRPr lang="de-DE" dirty="0"/>
          </a:p>
        </p:txBody>
      </p:sp>
      <p:sp>
        <p:nvSpPr>
          <p:cNvPr id="4" name="Geschweifte Klammer rechts 3"/>
          <p:cNvSpPr/>
          <p:nvPr/>
        </p:nvSpPr>
        <p:spPr>
          <a:xfrm>
            <a:off x="5368413" y="2074606"/>
            <a:ext cx="835742" cy="130769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 name="Textfeld 4"/>
          <p:cNvSpPr txBox="1"/>
          <p:nvPr/>
        </p:nvSpPr>
        <p:spPr>
          <a:xfrm>
            <a:off x="6723260" y="2174453"/>
            <a:ext cx="5312795" cy="1107996"/>
          </a:xfrm>
          <a:prstGeom prst="rect">
            <a:avLst/>
          </a:prstGeom>
          <a:noFill/>
        </p:spPr>
        <p:txBody>
          <a:bodyPr wrap="square" rtlCol="0">
            <a:spAutoFit/>
          </a:bodyPr>
          <a:lstStyle/>
          <a:p>
            <a:r>
              <a:rPr lang="de-DE" sz="2200" dirty="0"/>
              <a:t>beeinträchtigen die Pflanzengesundheit :</a:t>
            </a:r>
          </a:p>
          <a:p>
            <a:pPr marL="285750" indent="-285750">
              <a:buFont typeface="Arial" panose="020B0604020202020204" pitchFamily="34" charset="0"/>
              <a:buChar char="•"/>
            </a:pPr>
            <a:r>
              <a:rPr lang="de-DE" sz="2200" dirty="0"/>
              <a:t>Trockenstressmerkmale &amp; Trockenschäden</a:t>
            </a:r>
          </a:p>
          <a:p>
            <a:pPr marL="285750" indent="-285750">
              <a:buFont typeface="Arial" panose="020B0604020202020204" pitchFamily="34" charset="0"/>
              <a:buChar char="•"/>
            </a:pPr>
            <a:r>
              <a:rPr lang="de-DE" sz="2200" dirty="0"/>
              <a:t>höhere Anfälligkeit für Schaderreger</a:t>
            </a:r>
          </a:p>
        </p:txBody>
      </p:sp>
    </p:spTree>
    <p:extLst>
      <p:ext uri="{BB962C8B-B14F-4D97-AF65-F5344CB8AC3E}">
        <p14:creationId xmlns:p14="http://schemas.microsoft.com/office/powerpoint/2010/main" val="1978595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Die „neuen“ Nachbarn stehen schon vor der Tür…</a:t>
            </a:r>
          </a:p>
        </p:txBody>
      </p:sp>
      <p:pic>
        <p:nvPicPr>
          <p:cNvPr id="10" name="Inhaltsplatzhalter 9"/>
          <p:cNvPicPr>
            <a:picLocks noGrp="1" noChangeAspect="1"/>
          </p:cNvPicPr>
          <p:nvPr>
            <p:ph idx="1"/>
          </p:nvPr>
        </p:nvPicPr>
        <p:blipFill>
          <a:blip r:embed="rId3"/>
          <a:stretch>
            <a:fillRect/>
          </a:stretch>
        </p:blipFill>
        <p:spPr>
          <a:xfrm>
            <a:off x="4328517" y="1283653"/>
            <a:ext cx="3534966" cy="4713288"/>
          </a:xfrm>
          <a:prstGeom prst="rect">
            <a:avLst/>
          </a:prstGeom>
        </p:spPr>
      </p:pic>
      <p:sp>
        <p:nvSpPr>
          <p:cNvPr id="3" name="Textfeld 2">
            <a:extLst>
              <a:ext uri="{FF2B5EF4-FFF2-40B4-BE49-F238E27FC236}">
                <a16:creationId xmlns:a16="http://schemas.microsoft.com/office/drawing/2014/main" id="{80B53917-54C6-409C-87BA-57DC5AF29E03}"/>
              </a:ext>
            </a:extLst>
          </p:cNvPr>
          <p:cNvSpPr txBox="1"/>
          <p:nvPr/>
        </p:nvSpPr>
        <p:spPr>
          <a:xfrm>
            <a:off x="7239594" y="5996941"/>
            <a:ext cx="623889" cy="261610"/>
          </a:xfrm>
          <a:prstGeom prst="rect">
            <a:avLst/>
          </a:prstGeom>
          <a:noFill/>
        </p:spPr>
        <p:txBody>
          <a:bodyPr wrap="none" rtlCol="0">
            <a:spAutoFit/>
          </a:bodyPr>
          <a:lstStyle/>
          <a:p>
            <a:r>
              <a:rPr lang="de-DE" sz="1100" dirty="0" err="1">
                <a:solidFill>
                  <a:schemeClr val="bg1">
                    <a:lumMod val="50000"/>
                  </a:schemeClr>
                </a:solidFill>
              </a:rPr>
              <a:t>pixabay</a:t>
            </a:r>
            <a:endParaRPr lang="de-DE" sz="1100" dirty="0">
              <a:solidFill>
                <a:schemeClr val="bg1">
                  <a:lumMod val="50000"/>
                </a:schemeClr>
              </a:solidFill>
            </a:endParaRPr>
          </a:p>
        </p:txBody>
      </p:sp>
    </p:spTree>
    <p:extLst>
      <p:ext uri="{BB962C8B-B14F-4D97-AF65-F5344CB8AC3E}">
        <p14:creationId xmlns:p14="http://schemas.microsoft.com/office/powerpoint/2010/main" val="5704157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Die „neuen“ Nachbarn stehen schon vor der Tür…</a:t>
            </a:r>
          </a:p>
        </p:txBody>
      </p:sp>
      <p:pic>
        <p:nvPicPr>
          <p:cNvPr id="5" name="Inhaltsplatzhalter 4"/>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4824412" y="1534341"/>
            <a:ext cx="2543175" cy="3429000"/>
          </a:xfrm>
          <a:prstGeom prst="rect">
            <a:avLst/>
          </a:prstGeom>
        </p:spPr>
      </p:pic>
      <p:pic>
        <p:nvPicPr>
          <p:cNvPr id="7" name="Grafik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3248841"/>
            <a:ext cx="4572000" cy="2838450"/>
          </a:xfrm>
          <a:prstGeom prst="rect">
            <a:avLst/>
          </a:prstGeom>
        </p:spPr>
      </p:pic>
      <p:pic>
        <p:nvPicPr>
          <p:cNvPr id="8" name="Grafik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20000" y="2105841"/>
            <a:ext cx="4572000" cy="2286000"/>
          </a:xfrm>
          <a:prstGeom prst="rect">
            <a:avLst/>
          </a:prstGeom>
        </p:spPr>
      </p:pic>
      <p:sp>
        <p:nvSpPr>
          <p:cNvPr id="6" name="Textfeld 5">
            <a:extLst>
              <a:ext uri="{FF2B5EF4-FFF2-40B4-BE49-F238E27FC236}">
                <a16:creationId xmlns:a16="http://schemas.microsoft.com/office/drawing/2014/main" id="{D15EBEC5-54C5-41EF-8971-6ACE87943BAE}"/>
              </a:ext>
            </a:extLst>
          </p:cNvPr>
          <p:cNvSpPr txBox="1"/>
          <p:nvPr/>
        </p:nvSpPr>
        <p:spPr>
          <a:xfrm>
            <a:off x="9804215" y="6087291"/>
            <a:ext cx="1277914" cy="261610"/>
          </a:xfrm>
          <a:prstGeom prst="rect">
            <a:avLst/>
          </a:prstGeom>
          <a:noFill/>
        </p:spPr>
        <p:txBody>
          <a:bodyPr wrap="none" rtlCol="0">
            <a:spAutoFit/>
          </a:bodyPr>
          <a:lstStyle/>
          <a:p>
            <a:r>
              <a:rPr lang="de-DE" sz="1100" dirty="0">
                <a:solidFill>
                  <a:schemeClr val="bg1">
                    <a:lumMod val="50000"/>
                  </a:schemeClr>
                </a:solidFill>
              </a:rPr>
              <a:t>Alle Bilder: </a:t>
            </a:r>
            <a:r>
              <a:rPr lang="de-DE" sz="1100" dirty="0" err="1">
                <a:solidFill>
                  <a:schemeClr val="bg1">
                    <a:lumMod val="50000"/>
                  </a:schemeClr>
                </a:solidFill>
              </a:rPr>
              <a:t>pixabay</a:t>
            </a:r>
            <a:endParaRPr lang="de-DE" sz="1100" dirty="0">
              <a:solidFill>
                <a:schemeClr val="bg1">
                  <a:lumMod val="50000"/>
                </a:schemeClr>
              </a:solidFill>
            </a:endParaRPr>
          </a:p>
        </p:txBody>
      </p:sp>
    </p:spTree>
    <p:extLst>
      <p:ext uri="{BB962C8B-B14F-4D97-AF65-F5344CB8AC3E}">
        <p14:creationId xmlns:p14="http://schemas.microsoft.com/office/powerpoint/2010/main" val="1935246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AF9BC4-F91E-4D4E-8353-7A3F3D907DF4}"/>
              </a:ext>
            </a:extLst>
          </p:cNvPr>
          <p:cNvSpPr>
            <a:spLocks noGrp="1"/>
          </p:cNvSpPr>
          <p:nvPr>
            <p:ph type="title"/>
          </p:nvPr>
        </p:nvSpPr>
        <p:spPr/>
        <p:txBody>
          <a:bodyPr>
            <a:normAutofit fontScale="90000"/>
          </a:bodyPr>
          <a:lstStyle/>
          <a:p>
            <a:r>
              <a:rPr lang="de-DE" u="sng" dirty="0"/>
              <a:t>Arbeitsauftrag:</a:t>
            </a:r>
            <a:r>
              <a:rPr lang="de-DE" dirty="0"/>
              <a:t> Pflanzenschutz &amp; Klimawandel</a:t>
            </a:r>
            <a:br>
              <a:rPr lang="de-DE" dirty="0"/>
            </a:br>
            <a:r>
              <a:rPr lang="de-DE" dirty="0"/>
              <a:t>Folgen und ackerbauliche Maßnahmen</a:t>
            </a:r>
          </a:p>
        </p:txBody>
      </p:sp>
      <p:sp>
        <p:nvSpPr>
          <p:cNvPr id="3" name="Inhaltsplatzhalter 2">
            <a:extLst>
              <a:ext uri="{FF2B5EF4-FFF2-40B4-BE49-F238E27FC236}">
                <a16:creationId xmlns:a16="http://schemas.microsoft.com/office/drawing/2014/main" id="{BC950E01-1D3C-4B58-BB1E-67ED6133BE7E}"/>
              </a:ext>
            </a:extLst>
          </p:cNvPr>
          <p:cNvSpPr>
            <a:spLocks noGrp="1"/>
          </p:cNvSpPr>
          <p:nvPr>
            <p:ph idx="1"/>
          </p:nvPr>
        </p:nvSpPr>
        <p:spPr/>
        <p:txBody>
          <a:bodyPr/>
          <a:lstStyle/>
          <a:p>
            <a:pPr marL="0" indent="0">
              <a:buNone/>
            </a:pPr>
            <a:r>
              <a:rPr lang="de-DE" b="1" dirty="0"/>
              <a:t>Aufgabe 1:</a:t>
            </a:r>
          </a:p>
          <a:p>
            <a:pPr marL="0" indent="0">
              <a:buNone/>
            </a:pPr>
            <a:r>
              <a:rPr lang="de-DE" dirty="0"/>
              <a:t>Notieren Sie Unkräuter/Ungräser, Krankheiten sowie Schädlinge, die vom Klimawandel stark profitieren können.</a:t>
            </a:r>
          </a:p>
          <a:p>
            <a:pPr marL="0" indent="0">
              <a:buNone/>
            </a:pPr>
            <a:endParaRPr lang="de-DE" u="sng" dirty="0"/>
          </a:p>
          <a:p>
            <a:pPr marL="514350" indent="-514350">
              <a:buFont typeface="+mj-lt"/>
              <a:buAutoNum type="alphaLcParenR"/>
            </a:pPr>
            <a:r>
              <a:rPr lang="de-DE" dirty="0"/>
              <a:t>Temperaturanstieg:</a:t>
            </a:r>
          </a:p>
          <a:p>
            <a:pPr marL="514350" indent="-514350">
              <a:buFont typeface="+mj-lt"/>
              <a:buAutoNum type="alphaLcParenR"/>
            </a:pPr>
            <a:endParaRPr lang="de-DE" dirty="0"/>
          </a:p>
          <a:p>
            <a:pPr marL="514350" indent="-514350">
              <a:buFont typeface="+mj-lt"/>
              <a:buAutoNum type="alphaLcParenR"/>
            </a:pPr>
            <a:r>
              <a:rPr lang="de-DE" dirty="0"/>
              <a:t>Trockenheit:</a:t>
            </a:r>
          </a:p>
          <a:p>
            <a:pPr marL="514350" indent="-514350">
              <a:buFont typeface="+mj-lt"/>
              <a:buAutoNum type="alphaLcParenR"/>
            </a:pPr>
            <a:endParaRPr lang="de-DE" dirty="0"/>
          </a:p>
          <a:p>
            <a:pPr marL="514350" indent="-514350">
              <a:buFont typeface="+mj-lt"/>
              <a:buAutoNum type="alphaLcParenR"/>
            </a:pPr>
            <a:r>
              <a:rPr lang="de-DE" dirty="0"/>
              <a:t>Milde Herbste und Winter:</a:t>
            </a:r>
          </a:p>
          <a:p>
            <a:endParaRPr lang="de-DE" dirty="0"/>
          </a:p>
        </p:txBody>
      </p:sp>
    </p:spTree>
    <p:extLst>
      <p:ext uri="{BB962C8B-B14F-4D97-AF65-F5344CB8AC3E}">
        <p14:creationId xmlns:p14="http://schemas.microsoft.com/office/powerpoint/2010/main" val="1497782724"/>
      </p:ext>
    </p:extLst>
  </p:cSld>
  <p:clrMapOvr>
    <a:masterClrMapping/>
  </p:clrMapOvr>
</p:sld>
</file>

<file path=ppt/theme/theme1.xml><?xml version="1.0" encoding="utf-8"?>
<a:theme xmlns:a="http://schemas.openxmlformats.org/drawingml/2006/main" name="Office">
  <a:themeElements>
    <a:clrScheme name="GeNIAL">
      <a:dk1>
        <a:sysClr val="windowText" lastClr="000000"/>
      </a:dk1>
      <a:lt1>
        <a:sysClr val="window" lastClr="FFFFFF"/>
      </a:lt1>
      <a:dk2>
        <a:srgbClr val="44546A"/>
      </a:dk2>
      <a:lt2>
        <a:srgbClr val="E7E6E6"/>
      </a:lt2>
      <a:accent1>
        <a:srgbClr val="6C9842"/>
      </a:accent1>
      <a:accent2>
        <a:srgbClr val="0B72B5"/>
      </a:accent2>
      <a:accent3>
        <a:srgbClr val="F29400"/>
      </a:accent3>
      <a:accent4>
        <a:srgbClr val="B07F48"/>
      </a:accent4>
      <a:accent5>
        <a:srgbClr val="FFC000"/>
      </a:accent5>
      <a:accent6>
        <a:srgbClr val="C00000"/>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NIAL-Powerpoint-Vorlage" id="{D04294BC-693B-42D8-B798-B755E725DFE3}" vid="{1007B6C4-026B-4301-9C93-4DCB575068C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Input_CSchmidt</Template>
  <TotalTime>0</TotalTime>
  <Words>2119</Words>
  <Application>Microsoft Office PowerPoint</Application>
  <PresentationFormat>Breitbild</PresentationFormat>
  <Paragraphs>340</Paragraphs>
  <Slides>43</Slides>
  <Notes>33</Notes>
  <HiddenSlides>2</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43</vt:i4>
      </vt:variant>
    </vt:vector>
  </HeadingPairs>
  <TitlesOfParts>
    <vt:vector size="49" baseType="lpstr">
      <vt:lpstr>Arial</vt:lpstr>
      <vt:lpstr>Calibri</vt:lpstr>
      <vt:lpstr>Calibri Light</vt:lpstr>
      <vt:lpstr>Times New Roman</vt:lpstr>
      <vt:lpstr>Wingdings</vt:lpstr>
      <vt:lpstr>Office</vt:lpstr>
      <vt:lpstr>Pflanzenschutz &amp; Klimawandel</vt:lpstr>
      <vt:lpstr>Worauf müssen wir uns zukünftig einstellen?</vt:lpstr>
      <vt:lpstr>Vegetationszeit</vt:lpstr>
      <vt:lpstr>Vegetationsbeginn</vt:lpstr>
      <vt:lpstr>Vegetationsbeginn</vt:lpstr>
      <vt:lpstr>Folgen des Klimawandels </vt:lpstr>
      <vt:lpstr>Die „neuen“ Nachbarn stehen schon vor der Tür…</vt:lpstr>
      <vt:lpstr>Die „neuen“ Nachbarn stehen schon vor der Tür…</vt:lpstr>
      <vt:lpstr>Arbeitsauftrag: Pflanzenschutz &amp; Klimawandel Folgen und ackerbauliche Maßnahmen</vt:lpstr>
      <vt:lpstr>Pflanzenschutz &amp; Klimawandel</vt:lpstr>
      <vt:lpstr>Folgen des Klimawandels</vt:lpstr>
      <vt:lpstr>Folgen des Klimawandels</vt:lpstr>
      <vt:lpstr>Pflanzenschutz: Folgen des Klimawandels</vt:lpstr>
      <vt:lpstr>Pflanzenschutz: Folgen des Klimawandels</vt:lpstr>
      <vt:lpstr>Unkräuter &amp; Ungräser</vt:lpstr>
      <vt:lpstr>Krankheiten: Ramularia (an Gerste)</vt:lpstr>
      <vt:lpstr>Schädlinge: Schwarzer Kohltriebrüssler (an Raps)</vt:lpstr>
      <vt:lpstr>Beispiel: Schwarzer Kohltriebrüssler</vt:lpstr>
      <vt:lpstr>Pflanzenschutz: Folgen des Klimawandels</vt:lpstr>
      <vt:lpstr>Pflanzenschutz: Folgen des Klimawandels</vt:lpstr>
      <vt:lpstr>Ackerkratzdistel</vt:lpstr>
      <vt:lpstr>Pflanzenschutz: Folgen des Klimawandels</vt:lpstr>
      <vt:lpstr>Pflanzenschutz: Folgen des Klimawandels</vt:lpstr>
      <vt:lpstr>Gelbverzwergungsvirus (in Gerste)</vt:lpstr>
      <vt:lpstr>Weizenverzwergungsvirus</vt:lpstr>
      <vt:lpstr>Arbeitsauftrag: Pflanzenschutz &amp; Klimawandel Folgen und ackerbauliche Maßnahmen</vt:lpstr>
      <vt:lpstr>PowerPoint-Präsentation</vt:lpstr>
      <vt:lpstr>Integrierter Pflanzenschutz</vt:lpstr>
      <vt:lpstr>Förderung von natürlichen Gegenspielern</vt:lpstr>
      <vt:lpstr>Ackerbauliche Maßnahmen im Herbst  - Beispiel Wintergetreide -</vt:lpstr>
      <vt:lpstr>Bekämpfung von Schadinsekten/Virusüberträgern</vt:lpstr>
      <vt:lpstr>Bekämpfung von Pilzkrankheiten</vt:lpstr>
      <vt:lpstr>Unkraut- und Ungrasbekämpfung</vt:lpstr>
      <vt:lpstr>Pflanzenschutz: Folgen des Klimawandels</vt:lpstr>
      <vt:lpstr>Arbeitsauftrag: Pflanzenschutz &amp; Klimawandel Folgen und ackerbauliche Maßnahmen</vt:lpstr>
      <vt:lpstr>Unkraut- und Ungrasbekämpfung</vt:lpstr>
      <vt:lpstr>Unkraut- und Ungrasbekämpfung</vt:lpstr>
      <vt:lpstr>Arbeitsauftrag: Pflanzenschutz &amp; Klimawandel Folgen und ackerbauliche Maßnahmen</vt:lpstr>
      <vt:lpstr>Unkraut- und Ungrasbekämpfung</vt:lpstr>
      <vt:lpstr>Unkraut- und Ungrasbekämpfung</vt:lpstr>
      <vt:lpstr>Ausblick Pflanzenschutz</vt:lpstr>
      <vt:lpstr>Fazit</vt:lpstr>
      <vt:lpstr>Impressum</vt:lpstr>
    </vt:vector>
  </TitlesOfParts>
  <Company>LLH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Schmidt, Christina (LLH)</dc:creator>
  <cp:lastModifiedBy>Andreas Ziermann</cp:lastModifiedBy>
  <cp:revision>137</cp:revision>
  <dcterms:created xsi:type="dcterms:W3CDTF">2020-08-12T13:16:32Z</dcterms:created>
  <dcterms:modified xsi:type="dcterms:W3CDTF">2021-10-14T08:01:22Z</dcterms:modified>
</cp:coreProperties>
</file>