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sldIdLst>
    <p:sldId id="260" r:id="rId2"/>
    <p:sldId id="290" r:id="rId3"/>
    <p:sldId id="301" r:id="rId4"/>
    <p:sldId id="271" r:id="rId5"/>
    <p:sldId id="330" r:id="rId6"/>
    <p:sldId id="302" r:id="rId7"/>
    <p:sldId id="312" r:id="rId8"/>
    <p:sldId id="304" r:id="rId9"/>
    <p:sldId id="303" r:id="rId10"/>
    <p:sldId id="272" r:id="rId11"/>
    <p:sldId id="308" r:id="rId12"/>
    <p:sldId id="273" r:id="rId13"/>
    <p:sldId id="275" r:id="rId14"/>
    <p:sldId id="276" r:id="rId15"/>
    <p:sldId id="277" r:id="rId16"/>
    <p:sldId id="311" r:id="rId17"/>
    <p:sldId id="298" r:id="rId18"/>
    <p:sldId id="279" r:id="rId19"/>
    <p:sldId id="289" r:id="rId20"/>
    <p:sldId id="307" r:id="rId21"/>
    <p:sldId id="310" r:id="rId22"/>
    <p:sldId id="278" r:id="rId23"/>
    <p:sldId id="314" r:id="rId24"/>
    <p:sldId id="281" r:id="rId25"/>
    <p:sldId id="282" r:id="rId26"/>
    <p:sldId id="292" r:id="rId27"/>
    <p:sldId id="293" r:id="rId28"/>
    <p:sldId id="280" r:id="rId29"/>
    <p:sldId id="305" r:id="rId30"/>
    <p:sldId id="306" r:id="rId31"/>
    <p:sldId id="309" r:id="rId32"/>
    <p:sldId id="283" r:id="rId33"/>
    <p:sldId id="315" r:id="rId34"/>
    <p:sldId id="295" r:id="rId35"/>
    <p:sldId id="285" r:id="rId36"/>
    <p:sldId id="286" r:id="rId37"/>
    <p:sldId id="284" r:id="rId38"/>
    <p:sldId id="313" r:id="rId39"/>
    <p:sldId id="331" r:id="rId40"/>
    <p:sldId id="291" r:id="rId41"/>
    <p:sldId id="287" r:id="rId42"/>
    <p:sldId id="262" r:id="rId43"/>
    <p:sldId id="297" r:id="rId44"/>
    <p:sldId id="299" r:id="rId45"/>
    <p:sldId id="288" r:id="rId46"/>
    <p:sldId id="329" r:id="rId47"/>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bine Sommer" initials="SS" lastIdx="1" clrIdx="0">
    <p:extLst>
      <p:ext uri="{19B8F6BF-5375-455C-9EA6-DF929625EA0E}">
        <p15:presenceInfo xmlns:p15="http://schemas.microsoft.com/office/powerpoint/2012/main" userId="S-1-5-21-3849005281-361581855-2026736980-111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689" autoAdjust="0"/>
    <p:restoredTop sz="69357" autoAdjust="0"/>
  </p:normalViewPr>
  <p:slideViewPr>
    <p:cSldViewPr snapToGrid="0">
      <p:cViewPr varScale="1">
        <p:scale>
          <a:sx n="76" d="100"/>
          <a:sy n="76" d="100"/>
        </p:scale>
        <p:origin x="1386" y="78"/>
      </p:cViewPr>
      <p:guideLst/>
    </p:cSldViewPr>
  </p:slideViewPr>
  <p:notesTextViewPr>
    <p:cViewPr>
      <p:scale>
        <a:sx n="1" d="1"/>
        <a:sy n="1" d="1"/>
      </p:scale>
      <p:origin x="0" y="0"/>
    </p:cViewPr>
  </p:notesTextViewPr>
  <p:notesViewPr>
    <p:cSldViewPr snapToGrid="0">
      <p:cViewPr varScale="1">
        <p:scale>
          <a:sx n="37" d="100"/>
          <a:sy n="37" d="100"/>
        </p:scale>
        <p:origin x="2226" y="6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DD43A9-C11B-431E-8AE1-D526A9F01EB4}" type="datetimeFigureOut">
              <a:rPr lang="de-DE" smtClean="0"/>
              <a:t>19.10.2021</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A741CA-AA39-4C3D-9D18-DF6523E14173}" type="slidenum">
              <a:rPr lang="de-DE" smtClean="0"/>
              <a:t>‹Nr.›</a:t>
            </a:fld>
            <a:endParaRPr lang="de-DE"/>
          </a:p>
        </p:txBody>
      </p:sp>
    </p:spTree>
    <p:extLst>
      <p:ext uri="{BB962C8B-B14F-4D97-AF65-F5344CB8AC3E}">
        <p14:creationId xmlns:p14="http://schemas.microsoft.com/office/powerpoint/2010/main" val="37384890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elsamifroma2040.ch/wp-content/uploads/2018/02/Literaturstudie-Agroscope.pdf" TargetMode="External"/><Relationship Id="rId2" Type="http://schemas.openxmlformats.org/officeDocument/2006/relationships/slide" Target="../slides/slide37.xml"/><Relationship Id="rId1" Type="http://schemas.openxmlformats.org/officeDocument/2006/relationships/notesMaster" Target="../notesMasters/notesMaster1.xml"/><Relationship Id="rId4" Type="http://schemas.openxmlformats.org/officeDocument/2006/relationships/hyperlink" Target="https://www.agroscope.admin.ch/agroscope/de/home/aktuell/dossiers/tieremissionen1/_jcr_content/par/columncontrols/items/0/column/accordion/items/artikelserie_tieremi/accordionpar/externalcontent_1752431433.external.exturl.pdf/" TargetMode="Externa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elsamifroma2040.ch/wp-content/uploads/2018/02/Literaturstudie-Agroscope.pdf" TargetMode="External"/><Relationship Id="rId2" Type="http://schemas.openxmlformats.org/officeDocument/2006/relationships/slide" Target="../slides/slide38.xml"/><Relationship Id="rId1" Type="http://schemas.openxmlformats.org/officeDocument/2006/relationships/notesMaster" Target="../notesMasters/notesMaster1.xml"/><Relationship Id="rId4" Type="http://schemas.openxmlformats.org/officeDocument/2006/relationships/hyperlink" Target="https://www.agroscope.admin.ch/agroscope/de/home/aktuell/dossiers/tieremissionen1/_jcr_content/par/columncontrols/items/0/column/accordion/items/artikelserie_tieremi/accordionpar/externalcontent_1752431433.external.exturl.pdf/" TargetMode="Externa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1</a:t>
            </a:fld>
            <a:endParaRPr lang="de-DE"/>
          </a:p>
        </p:txBody>
      </p:sp>
    </p:spTree>
    <p:extLst>
      <p:ext uri="{BB962C8B-B14F-4D97-AF65-F5344CB8AC3E}">
        <p14:creationId xmlns:p14="http://schemas.microsoft.com/office/powerpoint/2010/main" val="19363963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06A741CA-AA39-4C3D-9D18-DF6523E14173}" type="slidenum">
              <a:rPr lang="de-DE" smtClean="0"/>
              <a:t>10</a:t>
            </a:fld>
            <a:endParaRPr lang="de-DE"/>
          </a:p>
        </p:txBody>
      </p:sp>
    </p:spTree>
    <p:extLst>
      <p:ext uri="{BB962C8B-B14F-4D97-AF65-F5344CB8AC3E}">
        <p14:creationId xmlns:p14="http://schemas.microsoft.com/office/powerpoint/2010/main" val="4849433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Typische, wertvolle Grünlandfutterpflanzen weisen einen Transpirationskoeffizienten von 600 – 800 l/kg TS auf. Zum Vergleich wird von Mais (388 l Wasser pro kg TS) oder von Zuckerrüben (394 l Wasser pro kg TS) weit weniger Wasser je Einheit Ertrag (Ehlers und Goss, 2016) benötigt.</a:t>
            </a:r>
          </a:p>
          <a:p>
            <a:r>
              <a:rPr lang="de-DE" dirty="0"/>
              <a:t>Für eine optimale Mähweide- bzw. Weidenutzung sind Jahresniederschläge von 800-1000 mm erforderlich. Liegen diese deutlich darunter, ist eine gleichbleibende Wasserversorgung über die gesamte </a:t>
            </a:r>
            <a:r>
              <a:rPr lang="de-DE" dirty="0" err="1"/>
              <a:t>Vegettionsperiode</a:t>
            </a:r>
            <a:r>
              <a:rPr lang="de-DE" dirty="0"/>
              <a:t> meist nicht gewährleistet und es kommt zu Trockenperioden während des Sommers. Wiesennutzung ist hier effizienter, da der ertragsbegrenzende Faktor Wasser effektiver ausgenutzt wird; werden auf der Weide rund 600 kg Wasser benötigt, auf der Wiese dagegen nur etwa 500 kg (Lehrbuch des Pflanzenbaus, Band 2, N. </a:t>
            </a:r>
            <a:r>
              <a:rPr lang="de-DE" dirty="0" err="1"/>
              <a:t>Lütke-Entrup</a:t>
            </a:r>
            <a:r>
              <a:rPr lang="de-DE" dirty="0"/>
              <a:t>, B. C. Schäfer).</a:t>
            </a:r>
          </a:p>
          <a:p>
            <a:endParaRPr lang="de-DE" dirty="0"/>
          </a:p>
          <a:p>
            <a:r>
              <a:rPr lang="de-DE" dirty="0"/>
              <a:t>Auch die Taubildung ist reduziert bei zunehmender Hitze und Trockenheit, die ansonsten für einen gewissen Wasservorrat verantwortlich ist.</a:t>
            </a:r>
          </a:p>
        </p:txBody>
      </p:sp>
      <p:sp>
        <p:nvSpPr>
          <p:cNvPr id="4" name="Foliennummernplatzhalter 3"/>
          <p:cNvSpPr>
            <a:spLocks noGrp="1"/>
          </p:cNvSpPr>
          <p:nvPr>
            <p:ph type="sldNum" sz="quarter" idx="5"/>
          </p:nvPr>
        </p:nvSpPr>
        <p:spPr/>
        <p:txBody>
          <a:bodyPr/>
          <a:lstStyle/>
          <a:p>
            <a:fld id="{06A741CA-AA39-4C3D-9D18-DF6523E14173}" type="slidenum">
              <a:rPr lang="de-DE" smtClean="0"/>
              <a:t>11</a:t>
            </a:fld>
            <a:endParaRPr lang="de-DE"/>
          </a:p>
        </p:txBody>
      </p:sp>
    </p:spTree>
    <p:extLst>
      <p:ext uri="{BB962C8B-B14F-4D97-AF65-F5344CB8AC3E}">
        <p14:creationId xmlns:p14="http://schemas.microsoft.com/office/powerpoint/2010/main" val="8204889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altLang="es-ES_tradnl" sz="1200" u="sng" dirty="0">
                <a:latin typeface="Arial" panose="020B0604020202020204" pitchFamily="34" charset="0"/>
                <a:cs typeface="Arial" panose="020B0604020202020204" pitchFamily="34" charset="0"/>
                <a:sym typeface="Wingdings" panose="05000000000000000000" pitchFamily="2" charset="2"/>
              </a:rPr>
              <a:t>Meist in Zusammenhang mit Hitze</a:t>
            </a:r>
            <a:r>
              <a:rPr lang="de-DE" altLang="es-ES_tradnl" sz="1200" dirty="0">
                <a:latin typeface="Arial" panose="020B0604020202020204" pitchFamily="34" charset="0"/>
                <a:cs typeface="Arial" panose="020B0604020202020204" pitchFamily="34" charset="0"/>
                <a:sym typeface="Wingdings" panose="05000000000000000000" pitchFamily="2" charset="2"/>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de-DE" altLang="es-ES_tradnl" sz="1200" dirty="0">
                <a:latin typeface="Arial" panose="020B0604020202020204" pitchFamily="34" charset="0"/>
                <a:cs typeface="Arial" panose="020B0604020202020204" pitchFamily="34" charset="0"/>
                <a:sym typeface="Wingdings" panose="05000000000000000000" pitchFamily="2" charset="2"/>
              </a:rPr>
              <a:t>Schnelle Alterung der Pflanzen bis zur Notreife (höhere Rohfasergehalte, </a:t>
            </a:r>
            <a:r>
              <a:rPr lang="de-DE" altLang="es-ES_tradnl" sz="1200" i="1" dirty="0">
                <a:latin typeface="Arial" panose="020B0604020202020204" pitchFamily="34" charset="0"/>
                <a:cs typeface="Arial" panose="020B0604020202020204" pitchFamily="34" charset="0"/>
                <a:sym typeface="Wingdings" panose="05000000000000000000" pitchFamily="2" charset="2"/>
              </a:rPr>
              <a:t>mehr Kräuter (s. nächste Folie)</a:t>
            </a:r>
            <a:r>
              <a:rPr lang="de-DE" altLang="es-ES_tradnl" sz="1200" dirty="0">
                <a:latin typeface="Arial" panose="020B0604020202020204" pitchFamily="34" charset="0"/>
                <a:cs typeface="Arial" panose="020B0604020202020204" pitchFamily="34" charset="0"/>
                <a:sym typeface="Wingdings" panose="05000000000000000000" pitchFamily="2" charset="2"/>
              </a:rPr>
              <a:t>, schlechtere Verdichtbarkeit beim Silieren  langsamerer Gärungsprozess mit höherem Risiko für Fehlgärungen)</a:t>
            </a:r>
          </a:p>
          <a:p>
            <a:pPr algn="l"/>
            <a:endParaRPr lang="de-DE" dirty="0"/>
          </a:p>
          <a:p>
            <a:r>
              <a:rPr lang="de-DE" dirty="0"/>
              <a:t>Aber auch eine Bestandsveränderung kann durch länger anhaltende </a:t>
            </a:r>
            <a:r>
              <a:rPr lang="de-DE" dirty="0" err="1"/>
              <a:t>Trockenheiten</a:t>
            </a:r>
            <a:r>
              <a:rPr lang="de-DE" dirty="0"/>
              <a:t> (aber auch Nässeperioden) erfolgen.</a:t>
            </a:r>
          </a:p>
        </p:txBody>
      </p:sp>
      <p:sp>
        <p:nvSpPr>
          <p:cNvPr id="4" name="Foliennummernplatzhalter 3"/>
          <p:cNvSpPr>
            <a:spLocks noGrp="1"/>
          </p:cNvSpPr>
          <p:nvPr>
            <p:ph type="sldNum" sz="quarter" idx="10"/>
          </p:nvPr>
        </p:nvSpPr>
        <p:spPr/>
        <p:txBody>
          <a:bodyPr/>
          <a:lstStyle/>
          <a:p>
            <a:fld id="{06A741CA-AA39-4C3D-9D18-DF6523E14173}" type="slidenum">
              <a:rPr lang="de-DE" smtClean="0"/>
              <a:t>12</a:t>
            </a:fld>
            <a:endParaRPr lang="de-DE"/>
          </a:p>
        </p:txBody>
      </p:sp>
    </p:spTree>
    <p:extLst>
      <p:ext uri="{BB962C8B-B14F-4D97-AF65-F5344CB8AC3E}">
        <p14:creationId xmlns:p14="http://schemas.microsoft.com/office/powerpoint/2010/main" val="10446187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a:r>
              <a:rPr lang="de-DE" dirty="0"/>
              <a:t>Unter Berücksichtigung des Klimawandeltrends wird die Vegetationsperiode früher beginnen. Durch die projizierte Zunahme von Hitze- und Trockenperioden werden die Sommeraufwüchse einbrechen und sich nicht mehr auf frühere Ertragsniveaus im Spätsommer / frühen Herbst steigern. Durch die längere Vegetationsperiode im Herbst werden die Bestände jedoch länger wachsen und somit einen Teil der niedrigen Sommeraufwüchse ausgleichen können</a:t>
            </a:r>
          </a:p>
          <a:p>
            <a:pPr algn="l"/>
            <a:endParaRPr lang="de-DE" dirty="0"/>
          </a:p>
          <a:p>
            <a:pPr marL="171450" indent="-171450" algn="l">
              <a:buFont typeface="Wingdings" panose="05000000000000000000" pitchFamily="2" charset="2"/>
              <a:buChar char="à"/>
            </a:pPr>
            <a:r>
              <a:rPr lang="de-DE" dirty="0">
                <a:sym typeface="Wingdings" panose="05000000000000000000" pitchFamily="2" charset="2"/>
              </a:rPr>
              <a:t>Weiterer Herbstschnitt bzw. längere Beweidung möglich</a:t>
            </a:r>
          </a:p>
          <a:p>
            <a:pPr marL="171450" indent="-171450" algn="l">
              <a:buFont typeface="Wingdings" panose="05000000000000000000" pitchFamily="2" charset="2"/>
              <a:buChar char="à"/>
            </a:pPr>
            <a:endParaRPr lang="de-DE" dirty="0">
              <a:sym typeface="Wingdings" panose="05000000000000000000" pitchFamily="2" charset="2"/>
            </a:endParaRPr>
          </a:p>
          <a:p>
            <a:pPr marL="0" indent="0" algn="l">
              <a:buFont typeface="Wingdings" panose="05000000000000000000" pitchFamily="2" charset="2"/>
              <a:buNone/>
            </a:pPr>
            <a:r>
              <a:rPr lang="de-DE" dirty="0">
                <a:sym typeface="Wingdings" panose="05000000000000000000" pitchFamily="2" charset="2"/>
              </a:rPr>
              <a:t>Regenerationszeit normal ca. 3 Wochen, bei längerer Trockenheit, mit reduzierten Grundwasservorräte bzw. ausgeprägteren Dürreerscheinungen im Boden, eher 5 Wochen, was mit einem geringeren Ertrag einhergeht (aus Vortrag bei </a:t>
            </a:r>
            <a:r>
              <a:rPr lang="de-DE" dirty="0" err="1">
                <a:sym typeface="Wingdings" panose="05000000000000000000" pitchFamily="2" charset="2"/>
              </a:rPr>
              <a:t>AbL</a:t>
            </a:r>
            <a:r>
              <a:rPr lang="de-DE" dirty="0">
                <a:sym typeface="Wingdings" panose="05000000000000000000" pitchFamily="2" charset="2"/>
              </a:rPr>
              <a:t>, Juni 2021, von Christine </a:t>
            </a:r>
            <a:r>
              <a:rPr lang="de-DE" dirty="0" err="1">
                <a:sym typeface="Wingdings" panose="05000000000000000000" pitchFamily="2" charset="2"/>
              </a:rPr>
              <a:t>Kalzendorfer</a:t>
            </a:r>
            <a:r>
              <a:rPr lang="de-DE" dirty="0">
                <a:sym typeface="Wingdings" panose="05000000000000000000" pitchFamily="2" charset="2"/>
              </a:rPr>
              <a:t>, LWK Niedersachsen)</a:t>
            </a:r>
            <a:endParaRPr lang="de-DE" dirty="0"/>
          </a:p>
        </p:txBody>
      </p:sp>
      <p:sp>
        <p:nvSpPr>
          <p:cNvPr id="4" name="Foliennummernplatzhalter 3"/>
          <p:cNvSpPr>
            <a:spLocks noGrp="1"/>
          </p:cNvSpPr>
          <p:nvPr>
            <p:ph type="sldNum" sz="quarter" idx="10"/>
          </p:nvPr>
        </p:nvSpPr>
        <p:spPr/>
        <p:txBody>
          <a:bodyPr/>
          <a:lstStyle/>
          <a:p>
            <a:fld id="{06A741CA-AA39-4C3D-9D18-DF6523E14173}" type="slidenum">
              <a:rPr lang="de-DE" smtClean="0"/>
              <a:t>13</a:t>
            </a:fld>
            <a:endParaRPr lang="de-DE"/>
          </a:p>
        </p:txBody>
      </p:sp>
    </p:spTree>
    <p:extLst>
      <p:ext uri="{BB962C8B-B14F-4D97-AF65-F5344CB8AC3E}">
        <p14:creationId xmlns:p14="http://schemas.microsoft.com/office/powerpoint/2010/main" val="39011874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Kritisch sind die i.d.R. einhergehenden hohen Temperaturen mit wenig/ausbleibendem Niederschlag. </a:t>
            </a:r>
          </a:p>
        </p:txBody>
      </p:sp>
      <p:sp>
        <p:nvSpPr>
          <p:cNvPr id="4" name="Foliennummernplatzhalter 3"/>
          <p:cNvSpPr>
            <a:spLocks noGrp="1"/>
          </p:cNvSpPr>
          <p:nvPr>
            <p:ph type="sldNum" sz="quarter" idx="5"/>
          </p:nvPr>
        </p:nvSpPr>
        <p:spPr/>
        <p:txBody>
          <a:bodyPr/>
          <a:lstStyle/>
          <a:p>
            <a:fld id="{06A741CA-AA39-4C3D-9D18-DF6523E14173}" type="slidenum">
              <a:rPr lang="de-DE" smtClean="0"/>
              <a:t>14</a:t>
            </a:fld>
            <a:endParaRPr lang="de-DE"/>
          </a:p>
        </p:txBody>
      </p:sp>
    </p:spTree>
    <p:extLst>
      <p:ext uri="{BB962C8B-B14F-4D97-AF65-F5344CB8AC3E}">
        <p14:creationId xmlns:p14="http://schemas.microsoft.com/office/powerpoint/2010/main" val="27878181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15</a:t>
            </a:fld>
            <a:endParaRPr lang="de-DE"/>
          </a:p>
        </p:txBody>
      </p:sp>
    </p:spTree>
    <p:extLst>
      <p:ext uri="{BB962C8B-B14F-4D97-AF65-F5344CB8AC3E}">
        <p14:creationId xmlns:p14="http://schemas.microsoft.com/office/powerpoint/2010/main" val="5056482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Hier wird deutlich, wie unterschiedlich der Wiederaustrieb verschiedener Gräser nach einer Trockenperiode aussehen kann, hier als Beispiel Rohrschwingel versus Dt. Weidelgras. Letzteres zeigt die vorab genannte hohe </a:t>
            </a:r>
            <a:r>
              <a:rPr lang="de-DE" dirty="0" err="1"/>
              <a:t>Wiederaustriebskraft</a:t>
            </a:r>
            <a:r>
              <a:rPr lang="de-DE" dirty="0"/>
              <a:t> bzw. Resilienz. Sehen am 03.08.18 noch beide Bestände recht einheitlich braun aus, so ist der </a:t>
            </a:r>
            <a:r>
              <a:rPr lang="de-DE" dirty="0" err="1"/>
              <a:t>Weidelgrasbestand</a:t>
            </a:r>
            <a:r>
              <a:rPr lang="de-DE" dirty="0"/>
              <a:t> am 21.08.21 nach Niederschlägen weitaus grüner als der Rohrschwingelbestand, was auf eine hohe Resilienz bzw. Regenerationsvermögen hinweist.</a:t>
            </a:r>
          </a:p>
        </p:txBody>
      </p:sp>
      <p:sp>
        <p:nvSpPr>
          <p:cNvPr id="4" name="Foliennummernplatzhalter 3"/>
          <p:cNvSpPr>
            <a:spLocks noGrp="1"/>
          </p:cNvSpPr>
          <p:nvPr>
            <p:ph type="sldNum" sz="quarter" idx="5"/>
          </p:nvPr>
        </p:nvSpPr>
        <p:spPr/>
        <p:txBody>
          <a:bodyPr/>
          <a:lstStyle/>
          <a:p>
            <a:fld id="{06A741CA-AA39-4C3D-9D18-DF6523E14173}" type="slidenum">
              <a:rPr lang="de-DE" smtClean="0"/>
              <a:t>16</a:t>
            </a:fld>
            <a:endParaRPr lang="de-DE"/>
          </a:p>
        </p:txBody>
      </p:sp>
    </p:spTree>
    <p:extLst>
      <p:ext uri="{BB962C8B-B14F-4D97-AF65-F5344CB8AC3E}">
        <p14:creationId xmlns:p14="http://schemas.microsoft.com/office/powerpoint/2010/main" val="25106387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0000"/>
              </a:lnSpc>
              <a:buFont typeface="Courier New" panose="02070309020205020404" pitchFamily="49" charset="0"/>
              <a:buChar char="o"/>
            </a:pPr>
            <a:r>
              <a:rPr lang="de-DE" b="1" dirty="0">
                <a:cs typeface="Arial" panose="020B0604020202020204" pitchFamily="34" charset="0"/>
                <a:sym typeface="Wingdings" panose="05000000000000000000" pitchFamily="2" charset="2"/>
              </a:rPr>
              <a:t> Rhizome: </a:t>
            </a:r>
            <a:r>
              <a:rPr lang="de-DE" b="0" dirty="0">
                <a:cs typeface="Arial" panose="020B0604020202020204" pitchFamily="34" charset="0"/>
                <a:sym typeface="Wingdings" panose="05000000000000000000" pitchFamily="2" charset="2"/>
              </a:rPr>
              <a:t>Quecke, Wiesenrispe -&gt; Nährstoffeinlagerung in Rhizome, schneller Austriebe bei eintretenden günstigeren Bedingungen </a:t>
            </a:r>
          </a:p>
          <a:p>
            <a:pPr>
              <a:lnSpc>
                <a:spcPct val="100000"/>
              </a:lnSpc>
              <a:buFont typeface="Courier New" panose="02070309020205020404" pitchFamily="49" charset="0"/>
              <a:buChar char="o"/>
            </a:pPr>
            <a:r>
              <a:rPr lang="de-DE" b="1" dirty="0">
                <a:cs typeface="Arial" panose="020B0604020202020204" pitchFamily="34" charset="0"/>
                <a:sym typeface="Wingdings" panose="05000000000000000000" pitchFamily="2" charset="2"/>
              </a:rPr>
              <a:t>Dicke Außenhaut</a:t>
            </a:r>
            <a:r>
              <a:rPr lang="de-DE" dirty="0">
                <a:cs typeface="Arial" panose="020B0604020202020204" pitchFamily="34" charset="0"/>
                <a:sym typeface="Wingdings" panose="05000000000000000000" pitchFamily="2" charset="2"/>
              </a:rPr>
              <a:t>: Rohrschwingel, Knaulgras -&gt; geringere Verdunstung</a:t>
            </a:r>
          </a:p>
          <a:p>
            <a:pPr algn="l">
              <a:lnSpc>
                <a:spcPct val="100000"/>
              </a:lnSpc>
              <a:buFont typeface="Courier New" panose="02070309020205020404" pitchFamily="49" charset="0"/>
              <a:buChar char="o"/>
            </a:pPr>
            <a:r>
              <a:rPr lang="de-DE" dirty="0">
                <a:cs typeface="Arial" panose="020B0604020202020204" pitchFamily="34" charset="0"/>
                <a:sym typeface="Wingdings" panose="05000000000000000000" pitchFamily="2" charset="2"/>
              </a:rPr>
              <a:t> </a:t>
            </a:r>
            <a:r>
              <a:rPr lang="de-DE" b="1" dirty="0">
                <a:cs typeface="Arial" panose="020B0604020202020204" pitchFamily="34" charset="0"/>
                <a:sym typeface="Wingdings" panose="05000000000000000000" pitchFamily="2" charset="2"/>
              </a:rPr>
              <a:t>Wenig Blattmassebildung</a:t>
            </a:r>
            <a:r>
              <a:rPr lang="de-DE" dirty="0">
                <a:cs typeface="Arial" panose="020B0604020202020204" pitchFamily="34" charset="0"/>
                <a:sym typeface="Wingdings" panose="05000000000000000000" pitchFamily="2" charset="2"/>
              </a:rPr>
              <a:t>: Rotschwingel, Wiesenrispe -&gt; geringere Verdunstung, Wiesenrispe schlägt die Blätter ein</a:t>
            </a:r>
          </a:p>
          <a:p>
            <a:pPr algn="l">
              <a:lnSpc>
                <a:spcPct val="100000"/>
              </a:lnSpc>
              <a:buFont typeface="Courier New" panose="02070309020205020404" pitchFamily="49" charset="0"/>
              <a:buChar char="o"/>
            </a:pPr>
            <a:r>
              <a:rPr lang="de-DE" dirty="0">
                <a:cs typeface="Arial" panose="020B0604020202020204" pitchFamily="34" charset="0"/>
                <a:sym typeface="Wingdings" panose="05000000000000000000" pitchFamily="2" charset="2"/>
              </a:rPr>
              <a:t> </a:t>
            </a:r>
            <a:r>
              <a:rPr lang="de-DE" b="1" dirty="0">
                <a:cs typeface="Arial" panose="020B0604020202020204" pitchFamily="34" charset="0"/>
                <a:sym typeface="Wingdings" panose="05000000000000000000" pitchFamily="2" charset="2"/>
              </a:rPr>
              <a:t>Tiefe Wurzelbildung</a:t>
            </a:r>
            <a:r>
              <a:rPr lang="de-DE" dirty="0">
                <a:cs typeface="Arial" panose="020B0604020202020204" pitchFamily="34" charset="0"/>
                <a:sym typeface="Wingdings" panose="05000000000000000000" pitchFamily="2" charset="2"/>
              </a:rPr>
              <a:t>: Luzerne, Rotklee, Kräuter, Rohrschwingel… -&gt; Heranreichen an Feuchtigkeit in tieferen Schichten</a:t>
            </a:r>
          </a:p>
          <a:p>
            <a:pPr algn="l">
              <a:lnSpc>
                <a:spcPct val="100000"/>
              </a:lnSpc>
              <a:buFont typeface="Courier New" panose="02070309020205020404" pitchFamily="49" charset="0"/>
              <a:buChar char="o"/>
            </a:pPr>
            <a:endParaRPr lang="de-DE" dirty="0">
              <a:cs typeface="Arial" panose="020B0604020202020204" pitchFamily="34" charset="0"/>
              <a:sym typeface="Wingdings" panose="05000000000000000000" pitchFamily="2" charset="2"/>
            </a:endParaRPr>
          </a:p>
          <a:p>
            <a:pPr algn="l">
              <a:lnSpc>
                <a:spcPct val="100000"/>
              </a:lnSpc>
              <a:buFont typeface="Courier New" panose="02070309020205020404" pitchFamily="49" charset="0"/>
              <a:buChar char="o"/>
            </a:pPr>
            <a:r>
              <a:rPr lang="de-DE" dirty="0">
                <a:cs typeface="Arial" panose="020B0604020202020204" pitchFamily="34" charset="0"/>
                <a:sym typeface="Wingdings" panose="05000000000000000000" pitchFamily="2" charset="2"/>
              </a:rPr>
              <a:t> </a:t>
            </a:r>
            <a:r>
              <a:rPr lang="de-DE" b="1" dirty="0" err="1">
                <a:cs typeface="Arial" panose="020B0604020202020204" pitchFamily="34" charset="0"/>
                <a:sym typeface="Wingdings" panose="05000000000000000000" pitchFamily="2" charset="2"/>
              </a:rPr>
              <a:t>Dormanz</a:t>
            </a:r>
            <a:r>
              <a:rPr lang="de-DE" b="1" dirty="0">
                <a:cs typeface="Arial" panose="020B0604020202020204" pitchFamily="34" charset="0"/>
                <a:sym typeface="Wingdings" panose="05000000000000000000" pitchFamily="2" charset="2"/>
              </a:rPr>
              <a:t>-Flucht-Samenbildung</a:t>
            </a:r>
            <a:r>
              <a:rPr lang="de-DE" dirty="0">
                <a:cs typeface="Arial" panose="020B0604020202020204" pitchFamily="34" charset="0"/>
                <a:sym typeface="Wingdings" panose="05000000000000000000" pitchFamily="2" charset="2"/>
              </a:rPr>
              <a:t>: </a:t>
            </a:r>
            <a:r>
              <a:rPr lang="de-DE" dirty="0" err="1">
                <a:cs typeface="Arial" panose="020B0604020202020204" pitchFamily="34" charset="0"/>
                <a:sym typeface="Wingdings" panose="05000000000000000000" pitchFamily="2" charset="2"/>
              </a:rPr>
              <a:t>Weidelgräser</a:t>
            </a:r>
            <a:r>
              <a:rPr lang="de-DE" dirty="0">
                <a:cs typeface="Arial" panose="020B0604020202020204" pitchFamily="34" charset="0"/>
                <a:sym typeface="Wingdings" panose="05000000000000000000" pitchFamily="2" charset="2"/>
              </a:rPr>
              <a:t> allgemein-&gt; reagieren auf länger anhaltende Trockenheit mit Notreife – schnellerer Übergang in die generative Phase mit folgenden Nachteilen: höherer RF-Gehalt, geringere Schmackhaftigkeit, Energie-Qualitätsverlust, hohe Weidereste und damit geringere Weideleistung, Zeitraum der Massebildung verkürzt sich und somit geringerer Ertrag, evtl. schwieriger werdend, den optimalen Nutzungszeitpunkt zu finden (geringere Nutzungselastizität)  Reifeprüfung und Prognosemodelle als Entscheidungshilfe nutzen.</a:t>
            </a:r>
          </a:p>
          <a:p>
            <a:pPr marL="0" marR="0" indent="0" algn="l" defTabSz="914400" rtl="0" eaLnBrk="1" fontAlgn="auto" latinLnBrk="0" hangingPunct="1">
              <a:lnSpc>
                <a:spcPct val="100000"/>
              </a:lnSpc>
              <a:spcBef>
                <a:spcPts val="0"/>
              </a:spcBef>
              <a:spcAft>
                <a:spcPts val="0"/>
              </a:spcAft>
              <a:buClrTx/>
              <a:buSzTx/>
              <a:buFontTx/>
              <a:buNone/>
              <a:tabLst/>
              <a:defRPr/>
            </a:pPr>
            <a:endParaRPr lang="de-DE" dirty="0"/>
          </a:p>
        </p:txBody>
      </p:sp>
      <p:sp>
        <p:nvSpPr>
          <p:cNvPr id="4" name="Foliennummernplatzhalter 3"/>
          <p:cNvSpPr>
            <a:spLocks noGrp="1"/>
          </p:cNvSpPr>
          <p:nvPr>
            <p:ph type="sldNum" sz="quarter" idx="10"/>
          </p:nvPr>
        </p:nvSpPr>
        <p:spPr/>
        <p:txBody>
          <a:bodyPr/>
          <a:lstStyle/>
          <a:p>
            <a:fld id="{06A741CA-AA39-4C3D-9D18-DF6523E14173}" type="slidenum">
              <a:rPr lang="de-DE" smtClean="0"/>
              <a:t>17</a:t>
            </a:fld>
            <a:endParaRPr lang="de-DE"/>
          </a:p>
        </p:txBody>
      </p:sp>
    </p:spTree>
    <p:extLst>
      <p:ext uri="{BB962C8B-B14F-4D97-AF65-F5344CB8AC3E}">
        <p14:creationId xmlns:p14="http://schemas.microsoft.com/office/powerpoint/2010/main" val="19771898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Zum Teil werden auch 8-10 cm Schnitttiefe empfohlen, um eine schnelle Regeneration der Gräser zu ermöglichen. </a:t>
            </a:r>
          </a:p>
          <a:p>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18</a:t>
            </a:fld>
            <a:endParaRPr lang="de-DE"/>
          </a:p>
        </p:txBody>
      </p:sp>
    </p:spTree>
    <p:extLst>
      <p:ext uri="{BB962C8B-B14F-4D97-AF65-F5344CB8AC3E}">
        <p14:creationId xmlns:p14="http://schemas.microsoft.com/office/powerpoint/2010/main" val="37153479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Bildquelle: https://cdn.pixabay.com/photo/2018/08/04/21/13/drought-3584486_960_720.jpg, </a:t>
            </a:r>
            <a:r>
              <a:rPr lang="de-DE" dirty="0" err="1"/>
              <a:t>download</a:t>
            </a:r>
            <a:r>
              <a:rPr lang="de-DE" dirty="0"/>
              <a:t> 20.09.21 </a:t>
            </a:r>
          </a:p>
          <a:p>
            <a:endParaRPr lang="de-DE" dirty="0"/>
          </a:p>
          <a:p>
            <a:r>
              <a:rPr lang="de-DE" dirty="0"/>
              <a:t>Grünland wie dieses sollte nicht mehr beweidet werden, um die Vegetations-/Reserveorgane nicht zu zerstören und um einen schnellen Wiederaustrieb zu ermöglichen.</a:t>
            </a:r>
          </a:p>
          <a:p>
            <a:r>
              <a:rPr lang="de-DE" dirty="0"/>
              <a:t>Ebenso sollte die Düngung an die trockenen Gegebenheiten angepasst werden. Ein vertrockneter Bestand, ohne nähere Aussicht auf Niederschläge, wird die Nährstoffe über eine Düngung nicht nutzen können.</a:t>
            </a:r>
          </a:p>
        </p:txBody>
      </p:sp>
      <p:sp>
        <p:nvSpPr>
          <p:cNvPr id="4" name="Foliennummernplatzhalter 3"/>
          <p:cNvSpPr>
            <a:spLocks noGrp="1"/>
          </p:cNvSpPr>
          <p:nvPr>
            <p:ph type="sldNum" sz="quarter" idx="5"/>
          </p:nvPr>
        </p:nvSpPr>
        <p:spPr/>
        <p:txBody>
          <a:bodyPr/>
          <a:lstStyle/>
          <a:p>
            <a:fld id="{06A741CA-AA39-4C3D-9D18-DF6523E14173}" type="slidenum">
              <a:rPr lang="de-DE" smtClean="0"/>
              <a:t>19</a:t>
            </a:fld>
            <a:endParaRPr lang="de-DE"/>
          </a:p>
        </p:txBody>
      </p:sp>
    </p:spTree>
    <p:extLst>
      <p:ext uri="{BB962C8B-B14F-4D97-AF65-F5344CB8AC3E}">
        <p14:creationId xmlns:p14="http://schemas.microsoft.com/office/powerpoint/2010/main" val="37452084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Bildquelle: Trockenschäden im Grünland, LLH, Landesbetrieb Landwirtschaft Hessen </a:t>
            </a:r>
          </a:p>
          <a:p>
            <a:endParaRPr lang="de-DE" dirty="0"/>
          </a:p>
          <a:p>
            <a:r>
              <a:rPr lang="de-DE" dirty="0"/>
              <a:t>Lückige Bestände durch Trockenheit – Verhältnisse, wie sie in den Trockenjahren 2018, 2019 und z.T. auch 2020 in manchen Regionen verstärkt auftraten. Das Grünland kann sehr stark mit Ertragsschwankungen auf extreme Wetterereignisse reagieren, v.a. auch auf die zunehmenden </a:t>
            </a:r>
            <a:r>
              <a:rPr lang="de-DE" dirty="0" err="1"/>
              <a:t>Sommertrockenheiten</a:t>
            </a:r>
            <a:r>
              <a:rPr lang="de-DE" dirty="0"/>
              <a:t> und die meist einhergehenden Hitzeperioden.</a:t>
            </a:r>
          </a:p>
          <a:p>
            <a:endParaRPr lang="de-DE" dirty="0"/>
          </a:p>
          <a:p>
            <a:endParaRPr lang="de-DE" dirty="0"/>
          </a:p>
        </p:txBody>
      </p:sp>
      <p:sp>
        <p:nvSpPr>
          <p:cNvPr id="4" name="Foliennummernplatzhalter 3"/>
          <p:cNvSpPr>
            <a:spLocks noGrp="1"/>
          </p:cNvSpPr>
          <p:nvPr>
            <p:ph type="sldNum" sz="quarter" idx="10"/>
          </p:nvPr>
        </p:nvSpPr>
        <p:spPr/>
        <p:txBody>
          <a:bodyPr/>
          <a:lstStyle/>
          <a:p>
            <a:fld id="{06A741CA-AA39-4C3D-9D18-DF6523E14173}" type="slidenum">
              <a:rPr lang="de-DE" smtClean="0"/>
              <a:t>2</a:t>
            </a:fld>
            <a:endParaRPr lang="de-DE"/>
          </a:p>
        </p:txBody>
      </p:sp>
    </p:spTree>
    <p:extLst>
      <p:ext uri="{BB962C8B-B14F-4D97-AF65-F5344CB8AC3E}">
        <p14:creationId xmlns:p14="http://schemas.microsoft.com/office/powerpoint/2010/main" val="7574924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…und auch hier sieht man, wie unterschiedlich die Nutzung(-</a:t>
            </a:r>
            <a:r>
              <a:rPr lang="de-DE" dirty="0" err="1"/>
              <a:t>sintensität</a:t>
            </a:r>
            <a:r>
              <a:rPr lang="de-DE" dirty="0"/>
              <a:t>) den Aufwuchs beeinflussen kann.</a:t>
            </a:r>
          </a:p>
        </p:txBody>
      </p:sp>
      <p:sp>
        <p:nvSpPr>
          <p:cNvPr id="4" name="Foliennummernplatzhalter 3"/>
          <p:cNvSpPr>
            <a:spLocks noGrp="1"/>
          </p:cNvSpPr>
          <p:nvPr>
            <p:ph type="sldNum" sz="quarter" idx="5"/>
          </p:nvPr>
        </p:nvSpPr>
        <p:spPr/>
        <p:txBody>
          <a:bodyPr/>
          <a:lstStyle/>
          <a:p>
            <a:fld id="{06A741CA-AA39-4C3D-9D18-DF6523E14173}" type="slidenum">
              <a:rPr lang="de-DE" smtClean="0"/>
              <a:t>20</a:t>
            </a:fld>
            <a:endParaRPr lang="de-DE"/>
          </a:p>
        </p:txBody>
      </p:sp>
    </p:spTree>
    <p:extLst>
      <p:ext uri="{BB962C8B-B14F-4D97-AF65-F5344CB8AC3E}">
        <p14:creationId xmlns:p14="http://schemas.microsoft.com/office/powerpoint/2010/main" val="22932634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Denn neben den Grünlandarten/Bestandszusammensetzung spielt auch die Nutzung(-</a:t>
            </a:r>
            <a:r>
              <a:rPr lang="de-DE" dirty="0" err="1"/>
              <a:t>sintensität</a:t>
            </a:r>
            <a:r>
              <a:rPr lang="de-DE" dirty="0"/>
              <a:t>) eine große Rolle hinsichtlich der Durchwurzelung des Bodens und damit der entsprechend größeren bzw. geringeren Trockentoleranz des Bestandes. Dies geht sehr schön aus dieser Abbildung hervor. Die Bestandshöhe korreliert mit der Tiefe der Durchwurzelung. Daher kommen auch Kurzrasenweiden in Trockenperioden an ihre Leistungs-/Ertragsgrenzen.</a:t>
            </a:r>
          </a:p>
        </p:txBody>
      </p:sp>
      <p:sp>
        <p:nvSpPr>
          <p:cNvPr id="4" name="Foliennummernplatzhalter 3"/>
          <p:cNvSpPr>
            <a:spLocks noGrp="1"/>
          </p:cNvSpPr>
          <p:nvPr>
            <p:ph type="sldNum" sz="quarter" idx="5"/>
          </p:nvPr>
        </p:nvSpPr>
        <p:spPr/>
        <p:txBody>
          <a:bodyPr/>
          <a:lstStyle/>
          <a:p>
            <a:fld id="{06A741CA-AA39-4C3D-9D18-DF6523E14173}" type="slidenum">
              <a:rPr lang="de-DE" smtClean="0"/>
              <a:t>21</a:t>
            </a:fld>
            <a:endParaRPr lang="de-DE"/>
          </a:p>
        </p:txBody>
      </p:sp>
    </p:spTree>
    <p:extLst>
      <p:ext uri="{BB962C8B-B14F-4D97-AF65-F5344CB8AC3E}">
        <p14:creationId xmlns:p14="http://schemas.microsoft.com/office/powerpoint/2010/main" val="21133808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b="0" dirty="0">
                <a:cs typeface="Arial" panose="020B0604020202020204" pitchFamily="34" charset="0"/>
              </a:rPr>
              <a:t>Die vier Arten auf der linken Seite der blauen gestrichelten Linie, typische Vertreter in Grünlandbeständen, weisen allesamt eine geringere Wurzeltiefe auf. Dies </a:t>
            </a:r>
            <a:r>
              <a:rPr lang="de-DE" b="0" dirty="0" err="1">
                <a:cs typeface="Arial" panose="020B0604020202020204" pitchFamily="34" charset="0"/>
              </a:rPr>
              <a:t>läßt</a:t>
            </a:r>
            <a:r>
              <a:rPr lang="de-DE" b="0" dirty="0">
                <a:cs typeface="Arial" panose="020B0604020202020204" pitchFamily="34" charset="0"/>
              </a:rPr>
              <a:t> darauf schließen, dass diese Pflanzen, im Gegensatz zu den Profiteuren auf der rechten Seite, in Trockenperioden schneller an ihre Wachstums- und Entwicklungsgrenzen kommen.</a:t>
            </a:r>
          </a:p>
          <a:p>
            <a:endParaRPr lang="de-DE" dirty="0"/>
          </a:p>
        </p:txBody>
      </p:sp>
      <p:sp>
        <p:nvSpPr>
          <p:cNvPr id="4" name="Foliennummernplatzhalter 3"/>
          <p:cNvSpPr>
            <a:spLocks noGrp="1"/>
          </p:cNvSpPr>
          <p:nvPr>
            <p:ph type="sldNum" sz="quarter" idx="10"/>
          </p:nvPr>
        </p:nvSpPr>
        <p:spPr/>
        <p:txBody>
          <a:bodyPr/>
          <a:lstStyle/>
          <a:p>
            <a:fld id="{06A741CA-AA39-4C3D-9D18-DF6523E14173}" type="slidenum">
              <a:rPr lang="de-DE" smtClean="0"/>
              <a:t>22</a:t>
            </a:fld>
            <a:endParaRPr lang="de-DE"/>
          </a:p>
        </p:txBody>
      </p:sp>
    </p:spTree>
    <p:extLst>
      <p:ext uri="{BB962C8B-B14F-4D97-AF65-F5344CB8AC3E}">
        <p14:creationId xmlns:p14="http://schemas.microsoft.com/office/powerpoint/2010/main" val="7325923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b="1" dirty="0">
                <a:cs typeface="Arial" panose="020B0604020202020204" pitchFamily="34" charset="0"/>
              </a:rPr>
              <a:t>Deutsches Weidelgras </a:t>
            </a:r>
            <a:r>
              <a:rPr lang="de-DE" b="0" dirty="0">
                <a:cs typeface="Arial" panose="020B0604020202020204" pitchFamily="34" charset="0"/>
              </a:rPr>
              <a:t>ebenso wie </a:t>
            </a:r>
            <a:r>
              <a:rPr lang="de-DE" b="1" dirty="0">
                <a:cs typeface="Arial" panose="020B0604020202020204" pitchFamily="34" charset="0"/>
              </a:rPr>
              <a:t>Weißklee </a:t>
            </a:r>
            <a:r>
              <a:rPr lang="de-DE" b="0" dirty="0">
                <a:cs typeface="Arial" panose="020B0604020202020204" pitchFamily="34" charset="0"/>
              </a:rPr>
              <a:t>haben weniger tiefreichende Wurzeln als die meisten anderen Grünland-/Ackerfutterarten</a:t>
            </a:r>
            <a:r>
              <a:rPr lang="de-DE" b="1" dirty="0">
                <a:cs typeface="Arial" panose="020B0604020202020204" pitchFamily="34" charset="0"/>
              </a:rPr>
              <a:t>.</a:t>
            </a:r>
          </a:p>
          <a:p>
            <a:pPr marL="0" marR="0" indent="0" algn="l" defTabSz="914400" rtl="0" eaLnBrk="1" fontAlgn="auto" latinLnBrk="0" hangingPunct="1">
              <a:lnSpc>
                <a:spcPct val="100000"/>
              </a:lnSpc>
              <a:spcBef>
                <a:spcPts val="0"/>
              </a:spcBef>
              <a:spcAft>
                <a:spcPts val="0"/>
              </a:spcAft>
              <a:buClrTx/>
              <a:buSzTx/>
              <a:buFontTx/>
              <a:buNone/>
              <a:tabLst/>
              <a:defRPr/>
            </a:pPr>
            <a:r>
              <a:rPr lang="de-DE" b="1" dirty="0">
                <a:cs typeface="Arial" panose="020B0604020202020204" pitchFamily="34" charset="0"/>
              </a:rPr>
              <a:t>Weißklee</a:t>
            </a:r>
            <a:r>
              <a:rPr lang="de-DE" dirty="0">
                <a:cs typeface="Arial" panose="020B0604020202020204" pitchFamily="34" charset="0"/>
              </a:rPr>
              <a:t> weniger trockentolerant als </a:t>
            </a:r>
            <a:r>
              <a:rPr lang="de-DE" b="1" dirty="0">
                <a:cs typeface="Arial" panose="020B0604020202020204" pitchFamily="34" charset="0"/>
              </a:rPr>
              <a:t>Rotklee</a:t>
            </a:r>
            <a:r>
              <a:rPr lang="de-DE" dirty="0">
                <a:cs typeface="Arial" panose="020B0604020202020204" pitchFamily="34" charset="0"/>
              </a:rPr>
              <a:t>, aber relativ schnelle Etablierung wieder im Bestand </a:t>
            </a:r>
            <a:r>
              <a:rPr lang="de-DE" sz="1200" dirty="0">
                <a:cs typeface="Arial" panose="020B0604020202020204" pitchFamily="34" charset="0"/>
              </a:rPr>
              <a:t>über oberirdische Ausläufer</a:t>
            </a:r>
          </a:p>
          <a:p>
            <a:r>
              <a:rPr lang="de-DE" b="1" dirty="0">
                <a:cs typeface="Arial" panose="020B0604020202020204" pitchFamily="34" charset="0"/>
              </a:rPr>
              <a:t>Rohrschwingel</a:t>
            </a:r>
            <a:r>
              <a:rPr lang="de-DE" dirty="0">
                <a:cs typeface="Arial" panose="020B0604020202020204" pitchFamily="34" charset="0"/>
              </a:rPr>
              <a:t> und </a:t>
            </a:r>
            <a:r>
              <a:rPr lang="de-DE" b="1" dirty="0">
                <a:cs typeface="Arial" panose="020B0604020202020204" pitchFamily="34" charset="0"/>
              </a:rPr>
              <a:t>Knaulgras:</a:t>
            </a:r>
            <a:r>
              <a:rPr lang="de-DE" dirty="0">
                <a:cs typeface="Arial" panose="020B0604020202020204" pitchFamily="34" charset="0"/>
              </a:rPr>
              <a:t> enorme Trockenheitsverträglichkeit</a:t>
            </a:r>
          </a:p>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cs typeface="Arial" panose="020B0604020202020204" pitchFamily="34" charset="0"/>
              </a:rPr>
              <a:t>Löwenzahn</a:t>
            </a:r>
            <a:r>
              <a:rPr lang="de-DE" dirty="0">
                <a:cs typeface="Arial" panose="020B0604020202020204" pitchFamily="34" charset="0"/>
              </a:rPr>
              <a:t> (s. vorige Abb.) und </a:t>
            </a:r>
            <a:r>
              <a:rPr lang="de-DE" b="1" dirty="0">
                <a:cs typeface="Arial" panose="020B0604020202020204" pitchFamily="34" charset="0"/>
              </a:rPr>
              <a:t>Spitzwegerich</a:t>
            </a:r>
            <a:r>
              <a:rPr lang="de-DE" dirty="0">
                <a:cs typeface="Arial" panose="020B0604020202020204" pitchFamily="34" charset="0"/>
              </a:rPr>
              <a:t> sind wertvolle Futterkräuter</a:t>
            </a:r>
            <a:endParaRPr lang="de-DE" dirty="0"/>
          </a:p>
          <a:p>
            <a:endParaRPr lang="de-DE" dirty="0">
              <a:cs typeface="Arial" panose="020B0604020202020204" pitchFamily="34" charset="0"/>
            </a:endParaRPr>
          </a:p>
          <a:p>
            <a:r>
              <a:rPr lang="de-DE" dirty="0"/>
              <a:t>Ab einem bestimmten Bestandsanteil werden jedoch auch ansonsten gute Futterkräuter zum Unkraut: z.B. Wiesenkerbel (ab 10 %), Bärenklau (ab 15 %), Wiesenknöterich (ab 10 %), Kriechender Hahnenfuß (ab 20 %), Schafgarbe (ab 15 %), Löwenzahn (ab 30 %) und Spitzwegerich (ab 20 %). Bei </a:t>
            </a:r>
            <a:r>
              <a:rPr lang="de-DE" b="1" dirty="0"/>
              <a:t>Mischverunkrautung</a:t>
            </a:r>
            <a:r>
              <a:rPr lang="de-DE" dirty="0"/>
              <a:t> liegt die Schadschwelle bei zusammen 25 %. </a:t>
            </a:r>
            <a:br>
              <a:rPr lang="de-DE" dirty="0"/>
            </a:b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Z.B. Spitzwegerich: Sehr hohe antibiotische Wirkung. Diese ist wissenschaftlich bewiesen und auf den in Spitzwegerich enthaltenen sekundären Pflanzenstoff </a:t>
            </a:r>
            <a:r>
              <a:rPr lang="de-DE" dirty="0" err="1"/>
              <a:t>Aucubin</a:t>
            </a:r>
            <a:r>
              <a:rPr lang="de-DE" dirty="0"/>
              <a:t> zurückzuführen, der als ein </a:t>
            </a:r>
            <a:r>
              <a:rPr lang="de-DE" b="1" dirty="0"/>
              <a:t>natürliches Antibiotikum</a:t>
            </a:r>
            <a:r>
              <a:rPr lang="de-DE" dirty="0"/>
              <a:t> fungiert. Die Wirkung soll sogar der des Penicillins entsprechen.</a:t>
            </a:r>
          </a:p>
          <a:p>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latin typeface="Arial" panose="020B0604020202020204" pitchFamily="34" charset="0"/>
                <a:cs typeface="Arial" panose="020B0604020202020204" pitchFamily="34" charset="0"/>
              </a:rPr>
              <a:t>LAZBW </a:t>
            </a:r>
            <a:r>
              <a:rPr lang="de-DE" sz="1200" dirty="0" err="1">
                <a:latin typeface="Arial" panose="020B0604020202020204" pitchFamily="34" charset="0"/>
                <a:cs typeface="Arial" panose="020B0604020202020204" pitchFamily="34" charset="0"/>
              </a:rPr>
              <a:t>gruenland</a:t>
            </a:r>
            <a:r>
              <a:rPr lang="de-DE" sz="1200" dirty="0">
                <a:latin typeface="Arial" panose="020B0604020202020204" pitchFamily="34" charset="0"/>
                <a:cs typeface="Arial" panose="020B0604020202020204" pitchFamily="34" charset="0"/>
              </a:rPr>
              <a:t> online:</a:t>
            </a:r>
          </a:p>
          <a:p>
            <a:pPr marL="0" indent="0" algn="l">
              <a:buNone/>
            </a:pPr>
            <a:r>
              <a:rPr lang="de-DE" sz="1200" b="1" dirty="0">
                <a:cs typeface="Arial" panose="020B0604020202020204" pitchFamily="34" charset="0"/>
              </a:rPr>
              <a:t>Vorteile Kräuter: </a:t>
            </a:r>
            <a:r>
              <a:rPr lang="de-DE" sz="1200" dirty="0">
                <a:cs typeface="Arial" panose="020B0604020202020204" pitchFamily="34" charset="0"/>
              </a:rPr>
              <a:t>Mineralstoffreich, hoher RP-Gehalt, energiereich, meist gut verdaulich und schmackhaft</a:t>
            </a:r>
          </a:p>
          <a:p>
            <a:pPr marL="0" indent="0" algn="l">
              <a:buNone/>
            </a:pPr>
            <a:r>
              <a:rPr lang="de-DE" sz="1200" b="1" dirty="0">
                <a:cs typeface="Arial" panose="020B0604020202020204" pitchFamily="34" charset="0"/>
              </a:rPr>
              <a:t>Nachteile Kräuter: </a:t>
            </a:r>
            <a:r>
              <a:rPr lang="de-DE" sz="1200" dirty="0">
                <a:cs typeface="Arial" panose="020B0604020202020204" pitchFamily="34" charset="0"/>
              </a:rPr>
              <a:t>Höhere </a:t>
            </a:r>
            <a:r>
              <a:rPr lang="de-DE" sz="1200" dirty="0" err="1">
                <a:cs typeface="Arial" panose="020B0604020202020204" pitchFamily="34" charset="0"/>
              </a:rPr>
              <a:t>Bröckelverluste</a:t>
            </a:r>
            <a:r>
              <a:rPr lang="de-DE" sz="1200" dirty="0">
                <a:cs typeface="Arial" panose="020B0604020202020204" pitchFamily="34" charset="0"/>
              </a:rPr>
              <a:t> bei der Futterwerbung, teilweise zu hohe Kaliumgehalte, teilweise schwer konservierbar, Leguminosen werden durch höhere Güllegaben verdrängt</a:t>
            </a:r>
          </a:p>
          <a:p>
            <a:endParaRPr lang="de-DE" dirty="0"/>
          </a:p>
        </p:txBody>
      </p:sp>
      <p:sp>
        <p:nvSpPr>
          <p:cNvPr id="4" name="Foliennummernplatzhalter 3"/>
          <p:cNvSpPr>
            <a:spLocks noGrp="1"/>
          </p:cNvSpPr>
          <p:nvPr>
            <p:ph type="sldNum" sz="quarter" idx="10"/>
          </p:nvPr>
        </p:nvSpPr>
        <p:spPr/>
        <p:txBody>
          <a:bodyPr/>
          <a:lstStyle/>
          <a:p>
            <a:fld id="{06A741CA-AA39-4C3D-9D18-DF6523E14173}" type="slidenum">
              <a:rPr lang="de-DE" smtClean="0"/>
              <a:t>23</a:t>
            </a:fld>
            <a:endParaRPr lang="de-DE"/>
          </a:p>
        </p:txBody>
      </p:sp>
    </p:spTree>
    <p:extLst>
      <p:ext uri="{BB962C8B-B14F-4D97-AF65-F5344CB8AC3E}">
        <p14:creationId xmlns:p14="http://schemas.microsoft.com/office/powerpoint/2010/main" val="38297540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dirty="0"/>
              <a:t>Hier werden die Unterschiede der verschiedenen Wurzelsysteme zweier wichtiger Grünlandkomponenten deutlich. Die Gräser</a:t>
            </a:r>
            <a:r>
              <a:rPr lang="de-DE" baseline="0" dirty="0"/>
              <a:t> bilden</a:t>
            </a:r>
            <a:r>
              <a:rPr lang="de-DE" dirty="0"/>
              <a:t> eine hohe Wurzelmasse besonders in den oberen 10 cm, die im Reinbestand Luzerne so nicht erbracht werden kann. Dagegen findet sich bei Luzerne auch in 20-30cm Tiefe im Vergleich zum Kleegras noch eine größere Wurzelmasse.</a:t>
            </a:r>
          </a:p>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sym typeface="Wingdings" panose="05000000000000000000" pitchFamily="2" charset="2"/>
              </a:rPr>
              <a:t> Bestand mit Leguminosen und Gräsern kombinieren die Vorteile beider Grünlandkomponenten, also zum einen die tiefe Durchwurzelung durch die Leguminosen und zum anderen die ausgeprägt hohe Wurzelmasse der Gräser im Oberen Bodenbereich.</a:t>
            </a:r>
            <a:endParaRPr lang="de-DE" b="1" dirty="0"/>
          </a:p>
          <a:p>
            <a:endParaRPr lang="de-DE" dirty="0"/>
          </a:p>
        </p:txBody>
      </p:sp>
      <p:sp>
        <p:nvSpPr>
          <p:cNvPr id="4" name="Foliennummernplatzhalter 3"/>
          <p:cNvSpPr>
            <a:spLocks noGrp="1"/>
          </p:cNvSpPr>
          <p:nvPr>
            <p:ph type="sldNum" sz="quarter" idx="10"/>
          </p:nvPr>
        </p:nvSpPr>
        <p:spPr/>
        <p:txBody>
          <a:bodyPr/>
          <a:lstStyle/>
          <a:p>
            <a:fld id="{06A741CA-AA39-4C3D-9D18-DF6523E14173}" type="slidenum">
              <a:rPr lang="de-DE" smtClean="0"/>
              <a:t>24</a:t>
            </a:fld>
            <a:endParaRPr lang="de-DE"/>
          </a:p>
        </p:txBody>
      </p:sp>
    </p:spTree>
    <p:extLst>
      <p:ext uri="{BB962C8B-B14F-4D97-AF65-F5344CB8AC3E}">
        <p14:creationId xmlns:p14="http://schemas.microsoft.com/office/powerpoint/2010/main" val="3860646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dirty="0"/>
              <a:t>Niedrigere Erträge bei günstigen Bedingungen entstehen dadurch, dass in einem diversen Bestand auch weniger ertragsstarke Sorten und Arten enthalten sind im Vergleich zu einem ertragsstarken </a:t>
            </a:r>
            <a:r>
              <a:rPr lang="de-DE" dirty="0" err="1"/>
              <a:t>Weidelgrasgrünlandbestand</a:t>
            </a:r>
            <a:r>
              <a:rPr lang="de-DE" dirty="0"/>
              <a:t>, der unter günstigen Bedingungen sein großes Potential ausschöpfen kann.</a:t>
            </a:r>
          </a:p>
        </p:txBody>
      </p:sp>
      <p:sp>
        <p:nvSpPr>
          <p:cNvPr id="4" name="Foliennummernplatzhalter 3"/>
          <p:cNvSpPr>
            <a:spLocks noGrp="1"/>
          </p:cNvSpPr>
          <p:nvPr>
            <p:ph type="sldNum" sz="quarter" idx="10"/>
          </p:nvPr>
        </p:nvSpPr>
        <p:spPr/>
        <p:txBody>
          <a:bodyPr/>
          <a:lstStyle/>
          <a:p>
            <a:fld id="{06A741CA-AA39-4C3D-9D18-DF6523E14173}" type="slidenum">
              <a:rPr lang="de-DE" smtClean="0"/>
              <a:t>25</a:t>
            </a:fld>
            <a:endParaRPr lang="de-DE"/>
          </a:p>
        </p:txBody>
      </p:sp>
    </p:spTree>
    <p:extLst>
      <p:ext uri="{BB962C8B-B14F-4D97-AF65-F5344CB8AC3E}">
        <p14:creationId xmlns:p14="http://schemas.microsoft.com/office/powerpoint/2010/main" val="27393625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eaLnBrk="1" fontAlgn="auto" latinLnBrk="0" hangingPunct="1">
              <a:lnSpc>
                <a:spcPct val="100000"/>
              </a:lnSpc>
              <a:spcBef>
                <a:spcPts val="0"/>
              </a:spcBef>
              <a:spcAft>
                <a:spcPts val="599"/>
              </a:spcAft>
              <a:buClrTx/>
              <a:buSzTx/>
              <a:buFontTx/>
              <a:buNone/>
              <a:tabLst/>
              <a:defRPr/>
            </a:pPr>
            <a:r>
              <a:rPr lang="de-DE" i="1" dirty="0"/>
              <a:t>Bildquelle: </a:t>
            </a:r>
            <a:r>
              <a:rPr lang="de-DE" sz="1200" dirty="0"/>
              <a:t>https://pixabay.com/de/photos/spitzwegerich-asphalt-straße-338484/, </a:t>
            </a:r>
            <a:r>
              <a:rPr lang="de-DE" sz="1200" dirty="0" err="1"/>
              <a:t>download</a:t>
            </a:r>
            <a:r>
              <a:rPr lang="de-DE" sz="1200" dirty="0"/>
              <a:t>, 24.08.21</a:t>
            </a:r>
          </a:p>
          <a:p>
            <a:pPr marL="0" marR="0" lvl="0" indent="0" algn="l" defTabSz="914400" eaLnBrk="1" fontAlgn="auto" latinLnBrk="0" hangingPunct="1">
              <a:lnSpc>
                <a:spcPct val="100000"/>
              </a:lnSpc>
              <a:spcBef>
                <a:spcPts val="0"/>
              </a:spcBef>
              <a:spcAft>
                <a:spcPts val="599"/>
              </a:spcAft>
              <a:buClrTx/>
              <a:buSzTx/>
              <a:buFontTx/>
              <a:buNone/>
              <a:tabLst/>
              <a:defRPr/>
            </a:pPr>
            <a:endParaRPr lang="de-DE" i="1" dirty="0"/>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26</a:t>
            </a:fld>
            <a:endParaRPr lang="de-DE"/>
          </a:p>
        </p:txBody>
      </p:sp>
    </p:spTree>
    <p:extLst>
      <p:ext uri="{BB962C8B-B14F-4D97-AF65-F5344CB8AC3E}">
        <p14:creationId xmlns:p14="http://schemas.microsoft.com/office/powerpoint/2010/main" val="3703583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b="1" dirty="0">
                <a:solidFill>
                  <a:schemeClr val="accent1"/>
                </a:solidFill>
              </a:rPr>
              <a:t>Siehe Artikel: 08.05_Grünlandzusammensetzung_Bioland:</a:t>
            </a:r>
          </a:p>
          <a:p>
            <a:pPr>
              <a:defRPr/>
            </a:pPr>
            <a:endParaRPr lang="de-DE" b="1" dirty="0">
              <a:solidFill>
                <a:schemeClr val="accent1"/>
              </a:solidFill>
            </a:endParaRPr>
          </a:p>
          <a:p>
            <a:pPr>
              <a:defRPr/>
            </a:pPr>
            <a:r>
              <a:rPr lang="de-DE" dirty="0">
                <a:solidFill>
                  <a:schemeClr val="accent1"/>
                </a:solidFill>
              </a:rPr>
              <a:t>5-jähriger Versuch – daraus wurden die hier abgebildeten Durchschnittswerte gebildet. Referenz war der Grasreinbestand mit einer Düngung von 200 kg N/ha. 3-4x/Jahr wurde geerntet.</a:t>
            </a:r>
          </a:p>
          <a:p>
            <a:pPr>
              <a:defRPr/>
            </a:pPr>
            <a:r>
              <a:rPr lang="de-DE" dirty="0">
                <a:solidFill>
                  <a:schemeClr val="accent1"/>
                </a:solidFill>
              </a:rPr>
              <a:t>GC</a:t>
            </a:r>
            <a:r>
              <a:rPr lang="de-DE" dirty="0"/>
              <a:t> –Gras-Weißkleemischung im Verhältnis 75:25</a:t>
            </a:r>
          </a:p>
          <a:p>
            <a:pPr>
              <a:defRPr/>
            </a:pPr>
            <a:r>
              <a:rPr lang="de-DE" dirty="0"/>
              <a:t>Niedriges Ertragsniveau unter langjährigem Durchschnitt, bedingt durch lange Trockenperioden ohne nennenswerte Niederschläge und hohe Temperaturen, außer im 4. Jahr.</a:t>
            </a:r>
          </a:p>
          <a:p>
            <a:pPr>
              <a:defRPr/>
            </a:pPr>
            <a:endParaRPr lang="de-DE" dirty="0"/>
          </a:p>
          <a:p>
            <a:pPr>
              <a:defRPr/>
            </a:pPr>
            <a:r>
              <a:rPr lang="de-DE" dirty="0"/>
              <a:t>Erträge: GCF höchste Erträge in den 1. drei Schnitten, dann folgte GC. Nur der 4. Schnitt war beim Grasreinbestand am höchsten.</a:t>
            </a:r>
          </a:p>
          <a:p>
            <a:pPr>
              <a:defRPr/>
            </a:pPr>
            <a:r>
              <a:rPr lang="de-DE" dirty="0"/>
              <a:t>Energie: alle Bestände im 1. Schnitt &gt; 6,5 MJ NEL/kg TM. Grasreinbestand war klar besser im 2. und 3. Schnitt, die beiden Mischungen lagen im 4. Schnitt besser.</a:t>
            </a:r>
          </a:p>
          <a:p>
            <a:pPr>
              <a:defRPr/>
            </a:pPr>
            <a:r>
              <a:rPr lang="de-DE" dirty="0"/>
              <a:t>Protein: Mischungen erreichten Zielgehalt von 14-18% Protein fast durchgehend, und dies </a:t>
            </a:r>
            <a:r>
              <a:rPr lang="de-DE" b="1" dirty="0"/>
              <a:t>ohne externe N-Düngung. </a:t>
            </a:r>
            <a:r>
              <a:rPr lang="de-DE" b="0" dirty="0"/>
              <a:t>Maximum der Reinsaaten im 3. Schnitt. Steigerung in den Mischungen im letzten Schnitt.</a:t>
            </a:r>
          </a:p>
          <a:p>
            <a:pPr>
              <a:defRPr/>
            </a:pPr>
            <a:endParaRPr lang="de-DE" b="0" dirty="0"/>
          </a:p>
          <a:p>
            <a:pPr>
              <a:defRPr/>
            </a:pPr>
            <a:r>
              <a:rPr lang="de-DE" b="1" dirty="0"/>
              <a:t>FAZIT: </a:t>
            </a:r>
            <a:r>
              <a:rPr lang="de-DE" b="0" dirty="0"/>
              <a:t>Grasanteil nahm in den Mischungen mit den Schnitten ab, Klee und auch Spitzwegerich breiteten sich aus. Durch den Klee konnte viel Eiweiß ins Futter gelangen. Der Grasreinbestand hatte nur beim Energiegehalt im 2. und 3. Schnitt die Nase vorn. </a:t>
            </a:r>
            <a:r>
              <a:rPr lang="de-DE" b="1" dirty="0"/>
              <a:t>In extensivem Grünland können Mischungen also hohe Erträge und Qualitäten erreichen. </a:t>
            </a:r>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27</a:t>
            </a:fld>
            <a:endParaRPr lang="de-DE"/>
          </a:p>
        </p:txBody>
      </p:sp>
    </p:spTree>
    <p:extLst>
      <p:ext uri="{BB962C8B-B14F-4D97-AF65-F5344CB8AC3E}">
        <p14:creationId xmlns:p14="http://schemas.microsoft.com/office/powerpoint/2010/main" val="19832418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a:t>Bildquelle: https://pixabay.com/de/photos/frage-fragezeichen-hilfe-antwort-2309040/, </a:t>
            </a:r>
            <a:r>
              <a:rPr lang="de-DE" dirty="0" err="1"/>
              <a:t>download</a:t>
            </a:r>
            <a:r>
              <a:rPr lang="de-DE" dirty="0"/>
              <a:t> 20.09.21</a:t>
            </a:r>
          </a:p>
          <a:p>
            <a:pPr marL="0" indent="0" algn="l">
              <a:buFont typeface="Arial" panose="020B0604020202020204" pitchFamily="34" charset="0"/>
              <a:buNone/>
            </a:pPr>
            <a:endParaRPr lang="de-DE" b="1" dirty="0"/>
          </a:p>
        </p:txBody>
      </p:sp>
      <p:sp>
        <p:nvSpPr>
          <p:cNvPr id="4" name="Foliennummernplatzhalter 3"/>
          <p:cNvSpPr>
            <a:spLocks noGrp="1"/>
          </p:cNvSpPr>
          <p:nvPr>
            <p:ph type="sldNum" sz="quarter" idx="10"/>
          </p:nvPr>
        </p:nvSpPr>
        <p:spPr/>
        <p:txBody>
          <a:bodyPr/>
          <a:lstStyle/>
          <a:p>
            <a:fld id="{06A741CA-AA39-4C3D-9D18-DF6523E14173}" type="slidenum">
              <a:rPr lang="de-DE" smtClean="0"/>
              <a:t>28</a:t>
            </a:fld>
            <a:endParaRPr lang="de-DE"/>
          </a:p>
        </p:txBody>
      </p:sp>
    </p:spTree>
    <p:extLst>
      <p:ext uri="{BB962C8B-B14F-4D97-AF65-F5344CB8AC3E}">
        <p14:creationId xmlns:p14="http://schemas.microsoft.com/office/powerpoint/2010/main" val="21883806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eaLnBrk="1" fontAlgn="auto" latinLnBrk="0" hangingPunct="1">
              <a:lnSpc>
                <a:spcPct val="100000"/>
              </a:lnSpc>
              <a:spcBef>
                <a:spcPts val="0"/>
              </a:spcBef>
              <a:spcAft>
                <a:spcPts val="599"/>
              </a:spcAft>
              <a:buClrTx/>
              <a:buSzTx/>
              <a:buFontTx/>
              <a:buNone/>
              <a:tabLst/>
              <a:defRPr/>
            </a:pPr>
            <a:r>
              <a:rPr lang="de-DE" i="0" dirty="0"/>
              <a:t>Die Versuche der LWK Niedersachen (20172019) zeigen deutlich, dass es auch große Unterschiede bei den Sorten innerhalb der Arten gibt. Rohrschwingel und Knaulgras, aber auch Wiesenlieschgras, sind nach den 2 letzten trockenen Jahren (2018 und 2019) noch gut im Bestand. Weniger gut stehen das Dt. Weidelgras und auch der </a:t>
            </a:r>
            <a:r>
              <a:rPr lang="de-DE" i="0" dirty="0" err="1"/>
              <a:t>Wiesenschweidel</a:t>
            </a:r>
            <a:r>
              <a:rPr lang="de-DE" i="0" dirty="0"/>
              <a:t> (Weidelgras x Schwingel = </a:t>
            </a:r>
            <a:r>
              <a:rPr lang="de-DE" i="0" dirty="0" err="1"/>
              <a:t>Schweidel</a:t>
            </a:r>
            <a:r>
              <a:rPr lang="de-DE" i="0" dirty="0"/>
              <a:t>) da. Aber, es gibt Unterschiede bei den Sorten – auch hier stehen einige Sorten besser da als andere! </a:t>
            </a:r>
            <a:r>
              <a:rPr lang="de-DE" b="1" i="0" dirty="0"/>
              <a:t>Wichtig ist daher eine sorgfältige Sortenwahl für die individuellen Standorte!</a:t>
            </a:r>
          </a:p>
          <a:p>
            <a:pPr marL="0" marR="0" lvl="0" indent="0" algn="l" defTabSz="914400" eaLnBrk="1" fontAlgn="auto" latinLnBrk="0" hangingPunct="1">
              <a:lnSpc>
                <a:spcPct val="100000"/>
              </a:lnSpc>
              <a:spcBef>
                <a:spcPts val="0"/>
              </a:spcBef>
              <a:spcAft>
                <a:spcPts val="599"/>
              </a:spcAft>
              <a:buClrTx/>
              <a:buSzTx/>
              <a:buFontTx/>
              <a:buNone/>
              <a:tabLst/>
              <a:defRPr/>
            </a:pPr>
            <a:r>
              <a:rPr lang="de-DE" b="0" i="0" dirty="0"/>
              <a:t>Das Merkmal Trockentoleranz wird bisher in den Sortenbeschreibungen der Gräser noch nicht berücksichtigt.</a:t>
            </a:r>
          </a:p>
          <a:p>
            <a:pPr marL="0" marR="0" lvl="0" indent="0" algn="l" defTabSz="914400" eaLnBrk="1" fontAlgn="auto" latinLnBrk="0" hangingPunct="1">
              <a:lnSpc>
                <a:spcPct val="100000"/>
              </a:lnSpc>
              <a:spcBef>
                <a:spcPts val="0"/>
              </a:spcBef>
              <a:spcAft>
                <a:spcPts val="599"/>
              </a:spcAft>
              <a:buClrTx/>
              <a:buSzTx/>
              <a:buFontTx/>
              <a:buNone/>
              <a:tabLst/>
              <a:defRPr/>
            </a:pPr>
            <a:endParaRPr lang="de-DE" b="0" i="0" dirty="0"/>
          </a:p>
          <a:p>
            <a:pPr marL="0" marR="0" lvl="0" indent="0" algn="l" defTabSz="914400" eaLnBrk="1" fontAlgn="auto" latinLnBrk="0" hangingPunct="1">
              <a:lnSpc>
                <a:spcPct val="100000"/>
              </a:lnSpc>
              <a:spcBef>
                <a:spcPts val="0"/>
              </a:spcBef>
              <a:spcAft>
                <a:spcPts val="599"/>
              </a:spcAft>
              <a:buClrTx/>
              <a:buSzTx/>
              <a:buFontTx/>
              <a:buNone/>
              <a:tabLst/>
              <a:defRPr/>
            </a:pPr>
            <a:r>
              <a:rPr lang="de-DE" b="0" i="0" dirty="0"/>
              <a:t>Auf der anderen Seite sollte, je nach Region, bei der Sortenwahl für das Dt. Weidelgras auf ausgeprägte Winterhärte Augenmerk gelegt werden. Auch in Zukunft wird es, wenn wohl auch nicht mehr so häufig, strenge Winter geben, v.a. in höher gelegenen Regionen.</a:t>
            </a:r>
          </a:p>
          <a:p>
            <a:pPr marL="0" marR="0" lvl="0" indent="0" algn="l" defTabSz="914400" eaLnBrk="1" fontAlgn="auto" latinLnBrk="0" hangingPunct="1">
              <a:lnSpc>
                <a:spcPct val="100000"/>
              </a:lnSpc>
              <a:spcBef>
                <a:spcPts val="0"/>
              </a:spcBef>
              <a:spcAft>
                <a:spcPts val="599"/>
              </a:spcAft>
              <a:buClrTx/>
              <a:buSzTx/>
              <a:buFontTx/>
              <a:buNone/>
              <a:tabLst/>
              <a:defRPr/>
            </a:pPr>
            <a:endParaRPr lang="de-DE" b="0" i="0" dirty="0"/>
          </a:p>
          <a:p>
            <a:pPr marL="0" marR="0" lvl="0" indent="0" algn="l" defTabSz="914400" eaLnBrk="1" fontAlgn="auto" latinLnBrk="0" hangingPunct="1">
              <a:lnSpc>
                <a:spcPct val="100000"/>
              </a:lnSpc>
              <a:spcBef>
                <a:spcPts val="0"/>
              </a:spcBef>
              <a:spcAft>
                <a:spcPts val="599"/>
              </a:spcAft>
              <a:buClrTx/>
              <a:buSzTx/>
              <a:buFontTx/>
              <a:buNone/>
              <a:tabLst/>
              <a:defRPr/>
            </a:pPr>
            <a:r>
              <a:rPr lang="de-DE" sz="1200" kern="1200" dirty="0">
                <a:solidFill>
                  <a:schemeClr val="tx1"/>
                </a:solidFill>
                <a:effectLst/>
                <a:latin typeface="+mn-lt"/>
                <a:ea typeface="+mn-ea"/>
                <a:cs typeface="+mn-cs"/>
              </a:rPr>
              <a:t>Auch wenn das Dt. Weidelgras unter sehr trockenen Bedingungen relativ schnell gestresst ist, so wird es vor allem in bislang niederschlagsreichen Gebieten das wichtigste Futtergras bleiben (H. </a:t>
            </a:r>
            <a:r>
              <a:rPr lang="de-DE" sz="1200" kern="1200" dirty="0" err="1">
                <a:solidFill>
                  <a:schemeClr val="tx1"/>
                </a:solidFill>
                <a:effectLst/>
                <a:latin typeface="+mn-lt"/>
                <a:ea typeface="+mn-ea"/>
                <a:cs typeface="+mn-cs"/>
              </a:rPr>
              <a:t>Krivelitz</a:t>
            </a:r>
            <a:r>
              <a:rPr lang="de-DE" sz="1200" kern="1200" dirty="0">
                <a:solidFill>
                  <a:schemeClr val="tx1"/>
                </a:solidFill>
                <a:effectLst/>
                <a:latin typeface="+mn-lt"/>
                <a:ea typeface="+mn-ea"/>
                <a:cs typeface="+mn-cs"/>
              </a:rPr>
              <a:t>, LWK NRW). </a:t>
            </a:r>
            <a:endParaRPr lang="de-DE" b="0" i="0" dirty="0"/>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29</a:t>
            </a:fld>
            <a:endParaRPr lang="de-DE"/>
          </a:p>
        </p:txBody>
      </p:sp>
    </p:spTree>
    <p:extLst>
      <p:ext uri="{BB962C8B-B14F-4D97-AF65-F5344CB8AC3E}">
        <p14:creationId xmlns:p14="http://schemas.microsoft.com/office/powerpoint/2010/main" val="4447519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Bildquelle: https://cdn.pixabay.com/photo/2019/04/27/02/01/green-4159163__340.jpg</a:t>
            </a:r>
          </a:p>
          <a:p>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altLang="es-ES_tradnl" sz="1200" dirty="0">
                <a:latin typeface="+mn-lt"/>
                <a:cs typeface="Arial" panose="020B0604020202020204" pitchFamily="34" charset="0"/>
              </a:rPr>
              <a:t>Durch die Möglichkeiten des Kraftfuttereinsatzes hat das Grünland als hochwertige Futterquelle an Ansehen etwas verloren. Doch mit zunehmendem Bewusstsein für Nachhaltigkeit erlangt es wieder höhere Wertschätzung. Hohe Eiweiß- und Energiekonzentration kann teures Kraftfutter ersetzen und so </a:t>
            </a:r>
            <a:r>
              <a:rPr lang="de-DE" altLang="es-ES_tradnl" sz="1200" b="1" dirty="0">
                <a:latin typeface="+mn-lt"/>
                <a:cs typeface="Arial" panose="020B0604020202020204" pitchFamily="34" charset="0"/>
              </a:rPr>
              <a:t>gleichzeitig die indirekten Emissionen durch den Import von Kraftfutter (Soja,…) vermeiden!</a:t>
            </a:r>
          </a:p>
          <a:p>
            <a:r>
              <a:rPr lang="de-DE" dirty="0"/>
              <a:t>Wiederkäuer sind von Natur aus Gras-/Grünfutterfresser sind, so dass deren Verdauungssysteme optimal an dieses Futter angepasst sind. </a:t>
            </a:r>
          </a:p>
          <a:p>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3</a:t>
            </a:fld>
            <a:endParaRPr lang="de-DE"/>
          </a:p>
        </p:txBody>
      </p:sp>
    </p:spTree>
    <p:extLst>
      <p:ext uri="{BB962C8B-B14F-4D97-AF65-F5344CB8AC3E}">
        <p14:creationId xmlns:p14="http://schemas.microsoft.com/office/powerpoint/2010/main" val="1191736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eaLnBrk="1" fontAlgn="auto" latinLnBrk="0" hangingPunct="1">
              <a:lnSpc>
                <a:spcPct val="100000"/>
              </a:lnSpc>
              <a:spcBef>
                <a:spcPts val="0"/>
              </a:spcBef>
              <a:spcAft>
                <a:spcPts val="599"/>
              </a:spcAft>
              <a:buClrTx/>
              <a:buSzTx/>
              <a:buFontTx/>
              <a:buNone/>
              <a:tabLst/>
              <a:defRPr/>
            </a:pPr>
            <a:r>
              <a:rPr lang="de-DE" i="0" dirty="0"/>
              <a:t>Die Versuche der LWK Niedersachen (20172019) zeigen, dass die Mischungen mit </a:t>
            </a:r>
            <a:r>
              <a:rPr lang="de-DE" i="0" dirty="0" err="1"/>
              <a:t>steigendemRohrschwingelanteil</a:t>
            </a:r>
            <a:r>
              <a:rPr lang="de-DE" i="0" dirty="0"/>
              <a:t> (40 bzw. 50% RSC) die höchsten TM-Gesamterträge in den Trockenjahren 2018 und `19 erreichen, ebenso wie die Mischungen mit zusätzlichem Knaulgras (KG). Mischungen mit hohen </a:t>
            </a:r>
            <a:r>
              <a:rPr lang="de-DE" i="0" dirty="0" err="1"/>
              <a:t>Weidelgrasanteilen</a:t>
            </a:r>
            <a:r>
              <a:rPr lang="de-DE" i="0" dirty="0"/>
              <a:t> reagieren mit niedrigeren Erträgen. Dagegen sind auch die Erträge in 2017 mit reinem bzw. hohem </a:t>
            </a:r>
            <a:r>
              <a:rPr lang="de-DE" i="0" dirty="0" err="1"/>
              <a:t>Weidelgrasanteil</a:t>
            </a:r>
            <a:r>
              <a:rPr lang="de-DE" i="0" dirty="0"/>
              <a:t> wie zu erwarten sehr ertragreich.</a:t>
            </a:r>
          </a:p>
          <a:p>
            <a:pPr marL="0" marR="0" lvl="0" indent="0" algn="l" defTabSz="914400" eaLnBrk="1" fontAlgn="auto" latinLnBrk="0" hangingPunct="1">
              <a:lnSpc>
                <a:spcPct val="100000"/>
              </a:lnSpc>
              <a:spcBef>
                <a:spcPts val="0"/>
              </a:spcBef>
              <a:spcAft>
                <a:spcPts val="599"/>
              </a:spcAft>
              <a:buClrTx/>
              <a:buSzTx/>
              <a:buFontTx/>
              <a:buNone/>
              <a:tabLst/>
              <a:defRPr/>
            </a:pPr>
            <a:endParaRPr lang="de-DE" i="0" dirty="0"/>
          </a:p>
          <a:p>
            <a:pPr marL="0" marR="0" lvl="0" indent="0" algn="l" defTabSz="914400" eaLnBrk="1" fontAlgn="auto" latinLnBrk="0" hangingPunct="1">
              <a:lnSpc>
                <a:spcPct val="100000"/>
              </a:lnSpc>
              <a:spcBef>
                <a:spcPts val="0"/>
              </a:spcBef>
              <a:spcAft>
                <a:spcPts val="599"/>
              </a:spcAft>
              <a:buClrTx/>
              <a:buSzTx/>
              <a:buFontTx/>
              <a:buNone/>
              <a:tabLst/>
              <a:defRPr/>
            </a:pPr>
            <a:r>
              <a:rPr lang="de-DE" i="0" dirty="0"/>
              <a:t>Rohrschwingel muss bei einer Ansaat unter feuchten Bedingungen und früh ausgesät werden, da er eine langsame Jugendentwicklung hat und sich noch vor dem Winter etablieren kann. Ebenso, wie auch das Knaulgras, sollte im Frühjahr früh gemäht werden, da auch der RF-Gehalt in diesen Gräsern schnell ansteigt. Gleichzeitig sollte dann auch auf frühe </a:t>
            </a:r>
            <a:r>
              <a:rPr lang="de-DE" i="0" dirty="0" err="1"/>
              <a:t>Weidelgrasarten</a:t>
            </a:r>
            <a:r>
              <a:rPr lang="de-DE" i="0" dirty="0"/>
              <a:t> geachtet werden (aus dem Vortrag von Chr. </a:t>
            </a:r>
            <a:r>
              <a:rPr lang="de-DE" i="0" dirty="0" err="1"/>
              <a:t>Kalzendorf</a:t>
            </a:r>
            <a:r>
              <a:rPr lang="de-DE" i="0" dirty="0"/>
              <a:t>, ABL, Juni 2021).</a:t>
            </a:r>
          </a:p>
          <a:p>
            <a:pPr marL="0" marR="0" lvl="0" indent="0" algn="l" defTabSz="914400" eaLnBrk="1" fontAlgn="auto" latinLnBrk="0" hangingPunct="1">
              <a:lnSpc>
                <a:spcPct val="100000"/>
              </a:lnSpc>
              <a:spcBef>
                <a:spcPts val="0"/>
              </a:spcBef>
              <a:spcAft>
                <a:spcPts val="599"/>
              </a:spcAft>
              <a:buClrTx/>
              <a:buSzTx/>
              <a:buFontTx/>
              <a:buNone/>
              <a:tabLst/>
              <a:defRPr/>
            </a:pPr>
            <a:endParaRPr lang="de-DE" i="0" dirty="0"/>
          </a:p>
          <a:p>
            <a:pPr marL="0" marR="0" lvl="0" indent="0" algn="l" defTabSz="914400" eaLnBrk="1" fontAlgn="auto" latinLnBrk="0" hangingPunct="1">
              <a:lnSpc>
                <a:spcPct val="100000"/>
              </a:lnSpc>
              <a:spcBef>
                <a:spcPts val="0"/>
              </a:spcBef>
              <a:spcAft>
                <a:spcPts val="599"/>
              </a:spcAft>
              <a:buClrTx/>
              <a:buSzTx/>
              <a:buFontTx/>
              <a:buNone/>
              <a:tabLst/>
              <a:defRPr/>
            </a:pPr>
            <a:r>
              <a:rPr lang="de-DE" i="0" dirty="0"/>
              <a:t>WD – Deutsches Weidelgras</a:t>
            </a:r>
          </a:p>
          <a:p>
            <a:pPr marL="0" marR="0" lvl="0" indent="0" algn="l" defTabSz="914400" eaLnBrk="1" fontAlgn="auto" latinLnBrk="0" hangingPunct="1">
              <a:lnSpc>
                <a:spcPct val="100000"/>
              </a:lnSpc>
              <a:spcBef>
                <a:spcPts val="0"/>
              </a:spcBef>
              <a:spcAft>
                <a:spcPts val="599"/>
              </a:spcAft>
              <a:buClrTx/>
              <a:buSzTx/>
              <a:buFontTx/>
              <a:buNone/>
              <a:tabLst/>
              <a:defRPr/>
            </a:pPr>
            <a:r>
              <a:rPr lang="de-DE" i="0" dirty="0"/>
              <a:t>RSC – Rohrschwingel</a:t>
            </a:r>
          </a:p>
          <a:p>
            <a:pPr marL="0" marR="0" lvl="0" indent="0" algn="l" defTabSz="914400" eaLnBrk="1" fontAlgn="auto" latinLnBrk="0" hangingPunct="1">
              <a:lnSpc>
                <a:spcPct val="100000"/>
              </a:lnSpc>
              <a:spcBef>
                <a:spcPts val="0"/>
              </a:spcBef>
              <a:spcAft>
                <a:spcPts val="599"/>
              </a:spcAft>
              <a:buClrTx/>
              <a:buSzTx/>
              <a:buFontTx/>
              <a:buNone/>
              <a:tabLst/>
              <a:defRPr/>
            </a:pPr>
            <a:r>
              <a:rPr lang="de-DE" i="0" dirty="0"/>
              <a:t>KG – Knaulgras</a:t>
            </a:r>
          </a:p>
          <a:p>
            <a:pPr marL="0" marR="0" lvl="0" indent="0" algn="l" defTabSz="914400" eaLnBrk="1" fontAlgn="auto" latinLnBrk="0" hangingPunct="1">
              <a:lnSpc>
                <a:spcPct val="100000"/>
              </a:lnSpc>
              <a:spcBef>
                <a:spcPts val="0"/>
              </a:spcBef>
              <a:spcAft>
                <a:spcPts val="599"/>
              </a:spcAft>
              <a:buClrTx/>
              <a:buSzTx/>
              <a:buFontTx/>
              <a:buNone/>
              <a:tabLst/>
              <a:defRPr/>
            </a:pPr>
            <a:r>
              <a:rPr lang="de-DE" i="0" dirty="0"/>
              <a:t>WL – Wiesenlieschgras</a:t>
            </a:r>
          </a:p>
          <a:p>
            <a:pPr marL="0" marR="0" lvl="0" indent="0" algn="l" defTabSz="914400" eaLnBrk="1" fontAlgn="auto" latinLnBrk="0" hangingPunct="1">
              <a:lnSpc>
                <a:spcPct val="100000"/>
              </a:lnSpc>
              <a:spcBef>
                <a:spcPts val="0"/>
              </a:spcBef>
              <a:spcAft>
                <a:spcPts val="599"/>
              </a:spcAft>
              <a:buClrTx/>
              <a:buSzTx/>
              <a:buFontTx/>
              <a:buNone/>
              <a:tabLst/>
              <a:defRPr/>
            </a:pPr>
            <a:r>
              <a:rPr lang="de-DE" i="0" dirty="0"/>
              <a:t>WRP – Wiesenrispe</a:t>
            </a:r>
          </a:p>
          <a:p>
            <a:pPr marL="0" marR="0" lvl="0" indent="0" algn="l" defTabSz="914400" eaLnBrk="1" fontAlgn="auto" latinLnBrk="0" hangingPunct="1">
              <a:lnSpc>
                <a:spcPct val="100000"/>
              </a:lnSpc>
              <a:spcBef>
                <a:spcPts val="0"/>
              </a:spcBef>
              <a:spcAft>
                <a:spcPts val="599"/>
              </a:spcAft>
              <a:buClrTx/>
              <a:buSzTx/>
              <a:buFontTx/>
              <a:buNone/>
              <a:tabLst/>
              <a:defRPr/>
            </a:pPr>
            <a:endParaRPr lang="de-DE" i="0" dirty="0"/>
          </a:p>
          <a:p>
            <a:r>
              <a:rPr lang="de-DE" sz="1200" kern="1200" dirty="0">
                <a:solidFill>
                  <a:schemeClr val="tx1"/>
                </a:solidFill>
                <a:effectLst/>
                <a:latin typeface="+mn-lt"/>
                <a:ea typeface="+mn-ea"/>
                <a:cs typeface="+mn-cs"/>
              </a:rPr>
              <a:t>H. </a:t>
            </a:r>
            <a:r>
              <a:rPr lang="de-DE" sz="1200" kern="1200" dirty="0" err="1">
                <a:solidFill>
                  <a:schemeClr val="tx1"/>
                </a:solidFill>
                <a:effectLst/>
                <a:latin typeface="+mn-lt"/>
                <a:ea typeface="+mn-ea"/>
                <a:cs typeface="+mn-cs"/>
              </a:rPr>
              <a:t>Krivelitz</a:t>
            </a:r>
            <a:r>
              <a:rPr lang="de-DE" sz="1200" kern="1200" dirty="0">
                <a:solidFill>
                  <a:schemeClr val="tx1"/>
                </a:solidFill>
                <a:effectLst/>
                <a:latin typeface="+mn-lt"/>
                <a:ea typeface="+mn-ea"/>
                <a:cs typeface="+mn-cs"/>
              </a:rPr>
              <a:t>, LWK NRW, </a:t>
            </a:r>
            <a:r>
              <a:rPr lang="de-DE" sz="1200" kern="1200" dirty="0" err="1">
                <a:solidFill>
                  <a:schemeClr val="tx1"/>
                </a:solidFill>
                <a:effectLst/>
                <a:latin typeface="+mn-lt"/>
                <a:ea typeface="+mn-ea"/>
                <a:cs typeface="+mn-cs"/>
              </a:rPr>
              <a:t>landwirtsch</a:t>
            </a:r>
            <a:r>
              <a:rPr lang="de-DE" sz="1200" kern="1200" dirty="0">
                <a:solidFill>
                  <a:schemeClr val="tx1"/>
                </a:solidFill>
                <a:effectLst/>
                <a:latin typeface="+mn-lt"/>
                <a:ea typeface="+mn-ea"/>
                <a:cs typeface="+mn-cs"/>
              </a:rPr>
              <a:t>. Wochenblatt, Frühjahr 2021, „Grünland an Klimawandel anpassen“: </a:t>
            </a:r>
            <a:r>
              <a:rPr lang="de-DE" sz="1200" i="1" kern="1200" dirty="0">
                <a:solidFill>
                  <a:schemeClr val="tx1"/>
                </a:solidFill>
                <a:effectLst/>
                <a:latin typeface="+mn-lt"/>
                <a:ea typeface="+mn-ea"/>
                <a:cs typeface="+mn-cs"/>
              </a:rPr>
              <a:t>Auf zur Frühjahrs- und Frühsommertrockenheit neigenden Standorten, sollten aber vor allem das Knaulgras und der Rohrschwingel und mit etwas Abstand auch die Wiesenrispe und der Wiesenschwingel sowie </a:t>
            </a:r>
            <a:r>
              <a:rPr lang="de-DE" sz="1200" i="1" kern="1200" dirty="0" err="1">
                <a:solidFill>
                  <a:schemeClr val="tx1"/>
                </a:solidFill>
                <a:effectLst/>
                <a:latin typeface="+mn-lt"/>
                <a:ea typeface="+mn-ea"/>
                <a:cs typeface="+mn-cs"/>
              </a:rPr>
              <a:t>Wiesenschweidel</a:t>
            </a:r>
            <a:r>
              <a:rPr lang="de-DE" sz="1200" i="1" kern="1200" dirty="0">
                <a:solidFill>
                  <a:schemeClr val="tx1"/>
                </a:solidFill>
                <a:effectLst/>
                <a:latin typeface="+mn-lt"/>
                <a:ea typeface="+mn-ea"/>
                <a:cs typeface="+mn-cs"/>
              </a:rPr>
              <a:t> die Hauptbestandsbildner im Dauergrünland und im mehrjährigen Ackerfutterbau sein. Diese Arten zeigen vor allem wegen ihres Wurzeltiefgangs eine größere Toleranz gegenüber Trockenheit als Deutsches Weidelgras und Wiesenlieschgras. Zudem zeigen diese Arten, außer </a:t>
            </a:r>
            <a:r>
              <a:rPr lang="de-DE" sz="1200" i="1" kern="1200" dirty="0" err="1">
                <a:solidFill>
                  <a:schemeClr val="tx1"/>
                </a:solidFill>
                <a:effectLst/>
                <a:latin typeface="+mn-lt"/>
                <a:ea typeface="+mn-ea"/>
                <a:cs typeface="+mn-cs"/>
              </a:rPr>
              <a:t>Wiesenschweidel</a:t>
            </a:r>
            <a:r>
              <a:rPr lang="de-DE" sz="1200" i="1" kern="1200" dirty="0">
                <a:solidFill>
                  <a:schemeClr val="tx1"/>
                </a:solidFill>
                <a:effectLst/>
                <a:latin typeface="+mn-lt"/>
                <a:ea typeface="+mn-ea"/>
                <a:cs typeface="+mn-cs"/>
              </a:rPr>
              <a:t>, eine ausgeprägte Winterhärte. Sie reichen aber in Punkto Futterqualität sicher nicht an das Deutsche Weidelgras heran, da diese schnell hohe Rohfasergehalte bilden, was frühe Schnitttermine erfordert. </a:t>
            </a:r>
          </a:p>
          <a:p>
            <a:r>
              <a:rPr lang="de-DE" sz="1200" i="1" kern="1200" dirty="0">
                <a:solidFill>
                  <a:schemeClr val="tx1"/>
                </a:solidFill>
                <a:effectLst/>
                <a:latin typeface="+mn-lt"/>
                <a:ea typeface="+mn-ea"/>
                <a:cs typeface="+mn-cs"/>
              </a:rPr>
              <a:t>Für die Weidenutzung sind vor allem Knaulgras und Rohrschwingel nur bedingt geeignet, da sie dort eher ungern gefressen werden und die Weideleistung der Tiere leidet. Auf Trockenstandorten unter Schnittnutzung geht es aber primär um Ertragssicherheit und Ertragsstabilität. Auch der Rotklee als wichtige proteinhaltige Futterleguminose, eignet sich aufgrund seiner tiefgehenden Pfahlwurzel gerade auch für Trockenstandorte. Er lässt sich über Durchsaaten beispielsweise im August, in Grünlandnarben integrieren. </a:t>
            </a:r>
          </a:p>
          <a:p>
            <a:r>
              <a:rPr lang="de-DE" sz="1200" i="1" kern="1200" dirty="0">
                <a:solidFill>
                  <a:schemeClr val="tx1"/>
                </a:solidFill>
                <a:effectLst/>
                <a:latin typeface="+mn-lt"/>
                <a:ea typeface="+mn-ea"/>
                <a:cs typeface="+mn-cs"/>
              </a:rPr>
              <a:t>Das Einbringen der tiefwurzelnden Luzerne ist dagegen etwas schwierig und sollte auch nur auf Standorten erfolgen, die ihr zusagen (gut durchlüftete Kalkstandorte, tiefgründige Lehmböden, kein Grundwassereinfluss). Nach dem Förderrechtes dürfen Arten wie Rotklee oder Luzerne zwar im Dauergrünland etabliert werden, sie dürfen im Bestand jedoch nicht dominieren.</a:t>
            </a:r>
          </a:p>
          <a:p>
            <a:pPr marL="0" marR="0" lvl="0" indent="0" algn="l" defTabSz="914400" eaLnBrk="1" fontAlgn="auto" latinLnBrk="0" hangingPunct="1">
              <a:lnSpc>
                <a:spcPct val="100000"/>
              </a:lnSpc>
              <a:spcBef>
                <a:spcPts val="0"/>
              </a:spcBef>
              <a:spcAft>
                <a:spcPts val="599"/>
              </a:spcAft>
              <a:buClrTx/>
              <a:buSzTx/>
              <a:buFontTx/>
              <a:buNone/>
              <a:tabLst/>
              <a:defRPr/>
            </a:pPr>
            <a:endParaRPr lang="de-DE" i="0" dirty="0"/>
          </a:p>
          <a:p>
            <a:pPr marL="0" marR="0" lvl="0" indent="0" algn="l" defTabSz="914400" eaLnBrk="1" fontAlgn="auto" latinLnBrk="0" hangingPunct="1">
              <a:lnSpc>
                <a:spcPct val="100000"/>
              </a:lnSpc>
              <a:spcBef>
                <a:spcPts val="0"/>
              </a:spcBef>
              <a:spcAft>
                <a:spcPts val="599"/>
              </a:spcAft>
              <a:buClrTx/>
              <a:buSzTx/>
              <a:buFontTx/>
              <a:buNone/>
              <a:tabLst/>
              <a:defRPr/>
            </a:pPr>
            <a:endParaRPr lang="de-DE" dirty="0"/>
          </a:p>
          <a:p>
            <a:pPr marL="0" marR="0" lvl="0" indent="0" algn="l" defTabSz="914400" rtl="0" eaLnBrk="1" fontAlgn="auto" latinLnBrk="0" hangingPunct="1">
              <a:lnSpc>
                <a:spcPct val="100000"/>
              </a:lnSpc>
              <a:spcBef>
                <a:spcPts val="0"/>
              </a:spcBef>
              <a:spcAft>
                <a:spcPts val="599"/>
              </a:spcAft>
              <a:buClrTx/>
              <a:buSzTx/>
              <a:buFontTx/>
              <a:buNone/>
              <a:tabLst/>
              <a:defRPr/>
            </a:pPr>
            <a:r>
              <a:rPr lang="de-DE" sz="1200" u="sng" kern="1200" dirty="0">
                <a:solidFill>
                  <a:schemeClr val="tx1"/>
                </a:solidFill>
                <a:effectLst/>
                <a:latin typeface="+mn-lt"/>
                <a:ea typeface="+mn-ea"/>
                <a:cs typeface="+mn-cs"/>
              </a:rPr>
              <a:t>Ergänzung: </a:t>
            </a:r>
            <a:r>
              <a:rPr lang="de-DE" sz="1200" kern="1200" dirty="0">
                <a:solidFill>
                  <a:schemeClr val="tx1"/>
                </a:solidFill>
                <a:effectLst/>
                <a:latin typeface="+mn-lt"/>
                <a:ea typeface="+mn-ea"/>
                <a:cs typeface="+mn-cs"/>
              </a:rPr>
              <a:t>Knaulgras, Wiesenrispe, Wiesenlieschgras oder Rohrschwingel im Vergleich zum Dt. Weidelgras eine ausgeprägte Vegetationsruhe ein, wodurch sie ausgesprochen winterhart sind. Das Dt. Weidelgras dagegen kann, wenn es zudem mastig  bzw. mit 10cm und mehr in den Winter geht, bei </a:t>
            </a:r>
            <a:r>
              <a:rPr lang="de-DE" sz="1200" kern="1200" dirty="0" err="1">
                <a:solidFill>
                  <a:schemeClr val="tx1"/>
                </a:solidFill>
                <a:effectLst/>
                <a:latin typeface="+mn-lt"/>
                <a:ea typeface="+mn-ea"/>
                <a:cs typeface="+mn-cs"/>
              </a:rPr>
              <a:t>Temp</a:t>
            </a:r>
            <a:r>
              <a:rPr lang="de-DE" sz="1200" kern="1200" dirty="0">
                <a:solidFill>
                  <a:schemeClr val="tx1"/>
                </a:solidFill>
                <a:effectLst/>
                <a:latin typeface="+mn-lt"/>
                <a:ea typeface="+mn-ea"/>
                <a:cs typeface="+mn-cs"/>
              </a:rPr>
              <a:t>. von -10°C und weniger mit stärkeren Auswinterungsverlusten reagieren. </a:t>
            </a:r>
          </a:p>
          <a:p>
            <a:pPr marL="0" marR="0" lvl="0" indent="0" algn="l" defTabSz="914400" eaLnBrk="1" fontAlgn="auto" latinLnBrk="0" hangingPunct="1">
              <a:lnSpc>
                <a:spcPct val="100000"/>
              </a:lnSpc>
              <a:spcBef>
                <a:spcPts val="0"/>
              </a:spcBef>
              <a:spcAft>
                <a:spcPts val="599"/>
              </a:spcAft>
              <a:buClrTx/>
              <a:buSzTx/>
              <a:buFontTx/>
              <a:buNone/>
              <a:tabLst/>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30</a:t>
            </a:fld>
            <a:endParaRPr lang="de-DE"/>
          </a:p>
        </p:txBody>
      </p:sp>
    </p:spTree>
    <p:extLst>
      <p:ext uri="{BB962C8B-B14F-4D97-AF65-F5344CB8AC3E}">
        <p14:creationId xmlns:p14="http://schemas.microsoft.com/office/powerpoint/2010/main" val="29603535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eaLnBrk="1" fontAlgn="auto" latinLnBrk="0" hangingPunct="1">
              <a:lnSpc>
                <a:spcPct val="100000"/>
              </a:lnSpc>
              <a:spcBef>
                <a:spcPts val="0"/>
              </a:spcBef>
              <a:spcAft>
                <a:spcPts val="599"/>
              </a:spcAft>
              <a:buClrTx/>
              <a:buSzTx/>
              <a:buFontTx/>
              <a:buNone/>
              <a:tabLst/>
              <a:defRPr/>
            </a:pPr>
            <a:r>
              <a:rPr lang="de-DE" i="0" dirty="0"/>
              <a:t>Die Versuche der LWK Niedersachen (20172019) zeigen, dass die Mischungen mit </a:t>
            </a:r>
            <a:r>
              <a:rPr lang="de-DE" i="0" dirty="0" err="1"/>
              <a:t>steigendemRohrschwingelanteil</a:t>
            </a:r>
            <a:r>
              <a:rPr lang="de-DE" i="0" dirty="0"/>
              <a:t> (40 bzw. 50% RSC) die höchsten TM-Gesamterträge in den Trockenjahren 2018 und `19 erreichen, ebenso wie die Mischungen mit zusätzlichem Knaulgras (KG). Mischungen mit hohen </a:t>
            </a:r>
            <a:r>
              <a:rPr lang="de-DE" i="0" dirty="0" err="1"/>
              <a:t>Weidelgrasanteilen</a:t>
            </a:r>
            <a:r>
              <a:rPr lang="de-DE" i="0" dirty="0"/>
              <a:t> reagieren mit niedrigeren Erträgen. Dagegen sind auch die Erträge in 2017 mit reinem bzw. hohem </a:t>
            </a:r>
            <a:r>
              <a:rPr lang="de-DE" i="0" dirty="0" err="1"/>
              <a:t>Weidelgrasanteil</a:t>
            </a:r>
            <a:r>
              <a:rPr lang="de-DE" i="0" dirty="0"/>
              <a:t> wie zu erwarten sehr ertragreich.</a:t>
            </a:r>
          </a:p>
          <a:p>
            <a:pPr marL="0" marR="0" lvl="0" indent="0" algn="l" defTabSz="914400" eaLnBrk="1" fontAlgn="auto" latinLnBrk="0" hangingPunct="1">
              <a:lnSpc>
                <a:spcPct val="100000"/>
              </a:lnSpc>
              <a:spcBef>
                <a:spcPts val="0"/>
              </a:spcBef>
              <a:spcAft>
                <a:spcPts val="599"/>
              </a:spcAft>
              <a:buClrTx/>
              <a:buSzTx/>
              <a:buFontTx/>
              <a:buNone/>
              <a:tabLst/>
              <a:defRPr/>
            </a:pPr>
            <a:endParaRPr lang="de-DE" i="0" dirty="0"/>
          </a:p>
          <a:p>
            <a:pPr marL="0" marR="0" lvl="0" indent="0" algn="l" defTabSz="914400" eaLnBrk="1" fontAlgn="auto" latinLnBrk="0" hangingPunct="1">
              <a:lnSpc>
                <a:spcPct val="100000"/>
              </a:lnSpc>
              <a:spcBef>
                <a:spcPts val="0"/>
              </a:spcBef>
              <a:spcAft>
                <a:spcPts val="599"/>
              </a:spcAft>
              <a:buClrTx/>
              <a:buSzTx/>
              <a:buFontTx/>
              <a:buNone/>
              <a:tabLst/>
              <a:defRPr/>
            </a:pPr>
            <a:r>
              <a:rPr lang="de-DE" i="0" dirty="0"/>
              <a:t>Rohrschwingel muss bei einer Ansaat unter feuchten Bedingungen und früh ausgesät werden, da er eine langsame Jugendentwicklung hat und sich noch vor dem Winter etablieren kann. Ebenso, wie auch das Knaulgras, sollte im Frühjahr früh gemäht werden, da auch der RF-Gehalt in diesen Gräsern schnell ansteigt. Gleichzeitig sollte dann auch auf frühe </a:t>
            </a:r>
            <a:r>
              <a:rPr lang="de-DE" i="0" dirty="0" err="1"/>
              <a:t>Weidelgrasarten</a:t>
            </a:r>
            <a:r>
              <a:rPr lang="de-DE" i="0" dirty="0"/>
              <a:t> geachtet werden (aus dem Vortrag von Chr. </a:t>
            </a:r>
            <a:r>
              <a:rPr lang="de-DE" i="0" dirty="0" err="1"/>
              <a:t>Kalzendorf</a:t>
            </a:r>
            <a:r>
              <a:rPr lang="de-DE" i="0" dirty="0"/>
              <a:t>, ABL, Juni 2021).</a:t>
            </a:r>
          </a:p>
          <a:p>
            <a:pPr marL="0" marR="0" lvl="0" indent="0" algn="l" defTabSz="914400" eaLnBrk="1" fontAlgn="auto" latinLnBrk="0" hangingPunct="1">
              <a:lnSpc>
                <a:spcPct val="100000"/>
              </a:lnSpc>
              <a:spcBef>
                <a:spcPts val="0"/>
              </a:spcBef>
              <a:spcAft>
                <a:spcPts val="599"/>
              </a:spcAft>
              <a:buClrTx/>
              <a:buSzTx/>
              <a:buFontTx/>
              <a:buNone/>
              <a:tabLst/>
              <a:defRPr/>
            </a:pPr>
            <a:endParaRPr lang="de-DE" i="0" dirty="0"/>
          </a:p>
          <a:p>
            <a:pPr marL="0" marR="0" lvl="0" indent="0" algn="l" defTabSz="914400" eaLnBrk="1" fontAlgn="auto" latinLnBrk="0" hangingPunct="1">
              <a:lnSpc>
                <a:spcPct val="100000"/>
              </a:lnSpc>
              <a:spcBef>
                <a:spcPts val="0"/>
              </a:spcBef>
              <a:spcAft>
                <a:spcPts val="599"/>
              </a:spcAft>
              <a:buClrTx/>
              <a:buSzTx/>
              <a:buFontTx/>
              <a:buNone/>
              <a:tabLst/>
              <a:defRPr/>
            </a:pPr>
            <a:r>
              <a:rPr lang="de-DE" i="0" dirty="0"/>
              <a:t>WD – Deutsches Weidelgras</a:t>
            </a:r>
          </a:p>
          <a:p>
            <a:pPr marL="0" marR="0" lvl="0" indent="0" algn="l" defTabSz="914400" eaLnBrk="1" fontAlgn="auto" latinLnBrk="0" hangingPunct="1">
              <a:lnSpc>
                <a:spcPct val="100000"/>
              </a:lnSpc>
              <a:spcBef>
                <a:spcPts val="0"/>
              </a:spcBef>
              <a:spcAft>
                <a:spcPts val="599"/>
              </a:spcAft>
              <a:buClrTx/>
              <a:buSzTx/>
              <a:buFontTx/>
              <a:buNone/>
              <a:tabLst/>
              <a:defRPr/>
            </a:pPr>
            <a:r>
              <a:rPr lang="de-DE" i="0" dirty="0"/>
              <a:t>RSC – Rohrschwingel</a:t>
            </a:r>
          </a:p>
          <a:p>
            <a:pPr marL="0" marR="0" lvl="0" indent="0" algn="l" defTabSz="914400" eaLnBrk="1" fontAlgn="auto" latinLnBrk="0" hangingPunct="1">
              <a:lnSpc>
                <a:spcPct val="100000"/>
              </a:lnSpc>
              <a:spcBef>
                <a:spcPts val="0"/>
              </a:spcBef>
              <a:spcAft>
                <a:spcPts val="599"/>
              </a:spcAft>
              <a:buClrTx/>
              <a:buSzTx/>
              <a:buFontTx/>
              <a:buNone/>
              <a:tabLst/>
              <a:defRPr/>
            </a:pPr>
            <a:r>
              <a:rPr lang="de-DE" i="0" dirty="0"/>
              <a:t>KG – Knaulgras</a:t>
            </a:r>
          </a:p>
          <a:p>
            <a:pPr marL="0" marR="0" lvl="0" indent="0" algn="l" defTabSz="914400" eaLnBrk="1" fontAlgn="auto" latinLnBrk="0" hangingPunct="1">
              <a:lnSpc>
                <a:spcPct val="100000"/>
              </a:lnSpc>
              <a:spcBef>
                <a:spcPts val="0"/>
              </a:spcBef>
              <a:spcAft>
                <a:spcPts val="599"/>
              </a:spcAft>
              <a:buClrTx/>
              <a:buSzTx/>
              <a:buFontTx/>
              <a:buNone/>
              <a:tabLst/>
              <a:defRPr/>
            </a:pPr>
            <a:r>
              <a:rPr lang="de-DE" i="0" dirty="0"/>
              <a:t>WL – Wiesenlieschgras</a:t>
            </a:r>
          </a:p>
          <a:p>
            <a:pPr marL="0" marR="0" lvl="0" indent="0" algn="l" defTabSz="914400" eaLnBrk="1" fontAlgn="auto" latinLnBrk="0" hangingPunct="1">
              <a:lnSpc>
                <a:spcPct val="100000"/>
              </a:lnSpc>
              <a:spcBef>
                <a:spcPts val="0"/>
              </a:spcBef>
              <a:spcAft>
                <a:spcPts val="599"/>
              </a:spcAft>
              <a:buClrTx/>
              <a:buSzTx/>
              <a:buFontTx/>
              <a:buNone/>
              <a:tabLst/>
              <a:defRPr/>
            </a:pPr>
            <a:r>
              <a:rPr lang="de-DE" i="0" dirty="0"/>
              <a:t>WRP – Wiesenrispe</a:t>
            </a:r>
          </a:p>
          <a:p>
            <a:pPr marL="0" marR="0" lvl="0" indent="0" algn="l" defTabSz="914400" eaLnBrk="1" fontAlgn="auto" latinLnBrk="0" hangingPunct="1">
              <a:lnSpc>
                <a:spcPct val="100000"/>
              </a:lnSpc>
              <a:spcBef>
                <a:spcPts val="0"/>
              </a:spcBef>
              <a:spcAft>
                <a:spcPts val="599"/>
              </a:spcAft>
              <a:buClrTx/>
              <a:buSzTx/>
              <a:buFontTx/>
              <a:buNone/>
              <a:tabLst/>
              <a:defRPr/>
            </a:pPr>
            <a:endParaRPr lang="de-DE" i="0" dirty="0"/>
          </a:p>
          <a:p>
            <a:r>
              <a:rPr lang="de-DE" sz="1200" kern="1200" dirty="0">
                <a:solidFill>
                  <a:schemeClr val="tx1"/>
                </a:solidFill>
                <a:effectLst/>
                <a:latin typeface="+mn-lt"/>
                <a:ea typeface="+mn-ea"/>
                <a:cs typeface="+mn-cs"/>
              </a:rPr>
              <a:t>H. </a:t>
            </a:r>
            <a:r>
              <a:rPr lang="de-DE" sz="1200" kern="1200" dirty="0" err="1">
                <a:solidFill>
                  <a:schemeClr val="tx1"/>
                </a:solidFill>
                <a:effectLst/>
                <a:latin typeface="+mn-lt"/>
                <a:ea typeface="+mn-ea"/>
                <a:cs typeface="+mn-cs"/>
              </a:rPr>
              <a:t>Krivelitz</a:t>
            </a:r>
            <a:r>
              <a:rPr lang="de-DE" sz="1200" kern="1200" dirty="0">
                <a:solidFill>
                  <a:schemeClr val="tx1"/>
                </a:solidFill>
                <a:effectLst/>
                <a:latin typeface="+mn-lt"/>
                <a:ea typeface="+mn-ea"/>
                <a:cs typeface="+mn-cs"/>
              </a:rPr>
              <a:t>, LWK NRW, </a:t>
            </a:r>
            <a:r>
              <a:rPr lang="de-DE" sz="1200" kern="1200" dirty="0" err="1">
                <a:solidFill>
                  <a:schemeClr val="tx1"/>
                </a:solidFill>
                <a:effectLst/>
                <a:latin typeface="+mn-lt"/>
                <a:ea typeface="+mn-ea"/>
                <a:cs typeface="+mn-cs"/>
              </a:rPr>
              <a:t>landwirtsch</a:t>
            </a:r>
            <a:r>
              <a:rPr lang="de-DE" sz="1200" kern="1200" dirty="0">
                <a:solidFill>
                  <a:schemeClr val="tx1"/>
                </a:solidFill>
                <a:effectLst/>
                <a:latin typeface="+mn-lt"/>
                <a:ea typeface="+mn-ea"/>
                <a:cs typeface="+mn-cs"/>
              </a:rPr>
              <a:t>. Wochenblatt, Frühjahr 2021, „Grünland an Klimawandel anpassen“: </a:t>
            </a:r>
            <a:r>
              <a:rPr lang="de-DE" sz="1200" i="1" kern="1200" dirty="0">
                <a:solidFill>
                  <a:schemeClr val="tx1"/>
                </a:solidFill>
                <a:effectLst/>
                <a:latin typeface="+mn-lt"/>
                <a:ea typeface="+mn-ea"/>
                <a:cs typeface="+mn-cs"/>
              </a:rPr>
              <a:t>Auf zur Frühjahrs- und Frühsommertrockenheit neigenden Standorten, sollten aber vor allem das Knaulgras und der Rohrschwingel und mit etwas Abstand auch die Wiesenrispe und der Wiesenschwingel sowie </a:t>
            </a:r>
            <a:r>
              <a:rPr lang="de-DE" sz="1200" i="1" kern="1200" dirty="0" err="1">
                <a:solidFill>
                  <a:schemeClr val="tx1"/>
                </a:solidFill>
                <a:effectLst/>
                <a:latin typeface="+mn-lt"/>
                <a:ea typeface="+mn-ea"/>
                <a:cs typeface="+mn-cs"/>
              </a:rPr>
              <a:t>Wiesenschweidel</a:t>
            </a:r>
            <a:r>
              <a:rPr lang="de-DE" sz="1200" i="1" kern="1200" dirty="0">
                <a:solidFill>
                  <a:schemeClr val="tx1"/>
                </a:solidFill>
                <a:effectLst/>
                <a:latin typeface="+mn-lt"/>
                <a:ea typeface="+mn-ea"/>
                <a:cs typeface="+mn-cs"/>
              </a:rPr>
              <a:t> die Hauptbestandsbildner im Dauergrünland und im mehrjährigen Ackerfutterbau sein. Diese Arten zeigen vor allem wegen ihres Wurzeltiefgangs eine größere Toleranz gegenüber Trockenheit als Deutsches Weidelgras und Wiesenlieschgras. Zudem zeigen diese Arten, außer </a:t>
            </a:r>
            <a:r>
              <a:rPr lang="de-DE" sz="1200" i="1" kern="1200" dirty="0" err="1">
                <a:solidFill>
                  <a:schemeClr val="tx1"/>
                </a:solidFill>
                <a:effectLst/>
                <a:latin typeface="+mn-lt"/>
                <a:ea typeface="+mn-ea"/>
                <a:cs typeface="+mn-cs"/>
              </a:rPr>
              <a:t>Wiesenschweidel</a:t>
            </a:r>
            <a:r>
              <a:rPr lang="de-DE" sz="1200" i="1" kern="1200" dirty="0">
                <a:solidFill>
                  <a:schemeClr val="tx1"/>
                </a:solidFill>
                <a:effectLst/>
                <a:latin typeface="+mn-lt"/>
                <a:ea typeface="+mn-ea"/>
                <a:cs typeface="+mn-cs"/>
              </a:rPr>
              <a:t>, eine ausgeprägte Winterhärte. Sie reichen aber in Punkto Futterqualität sicher nicht an das Deutsche Weidelgras heran, da diese schnell hohe Rohfasergehalte bilden, was frühe Schnitttermine erfordert. </a:t>
            </a:r>
          </a:p>
          <a:p>
            <a:r>
              <a:rPr lang="de-DE" sz="1200" i="1" kern="1200" dirty="0">
                <a:solidFill>
                  <a:schemeClr val="tx1"/>
                </a:solidFill>
                <a:effectLst/>
                <a:latin typeface="+mn-lt"/>
                <a:ea typeface="+mn-ea"/>
                <a:cs typeface="+mn-cs"/>
              </a:rPr>
              <a:t>Für die Weidenutzung sind vor allem Knaulgras und Rohrschwingel nur bedingt geeignet, da sie dort eher ungern gefressen werden und die Weideleistung der Tiere leidet. Auf Trockenstandorten unter Schnittnutzung geht es aber primär um Ertragssicherheit und Ertragsstabilität. Auch der Rotklee als wichtige proteinhaltige Futterleguminose, eignet sich aufgrund seiner tiefgehenden Pfahlwurzel gerade auch für Trockenstandorte. Er lässt sich über Durchsaaten beispielsweise im August, in Grünlandnarben integrieren. </a:t>
            </a:r>
          </a:p>
          <a:p>
            <a:r>
              <a:rPr lang="de-DE" sz="1200" i="1" kern="1200" dirty="0">
                <a:solidFill>
                  <a:schemeClr val="tx1"/>
                </a:solidFill>
                <a:effectLst/>
                <a:latin typeface="+mn-lt"/>
                <a:ea typeface="+mn-ea"/>
                <a:cs typeface="+mn-cs"/>
              </a:rPr>
              <a:t>Das Einbringen der tiefwurzelnden Luzerne ist dagegen etwas schwierig und sollte auch nur auf Standorten erfolgen, die ihr zusagen (gut durchlüftete Kalkstandorte, tiefgründige Lehmböden, kein Grundwassereinfluss). Nach dem Förderrechtes dürfen Arten wie Rotklee oder Luzerne zwar im Dauergrünland etabliert werden, sie dürfen im Bestand jedoch nicht dominieren.</a:t>
            </a:r>
          </a:p>
          <a:p>
            <a:pPr marL="0" marR="0" lvl="0" indent="0" algn="l" defTabSz="914400" eaLnBrk="1" fontAlgn="auto" latinLnBrk="0" hangingPunct="1">
              <a:lnSpc>
                <a:spcPct val="100000"/>
              </a:lnSpc>
              <a:spcBef>
                <a:spcPts val="0"/>
              </a:spcBef>
              <a:spcAft>
                <a:spcPts val="599"/>
              </a:spcAft>
              <a:buClrTx/>
              <a:buSzTx/>
              <a:buFontTx/>
              <a:buNone/>
              <a:tabLst/>
              <a:defRPr/>
            </a:pPr>
            <a:endParaRPr lang="de-DE" i="0" dirty="0"/>
          </a:p>
          <a:p>
            <a:pPr marL="0" marR="0" lvl="0" indent="0" algn="l" defTabSz="914400" eaLnBrk="1" fontAlgn="auto" latinLnBrk="0" hangingPunct="1">
              <a:lnSpc>
                <a:spcPct val="100000"/>
              </a:lnSpc>
              <a:spcBef>
                <a:spcPts val="0"/>
              </a:spcBef>
              <a:spcAft>
                <a:spcPts val="599"/>
              </a:spcAft>
              <a:buClrTx/>
              <a:buSzTx/>
              <a:buFontTx/>
              <a:buNone/>
              <a:tabLst/>
              <a:defRPr/>
            </a:pPr>
            <a:endParaRPr lang="de-DE" dirty="0"/>
          </a:p>
          <a:p>
            <a:pPr marL="0" marR="0" lvl="0" indent="0" algn="l" defTabSz="914400" rtl="0" eaLnBrk="1" fontAlgn="auto" latinLnBrk="0" hangingPunct="1">
              <a:lnSpc>
                <a:spcPct val="100000"/>
              </a:lnSpc>
              <a:spcBef>
                <a:spcPts val="0"/>
              </a:spcBef>
              <a:spcAft>
                <a:spcPts val="599"/>
              </a:spcAft>
              <a:buClrTx/>
              <a:buSzTx/>
              <a:buFontTx/>
              <a:buNone/>
              <a:tabLst/>
              <a:defRPr/>
            </a:pPr>
            <a:r>
              <a:rPr lang="de-DE" sz="1200" u="sng" kern="1200" dirty="0">
                <a:solidFill>
                  <a:schemeClr val="tx1"/>
                </a:solidFill>
                <a:effectLst/>
                <a:latin typeface="+mn-lt"/>
                <a:ea typeface="+mn-ea"/>
                <a:cs typeface="+mn-cs"/>
              </a:rPr>
              <a:t>Ergänzung: </a:t>
            </a:r>
            <a:r>
              <a:rPr lang="de-DE" sz="1200" kern="1200" dirty="0">
                <a:solidFill>
                  <a:schemeClr val="tx1"/>
                </a:solidFill>
                <a:effectLst/>
                <a:latin typeface="+mn-lt"/>
                <a:ea typeface="+mn-ea"/>
                <a:cs typeface="+mn-cs"/>
              </a:rPr>
              <a:t>Knaulgras, Wiesenrispe, Wiesenlieschgras oder Rohrschwingel im Vergleich zum Dt. Weidelgras eine ausgeprägte Vegetationsruhe ein, wodurch sie ausgesprochen winterhart sind. Das Dt. Weidelgras dagegen kann, wenn es zudem mastig  bzw. mit 10cm und mehr in den Winter geht, bei </a:t>
            </a:r>
            <a:r>
              <a:rPr lang="de-DE" sz="1200" kern="1200" dirty="0" err="1">
                <a:solidFill>
                  <a:schemeClr val="tx1"/>
                </a:solidFill>
                <a:effectLst/>
                <a:latin typeface="+mn-lt"/>
                <a:ea typeface="+mn-ea"/>
                <a:cs typeface="+mn-cs"/>
              </a:rPr>
              <a:t>Temp</a:t>
            </a:r>
            <a:r>
              <a:rPr lang="de-DE" sz="1200" kern="1200" dirty="0">
                <a:solidFill>
                  <a:schemeClr val="tx1"/>
                </a:solidFill>
                <a:effectLst/>
                <a:latin typeface="+mn-lt"/>
                <a:ea typeface="+mn-ea"/>
                <a:cs typeface="+mn-cs"/>
              </a:rPr>
              <a:t>. von -10°C und weniger mit stärkeren Auswinterungsverlusten reagieren. </a:t>
            </a:r>
          </a:p>
          <a:p>
            <a:pPr marL="0" marR="0" lvl="0" indent="0" algn="l" defTabSz="914400" eaLnBrk="1" fontAlgn="auto" latinLnBrk="0" hangingPunct="1">
              <a:lnSpc>
                <a:spcPct val="100000"/>
              </a:lnSpc>
              <a:spcBef>
                <a:spcPts val="0"/>
              </a:spcBef>
              <a:spcAft>
                <a:spcPts val="599"/>
              </a:spcAft>
              <a:buClrTx/>
              <a:buSzTx/>
              <a:buFontTx/>
              <a:buNone/>
              <a:tabLst/>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31</a:t>
            </a:fld>
            <a:endParaRPr lang="de-DE"/>
          </a:p>
        </p:txBody>
      </p:sp>
    </p:spTree>
    <p:extLst>
      <p:ext uri="{BB962C8B-B14F-4D97-AF65-F5344CB8AC3E}">
        <p14:creationId xmlns:p14="http://schemas.microsoft.com/office/powerpoint/2010/main" val="217252311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Durch die zunehmende Wettervariabilität wird auch von wissenschaftlicher Seite aus empfohlen, nicht auf Höchsterträge in einzelnen Jahren zu setzen sondern auf langfristig mittlere, stabile Erträge, was u.a. durch eine höhere Diversifizierung auch im Grünland erreicht werden kann.</a:t>
            </a:r>
          </a:p>
          <a:p>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200" dirty="0">
                <a:solidFill>
                  <a:schemeClr val="tx1"/>
                </a:solidFill>
                <a:effectLst/>
                <a:latin typeface="+mn-lt"/>
                <a:ea typeface="+mn-ea"/>
                <a:cs typeface="+mn-cs"/>
              </a:rPr>
              <a:t>Jedoch: Artenvielfalt sorgt per se sorgt aber nicht für positive Ertragseffekte, sondern nur eine </a:t>
            </a:r>
            <a:r>
              <a:rPr lang="de-DE" sz="1200" i="1" kern="1200" dirty="0">
                <a:solidFill>
                  <a:schemeClr val="tx1"/>
                </a:solidFill>
                <a:effectLst/>
                <a:latin typeface="+mn-lt"/>
                <a:ea typeface="+mn-ea"/>
                <a:cs typeface="+mn-cs"/>
              </a:rPr>
              <a:t>gezielte Auswahl von Arten mit erwünschten Merkmalen </a:t>
            </a:r>
            <a:r>
              <a:rPr lang="de-DE" sz="1200" i="0" kern="1200" dirty="0">
                <a:solidFill>
                  <a:schemeClr val="tx1"/>
                </a:solidFill>
                <a:effectLst/>
                <a:latin typeface="+mn-lt"/>
                <a:ea typeface="+mn-ea"/>
                <a:cs typeface="+mn-cs"/>
              </a:rPr>
              <a:t>(H. </a:t>
            </a:r>
            <a:r>
              <a:rPr lang="de-DE" sz="1200" i="0" kern="1200" dirty="0" err="1">
                <a:solidFill>
                  <a:schemeClr val="tx1"/>
                </a:solidFill>
                <a:effectLst/>
                <a:latin typeface="+mn-lt"/>
                <a:ea typeface="+mn-ea"/>
                <a:cs typeface="+mn-cs"/>
              </a:rPr>
              <a:t>Krivelitz</a:t>
            </a:r>
            <a:r>
              <a:rPr lang="de-DE" sz="1200" i="0" kern="1200" dirty="0">
                <a:solidFill>
                  <a:schemeClr val="tx1"/>
                </a:solidFill>
                <a:effectLst/>
                <a:latin typeface="+mn-lt"/>
                <a:ea typeface="+mn-ea"/>
                <a:cs typeface="+mn-cs"/>
              </a:rPr>
              <a:t>, LWK NRW)</a:t>
            </a:r>
            <a:endParaRPr lang="de-DE" sz="1200" kern="1200" dirty="0">
              <a:solidFill>
                <a:schemeClr val="tx1"/>
              </a:solidFill>
              <a:effectLst/>
              <a:latin typeface="+mn-lt"/>
              <a:ea typeface="+mn-ea"/>
              <a:cs typeface="+mn-cs"/>
            </a:endParaRPr>
          </a:p>
          <a:p>
            <a:endParaRPr lang="de-DE" dirty="0"/>
          </a:p>
        </p:txBody>
      </p:sp>
      <p:sp>
        <p:nvSpPr>
          <p:cNvPr id="4" name="Foliennummernplatzhalter 3"/>
          <p:cNvSpPr>
            <a:spLocks noGrp="1"/>
          </p:cNvSpPr>
          <p:nvPr>
            <p:ph type="sldNum" sz="quarter" idx="10"/>
          </p:nvPr>
        </p:nvSpPr>
        <p:spPr/>
        <p:txBody>
          <a:bodyPr/>
          <a:lstStyle/>
          <a:p>
            <a:fld id="{06A741CA-AA39-4C3D-9D18-DF6523E14173}" type="slidenum">
              <a:rPr lang="de-DE" smtClean="0"/>
              <a:t>32</a:t>
            </a:fld>
            <a:endParaRPr lang="de-DE"/>
          </a:p>
        </p:txBody>
      </p:sp>
    </p:spTree>
    <p:extLst>
      <p:ext uri="{BB962C8B-B14F-4D97-AF65-F5344CB8AC3E}">
        <p14:creationId xmlns:p14="http://schemas.microsoft.com/office/powerpoint/2010/main" val="211911357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a:t>Bildquelle: https://pixabay.com/de/photos/frage-fragezeichen-hilfe-antwort-2309040/, </a:t>
            </a:r>
            <a:r>
              <a:rPr lang="de-DE" dirty="0" err="1"/>
              <a:t>download</a:t>
            </a:r>
            <a:r>
              <a:rPr lang="de-DE" dirty="0"/>
              <a:t> 20.09.21</a:t>
            </a:r>
          </a:p>
          <a:p>
            <a:pPr marL="0" indent="0" algn="l">
              <a:buFont typeface="Arial" panose="020B0604020202020204" pitchFamily="34" charset="0"/>
              <a:buNone/>
            </a:pPr>
            <a:endParaRPr lang="de-DE" b="1" dirty="0"/>
          </a:p>
          <a:p>
            <a:pPr marL="0" indent="0" algn="l">
              <a:buFont typeface="Arial" panose="020B0604020202020204" pitchFamily="34" charset="0"/>
              <a:buNone/>
            </a:pPr>
            <a:r>
              <a:rPr lang="de-DE" b="0" dirty="0"/>
              <a:t>Starke Zunahme der Nährstoffmineralisierung im Boden: große Bedeutung für die Pflanzenernährung, denn </a:t>
            </a:r>
            <a:r>
              <a:rPr lang="de-DE" b="1" dirty="0"/>
              <a:t>der Beitrag des Bodens zur Grünlandernährung ist höher als über die Gülle!</a:t>
            </a:r>
          </a:p>
        </p:txBody>
      </p:sp>
      <p:sp>
        <p:nvSpPr>
          <p:cNvPr id="4" name="Foliennummernplatzhalter 3"/>
          <p:cNvSpPr>
            <a:spLocks noGrp="1"/>
          </p:cNvSpPr>
          <p:nvPr>
            <p:ph type="sldNum" sz="quarter" idx="10"/>
          </p:nvPr>
        </p:nvSpPr>
        <p:spPr/>
        <p:txBody>
          <a:bodyPr/>
          <a:lstStyle/>
          <a:p>
            <a:fld id="{06A741CA-AA39-4C3D-9D18-DF6523E14173}" type="slidenum">
              <a:rPr lang="de-DE" smtClean="0"/>
              <a:t>33</a:t>
            </a:fld>
            <a:endParaRPr lang="de-DE"/>
          </a:p>
        </p:txBody>
      </p:sp>
    </p:spTree>
    <p:extLst>
      <p:ext uri="{BB962C8B-B14F-4D97-AF65-F5344CB8AC3E}">
        <p14:creationId xmlns:p14="http://schemas.microsoft.com/office/powerpoint/2010/main" val="207420689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lgn="l">
              <a:buFont typeface="Arial" panose="020B0604020202020204" pitchFamily="34" charset="0"/>
              <a:buChar char="•"/>
            </a:pPr>
            <a:r>
              <a:rPr lang="de-DE" dirty="0"/>
              <a:t>Bodenverdichtungen können durch angepassten Reifendruck und v.a. durch Nichtbefahrung bei ungünstigen Bedingungen wie starker Wassersättigung des Bodens vermieden werden.</a:t>
            </a:r>
          </a:p>
          <a:p>
            <a:pPr marL="171450" indent="-171450" algn="l">
              <a:buFont typeface="Arial" panose="020B0604020202020204" pitchFamily="34" charset="0"/>
              <a:buChar char="•"/>
            </a:pPr>
            <a:r>
              <a:rPr lang="de-DE" dirty="0"/>
              <a:t>Eine angepasste Düngung, organische Düngung (Gülle, Kompost), diverse Grünlandbestände mit Kräutern und Leguminosen fördern das Bodenleben. Ein aktives, diverses Bodenleben trägt zum Humusaufbau und zu einer stabilen Bodenstruktur bei.</a:t>
            </a:r>
          </a:p>
          <a:p>
            <a:pPr marL="171450" indent="-171450" algn="l">
              <a:buFont typeface="Arial" panose="020B0604020202020204" pitchFamily="34" charset="0"/>
              <a:buChar char="•"/>
            </a:pPr>
            <a:r>
              <a:rPr lang="de-DE" dirty="0" err="1"/>
              <a:t>Holistic</a:t>
            </a:r>
            <a:r>
              <a:rPr lang="de-DE" dirty="0"/>
              <a:t> </a:t>
            </a:r>
            <a:r>
              <a:rPr lang="de-DE" dirty="0" err="1"/>
              <a:t>planned</a:t>
            </a:r>
            <a:r>
              <a:rPr lang="de-DE" dirty="0"/>
              <a:t> </a:t>
            </a:r>
            <a:r>
              <a:rPr lang="de-DE" dirty="0" err="1"/>
              <a:t>grazing</a:t>
            </a:r>
            <a:r>
              <a:rPr lang="de-DE" dirty="0"/>
              <a:t> – ganzheitliches Weidemanagement: hier wird die natürliche Beweidung freilebender Rinder wieder aufgenommen – eine Kuhherde wird auf einer relativ kleinen Weidefläche gehalten. Dadurch findet eine intensive Beweidung statt, die nicht gefressenen Gräser/Kräuter werden niedergetreten und stehen dem Bodenleben zur Verfügung. Durch den Tritt wird das Wachstum der Vegetation angeregt, Kot und Harn als organischer Dünger steht ebenfalls dem Boden zur Verfügung. Täglich wird ein neues Stück Weide zugewiesen. Die vorher abgefressene Fläche wird mehrere Wochen nicht genutzt, so dass sich der Bestand wieder aufbauen kann.</a:t>
            </a:r>
          </a:p>
          <a:p>
            <a:pPr lvl="1" algn="l"/>
            <a:r>
              <a:rPr lang="de-DE" dirty="0"/>
              <a:t>Ziel ist: hohe Infiltrationsleistung des Bodens, vielseitiges Bodenleben, gute Bodenstruktur, gesunde Tiere durch nahrhaftes Futter. Vor allem in trockenen Ländern wie Australien wird diese Methode bereits praktiziert und soll auch hier in Deutschland die Resilienz des Grünlands gegenüber Trockenheit erhöhen.</a:t>
            </a:r>
          </a:p>
          <a:p>
            <a:pPr lvl="1" algn="l"/>
            <a:r>
              <a:rPr lang="de-DE" dirty="0"/>
              <a:t>Siehe auch </a:t>
            </a:r>
            <a:r>
              <a:rPr lang="de-DE" b="1" dirty="0" err="1"/>
              <a:t>KuhProKlima</a:t>
            </a:r>
            <a:r>
              <a:rPr lang="de-DE" b="1" dirty="0"/>
              <a:t>-Projekt</a:t>
            </a:r>
          </a:p>
        </p:txBody>
      </p:sp>
      <p:sp>
        <p:nvSpPr>
          <p:cNvPr id="4" name="Foliennummernplatzhalter 3"/>
          <p:cNvSpPr>
            <a:spLocks noGrp="1"/>
          </p:cNvSpPr>
          <p:nvPr>
            <p:ph type="sldNum" sz="quarter" idx="10"/>
          </p:nvPr>
        </p:nvSpPr>
        <p:spPr/>
        <p:txBody>
          <a:bodyPr/>
          <a:lstStyle/>
          <a:p>
            <a:fld id="{06A741CA-AA39-4C3D-9D18-DF6523E14173}" type="slidenum">
              <a:rPr lang="de-DE" smtClean="0"/>
              <a:t>34</a:t>
            </a:fld>
            <a:endParaRPr lang="de-DE"/>
          </a:p>
        </p:txBody>
      </p:sp>
    </p:spTree>
    <p:extLst>
      <p:ext uri="{BB962C8B-B14F-4D97-AF65-F5344CB8AC3E}">
        <p14:creationId xmlns:p14="http://schemas.microsoft.com/office/powerpoint/2010/main" val="104429357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dirty="0"/>
              <a:t>Um einen möglichst hohen Ertrag im 1. Schnitt zu erhalten, ggf. Düngung erhöhen, früherer Schnittzeitpunkt  </a:t>
            </a:r>
            <a:r>
              <a:rPr lang="de-DE" dirty="0">
                <a:sym typeface="Wingdings" panose="05000000000000000000" pitchFamily="2" charset="2"/>
              </a:rPr>
              <a:t> Intensivierung von günstigen Schnitten, um die unter der Sommertrockenheit beeinflussten Schnitte etwas auszugleichen bei gleichzeitiger Ausnutzung der Winterfeuchtigkeit</a:t>
            </a:r>
          </a:p>
          <a:p>
            <a:pPr marL="0" marR="0" indent="0" algn="l" defTabSz="914400" rtl="0" eaLnBrk="1" fontAlgn="auto" latinLnBrk="0" hangingPunct="1">
              <a:lnSpc>
                <a:spcPct val="100000"/>
              </a:lnSpc>
              <a:spcBef>
                <a:spcPts val="0"/>
              </a:spcBef>
              <a:spcAft>
                <a:spcPts val="0"/>
              </a:spcAft>
              <a:buClrTx/>
              <a:buSzTx/>
              <a:buFontTx/>
              <a:buNone/>
              <a:tabLst/>
              <a:defRPr/>
            </a:pPr>
            <a:endParaRPr lang="de-DE" dirty="0">
              <a:sym typeface="Wingdings" panose="05000000000000000000" pitchFamily="2" charset="2"/>
            </a:endParaRPr>
          </a:p>
          <a:p>
            <a:pPr lvl="0"/>
            <a:r>
              <a:rPr lang="de-DE" dirty="0">
                <a:sym typeface="Wingdings" panose="05000000000000000000" pitchFamily="2" charset="2"/>
              </a:rPr>
              <a:t>Angepasste Düngung: </a:t>
            </a:r>
            <a:r>
              <a:rPr lang="de-DE" sz="1200" kern="1200" dirty="0">
                <a:solidFill>
                  <a:schemeClr val="tx1"/>
                </a:solidFill>
                <a:effectLst/>
                <a:latin typeface="+mn-lt"/>
                <a:ea typeface="+mn-ea"/>
                <a:cs typeface="+mn-cs"/>
              </a:rPr>
              <a:t>Optimale Grundnährstoffversorgung des Bodens anstreben, v.a. Kalium regelt den Wasserhaushalt in der Pflanze und fördert die Trockenheits- und Kälteresistenz. Bei guter Grundnährstoffversorgung bleiben Pflanzenbestände vitaler und sind weniger krankheitsanfällig. pH-Werte optimieren, um Nährstoffverfügbarkeit sowie Bodenstruktur maßgeblich zu verbessern (H. </a:t>
            </a:r>
            <a:r>
              <a:rPr lang="de-DE" sz="1200" kern="1200" dirty="0" err="1">
                <a:solidFill>
                  <a:schemeClr val="tx1"/>
                </a:solidFill>
                <a:effectLst/>
                <a:latin typeface="+mn-lt"/>
                <a:ea typeface="+mn-ea"/>
                <a:cs typeface="+mn-cs"/>
              </a:rPr>
              <a:t>Kivelitz</a:t>
            </a:r>
            <a:r>
              <a:rPr lang="de-DE" sz="1200" kern="1200" dirty="0">
                <a:solidFill>
                  <a:schemeClr val="tx1"/>
                </a:solidFill>
                <a:effectLst/>
                <a:latin typeface="+mn-lt"/>
                <a:ea typeface="+mn-ea"/>
                <a:cs typeface="+mn-cs"/>
              </a:rPr>
              <a:t>, LWK NRW). </a:t>
            </a:r>
          </a:p>
          <a:p>
            <a:pPr marL="0" marR="0" lvl="0" indent="0" algn="l" defTabSz="914400" rtl="0" eaLnBrk="1" fontAlgn="auto" latinLnBrk="0" hangingPunct="1">
              <a:lnSpc>
                <a:spcPct val="100000"/>
              </a:lnSpc>
              <a:spcBef>
                <a:spcPts val="0"/>
              </a:spcBef>
              <a:spcAft>
                <a:spcPts val="0"/>
              </a:spcAft>
              <a:buClrTx/>
              <a:buSzTx/>
              <a:buFontTx/>
              <a:buNone/>
              <a:tabLst/>
              <a:defRPr/>
            </a:pPr>
            <a:r>
              <a:rPr lang="de-DE" altLang="es-ES_tradnl" sz="1200" dirty="0">
                <a:latin typeface="+mn-lt"/>
                <a:cs typeface="Arial" panose="020B0604020202020204" pitchFamily="34" charset="0"/>
              </a:rPr>
              <a:t>Gülle: pro Gabe max. 15 m</a:t>
            </a:r>
            <a:r>
              <a:rPr lang="de-DE" altLang="es-ES_tradnl" sz="1200" baseline="30000" dirty="0">
                <a:latin typeface="+mn-lt"/>
                <a:cs typeface="Arial" panose="020B0604020202020204" pitchFamily="34" charset="0"/>
              </a:rPr>
              <a:t>3</a:t>
            </a:r>
            <a:r>
              <a:rPr lang="de-DE" altLang="es-ES_tradnl" sz="1200" dirty="0">
                <a:latin typeface="+mn-lt"/>
                <a:cs typeface="Arial" panose="020B0604020202020204" pitchFamily="34" charset="0"/>
              </a:rPr>
              <a:t>/ha</a:t>
            </a:r>
          </a:p>
          <a:p>
            <a:pPr marL="0" marR="0" indent="0" algn="l" defTabSz="914400" rtl="0" eaLnBrk="1" fontAlgn="auto" latinLnBrk="0" hangingPunct="1">
              <a:lnSpc>
                <a:spcPct val="100000"/>
              </a:lnSpc>
              <a:spcBef>
                <a:spcPts val="0"/>
              </a:spcBef>
              <a:spcAft>
                <a:spcPts val="0"/>
              </a:spcAft>
              <a:buClrTx/>
              <a:buSzTx/>
              <a:buFontTx/>
              <a:buNone/>
              <a:tabLst/>
              <a:defRPr/>
            </a:pPr>
            <a:endParaRPr lang="de-DE" dirty="0"/>
          </a:p>
          <a:p>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altLang="es-ES_tradnl" sz="1200" dirty="0">
                <a:latin typeface="+mn-lt"/>
                <a:cs typeface="Arial" panose="020B0604020202020204" pitchFamily="34" charset="0"/>
              </a:rPr>
              <a:t>Notreife Bestände mähen/mulchen (nicht bei langanhaltender Dürre), da nach einem Niederschlag kein Ertragszuwachs durch die notreifen Bestände mehr zu erwarten ist. Nach dem Mulchen/Mähen können die Gräser und Kräuter nach Niederschlägen wieder austreiben. Auf eine Mahd sollte jedoch bei lang anhaltenden Dürreperioden verzichtet werden (erst, wenn Niederschläge wieder zu erwarten sind).</a:t>
            </a:r>
          </a:p>
          <a:p>
            <a:endParaRPr lang="de-DE" dirty="0"/>
          </a:p>
        </p:txBody>
      </p:sp>
      <p:sp>
        <p:nvSpPr>
          <p:cNvPr id="4" name="Foliennummernplatzhalter 3"/>
          <p:cNvSpPr>
            <a:spLocks noGrp="1"/>
          </p:cNvSpPr>
          <p:nvPr>
            <p:ph type="sldNum" sz="quarter" idx="10"/>
          </p:nvPr>
        </p:nvSpPr>
        <p:spPr/>
        <p:txBody>
          <a:bodyPr/>
          <a:lstStyle/>
          <a:p>
            <a:fld id="{06A741CA-AA39-4C3D-9D18-DF6523E14173}" type="slidenum">
              <a:rPr lang="de-DE" smtClean="0"/>
              <a:t>35</a:t>
            </a:fld>
            <a:endParaRPr lang="de-DE"/>
          </a:p>
        </p:txBody>
      </p:sp>
    </p:spTree>
    <p:extLst>
      <p:ext uri="{BB962C8B-B14F-4D97-AF65-F5344CB8AC3E}">
        <p14:creationId xmlns:p14="http://schemas.microsoft.com/office/powerpoint/2010/main" val="36687414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085850" marR="0" lvl="1" indent="-342900" algn="just" defTabSz="914400" rtl="0" eaLnBrk="1" fontAlgn="auto" latinLnBrk="0" hangingPunct="1">
              <a:lnSpc>
                <a:spcPct val="114000"/>
              </a:lnSpc>
              <a:spcBef>
                <a:spcPts val="0"/>
              </a:spcBef>
              <a:spcAft>
                <a:spcPts val="0"/>
              </a:spcAft>
              <a:buClrTx/>
              <a:buSzTx/>
              <a:buFont typeface="Wingdings" panose="05000000000000000000" pitchFamily="2" charset="2"/>
              <a:buChar char="Ø"/>
              <a:tabLst/>
              <a:defRPr/>
            </a:pPr>
            <a:r>
              <a:rPr lang="de-DE" altLang="es-ES_tradnl" sz="2800" dirty="0">
                <a:latin typeface="+mn-lt"/>
                <a:cs typeface="Arial" panose="020B0604020202020204" pitchFamily="34" charset="0"/>
              </a:rPr>
              <a:t>Regelmäßige Nachsaaten – Vermeidung von Bestandslücken; Nachsaatzeitpunkt je nach Region, meist im Spätsommer/Herbst günstig, wenn Niederschläge zu erwarten sind.</a:t>
            </a:r>
          </a:p>
          <a:p>
            <a:pPr marL="1085850" lvl="1" indent="-342900" algn="just">
              <a:lnSpc>
                <a:spcPct val="114000"/>
              </a:lnSpc>
              <a:buFont typeface="Wingdings" panose="05000000000000000000" pitchFamily="2" charset="2"/>
              <a:buChar char="Ø"/>
            </a:pPr>
            <a:r>
              <a:rPr lang="de-DE" altLang="es-ES_tradnl" sz="2800" dirty="0">
                <a:latin typeface="+mn-lt"/>
                <a:cs typeface="Arial" panose="020B0604020202020204" pitchFamily="34" charset="0"/>
              </a:rPr>
              <a:t>Einsaat von angepassten Sorten / Arten (angepasst an Standort, Nutzung(-</a:t>
            </a:r>
            <a:r>
              <a:rPr lang="de-DE" altLang="es-ES_tradnl" sz="2800" dirty="0" err="1">
                <a:latin typeface="+mn-lt"/>
                <a:cs typeface="Arial" panose="020B0604020202020204" pitchFamily="34" charset="0"/>
              </a:rPr>
              <a:t>sintensität</a:t>
            </a:r>
            <a:r>
              <a:rPr lang="de-DE" altLang="es-ES_tradnl" sz="2800" dirty="0">
                <a:latin typeface="+mn-lt"/>
                <a:cs typeface="Arial" panose="020B0604020202020204" pitchFamily="34" charset="0"/>
              </a:rPr>
              <a:t>), evtl. Kräuter, Leguminosen mit aussäen – der Stellenwert früher Sorten wird zunehmen (höhere Erträge noch vor der Sommertrockenheit)</a:t>
            </a:r>
          </a:p>
          <a:p>
            <a:pPr marL="1085850" lvl="1" indent="-342900" algn="just">
              <a:lnSpc>
                <a:spcPct val="114000"/>
              </a:lnSpc>
              <a:buFont typeface="Wingdings" panose="05000000000000000000" pitchFamily="2" charset="2"/>
              <a:buChar char="Ø"/>
            </a:pPr>
            <a:r>
              <a:rPr lang="de-DE" altLang="es-ES_tradnl" sz="2800" dirty="0">
                <a:latin typeface="+mn-lt"/>
                <a:cs typeface="Arial" panose="020B0604020202020204" pitchFamily="34" charset="0"/>
              </a:rPr>
              <a:t>Vielseitiges Grünland etablieren</a:t>
            </a:r>
          </a:p>
          <a:p>
            <a:pPr marL="1085850" lvl="1" indent="-342900" algn="just">
              <a:lnSpc>
                <a:spcPct val="114000"/>
              </a:lnSpc>
              <a:buFont typeface="Wingdings" panose="05000000000000000000" pitchFamily="2" charset="2"/>
              <a:buChar char="Ø"/>
            </a:pPr>
            <a:r>
              <a:rPr lang="de-DE" altLang="es-ES_tradnl" sz="2800" dirty="0">
                <a:latin typeface="+mn-lt"/>
                <a:cs typeface="Arial" panose="020B0604020202020204" pitchFamily="34" charset="0"/>
              </a:rPr>
              <a:t>Schnitt-/Weidetiefe anpassen (bei Trockenheit max. 5 cm tief), Überweidung vermeiden, Tierbestand anpassen</a:t>
            </a:r>
          </a:p>
          <a:p>
            <a:pPr marL="1085850" lvl="1" indent="-342900" algn="just">
              <a:lnSpc>
                <a:spcPct val="114000"/>
              </a:lnSpc>
              <a:buFont typeface="Wingdings" panose="05000000000000000000" pitchFamily="2" charset="2"/>
              <a:buChar char="Ø"/>
            </a:pPr>
            <a:r>
              <a:rPr lang="de-DE" altLang="es-ES_tradnl" sz="1200" dirty="0">
                <a:latin typeface="+mn-lt"/>
                <a:cs typeface="Arial" panose="020B0604020202020204" pitchFamily="34" charset="0"/>
              </a:rPr>
              <a:t>Beweidung: regelmäßige Beweidung mit angepasstem Tierbestand fördert eine dichte, tragfähige und ausdauernde Grasnarbe </a:t>
            </a:r>
          </a:p>
          <a:p>
            <a:pPr marL="1085850" lvl="1" indent="-342900" algn="just">
              <a:lnSpc>
                <a:spcPct val="114000"/>
              </a:lnSpc>
              <a:buFont typeface="Wingdings" panose="05000000000000000000" pitchFamily="2" charset="2"/>
              <a:buChar char="Ø"/>
            </a:pPr>
            <a:r>
              <a:rPr lang="de-DE" altLang="es-ES_tradnl" sz="1200" dirty="0">
                <a:latin typeface="+mn-lt"/>
                <a:cs typeface="Arial" panose="020B0604020202020204" pitchFamily="34" charset="0"/>
              </a:rPr>
              <a:t>Überweidung vermeiden, Tierbestand anpassen: u.U. vorzeitiger Weidewechsel/-abtrieb, Zufütterung einplanen, Flächenkompensation durch ZWF, Ackerfutter… (s. 10_Futterversorgung_GenIAL)</a:t>
            </a:r>
            <a:endParaRPr lang="de-DE" dirty="0"/>
          </a:p>
        </p:txBody>
      </p:sp>
      <p:sp>
        <p:nvSpPr>
          <p:cNvPr id="4" name="Foliennummernplatzhalter 3"/>
          <p:cNvSpPr>
            <a:spLocks noGrp="1"/>
          </p:cNvSpPr>
          <p:nvPr>
            <p:ph type="sldNum" sz="quarter" idx="10"/>
          </p:nvPr>
        </p:nvSpPr>
        <p:spPr/>
        <p:txBody>
          <a:bodyPr/>
          <a:lstStyle/>
          <a:p>
            <a:fld id="{06A741CA-AA39-4C3D-9D18-DF6523E14173}" type="slidenum">
              <a:rPr lang="de-DE" smtClean="0"/>
              <a:t>36</a:t>
            </a:fld>
            <a:endParaRPr lang="de-DE"/>
          </a:p>
        </p:txBody>
      </p:sp>
    </p:spTree>
    <p:extLst>
      <p:ext uri="{BB962C8B-B14F-4D97-AF65-F5344CB8AC3E}">
        <p14:creationId xmlns:p14="http://schemas.microsoft.com/office/powerpoint/2010/main" val="59375031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10000"/>
              </a:lnSpc>
              <a:spcBef>
                <a:spcPts val="0"/>
              </a:spcBef>
              <a:spcAft>
                <a:spcPts val="0"/>
              </a:spcAft>
              <a:buClrTx/>
              <a:buSzTx/>
              <a:buFont typeface="Wingdings" panose="05000000000000000000" pitchFamily="2" charset="2"/>
              <a:buNone/>
              <a:tabLst/>
              <a:defRPr/>
            </a:pPr>
            <a:r>
              <a:rPr lang="de-DE" dirty="0">
                <a:cs typeface="Arial" panose="020B0604020202020204" pitchFamily="34" charset="0"/>
                <a:sym typeface="Wingdings" panose="05000000000000000000" pitchFamily="2" charset="2"/>
              </a:rPr>
              <a:t>Bildquelle: </a:t>
            </a:r>
            <a:r>
              <a:rPr lang="de-DE" dirty="0"/>
              <a:t>https://pixabay.com/de/photos/frage-fragezeichen-hilfe-antwort-2309040/, </a:t>
            </a:r>
            <a:r>
              <a:rPr lang="de-DE" dirty="0" err="1"/>
              <a:t>download</a:t>
            </a:r>
            <a:r>
              <a:rPr lang="de-DE" dirty="0"/>
              <a:t> 20.09.21</a:t>
            </a:r>
          </a:p>
          <a:p>
            <a:pPr marL="0" marR="0" lvl="0" indent="0" algn="l" defTabSz="914400" rtl="0" eaLnBrk="1" fontAlgn="auto" latinLnBrk="0" hangingPunct="1">
              <a:lnSpc>
                <a:spcPct val="110000"/>
              </a:lnSpc>
              <a:spcBef>
                <a:spcPts val="0"/>
              </a:spcBef>
              <a:spcAft>
                <a:spcPts val="0"/>
              </a:spcAft>
              <a:buClrTx/>
              <a:buSzTx/>
              <a:buFont typeface="Wingdings" panose="05000000000000000000" pitchFamily="2" charset="2"/>
              <a:buNone/>
              <a:tabLst/>
              <a:defRPr/>
            </a:pPr>
            <a:endParaRPr lang="de-DE" dirty="0">
              <a:cs typeface="Arial" panose="020B0604020202020204" pitchFamily="34" charset="0"/>
            </a:endParaRPr>
          </a:p>
          <a:p>
            <a:pPr marL="342900" indent="-342900" algn="l">
              <a:lnSpc>
                <a:spcPct val="110000"/>
              </a:lnSpc>
              <a:buFont typeface="Wingdings" panose="05000000000000000000" pitchFamily="2" charset="2"/>
              <a:buChar char="Ø"/>
            </a:pPr>
            <a:r>
              <a:rPr lang="de-DE" dirty="0">
                <a:cs typeface="Arial" panose="020B0604020202020204" pitchFamily="34" charset="0"/>
              </a:rPr>
              <a:t>Leguminosen im Grünlandbestand </a:t>
            </a:r>
            <a:r>
              <a:rPr lang="de-DE" dirty="0">
                <a:cs typeface="Arial" panose="020B0604020202020204" pitchFamily="34" charset="0"/>
                <a:sym typeface="Wingdings" panose="05000000000000000000" pitchFamily="2" charset="2"/>
              </a:rPr>
              <a:t> Verzicht auf energieaufwendig hergestellten Mineraldünger, Verbesserung der Bodenstruktur, tiefe Durchwurzelung</a:t>
            </a:r>
          </a:p>
          <a:p>
            <a:pPr marL="342900" indent="-342900" algn="l">
              <a:lnSpc>
                <a:spcPct val="110000"/>
              </a:lnSpc>
              <a:buFont typeface="Wingdings" panose="05000000000000000000" pitchFamily="2" charset="2"/>
              <a:buChar char="Ø"/>
            </a:pPr>
            <a:r>
              <a:rPr lang="de-DE" dirty="0">
                <a:cs typeface="Arial" panose="020B0604020202020204" pitchFamily="34" charset="0"/>
                <a:sym typeface="Wingdings" panose="05000000000000000000" pitchFamily="2" charset="2"/>
              </a:rPr>
              <a:t>Beweidung: Durch Trennung von Kot und Harn  </a:t>
            </a:r>
            <a:r>
              <a:rPr lang="de-DE" dirty="0" err="1">
                <a:cs typeface="Arial" panose="020B0604020202020204" pitchFamily="34" charset="0"/>
                <a:sym typeface="Wingdings" panose="05000000000000000000" pitchFamily="2" charset="2"/>
              </a:rPr>
              <a:t>Ammonikverluste</a:t>
            </a:r>
            <a:r>
              <a:rPr lang="de-DE" dirty="0">
                <a:cs typeface="Arial" panose="020B0604020202020204" pitchFamily="34" charset="0"/>
                <a:sym typeface="Wingdings" panose="05000000000000000000" pitchFamily="2" charset="2"/>
              </a:rPr>
              <a:t> stark reduziert*; aufwendige Futtermittelwerbung wird reduziert (je nach Weideanteil)</a:t>
            </a:r>
          </a:p>
          <a:p>
            <a:pPr marL="342900" indent="-342900" algn="l">
              <a:lnSpc>
                <a:spcPct val="110000"/>
              </a:lnSpc>
              <a:buFont typeface="Wingdings" panose="05000000000000000000" pitchFamily="2" charset="2"/>
              <a:buChar char="Ø"/>
            </a:pPr>
            <a:r>
              <a:rPr lang="de-DE" dirty="0">
                <a:cs typeface="Arial" panose="020B0604020202020204" pitchFamily="34" charset="0"/>
                <a:sym typeface="Wingdings" panose="05000000000000000000" pitchFamily="2" charset="2"/>
              </a:rPr>
              <a:t>Düngung nur nach Bedarf – nicht während Trockenperioden</a:t>
            </a:r>
          </a:p>
          <a:p>
            <a:pPr marL="342900" indent="-342900" algn="l">
              <a:lnSpc>
                <a:spcPct val="110000"/>
              </a:lnSpc>
              <a:buFont typeface="Wingdings" panose="05000000000000000000" pitchFamily="2" charset="2"/>
              <a:buChar char="Ø"/>
            </a:pPr>
            <a:r>
              <a:rPr lang="de-DE" dirty="0">
                <a:cs typeface="Arial" panose="020B0604020202020204" pitchFamily="34" charset="0"/>
                <a:sym typeface="Wingdings" panose="05000000000000000000" pitchFamily="2" charset="2"/>
              </a:rPr>
              <a:t>Vermeidung von Bodenverdichtung  reduziert Risiko von Lachgasemissionen vor allem bei feuchten Bodenbedingungen  Denitrifikation unter feuchten, sauerstoffarmen Bedingungen</a:t>
            </a:r>
          </a:p>
          <a:p>
            <a:pPr marL="342900" indent="-342900" algn="l">
              <a:lnSpc>
                <a:spcPct val="110000"/>
              </a:lnSpc>
              <a:buFont typeface="Wingdings" panose="05000000000000000000" pitchFamily="2" charset="2"/>
              <a:buChar char="Ø"/>
            </a:pPr>
            <a:r>
              <a:rPr lang="de-DE" dirty="0" err="1">
                <a:cs typeface="Arial" panose="020B0604020202020204" pitchFamily="34" charset="0"/>
                <a:sym typeface="Wingdings" panose="05000000000000000000" pitchFamily="2" charset="2"/>
              </a:rPr>
              <a:t>Silvopastorale</a:t>
            </a:r>
            <a:r>
              <a:rPr lang="de-DE" dirty="0">
                <a:cs typeface="Arial" panose="020B0604020202020204" pitchFamily="34" charset="0"/>
                <a:sym typeface="Wingdings" panose="05000000000000000000" pitchFamily="2" charset="2"/>
              </a:rPr>
              <a:t> Grünlandnutzung (Agroforst)  positives Kleinklima, größere CO2-Bindung, N-Fixierung (s. auch Schulungsunterlagen/PPT zu Agroforst)</a:t>
            </a:r>
          </a:p>
          <a:p>
            <a:pPr marL="342900" indent="-342900" algn="l">
              <a:lnSpc>
                <a:spcPct val="110000"/>
              </a:lnSpc>
              <a:buFont typeface="Wingdings" panose="05000000000000000000" pitchFamily="2" charset="2"/>
              <a:buChar char="Ø"/>
            </a:pPr>
            <a:endParaRPr lang="de-DE" dirty="0">
              <a:cs typeface="Arial" panose="020B0604020202020204" pitchFamily="34" charset="0"/>
              <a:sym typeface="Wingdings" panose="05000000000000000000" pitchFamily="2" charset="2"/>
            </a:endParaRPr>
          </a:p>
          <a:p>
            <a:pPr marL="342900" indent="-342900" algn="l">
              <a:buFont typeface="Wingdings" panose="05000000000000000000" pitchFamily="2" charset="2"/>
              <a:buChar char="Ø"/>
            </a:pPr>
            <a:endParaRPr lang="de-DE" dirty="0"/>
          </a:p>
          <a:p>
            <a:r>
              <a:rPr lang="de-DE" dirty="0"/>
              <a:t>* </a:t>
            </a:r>
            <a:r>
              <a:rPr lang="de-DE" sz="1200" b="0" i="0" u="sng" strike="noStrike" kern="1200" dirty="0">
                <a:solidFill>
                  <a:schemeClr val="tx1"/>
                </a:solidFill>
                <a:effectLst/>
                <a:latin typeface="+mn-lt"/>
                <a:ea typeface="+mn-ea"/>
                <a:cs typeface="+mn-cs"/>
              </a:rPr>
              <a:t>Infiltration des Harns in den Boden</a:t>
            </a:r>
            <a:r>
              <a:rPr lang="de-DE" sz="1200" b="0" i="0" u="none" strike="noStrike" kern="1200" dirty="0">
                <a:solidFill>
                  <a:schemeClr val="tx1"/>
                </a:solidFill>
                <a:effectLst/>
                <a:latin typeface="+mn-lt"/>
                <a:ea typeface="+mn-ea"/>
                <a:cs typeface="+mn-cs"/>
              </a:rPr>
              <a:t>:</a:t>
            </a:r>
            <a:br>
              <a:rPr lang="de-DE" dirty="0"/>
            </a:br>
            <a:r>
              <a:rPr lang="de-DE" sz="1200" b="0" i="0" u="none" strike="noStrike" kern="1200" dirty="0">
                <a:solidFill>
                  <a:schemeClr val="tx1"/>
                </a:solidFill>
                <a:effectLst/>
                <a:latin typeface="+mn-lt"/>
                <a:ea typeface="+mn-ea"/>
                <a:cs typeface="+mn-cs"/>
              </a:rPr>
              <a:t>Weil der von Weidetieren ausgeschiedene Harn üblicherweise im Boden versickert, bevor wesentliche Ammoniak-Emissionen auftreten können, sind die gesamten Ammoniak-Emissionen pro Tier bei der Weidehaltung weniger hoch als bei der Stallhaltung, wo die Ausscheidungen gesammelt, gelagert und ausgebracht werden (UNECE-Leitfaden 2012). Weiden gehört </a:t>
            </a:r>
            <a:r>
              <a:rPr lang="de-DE" sz="1200" b="0" i="0" u="none" strike="noStrike" kern="1200" dirty="0" err="1">
                <a:solidFill>
                  <a:schemeClr val="tx1"/>
                </a:solidFill>
                <a:effectLst/>
                <a:latin typeface="+mn-lt"/>
                <a:ea typeface="+mn-ea"/>
                <a:cs typeface="+mn-cs"/>
              </a:rPr>
              <a:t>gemäss</a:t>
            </a:r>
            <a:r>
              <a:rPr lang="de-DE" sz="1200" b="0" i="0" u="none" strike="noStrike" kern="1200" dirty="0">
                <a:solidFill>
                  <a:schemeClr val="tx1"/>
                </a:solidFill>
                <a:effectLst/>
                <a:latin typeface="+mn-lt"/>
                <a:ea typeface="+mn-ea"/>
                <a:cs typeface="+mn-cs"/>
              </a:rPr>
              <a:t> UNECE </a:t>
            </a:r>
            <a:r>
              <a:rPr lang="de-DE" sz="1200" b="0" i="0" u="none" strike="noStrike" kern="1200" dirty="0" err="1">
                <a:solidFill>
                  <a:schemeClr val="tx1"/>
                </a:solidFill>
                <a:effectLst/>
                <a:latin typeface="+mn-lt"/>
                <a:ea typeface="+mn-ea"/>
                <a:cs typeface="+mn-cs"/>
              </a:rPr>
              <a:t>Guidance</a:t>
            </a:r>
            <a:r>
              <a:rPr lang="de-DE" sz="1200" b="0" i="0" u="none" strike="noStrike" kern="1200" dirty="0">
                <a:solidFill>
                  <a:schemeClr val="tx1"/>
                </a:solidFill>
                <a:effectLst/>
                <a:latin typeface="+mn-lt"/>
                <a:ea typeface="+mn-ea"/>
                <a:cs typeface="+mn-cs"/>
              </a:rPr>
              <a:t>-Dokument zur Kategorie 1, wenn die Tiere den ganzen Tag weiden (&gt; 18 Stunden) oder wenn nur sehr wenig befestigte Bodenfläche täglich mit Hofdünger verschmutzt wird. Voraussetzung ist daher, dass der Stall und der </a:t>
            </a:r>
            <a:r>
              <a:rPr lang="de-DE" sz="1200" b="0" i="0" u="none" strike="noStrike" kern="1200" dirty="0" err="1">
                <a:solidFill>
                  <a:schemeClr val="tx1"/>
                </a:solidFill>
                <a:effectLst/>
                <a:latin typeface="+mn-lt"/>
                <a:ea typeface="+mn-ea"/>
                <a:cs typeface="+mn-cs"/>
              </a:rPr>
              <a:t>Laufhof</a:t>
            </a:r>
            <a:r>
              <a:rPr lang="de-DE" sz="1200" b="0" i="0" u="none" strike="noStrike" kern="1200" dirty="0">
                <a:solidFill>
                  <a:schemeClr val="tx1"/>
                </a:solidFill>
                <a:effectLst/>
                <a:latin typeface="+mn-lt"/>
                <a:ea typeface="+mn-ea"/>
                <a:cs typeface="+mn-cs"/>
              </a:rPr>
              <a:t> während des Weideganges der Tiere sauber sind. Ansonsten emittiert dieser weiter. Grundlagen zur Berechnung in </a:t>
            </a:r>
            <a:r>
              <a:rPr lang="de-DE" sz="1200" b="0" i="0" u="none" strike="noStrike" kern="1200" dirty="0" err="1">
                <a:solidFill>
                  <a:schemeClr val="tx1"/>
                </a:solidFill>
                <a:effectLst/>
                <a:latin typeface="+mn-lt"/>
                <a:ea typeface="+mn-ea"/>
                <a:cs typeface="+mn-cs"/>
              </a:rPr>
              <a:t>Agrammon</a:t>
            </a:r>
            <a:r>
              <a:rPr lang="de-DE" sz="1200" b="0" i="0" u="none" strike="noStrike" kern="1200" dirty="0">
                <a:solidFill>
                  <a:schemeClr val="tx1"/>
                </a:solidFill>
                <a:effectLst/>
                <a:latin typeface="+mn-lt"/>
                <a:ea typeface="+mn-ea"/>
                <a:cs typeface="+mn-cs"/>
              </a:rPr>
              <a:t> siehe [109 und 110].</a:t>
            </a:r>
            <a:br>
              <a:rPr lang="de-DE" dirty="0"/>
            </a:br>
            <a:r>
              <a:rPr lang="de-DE" sz="1200" b="0" i="0" u="none" strike="noStrike" kern="1200" dirty="0">
                <a:solidFill>
                  <a:schemeClr val="tx1"/>
                </a:solidFill>
                <a:effectLst/>
                <a:latin typeface="+mn-lt"/>
                <a:ea typeface="+mn-ea"/>
                <a:cs typeface="+mn-cs"/>
              </a:rPr>
              <a:t>Es muss aber beachtet werden, dass die Ertragswirksamkeit des auf der Weide ausgeschiedenen Stickstoffs gering ist. Dies ist hauptsächlich auf die sehr </a:t>
            </a:r>
            <a:r>
              <a:rPr lang="de-DE" sz="1200" b="0" i="0" u="none" strike="noStrike" kern="1200" dirty="0" err="1">
                <a:solidFill>
                  <a:schemeClr val="tx1"/>
                </a:solidFill>
                <a:effectLst/>
                <a:latin typeface="+mn-lt"/>
                <a:ea typeface="+mn-ea"/>
                <a:cs typeface="+mn-cs"/>
              </a:rPr>
              <a:t>ungleichmässige</a:t>
            </a:r>
            <a:r>
              <a:rPr lang="de-DE" sz="1200" b="0" i="0" u="none" strike="noStrike" kern="1200" dirty="0">
                <a:solidFill>
                  <a:schemeClr val="tx1"/>
                </a:solidFill>
                <a:effectLst/>
                <a:latin typeface="+mn-lt"/>
                <a:ea typeface="+mn-ea"/>
                <a:cs typeface="+mn-cs"/>
              </a:rPr>
              <a:t> Verteilung der Exkremente auf der Weidefläche zurückzuführen.</a:t>
            </a:r>
            <a:br>
              <a:rPr lang="de-DE" dirty="0"/>
            </a:br>
            <a:br>
              <a:rPr lang="de-DE" dirty="0"/>
            </a:br>
            <a:r>
              <a:rPr lang="de-DE" sz="1200" b="1" i="0" u="none" strike="noStrike" kern="1200" dirty="0">
                <a:solidFill>
                  <a:schemeClr val="tx1"/>
                </a:solidFill>
                <a:effectLst/>
                <a:latin typeface="+mn-lt"/>
                <a:ea typeface="+mn-ea"/>
                <a:cs typeface="+mn-cs"/>
              </a:rPr>
              <a:t>Downloads</a:t>
            </a:r>
            <a:br>
              <a:rPr lang="de-DE" dirty="0"/>
            </a:br>
            <a:r>
              <a:rPr lang="de-DE" sz="1200" b="0" i="0" u="sng" kern="1200" dirty="0">
                <a:solidFill>
                  <a:schemeClr val="tx1"/>
                </a:solidFill>
                <a:effectLst/>
                <a:latin typeface="+mn-lt"/>
                <a:ea typeface="+mn-ea"/>
                <a:cs typeface="+mn-cs"/>
                <a:hlinkClick r:id="rId3"/>
              </a:rPr>
              <a:t>Analyse ausgewählter </a:t>
            </a:r>
            <a:r>
              <a:rPr lang="de-DE" sz="1200" b="0" i="0" u="sng" kern="1200" dirty="0" err="1">
                <a:solidFill>
                  <a:schemeClr val="tx1"/>
                </a:solidFill>
                <a:effectLst/>
                <a:latin typeface="+mn-lt"/>
                <a:ea typeface="+mn-ea"/>
                <a:cs typeface="+mn-cs"/>
                <a:hlinkClick r:id="rId3"/>
              </a:rPr>
              <a:t>Massnahmen</a:t>
            </a:r>
            <a:r>
              <a:rPr lang="de-DE" sz="1200" b="0" i="0" u="sng" kern="1200" dirty="0">
                <a:solidFill>
                  <a:schemeClr val="tx1"/>
                </a:solidFill>
                <a:effectLst/>
                <a:latin typeface="+mn-lt"/>
                <a:ea typeface="+mn-ea"/>
                <a:cs typeface="+mn-cs"/>
                <a:hlinkClick r:id="rId3"/>
              </a:rPr>
              <a:t> zur Verbesserung der Nachhaltigkeit in der Schweizer Milchproduktion –eine Literaturstudie</a:t>
            </a:r>
            <a:r>
              <a:rPr lang="de-DE" sz="1200" b="0" i="0" u="none" strike="noStrike" kern="1200" dirty="0">
                <a:solidFill>
                  <a:schemeClr val="tx1"/>
                </a:solidFill>
                <a:effectLst/>
                <a:latin typeface="+mn-lt"/>
                <a:ea typeface="+mn-ea"/>
                <a:cs typeface="+mn-cs"/>
              </a:rPr>
              <a:t> (Agroscope 2018); </a:t>
            </a:r>
            <a:r>
              <a:rPr lang="de-DE" sz="1200" b="0" i="0" u="sng" kern="1200" dirty="0">
                <a:solidFill>
                  <a:schemeClr val="tx1"/>
                </a:solidFill>
                <a:effectLst/>
                <a:latin typeface="+mn-lt"/>
                <a:ea typeface="+mn-ea"/>
                <a:cs typeface="+mn-cs"/>
                <a:hlinkClick r:id="rId4"/>
              </a:rPr>
              <a:t>Reduktion der Ammoniak-Emissionen auf der Weide</a:t>
            </a:r>
            <a:r>
              <a:rPr lang="de-DE" sz="1200" b="0" i="0" u="none" strike="noStrike" kern="1200" dirty="0">
                <a:solidFill>
                  <a:schemeClr val="tx1"/>
                </a:solidFill>
                <a:effectLst/>
                <a:latin typeface="+mn-lt"/>
                <a:ea typeface="+mn-ea"/>
                <a:cs typeface="+mn-cs"/>
              </a:rPr>
              <a:t> (Artikel Agroscope 2019)</a:t>
            </a:r>
            <a:endParaRPr lang="de-DE" dirty="0"/>
          </a:p>
        </p:txBody>
      </p:sp>
      <p:sp>
        <p:nvSpPr>
          <p:cNvPr id="4" name="Foliennummernplatzhalter 3"/>
          <p:cNvSpPr>
            <a:spLocks noGrp="1"/>
          </p:cNvSpPr>
          <p:nvPr>
            <p:ph type="sldNum" sz="quarter" idx="10"/>
          </p:nvPr>
        </p:nvSpPr>
        <p:spPr/>
        <p:txBody>
          <a:bodyPr/>
          <a:lstStyle/>
          <a:p>
            <a:fld id="{06A741CA-AA39-4C3D-9D18-DF6523E14173}" type="slidenum">
              <a:rPr lang="de-DE" smtClean="0"/>
              <a:t>37</a:t>
            </a:fld>
            <a:endParaRPr lang="de-DE"/>
          </a:p>
        </p:txBody>
      </p:sp>
    </p:spTree>
    <p:extLst>
      <p:ext uri="{BB962C8B-B14F-4D97-AF65-F5344CB8AC3E}">
        <p14:creationId xmlns:p14="http://schemas.microsoft.com/office/powerpoint/2010/main" val="274607336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10000"/>
              </a:lnSpc>
              <a:spcBef>
                <a:spcPts val="0"/>
              </a:spcBef>
              <a:spcAft>
                <a:spcPts val="0"/>
              </a:spcAft>
              <a:buClrTx/>
              <a:buSzTx/>
              <a:buFont typeface="Wingdings" panose="05000000000000000000" pitchFamily="2" charset="2"/>
              <a:buNone/>
              <a:tabLst/>
              <a:defRPr/>
            </a:pPr>
            <a:r>
              <a:rPr lang="de-DE" dirty="0">
                <a:cs typeface="Arial" panose="020B0604020202020204" pitchFamily="34" charset="0"/>
                <a:sym typeface="Wingdings" panose="05000000000000000000" pitchFamily="2" charset="2"/>
              </a:rPr>
              <a:t>Bildquelle: https://cdn.pixabay.com/photo/2020/09/27/13/10/rhino-5606629_960_720.jpg</a:t>
            </a:r>
          </a:p>
          <a:p>
            <a:pPr marL="0" indent="0" algn="l">
              <a:lnSpc>
                <a:spcPct val="110000"/>
              </a:lnSpc>
              <a:buFont typeface="Wingdings" panose="05000000000000000000" pitchFamily="2" charset="2"/>
              <a:buNone/>
            </a:pPr>
            <a:endParaRPr lang="de-DE" dirty="0">
              <a:cs typeface="Arial" panose="020B0604020202020204" pitchFamily="34" charset="0"/>
            </a:endParaRPr>
          </a:p>
          <a:p>
            <a:pPr marL="342900" indent="-342900" algn="l">
              <a:lnSpc>
                <a:spcPct val="110000"/>
              </a:lnSpc>
              <a:buFont typeface="Wingdings" panose="05000000000000000000" pitchFamily="2" charset="2"/>
              <a:buChar char="Ø"/>
            </a:pPr>
            <a:r>
              <a:rPr lang="de-DE" dirty="0">
                <a:cs typeface="Arial" panose="020B0604020202020204" pitchFamily="34" charset="0"/>
              </a:rPr>
              <a:t>Leguminosen im Grünlandbestand </a:t>
            </a:r>
            <a:r>
              <a:rPr lang="de-DE" dirty="0">
                <a:cs typeface="Arial" panose="020B0604020202020204" pitchFamily="34" charset="0"/>
                <a:sym typeface="Wingdings" panose="05000000000000000000" pitchFamily="2" charset="2"/>
              </a:rPr>
              <a:t> Verzicht auf energieaufwendig hergestellten Mineraldünger, Verbesserung der Bodenstruktur, tiefe Durchwurzelung</a:t>
            </a:r>
          </a:p>
          <a:p>
            <a:pPr marL="342900" indent="-342900" algn="l">
              <a:lnSpc>
                <a:spcPct val="110000"/>
              </a:lnSpc>
              <a:buFont typeface="Wingdings" panose="05000000000000000000" pitchFamily="2" charset="2"/>
              <a:buChar char="Ø"/>
            </a:pPr>
            <a:r>
              <a:rPr lang="de-DE" dirty="0">
                <a:cs typeface="Arial" panose="020B0604020202020204" pitchFamily="34" charset="0"/>
                <a:sym typeface="Wingdings" panose="05000000000000000000" pitchFamily="2" charset="2"/>
              </a:rPr>
              <a:t>Beweidung: Durch Trennung von Kot und Harn  </a:t>
            </a:r>
            <a:r>
              <a:rPr lang="de-DE" dirty="0" err="1">
                <a:cs typeface="Arial" panose="020B0604020202020204" pitchFamily="34" charset="0"/>
                <a:sym typeface="Wingdings" panose="05000000000000000000" pitchFamily="2" charset="2"/>
              </a:rPr>
              <a:t>Ammonikverluste</a:t>
            </a:r>
            <a:r>
              <a:rPr lang="de-DE" dirty="0">
                <a:cs typeface="Arial" panose="020B0604020202020204" pitchFamily="34" charset="0"/>
                <a:sym typeface="Wingdings" panose="05000000000000000000" pitchFamily="2" charset="2"/>
              </a:rPr>
              <a:t> stark reduziert*; aufwendige Futtermittelwerbung wird reduziert (je nach Weideanteil)</a:t>
            </a:r>
          </a:p>
          <a:p>
            <a:pPr marL="342900" indent="-342900" algn="l">
              <a:lnSpc>
                <a:spcPct val="110000"/>
              </a:lnSpc>
              <a:buFont typeface="Wingdings" panose="05000000000000000000" pitchFamily="2" charset="2"/>
              <a:buChar char="Ø"/>
            </a:pPr>
            <a:r>
              <a:rPr lang="de-DE" dirty="0">
                <a:cs typeface="Arial" panose="020B0604020202020204" pitchFamily="34" charset="0"/>
                <a:sym typeface="Wingdings" panose="05000000000000000000" pitchFamily="2" charset="2"/>
              </a:rPr>
              <a:t>Düngung nur nach Bedarf – nicht während Trockenperioden</a:t>
            </a:r>
          </a:p>
          <a:p>
            <a:pPr marL="342900" indent="-342900" algn="l">
              <a:lnSpc>
                <a:spcPct val="110000"/>
              </a:lnSpc>
              <a:buFont typeface="Wingdings" panose="05000000000000000000" pitchFamily="2" charset="2"/>
              <a:buChar char="Ø"/>
            </a:pPr>
            <a:r>
              <a:rPr lang="de-DE" dirty="0">
                <a:cs typeface="Arial" panose="020B0604020202020204" pitchFamily="34" charset="0"/>
                <a:sym typeface="Wingdings" panose="05000000000000000000" pitchFamily="2" charset="2"/>
              </a:rPr>
              <a:t>Vermeidung von Bodenverdichtung  reduziert Risiko von Lachgasemissionen vor allem bei feuchten Bodenbedingungen  Denitrifikation unter feuchten, sauerstoffarmen Bedingungen</a:t>
            </a:r>
          </a:p>
          <a:p>
            <a:pPr marL="342900" indent="-342900" algn="l">
              <a:lnSpc>
                <a:spcPct val="110000"/>
              </a:lnSpc>
              <a:buFont typeface="Wingdings" panose="05000000000000000000" pitchFamily="2" charset="2"/>
              <a:buChar char="Ø"/>
            </a:pPr>
            <a:r>
              <a:rPr lang="de-DE" dirty="0" err="1">
                <a:cs typeface="Arial" panose="020B0604020202020204" pitchFamily="34" charset="0"/>
                <a:sym typeface="Wingdings" panose="05000000000000000000" pitchFamily="2" charset="2"/>
              </a:rPr>
              <a:t>Silvopastorale</a:t>
            </a:r>
            <a:r>
              <a:rPr lang="de-DE" dirty="0">
                <a:cs typeface="Arial" panose="020B0604020202020204" pitchFamily="34" charset="0"/>
                <a:sym typeface="Wingdings" panose="05000000000000000000" pitchFamily="2" charset="2"/>
              </a:rPr>
              <a:t> Grünlandnutzung (Agroforst)  positives Kleinklima, größere CO2-Bindung, N-Fixierung (s. auch Schulungsunterlagen/PPT zu Agroforst)</a:t>
            </a:r>
          </a:p>
          <a:p>
            <a:pPr marL="342900" indent="-342900" algn="l">
              <a:lnSpc>
                <a:spcPct val="110000"/>
              </a:lnSpc>
              <a:buFont typeface="Wingdings" panose="05000000000000000000" pitchFamily="2" charset="2"/>
              <a:buChar char="Ø"/>
            </a:pPr>
            <a:r>
              <a:rPr lang="de-DE" dirty="0" err="1">
                <a:cs typeface="Arial" panose="020B0604020202020204" pitchFamily="34" charset="0"/>
                <a:sym typeface="Wingdings" panose="05000000000000000000" pitchFamily="2" charset="2"/>
              </a:rPr>
              <a:t>Ungedüngte</a:t>
            </a:r>
            <a:r>
              <a:rPr lang="de-DE" dirty="0">
                <a:cs typeface="Arial" panose="020B0604020202020204" pitchFamily="34" charset="0"/>
                <a:sym typeface="Wingdings" panose="05000000000000000000" pitchFamily="2" charset="2"/>
              </a:rPr>
              <a:t> Randstreifen in Hanglage: Bei Starkregen werden oftmals große Nährstoffmengen verfrachtet. </a:t>
            </a:r>
            <a:r>
              <a:rPr lang="de-DE" dirty="0" err="1">
                <a:cs typeface="Arial" panose="020B0604020202020204" pitchFamily="34" charset="0"/>
                <a:sym typeface="Wingdings" panose="05000000000000000000" pitchFamily="2" charset="2"/>
              </a:rPr>
              <a:t>Ungedüngte</a:t>
            </a:r>
            <a:r>
              <a:rPr lang="de-DE" dirty="0">
                <a:cs typeface="Arial" panose="020B0604020202020204" pitchFamily="34" charset="0"/>
                <a:sym typeface="Wingdings" panose="05000000000000000000" pitchFamily="2" charset="2"/>
              </a:rPr>
              <a:t> Randstreifen können hier als Pufferzonen wirken.</a:t>
            </a:r>
          </a:p>
          <a:p>
            <a:pPr marL="342900" indent="-342900" algn="l">
              <a:buFont typeface="Wingdings" panose="05000000000000000000" pitchFamily="2" charset="2"/>
              <a:buChar char="Ø"/>
            </a:pPr>
            <a:endParaRPr lang="de-DE" dirty="0"/>
          </a:p>
          <a:p>
            <a:r>
              <a:rPr lang="de-DE" dirty="0"/>
              <a:t>* </a:t>
            </a:r>
            <a:r>
              <a:rPr lang="de-DE" sz="1200" b="0" i="0" u="sng" strike="noStrike" kern="1200" dirty="0">
                <a:solidFill>
                  <a:schemeClr val="tx1"/>
                </a:solidFill>
                <a:effectLst/>
                <a:latin typeface="+mn-lt"/>
                <a:ea typeface="+mn-ea"/>
                <a:cs typeface="+mn-cs"/>
              </a:rPr>
              <a:t>Infiltration des Harns in den Boden</a:t>
            </a:r>
            <a:r>
              <a:rPr lang="de-DE" sz="1200" b="0" i="0" u="none" strike="noStrike" kern="1200" dirty="0">
                <a:solidFill>
                  <a:schemeClr val="tx1"/>
                </a:solidFill>
                <a:effectLst/>
                <a:latin typeface="+mn-lt"/>
                <a:ea typeface="+mn-ea"/>
                <a:cs typeface="+mn-cs"/>
              </a:rPr>
              <a:t>:</a:t>
            </a:r>
            <a:br>
              <a:rPr lang="de-DE" dirty="0"/>
            </a:br>
            <a:r>
              <a:rPr lang="de-DE" sz="1200" b="0" i="0" u="none" strike="noStrike" kern="1200" dirty="0">
                <a:solidFill>
                  <a:schemeClr val="tx1"/>
                </a:solidFill>
                <a:effectLst/>
                <a:latin typeface="+mn-lt"/>
                <a:ea typeface="+mn-ea"/>
                <a:cs typeface="+mn-cs"/>
              </a:rPr>
              <a:t>Weil der von Weidetieren ausgeschiedene Harn üblicherweise im Boden versickert, bevor wesentliche Ammoniak-Emissionen auftreten können, sind die gesamten Ammoniak-Emissionen pro Tier bei der Weidehaltung weniger hoch als bei der Stallhaltung, wo die Ausscheidungen gesammelt, gelagert und ausgebracht werden (UNECE-Leitfaden 2012). Weiden gehört </a:t>
            </a:r>
            <a:r>
              <a:rPr lang="de-DE" sz="1200" b="0" i="0" u="none" strike="noStrike" kern="1200" dirty="0" err="1">
                <a:solidFill>
                  <a:schemeClr val="tx1"/>
                </a:solidFill>
                <a:effectLst/>
                <a:latin typeface="+mn-lt"/>
                <a:ea typeface="+mn-ea"/>
                <a:cs typeface="+mn-cs"/>
              </a:rPr>
              <a:t>gemäss</a:t>
            </a:r>
            <a:r>
              <a:rPr lang="de-DE" sz="1200" b="0" i="0" u="none" strike="noStrike" kern="1200" dirty="0">
                <a:solidFill>
                  <a:schemeClr val="tx1"/>
                </a:solidFill>
                <a:effectLst/>
                <a:latin typeface="+mn-lt"/>
                <a:ea typeface="+mn-ea"/>
                <a:cs typeface="+mn-cs"/>
              </a:rPr>
              <a:t> UNECE </a:t>
            </a:r>
            <a:r>
              <a:rPr lang="de-DE" sz="1200" b="0" i="0" u="none" strike="noStrike" kern="1200" dirty="0" err="1">
                <a:solidFill>
                  <a:schemeClr val="tx1"/>
                </a:solidFill>
                <a:effectLst/>
                <a:latin typeface="+mn-lt"/>
                <a:ea typeface="+mn-ea"/>
                <a:cs typeface="+mn-cs"/>
              </a:rPr>
              <a:t>Guidance</a:t>
            </a:r>
            <a:r>
              <a:rPr lang="de-DE" sz="1200" b="0" i="0" u="none" strike="noStrike" kern="1200" dirty="0">
                <a:solidFill>
                  <a:schemeClr val="tx1"/>
                </a:solidFill>
                <a:effectLst/>
                <a:latin typeface="+mn-lt"/>
                <a:ea typeface="+mn-ea"/>
                <a:cs typeface="+mn-cs"/>
              </a:rPr>
              <a:t>-Dokument zur Kategorie 1, wenn die Tiere den ganzen Tag weiden (&gt; 18 Stunden) oder wenn nur sehr wenig befestigte Bodenfläche täglich mit Hofdünger verschmutzt wird. Voraussetzung ist daher, dass der Stall und der </a:t>
            </a:r>
            <a:r>
              <a:rPr lang="de-DE" sz="1200" b="0" i="0" u="none" strike="noStrike" kern="1200" dirty="0" err="1">
                <a:solidFill>
                  <a:schemeClr val="tx1"/>
                </a:solidFill>
                <a:effectLst/>
                <a:latin typeface="+mn-lt"/>
                <a:ea typeface="+mn-ea"/>
                <a:cs typeface="+mn-cs"/>
              </a:rPr>
              <a:t>Laufhof</a:t>
            </a:r>
            <a:r>
              <a:rPr lang="de-DE" sz="1200" b="0" i="0" u="none" strike="noStrike" kern="1200" dirty="0">
                <a:solidFill>
                  <a:schemeClr val="tx1"/>
                </a:solidFill>
                <a:effectLst/>
                <a:latin typeface="+mn-lt"/>
                <a:ea typeface="+mn-ea"/>
                <a:cs typeface="+mn-cs"/>
              </a:rPr>
              <a:t> während des Weideganges der Tiere sauber sind. Ansonsten emittiert dieser weiter. Grundlagen zur Berechnung in </a:t>
            </a:r>
            <a:r>
              <a:rPr lang="de-DE" sz="1200" b="0" i="0" u="none" strike="noStrike" kern="1200" dirty="0" err="1">
                <a:solidFill>
                  <a:schemeClr val="tx1"/>
                </a:solidFill>
                <a:effectLst/>
                <a:latin typeface="+mn-lt"/>
                <a:ea typeface="+mn-ea"/>
                <a:cs typeface="+mn-cs"/>
              </a:rPr>
              <a:t>Agrammon</a:t>
            </a:r>
            <a:r>
              <a:rPr lang="de-DE" sz="1200" b="0" i="0" u="none" strike="noStrike" kern="1200" dirty="0">
                <a:solidFill>
                  <a:schemeClr val="tx1"/>
                </a:solidFill>
                <a:effectLst/>
                <a:latin typeface="+mn-lt"/>
                <a:ea typeface="+mn-ea"/>
                <a:cs typeface="+mn-cs"/>
              </a:rPr>
              <a:t> siehe [109 und 110].</a:t>
            </a:r>
            <a:br>
              <a:rPr lang="de-DE" dirty="0"/>
            </a:br>
            <a:r>
              <a:rPr lang="de-DE" sz="1200" b="0" i="0" u="none" strike="noStrike" kern="1200" dirty="0">
                <a:solidFill>
                  <a:schemeClr val="tx1"/>
                </a:solidFill>
                <a:effectLst/>
                <a:latin typeface="+mn-lt"/>
                <a:ea typeface="+mn-ea"/>
                <a:cs typeface="+mn-cs"/>
              </a:rPr>
              <a:t>Es muss aber beachtet werden, dass die Ertragswirksamkeit des auf der Weide ausgeschiedenen Stickstoffs gering ist. Dies ist hauptsächlich auf die sehr </a:t>
            </a:r>
            <a:r>
              <a:rPr lang="de-DE" sz="1200" b="0" i="0" u="none" strike="noStrike" kern="1200" dirty="0" err="1">
                <a:solidFill>
                  <a:schemeClr val="tx1"/>
                </a:solidFill>
                <a:effectLst/>
                <a:latin typeface="+mn-lt"/>
                <a:ea typeface="+mn-ea"/>
                <a:cs typeface="+mn-cs"/>
              </a:rPr>
              <a:t>ungleichmässige</a:t>
            </a:r>
            <a:r>
              <a:rPr lang="de-DE" sz="1200" b="0" i="0" u="none" strike="noStrike" kern="1200" dirty="0">
                <a:solidFill>
                  <a:schemeClr val="tx1"/>
                </a:solidFill>
                <a:effectLst/>
                <a:latin typeface="+mn-lt"/>
                <a:ea typeface="+mn-ea"/>
                <a:cs typeface="+mn-cs"/>
              </a:rPr>
              <a:t> Verteilung der Exkremente auf der Weidefläche zurückzuführen.</a:t>
            </a:r>
            <a:br>
              <a:rPr lang="de-DE" dirty="0"/>
            </a:br>
            <a:br>
              <a:rPr lang="de-DE" dirty="0"/>
            </a:br>
            <a:r>
              <a:rPr lang="de-DE" sz="1200" b="1" i="0" u="none" strike="noStrike" kern="1200" dirty="0">
                <a:solidFill>
                  <a:schemeClr val="tx1"/>
                </a:solidFill>
                <a:effectLst/>
                <a:latin typeface="+mn-lt"/>
                <a:ea typeface="+mn-ea"/>
                <a:cs typeface="+mn-cs"/>
              </a:rPr>
              <a:t>Downloads</a:t>
            </a:r>
            <a:br>
              <a:rPr lang="de-DE" dirty="0"/>
            </a:br>
            <a:r>
              <a:rPr lang="de-DE" sz="1200" b="0" i="0" u="sng" kern="1200" dirty="0">
                <a:solidFill>
                  <a:schemeClr val="tx1"/>
                </a:solidFill>
                <a:effectLst/>
                <a:latin typeface="+mn-lt"/>
                <a:ea typeface="+mn-ea"/>
                <a:cs typeface="+mn-cs"/>
                <a:hlinkClick r:id="rId3"/>
              </a:rPr>
              <a:t>Analyse ausgewählter </a:t>
            </a:r>
            <a:r>
              <a:rPr lang="de-DE" sz="1200" b="0" i="0" u="sng" kern="1200" dirty="0" err="1">
                <a:solidFill>
                  <a:schemeClr val="tx1"/>
                </a:solidFill>
                <a:effectLst/>
                <a:latin typeface="+mn-lt"/>
                <a:ea typeface="+mn-ea"/>
                <a:cs typeface="+mn-cs"/>
                <a:hlinkClick r:id="rId3"/>
              </a:rPr>
              <a:t>Massnahmen</a:t>
            </a:r>
            <a:r>
              <a:rPr lang="de-DE" sz="1200" b="0" i="0" u="sng" kern="1200" dirty="0">
                <a:solidFill>
                  <a:schemeClr val="tx1"/>
                </a:solidFill>
                <a:effectLst/>
                <a:latin typeface="+mn-lt"/>
                <a:ea typeface="+mn-ea"/>
                <a:cs typeface="+mn-cs"/>
                <a:hlinkClick r:id="rId3"/>
              </a:rPr>
              <a:t> zur Verbesserung der Nachhaltigkeit in der Schweizer Milchproduktion –eine Literaturstudie</a:t>
            </a:r>
            <a:r>
              <a:rPr lang="de-DE" sz="1200" b="0" i="0" u="none" strike="noStrike" kern="1200" dirty="0">
                <a:solidFill>
                  <a:schemeClr val="tx1"/>
                </a:solidFill>
                <a:effectLst/>
                <a:latin typeface="+mn-lt"/>
                <a:ea typeface="+mn-ea"/>
                <a:cs typeface="+mn-cs"/>
              </a:rPr>
              <a:t> (Agroscope 2018); </a:t>
            </a:r>
            <a:r>
              <a:rPr lang="de-DE" sz="1200" b="0" i="0" u="sng" kern="1200" dirty="0">
                <a:solidFill>
                  <a:schemeClr val="tx1"/>
                </a:solidFill>
                <a:effectLst/>
                <a:latin typeface="+mn-lt"/>
                <a:ea typeface="+mn-ea"/>
                <a:cs typeface="+mn-cs"/>
                <a:hlinkClick r:id="rId4"/>
              </a:rPr>
              <a:t>Reduktion der Ammoniak-Emissionen auf der Weide</a:t>
            </a:r>
            <a:r>
              <a:rPr lang="de-DE" sz="1200" b="0" i="0" u="none" strike="noStrike" kern="1200" dirty="0">
                <a:solidFill>
                  <a:schemeClr val="tx1"/>
                </a:solidFill>
                <a:effectLst/>
                <a:latin typeface="+mn-lt"/>
                <a:ea typeface="+mn-ea"/>
                <a:cs typeface="+mn-cs"/>
              </a:rPr>
              <a:t> (Artikel Agroscope 2019)</a:t>
            </a:r>
            <a:endParaRPr lang="de-DE" dirty="0"/>
          </a:p>
        </p:txBody>
      </p:sp>
      <p:sp>
        <p:nvSpPr>
          <p:cNvPr id="4" name="Foliennummernplatzhalter 3"/>
          <p:cNvSpPr>
            <a:spLocks noGrp="1"/>
          </p:cNvSpPr>
          <p:nvPr>
            <p:ph type="sldNum" sz="quarter" idx="10"/>
          </p:nvPr>
        </p:nvSpPr>
        <p:spPr/>
        <p:txBody>
          <a:bodyPr/>
          <a:lstStyle/>
          <a:p>
            <a:fld id="{06A741CA-AA39-4C3D-9D18-DF6523E14173}" type="slidenum">
              <a:rPr lang="de-DE" smtClean="0"/>
              <a:t>38</a:t>
            </a:fld>
            <a:endParaRPr lang="de-DE"/>
          </a:p>
        </p:txBody>
      </p:sp>
    </p:spTree>
    <p:extLst>
      <p:ext uri="{BB962C8B-B14F-4D97-AF65-F5344CB8AC3E}">
        <p14:creationId xmlns:p14="http://schemas.microsoft.com/office/powerpoint/2010/main" val="138650481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10000"/>
              </a:lnSpc>
              <a:spcBef>
                <a:spcPts val="0"/>
              </a:spcBef>
              <a:spcAft>
                <a:spcPts val="0"/>
              </a:spcAft>
              <a:buClrTx/>
              <a:buSzTx/>
              <a:buFont typeface="Wingdings" panose="05000000000000000000" pitchFamily="2" charset="2"/>
              <a:buNone/>
              <a:tabLst/>
              <a:defRPr/>
            </a:pPr>
            <a:r>
              <a:rPr lang="de-DE" dirty="0"/>
              <a:t>Artikel s. </a:t>
            </a:r>
            <a:r>
              <a:rPr lang="de-DE" sz="1200" kern="1200" dirty="0">
                <a:solidFill>
                  <a:schemeClr val="tx1"/>
                </a:solidFill>
                <a:effectLst/>
                <a:latin typeface="+mn-lt"/>
                <a:ea typeface="+mn-ea"/>
                <a:cs typeface="+mn-cs"/>
              </a:rPr>
              <a:t>08.05_Weide_Stall_Methan </a:t>
            </a:r>
          </a:p>
          <a:p>
            <a:pPr marL="0" marR="0" lvl="0" indent="0" algn="l" defTabSz="914400" rtl="0" eaLnBrk="1" fontAlgn="auto" latinLnBrk="0" hangingPunct="1">
              <a:lnSpc>
                <a:spcPct val="110000"/>
              </a:lnSpc>
              <a:spcBef>
                <a:spcPts val="0"/>
              </a:spcBef>
              <a:spcAft>
                <a:spcPts val="0"/>
              </a:spcAft>
              <a:buClrTx/>
              <a:buSzTx/>
              <a:buFont typeface="Wingdings" panose="05000000000000000000" pitchFamily="2" charset="2"/>
              <a:buNone/>
              <a:tabLst/>
              <a:defRPr/>
            </a:pPr>
            <a:endParaRPr lang="de-DE" sz="1200" kern="1200" dirty="0">
              <a:solidFill>
                <a:schemeClr val="tx1"/>
              </a:solidFill>
              <a:effectLst/>
              <a:latin typeface="+mn-lt"/>
              <a:ea typeface="+mn-ea"/>
              <a:cs typeface="+mn-cs"/>
            </a:endParaRPr>
          </a:p>
          <a:p>
            <a:pPr marL="0" marR="0" lvl="0" indent="0" algn="l" defTabSz="914400" rtl="0" eaLnBrk="1" fontAlgn="auto" latinLnBrk="0" hangingPunct="1">
              <a:lnSpc>
                <a:spcPct val="110000"/>
              </a:lnSpc>
              <a:spcBef>
                <a:spcPts val="0"/>
              </a:spcBef>
              <a:spcAft>
                <a:spcPts val="0"/>
              </a:spcAft>
              <a:buClrTx/>
              <a:buSzTx/>
              <a:buFont typeface="Wingdings" panose="05000000000000000000" pitchFamily="2" charset="2"/>
              <a:buNone/>
              <a:tabLst/>
              <a:defRPr/>
            </a:pPr>
            <a:r>
              <a:rPr lang="de-DE" dirty="0">
                <a:cs typeface="Arial" panose="020B0604020202020204" pitchFamily="34" charset="0"/>
                <a:sym typeface="Wingdings" panose="05000000000000000000" pitchFamily="2" charset="2"/>
              </a:rPr>
              <a:t>Bildquelle: </a:t>
            </a:r>
            <a:r>
              <a:rPr lang="de-DE" dirty="0"/>
              <a:t>https://pixabay.com/de/photos/frage-fragezeichen-hilfe-antwort-2309040/, </a:t>
            </a:r>
            <a:r>
              <a:rPr lang="de-DE" dirty="0" err="1"/>
              <a:t>download</a:t>
            </a:r>
            <a:r>
              <a:rPr lang="de-DE" dirty="0"/>
              <a:t> 20.09.21</a:t>
            </a:r>
          </a:p>
          <a:p>
            <a:pPr marL="0" marR="0" lvl="0" indent="0" algn="l" defTabSz="914400" rtl="0" eaLnBrk="1" fontAlgn="auto" latinLnBrk="0" hangingPunct="1">
              <a:lnSpc>
                <a:spcPct val="110000"/>
              </a:lnSpc>
              <a:spcBef>
                <a:spcPts val="0"/>
              </a:spcBef>
              <a:spcAft>
                <a:spcPts val="0"/>
              </a:spcAft>
              <a:buClrTx/>
              <a:buSzTx/>
              <a:buFont typeface="Wingdings" panose="05000000000000000000" pitchFamily="2" charset="2"/>
              <a:buNone/>
              <a:tabLst/>
              <a:defRPr/>
            </a:pPr>
            <a:endParaRPr lang="de-DE" dirty="0"/>
          </a:p>
        </p:txBody>
      </p:sp>
      <p:sp>
        <p:nvSpPr>
          <p:cNvPr id="4" name="Foliennummernplatzhalter 3"/>
          <p:cNvSpPr>
            <a:spLocks noGrp="1"/>
          </p:cNvSpPr>
          <p:nvPr>
            <p:ph type="sldNum" sz="quarter" idx="10"/>
          </p:nvPr>
        </p:nvSpPr>
        <p:spPr/>
        <p:txBody>
          <a:bodyPr/>
          <a:lstStyle/>
          <a:p>
            <a:fld id="{06A741CA-AA39-4C3D-9D18-DF6523E14173}" type="slidenum">
              <a:rPr lang="de-DE" smtClean="0"/>
              <a:t>39</a:t>
            </a:fld>
            <a:endParaRPr lang="de-DE"/>
          </a:p>
        </p:txBody>
      </p:sp>
    </p:spTree>
    <p:extLst>
      <p:ext uri="{BB962C8B-B14F-4D97-AF65-F5344CB8AC3E}">
        <p14:creationId xmlns:p14="http://schemas.microsoft.com/office/powerpoint/2010/main" val="7144129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Bildquelle: https://pixabay.com/de/photos/frage-fragezeichen-hilfe-antwort-2309040/, </a:t>
            </a:r>
            <a:r>
              <a:rPr lang="de-DE" dirty="0" err="1"/>
              <a:t>download</a:t>
            </a:r>
            <a:r>
              <a:rPr lang="de-DE" dirty="0"/>
              <a:t> 20.09.21</a:t>
            </a:r>
          </a:p>
        </p:txBody>
      </p:sp>
      <p:sp>
        <p:nvSpPr>
          <p:cNvPr id="4" name="Foliennummernplatzhalter 3"/>
          <p:cNvSpPr>
            <a:spLocks noGrp="1"/>
          </p:cNvSpPr>
          <p:nvPr>
            <p:ph type="sldNum" sz="quarter" idx="5"/>
          </p:nvPr>
        </p:nvSpPr>
        <p:spPr/>
        <p:txBody>
          <a:bodyPr/>
          <a:lstStyle/>
          <a:p>
            <a:fld id="{06A741CA-AA39-4C3D-9D18-DF6523E14173}" type="slidenum">
              <a:rPr lang="de-DE" smtClean="0"/>
              <a:t>4</a:t>
            </a:fld>
            <a:endParaRPr lang="de-DE"/>
          </a:p>
        </p:txBody>
      </p:sp>
    </p:spTree>
    <p:extLst>
      <p:ext uri="{BB962C8B-B14F-4D97-AF65-F5344CB8AC3E}">
        <p14:creationId xmlns:p14="http://schemas.microsoft.com/office/powerpoint/2010/main" val="335246564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342900" indent="-342900" algn="l">
              <a:lnSpc>
                <a:spcPct val="110000"/>
              </a:lnSpc>
              <a:buFont typeface="Wingdings" panose="05000000000000000000" pitchFamily="2" charset="2"/>
              <a:buChar char="Ø"/>
            </a:pPr>
            <a:r>
              <a:rPr lang="de-DE" dirty="0">
                <a:cs typeface="Arial" panose="020B0604020202020204" pitchFamily="34" charset="0"/>
              </a:rPr>
              <a:t>Diverser Grünlandbestand </a:t>
            </a:r>
            <a:r>
              <a:rPr lang="de-DE" dirty="0">
                <a:cs typeface="Arial" panose="020B0604020202020204" pitchFamily="34" charset="0"/>
                <a:sym typeface="Wingdings" panose="05000000000000000000" pitchFamily="2" charset="2"/>
              </a:rPr>
              <a:t> vielseitiges Bodenleben, Nahrungsangebot für viele verschiedene Tiere/Insekten</a:t>
            </a:r>
            <a:endParaRPr lang="de-DE" dirty="0">
              <a:cs typeface="Arial" panose="020B0604020202020204" pitchFamily="34" charset="0"/>
            </a:endParaRPr>
          </a:p>
          <a:p>
            <a:pPr marL="342900" indent="-342900" algn="l">
              <a:lnSpc>
                <a:spcPct val="110000"/>
              </a:lnSpc>
              <a:buFont typeface="Wingdings" panose="05000000000000000000" pitchFamily="2" charset="2"/>
              <a:buChar char="Ø"/>
            </a:pPr>
            <a:r>
              <a:rPr lang="de-DE" dirty="0">
                <a:cs typeface="Arial" panose="020B0604020202020204" pitchFamily="34" charset="0"/>
                <a:sym typeface="Wingdings" panose="05000000000000000000" pitchFamily="2" charset="2"/>
              </a:rPr>
              <a:t>Beweidung: Kuhfladen sind Lebensraum für viele verschiedene Insekten, Käfer, Pilze…</a:t>
            </a:r>
          </a:p>
          <a:p>
            <a:pPr marL="342900" indent="-342900" algn="l">
              <a:lnSpc>
                <a:spcPct val="110000"/>
              </a:lnSpc>
              <a:buFont typeface="Wingdings" panose="05000000000000000000" pitchFamily="2" charset="2"/>
              <a:buChar char="Ø"/>
            </a:pPr>
            <a:r>
              <a:rPr lang="de-DE" dirty="0">
                <a:cs typeface="Arial" panose="020B0604020202020204" pitchFamily="34" charset="0"/>
                <a:sym typeface="Wingdings" panose="05000000000000000000" pitchFamily="2" charset="2"/>
              </a:rPr>
              <a:t>Düngung nur nach Bedarf – zu viel Stickstoff reduziert den Artenreichtum im und auf dem Boden</a:t>
            </a:r>
          </a:p>
          <a:p>
            <a:pPr marL="342900" indent="-342900" algn="l">
              <a:lnSpc>
                <a:spcPct val="110000"/>
              </a:lnSpc>
              <a:buFont typeface="Wingdings" panose="05000000000000000000" pitchFamily="2" charset="2"/>
              <a:buChar char="Ø"/>
            </a:pPr>
            <a:r>
              <a:rPr lang="de-DE" dirty="0">
                <a:cs typeface="Arial" panose="020B0604020202020204" pitchFamily="34" charset="0"/>
                <a:sym typeface="Wingdings" panose="05000000000000000000" pitchFamily="2" charset="2"/>
              </a:rPr>
              <a:t>Vermeidung von Bodenverdichtung  optimale Lebensbedingungen für Lebewesen im und auf dem Boden</a:t>
            </a:r>
          </a:p>
          <a:p>
            <a:pPr marL="342900" indent="-342900" algn="l">
              <a:lnSpc>
                <a:spcPct val="110000"/>
              </a:lnSpc>
              <a:buFont typeface="Wingdings" panose="05000000000000000000" pitchFamily="2" charset="2"/>
              <a:buChar char="Ø"/>
            </a:pPr>
            <a:r>
              <a:rPr lang="de-DE" dirty="0" err="1">
                <a:cs typeface="Arial" panose="020B0604020202020204" pitchFamily="34" charset="0"/>
                <a:sym typeface="Wingdings" panose="05000000000000000000" pitchFamily="2" charset="2"/>
              </a:rPr>
              <a:t>Silvopastorale</a:t>
            </a:r>
            <a:r>
              <a:rPr lang="de-DE" dirty="0">
                <a:cs typeface="Arial" panose="020B0604020202020204" pitchFamily="34" charset="0"/>
                <a:sym typeface="Wingdings" panose="05000000000000000000" pitchFamily="2" charset="2"/>
              </a:rPr>
              <a:t> Grünlandnutzung (Agroforst)  Weitere Lebens-/Nahrungsräume durch Bäume und Hecken für verschiedenste Tierarten (s. auch Schulungsunterlagen/PPT zu Agroforst)</a:t>
            </a:r>
          </a:p>
          <a:p>
            <a:pPr marL="342900" indent="-342900" algn="l">
              <a:lnSpc>
                <a:spcPct val="110000"/>
              </a:lnSpc>
              <a:buFont typeface="Wingdings" panose="05000000000000000000" pitchFamily="2" charset="2"/>
              <a:buChar char="Ø"/>
            </a:pPr>
            <a:endParaRPr lang="de-DE" dirty="0">
              <a:cs typeface="Arial" panose="020B0604020202020204" pitchFamily="34" charset="0"/>
              <a:sym typeface="Wingdings" panose="05000000000000000000" pitchFamily="2" charset="2"/>
            </a:endParaRPr>
          </a:p>
          <a:p>
            <a:pPr marL="342900" indent="-342900" algn="l">
              <a:buFont typeface="Wingdings" panose="05000000000000000000" pitchFamily="2" charset="2"/>
              <a:buChar char="Ø"/>
            </a:pPr>
            <a:endParaRPr lang="de-DE" dirty="0"/>
          </a:p>
          <a:p>
            <a:endParaRPr lang="de-DE" dirty="0"/>
          </a:p>
        </p:txBody>
      </p:sp>
      <p:sp>
        <p:nvSpPr>
          <p:cNvPr id="4" name="Foliennummernplatzhalter 3"/>
          <p:cNvSpPr>
            <a:spLocks noGrp="1"/>
          </p:cNvSpPr>
          <p:nvPr>
            <p:ph type="sldNum" sz="quarter" idx="10"/>
          </p:nvPr>
        </p:nvSpPr>
        <p:spPr/>
        <p:txBody>
          <a:bodyPr/>
          <a:lstStyle/>
          <a:p>
            <a:fld id="{06A741CA-AA39-4C3D-9D18-DF6523E14173}" type="slidenum">
              <a:rPr lang="de-DE" smtClean="0"/>
              <a:t>40</a:t>
            </a:fld>
            <a:endParaRPr lang="de-DE"/>
          </a:p>
        </p:txBody>
      </p:sp>
    </p:spTree>
    <p:extLst>
      <p:ext uri="{BB962C8B-B14F-4D97-AF65-F5344CB8AC3E}">
        <p14:creationId xmlns:p14="http://schemas.microsoft.com/office/powerpoint/2010/main" val="23101768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42</a:t>
            </a:fld>
            <a:endParaRPr lang="de-DE"/>
          </a:p>
        </p:txBody>
      </p:sp>
    </p:spTree>
    <p:extLst>
      <p:ext uri="{BB962C8B-B14F-4D97-AF65-F5344CB8AC3E}">
        <p14:creationId xmlns:p14="http://schemas.microsoft.com/office/powerpoint/2010/main" val="158529177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 typeface="Arial" panose="020B0604020202020204" pitchFamily="34" charset="0"/>
              <a:buChar char="•"/>
            </a:pPr>
            <a:r>
              <a:rPr lang="de-DE" dirty="0"/>
              <a:t>Als Hilfestellung kann z.B. 08.05_Merkblatt </a:t>
            </a:r>
            <a:r>
              <a:rPr lang="de-DE" dirty="0" err="1"/>
              <a:t>Grünlandverbesserung_LAZBW</a:t>
            </a:r>
            <a:r>
              <a:rPr lang="de-DE" dirty="0"/>
              <a:t>  (https://fortbildung-lazbw.lgl-bw.de/lazbw/webbasys/download/Shop/Merkblatt_%2007Gruenland_%20verbessern_und_erneuern.pdf)  oder https://www.lfl.bayern.de/mam/cms07/publikationen/daten/informationen/saatguteinsatz-gruenland-lfl-information.pdf zur Hand genommen werden.</a:t>
            </a:r>
          </a:p>
          <a:p>
            <a:pPr marL="0" indent="0">
              <a:buFont typeface="Arial" panose="020B0604020202020204" pitchFamily="34" charset="0"/>
              <a:buNone/>
            </a:pPr>
            <a:endParaRPr lang="de-DE"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Sortenbeschreibungen der Landesanstalt Ihres Bundeslandes zu Hilfe (z.B. 08.05_Sortenempfehlung_LAZBW bzw. 08.05_Sortenempfehlung_LLH)</a:t>
            </a:r>
          </a:p>
          <a:p>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43</a:t>
            </a:fld>
            <a:endParaRPr lang="de-DE"/>
          </a:p>
        </p:txBody>
      </p:sp>
    </p:spTree>
    <p:extLst>
      <p:ext uri="{BB962C8B-B14F-4D97-AF65-F5344CB8AC3E}">
        <p14:creationId xmlns:p14="http://schemas.microsoft.com/office/powerpoint/2010/main" val="404356110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Sofern Arbeitsauftrag A3 zu umfangreich ist, kann z.B. auch nur die Nachsaatmischung erarbeitet werden.</a:t>
            </a:r>
          </a:p>
          <a:p>
            <a:endParaRPr lang="de-DE" dirty="0"/>
          </a:p>
          <a:p>
            <a:r>
              <a:rPr lang="de-DE" dirty="0"/>
              <a:t>Sortenbeschreibungen der Landesanstalt Ihres Bundeslandes (z.B. 08.05_Sortenempfehlung_LAZBW bzw. 08.05_Sortenempfehlung_LLH)</a:t>
            </a:r>
          </a:p>
        </p:txBody>
      </p:sp>
      <p:sp>
        <p:nvSpPr>
          <p:cNvPr id="4" name="Foliennummernplatzhalter 3"/>
          <p:cNvSpPr>
            <a:spLocks noGrp="1"/>
          </p:cNvSpPr>
          <p:nvPr>
            <p:ph type="sldNum" sz="quarter" idx="5"/>
          </p:nvPr>
        </p:nvSpPr>
        <p:spPr/>
        <p:txBody>
          <a:bodyPr/>
          <a:lstStyle/>
          <a:p>
            <a:fld id="{06A741CA-AA39-4C3D-9D18-DF6523E14173}" type="slidenum">
              <a:rPr lang="de-DE" smtClean="0"/>
              <a:t>44</a:t>
            </a:fld>
            <a:endParaRPr lang="de-DE"/>
          </a:p>
        </p:txBody>
      </p:sp>
    </p:spTree>
    <p:extLst>
      <p:ext uri="{BB962C8B-B14F-4D97-AF65-F5344CB8AC3E}">
        <p14:creationId xmlns:p14="http://schemas.microsoft.com/office/powerpoint/2010/main" val="125906686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Ideal wäre es, wenn gemeinsam eine Fläche mit Trockenheitsschäden begangen und bewertet werden könnte. Alternativ könnte dies auch als „Hausaufgabe“ mitgegeben werden.</a:t>
            </a:r>
          </a:p>
          <a:p>
            <a:r>
              <a:rPr lang="de-DE" dirty="0"/>
              <a:t>Gleichzeitig können die Arten der Grünlandfläche bestimmt werden sowie die Anteile Gräser – Leguminosen - Kräuter</a:t>
            </a:r>
          </a:p>
        </p:txBody>
      </p:sp>
      <p:sp>
        <p:nvSpPr>
          <p:cNvPr id="4" name="Foliennummernplatzhalter 3"/>
          <p:cNvSpPr>
            <a:spLocks noGrp="1"/>
          </p:cNvSpPr>
          <p:nvPr>
            <p:ph type="sldNum" sz="quarter" idx="5"/>
          </p:nvPr>
        </p:nvSpPr>
        <p:spPr/>
        <p:txBody>
          <a:bodyPr/>
          <a:lstStyle/>
          <a:p>
            <a:fld id="{06A741CA-AA39-4C3D-9D18-DF6523E14173}" type="slidenum">
              <a:rPr lang="de-DE" smtClean="0"/>
              <a:t>45</a:t>
            </a:fld>
            <a:endParaRPr lang="de-DE"/>
          </a:p>
        </p:txBody>
      </p:sp>
    </p:spTree>
    <p:extLst>
      <p:ext uri="{BB962C8B-B14F-4D97-AF65-F5344CB8AC3E}">
        <p14:creationId xmlns:p14="http://schemas.microsoft.com/office/powerpoint/2010/main" val="15790707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Zunehmende Jahresdurchschnittstemperaturen können, v.a. im Frühjahr und Herbst, zu einem vermehrten Wachstum führen bzw. zu einer verlängerten Vegetationsperiode. </a:t>
            </a:r>
          </a:p>
          <a:p>
            <a:r>
              <a:rPr lang="de-DE" dirty="0"/>
              <a:t>Projektionen zur Zunahme von heißen Tagen gehen von einer Verdreifachung bis zum Ende des Jahrhunderts aus. Vor allem Regionen, die bereits heute heiß und trocken sind, werden davon betroffen sein.</a:t>
            </a:r>
          </a:p>
          <a:p>
            <a:endParaRPr lang="de-DE" dirty="0"/>
          </a:p>
          <a:p>
            <a:r>
              <a:rPr lang="de-DE" dirty="0"/>
              <a:t>Zunehmende Dürreperioden: Häufigkeit bisher alle ca. 20 Jahre, künftig eher alle 5 Jahre (</a:t>
            </a:r>
            <a:r>
              <a:rPr lang="de-DE" dirty="0" err="1"/>
              <a:t>Gobiet</a:t>
            </a:r>
            <a:r>
              <a:rPr lang="de-DE" dirty="0"/>
              <a:t>, 2019)</a:t>
            </a:r>
          </a:p>
          <a:p>
            <a:endParaRPr lang="de-DE" dirty="0"/>
          </a:p>
          <a:p>
            <a:r>
              <a:rPr lang="de-DE" dirty="0"/>
              <a:t>Diese Projektionen werden auch einige Schaderreger im Grünland fördern (z.B. Rost, Engerlinge, </a:t>
            </a:r>
            <a:r>
              <a:rPr lang="de-DE" dirty="0" err="1"/>
              <a:t>Tilupa</a:t>
            </a:r>
            <a:r>
              <a:rPr lang="de-DE" dirty="0"/>
              <a:t>, Mäuse), aber auch Spätfröste bei bereits vorangeschrittener Vegetation (früherer Vegetationsbeginn) können Schäden im Grünland an den jungen Beständen verursachen. </a:t>
            </a:r>
          </a:p>
          <a:p>
            <a:endParaRPr lang="de-DE" dirty="0"/>
          </a:p>
          <a:p>
            <a:r>
              <a:rPr lang="de-DE" dirty="0"/>
              <a:t>Vermehrte Niederschläge im Winterhalbjahr können positive wie auch negative Auswirkungen haben, ausschlaggebend ist hier die Niederschlagsverteilung und Stärke. Im Herbst kann die Befahrbarkeit/Beweidung erschwert werden, Staunässe kann zum Absterben von Pflanzenwurzeln führen.</a:t>
            </a:r>
          </a:p>
          <a:p>
            <a:endParaRPr lang="de-DE" dirty="0"/>
          </a:p>
          <a:p>
            <a:r>
              <a:rPr lang="de-DE" dirty="0"/>
              <a:t>Ein steigender CO2-Gehalt hat einen positiven, wachstumsfördernden Einfluss auf die (C3-)Pflanzen, </a:t>
            </a:r>
            <a:r>
              <a:rPr lang="de-DE" i="1" dirty="0"/>
              <a:t>vorausgesetzt</a:t>
            </a:r>
            <a:r>
              <a:rPr lang="de-DE" dirty="0"/>
              <a:t>, es ist genügend Wasser vorhanden. CO2 hat eine „Düngewirkung“ und kann die Wassernutzungseffizienz verbessern und die N-Fixierungsleistung von Leguminosen erhöhen.</a:t>
            </a:r>
          </a:p>
          <a:p>
            <a:endParaRPr lang="de-DE" b="1" dirty="0"/>
          </a:p>
          <a:p>
            <a:r>
              <a:rPr lang="de-DE" b="1" dirty="0"/>
              <a:t>V.a. Hitze und </a:t>
            </a:r>
            <a:r>
              <a:rPr lang="de-DE" b="1" dirty="0" err="1"/>
              <a:t>Trockenheiten</a:t>
            </a:r>
            <a:r>
              <a:rPr lang="de-DE" b="1" dirty="0"/>
              <a:t> werden künftig das Hauptproblem für das Grünland darstellen (daher dunkelrot). Es ist jedoch nicht kalkulierbar, wie sich die verschiedenen Klimaeinflüsse am Ende für den Ertrag und die Qualität des Grünlandes auswirken, der Nettoeffekt ist schwierig zu beschreiben. Dies wird auch stark durch die regionalen Gegebenheiten beeinflusst.</a:t>
            </a:r>
          </a:p>
          <a:p>
            <a:endParaRPr lang="de-DE" b="1" dirty="0"/>
          </a:p>
          <a:p>
            <a:r>
              <a:rPr lang="de-DE" b="1" dirty="0"/>
              <a:t>Dunkelrot: künftig stärkste negative Auswirkungen</a:t>
            </a:r>
          </a:p>
          <a:p>
            <a:r>
              <a:rPr lang="de-DE" b="1" dirty="0">
                <a:solidFill>
                  <a:schemeClr val="accent1"/>
                </a:solidFill>
              </a:rPr>
              <a:t>Grün</a:t>
            </a:r>
            <a:r>
              <a:rPr lang="de-DE" b="1" dirty="0"/>
              <a:t>: eher positive Auswirkungen auf das Grünland</a:t>
            </a:r>
          </a:p>
          <a:p>
            <a:r>
              <a:rPr lang="de-DE" b="1" dirty="0"/>
              <a:t>Hellrot: Mittlere/weniger häufigere negative Auswirkungen </a:t>
            </a:r>
          </a:p>
          <a:p>
            <a:r>
              <a:rPr lang="de-DE" b="1" dirty="0"/>
              <a:t>Schwarz: eher neutral</a:t>
            </a:r>
          </a:p>
        </p:txBody>
      </p:sp>
      <p:sp>
        <p:nvSpPr>
          <p:cNvPr id="4" name="Foliennummernplatzhalter 3"/>
          <p:cNvSpPr>
            <a:spLocks noGrp="1"/>
          </p:cNvSpPr>
          <p:nvPr>
            <p:ph type="sldNum" sz="quarter" idx="5"/>
          </p:nvPr>
        </p:nvSpPr>
        <p:spPr/>
        <p:txBody>
          <a:bodyPr/>
          <a:lstStyle/>
          <a:p>
            <a:fld id="{06A741CA-AA39-4C3D-9D18-DF6523E14173}" type="slidenum">
              <a:rPr lang="de-DE" smtClean="0"/>
              <a:t>5</a:t>
            </a:fld>
            <a:endParaRPr lang="de-DE"/>
          </a:p>
        </p:txBody>
      </p:sp>
    </p:spTree>
    <p:extLst>
      <p:ext uri="{BB962C8B-B14F-4D97-AF65-F5344CB8AC3E}">
        <p14:creationId xmlns:p14="http://schemas.microsoft.com/office/powerpoint/2010/main" val="14083225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Anpassungsmaßnahmen können die negativen Auswirkungen abschwächen. In extremen Jahren wie 2018 und 2019 kommen jedoch auch diese oftmals an ihre Grenzen. Daher ist eine langfristige Planung und Betrachtung des gesamten Betriebskreislauf umso wichtiger. </a:t>
            </a:r>
          </a:p>
        </p:txBody>
      </p:sp>
      <p:sp>
        <p:nvSpPr>
          <p:cNvPr id="4" name="Foliennummernplatzhalter 3"/>
          <p:cNvSpPr>
            <a:spLocks noGrp="1"/>
          </p:cNvSpPr>
          <p:nvPr>
            <p:ph type="sldNum" sz="quarter" idx="10"/>
          </p:nvPr>
        </p:nvSpPr>
        <p:spPr/>
        <p:txBody>
          <a:bodyPr/>
          <a:lstStyle/>
          <a:p>
            <a:fld id="{06A741CA-AA39-4C3D-9D18-DF6523E14173}" type="slidenum">
              <a:rPr lang="de-DE" smtClean="0"/>
              <a:t>6</a:t>
            </a:fld>
            <a:endParaRPr lang="de-DE"/>
          </a:p>
        </p:txBody>
      </p:sp>
    </p:spTree>
    <p:extLst>
      <p:ext uri="{BB962C8B-B14F-4D97-AF65-F5344CB8AC3E}">
        <p14:creationId xmlns:p14="http://schemas.microsoft.com/office/powerpoint/2010/main" val="36386813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Hier ein paar folgende Beispiele für die Auswirkungen durch Faktoren Spätfrost und Trockenheit. </a:t>
            </a:r>
          </a:p>
          <a:p>
            <a:r>
              <a:rPr lang="de-DE" dirty="0"/>
              <a:t>Durch die früher im Jahr beginnende Vegetation und somit zeitlich frühere Entwicklung der Pflanzen können Spätfröste vermehrt Schäden an den jungen Trieben der Gräser verursachen.</a:t>
            </a:r>
          </a:p>
        </p:txBody>
      </p:sp>
      <p:sp>
        <p:nvSpPr>
          <p:cNvPr id="4" name="Foliennummernplatzhalter 3"/>
          <p:cNvSpPr>
            <a:spLocks noGrp="1"/>
          </p:cNvSpPr>
          <p:nvPr>
            <p:ph type="sldNum" sz="quarter" idx="10"/>
          </p:nvPr>
        </p:nvSpPr>
        <p:spPr/>
        <p:txBody>
          <a:bodyPr/>
          <a:lstStyle/>
          <a:p>
            <a:fld id="{06A741CA-AA39-4C3D-9D18-DF6523E14173}" type="slidenum">
              <a:rPr lang="de-DE" smtClean="0"/>
              <a:t>7</a:t>
            </a:fld>
            <a:endParaRPr lang="de-DE"/>
          </a:p>
        </p:txBody>
      </p:sp>
    </p:spTree>
    <p:extLst>
      <p:ext uri="{BB962C8B-B14F-4D97-AF65-F5344CB8AC3E}">
        <p14:creationId xmlns:p14="http://schemas.microsoft.com/office/powerpoint/2010/main" val="24996615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06A741CA-AA39-4C3D-9D18-DF6523E14173}" type="slidenum">
              <a:rPr lang="de-DE" smtClean="0"/>
              <a:t>8</a:t>
            </a:fld>
            <a:endParaRPr lang="de-DE"/>
          </a:p>
        </p:txBody>
      </p:sp>
    </p:spTree>
    <p:extLst>
      <p:ext uri="{BB962C8B-B14F-4D97-AF65-F5344CB8AC3E}">
        <p14:creationId xmlns:p14="http://schemas.microsoft.com/office/powerpoint/2010/main" val="18683158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06A741CA-AA39-4C3D-9D18-DF6523E14173}" type="slidenum">
              <a:rPr lang="de-DE" smtClean="0"/>
              <a:t>9</a:t>
            </a:fld>
            <a:endParaRPr lang="de-DE"/>
          </a:p>
        </p:txBody>
      </p:sp>
    </p:spTree>
    <p:extLst>
      <p:ext uri="{BB962C8B-B14F-4D97-AF65-F5344CB8AC3E}">
        <p14:creationId xmlns:p14="http://schemas.microsoft.com/office/powerpoint/2010/main" val="211835060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tiff"/><Relationship Id="rId5" Type="http://schemas.openxmlformats.org/officeDocument/2006/relationships/image" Target="../media/image4.jpeg"/><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354666"/>
            <a:ext cx="9144000" cy="2201849"/>
          </a:xfrm>
          <a:prstGeom prst="rect">
            <a:avLst/>
          </a:prstGeom>
        </p:spPr>
        <p:txBody>
          <a:bodyPr anchor="t">
            <a:normAutofit/>
          </a:bodyPr>
          <a:lstStyle>
            <a:lvl1pPr algn="ctr">
              <a:defRPr sz="5400"/>
            </a:lvl1pPr>
          </a:lstStyle>
          <a:p>
            <a:r>
              <a:rPr lang="de-DE"/>
              <a:t>Titelmasterformat durch Klicken bearbeiten</a:t>
            </a:r>
            <a:endParaRPr lang="de-DE" dirty="0"/>
          </a:p>
        </p:txBody>
      </p:sp>
      <p:pic>
        <p:nvPicPr>
          <p:cNvPr id="10" name="Grafik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852660" y="4800438"/>
            <a:ext cx="2328469" cy="2057989"/>
          </a:xfrm>
          <a:prstGeom prst="rect">
            <a:avLst/>
          </a:prstGeom>
        </p:spPr>
      </p:pic>
      <p:sp>
        <p:nvSpPr>
          <p:cNvPr id="12" name="Textfeld 11"/>
          <p:cNvSpPr txBox="1"/>
          <p:nvPr userDrawn="1"/>
        </p:nvSpPr>
        <p:spPr>
          <a:xfrm>
            <a:off x="440055" y="4980243"/>
            <a:ext cx="3166110" cy="261610"/>
          </a:xfrm>
          <a:prstGeom prst="rect">
            <a:avLst/>
          </a:prstGeom>
          <a:noFill/>
        </p:spPr>
        <p:txBody>
          <a:bodyPr wrap="square" rtlCol="0">
            <a:spAutoFit/>
          </a:bodyPr>
          <a:lstStyle/>
          <a:p>
            <a:r>
              <a:rPr lang="de-DE" sz="1100" dirty="0">
                <a:latin typeface="Times New Roman" panose="02020603050405020304" pitchFamily="18" charset="0"/>
                <a:cs typeface="Times New Roman" panose="02020603050405020304" pitchFamily="18" charset="0"/>
              </a:rPr>
              <a:t>Ein</a:t>
            </a:r>
            <a:r>
              <a:rPr lang="de-DE" sz="1100" baseline="0" dirty="0">
                <a:latin typeface="Times New Roman" panose="02020603050405020304" pitchFamily="18" charset="0"/>
                <a:cs typeface="Times New Roman" panose="02020603050405020304" pitchFamily="18" charset="0"/>
              </a:rPr>
              <a:t> Gemeinschaftsprojekt von:</a:t>
            </a:r>
            <a:endParaRPr lang="de-DE" sz="1100" dirty="0">
              <a:latin typeface="Times New Roman" panose="02020603050405020304" pitchFamily="18" charset="0"/>
              <a:cs typeface="Times New Roman" panose="02020603050405020304" pitchFamily="18" charset="0"/>
            </a:endParaRPr>
          </a:p>
        </p:txBody>
      </p:sp>
      <p:sp>
        <p:nvSpPr>
          <p:cNvPr id="13" name="Textfeld 12"/>
          <p:cNvSpPr txBox="1"/>
          <p:nvPr userDrawn="1"/>
        </p:nvSpPr>
        <p:spPr>
          <a:xfrm>
            <a:off x="1524000" y="3665264"/>
            <a:ext cx="9144000" cy="1569660"/>
          </a:xfrm>
          <a:prstGeom prst="rect">
            <a:avLst/>
          </a:prstGeom>
          <a:noFill/>
        </p:spPr>
        <p:txBody>
          <a:bodyPr wrap="square" rtlCol="0">
            <a:spAutoFit/>
          </a:bodyPr>
          <a:lstStyle/>
          <a:p>
            <a:pPr algn="ctr"/>
            <a:r>
              <a:rPr lang="de-DE" sz="2400" dirty="0" err="1">
                <a:effectLst/>
                <a:latin typeface="Calibri" panose="020F0502020204030204" pitchFamily="34" charset="0"/>
                <a:ea typeface="Calibri" panose="020F0502020204030204" pitchFamily="34" charset="0"/>
                <a:cs typeface="Times New Roman" panose="02020603050405020304" pitchFamily="18" charset="0"/>
              </a:rPr>
              <a:t>Bildun</a:t>
            </a:r>
            <a:r>
              <a:rPr lang="de-DE" sz="2400" dirty="0" err="1">
                <a:solidFill>
                  <a:schemeClr val="accent1"/>
                </a:solidFill>
                <a:effectLst/>
                <a:latin typeface="Calibri" panose="020F0502020204030204" pitchFamily="34" charset="0"/>
                <a:ea typeface="Calibri" panose="020F0502020204030204" pitchFamily="34" charset="0"/>
                <a:cs typeface="Times New Roman" panose="02020603050405020304" pitchFamily="18" charset="0"/>
              </a:rPr>
              <a:t>G</a:t>
            </a:r>
            <a:r>
              <a:rPr lang="de-DE" sz="2400" dirty="0">
                <a:effectLst/>
                <a:latin typeface="Calibri" panose="020F0502020204030204" pitchFamily="34" charset="0"/>
                <a:ea typeface="Calibri" panose="020F0502020204030204" pitchFamily="34" charset="0"/>
                <a:cs typeface="Times New Roman" panose="02020603050405020304" pitchFamily="18" charset="0"/>
              </a:rPr>
              <a:t> zur </a:t>
            </a:r>
            <a:r>
              <a:rPr lang="de-DE" sz="2400" dirty="0" err="1">
                <a:solidFill>
                  <a:schemeClr val="accent1"/>
                </a:solidFill>
                <a:effectLst/>
                <a:latin typeface="Calibri" panose="020F0502020204030204" pitchFamily="34" charset="0"/>
                <a:ea typeface="Calibri" panose="020F0502020204030204" pitchFamily="34" charset="0"/>
                <a:cs typeface="Times New Roman" panose="02020603050405020304" pitchFamily="18" charset="0"/>
              </a:rPr>
              <a:t>N</a:t>
            </a:r>
            <a:r>
              <a:rPr lang="de-DE" sz="2400" dirty="0" err="1">
                <a:effectLst/>
                <a:latin typeface="Calibri" panose="020F0502020204030204" pitchFamily="34" charset="0"/>
                <a:ea typeface="Calibri" panose="020F0502020204030204" pitchFamily="34" charset="0"/>
                <a:cs typeface="Times New Roman" panose="02020603050405020304" pitchFamily="18" charset="0"/>
              </a:rPr>
              <a:t>achhalt</a:t>
            </a:r>
            <a:r>
              <a:rPr lang="de-DE" sz="2400" dirty="0" err="1">
                <a:solidFill>
                  <a:schemeClr val="accent1"/>
                </a:solidFill>
                <a:effectLst/>
                <a:latin typeface="Calibri" panose="020F0502020204030204" pitchFamily="34" charset="0"/>
                <a:ea typeface="Calibri" panose="020F0502020204030204" pitchFamily="34" charset="0"/>
                <a:cs typeface="Times New Roman" panose="02020603050405020304" pitchFamily="18" charset="0"/>
              </a:rPr>
              <a:t>I</a:t>
            </a:r>
            <a:r>
              <a:rPr lang="de-DE" sz="2400" dirty="0" err="1">
                <a:effectLst/>
                <a:latin typeface="Calibri" panose="020F0502020204030204" pitchFamily="34" charset="0"/>
                <a:ea typeface="Calibri" panose="020F0502020204030204" pitchFamily="34" charset="0"/>
                <a:cs typeface="Times New Roman" panose="02020603050405020304" pitchFamily="18" charset="0"/>
              </a:rPr>
              <a:t>gen</a:t>
            </a:r>
            <a:r>
              <a:rPr lang="de-DE" sz="2400" dirty="0">
                <a:effectLst/>
                <a:latin typeface="Calibri" panose="020F0502020204030204" pitchFamily="34" charset="0"/>
                <a:ea typeface="Calibri" panose="020F0502020204030204" pitchFamily="34" charset="0"/>
                <a:cs typeface="Times New Roman" panose="02020603050405020304" pitchFamily="18" charset="0"/>
              </a:rPr>
              <a:t> </a:t>
            </a:r>
            <a:r>
              <a:rPr lang="de-DE" sz="2400"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rPr>
              <a:t>A</a:t>
            </a:r>
            <a:r>
              <a:rPr lang="de-DE" sz="2400" dirty="0">
                <a:effectLst/>
                <a:latin typeface="Calibri" panose="020F0502020204030204" pitchFamily="34" charset="0"/>
                <a:ea typeface="Calibri" panose="020F0502020204030204" pitchFamily="34" charset="0"/>
                <a:cs typeface="Times New Roman" panose="02020603050405020304" pitchFamily="18" charset="0"/>
              </a:rPr>
              <a:t>npassung der </a:t>
            </a:r>
            <a:r>
              <a:rPr lang="de-DE" sz="2400"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rPr>
              <a:t>L</a:t>
            </a:r>
            <a:r>
              <a:rPr lang="de-DE" sz="2400" dirty="0">
                <a:effectLst/>
                <a:latin typeface="Calibri" panose="020F0502020204030204" pitchFamily="34" charset="0"/>
                <a:ea typeface="Calibri" panose="020F0502020204030204" pitchFamily="34" charset="0"/>
                <a:cs typeface="Times New Roman" panose="02020603050405020304" pitchFamily="18" charset="0"/>
              </a:rPr>
              <a:t>andwirtschaft in Deutschland an den Klimawandel – Sensibilisieren, Informieren, Qualifizieren</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p>
            <a:pPr algn="ctr"/>
            <a:r>
              <a:rPr lang="de-DE" sz="2400"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rPr>
              <a:t>(GeNIAL)</a:t>
            </a:r>
            <a:endParaRPr lang="de-DE" sz="1100"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endParaRPr>
          </a:p>
          <a:p>
            <a:pPr algn="ctr"/>
            <a:endParaRPr lang="de-DE" sz="2400" dirty="0"/>
          </a:p>
        </p:txBody>
      </p:sp>
      <p:pic>
        <p:nvPicPr>
          <p:cNvPr id="11" name="Grafik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72662" y="5934368"/>
            <a:ext cx="2499089" cy="415245"/>
          </a:xfrm>
          <a:prstGeom prst="rect">
            <a:avLst/>
          </a:prstGeom>
        </p:spPr>
      </p:pic>
      <p:pic>
        <p:nvPicPr>
          <p:cNvPr id="15" name="Grafik 1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735728" y="5790078"/>
            <a:ext cx="1407078" cy="703823"/>
          </a:xfrm>
          <a:prstGeom prst="rect">
            <a:avLst/>
          </a:prstGeom>
        </p:spPr>
      </p:pic>
      <p:pic>
        <p:nvPicPr>
          <p:cNvPr id="16" name="Grafik 15"/>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706784" y="5897843"/>
            <a:ext cx="817193" cy="451770"/>
          </a:xfrm>
          <a:prstGeom prst="rect">
            <a:avLst/>
          </a:prstGeom>
        </p:spPr>
      </p:pic>
      <p:pic>
        <p:nvPicPr>
          <p:cNvPr id="17" name="Grafik 16"/>
          <p:cNvPicPr/>
          <p:nvPr userDrawn="1"/>
        </p:nvPicPr>
        <p:blipFill>
          <a:blip r:embed="rId6" cstate="print">
            <a:extLst>
              <a:ext uri="{28A0092B-C50C-407E-A947-70E740481C1C}">
                <a14:useLocalDpi xmlns:a14="http://schemas.microsoft.com/office/drawing/2010/main" val="0"/>
              </a:ext>
            </a:extLst>
          </a:blip>
          <a:stretch>
            <a:fillRect/>
          </a:stretch>
        </p:blipFill>
        <p:spPr>
          <a:xfrm>
            <a:off x="7087955" y="5633544"/>
            <a:ext cx="1503395" cy="768131"/>
          </a:xfrm>
          <a:prstGeom prst="rect">
            <a:avLst/>
          </a:prstGeom>
        </p:spPr>
      </p:pic>
      <p:pic>
        <p:nvPicPr>
          <p:cNvPr id="18" name="Grafik 17"/>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9532882" y="153416"/>
            <a:ext cx="2504247" cy="1041139"/>
          </a:xfrm>
          <a:prstGeom prst="rect">
            <a:avLst/>
          </a:prstGeom>
        </p:spPr>
      </p:pic>
    </p:spTree>
    <p:extLst>
      <p:ext uri="{BB962C8B-B14F-4D97-AF65-F5344CB8AC3E}">
        <p14:creationId xmlns:p14="http://schemas.microsoft.com/office/powerpoint/2010/main" val="25093068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pic>
        <p:nvPicPr>
          <p:cNvPr id="10" name="Inhaltsplatzhalter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47144" y="6406160"/>
            <a:ext cx="1090626" cy="380472"/>
          </a:xfrm>
          <a:prstGeom prst="rect">
            <a:avLst/>
          </a:prstGeom>
        </p:spPr>
      </p:pic>
      <p:sp>
        <p:nvSpPr>
          <p:cNvPr id="2" name="Titel 1"/>
          <p:cNvSpPr>
            <a:spLocks noGrp="1"/>
          </p:cNvSpPr>
          <p:nvPr>
            <p:ph type="title"/>
          </p:nvPr>
        </p:nvSpPr>
        <p:spPr>
          <a:xfrm>
            <a:off x="838200" y="365125"/>
            <a:ext cx="10515600" cy="918528"/>
          </a:xfrm>
          <a:prstGeom prst="rect">
            <a:avLst/>
          </a:prstGeom>
        </p:spPr>
        <p:txBody>
          <a:bodyPr anchor="ctr">
            <a:normAutofit/>
          </a:bodyPr>
          <a:lstStyle>
            <a:lvl1pPr>
              <a:defRPr sz="3600" b="0">
                <a:solidFill>
                  <a:schemeClr val="accent1"/>
                </a:solidFill>
              </a:defRPr>
            </a:lvl1pPr>
          </a:lstStyle>
          <a:p>
            <a:r>
              <a:rPr lang="de-DE"/>
              <a:t>Titelmasterformat durch Klicken bearbeiten</a:t>
            </a:r>
            <a:endParaRPr lang="de-DE" dirty="0"/>
          </a:p>
        </p:txBody>
      </p:sp>
      <p:sp>
        <p:nvSpPr>
          <p:cNvPr id="3" name="Inhaltsplatzhalter 2"/>
          <p:cNvSpPr>
            <a:spLocks noGrp="1"/>
          </p:cNvSpPr>
          <p:nvPr>
            <p:ph idx="1"/>
          </p:nvPr>
        </p:nvSpPr>
        <p:spPr>
          <a:xfrm>
            <a:off x="838200" y="1463040"/>
            <a:ext cx="10515600" cy="4713923"/>
          </a:xfrm>
          <a:prstGeom prst="rect">
            <a:avLst/>
          </a:prstGeo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cxnSp>
        <p:nvCxnSpPr>
          <p:cNvPr id="8" name="Gerader Verbinder 7"/>
          <p:cNvCxnSpPr/>
          <p:nvPr userDrawn="1"/>
        </p:nvCxnSpPr>
        <p:spPr>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feld 8"/>
          <p:cNvSpPr txBox="1"/>
          <p:nvPr userDrawn="1"/>
        </p:nvSpPr>
        <p:spPr>
          <a:xfrm>
            <a:off x="10812780" y="6444089"/>
            <a:ext cx="754380" cy="276999"/>
          </a:xfrm>
          <a:prstGeom prst="rect">
            <a:avLst/>
          </a:prstGeom>
          <a:noFill/>
        </p:spPr>
        <p:txBody>
          <a:bodyPr wrap="square" rtlCol="0">
            <a:spAutoFit/>
          </a:bodyPr>
          <a:lstStyle/>
          <a:p>
            <a:r>
              <a:rPr lang="de-DE" sz="1200" dirty="0">
                <a:solidFill>
                  <a:schemeClr val="accent1"/>
                </a:solidFill>
              </a:rPr>
              <a:t>S. </a:t>
            </a:r>
            <a:fld id="{7E8B25BA-FAF8-4C1E-A522-4F2E2A7A12CB}" type="slidenum">
              <a:rPr lang="de-DE" sz="1200" smtClean="0">
                <a:solidFill>
                  <a:schemeClr val="accent1"/>
                </a:solidFill>
              </a:rPr>
              <a:t>‹Nr.›</a:t>
            </a:fld>
            <a:endParaRPr lang="de-DE" sz="1600" dirty="0">
              <a:solidFill>
                <a:schemeClr val="accent1"/>
              </a:solidFill>
            </a:endParaRPr>
          </a:p>
        </p:txBody>
      </p:sp>
      <p:sp>
        <p:nvSpPr>
          <p:cNvPr id="4" name="Fußzeilenplatzhalter 3"/>
          <p:cNvSpPr>
            <a:spLocks noGrp="1"/>
          </p:cNvSpPr>
          <p:nvPr>
            <p:ph type="ftr" sz="quarter" idx="10"/>
          </p:nvPr>
        </p:nvSpPr>
        <p:spPr/>
        <p:txBody>
          <a:bodyPr/>
          <a:lstStyle/>
          <a:p>
            <a:r>
              <a:rPr lang="de-DE"/>
              <a:t>Grünland</a:t>
            </a:r>
          </a:p>
        </p:txBody>
      </p:sp>
    </p:spTree>
    <p:extLst>
      <p:ext uri="{BB962C8B-B14F-4D97-AF65-F5344CB8AC3E}">
        <p14:creationId xmlns:p14="http://schemas.microsoft.com/office/powerpoint/2010/main" val="7744608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Arbeitsauftrag">
    <p:spTree>
      <p:nvGrpSpPr>
        <p:cNvPr id="1" name=""/>
        <p:cNvGrpSpPr/>
        <p:nvPr/>
      </p:nvGrpSpPr>
      <p:grpSpPr>
        <a:xfrm>
          <a:off x="0" y="0"/>
          <a:ext cx="0" cy="0"/>
          <a:chOff x="0" y="0"/>
          <a:chExt cx="0" cy="0"/>
        </a:xfrm>
      </p:grpSpPr>
      <p:pic>
        <p:nvPicPr>
          <p:cNvPr id="10" name="Inhaltsplatzhalter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47144" y="6406160"/>
            <a:ext cx="1090626" cy="380472"/>
          </a:xfrm>
          <a:prstGeom prst="rect">
            <a:avLst/>
          </a:prstGeom>
        </p:spPr>
      </p:pic>
      <p:sp>
        <p:nvSpPr>
          <p:cNvPr id="2" name="Titel 1"/>
          <p:cNvSpPr>
            <a:spLocks noGrp="1"/>
          </p:cNvSpPr>
          <p:nvPr>
            <p:ph type="title" hasCustomPrompt="1"/>
          </p:nvPr>
        </p:nvSpPr>
        <p:spPr>
          <a:xfrm>
            <a:off x="838200" y="365125"/>
            <a:ext cx="9701463" cy="918528"/>
          </a:xfrm>
          <a:prstGeom prst="rect">
            <a:avLst/>
          </a:prstGeom>
        </p:spPr>
        <p:txBody>
          <a:bodyPr anchor="ctr">
            <a:normAutofit/>
          </a:bodyPr>
          <a:lstStyle>
            <a:lvl1pPr>
              <a:defRPr sz="3600" b="0">
                <a:solidFill>
                  <a:schemeClr val="accent1"/>
                </a:solidFill>
              </a:defRPr>
            </a:lvl1pPr>
          </a:lstStyle>
          <a:p>
            <a:r>
              <a:rPr lang="de-DE" dirty="0"/>
              <a:t>Arbeitsauftrag</a:t>
            </a:r>
          </a:p>
        </p:txBody>
      </p:sp>
      <p:sp>
        <p:nvSpPr>
          <p:cNvPr id="3" name="Inhaltsplatzhalter 2"/>
          <p:cNvSpPr>
            <a:spLocks noGrp="1"/>
          </p:cNvSpPr>
          <p:nvPr>
            <p:ph idx="1"/>
          </p:nvPr>
        </p:nvSpPr>
        <p:spPr>
          <a:xfrm>
            <a:off x="838200" y="1463040"/>
            <a:ext cx="10515600" cy="4713923"/>
          </a:xfrm>
          <a:prstGeom prst="rect">
            <a:avLst/>
          </a:prstGeo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pic>
        <p:nvPicPr>
          <p:cNvPr id="7" name="Grafik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a:off x="10629899" y="348299"/>
            <a:ext cx="723900" cy="723900"/>
          </a:xfrm>
          <a:prstGeom prst="rect">
            <a:avLst/>
          </a:prstGeom>
        </p:spPr>
      </p:pic>
      <p:cxnSp>
        <p:nvCxnSpPr>
          <p:cNvPr id="8" name="Gerader Verbinder 7"/>
          <p:cNvCxnSpPr/>
          <p:nvPr userDrawn="1"/>
        </p:nvCxnSpPr>
        <p:spPr>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feld 8"/>
          <p:cNvSpPr txBox="1"/>
          <p:nvPr userDrawn="1"/>
        </p:nvSpPr>
        <p:spPr>
          <a:xfrm>
            <a:off x="10812780" y="6444089"/>
            <a:ext cx="754380" cy="276999"/>
          </a:xfrm>
          <a:prstGeom prst="rect">
            <a:avLst/>
          </a:prstGeom>
          <a:noFill/>
        </p:spPr>
        <p:txBody>
          <a:bodyPr wrap="square" rtlCol="0">
            <a:spAutoFit/>
          </a:bodyPr>
          <a:lstStyle/>
          <a:p>
            <a:r>
              <a:rPr lang="de-DE" sz="1200" dirty="0">
                <a:solidFill>
                  <a:schemeClr val="accent1"/>
                </a:solidFill>
              </a:rPr>
              <a:t>S. </a:t>
            </a:r>
            <a:fld id="{7E8B25BA-FAF8-4C1E-A522-4F2E2A7A12CB}" type="slidenum">
              <a:rPr lang="de-DE" sz="1200" smtClean="0">
                <a:solidFill>
                  <a:schemeClr val="accent1"/>
                </a:solidFill>
              </a:rPr>
              <a:t>‹Nr.›</a:t>
            </a:fld>
            <a:endParaRPr lang="de-DE" sz="1600" dirty="0">
              <a:solidFill>
                <a:schemeClr val="accent1"/>
              </a:solidFill>
            </a:endParaRPr>
          </a:p>
        </p:txBody>
      </p:sp>
      <p:sp>
        <p:nvSpPr>
          <p:cNvPr id="4" name="Fußzeilenplatzhalter 3"/>
          <p:cNvSpPr>
            <a:spLocks noGrp="1"/>
          </p:cNvSpPr>
          <p:nvPr>
            <p:ph type="ftr" sz="quarter" idx="10"/>
          </p:nvPr>
        </p:nvSpPr>
        <p:spPr/>
        <p:txBody>
          <a:bodyPr/>
          <a:lstStyle/>
          <a:p>
            <a:r>
              <a:rPr lang="de-DE"/>
              <a:t>Grünland</a:t>
            </a:r>
          </a:p>
        </p:txBody>
      </p:sp>
    </p:spTree>
    <p:extLst>
      <p:ext uri="{BB962C8B-B14F-4D97-AF65-F5344CB8AC3E}">
        <p14:creationId xmlns:p14="http://schemas.microsoft.com/office/powerpoint/2010/main" val="35271819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pic>
        <p:nvPicPr>
          <p:cNvPr id="9" name="Inhaltsplatzhalter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47144" y="6406160"/>
            <a:ext cx="1090626" cy="380472"/>
          </a:xfrm>
          <a:prstGeom prst="rect">
            <a:avLst/>
          </a:prstGeom>
        </p:spPr>
      </p:pic>
      <p:sp>
        <p:nvSpPr>
          <p:cNvPr id="3" name="Inhaltsplatzhalter 2"/>
          <p:cNvSpPr>
            <a:spLocks noGrp="1"/>
          </p:cNvSpPr>
          <p:nvPr>
            <p:ph sz="half" idx="1"/>
          </p:nvPr>
        </p:nvSpPr>
        <p:spPr>
          <a:xfrm>
            <a:off x="838200" y="1463040"/>
            <a:ext cx="5181600" cy="4713923"/>
          </a:xfrm>
          <a:prstGeom prst="rect">
            <a:avLst/>
          </a:prstGeo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Inhaltsplatzhalter 3"/>
          <p:cNvSpPr>
            <a:spLocks noGrp="1"/>
          </p:cNvSpPr>
          <p:nvPr>
            <p:ph sz="half" idx="2"/>
          </p:nvPr>
        </p:nvSpPr>
        <p:spPr>
          <a:xfrm>
            <a:off x="6172200" y="1463040"/>
            <a:ext cx="5181600" cy="4713923"/>
          </a:xfrm>
          <a:prstGeom prst="rect">
            <a:avLst/>
          </a:prstGeo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0" name="Titel 1"/>
          <p:cNvSpPr>
            <a:spLocks noGrp="1"/>
          </p:cNvSpPr>
          <p:nvPr>
            <p:ph type="title"/>
          </p:nvPr>
        </p:nvSpPr>
        <p:spPr>
          <a:xfrm>
            <a:off x="838200" y="365125"/>
            <a:ext cx="10515600" cy="918528"/>
          </a:xfrm>
          <a:prstGeom prst="rect">
            <a:avLst/>
          </a:prstGeom>
        </p:spPr>
        <p:txBody>
          <a:bodyPr anchor="ctr">
            <a:normAutofit/>
          </a:bodyPr>
          <a:lstStyle>
            <a:lvl1pPr>
              <a:defRPr sz="3600" b="0">
                <a:solidFill>
                  <a:schemeClr val="accent1"/>
                </a:solidFill>
              </a:defRPr>
            </a:lvl1pPr>
          </a:lstStyle>
          <a:p>
            <a:r>
              <a:rPr lang="de-DE"/>
              <a:t>Titelmasterformat durch Klicken bearbeiten</a:t>
            </a:r>
            <a:endParaRPr lang="de-DE" dirty="0"/>
          </a:p>
        </p:txBody>
      </p:sp>
      <p:cxnSp>
        <p:nvCxnSpPr>
          <p:cNvPr id="11" name="Gerader Verbinder 10"/>
          <p:cNvCxnSpPr/>
          <p:nvPr userDrawn="1"/>
        </p:nvCxnSpPr>
        <p:spPr>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2" name="Textfeld 11"/>
          <p:cNvSpPr txBox="1"/>
          <p:nvPr userDrawn="1"/>
        </p:nvSpPr>
        <p:spPr>
          <a:xfrm>
            <a:off x="10812780" y="6444089"/>
            <a:ext cx="754380" cy="276999"/>
          </a:xfrm>
          <a:prstGeom prst="rect">
            <a:avLst/>
          </a:prstGeom>
          <a:noFill/>
        </p:spPr>
        <p:txBody>
          <a:bodyPr wrap="square" rtlCol="0">
            <a:spAutoFit/>
          </a:bodyPr>
          <a:lstStyle/>
          <a:p>
            <a:r>
              <a:rPr lang="de-DE" sz="1200" dirty="0">
                <a:solidFill>
                  <a:schemeClr val="accent1"/>
                </a:solidFill>
              </a:rPr>
              <a:t>S. </a:t>
            </a:r>
            <a:fld id="{7E8B25BA-FAF8-4C1E-A522-4F2E2A7A12CB}" type="slidenum">
              <a:rPr lang="de-DE" sz="1200" smtClean="0">
                <a:solidFill>
                  <a:schemeClr val="accent1"/>
                </a:solidFill>
              </a:rPr>
              <a:t>‹Nr.›</a:t>
            </a:fld>
            <a:endParaRPr lang="de-DE" sz="1600" dirty="0">
              <a:solidFill>
                <a:schemeClr val="accent1"/>
              </a:solidFill>
            </a:endParaRPr>
          </a:p>
        </p:txBody>
      </p:sp>
    </p:spTree>
    <p:extLst>
      <p:ext uri="{BB962C8B-B14F-4D97-AF65-F5344CB8AC3E}">
        <p14:creationId xmlns:p14="http://schemas.microsoft.com/office/powerpoint/2010/main" val="33159890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pic>
        <p:nvPicPr>
          <p:cNvPr id="9" name="Inhaltsplatzhalter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47144" y="6406160"/>
            <a:ext cx="1090626" cy="380472"/>
          </a:xfrm>
          <a:prstGeom prst="rect">
            <a:avLst/>
          </a:prstGeom>
        </p:spPr>
      </p:pic>
      <p:sp>
        <p:nvSpPr>
          <p:cNvPr id="6" name="Titel 1"/>
          <p:cNvSpPr>
            <a:spLocks noGrp="1"/>
          </p:cNvSpPr>
          <p:nvPr>
            <p:ph type="title"/>
          </p:nvPr>
        </p:nvSpPr>
        <p:spPr>
          <a:xfrm>
            <a:off x="838200" y="365125"/>
            <a:ext cx="10515600" cy="918528"/>
          </a:xfrm>
          <a:prstGeom prst="rect">
            <a:avLst/>
          </a:prstGeom>
        </p:spPr>
        <p:txBody>
          <a:bodyPr anchor="ctr">
            <a:normAutofit/>
          </a:bodyPr>
          <a:lstStyle>
            <a:lvl1pPr>
              <a:defRPr sz="3600" b="0">
                <a:solidFill>
                  <a:schemeClr val="accent1"/>
                </a:solidFill>
              </a:defRPr>
            </a:lvl1pPr>
          </a:lstStyle>
          <a:p>
            <a:r>
              <a:rPr lang="de-DE"/>
              <a:t>Titelmasterformat durch Klicken bearbeiten</a:t>
            </a:r>
            <a:endParaRPr lang="de-DE" dirty="0"/>
          </a:p>
        </p:txBody>
      </p:sp>
      <p:cxnSp>
        <p:nvCxnSpPr>
          <p:cNvPr id="7" name="Gerader Verbinder 6"/>
          <p:cNvCxnSpPr/>
          <p:nvPr userDrawn="1"/>
        </p:nvCxnSpPr>
        <p:spPr>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Textfeld 7"/>
          <p:cNvSpPr txBox="1"/>
          <p:nvPr userDrawn="1"/>
        </p:nvSpPr>
        <p:spPr>
          <a:xfrm>
            <a:off x="10812780" y="6444089"/>
            <a:ext cx="754380" cy="276999"/>
          </a:xfrm>
          <a:prstGeom prst="rect">
            <a:avLst/>
          </a:prstGeom>
          <a:noFill/>
        </p:spPr>
        <p:txBody>
          <a:bodyPr wrap="square" rtlCol="0">
            <a:spAutoFit/>
          </a:bodyPr>
          <a:lstStyle/>
          <a:p>
            <a:r>
              <a:rPr lang="de-DE" sz="1200" dirty="0">
                <a:solidFill>
                  <a:schemeClr val="accent1"/>
                </a:solidFill>
              </a:rPr>
              <a:t>S. </a:t>
            </a:r>
            <a:fld id="{7E8B25BA-FAF8-4C1E-A522-4F2E2A7A12CB}" type="slidenum">
              <a:rPr lang="de-DE" sz="1200" smtClean="0">
                <a:solidFill>
                  <a:schemeClr val="accent1"/>
                </a:solidFill>
              </a:rPr>
              <a:t>‹Nr.›</a:t>
            </a:fld>
            <a:endParaRPr lang="de-DE" sz="1600" dirty="0">
              <a:solidFill>
                <a:schemeClr val="accent1"/>
              </a:solidFill>
            </a:endParaRPr>
          </a:p>
        </p:txBody>
      </p:sp>
    </p:spTree>
    <p:extLst>
      <p:ext uri="{BB962C8B-B14F-4D97-AF65-F5344CB8AC3E}">
        <p14:creationId xmlns:p14="http://schemas.microsoft.com/office/powerpoint/2010/main" val="17571559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pic>
        <p:nvPicPr>
          <p:cNvPr id="7" name="Inhaltsplatzhalter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47144" y="6406160"/>
            <a:ext cx="1090626" cy="380472"/>
          </a:xfrm>
          <a:prstGeom prst="rect">
            <a:avLst/>
          </a:prstGeom>
        </p:spPr>
      </p:pic>
      <p:cxnSp>
        <p:nvCxnSpPr>
          <p:cNvPr id="5" name="Gerader Verbinder 4"/>
          <p:cNvCxnSpPr/>
          <p:nvPr userDrawn="1"/>
        </p:nvCxnSpPr>
        <p:spPr>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Textfeld 5"/>
          <p:cNvSpPr txBox="1"/>
          <p:nvPr userDrawn="1"/>
        </p:nvSpPr>
        <p:spPr>
          <a:xfrm>
            <a:off x="10812780" y="6444089"/>
            <a:ext cx="754380" cy="276999"/>
          </a:xfrm>
          <a:prstGeom prst="rect">
            <a:avLst/>
          </a:prstGeom>
          <a:noFill/>
        </p:spPr>
        <p:txBody>
          <a:bodyPr wrap="square" rtlCol="0">
            <a:spAutoFit/>
          </a:bodyPr>
          <a:lstStyle/>
          <a:p>
            <a:r>
              <a:rPr lang="de-DE" sz="1200" dirty="0">
                <a:solidFill>
                  <a:schemeClr val="accent1"/>
                </a:solidFill>
              </a:rPr>
              <a:t>S. </a:t>
            </a:r>
            <a:fld id="{7E8B25BA-FAF8-4C1E-A522-4F2E2A7A12CB}" type="slidenum">
              <a:rPr lang="de-DE" sz="1200" smtClean="0">
                <a:solidFill>
                  <a:schemeClr val="accent1"/>
                </a:solidFill>
              </a:rPr>
              <a:t>‹Nr.›</a:t>
            </a:fld>
            <a:endParaRPr lang="de-DE" sz="1600" dirty="0">
              <a:solidFill>
                <a:schemeClr val="accent1"/>
              </a:solidFill>
            </a:endParaRPr>
          </a:p>
        </p:txBody>
      </p:sp>
    </p:spTree>
    <p:extLst>
      <p:ext uri="{BB962C8B-B14F-4D97-AF65-F5344CB8AC3E}">
        <p14:creationId xmlns:p14="http://schemas.microsoft.com/office/powerpoint/2010/main" val="294485826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Fußzeilenplatzhalter 1"/>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de-DE"/>
              <a:t>Grünland</a:t>
            </a:r>
          </a:p>
        </p:txBody>
      </p:sp>
    </p:spTree>
    <p:extLst>
      <p:ext uri="{BB962C8B-B14F-4D97-AF65-F5344CB8AC3E}">
        <p14:creationId xmlns:p14="http://schemas.microsoft.com/office/powerpoint/2010/main" val="40995124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6" r:id="rId3"/>
    <p:sldLayoutId id="2147483652" r:id="rId4"/>
    <p:sldLayoutId id="2147483654" r:id="rId5"/>
    <p:sldLayoutId id="2147483655" r:id="rId6"/>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5.jpeg"/><Relationship Id="rId7" Type="http://schemas.openxmlformats.org/officeDocument/2006/relationships/image" Target="../media/image39.jpe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hyperlink" Target="https://gruenland-online.de/html/gruenland/detektor/detektor.html" TargetMode="External"/><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323473"/>
            <a:ext cx="9144000" cy="2373315"/>
          </a:xfrm>
        </p:spPr>
        <p:txBody>
          <a:bodyPr>
            <a:normAutofit/>
          </a:bodyPr>
          <a:lstStyle/>
          <a:p>
            <a:pPr>
              <a:spcBef>
                <a:spcPts val="1200"/>
              </a:spcBef>
              <a:spcAft>
                <a:spcPts val="1200"/>
              </a:spcAft>
            </a:pPr>
            <a:r>
              <a:rPr lang="de-DE" dirty="0"/>
              <a:t>Grünland in Zeiten des Klimawandels </a:t>
            </a:r>
            <a:br>
              <a:rPr lang="de-DE" dirty="0"/>
            </a:br>
            <a:endParaRPr lang="de-DE" sz="3100" i="1" dirty="0">
              <a:solidFill>
                <a:srgbClr val="FF0000"/>
              </a:solidFill>
            </a:endParaRPr>
          </a:p>
        </p:txBody>
      </p:sp>
    </p:spTree>
    <p:extLst>
      <p:ext uri="{BB962C8B-B14F-4D97-AF65-F5344CB8AC3E}">
        <p14:creationId xmlns:p14="http://schemas.microsoft.com/office/powerpoint/2010/main" val="38147486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Die Auswirkungen des Klimawandels…</a:t>
            </a:r>
          </a:p>
        </p:txBody>
      </p:sp>
      <p:sp>
        <p:nvSpPr>
          <p:cNvPr id="4" name="Fußzeilenplatzhalter 3"/>
          <p:cNvSpPr>
            <a:spLocks noGrp="1"/>
          </p:cNvSpPr>
          <p:nvPr>
            <p:ph type="ftr" sz="quarter" idx="10"/>
          </p:nvPr>
        </p:nvSpPr>
        <p:spPr/>
        <p:txBody>
          <a:bodyPr/>
          <a:lstStyle/>
          <a:p>
            <a:r>
              <a:rPr lang="de-DE"/>
              <a:t>Grünland</a:t>
            </a:r>
          </a:p>
        </p:txBody>
      </p:sp>
      <p:sp>
        <p:nvSpPr>
          <p:cNvPr id="5" name="Untertitel 6">
            <a:extLst>
              <a:ext uri="{FF2B5EF4-FFF2-40B4-BE49-F238E27FC236}">
                <a16:creationId xmlns:a16="http://schemas.microsoft.com/office/drawing/2014/main" id="{C82EA71F-EAB7-4FFA-83CC-21C976EB5144}"/>
              </a:ext>
            </a:extLst>
          </p:cNvPr>
          <p:cNvSpPr txBox="1">
            <a:spLocks noGrp="1"/>
          </p:cNvSpPr>
          <p:nvPr>
            <p:ph idx="1"/>
          </p:nvPr>
        </p:nvSpPr>
        <p:spPr bwMode="auto">
          <a:xfrm>
            <a:off x="838200" y="1463040"/>
            <a:ext cx="10145751" cy="195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71450" indent="-171450">
              <a:defRPr>
                <a:solidFill>
                  <a:schemeClr val="tx1"/>
                </a:solidFill>
                <a:latin typeface="BakerSignet"/>
                <a:ea typeface="ＭＳ Ｐゴシック" panose="020B0600070205080204" pitchFamily="34" charset="-128"/>
              </a:defRPr>
            </a:lvl1pPr>
            <a:lvl2pPr marL="914400" indent="-171450">
              <a:defRPr>
                <a:solidFill>
                  <a:schemeClr val="tx1"/>
                </a:solidFill>
                <a:latin typeface="BakerSignet"/>
                <a:ea typeface="ＭＳ Ｐゴシック" panose="020B0600070205080204" pitchFamily="34" charset="-128"/>
              </a:defRPr>
            </a:lvl2pPr>
            <a:lvl3pPr marL="1143000" indent="-228600">
              <a:defRPr>
                <a:solidFill>
                  <a:schemeClr val="tx1"/>
                </a:solidFill>
                <a:latin typeface="BakerSignet"/>
                <a:ea typeface="ＭＳ Ｐゴシック" panose="020B0600070205080204" pitchFamily="34" charset="-128"/>
              </a:defRPr>
            </a:lvl3pPr>
            <a:lvl4pPr marL="1600200" indent="-228600">
              <a:defRPr>
                <a:solidFill>
                  <a:schemeClr val="tx1"/>
                </a:solidFill>
                <a:latin typeface="BakerSignet"/>
                <a:ea typeface="ＭＳ Ｐゴシック" panose="020B0600070205080204" pitchFamily="34" charset="-128"/>
              </a:defRPr>
            </a:lvl4pPr>
            <a:lvl5pPr marL="2057400" indent="-228600">
              <a:defRPr>
                <a:solidFill>
                  <a:schemeClr val="tx1"/>
                </a:solidFill>
                <a:latin typeface="BakerSignet"/>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BakerSignet"/>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BakerSignet"/>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BakerSignet"/>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BakerSignet"/>
                <a:ea typeface="ＭＳ Ｐゴシック" panose="020B0600070205080204" pitchFamily="34" charset="-128"/>
              </a:defRPr>
            </a:lvl9pPr>
          </a:lstStyle>
          <a:p>
            <a:pPr marL="1428750" lvl="3" indent="0" algn="ctr">
              <a:lnSpc>
                <a:spcPct val="114000"/>
              </a:lnSpc>
              <a:buNone/>
            </a:pPr>
            <a:r>
              <a:rPr lang="de-DE" altLang="es-ES_tradnl" sz="2800" dirty="0">
                <a:latin typeface="+mn-lt"/>
                <a:cs typeface="Arial" panose="020B0604020202020204" pitchFamily="34" charset="0"/>
                <a:sym typeface="Wingdings" panose="05000000000000000000" pitchFamily="2" charset="2"/>
              </a:rPr>
              <a:t>… haben vor allem Auswirkungen auf die Bestandszusammensetzung und somit Auswirkungen auf Qualität und Quantität des Aufwuchses</a:t>
            </a:r>
          </a:p>
          <a:p>
            <a:pPr marL="1428750" lvl="3" indent="0" algn="l">
              <a:lnSpc>
                <a:spcPct val="114000"/>
              </a:lnSpc>
            </a:pPr>
            <a:endParaRPr lang="de-DE" altLang="es-ES_tradnl" sz="2000" b="1" dirty="0">
              <a:latin typeface="Arial" panose="020B0604020202020204" pitchFamily="34" charset="0"/>
              <a:cs typeface="Arial" panose="020B0604020202020204" pitchFamily="34" charset="0"/>
              <a:sym typeface="Wingdings" panose="05000000000000000000" pitchFamily="2" charset="2"/>
            </a:endParaRPr>
          </a:p>
        </p:txBody>
      </p:sp>
      <p:pic>
        <p:nvPicPr>
          <p:cNvPr id="6" name="Grafik 5"/>
          <p:cNvPicPr>
            <a:picLocks noChangeAspect="1"/>
          </p:cNvPicPr>
          <p:nvPr/>
        </p:nvPicPr>
        <p:blipFill>
          <a:blip r:embed="rId3"/>
          <a:stretch>
            <a:fillRect/>
          </a:stretch>
        </p:blipFill>
        <p:spPr>
          <a:xfrm>
            <a:off x="3536243" y="3133494"/>
            <a:ext cx="5119514" cy="2881892"/>
          </a:xfrm>
          <a:prstGeom prst="rect">
            <a:avLst/>
          </a:prstGeom>
        </p:spPr>
      </p:pic>
      <p:sp>
        <p:nvSpPr>
          <p:cNvPr id="7" name="Textfeld 6">
            <a:extLst>
              <a:ext uri="{FF2B5EF4-FFF2-40B4-BE49-F238E27FC236}">
                <a16:creationId xmlns:a16="http://schemas.microsoft.com/office/drawing/2014/main" id="{9D71D33F-725C-4F58-9BA0-23E71017B255}"/>
              </a:ext>
            </a:extLst>
          </p:cNvPr>
          <p:cNvSpPr txBox="1"/>
          <p:nvPr/>
        </p:nvSpPr>
        <p:spPr>
          <a:xfrm>
            <a:off x="3421875" y="6015386"/>
            <a:ext cx="2957861" cy="261610"/>
          </a:xfrm>
          <a:prstGeom prst="rect">
            <a:avLst/>
          </a:prstGeom>
          <a:noFill/>
        </p:spPr>
        <p:txBody>
          <a:bodyPr wrap="none" rtlCol="0">
            <a:spAutoFit/>
          </a:bodyPr>
          <a:lstStyle/>
          <a:p>
            <a:r>
              <a:rPr lang="de-DE" sz="1100" dirty="0">
                <a:latin typeface="Arial" panose="020B0604020202020204" pitchFamily="34" charset="0"/>
                <a:cs typeface="Arial" panose="020B0604020202020204" pitchFamily="34" charset="0"/>
              </a:rPr>
              <a:t>Kräuterreiches Grünland, Bodensee-Stiftung</a:t>
            </a:r>
          </a:p>
        </p:txBody>
      </p:sp>
      <p:sp>
        <p:nvSpPr>
          <p:cNvPr id="8" name="Pfeil: nach rechts 2">
            <a:extLst>
              <a:ext uri="{FF2B5EF4-FFF2-40B4-BE49-F238E27FC236}">
                <a16:creationId xmlns:a16="http://schemas.microsoft.com/office/drawing/2014/main" id="{5596053F-FABA-450C-BB90-DBEFB236DCC2}"/>
              </a:ext>
            </a:extLst>
          </p:cNvPr>
          <p:cNvSpPr/>
          <p:nvPr/>
        </p:nvSpPr>
        <p:spPr>
          <a:xfrm>
            <a:off x="1039586" y="1463040"/>
            <a:ext cx="978408" cy="484632"/>
          </a:xfrm>
          <a:prstGeom prst="rightArrow">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2654884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38200" y="365125"/>
            <a:ext cx="11061700" cy="918528"/>
          </a:xfrm>
        </p:spPr>
        <p:txBody>
          <a:bodyPr>
            <a:normAutofit fontScale="90000"/>
          </a:bodyPr>
          <a:lstStyle/>
          <a:p>
            <a:r>
              <a:rPr lang="de-DE" altLang="es-ES_tradnl" dirty="0">
                <a:cs typeface="Arial" panose="020B0604020202020204" pitchFamily="34" charset="0"/>
              </a:rPr>
              <a:t>Wasserbedarf landwirtschaftlicher Kulturpflanzen</a:t>
            </a:r>
            <a:br>
              <a:rPr lang="de-DE" altLang="es-ES_tradnl" dirty="0">
                <a:cs typeface="Arial" panose="020B0604020202020204" pitchFamily="34" charset="0"/>
              </a:rPr>
            </a:br>
            <a:r>
              <a:rPr lang="de-DE" altLang="es-ES_tradnl" sz="2400" dirty="0">
                <a:cs typeface="Arial" panose="020B0604020202020204" pitchFamily="34" charset="0"/>
              </a:rPr>
              <a:t>Transpirationskoeffizient = Menge an verbrauchtem Wasser pro Einheit gebildeter Trockenmasse</a:t>
            </a:r>
            <a:endParaRPr lang="de-DE" dirty="0"/>
          </a:p>
        </p:txBody>
      </p:sp>
      <p:sp>
        <p:nvSpPr>
          <p:cNvPr id="4" name="Fußzeilenplatzhalter 3"/>
          <p:cNvSpPr>
            <a:spLocks noGrp="1"/>
          </p:cNvSpPr>
          <p:nvPr>
            <p:ph type="ftr" sz="quarter" idx="10"/>
          </p:nvPr>
        </p:nvSpPr>
        <p:spPr/>
        <p:txBody>
          <a:bodyPr/>
          <a:lstStyle/>
          <a:p>
            <a:r>
              <a:rPr lang="de-DE"/>
              <a:t>Grünland</a:t>
            </a:r>
          </a:p>
        </p:txBody>
      </p:sp>
      <p:sp>
        <p:nvSpPr>
          <p:cNvPr id="6" name="Untertitel 6">
            <a:extLst>
              <a:ext uri="{FF2B5EF4-FFF2-40B4-BE49-F238E27FC236}">
                <a16:creationId xmlns:a16="http://schemas.microsoft.com/office/drawing/2014/main" id="{C82EA71F-EAB7-4FFA-83CC-21C976EB5144}"/>
              </a:ext>
            </a:extLst>
          </p:cNvPr>
          <p:cNvSpPr txBox="1">
            <a:spLocks noGrp="1"/>
          </p:cNvSpPr>
          <p:nvPr>
            <p:ph idx="1"/>
          </p:nvPr>
        </p:nvSpPr>
        <p:spPr bwMode="auto">
          <a:xfrm>
            <a:off x="838200" y="1463040"/>
            <a:ext cx="10515600" cy="936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71450" indent="-171450">
              <a:defRPr>
                <a:solidFill>
                  <a:schemeClr val="tx1"/>
                </a:solidFill>
                <a:latin typeface="BakerSignet"/>
                <a:ea typeface="ＭＳ Ｐゴシック" panose="020B0600070205080204" pitchFamily="34" charset="-128"/>
              </a:defRPr>
            </a:lvl1pPr>
            <a:lvl2pPr marL="914400" indent="-171450">
              <a:defRPr>
                <a:solidFill>
                  <a:schemeClr val="tx1"/>
                </a:solidFill>
                <a:latin typeface="BakerSignet"/>
                <a:ea typeface="ＭＳ Ｐゴシック" panose="020B0600070205080204" pitchFamily="34" charset="-128"/>
              </a:defRPr>
            </a:lvl2pPr>
            <a:lvl3pPr marL="1143000" indent="-228600">
              <a:defRPr>
                <a:solidFill>
                  <a:schemeClr val="tx1"/>
                </a:solidFill>
                <a:latin typeface="BakerSignet"/>
                <a:ea typeface="ＭＳ Ｐゴシック" panose="020B0600070205080204" pitchFamily="34" charset="-128"/>
              </a:defRPr>
            </a:lvl3pPr>
            <a:lvl4pPr marL="1600200" indent="-228600">
              <a:defRPr>
                <a:solidFill>
                  <a:schemeClr val="tx1"/>
                </a:solidFill>
                <a:latin typeface="BakerSignet"/>
                <a:ea typeface="ＭＳ Ｐゴシック" panose="020B0600070205080204" pitchFamily="34" charset="-128"/>
              </a:defRPr>
            </a:lvl4pPr>
            <a:lvl5pPr marL="2057400" indent="-228600">
              <a:defRPr>
                <a:solidFill>
                  <a:schemeClr val="tx1"/>
                </a:solidFill>
                <a:latin typeface="BakerSignet"/>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BakerSignet"/>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BakerSignet"/>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BakerSignet"/>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BakerSignet"/>
                <a:ea typeface="ＭＳ Ｐゴシック" panose="020B0600070205080204" pitchFamily="34" charset="-128"/>
              </a:defRPr>
            </a:lvl9pPr>
          </a:lstStyle>
          <a:p>
            <a:pPr marL="285750" indent="-285750">
              <a:lnSpc>
                <a:spcPct val="114000"/>
              </a:lnSpc>
              <a:buFont typeface="Courier New" panose="02070309020205020404" pitchFamily="49" charset="0"/>
              <a:buChar char="o"/>
            </a:pPr>
            <a:endParaRPr lang="de-DE" altLang="es-ES_tradnl" b="1" dirty="0">
              <a:latin typeface="Arial" panose="020B0604020202020204" pitchFamily="34" charset="0"/>
              <a:cs typeface="Arial" panose="020B0604020202020204" pitchFamily="34" charset="0"/>
              <a:sym typeface="Wingdings" panose="05000000000000000000" pitchFamily="2" charset="2"/>
            </a:endParaRPr>
          </a:p>
          <a:p>
            <a:pPr marL="285750" indent="-285750" algn="just">
              <a:lnSpc>
                <a:spcPct val="114000"/>
              </a:lnSpc>
              <a:buFont typeface="Courier New" panose="02070309020205020404" pitchFamily="49" charset="0"/>
              <a:buChar char="o"/>
            </a:pPr>
            <a:endParaRPr lang="de-DE" altLang="es-ES_tradnl" sz="1400" dirty="0">
              <a:latin typeface="Arial" panose="020B0604020202020204" pitchFamily="34" charset="0"/>
              <a:cs typeface="Arial" panose="020B0604020202020204" pitchFamily="34" charset="0"/>
            </a:endParaRPr>
          </a:p>
        </p:txBody>
      </p:sp>
      <p:sp>
        <p:nvSpPr>
          <p:cNvPr id="5" name="Textfeld 4">
            <a:extLst>
              <a:ext uri="{FF2B5EF4-FFF2-40B4-BE49-F238E27FC236}">
                <a16:creationId xmlns:a16="http://schemas.microsoft.com/office/drawing/2014/main" id="{C8F79CD6-B313-4212-873C-72E278168B30}"/>
              </a:ext>
            </a:extLst>
          </p:cNvPr>
          <p:cNvSpPr txBox="1"/>
          <p:nvPr/>
        </p:nvSpPr>
        <p:spPr>
          <a:xfrm>
            <a:off x="838200" y="5521369"/>
            <a:ext cx="10960100" cy="830997"/>
          </a:xfrm>
          <a:prstGeom prst="rect">
            <a:avLst/>
          </a:prstGeom>
          <a:noFill/>
        </p:spPr>
        <p:txBody>
          <a:bodyPr wrap="square" rtlCol="0">
            <a:spAutoFit/>
          </a:bodyPr>
          <a:lstStyle/>
          <a:p>
            <a:pPr algn="ctr"/>
            <a:r>
              <a:rPr lang="de-DE" sz="2400" b="1" dirty="0"/>
              <a:t>Problem: Zunehmende Hitze -&gt; zunehmende Transpiration/</a:t>
            </a:r>
            <a:r>
              <a:rPr lang="de-DE" sz="2400" b="1" dirty="0" err="1"/>
              <a:t>Evapotranspiration</a:t>
            </a:r>
            <a:r>
              <a:rPr lang="de-DE" sz="2400" b="1" dirty="0"/>
              <a:t> </a:t>
            </a:r>
          </a:p>
          <a:p>
            <a:pPr algn="ctr"/>
            <a:r>
              <a:rPr lang="de-DE" sz="2400" b="1" dirty="0"/>
              <a:t>-&gt; höherer Wasserverbrauch</a:t>
            </a:r>
          </a:p>
        </p:txBody>
      </p:sp>
      <p:pic>
        <p:nvPicPr>
          <p:cNvPr id="7" name="Grafik 6">
            <a:extLst>
              <a:ext uri="{FF2B5EF4-FFF2-40B4-BE49-F238E27FC236}">
                <a16:creationId xmlns:a16="http://schemas.microsoft.com/office/drawing/2014/main" id="{1C67A832-E77E-4602-B542-6BFE23AA5187}"/>
              </a:ext>
            </a:extLst>
          </p:cNvPr>
          <p:cNvPicPr>
            <a:picLocks noChangeAspect="1"/>
          </p:cNvPicPr>
          <p:nvPr/>
        </p:nvPicPr>
        <p:blipFill rotWithShape="1">
          <a:blip r:embed="rId3"/>
          <a:srcRect l="13014" t="32618" r="30544" b="19126"/>
          <a:stretch/>
        </p:blipFill>
        <p:spPr>
          <a:xfrm>
            <a:off x="2199921" y="1305441"/>
            <a:ext cx="8163902" cy="3926130"/>
          </a:xfrm>
          <a:prstGeom prst="rect">
            <a:avLst/>
          </a:prstGeom>
        </p:spPr>
      </p:pic>
      <p:sp>
        <p:nvSpPr>
          <p:cNvPr id="10" name="Textfeld 9">
            <a:extLst>
              <a:ext uri="{FF2B5EF4-FFF2-40B4-BE49-F238E27FC236}">
                <a16:creationId xmlns:a16="http://schemas.microsoft.com/office/drawing/2014/main" id="{D79364C6-070F-45B5-B3B7-B38BF8A60C91}"/>
              </a:ext>
            </a:extLst>
          </p:cNvPr>
          <p:cNvSpPr txBox="1"/>
          <p:nvPr/>
        </p:nvSpPr>
        <p:spPr>
          <a:xfrm>
            <a:off x="5582650" y="5231571"/>
            <a:ext cx="4665060" cy="261610"/>
          </a:xfrm>
          <a:prstGeom prst="rect">
            <a:avLst/>
          </a:prstGeom>
          <a:noFill/>
        </p:spPr>
        <p:txBody>
          <a:bodyPr wrap="none" rtlCol="0">
            <a:spAutoFit/>
          </a:bodyPr>
          <a:lstStyle/>
          <a:p>
            <a:r>
              <a:rPr lang="de-DE" sz="1100" dirty="0">
                <a:latin typeface="Arial" panose="020B0604020202020204" pitchFamily="34" charset="0"/>
                <a:cs typeface="Arial" panose="020B0604020202020204" pitchFamily="34" charset="0"/>
              </a:rPr>
              <a:t>FAO: Land and </a:t>
            </a:r>
            <a:r>
              <a:rPr lang="de-DE" sz="1100" dirty="0" err="1">
                <a:latin typeface="Arial" panose="020B0604020202020204" pitchFamily="34" charset="0"/>
                <a:cs typeface="Arial" panose="020B0604020202020204" pitchFamily="34" charset="0"/>
              </a:rPr>
              <a:t>Water</a:t>
            </a:r>
            <a:r>
              <a:rPr lang="de-DE" sz="1100" dirty="0">
                <a:latin typeface="Arial" panose="020B0604020202020204" pitchFamily="34" charset="0"/>
                <a:cs typeface="Arial" panose="020B0604020202020204" pitchFamily="34" charset="0"/>
              </a:rPr>
              <a:t> Division; Ehlers 1996 und Geisler 1988, verändert</a:t>
            </a:r>
          </a:p>
        </p:txBody>
      </p:sp>
    </p:spTree>
    <p:extLst>
      <p:ext uri="{BB962C8B-B14F-4D97-AF65-F5344CB8AC3E}">
        <p14:creationId xmlns:p14="http://schemas.microsoft.com/office/powerpoint/2010/main" val="2089616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nodePh="1">
                                  <p:stCondLst>
                                    <p:cond delay="0"/>
                                  </p:stCondLst>
                                  <p:endCondLst>
                                    <p:cond evt="begin" delay="0">
                                      <p:tn val="5"/>
                                    </p:cond>
                                  </p:end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Grünland - Trockenheit</a:t>
            </a:r>
          </a:p>
        </p:txBody>
      </p:sp>
      <p:sp>
        <p:nvSpPr>
          <p:cNvPr id="3" name="Inhaltsplatzhalter 2"/>
          <p:cNvSpPr>
            <a:spLocks noGrp="1"/>
          </p:cNvSpPr>
          <p:nvPr>
            <p:ph idx="1"/>
          </p:nvPr>
        </p:nvSpPr>
        <p:spPr/>
        <p:txBody>
          <a:bodyPr/>
          <a:lstStyle/>
          <a:p>
            <a:pPr marL="1771650" lvl="3" indent="-342900">
              <a:lnSpc>
                <a:spcPct val="114000"/>
              </a:lnSpc>
              <a:buFont typeface="Courier New" panose="02070309020205020404" pitchFamily="49" charset="0"/>
              <a:buChar char="o"/>
            </a:pPr>
            <a:r>
              <a:rPr lang="de-DE" altLang="es-ES_tradnl" sz="2800" b="1" dirty="0">
                <a:cs typeface="Arial" panose="020B0604020202020204" pitchFamily="34" charset="0"/>
                <a:sym typeface="Wingdings" panose="05000000000000000000" pitchFamily="2" charset="2"/>
              </a:rPr>
              <a:t>Nachteile von Trockenheit:</a:t>
            </a:r>
          </a:p>
          <a:p>
            <a:pPr marL="2228850" lvl="4" indent="-342900">
              <a:lnSpc>
                <a:spcPct val="114000"/>
              </a:lnSpc>
              <a:buFont typeface="Wingdings" panose="05000000000000000000" pitchFamily="2" charset="2"/>
              <a:buChar char="Ø"/>
            </a:pPr>
            <a:r>
              <a:rPr lang="de-DE" altLang="es-ES_tradnl" sz="2800" dirty="0">
                <a:cs typeface="Arial" panose="020B0604020202020204" pitchFamily="34" charset="0"/>
                <a:sym typeface="Wingdings" panose="05000000000000000000" pitchFamily="2" charset="2"/>
              </a:rPr>
              <a:t>Schnelle Alterung der Pflanzen bis zur Notreife</a:t>
            </a:r>
          </a:p>
          <a:p>
            <a:pPr marL="2228850" lvl="4" indent="-342900">
              <a:lnSpc>
                <a:spcPct val="114000"/>
              </a:lnSpc>
              <a:buFont typeface="Wingdings" panose="05000000000000000000" pitchFamily="2" charset="2"/>
              <a:buChar char="Ø"/>
            </a:pPr>
            <a:r>
              <a:rPr lang="de-DE" altLang="es-ES_tradnl" sz="2800" dirty="0">
                <a:cs typeface="Arial" panose="020B0604020202020204" pitchFamily="34" charset="0"/>
                <a:sym typeface="Wingdings" panose="05000000000000000000" pitchFamily="2" charset="2"/>
              </a:rPr>
              <a:t>Geringere Erträge / geringere Qualitäten</a:t>
            </a:r>
          </a:p>
          <a:p>
            <a:pPr marL="1771650" lvl="3" indent="-342900">
              <a:lnSpc>
                <a:spcPct val="114000"/>
              </a:lnSpc>
              <a:buFont typeface="Wingdings" panose="05000000000000000000" pitchFamily="2" charset="2"/>
              <a:buChar char="Ø"/>
            </a:pPr>
            <a:endParaRPr lang="de-DE" altLang="es-ES_tradnl" sz="2800" b="1" dirty="0">
              <a:cs typeface="Arial" panose="020B0604020202020204" pitchFamily="34" charset="0"/>
              <a:sym typeface="Wingdings" panose="05000000000000000000" pitchFamily="2" charset="2"/>
            </a:endParaRPr>
          </a:p>
          <a:p>
            <a:pPr marL="1771650" lvl="3" indent="-342900">
              <a:lnSpc>
                <a:spcPct val="114000"/>
              </a:lnSpc>
              <a:buFont typeface="Courier New" panose="02070309020205020404" pitchFamily="49" charset="0"/>
              <a:buChar char="o"/>
            </a:pPr>
            <a:r>
              <a:rPr lang="de-DE" altLang="es-ES_tradnl" sz="2800" b="1" dirty="0">
                <a:cs typeface="Arial" panose="020B0604020202020204" pitchFamily="34" charset="0"/>
                <a:sym typeface="Wingdings" panose="05000000000000000000" pitchFamily="2" charset="2"/>
              </a:rPr>
              <a:t>Vorteile von Trockenheit:</a:t>
            </a:r>
          </a:p>
          <a:p>
            <a:pPr marL="2228850" lvl="4" indent="-342900">
              <a:lnSpc>
                <a:spcPct val="114000"/>
              </a:lnSpc>
              <a:buFont typeface="Wingdings" panose="05000000000000000000" pitchFamily="2" charset="2"/>
              <a:buChar char="Ø"/>
            </a:pPr>
            <a:r>
              <a:rPr lang="de-DE" altLang="es-ES_tradnl" sz="2800" dirty="0">
                <a:cs typeface="Arial" panose="020B0604020202020204" pitchFamily="34" charset="0"/>
                <a:sym typeface="Wingdings" panose="05000000000000000000" pitchFamily="2" charset="2"/>
              </a:rPr>
              <a:t>Keine verregnete Ernte</a:t>
            </a:r>
          </a:p>
          <a:p>
            <a:pPr marL="2228850" lvl="4" indent="-342900">
              <a:lnSpc>
                <a:spcPct val="114000"/>
              </a:lnSpc>
              <a:buFont typeface="Wingdings" panose="05000000000000000000" pitchFamily="2" charset="2"/>
              <a:buChar char="Ø"/>
            </a:pPr>
            <a:r>
              <a:rPr lang="de-DE" altLang="es-ES_tradnl" sz="2800" dirty="0">
                <a:cs typeface="Arial" panose="020B0604020202020204" pitchFamily="34" charset="0"/>
                <a:sym typeface="Wingdings" panose="05000000000000000000" pitchFamily="2" charset="2"/>
              </a:rPr>
              <a:t>Kaum Verschmutzungen </a:t>
            </a:r>
            <a:r>
              <a:rPr lang="de-DE" altLang="es-ES_tradnl" sz="2800" b="1" dirty="0">
                <a:cs typeface="Arial" panose="020B0604020202020204" pitchFamily="34" charset="0"/>
                <a:sym typeface="Wingdings" panose="05000000000000000000" pitchFamily="2" charset="2"/>
              </a:rPr>
              <a:t> </a:t>
            </a:r>
            <a:endParaRPr lang="de-DE" altLang="es-ES_tradnl" sz="2800" b="1" dirty="0">
              <a:cs typeface="Arial" panose="020B0604020202020204" pitchFamily="34" charset="0"/>
            </a:endParaRPr>
          </a:p>
          <a:p>
            <a:endParaRPr lang="de-DE" dirty="0"/>
          </a:p>
        </p:txBody>
      </p:sp>
      <p:sp>
        <p:nvSpPr>
          <p:cNvPr id="4" name="Fußzeilenplatzhalter 3"/>
          <p:cNvSpPr>
            <a:spLocks noGrp="1"/>
          </p:cNvSpPr>
          <p:nvPr>
            <p:ph type="ftr" sz="quarter" idx="10"/>
          </p:nvPr>
        </p:nvSpPr>
        <p:spPr/>
        <p:txBody>
          <a:bodyPr/>
          <a:lstStyle/>
          <a:p>
            <a:r>
              <a:rPr lang="de-DE"/>
              <a:t>Grünland</a:t>
            </a:r>
          </a:p>
        </p:txBody>
      </p:sp>
      <p:sp>
        <p:nvSpPr>
          <p:cNvPr id="6" name="Textfeld 5">
            <a:extLst>
              <a:ext uri="{FF2B5EF4-FFF2-40B4-BE49-F238E27FC236}">
                <a16:creationId xmlns:a16="http://schemas.microsoft.com/office/drawing/2014/main" id="{149194ED-829C-4ACB-BC25-FC9DC2EDABF0}"/>
              </a:ext>
            </a:extLst>
          </p:cNvPr>
          <p:cNvSpPr txBox="1"/>
          <p:nvPr/>
        </p:nvSpPr>
        <p:spPr>
          <a:xfrm>
            <a:off x="9598191" y="6005047"/>
            <a:ext cx="1755609" cy="261610"/>
          </a:xfrm>
          <a:prstGeom prst="rect">
            <a:avLst/>
          </a:prstGeom>
          <a:noFill/>
          <a:ln w="6350">
            <a:noFill/>
          </a:ln>
        </p:spPr>
        <p:txBody>
          <a:bodyPr wrap="none" rtlCol="0">
            <a:spAutoFit/>
          </a:bodyPr>
          <a:lstStyle/>
          <a:p>
            <a:r>
              <a:rPr lang="de-DE" sz="1100" dirty="0">
                <a:latin typeface="Arial" panose="020B0604020202020204" pitchFamily="34" charset="0"/>
                <a:cs typeface="Arial" panose="020B0604020202020204" pitchFamily="34" charset="0"/>
              </a:rPr>
              <a:t>LAZBW </a:t>
            </a:r>
            <a:r>
              <a:rPr lang="de-DE" sz="1100" dirty="0" err="1">
                <a:latin typeface="Arial" panose="020B0604020202020204" pitchFamily="34" charset="0"/>
                <a:cs typeface="Arial" panose="020B0604020202020204" pitchFamily="34" charset="0"/>
              </a:rPr>
              <a:t>gruenland</a:t>
            </a:r>
            <a:r>
              <a:rPr lang="de-DE" sz="1100" dirty="0">
                <a:latin typeface="Arial" panose="020B0604020202020204" pitchFamily="34" charset="0"/>
                <a:cs typeface="Arial" panose="020B0604020202020204" pitchFamily="34" charset="0"/>
              </a:rPr>
              <a:t> online</a:t>
            </a:r>
          </a:p>
        </p:txBody>
      </p:sp>
    </p:spTree>
    <p:extLst>
      <p:ext uri="{BB962C8B-B14F-4D97-AF65-F5344CB8AC3E}">
        <p14:creationId xmlns:p14="http://schemas.microsoft.com/office/powerpoint/2010/main" val="41357046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Zuwachsverlauf</a:t>
            </a:r>
          </a:p>
        </p:txBody>
      </p:sp>
      <p:sp>
        <p:nvSpPr>
          <p:cNvPr id="4" name="Fußzeilenplatzhalter 3"/>
          <p:cNvSpPr>
            <a:spLocks noGrp="1"/>
          </p:cNvSpPr>
          <p:nvPr>
            <p:ph type="ftr" sz="quarter" idx="10"/>
          </p:nvPr>
        </p:nvSpPr>
        <p:spPr/>
        <p:txBody>
          <a:bodyPr/>
          <a:lstStyle/>
          <a:p>
            <a:r>
              <a:rPr lang="de-DE"/>
              <a:t>Grünland</a:t>
            </a:r>
          </a:p>
        </p:txBody>
      </p:sp>
      <p:pic>
        <p:nvPicPr>
          <p:cNvPr id="5" name="Inhaltsplatzhalter 4">
            <a:extLst>
              <a:ext uri="{FF2B5EF4-FFF2-40B4-BE49-F238E27FC236}">
                <a16:creationId xmlns:a16="http://schemas.microsoft.com/office/drawing/2014/main" id="{5E9C22CF-3447-4003-A117-AC48111BC988}"/>
              </a:ext>
            </a:extLst>
          </p:cNvPr>
          <p:cNvPicPr>
            <a:picLocks noGrp="1" noChangeAspect="1"/>
          </p:cNvPicPr>
          <p:nvPr>
            <p:ph idx="1"/>
          </p:nvPr>
        </p:nvPicPr>
        <p:blipFill rotWithShape="1">
          <a:blip r:embed="rId3"/>
          <a:srcRect l="11064" r="2586"/>
          <a:stretch/>
        </p:blipFill>
        <p:spPr>
          <a:xfrm>
            <a:off x="2250831" y="1424048"/>
            <a:ext cx="7668345" cy="4824202"/>
          </a:xfrm>
          <a:prstGeom prst="rect">
            <a:avLst/>
          </a:prstGeom>
          <a:ln>
            <a:solidFill>
              <a:schemeClr val="tx1"/>
            </a:solidFill>
          </a:ln>
        </p:spPr>
      </p:pic>
      <p:sp>
        <p:nvSpPr>
          <p:cNvPr id="6" name="Untertitel 2">
            <a:extLst>
              <a:ext uri="{FF2B5EF4-FFF2-40B4-BE49-F238E27FC236}">
                <a16:creationId xmlns:a16="http://schemas.microsoft.com/office/drawing/2014/main" id="{457EF6EA-8DC6-4405-8918-5C7673E3F104}"/>
              </a:ext>
            </a:extLst>
          </p:cNvPr>
          <p:cNvSpPr txBox="1">
            <a:spLocks/>
          </p:cNvSpPr>
          <p:nvPr/>
        </p:nvSpPr>
        <p:spPr>
          <a:xfrm>
            <a:off x="10099311" y="6019650"/>
            <a:ext cx="1692810" cy="228600"/>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1100" dirty="0"/>
              <a:t>LAZBW, Prof. Dr. Elsäßer</a:t>
            </a:r>
          </a:p>
        </p:txBody>
      </p:sp>
    </p:spTree>
    <p:extLst>
      <p:ext uri="{BB962C8B-B14F-4D97-AF65-F5344CB8AC3E}">
        <p14:creationId xmlns:p14="http://schemas.microsoft.com/office/powerpoint/2010/main" val="202039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cs typeface="Arial" panose="020B0604020202020204" pitchFamily="34" charset="0"/>
              </a:rPr>
              <a:t>Länger andauernde Perioden mit &gt; 30°C </a:t>
            </a:r>
            <a:endParaRPr lang="de-DE" dirty="0"/>
          </a:p>
        </p:txBody>
      </p:sp>
      <p:sp>
        <p:nvSpPr>
          <p:cNvPr id="4" name="Fußzeilenplatzhalter 3"/>
          <p:cNvSpPr>
            <a:spLocks noGrp="1"/>
          </p:cNvSpPr>
          <p:nvPr>
            <p:ph type="ftr" sz="quarter" idx="10"/>
          </p:nvPr>
        </p:nvSpPr>
        <p:spPr/>
        <p:txBody>
          <a:bodyPr/>
          <a:lstStyle/>
          <a:p>
            <a:r>
              <a:rPr lang="de-DE"/>
              <a:t>Grünland</a:t>
            </a:r>
          </a:p>
        </p:txBody>
      </p:sp>
      <p:sp>
        <p:nvSpPr>
          <p:cNvPr id="5" name="Untertitel 7">
            <a:extLst>
              <a:ext uri="{FF2B5EF4-FFF2-40B4-BE49-F238E27FC236}">
                <a16:creationId xmlns:a16="http://schemas.microsoft.com/office/drawing/2014/main" id="{795C3FE4-E618-423F-B2C3-E37C31E357C0}"/>
              </a:ext>
            </a:extLst>
          </p:cNvPr>
          <p:cNvSpPr>
            <a:spLocks noGrp="1"/>
          </p:cNvSpPr>
          <p:nvPr>
            <p:ph idx="1"/>
          </p:nvPr>
        </p:nvSpPr>
        <p:spPr>
          <a:xfrm>
            <a:off x="838199" y="1463040"/>
            <a:ext cx="10889343" cy="4713923"/>
          </a:xfrm>
        </p:spPr>
        <p:txBody>
          <a:bodyPr>
            <a:normAutofit/>
          </a:bodyPr>
          <a:lstStyle/>
          <a:p>
            <a:pPr marL="0" indent="0" algn="l">
              <a:buNone/>
            </a:pPr>
            <a:r>
              <a:rPr lang="de-DE" b="1" dirty="0">
                <a:cs typeface="Arial" panose="020B0604020202020204" pitchFamily="34" charset="0"/>
              </a:rPr>
              <a:t>Messbare Veränderungen:</a:t>
            </a:r>
          </a:p>
          <a:p>
            <a:pPr algn="l"/>
            <a:endParaRPr lang="de-DE" b="1" dirty="0">
              <a:cs typeface="Arial" panose="020B0604020202020204" pitchFamily="34" charset="0"/>
            </a:endParaRPr>
          </a:p>
          <a:p>
            <a:pPr algn="l">
              <a:buFont typeface="Courier New" panose="02070309020205020404" pitchFamily="49" charset="0"/>
              <a:buChar char="o"/>
            </a:pPr>
            <a:r>
              <a:rPr lang="de-DE" dirty="0">
                <a:cs typeface="Arial" panose="020B0604020202020204" pitchFamily="34" charset="0"/>
                <a:sym typeface="Wingdings" panose="05000000000000000000" pitchFamily="2" charset="2"/>
              </a:rPr>
              <a:t> Verstärkte Wasserabgabe durch Spaltöffnungen / Transpiration</a:t>
            </a:r>
          </a:p>
          <a:p>
            <a:pPr marL="0" indent="0" algn="l">
              <a:buNone/>
            </a:pPr>
            <a:endParaRPr lang="de-DE" dirty="0">
              <a:cs typeface="Arial" panose="020B0604020202020204" pitchFamily="34" charset="0"/>
              <a:sym typeface="Wingdings" panose="05000000000000000000" pitchFamily="2" charset="2"/>
            </a:endParaRPr>
          </a:p>
          <a:p>
            <a:pPr algn="l">
              <a:buFont typeface="Courier New" panose="02070309020205020404" pitchFamily="49" charset="0"/>
              <a:buChar char="o"/>
            </a:pPr>
            <a:r>
              <a:rPr lang="de-DE" dirty="0">
                <a:cs typeface="Arial" panose="020B0604020202020204" pitchFamily="34" charset="0"/>
                <a:sym typeface="Wingdings" panose="05000000000000000000" pitchFamily="2" charset="2"/>
              </a:rPr>
              <a:t> Aktivierung von Hitzestressproteinen (genetisch bedingt)</a:t>
            </a:r>
          </a:p>
          <a:p>
            <a:pPr algn="l">
              <a:buFont typeface="Courier New" panose="02070309020205020404" pitchFamily="49" charset="0"/>
              <a:buChar char="o"/>
            </a:pPr>
            <a:endParaRPr lang="de-DE" dirty="0">
              <a:cs typeface="Arial" panose="020B0604020202020204" pitchFamily="34" charset="0"/>
              <a:sym typeface="Wingdings" panose="05000000000000000000" pitchFamily="2" charset="2"/>
            </a:endParaRPr>
          </a:p>
          <a:p>
            <a:pPr algn="l">
              <a:lnSpc>
                <a:spcPct val="110000"/>
              </a:lnSpc>
              <a:buFont typeface="Courier New" panose="02070309020205020404" pitchFamily="49" charset="0"/>
              <a:buChar char="o"/>
            </a:pPr>
            <a:r>
              <a:rPr lang="de-DE" dirty="0">
                <a:cs typeface="Arial" panose="020B0604020202020204" pitchFamily="34" charset="0"/>
                <a:sym typeface="Wingdings" panose="05000000000000000000" pitchFamily="2" charset="2"/>
              </a:rPr>
              <a:t> Reduzierte </a:t>
            </a:r>
            <a:r>
              <a:rPr lang="de-DE" dirty="0" err="1">
                <a:cs typeface="Arial" panose="020B0604020202020204" pitchFamily="34" charset="0"/>
                <a:sym typeface="Wingdings" panose="05000000000000000000" pitchFamily="2" charset="2"/>
              </a:rPr>
              <a:t>Photosyntheseleistung</a:t>
            </a:r>
            <a:r>
              <a:rPr lang="de-DE" dirty="0">
                <a:cs typeface="Arial" panose="020B0604020202020204" pitchFamily="34" charset="0"/>
                <a:sym typeface="Wingdings" panose="05000000000000000000" pitchFamily="2" charset="2"/>
              </a:rPr>
              <a:t> durch irreversible Enzymschädigung</a:t>
            </a:r>
            <a:br>
              <a:rPr lang="de-DE" dirty="0">
                <a:cs typeface="Arial" panose="020B0604020202020204" pitchFamily="34" charset="0"/>
                <a:sym typeface="Wingdings" panose="05000000000000000000" pitchFamily="2" charset="2"/>
              </a:rPr>
            </a:br>
            <a:r>
              <a:rPr lang="de-DE" dirty="0">
                <a:cs typeface="Arial" panose="020B0604020202020204" pitchFamily="34" charset="0"/>
                <a:sym typeface="Wingdings" panose="05000000000000000000" pitchFamily="2" charset="2"/>
              </a:rPr>
              <a:t> bei sehr hohen Temperaturen (Ausprägung abhängig von Pflanzenart) </a:t>
            </a:r>
            <a:endParaRPr lang="de-DE" dirty="0">
              <a:cs typeface="Arial" panose="020B0604020202020204" pitchFamily="34" charset="0"/>
            </a:endParaRPr>
          </a:p>
        </p:txBody>
      </p:sp>
      <p:sp>
        <p:nvSpPr>
          <p:cNvPr id="6" name="Textfeld 5">
            <a:extLst>
              <a:ext uri="{FF2B5EF4-FFF2-40B4-BE49-F238E27FC236}">
                <a16:creationId xmlns:a16="http://schemas.microsoft.com/office/drawing/2014/main" id="{0C6D304E-4DBE-4BE4-B784-84A858E5A054}"/>
              </a:ext>
            </a:extLst>
          </p:cNvPr>
          <p:cNvSpPr txBox="1"/>
          <p:nvPr/>
        </p:nvSpPr>
        <p:spPr>
          <a:xfrm>
            <a:off x="9832973" y="5971247"/>
            <a:ext cx="1667365" cy="261610"/>
          </a:xfrm>
          <a:prstGeom prst="rect">
            <a:avLst/>
          </a:prstGeom>
          <a:noFill/>
          <a:ln w="6350">
            <a:noFill/>
          </a:ln>
        </p:spPr>
        <p:txBody>
          <a:bodyPr wrap="square" rtlCol="0">
            <a:spAutoFit/>
          </a:bodyPr>
          <a:lstStyle/>
          <a:p>
            <a:r>
              <a:rPr lang="de-DE" sz="1100" dirty="0"/>
              <a:t>LAZBW, Prof. Dr. Elsäßer</a:t>
            </a:r>
          </a:p>
        </p:txBody>
      </p:sp>
    </p:spTree>
    <p:extLst>
      <p:ext uri="{BB962C8B-B14F-4D97-AF65-F5344CB8AC3E}">
        <p14:creationId xmlns:p14="http://schemas.microsoft.com/office/powerpoint/2010/main" val="2840511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6" end="6"/>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cs typeface="Arial" panose="020B0604020202020204" pitchFamily="34" charset="0"/>
              </a:rPr>
              <a:t>Vertrocknet erscheinende Grünlandnarben…</a:t>
            </a:r>
            <a:endParaRPr lang="de-DE" dirty="0"/>
          </a:p>
        </p:txBody>
      </p:sp>
      <p:sp>
        <p:nvSpPr>
          <p:cNvPr id="4" name="Fußzeilenplatzhalter 3"/>
          <p:cNvSpPr>
            <a:spLocks noGrp="1"/>
          </p:cNvSpPr>
          <p:nvPr>
            <p:ph type="ftr" sz="quarter" idx="10"/>
          </p:nvPr>
        </p:nvSpPr>
        <p:spPr/>
        <p:txBody>
          <a:bodyPr/>
          <a:lstStyle/>
          <a:p>
            <a:r>
              <a:rPr lang="de-DE"/>
              <a:t>Grünland</a:t>
            </a:r>
          </a:p>
        </p:txBody>
      </p:sp>
      <p:sp>
        <p:nvSpPr>
          <p:cNvPr id="5" name="Untertitel 7">
            <a:extLst>
              <a:ext uri="{FF2B5EF4-FFF2-40B4-BE49-F238E27FC236}">
                <a16:creationId xmlns:a16="http://schemas.microsoft.com/office/drawing/2014/main" id="{795C3FE4-E618-423F-B2C3-E37C31E357C0}"/>
              </a:ext>
            </a:extLst>
          </p:cNvPr>
          <p:cNvSpPr>
            <a:spLocks noGrp="1"/>
          </p:cNvSpPr>
          <p:nvPr>
            <p:ph idx="1"/>
          </p:nvPr>
        </p:nvSpPr>
        <p:spPr/>
        <p:txBody>
          <a:bodyPr>
            <a:normAutofit fontScale="92500" lnSpcReduction="10000"/>
          </a:bodyPr>
          <a:lstStyle/>
          <a:p>
            <a:pPr marL="0" indent="0" algn="l">
              <a:lnSpc>
                <a:spcPct val="100000"/>
              </a:lnSpc>
              <a:buNone/>
            </a:pPr>
            <a:endParaRPr lang="de-DE" sz="1000" dirty="0">
              <a:cs typeface="Arial" panose="020B0604020202020204" pitchFamily="34" charset="0"/>
            </a:endParaRPr>
          </a:p>
          <a:p>
            <a:pPr algn="l">
              <a:lnSpc>
                <a:spcPct val="100000"/>
              </a:lnSpc>
              <a:buFont typeface="Courier New" panose="02070309020205020404" pitchFamily="49" charset="0"/>
              <a:buChar char="o"/>
            </a:pPr>
            <a:r>
              <a:rPr lang="de-DE" dirty="0">
                <a:cs typeface="Arial" panose="020B0604020202020204" pitchFamily="34" charset="0"/>
                <a:sym typeface="Wingdings" panose="05000000000000000000" pitchFamily="2" charset="2"/>
              </a:rPr>
              <a:t> </a:t>
            </a:r>
            <a:r>
              <a:rPr lang="de-DE" sz="2600" dirty="0">
                <a:cs typeface="Arial" panose="020B0604020202020204" pitchFamily="34" charset="0"/>
                <a:sym typeface="Wingdings" panose="05000000000000000000" pitchFamily="2" charset="2"/>
              </a:rPr>
              <a:t>…k</a:t>
            </a:r>
            <a:r>
              <a:rPr lang="de-DE" sz="2600" dirty="0">
                <a:cs typeface="Arial" panose="020B0604020202020204" pitchFamily="34" charset="0"/>
              </a:rPr>
              <a:t>önnen nach Regenfällen innerhalb </a:t>
            </a:r>
            <a:br>
              <a:rPr lang="de-DE" sz="2600" dirty="0">
                <a:cs typeface="Arial" panose="020B0604020202020204" pitchFamily="34" charset="0"/>
              </a:rPr>
            </a:br>
            <a:r>
              <a:rPr lang="de-DE" sz="2600" dirty="0">
                <a:cs typeface="Arial" panose="020B0604020202020204" pitchFamily="34" charset="0"/>
              </a:rPr>
              <a:t>weniger Tage meist wieder regenerieren</a:t>
            </a:r>
            <a:br>
              <a:rPr lang="de-DE" sz="2600" dirty="0">
                <a:cs typeface="Arial" panose="020B0604020202020204" pitchFamily="34" charset="0"/>
              </a:rPr>
            </a:br>
            <a:r>
              <a:rPr lang="de-DE" sz="2600" dirty="0">
                <a:cs typeface="Arial" panose="020B0604020202020204" pitchFamily="34" charset="0"/>
              </a:rPr>
              <a:t>und ergrünen.</a:t>
            </a:r>
            <a:endParaRPr lang="de-DE" sz="2600" b="1" dirty="0">
              <a:cs typeface="Arial" panose="020B0604020202020204" pitchFamily="34" charset="0"/>
            </a:endParaRPr>
          </a:p>
          <a:p>
            <a:pPr algn="l">
              <a:lnSpc>
                <a:spcPct val="100000"/>
              </a:lnSpc>
              <a:buFont typeface="Courier New" panose="02070309020205020404" pitchFamily="49" charset="0"/>
              <a:buChar char="o"/>
            </a:pPr>
            <a:r>
              <a:rPr lang="de-DE" sz="2600" dirty="0">
                <a:cs typeface="Arial" panose="020B0604020202020204" pitchFamily="34" charset="0"/>
              </a:rPr>
              <a:t> Extrem trockene Bedingungen über </a:t>
            </a:r>
            <a:br>
              <a:rPr lang="de-DE" sz="2600" dirty="0">
                <a:cs typeface="Arial" panose="020B0604020202020204" pitchFamily="34" charset="0"/>
              </a:rPr>
            </a:br>
            <a:r>
              <a:rPr lang="de-DE" sz="2600" dirty="0">
                <a:cs typeface="Arial" panose="020B0604020202020204" pitchFamily="34" charset="0"/>
              </a:rPr>
              <a:t> Wochen und Monate: Gräser wie</a:t>
            </a:r>
            <a:br>
              <a:rPr lang="de-DE" sz="2600" dirty="0">
                <a:cs typeface="Arial" panose="020B0604020202020204" pitchFamily="34" charset="0"/>
              </a:rPr>
            </a:br>
            <a:r>
              <a:rPr lang="de-DE" sz="2600" dirty="0">
                <a:cs typeface="Arial" panose="020B0604020202020204" pitchFamily="34" charset="0"/>
              </a:rPr>
              <a:t> Wiesenschwingel oder Wiesenlieschgras </a:t>
            </a:r>
            <a:br>
              <a:rPr lang="de-DE" sz="2600" dirty="0">
                <a:cs typeface="Arial" panose="020B0604020202020204" pitchFamily="34" charset="0"/>
              </a:rPr>
            </a:br>
            <a:r>
              <a:rPr lang="de-DE" sz="2600" dirty="0">
                <a:cs typeface="Arial" panose="020B0604020202020204" pitchFamily="34" charset="0"/>
              </a:rPr>
              <a:t> leiden stark </a:t>
            </a:r>
          </a:p>
          <a:p>
            <a:pPr>
              <a:lnSpc>
                <a:spcPct val="100000"/>
              </a:lnSpc>
              <a:buFont typeface="Courier New" panose="02070309020205020404" pitchFamily="49" charset="0"/>
              <a:buChar char="o"/>
            </a:pPr>
            <a:r>
              <a:rPr lang="de-DE" sz="2600" dirty="0">
                <a:cs typeface="Arial" panose="020B0604020202020204" pitchFamily="34" charset="0"/>
              </a:rPr>
              <a:t> Erstaunlich hohes Regenerationsvermögen </a:t>
            </a:r>
            <a:br>
              <a:rPr lang="de-DE" sz="2600" dirty="0">
                <a:cs typeface="Arial" panose="020B0604020202020204" pitchFamily="34" charset="0"/>
              </a:rPr>
            </a:br>
            <a:r>
              <a:rPr lang="de-DE" sz="2600" dirty="0">
                <a:cs typeface="Arial" panose="020B0604020202020204" pitchFamily="34" charset="0"/>
              </a:rPr>
              <a:t> nach extremer Dürre von</a:t>
            </a:r>
            <a:br>
              <a:rPr lang="de-DE" sz="2600" dirty="0">
                <a:cs typeface="Arial" panose="020B0604020202020204" pitchFamily="34" charset="0"/>
              </a:rPr>
            </a:br>
            <a:r>
              <a:rPr lang="de-DE" sz="2600" dirty="0">
                <a:cs typeface="Arial" panose="020B0604020202020204" pitchFamily="34" charset="0"/>
              </a:rPr>
              <a:t> Wiesenrispe und v.a. Deutschem Weidelgras </a:t>
            </a:r>
          </a:p>
          <a:p>
            <a:pPr>
              <a:lnSpc>
                <a:spcPct val="100000"/>
              </a:lnSpc>
              <a:buFont typeface="Courier New" panose="02070309020205020404" pitchFamily="49" charset="0"/>
              <a:buChar char="o"/>
            </a:pPr>
            <a:r>
              <a:rPr lang="de-DE" sz="2600" dirty="0">
                <a:cs typeface="Arial" panose="020B0604020202020204" pitchFamily="34" charset="0"/>
                <a:sym typeface="Wingdings" panose="05000000000000000000" pitchFamily="2" charset="2"/>
              </a:rPr>
              <a:t> Regeneration </a:t>
            </a:r>
            <a:r>
              <a:rPr lang="de-DE" sz="2600" dirty="0">
                <a:cs typeface="Arial" panose="020B0604020202020204" pitchFamily="34" charset="0"/>
              </a:rPr>
              <a:t>aus den vegetativen Organen der Stoppeln und  </a:t>
            </a:r>
            <a:br>
              <a:rPr lang="de-DE" sz="2600" dirty="0">
                <a:cs typeface="Arial" panose="020B0604020202020204" pitchFamily="34" charset="0"/>
              </a:rPr>
            </a:br>
            <a:r>
              <a:rPr lang="de-DE" sz="2600" dirty="0">
                <a:cs typeface="Arial" panose="020B0604020202020204" pitchFamily="34" charset="0"/>
              </a:rPr>
              <a:t> Wurzeln =  </a:t>
            </a:r>
            <a:r>
              <a:rPr lang="de-DE" sz="2600" b="1" dirty="0">
                <a:cs typeface="Arial" panose="020B0604020202020204" pitchFamily="34" charset="0"/>
              </a:rPr>
              <a:t>Resilienz des Grünlandes bzw. der Gräser</a:t>
            </a:r>
            <a:endParaRPr lang="de-DE" sz="2600" dirty="0">
              <a:cs typeface="Arial" panose="020B0604020202020204" pitchFamily="34" charset="0"/>
            </a:endParaRPr>
          </a:p>
          <a:p>
            <a:endParaRPr lang="de-DE" dirty="0"/>
          </a:p>
        </p:txBody>
      </p:sp>
      <p:sp>
        <p:nvSpPr>
          <p:cNvPr id="6" name="Textfeld 5">
            <a:extLst>
              <a:ext uri="{FF2B5EF4-FFF2-40B4-BE49-F238E27FC236}">
                <a16:creationId xmlns:a16="http://schemas.microsoft.com/office/drawing/2014/main" id="{98E2221C-491B-4F34-9AE4-8E62F00EF2A4}"/>
              </a:ext>
            </a:extLst>
          </p:cNvPr>
          <p:cNvSpPr txBox="1"/>
          <p:nvPr/>
        </p:nvSpPr>
        <p:spPr>
          <a:xfrm>
            <a:off x="1244962" y="6408107"/>
            <a:ext cx="1667365" cy="261610"/>
          </a:xfrm>
          <a:prstGeom prst="rect">
            <a:avLst/>
          </a:prstGeom>
          <a:noFill/>
          <a:ln w="6350">
            <a:noFill/>
          </a:ln>
        </p:spPr>
        <p:txBody>
          <a:bodyPr wrap="square" rtlCol="0">
            <a:spAutoFit/>
          </a:bodyPr>
          <a:lstStyle/>
          <a:p>
            <a:r>
              <a:rPr lang="de-DE" sz="1100" dirty="0"/>
              <a:t>LAZBW, Prof. Dr. Elsäßer</a:t>
            </a:r>
          </a:p>
        </p:txBody>
      </p:sp>
      <p:pic>
        <p:nvPicPr>
          <p:cNvPr id="7" name="Grafik 6">
            <a:extLst>
              <a:ext uri="{FF2B5EF4-FFF2-40B4-BE49-F238E27FC236}">
                <a16:creationId xmlns:a16="http://schemas.microsoft.com/office/drawing/2014/main" id="{065D5523-376B-4C31-992A-D1A75E1A64E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12156" y="1313170"/>
            <a:ext cx="4259143" cy="3194357"/>
          </a:xfrm>
          <a:prstGeom prst="rect">
            <a:avLst/>
          </a:prstGeom>
        </p:spPr>
      </p:pic>
      <p:sp>
        <p:nvSpPr>
          <p:cNvPr id="8" name="Textfeld 7">
            <a:extLst>
              <a:ext uri="{FF2B5EF4-FFF2-40B4-BE49-F238E27FC236}">
                <a16:creationId xmlns:a16="http://schemas.microsoft.com/office/drawing/2014/main" id="{B57F50AA-F212-4090-BF6C-1E3BDA40782B}"/>
              </a:ext>
            </a:extLst>
          </p:cNvPr>
          <p:cNvSpPr txBox="1"/>
          <p:nvPr/>
        </p:nvSpPr>
        <p:spPr>
          <a:xfrm>
            <a:off x="7297855" y="4478010"/>
            <a:ext cx="4259143" cy="261610"/>
          </a:xfrm>
          <a:prstGeom prst="rect">
            <a:avLst/>
          </a:prstGeom>
          <a:noFill/>
          <a:ln w="6350">
            <a:noFill/>
          </a:ln>
        </p:spPr>
        <p:txBody>
          <a:bodyPr wrap="square" rtlCol="0">
            <a:spAutoFit/>
          </a:bodyPr>
          <a:lstStyle/>
          <a:p>
            <a:r>
              <a:rPr lang="de-DE" sz="1100" dirty="0"/>
              <a:t>Wiederaustrieb von Gräsern, LWK NRW, Hubert </a:t>
            </a:r>
            <a:r>
              <a:rPr lang="de-DE" sz="1100" dirty="0" err="1"/>
              <a:t>Kivelitz</a:t>
            </a:r>
            <a:endParaRPr lang="de-DE" sz="1100" dirty="0"/>
          </a:p>
        </p:txBody>
      </p:sp>
    </p:spTree>
    <p:extLst>
      <p:ext uri="{BB962C8B-B14F-4D97-AF65-F5344CB8AC3E}">
        <p14:creationId xmlns:p14="http://schemas.microsoft.com/office/powerpoint/2010/main" val="2722821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cs typeface="Arial" panose="020B0604020202020204" pitchFamily="34" charset="0"/>
              </a:rPr>
              <a:t>Vertrocknet erscheinende Grünlandnarben…</a:t>
            </a:r>
            <a:endParaRPr lang="de-DE" dirty="0"/>
          </a:p>
        </p:txBody>
      </p:sp>
      <p:sp>
        <p:nvSpPr>
          <p:cNvPr id="4" name="Fußzeilenplatzhalter 3"/>
          <p:cNvSpPr>
            <a:spLocks noGrp="1"/>
          </p:cNvSpPr>
          <p:nvPr>
            <p:ph type="ftr" sz="quarter" idx="10"/>
          </p:nvPr>
        </p:nvSpPr>
        <p:spPr/>
        <p:txBody>
          <a:bodyPr/>
          <a:lstStyle/>
          <a:p>
            <a:r>
              <a:rPr lang="de-DE"/>
              <a:t>Grünland</a:t>
            </a:r>
          </a:p>
        </p:txBody>
      </p:sp>
      <p:sp>
        <p:nvSpPr>
          <p:cNvPr id="8" name="Textfeld 7">
            <a:extLst>
              <a:ext uri="{FF2B5EF4-FFF2-40B4-BE49-F238E27FC236}">
                <a16:creationId xmlns:a16="http://schemas.microsoft.com/office/drawing/2014/main" id="{B57F50AA-F212-4090-BF6C-1E3BDA40782B}"/>
              </a:ext>
            </a:extLst>
          </p:cNvPr>
          <p:cNvSpPr txBox="1"/>
          <p:nvPr/>
        </p:nvSpPr>
        <p:spPr>
          <a:xfrm>
            <a:off x="8716229" y="5936714"/>
            <a:ext cx="3361472" cy="430887"/>
          </a:xfrm>
          <a:prstGeom prst="rect">
            <a:avLst/>
          </a:prstGeom>
          <a:noFill/>
          <a:ln w="6350">
            <a:noFill/>
          </a:ln>
        </p:spPr>
        <p:txBody>
          <a:bodyPr wrap="square" rtlCol="0">
            <a:spAutoFit/>
          </a:bodyPr>
          <a:lstStyle/>
          <a:p>
            <a:r>
              <a:rPr lang="de-DE" sz="1100" dirty="0"/>
              <a:t>Wiederaustrieb von Gräsern, </a:t>
            </a:r>
          </a:p>
          <a:p>
            <a:r>
              <a:rPr lang="de-DE" sz="1100" dirty="0"/>
              <a:t>Bilder: LWK NRW, Hubert </a:t>
            </a:r>
            <a:r>
              <a:rPr lang="de-DE" sz="1100" dirty="0" err="1"/>
              <a:t>Kivelitz</a:t>
            </a:r>
            <a:endParaRPr lang="de-DE" sz="1100" dirty="0"/>
          </a:p>
        </p:txBody>
      </p:sp>
      <p:pic>
        <p:nvPicPr>
          <p:cNvPr id="10" name="Grafik 9">
            <a:extLst>
              <a:ext uri="{FF2B5EF4-FFF2-40B4-BE49-F238E27FC236}">
                <a16:creationId xmlns:a16="http://schemas.microsoft.com/office/drawing/2014/main" id="{3F751B61-ACF5-41B8-ACEA-DC7F60F797B0}"/>
              </a:ext>
            </a:extLst>
          </p:cNvPr>
          <p:cNvPicPr>
            <a:picLocks noChangeAspect="1"/>
          </p:cNvPicPr>
          <p:nvPr/>
        </p:nvPicPr>
        <p:blipFill rotWithShape="1">
          <a:blip r:embed="rId3"/>
          <a:srcRect l="13125" t="15741" r="29687" b="8023"/>
          <a:stretch/>
        </p:blipFill>
        <p:spPr>
          <a:xfrm>
            <a:off x="1600200" y="1079500"/>
            <a:ext cx="6972300" cy="5228268"/>
          </a:xfrm>
          <a:prstGeom prst="rect">
            <a:avLst/>
          </a:prstGeom>
        </p:spPr>
      </p:pic>
    </p:spTree>
    <p:extLst>
      <p:ext uri="{BB962C8B-B14F-4D97-AF65-F5344CB8AC3E}">
        <p14:creationId xmlns:p14="http://schemas.microsoft.com/office/powerpoint/2010/main" val="37732554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38200" y="454818"/>
            <a:ext cx="10934700" cy="1386681"/>
          </a:xfrm>
        </p:spPr>
        <p:txBody>
          <a:bodyPr>
            <a:normAutofit/>
          </a:bodyPr>
          <a:lstStyle/>
          <a:p>
            <a:r>
              <a:rPr lang="de-DE" dirty="0">
                <a:cs typeface="Arial" panose="020B0604020202020204" pitchFamily="34" charset="0"/>
                <a:sym typeface="Wingdings" panose="05000000000000000000" pitchFamily="2" charset="2"/>
              </a:rPr>
              <a:t>Anpassung an Wasserstress durch die Pflanzen, </a:t>
            </a:r>
            <a:br>
              <a:rPr lang="de-DE" dirty="0">
                <a:cs typeface="Arial" panose="020B0604020202020204" pitchFamily="34" charset="0"/>
                <a:sym typeface="Wingdings" panose="05000000000000000000" pitchFamily="2" charset="2"/>
              </a:rPr>
            </a:br>
            <a:r>
              <a:rPr lang="de-DE" dirty="0">
                <a:cs typeface="Arial" panose="020B0604020202020204" pitchFamily="34" charset="0"/>
                <a:sym typeface="Wingdings" panose="05000000000000000000" pitchFamily="2" charset="2"/>
              </a:rPr>
              <a:t>Beispiele:</a:t>
            </a:r>
            <a:endParaRPr lang="de-DE" dirty="0"/>
          </a:p>
        </p:txBody>
      </p:sp>
      <p:sp>
        <p:nvSpPr>
          <p:cNvPr id="4" name="Fußzeilenplatzhalter 3"/>
          <p:cNvSpPr>
            <a:spLocks noGrp="1"/>
          </p:cNvSpPr>
          <p:nvPr>
            <p:ph type="ftr" sz="quarter" idx="10"/>
          </p:nvPr>
        </p:nvSpPr>
        <p:spPr/>
        <p:txBody>
          <a:bodyPr/>
          <a:lstStyle/>
          <a:p>
            <a:r>
              <a:rPr lang="de-DE"/>
              <a:t>Grünland</a:t>
            </a:r>
          </a:p>
        </p:txBody>
      </p:sp>
      <p:sp>
        <p:nvSpPr>
          <p:cNvPr id="5" name="Untertitel 7">
            <a:extLst>
              <a:ext uri="{FF2B5EF4-FFF2-40B4-BE49-F238E27FC236}">
                <a16:creationId xmlns:a16="http://schemas.microsoft.com/office/drawing/2014/main" id="{795C3FE4-E618-423F-B2C3-E37C31E357C0}"/>
              </a:ext>
            </a:extLst>
          </p:cNvPr>
          <p:cNvSpPr>
            <a:spLocks noGrp="1"/>
          </p:cNvSpPr>
          <p:nvPr>
            <p:ph idx="1"/>
          </p:nvPr>
        </p:nvSpPr>
        <p:spPr>
          <a:xfrm>
            <a:off x="838200" y="1841499"/>
            <a:ext cx="10515600" cy="4169411"/>
          </a:xfrm>
        </p:spPr>
        <p:txBody>
          <a:bodyPr>
            <a:noAutofit/>
          </a:bodyPr>
          <a:lstStyle/>
          <a:p>
            <a:pPr>
              <a:lnSpc>
                <a:spcPct val="100000"/>
              </a:lnSpc>
              <a:buFont typeface="Courier New" panose="02070309020205020404" pitchFamily="49" charset="0"/>
              <a:buChar char="o"/>
            </a:pPr>
            <a:r>
              <a:rPr lang="de-DE" dirty="0">
                <a:cs typeface="Arial" panose="020B0604020202020204" pitchFamily="34" charset="0"/>
                <a:sym typeface="Wingdings" panose="05000000000000000000" pitchFamily="2" charset="2"/>
              </a:rPr>
              <a:t> </a:t>
            </a:r>
            <a:r>
              <a:rPr lang="de-DE" b="1" dirty="0">
                <a:cs typeface="Arial" panose="020B0604020202020204" pitchFamily="34" charset="0"/>
                <a:sym typeface="Wingdings" panose="05000000000000000000" pitchFamily="2" charset="2"/>
              </a:rPr>
              <a:t>Rhizome</a:t>
            </a:r>
            <a:r>
              <a:rPr lang="de-DE" dirty="0">
                <a:cs typeface="Arial" panose="020B0604020202020204" pitchFamily="34" charset="0"/>
                <a:sym typeface="Wingdings" panose="05000000000000000000" pitchFamily="2" charset="2"/>
              </a:rPr>
              <a:t>: Quecke, Wiesenrispe </a:t>
            </a:r>
          </a:p>
          <a:p>
            <a:pPr>
              <a:lnSpc>
                <a:spcPct val="100000"/>
              </a:lnSpc>
              <a:buFont typeface="Courier New" panose="02070309020205020404" pitchFamily="49" charset="0"/>
              <a:buChar char="o"/>
            </a:pPr>
            <a:r>
              <a:rPr lang="de-DE" b="1" dirty="0">
                <a:cs typeface="Arial" panose="020B0604020202020204" pitchFamily="34" charset="0"/>
                <a:sym typeface="Wingdings" panose="05000000000000000000" pitchFamily="2" charset="2"/>
              </a:rPr>
              <a:t> Dicke Außenhaut</a:t>
            </a:r>
            <a:r>
              <a:rPr lang="de-DE" dirty="0">
                <a:cs typeface="Arial" panose="020B0604020202020204" pitchFamily="34" charset="0"/>
                <a:sym typeface="Wingdings" panose="05000000000000000000" pitchFamily="2" charset="2"/>
              </a:rPr>
              <a:t>: Rohrschwingel, Knaulgras</a:t>
            </a:r>
          </a:p>
          <a:p>
            <a:pPr algn="l">
              <a:lnSpc>
                <a:spcPct val="100000"/>
              </a:lnSpc>
              <a:buFont typeface="Courier New" panose="02070309020205020404" pitchFamily="49" charset="0"/>
              <a:buChar char="o"/>
            </a:pPr>
            <a:r>
              <a:rPr lang="de-DE" dirty="0">
                <a:cs typeface="Arial" panose="020B0604020202020204" pitchFamily="34" charset="0"/>
                <a:sym typeface="Wingdings" panose="05000000000000000000" pitchFamily="2" charset="2"/>
              </a:rPr>
              <a:t> </a:t>
            </a:r>
            <a:r>
              <a:rPr lang="de-DE" b="1" dirty="0">
                <a:cs typeface="Arial" panose="020B0604020202020204" pitchFamily="34" charset="0"/>
                <a:sym typeface="Wingdings" panose="05000000000000000000" pitchFamily="2" charset="2"/>
              </a:rPr>
              <a:t>Wenig Blattmassebildung</a:t>
            </a:r>
            <a:r>
              <a:rPr lang="de-DE" dirty="0">
                <a:cs typeface="Arial" panose="020B0604020202020204" pitchFamily="34" charset="0"/>
                <a:sym typeface="Wingdings" panose="05000000000000000000" pitchFamily="2" charset="2"/>
              </a:rPr>
              <a:t>: Rotschwingel, Wiesenrispe</a:t>
            </a:r>
          </a:p>
          <a:p>
            <a:pPr algn="l">
              <a:lnSpc>
                <a:spcPct val="100000"/>
              </a:lnSpc>
              <a:buFont typeface="Courier New" panose="02070309020205020404" pitchFamily="49" charset="0"/>
              <a:buChar char="o"/>
            </a:pPr>
            <a:r>
              <a:rPr lang="de-DE" dirty="0">
                <a:cs typeface="Arial" panose="020B0604020202020204" pitchFamily="34" charset="0"/>
                <a:sym typeface="Wingdings" panose="05000000000000000000" pitchFamily="2" charset="2"/>
              </a:rPr>
              <a:t> </a:t>
            </a:r>
            <a:r>
              <a:rPr lang="de-DE" b="1" dirty="0">
                <a:cs typeface="Arial" panose="020B0604020202020204" pitchFamily="34" charset="0"/>
                <a:sym typeface="Wingdings" panose="05000000000000000000" pitchFamily="2" charset="2"/>
              </a:rPr>
              <a:t>Tiefe Wurzelbildung</a:t>
            </a:r>
            <a:r>
              <a:rPr lang="de-DE" dirty="0">
                <a:cs typeface="Arial" panose="020B0604020202020204" pitchFamily="34" charset="0"/>
                <a:sym typeface="Wingdings" panose="05000000000000000000" pitchFamily="2" charset="2"/>
              </a:rPr>
              <a:t>: Luzerne, Rotklee, </a:t>
            </a:r>
            <a:br>
              <a:rPr lang="de-DE" dirty="0">
                <a:cs typeface="Arial" panose="020B0604020202020204" pitchFamily="34" charset="0"/>
                <a:sym typeface="Wingdings" panose="05000000000000000000" pitchFamily="2" charset="2"/>
              </a:rPr>
            </a:br>
            <a:r>
              <a:rPr lang="de-DE" dirty="0">
                <a:cs typeface="Arial" panose="020B0604020202020204" pitchFamily="34" charset="0"/>
                <a:sym typeface="Wingdings" panose="05000000000000000000" pitchFamily="2" charset="2"/>
              </a:rPr>
              <a:t> Kräuter, Rohrschwingel…</a:t>
            </a:r>
          </a:p>
          <a:p>
            <a:pPr algn="l">
              <a:lnSpc>
                <a:spcPct val="100000"/>
              </a:lnSpc>
              <a:buFont typeface="Courier New" panose="02070309020205020404" pitchFamily="49" charset="0"/>
              <a:buChar char="o"/>
            </a:pPr>
            <a:r>
              <a:rPr lang="de-DE" dirty="0">
                <a:cs typeface="Arial" panose="020B0604020202020204" pitchFamily="34" charset="0"/>
                <a:sym typeface="Wingdings" panose="05000000000000000000" pitchFamily="2" charset="2"/>
              </a:rPr>
              <a:t> </a:t>
            </a:r>
            <a:r>
              <a:rPr lang="de-DE" b="1" dirty="0" err="1">
                <a:cs typeface="Arial" panose="020B0604020202020204" pitchFamily="34" charset="0"/>
                <a:sym typeface="Wingdings" panose="05000000000000000000" pitchFamily="2" charset="2"/>
              </a:rPr>
              <a:t>Dormanz</a:t>
            </a:r>
            <a:r>
              <a:rPr lang="de-DE" b="1" dirty="0">
                <a:cs typeface="Arial" panose="020B0604020202020204" pitchFamily="34" charset="0"/>
                <a:sym typeface="Wingdings" panose="05000000000000000000" pitchFamily="2" charset="2"/>
              </a:rPr>
              <a:t>-Flucht-Samenbildung</a:t>
            </a:r>
            <a:r>
              <a:rPr lang="de-DE" dirty="0">
                <a:cs typeface="Arial" panose="020B0604020202020204" pitchFamily="34" charset="0"/>
                <a:sym typeface="Wingdings" panose="05000000000000000000" pitchFamily="2" charset="2"/>
              </a:rPr>
              <a:t>, z.B. </a:t>
            </a:r>
            <a:br>
              <a:rPr lang="de-DE" dirty="0">
                <a:cs typeface="Arial" panose="020B0604020202020204" pitchFamily="34" charset="0"/>
                <a:sym typeface="Wingdings" panose="05000000000000000000" pitchFamily="2" charset="2"/>
              </a:rPr>
            </a:br>
            <a:r>
              <a:rPr lang="de-DE" dirty="0">
                <a:cs typeface="Arial" panose="020B0604020202020204" pitchFamily="34" charset="0"/>
                <a:sym typeface="Wingdings" panose="05000000000000000000" pitchFamily="2" charset="2"/>
              </a:rPr>
              <a:t> Deutsches Weidelgras</a:t>
            </a:r>
          </a:p>
        </p:txBody>
      </p:sp>
      <p:pic>
        <p:nvPicPr>
          <p:cNvPr id="3" name="Grafik 2">
            <a:extLst>
              <a:ext uri="{FF2B5EF4-FFF2-40B4-BE49-F238E27FC236}">
                <a16:creationId xmlns:a16="http://schemas.microsoft.com/office/drawing/2014/main" id="{0E0E8408-A6DA-40FA-AF52-E2CD62015073}"/>
              </a:ext>
            </a:extLst>
          </p:cNvPr>
          <p:cNvPicPr>
            <a:picLocks noChangeAspect="1"/>
          </p:cNvPicPr>
          <p:nvPr/>
        </p:nvPicPr>
        <p:blipFill rotWithShape="1">
          <a:blip r:embed="rId3"/>
          <a:srcRect l="13646" t="29273" r="30313" b="9931"/>
          <a:stretch/>
        </p:blipFill>
        <p:spPr>
          <a:xfrm>
            <a:off x="7271752" y="3429000"/>
            <a:ext cx="4304298" cy="2626582"/>
          </a:xfrm>
          <a:prstGeom prst="rect">
            <a:avLst/>
          </a:prstGeom>
        </p:spPr>
      </p:pic>
      <p:sp>
        <p:nvSpPr>
          <p:cNvPr id="6" name="Textfeld 5">
            <a:extLst>
              <a:ext uri="{FF2B5EF4-FFF2-40B4-BE49-F238E27FC236}">
                <a16:creationId xmlns:a16="http://schemas.microsoft.com/office/drawing/2014/main" id="{8756887B-8698-43AF-B1A9-13C38AAD26B2}"/>
              </a:ext>
            </a:extLst>
          </p:cNvPr>
          <p:cNvSpPr txBox="1"/>
          <p:nvPr/>
        </p:nvSpPr>
        <p:spPr>
          <a:xfrm>
            <a:off x="7181850" y="6094740"/>
            <a:ext cx="3435350" cy="261610"/>
          </a:xfrm>
          <a:prstGeom prst="rect">
            <a:avLst/>
          </a:prstGeom>
          <a:noFill/>
          <a:ln w="6350">
            <a:noFill/>
          </a:ln>
        </p:spPr>
        <p:txBody>
          <a:bodyPr wrap="square" rtlCol="0">
            <a:spAutoFit/>
          </a:bodyPr>
          <a:lstStyle/>
          <a:p>
            <a:r>
              <a:rPr lang="de-DE" sz="1100" dirty="0"/>
              <a:t>Notreife beim Dt. Weidelgras, LWK NRW, Hubert </a:t>
            </a:r>
            <a:r>
              <a:rPr lang="de-DE" sz="1100" dirty="0" err="1"/>
              <a:t>Kivelitz</a:t>
            </a:r>
            <a:endParaRPr lang="de-DE" sz="1100" b="1" dirty="0"/>
          </a:p>
        </p:txBody>
      </p:sp>
    </p:spTree>
    <p:extLst>
      <p:ext uri="{BB962C8B-B14F-4D97-AF65-F5344CB8AC3E}">
        <p14:creationId xmlns:p14="http://schemas.microsoft.com/office/powerpoint/2010/main" val="305482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Gräser</a:t>
            </a:r>
          </a:p>
        </p:txBody>
      </p:sp>
      <p:sp>
        <p:nvSpPr>
          <p:cNvPr id="4" name="Fußzeilenplatzhalter 3"/>
          <p:cNvSpPr>
            <a:spLocks noGrp="1"/>
          </p:cNvSpPr>
          <p:nvPr>
            <p:ph type="ftr" sz="quarter" idx="10"/>
          </p:nvPr>
        </p:nvSpPr>
        <p:spPr/>
        <p:txBody>
          <a:bodyPr/>
          <a:lstStyle/>
          <a:p>
            <a:r>
              <a:rPr lang="de-DE"/>
              <a:t>Grünland</a:t>
            </a:r>
          </a:p>
        </p:txBody>
      </p:sp>
      <p:sp>
        <p:nvSpPr>
          <p:cNvPr id="7" name="Untertitel 7">
            <a:extLst>
              <a:ext uri="{FF2B5EF4-FFF2-40B4-BE49-F238E27FC236}">
                <a16:creationId xmlns:a16="http://schemas.microsoft.com/office/drawing/2014/main" id="{795C3FE4-E618-423F-B2C3-E37C31E357C0}"/>
              </a:ext>
            </a:extLst>
          </p:cNvPr>
          <p:cNvSpPr>
            <a:spLocks noGrp="1"/>
          </p:cNvSpPr>
          <p:nvPr>
            <p:ph idx="1"/>
          </p:nvPr>
        </p:nvSpPr>
        <p:spPr/>
        <p:txBody>
          <a:bodyPr>
            <a:normAutofit lnSpcReduction="10000"/>
          </a:bodyPr>
          <a:lstStyle/>
          <a:p>
            <a:pPr marL="0" indent="0" algn="l">
              <a:buNone/>
            </a:pPr>
            <a:r>
              <a:rPr lang="de-DE" b="1" dirty="0">
                <a:cs typeface="Arial" panose="020B0604020202020204" pitchFamily="34" charset="0"/>
              </a:rPr>
              <a:t>Sie speichern ihre Reservestoffe in den </a:t>
            </a:r>
            <a:r>
              <a:rPr lang="de-DE" b="1" u="sng" dirty="0">
                <a:cs typeface="Arial" panose="020B0604020202020204" pitchFamily="34" charset="0"/>
              </a:rPr>
              <a:t>oberirdischen</a:t>
            </a:r>
            <a:r>
              <a:rPr lang="de-DE" b="1" dirty="0">
                <a:cs typeface="Arial" panose="020B0604020202020204" pitchFamily="34" charset="0"/>
              </a:rPr>
              <a:t> Stoppeln:</a:t>
            </a:r>
          </a:p>
          <a:p>
            <a:pPr marL="0" indent="0" algn="l">
              <a:buNone/>
            </a:pPr>
            <a:endParaRPr lang="de-DE" dirty="0">
              <a:cs typeface="Arial" panose="020B0604020202020204" pitchFamily="34" charset="0"/>
            </a:endParaRPr>
          </a:p>
          <a:p>
            <a:pPr marL="342900" indent="-342900" algn="l">
              <a:buFont typeface="Wingdings" panose="05000000000000000000" pitchFamily="2" charset="2"/>
              <a:buChar char="Ø"/>
            </a:pPr>
            <a:r>
              <a:rPr lang="de-DE" dirty="0">
                <a:cs typeface="Arial" panose="020B0604020202020204" pitchFamily="34" charset="0"/>
              </a:rPr>
              <a:t>Nicht zu tief mähen bzw. abweiden (5-7 cm)</a:t>
            </a:r>
          </a:p>
          <a:p>
            <a:pPr marL="342900" indent="-342900" algn="l">
              <a:buFont typeface="Wingdings" panose="05000000000000000000" pitchFamily="2" charset="2"/>
              <a:buChar char="Ø"/>
            </a:pPr>
            <a:endParaRPr lang="de-DE" dirty="0">
              <a:cs typeface="Arial" panose="020B0604020202020204" pitchFamily="34" charset="0"/>
            </a:endParaRPr>
          </a:p>
          <a:p>
            <a:pPr marL="342900" indent="-342900" algn="l">
              <a:buFont typeface="Wingdings" panose="05000000000000000000" pitchFamily="2" charset="2"/>
              <a:buChar char="Ø"/>
            </a:pPr>
            <a:endParaRPr lang="de-DE" dirty="0">
              <a:cs typeface="Arial" panose="020B0604020202020204" pitchFamily="34" charset="0"/>
            </a:endParaRPr>
          </a:p>
          <a:p>
            <a:pPr algn="l"/>
            <a:endParaRPr lang="de-DE" dirty="0">
              <a:cs typeface="Arial" panose="020B0604020202020204" pitchFamily="34" charset="0"/>
            </a:endParaRPr>
          </a:p>
          <a:p>
            <a:pPr algn="l"/>
            <a:endParaRPr lang="de-DE" dirty="0">
              <a:cs typeface="Arial" panose="020B0604020202020204" pitchFamily="34" charset="0"/>
            </a:endParaRPr>
          </a:p>
          <a:p>
            <a:pPr marL="342900" indent="-342900" algn="l">
              <a:lnSpc>
                <a:spcPct val="100000"/>
              </a:lnSpc>
              <a:buFont typeface="Wingdings" panose="05000000000000000000" pitchFamily="2" charset="2"/>
              <a:buChar char="Ø"/>
            </a:pPr>
            <a:r>
              <a:rPr lang="de-DE" dirty="0">
                <a:cs typeface="Arial" panose="020B0604020202020204" pitchFamily="34" charset="0"/>
              </a:rPr>
              <a:t>Bei Trockenheit keine bzw. reduzierte N-Verfügbarkeit </a:t>
            </a:r>
          </a:p>
          <a:p>
            <a:pPr marL="0" indent="0" algn="l">
              <a:lnSpc>
                <a:spcPct val="100000"/>
              </a:lnSpc>
              <a:buNone/>
            </a:pPr>
            <a:r>
              <a:rPr lang="de-DE" dirty="0">
                <a:cs typeface="Arial" panose="020B0604020202020204" pitchFamily="34" charset="0"/>
                <a:sym typeface="Wingdings" panose="05000000000000000000" pitchFamily="2" charset="2"/>
              </a:rPr>
              <a:t> reduzierte Düngung bzw. erhöhte Mineralisation nach erneuten Niederschlägen</a:t>
            </a:r>
            <a:endParaRPr lang="de-DE" dirty="0">
              <a:cs typeface="Arial" panose="020B0604020202020204" pitchFamily="34" charset="0"/>
            </a:endParaRPr>
          </a:p>
        </p:txBody>
      </p:sp>
      <p:pic>
        <p:nvPicPr>
          <p:cNvPr id="8" name="Grafik 7"/>
          <p:cNvPicPr>
            <a:picLocks noChangeAspect="1"/>
          </p:cNvPicPr>
          <p:nvPr/>
        </p:nvPicPr>
        <p:blipFill>
          <a:blip r:embed="rId3"/>
          <a:stretch>
            <a:fillRect/>
          </a:stretch>
        </p:blipFill>
        <p:spPr>
          <a:xfrm>
            <a:off x="2612794" y="2926080"/>
            <a:ext cx="7149840" cy="1597305"/>
          </a:xfrm>
          <a:prstGeom prst="rect">
            <a:avLst/>
          </a:prstGeom>
        </p:spPr>
      </p:pic>
      <p:sp>
        <p:nvSpPr>
          <p:cNvPr id="9" name="Textfeld 8">
            <a:extLst>
              <a:ext uri="{FF2B5EF4-FFF2-40B4-BE49-F238E27FC236}">
                <a16:creationId xmlns:a16="http://schemas.microsoft.com/office/drawing/2014/main" id="{B0CE0FE3-4E7A-48D7-A9DD-44A7FEB30027}"/>
              </a:ext>
            </a:extLst>
          </p:cNvPr>
          <p:cNvSpPr txBox="1"/>
          <p:nvPr/>
        </p:nvSpPr>
        <p:spPr>
          <a:xfrm>
            <a:off x="9762634" y="5923513"/>
            <a:ext cx="1667365" cy="261610"/>
          </a:xfrm>
          <a:prstGeom prst="rect">
            <a:avLst/>
          </a:prstGeom>
          <a:noFill/>
          <a:ln w="6350">
            <a:noFill/>
          </a:ln>
        </p:spPr>
        <p:txBody>
          <a:bodyPr wrap="square" rtlCol="0">
            <a:spAutoFit/>
          </a:bodyPr>
          <a:lstStyle/>
          <a:p>
            <a:r>
              <a:rPr lang="de-DE" sz="1100" dirty="0"/>
              <a:t>LAZBW, Prof. Dr. Elsäßer</a:t>
            </a:r>
          </a:p>
        </p:txBody>
      </p:sp>
    </p:spTree>
    <p:extLst>
      <p:ext uri="{BB962C8B-B14F-4D97-AF65-F5344CB8AC3E}">
        <p14:creationId xmlns:p14="http://schemas.microsoft.com/office/powerpoint/2010/main" val="4759247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Grünland in Zeiten des Klimawandels</a:t>
            </a:r>
          </a:p>
        </p:txBody>
      </p:sp>
      <p:sp>
        <p:nvSpPr>
          <p:cNvPr id="4" name="Fußzeilenplatzhalter 3"/>
          <p:cNvSpPr>
            <a:spLocks noGrp="1"/>
          </p:cNvSpPr>
          <p:nvPr>
            <p:ph type="ftr" sz="quarter" idx="10"/>
          </p:nvPr>
        </p:nvSpPr>
        <p:spPr/>
        <p:txBody>
          <a:bodyPr/>
          <a:lstStyle/>
          <a:p>
            <a:r>
              <a:rPr lang="de-DE"/>
              <a:t>Grünland</a:t>
            </a:r>
          </a:p>
        </p:txBody>
      </p:sp>
      <p:sp>
        <p:nvSpPr>
          <p:cNvPr id="9" name="Textfeld 8">
            <a:extLst>
              <a:ext uri="{FF2B5EF4-FFF2-40B4-BE49-F238E27FC236}">
                <a16:creationId xmlns:a16="http://schemas.microsoft.com/office/drawing/2014/main" id="{C1298E85-2A72-4A8C-8A4B-3CDF2688EFDD}"/>
              </a:ext>
            </a:extLst>
          </p:cNvPr>
          <p:cNvSpPr txBox="1"/>
          <p:nvPr/>
        </p:nvSpPr>
        <p:spPr>
          <a:xfrm>
            <a:off x="9411629" y="5875656"/>
            <a:ext cx="2046869" cy="261610"/>
          </a:xfrm>
          <a:prstGeom prst="rect">
            <a:avLst/>
          </a:prstGeom>
          <a:noFill/>
          <a:ln w="6350">
            <a:noFill/>
          </a:ln>
        </p:spPr>
        <p:txBody>
          <a:bodyPr wrap="square" rtlCol="0">
            <a:spAutoFit/>
          </a:bodyPr>
          <a:lstStyle/>
          <a:p>
            <a:r>
              <a:rPr lang="de-DE" sz="1100" dirty="0"/>
              <a:t>Trockene Rinderweide,  </a:t>
            </a:r>
            <a:r>
              <a:rPr lang="de-DE" sz="1100" dirty="0" err="1"/>
              <a:t>pixabay</a:t>
            </a:r>
            <a:endParaRPr lang="de-DE" sz="1100" dirty="0"/>
          </a:p>
        </p:txBody>
      </p:sp>
      <p:pic>
        <p:nvPicPr>
          <p:cNvPr id="10" name="Grafik 9">
            <a:extLst>
              <a:ext uri="{FF2B5EF4-FFF2-40B4-BE49-F238E27FC236}">
                <a16:creationId xmlns:a16="http://schemas.microsoft.com/office/drawing/2014/main" id="{ED47E40E-1B3E-4342-80AA-282E29EEA915}"/>
              </a:ext>
            </a:extLst>
          </p:cNvPr>
          <p:cNvPicPr>
            <a:picLocks noChangeAspect="1"/>
          </p:cNvPicPr>
          <p:nvPr/>
        </p:nvPicPr>
        <p:blipFill>
          <a:blip r:embed="rId3"/>
          <a:stretch>
            <a:fillRect/>
          </a:stretch>
        </p:blipFill>
        <p:spPr>
          <a:xfrm>
            <a:off x="2453268" y="1498359"/>
            <a:ext cx="6958361" cy="4638907"/>
          </a:xfrm>
          <a:prstGeom prst="rect">
            <a:avLst/>
          </a:prstGeom>
        </p:spPr>
      </p:pic>
    </p:spTree>
    <p:extLst>
      <p:ext uri="{BB962C8B-B14F-4D97-AF65-F5344CB8AC3E}">
        <p14:creationId xmlns:p14="http://schemas.microsoft.com/office/powerpoint/2010/main" val="27211399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Grünland in Zeiten des Klimawandels</a:t>
            </a:r>
          </a:p>
        </p:txBody>
      </p:sp>
      <p:sp>
        <p:nvSpPr>
          <p:cNvPr id="4" name="Fußzeilenplatzhalter 3"/>
          <p:cNvSpPr>
            <a:spLocks noGrp="1"/>
          </p:cNvSpPr>
          <p:nvPr>
            <p:ph type="ftr" sz="quarter" idx="10"/>
          </p:nvPr>
        </p:nvSpPr>
        <p:spPr/>
        <p:txBody>
          <a:bodyPr/>
          <a:lstStyle/>
          <a:p>
            <a:r>
              <a:rPr lang="de-DE"/>
              <a:t>Grünland</a:t>
            </a:r>
          </a:p>
        </p:txBody>
      </p:sp>
      <p:sp>
        <p:nvSpPr>
          <p:cNvPr id="6" name="Textfeld 5">
            <a:extLst>
              <a:ext uri="{FF2B5EF4-FFF2-40B4-BE49-F238E27FC236}">
                <a16:creationId xmlns:a16="http://schemas.microsoft.com/office/drawing/2014/main" id="{60B05F2F-FA65-43F3-A167-9BE8C0D679A5}"/>
              </a:ext>
            </a:extLst>
          </p:cNvPr>
          <p:cNvSpPr txBox="1"/>
          <p:nvPr/>
        </p:nvSpPr>
        <p:spPr>
          <a:xfrm flipH="1">
            <a:off x="9229458" y="6094740"/>
            <a:ext cx="2425024" cy="261610"/>
          </a:xfrm>
          <a:prstGeom prst="rect">
            <a:avLst/>
          </a:prstGeom>
          <a:noFill/>
        </p:spPr>
        <p:txBody>
          <a:bodyPr wrap="square" rtlCol="0">
            <a:spAutoFit/>
          </a:bodyPr>
          <a:lstStyle/>
          <a:p>
            <a:r>
              <a:rPr lang="de-DE" sz="1100" dirty="0"/>
              <a:t>Beide Bilder: Trockenes Grünland, LLH</a:t>
            </a:r>
          </a:p>
        </p:txBody>
      </p:sp>
      <p:pic>
        <p:nvPicPr>
          <p:cNvPr id="8" name="Inhaltsplatzhalter 7">
            <a:extLst>
              <a:ext uri="{FF2B5EF4-FFF2-40B4-BE49-F238E27FC236}">
                <a16:creationId xmlns:a16="http://schemas.microsoft.com/office/drawing/2014/main" id="{0F0C9740-DB45-430C-8039-7208448C7149}"/>
              </a:ext>
            </a:extLst>
          </p:cNvPr>
          <p:cNvPicPr>
            <a:picLocks noGrp="1" noChangeAspect="1"/>
          </p:cNvPicPr>
          <p:nvPr>
            <p:ph idx="1"/>
          </p:nvPr>
        </p:nvPicPr>
        <p:blipFill>
          <a:blip r:embed="rId3"/>
          <a:stretch>
            <a:fillRect/>
          </a:stretch>
        </p:blipFill>
        <p:spPr>
          <a:xfrm>
            <a:off x="1079959" y="2658972"/>
            <a:ext cx="5243869" cy="3390900"/>
          </a:xfrm>
          <a:prstGeom prst="rect">
            <a:avLst/>
          </a:prstGeom>
        </p:spPr>
      </p:pic>
      <p:pic>
        <p:nvPicPr>
          <p:cNvPr id="9" name="Grafik 8">
            <a:extLst>
              <a:ext uri="{FF2B5EF4-FFF2-40B4-BE49-F238E27FC236}">
                <a16:creationId xmlns:a16="http://schemas.microsoft.com/office/drawing/2014/main" id="{957A63ED-F665-4E87-98CC-362A2119B47A}"/>
              </a:ext>
            </a:extLst>
          </p:cNvPr>
          <p:cNvPicPr>
            <a:picLocks noChangeAspect="1"/>
          </p:cNvPicPr>
          <p:nvPr/>
        </p:nvPicPr>
        <p:blipFill>
          <a:blip r:embed="rId4"/>
          <a:stretch>
            <a:fillRect/>
          </a:stretch>
        </p:blipFill>
        <p:spPr>
          <a:xfrm>
            <a:off x="6512312" y="1283653"/>
            <a:ext cx="5035013" cy="3776260"/>
          </a:xfrm>
          <a:prstGeom prst="rect">
            <a:avLst/>
          </a:prstGeom>
        </p:spPr>
      </p:pic>
    </p:spTree>
    <p:extLst>
      <p:ext uri="{BB962C8B-B14F-4D97-AF65-F5344CB8AC3E}">
        <p14:creationId xmlns:p14="http://schemas.microsoft.com/office/powerpoint/2010/main" val="11579984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Grünland in Zeiten des Klimawandels</a:t>
            </a:r>
          </a:p>
        </p:txBody>
      </p:sp>
      <p:sp>
        <p:nvSpPr>
          <p:cNvPr id="4" name="Fußzeilenplatzhalter 3"/>
          <p:cNvSpPr>
            <a:spLocks noGrp="1"/>
          </p:cNvSpPr>
          <p:nvPr>
            <p:ph type="ftr" sz="quarter" idx="10"/>
          </p:nvPr>
        </p:nvSpPr>
        <p:spPr/>
        <p:txBody>
          <a:bodyPr/>
          <a:lstStyle/>
          <a:p>
            <a:r>
              <a:rPr lang="de-DE"/>
              <a:t>Grünland</a:t>
            </a:r>
          </a:p>
        </p:txBody>
      </p:sp>
      <p:sp>
        <p:nvSpPr>
          <p:cNvPr id="9" name="Textfeld 8">
            <a:extLst>
              <a:ext uri="{FF2B5EF4-FFF2-40B4-BE49-F238E27FC236}">
                <a16:creationId xmlns:a16="http://schemas.microsoft.com/office/drawing/2014/main" id="{C1298E85-2A72-4A8C-8A4B-3CDF2688EFDD}"/>
              </a:ext>
            </a:extLst>
          </p:cNvPr>
          <p:cNvSpPr txBox="1"/>
          <p:nvPr/>
        </p:nvSpPr>
        <p:spPr>
          <a:xfrm>
            <a:off x="8995918" y="5822752"/>
            <a:ext cx="2956477" cy="430887"/>
          </a:xfrm>
          <a:prstGeom prst="rect">
            <a:avLst/>
          </a:prstGeom>
          <a:noFill/>
          <a:ln w="6350">
            <a:noFill/>
          </a:ln>
        </p:spPr>
        <p:txBody>
          <a:bodyPr wrap="square" rtlCol="0">
            <a:spAutoFit/>
          </a:bodyPr>
          <a:lstStyle/>
          <a:p>
            <a:r>
              <a:rPr lang="de-DE" sz="1100" dirty="0"/>
              <a:t>Unterschiedlich genutztes Grünland, Medebach, 08.08.2018; LWK NRW, Hubert </a:t>
            </a:r>
            <a:r>
              <a:rPr lang="de-DE" sz="1100" dirty="0" err="1"/>
              <a:t>Kivelitz</a:t>
            </a:r>
            <a:endParaRPr lang="de-DE" sz="1100" dirty="0"/>
          </a:p>
        </p:txBody>
      </p:sp>
      <p:pic>
        <p:nvPicPr>
          <p:cNvPr id="5" name="Grafik 4">
            <a:extLst>
              <a:ext uri="{FF2B5EF4-FFF2-40B4-BE49-F238E27FC236}">
                <a16:creationId xmlns:a16="http://schemas.microsoft.com/office/drawing/2014/main" id="{3B1A72C0-B063-464A-8EC4-33830BDE251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06218" y="1283653"/>
            <a:ext cx="6489700" cy="4867275"/>
          </a:xfrm>
          <a:prstGeom prst="rect">
            <a:avLst/>
          </a:prstGeom>
        </p:spPr>
      </p:pic>
      <p:sp>
        <p:nvSpPr>
          <p:cNvPr id="6" name="Textfeld 5">
            <a:extLst>
              <a:ext uri="{FF2B5EF4-FFF2-40B4-BE49-F238E27FC236}">
                <a16:creationId xmlns:a16="http://schemas.microsoft.com/office/drawing/2014/main" id="{AAB44E08-6866-4684-9072-7510A2B9341F}"/>
              </a:ext>
            </a:extLst>
          </p:cNvPr>
          <p:cNvSpPr txBox="1"/>
          <p:nvPr/>
        </p:nvSpPr>
        <p:spPr>
          <a:xfrm>
            <a:off x="4749800" y="3025656"/>
            <a:ext cx="2002536" cy="461665"/>
          </a:xfrm>
          <a:prstGeom prst="rect">
            <a:avLst/>
          </a:prstGeom>
          <a:noFill/>
        </p:spPr>
        <p:txBody>
          <a:bodyPr wrap="none" rtlCol="0">
            <a:spAutoFit/>
          </a:bodyPr>
          <a:lstStyle/>
          <a:p>
            <a:r>
              <a:rPr lang="de-DE" sz="2400" dirty="0"/>
              <a:t>Weidenutzung</a:t>
            </a:r>
          </a:p>
        </p:txBody>
      </p:sp>
      <p:sp>
        <p:nvSpPr>
          <p:cNvPr id="11" name="Textfeld 10">
            <a:extLst>
              <a:ext uri="{FF2B5EF4-FFF2-40B4-BE49-F238E27FC236}">
                <a16:creationId xmlns:a16="http://schemas.microsoft.com/office/drawing/2014/main" id="{19C66768-9499-4E4A-BBE8-C355E9912F1F}"/>
              </a:ext>
            </a:extLst>
          </p:cNvPr>
          <p:cNvSpPr txBox="1"/>
          <p:nvPr/>
        </p:nvSpPr>
        <p:spPr>
          <a:xfrm>
            <a:off x="6413500" y="4357459"/>
            <a:ext cx="2065565" cy="461665"/>
          </a:xfrm>
          <a:prstGeom prst="rect">
            <a:avLst/>
          </a:prstGeom>
          <a:noFill/>
        </p:spPr>
        <p:txBody>
          <a:bodyPr wrap="none" rtlCol="0">
            <a:spAutoFit/>
          </a:bodyPr>
          <a:lstStyle/>
          <a:p>
            <a:r>
              <a:rPr lang="de-DE" sz="2400" dirty="0"/>
              <a:t>Schnittnutzung</a:t>
            </a:r>
          </a:p>
        </p:txBody>
      </p:sp>
    </p:spTree>
    <p:extLst>
      <p:ext uri="{BB962C8B-B14F-4D97-AF65-F5344CB8AC3E}">
        <p14:creationId xmlns:p14="http://schemas.microsoft.com/office/powerpoint/2010/main" val="18989674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38200" y="365125"/>
            <a:ext cx="10934700" cy="918528"/>
          </a:xfrm>
        </p:spPr>
        <p:txBody>
          <a:bodyPr>
            <a:normAutofit fontScale="90000"/>
          </a:bodyPr>
          <a:lstStyle/>
          <a:p>
            <a:r>
              <a:rPr lang="de-DE" dirty="0"/>
              <a:t>Gräser – Auswirkungen unterschiedlicher Schnitt- (Verbiss-)</a:t>
            </a:r>
            <a:br>
              <a:rPr lang="de-DE" dirty="0"/>
            </a:br>
            <a:r>
              <a:rPr lang="de-DE" dirty="0"/>
              <a:t>höhen auf die Trieb- und Wurzelbildung</a:t>
            </a:r>
          </a:p>
        </p:txBody>
      </p:sp>
      <p:sp>
        <p:nvSpPr>
          <p:cNvPr id="4" name="Fußzeilenplatzhalter 3"/>
          <p:cNvSpPr>
            <a:spLocks noGrp="1"/>
          </p:cNvSpPr>
          <p:nvPr>
            <p:ph type="ftr" sz="quarter" idx="10"/>
          </p:nvPr>
        </p:nvSpPr>
        <p:spPr/>
        <p:txBody>
          <a:bodyPr/>
          <a:lstStyle/>
          <a:p>
            <a:r>
              <a:rPr lang="de-DE"/>
              <a:t>Grünland</a:t>
            </a:r>
          </a:p>
        </p:txBody>
      </p:sp>
      <p:pic>
        <p:nvPicPr>
          <p:cNvPr id="3" name="Grafik 2">
            <a:extLst>
              <a:ext uri="{FF2B5EF4-FFF2-40B4-BE49-F238E27FC236}">
                <a16:creationId xmlns:a16="http://schemas.microsoft.com/office/drawing/2014/main" id="{7354EDA2-6E92-459A-BCF2-AC3E46EAACCE}"/>
              </a:ext>
            </a:extLst>
          </p:cNvPr>
          <p:cNvPicPr>
            <a:picLocks noChangeAspect="1"/>
          </p:cNvPicPr>
          <p:nvPr/>
        </p:nvPicPr>
        <p:blipFill rotWithShape="1">
          <a:blip r:embed="rId3"/>
          <a:srcRect l="13646" t="30555" r="30521" b="7315"/>
          <a:stretch/>
        </p:blipFill>
        <p:spPr>
          <a:xfrm>
            <a:off x="2063750" y="1406524"/>
            <a:ext cx="8064500" cy="4949826"/>
          </a:xfrm>
          <a:prstGeom prst="rect">
            <a:avLst/>
          </a:prstGeom>
        </p:spPr>
      </p:pic>
    </p:spTree>
    <p:extLst>
      <p:ext uri="{BB962C8B-B14F-4D97-AF65-F5344CB8AC3E}">
        <p14:creationId xmlns:p14="http://schemas.microsoft.com/office/powerpoint/2010/main" val="172632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Angepasste Grünlandarten</a:t>
            </a:r>
          </a:p>
        </p:txBody>
      </p:sp>
      <p:sp>
        <p:nvSpPr>
          <p:cNvPr id="4" name="Fußzeilenplatzhalter 3"/>
          <p:cNvSpPr>
            <a:spLocks noGrp="1"/>
          </p:cNvSpPr>
          <p:nvPr>
            <p:ph type="ftr" sz="quarter" idx="10"/>
          </p:nvPr>
        </p:nvSpPr>
        <p:spPr/>
        <p:txBody>
          <a:bodyPr/>
          <a:lstStyle/>
          <a:p>
            <a:r>
              <a:rPr lang="de-DE"/>
              <a:t>Grünland</a:t>
            </a:r>
          </a:p>
        </p:txBody>
      </p:sp>
      <p:sp>
        <p:nvSpPr>
          <p:cNvPr id="5" name="Untertitel 7">
            <a:extLst>
              <a:ext uri="{FF2B5EF4-FFF2-40B4-BE49-F238E27FC236}">
                <a16:creationId xmlns:a16="http://schemas.microsoft.com/office/drawing/2014/main" id="{795C3FE4-E618-423F-B2C3-E37C31E357C0}"/>
              </a:ext>
            </a:extLst>
          </p:cNvPr>
          <p:cNvSpPr>
            <a:spLocks noGrp="1"/>
          </p:cNvSpPr>
          <p:nvPr>
            <p:ph idx="1"/>
          </p:nvPr>
        </p:nvSpPr>
        <p:spPr>
          <a:xfrm>
            <a:off x="838200" y="1476204"/>
            <a:ext cx="10515600" cy="4713923"/>
          </a:xfrm>
        </p:spPr>
        <p:txBody>
          <a:bodyPr>
            <a:normAutofit/>
          </a:bodyPr>
          <a:lstStyle/>
          <a:p>
            <a:pPr marL="0" indent="0" algn="l">
              <a:lnSpc>
                <a:spcPct val="100000"/>
              </a:lnSpc>
              <a:buNone/>
            </a:pPr>
            <a:r>
              <a:rPr lang="de-DE" b="1" dirty="0">
                <a:cs typeface="Arial" panose="020B0604020202020204" pitchFamily="34" charset="0"/>
              </a:rPr>
              <a:t> </a:t>
            </a:r>
            <a:endParaRPr lang="de-DE" dirty="0"/>
          </a:p>
        </p:txBody>
      </p:sp>
      <p:sp>
        <p:nvSpPr>
          <p:cNvPr id="7" name="Textfeld 6">
            <a:extLst>
              <a:ext uri="{FF2B5EF4-FFF2-40B4-BE49-F238E27FC236}">
                <a16:creationId xmlns:a16="http://schemas.microsoft.com/office/drawing/2014/main" id="{E655F1F1-C1CB-43C6-9D1E-436896B1FBAB}"/>
              </a:ext>
            </a:extLst>
          </p:cNvPr>
          <p:cNvSpPr txBox="1"/>
          <p:nvPr/>
        </p:nvSpPr>
        <p:spPr>
          <a:xfrm>
            <a:off x="2031262" y="5888163"/>
            <a:ext cx="9709150" cy="430887"/>
          </a:xfrm>
          <a:prstGeom prst="rect">
            <a:avLst/>
          </a:prstGeom>
          <a:noFill/>
          <a:ln w="6350">
            <a:noFill/>
          </a:ln>
        </p:spPr>
        <p:txBody>
          <a:bodyPr wrap="square" rtlCol="0">
            <a:spAutoFit/>
          </a:bodyPr>
          <a:lstStyle/>
          <a:p>
            <a:r>
              <a:rPr lang="de-DE" sz="1100" dirty="0"/>
              <a:t>Aus dem „Wurzelatlas mitteleuropäischer Grünlandpflanzen“ von  L. Kutschera  und E. Lichtenegger 1982“, Gustav-Fischer-Verlag sowie „Wurzelatlas mitteleuropäischer Ackerunkräuter und Kulturpflanzen“ von L. Kutschera mit den Zeichnungen von E. Lichtenegger 1960, (2. Aufl. 2011, DLG Verlag)</a:t>
            </a:r>
            <a:endParaRPr lang="de-DE" sz="1100" b="1" dirty="0"/>
          </a:p>
        </p:txBody>
      </p:sp>
      <p:pic>
        <p:nvPicPr>
          <p:cNvPr id="3" name="Grafik 2">
            <a:extLst>
              <a:ext uri="{FF2B5EF4-FFF2-40B4-BE49-F238E27FC236}">
                <a16:creationId xmlns:a16="http://schemas.microsoft.com/office/drawing/2014/main" id="{2BAE17EA-B360-4299-8B96-92A4756837FD}"/>
              </a:ext>
            </a:extLst>
          </p:cNvPr>
          <p:cNvPicPr>
            <a:picLocks noChangeAspect="1"/>
          </p:cNvPicPr>
          <p:nvPr/>
        </p:nvPicPr>
        <p:blipFill rotWithShape="1">
          <a:blip r:embed="rId3"/>
          <a:srcRect l="13333" t="25741" r="29687" b="21832"/>
          <a:stretch/>
        </p:blipFill>
        <p:spPr>
          <a:xfrm>
            <a:off x="1611424" y="1283654"/>
            <a:ext cx="8969152" cy="4642108"/>
          </a:xfrm>
          <a:prstGeom prst="rect">
            <a:avLst/>
          </a:prstGeom>
        </p:spPr>
      </p:pic>
    </p:spTree>
    <p:extLst>
      <p:ext uri="{BB962C8B-B14F-4D97-AF65-F5344CB8AC3E}">
        <p14:creationId xmlns:p14="http://schemas.microsoft.com/office/powerpoint/2010/main" val="67904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a:t>Trockenheitsverträgliche Arten für Grünland und Ackerfutter</a:t>
            </a:r>
          </a:p>
        </p:txBody>
      </p:sp>
      <p:sp>
        <p:nvSpPr>
          <p:cNvPr id="4" name="Fußzeilenplatzhalter 3"/>
          <p:cNvSpPr>
            <a:spLocks noGrp="1"/>
          </p:cNvSpPr>
          <p:nvPr>
            <p:ph type="ftr" sz="quarter" idx="10"/>
          </p:nvPr>
        </p:nvSpPr>
        <p:spPr/>
        <p:txBody>
          <a:bodyPr/>
          <a:lstStyle/>
          <a:p>
            <a:r>
              <a:rPr lang="de-DE"/>
              <a:t>Grünland</a:t>
            </a:r>
          </a:p>
        </p:txBody>
      </p:sp>
      <p:sp>
        <p:nvSpPr>
          <p:cNvPr id="5" name="Untertitel 7">
            <a:extLst>
              <a:ext uri="{FF2B5EF4-FFF2-40B4-BE49-F238E27FC236}">
                <a16:creationId xmlns:a16="http://schemas.microsoft.com/office/drawing/2014/main" id="{795C3FE4-E618-423F-B2C3-E37C31E357C0}"/>
              </a:ext>
            </a:extLst>
          </p:cNvPr>
          <p:cNvSpPr>
            <a:spLocks noGrp="1"/>
          </p:cNvSpPr>
          <p:nvPr>
            <p:ph idx="1"/>
          </p:nvPr>
        </p:nvSpPr>
        <p:spPr>
          <a:xfrm>
            <a:off x="838200" y="1476204"/>
            <a:ext cx="10515600" cy="4713923"/>
          </a:xfrm>
        </p:spPr>
        <p:txBody>
          <a:bodyPr>
            <a:normAutofit/>
          </a:bodyPr>
          <a:lstStyle/>
          <a:p>
            <a:pPr marL="0" indent="0" algn="l">
              <a:lnSpc>
                <a:spcPct val="100000"/>
              </a:lnSpc>
              <a:buNone/>
            </a:pPr>
            <a:r>
              <a:rPr lang="de-DE" b="1" dirty="0">
                <a:cs typeface="Arial" panose="020B0604020202020204" pitchFamily="34" charset="0"/>
              </a:rPr>
              <a:t> </a:t>
            </a:r>
            <a:endParaRPr lang="de-DE" dirty="0"/>
          </a:p>
        </p:txBody>
      </p:sp>
      <p:sp>
        <p:nvSpPr>
          <p:cNvPr id="7" name="Textfeld 6">
            <a:extLst>
              <a:ext uri="{FF2B5EF4-FFF2-40B4-BE49-F238E27FC236}">
                <a16:creationId xmlns:a16="http://schemas.microsoft.com/office/drawing/2014/main" id="{E655F1F1-C1CB-43C6-9D1E-436896B1FBAB}"/>
              </a:ext>
            </a:extLst>
          </p:cNvPr>
          <p:cNvSpPr txBox="1"/>
          <p:nvPr/>
        </p:nvSpPr>
        <p:spPr>
          <a:xfrm>
            <a:off x="2031262" y="5888163"/>
            <a:ext cx="9709150" cy="430887"/>
          </a:xfrm>
          <a:prstGeom prst="rect">
            <a:avLst/>
          </a:prstGeom>
          <a:noFill/>
          <a:ln w="6350">
            <a:noFill/>
          </a:ln>
        </p:spPr>
        <p:txBody>
          <a:bodyPr wrap="square" rtlCol="0">
            <a:spAutoFit/>
          </a:bodyPr>
          <a:lstStyle/>
          <a:p>
            <a:r>
              <a:rPr lang="de-DE" sz="1100" dirty="0"/>
              <a:t>Aus dem „Wurzelatlas mitteleuropäischer Grünlandpflanzen“ von  L. Kutschera  und E. Lichtenegger 1982“, Gustav-Fischer-Verlag sowie „Wurzelatlas mitteleuropäischer Ackerunkräuter und Kulturpflanzen“ von L. Kutschera mit den Zeichnungen von E. Lichtenegger 1960, (2. Aufl. 2011, DLG Verlag)</a:t>
            </a:r>
            <a:endParaRPr lang="de-DE" sz="1100" b="1" dirty="0"/>
          </a:p>
        </p:txBody>
      </p:sp>
      <p:pic>
        <p:nvPicPr>
          <p:cNvPr id="6" name="Grafik 5">
            <a:extLst>
              <a:ext uri="{FF2B5EF4-FFF2-40B4-BE49-F238E27FC236}">
                <a16:creationId xmlns:a16="http://schemas.microsoft.com/office/drawing/2014/main" id="{619FC63B-2D1D-4320-B4A3-83B15FF5C4DF}"/>
              </a:ext>
            </a:extLst>
          </p:cNvPr>
          <p:cNvPicPr>
            <a:picLocks noChangeAspect="1"/>
          </p:cNvPicPr>
          <p:nvPr/>
        </p:nvPicPr>
        <p:blipFill rotWithShape="1">
          <a:blip r:embed="rId3"/>
          <a:srcRect l="10208" t="18718" r="26562" b="19259"/>
          <a:stretch/>
        </p:blipFill>
        <p:spPr>
          <a:xfrm>
            <a:off x="1885950" y="1049646"/>
            <a:ext cx="8420100" cy="4645966"/>
          </a:xfrm>
          <a:prstGeom prst="rect">
            <a:avLst/>
          </a:prstGeom>
        </p:spPr>
      </p:pic>
    </p:spTree>
    <p:extLst>
      <p:ext uri="{BB962C8B-B14F-4D97-AF65-F5344CB8AC3E}">
        <p14:creationId xmlns:p14="http://schemas.microsoft.com/office/powerpoint/2010/main" val="15456505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Wurzelmassen im Vergleich: Leguminosen und Gras</a:t>
            </a:r>
          </a:p>
        </p:txBody>
      </p:sp>
      <p:sp>
        <p:nvSpPr>
          <p:cNvPr id="4" name="Fußzeilenplatzhalter 3"/>
          <p:cNvSpPr>
            <a:spLocks noGrp="1"/>
          </p:cNvSpPr>
          <p:nvPr>
            <p:ph type="ftr" sz="quarter" idx="10"/>
          </p:nvPr>
        </p:nvSpPr>
        <p:spPr/>
        <p:txBody>
          <a:bodyPr/>
          <a:lstStyle/>
          <a:p>
            <a:r>
              <a:rPr lang="de-DE"/>
              <a:t>Grünland</a:t>
            </a:r>
          </a:p>
        </p:txBody>
      </p:sp>
      <p:pic>
        <p:nvPicPr>
          <p:cNvPr id="3" name="Inhaltsplatzhalter 2"/>
          <p:cNvPicPr>
            <a:picLocks noGrp="1" noChangeAspect="1"/>
          </p:cNvPicPr>
          <p:nvPr>
            <p:ph idx="1"/>
          </p:nvPr>
        </p:nvPicPr>
        <p:blipFill rotWithShape="1">
          <a:blip r:embed="rId3"/>
          <a:srcRect t="11437"/>
          <a:stretch/>
        </p:blipFill>
        <p:spPr>
          <a:xfrm>
            <a:off x="2106719" y="1283653"/>
            <a:ext cx="7978562" cy="5072697"/>
          </a:xfrm>
          <a:prstGeom prst="rect">
            <a:avLst/>
          </a:prstGeom>
        </p:spPr>
      </p:pic>
    </p:spTree>
    <p:extLst>
      <p:ext uri="{BB962C8B-B14F-4D97-AF65-F5344CB8AC3E}">
        <p14:creationId xmlns:p14="http://schemas.microsoft.com/office/powerpoint/2010/main" val="37840285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Diversifizierung des Grünlandbestandes</a:t>
            </a:r>
          </a:p>
        </p:txBody>
      </p:sp>
      <p:sp>
        <p:nvSpPr>
          <p:cNvPr id="4" name="Fußzeilenplatzhalter 3"/>
          <p:cNvSpPr>
            <a:spLocks noGrp="1"/>
          </p:cNvSpPr>
          <p:nvPr>
            <p:ph type="ftr" sz="quarter" idx="10"/>
          </p:nvPr>
        </p:nvSpPr>
        <p:spPr/>
        <p:txBody>
          <a:bodyPr/>
          <a:lstStyle/>
          <a:p>
            <a:r>
              <a:rPr lang="de-DE"/>
              <a:t>Grünland</a:t>
            </a:r>
          </a:p>
        </p:txBody>
      </p:sp>
      <p:sp>
        <p:nvSpPr>
          <p:cNvPr id="5" name="Untertitel 7">
            <a:extLst>
              <a:ext uri="{FF2B5EF4-FFF2-40B4-BE49-F238E27FC236}">
                <a16:creationId xmlns:a16="http://schemas.microsoft.com/office/drawing/2014/main" id="{795C3FE4-E618-423F-B2C3-E37C31E357C0}"/>
              </a:ext>
            </a:extLst>
          </p:cNvPr>
          <p:cNvSpPr>
            <a:spLocks noGrp="1"/>
          </p:cNvSpPr>
          <p:nvPr>
            <p:ph idx="1"/>
          </p:nvPr>
        </p:nvSpPr>
        <p:spPr/>
        <p:txBody>
          <a:bodyPr>
            <a:noAutofit/>
          </a:bodyPr>
          <a:lstStyle/>
          <a:p>
            <a:pPr marL="0" indent="0" algn="l">
              <a:lnSpc>
                <a:spcPct val="100000"/>
              </a:lnSpc>
              <a:buNone/>
            </a:pPr>
            <a:r>
              <a:rPr lang="de-DE" dirty="0">
                <a:cs typeface="Arial" panose="020B0604020202020204" pitchFamily="34" charset="0"/>
              </a:rPr>
              <a:t>Unterschiedliche Pflanzenarten/-sorten besitzen unterschiedliche Eigenschaften in Hitze-, Trocken-, Krankheitstoleranz </a:t>
            </a:r>
          </a:p>
          <a:p>
            <a:pPr algn="l">
              <a:lnSpc>
                <a:spcPct val="100000"/>
              </a:lnSpc>
            </a:pPr>
            <a:endParaRPr lang="de-DE" dirty="0">
              <a:cs typeface="Arial" panose="020B0604020202020204" pitchFamily="34" charset="0"/>
            </a:endParaRPr>
          </a:p>
          <a:p>
            <a:pPr algn="l">
              <a:lnSpc>
                <a:spcPct val="100000"/>
              </a:lnSpc>
              <a:buFont typeface="Courier New" panose="02070309020205020404" pitchFamily="49" charset="0"/>
              <a:buChar char="o"/>
            </a:pPr>
            <a:r>
              <a:rPr lang="de-DE" dirty="0">
                <a:cs typeface="Arial" panose="020B0604020202020204" pitchFamily="34" charset="0"/>
                <a:sym typeface="Wingdings" panose="05000000000000000000" pitchFamily="2" charset="2"/>
              </a:rPr>
              <a:t> Bei ungünstigen Bedingungen reagieren die Pflanzen unterschiedlich stark mit Ertragsrückgängen  reduziertes Risiko für Totalausfall. </a:t>
            </a:r>
          </a:p>
          <a:p>
            <a:pPr algn="l">
              <a:lnSpc>
                <a:spcPct val="100000"/>
              </a:lnSpc>
              <a:buFont typeface="Courier New" panose="02070309020205020404" pitchFamily="49" charset="0"/>
              <a:buChar char="o"/>
            </a:pPr>
            <a:r>
              <a:rPr lang="de-DE" dirty="0">
                <a:cs typeface="Arial" panose="020B0604020202020204" pitchFamily="34" charset="0"/>
                <a:sym typeface="Wingdings" panose="05000000000000000000" pitchFamily="2" charset="2"/>
              </a:rPr>
              <a:t> Bei günstigen Bedingungen werden die Erträge jedoch niedriger ausfallen.</a:t>
            </a:r>
          </a:p>
          <a:p>
            <a:pPr marL="0" indent="0" algn="l">
              <a:lnSpc>
                <a:spcPct val="100000"/>
              </a:lnSpc>
              <a:buNone/>
            </a:pPr>
            <a:endParaRPr lang="de-DE" dirty="0">
              <a:cs typeface="Arial" panose="020B0604020202020204" pitchFamily="34" charset="0"/>
              <a:sym typeface="Wingdings" panose="05000000000000000000" pitchFamily="2" charset="2"/>
            </a:endParaRPr>
          </a:p>
        </p:txBody>
      </p:sp>
      <p:sp>
        <p:nvSpPr>
          <p:cNvPr id="6" name="Textfeld 5">
            <a:extLst>
              <a:ext uri="{FF2B5EF4-FFF2-40B4-BE49-F238E27FC236}">
                <a16:creationId xmlns:a16="http://schemas.microsoft.com/office/drawing/2014/main" id="{B2DDCC41-0B23-404A-877C-BA94BB7380D3}"/>
              </a:ext>
            </a:extLst>
          </p:cNvPr>
          <p:cNvSpPr txBox="1"/>
          <p:nvPr/>
        </p:nvSpPr>
        <p:spPr>
          <a:xfrm>
            <a:off x="9686435" y="5915353"/>
            <a:ext cx="1667365" cy="261610"/>
          </a:xfrm>
          <a:prstGeom prst="rect">
            <a:avLst/>
          </a:prstGeom>
          <a:noFill/>
          <a:ln w="6350">
            <a:noFill/>
          </a:ln>
        </p:spPr>
        <p:txBody>
          <a:bodyPr wrap="square" rtlCol="0">
            <a:spAutoFit/>
          </a:bodyPr>
          <a:lstStyle/>
          <a:p>
            <a:r>
              <a:rPr lang="de-DE" sz="1100" dirty="0"/>
              <a:t>LAZBW, Prof. Dr. Elsäßer</a:t>
            </a:r>
          </a:p>
        </p:txBody>
      </p:sp>
    </p:spTree>
    <p:extLst>
      <p:ext uri="{BB962C8B-B14F-4D97-AF65-F5344CB8AC3E}">
        <p14:creationId xmlns:p14="http://schemas.microsoft.com/office/powerpoint/2010/main" val="8849368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Anpassung der Grünlandzusammensetzung</a:t>
            </a:r>
            <a:endParaRPr dirty="0"/>
          </a:p>
        </p:txBody>
      </p:sp>
      <p:sp>
        <p:nvSpPr>
          <p:cNvPr id="5" name="Fußzeilenplatzhalter 2"/>
          <p:cNvSpPr>
            <a:spLocks noGrp="1"/>
          </p:cNvSpPr>
          <p:nvPr>
            <p:ph type="ftr" sz="quarter" idx="10"/>
          </p:nvPr>
        </p:nvSpPr>
        <p:spPr bwMode="auto">
          <a:xfrm>
            <a:off x="4038600" y="6310312"/>
            <a:ext cx="4114800" cy="365125"/>
          </a:xfrm>
        </p:spPr>
        <p:txBody>
          <a:bodyPr/>
          <a:lstStyle/>
          <a:p>
            <a:pPr>
              <a:defRPr/>
            </a:pPr>
            <a:r>
              <a:rPr lang="de-DE"/>
              <a:t>Grünland</a:t>
            </a:r>
            <a:endParaRPr/>
          </a:p>
        </p:txBody>
      </p:sp>
      <p:sp>
        <p:nvSpPr>
          <p:cNvPr id="6" name="Inhaltsplatzhalter 7"/>
          <p:cNvSpPr>
            <a:spLocks noGrp="1"/>
          </p:cNvSpPr>
          <p:nvPr>
            <p:ph idx="1"/>
          </p:nvPr>
        </p:nvSpPr>
        <p:spPr bwMode="auto">
          <a:xfrm>
            <a:off x="838200" y="1433416"/>
            <a:ext cx="10515600" cy="4713923"/>
          </a:xfrm>
        </p:spPr>
        <p:txBody>
          <a:bodyPr/>
          <a:lstStyle/>
          <a:p>
            <a:pPr marL="0" indent="0">
              <a:buNone/>
              <a:defRPr/>
            </a:pPr>
            <a:r>
              <a:rPr lang="de-DE" sz="2400" dirty="0"/>
              <a:t>(s. 08.05_Grünlandzusammensetzung_Bioland)</a:t>
            </a:r>
          </a:p>
          <a:p>
            <a:pPr marL="0" indent="0">
              <a:buNone/>
              <a:defRPr/>
            </a:pPr>
            <a:endParaRPr sz="2400" dirty="0"/>
          </a:p>
          <a:p>
            <a:pPr marL="0" indent="0">
              <a:buNone/>
              <a:defRPr/>
            </a:pPr>
            <a:r>
              <a:rPr lang="de-DE" b="1" dirty="0"/>
              <a:t>Vor allem in extensiveren Grünlandbeständen:</a:t>
            </a:r>
          </a:p>
          <a:p>
            <a:pPr>
              <a:buFont typeface="Wingdings"/>
              <a:buChar char="Ø"/>
              <a:defRPr/>
            </a:pPr>
            <a:r>
              <a:rPr lang="de-DE" dirty="0"/>
              <a:t> Höhere Erträge mit kräuterreichen Mischungen bei</a:t>
            </a:r>
            <a:br>
              <a:rPr lang="de-DE" dirty="0"/>
            </a:br>
            <a:r>
              <a:rPr lang="de-DE" dirty="0"/>
              <a:t>  gleichzeitig hohen Erträgen</a:t>
            </a:r>
          </a:p>
          <a:p>
            <a:pPr>
              <a:buFont typeface="Wingdings"/>
              <a:buChar char="Ø"/>
              <a:defRPr/>
            </a:pPr>
            <a:r>
              <a:rPr lang="de-DE" dirty="0"/>
              <a:t> Beispiel:</a:t>
            </a:r>
          </a:p>
          <a:p>
            <a:pPr marL="0" indent="0" algn="ctr">
              <a:buNone/>
              <a:defRPr/>
            </a:pPr>
            <a:r>
              <a:rPr lang="de-DE" dirty="0"/>
              <a:t>             </a:t>
            </a:r>
          </a:p>
        </p:txBody>
      </p:sp>
      <p:sp>
        <p:nvSpPr>
          <p:cNvPr id="8" name="Textfeld 10"/>
          <p:cNvSpPr>
            <a:spLocks/>
          </p:cNvSpPr>
          <p:nvPr/>
        </p:nvSpPr>
        <p:spPr bwMode="auto">
          <a:xfrm>
            <a:off x="10203312" y="3963636"/>
            <a:ext cx="1737879" cy="288791"/>
          </a:xfrm>
          <a:prstGeom prst="rect">
            <a:avLst/>
          </a:prstGeom>
          <a:noFill/>
        </p:spPr>
        <p:txBody>
          <a:bodyPr wrap="square">
            <a:noAutofit/>
          </a:bodyPr>
          <a:lstStyle/>
          <a:p>
            <a:pPr>
              <a:defRPr/>
            </a:pPr>
            <a:r>
              <a:rPr lang="de-DE" sz="1100" dirty="0"/>
              <a:t>Spitzwegerich, </a:t>
            </a:r>
            <a:r>
              <a:rPr lang="de-DE" sz="1100" dirty="0" err="1"/>
              <a:t>pixabay</a:t>
            </a:r>
            <a:endParaRPr dirty="0"/>
          </a:p>
        </p:txBody>
      </p:sp>
      <p:pic>
        <p:nvPicPr>
          <p:cNvPr id="2" name="Grafik 1">
            <a:extLst>
              <a:ext uri="{FF2B5EF4-FFF2-40B4-BE49-F238E27FC236}">
                <a16:creationId xmlns:a16="http://schemas.microsoft.com/office/drawing/2014/main" id="{E7AE757D-CECC-4BA0-9182-7B908F6752BE}"/>
              </a:ext>
            </a:extLst>
          </p:cNvPr>
          <p:cNvPicPr>
            <a:picLocks noChangeAspect="1"/>
          </p:cNvPicPr>
          <p:nvPr/>
        </p:nvPicPr>
        <p:blipFill>
          <a:blip r:embed="rId3"/>
          <a:stretch>
            <a:fillRect/>
          </a:stretch>
        </p:blipFill>
        <p:spPr>
          <a:xfrm>
            <a:off x="9552384" y="1270443"/>
            <a:ext cx="2036178" cy="2714903"/>
          </a:xfrm>
          <a:prstGeom prst="rect">
            <a:avLst/>
          </a:prstGeom>
        </p:spPr>
      </p:pic>
      <p:sp>
        <p:nvSpPr>
          <p:cNvPr id="15" name="Textfeld 14">
            <a:extLst>
              <a:ext uri="{FF2B5EF4-FFF2-40B4-BE49-F238E27FC236}">
                <a16:creationId xmlns:a16="http://schemas.microsoft.com/office/drawing/2014/main" id="{6861B620-6259-4DDA-92B3-D353CEE1709A}"/>
              </a:ext>
            </a:extLst>
          </p:cNvPr>
          <p:cNvSpPr txBox="1"/>
          <p:nvPr/>
        </p:nvSpPr>
        <p:spPr>
          <a:xfrm>
            <a:off x="1801257" y="4310743"/>
            <a:ext cx="1143903" cy="954107"/>
          </a:xfrm>
          <a:prstGeom prst="rect">
            <a:avLst/>
          </a:prstGeom>
          <a:noFill/>
        </p:spPr>
        <p:txBody>
          <a:bodyPr wrap="none" rtlCol="0">
            <a:spAutoFit/>
          </a:bodyPr>
          <a:lstStyle/>
          <a:p>
            <a:r>
              <a:rPr lang="de-DE" sz="2800" dirty="0"/>
              <a:t>Gräser</a:t>
            </a:r>
            <a:br>
              <a:rPr lang="de-DE" sz="2800" dirty="0"/>
            </a:br>
            <a:r>
              <a:rPr lang="de-DE" sz="2800" dirty="0"/>
              <a:t>40%</a:t>
            </a:r>
          </a:p>
        </p:txBody>
      </p:sp>
      <p:sp>
        <p:nvSpPr>
          <p:cNvPr id="16" name="Textfeld 15">
            <a:extLst>
              <a:ext uri="{FF2B5EF4-FFF2-40B4-BE49-F238E27FC236}">
                <a16:creationId xmlns:a16="http://schemas.microsoft.com/office/drawing/2014/main" id="{D7412A89-42CC-4830-848C-AF71FD1E7AFF}"/>
              </a:ext>
            </a:extLst>
          </p:cNvPr>
          <p:cNvSpPr txBox="1"/>
          <p:nvPr/>
        </p:nvSpPr>
        <p:spPr bwMode="auto">
          <a:xfrm>
            <a:off x="3558175" y="4310743"/>
            <a:ext cx="1633460" cy="954107"/>
          </a:xfrm>
          <a:prstGeom prst="rect">
            <a:avLst/>
          </a:prstGeom>
          <a:noFill/>
        </p:spPr>
        <p:txBody>
          <a:bodyPr wrap="none" rtlCol="0">
            <a:spAutoFit/>
          </a:bodyPr>
          <a:lstStyle/>
          <a:p>
            <a:pPr algn="ctr"/>
            <a:r>
              <a:rPr lang="de-DE" sz="2800" dirty="0" err="1"/>
              <a:t>Weissklee</a:t>
            </a:r>
            <a:br>
              <a:rPr lang="de-DE" sz="2800" dirty="0"/>
            </a:br>
            <a:r>
              <a:rPr lang="de-DE" sz="2800" dirty="0"/>
              <a:t>20%</a:t>
            </a:r>
          </a:p>
        </p:txBody>
      </p:sp>
      <p:sp>
        <p:nvSpPr>
          <p:cNvPr id="17" name="Textfeld 16">
            <a:extLst>
              <a:ext uri="{FF2B5EF4-FFF2-40B4-BE49-F238E27FC236}">
                <a16:creationId xmlns:a16="http://schemas.microsoft.com/office/drawing/2014/main" id="{C734A2C1-827C-4189-B1EA-5FA7DCEB953C}"/>
              </a:ext>
            </a:extLst>
          </p:cNvPr>
          <p:cNvSpPr txBox="1"/>
          <p:nvPr/>
        </p:nvSpPr>
        <p:spPr bwMode="auto">
          <a:xfrm>
            <a:off x="7466889" y="4302800"/>
            <a:ext cx="2200924" cy="954107"/>
          </a:xfrm>
          <a:prstGeom prst="rect">
            <a:avLst/>
          </a:prstGeom>
          <a:noFill/>
        </p:spPr>
        <p:txBody>
          <a:bodyPr wrap="none" rtlCol="0">
            <a:spAutoFit/>
          </a:bodyPr>
          <a:lstStyle/>
          <a:p>
            <a:pPr algn="ctr"/>
            <a:r>
              <a:rPr lang="de-DE" sz="2800" dirty="0"/>
              <a:t>Spitzwegerich</a:t>
            </a:r>
            <a:br>
              <a:rPr lang="de-DE" sz="2800" dirty="0"/>
            </a:br>
            <a:r>
              <a:rPr lang="de-DE" sz="2800" dirty="0"/>
              <a:t>20%</a:t>
            </a:r>
          </a:p>
        </p:txBody>
      </p:sp>
      <p:sp>
        <p:nvSpPr>
          <p:cNvPr id="18" name="Textfeld 17">
            <a:extLst>
              <a:ext uri="{FF2B5EF4-FFF2-40B4-BE49-F238E27FC236}">
                <a16:creationId xmlns:a16="http://schemas.microsoft.com/office/drawing/2014/main" id="{49AE61E1-AE55-47A6-B773-AEE10ADB73BC}"/>
              </a:ext>
            </a:extLst>
          </p:cNvPr>
          <p:cNvSpPr txBox="1"/>
          <p:nvPr/>
        </p:nvSpPr>
        <p:spPr bwMode="auto">
          <a:xfrm>
            <a:off x="5459864" y="4310743"/>
            <a:ext cx="1828450" cy="954107"/>
          </a:xfrm>
          <a:prstGeom prst="rect">
            <a:avLst/>
          </a:prstGeom>
          <a:noFill/>
        </p:spPr>
        <p:txBody>
          <a:bodyPr wrap="none" rtlCol="0">
            <a:spAutoFit/>
          </a:bodyPr>
          <a:lstStyle/>
          <a:p>
            <a:pPr algn="ctr"/>
            <a:r>
              <a:rPr lang="de-DE" sz="2800" dirty="0"/>
              <a:t>Löwenzahn</a:t>
            </a:r>
            <a:br>
              <a:rPr lang="de-DE" sz="2800" dirty="0"/>
            </a:br>
            <a:r>
              <a:rPr lang="de-DE" sz="2800" dirty="0"/>
              <a:t>20%</a:t>
            </a:r>
          </a:p>
        </p:txBody>
      </p:sp>
      <p:sp>
        <p:nvSpPr>
          <p:cNvPr id="22" name="Ellipse 21">
            <a:extLst>
              <a:ext uri="{FF2B5EF4-FFF2-40B4-BE49-F238E27FC236}">
                <a16:creationId xmlns:a16="http://schemas.microsoft.com/office/drawing/2014/main" id="{C8DA5F4A-5824-408E-80F8-C0015B514A00}"/>
              </a:ext>
            </a:extLst>
          </p:cNvPr>
          <p:cNvSpPr/>
          <p:nvPr/>
        </p:nvSpPr>
        <p:spPr bwMode="auto">
          <a:xfrm>
            <a:off x="7395958" y="4049974"/>
            <a:ext cx="2200924" cy="122995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Ellipse 22">
            <a:extLst>
              <a:ext uri="{FF2B5EF4-FFF2-40B4-BE49-F238E27FC236}">
                <a16:creationId xmlns:a16="http://schemas.microsoft.com/office/drawing/2014/main" id="{DC02BBE4-6459-46DA-AC3B-9763706C64AF}"/>
              </a:ext>
            </a:extLst>
          </p:cNvPr>
          <p:cNvSpPr/>
          <p:nvPr/>
        </p:nvSpPr>
        <p:spPr bwMode="auto">
          <a:xfrm>
            <a:off x="3258940" y="4108032"/>
            <a:ext cx="2200924" cy="122995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 name="Ellipse 23">
            <a:extLst>
              <a:ext uri="{FF2B5EF4-FFF2-40B4-BE49-F238E27FC236}">
                <a16:creationId xmlns:a16="http://schemas.microsoft.com/office/drawing/2014/main" id="{07E476DC-9AEE-4434-872F-648B492B55D5}"/>
              </a:ext>
            </a:extLst>
          </p:cNvPr>
          <p:cNvSpPr/>
          <p:nvPr/>
        </p:nvSpPr>
        <p:spPr bwMode="auto">
          <a:xfrm>
            <a:off x="1249607" y="4180116"/>
            <a:ext cx="2200924" cy="122995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 name="Ellipse 24">
            <a:extLst>
              <a:ext uri="{FF2B5EF4-FFF2-40B4-BE49-F238E27FC236}">
                <a16:creationId xmlns:a16="http://schemas.microsoft.com/office/drawing/2014/main" id="{8FC24F39-B680-47EC-831F-D7D6A7F93D96}"/>
              </a:ext>
            </a:extLst>
          </p:cNvPr>
          <p:cNvSpPr/>
          <p:nvPr/>
        </p:nvSpPr>
        <p:spPr bwMode="auto">
          <a:xfrm>
            <a:off x="5352220" y="4034894"/>
            <a:ext cx="2200924" cy="122995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4680352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Anpassung der Grünlandzusammensetzung</a:t>
            </a:r>
            <a:endParaRPr dirty="0"/>
          </a:p>
        </p:txBody>
      </p:sp>
      <p:sp>
        <p:nvSpPr>
          <p:cNvPr id="5" name="Fußzeilenplatzhalter 2"/>
          <p:cNvSpPr>
            <a:spLocks noGrp="1"/>
          </p:cNvSpPr>
          <p:nvPr>
            <p:ph type="ftr" sz="quarter" idx="10"/>
          </p:nvPr>
        </p:nvSpPr>
        <p:spPr bwMode="auto">
          <a:xfrm>
            <a:off x="4038600" y="6310312"/>
            <a:ext cx="4114800" cy="365125"/>
          </a:xfrm>
        </p:spPr>
        <p:txBody>
          <a:bodyPr/>
          <a:lstStyle/>
          <a:p>
            <a:pPr>
              <a:defRPr/>
            </a:pPr>
            <a:r>
              <a:rPr lang="de-DE"/>
              <a:t>Grünland</a:t>
            </a:r>
            <a:endParaRPr/>
          </a:p>
        </p:txBody>
      </p:sp>
      <p:sp>
        <p:nvSpPr>
          <p:cNvPr id="9" name="Textfeld 8">
            <a:extLst>
              <a:ext uri="{FF2B5EF4-FFF2-40B4-BE49-F238E27FC236}">
                <a16:creationId xmlns:a16="http://schemas.microsoft.com/office/drawing/2014/main" id="{E8AC192A-8450-4337-B267-0D351AAA01F0}"/>
              </a:ext>
            </a:extLst>
          </p:cNvPr>
          <p:cNvSpPr txBox="1"/>
          <p:nvPr/>
        </p:nvSpPr>
        <p:spPr>
          <a:xfrm>
            <a:off x="9480376" y="122417"/>
            <a:ext cx="2123104" cy="1077218"/>
          </a:xfrm>
          <a:prstGeom prst="rect">
            <a:avLst/>
          </a:prstGeom>
          <a:noFill/>
          <a:ln w="3175">
            <a:solidFill>
              <a:schemeClr val="tx1"/>
            </a:solidFill>
          </a:ln>
        </p:spPr>
        <p:txBody>
          <a:bodyPr wrap="square" rtlCol="0">
            <a:spAutoFit/>
          </a:bodyPr>
          <a:lstStyle/>
          <a:p>
            <a:r>
              <a:rPr lang="de-DE" sz="1600" dirty="0">
                <a:solidFill>
                  <a:schemeClr val="accent6"/>
                </a:solidFill>
              </a:rPr>
              <a:t>G</a:t>
            </a:r>
            <a:r>
              <a:rPr lang="de-DE" sz="1600" dirty="0"/>
              <a:t> – Grasreinbestand</a:t>
            </a:r>
          </a:p>
          <a:p>
            <a:r>
              <a:rPr lang="de-DE" sz="1600" dirty="0">
                <a:solidFill>
                  <a:schemeClr val="accent1"/>
                </a:solidFill>
              </a:rPr>
              <a:t>GC</a:t>
            </a:r>
            <a:r>
              <a:rPr lang="de-DE" sz="1600" dirty="0"/>
              <a:t> – Kleegras (75:25)</a:t>
            </a:r>
          </a:p>
          <a:p>
            <a:r>
              <a:rPr lang="de-DE" sz="1600" dirty="0">
                <a:solidFill>
                  <a:srgbClr val="0070C0"/>
                </a:solidFill>
              </a:rPr>
              <a:t>GCF</a:t>
            </a:r>
            <a:r>
              <a:rPr lang="de-DE" sz="1600" dirty="0"/>
              <a:t> – Weißkleegras-Kräutermischung</a:t>
            </a:r>
          </a:p>
        </p:txBody>
      </p:sp>
      <p:pic>
        <p:nvPicPr>
          <p:cNvPr id="12" name="Inhaltsplatzhalter 11">
            <a:extLst>
              <a:ext uri="{FF2B5EF4-FFF2-40B4-BE49-F238E27FC236}">
                <a16:creationId xmlns:a16="http://schemas.microsoft.com/office/drawing/2014/main" id="{7AC2A00A-DCA5-4247-8ED9-0A3B227DD0E4}"/>
              </a:ext>
            </a:extLst>
          </p:cNvPr>
          <p:cNvPicPr>
            <a:picLocks noGrp="1" noChangeAspect="1"/>
          </p:cNvPicPr>
          <p:nvPr>
            <p:ph idx="1"/>
          </p:nvPr>
        </p:nvPicPr>
        <p:blipFill rotWithShape="1">
          <a:blip r:embed="rId3"/>
          <a:srcRect l="16484" t="50040" r="26797" b="8710"/>
          <a:stretch/>
        </p:blipFill>
        <p:spPr>
          <a:xfrm>
            <a:off x="0" y="1283653"/>
            <a:ext cx="12287382" cy="5026659"/>
          </a:xfrm>
          <a:prstGeom prst="rect">
            <a:avLst/>
          </a:prstGeom>
        </p:spPr>
      </p:pic>
    </p:spTree>
    <p:extLst>
      <p:ext uri="{BB962C8B-B14F-4D97-AF65-F5344CB8AC3E}">
        <p14:creationId xmlns:p14="http://schemas.microsoft.com/office/powerpoint/2010/main" val="8043281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dirty="0"/>
          </a:p>
        </p:txBody>
      </p:sp>
      <p:sp>
        <p:nvSpPr>
          <p:cNvPr id="4" name="Fußzeilenplatzhalter 3"/>
          <p:cNvSpPr>
            <a:spLocks noGrp="1"/>
          </p:cNvSpPr>
          <p:nvPr>
            <p:ph type="ftr" sz="quarter" idx="10"/>
          </p:nvPr>
        </p:nvSpPr>
        <p:spPr/>
        <p:txBody>
          <a:bodyPr/>
          <a:lstStyle/>
          <a:p>
            <a:r>
              <a:rPr lang="de-DE"/>
              <a:t>Grünland</a:t>
            </a:r>
          </a:p>
        </p:txBody>
      </p:sp>
      <p:sp>
        <p:nvSpPr>
          <p:cNvPr id="10" name="Untertitel 7">
            <a:extLst>
              <a:ext uri="{FF2B5EF4-FFF2-40B4-BE49-F238E27FC236}">
                <a16:creationId xmlns:a16="http://schemas.microsoft.com/office/drawing/2014/main" id="{795C3FE4-E618-423F-B2C3-E37C31E357C0}"/>
              </a:ext>
            </a:extLst>
          </p:cNvPr>
          <p:cNvSpPr>
            <a:spLocks noGrp="1"/>
          </p:cNvSpPr>
          <p:nvPr>
            <p:ph idx="1"/>
          </p:nvPr>
        </p:nvSpPr>
        <p:spPr/>
        <p:txBody>
          <a:bodyPr>
            <a:normAutofit/>
          </a:bodyPr>
          <a:lstStyle/>
          <a:p>
            <a:pPr marL="0" indent="0" algn="ctr">
              <a:spcBef>
                <a:spcPct val="0"/>
              </a:spcBef>
              <a:spcAft>
                <a:spcPts val="1200"/>
              </a:spcAft>
              <a:buNone/>
            </a:pPr>
            <a:r>
              <a:rPr lang="de-DE" sz="3600" dirty="0">
                <a:solidFill>
                  <a:schemeClr val="accent1"/>
                </a:solidFill>
                <a:latin typeface="+mj-lt"/>
                <a:ea typeface="+mj-ea"/>
                <a:cs typeface="+mj-cs"/>
              </a:rPr>
              <a:t>Welche Sorten und Arten haben sich in Ihren Grünlandbeständen bei Trockenheit bewährt?</a:t>
            </a:r>
          </a:p>
          <a:p>
            <a:pPr marL="0" indent="0" algn="ctr">
              <a:spcBef>
                <a:spcPct val="0"/>
              </a:spcBef>
              <a:spcAft>
                <a:spcPts val="1200"/>
              </a:spcAft>
              <a:buNone/>
            </a:pPr>
            <a:endParaRPr lang="de-DE" sz="3600" dirty="0">
              <a:solidFill>
                <a:schemeClr val="accent1"/>
              </a:solidFill>
              <a:latin typeface="+mj-lt"/>
              <a:ea typeface="+mj-ea"/>
              <a:cs typeface="+mj-cs"/>
            </a:endParaRPr>
          </a:p>
          <a:p>
            <a:pPr marL="0" indent="0" algn="ctr">
              <a:spcBef>
                <a:spcPct val="0"/>
              </a:spcBef>
              <a:spcAft>
                <a:spcPts val="1200"/>
              </a:spcAft>
              <a:buNone/>
            </a:pPr>
            <a:r>
              <a:rPr lang="de-DE" sz="3600" dirty="0">
                <a:solidFill>
                  <a:schemeClr val="accent1"/>
                </a:solidFill>
                <a:latin typeface="+mj-lt"/>
                <a:ea typeface="+mj-ea"/>
                <a:cs typeface="+mj-cs"/>
              </a:rPr>
              <a:t>Welche Bestände weisen die höchste Ertragsstabilität über mehrere Jahre hinweg auf?</a:t>
            </a:r>
          </a:p>
          <a:p>
            <a:pPr marL="0" indent="0" algn="l">
              <a:buNone/>
            </a:pPr>
            <a:endParaRPr lang="de-DE" dirty="0"/>
          </a:p>
        </p:txBody>
      </p:sp>
      <p:pic>
        <p:nvPicPr>
          <p:cNvPr id="3" name="Grafik 2">
            <a:extLst>
              <a:ext uri="{FF2B5EF4-FFF2-40B4-BE49-F238E27FC236}">
                <a16:creationId xmlns:a16="http://schemas.microsoft.com/office/drawing/2014/main" id="{DBD7BD8C-2FE8-43A2-A2FC-20837278522E}"/>
              </a:ext>
            </a:extLst>
          </p:cNvPr>
          <p:cNvPicPr>
            <a:picLocks noChangeAspect="1"/>
          </p:cNvPicPr>
          <p:nvPr/>
        </p:nvPicPr>
        <p:blipFill>
          <a:blip r:embed="rId3"/>
          <a:stretch>
            <a:fillRect/>
          </a:stretch>
        </p:blipFill>
        <p:spPr>
          <a:xfrm>
            <a:off x="5244933" y="4470509"/>
            <a:ext cx="1702134" cy="1706454"/>
          </a:xfrm>
          <a:prstGeom prst="rect">
            <a:avLst/>
          </a:prstGeom>
        </p:spPr>
      </p:pic>
      <p:sp>
        <p:nvSpPr>
          <p:cNvPr id="6" name="Textfeld 5">
            <a:extLst>
              <a:ext uri="{FF2B5EF4-FFF2-40B4-BE49-F238E27FC236}">
                <a16:creationId xmlns:a16="http://schemas.microsoft.com/office/drawing/2014/main" id="{C1062071-B260-452A-ABD2-1903BB46BF1B}"/>
              </a:ext>
            </a:extLst>
          </p:cNvPr>
          <p:cNvSpPr txBox="1"/>
          <p:nvPr/>
        </p:nvSpPr>
        <p:spPr>
          <a:xfrm>
            <a:off x="6386463" y="5943055"/>
            <a:ext cx="623889" cy="261610"/>
          </a:xfrm>
          <a:prstGeom prst="rect">
            <a:avLst/>
          </a:prstGeom>
          <a:noFill/>
        </p:spPr>
        <p:txBody>
          <a:bodyPr wrap="none" rtlCol="0">
            <a:spAutoFit/>
          </a:bodyPr>
          <a:lstStyle/>
          <a:p>
            <a:r>
              <a:rPr lang="de-DE" sz="1100" dirty="0" err="1"/>
              <a:t>pixabay</a:t>
            </a:r>
            <a:endParaRPr lang="de-DE" sz="1100" dirty="0"/>
          </a:p>
        </p:txBody>
      </p:sp>
    </p:spTree>
    <p:extLst>
      <p:ext uri="{BB962C8B-B14F-4D97-AF65-F5344CB8AC3E}">
        <p14:creationId xmlns:p14="http://schemas.microsoft.com/office/powerpoint/2010/main" val="38276561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fontScale="90000"/>
          </a:bodyPr>
          <a:lstStyle/>
          <a:p>
            <a:pPr>
              <a:defRPr/>
            </a:pPr>
            <a:r>
              <a:rPr lang="de-DE" dirty="0"/>
              <a:t>Sortenversuche </a:t>
            </a:r>
            <a:r>
              <a:rPr lang="de-DE" dirty="0">
                <a:sym typeface="Wingdings" panose="05000000000000000000" pitchFamily="2" charset="2"/>
              </a:rPr>
              <a:t> </a:t>
            </a:r>
            <a:r>
              <a:rPr lang="de-DE" b="1" dirty="0">
                <a:sym typeface="Wingdings" panose="05000000000000000000" pitchFamily="2" charset="2"/>
              </a:rPr>
              <a:t>Sortenwahl!!!</a:t>
            </a:r>
            <a:br>
              <a:rPr lang="de-DE" dirty="0"/>
            </a:br>
            <a:r>
              <a:rPr lang="de-DE" sz="2400" dirty="0"/>
              <a:t>WP-Anlage 2016; 12.09.2019, </a:t>
            </a:r>
            <a:r>
              <a:rPr lang="de-DE" sz="2400" dirty="0" err="1"/>
              <a:t>hS</a:t>
            </a:r>
            <a:r>
              <a:rPr lang="de-DE" sz="2400" dirty="0"/>
              <a:t> in </a:t>
            </a:r>
            <a:r>
              <a:rPr lang="de-DE" sz="2400" dirty="0" err="1"/>
              <a:t>Obershagen</a:t>
            </a:r>
            <a:r>
              <a:rPr lang="de-DE" sz="2400" dirty="0"/>
              <a:t> (LK Celle)</a:t>
            </a:r>
            <a:r>
              <a:rPr lang="de-DE" dirty="0"/>
              <a:t> </a:t>
            </a:r>
            <a:endParaRPr dirty="0"/>
          </a:p>
        </p:txBody>
      </p:sp>
      <p:sp>
        <p:nvSpPr>
          <p:cNvPr id="5" name="Fußzeilenplatzhalter 2"/>
          <p:cNvSpPr>
            <a:spLocks noGrp="1"/>
          </p:cNvSpPr>
          <p:nvPr>
            <p:ph type="ftr" sz="quarter" idx="10"/>
          </p:nvPr>
        </p:nvSpPr>
        <p:spPr bwMode="auto">
          <a:xfrm>
            <a:off x="4038600" y="6310312"/>
            <a:ext cx="4114800" cy="365125"/>
          </a:xfrm>
        </p:spPr>
        <p:txBody>
          <a:bodyPr/>
          <a:lstStyle/>
          <a:p>
            <a:pPr>
              <a:defRPr/>
            </a:pPr>
            <a:r>
              <a:rPr lang="de-DE"/>
              <a:t>Grünland</a:t>
            </a:r>
            <a:endParaRPr/>
          </a:p>
        </p:txBody>
      </p:sp>
      <p:sp>
        <p:nvSpPr>
          <p:cNvPr id="8" name="Textfeld 10"/>
          <p:cNvSpPr>
            <a:spLocks/>
          </p:cNvSpPr>
          <p:nvPr/>
        </p:nvSpPr>
        <p:spPr bwMode="auto">
          <a:xfrm>
            <a:off x="9869884" y="5873346"/>
            <a:ext cx="2140507" cy="413786"/>
          </a:xfrm>
          <a:prstGeom prst="rect">
            <a:avLst/>
          </a:prstGeom>
          <a:noFill/>
        </p:spPr>
        <p:txBody>
          <a:bodyPr wrap="square">
            <a:noAutofit/>
          </a:bodyPr>
          <a:lstStyle/>
          <a:p>
            <a:pPr>
              <a:defRPr/>
            </a:pPr>
            <a:r>
              <a:rPr lang="de-DE" sz="1100" dirty="0"/>
              <a:t>Sortenversuche, </a:t>
            </a:r>
            <a:r>
              <a:rPr lang="de-DE" sz="1100" dirty="0" err="1"/>
              <a:t>Bilder:LWK</a:t>
            </a:r>
            <a:r>
              <a:rPr lang="de-DE" sz="1100" dirty="0"/>
              <a:t> Niedersachsen, Chr. </a:t>
            </a:r>
            <a:r>
              <a:rPr lang="de-DE" sz="1100" dirty="0" err="1"/>
              <a:t>Kalzendorf</a:t>
            </a:r>
            <a:r>
              <a:rPr lang="de-DE" sz="1100" dirty="0"/>
              <a:t> </a:t>
            </a:r>
            <a:endParaRPr dirty="0"/>
          </a:p>
        </p:txBody>
      </p:sp>
      <p:pic>
        <p:nvPicPr>
          <p:cNvPr id="13" name="Grafik 12">
            <a:extLst>
              <a:ext uri="{FF2B5EF4-FFF2-40B4-BE49-F238E27FC236}">
                <a16:creationId xmlns:a16="http://schemas.microsoft.com/office/drawing/2014/main" id="{D227D6C0-1EBA-40B8-9D82-2C4FF881184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8200" y="1283653"/>
            <a:ext cx="3635163" cy="2726372"/>
          </a:xfrm>
          <a:prstGeom prst="rect">
            <a:avLst/>
          </a:prstGeom>
        </p:spPr>
      </p:pic>
      <p:pic>
        <p:nvPicPr>
          <p:cNvPr id="19" name="Grafik 18">
            <a:extLst>
              <a:ext uri="{FF2B5EF4-FFF2-40B4-BE49-F238E27FC236}">
                <a16:creationId xmlns:a16="http://schemas.microsoft.com/office/drawing/2014/main" id="{0F2FBFCA-0121-4CA2-BF63-19BD1814370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06714" y="1283653"/>
            <a:ext cx="3635163" cy="2726372"/>
          </a:xfrm>
          <a:prstGeom prst="rect">
            <a:avLst/>
          </a:prstGeom>
        </p:spPr>
      </p:pic>
      <p:pic>
        <p:nvPicPr>
          <p:cNvPr id="21" name="Grafik 20">
            <a:extLst>
              <a:ext uri="{FF2B5EF4-FFF2-40B4-BE49-F238E27FC236}">
                <a16:creationId xmlns:a16="http://schemas.microsoft.com/office/drawing/2014/main" id="{0252118B-D8FE-4BFD-AA6F-D60F8137EF2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75229" y="1283653"/>
            <a:ext cx="3635163" cy="2726372"/>
          </a:xfrm>
          <a:prstGeom prst="rect">
            <a:avLst/>
          </a:prstGeom>
        </p:spPr>
      </p:pic>
      <p:pic>
        <p:nvPicPr>
          <p:cNvPr id="27" name="Grafik 26">
            <a:extLst>
              <a:ext uri="{FF2B5EF4-FFF2-40B4-BE49-F238E27FC236}">
                <a16:creationId xmlns:a16="http://schemas.microsoft.com/office/drawing/2014/main" id="{D1913FC2-1AAF-409A-BE88-59E1EAEB28D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31909" y="3637915"/>
            <a:ext cx="3532291" cy="2649218"/>
          </a:xfrm>
          <a:prstGeom prst="rect">
            <a:avLst/>
          </a:prstGeom>
        </p:spPr>
      </p:pic>
      <p:pic>
        <p:nvPicPr>
          <p:cNvPr id="29" name="Grafik 28">
            <a:extLst>
              <a:ext uri="{FF2B5EF4-FFF2-40B4-BE49-F238E27FC236}">
                <a16:creationId xmlns:a16="http://schemas.microsoft.com/office/drawing/2014/main" id="{BF830AA6-83CF-4F0C-BDBF-F62162A9B54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096000" y="3613467"/>
            <a:ext cx="3564887" cy="2673665"/>
          </a:xfrm>
          <a:prstGeom prst="rect">
            <a:avLst/>
          </a:prstGeom>
        </p:spPr>
      </p:pic>
      <p:sp>
        <p:nvSpPr>
          <p:cNvPr id="30" name="Textfeld 29">
            <a:extLst>
              <a:ext uri="{FF2B5EF4-FFF2-40B4-BE49-F238E27FC236}">
                <a16:creationId xmlns:a16="http://schemas.microsoft.com/office/drawing/2014/main" id="{4515FDBE-98A0-4985-8111-0FC5C4AD5E15}"/>
              </a:ext>
            </a:extLst>
          </p:cNvPr>
          <p:cNvSpPr txBox="1"/>
          <p:nvPr/>
        </p:nvSpPr>
        <p:spPr>
          <a:xfrm>
            <a:off x="781050" y="1283653"/>
            <a:ext cx="3711365" cy="369332"/>
          </a:xfrm>
          <a:prstGeom prst="rect">
            <a:avLst/>
          </a:prstGeom>
          <a:solidFill>
            <a:schemeClr val="accent1">
              <a:lumMod val="20000"/>
              <a:lumOff val="80000"/>
            </a:schemeClr>
          </a:solidFill>
        </p:spPr>
        <p:txBody>
          <a:bodyPr wrap="square" rtlCol="0">
            <a:spAutoFit/>
          </a:bodyPr>
          <a:lstStyle/>
          <a:p>
            <a:pPr algn="ctr"/>
            <a:r>
              <a:rPr lang="de-DE" dirty="0"/>
              <a:t>Deutsches Weidelgras</a:t>
            </a:r>
          </a:p>
        </p:txBody>
      </p:sp>
      <p:sp>
        <p:nvSpPr>
          <p:cNvPr id="32" name="Textfeld 31">
            <a:extLst>
              <a:ext uri="{FF2B5EF4-FFF2-40B4-BE49-F238E27FC236}">
                <a16:creationId xmlns:a16="http://schemas.microsoft.com/office/drawing/2014/main" id="{47776107-AB11-42BB-B7FD-582ADD23E749}"/>
              </a:ext>
            </a:extLst>
          </p:cNvPr>
          <p:cNvSpPr txBox="1"/>
          <p:nvPr/>
        </p:nvSpPr>
        <p:spPr bwMode="auto">
          <a:xfrm>
            <a:off x="4587662" y="1283653"/>
            <a:ext cx="3654215" cy="369332"/>
          </a:xfrm>
          <a:prstGeom prst="rect">
            <a:avLst/>
          </a:prstGeom>
          <a:solidFill>
            <a:schemeClr val="accent1">
              <a:lumMod val="20000"/>
              <a:lumOff val="80000"/>
            </a:schemeClr>
          </a:solidFill>
        </p:spPr>
        <p:txBody>
          <a:bodyPr wrap="square" rtlCol="0">
            <a:spAutoFit/>
          </a:bodyPr>
          <a:lstStyle/>
          <a:p>
            <a:pPr algn="ctr"/>
            <a:r>
              <a:rPr lang="de-DE" dirty="0"/>
              <a:t>Knaulgras</a:t>
            </a:r>
          </a:p>
        </p:txBody>
      </p:sp>
      <p:sp>
        <p:nvSpPr>
          <p:cNvPr id="33" name="Textfeld 32">
            <a:extLst>
              <a:ext uri="{FF2B5EF4-FFF2-40B4-BE49-F238E27FC236}">
                <a16:creationId xmlns:a16="http://schemas.microsoft.com/office/drawing/2014/main" id="{E62C9FF7-E7A1-4676-8ADE-990D7D7F5EA3}"/>
              </a:ext>
            </a:extLst>
          </p:cNvPr>
          <p:cNvSpPr txBox="1"/>
          <p:nvPr/>
        </p:nvSpPr>
        <p:spPr bwMode="auto">
          <a:xfrm>
            <a:off x="8375228" y="1283653"/>
            <a:ext cx="3635163" cy="369332"/>
          </a:xfrm>
          <a:prstGeom prst="rect">
            <a:avLst/>
          </a:prstGeom>
          <a:solidFill>
            <a:schemeClr val="accent1">
              <a:lumMod val="20000"/>
              <a:lumOff val="80000"/>
            </a:schemeClr>
          </a:solidFill>
        </p:spPr>
        <p:txBody>
          <a:bodyPr wrap="square" rtlCol="0">
            <a:spAutoFit/>
          </a:bodyPr>
          <a:lstStyle/>
          <a:p>
            <a:pPr algn="ctr"/>
            <a:r>
              <a:rPr lang="de-DE" dirty="0"/>
              <a:t>Wiesenlieschgras</a:t>
            </a:r>
          </a:p>
        </p:txBody>
      </p:sp>
      <p:sp>
        <p:nvSpPr>
          <p:cNvPr id="34" name="Textfeld 33">
            <a:extLst>
              <a:ext uri="{FF2B5EF4-FFF2-40B4-BE49-F238E27FC236}">
                <a16:creationId xmlns:a16="http://schemas.microsoft.com/office/drawing/2014/main" id="{59F6991C-D40D-445F-90F0-F0E21D21482E}"/>
              </a:ext>
            </a:extLst>
          </p:cNvPr>
          <p:cNvSpPr txBox="1"/>
          <p:nvPr/>
        </p:nvSpPr>
        <p:spPr bwMode="auto">
          <a:xfrm>
            <a:off x="6096000" y="3610293"/>
            <a:ext cx="3564887" cy="369332"/>
          </a:xfrm>
          <a:prstGeom prst="rect">
            <a:avLst/>
          </a:prstGeom>
          <a:solidFill>
            <a:schemeClr val="accent1">
              <a:lumMod val="20000"/>
              <a:lumOff val="80000"/>
            </a:schemeClr>
          </a:solidFill>
        </p:spPr>
        <p:txBody>
          <a:bodyPr wrap="square" rtlCol="0">
            <a:spAutoFit/>
          </a:bodyPr>
          <a:lstStyle/>
          <a:p>
            <a:pPr algn="ctr"/>
            <a:r>
              <a:rPr lang="de-DE" dirty="0" err="1"/>
              <a:t>Wiesenschweidel</a:t>
            </a:r>
            <a:endParaRPr lang="de-DE" dirty="0"/>
          </a:p>
        </p:txBody>
      </p:sp>
      <p:sp>
        <p:nvSpPr>
          <p:cNvPr id="35" name="Textfeld 34">
            <a:extLst>
              <a:ext uri="{FF2B5EF4-FFF2-40B4-BE49-F238E27FC236}">
                <a16:creationId xmlns:a16="http://schemas.microsoft.com/office/drawing/2014/main" id="{21DB89F8-7278-4754-B6F3-8E0A71249D02}"/>
              </a:ext>
            </a:extLst>
          </p:cNvPr>
          <p:cNvSpPr txBox="1"/>
          <p:nvPr/>
        </p:nvSpPr>
        <p:spPr bwMode="auto">
          <a:xfrm>
            <a:off x="2130638" y="3633867"/>
            <a:ext cx="3564887" cy="369332"/>
          </a:xfrm>
          <a:prstGeom prst="rect">
            <a:avLst/>
          </a:prstGeom>
          <a:solidFill>
            <a:schemeClr val="accent1">
              <a:lumMod val="20000"/>
              <a:lumOff val="80000"/>
            </a:schemeClr>
          </a:solidFill>
        </p:spPr>
        <p:txBody>
          <a:bodyPr wrap="square" rtlCol="0">
            <a:spAutoFit/>
          </a:bodyPr>
          <a:lstStyle/>
          <a:p>
            <a:pPr algn="ctr"/>
            <a:r>
              <a:rPr lang="de-DE" dirty="0"/>
              <a:t>Rohrschwingel</a:t>
            </a:r>
          </a:p>
        </p:txBody>
      </p:sp>
    </p:spTree>
    <p:extLst>
      <p:ext uri="{BB962C8B-B14F-4D97-AF65-F5344CB8AC3E}">
        <p14:creationId xmlns:p14="http://schemas.microsoft.com/office/powerpoint/2010/main" val="6126040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Grünland in Zeiten des Klimawandels</a:t>
            </a:r>
          </a:p>
        </p:txBody>
      </p:sp>
      <p:sp>
        <p:nvSpPr>
          <p:cNvPr id="4" name="Fußzeilenplatzhalter 3"/>
          <p:cNvSpPr>
            <a:spLocks noGrp="1"/>
          </p:cNvSpPr>
          <p:nvPr>
            <p:ph type="ftr" sz="quarter" idx="10"/>
          </p:nvPr>
        </p:nvSpPr>
        <p:spPr/>
        <p:txBody>
          <a:bodyPr/>
          <a:lstStyle/>
          <a:p>
            <a:r>
              <a:rPr lang="de-DE"/>
              <a:t>Grünland</a:t>
            </a:r>
          </a:p>
        </p:txBody>
      </p:sp>
      <p:sp>
        <p:nvSpPr>
          <p:cNvPr id="5" name="Untertitel 6">
            <a:extLst>
              <a:ext uri="{FF2B5EF4-FFF2-40B4-BE49-F238E27FC236}">
                <a16:creationId xmlns:a16="http://schemas.microsoft.com/office/drawing/2014/main" id="{C82EA71F-EAB7-4FFA-83CC-21C976EB5144}"/>
              </a:ext>
            </a:extLst>
          </p:cNvPr>
          <p:cNvSpPr txBox="1">
            <a:spLocks noGrp="1"/>
          </p:cNvSpPr>
          <p:nvPr>
            <p:ph idx="1"/>
          </p:nvPr>
        </p:nvSpPr>
        <p:spPr bwMode="auto">
          <a:xfrm>
            <a:off x="838200" y="1463040"/>
            <a:ext cx="10515600" cy="5208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71450" indent="-171450">
              <a:defRPr>
                <a:solidFill>
                  <a:schemeClr val="tx1"/>
                </a:solidFill>
                <a:latin typeface="BakerSignet"/>
                <a:ea typeface="ＭＳ Ｐゴシック" panose="020B0600070205080204" pitchFamily="34" charset="-128"/>
              </a:defRPr>
            </a:lvl1pPr>
            <a:lvl2pPr marL="914400" indent="-171450">
              <a:defRPr>
                <a:solidFill>
                  <a:schemeClr val="tx1"/>
                </a:solidFill>
                <a:latin typeface="BakerSignet"/>
                <a:ea typeface="ＭＳ Ｐゴシック" panose="020B0600070205080204" pitchFamily="34" charset="-128"/>
              </a:defRPr>
            </a:lvl2pPr>
            <a:lvl3pPr marL="1143000" indent="-228600">
              <a:defRPr>
                <a:solidFill>
                  <a:schemeClr val="tx1"/>
                </a:solidFill>
                <a:latin typeface="BakerSignet"/>
                <a:ea typeface="ＭＳ Ｐゴシック" panose="020B0600070205080204" pitchFamily="34" charset="-128"/>
              </a:defRPr>
            </a:lvl3pPr>
            <a:lvl4pPr marL="1600200" indent="-228600">
              <a:defRPr>
                <a:solidFill>
                  <a:schemeClr val="tx1"/>
                </a:solidFill>
                <a:latin typeface="BakerSignet"/>
                <a:ea typeface="ＭＳ Ｐゴシック" panose="020B0600070205080204" pitchFamily="34" charset="-128"/>
              </a:defRPr>
            </a:lvl4pPr>
            <a:lvl5pPr marL="2057400" indent="-228600">
              <a:defRPr>
                <a:solidFill>
                  <a:schemeClr val="tx1"/>
                </a:solidFill>
                <a:latin typeface="BakerSignet"/>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BakerSignet"/>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BakerSignet"/>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BakerSignet"/>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BakerSignet"/>
                <a:ea typeface="ＭＳ Ｐゴシック" panose="020B0600070205080204" pitchFamily="34" charset="-128"/>
              </a:defRPr>
            </a:lvl9pPr>
          </a:lstStyle>
          <a:p>
            <a:pPr marL="0" indent="0" algn="just">
              <a:lnSpc>
                <a:spcPct val="114000"/>
              </a:lnSpc>
              <a:buNone/>
            </a:pPr>
            <a:r>
              <a:rPr lang="de-DE" altLang="es-ES_tradnl" b="1" dirty="0">
                <a:latin typeface="+mn-lt"/>
                <a:cs typeface="Arial" panose="020B0604020202020204" pitchFamily="34" charset="0"/>
              </a:rPr>
              <a:t>Wichtige Funktionen des Grünlands</a:t>
            </a:r>
            <a:r>
              <a:rPr lang="de-DE" altLang="es-ES_tradnl" sz="2600" dirty="0">
                <a:latin typeface="+mn-lt"/>
                <a:cs typeface="Arial" panose="020B0604020202020204" pitchFamily="34" charset="0"/>
              </a:rPr>
              <a:t>:</a:t>
            </a:r>
          </a:p>
          <a:p>
            <a:pPr marL="285750" indent="-285750">
              <a:lnSpc>
                <a:spcPct val="114000"/>
              </a:lnSpc>
              <a:buFont typeface="Courier New" panose="02070309020205020404" pitchFamily="49" charset="0"/>
              <a:buChar char="o"/>
            </a:pPr>
            <a:r>
              <a:rPr lang="de-DE" altLang="es-ES_tradnl" dirty="0">
                <a:latin typeface="+mn-lt"/>
                <a:cs typeface="Arial" panose="020B0604020202020204" pitchFamily="34" charset="0"/>
              </a:rPr>
              <a:t>Wiese und Weide: Lieferant wertvollen Grundfutters für Wiederkäuer</a:t>
            </a:r>
          </a:p>
          <a:p>
            <a:pPr marL="1085850" lvl="1" indent="-342900" algn="just">
              <a:lnSpc>
                <a:spcPct val="114000"/>
              </a:lnSpc>
              <a:buFont typeface="Wingdings" panose="05000000000000000000" pitchFamily="2" charset="2"/>
              <a:buChar char="Ø"/>
            </a:pPr>
            <a:r>
              <a:rPr lang="de-DE" altLang="es-ES_tradnl" sz="2800" dirty="0">
                <a:latin typeface="+mn-lt"/>
                <a:cs typeface="Arial" panose="020B0604020202020204" pitchFamily="34" charset="0"/>
              </a:rPr>
              <a:t>Hohe Eiweiß- und Energiekonzentration</a:t>
            </a:r>
          </a:p>
          <a:p>
            <a:pPr marL="285750" indent="-285750" algn="just">
              <a:lnSpc>
                <a:spcPct val="114000"/>
              </a:lnSpc>
              <a:buFont typeface="Courier New" panose="02070309020205020404" pitchFamily="49" charset="0"/>
              <a:buChar char="o"/>
            </a:pPr>
            <a:r>
              <a:rPr lang="de-DE" altLang="es-ES_tradnl" dirty="0">
                <a:latin typeface="+mn-lt"/>
                <a:cs typeface="Arial" panose="020B0604020202020204" pitchFamily="34" charset="0"/>
              </a:rPr>
              <a:t>Tierwohlgerechtes Futter</a:t>
            </a:r>
          </a:p>
          <a:p>
            <a:pPr marL="285750" indent="-285750" algn="just">
              <a:lnSpc>
                <a:spcPct val="114000"/>
              </a:lnSpc>
              <a:buFont typeface="Courier New" panose="02070309020205020404" pitchFamily="49" charset="0"/>
              <a:buChar char="o"/>
            </a:pPr>
            <a:r>
              <a:rPr lang="de-DE" altLang="es-ES_tradnl" dirty="0">
                <a:latin typeface="+mn-lt"/>
                <a:cs typeface="Arial" panose="020B0604020202020204" pitchFamily="34" charset="0"/>
              </a:rPr>
              <a:t> Je vielseitiger das Grünland, desto höher die Biodiversität</a:t>
            </a:r>
          </a:p>
          <a:p>
            <a:pPr marL="285750" indent="-285750" algn="just">
              <a:lnSpc>
                <a:spcPct val="114000"/>
              </a:lnSpc>
              <a:buFont typeface="Courier New" panose="02070309020205020404" pitchFamily="49" charset="0"/>
              <a:buChar char="o"/>
            </a:pPr>
            <a:r>
              <a:rPr lang="de-DE" altLang="es-ES_tradnl" dirty="0">
                <a:latin typeface="+mn-lt"/>
                <a:cs typeface="Arial" panose="020B0604020202020204" pitchFamily="34" charset="0"/>
              </a:rPr>
              <a:t> Kohlenstoffspeicher</a:t>
            </a:r>
          </a:p>
          <a:p>
            <a:pPr marL="285750" indent="-285750" algn="just">
              <a:lnSpc>
                <a:spcPct val="114000"/>
              </a:lnSpc>
              <a:buFont typeface="Courier New" panose="02070309020205020404" pitchFamily="49" charset="0"/>
              <a:buChar char="o"/>
            </a:pPr>
            <a:r>
              <a:rPr lang="de-DE" altLang="es-ES_tradnl" dirty="0">
                <a:latin typeface="+mn-lt"/>
                <a:cs typeface="Arial" panose="020B0604020202020204" pitchFamily="34" charset="0"/>
              </a:rPr>
              <a:t>Hohe Wasseraufnahmekapazität</a:t>
            </a:r>
          </a:p>
          <a:p>
            <a:pPr marL="285750" indent="-285750" algn="just">
              <a:lnSpc>
                <a:spcPct val="114000"/>
              </a:lnSpc>
              <a:buFont typeface="Courier New" panose="02070309020205020404" pitchFamily="49" charset="0"/>
              <a:buChar char="o"/>
            </a:pPr>
            <a:r>
              <a:rPr lang="de-DE" altLang="es-ES_tradnl" dirty="0">
                <a:latin typeface="+mn-lt"/>
                <a:cs typeface="Arial" panose="020B0604020202020204" pitchFamily="34" charset="0"/>
              </a:rPr>
              <a:t>Kultureller Wert</a:t>
            </a:r>
          </a:p>
          <a:p>
            <a:pPr marL="285750" indent="-285750" algn="just">
              <a:lnSpc>
                <a:spcPct val="114000"/>
              </a:lnSpc>
              <a:buFont typeface="Courier New" panose="02070309020205020404" pitchFamily="49" charset="0"/>
              <a:buChar char="o"/>
            </a:pPr>
            <a:endParaRPr lang="de-DE" altLang="es-ES_tradnl" sz="1400" dirty="0">
              <a:latin typeface="Arial" panose="020B0604020202020204" pitchFamily="34" charset="0"/>
              <a:cs typeface="Arial" panose="020B0604020202020204" pitchFamily="34" charset="0"/>
            </a:endParaRPr>
          </a:p>
        </p:txBody>
      </p:sp>
      <p:pic>
        <p:nvPicPr>
          <p:cNvPr id="6" name="Grafik 5"/>
          <p:cNvPicPr>
            <a:picLocks noChangeAspect="1"/>
          </p:cNvPicPr>
          <p:nvPr/>
        </p:nvPicPr>
        <p:blipFill>
          <a:blip r:embed="rId3"/>
          <a:stretch>
            <a:fillRect/>
          </a:stretch>
        </p:blipFill>
        <p:spPr>
          <a:xfrm>
            <a:off x="8710236" y="4367784"/>
            <a:ext cx="2918794" cy="1939984"/>
          </a:xfrm>
          <a:prstGeom prst="rect">
            <a:avLst/>
          </a:prstGeom>
        </p:spPr>
      </p:pic>
      <p:sp>
        <p:nvSpPr>
          <p:cNvPr id="7" name="Textfeld 6">
            <a:extLst>
              <a:ext uri="{FF2B5EF4-FFF2-40B4-BE49-F238E27FC236}">
                <a16:creationId xmlns:a16="http://schemas.microsoft.com/office/drawing/2014/main" id="{3B421E02-C1C7-4550-828E-F80270E89142}"/>
              </a:ext>
            </a:extLst>
          </p:cNvPr>
          <p:cNvSpPr txBox="1"/>
          <p:nvPr/>
        </p:nvSpPr>
        <p:spPr>
          <a:xfrm>
            <a:off x="7412339" y="6045295"/>
            <a:ext cx="1482122" cy="261610"/>
          </a:xfrm>
          <a:prstGeom prst="rect">
            <a:avLst/>
          </a:prstGeom>
          <a:noFill/>
        </p:spPr>
        <p:txBody>
          <a:bodyPr wrap="square" rtlCol="0">
            <a:spAutoFit/>
          </a:bodyPr>
          <a:lstStyle/>
          <a:p>
            <a:r>
              <a:rPr lang="de-DE" sz="1100" dirty="0"/>
              <a:t>Grünland, </a:t>
            </a:r>
            <a:r>
              <a:rPr lang="de-DE" sz="1100" dirty="0" err="1"/>
              <a:t>pixabay</a:t>
            </a:r>
            <a:endParaRPr lang="de-DE" sz="1100" dirty="0"/>
          </a:p>
        </p:txBody>
      </p:sp>
      <p:sp>
        <p:nvSpPr>
          <p:cNvPr id="3" name="Textfeld 2">
            <a:extLst>
              <a:ext uri="{FF2B5EF4-FFF2-40B4-BE49-F238E27FC236}">
                <a16:creationId xmlns:a16="http://schemas.microsoft.com/office/drawing/2014/main" id="{8D2B2812-9B4E-491A-A26F-13D95AB7D0C4}"/>
              </a:ext>
            </a:extLst>
          </p:cNvPr>
          <p:cNvSpPr txBox="1"/>
          <p:nvPr/>
        </p:nvSpPr>
        <p:spPr>
          <a:xfrm rot="20555954">
            <a:off x="1360743" y="1991668"/>
            <a:ext cx="9470512" cy="1938992"/>
          </a:xfrm>
          <a:prstGeom prst="rect">
            <a:avLst/>
          </a:prstGeom>
          <a:noFill/>
        </p:spPr>
        <p:txBody>
          <a:bodyPr wrap="square" rtlCol="0">
            <a:spAutoFit/>
          </a:bodyPr>
          <a:lstStyle/>
          <a:p>
            <a:r>
              <a:rPr lang="de-DE" sz="6000" b="1" dirty="0">
                <a:solidFill>
                  <a:srgbClr val="C00000"/>
                </a:solidFill>
              </a:rPr>
              <a:t>Achtung: durch Klimawandel </a:t>
            </a:r>
          </a:p>
          <a:p>
            <a:r>
              <a:rPr lang="de-DE" sz="6000" b="1" dirty="0">
                <a:solidFill>
                  <a:srgbClr val="C00000"/>
                </a:solidFill>
              </a:rPr>
              <a:t>sind die Funktionen bedroht</a:t>
            </a:r>
          </a:p>
        </p:txBody>
      </p:sp>
    </p:spTree>
    <p:extLst>
      <p:ext uri="{BB962C8B-B14F-4D97-AF65-F5344CB8AC3E}">
        <p14:creationId xmlns:p14="http://schemas.microsoft.com/office/powerpoint/2010/main" val="1558149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500" fill="hold"/>
                                        <p:tgtEl>
                                          <p:spTgt spid="3"/>
                                        </p:tgtEl>
                                        <p:attrNameLst>
                                          <p:attrName>ppt_x</p:attrName>
                                        </p:attrNameLst>
                                      </p:cBhvr>
                                      <p:tavLst>
                                        <p:tav tm="0">
                                          <p:val>
                                            <p:strVal val="#ppt_x"/>
                                          </p:val>
                                        </p:tav>
                                        <p:tav tm="100000">
                                          <p:val>
                                            <p:strVal val="#ppt_x"/>
                                          </p:val>
                                        </p:tav>
                                      </p:tavLst>
                                    </p:anim>
                                    <p:anim calcmode="lin" valueType="num">
                                      <p:cBhvr additive="base">
                                        <p:cTn id="36" dur="500" fill="hold"/>
                                        <p:tgtEl>
                                          <p:spTgt spid="3"/>
                                        </p:tgtEl>
                                        <p:attrNameLst>
                                          <p:attrName>ppt_y</p:attrName>
                                        </p:attrNameLst>
                                      </p:cBhvr>
                                      <p:tavLst>
                                        <p:tav tm="0">
                                          <p:val>
                                            <p:strVal val="1+#ppt_h/2"/>
                                          </p:val>
                                        </p:tav>
                                        <p:tav tm="100000">
                                          <p:val>
                                            <p:strVal val="#ppt_y"/>
                                          </p:val>
                                        </p:tav>
                                      </p:tavLst>
                                    </p:anim>
                                  </p:childTnLst>
                                </p:cTn>
                              </p:par>
                              <p:par>
                                <p:cTn id="37" presetID="1" presetClass="entr" presetSubtype="0"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fontScale="90000"/>
          </a:bodyPr>
          <a:lstStyle/>
          <a:p>
            <a:pPr>
              <a:defRPr/>
            </a:pPr>
            <a:r>
              <a:rPr lang="de-DE" dirty="0"/>
              <a:t>TM-Gesamterträge bei Trockenstress im Vergleich</a:t>
            </a:r>
            <a:br>
              <a:rPr lang="de-DE" dirty="0"/>
            </a:br>
            <a:r>
              <a:rPr lang="de-DE" sz="2400" dirty="0"/>
              <a:t>Podsol-Pseudogley, Standort </a:t>
            </a:r>
            <a:r>
              <a:rPr lang="de-DE" sz="2400" dirty="0" err="1"/>
              <a:t>Obershagen</a:t>
            </a:r>
            <a:r>
              <a:rPr lang="de-DE" sz="2400" dirty="0"/>
              <a:t> (LK Celle), AZ 45</a:t>
            </a:r>
            <a:r>
              <a:rPr lang="de-DE" dirty="0"/>
              <a:t> </a:t>
            </a:r>
            <a:endParaRPr dirty="0"/>
          </a:p>
        </p:txBody>
      </p:sp>
      <p:sp>
        <p:nvSpPr>
          <p:cNvPr id="5" name="Fußzeilenplatzhalter 2"/>
          <p:cNvSpPr>
            <a:spLocks noGrp="1"/>
          </p:cNvSpPr>
          <p:nvPr>
            <p:ph type="ftr" sz="quarter" idx="10"/>
          </p:nvPr>
        </p:nvSpPr>
        <p:spPr bwMode="auto">
          <a:xfrm>
            <a:off x="4038600" y="6310312"/>
            <a:ext cx="4114800" cy="365125"/>
          </a:xfrm>
        </p:spPr>
        <p:txBody>
          <a:bodyPr/>
          <a:lstStyle/>
          <a:p>
            <a:pPr>
              <a:defRPr/>
            </a:pPr>
            <a:r>
              <a:rPr lang="de-DE" dirty="0"/>
              <a:t>Grünland</a:t>
            </a:r>
            <a:endParaRPr dirty="0"/>
          </a:p>
        </p:txBody>
      </p:sp>
      <p:sp>
        <p:nvSpPr>
          <p:cNvPr id="8" name="Textfeld 10"/>
          <p:cNvSpPr>
            <a:spLocks/>
          </p:cNvSpPr>
          <p:nvPr/>
        </p:nvSpPr>
        <p:spPr bwMode="auto">
          <a:xfrm>
            <a:off x="6803745" y="6413763"/>
            <a:ext cx="3864255" cy="413786"/>
          </a:xfrm>
          <a:prstGeom prst="rect">
            <a:avLst/>
          </a:prstGeom>
          <a:noFill/>
        </p:spPr>
        <p:txBody>
          <a:bodyPr wrap="square">
            <a:noAutofit/>
          </a:bodyPr>
          <a:lstStyle/>
          <a:p>
            <a:pPr>
              <a:defRPr/>
            </a:pPr>
            <a:r>
              <a:rPr lang="de-DE" sz="1100" dirty="0"/>
              <a:t>Ertragsversuche, LWK Niedersachsen, Chr. </a:t>
            </a:r>
            <a:r>
              <a:rPr lang="de-DE" sz="1100" dirty="0" err="1"/>
              <a:t>Kalzendorf</a:t>
            </a:r>
            <a:r>
              <a:rPr lang="de-DE" sz="1100" dirty="0"/>
              <a:t> </a:t>
            </a:r>
            <a:endParaRPr dirty="0"/>
          </a:p>
        </p:txBody>
      </p:sp>
      <p:pic>
        <p:nvPicPr>
          <p:cNvPr id="3" name="Grafik 2">
            <a:extLst>
              <a:ext uri="{FF2B5EF4-FFF2-40B4-BE49-F238E27FC236}">
                <a16:creationId xmlns:a16="http://schemas.microsoft.com/office/drawing/2014/main" id="{469D9B75-F840-4FD1-89AE-978E186754B1}"/>
              </a:ext>
            </a:extLst>
          </p:cNvPr>
          <p:cNvPicPr>
            <a:picLocks noChangeAspect="1"/>
          </p:cNvPicPr>
          <p:nvPr/>
        </p:nvPicPr>
        <p:blipFill rotWithShape="1">
          <a:blip r:embed="rId3"/>
          <a:srcRect l="14687" t="20509" r="44793" b="34445"/>
          <a:stretch/>
        </p:blipFill>
        <p:spPr>
          <a:xfrm>
            <a:off x="2159415" y="1387104"/>
            <a:ext cx="7873169" cy="4923208"/>
          </a:xfrm>
          <a:prstGeom prst="rect">
            <a:avLst/>
          </a:prstGeom>
        </p:spPr>
      </p:pic>
    </p:spTree>
    <p:extLst>
      <p:ext uri="{BB962C8B-B14F-4D97-AF65-F5344CB8AC3E}">
        <p14:creationId xmlns:p14="http://schemas.microsoft.com/office/powerpoint/2010/main" val="158262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a:bodyPr>
          <a:lstStyle/>
          <a:p>
            <a:pPr>
              <a:defRPr/>
            </a:pPr>
            <a:r>
              <a:rPr lang="de-DE" dirty="0"/>
              <a:t>TM-Ertragsverluste</a:t>
            </a:r>
            <a:endParaRPr dirty="0"/>
          </a:p>
        </p:txBody>
      </p:sp>
      <p:sp>
        <p:nvSpPr>
          <p:cNvPr id="5" name="Fußzeilenplatzhalter 2"/>
          <p:cNvSpPr>
            <a:spLocks noGrp="1"/>
          </p:cNvSpPr>
          <p:nvPr>
            <p:ph type="ftr" sz="quarter" idx="10"/>
          </p:nvPr>
        </p:nvSpPr>
        <p:spPr bwMode="auto">
          <a:xfrm>
            <a:off x="4038600" y="6310312"/>
            <a:ext cx="4114800" cy="365125"/>
          </a:xfrm>
        </p:spPr>
        <p:txBody>
          <a:bodyPr/>
          <a:lstStyle/>
          <a:p>
            <a:pPr>
              <a:defRPr/>
            </a:pPr>
            <a:r>
              <a:rPr lang="de-DE" dirty="0"/>
              <a:t>Grünland</a:t>
            </a:r>
            <a:endParaRPr dirty="0"/>
          </a:p>
        </p:txBody>
      </p:sp>
      <p:sp>
        <p:nvSpPr>
          <p:cNvPr id="8" name="Textfeld 10"/>
          <p:cNvSpPr>
            <a:spLocks/>
          </p:cNvSpPr>
          <p:nvPr/>
        </p:nvSpPr>
        <p:spPr bwMode="auto">
          <a:xfrm>
            <a:off x="8919928" y="3689538"/>
            <a:ext cx="1674050" cy="413786"/>
          </a:xfrm>
          <a:prstGeom prst="rect">
            <a:avLst/>
          </a:prstGeom>
          <a:noFill/>
        </p:spPr>
        <p:txBody>
          <a:bodyPr wrap="square">
            <a:noAutofit/>
          </a:bodyPr>
          <a:lstStyle/>
          <a:p>
            <a:pPr>
              <a:defRPr/>
            </a:pPr>
            <a:r>
              <a:rPr lang="de-DE" sz="1100" dirty="0"/>
              <a:t>LWK NRW, Hubert </a:t>
            </a:r>
            <a:r>
              <a:rPr lang="de-DE" sz="1100" dirty="0" err="1"/>
              <a:t>Kivelitz</a:t>
            </a:r>
            <a:endParaRPr dirty="0"/>
          </a:p>
        </p:txBody>
      </p:sp>
      <p:sp>
        <p:nvSpPr>
          <p:cNvPr id="2" name="Textfeld 1">
            <a:extLst>
              <a:ext uri="{FF2B5EF4-FFF2-40B4-BE49-F238E27FC236}">
                <a16:creationId xmlns:a16="http://schemas.microsoft.com/office/drawing/2014/main" id="{D3A9A1F4-2089-4F62-87FC-8F36417957A2}"/>
              </a:ext>
            </a:extLst>
          </p:cNvPr>
          <p:cNvSpPr txBox="1"/>
          <p:nvPr/>
        </p:nvSpPr>
        <p:spPr>
          <a:xfrm>
            <a:off x="1557516" y="2228671"/>
            <a:ext cx="9885720" cy="1200329"/>
          </a:xfrm>
          <a:prstGeom prst="rect">
            <a:avLst/>
          </a:prstGeom>
          <a:noFill/>
        </p:spPr>
        <p:txBody>
          <a:bodyPr wrap="none" rtlCol="0">
            <a:spAutoFit/>
          </a:bodyPr>
          <a:lstStyle/>
          <a:p>
            <a:r>
              <a:rPr lang="de-DE" sz="3600" b="1" dirty="0">
                <a:solidFill>
                  <a:srgbClr val="C00000"/>
                </a:solidFill>
              </a:rPr>
              <a:t>30 </a:t>
            </a:r>
            <a:r>
              <a:rPr lang="de-DE" sz="3600" b="1" dirty="0" err="1">
                <a:solidFill>
                  <a:srgbClr val="C00000"/>
                </a:solidFill>
              </a:rPr>
              <a:t>dt</a:t>
            </a:r>
            <a:r>
              <a:rPr lang="de-DE" sz="3600" b="1" dirty="0">
                <a:solidFill>
                  <a:srgbClr val="C00000"/>
                </a:solidFill>
              </a:rPr>
              <a:t>/ha TM-Ertragsverlust entsprechen </a:t>
            </a:r>
            <a:br>
              <a:rPr lang="de-DE" sz="3600" b="1" dirty="0">
                <a:solidFill>
                  <a:srgbClr val="C00000"/>
                </a:solidFill>
              </a:rPr>
            </a:br>
            <a:r>
              <a:rPr lang="de-DE" sz="3600" b="1" dirty="0">
                <a:solidFill>
                  <a:srgbClr val="C00000"/>
                </a:solidFill>
              </a:rPr>
              <a:t>einem Brutto-Futterwertverlust von rund 550 €/ha</a:t>
            </a:r>
          </a:p>
        </p:txBody>
      </p:sp>
    </p:spTree>
    <p:extLst>
      <p:ext uri="{BB962C8B-B14F-4D97-AF65-F5344CB8AC3E}">
        <p14:creationId xmlns:p14="http://schemas.microsoft.com/office/powerpoint/2010/main" val="353986528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Diversität</a:t>
            </a:r>
          </a:p>
        </p:txBody>
      </p:sp>
      <p:sp>
        <p:nvSpPr>
          <p:cNvPr id="4" name="Fußzeilenplatzhalter 3"/>
          <p:cNvSpPr>
            <a:spLocks noGrp="1"/>
          </p:cNvSpPr>
          <p:nvPr>
            <p:ph type="ftr" sz="quarter" idx="10"/>
          </p:nvPr>
        </p:nvSpPr>
        <p:spPr/>
        <p:txBody>
          <a:bodyPr/>
          <a:lstStyle/>
          <a:p>
            <a:r>
              <a:rPr lang="de-DE"/>
              <a:t>Grünland</a:t>
            </a:r>
          </a:p>
        </p:txBody>
      </p:sp>
      <p:sp>
        <p:nvSpPr>
          <p:cNvPr id="7" name="Untertitel 7">
            <a:extLst>
              <a:ext uri="{FF2B5EF4-FFF2-40B4-BE49-F238E27FC236}">
                <a16:creationId xmlns:a16="http://schemas.microsoft.com/office/drawing/2014/main" id="{795C3FE4-E618-423F-B2C3-E37C31E357C0}"/>
              </a:ext>
            </a:extLst>
          </p:cNvPr>
          <p:cNvSpPr>
            <a:spLocks noGrp="1"/>
          </p:cNvSpPr>
          <p:nvPr>
            <p:ph idx="1"/>
          </p:nvPr>
        </p:nvSpPr>
        <p:spPr/>
        <p:txBody>
          <a:bodyPr>
            <a:normAutofit/>
          </a:bodyPr>
          <a:lstStyle/>
          <a:p>
            <a:pPr marL="0" indent="0">
              <a:buNone/>
            </a:pPr>
            <a:endParaRPr lang="de-DE" b="1" dirty="0">
              <a:cs typeface="Arial" panose="020B0604020202020204" pitchFamily="34" charset="0"/>
              <a:sym typeface="Wingdings" panose="05000000000000000000" pitchFamily="2" charset="2"/>
            </a:endParaRPr>
          </a:p>
          <a:p>
            <a:pPr marL="0" indent="0" algn="ctr">
              <a:buNone/>
            </a:pPr>
            <a:r>
              <a:rPr lang="de-DE" sz="3600" dirty="0">
                <a:solidFill>
                  <a:schemeClr val="accent1"/>
                </a:solidFill>
                <a:latin typeface="+mj-lt"/>
                <a:ea typeface="+mj-ea"/>
                <a:cs typeface="+mj-cs"/>
                <a:sym typeface="Wingdings" panose="05000000000000000000" pitchFamily="2" charset="2"/>
              </a:rPr>
              <a:t> Im Hinblick auf die hohe Variabilität der Wetterbedingungen führt eine hohe Diversität des Grünlandes mittelfristig zu stabileren Erträgen</a:t>
            </a:r>
            <a:endParaRPr lang="de-DE" sz="3600" dirty="0">
              <a:solidFill>
                <a:schemeClr val="accent1"/>
              </a:solidFill>
              <a:latin typeface="+mj-lt"/>
              <a:ea typeface="+mj-ea"/>
              <a:cs typeface="+mj-cs"/>
            </a:endParaRPr>
          </a:p>
          <a:p>
            <a:pPr marL="0" indent="0" algn="l">
              <a:buNone/>
            </a:pPr>
            <a:endParaRPr lang="de-DE" dirty="0">
              <a:cs typeface="Arial" panose="020B0604020202020204" pitchFamily="34" charset="0"/>
            </a:endParaRPr>
          </a:p>
        </p:txBody>
      </p:sp>
      <p:sp>
        <p:nvSpPr>
          <p:cNvPr id="5" name="Textfeld 4">
            <a:extLst>
              <a:ext uri="{FF2B5EF4-FFF2-40B4-BE49-F238E27FC236}">
                <a16:creationId xmlns:a16="http://schemas.microsoft.com/office/drawing/2014/main" id="{B2DDCC41-0B23-404A-877C-BA94BB7380D3}"/>
              </a:ext>
            </a:extLst>
          </p:cNvPr>
          <p:cNvSpPr txBox="1"/>
          <p:nvPr/>
        </p:nvSpPr>
        <p:spPr>
          <a:xfrm>
            <a:off x="9898403" y="5915353"/>
            <a:ext cx="1667365" cy="261610"/>
          </a:xfrm>
          <a:prstGeom prst="rect">
            <a:avLst/>
          </a:prstGeom>
          <a:noFill/>
          <a:ln w="6350">
            <a:noFill/>
          </a:ln>
        </p:spPr>
        <p:txBody>
          <a:bodyPr wrap="square" rtlCol="0">
            <a:spAutoFit/>
          </a:bodyPr>
          <a:lstStyle/>
          <a:p>
            <a:r>
              <a:rPr lang="de-DE" sz="1100" dirty="0"/>
              <a:t>LAZBW, Prof. Dr. Elsäßer</a:t>
            </a:r>
          </a:p>
        </p:txBody>
      </p:sp>
    </p:spTree>
    <p:extLst>
      <p:ext uri="{BB962C8B-B14F-4D97-AF65-F5344CB8AC3E}">
        <p14:creationId xmlns:p14="http://schemas.microsoft.com/office/powerpoint/2010/main" val="290119475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Humuserhalt/-aufbau im Grünland</a:t>
            </a:r>
          </a:p>
        </p:txBody>
      </p:sp>
      <p:sp>
        <p:nvSpPr>
          <p:cNvPr id="4" name="Fußzeilenplatzhalter 3"/>
          <p:cNvSpPr>
            <a:spLocks noGrp="1"/>
          </p:cNvSpPr>
          <p:nvPr>
            <p:ph type="ftr" sz="quarter" idx="10"/>
          </p:nvPr>
        </p:nvSpPr>
        <p:spPr/>
        <p:txBody>
          <a:bodyPr/>
          <a:lstStyle/>
          <a:p>
            <a:r>
              <a:rPr lang="de-DE"/>
              <a:t>Grünland</a:t>
            </a:r>
          </a:p>
        </p:txBody>
      </p:sp>
      <p:sp>
        <p:nvSpPr>
          <p:cNvPr id="10" name="Untertitel 7">
            <a:extLst>
              <a:ext uri="{FF2B5EF4-FFF2-40B4-BE49-F238E27FC236}">
                <a16:creationId xmlns:a16="http://schemas.microsoft.com/office/drawing/2014/main" id="{795C3FE4-E618-423F-B2C3-E37C31E357C0}"/>
              </a:ext>
            </a:extLst>
          </p:cNvPr>
          <p:cNvSpPr>
            <a:spLocks noGrp="1"/>
          </p:cNvSpPr>
          <p:nvPr>
            <p:ph idx="1"/>
          </p:nvPr>
        </p:nvSpPr>
        <p:spPr/>
        <p:txBody>
          <a:bodyPr>
            <a:normAutofit/>
          </a:bodyPr>
          <a:lstStyle/>
          <a:p>
            <a:pPr marL="0" indent="0" algn="l">
              <a:spcAft>
                <a:spcPts val="1200"/>
              </a:spcAft>
              <a:buNone/>
            </a:pPr>
            <a:r>
              <a:rPr lang="de-DE" dirty="0">
                <a:cs typeface="Arial" panose="020B0604020202020204" pitchFamily="34" charset="0"/>
              </a:rPr>
              <a:t>Der Erhalt bzw. der Aufbau des Humusgehalts im Grünland ist ein wichtiger Faktor zur Klimawandelanpassung. Eine gute Bodenstruktur mit einem aktiven Bodenleben fördert die Niederschlagsaufnahme und den Feuchtigkeitserhalt durch den Boden. Gleichzeitig wird der Humusabbau durch höhere Temperaturen gefördert (NH3 und N2-Emissionen steigen an).</a:t>
            </a:r>
          </a:p>
          <a:p>
            <a:pPr marL="0" indent="0" algn="l">
              <a:spcAft>
                <a:spcPts val="1200"/>
              </a:spcAft>
              <a:buNone/>
            </a:pPr>
            <a:r>
              <a:rPr lang="de-DE" b="1" dirty="0">
                <a:cs typeface="Arial" panose="020B0604020202020204" pitchFamily="34" charset="0"/>
              </a:rPr>
              <a:t>Mit welchen Maßnahmen kann der Humusgehalt im Grünland gefördert werden?</a:t>
            </a:r>
          </a:p>
          <a:p>
            <a:pPr marL="0" indent="0" algn="l">
              <a:buNone/>
            </a:pPr>
            <a:endParaRPr lang="de-DE" dirty="0"/>
          </a:p>
        </p:txBody>
      </p:sp>
      <p:pic>
        <p:nvPicPr>
          <p:cNvPr id="3" name="Grafik 2">
            <a:extLst>
              <a:ext uri="{FF2B5EF4-FFF2-40B4-BE49-F238E27FC236}">
                <a16:creationId xmlns:a16="http://schemas.microsoft.com/office/drawing/2014/main" id="{DBD7BD8C-2FE8-43A2-A2FC-20837278522E}"/>
              </a:ext>
            </a:extLst>
          </p:cNvPr>
          <p:cNvPicPr>
            <a:picLocks noChangeAspect="1"/>
          </p:cNvPicPr>
          <p:nvPr/>
        </p:nvPicPr>
        <p:blipFill>
          <a:blip r:embed="rId3"/>
          <a:stretch>
            <a:fillRect/>
          </a:stretch>
        </p:blipFill>
        <p:spPr>
          <a:xfrm>
            <a:off x="5244933" y="4470509"/>
            <a:ext cx="1702134" cy="1706454"/>
          </a:xfrm>
          <a:prstGeom prst="rect">
            <a:avLst/>
          </a:prstGeom>
        </p:spPr>
      </p:pic>
      <p:sp>
        <p:nvSpPr>
          <p:cNvPr id="5" name="Textfeld 4">
            <a:extLst>
              <a:ext uri="{FF2B5EF4-FFF2-40B4-BE49-F238E27FC236}">
                <a16:creationId xmlns:a16="http://schemas.microsoft.com/office/drawing/2014/main" id="{90A723E1-E544-43AA-A887-5F3F67D22245}"/>
              </a:ext>
            </a:extLst>
          </p:cNvPr>
          <p:cNvSpPr txBox="1"/>
          <p:nvPr/>
        </p:nvSpPr>
        <p:spPr>
          <a:xfrm>
            <a:off x="6386463" y="5943055"/>
            <a:ext cx="623889" cy="261610"/>
          </a:xfrm>
          <a:prstGeom prst="rect">
            <a:avLst/>
          </a:prstGeom>
          <a:noFill/>
        </p:spPr>
        <p:txBody>
          <a:bodyPr wrap="none" rtlCol="0">
            <a:spAutoFit/>
          </a:bodyPr>
          <a:lstStyle/>
          <a:p>
            <a:r>
              <a:rPr lang="de-DE" sz="1100" dirty="0" err="1"/>
              <a:t>pixabay</a:t>
            </a:r>
            <a:endParaRPr lang="de-DE" sz="1100" dirty="0"/>
          </a:p>
        </p:txBody>
      </p:sp>
    </p:spTree>
    <p:extLst>
      <p:ext uri="{BB962C8B-B14F-4D97-AF65-F5344CB8AC3E}">
        <p14:creationId xmlns:p14="http://schemas.microsoft.com/office/powerpoint/2010/main" val="220928985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Humuserhalt/-aufbau im Grünland durch:</a:t>
            </a:r>
          </a:p>
        </p:txBody>
      </p:sp>
      <p:sp>
        <p:nvSpPr>
          <p:cNvPr id="4" name="Fußzeilenplatzhalter 3"/>
          <p:cNvSpPr>
            <a:spLocks noGrp="1"/>
          </p:cNvSpPr>
          <p:nvPr>
            <p:ph type="ftr" sz="quarter" idx="10"/>
          </p:nvPr>
        </p:nvSpPr>
        <p:spPr/>
        <p:txBody>
          <a:bodyPr/>
          <a:lstStyle/>
          <a:p>
            <a:r>
              <a:rPr lang="de-DE"/>
              <a:t>Grünland</a:t>
            </a:r>
          </a:p>
        </p:txBody>
      </p:sp>
      <p:sp>
        <p:nvSpPr>
          <p:cNvPr id="10" name="Untertitel 7">
            <a:extLst>
              <a:ext uri="{FF2B5EF4-FFF2-40B4-BE49-F238E27FC236}">
                <a16:creationId xmlns:a16="http://schemas.microsoft.com/office/drawing/2014/main" id="{795C3FE4-E618-423F-B2C3-E37C31E357C0}"/>
              </a:ext>
            </a:extLst>
          </p:cNvPr>
          <p:cNvSpPr>
            <a:spLocks noGrp="1"/>
          </p:cNvSpPr>
          <p:nvPr>
            <p:ph idx="1"/>
          </p:nvPr>
        </p:nvSpPr>
        <p:spPr/>
        <p:txBody>
          <a:bodyPr>
            <a:normAutofit fontScale="92500" lnSpcReduction="20000"/>
          </a:bodyPr>
          <a:lstStyle/>
          <a:p>
            <a:pPr>
              <a:spcAft>
                <a:spcPts val="1200"/>
              </a:spcAft>
              <a:buFont typeface="Courier New" panose="02070309020205020404" pitchFamily="49" charset="0"/>
              <a:buChar char="o"/>
            </a:pPr>
            <a:r>
              <a:rPr lang="de-DE" sz="3000" dirty="0">
                <a:cs typeface="Arial" panose="020B0604020202020204" pitchFamily="34" charset="0"/>
              </a:rPr>
              <a:t> Bodenverdichtung vermeiden</a:t>
            </a:r>
          </a:p>
          <a:p>
            <a:pPr algn="l">
              <a:spcAft>
                <a:spcPts val="600"/>
              </a:spcAft>
              <a:buFont typeface="Courier New" panose="02070309020205020404" pitchFamily="49" charset="0"/>
              <a:buChar char="o"/>
            </a:pPr>
            <a:r>
              <a:rPr lang="de-DE" sz="3000" dirty="0">
                <a:cs typeface="Arial" panose="020B0604020202020204" pitchFamily="34" charset="0"/>
              </a:rPr>
              <a:t> Angepasste Düngung: dichter Bestand </a:t>
            </a:r>
            <a:r>
              <a:rPr lang="de-DE" sz="3000" dirty="0">
                <a:cs typeface="Arial" panose="020B0604020202020204" pitchFamily="34" charset="0"/>
                <a:sym typeface="Wingdings" panose="05000000000000000000" pitchFamily="2" charset="2"/>
              </a:rPr>
              <a:t> hohe Wurzelmasse</a:t>
            </a:r>
          </a:p>
          <a:p>
            <a:pPr algn="l">
              <a:spcAft>
                <a:spcPts val="600"/>
              </a:spcAft>
              <a:buFont typeface="Courier New" panose="02070309020205020404" pitchFamily="49" charset="0"/>
              <a:buChar char="o"/>
            </a:pPr>
            <a:r>
              <a:rPr lang="de-DE" sz="3000" dirty="0">
                <a:cs typeface="Arial" panose="020B0604020202020204" pitchFamily="34" charset="0"/>
                <a:sym typeface="Wingdings" panose="05000000000000000000" pitchFamily="2" charset="2"/>
              </a:rPr>
              <a:t> Diverses Grünland mit Leguminosen  Tief- und Flachwurzler </a:t>
            </a:r>
          </a:p>
          <a:p>
            <a:pPr algn="l">
              <a:spcAft>
                <a:spcPts val="600"/>
              </a:spcAft>
              <a:buFont typeface="Courier New" panose="02070309020205020404" pitchFamily="49" charset="0"/>
              <a:buChar char="o"/>
            </a:pPr>
            <a:r>
              <a:rPr lang="de-DE" sz="3000" dirty="0">
                <a:cs typeface="Arial" panose="020B0604020202020204" pitchFamily="34" charset="0"/>
                <a:sym typeface="Wingdings" panose="05000000000000000000" pitchFamily="2" charset="2"/>
              </a:rPr>
              <a:t> Regelmäßige Nachsaat – Bestandslücken vermeiden</a:t>
            </a:r>
          </a:p>
          <a:p>
            <a:pPr algn="l">
              <a:spcAft>
                <a:spcPts val="600"/>
              </a:spcAft>
              <a:buFont typeface="Courier New" panose="02070309020205020404" pitchFamily="49" charset="0"/>
              <a:buChar char="o"/>
            </a:pPr>
            <a:r>
              <a:rPr lang="de-DE" sz="3000" dirty="0">
                <a:cs typeface="Arial" panose="020B0604020202020204" pitchFamily="34" charset="0"/>
                <a:sym typeface="Wingdings" panose="05000000000000000000" pitchFamily="2" charset="2"/>
              </a:rPr>
              <a:t> Angepasster Tierbestand auf der Weide</a:t>
            </a:r>
          </a:p>
          <a:p>
            <a:pPr algn="l">
              <a:spcAft>
                <a:spcPts val="600"/>
              </a:spcAft>
              <a:buFont typeface="Courier New" panose="02070309020205020404" pitchFamily="49" charset="0"/>
              <a:buChar char="o"/>
            </a:pPr>
            <a:r>
              <a:rPr lang="de-DE" sz="3000" dirty="0">
                <a:cs typeface="Arial" panose="020B0604020202020204" pitchFamily="34" charset="0"/>
                <a:sym typeface="Wingdings" panose="05000000000000000000" pitchFamily="2" charset="2"/>
              </a:rPr>
              <a:t> Übernutzung vermeiden</a:t>
            </a:r>
          </a:p>
          <a:p>
            <a:pPr algn="l">
              <a:buFont typeface="Courier New" panose="02070309020205020404" pitchFamily="49" charset="0"/>
              <a:buChar char="o"/>
            </a:pPr>
            <a:r>
              <a:rPr lang="de-DE" sz="3000" dirty="0">
                <a:cs typeface="Arial" panose="020B0604020202020204" pitchFamily="34" charset="0"/>
                <a:sym typeface="Wingdings" panose="05000000000000000000" pitchFamily="2" charset="2"/>
              </a:rPr>
              <a:t> </a:t>
            </a:r>
            <a:r>
              <a:rPr lang="de-DE" sz="3000" i="1" dirty="0" err="1">
                <a:cs typeface="Arial" panose="020B0604020202020204" pitchFamily="34" charset="0"/>
                <a:sym typeface="Wingdings" panose="05000000000000000000" pitchFamily="2" charset="2"/>
              </a:rPr>
              <a:t>Holistic</a:t>
            </a:r>
            <a:r>
              <a:rPr lang="de-DE" sz="3000" i="1" dirty="0">
                <a:cs typeface="Arial" panose="020B0604020202020204" pitchFamily="34" charset="0"/>
                <a:sym typeface="Wingdings" panose="05000000000000000000" pitchFamily="2" charset="2"/>
              </a:rPr>
              <a:t> </a:t>
            </a:r>
            <a:r>
              <a:rPr lang="de-DE" sz="3000" i="1" dirty="0" err="1">
                <a:cs typeface="Arial" panose="020B0604020202020204" pitchFamily="34" charset="0"/>
                <a:sym typeface="Wingdings" panose="05000000000000000000" pitchFamily="2" charset="2"/>
              </a:rPr>
              <a:t>planned</a:t>
            </a:r>
            <a:r>
              <a:rPr lang="de-DE" sz="3000" i="1" dirty="0">
                <a:cs typeface="Arial" panose="020B0604020202020204" pitchFamily="34" charset="0"/>
                <a:sym typeface="Wingdings" panose="05000000000000000000" pitchFamily="2" charset="2"/>
              </a:rPr>
              <a:t> </a:t>
            </a:r>
            <a:r>
              <a:rPr lang="de-DE" sz="3000" i="1" dirty="0" err="1">
                <a:cs typeface="Arial" panose="020B0604020202020204" pitchFamily="34" charset="0"/>
                <a:sym typeface="Wingdings" panose="05000000000000000000" pitchFamily="2" charset="2"/>
              </a:rPr>
              <a:t>grazing</a:t>
            </a:r>
            <a:r>
              <a:rPr lang="de-DE" sz="3000" i="1" dirty="0">
                <a:cs typeface="Arial" panose="020B0604020202020204" pitchFamily="34" charset="0"/>
                <a:sym typeface="Wingdings" panose="05000000000000000000" pitchFamily="2" charset="2"/>
              </a:rPr>
              <a:t> </a:t>
            </a:r>
            <a:r>
              <a:rPr lang="de-DE" sz="3000" dirty="0">
                <a:cs typeface="Arial" panose="020B0604020202020204" pitchFamily="34" charset="0"/>
                <a:sym typeface="Wingdings" panose="05000000000000000000" pitchFamily="2" charset="2"/>
              </a:rPr>
              <a:t>– ganzheitliches Weidemanagement</a:t>
            </a:r>
          </a:p>
          <a:p>
            <a:pPr marL="342900" indent="-342900" algn="l">
              <a:buFont typeface="Wingdings" panose="05000000000000000000" pitchFamily="2" charset="2"/>
              <a:buChar char="Ø"/>
            </a:pPr>
            <a:endParaRPr lang="de-DE" dirty="0"/>
          </a:p>
          <a:p>
            <a:pPr marL="0" indent="0" algn="ctr">
              <a:buNone/>
            </a:pPr>
            <a:r>
              <a:rPr lang="de-DE" dirty="0">
                <a:sym typeface="Wingdings" panose="05000000000000000000" pitchFamily="2" charset="2"/>
              </a:rPr>
              <a:t> </a:t>
            </a:r>
            <a:r>
              <a:rPr lang="de-DE" b="1" i="1" dirty="0">
                <a:cs typeface="Arial" panose="020B0604020202020204" pitchFamily="34" charset="0"/>
                <a:sym typeface="Wingdings" panose="05000000000000000000" pitchFamily="2" charset="2"/>
              </a:rPr>
              <a:t>Gute Bodenstruktur, Nährstoffspeicherung, Wasserhaltevermögen,    CO2-Senke</a:t>
            </a:r>
            <a:endParaRPr lang="de-DE" b="1" i="1" dirty="0">
              <a:cs typeface="Arial" panose="020B0604020202020204" pitchFamily="34" charset="0"/>
            </a:endParaRPr>
          </a:p>
          <a:p>
            <a:pPr marL="0" indent="0" algn="l">
              <a:buNone/>
            </a:pPr>
            <a:endParaRPr lang="de-DE" dirty="0"/>
          </a:p>
        </p:txBody>
      </p:sp>
    </p:spTree>
    <p:extLst>
      <p:ext uri="{BB962C8B-B14F-4D97-AF65-F5344CB8AC3E}">
        <p14:creationId xmlns:p14="http://schemas.microsoft.com/office/powerpoint/2010/main" val="707759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0">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Zusammenfassung - Anpassungsmaßnahmen</a:t>
            </a:r>
          </a:p>
        </p:txBody>
      </p:sp>
      <p:sp>
        <p:nvSpPr>
          <p:cNvPr id="4" name="Fußzeilenplatzhalter 3"/>
          <p:cNvSpPr>
            <a:spLocks noGrp="1"/>
          </p:cNvSpPr>
          <p:nvPr>
            <p:ph type="ftr" sz="quarter" idx="10"/>
          </p:nvPr>
        </p:nvSpPr>
        <p:spPr/>
        <p:txBody>
          <a:bodyPr/>
          <a:lstStyle/>
          <a:p>
            <a:r>
              <a:rPr lang="de-DE"/>
              <a:t>Grünland</a:t>
            </a:r>
          </a:p>
        </p:txBody>
      </p:sp>
      <p:sp>
        <p:nvSpPr>
          <p:cNvPr id="7" name="Untertitel 7">
            <a:extLst>
              <a:ext uri="{FF2B5EF4-FFF2-40B4-BE49-F238E27FC236}">
                <a16:creationId xmlns:a16="http://schemas.microsoft.com/office/drawing/2014/main" id="{795C3FE4-E618-423F-B2C3-E37C31E357C0}"/>
              </a:ext>
            </a:extLst>
          </p:cNvPr>
          <p:cNvSpPr>
            <a:spLocks noGrp="1"/>
          </p:cNvSpPr>
          <p:nvPr>
            <p:ph idx="1"/>
          </p:nvPr>
        </p:nvSpPr>
        <p:spPr/>
        <p:txBody>
          <a:bodyPr>
            <a:normAutofit/>
          </a:bodyPr>
          <a:lstStyle/>
          <a:p>
            <a:pPr marL="0" indent="0">
              <a:buNone/>
            </a:pPr>
            <a:endParaRPr lang="de-DE" b="1" dirty="0">
              <a:cs typeface="Arial" panose="020B0604020202020204" pitchFamily="34" charset="0"/>
              <a:sym typeface="Wingdings" panose="05000000000000000000" pitchFamily="2" charset="2"/>
            </a:endParaRPr>
          </a:p>
          <a:p>
            <a:pPr marL="0" indent="0" algn="l">
              <a:buNone/>
            </a:pPr>
            <a:endParaRPr lang="de-DE" dirty="0">
              <a:cs typeface="Arial" panose="020B0604020202020204" pitchFamily="34" charset="0"/>
            </a:endParaRPr>
          </a:p>
        </p:txBody>
      </p:sp>
      <p:sp>
        <p:nvSpPr>
          <p:cNvPr id="6" name="Untertitel 6">
            <a:extLst>
              <a:ext uri="{FF2B5EF4-FFF2-40B4-BE49-F238E27FC236}">
                <a16:creationId xmlns:a16="http://schemas.microsoft.com/office/drawing/2014/main" id="{C82EA71F-EAB7-4FFA-83CC-21C976EB5144}"/>
              </a:ext>
            </a:extLst>
          </p:cNvPr>
          <p:cNvSpPr txBox="1">
            <a:spLocks/>
          </p:cNvSpPr>
          <p:nvPr/>
        </p:nvSpPr>
        <p:spPr bwMode="auto">
          <a:xfrm>
            <a:off x="1069209" y="1383223"/>
            <a:ext cx="9886122" cy="6234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71450" indent="-17145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BakerSignet"/>
                <a:ea typeface="ＭＳ Ｐゴシック" panose="020B0600070205080204" pitchFamily="34" charset="-128"/>
                <a:cs typeface="+mn-cs"/>
              </a:defRPr>
            </a:lvl1pPr>
            <a:lvl2pPr marL="914400" indent="-17145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BakerSignet"/>
                <a:ea typeface="ＭＳ Ｐゴシック" panose="020B0600070205080204" pitchFamily="34"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BakerSignet"/>
                <a:ea typeface="ＭＳ Ｐゴシック" panose="020B0600070205080204" pitchFamily="34"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BakerSignet"/>
                <a:ea typeface="ＭＳ Ｐゴシック" panose="020B0600070205080204" pitchFamily="34"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BakerSignet"/>
                <a:ea typeface="ＭＳ Ｐゴシック" panose="020B0600070205080204" pitchFamily="34" charset="-128"/>
                <a:cs typeface="+mn-cs"/>
              </a:defRPr>
            </a:lvl5pPr>
            <a:lvl6pPr marL="2514600" indent="-228600" algn="l" defTabSz="914400" rtl="0" eaLnBrk="0" fontAlgn="base" latinLnBrk="0" hangingPunct="0">
              <a:lnSpc>
                <a:spcPct val="90000"/>
              </a:lnSpc>
              <a:spcBef>
                <a:spcPct val="0"/>
              </a:spcBef>
              <a:spcAft>
                <a:spcPct val="0"/>
              </a:spcAft>
              <a:buFont typeface="Arial" panose="020B0604020202020204" pitchFamily="34" charset="0"/>
              <a:buChar char="•"/>
              <a:defRPr sz="1800" kern="1200">
                <a:solidFill>
                  <a:schemeClr val="tx1"/>
                </a:solidFill>
                <a:latin typeface="BakerSignet"/>
                <a:ea typeface="ＭＳ Ｐゴシック" panose="020B0600070205080204" pitchFamily="34" charset="-128"/>
                <a:cs typeface="+mn-cs"/>
              </a:defRPr>
            </a:lvl6pPr>
            <a:lvl7pPr marL="2971800" indent="-228600" algn="l" defTabSz="914400" rtl="0" eaLnBrk="0" fontAlgn="base" latinLnBrk="0" hangingPunct="0">
              <a:lnSpc>
                <a:spcPct val="90000"/>
              </a:lnSpc>
              <a:spcBef>
                <a:spcPct val="0"/>
              </a:spcBef>
              <a:spcAft>
                <a:spcPct val="0"/>
              </a:spcAft>
              <a:buFont typeface="Arial" panose="020B0604020202020204" pitchFamily="34" charset="0"/>
              <a:buChar char="•"/>
              <a:defRPr sz="1800" kern="1200">
                <a:solidFill>
                  <a:schemeClr val="tx1"/>
                </a:solidFill>
                <a:latin typeface="BakerSignet"/>
                <a:ea typeface="ＭＳ Ｐゴシック" panose="020B0600070205080204" pitchFamily="34" charset="-128"/>
                <a:cs typeface="+mn-cs"/>
              </a:defRPr>
            </a:lvl7pPr>
            <a:lvl8pPr marL="3429000" indent="-228600" algn="l" defTabSz="914400" rtl="0" eaLnBrk="0" fontAlgn="base" latinLnBrk="0" hangingPunct="0">
              <a:lnSpc>
                <a:spcPct val="90000"/>
              </a:lnSpc>
              <a:spcBef>
                <a:spcPct val="0"/>
              </a:spcBef>
              <a:spcAft>
                <a:spcPct val="0"/>
              </a:spcAft>
              <a:buFont typeface="Arial" panose="020B0604020202020204" pitchFamily="34" charset="0"/>
              <a:buChar char="•"/>
              <a:defRPr sz="1800" kern="1200">
                <a:solidFill>
                  <a:schemeClr val="tx1"/>
                </a:solidFill>
                <a:latin typeface="BakerSignet"/>
                <a:ea typeface="ＭＳ Ｐゴシック" panose="020B0600070205080204" pitchFamily="34" charset="-128"/>
                <a:cs typeface="+mn-cs"/>
              </a:defRPr>
            </a:lvl8pPr>
            <a:lvl9pPr marL="3886200" indent="-228600" algn="l" defTabSz="914400" rtl="0" eaLnBrk="0" fontAlgn="base" latinLnBrk="0" hangingPunct="0">
              <a:lnSpc>
                <a:spcPct val="90000"/>
              </a:lnSpc>
              <a:spcBef>
                <a:spcPct val="0"/>
              </a:spcBef>
              <a:spcAft>
                <a:spcPct val="0"/>
              </a:spcAft>
              <a:buFont typeface="Arial" panose="020B0604020202020204" pitchFamily="34" charset="0"/>
              <a:buChar char="•"/>
              <a:defRPr sz="1800" kern="1200">
                <a:solidFill>
                  <a:schemeClr val="tx1"/>
                </a:solidFill>
                <a:latin typeface="BakerSignet"/>
                <a:ea typeface="ＭＳ Ｐゴシック" panose="020B0600070205080204" pitchFamily="34" charset="-128"/>
                <a:cs typeface="+mn-cs"/>
              </a:defRPr>
            </a:lvl9pPr>
          </a:lstStyle>
          <a:p>
            <a:pPr marL="342900" indent="-342900" algn="just">
              <a:lnSpc>
                <a:spcPct val="114000"/>
              </a:lnSpc>
              <a:buFont typeface="Courier New" panose="02070309020205020404" pitchFamily="49" charset="0"/>
              <a:buChar char="o"/>
            </a:pPr>
            <a:r>
              <a:rPr lang="de-DE" altLang="es-ES_tradnl" b="1" dirty="0">
                <a:latin typeface="+mn-lt"/>
                <a:cs typeface="Arial" panose="020B0604020202020204" pitchFamily="34" charset="0"/>
              </a:rPr>
              <a:t>Angepasstes Grünland-/Weidemanagement:</a:t>
            </a:r>
          </a:p>
          <a:p>
            <a:pPr marL="0" indent="0" algn="just">
              <a:lnSpc>
                <a:spcPct val="114000"/>
              </a:lnSpc>
            </a:pPr>
            <a:endParaRPr lang="de-DE" altLang="es-ES_tradnl" sz="1000" dirty="0">
              <a:latin typeface="+mn-lt"/>
              <a:cs typeface="Arial" panose="020B0604020202020204" pitchFamily="34" charset="0"/>
            </a:endParaRPr>
          </a:p>
          <a:p>
            <a:pPr marL="342900" indent="-342900" algn="just">
              <a:lnSpc>
                <a:spcPct val="114000"/>
              </a:lnSpc>
              <a:buFont typeface="Wingdings" panose="05000000000000000000" pitchFamily="2" charset="2"/>
              <a:buChar char="Ø"/>
            </a:pPr>
            <a:r>
              <a:rPr lang="de-DE" altLang="es-ES_tradnl" sz="3200" dirty="0">
                <a:latin typeface="+mn-lt"/>
                <a:cs typeface="Arial" panose="020B0604020202020204" pitchFamily="34" charset="0"/>
              </a:rPr>
              <a:t> </a:t>
            </a:r>
            <a:r>
              <a:rPr lang="de-DE" altLang="es-ES_tradnl" dirty="0">
                <a:latin typeface="+mn-lt"/>
                <a:cs typeface="Arial" panose="020B0604020202020204" pitchFamily="34" charset="0"/>
              </a:rPr>
              <a:t>Früherer 1. Schnitt (bzw. somit auch 2. Schnitt) oder</a:t>
            </a:r>
            <a:br>
              <a:rPr lang="de-DE" altLang="es-ES_tradnl" dirty="0">
                <a:latin typeface="+mn-lt"/>
                <a:cs typeface="Arial" panose="020B0604020202020204" pitchFamily="34" charset="0"/>
              </a:rPr>
            </a:br>
            <a:r>
              <a:rPr lang="de-DE" altLang="es-ES_tradnl" dirty="0">
                <a:latin typeface="+mn-lt"/>
                <a:cs typeface="Arial" panose="020B0604020202020204" pitchFamily="34" charset="0"/>
              </a:rPr>
              <a:t> frühe Beweidung</a:t>
            </a:r>
          </a:p>
          <a:p>
            <a:pPr marL="342900" indent="-342900" algn="just">
              <a:lnSpc>
                <a:spcPct val="114000"/>
              </a:lnSpc>
              <a:buFont typeface="Wingdings" panose="05000000000000000000" pitchFamily="2" charset="2"/>
              <a:buChar char="Ø"/>
            </a:pPr>
            <a:r>
              <a:rPr lang="de-DE" altLang="es-ES_tradnl" dirty="0">
                <a:latin typeface="+mn-lt"/>
                <a:cs typeface="Arial" panose="020B0604020202020204" pitchFamily="34" charset="0"/>
              </a:rPr>
              <a:t> Organische Düngung zur Aktivierung des Bodenlebens</a:t>
            </a:r>
          </a:p>
          <a:p>
            <a:pPr marL="342900" indent="-342900" algn="just">
              <a:lnSpc>
                <a:spcPct val="114000"/>
              </a:lnSpc>
              <a:buFont typeface="Wingdings" panose="05000000000000000000" pitchFamily="2" charset="2"/>
              <a:buChar char="Ø"/>
            </a:pPr>
            <a:r>
              <a:rPr lang="de-DE" altLang="es-ES_tradnl" dirty="0">
                <a:latin typeface="+mn-lt"/>
                <a:cs typeface="Arial" panose="020B0604020202020204" pitchFamily="34" charset="0"/>
              </a:rPr>
              <a:t> Angepasste Düngung Gülleseparierung</a:t>
            </a:r>
          </a:p>
          <a:p>
            <a:pPr marL="342900" indent="-342900" algn="just">
              <a:lnSpc>
                <a:spcPct val="114000"/>
              </a:lnSpc>
              <a:buFont typeface="Wingdings" panose="05000000000000000000" pitchFamily="2" charset="2"/>
              <a:buChar char="Ø"/>
            </a:pPr>
            <a:r>
              <a:rPr lang="de-DE" altLang="es-ES_tradnl" dirty="0">
                <a:latin typeface="+mn-lt"/>
                <a:cs typeface="Arial" panose="020B0604020202020204" pitchFamily="34" charset="0"/>
              </a:rPr>
              <a:t> Notreife Bestände mähen/mulchen</a:t>
            </a:r>
          </a:p>
          <a:p>
            <a:pPr marL="342900" indent="-342900" algn="just">
              <a:lnSpc>
                <a:spcPct val="114000"/>
              </a:lnSpc>
              <a:buFont typeface="Wingdings" panose="05000000000000000000" pitchFamily="2" charset="2"/>
              <a:buChar char="Ø"/>
            </a:pPr>
            <a:r>
              <a:rPr lang="de-DE" altLang="es-ES_tradnl" sz="3600" dirty="0">
                <a:cs typeface="Arial" panose="020B0604020202020204" pitchFamily="34" charset="0"/>
              </a:rPr>
              <a:t> </a:t>
            </a:r>
            <a:r>
              <a:rPr lang="de-DE" altLang="es-ES_tradnl" dirty="0">
                <a:cs typeface="Arial" panose="020B0604020202020204" pitchFamily="34" charset="0"/>
              </a:rPr>
              <a:t>Regelmäßige Nachsaaten</a:t>
            </a:r>
          </a:p>
          <a:p>
            <a:pPr marL="0" indent="0" algn="just">
              <a:lnSpc>
                <a:spcPct val="114000"/>
              </a:lnSpc>
              <a:buNone/>
            </a:pPr>
            <a:endParaRPr lang="de-DE" altLang="es-ES_tradnl" dirty="0">
              <a:latin typeface="+mn-lt"/>
              <a:cs typeface="Arial" panose="020B0604020202020204" pitchFamily="34" charset="0"/>
            </a:endParaRPr>
          </a:p>
          <a:p>
            <a:pPr marL="0" indent="0" algn="just">
              <a:lnSpc>
                <a:spcPct val="114000"/>
              </a:lnSpc>
            </a:pPr>
            <a:endParaRPr lang="de-DE" altLang="es-ES_tradnl" sz="2000" dirty="0">
              <a:latin typeface="Arial" panose="020B0604020202020204" pitchFamily="34" charset="0"/>
              <a:cs typeface="Arial" panose="020B0604020202020204" pitchFamily="34" charset="0"/>
            </a:endParaRPr>
          </a:p>
          <a:p>
            <a:pPr marL="285750" indent="-285750" algn="just">
              <a:lnSpc>
                <a:spcPct val="114000"/>
              </a:lnSpc>
              <a:buFont typeface="Courier New" panose="02070309020205020404" pitchFamily="49" charset="0"/>
              <a:buChar char="o"/>
            </a:pPr>
            <a:endParaRPr lang="de-DE" altLang="es-ES_tradnl" sz="2000" dirty="0">
              <a:latin typeface="Arial" panose="020B0604020202020204" pitchFamily="34" charset="0"/>
              <a:cs typeface="Arial" panose="020B0604020202020204" pitchFamily="34" charset="0"/>
            </a:endParaRPr>
          </a:p>
        </p:txBody>
      </p:sp>
      <p:sp>
        <p:nvSpPr>
          <p:cNvPr id="8" name="Textfeld 7">
            <a:extLst>
              <a:ext uri="{FF2B5EF4-FFF2-40B4-BE49-F238E27FC236}">
                <a16:creationId xmlns:a16="http://schemas.microsoft.com/office/drawing/2014/main" id="{514DC6D3-12E1-4496-8B48-FDED20B282D7}"/>
              </a:ext>
            </a:extLst>
          </p:cNvPr>
          <p:cNvSpPr txBox="1"/>
          <p:nvPr/>
        </p:nvSpPr>
        <p:spPr>
          <a:xfrm>
            <a:off x="10020676" y="824389"/>
            <a:ext cx="1869309" cy="4524315"/>
          </a:xfrm>
          <a:prstGeom prst="rect">
            <a:avLst/>
          </a:prstGeom>
          <a:solidFill>
            <a:schemeClr val="accent6">
              <a:lumMod val="20000"/>
              <a:lumOff val="80000"/>
            </a:schemeClr>
          </a:solidFill>
          <a:ln>
            <a:solidFill>
              <a:schemeClr val="tx1"/>
            </a:solidFill>
          </a:ln>
        </p:spPr>
        <p:txBody>
          <a:bodyPr wrap="square" rtlCol="0">
            <a:spAutoFit/>
          </a:bodyPr>
          <a:lstStyle/>
          <a:p>
            <a:r>
              <a:rPr lang="de-DE" dirty="0"/>
              <a:t>Folien weglassen, wenn Studierende Anpassungsmaßnahmen selbst erarbeiten z.B. in Arbeitsauftrag 1 oder in einem Studierenden-Lehrer-Gespräch </a:t>
            </a:r>
            <a:r>
              <a:rPr lang="de-DE" dirty="0">
                <a:solidFill>
                  <a:srgbClr val="FF0000"/>
                </a:solidFill>
              </a:rPr>
              <a:t>oder anhand der </a:t>
            </a:r>
            <a:r>
              <a:rPr lang="de-DE" dirty="0" err="1">
                <a:solidFill>
                  <a:srgbClr val="FF0000"/>
                </a:solidFill>
              </a:rPr>
              <a:t>Maßnahmenzu-sammenstellung</a:t>
            </a:r>
            <a:r>
              <a:rPr lang="de-DE" dirty="0">
                <a:solidFill>
                  <a:srgbClr val="FF0000"/>
                </a:solidFill>
              </a:rPr>
              <a:t> 08.03_Klimaanpassungsmaß-nahmen</a:t>
            </a:r>
            <a:r>
              <a:rPr lang="de-DE" dirty="0"/>
              <a:t>!!</a:t>
            </a:r>
          </a:p>
        </p:txBody>
      </p:sp>
    </p:spTree>
    <p:extLst>
      <p:ext uri="{BB962C8B-B14F-4D97-AF65-F5344CB8AC3E}">
        <p14:creationId xmlns:p14="http://schemas.microsoft.com/office/powerpoint/2010/main" val="2770474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Fortsetzung - Anpassungsmaßnahmen</a:t>
            </a:r>
          </a:p>
        </p:txBody>
      </p:sp>
      <p:sp>
        <p:nvSpPr>
          <p:cNvPr id="4" name="Fußzeilenplatzhalter 3"/>
          <p:cNvSpPr>
            <a:spLocks noGrp="1"/>
          </p:cNvSpPr>
          <p:nvPr>
            <p:ph type="ftr" sz="quarter" idx="10"/>
          </p:nvPr>
        </p:nvSpPr>
        <p:spPr/>
        <p:txBody>
          <a:bodyPr/>
          <a:lstStyle/>
          <a:p>
            <a:r>
              <a:rPr lang="de-DE"/>
              <a:t>Grünland</a:t>
            </a:r>
          </a:p>
        </p:txBody>
      </p:sp>
      <p:sp>
        <p:nvSpPr>
          <p:cNvPr id="7" name="Untertitel 7">
            <a:extLst>
              <a:ext uri="{FF2B5EF4-FFF2-40B4-BE49-F238E27FC236}">
                <a16:creationId xmlns:a16="http://schemas.microsoft.com/office/drawing/2014/main" id="{795C3FE4-E618-423F-B2C3-E37C31E357C0}"/>
              </a:ext>
            </a:extLst>
          </p:cNvPr>
          <p:cNvSpPr>
            <a:spLocks noGrp="1"/>
          </p:cNvSpPr>
          <p:nvPr>
            <p:ph idx="1"/>
          </p:nvPr>
        </p:nvSpPr>
        <p:spPr/>
        <p:txBody>
          <a:bodyPr>
            <a:normAutofit/>
          </a:bodyPr>
          <a:lstStyle/>
          <a:p>
            <a:pPr marL="0" indent="0">
              <a:buNone/>
            </a:pPr>
            <a:endParaRPr lang="de-DE" b="1" dirty="0">
              <a:cs typeface="Arial" panose="020B0604020202020204" pitchFamily="34" charset="0"/>
              <a:sym typeface="Wingdings" panose="05000000000000000000" pitchFamily="2" charset="2"/>
            </a:endParaRPr>
          </a:p>
          <a:p>
            <a:pPr marL="0" indent="0" algn="l">
              <a:buNone/>
            </a:pPr>
            <a:endParaRPr lang="de-DE" dirty="0">
              <a:cs typeface="Arial" panose="020B0604020202020204" pitchFamily="34" charset="0"/>
            </a:endParaRPr>
          </a:p>
        </p:txBody>
      </p:sp>
      <p:sp>
        <p:nvSpPr>
          <p:cNvPr id="5" name="Untertitel 6">
            <a:extLst>
              <a:ext uri="{FF2B5EF4-FFF2-40B4-BE49-F238E27FC236}">
                <a16:creationId xmlns:a16="http://schemas.microsoft.com/office/drawing/2014/main" id="{C82EA71F-EAB7-4FFA-83CC-21C976EB5144}"/>
              </a:ext>
            </a:extLst>
          </p:cNvPr>
          <p:cNvSpPr txBox="1">
            <a:spLocks/>
          </p:cNvSpPr>
          <p:nvPr/>
        </p:nvSpPr>
        <p:spPr bwMode="auto">
          <a:xfrm>
            <a:off x="838200" y="1311593"/>
            <a:ext cx="10071100" cy="612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71450" indent="-17145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BakerSignet"/>
                <a:ea typeface="ＭＳ Ｐゴシック" panose="020B0600070205080204" pitchFamily="34" charset="-128"/>
                <a:cs typeface="+mn-cs"/>
              </a:defRPr>
            </a:lvl1pPr>
            <a:lvl2pPr marL="914400" indent="-17145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BakerSignet"/>
                <a:ea typeface="ＭＳ Ｐゴシック" panose="020B0600070205080204" pitchFamily="34"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BakerSignet"/>
                <a:ea typeface="ＭＳ Ｐゴシック" panose="020B0600070205080204" pitchFamily="34"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BakerSignet"/>
                <a:ea typeface="ＭＳ Ｐゴシック" panose="020B0600070205080204" pitchFamily="34"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BakerSignet"/>
                <a:ea typeface="ＭＳ Ｐゴシック" panose="020B0600070205080204" pitchFamily="34" charset="-128"/>
                <a:cs typeface="+mn-cs"/>
              </a:defRPr>
            </a:lvl5pPr>
            <a:lvl6pPr marL="2514600" indent="-228600" algn="l" defTabSz="914400" rtl="0" eaLnBrk="0" fontAlgn="base" latinLnBrk="0" hangingPunct="0">
              <a:lnSpc>
                <a:spcPct val="90000"/>
              </a:lnSpc>
              <a:spcBef>
                <a:spcPct val="0"/>
              </a:spcBef>
              <a:spcAft>
                <a:spcPct val="0"/>
              </a:spcAft>
              <a:buFont typeface="Arial" panose="020B0604020202020204" pitchFamily="34" charset="0"/>
              <a:buChar char="•"/>
              <a:defRPr sz="1800" kern="1200">
                <a:solidFill>
                  <a:schemeClr val="tx1"/>
                </a:solidFill>
                <a:latin typeface="BakerSignet"/>
                <a:ea typeface="ＭＳ Ｐゴシック" panose="020B0600070205080204" pitchFamily="34" charset="-128"/>
                <a:cs typeface="+mn-cs"/>
              </a:defRPr>
            </a:lvl6pPr>
            <a:lvl7pPr marL="2971800" indent="-228600" algn="l" defTabSz="914400" rtl="0" eaLnBrk="0" fontAlgn="base" latinLnBrk="0" hangingPunct="0">
              <a:lnSpc>
                <a:spcPct val="90000"/>
              </a:lnSpc>
              <a:spcBef>
                <a:spcPct val="0"/>
              </a:spcBef>
              <a:spcAft>
                <a:spcPct val="0"/>
              </a:spcAft>
              <a:buFont typeface="Arial" panose="020B0604020202020204" pitchFamily="34" charset="0"/>
              <a:buChar char="•"/>
              <a:defRPr sz="1800" kern="1200">
                <a:solidFill>
                  <a:schemeClr val="tx1"/>
                </a:solidFill>
                <a:latin typeface="BakerSignet"/>
                <a:ea typeface="ＭＳ Ｐゴシック" panose="020B0600070205080204" pitchFamily="34" charset="-128"/>
                <a:cs typeface="+mn-cs"/>
              </a:defRPr>
            </a:lvl7pPr>
            <a:lvl8pPr marL="3429000" indent="-228600" algn="l" defTabSz="914400" rtl="0" eaLnBrk="0" fontAlgn="base" latinLnBrk="0" hangingPunct="0">
              <a:lnSpc>
                <a:spcPct val="90000"/>
              </a:lnSpc>
              <a:spcBef>
                <a:spcPct val="0"/>
              </a:spcBef>
              <a:spcAft>
                <a:spcPct val="0"/>
              </a:spcAft>
              <a:buFont typeface="Arial" panose="020B0604020202020204" pitchFamily="34" charset="0"/>
              <a:buChar char="•"/>
              <a:defRPr sz="1800" kern="1200">
                <a:solidFill>
                  <a:schemeClr val="tx1"/>
                </a:solidFill>
                <a:latin typeface="BakerSignet"/>
                <a:ea typeface="ＭＳ Ｐゴシック" panose="020B0600070205080204" pitchFamily="34" charset="-128"/>
                <a:cs typeface="+mn-cs"/>
              </a:defRPr>
            </a:lvl8pPr>
            <a:lvl9pPr marL="3886200" indent="-228600" algn="l" defTabSz="914400" rtl="0" eaLnBrk="0" fontAlgn="base" latinLnBrk="0" hangingPunct="0">
              <a:lnSpc>
                <a:spcPct val="90000"/>
              </a:lnSpc>
              <a:spcBef>
                <a:spcPct val="0"/>
              </a:spcBef>
              <a:spcAft>
                <a:spcPct val="0"/>
              </a:spcAft>
              <a:buFont typeface="Arial" panose="020B0604020202020204" pitchFamily="34" charset="0"/>
              <a:buChar char="•"/>
              <a:defRPr sz="1800" kern="1200">
                <a:solidFill>
                  <a:schemeClr val="tx1"/>
                </a:solidFill>
                <a:latin typeface="BakerSignet"/>
                <a:ea typeface="ＭＳ Ｐゴシック" panose="020B0600070205080204" pitchFamily="34" charset="-128"/>
                <a:cs typeface="+mn-cs"/>
              </a:defRPr>
            </a:lvl9pPr>
          </a:lstStyle>
          <a:p>
            <a:pPr marL="342900" indent="-342900" algn="just">
              <a:lnSpc>
                <a:spcPct val="114000"/>
              </a:lnSpc>
              <a:buFont typeface="Wingdings" panose="05000000000000000000" pitchFamily="2" charset="2"/>
              <a:buChar char="Ø"/>
            </a:pPr>
            <a:r>
              <a:rPr lang="de-DE" altLang="es-ES_tradnl" sz="2600" dirty="0">
                <a:latin typeface="+mn-lt"/>
                <a:cs typeface="Arial" panose="020B0604020202020204" pitchFamily="34" charset="0"/>
              </a:rPr>
              <a:t>Einsaat von angepassten Sorten / Arten</a:t>
            </a:r>
          </a:p>
          <a:p>
            <a:pPr marL="342900" indent="-342900" algn="just">
              <a:lnSpc>
                <a:spcPct val="114000"/>
              </a:lnSpc>
              <a:buFont typeface="Wingdings" panose="05000000000000000000" pitchFamily="2" charset="2"/>
              <a:buChar char="Ø"/>
            </a:pPr>
            <a:r>
              <a:rPr lang="de-DE" altLang="es-ES_tradnl" sz="2600" dirty="0">
                <a:latin typeface="+mn-lt"/>
                <a:cs typeface="Arial" panose="020B0604020202020204" pitchFamily="34" charset="0"/>
              </a:rPr>
              <a:t> Vielseitiges Grünland etablieren</a:t>
            </a:r>
          </a:p>
          <a:p>
            <a:pPr marL="342900" indent="-342900" algn="just">
              <a:lnSpc>
                <a:spcPct val="114000"/>
              </a:lnSpc>
              <a:buFont typeface="Wingdings" panose="05000000000000000000" pitchFamily="2" charset="2"/>
              <a:buChar char="Ø"/>
            </a:pPr>
            <a:r>
              <a:rPr lang="de-DE" altLang="es-ES_tradnl" sz="2600" dirty="0">
                <a:latin typeface="+mn-lt"/>
                <a:cs typeface="Arial" panose="020B0604020202020204" pitchFamily="34" charset="0"/>
              </a:rPr>
              <a:t> Schnitt-/Weidetiefe anpassen </a:t>
            </a:r>
          </a:p>
          <a:p>
            <a:pPr marL="342900" indent="-342900" algn="just">
              <a:lnSpc>
                <a:spcPct val="114000"/>
              </a:lnSpc>
              <a:buFont typeface="Wingdings" panose="05000000000000000000" pitchFamily="2" charset="2"/>
              <a:buChar char="Ø"/>
            </a:pPr>
            <a:r>
              <a:rPr lang="de-DE" altLang="es-ES_tradnl" sz="2600" dirty="0">
                <a:latin typeface="+mn-lt"/>
                <a:cs typeface="Arial" panose="020B0604020202020204" pitchFamily="34" charset="0"/>
              </a:rPr>
              <a:t> Beweidung</a:t>
            </a:r>
          </a:p>
          <a:p>
            <a:pPr marL="342900" indent="-342900" algn="just">
              <a:lnSpc>
                <a:spcPct val="114000"/>
              </a:lnSpc>
              <a:buFont typeface="Wingdings" panose="05000000000000000000" pitchFamily="2" charset="2"/>
              <a:buChar char="Ø"/>
            </a:pPr>
            <a:r>
              <a:rPr lang="de-DE" altLang="es-ES_tradnl" sz="2600" dirty="0">
                <a:latin typeface="+mn-lt"/>
                <a:cs typeface="Arial" panose="020B0604020202020204" pitchFamily="34" charset="0"/>
              </a:rPr>
              <a:t> Überweidung vermeiden, Tierbestand anpassen</a:t>
            </a:r>
          </a:p>
          <a:p>
            <a:pPr marL="342900" indent="-342900" algn="just">
              <a:lnSpc>
                <a:spcPct val="114000"/>
              </a:lnSpc>
              <a:buFont typeface="Wingdings" panose="05000000000000000000" pitchFamily="2" charset="2"/>
              <a:buChar char="Ø"/>
            </a:pPr>
            <a:r>
              <a:rPr lang="de-DE" altLang="es-ES_tradnl" sz="2600" dirty="0">
                <a:latin typeface="+mn-lt"/>
                <a:cs typeface="Arial" panose="020B0604020202020204" pitchFamily="34" charset="0"/>
              </a:rPr>
              <a:t> Boden nur in tragfähigem Zustand befahren – Reifendruck </a:t>
            </a:r>
            <a:br>
              <a:rPr lang="de-DE" altLang="es-ES_tradnl" sz="2600" dirty="0">
                <a:latin typeface="+mn-lt"/>
                <a:cs typeface="Arial" panose="020B0604020202020204" pitchFamily="34" charset="0"/>
              </a:rPr>
            </a:br>
            <a:r>
              <a:rPr lang="de-DE" altLang="es-ES_tradnl" sz="2600" dirty="0">
                <a:latin typeface="+mn-lt"/>
                <a:cs typeface="Arial" panose="020B0604020202020204" pitchFamily="34" charset="0"/>
              </a:rPr>
              <a:t> anpassen</a:t>
            </a:r>
          </a:p>
          <a:p>
            <a:pPr marL="342900" indent="-342900" algn="just">
              <a:lnSpc>
                <a:spcPct val="114000"/>
              </a:lnSpc>
              <a:buFont typeface="Wingdings" panose="05000000000000000000" pitchFamily="2" charset="2"/>
              <a:buChar char="Ø"/>
            </a:pPr>
            <a:r>
              <a:rPr lang="de-DE" altLang="es-ES_tradnl" sz="2600" i="1" dirty="0">
                <a:latin typeface="+mn-lt"/>
                <a:cs typeface="Arial" panose="020B0604020202020204" pitchFamily="34" charset="0"/>
              </a:rPr>
              <a:t> Bestände beobachten und mit Beratung zusammen arbeiten</a:t>
            </a:r>
          </a:p>
          <a:p>
            <a:pPr marL="285750" indent="-285750" algn="just">
              <a:lnSpc>
                <a:spcPct val="114000"/>
              </a:lnSpc>
              <a:buFont typeface="Courier New" panose="02070309020205020404" pitchFamily="49" charset="0"/>
              <a:buChar char="o"/>
            </a:pPr>
            <a:endParaRPr lang="de-DE" altLang="es-ES_tradnl" sz="2600" dirty="0">
              <a:latin typeface="Arial" panose="020B0604020202020204" pitchFamily="34" charset="0"/>
              <a:cs typeface="Arial" panose="020B0604020202020204" pitchFamily="34" charset="0"/>
            </a:endParaRPr>
          </a:p>
          <a:p>
            <a:pPr marL="285750" indent="-285750" algn="just">
              <a:lnSpc>
                <a:spcPct val="114000"/>
              </a:lnSpc>
              <a:buFont typeface="Courier New" panose="02070309020205020404" pitchFamily="49" charset="0"/>
              <a:buChar char="o"/>
            </a:pPr>
            <a:endParaRPr lang="de-DE" altLang="es-ES_tradnl" sz="2600" dirty="0">
              <a:latin typeface="Arial" panose="020B0604020202020204" pitchFamily="34" charset="0"/>
              <a:cs typeface="Arial" panose="020B0604020202020204" pitchFamily="34" charset="0"/>
            </a:endParaRPr>
          </a:p>
          <a:p>
            <a:pPr marL="285750" indent="-285750" algn="just">
              <a:lnSpc>
                <a:spcPct val="114000"/>
              </a:lnSpc>
              <a:buFont typeface="Courier New" panose="02070309020205020404" pitchFamily="49" charset="0"/>
              <a:buChar char="o"/>
            </a:pPr>
            <a:endParaRPr lang="de-DE" altLang="es-ES_tradnl"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28137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cs typeface="Arial" panose="020B0604020202020204" pitchFamily="34" charset="0"/>
              </a:rPr>
              <a:t>Ergänzende Folien zu Klimaschutz und Biodiversität</a:t>
            </a:r>
            <a:endParaRPr lang="de-DE" dirty="0">
              <a:solidFill>
                <a:schemeClr val="tx1"/>
              </a:solidFill>
            </a:endParaRPr>
          </a:p>
        </p:txBody>
      </p:sp>
      <p:sp>
        <p:nvSpPr>
          <p:cNvPr id="4" name="Fußzeilenplatzhalter 3"/>
          <p:cNvSpPr>
            <a:spLocks noGrp="1"/>
          </p:cNvSpPr>
          <p:nvPr>
            <p:ph type="ftr" sz="quarter" idx="10"/>
          </p:nvPr>
        </p:nvSpPr>
        <p:spPr/>
        <p:txBody>
          <a:bodyPr/>
          <a:lstStyle/>
          <a:p>
            <a:r>
              <a:rPr lang="de-DE"/>
              <a:t>Grünland</a:t>
            </a:r>
          </a:p>
        </p:txBody>
      </p:sp>
      <p:sp>
        <p:nvSpPr>
          <p:cNvPr id="5" name="Untertitel 7">
            <a:extLst>
              <a:ext uri="{FF2B5EF4-FFF2-40B4-BE49-F238E27FC236}">
                <a16:creationId xmlns:a16="http://schemas.microsoft.com/office/drawing/2014/main" id="{795C3FE4-E618-423F-B2C3-E37C31E357C0}"/>
              </a:ext>
            </a:extLst>
          </p:cNvPr>
          <p:cNvSpPr>
            <a:spLocks noGrp="1"/>
          </p:cNvSpPr>
          <p:nvPr>
            <p:ph idx="1"/>
          </p:nvPr>
        </p:nvSpPr>
        <p:spPr/>
        <p:txBody>
          <a:bodyPr>
            <a:noAutofit/>
          </a:bodyPr>
          <a:lstStyle/>
          <a:p>
            <a:pPr marL="0" indent="0" algn="l">
              <a:buNone/>
            </a:pPr>
            <a:endParaRPr lang="de-DE" sz="1000" b="1" dirty="0">
              <a:cs typeface="Arial" panose="020B0604020202020204" pitchFamily="34" charset="0"/>
            </a:endParaRPr>
          </a:p>
          <a:p>
            <a:pPr marL="0" indent="0" algn="ctr">
              <a:lnSpc>
                <a:spcPct val="110000"/>
              </a:lnSpc>
              <a:buNone/>
            </a:pPr>
            <a:r>
              <a:rPr lang="de-DE" dirty="0">
                <a:cs typeface="Arial" panose="020B0604020202020204" pitchFamily="34" charset="0"/>
              </a:rPr>
              <a:t>Welche Maßnahmen im Grünland kennen Sie, die eine positive Wirkung auf Klimaschutz und Biodiversität haben?</a:t>
            </a:r>
            <a:endParaRPr lang="de-DE" dirty="0"/>
          </a:p>
        </p:txBody>
      </p:sp>
      <p:pic>
        <p:nvPicPr>
          <p:cNvPr id="3" name="Grafik 2">
            <a:extLst>
              <a:ext uri="{FF2B5EF4-FFF2-40B4-BE49-F238E27FC236}">
                <a16:creationId xmlns:a16="http://schemas.microsoft.com/office/drawing/2014/main" id="{EB6B8CDF-BB78-40B5-B688-2F44800CBE93}"/>
              </a:ext>
            </a:extLst>
          </p:cNvPr>
          <p:cNvPicPr>
            <a:picLocks noChangeAspect="1"/>
          </p:cNvPicPr>
          <p:nvPr/>
        </p:nvPicPr>
        <p:blipFill>
          <a:blip r:embed="rId3"/>
          <a:stretch>
            <a:fillRect/>
          </a:stretch>
        </p:blipFill>
        <p:spPr>
          <a:xfrm>
            <a:off x="5242486" y="3210486"/>
            <a:ext cx="1707028" cy="1707028"/>
          </a:xfrm>
          <a:prstGeom prst="rect">
            <a:avLst/>
          </a:prstGeom>
        </p:spPr>
      </p:pic>
      <p:sp>
        <p:nvSpPr>
          <p:cNvPr id="6" name="Textfeld 5">
            <a:extLst>
              <a:ext uri="{FF2B5EF4-FFF2-40B4-BE49-F238E27FC236}">
                <a16:creationId xmlns:a16="http://schemas.microsoft.com/office/drawing/2014/main" id="{BAD31A5D-AECF-4317-A4F6-0CBF8D392DB8}"/>
              </a:ext>
            </a:extLst>
          </p:cNvPr>
          <p:cNvSpPr txBox="1"/>
          <p:nvPr/>
        </p:nvSpPr>
        <p:spPr>
          <a:xfrm>
            <a:off x="6409390" y="4614793"/>
            <a:ext cx="623889" cy="261610"/>
          </a:xfrm>
          <a:prstGeom prst="rect">
            <a:avLst/>
          </a:prstGeom>
          <a:noFill/>
        </p:spPr>
        <p:txBody>
          <a:bodyPr wrap="none" rtlCol="0">
            <a:spAutoFit/>
          </a:bodyPr>
          <a:lstStyle/>
          <a:p>
            <a:r>
              <a:rPr lang="de-DE" sz="1100" dirty="0" err="1"/>
              <a:t>pixabay</a:t>
            </a:r>
            <a:endParaRPr lang="de-DE" sz="1100" dirty="0"/>
          </a:p>
        </p:txBody>
      </p:sp>
    </p:spTree>
    <p:extLst>
      <p:ext uri="{BB962C8B-B14F-4D97-AF65-F5344CB8AC3E}">
        <p14:creationId xmlns:p14="http://schemas.microsoft.com/office/powerpoint/2010/main" val="38346845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cs typeface="Arial" panose="020B0604020202020204" pitchFamily="34" charset="0"/>
              </a:rPr>
              <a:t>Klimaschutzmaßnahmen im Grünland</a:t>
            </a:r>
            <a:endParaRPr lang="de-DE" dirty="0"/>
          </a:p>
        </p:txBody>
      </p:sp>
      <p:sp>
        <p:nvSpPr>
          <p:cNvPr id="4" name="Fußzeilenplatzhalter 3"/>
          <p:cNvSpPr>
            <a:spLocks noGrp="1"/>
          </p:cNvSpPr>
          <p:nvPr>
            <p:ph type="ftr" sz="quarter" idx="10"/>
          </p:nvPr>
        </p:nvSpPr>
        <p:spPr/>
        <p:txBody>
          <a:bodyPr/>
          <a:lstStyle/>
          <a:p>
            <a:r>
              <a:rPr lang="de-DE"/>
              <a:t>Grünland</a:t>
            </a:r>
          </a:p>
        </p:txBody>
      </p:sp>
      <p:sp>
        <p:nvSpPr>
          <p:cNvPr id="5" name="Untertitel 7">
            <a:extLst>
              <a:ext uri="{FF2B5EF4-FFF2-40B4-BE49-F238E27FC236}">
                <a16:creationId xmlns:a16="http://schemas.microsoft.com/office/drawing/2014/main" id="{795C3FE4-E618-423F-B2C3-E37C31E357C0}"/>
              </a:ext>
            </a:extLst>
          </p:cNvPr>
          <p:cNvSpPr>
            <a:spLocks noGrp="1"/>
          </p:cNvSpPr>
          <p:nvPr>
            <p:ph idx="1"/>
          </p:nvPr>
        </p:nvSpPr>
        <p:spPr/>
        <p:txBody>
          <a:bodyPr>
            <a:noAutofit/>
          </a:bodyPr>
          <a:lstStyle/>
          <a:p>
            <a:pPr marL="0" indent="0" algn="l">
              <a:buNone/>
            </a:pPr>
            <a:endParaRPr lang="de-DE" sz="1000" b="1" dirty="0">
              <a:cs typeface="Arial" panose="020B0604020202020204" pitchFamily="34" charset="0"/>
            </a:endParaRPr>
          </a:p>
          <a:p>
            <a:pPr marL="342900" indent="-342900" algn="l">
              <a:lnSpc>
                <a:spcPct val="110000"/>
              </a:lnSpc>
              <a:buFont typeface="Wingdings" panose="05000000000000000000" pitchFamily="2" charset="2"/>
              <a:buChar char="Ø"/>
            </a:pPr>
            <a:r>
              <a:rPr lang="de-DE" dirty="0">
                <a:cs typeface="Arial" panose="020B0604020202020204" pitchFamily="34" charset="0"/>
              </a:rPr>
              <a:t> Verzicht auf Grünlandumbruch!!!</a:t>
            </a:r>
          </a:p>
          <a:p>
            <a:pPr marL="342900" indent="-342900" algn="l">
              <a:lnSpc>
                <a:spcPct val="110000"/>
              </a:lnSpc>
              <a:buFont typeface="Wingdings" panose="05000000000000000000" pitchFamily="2" charset="2"/>
              <a:buChar char="Ø"/>
            </a:pPr>
            <a:r>
              <a:rPr lang="de-DE" dirty="0">
                <a:cs typeface="Arial" panose="020B0604020202020204" pitchFamily="34" charset="0"/>
              </a:rPr>
              <a:t> Leguminosen im Grünlandbestand </a:t>
            </a:r>
          </a:p>
          <a:p>
            <a:pPr marL="342900" indent="-342900" algn="l">
              <a:lnSpc>
                <a:spcPct val="110000"/>
              </a:lnSpc>
              <a:buFont typeface="Wingdings" panose="05000000000000000000" pitchFamily="2" charset="2"/>
              <a:buChar char="Ø"/>
            </a:pPr>
            <a:r>
              <a:rPr lang="de-DE" dirty="0">
                <a:cs typeface="Arial" panose="020B0604020202020204" pitchFamily="34" charset="0"/>
                <a:sym typeface="Wingdings" panose="05000000000000000000" pitchFamily="2" charset="2"/>
              </a:rPr>
              <a:t> Beweidung</a:t>
            </a:r>
          </a:p>
          <a:p>
            <a:pPr marL="342900" indent="-342900" algn="l">
              <a:lnSpc>
                <a:spcPct val="110000"/>
              </a:lnSpc>
              <a:buFont typeface="Wingdings" panose="05000000000000000000" pitchFamily="2" charset="2"/>
              <a:buChar char="Ø"/>
            </a:pPr>
            <a:r>
              <a:rPr lang="de-DE" dirty="0">
                <a:cs typeface="Arial" panose="020B0604020202020204" pitchFamily="34" charset="0"/>
                <a:sym typeface="Wingdings" panose="05000000000000000000" pitchFamily="2" charset="2"/>
              </a:rPr>
              <a:t> Düngung nur nach Bedarf </a:t>
            </a:r>
          </a:p>
          <a:p>
            <a:pPr marL="342900" indent="-342900" algn="l">
              <a:lnSpc>
                <a:spcPct val="110000"/>
              </a:lnSpc>
              <a:buFont typeface="Wingdings" panose="05000000000000000000" pitchFamily="2" charset="2"/>
              <a:buChar char="Ø"/>
            </a:pPr>
            <a:r>
              <a:rPr lang="de-DE" dirty="0">
                <a:cs typeface="Arial" panose="020B0604020202020204" pitchFamily="34" charset="0"/>
                <a:sym typeface="Wingdings" panose="05000000000000000000" pitchFamily="2" charset="2"/>
              </a:rPr>
              <a:t> Vermeidung von Bodenverdichtung</a:t>
            </a:r>
          </a:p>
          <a:p>
            <a:pPr marL="342900" indent="-342900" algn="l">
              <a:lnSpc>
                <a:spcPct val="110000"/>
              </a:lnSpc>
              <a:buFont typeface="Wingdings" panose="05000000000000000000" pitchFamily="2" charset="2"/>
              <a:buChar char="Ø"/>
            </a:pPr>
            <a:r>
              <a:rPr lang="de-DE" dirty="0">
                <a:cs typeface="Arial" panose="020B0604020202020204" pitchFamily="34" charset="0"/>
                <a:sym typeface="Wingdings" panose="05000000000000000000" pitchFamily="2" charset="2"/>
              </a:rPr>
              <a:t> </a:t>
            </a:r>
            <a:r>
              <a:rPr lang="de-DE" dirty="0" err="1">
                <a:cs typeface="Arial" panose="020B0604020202020204" pitchFamily="34" charset="0"/>
                <a:sym typeface="Wingdings" panose="05000000000000000000" pitchFamily="2" charset="2"/>
              </a:rPr>
              <a:t>Silvopastorale</a:t>
            </a:r>
            <a:r>
              <a:rPr lang="de-DE" dirty="0">
                <a:cs typeface="Arial" panose="020B0604020202020204" pitchFamily="34" charset="0"/>
                <a:sym typeface="Wingdings" panose="05000000000000000000" pitchFamily="2" charset="2"/>
              </a:rPr>
              <a:t> Grünlandnutzung (Agroforst)</a:t>
            </a:r>
          </a:p>
          <a:p>
            <a:pPr marL="342900" indent="-342900" algn="l">
              <a:lnSpc>
                <a:spcPct val="110000"/>
              </a:lnSpc>
              <a:buFont typeface="Wingdings" panose="05000000000000000000" pitchFamily="2" charset="2"/>
              <a:buChar char="Ø"/>
            </a:pPr>
            <a:r>
              <a:rPr lang="de-DE" dirty="0">
                <a:cs typeface="Arial" panose="020B0604020202020204" pitchFamily="34" charset="0"/>
                <a:sym typeface="Wingdings" panose="05000000000000000000" pitchFamily="2" charset="2"/>
              </a:rPr>
              <a:t> </a:t>
            </a:r>
            <a:r>
              <a:rPr lang="de-DE" dirty="0" err="1">
                <a:cs typeface="Arial" panose="020B0604020202020204" pitchFamily="34" charset="0"/>
                <a:sym typeface="Wingdings" panose="05000000000000000000" pitchFamily="2" charset="2"/>
              </a:rPr>
              <a:t>Ungedüngte</a:t>
            </a:r>
            <a:r>
              <a:rPr lang="de-DE" dirty="0">
                <a:cs typeface="Arial" panose="020B0604020202020204" pitchFamily="34" charset="0"/>
                <a:sym typeface="Wingdings" panose="05000000000000000000" pitchFamily="2" charset="2"/>
              </a:rPr>
              <a:t> Randstreifen in Hanglage</a:t>
            </a:r>
            <a:endParaRPr lang="de-DE" dirty="0"/>
          </a:p>
        </p:txBody>
      </p:sp>
      <p:sp>
        <p:nvSpPr>
          <p:cNvPr id="6" name="Textfeld 5"/>
          <p:cNvSpPr txBox="1"/>
          <p:nvPr/>
        </p:nvSpPr>
        <p:spPr>
          <a:xfrm>
            <a:off x="9474200" y="4859345"/>
            <a:ext cx="2475358" cy="261610"/>
          </a:xfrm>
          <a:prstGeom prst="rect">
            <a:avLst/>
          </a:prstGeom>
          <a:noFill/>
        </p:spPr>
        <p:txBody>
          <a:bodyPr wrap="none" rtlCol="0">
            <a:spAutoFit/>
          </a:bodyPr>
          <a:lstStyle/>
          <a:p>
            <a:r>
              <a:rPr lang="de-DE" sz="1100" dirty="0"/>
              <a:t>Weide mit Hecken, </a:t>
            </a:r>
            <a:r>
              <a:rPr lang="de-DE" sz="1100" dirty="0" err="1"/>
              <a:t>DeFAF</a:t>
            </a:r>
            <a:r>
              <a:rPr lang="de-DE" sz="1100" dirty="0"/>
              <a:t>, Rico Hübner </a:t>
            </a:r>
          </a:p>
        </p:txBody>
      </p:sp>
      <p:pic>
        <p:nvPicPr>
          <p:cNvPr id="7" name="Grafik 6">
            <a:extLst>
              <a:ext uri="{FF2B5EF4-FFF2-40B4-BE49-F238E27FC236}">
                <a16:creationId xmlns:a16="http://schemas.microsoft.com/office/drawing/2014/main" id="{B52DA52A-9F72-4E69-BA70-2E2D9B8BEA27}"/>
              </a:ext>
            </a:extLst>
          </p:cNvPr>
          <p:cNvPicPr>
            <a:picLocks noChangeAspect="1"/>
          </p:cNvPicPr>
          <p:nvPr/>
        </p:nvPicPr>
        <p:blipFill>
          <a:blip r:embed="rId3"/>
          <a:stretch>
            <a:fillRect/>
          </a:stretch>
        </p:blipFill>
        <p:spPr>
          <a:xfrm>
            <a:off x="7531100" y="1592579"/>
            <a:ext cx="4292600" cy="3219450"/>
          </a:xfrm>
          <a:prstGeom prst="rect">
            <a:avLst/>
          </a:prstGeom>
        </p:spPr>
      </p:pic>
    </p:spTree>
    <p:extLst>
      <p:ext uri="{BB962C8B-B14F-4D97-AF65-F5344CB8AC3E}">
        <p14:creationId xmlns:p14="http://schemas.microsoft.com/office/powerpoint/2010/main" val="3777239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3"/>
          <p:cNvSpPr>
            <a:spLocks noGrp="1"/>
          </p:cNvSpPr>
          <p:nvPr>
            <p:ph type="ftr" sz="quarter" idx="10"/>
          </p:nvPr>
        </p:nvSpPr>
        <p:spPr/>
        <p:txBody>
          <a:bodyPr/>
          <a:lstStyle/>
          <a:p>
            <a:r>
              <a:rPr lang="de-DE"/>
              <a:t>Grünland</a:t>
            </a:r>
          </a:p>
        </p:txBody>
      </p:sp>
      <p:sp>
        <p:nvSpPr>
          <p:cNvPr id="5" name="Untertitel 7">
            <a:extLst>
              <a:ext uri="{FF2B5EF4-FFF2-40B4-BE49-F238E27FC236}">
                <a16:creationId xmlns:a16="http://schemas.microsoft.com/office/drawing/2014/main" id="{795C3FE4-E618-423F-B2C3-E37C31E357C0}"/>
              </a:ext>
            </a:extLst>
          </p:cNvPr>
          <p:cNvSpPr>
            <a:spLocks noGrp="1"/>
          </p:cNvSpPr>
          <p:nvPr>
            <p:ph idx="1"/>
          </p:nvPr>
        </p:nvSpPr>
        <p:spPr>
          <a:xfrm>
            <a:off x="838200" y="828134"/>
            <a:ext cx="10515600" cy="4713923"/>
          </a:xfrm>
        </p:spPr>
        <p:txBody>
          <a:bodyPr>
            <a:noAutofit/>
          </a:bodyPr>
          <a:lstStyle/>
          <a:p>
            <a:pPr marL="0" indent="0" algn="ctr">
              <a:spcBef>
                <a:spcPct val="0"/>
              </a:spcBef>
              <a:spcAft>
                <a:spcPts val="1200"/>
              </a:spcAft>
              <a:buNone/>
            </a:pPr>
            <a:r>
              <a:rPr lang="de-DE" dirty="0">
                <a:cs typeface="Arial" panose="020B0604020202020204" pitchFamily="34" charset="0"/>
              </a:rPr>
              <a:t> </a:t>
            </a:r>
            <a:r>
              <a:rPr lang="de-DE" sz="3600" dirty="0">
                <a:solidFill>
                  <a:schemeClr val="accent1"/>
                </a:solidFill>
                <a:latin typeface="+mj-lt"/>
                <a:ea typeface="+mj-ea"/>
                <a:cs typeface="+mj-cs"/>
              </a:rPr>
              <a:t>Die Methanemissionen tragen einen großen Teil zum Klimawandel bei.</a:t>
            </a:r>
          </a:p>
          <a:p>
            <a:pPr marL="0" indent="0" algn="ctr">
              <a:spcBef>
                <a:spcPct val="0"/>
              </a:spcBef>
              <a:spcAft>
                <a:spcPts val="1200"/>
              </a:spcAft>
              <a:buNone/>
            </a:pPr>
            <a:r>
              <a:rPr lang="de-DE" sz="3600" dirty="0">
                <a:solidFill>
                  <a:schemeClr val="accent1"/>
                </a:solidFill>
                <a:latin typeface="+mj-lt"/>
                <a:ea typeface="+mj-ea"/>
                <a:cs typeface="+mj-cs"/>
              </a:rPr>
              <a:t>Lesen Sie dazu den folgenden Artikel : </a:t>
            </a:r>
          </a:p>
          <a:p>
            <a:pPr marL="0" indent="0" algn="ctr">
              <a:spcBef>
                <a:spcPct val="0"/>
              </a:spcBef>
              <a:spcAft>
                <a:spcPts val="1200"/>
              </a:spcAft>
              <a:buNone/>
            </a:pPr>
            <a:r>
              <a:rPr lang="de-DE" sz="3600" b="1" i="1" dirty="0">
                <a:solidFill>
                  <a:schemeClr val="accent1"/>
                </a:solidFill>
                <a:latin typeface="+mj-lt"/>
                <a:ea typeface="+mj-ea"/>
                <a:cs typeface="+mj-cs"/>
              </a:rPr>
              <a:t>Studie: Weidehaltung reduziert Methanemissionen</a:t>
            </a:r>
          </a:p>
          <a:p>
            <a:pPr marL="0" indent="0" algn="ctr">
              <a:spcBef>
                <a:spcPct val="0"/>
              </a:spcBef>
              <a:spcAft>
                <a:spcPts val="1200"/>
              </a:spcAft>
              <a:buNone/>
            </a:pPr>
            <a:r>
              <a:rPr lang="de-DE" sz="3600" i="1" dirty="0">
                <a:solidFill>
                  <a:schemeClr val="accent1"/>
                </a:solidFill>
                <a:latin typeface="+mj-lt"/>
                <a:ea typeface="+mj-ea"/>
                <a:cs typeface="+mj-cs"/>
              </a:rPr>
              <a:t>Wie kann eine Weidehaltung wieder attraktiver werden und welche Faktoren können dazu beitragen?</a:t>
            </a:r>
          </a:p>
        </p:txBody>
      </p:sp>
      <p:pic>
        <p:nvPicPr>
          <p:cNvPr id="3" name="Grafik 2">
            <a:extLst>
              <a:ext uri="{FF2B5EF4-FFF2-40B4-BE49-F238E27FC236}">
                <a16:creationId xmlns:a16="http://schemas.microsoft.com/office/drawing/2014/main" id="{B94A9629-91FD-41DF-85CD-1FDEDA501FF9}"/>
              </a:ext>
            </a:extLst>
          </p:cNvPr>
          <p:cNvPicPr>
            <a:picLocks noChangeAspect="1"/>
          </p:cNvPicPr>
          <p:nvPr/>
        </p:nvPicPr>
        <p:blipFill>
          <a:blip r:embed="rId3"/>
          <a:stretch>
            <a:fillRect/>
          </a:stretch>
        </p:blipFill>
        <p:spPr>
          <a:xfrm>
            <a:off x="5204321" y="4527739"/>
            <a:ext cx="1783358" cy="1698436"/>
          </a:xfrm>
          <a:prstGeom prst="rect">
            <a:avLst/>
          </a:prstGeom>
        </p:spPr>
      </p:pic>
    </p:spTree>
    <p:extLst>
      <p:ext uri="{BB962C8B-B14F-4D97-AF65-F5344CB8AC3E}">
        <p14:creationId xmlns:p14="http://schemas.microsoft.com/office/powerpoint/2010/main" val="22070759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3"/>
          <p:cNvSpPr>
            <a:spLocks noGrp="1"/>
          </p:cNvSpPr>
          <p:nvPr>
            <p:ph type="ftr" sz="quarter" idx="10"/>
          </p:nvPr>
        </p:nvSpPr>
        <p:spPr/>
        <p:txBody>
          <a:bodyPr/>
          <a:lstStyle/>
          <a:p>
            <a:r>
              <a:rPr lang="de-DE"/>
              <a:t>Grünland</a:t>
            </a:r>
          </a:p>
        </p:txBody>
      </p:sp>
      <p:sp>
        <p:nvSpPr>
          <p:cNvPr id="6" name="Untertitel 6">
            <a:extLst>
              <a:ext uri="{FF2B5EF4-FFF2-40B4-BE49-F238E27FC236}">
                <a16:creationId xmlns:a16="http://schemas.microsoft.com/office/drawing/2014/main" id="{C82EA71F-EAB7-4FFA-83CC-21C976EB5144}"/>
              </a:ext>
            </a:extLst>
          </p:cNvPr>
          <p:cNvSpPr txBox="1">
            <a:spLocks noGrp="1"/>
          </p:cNvSpPr>
          <p:nvPr>
            <p:ph idx="1"/>
          </p:nvPr>
        </p:nvSpPr>
        <p:spPr bwMode="auto">
          <a:xfrm>
            <a:off x="838200" y="1463040"/>
            <a:ext cx="10515600" cy="2727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71450" indent="-171450">
              <a:defRPr>
                <a:solidFill>
                  <a:schemeClr val="tx1"/>
                </a:solidFill>
                <a:latin typeface="BakerSignet"/>
                <a:ea typeface="ＭＳ Ｐゴシック" panose="020B0600070205080204" pitchFamily="34" charset="-128"/>
              </a:defRPr>
            </a:lvl1pPr>
            <a:lvl2pPr marL="914400" indent="-171450">
              <a:defRPr>
                <a:solidFill>
                  <a:schemeClr val="tx1"/>
                </a:solidFill>
                <a:latin typeface="BakerSignet"/>
                <a:ea typeface="ＭＳ Ｐゴシック" panose="020B0600070205080204" pitchFamily="34" charset="-128"/>
              </a:defRPr>
            </a:lvl2pPr>
            <a:lvl3pPr marL="1143000" indent="-228600">
              <a:defRPr>
                <a:solidFill>
                  <a:schemeClr val="tx1"/>
                </a:solidFill>
                <a:latin typeface="BakerSignet"/>
                <a:ea typeface="ＭＳ Ｐゴシック" panose="020B0600070205080204" pitchFamily="34" charset="-128"/>
              </a:defRPr>
            </a:lvl3pPr>
            <a:lvl4pPr marL="1600200" indent="-228600">
              <a:defRPr>
                <a:solidFill>
                  <a:schemeClr val="tx1"/>
                </a:solidFill>
                <a:latin typeface="BakerSignet"/>
                <a:ea typeface="ＭＳ Ｐゴシック" panose="020B0600070205080204" pitchFamily="34" charset="-128"/>
              </a:defRPr>
            </a:lvl4pPr>
            <a:lvl5pPr marL="2057400" indent="-228600">
              <a:defRPr>
                <a:solidFill>
                  <a:schemeClr val="tx1"/>
                </a:solidFill>
                <a:latin typeface="BakerSignet"/>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BakerSignet"/>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BakerSignet"/>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BakerSignet"/>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BakerSignet"/>
                <a:ea typeface="ＭＳ Ｐゴシック" panose="020B0600070205080204" pitchFamily="34" charset="-128"/>
              </a:defRPr>
            </a:lvl9pPr>
          </a:lstStyle>
          <a:p>
            <a:pPr marL="0" indent="0" algn="ctr">
              <a:lnSpc>
                <a:spcPct val="100000"/>
              </a:lnSpc>
              <a:buNone/>
            </a:pPr>
            <a:r>
              <a:rPr lang="de-DE" altLang="es-ES_tradnl" sz="3600" dirty="0">
                <a:solidFill>
                  <a:schemeClr val="accent1"/>
                </a:solidFill>
                <a:latin typeface="+mj-lt"/>
                <a:ea typeface="+mj-ea"/>
                <a:cs typeface="+mj-cs"/>
              </a:rPr>
              <a:t>Welche allgemeinen, projizierten Klimatrends kennen Sie, die das Wachstum und die Entwicklung des Grünlandes beeinflussen?</a:t>
            </a:r>
          </a:p>
          <a:p>
            <a:pPr marL="285750" indent="-285750">
              <a:lnSpc>
                <a:spcPct val="114000"/>
              </a:lnSpc>
              <a:buFont typeface="Courier New" panose="02070309020205020404" pitchFamily="49" charset="0"/>
              <a:buChar char="o"/>
            </a:pPr>
            <a:endParaRPr lang="de-DE" altLang="es-ES_tradnl" b="1" dirty="0">
              <a:latin typeface="Arial" panose="020B0604020202020204" pitchFamily="34" charset="0"/>
              <a:cs typeface="Arial" panose="020B0604020202020204" pitchFamily="34" charset="0"/>
              <a:sym typeface="Wingdings" panose="05000000000000000000" pitchFamily="2" charset="2"/>
            </a:endParaRPr>
          </a:p>
          <a:p>
            <a:pPr marL="285750" indent="-285750" algn="just">
              <a:lnSpc>
                <a:spcPct val="114000"/>
              </a:lnSpc>
              <a:buFont typeface="Courier New" panose="02070309020205020404" pitchFamily="49" charset="0"/>
              <a:buChar char="o"/>
            </a:pPr>
            <a:endParaRPr lang="de-DE" altLang="es-ES_tradnl" sz="1400" dirty="0">
              <a:latin typeface="Arial" panose="020B0604020202020204" pitchFamily="34" charset="0"/>
              <a:cs typeface="Arial" panose="020B0604020202020204" pitchFamily="34" charset="0"/>
            </a:endParaRPr>
          </a:p>
        </p:txBody>
      </p:sp>
      <p:pic>
        <p:nvPicPr>
          <p:cNvPr id="3" name="Grafik 2">
            <a:extLst>
              <a:ext uri="{FF2B5EF4-FFF2-40B4-BE49-F238E27FC236}">
                <a16:creationId xmlns:a16="http://schemas.microsoft.com/office/drawing/2014/main" id="{9A1C82B8-832B-4900-B0A8-4968D1827791}"/>
              </a:ext>
            </a:extLst>
          </p:cNvPr>
          <p:cNvPicPr>
            <a:picLocks noChangeAspect="1"/>
          </p:cNvPicPr>
          <p:nvPr/>
        </p:nvPicPr>
        <p:blipFill>
          <a:blip r:embed="rId3"/>
          <a:stretch>
            <a:fillRect/>
          </a:stretch>
        </p:blipFill>
        <p:spPr>
          <a:xfrm>
            <a:off x="4893432" y="3636135"/>
            <a:ext cx="2405136" cy="2405136"/>
          </a:xfrm>
          <a:prstGeom prst="rect">
            <a:avLst/>
          </a:prstGeom>
        </p:spPr>
      </p:pic>
      <p:sp>
        <p:nvSpPr>
          <p:cNvPr id="7" name="Textfeld 6">
            <a:extLst>
              <a:ext uri="{FF2B5EF4-FFF2-40B4-BE49-F238E27FC236}">
                <a16:creationId xmlns:a16="http://schemas.microsoft.com/office/drawing/2014/main" id="{173D9164-9E24-4D5F-9B01-14A5B10DD841}"/>
              </a:ext>
            </a:extLst>
          </p:cNvPr>
          <p:cNvSpPr txBox="1"/>
          <p:nvPr/>
        </p:nvSpPr>
        <p:spPr>
          <a:xfrm>
            <a:off x="6628185" y="5733167"/>
            <a:ext cx="623889" cy="261610"/>
          </a:xfrm>
          <a:prstGeom prst="rect">
            <a:avLst/>
          </a:prstGeom>
          <a:noFill/>
        </p:spPr>
        <p:txBody>
          <a:bodyPr wrap="none" rtlCol="0">
            <a:spAutoFit/>
          </a:bodyPr>
          <a:lstStyle/>
          <a:p>
            <a:r>
              <a:rPr lang="de-DE" sz="1100" dirty="0" err="1"/>
              <a:t>pixabay</a:t>
            </a:r>
            <a:endParaRPr lang="de-DE" sz="1100" dirty="0"/>
          </a:p>
        </p:txBody>
      </p:sp>
    </p:spTree>
    <p:extLst>
      <p:ext uri="{BB962C8B-B14F-4D97-AF65-F5344CB8AC3E}">
        <p14:creationId xmlns:p14="http://schemas.microsoft.com/office/powerpoint/2010/main" val="305709927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cs typeface="Arial" panose="020B0604020202020204" pitchFamily="34" charset="0"/>
              </a:rPr>
              <a:t>Biodiversitätsförderung</a:t>
            </a:r>
            <a:r>
              <a:rPr lang="de-DE" dirty="0">
                <a:solidFill>
                  <a:schemeClr val="tx1"/>
                </a:solidFill>
                <a:cs typeface="Arial" panose="020B0604020202020204" pitchFamily="34" charset="0"/>
              </a:rPr>
              <a:t> </a:t>
            </a:r>
            <a:r>
              <a:rPr lang="de-DE" dirty="0">
                <a:cs typeface="Arial" panose="020B0604020202020204" pitchFamily="34" charset="0"/>
              </a:rPr>
              <a:t>im Grünland</a:t>
            </a:r>
            <a:endParaRPr lang="de-DE" dirty="0"/>
          </a:p>
        </p:txBody>
      </p:sp>
      <p:sp>
        <p:nvSpPr>
          <p:cNvPr id="4" name="Fußzeilenplatzhalter 3"/>
          <p:cNvSpPr>
            <a:spLocks noGrp="1"/>
          </p:cNvSpPr>
          <p:nvPr>
            <p:ph type="ftr" sz="quarter" idx="10"/>
          </p:nvPr>
        </p:nvSpPr>
        <p:spPr/>
        <p:txBody>
          <a:bodyPr/>
          <a:lstStyle/>
          <a:p>
            <a:r>
              <a:rPr lang="de-DE"/>
              <a:t>Grünland</a:t>
            </a:r>
          </a:p>
        </p:txBody>
      </p:sp>
      <p:sp>
        <p:nvSpPr>
          <p:cNvPr id="5" name="Untertitel 7">
            <a:extLst>
              <a:ext uri="{FF2B5EF4-FFF2-40B4-BE49-F238E27FC236}">
                <a16:creationId xmlns:a16="http://schemas.microsoft.com/office/drawing/2014/main" id="{795C3FE4-E618-423F-B2C3-E37C31E357C0}"/>
              </a:ext>
            </a:extLst>
          </p:cNvPr>
          <p:cNvSpPr>
            <a:spLocks noGrp="1"/>
          </p:cNvSpPr>
          <p:nvPr>
            <p:ph idx="1"/>
          </p:nvPr>
        </p:nvSpPr>
        <p:spPr/>
        <p:txBody>
          <a:bodyPr>
            <a:noAutofit/>
          </a:bodyPr>
          <a:lstStyle/>
          <a:p>
            <a:pPr marL="0" indent="0" algn="l">
              <a:buNone/>
            </a:pPr>
            <a:endParaRPr lang="de-DE" sz="1000" b="1" dirty="0">
              <a:cs typeface="Arial" panose="020B0604020202020204" pitchFamily="34" charset="0"/>
            </a:endParaRPr>
          </a:p>
          <a:p>
            <a:pPr marL="342900" indent="-342900" algn="l">
              <a:lnSpc>
                <a:spcPct val="110000"/>
              </a:lnSpc>
              <a:buFont typeface="Wingdings" panose="05000000000000000000" pitchFamily="2" charset="2"/>
              <a:buChar char="Ø"/>
            </a:pPr>
            <a:r>
              <a:rPr lang="de-DE" dirty="0">
                <a:cs typeface="Arial" panose="020B0604020202020204" pitchFamily="34" charset="0"/>
              </a:rPr>
              <a:t> Diverser Grünlandbestand</a:t>
            </a:r>
          </a:p>
          <a:p>
            <a:pPr marL="342900" indent="-342900" algn="l">
              <a:lnSpc>
                <a:spcPct val="110000"/>
              </a:lnSpc>
              <a:buFont typeface="Wingdings" panose="05000000000000000000" pitchFamily="2" charset="2"/>
              <a:buChar char="Ø"/>
            </a:pPr>
            <a:r>
              <a:rPr lang="de-DE" dirty="0">
                <a:cs typeface="Arial" panose="020B0604020202020204" pitchFamily="34" charset="0"/>
              </a:rPr>
              <a:t> Altgrasstreifen stehen lassen</a:t>
            </a:r>
          </a:p>
          <a:p>
            <a:pPr marL="342900" indent="-342900" algn="l">
              <a:lnSpc>
                <a:spcPct val="110000"/>
              </a:lnSpc>
              <a:buFont typeface="Wingdings" panose="05000000000000000000" pitchFamily="2" charset="2"/>
              <a:buChar char="Ø"/>
            </a:pPr>
            <a:r>
              <a:rPr lang="de-DE" dirty="0">
                <a:cs typeface="Arial" panose="020B0604020202020204" pitchFamily="34" charset="0"/>
              </a:rPr>
              <a:t> </a:t>
            </a:r>
            <a:r>
              <a:rPr lang="de-DE" dirty="0">
                <a:cs typeface="Arial" panose="020B0604020202020204" pitchFamily="34" charset="0"/>
                <a:sym typeface="Wingdings" panose="05000000000000000000" pitchFamily="2" charset="2"/>
              </a:rPr>
              <a:t>Beweidung</a:t>
            </a:r>
          </a:p>
          <a:p>
            <a:pPr marL="342900" indent="-342900" algn="l">
              <a:lnSpc>
                <a:spcPct val="110000"/>
              </a:lnSpc>
              <a:buFont typeface="Wingdings" panose="05000000000000000000" pitchFamily="2" charset="2"/>
              <a:buChar char="Ø"/>
            </a:pPr>
            <a:r>
              <a:rPr lang="de-DE" dirty="0">
                <a:cs typeface="Arial" panose="020B0604020202020204" pitchFamily="34" charset="0"/>
                <a:sym typeface="Wingdings" panose="05000000000000000000" pitchFamily="2" charset="2"/>
              </a:rPr>
              <a:t> Düngung nur nach Bedarf </a:t>
            </a:r>
          </a:p>
          <a:p>
            <a:pPr marL="342900" indent="-342900" algn="l">
              <a:lnSpc>
                <a:spcPct val="110000"/>
              </a:lnSpc>
              <a:buFont typeface="Wingdings" panose="05000000000000000000" pitchFamily="2" charset="2"/>
              <a:buChar char="Ø"/>
            </a:pPr>
            <a:r>
              <a:rPr lang="de-DE" dirty="0">
                <a:cs typeface="Arial" panose="020B0604020202020204" pitchFamily="34" charset="0"/>
                <a:sym typeface="Wingdings" panose="05000000000000000000" pitchFamily="2" charset="2"/>
              </a:rPr>
              <a:t> Vermeidung von Bodenverdichtung</a:t>
            </a:r>
          </a:p>
          <a:p>
            <a:pPr marL="342900" indent="-342900" algn="l">
              <a:lnSpc>
                <a:spcPct val="110000"/>
              </a:lnSpc>
              <a:buFont typeface="Wingdings" panose="05000000000000000000" pitchFamily="2" charset="2"/>
              <a:buChar char="Ø"/>
            </a:pPr>
            <a:r>
              <a:rPr lang="de-DE" dirty="0">
                <a:cs typeface="Arial" panose="020B0604020202020204" pitchFamily="34" charset="0"/>
                <a:sym typeface="Wingdings" panose="05000000000000000000" pitchFamily="2" charset="2"/>
              </a:rPr>
              <a:t> </a:t>
            </a:r>
            <a:r>
              <a:rPr lang="de-DE" dirty="0" err="1">
                <a:cs typeface="Arial" panose="020B0604020202020204" pitchFamily="34" charset="0"/>
                <a:sym typeface="Wingdings" panose="05000000000000000000" pitchFamily="2" charset="2"/>
              </a:rPr>
              <a:t>Silvopastorale</a:t>
            </a:r>
            <a:r>
              <a:rPr lang="de-DE" dirty="0">
                <a:cs typeface="Arial" panose="020B0604020202020204" pitchFamily="34" charset="0"/>
                <a:sym typeface="Wingdings" panose="05000000000000000000" pitchFamily="2" charset="2"/>
              </a:rPr>
              <a:t> Grünlandnutzung (Agroforst)</a:t>
            </a:r>
            <a:endParaRPr lang="de-DE" dirty="0"/>
          </a:p>
        </p:txBody>
      </p:sp>
      <p:pic>
        <p:nvPicPr>
          <p:cNvPr id="3" name="Grafik 2">
            <a:extLst>
              <a:ext uri="{FF2B5EF4-FFF2-40B4-BE49-F238E27FC236}">
                <a16:creationId xmlns:a16="http://schemas.microsoft.com/office/drawing/2014/main" id="{A0B2D6D1-DE56-472D-90C1-ECA1D6984851}"/>
              </a:ext>
            </a:extLst>
          </p:cNvPr>
          <p:cNvPicPr>
            <a:picLocks noChangeAspect="1"/>
          </p:cNvPicPr>
          <p:nvPr/>
        </p:nvPicPr>
        <p:blipFill>
          <a:blip r:embed="rId3"/>
          <a:stretch>
            <a:fillRect/>
          </a:stretch>
        </p:blipFill>
        <p:spPr>
          <a:xfrm>
            <a:off x="7233696" y="1756093"/>
            <a:ext cx="4434840" cy="2956560"/>
          </a:xfrm>
          <a:prstGeom prst="rect">
            <a:avLst/>
          </a:prstGeom>
        </p:spPr>
      </p:pic>
      <p:sp>
        <p:nvSpPr>
          <p:cNvPr id="6" name="Textfeld 5">
            <a:extLst>
              <a:ext uri="{FF2B5EF4-FFF2-40B4-BE49-F238E27FC236}">
                <a16:creationId xmlns:a16="http://schemas.microsoft.com/office/drawing/2014/main" id="{79A1BBD7-7907-42BE-BD37-1D0CD8CE4542}"/>
              </a:ext>
            </a:extLst>
          </p:cNvPr>
          <p:cNvSpPr txBox="1"/>
          <p:nvPr/>
        </p:nvSpPr>
        <p:spPr>
          <a:xfrm>
            <a:off x="9525000" y="4712653"/>
            <a:ext cx="2143536" cy="261610"/>
          </a:xfrm>
          <a:prstGeom prst="rect">
            <a:avLst/>
          </a:prstGeom>
          <a:noFill/>
        </p:spPr>
        <p:txBody>
          <a:bodyPr wrap="none" rtlCol="0">
            <a:spAutoFit/>
          </a:bodyPr>
          <a:lstStyle/>
          <a:p>
            <a:r>
              <a:rPr lang="de-DE" sz="1100" dirty="0"/>
              <a:t>Altgrasstreifen, Bodensee-Stiftung</a:t>
            </a:r>
          </a:p>
        </p:txBody>
      </p:sp>
    </p:spTree>
    <p:extLst>
      <p:ext uri="{BB962C8B-B14F-4D97-AF65-F5344CB8AC3E}">
        <p14:creationId xmlns:p14="http://schemas.microsoft.com/office/powerpoint/2010/main" val="2465093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38200" y="365125"/>
            <a:ext cx="9737558" cy="918528"/>
          </a:xfrm>
        </p:spPr>
        <p:txBody>
          <a:bodyPr/>
          <a:lstStyle/>
          <a:p>
            <a:r>
              <a:rPr lang="de-DE" dirty="0"/>
              <a:t>Arbeitsauftrag 1 – Aufgabe 1</a:t>
            </a:r>
          </a:p>
        </p:txBody>
      </p:sp>
      <p:sp>
        <p:nvSpPr>
          <p:cNvPr id="4" name="Fußzeilenplatzhalter 3"/>
          <p:cNvSpPr>
            <a:spLocks noGrp="1"/>
          </p:cNvSpPr>
          <p:nvPr>
            <p:ph type="ftr" sz="quarter" idx="10"/>
          </p:nvPr>
        </p:nvSpPr>
        <p:spPr/>
        <p:txBody>
          <a:bodyPr/>
          <a:lstStyle/>
          <a:p>
            <a:r>
              <a:rPr lang="de-DE"/>
              <a:t>Grünland</a:t>
            </a:r>
          </a:p>
        </p:txBody>
      </p:sp>
      <p:sp>
        <p:nvSpPr>
          <p:cNvPr id="6" name="Inhaltsplatzhalter 5"/>
          <p:cNvSpPr>
            <a:spLocks noGrp="1"/>
          </p:cNvSpPr>
          <p:nvPr>
            <p:ph idx="1"/>
          </p:nvPr>
        </p:nvSpPr>
        <p:spPr/>
        <p:txBody>
          <a:bodyPr/>
          <a:lstStyle/>
          <a:p>
            <a:pPr marL="0" indent="0">
              <a:buNone/>
            </a:pPr>
            <a:r>
              <a:rPr lang="de-DE" dirty="0"/>
              <a:t>In der einführenden Präsentation wurden die klimarelevanten Indikatoren für das Grünland vorgestellt: </a:t>
            </a:r>
          </a:p>
          <a:p>
            <a:endParaRPr lang="de-DE" sz="1000" dirty="0"/>
          </a:p>
          <a:p>
            <a:pPr lvl="0"/>
            <a:r>
              <a:rPr lang="de-DE" b="1" dirty="0"/>
              <a:t>Früherer Vegetationsbeginn</a:t>
            </a:r>
            <a:endParaRPr lang="de-DE" dirty="0"/>
          </a:p>
          <a:p>
            <a:pPr lvl="0"/>
            <a:r>
              <a:rPr lang="de-DE" b="1" dirty="0"/>
              <a:t>Frühjahrs- / Sommertrockenheit</a:t>
            </a:r>
            <a:endParaRPr lang="de-DE" dirty="0"/>
          </a:p>
          <a:p>
            <a:pPr lvl="0"/>
            <a:r>
              <a:rPr lang="de-DE" b="1" dirty="0"/>
              <a:t>Zunahme an heißen Tagen (&gt; 30°C)</a:t>
            </a:r>
            <a:endParaRPr lang="de-DE" dirty="0"/>
          </a:p>
          <a:p>
            <a:pPr lvl="0"/>
            <a:r>
              <a:rPr lang="de-DE" b="1" dirty="0"/>
              <a:t>Länger andauernde nasse bzw. trockene Perioden</a:t>
            </a:r>
            <a:endParaRPr lang="de-DE" dirty="0"/>
          </a:p>
          <a:p>
            <a:pPr lvl="0"/>
            <a:r>
              <a:rPr lang="de-DE" b="1" dirty="0"/>
              <a:t>Starkniederschläge</a:t>
            </a:r>
            <a:endParaRPr lang="de-DE" dirty="0"/>
          </a:p>
          <a:p>
            <a:pPr lvl="0"/>
            <a:r>
              <a:rPr lang="de-DE" b="1" dirty="0"/>
              <a:t>Späteres Vegetationsende</a:t>
            </a:r>
            <a:endParaRPr lang="de-DE" dirty="0"/>
          </a:p>
          <a:p>
            <a:pPr lvl="0"/>
            <a:r>
              <a:rPr lang="de-DE" b="1" dirty="0"/>
              <a:t>Vermehrte Niederschläge im Winterhalbjahr</a:t>
            </a:r>
            <a:endParaRPr lang="de-DE" dirty="0"/>
          </a:p>
          <a:p>
            <a:pPr marL="0" indent="0">
              <a:buNone/>
            </a:pPr>
            <a:endParaRPr lang="de-DE" dirty="0"/>
          </a:p>
        </p:txBody>
      </p:sp>
    </p:spTree>
    <p:extLst>
      <p:ext uri="{BB962C8B-B14F-4D97-AF65-F5344CB8AC3E}">
        <p14:creationId xmlns:p14="http://schemas.microsoft.com/office/powerpoint/2010/main" val="5277875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38200" y="365125"/>
            <a:ext cx="9737558" cy="918528"/>
          </a:xfrm>
        </p:spPr>
        <p:txBody>
          <a:bodyPr/>
          <a:lstStyle/>
          <a:p>
            <a:r>
              <a:rPr lang="de-DE" dirty="0"/>
              <a:t>Arbeitsauftrag 1 – Aufgabe 1</a:t>
            </a:r>
          </a:p>
        </p:txBody>
      </p:sp>
      <p:sp>
        <p:nvSpPr>
          <p:cNvPr id="4" name="Fußzeilenplatzhalter 3"/>
          <p:cNvSpPr>
            <a:spLocks noGrp="1"/>
          </p:cNvSpPr>
          <p:nvPr>
            <p:ph type="ftr" sz="quarter" idx="10"/>
          </p:nvPr>
        </p:nvSpPr>
        <p:spPr/>
        <p:txBody>
          <a:bodyPr/>
          <a:lstStyle/>
          <a:p>
            <a:r>
              <a:rPr lang="de-DE"/>
              <a:t>Grünland</a:t>
            </a:r>
          </a:p>
        </p:txBody>
      </p:sp>
      <p:sp>
        <p:nvSpPr>
          <p:cNvPr id="6" name="Inhaltsplatzhalter 5"/>
          <p:cNvSpPr>
            <a:spLocks noGrp="1"/>
          </p:cNvSpPr>
          <p:nvPr>
            <p:ph idx="1"/>
          </p:nvPr>
        </p:nvSpPr>
        <p:spPr/>
        <p:txBody>
          <a:bodyPr/>
          <a:lstStyle/>
          <a:p>
            <a:pPr marL="0" indent="0">
              <a:buNone/>
            </a:pPr>
            <a:r>
              <a:rPr lang="de-DE" dirty="0"/>
              <a:t>Welche Möglichkeiten sehen Sie in Ihrem Betrieb, Ihr Grünland auf diese Veränderungen einzustellen? </a:t>
            </a:r>
          </a:p>
          <a:p>
            <a:pPr marL="0" indent="0">
              <a:buNone/>
            </a:pPr>
            <a:r>
              <a:rPr lang="de-DE" dirty="0"/>
              <a:t>Wo sehen Sie Schwierigkeiten, empfohlene Anpassungsmaßnahmen in Ihrem Betrieb umzusetzen?</a:t>
            </a:r>
          </a:p>
          <a:p>
            <a:pPr marL="0" indent="0">
              <a:buNone/>
            </a:pPr>
            <a:r>
              <a:rPr lang="de-DE" b="1" dirty="0"/>
              <a:t>Beschreiben Sie die Maßnahmen und erklären Sie dabei, welche Auswirkungen die Maßnahmen auf das Grünland bzw. Ihren Betrieb haben kann.</a:t>
            </a:r>
          </a:p>
          <a:p>
            <a:pPr marL="0" indent="0">
              <a:buNone/>
            </a:pPr>
            <a:endParaRPr lang="de-DE" dirty="0"/>
          </a:p>
          <a:p>
            <a:pPr marL="0" indent="0">
              <a:buNone/>
            </a:pPr>
            <a:r>
              <a:rPr lang="de-DE" sz="2400" i="1" dirty="0"/>
              <a:t>(Auswirkungen der Maßnahmen z.B. hinsichtlich Ertrags-/Qualitätssicherheit, Wirtschaftlichkeit, Arbeitsaufwand, Organisation….)</a:t>
            </a:r>
          </a:p>
        </p:txBody>
      </p:sp>
    </p:spTree>
    <p:extLst>
      <p:ext uri="{BB962C8B-B14F-4D97-AF65-F5344CB8AC3E}">
        <p14:creationId xmlns:p14="http://schemas.microsoft.com/office/powerpoint/2010/main" val="23196265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38200" y="365125"/>
            <a:ext cx="9737558" cy="918528"/>
          </a:xfrm>
        </p:spPr>
        <p:txBody>
          <a:bodyPr/>
          <a:lstStyle/>
          <a:p>
            <a:r>
              <a:rPr lang="de-DE" dirty="0"/>
              <a:t>Arbeitsauftrag 1 – Aufgabe 2</a:t>
            </a:r>
          </a:p>
        </p:txBody>
      </p:sp>
      <p:sp>
        <p:nvSpPr>
          <p:cNvPr id="4" name="Fußzeilenplatzhalter 3"/>
          <p:cNvSpPr>
            <a:spLocks noGrp="1"/>
          </p:cNvSpPr>
          <p:nvPr>
            <p:ph type="ftr" sz="quarter" idx="10"/>
          </p:nvPr>
        </p:nvSpPr>
        <p:spPr/>
        <p:txBody>
          <a:bodyPr/>
          <a:lstStyle/>
          <a:p>
            <a:r>
              <a:rPr lang="de-DE"/>
              <a:t>Grünland</a:t>
            </a:r>
          </a:p>
        </p:txBody>
      </p:sp>
      <p:sp>
        <p:nvSpPr>
          <p:cNvPr id="6" name="Inhaltsplatzhalter 5"/>
          <p:cNvSpPr>
            <a:spLocks noGrp="1"/>
          </p:cNvSpPr>
          <p:nvPr>
            <p:ph idx="1"/>
          </p:nvPr>
        </p:nvSpPr>
        <p:spPr/>
        <p:txBody>
          <a:bodyPr/>
          <a:lstStyle/>
          <a:p>
            <a:pPr marL="0" indent="0">
              <a:buNone/>
            </a:pPr>
            <a:r>
              <a:rPr lang="de-DE" dirty="0"/>
              <a:t>Aufgrund von Trockenheit sind Ihre Grünlandbestände lückig in das darauffolgende Jahr gestartet. Die Überprüfung mit dem </a:t>
            </a:r>
            <a:r>
              <a:rPr lang="de-DE" i="1" dirty="0" err="1"/>
              <a:t>Aulendorfer</a:t>
            </a:r>
            <a:r>
              <a:rPr lang="de-DE" i="1" dirty="0"/>
              <a:t> Lückendetektor*</a:t>
            </a:r>
            <a:r>
              <a:rPr lang="de-DE" dirty="0"/>
              <a:t> haben Bestandslücken von 20 % und mehr ergeben. </a:t>
            </a:r>
          </a:p>
          <a:p>
            <a:pPr marL="0" indent="0">
              <a:buNone/>
            </a:pPr>
            <a:r>
              <a:rPr lang="de-DE" b="1" dirty="0"/>
              <a:t>Beschreiben und begründen Sie, wie Sie bei einer Nach-/</a:t>
            </a:r>
            <a:r>
              <a:rPr lang="de-DE" b="1" dirty="0" err="1"/>
              <a:t>Übersaat</a:t>
            </a:r>
            <a:r>
              <a:rPr lang="de-DE" b="1" dirty="0"/>
              <a:t> vorgehen.</a:t>
            </a:r>
          </a:p>
          <a:p>
            <a:pPr marL="0" indent="0">
              <a:buNone/>
            </a:pPr>
            <a:endParaRPr lang="de-DE" dirty="0"/>
          </a:p>
          <a:p>
            <a:pPr marL="0" indent="0">
              <a:buNone/>
            </a:pPr>
            <a:r>
              <a:rPr lang="de-DE" u="sng" dirty="0"/>
              <a:t>Stichworte</a:t>
            </a:r>
            <a:r>
              <a:rPr lang="de-DE" dirty="0"/>
              <a:t>: Auswahl der Mischung, Saat, Pflegeschnitt, Düngung…</a:t>
            </a:r>
          </a:p>
          <a:p>
            <a:pPr marL="0" indent="0">
              <a:buNone/>
            </a:pPr>
            <a:endParaRPr lang="de-DE" dirty="0"/>
          </a:p>
          <a:p>
            <a:pPr marL="0" indent="0">
              <a:buNone/>
            </a:pPr>
            <a:endParaRPr lang="de-DE" dirty="0"/>
          </a:p>
          <a:p>
            <a:pPr marL="0" indent="0">
              <a:buNone/>
            </a:pPr>
            <a:r>
              <a:rPr lang="de-DE" dirty="0"/>
              <a:t>* </a:t>
            </a:r>
            <a:r>
              <a:rPr lang="de-DE" dirty="0">
                <a:hlinkClick r:id="rId3"/>
              </a:rPr>
              <a:t>https://gruenland-online.de/html/gruenland/detektor/detektor.html</a:t>
            </a:r>
            <a:r>
              <a:rPr lang="de-DE" dirty="0"/>
              <a:t> </a:t>
            </a:r>
          </a:p>
        </p:txBody>
      </p:sp>
    </p:spTree>
    <p:extLst>
      <p:ext uri="{BB962C8B-B14F-4D97-AF65-F5344CB8AC3E}">
        <p14:creationId xmlns:p14="http://schemas.microsoft.com/office/powerpoint/2010/main" val="28046651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38200" y="365125"/>
            <a:ext cx="9737558" cy="918528"/>
          </a:xfrm>
        </p:spPr>
        <p:txBody>
          <a:bodyPr/>
          <a:lstStyle/>
          <a:p>
            <a:r>
              <a:rPr lang="de-DE" dirty="0"/>
              <a:t>Arbeitsauftrag 1 – Aufgabe 3</a:t>
            </a:r>
          </a:p>
        </p:txBody>
      </p:sp>
      <p:sp>
        <p:nvSpPr>
          <p:cNvPr id="4" name="Fußzeilenplatzhalter 3"/>
          <p:cNvSpPr>
            <a:spLocks noGrp="1"/>
          </p:cNvSpPr>
          <p:nvPr>
            <p:ph type="ftr" sz="quarter" idx="10"/>
          </p:nvPr>
        </p:nvSpPr>
        <p:spPr/>
        <p:txBody>
          <a:bodyPr/>
          <a:lstStyle/>
          <a:p>
            <a:r>
              <a:rPr lang="de-DE"/>
              <a:t>Grünland</a:t>
            </a:r>
          </a:p>
        </p:txBody>
      </p:sp>
      <p:sp>
        <p:nvSpPr>
          <p:cNvPr id="6" name="Inhaltsplatzhalter 5"/>
          <p:cNvSpPr>
            <a:spLocks noGrp="1"/>
          </p:cNvSpPr>
          <p:nvPr>
            <p:ph idx="1"/>
          </p:nvPr>
        </p:nvSpPr>
        <p:spPr/>
        <p:txBody>
          <a:bodyPr/>
          <a:lstStyle/>
          <a:p>
            <a:pPr marL="0" indent="0">
              <a:buNone/>
            </a:pPr>
            <a:r>
              <a:rPr lang="de-DE" dirty="0"/>
              <a:t>Aufgrund von Hitze und Trockenheit sind Ihre Grünlandbestände lückig in das darauffolgende Jahr gestartet. Sie planen daher eine </a:t>
            </a:r>
            <a:r>
              <a:rPr lang="de-DE" dirty="0" err="1"/>
              <a:t>Nachsaat</a:t>
            </a:r>
            <a:r>
              <a:rPr lang="de-DE" dirty="0"/>
              <a:t>. </a:t>
            </a:r>
          </a:p>
          <a:p>
            <a:pPr marL="0" indent="0">
              <a:buNone/>
            </a:pPr>
            <a:r>
              <a:rPr lang="de-DE" b="1" dirty="0"/>
              <a:t>Stellen Sie eine für Ihre Grünlandflächen geeignete Nachsaatmischung (Arten/Sorten) zusammen und begründen Sie Ihre Entscheidungen.</a:t>
            </a:r>
          </a:p>
          <a:p>
            <a:pPr marL="0" indent="0">
              <a:buNone/>
            </a:pPr>
            <a:endParaRPr lang="de-DE" dirty="0"/>
          </a:p>
          <a:p>
            <a:pPr marL="0" indent="0">
              <a:buNone/>
            </a:pPr>
            <a:r>
              <a:rPr lang="de-DE" dirty="0"/>
              <a:t>Nehmen Sie dazu die Sortenbeschreibungen der Landesanstalt Ihres Bundeslandes zu Hilfe. Achten Sie als Bio-Betrieb zudem auf die ökologische Verfügbarkeit.</a:t>
            </a:r>
          </a:p>
          <a:p>
            <a:pPr marL="0" indent="0">
              <a:buNone/>
            </a:pPr>
            <a:endParaRPr lang="de-DE" dirty="0"/>
          </a:p>
          <a:p>
            <a:pPr marL="0" indent="0">
              <a:buNone/>
            </a:pPr>
            <a:r>
              <a:rPr lang="de-DE" sz="2400" i="1" u="sng" dirty="0"/>
              <a:t>Stichworte</a:t>
            </a:r>
            <a:r>
              <a:rPr lang="de-DE" sz="2400" i="1" dirty="0"/>
              <a:t>: Standortbedingungen (Boden, Klima), Nutzung(-</a:t>
            </a:r>
            <a:r>
              <a:rPr lang="de-DE" sz="2400" i="1" dirty="0" err="1"/>
              <a:t>sintensität</a:t>
            </a:r>
            <a:r>
              <a:rPr lang="de-DE" sz="2400" i="1" dirty="0"/>
              <a:t>)… </a:t>
            </a:r>
          </a:p>
          <a:p>
            <a:pPr marL="0" indent="0">
              <a:buNone/>
            </a:pPr>
            <a:endParaRPr lang="de-DE" dirty="0"/>
          </a:p>
        </p:txBody>
      </p:sp>
    </p:spTree>
    <p:extLst>
      <p:ext uri="{BB962C8B-B14F-4D97-AF65-F5344CB8AC3E}">
        <p14:creationId xmlns:p14="http://schemas.microsoft.com/office/powerpoint/2010/main" val="89562790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38200" y="365125"/>
            <a:ext cx="9737558" cy="918528"/>
          </a:xfrm>
        </p:spPr>
        <p:txBody>
          <a:bodyPr/>
          <a:lstStyle/>
          <a:p>
            <a:r>
              <a:rPr lang="de-DE" dirty="0"/>
              <a:t>Arbeitsauftrag 2 – Flächenbegehung</a:t>
            </a:r>
          </a:p>
        </p:txBody>
      </p:sp>
      <p:sp>
        <p:nvSpPr>
          <p:cNvPr id="4" name="Fußzeilenplatzhalter 3"/>
          <p:cNvSpPr>
            <a:spLocks noGrp="1"/>
          </p:cNvSpPr>
          <p:nvPr>
            <p:ph type="ftr" sz="quarter" idx="10"/>
          </p:nvPr>
        </p:nvSpPr>
        <p:spPr/>
        <p:txBody>
          <a:bodyPr/>
          <a:lstStyle/>
          <a:p>
            <a:r>
              <a:rPr lang="de-DE"/>
              <a:t>Grünland</a:t>
            </a:r>
          </a:p>
        </p:txBody>
      </p:sp>
      <p:sp>
        <p:nvSpPr>
          <p:cNvPr id="6" name="Inhaltsplatzhalter 5"/>
          <p:cNvSpPr>
            <a:spLocks noGrp="1"/>
          </p:cNvSpPr>
          <p:nvPr>
            <p:ph idx="1"/>
          </p:nvPr>
        </p:nvSpPr>
        <p:spPr/>
        <p:txBody>
          <a:bodyPr/>
          <a:lstStyle/>
          <a:p>
            <a:pPr marL="0" indent="0">
              <a:buNone/>
            </a:pPr>
            <a:r>
              <a:rPr lang="de-DE" b="1" u="sng" dirty="0"/>
              <a:t>Beurteilung von Grünland (gemeinsame Flächenbegehung):</a:t>
            </a:r>
          </a:p>
          <a:p>
            <a:pPr marL="0" indent="0">
              <a:buNone/>
            </a:pPr>
            <a:endParaRPr lang="de-DE" b="1" u="sng" dirty="0"/>
          </a:p>
          <a:p>
            <a:pPr marL="0" indent="0">
              <a:buNone/>
            </a:pPr>
            <a:r>
              <a:rPr lang="de-DE" dirty="0"/>
              <a:t>Erfassen Sie mit Hilfe des </a:t>
            </a:r>
            <a:r>
              <a:rPr lang="de-DE" i="1" dirty="0" err="1"/>
              <a:t>Aulendorfer</a:t>
            </a:r>
            <a:r>
              <a:rPr lang="de-DE" i="1" dirty="0"/>
              <a:t> Grünland </a:t>
            </a:r>
            <a:r>
              <a:rPr lang="de-DE" i="1" dirty="0" err="1"/>
              <a:t>DürreChecks</a:t>
            </a:r>
            <a:r>
              <a:rPr lang="de-DE" i="1" dirty="0"/>
              <a:t> </a:t>
            </a:r>
            <a:r>
              <a:rPr lang="de-DE" sz="2400" dirty="0"/>
              <a:t>(siehe 08.03_Grünland_GeNIAL_AulendorferGrünlandDürreCheck.pdf)</a:t>
            </a:r>
            <a:r>
              <a:rPr lang="de-DE" dirty="0"/>
              <a:t> die weitere Bewirtschaftung der begutachteten Grünlandfläche.</a:t>
            </a:r>
          </a:p>
          <a:p>
            <a:pPr marL="0" indent="0">
              <a:buNone/>
            </a:pPr>
            <a:r>
              <a:rPr lang="de-DE" dirty="0"/>
              <a:t>Erarbeiten und diskutieren Sie weitere Anpassungsmaßnahmen, die zu einer erhöhten Resilienz dieser Grünlandfläche führen können.</a:t>
            </a:r>
          </a:p>
          <a:p>
            <a:pPr marL="0" indent="0">
              <a:buNone/>
            </a:pPr>
            <a:endParaRPr lang="de-DE" dirty="0"/>
          </a:p>
          <a:p>
            <a:pPr marL="0" indent="0">
              <a:buNone/>
            </a:pPr>
            <a:endParaRPr lang="de-DE" dirty="0"/>
          </a:p>
          <a:p>
            <a:pPr marL="0" indent="0">
              <a:buNone/>
            </a:pPr>
            <a:endParaRPr lang="de-DE" dirty="0"/>
          </a:p>
        </p:txBody>
      </p:sp>
    </p:spTree>
    <p:extLst>
      <p:ext uri="{BB962C8B-B14F-4D97-AF65-F5344CB8AC3E}">
        <p14:creationId xmlns:p14="http://schemas.microsoft.com/office/powerpoint/2010/main" val="186476059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76BFAB2-6620-4484-A16A-2377CDBA7238}"/>
              </a:ext>
            </a:extLst>
          </p:cNvPr>
          <p:cNvSpPr>
            <a:spLocks noGrp="1"/>
          </p:cNvSpPr>
          <p:nvPr>
            <p:ph type="title"/>
          </p:nvPr>
        </p:nvSpPr>
        <p:spPr/>
        <p:txBody>
          <a:bodyPr/>
          <a:lstStyle/>
          <a:p>
            <a:r>
              <a:rPr lang="de-DE" dirty="0"/>
              <a:t>Impressum</a:t>
            </a:r>
          </a:p>
        </p:txBody>
      </p:sp>
      <p:sp>
        <p:nvSpPr>
          <p:cNvPr id="3" name="Inhaltsplatzhalter 2">
            <a:extLst>
              <a:ext uri="{FF2B5EF4-FFF2-40B4-BE49-F238E27FC236}">
                <a16:creationId xmlns:a16="http://schemas.microsoft.com/office/drawing/2014/main" id="{531B053A-2C4E-4D3E-97C5-CD13F6ADA08D}"/>
              </a:ext>
            </a:extLst>
          </p:cNvPr>
          <p:cNvSpPr>
            <a:spLocks noGrp="1"/>
          </p:cNvSpPr>
          <p:nvPr>
            <p:ph idx="1"/>
          </p:nvPr>
        </p:nvSpPr>
        <p:spPr/>
        <p:txBody>
          <a:bodyPr/>
          <a:lstStyle/>
          <a:p>
            <a:pPr marL="0" indent="0">
              <a:buNone/>
            </a:pPr>
            <a:r>
              <a:rPr lang="de-DE" sz="2000" b="1" dirty="0"/>
              <a:t>Herausgeber		</a:t>
            </a:r>
            <a:r>
              <a:rPr lang="de-DE" sz="2000" dirty="0"/>
              <a:t>Bodensee-Stiftung, Fritz-Reichle-Ring 4, 78315 Radolfzell</a:t>
            </a:r>
          </a:p>
          <a:p>
            <a:pPr marL="0" indent="0">
              <a:buNone/>
            </a:pPr>
            <a:r>
              <a:rPr lang="de-DE" sz="2000" b="1" dirty="0"/>
              <a:t>Text und Redaktion 	</a:t>
            </a:r>
            <a:r>
              <a:rPr lang="de-DE" sz="2000" dirty="0"/>
              <a:t>Prof. Dr. Martin Elsäßer (LAZBW),</a:t>
            </a:r>
            <a:br>
              <a:rPr lang="de-DE" sz="2000" dirty="0"/>
            </a:br>
            <a:r>
              <a:rPr lang="de-DE" sz="2000" dirty="0"/>
              <a:t>			Hubert </a:t>
            </a:r>
            <a:r>
              <a:rPr lang="de-DE" sz="2000" dirty="0" err="1"/>
              <a:t>Kivelitz</a:t>
            </a:r>
            <a:r>
              <a:rPr lang="de-DE" sz="2000" dirty="0"/>
              <a:t> (Landwirtschaftskammer NRW),</a:t>
            </a:r>
            <a:br>
              <a:rPr lang="de-DE" sz="2000" dirty="0"/>
            </a:br>
            <a:r>
              <a:rPr lang="de-DE" sz="2000" dirty="0"/>
              <a:t>			Dr. Christine </a:t>
            </a:r>
            <a:r>
              <a:rPr lang="de-DE" sz="2000" dirty="0" err="1"/>
              <a:t>Kalzendorf</a:t>
            </a:r>
            <a:r>
              <a:rPr lang="de-DE" sz="2000" dirty="0"/>
              <a:t> (Landwirtschaftskammer Niedersachsen),</a:t>
            </a:r>
            <a:br>
              <a:rPr lang="de-DE" sz="2000" dirty="0"/>
            </a:br>
            <a:r>
              <a:rPr lang="de-DE" sz="2000" dirty="0"/>
              <a:t>			</a:t>
            </a:r>
            <a:r>
              <a:rPr lang="de-DE" sz="2000"/>
              <a:t>Sabine Sommer, Andreas </a:t>
            </a:r>
            <a:r>
              <a:rPr lang="de-DE" sz="2000" dirty="0"/>
              <a:t>Ziermann (Bodensee-Stiftung)</a:t>
            </a:r>
          </a:p>
          <a:p>
            <a:pPr marL="0" indent="0">
              <a:buNone/>
            </a:pPr>
            <a:r>
              <a:rPr lang="de-DE" sz="2000" b="1" dirty="0"/>
              <a:t>Bilder</a:t>
            </a:r>
            <a:r>
              <a:rPr lang="de-DE" sz="2000" dirty="0"/>
              <a:t>   			siehe Quellenangaben an den Bildern und im Notizbereich</a:t>
            </a:r>
          </a:p>
          <a:p>
            <a:pPr marL="0" indent="0">
              <a:buNone/>
            </a:pPr>
            <a:r>
              <a:rPr lang="de-DE" sz="2000" b="1" dirty="0"/>
              <a:t>Nutzungsrechte/Haftungsausschluss</a:t>
            </a:r>
          </a:p>
          <a:p>
            <a:pPr marL="0" indent="0">
              <a:buNone/>
            </a:pPr>
            <a:r>
              <a:rPr lang="de-DE" sz="2000" dirty="0"/>
              <a:t>Die Nutzungsrechte der PPT-, PDF- und Word-Dokumente liegen bei den Projektpartnern im Projekt GeNIAL Bodensee-Stiftung, Landesbetrieb Landwirtschaft Hessen (LLH), Landesanstalt für Landwirtschaft, Ernährung und Ländlichen Raum (LEL) sowie Landwirtschaftliches Technologiezentrum Augustenberg (LTZ). Das Nutzen, Kopieren sowie Bearbeiten (auch in Teilen) der Inhalte (Text und Grafik) dieser Dateien für die eigene Unterrichtsplanung ist unter Wahrung der Urheberrechte erlaubt. Quellenangaben sind entsprechend zu übernehmen. Für die von Lehrkräften bearbeiteten Inhalte übernehmen die oben genannten Projektpartner keine Haftung.</a:t>
            </a:r>
          </a:p>
          <a:p>
            <a:pPr marL="0" indent="0">
              <a:buNone/>
            </a:pPr>
            <a:endParaRPr lang="de-DE" dirty="0"/>
          </a:p>
        </p:txBody>
      </p:sp>
      <p:sp>
        <p:nvSpPr>
          <p:cNvPr id="4" name="Fußzeilenplatzhalter 3">
            <a:extLst>
              <a:ext uri="{FF2B5EF4-FFF2-40B4-BE49-F238E27FC236}">
                <a16:creationId xmlns:a16="http://schemas.microsoft.com/office/drawing/2014/main" id="{BCA8A317-611D-4CDE-9661-C973B073CE07}"/>
              </a:ext>
            </a:extLst>
          </p:cNvPr>
          <p:cNvSpPr>
            <a:spLocks noGrp="1"/>
          </p:cNvSpPr>
          <p:nvPr>
            <p:ph type="ftr" sz="quarter" idx="10"/>
          </p:nvPr>
        </p:nvSpPr>
        <p:spPr/>
        <p:txBody>
          <a:bodyPr/>
          <a:lstStyle/>
          <a:p>
            <a:pPr>
              <a:defRPr/>
            </a:pPr>
            <a:r>
              <a:rPr lang="de-DE" dirty="0"/>
              <a:t>Grünland</a:t>
            </a:r>
          </a:p>
        </p:txBody>
      </p:sp>
    </p:spTree>
    <p:extLst>
      <p:ext uri="{BB962C8B-B14F-4D97-AF65-F5344CB8AC3E}">
        <p14:creationId xmlns:p14="http://schemas.microsoft.com/office/powerpoint/2010/main" val="29677440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altLang="es-ES_tradnl" dirty="0">
                <a:cs typeface="Arial" panose="020B0604020202020204" pitchFamily="34" charset="0"/>
              </a:rPr>
              <a:t>Wichtige klimatische Indikatoren für das Grünland </a:t>
            </a:r>
            <a:endParaRPr lang="de-DE" dirty="0"/>
          </a:p>
        </p:txBody>
      </p:sp>
      <p:sp>
        <p:nvSpPr>
          <p:cNvPr id="4" name="Fußzeilenplatzhalter 3"/>
          <p:cNvSpPr>
            <a:spLocks noGrp="1"/>
          </p:cNvSpPr>
          <p:nvPr>
            <p:ph type="ftr" sz="quarter" idx="10"/>
          </p:nvPr>
        </p:nvSpPr>
        <p:spPr/>
        <p:txBody>
          <a:bodyPr/>
          <a:lstStyle/>
          <a:p>
            <a:r>
              <a:rPr lang="de-DE"/>
              <a:t>Grünland</a:t>
            </a:r>
          </a:p>
        </p:txBody>
      </p:sp>
      <p:sp>
        <p:nvSpPr>
          <p:cNvPr id="6" name="Untertitel 6">
            <a:extLst>
              <a:ext uri="{FF2B5EF4-FFF2-40B4-BE49-F238E27FC236}">
                <a16:creationId xmlns:a16="http://schemas.microsoft.com/office/drawing/2014/main" id="{C82EA71F-EAB7-4FFA-83CC-21C976EB5144}"/>
              </a:ext>
            </a:extLst>
          </p:cNvPr>
          <p:cNvSpPr txBox="1">
            <a:spLocks noGrp="1"/>
          </p:cNvSpPr>
          <p:nvPr>
            <p:ph idx="1"/>
          </p:nvPr>
        </p:nvSpPr>
        <p:spPr bwMode="auto">
          <a:xfrm>
            <a:off x="838200" y="1283653"/>
            <a:ext cx="10515600" cy="5968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71450" indent="-171450">
              <a:defRPr>
                <a:solidFill>
                  <a:schemeClr val="tx1"/>
                </a:solidFill>
                <a:latin typeface="BakerSignet"/>
                <a:ea typeface="ＭＳ Ｐゴシック" panose="020B0600070205080204" pitchFamily="34" charset="-128"/>
              </a:defRPr>
            </a:lvl1pPr>
            <a:lvl2pPr marL="914400" indent="-171450">
              <a:defRPr>
                <a:solidFill>
                  <a:schemeClr val="tx1"/>
                </a:solidFill>
                <a:latin typeface="BakerSignet"/>
                <a:ea typeface="ＭＳ Ｐゴシック" panose="020B0600070205080204" pitchFamily="34" charset="-128"/>
              </a:defRPr>
            </a:lvl2pPr>
            <a:lvl3pPr marL="1143000" indent="-228600">
              <a:defRPr>
                <a:solidFill>
                  <a:schemeClr val="tx1"/>
                </a:solidFill>
                <a:latin typeface="BakerSignet"/>
                <a:ea typeface="ＭＳ Ｐゴシック" panose="020B0600070205080204" pitchFamily="34" charset="-128"/>
              </a:defRPr>
            </a:lvl3pPr>
            <a:lvl4pPr marL="1600200" indent="-228600">
              <a:defRPr>
                <a:solidFill>
                  <a:schemeClr val="tx1"/>
                </a:solidFill>
                <a:latin typeface="BakerSignet"/>
                <a:ea typeface="ＭＳ Ｐゴシック" panose="020B0600070205080204" pitchFamily="34" charset="-128"/>
              </a:defRPr>
            </a:lvl4pPr>
            <a:lvl5pPr marL="2057400" indent="-228600">
              <a:defRPr>
                <a:solidFill>
                  <a:schemeClr val="tx1"/>
                </a:solidFill>
                <a:latin typeface="BakerSignet"/>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BakerSignet"/>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BakerSignet"/>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BakerSignet"/>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BakerSignet"/>
                <a:ea typeface="ＭＳ Ｐゴシック" panose="020B0600070205080204" pitchFamily="34" charset="-128"/>
              </a:defRPr>
            </a:lvl9pPr>
          </a:lstStyle>
          <a:p>
            <a:pPr marL="285750" indent="-285750">
              <a:lnSpc>
                <a:spcPct val="114000"/>
              </a:lnSpc>
              <a:buFont typeface="Courier New" panose="02070309020205020404" pitchFamily="49" charset="0"/>
              <a:buChar char="o"/>
            </a:pPr>
            <a:r>
              <a:rPr lang="de-DE" altLang="es-ES_tradnl" dirty="0">
                <a:latin typeface="+mn-lt"/>
                <a:cs typeface="Arial" panose="020B0604020202020204" pitchFamily="34" charset="0"/>
              </a:rPr>
              <a:t> </a:t>
            </a:r>
            <a:r>
              <a:rPr lang="de-DE" altLang="es-ES_tradnl" sz="2600" dirty="0">
                <a:solidFill>
                  <a:schemeClr val="accent1"/>
                </a:solidFill>
                <a:latin typeface="+mn-lt"/>
                <a:cs typeface="Arial" panose="020B0604020202020204" pitchFamily="34" charset="0"/>
              </a:rPr>
              <a:t>Steigende Jahresdurchschnittstemperaturen </a:t>
            </a:r>
            <a:r>
              <a:rPr lang="de-DE" altLang="es-ES_tradnl" sz="2600" dirty="0">
                <a:solidFill>
                  <a:schemeClr val="accent1"/>
                </a:solidFill>
                <a:latin typeface="+mn-lt"/>
                <a:cs typeface="Arial" panose="020B0604020202020204" pitchFamily="34" charset="0"/>
                <a:sym typeface="Wingdings" panose="05000000000000000000" pitchFamily="2" charset="2"/>
              </a:rPr>
              <a:t> f</a:t>
            </a:r>
            <a:r>
              <a:rPr lang="de-DE" altLang="es-ES_tradnl" sz="2600" dirty="0">
                <a:solidFill>
                  <a:schemeClr val="accent1"/>
                </a:solidFill>
                <a:latin typeface="+mn-lt"/>
                <a:cs typeface="Arial" panose="020B0604020202020204" pitchFamily="34" charset="0"/>
              </a:rPr>
              <a:t>rüherer</a:t>
            </a:r>
            <a:br>
              <a:rPr lang="de-DE" altLang="es-ES_tradnl" sz="2600" dirty="0">
                <a:solidFill>
                  <a:schemeClr val="accent1"/>
                </a:solidFill>
                <a:latin typeface="+mn-lt"/>
                <a:cs typeface="Arial" panose="020B0604020202020204" pitchFamily="34" charset="0"/>
              </a:rPr>
            </a:br>
            <a:r>
              <a:rPr lang="de-DE" altLang="es-ES_tradnl" sz="2600" dirty="0">
                <a:solidFill>
                  <a:schemeClr val="accent1"/>
                </a:solidFill>
                <a:latin typeface="+mn-lt"/>
                <a:cs typeface="Arial" panose="020B0604020202020204" pitchFamily="34" charset="0"/>
              </a:rPr>
              <a:t> Vegetationsbeginn</a:t>
            </a:r>
          </a:p>
          <a:p>
            <a:pPr marL="285750" indent="-285750">
              <a:lnSpc>
                <a:spcPct val="114000"/>
              </a:lnSpc>
              <a:buFont typeface="Courier New" panose="02070309020205020404" pitchFamily="49" charset="0"/>
              <a:buChar char="o"/>
            </a:pPr>
            <a:r>
              <a:rPr lang="de-DE" altLang="es-ES_tradnl" sz="2600" dirty="0">
                <a:latin typeface="+mn-lt"/>
                <a:cs typeface="Arial" panose="020B0604020202020204" pitchFamily="34" charset="0"/>
              </a:rPr>
              <a:t> </a:t>
            </a:r>
            <a:r>
              <a:rPr lang="de-DE" altLang="es-ES_tradnl" sz="2600" dirty="0">
                <a:solidFill>
                  <a:schemeClr val="accent6"/>
                </a:solidFill>
                <a:latin typeface="+mn-lt"/>
                <a:cs typeface="Arial" panose="020B0604020202020204" pitchFamily="34" charset="0"/>
              </a:rPr>
              <a:t>Zunahme an heißen Tagen (&gt; 30°C)</a:t>
            </a:r>
          </a:p>
          <a:p>
            <a:pPr marL="285750" indent="-285750" algn="just">
              <a:lnSpc>
                <a:spcPct val="114000"/>
              </a:lnSpc>
              <a:buFont typeface="Courier New" panose="02070309020205020404" pitchFamily="49" charset="0"/>
              <a:buChar char="o"/>
            </a:pPr>
            <a:r>
              <a:rPr lang="de-DE" altLang="es-ES_tradnl" sz="2600" dirty="0">
                <a:latin typeface="+mn-lt"/>
                <a:cs typeface="Arial" panose="020B0604020202020204" pitchFamily="34" charset="0"/>
              </a:rPr>
              <a:t> </a:t>
            </a:r>
            <a:r>
              <a:rPr lang="de-DE" altLang="es-ES_tradnl" sz="2600" dirty="0">
                <a:solidFill>
                  <a:schemeClr val="accent6"/>
                </a:solidFill>
                <a:latin typeface="+mn-lt"/>
                <a:cs typeface="Arial" panose="020B0604020202020204" pitchFamily="34" charset="0"/>
              </a:rPr>
              <a:t>Zunehmende Sommertrockenheit – vermehrte Dürren</a:t>
            </a:r>
          </a:p>
          <a:p>
            <a:pPr marL="285750" indent="-285750" algn="just">
              <a:lnSpc>
                <a:spcPct val="114000"/>
              </a:lnSpc>
              <a:buFont typeface="Courier New" panose="02070309020205020404" pitchFamily="49" charset="0"/>
              <a:buChar char="o"/>
            </a:pPr>
            <a:r>
              <a:rPr lang="de-DE" altLang="es-ES_tradnl" sz="2600" dirty="0">
                <a:latin typeface="+mn-lt"/>
                <a:cs typeface="Arial" panose="020B0604020202020204" pitchFamily="34" charset="0"/>
              </a:rPr>
              <a:t> </a:t>
            </a:r>
            <a:r>
              <a:rPr lang="de-DE" altLang="es-ES_tradnl" sz="2600" dirty="0">
                <a:solidFill>
                  <a:schemeClr val="accent6">
                    <a:lumMod val="40000"/>
                    <a:lumOff val="60000"/>
                  </a:schemeClr>
                </a:solidFill>
                <a:latin typeface="+mn-lt"/>
                <a:cs typeface="Arial" panose="020B0604020202020204" pitchFamily="34" charset="0"/>
              </a:rPr>
              <a:t>Länger andauernde nasse bzw. trockene Perioden</a:t>
            </a:r>
          </a:p>
          <a:p>
            <a:pPr marL="285750" indent="-285750" algn="just">
              <a:lnSpc>
                <a:spcPct val="114000"/>
              </a:lnSpc>
              <a:buFont typeface="Courier New" panose="02070309020205020404" pitchFamily="49" charset="0"/>
              <a:buChar char="o"/>
            </a:pPr>
            <a:r>
              <a:rPr lang="de-DE" altLang="es-ES_tradnl" sz="2600" dirty="0">
                <a:latin typeface="+mn-lt"/>
                <a:cs typeface="Arial" panose="020B0604020202020204" pitchFamily="34" charset="0"/>
              </a:rPr>
              <a:t> </a:t>
            </a:r>
            <a:r>
              <a:rPr lang="de-DE" altLang="es-ES_tradnl" sz="2600" dirty="0">
                <a:solidFill>
                  <a:schemeClr val="accent6">
                    <a:lumMod val="40000"/>
                    <a:lumOff val="60000"/>
                  </a:schemeClr>
                </a:solidFill>
                <a:latin typeface="+mn-lt"/>
                <a:cs typeface="Arial" panose="020B0604020202020204" pitchFamily="34" charset="0"/>
              </a:rPr>
              <a:t>Vermehrte Starkniederschläge</a:t>
            </a:r>
          </a:p>
          <a:p>
            <a:pPr marL="285750" indent="-285750" algn="just">
              <a:lnSpc>
                <a:spcPct val="114000"/>
              </a:lnSpc>
              <a:buFont typeface="Courier New" panose="02070309020205020404" pitchFamily="49" charset="0"/>
              <a:buChar char="o"/>
            </a:pPr>
            <a:r>
              <a:rPr lang="de-DE" altLang="es-ES_tradnl" sz="2600" dirty="0">
                <a:latin typeface="+mn-lt"/>
                <a:cs typeface="Arial" panose="020B0604020202020204" pitchFamily="34" charset="0"/>
              </a:rPr>
              <a:t> </a:t>
            </a:r>
            <a:r>
              <a:rPr lang="de-DE" altLang="es-ES_tradnl" sz="2600" dirty="0">
                <a:solidFill>
                  <a:schemeClr val="accent1"/>
                </a:solidFill>
                <a:latin typeface="+mn-lt"/>
                <a:cs typeface="Arial" panose="020B0604020202020204" pitchFamily="34" charset="0"/>
              </a:rPr>
              <a:t>Verlängerte Vegetationsperiode</a:t>
            </a:r>
          </a:p>
          <a:p>
            <a:pPr marL="285750" indent="-285750" algn="just">
              <a:lnSpc>
                <a:spcPct val="114000"/>
              </a:lnSpc>
              <a:buFont typeface="Courier New" panose="02070309020205020404" pitchFamily="49" charset="0"/>
              <a:buChar char="o"/>
            </a:pPr>
            <a:r>
              <a:rPr lang="de-DE" altLang="es-ES_tradnl" sz="2600" dirty="0">
                <a:latin typeface="+mn-lt"/>
                <a:cs typeface="Arial" panose="020B0604020202020204" pitchFamily="34" charset="0"/>
              </a:rPr>
              <a:t> Vermehrte Niederschläge im Winterhalbjahr   </a:t>
            </a:r>
          </a:p>
          <a:p>
            <a:pPr marL="285750" indent="-285750" algn="just">
              <a:lnSpc>
                <a:spcPct val="114000"/>
              </a:lnSpc>
              <a:buFont typeface="Courier New" panose="02070309020205020404" pitchFamily="49" charset="0"/>
              <a:buChar char="o"/>
            </a:pPr>
            <a:r>
              <a:rPr lang="de-DE" altLang="es-ES_tradnl" sz="2600" dirty="0">
                <a:solidFill>
                  <a:schemeClr val="accent1"/>
                </a:solidFill>
                <a:latin typeface="+mn-lt"/>
                <a:cs typeface="Arial" panose="020B0604020202020204" pitchFamily="34" charset="0"/>
              </a:rPr>
              <a:t>Steigender CO2-Gehalt</a:t>
            </a:r>
            <a:r>
              <a:rPr lang="de-DE" altLang="es-ES_tradnl" sz="2600" dirty="0">
                <a:latin typeface="Arial" panose="020B0604020202020204" pitchFamily="34" charset="0"/>
                <a:cs typeface="Arial" panose="020B0604020202020204" pitchFamily="34" charset="0"/>
              </a:rPr>
              <a:t> </a:t>
            </a:r>
          </a:p>
          <a:p>
            <a:pPr marL="1028700" lvl="1" indent="-285750" algn="just">
              <a:lnSpc>
                <a:spcPct val="114000"/>
              </a:lnSpc>
              <a:buFont typeface="Courier New" panose="02070309020205020404" pitchFamily="49" charset="0"/>
              <a:buChar char="o"/>
            </a:pPr>
            <a:endParaRPr lang="de-DE" altLang="es-ES_tradnl" b="1" dirty="0">
              <a:latin typeface="Arial" panose="020B0604020202020204" pitchFamily="34" charset="0"/>
              <a:cs typeface="Arial" panose="020B0604020202020204" pitchFamily="34" charset="0"/>
              <a:sym typeface="Wingdings" panose="05000000000000000000" pitchFamily="2" charset="2"/>
            </a:endParaRPr>
          </a:p>
          <a:p>
            <a:pPr marL="285750" indent="-285750" algn="just">
              <a:lnSpc>
                <a:spcPct val="114000"/>
              </a:lnSpc>
              <a:buFont typeface="Courier New" panose="02070309020205020404" pitchFamily="49" charset="0"/>
              <a:buChar char="o"/>
            </a:pPr>
            <a:endParaRPr lang="de-DE" altLang="es-ES_tradnl" sz="1400" dirty="0">
              <a:latin typeface="Arial" panose="020B0604020202020204" pitchFamily="34" charset="0"/>
              <a:cs typeface="Arial" panose="020B0604020202020204" pitchFamily="34" charset="0"/>
            </a:endParaRPr>
          </a:p>
        </p:txBody>
      </p:sp>
      <p:sp>
        <p:nvSpPr>
          <p:cNvPr id="5" name="Geschweifte Klammer rechts 4">
            <a:extLst>
              <a:ext uri="{FF2B5EF4-FFF2-40B4-BE49-F238E27FC236}">
                <a16:creationId xmlns:a16="http://schemas.microsoft.com/office/drawing/2014/main" id="{F189A8B1-60AB-4965-8B78-3C546C42BC7E}"/>
              </a:ext>
            </a:extLst>
          </p:cNvPr>
          <p:cNvSpPr/>
          <p:nvPr/>
        </p:nvSpPr>
        <p:spPr>
          <a:xfrm>
            <a:off x="8890000" y="1460500"/>
            <a:ext cx="368300" cy="4699000"/>
          </a:xfrm>
          <a:prstGeom prst="righ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7" name="Textfeld 6">
            <a:extLst>
              <a:ext uri="{FF2B5EF4-FFF2-40B4-BE49-F238E27FC236}">
                <a16:creationId xmlns:a16="http://schemas.microsoft.com/office/drawing/2014/main" id="{79950C4A-77E0-4B8E-AA54-ED04FE6A8EBD}"/>
              </a:ext>
            </a:extLst>
          </p:cNvPr>
          <p:cNvSpPr txBox="1"/>
          <p:nvPr/>
        </p:nvSpPr>
        <p:spPr>
          <a:xfrm>
            <a:off x="9589488" y="1488341"/>
            <a:ext cx="368300" cy="4832092"/>
          </a:xfrm>
          <a:prstGeom prst="rect">
            <a:avLst/>
          </a:prstGeom>
          <a:noFill/>
        </p:spPr>
        <p:txBody>
          <a:bodyPr wrap="square" rtlCol="0">
            <a:spAutoFit/>
          </a:bodyPr>
          <a:lstStyle/>
          <a:p>
            <a:r>
              <a:rPr lang="de-DE" sz="2800" b="1" dirty="0"/>
              <a:t>Nettoeffekt</a:t>
            </a:r>
          </a:p>
        </p:txBody>
      </p:sp>
      <p:sp>
        <p:nvSpPr>
          <p:cNvPr id="8" name="Textfeld 7">
            <a:extLst>
              <a:ext uri="{FF2B5EF4-FFF2-40B4-BE49-F238E27FC236}">
                <a16:creationId xmlns:a16="http://schemas.microsoft.com/office/drawing/2014/main" id="{6541C6B4-B423-4150-AFE2-5BD1973F42D7}"/>
              </a:ext>
            </a:extLst>
          </p:cNvPr>
          <p:cNvSpPr txBox="1"/>
          <p:nvPr/>
        </p:nvSpPr>
        <p:spPr>
          <a:xfrm>
            <a:off x="10693042" y="3148280"/>
            <a:ext cx="660758" cy="1323439"/>
          </a:xfrm>
          <a:prstGeom prst="rect">
            <a:avLst/>
          </a:prstGeom>
          <a:noFill/>
        </p:spPr>
        <p:txBody>
          <a:bodyPr wrap="none" rtlCol="0">
            <a:spAutoFit/>
          </a:bodyPr>
          <a:lstStyle/>
          <a:p>
            <a:r>
              <a:rPr lang="de-DE" sz="8000" b="1" dirty="0"/>
              <a:t>?</a:t>
            </a:r>
          </a:p>
        </p:txBody>
      </p:sp>
    </p:spTree>
    <p:extLst>
      <p:ext uri="{BB962C8B-B14F-4D97-AF65-F5344CB8AC3E}">
        <p14:creationId xmlns:p14="http://schemas.microsoft.com/office/powerpoint/2010/main" val="3003136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ppt_x"/>
                                          </p:val>
                                        </p:tav>
                                        <p:tav tm="100000">
                                          <p:val>
                                            <p:strVal val="#ppt_x"/>
                                          </p:val>
                                        </p:tav>
                                      </p:tavLst>
                                    </p:anim>
                                    <p:anim calcmode="lin" valueType="num">
                                      <p:cBhvr additive="base">
                                        <p:cTn id="40" dur="500" fill="hold"/>
                                        <p:tgtEl>
                                          <p:spTgt spid="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additive="base">
                                        <p:cTn id="47" dur="500" fill="hold"/>
                                        <p:tgtEl>
                                          <p:spTgt spid="5"/>
                                        </p:tgtEl>
                                        <p:attrNameLst>
                                          <p:attrName>ppt_x</p:attrName>
                                        </p:attrNameLst>
                                      </p:cBhvr>
                                      <p:tavLst>
                                        <p:tav tm="0">
                                          <p:val>
                                            <p:strVal val="#ppt_x"/>
                                          </p:val>
                                        </p:tav>
                                        <p:tav tm="100000">
                                          <p:val>
                                            <p:strVal val="#ppt_x"/>
                                          </p:val>
                                        </p:tav>
                                      </p:tavLst>
                                    </p:anim>
                                    <p:anim calcmode="lin" valueType="num">
                                      <p:cBhvr additive="base">
                                        <p:cTn id="4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a:t>Auswirkungen des Klimawandels versus Anpassungsmaßnahmen</a:t>
            </a:r>
          </a:p>
        </p:txBody>
      </p:sp>
      <p:sp>
        <p:nvSpPr>
          <p:cNvPr id="4" name="Fußzeilenplatzhalter 3"/>
          <p:cNvSpPr>
            <a:spLocks noGrp="1"/>
          </p:cNvSpPr>
          <p:nvPr>
            <p:ph type="ftr" sz="quarter" idx="10"/>
          </p:nvPr>
        </p:nvSpPr>
        <p:spPr/>
        <p:txBody>
          <a:bodyPr/>
          <a:lstStyle/>
          <a:p>
            <a:r>
              <a:rPr lang="de-DE"/>
              <a:t>Grünland</a:t>
            </a:r>
          </a:p>
        </p:txBody>
      </p:sp>
      <p:pic>
        <p:nvPicPr>
          <p:cNvPr id="3" name="Grafik 2">
            <a:extLst>
              <a:ext uri="{FF2B5EF4-FFF2-40B4-BE49-F238E27FC236}">
                <a16:creationId xmlns:a16="http://schemas.microsoft.com/office/drawing/2014/main" id="{7C0A384D-8A38-49F6-91A9-84546DBC8D53}"/>
              </a:ext>
            </a:extLst>
          </p:cNvPr>
          <p:cNvPicPr>
            <a:picLocks noChangeAspect="1"/>
          </p:cNvPicPr>
          <p:nvPr/>
        </p:nvPicPr>
        <p:blipFill rotWithShape="1">
          <a:blip r:embed="rId3"/>
          <a:srcRect l="26459" t="31852" r="36875" b="17778"/>
          <a:stretch/>
        </p:blipFill>
        <p:spPr>
          <a:xfrm>
            <a:off x="3098800" y="1503983"/>
            <a:ext cx="5994400" cy="4632036"/>
          </a:xfrm>
          <a:prstGeom prst="rect">
            <a:avLst/>
          </a:prstGeom>
        </p:spPr>
      </p:pic>
    </p:spTree>
    <p:extLst>
      <p:ext uri="{BB962C8B-B14F-4D97-AF65-F5344CB8AC3E}">
        <p14:creationId xmlns:p14="http://schemas.microsoft.com/office/powerpoint/2010/main" val="25852149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Auswirkungen von Spätfrost</a:t>
            </a:r>
          </a:p>
        </p:txBody>
      </p:sp>
      <p:sp>
        <p:nvSpPr>
          <p:cNvPr id="4" name="Fußzeilenplatzhalter 3"/>
          <p:cNvSpPr>
            <a:spLocks noGrp="1"/>
          </p:cNvSpPr>
          <p:nvPr>
            <p:ph type="ftr" sz="quarter" idx="10"/>
          </p:nvPr>
        </p:nvSpPr>
        <p:spPr/>
        <p:txBody>
          <a:bodyPr/>
          <a:lstStyle/>
          <a:p>
            <a:r>
              <a:rPr lang="de-DE"/>
              <a:t>Grünland</a:t>
            </a:r>
          </a:p>
        </p:txBody>
      </p:sp>
      <p:sp>
        <p:nvSpPr>
          <p:cNvPr id="7" name="Textfeld 6">
            <a:extLst>
              <a:ext uri="{FF2B5EF4-FFF2-40B4-BE49-F238E27FC236}">
                <a16:creationId xmlns:a16="http://schemas.microsoft.com/office/drawing/2014/main" id="{9D71D33F-725C-4F58-9BA0-23E71017B255}"/>
              </a:ext>
            </a:extLst>
          </p:cNvPr>
          <p:cNvSpPr txBox="1"/>
          <p:nvPr/>
        </p:nvSpPr>
        <p:spPr>
          <a:xfrm>
            <a:off x="4395563" y="6047818"/>
            <a:ext cx="4791696" cy="261610"/>
          </a:xfrm>
          <a:prstGeom prst="rect">
            <a:avLst/>
          </a:prstGeom>
          <a:noFill/>
        </p:spPr>
        <p:txBody>
          <a:bodyPr wrap="none" rtlCol="0">
            <a:spAutoFit/>
          </a:bodyPr>
          <a:lstStyle/>
          <a:p>
            <a:r>
              <a:rPr lang="de-DE" sz="1100" dirty="0">
                <a:latin typeface="Arial" panose="020B0604020202020204" pitchFamily="34" charset="0"/>
                <a:cs typeface="Arial" panose="020B0604020202020204" pitchFamily="34" charset="0"/>
              </a:rPr>
              <a:t>Spätfrostschäden (gelbliche Blätter), LWK Niedersachsen, Chr. </a:t>
            </a:r>
            <a:r>
              <a:rPr lang="de-DE" sz="1100" dirty="0" err="1">
                <a:latin typeface="Arial" panose="020B0604020202020204" pitchFamily="34" charset="0"/>
                <a:cs typeface="Arial" panose="020B0604020202020204" pitchFamily="34" charset="0"/>
              </a:rPr>
              <a:t>Kalzendorf</a:t>
            </a:r>
            <a:endParaRPr lang="de-DE" sz="1100" dirty="0">
              <a:latin typeface="Arial" panose="020B0604020202020204" pitchFamily="34" charset="0"/>
              <a:cs typeface="Arial" panose="020B0604020202020204" pitchFamily="34" charset="0"/>
            </a:endParaRPr>
          </a:p>
        </p:txBody>
      </p:sp>
      <p:pic>
        <p:nvPicPr>
          <p:cNvPr id="14" name="Grafik 13">
            <a:extLst>
              <a:ext uri="{FF2B5EF4-FFF2-40B4-BE49-F238E27FC236}">
                <a16:creationId xmlns:a16="http://schemas.microsoft.com/office/drawing/2014/main" id="{3671F6E4-0663-4EB4-AADD-CA89C110D94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04741" y="1369907"/>
            <a:ext cx="6182518" cy="4636889"/>
          </a:xfrm>
          <a:prstGeom prst="rect">
            <a:avLst/>
          </a:prstGeom>
        </p:spPr>
      </p:pic>
    </p:spTree>
    <p:extLst>
      <p:ext uri="{BB962C8B-B14F-4D97-AF65-F5344CB8AC3E}">
        <p14:creationId xmlns:p14="http://schemas.microsoft.com/office/powerpoint/2010/main" val="25930113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Auswirkungen von Trockenheit</a:t>
            </a:r>
          </a:p>
        </p:txBody>
      </p:sp>
      <p:sp>
        <p:nvSpPr>
          <p:cNvPr id="4" name="Fußzeilenplatzhalter 3"/>
          <p:cNvSpPr>
            <a:spLocks noGrp="1"/>
          </p:cNvSpPr>
          <p:nvPr>
            <p:ph type="ftr" sz="quarter" idx="10"/>
          </p:nvPr>
        </p:nvSpPr>
        <p:spPr/>
        <p:txBody>
          <a:bodyPr/>
          <a:lstStyle/>
          <a:p>
            <a:r>
              <a:rPr lang="de-DE"/>
              <a:t>Grünland</a:t>
            </a:r>
          </a:p>
        </p:txBody>
      </p:sp>
      <p:sp>
        <p:nvSpPr>
          <p:cNvPr id="7" name="Textfeld 6">
            <a:extLst>
              <a:ext uri="{FF2B5EF4-FFF2-40B4-BE49-F238E27FC236}">
                <a16:creationId xmlns:a16="http://schemas.microsoft.com/office/drawing/2014/main" id="{9D71D33F-725C-4F58-9BA0-23E71017B255}"/>
              </a:ext>
            </a:extLst>
          </p:cNvPr>
          <p:cNvSpPr txBox="1"/>
          <p:nvPr/>
        </p:nvSpPr>
        <p:spPr>
          <a:xfrm>
            <a:off x="4038600" y="5072818"/>
            <a:ext cx="4748416" cy="261610"/>
          </a:xfrm>
          <a:prstGeom prst="rect">
            <a:avLst/>
          </a:prstGeom>
          <a:noFill/>
        </p:spPr>
        <p:txBody>
          <a:bodyPr wrap="none" rtlCol="0">
            <a:spAutoFit/>
          </a:bodyPr>
          <a:lstStyle/>
          <a:p>
            <a:r>
              <a:rPr lang="de-DE" sz="1100" dirty="0" err="1">
                <a:latin typeface="Arial" panose="020B0604020202020204" pitchFamily="34" charset="0"/>
                <a:cs typeface="Arial" panose="020B0604020202020204" pitchFamily="34" charset="0"/>
              </a:rPr>
              <a:t>Berostete</a:t>
            </a:r>
            <a:r>
              <a:rPr lang="de-DE" sz="1100" dirty="0">
                <a:latin typeface="Arial" panose="020B0604020202020204" pitchFamily="34" charset="0"/>
                <a:cs typeface="Arial" panose="020B0604020202020204" pitchFamily="34" charset="0"/>
              </a:rPr>
              <a:t> Gräser (li und </a:t>
            </a:r>
            <a:r>
              <a:rPr lang="de-DE" sz="1100" dirty="0" err="1">
                <a:latin typeface="Arial" panose="020B0604020202020204" pitchFamily="34" charset="0"/>
                <a:cs typeface="Arial" panose="020B0604020202020204" pitchFamily="34" charset="0"/>
              </a:rPr>
              <a:t>re</a:t>
            </a:r>
            <a:r>
              <a:rPr lang="de-DE" sz="1100" dirty="0">
                <a:latin typeface="Arial" panose="020B0604020202020204" pitchFamily="34" charset="0"/>
                <a:cs typeface="Arial" panose="020B0604020202020204" pitchFamily="34" charset="0"/>
              </a:rPr>
              <a:t>), Bilder: LWK Niedersachsen, Chr. </a:t>
            </a:r>
            <a:r>
              <a:rPr lang="de-DE" sz="1100" dirty="0" err="1">
                <a:latin typeface="Arial" panose="020B0604020202020204" pitchFamily="34" charset="0"/>
                <a:cs typeface="Arial" panose="020B0604020202020204" pitchFamily="34" charset="0"/>
              </a:rPr>
              <a:t>Kalzendorf</a:t>
            </a:r>
            <a:endParaRPr lang="de-DE" sz="1100" dirty="0">
              <a:latin typeface="Arial" panose="020B0604020202020204" pitchFamily="34" charset="0"/>
              <a:cs typeface="Arial" panose="020B0604020202020204" pitchFamily="34" charset="0"/>
            </a:endParaRPr>
          </a:p>
        </p:txBody>
      </p:sp>
      <p:pic>
        <p:nvPicPr>
          <p:cNvPr id="9" name="Grafik 8">
            <a:extLst>
              <a:ext uri="{FF2B5EF4-FFF2-40B4-BE49-F238E27FC236}">
                <a16:creationId xmlns:a16="http://schemas.microsoft.com/office/drawing/2014/main" id="{C0A5CB9F-2D41-4824-8D15-19E255A4B2A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8200" y="1350007"/>
            <a:ext cx="4975346" cy="3722811"/>
          </a:xfrm>
          <a:prstGeom prst="rect">
            <a:avLst/>
          </a:prstGeom>
        </p:spPr>
      </p:pic>
      <p:pic>
        <p:nvPicPr>
          <p:cNvPr id="11" name="Grafik 10">
            <a:extLst>
              <a:ext uri="{FF2B5EF4-FFF2-40B4-BE49-F238E27FC236}">
                <a16:creationId xmlns:a16="http://schemas.microsoft.com/office/drawing/2014/main" id="{A122F128-642B-43B0-8504-851A0C5A056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84900" y="1350007"/>
            <a:ext cx="4975346" cy="3722811"/>
          </a:xfrm>
          <a:prstGeom prst="rect">
            <a:avLst/>
          </a:prstGeom>
        </p:spPr>
      </p:pic>
      <p:sp>
        <p:nvSpPr>
          <p:cNvPr id="12" name="Textfeld 11">
            <a:extLst>
              <a:ext uri="{FF2B5EF4-FFF2-40B4-BE49-F238E27FC236}">
                <a16:creationId xmlns:a16="http://schemas.microsoft.com/office/drawing/2014/main" id="{7E419D26-7D95-4E8C-8F66-A0D7D43533DC}"/>
              </a:ext>
            </a:extLst>
          </p:cNvPr>
          <p:cNvSpPr txBox="1"/>
          <p:nvPr/>
        </p:nvSpPr>
        <p:spPr>
          <a:xfrm>
            <a:off x="838200" y="5452974"/>
            <a:ext cx="5971507" cy="523220"/>
          </a:xfrm>
          <a:prstGeom prst="rect">
            <a:avLst/>
          </a:prstGeom>
          <a:noFill/>
        </p:spPr>
        <p:txBody>
          <a:bodyPr wrap="none" rtlCol="0">
            <a:spAutoFit/>
          </a:bodyPr>
          <a:lstStyle/>
          <a:p>
            <a:r>
              <a:rPr lang="de-DE" sz="2800" dirty="0">
                <a:cs typeface="Arial" panose="020B0604020202020204" pitchFamily="34" charset="0"/>
              </a:rPr>
              <a:t>Zunahme von Schaderregern wie Rost…</a:t>
            </a:r>
          </a:p>
        </p:txBody>
      </p:sp>
    </p:spTree>
    <p:extLst>
      <p:ext uri="{BB962C8B-B14F-4D97-AF65-F5344CB8AC3E}">
        <p14:creationId xmlns:p14="http://schemas.microsoft.com/office/powerpoint/2010/main" val="27191556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Auswirkungen von Trockenheit</a:t>
            </a:r>
          </a:p>
        </p:txBody>
      </p:sp>
      <p:sp>
        <p:nvSpPr>
          <p:cNvPr id="4" name="Fußzeilenplatzhalter 3"/>
          <p:cNvSpPr>
            <a:spLocks noGrp="1"/>
          </p:cNvSpPr>
          <p:nvPr>
            <p:ph type="ftr" sz="quarter" idx="10"/>
          </p:nvPr>
        </p:nvSpPr>
        <p:spPr/>
        <p:txBody>
          <a:bodyPr/>
          <a:lstStyle/>
          <a:p>
            <a:r>
              <a:rPr lang="de-DE"/>
              <a:t>Grünland</a:t>
            </a:r>
          </a:p>
        </p:txBody>
      </p:sp>
      <p:sp>
        <p:nvSpPr>
          <p:cNvPr id="7" name="Textfeld 6">
            <a:extLst>
              <a:ext uri="{FF2B5EF4-FFF2-40B4-BE49-F238E27FC236}">
                <a16:creationId xmlns:a16="http://schemas.microsoft.com/office/drawing/2014/main" id="{9D71D33F-725C-4F58-9BA0-23E71017B255}"/>
              </a:ext>
            </a:extLst>
          </p:cNvPr>
          <p:cNvSpPr txBox="1"/>
          <p:nvPr/>
        </p:nvSpPr>
        <p:spPr>
          <a:xfrm>
            <a:off x="3062020" y="6095812"/>
            <a:ext cx="6304931" cy="261610"/>
          </a:xfrm>
          <a:prstGeom prst="rect">
            <a:avLst/>
          </a:prstGeom>
          <a:noFill/>
        </p:spPr>
        <p:txBody>
          <a:bodyPr wrap="none" rtlCol="0">
            <a:spAutoFit/>
          </a:bodyPr>
          <a:lstStyle/>
          <a:p>
            <a:r>
              <a:rPr lang="de-DE" sz="1100" dirty="0">
                <a:latin typeface="Arial" panose="020B0604020202020204" pitchFamily="34" charset="0"/>
                <a:cs typeface="Arial" panose="020B0604020202020204" pitchFamily="34" charset="0"/>
              </a:rPr>
              <a:t>Grünlandschäden durch Mäuse und </a:t>
            </a:r>
            <a:r>
              <a:rPr lang="de-DE" sz="1100" dirty="0" err="1">
                <a:latin typeface="Arial" panose="020B0604020202020204" pitchFamily="34" charset="0"/>
                <a:cs typeface="Arial" panose="020B0604020202020204" pitchFamily="34" charset="0"/>
              </a:rPr>
              <a:t>Tipula</a:t>
            </a:r>
            <a:r>
              <a:rPr lang="de-DE" sz="1100" dirty="0">
                <a:latin typeface="Arial" panose="020B0604020202020204" pitchFamily="34" charset="0"/>
                <a:cs typeface="Arial" panose="020B0604020202020204" pitchFamily="34" charset="0"/>
              </a:rPr>
              <a:t> (li und </a:t>
            </a:r>
            <a:r>
              <a:rPr lang="de-DE" sz="1100" dirty="0" err="1">
                <a:latin typeface="Arial" panose="020B0604020202020204" pitchFamily="34" charset="0"/>
                <a:cs typeface="Arial" panose="020B0604020202020204" pitchFamily="34" charset="0"/>
              </a:rPr>
              <a:t>re</a:t>
            </a:r>
            <a:r>
              <a:rPr lang="de-DE" sz="1100" dirty="0">
                <a:latin typeface="Arial" panose="020B0604020202020204" pitchFamily="34" charset="0"/>
                <a:cs typeface="Arial" panose="020B0604020202020204" pitchFamily="34" charset="0"/>
              </a:rPr>
              <a:t>), Bilder: LWK Niedersachsen, Chr. </a:t>
            </a:r>
            <a:r>
              <a:rPr lang="de-DE" sz="1100" dirty="0" err="1">
                <a:latin typeface="Arial" panose="020B0604020202020204" pitchFamily="34" charset="0"/>
                <a:cs typeface="Arial" panose="020B0604020202020204" pitchFamily="34" charset="0"/>
              </a:rPr>
              <a:t>Kalzendorf</a:t>
            </a:r>
            <a:endParaRPr lang="de-DE" sz="1100" dirty="0">
              <a:latin typeface="Arial" panose="020B0604020202020204" pitchFamily="34" charset="0"/>
              <a:cs typeface="Arial" panose="020B0604020202020204" pitchFamily="34" charset="0"/>
            </a:endParaRPr>
          </a:p>
        </p:txBody>
      </p:sp>
      <p:pic>
        <p:nvPicPr>
          <p:cNvPr id="5" name="Grafik 4">
            <a:extLst>
              <a:ext uri="{FF2B5EF4-FFF2-40B4-BE49-F238E27FC236}">
                <a16:creationId xmlns:a16="http://schemas.microsoft.com/office/drawing/2014/main" id="{3509CEB8-95A3-48AC-85A4-5EE2B8277E1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8200" y="1349375"/>
            <a:ext cx="4975346" cy="3731510"/>
          </a:xfrm>
          <a:prstGeom prst="rect">
            <a:avLst/>
          </a:prstGeom>
        </p:spPr>
      </p:pic>
      <p:pic>
        <p:nvPicPr>
          <p:cNvPr id="8" name="Grafik 7">
            <a:extLst>
              <a:ext uri="{FF2B5EF4-FFF2-40B4-BE49-F238E27FC236}">
                <a16:creationId xmlns:a16="http://schemas.microsoft.com/office/drawing/2014/main" id="{B7DC1648-98EA-4142-84C2-FD5D042FA9A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89800" y="355726"/>
            <a:ext cx="4064000" cy="5418667"/>
          </a:xfrm>
          <a:prstGeom prst="rect">
            <a:avLst/>
          </a:prstGeom>
        </p:spPr>
      </p:pic>
      <p:sp>
        <p:nvSpPr>
          <p:cNvPr id="12" name="Textfeld 11">
            <a:extLst>
              <a:ext uri="{FF2B5EF4-FFF2-40B4-BE49-F238E27FC236}">
                <a16:creationId xmlns:a16="http://schemas.microsoft.com/office/drawing/2014/main" id="{7E419D26-7D95-4E8C-8F66-A0D7D43533DC}"/>
              </a:ext>
            </a:extLst>
          </p:cNvPr>
          <p:cNvSpPr txBox="1"/>
          <p:nvPr/>
        </p:nvSpPr>
        <p:spPr>
          <a:xfrm>
            <a:off x="838200" y="5452974"/>
            <a:ext cx="6132000" cy="954107"/>
          </a:xfrm>
          <a:prstGeom prst="rect">
            <a:avLst/>
          </a:prstGeom>
          <a:noFill/>
        </p:spPr>
        <p:txBody>
          <a:bodyPr wrap="none" rtlCol="0">
            <a:spAutoFit/>
          </a:bodyPr>
          <a:lstStyle/>
          <a:p>
            <a:r>
              <a:rPr lang="de-DE" sz="2800" dirty="0">
                <a:cs typeface="Arial" panose="020B0604020202020204" pitchFamily="34" charset="0"/>
              </a:rPr>
              <a:t>Zunahme von Schaderregern wie Mäuse </a:t>
            </a:r>
          </a:p>
          <a:p>
            <a:r>
              <a:rPr lang="de-DE" sz="2800" dirty="0">
                <a:cs typeface="Arial" panose="020B0604020202020204" pitchFamily="34" charset="0"/>
              </a:rPr>
              <a:t>und </a:t>
            </a:r>
            <a:r>
              <a:rPr lang="de-DE" sz="2800" dirty="0" err="1">
                <a:cs typeface="Arial" panose="020B0604020202020204" pitchFamily="34" charset="0"/>
              </a:rPr>
              <a:t>Tipula</a:t>
            </a:r>
            <a:r>
              <a:rPr lang="de-DE" sz="2800" dirty="0">
                <a:cs typeface="Arial" panose="020B0604020202020204" pitchFamily="34" charset="0"/>
              </a:rPr>
              <a:t>…</a:t>
            </a:r>
          </a:p>
        </p:txBody>
      </p:sp>
    </p:spTree>
    <p:extLst>
      <p:ext uri="{BB962C8B-B14F-4D97-AF65-F5344CB8AC3E}">
        <p14:creationId xmlns:p14="http://schemas.microsoft.com/office/powerpoint/2010/main" val="2382937476"/>
      </p:ext>
    </p:extLst>
  </p:cSld>
  <p:clrMapOvr>
    <a:masterClrMapping/>
  </p:clrMapOvr>
</p:sld>
</file>

<file path=ppt/theme/theme1.xml><?xml version="1.0" encoding="utf-8"?>
<a:theme xmlns:a="http://schemas.openxmlformats.org/drawingml/2006/main" name="Office">
  <a:themeElements>
    <a:clrScheme name="GeNIAL">
      <a:dk1>
        <a:sysClr val="windowText" lastClr="000000"/>
      </a:dk1>
      <a:lt1>
        <a:sysClr val="window" lastClr="FFFFFF"/>
      </a:lt1>
      <a:dk2>
        <a:srgbClr val="44546A"/>
      </a:dk2>
      <a:lt2>
        <a:srgbClr val="E7E6E6"/>
      </a:lt2>
      <a:accent1>
        <a:srgbClr val="6C9842"/>
      </a:accent1>
      <a:accent2>
        <a:srgbClr val="0B72B5"/>
      </a:accent2>
      <a:accent3>
        <a:srgbClr val="F29400"/>
      </a:accent3>
      <a:accent4>
        <a:srgbClr val="B07F48"/>
      </a:accent4>
      <a:accent5>
        <a:srgbClr val="FFC000"/>
      </a:accent5>
      <a:accent6>
        <a:srgbClr val="C00000"/>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eNIAL-Powerpoint-Vorlage" id="{D04294BC-693B-42D8-B798-B755E725DFE3}" vid="{1007B6C4-026B-4301-9C93-4DCB575068C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GeNIAL_Schulung_Powerpoint-Vorlag</Template>
  <TotalTime>0</TotalTime>
  <Words>6537</Words>
  <Application>Microsoft Office PowerPoint</Application>
  <PresentationFormat>Breitbild</PresentationFormat>
  <Paragraphs>525</Paragraphs>
  <Slides>46</Slides>
  <Notes>44</Notes>
  <HiddenSlides>0</HiddenSlides>
  <MMClips>0</MMClips>
  <ScaleCrop>false</ScaleCrop>
  <HeadingPairs>
    <vt:vector size="6" baseType="variant">
      <vt:variant>
        <vt:lpstr>Verwendete Schriftarten</vt:lpstr>
      </vt:variant>
      <vt:variant>
        <vt:i4>8</vt:i4>
      </vt:variant>
      <vt:variant>
        <vt:lpstr>Design</vt:lpstr>
      </vt:variant>
      <vt:variant>
        <vt:i4>1</vt:i4>
      </vt:variant>
      <vt:variant>
        <vt:lpstr>Folientitel</vt:lpstr>
      </vt:variant>
      <vt:variant>
        <vt:i4>46</vt:i4>
      </vt:variant>
    </vt:vector>
  </HeadingPairs>
  <TitlesOfParts>
    <vt:vector size="55" baseType="lpstr">
      <vt:lpstr>ＭＳ Ｐゴシック</vt:lpstr>
      <vt:lpstr>Arial</vt:lpstr>
      <vt:lpstr>BakerSignet</vt:lpstr>
      <vt:lpstr>Calibri</vt:lpstr>
      <vt:lpstr>Calibri Light</vt:lpstr>
      <vt:lpstr>Courier New</vt:lpstr>
      <vt:lpstr>Times New Roman</vt:lpstr>
      <vt:lpstr>Wingdings</vt:lpstr>
      <vt:lpstr>Office</vt:lpstr>
      <vt:lpstr>Grünland in Zeiten des Klimawandels  </vt:lpstr>
      <vt:lpstr>Grünland in Zeiten des Klimawandels</vt:lpstr>
      <vt:lpstr>Grünland in Zeiten des Klimawandels</vt:lpstr>
      <vt:lpstr>PowerPoint-Präsentation</vt:lpstr>
      <vt:lpstr>Wichtige klimatische Indikatoren für das Grünland </vt:lpstr>
      <vt:lpstr>Auswirkungen des Klimawandels versus Anpassungsmaßnahmen</vt:lpstr>
      <vt:lpstr>Auswirkungen von Spätfrost</vt:lpstr>
      <vt:lpstr>Auswirkungen von Trockenheit</vt:lpstr>
      <vt:lpstr>Auswirkungen von Trockenheit</vt:lpstr>
      <vt:lpstr>Die Auswirkungen des Klimawandels…</vt:lpstr>
      <vt:lpstr>Wasserbedarf landwirtschaftlicher Kulturpflanzen Transpirationskoeffizient = Menge an verbrauchtem Wasser pro Einheit gebildeter Trockenmasse</vt:lpstr>
      <vt:lpstr>Grünland - Trockenheit</vt:lpstr>
      <vt:lpstr>Zuwachsverlauf</vt:lpstr>
      <vt:lpstr>Länger andauernde Perioden mit &gt; 30°C </vt:lpstr>
      <vt:lpstr>Vertrocknet erscheinende Grünlandnarben…</vt:lpstr>
      <vt:lpstr>Vertrocknet erscheinende Grünlandnarben…</vt:lpstr>
      <vt:lpstr>Anpassung an Wasserstress durch die Pflanzen,  Beispiele:</vt:lpstr>
      <vt:lpstr>Gräser</vt:lpstr>
      <vt:lpstr>Grünland in Zeiten des Klimawandels</vt:lpstr>
      <vt:lpstr>Grünland in Zeiten des Klimawandels</vt:lpstr>
      <vt:lpstr>Gräser – Auswirkungen unterschiedlicher Schnitt- (Verbiss-) höhen auf die Trieb- und Wurzelbildung</vt:lpstr>
      <vt:lpstr>Angepasste Grünlandarten</vt:lpstr>
      <vt:lpstr>Trockenheitsverträgliche Arten für Grünland und Ackerfutter</vt:lpstr>
      <vt:lpstr>Wurzelmassen im Vergleich: Leguminosen und Gras</vt:lpstr>
      <vt:lpstr>Diversifizierung des Grünlandbestandes</vt:lpstr>
      <vt:lpstr>Anpassung der Grünlandzusammensetzung</vt:lpstr>
      <vt:lpstr>Anpassung der Grünlandzusammensetzung</vt:lpstr>
      <vt:lpstr>PowerPoint-Präsentation</vt:lpstr>
      <vt:lpstr>Sortenversuche  Sortenwahl!!! WP-Anlage 2016; 12.09.2019, hS in Obershagen (LK Celle) </vt:lpstr>
      <vt:lpstr>TM-Gesamterträge bei Trockenstress im Vergleich Podsol-Pseudogley, Standort Obershagen (LK Celle), AZ 45 </vt:lpstr>
      <vt:lpstr>TM-Ertragsverluste</vt:lpstr>
      <vt:lpstr>Diversität</vt:lpstr>
      <vt:lpstr>Humuserhalt/-aufbau im Grünland</vt:lpstr>
      <vt:lpstr>Humuserhalt/-aufbau im Grünland durch:</vt:lpstr>
      <vt:lpstr>Zusammenfassung - Anpassungsmaßnahmen</vt:lpstr>
      <vt:lpstr>Fortsetzung - Anpassungsmaßnahmen</vt:lpstr>
      <vt:lpstr>Ergänzende Folien zu Klimaschutz und Biodiversität</vt:lpstr>
      <vt:lpstr>Klimaschutzmaßnahmen im Grünland</vt:lpstr>
      <vt:lpstr>PowerPoint-Präsentation</vt:lpstr>
      <vt:lpstr>Biodiversitätsförderung im Grünland</vt:lpstr>
      <vt:lpstr>Arbeitsauftrag 1 – Aufgabe 1</vt:lpstr>
      <vt:lpstr>Arbeitsauftrag 1 – Aufgabe 1</vt:lpstr>
      <vt:lpstr>Arbeitsauftrag 1 – Aufgabe 2</vt:lpstr>
      <vt:lpstr>Arbeitsauftrag 1 – Aufgabe 3</vt:lpstr>
      <vt:lpstr>Arbeitsauftrag 2 – Flächenbegehung</vt:lpstr>
      <vt:lpstr>Impressum</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Grünland in Zeiten des Klimawandels  Präsentation in Zusammenarbeit mit dem LAZBW, Prof. Dr. Elsäßer  erstellt</dc:title>
  <dc:creator>Sabine Sommer</dc:creator>
  <cp:lastModifiedBy>Sabine Sommer</cp:lastModifiedBy>
  <cp:revision>110</cp:revision>
  <dcterms:created xsi:type="dcterms:W3CDTF">2020-10-05T09:58:18Z</dcterms:created>
  <dcterms:modified xsi:type="dcterms:W3CDTF">2021-10-19T12:19:08Z</dcterms:modified>
</cp:coreProperties>
</file>