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256" r:id="rId2"/>
    <p:sldId id="276" r:id="rId3"/>
    <p:sldId id="275" r:id="rId4"/>
    <p:sldId id="258" r:id="rId5"/>
    <p:sldId id="277" r:id="rId6"/>
    <p:sldId id="262" r:id="rId7"/>
    <p:sldId id="264" r:id="rId8"/>
    <p:sldId id="265" r:id="rId9"/>
    <p:sldId id="267" r:id="rId10"/>
    <p:sldId id="268" r:id="rId11"/>
    <p:sldId id="269" r:id="rId12"/>
    <p:sldId id="278" r:id="rId13"/>
    <p:sldId id="270" r:id="rId14"/>
    <p:sldId id="271" r:id="rId15"/>
    <p:sldId id="274" r:id="rId16"/>
    <p:sldId id="332" r:id="rId17"/>
    <p:sldId id="334" r:id="rId18"/>
    <p:sldId id="333" r:id="rId19"/>
    <p:sldId id="335" r:id="rId20"/>
    <p:sldId id="331" r:id="rId21"/>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713" autoAdjust="0"/>
  </p:normalViewPr>
  <p:slideViewPr>
    <p:cSldViewPr>
      <p:cViewPr varScale="1">
        <p:scale>
          <a:sx n="86" d="100"/>
          <a:sy n="86" d="100"/>
        </p:scale>
        <p:origin x="88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https://pixabay.com/de/photos/hitze-kuh-weide-pfingsten-2014-366926/ (04.10.21)</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Textquelle: LfL, 2016 „Möglichkeiten zur Reduzierung von Hitzestress im Milchviehstall“</a:t>
            </a:r>
            <a:endParaRPr dirty="0"/>
          </a:p>
          <a:p>
            <a:pPr>
              <a:defRPr/>
            </a:pPr>
            <a:endParaRPr lang="de-DE" dirty="0"/>
          </a:p>
          <a:p>
            <a:pPr>
              <a:defRPr/>
            </a:pPr>
            <a:r>
              <a:rPr lang="de-DE" dirty="0"/>
              <a:t>„Klauenprobleme“ ergänzt aus „https://www.reudink-bio.eu/de/aktuell/gesunde_klauen_bei_hitzestress.aspx“: Eine Kuh, die unter Hitzestress leidet, bleibt länger stehen. Dadurch vergrößert sie ihre Körperoberfläche und kann mehr Wärme an ihre Umgebung abgeben. Langfristiges Stehen auf einem harten Untergrund führt jedoch zu einer Überbeanspruchung der Klauen, wodurch das Risiko von Klauenproblemen steigt.</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Textquelle: LfL, 2016 „Möglichkeiten zur Reduzierung von Hitzestress im Milchviehstall“</a:t>
            </a:r>
            <a:endParaRPr dirty="0"/>
          </a:p>
          <a:p>
            <a:pPr marL="0" marR="0" indent="0" algn="l" defTabSz="914400">
              <a:lnSpc>
                <a:spcPct val="100000"/>
              </a:lnSpc>
              <a:spcBef>
                <a:spcPts val="0"/>
              </a:spcBef>
              <a:spcAft>
                <a:spcPts val="0"/>
              </a:spcAft>
              <a:buClrTx/>
              <a:buSzTx/>
              <a:buFontTx/>
              <a:buNone/>
              <a:defRPr/>
            </a:pPr>
            <a:endParaRPr lang="de-DE" dirty="0"/>
          </a:p>
          <a:p>
            <a:pPr>
              <a:defRPr/>
            </a:pPr>
            <a:r>
              <a:rPr lang="de-DE" dirty="0"/>
              <a:t>Bildquelle: https://pixabay.com/de/photos/milch-kuhmilch-tierisches-produkt-3455395/, </a:t>
            </a:r>
            <a:r>
              <a:rPr lang="de-DE" dirty="0" err="1"/>
              <a:t>download</a:t>
            </a:r>
            <a:r>
              <a:rPr lang="de-DE" dirty="0"/>
              <a:t> 28.09.21</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Bildquelle: https://pixabay.com/de/photos/frage-fragezeichen-hilfe-antwort-2309040/, </a:t>
            </a:r>
            <a:r>
              <a:rPr lang="de-DE" dirty="0" err="1"/>
              <a:t>download</a:t>
            </a:r>
            <a:r>
              <a:rPr lang="de-DE" dirty="0"/>
              <a:t> 20.09.21</a:t>
            </a:r>
          </a:p>
          <a:p>
            <a:pPr>
              <a:defRPr/>
            </a:pP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12</a:t>
            </a:fld>
            <a:endParaRPr lang="de-DE"/>
          </a:p>
        </p:txBody>
      </p:sp>
    </p:spTree>
    <p:extLst>
      <p:ext uri="{BB962C8B-B14F-4D97-AF65-F5344CB8AC3E}">
        <p14:creationId xmlns:p14="http://schemas.microsoft.com/office/powerpoint/2010/main" val="1984799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1" i="1" dirty="0">
                <a:solidFill>
                  <a:srgbClr val="1F497D"/>
                </a:solidFill>
                <a:latin typeface="Calibri"/>
                <a:ea typeface="Calibri"/>
              </a:rPr>
              <a:t>Vorschlag: </a:t>
            </a:r>
            <a:r>
              <a:rPr lang="de-DE" sz="1200" b="0" i="1" dirty="0">
                <a:solidFill>
                  <a:srgbClr val="1F497D"/>
                </a:solidFill>
                <a:latin typeface="Calibri"/>
                <a:ea typeface="Calibri"/>
              </a:rPr>
              <a:t>Gemeinsam kann ein </a:t>
            </a:r>
            <a:r>
              <a:rPr lang="de-DE" sz="1200" b="0" dirty="0">
                <a:solidFill>
                  <a:srgbClr val="1F497D"/>
                </a:solidFill>
                <a:latin typeface="Calibri"/>
                <a:ea typeface="Calibri"/>
              </a:rPr>
              <a:t>Tafelbild </a:t>
            </a:r>
            <a:r>
              <a:rPr lang="de-DE" sz="1200" dirty="0">
                <a:solidFill>
                  <a:srgbClr val="1F497D"/>
                </a:solidFill>
                <a:latin typeface="Calibri"/>
                <a:ea typeface="Calibri"/>
              </a:rPr>
              <a:t>erstellt werden.</a:t>
            </a:r>
            <a:endParaRPr dirty="0"/>
          </a:p>
          <a:p>
            <a:pPr>
              <a:defRPr/>
            </a:pPr>
            <a:r>
              <a:rPr lang="de-DE" sz="1200" dirty="0">
                <a:solidFill>
                  <a:srgbClr val="1F497D"/>
                </a:solidFill>
                <a:latin typeface="Calibri"/>
                <a:ea typeface="Calibri"/>
              </a:rPr>
              <a:t>Das Tafelbild kann statt der folgenden Folie „Erkennen von Hitzestress“ zusammen mit den Studierenden ein Tafelbild erstellt werden  - dieses Tafelbild kann auch erweitert werden z.B. um die gesundheitlichen Auswirkungen (Klauen, Fruchtbarkeit, </a:t>
            </a:r>
            <a:r>
              <a:rPr lang="de-DE" sz="1200" dirty="0" err="1">
                <a:solidFill>
                  <a:srgbClr val="1F497D"/>
                </a:solidFill>
                <a:latin typeface="Calibri"/>
                <a:ea typeface="Calibri"/>
              </a:rPr>
              <a:t>Acidosegefahr</a:t>
            </a:r>
            <a:r>
              <a:rPr lang="de-DE" sz="1200" dirty="0">
                <a:solidFill>
                  <a:srgbClr val="1F497D"/>
                </a:solidFill>
                <a:latin typeface="Calibri"/>
                <a:ea typeface="Calibri"/>
              </a:rPr>
              <a:t>…) als auch reduzierte Milchleistung, veränderte Milchinhaltsstoffe…</a:t>
            </a:r>
            <a:endParaRPr lang="de-DE" sz="1200" dirty="0">
              <a:latin typeface="Calibri"/>
              <a:ea typeface="Calibri"/>
            </a:endParaRP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sz="1200" b="0" dirty="0">
                <a:solidFill>
                  <a:srgbClr val="1F497D"/>
                </a:solidFill>
                <a:latin typeface="Calibri"/>
                <a:ea typeface="Calibri"/>
              </a:rPr>
              <a:t>Bildquelle: </a:t>
            </a:r>
            <a:r>
              <a:rPr lang="de-DE" sz="1200" b="0" dirty="0">
                <a:solidFill>
                  <a:srgbClr val="1F497D"/>
                </a:solidFill>
                <a:latin typeface="+mn-lt"/>
                <a:ea typeface="Calibri"/>
              </a:rPr>
              <a:t>https://pixabay.com/de/photos/kuh-bulle-tr%c3%a4nke-trinken-wiese-991236/, </a:t>
            </a:r>
            <a:r>
              <a:rPr lang="de-DE" sz="1200" b="0" dirty="0" err="1">
                <a:solidFill>
                  <a:srgbClr val="1F497D"/>
                </a:solidFill>
                <a:latin typeface="+mn-lt"/>
                <a:ea typeface="Calibri"/>
              </a:rPr>
              <a:t>download</a:t>
            </a:r>
            <a:r>
              <a:rPr lang="de-DE" sz="1200" b="0" dirty="0">
                <a:solidFill>
                  <a:srgbClr val="1F497D"/>
                </a:solidFill>
                <a:latin typeface="+mn-lt"/>
                <a:ea typeface="Calibri"/>
              </a:rPr>
              <a:t>, 28.09.21</a:t>
            </a:r>
          </a:p>
          <a:p>
            <a:pPr marL="0" marR="0" indent="0" algn="l" defTabSz="914400">
              <a:lnSpc>
                <a:spcPct val="100000"/>
              </a:lnSpc>
              <a:spcBef>
                <a:spcPts val="0"/>
              </a:spcBef>
              <a:spcAft>
                <a:spcPts val="0"/>
              </a:spcAft>
              <a:buClrTx/>
              <a:buSzTx/>
              <a:buFontTx/>
              <a:buNone/>
              <a:defRPr/>
            </a:pPr>
            <a:r>
              <a:rPr lang="de-DE" dirty="0"/>
              <a:t>Textquelle: LfL, 2016 „Möglichkeiten zur Reduzierung von Hitzestress im Milchviehstall“</a:t>
            </a:r>
            <a:endParaRPr dirty="0"/>
          </a:p>
          <a:p>
            <a:pPr marL="0" marR="0" indent="0" algn="l" defTabSz="914400">
              <a:lnSpc>
                <a:spcPct val="100000"/>
              </a:lnSpc>
              <a:spcBef>
                <a:spcPts val="0"/>
              </a:spcBef>
              <a:spcAft>
                <a:spcPts val="0"/>
              </a:spcAft>
              <a:buClrTx/>
              <a:buSzTx/>
              <a:buFontTx/>
              <a:buNone/>
              <a:defRPr/>
            </a:pPr>
            <a:endParaRPr lang="de-DE" sz="1200" b="0" dirty="0">
              <a:solidFill>
                <a:srgbClr val="1F497D"/>
              </a:solidFill>
              <a:latin typeface="Calibri"/>
              <a:ea typeface="Calibri"/>
            </a:endParaRPr>
          </a:p>
          <a:p>
            <a:pPr marL="0" marR="0" indent="0" algn="l" defTabSz="914400">
              <a:lnSpc>
                <a:spcPct val="100000"/>
              </a:lnSpc>
              <a:spcBef>
                <a:spcPts val="0"/>
              </a:spcBef>
              <a:spcAft>
                <a:spcPts val="0"/>
              </a:spcAft>
              <a:buClrTx/>
              <a:buSzTx/>
              <a:buFontTx/>
              <a:buNone/>
              <a:defRPr/>
            </a:pPr>
            <a:r>
              <a:rPr lang="de-DE" sz="1200" b="0" dirty="0">
                <a:solidFill>
                  <a:srgbClr val="1F497D"/>
                </a:solidFill>
                <a:latin typeface="Calibri"/>
                <a:ea typeface="Calibri"/>
              </a:rPr>
              <a:t>Die Rektaltemperatur über 39 °C ist nur aussagefähig, wenn sonstige Krankheiten ausgeschlossen werden können bzw. mehrere Tiere einer Herde diese haben</a:t>
            </a:r>
            <a:endParaRPr lang="de-DE" sz="1200" b="0" dirty="0">
              <a:latin typeface="Calibri"/>
              <a:ea typeface="Calibri"/>
            </a:endParaRP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Lösungen s. folgende Folien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15</a:t>
            </a:fld>
            <a:endParaRPr lang="de-DE"/>
          </a:p>
        </p:txBody>
      </p:sp>
    </p:spTree>
    <p:extLst>
      <p:ext uri="{BB962C8B-B14F-4D97-AF65-F5344CB8AC3E}">
        <p14:creationId xmlns:p14="http://schemas.microsoft.com/office/powerpoint/2010/main" val="1006983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Durch vermehrtes Schwitzen verlieren die Tiere mehr Mineralien, vor allem Kalium, das durch zusätzliche Gaben von Mineralfutter ergänzt werden muss </a:t>
            </a:r>
            <a:r>
              <a:rPr lang="de-DE" sz="1200" dirty="0">
                <a:cs typeface="Arial" panose="020B0604020202020204" pitchFamily="34" charset="0"/>
              </a:rPr>
              <a:t>(plus 20 - 25% / plus 300 g /Tier/Tag)</a:t>
            </a:r>
            <a:r>
              <a:rPr lang="de-DE" dirty="0"/>
              <a:t>. Auch die Phosphorabsorption ist bei Hitzestress eingeschränkt, so dass auch P vermehrt angeboten werden sollte. </a:t>
            </a:r>
          </a:p>
          <a:p>
            <a:endParaRPr lang="de-DE" dirty="0"/>
          </a:p>
          <a:p>
            <a:r>
              <a:rPr lang="de-DE" dirty="0"/>
              <a:t>Es genügt nicht, mehr Kraftfutter zu füttern, um den erhöhten Energiebedarf zu decken. Es muss unbedingt darauf geachtet werden, dass ausreichend strukturreiches Futter angeboten wird, da ansonsten die Wiederkäuertätigkeit reduziert wird und somit weniger Speichel produziert wird, der als natürliches Pufferelement im Pansen wirkt (</a:t>
            </a:r>
            <a:r>
              <a:rPr lang="de-DE" dirty="0" err="1"/>
              <a:t>Pansenübersäuerung</a:t>
            </a:r>
            <a:r>
              <a:rPr lang="de-DE" dirty="0"/>
              <a:t>/-acidose). </a:t>
            </a:r>
          </a:p>
          <a:p>
            <a:endParaRPr lang="de-DE" dirty="0"/>
          </a:p>
          <a:p>
            <a:r>
              <a:rPr lang="de-DE" dirty="0"/>
              <a:t>Lebendhefen sollen die rohfaserabbauenden </a:t>
            </a:r>
            <a:r>
              <a:rPr lang="de-DE" dirty="0" err="1"/>
              <a:t>Pansenmikroben</a:t>
            </a:r>
            <a:r>
              <a:rPr lang="de-DE" dirty="0"/>
              <a:t> unterstützen und so zu einer besseren Verdaulichkeit führen. Gleichzeitig führt es zur Erhöhung des pH-Wertes im Pansen </a:t>
            </a:r>
            <a:r>
              <a:rPr lang="de-DE" dirty="0">
                <a:sym typeface="Wingdings" panose="05000000000000000000" pitchFamily="2" charset="2"/>
              </a:rPr>
              <a:t> Lt. LfL ist die Wirkung abhängig von Ration und Nährstoffdichte</a:t>
            </a:r>
          </a:p>
          <a:p>
            <a:endParaRPr lang="de-DE" dirty="0">
              <a:sym typeface="Wingdings" panose="05000000000000000000" pitchFamily="2" charset="2"/>
            </a:endParaRPr>
          </a:p>
          <a:p>
            <a:r>
              <a:rPr lang="de-DE" dirty="0" err="1">
                <a:sym typeface="Wingdings" panose="05000000000000000000" pitchFamily="2" charset="2"/>
              </a:rPr>
              <a:t>Pansengeschütztes</a:t>
            </a:r>
            <a:r>
              <a:rPr lang="de-DE" dirty="0">
                <a:sym typeface="Wingdings" panose="05000000000000000000" pitchFamily="2" charset="2"/>
              </a:rPr>
              <a:t> Futterfett:</a:t>
            </a:r>
            <a:endParaRPr lang="de-DE" b="1" dirty="0"/>
          </a:p>
          <a:p>
            <a:pPr>
              <a:buFont typeface="Arial" panose="020B0604020202020204" pitchFamily="34" charset="0"/>
              <a:buChar char="•"/>
            </a:pPr>
            <a:r>
              <a:rPr lang="de-DE" dirty="0"/>
              <a:t>Durch Zusatz von Futterfett kann die Energiekonzentration und –</a:t>
            </a:r>
            <a:r>
              <a:rPr lang="de-DE" dirty="0" err="1"/>
              <a:t>aufnahme</a:t>
            </a:r>
            <a:r>
              <a:rPr lang="de-DE" dirty="0"/>
              <a:t> erhöht werden. Dies kann in Hochleistungsrationen bei limitierter Futteraufnahmekapazität sinnvoll sein.</a:t>
            </a:r>
          </a:p>
          <a:p>
            <a:pPr>
              <a:buFont typeface="Arial" panose="020B0604020202020204" pitchFamily="34" charset="0"/>
              <a:buChar char="•"/>
            </a:pPr>
            <a:r>
              <a:rPr lang="de-DE" dirty="0"/>
              <a:t>Beeinträchtigung der mikrobiellen Aktivität im Pansen bei zu hohen Fettgehalten in der Ration (v.a. zellulosespaltende </a:t>
            </a:r>
            <a:r>
              <a:rPr lang="de-DE" dirty="0" err="1"/>
              <a:t>Pansenbakterien</a:t>
            </a:r>
            <a:r>
              <a:rPr lang="de-DE" dirty="0"/>
              <a:t>)</a:t>
            </a:r>
          </a:p>
          <a:p>
            <a:pPr>
              <a:buFont typeface="Arial" panose="020B0604020202020204" pitchFamily="34" charset="0"/>
              <a:buChar char="•"/>
            </a:pPr>
            <a:r>
              <a:rPr lang="de-DE" dirty="0"/>
              <a:t>Wichtig ist die Sicherstellung einer ausreichenden Versorgung mit Struktur und </a:t>
            </a:r>
            <a:r>
              <a:rPr lang="de-DE" dirty="0" err="1"/>
              <a:t>nXP</a:t>
            </a:r>
            <a:r>
              <a:rPr lang="de-DE" dirty="0"/>
              <a:t>.</a:t>
            </a:r>
          </a:p>
          <a:p>
            <a:pPr>
              <a:buFont typeface="Arial" panose="020B0604020202020204" pitchFamily="34" charset="0"/>
              <a:buChar char="•"/>
            </a:pPr>
            <a:r>
              <a:rPr lang="de-DE" dirty="0"/>
              <a:t>Folgen von zu hohen Fettgehalten in der Ration: Rückgang der Futteraufnahme, Abfall des Milchfettgehalts und des Milcheiweißgehalts</a:t>
            </a:r>
          </a:p>
          <a:p>
            <a:pPr>
              <a:buFont typeface="Arial" panose="020B0604020202020204" pitchFamily="34" charset="0"/>
              <a:buChar char="•"/>
            </a:pPr>
            <a:r>
              <a:rPr lang="de-DE" dirty="0"/>
              <a:t>Beim Einsatz von </a:t>
            </a:r>
            <a:r>
              <a:rPr lang="de-DE" dirty="0" err="1"/>
              <a:t>pansengeschützten</a:t>
            </a:r>
            <a:r>
              <a:rPr lang="de-DE" dirty="0"/>
              <a:t> Fetten auf ausreichend </a:t>
            </a:r>
            <a:r>
              <a:rPr lang="de-DE" dirty="0" err="1"/>
              <a:t>pansenverfügbare</a:t>
            </a:r>
            <a:r>
              <a:rPr lang="de-DE" dirty="0"/>
              <a:t> Energie achten (Hinweise auf einen Energiemangel im Pansen: erhöhte Harnstoffgehalte und Abfall des Milchproteingehalts)</a:t>
            </a:r>
          </a:p>
          <a:p>
            <a:pPr>
              <a:buFont typeface="Arial" panose="020B0604020202020204" pitchFamily="34" charset="0"/>
              <a:buChar char="•"/>
            </a:pPr>
            <a:r>
              <a:rPr lang="de-DE" dirty="0"/>
              <a:t>Anteil von </a:t>
            </a:r>
            <a:r>
              <a:rPr lang="de-DE" dirty="0" err="1"/>
              <a:t>pansengeschützten</a:t>
            </a:r>
            <a:r>
              <a:rPr lang="de-DE" dirty="0"/>
              <a:t> Fetten am Gesamtfett max. 2/3</a:t>
            </a:r>
          </a:p>
          <a:p>
            <a:pPr>
              <a:buFont typeface="Arial" panose="020B0604020202020204" pitchFamily="34" charset="0"/>
              <a:buChar char="•"/>
            </a:pPr>
            <a:r>
              <a:rPr lang="de-DE" dirty="0"/>
              <a:t>Kein Einsatz von Futterfetten in der Trockensteherfütterung wegen Unterdrückung der Insulinproduktion (Verringerung der Futteraufnahme, damit erhöhte </a:t>
            </a:r>
            <a:r>
              <a:rPr lang="de-DE" dirty="0" err="1"/>
              <a:t>Ketosegefahr</a:t>
            </a:r>
            <a:r>
              <a:rPr lang="de-DE" dirty="0"/>
              <a:t>)</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16</a:t>
            </a:fld>
            <a:endParaRPr lang="de-DE"/>
          </a:p>
        </p:txBody>
      </p:sp>
    </p:spTree>
    <p:extLst>
      <p:ext uri="{BB962C8B-B14F-4D97-AF65-F5344CB8AC3E}">
        <p14:creationId xmlns:p14="http://schemas.microsoft.com/office/powerpoint/2010/main" val="2033900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Durch die abendliche Fütterung wird das Futteraufnahmevermögen erhöht </a:t>
            </a:r>
            <a:r>
              <a:rPr lang="de-DE" dirty="0">
                <a:sym typeface="Wingdings" panose="05000000000000000000" pitchFamily="2" charset="2"/>
              </a:rPr>
              <a:t> kann zu Abfall des Pansen-pH-Wertes führen  vorsichtige Fütterungsumstellung; bei Versuchen wurde jedoch festgestellt, dass die Milchleistung sich dadurch nicht verändert im Vergleich zur morgendlichen Fütterung…</a:t>
            </a:r>
          </a:p>
          <a:p>
            <a:endParaRPr lang="de-DE" dirty="0">
              <a:sym typeface="Wingdings" panose="05000000000000000000" pitchFamily="2" charset="2"/>
            </a:endParaRPr>
          </a:p>
          <a:p>
            <a:r>
              <a:rPr lang="de-DE" dirty="0">
                <a:sym typeface="Wingdings" panose="05000000000000000000" pitchFamily="2" charset="2"/>
              </a:rPr>
              <a:t>Organische Säuren: Diese Maßnahme trägt dazu bei, das Futter zu stabilisieren, da durch die erhöhte Wärme die Qualität des Futters schneller beeinträchtigt wird durch Zersetzungsprozesse bzw. Bakterien-/Pilzwachstum – eine Nacherwärmung des Futters kann somit verhindert werden  1-2 kg Salze organischer Säuren/t Futter</a:t>
            </a:r>
          </a:p>
          <a:p>
            <a:endParaRPr lang="de-DE" dirty="0">
              <a:sym typeface="Wingdings" panose="05000000000000000000" pitchFamily="2" charset="2"/>
            </a:endParaRPr>
          </a:p>
          <a:p>
            <a:r>
              <a:rPr lang="de-DE" dirty="0">
                <a:sym typeface="Wingdings" panose="05000000000000000000" pitchFamily="2" charset="2"/>
              </a:rPr>
              <a:t>Grundsätzlich ist eine hohe Futterhygiene immens wichtig im Hinblick auf die steigenden Temperaturen und dadurch günstige Wachstumsbedingungen für Bakterien, Hefen, Pilze… Dies beginnt nicht erst im Trog, sondern bereits bei der Futterwerbung über die Silierung / Lagerung bis in den Trog. Dies hat nicht nur direkte Auswirkungen auf die Qualität der Futtermittel sondern damit auch auf die Gesundheit der Tiere.</a:t>
            </a:r>
            <a:endParaRPr lang="de-DE" dirty="0"/>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17</a:t>
            </a:fld>
            <a:endParaRPr lang="de-DE"/>
          </a:p>
        </p:txBody>
      </p:sp>
    </p:spTree>
    <p:extLst>
      <p:ext uri="{BB962C8B-B14F-4D97-AF65-F5344CB8AC3E}">
        <p14:creationId xmlns:p14="http://schemas.microsoft.com/office/powerpoint/2010/main" val="3026523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Durch das vermehrte Schwitzen benötigen die Tiere mehr Wasser – bis zu 180 l /Kuh/Tag ! (abhängig von Temperatur und Milchleistung). Schalentränken haben oftmals einen zu geringen Wasserdurchfluss. Auch </a:t>
            </a:r>
            <a:r>
              <a:rPr lang="de-DE" dirty="0" err="1"/>
              <a:t>niederrangige</a:t>
            </a:r>
            <a:r>
              <a:rPr lang="de-DE" dirty="0"/>
              <a:t> Tiere müssen jederzeit ihren Wasserbedarf stillen können. Durchfluss mind. 15l/min.</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18</a:t>
            </a:fld>
            <a:endParaRPr lang="de-DE"/>
          </a:p>
        </p:txBody>
      </p:sp>
    </p:spTree>
    <p:extLst>
      <p:ext uri="{BB962C8B-B14F-4D97-AF65-F5344CB8AC3E}">
        <p14:creationId xmlns:p14="http://schemas.microsoft.com/office/powerpoint/2010/main" val="2117385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Klimatrend zeigt jedoch, dass die Hitzetage zunehmen werden und die baulichen Maßnahmen, je nach Region, z.T. bereits jetzt schon an Ihre Grenzen kommen. So werden die Rationsgestaltungen eine wichtiges, wenn auch kleineres Element werden, um die Auswirkungen des Hitzestresses zu reduzieren.</a:t>
            </a:r>
          </a:p>
        </p:txBody>
      </p:sp>
      <p:sp>
        <p:nvSpPr>
          <p:cNvPr id="4" name="Foliennummernplatzhalter 3"/>
          <p:cNvSpPr>
            <a:spLocks noGrp="1"/>
          </p:cNvSpPr>
          <p:nvPr>
            <p:ph type="sldNum" sz="quarter" idx="10"/>
          </p:nvPr>
        </p:nvSpPr>
        <p:spPr/>
        <p:txBody>
          <a:bodyPr/>
          <a:lstStyle/>
          <a:p>
            <a:fld id="{06A741CA-AA39-4C3D-9D18-DF6523E14173}" type="slidenum">
              <a:rPr lang="de-DE" smtClean="0"/>
              <a:t>19</a:t>
            </a:fld>
            <a:endParaRPr lang="de-DE"/>
          </a:p>
        </p:txBody>
      </p:sp>
    </p:spTree>
    <p:extLst>
      <p:ext uri="{BB962C8B-B14F-4D97-AF65-F5344CB8AC3E}">
        <p14:creationId xmlns:p14="http://schemas.microsoft.com/office/powerpoint/2010/main" val="3486045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Textquelle: LfL, 2016 „Möglichkeiten zur Reduzierung von Hitzestress im Milchviehstall“</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a:t>
            </a:fld>
            <a:endParaRPr lang="de-DE"/>
          </a:p>
        </p:txBody>
      </p:sp>
    </p:spTree>
    <p:extLst>
      <p:ext uri="{BB962C8B-B14F-4D97-AF65-F5344CB8AC3E}">
        <p14:creationId xmlns:p14="http://schemas.microsoft.com/office/powerpoint/2010/main" val="596079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https://pixabay.com/de/photos/frage-fragezeichen-hilfe-antwort-2309040/, </a:t>
            </a:r>
            <a:r>
              <a:rPr lang="de-DE" dirty="0" err="1"/>
              <a:t>download</a:t>
            </a:r>
            <a:r>
              <a:rPr lang="de-DE" dirty="0"/>
              <a:t> 20.09.21</a:t>
            </a:r>
          </a:p>
          <a:p>
            <a:pPr>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Bei Hitzestress hat das Tier nicht mehr die Möglichkeit, durch Kühlungsmöglichkeit (Abgabe von Körperwärme) die Körpertemperatur im Optimum zu halten. Je nach Hitzeintensität, reagieren die Tiere auf unterschiedliche Weise (s. ff Folien).</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a:t>
            </a:fld>
            <a:endParaRPr lang="de-DE"/>
          </a:p>
        </p:txBody>
      </p:sp>
    </p:spTree>
    <p:extLst>
      <p:ext uri="{BB962C8B-B14F-4D97-AF65-F5344CB8AC3E}">
        <p14:creationId xmlns:p14="http://schemas.microsoft.com/office/powerpoint/2010/main" val="3350986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Hier ist gut erkennbar, dass mit steigender Temperatur bzw. steigender Luftfeuchtigkeit der Hitzestress für die Rinder zunimmt (</a:t>
            </a:r>
            <a:r>
              <a:rPr lang="de-DE" i="1" dirty="0"/>
              <a:t>grün</a:t>
            </a:r>
            <a:r>
              <a:rPr lang="de-DE" dirty="0"/>
              <a:t> kein Hitzestress bis </a:t>
            </a:r>
            <a:r>
              <a:rPr lang="de-DE" i="1" dirty="0"/>
              <a:t>dunkelrot</a:t>
            </a:r>
            <a:r>
              <a:rPr lang="de-DE" dirty="0"/>
              <a:t> Gefahr). Der Hitzestress beginnt bereits bei THI 68, also z.B. bei einer relativen Luftfeuchtigkeit von 70% und einer Temperatur von 21°C oder bei trockener Luft mit 30% rel. Luftfeuchte erst bei einer Temperatur von 24°C</a:t>
            </a:r>
            <a:endParaRPr dirty="0"/>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a:t>Abb: Folgen von Hitzestress in Abhängigkeit der Belastungsintensität (nach COLLIER et al., 2012)</a:t>
            </a:r>
            <a:endParaRPr/>
          </a:p>
          <a:p>
            <a:pPr marL="0" marR="0" indent="0" algn="l" defTabSz="914400">
              <a:lnSpc>
                <a:spcPct val="100000"/>
              </a:lnSpc>
              <a:spcBef>
                <a:spcPts val="0"/>
              </a:spcBef>
              <a:spcAft>
                <a:spcPts val="0"/>
              </a:spcAft>
              <a:buClrTx/>
              <a:buSzTx/>
              <a:buFontTx/>
              <a:buNone/>
              <a:defRPr/>
            </a:pPr>
            <a:endParaRPr lang="de-DE"/>
          </a:p>
          <a:p>
            <a:pPr marL="0" marR="0" indent="0" algn="l" defTabSz="914400">
              <a:lnSpc>
                <a:spcPct val="100000"/>
              </a:lnSpc>
              <a:spcBef>
                <a:spcPts val="0"/>
              </a:spcBef>
              <a:spcAft>
                <a:spcPts val="0"/>
              </a:spcAft>
              <a:buClrTx/>
              <a:buSzTx/>
              <a:buFontTx/>
              <a:buNone/>
              <a:defRPr/>
            </a:pPr>
            <a:r>
              <a:rPr lang="de-DE"/>
              <a:t>In dieser Tabelle sind die Auswirkungen der Temperatur-Feuchtigkeit auf die Rinder beschrieben.</a:t>
            </a:r>
            <a:endParaRPr/>
          </a:p>
          <a:p>
            <a:pPr marL="0" marR="0" indent="0" algn="l" defTabSz="914400">
              <a:lnSpc>
                <a:spcPct val="100000"/>
              </a:lnSpc>
              <a:spcBef>
                <a:spcPts val="0"/>
              </a:spcBef>
              <a:spcAft>
                <a:spcPts val="0"/>
              </a:spcAft>
              <a:buClrTx/>
              <a:buSzTx/>
              <a:buFontTx/>
              <a:buNone/>
              <a:defRPr/>
            </a:pPr>
            <a:r>
              <a:rPr lang="de-DE"/>
              <a:t>s. auch „Hintergrundinformationen“ aus dem dazugehörigen Lehrmodul</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extLst>
      <p:ext uri="{BB962C8B-B14F-4D97-AF65-F5344CB8AC3E}">
        <p14:creationId xmlns:p14="http://schemas.microsoft.com/office/powerpoint/2010/main" val="3900253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Die Grafik zeigt sehr schön den Anstieg der Wärmeproduktion in Abhängigkeit der Jahresleitung und Lebendmasse (Körpergewichts) der Kuh.</a:t>
            </a:r>
            <a:endParaRPr dirty="0"/>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https://pixabay.com/de/photos/frage-fragezeichen-hilfe-antwort-2309040/, </a:t>
            </a:r>
            <a:r>
              <a:rPr lang="de-DE" dirty="0" err="1"/>
              <a:t>download</a:t>
            </a:r>
            <a:r>
              <a:rPr lang="de-DE" dirty="0"/>
              <a:t> 20.09.21</a:t>
            </a:r>
          </a:p>
          <a:p>
            <a:pPr>
              <a:defRPr/>
            </a:pPr>
            <a:endParaRPr lang="de-DE" dirty="0"/>
          </a:p>
          <a:p>
            <a:pPr>
              <a:defRPr/>
            </a:pPr>
            <a:r>
              <a:rPr lang="de-DE" dirty="0"/>
              <a:t>Lösung s. folgende Folie</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a:t>Textquelle: LfL, 2016 „Möglichkeiten zur Reduzierung von Hitzestress im Milchviehstall“</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a:t>Textquelle: LfL, 2016 „Möglichkeiten zur Reduzierung von Hitzestress im Milchviehstall“</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Hitzestress_Fütterung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Hitzestress_Fütterung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Hitzestress_Fütterung</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dirty="0"/>
              <a:t>Hitzestress bei Rindern</a:t>
            </a:r>
            <a:endParaRPr dirty="0"/>
          </a:p>
        </p:txBody>
      </p:sp>
      <p:pic>
        <p:nvPicPr>
          <p:cNvPr id="5" name="Grafik 2"/>
          <p:cNvPicPr>
            <a:picLocks noChangeAspect="1"/>
          </p:cNvPicPr>
          <p:nvPr/>
        </p:nvPicPr>
        <p:blipFill>
          <a:blip r:embed="rId3"/>
          <a:stretch/>
        </p:blipFill>
        <p:spPr bwMode="auto">
          <a:xfrm>
            <a:off x="4792104" y="2154391"/>
            <a:ext cx="2607791" cy="1536820"/>
          </a:xfrm>
          <a:prstGeom prst="rect">
            <a:avLst/>
          </a:prstGeom>
        </p:spPr>
      </p:pic>
      <p:sp>
        <p:nvSpPr>
          <p:cNvPr id="2" name="Rechteck 1">
            <a:extLst>
              <a:ext uri="{FF2B5EF4-FFF2-40B4-BE49-F238E27FC236}">
                <a16:creationId xmlns:a16="http://schemas.microsoft.com/office/drawing/2014/main" id="{BA1CCFAB-6D25-4BF6-9AAD-32BF50FD7257}"/>
              </a:ext>
            </a:extLst>
          </p:cNvPr>
          <p:cNvSpPr/>
          <p:nvPr/>
        </p:nvSpPr>
        <p:spPr>
          <a:xfrm>
            <a:off x="7401630" y="3429000"/>
            <a:ext cx="623889" cy="261610"/>
          </a:xfrm>
          <a:prstGeom prst="rect">
            <a:avLst/>
          </a:prstGeom>
        </p:spPr>
        <p:txBody>
          <a:bodyPr wrap="none">
            <a:spAutoFit/>
          </a:bodyPr>
          <a:lstStyle/>
          <a:p>
            <a:r>
              <a:rPr lang="de-DE" sz="1100" dirty="0" err="1"/>
              <a:t>pixabay</a:t>
            </a:r>
            <a:endParaRPr lang="de-DE"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Weitere Auswirkungen</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3"/>
          <p:cNvSpPr>
            <a:spLocks noGrp="1"/>
          </p:cNvSpPr>
          <p:nvPr>
            <p:ph idx="1"/>
          </p:nvPr>
        </p:nvSpPr>
        <p:spPr bwMode="auto"/>
        <p:txBody>
          <a:bodyPr/>
          <a:lstStyle/>
          <a:p>
            <a:pPr marL="342900" indent="-342900" algn="l">
              <a:lnSpc>
                <a:spcPct val="104999"/>
              </a:lnSpc>
              <a:spcAft>
                <a:spcPts val="600"/>
              </a:spcAft>
              <a:buFont typeface="Wingdings"/>
              <a:buChar char="Ø"/>
              <a:defRPr/>
            </a:pPr>
            <a:r>
              <a:rPr lang="de-DE" dirty="0">
                <a:latin typeface="Arial"/>
                <a:cs typeface="Arial"/>
              </a:rPr>
              <a:t> </a:t>
            </a:r>
            <a:r>
              <a:rPr lang="de-DE" sz="2600" dirty="0">
                <a:latin typeface="Arial"/>
                <a:cs typeface="Arial"/>
              </a:rPr>
              <a:t>Schwächere Brunstzeichen bzw. kürzere Brunstdauer</a:t>
            </a:r>
            <a:endParaRPr sz="2600" dirty="0"/>
          </a:p>
          <a:p>
            <a:pPr marL="342900" indent="-342900" algn="l">
              <a:lnSpc>
                <a:spcPct val="104999"/>
              </a:lnSpc>
              <a:spcAft>
                <a:spcPts val="600"/>
              </a:spcAft>
              <a:buFont typeface="Wingdings"/>
              <a:buChar char="Ø"/>
              <a:defRPr/>
            </a:pPr>
            <a:r>
              <a:rPr lang="de-DE" sz="2600" dirty="0">
                <a:latin typeface="Arial"/>
                <a:cs typeface="Arial"/>
              </a:rPr>
              <a:t> Geringere Fruchtbarkeit</a:t>
            </a:r>
            <a:endParaRPr sz="2600" dirty="0"/>
          </a:p>
          <a:p>
            <a:pPr marL="342900" indent="-342900" algn="l">
              <a:lnSpc>
                <a:spcPct val="104999"/>
              </a:lnSpc>
              <a:spcAft>
                <a:spcPts val="600"/>
              </a:spcAft>
              <a:buFont typeface="Wingdings"/>
              <a:buChar char="Ø"/>
              <a:defRPr/>
            </a:pPr>
            <a:r>
              <a:rPr lang="de-DE" sz="2600" dirty="0">
                <a:latin typeface="Arial"/>
                <a:cs typeface="Arial"/>
              </a:rPr>
              <a:t> Höhere Abortrate</a:t>
            </a:r>
            <a:endParaRPr sz="2600" dirty="0"/>
          </a:p>
          <a:p>
            <a:pPr marL="342900" indent="-342900" algn="l">
              <a:lnSpc>
                <a:spcPct val="104999"/>
              </a:lnSpc>
              <a:spcAft>
                <a:spcPts val="600"/>
              </a:spcAft>
              <a:buFont typeface="Wingdings"/>
              <a:buChar char="Ø"/>
              <a:defRPr/>
            </a:pPr>
            <a:r>
              <a:rPr lang="de-DE" sz="2600" dirty="0">
                <a:latin typeface="Arial"/>
                <a:cs typeface="Arial"/>
              </a:rPr>
              <a:t> Geringere Geburtsgewichte</a:t>
            </a:r>
            <a:endParaRPr sz="2600" dirty="0"/>
          </a:p>
          <a:p>
            <a:pPr marL="342900" indent="-342900" algn="l">
              <a:lnSpc>
                <a:spcPct val="104999"/>
              </a:lnSpc>
              <a:spcAft>
                <a:spcPts val="600"/>
              </a:spcAft>
              <a:buFont typeface="Wingdings"/>
              <a:buChar char="Ø"/>
              <a:defRPr/>
            </a:pPr>
            <a:r>
              <a:rPr lang="de-DE" sz="2600" dirty="0">
                <a:latin typeface="Arial"/>
                <a:cs typeface="Arial"/>
              </a:rPr>
              <a:t> Weniger </a:t>
            </a:r>
            <a:r>
              <a:rPr lang="de-DE" sz="2600" dirty="0" err="1">
                <a:latin typeface="Arial"/>
                <a:cs typeface="Arial"/>
              </a:rPr>
              <a:t>Immunoglobuline</a:t>
            </a:r>
            <a:r>
              <a:rPr lang="de-DE" sz="2600" dirty="0">
                <a:latin typeface="Arial"/>
                <a:cs typeface="Arial"/>
              </a:rPr>
              <a:t> in Kolostrum</a:t>
            </a:r>
            <a:endParaRPr sz="2600" dirty="0"/>
          </a:p>
          <a:p>
            <a:pPr marL="342900" indent="-342900" algn="l">
              <a:lnSpc>
                <a:spcPct val="104999"/>
              </a:lnSpc>
              <a:spcAft>
                <a:spcPts val="600"/>
              </a:spcAft>
              <a:buFont typeface="Wingdings"/>
              <a:buChar char="Ø"/>
              <a:defRPr/>
            </a:pPr>
            <a:r>
              <a:rPr lang="de-DE" sz="2600" dirty="0">
                <a:latin typeface="Arial"/>
                <a:cs typeface="Arial"/>
              </a:rPr>
              <a:t> Vermehrt Nachgeburtsverhalten </a:t>
            </a:r>
            <a:endParaRPr sz="2600" dirty="0"/>
          </a:p>
          <a:p>
            <a:pPr marL="342900" indent="-342900" algn="l">
              <a:lnSpc>
                <a:spcPct val="104999"/>
              </a:lnSpc>
              <a:spcAft>
                <a:spcPts val="600"/>
              </a:spcAft>
              <a:buFont typeface="Wingdings"/>
              <a:buChar char="Ø"/>
              <a:defRPr/>
            </a:pPr>
            <a:r>
              <a:rPr lang="de-DE" sz="2600" dirty="0">
                <a:latin typeface="Arial"/>
                <a:cs typeface="Arial"/>
              </a:rPr>
              <a:t> Geringere Milchleistung </a:t>
            </a:r>
            <a:r>
              <a:rPr lang="de-DE" sz="2600" i="1" dirty="0">
                <a:latin typeface="Arial"/>
                <a:cs typeface="Arial"/>
              </a:rPr>
              <a:t>in der Folgelaktation </a:t>
            </a:r>
            <a:r>
              <a:rPr lang="de-DE" sz="2600" dirty="0">
                <a:latin typeface="Arial"/>
                <a:cs typeface="Arial"/>
              </a:rPr>
              <a:t>!</a:t>
            </a:r>
          </a:p>
          <a:p>
            <a:pPr marL="342900" indent="-342900" algn="l">
              <a:lnSpc>
                <a:spcPct val="104999"/>
              </a:lnSpc>
              <a:spcAft>
                <a:spcPts val="600"/>
              </a:spcAft>
              <a:buFont typeface="Wingdings"/>
              <a:buChar char="Ø"/>
              <a:defRPr/>
            </a:pPr>
            <a:r>
              <a:rPr lang="de-DE" sz="2600" dirty="0">
                <a:latin typeface="Arial"/>
                <a:cs typeface="Arial"/>
              </a:rPr>
              <a:t> Klauenprobleme</a:t>
            </a:r>
            <a:endParaRPr lang="de-DE" dirty="0">
              <a:latin typeface="Arial"/>
              <a:cs typeface="Arial"/>
            </a:endParaRPr>
          </a:p>
          <a:p>
            <a:pPr marL="342900" indent="-342900" algn="l">
              <a:lnSpc>
                <a:spcPct val="104999"/>
              </a:lnSpc>
              <a:buFont typeface="Wingdings"/>
              <a:buChar char="Ø"/>
              <a:defRPr/>
            </a:pPr>
            <a:endParaRPr lang="de-DE" dirty="0">
              <a:latin typeface="Arial"/>
              <a:cs typeface="Arial"/>
            </a:endParaRPr>
          </a:p>
          <a:p>
            <a:pPr>
              <a:lnSpc>
                <a:spcPct val="104999"/>
              </a:lnSpc>
              <a:defRPr/>
            </a:pPr>
            <a:endParaRPr lang="de-DE" dirty="0"/>
          </a:p>
        </p:txBody>
      </p:sp>
      <p:sp>
        <p:nvSpPr>
          <p:cNvPr id="7" name="Textfeld 5"/>
          <p:cNvSpPr>
            <a:spLocks/>
          </p:cNvSpPr>
          <p:nvPr/>
        </p:nvSpPr>
        <p:spPr bwMode="auto">
          <a:xfrm>
            <a:off x="9048328" y="5835769"/>
            <a:ext cx="1005403" cy="430887"/>
          </a:xfrm>
          <a:prstGeom prst="rect">
            <a:avLst/>
          </a:prstGeom>
          <a:noFill/>
          <a:ln>
            <a:noFill/>
          </a:ln>
        </p:spPr>
        <p:txBody>
          <a:bodyPr wrap="none" rtlCol="0">
            <a:spAutoFit/>
          </a:bodyPr>
          <a:lstStyle/>
          <a:p>
            <a:pPr>
              <a:defRPr/>
            </a:pPr>
            <a:r>
              <a:rPr lang="de-DE" sz="1100" dirty="0"/>
              <a:t>LfL, 2016</a:t>
            </a:r>
          </a:p>
          <a:p>
            <a:pPr>
              <a:defRPr/>
            </a:pPr>
            <a:r>
              <a:rPr lang="de-DE" sz="1100" dirty="0" err="1"/>
              <a:t>Reudink</a:t>
            </a:r>
            <a:r>
              <a:rPr lang="de-DE" sz="1100" dirty="0"/>
              <a:t>, 2020</a:t>
            </a:r>
            <a:endParaRPr dirty="0"/>
          </a:p>
        </p:txBody>
      </p:sp>
      <p:sp>
        <p:nvSpPr>
          <p:cNvPr id="2" name="Textfeld 1">
            <a:extLst>
              <a:ext uri="{FF2B5EF4-FFF2-40B4-BE49-F238E27FC236}">
                <a16:creationId xmlns:a16="http://schemas.microsoft.com/office/drawing/2014/main" id="{01400255-1771-4140-905C-88A39DCAC6CC}"/>
              </a:ext>
            </a:extLst>
          </p:cNvPr>
          <p:cNvSpPr txBox="1"/>
          <p:nvPr/>
        </p:nvSpPr>
        <p:spPr>
          <a:xfrm rot="656913">
            <a:off x="5293183" y="2759078"/>
            <a:ext cx="6638356" cy="954107"/>
          </a:xfrm>
          <a:prstGeom prst="rect">
            <a:avLst/>
          </a:prstGeom>
          <a:noFill/>
        </p:spPr>
        <p:txBody>
          <a:bodyPr wrap="none" rtlCol="0">
            <a:spAutoFit/>
          </a:bodyPr>
          <a:lstStyle/>
          <a:p>
            <a:pPr algn="ctr"/>
            <a:r>
              <a:rPr lang="de-DE" sz="2800" b="1" dirty="0">
                <a:solidFill>
                  <a:srgbClr val="C00000"/>
                </a:solidFill>
              </a:rPr>
              <a:t>Hitzestress bedeutet:</a:t>
            </a:r>
          </a:p>
          <a:p>
            <a:pPr algn="ctr"/>
            <a:r>
              <a:rPr lang="de-DE" sz="2800" b="1" dirty="0">
                <a:solidFill>
                  <a:srgbClr val="C00000"/>
                </a:solidFill>
              </a:rPr>
              <a:t>Geringere Leistung – höhere Tierarztkosten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3"/>
          <p:cNvSpPr>
            <a:spLocks noGrp="1"/>
          </p:cNvSpPr>
          <p:nvPr>
            <p:ph idx="1"/>
          </p:nvPr>
        </p:nvSpPr>
        <p:spPr bwMode="auto"/>
        <p:txBody>
          <a:bodyPr/>
          <a:lstStyle/>
          <a:p>
            <a:pPr marL="0" indent="0" algn="ctr">
              <a:spcBef>
                <a:spcPts val="0"/>
              </a:spcBef>
              <a:buNone/>
              <a:defRPr/>
            </a:pPr>
            <a:r>
              <a:rPr lang="de-DE" sz="3600" dirty="0">
                <a:solidFill>
                  <a:schemeClr val="accent1"/>
                </a:solidFill>
                <a:latin typeface="+mj-lt"/>
                <a:ea typeface="+mj-ea"/>
                <a:cs typeface="+mj-cs"/>
              </a:rPr>
              <a:t>Es kann Monate dauern, bis die Tiere wieder das ursprüngliche Leistungsniveau erreichen!</a:t>
            </a:r>
          </a:p>
          <a:p>
            <a:pPr marL="457200" lvl="1" indent="0">
              <a:buNone/>
              <a:defRPr/>
            </a:pPr>
            <a:endParaRPr lang="de-DE" dirty="0"/>
          </a:p>
        </p:txBody>
      </p:sp>
      <p:pic>
        <p:nvPicPr>
          <p:cNvPr id="7" name="Grafik 5"/>
          <p:cNvPicPr>
            <a:picLocks noChangeAspect="1"/>
          </p:cNvPicPr>
          <p:nvPr/>
        </p:nvPicPr>
        <p:blipFill>
          <a:blip r:embed="rId3"/>
          <a:stretch/>
        </p:blipFill>
        <p:spPr bwMode="auto">
          <a:xfrm>
            <a:off x="3884414" y="3003478"/>
            <a:ext cx="4423171" cy="2954574"/>
          </a:xfrm>
          <a:prstGeom prst="rect">
            <a:avLst/>
          </a:prstGeom>
        </p:spPr>
      </p:pic>
      <p:sp>
        <p:nvSpPr>
          <p:cNvPr id="8" name="Textfeld 6"/>
          <p:cNvSpPr>
            <a:spLocks/>
          </p:cNvSpPr>
          <p:nvPr/>
        </p:nvSpPr>
        <p:spPr bwMode="auto">
          <a:xfrm>
            <a:off x="7683696" y="5962306"/>
            <a:ext cx="623889" cy="261610"/>
          </a:xfrm>
          <a:prstGeom prst="rect">
            <a:avLst/>
          </a:prstGeom>
          <a:noFill/>
        </p:spPr>
        <p:txBody>
          <a:bodyPr wrap="none" rtlCol="0">
            <a:spAutoFit/>
          </a:bodyPr>
          <a:lstStyle/>
          <a:p>
            <a:pPr>
              <a:defRPr/>
            </a:pPr>
            <a:r>
              <a:rPr lang="de-DE" sz="1100" dirty="0" err="1"/>
              <a:t>pixabay</a:t>
            </a:r>
            <a:endParaRPr lang="de-DE"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3"/>
          <p:cNvSpPr>
            <a:spLocks noGrp="1"/>
          </p:cNvSpPr>
          <p:nvPr>
            <p:ph idx="1"/>
          </p:nvPr>
        </p:nvSpPr>
        <p:spPr bwMode="auto"/>
        <p:txBody>
          <a:bodyPr/>
          <a:lstStyle/>
          <a:p>
            <a:pPr marL="0" indent="0" algn="ctr">
              <a:spcBef>
                <a:spcPts val="0"/>
              </a:spcBef>
              <a:buNone/>
              <a:defRPr/>
            </a:pPr>
            <a:r>
              <a:rPr lang="de-DE" sz="3600" dirty="0">
                <a:solidFill>
                  <a:schemeClr val="accent1"/>
                </a:solidFill>
                <a:latin typeface="+mj-lt"/>
                <a:ea typeface="+mj-ea"/>
                <a:cs typeface="+mj-cs"/>
              </a:rPr>
              <a:t>Woran können Sie Hitzestress bei Ihren Tieren erkennen?</a:t>
            </a:r>
          </a:p>
          <a:p>
            <a:pPr marL="457200" lvl="1" indent="0">
              <a:buNone/>
              <a:defRPr/>
            </a:pPr>
            <a:endParaRPr lang="de-DE" dirty="0"/>
          </a:p>
        </p:txBody>
      </p:sp>
      <p:pic>
        <p:nvPicPr>
          <p:cNvPr id="2" name="Grafik 1">
            <a:extLst>
              <a:ext uri="{FF2B5EF4-FFF2-40B4-BE49-F238E27FC236}">
                <a16:creationId xmlns:a16="http://schemas.microsoft.com/office/drawing/2014/main" id="{3BC04109-8488-44CA-964A-A866AA8BB06D}"/>
              </a:ext>
            </a:extLst>
          </p:cNvPr>
          <p:cNvPicPr>
            <a:picLocks noChangeAspect="1"/>
          </p:cNvPicPr>
          <p:nvPr/>
        </p:nvPicPr>
        <p:blipFill>
          <a:blip r:embed="rId3"/>
          <a:stretch>
            <a:fillRect/>
          </a:stretch>
        </p:blipFill>
        <p:spPr>
          <a:xfrm>
            <a:off x="4675509" y="2996952"/>
            <a:ext cx="2840982" cy="2840982"/>
          </a:xfrm>
          <a:prstGeom prst="rect">
            <a:avLst/>
          </a:prstGeom>
        </p:spPr>
      </p:pic>
      <p:sp>
        <p:nvSpPr>
          <p:cNvPr id="7" name="Rechteck 6">
            <a:extLst>
              <a:ext uri="{FF2B5EF4-FFF2-40B4-BE49-F238E27FC236}">
                <a16:creationId xmlns:a16="http://schemas.microsoft.com/office/drawing/2014/main" id="{857717C6-96ED-4BCC-B56D-5A0AFC0B5C6F}"/>
              </a:ext>
            </a:extLst>
          </p:cNvPr>
          <p:cNvSpPr/>
          <p:nvPr/>
        </p:nvSpPr>
        <p:spPr bwMode="auto">
          <a:xfrm>
            <a:off x="6744072" y="5448042"/>
            <a:ext cx="623889" cy="261610"/>
          </a:xfrm>
          <a:prstGeom prst="rect">
            <a:avLst/>
          </a:prstGeom>
        </p:spPr>
        <p:txBody>
          <a:bodyPr wrap="none">
            <a:spAutoFit/>
          </a:bodyPr>
          <a:lstStyle/>
          <a:p>
            <a:r>
              <a:rPr lang="de-DE" sz="1100" dirty="0" err="1"/>
              <a:t>pixabay</a:t>
            </a:r>
            <a:endParaRPr lang="de-DE" sz="1100" dirty="0"/>
          </a:p>
        </p:txBody>
      </p:sp>
    </p:spTree>
    <p:extLst>
      <p:ext uri="{BB962C8B-B14F-4D97-AF65-F5344CB8AC3E}">
        <p14:creationId xmlns:p14="http://schemas.microsoft.com/office/powerpoint/2010/main" val="2392904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Tafelbild</a:t>
            </a:r>
            <a:endParaRPr dirty="0"/>
          </a:p>
        </p:txBody>
      </p:sp>
      <p:pic>
        <p:nvPicPr>
          <p:cNvPr id="5" name="Inhaltsplatzhalter 4"/>
          <p:cNvPicPr>
            <a:picLocks noGrp="1" noChangeAspect="1"/>
          </p:cNvPicPr>
          <p:nvPr>
            <p:ph idx="1"/>
          </p:nvPr>
        </p:nvPicPr>
        <p:blipFill>
          <a:blip r:embed="rId3"/>
          <a:stretch/>
        </p:blipFill>
        <p:spPr bwMode="auto">
          <a:xfrm>
            <a:off x="2049912" y="1463675"/>
            <a:ext cx="8092176" cy="4713288"/>
          </a:xfrm>
          <a:prstGeom prst="rect">
            <a:avLst/>
          </a:prstGeom>
        </p:spPr>
      </p:pic>
      <p:sp>
        <p:nvSpPr>
          <p:cNvPr id="6" name="Fußzeilenplatzhalter 3"/>
          <p:cNvSpPr>
            <a:spLocks noGrp="1"/>
          </p:cNvSpPr>
          <p:nvPr>
            <p:ph type="ftr" sz="quarter" idx="10"/>
          </p:nvPr>
        </p:nvSpPr>
        <p:spPr bwMode="auto"/>
        <p:txBody>
          <a:bodyPr/>
          <a:lstStyle/>
          <a:p>
            <a:pPr>
              <a:defRPr/>
            </a:pPr>
            <a:r>
              <a:rPr lang="de-DE"/>
              <a:t>Hitzestress_Fütterung</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Erkennen von Hitzestress</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3"/>
          <p:cNvSpPr>
            <a:spLocks noGrp="1"/>
          </p:cNvSpPr>
          <p:nvPr>
            <p:ph idx="1"/>
          </p:nvPr>
        </p:nvSpPr>
        <p:spPr bwMode="auto"/>
        <p:txBody>
          <a:bodyPr>
            <a:noAutofit/>
          </a:bodyPr>
          <a:lstStyle/>
          <a:p>
            <a:pPr marL="342900" indent="-342900" algn="l">
              <a:spcAft>
                <a:spcPts val="1200"/>
              </a:spcAft>
              <a:buFont typeface="Wingdings"/>
              <a:buChar char="Ø"/>
              <a:defRPr/>
            </a:pPr>
            <a:r>
              <a:rPr lang="de-DE" dirty="0">
                <a:cs typeface="Arial"/>
              </a:rPr>
              <a:t>Erhöhte Atemfrequenz bei mind. 1/3 der Tiere, &gt; 80 Atemzüge/min</a:t>
            </a:r>
            <a:endParaRPr dirty="0"/>
          </a:p>
          <a:p>
            <a:pPr marL="342900" indent="-342900" algn="l">
              <a:spcAft>
                <a:spcPts val="1200"/>
              </a:spcAft>
              <a:buFont typeface="Wingdings"/>
              <a:buChar char="Ø"/>
              <a:defRPr/>
            </a:pPr>
            <a:r>
              <a:rPr lang="de-DE" dirty="0">
                <a:cs typeface="Arial"/>
              </a:rPr>
              <a:t>Aufenthalt der Tiere um Wassertröge bzw. in Luftdurchgängen</a:t>
            </a:r>
            <a:endParaRPr dirty="0"/>
          </a:p>
          <a:p>
            <a:pPr marL="342900" indent="-342900" algn="l">
              <a:spcAft>
                <a:spcPts val="1200"/>
              </a:spcAft>
              <a:buFont typeface="Wingdings"/>
              <a:buChar char="Ø"/>
              <a:defRPr/>
            </a:pPr>
            <a:r>
              <a:rPr lang="de-DE" dirty="0">
                <a:cs typeface="Arial"/>
              </a:rPr>
              <a:t>Unruhe im Stall</a:t>
            </a:r>
            <a:endParaRPr dirty="0"/>
          </a:p>
          <a:p>
            <a:pPr marL="342900" indent="-342900" algn="l">
              <a:spcAft>
                <a:spcPts val="1200"/>
              </a:spcAft>
              <a:buFont typeface="Wingdings"/>
              <a:buChar char="Ø"/>
              <a:defRPr/>
            </a:pPr>
            <a:r>
              <a:rPr lang="de-DE" dirty="0">
                <a:cs typeface="Arial"/>
              </a:rPr>
              <a:t>Tiere liegen weniger sondern stehen vermehrt</a:t>
            </a:r>
            <a:endParaRPr dirty="0"/>
          </a:p>
          <a:p>
            <a:pPr marL="342900" indent="-342900" algn="l">
              <a:spcAft>
                <a:spcPts val="1200"/>
              </a:spcAft>
              <a:buFont typeface="Wingdings"/>
              <a:buChar char="Ø"/>
              <a:defRPr/>
            </a:pPr>
            <a:r>
              <a:rPr lang="de-DE" dirty="0">
                <a:cs typeface="Arial"/>
              </a:rPr>
              <a:t>Rektaltemperatur &gt;39°C</a:t>
            </a:r>
            <a:endParaRPr dirty="0"/>
          </a:p>
          <a:p>
            <a:pPr marL="342900" indent="-342900" algn="l">
              <a:spcAft>
                <a:spcPts val="1200"/>
              </a:spcAft>
              <a:buFont typeface="Wingdings"/>
              <a:buChar char="Ø"/>
              <a:defRPr/>
            </a:pPr>
            <a:r>
              <a:rPr lang="de-DE" dirty="0">
                <a:cs typeface="Arial"/>
              </a:rPr>
              <a:t>Extrem: Maulatmung und Hecheln</a:t>
            </a:r>
            <a:endParaRPr dirty="0"/>
          </a:p>
          <a:p>
            <a:pPr marL="457200" lvl="1" indent="0" algn="l">
              <a:buNone/>
              <a:defRPr/>
            </a:pPr>
            <a:endParaRPr lang="de-DE" sz="2000" b="1" dirty="0">
              <a:cs typeface="Arial"/>
            </a:endParaRPr>
          </a:p>
          <a:p>
            <a:pPr marL="457200" lvl="1" indent="0" algn="l">
              <a:spcAft>
                <a:spcPts val="1200"/>
              </a:spcAft>
              <a:buNone/>
              <a:defRPr/>
            </a:pPr>
            <a:r>
              <a:rPr lang="de-DE" sz="2800" b="1" dirty="0">
                <a:cs typeface="Arial"/>
              </a:rPr>
              <a:t>Eindeutiges Zeichen dann, wenn mehrere Anhaltspunkte vorliegen</a:t>
            </a:r>
          </a:p>
        </p:txBody>
      </p:sp>
      <p:sp>
        <p:nvSpPr>
          <p:cNvPr id="7" name="Textfeld 6"/>
          <p:cNvSpPr>
            <a:spLocks/>
          </p:cNvSpPr>
          <p:nvPr/>
        </p:nvSpPr>
        <p:spPr bwMode="auto">
          <a:xfrm>
            <a:off x="10381054" y="5032272"/>
            <a:ext cx="1439818" cy="261610"/>
          </a:xfrm>
          <a:prstGeom prst="rect">
            <a:avLst/>
          </a:prstGeom>
          <a:noFill/>
        </p:spPr>
        <p:txBody>
          <a:bodyPr wrap="none" rtlCol="0">
            <a:spAutoFit/>
          </a:bodyPr>
          <a:lstStyle/>
          <a:p>
            <a:pPr>
              <a:defRPr/>
            </a:pPr>
            <a:r>
              <a:rPr lang="de-DE" sz="1100" dirty="0">
                <a:cs typeface="Arial"/>
              </a:rPr>
              <a:t>Rindertränke, </a:t>
            </a:r>
            <a:r>
              <a:rPr lang="de-DE" sz="1100" dirty="0" err="1">
                <a:cs typeface="Arial"/>
              </a:rPr>
              <a:t>pixabay</a:t>
            </a:r>
            <a:endParaRPr lang="de-DE" sz="1100" dirty="0">
              <a:cs typeface="Arial"/>
            </a:endParaRPr>
          </a:p>
        </p:txBody>
      </p:sp>
      <p:pic>
        <p:nvPicPr>
          <p:cNvPr id="8" name="Grafik 7"/>
          <p:cNvPicPr>
            <a:picLocks noChangeAspect="1"/>
          </p:cNvPicPr>
          <p:nvPr/>
        </p:nvPicPr>
        <p:blipFill>
          <a:blip r:embed="rId3"/>
          <a:stretch/>
        </p:blipFill>
        <p:spPr bwMode="auto">
          <a:xfrm>
            <a:off x="8256240" y="2709970"/>
            <a:ext cx="3564632" cy="2365282"/>
          </a:xfrm>
          <a:prstGeom prst="rect">
            <a:avLst/>
          </a:prstGeom>
        </p:spPr>
      </p:pic>
      <p:sp>
        <p:nvSpPr>
          <p:cNvPr id="9" name="Textfeld 8"/>
          <p:cNvSpPr>
            <a:spLocks/>
          </p:cNvSpPr>
          <p:nvPr/>
        </p:nvSpPr>
        <p:spPr bwMode="auto">
          <a:xfrm>
            <a:off x="11206156" y="6050619"/>
            <a:ext cx="702436" cy="261610"/>
          </a:xfrm>
          <a:prstGeom prst="rect">
            <a:avLst/>
          </a:prstGeom>
          <a:noFill/>
          <a:ln>
            <a:noFill/>
          </a:ln>
        </p:spPr>
        <p:txBody>
          <a:bodyPr wrap="none" rtlCol="0">
            <a:spAutoFit/>
          </a:bodyPr>
          <a:lstStyle/>
          <a:p>
            <a:pPr>
              <a:defRPr/>
            </a:pPr>
            <a:r>
              <a:rPr lang="de-DE" sz="1100" dirty="0"/>
              <a:t>LfL, 2016</a:t>
            </a:r>
            <a:endParaRPr dirty="0"/>
          </a:p>
        </p:txBody>
      </p:sp>
      <p:sp>
        <p:nvSpPr>
          <p:cNvPr id="2" name="Pfeil: nach rechts 1">
            <a:extLst>
              <a:ext uri="{FF2B5EF4-FFF2-40B4-BE49-F238E27FC236}">
                <a16:creationId xmlns:a16="http://schemas.microsoft.com/office/drawing/2014/main" id="{53F99D83-ADC6-4D91-8516-9AF33A115B31}"/>
              </a:ext>
            </a:extLst>
          </p:cNvPr>
          <p:cNvSpPr/>
          <p:nvPr/>
        </p:nvSpPr>
        <p:spPr>
          <a:xfrm>
            <a:off x="695400" y="5768075"/>
            <a:ext cx="504056" cy="3538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Aufgabe 1</a:t>
            </a:r>
            <a:endParaRPr dirty="0"/>
          </a:p>
        </p:txBody>
      </p:sp>
      <p:sp>
        <p:nvSpPr>
          <p:cNvPr id="5" name="Inhaltsplatzhalter 2"/>
          <p:cNvSpPr>
            <a:spLocks noGrp="1"/>
          </p:cNvSpPr>
          <p:nvPr>
            <p:ph idx="1"/>
          </p:nvPr>
        </p:nvSpPr>
        <p:spPr bwMode="auto"/>
        <p:txBody>
          <a:bodyPr/>
          <a:lstStyle/>
          <a:p>
            <a:pPr marL="0" indent="0">
              <a:buNone/>
              <a:defRPr/>
            </a:pPr>
            <a:r>
              <a:rPr lang="de-DE" dirty="0"/>
              <a:t>Bedingt durch Hitzestress kann eine geringere Futter-/Energieaufnahme bei Milchkühen/Rindern schwerwiegende gesundheitliche Folgen haben. </a:t>
            </a:r>
          </a:p>
          <a:p>
            <a:pPr marL="0" indent="0">
              <a:buNone/>
              <a:defRPr/>
            </a:pPr>
            <a:r>
              <a:rPr lang="de-DE" b="1" dirty="0"/>
              <a:t>Welche Maßnahmen können Sie über die Rationsgestaltung ergreifen, um einem Energiemangel bei den Tieren entgegenzuwirken?</a:t>
            </a:r>
          </a:p>
        </p:txBody>
      </p:sp>
      <p:sp>
        <p:nvSpPr>
          <p:cNvPr id="6" name="Fußzeilenplatzhalter 3"/>
          <p:cNvSpPr>
            <a:spLocks noGrp="1"/>
          </p:cNvSpPr>
          <p:nvPr>
            <p:ph type="ftr" sz="quarter" idx="10"/>
          </p:nvPr>
        </p:nvSpPr>
        <p:spPr bwMode="auto"/>
        <p:txBody>
          <a:bodyPr/>
          <a:lstStyle/>
          <a:p>
            <a:pPr>
              <a:defRPr/>
            </a:pPr>
            <a:r>
              <a:rPr lang="de-DE"/>
              <a:t>Hitzestress_Fütterung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918528"/>
          </a:xfrm>
        </p:spPr>
        <p:txBody>
          <a:bodyPr>
            <a:normAutofit fontScale="90000"/>
          </a:bodyPr>
          <a:lstStyle/>
          <a:p>
            <a:r>
              <a:rPr lang="de-DE" dirty="0">
                <a:cs typeface="Arial" panose="020B0604020202020204" pitchFamily="34" charset="0"/>
              </a:rPr>
              <a:t>Anpassungsmaßnahmen in der Fütterung während Hitzeperioden:</a:t>
            </a:r>
            <a:endParaRPr lang="de-DE" dirty="0"/>
          </a:p>
        </p:txBody>
      </p:sp>
      <p:sp>
        <p:nvSpPr>
          <p:cNvPr id="4" name="Fußzeilenplatzhalter 3"/>
          <p:cNvSpPr>
            <a:spLocks noGrp="1"/>
          </p:cNvSpPr>
          <p:nvPr>
            <p:ph type="ftr" sz="quarter" idx="10"/>
          </p:nvPr>
        </p:nvSpPr>
        <p:spPr/>
        <p:txBody>
          <a:bodyPr/>
          <a:lstStyle/>
          <a:p>
            <a:r>
              <a:rPr lang="de-DE"/>
              <a:t>Hitzestress_Fütterung</a:t>
            </a:r>
          </a:p>
        </p:txBody>
      </p:sp>
      <p:sp>
        <p:nvSpPr>
          <p:cNvPr id="5" name="Untertitel 2">
            <a:extLst>
              <a:ext uri="{FF2B5EF4-FFF2-40B4-BE49-F238E27FC236}">
                <a16:creationId xmlns:a16="http://schemas.microsoft.com/office/drawing/2014/main" id="{864CEB90-4314-442E-A964-E852BD28EF22}"/>
              </a:ext>
            </a:extLst>
          </p:cNvPr>
          <p:cNvSpPr>
            <a:spLocks noGrp="1"/>
          </p:cNvSpPr>
          <p:nvPr>
            <p:ph idx="1"/>
          </p:nvPr>
        </p:nvSpPr>
        <p:spPr/>
        <p:txBody>
          <a:bodyPr>
            <a:normAutofit/>
          </a:bodyPr>
          <a:lstStyle/>
          <a:p>
            <a:pPr marL="342900" indent="-342900" algn="l">
              <a:spcAft>
                <a:spcPts val="600"/>
              </a:spcAft>
              <a:buFont typeface="Courier New" panose="02070309020205020404" pitchFamily="49" charset="0"/>
              <a:buChar char="o"/>
            </a:pPr>
            <a:r>
              <a:rPr lang="de-DE" dirty="0">
                <a:cs typeface="Arial" panose="020B0604020202020204" pitchFamily="34" charset="0"/>
              </a:rPr>
              <a:t>Erhöhung des Mineralfuttereinsatzes / Antioxidantien: Mineralfutter mit 5000 mg Vitamin E /kg</a:t>
            </a:r>
          </a:p>
          <a:p>
            <a:pPr marL="342900" indent="-342900" algn="l">
              <a:spcAft>
                <a:spcPts val="600"/>
              </a:spcAft>
              <a:buFont typeface="Courier New" panose="02070309020205020404" pitchFamily="49" charset="0"/>
              <a:buChar char="o"/>
            </a:pPr>
            <a:r>
              <a:rPr lang="de-DE" dirty="0">
                <a:cs typeface="Arial" panose="020B0604020202020204" pitchFamily="34" charset="0"/>
              </a:rPr>
              <a:t>Freies Angebot an Viehsalz</a:t>
            </a:r>
          </a:p>
          <a:p>
            <a:pPr marL="342900" indent="-342900" algn="l">
              <a:lnSpc>
                <a:spcPct val="110000"/>
              </a:lnSpc>
              <a:spcAft>
                <a:spcPts val="600"/>
              </a:spcAft>
              <a:buFont typeface="Courier New" panose="02070309020205020404" pitchFamily="49" charset="0"/>
              <a:buChar char="o"/>
            </a:pPr>
            <a:r>
              <a:rPr lang="de-DE" dirty="0">
                <a:cs typeface="Arial" panose="020B0604020202020204" pitchFamily="34" charset="0"/>
              </a:rPr>
              <a:t>Stärke-/Energiereicheres (Kraft-)Futter bei mind. 50, besser 60% Grobfutter in der Ration</a:t>
            </a:r>
          </a:p>
          <a:p>
            <a:pPr marL="342900" indent="-342900" algn="l">
              <a:spcAft>
                <a:spcPts val="600"/>
              </a:spcAft>
              <a:buFont typeface="Courier New" panose="02070309020205020404" pitchFamily="49" charset="0"/>
              <a:buChar char="o"/>
            </a:pPr>
            <a:r>
              <a:rPr lang="de-DE" dirty="0">
                <a:cs typeface="Arial" panose="020B0604020202020204" pitchFamily="34" charset="0"/>
              </a:rPr>
              <a:t>Zusatz von Lebendhefen in die Ration</a:t>
            </a:r>
          </a:p>
          <a:p>
            <a:pPr marL="342900" indent="-342900">
              <a:spcAft>
                <a:spcPts val="600"/>
              </a:spcAft>
              <a:buFont typeface="Courier New" panose="02070309020205020404" pitchFamily="49" charset="0"/>
              <a:buChar char="o"/>
            </a:pPr>
            <a:r>
              <a:rPr lang="de-DE" dirty="0">
                <a:cs typeface="Arial" panose="020B0604020202020204" pitchFamily="34" charset="0"/>
              </a:rPr>
              <a:t>Ggf. gezielter Einsatz von </a:t>
            </a:r>
            <a:r>
              <a:rPr lang="de-DE" dirty="0" err="1">
                <a:cs typeface="Arial" panose="020B0604020202020204" pitchFamily="34" charset="0"/>
              </a:rPr>
              <a:t>pansengeschütztem</a:t>
            </a:r>
            <a:r>
              <a:rPr lang="de-DE" dirty="0">
                <a:cs typeface="Arial" panose="020B0604020202020204" pitchFamily="34" charset="0"/>
              </a:rPr>
              <a:t> Futterfett</a:t>
            </a:r>
          </a:p>
          <a:p>
            <a:pPr marL="342900" indent="-342900" algn="l">
              <a:buFont typeface="Courier New" panose="02070309020205020404" pitchFamily="49" charset="0"/>
              <a:buChar char="o"/>
            </a:pPr>
            <a:endParaRPr lang="de-DE" dirty="0">
              <a:latin typeface="Arial" panose="020B0604020202020204" pitchFamily="34" charset="0"/>
              <a:cs typeface="Arial" panose="020B0604020202020204" pitchFamily="34" charset="0"/>
            </a:endParaRPr>
          </a:p>
          <a:p>
            <a:pPr marL="800100" lvl="1"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342900"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304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cs typeface="Arial" panose="020B0604020202020204" pitchFamily="34" charset="0"/>
              </a:rPr>
              <a:t>Anpassungsmaßnahmen in der Fütterung während Hitzeperioden:</a:t>
            </a:r>
            <a:endParaRPr lang="de-DE" dirty="0"/>
          </a:p>
        </p:txBody>
      </p:sp>
      <p:sp>
        <p:nvSpPr>
          <p:cNvPr id="4" name="Fußzeilenplatzhalter 3"/>
          <p:cNvSpPr>
            <a:spLocks noGrp="1"/>
          </p:cNvSpPr>
          <p:nvPr>
            <p:ph type="ftr" sz="quarter" idx="10"/>
          </p:nvPr>
        </p:nvSpPr>
        <p:spPr/>
        <p:txBody>
          <a:bodyPr/>
          <a:lstStyle/>
          <a:p>
            <a:r>
              <a:rPr lang="de-DE"/>
              <a:t>Hitzestress_Fütterung</a:t>
            </a:r>
          </a:p>
        </p:txBody>
      </p:sp>
      <p:sp>
        <p:nvSpPr>
          <p:cNvPr id="5" name="Untertitel 2">
            <a:extLst>
              <a:ext uri="{FF2B5EF4-FFF2-40B4-BE49-F238E27FC236}">
                <a16:creationId xmlns:a16="http://schemas.microsoft.com/office/drawing/2014/main" id="{864CEB90-4314-442E-A964-E852BD28EF22}"/>
              </a:ext>
            </a:extLst>
          </p:cNvPr>
          <p:cNvSpPr>
            <a:spLocks noGrp="1"/>
          </p:cNvSpPr>
          <p:nvPr>
            <p:ph idx="1"/>
          </p:nvPr>
        </p:nvSpPr>
        <p:spPr/>
        <p:txBody>
          <a:bodyPr>
            <a:normAutofit fontScale="92500" lnSpcReduction="10000"/>
          </a:bodyPr>
          <a:lstStyle/>
          <a:p>
            <a:pPr marL="800100" lvl="1" indent="-342900" algn="l">
              <a:buFont typeface="Courier New" panose="02070309020205020404" pitchFamily="49" charset="0"/>
              <a:buChar char="o"/>
            </a:pPr>
            <a:r>
              <a:rPr lang="de-DE" sz="3000" dirty="0">
                <a:cs typeface="Arial" panose="020B0604020202020204" pitchFamily="34" charset="0"/>
              </a:rPr>
              <a:t>Einsatz von organischen Futtersäuren</a:t>
            </a:r>
          </a:p>
          <a:p>
            <a:pPr marL="800100" lvl="1" indent="-342900" algn="l">
              <a:buFont typeface="Courier New" panose="02070309020205020404" pitchFamily="49" charset="0"/>
              <a:buChar char="o"/>
            </a:pPr>
            <a:endParaRPr lang="de-DE" sz="3000" dirty="0">
              <a:cs typeface="Arial" panose="020B0604020202020204" pitchFamily="34" charset="0"/>
            </a:endParaRPr>
          </a:p>
          <a:p>
            <a:pPr marL="1257300" lvl="2" indent="-342900" algn="l">
              <a:buFont typeface="Wingdings" panose="05000000000000000000" pitchFamily="2" charset="2"/>
              <a:buChar char="Ø"/>
            </a:pPr>
            <a:r>
              <a:rPr lang="de-DE" sz="3000" dirty="0">
                <a:cs typeface="Arial" panose="020B0604020202020204" pitchFamily="34" charset="0"/>
                <a:sym typeface="Wingdings" panose="05000000000000000000" pitchFamily="2" charset="2"/>
              </a:rPr>
              <a:t>Konservierung / Stabilisierung des Futters im Trog </a:t>
            </a:r>
          </a:p>
          <a:p>
            <a:pPr marL="1257300" lvl="2" indent="-342900" algn="l">
              <a:buFont typeface="Wingdings" panose="05000000000000000000" pitchFamily="2" charset="2"/>
              <a:buChar char="Ø"/>
            </a:pPr>
            <a:r>
              <a:rPr lang="de-DE" sz="3000" dirty="0">
                <a:cs typeface="Arial" panose="020B0604020202020204" pitchFamily="34" charset="0"/>
                <a:sym typeface="Wingdings" panose="05000000000000000000" pitchFamily="2" charset="2"/>
              </a:rPr>
              <a:t>Reduzierung der Keimbelastung</a:t>
            </a:r>
          </a:p>
          <a:p>
            <a:pPr marL="1257300" lvl="2" indent="-342900" algn="l">
              <a:buFont typeface="Wingdings" panose="05000000000000000000" pitchFamily="2" charset="2"/>
              <a:buChar char="Ø"/>
            </a:pPr>
            <a:r>
              <a:rPr lang="de-DE" sz="3000" dirty="0">
                <a:cs typeface="Arial" panose="020B0604020202020204" pitchFamily="34" charset="0"/>
                <a:sym typeface="Wingdings" panose="05000000000000000000" pitchFamily="2" charset="2"/>
              </a:rPr>
              <a:t>Unterstützung der Darmflora</a:t>
            </a:r>
          </a:p>
          <a:p>
            <a:pPr lvl="2" algn="l"/>
            <a:endParaRPr lang="de-DE" sz="3000" dirty="0">
              <a:cs typeface="Arial" panose="020B0604020202020204" pitchFamily="34" charset="0"/>
              <a:sym typeface="Wingdings" panose="05000000000000000000" pitchFamily="2" charset="2"/>
            </a:endParaRPr>
          </a:p>
          <a:p>
            <a:pPr marL="800100" lvl="1" indent="-342900" algn="l">
              <a:spcAft>
                <a:spcPts val="1200"/>
              </a:spcAft>
              <a:buFont typeface="Courier New" panose="02070309020205020404" pitchFamily="49" charset="0"/>
              <a:buChar char="o"/>
            </a:pPr>
            <a:r>
              <a:rPr lang="de-DE" sz="3000" dirty="0">
                <a:cs typeface="Arial" panose="020B0604020202020204" pitchFamily="34" charset="0"/>
              </a:rPr>
              <a:t>Futtervorlage abends </a:t>
            </a:r>
            <a:r>
              <a:rPr lang="de-DE" sz="3000" dirty="0">
                <a:cs typeface="Arial" panose="020B0604020202020204" pitchFamily="34" charset="0"/>
                <a:sym typeface="Wingdings" panose="05000000000000000000" pitchFamily="2" charset="2"/>
              </a:rPr>
              <a:t> Kühe fressen vermehrt in den kühleren Abend-/Nachtstunden; ggf. 2x vorlegen</a:t>
            </a:r>
          </a:p>
          <a:p>
            <a:pPr marL="800100" lvl="1" indent="-342900" algn="l">
              <a:buFont typeface="Courier New" panose="02070309020205020404" pitchFamily="49" charset="0"/>
              <a:buChar char="o"/>
            </a:pPr>
            <a:r>
              <a:rPr lang="de-DE" sz="3000" dirty="0">
                <a:cs typeface="Arial" panose="020B0604020202020204" pitchFamily="34" charset="0"/>
                <a:sym typeface="Wingdings" panose="05000000000000000000" pitchFamily="2" charset="2"/>
              </a:rPr>
              <a:t>Nächtlicher Weidegang</a:t>
            </a:r>
          </a:p>
          <a:p>
            <a:pPr lvl="1" algn="l"/>
            <a:endParaRPr lang="de-DE" sz="3000" dirty="0">
              <a:cs typeface="Arial" panose="020B0604020202020204" pitchFamily="34" charset="0"/>
              <a:sym typeface="Wingdings" panose="05000000000000000000" pitchFamily="2" charset="2"/>
            </a:endParaRPr>
          </a:p>
          <a:p>
            <a:pPr marL="800100" lvl="1" indent="-342900" algn="l">
              <a:buFont typeface="Courier New" panose="02070309020205020404" pitchFamily="49" charset="0"/>
              <a:buChar char="o"/>
            </a:pPr>
            <a:r>
              <a:rPr lang="de-DE" sz="3000" dirty="0">
                <a:cs typeface="Arial" panose="020B0604020202020204" pitchFamily="34" charset="0"/>
                <a:sym typeface="Wingdings" panose="05000000000000000000" pitchFamily="2" charset="2"/>
              </a:rPr>
              <a:t>Allgemein hohe Futterhygiene</a:t>
            </a:r>
          </a:p>
          <a:p>
            <a:pPr marL="457200" lvl="1" indent="0" algn="l">
              <a:buNone/>
            </a:pPr>
            <a:endParaRPr lang="de-DE" sz="2400" dirty="0">
              <a:latin typeface="Arial" panose="020B0604020202020204" pitchFamily="34" charset="0"/>
              <a:cs typeface="Arial" panose="020B0604020202020204" pitchFamily="34" charset="0"/>
              <a:sym typeface="Wingdings" panose="05000000000000000000" pitchFamily="2" charset="2"/>
            </a:endParaRPr>
          </a:p>
          <a:p>
            <a:pPr marL="342900"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641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cs typeface="Arial" panose="020B0604020202020204" pitchFamily="34" charset="0"/>
              </a:rPr>
              <a:t>Anpassungsmaßnahmen in der Fütterung während Hitzeperioden:</a:t>
            </a:r>
            <a:endParaRPr lang="de-DE" dirty="0"/>
          </a:p>
        </p:txBody>
      </p:sp>
      <p:sp>
        <p:nvSpPr>
          <p:cNvPr id="4" name="Fußzeilenplatzhalter 3"/>
          <p:cNvSpPr>
            <a:spLocks noGrp="1"/>
          </p:cNvSpPr>
          <p:nvPr>
            <p:ph type="ftr" sz="quarter" idx="10"/>
          </p:nvPr>
        </p:nvSpPr>
        <p:spPr/>
        <p:txBody>
          <a:bodyPr/>
          <a:lstStyle/>
          <a:p>
            <a:r>
              <a:rPr lang="de-DE"/>
              <a:t>Hitzestress_Fütterung</a:t>
            </a:r>
          </a:p>
        </p:txBody>
      </p:sp>
      <p:sp>
        <p:nvSpPr>
          <p:cNvPr id="5" name="Untertitel 2">
            <a:extLst>
              <a:ext uri="{FF2B5EF4-FFF2-40B4-BE49-F238E27FC236}">
                <a16:creationId xmlns:a16="http://schemas.microsoft.com/office/drawing/2014/main" id="{864CEB90-4314-442E-A964-E852BD28EF22}"/>
              </a:ext>
            </a:extLst>
          </p:cNvPr>
          <p:cNvSpPr>
            <a:spLocks noGrp="1"/>
          </p:cNvSpPr>
          <p:nvPr>
            <p:ph idx="1"/>
          </p:nvPr>
        </p:nvSpPr>
        <p:spPr/>
        <p:txBody>
          <a:bodyPr>
            <a:normAutofit/>
          </a:bodyPr>
          <a:lstStyle/>
          <a:p>
            <a:pPr marL="0" indent="0" algn="l">
              <a:buNone/>
            </a:pPr>
            <a:r>
              <a:rPr lang="de-DE" b="1" dirty="0">
                <a:cs typeface="Arial" panose="020B0604020202020204" pitchFamily="34" charset="0"/>
              </a:rPr>
              <a:t>Darüber hinaus:</a:t>
            </a:r>
          </a:p>
          <a:p>
            <a:pPr marL="0" indent="0" algn="l">
              <a:buNone/>
            </a:pPr>
            <a:endParaRPr lang="de-DE" b="1" dirty="0">
              <a:cs typeface="Arial" panose="020B0604020202020204" pitchFamily="34" charset="0"/>
            </a:endParaRPr>
          </a:p>
          <a:p>
            <a:pPr marL="342900" indent="-342900" algn="l">
              <a:buFont typeface="Courier New" panose="02070309020205020404" pitchFamily="49" charset="0"/>
              <a:buChar char="o"/>
            </a:pPr>
            <a:r>
              <a:rPr lang="de-DE" dirty="0">
                <a:cs typeface="Arial" panose="020B0604020202020204" pitchFamily="34" charset="0"/>
              </a:rPr>
              <a:t>Ausreichendes Wasserangebot (Anzahl der </a:t>
            </a:r>
            <a:r>
              <a:rPr lang="de-DE" dirty="0" err="1">
                <a:cs typeface="Arial" panose="020B0604020202020204" pitchFamily="34" charset="0"/>
              </a:rPr>
              <a:t>Tränkestellen</a:t>
            </a:r>
            <a:r>
              <a:rPr lang="de-DE" dirty="0">
                <a:cs typeface="Arial" panose="020B0604020202020204" pitchFamily="34" charset="0"/>
              </a:rPr>
              <a:t>, Durchfluss) im Stall und auf der Weide</a:t>
            </a:r>
          </a:p>
          <a:p>
            <a:pPr marL="342900" indent="-342900" algn="l">
              <a:buFont typeface="Courier New" panose="02070309020205020404" pitchFamily="49" charset="0"/>
              <a:buChar char="o"/>
            </a:pPr>
            <a:endParaRPr lang="de-DE" dirty="0">
              <a:cs typeface="Arial" panose="020B0604020202020204" pitchFamily="34" charset="0"/>
            </a:endParaRPr>
          </a:p>
          <a:p>
            <a:pPr marL="800100" lvl="1" indent="-342900" algn="l">
              <a:spcAft>
                <a:spcPts val="600"/>
              </a:spcAft>
              <a:buFont typeface="Wingdings" panose="05000000000000000000" pitchFamily="2" charset="2"/>
              <a:buChar char="Ø"/>
            </a:pPr>
            <a:r>
              <a:rPr lang="de-DE" sz="2800" dirty="0">
                <a:cs typeface="Arial" panose="020B0604020202020204" pitchFamily="34" charset="0"/>
              </a:rPr>
              <a:t>Besser </a:t>
            </a:r>
            <a:r>
              <a:rPr lang="de-DE" sz="2800" dirty="0" err="1">
                <a:cs typeface="Arial" panose="020B0604020202020204" pitchFamily="34" charset="0"/>
              </a:rPr>
              <a:t>Trogtränken</a:t>
            </a:r>
            <a:r>
              <a:rPr lang="de-DE" sz="2800" dirty="0">
                <a:cs typeface="Arial" panose="020B0604020202020204" pitchFamily="34" charset="0"/>
              </a:rPr>
              <a:t> als Schalentränken </a:t>
            </a:r>
            <a:r>
              <a:rPr lang="de-DE" sz="2800" dirty="0">
                <a:cs typeface="Arial" panose="020B0604020202020204" pitchFamily="34" charset="0"/>
                <a:sym typeface="Wingdings" panose="05000000000000000000" pitchFamily="2" charset="2"/>
              </a:rPr>
              <a:t> höherer Durchfluss</a:t>
            </a:r>
            <a:endParaRPr lang="de-DE" sz="2800" dirty="0">
              <a:cs typeface="Arial" panose="020B0604020202020204" pitchFamily="34" charset="0"/>
            </a:endParaRPr>
          </a:p>
          <a:p>
            <a:pPr marL="800100" lvl="1" indent="-342900" algn="l">
              <a:spcAft>
                <a:spcPts val="600"/>
              </a:spcAft>
              <a:buFont typeface="Wingdings" panose="05000000000000000000" pitchFamily="2" charset="2"/>
              <a:buChar char="Ø"/>
            </a:pPr>
            <a:r>
              <a:rPr lang="de-DE" sz="2800" dirty="0">
                <a:cs typeface="Arial" panose="020B0604020202020204" pitchFamily="34" charset="0"/>
              </a:rPr>
              <a:t>Hohe Wasserqualität </a:t>
            </a:r>
            <a:r>
              <a:rPr lang="de-DE" sz="2800" dirty="0">
                <a:cs typeface="Arial" panose="020B0604020202020204" pitchFamily="34" charset="0"/>
                <a:sym typeface="Wingdings" panose="05000000000000000000" pitchFamily="2" charset="2"/>
              </a:rPr>
              <a:t> Reinigung der Tränken</a:t>
            </a:r>
          </a:p>
          <a:p>
            <a:pPr marL="800100" lvl="1" indent="-342900" algn="l">
              <a:spcAft>
                <a:spcPts val="600"/>
              </a:spcAft>
              <a:buFont typeface="Wingdings" panose="05000000000000000000" pitchFamily="2" charset="2"/>
              <a:buChar char="Ø"/>
            </a:pPr>
            <a:r>
              <a:rPr lang="de-DE" sz="2800" dirty="0">
                <a:cs typeface="Arial" panose="020B0604020202020204" pitchFamily="34" charset="0"/>
                <a:sym typeface="Wingdings" panose="05000000000000000000" pitchFamily="2" charset="2"/>
              </a:rPr>
              <a:t>Wenn möglich, Aufstellung der Tränken auf der Weide im Schatten</a:t>
            </a:r>
            <a:endParaRPr lang="de-DE" sz="2800" dirty="0">
              <a:cs typeface="Arial" panose="020B0604020202020204" pitchFamily="34" charset="0"/>
            </a:endParaRPr>
          </a:p>
          <a:p>
            <a:pPr marL="342900" indent="-342900" algn="l">
              <a:spcAft>
                <a:spcPts val="600"/>
              </a:spcAft>
              <a:buFont typeface="Courier New" panose="02070309020205020404" pitchFamily="49" charset="0"/>
              <a:buChar char="o"/>
            </a:pPr>
            <a:endParaRPr lang="de-DE" dirty="0">
              <a:latin typeface="Arial" panose="020B0604020202020204" pitchFamily="34" charset="0"/>
              <a:cs typeface="Arial" panose="020B0604020202020204" pitchFamily="34" charset="0"/>
            </a:endParaRPr>
          </a:p>
          <a:p>
            <a:pPr marL="342900" indent="-342900" algn="l">
              <a:buFont typeface="Courier New" panose="02070309020205020404" pitchFamily="49" charset="0"/>
              <a:buChar char="o"/>
            </a:pPr>
            <a:endParaRPr lang="de-DE" dirty="0">
              <a:latin typeface="Arial" panose="020B0604020202020204" pitchFamily="34" charset="0"/>
              <a:cs typeface="Arial" panose="020B0604020202020204" pitchFamily="34" charset="0"/>
            </a:endParaRPr>
          </a:p>
          <a:p>
            <a:pPr marL="800100" lvl="1"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342900"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3144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cs typeface="Arial" panose="020B0604020202020204" pitchFamily="34" charset="0"/>
              </a:rPr>
              <a:t>Größter Effekt zur Hitzereduzierung durch </a:t>
            </a:r>
            <a:r>
              <a:rPr lang="de-DE" b="1" dirty="0">
                <a:cs typeface="Arial" panose="020B0604020202020204" pitchFamily="34" charset="0"/>
              </a:rPr>
              <a:t>bauliche Maßnahmen</a:t>
            </a:r>
            <a:r>
              <a:rPr lang="de-DE" dirty="0">
                <a:cs typeface="Arial" panose="020B0604020202020204" pitchFamily="34" charset="0"/>
              </a:rPr>
              <a:t>:</a:t>
            </a:r>
            <a:endParaRPr lang="de-DE" dirty="0"/>
          </a:p>
        </p:txBody>
      </p:sp>
      <p:sp>
        <p:nvSpPr>
          <p:cNvPr id="4" name="Fußzeilenplatzhalter 3"/>
          <p:cNvSpPr>
            <a:spLocks noGrp="1"/>
          </p:cNvSpPr>
          <p:nvPr>
            <p:ph type="ftr" sz="quarter" idx="10"/>
          </p:nvPr>
        </p:nvSpPr>
        <p:spPr/>
        <p:txBody>
          <a:bodyPr/>
          <a:lstStyle/>
          <a:p>
            <a:r>
              <a:rPr lang="de-DE"/>
              <a:t>Hitzestress_Fütterung</a:t>
            </a:r>
          </a:p>
        </p:txBody>
      </p:sp>
      <p:sp>
        <p:nvSpPr>
          <p:cNvPr id="5" name="Untertitel 2">
            <a:extLst>
              <a:ext uri="{FF2B5EF4-FFF2-40B4-BE49-F238E27FC236}">
                <a16:creationId xmlns:a16="http://schemas.microsoft.com/office/drawing/2014/main" id="{864CEB90-4314-442E-A964-E852BD28EF22}"/>
              </a:ext>
            </a:extLst>
          </p:cNvPr>
          <p:cNvSpPr>
            <a:spLocks noGrp="1"/>
          </p:cNvSpPr>
          <p:nvPr>
            <p:ph idx="1"/>
          </p:nvPr>
        </p:nvSpPr>
        <p:spPr>
          <a:xfrm>
            <a:off x="838200" y="1484784"/>
            <a:ext cx="10515600" cy="4692179"/>
          </a:xfrm>
        </p:spPr>
        <p:txBody>
          <a:bodyPr>
            <a:normAutofit/>
          </a:bodyPr>
          <a:lstStyle/>
          <a:p>
            <a:pPr marL="0" indent="0" algn="ctr">
              <a:buNone/>
            </a:pPr>
            <a:r>
              <a:rPr lang="de-DE" b="1" dirty="0">
                <a:cs typeface="Arial" panose="020B0604020202020204" pitchFamily="34" charset="0"/>
              </a:rPr>
              <a:t> - Aktive Kühlung </a:t>
            </a:r>
          </a:p>
          <a:p>
            <a:pPr marL="0" indent="0" algn="ctr">
              <a:buNone/>
            </a:pPr>
            <a:r>
              <a:rPr lang="de-DE" b="1" dirty="0">
                <a:cs typeface="Arial" panose="020B0604020202020204" pitchFamily="34" charset="0"/>
              </a:rPr>
              <a:t>- Reduzierung des Wärmeeintrags in den Stall</a:t>
            </a:r>
          </a:p>
          <a:p>
            <a:pPr marL="0" indent="0" algn="l">
              <a:buNone/>
            </a:pPr>
            <a:endParaRPr lang="de-DE" b="1" dirty="0">
              <a:cs typeface="Arial" panose="020B0604020202020204" pitchFamily="34" charset="0"/>
            </a:endParaRPr>
          </a:p>
          <a:p>
            <a:pPr marL="0" indent="0" algn="l">
              <a:spcAft>
                <a:spcPts val="600"/>
              </a:spcAft>
              <a:buNone/>
            </a:pPr>
            <a:r>
              <a:rPr lang="de-DE" dirty="0">
                <a:cs typeface="Arial" panose="020B0604020202020204" pitchFamily="34" charset="0"/>
              </a:rPr>
              <a:t>Wenn durch bauliche Maßnahmen Hitzestress vermieden werden kann, sind keine Änderungen in der Rationsgestaltung notwendig. </a:t>
            </a:r>
          </a:p>
          <a:p>
            <a:pPr marL="0" indent="0" algn="l">
              <a:spcAft>
                <a:spcPts val="600"/>
              </a:spcAft>
              <a:buNone/>
            </a:pPr>
            <a:r>
              <a:rPr lang="de-DE" dirty="0">
                <a:cs typeface="Arial" panose="020B0604020202020204" pitchFamily="34" charset="0"/>
              </a:rPr>
              <a:t>Die klimatischen Trends gehen jedoch </a:t>
            </a:r>
            <a:br>
              <a:rPr lang="de-DE" dirty="0">
                <a:cs typeface="Arial" panose="020B0604020202020204" pitchFamily="34" charset="0"/>
              </a:rPr>
            </a:br>
            <a:r>
              <a:rPr lang="de-DE" dirty="0">
                <a:cs typeface="Arial" panose="020B0604020202020204" pitchFamily="34" charset="0"/>
              </a:rPr>
              <a:t>von steigender Hitzestressbelastungen </a:t>
            </a:r>
            <a:br>
              <a:rPr lang="de-DE" dirty="0">
                <a:cs typeface="Arial" panose="020B0604020202020204" pitchFamily="34" charset="0"/>
              </a:rPr>
            </a:br>
            <a:r>
              <a:rPr lang="de-DE" dirty="0">
                <a:cs typeface="Arial" panose="020B0604020202020204" pitchFamily="34" charset="0"/>
              </a:rPr>
              <a:t>für die Tiere aus.</a:t>
            </a:r>
          </a:p>
          <a:p>
            <a:pPr marL="800100" lvl="1"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342900" indent="-342900" algn="l">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B50335D6-913E-4C5A-8270-BE146D061D69}"/>
              </a:ext>
            </a:extLst>
          </p:cNvPr>
          <p:cNvPicPr>
            <a:picLocks noChangeAspect="1"/>
          </p:cNvPicPr>
          <p:nvPr/>
        </p:nvPicPr>
        <p:blipFill>
          <a:blip r:embed="rId3"/>
          <a:stretch>
            <a:fillRect/>
          </a:stretch>
        </p:blipFill>
        <p:spPr>
          <a:xfrm>
            <a:off x="6776356" y="4231574"/>
            <a:ext cx="2569040" cy="1922919"/>
          </a:xfrm>
          <a:prstGeom prst="rect">
            <a:avLst/>
          </a:prstGeom>
        </p:spPr>
      </p:pic>
      <p:sp>
        <p:nvSpPr>
          <p:cNvPr id="6" name="Textfeld 5">
            <a:extLst>
              <a:ext uri="{FF2B5EF4-FFF2-40B4-BE49-F238E27FC236}">
                <a16:creationId xmlns:a16="http://schemas.microsoft.com/office/drawing/2014/main" id="{CC66C07B-5B91-4AEC-BE86-9CFB479A323A}"/>
              </a:ext>
            </a:extLst>
          </p:cNvPr>
          <p:cNvSpPr txBox="1"/>
          <p:nvPr/>
        </p:nvSpPr>
        <p:spPr>
          <a:xfrm>
            <a:off x="4942456" y="6005047"/>
            <a:ext cx="1835759" cy="261610"/>
          </a:xfrm>
          <a:prstGeom prst="rect">
            <a:avLst/>
          </a:prstGeom>
          <a:noFill/>
        </p:spPr>
        <p:txBody>
          <a:bodyPr wrap="none" rtlCol="0">
            <a:spAutoFit/>
          </a:bodyPr>
          <a:lstStyle/>
          <a:p>
            <a:r>
              <a:rPr lang="de-DE" sz="1100" dirty="0"/>
              <a:t>Fleckvieh, Bodensee-Stiftung</a:t>
            </a:r>
          </a:p>
        </p:txBody>
      </p:sp>
      <p:sp>
        <p:nvSpPr>
          <p:cNvPr id="7" name="Textfeld 6">
            <a:extLst>
              <a:ext uri="{FF2B5EF4-FFF2-40B4-BE49-F238E27FC236}">
                <a16:creationId xmlns:a16="http://schemas.microsoft.com/office/drawing/2014/main" id="{EE10FA06-B3F9-4C09-AC90-466CC539BAB3}"/>
              </a:ext>
            </a:extLst>
          </p:cNvPr>
          <p:cNvSpPr txBox="1"/>
          <p:nvPr/>
        </p:nvSpPr>
        <p:spPr>
          <a:xfrm>
            <a:off x="8616280" y="3868097"/>
            <a:ext cx="3107107" cy="430887"/>
          </a:xfrm>
          <a:prstGeom prst="rect">
            <a:avLst/>
          </a:prstGeom>
          <a:noFill/>
        </p:spPr>
        <p:txBody>
          <a:bodyPr wrap="square" rtlCol="0">
            <a:spAutoFit/>
          </a:bodyPr>
          <a:lstStyle/>
          <a:p>
            <a:pPr algn="r"/>
            <a:r>
              <a:rPr lang="de-DE" sz="1100" dirty="0">
                <a:cs typeface="Arial" panose="020B0604020202020204" pitchFamily="34" charset="0"/>
              </a:rPr>
              <a:t>Dr. Christian Koch, DLR Westpfalz, </a:t>
            </a:r>
          </a:p>
          <a:p>
            <a:pPr algn="r"/>
            <a:r>
              <a:rPr lang="de-DE" sz="1100" dirty="0">
                <a:cs typeface="Arial" panose="020B0604020202020204" pitchFamily="34" charset="0"/>
              </a:rPr>
              <a:t>Hofgut Neumühle, BBZ Nr. 23, 2020)</a:t>
            </a:r>
          </a:p>
        </p:txBody>
      </p:sp>
    </p:spTree>
    <p:extLst>
      <p:ext uri="{BB962C8B-B14F-4D97-AF65-F5344CB8AC3E}">
        <p14:creationId xmlns:p14="http://schemas.microsoft.com/office/powerpoint/2010/main" val="227089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Grundlagen - Hitzestress bei Rindern</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2"/>
          <p:cNvSpPr>
            <a:spLocks noGrp="1"/>
          </p:cNvSpPr>
          <p:nvPr>
            <p:ph idx="1"/>
          </p:nvPr>
        </p:nvSpPr>
        <p:spPr bwMode="auto"/>
        <p:txBody>
          <a:bodyPr/>
          <a:lstStyle/>
          <a:p>
            <a:pPr algn="l">
              <a:defRPr/>
            </a:pPr>
            <a:endParaRPr lang="de-DE" sz="1000" dirty="0">
              <a:cs typeface="Arial"/>
            </a:endParaRPr>
          </a:p>
          <a:p>
            <a:pPr marL="342900" indent="-342900" algn="l">
              <a:buFont typeface="Courier New"/>
              <a:buChar char="o"/>
              <a:defRPr/>
            </a:pPr>
            <a:r>
              <a:rPr lang="de-DE" dirty="0">
                <a:cs typeface="Arial"/>
              </a:rPr>
              <a:t>Temperaturoptimum der Rinder: 4 - 16°C (=thermoneutraler Bereich)</a:t>
            </a:r>
            <a:endParaRPr dirty="0"/>
          </a:p>
          <a:p>
            <a:pPr marL="0" indent="0" algn="l">
              <a:buNone/>
              <a:defRPr/>
            </a:pPr>
            <a:endParaRPr lang="de-DE" sz="2400" dirty="0">
              <a:cs typeface="Arial"/>
            </a:endParaRPr>
          </a:p>
          <a:p>
            <a:pPr marL="342900" indent="-342900" algn="l">
              <a:buFont typeface="Courier New"/>
              <a:buChar char="o"/>
              <a:defRPr/>
            </a:pPr>
            <a:r>
              <a:rPr lang="de-DE" dirty="0">
                <a:cs typeface="Arial"/>
              </a:rPr>
              <a:t>31% der mit dem Futter aufgenommenen Energie wird für Wärmeenergie aufgewendet (steigt mit Milchleistung und während der Trächtigkeit)</a:t>
            </a:r>
            <a:endParaRPr dirty="0"/>
          </a:p>
          <a:p>
            <a:pPr marL="0" indent="0" algn="l">
              <a:buNone/>
              <a:defRPr/>
            </a:pPr>
            <a:endParaRPr lang="de-DE" dirty="0">
              <a:cs typeface="Arial"/>
            </a:endParaRPr>
          </a:p>
          <a:p>
            <a:pPr marL="457200" lvl="1" indent="0" algn="l">
              <a:buNone/>
              <a:defRPr/>
            </a:pPr>
            <a:endParaRPr lang="de-DE" dirty="0">
              <a:cs typeface="Arial"/>
            </a:endParaRPr>
          </a:p>
          <a:p>
            <a:pPr marL="342900" indent="-342900" algn="l">
              <a:buFont typeface="Courier New"/>
              <a:buChar char="o"/>
              <a:defRPr/>
            </a:pPr>
            <a:endParaRPr lang="de-DE" dirty="0">
              <a:cs typeface="Arial"/>
            </a:endParaRPr>
          </a:p>
          <a:p>
            <a:pPr marL="800100" lvl="1" indent="-342900" algn="l">
              <a:buFont typeface="Wingdings"/>
              <a:buChar char="Ø"/>
              <a:defRPr/>
            </a:pPr>
            <a:endParaRPr lang="de-DE" sz="2400" dirty="0">
              <a:cs typeface="Arial"/>
            </a:endParaRPr>
          </a:p>
          <a:p>
            <a:pPr marL="342900" indent="-342900" algn="l">
              <a:buFont typeface="Wingdings"/>
              <a:buChar char="Ø"/>
              <a:defRPr/>
            </a:pPr>
            <a:endParaRPr lang="de-DE" dirty="0">
              <a:cs typeface="Arial"/>
            </a:endParaRPr>
          </a:p>
          <a:p>
            <a:pPr>
              <a:defRPr/>
            </a:pPr>
            <a:endParaRPr lang="de-DE" dirty="0">
              <a:cs typeface="Arial"/>
            </a:endParaRPr>
          </a:p>
        </p:txBody>
      </p:sp>
      <p:sp>
        <p:nvSpPr>
          <p:cNvPr id="7" name="Textfeld 5"/>
          <p:cNvSpPr>
            <a:spLocks/>
          </p:cNvSpPr>
          <p:nvPr/>
        </p:nvSpPr>
        <p:spPr bwMode="auto">
          <a:xfrm>
            <a:off x="9963150" y="5855192"/>
            <a:ext cx="702436" cy="261610"/>
          </a:xfrm>
          <a:prstGeom prst="rect">
            <a:avLst/>
          </a:prstGeom>
          <a:noFill/>
          <a:ln>
            <a:noFill/>
          </a:ln>
        </p:spPr>
        <p:txBody>
          <a:bodyPr wrap="none" rtlCol="0">
            <a:spAutoFit/>
          </a:bodyPr>
          <a:lstStyle/>
          <a:p>
            <a:pPr>
              <a:defRPr/>
            </a:pPr>
            <a:r>
              <a:rPr lang="de-DE" sz="1100"/>
              <a:t>LfL, 2016</a:t>
            </a:r>
            <a:endParaRPr/>
          </a:p>
        </p:txBody>
      </p:sp>
    </p:spTree>
    <p:extLst>
      <p:ext uri="{BB962C8B-B14F-4D97-AF65-F5344CB8AC3E}">
        <p14:creationId xmlns:p14="http://schemas.microsoft.com/office/powerpoint/2010/main" val="348636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spcBef>
                <a:spcPts val="0"/>
              </a:spcBef>
              <a:buNone/>
            </a:pPr>
            <a:r>
              <a:rPr lang="de-DE" sz="2000" b="1" dirty="0"/>
              <a:t>Herausgeber		</a:t>
            </a:r>
            <a:r>
              <a:rPr lang="de-DE" sz="2000" dirty="0"/>
              <a:t>Bodensee-Stiftung, Fritz-Reichle-Ring 4, 78315 Radolfzell</a:t>
            </a:r>
          </a:p>
          <a:p>
            <a:pPr marL="0" indent="0">
              <a:spcBef>
                <a:spcPts val="0"/>
              </a:spcBef>
              <a:buNone/>
            </a:pPr>
            <a:endParaRPr lang="de-DE" sz="2000" dirty="0"/>
          </a:p>
          <a:p>
            <a:pPr marL="0" indent="0">
              <a:spcBef>
                <a:spcPts val="0"/>
              </a:spcBef>
              <a:buNone/>
            </a:pPr>
            <a:r>
              <a:rPr lang="de-DE" sz="2000" b="1" dirty="0"/>
              <a:t>Text und Redaktion 	</a:t>
            </a:r>
            <a:r>
              <a:rPr lang="de-DE" sz="2000" dirty="0"/>
              <a:t>Stefanie Geischeder (Thema: </a:t>
            </a:r>
            <a:r>
              <a:rPr lang="de-DE" sz="2000" dirty="0" err="1"/>
              <a:t>Hitzestress,TGD</a:t>
            </a:r>
            <a:r>
              <a:rPr lang="de-DE" sz="2000" dirty="0"/>
              <a:t> Bayern)</a:t>
            </a:r>
          </a:p>
          <a:p>
            <a:pPr marL="0" indent="0">
              <a:spcBef>
                <a:spcPts val="0"/>
              </a:spcBef>
              <a:buNone/>
            </a:pPr>
            <a:r>
              <a:rPr lang="de-DE" sz="2000" dirty="0"/>
              <a:t>			Thomas Jilg (Thema: Fütterung, LAZBW)</a:t>
            </a:r>
          </a:p>
          <a:p>
            <a:pPr marL="0" indent="0">
              <a:spcBef>
                <a:spcPts val="0"/>
              </a:spcBef>
              <a:buNone/>
            </a:pPr>
            <a:r>
              <a:rPr lang="de-DE" sz="2000" dirty="0"/>
              <a:t>			Sabine Sommer und Andreas Ziermann (Bodensee-Stiftung)</a:t>
            </a:r>
            <a:br>
              <a:rPr lang="de-DE" sz="2000" dirty="0"/>
            </a:br>
            <a:r>
              <a:rPr lang="de-DE" sz="2000" dirty="0"/>
              <a:t>			</a:t>
            </a:r>
          </a:p>
          <a:p>
            <a:pPr marL="0" indent="0">
              <a:spcBef>
                <a:spcPts val="0"/>
              </a:spcBef>
              <a:buNone/>
            </a:pPr>
            <a:r>
              <a:rPr lang="de-DE" sz="2000" b="1" dirty="0"/>
              <a:t>Bilder</a:t>
            </a:r>
            <a:r>
              <a:rPr lang="de-DE" sz="2000" dirty="0"/>
              <a:t>   			siehe Quellenangaben an den Bildern und im Notizenbereich</a:t>
            </a:r>
          </a:p>
          <a:p>
            <a:pPr marL="0" indent="0">
              <a:buNone/>
            </a:pPr>
            <a:endParaRPr lang="de-DE" sz="2000" b="1" dirty="0"/>
          </a:p>
          <a:p>
            <a:pPr marL="0" indent="0">
              <a:buNone/>
            </a:pPr>
            <a:r>
              <a:rPr lang="de-DE" sz="2000" b="1" dirty="0"/>
              <a:t>Nutzungsrechte/Haftungsausschluss</a:t>
            </a:r>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757507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2"/>
          <p:cNvSpPr>
            <a:spLocks noGrp="1"/>
          </p:cNvSpPr>
          <p:nvPr>
            <p:ph idx="1"/>
          </p:nvPr>
        </p:nvSpPr>
        <p:spPr bwMode="auto"/>
        <p:txBody>
          <a:bodyPr/>
          <a:lstStyle/>
          <a:p>
            <a:pPr marL="0" indent="0" algn="ctr">
              <a:buNone/>
              <a:defRPr/>
            </a:pPr>
            <a:r>
              <a:rPr lang="de-DE" sz="3600" dirty="0">
                <a:solidFill>
                  <a:schemeClr val="accent1"/>
                </a:solidFill>
                <a:latin typeface="+mj-lt"/>
                <a:ea typeface="+mj-ea"/>
                <a:cs typeface="+mj-cs"/>
              </a:rPr>
              <a:t>Was verstehen Sie unter Hitzestress bei Rindern?</a:t>
            </a:r>
          </a:p>
          <a:p>
            <a:pPr marL="0" indent="0" algn="ctr">
              <a:buNone/>
              <a:defRPr/>
            </a:pPr>
            <a:r>
              <a:rPr lang="de-DE" sz="3600" dirty="0">
                <a:solidFill>
                  <a:schemeClr val="accent1"/>
                </a:solidFill>
                <a:latin typeface="+mj-lt"/>
                <a:ea typeface="+mj-ea"/>
                <a:cs typeface="+mj-cs"/>
              </a:rPr>
              <a:t>Konnten Sie Hitzestress bereits bei Ihren Tieren beobachten?</a:t>
            </a:r>
            <a:endParaRPr sz="3600" dirty="0">
              <a:solidFill>
                <a:schemeClr val="accent1"/>
              </a:solidFill>
              <a:latin typeface="+mj-lt"/>
              <a:ea typeface="+mj-ea"/>
              <a:cs typeface="+mj-cs"/>
            </a:endParaRPr>
          </a:p>
          <a:p>
            <a:pPr algn="l">
              <a:defRPr/>
            </a:pPr>
            <a:endParaRPr lang="de-DE" sz="1000" dirty="0">
              <a:cs typeface="Arial"/>
            </a:endParaRPr>
          </a:p>
          <a:p>
            <a:pPr marL="0" indent="0" algn="l">
              <a:buNone/>
              <a:defRPr/>
            </a:pPr>
            <a:endParaRPr lang="de-DE" dirty="0">
              <a:cs typeface="Arial"/>
            </a:endParaRPr>
          </a:p>
          <a:p>
            <a:pPr marL="457200" lvl="1" indent="0" algn="l">
              <a:buNone/>
              <a:defRPr/>
            </a:pPr>
            <a:endParaRPr lang="de-DE" dirty="0">
              <a:cs typeface="Arial"/>
            </a:endParaRPr>
          </a:p>
          <a:p>
            <a:pPr marL="342900" indent="-342900" algn="l">
              <a:buFont typeface="Courier New"/>
              <a:buChar char="o"/>
              <a:defRPr/>
            </a:pPr>
            <a:endParaRPr lang="de-DE" dirty="0">
              <a:cs typeface="Arial"/>
            </a:endParaRPr>
          </a:p>
          <a:p>
            <a:pPr marL="800100" lvl="1" indent="-342900" algn="l">
              <a:buFont typeface="Wingdings"/>
              <a:buChar char="Ø"/>
              <a:defRPr/>
            </a:pPr>
            <a:endParaRPr lang="de-DE" sz="2400" dirty="0">
              <a:cs typeface="Arial"/>
            </a:endParaRPr>
          </a:p>
          <a:p>
            <a:pPr marL="342900" indent="-342900" algn="l">
              <a:buFont typeface="Wingdings"/>
              <a:buChar char="Ø"/>
              <a:defRPr/>
            </a:pPr>
            <a:endParaRPr lang="de-DE" dirty="0">
              <a:cs typeface="Arial"/>
            </a:endParaRPr>
          </a:p>
          <a:p>
            <a:pPr>
              <a:defRPr/>
            </a:pPr>
            <a:endParaRPr lang="de-DE" dirty="0">
              <a:cs typeface="Arial"/>
            </a:endParaRPr>
          </a:p>
        </p:txBody>
      </p:sp>
      <p:pic>
        <p:nvPicPr>
          <p:cNvPr id="2" name="Grafik 1">
            <a:extLst>
              <a:ext uri="{FF2B5EF4-FFF2-40B4-BE49-F238E27FC236}">
                <a16:creationId xmlns:a16="http://schemas.microsoft.com/office/drawing/2014/main" id="{B41C26BB-2382-4B28-AD5B-7F642B36D128}"/>
              </a:ext>
            </a:extLst>
          </p:cNvPr>
          <p:cNvPicPr>
            <a:picLocks noChangeAspect="1"/>
          </p:cNvPicPr>
          <p:nvPr/>
        </p:nvPicPr>
        <p:blipFill>
          <a:blip r:embed="rId3"/>
          <a:stretch>
            <a:fillRect/>
          </a:stretch>
        </p:blipFill>
        <p:spPr>
          <a:xfrm>
            <a:off x="4782319" y="3284984"/>
            <a:ext cx="2627362" cy="2627362"/>
          </a:xfrm>
          <a:prstGeom prst="rect">
            <a:avLst/>
          </a:prstGeom>
        </p:spPr>
      </p:pic>
      <p:sp>
        <p:nvSpPr>
          <p:cNvPr id="3" name="Rechteck 2">
            <a:extLst>
              <a:ext uri="{FF2B5EF4-FFF2-40B4-BE49-F238E27FC236}">
                <a16:creationId xmlns:a16="http://schemas.microsoft.com/office/drawing/2014/main" id="{EC0625C0-523C-48B0-9C0A-B664484687AE}"/>
              </a:ext>
            </a:extLst>
          </p:cNvPr>
          <p:cNvSpPr/>
          <p:nvPr/>
        </p:nvSpPr>
        <p:spPr>
          <a:xfrm>
            <a:off x="6744072" y="5448042"/>
            <a:ext cx="623889" cy="261610"/>
          </a:xfrm>
          <a:prstGeom prst="rect">
            <a:avLst/>
          </a:prstGeom>
        </p:spPr>
        <p:txBody>
          <a:bodyPr wrap="none">
            <a:spAutoFit/>
          </a:bodyPr>
          <a:lstStyle/>
          <a:p>
            <a:r>
              <a:rPr lang="de-DE" sz="1100" dirty="0" err="1"/>
              <a:t>pixabay</a:t>
            </a:r>
            <a:endParaRPr lang="de-DE" sz="1100" dirty="0"/>
          </a:p>
        </p:txBody>
      </p:sp>
    </p:spTree>
    <p:extLst>
      <p:ext uri="{BB962C8B-B14F-4D97-AF65-F5344CB8AC3E}">
        <p14:creationId xmlns:p14="http://schemas.microsoft.com/office/powerpoint/2010/main" val="1897432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Hitzestress bei Rindern</a:t>
            </a:r>
            <a:endParaRPr/>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2"/>
          <p:cNvSpPr>
            <a:spLocks noGrp="1"/>
          </p:cNvSpPr>
          <p:nvPr>
            <p:ph idx="1"/>
          </p:nvPr>
        </p:nvSpPr>
        <p:spPr bwMode="auto"/>
        <p:txBody>
          <a:bodyPr/>
          <a:lstStyle/>
          <a:p>
            <a:pPr algn="l">
              <a:defRPr/>
            </a:pPr>
            <a:endParaRPr lang="de-DE">
              <a:latin typeface="Arial"/>
              <a:cs typeface="Arial"/>
            </a:endParaRPr>
          </a:p>
          <a:p>
            <a:pPr marL="800100" lvl="1" indent="-342900" algn="l">
              <a:buFont typeface="Wingdings"/>
              <a:buChar char="Ø"/>
              <a:defRPr/>
            </a:pPr>
            <a:endParaRPr lang="de-DE">
              <a:latin typeface="Arial"/>
              <a:cs typeface="Arial"/>
            </a:endParaRPr>
          </a:p>
          <a:p>
            <a:pPr marL="0" indent="0" algn="l">
              <a:buNone/>
              <a:defRPr/>
            </a:pPr>
            <a:endParaRPr lang="de-DE">
              <a:latin typeface="Arial"/>
              <a:cs typeface="Arial"/>
            </a:endParaRPr>
          </a:p>
          <a:p>
            <a:pPr>
              <a:defRPr/>
            </a:pPr>
            <a:endParaRPr lang="de-DE">
              <a:latin typeface="Arial"/>
              <a:cs typeface="Arial"/>
            </a:endParaRPr>
          </a:p>
        </p:txBody>
      </p:sp>
      <p:pic>
        <p:nvPicPr>
          <p:cNvPr id="7" name="Grafik 2"/>
          <p:cNvPicPr>
            <a:picLocks noChangeAspect="1"/>
          </p:cNvPicPr>
          <p:nvPr/>
        </p:nvPicPr>
        <p:blipFill>
          <a:blip r:embed="rId3"/>
          <a:stretch/>
        </p:blipFill>
        <p:spPr bwMode="auto">
          <a:xfrm>
            <a:off x="2741359" y="1057835"/>
            <a:ext cx="6709282" cy="5208822"/>
          </a:xfrm>
          <a:prstGeom prst="rect">
            <a:avLst/>
          </a:prstGeom>
        </p:spPr>
      </p:pic>
      <p:sp>
        <p:nvSpPr>
          <p:cNvPr id="8" name="Textfeld 7">
            <a:extLst>
              <a:ext uri="{FF2B5EF4-FFF2-40B4-BE49-F238E27FC236}">
                <a16:creationId xmlns:a16="http://schemas.microsoft.com/office/drawing/2014/main" id="{7A0556D4-2BF0-4F78-8171-2CADD8E7B817}"/>
              </a:ext>
            </a:extLst>
          </p:cNvPr>
          <p:cNvSpPr txBox="1"/>
          <p:nvPr/>
        </p:nvSpPr>
        <p:spPr bwMode="auto">
          <a:xfrm>
            <a:off x="623392" y="5661248"/>
            <a:ext cx="1872208" cy="430887"/>
          </a:xfrm>
          <a:prstGeom prst="rect">
            <a:avLst/>
          </a:prstGeom>
          <a:noFill/>
          <a:ln w="9525">
            <a:noFill/>
          </a:ln>
        </p:spPr>
        <p:txBody>
          <a:bodyPr wrap="square" rtlCol="0">
            <a:spAutoFit/>
          </a:bodyPr>
          <a:lstStyle/>
          <a:p>
            <a:r>
              <a:rPr lang="de-DE" sz="1100" dirty="0"/>
              <a:t>THI-Grafik, mod. nach Zimbelmann &amp; Collier (2009)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1" y="365124"/>
            <a:ext cx="4033664" cy="2127771"/>
          </a:xfrm>
        </p:spPr>
        <p:txBody>
          <a:bodyPr>
            <a:normAutofit fontScale="90000"/>
          </a:bodyPr>
          <a:lstStyle/>
          <a:p>
            <a:pPr>
              <a:defRPr/>
            </a:pPr>
            <a:r>
              <a:rPr lang="de-DE" dirty="0"/>
              <a:t>Folgen von Hitzestress in Abhängigkeit der Belastungsintensität (THI) </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pic>
        <p:nvPicPr>
          <p:cNvPr id="6" name="Inhaltsplatzhalter 6"/>
          <p:cNvPicPr>
            <a:picLocks noGrp="1" noChangeAspect="1"/>
          </p:cNvPicPr>
          <p:nvPr>
            <p:ph idx="1"/>
          </p:nvPr>
        </p:nvPicPr>
        <p:blipFill>
          <a:blip r:embed="rId3"/>
          <a:srcRect l="36322" t="25306" r="33726" b="13111"/>
          <a:stretch/>
        </p:blipFill>
        <p:spPr bwMode="auto">
          <a:xfrm>
            <a:off x="4871865" y="365124"/>
            <a:ext cx="5534825" cy="6398061"/>
          </a:xfrm>
          <a:prstGeom prst="rect">
            <a:avLst/>
          </a:prstGeom>
        </p:spPr>
      </p:pic>
      <p:sp>
        <p:nvSpPr>
          <p:cNvPr id="7" name="Untertitel 2">
            <a:extLst>
              <a:ext uri="{FF2B5EF4-FFF2-40B4-BE49-F238E27FC236}">
                <a16:creationId xmlns:a16="http://schemas.microsoft.com/office/drawing/2014/main" id="{B776D9B1-E39E-46DA-BE68-3913E571F259}"/>
              </a:ext>
            </a:extLst>
          </p:cNvPr>
          <p:cNvSpPr txBox="1">
            <a:spLocks/>
          </p:cNvSpPr>
          <p:nvPr/>
        </p:nvSpPr>
        <p:spPr bwMode="auto">
          <a:xfrm>
            <a:off x="563062" y="2611913"/>
            <a:ext cx="3232230" cy="100181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endParaRPr lang="de-DE" sz="1000" dirty="0">
              <a:cs typeface="Arial"/>
            </a:endParaRPr>
          </a:p>
          <a:p>
            <a:pPr marL="457200" lvl="1" indent="0">
              <a:spcAft>
                <a:spcPts val="1200"/>
              </a:spcAft>
              <a:buFont typeface="Arial"/>
              <a:buNone/>
              <a:defRPr/>
            </a:pPr>
            <a:r>
              <a:rPr lang="de-DE" b="1" dirty="0">
                <a:latin typeface="Arial"/>
              </a:rPr>
              <a:t>Hitzestress ist </a:t>
            </a:r>
            <a:br>
              <a:rPr lang="de-DE" b="1" dirty="0">
                <a:latin typeface="Arial"/>
              </a:rPr>
            </a:br>
            <a:r>
              <a:rPr lang="de-DE" b="1" dirty="0">
                <a:latin typeface="Arial"/>
              </a:rPr>
              <a:t>abhängig von: </a:t>
            </a:r>
            <a:endParaRPr lang="de-DE" dirty="0"/>
          </a:p>
          <a:p>
            <a:pPr marL="457200" lvl="1" indent="0">
              <a:spcAft>
                <a:spcPts val="1200"/>
              </a:spcAft>
              <a:buFont typeface="Arial"/>
              <a:buNone/>
              <a:defRPr/>
            </a:pPr>
            <a:endParaRPr lang="de-DE" b="1" dirty="0">
              <a:latin typeface="Arial"/>
            </a:endParaRPr>
          </a:p>
          <a:p>
            <a:pPr marL="457200" lvl="1" indent="0">
              <a:buFont typeface="Arial"/>
              <a:buNone/>
              <a:defRPr/>
            </a:pPr>
            <a:endParaRPr lang="de-DE" dirty="0">
              <a:cs typeface="Arial"/>
            </a:endParaRPr>
          </a:p>
          <a:p>
            <a:pPr marL="342900" indent="-342900">
              <a:buFont typeface="Courier New"/>
              <a:buChar char="o"/>
              <a:defRPr/>
            </a:pPr>
            <a:endParaRPr lang="de-DE" dirty="0">
              <a:cs typeface="Arial"/>
            </a:endParaRPr>
          </a:p>
          <a:p>
            <a:pPr marL="800100" lvl="1" indent="-342900">
              <a:buFont typeface="Wingdings"/>
              <a:buChar char="Ø"/>
              <a:defRPr/>
            </a:pPr>
            <a:endParaRPr lang="de-DE" dirty="0">
              <a:cs typeface="Arial"/>
            </a:endParaRPr>
          </a:p>
          <a:p>
            <a:pPr marL="342900" indent="-342900">
              <a:buFont typeface="Wingdings"/>
              <a:buChar char="Ø"/>
              <a:defRPr/>
            </a:pPr>
            <a:endParaRPr lang="de-DE" dirty="0">
              <a:cs typeface="Arial"/>
            </a:endParaRPr>
          </a:p>
          <a:p>
            <a:pPr>
              <a:defRPr/>
            </a:pPr>
            <a:endParaRPr lang="de-DE" dirty="0">
              <a:cs typeface="Arial"/>
            </a:endParaRPr>
          </a:p>
        </p:txBody>
      </p:sp>
      <p:sp>
        <p:nvSpPr>
          <p:cNvPr id="8" name="Textfeld 7">
            <a:extLst>
              <a:ext uri="{FF2B5EF4-FFF2-40B4-BE49-F238E27FC236}">
                <a16:creationId xmlns:a16="http://schemas.microsoft.com/office/drawing/2014/main" id="{16CC33B4-83F1-4B43-AE11-DF5C82E639CB}"/>
              </a:ext>
            </a:extLst>
          </p:cNvPr>
          <p:cNvSpPr txBox="1"/>
          <p:nvPr/>
        </p:nvSpPr>
        <p:spPr bwMode="auto">
          <a:xfrm rot="21253379">
            <a:off x="652739" y="3960795"/>
            <a:ext cx="4334973" cy="2000548"/>
          </a:xfrm>
          <a:prstGeom prst="rect">
            <a:avLst/>
          </a:prstGeom>
          <a:noFill/>
          <a:ln w="38100">
            <a:solidFill>
              <a:schemeClr val="accent1"/>
            </a:solidFill>
          </a:ln>
        </p:spPr>
        <p:txBody>
          <a:bodyPr wrap="square" rtlCol="0">
            <a:spAutoFit/>
          </a:bodyPr>
          <a:lstStyle/>
          <a:p>
            <a:pPr lvl="2">
              <a:spcAft>
                <a:spcPts val="1200"/>
              </a:spcAft>
              <a:defRPr/>
            </a:pPr>
            <a:r>
              <a:rPr lang="de-DE" sz="2400" b="1" dirty="0">
                <a:latin typeface="Arial"/>
              </a:rPr>
              <a:t>Klimaparametern (Temperatur, Luftfeuchtigkeit, Luftbewegung…)</a:t>
            </a:r>
            <a:endParaRPr lang="de-DE" b="1" dirty="0"/>
          </a:p>
          <a:p>
            <a:endParaRPr lang="de-DE" dirty="0"/>
          </a:p>
        </p:txBody>
      </p:sp>
      <p:sp>
        <p:nvSpPr>
          <p:cNvPr id="9" name="Textfeld 8">
            <a:extLst>
              <a:ext uri="{FF2B5EF4-FFF2-40B4-BE49-F238E27FC236}">
                <a16:creationId xmlns:a16="http://schemas.microsoft.com/office/drawing/2014/main" id="{9827B4CA-F298-4321-94E9-9788A5C1F8D6}"/>
              </a:ext>
            </a:extLst>
          </p:cNvPr>
          <p:cNvSpPr txBox="1"/>
          <p:nvPr/>
        </p:nvSpPr>
        <p:spPr bwMode="auto">
          <a:xfrm rot="765419">
            <a:off x="4196610" y="3363820"/>
            <a:ext cx="4094089" cy="1569660"/>
          </a:xfrm>
          <a:prstGeom prst="rect">
            <a:avLst/>
          </a:prstGeom>
          <a:noFill/>
          <a:ln w="38100">
            <a:solidFill>
              <a:schemeClr val="accent1"/>
            </a:solidFill>
          </a:ln>
        </p:spPr>
        <p:txBody>
          <a:bodyPr wrap="square" rtlCol="0">
            <a:spAutoFit/>
          </a:bodyPr>
          <a:lstStyle/>
          <a:p>
            <a:pPr lvl="2">
              <a:defRPr/>
            </a:pPr>
            <a:r>
              <a:rPr lang="de-DE" sz="2400" b="1" dirty="0">
                <a:latin typeface="Arial"/>
              </a:rPr>
              <a:t>Tierspezifischen Eigenschaften (Körpergewicht, Leistung)</a:t>
            </a:r>
            <a:endParaRPr lang="de-DE" b="1" dirty="0"/>
          </a:p>
        </p:txBody>
      </p:sp>
      <p:sp>
        <p:nvSpPr>
          <p:cNvPr id="10" name="Textfeld 9">
            <a:extLst>
              <a:ext uri="{FF2B5EF4-FFF2-40B4-BE49-F238E27FC236}">
                <a16:creationId xmlns:a16="http://schemas.microsoft.com/office/drawing/2014/main" id="{0EA36D03-212B-409C-A6C2-31F0095F9B0D}"/>
              </a:ext>
            </a:extLst>
          </p:cNvPr>
          <p:cNvSpPr txBox="1"/>
          <p:nvPr/>
        </p:nvSpPr>
        <p:spPr bwMode="auto">
          <a:xfrm>
            <a:off x="10268614" y="5807525"/>
            <a:ext cx="1872208" cy="430887"/>
          </a:xfrm>
          <a:prstGeom prst="rect">
            <a:avLst/>
          </a:prstGeom>
          <a:noFill/>
          <a:ln w="9525">
            <a:noFill/>
          </a:ln>
        </p:spPr>
        <p:txBody>
          <a:bodyPr wrap="square" rtlCol="0">
            <a:spAutoFit/>
          </a:bodyPr>
          <a:lstStyle/>
          <a:p>
            <a:r>
              <a:rPr lang="de-DE" sz="1100" dirty="0"/>
              <a:t>Nach Zimbelmann &amp; Collier (2009) </a:t>
            </a:r>
          </a:p>
        </p:txBody>
      </p:sp>
    </p:spTree>
    <p:extLst>
      <p:ext uri="{BB962C8B-B14F-4D97-AF65-F5344CB8AC3E}">
        <p14:creationId xmlns:p14="http://schemas.microsoft.com/office/powerpoint/2010/main" val="400938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Wärmeproduktion von Milchkühen – </a:t>
            </a:r>
            <a:r>
              <a:rPr lang="de-DE" sz="2400" dirty="0"/>
              <a:t>in Abhängigkeit von der Jahresleistung (kg EKM/Kuh/Jahr) und der Lebendmasse der Kühe (kg)</a:t>
            </a:r>
            <a:endParaRPr dirty="0"/>
          </a:p>
        </p:txBody>
      </p:sp>
      <p:sp>
        <p:nvSpPr>
          <p:cNvPr id="6" name="Fußzeilenplatzhalter 3"/>
          <p:cNvSpPr>
            <a:spLocks noGrp="1"/>
          </p:cNvSpPr>
          <p:nvPr>
            <p:ph type="ftr" sz="quarter" idx="10"/>
          </p:nvPr>
        </p:nvSpPr>
        <p:spPr bwMode="auto"/>
        <p:txBody>
          <a:bodyPr/>
          <a:lstStyle/>
          <a:p>
            <a:pPr>
              <a:defRPr/>
            </a:pPr>
            <a:r>
              <a:rPr lang="de-DE"/>
              <a:t>Hitzestress_Fütterung</a:t>
            </a:r>
            <a:endParaRPr/>
          </a:p>
        </p:txBody>
      </p:sp>
      <p:sp>
        <p:nvSpPr>
          <p:cNvPr id="7" name="Textfeld 6"/>
          <p:cNvSpPr>
            <a:spLocks/>
          </p:cNvSpPr>
          <p:nvPr/>
        </p:nvSpPr>
        <p:spPr bwMode="auto">
          <a:xfrm>
            <a:off x="9552384" y="5937194"/>
            <a:ext cx="2498035" cy="430887"/>
          </a:xfrm>
          <a:prstGeom prst="rect">
            <a:avLst/>
          </a:prstGeom>
          <a:noFill/>
        </p:spPr>
        <p:txBody>
          <a:bodyPr wrap="square" rtlCol="0">
            <a:spAutoFit/>
          </a:bodyPr>
          <a:lstStyle/>
          <a:p>
            <a:pPr>
              <a:defRPr/>
            </a:pPr>
            <a:r>
              <a:rPr lang="de-DE" sz="1100" dirty="0"/>
              <a:t>BRADE, 2013, basierend auf Daten von JENTSCH et al., 2001</a:t>
            </a:r>
          </a:p>
        </p:txBody>
      </p:sp>
      <p:pic>
        <p:nvPicPr>
          <p:cNvPr id="8" name="Inhaltsplatzhalter 7">
            <a:extLst>
              <a:ext uri="{FF2B5EF4-FFF2-40B4-BE49-F238E27FC236}">
                <a16:creationId xmlns:a16="http://schemas.microsoft.com/office/drawing/2014/main" id="{DB5037DA-7C32-48A3-A751-B1D2A01AFFA6}"/>
              </a:ext>
            </a:extLst>
          </p:cNvPr>
          <p:cNvPicPr>
            <a:picLocks noGrp="1" noChangeAspect="1"/>
          </p:cNvPicPr>
          <p:nvPr>
            <p:ph idx="1"/>
          </p:nvPr>
        </p:nvPicPr>
        <p:blipFill rotWithShape="1">
          <a:blip r:embed="rId3"/>
          <a:srcRect b="11049"/>
          <a:stretch/>
        </p:blipFill>
        <p:spPr>
          <a:xfrm>
            <a:off x="2927648" y="1450690"/>
            <a:ext cx="8547589" cy="4701947"/>
          </a:xfrm>
          <a:prstGeom prst="rect">
            <a:avLst/>
          </a:prstGeom>
        </p:spPr>
      </p:pic>
      <p:sp>
        <p:nvSpPr>
          <p:cNvPr id="9" name="Textfeld 8">
            <a:extLst>
              <a:ext uri="{FF2B5EF4-FFF2-40B4-BE49-F238E27FC236}">
                <a16:creationId xmlns:a16="http://schemas.microsoft.com/office/drawing/2014/main" id="{8BF83194-B133-4CFE-9A55-2C077CD9F501}"/>
              </a:ext>
            </a:extLst>
          </p:cNvPr>
          <p:cNvSpPr txBox="1"/>
          <p:nvPr/>
        </p:nvSpPr>
        <p:spPr bwMode="auto">
          <a:xfrm>
            <a:off x="335360" y="2111841"/>
            <a:ext cx="2808312" cy="3416320"/>
          </a:xfrm>
          <a:prstGeom prst="rect">
            <a:avLst/>
          </a:prstGeom>
          <a:noFill/>
          <a:ln w="12700">
            <a:solidFill>
              <a:schemeClr val="accent1"/>
            </a:solidFill>
          </a:ln>
        </p:spPr>
        <p:txBody>
          <a:bodyPr wrap="square" rtlCol="0">
            <a:spAutoFit/>
          </a:bodyPr>
          <a:lstStyle/>
          <a:p>
            <a:r>
              <a:rPr lang="de-DE" sz="2400" b="1" dirty="0"/>
              <a:t>          Je höher die Milchleistung und je höher die Lebendmasse, desto höher ist der Energiebedarf und damit die Wärmeproduktion der Kuh</a:t>
            </a:r>
          </a:p>
        </p:txBody>
      </p:sp>
      <p:sp>
        <p:nvSpPr>
          <p:cNvPr id="2" name="Pfeil: nach rechts 1">
            <a:extLst>
              <a:ext uri="{FF2B5EF4-FFF2-40B4-BE49-F238E27FC236}">
                <a16:creationId xmlns:a16="http://schemas.microsoft.com/office/drawing/2014/main" id="{5909C823-8F69-4B86-A0A5-2B2F8B00E012}"/>
              </a:ext>
            </a:extLst>
          </p:cNvPr>
          <p:cNvSpPr/>
          <p:nvPr/>
        </p:nvSpPr>
        <p:spPr>
          <a:xfrm>
            <a:off x="464735" y="2204864"/>
            <a:ext cx="504056"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2"/>
          <p:cNvSpPr>
            <a:spLocks noGrp="1"/>
          </p:cNvSpPr>
          <p:nvPr>
            <p:ph idx="1"/>
          </p:nvPr>
        </p:nvSpPr>
        <p:spPr bwMode="auto"/>
        <p:txBody>
          <a:bodyPr/>
          <a:lstStyle/>
          <a:p>
            <a:pPr marL="457200" lvl="1" indent="0" algn="ctr">
              <a:spcAft>
                <a:spcPts val="600"/>
              </a:spcAft>
              <a:buNone/>
              <a:defRPr/>
            </a:pPr>
            <a:r>
              <a:rPr lang="de-DE" sz="3600" dirty="0">
                <a:solidFill>
                  <a:schemeClr val="accent1"/>
                </a:solidFill>
                <a:latin typeface="+mj-lt"/>
                <a:ea typeface="+mj-ea"/>
                <a:cs typeface="+mj-cs"/>
              </a:rPr>
              <a:t>Bei Hitzestress nehmen die Rinder/Milchkühe weniger Futter auf. Beschreiben Sie, was aus physiologischer Sicht passiert, wenn die Tiere nicht mehr ausreichend Futter/Energie aufnehmen.</a:t>
            </a:r>
            <a:endParaRPr sz="3600" dirty="0">
              <a:solidFill>
                <a:schemeClr val="accent1"/>
              </a:solidFill>
              <a:latin typeface="+mj-lt"/>
              <a:ea typeface="+mj-ea"/>
              <a:cs typeface="+mj-cs"/>
            </a:endParaRPr>
          </a:p>
          <a:p>
            <a:pPr algn="l">
              <a:defRPr/>
            </a:pPr>
            <a:endParaRPr lang="de-DE" dirty="0">
              <a:latin typeface="Arial"/>
              <a:cs typeface="Arial"/>
            </a:endParaRPr>
          </a:p>
          <a:p>
            <a:pPr marL="800100" lvl="1" indent="-342900" algn="l">
              <a:buFont typeface="Wingdings"/>
              <a:buChar char="Ø"/>
              <a:defRPr/>
            </a:pPr>
            <a:endParaRPr lang="de-DE" sz="2400" dirty="0">
              <a:latin typeface="Arial"/>
              <a:cs typeface="Arial"/>
            </a:endParaRPr>
          </a:p>
          <a:p>
            <a:pPr marL="342900" indent="-342900" algn="l">
              <a:buFont typeface="Wingdings"/>
              <a:buChar char="Ø"/>
              <a:defRPr/>
            </a:pPr>
            <a:endParaRPr lang="de-DE" dirty="0">
              <a:latin typeface="Arial"/>
              <a:cs typeface="Arial"/>
            </a:endParaRPr>
          </a:p>
          <a:p>
            <a:pPr>
              <a:defRPr/>
            </a:pPr>
            <a:endParaRPr lang="de-DE" dirty="0">
              <a:latin typeface="Arial"/>
              <a:cs typeface="Arial"/>
            </a:endParaRPr>
          </a:p>
        </p:txBody>
      </p:sp>
      <p:pic>
        <p:nvPicPr>
          <p:cNvPr id="2" name="Grafik 1">
            <a:extLst>
              <a:ext uri="{FF2B5EF4-FFF2-40B4-BE49-F238E27FC236}">
                <a16:creationId xmlns:a16="http://schemas.microsoft.com/office/drawing/2014/main" id="{EF2A3168-C725-436E-B627-83DA2CA41044}"/>
              </a:ext>
            </a:extLst>
          </p:cNvPr>
          <p:cNvPicPr>
            <a:picLocks noChangeAspect="1"/>
          </p:cNvPicPr>
          <p:nvPr/>
        </p:nvPicPr>
        <p:blipFill>
          <a:blip r:embed="rId3"/>
          <a:stretch>
            <a:fillRect/>
          </a:stretch>
        </p:blipFill>
        <p:spPr>
          <a:xfrm>
            <a:off x="4673094" y="3507813"/>
            <a:ext cx="2845812" cy="2840463"/>
          </a:xfrm>
          <a:prstGeom prst="rect">
            <a:avLst/>
          </a:prstGeom>
        </p:spPr>
      </p:pic>
      <p:sp>
        <p:nvSpPr>
          <p:cNvPr id="7" name="Rechteck 6">
            <a:extLst>
              <a:ext uri="{FF2B5EF4-FFF2-40B4-BE49-F238E27FC236}">
                <a16:creationId xmlns:a16="http://schemas.microsoft.com/office/drawing/2014/main" id="{A90788D7-8CA7-4E10-BE7D-A0E87F0FAD72}"/>
              </a:ext>
            </a:extLst>
          </p:cNvPr>
          <p:cNvSpPr/>
          <p:nvPr/>
        </p:nvSpPr>
        <p:spPr bwMode="auto">
          <a:xfrm>
            <a:off x="6600056" y="5959898"/>
            <a:ext cx="623889" cy="261610"/>
          </a:xfrm>
          <a:prstGeom prst="rect">
            <a:avLst/>
          </a:prstGeom>
        </p:spPr>
        <p:txBody>
          <a:bodyPr wrap="none">
            <a:spAutoFit/>
          </a:bodyPr>
          <a:lstStyle/>
          <a:p>
            <a:r>
              <a:rPr lang="de-DE" sz="1100" dirty="0" err="1"/>
              <a:t>pixabay</a:t>
            </a:r>
            <a:endParaRPr lang="de-DE"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Folgen durch geringere Futteraufnahme / Energiemangel</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2"/>
          <p:cNvSpPr>
            <a:spLocks noGrp="1"/>
          </p:cNvSpPr>
          <p:nvPr>
            <p:ph idx="1"/>
          </p:nvPr>
        </p:nvSpPr>
        <p:spPr bwMode="auto"/>
        <p:txBody>
          <a:bodyPr/>
          <a:lstStyle/>
          <a:p>
            <a:pPr>
              <a:lnSpc>
                <a:spcPct val="120000"/>
              </a:lnSpc>
              <a:buFont typeface="Wingdings" panose="05000000000000000000" pitchFamily="2" charset="2"/>
              <a:buChar char="Ø"/>
              <a:defRPr/>
            </a:pPr>
            <a:r>
              <a:rPr lang="de-DE" sz="2600" dirty="0">
                <a:cs typeface="Arial"/>
              </a:rPr>
              <a:t> Geringere Energieaufnahme </a:t>
            </a:r>
          </a:p>
          <a:p>
            <a:pPr lvl="1">
              <a:lnSpc>
                <a:spcPct val="120000"/>
              </a:lnSpc>
              <a:buFont typeface="Wingdings" panose="05000000000000000000" pitchFamily="2" charset="2"/>
              <a:buChar char="Ø"/>
              <a:defRPr/>
            </a:pPr>
            <a:r>
              <a:rPr lang="de-DE" sz="2600" dirty="0">
                <a:cs typeface="Arial"/>
              </a:rPr>
              <a:t>Geringere Wiederkäuertätigkeit </a:t>
            </a:r>
          </a:p>
          <a:p>
            <a:pPr lvl="2">
              <a:lnSpc>
                <a:spcPct val="120000"/>
              </a:lnSpc>
              <a:buFont typeface="Wingdings" panose="05000000000000000000" pitchFamily="2" charset="2"/>
              <a:buChar char="Ø"/>
              <a:defRPr/>
            </a:pPr>
            <a:r>
              <a:rPr lang="de-DE" sz="2600" dirty="0">
                <a:cs typeface="Arial"/>
              </a:rPr>
              <a:t>Erhöhtes Risiko für </a:t>
            </a:r>
            <a:r>
              <a:rPr lang="de-DE" sz="2600" dirty="0" err="1">
                <a:cs typeface="Arial"/>
              </a:rPr>
              <a:t>Pansenacidose</a:t>
            </a:r>
            <a:r>
              <a:rPr lang="de-DE" sz="2600" dirty="0">
                <a:cs typeface="Arial"/>
              </a:rPr>
              <a:t> </a:t>
            </a:r>
          </a:p>
          <a:p>
            <a:pPr lvl="3">
              <a:lnSpc>
                <a:spcPct val="120000"/>
              </a:lnSpc>
              <a:buFont typeface="Wingdings" panose="05000000000000000000" pitchFamily="2" charset="2"/>
              <a:buChar char="Ø"/>
              <a:defRPr/>
            </a:pPr>
            <a:r>
              <a:rPr lang="de-DE" sz="2600" dirty="0">
                <a:cs typeface="Arial"/>
              </a:rPr>
              <a:t>Stressbedingt steigende </a:t>
            </a:r>
            <a:r>
              <a:rPr lang="de-DE" sz="2600" dirty="0" err="1">
                <a:cs typeface="Arial"/>
              </a:rPr>
              <a:t>Cortisolproduktion</a:t>
            </a:r>
            <a:r>
              <a:rPr lang="de-DE" sz="2600" dirty="0">
                <a:cs typeface="Arial"/>
              </a:rPr>
              <a:t> </a:t>
            </a:r>
          </a:p>
          <a:p>
            <a:pPr lvl="4">
              <a:lnSpc>
                <a:spcPct val="120000"/>
              </a:lnSpc>
              <a:buFont typeface="Wingdings" panose="05000000000000000000" pitchFamily="2" charset="2"/>
              <a:buChar char="Ø"/>
              <a:defRPr/>
            </a:pPr>
            <a:r>
              <a:rPr lang="de-DE" sz="2600" dirty="0">
                <a:cs typeface="Arial"/>
              </a:rPr>
              <a:t>Geschwächtes Immunsystem</a:t>
            </a:r>
          </a:p>
          <a:p>
            <a:pPr lvl="5">
              <a:lnSpc>
                <a:spcPct val="120000"/>
              </a:lnSpc>
              <a:buFont typeface="Wingdings" panose="05000000000000000000" pitchFamily="2" charset="2"/>
              <a:buChar char="Ø"/>
              <a:defRPr/>
            </a:pPr>
            <a:r>
              <a:rPr lang="de-DE" sz="2600" dirty="0"/>
              <a:t>Erhöhte Krankheitsanfälligkeit</a:t>
            </a:r>
          </a:p>
          <a:p>
            <a:pPr lvl="6">
              <a:lnSpc>
                <a:spcPct val="120000"/>
              </a:lnSpc>
              <a:buFont typeface="Wingdings" panose="05000000000000000000" pitchFamily="2" charset="2"/>
              <a:buChar char="Ø"/>
              <a:defRPr/>
            </a:pPr>
            <a:r>
              <a:rPr lang="de-DE" sz="2600" dirty="0"/>
              <a:t>Vermehrt somatische Zellen, Mastitiden, Stoffwechselstörungen wie Ketosen (Festliegen), Hypokalzämien</a:t>
            </a:r>
          </a:p>
          <a:p>
            <a:pPr marL="3943350" lvl="8" indent="-285750" algn="l">
              <a:buFont typeface="Wingdings"/>
              <a:buChar char="à"/>
              <a:defRPr/>
            </a:pPr>
            <a:endParaRPr lang="de-DE" sz="3100" dirty="0">
              <a:latin typeface="Arial"/>
              <a:cs typeface="Arial"/>
            </a:endParaRPr>
          </a:p>
          <a:p>
            <a:pPr marL="0" indent="0" algn="l">
              <a:buNone/>
              <a:defRPr/>
            </a:pPr>
            <a:r>
              <a:rPr lang="de-DE" dirty="0">
                <a:latin typeface="Arial"/>
                <a:cs typeface="Arial"/>
              </a:rPr>
              <a:t>					</a:t>
            </a:r>
            <a:endParaRPr dirty="0"/>
          </a:p>
        </p:txBody>
      </p:sp>
      <p:sp>
        <p:nvSpPr>
          <p:cNvPr id="7" name="Textfeld 5"/>
          <p:cNvSpPr>
            <a:spLocks/>
          </p:cNvSpPr>
          <p:nvPr/>
        </p:nvSpPr>
        <p:spPr bwMode="auto">
          <a:xfrm>
            <a:off x="10416480" y="6005047"/>
            <a:ext cx="702436" cy="261610"/>
          </a:xfrm>
          <a:prstGeom prst="rect">
            <a:avLst/>
          </a:prstGeom>
          <a:noFill/>
          <a:ln>
            <a:noFill/>
          </a:ln>
        </p:spPr>
        <p:txBody>
          <a:bodyPr wrap="none" rtlCol="0">
            <a:spAutoFit/>
          </a:bodyPr>
          <a:lstStyle/>
          <a:p>
            <a:pPr>
              <a:defRPr/>
            </a:pPr>
            <a:r>
              <a:rPr lang="de-DE" sz="1100" dirty="0"/>
              <a:t>LfL, 2016</a:t>
            </a:r>
            <a:endParaRPr dirty="0"/>
          </a:p>
        </p:txBody>
      </p:sp>
      <p:sp>
        <p:nvSpPr>
          <p:cNvPr id="2" name="Textfeld 1">
            <a:extLst>
              <a:ext uri="{FF2B5EF4-FFF2-40B4-BE49-F238E27FC236}">
                <a16:creationId xmlns:a16="http://schemas.microsoft.com/office/drawing/2014/main" id="{548D0519-1260-4FCD-9F6A-6661E5086230}"/>
              </a:ext>
            </a:extLst>
          </p:cNvPr>
          <p:cNvSpPr txBox="1"/>
          <p:nvPr/>
        </p:nvSpPr>
        <p:spPr>
          <a:xfrm>
            <a:off x="9915586" y="824389"/>
            <a:ext cx="1438214" cy="4708981"/>
          </a:xfrm>
          <a:prstGeom prst="rect">
            <a:avLst/>
          </a:prstGeom>
          <a:noFill/>
        </p:spPr>
        <p:txBody>
          <a:bodyPr wrap="none" rtlCol="0">
            <a:spAutoFit/>
          </a:bodyPr>
          <a:lstStyle/>
          <a:p>
            <a:r>
              <a:rPr lang="de-DE" sz="30000" dirty="0">
                <a:solidFill>
                  <a:srgbClr val="C0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Weitere Auswirkungen</a:t>
            </a:r>
            <a:endParaRPr dirty="0"/>
          </a:p>
        </p:txBody>
      </p:sp>
      <p:sp>
        <p:nvSpPr>
          <p:cNvPr id="5" name="Fußzeilenplatzhalter 3"/>
          <p:cNvSpPr>
            <a:spLocks noGrp="1"/>
          </p:cNvSpPr>
          <p:nvPr>
            <p:ph type="ftr" sz="quarter" idx="10"/>
          </p:nvPr>
        </p:nvSpPr>
        <p:spPr bwMode="auto"/>
        <p:txBody>
          <a:bodyPr/>
          <a:lstStyle/>
          <a:p>
            <a:pPr>
              <a:defRPr/>
            </a:pPr>
            <a:r>
              <a:rPr lang="de-DE"/>
              <a:t>Hitzestress_Fütterung</a:t>
            </a:r>
            <a:endParaRPr/>
          </a:p>
        </p:txBody>
      </p:sp>
      <p:sp>
        <p:nvSpPr>
          <p:cNvPr id="6" name="Untertitel 3"/>
          <p:cNvSpPr>
            <a:spLocks noGrp="1"/>
          </p:cNvSpPr>
          <p:nvPr>
            <p:ph idx="1"/>
          </p:nvPr>
        </p:nvSpPr>
        <p:spPr bwMode="auto"/>
        <p:txBody>
          <a:bodyPr/>
          <a:lstStyle/>
          <a:p>
            <a:pPr marL="342900" indent="-342900">
              <a:spcAft>
                <a:spcPts val="600"/>
              </a:spcAft>
              <a:buFont typeface="Wingdings"/>
              <a:buChar char="Ø"/>
              <a:defRPr/>
            </a:pPr>
            <a:r>
              <a:rPr lang="de-DE" dirty="0">
                <a:cs typeface="Arial"/>
              </a:rPr>
              <a:t>Erhöhter Wasserbedarf (bis zu 180 l /Kuh/ Tag)</a:t>
            </a:r>
          </a:p>
          <a:p>
            <a:pPr marL="342900" indent="-342900">
              <a:spcAft>
                <a:spcPts val="600"/>
              </a:spcAft>
              <a:buFont typeface="Wingdings"/>
              <a:buChar char="Ø"/>
              <a:defRPr/>
            </a:pPr>
            <a:r>
              <a:rPr lang="de-DE" dirty="0">
                <a:cs typeface="Arial"/>
              </a:rPr>
              <a:t> Verstärktes Ausschwitzen von Mineralien (v.a. Kalium)</a:t>
            </a:r>
          </a:p>
          <a:p>
            <a:pPr marL="342900" indent="-342900" algn="l">
              <a:spcAft>
                <a:spcPts val="600"/>
              </a:spcAft>
              <a:buFont typeface="Wingdings"/>
              <a:buChar char="Ø"/>
              <a:defRPr/>
            </a:pPr>
            <a:r>
              <a:rPr lang="de-DE" dirty="0">
                <a:cs typeface="Arial"/>
              </a:rPr>
              <a:t> Reduzierte Milchleistung und Milchinhaltsstoffe</a:t>
            </a:r>
            <a:endParaRPr dirty="0"/>
          </a:p>
          <a:p>
            <a:pPr marL="800100" lvl="1" indent="-342900" algn="l">
              <a:buFont typeface="Courier New"/>
              <a:buChar char="o"/>
              <a:defRPr/>
            </a:pPr>
            <a:r>
              <a:rPr lang="de-DE" sz="2800" dirty="0">
                <a:cs typeface="Arial"/>
              </a:rPr>
              <a:t>Auswirkungen zeigen sich meist erst </a:t>
            </a:r>
            <a:r>
              <a:rPr lang="de-DE" sz="2800" b="1" dirty="0">
                <a:cs typeface="Arial"/>
              </a:rPr>
              <a:t>2</a:t>
            </a:r>
            <a:r>
              <a:rPr lang="de-DE" sz="2800" dirty="0">
                <a:cs typeface="Arial"/>
              </a:rPr>
              <a:t>-5 Tage nach Eintritt des Hitzestresses</a:t>
            </a:r>
            <a:endParaRPr dirty="0"/>
          </a:p>
          <a:p>
            <a:pPr marL="800100" lvl="1" indent="-342900" algn="l">
              <a:buFont typeface="Courier New"/>
              <a:buChar char="o"/>
              <a:defRPr/>
            </a:pPr>
            <a:endParaRPr lang="de-DE" sz="2800" dirty="0">
              <a:cs typeface="Arial"/>
            </a:endParaRPr>
          </a:p>
          <a:p>
            <a:pPr marL="342900" indent="-342900" algn="l">
              <a:buFont typeface="Wingdings"/>
              <a:buChar char="Ø"/>
              <a:defRPr/>
            </a:pPr>
            <a:r>
              <a:rPr lang="de-DE" dirty="0">
                <a:cs typeface="Arial"/>
              </a:rPr>
              <a:t> Wachstumsverzögerungen (Jungvieh)</a:t>
            </a:r>
            <a:endParaRPr dirty="0"/>
          </a:p>
          <a:p>
            <a:pPr marL="342900" indent="-342900" algn="l">
              <a:buFont typeface="Wingdings"/>
              <a:buChar char="Ø"/>
              <a:defRPr/>
            </a:pPr>
            <a:endParaRPr lang="de-DE" dirty="0">
              <a:latin typeface="Arial"/>
              <a:cs typeface="Arial"/>
            </a:endParaRPr>
          </a:p>
          <a:p>
            <a:pPr lvl="1" algn="l">
              <a:defRPr/>
            </a:pPr>
            <a:endParaRPr lang="de-DE" dirty="0"/>
          </a:p>
        </p:txBody>
      </p:sp>
      <p:sp>
        <p:nvSpPr>
          <p:cNvPr id="7" name="Textfeld 5"/>
          <p:cNvSpPr>
            <a:spLocks/>
          </p:cNvSpPr>
          <p:nvPr/>
        </p:nvSpPr>
        <p:spPr bwMode="auto">
          <a:xfrm>
            <a:off x="9963150" y="5855192"/>
            <a:ext cx="702436" cy="261610"/>
          </a:xfrm>
          <a:prstGeom prst="rect">
            <a:avLst/>
          </a:prstGeom>
          <a:noFill/>
          <a:ln>
            <a:noFill/>
          </a:ln>
        </p:spPr>
        <p:txBody>
          <a:bodyPr wrap="none" rtlCol="0">
            <a:spAutoFit/>
          </a:bodyPr>
          <a:lstStyle/>
          <a:p>
            <a:pPr>
              <a:defRPr/>
            </a:pPr>
            <a:r>
              <a:rPr lang="de-DE" sz="1100"/>
              <a:t>LfL, 2016</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1995</Words>
  <Application>Microsoft Office PowerPoint</Application>
  <DocSecurity>0</DocSecurity>
  <PresentationFormat>Breitbild</PresentationFormat>
  <Paragraphs>232</Paragraphs>
  <Slides>20</Slides>
  <Notes>19</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20</vt:i4>
      </vt:variant>
    </vt:vector>
  </HeadingPairs>
  <TitlesOfParts>
    <vt:vector size="27" baseType="lpstr">
      <vt:lpstr>Arial</vt:lpstr>
      <vt:lpstr>Calibri</vt:lpstr>
      <vt:lpstr>Calibri Light</vt:lpstr>
      <vt:lpstr>Courier New</vt:lpstr>
      <vt:lpstr>Times New Roman</vt:lpstr>
      <vt:lpstr>Wingdings</vt:lpstr>
      <vt:lpstr>Office</vt:lpstr>
      <vt:lpstr>Hitzestress bei Rindern</vt:lpstr>
      <vt:lpstr>Grundlagen - Hitzestress bei Rindern</vt:lpstr>
      <vt:lpstr>PowerPoint-Präsentation</vt:lpstr>
      <vt:lpstr>Hitzestress bei Rindern</vt:lpstr>
      <vt:lpstr>Folgen von Hitzestress in Abhängigkeit der Belastungsintensität (THI) </vt:lpstr>
      <vt:lpstr>Wärmeproduktion von Milchkühen – in Abhängigkeit von der Jahresleistung (kg EKM/Kuh/Jahr) und der Lebendmasse der Kühe (kg)</vt:lpstr>
      <vt:lpstr>PowerPoint-Präsentation</vt:lpstr>
      <vt:lpstr>Folgen durch geringere Futteraufnahme / Energiemangel</vt:lpstr>
      <vt:lpstr>Weitere Auswirkungen</vt:lpstr>
      <vt:lpstr>Weitere Auswirkungen</vt:lpstr>
      <vt:lpstr>PowerPoint-Präsentation</vt:lpstr>
      <vt:lpstr>PowerPoint-Präsentation</vt:lpstr>
      <vt:lpstr>Tafelbild</vt:lpstr>
      <vt:lpstr>Erkennen von Hitzestress</vt:lpstr>
      <vt:lpstr>Arbeitsauftrag – Aufgabe 1</vt:lpstr>
      <vt:lpstr>Anpassungsmaßnahmen in der Fütterung während Hitzeperioden:</vt:lpstr>
      <vt:lpstr>Anpassungsmaßnahmen in der Fütterung während Hitzeperioden:</vt:lpstr>
      <vt:lpstr>Anpassungsmaßnahmen in der Fütterung während Hitzeperioden:</vt:lpstr>
      <vt:lpstr>Größter Effekt zur Hitzereduzierung durch bauliche Maßnahmen: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Hitzestress bei Rindern</dc:title>
  <dc:subject/>
  <dc:creator>Sabine Sommer</dc:creator>
  <cp:keywords/>
  <dc:description/>
  <cp:lastModifiedBy>Sabine Sommer</cp:lastModifiedBy>
  <cp:revision>47</cp:revision>
  <dcterms:created xsi:type="dcterms:W3CDTF">2020-10-05T11:37:05Z</dcterms:created>
  <dcterms:modified xsi:type="dcterms:W3CDTF">2021-10-19T12:33:00Z</dcterms:modified>
  <cp:category/>
  <dc:identifier/>
  <cp:contentStatus/>
  <dc:language/>
  <cp:version/>
</cp:coreProperties>
</file>