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1.xml" ContentType="application/vnd.openxmlformats-officedocument.presentationml.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omments/comment2.xml" ContentType="application/vnd.openxmlformats-officedocument.presentationml.comments+xml"/>
  <Override PartName="/ppt/notesSlides/notesSlide32.xml" ContentType="application/vnd.openxmlformats-officedocument.presentationml.notesSlide+xml"/>
  <Override PartName="/ppt/comments/comment3.xml" ContentType="application/vnd.openxmlformats-officedocument.presentationml.comments+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8"/>
  </p:notesMasterIdLst>
  <p:sldIdLst>
    <p:sldId id="256" r:id="rId2"/>
    <p:sldId id="257" r:id="rId3"/>
    <p:sldId id="258" r:id="rId4"/>
    <p:sldId id="259" r:id="rId5"/>
    <p:sldId id="281" r:id="rId6"/>
    <p:sldId id="260" r:id="rId7"/>
    <p:sldId id="261" r:id="rId8"/>
    <p:sldId id="262" r:id="rId9"/>
    <p:sldId id="263" r:id="rId10"/>
    <p:sldId id="264" r:id="rId11"/>
    <p:sldId id="265" r:id="rId12"/>
    <p:sldId id="266" r:id="rId13"/>
    <p:sldId id="267" r:id="rId14"/>
    <p:sldId id="282" r:id="rId15"/>
    <p:sldId id="283" r:id="rId16"/>
    <p:sldId id="287" r:id="rId17"/>
    <p:sldId id="268" r:id="rId18"/>
    <p:sldId id="286" r:id="rId19"/>
    <p:sldId id="289" r:id="rId20"/>
    <p:sldId id="269" r:id="rId21"/>
    <p:sldId id="270" r:id="rId22"/>
    <p:sldId id="272" r:id="rId23"/>
    <p:sldId id="271" r:id="rId24"/>
    <p:sldId id="290" r:id="rId25"/>
    <p:sldId id="291" r:id="rId26"/>
    <p:sldId id="273" r:id="rId27"/>
    <p:sldId id="274" r:id="rId28"/>
    <p:sldId id="294" r:id="rId29"/>
    <p:sldId id="295" r:id="rId30"/>
    <p:sldId id="277" r:id="rId31"/>
    <p:sldId id="278" r:id="rId32"/>
    <p:sldId id="279" r:id="rId33"/>
    <p:sldId id="280" r:id="rId34"/>
    <p:sldId id="292" r:id="rId35"/>
    <p:sldId id="296" r:id="rId36"/>
    <p:sldId id="331" r:id="rId37"/>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bine Sommer" initials="S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035" autoAdjust="0"/>
  </p:normalViewPr>
  <p:slideViewPr>
    <p:cSldViewPr>
      <p:cViewPr varScale="1">
        <p:scale>
          <a:sx n="81" d="100"/>
          <a:sy n="81" d="100"/>
        </p:scale>
        <p:origin x="108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8-25T15:51:16.381" idx="5">
    <p:pos x="7007" y="814"/>
    <p:text>Soll näher auf die Untersuchungen von Nährstoff-, Energie-, TM- usw. gehalten eingegangen werden, s. z.B. 10.05_Futterhirse_HBLFA</p:text>
    <p:extLst mod="1">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10-05T11:57:01" idx="2">
    <p:pos x="4947" y="734"/>
    <p:text>Hier kann auch auf einen anderen bewährten Rechner zurück gegriffen werden.</p:text>
    <p:extLst>
      <p:ext uri="{C676402C-5697-4E1C-873F-D02D1690AC5C}">
        <p15:threadingInfo xmlns:p15="http://schemas.microsoft.com/office/powerpoint/2012/main" timeZoneBias="-120"/>
      </p:ext>
      <p:ext uri="{19B8F6BF-5375-455C-9EA6-DF929625EA0E}">
        <p15:presenceInfo xmlns:p15="http://schemas.microsoft.com/office/powerpoint/2012/main" xmlns:w="http://schemas.openxmlformats.org/wordprocessingml/2006/main" xmlns:m="http://schemas.openxmlformats.org/officeDocument/2006/math" xmlns="" userId="teamlab_data:0;1;1;1;13;Sabine Sommer;2;1;0;3;20;2020-10-05T09:57:01Z;4;38;{00CD00F7-00B6-4A3A-A5E7-00B1004E0005};" providerId="AD"/>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0-10-05T11:57:01" idx="2">
    <p:pos x="3863" y="1445"/>
    <p:text>Hier kann auch auf einen anderen bewährten Rechner zurück gegriffen werden.</p:text>
    <p:extLst mod="1">
      <p:ext uri="{C676402C-5697-4E1C-873F-D02D1690AC5C}">
        <p15:threadingInfo xmlns:p15="http://schemas.microsoft.com/office/powerpoint/2012/main" timeZoneBias="-120"/>
      </p:ext>
      <p:ext uri="{19B8F6BF-5375-455C-9EA6-DF929625EA0E}">
        <p15:presenceInfo xmlns:p15="http://schemas.microsoft.com/office/powerpoint/2012/main" xmlns:w="http://schemas.openxmlformats.org/wordprocessingml/2006/main" xmlns:m="http://schemas.openxmlformats.org/officeDocument/2006/math" xmlns="" userId="teamlab_data:0;1;1;1;13;Sabine Sommer;2;1;0;3;20;2020-10-05T09:57:01Z;4;38;{00CD00F7-00B6-4A3A-A5E7-00B1004E0005};" providerId="AD"/>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19.10.2021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lfl.bayern.de/ipz/gruenland/024102/index.php"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dsv-saaten.de/GPS-Mischungen/Getreide-GPS/getreide-gps.html" TargetMode="External"/><Relationship Id="rId7" Type="http://schemas.openxmlformats.org/officeDocument/2006/relationships/hyperlink" Target="https://www.dsv-saaten.de/Biogas/energiemais/"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dsv-saaten.de/GPS-Mischungen/gruenroggen/" TargetMode="External"/><Relationship Id="rId5" Type="http://schemas.openxmlformats.org/officeDocument/2006/relationships/hyperlink" Target="https://www.dsv-saaten.de/_lager/alte-produktblaetter/sonnenblume/" TargetMode="External"/><Relationship Id="rId4" Type="http://schemas.openxmlformats.org/officeDocument/2006/relationships/hyperlink" Target="https://www.dsv-saaten.de/andere_kulturen/sorghum/"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Bildquellen (von li nach </a:t>
            </a:r>
            <a:r>
              <a:rPr lang="de-DE" dirty="0" err="1"/>
              <a:t>re</a:t>
            </a:r>
            <a:r>
              <a:rPr lang="de-DE" dirty="0"/>
              <a:t>):</a:t>
            </a:r>
            <a:endParaRPr dirty="0"/>
          </a:p>
          <a:p>
            <a:pPr marL="171450" marR="0" lvl="0" indent="-171450" algn="l" defTabSz="914400">
              <a:lnSpc>
                <a:spcPct val="100000"/>
              </a:lnSpc>
              <a:spcBef>
                <a:spcPts val="0"/>
              </a:spcBef>
              <a:spcAft>
                <a:spcPts val="0"/>
              </a:spcAft>
              <a:buClrTx/>
              <a:buSzTx/>
              <a:buFont typeface="Arial"/>
              <a:buChar char="•"/>
              <a:defRPr/>
            </a:pPr>
            <a:r>
              <a:rPr lang="de-DE" sz="1200" dirty="0"/>
              <a:t>https://pixabay.com/de/photos/trockenheit-kalb-weide-futtermangel-3584485/</a:t>
            </a:r>
          </a:p>
          <a:p>
            <a:pPr marL="171450" marR="0" lvl="0" indent="-171450" algn="l" defTabSz="914400">
              <a:lnSpc>
                <a:spcPct val="100000"/>
              </a:lnSpc>
              <a:spcBef>
                <a:spcPts val="0"/>
              </a:spcBef>
              <a:spcAft>
                <a:spcPts val="0"/>
              </a:spcAft>
              <a:buClrTx/>
              <a:buSzTx/>
              <a:buFont typeface="Arial"/>
              <a:buChar char="•"/>
              <a:defRPr/>
            </a:pPr>
            <a:r>
              <a:rPr lang="de-DE" sz="1200" dirty="0"/>
              <a:t>https://pixabay.com/de/photos/maisfeld-mais-feld-acker-4240209/, </a:t>
            </a:r>
            <a:r>
              <a:rPr lang="de-DE" sz="1200" dirty="0" err="1"/>
              <a:t>download</a:t>
            </a:r>
            <a:r>
              <a:rPr lang="de-DE" sz="1200" dirty="0"/>
              <a:t>, 24.08.21</a:t>
            </a:r>
          </a:p>
          <a:p>
            <a:pPr marL="171450" marR="0" lvl="0" indent="-171450" algn="l" defTabSz="914400">
              <a:lnSpc>
                <a:spcPct val="100000"/>
              </a:lnSpc>
              <a:spcBef>
                <a:spcPts val="0"/>
              </a:spcBef>
              <a:spcAft>
                <a:spcPts val="0"/>
              </a:spcAft>
              <a:buClrTx/>
              <a:buSzTx/>
              <a:buFont typeface="Arial"/>
              <a:buChar char="•"/>
              <a:defRPr/>
            </a:pPr>
            <a:r>
              <a:rPr lang="de-DE" sz="1200" dirty="0"/>
              <a:t>https://cdn.pixabay.com/photo/2012/10/03/07/15/park-59016_960_720.jpg</a:t>
            </a:r>
            <a:endParaRPr dirty="0"/>
          </a:p>
          <a:p>
            <a:pPr marL="0" marR="0" lvl="0" indent="0" algn="l" defTabSz="914400">
              <a:lnSpc>
                <a:spcPct val="100000"/>
              </a:lnSpc>
              <a:spcBef>
                <a:spcPts val="0"/>
              </a:spcBef>
              <a:spcAft>
                <a:spcPts val="0"/>
              </a:spcAft>
              <a:buClrTx/>
              <a:buSzTx/>
              <a:buFont typeface="Arial"/>
              <a:buNone/>
              <a:defRPr/>
            </a:pPr>
            <a:endParaRPr lang="de-DE" sz="1200" dirty="0"/>
          </a:p>
          <a:p>
            <a:pPr>
              <a:defRPr/>
            </a:pPr>
            <a:r>
              <a:rPr lang="de-DE" dirty="0"/>
              <a:t>Die anhaltenden, z.T. sehr ausgeprägten </a:t>
            </a:r>
            <a:r>
              <a:rPr lang="de-DE" dirty="0" err="1"/>
              <a:t>Trockenheiten</a:t>
            </a:r>
            <a:r>
              <a:rPr lang="de-DE" dirty="0"/>
              <a:t> in den vergangenen Jahren 2018, 2019 und regional auch 2020 stellten viele, v.a. Rinderbetriebe vor große Herausforderungen. Die Futterlager konnten in den darauffolgenden Jahren nicht wieder ausreichend aufgefüllt werden, z.T. wurde auch bereits im Sommer der aktuelle Schnitt verfüttert. Eine Einlagerung des Sommerschnittes als Winterfutter war oftmals nicht möglich!</a:t>
            </a:r>
            <a:endParaRPr dirty="0"/>
          </a:p>
          <a:p>
            <a:pPr>
              <a:defRPr/>
            </a:pPr>
            <a:r>
              <a:rPr lang="de-DE" dirty="0"/>
              <a:t>Für viele Betriebe war 2020 das dritte Jahr in Folgen, in denen Sie keine ausreichenden Winterfuttervorräte einlagern konnten.</a:t>
            </a:r>
            <a:endParaRPr dirty="0"/>
          </a:p>
          <a:p>
            <a:pPr>
              <a:defRPr/>
            </a:pPr>
            <a:endParaRPr lang="de-DE" dirty="0"/>
          </a:p>
          <a:p>
            <a:pPr>
              <a:defRPr/>
            </a:pPr>
            <a:r>
              <a:rPr lang="de-DE" dirty="0"/>
              <a:t>Verantwortlich waren vor allem folgende Klimawandeltrends: (s. nächste PPT-Folie)</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i="1" dirty="0"/>
              <a:t>(Die aufgeführten Punkte werden im Folgenden noch vertieft)</a:t>
            </a:r>
          </a:p>
          <a:p>
            <a:pPr marL="0" marR="0" lvl="0" indent="0" algn="l" defTabSz="914400">
              <a:lnSpc>
                <a:spcPct val="100000"/>
              </a:lnSpc>
              <a:spcBef>
                <a:spcPts val="0"/>
              </a:spcBef>
              <a:spcAft>
                <a:spcPts val="0"/>
              </a:spcAft>
              <a:buClrTx/>
              <a:buSzTx/>
              <a:buFontTx/>
              <a:buNone/>
              <a:defRPr/>
            </a:pPr>
            <a:endParaRPr lang="de-DE" i="1" dirty="0"/>
          </a:p>
          <a:p>
            <a:pPr marL="0" marR="0" lvl="0" indent="0" algn="l" defTabSz="914400">
              <a:lnSpc>
                <a:spcPct val="100000"/>
              </a:lnSpc>
              <a:spcBef>
                <a:spcPts val="0"/>
              </a:spcBef>
              <a:spcAft>
                <a:spcPts val="0"/>
              </a:spcAft>
              <a:buClrTx/>
              <a:buSzTx/>
              <a:buFontTx/>
              <a:buNone/>
              <a:defRPr/>
            </a:pPr>
            <a:r>
              <a:rPr lang="de-DE" i="1" dirty="0"/>
              <a:t>Kurzfristig </a:t>
            </a:r>
            <a:r>
              <a:rPr lang="de-DE" dirty="0"/>
              <a:t>kann jedoch </a:t>
            </a:r>
            <a:r>
              <a:rPr lang="de-DE" dirty="0" err="1"/>
              <a:t>ggf</a:t>
            </a:r>
            <a:r>
              <a:rPr lang="de-DE" dirty="0"/>
              <a:t>- nur auf die Futternutzung von ZWF zurückgegriffen werden. Die anderen Maßnahmen müssen spätestens im Vorjahr geplant werden.</a:t>
            </a:r>
          </a:p>
          <a:p>
            <a:pPr marL="0" marR="0" lvl="0" indent="0" algn="l" defTabSz="914400" eaLnBrk="1" fontAlgn="auto" latinLnBrk="0" hangingPunct="1">
              <a:lnSpc>
                <a:spcPct val="100000"/>
              </a:lnSpc>
              <a:spcBef>
                <a:spcPts val="0"/>
              </a:spcBef>
              <a:spcAft>
                <a:spcPts val="0"/>
              </a:spcAft>
              <a:buClrTx/>
              <a:buSzTx/>
              <a:buFontTx/>
              <a:buNone/>
              <a:tabLst/>
              <a:defRPr/>
            </a:pPr>
            <a:r>
              <a:rPr lang="de-DE" i="1" dirty="0"/>
              <a:t>Alternativ können diese Themen auch in den Unterrichtseinheiten zum Thema Futterpflanzen intensiver behandelt werden.</a:t>
            </a:r>
            <a:endParaRPr lang="de-DE" sz="1200" dirty="0"/>
          </a:p>
          <a:p>
            <a:pPr marL="0" marR="0" lvl="0" indent="0" algn="l" defTabSz="914400">
              <a:lnSpc>
                <a:spcPct val="100000"/>
              </a:lnSpc>
              <a:spcBef>
                <a:spcPts val="0"/>
              </a:spcBef>
              <a:spcAft>
                <a:spcPts val="0"/>
              </a:spcAft>
              <a:buClrTx/>
              <a:buSzTx/>
              <a:buFontTx/>
              <a:buNone/>
              <a:defRPr/>
            </a:pPr>
            <a:endParaRPr dirty="0"/>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b="1" dirty="0"/>
              <a:t>Speziell für Weidebetriebe: Aus der </a:t>
            </a:r>
            <a:r>
              <a:rPr lang="de-DE" b="1" dirty="0" err="1"/>
              <a:t>PPT_Präsentation_Grünland</a:t>
            </a:r>
            <a:r>
              <a:rPr lang="de-DE" b="1" dirty="0"/>
              <a:t> können zudem Maßnahmen mit eingebracht werden, wie die Resilienz des Grünlandes erhöht werden kann.</a:t>
            </a:r>
            <a:endParaRPr b="1" dirty="0"/>
          </a:p>
          <a:p>
            <a:pPr marL="0" marR="0" lvl="0" indent="0" algn="l" defTabSz="914400">
              <a:lnSpc>
                <a:spcPct val="100000"/>
              </a:lnSpc>
              <a:spcBef>
                <a:spcPts val="0"/>
              </a:spcBef>
              <a:spcAft>
                <a:spcPts val="0"/>
              </a:spcAft>
              <a:buClrTx/>
              <a:buSzTx/>
              <a:buFontTx/>
              <a:buNone/>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11</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https://pixabay.com/de/photos/heufeld-heuballen-ernte-feld-6563778/, </a:t>
            </a:r>
            <a:r>
              <a:rPr lang="de-DE" dirty="0" err="1"/>
              <a:t>download</a:t>
            </a:r>
            <a:r>
              <a:rPr lang="de-DE" dirty="0"/>
              <a:t>, 24.08.21</a:t>
            </a:r>
          </a:p>
          <a:p>
            <a:pPr>
              <a:defRPr/>
            </a:pPr>
            <a:endParaRPr lang="de-DE" dirty="0"/>
          </a:p>
          <a:p>
            <a:pPr>
              <a:defRPr/>
            </a:pPr>
            <a:r>
              <a:rPr lang="de-DE" dirty="0"/>
              <a:t>Futtervorräte: Es wird empfohlen, mind. 10% des benötigten Futterbedarfs als zusätzlichen Futtervorrat anzulegen.</a:t>
            </a:r>
          </a:p>
          <a:p>
            <a:pPr>
              <a:defRPr/>
            </a:pPr>
            <a:endParaRPr lang="de-DE" dirty="0"/>
          </a:p>
          <a:p>
            <a:pPr>
              <a:defRPr/>
            </a:pPr>
            <a:r>
              <a:rPr lang="de-DE" b="1" i="1" dirty="0"/>
              <a:t>Anmerkung: In den folgenden Folien wird auf die verschiedenen Maßnahmen eingegangen. Der Anbau von Ackerfutter, ZWF usw. fallen in den Bereich Pflanzenbau, so dass hier nicht auf im Speziellen auf den Anbau eingegangen wird. Idealerweise werden diese Themen parallel im Pflanzenbau behandelt.</a:t>
            </a:r>
            <a:endParaRPr b="1" i="1"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12</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599"/>
              </a:spcAft>
              <a:buClrTx/>
              <a:buSzTx/>
              <a:buFontTx/>
              <a:buNone/>
              <a:tabLst/>
              <a:defRPr/>
            </a:pPr>
            <a:r>
              <a:rPr lang="de-DE" i="1" dirty="0"/>
              <a:t>Bildquelle: </a:t>
            </a:r>
            <a:r>
              <a:rPr lang="de-DE" sz="1200" dirty="0"/>
              <a:t>https://pixabay.com/de/photos/medicago-satigo-alfalfa-luzern-844518/, </a:t>
            </a:r>
            <a:r>
              <a:rPr lang="de-DE" sz="1200" dirty="0" err="1"/>
              <a:t>download</a:t>
            </a:r>
            <a:r>
              <a:rPr lang="de-DE" sz="1200" dirty="0"/>
              <a:t>, 24.08.21</a:t>
            </a:r>
          </a:p>
          <a:p>
            <a:pPr marL="0" marR="0" lvl="0" indent="0" algn="l" defTabSz="914400" eaLnBrk="1" fontAlgn="auto" latinLnBrk="0" hangingPunct="1">
              <a:lnSpc>
                <a:spcPct val="100000"/>
              </a:lnSpc>
              <a:spcBef>
                <a:spcPts val="0"/>
              </a:spcBef>
              <a:spcAft>
                <a:spcPts val="599"/>
              </a:spcAft>
              <a:buClrTx/>
              <a:buSzTx/>
              <a:buFontTx/>
              <a:buNone/>
              <a:tabLst/>
              <a:defRPr/>
            </a:pPr>
            <a:endParaRPr lang="de-DE" i="1" dirty="0"/>
          </a:p>
          <a:p>
            <a:pPr>
              <a:defRPr/>
            </a:pPr>
            <a:r>
              <a:rPr lang="de-DE" dirty="0"/>
              <a:t>Einen besonderen Stellenwert nehmen hier (als </a:t>
            </a:r>
            <a:r>
              <a:rPr lang="de-DE" dirty="0" err="1"/>
              <a:t>Leguminosenpartner</a:t>
            </a:r>
            <a:r>
              <a:rPr lang="de-DE" dirty="0"/>
              <a:t>) Klee und Luzerne ein. Diese beiden </a:t>
            </a:r>
            <a:r>
              <a:rPr lang="de-DE" dirty="0" err="1"/>
              <a:t>Leguminosenarten</a:t>
            </a:r>
            <a:r>
              <a:rPr lang="de-DE" dirty="0"/>
              <a:t> sind die Kulturen mit der höchsten symbiotischen Stickstofffixierungsleistung und Humusreproduktion. Zudem </a:t>
            </a:r>
            <a:r>
              <a:rPr lang="de-DE" b="1" dirty="0"/>
              <a:t>fördern sie bei regelmäßigem Schnitt das Bodenleben, reduzieren die Verunkrautung und steigern die Erträge in den Folgefrüchten </a:t>
            </a:r>
            <a:r>
              <a:rPr lang="de-DE" dirty="0"/>
              <a:t>(www.oekolandbau.de).</a:t>
            </a:r>
            <a:endParaRPr dirty="0"/>
          </a:p>
          <a:p>
            <a:pPr>
              <a:defRPr/>
            </a:pPr>
            <a:endParaRPr lang="de-DE" dirty="0"/>
          </a:p>
          <a:p>
            <a:pPr>
              <a:defRPr/>
            </a:pPr>
            <a:r>
              <a:rPr lang="de-DE" dirty="0"/>
              <a:t>Der Ertrag von Kleegras liegt oftmals über dem von Grünland -&gt; kurzfristige Anpassung von neuen Sorten, Anpassung der Arten auf die aktuellen Bedürfnisse</a:t>
            </a:r>
            <a:endParaRPr dirty="0"/>
          </a:p>
          <a:p>
            <a:pPr>
              <a:defRPr/>
            </a:pPr>
            <a:r>
              <a:rPr lang="de-DE" dirty="0"/>
              <a:t>Luzerne ist eine gute Option für sommertrockene Lagen</a:t>
            </a:r>
          </a:p>
          <a:p>
            <a:pPr>
              <a:defRPr/>
            </a:pPr>
            <a:r>
              <a:rPr lang="de-DE" dirty="0"/>
              <a:t>Mehrjähriger Anbau bringt die Vorteile von z.B. Klee-/oder Luzernegras mehr zum Tragen wie z.B. Humusaufbau / positive Wirkung auf Bodenstruktur, N-Sammlung, Aufwand für Etablierung wird reduziert…</a:t>
            </a:r>
            <a:endParaRPr dirty="0"/>
          </a:p>
          <a:p>
            <a:pPr>
              <a:defRPr/>
            </a:pPr>
            <a:endParaRPr lang="de-DE" dirty="0"/>
          </a:p>
          <a:p>
            <a:pPr>
              <a:defRPr/>
            </a:pPr>
            <a:r>
              <a:rPr lang="de-DE" dirty="0"/>
              <a:t>Kleegras als Untersaat in Getreide, Einsaat im April/Mai in das Getreide: besonders unkrautunterdrückend, bereits 1 Schnitt im </a:t>
            </a:r>
            <a:r>
              <a:rPr lang="de-DE" dirty="0" err="1"/>
              <a:t>Ansaatjahr</a:t>
            </a:r>
            <a:r>
              <a:rPr lang="de-DE" dirty="0"/>
              <a:t> möglich im Vergleich zur Aussaat nach der Vorfruchternte. Besonders in trockenen Sommern ist Aussaat nach der Vorfruchternte unsicher. Bei hohem </a:t>
            </a:r>
            <a:r>
              <a:rPr lang="de-DE" dirty="0" err="1"/>
              <a:t>Ampferbesatz</a:t>
            </a:r>
            <a:r>
              <a:rPr lang="de-DE" dirty="0"/>
              <a:t> kann jedoch Blanksaat nach der Vorfruchternte notwendig sein -&gt; Vor Aussaat Bodenbearbeitung! (LfL Bayern, </a:t>
            </a:r>
            <a:r>
              <a:rPr lang="de-DE" dirty="0" err="1"/>
              <a:t>bioland</a:t>
            </a:r>
            <a:r>
              <a:rPr lang="de-DE" dirty="0"/>
              <a:t> 04/2018)</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13</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Grafik: Fragezeichen, https://pixabay.com/de/illustrations/fragezeichen-frage-antwort-1019820/, </a:t>
            </a:r>
            <a:r>
              <a:rPr lang="de-DE" dirty="0" err="1"/>
              <a:t>download</a:t>
            </a:r>
            <a:r>
              <a:rPr lang="de-DE" dirty="0"/>
              <a:t>, 24.06.21</a:t>
            </a:r>
          </a:p>
          <a:p>
            <a:pPr lvl="0">
              <a:spcAft>
                <a:spcPts val="599"/>
              </a:spcAft>
              <a:defRPr/>
            </a:pPr>
            <a:endParaRPr lang="de-DE" i="1" dirty="0"/>
          </a:p>
          <a:p>
            <a:pPr lvl="0">
              <a:spcAft>
                <a:spcPts val="599"/>
              </a:spcAft>
              <a:defRPr/>
            </a:pPr>
            <a:r>
              <a:rPr lang="de-DE" i="1" dirty="0"/>
              <a:t>Hier kann auch Arbeitsauftrag 2 eingefügt werden.</a:t>
            </a:r>
          </a:p>
          <a:p>
            <a:pPr lvl="0">
              <a:spcAft>
                <a:spcPts val="599"/>
              </a:spcAft>
              <a:defRPr/>
            </a:pPr>
            <a:endParaRPr lang="de-DE" i="1"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14</a:t>
            </a:fld>
            <a:endParaRPr lang="de-DE"/>
          </a:p>
        </p:txBody>
      </p:sp>
    </p:spTree>
    <p:extLst>
      <p:ext uri="{BB962C8B-B14F-4D97-AF65-F5344CB8AC3E}">
        <p14:creationId xmlns:p14="http://schemas.microsoft.com/office/powerpoint/2010/main" val="814023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1" dirty="0"/>
              <a:t>Mögliche Lösungen – dazu kann der Beitrag aus der Bioland-Zeitschrift 14.05_Grundfutter in Trockenjahren ausgeteilt und diskutiert werden. 	</a:t>
            </a:r>
          </a:p>
          <a:p>
            <a:pPr>
              <a:defRPr/>
            </a:pPr>
            <a:r>
              <a:rPr lang="de-DE" b="0" dirty="0"/>
              <a:t>ZF = Zwischenfrucht, GPS = Ganzpflanzensilage</a:t>
            </a:r>
          </a:p>
          <a:p>
            <a:pPr>
              <a:defRPr/>
            </a:pPr>
            <a:endParaRPr lang="de-DE" dirty="0"/>
          </a:p>
          <a:p>
            <a:pPr>
              <a:defRPr/>
            </a:pPr>
            <a:r>
              <a:rPr lang="de-DE" dirty="0"/>
              <a:t>Luzerne, als tiefwurzelnde, trockentolerantere Futterpflanze, bildet hier den Fokus. Wichtig dabei ist zu beachten, dass Luzerne nicht auf allen Böden gedeiht (Bodenansprüche: „Die Luzerne gedeiht am besten auf tiefgründigem </a:t>
            </a:r>
            <a:r>
              <a:rPr lang="de-DE" b="1" i="1" dirty="0"/>
              <a:t>kalkhaltigem</a:t>
            </a:r>
            <a:r>
              <a:rPr lang="de-DE" dirty="0"/>
              <a:t> Löß und Lehm mit guter Wasserführung. Auf keinen Fall darf stauende Nässe vorhanden sein.“ https://www.lfl.bayern.de/ipz/gruenland/023637/index.php)</a:t>
            </a:r>
          </a:p>
          <a:p>
            <a:pPr>
              <a:defRPr/>
            </a:pPr>
            <a:r>
              <a:rPr lang="de-DE" dirty="0"/>
              <a:t>Alternativ könnte auch ein Gemenge mit Rotklee-/Luzernegras eingesetzt werden (s. nachfolgende Folie), das nutzungselastischer ist und auch auf weniger trockenen Standorten möglich ist.</a:t>
            </a:r>
          </a:p>
          <a:p>
            <a:pPr>
              <a:defRPr/>
            </a:pPr>
            <a:endParaRPr lang="de-DE" dirty="0"/>
          </a:p>
          <a:p>
            <a:pPr>
              <a:defRPr/>
            </a:pPr>
            <a:r>
              <a:rPr lang="de-DE" dirty="0"/>
              <a:t>Bei einem geringeren Futterbedarf kann das Getreide auch als Futter-/Speisegetreide verkauft werden. Auch bei Getreide-</a:t>
            </a:r>
            <a:r>
              <a:rPr lang="de-DE" dirty="0" err="1"/>
              <a:t>Leguminosengemengen</a:t>
            </a:r>
            <a:r>
              <a:rPr lang="de-DE" dirty="0"/>
              <a:t> kann bei ausreichender Futterversorgung (inkl. Vorräte!) das Korn geerntet werden und die Ernte ggf. als Speise-/Futterware vermarktet werden. </a:t>
            </a:r>
          </a:p>
          <a:p>
            <a:pPr>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i="1" dirty="0"/>
              <a:t>Vertiefende Informationen zur Fruchtfolgegestaltung finden sich in den GeNIAL-Schulungsmaterialien „Anbauplanung“.</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15</a:t>
            </a:fld>
            <a:endParaRPr lang="de-DE"/>
          </a:p>
        </p:txBody>
      </p:sp>
    </p:spTree>
    <p:extLst>
      <p:ext uri="{BB962C8B-B14F-4D97-AF65-F5344CB8AC3E}">
        <p14:creationId xmlns:p14="http://schemas.microsoft.com/office/powerpoint/2010/main" val="2139917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b="1" dirty="0"/>
              <a:t>Mögliche Lösung: </a:t>
            </a:r>
            <a:r>
              <a:rPr lang="de-DE" dirty="0"/>
              <a:t>Dieses Mischungsbeispiel empfiehlt sich auf: „Lagen mit häufigeren Trockenphasen, die jedoch in einzelnen Jahren auch höhere Niederschläge erhalten. Die Kombination von Rotklee und Luzerne führt zu einem Risikoausgleich bei dem </a:t>
            </a:r>
            <a:r>
              <a:rPr lang="de-DE" dirty="0" err="1"/>
              <a:t>Leguminosenanteil</a:t>
            </a:r>
            <a:r>
              <a:rPr lang="de-DE" dirty="0"/>
              <a:t> und sichert so hohe Rohproteingehalte der Aufwüchse ab. Auf Grund seines Eigenschaftsprofils ist Wiesenschwingel ein besonders geeigneter Mischungspartner für Luzerne. Wiesenlieschgras ist eine der am spätesten Fruchtstände schiebenden </a:t>
            </a:r>
            <a:r>
              <a:rPr lang="de-DE" dirty="0" err="1"/>
              <a:t>Gräserarten</a:t>
            </a:r>
            <a:r>
              <a:rPr lang="de-DE" dirty="0"/>
              <a:t>. Durch diese Komponente erhält die Mischung also etwas zusätzliche Nutzungselastizität.“ </a:t>
            </a:r>
            <a:r>
              <a:rPr lang="de-DE" sz="1200" dirty="0">
                <a:hlinkClick r:id="rId3">
                  <a:extLst>
                    <a:ext uri="{A12FA001-AC4F-418D-AE19-62706E023703}">
                      <ahyp:hlinkClr xmlns:ahyp="http://schemas.microsoft.com/office/drawing/2018/hyperlinkcolor" val="tx"/>
                    </a:ext>
                  </a:extLst>
                </a:hlinkClick>
              </a:rPr>
              <a:t>https://www.lfl.bayern.de/ipz/gruenland/024102/index.php</a:t>
            </a:r>
            <a:r>
              <a:rPr lang="de-DE" sz="1200" dirty="0"/>
              <a:t> </a:t>
            </a:r>
          </a:p>
          <a:p>
            <a:pPr marL="0" marR="0" lvl="0" indent="0" algn="l" defTabSz="91440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eaLnBrk="1" fontAlgn="auto" latinLnBrk="0" hangingPunct="1">
              <a:lnSpc>
                <a:spcPct val="100000"/>
              </a:lnSpc>
              <a:spcBef>
                <a:spcPts val="0"/>
              </a:spcBef>
              <a:spcAft>
                <a:spcPts val="0"/>
              </a:spcAft>
              <a:buClrTx/>
              <a:buSzTx/>
              <a:buFontTx/>
              <a:buNone/>
              <a:tabLst/>
              <a:defRPr/>
            </a:pPr>
            <a:r>
              <a:rPr lang="de-DE" sz="1200" b="1" dirty="0"/>
              <a:t>Wichtig: </a:t>
            </a:r>
            <a:r>
              <a:rPr lang="de-DE" sz="1200" dirty="0"/>
              <a:t>Sortenempfehlungen für verschiedene Standorte und Nutzungsintensitäten beachten!</a:t>
            </a:r>
          </a:p>
          <a:p>
            <a:pPr>
              <a:defRPr/>
            </a:pPr>
            <a:br>
              <a:rPr lang="de-DE" dirty="0"/>
            </a:b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16</a:t>
            </a:fld>
            <a:endParaRPr lang="de-DE"/>
          </a:p>
        </p:txBody>
      </p:sp>
    </p:spTree>
    <p:extLst>
      <p:ext uri="{BB962C8B-B14F-4D97-AF65-F5344CB8AC3E}">
        <p14:creationId xmlns:p14="http://schemas.microsoft.com/office/powerpoint/2010/main" val="2420224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Bildquelle: </a:t>
            </a:r>
            <a:r>
              <a:rPr lang="de-DE" sz="1200" dirty="0"/>
              <a:t>https://pixabay.com/de/photos/roggen-getreide-feld-%c3%a4hre-3476412/, </a:t>
            </a:r>
            <a:r>
              <a:rPr lang="de-DE" sz="1200" dirty="0" err="1"/>
              <a:t>download</a:t>
            </a:r>
            <a:r>
              <a:rPr lang="de-DE" sz="1200" dirty="0"/>
              <a:t>, 24.08.21</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a:defRPr/>
            </a:pPr>
            <a:r>
              <a:rPr lang="de-DE" dirty="0"/>
              <a:t>Die Erstfrucht nutzt die verbleibende Wachstumsphase des Vorjahres und setzt im Frühjahr die Winterfeuchtigkeit zeitig in Ertrag um. Geeignet sind Ackergräser, Grünroggen und früh räumende </a:t>
            </a:r>
            <a:r>
              <a:rPr lang="de-DE" u="sng" dirty="0">
                <a:hlinkClick r:id="rId3" tooltip="https://www.dsv-saaten.de/GPS-Mischungen/Getreide-GPS/getreide-gps.html"/>
              </a:rPr>
              <a:t>Wintergetreide-GPS</a:t>
            </a:r>
            <a:r>
              <a:rPr lang="de-DE" dirty="0"/>
              <a:t>. Die Hauptfrucht kann Mais oder </a:t>
            </a:r>
            <a:r>
              <a:rPr lang="de-DE" u="sng" dirty="0">
                <a:hlinkClick r:id="rId4" tooltip="https://www.dsv-saaten.de/andere_kulturen/sorghum/"/>
              </a:rPr>
              <a:t>Sorghum</a:t>
            </a:r>
            <a:r>
              <a:rPr lang="de-DE" dirty="0"/>
              <a:t> sein, aber Sommergetreide und </a:t>
            </a:r>
            <a:r>
              <a:rPr lang="de-DE" u="sng" dirty="0">
                <a:hlinkClick r:id="rId5" tooltip="https://www.dsv-saaten.de/_lager/alte-produktblaetter/sonnenblume/"/>
              </a:rPr>
              <a:t>Sonnenblumen</a:t>
            </a:r>
            <a:r>
              <a:rPr lang="de-DE" dirty="0"/>
              <a:t> kommen auch in Frage. Wichtig ist, dass den gewählten Kulturen jeweils genügend Wasser und Wärme zur Verfügung steht, um ihr Ertragspotenzial zu zeigen. </a:t>
            </a:r>
            <a:endParaRPr dirty="0"/>
          </a:p>
          <a:p>
            <a:pPr>
              <a:defRPr/>
            </a:pPr>
            <a:endParaRPr lang="de-DE" dirty="0"/>
          </a:p>
          <a:p>
            <a:pPr>
              <a:defRPr/>
            </a:pPr>
            <a:r>
              <a:rPr lang="de-DE" b="1" dirty="0"/>
              <a:t>Grünroggen und Mais</a:t>
            </a:r>
            <a:r>
              <a:rPr lang="de-DE" dirty="0"/>
              <a:t>: Während des Winters ist der Ackerboden bedeckt und die Gefahr der Nährstoffauswaschung und Erosion verringert. Nach der Ernte des </a:t>
            </a:r>
            <a:r>
              <a:rPr lang="de-DE" u="sng" dirty="0">
                <a:hlinkClick r:id="rId6" tooltip="https://www.dsv-saaten.de/GPS-Mischungen/gruenroggen/"/>
              </a:rPr>
              <a:t>Grünroggens</a:t>
            </a:r>
            <a:r>
              <a:rPr lang="de-DE" dirty="0"/>
              <a:t> muss der Boden noch über genügend Wasser verfügen, damit die Keimung und die optimale Jugendentwicklung des </a:t>
            </a:r>
            <a:r>
              <a:rPr lang="de-DE" u="sng" dirty="0">
                <a:hlinkClick r:id="rId7" tooltip="https://www.dsv-saaten.de/Biogas/energiemais/"/>
              </a:rPr>
              <a:t>Maises</a:t>
            </a:r>
            <a:r>
              <a:rPr lang="de-DE" dirty="0"/>
              <a:t> gewährleistet werden kann. Je früher der Grünroggen geerntet werden kann, desto mehr verbessern sich die Bedingungen für den Zweitfruchtmais.</a:t>
            </a:r>
            <a:endParaRPr dirty="0"/>
          </a:p>
          <a:p>
            <a:pPr>
              <a:defRPr/>
            </a:pPr>
            <a:endParaRPr lang="de-DE" dirty="0"/>
          </a:p>
          <a:p>
            <a:pPr>
              <a:defRPr/>
            </a:pPr>
            <a:r>
              <a:rPr lang="de-DE" dirty="0"/>
              <a:t>Auch anderes Wintergetreide, vor allem Wintergerste sind geeignet  Ernte Anfang Juni, dann Aussaat eines frühreifen Mais</a:t>
            </a:r>
          </a:p>
          <a:p>
            <a:pPr>
              <a:defRPr/>
            </a:pPr>
            <a:endParaRPr lang="de-DE" dirty="0"/>
          </a:p>
          <a:p>
            <a:pPr>
              <a:defRPr/>
            </a:pPr>
            <a:r>
              <a:rPr lang="de-DE" dirty="0"/>
              <a:t>Quelle: https://www.dsv-saaten.de/GPS-Mischungen/energiepflanzenanbau/zweitfruchtanbau.html </a:t>
            </a:r>
            <a:endParaRPr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17</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r>
              <a:rPr lang="de-DE" dirty="0"/>
              <a:t>FAZIT:</a:t>
            </a:r>
          </a:p>
          <a:p>
            <a:r>
              <a:rPr lang="de-DE" dirty="0"/>
              <a:t>„Mit dem Anbau von Grünroggen steht im Frühjahr ein frühzeitig zu erntendes Grünfutter zur Verfügung. Er ist aus mehreren Gründen eine interessante Winterzwischenfrucht. Der Anbau ist unkompliziert und das Futter vielseitig entweder zur Rinder- oder Biogasfütterung oder als Gründüngung und zur Bodenverbesserung verwendbar. Grünroggen eignet sich gut für ein Zweinutzungssystem mit Mais, </a:t>
            </a:r>
            <a:r>
              <a:rPr lang="de-DE" dirty="0" err="1"/>
              <a:t>Sorghumhirse</a:t>
            </a:r>
            <a:r>
              <a:rPr lang="de-DE" dirty="0"/>
              <a:t> oder Getreide-GPS. Dies setzt jedoch eine ausreichende Wasserversorgung voraus.</a:t>
            </a:r>
          </a:p>
          <a:p>
            <a:r>
              <a:rPr lang="de-DE" dirty="0"/>
              <a:t>Hinsichtlich der Sortenwahl sollte auf die speziell geprüften Grünschnittsorten zurückgegriffen werden, denn nur diese lassen das maximale züchterische Potential im Hinblick auf den früh im Jahr erzielbaren Ertrag nutzen.“ (Thekla-Karina Niehoff, LWK Niedersachsen)</a:t>
            </a:r>
          </a:p>
          <a:p>
            <a:endParaRPr lang="de-DE" dirty="0"/>
          </a:p>
          <a:p>
            <a:r>
              <a:rPr lang="de-DE" dirty="0"/>
              <a:t>„In seinem vegetativen Stadium gibt es im Futterwert von Grünroggen viele Parallelen zu Grasbeständen. Im jungen und blattreichen Stadium sind der Rohprotein- und Energiegehalt am höchsten. Mit der allmählichen Ausbildung generativer Bestandteilte nimmt der Rohfasergehalt zu. In der Folge sinkt der Energiegehalt. Das Gras zeigt sich hier allerdings nutzungselastischer. Das geht aus den Daten der Reifeprüfung hervor, die in 2021 vom Grünroggen parallel zur Grünlandreifeprüfung lief. Wie die Abbildung zeigt, weist der Grünroggen bereits im jungen Entwicklungsstadium relativ hohe Rohfasergehalte um die 20 % auf. Würde man den optimalen Schnittzeitpunkt allein am Rohfasergehalt ausrichten, müsste die Mahd bereits in der Schossphase erfolgen. In diesem Entwicklungsstadium wäre aber das Ertragsniveau noch nicht hinreichend ausgeschöpft. Somit stellt das Fahnenschieben einen guten Kompromiss dar, um sowohl einen vorzüglichen Futterwert als auch einen guten Ertrag zu erzielen. Bereits im Ährenschieben sinkt der Futterwert drastisch.</a:t>
            </a:r>
          </a:p>
          <a:p>
            <a:r>
              <a:rPr lang="de-DE" dirty="0"/>
              <a:t>siehe Abb. Reifeprüfung 2021:</a:t>
            </a:r>
          </a:p>
          <a:p>
            <a:pPr>
              <a:spcAft>
                <a:spcPts val="600"/>
              </a:spcAft>
            </a:pPr>
            <a:r>
              <a:rPr lang="de-DE" dirty="0"/>
              <a:t>Abbildung: Verlauf des Futterwertes von Grünroggen vom Blattstadium bis zum Ährenschieben (Daten: Grünlandreifeprüfung 2021)</a:t>
            </a:r>
          </a:p>
          <a:p>
            <a:r>
              <a:rPr lang="de-DE" dirty="0"/>
              <a:t>Damit lässt sich festhalten: Der Futterwert des Grünroggens steht in enger Beziehung zum Entwicklungsstadium. Liegt der Fokus auf Futterqualität muss früh und zwar noch vor Beginn des Ährenschiebens geerntet und auf das Erreichen des Maximalertrages verzichtet werden.</a:t>
            </a:r>
          </a:p>
          <a:p>
            <a:r>
              <a:rPr lang="de-DE" dirty="0"/>
              <a:t>Die Mahd zu Beginn des Ährenschiebens bedeutet im Umkehrschluss einen Verzicht auf Futterqualität zu Gunsten des Ertrages. </a:t>
            </a:r>
            <a:r>
              <a:rPr lang="de-DE" b="1" i="1" dirty="0"/>
              <a:t>Beide Optionen sind abzuwägen und letztendlich einzelbetriebliche Entscheidungen</a:t>
            </a:r>
            <a:r>
              <a:rPr lang="de-DE" dirty="0"/>
              <a:t>.</a:t>
            </a:r>
          </a:p>
          <a:p>
            <a:r>
              <a:rPr lang="de-DE" dirty="0"/>
              <a:t>Wird mit dem Roggen eine Ernte als Getreideganzpflanze angestrebt, dann gilt es, die Kornfüllungsphase im Fokus zu haben. Ein guter Futterwert mit hohen Verdaulichkeitswerten liegt im Stadium zwischen „Mitte der Milchreife“ bis Beginn der Teigreife vor. Zudem gilt es, den Futterwert über das </a:t>
            </a:r>
            <a:r>
              <a:rPr lang="de-DE" dirty="0" err="1"/>
              <a:t>Korn:Stroh-Verhältnis</a:t>
            </a:r>
            <a:r>
              <a:rPr lang="de-DE" dirty="0"/>
              <a:t>, also über die Stoppelhöhe, zu beeinflussen.“ (Dr. Christine </a:t>
            </a:r>
            <a:r>
              <a:rPr lang="de-DE" dirty="0" err="1"/>
              <a:t>Kalzendorf</a:t>
            </a:r>
            <a:r>
              <a:rPr lang="de-DE" dirty="0"/>
              <a:t>, LWK Niedersachsen)</a:t>
            </a:r>
          </a:p>
          <a:p>
            <a:endParaRPr lang="de-DE" dirty="0"/>
          </a:p>
          <a:p>
            <a:r>
              <a:rPr lang="de-DE" b="1" dirty="0"/>
              <a:t>Wichtig: </a:t>
            </a:r>
            <a:r>
              <a:rPr lang="de-DE" dirty="0"/>
              <a:t>termingerechte Ernte, da der RF-Gehalt schnell zunimmt, sollte die Ernte aus unterschiedlichsten Gründen herausgezögert werden.</a:t>
            </a:r>
          </a:p>
          <a:p>
            <a:endParaRPr lang="de-DE" dirty="0"/>
          </a:p>
          <a:p>
            <a:pPr>
              <a:defRPr/>
            </a:pPr>
            <a:endParaRPr lang="de-DE" b="1" dirty="0"/>
          </a:p>
          <a:p>
            <a:pPr>
              <a:defRPr/>
            </a:pPr>
            <a:endParaRPr lang="de-DE" b="1"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18</a:t>
            </a:fld>
            <a:endParaRPr lang="de-DE"/>
          </a:p>
        </p:txBody>
      </p:sp>
    </p:spTree>
    <p:extLst>
      <p:ext uri="{BB962C8B-B14F-4D97-AF65-F5344CB8AC3E}">
        <p14:creationId xmlns:p14="http://schemas.microsoft.com/office/powerpoint/2010/main" val="10623826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indent="0">
              <a:buNone/>
              <a:defRPr/>
            </a:pPr>
            <a:r>
              <a:rPr lang="de-DE" dirty="0"/>
              <a:t>Textbausteine aus: https://www.landundforst.de/landwirtschaft/pflanze/gruenroggen-trotzt-trockenheit-555722 </a:t>
            </a:r>
          </a:p>
          <a:p>
            <a:pPr marL="0" indent="0">
              <a:buNone/>
              <a:defRPr/>
            </a:pPr>
            <a:endParaRPr lang="de-DE" dirty="0"/>
          </a:p>
          <a:p>
            <a:pPr marL="0" indent="0">
              <a:buNone/>
              <a:defRPr/>
            </a:pPr>
            <a:r>
              <a:rPr lang="de-DE" dirty="0" err="1"/>
              <a:t>Anm</a:t>
            </a:r>
            <a:r>
              <a:rPr lang="de-DE" dirty="0"/>
              <a:t>: Ausreichende Wasserversorgung – wichtig für Zweitkultur wie Mais -&gt; frühe Aussaat des Roggens, so dass potentiell frühe Ernte möglich ist. Maisernte bis spätestens Mitte Mai (-&gt; Aussaat im Juni wirkt sich dann ertragsreduzierend auf Mais aus). </a:t>
            </a:r>
          </a:p>
          <a:p>
            <a:pPr>
              <a:defRPr/>
            </a:pPr>
            <a:endParaRPr lang="de-DE" dirty="0"/>
          </a:p>
          <a:p>
            <a:pPr>
              <a:defRPr/>
            </a:pPr>
            <a:r>
              <a:rPr lang="de-DE" sz="1200" dirty="0"/>
              <a:t>N-Düngung im Herbst: 30-40 kg N/ha, bei Aussaat vor 15.09. und ohne langjährige </a:t>
            </a:r>
            <a:r>
              <a:rPr lang="de-DE" sz="1200" dirty="0" err="1"/>
              <a:t>organ</a:t>
            </a:r>
            <a:r>
              <a:rPr lang="de-DE" sz="1200" dirty="0"/>
              <a:t>. Düngung -&gt; daher wird eine Düngung in den meisten Fällen nicht durchgeführt werden können.</a:t>
            </a: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19</a:t>
            </a:fld>
            <a:endParaRPr lang="de-DE"/>
          </a:p>
        </p:txBody>
      </p:sp>
    </p:spTree>
    <p:extLst>
      <p:ext uri="{BB962C8B-B14F-4D97-AF65-F5344CB8AC3E}">
        <p14:creationId xmlns:p14="http://schemas.microsoft.com/office/powerpoint/2010/main" val="18727051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Standortbedingung: vor allem die Wasserversorgung spielt hier eine große Rolle -&gt; vorzugsweise Böden mit guter Wasserhaltefähigkeit;</a:t>
            </a:r>
          </a:p>
          <a:p>
            <a:pPr>
              <a:defRPr/>
            </a:pPr>
            <a:endParaRPr lang="de-DE" dirty="0"/>
          </a:p>
          <a:p>
            <a:pPr>
              <a:defRPr/>
            </a:pPr>
            <a:r>
              <a:rPr lang="de-DE" dirty="0"/>
              <a:t>Achtung: Je später die Aussaat der Zweitkultur, desto geringer deren Ertragspotenzial</a:t>
            </a:r>
            <a:endParaRPr dirty="0"/>
          </a:p>
          <a:p>
            <a:pPr>
              <a:defRPr/>
            </a:pPr>
            <a:endParaRPr lang="de-DE" dirty="0"/>
          </a:p>
          <a:p>
            <a:pPr>
              <a:defRPr/>
            </a:pPr>
            <a:r>
              <a:rPr lang="de-DE" dirty="0"/>
              <a:t>Sorghum: später Aussaattermin bietet einen größeren Erntespielraum für die Erstfrucht. Gleichzeitig hohe Masseerträge und Einsatz in der Futterration möglich. </a:t>
            </a:r>
            <a:endParaRPr dirty="0"/>
          </a:p>
          <a:p>
            <a:pPr>
              <a:defRPr/>
            </a:pPr>
            <a:endParaRPr lang="de-DE" dirty="0"/>
          </a:p>
          <a:p>
            <a:pPr marL="0" marR="0" lvl="0" indent="0" algn="l" defTabSz="914400">
              <a:lnSpc>
                <a:spcPct val="100000"/>
              </a:lnSpc>
              <a:spcBef>
                <a:spcPts val="0"/>
              </a:spcBef>
              <a:spcAft>
                <a:spcPts val="0"/>
              </a:spcAft>
              <a:buClrTx/>
              <a:buSzTx/>
              <a:buFontTx/>
              <a:buNone/>
              <a:defRPr/>
            </a:pPr>
            <a:r>
              <a:rPr lang="de-DE" dirty="0"/>
              <a:t>Sommergetreide als Zweitfrucht: Herausforderung: TM-Gehalt der GPS, mind. 28% TM, Sommertrockenheit bei gleichzeitig späterem Aussaattermin nach der Erstfruchternte; Versuche der LfL Bayern ergaben, dass neuere Hafersorten auch bei trockeneren Bedingungen noch gute Erträge bringen, wobei eine geringere Aussaatstärke ausreichend ist (250 </a:t>
            </a:r>
            <a:r>
              <a:rPr lang="de-DE" dirty="0" err="1"/>
              <a:t>Kö</a:t>
            </a:r>
            <a:r>
              <a:rPr lang="de-DE" dirty="0"/>
              <a:t>/m2).</a:t>
            </a:r>
            <a:endParaRPr dirty="0"/>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a:t>Wichtig für die Zweitfrucht: in trockeneren Lagen wasserschonende Bodenbearbeitung, um Wasserverluste z.B. durch Pflügen zu vermeiden. Muss gepflügt werden, dann möglichst umgehend einsäen.</a:t>
            </a:r>
            <a:endParaRPr dirty="0"/>
          </a:p>
          <a:p>
            <a:pPr>
              <a:defRPr/>
            </a:pPr>
            <a:endParaRPr lang="de-DE" dirty="0"/>
          </a:p>
          <a:p>
            <a:pP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20</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…aber auch lange Nässeperioden wie im Herbst-/Winter 2017 vor allem in Norddeutschland, als die Aussaat von Wintergetreide praktisch nicht möglich war.</a:t>
            </a:r>
          </a:p>
          <a:p>
            <a:pPr>
              <a:defRPr/>
            </a:pPr>
            <a:endParaRPr lang="de-DE" dirty="0"/>
          </a:p>
          <a:p>
            <a:pPr>
              <a:defRPr/>
            </a:pPr>
            <a:r>
              <a:rPr lang="de-DE" dirty="0"/>
              <a:t>Mildere Winter in Klammern, da hier die Auswirkungen auf die Futterversorgung nicht unbedingt negativ sein müssen. Evtl. jedoch z.B. durch Förderung der Mauspopulationen…</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Grafik: Fragezeichen, https://pixabay.com/de/illustrations/fragezeichen-frage-antwort-1019820/, </a:t>
            </a:r>
            <a:r>
              <a:rPr lang="de-DE" dirty="0" err="1"/>
              <a:t>download</a:t>
            </a:r>
            <a:r>
              <a:rPr lang="de-DE" dirty="0"/>
              <a:t>, 24.06.21</a:t>
            </a:r>
          </a:p>
          <a:p>
            <a:pPr>
              <a:defRPr/>
            </a:pPr>
            <a:endParaRPr lang="de-DE" dirty="0"/>
          </a:p>
          <a:p>
            <a:pPr>
              <a:defRPr/>
            </a:pPr>
            <a:r>
              <a:rPr lang="de-DE" b="1" dirty="0"/>
              <a:t>Mögliche Lösungen: </a:t>
            </a:r>
          </a:p>
          <a:p>
            <a:pPr>
              <a:defRPr/>
            </a:pPr>
            <a:endParaRPr lang="de-DE" dirty="0"/>
          </a:p>
          <a:p>
            <a:pPr>
              <a:defRPr/>
            </a:pPr>
            <a:r>
              <a:rPr lang="de-DE" b="1" dirty="0"/>
              <a:t>Vorteile:</a:t>
            </a:r>
          </a:p>
          <a:p>
            <a:pPr>
              <a:buFont typeface="Wingdings"/>
              <a:buChar char="Ø"/>
              <a:defRPr/>
            </a:pPr>
            <a:r>
              <a:rPr lang="de-DE" dirty="0"/>
              <a:t> Frühe bzw. zusätzliche Grünfutterlieferung  </a:t>
            </a:r>
          </a:p>
          <a:p>
            <a:pPr>
              <a:buFont typeface="Wingdings"/>
              <a:buChar char="Ø"/>
              <a:defRPr/>
            </a:pPr>
            <a:r>
              <a:rPr lang="de-DE" dirty="0"/>
              <a:t> Ganzjährige Bodenbedeckung</a:t>
            </a:r>
          </a:p>
          <a:p>
            <a:pPr>
              <a:buFont typeface="Wingdings"/>
              <a:buChar char="Ø"/>
              <a:defRPr/>
            </a:pPr>
            <a:r>
              <a:rPr lang="de-DE" dirty="0"/>
              <a:t> Förderung des Bodenlebens</a:t>
            </a:r>
          </a:p>
          <a:p>
            <a:pPr>
              <a:buFont typeface="Wingdings"/>
              <a:buChar char="Ø"/>
              <a:defRPr/>
            </a:pPr>
            <a:r>
              <a:rPr lang="de-DE" dirty="0"/>
              <a:t> Nutzung der (verlängerten) Vegetationsperiode aufgrund der milderen Herbste (gute Etablierung des Roggens vor Winter und früh im Jahr -&gt; Masseentwicklung. Bei trockeneren Bedingungen möglichst frühe Aussaat des Roggens, um möglichst früh zu ernten, um Wasservorräte zu schonen im Frühjahr für die Zweitkultur)</a:t>
            </a:r>
          </a:p>
          <a:p>
            <a:pPr>
              <a:buFont typeface="Wingdings"/>
              <a:buChar char="Ø"/>
              <a:defRPr/>
            </a:pPr>
            <a:r>
              <a:rPr lang="de-DE" dirty="0"/>
              <a:t> Potentiell hohe Erträge auf der Fläche möglich (</a:t>
            </a:r>
            <a:r>
              <a:rPr lang="de-DE" dirty="0" err="1"/>
              <a:t>Erst-und</a:t>
            </a:r>
            <a:r>
              <a:rPr lang="de-DE" dirty="0"/>
              <a:t> Zweitfrucht)</a:t>
            </a:r>
          </a:p>
          <a:p>
            <a:pPr>
              <a:buFont typeface="Wingdings"/>
              <a:buChar char="Ø"/>
              <a:defRPr/>
            </a:pPr>
            <a:r>
              <a:rPr lang="de-DE" sz="1200" dirty="0"/>
              <a:t> Nutzung der Winterfeuchte</a:t>
            </a:r>
          </a:p>
          <a:p>
            <a:pPr>
              <a:buFont typeface="Wingdings"/>
              <a:buChar char="Ø"/>
              <a:defRPr/>
            </a:pPr>
            <a:r>
              <a:rPr lang="de-DE" sz="1200" dirty="0"/>
              <a:t> Verwertung des Bodenstickstoffs der Vorkultur</a:t>
            </a:r>
          </a:p>
          <a:p>
            <a:pPr>
              <a:buFont typeface="Wingdings"/>
              <a:buChar char="Ø"/>
              <a:defRPr/>
            </a:pPr>
            <a:r>
              <a:rPr lang="de-DE" sz="1200" dirty="0"/>
              <a:t> …</a:t>
            </a:r>
          </a:p>
          <a:p>
            <a:pPr>
              <a:buFont typeface="Wingdings"/>
              <a:buChar char="Ø"/>
              <a:defRPr/>
            </a:pPr>
            <a:endParaRPr lang="de-DE" sz="1200" dirty="0"/>
          </a:p>
          <a:p>
            <a:pPr>
              <a:buFont typeface="Wingdings"/>
              <a:buNone/>
              <a:defRPr/>
            </a:pPr>
            <a:r>
              <a:rPr lang="de-DE" sz="1200" b="1" dirty="0"/>
              <a:t>(Mögliche) Nachteile</a:t>
            </a:r>
            <a:r>
              <a:rPr lang="de-DE" sz="1200" dirty="0"/>
              <a:t>:</a:t>
            </a:r>
          </a:p>
          <a:p>
            <a:pPr>
              <a:buFont typeface="Wingdings"/>
              <a:buChar char="Ø"/>
              <a:defRPr/>
            </a:pPr>
            <a:r>
              <a:rPr lang="de-DE" dirty="0"/>
              <a:t> Zu wenig Wasser für Zweitkultur</a:t>
            </a:r>
          </a:p>
          <a:p>
            <a:pPr>
              <a:buFont typeface="Wingdings"/>
              <a:buChar char="Ø"/>
              <a:defRPr/>
            </a:pPr>
            <a:r>
              <a:rPr lang="de-DE" dirty="0"/>
              <a:t> Zu späte Aussaat der Zweitkultur und somit potentiell niedrigere Ertragserwartung</a:t>
            </a:r>
          </a:p>
          <a:p>
            <a:pPr>
              <a:buFont typeface="Wingdings"/>
              <a:buChar char="Ø"/>
              <a:defRPr/>
            </a:pPr>
            <a:r>
              <a:rPr lang="de-DE" dirty="0"/>
              <a:t> Nicht termingerechte Ernte des Grünroggens und somit suboptimale Futterwerte (zu hoher RF-Gehalt, zu geringe Masse…)</a:t>
            </a:r>
          </a:p>
          <a:p>
            <a:pPr>
              <a:buFont typeface="Wingdings"/>
              <a:buChar char="Ø"/>
              <a:defRPr/>
            </a:pPr>
            <a:r>
              <a:rPr lang="de-DE" dirty="0"/>
              <a:t> Zusätzliche Arbeitsgänge</a:t>
            </a:r>
          </a:p>
          <a:p>
            <a:pPr>
              <a:buFont typeface="Wingdings"/>
              <a:buChar char="Ø"/>
              <a:defRPr/>
            </a:pPr>
            <a:r>
              <a:rPr lang="de-DE" dirty="0"/>
              <a:t> …</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21</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panose="020B0604020202020204" pitchFamily="34" charset="0"/>
              <a:buNone/>
              <a:defRPr/>
            </a:pPr>
            <a:r>
              <a:rPr lang="de-DE" sz="1200" dirty="0">
                <a:solidFill>
                  <a:schemeClr val="tx1"/>
                </a:solidFill>
                <a:effectLst/>
                <a:latin typeface="+mn-lt"/>
                <a:ea typeface="+mn-ea"/>
                <a:cs typeface="+mn-cs"/>
              </a:rPr>
              <a:t>Aus: „Ertrag und Futterwert von Hirse-</a:t>
            </a:r>
            <a:r>
              <a:rPr lang="de-DE" sz="1200" dirty="0" err="1">
                <a:solidFill>
                  <a:schemeClr val="tx1"/>
                </a:solidFill>
                <a:effectLst/>
                <a:latin typeface="+mn-lt"/>
                <a:ea typeface="+mn-ea"/>
                <a:cs typeface="+mn-cs"/>
              </a:rPr>
              <a:t>Ganzpflanzensilagein</a:t>
            </a:r>
            <a:r>
              <a:rPr lang="de-DE" sz="1200" dirty="0">
                <a:solidFill>
                  <a:schemeClr val="tx1"/>
                </a:solidFill>
                <a:effectLst/>
                <a:latin typeface="+mn-lt"/>
                <a:ea typeface="+mn-ea"/>
                <a:cs typeface="+mn-cs"/>
              </a:rPr>
              <a:t> der Rinderfütterung im Vergleich zu Silomais“, HBLFA Raumberg-</a:t>
            </a:r>
            <a:r>
              <a:rPr lang="de-DE" sz="1200" dirty="0" err="1">
                <a:solidFill>
                  <a:schemeClr val="tx1"/>
                </a:solidFill>
                <a:effectLst/>
                <a:latin typeface="+mn-lt"/>
                <a:ea typeface="+mn-ea"/>
                <a:cs typeface="+mn-cs"/>
              </a:rPr>
              <a:t>Gumpenstein</a:t>
            </a:r>
            <a:r>
              <a:rPr lang="de-DE" sz="1200" dirty="0">
                <a:solidFill>
                  <a:schemeClr val="tx1"/>
                </a:solidFill>
                <a:effectLst/>
                <a:latin typeface="+mn-lt"/>
                <a:ea typeface="+mn-ea"/>
                <a:cs typeface="+mn-cs"/>
              </a:rPr>
              <a:t>, Dr. G. </a:t>
            </a:r>
            <a:r>
              <a:rPr lang="de-DE" sz="1200" dirty="0" err="1">
                <a:solidFill>
                  <a:schemeClr val="tx1"/>
                </a:solidFill>
                <a:effectLst/>
                <a:latin typeface="+mn-lt"/>
                <a:ea typeface="+mn-ea"/>
                <a:cs typeface="+mn-cs"/>
              </a:rPr>
              <a:t>Terler</a:t>
            </a:r>
            <a:endParaRPr lang="de-DE" sz="1200" dirty="0">
              <a:solidFill>
                <a:schemeClr val="tx1"/>
              </a:solidFill>
              <a:effectLst/>
              <a:latin typeface="+mn-lt"/>
              <a:ea typeface="+mn-ea"/>
              <a:cs typeface="+mn-cs"/>
            </a:endParaRPr>
          </a:p>
          <a:p>
            <a:pPr marL="0" marR="0" lvl="0" indent="0" algn="l" defTabSz="914400">
              <a:lnSpc>
                <a:spcPct val="100000"/>
              </a:lnSpc>
              <a:spcBef>
                <a:spcPts val="0"/>
              </a:spcBef>
              <a:spcAft>
                <a:spcPts val="0"/>
              </a:spcAft>
              <a:buClrTx/>
              <a:buSzTx/>
              <a:buFont typeface="Arial" panose="020B0604020202020204" pitchFamily="34" charset="0"/>
              <a:buNone/>
              <a:defRPr/>
            </a:pPr>
            <a:endParaRPr lang="de-DE" sz="1200" dirty="0">
              <a:solidFill>
                <a:schemeClr val="tx1"/>
              </a:solidFill>
              <a:effectLst/>
              <a:latin typeface="+mn-lt"/>
              <a:ea typeface="+mn-ea"/>
              <a:cs typeface="+mn-cs"/>
            </a:endParaRPr>
          </a:p>
          <a:p>
            <a:pPr marL="171450" marR="0" lvl="0" indent="-171450" algn="l" defTabSz="914400">
              <a:lnSpc>
                <a:spcPct val="100000"/>
              </a:lnSpc>
              <a:spcBef>
                <a:spcPts val="0"/>
              </a:spcBef>
              <a:spcAft>
                <a:spcPts val="0"/>
              </a:spcAft>
              <a:buClrTx/>
              <a:buSzTx/>
              <a:buFont typeface="Arial" panose="020B0604020202020204" pitchFamily="34" charset="0"/>
              <a:buChar char="•"/>
              <a:defRPr/>
            </a:pPr>
            <a:r>
              <a:rPr lang="de-DE" sz="1200" dirty="0">
                <a:solidFill>
                  <a:schemeClr val="tx1"/>
                </a:solidFill>
                <a:effectLst/>
                <a:latin typeface="+mn-lt"/>
                <a:ea typeface="+mn-ea"/>
                <a:cs typeface="+mn-cs"/>
              </a:rPr>
              <a:t>Hirse ist weniger anfällig gegenüber Schäden durch den Maiswurzelbohrer (</a:t>
            </a:r>
            <a:r>
              <a:rPr lang="de-DE" sz="1200" dirty="0" err="1">
                <a:solidFill>
                  <a:schemeClr val="tx1"/>
                </a:solidFill>
                <a:effectLst/>
                <a:latin typeface="+mn-lt"/>
                <a:ea typeface="+mn-ea"/>
                <a:cs typeface="+mn-cs"/>
              </a:rPr>
              <a:t>Ettleet</a:t>
            </a:r>
            <a:r>
              <a:rPr lang="de-DE" sz="1200" dirty="0">
                <a:solidFill>
                  <a:schemeClr val="tx1"/>
                </a:solidFill>
                <a:effectLst/>
                <a:latin typeface="+mn-lt"/>
                <a:ea typeface="+mn-ea"/>
                <a:cs typeface="+mn-cs"/>
              </a:rPr>
              <a:t> al. 2016)</a:t>
            </a:r>
          </a:p>
          <a:p>
            <a:pPr marL="0" marR="0" lvl="0" indent="0" algn="l" defTabSz="914400">
              <a:lnSpc>
                <a:spcPct val="100000"/>
              </a:lnSpc>
              <a:spcBef>
                <a:spcPts val="0"/>
              </a:spcBef>
              <a:spcAft>
                <a:spcPts val="0"/>
              </a:spcAft>
              <a:buClrTx/>
              <a:buSzTx/>
              <a:buFontTx/>
              <a:buNone/>
              <a:defRPr/>
            </a:pPr>
            <a:r>
              <a:rPr lang="de-DE" sz="1200" dirty="0">
                <a:solidFill>
                  <a:schemeClr val="tx1"/>
                </a:solidFill>
                <a:effectLst/>
                <a:latin typeface="+mn-lt"/>
                <a:ea typeface="+mn-ea"/>
                <a:cs typeface="+mn-cs"/>
              </a:rPr>
              <a:t>•Hirse ist trockenheitstoleranter als Mais =&gt; Hirse erzielt in trockenen Jahren höhere Erträge als Mais (</a:t>
            </a:r>
            <a:r>
              <a:rPr lang="de-DE" sz="1200" dirty="0" err="1">
                <a:solidFill>
                  <a:schemeClr val="tx1"/>
                </a:solidFill>
                <a:effectLst/>
                <a:latin typeface="+mn-lt"/>
                <a:ea typeface="+mn-ea"/>
                <a:cs typeface="+mn-cs"/>
              </a:rPr>
              <a:t>Lusket</a:t>
            </a:r>
            <a:r>
              <a:rPr lang="de-DE" sz="1200" dirty="0">
                <a:solidFill>
                  <a:schemeClr val="tx1"/>
                </a:solidFill>
                <a:effectLst/>
                <a:latin typeface="+mn-lt"/>
                <a:ea typeface="+mn-ea"/>
                <a:cs typeface="+mn-cs"/>
              </a:rPr>
              <a:t> al. 1984, Hart 1990, Grant et al. 1995)</a:t>
            </a:r>
          </a:p>
          <a:p>
            <a:pPr marL="0" marR="0" lvl="0" indent="0" algn="l" defTabSz="914400">
              <a:lnSpc>
                <a:spcPct val="100000"/>
              </a:lnSpc>
              <a:spcBef>
                <a:spcPts val="0"/>
              </a:spcBef>
              <a:spcAft>
                <a:spcPts val="0"/>
              </a:spcAft>
              <a:buClrTx/>
              <a:buSzTx/>
              <a:buFontTx/>
              <a:buNone/>
              <a:defRPr/>
            </a:pPr>
            <a:r>
              <a:rPr lang="de-DE" sz="1200" dirty="0">
                <a:solidFill>
                  <a:schemeClr val="tx1"/>
                </a:solidFill>
                <a:effectLst/>
                <a:latin typeface="+mn-lt"/>
                <a:ea typeface="+mn-ea"/>
                <a:cs typeface="+mn-cs"/>
              </a:rPr>
              <a:t>•Hirse hat ähnliche Nährstoffansprüche wie Silomais(BMLFUW 2017)</a:t>
            </a:r>
          </a:p>
          <a:p>
            <a:pPr marL="0" marR="0" lvl="0" indent="0" algn="l" defTabSz="914400">
              <a:lnSpc>
                <a:spcPct val="100000"/>
              </a:lnSpc>
              <a:spcBef>
                <a:spcPts val="0"/>
              </a:spcBef>
              <a:spcAft>
                <a:spcPts val="0"/>
              </a:spcAft>
              <a:buClrTx/>
              <a:buSzTx/>
              <a:buFontTx/>
              <a:buNone/>
              <a:defRPr/>
            </a:pPr>
            <a:r>
              <a:rPr lang="de-DE" sz="1200" dirty="0">
                <a:solidFill>
                  <a:schemeClr val="tx1"/>
                </a:solidFill>
                <a:effectLst/>
                <a:latin typeface="+mn-lt"/>
                <a:ea typeface="+mn-ea"/>
                <a:cs typeface="+mn-cs"/>
              </a:rPr>
              <a:t>•Hirse hat ähnliches Aussehen wie Silomais=&gt; auch ähnlicher Futterwert?</a:t>
            </a:r>
          </a:p>
          <a:p>
            <a:pPr marL="0" marR="0" lvl="0" indent="0" algn="l" defTabSz="914400">
              <a:lnSpc>
                <a:spcPct val="100000"/>
              </a:lnSpc>
              <a:spcBef>
                <a:spcPts val="0"/>
              </a:spcBef>
              <a:spcAft>
                <a:spcPts val="0"/>
              </a:spcAft>
              <a:buClrTx/>
              <a:buSzTx/>
              <a:buFontTx/>
              <a:buNone/>
              <a:defRPr/>
            </a:pPr>
            <a:endParaRPr lang="de-DE" sz="1200" dirty="0">
              <a:solidFill>
                <a:schemeClr val="tx1"/>
              </a:solidFill>
              <a:effectLst/>
              <a:latin typeface="+mn-lt"/>
              <a:ea typeface="+mn-ea"/>
              <a:cs typeface="+mn-cs"/>
            </a:endParaRPr>
          </a:p>
          <a:p>
            <a:pPr marL="171450" marR="0" lvl="0" indent="-171450" algn="l" defTabSz="914400">
              <a:lnSpc>
                <a:spcPct val="100000"/>
              </a:lnSpc>
              <a:spcBef>
                <a:spcPts val="0"/>
              </a:spcBef>
              <a:spcAft>
                <a:spcPts val="0"/>
              </a:spcAft>
              <a:buClrTx/>
              <a:buSzTx/>
              <a:buFont typeface="Arial" panose="020B0604020202020204" pitchFamily="34" charset="0"/>
              <a:buChar char="•"/>
              <a:defRPr/>
            </a:pPr>
            <a:r>
              <a:rPr lang="de-DE" sz="1200" dirty="0">
                <a:solidFill>
                  <a:schemeClr val="tx1"/>
                </a:solidFill>
                <a:effectLst/>
                <a:latin typeface="+mn-lt"/>
                <a:ea typeface="+mn-ea"/>
                <a:cs typeface="+mn-cs"/>
              </a:rPr>
              <a:t>Nährstoffzusammensetzung – Hirse: höherer Fasergehalt und niedrigerer NFC-Gehalt (Nichtfaserkohlenhydrate)</a:t>
            </a:r>
          </a:p>
          <a:p>
            <a:pPr marL="0" marR="0" lvl="0" indent="0" algn="l" defTabSz="914400">
              <a:lnSpc>
                <a:spcPct val="100000"/>
              </a:lnSpc>
              <a:spcBef>
                <a:spcPts val="0"/>
              </a:spcBef>
              <a:spcAft>
                <a:spcPts val="0"/>
              </a:spcAft>
              <a:buClrTx/>
              <a:buSzTx/>
              <a:buFontTx/>
              <a:buNone/>
              <a:defRPr/>
            </a:pPr>
            <a:r>
              <a:rPr lang="de-DE" sz="1200" dirty="0">
                <a:solidFill>
                  <a:schemeClr val="tx1"/>
                </a:solidFill>
                <a:effectLst/>
                <a:latin typeface="+mn-lt"/>
                <a:ea typeface="+mn-ea"/>
                <a:cs typeface="+mn-cs"/>
              </a:rPr>
              <a:t>- Bis Mitte Teigreife steigt der </a:t>
            </a:r>
            <a:r>
              <a:rPr lang="de-DE" sz="1200" dirty="0" err="1">
                <a:solidFill>
                  <a:schemeClr val="tx1"/>
                </a:solidFill>
                <a:effectLst/>
                <a:latin typeface="+mn-lt"/>
                <a:ea typeface="+mn-ea"/>
                <a:cs typeface="+mn-cs"/>
              </a:rPr>
              <a:t>NFC-und</a:t>
            </a:r>
            <a:r>
              <a:rPr lang="de-DE" sz="1200" dirty="0">
                <a:solidFill>
                  <a:schemeClr val="tx1"/>
                </a:solidFill>
                <a:effectLst/>
                <a:latin typeface="+mn-lt"/>
                <a:ea typeface="+mn-ea"/>
                <a:cs typeface="+mn-cs"/>
              </a:rPr>
              <a:t> XS-Gehalt der Hirse, nimmt der Fasergehalt ab -&gt; Ergebnisse stimmen mit früheren Untersuchungen überein (</a:t>
            </a:r>
            <a:r>
              <a:rPr lang="de-DE" sz="1200" dirty="0" err="1">
                <a:solidFill>
                  <a:schemeClr val="tx1"/>
                </a:solidFill>
                <a:effectLst/>
                <a:latin typeface="+mn-lt"/>
                <a:ea typeface="+mn-ea"/>
                <a:cs typeface="+mn-cs"/>
              </a:rPr>
              <a:t>Bolsenund</a:t>
            </a:r>
            <a:r>
              <a:rPr lang="de-DE" sz="1200" dirty="0">
                <a:solidFill>
                  <a:schemeClr val="tx1"/>
                </a:solidFill>
                <a:effectLst/>
                <a:latin typeface="+mn-lt"/>
                <a:ea typeface="+mn-ea"/>
                <a:cs typeface="+mn-cs"/>
              </a:rPr>
              <a:t> White 2007, Lyons et al. 2019) </a:t>
            </a:r>
          </a:p>
          <a:p>
            <a:pPr marL="171450" marR="0" lvl="0" indent="-171450" algn="l" defTabSz="914400">
              <a:lnSpc>
                <a:spcPct val="100000"/>
              </a:lnSpc>
              <a:spcBef>
                <a:spcPts val="0"/>
              </a:spcBef>
              <a:spcAft>
                <a:spcPts val="0"/>
              </a:spcAft>
              <a:buClrTx/>
              <a:buSzTx/>
              <a:buFontTx/>
              <a:buChar char="-"/>
              <a:defRPr/>
            </a:pPr>
            <a:r>
              <a:rPr lang="de-DE" sz="1200" dirty="0">
                <a:solidFill>
                  <a:schemeClr val="tx1"/>
                </a:solidFill>
                <a:effectLst/>
                <a:latin typeface="+mn-lt"/>
                <a:ea typeface="+mn-ea"/>
                <a:cs typeface="+mn-cs"/>
              </a:rPr>
              <a:t>Zwischen Mitte Teigreife und physiologischer Reife keine weitere Änderung der Nährstoffzusammensetzung −Beim späten Erntezeitpunkt sind zum Teil bereits Körner ausgefallen</a:t>
            </a:r>
          </a:p>
          <a:p>
            <a:pPr marL="171450" marR="0" lvl="0" indent="-171450" algn="l" defTabSz="914400">
              <a:lnSpc>
                <a:spcPct val="100000"/>
              </a:lnSpc>
              <a:spcBef>
                <a:spcPts val="0"/>
              </a:spcBef>
              <a:spcAft>
                <a:spcPts val="0"/>
              </a:spcAft>
              <a:buClrTx/>
              <a:buSzTx/>
              <a:buFontTx/>
              <a:buChar char="-"/>
              <a:defRPr/>
            </a:pPr>
            <a:endParaRPr lang="de-DE" sz="1200" dirty="0">
              <a:solidFill>
                <a:schemeClr val="tx1"/>
              </a:solidFill>
              <a:effectLst/>
              <a:latin typeface="+mn-lt"/>
              <a:ea typeface="+mn-ea"/>
              <a:cs typeface="+mn-cs"/>
            </a:endParaRPr>
          </a:p>
          <a:p>
            <a:pPr marL="171450" marR="0" lvl="0" indent="-171450" algn="l" defTabSz="914400">
              <a:lnSpc>
                <a:spcPct val="100000"/>
              </a:lnSpc>
              <a:spcBef>
                <a:spcPts val="0"/>
              </a:spcBef>
              <a:spcAft>
                <a:spcPts val="0"/>
              </a:spcAft>
              <a:buClrTx/>
              <a:buSzTx/>
              <a:buFont typeface="Arial" panose="020B0604020202020204" pitchFamily="34" charset="0"/>
              <a:buChar char="•"/>
              <a:defRPr/>
            </a:pPr>
            <a:r>
              <a:rPr lang="de-DE" sz="1200" dirty="0">
                <a:solidFill>
                  <a:schemeClr val="tx1"/>
                </a:solidFill>
                <a:effectLst/>
                <a:latin typeface="+mn-lt"/>
                <a:ea typeface="+mn-ea"/>
                <a:cs typeface="+mn-cs"/>
              </a:rPr>
              <a:t>Gesamtverdaulichkeit: - Hirse: In der Reihenfolge Biomassehirse =&gt; Silohirse =&gt; Körnerhirse nehmen </a:t>
            </a:r>
            <a:r>
              <a:rPr lang="de-DE" sz="1200" dirty="0" err="1">
                <a:solidFill>
                  <a:schemeClr val="tx1"/>
                </a:solidFill>
                <a:effectLst/>
                <a:latin typeface="+mn-lt"/>
                <a:ea typeface="+mn-ea"/>
                <a:cs typeface="+mn-cs"/>
              </a:rPr>
              <a:t>Pansenabbaubarkeit</a:t>
            </a:r>
            <a:r>
              <a:rPr lang="de-DE" sz="1200" dirty="0">
                <a:solidFill>
                  <a:schemeClr val="tx1"/>
                </a:solidFill>
                <a:effectLst/>
                <a:latin typeface="+mn-lt"/>
                <a:ea typeface="+mn-ea"/>
                <a:cs typeface="+mn-cs"/>
              </a:rPr>
              <a:t> und Gesamtverdaulichkeit zu. Sorten mit hohem </a:t>
            </a:r>
            <a:r>
              <a:rPr lang="de-DE" sz="1200" dirty="0" err="1">
                <a:solidFill>
                  <a:schemeClr val="tx1"/>
                </a:solidFill>
                <a:effectLst/>
                <a:latin typeface="+mn-lt"/>
                <a:ea typeface="+mn-ea"/>
                <a:cs typeface="+mn-cs"/>
              </a:rPr>
              <a:t>Ligningehalt</a:t>
            </a:r>
            <a:r>
              <a:rPr lang="de-DE" sz="1200" dirty="0">
                <a:solidFill>
                  <a:schemeClr val="tx1"/>
                </a:solidFill>
                <a:effectLst/>
                <a:latin typeface="+mn-lt"/>
                <a:ea typeface="+mn-ea"/>
                <a:cs typeface="+mn-cs"/>
              </a:rPr>
              <a:t>=&gt; vergleichsweise geringe Gesamtverdaulichkeit</a:t>
            </a:r>
          </a:p>
          <a:p>
            <a:pPr marL="171450" marR="0" lvl="0" indent="-171450" algn="l" defTabSz="914400">
              <a:lnSpc>
                <a:spcPct val="100000"/>
              </a:lnSpc>
              <a:spcBef>
                <a:spcPts val="0"/>
              </a:spcBef>
              <a:spcAft>
                <a:spcPts val="0"/>
              </a:spcAft>
              <a:buClrTx/>
              <a:buSzTx/>
              <a:buFont typeface="Arial" panose="020B0604020202020204" pitchFamily="34" charset="0"/>
              <a:buChar char="•"/>
              <a:defRPr/>
            </a:pPr>
            <a:r>
              <a:rPr lang="de-DE" sz="1200" dirty="0">
                <a:solidFill>
                  <a:schemeClr val="tx1"/>
                </a:solidFill>
                <a:effectLst/>
                <a:latin typeface="+mn-lt"/>
                <a:ea typeface="+mn-ea"/>
                <a:cs typeface="+mn-cs"/>
              </a:rPr>
              <a:t>Im Vergleich zu Silomais hat Sorghum-</a:t>
            </a:r>
            <a:r>
              <a:rPr lang="de-DE" sz="1200" dirty="0" err="1">
                <a:solidFill>
                  <a:schemeClr val="tx1"/>
                </a:solidFill>
                <a:effectLst/>
                <a:latin typeface="+mn-lt"/>
                <a:ea typeface="+mn-ea"/>
                <a:cs typeface="+mn-cs"/>
              </a:rPr>
              <a:t>Ganzpflanzensilageeine</a:t>
            </a:r>
            <a:r>
              <a:rPr lang="de-DE" sz="1200" dirty="0">
                <a:solidFill>
                  <a:schemeClr val="tx1"/>
                </a:solidFill>
                <a:effectLst/>
                <a:latin typeface="+mn-lt"/>
                <a:ea typeface="+mn-ea"/>
                <a:cs typeface="+mn-cs"/>
              </a:rPr>
              <a:t> deutlich geringere Gesamtverdaulichkeit</a:t>
            </a:r>
          </a:p>
          <a:p>
            <a:pPr marL="171450" marR="0" lvl="0" indent="-171450" algn="l" defTabSz="914400">
              <a:lnSpc>
                <a:spcPct val="100000"/>
              </a:lnSpc>
              <a:spcBef>
                <a:spcPts val="0"/>
              </a:spcBef>
              <a:spcAft>
                <a:spcPts val="0"/>
              </a:spcAft>
              <a:buClrTx/>
              <a:buSzTx/>
              <a:buFont typeface="Arial" panose="020B0604020202020204" pitchFamily="34" charset="0"/>
              <a:buChar char="•"/>
              <a:defRPr/>
            </a:pPr>
            <a:r>
              <a:rPr lang="de-DE" sz="1200" dirty="0">
                <a:solidFill>
                  <a:schemeClr val="tx1"/>
                </a:solidFill>
                <a:effectLst/>
                <a:latin typeface="+mn-lt"/>
                <a:ea typeface="+mn-ea"/>
                <a:cs typeface="+mn-cs"/>
              </a:rPr>
              <a:t>•Gründe für geringere Verdaulichkeit von </a:t>
            </a:r>
            <a:r>
              <a:rPr lang="de-DE" sz="1200" dirty="0" err="1">
                <a:solidFill>
                  <a:schemeClr val="tx1"/>
                </a:solidFill>
                <a:effectLst/>
                <a:latin typeface="+mn-lt"/>
                <a:ea typeface="+mn-ea"/>
                <a:cs typeface="+mn-cs"/>
              </a:rPr>
              <a:t>Hirsesilagen</a:t>
            </a:r>
            <a:r>
              <a:rPr lang="de-DE" sz="1200" dirty="0">
                <a:solidFill>
                  <a:schemeClr val="tx1"/>
                </a:solidFill>
                <a:effectLst/>
                <a:latin typeface="+mn-lt"/>
                <a:ea typeface="+mn-ea"/>
                <a:cs typeface="+mn-cs"/>
              </a:rPr>
              <a:t>(Fox et al. 1970): geringere Verdaulichkeit der Restpflanze </a:t>
            </a:r>
            <a:r>
              <a:rPr lang="de-DE" sz="1200" dirty="0" err="1">
                <a:solidFill>
                  <a:schemeClr val="tx1"/>
                </a:solidFill>
                <a:effectLst/>
                <a:latin typeface="+mn-lt"/>
                <a:ea typeface="+mn-ea"/>
                <a:cs typeface="+mn-cs"/>
              </a:rPr>
              <a:t>unaufgeschlageneHirsekörner</a:t>
            </a:r>
            <a:r>
              <a:rPr lang="de-DE" sz="1200" dirty="0">
                <a:solidFill>
                  <a:schemeClr val="tx1"/>
                </a:solidFill>
                <a:effectLst/>
                <a:latin typeface="+mn-lt"/>
                <a:ea typeface="+mn-ea"/>
                <a:cs typeface="+mn-cs"/>
              </a:rPr>
              <a:t> =&gt; Einsatz von </a:t>
            </a:r>
            <a:r>
              <a:rPr lang="de-DE" sz="1200" dirty="0" err="1">
                <a:solidFill>
                  <a:schemeClr val="tx1"/>
                </a:solidFill>
                <a:effectLst/>
                <a:latin typeface="+mn-lt"/>
                <a:ea typeface="+mn-ea"/>
                <a:cs typeface="+mn-cs"/>
              </a:rPr>
              <a:t>Kornaufbereiternbei</a:t>
            </a:r>
            <a:r>
              <a:rPr lang="de-DE" sz="1200" dirty="0">
                <a:solidFill>
                  <a:schemeClr val="tx1"/>
                </a:solidFill>
                <a:effectLst/>
                <a:latin typeface="+mn-lt"/>
                <a:ea typeface="+mn-ea"/>
                <a:cs typeface="+mn-cs"/>
              </a:rPr>
              <a:t> Ernte empfohlen (Daniel et al. 2018) </a:t>
            </a:r>
          </a:p>
          <a:p>
            <a:pPr marL="171450" marR="0" lvl="0" indent="-171450" algn="l" defTabSz="914400">
              <a:lnSpc>
                <a:spcPct val="100000"/>
              </a:lnSpc>
              <a:spcBef>
                <a:spcPts val="0"/>
              </a:spcBef>
              <a:spcAft>
                <a:spcPts val="0"/>
              </a:spcAft>
              <a:buClrTx/>
              <a:buSzTx/>
              <a:buFont typeface="Arial" panose="020B0604020202020204" pitchFamily="34" charset="0"/>
              <a:buChar char="•"/>
              <a:defRPr/>
            </a:pPr>
            <a:endParaRPr lang="de-DE" sz="1200" dirty="0">
              <a:solidFill>
                <a:schemeClr val="tx1"/>
              </a:solidFill>
              <a:effectLst/>
              <a:latin typeface="+mn-lt"/>
              <a:ea typeface="+mn-ea"/>
              <a:cs typeface="+mn-cs"/>
            </a:endParaRPr>
          </a:p>
          <a:p>
            <a:pPr marL="171450" marR="0" lvl="0" indent="-171450" algn="l" defTabSz="914400">
              <a:lnSpc>
                <a:spcPct val="100000"/>
              </a:lnSpc>
              <a:spcBef>
                <a:spcPts val="0"/>
              </a:spcBef>
              <a:spcAft>
                <a:spcPts val="0"/>
              </a:spcAft>
              <a:buClrTx/>
              <a:buSzTx/>
              <a:buFont typeface="Arial" panose="020B0604020202020204" pitchFamily="34" charset="0"/>
              <a:buChar char="•"/>
              <a:defRPr/>
            </a:pPr>
            <a:r>
              <a:rPr lang="de-DE" sz="1200" dirty="0">
                <a:solidFill>
                  <a:schemeClr val="tx1"/>
                </a:solidFill>
                <a:effectLst/>
                <a:latin typeface="+mn-lt"/>
                <a:ea typeface="+mn-ea"/>
                <a:cs typeface="+mn-cs"/>
              </a:rPr>
              <a:t>Optimaler Erntezeitpunkt−Eigener Versuch: Mitte Teigreife höchster Energiegehalt; Risiko des Kornausfalls bei späterer Ernte</a:t>
            </a:r>
          </a:p>
          <a:p>
            <a:pPr marL="0" marR="0" lvl="0" indent="0" algn="l" defTabSz="914400">
              <a:lnSpc>
                <a:spcPct val="100000"/>
              </a:lnSpc>
              <a:spcBef>
                <a:spcPts val="0"/>
              </a:spcBef>
              <a:spcAft>
                <a:spcPts val="0"/>
              </a:spcAft>
              <a:buClrTx/>
              <a:buSzTx/>
              <a:buFont typeface="Arial" panose="020B0604020202020204" pitchFamily="34" charset="0"/>
              <a:buNone/>
              <a:defRPr/>
            </a:pPr>
            <a:r>
              <a:rPr lang="de-DE" sz="1200" dirty="0">
                <a:solidFill>
                  <a:schemeClr val="tx1"/>
                </a:solidFill>
                <a:effectLst/>
                <a:latin typeface="+mn-lt"/>
                <a:ea typeface="+mn-ea"/>
                <a:cs typeface="+mn-cs"/>
              </a:rPr>
              <a:t>    Ergebnisse </a:t>
            </a:r>
            <a:r>
              <a:rPr lang="de-DE" sz="1200" dirty="0" err="1">
                <a:solidFill>
                  <a:schemeClr val="tx1"/>
                </a:solidFill>
                <a:effectLst/>
                <a:latin typeface="+mn-lt"/>
                <a:ea typeface="+mn-ea"/>
                <a:cs typeface="+mn-cs"/>
              </a:rPr>
              <a:t>Bolsenund</a:t>
            </a:r>
            <a:r>
              <a:rPr lang="de-DE" sz="1200" dirty="0">
                <a:solidFill>
                  <a:schemeClr val="tx1"/>
                </a:solidFill>
                <a:effectLst/>
                <a:latin typeface="+mn-lt"/>
                <a:ea typeface="+mn-ea"/>
                <a:cs typeface="+mn-cs"/>
              </a:rPr>
              <a:t> White (2007): Ende Teigreife höchster Ertrag</a:t>
            </a:r>
          </a:p>
          <a:p>
            <a:pPr marL="0" marR="0" lvl="0" indent="0" algn="l" defTabSz="914400">
              <a:lnSpc>
                <a:spcPct val="100000"/>
              </a:lnSpc>
              <a:spcBef>
                <a:spcPts val="0"/>
              </a:spcBef>
              <a:spcAft>
                <a:spcPts val="0"/>
              </a:spcAft>
              <a:buClrTx/>
              <a:buSzTx/>
              <a:buFont typeface="Arial" panose="020B0604020202020204" pitchFamily="34" charset="0"/>
              <a:buNone/>
              <a:defRPr/>
            </a:pPr>
            <a:endParaRPr lang="de-DE" sz="1200" dirty="0">
              <a:solidFill>
                <a:schemeClr val="tx1"/>
              </a:solidFill>
              <a:effectLst/>
              <a:latin typeface="+mn-lt"/>
              <a:ea typeface="+mn-ea"/>
              <a:cs typeface="+mn-cs"/>
            </a:endParaRPr>
          </a:p>
          <a:p>
            <a:pPr marL="0" marR="0" lvl="0" indent="0" algn="l" defTabSz="914400">
              <a:lnSpc>
                <a:spcPct val="100000"/>
              </a:lnSpc>
              <a:spcBef>
                <a:spcPts val="0"/>
              </a:spcBef>
              <a:spcAft>
                <a:spcPts val="0"/>
              </a:spcAft>
              <a:buClrTx/>
              <a:buSzTx/>
              <a:buFont typeface="Arial" panose="020B0604020202020204" pitchFamily="34" charset="0"/>
              <a:buNone/>
              <a:defRPr/>
            </a:pPr>
            <a:r>
              <a:rPr lang="de-DE" i="1" dirty="0"/>
              <a:t>Soll näher auf die Untersuchungen von Nährstoff-, Energie-, TM- usw. gehalten eingegangen werden, s. z.B. 10.05_Futterhirse_HBLFA</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22</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Bildquelle: Hirse, https://pixabay.com/de/photos/hirse-anbau-getreide-landwirtschaft-177519/, </a:t>
            </a:r>
            <a:r>
              <a:rPr lang="de-DE" dirty="0" err="1"/>
              <a:t>download</a:t>
            </a:r>
            <a:r>
              <a:rPr lang="de-DE" dirty="0"/>
              <a:t>, 24.08.21</a:t>
            </a:r>
          </a:p>
          <a:p>
            <a:endParaRPr lang="de-DE" dirty="0"/>
          </a:p>
          <a:p>
            <a:r>
              <a:rPr lang="de-DE" dirty="0"/>
              <a:t>Sortenwahl: die verschiedenen Sorten unterscheiden sich z.T. stark bezüglich Verdaulichkeit, Energie- und TM-Gehalten</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23</a:t>
            </a:fld>
            <a:endParaRPr lang="de-DE"/>
          </a:p>
        </p:txBody>
      </p:sp>
    </p:spTree>
    <p:extLst>
      <p:ext uri="{BB962C8B-B14F-4D97-AF65-F5344CB8AC3E}">
        <p14:creationId xmlns:p14="http://schemas.microsoft.com/office/powerpoint/2010/main" val="3274321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panose="020B0604020202020204" pitchFamily="34" charset="0"/>
              <a:buNone/>
              <a:defRPr/>
            </a:pPr>
            <a:r>
              <a:rPr lang="de-DE" sz="1200" dirty="0">
                <a:solidFill>
                  <a:schemeClr val="tx1"/>
                </a:solidFill>
                <a:effectLst/>
                <a:latin typeface="+mn-lt"/>
                <a:ea typeface="+mn-ea"/>
                <a:cs typeface="+mn-cs"/>
              </a:rPr>
              <a:t>Aus: „Ertrag und Futterwert von Hirse-</a:t>
            </a:r>
            <a:r>
              <a:rPr lang="de-DE" sz="1200" dirty="0" err="1">
                <a:solidFill>
                  <a:schemeClr val="tx1"/>
                </a:solidFill>
                <a:effectLst/>
                <a:latin typeface="+mn-lt"/>
                <a:ea typeface="+mn-ea"/>
                <a:cs typeface="+mn-cs"/>
              </a:rPr>
              <a:t>Ganzpflanzensilagein</a:t>
            </a:r>
            <a:r>
              <a:rPr lang="de-DE" sz="1200" dirty="0">
                <a:solidFill>
                  <a:schemeClr val="tx1"/>
                </a:solidFill>
                <a:effectLst/>
                <a:latin typeface="+mn-lt"/>
                <a:ea typeface="+mn-ea"/>
                <a:cs typeface="+mn-cs"/>
              </a:rPr>
              <a:t> der Rinder-fütterung im Vergleich zu Silomais“, HBLFA Raumberg-</a:t>
            </a:r>
            <a:r>
              <a:rPr lang="de-DE" sz="1200" dirty="0" err="1">
                <a:solidFill>
                  <a:schemeClr val="tx1"/>
                </a:solidFill>
                <a:effectLst/>
                <a:latin typeface="+mn-lt"/>
                <a:ea typeface="+mn-ea"/>
                <a:cs typeface="+mn-cs"/>
              </a:rPr>
              <a:t>Gumpenstein</a:t>
            </a:r>
            <a:r>
              <a:rPr lang="de-DE" sz="1200" dirty="0">
                <a:solidFill>
                  <a:schemeClr val="tx1"/>
                </a:solidFill>
                <a:effectLst/>
                <a:latin typeface="+mn-lt"/>
                <a:ea typeface="+mn-ea"/>
                <a:cs typeface="+mn-cs"/>
              </a:rPr>
              <a:t>, Dr. G. </a:t>
            </a:r>
            <a:r>
              <a:rPr lang="de-DE" sz="1200" dirty="0" err="1">
                <a:solidFill>
                  <a:schemeClr val="tx1"/>
                </a:solidFill>
                <a:effectLst/>
                <a:latin typeface="+mn-lt"/>
                <a:ea typeface="+mn-ea"/>
                <a:cs typeface="+mn-cs"/>
              </a:rPr>
              <a:t>Terler</a:t>
            </a:r>
            <a:endParaRPr lang="de-DE" sz="1200" dirty="0">
              <a:solidFill>
                <a:schemeClr val="tx1"/>
              </a:solidFill>
              <a:effectLst/>
              <a:latin typeface="+mn-lt"/>
              <a:ea typeface="+mn-ea"/>
              <a:cs typeface="+mn-cs"/>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24</a:t>
            </a:fld>
            <a:endParaRPr lang="de-DE"/>
          </a:p>
        </p:txBody>
      </p:sp>
    </p:spTree>
    <p:extLst>
      <p:ext uri="{BB962C8B-B14F-4D97-AF65-F5344CB8AC3E}">
        <p14:creationId xmlns:p14="http://schemas.microsoft.com/office/powerpoint/2010/main" val="33590627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panose="020B0604020202020204" pitchFamily="34" charset="0"/>
              <a:buNone/>
              <a:defRPr/>
            </a:pPr>
            <a:r>
              <a:rPr lang="de-DE" sz="1200" dirty="0">
                <a:solidFill>
                  <a:schemeClr val="tx1"/>
                </a:solidFill>
                <a:effectLst/>
                <a:latin typeface="+mn-lt"/>
                <a:ea typeface="+mn-ea"/>
                <a:cs typeface="+mn-cs"/>
              </a:rPr>
              <a:t>Aus: „Ertrag und Futterwert von Hirse-Ganzpflanzensilage in der Rinderfütterung im Vergleich zu Silomais“, HBLFA Raumberg-</a:t>
            </a:r>
            <a:r>
              <a:rPr lang="de-DE" sz="1200" dirty="0" err="1">
                <a:solidFill>
                  <a:schemeClr val="tx1"/>
                </a:solidFill>
                <a:effectLst/>
                <a:latin typeface="+mn-lt"/>
                <a:ea typeface="+mn-ea"/>
                <a:cs typeface="+mn-cs"/>
              </a:rPr>
              <a:t>Gumpenstein</a:t>
            </a:r>
            <a:r>
              <a:rPr lang="de-DE" sz="1200" dirty="0">
                <a:solidFill>
                  <a:schemeClr val="tx1"/>
                </a:solidFill>
                <a:effectLst/>
                <a:latin typeface="+mn-lt"/>
                <a:ea typeface="+mn-ea"/>
                <a:cs typeface="+mn-cs"/>
              </a:rPr>
              <a:t>, Dr. G. </a:t>
            </a:r>
            <a:r>
              <a:rPr lang="de-DE" sz="1200" dirty="0" err="1">
                <a:solidFill>
                  <a:schemeClr val="tx1"/>
                </a:solidFill>
                <a:effectLst/>
                <a:latin typeface="+mn-lt"/>
                <a:ea typeface="+mn-ea"/>
                <a:cs typeface="+mn-cs"/>
              </a:rPr>
              <a:t>Terler</a:t>
            </a:r>
            <a:endParaRPr lang="de-DE" sz="1200" dirty="0">
              <a:solidFill>
                <a:schemeClr val="tx1"/>
              </a:solidFill>
              <a:effectLst/>
              <a:latin typeface="+mn-lt"/>
              <a:ea typeface="+mn-ea"/>
              <a:cs typeface="+mn-cs"/>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25</a:t>
            </a:fld>
            <a:endParaRPr lang="de-DE"/>
          </a:p>
        </p:txBody>
      </p:sp>
    </p:spTree>
    <p:extLst>
      <p:ext uri="{BB962C8B-B14F-4D97-AF65-F5344CB8AC3E}">
        <p14:creationId xmlns:p14="http://schemas.microsoft.com/office/powerpoint/2010/main" val="317800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Grafik: Fragezeichen, https://pixabay.com/de/illustrations/fragezeichen-frage-antwort-1019820/, </a:t>
            </a:r>
            <a:r>
              <a:rPr lang="de-DE" dirty="0" err="1"/>
              <a:t>download</a:t>
            </a:r>
            <a:r>
              <a:rPr lang="de-DE" dirty="0"/>
              <a:t>, 24.06.21</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26</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indent="0">
              <a:buFont typeface="Arial"/>
              <a:buNone/>
              <a:defRPr/>
            </a:pPr>
            <a:r>
              <a:rPr lang="de-DE" dirty="0"/>
              <a:t>Bildquelle: https://pixabay.com/de/photos/feld-blume-gr%c3%bcn-wiese-klee-gl%c3%bcck-957663/, </a:t>
            </a:r>
            <a:r>
              <a:rPr lang="de-DE" dirty="0" err="1"/>
              <a:t>download</a:t>
            </a:r>
            <a:r>
              <a:rPr lang="de-DE" dirty="0"/>
              <a:t>, 16.09.21</a:t>
            </a:r>
          </a:p>
          <a:p>
            <a:pPr marL="0" indent="0">
              <a:buFont typeface="Arial"/>
              <a:buNone/>
              <a:defRPr/>
            </a:pPr>
            <a:endParaRPr lang="de-DE" dirty="0"/>
          </a:p>
          <a:p>
            <a:pPr marL="171450" indent="-171450">
              <a:buFont typeface="Arial"/>
              <a:buChar char="•"/>
              <a:defRPr/>
            </a:pPr>
            <a:r>
              <a:rPr lang="de-DE" dirty="0"/>
              <a:t>Welsch. Weidelgras: ertragreich – jedoch wasserbedürftig; bei früher Aussaat nach der Haupternte Schnitt nach 8 Wochen und nochmals im Frühjahr vor Aussaat von Silomais z.B. möglich</a:t>
            </a:r>
            <a:endParaRPr dirty="0"/>
          </a:p>
          <a:p>
            <a:pPr marL="171450" indent="-171450">
              <a:buFont typeface="Arial"/>
              <a:buChar char="•"/>
              <a:defRPr/>
            </a:pPr>
            <a:r>
              <a:rPr lang="de-DE" dirty="0"/>
              <a:t>KG-Mischungen: wertvolles, proteinreiches Futter; z.B. einjähriges Weidelgras und Perser-/</a:t>
            </a:r>
            <a:r>
              <a:rPr lang="de-DE" dirty="0" err="1"/>
              <a:t>Alexandrinerklee</a:t>
            </a:r>
            <a:endParaRPr lang="de-DE" dirty="0"/>
          </a:p>
          <a:p>
            <a:pPr marL="171450" indent="-171450">
              <a:buFont typeface="Arial"/>
              <a:buChar char="•"/>
              <a:defRPr/>
            </a:pPr>
            <a:r>
              <a:rPr lang="de-DE" dirty="0"/>
              <a:t>Landsberger Gemenge: winterhart; – ebenfalls wasserbedürftig, mildere Standorte; Zottelwicke, Inkarnatklee, Welsch. Weidelgras; Aussaat spätestens Ende Aug/</a:t>
            </a:r>
            <a:r>
              <a:rPr lang="de-DE" dirty="0" err="1"/>
              <a:t>Anf</a:t>
            </a:r>
            <a:r>
              <a:rPr lang="de-DE" dirty="0"/>
              <a:t> Sept  Herbstweide möglich</a:t>
            </a:r>
            <a:endParaRPr dirty="0"/>
          </a:p>
          <a:p>
            <a:pPr marL="171450" indent="-171450">
              <a:buFont typeface="Arial"/>
              <a:buChar char="•"/>
              <a:defRPr/>
            </a:pPr>
            <a:r>
              <a:rPr lang="de-DE" dirty="0"/>
              <a:t>Futterroggen: weniger wasserbedürftig, günstiger auf leichteren Standorten</a:t>
            </a:r>
          </a:p>
          <a:p>
            <a:pPr marL="171450" indent="-171450">
              <a:buFont typeface="Arial"/>
              <a:buChar char="•"/>
              <a:defRPr/>
            </a:pPr>
            <a:endParaRPr lang="de-DE" dirty="0"/>
          </a:p>
          <a:p>
            <a:pPr marL="0" indent="0">
              <a:buFont typeface="Arial"/>
              <a:buNone/>
              <a:defRPr/>
            </a:pPr>
            <a:r>
              <a:rPr lang="de-DE" dirty="0" err="1"/>
              <a:t>Greening</a:t>
            </a:r>
            <a:r>
              <a:rPr lang="de-DE" dirty="0"/>
              <a:t>-Vorgaben, z.B.:</a:t>
            </a:r>
          </a:p>
          <a:p>
            <a:pPr marL="0" indent="0">
              <a:buFont typeface="Arial"/>
              <a:buNone/>
              <a:defRPr/>
            </a:pPr>
            <a:r>
              <a:rPr lang="de-DE" dirty="0"/>
              <a:t>ZWF auf ÖVF: keine Futternutzung bis 15.01. des Folgejahres möglich</a:t>
            </a:r>
          </a:p>
          <a:p>
            <a:pPr marL="0" indent="0">
              <a:buFont typeface="Arial"/>
              <a:buNone/>
              <a:defRPr/>
            </a:pPr>
            <a:endParaRPr lang="de-DE" dirty="0"/>
          </a:p>
          <a:p>
            <a:r>
              <a:rPr lang="de-DE" dirty="0"/>
              <a:t>Aus phytosanitären Gründen muss bei der Wahl der Zwischenfruchtarten die Hauptfrucht in der Fruchtfolge berücksichtigt werden:</a:t>
            </a:r>
          </a:p>
          <a:p>
            <a:pPr marL="171450" indent="-171450">
              <a:buFont typeface="Arial" panose="020B0604020202020204" pitchFamily="34" charset="0"/>
              <a:buChar char="•"/>
            </a:pPr>
            <a:r>
              <a:rPr lang="de-DE" dirty="0"/>
              <a:t>Pflanzenarten, die als Hauptfrucht angebaut werden, sollten nicht als Zwischenfrüchte angebaut werden (z. B. Leguminosen)</a:t>
            </a:r>
          </a:p>
          <a:p>
            <a:pPr marL="171450" indent="-171450">
              <a:buFont typeface="Arial" panose="020B0604020202020204" pitchFamily="34" charset="0"/>
              <a:buChar char="•"/>
            </a:pPr>
            <a:r>
              <a:rPr lang="de-DE" dirty="0"/>
              <a:t>Keine Kreuzblütler wie z. B. Senf, Ölrettich in Rapsfruchtfolgen</a:t>
            </a:r>
          </a:p>
          <a:p>
            <a:pPr marL="171450" indent="-171450">
              <a:buFont typeface="Arial" panose="020B0604020202020204" pitchFamily="34" charset="0"/>
              <a:buChar char="•"/>
            </a:pPr>
            <a:r>
              <a:rPr lang="de-DE" dirty="0"/>
              <a:t>Nur eingeschränkter Anbau von Gräsern in engen Getreidefruchtfolgen</a:t>
            </a:r>
          </a:p>
          <a:p>
            <a:pPr marL="171450" indent="-171450">
              <a:buFont typeface="Arial" panose="020B0604020202020204" pitchFamily="34" charset="0"/>
              <a:buChar char="•"/>
            </a:pPr>
            <a:r>
              <a:rPr lang="de-DE" dirty="0"/>
              <a:t>Kein Senf oder </a:t>
            </a:r>
            <a:r>
              <a:rPr lang="de-DE" dirty="0" err="1"/>
              <a:t>Phacelia</a:t>
            </a:r>
            <a:r>
              <a:rPr lang="de-DE" dirty="0"/>
              <a:t> in Kartoffelfruchtfolgen</a:t>
            </a:r>
          </a:p>
          <a:p>
            <a:pPr marL="171450" indent="-171450">
              <a:buFont typeface="Arial" panose="020B0604020202020204" pitchFamily="34" charset="0"/>
              <a:buChar char="•"/>
            </a:pPr>
            <a:r>
              <a:rPr lang="de-DE" dirty="0" err="1"/>
              <a:t>Nematodenresistente</a:t>
            </a:r>
            <a:r>
              <a:rPr lang="de-DE" dirty="0"/>
              <a:t> Sorten (Senf / Ölrettich) beim Anbau von Zuckerrüben</a:t>
            </a:r>
          </a:p>
          <a:p>
            <a:r>
              <a:rPr lang="de-DE" dirty="0"/>
              <a:t>Hinsichtlich der Artenwahl der Zwischenfrüchte stehen die Massenbildung in der Anfangsentwicklung und der Biomasseaufwuchs im Vordergrund. Bei diesen Arten ist eine bessere Unkrautunterdrückung zu erwarten. Bei Verwendung der Zwischenfrüchte in </a:t>
            </a:r>
            <a:r>
              <a:rPr lang="de-DE" dirty="0" err="1"/>
              <a:t>Mulchsaaten</a:t>
            </a:r>
            <a:r>
              <a:rPr lang="de-DE" dirty="0"/>
              <a:t> zur Erosionsminderung sind die Leistungen der Arten hinsichtlich Aufwuchs und </a:t>
            </a:r>
            <a:r>
              <a:rPr lang="de-DE" dirty="0" err="1"/>
              <a:t>Abfrierverhalten</a:t>
            </a:r>
            <a:r>
              <a:rPr lang="de-DE" dirty="0"/>
              <a:t> zu beurteilen. 30% Bodenbedeckung nach der Saat bietet einen guten Erosionsschutz. Beim KULAP-Mulch-/Streifen-/Direktsaatverfahren bei Reihenkulturen wird eine erosionsmindernde </a:t>
            </a:r>
            <a:r>
              <a:rPr lang="de-DE" dirty="0" err="1"/>
              <a:t>Mulchabdeckung</a:t>
            </a:r>
            <a:r>
              <a:rPr lang="de-DE" dirty="0"/>
              <a:t> von mindestens 10% (bis 21.06.) gefordert (https://www.lfl.bayern.de/verschiedenes/270083/index.php).</a:t>
            </a:r>
          </a:p>
          <a:p>
            <a:pPr marL="0" indent="0">
              <a:buFont typeface="Arial"/>
              <a:buNone/>
              <a:defRPr/>
            </a:pPr>
            <a:endParaRPr lang="de-DE" dirty="0"/>
          </a:p>
          <a:p>
            <a:pPr marL="0" indent="0">
              <a:buFont typeface="Arial"/>
              <a:buNone/>
              <a:defRPr/>
            </a:pP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27</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In 2020 wurde auf politischer Ebene beschlossen, auch in diesem Jahr wieder die Nutzung von Zwischenfrüchten bzw. ÖVF (Ökologischen Vorrangflächen) im Rahmen des </a:t>
            </a:r>
            <a:r>
              <a:rPr lang="de-DE" dirty="0" err="1"/>
              <a:t>Greenings</a:t>
            </a:r>
            <a:r>
              <a:rPr lang="de-DE" dirty="0"/>
              <a:t> zu erlauben, um einen Engpass in der Rinderfütterung zu vermeiden, die aufgrund der Trockenheit ansonsten auftreten könnte.</a:t>
            </a:r>
            <a:endParaRPr dirty="0"/>
          </a:p>
          <a:p>
            <a:pPr>
              <a:defRPr/>
            </a:pPr>
            <a:endParaRPr lang="de-DE" dirty="0"/>
          </a:p>
          <a:p>
            <a:pPr marL="171450" indent="-171450">
              <a:buFont typeface="Arial" panose="020B0604020202020204" pitchFamily="34" charset="0"/>
              <a:buChar char="•"/>
              <a:defRPr/>
            </a:pPr>
            <a:r>
              <a:rPr lang="de-DE" dirty="0"/>
              <a:t>Möglichst direkt nach Hauptfruchternte säen</a:t>
            </a:r>
          </a:p>
          <a:p>
            <a:pPr marL="171450" indent="-171450">
              <a:buFont typeface="Arial" panose="020B0604020202020204" pitchFamily="34" charset="0"/>
              <a:buChar char="•"/>
              <a:defRPr/>
            </a:pPr>
            <a:r>
              <a:rPr lang="de-DE" dirty="0"/>
              <a:t>Wassersparende Bodenbearbeitung</a:t>
            </a:r>
          </a:p>
          <a:p>
            <a:pPr marL="171450" indent="-171450">
              <a:buFont typeface="Arial" panose="020B0604020202020204" pitchFamily="34" charset="0"/>
              <a:buChar char="•"/>
              <a:defRPr/>
            </a:pPr>
            <a:r>
              <a:rPr lang="de-DE" dirty="0"/>
              <a:t> Arten/Sorten hinsichtlich Standortbedingungen, Nutzung/Rationsergänzung auswählen</a:t>
            </a:r>
          </a:p>
          <a:p>
            <a:pPr marL="171450" indent="-171450">
              <a:buFont typeface="Arial" panose="020B0604020202020204" pitchFamily="34" charset="0"/>
              <a:buChar char="•"/>
              <a:defRPr/>
            </a:pPr>
            <a:r>
              <a:rPr lang="de-DE" dirty="0"/>
              <a:t>Hohe Energie-/Eiweißgehalte – </a:t>
            </a:r>
            <a:r>
              <a:rPr lang="de-DE" u="sng" dirty="0"/>
              <a:t>Achtung</a:t>
            </a:r>
            <a:r>
              <a:rPr lang="de-DE" dirty="0"/>
              <a:t>: i.d.R. niedrige Rohfasergehalte im Herbst (z.B. Senf) -&gt; Ergänzung z.B. mit Heu/Stroh</a:t>
            </a:r>
          </a:p>
          <a:p>
            <a:pPr marL="171450" indent="-171450">
              <a:buFont typeface="Arial" panose="020B0604020202020204" pitchFamily="34" charset="0"/>
              <a:buChar char="•"/>
              <a:defRPr/>
            </a:pPr>
            <a:r>
              <a:rPr lang="de-DE" dirty="0"/>
              <a:t> Mögliche hohe Nitratwerte im Futter: Nitratwerte im Herbst möglicherweise erhöht nach trockenem Sommer (N konnte durch fehlende Bodenfeuchte nicht wirksam werden – Niederschläge im Herbst können Nitratfreisetzung erhöhen) </a:t>
            </a:r>
            <a:r>
              <a:rPr lang="de-DE" dirty="0">
                <a:sym typeface="Wingdings" panose="05000000000000000000" pitchFamily="2" charset="2"/>
              </a:rPr>
              <a:t></a:t>
            </a:r>
            <a:r>
              <a:rPr lang="de-DE" dirty="0"/>
              <a:t> </a:t>
            </a:r>
            <a:r>
              <a:rPr lang="de-DE" dirty="0" err="1"/>
              <a:t>zuviel</a:t>
            </a:r>
            <a:r>
              <a:rPr lang="de-DE" dirty="0"/>
              <a:t> Nitrat kann (nach Umsetzung zu Nitrit) zu Vergiftungen bei den Tieren führen.</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28</a:t>
            </a:fld>
            <a:endParaRPr lang="de-DE"/>
          </a:p>
        </p:txBody>
      </p:sp>
    </p:spTree>
    <p:extLst>
      <p:ext uri="{BB962C8B-B14F-4D97-AF65-F5344CB8AC3E}">
        <p14:creationId xmlns:p14="http://schemas.microsoft.com/office/powerpoint/2010/main" val="40662188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Grafik: Fragezeichen, https://pixabay.com/de/illustrations/fragezeichen-frage-antwort-1019820/, </a:t>
            </a:r>
            <a:r>
              <a:rPr lang="de-DE" dirty="0" err="1"/>
              <a:t>download</a:t>
            </a:r>
            <a:r>
              <a:rPr lang="de-DE" dirty="0"/>
              <a:t>, 24.06.21</a:t>
            </a:r>
          </a:p>
          <a:p>
            <a:pPr>
              <a:defRPr/>
            </a:pPr>
            <a:endParaRPr lang="de-DE" dirty="0"/>
          </a:p>
          <a:p>
            <a:pPr>
              <a:defRPr/>
            </a:pPr>
            <a:r>
              <a:rPr lang="de-DE" b="1" dirty="0"/>
              <a:t>Pro: </a:t>
            </a:r>
            <a:r>
              <a:rPr lang="de-DE" dirty="0"/>
              <a:t>						</a:t>
            </a:r>
            <a:r>
              <a:rPr lang="de-DE" b="1" dirty="0"/>
              <a:t>Contra:</a:t>
            </a:r>
          </a:p>
          <a:p>
            <a:pPr marL="171450" indent="-171450">
              <a:buFont typeface="Arial" panose="020B0604020202020204" pitchFamily="34" charset="0"/>
              <a:buChar char="•"/>
              <a:defRPr/>
            </a:pPr>
            <a:r>
              <a:rPr lang="de-DE" dirty="0"/>
              <a:t>Wachstumsvorsprung gegenüber Neuansaat nach der Haupternte		Risiko bei Trockenheit während der Hauptkulturzeit</a:t>
            </a:r>
          </a:p>
          <a:p>
            <a:pPr marL="171450" indent="-171450">
              <a:buFont typeface="Arial" panose="020B0604020202020204" pitchFamily="34" charset="0"/>
              <a:buChar char="•"/>
              <a:defRPr/>
            </a:pPr>
            <a:r>
              <a:rPr lang="de-DE" dirty="0"/>
              <a:t>Bessere Befahrbarkeit während der Ernte – stabilere Bodenstruktur		eingeschränkter </a:t>
            </a:r>
            <a:r>
              <a:rPr lang="de-DE" dirty="0" err="1"/>
              <a:t>Herbizideinsatz</a:t>
            </a:r>
            <a:r>
              <a:rPr lang="de-DE" dirty="0"/>
              <a:t> in der Hauptkultur</a:t>
            </a:r>
          </a:p>
          <a:p>
            <a:pPr marL="171450" indent="-171450">
              <a:buFont typeface="Arial" panose="020B0604020202020204" pitchFamily="34" charset="0"/>
              <a:buChar char="•"/>
              <a:defRPr/>
            </a:pPr>
            <a:r>
              <a:rPr lang="de-DE" dirty="0"/>
              <a:t>Kein offener Boden nach der Ernte mit allen Vorteilen daraus		Geringere Auswahl an Zwischenfruchtarten als Untersaat</a:t>
            </a:r>
          </a:p>
          <a:p>
            <a:pPr marL="171450" indent="-171450">
              <a:buFont typeface="Arial" panose="020B0604020202020204" pitchFamily="34" charset="0"/>
              <a:buChar char="•"/>
              <a:defRPr/>
            </a:pPr>
            <a:r>
              <a:rPr lang="de-DE" dirty="0"/>
              <a:t>Bei guten Bedingungen nach der Ernte schnelles Wachstum, wenn Licht und Wasser	…					</a:t>
            </a:r>
          </a:p>
          <a:p>
            <a:pPr marL="171450" indent="-171450">
              <a:buFont typeface="Arial" panose="020B0604020202020204" pitchFamily="34" charset="0"/>
              <a:buChar char="•"/>
              <a:defRPr/>
            </a:pPr>
            <a:r>
              <a:rPr lang="de-DE" dirty="0"/>
              <a:t>Weniger Arbeitsgänge zur ZWF-Aussaat nach der Ernte 			</a:t>
            </a:r>
          </a:p>
          <a:p>
            <a:pPr marL="171450" indent="-171450">
              <a:buFont typeface="Arial" panose="020B0604020202020204" pitchFamily="34" charset="0"/>
              <a:buChar char="•"/>
              <a:defRPr/>
            </a:pPr>
            <a:r>
              <a:rPr lang="de-DE" dirty="0"/>
              <a:t>….</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29</a:t>
            </a:fld>
            <a:endParaRPr lang="de-DE"/>
          </a:p>
        </p:txBody>
      </p:sp>
    </p:spTree>
    <p:extLst>
      <p:ext uri="{BB962C8B-B14F-4D97-AF65-F5344CB8AC3E}">
        <p14:creationId xmlns:p14="http://schemas.microsoft.com/office/powerpoint/2010/main" val="24569686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 Handschlag, https://pixabay.com/de/photos/hand-reichen-handschlag-3139604/, </a:t>
            </a:r>
            <a:r>
              <a:rPr lang="de-DE" dirty="0" err="1"/>
              <a:t>download</a:t>
            </a:r>
            <a:r>
              <a:rPr lang="de-DE" dirty="0"/>
              <a:t>, 16.09.21</a:t>
            </a:r>
          </a:p>
          <a:p>
            <a:pPr>
              <a:defRPr/>
            </a:pPr>
            <a:endParaRPr lang="de-DE" dirty="0"/>
          </a:p>
          <a:p>
            <a:pPr>
              <a:defRPr/>
            </a:pPr>
            <a:r>
              <a:rPr lang="de-DE" dirty="0"/>
              <a:t>Bei Rindviehbetrieben wird i.d.R. vom Kooperationspartner Kleegras angebaut  Vorteile für beide Seiten</a:t>
            </a:r>
            <a:endParaRPr dirty="0"/>
          </a:p>
          <a:p>
            <a:pPr>
              <a:defRPr/>
            </a:pPr>
            <a:r>
              <a:rPr lang="de-DE" dirty="0"/>
              <a:t>Bei Geflügel-/Schweinebetrieben geht es i.d.R. um den Anbau von Getreide/Leguminosen für den Kooperationspartner</a:t>
            </a: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30</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 https://pixabay.com/de/photos/mais-nahrung-lebensmittel-pflanze-3508552/, </a:t>
            </a:r>
            <a:r>
              <a:rPr lang="de-DE" dirty="0" err="1"/>
              <a:t>download</a:t>
            </a:r>
            <a:r>
              <a:rPr lang="de-DE" dirty="0"/>
              <a:t>, 24.08.21</a:t>
            </a:r>
          </a:p>
          <a:p>
            <a:pPr>
              <a:defRPr/>
            </a:pPr>
            <a:endParaRPr lang="de-DE" dirty="0"/>
          </a:p>
          <a:p>
            <a:pPr>
              <a:defRPr/>
            </a:pPr>
            <a:r>
              <a:rPr lang="de-DE" dirty="0"/>
              <a:t>Es gibt Handlungsbedarf, da Klimawandelfolgen Grundfutter (Menge und Qualität) aber auch Eiweiß- (Soja, Erbse, Ackerbohne…) und Kraftfutterkomponenten (Weizen, Mais..) negativ beeinträchtigen.</a:t>
            </a:r>
            <a:endParaRPr dirty="0"/>
          </a:p>
          <a:p>
            <a:pPr>
              <a:defRPr/>
            </a:pPr>
            <a:r>
              <a:rPr lang="de-DE" dirty="0"/>
              <a:t>Vor allem die zunehmende Sommertrockenheit kann zu ganzen Ausfällen von Grünlandschnitten führen. Aber auch die zunehmende Anzahl an Sommer- und Hitzetagen kann die Befruchtung, Kornbildung und –</a:t>
            </a:r>
            <a:r>
              <a:rPr lang="de-DE" dirty="0" err="1"/>
              <a:t>füllung</a:t>
            </a:r>
            <a:r>
              <a:rPr lang="de-DE" dirty="0"/>
              <a:t> bei Getreide, Körnerleguminosen negativ beeinflussen, so dass zum einen der </a:t>
            </a:r>
            <a:r>
              <a:rPr lang="de-DE" dirty="0" err="1"/>
              <a:t>Kornertrg</a:t>
            </a:r>
            <a:r>
              <a:rPr lang="de-DE" dirty="0"/>
              <a:t> geringer ausfällt aber auch die Proteinwerte sinken (v.a. auch bei Raps).</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4</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Die Abstockung des Tierbestandes ist wahrscheinlich für die meisten die allerletzte Wahl – kann aber in extremen Jahren wie 2018, 2019 die letzte Möglichkeit sein, mit den vorhandenen Futterbeständen/-möglichkeiten einen kleineren Tierbestand zu erhalten. In vielen Fällen wird es sich wahrscheinlich anbieten, falls vorhanden, zu erst die Masttiere zu verkaufen.</a:t>
            </a:r>
            <a:endParaRPr/>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31</a:t>
            </a:fld>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Quelle: Futterplanung am LVFZ </a:t>
            </a:r>
            <a:r>
              <a:rPr lang="de-DE" dirty="0" err="1"/>
              <a:t>Kringell</a:t>
            </a:r>
            <a:r>
              <a:rPr lang="de-DE" dirty="0"/>
              <a:t>, https://www.lfl.bayern.de/mam/cms07/ite/dateien/24444_futterplanung.pdf</a:t>
            </a:r>
          </a:p>
          <a:p>
            <a:endParaRPr lang="de-DE" dirty="0"/>
          </a:p>
          <a:p>
            <a:r>
              <a:rPr lang="de-DE" dirty="0"/>
              <a:t>Bildquelle: Siloballen, https://pixabay.com/de/photos/silage-gras-ernte-bale-kunststoff-4354952/, </a:t>
            </a:r>
            <a:r>
              <a:rPr lang="de-DE" dirty="0" err="1"/>
              <a:t>download</a:t>
            </a:r>
            <a:r>
              <a:rPr lang="de-DE" dirty="0"/>
              <a:t>, 16.09.21</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32</a:t>
            </a:fld>
            <a:endParaRPr lang="de-DE"/>
          </a:p>
        </p:txBody>
      </p:sp>
    </p:spTree>
    <p:extLst>
      <p:ext uri="{BB962C8B-B14F-4D97-AF65-F5344CB8AC3E}">
        <p14:creationId xmlns:p14="http://schemas.microsoft.com/office/powerpoint/2010/main" val="20658811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u="sng" dirty="0"/>
              <a:t>Beispielbetrieb: </a:t>
            </a:r>
            <a:r>
              <a:rPr lang="de-DE" dirty="0"/>
              <a:t>100 Milchkühe mit Nachzucht, Milchleistung 8500 kg  - </a:t>
            </a:r>
            <a:r>
              <a:rPr lang="de-DE" b="1" i="1" dirty="0"/>
              <a:t>hier können alternativ auch die betriebseigenen Daten der Studierenden verwendet werden!</a:t>
            </a:r>
          </a:p>
          <a:p>
            <a:endParaRPr lang="de-DE" u="sng" dirty="0"/>
          </a:p>
          <a:p>
            <a:r>
              <a:rPr lang="de-DE" dirty="0"/>
              <a:t>70 ha Grünland</a:t>
            </a:r>
          </a:p>
          <a:p>
            <a:r>
              <a:rPr lang="de-DE" dirty="0"/>
              <a:t>48 ha Ackerland (28 ha Mais, 10 ha Winterweizen, 10 ha Wintergerste)</a:t>
            </a:r>
          </a:p>
          <a:p>
            <a:endParaRPr lang="de-DE" dirty="0"/>
          </a:p>
          <a:p>
            <a:endParaRPr lang="de-DE" dirty="0"/>
          </a:p>
          <a:p>
            <a:r>
              <a:rPr lang="de-DE" u="sng" dirty="0"/>
              <a:t>Ration: </a:t>
            </a:r>
            <a:r>
              <a:rPr lang="de-DE" u="none" dirty="0"/>
              <a:t>	</a:t>
            </a:r>
            <a:r>
              <a:rPr lang="de-DE" dirty="0"/>
              <a:t>35% Grassilage</a:t>
            </a:r>
          </a:p>
          <a:p>
            <a:r>
              <a:rPr lang="de-DE" dirty="0"/>
              <a:t>	35% Maissilage</a:t>
            </a:r>
          </a:p>
          <a:p>
            <a:r>
              <a:rPr lang="de-DE" dirty="0"/>
              <a:t>	10% Heu, Stroh, Öhmd</a:t>
            </a:r>
          </a:p>
          <a:p>
            <a:r>
              <a:rPr lang="de-DE" dirty="0"/>
              <a:t>	20% Kraftfutter (eigenes Getreide plus Eiweißmischung)</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34</a:t>
            </a:fld>
            <a:endParaRPr lang="de-DE"/>
          </a:p>
        </p:txBody>
      </p:sp>
    </p:spTree>
    <p:extLst>
      <p:ext uri="{BB962C8B-B14F-4D97-AF65-F5344CB8AC3E}">
        <p14:creationId xmlns:p14="http://schemas.microsoft.com/office/powerpoint/2010/main" val="41931691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kann z.B. auch der Artikel 10.05_ZWF_verfüttern_partnerbio zur Diskussion herangezogen werden.</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35</a:t>
            </a:fld>
            <a:endParaRPr lang="de-DE"/>
          </a:p>
        </p:txBody>
      </p:sp>
    </p:spTree>
    <p:extLst>
      <p:ext uri="{BB962C8B-B14F-4D97-AF65-F5344CB8AC3E}">
        <p14:creationId xmlns:p14="http://schemas.microsoft.com/office/powerpoint/2010/main" val="11021459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36</a:t>
            </a:fld>
            <a:endParaRPr lang="de-DE"/>
          </a:p>
        </p:txBody>
      </p:sp>
    </p:spTree>
    <p:extLst>
      <p:ext uri="{BB962C8B-B14F-4D97-AF65-F5344CB8AC3E}">
        <p14:creationId xmlns:p14="http://schemas.microsoft.com/office/powerpoint/2010/main" val="584102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Grafik: Fragezeichen, https://pixabay.com/de/illustrations/fragezeichen-frage-antwort-1019820/, </a:t>
            </a:r>
            <a:r>
              <a:rPr lang="de-DE" dirty="0" err="1"/>
              <a:t>download</a:t>
            </a:r>
            <a:r>
              <a:rPr lang="de-DE" dirty="0"/>
              <a:t>, 24.06.21</a:t>
            </a: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a:t>
            </a:fld>
            <a:endParaRPr lang="de-DE"/>
          </a:p>
        </p:txBody>
      </p:sp>
    </p:spTree>
    <p:extLst>
      <p:ext uri="{BB962C8B-B14F-4D97-AF65-F5344CB8AC3E}">
        <p14:creationId xmlns:p14="http://schemas.microsoft.com/office/powerpoint/2010/main" val="103304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https://pixabay.com/de/photos/planen-zielsetzung-strategie-tor-2372176/, </a:t>
            </a:r>
            <a:r>
              <a:rPr lang="de-DE" dirty="0" err="1"/>
              <a:t>download</a:t>
            </a:r>
            <a:r>
              <a:rPr lang="de-DE" dirty="0"/>
              <a:t>, 24.08.21</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6</a:t>
            </a:fld>
            <a:endParaRPr lang="de-DE"/>
          </a:p>
        </p:txBody>
      </p:sp>
    </p:spTree>
    <p:extLst>
      <p:ext uri="{BB962C8B-B14F-4D97-AF65-F5344CB8AC3E}">
        <p14:creationId xmlns:p14="http://schemas.microsoft.com/office/powerpoint/2010/main" val="4249399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Arial"/>
              <a:buNone/>
              <a:defRPr/>
            </a:pPr>
            <a:r>
              <a:rPr lang="de-DE" dirty="0"/>
              <a:t>Quelle: Futterplanung am LVFZ </a:t>
            </a:r>
            <a:r>
              <a:rPr lang="de-DE" dirty="0" err="1"/>
              <a:t>Kringell</a:t>
            </a:r>
            <a:r>
              <a:rPr lang="de-DE" dirty="0"/>
              <a:t>, https://www.lfl.bayern.de/mam/cms07/ite/dateien/24444_futterplanung.pdf</a:t>
            </a:r>
          </a:p>
          <a:p>
            <a:pPr marL="0" marR="0" indent="0" algn="l" defTabSz="914400">
              <a:lnSpc>
                <a:spcPct val="100000"/>
              </a:lnSpc>
              <a:spcBef>
                <a:spcPts val="0"/>
              </a:spcBef>
              <a:spcAft>
                <a:spcPts val="0"/>
              </a:spcAft>
              <a:buClrTx/>
              <a:buSzTx/>
              <a:buFont typeface="Arial"/>
              <a:buNone/>
              <a:defRPr/>
            </a:pPr>
            <a:endParaRPr lang="de-DE" dirty="0"/>
          </a:p>
          <a:p>
            <a:pPr marL="171450" marR="0" indent="-171450" algn="l" defTabSz="914400">
              <a:lnSpc>
                <a:spcPct val="100000"/>
              </a:lnSpc>
              <a:spcBef>
                <a:spcPts val="0"/>
              </a:spcBef>
              <a:spcAft>
                <a:spcPts val="0"/>
              </a:spcAft>
              <a:buClrTx/>
              <a:buSzTx/>
              <a:buFont typeface="Arial"/>
              <a:buChar char="•"/>
              <a:defRPr/>
            </a:pPr>
            <a:r>
              <a:rPr lang="de-DE" b="1" dirty="0"/>
              <a:t>Berücksichtigung von Anpassungen und Veränderungen</a:t>
            </a:r>
            <a:r>
              <a:rPr lang="de-DE" dirty="0"/>
              <a:t> z.B. durch </a:t>
            </a:r>
            <a:r>
              <a:rPr lang="de-DE" dirty="0" err="1"/>
              <a:t>Flächenzu</a:t>
            </a:r>
            <a:r>
              <a:rPr lang="de-DE" dirty="0"/>
              <a:t>-/</a:t>
            </a:r>
            <a:r>
              <a:rPr lang="de-DE" dirty="0" err="1"/>
              <a:t>abgänge</a:t>
            </a:r>
            <a:r>
              <a:rPr lang="de-DE" dirty="0"/>
              <a:t>, Stallerweiterung, Aufnahme von Pensionsvieh, Änderungen bei der Anzahl der Mitarbeiter….</a:t>
            </a:r>
          </a:p>
          <a:p>
            <a:pPr marL="0" indent="0">
              <a:buFont typeface="Arial"/>
              <a:buNone/>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7</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a:t>Quelle: Futterplanung am LVFZ Kringell, https://www.lfl.bayern.de/mam/cms07/ite/dateien/24444_futterplanung.pdf</a:t>
            </a:r>
          </a:p>
          <a:p>
            <a:pPr>
              <a:defRPr/>
            </a:pPr>
            <a:endParaRPr lang="de-DE"/>
          </a:p>
          <a:p>
            <a:pPr>
              <a:defRPr/>
            </a:pPr>
            <a:r>
              <a:rPr lang="de-DE"/>
              <a:t>Evtl. kann auch ein Zwischenplanungstermin eingelegt werden, z.B. bevor die Maisaussaat geplant wird, so dass noch bestehende Futtervorräte mit einkalkuliert werden können. Evtl. gehen die Vorräte früher zur Neige als geplant, so dass durch die angepasste Anbauplanung gegengesteuert werden kann.</a:t>
            </a:r>
            <a:endParaRPr/>
          </a:p>
          <a:p>
            <a:pPr>
              <a:defRPr/>
            </a:pPr>
            <a:endParaRPr lang="de-DE"/>
          </a:p>
          <a:p>
            <a:pPr>
              <a:defRPr/>
            </a:pPr>
            <a:r>
              <a:rPr lang="de-DE"/>
              <a:t>Feststellung Tierbestand: geplante Änderungen bereits berücksichtigen, durchschnittlichen jährlichen Tierbestand als Basis nehmen</a:t>
            </a:r>
            <a:endParaRPr/>
          </a:p>
          <a:p>
            <a:pPr>
              <a:defRPr/>
            </a:pPr>
            <a:endParaRPr lang="de-DE"/>
          </a:p>
          <a:p>
            <a:pPr>
              <a:defRPr/>
            </a:pPr>
            <a:r>
              <a:rPr lang="de-DE"/>
              <a:t>Rationsplanung: Aufteilung nach Tiergruppen/Leistung/Wachstumsabschnitt z.B. Milchkühe, Trockensteher, Jungvieh nach Alterabschnitten usw. Hier sind Tierzahl, Rationen, Futtertage zu betrachten.</a:t>
            </a:r>
            <a:endParaRPr/>
          </a:p>
          <a:p>
            <a:pPr>
              <a:defRPr/>
            </a:pPr>
            <a:r>
              <a:rPr lang="de-DE"/>
              <a:t>Basisration abhängig von Milchleistung und Energie-/Eiweißgehalten des Futters</a:t>
            </a:r>
            <a:endParaRPr/>
          </a:p>
          <a:p>
            <a:pPr>
              <a:defRPr/>
            </a:pPr>
            <a:endParaRPr lang="de-DE"/>
          </a:p>
          <a:p>
            <a:pPr>
              <a:defRPr/>
            </a:pPr>
            <a:r>
              <a:rPr lang="de-DE"/>
              <a:t>Futtervorräte abschätzen: Hilfreich ist hier eine Wiegung der Erträge. Gleichzeitig ist es sinnvoll, die TM-Gehalte vor dem Einsilieren zu messen und Abschluss des Siliervorganges eine Nährstoffanalyse durchzuführen.</a:t>
            </a:r>
            <a:endParaRPr/>
          </a:p>
          <a:p>
            <a:pPr>
              <a:defRPr/>
            </a:pPr>
            <a:endParaRPr lang="de-DE"/>
          </a:p>
          <a:p>
            <a:pPr>
              <a:defRPr/>
            </a:pPr>
            <a:endParaRPr lang="de-DE"/>
          </a:p>
          <a:p>
            <a:pPr>
              <a:defRPr/>
            </a:pPr>
            <a:endParaRPr lang="de-DE"/>
          </a:p>
          <a:p>
            <a:pPr>
              <a:defRPr/>
            </a:pPr>
            <a:endParaRPr lang="de-DE"/>
          </a:p>
          <a:p>
            <a:pPr>
              <a:defRPr/>
            </a:pPr>
            <a:endParaRPr lang="de-DE"/>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8</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 typeface="Arial"/>
              <a:buNone/>
              <a:defRPr/>
            </a:pPr>
            <a:r>
              <a:rPr lang="de-DE" u="none" dirty="0"/>
              <a:t>Bildquellen (von li nach </a:t>
            </a:r>
            <a:r>
              <a:rPr lang="de-DE" u="none" dirty="0" err="1"/>
              <a:t>re</a:t>
            </a:r>
            <a:r>
              <a:rPr lang="de-DE" u="none" dirty="0"/>
              <a:t>), </a:t>
            </a:r>
            <a:r>
              <a:rPr lang="de-DE" u="none" dirty="0" err="1"/>
              <a:t>download</a:t>
            </a:r>
            <a:r>
              <a:rPr lang="de-DE" u="none" dirty="0"/>
              <a:t>, 24.08.21:  Heuballen, </a:t>
            </a:r>
            <a:r>
              <a:rPr lang="de-DE" sz="1200" dirty="0"/>
              <a:t>https://pixabay.com/de/photos/heuballen-heu-natur-sommer-3526962/; Siloballen, https://pixabay.com/de/photos/heuballen-strohballen-landwirtschaft-167538/g, Mais, https://pixabay.com/de/photos/maisfeld-ernte-landwirtschaft-1935/</a:t>
            </a:r>
          </a:p>
          <a:p>
            <a:pPr marL="0" marR="0" indent="0" algn="l" defTabSz="914400">
              <a:lnSpc>
                <a:spcPct val="100000"/>
              </a:lnSpc>
              <a:spcBef>
                <a:spcPts val="0"/>
              </a:spcBef>
              <a:spcAft>
                <a:spcPts val="0"/>
              </a:spcAft>
              <a:buClrTx/>
              <a:buSzTx/>
              <a:buFont typeface="Arial"/>
              <a:buNone/>
              <a:defRPr/>
            </a:pPr>
            <a:endParaRPr lang="de-DE" u="none" dirty="0"/>
          </a:p>
          <a:p>
            <a:pPr marL="0" indent="0">
              <a:buFont typeface="Arial"/>
              <a:buNone/>
              <a:defRPr/>
            </a:pPr>
            <a:r>
              <a:rPr lang="de-DE" u="sng" dirty="0"/>
              <a:t>Einzelne Futtertypen betrachten:</a:t>
            </a:r>
            <a:endParaRPr dirty="0"/>
          </a:p>
          <a:p>
            <a:pPr marL="0" indent="0">
              <a:buFont typeface="Arial"/>
              <a:buNone/>
              <a:defRPr/>
            </a:pPr>
            <a:endParaRPr lang="de-DE" dirty="0"/>
          </a:p>
          <a:p>
            <a:pPr marL="171450" indent="-171450">
              <a:buFont typeface="Arial"/>
              <a:buChar char="•"/>
              <a:defRPr/>
            </a:pPr>
            <a:r>
              <a:rPr lang="de-DE" dirty="0"/>
              <a:t>Energiefutter: (eigenes) Getreide und Mais</a:t>
            </a:r>
            <a:endParaRPr dirty="0"/>
          </a:p>
          <a:p>
            <a:pPr marL="171450" indent="-171450">
              <a:buFont typeface="Arial"/>
              <a:buChar char="•"/>
              <a:defRPr/>
            </a:pPr>
            <a:r>
              <a:rPr lang="de-DE" dirty="0"/>
              <a:t>Eiweißfutter:  (eigenes) Gras/KG </a:t>
            </a:r>
            <a:endParaRPr dirty="0"/>
          </a:p>
          <a:p>
            <a:pPr marL="171450" indent="-171450">
              <a:buFont typeface="Arial"/>
              <a:buChar char="•"/>
              <a:defRPr/>
            </a:pPr>
            <a:r>
              <a:rPr lang="de-DE" dirty="0"/>
              <a:t>Zukauf - nur notwendige Ergänzung </a:t>
            </a:r>
            <a:endParaRPr dirty="0"/>
          </a:p>
          <a:p>
            <a:pPr marL="171450" indent="-171450">
              <a:buFont typeface="Arial"/>
              <a:buChar char="•"/>
              <a:defRPr/>
            </a:pPr>
            <a:r>
              <a:rPr lang="de-DE" dirty="0"/>
              <a:t>Stabiles Eiweiß z.B. über (eigenes) heißluftgetrocknete </a:t>
            </a:r>
            <a:r>
              <a:rPr lang="de-DE" dirty="0" err="1"/>
              <a:t>Grascobs</a:t>
            </a:r>
            <a:r>
              <a:rPr lang="de-DE" dirty="0"/>
              <a:t>. Durch die schnelle Trocknung und den verlustarmen Prozess bleiben die wichtigen Inhaltsstoffe (Vitamine, Mineralstoffe) erhalten und durch die thermische Behandlung die Eiweißstruktur in </a:t>
            </a:r>
            <a:r>
              <a:rPr lang="de-DE" dirty="0" err="1"/>
              <a:t>pansenstabiles</a:t>
            </a:r>
            <a:r>
              <a:rPr lang="de-DE" dirty="0"/>
              <a:t> „geschütztes" Eiweiß umgewandelt.</a:t>
            </a:r>
            <a:endParaRPr dirty="0"/>
          </a:p>
          <a:p>
            <a:pPr marL="171450" indent="-171450">
              <a:buFont typeface="Arial"/>
              <a:buChar char="•"/>
              <a:defRPr/>
            </a:pPr>
            <a:endParaRPr lang="de-DE" dirty="0"/>
          </a:p>
          <a:p>
            <a:pPr marL="171450" indent="-171450">
              <a:buFont typeface="Arial"/>
              <a:buChar char="•"/>
              <a:defRPr/>
            </a:pPr>
            <a:r>
              <a:rPr lang="de-DE" dirty="0"/>
              <a:t>Planung sollte langfristig sein, da bewährte, gleichbleibende Futterrationen einen hohen Beitrag zur Gesundheit und Leistungsfähigkeit der Tiere beitragen.</a:t>
            </a:r>
            <a:endParaRPr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9</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dirty="0">
                <a:latin typeface="Arial"/>
                <a:cs typeface="Arial"/>
              </a:rPr>
              <a:t>Textquelle: Petra Ast, BBZ (Badische Bauernzeitung) Nr. 1/2020</a:t>
            </a:r>
            <a:endParaRPr dirty="0"/>
          </a:p>
          <a:p>
            <a:pPr marL="0" marR="0" lvl="0" indent="0" algn="l" defTabSz="914400">
              <a:lnSpc>
                <a:spcPct val="100000"/>
              </a:lnSpc>
              <a:spcBef>
                <a:spcPts val="0"/>
              </a:spcBef>
              <a:spcAft>
                <a:spcPts val="0"/>
              </a:spcAft>
              <a:buClrTx/>
              <a:buSzTx/>
              <a:buFontTx/>
              <a:buNone/>
              <a:defRPr/>
            </a:pPr>
            <a:endParaRPr lang="de-DE" dirty="0">
              <a:latin typeface="Arial"/>
              <a:cs typeface="Arial"/>
            </a:endParaRPr>
          </a:p>
          <a:p>
            <a:pPr marL="0" marR="0" lvl="0" indent="0" algn="l" defTabSz="914400">
              <a:lnSpc>
                <a:spcPct val="100000"/>
              </a:lnSpc>
              <a:spcBef>
                <a:spcPts val="0"/>
              </a:spcBef>
              <a:spcAft>
                <a:spcPts val="0"/>
              </a:spcAft>
              <a:buClrTx/>
              <a:buSzTx/>
              <a:buFontTx/>
              <a:buNone/>
              <a:defRPr/>
            </a:pPr>
            <a:r>
              <a:rPr lang="de-DE" dirty="0">
                <a:latin typeface="Arial"/>
                <a:cs typeface="Arial"/>
              </a:rPr>
              <a:t>Hier geht es darum, knappe Grundfutter-Silage, z.B. durch den Ausfall des Sommerschnittes, durch andere Futtermittel wie MLF, Biertreber, Stroh… zu ersetzen. Der Anteil der alternativen Futtermittel ist abhängig u.a. vom Leistungsstand der Tiere, der Verfügbarkeit und den Inhaltsstoffen der Futtermittel.</a:t>
            </a:r>
            <a:endParaRPr dirty="0"/>
          </a:p>
          <a:p>
            <a:pPr>
              <a:defRPr/>
            </a:pPr>
            <a:endParaRPr lang="de-DE" dirty="0"/>
          </a:p>
          <a:p>
            <a:pPr>
              <a:defRPr/>
            </a:pPr>
            <a:r>
              <a:rPr lang="de-DE" dirty="0"/>
              <a:t>GF=Grundfutter	KF=Kraftfutter</a:t>
            </a:r>
            <a:endParaRPr dirty="0"/>
          </a:p>
          <a:p>
            <a:pPr>
              <a:defRPr/>
            </a:pPr>
            <a:endParaRPr lang="de-DE" dirty="0"/>
          </a:p>
          <a:p>
            <a:pPr>
              <a:defRPr/>
            </a:pPr>
            <a:r>
              <a:rPr lang="de-DE" dirty="0"/>
              <a:t>Bei Zusatz von Stroh sollte dieses 2-3cm kurz gehäckselt sein. Stroh kann neben Trockenstehern auch Bullen und Jungvieh in die Ration zugesetzt werden (2-3 kg). 10 kg Melasse auf 100 kg Stroh erhöhen die Attraktivität des Grobfutters.</a:t>
            </a:r>
            <a:endParaRPr dirty="0"/>
          </a:p>
          <a:p>
            <a:pPr>
              <a:defRPr/>
            </a:pPr>
            <a:endParaRPr lang="de-DE" dirty="0"/>
          </a:p>
          <a:p>
            <a:pPr>
              <a:defRPr/>
            </a:pPr>
            <a:r>
              <a:rPr lang="de-DE" dirty="0"/>
              <a:t>Voraussetzung für eine sorgfältige Planung ist es zu berechnen, wie lange die bis dato vorhandenen Vorräte reichen. Nur wer das weiß, kann sich im zweiten Schritt zielgerichtet darum kümmern, wie sich der Futterengpass wirtschaftlich tragbar lösen lässt.</a:t>
            </a:r>
            <a:br>
              <a:rPr lang="de-DE" dirty="0"/>
            </a:br>
            <a:r>
              <a:rPr lang="de-DE" dirty="0"/>
              <a:t>Dabei geht es darum, das Ausfüttern des bestehenden Tierbestands mindestens </a:t>
            </a:r>
            <a:r>
              <a:rPr lang="de-DE" b="1" dirty="0"/>
              <a:t>über das nächste Dreivierteljahr </a:t>
            </a:r>
            <a:r>
              <a:rPr lang="de-DE" dirty="0"/>
              <a:t>zu sichern. Die Versorgung sollte jedoch auch langfristig überdacht werden. Denn das Risiko von unterdurchschnittlichen Jahreserträgen durch Dürre oder ungewöhnliche Nässe wird nicht kleiner </a:t>
            </a:r>
            <a:r>
              <a:rPr lang="de-DE" dirty="0">
                <a:sym typeface="Wingdings" panose="05000000000000000000" pitchFamily="2" charset="2"/>
              </a:rPr>
              <a:t></a:t>
            </a:r>
            <a:r>
              <a:rPr lang="de-DE" dirty="0"/>
              <a:t> ausreichendes Futterlager</a:t>
            </a:r>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10</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Mastertitelformat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Futterversorgung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endParaRP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Futterversorgung</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1"/>
          <p:cNvSpPr>
            <a:spLocks noGrp="1"/>
          </p:cNvSpPr>
          <p:nvPr>
            <p:ph type="ftr" sz="quarter" idx="10"/>
          </p:nvPr>
        </p:nvSpPr>
        <p:spPr bwMode="auto"/>
        <p:txBody>
          <a:bodyPr/>
          <a:lstStyle/>
          <a:p>
            <a:pPr>
              <a:defRPr/>
            </a:pPr>
            <a:r>
              <a:rPr lang="de-DE"/>
              <a:t>Futterversorgung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Mastertitelformat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8" name="Fußzeilenplatzhalter 1"/>
          <p:cNvSpPr>
            <a:spLocks noGrp="1"/>
          </p:cNvSpPr>
          <p:nvPr>
            <p:ph type="ftr" sz="quarter" idx="10"/>
          </p:nvPr>
        </p:nvSpPr>
        <p:spPr bwMode="auto"/>
        <p:txBody>
          <a:bodyPr/>
          <a:lstStyle/>
          <a:p>
            <a:pPr>
              <a:defRPr/>
            </a:pPr>
            <a:r>
              <a:rPr lang="de-DE"/>
              <a:t>Futterversorgung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10"/>
          </p:nvPr>
        </p:nvSpPr>
        <p:spPr bwMode="auto"/>
        <p:txBody>
          <a:bodyPr/>
          <a:lstStyle/>
          <a:p>
            <a:pPr>
              <a:defRPr/>
            </a:pPr>
            <a:r>
              <a:rPr lang="de-DE"/>
              <a:t>Futterversorgung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Futterversorgung</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lfl.bayern.de/ipz/gruenland/024102/index.php"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23473"/>
            <a:ext cx="9144000" cy="2233042"/>
          </a:xfrm>
        </p:spPr>
        <p:txBody>
          <a:bodyPr/>
          <a:lstStyle/>
          <a:p>
            <a:pPr>
              <a:defRPr/>
            </a:pPr>
            <a:r>
              <a:rPr lang="de-DE"/>
              <a:t>Futterversorgung in Zeiten des Klimawandels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Wenn das Grundfutter knapp wird…</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a:xfrm>
            <a:off x="272716" y="1463040"/>
            <a:ext cx="11919284" cy="4713923"/>
          </a:xfrm>
        </p:spPr>
        <p:txBody>
          <a:bodyPr/>
          <a:lstStyle/>
          <a:p>
            <a:pPr marL="457200" lvl="1" indent="0">
              <a:buNone/>
              <a:defRPr/>
            </a:pPr>
            <a:r>
              <a:rPr lang="de-DE" sz="2800" b="1" dirty="0">
                <a:cs typeface="Arial"/>
              </a:rPr>
              <a:t>Maßnahmen:</a:t>
            </a:r>
            <a:endParaRPr lang="de-DE" dirty="0">
              <a:cs typeface="Arial"/>
            </a:endParaRPr>
          </a:p>
          <a:p>
            <a:pPr marL="457200" lvl="1" indent="0">
              <a:buNone/>
              <a:defRPr/>
            </a:pPr>
            <a:r>
              <a:rPr lang="de-DE" dirty="0">
                <a:cs typeface="Arial"/>
              </a:rPr>
              <a:t>						</a:t>
            </a:r>
            <a:endParaRPr dirty="0"/>
          </a:p>
          <a:p>
            <a:pPr marL="457200" lvl="1" indent="0" algn="l">
              <a:buNone/>
              <a:defRPr/>
            </a:pPr>
            <a:r>
              <a:rPr lang="de-DE" dirty="0">
                <a:cs typeface="Arial"/>
              </a:rPr>
              <a:t>					            </a:t>
            </a:r>
            <a:r>
              <a:rPr lang="de-DE" sz="2800" u="sng" dirty="0">
                <a:solidFill>
                  <a:schemeClr val="accent1"/>
                </a:solidFill>
                <a:cs typeface="Arial"/>
              </a:rPr>
              <a:t>Einsparpotential</a:t>
            </a:r>
            <a:r>
              <a:rPr lang="de-DE" sz="2800" u="sng" dirty="0">
                <a:cs typeface="Arial"/>
              </a:rPr>
              <a:t> GF-Silage im Jahr/Tier:</a:t>
            </a:r>
            <a:endParaRPr dirty="0"/>
          </a:p>
          <a:p>
            <a:pPr marL="457200" lvl="1" indent="0" algn="l">
              <a:buNone/>
              <a:defRPr/>
            </a:pPr>
            <a:endParaRPr lang="de-DE" sz="2800" u="sng" dirty="0">
              <a:cs typeface="Arial"/>
            </a:endParaRPr>
          </a:p>
          <a:p>
            <a:pPr marL="800100" lvl="1" indent="-342900" algn="l">
              <a:spcAft>
                <a:spcPts val="600"/>
              </a:spcAft>
              <a:buFont typeface="Wingdings"/>
              <a:buChar char="Ø"/>
              <a:defRPr/>
            </a:pPr>
            <a:r>
              <a:rPr lang="de-DE" sz="2800" dirty="0">
                <a:cs typeface="Arial"/>
              </a:rPr>
              <a:t> Erhöhung Milchleistungsfutter um 2 kg /Tier/Tag 		</a:t>
            </a:r>
            <a:r>
              <a:rPr lang="de-DE" sz="2800" dirty="0">
                <a:solidFill>
                  <a:schemeClr val="accent1"/>
                </a:solidFill>
                <a:cs typeface="Arial"/>
              </a:rPr>
              <a:t>bis zu 3-4 m</a:t>
            </a:r>
            <a:r>
              <a:rPr lang="de-DE" sz="2800" baseline="30000" dirty="0">
                <a:solidFill>
                  <a:schemeClr val="accent1"/>
                </a:solidFill>
                <a:cs typeface="Arial"/>
              </a:rPr>
              <a:t>3</a:t>
            </a:r>
            <a:r>
              <a:rPr lang="de-DE" sz="2800" dirty="0">
                <a:solidFill>
                  <a:schemeClr val="accent1"/>
                </a:solidFill>
                <a:cs typeface="Arial"/>
              </a:rPr>
              <a:t> </a:t>
            </a:r>
            <a:endParaRPr dirty="0">
              <a:solidFill>
                <a:schemeClr val="accent1"/>
              </a:solidFill>
            </a:endParaRPr>
          </a:p>
          <a:p>
            <a:pPr marL="800100" lvl="1" indent="-342900" algn="l">
              <a:spcAft>
                <a:spcPts val="600"/>
              </a:spcAft>
              <a:buFont typeface="Wingdings"/>
              <a:buChar char="Ø"/>
              <a:defRPr/>
            </a:pPr>
            <a:r>
              <a:rPr lang="de-DE" sz="2800" dirty="0">
                <a:cs typeface="Arial"/>
              </a:rPr>
              <a:t> Einsatz von Biertreber mit 23% TM – 8 kg/Tier/Tag		</a:t>
            </a:r>
            <a:r>
              <a:rPr lang="de-DE" sz="2800" dirty="0">
                <a:solidFill>
                  <a:schemeClr val="accent1"/>
                </a:solidFill>
                <a:cs typeface="Arial"/>
              </a:rPr>
              <a:t>bis zu 3 m</a:t>
            </a:r>
            <a:r>
              <a:rPr lang="de-DE" sz="2800" baseline="30000" dirty="0">
                <a:solidFill>
                  <a:schemeClr val="accent1"/>
                </a:solidFill>
                <a:cs typeface="Arial"/>
              </a:rPr>
              <a:t>3</a:t>
            </a:r>
            <a:endParaRPr dirty="0">
              <a:solidFill>
                <a:schemeClr val="accent1"/>
              </a:solidFill>
            </a:endParaRPr>
          </a:p>
          <a:p>
            <a:pPr marL="800100" lvl="1" indent="-342900" algn="l">
              <a:spcAft>
                <a:spcPts val="600"/>
              </a:spcAft>
              <a:buFont typeface="Wingdings"/>
              <a:buChar char="Ø"/>
              <a:defRPr/>
            </a:pPr>
            <a:r>
              <a:rPr lang="de-DE" sz="2800" dirty="0">
                <a:cs typeface="Arial"/>
              </a:rPr>
              <a:t> Pressschnitzelsilage mit 30% TM – 10 kg/Tier/Tag		</a:t>
            </a:r>
            <a:r>
              <a:rPr lang="de-DE" sz="2800" dirty="0">
                <a:solidFill>
                  <a:schemeClr val="accent1"/>
                </a:solidFill>
                <a:cs typeface="Arial"/>
              </a:rPr>
              <a:t>bis zu 6 m</a:t>
            </a:r>
            <a:r>
              <a:rPr lang="de-DE" sz="2800" baseline="30000" dirty="0">
                <a:solidFill>
                  <a:schemeClr val="accent1"/>
                </a:solidFill>
                <a:cs typeface="Arial"/>
              </a:rPr>
              <a:t>3</a:t>
            </a:r>
            <a:endParaRPr dirty="0">
              <a:solidFill>
                <a:schemeClr val="accent1"/>
              </a:solidFill>
            </a:endParaRPr>
          </a:p>
          <a:p>
            <a:pPr marL="800100" lvl="1" indent="-342900" algn="l">
              <a:spcAft>
                <a:spcPts val="600"/>
              </a:spcAft>
              <a:buFont typeface="Wingdings"/>
              <a:buChar char="Ø"/>
              <a:defRPr/>
            </a:pPr>
            <a:r>
              <a:rPr lang="de-DE" sz="2800" dirty="0">
                <a:cs typeface="Arial"/>
              </a:rPr>
              <a:t> Trockensteher ohne Silage füttern (50 Tage):</a:t>
            </a:r>
            <a:endParaRPr dirty="0"/>
          </a:p>
          <a:p>
            <a:pPr marL="914400" lvl="2" indent="0">
              <a:spcAft>
                <a:spcPts val="600"/>
              </a:spcAft>
              <a:buNone/>
              <a:defRPr/>
            </a:pPr>
            <a:r>
              <a:rPr lang="de-DE" sz="2800" dirty="0">
                <a:cs typeface="Arial"/>
              </a:rPr>
              <a:t>	-&gt; 6 kg Stroh und 6 kg KF					</a:t>
            </a:r>
            <a:r>
              <a:rPr lang="de-DE" sz="2800" dirty="0">
                <a:solidFill>
                  <a:schemeClr val="accent1"/>
                </a:solidFill>
                <a:cs typeface="Arial"/>
              </a:rPr>
              <a:t>bis zu 2 m</a:t>
            </a:r>
            <a:r>
              <a:rPr lang="de-DE" sz="2800" baseline="30000" dirty="0">
                <a:solidFill>
                  <a:schemeClr val="accent1"/>
                </a:solidFill>
                <a:cs typeface="Arial"/>
              </a:rPr>
              <a:t>3 </a:t>
            </a:r>
            <a:r>
              <a:rPr lang="de-DE" sz="2800" dirty="0">
                <a:cs typeface="Arial"/>
              </a:rPr>
              <a:t>(50 T.)</a:t>
            </a:r>
            <a:endParaRPr lang="de-DE"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Wenn das Grundfutter knapp wird…</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marL="457200" lvl="1" indent="0">
              <a:buNone/>
              <a:defRPr/>
            </a:pPr>
            <a:r>
              <a:rPr lang="de-DE" sz="2800" b="1" dirty="0">
                <a:cs typeface="Arial"/>
              </a:rPr>
              <a:t>Mögliche weitere Maßnahmen:</a:t>
            </a:r>
            <a:endParaRPr lang="de-DE" sz="2800" dirty="0">
              <a:cs typeface="Arial"/>
            </a:endParaRPr>
          </a:p>
          <a:p>
            <a:pPr marL="457200" lvl="1" indent="0">
              <a:buNone/>
              <a:defRPr/>
            </a:pPr>
            <a:r>
              <a:rPr lang="de-DE" sz="2800" dirty="0">
                <a:cs typeface="Arial"/>
              </a:rPr>
              <a:t>						</a:t>
            </a:r>
            <a:endParaRPr dirty="0"/>
          </a:p>
          <a:p>
            <a:pPr marL="0" indent="0">
              <a:buNone/>
              <a:defRPr/>
            </a:pPr>
            <a:endParaRPr lang="de-DE" dirty="0"/>
          </a:p>
        </p:txBody>
      </p:sp>
      <p:sp>
        <p:nvSpPr>
          <p:cNvPr id="3" name="Textfeld 2">
            <a:extLst>
              <a:ext uri="{FF2B5EF4-FFF2-40B4-BE49-F238E27FC236}">
                <a16:creationId xmlns:a16="http://schemas.microsoft.com/office/drawing/2014/main" id="{BC12135F-C2F8-4209-B417-A29E0D15B2CC}"/>
              </a:ext>
            </a:extLst>
          </p:cNvPr>
          <p:cNvSpPr txBox="1"/>
          <p:nvPr/>
        </p:nvSpPr>
        <p:spPr>
          <a:xfrm>
            <a:off x="7359332" y="1900730"/>
            <a:ext cx="3960441" cy="1384995"/>
          </a:xfrm>
          <a:prstGeom prst="rect">
            <a:avLst/>
          </a:prstGeom>
          <a:noFill/>
          <a:ln w="12700">
            <a:solidFill>
              <a:schemeClr val="accent1"/>
            </a:solidFill>
          </a:ln>
        </p:spPr>
        <p:txBody>
          <a:bodyPr wrap="square" rtlCol="0">
            <a:spAutoFit/>
          </a:bodyPr>
          <a:lstStyle/>
          <a:p>
            <a:r>
              <a:rPr lang="de-DE" sz="2800" dirty="0"/>
              <a:t>Anbau von Ackerfutter: Rotklee, Luzerne bzw. Klee-/Luzernegras </a:t>
            </a:r>
          </a:p>
        </p:txBody>
      </p:sp>
      <p:sp>
        <p:nvSpPr>
          <p:cNvPr id="7" name="Textfeld 6">
            <a:extLst>
              <a:ext uri="{FF2B5EF4-FFF2-40B4-BE49-F238E27FC236}">
                <a16:creationId xmlns:a16="http://schemas.microsoft.com/office/drawing/2014/main" id="{15CB2315-522D-4E55-BC56-E35D1BCAE13F}"/>
              </a:ext>
            </a:extLst>
          </p:cNvPr>
          <p:cNvSpPr txBox="1"/>
          <p:nvPr/>
        </p:nvSpPr>
        <p:spPr bwMode="auto">
          <a:xfrm>
            <a:off x="1837478" y="2420307"/>
            <a:ext cx="3384376" cy="954107"/>
          </a:xfrm>
          <a:prstGeom prst="rect">
            <a:avLst/>
          </a:prstGeom>
          <a:noFill/>
          <a:ln w="12700">
            <a:solidFill>
              <a:schemeClr val="accent1"/>
            </a:solidFill>
          </a:ln>
        </p:spPr>
        <p:txBody>
          <a:bodyPr wrap="square" rtlCol="0">
            <a:spAutoFit/>
          </a:bodyPr>
          <a:lstStyle/>
          <a:p>
            <a:r>
              <a:rPr lang="de-DE" sz="2800" dirty="0"/>
              <a:t>Futternutzung von Zwischenfrüchten</a:t>
            </a:r>
          </a:p>
        </p:txBody>
      </p:sp>
      <p:sp>
        <p:nvSpPr>
          <p:cNvPr id="8" name="Textfeld 7">
            <a:extLst>
              <a:ext uri="{FF2B5EF4-FFF2-40B4-BE49-F238E27FC236}">
                <a16:creationId xmlns:a16="http://schemas.microsoft.com/office/drawing/2014/main" id="{2BD7B99A-58F4-4C12-A90F-556D9D9EDE5F}"/>
              </a:ext>
            </a:extLst>
          </p:cNvPr>
          <p:cNvSpPr txBox="1"/>
          <p:nvPr/>
        </p:nvSpPr>
        <p:spPr bwMode="auto">
          <a:xfrm>
            <a:off x="1861941" y="4821922"/>
            <a:ext cx="4372388" cy="954107"/>
          </a:xfrm>
          <a:prstGeom prst="rect">
            <a:avLst/>
          </a:prstGeom>
          <a:noFill/>
          <a:ln w="12700">
            <a:solidFill>
              <a:schemeClr val="accent1"/>
            </a:solidFill>
          </a:ln>
        </p:spPr>
        <p:txBody>
          <a:bodyPr wrap="square" rtlCol="0">
            <a:spAutoFit/>
          </a:bodyPr>
          <a:lstStyle/>
          <a:p>
            <a:r>
              <a:rPr lang="de-DE" sz="2800" dirty="0"/>
              <a:t>Anbau trockentoleranterer Futterkulturen wie z.B. Hirse</a:t>
            </a:r>
          </a:p>
        </p:txBody>
      </p:sp>
      <p:sp>
        <p:nvSpPr>
          <p:cNvPr id="9" name="Textfeld 8">
            <a:extLst>
              <a:ext uri="{FF2B5EF4-FFF2-40B4-BE49-F238E27FC236}">
                <a16:creationId xmlns:a16="http://schemas.microsoft.com/office/drawing/2014/main" id="{FF7A85F2-5467-4DFC-A448-3A14EBC6BE78}"/>
              </a:ext>
            </a:extLst>
          </p:cNvPr>
          <p:cNvSpPr txBox="1"/>
          <p:nvPr/>
        </p:nvSpPr>
        <p:spPr bwMode="auto">
          <a:xfrm>
            <a:off x="7022662" y="4142084"/>
            <a:ext cx="3024336" cy="523220"/>
          </a:xfrm>
          <a:prstGeom prst="rect">
            <a:avLst/>
          </a:prstGeom>
          <a:noFill/>
          <a:ln w="12700">
            <a:solidFill>
              <a:schemeClr val="accent1"/>
            </a:solidFill>
          </a:ln>
        </p:spPr>
        <p:txBody>
          <a:bodyPr wrap="square" rtlCol="0">
            <a:spAutoFit/>
          </a:bodyPr>
          <a:lstStyle/>
          <a:p>
            <a:r>
              <a:rPr lang="de-DE" sz="2800" dirty="0"/>
              <a:t>Zweitfruchtanbau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Wenn das Grundfutter knapp wird…</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marL="457200" lvl="1" indent="0">
              <a:spcAft>
                <a:spcPts val="600"/>
              </a:spcAft>
              <a:buNone/>
              <a:defRPr/>
            </a:pPr>
            <a:r>
              <a:rPr lang="de-DE" sz="2800" b="1" dirty="0">
                <a:cs typeface="Arial"/>
              </a:rPr>
              <a:t>Mögliche weitere Maßnahmen</a:t>
            </a:r>
            <a:r>
              <a:rPr lang="de-DE" sz="2800" dirty="0">
                <a:cs typeface="Arial"/>
              </a:rPr>
              <a:t>:</a:t>
            </a:r>
            <a:endParaRPr dirty="0"/>
          </a:p>
          <a:p>
            <a:pPr marL="800100" lvl="1" indent="-342900" algn="l">
              <a:spcAft>
                <a:spcPts val="600"/>
              </a:spcAft>
              <a:buFont typeface="Courier New"/>
              <a:buChar char="o"/>
              <a:defRPr/>
            </a:pPr>
            <a:endParaRPr lang="de-DE" sz="2800" dirty="0">
              <a:cs typeface="Arial"/>
            </a:endParaRPr>
          </a:p>
          <a:p>
            <a:pPr marL="457200" lvl="1" indent="0" algn="l">
              <a:spcAft>
                <a:spcPts val="600"/>
              </a:spcAft>
              <a:buNone/>
              <a:defRPr/>
            </a:pPr>
            <a:endParaRPr lang="de-DE" sz="1000" dirty="0">
              <a:cs typeface="Arial"/>
            </a:endParaRPr>
          </a:p>
          <a:p>
            <a:pPr marL="914400" lvl="2" indent="0">
              <a:buNone/>
              <a:defRPr/>
            </a:pPr>
            <a:r>
              <a:rPr lang="de-DE" sz="2800" i="1" dirty="0">
                <a:cs typeface="Arial"/>
              </a:rPr>
              <a:t>	</a:t>
            </a:r>
          </a:p>
          <a:p>
            <a:pPr marL="914400" lvl="2" indent="0">
              <a:buNone/>
              <a:defRPr/>
            </a:pPr>
            <a:endParaRPr lang="de-DE" sz="2800" i="1" dirty="0">
              <a:cs typeface="Arial"/>
            </a:endParaRPr>
          </a:p>
          <a:p>
            <a:pPr marL="914400" lvl="2" indent="0">
              <a:buNone/>
              <a:defRPr/>
            </a:pPr>
            <a:endParaRPr lang="de-DE" sz="2800" i="1" dirty="0">
              <a:cs typeface="Arial"/>
            </a:endParaRPr>
          </a:p>
          <a:p>
            <a:pPr marL="914400" lvl="2" indent="0">
              <a:buNone/>
              <a:defRPr/>
            </a:pPr>
            <a:r>
              <a:rPr lang="de-DE" sz="2800" dirty="0">
                <a:cs typeface="Arial"/>
              </a:rPr>
              <a:t>	</a:t>
            </a:r>
            <a:r>
              <a:rPr lang="de-DE" sz="2800" i="1" u="sng" dirty="0">
                <a:cs typeface="Arial"/>
              </a:rPr>
              <a:t>und vor allem:</a:t>
            </a:r>
            <a:endParaRPr u="sng" dirty="0"/>
          </a:p>
          <a:p>
            <a:pPr marL="914400" lvl="2" indent="0" algn="l">
              <a:buNone/>
              <a:defRPr/>
            </a:pPr>
            <a:endParaRPr lang="de-DE" sz="1000" i="1" dirty="0">
              <a:cs typeface="Arial"/>
            </a:endParaRPr>
          </a:p>
          <a:p>
            <a:pPr lvl="1" algn="l">
              <a:spcAft>
                <a:spcPts val="600"/>
              </a:spcAft>
              <a:buFont typeface="Wingdings"/>
              <a:buChar char="Ø"/>
              <a:defRPr/>
            </a:pPr>
            <a:endParaRPr lang="de-DE" dirty="0"/>
          </a:p>
        </p:txBody>
      </p:sp>
      <p:pic>
        <p:nvPicPr>
          <p:cNvPr id="2" name="Grafik 1">
            <a:extLst>
              <a:ext uri="{FF2B5EF4-FFF2-40B4-BE49-F238E27FC236}">
                <a16:creationId xmlns:a16="http://schemas.microsoft.com/office/drawing/2014/main" id="{10428E8B-0FED-4137-AA0C-D6D2A52C89C7}"/>
              </a:ext>
            </a:extLst>
          </p:cNvPr>
          <p:cNvPicPr>
            <a:picLocks noChangeAspect="1"/>
          </p:cNvPicPr>
          <p:nvPr/>
        </p:nvPicPr>
        <p:blipFill>
          <a:blip r:embed="rId3"/>
          <a:stretch>
            <a:fillRect/>
          </a:stretch>
        </p:blipFill>
        <p:spPr>
          <a:xfrm>
            <a:off x="7896200" y="3820001"/>
            <a:ext cx="3348371" cy="2232248"/>
          </a:xfrm>
          <a:prstGeom prst="rect">
            <a:avLst/>
          </a:prstGeom>
        </p:spPr>
      </p:pic>
      <p:sp>
        <p:nvSpPr>
          <p:cNvPr id="7" name="Textfeld 9">
            <a:extLst>
              <a:ext uri="{FF2B5EF4-FFF2-40B4-BE49-F238E27FC236}">
                <a16:creationId xmlns:a16="http://schemas.microsoft.com/office/drawing/2014/main" id="{0448275E-30DB-4700-A022-2E149F37CF9D}"/>
              </a:ext>
            </a:extLst>
          </p:cNvPr>
          <p:cNvSpPr>
            <a:spLocks/>
          </p:cNvSpPr>
          <p:nvPr/>
        </p:nvSpPr>
        <p:spPr bwMode="auto">
          <a:xfrm>
            <a:off x="10054300" y="6085975"/>
            <a:ext cx="1444440" cy="270375"/>
          </a:xfrm>
          <a:prstGeom prst="rect">
            <a:avLst/>
          </a:prstGeom>
          <a:noFill/>
        </p:spPr>
        <p:txBody>
          <a:bodyPr wrap="square">
            <a:spAutoFit/>
          </a:bodyPr>
          <a:lstStyle/>
          <a:p>
            <a:pPr>
              <a:defRPr/>
            </a:pPr>
            <a:r>
              <a:rPr lang="de-DE" sz="1100" dirty="0"/>
              <a:t>Heuballen, </a:t>
            </a:r>
            <a:r>
              <a:rPr lang="de-DE" sz="1100" dirty="0" err="1"/>
              <a:t>pixabay</a:t>
            </a:r>
            <a:endParaRPr lang="de-DE" sz="1100" dirty="0"/>
          </a:p>
        </p:txBody>
      </p:sp>
      <p:sp>
        <p:nvSpPr>
          <p:cNvPr id="8" name="Textfeld 7">
            <a:extLst>
              <a:ext uri="{FF2B5EF4-FFF2-40B4-BE49-F238E27FC236}">
                <a16:creationId xmlns:a16="http://schemas.microsoft.com/office/drawing/2014/main" id="{D5D97B65-1962-4F47-ABBF-4A675791B480}"/>
              </a:ext>
            </a:extLst>
          </p:cNvPr>
          <p:cNvSpPr txBox="1"/>
          <p:nvPr/>
        </p:nvSpPr>
        <p:spPr bwMode="auto">
          <a:xfrm>
            <a:off x="5447928" y="4046506"/>
            <a:ext cx="3384376" cy="1815882"/>
          </a:xfrm>
          <a:prstGeom prst="rect">
            <a:avLst/>
          </a:prstGeom>
          <a:solidFill>
            <a:schemeClr val="bg1"/>
          </a:solidFill>
          <a:ln w="12700">
            <a:solidFill>
              <a:schemeClr val="accent1"/>
            </a:solidFill>
          </a:ln>
        </p:spPr>
        <p:txBody>
          <a:bodyPr wrap="square" rtlCol="0">
            <a:spAutoFit/>
          </a:bodyPr>
          <a:lstStyle/>
          <a:p>
            <a:pPr lvl="1">
              <a:spcAft>
                <a:spcPts val="600"/>
              </a:spcAft>
              <a:defRPr/>
            </a:pPr>
            <a:r>
              <a:rPr lang="de-DE" sz="2800" b="1" dirty="0"/>
              <a:t>Futtervorräte in guten Jahren anlegen / </a:t>
            </a:r>
            <a:br>
              <a:rPr lang="de-DE" sz="2800" b="1" dirty="0"/>
            </a:br>
            <a:r>
              <a:rPr lang="de-DE" sz="2800" b="1" dirty="0"/>
              <a:t>  vergrößern</a:t>
            </a:r>
          </a:p>
        </p:txBody>
      </p:sp>
      <p:sp>
        <p:nvSpPr>
          <p:cNvPr id="9" name="Textfeld 8">
            <a:extLst>
              <a:ext uri="{FF2B5EF4-FFF2-40B4-BE49-F238E27FC236}">
                <a16:creationId xmlns:a16="http://schemas.microsoft.com/office/drawing/2014/main" id="{F9F0151C-C651-47DB-8A9B-E38087FF0BE4}"/>
              </a:ext>
            </a:extLst>
          </p:cNvPr>
          <p:cNvSpPr txBox="1"/>
          <p:nvPr/>
        </p:nvSpPr>
        <p:spPr bwMode="auto">
          <a:xfrm>
            <a:off x="992229" y="2311097"/>
            <a:ext cx="4158870" cy="1384995"/>
          </a:xfrm>
          <a:prstGeom prst="rect">
            <a:avLst/>
          </a:prstGeom>
          <a:noFill/>
          <a:ln w="12700">
            <a:solidFill>
              <a:schemeClr val="accent1"/>
            </a:solidFill>
          </a:ln>
        </p:spPr>
        <p:txBody>
          <a:bodyPr wrap="square" rtlCol="0">
            <a:spAutoFit/>
          </a:bodyPr>
          <a:lstStyle/>
          <a:p>
            <a:pPr lvl="1">
              <a:spcAft>
                <a:spcPts val="600"/>
              </a:spcAft>
              <a:defRPr/>
            </a:pPr>
            <a:r>
              <a:rPr lang="de-DE" sz="2800" dirty="0"/>
              <a:t>Futter-Mist-Kooperation mit Ackerbaubetrieben</a:t>
            </a:r>
            <a:endParaRPr lang="de-DE" dirty="0"/>
          </a:p>
        </p:txBody>
      </p:sp>
      <p:sp>
        <p:nvSpPr>
          <p:cNvPr id="10" name="Textfeld 9">
            <a:extLst>
              <a:ext uri="{FF2B5EF4-FFF2-40B4-BE49-F238E27FC236}">
                <a16:creationId xmlns:a16="http://schemas.microsoft.com/office/drawing/2014/main" id="{AA18E130-C765-45AB-95D4-F27246DA5796}"/>
              </a:ext>
            </a:extLst>
          </p:cNvPr>
          <p:cNvSpPr txBox="1"/>
          <p:nvPr/>
        </p:nvSpPr>
        <p:spPr bwMode="auto">
          <a:xfrm>
            <a:off x="7392144" y="1343284"/>
            <a:ext cx="3384376" cy="1384995"/>
          </a:xfrm>
          <a:prstGeom prst="rect">
            <a:avLst/>
          </a:prstGeom>
          <a:noFill/>
          <a:ln w="12700">
            <a:solidFill>
              <a:schemeClr val="accent1"/>
            </a:solidFill>
          </a:ln>
        </p:spPr>
        <p:txBody>
          <a:bodyPr wrap="square" rtlCol="0">
            <a:spAutoFit/>
          </a:bodyPr>
          <a:lstStyle/>
          <a:p>
            <a:r>
              <a:rPr lang="de-DE" sz="2800" dirty="0"/>
              <a:t>Futterzukauf oder </a:t>
            </a:r>
            <a:r>
              <a:rPr lang="de-DE" sz="2800" dirty="0" err="1"/>
              <a:t>Abstockung</a:t>
            </a:r>
            <a:r>
              <a:rPr lang="de-DE" sz="2800" dirty="0"/>
              <a:t> Tierbestand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 calcmode="lin" valueType="num">
                                      <p:cBhvr additive="base">
                                        <p:cTn id="19"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1) Anbau von Ackerfutter: </a:t>
            </a:r>
            <a:br>
              <a:rPr lang="de-DE" dirty="0"/>
            </a:br>
            <a:r>
              <a:rPr lang="de-DE" dirty="0"/>
              <a:t>Rotklee, Luzerne, Klee-/Luzerne-/Ackergras</a:t>
            </a:r>
          </a:p>
        </p:txBody>
      </p:sp>
      <p:sp>
        <p:nvSpPr>
          <p:cNvPr id="5" name="Fußzeilenplatzhalter 2"/>
          <p:cNvSpPr>
            <a:spLocks noGrp="1"/>
          </p:cNvSpPr>
          <p:nvPr>
            <p:ph type="ftr" sz="quarter" idx="10"/>
          </p:nvPr>
        </p:nvSpPr>
        <p:spPr bwMode="auto">
          <a:xfrm>
            <a:off x="4038600" y="6310312"/>
            <a:ext cx="4114800" cy="365125"/>
          </a:xfrm>
        </p:spPr>
        <p:txBody>
          <a:bodyPr/>
          <a:lstStyle/>
          <a:p>
            <a:pPr>
              <a:defRPr/>
            </a:pPr>
            <a:r>
              <a:rPr lang="de-DE"/>
              <a:t>Futterversorgung</a:t>
            </a:r>
            <a:endParaRPr/>
          </a:p>
        </p:txBody>
      </p:sp>
      <p:sp>
        <p:nvSpPr>
          <p:cNvPr id="6" name="Inhaltsplatzhalter 7"/>
          <p:cNvSpPr>
            <a:spLocks noGrp="1"/>
          </p:cNvSpPr>
          <p:nvPr>
            <p:ph idx="1"/>
          </p:nvPr>
        </p:nvSpPr>
        <p:spPr bwMode="auto">
          <a:xfrm>
            <a:off x="838200" y="1433416"/>
            <a:ext cx="10515600" cy="4713923"/>
          </a:xfrm>
        </p:spPr>
        <p:txBody>
          <a:bodyPr/>
          <a:lstStyle/>
          <a:p>
            <a:pPr marL="0" indent="0">
              <a:buNone/>
              <a:defRPr/>
            </a:pPr>
            <a:endParaRPr lang="de-DE" b="1" dirty="0"/>
          </a:p>
          <a:p>
            <a:pPr>
              <a:buFont typeface="Wingdings"/>
              <a:buChar char="Ø"/>
              <a:defRPr/>
            </a:pPr>
            <a:r>
              <a:rPr lang="de-DE" dirty="0"/>
              <a:t> Sinnvolle Einbindung in die Fruchtfolge</a:t>
            </a:r>
            <a:endParaRPr dirty="0"/>
          </a:p>
          <a:p>
            <a:pPr>
              <a:buFont typeface="Wingdings"/>
              <a:buChar char="Ø"/>
              <a:defRPr/>
            </a:pPr>
            <a:r>
              <a:rPr lang="de-DE" dirty="0"/>
              <a:t> Je nach Witterung Aussaat nach der Vorfruchternte </a:t>
            </a:r>
            <a:endParaRPr dirty="0"/>
          </a:p>
          <a:p>
            <a:pPr marL="0" indent="0">
              <a:buNone/>
              <a:defRPr/>
            </a:pPr>
            <a:r>
              <a:rPr lang="de-DE" dirty="0"/>
              <a:t>    oder im Frühjahr</a:t>
            </a:r>
            <a:endParaRPr dirty="0"/>
          </a:p>
          <a:p>
            <a:pPr>
              <a:buFont typeface="Wingdings"/>
              <a:buChar char="Ø"/>
              <a:defRPr/>
            </a:pPr>
            <a:r>
              <a:rPr lang="de-DE" dirty="0"/>
              <a:t> Möglich auch als Untersaat der Vorfrucht</a:t>
            </a:r>
            <a:endParaRPr dirty="0"/>
          </a:p>
          <a:p>
            <a:pPr>
              <a:buFont typeface="Wingdings"/>
              <a:buChar char="Ø"/>
              <a:defRPr/>
            </a:pPr>
            <a:r>
              <a:rPr lang="de-DE" dirty="0"/>
              <a:t> Ein- oder mehrjährig</a:t>
            </a:r>
            <a:endParaRPr dirty="0"/>
          </a:p>
          <a:p>
            <a:pPr>
              <a:buFont typeface="Wingdings"/>
              <a:buChar char="Ø"/>
              <a:defRPr/>
            </a:pPr>
            <a:r>
              <a:rPr lang="de-DE" dirty="0"/>
              <a:t> Mischung angepasst an Nutzung, regionale Anforderungen</a:t>
            </a:r>
            <a:endParaRPr dirty="0"/>
          </a:p>
          <a:p>
            <a:pPr>
              <a:buFont typeface="Wingdings"/>
              <a:buChar char="Ø"/>
              <a:defRPr/>
            </a:pPr>
            <a:r>
              <a:rPr lang="de-DE" dirty="0"/>
              <a:t> Sinnvolle Ergänzung oder Alternative zu Mais</a:t>
            </a:r>
            <a:endParaRPr dirty="0"/>
          </a:p>
          <a:p>
            <a:pPr>
              <a:defRPr/>
            </a:pPr>
            <a:endParaRPr lang="de-DE" dirty="0"/>
          </a:p>
        </p:txBody>
      </p:sp>
      <p:pic>
        <p:nvPicPr>
          <p:cNvPr id="7" name="Grafik 8"/>
          <p:cNvPicPr>
            <a:picLocks noChangeAspect="1"/>
          </p:cNvPicPr>
          <p:nvPr/>
        </p:nvPicPr>
        <p:blipFill>
          <a:blip r:embed="rId3"/>
          <a:stretch/>
        </p:blipFill>
        <p:spPr bwMode="auto">
          <a:xfrm>
            <a:off x="9170333" y="1495039"/>
            <a:ext cx="2758392" cy="2070316"/>
          </a:xfrm>
          <a:prstGeom prst="rect">
            <a:avLst/>
          </a:prstGeom>
        </p:spPr>
      </p:pic>
      <p:sp>
        <p:nvSpPr>
          <p:cNvPr id="8" name="Textfeld 10"/>
          <p:cNvSpPr>
            <a:spLocks/>
          </p:cNvSpPr>
          <p:nvPr/>
        </p:nvSpPr>
        <p:spPr bwMode="auto">
          <a:xfrm>
            <a:off x="10776520" y="3540453"/>
            <a:ext cx="1282020" cy="249924"/>
          </a:xfrm>
          <a:prstGeom prst="rect">
            <a:avLst/>
          </a:prstGeom>
          <a:noFill/>
        </p:spPr>
        <p:txBody>
          <a:bodyPr wrap="square">
            <a:noAutofit/>
          </a:bodyPr>
          <a:lstStyle/>
          <a:p>
            <a:pPr>
              <a:defRPr/>
            </a:pPr>
            <a:r>
              <a:rPr lang="de-DE" sz="1100" dirty="0"/>
              <a:t>Luzerne, </a:t>
            </a:r>
            <a:r>
              <a:rPr lang="de-DE" sz="1100" dirty="0" err="1"/>
              <a:t>pixabay</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2"/>
          <p:cNvSpPr>
            <a:spLocks noGrp="1"/>
          </p:cNvSpPr>
          <p:nvPr>
            <p:ph type="ftr" sz="quarter" idx="10"/>
          </p:nvPr>
        </p:nvSpPr>
        <p:spPr bwMode="auto">
          <a:xfrm>
            <a:off x="4038600" y="6310312"/>
            <a:ext cx="4114800" cy="365125"/>
          </a:xfrm>
        </p:spPr>
        <p:txBody>
          <a:bodyPr/>
          <a:lstStyle/>
          <a:p>
            <a:pPr>
              <a:defRPr/>
            </a:pPr>
            <a:r>
              <a:rPr lang="de-DE"/>
              <a:t>Futterversorgung</a:t>
            </a:r>
            <a:endParaRPr/>
          </a:p>
        </p:txBody>
      </p:sp>
      <p:sp>
        <p:nvSpPr>
          <p:cNvPr id="6" name="Inhaltsplatzhalter 7"/>
          <p:cNvSpPr>
            <a:spLocks noGrp="1"/>
          </p:cNvSpPr>
          <p:nvPr>
            <p:ph idx="1"/>
          </p:nvPr>
        </p:nvSpPr>
        <p:spPr bwMode="auto">
          <a:xfrm>
            <a:off x="839416" y="1193915"/>
            <a:ext cx="10226352" cy="4713923"/>
          </a:xfrm>
        </p:spPr>
        <p:txBody>
          <a:bodyPr/>
          <a:lstStyle/>
          <a:p>
            <a:pPr marL="0" indent="0" algn="ctr">
              <a:spcBef>
                <a:spcPts val="0"/>
              </a:spcBef>
              <a:buNone/>
              <a:defRPr/>
            </a:pPr>
            <a:r>
              <a:rPr lang="de-DE" sz="3000" dirty="0">
                <a:solidFill>
                  <a:schemeClr val="accent1"/>
                </a:solidFill>
                <a:latin typeface="+mj-lt"/>
                <a:ea typeface="+mj-ea"/>
                <a:cs typeface="+mj-cs"/>
              </a:rPr>
              <a:t>Wie kann eine optimierte Fruchtfolge </a:t>
            </a:r>
            <a:r>
              <a:rPr lang="de-DE" sz="3000" i="1" dirty="0">
                <a:solidFill>
                  <a:schemeClr val="accent1"/>
                </a:solidFill>
                <a:latin typeface="+mj-lt"/>
                <a:ea typeface="+mj-ea"/>
                <a:cs typeface="+mj-cs"/>
              </a:rPr>
              <a:t>mit Ackerfutter </a:t>
            </a:r>
            <a:r>
              <a:rPr lang="de-DE" sz="3000" dirty="0">
                <a:solidFill>
                  <a:schemeClr val="accent1"/>
                </a:solidFill>
                <a:latin typeface="+mj-lt"/>
                <a:ea typeface="+mj-ea"/>
                <a:cs typeface="+mj-cs"/>
              </a:rPr>
              <a:t>in Rinderbetrieben aussehen hinsichtlich zunehmender Trockenheit und einer verbesserten Futterversorgung?</a:t>
            </a:r>
          </a:p>
          <a:p>
            <a:pPr marL="0" indent="0" algn="ctr">
              <a:spcBef>
                <a:spcPts val="0"/>
              </a:spcBef>
              <a:buNone/>
              <a:defRPr/>
            </a:pPr>
            <a:endParaRPr lang="de-DE" sz="3000" dirty="0">
              <a:solidFill>
                <a:schemeClr val="accent1"/>
              </a:solidFill>
              <a:latin typeface="+mj-lt"/>
              <a:ea typeface="+mj-ea"/>
              <a:cs typeface="+mj-cs"/>
            </a:endParaRPr>
          </a:p>
          <a:p>
            <a:pPr marL="0" indent="0" algn="ctr">
              <a:spcBef>
                <a:spcPts val="0"/>
              </a:spcBef>
              <a:buNone/>
              <a:defRPr/>
            </a:pPr>
            <a:r>
              <a:rPr lang="de-DE" sz="3000" dirty="0">
                <a:solidFill>
                  <a:schemeClr val="accent1"/>
                </a:solidFill>
                <a:latin typeface="+mj-lt"/>
                <a:ea typeface="+mj-ea"/>
                <a:cs typeface="+mj-cs"/>
              </a:rPr>
              <a:t>Erläutern Sie Ihre Entscheidung.</a:t>
            </a:r>
          </a:p>
          <a:p>
            <a:pPr marL="0" indent="0" algn="ctr">
              <a:spcBef>
                <a:spcPts val="0"/>
              </a:spcBef>
              <a:buNone/>
              <a:defRPr/>
            </a:pPr>
            <a:endParaRPr lang="de-DE" sz="3600" dirty="0">
              <a:solidFill>
                <a:schemeClr val="accent1"/>
              </a:solidFill>
              <a:latin typeface="+mj-lt"/>
              <a:ea typeface="+mj-ea"/>
              <a:cs typeface="+mj-cs"/>
            </a:endParaRPr>
          </a:p>
          <a:p>
            <a:pPr marL="0" indent="0" algn="ctr">
              <a:spcBef>
                <a:spcPts val="0"/>
              </a:spcBef>
              <a:buNone/>
              <a:defRPr/>
            </a:pPr>
            <a:endParaRPr lang="de-DE" sz="3600" dirty="0">
              <a:solidFill>
                <a:schemeClr val="accent1"/>
              </a:solidFill>
              <a:latin typeface="+mj-lt"/>
              <a:ea typeface="+mj-ea"/>
              <a:cs typeface="+mj-cs"/>
            </a:endParaRPr>
          </a:p>
          <a:p>
            <a:pPr marL="0" indent="0" algn="ctr">
              <a:spcBef>
                <a:spcPts val="0"/>
              </a:spcBef>
              <a:buNone/>
              <a:defRPr/>
            </a:pPr>
            <a:endParaRPr lang="de-DE" sz="3600" dirty="0">
              <a:solidFill>
                <a:schemeClr val="accent1"/>
              </a:solidFill>
              <a:latin typeface="+mj-lt"/>
              <a:ea typeface="+mj-ea"/>
              <a:cs typeface="+mj-cs"/>
            </a:endParaRPr>
          </a:p>
          <a:p>
            <a:pPr marL="0" indent="0" algn="ctr">
              <a:spcBef>
                <a:spcPts val="0"/>
              </a:spcBef>
              <a:buNone/>
              <a:defRPr/>
            </a:pPr>
            <a:endParaRPr lang="de-DE" sz="3600" dirty="0">
              <a:solidFill>
                <a:schemeClr val="accent1"/>
              </a:solidFill>
              <a:latin typeface="+mj-lt"/>
              <a:ea typeface="+mj-ea"/>
              <a:cs typeface="+mj-cs"/>
            </a:endParaRPr>
          </a:p>
          <a:p>
            <a:pPr marL="0" indent="0" algn="ctr">
              <a:spcBef>
                <a:spcPts val="0"/>
              </a:spcBef>
              <a:buNone/>
              <a:defRPr/>
            </a:pPr>
            <a:r>
              <a:rPr lang="de-DE" dirty="0">
                <a:solidFill>
                  <a:schemeClr val="accent1"/>
                </a:solidFill>
                <a:latin typeface="+mj-lt"/>
                <a:ea typeface="+mj-ea"/>
                <a:cs typeface="+mj-cs"/>
              </a:rPr>
              <a:t>Beispiel: </a:t>
            </a:r>
          </a:p>
          <a:p>
            <a:pPr marL="0" indent="0" algn="ctr">
              <a:spcBef>
                <a:spcPts val="0"/>
              </a:spcBef>
              <a:buNone/>
              <a:defRPr/>
            </a:pPr>
            <a:r>
              <a:rPr lang="de-DE" dirty="0">
                <a:solidFill>
                  <a:schemeClr val="accent1"/>
                </a:solidFill>
                <a:latin typeface="+mj-lt"/>
                <a:ea typeface="+mj-ea"/>
                <a:cs typeface="+mj-cs"/>
              </a:rPr>
              <a:t>Ursprüngliche Fruchtfolge: Mais – Weizen – Gerste (+ Zwischenfrucht)</a:t>
            </a:r>
            <a:endParaRPr dirty="0">
              <a:solidFill>
                <a:schemeClr val="accent1"/>
              </a:solidFill>
              <a:latin typeface="+mj-lt"/>
              <a:ea typeface="+mj-ea"/>
              <a:cs typeface="+mj-cs"/>
            </a:endParaRPr>
          </a:p>
        </p:txBody>
      </p:sp>
      <p:pic>
        <p:nvPicPr>
          <p:cNvPr id="2" name="Grafik 1">
            <a:extLst>
              <a:ext uri="{FF2B5EF4-FFF2-40B4-BE49-F238E27FC236}">
                <a16:creationId xmlns:a16="http://schemas.microsoft.com/office/drawing/2014/main" id="{F58FDF7C-C530-41AD-91A9-5288C66578B0}"/>
              </a:ext>
            </a:extLst>
          </p:cNvPr>
          <p:cNvPicPr>
            <a:picLocks noChangeAspect="1"/>
          </p:cNvPicPr>
          <p:nvPr/>
        </p:nvPicPr>
        <p:blipFill>
          <a:blip r:embed="rId3"/>
          <a:stretch>
            <a:fillRect/>
          </a:stretch>
        </p:blipFill>
        <p:spPr>
          <a:xfrm>
            <a:off x="5251286" y="3518117"/>
            <a:ext cx="1689427" cy="1694741"/>
          </a:xfrm>
          <a:prstGeom prst="rect">
            <a:avLst/>
          </a:prstGeom>
        </p:spPr>
      </p:pic>
      <p:sp>
        <p:nvSpPr>
          <p:cNvPr id="7" name="Rechteck 6">
            <a:extLst>
              <a:ext uri="{FF2B5EF4-FFF2-40B4-BE49-F238E27FC236}">
                <a16:creationId xmlns:a16="http://schemas.microsoft.com/office/drawing/2014/main" id="{E5966FE5-DF32-4D38-ADBF-E3A1401C9809}"/>
              </a:ext>
            </a:extLst>
          </p:cNvPr>
          <p:cNvSpPr/>
          <p:nvPr/>
        </p:nvSpPr>
        <p:spPr bwMode="auto">
          <a:xfrm>
            <a:off x="6456040" y="4797152"/>
            <a:ext cx="623889" cy="261610"/>
          </a:xfrm>
          <a:prstGeom prst="rect">
            <a:avLst/>
          </a:prstGeom>
        </p:spPr>
        <p:txBody>
          <a:bodyPr wrap="none">
            <a:spAutoFit/>
          </a:bodyPr>
          <a:lstStyle/>
          <a:p>
            <a:r>
              <a:rPr lang="de-DE" sz="1100" dirty="0"/>
              <a:t>pixabay</a:t>
            </a:r>
          </a:p>
        </p:txBody>
      </p:sp>
    </p:spTree>
    <p:extLst>
      <p:ext uri="{BB962C8B-B14F-4D97-AF65-F5344CB8AC3E}">
        <p14:creationId xmlns:p14="http://schemas.microsoft.com/office/powerpoint/2010/main" val="1546966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endParaRPr dirty="0"/>
          </a:p>
        </p:txBody>
      </p:sp>
      <p:sp>
        <p:nvSpPr>
          <p:cNvPr id="5" name="Fußzeilenplatzhalter 2"/>
          <p:cNvSpPr>
            <a:spLocks noGrp="1"/>
          </p:cNvSpPr>
          <p:nvPr>
            <p:ph type="ftr" sz="quarter" idx="10"/>
          </p:nvPr>
        </p:nvSpPr>
        <p:spPr bwMode="auto">
          <a:xfrm>
            <a:off x="4038600" y="6310312"/>
            <a:ext cx="4114800" cy="365125"/>
          </a:xfrm>
        </p:spPr>
        <p:txBody>
          <a:bodyPr/>
          <a:lstStyle/>
          <a:p>
            <a:pPr>
              <a:defRPr/>
            </a:pPr>
            <a:r>
              <a:rPr lang="de-DE"/>
              <a:t>Futterversorgung</a:t>
            </a:r>
            <a:endParaRPr/>
          </a:p>
        </p:txBody>
      </p:sp>
      <p:sp>
        <p:nvSpPr>
          <p:cNvPr id="6" name="Inhaltsplatzhalter 7"/>
          <p:cNvSpPr>
            <a:spLocks noGrp="1"/>
          </p:cNvSpPr>
          <p:nvPr>
            <p:ph idx="1"/>
          </p:nvPr>
        </p:nvSpPr>
        <p:spPr bwMode="auto">
          <a:xfrm>
            <a:off x="838200" y="1433416"/>
            <a:ext cx="10515600" cy="4713923"/>
          </a:xfrm>
        </p:spPr>
        <p:txBody>
          <a:bodyPr/>
          <a:lstStyle/>
          <a:p>
            <a:pPr marL="0" indent="0">
              <a:buNone/>
              <a:defRPr/>
            </a:pPr>
            <a:r>
              <a:rPr lang="de-DE" dirty="0"/>
              <a:t> </a:t>
            </a:r>
          </a:p>
        </p:txBody>
      </p:sp>
      <p:pic>
        <p:nvPicPr>
          <p:cNvPr id="2" name="Grafik 1">
            <a:extLst>
              <a:ext uri="{FF2B5EF4-FFF2-40B4-BE49-F238E27FC236}">
                <a16:creationId xmlns:a16="http://schemas.microsoft.com/office/drawing/2014/main" id="{93D3E65A-9CE7-4081-9ECD-74053E5922AD}"/>
              </a:ext>
            </a:extLst>
          </p:cNvPr>
          <p:cNvPicPr>
            <a:picLocks noChangeAspect="1"/>
          </p:cNvPicPr>
          <p:nvPr/>
        </p:nvPicPr>
        <p:blipFill rotWithShape="1">
          <a:blip r:embed="rId3"/>
          <a:srcRect l="50855" t="24801" r="20470" b="46850"/>
          <a:stretch/>
        </p:blipFill>
        <p:spPr>
          <a:xfrm>
            <a:off x="911424" y="260648"/>
            <a:ext cx="10041534" cy="5584155"/>
          </a:xfrm>
          <a:prstGeom prst="rect">
            <a:avLst/>
          </a:prstGeom>
        </p:spPr>
      </p:pic>
      <p:sp>
        <p:nvSpPr>
          <p:cNvPr id="3" name="Textfeld 2">
            <a:extLst>
              <a:ext uri="{FF2B5EF4-FFF2-40B4-BE49-F238E27FC236}">
                <a16:creationId xmlns:a16="http://schemas.microsoft.com/office/drawing/2014/main" id="{1A190163-348A-419F-A45A-289EDAEA541F}"/>
              </a:ext>
            </a:extLst>
          </p:cNvPr>
          <p:cNvSpPr txBox="1"/>
          <p:nvPr/>
        </p:nvSpPr>
        <p:spPr>
          <a:xfrm>
            <a:off x="898640" y="5923825"/>
            <a:ext cx="10041534" cy="923330"/>
          </a:xfrm>
          <a:prstGeom prst="rect">
            <a:avLst/>
          </a:prstGeom>
          <a:noFill/>
        </p:spPr>
        <p:txBody>
          <a:bodyPr wrap="square" rtlCol="0">
            <a:spAutoFit/>
          </a:bodyPr>
          <a:lstStyle/>
          <a:p>
            <a:r>
              <a:rPr lang="de-DE" dirty="0">
                <a:solidFill>
                  <a:schemeClr val="accent1"/>
                </a:solidFill>
              </a:rPr>
              <a:t>Siehe hierzu auch den Artikel 10.05_Grundfutter in Trockenjahren</a:t>
            </a:r>
          </a:p>
          <a:p>
            <a:endParaRPr lang="de-DE" dirty="0"/>
          </a:p>
          <a:p>
            <a:r>
              <a:rPr lang="de-DE" dirty="0"/>
              <a:t>.</a:t>
            </a:r>
          </a:p>
        </p:txBody>
      </p:sp>
      <p:sp>
        <p:nvSpPr>
          <p:cNvPr id="9" name="Ellipse 8">
            <a:extLst>
              <a:ext uri="{FF2B5EF4-FFF2-40B4-BE49-F238E27FC236}">
                <a16:creationId xmlns:a16="http://schemas.microsoft.com/office/drawing/2014/main" id="{6C05A17B-D17B-4307-AA82-4076EC974420}"/>
              </a:ext>
            </a:extLst>
          </p:cNvPr>
          <p:cNvSpPr/>
          <p:nvPr/>
        </p:nvSpPr>
        <p:spPr bwMode="auto">
          <a:xfrm>
            <a:off x="2927648" y="1455003"/>
            <a:ext cx="1584176" cy="483416"/>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Ellipse 12">
            <a:extLst>
              <a:ext uri="{FF2B5EF4-FFF2-40B4-BE49-F238E27FC236}">
                <a16:creationId xmlns:a16="http://schemas.microsoft.com/office/drawing/2014/main" id="{CFCDFA2A-0ED4-40F7-8DC1-6D114368DE01}"/>
              </a:ext>
            </a:extLst>
          </p:cNvPr>
          <p:cNvSpPr/>
          <p:nvPr/>
        </p:nvSpPr>
        <p:spPr bwMode="auto">
          <a:xfrm>
            <a:off x="1055440" y="1443923"/>
            <a:ext cx="1820792" cy="483416"/>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Ellipse 13">
            <a:extLst>
              <a:ext uri="{FF2B5EF4-FFF2-40B4-BE49-F238E27FC236}">
                <a16:creationId xmlns:a16="http://schemas.microsoft.com/office/drawing/2014/main" id="{154C065F-65DF-4B51-8098-84DC7C67562F}"/>
              </a:ext>
            </a:extLst>
          </p:cNvPr>
          <p:cNvSpPr/>
          <p:nvPr/>
        </p:nvSpPr>
        <p:spPr bwMode="auto">
          <a:xfrm>
            <a:off x="8328248" y="1463439"/>
            <a:ext cx="2448272" cy="483416"/>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Ellipse 14">
            <a:extLst>
              <a:ext uri="{FF2B5EF4-FFF2-40B4-BE49-F238E27FC236}">
                <a16:creationId xmlns:a16="http://schemas.microsoft.com/office/drawing/2014/main" id="{44AE700F-40E4-4555-8816-4613C653A559}"/>
              </a:ext>
            </a:extLst>
          </p:cNvPr>
          <p:cNvSpPr/>
          <p:nvPr/>
        </p:nvSpPr>
        <p:spPr bwMode="auto">
          <a:xfrm>
            <a:off x="5931392" y="1456511"/>
            <a:ext cx="1820792" cy="483416"/>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10744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Beispiel für überjährige Rotklee-Luzerne-Grasmischung </a:t>
            </a:r>
            <a:endParaRPr dirty="0"/>
          </a:p>
        </p:txBody>
      </p:sp>
      <p:sp>
        <p:nvSpPr>
          <p:cNvPr id="5" name="Fußzeilenplatzhalter 2"/>
          <p:cNvSpPr>
            <a:spLocks noGrp="1"/>
          </p:cNvSpPr>
          <p:nvPr>
            <p:ph type="ftr" sz="quarter" idx="10"/>
          </p:nvPr>
        </p:nvSpPr>
        <p:spPr bwMode="auto">
          <a:xfrm>
            <a:off x="4038600" y="6310312"/>
            <a:ext cx="4114800" cy="365125"/>
          </a:xfrm>
        </p:spPr>
        <p:txBody>
          <a:bodyPr/>
          <a:lstStyle/>
          <a:p>
            <a:pPr>
              <a:defRPr/>
            </a:pPr>
            <a:r>
              <a:rPr lang="de-DE"/>
              <a:t>Futterversorgung</a:t>
            </a:r>
            <a:endParaRPr/>
          </a:p>
        </p:txBody>
      </p:sp>
      <p:sp>
        <p:nvSpPr>
          <p:cNvPr id="6" name="Inhaltsplatzhalter 7"/>
          <p:cNvSpPr>
            <a:spLocks noGrp="1"/>
          </p:cNvSpPr>
          <p:nvPr>
            <p:ph idx="1"/>
          </p:nvPr>
        </p:nvSpPr>
        <p:spPr bwMode="auto">
          <a:xfrm>
            <a:off x="838200" y="1433416"/>
            <a:ext cx="10515600" cy="4713923"/>
          </a:xfrm>
        </p:spPr>
        <p:txBody>
          <a:bodyPr/>
          <a:lstStyle/>
          <a:p>
            <a:pPr marL="0" indent="0">
              <a:buNone/>
              <a:defRPr/>
            </a:pPr>
            <a:r>
              <a:rPr lang="de-DE" dirty="0"/>
              <a:t> </a:t>
            </a:r>
          </a:p>
        </p:txBody>
      </p:sp>
      <p:sp>
        <p:nvSpPr>
          <p:cNvPr id="3" name="Textfeld 2">
            <a:extLst>
              <a:ext uri="{FF2B5EF4-FFF2-40B4-BE49-F238E27FC236}">
                <a16:creationId xmlns:a16="http://schemas.microsoft.com/office/drawing/2014/main" id="{1A190163-348A-419F-A45A-289EDAEA541F}"/>
              </a:ext>
            </a:extLst>
          </p:cNvPr>
          <p:cNvSpPr txBox="1"/>
          <p:nvPr/>
        </p:nvSpPr>
        <p:spPr>
          <a:xfrm>
            <a:off x="1195128" y="5774699"/>
            <a:ext cx="10041534" cy="261610"/>
          </a:xfrm>
          <a:prstGeom prst="rect">
            <a:avLst/>
          </a:prstGeom>
          <a:noFill/>
        </p:spPr>
        <p:txBody>
          <a:bodyPr wrap="square" rtlCol="0">
            <a:spAutoFit/>
          </a:bodyPr>
          <a:lstStyle/>
          <a:p>
            <a:r>
              <a:rPr lang="de-DE" sz="1100" dirty="0">
                <a:hlinkClick r:id="rId3">
                  <a:extLst>
                    <a:ext uri="{A12FA001-AC4F-418D-AE19-62706E023703}">
                      <ahyp:hlinkClr xmlns:ahyp="http://schemas.microsoft.com/office/drawing/2018/hyperlinkcolor" val="tx"/>
                    </a:ext>
                  </a:extLst>
                </a:hlinkClick>
              </a:rPr>
              <a:t>https://www.lfl.bayern.de/ipz/gruenland/024102/index.php</a:t>
            </a:r>
            <a:r>
              <a:rPr lang="de-DE" sz="1100" dirty="0"/>
              <a:t> </a:t>
            </a:r>
          </a:p>
        </p:txBody>
      </p:sp>
      <p:pic>
        <p:nvPicPr>
          <p:cNvPr id="9" name="Grafik 8">
            <a:extLst>
              <a:ext uri="{FF2B5EF4-FFF2-40B4-BE49-F238E27FC236}">
                <a16:creationId xmlns:a16="http://schemas.microsoft.com/office/drawing/2014/main" id="{908B911F-4B7C-4C2E-8999-9887AC84F2D8}"/>
              </a:ext>
            </a:extLst>
          </p:cNvPr>
          <p:cNvPicPr>
            <a:picLocks noChangeAspect="1"/>
          </p:cNvPicPr>
          <p:nvPr/>
        </p:nvPicPr>
        <p:blipFill rotWithShape="1">
          <a:blip r:embed="rId4"/>
          <a:srcRect l="32278" t="71000" r="42913" b="11588"/>
          <a:stretch/>
        </p:blipFill>
        <p:spPr>
          <a:xfrm>
            <a:off x="1377312" y="1852675"/>
            <a:ext cx="9437375" cy="3725749"/>
          </a:xfrm>
          <a:prstGeom prst="rect">
            <a:avLst/>
          </a:prstGeom>
        </p:spPr>
      </p:pic>
    </p:spTree>
    <p:extLst>
      <p:ext uri="{BB962C8B-B14F-4D97-AF65-F5344CB8AC3E}">
        <p14:creationId xmlns:p14="http://schemas.microsoft.com/office/powerpoint/2010/main" val="1447972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2) Zweitfruchtanbau</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a:xfrm>
            <a:off x="838200" y="1463040"/>
            <a:ext cx="10759068" cy="4713923"/>
          </a:xfrm>
        </p:spPr>
        <p:txBody>
          <a:bodyPr/>
          <a:lstStyle/>
          <a:p>
            <a:pPr marL="0" indent="0">
              <a:buNone/>
              <a:defRPr/>
            </a:pPr>
            <a:r>
              <a:rPr lang="de-DE" dirty="0"/>
              <a:t> …, auch als Zweikulturnutzungssystem</a:t>
            </a:r>
            <a:endParaRPr dirty="0"/>
          </a:p>
          <a:p>
            <a:pPr marL="0" indent="0">
              <a:spcBef>
                <a:spcPts val="0"/>
              </a:spcBef>
              <a:buNone/>
              <a:defRPr/>
            </a:pPr>
            <a:r>
              <a:rPr lang="de-DE" dirty="0"/>
              <a:t> bezeichnet, besteht aus einer Winterung, die im Frühjahr bzw.</a:t>
            </a:r>
            <a:endParaRPr dirty="0"/>
          </a:p>
          <a:p>
            <a:pPr marL="0" indent="0">
              <a:spcBef>
                <a:spcPts val="0"/>
              </a:spcBef>
              <a:buNone/>
              <a:defRPr/>
            </a:pPr>
            <a:r>
              <a:rPr lang="de-DE" dirty="0"/>
              <a:t> Frühsommer geerntet wird und einer darauf folgenden Hauptfrucht.</a:t>
            </a:r>
            <a:endParaRPr dirty="0"/>
          </a:p>
          <a:p>
            <a:pPr marL="0" indent="0">
              <a:spcBef>
                <a:spcPts val="0"/>
              </a:spcBef>
              <a:buNone/>
              <a:defRPr/>
            </a:pPr>
            <a:endParaRPr lang="de-DE" dirty="0"/>
          </a:p>
          <a:p>
            <a:pPr>
              <a:buFont typeface="Wingdings"/>
              <a:buChar char="Ø"/>
              <a:defRPr/>
            </a:pPr>
            <a:r>
              <a:rPr lang="de-DE" dirty="0"/>
              <a:t> Beispiel: Anbau von Grünroggen (Winterzwischenfrucht) und</a:t>
            </a:r>
            <a:endParaRPr dirty="0"/>
          </a:p>
          <a:p>
            <a:pPr marL="0" indent="0">
              <a:spcBef>
                <a:spcPts val="0"/>
              </a:spcBef>
              <a:buNone/>
              <a:defRPr/>
            </a:pPr>
            <a:r>
              <a:rPr lang="de-DE" dirty="0"/>
              <a:t>     Mais (Sommerkultur)</a:t>
            </a:r>
            <a:endParaRPr dirty="0"/>
          </a:p>
          <a:p>
            <a:pPr>
              <a:buFont typeface="Wingdings"/>
              <a:buChar char="Ø"/>
              <a:defRPr/>
            </a:pPr>
            <a:r>
              <a:rPr lang="de-DE" dirty="0"/>
              <a:t> Verwendung der Winterzwischenfrucht als GPS</a:t>
            </a:r>
            <a:endParaRPr dirty="0"/>
          </a:p>
          <a:p>
            <a:pPr>
              <a:buFont typeface="Wingdings"/>
              <a:buChar char="Ø"/>
              <a:defRPr/>
            </a:pPr>
            <a:r>
              <a:rPr lang="de-DE" dirty="0"/>
              <a:t> Ausrichtung nach Hauptkultur, Standortbedingungen</a:t>
            </a:r>
            <a:endParaRPr dirty="0"/>
          </a:p>
          <a:p>
            <a:pPr marL="0" indent="0">
              <a:buNone/>
              <a:defRPr/>
            </a:pPr>
            <a:br>
              <a:rPr lang="de-DE" dirty="0"/>
            </a:br>
            <a:endParaRPr lang="de-DE" dirty="0"/>
          </a:p>
        </p:txBody>
      </p:sp>
      <p:sp>
        <p:nvSpPr>
          <p:cNvPr id="9" name="Textfeld 10">
            <a:extLst>
              <a:ext uri="{FF2B5EF4-FFF2-40B4-BE49-F238E27FC236}">
                <a16:creationId xmlns:a16="http://schemas.microsoft.com/office/drawing/2014/main" id="{A08D673F-084B-4D2C-B295-0D149F499FF7}"/>
              </a:ext>
            </a:extLst>
          </p:cNvPr>
          <p:cNvSpPr>
            <a:spLocks/>
          </p:cNvSpPr>
          <p:nvPr/>
        </p:nvSpPr>
        <p:spPr bwMode="auto">
          <a:xfrm>
            <a:off x="10488488" y="5657767"/>
            <a:ext cx="1282020" cy="249924"/>
          </a:xfrm>
          <a:prstGeom prst="rect">
            <a:avLst/>
          </a:prstGeom>
          <a:noFill/>
        </p:spPr>
        <p:txBody>
          <a:bodyPr wrap="square">
            <a:noAutofit/>
          </a:bodyPr>
          <a:lstStyle/>
          <a:p>
            <a:pPr>
              <a:defRPr/>
            </a:pPr>
            <a:r>
              <a:rPr lang="de-DE" sz="1100" dirty="0"/>
              <a:t>Roggen, </a:t>
            </a:r>
            <a:r>
              <a:rPr lang="de-DE" sz="1100" dirty="0" err="1"/>
              <a:t>pixabay</a:t>
            </a:r>
            <a:endParaRPr dirty="0"/>
          </a:p>
        </p:txBody>
      </p:sp>
      <p:pic>
        <p:nvPicPr>
          <p:cNvPr id="3" name="Grafik 2">
            <a:extLst>
              <a:ext uri="{FF2B5EF4-FFF2-40B4-BE49-F238E27FC236}">
                <a16:creationId xmlns:a16="http://schemas.microsoft.com/office/drawing/2014/main" id="{EFFAFB0C-6028-46FC-945E-33E1A892EC7D}"/>
              </a:ext>
            </a:extLst>
          </p:cNvPr>
          <p:cNvPicPr>
            <a:picLocks noChangeAspect="1"/>
          </p:cNvPicPr>
          <p:nvPr/>
        </p:nvPicPr>
        <p:blipFill>
          <a:blip r:embed="rId3"/>
          <a:stretch>
            <a:fillRect/>
          </a:stretch>
        </p:blipFill>
        <p:spPr>
          <a:xfrm>
            <a:off x="9012408" y="4005064"/>
            <a:ext cx="2584860" cy="172324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Zweitfruchtanbau - Grünroggen</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a:xfrm>
            <a:off x="838200" y="1463040"/>
            <a:ext cx="10759068" cy="4713923"/>
          </a:xfrm>
        </p:spPr>
        <p:txBody>
          <a:bodyPr/>
          <a:lstStyle/>
          <a:p>
            <a:pPr marL="0" indent="0">
              <a:buNone/>
              <a:defRPr/>
            </a:pPr>
            <a:r>
              <a:rPr lang="de-DE" dirty="0"/>
              <a:t> </a:t>
            </a:r>
            <a:br>
              <a:rPr lang="de-DE" dirty="0"/>
            </a:br>
            <a:endParaRPr lang="de-DE" dirty="0"/>
          </a:p>
        </p:txBody>
      </p:sp>
      <p:pic>
        <p:nvPicPr>
          <p:cNvPr id="3" name="Grafik 2">
            <a:extLst>
              <a:ext uri="{FF2B5EF4-FFF2-40B4-BE49-F238E27FC236}">
                <a16:creationId xmlns:a16="http://schemas.microsoft.com/office/drawing/2014/main" id="{83A26D1A-BEF5-44BE-9A3A-AB2EEEF0C2D6}"/>
              </a:ext>
            </a:extLst>
          </p:cNvPr>
          <p:cNvPicPr>
            <a:picLocks noChangeAspect="1"/>
          </p:cNvPicPr>
          <p:nvPr/>
        </p:nvPicPr>
        <p:blipFill rotWithShape="1">
          <a:blip r:embed="rId3"/>
          <a:srcRect l="19878" t="18718" r="21060" b="12546"/>
          <a:stretch/>
        </p:blipFill>
        <p:spPr>
          <a:xfrm>
            <a:off x="2099556" y="1093268"/>
            <a:ext cx="7992888" cy="5232456"/>
          </a:xfrm>
          <a:prstGeom prst="rect">
            <a:avLst/>
          </a:prstGeom>
        </p:spPr>
      </p:pic>
    </p:spTree>
    <p:extLst>
      <p:ext uri="{BB962C8B-B14F-4D97-AF65-F5344CB8AC3E}">
        <p14:creationId xmlns:p14="http://schemas.microsoft.com/office/powerpoint/2010/main" val="21798261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Zweitfruchtanbau – Grünroggen - Steckbrief</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a:xfrm>
            <a:off x="838200" y="1463040"/>
            <a:ext cx="11018440" cy="4713923"/>
          </a:xfrm>
          <a:ln w="3175">
            <a:solidFill>
              <a:schemeClr val="accent1"/>
            </a:solidFill>
          </a:ln>
        </p:spPr>
        <p:txBody>
          <a:bodyPr/>
          <a:lstStyle/>
          <a:p>
            <a:pPr marL="0" indent="0" algn="ctr">
              <a:spcAft>
                <a:spcPts val="600"/>
              </a:spcAft>
              <a:buNone/>
              <a:defRPr/>
            </a:pPr>
            <a:r>
              <a:rPr lang="de-DE" sz="2600" b="1" dirty="0"/>
              <a:t>Ansprüche</a:t>
            </a:r>
            <a:r>
              <a:rPr lang="de-DE" sz="2600" dirty="0"/>
              <a:t>: gering, winterhart, (oft) kein Pflanzenschutz notwendig</a:t>
            </a:r>
          </a:p>
          <a:p>
            <a:pPr marL="0" indent="0" algn="ctr">
              <a:spcAft>
                <a:spcPts val="600"/>
              </a:spcAft>
              <a:buNone/>
              <a:defRPr/>
            </a:pPr>
            <a:r>
              <a:rPr lang="de-DE" sz="2600" b="1" dirty="0"/>
              <a:t>Vorteile</a:t>
            </a:r>
            <a:r>
              <a:rPr lang="de-DE" sz="2600" dirty="0"/>
              <a:t>: frühe Grünfutterlieferung, Nutzung der Winterfeuchte, Bodenbedeckung über den Winter, Verwertung des Bodenstickstoffs der Vorkultur</a:t>
            </a:r>
          </a:p>
          <a:p>
            <a:pPr marL="0" indent="0" algn="ctr">
              <a:spcAft>
                <a:spcPts val="600"/>
              </a:spcAft>
              <a:buNone/>
              <a:defRPr/>
            </a:pPr>
            <a:r>
              <a:rPr lang="de-DE" sz="2600" b="1" dirty="0"/>
              <a:t>Anbau</a:t>
            </a:r>
            <a:r>
              <a:rPr lang="de-DE" sz="2600" dirty="0"/>
              <a:t>:  </a:t>
            </a:r>
            <a:r>
              <a:rPr lang="de-DE" sz="2600" u="sng" dirty="0"/>
              <a:t>Aussaat</a:t>
            </a:r>
            <a:r>
              <a:rPr lang="de-DE" sz="2600" dirty="0"/>
              <a:t> Ende Sept / Anf. Okt, ca. 350 </a:t>
            </a:r>
            <a:r>
              <a:rPr lang="de-DE" sz="2600" dirty="0" err="1"/>
              <a:t>Kö</a:t>
            </a:r>
            <a:r>
              <a:rPr lang="de-DE" sz="2600" dirty="0"/>
              <a:t>/qm</a:t>
            </a:r>
          </a:p>
          <a:p>
            <a:pPr marL="0" indent="0" algn="ctr">
              <a:spcAft>
                <a:spcPts val="600"/>
              </a:spcAft>
              <a:buNone/>
              <a:defRPr/>
            </a:pPr>
            <a:r>
              <a:rPr lang="de-DE" sz="2600" dirty="0"/>
              <a:t>		</a:t>
            </a:r>
            <a:r>
              <a:rPr lang="de-DE" sz="2600" u="sng" dirty="0"/>
              <a:t>Sorte</a:t>
            </a:r>
            <a:r>
              <a:rPr lang="de-DE" sz="2600" dirty="0"/>
              <a:t>: speziell für Winterzwischenfruchtanbau zugelassene 				Grünschnittroggensorten (hoher TM-Ertrag, Standfestigkeit)</a:t>
            </a:r>
          </a:p>
          <a:p>
            <a:pPr marL="1371600" lvl="3" indent="0" algn="ctr">
              <a:spcAft>
                <a:spcPts val="600"/>
              </a:spcAft>
              <a:buNone/>
              <a:defRPr/>
            </a:pPr>
            <a:r>
              <a:rPr lang="de-DE" sz="2600" dirty="0"/>
              <a:t>	</a:t>
            </a:r>
            <a:r>
              <a:rPr lang="de-DE" sz="2600" u="sng" dirty="0"/>
              <a:t>N-Düngung</a:t>
            </a:r>
            <a:r>
              <a:rPr lang="de-DE" sz="2600" dirty="0"/>
              <a:t>: im Herbst 30-40 kg N/ha, aber Achtung: </a:t>
            </a:r>
            <a:r>
              <a:rPr lang="de-DE" sz="2600" dirty="0" err="1"/>
              <a:t>DüngeVO</a:t>
            </a:r>
            <a:r>
              <a:rPr lang="de-DE" sz="2600" dirty="0"/>
              <a:t>!</a:t>
            </a:r>
          </a:p>
          <a:p>
            <a:pPr marL="0" indent="0" algn="ctr">
              <a:spcAft>
                <a:spcPts val="600"/>
              </a:spcAft>
              <a:buNone/>
              <a:defRPr/>
            </a:pPr>
            <a:r>
              <a:rPr lang="de-DE" sz="2600" b="1" dirty="0"/>
              <a:t>Wichtig</a:t>
            </a:r>
            <a:r>
              <a:rPr lang="de-DE" sz="2600" dirty="0"/>
              <a:t>: </a:t>
            </a:r>
            <a:r>
              <a:rPr lang="de-DE" sz="2600" i="1" dirty="0"/>
              <a:t>Ausreichende Wasserversorgung für die Zweitkultur und termingerechte Ernte!</a:t>
            </a:r>
          </a:p>
        </p:txBody>
      </p:sp>
      <p:sp>
        <p:nvSpPr>
          <p:cNvPr id="2" name="Textfeld 1">
            <a:extLst>
              <a:ext uri="{FF2B5EF4-FFF2-40B4-BE49-F238E27FC236}">
                <a16:creationId xmlns:a16="http://schemas.microsoft.com/office/drawing/2014/main" id="{2CD142CA-2521-4A4D-9B21-49C7B08E9FE9}"/>
              </a:ext>
            </a:extLst>
          </p:cNvPr>
          <p:cNvSpPr txBox="1"/>
          <p:nvPr/>
        </p:nvSpPr>
        <p:spPr>
          <a:xfrm>
            <a:off x="2135560" y="1916832"/>
            <a:ext cx="184731" cy="369332"/>
          </a:xfrm>
          <a:prstGeom prst="rect">
            <a:avLst/>
          </a:prstGeom>
          <a:noFill/>
        </p:spPr>
        <p:txBody>
          <a:bodyPr wrap="none" rtlCol="0">
            <a:spAutoFit/>
          </a:bodyPr>
          <a:lstStyle/>
          <a:p>
            <a:endParaRPr lang="de-DE" dirty="0"/>
          </a:p>
        </p:txBody>
      </p:sp>
      <p:sp>
        <p:nvSpPr>
          <p:cNvPr id="7" name="Textfeld 6">
            <a:extLst>
              <a:ext uri="{FF2B5EF4-FFF2-40B4-BE49-F238E27FC236}">
                <a16:creationId xmlns:a16="http://schemas.microsoft.com/office/drawing/2014/main" id="{42CBFE39-5E19-40DE-8C61-19D7E9DA9C50}"/>
              </a:ext>
            </a:extLst>
          </p:cNvPr>
          <p:cNvSpPr txBox="1"/>
          <p:nvPr/>
        </p:nvSpPr>
        <p:spPr>
          <a:xfrm>
            <a:off x="1199456" y="6135852"/>
            <a:ext cx="6631944" cy="261610"/>
          </a:xfrm>
          <a:prstGeom prst="rect">
            <a:avLst/>
          </a:prstGeom>
          <a:noFill/>
        </p:spPr>
        <p:txBody>
          <a:bodyPr wrap="none" rtlCol="0">
            <a:spAutoFit/>
          </a:bodyPr>
          <a:lstStyle/>
          <a:p>
            <a:r>
              <a:rPr lang="de-DE" sz="1100" dirty="0"/>
              <a:t>Textbausteine aus: https://www.landundforst.de/landwirtschaft/pflanze/gruenroggen-trotzt-trockenheit-555722</a:t>
            </a:r>
          </a:p>
        </p:txBody>
      </p:sp>
    </p:spTree>
    <p:extLst>
      <p:ext uri="{BB962C8B-B14F-4D97-AF65-F5344CB8AC3E}">
        <p14:creationId xmlns:p14="http://schemas.microsoft.com/office/powerpoint/2010/main" val="3461289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a:t>Futterversorgung gewährleisten</a:t>
            </a:r>
            <a:endParaRPr/>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pic>
        <p:nvPicPr>
          <p:cNvPr id="6" name="Inhaltsplatzhalter 5"/>
          <p:cNvPicPr>
            <a:picLocks noGrp="1" noChangeAspect="1"/>
          </p:cNvPicPr>
          <p:nvPr>
            <p:ph idx="1"/>
          </p:nvPr>
        </p:nvPicPr>
        <p:blipFill>
          <a:blip r:embed="rId3"/>
          <a:stretch/>
        </p:blipFill>
        <p:spPr bwMode="auto">
          <a:xfrm>
            <a:off x="4428829" y="3058394"/>
            <a:ext cx="3957840" cy="2638560"/>
          </a:xfrm>
          <a:prstGeom prst="rect">
            <a:avLst/>
          </a:prstGeom>
        </p:spPr>
      </p:pic>
      <p:pic>
        <p:nvPicPr>
          <p:cNvPr id="7" name="Grafik 3"/>
          <p:cNvPicPr>
            <a:picLocks noChangeAspect="1"/>
          </p:cNvPicPr>
          <p:nvPr/>
        </p:nvPicPr>
        <p:blipFill>
          <a:blip r:embed="rId4"/>
          <a:stretch/>
        </p:blipFill>
        <p:spPr bwMode="auto">
          <a:xfrm>
            <a:off x="8177682" y="1545263"/>
            <a:ext cx="3649073" cy="2736805"/>
          </a:xfrm>
          <a:prstGeom prst="rect">
            <a:avLst/>
          </a:prstGeom>
        </p:spPr>
      </p:pic>
      <p:pic>
        <p:nvPicPr>
          <p:cNvPr id="9" name="Grafik 13"/>
          <p:cNvPicPr>
            <a:picLocks noChangeAspect="1"/>
          </p:cNvPicPr>
          <p:nvPr/>
        </p:nvPicPr>
        <p:blipFill>
          <a:blip r:embed="rId5"/>
          <a:stretch/>
        </p:blipFill>
        <p:spPr bwMode="auto">
          <a:xfrm>
            <a:off x="838200" y="1545263"/>
            <a:ext cx="3957840" cy="2638560"/>
          </a:xfrm>
          <a:prstGeom prst="rect">
            <a:avLst/>
          </a:prstGeom>
        </p:spPr>
      </p:pic>
      <p:sp>
        <p:nvSpPr>
          <p:cNvPr id="10" name="Textfeld 5">
            <a:extLst>
              <a:ext uri="{FF2B5EF4-FFF2-40B4-BE49-F238E27FC236}">
                <a16:creationId xmlns:a16="http://schemas.microsoft.com/office/drawing/2014/main" id="{1C1C3621-809C-42C7-9BAF-2EB3547AABF5}"/>
              </a:ext>
            </a:extLst>
          </p:cNvPr>
          <p:cNvSpPr>
            <a:spLocks/>
          </p:cNvSpPr>
          <p:nvPr/>
        </p:nvSpPr>
        <p:spPr bwMode="auto">
          <a:xfrm>
            <a:off x="8352328" y="4242486"/>
            <a:ext cx="2712223" cy="261610"/>
          </a:xfrm>
          <a:prstGeom prst="rect">
            <a:avLst/>
          </a:prstGeom>
          <a:noFill/>
        </p:spPr>
        <p:txBody>
          <a:bodyPr wrap="square">
            <a:spAutoFit/>
          </a:bodyPr>
          <a:lstStyle/>
          <a:p>
            <a:pPr>
              <a:defRPr/>
            </a:pPr>
            <a:r>
              <a:rPr lang="de-DE" sz="1100" dirty="0"/>
              <a:t>Trockene Landschaft, </a:t>
            </a:r>
            <a:r>
              <a:rPr lang="de-DE" sz="1100" dirty="0" err="1"/>
              <a:t>pixabay</a:t>
            </a:r>
            <a:endParaRPr lang="de-DE" sz="1100" dirty="0"/>
          </a:p>
        </p:txBody>
      </p:sp>
      <p:sp>
        <p:nvSpPr>
          <p:cNvPr id="11" name="Textfeld 5">
            <a:extLst>
              <a:ext uri="{FF2B5EF4-FFF2-40B4-BE49-F238E27FC236}">
                <a16:creationId xmlns:a16="http://schemas.microsoft.com/office/drawing/2014/main" id="{26D1D481-5186-49EC-8864-965C5E172A06}"/>
              </a:ext>
            </a:extLst>
          </p:cNvPr>
          <p:cNvSpPr>
            <a:spLocks/>
          </p:cNvSpPr>
          <p:nvPr/>
        </p:nvSpPr>
        <p:spPr bwMode="auto">
          <a:xfrm>
            <a:off x="4428828" y="5696954"/>
            <a:ext cx="2387251" cy="261610"/>
          </a:xfrm>
          <a:prstGeom prst="rect">
            <a:avLst/>
          </a:prstGeom>
          <a:noFill/>
        </p:spPr>
        <p:txBody>
          <a:bodyPr wrap="square">
            <a:spAutoFit/>
          </a:bodyPr>
          <a:lstStyle/>
          <a:p>
            <a:pPr>
              <a:defRPr/>
            </a:pPr>
            <a:r>
              <a:rPr lang="de-DE" sz="1100" dirty="0"/>
              <a:t>Verschlämmtes Maisfeld, </a:t>
            </a:r>
            <a:r>
              <a:rPr lang="de-DE" sz="1100" dirty="0" err="1"/>
              <a:t>pixabay</a:t>
            </a:r>
            <a:endParaRPr lang="de-DE" sz="1100" dirty="0"/>
          </a:p>
        </p:txBody>
      </p:sp>
      <p:sp>
        <p:nvSpPr>
          <p:cNvPr id="12" name="Textfeld 5">
            <a:extLst>
              <a:ext uri="{FF2B5EF4-FFF2-40B4-BE49-F238E27FC236}">
                <a16:creationId xmlns:a16="http://schemas.microsoft.com/office/drawing/2014/main" id="{B063740C-BC0B-4A43-8397-3D3D1B50CDEE}"/>
              </a:ext>
            </a:extLst>
          </p:cNvPr>
          <p:cNvSpPr>
            <a:spLocks/>
          </p:cNvSpPr>
          <p:nvPr/>
        </p:nvSpPr>
        <p:spPr bwMode="auto">
          <a:xfrm>
            <a:off x="785992" y="4175058"/>
            <a:ext cx="2141655" cy="261610"/>
          </a:xfrm>
          <a:prstGeom prst="rect">
            <a:avLst/>
          </a:prstGeom>
          <a:noFill/>
        </p:spPr>
        <p:txBody>
          <a:bodyPr wrap="square">
            <a:spAutoFit/>
          </a:bodyPr>
          <a:lstStyle/>
          <a:p>
            <a:pPr>
              <a:defRPr/>
            </a:pPr>
            <a:r>
              <a:rPr lang="de-DE" sz="1100" dirty="0"/>
              <a:t>Trockene Kälberweide, </a:t>
            </a:r>
            <a:r>
              <a:rPr lang="de-DE" sz="1100" dirty="0" err="1"/>
              <a:t>pixabay</a:t>
            </a:r>
            <a:endParaRPr lang="de-DE" sz="11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Zweitfruchtanbau – weitere Kombinationen</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a:defRPr/>
            </a:pPr>
            <a:endParaRPr lang="de-DE" sz="1000" dirty="0"/>
          </a:p>
          <a:p>
            <a:pPr marL="0" indent="0">
              <a:buNone/>
              <a:defRPr/>
            </a:pPr>
            <a:endParaRPr lang="de-DE" dirty="0"/>
          </a:p>
        </p:txBody>
      </p:sp>
      <p:sp>
        <p:nvSpPr>
          <p:cNvPr id="7" name="Textfeld 10">
            <a:extLst>
              <a:ext uri="{FF2B5EF4-FFF2-40B4-BE49-F238E27FC236}">
                <a16:creationId xmlns:a16="http://schemas.microsoft.com/office/drawing/2014/main" id="{AD41B8A0-F9B9-4B69-8895-9CA6393C3DB5}"/>
              </a:ext>
            </a:extLst>
          </p:cNvPr>
          <p:cNvSpPr>
            <a:spLocks/>
          </p:cNvSpPr>
          <p:nvPr/>
        </p:nvSpPr>
        <p:spPr bwMode="auto">
          <a:xfrm>
            <a:off x="2495600" y="5927040"/>
            <a:ext cx="1282020" cy="249924"/>
          </a:xfrm>
          <a:prstGeom prst="rect">
            <a:avLst/>
          </a:prstGeom>
          <a:noFill/>
        </p:spPr>
        <p:txBody>
          <a:bodyPr wrap="square">
            <a:noAutofit/>
          </a:bodyPr>
          <a:lstStyle/>
          <a:p>
            <a:pPr>
              <a:defRPr/>
            </a:pPr>
            <a:r>
              <a:rPr lang="de-DE" sz="1100" dirty="0"/>
              <a:t>Wickroggen, LLH</a:t>
            </a:r>
            <a:endParaRPr dirty="0"/>
          </a:p>
        </p:txBody>
      </p:sp>
      <p:graphicFrame>
        <p:nvGraphicFramePr>
          <p:cNvPr id="2" name="Tabelle 1">
            <a:extLst>
              <a:ext uri="{FF2B5EF4-FFF2-40B4-BE49-F238E27FC236}">
                <a16:creationId xmlns:a16="http://schemas.microsoft.com/office/drawing/2014/main" id="{A5ADFDBC-F416-446B-9104-75FEDA04A9B5}"/>
              </a:ext>
            </a:extLst>
          </p:cNvPr>
          <p:cNvGraphicFramePr>
            <a:graphicFrameLocks noGrp="1"/>
          </p:cNvGraphicFramePr>
          <p:nvPr>
            <p:extLst>
              <p:ext uri="{D42A27DB-BD31-4B8C-83A1-F6EECF244321}">
                <p14:modId xmlns:p14="http://schemas.microsoft.com/office/powerpoint/2010/main" val="2232209905"/>
              </p:ext>
            </p:extLst>
          </p:nvPr>
        </p:nvGraphicFramePr>
        <p:xfrm>
          <a:off x="2032000" y="1556792"/>
          <a:ext cx="8128000" cy="2586464"/>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61231074"/>
                    </a:ext>
                  </a:extLst>
                </a:gridCol>
                <a:gridCol w="4064000">
                  <a:extLst>
                    <a:ext uri="{9D8B030D-6E8A-4147-A177-3AD203B41FA5}">
                      <a16:colId xmlns:a16="http://schemas.microsoft.com/office/drawing/2014/main" val="1988476345"/>
                    </a:ext>
                  </a:extLst>
                </a:gridCol>
              </a:tblGrid>
              <a:tr h="605264">
                <a:tc>
                  <a:txBody>
                    <a:bodyPr/>
                    <a:lstStyle/>
                    <a:p>
                      <a:r>
                        <a:rPr lang="de-DE" sz="2800" dirty="0"/>
                        <a:t>Erstfrucht</a:t>
                      </a:r>
                    </a:p>
                  </a:txBody>
                  <a:tcPr/>
                </a:tc>
                <a:tc>
                  <a:txBody>
                    <a:bodyPr/>
                    <a:lstStyle/>
                    <a:p>
                      <a:r>
                        <a:rPr lang="de-DE" sz="2800" dirty="0"/>
                        <a:t>Zweitfrucht</a:t>
                      </a:r>
                    </a:p>
                  </a:txBody>
                  <a:tcPr/>
                </a:tc>
                <a:extLst>
                  <a:ext uri="{0D108BD9-81ED-4DB2-BD59-A6C34878D82A}">
                    <a16:rowId xmlns:a16="http://schemas.microsoft.com/office/drawing/2014/main" val="2467731089"/>
                  </a:ext>
                </a:extLst>
              </a:tr>
              <a:tr h="370840">
                <a:tc>
                  <a:txBody>
                    <a:bodyPr/>
                    <a:lstStyle/>
                    <a:p>
                      <a:r>
                        <a:rPr lang="de-DE" sz="2800" dirty="0" err="1"/>
                        <a:t>Leguminosengemenge</a:t>
                      </a:r>
                      <a:r>
                        <a:rPr lang="de-DE" sz="2800" dirty="0"/>
                        <a:t> z.B. Wickroggen </a:t>
                      </a:r>
                    </a:p>
                  </a:txBody>
                  <a:tcPr/>
                </a:tc>
                <a:tc>
                  <a:txBody>
                    <a:bodyPr/>
                    <a:lstStyle/>
                    <a:p>
                      <a:r>
                        <a:rPr lang="de-DE" sz="2800" dirty="0"/>
                        <a:t>Sorghum</a:t>
                      </a:r>
                    </a:p>
                  </a:txBody>
                  <a:tcPr/>
                </a:tc>
                <a:extLst>
                  <a:ext uri="{0D108BD9-81ED-4DB2-BD59-A6C34878D82A}">
                    <a16:rowId xmlns:a16="http://schemas.microsoft.com/office/drawing/2014/main" val="3485621692"/>
                  </a:ext>
                </a:extLst>
              </a:tr>
              <a:tr h="370840">
                <a:tc>
                  <a:txBody>
                    <a:bodyPr/>
                    <a:lstStyle/>
                    <a:p>
                      <a:endParaRPr lang="de-DE" sz="2800"/>
                    </a:p>
                  </a:txBody>
                  <a:tcPr/>
                </a:tc>
                <a:tc>
                  <a:txBody>
                    <a:bodyPr/>
                    <a:lstStyle/>
                    <a:p>
                      <a:r>
                        <a:rPr lang="de-DE" sz="2800" dirty="0" err="1"/>
                        <a:t>Sommertriticale</a:t>
                      </a:r>
                      <a:r>
                        <a:rPr lang="de-DE" sz="2800" dirty="0"/>
                        <a:t>, Hafer</a:t>
                      </a:r>
                    </a:p>
                  </a:txBody>
                  <a:tcPr/>
                </a:tc>
                <a:extLst>
                  <a:ext uri="{0D108BD9-81ED-4DB2-BD59-A6C34878D82A}">
                    <a16:rowId xmlns:a16="http://schemas.microsoft.com/office/drawing/2014/main" val="4103635888"/>
                  </a:ext>
                </a:extLst>
              </a:tr>
              <a:tr h="370840">
                <a:tc>
                  <a:txBody>
                    <a:bodyPr/>
                    <a:lstStyle/>
                    <a:p>
                      <a:endParaRPr lang="de-DE" sz="2800"/>
                    </a:p>
                  </a:txBody>
                  <a:tcPr/>
                </a:tc>
                <a:tc>
                  <a:txBody>
                    <a:bodyPr/>
                    <a:lstStyle/>
                    <a:p>
                      <a:r>
                        <a:rPr lang="de-DE" sz="2800" dirty="0"/>
                        <a:t>Sonnenblumen</a:t>
                      </a:r>
                    </a:p>
                  </a:txBody>
                  <a:tcPr/>
                </a:tc>
                <a:extLst>
                  <a:ext uri="{0D108BD9-81ED-4DB2-BD59-A6C34878D82A}">
                    <a16:rowId xmlns:a16="http://schemas.microsoft.com/office/drawing/2014/main" val="3979575202"/>
                  </a:ext>
                </a:extLst>
              </a:tr>
            </a:tbl>
          </a:graphicData>
        </a:graphic>
      </p:graphicFrame>
      <p:pic>
        <p:nvPicPr>
          <p:cNvPr id="3" name="Grafik 2">
            <a:extLst>
              <a:ext uri="{FF2B5EF4-FFF2-40B4-BE49-F238E27FC236}">
                <a16:creationId xmlns:a16="http://schemas.microsoft.com/office/drawing/2014/main" id="{722E7389-B927-4900-BF3E-4CB21A9120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3185536" y="3552903"/>
            <a:ext cx="2998926" cy="224919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marL="0" indent="0" algn="ctr">
              <a:buNone/>
              <a:defRPr/>
            </a:pPr>
            <a:r>
              <a:rPr lang="de-DE" sz="3600" dirty="0">
                <a:solidFill>
                  <a:schemeClr val="accent1"/>
                </a:solidFill>
                <a:latin typeface="+mj-lt"/>
                <a:ea typeface="+mj-ea"/>
                <a:cs typeface="+mj-cs"/>
              </a:rPr>
              <a:t>Welche Vor- und Nachteile sehen Sie für den Zweitfruchtanbau mit Grünroggen?</a:t>
            </a:r>
          </a:p>
          <a:p>
            <a:pPr marL="0" indent="0" algn="ctr">
              <a:buNone/>
              <a:defRPr/>
            </a:pPr>
            <a:endParaRPr lang="de-DE" sz="3600" dirty="0">
              <a:solidFill>
                <a:schemeClr val="accent1"/>
              </a:solidFill>
              <a:latin typeface="+mj-lt"/>
              <a:ea typeface="+mj-ea"/>
              <a:cs typeface="+mj-cs"/>
            </a:endParaRPr>
          </a:p>
          <a:p>
            <a:pPr marL="0" indent="0" algn="ctr">
              <a:buNone/>
              <a:defRPr/>
            </a:pPr>
            <a:r>
              <a:rPr lang="de-DE" sz="3600" dirty="0">
                <a:solidFill>
                  <a:schemeClr val="accent1"/>
                </a:solidFill>
                <a:latin typeface="+mj-lt"/>
                <a:ea typeface="+mj-ea"/>
                <a:cs typeface="+mj-cs"/>
              </a:rPr>
              <a:t>Warum würden Sie sich für oder gegen einen Grünroggenanbau entschieden?</a:t>
            </a:r>
          </a:p>
        </p:txBody>
      </p:sp>
      <p:pic>
        <p:nvPicPr>
          <p:cNvPr id="2" name="Grafik 1">
            <a:extLst>
              <a:ext uri="{FF2B5EF4-FFF2-40B4-BE49-F238E27FC236}">
                <a16:creationId xmlns:a16="http://schemas.microsoft.com/office/drawing/2014/main" id="{2C9BF19A-3961-4854-B6E6-10AC54221402}"/>
              </a:ext>
            </a:extLst>
          </p:cNvPr>
          <p:cNvPicPr>
            <a:picLocks noChangeAspect="1"/>
          </p:cNvPicPr>
          <p:nvPr/>
        </p:nvPicPr>
        <p:blipFill>
          <a:blip r:embed="rId3"/>
          <a:stretch>
            <a:fillRect/>
          </a:stretch>
        </p:blipFill>
        <p:spPr>
          <a:xfrm>
            <a:off x="5248582" y="4533224"/>
            <a:ext cx="1694835" cy="1694835"/>
          </a:xfrm>
          <a:prstGeom prst="rect">
            <a:avLst/>
          </a:prstGeom>
        </p:spPr>
      </p:pic>
      <p:sp>
        <p:nvSpPr>
          <p:cNvPr id="7" name="Rechteck 6">
            <a:extLst>
              <a:ext uri="{FF2B5EF4-FFF2-40B4-BE49-F238E27FC236}">
                <a16:creationId xmlns:a16="http://schemas.microsoft.com/office/drawing/2014/main" id="{4005FD80-4972-4F4F-8DC2-7F603B4C0491}"/>
              </a:ext>
            </a:extLst>
          </p:cNvPr>
          <p:cNvSpPr/>
          <p:nvPr/>
        </p:nvSpPr>
        <p:spPr bwMode="auto">
          <a:xfrm>
            <a:off x="6456040" y="5733256"/>
            <a:ext cx="623889" cy="261610"/>
          </a:xfrm>
          <a:prstGeom prst="rect">
            <a:avLst/>
          </a:prstGeom>
        </p:spPr>
        <p:txBody>
          <a:bodyPr wrap="none">
            <a:spAutoFit/>
          </a:bodyPr>
          <a:lstStyle/>
          <a:p>
            <a:r>
              <a:rPr lang="de-DE" sz="1100" dirty="0"/>
              <a:t>pixabay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4"/>
            <a:ext cx="10730408" cy="1263675"/>
          </a:xfrm>
        </p:spPr>
        <p:txBody>
          <a:bodyPr>
            <a:normAutofit/>
          </a:bodyPr>
          <a:lstStyle/>
          <a:p>
            <a:pPr>
              <a:defRPr/>
            </a:pPr>
            <a:r>
              <a:rPr lang="de-DE" dirty="0"/>
              <a:t>3) Trockentolerantere Futterkulturen – Bsp. Hirse </a:t>
            </a:r>
            <a:br>
              <a:rPr lang="de-DE" dirty="0"/>
            </a:br>
            <a:r>
              <a:rPr lang="de-DE" dirty="0"/>
              <a:t>     </a:t>
            </a:r>
            <a:r>
              <a:rPr lang="de-DE" sz="2800" dirty="0"/>
              <a:t>(C4-Pflanze)</a:t>
            </a:r>
            <a:endParaRPr sz="2800"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graphicFrame>
        <p:nvGraphicFramePr>
          <p:cNvPr id="3" name="Tabelle 2">
            <a:extLst>
              <a:ext uri="{FF2B5EF4-FFF2-40B4-BE49-F238E27FC236}">
                <a16:creationId xmlns:a16="http://schemas.microsoft.com/office/drawing/2014/main" id="{DDADE345-AB14-4D22-889A-6F835998CD74}"/>
              </a:ext>
            </a:extLst>
          </p:cNvPr>
          <p:cNvGraphicFramePr>
            <a:graphicFrameLocks noGrp="1"/>
          </p:cNvGraphicFramePr>
          <p:nvPr>
            <p:extLst>
              <p:ext uri="{D42A27DB-BD31-4B8C-83A1-F6EECF244321}">
                <p14:modId xmlns:p14="http://schemas.microsoft.com/office/powerpoint/2010/main" val="1865894758"/>
              </p:ext>
            </p:extLst>
          </p:nvPr>
        </p:nvGraphicFramePr>
        <p:xfrm>
          <a:off x="1378868" y="1619908"/>
          <a:ext cx="9649071" cy="4689412"/>
        </p:xfrm>
        <a:graphic>
          <a:graphicData uri="http://schemas.openxmlformats.org/drawingml/2006/table">
            <a:tbl>
              <a:tblPr firstRow="1" bandRow="1">
                <a:tableStyleId>{5C22544A-7EE6-4342-B048-85BDC9FD1C3A}</a:tableStyleId>
              </a:tblPr>
              <a:tblGrid>
                <a:gridCol w="3216357">
                  <a:extLst>
                    <a:ext uri="{9D8B030D-6E8A-4147-A177-3AD203B41FA5}">
                      <a16:colId xmlns:a16="http://schemas.microsoft.com/office/drawing/2014/main" val="1385673493"/>
                    </a:ext>
                  </a:extLst>
                </a:gridCol>
                <a:gridCol w="3216357">
                  <a:extLst>
                    <a:ext uri="{9D8B030D-6E8A-4147-A177-3AD203B41FA5}">
                      <a16:colId xmlns:a16="http://schemas.microsoft.com/office/drawing/2014/main" val="3118376402"/>
                    </a:ext>
                  </a:extLst>
                </a:gridCol>
                <a:gridCol w="3216357">
                  <a:extLst>
                    <a:ext uri="{9D8B030D-6E8A-4147-A177-3AD203B41FA5}">
                      <a16:colId xmlns:a16="http://schemas.microsoft.com/office/drawing/2014/main" val="1605493626"/>
                    </a:ext>
                  </a:extLst>
                </a:gridCol>
              </a:tblGrid>
              <a:tr h="556380">
                <a:tc>
                  <a:txBody>
                    <a:bodyPr/>
                    <a:lstStyle/>
                    <a:p>
                      <a:r>
                        <a:rPr lang="de-DE" sz="2400" dirty="0"/>
                        <a:t>Im Vergleich</a:t>
                      </a:r>
                    </a:p>
                  </a:txBody>
                  <a:tcPr/>
                </a:tc>
                <a:tc>
                  <a:txBody>
                    <a:bodyPr/>
                    <a:lstStyle/>
                    <a:p>
                      <a:r>
                        <a:rPr lang="de-DE" sz="2400" dirty="0"/>
                        <a:t>Mais</a:t>
                      </a:r>
                    </a:p>
                  </a:txBody>
                  <a:tcPr/>
                </a:tc>
                <a:tc>
                  <a:txBody>
                    <a:bodyPr/>
                    <a:lstStyle/>
                    <a:p>
                      <a:r>
                        <a:rPr lang="de-DE" sz="2400" dirty="0"/>
                        <a:t>Hirse</a:t>
                      </a:r>
                    </a:p>
                  </a:txBody>
                  <a:tcPr/>
                </a:tc>
                <a:extLst>
                  <a:ext uri="{0D108BD9-81ED-4DB2-BD59-A6C34878D82A}">
                    <a16:rowId xmlns:a16="http://schemas.microsoft.com/office/drawing/2014/main" val="2843826521"/>
                  </a:ext>
                </a:extLst>
              </a:tr>
              <a:tr h="890208">
                <a:tc>
                  <a:txBody>
                    <a:bodyPr/>
                    <a:lstStyle/>
                    <a:p>
                      <a:r>
                        <a:rPr lang="de-DE" sz="2400" dirty="0"/>
                        <a:t>Trockentoleranz</a:t>
                      </a:r>
                    </a:p>
                  </a:txBody>
                  <a:tcPr/>
                </a:tc>
                <a:tc>
                  <a:txBody>
                    <a:bodyPr/>
                    <a:lstStyle/>
                    <a:p>
                      <a:pPr algn="ctr"/>
                      <a:r>
                        <a:rPr lang="de-DE" sz="2400" b="1" dirty="0">
                          <a:solidFill>
                            <a:srgbClr val="C00000"/>
                          </a:solidFill>
                        </a:rPr>
                        <a:t>_</a:t>
                      </a:r>
                      <a:br>
                        <a:rPr lang="de-DE" sz="2400" b="1" dirty="0"/>
                      </a:br>
                      <a:r>
                        <a:rPr lang="de-DE" sz="1800" b="0" dirty="0"/>
                        <a:t>(v.a. zur Blüte/Kornbildung)</a:t>
                      </a:r>
                    </a:p>
                  </a:txBody>
                  <a:tcPr/>
                </a:tc>
                <a:tc>
                  <a:txBody>
                    <a:bodyPr/>
                    <a:lstStyle/>
                    <a:p>
                      <a:pPr algn="ctr"/>
                      <a:r>
                        <a:rPr lang="de-DE" sz="2400" b="1" dirty="0">
                          <a:solidFill>
                            <a:schemeClr val="accent1"/>
                          </a:solidFill>
                        </a:rPr>
                        <a:t>+</a:t>
                      </a:r>
                    </a:p>
                  </a:txBody>
                  <a:tcPr/>
                </a:tc>
                <a:extLst>
                  <a:ext uri="{0D108BD9-81ED-4DB2-BD59-A6C34878D82A}">
                    <a16:rowId xmlns:a16="http://schemas.microsoft.com/office/drawing/2014/main" val="1290599384"/>
                  </a:ext>
                </a:extLst>
              </a:tr>
              <a:tr h="582106">
                <a:tc>
                  <a:txBody>
                    <a:bodyPr/>
                    <a:lstStyle/>
                    <a:p>
                      <a:r>
                        <a:rPr lang="de-DE" sz="2400" dirty="0"/>
                        <a:t>Maiswurzelbohrer</a:t>
                      </a:r>
                    </a:p>
                  </a:txBody>
                  <a:tcPr/>
                </a:tc>
                <a:tc>
                  <a:txBody>
                    <a:bodyPr/>
                    <a:lstStyle/>
                    <a:p>
                      <a:pPr algn="ctr"/>
                      <a:r>
                        <a:rPr lang="de-DE" sz="2400" b="1" dirty="0">
                          <a:solidFill>
                            <a:srgbClr val="C00000"/>
                          </a:solidFill>
                        </a:rPr>
                        <a:t>_</a:t>
                      </a:r>
                    </a:p>
                  </a:txBody>
                  <a:tcPr/>
                </a:tc>
                <a:tc>
                  <a:txBody>
                    <a:bodyPr/>
                    <a:lstStyle/>
                    <a:p>
                      <a:pPr algn="ctr"/>
                      <a:r>
                        <a:rPr lang="de-DE" sz="2400" b="1" dirty="0">
                          <a:solidFill>
                            <a:schemeClr val="accent1"/>
                          </a:solidFill>
                        </a:rPr>
                        <a:t>+ </a:t>
                      </a:r>
                    </a:p>
                  </a:txBody>
                  <a:tcPr/>
                </a:tc>
                <a:extLst>
                  <a:ext uri="{0D108BD9-81ED-4DB2-BD59-A6C34878D82A}">
                    <a16:rowId xmlns:a16="http://schemas.microsoft.com/office/drawing/2014/main" val="2843810106"/>
                  </a:ext>
                </a:extLst>
              </a:tr>
              <a:tr h="582106">
                <a:tc>
                  <a:txBody>
                    <a:bodyPr/>
                    <a:lstStyle/>
                    <a:p>
                      <a:r>
                        <a:rPr lang="de-DE" sz="2400" dirty="0"/>
                        <a:t>Energiegehalt</a:t>
                      </a:r>
                    </a:p>
                  </a:txBody>
                  <a:tcPr/>
                </a:tc>
                <a:tc>
                  <a:txBody>
                    <a:bodyPr/>
                    <a:lstStyle/>
                    <a:p>
                      <a:pPr algn="ctr"/>
                      <a:r>
                        <a:rPr lang="de-DE" sz="2400" b="1" dirty="0">
                          <a:solidFill>
                            <a:schemeClr val="accent1"/>
                          </a:solidFill>
                        </a:rPr>
                        <a:t>+</a:t>
                      </a:r>
                    </a:p>
                  </a:txBody>
                  <a:tcPr/>
                </a:tc>
                <a:tc>
                  <a:txBody>
                    <a:bodyPr/>
                    <a:lstStyle/>
                    <a:p>
                      <a:pPr algn="ctr"/>
                      <a:r>
                        <a:rPr lang="de-DE" sz="1800" b="1" dirty="0">
                          <a:solidFill>
                            <a:srgbClr val="C00000"/>
                          </a:solidFill>
                        </a:rPr>
                        <a:t>_ </a:t>
                      </a:r>
                      <a:br>
                        <a:rPr lang="de-DE" sz="1800" b="1" dirty="0">
                          <a:solidFill>
                            <a:srgbClr val="C00000"/>
                          </a:solidFill>
                        </a:rPr>
                      </a:br>
                      <a:r>
                        <a:rPr lang="de-DE" sz="1800" b="0" dirty="0">
                          <a:solidFill>
                            <a:schemeClr val="tx1"/>
                          </a:solidFill>
                        </a:rPr>
                        <a:t>Hirsesilage: </a:t>
                      </a:r>
                      <a:r>
                        <a:rPr lang="de-DE" sz="1800" dirty="0">
                          <a:solidFill>
                            <a:schemeClr val="dk1"/>
                          </a:solidFill>
                          <a:effectLst/>
                          <a:latin typeface="+mn-lt"/>
                          <a:ea typeface="+mn-ea"/>
                          <a:cs typeface="+mn-cs"/>
                        </a:rPr>
                        <a:t>1,7 bis -2,2 MJ ME/kg TM</a:t>
                      </a:r>
                      <a:endParaRPr lang="de-DE" sz="2400" b="1" dirty="0">
                        <a:solidFill>
                          <a:srgbClr val="C00000"/>
                        </a:solidFill>
                      </a:endParaRPr>
                    </a:p>
                  </a:txBody>
                  <a:tcPr/>
                </a:tc>
                <a:extLst>
                  <a:ext uri="{0D108BD9-81ED-4DB2-BD59-A6C34878D82A}">
                    <a16:rowId xmlns:a16="http://schemas.microsoft.com/office/drawing/2014/main" val="3201674655"/>
                  </a:ext>
                </a:extLst>
              </a:tr>
              <a:tr h="582106">
                <a:tc>
                  <a:txBody>
                    <a:bodyPr/>
                    <a:lstStyle/>
                    <a:p>
                      <a:r>
                        <a:rPr lang="de-DE" sz="2400" dirty="0"/>
                        <a:t>Proteingehalt</a:t>
                      </a:r>
                    </a:p>
                  </a:txBody>
                  <a:tcPr/>
                </a:tc>
                <a:tc>
                  <a:txBody>
                    <a:bodyPr/>
                    <a:lstStyle/>
                    <a:p>
                      <a:pPr algn="ctr"/>
                      <a:r>
                        <a:rPr lang="de-DE" sz="2400" b="1" dirty="0">
                          <a:solidFill>
                            <a:srgbClr val="C00000"/>
                          </a:solidFill>
                        </a:rPr>
                        <a:t>_</a:t>
                      </a:r>
                    </a:p>
                  </a:txBody>
                  <a:tcPr/>
                </a:tc>
                <a:tc>
                  <a:txBody>
                    <a:bodyPr/>
                    <a:lstStyle/>
                    <a:p>
                      <a:pPr algn="ctr"/>
                      <a:r>
                        <a:rPr lang="de-DE" sz="2400" b="1" dirty="0">
                          <a:solidFill>
                            <a:schemeClr val="accent1"/>
                          </a:solidFill>
                        </a:rPr>
                        <a:t>+</a:t>
                      </a:r>
                    </a:p>
                  </a:txBody>
                  <a:tcPr/>
                </a:tc>
                <a:extLst>
                  <a:ext uri="{0D108BD9-81ED-4DB2-BD59-A6C34878D82A}">
                    <a16:rowId xmlns:a16="http://schemas.microsoft.com/office/drawing/2014/main" val="1473163878"/>
                  </a:ext>
                </a:extLst>
              </a:tr>
              <a:tr h="582106">
                <a:tc>
                  <a:txBody>
                    <a:bodyPr/>
                    <a:lstStyle/>
                    <a:p>
                      <a:r>
                        <a:rPr lang="de-DE" sz="2400" dirty="0"/>
                        <a:t>Masseertrag</a:t>
                      </a:r>
                    </a:p>
                  </a:txBody>
                  <a:tcPr/>
                </a:tc>
                <a:tc>
                  <a:txBody>
                    <a:bodyPr/>
                    <a:lstStyle/>
                    <a:p>
                      <a:pPr algn="ctr"/>
                      <a:r>
                        <a:rPr lang="de-DE" sz="2400" b="1" dirty="0">
                          <a:solidFill>
                            <a:schemeClr val="accent1"/>
                          </a:solidFill>
                        </a:rPr>
                        <a:t>+</a:t>
                      </a:r>
                    </a:p>
                  </a:txBody>
                  <a:tcPr/>
                </a:tc>
                <a:tc>
                  <a:txBody>
                    <a:bodyPr/>
                    <a:lstStyle/>
                    <a:p>
                      <a:pPr algn="ctr"/>
                      <a:r>
                        <a:rPr lang="de-DE" sz="2400" b="1" dirty="0">
                          <a:solidFill>
                            <a:srgbClr val="C00000"/>
                          </a:solidFill>
                        </a:rPr>
                        <a:t>_</a:t>
                      </a:r>
                    </a:p>
                  </a:txBody>
                  <a:tcPr/>
                </a:tc>
                <a:extLst>
                  <a:ext uri="{0D108BD9-81ED-4DB2-BD59-A6C34878D82A}">
                    <a16:rowId xmlns:a16="http://schemas.microsoft.com/office/drawing/2014/main" val="3601999595"/>
                  </a:ext>
                </a:extLst>
              </a:tr>
              <a:tr h="582106">
                <a:tc>
                  <a:txBody>
                    <a:bodyPr/>
                    <a:lstStyle/>
                    <a:p>
                      <a:r>
                        <a:rPr lang="de-DE" sz="2400" dirty="0"/>
                        <a:t>Verdaulichkeit</a:t>
                      </a:r>
                    </a:p>
                  </a:txBody>
                  <a:tcPr/>
                </a:tc>
                <a:tc>
                  <a:txBody>
                    <a:bodyPr/>
                    <a:lstStyle/>
                    <a:p>
                      <a:pPr algn="ctr"/>
                      <a:r>
                        <a:rPr lang="de-DE" sz="2400" b="1" dirty="0">
                          <a:solidFill>
                            <a:schemeClr val="accent1"/>
                          </a:solidFill>
                        </a:rPr>
                        <a:t>+</a:t>
                      </a:r>
                    </a:p>
                  </a:txBody>
                  <a:tcPr/>
                </a:tc>
                <a:tc>
                  <a:txBody>
                    <a:bodyPr/>
                    <a:lstStyle/>
                    <a:p>
                      <a:pPr algn="ctr"/>
                      <a:r>
                        <a:rPr lang="de-DE" sz="2400" b="1" dirty="0">
                          <a:solidFill>
                            <a:srgbClr val="C00000"/>
                          </a:solidFill>
                        </a:rPr>
                        <a:t>_</a:t>
                      </a:r>
                    </a:p>
                  </a:txBody>
                  <a:tcPr/>
                </a:tc>
                <a:extLst>
                  <a:ext uri="{0D108BD9-81ED-4DB2-BD59-A6C34878D82A}">
                    <a16:rowId xmlns:a16="http://schemas.microsoft.com/office/drawing/2014/main" val="709582705"/>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4"/>
            <a:ext cx="10730408" cy="1335683"/>
          </a:xfrm>
        </p:spPr>
        <p:txBody>
          <a:bodyPr>
            <a:normAutofit/>
          </a:bodyPr>
          <a:lstStyle/>
          <a:p>
            <a:pPr>
              <a:defRPr/>
            </a:pPr>
            <a:r>
              <a:rPr lang="de-DE" dirty="0"/>
              <a:t>3) Trockentolerantere Futterkulturen – Bsp. Hirse </a:t>
            </a:r>
            <a:br>
              <a:rPr lang="de-DE" dirty="0"/>
            </a:br>
            <a:r>
              <a:rPr lang="de-DE" dirty="0"/>
              <a:t>     </a:t>
            </a:r>
            <a:r>
              <a:rPr lang="de-DE" sz="2800" dirty="0"/>
              <a:t>(C4-Pflanze)</a:t>
            </a:r>
            <a:endParaRPr sz="2800"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marL="0" indent="0">
              <a:buNone/>
              <a:defRPr/>
            </a:pPr>
            <a:endParaRPr lang="de-DE" b="1" dirty="0"/>
          </a:p>
          <a:p>
            <a:pPr marL="0" indent="0">
              <a:buNone/>
              <a:defRPr/>
            </a:pPr>
            <a:r>
              <a:rPr lang="de-DE" b="1" dirty="0"/>
              <a:t>Interessante Alternative bei:</a:t>
            </a:r>
          </a:p>
          <a:p>
            <a:pPr>
              <a:defRPr/>
            </a:pPr>
            <a:r>
              <a:rPr lang="de-DE" dirty="0"/>
              <a:t>Ernteausfällen im Silomaisanbau oder Grünland aufgrund von Trockenheit</a:t>
            </a:r>
          </a:p>
          <a:p>
            <a:pPr>
              <a:defRPr/>
            </a:pPr>
            <a:r>
              <a:rPr lang="de-DE" dirty="0"/>
              <a:t>Als zusätzliches Fruchtfolgeglied im Ackerbau bei hohem Maiswurzelbohrerdruck</a:t>
            </a:r>
          </a:p>
          <a:p>
            <a:pPr marL="0" indent="0">
              <a:buNone/>
              <a:defRPr/>
            </a:pPr>
            <a:endParaRPr lang="de-DE" dirty="0"/>
          </a:p>
          <a:p>
            <a:pPr marL="0" indent="0">
              <a:buNone/>
              <a:defRPr/>
            </a:pPr>
            <a:r>
              <a:rPr lang="de-DE" b="1" dirty="0"/>
              <a:t>Wichtig: Sortenwahl !!!</a:t>
            </a:r>
          </a:p>
          <a:p>
            <a:pPr marL="0" indent="0">
              <a:buNone/>
              <a:defRPr/>
            </a:pPr>
            <a:endParaRPr lang="de-DE" b="1" dirty="0"/>
          </a:p>
          <a:p>
            <a:pPr marL="457200" lvl="1" indent="0">
              <a:buNone/>
              <a:defRPr/>
            </a:pPr>
            <a:endParaRPr lang="de-DE" dirty="0"/>
          </a:p>
        </p:txBody>
      </p:sp>
      <p:sp>
        <p:nvSpPr>
          <p:cNvPr id="7" name="Textfeld 6">
            <a:extLst>
              <a:ext uri="{FF2B5EF4-FFF2-40B4-BE49-F238E27FC236}">
                <a16:creationId xmlns:a16="http://schemas.microsoft.com/office/drawing/2014/main" id="{DC6C7222-D038-4B9C-9153-76C2BDA4C9CE}"/>
              </a:ext>
            </a:extLst>
          </p:cNvPr>
          <p:cNvSpPr>
            <a:spLocks/>
          </p:cNvSpPr>
          <p:nvPr/>
        </p:nvSpPr>
        <p:spPr bwMode="auto">
          <a:xfrm>
            <a:off x="10448575" y="6094740"/>
            <a:ext cx="1042521" cy="261610"/>
          </a:xfrm>
          <a:prstGeom prst="rect">
            <a:avLst/>
          </a:prstGeom>
          <a:noFill/>
        </p:spPr>
        <p:txBody>
          <a:bodyPr wrap="square">
            <a:spAutoFit/>
          </a:bodyPr>
          <a:lstStyle/>
          <a:p>
            <a:pPr>
              <a:defRPr/>
            </a:pPr>
            <a:r>
              <a:rPr lang="de-DE" sz="1100" dirty="0"/>
              <a:t>Hirse, </a:t>
            </a:r>
            <a:r>
              <a:rPr lang="de-DE" sz="1100" dirty="0" err="1"/>
              <a:t>pixabay</a:t>
            </a:r>
            <a:endParaRPr lang="de-DE" sz="1100" dirty="0"/>
          </a:p>
        </p:txBody>
      </p:sp>
      <p:pic>
        <p:nvPicPr>
          <p:cNvPr id="8" name="Grafik 7">
            <a:extLst>
              <a:ext uri="{FF2B5EF4-FFF2-40B4-BE49-F238E27FC236}">
                <a16:creationId xmlns:a16="http://schemas.microsoft.com/office/drawing/2014/main" id="{FDFB8F3F-EDE5-4655-8787-3D1D5FFB7406}"/>
              </a:ext>
            </a:extLst>
          </p:cNvPr>
          <p:cNvPicPr>
            <a:picLocks noChangeAspect="1"/>
          </p:cNvPicPr>
          <p:nvPr/>
        </p:nvPicPr>
        <p:blipFill>
          <a:blip r:embed="rId3"/>
          <a:stretch>
            <a:fillRect/>
          </a:stretch>
        </p:blipFill>
        <p:spPr bwMode="auto">
          <a:xfrm>
            <a:off x="8532751" y="3981077"/>
            <a:ext cx="2811081" cy="21083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4"/>
            <a:ext cx="10515600" cy="1263675"/>
          </a:xfrm>
        </p:spPr>
        <p:txBody>
          <a:bodyPr>
            <a:normAutofit/>
          </a:bodyPr>
          <a:lstStyle/>
          <a:p>
            <a:pPr>
              <a:defRPr/>
            </a:pPr>
            <a:r>
              <a:rPr lang="de-DE" dirty="0"/>
              <a:t>3) Trockentolerantere Futterkulturen – Bsp. Hirse </a:t>
            </a:r>
            <a:br>
              <a:rPr lang="de-DE" dirty="0"/>
            </a:br>
            <a:r>
              <a:rPr lang="de-DE" dirty="0"/>
              <a:t>     </a:t>
            </a:r>
            <a:r>
              <a:rPr lang="de-DE" sz="2800" dirty="0"/>
              <a:t>(C4-Pflanze)</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Textfeld 5">
            <a:extLst>
              <a:ext uri="{FF2B5EF4-FFF2-40B4-BE49-F238E27FC236}">
                <a16:creationId xmlns:a16="http://schemas.microsoft.com/office/drawing/2014/main" id="{B1F08A17-3DB4-4959-9549-85CD41A6CD55}"/>
              </a:ext>
            </a:extLst>
          </p:cNvPr>
          <p:cNvSpPr txBox="1"/>
          <p:nvPr/>
        </p:nvSpPr>
        <p:spPr>
          <a:xfrm>
            <a:off x="680640" y="1628799"/>
            <a:ext cx="10830720" cy="4678204"/>
          </a:xfrm>
          <a:prstGeom prst="rect">
            <a:avLst/>
          </a:prstGeom>
          <a:noFill/>
          <a:ln w="12700">
            <a:solidFill>
              <a:schemeClr val="accent1"/>
            </a:solidFill>
          </a:ln>
        </p:spPr>
        <p:txBody>
          <a:bodyPr wrap="square" rtlCol="0">
            <a:spAutoFit/>
          </a:bodyPr>
          <a:lstStyle/>
          <a:p>
            <a:r>
              <a:rPr lang="de-DE" sz="2400" b="1" dirty="0">
                <a:solidFill>
                  <a:schemeClr val="accent1"/>
                </a:solidFill>
              </a:rPr>
              <a:t>Ergebnisse </a:t>
            </a:r>
            <a:r>
              <a:rPr lang="de-DE" sz="2000" dirty="0"/>
              <a:t>des</a:t>
            </a:r>
            <a:r>
              <a:rPr lang="de-DE" sz="2000" b="1" dirty="0">
                <a:solidFill>
                  <a:schemeClr val="accent1"/>
                </a:solidFill>
              </a:rPr>
              <a:t> </a:t>
            </a:r>
            <a:r>
              <a:rPr lang="de-DE" sz="2000" dirty="0"/>
              <a:t>Hirseversuchs im Rahmen des EIP-Projekt „</a:t>
            </a:r>
            <a:r>
              <a:rPr lang="de-DE" sz="2000" dirty="0" err="1"/>
              <a:t>Innobrotics</a:t>
            </a:r>
            <a:r>
              <a:rPr lang="de-DE" sz="2000" dirty="0"/>
              <a:t>“ mit 6 verschiedenen Hirsesorten zum Futterwert von Sorghum-Ganzpflanzensilage, Versuchsjahre 2016-2018, 3 verschiedene Erntezeitpunkte: Ende Milchreife, Mitte Teigreife, Physiologische Reife</a:t>
            </a:r>
          </a:p>
          <a:p>
            <a:endParaRPr lang="de-DE" sz="2400" dirty="0"/>
          </a:p>
          <a:p>
            <a:r>
              <a:rPr lang="de-DE" sz="2400" dirty="0">
                <a:sym typeface="Wingdings" panose="05000000000000000000" pitchFamily="2" charset="2"/>
              </a:rPr>
              <a:t> </a:t>
            </a:r>
            <a:r>
              <a:rPr lang="de-DE" sz="2400" b="1" dirty="0"/>
              <a:t>Hirse-Sorten unterscheiden sich signifikant!</a:t>
            </a:r>
          </a:p>
          <a:p>
            <a:endParaRPr lang="de-DE" sz="2400" b="1" dirty="0">
              <a:solidFill>
                <a:schemeClr val="accent1"/>
              </a:solidFill>
            </a:endParaRPr>
          </a:p>
          <a:p>
            <a:pPr marL="285750" indent="-285750">
              <a:buFont typeface="Arial" panose="020B0604020202020204" pitchFamily="34" charset="0"/>
              <a:buChar char="•"/>
            </a:pPr>
            <a:r>
              <a:rPr lang="de-DE" sz="2400" dirty="0"/>
              <a:t>Ertrag von Biomassehirse ist deutlich höher im Vergleich zu </a:t>
            </a:r>
            <a:r>
              <a:rPr lang="de-DE" sz="2400" dirty="0" err="1"/>
              <a:t>Silo-und</a:t>
            </a:r>
            <a:r>
              <a:rPr lang="de-DE" sz="2400" dirty="0"/>
              <a:t> Körnerhirse</a:t>
            </a:r>
          </a:p>
          <a:p>
            <a:pPr marL="285750" indent="-285750">
              <a:buFont typeface="Arial" panose="020B0604020202020204" pitchFamily="34" charset="0"/>
              <a:buChar char="•"/>
            </a:pPr>
            <a:r>
              <a:rPr lang="de-DE" sz="2400" dirty="0"/>
              <a:t>Futterwert steigt in der Reihenfolge Biomassehirse =&gt; Silohirse =&gt; Körnerhirse an</a:t>
            </a:r>
          </a:p>
          <a:p>
            <a:pPr marL="285750" indent="-285750">
              <a:buFont typeface="Arial" panose="020B0604020202020204" pitchFamily="34" charset="0"/>
              <a:buChar char="•"/>
            </a:pPr>
            <a:r>
              <a:rPr lang="de-DE" sz="2400" dirty="0"/>
              <a:t>Höchster Futterwert wird zu Mitte Teigreife erreicht</a:t>
            </a:r>
          </a:p>
          <a:p>
            <a:pPr marL="285750" indent="-285750">
              <a:buFont typeface="Arial" panose="020B0604020202020204" pitchFamily="34" charset="0"/>
              <a:buChar char="•"/>
            </a:pPr>
            <a:r>
              <a:rPr lang="de-DE" sz="2400" dirty="0"/>
              <a:t>Im Vergleich zu Silomais hat </a:t>
            </a:r>
            <a:r>
              <a:rPr lang="de-DE" sz="2400" dirty="0" err="1"/>
              <a:t>Sorghumsilage</a:t>
            </a:r>
            <a:r>
              <a:rPr lang="de-DE" sz="2400" dirty="0"/>
              <a:t> geringeren NFC- und höheren Fasergehalt, geringere Gesamtverdaulichkeit und einen geringeren Energiegehalt</a:t>
            </a:r>
          </a:p>
          <a:p>
            <a:endParaRPr lang="de-DE" sz="2400" dirty="0"/>
          </a:p>
          <a:p>
            <a:endParaRPr lang="de-DE" dirty="0"/>
          </a:p>
        </p:txBody>
      </p:sp>
    </p:spTree>
    <p:extLst>
      <p:ext uri="{BB962C8B-B14F-4D97-AF65-F5344CB8AC3E}">
        <p14:creationId xmlns:p14="http://schemas.microsoft.com/office/powerpoint/2010/main" val="97452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4"/>
            <a:ext cx="10515600" cy="1263675"/>
          </a:xfrm>
        </p:spPr>
        <p:txBody>
          <a:bodyPr>
            <a:normAutofit/>
          </a:bodyPr>
          <a:lstStyle/>
          <a:p>
            <a:pPr>
              <a:defRPr/>
            </a:pPr>
            <a:r>
              <a:rPr lang="de-DE" dirty="0"/>
              <a:t>Trockentolerantere Futterkulturen – </a:t>
            </a:r>
            <a:br>
              <a:rPr lang="de-DE" dirty="0"/>
            </a:br>
            <a:r>
              <a:rPr lang="de-DE" dirty="0"/>
              <a:t>Bsp. Hirse (C4-Pflanze)</a:t>
            </a:r>
            <a:endParaRPr dirty="0"/>
          </a:p>
        </p:txBody>
      </p:sp>
      <p:sp>
        <p:nvSpPr>
          <p:cNvPr id="5" name="Fußzeilenplatzhalter 2"/>
          <p:cNvSpPr>
            <a:spLocks noGrp="1"/>
          </p:cNvSpPr>
          <p:nvPr>
            <p:ph type="ftr" sz="quarter" idx="10"/>
          </p:nvPr>
        </p:nvSpPr>
        <p:spPr bwMode="auto">
          <a:xfrm>
            <a:off x="8472264" y="4486495"/>
            <a:ext cx="2895080" cy="382665"/>
          </a:xfrm>
        </p:spPr>
        <p:txBody>
          <a:bodyPr/>
          <a:lstStyle/>
          <a:p>
            <a:pPr algn="r">
              <a:defRPr/>
            </a:pPr>
            <a:r>
              <a:rPr lang="de-DE" sz="1100" dirty="0">
                <a:solidFill>
                  <a:schemeClr val="tx1"/>
                </a:solidFill>
              </a:rPr>
              <a:t>HBLFA, Dr. G. </a:t>
            </a:r>
            <a:r>
              <a:rPr lang="de-DE" sz="1100" dirty="0" err="1">
                <a:solidFill>
                  <a:schemeClr val="tx1"/>
                </a:solidFill>
              </a:rPr>
              <a:t>Terler</a:t>
            </a:r>
            <a:endParaRPr sz="1100" dirty="0"/>
          </a:p>
        </p:txBody>
      </p:sp>
      <p:sp>
        <p:nvSpPr>
          <p:cNvPr id="6" name="Textfeld 5">
            <a:extLst>
              <a:ext uri="{FF2B5EF4-FFF2-40B4-BE49-F238E27FC236}">
                <a16:creationId xmlns:a16="http://schemas.microsoft.com/office/drawing/2014/main" id="{B1F08A17-3DB4-4959-9549-85CD41A6CD55}"/>
              </a:ext>
            </a:extLst>
          </p:cNvPr>
          <p:cNvSpPr txBox="1"/>
          <p:nvPr/>
        </p:nvSpPr>
        <p:spPr>
          <a:xfrm>
            <a:off x="680640" y="1628799"/>
            <a:ext cx="10830720" cy="2908489"/>
          </a:xfrm>
          <a:prstGeom prst="rect">
            <a:avLst/>
          </a:prstGeom>
          <a:noFill/>
          <a:ln w="12700">
            <a:solidFill>
              <a:schemeClr val="accent1"/>
            </a:solidFill>
          </a:ln>
        </p:spPr>
        <p:txBody>
          <a:bodyPr wrap="square" rtlCol="0">
            <a:spAutoFit/>
          </a:bodyPr>
          <a:lstStyle/>
          <a:p>
            <a:r>
              <a:rPr lang="de-DE" sz="2400" b="1" dirty="0">
                <a:solidFill>
                  <a:schemeClr val="accent1"/>
                </a:solidFill>
              </a:rPr>
              <a:t>Ergebnisse </a:t>
            </a:r>
            <a:r>
              <a:rPr lang="de-DE" sz="2000" dirty="0"/>
              <a:t>des</a:t>
            </a:r>
            <a:r>
              <a:rPr lang="de-DE" sz="2000" b="1" dirty="0">
                <a:solidFill>
                  <a:schemeClr val="accent1"/>
                </a:solidFill>
              </a:rPr>
              <a:t> </a:t>
            </a:r>
            <a:r>
              <a:rPr lang="de-DE" sz="2000" dirty="0"/>
              <a:t>Hirseversuchs im Rahmen des EIP-Projekt „</a:t>
            </a:r>
            <a:r>
              <a:rPr lang="de-DE" sz="2000" dirty="0" err="1"/>
              <a:t>Innobrotics</a:t>
            </a:r>
            <a:r>
              <a:rPr lang="de-DE" sz="2000" dirty="0"/>
              <a:t>“ mit 6 verschiedenen Hirsesorten zum Futterwert von Sorghum-Ganzpflanzensilage, Versuchsjahre 2016-2018, 3 verschiedene Erntezeitpunkte: Ende Milchreife, Mitte Teigreife, Physiologische Reife</a:t>
            </a:r>
          </a:p>
          <a:p>
            <a:endParaRPr lang="de-DE" sz="2400" dirty="0"/>
          </a:p>
          <a:p>
            <a:endParaRPr lang="de-DE" sz="2400" dirty="0"/>
          </a:p>
          <a:p>
            <a:pPr>
              <a:spcAft>
                <a:spcPts val="600"/>
              </a:spcAft>
            </a:pPr>
            <a:r>
              <a:rPr lang="de-DE" sz="2400" dirty="0">
                <a:sym typeface="Wingdings" panose="05000000000000000000" pitchFamily="2" charset="2"/>
              </a:rPr>
              <a:t> </a:t>
            </a:r>
            <a:r>
              <a:rPr lang="de-DE" sz="2400" b="1" dirty="0">
                <a:sym typeface="Wingdings" panose="05000000000000000000" pitchFamily="2" charset="2"/>
              </a:rPr>
              <a:t>A</a:t>
            </a:r>
            <a:r>
              <a:rPr lang="de-DE" sz="2400" b="1" dirty="0"/>
              <a:t>npassung der Ration bei Einsatz von Hirsesilage in der Milchviehfütterung </a:t>
            </a:r>
            <a:br>
              <a:rPr lang="de-DE" sz="2400" dirty="0"/>
            </a:br>
            <a:r>
              <a:rPr lang="de-DE" sz="2400" dirty="0">
                <a:sym typeface="Wingdings" panose="05000000000000000000" pitchFamily="2" charset="2"/>
              </a:rPr>
              <a:t> </a:t>
            </a:r>
            <a:r>
              <a:rPr lang="de-DE" sz="2400" b="1" dirty="0">
                <a:sym typeface="Wingdings" panose="05000000000000000000" pitchFamily="2" charset="2"/>
              </a:rPr>
              <a:t>H</a:t>
            </a:r>
            <a:r>
              <a:rPr lang="de-DE" sz="2400" b="1" dirty="0"/>
              <a:t>öherer Einsatz von Energiekraftfutter, um ähnliche Leistungen zu erzielen</a:t>
            </a:r>
          </a:p>
          <a:p>
            <a:endParaRPr lang="de-DE" dirty="0"/>
          </a:p>
        </p:txBody>
      </p:sp>
    </p:spTree>
    <p:extLst>
      <p:ext uri="{BB962C8B-B14F-4D97-AF65-F5344CB8AC3E}">
        <p14:creationId xmlns:p14="http://schemas.microsoft.com/office/powerpoint/2010/main" val="21507615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a:xfrm>
            <a:off x="839416" y="1412776"/>
            <a:ext cx="10770220" cy="4713923"/>
          </a:xfrm>
        </p:spPr>
        <p:txBody>
          <a:bodyPr/>
          <a:lstStyle/>
          <a:p>
            <a:pPr algn="ctr">
              <a:defRPr/>
            </a:pPr>
            <a:r>
              <a:rPr lang="de-DE" sz="3600" dirty="0">
                <a:solidFill>
                  <a:schemeClr val="accent1"/>
                </a:solidFill>
                <a:latin typeface="+mj-lt"/>
                <a:ea typeface="+mj-ea"/>
                <a:cs typeface="+mj-cs"/>
              </a:rPr>
              <a:t>Wann kann der Einsatz von Zwischenfrüchten zur Futternutzung aus Ihrer Sicht sinnvoll sein? </a:t>
            </a:r>
          </a:p>
          <a:p>
            <a:pPr algn="ctr">
              <a:defRPr/>
            </a:pPr>
            <a:r>
              <a:rPr lang="de-DE" sz="3600" dirty="0">
                <a:solidFill>
                  <a:schemeClr val="accent1"/>
                </a:solidFill>
                <a:latin typeface="+mj-lt"/>
                <a:ea typeface="+mj-ea"/>
                <a:cs typeface="+mj-cs"/>
              </a:rPr>
              <a:t>Was spricht dagegen?</a:t>
            </a:r>
          </a:p>
          <a:p>
            <a:pPr algn="ctr">
              <a:defRPr/>
            </a:pPr>
            <a:r>
              <a:rPr lang="de-DE" sz="3600" dirty="0">
                <a:solidFill>
                  <a:schemeClr val="accent1"/>
                </a:solidFill>
                <a:latin typeface="+mj-lt"/>
                <a:ea typeface="+mj-ea"/>
                <a:cs typeface="+mj-cs"/>
              </a:rPr>
              <a:t>Welche Zwischenfrüchte eignen sich zur Futternutzung?</a:t>
            </a:r>
            <a:endParaRPr sz="3600" dirty="0">
              <a:solidFill>
                <a:schemeClr val="accent1"/>
              </a:solidFill>
              <a:latin typeface="+mj-lt"/>
              <a:ea typeface="+mj-ea"/>
              <a:cs typeface="+mj-cs"/>
            </a:endParaRPr>
          </a:p>
          <a:p>
            <a:pPr>
              <a:defRPr/>
            </a:pPr>
            <a:endParaRPr lang="de-DE" dirty="0"/>
          </a:p>
          <a:p>
            <a:pPr>
              <a:defRPr/>
            </a:pPr>
            <a:endParaRPr lang="de-DE" dirty="0"/>
          </a:p>
          <a:p>
            <a:pPr>
              <a:defRPr/>
            </a:pPr>
            <a:endParaRPr lang="de-DE" dirty="0"/>
          </a:p>
          <a:p>
            <a:pPr>
              <a:defRPr/>
            </a:pPr>
            <a:endParaRPr lang="de-DE" dirty="0"/>
          </a:p>
        </p:txBody>
      </p:sp>
      <p:pic>
        <p:nvPicPr>
          <p:cNvPr id="2" name="Grafik 1">
            <a:extLst>
              <a:ext uri="{FF2B5EF4-FFF2-40B4-BE49-F238E27FC236}">
                <a16:creationId xmlns:a16="http://schemas.microsoft.com/office/drawing/2014/main" id="{3C5D04A8-73F3-41FA-8053-35CE8E37DCE7}"/>
              </a:ext>
            </a:extLst>
          </p:cNvPr>
          <p:cNvPicPr>
            <a:picLocks noChangeAspect="1"/>
          </p:cNvPicPr>
          <p:nvPr/>
        </p:nvPicPr>
        <p:blipFill>
          <a:blip r:embed="rId3"/>
          <a:stretch>
            <a:fillRect/>
          </a:stretch>
        </p:blipFill>
        <p:spPr>
          <a:xfrm>
            <a:off x="5375892" y="4221088"/>
            <a:ext cx="1694835" cy="1694835"/>
          </a:xfrm>
          <a:prstGeom prst="rect">
            <a:avLst/>
          </a:prstGeom>
        </p:spPr>
      </p:pic>
      <p:sp>
        <p:nvSpPr>
          <p:cNvPr id="7" name="Rechteck 6">
            <a:extLst>
              <a:ext uri="{FF2B5EF4-FFF2-40B4-BE49-F238E27FC236}">
                <a16:creationId xmlns:a16="http://schemas.microsoft.com/office/drawing/2014/main" id="{6BEE70A5-39AC-45C1-89C1-55386E523CE9}"/>
              </a:ext>
            </a:extLst>
          </p:cNvPr>
          <p:cNvSpPr/>
          <p:nvPr/>
        </p:nvSpPr>
        <p:spPr bwMode="auto">
          <a:xfrm>
            <a:off x="6615099" y="5399638"/>
            <a:ext cx="623889" cy="261610"/>
          </a:xfrm>
          <a:prstGeom prst="rect">
            <a:avLst/>
          </a:prstGeom>
        </p:spPr>
        <p:txBody>
          <a:bodyPr wrap="none">
            <a:spAutoFit/>
          </a:bodyPr>
          <a:lstStyle/>
          <a:p>
            <a:r>
              <a:rPr lang="de-DE" sz="1100" dirty="0"/>
              <a:t>pixabay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Zwischenfrüchte zur Futternutzung</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a:xfrm>
            <a:off x="838200" y="1463040"/>
            <a:ext cx="10770220" cy="4713923"/>
          </a:xfrm>
        </p:spPr>
        <p:txBody>
          <a:bodyPr/>
          <a:lstStyle/>
          <a:p>
            <a:pPr marL="0" indent="0">
              <a:buNone/>
              <a:defRPr/>
            </a:pPr>
            <a:endParaRPr lang="de-DE" sz="1000" b="1" dirty="0"/>
          </a:p>
          <a:p>
            <a:pPr marL="0" indent="0">
              <a:buNone/>
              <a:defRPr/>
            </a:pPr>
            <a:r>
              <a:rPr lang="de-DE" u="sng" dirty="0"/>
              <a:t>Beispiele</a:t>
            </a:r>
            <a:r>
              <a:rPr lang="de-DE" dirty="0"/>
              <a:t>:</a:t>
            </a:r>
            <a:endParaRPr dirty="0"/>
          </a:p>
          <a:p>
            <a:pPr>
              <a:defRPr/>
            </a:pPr>
            <a:r>
              <a:rPr lang="de-DE" dirty="0"/>
              <a:t> Welsches Weidelgras</a:t>
            </a:r>
            <a:endParaRPr dirty="0"/>
          </a:p>
          <a:p>
            <a:pPr>
              <a:defRPr/>
            </a:pPr>
            <a:r>
              <a:rPr lang="de-DE" dirty="0"/>
              <a:t> Kleegrasmischungen</a:t>
            </a:r>
            <a:endParaRPr dirty="0"/>
          </a:p>
          <a:p>
            <a:pPr>
              <a:defRPr/>
            </a:pPr>
            <a:r>
              <a:rPr lang="de-DE" dirty="0"/>
              <a:t> Landsberger Gemenge</a:t>
            </a:r>
            <a:endParaRPr dirty="0"/>
          </a:p>
          <a:p>
            <a:pPr>
              <a:defRPr/>
            </a:pPr>
            <a:r>
              <a:rPr lang="de-DE" dirty="0"/>
              <a:t> Futterroggen</a:t>
            </a:r>
            <a:endParaRPr dirty="0"/>
          </a:p>
          <a:p>
            <a:pPr>
              <a:defRPr/>
            </a:pPr>
            <a:endParaRPr lang="de-DE" dirty="0"/>
          </a:p>
          <a:p>
            <a:pPr marL="0" indent="0" algn="ctr">
              <a:buNone/>
              <a:defRPr/>
            </a:pPr>
            <a:r>
              <a:rPr lang="de-DE" b="1" dirty="0">
                <a:sym typeface="Wingdings" panose="05000000000000000000" pitchFamily="2" charset="2"/>
              </a:rPr>
              <a:t></a:t>
            </a:r>
            <a:r>
              <a:rPr lang="de-DE" b="1" dirty="0"/>
              <a:t> </a:t>
            </a:r>
            <a:r>
              <a:rPr lang="de-DE" b="1" dirty="0" err="1"/>
              <a:t>Greening</a:t>
            </a:r>
            <a:r>
              <a:rPr lang="de-DE" b="1" dirty="0"/>
              <a:t>-Vorgaben beachten!!</a:t>
            </a:r>
          </a:p>
        </p:txBody>
      </p:sp>
      <p:pic>
        <p:nvPicPr>
          <p:cNvPr id="2" name="Grafik 1">
            <a:extLst>
              <a:ext uri="{FF2B5EF4-FFF2-40B4-BE49-F238E27FC236}">
                <a16:creationId xmlns:a16="http://schemas.microsoft.com/office/drawing/2014/main" id="{BA8DDE0E-6C95-4C37-99BC-79725E3E230E}"/>
              </a:ext>
            </a:extLst>
          </p:cNvPr>
          <p:cNvPicPr>
            <a:picLocks noChangeAspect="1"/>
          </p:cNvPicPr>
          <p:nvPr/>
        </p:nvPicPr>
        <p:blipFill>
          <a:blip r:embed="rId3"/>
          <a:stretch>
            <a:fillRect/>
          </a:stretch>
        </p:blipFill>
        <p:spPr>
          <a:xfrm>
            <a:off x="7247394" y="1385746"/>
            <a:ext cx="4361025" cy="2907350"/>
          </a:xfrm>
          <a:prstGeom prst="rect">
            <a:avLst/>
          </a:prstGeom>
        </p:spPr>
      </p:pic>
      <p:sp>
        <p:nvSpPr>
          <p:cNvPr id="7" name="Textfeld 6">
            <a:extLst>
              <a:ext uri="{FF2B5EF4-FFF2-40B4-BE49-F238E27FC236}">
                <a16:creationId xmlns:a16="http://schemas.microsoft.com/office/drawing/2014/main" id="{C34E45D9-781B-40DE-B6C1-FCD4068F7F23}"/>
              </a:ext>
            </a:extLst>
          </p:cNvPr>
          <p:cNvSpPr>
            <a:spLocks/>
          </p:cNvSpPr>
          <p:nvPr/>
        </p:nvSpPr>
        <p:spPr bwMode="auto">
          <a:xfrm>
            <a:off x="10416480" y="4341678"/>
            <a:ext cx="1191939" cy="261610"/>
          </a:xfrm>
          <a:prstGeom prst="rect">
            <a:avLst/>
          </a:prstGeom>
          <a:noFill/>
        </p:spPr>
        <p:txBody>
          <a:bodyPr wrap="square">
            <a:spAutoFit/>
          </a:bodyPr>
          <a:lstStyle/>
          <a:p>
            <a:pPr>
              <a:defRPr/>
            </a:pPr>
            <a:r>
              <a:rPr lang="de-DE" sz="1100" dirty="0"/>
              <a:t>Kleegras, </a:t>
            </a:r>
            <a:r>
              <a:rPr lang="de-DE" sz="1100" dirty="0" err="1"/>
              <a:t>pixabay</a:t>
            </a:r>
            <a:endParaRPr lang="de-DE" sz="11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pic>
        <p:nvPicPr>
          <p:cNvPr id="2" name="Grafik 1">
            <a:extLst>
              <a:ext uri="{FF2B5EF4-FFF2-40B4-BE49-F238E27FC236}">
                <a16:creationId xmlns:a16="http://schemas.microsoft.com/office/drawing/2014/main" id="{7540D380-C5AD-4E2A-A020-20E1084D046E}"/>
              </a:ext>
            </a:extLst>
          </p:cNvPr>
          <p:cNvPicPr>
            <a:picLocks noChangeAspect="1"/>
          </p:cNvPicPr>
          <p:nvPr/>
        </p:nvPicPr>
        <p:blipFill rotWithShape="1">
          <a:blip r:embed="rId3"/>
          <a:srcRect l="40475" t="15263" r="41352" b="50624"/>
          <a:stretch/>
        </p:blipFill>
        <p:spPr>
          <a:xfrm>
            <a:off x="191344" y="133112"/>
            <a:ext cx="5709221" cy="5951592"/>
          </a:xfrm>
          <a:prstGeom prst="rect">
            <a:avLst/>
          </a:prstGeom>
        </p:spPr>
      </p:pic>
      <p:sp>
        <p:nvSpPr>
          <p:cNvPr id="10" name="Textfeld 6">
            <a:extLst>
              <a:ext uri="{FF2B5EF4-FFF2-40B4-BE49-F238E27FC236}">
                <a16:creationId xmlns:a16="http://schemas.microsoft.com/office/drawing/2014/main" id="{9728A5DB-359E-466A-B766-167B820FA69B}"/>
              </a:ext>
            </a:extLst>
          </p:cNvPr>
          <p:cNvSpPr>
            <a:spLocks/>
          </p:cNvSpPr>
          <p:nvPr/>
        </p:nvSpPr>
        <p:spPr bwMode="auto">
          <a:xfrm>
            <a:off x="191344" y="6095271"/>
            <a:ext cx="5658335" cy="261610"/>
          </a:xfrm>
          <a:prstGeom prst="rect">
            <a:avLst/>
          </a:prstGeom>
          <a:noFill/>
        </p:spPr>
        <p:txBody>
          <a:bodyPr wrap="square">
            <a:spAutoFit/>
          </a:bodyPr>
          <a:lstStyle/>
          <a:p>
            <a:pPr>
              <a:defRPr/>
            </a:pPr>
            <a:r>
              <a:rPr lang="de-DE" sz="1100" dirty="0"/>
              <a:t>Auszug aus: Zwischenfrüchte für Futternutzung und Gründüngung, Verband der LW-Kammern</a:t>
            </a:r>
          </a:p>
        </p:txBody>
      </p:sp>
      <p:pic>
        <p:nvPicPr>
          <p:cNvPr id="11" name="Grafik 10">
            <a:extLst>
              <a:ext uri="{FF2B5EF4-FFF2-40B4-BE49-F238E27FC236}">
                <a16:creationId xmlns:a16="http://schemas.microsoft.com/office/drawing/2014/main" id="{AB787A3C-79CF-49EE-A466-3A1CE2EDCCD9}"/>
              </a:ext>
            </a:extLst>
          </p:cNvPr>
          <p:cNvPicPr>
            <a:picLocks noChangeAspect="1"/>
          </p:cNvPicPr>
          <p:nvPr/>
        </p:nvPicPr>
        <p:blipFill rotWithShape="1">
          <a:blip r:embed="rId4"/>
          <a:srcRect l="37006" t="32150" r="37597" b="16438"/>
          <a:stretch/>
        </p:blipFill>
        <p:spPr>
          <a:xfrm>
            <a:off x="6293349" y="153894"/>
            <a:ext cx="5566848" cy="6338981"/>
          </a:xfrm>
          <a:prstGeom prst="rect">
            <a:avLst/>
          </a:prstGeom>
        </p:spPr>
      </p:pic>
    </p:spTree>
    <p:extLst>
      <p:ext uri="{BB962C8B-B14F-4D97-AF65-F5344CB8AC3E}">
        <p14:creationId xmlns:p14="http://schemas.microsoft.com/office/powerpoint/2010/main" val="19008892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a:xfrm>
            <a:off x="838200" y="1463040"/>
            <a:ext cx="10770220" cy="4713923"/>
          </a:xfrm>
        </p:spPr>
        <p:txBody>
          <a:bodyPr/>
          <a:lstStyle/>
          <a:p>
            <a:pPr marL="0" indent="0" algn="ctr">
              <a:buNone/>
              <a:defRPr/>
            </a:pPr>
            <a:r>
              <a:rPr lang="de-DE" sz="3600" dirty="0">
                <a:solidFill>
                  <a:schemeClr val="accent1"/>
                </a:solidFill>
                <a:latin typeface="+mj-lt"/>
                <a:ea typeface="+mj-ea"/>
                <a:cs typeface="+mj-cs"/>
              </a:rPr>
              <a:t>Wie bewerten Sie den Einsatz von Untersaaten zur Futternutzung?</a:t>
            </a:r>
          </a:p>
          <a:p>
            <a:pPr marL="0" indent="0" algn="ctr">
              <a:buNone/>
              <a:defRPr/>
            </a:pPr>
            <a:r>
              <a:rPr lang="de-DE" sz="3600" dirty="0">
                <a:solidFill>
                  <a:schemeClr val="accent1"/>
                </a:solidFill>
                <a:latin typeface="+mj-lt"/>
                <a:ea typeface="+mj-ea"/>
                <a:cs typeface="+mj-cs"/>
              </a:rPr>
              <a:t>Diskutieren Sie pro und contra</a:t>
            </a:r>
            <a:endParaRPr sz="3600" dirty="0">
              <a:solidFill>
                <a:schemeClr val="accent1"/>
              </a:solidFill>
              <a:latin typeface="+mj-lt"/>
              <a:ea typeface="+mj-ea"/>
              <a:cs typeface="+mj-cs"/>
            </a:endParaRPr>
          </a:p>
          <a:p>
            <a:pPr>
              <a:defRPr/>
            </a:pPr>
            <a:endParaRPr lang="de-DE" dirty="0"/>
          </a:p>
          <a:p>
            <a:pPr>
              <a:defRPr/>
            </a:pPr>
            <a:endParaRPr lang="de-DE" dirty="0"/>
          </a:p>
          <a:p>
            <a:pPr>
              <a:defRPr/>
            </a:pPr>
            <a:endParaRPr lang="de-DE" dirty="0"/>
          </a:p>
          <a:p>
            <a:pPr>
              <a:defRPr/>
            </a:pPr>
            <a:endParaRPr lang="de-DE" dirty="0"/>
          </a:p>
        </p:txBody>
      </p:sp>
      <p:pic>
        <p:nvPicPr>
          <p:cNvPr id="2" name="Grafik 1">
            <a:extLst>
              <a:ext uri="{FF2B5EF4-FFF2-40B4-BE49-F238E27FC236}">
                <a16:creationId xmlns:a16="http://schemas.microsoft.com/office/drawing/2014/main" id="{3C5D04A8-73F3-41FA-8053-35CE8E37DCE7}"/>
              </a:ext>
            </a:extLst>
          </p:cNvPr>
          <p:cNvPicPr>
            <a:picLocks noChangeAspect="1"/>
          </p:cNvPicPr>
          <p:nvPr/>
        </p:nvPicPr>
        <p:blipFill>
          <a:blip r:embed="rId3"/>
          <a:stretch>
            <a:fillRect/>
          </a:stretch>
        </p:blipFill>
        <p:spPr>
          <a:xfrm>
            <a:off x="5375892" y="4005064"/>
            <a:ext cx="1694835" cy="1694835"/>
          </a:xfrm>
          <a:prstGeom prst="rect">
            <a:avLst/>
          </a:prstGeom>
        </p:spPr>
      </p:pic>
      <p:sp>
        <p:nvSpPr>
          <p:cNvPr id="7" name="Rechteck 6">
            <a:extLst>
              <a:ext uri="{FF2B5EF4-FFF2-40B4-BE49-F238E27FC236}">
                <a16:creationId xmlns:a16="http://schemas.microsoft.com/office/drawing/2014/main" id="{9ACB9D3D-B501-4418-905B-58EED6D25B44}"/>
              </a:ext>
            </a:extLst>
          </p:cNvPr>
          <p:cNvSpPr/>
          <p:nvPr/>
        </p:nvSpPr>
        <p:spPr bwMode="auto">
          <a:xfrm>
            <a:off x="6615099" y="5255622"/>
            <a:ext cx="623889" cy="261610"/>
          </a:xfrm>
          <a:prstGeom prst="rect">
            <a:avLst/>
          </a:prstGeom>
        </p:spPr>
        <p:txBody>
          <a:bodyPr wrap="none">
            <a:spAutoFit/>
          </a:bodyPr>
          <a:lstStyle/>
          <a:p>
            <a:r>
              <a:rPr lang="de-DE" sz="1100" dirty="0"/>
              <a:t>pixabay</a:t>
            </a:r>
          </a:p>
        </p:txBody>
      </p:sp>
    </p:spTree>
    <p:extLst>
      <p:ext uri="{BB962C8B-B14F-4D97-AF65-F5344CB8AC3E}">
        <p14:creationId xmlns:p14="http://schemas.microsoft.com/office/powerpoint/2010/main" val="3427231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Klimawandeltrends…</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marL="0" indent="0">
              <a:buNone/>
              <a:defRPr/>
            </a:pPr>
            <a:r>
              <a:rPr lang="de-DE" b="1" dirty="0"/>
              <a:t>… mit </a:t>
            </a:r>
            <a:r>
              <a:rPr lang="de-DE" b="1" i="1" dirty="0">
                <a:solidFill>
                  <a:srgbClr val="C00000"/>
                </a:solidFill>
              </a:rPr>
              <a:t>negativen</a:t>
            </a:r>
            <a:r>
              <a:rPr lang="de-DE" b="1" dirty="0"/>
              <a:t> Auswirkungen auf die Futterversorgung durch</a:t>
            </a:r>
            <a:r>
              <a:rPr lang="de-DE" dirty="0"/>
              <a:t>:</a:t>
            </a:r>
            <a:endParaRPr dirty="0"/>
          </a:p>
          <a:p>
            <a:pPr>
              <a:defRPr/>
            </a:pPr>
            <a:endParaRPr lang="de-DE" dirty="0"/>
          </a:p>
          <a:p>
            <a:pPr>
              <a:defRPr/>
            </a:pPr>
            <a:r>
              <a:rPr lang="de-DE" dirty="0"/>
              <a:t> Zunehmende Sommertrockenheit</a:t>
            </a:r>
            <a:endParaRPr dirty="0"/>
          </a:p>
          <a:p>
            <a:pPr>
              <a:defRPr/>
            </a:pPr>
            <a:r>
              <a:rPr lang="de-DE" dirty="0"/>
              <a:t> Vermehrte Extremwetterereignisse wie Starkniederschläge </a:t>
            </a:r>
            <a:endParaRPr dirty="0"/>
          </a:p>
          <a:p>
            <a:pPr>
              <a:defRPr/>
            </a:pPr>
            <a:r>
              <a:rPr lang="de-DE" dirty="0"/>
              <a:t> Vermehrte Trocken-/Dürreperioden</a:t>
            </a:r>
            <a:endParaRPr dirty="0"/>
          </a:p>
          <a:p>
            <a:pPr>
              <a:defRPr/>
            </a:pPr>
            <a:r>
              <a:rPr lang="de-DE" dirty="0"/>
              <a:t> Zunehmende Anzahl von Sommer- (&gt;25°C) und Hitzetagen (&gt;30°C)</a:t>
            </a:r>
            <a:endParaRPr dirty="0"/>
          </a:p>
          <a:p>
            <a:pPr>
              <a:defRPr/>
            </a:pPr>
            <a:r>
              <a:rPr lang="de-DE" dirty="0"/>
              <a:t> (Mildere Winter)</a:t>
            </a:r>
          </a:p>
          <a:p>
            <a:pPr>
              <a:defRPr/>
            </a:pPr>
            <a:r>
              <a:rPr lang="de-DE" dirty="0"/>
              <a:t> Auch lange Nässeperioden möglich</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5) Futter-Mist-Kooperationen</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marL="0" indent="0">
              <a:buNone/>
              <a:defRPr/>
            </a:pPr>
            <a:endParaRPr lang="de-DE" b="1" dirty="0"/>
          </a:p>
          <a:p>
            <a:pPr>
              <a:defRPr/>
            </a:pPr>
            <a:r>
              <a:rPr lang="de-DE" dirty="0"/>
              <a:t> Planbare Futterlieferung durch gemeinsam vereinbarte Anbaufläche</a:t>
            </a:r>
            <a:endParaRPr dirty="0"/>
          </a:p>
          <a:p>
            <a:pPr marL="0" indent="0">
              <a:spcBef>
                <a:spcPts val="0"/>
              </a:spcBef>
              <a:buNone/>
              <a:defRPr/>
            </a:pPr>
            <a:r>
              <a:rPr lang="de-DE" dirty="0"/>
              <a:t>    von Futterkulturen</a:t>
            </a:r>
            <a:endParaRPr dirty="0"/>
          </a:p>
          <a:p>
            <a:pPr>
              <a:defRPr/>
            </a:pPr>
            <a:endParaRPr lang="de-DE" sz="2400" dirty="0"/>
          </a:p>
          <a:p>
            <a:pPr>
              <a:defRPr/>
            </a:pPr>
            <a:endParaRPr lang="de-DE" dirty="0"/>
          </a:p>
        </p:txBody>
      </p:sp>
      <p:pic>
        <p:nvPicPr>
          <p:cNvPr id="2" name="Grafik 1">
            <a:extLst>
              <a:ext uri="{FF2B5EF4-FFF2-40B4-BE49-F238E27FC236}">
                <a16:creationId xmlns:a16="http://schemas.microsoft.com/office/drawing/2014/main" id="{326090E7-18D1-446B-B059-B8C8BE2DA7BA}"/>
              </a:ext>
            </a:extLst>
          </p:cNvPr>
          <p:cNvPicPr>
            <a:picLocks noChangeAspect="1"/>
          </p:cNvPicPr>
          <p:nvPr/>
        </p:nvPicPr>
        <p:blipFill>
          <a:blip r:embed="rId3"/>
          <a:stretch>
            <a:fillRect/>
          </a:stretch>
        </p:blipFill>
        <p:spPr>
          <a:xfrm>
            <a:off x="5159896" y="2708920"/>
            <a:ext cx="4800600" cy="3238500"/>
          </a:xfrm>
          <a:prstGeom prst="rect">
            <a:avLst/>
          </a:prstGeom>
        </p:spPr>
      </p:pic>
      <p:sp>
        <p:nvSpPr>
          <p:cNvPr id="7" name="Textfeld 6">
            <a:extLst>
              <a:ext uri="{FF2B5EF4-FFF2-40B4-BE49-F238E27FC236}">
                <a16:creationId xmlns:a16="http://schemas.microsoft.com/office/drawing/2014/main" id="{8FDF16D9-9D01-4999-8870-EBCEA64F02BD}"/>
              </a:ext>
            </a:extLst>
          </p:cNvPr>
          <p:cNvSpPr>
            <a:spLocks/>
          </p:cNvSpPr>
          <p:nvPr/>
        </p:nvSpPr>
        <p:spPr bwMode="auto">
          <a:xfrm>
            <a:off x="8472264" y="5947420"/>
            <a:ext cx="1800200" cy="261610"/>
          </a:xfrm>
          <a:prstGeom prst="rect">
            <a:avLst/>
          </a:prstGeom>
          <a:noFill/>
        </p:spPr>
        <p:txBody>
          <a:bodyPr wrap="square">
            <a:spAutoFit/>
          </a:bodyPr>
          <a:lstStyle/>
          <a:p>
            <a:pPr>
              <a:defRPr/>
            </a:pPr>
            <a:r>
              <a:rPr lang="de-DE" sz="1100" dirty="0"/>
              <a:t>Vereinbarung, </a:t>
            </a:r>
            <a:r>
              <a:rPr lang="de-DE" sz="1100" dirty="0" err="1"/>
              <a:t>pixabay</a:t>
            </a:r>
            <a:endParaRPr lang="de-DE" sz="11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6) Futterzukauf / </a:t>
            </a:r>
            <a:r>
              <a:rPr lang="de-DE" dirty="0" err="1"/>
              <a:t>Tierabstockung</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a:spcAft>
                <a:spcPts val="600"/>
              </a:spcAft>
              <a:defRPr/>
            </a:pPr>
            <a:r>
              <a:rPr lang="de-DE" dirty="0"/>
              <a:t> Futterzukauf bei allgemeiner Futterknappheit: </a:t>
            </a:r>
            <a:endParaRPr dirty="0"/>
          </a:p>
          <a:p>
            <a:pPr lvl="1">
              <a:spcAft>
                <a:spcPts val="600"/>
              </a:spcAft>
              <a:buFont typeface="Wingdings"/>
              <a:buChar char="Ø"/>
              <a:defRPr/>
            </a:pPr>
            <a:r>
              <a:rPr lang="de-DE" sz="2800" dirty="0"/>
              <a:t> Risiko für hohe Futtereinkaufspreise </a:t>
            </a:r>
          </a:p>
          <a:p>
            <a:pPr lvl="1">
              <a:buFont typeface="Wingdings"/>
              <a:buChar char="Ø"/>
              <a:defRPr/>
            </a:pPr>
            <a:r>
              <a:rPr lang="de-DE" sz="2800" dirty="0"/>
              <a:t> Geringere Verfügbarkeit</a:t>
            </a:r>
            <a:endParaRPr dirty="0"/>
          </a:p>
          <a:p>
            <a:pPr>
              <a:spcAft>
                <a:spcPts val="1200"/>
              </a:spcAft>
              <a:defRPr/>
            </a:pPr>
            <a:endParaRPr lang="de-DE" dirty="0"/>
          </a:p>
          <a:p>
            <a:pPr>
              <a:spcAft>
                <a:spcPts val="1200"/>
              </a:spcAft>
              <a:defRPr/>
            </a:pPr>
            <a:r>
              <a:rPr lang="de-DE" dirty="0" err="1"/>
              <a:t>Tierabstockung</a:t>
            </a:r>
            <a:r>
              <a:rPr lang="de-DE" dirty="0"/>
              <a:t>: </a:t>
            </a:r>
          </a:p>
          <a:p>
            <a:pPr lvl="1">
              <a:spcAft>
                <a:spcPts val="600"/>
              </a:spcAft>
              <a:buFont typeface="Wingdings" panose="05000000000000000000" pitchFamily="2" charset="2"/>
              <a:buChar char="Ø"/>
              <a:defRPr/>
            </a:pPr>
            <a:r>
              <a:rPr lang="de-DE" dirty="0"/>
              <a:t> </a:t>
            </a:r>
            <a:r>
              <a:rPr lang="de-DE" sz="2800" dirty="0"/>
              <a:t>Hohe Verluste zu Zeiten niedriger Tierpreise durch</a:t>
            </a:r>
            <a:br>
              <a:rPr lang="de-DE" sz="2800" dirty="0"/>
            </a:br>
            <a:r>
              <a:rPr lang="de-DE" sz="2800" dirty="0"/>
              <a:t> Notschlachtungen und –</a:t>
            </a:r>
            <a:r>
              <a:rPr lang="de-DE" sz="2800" dirty="0" err="1"/>
              <a:t>verkäufe</a:t>
            </a:r>
            <a:endParaRPr lang="de-DE" sz="2800" dirty="0"/>
          </a:p>
          <a:p>
            <a:pPr lvl="1">
              <a:spcAft>
                <a:spcPts val="1200"/>
              </a:spcAft>
              <a:buFont typeface="Wingdings" panose="05000000000000000000" pitchFamily="2" charset="2"/>
              <a:buChar char="Ø"/>
              <a:defRPr/>
            </a:pPr>
            <a:r>
              <a:rPr lang="de-DE" sz="2800" dirty="0"/>
              <a:t> Verlust evtl. auch von „hochwertigen“ Tieren</a:t>
            </a:r>
            <a:endParaRPr sz="2800" dirty="0"/>
          </a:p>
          <a:p>
            <a:pPr>
              <a:defRPr/>
            </a:pPr>
            <a:endParaRPr lang="de-DE" sz="2400" dirty="0"/>
          </a:p>
          <a:p>
            <a:pPr>
              <a:defRPr/>
            </a:pP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7) Erweiterung der Futtervorräte</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marL="0" indent="0">
              <a:buNone/>
              <a:defRPr/>
            </a:pPr>
            <a:endParaRPr lang="de-DE" b="1" dirty="0"/>
          </a:p>
          <a:p>
            <a:pPr>
              <a:defRPr/>
            </a:pPr>
            <a:r>
              <a:rPr lang="de-DE" dirty="0"/>
              <a:t> Anlegen von Futtervorräten in guten Erntejahren</a:t>
            </a:r>
            <a:endParaRPr dirty="0"/>
          </a:p>
          <a:p>
            <a:pPr>
              <a:defRPr/>
            </a:pPr>
            <a:r>
              <a:rPr lang="de-DE" dirty="0"/>
              <a:t> Ausbau der Vorratslager</a:t>
            </a:r>
            <a:endParaRPr dirty="0"/>
          </a:p>
          <a:p>
            <a:pPr marL="0" indent="0" algn="ctr">
              <a:buNone/>
              <a:defRPr/>
            </a:pPr>
            <a:r>
              <a:rPr lang="de-DE" b="1" dirty="0">
                <a:solidFill>
                  <a:schemeClr val="accent1"/>
                </a:solidFill>
                <a:sym typeface="Wingdings" panose="05000000000000000000" pitchFamily="2" charset="2"/>
              </a:rPr>
              <a:t></a:t>
            </a:r>
            <a:r>
              <a:rPr lang="de-DE" b="1" dirty="0">
                <a:solidFill>
                  <a:schemeClr val="accent1"/>
                </a:solidFill>
              </a:rPr>
              <a:t> Richtwert: </a:t>
            </a:r>
            <a:br>
              <a:rPr lang="de-DE" b="1" dirty="0">
                <a:solidFill>
                  <a:schemeClr val="accent1"/>
                </a:solidFill>
              </a:rPr>
            </a:br>
            <a:r>
              <a:rPr lang="de-DE" b="1" dirty="0">
                <a:solidFill>
                  <a:schemeClr val="accent1"/>
                </a:solidFill>
              </a:rPr>
              <a:t>	mind. 10 % Futterreserven anlegen!</a:t>
            </a:r>
            <a:endParaRPr dirty="0">
              <a:solidFill>
                <a:schemeClr val="accent1"/>
              </a:solidFill>
            </a:endParaRPr>
          </a:p>
          <a:p>
            <a:pPr>
              <a:defRPr/>
            </a:pPr>
            <a:endParaRPr lang="de-DE" dirty="0"/>
          </a:p>
        </p:txBody>
      </p:sp>
      <p:pic>
        <p:nvPicPr>
          <p:cNvPr id="3" name="Grafik 2">
            <a:extLst>
              <a:ext uri="{FF2B5EF4-FFF2-40B4-BE49-F238E27FC236}">
                <a16:creationId xmlns:a16="http://schemas.microsoft.com/office/drawing/2014/main" id="{09DE0E8B-2243-4E5E-8426-75D8ABA45545}"/>
              </a:ext>
            </a:extLst>
          </p:cNvPr>
          <p:cNvPicPr>
            <a:picLocks noChangeAspect="1"/>
          </p:cNvPicPr>
          <p:nvPr/>
        </p:nvPicPr>
        <p:blipFill>
          <a:blip r:embed="rId3"/>
          <a:stretch>
            <a:fillRect/>
          </a:stretch>
        </p:blipFill>
        <p:spPr>
          <a:xfrm>
            <a:off x="4403204" y="4064326"/>
            <a:ext cx="3565004" cy="2211864"/>
          </a:xfrm>
          <a:prstGeom prst="rect">
            <a:avLst/>
          </a:prstGeom>
        </p:spPr>
      </p:pic>
      <p:sp>
        <p:nvSpPr>
          <p:cNvPr id="7" name="Textfeld 6">
            <a:extLst>
              <a:ext uri="{FF2B5EF4-FFF2-40B4-BE49-F238E27FC236}">
                <a16:creationId xmlns:a16="http://schemas.microsoft.com/office/drawing/2014/main" id="{536F4168-0CE4-4048-A03B-964828E63930}"/>
              </a:ext>
            </a:extLst>
          </p:cNvPr>
          <p:cNvSpPr>
            <a:spLocks/>
          </p:cNvSpPr>
          <p:nvPr/>
        </p:nvSpPr>
        <p:spPr bwMode="auto">
          <a:xfrm>
            <a:off x="7968208" y="6086238"/>
            <a:ext cx="1335955" cy="261610"/>
          </a:xfrm>
          <a:prstGeom prst="rect">
            <a:avLst/>
          </a:prstGeom>
          <a:noFill/>
        </p:spPr>
        <p:txBody>
          <a:bodyPr wrap="square">
            <a:spAutoFit/>
          </a:bodyPr>
          <a:lstStyle/>
          <a:p>
            <a:pPr>
              <a:defRPr/>
            </a:pPr>
            <a:r>
              <a:rPr lang="de-DE" sz="1100" dirty="0"/>
              <a:t>Siloballen, </a:t>
            </a:r>
            <a:r>
              <a:rPr lang="de-DE" sz="1100" dirty="0" err="1"/>
              <a:t>pixabay</a:t>
            </a:r>
            <a:endParaRPr lang="de-DE" sz="1100" dirty="0"/>
          </a:p>
        </p:txBody>
      </p:sp>
      <p:sp>
        <p:nvSpPr>
          <p:cNvPr id="2" name="Rechteck 1">
            <a:extLst>
              <a:ext uri="{FF2B5EF4-FFF2-40B4-BE49-F238E27FC236}">
                <a16:creationId xmlns:a16="http://schemas.microsoft.com/office/drawing/2014/main" id="{BD90DC46-6DA3-491E-906E-67A14D919DE4}"/>
              </a:ext>
            </a:extLst>
          </p:cNvPr>
          <p:cNvSpPr/>
          <p:nvPr/>
        </p:nvSpPr>
        <p:spPr>
          <a:xfrm>
            <a:off x="9181410" y="3802716"/>
            <a:ext cx="2172390" cy="261610"/>
          </a:xfrm>
          <a:prstGeom prst="rect">
            <a:avLst/>
          </a:prstGeom>
        </p:spPr>
        <p:txBody>
          <a:bodyPr wrap="none">
            <a:spAutoFit/>
          </a:bodyPr>
          <a:lstStyle/>
          <a:p>
            <a:r>
              <a:rPr lang="de-DE" sz="1100" dirty="0"/>
              <a:t>Futterplanung am LVFZ </a:t>
            </a:r>
            <a:r>
              <a:rPr lang="de-DE" sz="1100" dirty="0" err="1"/>
              <a:t>Kringell</a:t>
            </a:r>
            <a:r>
              <a:rPr lang="de-DE" sz="1100" dirty="0"/>
              <a:t>, </a:t>
            </a:r>
            <a:r>
              <a:rPr lang="de-DE" sz="1100" dirty="0" err="1"/>
              <a:t>Lfl</a:t>
            </a:r>
            <a:endParaRPr lang="de-DE" sz="11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 Aufgabe 1: </a:t>
            </a:r>
            <a:endParaRPr dirty="0"/>
          </a:p>
        </p:txBody>
      </p:sp>
      <p:sp>
        <p:nvSpPr>
          <p:cNvPr id="5" name="Inhaltsplatzhalter 2"/>
          <p:cNvSpPr>
            <a:spLocks noGrp="1"/>
          </p:cNvSpPr>
          <p:nvPr>
            <p:ph idx="1"/>
          </p:nvPr>
        </p:nvSpPr>
        <p:spPr bwMode="auto"/>
        <p:txBody>
          <a:bodyPr/>
          <a:lstStyle/>
          <a:p>
            <a:pPr marL="0" indent="0">
              <a:buNone/>
              <a:defRPr/>
            </a:pPr>
            <a:r>
              <a:rPr lang="de-DE" dirty="0"/>
              <a:t>Führen Sie mit Hilfe </a:t>
            </a:r>
            <a:r>
              <a:rPr lang="de-DE" dirty="0">
                <a:ea typeface="Calibri"/>
              </a:rPr>
              <a:t>des Futterplaners der LfL</a:t>
            </a:r>
            <a:r>
              <a:rPr lang="de-DE" i="1" dirty="0">
                <a:ea typeface="Calibri"/>
              </a:rPr>
              <a:t> </a:t>
            </a:r>
            <a:r>
              <a:rPr lang="de-DE" i="1" dirty="0" err="1"/>
              <a:t>Berechnung_Futtervoranschlag.excl</a:t>
            </a:r>
            <a:r>
              <a:rPr lang="de-DE" dirty="0"/>
              <a:t>. </a:t>
            </a:r>
            <a:r>
              <a:rPr lang="de-DE" dirty="0">
                <a:ea typeface="Calibri"/>
              </a:rPr>
              <a:t>eine Futterplanung </a:t>
            </a:r>
            <a:r>
              <a:rPr lang="de-DE" dirty="0"/>
              <a:t>durch in der Annahme, dass der nächste Sommerschnitt ausfällt. Stichtag für die Vorratsschätzung ist der heutige Tag.</a:t>
            </a:r>
            <a:endParaRPr dirty="0"/>
          </a:p>
          <a:p>
            <a:pPr>
              <a:defRPr/>
            </a:pPr>
            <a:r>
              <a:rPr lang="de-DE" dirty="0"/>
              <a:t>Reichen Ihre Vorräte bis zum neuen Frühjahrsaufwuchs aus?</a:t>
            </a:r>
            <a:endParaRPr dirty="0"/>
          </a:p>
          <a:p>
            <a:pPr>
              <a:defRPr/>
            </a:pPr>
            <a:r>
              <a:rPr lang="de-DE" dirty="0"/>
              <a:t>Welche Auswirkungen hat das Ergebnis auf Ihre Anbauplanung?</a:t>
            </a:r>
            <a:endParaRPr dirty="0"/>
          </a:p>
          <a:p>
            <a:pPr>
              <a:defRPr/>
            </a:pPr>
            <a:r>
              <a:rPr lang="de-DE" dirty="0"/>
              <a:t>Welche Anpassungsmaßnahmen können einem Futterengpass durch den Ausfall des Sommerschnittes in Ihrem Betrieb vorbeugen ?</a:t>
            </a:r>
            <a:endParaRPr dirty="0"/>
          </a:p>
          <a:p>
            <a:pPr>
              <a:defRPr/>
            </a:pPr>
            <a:endParaRPr lang="de-DE" sz="1000" dirty="0"/>
          </a:p>
          <a:p>
            <a:pPr marL="0" indent="0">
              <a:buNone/>
              <a:defRPr/>
            </a:pPr>
            <a:r>
              <a:rPr lang="de-DE" dirty="0">
                <a:solidFill>
                  <a:schemeClr val="accent1"/>
                </a:solidFill>
              </a:rPr>
              <a:t>Stellen Sie Ihre Ergebnisse vor und diskutieren Sie diese mit Ihrer Klasse.</a:t>
            </a:r>
            <a:endParaRPr dirty="0">
              <a:solidFill>
                <a:schemeClr val="accent1"/>
              </a:solidFill>
            </a:endParaRPr>
          </a:p>
        </p:txBody>
      </p:sp>
      <p:sp>
        <p:nvSpPr>
          <p:cNvPr id="6" name="Fußzeilenplatzhalter 3"/>
          <p:cNvSpPr>
            <a:spLocks noGrp="1"/>
          </p:cNvSpPr>
          <p:nvPr>
            <p:ph type="ftr" sz="quarter" idx="10"/>
          </p:nvPr>
        </p:nvSpPr>
        <p:spPr bwMode="auto"/>
        <p:txBody>
          <a:bodyPr/>
          <a:lstStyle/>
          <a:p>
            <a:pPr>
              <a:defRPr/>
            </a:pPr>
            <a:r>
              <a:rPr lang="de-DE"/>
              <a:t>Futterversorgung</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 Aufgabe 2: </a:t>
            </a:r>
            <a:endParaRPr dirty="0"/>
          </a:p>
        </p:txBody>
      </p:sp>
      <p:sp>
        <p:nvSpPr>
          <p:cNvPr id="5" name="Inhaltsplatzhalter 2"/>
          <p:cNvSpPr>
            <a:spLocks noGrp="1"/>
          </p:cNvSpPr>
          <p:nvPr>
            <p:ph idx="1"/>
          </p:nvPr>
        </p:nvSpPr>
        <p:spPr bwMode="auto">
          <a:xfrm>
            <a:off x="551384" y="1307772"/>
            <a:ext cx="11089232" cy="4713923"/>
          </a:xfrm>
        </p:spPr>
        <p:txBody>
          <a:bodyPr/>
          <a:lstStyle/>
          <a:p>
            <a:pPr marL="0" indent="0">
              <a:buNone/>
            </a:pPr>
            <a:r>
              <a:rPr lang="de-DE" sz="2600" dirty="0"/>
              <a:t>Ein Betrieb plant, von seinen bisher 28 ha Mais im kommenden Jahr die Hälfte als Kleegras anzubauen, um etwaige Ertragsausfälle des Grünlands etwas abfedern zu können. </a:t>
            </a:r>
          </a:p>
          <a:p>
            <a:pPr marL="0" indent="0">
              <a:spcAft>
                <a:spcPts val="600"/>
              </a:spcAft>
              <a:buNone/>
            </a:pPr>
            <a:r>
              <a:rPr lang="de-DE" sz="2600" dirty="0"/>
              <a:t>Berechnen Sie mit Hilfe des </a:t>
            </a:r>
            <a:r>
              <a:rPr lang="de-DE" sz="2600" i="1" dirty="0" err="1"/>
              <a:t>UniRat</a:t>
            </a:r>
            <a:r>
              <a:rPr lang="de-DE" sz="2600" i="1" dirty="0"/>
              <a:t>-Rechners</a:t>
            </a:r>
            <a:r>
              <a:rPr lang="de-DE" sz="2600" dirty="0"/>
              <a:t>, welche Auswirkungen dies auf die Rationszusammenstellung haben kann.</a:t>
            </a:r>
          </a:p>
          <a:p>
            <a:pPr lvl="0">
              <a:spcAft>
                <a:spcPts val="600"/>
              </a:spcAft>
            </a:pPr>
            <a:r>
              <a:rPr lang="de-DE" sz="2600" dirty="0"/>
              <a:t>Können die Milchkühe weiterhin optimal versorgt werden?</a:t>
            </a:r>
          </a:p>
          <a:p>
            <a:pPr lvl="0">
              <a:spcBef>
                <a:spcPts val="0"/>
              </a:spcBef>
              <a:spcAft>
                <a:spcPts val="600"/>
              </a:spcAft>
            </a:pPr>
            <a:r>
              <a:rPr lang="de-DE" sz="2600" dirty="0"/>
              <a:t>Muss der Energiegehalt der Ration an anderer Stelle ausgeglichen werden?</a:t>
            </a:r>
          </a:p>
          <a:p>
            <a:pPr lvl="0">
              <a:spcBef>
                <a:spcPts val="0"/>
              </a:spcBef>
            </a:pPr>
            <a:r>
              <a:rPr lang="de-DE" sz="2600" dirty="0"/>
              <a:t>Kann die Eiweißversorgung aus zugekauften Futtermitteln reduziert werden?</a:t>
            </a:r>
          </a:p>
          <a:p>
            <a:pPr marL="0" lvl="0" indent="0">
              <a:buNone/>
            </a:pPr>
            <a:endParaRPr lang="de-DE" sz="2600" dirty="0"/>
          </a:p>
          <a:p>
            <a:pPr marL="0" indent="0" algn="ctr">
              <a:buNone/>
            </a:pPr>
            <a:r>
              <a:rPr lang="de-DE" sz="2600" dirty="0">
                <a:solidFill>
                  <a:schemeClr val="accent1"/>
                </a:solidFill>
              </a:rPr>
              <a:t>Stellen Sie Ihre Ergebnisse vor und diskutieren Sie diese mit Ihrer Klasse hinsichtlich Nährstoffversorgung, Auswirkungen auf die Fruchtfolge, Boden, Biodiversität, Zukauffuttermittel/Abhängigkeit...</a:t>
            </a:r>
          </a:p>
        </p:txBody>
      </p:sp>
      <p:sp>
        <p:nvSpPr>
          <p:cNvPr id="6" name="Fußzeilenplatzhalter 3"/>
          <p:cNvSpPr>
            <a:spLocks noGrp="1"/>
          </p:cNvSpPr>
          <p:nvPr>
            <p:ph type="ftr" sz="quarter" idx="10"/>
          </p:nvPr>
        </p:nvSpPr>
        <p:spPr bwMode="auto"/>
        <p:txBody>
          <a:bodyPr/>
          <a:lstStyle/>
          <a:p>
            <a:pPr>
              <a:defRPr/>
            </a:pPr>
            <a:r>
              <a:rPr lang="de-DE"/>
              <a:t>Futterversorgung</a:t>
            </a:r>
            <a:endParaRPr/>
          </a:p>
        </p:txBody>
      </p:sp>
    </p:spTree>
    <p:extLst>
      <p:ext uri="{BB962C8B-B14F-4D97-AF65-F5344CB8AC3E}">
        <p14:creationId xmlns:p14="http://schemas.microsoft.com/office/powerpoint/2010/main" val="24591407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9737558" cy="918528"/>
          </a:xfrm>
        </p:spPr>
        <p:txBody>
          <a:bodyPr/>
          <a:lstStyle/>
          <a:p>
            <a:pPr>
              <a:defRPr/>
            </a:pPr>
            <a:r>
              <a:rPr lang="de-DE" dirty="0"/>
              <a:t>Arbeitsauftrag – Aufgabe 3: </a:t>
            </a:r>
            <a:endParaRPr dirty="0"/>
          </a:p>
        </p:txBody>
      </p:sp>
      <p:sp>
        <p:nvSpPr>
          <p:cNvPr id="5" name="Inhaltsplatzhalter 2"/>
          <p:cNvSpPr>
            <a:spLocks noGrp="1"/>
          </p:cNvSpPr>
          <p:nvPr>
            <p:ph idx="1"/>
          </p:nvPr>
        </p:nvSpPr>
        <p:spPr bwMode="auto">
          <a:xfrm>
            <a:off x="551384" y="1307772"/>
            <a:ext cx="11089232" cy="4713923"/>
          </a:xfrm>
        </p:spPr>
        <p:txBody>
          <a:bodyPr/>
          <a:lstStyle/>
          <a:p>
            <a:pPr marL="0" lvl="0" indent="0">
              <a:buNone/>
            </a:pPr>
            <a:r>
              <a:rPr lang="de-DE" sz="2600" b="1" dirty="0"/>
              <a:t>Über den Zwischenfruchtanbau möchten Sie als Milchviehbetrieb zusätzliches Futter zur Absicherung der Futtervorräte anbauen. </a:t>
            </a:r>
          </a:p>
          <a:p>
            <a:pPr marL="0" lvl="0" indent="0">
              <a:buNone/>
            </a:pPr>
            <a:r>
              <a:rPr lang="de-DE" sz="2600" dirty="0"/>
              <a:t>Nach der Triticale-Ernte und vor Mais planen Sie den Anbau von Zwischenfrüchten. Welche Möglichkeiten haben Sie? Was müssen Sie beachten? </a:t>
            </a:r>
          </a:p>
          <a:p>
            <a:pPr marL="0" lvl="0" indent="0">
              <a:buNone/>
            </a:pPr>
            <a:r>
              <a:rPr lang="de-DE" sz="2600" dirty="0"/>
              <a:t>Stellen Sie Ihre Ergebnisse der Klasse vor und diskutieren Sie die verschiedenen Ansätze aus Ihrer Klasse.</a:t>
            </a:r>
          </a:p>
          <a:p>
            <a:pPr marL="0" lvl="0" indent="0">
              <a:buNone/>
            </a:pPr>
            <a:endParaRPr lang="de-DE" sz="2600" dirty="0"/>
          </a:p>
          <a:p>
            <a:pPr marL="0" lvl="0" indent="0">
              <a:buNone/>
            </a:pPr>
            <a:r>
              <a:rPr lang="de-DE" sz="2600" u="sng" dirty="0"/>
              <a:t>Stichworte</a:t>
            </a:r>
            <a:r>
              <a:rPr lang="de-DE" sz="2600" dirty="0"/>
              <a:t>: Standortbedingungen, Auswahl der Zwischenfrüchte(-mischungen), Bearbeitung nach der Hauptfrucht, Ernte, Fütterung (Struktur, Nitratgehalt), Düngung, Förderung, öko-konventionell…</a:t>
            </a:r>
          </a:p>
        </p:txBody>
      </p:sp>
      <p:sp>
        <p:nvSpPr>
          <p:cNvPr id="6" name="Fußzeilenplatzhalter 3"/>
          <p:cNvSpPr>
            <a:spLocks noGrp="1"/>
          </p:cNvSpPr>
          <p:nvPr>
            <p:ph type="ftr" sz="quarter" idx="10"/>
          </p:nvPr>
        </p:nvSpPr>
        <p:spPr bwMode="auto"/>
        <p:txBody>
          <a:bodyPr/>
          <a:lstStyle/>
          <a:p>
            <a:pPr>
              <a:defRPr/>
            </a:pPr>
            <a:r>
              <a:rPr lang="de-DE"/>
              <a:t>Futterversorgung</a:t>
            </a:r>
            <a:endParaRPr/>
          </a:p>
        </p:txBody>
      </p:sp>
    </p:spTree>
    <p:extLst>
      <p:ext uri="{BB962C8B-B14F-4D97-AF65-F5344CB8AC3E}">
        <p14:creationId xmlns:p14="http://schemas.microsoft.com/office/powerpoint/2010/main" val="4174493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BFAB2-6620-4484-A16A-2377CDBA7238}"/>
              </a:ext>
            </a:extLst>
          </p:cNvPr>
          <p:cNvSpPr>
            <a:spLocks noGrp="1"/>
          </p:cNvSpPr>
          <p:nvPr>
            <p:ph type="title"/>
          </p:nvPr>
        </p:nvSpPr>
        <p:spPr/>
        <p:txBody>
          <a:bodyPr/>
          <a:lstStyle/>
          <a:p>
            <a:r>
              <a:rPr lang="de-DE" dirty="0"/>
              <a:t>Impressum</a:t>
            </a:r>
          </a:p>
        </p:txBody>
      </p:sp>
      <p:sp>
        <p:nvSpPr>
          <p:cNvPr id="3" name="Inhaltsplatzhalter 2">
            <a:extLst>
              <a:ext uri="{FF2B5EF4-FFF2-40B4-BE49-F238E27FC236}">
                <a16:creationId xmlns:a16="http://schemas.microsoft.com/office/drawing/2014/main" id="{531B053A-2C4E-4D3E-97C5-CD13F6ADA08D}"/>
              </a:ext>
            </a:extLst>
          </p:cNvPr>
          <p:cNvSpPr>
            <a:spLocks noGrp="1"/>
          </p:cNvSpPr>
          <p:nvPr>
            <p:ph idx="4294967295"/>
          </p:nvPr>
        </p:nvSpPr>
        <p:spPr>
          <a:xfrm>
            <a:off x="826008" y="1451483"/>
            <a:ext cx="10515600" cy="4713288"/>
          </a:xfrm>
          <a:prstGeom prst="rect">
            <a:avLst/>
          </a:prstGeom>
        </p:spPr>
        <p:txBody>
          <a:bodyPr/>
          <a:lstStyle/>
          <a:p>
            <a:pPr marL="0" indent="0">
              <a:buNone/>
            </a:pPr>
            <a:r>
              <a:rPr lang="de-DE" sz="2000" b="1" dirty="0"/>
              <a:t>Herausgeber		</a:t>
            </a:r>
            <a:r>
              <a:rPr lang="de-DE" sz="2000" dirty="0"/>
              <a:t>Bodensee-Stiftung, Fritz-Reichle-Ring 4, 78315 Radolfzell</a:t>
            </a:r>
          </a:p>
          <a:p>
            <a:pPr marL="0" indent="0">
              <a:buNone/>
            </a:pPr>
            <a:r>
              <a:rPr lang="de-DE" sz="2000" b="1" dirty="0"/>
              <a:t>Text und Redaktion 	</a:t>
            </a:r>
            <a:r>
              <a:rPr lang="de-DE" sz="2000" dirty="0"/>
              <a:t>Sabine Sommer (Bodensee-Stiftung), </a:t>
            </a:r>
            <a:br>
              <a:rPr lang="de-DE" sz="2000" dirty="0"/>
            </a:br>
            <a:r>
              <a:rPr lang="de-DE" sz="2000" dirty="0"/>
              <a:t>			Andreas Ziermann (Bodensee-Stiftung)</a:t>
            </a:r>
          </a:p>
          <a:p>
            <a:pPr marL="0" indent="0">
              <a:buNone/>
            </a:pPr>
            <a:r>
              <a:rPr lang="de-DE" sz="2000" b="1" dirty="0"/>
              <a:t>Bilder</a:t>
            </a:r>
            <a:r>
              <a:rPr lang="de-DE" sz="2000" dirty="0"/>
              <a:t>   			siehe Quellenangaben an den Bildern und im Notizenbereich</a:t>
            </a:r>
          </a:p>
          <a:p>
            <a:pPr marL="0" indent="0">
              <a:buNone/>
            </a:pPr>
            <a:endParaRPr lang="de-DE" sz="2000" b="1" dirty="0"/>
          </a:p>
          <a:p>
            <a:pPr marL="0" indent="0">
              <a:buNone/>
            </a:pPr>
            <a:r>
              <a:rPr lang="de-DE" sz="2000" b="1" dirty="0"/>
              <a:t>Nutzungsrechte/Haftungsausschluss</a:t>
            </a:r>
          </a:p>
          <a:p>
            <a:pPr marL="0" indent="0">
              <a:buNone/>
            </a:pPr>
            <a:r>
              <a:rPr lang="de-DE" sz="2000" dirty="0">
                <a:solidFill>
                  <a:srgbClr val="000000"/>
                </a:solidFill>
                <a:latin typeface="Calibri" panose="020F0502020204030204" pitchFamily="34" charset="0"/>
              </a:rPr>
              <a:t>Die Nutzungsrechte der PPT-, PDF- und Word-Dokumente liegen bei den Projektpartnern im Projekt </a:t>
            </a:r>
            <a:r>
              <a:rPr lang="de-DE" sz="2000" dirty="0" err="1">
                <a:solidFill>
                  <a:srgbClr val="000000"/>
                </a:solidFill>
                <a:latin typeface="Calibri" panose="020F0502020204030204" pitchFamily="34" charset="0"/>
              </a:rPr>
              <a:t>GeNIAL</a:t>
            </a:r>
            <a:r>
              <a:rPr lang="de-DE" sz="2000" dirty="0">
                <a:solidFill>
                  <a:srgbClr val="000000"/>
                </a:solidFill>
                <a:latin typeface="Calibri" panose="020F0502020204030204" pitchFamily="34" charset="0"/>
              </a:rPr>
              <a:t>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375750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Folgen…</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a:xfrm>
            <a:off x="838200" y="1463040"/>
            <a:ext cx="10888362" cy="4713923"/>
          </a:xfrm>
        </p:spPr>
        <p:txBody>
          <a:bodyPr/>
          <a:lstStyle/>
          <a:p>
            <a:pPr marL="0" indent="0">
              <a:buNone/>
              <a:defRPr/>
            </a:pPr>
            <a:r>
              <a:rPr lang="de-DE" b="1" dirty="0"/>
              <a:t>… der </a:t>
            </a:r>
            <a:r>
              <a:rPr lang="de-DE" b="1" i="1" dirty="0">
                <a:solidFill>
                  <a:srgbClr val="C00000"/>
                </a:solidFill>
              </a:rPr>
              <a:t>negativen</a:t>
            </a:r>
            <a:r>
              <a:rPr lang="de-DE" b="1" dirty="0"/>
              <a:t> Auswirkungen auf die</a:t>
            </a:r>
            <a:r>
              <a:rPr lang="de-DE" dirty="0"/>
              <a:t>:</a:t>
            </a:r>
            <a:endParaRPr dirty="0"/>
          </a:p>
          <a:p>
            <a:pPr>
              <a:defRPr/>
            </a:pPr>
            <a:endParaRPr lang="de-DE" dirty="0"/>
          </a:p>
          <a:p>
            <a:pPr marL="0" indent="0">
              <a:buNone/>
              <a:defRPr/>
            </a:pPr>
            <a:endParaRPr lang="de-DE" dirty="0"/>
          </a:p>
          <a:p>
            <a:pPr>
              <a:spcAft>
                <a:spcPts val="600"/>
              </a:spcAft>
              <a:defRPr/>
            </a:pPr>
            <a:r>
              <a:rPr lang="de-DE" dirty="0"/>
              <a:t> Qualität und Quantität des Weidelandes </a:t>
            </a:r>
          </a:p>
          <a:p>
            <a:pPr>
              <a:spcAft>
                <a:spcPts val="600"/>
              </a:spcAft>
              <a:defRPr/>
            </a:pPr>
            <a:r>
              <a:rPr lang="de-DE" dirty="0"/>
              <a:t>Qualität und Quantität des Grundfutters</a:t>
            </a:r>
            <a:endParaRPr dirty="0"/>
          </a:p>
          <a:p>
            <a:pPr>
              <a:spcAft>
                <a:spcPts val="600"/>
              </a:spcAft>
              <a:defRPr/>
            </a:pPr>
            <a:r>
              <a:rPr lang="de-DE" dirty="0"/>
              <a:t> Qualität und Quantität des Kraftfutters (Getreide, Raps, Eiweißfrüchte)</a:t>
            </a:r>
            <a:endParaRPr dirty="0"/>
          </a:p>
        </p:txBody>
      </p:sp>
      <p:sp>
        <p:nvSpPr>
          <p:cNvPr id="8" name="Textfeld 5"/>
          <p:cNvSpPr>
            <a:spLocks/>
          </p:cNvSpPr>
          <p:nvPr/>
        </p:nvSpPr>
        <p:spPr bwMode="auto">
          <a:xfrm>
            <a:off x="10747560" y="2780928"/>
            <a:ext cx="979002" cy="270375"/>
          </a:xfrm>
          <a:prstGeom prst="rect">
            <a:avLst/>
          </a:prstGeom>
          <a:noFill/>
        </p:spPr>
        <p:txBody>
          <a:bodyPr wrap="square">
            <a:spAutoFit/>
          </a:bodyPr>
          <a:lstStyle/>
          <a:p>
            <a:pPr>
              <a:defRPr/>
            </a:pPr>
            <a:r>
              <a:rPr lang="de-DE" sz="1100" dirty="0"/>
              <a:t>Mais, </a:t>
            </a:r>
            <a:r>
              <a:rPr lang="de-DE" sz="1100" dirty="0" err="1"/>
              <a:t>pixabay</a:t>
            </a:r>
            <a:endParaRPr lang="de-DE" sz="1100" dirty="0"/>
          </a:p>
        </p:txBody>
      </p:sp>
      <p:pic>
        <p:nvPicPr>
          <p:cNvPr id="2" name="Grafik 1">
            <a:extLst>
              <a:ext uri="{FF2B5EF4-FFF2-40B4-BE49-F238E27FC236}">
                <a16:creationId xmlns:a16="http://schemas.microsoft.com/office/drawing/2014/main" id="{C26EFD3C-6D29-4894-AFC7-8BA7D7D77794}"/>
              </a:ext>
            </a:extLst>
          </p:cNvPr>
          <p:cNvPicPr>
            <a:picLocks noChangeAspect="1"/>
          </p:cNvPicPr>
          <p:nvPr/>
        </p:nvPicPr>
        <p:blipFill>
          <a:blip r:embed="rId3"/>
          <a:stretch>
            <a:fillRect/>
          </a:stretch>
        </p:blipFill>
        <p:spPr>
          <a:xfrm>
            <a:off x="8453297" y="581501"/>
            <a:ext cx="3273265" cy="219942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a:xfrm>
            <a:off x="695400" y="1463040"/>
            <a:ext cx="10946432" cy="4713923"/>
          </a:xfrm>
        </p:spPr>
        <p:txBody>
          <a:bodyPr/>
          <a:lstStyle/>
          <a:p>
            <a:pPr marL="0" indent="0" algn="ctr">
              <a:spcBef>
                <a:spcPts val="0"/>
              </a:spcBef>
              <a:buNone/>
              <a:defRPr/>
            </a:pPr>
            <a:r>
              <a:rPr lang="de-DE" sz="3600" dirty="0">
                <a:solidFill>
                  <a:schemeClr val="accent1"/>
                </a:solidFill>
                <a:latin typeface="+mj-lt"/>
                <a:ea typeface="+mj-ea"/>
                <a:cs typeface="+mj-cs"/>
              </a:rPr>
              <a:t>Welche Erfahrungen haben Sie mit der Futterversorgung in Ihrem Betrieb in den letzten Jahren gemacht?</a:t>
            </a:r>
          </a:p>
          <a:p>
            <a:pPr marL="0" indent="0" algn="ctr">
              <a:spcBef>
                <a:spcPts val="0"/>
              </a:spcBef>
              <a:buNone/>
              <a:defRPr/>
            </a:pPr>
            <a:endParaRPr lang="de-DE" sz="3600" dirty="0">
              <a:solidFill>
                <a:schemeClr val="accent1"/>
              </a:solidFill>
              <a:latin typeface="+mj-lt"/>
              <a:ea typeface="+mj-ea"/>
              <a:cs typeface="+mj-cs"/>
            </a:endParaRPr>
          </a:p>
          <a:p>
            <a:pPr marL="0" indent="0" algn="ctr">
              <a:spcBef>
                <a:spcPts val="0"/>
              </a:spcBef>
              <a:buNone/>
              <a:defRPr/>
            </a:pPr>
            <a:r>
              <a:rPr lang="de-DE" sz="3600" dirty="0">
                <a:solidFill>
                  <a:schemeClr val="accent1"/>
                </a:solidFill>
                <a:latin typeface="+mj-lt"/>
                <a:ea typeface="+mj-ea"/>
                <a:cs typeface="+mj-cs"/>
              </a:rPr>
              <a:t>Falls Sie Schwierigkeiten hatten, haben Sie daraus Konsequenzen gezogen, wenn ja, welche?</a:t>
            </a:r>
            <a:endParaRPr sz="3600" dirty="0">
              <a:solidFill>
                <a:schemeClr val="accent1"/>
              </a:solidFill>
              <a:latin typeface="+mj-lt"/>
              <a:ea typeface="+mj-ea"/>
              <a:cs typeface="+mj-cs"/>
            </a:endParaRPr>
          </a:p>
          <a:p>
            <a:pPr>
              <a:defRPr/>
            </a:pPr>
            <a:endParaRPr lang="de-DE" dirty="0"/>
          </a:p>
          <a:p>
            <a:pPr>
              <a:defRPr/>
            </a:pPr>
            <a:endParaRPr dirty="0"/>
          </a:p>
        </p:txBody>
      </p:sp>
      <p:pic>
        <p:nvPicPr>
          <p:cNvPr id="2" name="Grafik 1">
            <a:extLst>
              <a:ext uri="{FF2B5EF4-FFF2-40B4-BE49-F238E27FC236}">
                <a16:creationId xmlns:a16="http://schemas.microsoft.com/office/drawing/2014/main" id="{1CA9A9D5-6F9D-4ABB-8A6E-FD1A8F9F72EF}"/>
              </a:ext>
            </a:extLst>
          </p:cNvPr>
          <p:cNvPicPr>
            <a:picLocks noChangeAspect="1"/>
          </p:cNvPicPr>
          <p:nvPr/>
        </p:nvPicPr>
        <p:blipFill>
          <a:blip r:embed="rId3"/>
          <a:stretch>
            <a:fillRect/>
          </a:stretch>
        </p:blipFill>
        <p:spPr>
          <a:xfrm>
            <a:off x="5123892" y="4149080"/>
            <a:ext cx="1944216" cy="1944216"/>
          </a:xfrm>
          <a:prstGeom prst="rect">
            <a:avLst/>
          </a:prstGeom>
        </p:spPr>
      </p:pic>
      <p:sp>
        <p:nvSpPr>
          <p:cNvPr id="3" name="Rechteck 2">
            <a:extLst>
              <a:ext uri="{FF2B5EF4-FFF2-40B4-BE49-F238E27FC236}">
                <a16:creationId xmlns:a16="http://schemas.microsoft.com/office/drawing/2014/main" id="{E28A3356-A2C2-4D8D-A403-1CC06053F8F4}"/>
              </a:ext>
            </a:extLst>
          </p:cNvPr>
          <p:cNvSpPr/>
          <p:nvPr/>
        </p:nvSpPr>
        <p:spPr>
          <a:xfrm>
            <a:off x="6615099" y="5559589"/>
            <a:ext cx="623889" cy="261610"/>
          </a:xfrm>
          <a:prstGeom prst="rect">
            <a:avLst/>
          </a:prstGeom>
        </p:spPr>
        <p:txBody>
          <a:bodyPr wrap="none">
            <a:spAutoFit/>
          </a:bodyPr>
          <a:lstStyle/>
          <a:p>
            <a:r>
              <a:rPr lang="de-DE" sz="1100" dirty="0"/>
              <a:t>pixabay</a:t>
            </a:r>
          </a:p>
        </p:txBody>
      </p:sp>
    </p:spTree>
    <p:extLst>
      <p:ext uri="{BB962C8B-B14F-4D97-AF65-F5344CB8AC3E}">
        <p14:creationId xmlns:p14="http://schemas.microsoft.com/office/powerpoint/2010/main" val="871379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Wichtige Grundlage: regelmäßige Futterplanung</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marL="0" indent="0">
              <a:buNone/>
              <a:defRPr/>
            </a:pPr>
            <a:endParaRPr lang="de-DE" dirty="0"/>
          </a:p>
          <a:p>
            <a:pPr>
              <a:buFont typeface="Wingdings"/>
              <a:buChar char="Ø"/>
              <a:defRPr/>
            </a:pPr>
            <a:r>
              <a:rPr lang="de-DE" dirty="0"/>
              <a:t>  Wieviel Futter…</a:t>
            </a:r>
            <a:endParaRPr dirty="0"/>
          </a:p>
          <a:p>
            <a:pPr>
              <a:buFont typeface="Wingdings"/>
              <a:buChar char="Ø"/>
              <a:defRPr/>
            </a:pPr>
            <a:r>
              <a:rPr lang="de-DE" dirty="0"/>
              <a:t>  Welches Futter…</a:t>
            </a:r>
            <a:endParaRPr dirty="0"/>
          </a:p>
          <a:p>
            <a:pPr>
              <a:buFont typeface="Wingdings"/>
              <a:buChar char="Ø"/>
              <a:defRPr/>
            </a:pPr>
            <a:r>
              <a:rPr lang="de-DE" dirty="0"/>
              <a:t>  Wieviel Vorrat…</a:t>
            </a:r>
            <a:endParaRPr dirty="0"/>
          </a:p>
          <a:p>
            <a:pPr>
              <a:defRPr/>
            </a:pPr>
            <a:endParaRPr lang="de-DE" dirty="0"/>
          </a:p>
          <a:p>
            <a:pPr marL="0" indent="0">
              <a:buNone/>
              <a:defRPr/>
            </a:pPr>
            <a:r>
              <a:rPr lang="de-DE" dirty="0"/>
              <a:t>… muss ich für meinen gesamten Tierbestand einplanen?</a:t>
            </a:r>
            <a:endParaRPr dirty="0"/>
          </a:p>
        </p:txBody>
      </p:sp>
      <p:pic>
        <p:nvPicPr>
          <p:cNvPr id="2" name="Grafik 1">
            <a:extLst>
              <a:ext uri="{FF2B5EF4-FFF2-40B4-BE49-F238E27FC236}">
                <a16:creationId xmlns:a16="http://schemas.microsoft.com/office/drawing/2014/main" id="{1128D683-CFAB-4887-B13B-D398405A68DD}"/>
              </a:ext>
            </a:extLst>
          </p:cNvPr>
          <p:cNvPicPr>
            <a:picLocks noChangeAspect="1"/>
          </p:cNvPicPr>
          <p:nvPr/>
        </p:nvPicPr>
        <p:blipFill>
          <a:blip r:embed="rId3"/>
          <a:stretch>
            <a:fillRect/>
          </a:stretch>
        </p:blipFill>
        <p:spPr>
          <a:xfrm>
            <a:off x="8502228" y="1816880"/>
            <a:ext cx="2881536" cy="1921024"/>
          </a:xfrm>
          <a:prstGeom prst="rect">
            <a:avLst/>
          </a:prstGeom>
        </p:spPr>
      </p:pic>
      <p:sp>
        <p:nvSpPr>
          <p:cNvPr id="7" name="Textfeld 5">
            <a:extLst>
              <a:ext uri="{FF2B5EF4-FFF2-40B4-BE49-F238E27FC236}">
                <a16:creationId xmlns:a16="http://schemas.microsoft.com/office/drawing/2014/main" id="{9143017E-63AF-4FC9-AF3B-77AB6E42EFD6}"/>
              </a:ext>
            </a:extLst>
          </p:cNvPr>
          <p:cNvSpPr>
            <a:spLocks/>
          </p:cNvSpPr>
          <p:nvPr/>
        </p:nvSpPr>
        <p:spPr bwMode="auto">
          <a:xfrm>
            <a:off x="10344472" y="3724035"/>
            <a:ext cx="1242376" cy="261610"/>
          </a:xfrm>
          <a:prstGeom prst="rect">
            <a:avLst/>
          </a:prstGeom>
          <a:noFill/>
        </p:spPr>
        <p:txBody>
          <a:bodyPr wrap="square">
            <a:spAutoFit/>
          </a:bodyPr>
          <a:lstStyle/>
          <a:p>
            <a:pPr>
              <a:defRPr/>
            </a:pPr>
            <a:r>
              <a:rPr lang="de-DE" sz="1100" dirty="0"/>
              <a:t>Planung, </a:t>
            </a:r>
            <a:r>
              <a:rPr lang="de-DE" sz="1100" dirty="0" err="1"/>
              <a:t>pixabay</a:t>
            </a:r>
            <a:endParaRPr lang="de-DE"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Futterplanungen ermöglichen:</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marL="0" indent="0">
              <a:buNone/>
              <a:defRPr/>
            </a:pPr>
            <a:endParaRPr lang="de-DE" dirty="0"/>
          </a:p>
          <a:p>
            <a:pPr>
              <a:buFont typeface="Wingdings"/>
              <a:buChar char="Ø"/>
              <a:defRPr/>
            </a:pPr>
            <a:r>
              <a:rPr lang="de-DE" dirty="0"/>
              <a:t> Berücksichtigung von Anpassungen und Veränderungen</a:t>
            </a:r>
            <a:endParaRPr dirty="0"/>
          </a:p>
          <a:p>
            <a:pPr>
              <a:buFont typeface="Wingdings"/>
              <a:buChar char="Ø"/>
              <a:defRPr/>
            </a:pPr>
            <a:r>
              <a:rPr lang="de-DE" dirty="0"/>
              <a:t> Vermeidung von frühzeitigen Siloöffnungen</a:t>
            </a:r>
            <a:endParaRPr dirty="0"/>
          </a:p>
          <a:p>
            <a:pPr>
              <a:buFont typeface="Wingdings"/>
              <a:buChar char="Ø"/>
              <a:defRPr/>
            </a:pPr>
            <a:r>
              <a:rPr lang="de-DE" dirty="0"/>
              <a:t> Vermeidung von ungeplanten, teuren Futterzukäufen</a:t>
            </a:r>
            <a:endParaRPr dirty="0"/>
          </a:p>
          <a:p>
            <a:pPr>
              <a:buFont typeface="Wingdings"/>
              <a:buChar char="Ø"/>
              <a:defRPr/>
            </a:pPr>
            <a:r>
              <a:rPr lang="de-DE" dirty="0"/>
              <a:t> Vermeidung von ungeplanten Tierverkäufen</a:t>
            </a:r>
            <a:endParaRPr dirty="0"/>
          </a:p>
          <a:p>
            <a:pPr>
              <a:buFont typeface="Wingdings"/>
              <a:buChar char="Ø"/>
              <a:defRPr/>
            </a:pPr>
            <a:r>
              <a:rPr lang="de-DE" dirty="0"/>
              <a:t> Ermöglichen evtl. sogar Futter</a:t>
            </a:r>
            <a:r>
              <a:rPr lang="de-DE" b="1" i="1" dirty="0"/>
              <a:t>ver</a:t>
            </a:r>
            <a:r>
              <a:rPr lang="de-DE" dirty="0"/>
              <a:t>käufe</a:t>
            </a:r>
            <a:endParaRPr dirty="0"/>
          </a:p>
          <a:p>
            <a:pPr>
              <a:buFont typeface="Wingdings"/>
              <a:buChar char="Ø"/>
              <a:defRPr/>
            </a:pPr>
            <a:r>
              <a:rPr lang="de-DE" dirty="0"/>
              <a:t> Anbauplanung baut auf Futterplanung auf</a:t>
            </a:r>
            <a:endParaRPr dirty="0"/>
          </a:p>
        </p:txBody>
      </p:sp>
      <p:sp>
        <p:nvSpPr>
          <p:cNvPr id="7" name="Textfeld 3"/>
          <p:cNvSpPr>
            <a:spLocks/>
          </p:cNvSpPr>
          <p:nvPr/>
        </p:nvSpPr>
        <p:spPr bwMode="auto">
          <a:xfrm>
            <a:off x="1199456" y="5945411"/>
            <a:ext cx="2592288" cy="263977"/>
          </a:xfrm>
          <a:prstGeom prst="rect">
            <a:avLst/>
          </a:prstGeom>
          <a:noFill/>
          <a:ln>
            <a:noFill/>
          </a:ln>
        </p:spPr>
        <p:txBody>
          <a:bodyPr wrap="square" rtlCol="0">
            <a:spAutoFit/>
          </a:bodyPr>
          <a:lstStyle/>
          <a:p>
            <a:pPr>
              <a:defRPr/>
            </a:pPr>
            <a:r>
              <a:rPr lang="de-DE" sz="1100" dirty="0"/>
              <a:t>Landesanstalt für Landwirtschaft (LfL)</a:t>
            </a:r>
            <a:endParaRPr sz="1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Futterplanung durchführen:</a:t>
            </a:r>
            <a:endParaRPr dirty="0"/>
          </a:p>
        </p:txBody>
      </p:sp>
      <p:sp>
        <p:nvSpPr>
          <p:cNvPr id="5" name="Fußzeilenplatzhalter 2"/>
          <p:cNvSpPr>
            <a:spLocks noGrp="1"/>
          </p:cNvSpPr>
          <p:nvPr>
            <p:ph type="ftr" sz="quarter" idx="10"/>
          </p:nvPr>
        </p:nvSpPr>
        <p:spPr bwMode="auto"/>
        <p:txBody>
          <a:bodyPr/>
          <a:lstStyle/>
          <a:p>
            <a:pPr>
              <a:defRPr/>
            </a:pPr>
            <a:r>
              <a:rPr lang="de-DE"/>
              <a:t>Futterversorgung</a:t>
            </a:r>
            <a:endParaRPr/>
          </a:p>
        </p:txBody>
      </p:sp>
      <p:sp>
        <p:nvSpPr>
          <p:cNvPr id="6" name="Inhaltsplatzhalter 7"/>
          <p:cNvSpPr>
            <a:spLocks noGrp="1"/>
          </p:cNvSpPr>
          <p:nvPr>
            <p:ph idx="1"/>
          </p:nvPr>
        </p:nvSpPr>
        <p:spPr bwMode="auto"/>
        <p:txBody>
          <a:bodyPr/>
          <a:lstStyle/>
          <a:p>
            <a:pPr marL="0" indent="0">
              <a:buNone/>
              <a:defRPr/>
            </a:pPr>
            <a:endParaRPr dirty="0"/>
          </a:p>
          <a:p>
            <a:pPr>
              <a:buFont typeface="Wingdings"/>
              <a:buChar char="Ø"/>
              <a:defRPr/>
            </a:pPr>
            <a:r>
              <a:rPr lang="de-DE" dirty="0"/>
              <a:t> Stichtag wählen (z.B. 1. November, nach der Ernte)</a:t>
            </a:r>
            <a:endParaRPr dirty="0"/>
          </a:p>
          <a:p>
            <a:pPr>
              <a:buFont typeface="Wingdings"/>
              <a:buChar char="Ø"/>
              <a:defRPr/>
            </a:pPr>
            <a:r>
              <a:rPr lang="de-DE" dirty="0"/>
              <a:t> Feststellung des gesamten Tierbestandes</a:t>
            </a:r>
            <a:endParaRPr dirty="0"/>
          </a:p>
          <a:p>
            <a:pPr>
              <a:buFont typeface="Wingdings"/>
              <a:buChar char="Ø"/>
              <a:defRPr/>
            </a:pPr>
            <a:r>
              <a:rPr lang="de-DE" dirty="0"/>
              <a:t> Rationszusammenstellung – abhängig von Leistung und</a:t>
            </a:r>
            <a:endParaRPr dirty="0"/>
          </a:p>
          <a:p>
            <a:pPr marL="0" indent="0">
              <a:buNone/>
              <a:defRPr/>
            </a:pPr>
            <a:r>
              <a:rPr lang="de-DE" dirty="0"/>
              <a:t>    Wachstumsabschnitt der Tiere (Futterzukäufe mitberücksichtigen)</a:t>
            </a:r>
            <a:endParaRPr dirty="0"/>
          </a:p>
          <a:p>
            <a:pPr>
              <a:buFont typeface="Wingdings"/>
              <a:buChar char="Ø"/>
              <a:defRPr/>
            </a:pPr>
            <a:r>
              <a:rPr lang="de-DE" dirty="0"/>
              <a:t> Futtervorräte abschätzen</a:t>
            </a:r>
            <a:endParaRPr dirty="0"/>
          </a:p>
          <a:p>
            <a:pPr>
              <a:buFont typeface="Wingdings"/>
              <a:buChar char="Ø"/>
              <a:defRPr/>
            </a:pPr>
            <a:r>
              <a:rPr lang="de-DE" dirty="0"/>
              <a:t> Gegenüberstellung von Futtervorräten und Futterverbrauch</a:t>
            </a:r>
            <a:endParaRPr dirty="0"/>
          </a:p>
          <a:p>
            <a:pPr>
              <a:buFont typeface="Wingdings"/>
              <a:buChar char="Ø"/>
              <a:defRPr/>
            </a:pPr>
            <a:r>
              <a:rPr lang="de-DE" dirty="0"/>
              <a:t> Einkalkulierung von mind. 10% Futterreserve</a:t>
            </a:r>
            <a:endParaRPr dirty="0"/>
          </a:p>
          <a:p>
            <a:pPr marL="0" indent="0">
              <a:buNone/>
              <a:defRPr/>
            </a:pPr>
            <a:endParaRPr lang="de-DE" dirty="0"/>
          </a:p>
        </p:txBody>
      </p:sp>
      <p:sp>
        <p:nvSpPr>
          <p:cNvPr id="8" name="Textfeld 3">
            <a:extLst>
              <a:ext uri="{FF2B5EF4-FFF2-40B4-BE49-F238E27FC236}">
                <a16:creationId xmlns:a16="http://schemas.microsoft.com/office/drawing/2014/main" id="{61308DDF-EE76-470B-A8C8-B663F55C0A54}"/>
              </a:ext>
            </a:extLst>
          </p:cNvPr>
          <p:cNvSpPr>
            <a:spLocks/>
          </p:cNvSpPr>
          <p:nvPr/>
        </p:nvSpPr>
        <p:spPr bwMode="auto">
          <a:xfrm>
            <a:off x="1199456" y="5945411"/>
            <a:ext cx="2592288" cy="263977"/>
          </a:xfrm>
          <a:prstGeom prst="rect">
            <a:avLst/>
          </a:prstGeom>
          <a:noFill/>
          <a:ln>
            <a:noFill/>
          </a:ln>
        </p:spPr>
        <p:txBody>
          <a:bodyPr wrap="square" rtlCol="0">
            <a:spAutoFit/>
          </a:bodyPr>
          <a:lstStyle/>
          <a:p>
            <a:pPr>
              <a:defRPr/>
            </a:pPr>
            <a:r>
              <a:rPr lang="de-DE" sz="1100" dirty="0"/>
              <a:t>Landesanstalt für Landwirtschaft (LfL)</a:t>
            </a:r>
            <a:endParaRPr sz="1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itel 1"/>
          <p:cNvSpPr>
            <a:spLocks noGrp="1"/>
          </p:cNvSpPr>
          <p:nvPr>
            <p:ph type="title"/>
          </p:nvPr>
        </p:nvSpPr>
        <p:spPr bwMode="auto"/>
        <p:txBody>
          <a:bodyPr/>
          <a:lstStyle/>
          <a:p>
            <a:pPr>
              <a:defRPr/>
            </a:pPr>
            <a:r>
              <a:rPr lang="de-DE" dirty="0"/>
              <a:t>Ergebnis:</a:t>
            </a:r>
            <a:endParaRPr dirty="0"/>
          </a:p>
        </p:txBody>
      </p:sp>
      <p:sp>
        <p:nvSpPr>
          <p:cNvPr id="6" name="Fußzeilenplatzhalter 2"/>
          <p:cNvSpPr>
            <a:spLocks noGrp="1"/>
          </p:cNvSpPr>
          <p:nvPr>
            <p:ph type="ftr" sz="quarter" idx="10"/>
          </p:nvPr>
        </p:nvSpPr>
        <p:spPr bwMode="auto"/>
        <p:txBody>
          <a:bodyPr/>
          <a:lstStyle/>
          <a:p>
            <a:pPr>
              <a:defRPr/>
            </a:pPr>
            <a:r>
              <a:rPr lang="de-DE"/>
              <a:t>Futterversorgung</a:t>
            </a:r>
            <a:endParaRPr/>
          </a:p>
        </p:txBody>
      </p:sp>
      <p:sp>
        <p:nvSpPr>
          <p:cNvPr id="7" name="Inhaltsplatzhalter 7"/>
          <p:cNvSpPr>
            <a:spLocks noGrp="1"/>
          </p:cNvSpPr>
          <p:nvPr>
            <p:ph idx="1"/>
          </p:nvPr>
        </p:nvSpPr>
        <p:spPr bwMode="auto">
          <a:xfrm>
            <a:off x="838200" y="1563531"/>
            <a:ext cx="10515600" cy="4713923"/>
          </a:xfrm>
        </p:spPr>
        <p:txBody>
          <a:bodyPr/>
          <a:lstStyle/>
          <a:p>
            <a:pPr marL="0" indent="0" algn="ctr">
              <a:buNone/>
              <a:defRPr/>
            </a:pPr>
            <a:r>
              <a:rPr lang="de-DE" b="1" dirty="0"/>
              <a:t>Anbau- und Futterzukaufplanung für das kommende Jahr!</a:t>
            </a:r>
          </a:p>
          <a:p>
            <a:pPr>
              <a:defRPr/>
            </a:pPr>
            <a:endParaRPr lang="de-DE" dirty="0"/>
          </a:p>
        </p:txBody>
      </p:sp>
      <p:pic>
        <p:nvPicPr>
          <p:cNvPr id="8" name="Grafik 5"/>
          <p:cNvPicPr>
            <a:picLocks noChangeAspect="1"/>
          </p:cNvPicPr>
          <p:nvPr/>
        </p:nvPicPr>
        <p:blipFill>
          <a:blip r:embed="rId3"/>
          <a:stretch/>
        </p:blipFill>
        <p:spPr bwMode="auto">
          <a:xfrm>
            <a:off x="4683380" y="3267958"/>
            <a:ext cx="3048264" cy="2286198"/>
          </a:xfrm>
          <a:prstGeom prst="rect">
            <a:avLst/>
          </a:prstGeom>
        </p:spPr>
      </p:pic>
      <p:pic>
        <p:nvPicPr>
          <p:cNvPr id="9" name="Grafik 6"/>
          <p:cNvPicPr>
            <a:picLocks noChangeAspect="1"/>
          </p:cNvPicPr>
          <p:nvPr/>
        </p:nvPicPr>
        <p:blipFill>
          <a:blip r:embed="rId4"/>
          <a:stretch/>
        </p:blipFill>
        <p:spPr bwMode="auto">
          <a:xfrm>
            <a:off x="1180790" y="2767179"/>
            <a:ext cx="3610517" cy="2030916"/>
          </a:xfrm>
          <a:prstGeom prst="rect">
            <a:avLst/>
          </a:prstGeom>
        </p:spPr>
      </p:pic>
      <p:sp>
        <p:nvSpPr>
          <p:cNvPr id="10" name="Textfeld 9"/>
          <p:cNvSpPr>
            <a:spLocks/>
          </p:cNvSpPr>
          <p:nvPr/>
        </p:nvSpPr>
        <p:spPr bwMode="auto">
          <a:xfrm>
            <a:off x="7731644" y="5078459"/>
            <a:ext cx="1444440" cy="270375"/>
          </a:xfrm>
          <a:prstGeom prst="rect">
            <a:avLst/>
          </a:prstGeom>
          <a:noFill/>
        </p:spPr>
        <p:txBody>
          <a:bodyPr wrap="square">
            <a:spAutoFit/>
          </a:bodyPr>
          <a:lstStyle/>
          <a:p>
            <a:pPr>
              <a:defRPr/>
            </a:pPr>
            <a:r>
              <a:rPr lang="de-DE" sz="1100" dirty="0"/>
              <a:t>Mais, </a:t>
            </a:r>
            <a:r>
              <a:rPr lang="de-DE" sz="1100" dirty="0" err="1"/>
              <a:t>pixabay</a:t>
            </a:r>
            <a:endParaRPr lang="de-DE" sz="1100" dirty="0"/>
          </a:p>
        </p:txBody>
      </p:sp>
      <p:sp>
        <p:nvSpPr>
          <p:cNvPr id="11" name="Textfeld 11"/>
          <p:cNvSpPr>
            <a:spLocks/>
          </p:cNvSpPr>
          <p:nvPr/>
        </p:nvSpPr>
        <p:spPr bwMode="auto">
          <a:xfrm>
            <a:off x="4683380" y="5537840"/>
            <a:ext cx="1351743" cy="261610"/>
          </a:xfrm>
          <a:prstGeom prst="rect">
            <a:avLst/>
          </a:prstGeom>
          <a:noFill/>
        </p:spPr>
        <p:txBody>
          <a:bodyPr wrap="square">
            <a:spAutoFit/>
          </a:bodyPr>
          <a:lstStyle/>
          <a:p>
            <a:pPr>
              <a:defRPr/>
            </a:pPr>
            <a:r>
              <a:rPr lang="de-DE" sz="1100" dirty="0"/>
              <a:t>Siloballen, </a:t>
            </a:r>
            <a:r>
              <a:rPr lang="de-DE" sz="1100" dirty="0" err="1"/>
              <a:t>pixabay</a:t>
            </a:r>
            <a:endParaRPr lang="de-DE" sz="1100" dirty="0"/>
          </a:p>
        </p:txBody>
      </p:sp>
      <p:sp>
        <p:nvSpPr>
          <p:cNvPr id="12" name="Textfeld 13"/>
          <p:cNvSpPr>
            <a:spLocks/>
          </p:cNvSpPr>
          <p:nvPr/>
        </p:nvSpPr>
        <p:spPr bwMode="auto">
          <a:xfrm>
            <a:off x="1069028" y="4783710"/>
            <a:ext cx="1436636" cy="261610"/>
          </a:xfrm>
          <a:prstGeom prst="rect">
            <a:avLst/>
          </a:prstGeom>
          <a:noFill/>
        </p:spPr>
        <p:txBody>
          <a:bodyPr wrap="square">
            <a:spAutoFit/>
          </a:bodyPr>
          <a:lstStyle/>
          <a:p>
            <a:pPr>
              <a:defRPr/>
            </a:pPr>
            <a:r>
              <a:rPr lang="de-DE" sz="1100" dirty="0"/>
              <a:t>Heuballen, </a:t>
            </a:r>
            <a:r>
              <a:rPr lang="de-DE" sz="1100" dirty="0" err="1"/>
              <a:t>pixabay</a:t>
            </a:r>
            <a:endParaRPr lang="de-DE" sz="1100" dirty="0"/>
          </a:p>
        </p:txBody>
      </p:sp>
      <p:pic>
        <p:nvPicPr>
          <p:cNvPr id="3" name="Grafik 2">
            <a:extLst>
              <a:ext uri="{FF2B5EF4-FFF2-40B4-BE49-F238E27FC236}">
                <a16:creationId xmlns:a16="http://schemas.microsoft.com/office/drawing/2014/main" id="{DB39B673-0598-44C9-911C-F9061A8BFB55}"/>
              </a:ext>
            </a:extLst>
          </p:cNvPr>
          <p:cNvPicPr>
            <a:picLocks noChangeAspect="1"/>
          </p:cNvPicPr>
          <p:nvPr/>
        </p:nvPicPr>
        <p:blipFill>
          <a:blip r:embed="rId5"/>
          <a:stretch>
            <a:fillRect/>
          </a:stretch>
        </p:blipFill>
        <p:spPr>
          <a:xfrm>
            <a:off x="7673527" y="2761919"/>
            <a:ext cx="3048263" cy="2286196"/>
          </a:xfrm>
          <a:prstGeom prst="rect">
            <a:avLst/>
          </a:prstGeom>
        </p:spPr>
      </p:pic>
    </p:spTree>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5614</Words>
  <Application>Microsoft Office PowerPoint</Application>
  <DocSecurity>0</DocSecurity>
  <PresentationFormat>Breitbild</PresentationFormat>
  <Paragraphs>554</Paragraphs>
  <Slides>36</Slides>
  <Notes>34</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36</vt:i4>
      </vt:variant>
    </vt:vector>
  </HeadingPairs>
  <TitlesOfParts>
    <vt:vector size="43" baseType="lpstr">
      <vt:lpstr>Arial</vt:lpstr>
      <vt:lpstr>Calibri</vt:lpstr>
      <vt:lpstr>Calibri Light</vt:lpstr>
      <vt:lpstr>Courier New</vt:lpstr>
      <vt:lpstr>Times New Roman</vt:lpstr>
      <vt:lpstr>Wingdings</vt:lpstr>
      <vt:lpstr>Office</vt:lpstr>
      <vt:lpstr>Futterversorgung in Zeiten des Klimawandels</vt:lpstr>
      <vt:lpstr>Futterversorgung gewährleisten</vt:lpstr>
      <vt:lpstr>Klimawandeltrends…</vt:lpstr>
      <vt:lpstr>Folgen…</vt:lpstr>
      <vt:lpstr>PowerPoint-Präsentation</vt:lpstr>
      <vt:lpstr>Wichtige Grundlage: regelmäßige Futterplanung</vt:lpstr>
      <vt:lpstr>Futterplanungen ermöglichen:</vt:lpstr>
      <vt:lpstr>Futterplanung durchführen:</vt:lpstr>
      <vt:lpstr>Ergebnis:</vt:lpstr>
      <vt:lpstr>Wenn das Grundfutter knapp wird…</vt:lpstr>
      <vt:lpstr>Wenn das Grundfutter knapp wird…</vt:lpstr>
      <vt:lpstr>Wenn das Grundfutter knapp wird…</vt:lpstr>
      <vt:lpstr>1) Anbau von Ackerfutter:  Rotklee, Luzerne, Klee-/Luzerne-/Ackergras</vt:lpstr>
      <vt:lpstr>PowerPoint-Präsentation</vt:lpstr>
      <vt:lpstr>PowerPoint-Präsentation</vt:lpstr>
      <vt:lpstr>Beispiel für überjährige Rotklee-Luzerne-Grasmischung </vt:lpstr>
      <vt:lpstr>2) Zweitfruchtanbau</vt:lpstr>
      <vt:lpstr>Zweitfruchtanbau - Grünroggen</vt:lpstr>
      <vt:lpstr>Zweitfruchtanbau – Grünroggen - Steckbrief</vt:lpstr>
      <vt:lpstr>Zweitfruchtanbau – weitere Kombinationen</vt:lpstr>
      <vt:lpstr>PowerPoint-Präsentation</vt:lpstr>
      <vt:lpstr>3) Trockentolerantere Futterkulturen – Bsp. Hirse       (C4-Pflanze)</vt:lpstr>
      <vt:lpstr>3) Trockentolerantere Futterkulturen – Bsp. Hirse       (C4-Pflanze)</vt:lpstr>
      <vt:lpstr>3) Trockentolerantere Futterkulturen – Bsp. Hirse       (C4-Pflanze)</vt:lpstr>
      <vt:lpstr>Trockentolerantere Futterkulturen –  Bsp. Hirse (C4-Pflanze)</vt:lpstr>
      <vt:lpstr>PowerPoint-Präsentation</vt:lpstr>
      <vt:lpstr>Zwischenfrüchte zur Futternutzung</vt:lpstr>
      <vt:lpstr>PowerPoint-Präsentation</vt:lpstr>
      <vt:lpstr>PowerPoint-Präsentation</vt:lpstr>
      <vt:lpstr>5) Futter-Mist-Kooperationen</vt:lpstr>
      <vt:lpstr>6) Futterzukauf / Tierabstockung</vt:lpstr>
      <vt:lpstr>7) Erweiterung der Futtervorräte</vt:lpstr>
      <vt:lpstr>Arbeitsauftrag – Aufgabe 1: </vt:lpstr>
      <vt:lpstr>Arbeitsauftrag – Aufgabe 2: </vt:lpstr>
      <vt:lpstr>Arbeitsauftrag – Aufgabe 3: </vt:lpstr>
      <vt:lpstr>Impressum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Sabine Sommer</dc:creator>
  <cp:keywords/>
  <dc:description/>
  <cp:lastModifiedBy>Sabine Sommer</cp:lastModifiedBy>
  <cp:revision>137</cp:revision>
  <dcterms:created xsi:type="dcterms:W3CDTF">2020-08-25T07:34:09Z</dcterms:created>
  <dcterms:modified xsi:type="dcterms:W3CDTF">2021-10-19T12:50:55Z</dcterms:modified>
  <cp:category/>
  <dc:identifier/>
  <cp:contentStatus/>
  <dc:language/>
  <cp:version/>
</cp:coreProperties>
</file>