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omments/comment1.xml" ContentType="application/vnd.openxmlformats-officedocument.presentationml.comment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256" r:id="rId2"/>
    <p:sldId id="277" r:id="rId3"/>
    <p:sldId id="319" r:id="rId4"/>
    <p:sldId id="318" r:id="rId5"/>
    <p:sldId id="258" r:id="rId6"/>
    <p:sldId id="320" r:id="rId7"/>
    <p:sldId id="259" r:id="rId8"/>
    <p:sldId id="278" r:id="rId9"/>
    <p:sldId id="260" r:id="rId10"/>
    <p:sldId id="261" r:id="rId11"/>
    <p:sldId id="331" r:id="rId12"/>
    <p:sldId id="328" r:id="rId13"/>
    <p:sldId id="280" r:id="rId14"/>
    <p:sldId id="281" r:id="rId15"/>
    <p:sldId id="267" r:id="rId16"/>
    <p:sldId id="330" r:id="rId17"/>
    <p:sldId id="333" r:id="rId18"/>
    <p:sldId id="329" r:id="rId19"/>
    <p:sldId id="327" r:id="rId20"/>
    <p:sldId id="324" r:id="rId21"/>
    <p:sldId id="325" r:id="rId22"/>
    <p:sldId id="326" r:id="rId23"/>
    <p:sldId id="264" r:id="rId24"/>
    <p:sldId id="265" r:id="rId25"/>
    <p:sldId id="266" r:id="rId26"/>
    <p:sldId id="268" r:id="rId27"/>
    <p:sldId id="271" r:id="rId28"/>
    <p:sldId id="317" r:id="rId29"/>
    <p:sldId id="269" r:id="rId30"/>
    <p:sldId id="334" r:id="rId31"/>
    <p:sldId id="270" r:id="rId32"/>
    <p:sldId id="272" r:id="rId33"/>
    <p:sldId id="273" r:id="rId34"/>
    <p:sldId id="335" r:id="rId35"/>
    <p:sldId id="323" r:id="rId36"/>
    <p:sldId id="274" r:id="rId37"/>
    <p:sldId id="322" r:id="rId38"/>
    <p:sldId id="275" r:id="rId39"/>
    <p:sldId id="276" r:id="rId40"/>
    <p:sldId id="332" r:id="rId41"/>
    <p:sldId id="316" r:id="rId42"/>
  </p:sldIdLst>
  <p:sldSz cx="12192000" cy="6858000"/>
  <p:notesSz cx="6858000" cy="12192000"/>
  <p:defaultText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bine Sommer" initials="SS" lastIdx="2" clrIdx="0">
    <p:extLst>
      <p:ext uri="{19B8F6BF-5375-455C-9EA6-DF929625EA0E}">
        <p15:presenceInfo xmlns:p15="http://schemas.microsoft.com/office/powerpoint/2012/main" userId="S-1-5-21-3849005281-361581855-2026736980-111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DC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3450" autoAdjust="0"/>
  </p:normalViewPr>
  <p:slideViewPr>
    <p:cSldViewPr>
      <p:cViewPr varScale="1">
        <p:scale>
          <a:sx n="57" d="100"/>
          <a:sy n="57" d="100"/>
        </p:scale>
        <p:origin x="2556"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10-18T08:39:21.479" idx="2">
    <p:pos x="7335" y="325"/>
    <p:text>Hinweis: Die Länge des Kühlrohres ist in der Grafik mit mind. 20 Metern angegeben. Diese Aussage kann so nicht stehen bleiben: es kommt auf den Durchmesser an. Bei den üblicherweise verwendeten Drainagerippenrohren mit einer Nennweite von 200 mm ist nach ca. 11 – 12 Metern Schluß mit wärmetauschen. Da gibt es entsprechende Untersuchungen des KTBL. Arbeiten von Schmidt und Leyst u.a. (Bernhard Feller, LWK NRW)</p:text>
    <p:extLst mod="1">
      <p:ext uri="{C676402C-5697-4E1C-873F-D02D1690AC5C}">
        <p15:threadingInfo xmlns:p15="http://schemas.microsoft.com/office/powerpoint/2012/main" timeZoneBias="-12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4" name="Kopfzeilenplatzhalter 1"/>
          <p:cNvSpPr>
            <a:spLocks noGrp="1"/>
          </p:cNvSpPr>
          <p:nvPr>
            <p:ph type="hdr" sz="quarter"/>
          </p:nvPr>
        </p:nvSpPr>
        <p:spPr bwMode="auto">
          <a:xfrm>
            <a:off x="0" y="0"/>
            <a:ext cx="2971800" cy="458788"/>
          </a:xfrm>
          <a:prstGeom prst="rect">
            <a:avLst/>
          </a:prstGeom>
        </p:spPr>
        <p:txBody>
          <a:bodyPr vert="horz" lIns="91440" tIns="45720" rIns="91440" bIns="45720" rtlCol="0"/>
          <a:lstStyle>
            <a:lvl1pPr algn="l">
              <a:defRPr sz="1200"/>
            </a:lvl1pPr>
          </a:lstStyle>
          <a:p>
            <a:pPr>
              <a:defRPr/>
            </a:pPr>
            <a:endParaRPr lang="de-DE"/>
          </a:p>
        </p:txBody>
      </p:sp>
      <p:sp>
        <p:nvSpPr>
          <p:cNvPr id="5" name="Datumsplatzhalter 2"/>
          <p:cNvSpPr>
            <a:spLocks noGrp="1"/>
          </p:cNvSpPr>
          <p:nvPr>
            <p:ph type="dt" idx="1"/>
          </p:nvPr>
        </p:nvSpPr>
        <p:spPr bwMode="auto">
          <a:xfrm>
            <a:off x="3884613" y="0"/>
            <a:ext cx="2971800" cy="458788"/>
          </a:xfrm>
          <a:prstGeom prst="rect">
            <a:avLst/>
          </a:prstGeom>
        </p:spPr>
        <p:txBody>
          <a:bodyPr vert="horz" lIns="91440" tIns="45720" rIns="91440" bIns="45720" rtlCol="0"/>
          <a:lstStyle>
            <a:lvl1pPr algn="r">
              <a:defRPr sz="1200"/>
            </a:lvl1pPr>
          </a:lstStyle>
          <a:p>
            <a:pPr>
              <a:defRPr/>
            </a:pPr>
            <a:fld id="{4DDD43A9-C11B-431E-8AE1-D526A9F01EB4}" type="datetimeFigureOut">
              <a:rPr lang="de-DE"/>
              <a:t>20.10.2021</a:t>
            </a:fld>
            <a:endParaRPr lang="de-DE"/>
          </a:p>
        </p:txBody>
      </p:sp>
      <p:sp>
        <p:nvSpPr>
          <p:cNvPr id="6" name="Folienbildplatzhalter 3"/>
          <p:cNvSpPr>
            <a:spLocks noGrp="1" noRot="1" noChangeAspect="1"/>
          </p:cNvSpPr>
          <p:nvPr>
            <p:ph type="sldImg" idx="2"/>
          </p:nvPr>
        </p:nvSpPr>
        <p:spPr bwMode="auto">
          <a:xfrm>
            <a:off x="685800" y="1143000"/>
            <a:ext cx="5486400" cy="3086100"/>
          </a:xfrm>
          <a:prstGeom prst="rect">
            <a:avLst/>
          </a:prstGeom>
          <a:noFill/>
          <a:ln w="12700">
            <a:solidFill>
              <a:prstClr val="black"/>
            </a:solidFill>
          </a:ln>
        </p:spPr>
        <p:txBody>
          <a:bodyPr vert="horz" lIns="91440" tIns="45720" rIns="91440" bIns="45720" rtlCol="0" anchor="ctr"/>
          <a:lstStyle/>
          <a:p>
            <a:pPr>
              <a:defRPr/>
            </a:pPr>
            <a:endParaRPr lang="de-DE"/>
          </a:p>
        </p:txBody>
      </p:sp>
      <p:sp>
        <p:nvSpPr>
          <p:cNvPr id="7" name="Notizenplatzhalter 4"/>
          <p:cNvSpPr>
            <a:spLocks noGrp="1"/>
          </p:cNvSpPr>
          <p:nvPr>
            <p:ph type="body" sz="quarter" idx="3"/>
          </p:nvPr>
        </p:nvSpPr>
        <p:spPr bwMode="auto">
          <a:xfrm>
            <a:off x="685800" y="4400550"/>
            <a:ext cx="5486400" cy="3600450"/>
          </a:xfrm>
          <a:prstGeom prst="rect">
            <a:avLst/>
          </a:prstGeom>
        </p:spPr>
        <p:txBody>
          <a:bodyPr vert="horz" lIns="91440" tIns="45720" rIns="91440" bIns="45720" rtlCol="0"/>
          <a:lstStyle/>
          <a:p>
            <a:pPr lvl="0">
              <a:defRPr/>
            </a:pPr>
            <a:r>
              <a:rPr lang="de-DE"/>
              <a:t>Textmasterformat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8" name="Fußzeilenplatzhalter 5"/>
          <p:cNvSpPr>
            <a:spLocks noGrp="1"/>
          </p:cNvSpPr>
          <p:nvPr>
            <p:ph type="ftr" sz="quarter" idx="4"/>
          </p:nvPr>
        </p:nvSpPr>
        <p:spPr bwMode="auto">
          <a:xfrm>
            <a:off x="0" y="8685213"/>
            <a:ext cx="2971800" cy="458787"/>
          </a:xfrm>
          <a:prstGeom prst="rect">
            <a:avLst/>
          </a:prstGeom>
        </p:spPr>
        <p:txBody>
          <a:bodyPr vert="horz" lIns="91440" tIns="45720" rIns="91440" bIns="45720" rtlCol="0" anchor="b"/>
          <a:lstStyle>
            <a:lvl1pPr algn="l">
              <a:defRPr sz="1200"/>
            </a:lvl1pPr>
          </a:lstStyle>
          <a:p>
            <a:pPr>
              <a:defRPr/>
            </a:pPr>
            <a:endParaRPr lang="de-DE"/>
          </a:p>
        </p:txBody>
      </p:sp>
      <p:sp>
        <p:nvSpPr>
          <p:cNvPr id="9" name="Foliennummernplatzhalter 6"/>
          <p:cNvSpPr>
            <a:spLocks noGrp="1"/>
          </p:cNvSpPr>
          <p:nvPr>
            <p:ph type="sldNum" sz="quarter" idx="5"/>
          </p:nvPr>
        </p:nvSpPr>
        <p:spPr bwMode="auto">
          <a:xfrm>
            <a:off x="3884613" y="8685213"/>
            <a:ext cx="2971800" cy="458787"/>
          </a:xfrm>
          <a:prstGeom prst="rect">
            <a:avLst/>
          </a:prstGeom>
        </p:spPr>
        <p:txBody>
          <a:bodyPr vert="horz" lIns="91440" tIns="45720" rIns="91440" bIns="45720" rtlCol="0" anchor="b"/>
          <a:lstStyle>
            <a:lvl1pPr algn="r">
              <a:defRPr sz="1200"/>
            </a:lvl1pPr>
          </a:lstStyle>
          <a:p>
            <a:pPr>
              <a:defRPr/>
            </a:pPr>
            <a:fld id="{06A741CA-AA39-4C3D-9D18-DF6523E14173}" type="slidenum">
              <a:rPr lang="de-DE"/>
              <a:t>‹Nr.›</a:t>
            </a:fld>
            <a:endParaRPr lang="de-DE"/>
          </a:p>
        </p:txBody>
      </p:sp>
    </p:spTree>
  </p:cSld>
  <p:clrMap bg1="lt1" tx1="dk1" bg2="lt2" tx2="dk2" accent1="accent1" accent2="accent2" accent3="accent3" accent4="accent4" accent5="accent5" accent6="accent6" hlink="hlink" folHlink="folHlink"/>
  <p:notesStyle>
    <a:lvl1pPr marL="0" algn="l" defTabSz="914400">
      <a:defRPr sz="1200">
        <a:solidFill>
          <a:schemeClr val="tx1"/>
        </a:solidFill>
        <a:latin typeface="+mn-lt"/>
        <a:ea typeface="+mn-ea"/>
        <a:cs typeface="+mn-cs"/>
      </a:defRPr>
    </a:lvl1pPr>
    <a:lvl2pPr marL="457200" algn="l" defTabSz="914400">
      <a:defRPr sz="1200">
        <a:solidFill>
          <a:schemeClr val="tx1"/>
        </a:solidFill>
        <a:latin typeface="+mn-lt"/>
        <a:ea typeface="+mn-ea"/>
        <a:cs typeface="+mn-cs"/>
      </a:defRPr>
    </a:lvl2pPr>
    <a:lvl3pPr marL="914400" algn="l" defTabSz="914400">
      <a:defRPr sz="1200">
        <a:solidFill>
          <a:schemeClr val="tx1"/>
        </a:solidFill>
        <a:latin typeface="+mn-lt"/>
        <a:ea typeface="+mn-ea"/>
        <a:cs typeface="+mn-cs"/>
      </a:defRPr>
    </a:lvl3pPr>
    <a:lvl4pPr marL="1371600" algn="l" defTabSz="914400">
      <a:defRPr sz="1200">
        <a:solidFill>
          <a:schemeClr val="tx1"/>
        </a:solidFill>
        <a:latin typeface="+mn-lt"/>
        <a:ea typeface="+mn-ea"/>
        <a:cs typeface="+mn-cs"/>
      </a:defRPr>
    </a:lvl4pPr>
    <a:lvl5pPr marL="1828800" algn="l" defTabSz="914400">
      <a:defRPr sz="1200">
        <a:solidFill>
          <a:schemeClr val="tx1"/>
        </a:solidFill>
        <a:latin typeface="+mn-lt"/>
        <a:ea typeface="+mn-ea"/>
        <a:cs typeface="+mn-cs"/>
      </a:defRPr>
    </a:lvl5pPr>
    <a:lvl6pPr marL="2286000" algn="l" defTabSz="914400">
      <a:defRPr sz="1200">
        <a:solidFill>
          <a:schemeClr val="tx1"/>
        </a:solidFill>
        <a:latin typeface="+mn-lt"/>
        <a:ea typeface="+mn-ea"/>
        <a:cs typeface="+mn-cs"/>
      </a:defRPr>
    </a:lvl6pPr>
    <a:lvl7pPr marL="2743200" algn="l" defTabSz="914400">
      <a:defRPr sz="1200">
        <a:solidFill>
          <a:schemeClr val="tx1"/>
        </a:solidFill>
        <a:latin typeface="+mn-lt"/>
        <a:ea typeface="+mn-ea"/>
        <a:cs typeface="+mn-cs"/>
      </a:defRPr>
    </a:lvl7pPr>
    <a:lvl8pPr marL="3200400" algn="l" defTabSz="914400">
      <a:defRPr sz="1200">
        <a:solidFill>
          <a:schemeClr val="tx1"/>
        </a:solidFill>
        <a:latin typeface="+mn-lt"/>
        <a:ea typeface="+mn-ea"/>
        <a:cs typeface="+mn-cs"/>
      </a:defRPr>
    </a:lvl8pPr>
    <a:lvl9pPr marL="3657600" algn="l" defTabSz="9144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8" Type="http://schemas.openxmlformats.org/officeDocument/2006/relationships/hyperlink" Target="https://de.wikipedia.org/wiki/Gehirn" TargetMode="External"/><Relationship Id="rId13" Type="http://schemas.openxmlformats.org/officeDocument/2006/relationships/hyperlink" Target="https://de.wikipedia.org/wiki/Thermoregulation" TargetMode="External"/><Relationship Id="rId18" Type="http://schemas.openxmlformats.org/officeDocument/2006/relationships/hyperlink" Target="https://de.wikipedia.org/wiki/Physiologie" TargetMode="External"/><Relationship Id="rId3" Type="http://schemas.openxmlformats.org/officeDocument/2006/relationships/hyperlink" Target="https://de.wikipedia.org/wiki/Schleimhaut" TargetMode="External"/><Relationship Id="rId7" Type="http://schemas.openxmlformats.org/officeDocument/2006/relationships/hyperlink" Target="https://de.wikipedia.org/wiki/Kapillare_(Anatomie)" TargetMode="External"/><Relationship Id="rId12" Type="http://schemas.openxmlformats.org/officeDocument/2006/relationships/hyperlink" Target="https://de.wikipedia.org/wiki/Hunde" TargetMode="External"/><Relationship Id="rId17" Type="http://schemas.openxmlformats.org/officeDocument/2006/relationships/hyperlink" Target="https://de.wikipedia.org/wiki/Hecheln#cite_note-3" TargetMode="External"/><Relationship Id="rId2" Type="http://schemas.openxmlformats.org/officeDocument/2006/relationships/slide" Target="../slides/slide10.xml"/><Relationship Id="rId16" Type="http://schemas.openxmlformats.org/officeDocument/2006/relationships/hyperlink" Target="https://de.wikipedia.org/wiki/Hecheln#cite_note-2" TargetMode="External"/><Relationship Id="rId1" Type="http://schemas.openxmlformats.org/officeDocument/2006/relationships/notesMaster" Target="../notesMasters/notesMaster1.xml"/><Relationship Id="rId6" Type="http://schemas.openxmlformats.org/officeDocument/2006/relationships/hyperlink" Target="https://de.wikipedia.org/wiki/Verdunstung#Wasserverdunstung" TargetMode="External"/><Relationship Id="rId11" Type="http://schemas.openxmlformats.org/officeDocument/2006/relationships/hyperlink" Target="https://de.wikipedia.org/wiki/S%C3%A4ugetier" TargetMode="External"/><Relationship Id="rId5" Type="http://schemas.openxmlformats.org/officeDocument/2006/relationships/hyperlink" Target="https://de.wikipedia.org/wiki/Aggregatszustand" TargetMode="External"/><Relationship Id="rId15" Type="http://schemas.openxmlformats.org/officeDocument/2006/relationships/hyperlink" Target="https://de.wikipedia.org/wiki/Schwei%C3%9Fdr%C3%BCse" TargetMode="External"/><Relationship Id="rId10" Type="http://schemas.openxmlformats.org/officeDocument/2006/relationships/hyperlink" Target="https://de.wikipedia.org/wiki/Hecheln#cite_note-1" TargetMode="External"/><Relationship Id="rId19" Type="http://schemas.openxmlformats.org/officeDocument/2006/relationships/hyperlink" Target="https://de.wikipedia.org/wiki/Elektrolyte" TargetMode="External"/><Relationship Id="rId4" Type="http://schemas.openxmlformats.org/officeDocument/2006/relationships/hyperlink" Target="https://de.wikipedia.org/wiki/Zunge" TargetMode="External"/><Relationship Id="rId9" Type="http://schemas.openxmlformats.org/officeDocument/2006/relationships/hyperlink" Target="https://de.wikipedia.org/wiki/Blutgef%C3%A4%C3%9F" TargetMode="External"/><Relationship Id="rId14" Type="http://schemas.openxmlformats.org/officeDocument/2006/relationships/hyperlink" Target="https://de.wikipedia.org/wiki/Schwei%C3%9F"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google.com/url?sa=t&amp;rct=j&amp;q=&amp;esrc=s&amp;source=web&amp;cd=&amp;cad=rja&amp;uact=8&amp;ved=2ahUKEwjc8Nzb-YXrAhVyMOwKHUW7Cq8QFjAAegQIARAB&amp;url=http://www.dlg-verlag.de/misc/filePush.php?id%3D614%26name%3Dleseprobe_testland_4-2006.pdf&amp;usg=AOvVaw1QniOwf7HL1bsf0kU_7XVw"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Bildquelle: https://pixabay.com/de/photos/schwein-r%c3%bcssel-tier-stall-dreckig-483242/ (30.09.21)</a:t>
            </a:r>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1</a:t>
            </a:fld>
            <a:endParaRPr lang="de-D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b="0" dirty="0"/>
              <a:t>Bildquelle: https://pixabay.com/de/photos/schwein-hausschwein-bauernhof-800409/ (30.09.21)</a:t>
            </a:r>
          </a:p>
          <a:p>
            <a:pPr>
              <a:defRPr/>
            </a:pPr>
            <a:endParaRPr lang="de-DE" b="0" dirty="0"/>
          </a:p>
          <a:p>
            <a:pPr>
              <a:defRPr/>
            </a:pPr>
            <a:r>
              <a:rPr lang="de-DE" b="1" dirty="0"/>
              <a:t>Hecheln</a:t>
            </a:r>
            <a:r>
              <a:rPr lang="de-DE" dirty="0"/>
              <a:t>: Entlangstreichen der Luft an den </a:t>
            </a:r>
            <a:r>
              <a:rPr lang="de-DE" u="sng" dirty="0">
                <a:hlinkClick r:id="rId3" tooltip="Schleimhaut"/>
              </a:rPr>
              <a:t>Schleimhäuten</a:t>
            </a:r>
            <a:r>
              <a:rPr lang="de-DE" dirty="0"/>
              <a:t> der oberen Atemwege und der </a:t>
            </a:r>
            <a:r>
              <a:rPr lang="de-DE" u="sng" dirty="0">
                <a:hlinkClick r:id="rId4" tooltip="Zunge"/>
              </a:rPr>
              <a:t>Zunge</a:t>
            </a:r>
            <a:r>
              <a:rPr lang="de-DE" dirty="0"/>
              <a:t> verdunstet mehr Feuchtigkeit. Durch den Übergang des flüssigen Wassers in den gasförmigen </a:t>
            </a:r>
            <a:r>
              <a:rPr lang="de-DE" u="sng" dirty="0">
                <a:hlinkClick r:id="rId5" tooltip="Aggregatszustand"/>
              </a:rPr>
              <a:t>Aggregatszustand</a:t>
            </a:r>
            <a:r>
              <a:rPr lang="de-DE" dirty="0"/>
              <a:t> wird der Umgebung Wärme entzogen und an die Luft abgegeben. Die so entstehende </a:t>
            </a:r>
            <a:r>
              <a:rPr lang="de-DE" u="sng" dirty="0">
                <a:hlinkClick r:id="rId6" tooltip="Verdunstung"/>
              </a:rPr>
              <a:t>Verdunstungskälte</a:t>
            </a:r>
            <a:r>
              <a:rPr lang="de-DE" dirty="0"/>
              <a:t> senkt die Temperatur der Schleimhäute und der angrenzenden Gewebe. Das Blut in den </a:t>
            </a:r>
            <a:r>
              <a:rPr lang="de-DE" u="sng" dirty="0">
                <a:hlinkClick r:id="rId7" tooltip="Kapillare (Anatomie)"/>
              </a:rPr>
              <a:t>Kapillaren</a:t>
            </a:r>
            <a:r>
              <a:rPr lang="de-DE" dirty="0"/>
              <a:t> wird gekühlt, so wird auch die Bluttemperatur in den zum </a:t>
            </a:r>
            <a:r>
              <a:rPr lang="de-DE" u="sng" dirty="0">
                <a:hlinkClick r:id="rId8" tooltip="Gehirn"/>
              </a:rPr>
              <a:t>Gehirn</a:t>
            </a:r>
            <a:r>
              <a:rPr lang="de-DE" dirty="0"/>
              <a:t> führenden </a:t>
            </a:r>
            <a:r>
              <a:rPr lang="de-DE" u="sng" dirty="0">
                <a:hlinkClick r:id="rId9" tooltip="Blutgefäß"/>
              </a:rPr>
              <a:t>Blutgefäßen</a:t>
            </a:r>
            <a:r>
              <a:rPr lang="de-DE" dirty="0"/>
              <a:t> gesenkt.</a:t>
            </a:r>
            <a:r>
              <a:rPr lang="de-DE" u="sng" baseline="30000" dirty="0">
                <a:hlinkClick r:id="rId10" tooltip="https://de.wikipedia.org/wiki/Hecheln#cite_note-1"/>
              </a:rPr>
              <a:t>[1]</a:t>
            </a:r>
            <a:r>
              <a:rPr lang="de-DE" dirty="0"/>
              <a:t> Für viele </a:t>
            </a:r>
            <a:r>
              <a:rPr lang="de-DE" u="sng" dirty="0">
                <a:hlinkClick r:id="rId11" tooltip="Säugetier"/>
              </a:rPr>
              <a:t>Säugetiere</a:t>
            </a:r>
            <a:r>
              <a:rPr lang="de-DE" dirty="0"/>
              <a:t>, zum Beispiel bei </a:t>
            </a:r>
            <a:r>
              <a:rPr lang="de-DE" u="sng" dirty="0">
                <a:hlinkClick r:id="rId12" tooltip="Hunde"/>
              </a:rPr>
              <a:t>Hunden</a:t>
            </a:r>
            <a:r>
              <a:rPr lang="de-DE" dirty="0"/>
              <a:t>, ist das Hecheln ein wichtiger Bestandteil der </a:t>
            </a:r>
            <a:r>
              <a:rPr lang="de-DE" u="sng" dirty="0">
                <a:hlinkClick r:id="rId13" tooltip="Thermoregulation"/>
              </a:rPr>
              <a:t>Thermoregulation</a:t>
            </a:r>
            <a:r>
              <a:rPr lang="de-DE" dirty="0"/>
              <a:t> und ein Ersatz für das </a:t>
            </a:r>
            <a:r>
              <a:rPr lang="de-DE" u="sng" dirty="0">
                <a:hlinkClick r:id="rId14" tooltip="Schweiß"/>
              </a:rPr>
              <a:t>Schwitzen</a:t>
            </a:r>
            <a:r>
              <a:rPr lang="de-DE" dirty="0"/>
              <a:t>, das bei ihnen aufgrund der geringen Anzahl von </a:t>
            </a:r>
            <a:r>
              <a:rPr lang="de-DE" u="sng" dirty="0">
                <a:hlinkClick r:id="rId15" tooltip="Schweißdrüse"/>
              </a:rPr>
              <a:t>Schweißdrüsen</a:t>
            </a:r>
            <a:r>
              <a:rPr lang="de-DE" dirty="0"/>
              <a:t> nur eingeschränkt möglich ist. Beim Hund wird bei steigenden Temperaturen an der Nasenmuschel mehr Flüssigkeit zur Verdunstung abgegeben.</a:t>
            </a:r>
            <a:r>
              <a:rPr lang="de-DE" u="sng" baseline="30000" dirty="0">
                <a:hlinkClick r:id="rId16" tooltip="https://de.wikipedia.org/wiki/Hecheln#cite_note-2"/>
              </a:rPr>
              <a:t>[2]</a:t>
            </a:r>
            <a:r>
              <a:rPr lang="de-DE" u="sng" baseline="30000" dirty="0">
                <a:hlinkClick r:id="rId17" tooltip="https://de.wikipedia.org/wiki/Hecheln#cite_note-3"/>
              </a:rPr>
              <a:t>[3]</a:t>
            </a:r>
            <a:r>
              <a:rPr lang="de-DE" dirty="0"/>
              <a:t> Das Hecheln hat den </a:t>
            </a:r>
            <a:r>
              <a:rPr lang="de-DE" u="sng" dirty="0">
                <a:hlinkClick r:id="rId18" tooltip="Physiologie"/>
              </a:rPr>
              <a:t>physiologischen</a:t>
            </a:r>
            <a:r>
              <a:rPr lang="de-DE" dirty="0"/>
              <a:t> Vorteil, dass dabei anders als beim Schwitzen keine </a:t>
            </a:r>
            <a:r>
              <a:rPr lang="de-DE" u="sng" dirty="0">
                <a:hlinkClick r:id="rId19" tooltip="Elektrolyte"/>
              </a:rPr>
              <a:t>Elektrolyte</a:t>
            </a:r>
            <a:r>
              <a:rPr lang="de-DE" dirty="0"/>
              <a:t> abgegeben werden (Wikipedia)</a:t>
            </a:r>
            <a:endParaRPr dirty="0"/>
          </a:p>
          <a:p>
            <a:pPr>
              <a:defRPr/>
            </a:pPr>
            <a:endParaRPr lang="de-DE" dirty="0"/>
          </a:p>
          <a:p>
            <a:pPr>
              <a:defRPr/>
            </a:pPr>
            <a:r>
              <a:rPr lang="de-DE" b="1" dirty="0"/>
              <a:t>Etwa 90% der Wärmeabgabe erfolgt über die Atmung!!</a:t>
            </a:r>
          </a:p>
          <a:p>
            <a:pPr marL="0" marR="0" lvl="0" indent="0" algn="l" defTabSz="914400" eaLnBrk="1" fontAlgn="auto" latinLnBrk="0" hangingPunct="1">
              <a:lnSpc>
                <a:spcPct val="100000"/>
              </a:lnSpc>
              <a:spcBef>
                <a:spcPts val="0"/>
              </a:spcBef>
              <a:spcAft>
                <a:spcPts val="0"/>
              </a:spcAft>
              <a:buClrTx/>
              <a:buSzTx/>
              <a:buFont typeface="Wingdings"/>
              <a:buNone/>
              <a:tabLst/>
              <a:defRPr/>
            </a:pPr>
            <a:r>
              <a:rPr lang="de-DE" dirty="0"/>
              <a:t>Die Kühlung über Hecheln ist abhängig von Luftfeuchtigkeit </a:t>
            </a:r>
            <a:r>
              <a:rPr lang="de-DE" sz="2800" dirty="0"/>
              <a:t>- problematisch bei &gt; 80% rel. Luftfeuchte, </a:t>
            </a:r>
            <a:r>
              <a:rPr lang="de-DE" dirty="0"/>
              <a:t>da die Feuchtigkeit der Atemluft nicht mehr von der Umgebungsluft aufgenommen werden kann. </a:t>
            </a:r>
          </a:p>
          <a:p>
            <a:pPr>
              <a:buFont typeface="Wingdings"/>
              <a:buNone/>
              <a:defRPr/>
            </a:pPr>
            <a:endParaRPr lang="de-DE" dirty="0"/>
          </a:p>
          <a:p>
            <a:pPr>
              <a:defRPr/>
            </a:pPr>
            <a:endParaRPr dirty="0"/>
          </a:p>
          <a:p>
            <a:pPr>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10</a:t>
            </a:fld>
            <a:endParaRPr lang="de-D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https://pixabay.com/de/photos/frage-fragezeichen-hilfe-antwort-2309040/ (30.09.21)</a:t>
            </a:r>
          </a:p>
          <a:p>
            <a:pPr>
              <a:defRPr/>
            </a:pPr>
            <a:endParaRPr lang="de-DE" dirty="0"/>
          </a:p>
          <a:p>
            <a:pPr marL="0" indent="0">
              <a:buFont typeface="Arial" panose="020B0604020202020204" pitchFamily="34" charset="0"/>
              <a:buNone/>
              <a:defRPr/>
            </a:pPr>
            <a:r>
              <a:rPr lang="de-DE" dirty="0"/>
              <a:t>Möglichkeiten können anhand eines Tafelbildes in Form der folgenden Folie mit den Studierenden erarbeitet werden.</a:t>
            </a:r>
          </a:p>
          <a:p>
            <a:pPr>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11</a:t>
            </a:fld>
            <a:endParaRPr lang="de-DE"/>
          </a:p>
        </p:txBody>
      </p:sp>
    </p:spTree>
    <p:extLst>
      <p:ext uri="{BB962C8B-B14F-4D97-AF65-F5344CB8AC3E}">
        <p14:creationId xmlns:p14="http://schemas.microsoft.com/office/powerpoint/2010/main" val="36767608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dirty="0"/>
              <a:t>Textquelle: Vortrag M. </a:t>
            </a:r>
            <a:r>
              <a:rPr lang="de-DE" dirty="0" err="1"/>
              <a:t>Mohring</a:t>
            </a:r>
            <a:r>
              <a:rPr lang="de-DE" dirty="0"/>
              <a:t> (LSZ), 19.11.19 Technische Möglichkeiten zur Reduzierung von Hitzestress bei Schweinen</a:t>
            </a:r>
          </a:p>
          <a:p>
            <a:pPr marL="0" marR="0" indent="0" algn="l" defTabSz="914400">
              <a:lnSpc>
                <a:spcPct val="100000"/>
              </a:lnSpc>
              <a:spcBef>
                <a:spcPts val="0"/>
              </a:spcBef>
              <a:spcAft>
                <a:spcPts val="0"/>
              </a:spcAft>
              <a:buClrTx/>
              <a:buSzTx/>
              <a:buFontTx/>
              <a:buNone/>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12</a:t>
            </a:fld>
            <a:endParaRPr lang="de-DE"/>
          </a:p>
        </p:txBody>
      </p:sp>
    </p:spTree>
    <p:extLst>
      <p:ext uri="{BB962C8B-B14F-4D97-AF65-F5344CB8AC3E}">
        <p14:creationId xmlns:p14="http://schemas.microsoft.com/office/powerpoint/2010/main" val="1714272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dirty="0"/>
              <a:t>Die Aufgabe kann als Gruppenarbeit oder als Studierenden-Lehrer-Gespräch bearbeitet werden. </a:t>
            </a:r>
          </a:p>
          <a:p>
            <a:pPr marL="0" marR="0" lvl="0" indent="0" algn="l" defTabSz="914400" eaLnBrk="1" fontAlgn="auto" latinLnBrk="0" hangingPunct="1">
              <a:lnSpc>
                <a:spcPct val="100000"/>
              </a:lnSpc>
              <a:spcBef>
                <a:spcPts val="0"/>
              </a:spcBef>
              <a:spcAft>
                <a:spcPts val="0"/>
              </a:spcAft>
              <a:buClrTx/>
              <a:buSzTx/>
              <a:buFontTx/>
              <a:buNone/>
              <a:tabLst/>
              <a:defRPr/>
            </a:pPr>
            <a:r>
              <a:rPr lang="de-DE" dirty="0"/>
              <a:t>Alternative Aufgabenstellung: Jeder Gruppe kann eine der Techniken erarbeiten, ggf. mit Internetrecherche, Fachbüchern usw. Die Ergebnisse werden dann jeweils von den Gruppen der Klasse vorgestellt.</a:t>
            </a:r>
          </a:p>
          <a:p>
            <a:pPr marL="0" marR="0" lvl="0" indent="0" algn="l" defTabSz="914400" eaLnBrk="1" fontAlgn="auto" latinLnBrk="0" hangingPunct="1">
              <a:lnSpc>
                <a:spcPct val="100000"/>
              </a:lnSpc>
              <a:spcBef>
                <a:spcPts val="0"/>
              </a:spcBef>
              <a:spcAft>
                <a:spcPts val="0"/>
              </a:spcAft>
              <a:buClrTx/>
              <a:buSzTx/>
              <a:buFontTx/>
              <a:buNone/>
              <a:tabLst/>
              <a:defRPr/>
            </a:pPr>
            <a:endParaRPr lang="de-DE" dirty="0"/>
          </a:p>
          <a:p>
            <a:pPr marL="0" marR="0" lvl="0" indent="0" algn="l" defTabSz="914400" eaLnBrk="1" fontAlgn="auto" latinLnBrk="0" hangingPunct="1">
              <a:lnSpc>
                <a:spcPct val="100000"/>
              </a:lnSpc>
              <a:spcBef>
                <a:spcPts val="0"/>
              </a:spcBef>
              <a:spcAft>
                <a:spcPts val="0"/>
              </a:spcAft>
              <a:buClrTx/>
              <a:buSzTx/>
              <a:buFontTx/>
              <a:buNone/>
              <a:tabLst/>
              <a:defRPr/>
            </a:pPr>
            <a:r>
              <a:rPr lang="de-DE" dirty="0"/>
              <a:t>Lösungsfolien s. nachfolgend</a:t>
            </a:r>
          </a:p>
          <a:p>
            <a:endParaRPr lang="de-DE"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13</a:t>
            </a:fld>
            <a:endParaRPr lang="de-DE"/>
          </a:p>
        </p:txBody>
      </p:sp>
    </p:spTree>
    <p:extLst>
      <p:ext uri="{BB962C8B-B14F-4D97-AF65-F5344CB8AC3E}">
        <p14:creationId xmlns:p14="http://schemas.microsoft.com/office/powerpoint/2010/main" val="19717130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14</a:t>
            </a:fld>
            <a:endParaRPr lang="de-DE"/>
          </a:p>
        </p:txBody>
      </p:sp>
    </p:spTree>
    <p:extLst>
      <p:ext uri="{BB962C8B-B14F-4D97-AF65-F5344CB8AC3E}">
        <p14:creationId xmlns:p14="http://schemas.microsoft.com/office/powerpoint/2010/main" val="7228525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Bei Versuchen der LSZ Boxberg konnten die Temperaturen im Stallabteil mit </a:t>
            </a:r>
            <a:r>
              <a:rPr lang="de-DE" dirty="0" err="1"/>
              <a:t>Kühlpads</a:t>
            </a:r>
            <a:r>
              <a:rPr lang="de-DE" dirty="0"/>
              <a:t> um bis zu 7°C unter die Außentemperatur gesenkt werden </a:t>
            </a:r>
            <a:endParaRPr dirty="0"/>
          </a:p>
          <a:p>
            <a:pPr>
              <a:defRPr/>
            </a:pPr>
            <a:endParaRPr lang="de-DE" dirty="0"/>
          </a:p>
          <a:p>
            <a:pPr>
              <a:defRPr/>
            </a:pPr>
            <a:r>
              <a:rPr lang="de-DE" dirty="0" err="1"/>
              <a:t>Kühlpad</a:t>
            </a:r>
            <a:r>
              <a:rPr lang="de-DE" dirty="0"/>
              <a:t>: Luft wird über eine Wand mit Kühlrippen, über die permanent Wasser läuft, in den Stall geleitet. Bei diesem Durchgang kühlt sich die Zuluft durch die Verdunstung des Wassers (Verdunstungskälte) ab. </a:t>
            </a:r>
            <a:endParaRPr dirty="0"/>
          </a:p>
          <a:p>
            <a:pPr>
              <a:defRPr/>
            </a:pPr>
            <a:r>
              <a:rPr lang="de-DE" dirty="0"/>
              <a:t>Kühlturm: Luft wird über Ziegelwand nach innen transportiert – diese wird ebenfalls durch durchlaufendes Wasser gekühlt.</a:t>
            </a:r>
            <a:endParaRPr dirty="0"/>
          </a:p>
          <a:p>
            <a:pPr>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15</a:t>
            </a:fld>
            <a:endParaRPr lang="de-DE"/>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de-DE" dirty="0"/>
              <a:t>Bei Versuchen der LSZ Boxberg waren die Temperaturen im Stallabteil mit Unterflurzuluft bei hohen Außentemperaturen um 5,4°C niedriger als außen – im Vergleichsabteil ohne Kühlung war es nur 2°C kühler </a:t>
            </a:r>
            <a:endParaRPr dirty="0"/>
          </a:p>
          <a:p>
            <a:pPr>
              <a:defRPr/>
            </a:pPr>
            <a:endParaRPr lang="de-DE" dirty="0"/>
          </a:p>
          <a:p>
            <a:pPr>
              <a:defRPr/>
            </a:pPr>
            <a:r>
              <a:rPr lang="de-DE" sz="1200" dirty="0"/>
              <a:t>Kombinierbar mit anderen Kühlsystemen (Hoch- oder Niederdruckbefeuchtung, Bewässerung der Unterflurkanäle)</a:t>
            </a:r>
          </a:p>
          <a:p>
            <a:pPr>
              <a:defRPr/>
            </a:pPr>
            <a:r>
              <a:rPr lang="de-DE" sz="1200" dirty="0"/>
              <a:t>Durch die geringere Tiefe im Vergleich zu Erdwärmetauscher kommt das System bei hohen bzw. sehr niedrigen Temperaturen an seine Grenzen</a:t>
            </a: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16</a:t>
            </a:fld>
            <a:endParaRPr lang="de-DE"/>
          </a:p>
        </p:txBody>
      </p:sp>
    </p:spTree>
    <p:extLst>
      <p:ext uri="{BB962C8B-B14F-4D97-AF65-F5344CB8AC3E}">
        <p14:creationId xmlns:p14="http://schemas.microsoft.com/office/powerpoint/2010/main" val="25787294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de-DE" dirty="0"/>
              <a:t>Bei Versuchen der LSZ Boxberg waren die Temperaturen im Stallabteil mit Unterflurzuluft bei hohen Außentemperaturen um 5,4°C niedriger als außen – im Vergleichsabteil ohne Kühlung war es nur 2°C kühler </a:t>
            </a:r>
            <a:endParaRPr dirty="0"/>
          </a:p>
          <a:p>
            <a:pPr>
              <a:defRPr/>
            </a:pPr>
            <a:endParaRPr lang="de-DE" dirty="0"/>
          </a:p>
          <a:p>
            <a:pPr>
              <a:defRPr/>
            </a:pPr>
            <a:r>
              <a:rPr lang="de-DE" sz="1200" dirty="0"/>
              <a:t>Kombinierbar mit anderen Kühlsystemen (Hoch- oder Niederdruckbefeuchtung, Bewässerung der Unterflurkanäle)</a:t>
            </a:r>
          </a:p>
          <a:p>
            <a:pPr>
              <a:defRPr/>
            </a:pPr>
            <a:r>
              <a:rPr lang="de-DE" sz="1200" dirty="0"/>
              <a:t>Durch die geringere Tiefe im Vergleich zu Erdwärmetauscher kommt das System bei hohen bzw. sehr niedrigen Temperaturen an seine Grenzen</a:t>
            </a: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17</a:t>
            </a:fld>
            <a:endParaRPr lang="de-DE"/>
          </a:p>
        </p:txBody>
      </p:sp>
    </p:spTree>
    <p:extLst>
      <p:ext uri="{BB962C8B-B14F-4D97-AF65-F5344CB8AC3E}">
        <p14:creationId xmlns:p14="http://schemas.microsoft.com/office/powerpoint/2010/main" val="7958713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de-DE" dirty="0"/>
              <a:t>Bei Versuchen der LSZ Boxberg waren die Temperaturen im Stallabteil mit Unterflurzuluft bei hohen Außentemperaturen um 5,4°C niedriger als außen – im Vergleichsabteil ohne Kühlung war es nur 2°C kühler </a:t>
            </a:r>
            <a:endParaRPr dirty="0"/>
          </a:p>
          <a:p>
            <a:pPr>
              <a:defRPr/>
            </a:pPr>
            <a:endParaRPr lang="de-DE" dirty="0"/>
          </a:p>
          <a:p>
            <a:pPr>
              <a:defRPr/>
            </a:pPr>
            <a:r>
              <a:rPr lang="de-DE" sz="1200" dirty="0"/>
              <a:t>Kombinierbar mit anderen Kühlsystemen (Hoch- oder Niederdruckbefeuchtung, Bewässerung der Unterflurkanäle)</a:t>
            </a:r>
          </a:p>
          <a:p>
            <a:pPr>
              <a:defRPr/>
            </a:pPr>
            <a:r>
              <a:rPr lang="de-DE" sz="1200" dirty="0"/>
              <a:t>Durch die geringere Tiefe im Vergleich zu Erdwärmetauscher kommt das System bei hohen bzw. sehr niedrigen Temperaturen an seine Grenzen</a:t>
            </a: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18</a:t>
            </a:fld>
            <a:endParaRPr lang="de-DE"/>
          </a:p>
        </p:txBody>
      </p:sp>
    </p:spTree>
    <p:extLst>
      <p:ext uri="{BB962C8B-B14F-4D97-AF65-F5344CB8AC3E}">
        <p14:creationId xmlns:p14="http://schemas.microsoft.com/office/powerpoint/2010/main" val="23269121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de-DE" dirty="0"/>
              <a:t>Hier wird Zuluft in das Stallabteil geführt</a:t>
            </a:r>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19</a:t>
            </a:fld>
            <a:endParaRPr lang="de-DE"/>
          </a:p>
        </p:txBody>
      </p:sp>
    </p:spTree>
    <p:extLst>
      <p:ext uri="{BB962C8B-B14F-4D97-AF65-F5344CB8AC3E}">
        <p14:creationId xmlns:p14="http://schemas.microsoft.com/office/powerpoint/2010/main" val="33903495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i="1" dirty="0">
                <a:solidFill>
                  <a:srgbClr val="000000"/>
                </a:solidFill>
                <a:latin typeface="Arial"/>
                <a:ea typeface="Calibri"/>
                <a:cs typeface="Times New Roman"/>
              </a:rPr>
              <a:t>Hier können z.B. auch Folien aus der PPT 01_AllgKlimawandel zu Hitzetagen bzw. Temperaturentwicklungen eingefügt werden.</a:t>
            </a:r>
          </a:p>
          <a:p>
            <a:pPr marL="0" marR="0" lvl="0" indent="0" algn="l" defTabSz="914400">
              <a:lnSpc>
                <a:spcPct val="100000"/>
              </a:lnSpc>
              <a:spcBef>
                <a:spcPts val="0"/>
              </a:spcBef>
              <a:spcAft>
                <a:spcPts val="0"/>
              </a:spcAft>
              <a:buClrTx/>
              <a:buSzTx/>
              <a:buFontTx/>
              <a:buNone/>
              <a:defRPr/>
            </a:pPr>
            <a:endParaRPr lang="de-DE" sz="1200" dirty="0">
              <a:solidFill>
                <a:srgbClr val="000000"/>
              </a:solidFill>
              <a:latin typeface="Arial"/>
              <a:ea typeface="Calibri"/>
              <a:cs typeface="Times New Roman"/>
            </a:endParaRPr>
          </a:p>
          <a:p>
            <a:pPr marL="0" marR="0" lvl="0" indent="0" algn="l" defTabSz="914400">
              <a:lnSpc>
                <a:spcPct val="100000"/>
              </a:lnSpc>
              <a:spcBef>
                <a:spcPts val="0"/>
              </a:spcBef>
              <a:spcAft>
                <a:spcPts val="0"/>
              </a:spcAft>
              <a:buClrTx/>
              <a:buSzTx/>
              <a:buFontTx/>
              <a:buNone/>
              <a:defRPr/>
            </a:pPr>
            <a:r>
              <a:rPr lang="de-DE" sz="1200" dirty="0">
                <a:solidFill>
                  <a:srgbClr val="000000"/>
                </a:solidFill>
                <a:latin typeface="Arial"/>
                <a:ea typeface="Calibri"/>
                <a:cs typeface="Times New Roman"/>
              </a:rPr>
              <a:t>Im Mittel aller Klimaprojektionen zeigt sich die Tendenz einer zunächst leichten Zunahme der Hitzetage vom Ist-Zustand (1971-2000) zur nahen Zukunft (2021-2050), die zur fernen Zukunft (2071-2100) deutlich zunimmt. Die Belastbarkeit der Projektionen wird mit etwas Einschränkung als zufriedenstellend eingestuft. </a:t>
            </a:r>
            <a:endParaRPr lang="de-DE" dirty="0">
              <a:latin typeface="Arial"/>
            </a:endParaRPr>
          </a:p>
          <a:p>
            <a:pPr marL="0" marR="0" lvl="0" indent="0" algn="l" defTabSz="914400">
              <a:lnSpc>
                <a:spcPct val="100000"/>
              </a:lnSpc>
              <a:spcBef>
                <a:spcPts val="0"/>
              </a:spcBef>
              <a:spcAft>
                <a:spcPts val="0"/>
              </a:spcAft>
              <a:buClrTx/>
              <a:buSzTx/>
              <a:buFontTx/>
              <a:buNone/>
              <a:defRPr/>
            </a:pPr>
            <a:r>
              <a:rPr lang="de-DE" dirty="0">
                <a:latin typeface="Arial"/>
              </a:rPr>
              <a:t>Experten empfehlen bereits, für die Zukunft mit den maximalen Werten (85. Perzentil) zu rechnen, da die Werte mit dem 15. bzw. 50. Perzentil den Klimawandel voraussichtlich zu schwach darstellen.</a:t>
            </a:r>
            <a:endParaRPr lang="de-DE" dirty="0"/>
          </a:p>
          <a:p>
            <a:pPr marL="0" marR="0" lvl="0" indent="0" algn="l" defTabSz="914400">
              <a:lnSpc>
                <a:spcPct val="100000"/>
              </a:lnSpc>
              <a:spcBef>
                <a:spcPts val="0"/>
              </a:spcBef>
              <a:spcAft>
                <a:spcPts val="0"/>
              </a:spcAft>
              <a:buClrTx/>
              <a:buSzTx/>
              <a:buFontTx/>
              <a:buNone/>
              <a:defRPr/>
            </a:pPr>
            <a:endParaRPr lang="de-DE" dirty="0">
              <a:latin typeface="Arial"/>
            </a:endParaRPr>
          </a:p>
          <a:p>
            <a:pPr marL="0" marR="0" lvl="0" indent="0" algn="l" defTabSz="914400">
              <a:lnSpc>
                <a:spcPct val="100000"/>
              </a:lnSpc>
              <a:spcBef>
                <a:spcPts val="0"/>
              </a:spcBef>
              <a:spcAft>
                <a:spcPts val="0"/>
              </a:spcAft>
              <a:buClrTx/>
              <a:buSzTx/>
              <a:buFontTx/>
              <a:buNone/>
              <a:defRPr/>
            </a:pPr>
            <a:r>
              <a:rPr lang="de-DE" dirty="0">
                <a:latin typeface="Arial"/>
              </a:rPr>
              <a:t>Das würde bedeuten, dass bis zur Mitte des </a:t>
            </a:r>
            <a:r>
              <a:rPr lang="de-DE" dirty="0" err="1">
                <a:latin typeface="Arial"/>
              </a:rPr>
              <a:t>Jhdts</a:t>
            </a:r>
            <a:r>
              <a:rPr lang="de-DE" dirty="0">
                <a:latin typeface="Arial"/>
              </a:rPr>
              <a:t>. die Anzahl der Hitzetage je nach Region auf bis zu etwa 16/20 Tage zunimmt (50. </a:t>
            </a:r>
            <a:r>
              <a:rPr lang="de-DE" dirty="0" err="1">
                <a:latin typeface="Arial"/>
              </a:rPr>
              <a:t>Perz</a:t>
            </a:r>
            <a:r>
              <a:rPr lang="de-DE" dirty="0">
                <a:latin typeface="Arial"/>
              </a:rPr>
              <a:t>.) und bis auf gut 40 Tage bei der Betrachtung der extremeren Werte (85. </a:t>
            </a:r>
            <a:r>
              <a:rPr lang="de-DE" dirty="0" err="1">
                <a:latin typeface="Arial"/>
              </a:rPr>
              <a:t>Perz</a:t>
            </a:r>
            <a:r>
              <a:rPr lang="de-DE" dirty="0">
                <a:latin typeface="Arial"/>
              </a:rPr>
              <a:t>.). Im letzten Viertel dieses </a:t>
            </a:r>
            <a:r>
              <a:rPr lang="de-DE" dirty="0" err="1">
                <a:latin typeface="Arial"/>
              </a:rPr>
              <a:t>Jhdts</a:t>
            </a:r>
            <a:r>
              <a:rPr lang="de-DE" dirty="0">
                <a:latin typeface="Arial"/>
              </a:rPr>
              <a:t>. können die Werte nochmals stark ansteigen auf bis zu 60 Tagen und mehr im Vergleich zum Zeitraum 1971-2000. Dies bedeutet bis zu einer Verdreifachung der Hitzetage. Die Regionen, die bisher bereits sehr warm sind (Rheingraben, Bodensee, Rhein-Neckar-Region), werden dann besonders unter der Zunahme der Hitzetage leiden. Die Zunahmen werden sich vor allem im Flachland verstärkt auftreten.</a:t>
            </a:r>
            <a:endParaRPr lang="de-DE" dirty="0"/>
          </a:p>
          <a:p>
            <a:pPr>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2</a:t>
            </a:fld>
            <a:endParaRPr lang="de-DE"/>
          </a:p>
        </p:txBody>
      </p:sp>
    </p:spTree>
    <p:extLst>
      <p:ext uri="{BB962C8B-B14F-4D97-AF65-F5344CB8AC3E}">
        <p14:creationId xmlns:p14="http://schemas.microsoft.com/office/powerpoint/2010/main" val="3818328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20</a:t>
            </a:fld>
            <a:endParaRPr lang="de-DE"/>
          </a:p>
        </p:txBody>
      </p:sp>
    </p:spTree>
    <p:extLst>
      <p:ext uri="{BB962C8B-B14F-4D97-AF65-F5344CB8AC3E}">
        <p14:creationId xmlns:p14="http://schemas.microsoft.com/office/powerpoint/2010/main" val="25426408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dirty="0"/>
              <a:t>Grafikquelle: DLG-Merkblatt 336, aus R. </a:t>
            </a:r>
            <a:r>
              <a:rPr lang="de-DE" dirty="0" err="1"/>
              <a:t>Barnwell</a:t>
            </a:r>
            <a:r>
              <a:rPr lang="de-DE" dirty="0"/>
              <a:t>, </a:t>
            </a:r>
            <a:r>
              <a:rPr lang="de-DE" dirty="0" err="1"/>
              <a:t>Pittsburg</a:t>
            </a:r>
            <a:r>
              <a:rPr lang="de-DE" dirty="0"/>
              <a:t>, Texas, 2002</a:t>
            </a:r>
          </a:p>
          <a:p>
            <a:pPr marL="0" marR="0" lvl="0" indent="0" algn="l" defTabSz="914400">
              <a:lnSpc>
                <a:spcPct val="100000"/>
              </a:lnSpc>
              <a:spcBef>
                <a:spcPts val="0"/>
              </a:spcBef>
              <a:spcAft>
                <a:spcPts val="0"/>
              </a:spcAft>
              <a:buClrTx/>
              <a:buSzTx/>
              <a:buFontTx/>
              <a:buNone/>
              <a:defRPr/>
            </a:pPr>
            <a:endParaRPr lang="de-DE" dirty="0"/>
          </a:p>
          <a:p>
            <a:pPr marL="0" marR="0" lvl="0" indent="0" algn="l" defTabSz="914400">
              <a:lnSpc>
                <a:spcPct val="100000"/>
              </a:lnSpc>
              <a:spcBef>
                <a:spcPts val="0"/>
              </a:spcBef>
              <a:spcAft>
                <a:spcPts val="0"/>
              </a:spcAft>
              <a:buClrTx/>
              <a:buSzTx/>
              <a:buFontTx/>
              <a:buNone/>
              <a:defRPr/>
            </a:pPr>
            <a:r>
              <a:rPr lang="de-DE" dirty="0" err="1"/>
              <a:t>Chill</a:t>
            </a:r>
            <a:r>
              <a:rPr lang="de-DE" dirty="0"/>
              <a:t>- oder Windchill-Effekt beschreibt den Unterschied zwischen gemessener Lufttemperatur und der gefühlten Temperatur in Abhängigkeit von der Windgeschwindigkeit. Quelle: https://de.wikipedia.org/wiki/Windchill </a:t>
            </a:r>
          </a:p>
          <a:p>
            <a:pPr marL="0" marR="0" indent="0" algn="l" defTabSz="914400">
              <a:lnSpc>
                <a:spcPct val="100000"/>
              </a:lnSpc>
              <a:spcBef>
                <a:spcPts val="0"/>
              </a:spcBef>
              <a:spcAft>
                <a:spcPts val="0"/>
              </a:spcAft>
              <a:buClrTx/>
              <a:buSzTx/>
              <a:buFontTx/>
              <a:buNone/>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21</a:t>
            </a:fld>
            <a:endParaRPr lang="de-DE"/>
          </a:p>
        </p:txBody>
      </p:sp>
    </p:spTree>
    <p:extLst>
      <p:ext uri="{BB962C8B-B14F-4D97-AF65-F5344CB8AC3E}">
        <p14:creationId xmlns:p14="http://schemas.microsoft.com/office/powerpoint/2010/main" val="17424980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de-DE" dirty="0"/>
              <a:t>Hier wird Zuluft in das Stallabteil geführt</a:t>
            </a:r>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22</a:t>
            </a:fld>
            <a:endParaRPr lang="de-DE"/>
          </a:p>
        </p:txBody>
      </p:sp>
    </p:spTree>
    <p:extLst>
      <p:ext uri="{BB962C8B-B14F-4D97-AF65-F5344CB8AC3E}">
        <p14:creationId xmlns:p14="http://schemas.microsoft.com/office/powerpoint/2010/main" val="41281550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de-DE" dirty="0"/>
              <a:t>Gute Kühleffekte: Bei Versuchen der LSZ Boxberg konnten die Temperaturen im Stallabteil mit Hochdruckbefeuchtung um 3°C unter die Außentemperatur gesenkt werden </a:t>
            </a:r>
            <a:endParaRPr dirty="0"/>
          </a:p>
          <a:p>
            <a:pPr marL="0" marR="0" indent="0" algn="l" defTabSz="914400">
              <a:lnSpc>
                <a:spcPct val="100000"/>
              </a:lnSpc>
              <a:spcBef>
                <a:spcPts val="0"/>
              </a:spcBef>
              <a:spcAft>
                <a:spcPts val="0"/>
              </a:spcAft>
              <a:buClrTx/>
              <a:buSzTx/>
              <a:buFontTx/>
              <a:buNone/>
              <a:defRPr/>
            </a:pPr>
            <a:endParaRPr lang="de-DE" dirty="0"/>
          </a:p>
          <a:p>
            <a:pPr marL="457200" lvl="1" indent="0">
              <a:buNone/>
              <a:defRPr/>
            </a:pPr>
            <a:r>
              <a:rPr lang="de-DE" sz="2600" dirty="0"/>
              <a:t>feine Vernebelung des Wassers (ca. 70 bar) </a:t>
            </a:r>
            <a:r>
              <a:rPr lang="de-DE" sz="2600" dirty="0">
                <a:sym typeface="Wingdings" panose="05000000000000000000" pitchFamily="2" charset="2"/>
              </a:rPr>
              <a:t></a:t>
            </a:r>
            <a:r>
              <a:rPr lang="de-DE" sz="2600" dirty="0"/>
              <a:t> verdunstet, bevor es bei den Tieren bzw. auf dem Boden ankommt </a:t>
            </a:r>
            <a:r>
              <a:rPr lang="de-DE" sz="2600" dirty="0">
                <a:sym typeface="Wingdings" panose="05000000000000000000" pitchFamily="2" charset="2"/>
              </a:rPr>
              <a:t></a:t>
            </a:r>
            <a:r>
              <a:rPr lang="de-DE" sz="2600" dirty="0"/>
              <a:t> trockener Stallboden</a:t>
            </a:r>
            <a:endParaRPr dirty="0"/>
          </a:p>
          <a:p>
            <a:pPr marL="457200" lvl="1" indent="0">
              <a:buNone/>
              <a:defRPr/>
            </a:pPr>
            <a:r>
              <a:rPr lang="de-DE" sz="2600" dirty="0"/>
              <a:t>Anlagen sind i.d.R. automatisiert </a:t>
            </a:r>
            <a:r>
              <a:rPr lang="de-DE" sz="2600" dirty="0">
                <a:sym typeface="Wingdings" panose="05000000000000000000" pitchFamily="2" charset="2"/>
              </a:rPr>
              <a:t></a:t>
            </a:r>
            <a:r>
              <a:rPr lang="de-DE" sz="2600" dirty="0"/>
              <a:t> automatisches An-/Ausschalten</a:t>
            </a:r>
          </a:p>
          <a:p>
            <a:pPr marL="0" lvl="0" indent="0">
              <a:buNone/>
              <a:defRPr/>
            </a:pPr>
            <a:endParaRPr lang="de-DE" dirty="0"/>
          </a:p>
          <a:p>
            <a:pPr marL="0" lvl="0" indent="0">
              <a:buNone/>
              <a:defRPr/>
            </a:pPr>
            <a:r>
              <a:rPr lang="de-DE" dirty="0"/>
              <a:t>Niedriger Energieverbrauch dadurch, dass nur Druck und kein Wasser benötigt wird im Gegensatz zum Hochdruckreiniger.</a:t>
            </a:r>
          </a:p>
          <a:p>
            <a:pPr marL="0" lvl="0" indent="0">
              <a:buNone/>
              <a:defRPr/>
            </a:pPr>
            <a:r>
              <a:rPr lang="de-DE" dirty="0"/>
              <a:t>Pumpe, Filter und Befeuchtungscomputer sind Bestandteil der Anlage.</a:t>
            </a:r>
          </a:p>
          <a:p>
            <a:pPr marL="0" lvl="0" indent="0">
              <a:buNone/>
              <a:defRPr/>
            </a:pPr>
            <a:endParaRPr lang="de-DE" dirty="0"/>
          </a:p>
          <a:p>
            <a:pPr marL="0" lvl="0" indent="0">
              <a:buNone/>
              <a:defRPr/>
            </a:pPr>
            <a:r>
              <a:rPr lang="de-DE" dirty="0"/>
              <a:t>Auf Wasserqualität achten (z.B. Kalkgehalt)</a:t>
            </a:r>
          </a:p>
          <a:p>
            <a:pPr marL="0" marR="0" indent="0" algn="l" defTabSz="914400">
              <a:lnSpc>
                <a:spcPct val="100000"/>
              </a:lnSpc>
              <a:spcBef>
                <a:spcPts val="0"/>
              </a:spcBef>
              <a:spcAft>
                <a:spcPts val="0"/>
              </a:spcAft>
              <a:buClrTx/>
              <a:buSzTx/>
              <a:buFontTx/>
              <a:buNone/>
              <a:defRPr/>
            </a:pPr>
            <a:endParaRPr lang="de-DE" dirty="0"/>
          </a:p>
          <a:p>
            <a:pPr>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23</a:t>
            </a:fld>
            <a:endParaRPr lang="de-DE"/>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Größeres gesundheitliches Risiko durch größere Tröpfchen </a:t>
            </a:r>
            <a:r>
              <a:rPr lang="de-DE" dirty="0">
                <a:sym typeface="Wingdings" panose="05000000000000000000" pitchFamily="2" charset="2"/>
              </a:rPr>
              <a:t> Erkältungen bei den Tieren – wichtig: Feuchtigkeitsregler!</a:t>
            </a:r>
          </a:p>
          <a:p>
            <a:endParaRPr lang="de-DE" dirty="0">
              <a:sym typeface="Wingdings" panose="05000000000000000000" pitchFamily="2" charset="2"/>
            </a:endParaRPr>
          </a:p>
          <a:p>
            <a:pPr marL="0" marR="0" lvl="0" indent="0" algn="l" defTabSz="914400" eaLnBrk="1" fontAlgn="auto" latinLnBrk="0" hangingPunct="1">
              <a:lnSpc>
                <a:spcPct val="100000"/>
              </a:lnSpc>
              <a:spcBef>
                <a:spcPts val="0"/>
              </a:spcBef>
              <a:spcAft>
                <a:spcPts val="0"/>
              </a:spcAft>
              <a:buClrTx/>
              <a:buSzTx/>
              <a:buFontTx/>
              <a:buNone/>
              <a:tabLst/>
              <a:defRPr/>
            </a:pPr>
            <a:r>
              <a:rPr lang="de-DE" dirty="0"/>
              <a:t>Auf Wasserqualität achten (z.B. Kalkgehalt)</a:t>
            </a:r>
          </a:p>
          <a:p>
            <a:endParaRPr lang="de-DE"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24</a:t>
            </a:fld>
            <a:endParaRPr lang="de-DE"/>
          </a:p>
        </p:txBody>
      </p:sp>
    </p:spTree>
    <p:extLst>
      <p:ext uri="{BB962C8B-B14F-4D97-AF65-F5344CB8AC3E}">
        <p14:creationId xmlns:p14="http://schemas.microsoft.com/office/powerpoint/2010/main" val="265797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217793" indent="-217793">
              <a:buFont typeface="Arial"/>
              <a:buChar char="•"/>
              <a:defRPr/>
            </a:pPr>
            <a:r>
              <a:rPr lang="de-DE"/>
              <a:t>Niederdruckanlagen sind viel seltener wartungsbedürftig als die Hochdruckbefeuchtung, da hier i.d.R. keine Filter verwendet werden und auch die Düsen nicht so fein und verstopfungsanfällig sind.</a:t>
            </a:r>
          </a:p>
          <a:p>
            <a:pPr marL="217793" indent="-217793">
              <a:buFont typeface="Arial"/>
              <a:buChar char="•"/>
              <a:defRPr/>
            </a:pPr>
            <a:r>
              <a:rPr lang="de-DE"/>
              <a:t>Mikrosuhle in abgegrenztem Stallbereich, in der permanent Wasser tropft und so den Boden feucht hält. Dies verhindert, dass die Tiere die Tränken zum Verspritzen des Wassers nutzen und diese so für andere Tiere belegen.</a:t>
            </a:r>
            <a:endParaRPr/>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25</a:t>
            </a:fld>
            <a:endParaRPr lang="de-DE"/>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dirty="0"/>
              <a:t>Bildquelle: file:///C:/Users/sabine.sommer/AppData/Local/Packages/Microsoft.MicrosoftEdge_8wekyb3d8bbwe/TempState/Downloads/LSZ_Kühlung%20Stallklima%20(1).pdf:</a:t>
            </a:r>
          </a:p>
          <a:p>
            <a:pPr marL="0" marR="0" lvl="0" indent="0" algn="l" defTabSz="914400">
              <a:lnSpc>
                <a:spcPct val="100000"/>
              </a:lnSpc>
              <a:spcBef>
                <a:spcPts val="0"/>
              </a:spcBef>
              <a:spcAft>
                <a:spcPts val="0"/>
              </a:spcAft>
              <a:buClrTx/>
              <a:buSzTx/>
              <a:buFontTx/>
              <a:buNone/>
              <a:defRPr/>
            </a:pPr>
            <a:r>
              <a:rPr lang="de-DE" sz="1200" i="1" dirty="0"/>
              <a:t>Vergleichende Untersuchungen zur </a:t>
            </a:r>
            <a:r>
              <a:rPr lang="de-DE" sz="1200" i="1" dirty="0" err="1"/>
              <a:t>Zuluftführung</a:t>
            </a:r>
            <a:r>
              <a:rPr lang="de-DE" sz="1200" i="1" dirty="0"/>
              <a:t> in Schweineställen im Hinblick auf Energieeffizienz, Emissionsgeschehen, Tierwohlbefinden und Wirtschaftlichkeit Artikelserie Teil 2: Einfluss der Kühlung auf das Stallklima </a:t>
            </a:r>
            <a:r>
              <a:rPr lang="de-DE" sz="1200" dirty="0"/>
              <a:t>Joachim </a:t>
            </a:r>
            <a:r>
              <a:rPr lang="de-DE" sz="1200" dirty="0" err="1"/>
              <a:t>Threm</a:t>
            </a:r>
            <a:r>
              <a:rPr lang="de-DE" sz="1200" dirty="0"/>
              <a:t> (Universität Hohenheim) und Dr. Wilhelm Pflanz (LSZ Boxberg)</a:t>
            </a:r>
          </a:p>
          <a:p>
            <a:pPr marL="0" marR="0" lvl="0" indent="0" algn="l" defTabSz="914400">
              <a:lnSpc>
                <a:spcPct val="100000"/>
              </a:lnSpc>
              <a:spcBef>
                <a:spcPts val="0"/>
              </a:spcBef>
              <a:spcAft>
                <a:spcPts val="0"/>
              </a:spcAft>
              <a:buClrTx/>
              <a:buSzTx/>
              <a:buFontTx/>
              <a:buNone/>
              <a:defRPr/>
            </a:pPr>
            <a:endParaRPr lang="de-DE" sz="1200" dirty="0"/>
          </a:p>
          <a:p>
            <a:pPr marL="0" marR="0" lvl="0" indent="0" algn="l" defTabSz="914400" eaLnBrk="1" fontAlgn="auto" latinLnBrk="0" hangingPunct="1">
              <a:lnSpc>
                <a:spcPct val="100000"/>
              </a:lnSpc>
              <a:spcBef>
                <a:spcPts val="0"/>
              </a:spcBef>
              <a:spcAft>
                <a:spcPts val="0"/>
              </a:spcAft>
              <a:buClrTx/>
              <a:buSzTx/>
              <a:buFontTx/>
              <a:buNone/>
              <a:tabLst/>
              <a:defRPr/>
            </a:pPr>
            <a:r>
              <a:rPr lang="de-DE" dirty="0"/>
              <a:t>HDB = Hochdruckbefeuchtung</a:t>
            </a:r>
          </a:p>
          <a:p>
            <a:pPr marL="0" marR="0" lvl="0" indent="0" algn="l" defTabSz="914400">
              <a:lnSpc>
                <a:spcPct val="100000"/>
              </a:lnSpc>
              <a:spcBef>
                <a:spcPts val="0"/>
              </a:spcBef>
              <a:spcAft>
                <a:spcPts val="0"/>
              </a:spcAft>
              <a:buClrTx/>
              <a:buSzTx/>
              <a:buFontTx/>
              <a:buNone/>
              <a:defRPr/>
            </a:pPr>
            <a:endParaRPr lang="de-DE" dirty="0"/>
          </a:p>
          <a:p>
            <a:pPr marL="0" marR="0" lvl="0" indent="0" algn="l" defTabSz="914400">
              <a:lnSpc>
                <a:spcPct val="100000"/>
              </a:lnSpc>
              <a:spcBef>
                <a:spcPts val="0"/>
              </a:spcBef>
              <a:spcAft>
                <a:spcPts val="0"/>
              </a:spcAft>
              <a:buClrTx/>
              <a:buSzTx/>
              <a:buFontTx/>
              <a:buNone/>
              <a:defRPr/>
            </a:pPr>
            <a:r>
              <a:rPr lang="de-DE" dirty="0"/>
              <a:t>Die Versuche mit verschiedenen Kühlungs-/Lüftungsmethoden wurden in den konventionellen Stallungen vom LSZ Boxberg am 19.08.12 durchgeführt (Außentemperaturschwankung von 18°C innerhalb 12 h, Kühlung bis in die Abteile). Herr </a:t>
            </a:r>
            <a:r>
              <a:rPr lang="de-DE" dirty="0" err="1"/>
              <a:t>Pertagnol</a:t>
            </a:r>
            <a:r>
              <a:rPr lang="de-DE" dirty="0"/>
              <a:t> war der wissenschaftliche Mitarbeiter. Maximale Außentemperatur an diesem Tag 37°C.</a:t>
            </a:r>
            <a:endParaRPr dirty="0"/>
          </a:p>
          <a:p>
            <a:pPr>
              <a:defRPr/>
            </a:pPr>
            <a:endParaRPr lang="de-DE" dirty="0"/>
          </a:p>
          <a:p>
            <a:pPr>
              <a:defRPr/>
            </a:pPr>
            <a:r>
              <a:rPr lang="de-DE" dirty="0"/>
              <a:t>Die Ergebnisse der verschiedenen Kühlungsvarianten auf das Stallklima zeigten bei allen untersuchten Verfahren einen positiven Effekt. Allein schon eine sehr gute Gebäudedämmung verhindert eine übermäßige Erhöhung der Temperatur im Tierbereich.</a:t>
            </a:r>
          </a:p>
          <a:p>
            <a:pPr>
              <a:defRPr/>
            </a:pPr>
            <a:endParaRPr lang="de-DE" dirty="0"/>
          </a:p>
          <a:p>
            <a:pPr>
              <a:defRPr/>
            </a:pPr>
            <a:r>
              <a:rPr lang="de-DE" dirty="0"/>
              <a:t>Als relativ vorzüglich können mit Hilfe der Bestimmung des </a:t>
            </a:r>
            <a:r>
              <a:rPr lang="de-DE" dirty="0" err="1"/>
              <a:t>temperature</a:t>
            </a:r>
            <a:r>
              <a:rPr lang="de-DE" dirty="0"/>
              <a:t> </a:t>
            </a:r>
            <a:r>
              <a:rPr lang="de-DE" dirty="0" err="1"/>
              <a:t>humidity</a:t>
            </a:r>
            <a:r>
              <a:rPr lang="de-DE" dirty="0"/>
              <a:t> </a:t>
            </a:r>
            <a:r>
              <a:rPr lang="de-DE" dirty="0" err="1"/>
              <a:t>heat</a:t>
            </a:r>
            <a:r>
              <a:rPr lang="de-DE" dirty="0"/>
              <a:t> stress </a:t>
            </a:r>
            <a:r>
              <a:rPr lang="de-DE" dirty="0" err="1"/>
              <a:t>index</a:t>
            </a:r>
            <a:r>
              <a:rPr lang="de-DE" dirty="0"/>
              <a:t> (THI) die Unterflurzuluft sowie das </a:t>
            </a:r>
            <a:r>
              <a:rPr lang="de-DE" dirty="0" err="1"/>
              <a:t>Kühlpad</a:t>
            </a:r>
            <a:r>
              <a:rPr lang="de-DE" dirty="0"/>
              <a:t> eingeordnet werden. Unter der Prämisse, dass an sehr schwülen Tagen die Kühlleistung mit dem </a:t>
            </a:r>
            <a:r>
              <a:rPr lang="de-DE" dirty="0" err="1"/>
              <a:t>Kühlpad</a:t>
            </a:r>
            <a:r>
              <a:rPr lang="de-DE" dirty="0"/>
              <a:t> geringer ist, kann die Unterflurzuluft doch als funktionalstes System bewertet werden. Bei der HDB ist das Erreichen des kritischen Wertes von &gt; 80% rel. Luftfeuchte zu beachten. Der kritische THI-Wert liegt bei Schweinen bei ca. 85, bei dem die Abgabe von Wärme über die Atmung kaum noch möglich ist und starker Hitzestress auftritt mit gesundheitlichen Folgen.</a:t>
            </a:r>
          </a:p>
          <a:p>
            <a:pPr>
              <a:defRPr/>
            </a:pPr>
            <a:endParaRPr lang="de-DE" dirty="0"/>
          </a:p>
          <a:p>
            <a:pPr>
              <a:defRPr/>
            </a:pPr>
            <a:r>
              <a:rPr lang="de-DE" dirty="0"/>
              <a:t>Dabei sind in einem weiteren Schritt der Einsatz von Energie und Wasser in den verschiedenen Kühlungsvarianten zu betrachten.</a:t>
            </a:r>
          </a:p>
          <a:p>
            <a:pPr>
              <a:defRPr/>
            </a:pPr>
            <a:endParaRPr lang="de-DE" dirty="0"/>
          </a:p>
          <a:p>
            <a:pPr>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26</a:t>
            </a:fld>
            <a:endParaRPr lang="de-DE"/>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dirty="0"/>
              <a:t>Bildquelle: konzept-team.com: </a:t>
            </a:r>
            <a:r>
              <a:rPr lang="de-DE" sz="1200" dirty="0"/>
              <a:t>https://www.stallklima.de/produktbilder/pdf1249485161.pdf</a:t>
            </a:r>
            <a:endParaRPr lang="de-DE" dirty="0"/>
          </a:p>
          <a:p>
            <a:pPr>
              <a:defRPr/>
            </a:pPr>
            <a:endParaRPr lang="de-DE" dirty="0"/>
          </a:p>
          <a:p>
            <a:pPr>
              <a:defRPr/>
            </a:pPr>
            <a:r>
              <a:rPr lang="de-DE" dirty="0"/>
              <a:t>Anschaffung scheitert zu 90% an den Anschaffungskosten – 350er </a:t>
            </a:r>
            <a:r>
              <a:rPr lang="de-DE" dirty="0" err="1"/>
              <a:t>Zuchtsauenstall</a:t>
            </a:r>
            <a:r>
              <a:rPr lang="de-DE" dirty="0"/>
              <a:t> oder 1000er Maststall zwischen: 35 000 – und 50 000€</a:t>
            </a:r>
          </a:p>
          <a:p>
            <a:pPr>
              <a:defRPr/>
            </a:pPr>
            <a:endParaRPr lang="de-DE" dirty="0"/>
          </a:p>
          <a:p>
            <a:pPr marL="0" marR="0" lvl="0" indent="0" algn="l" defTabSz="914400" eaLnBrk="1" fontAlgn="auto" latinLnBrk="0" hangingPunct="1">
              <a:lnSpc>
                <a:spcPct val="100000"/>
              </a:lnSpc>
              <a:spcBef>
                <a:spcPts val="0"/>
              </a:spcBef>
              <a:spcAft>
                <a:spcPts val="0"/>
              </a:spcAft>
              <a:buClrTx/>
              <a:buSzTx/>
              <a:buFontTx/>
              <a:buNone/>
              <a:tabLst/>
              <a:defRPr/>
            </a:pPr>
            <a:r>
              <a:rPr lang="de-DE" b="1" dirty="0"/>
              <a:t>Hinweis: </a:t>
            </a:r>
            <a:r>
              <a:rPr lang="de-DE" b="1" dirty="0">
                <a:solidFill>
                  <a:srgbClr val="FF0000"/>
                </a:solidFill>
              </a:rPr>
              <a:t>Die Länge des Kühlrohres ist in der Grafik mit mind. 20 Metern angegeben. Diese Aussage kann so nicht stehen bleiben: es kommt auf den Durchmesser an. Bei den üblicherweise verwendeten Drainagerippenrohren mit einer Nennweite von 200 mm ist nach ca. 11 – 12 Metern </a:t>
            </a:r>
            <a:r>
              <a:rPr lang="de-DE" b="1" dirty="0" err="1">
                <a:solidFill>
                  <a:srgbClr val="FF0000"/>
                </a:solidFill>
              </a:rPr>
              <a:t>Schluß</a:t>
            </a:r>
            <a:r>
              <a:rPr lang="de-DE" b="1" dirty="0">
                <a:solidFill>
                  <a:srgbClr val="FF0000"/>
                </a:solidFill>
              </a:rPr>
              <a:t> mit wärmetauschen. Da gibt es entsprechende Untersuchungen des KTBL. Arbeiten von Schmidt und </a:t>
            </a:r>
            <a:r>
              <a:rPr lang="de-DE" b="1" dirty="0" err="1">
                <a:solidFill>
                  <a:srgbClr val="FF0000"/>
                </a:solidFill>
              </a:rPr>
              <a:t>Leyst</a:t>
            </a:r>
            <a:r>
              <a:rPr lang="de-DE" b="1" dirty="0">
                <a:solidFill>
                  <a:srgbClr val="FF0000"/>
                </a:solidFill>
              </a:rPr>
              <a:t> u.a. (Bernhard Feller, LWK NRW)</a:t>
            </a:r>
          </a:p>
          <a:p>
            <a:pPr>
              <a:defRPr/>
            </a:pPr>
            <a:endParaRPr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27</a:t>
            </a:fld>
            <a:endParaRPr lang="de-DE"/>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Textquelle zu den Kosten: https://www.stallklima.de/produktbilder/pdf1249485161.pdf</a:t>
            </a:r>
          </a:p>
          <a:p>
            <a:endParaRPr lang="de-DE" dirty="0"/>
          </a:p>
          <a:p>
            <a:endParaRPr lang="de-DE"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28</a:t>
            </a:fld>
            <a:endParaRPr lang="de-DE"/>
          </a:p>
        </p:txBody>
      </p:sp>
    </p:spTree>
    <p:extLst>
      <p:ext uri="{BB962C8B-B14F-4D97-AF65-F5344CB8AC3E}">
        <p14:creationId xmlns:p14="http://schemas.microsoft.com/office/powerpoint/2010/main" val="21376984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de-DE" dirty="0"/>
              <a:t>Einhaltung der Funktionsbereiche: durch die kühlen Liegeflächen suchen die Tiere nicht die feuchteren Kotflächen zur Abkühlung auf</a:t>
            </a:r>
            <a:endParaRPr dirty="0"/>
          </a:p>
          <a:p>
            <a:pPr>
              <a:defRPr/>
            </a:pPr>
            <a:endParaRPr lang="de-DE" dirty="0"/>
          </a:p>
          <a:p>
            <a:pPr>
              <a:defRPr/>
            </a:pPr>
            <a:r>
              <a:rPr lang="de-DE" dirty="0"/>
              <a:t>Fußbodenheizung im Winter  </a:t>
            </a:r>
            <a:r>
              <a:rPr lang="de-DE" sz="9600" dirty="0"/>
              <a:t>Reduzierte Abteiltemperatur möglich: durch die Fußbodenheizung kommt die Wärme direkt dort an, wo die Tiere liegen und sie benötigen. Dadurch kann die aufwändige und energieintensive Beheizung der Raumluft reduziert werden. </a:t>
            </a: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29</a:t>
            </a:fld>
            <a:endParaRPr lang="de-D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endParaRPr lang="de-DE" dirty="0"/>
          </a:p>
          <a:p>
            <a:pPr>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3</a:t>
            </a:fld>
            <a:endParaRPr lang="de-DE"/>
          </a:p>
        </p:txBody>
      </p:sp>
    </p:spTree>
    <p:extLst>
      <p:ext uri="{BB962C8B-B14F-4D97-AF65-F5344CB8AC3E}">
        <p14:creationId xmlns:p14="http://schemas.microsoft.com/office/powerpoint/2010/main" val="9973862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30</a:t>
            </a:fld>
            <a:endParaRPr lang="de-DE"/>
          </a:p>
        </p:txBody>
      </p:sp>
    </p:spTree>
    <p:extLst>
      <p:ext uri="{BB962C8B-B14F-4D97-AF65-F5344CB8AC3E}">
        <p14:creationId xmlns:p14="http://schemas.microsoft.com/office/powerpoint/2010/main" val="37004109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Bildadresse: http://offenstall.com/wp-content/uploads/2020/06/20160527083640bearbeitet-840x500.jpg</a:t>
            </a:r>
          </a:p>
          <a:p>
            <a:endParaRPr lang="de-DE" dirty="0"/>
          </a:p>
          <a:p>
            <a:r>
              <a:rPr lang="de-DE" sz="1200" dirty="0">
                <a:solidFill>
                  <a:schemeClr val="tx1"/>
                </a:solidFill>
                <a:effectLst/>
                <a:latin typeface="+mn-lt"/>
                <a:ea typeface="+mn-ea"/>
                <a:cs typeface="+mn-cs"/>
              </a:rPr>
              <a:t>Ergänzung zum Foto: Hierbei handelt es sich um einen </a:t>
            </a:r>
            <a:r>
              <a:rPr lang="de-DE" sz="1200" dirty="0" err="1">
                <a:solidFill>
                  <a:schemeClr val="tx1"/>
                </a:solidFill>
                <a:effectLst/>
                <a:latin typeface="+mn-lt"/>
                <a:ea typeface="+mn-ea"/>
                <a:cs typeface="+mn-cs"/>
              </a:rPr>
              <a:t>Pigport</a:t>
            </a:r>
            <a:r>
              <a:rPr lang="de-DE" sz="1200" dirty="0">
                <a:solidFill>
                  <a:schemeClr val="tx1"/>
                </a:solidFill>
                <a:effectLst/>
                <a:latin typeface="+mn-lt"/>
                <a:ea typeface="+mn-ea"/>
                <a:cs typeface="+mn-cs"/>
              </a:rPr>
              <a:t> 3, eine Weiterentwicklung des von Rudi Wiedmann entwickeltem Stallkonzeptes in der Version 3.</a:t>
            </a:r>
          </a:p>
          <a:p>
            <a:r>
              <a:rPr lang="de-DE" sz="1200" dirty="0">
                <a:solidFill>
                  <a:schemeClr val="tx1"/>
                </a:solidFill>
                <a:effectLst/>
                <a:latin typeface="+mn-lt"/>
                <a:ea typeface="+mn-ea"/>
                <a:cs typeface="+mn-cs"/>
              </a:rPr>
              <a:t>In neueren </a:t>
            </a:r>
            <a:r>
              <a:rPr lang="de-DE" sz="1200" dirty="0" err="1">
                <a:solidFill>
                  <a:schemeClr val="tx1"/>
                </a:solidFill>
                <a:effectLst/>
                <a:latin typeface="+mn-lt"/>
                <a:ea typeface="+mn-ea"/>
                <a:cs typeface="+mn-cs"/>
              </a:rPr>
              <a:t>Pigportversionen</a:t>
            </a:r>
            <a:r>
              <a:rPr lang="de-DE" sz="1200" dirty="0">
                <a:solidFill>
                  <a:schemeClr val="tx1"/>
                </a:solidFill>
                <a:effectLst/>
                <a:latin typeface="+mn-lt"/>
                <a:ea typeface="+mn-ea"/>
                <a:cs typeface="+mn-cs"/>
              </a:rPr>
              <a:t> wird unter anderem die hier zu sehende ca. 80 cm hohe Mauer durch eine deutlich niedrigere Mauer mit einem Rohrgitter darüber ersetzt.</a:t>
            </a:r>
          </a:p>
          <a:p>
            <a:r>
              <a:rPr lang="de-DE" sz="1200" dirty="0">
                <a:solidFill>
                  <a:schemeClr val="tx1"/>
                </a:solidFill>
                <a:effectLst/>
                <a:latin typeface="+mn-lt"/>
                <a:ea typeface="+mn-ea"/>
                <a:cs typeface="+mn-cs"/>
              </a:rPr>
              <a:t>Dadurch können die Schweine deutlich besser in die Landschaft schauen und erleben noch intensiver den offenen Stall.</a:t>
            </a:r>
          </a:p>
          <a:p>
            <a:endParaRPr lang="de-DE" sz="1200" dirty="0">
              <a:solidFill>
                <a:schemeClr val="tx1"/>
              </a:solidFill>
              <a:effectLst/>
              <a:latin typeface="+mn-lt"/>
              <a:ea typeface="+mn-ea"/>
              <a:cs typeface="+mn-cs"/>
            </a:endParaRPr>
          </a:p>
          <a:p>
            <a:endParaRPr lang="de-DE" sz="1200" dirty="0">
              <a:solidFill>
                <a:schemeClr val="tx1"/>
              </a:solidFill>
              <a:effectLst/>
              <a:latin typeface="+mn-lt"/>
              <a:ea typeface="+mn-ea"/>
              <a:cs typeface="+mn-cs"/>
            </a:endParaRPr>
          </a:p>
          <a:p>
            <a:endParaRPr lang="de-DE" dirty="0"/>
          </a:p>
        </p:txBody>
      </p:sp>
      <p:sp>
        <p:nvSpPr>
          <p:cNvPr id="4" name="Foliennummernplatzhalter 3"/>
          <p:cNvSpPr>
            <a:spLocks noGrp="1"/>
          </p:cNvSpPr>
          <p:nvPr>
            <p:ph type="sldNum" sz="quarter" idx="5"/>
          </p:nvPr>
        </p:nvSpPr>
        <p:spPr/>
        <p:txBody>
          <a:bodyPr/>
          <a:lstStyle/>
          <a:p>
            <a:pPr>
              <a:defRPr/>
            </a:pPr>
            <a:fld id="{06A741CA-AA39-4C3D-9D18-DF6523E14173}" type="slidenum">
              <a:rPr lang="de-DE" smtClean="0"/>
              <a:t>31</a:t>
            </a:fld>
            <a:endParaRPr lang="de-DE"/>
          </a:p>
        </p:txBody>
      </p:sp>
    </p:spTree>
    <p:extLst>
      <p:ext uri="{BB962C8B-B14F-4D97-AF65-F5344CB8AC3E}">
        <p14:creationId xmlns:p14="http://schemas.microsoft.com/office/powerpoint/2010/main" val="35121632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Fensterbeschattung z.B. auch durch Milchglas oder bestimmte Folien möglich</a:t>
            </a:r>
            <a:endParaRPr dirty="0"/>
          </a:p>
          <a:p>
            <a:pPr>
              <a:defRPr/>
            </a:pPr>
            <a:endParaRPr lang="de-DE" dirty="0"/>
          </a:p>
          <a:p>
            <a:pPr>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33</a:t>
            </a:fld>
            <a:endParaRPr lang="de-DE"/>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dirty="0"/>
              <a:t>Dort wo es möglich ist, sollte an eine (zusätzliche) Beschattung des Auslaufes gedacht werden. Hier können z. B. Windschutznetze helfen, die direkte Sonneneinstrahlung abzumildern</a:t>
            </a:r>
          </a:p>
          <a:p>
            <a:pPr>
              <a:defRPr/>
            </a:pPr>
            <a:r>
              <a:rPr lang="de-DE" dirty="0"/>
              <a:t>Beschattung auch von Ausläufen durch Sonnensegel, Bäume, Dachüberstände</a:t>
            </a:r>
            <a:endParaRPr dirty="0"/>
          </a:p>
          <a:p>
            <a:pPr>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34</a:t>
            </a:fld>
            <a:endParaRPr lang="de-DE"/>
          </a:p>
        </p:txBody>
      </p:sp>
    </p:spTree>
    <p:extLst>
      <p:ext uri="{BB962C8B-B14F-4D97-AF65-F5344CB8AC3E}">
        <p14:creationId xmlns:p14="http://schemas.microsoft.com/office/powerpoint/2010/main" val="12808768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Fensterbeschattung z.B. auch durch Milchglas oder bestimmte Folien möglich</a:t>
            </a:r>
            <a:endParaRPr dirty="0"/>
          </a:p>
          <a:p>
            <a:pPr>
              <a:defRPr/>
            </a:pPr>
            <a:endParaRPr lang="de-DE" dirty="0"/>
          </a:p>
          <a:p>
            <a:pPr>
              <a:defRPr/>
            </a:pPr>
            <a:r>
              <a:rPr lang="de-DE" dirty="0"/>
              <a:t>Beschattung auch von Ausläufen durch Sonnensegel, Bäume, Dachüberstände</a:t>
            </a:r>
            <a:endParaRPr dirty="0"/>
          </a:p>
          <a:p>
            <a:pPr>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35</a:t>
            </a:fld>
            <a:endParaRPr lang="de-DE"/>
          </a:p>
        </p:txBody>
      </p:sp>
    </p:spTree>
    <p:extLst>
      <p:ext uri="{BB962C8B-B14F-4D97-AF65-F5344CB8AC3E}">
        <p14:creationId xmlns:p14="http://schemas.microsoft.com/office/powerpoint/2010/main" val="10504748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Bildquelle von Rudolf Wiedmann aus: https://www.praxis-agrar.de/tier/schweine/hitzestress-bei-schweinen/ </a:t>
            </a:r>
          </a:p>
          <a:p>
            <a:pPr>
              <a:defRPr/>
            </a:pPr>
            <a:endParaRPr lang="de-DE" dirty="0"/>
          </a:p>
          <a:p>
            <a:pPr>
              <a:defRPr/>
            </a:pPr>
            <a:r>
              <a:rPr lang="de-DE" dirty="0"/>
              <a:t>Dort wo es möglich ist, sollte an eine (zusätzliche) Beschattung des Auslaufes gedacht werden. Hier können z. B. Windschutznetze helfen, die direkte Sonneneinstrahlung abzumildern</a:t>
            </a:r>
            <a:endParaRPr dirty="0"/>
          </a:p>
          <a:p>
            <a:pPr>
              <a:defRPr/>
            </a:pPr>
            <a:r>
              <a:rPr lang="de-DE" dirty="0"/>
              <a:t>Besonders wichtig für die Schweine sind kühle Liegeflächen, damit sie die Körperwärme an diese abgeben können; d.h. diese Flächen nur noch wenig bis gar nicht mehr einstreuen</a:t>
            </a:r>
            <a:endParaRPr dirty="0"/>
          </a:p>
          <a:p>
            <a:pPr>
              <a:defRPr/>
            </a:pPr>
            <a:r>
              <a:rPr lang="de-DE" dirty="0"/>
              <a:t>Wo vorhanden, werden Suhlen aktuell sicherlich dankend angenommen. Sind keine Suhlen oder auch Einweichanlagen etc. im Auslauf vorhanden, kann eine Sprinkleranlage oder der Wasserschlauch für Abkühlung sorgen</a:t>
            </a:r>
            <a:endParaRPr dirty="0"/>
          </a:p>
          <a:p>
            <a:pPr>
              <a:defRPr/>
            </a:pPr>
            <a:r>
              <a:rPr lang="de-DE" dirty="0"/>
              <a:t>Die Stallinnenbereiche können z. B. durch eine Abdeckung der Fenster vor direkter Sonneneinstrahlung und damit starker Aufheizung geschützt werden. Werden auch im Stall schon Außentemperaturen erreicht, kann noch durch ein Plus an Luftbewegung die Situation abgemildert werden (Lüfter, Ventilatoren, Fenster) </a:t>
            </a:r>
            <a:endParaRPr dirty="0"/>
          </a:p>
          <a:p>
            <a:pPr>
              <a:defRPr/>
            </a:pPr>
            <a:r>
              <a:rPr lang="de-DE" b="1" dirty="0"/>
              <a:t>Quelle: </a:t>
            </a:r>
            <a:r>
              <a:rPr lang="de-DE" dirty="0"/>
              <a:t>Ulrike </a:t>
            </a:r>
            <a:r>
              <a:rPr lang="de-DE" dirty="0" err="1"/>
              <a:t>Westenhorst</a:t>
            </a:r>
            <a:r>
              <a:rPr lang="de-DE" dirty="0"/>
              <a:t>, </a:t>
            </a:r>
            <a:r>
              <a:rPr lang="de-DE" dirty="0" err="1"/>
              <a:t>Ökoteam</a:t>
            </a:r>
            <a:r>
              <a:rPr lang="de-DE" dirty="0"/>
              <a:t> Landwirtschaftskammer NRW, Info-Schweine – SID – Nr. 29 vom 24.07.2019</a:t>
            </a:r>
            <a:endParaRPr dirty="0"/>
          </a:p>
          <a:p>
            <a:pPr>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36</a:t>
            </a:fld>
            <a:endParaRPr lang="de-DE"/>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Bildquelle von Rudolf Wiedmann aus: https://www.praxis-agrar.de/tier/schweine/hitzestress-bei-schweinen/ </a:t>
            </a:r>
          </a:p>
          <a:p>
            <a:pPr>
              <a:defRPr/>
            </a:pPr>
            <a:endParaRPr lang="de-DE" dirty="0"/>
          </a:p>
          <a:p>
            <a:pPr>
              <a:defRPr/>
            </a:pPr>
            <a:r>
              <a:rPr lang="de-DE" dirty="0"/>
              <a:t>3-4 m hohe Büsche haben i.d.R. eine höhere Beschattungswirkung als Bäume, um die Sonneneinstrahlung auf die Stallwände zu reduzieren.</a:t>
            </a:r>
          </a:p>
          <a:p>
            <a:pPr>
              <a:defRPr/>
            </a:pPr>
            <a:endParaRPr lang="de-DE" dirty="0"/>
          </a:p>
          <a:p>
            <a:pPr>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37</a:t>
            </a:fld>
            <a:endParaRPr lang="de-DE"/>
          </a:p>
        </p:txBody>
      </p:sp>
    </p:spTree>
    <p:extLst>
      <p:ext uri="{BB962C8B-B14F-4D97-AF65-F5344CB8AC3E}">
        <p14:creationId xmlns:p14="http://schemas.microsoft.com/office/powerpoint/2010/main" val="150411998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b="1" dirty="0"/>
              <a:t>Ausreichend Wasserstellen </a:t>
            </a:r>
            <a:r>
              <a:rPr lang="de-DE" dirty="0"/>
              <a:t>– evtl. zusätzliche Tränke über Futtertröge zu Hitzespitzenzeiten; offene </a:t>
            </a:r>
            <a:r>
              <a:rPr lang="de-DE" dirty="0" err="1"/>
              <a:t>Tränkeschalen</a:t>
            </a:r>
            <a:r>
              <a:rPr lang="de-DE" dirty="0"/>
              <a:t> unterstützen natürliches Trinkverhalten; Wasserbedarf bei Hitze bis zu 20% höher.</a:t>
            </a:r>
            <a:endParaRPr dirty="0"/>
          </a:p>
          <a:p>
            <a:pPr>
              <a:defRPr/>
            </a:pPr>
            <a:endParaRPr lang="de-DE" dirty="0"/>
          </a:p>
          <a:p>
            <a:pPr>
              <a:defRPr/>
            </a:pPr>
            <a:r>
              <a:rPr lang="de-DE" b="1" dirty="0"/>
              <a:t>Wasserqualitä</a:t>
            </a:r>
            <a:r>
              <a:rPr lang="de-DE" dirty="0"/>
              <a:t>t: chemisch, physikalisch, mikrobiologisch prüfen – auch geschmackliche Veränderungen z.B. durch Eisen und Mangan können Wasseraufnahme reduzieren</a:t>
            </a:r>
            <a:endParaRPr dirty="0"/>
          </a:p>
          <a:p>
            <a:pPr>
              <a:defRPr/>
            </a:pPr>
            <a:r>
              <a:rPr lang="de-DE" dirty="0"/>
              <a:t>Mastschweine trinken bis zu 12 l, laktierende Sauen brauchen bis zu 35 l Wasser am Tag. Eine säugende Sau braucht etwa 15 l Wasser plus 1,5 l pro Ferkel   hohe Durchflussraten von mindestens 2, besser 3-4 Liter pro Minute am </a:t>
            </a:r>
            <a:r>
              <a:rPr lang="de-DE" dirty="0" err="1"/>
              <a:t>Tränkenippel</a:t>
            </a:r>
            <a:r>
              <a:rPr lang="de-DE" dirty="0"/>
              <a:t>.</a:t>
            </a:r>
            <a:endParaRPr dirty="0"/>
          </a:p>
          <a:p>
            <a:pPr>
              <a:defRPr/>
            </a:pPr>
            <a:endParaRPr lang="de-DE" dirty="0"/>
          </a:p>
          <a:p>
            <a:pPr>
              <a:defRPr/>
            </a:pPr>
            <a:r>
              <a:rPr lang="de-DE" sz="1200" dirty="0">
                <a:solidFill>
                  <a:schemeClr val="tx1"/>
                </a:solidFill>
                <a:latin typeface="+mn-lt"/>
                <a:ea typeface="+mn-ea"/>
                <a:cs typeface="+mn-cs"/>
              </a:rPr>
              <a:t>Bei steigenden Temperaturen benötigt das Tier zusätzlich Wasser zur Thermoregulation! Eine unzureichende Wasserversorgung unter Hitzestress führt zu starken Milchleistungsabfällen, MMA und schlechten Aufzuchtergebnissen. Versuche zeigen darüber hinaus, dass Sauen von einer kühleren Temperatur des Wassers profitieren. Eine Wassertemperatur von 15°C führte im Vergleich zu 20°C Wassertemperatur zu einer höheren Futter- und Wasseraufnahme, höheren Milchleistungen und höheren Absetzgewichten bei den Ferkeln. Eine einfache Möglichkeit die Wasseraufnahme der Tiere zu überwachen ist die Installation von Wasseruhren. So kann der tägliche Wasserverbrauch direkt abgelesen werden (Hitzestress bei Schweinen, Dienstleistungszentrum Ländlicher Raum (DLR)).</a:t>
            </a:r>
            <a:endParaRPr lang="de-DE" dirty="0"/>
          </a:p>
          <a:p>
            <a:pPr>
              <a:defRPr/>
            </a:pPr>
            <a:endParaRPr lang="de-DE" dirty="0"/>
          </a:p>
          <a:p>
            <a:pPr>
              <a:defRPr/>
            </a:pPr>
            <a:r>
              <a:rPr lang="de-DE" b="1" dirty="0"/>
              <a:t>Futterqualität</a:t>
            </a:r>
            <a:r>
              <a:rPr lang="de-DE" dirty="0"/>
              <a:t>: neben dem Futter an sich müssen auch die Fütterungsanlagen/Tröge sauber gehalten werden, da durch zunehmende Hitze sich auch die Bakterien, Pilze stärker vermehren können  </a:t>
            </a:r>
            <a:r>
              <a:rPr lang="de-DE" dirty="0" err="1"/>
              <a:t>Mykotoxingehalt</a:t>
            </a:r>
            <a:r>
              <a:rPr lang="de-DE" dirty="0"/>
              <a:t> im Auge behalten. Einmischung von </a:t>
            </a:r>
            <a:r>
              <a:rPr lang="de-DE" dirty="0" err="1"/>
              <a:t>Toxinbinder</a:t>
            </a:r>
            <a:r>
              <a:rPr lang="de-DE" dirty="0"/>
              <a:t> kann dabei hilfreich sein.</a:t>
            </a:r>
            <a:endParaRPr dirty="0"/>
          </a:p>
          <a:p>
            <a:pPr>
              <a:defRPr/>
            </a:pPr>
            <a:endParaRPr lang="de-DE" dirty="0"/>
          </a:p>
          <a:p>
            <a:pPr>
              <a:defRPr/>
            </a:pPr>
            <a:r>
              <a:rPr lang="de-DE" b="1" dirty="0"/>
              <a:t>Strukturfutter </a:t>
            </a:r>
            <a:r>
              <a:rPr lang="de-DE" dirty="0"/>
              <a:t>trägt zur Stabilisierung der Magen-Darm-Gesundheit bei  gesunde Tiere sind stabiler. Auf der anderen Seite wird viel Energie bei der Fermentation der Faserstoffe im Darm freigesetzt  weitere Hitzebelastung</a:t>
            </a:r>
          </a:p>
          <a:p>
            <a:pPr>
              <a:defRPr/>
            </a:pPr>
            <a:endParaRPr lang="de-DE" dirty="0"/>
          </a:p>
          <a:p>
            <a:pPr>
              <a:defRPr/>
            </a:pPr>
            <a:r>
              <a:rPr lang="de-DE" b="1" dirty="0"/>
              <a:t>Mineralstoffgaben: </a:t>
            </a:r>
            <a:r>
              <a:rPr lang="de-DE" sz="1200" dirty="0">
                <a:solidFill>
                  <a:schemeClr val="tx1"/>
                </a:solidFill>
                <a:latin typeface="+mn-lt"/>
                <a:ea typeface="+mn-ea"/>
                <a:cs typeface="+mn-cs"/>
              </a:rPr>
              <a:t>Unter Hitzestress steigt der Bedarf vieler Mineralstoffe an. Fällt gleichzeitig die Futteraufnahme ab, drohen Unterversorgung und Mangelerscheinungen. Bei Hitzeperioden sollte der Mineralfutteranteil in der Ration erhöht bzw. je nach deklarierter Einsatzempfehlung an die reelle Futteraufnahme angepasst werden (Hitzestress bei Schweinen, Dienstleistungszentrum Ländlicher Raum (DLR)).</a:t>
            </a:r>
            <a:endParaRPr dirty="0"/>
          </a:p>
          <a:p>
            <a:pPr>
              <a:defRPr/>
            </a:pPr>
            <a:endParaRPr lang="de-DE" sz="1200" dirty="0">
              <a:solidFill>
                <a:schemeClr val="tx1"/>
              </a:solidFill>
              <a:latin typeface="+mn-lt"/>
              <a:ea typeface="+mn-ea"/>
              <a:cs typeface="+mn-cs"/>
            </a:endParaRPr>
          </a:p>
          <a:p>
            <a:pPr>
              <a:defRPr/>
            </a:pPr>
            <a:r>
              <a:rPr lang="de-DE" sz="1200" b="1" dirty="0">
                <a:solidFill>
                  <a:schemeClr val="tx1"/>
                </a:solidFill>
                <a:latin typeface="+mn-lt"/>
                <a:ea typeface="+mn-ea"/>
                <a:cs typeface="+mn-cs"/>
              </a:rPr>
              <a:t>Futterzusatzstoffe</a:t>
            </a:r>
            <a:r>
              <a:rPr lang="de-DE" sz="1200" dirty="0">
                <a:solidFill>
                  <a:schemeClr val="tx1"/>
                </a:solidFill>
                <a:latin typeface="+mn-lt"/>
                <a:ea typeface="+mn-ea"/>
                <a:cs typeface="+mn-cs"/>
              </a:rPr>
              <a:t>: Der Einsatz von Hefen stabilisiert die Darmbarriere und verbessert die Nährstoffaufnahme im Darm. Dies führte in </a:t>
            </a:r>
            <a:r>
              <a:rPr lang="de-DE" sz="1200" dirty="0" err="1">
                <a:solidFill>
                  <a:schemeClr val="tx1"/>
                </a:solidFill>
                <a:latin typeface="+mn-lt"/>
                <a:ea typeface="+mn-ea"/>
                <a:cs typeface="+mn-cs"/>
              </a:rPr>
              <a:t>in</a:t>
            </a:r>
            <a:r>
              <a:rPr lang="de-DE" sz="1200" dirty="0">
                <a:solidFill>
                  <a:schemeClr val="tx1"/>
                </a:solidFill>
                <a:latin typeface="+mn-lt"/>
                <a:ea typeface="+mn-ea"/>
                <a:cs typeface="+mn-cs"/>
              </a:rPr>
              <a:t> Versuchen zu einer besseren Milchqualität der Sau und zu höheren Absetzgewichten bei den Ferkeln. Bei Milchleistungsabfall unter Hitzestress können die Ferkel von einer verbesserten Darmgesundheit und –</a:t>
            </a:r>
            <a:r>
              <a:rPr lang="de-DE" sz="1200" dirty="0" err="1">
                <a:solidFill>
                  <a:schemeClr val="tx1"/>
                </a:solidFill>
                <a:latin typeface="+mn-lt"/>
                <a:ea typeface="+mn-ea"/>
                <a:cs typeface="+mn-cs"/>
              </a:rPr>
              <a:t>funktion</a:t>
            </a:r>
            <a:r>
              <a:rPr lang="de-DE" sz="1200" dirty="0">
                <a:solidFill>
                  <a:schemeClr val="tx1"/>
                </a:solidFill>
                <a:latin typeface="+mn-lt"/>
                <a:ea typeface="+mn-ea"/>
                <a:cs typeface="+mn-cs"/>
              </a:rPr>
              <a:t> der Sau </a:t>
            </a:r>
            <a:r>
              <a:rPr lang="de-DE" sz="1200" dirty="0" err="1">
                <a:solidFill>
                  <a:schemeClr val="tx1"/>
                </a:solidFill>
                <a:latin typeface="+mn-lt"/>
                <a:ea typeface="+mn-ea"/>
                <a:cs typeface="+mn-cs"/>
              </a:rPr>
              <a:t>profitieren.Ebenso</a:t>
            </a:r>
            <a:r>
              <a:rPr lang="de-DE" sz="1200" dirty="0">
                <a:solidFill>
                  <a:schemeClr val="tx1"/>
                </a:solidFill>
                <a:latin typeface="+mn-lt"/>
                <a:ea typeface="+mn-ea"/>
                <a:cs typeface="+mn-cs"/>
              </a:rPr>
              <a:t> können Antioxidantien wie z.B. Vitamin C und E, </a:t>
            </a:r>
            <a:r>
              <a:rPr lang="de-DE" sz="1200" dirty="0" err="1">
                <a:solidFill>
                  <a:schemeClr val="tx1"/>
                </a:solidFill>
                <a:latin typeface="+mn-lt"/>
                <a:ea typeface="+mn-ea"/>
                <a:cs typeface="+mn-cs"/>
              </a:rPr>
              <a:t>Glycinate</a:t>
            </a:r>
            <a:r>
              <a:rPr lang="de-DE" sz="1200" dirty="0">
                <a:solidFill>
                  <a:schemeClr val="tx1"/>
                </a:solidFill>
                <a:latin typeface="+mn-lt"/>
                <a:ea typeface="+mn-ea"/>
                <a:cs typeface="+mn-cs"/>
              </a:rPr>
              <a:t> oder Selen die Zellen vor oxidativen Stress schützen und einem Leistungsabfall unter Hitzestressentgegen wirken. Frisst das Schwein nur 70% der errechneten Ration, muss die Konzentration entsprechend um 30% erhöht werden (Hitzestress bei Schweinen, Dienstleistungszentrum Ländlicher Raum (DLR)).</a:t>
            </a:r>
            <a:endParaRPr lang="de-DE" dirty="0"/>
          </a:p>
          <a:p>
            <a:pPr>
              <a:defRPr/>
            </a:pPr>
            <a:endParaRPr lang="de-DE" dirty="0"/>
          </a:p>
          <a:p>
            <a:pPr>
              <a:defRPr/>
            </a:pPr>
            <a:r>
              <a:rPr lang="de-DE" b="1" dirty="0"/>
              <a:t>Anpassung des Tierbestandes </a:t>
            </a:r>
            <a:r>
              <a:rPr lang="de-DE" dirty="0"/>
              <a:t>– je weniger Tiere im Stall, desto geringer ist die Wärmeproduktion insgesamt durch die Tiere.</a:t>
            </a:r>
          </a:p>
          <a:p>
            <a:pPr>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38</a:t>
            </a:fld>
            <a:endParaRPr lang="de-DE"/>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https://pixabay.com/de/illustrations/m%c3%a4nnchen-3d-model-freigestellt-3d-2358240/ (13.10.21)</a:t>
            </a:r>
          </a:p>
          <a:p>
            <a:pPr>
              <a:defRPr/>
            </a:pPr>
            <a:endParaRPr lang="de-DE" dirty="0"/>
          </a:p>
          <a:p>
            <a:pPr>
              <a:defRPr/>
            </a:pPr>
            <a:r>
              <a:rPr lang="de-DE" dirty="0"/>
              <a:t>Unruhe im Stall führt zu weiterem Stress bei den Tieren. So z.B. auch den Transport zum Schlachthaus, Umstallungen … in die kühleren Stunden verlegen.</a:t>
            </a:r>
          </a:p>
          <a:p>
            <a:pPr>
              <a:defRPr/>
            </a:pPr>
            <a:endParaRPr lang="de-DE" dirty="0"/>
          </a:p>
          <a:p>
            <a:pPr>
              <a:defRPr/>
            </a:pPr>
            <a:r>
              <a:rPr lang="de-DE" dirty="0"/>
              <a:t>Der regelmäßige Check bezieht sich z.B. auf die Überprüfung der Ventilatoren auf Schmutzablagerungen (Schutzgitter und Ventilatorschaufeln), Reinigung von Abluftkanälen, Temperaturfühler checken. </a:t>
            </a:r>
            <a:endParaRPr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39</a:t>
            </a:fld>
            <a:endParaRPr lang="de-DE"/>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https://pixabay.com/de/photos/schweine-niedlich-lustig-schmutzig-4028140/ (13.10.21)</a:t>
            </a:r>
          </a:p>
          <a:p>
            <a:pPr>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40</a:t>
            </a:fld>
            <a:endParaRPr lang="de-DE"/>
          </a:p>
        </p:txBody>
      </p:sp>
    </p:spTree>
    <p:extLst>
      <p:ext uri="{BB962C8B-B14F-4D97-AF65-F5344CB8AC3E}">
        <p14:creationId xmlns:p14="http://schemas.microsoft.com/office/powerpoint/2010/main" val="19283984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indent="0" algn="l" defTabSz="914400">
              <a:lnSpc>
                <a:spcPct val="100000"/>
              </a:lnSpc>
              <a:spcBef>
                <a:spcPts val="0"/>
              </a:spcBef>
              <a:spcAft>
                <a:spcPts val="0"/>
              </a:spcAft>
              <a:buClrTx/>
              <a:buSzTx/>
              <a:buFontTx/>
              <a:buNone/>
              <a:defRPr/>
            </a:pPr>
            <a:r>
              <a:rPr lang="de-DE" dirty="0"/>
              <a:t>Quelle der Tabelle: thebigsite.com bzw. https://www.wir-sind-tierarzt.de/2018/08/hitzestress-bei-schweinen-bestmoeglich-vorbeugen/</a:t>
            </a:r>
          </a:p>
          <a:p>
            <a:pPr marL="0" marR="0" indent="0" algn="l" defTabSz="914400">
              <a:lnSpc>
                <a:spcPct val="100000"/>
              </a:lnSpc>
              <a:spcBef>
                <a:spcPts val="0"/>
              </a:spcBef>
              <a:spcAft>
                <a:spcPts val="0"/>
              </a:spcAft>
              <a:buClrTx/>
              <a:buSzTx/>
              <a:buFontTx/>
              <a:buNone/>
              <a:defRPr/>
            </a:pPr>
            <a:endParaRPr lang="de-DE" dirty="0"/>
          </a:p>
          <a:p>
            <a:pPr marL="0" marR="0" indent="0" algn="l" defTabSz="914400">
              <a:lnSpc>
                <a:spcPct val="100000"/>
              </a:lnSpc>
              <a:spcBef>
                <a:spcPts val="0"/>
              </a:spcBef>
              <a:spcAft>
                <a:spcPts val="0"/>
              </a:spcAft>
              <a:buClrTx/>
              <a:buSzTx/>
              <a:buFontTx/>
              <a:buNone/>
              <a:defRPr/>
            </a:pPr>
            <a:r>
              <a:rPr lang="de-DE" dirty="0"/>
              <a:t>Einführend kann der Text aus dem Lehrmodul „Hintergrundinformationen“ verwendet werden.</a:t>
            </a:r>
            <a:endParaRPr dirty="0"/>
          </a:p>
          <a:p>
            <a:pPr marL="0" marR="0" indent="0" algn="l" defTabSz="914400">
              <a:lnSpc>
                <a:spcPct val="100000"/>
              </a:lnSpc>
              <a:spcBef>
                <a:spcPts val="0"/>
              </a:spcBef>
              <a:spcAft>
                <a:spcPts val="0"/>
              </a:spcAft>
              <a:buClrTx/>
              <a:buSzTx/>
              <a:buFontTx/>
              <a:buNone/>
              <a:defRPr/>
            </a:pPr>
            <a:endParaRPr lang="de-DE" dirty="0"/>
          </a:p>
          <a:p>
            <a:pPr marL="0" marR="0" indent="0" algn="l" defTabSz="914400">
              <a:lnSpc>
                <a:spcPct val="100000"/>
              </a:lnSpc>
              <a:spcBef>
                <a:spcPts val="0"/>
              </a:spcBef>
              <a:spcAft>
                <a:spcPts val="0"/>
              </a:spcAft>
              <a:buClrTx/>
              <a:buSzTx/>
              <a:buFontTx/>
              <a:buNone/>
              <a:defRPr/>
            </a:pPr>
            <a:r>
              <a:rPr lang="de-DE" dirty="0"/>
              <a:t>Hier sieht man sehr schön, wie sich das Wärme-Wohlfühlempfinden mit dem zunehmenden Lebendgewicht der Masttiere verändert – je schwerer die Tiere, desto niedriger sind die maximalen Temperaturen, unter denen sie sich wohl fühlen. Eine Rolle spielt auch die Bodenfläche – unterschiedliche Bodenverhältnisse können die Wärme der Tiere unterschiedlich gut/schlecht ableiten.</a:t>
            </a:r>
          </a:p>
          <a:p>
            <a:pPr marL="0" marR="0" indent="0" algn="l" defTabSz="914400">
              <a:lnSpc>
                <a:spcPct val="100000"/>
              </a:lnSpc>
              <a:spcBef>
                <a:spcPts val="0"/>
              </a:spcBef>
              <a:spcAft>
                <a:spcPts val="0"/>
              </a:spcAft>
              <a:buClrTx/>
              <a:buSzTx/>
              <a:buFontTx/>
              <a:buNone/>
              <a:defRPr/>
            </a:pPr>
            <a:endParaRPr dirty="0"/>
          </a:p>
          <a:p>
            <a:pPr marL="0" marR="0" indent="0" algn="l" defTabSz="914400">
              <a:lnSpc>
                <a:spcPct val="100000"/>
              </a:lnSpc>
              <a:spcBef>
                <a:spcPts val="0"/>
              </a:spcBef>
              <a:spcAft>
                <a:spcPts val="0"/>
              </a:spcAft>
              <a:buClrTx/>
              <a:buSzTx/>
              <a:buFontTx/>
              <a:buNone/>
              <a:defRPr/>
            </a:pPr>
            <a:r>
              <a:rPr lang="de-DE" dirty="0"/>
              <a:t>Neben all diesen Werten ist entscheidend, </a:t>
            </a:r>
            <a:r>
              <a:rPr lang="de-DE" i="1" dirty="0"/>
              <a:t>wie sich die Tiere im Stall verhalten und welche Signale sie mit ihrem Verhalten geben, </a:t>
            </a:r>
            <a:r>
              <a:rPr lang="de-DE" i="0" dirty="0"/>
              <a:t>um den Grad des Hitzestresses zu beurteilen.</a:t>
            </a:r>
            <a:endParaRPr dirty="0"/>
          </a:p>
          <a:p>
            <a:pPr>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4</a:t>
            </a:fld>
            <a:endParaRPr lang="de-DE"/>
          </a:p>
        </p:txBody>
      </p:sp>
    </p:spTree>
    <p:extLst>
      <p:ext uri="{BB962C8B-B14F-4D97-AF65-F5344CB8AC3E}">
        <p14:creationId xmlns:p14="http://schemas.microsoft.com/office/powerpoint/2010/main" val="36530152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Hier sieht man ebenfalls nochmals die Entwicklung der </a:t>
            </a:r>
            <a:r>
              <a:rPr lang="de-DE" dirty="0" err="1"/>
              <a:t>Optimaltemperatur</a:t>
            </a:r>
            <a:r>
              <a:rPr lang="de-DE" dirty="0"/>
              <a:t>, abhängig vom Gewicht/Alter der Tiere anhand einer grafischen Darstellung. </a:t>
            </a:r>
          </a:p>
          <a:p>
            <a:pPr>
              <a:defRPr/>
            </a:pPr>
            <a:r>
              <a:rPr lang="de-DE" dirty="0"/>
              <a:t>Im optimalen Temperaturbereich, der die Komfortzone der Mastschweine darstellt, ist der Bereich, in der optimale Leistungen der Tiere erbracht werden können.</a:t>
            </a:r>
            <a:endParaRPr dirty="0"/>
          </a:p>
          <a:p>
            <a:pPr>
              <a:defRPr/>
            </a:pPr>
            <a:endParaRPr lang="de-DE" dirty="0"/>
          </a:p>
          <a:p>
            <a:pPr marL="0" marR="0" lvl="0" indent="0" algn="l" defTabSz="914400">
              <a:lnSpc>
                <a:spcPct val="100000"/>
              </a:lnSpc>
              <a:spcBef>
                <a:spcPts val="0"/>
              </a:spcBef>
              <a:spcAft>
                <a:spcPts val="0"/>
              </a:spcAft>
              <a:buClrTx/>
              <a:buSzTx/>
              <a:buFontTx/>
              <a:buNone/>
              <a:defRPr/>
            </a:pPr>
            <a:r>
              <a:rPr lang="de-DE" dirty="0"/>
              <a:t>Link zur </a:t>
            </a:r>
            <a:r>
              <a:rPr lang="de-DE" dirty="0">
                <a:solidFill>
                  <a:schemeClr val="bg1"/>
                </a:solidFill>
              </a:rPr>
              <a:t>Abbildung: </a:t>
            </a:r>
            <a:r>
              <a:rPr lang="de-DE" sz="1200" u="sng" dirty="0">
                <a:solidFill>
                  <a:schemeClr val="bg1"/>
                </a:solidFill>
                <a:latin typeface="Calibri"/>
                <a:ea typeface="Calibri"/>
                <a:hlinkClick r:id="rId3" tooltip="https://www.google.com/url?sa=t&amp;rct=j&amp;q=&amp;esrc=s&amp;source=web&amp;cd=&amp;cad=rja&amp;uact=8&amp;ved=2ahUKEwjc8Nzb-YXrAhVyMOwKHUW7Cq8QFjAAegQIARAB&amp;url=http://www.dlg-verlag.de/misc/filePush.php?id%3D614%26name%3Dleseprobe_testland_4-2006.pdf&amp;usg=AOvVaw1QniOwf7HL1bsf0kU_7XVw">
                  <a:extLst>
                    <a:ext uri="{A12FA001-AC4F-418D-AE19-62706E023703}">
                      <ahyp:hlinkClr xmlns:ahyp="http://schemas.microsoft.com/office/drawing/2018/hyperlinkcolor" val="tx"/>
                    </a:ext>
                  </a:extLst>
                </a:hlinkClick>
              </a:rPr>
              <a:t>https://www.google.com/url?sa=t&amp;rct=j&amp;q=&amp;esrc=s&amp;source=web&amp;cd=&amp;cad=rja&amp;uact=8&amp;ved=2ahUKEwjc8Nzb-YXrAhVyMOwKHUW7Cq8QFjAAegQIARAB&amp;url=http%3A%2F%2Fwww.dlg-verlag.de%2Fmisc%2FfilePush.php%3Fid%3D614%26name%3Dleseprobe_testland_4-2006.pdf&amp;usg=AOvVaw1QniOwf7HL1bsf0kU_7XVw</a:t>
            </a:r>
            <a:endParaRPr lang="de-DE" sz="1200" dirty="0">
              <a:solidFill>
                <a:schemeClr val="bg1"/>
              </a:solidFill>
            </a:endParaRPr>
          </a:p>
          <a:p>
            <a:pPr>
              <a:defRPr/>
            </a:pPr>
            <a:endParaRPr lang="de-DE" dirty="0">
              <a:solidFill>
                <a:schemeClr val="bg1"/>
              </a:solidFill>
            </a:endParaRPr>
          </a:p>
          <a:p>
            <a:pPr>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5</a:t>
            </a:fld>
            <a:endParaRPr lang="de-D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Hier nochmals eine andere Darstellung der Komfortzone</a:t>
            </a:r>
          </a:p>
          <a:p>
            <a:pPr>
              <a:defRPr/>
            </a:pPr>
            <a:endParaRPr lang="de-DE" dirty="0"/>
          </a:p>
          <a:p>
            <a:pPr>
              <a:defRPr/>
            </a:pPr>
            <a:r>
              <a:rPr lang="de-DE" dirty="0"/>
              <a:t>Die Thermoneutrale Zone ist abhängig von: </a:t>
            </a:r>
          </a:p>
          <a:p>
            <a:pPr>
              <a:defRPr/>
            </a:pPr>
            <a:endParaRPr lang="de-DE" dirty="0"/>
          </a:p>
          <a:p>
            <a:pPr lvl="1">
              <a:spcBef>
                <a:spcPct val="50000"/>
              </a:spcBef>
              <a:buFontTx/>
              <a:buChar char="•"/>
            </a:pPr>
            <a:r>
              <a:rPr lang="de-DE" altLang="de-DE" sz="2400" dirty="0">
                <a:latin typeface="Arial" panose="020B0604020202020204" pitchFamily="34" charset="0"/>
              </a:rPr>
              <a:t>Fütterungsniveau, Gewicht</a:t>
            </a:r>
          </a:p>
          <a:p>
            <a:pPr lvl="1">
              <a:spcBef>
                <a:spcPct val="20000"/>
              </a:spcBef>
              <a:buFontTx/>
              <a:buChar char="•"/>
            </a:pPr>
            <a:r>
              <a:rPr lang="de-DE" altLang="de-DE" sz="2400" dirty="0">
                <a:latin typeface="Arial" panose="020B0604020202020204" pitchFamily="34" charset="0"/>
              </a:rPr>
              <a:t> Haltungsfaktoren (z.B. Stallboden trocken/feucht)</a:t>
            </a:r>
          </a:p>
          <a:p>
            <a:pPr lvl="1">
              <a:spcBef>
                <a:spcPct val="20000"/>
              </a:spcBef>
              <a:buFontTx/>
              <a:buChar char="•"/>
            </a:pPr>
            <a:r>
              <a:rPr lang="de-DE" altLang="de-DE" sz="2400" dirty="0">
                <a:latin typeface="Arial" panose="020B0604020202020204" pitchFamily="34" charset="0"/>
              </a:rPr>
              <a:t> Anzahl Tiere in einer Gruppe</a:t>
            </a:r>
          </a:p>
          <a:p>
            <a:pPr lvl="1">
              <a:spcBef>
                <a:spcPct val="50000"/>
              </a:spcBef>
              <a:buFontTx/>
              <a:buChar char="•"/>
            </a:pPr>
            <a:r>
              <a:rPr lang="de-DE" altLang="de-DE" sz="2400" dirty="0">
                <a:latin typeface="Arial" panose="020B0604020202020204" pitchFamily="34" charset="0"/>
              </a:rPr>
              <a:t> Zielsetzung (z.B. optimale Zunahmen / Futterverwertung)</a:t>
            </a:r>
          </a:p>
          <a:p>
            <a:pPr lvl="1">
              <a:spcBef>
                <a:spcPct val="50000"/>
              </a:spcBef>
              <a:buFontTx/>
              <a:buChar char="•"/>
            </a:pPr>
            <a:r>
              <a:rPr lang="de-DE" altLang="de-DE" sz="2400" dirty="0">
                <a:latin typeface="Arial" panose="020B0604020202020204" pitchFamily="34" charset="0"/>
              </a:rPr>
              <a:t> Windgeschwindigkeit </a:t>
            </a:r>
            <a:r>
              <a:rPr lang="en-GB" altLang="de-DE" sz="2400" dirty="0">
                <a:latin typeface="Arial" panose="020B0604020202020204" pitchFamily="34" charset="0"/>
              </a:rPr>
              <a:t>(”Chill Effect“)</a:t>
            </a:r>
          </a:p>
          <a:p>
            <a:pPr lvl="1">
              <a:spcBef>
                <a:spcPct val="50000"/>
              </a:spcBef>
              <a:buFontTx/>
              <a:buChar char="•"/>
            </a:pPr>
            <a:r>
              <a:rPr lang="de-DE" altLang="de-DE" sz="2400" dirty="0">
                <a:latin typeface="Arial" panose="020B0604020202020204" pitchFamily="34" charset="0"/>
              </a:rPr>
              <a:t> relative Luftfeuchte: </a:t>
            </a:r>
            <a:r>
              <a:rPr lang="de-DE" dirty="0"/>
              <a:t>Abhängigkeit des Wärmeinhaltes von der relativen Luftfeuchtigkeit (%) und der Temperatur. Je höher die rel. Luftfeuchtigkeit, desto schneller geraten die Tiere in einen Hitzestress mit ansteigenden Temperaturen.</a:t>
            </a:r>
          </a:p>
          <a:p>
            <a:pPr>
              <a:defRPr/>
            </a:pPr>
            <a:r>
              <a:rPr lang="de-DE" dirty="0"/>
              <a:t>Beispiel: Ein Stallklima mit einer rel. Luftfeuchtigkeit von gut 60% und einer Temperatur von etwa 25° bietet den Tieren noch Komfortbedingungen, wohingegen die gleiche Temperatur mit einer rel. Luftfeuchtigkeit von 80% bereits Hitzestress bedeutet und diese Belastungsgrenze nicht überschritten werden sollte.</a:t>
            </a:r>
          </a:p>
          <a:p>
            <a:pPr lvl="1">
              <a:spcBef>
                <a:spcPct val="20000"/>
              </a:spcBef>
              <a:buFontTx/>
              <a:buChar char="•"/>
            </a:pPr>
            <a:endParaRPr lang="de-DE" altLang="de-DE" sz="2400" dirty="0">
              <a:latin typeface="Arial" panose="020B0604020202020204" pitchFamily="34" charset="0"/>
            </a:endParaRPr>
          </a:p>
          <a:p>
            <a:pPr lvl="1">
              <a:spcBef>
                <a:spcPct val="20000"/>
              </a:spcBef>
              <a:buFontTx/>
              <a:buNone/>
            </a:pPr>
            <a:endParaRPr lang="de-DE" altLang="de-DE" sz="2400" dirty="0">
              <a:latin typeface="Arial" panose="020B0604020202020204" pitchFamily="34" charset="0"/>
            </a:endParaRPr>
          </a:p>
          <a:p>
            <a:pPr>
              <a:spcBef>
                <a:spcPct val="70000"/>
              </a:spcBef>
            </a:pPr>
            <a:r>
              <a:rPr lang="de-DE" altLang="de-DE" sz="2400" dirty="0">
                <a:latin typeface="Arial" panose="020B0604020202020204" pitchFamily="34" charset="0"/>
                <a:sym typeface="Wingdings" panose="05000000000000000000" pitchFamily="2" charset="2"/>
              </a:rPr>
              <a:t> Entsprechend hat dies Einfluss auch auf die untere  bzw. obere kritische Temperatur</a:t>
            </a:r>
            <a:endParaRPr lang="de-DE" altLang="de-DE" sz="2400" dirty="0">
              <a:latin typeface="Arial" panose="020B0604020202020204" pitchFamily="34" charset="0"/>
            </a:endParaRPr>
          </a:p>
          <a:p>
            <a:pPr>
              <a:defRPr/>
            </a:pPr>
            <a:endParaRPr lang="de-DE" dirty="0"/>
          </a:p>
          <a:p>
            <a:pPr>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6</a:t>
            </a:fld>
            <a:endParaRPr lang="de-DE"/>
          </a:p>
        </p:txBody>
      </p:sp>
    </p:spTree>
    <p:extLst>
      <p:ext uri="{BB962C8B-B14F-4D97-AF65-F5344CB8AC3E}">
        <p14:creationId xmlns:p14="http://schemas.microsoft.com/office/powerpoint/2010/main" val="39542908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Textquelle: Vortrag M. </a:t>
            </a:r>
            <a:r>
              <a:rPr lang="de-DE" dirty="0" err="1"/>
              <a:t>Mohring</a:t>
            </a:r>
            <a:r>
              <a:rPr lang="de-DE" dirty="0"/>
              <a:t> (LSZ), 19.11.19 Technische Möglichkeiten zur Reduzierung von Hitzestress bei Schweinen</a:t>
            </a:r>
          </a:p>
          <a:p>
            <a:pPr>
              <a:defRPr/>
            </a:pPr>
            <a:endParaRPr lang="de-DE" dirty="0"/>
          </a:p>
          <a:p>
            <a:pPr>
              <a:defRPr/>
            </a:pPr>
            <a:r>
              <a:rPr lang="de-DE" dirty="0"/>
              <a:t>Allgemein ist </a:t>
            </a:r>
            <a:r>
              <a:rPr lang="de-DE" sz="1200" dirty="0"/>
              <a:t>Hitzestress bei Schweinen ist nicht so leicht erkennbar.</a:t>
            </a:r>
            <a:endParaRPr dirty="0"/>
          </a:p>
          <a:p>
            <a:pPr>
              <a:defRPr/>
            </a:pPr>
            <a:endParaRPr lang="de-DE" sz="1200" dirty="0"/>
          </a:p>
          <a:p>
            <a:pPr>
              <a:defRPr/>
            </a:pPr>
            <a:r>
              <a:rPr lang="de-DE" sz="1200" dirty="0"/>
              <a:t>Ab 22°C erhöhte Atemfrequenz (je nach Alter/LG)</a:t>
            </a:r>
            <a:endParaRPr dirty="0"/>
          </a:p>
          <a:p>
            <a:pPr>
              <a:defRPr/>
            </a:pPr>
            <a:r>
              <a:rPr lang="de-DE" sz="1200" dirty="0"/>
              <a:t>Ab 25°C verminderte Futteraufnahme – mit jedem Grad mehr Temperatur nehmen die Masttiere etwa 100 g weniger Futter</a:t>
            </a:r>
          </a:p>
          <a:p>
            <a:pPr>
              <a:defRPr/>
            </a:pPr>
            <a:endParaRPr lang="de-DE" sz="1200" dirty="0"/>
          </a:p>
          <a:p>
            <a:pPr>
              <a:defRPr/>
            </a:pPr>
            <a:r>
              <a:rPr lang="de-DE" dirty="0"/>
              <a:t>Beim Auftreten einzelner genannter Faktoren, z.B. auch nur bei wenigen Tieren </a:t>
            </a:r>
            <a:r>
              <a:rPr lang="de-DE" dirty="0">
                <a:sym typeface="Wingdings" panose="05000000000000000000" pitchFamily="2" charset="2"/>
              </a:rPr>
              <a:t> prüfen, ob nicht andere Ursachen als Hitzestress vorliegen!</a:t>
            </a:r>
            <a:endParaRPr lang="de-DE" dirty="0"/>
          </a:p>
          <a:p>
            <a:pPr>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7</a:t>
            </a:fld>
            <a:endParaRPr lang="de-D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a:defRPr/>
            </a:pPr>
            <a:r>
              <a:rPr lang="de-DE" dirty="0"/>
              <a:t>https://pixabay.com/de/photos/frage-fragezeichen-hilfe-antwort-2309040/ (30.09.21)</a:t>
            </a:r>
          </a:p>
          <a:p>
            <a:pPr>
              <a:defRPr/>
            </a:pPr>
            <a:endParaRPr lang="de-DE" dirty="0"/>
          </a:p>
          <a:p>
            <a:pPr marL="0" indent="0">
              <a:buFont typeface="Arial" panose="020B0604020202020204" pitchFamily="34" charset="0"/>
              <a:buNone/>
              <a:defRPr/>
            </a:pPr>
            <a:r>
              <a:rPr lang="de-DE" dirty="0"/>
              <a:t>Lösung s. folgende Folie</a:t>
            </a:r>
          </a:p>
          <a:p>
            <a:pPr>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8</a:t>
            </a:fld>
            <a:endParaRPr lang="de-DE"/>
          </a:p>
        </p:txBody>
      </p:sp>
    </p:spTree>
    <p:extLst>
      <p:ext uri="{BB962C8B-B14F-4D97-AF65-F5344CB8AC3E}">
        <p14:creationId xmlns:p14="http://schemas.microsoft.com/office/powerpoint/2010/main" val="4437073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4" name="Folienbildplatzhalter 1"/>
          <p:cNvSpPr>
            <a:spLocks noGrp="1" noRot="1" noChangeAspect="1"/>
          </p:cNvSpPr>
          <p:nvPr>
            <p:ph type="sldImg"/>
          </p:nvPr>
        </p:nvSpPr>
        <p:spPr bwMode="auto"/>
      </p:sp>
      <p:sp>
        <p:nvSpPr>
          <p:cNvPr id="5" name="Notizenplatzhalter 2"/>
          <p:cNvSpPr>
            <a:spLocks noGrp="1"/>
          </p:cNvSpPr>
          <p:nvPr>
            <p:ph type="body" idx="1"/>
          </p:nvPr>
        </p:nvSpPr>
        <p:spPr bwMode="auto"/>
        <p: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de-DE" dirty="0"/>
              <a:t>Textquelle: Vortrag M. </a:t>
            </a:r>
            <a:r>
              <a:rPr lang="de-DE" dirty="0" err="1"/>
              <a:t>Mohring</a:t>
            </a:r>
            <a:r>
              <a:rPr lang="de-DE" dirty="0"/>
              <a:t> (LSZ), 19.11.19 Technische Möglichkeiten zur Reduzierung von Hitzestress bei Schweinen</a:t>
            </a:r>
          </a:p>
          <a:p>
            <a:pPr>
              <a:defRPr/>
            </a:pPr>
            <a:endParaRPr lang="de-DE" dirty="0"/>
          </a:p>
          <a:p>
            <a:pPr>
              <a:defRPr/>
            </a:pPr>
            <a:r>
              <a:rPr lang="de-DE" dirty="0"/>
              <a:t>Reduzierte Spermaqualität bei Ebern ab 27°C, verringerte </a:t>
            </a:r>
            <a:r>
              <a:rPr lang="de-DE" dirty="0" err="1"/>
              <a:t>Decklust</a:t>
            </a:r>
            <a:endParaRPr lang="de-DE" dirty="0"/>
          </a:p>
          <a:p>
            <a:pPr>
              <a:defRPr/>
            </a:pPr>
            <a:endParaRPr lang="de-DE" dirty="0"/>
          </a:p>
          <a:p>
            <a:pPr>
              <a:defRPr/>
            </a:pPr>
            <a:r>
              <a:rPr lang="de-DE" dirty="0"/>
              <a:t>Einbruch der Milchleistung bedeutet daher geringere Ferkelgewichte, geringere Gewichtszunahmen bei den Ferkeln</a:t>
            </a:r>
            <a:endParaRPr dirty="0"/>
          </a:p>
          <a:p>
            <a:pPr>
              <a:defRPr/>
            </a:pPr>
            <a:r>
              <a:rPr lang="de-DE" dirty="0"/>
              <a:t>Sauen rauschen nach dem Decken um, da die befruchtete Eizelle nicht schlechter einnisten kann</a:t>
            </a:r>
          </a:p>
          <a:p>
            <a:pPr>
              <a:defRPr/>
            </a:pPr>
            <a:endParaRPr lang="de-DE" dirty="0"/>
          </a:p>
          <a:p>
            <a:pPr>
              <a:defRPr/>
            </a:pPr>
            <a:endParaRPr lang="de-DE" dirty="0"/>
          </a:p>
        </p:txBody>
      </p:sp>
      <p:sp>
        <p:nvSpPr>
          <p:cNvPr id="6" name="Foliennummernplatzhalter 3"/>
          <p:cNvSpPr>
            <a:spLocks noGrp="1"/>
          </p:cNvSpPr>
          <p:nvPr>
            <p:ph type="sldNum" sz="quarter" idx="10"/>
          </p:nvPr>
        </p:nvSpPr>
        <p:spPr bwMode="auto"/>
        <p:txBody>
          <a:bodyPr/>
          <a:lstStyle/>
          <a:p>
            <a:pPr>
              <a:defRPr/>
            </a:pPr>
            <a:fld id="{06A741CA-AA39-4C3D-9D18-DF6523E14173}" type="slidenum">
              <a:rPr lang="de-DE"/>
              <a:t>9</a:t>
            </a:fld>
            <a:endParaRPr lang="de-DE"/>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6.jp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preserve="1" userDrawn="1">
  <p:cSld name="Titelfolie">
    <p:spTree>
      <p:nvGrpSpPr>
        <p:cNvPr id="1" name=""/>
        <p:cNvGrpSpPr/>
        <p:nvPr/>
      </p:nvGrpSpPr>
      <p:grpSpPr bwMode="auto">
        <a:xfrm>
          <a:off x="0" y="0"/>
          <a:ext cx="0" cy="0"/>
          <a:chOff x="0" y="0"/>
          <a:chExt cx="0" cy="0"/>
        </a:xfrm>
      </p:grpSpPr>
      <p:sp>
        <p:nvSpPr>
          <p:cNvPr id="4" name="Titel 1"/>
          <p:cNvSpPr>
            <a:spLocks noGrp="1"/>
          </p:cNvSpPr>
          <p:nvPr>
            <p:ph type="ctrTitle"/>
          </p:nvPr>
        </p:nvSpPr>
        <p:spPr bwMode="auto">
          <a:xfrm>
            <a:off x="1524000" y="1354666"/>
            <a:ext cx="9144000" cy="2201849"/>
          </a:xfrm>
          <a:prstGeom prst="rect">
            <a:avLst/>
          </a:prstGeom>
        </p:spPr>
        <p:txBody>
          <a:bodyPr anchor="t">
            <a:normAutofit/>
          </a:bodyPr>
          <a:lstStyle>
            <a:lvl1pPr algn="ctr">
              <a:defRPr sz="5400"/>
            </a:lvl1pPr>
          </a:lstStyle>
          <a:p>
            <a:pPr>
              <a:defRPr/>
            </a:pPr>
            <a:r>
              <a:rPr lang="de-DE"/>
              <a:t>Titelmasterformat durch Klicken bearbeiten</a:t>
            </a:r>
          </a:p>
        </p:txBody>
      </p:sp>
      <p:pic>
        <p:nvPicPr>
          <p:cNvPr id="5" name="Grafik 9"/>
          <p:cNvPicPr>
            <a:picLocks noChangeAspect="1"/>
          </p:cNvPicPr>
          <p:nvPr userDrawn="1"/>
        </p:nvPicPr>
        <p:blipFill>
          <a:blip r:embed="rId2"/>
          <a:stretch/>
        </p:blipFill>
        <p:spPr bwMode="auto">
          <a:xfrm>
            <a:off x="9852660" y="4800437"/>
            <a:ext cx="2328469" cy="2057989"/>
          </a:xfrm>
          <a:prstGeom prst="rect">
            <a:avLst/>
          </a:prstGeom>
        </p:spPr>
      </p:pic>
      <p:sp>
        <p:nvSpPr>
          <p:cNvPr id="6" name="Textfeld 11"/>
          <p:cNvSpPr>
            <a:spLocks noAdjustHandles="1"/>
          </p:cNvSpPr>
          <p:nvPr userDrawn="1"/>
        </p:nvSpPr>
        <p:spPr bwMode="auto">
          <a:xfrm>
            <a:off x="440055" y="4980243"/>
            <a:ext cx="3166110" cy="261610"/>
          </a:xfrm>
          <a:prstGeom prst="rect">
            <a:avLst/>
          </a:prstGeom>
          <a:noFill/>
        </p:spPr>
        <p:txBody>
          <a:bodyPr wrap="square" rtlCol="0">
            <a:spAutoFit/>
          </a:bodyPr>
          <a:lstStyle/>
          <a:p>
            <a:pPr>
              <a:defRPr/>
            </a:pPr>
            <a:r>
              <a:rPr lang="de-DE" sz="1100">
                <a:latin typeface="Times New Roman"/>
                <a:cs typeface="Times New Roman"/>
              </a:rPr>
              <a:t>Ein Gemeinschaftsprojekt von:</a:t>
            </a:r>
          </a:p>
        </p:txBody>
      </p:sp>
      <p:sp>
        <p:nvSpPr>
          <p:cNvPr id="7" name="Textfeld 12"/>
          <p:cNvSpPr>
            <a:spLocks noAdjustHandles="1"/>
          </p:cNvSpPr>
          <p:nvPr userDrawn="1"/>
        </p:nvSpPr>
        <p:spPr bwMode="auto">
          <a:xfrm>
            <a:off x="1524000" y="3665264"/>
            <a:ext cx="9144000" cy="1569660"/>
          </a:xfrm>
          <a:prstGeom prst="rect">
            <a:avLst/>
          </a:prstGeom>
          <a:noFill/>
        </p:spPr>
        <p:txBody>
          <a:bodyPr wrap="square" rtlCol="0">
            <a:spAutoFit/>
          </a:bodyPr>
          <a:lstStyle/>
          <a:p>
            <a:pPr algn="ctr">
              <a:defRPr/>
            </a:pPr>
            <a:r>
              <a:rPr lang="de-DE" sz="2400">
                <a:latin typeface="Calibri"/>
                <a:ea typeface="Calibri"/>
                <a:cs typeface="Times New Roman"/>
              </a:rPr>
              <a:t>Bildun</a:t>
            </a:r>
            <a:r>
              <a:rPr lang="de-DE" sz="2400">
                <a:solidFill>
                  <a:schemeClr val="accent1"/>
                </a:solidFill>
                <a:latin typeface="Calibri"/>
                <a:ea typeface="Calibri"/>
                <a:cs typeface="Times New Roman"/>
              </a:rPr>
              <a:t>G</a:t>
            </a:r>
            <a:r>
              <a:rPr lang="de-DE" sz="2400">
                <a:latin typeface="Calibri"/>
                <a:ea typeface="Calibri"/>
                <a:cs typeface="Times New Roman"/>
              </a:rPr>
              <a:t> zur </a:t>
            </a:r>
            <a:r>
              <a:rPr lang="de-DE" sz="2400">
                <a:solidFill>
                  <a:schemeClr val="accent1"/>
                </a:solidFill>
                <a:latin typeface="Calibri"/>
                <a:ea typeface="Calibri"/>
                <a:cs typeface="Times New Roman"/>
              </a:rPr>
              <a:t>N</a:t>
            </a:r>
            <a:r>
              <a:rPr lang="de-DE" sz="2400">
                <a:latin typeface="Calibri"/>
                <a:ea typeface="Calibri"/>
                <a:cs typeface="Times New Roman"/>
              </a:rPr>
              <a:t>achhalt</a:t>
            </a:r>
            <a:r>
              <a:rPr lang="de-DE" sz="2400">
                <a:solidFill>
                  <a:schemeClr val="accent1"/>
                </a:solidFill>
                <a:latin typeface="Calibri"/>
                <a:ea typeface="Calibri"/>
                <a:cs typeface="Times New Roman"/>
              </a:rPr>
              <a:t>I</a:t>
            </a:r>
            <a:r>
              <a:rPr lang="de-DE" sz="2400">
                <a:latin typeface="Calibri"/>
                <a:ea typeface="Calibri"/>
                <a:cs typeface="Times New Roman"/>
              </a:rPr>
              <a:t>gen </a:t>
            </a:r>
            <a:r>
              <a:rPr lang="de-DE" sz="2400">
                <a:solidFill>
                  <a:schemeClr val="accent1"/>
                </a:solidFill>
                <a:latin typeface="Calibri"/>
                <a:ea typeface="Calibri"/>
                <a:cs typeface="Times New Roman"/>
              </a:rPr>
              <a:t>A</a:t>
            </a:r>
            <a:r>
              <a:rPr lang="de-DE" sz="2400">
                <a:latin typeface="Calibri"/>
                <a:ea typeface="Calibri"/>
                <a:cs typeface="Times New Roman"/>
              </a:rPr>
              <a:t>npassung der </a:t>
            </a:r>
            <a:r>
              <a:rPr lang="de-DE" sz="2400">
                <a:solidFill>
                  <a:schemeClr val="accent1"/>
                </a:solidFill>
                <a:latin typeface="Calibri"/>
                <a:ea typeface="Calibri"/>
                <a:cs typeface="Times New Roman"/>
              </a:rPr>
              <a:t>L</a:t>
            </a:r>
            <a:r>
              <a:rPr lang="de-DE" sz="2400">
                <a:latin typeface="Calibri"/>
                <a:ea typeface="Calibri"/>
                <a:cs typeface="Times New Roman"/>
              </a:rPr>
              <a:t>andwirtschaft in Deutschland an den Klimawandel – Sensibilisieren, Informieren, Qualifizieren</a:t>
            </a:r>
            <a:endParaRPr lang="de-DE" sz="1100">
              <a:latin typeface="Calibri"/>
              <a:ea typeface="Calibri"/>
              <a:cs typeface="Times New Roman"/>
            </a:endParaRPr>
          </a:p>
          <a:p>
            <a:pPr algn="ctr">
              <a:defRPr/>
            </a:pPr>
            <a:r>
              <a:rPr lang="de-DE" sz="2400">
                <a:solidFill>
                  <a:schemeClr val="accent1"/>
                </a:solidFill>
                <a:latin typeface="Calibri"/>
                <a:ea typeface="Calibri"/>
                <a:cs typeface="Times New Roman"/>
              </a:rPr>
              <a:t>(GeNIAL)</a:t>
            </a:r>
            <a:endParaRPr lang="de-DE" sz="1100">
              <a:solidFill>
                <a:schemeClr val="accent1"/>
              </a:solidFill>
              <a:latin typeface="Calibri"/>
              <a:ea typeface="Calibri"/>
              <a:cs typeface="Times New Roman"/>
            </a:endParaRPr>
          </a:p>
          <a:p>
            <a:pPr algn="ctr">
              <a:defRPr/>
            </a:pPr>
            <a:endParaRPr lang="de-DE" sz="2400"/>
          </a:p>
        </p:txBody>
      </p:sp>
      <p:pic>
        <p:nvPicPr>
          <p:cNvPr id="8" name="Grafik 10"/>
          <p:cNvPicPr>
            <a:picLocks noChangeAspect="1"/>
          </p:cNvPicPr>
          <p:nvPr userDrawn="1"/>
        </p:nvPicPr>
        <p:blipFill>
          <a:blip r:embed="rId3"/>
          <a:stretch/>
        </p:blipFill>
        <p:spPr bwMode="auto">
          <a:xfrm>
            <a:off x="672662" y="5934368"/>
            <a:ext cx="2499089" cy="415245"/>
          </a:xfrm>
          <a:prstGeom prst="rect">
            <a:avLst/>
          </a:prstGeom>
        </p:spPr>
      </p:pic>
      <p:pic>
        <p:nvPicPr>
          <p:cNvPr id="9" name="Grafik 14"/>
          <p:cNvPicPr>
            <a:picLocks noChangeAspect="1"/>
          </p:cNvPicPr>
          <p:nvPr userDrawn="1"/>
        </p:nvPicPr>
        <p:blipFill>
          <a:blip r:embed="rId4"/>
          <a:stretch/>
        </p:blipFill>
        <p:spPr bwMode="auto">
          <a:xfrm>
            <a:off x="3735728" y="5790078"/>
            <a:ext cx="1407078" cy="703822"/>
          </a:xfrm>
          <a:prstGeom prst="rect">
            <a:avLst/>
          </a:prstGeom>
        </p:spPr>
      </p:pic>
      <p:pic>
        <p:nvPicPr>
          <p:cNvPr id="10" name="Grafik 15"/>
          <p:cNvPicPr>
            <a:picLocks noChangeAspect="1"/>
          </p:cNvPicPr>
          <p:nvPr userDrawn="1"/>
        </p:nvPicPr>
        <p:blipFill>
          <a:blip r:embed="rId5"/>
          <a:stretch/>
        </p:blipFill>
        <p:spPr bwMode="auto">
          <a:xfrm>
            <a:off x="5706784" y="5897843"/>
            <a:ext cx="817193" cy="451770"/>
          </a:xfrm>
          <a:prstGeom prst="rect">
            <a:avLst/>
          </a:prstGeom>
        </p:spPr>
      </p:pic>
      <p:pic>
        <p:nvPicPr>
          <p:cNvPr id="11" name="Grafik 16"/>
          <p:cNvPicPr/>
          <p:nvPr userDrawn="1"/>
        </p:nvPicPr>
        <p:blipFill>
          <a:blip r:embed="rId6"/>
          <a:stretch/>
        </p:blipFill>
        <p:spPr bwMode="auto">
          <a:xfrm>
            <a:off x="7087955" y="5633544"/>
            <a:ext cx="1503395" cy="768131"/>
          </a:xfrm>
          <a:prstGeom prst="rect">
            <a:avLst/>
          </a:prstGeom>
        </p:spPr>
      </p:pic>
      <p:pic>
        <p:nvPicPr>
          <p:cNvPr id="12" name="Grafik 17"/>
          <p:cNvPicPr>
            <a:picLocks noChangeAspect="1"/>
          </p:cNvPicPr>
          <p:nvPr userDrawn="1"/>
        </p:nvPicPr>
        <p:blipFill>
          <a:blip r:embed="rId7"/>
          <a:stretch/>
        </p:blipFill>
        <p:spPr bwMode="auto">
          <a:xfrm>
            <a:off x="9532882" y="153416"/>
            <a:ext cx="2504247" cy="1041139"/>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type="obj" preserve="1" userDrawn="1">
  <p:cSld name="Titel und Inhalt">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Titel 1"/>
          <p:cNvSpPr>
            <a:spLocks noGrp="1"/>
          </p:cNvSpPr>
          <p:nvPr>
            <p:ph type="title"/>
          </p:nvPr>
        </p:nvSpPr>
        <p:spPr bwMode="auto">
          <a:xfrm>
            <a:off x="838200" y="365125"/>
            <a:ext cx="10515600" cy="918528"/>
          </a:xfrm>
          <a:prstGeom prst="rect">
            <a:avLst/>
          </a:prstGeom>
        </p:spPr>
        <p:txBody>
          <a:bodyPr anchor="ctr">
            <a:normAutofit/>
          </a:bodyPr>
          <a:lstStyle>
            <a:lvl1pPr>
              <a:defRPr sz="3600" b="0">
                <a:solidFill>
                  <a:schemeClr val="accent1"/>
                </a:solidFill>
              </a:defRPr>
            </a:lvl1pPr>
          </a:lstStyle>
          <a:p>
            <a:pPr>
              <a:defRPr/>
            </a:pPr>
            <a:r>
              <a:rPr lang="de-DE"/>
              <a:t>Titelmasterformat durch Klicken bearbeiten</a:t>
            </a:r>
          </a:p>
        </p:txBody>
      </p:sp>
      <p:sp>
        <p:nvSpPr>
          <p:cNvPr id="6" name="Inhaltsplatzhalter 2"/>
          <p:cNvSpPr>
            <a:spLocks noGrp="1"/>
          </p:cNvSpPr>
          <p:nvPr>
            <p:ph idx="1"/>
          </p:nvPr>
        </p:nvSpPr>
        <p:spPr bwMode="auto">
          <a:xfrm>
            <a:off x="838200" y="1463040"/>
            <a:ext cx="10515600" cy="4713923"/>
          </a:xfrm>
          <a:prstGeom prst="rect">
            <a:avLst/>
          </a:prstGeom>
        </p:spPr>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cxnSp>
        <p:nvCxnSpPr>
          <p:cNvPr id="7" name="Gerader Verbinder 7"/>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extfeld 8"/>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9" name="Fußzeilenplatzhalter 3"/>
          <p:cNvSpPr>
            <a:spLocks noGrp="1"/>
          </p:cNvSpPr>
          <p:nvPr>
            <p:ph type="ftr" sz="quarter" idx="10"/>
          </p:nvPr>
        </p:nvSpPr>
        <p:spPr bwMode="auto"/>
        <p:txBody>
          <a:bodyPr/>
          <a:lstStyle/>
          <a:p>
            <a:pPr>
              <a:defRPr/>
            </a:pPr>
            <a:r>
              <a:rPr lang="de-DE"/>
              <a:t>Stallbau_Schwein</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type="obj" preserve="1" userDrawn="1">
  <p:cSld name="Arbeitsauftrag">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Titel 1"/>
          <p:cNvSpPr>
            <a:spLocks noGrp="1"/>
          </p:cNvSpPr>
          <p:nvPr>
            <p:ph type="title" hasCustomPrompt="1"/>
          </p:nvPr>
        </p:nvSpPr>
        <p:spPr bwMode="auto">
          <a:xfrm>
            <a:off x="838200" y="365125"/>
            <a:ext cx="9701462" cy="918528"/>
          </a:xfrm>
          <a:prstGeom prst="rect">
            <a:avLst/>
          </a:prstGeom>
        </p:spPr>
        <p:txBody>
          <a:bodyPr anchor="ctr">
            <a:normAutofit/>
          </a:bodyPr>
          <a:lstStyle>
            <a:lvl1pPr>
              <a:defRPr sz="3600" b="0">
                <a:solidFill>
                  <a:schemeClr val="accent1"/>
                </a:solidFill>
              </a:defRPr>
            </a:lvl1pPr>
          </a:lstStyle>
          <a:p>
            <a:pPr>
              <a:defRPr/>
            </a:pPr>
            <a:r>
              <a:rPr lang="de-DE"/>
              <a:t>Arbeitsauftrag</a:t>
            </a:r>
            <a:endParaRPr/>
          </a:p>
        </p:txBody>
      </p:sp>
      <p:sp>
        <p:nvSpPr>
          <p:cNvPr id="6" name="Inhaltsplatzhalter 2"/>
          <p:cNvSpPr>
            <a:spLocks noGrp="1"/>
          </p:cNvSpPr>
          <p:nvPr>
            <p:ph idx="1"/>
          </p:nvPr>
        </p:nvSpPr>
        <p:spPr bwMode="auto">
          <a:xfrm>
            <a:off x="838200" y="1463040"/>
            <a:ext cx="10515600" cy="4713923"/>
          </a:xfrm>
          <a:prstGeom prst="rect">
            <a:avLst/>
          </a:prstGeom>
        </p:spPr>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pic>
        <p:nvPicPr>
          <p:cNvPr id="7" name="Grafik 6"/>
          <p:cNvPicPr>
            <a:picLocks noChangeAspect="1"/>
          </p:cNvPicPr>
          <p:nvPr userDrawn="1"/>
        </p:nvPicPr>
        <p:blipFill>
          <a:blip r:embed="rId3"/>
          <a:stretch/>
        </p:blipFill>
        <p:spPr bwMode="auto">
          <a:xfrm flipH="1">
            <a:off x="10629899" y="348299"/>
            <a:ext cx="723900" cy="723900"/>
          </a:xfrm>
          <a:prstGeom prst="rect">
            <a:avLst/>
          </a:prstGeom>
        </p:spPr>
      </p:pic>
      <p:cxnSp>
        <p:nvCxnSpPr>
          <p:cNvPr id="8" name="Gerader Verbinder 7"/>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feld 8"/>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
        <p:nvSpPr>
          <p:cNvPr id="10" name="Fußzeilenplatzhalter 3"/>
          <p:cNvSpPr>
            <a:spLocks noGrp="1"/>
          </p:cNvSpPr>
          <p:nvPr>
            <p:ph type="ftr" sz="quarter" idx="10"/>
          </p:nvPr>
        </p:nvSpPr>
        <p:spPr bwMode="auto"/>
        <p:txBody>
          <a:bodyPr/>
          <a:lstStyle/>
          <a:p>
            <a:pPr>
              <a:defRPr/>
            </a:pPr>
            <a:r>
              <a:rPr lang="de-DE"/>
              <a:t>Stallbau_Schwein</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preserve="1" userDrawn="1">
  <p:cSld name="Zwei Inhalte">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Inhaltsplatzhalter 2"/>
          <p:cNvSpPr>
            <a:spLocks noGrp="1"/>
          </p:cNvSpPr>
          <p:nvPr>
            <p:ph sz="half" idx="1"/>
          </p:nvPr>
        </p:nvSpPr>
        <p:spPr bwMode="auto">
          <a:xfrm>
            <a:off x="838200" y="1463040"/>
            <a:ext cx="5181600" cy="4713923"/>
          </a:xfrm>
          <a:prstGeom prst="rect">
            <a:avLst/>
          </a:prstGeom>
        </p:spPr>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6" name="Inhaltsplatzhalter 3"/>
          <p:cNvSpPr>
            <a:spLocks noGrp="1"/>
          </p:cNvSpPr>
          <p:nvPr>
            <p:ph sz="half" idx="2"/>
          </p:nvPr>
        </p:nvSpPr>
        <p:spPr bwMode="auto">
          <a:xfrm>
            <a:off x="6172200" y="1463040"/>
            <a:ext cx="5181600" cy="4713923"/>
          </a:xfrm>
          <a:prstGeom prst="rect">
            <a:avLst/>
          </a:prstGeom>
        </p:spPr>
        <p:txBody>
          <a:bodyPr/>
          <a:lstStyle/>
          <a:p>
            <a:pPr lvl="0">
              <a:defRPr/>
            </a:pPr>
            <a:r>
              <a:rPr lang="de-DE"/>
              <a:t>Formatvorlagen des Textmasters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p>
        </p:txBody>
      </p:sp>
      <p:sp>
        <p:nvSpPr>
          <p:cNvPr id="7" name="Titel 1"/>
          <p:cNvSpPr>
            <a:spLocks noGrp="1"/>
          </p:cNvSpPr>
          <p:nvPr>
            <p:ph type="title"/>
          </p:nvPr>
        </p:nvSpPr>
        <p:spPr bwMode="auto">
          <a:xfrm>
            <a:off x="838200" y="365125"/>
            <a:ext cx="10515600" cy="918528"/>
          </a:xfrm>
          <a:prstGeom prst="rect">
            <a:avLst/>
          </a:prstGeom>
        </p:spPr>
        <p:txBody>
          <a:bodyPr anchor="ctr">
            <a:normAutofit/>
          </a:bodyPr>
          <a:lstStyle>
            <a:lvl1pPr>
              <a:defRPr sz="3600" b="0">
                <a:solidFill>
                  <a:schemeClr val="accent1"/>
                </a:solidFill>
              </a:defRPr>
            </a:lvl1pPr>
          </a:lstStyle>
          <a:p>
            <a:pPr>
              <a:defRPr/>
            </a:pPr>
            <a:r>
              <a:rPr lang="de-DE"/>
              <a:t>Titelmasterformat durch Klicken bearbeiten</a:t>
            </a:r>
          </a:p>
        </p:txBody>
      </p:sp>
      <p:cxnSp>
        <p:nvCxnSpPr>
          <p:cNvPr id="8" name="Gerader Verbinder 10"/>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feld 11"/>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preserve="1" userDrawn="1">
  <p:cSld name="Nur Titel">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sp>
        <p:nvSpPr>
          <p:cNvPr id="5" name="Titel 1"/>
          <p:cNvSpPr>
            <a:spLocks noGrp="1"/>
          </p:cNvSpPr>
          <p:nvPr>
            <p:ph type="title"/>
          </p:nvPr>
        </p:nvSpPr>
        <p:spPr bwMode="auto">
          <a:xfrm>
            <a:off x="838200" y="365125"/>
            <a:ext cx="10515600" cy="918528"/>
          </a:xfrm>
          <a:prstGeom prst="rect">
            <a:avLst/>
          </a:prstGeom>
        </p:spPr>
        <p:txBody>
          <a:bodyPr anchor="ctr">
            <a:normAutofit/>
          </a:bodyPr>
          <a:lstStyle>
            <a:lvl1pPr>
              <a:defRPr sz="3600" b="0">
                <a:solidFill>
                  <a:schemeClr val="accent1"/>
                </a:solidFill>
              </a:defRPr>
            </a:lvl1pPr>
          </a:lstStyle>
          <a:p>
            <a:pPr>
              <a:defRPr/>
            </a:pPr>
            <a:r>
              <a:rPr lang="de-DE"/>
              <a:t>Titelmasterformat durch Klicken bearbeiten</a:t>
            </a:r>
          </a:p>
        </p:txBody>
      </p:sp>
      <p:cxnSp>
        <p:nvCxnSpPr>
          <p:cNvPr id="6" name="Gerader Verbinder 6"/>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Textfeld 7"/>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type="blank" preserve="1" userDrawn="1">
  <p:cSld name="Leer">
    <p:spTree>
      <p:nvGrpSpPr>
        <p:cNvPr id="1" name=""/>
        <p:cNvGrpSpPr/>
        <p:nvPr/>
      </p:nvGrpSpPr>
      <p:grpSpPr bwMode="auto">
        <a:xfrm>
          <a:off x="0" y="0"/>
          <a:ext cx="0" cy="0"/>
          <a:chOff x="0" y="0"/>
          <a:chExt cx="0" cy="0"/>
        </a:xfrm>
      </p:grpSpPr>
      <p:pic>
        <p:nvPicPr>
          <p:cNvPr id="4" name="Inhaltsplatzhalter 3"/>
          <p:cNvPicPr>
            <a:picLocks noChangeAspect="1"/>
          </p:cNvPicPr>
          <p:nvPr userDrawn="1"/>
        </p:nvPicPr>
        <p:blipFill>
          <a:blip r:embed="rId2"/>
          <a:stretch/>
        </p:blipFill>
        <p:spPr bwMode="auto">
          <a:xfrm>
            <a:off x="147144" y="6406160"/>
            <a:ext cx="1090626" cy="380472"/>
          </a:xfrm>
          <a:prstGeom prst="rect">
            <a:avLst/>
          </a:prstGeom>
        </p:spPr>
      </p:pic>
      <p:cxnSp>
        <p:nvCxnSpPr>
          <p:cNvPr id="5" name="Gerader Verbinder 4"/>
          <p:cNvCxnSpPr>
            <a:cxnSpLocks/>
          </p:cNvCxnSpPr>
          <p:nvPr userDrawn="1"/>
        </p:nvCxnSpPr>
        <p:spPr bwMode="auto">
          <a:xfrm>
            <a:off x="0" y="6356350"/>
            <a:ext cx="12192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Textfeld 5"/>
          <p:cNvSpPr>
            <a:spLocks noAdjustHandles="1"/>
          </p:cNvSpPr>
          <p:nvPr userDrawn="1"/>
        </p:nvSpPr>
        <p:spPr bwMode="auto">
          <a:xfrm>
            <a:off x="10812780" y="6444089"/>
            <a:ext cx="754379" cy="276999"/>
          </a:xfrm>
          <a:prstGeom prst="rect">
            <a:avLst/>
          </a:prstGeom>
          <a:noFill/>
        </p:spPr>
        <p:txBody>
          <a:bodyPr wrap="square" rtlCol="0">
            <a:spAutoFit/>
          </a:bodyPr>
          <a:lstStyle/>
          <a:p>
            <a:pPr>
              <a:defRPr/>
            </a:pPr>
            <a:r>
              <a:rPr lang="de-DE" sz="1200">
                <a:solidFill>
                  <a:schemeClr val="accent1"/>
                </a:solidFill>
              </a:rPr>
              <a:t>S. </a:t>
            </a:r>
            <a:fld id="{7E8B25BA-FAF8-4C1E-A522-4F2E2A7A12CB}" type="slidenum">
              <a:rPr lang="de-DE" sz="1200">
                <a:solidFill>
                  <a:schemeClr val="accent1"/>
                </a:solidFill>
              </a:rPr>
              <a:t>‹Nr.›</a:t>
            </a:fld>
            <a:endParaRPr lang="de-DE" sz="1600">
              <a:solidFill>
                <a:schemeClr val="accent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bwMode="auto">
        <a:xfrm>
          <a:off x="0" y="0"/>
          <a:ext cx="0" cy="0"/>
          <a:chOff x="0" y="0"/>
          <a:chExt cx="0" cy="0"/>
        </a:xfrm>
      </p:grpSpPr>
      <p:sp>
        <p:nvSpPr>
          <p:cNvPr id="4" name="Fußzeilenplatzhalter 1"/>
          <p:cNvSpPr>
            <a:spLocks noGrp="1"/>
          </p:cNvSpPr>
          <p:nvPr>
            <p:ph type="ftr" sz="quarter" idx="3"/>
          </p:nvPr>
        </p:nvSpPr>
        <p:spPr bwMode="auto">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r>
              <a:rPr lang="de-DE"/>
              <a:t>Stallbau_Schwein</a:t>
            </a:r>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dt="0"/>
  <p:txStyles>
    <p:titleStyle>
      <a:lvl1pPr algn="l" defTabSz="914400">
        <a:lnSpc>
          <a:spcPct val="90000"/>
        </a:lnSpc>
        <a:spcBef>
          <a:spcPts val="0"/>
        </a:spcBef>
        <a:buNone/>
        <a:defRPr sz="4400">
          <a:solidFill>
            <a:schemeClr val="tx1"/>
          </a:solidFill>
          <a:latin typeface="+mj-lt"/>
          <a:ea typeface="+mj-ea"/>
          <a:cs typeface="+mj-cs"/>
        </a:defRPr>
      </a:lvl1pPr>
    </p:titleStyle>
    <p:body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de-DE"/>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comments" Target="../comments/commen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ctrTitle"/>
          </p:nvPr>
        </p:nvSpPr>
        <p:spPr bwMode="auto">
          <a:xfrm>
            <a:off x="1524000" y="1323473"/>
            <a:ext cx="9144000" cy="2233042"/>
          </a:xfrm>
        </p:spPr>
        <p:txBody>
          <a:bodyPr/>
          <a:lstStyle/>
          <a:p>
            <a:pPr>
              <a:defRPr/>
            </a:pPr>
            <a:r>
              <a:rPr lang="de-DE"/>
              <a:t>Hitzereduzierung im Schweinestall</a:t>
            </a:r>
            <a:endParaRPr/>
          </a:p>
        </p:txBody>
      </p:sp>
      <p:pic>
        <p:nvPicPr>
          <p:cNvPr id="5" name="Grafik 2"/>
          <p:cNvPicPr>
            <a:picLocks noChangeAspect="1"/>
          </p:cNvPicPr>
          <p:nvPr/>
        </p:nvPicPr>
        <p:blipFill>
          <a:blip r:embed="rId3"/>
          <a:stretch/>
        </p:blipFill>
        <p:spPr bwMode="auto">
          <a:xfrm>
            <a:off x="9373012" y="1639051"/>
            <a:ext cx="2386598" cy="1789949"/>
          </a:xfrm>
          <a:prstGeom prst="rect">
            <a:avLst/>
          </a:prstGeom>
        </p:spPr>
      </p:pic>
      <p:sp>
        <p:nvSpPr>
          <p:cNvPr id="6" name="Textfeld 5">
            <a:extLst>
              <a:ext uri="{FF2B5EF4-FFF2-40B4-BE49-F238E27FC236}">
                <a16:creationId xmlns:a16="http://schemas.microsoft.com/office/drawing/2014/main" id="{0807D0DE-831B-4526-BD6E-BA128D6B3BDF}"/>
              </a:ext>
            </a:extLst>
          </p:cNvPr>
          <p:cNvSpPr>
            <a:spLocks/>
          </p:cNvSpPr>
          <p:nvPr/>
        </p:nvSpPr>
        <p:spPr bwMode="auto">
          <a:xfrm>
            <a:off x="11154754" y="3369659"/>
            <a:ext cx="623889" cy="261610"/>
          </a:xfrm>
          <a:prstGeom prst="rect">
            <a:avLst/>
          </a:prstGeom>
          <a:noFill/>
        </p:spPr>
        <p:txBody>
          <a:bodyPr wrap="none" rtlCol="0">
            <a:spAutoFit/>
          </a:bodyPr>
          <a:lstStyle/>
          <a:p>
            <a:pPr>
              <a:defRPr/>
            </a:pPr>
            <a:r>
              <a:rPr lang="de-DE" sz="1100" dirty="0" err="1"/>
              <a:t>pixabay</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Kühlmöglichkeiten der Tiere:</a:t>
            </a:r>
            <a:endParaRPr dirty="0"/>
          </a:p>
        </p:txBody>
      </p:sp>
      <p:sp>
        <p:nvSpPr>
          <p:cNvPr id="5" name="Fußzeilenplatzhalter 3"/>
          <p:cNvSpPr>
            <a:spLocks noGrp="1"/>
          </p:cNvSpPr>
          <p:nvPr>
            <p:ph type="ftr" sz="quarter" idx="10"/>
          </p:nvPr>
        </p:nvSpPr>
        <p:spPr bwMode="auto"/>
        <p:txBody>
          <a:bodyPr/>
          <a:lstStyle/>
          <a:p>
            <a:pPr>
              <a:defRPr/>
            </a:pPr>
            <a:r>
              <a:rPr lang="de-DE"/>
              <a:t>Stallbau_Schwein</a:t>
            </a:r>
            <a:endParaRPr/>
          </a:p>
        </p:txBody>
      </p:sp>
      <p:sp>
        <p:nvSpPr>
          <p:cNvPr id="6" name="Inhaltsplatzhalter 2"/>
          <p:cNvSpPr>
            <a:spLocks noGrp="1"/>
          </p:cNvSpPr>
          <p:nvPr>
            <p:ph idx="1"/>
          </p:nvPr>
        </p:nvSpPr>
        <p:spPr bwMode="auto"/>
        <p:txBody>
          <a:bodyPr/>
          <a:lstStyle/>
          <a:p>
            <a:pPr marL="0" indent="0">
              <a:buNone/>
              <a:defRPr/>
            </a:pPr>
            <a:endParaRPr lang="de-DE" dirty="0"/>
          </a:p>
          <a:p>
            <a:pPr marL="0" indent="0">
              <a:buNone/>
              <a:defRPr/>
            </a:pPr>
            <a:r>
              <a:rPr lang="de-DE" dirty="0"/>
              <a:t>Schweine besitzen keine Schweißdrüsen, daher Kühlung durch:</a:t>
            </a:r>
            <a:endParaRPr dirty="0"/>
          </a:p>
          <a:p>
            <a:pPr marL="0" indent="0">
              <a:buNone/>
              <a:defRPr/>
            </a:pPr>
            <a:endParaRPr lang="de-DE" dirty="0"/>
          </a:p>
          <a:p>
            <a:pPr lvl="1">
              <a:spcBef>
                <a:spcPts val="1000"/>
              </a:spcBef>
              <a:buFont typeface="Wingdings"/>
              <a:buChar char="Ø"/>
              <a:defRPr/>
            </a:pPr>
            <a:r>
              <a:rPr lang="de-DE" sz="2800" dirty="0"/>
              <a:t> Hecheln</a:t>
            </a:r>
            <a:endParaRPr lang="de-DE" dirty="0"/>
          </a:p>
          <a:p>
            <a:pPr lvl="1">
              <a:spcBef>
                <a:spcPts val="1000"/>
              </a:spcBef>
              <a:buFont typeface="Wingdings"/>
              <a:buChar char="Ø"/>
              <a:defRPr/>
            </a:pPr>
            <a:r>
              <a:rPr lang="de-DE" sz="2800" dirty="0"/>
              <a:t> Wärmeabgabe über (Stall-)Oberflächen</a:t>
            </a:r>
          </a:p>
          <a:p>
            <a:pPr lvl="1">
              <a:spcBef>
                <a:spcPts val="1000"/>
              </a:spcBef>
              <a:buFont typeface="Wingdings"/>
              <a:buChar char="Ø"/>
              <a:defRPr/>
            </a:pPr>
            <a:r>
              <a:rPr lang="de-DE" sz="2800" dirty="0"/>
              <a:t> Suhlen</a:t>
            </a:r>
            <a:endParaRPr sz="2800" dirty="0"/>
          </a:p>
          <a:p>
            <a:pPr marL="0" indent="0">
              <a:buNone/>
              <a:defRPr/>
            </a:pPr>
            <a:endParaRPr lang="de-DE" dirty="0"/>
          </a:p>
          <a:p>
            <a:pPr marL="0" indent="0">
              <a:buNone/>
              <a:defRPr/>
            </a:pPr>
            <a:endParaRPr lang="de-DE" dirty="0"/>
          </a:p>
        </p:txBody>
      </p:sp>
      <p:sp>
        <p:nvSpPr>
          <p:cNvPr id="7" name="Textfeld 6"/>
          <p:cNvSpPr>
            <a:spLocks/>
          </p:cNvSpPr>
          <p:nvPr/>
        </p:nvSpPr>
        <p:spPr bwMode="auto">
          <a:xfrm>
            <a:off x="6433155" y="5915353"/>
            <a:ext cx="1540806" cy="261610"/>
          </a:xfrm>
          <a:prstGeom prst="rect">
            <a:avLst/>
          </a:prstGeom>
          <a:noFill/>
        </p:spPr>
        <p:txBody>
          <a:bodyPr wrap="none" rtlCol="0">
            <a:spAutoFit/>
          </a:bodyPr>
          <a:lstStyle/>
          <a:p>
            <a:pPr>
              <a:defRPr/>
            </a:pPr>
            <a:r>
              <a:rPr lang="de-DE" sz="1100" dirty="0"/>
              <a:t>Schweinesuhle, </a:t>
            </a:r>
            <a:r>
              <a:rPr lang="de-DE" sz="1100" dirty="0" err="1"/>
              <a:t>pixabay</a:t>
            </a:r>
            <a:endParaRPr lang="de-DE" sz="1100" dirty="0"/>
          </a:p>
        </p:txBody>
      </p:sp>
      <p:pic>
        <p:nvPicPr>
          <p:cNvPr id="8" name="Grafik 7"/>
          <p:cNvPicPr>
            <a:picLocks noChangeAspect="1"/>
          </p:cNvPicPr>
          <p:nvPr/>
        </p:nvPicPr>
        <p:blipFill>
          <a:blip r:embed="rId3"/>
          <a:stretch/>
        </p:blipFill>
        <p:spPr bwMode="auto">
          <a:xfrm>
            <a:off x="7979121" y="3130111"/>
            <a:ext cx="4059481" cy="3046851"/>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Fußzeilenplatzhalter 3"/>
          <p:cNvSpPr>
            <a:spLocks noGrp="1"/>
          </p:cNvSpPr>
          <p:nvPr>
            <p:ph type="ftr" sz="quarter" idx="10"/>
          </p:nvPr>
        </p:nvSpPr>
        <p:spPr bwMode="auto"/>
        <p:txBody>
          <a:bodyPr/>
          <a:lstStyle/>
          <a:p>
            <a:pPr>
              <a:defRPr/>
            </a:pPr>
            <a:r>
              <a:rPr lang="de-DE"/>
              <a:t>Stallbau_Schwein</a:t>
            </a:r>
            <a:endParaRPr/>
          </a:p>
        </p:txBody>
      </p:sp>
      <p:sp>
        <p:nvSpPr>
          <p:cNvPr id="6" name="Inhaltsplatzhalter 2"/>
          <p:cNvSpPr>
            <a:spLocks noGrp="1"/>
          </p:cNvSpPr>
          <p:nvPr>
            <p:ph idx="1"/>
          </p:nvPr>
        </p:nvSpPr>
        <p:spPr bwMode="auto"/>
        <p:txBody>
          <a:bodyPr/>
          <a:lstStyle/>
          <a:p>
            <a:pPr marL="0" indent="0" algn="ctr">
              <a:spcBef>
                <a:spcPts val="0"/>
              </a:spcBef>
              <a:buNone/>
              <a:defRPr/>
            </a:pPr>
            <a:r>
              <a:rPr lang="de-DE" sz="3600" dirty="0">
                <a:solidFill>
                  <a:schemeClr val="accent1"/>
                </a:solidFill>
                <a:latin typeface="+mj-lt"/>
                <a:ea typeface="+mj-ea"/>
                <a:cs typeface="+mj-cs"/>
              </a:rPr>
              <a:t>Welche Kühlmöglichkeiten kennen Sie?</a:t>
            </a:r>
          </a:p>
        </p:txBody>
      </p:sp>
      <p:pic>
        <p:nvPicPr>
          <p:cNvPr id="2" name="Grafik 1">
            <a:extLst>
              <a:ext uri="{FF2B5EF4-FFF2-40B4-BE49-F238E27FC236}">
                <a16:creationId xmlns:a16="http://schemas.microsoft.com/office/drawing/2014/main" id="{09067187-1CF4-4017-86D2-03A7B2229828}"/>
              </a:ext>
            </a:extLst>
          </p:cNvPr>
          <p:cNvPicPr>
            <a:picLocks noChangeAspect="1"/>
          </p:cNvPicPr>
          <p:nvPr/>
        </p:nvPicPr>
        <p:blipFill>
          <a:blip r:embed="rId3"/>
          <a:stretch>
            <a:fillRect/>
          </a:stretch>
        </p:blipFill>
        <p:spPr>
          <a:xfrm>
            <a:off x="5318588" y="2921409"/>
            <a:ext cx="2636912" cy="2636912"/>
          </a:xfrm>
          <a:prstGeom prst="rect">
            <a:avLst/>
          </a:prstGeom>
        </p:spPr>
      </p:pic>
      <p:sp>
        <p:nvSpPr>
          <p:cNvPr id="7" name="Textfeld 5">
            <a:extLst>
              <a:ext uri="{FF2B5EF4-FFF2-40B4-BE49-F238E27FC236}">
                <a16:creationId xmlns:a16="http://schemas.microsoft.com/office/drawing/2014/main" id="{8D2F5C31-8C0E-4CFA-A0A8-121722F8DEBD}"/>
              </a:ext>
            </a:extLst>
          </p:cNvPr>
          <p:cNvSpPr>
            <a:spLocks/>
          </p:cNvSpPr>
          <p:nvPr/>
        </p:nvSpPr>
        <p:spPr bwMode="auto">
          <a:xfrm>
            <a:off x="7032104" y="5264155"/>
            <a:ext cx="623889" cy="261610"/>
          </a:xfrm>
          <a:prstGeom prst="rect">
            <a:avLst/>
          </a:prstGeom>
          <a:noFill/>
        </p:spPr>
        <p:txBody>
          <a:bodyPr wrap="none" rtlCol="0">
            <a:spAutoFit/>
          </a:bodyPr>
          <a:lstStyle/>
          <a:p>
            <a:pPr>
              <a:defRPr/>
            </a:pPr>
            <a:r>
              <a:rPr lang="de-DE" sz="1100" dirty="0" err="1"/>
              <a:t>pixabay</a:t>
            </a:r>
            <a:endParaRPr dirty="0"/>
          </a:p>
        </p:txBody>
      </p:sp>
    </p:spTree>
    <p:extLst>
      <p:ext uri="{BB962C8B-B14F-4D97-AF65-F5344CB8AC3E}">
        <p14:creationId xmlns:p14="http://schemas.microsoft.com/office/powerpoint/2010/main" val="28568202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Fußzeilenplatzhalter 3"/>
          <p:cNvSpPr>
            <a:spLocks noGrp="1"/>
          </p:cNvSpPr>
          <p:nvPr>
            <p:ph type="ftr" sz="quarter" idx="10"/>
          </p:nvPr>
        </p:nvSpPr>
        <p:spPr bwMode="auto"/>
        <p:txBody>
          <a:bodyPr/>
          <a:lstStyle/>
          <a:p>
            <a:pPr>
              <a:defRPr/>
            </a:pPr>
            <a:r>
              <a:rPr lang="de-DE"/>
              <a:t>Stallbau_Schwein</a:t>
            </a:r>
            <a:endParaRPr/>
          </a:p>
        </p:txBody>
      </p:sp>
      <p:pic>
        <p:nvPicPr>
          <p:cNvPr id="10" name="Grafik 9">
            <a:extLst>
              <a:ext uri="{FF2B5EF4-FFF2-40B4-BE49-F238E27FC236}">
                <a16:creationId xmlns:a16="http://schemas.microsoft.com/office/drawing/2014/main" id="{534BEFC7-B208-4E6A-BF55-B9DA53AB91C3}"/>
              </a:ext>
            </a:extLst>
          </p:cNvPr>
          <p:cNvPicPr>
            <a:picLocks noChangeAspect="1"/>
          </p:cNvPicPr>
          <p:nvPr/>
        </p:nvPicPr>
        <p:blipFill>
          <a:blip r:embed="rId3"/>
          <a:stretch>
            <a:fillRect/>
          </a:stretch>
        </p:blipFill>
        <p:spPr>
          <a:xfrm>
            <a:off x="1009650" y="133350"/>
            <a:ext cx="10172700" cy="6591300"/>
          </a:xfrm>
          <a:prstGeom prst="rect">
            <a:avLst/>
          </a:prstGeom>
        </p:spPr>
      </p:pic>
      <p:sp>
        <p:nvSpPr>
          <p:cNvPr id="8" name="Textfeld 6"/>
          <p:cNvSpPr>
            <a:spLocks/>
          </p:cNvSpPr>
          <p:nvPr/>
        </p:nvSpPr>
        <p:spPr bwMode="auto">
          <a:xfrm>
            <a:off x="11182350" y="6094740"/>
            <a:ext cx="1487488" cy="261610"/>
          </a:xfrm>
          <a:prstGeom prst="rect">
            <a:avLst/>
          </a:prstGeom>
          <a:noFill/>
        </p:spPr>
        <p:txBody>
          <a:bodyPr wrap="square" rtlCol="0">
            <a:spAutoFit/>
          </a:bodyPr>
          <a:lstStyle/>
          <a:p>
            <a:pPr>
              <a:defRPr/>
            </a:pPr>
            <a:r>
              <a:rPr lang="de-DE" sz="1100" dirty="0"/>
              <a:t>LSZ Boxberg </a:t>
            </a:r>
            <a:endParaRPr dirty="0"/>
          </a:p>
        </p:txBody>
      </p:sp>
    </p:spTree>
    <p:extLst>
      <p:ext uri="{BB962C8B-B14F-4D97-AF65-F5344CB8AC3E}">
        <p14:creationId xmlns:p14="http://schemas.microsoft.com/office/powerpoint/2010/main" val="27616757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B3149F4-DD42-42E1-B50E-B858518D09E0}"/>
              </a:ext>
            </a:extLst>
          </p:cNvPr>
          <p:cNvSpPr>
            <a:spLocks noGrp="1"/>
          </p:cNvSpPr>
          <p:nvPr>
            <p:ph type="title"/>
          </p:nvPr>
        </p:nvSpPr>
        <p:spPr/>
        <p:txBody>
          <a:bodyPr/>
          <a:lstStyle/>
          <a:p>
            <a:r>
              <a:rPr lang="de-DE" dirty="0"/>
              <a:t>Arbeitsauftrag – Aufgabe 1</a:t>
            </a:r>
          </a:p>
        </p:txBody>
      </p:sp>
      <p:sp>
        <p:nvSpPr>
          <p:cNvPr id="3" name="Inhaltsplatzhalter 2">
            <a:extLst>
              <a:ext uri="{FF2B5EF4-FFF2-40B4-BE49-F238E27FC236}">
                <a16:creationId xmlns:a16="http://schemas.microsoft.com/office/drawing/2014/main" id="{A0922D8D-E07C-4C0B-92C7-E4E35352E8B5}"/>
              </a:ext>
            </a:extLst>
          </p:cNvPr>
          <p:cNvSpPr>
            <a:spLocks noGrp="1"/>
          </p:cNvSpPr>
          <p:nvPr>
            <p:ph idx="1"/>
          </p:nvPr>
        </p:nvSpPr>
        <p:spPr/>
        <p:txBody>
          <a:bodyPr/>
          <a:lstStyle/>
          <a:p>
            <a:pPr marL="0" indent="0">
              <a:buNone/>
            </a:pPr>
            <a:r>
              <a:rPr lang="de-DE" dirty="0"/>
              <a:t>Es gibt verschiedene stallbauliche Maßnahmen, mit denen die Hitze im Schweinestall reduziert werden kann. </a:t>
            </a:r>
          </a:p>
          <a:p>
            <a:pPr marL="0" indent="0">
              <a:buNone/>
            </a:pPr>
            <a:endParaRPr lang="de-DE" dirty="0"/>
          </a:p>
          <a:p>
            <a:pPr marL="0" indent="0">
              <a:buNone/>
            </a:pPr>
            <a:r>
              <a:rPr lang="de-DE" dirty="0"/>
              <a:t>Vergleichen Sie die folgenden Kühlungsmöglichkeiten:</a:t>
            </a:r>
          </a:p>
          <a:p>
            <a:pPr marL="0" indent="0">
              <a:buNone/>
            </a:pPr>
            <a:endParaRPr lang="de-DE" dirty="0"/>
          </a:p>
          <a:p>
            <a:pPr marL="514350" indent="-514350">
              <a:buAutoNum type="arabicParenR"/>
            </a:pPr>
            <a:r>
              <a:rPr lang="de-DE" dirty="0"/>
              <a:t>Unterflurzuluft</a:t>
            </a:r>
          </a:p>
          <a:p>
            <a:pPr marL="514350" indent="-514350">
              <a:buAutoNum type="arabicParenR"/>
            </a:pPr>
            <a:r>
              <a:rPr lang="de-DE" dirty="0"/>
              <a:t>Hochdruckbefeuchtung</a:t>
            </a:r>
          </a:p>
          <a:p>
            <a:pPr marL="514350" indent="-514350">
              <a:buAutoNum type="arabicParenR"/>
            </a:pPr>
            <a:r>
              <a:rPr lang="de-DE" dirty="0"/>
              <a:t>Niederdruckbefeuchtung</a:t>
            </a:r>
          </a:p>
          <a:p>
            <a:pPr marL="514350" indent="-514350">
              <a:buAutoNum type="arabicParenR"/>
            </a:pPr>
            <a:r>
              <a:rPr lang="de-DE" dirty="0" err="1"/>
              <a:t>Kühlpads</a:t>
            </a:r>
            <a:r>
              <a:rPr lang="de-DE" dirty="0"/>
              <a:t> / Kühltürme</a:t>
            </a:r>
          </a:p>
          <a:p>
            <a:endParaRPr lang="de-DE" dirty="0"/>
          </a:p>
        </p:txBody>
      </p:sp>
      <p:sp>
        <p:nvSpPr>
          <p:cNvPr id="4" name="Fußzeilenplatzhalter 3">
            <a:extLst>
              <a:ext uri="{FF2B5EF4-FFF2-40B4-BE49-F238E27FC236}">
                <a16:creationId xmlns:a16="http://schemas.microsoft.com/office/drawing/2014/main" id="{07084EEC-FAD4-49C1-9041-A66F151BE14B}"/>
              </a:ext>
            </a:extLst>
          </p:cNvPr>
          <p:cNvSpPr>
            <a:spLocks noGrp="1"/>
          </p:cNvSpPr>
          <p:nvPr>
            <p:ph type="ftr" sz="quarter" idx="10"/>
          </p:nvPr>
        </p:nvSpPr>
        <p:spPr/>
        <p:txBody>
          <a:bodyPr/>
          <a:lstStyle/>
          <a:p>
            <a:pPr>
              <a:defRPr/>
            </a:pPr>
            <a:r>
              <a:rPr lang="de-DE"/>
              <a:t>Stallbau_Schwein</a:t>
            </a:r>
          </a:p>
        </p:txBody>
      </p:sp>
    </p:spTree>
    <p:extLst>
      <p:ext uri="{BB962C8B-B14F-4D97-AF65-F5344CB8AC3E}">
        <p14:creationId xmlns:p14="http://schemas.microsoft.com/office/powerpoint/2010/main" val="18125424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B3149F4-DD42-42E1-B50E-B858518D09E0}"/>
              </a:ext>
            </a:extLst>
          </p:cNvPr>
          <p:cNvSpPr>
            <a:spLocks noGrp="1"/>
          </p:cNvSpPr>
          <p:nvPr>
            <p:ph type="title"/>
          </p:nvPr>
        </p:nvSpPr>
        <p:spPr/>
        <p:txBody>
          <a:bodyPr/>
          <a:lstStyle/>
          <a:p>
            <a:r>
              <a:rPr lang="de-DE" dirty="0"/>
              <a:t>Arbeitsauftrag – Aufgabe 1</a:t>
            </a:r>
          </a:p>
        </p:txBody>
      </p:sp>
      <p:sp>
        <p:nvSpPr>
          <p:cNvPr id="3" name="Inhaltsplatzhalter 2">
            <a:extLst>
              <a:ext uri="{FF2B5EF4-FFF2-40B4-BE49-F238E27FC236}">
                <a16:creationId xmlns:a16="http://schemas.microsoft.com/office/drawing/2014/main" id="{A0922D8D-E07C-4C0B-92C7-E4E35352E8B5}"/>
              </a:ext>
            </a:extLst>
          </p:cNvPr>
          <p:cNvSpPr>
            <a:spLocks noGrp="1"/>
          </p:cNvSpPr>
          <p:nvPr>
            <p:ph idx="1"/>
          </p:nvPr>
        </p:nvSpPr>
        <p:spPr>
          <a:xfrm>
            <a:off x="782548" y="1300833"/>
            <a:ext cx="10515600" cy="4713923"/>
          </a:xfrm>
        </p:spPr>
        <p:txBody>
          <a:bodyPr/>
          <a:lstStyle/>
          <a:p>
            <a:pPr marL="0" indent="0">
              <a:buNone/>
            </a:pPr>
            <a:r>
              <a:rPr lang="de-DE" sz="2400" dirty="0"/>
              <a:t>Die folgende Tabelle kann als Hilfestellung dienen:</a:t>
            </a:r>
          </a:p>
        </p:txBody>
      </p:sp>
      <p:sp>
        <p:nvSpPr>
          <p:cNvPr id="4" name="Fußzeilenplatzhalter 3">
            <a:extLst>
              <a:ext uri="{FF2B5EF4-FFF2-40B4-BE49-F238E27FC236}">
                <a16:creationId xmlns:a16="http://schemas.microsoft.com/office/drawing/2014/main" id="{07084EEC-FAD4-49C1-9041-A66F151BE14B}"/>
              </a:ext>
            </a:extLst>
          </p:cNvPr>
          <p:cNvSpPr>
            <a:spLocks noGrp="1"/>
          </p:cNvSpPr>
          <p:nvPr>
            <p:ph type="ftr" sz="quarter" idx="10"/>
          </p:nvPr>
        </p:nvSpPr>
        <p:spPr/>
        <p:txBody>
          <a:bodyPr/>
          <a:lstStyle/>
          <a:p>
            <a:pPr>
              <a:defRPr/>
            </a:pPr>
            <a:r>
              <a:rPr lang="de-DE"/>
              <a:t>Stallbau_Schwein</a:t>
            </a:r>
          </a:p>
        </p:txBody>
      </p:sp>
      <p:graphicFrame>
        <p:nvGraphicFramePr>
          <p:cNvPr id="5" name="Tabelle 4">
            <a:extLst>
              <a:ext uri="{FF2B5EF4-FFF2-40B4-BE49-F238E27FC236}">
                <a16:creationId xmlns:a16="http://schemas.microsoft.com/office/drawing/2014/main" id="{8EC9260D-3802-4CD9-A37E-925B8B492018}"/>
              </a:ext>
            </a:extLst>
          </p:cNvPr>
          <p:cNvGraphicFramePr>
            <a:graphicFrameLocks noGrp="1"/>
          </p:cNvGraphicFramePr>
          <p:nvPr>
            <p:extLst>
              <p:ext uri="{D42A27DB-BD31-4B8C-83A1-F6EECF244321}">
                <p14:modId xmlns:p14="http://schemas.microsoft.com/office/powerpoint/2010/main" val="1471680361"/>
              </p:ext>
            </p:extLst>
          </p:nvPr>
        </p:nvGraphicFramePr>
        <p:xfrm>
          <a:off x="1055440" y="1838766"/>
          <a:ext cx="9289030" cy="4517586"/>
        </p:xfrm>
        <a:graphic>
          <a:graphicData uri="http://schemas.openxmlformats.org/drawingml/2006/table">
            <a:tbl>
              <a:tblPr firstRow="1" bandRow="1">
                <a:tableStyleId>{5C22544A-7EE6-4342-B048-85BDC9FD1C3A}</a:tableStyleId>
              </a:tblPr>
              <a:tblGrid>
                <a:gridCol w="1685500">
                  <a:extLst>
                    <a:ext uri="{9D8B030D-6E8A-4147-A177-3AD203B41FA5}">
                      <a16:colId xmlns:a16="http://schemas.microsoft.com/office/drawing/2014/main" val="971058701"/>
                    </a:ext>
                  </a:extLst>
                </a:gridCol>
                <a:gridCol w="2030112">
                  <a:extLst>
                    <a:ext uri="{9D8B030D-6E8A-4147-A177-3AD203B41FA5}">
                      <a16:colId xmlns:a16="http://schemas.microsoft.com/office/drawing/2014/main" val="91294794"/>
                    </a:ext>
                  </a:extLst>
                </a:gridCol>
                <a:gridCol w="1857806">
                  <a:extLst>
                    <a:ext uri="{9D8B030D-6E8A-4147-A177-3AD203B41FA5}">
                      <a16:colId xmlns:a16="http://schemas.microsoft.com/office/drawing/2014/main" val="1097835737"/>
                    </a:ext>
                  </a:extLst>
                </a:gridCol>
                <a:gridCol w="1857806">
                  <a:extLst>
                    <a:ext uri="{9D8B030D-6E8A-4147-A177-3AD203B41FA5}">
                      <a16:colId xmlns:a16="http://schemas.microsoft.com/office/drawing/2014/main" val="3959927934"/>
                    </a:ext>
                  </a:extLst>
                </a:gridCol>
                <a:gridCol w="1857806">
                  <a:extLst>
                    <a:ext uri="{9D8B030D-6E8A-4147-A177-3AD203B41FA5}">
                      <a16:colId xmlns:a16="http://schemas.microsoft.com/office/drawing/2014/main" val="563319668"/>
                    </a:ext>
                  </a:extLst>
                </a:gridCol>
              </a:tblGrid>
              <a:tr h="1492046">
                <a:tc>
                  <a:txBody>
                    <a:bodyPr/>
                    <a:lstStyle/>
                    <a:p>
                      <a:endParaRPr lang="de-DE" sz="2000" dirty="0"/>
                    </a:p>
                  </a:txBody>
                  <a:tcPr/>
                </a:tc>
                <a:tc>
                  <a:txBody>
                    <a:bodyPr/>
                    <a:lstStyle/>
                    <a:p>
                      <a:r>
                        <a:rPr lang="de-DE" sz="2000" dirty="0"/>
                        <a:t>Unterflurzuluft</a:t>
                      </a:r>
                    </a:p>
                  </a:txBody>
                  <a:tcPr/>
                </a:tc>
                <a:tc>
                  <a:txBody>
                    <a:bodyPr/>
                    <a:lstStyle/>
                    <a:p>
                      <a:r>
                        <a:rPr lang="de-DE" sz="2000" dirty="0"/>
                        <a:t>Hochdruck-befeuchtung</a:t>
                      </a:r>
                    </a:p>
                  </a:txBody>
                  <a:tcPr/>
                </a:tc>
                <a:tc>
                  <a:txBody>
                    <a:bodyPr/>
                    <a:lstStyle/>
                    <a:p>
                      <a:r>
                        <a:rPr lang="de-DE" sz="2000" dirty="0"/>
                        <a:t>Niederdruck-befeuchtung</a:t>
                      </a:r>
                    </a:p>
                  </a:txBody>
                  <a:tcPr/>
                </a:tc>
                <a:tc>
                  <a:txBody>
                    <a:bodyPr/>
                    <a:lstStyle/>
                    <a:p>
                      <a:r>
                        <a:rPr lang="de-DE" sz="2000" dirty="0" err="1"/>
                        <a:t>Kühlpads</a:t>
                      </a:r>
                      <a:r>
                        <a:rPr lang="de-DE" sz="2000" dirty="0"/>
                        <a:t> / Kühltürme</a:t>
                      </a:r>
                    </a:p>
                  </a:txBody>
                  <a:tcPr/>
                </a:tc>
                <a:extLst>
                  <a:ext uri="{0D108BD9-81ED-4DB2-BD59-A6C34878D82A}">
                    <a16:rowId xmlns:a16="http://schemas.microsoft.com/office/drawing/2014/main" val="3145340341"/>
                  </a:ext>
                </a:extLst>
              </a:tr>
              <a:tr h="605108">
                <a:tc>
                  <a:txBody>
                    <a:bodyPr/>
                    <a:lstStyle/>
                    <a:p>
                      <a:r>
                        <a:rPr lang="de-DE" sz="2000" dirty="0"/>
                        <a:t>Effizienz </a:t>
                      </a:r>
                    </a:p>
                  </a:txBody>
                  <a:tcPr/>
                </a:tc>
                <a:tc>
                  <a:txBody>
                    <a:bodyPr/>
                    <a:lstStyle/>
                    <a:p>
                      <a:endParaRPr lang="de-DE" sz="2000" dirty="0"/>
                    </a:p>
                  </a:txBody>
                  <a:tcPr/>
                </a:tc>
                <a:tc>
                  <a:txBody>
                    <a:bodyPr/>
                    <a:lstStyle/>
                    <a:p>
                      <a:endParaRPr lang="de-DE" sz="2000" dirty="0"/>
                    </a:p>
                  </a:txBody>
                  <a:tcPr/>
                </a:tc>
                <a:tc>
                  <a:txBody>
                    <a:bodyPr/>
                    <a:lstStyle/>
                    <a:p>
                      <a:endParaRPr lang="de-DE" sz="2000"/>
                    </a:p>
                  </a:txBody>
                  <a:tcPr/>
                </a:tc>
                <a:tc>
                  <a:txBody>
                    <a:bodyPr/>
                    <a:lstStyle/>
                    <a:p>
                      <a:endParaRPr lang="de-DE" sz="2000" dirty="0"/>
                    </a:p>
                  </a:txBody>
                  <a:tcPr/>
                </a:tc>
                <a:extLst>
                  <a:ext uri="{0D108BD9-81ED-4DB2-BD59-A6C34878D82A}">
                    <a16:rowId xmlns:a16="http://schemas.microsoft.com/office/drawing/2014/main" val="2872360982"/>
                  </a:ext>
                </a:extLst>
              </a:tr>
              <a:tr h="605108">
                <a:tc>
                  <a:txBody>
                    <a:bodyPr/>
                    <a:lstStyle/>
                    <a:p>
                      <a:r>
                        <a:rPr lang="de-DE" sz="2000" dirty="0"/>
                        <a:t>Wartung</a:t>
                      </a:r>
                    </a:p>
                  </a:txBody>
                  <a:tcPr/>
                </a:tc>
                <a:tc>
                  <a:txBody>
                    <a:bodyPr/>
                    <a:lstStyle/>
                    <a:p>
                      <a:endParaRPr lang="de-DE" sz="2000" dirty="0"/>
                    </a:p>
                  </a:txBody>
                  <a:tcPr/>
                </a:tc>
                <a:tc>
                  <a:txBody>
                    <a:bodyPr/>
                    <a:lstStyle/>
                    <a:p>
                      <a:endParaRPr lang="de-DE" sz="2000" dirty="0"/>
                    </a:p>
                  </a:txBody>
                  <a:tcPr/>
                </a:tc>
                <a:tc>
                  <a:txBody>
                    <a:bodyPr/>
                    <a:lstStyle/>
                    <a:p>
                      <a:endParaRPr lang="de-DE" sz="2000" dirty="0"/>
                    </a:p>
                  </a:txBody>
                  <a:tcPr/>
                </a:tc>
                <a:tc>
                  <a:txBody>
                    <a:bodyPr/>
                    <a:lstStyle/>
                    <a:p>
                      <a:endParaRPr lang="de-DE" sz="2000" dirty="0"/>
                    </a:p>
                  </a:txBody>
                  <a:tcPr/>
                </a:tc>
                <a:extLst>
                  <a:ext uri="{0D108BD9-81ED-4DB2-BD59-A6C34878D82A}">
                    <a16:rowId xmlns:a16="http://schemas.microsoft.com/office/drawing/2014/main" val="1249708169"/>
                  </a:ext>
                </a:extLst>
              </a:tr>
              <a:tr h="605108">
                <a:tc>
                  <a:txBody>
                    <a:bodyPr/>
                    <a:lstStyle/>
                    <a:p>
                      <a:r>
                        <a:rPr lang="de-DE" sz="2000" dirty="0"/>
                        <a:t>Nachrüstung</a:t>
                      </a:r>
                    </a:p>
                  </a:txBody>
                  <a:tcPr/>
                </a:tc>
                <a:tc>
                  <a:txBody>
                    <a:bodyPr/>
                    <a:lstStyle/>
                    <a:p>
                      <a:endParaRPr lang="de-DE" sz="2000" dirty="0"/>
                    </a:p>
                  </a:txBody>
                  <a:tcPr/>
                </a:tc>
                <a:tc>
                  <a:txBody>
                    <a:bodyPr/>
                    <a:lstStyle/>
                    <a:p>
                      <a:endParaRPr lang="de-DE" sz="2000" dirty="0"/>
                    </a:p>
                  </a:txBody>
                  <a:tcPr/>
                </a:tc>
                <a:tc>
                  <a:txBody>
                    <a:bodyPr/>
                    <a:lstStyle/>
                    <a:p>
                      <a:endParaRPr lang="de-DE" sz="2000"/>
                    </a:p>
                  </a:txBody>
                  <a:tcPr/>
                </a:tc>
                <a:tc>
                  <a:txBody>
                    <a:bodyPr/>
                    <a:lstStyle/>
                    <a:p>
                      <a:endParaRPr lang="de-DE" sz="2000" dirty="0"/>
                    </a:p>
                  </a:txBody>
                  <a:tcPr/>
                </a:tc>
                <a:extLst>
                  <a:ext uri="{0D108BD9-81ED-4DB2-BD59-A6C34878D82A}">
                    <a16:rowId xmlns:a16="http://schemas.microsoft.com/office/drawing/2014/main" val="1610603662"/>
                  </a:ext>
                </a:extLst>
              </a:tr>
              <a:tr h="605108">
                <a:tc>
                  <a:txBody>
                    <a:bodyPr/>
                    <a:lstStyle/>
                    <a:p>
                      <a:r>
                        <a:rPr lang="de-DE" sz="2000" dirty="0"/>
                        <a:t>Kosten</a:t>
                      </a:r>
                    </a:p>
                  </a:txBody>
                  <a:tcPr/>
                </a:tc>
                <a:tc>
                  <a:txBody>
                    <a:bodyPr/>
                    <a:lstStyle/>
                    <a:p>
                      <a:endParaRPr lang="de-DE" sz="2000" dirty="0"/>
                    </a:p>
                  </a:txBody>
                  <a:tcPr/>
                </a:tc>
                <a:tc>
                  <a:txBody>
                    <a:bodyPr/>
                    <a:lstStyle/>
                    <a:p>
                      <a:endParaRPr lang="de-DE" sz="2000" dirty="0"/>
                    </a:p>
                  </a:txBody>
                  <a:tcPr/>
                </a:tc>
                <a:tc>
                  <a:txBody>
                    <a:bodyPr/>
                    <a:lstStyle/>
                    <a:p>
                      <a:endParaRPr lang="de-DE" sz="2000" dirty="0"/>
                    </a:p>
                  </a:txBody>
                  <a:tcPr/>
                </a:tc>
                <a:tc>
                  <a:txBody>
                    <a:bodyPr/>
                    <a:lstStyle/>
                    <a:p>
                      <a:endParaRPr lang="de-DE" sz="2000" dirty="0"/>
                    </a:p>
                  </a:txBody>
                  <a:tcPr/>
                </a:tc>
                <a:extLst>
                  <a:ext uri="{0D108BD9-81ED-4DB2-BD59-A6C34878D82A}">
                    <a16:rowId xmlns:a16="http://schemas.microsoft.com/office/drawing/2014/main" val="898468854"/>
                  </a:ext>
                </a:extLst>
              </a:tr>
              <a:tr h="605108">
                <a:tc>
                  <a:txBody>
                    <a:bodyPr/>
                    <a:lstStyle/>
                    <a:p>
                      <a:r>
                        <a:rPr lang="de-DE" sz="2000" dirty="0"/>
                        <a:t>Sonstiges</a:t>
                      </a:r>
                    </a:p>
                  </a:txBody>
                  <a:tcPr/>
                </a:tc>
                <a:tc>
                  <a:txBody>
                    <a:bodyPr/>
                    <a:lstStyle/>
                    <a:p>
                      <a:endParaRPr lang="de-DE" sz="2000" dirty="0"/>
                    </a:p>
                  </a:txBody>
                  <a:tcPr/>
                </a:tc>
                <a:tc>
                  <a:txBody>
                    <a:bodyPr/>
                    <a:lstStyle/>
                    <a:p>
                      <a:endParaRPr lang="de-DE" sz="2000"/>
                    </a:p>
                  </a:txBody>
                  <a:tcPr/>
                </a:tc>
                <a:tc>
                  <a:txBody>
                    <a:bodyPr/>
                    <a:lstStyle/>
                    <a:p>
                      <a:endParaRPr lang="de-DE" sz="2000"/>
                    </a:p>
                  </a:txBody>
                  <a:tcPr/>
                </a:tc>
                <a:tc>
                  <a:txBody>
                    <a:bodyPr/>
                    <a:lstStyle/>
                    <a:p>
                      <a:endParaRPr lang="de-DE" sz="2000" dirty="0"/>
                    </a:p>
                  </a:txBody>
                  <a:tcPr/>
                </a:tc>
                <a:extLst>
                  <a:ext uri="{0D108BD9-81ED-4DB2-BD59-A6C34878D82A}">
                    <a16:rowId xmlns:a16="http://schemas.microsoft.com/office/drawing/2014/main" val="2541436533"/>
                  </a:ext>
                </a:extLst>
              </a:tr>
            </a:tbl>
          </a:graphicData>
        </a:graphic>
      </p:graphicFrame>
    </p:spTree>
    <p:extLst>
      <p:ext uri="{BB962C8B-B14F-4D97-AF65-F5344CB8AC3E}">
        <p14:creationId xmlns:p14="http://schemas.microsoft.com/office/powerpoint/2010/main" val="30075387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Kühlung in geschlossenen Ställen - Beispiele:</a:t>
            </a:r>
            <a:endParaRPr dirty="0"/>
          </a:p>
        </p:txBody>
      </p:sp>
      <p:sp>
        <p:nvSpPr>
          <p:cNvPr id="5" name="Fußzeilenplatzhalter 3"/>
          <p:cNvSpPr>
            <a:spLocks noGrp="1"/>
          </p:cNvSpPr>
          <p:nvPr>
            <p:ph type="ftr" sz="quarter" idx="10"/>
          </p:nvPr>
        </p:nvSpPr>
        <p:spPr bwMode="auto"/>
        <p:txBody>
          <a:bodyPr/>
          <a:lstStyle/>
          <a:p>
            <a:pPr>
              <a:defRPr/>
            </a:pPr>
            <a:r>
              <a:rPr lang="de-DE"/>
              <a:t>Stallbau_Schwein</a:t>
            </a:r>
            <a:endParaRPr/>
          </a:p>
        </p:txBody>
      </p:sp>
      <p:sp>
        <p:nvSpPr>
          <p:cNvPr id="6" name="Inhaltsplatzhalter 2"/>
          <p:cNvSpPr>
            <a:spLocks noGrp="1"/>
          </p:cNvSpPr>
          <p:nvPr>
            <p:ph idx="1"/>
          </p:nvPr>
        </p:nvSpPr>
        <p:spPr bwMode="auto"/>
        <p:txBody>
          <a:bodyPr/>
          <a:lstStyle/>
          <a:p>
            <a:pPr lvl="1">
              <a:lnSpc>
                <a:spcPct val="104999"/>
              </a:lnSpc>
              <a:buFont typeface="Wingdings"/>
              <a:buChar char="Ø"/>
              <a:defRPr/>
            </a:pPr>
            <a:r>
              <a:rPr lang="de-DE" dirty="0"/>
              <a:t> </a:t>
            </a:r>
            <a:r>
              <a:rPr lang="de-DE" sz="2600" dirty="0" err="1"/>
              <a:t>Zuluftkühlung</a:t>
            </a:r>
            <a:r>
              <a:rPr lang="de-DE" sz="2600" dirty="0"/>
              <a:t>: </a:t>
            </a:r>
            <a:r>
              <a:rPr lang="de-DE" sz="2600" b="1" dirty="0" err="1"/>
              <a:t>Kühlpads</a:t>
            </a:r>
            <a:r>
              <a:rPr lang="de-DE" sz="2600" b="1" dirty="0"/>
              <a:t> oder Kühltürme</a:t>
            </a:r>
            <a:r>
              <a:rPr lang="de-DE" sz="2600" dirty="0"/>
              <a:t>: </a:t>
            </a:r>
            <a:endParaRPr dirty="0"/>
          </a:p>
          <a:p>
            <a:pPr marL="457200" lvl="1" indent="0">
              <a:lnSpc>
                <a:spcPct val="104999"/>
              </a:lnSpc>
              <a:buNone/>
              <a:defRPr/>
            </a:pPr>
            <a:endParaRPr lang="de-DE" sz="2600" dirty="0"/>
          </a:p>
          <a:p>
            <a:pPr marL="457200" lvl="1" indent="0">
              <a:lnSpc>
                <a:spcPct val="104999"/>
              </a:lnSpc>
              <a:buNone/>
              <a:defRPr/>
            </a:pPr>
            <a:r>
              <a:rPr lang="de-DE" sz="2600" b="1" dirty="0"/>
              <a:t>Vorteil</a:t>
            </a:r>
            <a:r>
              <a:rPr lang="de-DE" sz="2600" dirty="0"/>
              <a:t>: 	Gute Kühleffekte</a:t>
            </a:r>
            <a:endParaRPr dirty="0"/>
          </a:p>
          <a:p>
            <a:pPr marL="457200" lvl="1" indent="0">
              <a:lnSpc>
                <a:spcPct val="104999"/>
              </a:lnSpc>
              <a:buNone/>
              <a:defRPr/>
            </a:pPr>
            <a:r>
              <a:rPr lang="de-DE" sz="2600" dirty="0"/>
              <a:t>		Nachrüstbar</a:t>
            </a:r>
          </a:p>
          <a:p>
            <a:pPr marL="457200" lvl="1" indent="0">
              <a:lnSpc>
                <a:spcPct val="104999"/>
              </a:lnSpc>
              <a:buNone/>
              <a:defRPr/>
            </a:pPr>
            <a:endParaRPr lang="de-DE" sz="2600" dirty="0"/>
          </a:p>
          <a:p>
            <a:pPr marL="457200" lvl="1" indent="0">
              <a:lnSpc>
                <a:spcPct val="104999"/>
              </a:lnSpc>
              <a:buNone/>
              <a:defRPr/>
            </a:pPr>
            <a:r>
              <a:rPr lang="de-DE" b="1" dirty="0"/>
              <a:t>Nachteil: 	</a:t>
            </a:r>
            <a:r>
              <a:rPr lang="de-DE" dirty="0"/>
              <a:t>Energie-/Reinigungsaufwand	</a:t>
            </a:r>
          </a:p>
          <a:p>
            <a:pPr marL="457200" lvl="1" indent="0">
              <a:lnSpc>
                <a:spcPct val="104999"/>
              </a:lnSpc>
              <a:buNone/>
              <a:defRPr/>
            </a:pPr>
            <a:r>
              <a:rPr lang="de-DE" dirty="0"/>
              <a:t>		Rel. Luftfeuchte im Auge behalten</a:t>
            </a:r>
          </a:p>
          <a:p>
            <a:pPr marL="457200" lvl="1" indent="0">
              <a:lnSpc>
                <a:spcPct val="104999"/>
              </a:lnSpc>
              <a:buNone/>
              <a:defRPr/>
            </a:pPr>
            <a:endParaRPr dirty="0"/>
          </a:p>
          <a:p>
            <a:pPr marL="457200" lvl="1" indent="0">
              <a:lnSpc>
                <a:spcPct val="104999"/>
              </a:lnSpc>
              <a:buNone/>
              <a:defRPr/>
            </a:pPr>
            <a:r>
              <a:rPr lang="de-DE" dirty="0"/>
              <a:t>		</a:t>
            </a:r>
            <a:endParaRPr dirty="0"/>
          </a:p>
          <a:p>
            <a:pPr lvl="1">
              <a:lnSpc>
                <a:spcPct val="104999"/>
              </a:lnSpc>
              <a:buFont typeface="Wingdings"/>
              <a:buChar char="Ø"/>
              <a:defRPr/>
            </a:pPr>
            <a:endParaRPr lang="de-DE" dirty="0"/>
          </a:p>
        </p:txBody>
      </p:sp>
      <p:pic>
        <p:nvPicPr>
          <p:cNvPr id="7" name="Grafik 5"/>
          <p:cNvPicPr>
            <a:picLocks noChangeAspect="1"/>
          </p:cNvPicPr>
          <p:nvPr/>
        </p:nvPicPr>
        <p:blipFill>
          <a:blip r:embed="rId3"/>
          <a:stretch/>
        </p:blipFill>
        <p:spPr bwMode="auto">
          <a:xfrm>
            <a:off x="7822545" y="1463040"/>
            <a:ext cx="3986896" cy="3694152"/>
          </a:xfrm>
          <a:prstGeom prst="rect">
            <a:avLst/>
          </a:prstGeom>
        </p:spPr>
      </p:pic>
      <p:sp>
        <p:nvSpPr>
          <p:cNvPr id="8" name="Textfeld 6"/>
          <p:cNvSpPr>
            <a:spLocks/>
          </p:cNvSpPr>
          <p:nvPr/>
        </p:nvSpPr>
        <p:spPr bwMode="auto">
          <a:xfrm>
            <a:off x="10400448" y="5205774"/>
            <a:ext cx="1444626" cy="261610"/>
          </a:xfrm>
          <a:prstGeom prst="rect">
            <a:avLst/>
          </a:prstGeom>
          <a:noFill/>
        </p:spPr>
        <p:txBody>
          <a:bodyPr wrap="none" rtlCol="0">
            <a:spAutoFit/>
          </a:bodyPr>
          <a:lstStyle/>
          <a:p>
            <a:pPr>
              <a:defRPr/>
            </a:pPr>
            <a:r>
              <a:rPr lang="de-DE" sz="1100" dirty="0"/>
              <a:t>LSZ Boxberg, </a:t>
            </a:r>
            <a:r>
              <a:rPr lang="de-DE" sz="1100" dirty="0" err="1"/>
              <a:t>Kühlpad</a:t>
            </a:r>
            <a:r>
              <a:rPr lang="de-DE" sz="1100" dirty="0"/>
              <a:t> </a:t>
            </a:r>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Kühlung in geschlossenen Ställen:</a:t>
            </a:r>
            <a:endParaRPr dirty="0"/>
          </a:p>
        </p:txBody>
      </p:sp>
      <p:sp>
        <p:nvSpPr>
          <p:cNvPr id="5" name="Fußzeilenplatzhalter 3"/>
          <p:cNvSpPr>
            <a:spLocks noGrp="1"/>
          </p:cNvSpPr>
          <p:nvPr>
            <p:ph type="ftr" sz="quarter" idx="10"/>
          </p:nvPr>
        </p:nvSpPr>
        <p:spPr bwMode="auto"/>
        <p:txBody>
          <a:bodyPr/>
          <a:lstStyle/>
          <a:p>
            <a:pPr>
              <a:defRPr/>
            </a:pPr>
            <a:r>
              <a:rPr lang="de-DE"/>
              <a:t>Stallbau_Schwein</a:t>
            </a:r>
            <a:endParaRPr/>
          </a:p>
        </p:txBody>
      </p:sp>
      <p:sp>
        <p:nvSpPr>
          <p:cNvPr id="6" name="Inhaltsplatzhalter 2"/>
          <p:cNvSpPr>
            <a:spLocks noGrp="1"/>
          </p:cNvSpPr>
          <p:nvPr>
            <p:ph idx="1"/>
          </p:nvPr>
        </p:nvSpPr>
        <p:spPr bwMode="auto">
          <a:xfrm>
            <a:off x="838200" y="1473824"/>
            <a:ext cx="10515600" cy="4713923"/>
          </a:xfrm>
        </p:spPr>
        <p:txBody>
          <a:bodyPr/>
          <a:lstStyle/>
          <a:p>
            <a:pPr lvl="1">
              <a:buFont typeface="Wingdings" panose="05000000000000000000" pitchFamily="2" charset="2"/>
              <a:buChar char="Ø"/>
              <a:defRPr/>
            </a:pPr>
            <a:r>
              <a:rPr lang="de-DE" sz="2800" dirty="0"/>
              <a:t> </a:t>
            </a:r>
            <a:r>
              <a:rPr lang="de-DE" sz="2600" dirty="0" err="1"/>
              <a:t>Zuluftkühlung</a:t>
            </a:r>
            <a:r>
              <a:rPr lang="de-DE" sz="2600" dirty="0"/>
              <a:t>: </a:t>
            </a:r>
            <a:r>
              <a:rPr lang="de-DE" sz="2600" b="1" dirty="0"/>
              <a:t>Unterflurzuluft / </a:t>
            </a:r>
            <a:br>
              <a:rPr lang="de-DE" sz="2600" b="1" dirty="0"/>
            </a:br>
            <a:r>
              <a:rPr lang="de-DE" sz="2600" b="1" dirty="0"/>
              <a:t>				Gebäudewärmetauscher</a:t>
            </a:r>
            <a:r>
              <a:rPr lang="de-DE" sz="2800" dirty="0"/>
              <a:t>: </a:t>
            </a:r>
            <a:endParaRPr dirty="0"/>
          </a:p>
          <a:p>
            <a:pPr marL="457200" lvl="1" indent="0">
              <a:buNone/>
              <a:defRPr/>
            </a:pPr>
            <a:endParaRPr lang="de-DE" sz="2600" dirty="0"/>
          </a:p>
          <a:p>
            <a:pPr marL="457200" lvl="1" indent="0">
              <a:buNone/>
              <a:defRPr/>
            </a:pPr>
            <a:r>
              <a:rPr lang="de-DE" sz="2600" b="1" dirty="0"/>
              <a:t>Vorteil</a:t>
            </a:r>
            <a:r>
              <a:rPr lang="de-DE" sz="2600" dirty="0"/>
              <a:t>: 	Keine Wartung notwendig</a:t>
            </a:r>
            <a:endParaRPr dirty="0"/>
          </a:p>
          <a:p>
            <a:pPr marL="457200" lvl="1" indent="0">
              <a:buNone/>
              <a:defRPr/>
            </a:pPr>
            <a:r>
              <a:rPr lang="de-DE" sz="2600" dirty="0"/>
              <a:t>		Gute Kühleffekte durch die Abkühlung der </a:t>
            </a:r>
            <a:br>
              <a:rPr lang="de-DE" sz="2600" dirty="0"/>
            </a:br>
            <a:r>
              <a:rPr lang="de-DE" sz="2600" dirty="0"/>
              <a:t>		Außenluft beim Durchströmen durch die Betonkanäle</a:t>
            </a:r>
            <a:endParaRPr dirty="0"/>
          </a:p>
          <a:p>
            <a:pPr marL="457200" lvl="1" indent="0">
              <a:buNone/>
              <a:defRPr/>
            </a:pPr>
            <a:r>
              <a:rPr lang="de-DE" sz="2600" dirty="0"/>
              <a:t>		Kombinierbar mit anderen Kühlsystemen</a:t>
            </a:r>
          </a:p>
          <a:p>
            <a:pPr marL="457200" lvl="1" indent="0">
              <a:buNone/>
              <a:defRPr/>
            </a:pPr>
            <a:endParaRPr lang="de-DE" sz="2600" dirty="0"/>
          </a:p>
          <a:p>
            <a:pPr marL="457200" lvl="1" indent="0">
              <a:buNone/>
              <a:defRPr/>
            </a:pPr>
            <a:r>
              <a:rPr lang="de-DE" sz="2600" b="1" dirty="0"/>
              <a:t>Nachteil</a:t>
            </a:r>
            <a:r>
              <a:rPr lang="de-DE" sz="2600" dirty="0"/>
              <a:t>: 	Nicht nachrüstbar – kostspieliger</a:t>
            </a:r>
          </a:p>
          <a:p>
            <a:pPr marL="457200" lvl="1" indent="0">
              <a:buNone/>
              <a:defRPr/>
            </a:pPr>
            <a:r>
              <a:rPr lang="de-DE" sz="2600" dirty="0"/>
              <a:t>		Kommt bei großer Hitze bzw. Kälte an seine</a:t>
            </a:r>
            <a:br>
              <a:rPr lang="de-DE" sz="2600" dirty="0"/>
            </a:br>
            <a:r>
              <a:rPr lang="de-DE" sz="2600" dirty="0"/>
              <a:t>                  Grenzen</a:t>
            </a:r>
            <a:endParaRPr lang="de-DE" sz="2800" dirty="0"/>
          </a:p>
          <a:p>
            <a:pPr marL="457200" lvl="1" indent="0">
              <a:buNone/>
              <a:defRPr/>
            </a:pPr>
            <a:r>
              <a:rPr lang="de-DE" sz="2600" dirty="0"/>
              <a:t> </a:t>
            </a:r>
            <a:endParaRPr dirty="0"/>
          </a:p>
          <a:p>
            <a:pPr lvl="3">
              <a:buFont typeface="Wingdings"/>
              <a:buChar char="Ø"/>
              <a:defRPr/>
            </a:pPr>
            <a:endParaRPr lang="de-DE" dirty="0"/>
          </a:p>
          <a:p>
            <a:pPr lvl="1">
              <a:buFont typeface="Wingdings"/>
              <a:buChar char="Ø"/>
              <a:defRPr/>
            </a:pPr>
            <a:endParaRPr lang="de-DE" dirty="0"/>
          </a:p>
        </p:txBody>
      </p:sp>
      <p:pic>
        <p:nvPicPr>
          <p:cNvPr id="7" name="Grafik 5"/>
          <p:cNvPicPr>
            <a:picLocks noChangeAspect="1"/>
          </p:cNvPicPr>
          <p:nvPr/>
        </p:nvPicPr>
        <p:blipFill>
          <a:blip r:embed="rId3"/>
          <a:stretch/>
        </p:blipFill>
        <p:spPr bwMode="auto">
          <a:xfrm>
            <a:off x="8688288" y="972138"/>
            <a:ext cx="3287688" cy="2435730"/>
          </a:xfrm>
          <a:prstGeom prst="rect">
            <a:avLst/>
          </a:prstGeom>
        </p:spPr>
      </p:pic>
      <p:sp>
        <p:nvSpPr>
          <p:cNvPr id="8" name="Textfeld 6"/>
          <p:cNvSpPr>
            <a:spLocks/>
          </p:cNvSpPr>
          <p:nvPr/>
        </p:nvSpPr>
        <p:spPr bwMode="auto">
          <a:xfrm>
            <a:off x="10416480" y="3429000"/>
            <a:ext cx="1681064" cy="430887"/>
          </a:xfrm>
          <a:prstGeom prst="rect">
            <a:avLst/>
          </a:prstGeom>
          <a:noFill/>
        </p:spPr>
        <p:txBody>
          <a:bodyPr wrap="square" rtlCol="0">
            <a:spAutoFit/>
          </a:bodyPr>
          <a:lstStyle/>
          <a:p>
            <a:pPr>
              <a:defRPr/>
            </a:pPr>
            <a:r>
              <a:rPr lang="de-DE" sz="1100" dirty="0" err="1"/>
              <a:t>Unterflurzuluftkühlung</a:t>
            </a:r>
            <a:r>
              <a:rPr lang="de-DE" sz="1100" dirty="0"/>
              <a:t>, LSZ Boxberg</a:t>
            </a:r>
            <a:endParaRPr dirty="0"/>
          </a:p>
        </p:txBody>
      </p:sp>
    </p:spTree>
    <p:extLst>
      <p:ext uri="{BB962C8B-B14F-4D97-AF65-F5344CB8AC3E}">
        <p14:creationId xmlns:p14="http://schemas.microsoft.com/office/powerpoint/2010/main" val="42013703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Unterflur: </a:t>
            </a:r>
            <a:r>
              <a:rPr lang="de-DE" dirty="0" err="1"/>
              <a:t>Zuluftkühlung</a:t>
            </a:r>
            <a:r>
              <a:rPr lang="de-DE" dirty="0"/>
              <a:t> - Sprühkühlung</a:t>
            </a:r>
            <a:endParaRPr dirty="0"/>
          </a:p>
        </p:txBody>
      </p:sp>
      <p:sp>
        <p:nvSpPr>
          <p:cNvPr id="5" name="Fußzeilenplatzhalter 3"/>
          <p:cNvSpPr>
            <a:spLocks noGrp="1"/>
          </p:cNvSpPr>
          <p:nvPr>
            <p:ph type="ftr" sz="quarter" idx="10"/>
          </p:nvPr>
        </p:nvSpPr>
        <p:spPr bwMode="auto"/>
        <p:txBody>
          <a:bodyPr/>
          <a:lstStyle/>
          <a:p>
            <a:pPr>
              <a:defRPr/>
            </a:pPr>
            <a:r>
              <a:rPr lang="de-DE"/>
              <a:t>Stallbau_Schwein</a:t>
            </a:r>
            <a:endParaRPr/>
          </a:p>
        </p:txBody>
      </p:sp>
      <p:sp>
        <p:nvSpPr>
          <p:cNvPr id="8" name="Textfeld 6"/>
          <p:cNvSpPr>
            <a:spLocks/>
          </p:cNvSpPr>
          <p:nvPr/>
        </p:nvSpPr>
        <p:spPr bwMode="auto">
          <a:xfrm>
            <a:off x="4659421" y="5966697"/>
            <a:ext cx="2873154" cy="261610"/>
          </a:xfrm>
          <a:prstGeom prst="rect">
            <a:avLst/>
          </a:prstGeom>
          <a:noFill/>
        </p:spPr>
        <p:txBody>
          <a:bodyPr wrap="square" rtlCol="0">
            <a:spAutoFit/>
          </a:bodyPr>
          <a:lstStyle/>
          <a:p>
            <a:pPr>
              <a:defRPr/>
            </a:pPr>
            <a:r>
              <a:rPr lang="de-DE" sz="1100" dirty="0" err="1"/>
              <a:t>Zuluftkühlung</a:t>
            </a:r>
            <a:r>
              <a:rPr lang="de-DE" sz="1100" dirty="0"/>
              <a:t> – Sprühkühlung, LSZ Boxberg, </a:t>
            </a:r>
            <a:endParaRPr dirty="0"/>
          </a:p>
        </p:txBody>
      </p:sp>
      <p:pic>
        <p:nvPicPr>
          <p:cNvPr id="9" name="Grafik 8">
            <a:extLst>
              <a:ext uri="{FF2B5EF4-FFF2-40B4-BE49-F238E27FC236}">
                <a16:creationId xmlns:a16="http://schemas.microsoft.com/office/drawing/2014/main" id="{98501537-7C4B-4D8B-9F33-1E413EB0B128}"/>
              </a:ext>
            </a:extLst>
          </p:cNvPr>
          <p:cNvPicPr>
            <a:picLocks noChangeAspect="1"/>
          </p:cNvPicPr>
          <p:nvPr/>
        </p:nvPicPr>
        <p:blipFill>
          <a:blip r:embed="rId3"/>
          <a:stretch>
            <a:fillRect/>
          </a:stretch>
        </p:blipFill>
        <p:spPr>
          <a:xfrm>
            <a:off x="2651923" y="1278130"/>
            <a:ext cx="6888151" cy="4560524"/>
          </a:xfrm>
          <a:prstGeom prst="rect">
            <a:avLst/>
          </a:prstGeom>
        </p:spPr>
      </p:pic>
    </p:spTree>
    <p:extLst>
      <p:ext uri="{BB962C8B-B14F-4D97-AF65-F5344CB8AC3E}">
        <p14:creationId xmlns:p14="http://schemas.microsoft.com/office/powerpoint/2010/main" val="11433234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Unterflur - Futterganglüftung</a:t>
            </a:r>
            <a:endParaRPr dirty="0"/>
          </a:p>
        </p:txBody>
      </p:sp>
      <p:sp>
        <p:nvSpPr>
          <p:cNvPr id="5" name="Fußzeilenplatzhalter 3"/>
          <p:cNvSpPr>
            <a:spLocks noGrp="1"/>
          </p:cNvSpPr>
          <p:nvPr>
            <p:ph type="ftr" sz="quarter" idx="10"/>
          </p:nvPr>
        </p:nvSpPr>
        <p:spPr bwMode="auto"/>
        <p:txBody>
          <a:bodyPr/>
          <a:lstStyle/>
          <a:p>
            <a:pPr>
              <a:defRPr/>
            </a:pPr>
            <a:r>
              <a:rPr lang="de-DE"/>
              <a:t>Stallbau_Schwein</a:t>
            </a:r>
            <a:endParaRPr/>
          </a:p>
        </p:txBody>
      </p:sp>
      <p:sp>
        <p:nvSpPr>
          <p:cNvPr id="8" name="Textfeld 6"/>
          <p:cNvSpPr>
            <a:spLocks/>
          </p:cNvSpPr>
          <p:nvPr/>
        </p:nvSpPr>
        <p:spPr bwMode="auto">
          <a:xfrm>
            <a:off x="4038600" y="6027094"/>
            <a:ext cx="3978053" cy="261610"/>
          </a:xfrm>
          <a:prstGeom prst="rect">
            <a:avLst/>
          </a:prstGeom>
          <a:noFill/>
        </p:spPr>
        <p:txBody>
          <a:bodyPr wrap="square" rtlCol="0">
            <a:spAutoFit/>
          </a:bodyPr>
          <a:lstStyle/>
          <a:p>
            <a:pPr>
              <a:defRPr/>
            </a:pPr>
            <a:r>
              <a:rPr lang="de-DE" sz="1100" dirty="0"/>
              <a:t>Abbildungen: Bernhard Feller, Landwirtschaftskammer NRW</a:t>
            </a:r>
            <a:endParaRPr dirty="0"/>
          </a:p>
        </p:txBody>
      </p:sp>
      <p:pic>
        <p:nvPicPr>
          <p:cNvPr id="2" name="Grafik 1">
            <a:extLst>
              <a:ext uri="{FF2B5EF4-FFF2-40B4-BE49-F238E27FC236}">
                <a16:creationId xmlns:a16="http://schemas.microsoft.com/office/drawing/2014/main" id="{367BAA6B-0997-4C1E-8BA3-3954FD3B0047}"/>
              </a:ext>
            </a:extLst>
          </p:cNvPr>
          <p:cNvPicPr>
            <a:picLocks noChangeAspect="1"/>
          </p:cNvPicPr>
          <p:nvPr/>
        </p:nvPicPr>
        <p:blipFill>
          <a:blip r:embed="rId3"/>
          <a:stretch>
            <a:fillRect/>
          </a:stretch>
        </p:blipFill>
        <p:spPr>
          <a:xfrm>
            <a:off x="1343471" y="2060849"/>
            <a:ext cx="4554329" cy="3833870"/>
          </a:xfrm>
          <a:prstGeom prst="rect">
            <a:avLst/>
          </a:prstGeom>
        </p:spPr>
      </p:pic>
      <p:pic>
        <p:nvPicPr>
          <p:cNvPr id="11" name="Grafik 10">
            <a:extLst>
              <a:ext uri="{FF2B5EF4-FFF2-40B4-BE49-F238E27FC236}">
                <a16:creationId xmlns:a16="http://schemas.microsoft.com/office/drawing/2014/main" id="{1DCE0F17-4B6C-4CD4-82FF-98F9116B8241}"/>
              </a:ext>
            </a:extLst>
          </p:cNvPr>
          <p:cNvPicPr>
            <a:picLocks noChangeAspect="1"/>
          </p:cNvPicPr>
          <p:nvPr/>
        </p:nvPicPr>
        <p:blipFill>
          <a:blip r:embed="rId4"/>
          <a:stretch>
            <a:fillRect/>
          </a:stretch>
        </p:blipFill>
        <p:spPr>
          <a:xfrm>
            <a:off x="6971302" y="664071"/>
            <a:ext cx="4382498" cy="5232638"/>
          </a:xfrm>
          <a:prstGeom prst="rect">
            <a:avLst/>
          </a:prstGeom>
        </p:spPr>
      </p:pic>
    </p:spTree>
    <p:extLst>
      <p:ext uri="{BB962C8B-B14F-4D97-AF65-F5344CB8AC3E}">
        <p14:creationId xmlns:p14="http://schemas.microsoft.com/office/powerpoint/2010/main" val="23603025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Verschiedene </a:t>
            </a:r>
            <a:r>
              <a:rPr lang="de-DE" dirty="0" err="1"/>
              <a:t>Zuluftsysteme</a:t>
            </a:r>
            <a:r>
              <a:rPr lang="de-DE" dirty="0"/>
              <a:t> im Schweinestall</a:t>
            </a:r>
            <a:endParaRPr dirty="0"/>
          </a:p>
        </p:txBody>
      </p:sp>
      <p:sp>
        <p:nvSpPr>
          <p:cNvPr id="5" name="Fußzeilenplatzhalter 3"/>
          <p:cNvSpPr>
            <a:spLocks noGrp="1"/>
          </p:cNvSpPr>
          <p:nvPr>
            <p:ph type="ftr" sz="quarter" idx="10"/>
          </p:nvPr>
        </p:nvSpPr>
        <p:spPr bwMode="auto"/>
        <p:txBody>
          <a:bodyPr/>
          <a:lstStyle/>
          <a:p>
            <a:pPr>
              <a:defRPr/>
            </a:pPr>
            <a:r>
              <a:rPr lang="de-DE" dirty="0" err="1"/>
              <a:t>Stallbau_Schwein</a:t>
            </a:r>
            <a:endParaRPr dirty="0"/>
          </a:p>
        </p:txBody>
      </p:sp>
      <p:sp>
        <p:nvSpPr>
          <p:cNvPr id="7" name="Text Box 54">
            <a:extLst>
              <a:ext uri="{FF2B5EF4-FFF2-40B4-BE49-F238E27FC236}">
                <a16:creationId xmlns:a16="http://schemas.microsoft.com/office/drawing/2014/main" id="{170E0E7C-D9CC-4ACE-83E1-A0B5E118BACA}"/>
              </a:ext>
            </a:extLst>
          </p:cNvPr>
          <p:cNvSpPr txBox="1">
            <a:spLocks noChangeArrowheads="1"/>
          </p:cNvSpPr>
          <p:nvPr/>
        </p:nvSpPr>
        <p:spPr bwMode="auto">
          <a:xfrm>
            <a:off x="4455232" y="6020633"/>
            <a:ext cx="328153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Comic Sans MS" pitchFamily="66" charset="0"/>
              </a:defRPr>
            </a:lvl1pPr>
            <a:lvl2pPr marL="742950" indent="-285750" eaLnBrk="0" hangingPunct="0">
              <a:defRPr>
                <a:solidFill>
                  <a:schemeClr val="tx1"/>
                </a:solidFill>
                <a:latin typeface="Comic Sans MS" pitchFamily="66" charset="0"/>
              </a:defRPr>
            </a:lvl2pPr>
            <a:lvl3pPr marL="1143000" indent="-228600" eaLnBrk="0" hangingPunct="0">
              <a:defRPr>
                <a:solidFill>
                  <a:schemeClr val="tx1"/>
                </a:solidFill>
                <a:latin typeface="Comic Sans MS" pitchFamily="66" charset="0"/>
              </a:defRPr>
            </a:lvl3pPr>
            <a:lvl4pPr marL="1600200" indent="-228600" eaLnBrk="0" hangingPunct="0">
              <a:defRPr>
                <a:solidFill>
                  <a:schemeClr val="tx1"/>
                </a:solidFill>
                <a:latin typeface="Comic Sans MS" pitchFamily="66" charset="0"/>
              </a:defRPr>
            </a:lvl4pPr>
            <a:lvl5pPr marL="2057400" indent="-228600" eaLnBrk="0" hangingPunct="0">
              <a:defRPr>
                <a:solidFill>
                  <a:schemeClr val="tx1"/>
                </a:solidFill>
                <a:latin typeface="Comic Sans MS" pitchFamily="66" charset="0"/>
              </a:defRPr>
            </a:lvl5pPr>
            <a:lvl6pPr marL="2514600" indent="-228600" eaLnBrk="0" fontAlgn="base" hangingPunct="0">
              <a:spcBef>
                <a:spcPct val="0"/>
              </a:spcBef>
              <a:spcAft>
                <a:spcPct val="0"/>
              </a:spcAft>
              <a:defRPr>
                <a:solidFill>
                  <a:schemeClr val="tx1"/>
                </a:solidFill>
                <a:latin typeface="Comic Sans MS" pitchFamily="66" charset="0"/>
              </a:defRPr>
            </a:lvl6pPr>
            <a:lvl7pPr marL="2971800" indent="-228600" eaLnBrk="0" fontAlgn="base" hangingPunct="0">
              <a:spcBef>
                <a:spcPct val="0"/>
              </a:spcBef>
              <a:spcAft>
                <a:spcPct val="0"/>
              </a:spcAft>
              <a:defRPr>
                <a:solidFill>
                  <a:schemeClr val="tx1"/>
                </a:solidFill>
                <a:latin typeface="Comic Sans MS" pitchFamily="66" charset="0"/>
              </a:defRPr>
            </a:lvl7pPr>
            <a:lvl8pPr marL="3429000" indent="-228600" eaLnBrk="0" fontAlgn="base" hangingPunct="0">
              <a:spcBef>
                <a:spcPct val="0"/>
              </a:spcBef>
              <a:spcAft>
                <a:spcPct val="0"/>
              </a:spcAft>
              <a:defRPr>
                <a:solidFill>
                  <a:schemeClr val="tx1"/>
                </a:solidFill>
                <a:latin typeface="Comic Sans MS" pitchFamily="66" charset="0"/>
              </a:defRPr>
            </a:lvl8pPr>
            <a:lvl9pPr marL="3886200" indent="-228600" eaLnBrk="0" fontAlgn="base" hangingPunct="0">
              <a:spcBef>
                <a:spcPct val="0"/>
              </a:spcBef>
              <a:spcAft>
                <a:spcPct val="0"/>
              </a:spcAft>
              <a:defRPr>
                <a:solidFill>
                  <a:schemeClr val="tx1"/>
                </a:solidFill>
                <a:latin typeface="Comic Sans MS" pitchFamily="66" charset="0"/>
              </a:defRPr>
            </a:lvl9pPr>
          </a:lstStyle>
          <a:p>
            <a:pPr eaLnBrk="1" hangingPunct="1">
              <a:spcBef>
                <a:spcPct val="50000"/>
              </a:spcBef>
            </a:pPr>
            <a:r>
              <a:rPr lang="de-DE" sz="1200" dirty="0">
                <a:latin typeface="+mn-lt"/>
              </a:rPr>
              <a:t>Alle Abbildungen: </a:t>
            </a:r>
            <a:r>
              <a:rPr lang="de-DE" sz="1200" dirty="0">
                <a:latin typeface="+mn-lt"/>
                <a:cs typeface="Calibri" pitchFamily="34" charset="0"/>
              </a:rPr>
              <a:t>Landwirtschaftskammer NRW</a:t>
            </a:r>
          </a:p>
        </p:txBody>
      </p:sp>
      <p:pic>
        <p:nvPicPr>
          <p:cNvPr id="2" name="Grafik 1">
            <a:extLst>
              <a:ext uri="{FF2B5EF4-FFF2-40B4-BE49-F238E27FC236}">
                <a16:creationId xmlns:a16="http://schemas.microsoft.com/office/drawing/2014/main" id="{E1A4E4DF-C875-4EFA-9678-1CF9CEAAD650}"/>
              </a:ext>
            </a:extLst>
          </p:cNvPr>
          <p:cNvPicPr>
            <a:picLocks noChangeAspect="1"/>
          </p:cNvPicPr>
          <p:nvPr/>
        </p:nvPicPr>
        <p:blipFill>
          <a:blip r:embed="rId3"/>
          <a:stretch>
            <a:fillRect/>
          </a:stretch>
        </p:blipFill>
        <p:spPr>
          <a:xfrm>
            <a:off x="1527016" y="1342370"/>
            <a:ext cx="9281759" cy="4678263"/>
          </a:xfrm>
          <a:prstGeom prst="rect">
            <a:avLst/>
          </a:prstGeom>
        </p:spPr>
      </p:pic>
    </p:spTree>
    <p:extLst>
      <p:ext uri="{BB962C8B-B14F-4D97-AF65-F5344CB8AC3E}">
        <p14:creationId xmlns:p14="http://schemas.microsoft.com/office/powerpoint/2010/main" val="5129923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a:bodyPr>
          <a:lstStyle/>
          <a:p>
            <a:pPr>
              <a:defRPr/>
            </a:pPr>
            <a:r>
              <a:rPr lang="de-DE" dirty="0"/>
              <a:t>Tierschutznutztierhaltungs-Verordnung</a:t>
            </a:r>
            <a:endParaRPr dirty="0"/>
          </a:p>
        </p:txBody>
      </p:sp>
      <p:sp>
        <p:nvSpPr>
          <p:cNvPr id="6" name="Fußzeilenplatzhalter 3"/>
          <p:cNvSpPr>
            <a:spLocks noGrp="1"/>
          </p:cNvSpPr>
          <p:nvPr>
            <p:ph type="ftr" sz="quarter" idx="10"/>
          </p:nvPr>
        </p:nvSpPr>
        <p:spPr bwMode="auto"/>
        <p:txBody>
          <a:bodyPr/>
          <a:lstStyle/>
          <a:p>
            <a:pPr>
              <a:defRPr/>
            </a:pPr>
            <a:r>
              <a:rPr lang="de-DE"/>
              <a:t>Stallbau_Schwein</a:t>
            </a:r>
            <a:endParaRPr/>
          </a:p>
        </p:txBody>
      </p:sp>
      <p:sp>
        <p:nvSpPr>
          <p:cNvPr id="10" name="Inhaltsplatzhalter 9">
            <a:extLst>
              <a:ext uri="{FF2B5EF4-FFF2-40B4-BE49-F238E27FC236}">
                <a16:creationId xmlns:a16="http://schemas.microsoft.com/office/drawing/2014/main" id="{2A9DEBFC-29AD-41BC-965F-F8983E641B67}"/>
              </a:ext>
            </a:extLst>
          </p:cNvPr>
          <p:cNvSpPr txBox="1">
            <a:spLocks noGrp="1"/>
          </p:cNvSpPr>
          <p:nvPr>
            <p:ph idx="1"/>
          </p:nvPr>
        </p:nvSpPr>
        <p:spPr>
          <a:xfrm>
            <a:off x="838200" y="1556792"/>
            <a:ext cx="10515600" cy="2932085"/>
          </a:xfrm>
          <a:prstGeom prst="rect">
            <a:avLst/>
          </a:prstGeom>
          <a:noFill/>
        </p:spPr>
        <p:txBody>
          <a:bodyPr wrap="square" rtlCol="0">
            <a:spAutoFit/>
          </a:bodyPr>
          <a:lstStyle/>
          <a:p>
            <a:r>
              <a:rPr lang="de-DE" sz="2400" dirty="0"/>
              <a:t>§ 22 </a:t>
            </a:r>
            <a:r>
              <a:rPr lang="de-DE" sz="2400" dirty="0" err="1"/>
              <a:t>TierSchNutztV</a:t>
            </a:r>
            <a:r>
              <a:rPr lang="de-DE" sz="2400" dirty="0"/>
              <a:t>     </a:t>
            </a:r>
          </a:p>
          <a:p>
            <a:pPr marL="0" indent="0">
              <a:buNone/>
            </a:pPr>
            <a:r>
              <a:rPr lang="de-DE" sz="2400" dirty="0"/>
              <a:t>Allgemeine Anforderungen an Haltungseinrichtungen für Schweine: </a:t>
            </a:r>
          </a:p>
          <a:p>
            <a:pPr marL="0" indent="0">
              <a:buNone/>
            </a:pPr>
            <a:r>
              <a:rPr lang="de-DE" sz="2400" dirty="0"/>
              <a:t>… </a:t>
            </a:r>
            <a:r>
              <a:rPr lang="de-DE" sz="2400" i="1" dirty="0"/>
              <a:t>geeignete Verminderung der Wärmebelastung der Schweine bei hohen Stalltemperaturen ermöglicht</a:t>
            </a:r>
            <a:r>
              <a:rPr lang="de-DE" sz="2400" dirty="0"/>
              <a:t>.</a:t>
            </a:r>
          </a:p>
          <a:p>
            <a:pPr marL="0" indent="0">
              <a:buNone/>
            </a:pPr>
            <a:endParaRPr lang="de-DE" sz="2400" dirty="0"/>
          </a:p>
          <a:p>
            <a:pPr marL="0" indent="0" algn="ctr">
              <a:buNone/>
            </a:pPr>
            <a:r>
              <a:rPr lang="de-DE" sz="2400" dirty="0"/>
              <a:t>	Zunehmende Herausforderung, wenn man die für die Zukunft projizierte Zunahme an Sommer- (&gt; 25°C) bzw. Hitzetagen (&gt; 30°) betrachtet.</a:t>
            </a:r>
          </a:p>
        </p:txBody>
      </p:sp>
      <p:sp>
        <p:nvSpPr>
          <p:cNvPr id="5" name="Pfeil: nach rechts 4">
            <a:extLst>
              <a:ext uri="{FF2B5EF4-FFF2-40B4-BE49-F238E27FC236}">
                <a16:creationId xmlns:a16="http://schemas.microsoft.com/office/drawing/2014/main" id="{E1FF182C-A197-4D6F-8B58-A21FD1FE4A11}"/>
              </a:ext>
            </a:extLst>
          </p:cNvPr>
          <p:cNvSpPr/>
          <p:nvPr/>
        </p:nvSpPr>
        <p:spPr>
          <a:xfrm>
            <a:off x="983432" y="3717032"/>
            <a:ext cx="723561" cy="36904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938204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
                                            <p:txEl>
                                              <p:pRg st="4" end="4"/>
                                            </p:txEl>
                                          </p:spTgt>
                                        </p:tgtEl>
                                        <p:attrNameLst>
                                          <p:attrName>style.visibility</p:attrName>
                                        </p:attrNameLst>
                                      </p:cBhvr>
                                      <p:to>
                                        <p:strVal val="visible"/>
                                      </p:to>
                                    </p:set>
                                    <p:anim calcmode="lin" valueType="num">
                                      <p:cBhvr additive="base">
                                        <p:cTn id="11" dur="500" fill="hold"/>
                                        <p:tgtEl>
                                          <p:spTgt spid="10">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Luftgeschwindigkeit</a:t>
            </a:r>
            <a:endParaRPr dirty="0"/>
          </a:p>
        </p:txBody>
      </p:sp>
      <p:sp>
        <p:nvSpPr>
          <p:cNvPr id="5" name="Fußzeilenplatzhalter 3"/>
          <p:cNvSpPr>
            <a:spLocks noGrp="1"/>
          </p:cNvSpPr>
          <p:nvPr>
            <p:ph type="ftr" sz="quarter" idx="10"/>
          </p:nvPr>
        </p:nvSpPr>
        <p:spPr bwMode="auto"/>
        <p:txBody>
          <a:bodyPr/>
          <a:lstStyle/>
          <a:p>
            <a:pPr>
              <a:defRPr/>
            </a:pPr>
            <a:r>
              <a:rPr lang="de-DE"/>
              <a:t>Stallbau_Schwein</a:t>
            </a:r>
            <a:endParaRPr/>
          </a:p>
        </p:txBody>
      </p:sp>
      <p:sp>
        <p:nvSpPr>
          <p:cNvPr id="9" name="Text Box 3">
            <a:extLst>
              <a:ext uri="{FF2B5EF4-FFF2-40B4-BE49-F238E27FC236}">
                <a16:creationId xmlns:a16="http://schemas.microsoft.com/office/drawing/2014/main" id="{FFAF3AE9-2C27-4AAC-B2A8-D62C82151C9B}"/>
              </a:ext>
            </a:extLst>
          </p:cNvPr>
          <p:cNvSpPr txBox="1">
            <a:spLocks noChangeArrowheads="1"/>
          </p:cNvSpPr>
          <p:nvPr/>
        </p:nvSpPr>
        <p:spPr bwMode="auto">
          <a:xfrm>
            <a:off x="833197" y="1263707"/>
            <a:ext cx="10515600" cy="4616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endParaRPr lang="de-DE" sz="2400" dirty="0">
              <a:latin typeface="Calibri" pitchFamily="34" charset="0"/>
              <a:cs typeface="Calibri" pitchFamily="34" charset="0"/>
            </a:endParaRPr>
          </a:p>
          <a:p>
            <a:pPr>
              <a:spcBef>
                <a:spcPct val="50000"/>
              </a:spcBef>
            </a:pPr>
            <a:r>
              <a:rPr lang="de-DE" sz="2600" dirty="0">
                <a:latin typeface="Calibri" pitchFamily="34" charset="0"/>
                <a:cs typeface="Calibri" pitchFamily="34" charset="0"/>
              </a:rPr>
              <a:t>Keine Zugluft, wenn die Raumtemperatur deutlich geringer als die Körpertemperatur ist!</a:t>
            </a:r>
          </a:p>
          <a:p>
            <a:pPr>
              <a:spcBef>
                <a:spcPct val="50000"/>
              </a:spcBef>
            </a:pPr>
            <a:r>
              <a:rPr lang="de-DE" sz="2600" b="1" dirty="0">
                <a:latin typeface="Calibri" pitchFamily="34" charset="0"/>
                <a:cs typeface="Calibri" pitchFamily="34" charset="0"/>
              </a:rPr>
              <a:t>Faustregel: </a:t>
            </a:r>
          </a:p>
          <a:p>
            <a:pPr>
              <a:spcBef>
                <a:spcPct val="50000"/>
              </a:spcBef>
            </a:pPr>
            <a:r>
              <a:rPr lang="de-DE" sz="2600" dirty="0">
                <a:latin typeface="Calibri" pitchFamily="34" charset="0"/>
                <a:cs typeface="Calibri" pitchFamily="34" charset="0"/>
              </a:rPr>
              <a:t>Temperaturunterschied &gt; 5 K max.: Luftgeschwindigkeit im Tierbereich beachten!</a:t>
            </a:r>
          </a:p>
          <a:p>
            <a:pPr>
              <a:spcBef>
                <a:spcPct val="50000"/>
              </a:spcBef>
            </a:pPr>
            <a:r>
              <a:rPr lang="de-DE" sz="2600" i="1" dirty="0">
                <a:latin typeface="Calibri" pitchFamily="34" charset="0"/>
                <a:cs typeface="Calibri" pitchFamily="34" charset="0"/>
              </a:rPr>
              <a:t>Nur bei höheren Temperaturen (&gt; 30°C) kann die Luftgeschwindigkeit im Tierbereich erhöht werden, um dadurch zusätzliche Kühleffekte zu nutzen.</a:t>
            </a:r>
          </a:p>
          <a:p>
            <a:pPr>
              <a:spcBef>
                <a:spcPct val="50000"/>
              </a:spcBef>
            </a:pPr>
            <a:endParaRPr lang="de-DE" sz="2400" dirty="0"/>
          </a:p>
        </p:txBody>
      </p:sp>
      <p:sp>
        <p:nvSpPr>
          <p:cNvPr id="10" name="Textfeld 5">
            <a:extLst>
              <a:ext uri="{FF2B5EF4-FFF2-40B4-BE49-F238E27FC236}">
                <a16:creationId xmlns:a16="http://schemas.microsoft.com/office/drawing/2014/main" id="{D3243BD4-AD89-4305-8C6D-24265B5D682F}"/>
              </a:ext>
            </a:extLst>
          </p:cNvPr>
          <p:cNvSpPr>
            <a:spLocks/>
          </p:cNvSpPr>
          <p:nvPr/>
        </p:nvSpPr>
        <p:spPr bwMode="auto">
          <a:xfrm>
            <a:off x="7896200" y="5986602"/>
            <a:ext cx="2842445" cy="261610"/>
          </a:xfrm>
          <a:prstGeom prst="rect">
            <a:avLst/>
          </a:prstGeom>
          <a:noFill/>
        </p:spPr>
        <p:txBody>
          <a:bodyPr wrap="none" rtlCol="0">
            <a:spAutoFit/>
          </a:bodyPr>
          <a:lstStyle/>
          <a:p>
            <a:pPr>
              <a:defRPr/>
            </a:pPr>
            <a:r>
              <a:rPr lang="de-DE" sz="1100" dirty="0"/>
              <a:t>Bernhard Feller, Landwirtschaftskammer NRW</a:t>
            </a:r>
            <a:endParaRPr dirty="0"/>
          </a:p>
        </p:txBody>
      </p:sp>
    </p:spTree>
    <p:extLst>
      <p:ext uri="{BB962C8B-B14F-4D97-AF65-F5344CB8AC3E}">
        <p14:creationId xmlns:p14="http://schemas.microsoft.com/office/powerpoint/2010/main" val="1239531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4" end="4"/>
                                            </p:txEl>
                                          </p:spTgt>
                                        </p:tgtEl>
                                        <p:attrNameLst>
                                          <p:attrName>style.visibility</p:attrName>
                                        </p:attrNameLst>
                                      </p:cBhvr>
                                      <p:to>
                                        <p:strVal val="visible"/>
                                      </p:to>
                                    </p:set>
                                    <p:anim calcmode="lin" valueType="num">
                                      <p:cBhvr additive="base">
                                        <p:cTn id="7"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err="1"/>
              <a:t>Chill</a:t>
            </a:r>
            <a:r>
              <a:rPr lang="de-DE" dirty="0"/>
              <a:t>-Effekt</a:t>
            </a:r>
            <a:endParaRPr dirty="0"/>
          </a:p>
        </p:txBody>
      </p:sp>
      <p:sp>
        <p:nvSpPr>
          <p:cNvPr id="5" name="Fußzeilenplatzhalter 3"/>
          <p:cNvSpPr>
            <a:spLocks noGrp="1"/>
          </p:cNvSpPr>
          <p:nvPr>
            <p:ph type="ftr" sz="quarter" idx="10"/>
          </p:nvPr>
        </p:nvSpPr>
        <p:spPr bwMode="auto"/>
        <p:txBody>
          <a:bodyPr/>
          <a:lstStyle/>
          <a:p>
            <a:pPr>
              <a:defRPr/>
            </a:pPr>
            <a:r>
              <a:rPr lang="de-DE"/>
              <a:t>Stallbau_Schwein</a:t>
            </a:r>
            <a:endParaRPr/>
          </a:p>
        </p:txBody>
      </p:sp>
      <p:sp>
        <p:nvSpPr>
          <p:cNvPr id="7" name="Text Box 54">
            <a:extLst>
              <a:ext uri="{FF2B5EF4-FFF2-40B4-BE49-F238E27FC236}">
                <a16:creationId xmlns:a16="http://schemas.microsoft.com/office/drawing/2014/main" id="{170E0E7C-D9CC-4ACE-83E1-A0B5E118BACA}"/>
              </a:ext>
            </a:extLst>
          </p:cNvPr>
          <p:cNvSpPr txBox="1">
            <a:spLocks noChangeArrowheads="1"/>
          </p:cNvSpPr>
          <p:nvPr/>
        </p:nvSpPr>
        <p:spPr bwMode="auto">
          <a:xfrm>
            <a:off x="8616280" y="4751574"/>
            <a:ext cx="3200400"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Comic Sans MS" pitchFamily="66" charset="0"/>
              </a:defRPr>
            </a:lvl1pPr>
            <a:lvl2pPr marL="742950" indent="-285750" eaLnBrk="0" hangingPunct="0">
              <a:defRPr>
                <a:solidFill>
                  <a:schemeClr val="tx1"/>
                </a:solidFill>
                <a:latin typeface="Comic Sans MS" pitchFamily="66" charset="0"/>
              </a:defRPr>
            </a:lvl2pPr>
            <a:lvl3pPr marL="1143000" indent="-228600" eaLnBrk="0" hangingPunct="0">
              <a:defRPr>
                <a:solidFill>
                  <a:schemeClr val="tx1"/>
                </a:solidFill>
                <a:latin typeface="Comic Sans MS" pitchFamily="66" charset="0"/>
              </a:defRPr>
            </a:lvl3pPr>
            <a:lvl4pPr marL="1600200" indent="-228600" eaLnBrk="0" hangingPunct="0">
              <a:defRPr>
                <a:solidFill>
                  <a:schemeClr val="tx1"/>
                </a:solidFill>
                <a:latin typeface="Comic Sans MS" pitchFamily="66" charset="0"/>
              </a:defRPr>
            </a:lvl4pPr>
            <a:lvl5pPr marL="2057400" indent="-228600" eaLnBrk="0" hangingPunct="0">
              <a:defRPr>
                <a:solidFill>
                  <a:schemeClr val="tx1"/>
                </a:solidFill>
                <a:latin typeface="Comic Sans MS" pitchFamily="66" charset="0"/>
              </a:defRPr>
            </a:lvl5pPr>
            <a:lvl6pPr marL="2514600" indent="-228600" eaLnBrk="0" fontAlgn="base" hangingPunct="0">
              <a:spcBef>
                <a:spcPct val="0"/>
              </a:spcBef>
              <a:spcAft>
                <a:spcPct val="0"/>
              </a:spcAft>
              <a:defRPr>
                <a:solidFill>
                  <a:schemeClr val="tx1"/>
                </a:solidFill>
                <a:latin typeface="Comic Sans MS" pitchFamily="66" charset="0"/>
              </a:defRPr>
            </a:lvl6pPr>
            <a:lvl7pPr marL="2971800" indent="-228600" eaLnBrk="0" fontAlgn="base" hangingPunct="0">
              <a:spcBef>
                <a:spcPct val="0"/>
              </a:spcBef>
              <a:spcAft>
                <a:spcPct val="0"/>
              </a:spcAft>
              <a:defRPr>
                <a:solidFill>
                  <a:schemeClr val="tx1"/>
                </a:solidFill>
                <a:latin typeface="Comic Sans MS" pitchFamily="66" charset="0"/>
              </a:defRPr>
            </a:lvl7pPr>
            <a:lvl8pPr marL="3429000" indent="-228600" eaLnBrk="0" fontAlgn="base" hangingPunct="0">
              <a:spcBef>
                <a:spcPct val="0"/>
              </a:spcBef>
              <a:spcAft>
                <a:spcPct val="0"/>
              </a:spcAft>
              <a:defRPr>
                <a:solidFill>
                  <a:schemeClr val="tx1"/>
                </a:solidFill>
                <a:latin typeface="Comic Sans MS" pitchFamily="66" charset="0"/>
              </a:defRPr>
            </a:lvl8pPr>
            <a:lvl9pPr marL="3886200" indent="-228600" eaLnBrk="0" fontAlgn="base" hangingPunct="0">
              <a:spcBef>
                <a:spcPct val="0"/>
              </a:spcBef>
              <a:spcAft>
                <a:spcPct val="0"/>
              </a:spcAft>
              <a:defRPr>
                <a:solidFill>
                  <a:schemeClr val="tx1"/>
                </a:solidFill>
                <a:latin typeface="Comic Sans MS" pitchFamily="66" charset="0"/>
              </a:defRPr>
            </a:lvl9pPr>
          </a:lstStyle>
          <a:p>
            <a:pPr eaLnBrk="1" hangingPunct="1">
              <a:spcBef>
                <a:spcPct val="50000"/>
              </a:spcBef>
            </a:pPr>
            <a:r>
              <a:rPr lang="de-DE" sz="1200" dirty="0">
                <a:latin typeface="Calibri" pitchFamily="34" charset="0"/>
                <a:cs typeface="Calibri" pitchFamily="34" charset="0"/>
              </a:rPr>
              <a:t>DLG Merkblatt 336, R. </a:t>
            </a:r>
            <a:r>
              <a:rPr lang="de-DE" sz="1200" dirty="0" err="1">
                <a:latin typeface="Calibri" pitchFamily="34" charset="0"/>
                <a:cs typeface="Calibri" pitchFamily="34" charset="0"/>
              </a:rPr>
              <a:t>Barnwell</a:t>
            </a:r>
            <a:r>
              <a:rPr lang="de-DE" sz="1200" dirty="0">
                <a:latin typeface="Calibri" pitchFamily="34" charset="0"/>
                <a:cs typeface="Calibri" pitchFamily="34" charset="0"/>
              </a:rPr>
              <a:t>, </a:t>
            </a:r>
            <a:r>
              <a:rPr lang="de-DE" sz="1200" dirty="0" err="1">
                <a:latin typeface="Calibri" pitchFamily="34" charset="0"/>
                <a:cs typeface="Calibri" pitchFamily="34" charset="0"/>
              </a:rPr>
              <a:t>Pittsburg</a:t>
            </a:r>
            <a:r>
              <a:rPr lang="de-DE" sz="1200" dirty="0">
                <a:latin typeface="Calibri" pitchFamily="34" charset="0"/>
                <a:cs typeface="Calibri" pitchFamily="34" charset="0"/>
              </a:rPr>
              <a:t> 2002</a:t>
            </a:r>
          </a:p>
        </p:txBody>
      </p:sp>
      <p:pic>
        <p:nvPicPr>
          <p:cNvPr id="3" name="Grafik 2">
            <a:extLst>
              <a:ext uri="{FF2B5EF4-FFF2-40B4-BE49-F238E27FC236}">
                <a16:creationId xmlns:a16="http://schemas.microsoft.com/office/drawing/2014/main" id="{8E9DDF08-BB0F-48CE-9E14-4C52A8D02D7F}"/>
              </a:ext>
            </a:extLst>
          </p:cNvPr>
          <p:cNvPicPr>
            <a:picLocks noChangeAspect="1"/>
          </p:cNvPicPr>
          <p:nvPr/>
        </p:nvPicPr>
        <p:blipFill>
          <a:blip r:embed="rId3"/>
          <a:stretch>
            <a:fillRect/>
          </a:stretch>
        </p:blipFill>
        <p:spPr>
          <a:xfrm>
            <a:off x="524885" y="1700808"/>
            <a:ext cx="11142230" cy="2927196"/>
          </a:xfrm>
          <a:prstGeom prst="rect">
            <a:avLst/>
          </a:prstGeom>
        </p:spPr>
      </p:pic>
    </p:spTree>
    <p:extLst>
      <p:ext uri="{BB962C8B-B14F-4D97-AF65-F5344CB8AC3E}">
        <p14:creationId xmlns:p14="http://schemas.microsoft.com/office/powerpoint/2010/main" val="27041685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err="1"/>
              <a:t>Chill</a:t>
            </a:r>
            <a:r>
              <a:rPr lang="de-DE" dirty="0"/>
              <a:t>-Effekt – Kühlung durch Luftzufuhr</a:t>
            </a:r>
            <a:endParaRPr dirty="0"/>
          </a:p>
        </p:txBody>
      </p:sp>
      <p:sp>
        <p:nvSpPr>
          <p:cNvPr id="5" name="Fußzeilenplatzhalter 3"/>
          <p:cNvSpPr>
            <a:spLocks noGrp="1"/>
          </p:cNvSpPr>
          <p:nvPr>
            <p:ph type="ftr" sz="quarter" idx="10"/>
          </p:nvPr>
        </p:nvSpPr>
        <p:spPr bwMode="auto"/>
        <p:txBody>
          <a:bodyPr/>
          <a:lstStyle/>
          <a:p>
            <a:pPr>
              <a:defRPr/>
            </a:pPr>
            <a:r>
              <a:rPr lang="de-DE"/>
              <a:t>Stallbau_Schwein</a:t>
            </a:r>
            <a:endParaRPr/>
          </a:p>
        </p:txBody>
      </p:sp>
      <p:sp>
        <p:nvSpPr>
          <p:cNvPr id="7" name="Text Box 54">
            <a:extLst>
              <a:ext uri="{FF2B5EF4-FFF2-40B4-BE49-F238E27FC236}">
                <a16:creationId xmlns:a16="http://schemas.microsoft.com/office/drawing/2014/main" id="{170E0E7C-D9CC-4ACE-83E1-A0B5E118BACA}"/>
              </a:ext>
            </a:extLst>
          </p:cNvPr>
          <p:cNvSpPr txBox="1">
            <a:spLocks noChangeArrowheads="1"/>
          </p:cNvSpPr>
          <p:nvPr/>
        </p:nvSpPr>
        <p:spPr bwMode="auto">
          <a:xfrm>
            <a:off x="9768408" y="5725951"/>
            <a:ext cx="22320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omic Sans MS" pitchFamily="66" charset="0"/>
              </a:defRPr>
            </a:lvl1pPr>
            <a:lvl2pPr marL="742950" indent="-285750" eaLnBrk="0" hangingPunct="0">
              <a:defRPr>
                <a:solidFill>
                  <a:schemeClr val="tx1"/>
                </a:solidFill>
                <a:latin typeface="Comic Sans MS" pitchFamily="66" charset="0"/>
              </a:defRPr>
            </a:lvl2pPr>
            <a:lvl3pPr marL="1143000" indent="-228600" eaLnBrk="0" hangingPunct="0">
              <a:defRPr>
                <a:solidFill>
                  <a:schemeClr val="tx1"/>
                </a:solidFill>
                <a:latin typeface="Comic Sans MS" pitchFamily="66" charset="0"/>
              </a:defRPr>
            </a:lvl3pPr>
            <a:lvl4pPr marL="1600200" indent="-228600" eaLnBrk="0" hangingPunct="0">
              <a:defRPr>
                <a:solidFill>
                  <a:schemeClr val="tx1"/>
                </a:solidFill>
                <a:latin typeface="Comic Sans MS" pitchFamily="66" charset="0"/>
              </a:defRPr>
            </a:lvl4pPr>
            <a:lvl5pPr marL="2057400" indent="-228600" eaLnBrk="0" hangingPunct="0">
              <a:defRPr>
                <a:solidFill>
                  <a:schemeClr val="tx1"/>
                </a:solidFill>
                <a:latin typeface="Comic Sans MS" pitchFamily="66" charset="0"/>
              </a:defRPr>
            </a:lvl5pPr>
            <a:lvl6pPr marL="2514600" indent="-228600" eaLnBrk="0" fontAlgn="base" hangingPunct="0">
              <a:spcBef>
                <a:spcPct val="0"/>
              </a:spcBef>
              <a:spcAft>
                <a:spcPct val="0"/>
              </a:spcAft>
              <a:defRPr>
                <a:solidFill>
                  <a:schemeClr val="tx1"/>
                </a:solidFill>
                <a:latin typeface="Comic Sans MS" pitchFamily="66" charset="0"/>
              </a:defRPr>
            </a:lvl6pPr>
            <a:lvl7pPr marL="2971800" indent="-228600" eaLnBrk="0" fontAlgn="base" hangingPunct="0">
              <a:spcBef>
                <a:spcPct val="0"/>
              </a:spcBef>
              <a:spcAft>
                <a:spcPct val="0"/>
              </a:spcAft>
              <a:defRPr>
                <a:solidFill>
                  <a:schemeClr val="tx1"/>
                </a:solidFill>
                <a:latin typeface="Comic Sans MS" pitchFamily="66" charset="0"/>
              </a:defRPr>
            </a:lvl7pPr>
            <a:lvl8pPr marL="3429000" indent="-228600" eaLnBrk="0" fontAlgn="base" hangingPunct="0">
              <a:spcBef>
                <a:spcPct val="0"/>
              </a:spcBef>
              <a:spcAft>
                <a:spcPct val="0"/>
              </a:spcAft>
              <a:defRPr>
                <a:solidFill>
                  <a:schemeClr val="tx1"/>
                </a:solidFill>
                <a:latin typeface="Comic Sans MS" pitchFamily="66" charset="0"/>
              </a:defRPr>
            </a:lvl8pPr>
            <a:lvl9pPr marL="3886200" indent="-228600" eaLnBrk="0" fontAlgn="base" hangingPunct="0">
              <a:spcBef>
                <a:spcPct val="0"/>
              </a:spcBef>
              <a:spcAft>
                <a:spcPct val="0"/>
              </a:spcAft>
              <a:defRPr>
                <a:solidFill>
                  <a:schemeClr val="tx1"/>
                </a:solidFill>
                <a:latin typeface="Comic Sans MS" pitchFamily="66" charset="0"/>
              </a:defRPr>
            </a:lvl9pPr>
          </a:lstStyle>
          <a:p>
            <a:pPr eaLnBrk="1" hangingPunct="1">
              <a:spcBef>
                <a:spcPct val="50000"/>
              </a:spcBef>
            </a:pPr>
            <a:r>
              <a:rPr lang="de-DE" sz="1200" dirty="0">
                <a:latin typeface="Calibri" pitchFamily="34" charset="0"/>
                <a:cs typeface="Calibri" pitchFamily="34" charset="0"/>
              </a:rPr>
              <a:t>Bernhard Feller, Landwirtschaftskammer NRW</a:t>
            </a:r>
          </a:p>
        </p:txBody>
      </p:sp>
      <p:pic>
        <p:nvPicPr>
          <p:cNvPr id="3" name="Grafik 2">
            <a:extLst>
              <a:ext uri="{FF2B5EF4-FFF2-40B4-BE49-F238E27FC236}">
                <a16:creationId xmlns:a16="http://schemas.microsoft.com/office/drawing/2014/main" id="{F9BC812D-7030-44C5-8DF9-ED457625A9EC}"/>
              </a:ext>
            </a:extLst>
          </p:cNvPr>
          <p:cNvPicPr>
            <a:picLocks noChangeAspect="1"/>
          </p:cNvPicPr>
          <p:nvPr/>
        </p:nvPicPr>
        <p:blipFill>
          <a:blip r:embed="rId3"/>
          <a:stretch>
            <a:fillRect/>
          </a:stretch>
        </p:blipFill>
        <p:spPr>
          <a:xfrm>
            <a:off x="2927648" y="1196752"/>
            <a:ext cx="6654486" cy="4990864"/>
          </a:xfrm>
          <a:prstGeom prst="rect">
            <a:avLst/>
          </a:prstGeom>
        </p:spPr>
      </p:pic>
    </p:spTree>
    <p:extLst>
      <p:ext uri="{BB962C8B-B14F-4D97-AF65-F5344CB8AC3E}">
        <p14:creationId xmlns:p14="http://schemas.microsoft.com/office/powerpoint/2010/main" val="3389221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Kühlung in geschlossenen Ställen:</a:t>
            </a:r>
            <a:endParaRPr dirty="0"/>
          </a:p>
        </p:txBody>
      </p:sp>
      <p:sp>
        <p:nvSpPr>
          <p:cNvPr id="5" name="Fußzeilenplatzhalter 3"/>
          <p:cNvSpPr>
            <a:spLocks noGrp="1"/>
          </p:cNvSpPr>
          <p:nvPr>
            <p:ph type="ftr" sz="quarter" idx="10"/>
          </p:nvPr>
        </p:nvSpPr>
        <p:spPr bwMode="auto"/>
        <p:txBody>
          <a:bodyPr/>
          <a:lstStyle/>
          <a:p>
            <a:pPr>
              <a:defRPr/>
            </a:pPr>
            <a:r>
              <a:rPr lang="de-DE"/>
              <a:t>Stallbau_Schwein</a:t>
            </a:r>
            <a:endParaRPr/>
          </a:p>
        </p:txBody>
      </p:sp>
      <p:sp>
        <p:nvSpPr>
          <p:cNvPr id="6" name="Inhaltsplatzhalter 2"/>
          <p:cNvSpPr>
            <a:spLocks noGrp="1"/>
          </p:cNvSpPr>
          <p:nvPr>
            <p:ph idx="1"/>
          </p:nvPr>
        </p:nvSpPr>
        <p:spPr bwMode="auto">
          <a:xfrm>
            <a:off x="838200" y="1463040"/>
            <a:ext cx="11197856" cy="4713923"/>
          </a:xfrm>
        </p:spPr>
        <p:txBody>
          <a:bodyPr/>
          <a:lstStyle/>
          <a:p>
            <a:pPr lvl="1">
              <a:buFont typeface="Wingdings"/>
              <a:buChar char="Ø"/>
              <a:defRPr/>
            </a:pPr>
            <a:r>
              <a:rPr lang="de-DE" dirty="0"/>
              <a:t> </a:t>
            </a:r>
            <a:r>
              <a:rPr lang="de-DE" sz="2600" dirty="0"/>
              <a:t>Luftkühlung im Abteil: </a:t>
            </a:r>
            <a:r>
              <a:rPr lang="de-DE" sz="2600" b="1" dirty="0"/>
              <a:t>Hochdruckbefeuchtung (im Vorraum oder in den 						Stallabteilen):</a:t>
            </a:r>
            <a:endParaRPr dirty="0"/>
          </a:p>
          <a:p>
            <a:pPr marL="457200" lvl="1" indent="0">
              <a:buNone/>
              <a:defRPr/>
            </a:pPr>
            <a:endParaRPr lang="de-DE" sz="2600" dirty="0"/>
          </a:p>
          <a:p>
            <a:pPr marL="457200" lvl="1" indent="0">
              <a:buNone/>
              <a:defRPr/>
            </a:pPr>
            <a:r>
              <a:rPr lang="de-DE" sz="2600" b="1" dirty="0"/>
              <a:t>Vorteil</a:t>
            </a:r>
            <a:r>
              <a:rPr lang="de-DE" sz="2600" dirty="0"/>
              <a:t>: 	Nachrüstbar</a:t>
            </a:r>
          </a:p>
          <a:p>
            <a:pPr marL="457200" lvl="1" indent="0">
              <a:buNone/>
              <a:defRPr/>
            </a:pPr>
            <a:r>
              <a:rPr lang="de-DE" sz="2600" dirty="0"/>
              <a:t>		Im Vergleich zu Wärmetauschern kostengünstig</a:t>
            </a:r>
            <a:endParaRPr dirty="0"/>
          </a:p>
          <a:p>
            <a:pPr marL="457200" lvl="1" indent="0">
              <a:buNone/>
              <a:defRPr/>
            </a:pPr>
            <a:r>
              <a:rPr lang="de-DE" sz="2600" dirty="0"/>
              <a:t>		Gute Kühleffekte (Temperaturabsenkung bis 8°C)			</a:t>
            </a:r>
            <a:endParaRPr dirty="0"/>
          </a:p>
          <a:p>
            <a:pPr marL="457200" lvl="1" indent="0">
              <a:buNone/>
              <a:defRPr/>
            </a:pPr>
            <a:r>
              <a:rPr lang="de-DE" sz="2600" dirty="0"/>
              <a:t>		Feine Vernebelung des Wassers</a:t>
            </a:r>
          </a:p>
          <a:p>
            <a:pPr marL="457200" lvl="1" indent="0">
              <a:buNone/>
              <a:defRPr/>
            </a:pPr>
            <a:r>
              <a:rPr lang="de-DE" sz="2600" dirty="0"/>
              <a:t>		</a:t>
            </a:r>
            <a:r>
              <a:rPr lang="de-DE" dirty="0"/>
              <a:t>Niedriger Energiebedarf für Hochdruckpumpe (0,4 – 3,5 kW)</a:t>
            </a:r>
          </a:p>
          <a:p>
            <a:pPr marL="457200" lvl="1" indent="0">
              <a:buNone/>
              <a:defRPr/>
            </a:pPr>
            <a:endParaRPr lang="de-DE" dirty="0"/>
          </a:p>
          <a:p>
            <a:pPr marL="457200" lvl="1" indent="0">
              <a:buNone/>
              <a:defRPr/>
            </a:pPr>
            <a:r>
              <a:rPr lang="de-DE" b="1" dirty="0"/>
              <a:t>Nachteil</a:t>
            </a:r>
            <a:r>
              <a:rPr lang="de-DE" dirty="0"/>
              <a:t>: 	Wartungsbedürftig</a:t>
            </a:r>
          </a:p>
          <a:p>
            <a:pPr marL="457200" lvl="1" indent="0">
              <a:buNone/>
              <a:defRPr/>
            </a:pPr>
            <a:r>
              <a:rPr lang="de-DE" dirty="0"/>
              <a:t>		Kritisch bei hoher Luftfeuchtigkeit</a:t>
            </a:r>
          </a:p>
          <a:p>
            <a:pPr marL="457200" lvl="1" indent="0">
              <a:buNone/>
              <a:defRPr/>
            </a:pPr>
            <a:endParaRPr lang="de-DE" dirty="0"/>
          </a:p>
          <a:p>
            <a:pPr marL="457200" lvl="1" indent="0">
              <a:buNone/>
              <a:defRPr/>
            </a:pPr>
            <a:endParaRPr lang="de-DE"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Kühlung in geschlossenen Ställen:</a:t>
            </a:r>
            <a:endParaRPr dirty="0"/>
          </a:p>
        </p:txBody>
      </p:sp>
      <p:sp>
        <p:nvSpPr>
          <p:cNvPr id="5" name="Fußzeilenplatzhalter 3"/>
          <p:cNvSpPr>
            <a:spLocks noGrp="1"/>
          </p:cNvSpPr>
          <p:nvPr>
            <p:ph type="ftr" sz="quarter" idx="10"/>
          </p:nvPr>
        </p:nvSpPr>
        <p:spPr bwMode="auto"/>
        <p:txBody>
          <a:bodyPr/>
          <a:lstStyle/>
          <a:p>
            <a:pPr>
              <a:defRPr/>
            </a:pPr>
            <a:r>
              <a:rPr lang="de-DE"/>
              <a:t>Stallbau_Schwein</a:t>
            </a:r>
            <a:endParaRPr/>
          </a:p>
        </p:txBody>
      </p:sp>
      <p:sp>
        <p:nvSpPr>
          <p:cNvPr id="6" name="Inhaltsplatzhalter 2"/>
          <p:cNvSpPr>
            <a:spLocks noGrp="1"/>
          </p:cNvSpPr>
          <p:nvPr>
            <p:ph idx="1"/>
          </p:nvPr>
        </p:nvSpPr>
        <p:spPr bwMode="auto"/>
        <p:txBody>
          <a:bodyPr/>
          <a:lstStyle/>
          <a:p>
            <a:pPr lvl="1">
              <a:buFont typeface="Wingdings"/>
              <a:buChar char="Ø"/>
              <a:defRPr/>
            </a:pPr>
            <a:r>
              <a:rPr lang="de-DE" dirty="0"/>
              <a:t> </a:t>
            </a:r>
            <a:r>
              <a:rPr lang="de-DE" sz="2600" b="1" dirty="0"/>
              <a:t>Niederdruckbefeuchtung</a:t>
            </a:r>
            <a:r>
              <a:rPr lang="de-DE" sz="2600" dirty="0"/>
              <a:t>: </a:t>
            </a:r>
            <a:endParaRPr dirty="0"/>
          </a:p>
          <a:p>
            <a:pPr marL="457200" lvl="1" indent="0">
              <a:buNone/>
              <a:defRPr/>
            </a:pPr>
            <a:endParaRPr lang="de-DE" sz="2600" dirty="0"/>
          </a:p>
          <a:p>
            <a:pPr marL="457200" lvl="1" indent="0">
              <a:buNone/>
              <a:defRPr/>
            </a:pPr>
            <a:r>
              <a:rPr lang="de-DE" sz="2600" b="1" dirty="0"/>
              <a:t>Vorteil: 	</a:t>
            </a:r>
            <a:r>
              <a:rPr lang="de-DE" sz="2600" dirty="0"/>
              <a:t>Kostengünstiger als Hochdruckbefeuchtung in der Anschaffung</a:t>
            </a:r>
            <a:br>
              <a:rPr lang="de-DE" sz="2600" dirty="0"/>
            </a:br>
            <a:r>
              <a:rPr lang="de-DE" sz="2600" dirty="0"/>
              <a:t>		Einfach nachrüstbar</a:t>
            </a:r>
            <a:endParaRPr lang="de-DE" sz="2800" dirty="0"/>
          </a:p>
          <a:p>
            <a:pPr marL="457200" lvl="1" indent="0">
              <a:buNone/>
              <a:defRPr/>
            </a:pPr>
            <a:r>
              <a:rPr lang="de-DE" sz="2600" dirty="0"/>
              <a:t>		Geringerer Wartungsaufwand</a:t>
            </a:r>
            <a:endParaRPr lang="de-DE" sz="2800" dirty="0"/>
          </a:p>
          <a:p>
            <a:pPr marL="457200" lvl="1" indent="0">
              <a:buNone/>
              <a:defRPr/>
            </a:pPr>
            <a:r>
              <a:rPr lang="de-DE" sz="2600" dirty="0"/>
              <a:t>		Teilweise Einweichanlagen nutzbar			</a:t>
            </a:r>
            <a:endParaRPr lang="de-DE" sz="2800" dirty="0"/>
          </a:p>
          <a:p>
            <a:pPr marL="457200" lvl="1" indent="0">
              <a:buNone/>
              <a:defRPr/>
            </a:pPr>
            <a:r>
              <a:rPr lang="de-DE" sz="2600" dirty="0"/>
              <a:t>		Kombidüsen ermöglichen Einsatz für Mikrosuhle</a:t>
            </a:r>
            <a:endParaRPr lang="de-DE" sz="2800" dirty="0"/>
          </a:p>
          <a:p>
            <a:pPr marL="457200" lvl="1" indent="0">
              <a:buNone/>
              <a:defRPr/>
            </a:pPr>
            <a:r>
              <a:rPr lang="de-DE" sz="2600" dirty="0"/>
              <a:t>		Technische Automatisierung möglich zum An-/Ausschalten</a:t>
            </a:r>
            <a:endParaRPr lang="de-DE" sz="2800" dirty="0"/>
          </a:p>
          <a:p>
            <a:pPr marL="457200" lvl="1" indent="0">
              <a:buNone/>
              <a:defRPr/>
            </a:pPr>
            <a:endParaRPr lang="de-DE" sz="2600" b="1"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Kühlung in geschlossenen Ställen:</a:t>
            </a:r>
            <a:endParaRPr dirty="0"/>
          </a:p>
        </p:txBody>
      </p:sp>
      <p:sp>
        <p:nvSpPr>
          <p:cNvPr id="5" name="Fußzeilenplatzhalter 3"/>
          <p:cNvSpPr>
            <a:spLocks noGrp="1"/>
          </p:cNvSpPr>
          <p:nvPr>
            <p:ph type="ftr" sz="quarter" idx="10"/>
          </p:nvPr>
        </p:nvSpPr>
        <p:spPr bwMode="auto"/>
        <p:txBody>
          <a:bodyPr/>
          <a:lstStyle/>
          <a:p>
            <a:pPr>
              <a:defRPr/>
            </a:pPr>
            <a:r>
              <a:rPr lang="de-DE"/>
              <a:t>Stallbau_Schwein</a:t>
            </a:r>
            <a:endParaRPr/>
          </a:p>
        </p:txBody>
      </p:sp>
      <p:sp>
        <p:nvSpPr>
          <p:cNvPr id="6" name="Inhaltsplatzhalter 2"/>
          <p:cNvSpPr>
            <a:spLocks noGrp="1"/>
          </p:cNvSpPr>
          <p:nvPr>
            <p:ph idx="1"/>
          </p:nvPr>
        </p:nvSpPr>
        <p:spPr bwMode="auto"/>
        <p:txBody>
          <a:bodyPr/>
          <a:lstStyle/>
          <a:p>
            <a:pPr lvl="1">
              <a:buFont typeface="Wingdings"/>
              <a:buChar char="Ø"/>
              <a:defRPr/>
            </a:pPr>
            <a:r>
              <a:rPr lang="de-DE" sz="2600" dirty="0"/>
              <a:t> </a:t>
            </a:r>
            <a:r>
              <a:rPr lang="de-DE" sz="2600" b="1" dirty="0"/>
              <a:t>Niederdruckbefeuchtung</a:t>
            </a:r>
            <a:r>
              <a:rPr lang="de-DE" dirty="0"/>
              <a:t>: </a:t>
            </a:r>
            <a:endParaRPr dirty="0"/>
          </a:p>
          <a:p>
            <a:pPr marL="457200" lvl="1" indent="0">
              <a:buNone/>
              <a:defRPr/>
            </a:pPr>
            <a:endParaRPr lang="de-DE" b="1" dirty="0"/>
          </a:p>
          <a:p>
            <a:pPr marL="457200" lvl="1" indent="0">
              <a:buNone/>
              <a:defRPr/>
            </a:pPr>
            <a:r>
              <a:rPr lang="de-DE" sz="2600" b="1" dirty="0"/>
              <a:t>Nachteil</a:t>
            </a:r>
            <a:r>
              <a:rPr lang="de-DE" sz="2600" dirty="0"/>
              <a:t>: 	Rel. Luftfeuchte im Auge behalten</a:t>
            </a:r>
            <a:endParaRPr lang="de-DE" dirty="0"/>
          </a:p>
          <a:p>
            <a:pPr marL="457200" lvl="1" indent="0">
              <a:buNone/>
              <a:defRPr/>
            </a:pPr>
            <a:r>
              <a:rPr lang="de-DE" sz="2600" dirty="0"/>
              <a:t>		Geringere Kühlleistung (durch größere Tröpfchen)</a:t>
            </a:r>
          </a:p>
          <a:p>
            <a:pPr marL="457200" lvl="1" indent="0">
              <a:buNone/>
              <a:defRPr/>
            </a:pPr>
            <a:r>
              <a:rPr lang="de-DE" sz="2600" dirty="0"/>
              <a:t>		Höheres Risiko für Erkältungen bei den Tieren </a:t>
            </a:r>
          </a:p>
          <a:p>
            <a:pPr>
              <a:defRPr/>
            </a:pPr>
            <a:endParaRPr lang="de-DE" sz="26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Vergleich verschiedener Kühlmöglichkeiten:</a:t>
            </a:r>
            <a:endParaRPr dirty="0"/>
          </a:p>
        </p:txBody>
      </p:sp>
      <p:pic>
        <p:nvPicPr>
          <p:cNvPr id="5" name="Inhaltsplatzhalter 4"/>
          <p:cNvPicPr>
            <a:picLocks noGrp="1" noChangeAspect="1"/>
          </p:cNvPicPr>
          <p:nvPr>
            <p:ph idx="1"/>
          </p:nvPr>
        </p:nvPicPr>
        <p:blipFill>
          <a:blip r:embed="rId3"/>
          <a:stretch/>
        </p:blipFill>
        <p:spPr bwMode="auto">
          <a:xfrm>
            <a:off x="2352133" y="1166911"/>
            <a:ext cx="7487734" cy="4973995"/>
          </a:xfrm>
          <a:prstGeom prst="rect">
            <a:avLst/>
          </a:prstGeom>
        </p:spPr>
      </p:pic>
      <p:sp>
        <p:nvSpPr>
          <p:cNvPr id="6" name="Fußzeilenplatzhalter 3"/>
          <p:cNvSpPr>
            <a:spLocks noGrp="1"/>
          </p:cNvSpPr>
          <p:nvPr>
            <p:ph type="ftr" sz="quarter" idx="10"/>
          </p:nvPr>
        </p:nvSpPr>
        <p:spPr bwMode="auto"/>
        <p:txBody>
          <a:bodyPr/>
          <a:lstStyle/>
          <a:p>
            <a:pPr>
              <a:defRPr/>
            </a:pPr>
            <a:r>
              <a:rPr lang="de-DE"/>
              <a:t>Stallbau_Schwein</a:t>
            </a:r>
            <a:endParaRPr/>
          </a:p>
        </p:txBody>
      </p:sp>
      <p:sp>
        <p:nvSpPr>
          <p:cNvPr id="7" name="Textfeld 5"/>
          <p:cNvSpPr>
            <a:spLocks/>
          </p:cNvSpPr>
          <p:nvPr/>
        </p:nvSpPr>
        <p:spPr bwMode="auto">
          <a:xfrm>
            <a:off x="838200" y="5925462"/>
            <a:ext cx="3705674" cy="430887"/>
          </a:xfrm>
          <a:prstGeom prst="rect">
            <a:avLst/>
          </a:prstGeom>
          <a:noFill/>
        </p:spPr>
        <p:txBody>
          <a:bodyPr wrap="square" rtlCol="0">
            <a:spAutoFit/>
          </a:bodyPr>
          <a:lstStyle/>
          <a:p>
            <a:pPr>
              <a:defRPr/>
            </a:pPr>
            <a:r>
              <a:rPr lang="de-DE" sz="1100" dirty="0"/>
              <a:t>Quelle: Joachim </a:t>
            </a:r>
            <a:r>
              <a:rPr lang="de-DE" sz="1100" dirty="0" err="1"/>
              <a:t>Threm</a:t>
            </a:r>
            <a:r>
              <a:rPr lang="de-DE" sz="1100" dirty="0"/>
              <a:t> (Universität Hohenheim) und Dr. Wilhelm Pflanz (LSZ Boxberg), 2013. </a:t>
            </a:r>
            <a:endParaRP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Kühlung in geschlossenen Ställen:</a:t>
            </a:r>
            <a:endParaRPr dirty="0"/>
          </a:p>
        </p:txBody>
      </p:sp>
      <p:sp>
        <p:nvSpPr>
          <p:cNvPr id="5" name="Fußzeilenplatzhalter 3"/>
          <p:cNvSpPr>
            <a:spLocks noGrp="1"/>
          </p:cNvSpPr>
          <p:nvPr>
            <p:ph type="ftr" sz="quarter" idx="10"/>
          </p:nvPr>
        </p:nvSpPr>
        <p:spPr bwMode="auto"/>
        <p:txBody>
          <a:bodyPr/>
          <a:lstStyle/>
          <a:p>
            <a:pPr>
              <a:defRPr/>
            </a:pPr>
            <a:r>
              <a:rPr lang="de-DE"/>
              <a:t>Stallbau_Schwein</a:t>
            </a:r>
            <a:endParaRPr/>
          </a:p>
        </p:txBody>
      </p:sp>
      <p:sp>
        <p:nvSpPr>
          <p:cNvPr id="6" name="Inhaltsplatzhalter 2"/>
          <p:cNvSpPr>
            <a:spLocks noGrp="1"/>
          </p:cNvSpPr>
          <p:nvPr>
            <p:ph idx="1"/>
          </p:nvPr>
        </p:nvSpPr>
        <p:spPr bwMode="auto">
          <a:xfrm>
            <a:off x="838200" y="1463040"/>
            <a:ext cx="10802416" cy="4713923"/>
          </a:xfrm>
        </p:spPr>
        <p:txBody>
          <a:bodyPr/>
          <a:lstStyle/>
          <a:p>
            <a:pPr marL="0" indent="0">
              <a:lnSpc>
                <a:spcPct val="95000"/>
              </a:lnSpc>
              <a:buNone/>
              <a:defRPr/>
            </a:pPr>
            <a:endParaRPr lang="de-DE" sz="2800" dirty="0"/>
          </a:p>
          <a:p>
            <a:pPr>
              <a:lnSpc>
                <a:spcPct val="70000"/>
              </a:lnSpc>
              <a:buFont typeface="Wingdings"/>
              <a:buChar char="Ø"/>
              <a:defRPr/>
            </a:pPr>
            <a:r>
              <a:rPr lang="de-DE" sz="2800" dirty="0"/>
              <a:t> Erdwärmetauscher:</a:t>
            </a:r>
            <a:endParaRPr sz="2600" dirty="0"/>
          </a:p>
          <a:p>
            <a:pPr marL="0" indent="0">
              <a:lnSpc>
                <a:spcPct val="70000"/>
              </a:lnSpc>
              <a:buNone/>
              <a:defRPr/>
            </a:pPr>
            <a:endParaRPr lang="de-DE" sz="2600" b="1" dirty="0"/>
          </a:p>
          <a:p>
            <a:pPr marL="457200" lvl="1" indent="0">
              <a:lnSpc>
                <a:spcPct val="70000"/>
              </a:lnSpc>
              <a:buNone/>
              <a:defRPr/>
            </a:pPr>
            <a:endParaRPr lang="de-DE" sz="2200" dirty="0"/>
          </a:p>
          <a:p>
            <a:pPr marL="457200" lvl="1" indent="0">
              <a:lnSpc>
                <a:spcPct val="70000"/>
              </a:lnSpc>
              <a:buNone/>
              <a:defRPr/>
            </a:pPr>
            <a:r>
              <a:rPr lang="de-DE" sz="2600" b="1" dirty="0"/>
              <a:t>Vorteil</a:t>
            </a:r>
            <a:r>
              <a:rPr lang="de-DE" sz="2600" dirty="0"/>
              <a:t>: 	Sehr guter Wirkungsgrad</a:t>
            </a:r>
            <a:endParaRPr sz="2200" dirty="0"/>
          </a:p>
          <a:p>
            <a:pPr marL="457200" lvl="1" indent="0">
              <a:lnSpc>
                <a:spcPct val="70000"/>
              </a:lnSpc>
              <a:buNone/>
              <a:defRPr/>
            </a:pPr>
            <a:r>
              <a:rPr lang="de-DE" sz="2600" dirty="0"/>
              <a:t>		Kühlung und Beheizung möglich</a:t>
            </a:r>
            <a:endParaRPr sz="2200" dirty="0"/>
          </a:p>
          <a:p>
            <a:pPr marL="457200" lvl="1" indent="0">
              <a:lnSpc>
                <a:spcPct val="70000"/>
              </a:lnSpc>
              <a:buNone/>
              <a:defRPr/>
            </a:pPr>
            <a:r>
              <a:rPr lang="de-DE" sz="2600" dirty="0"/>
              <a:t>		Mit anderen Kühlsystemen kombinierbar</a:t>
            </a:r>
          </a:p>
          <a:p>
            <a:pPr marL="457200" lvl="1" indent="0">
              <a:lnSpc>
                <a:spcPct val="70000"/>
              </a:lnSpc>
              <a:buNone/>
              <a:defRPr/>
            </a:pPr>
            <a:r>
              <a:rPr lang="de-DE" sz="2600" dirty="0"/>
              <a:t>		Guter Ausgleich von Temperaturschwankungen</a:t>
            </a:r>
            <a:r>
              <a:rPr lang="de-DE" sz="2200" dirty="0"/>
              <a:t> in Übergangszeiten</a:t>
            </a:r>
          </a:p>
          <a:p>
            <a:pPr marL="457200" lvl="1" indent="0">
              <a:lnSpc>
                <a:spcPct val="70000"/>
              </a:lnSpc>
              <a:buNone/>
              <a:defRPr/>
            </a:pPr>
            <a:endParaRPr lang="de-DE" sz="2200" dirty="0"/>
          </a:p>
          <a:p>
            <a:pPr marL="457200" lvl="1" indent="0">
              <a:lnSpc>
                <a:spcPct val="70000"/>
              </a:lnSpc>
              <a:buNone/>
              <a:defRPr/>
            </a:pPr>
            <a:r>
              <a:rPr lang="de-DE" sz="2600" b="1" dirty="0"/>
              <a:t>Nachteil</a:t>
            </a:r>
            <a:r>
              <a:rPr lang="de-DE" sz="2600" dirty="0"/>
              <a:t>: 	Schwer nachrüstbar</a:t>
            </a:r>
            <a:endParaRPr sz="2200" dirty="0"/>
          </a:p>
          <a:p>
            <a:pPr marL="457200" lvl="1" indent="0">
              <a:lnSpc>
                <a:spcPct val="70000"/>
              </a:lnSpc>
              <a:buNone/>
              <a:defRPr/>
            </a:pPr>
            <a:r>
              <a:rPr lang="de-DE" sz="2600" dirty="0"/>
              <a:t>		Technisch ziemlich aufwändig</a:t>
            </a:r>
            <a:endParaRPr sz="2200" dirty="0"/>
          </a:p>
          <a:p>
            <a:pPr marL="457200" lvl="1" indent="0">
              <a:lnSpc>
                <a:spcPct val="70000"/>
              </a:lnSpc>
              <a:buNone/>
              <a:defRPr/>
            </a:pPr>
            <a:r>
              <a:rPr lang="de-DE" sz="2600" dirty="0"/>
              <a:t>		Hohe Bau- und Anschaffungskosten</a:t>
            </a:r>
            <a:endParaRPr sz="2200" dirty="0"/>
          </a:p>
          <a:p>
            <a:pPr marL="457200" lvl="1" indent="0">
              <a:lnSpc>
                <a:spcPct val="70000"/>
              </a:lnSpc>
              <a:buNone/>
              <a:defRPr/>
            </a:pPr>
            <a:r>
              <a:rPr lang="de-DE" sz="2600" dirty="0"/>
              <a:t>		Energiebedarf zum Druckabfallausgleich</a:t>
            </a:r>
            <a:endParaRPr sz="2200" dirty="0"/>
          </a:p>
          <a:p>
            <a:pPr lvl="1">
              <a:lnSpc>
                <a:spcPct val="70000"/>
              </a:lnSpc>
              <a:buFont typeface="Wingdings"/>
              <a:buChar char="Ø"/>
              <a:defRPr/>
            </a:pPr>
            <a:endParaRPr lang="de-DE" sz="2200" dirty="0"/>
          </a:p>
        </p:txBody>
      </p:sp>
      <p:pic>
        <p:nvPicPr>
          <p:cNvPr id="7" name="Grafik 5"/>
          <p:cNvPicPr>
            <a:picLocks noChangeAspect="1"/>
          </p:cNvPicPr>
          <p:nvPr/>
        </p:nvPicPr>
        <p:blipFill>
          <a:blip r:embed="rId3"/>
          <a:stretch/>
        </p:blipFill>
        <p:spPr bwMode="auto">
          <a:xfrm>
            <a:off x="7606141" y="1114708"/>
            <a:ext cx="4336575" cy="2417198"/>
          </a:xfrm>
          <a:prstGeom prst="rect">
            <a:avLst/>
          </a:prstGeom>
        </p:spPr>
      </p:pic>
      <p:sp>
        <p:nvSpPr>
          <p:cNvPr id="9" name="Textfeld 7"/>
          <p:cNvSpPr>
            <a:spLocks/>
          </p:cNvSpPr>
          <p:nvPr/>
        </p:nvSpPr>
        <p:spPr bwMode="auto">
          <a:xfrm>
            <a:off x="10344472" y="3531906"/>
            <a:ext cx="1598244" cy="261610"/>
          </a:xfrm>
          <a:prstGeom prst="rect">
            <a:avLst/>
          </a:prstGeom>
          <a:noFill/>
        </p:spPr>
        <p:txBody>
          <a:bodyPr wrap="square" rtlCol="0">
            <a:spAutoFit/>
          </a:bodyPr>
          <a:lstStyle/>
          <a:p>
            <a:pPr algn="r">
              <a:defRPr/>
            </a:pPr>
            <a:r>
              <a:rPr lang="de-DE" sz="1100" dirty="0"/>
              <a:t>konzept-team.com</a:t>
            </a:r>
            <a:endParaRPr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fontScale="90000"/>
          </a:bodyPr>
          <a:lstStyle/>
          <a:p>
            <a:pPr>
              <a:defRPr/>
            </a:pPr>
            <a:r>
              <a:rPr lang="de-DE" dirty="0"/>
              <a:t>Kostenvergleich am Beispiel eines 1000er Maststalles bzw. 350er </a:t>
            </a:r>
            <a:r>
              <a:rPr lang="de-DE" dirty="0" err="1"/>
              <a:t>Sauenanlage</a:t>
            </a:r>
            <a:r>
              <a:rPr lang="de-DE" dirty="0"/>
              <a:t>: </a:t>
            </a:r>
            <a:endParaRPr dirty="0"/>
          </a:p>
        </p:txBody>
      </p:sp>
      <p:sp>
        <p:nvSpPr>
          <p:cNvPr id="5" name="Fußzeilenplatzhalter 3"/>
          <p:cNvSpPr>
            <a:spLocks noGrp="1"/>
          </p:cNvSpPr>
          <p:nvPr>
            <p:ph type="ftr" sz="quarter" idx="10"/>
          </p:nvPr>
        </p:nvSpPr>
        <p:spPr bwMode="auto"/>
        <p:txBody>
          <a:bodyPr/>
          <a:lstStyle/>
          <a:p>
            <a:pPr>
              <a:defRPr/>
            </a:pPr>
            <a:r>
              <a:rPr lang="de-DE"/>
              <a:t>Stallbau_Schwein</a:t>
            </a:r>
            <a:endParaRPr/>
          </a:p>
        </p:txBody>
      </p:sp>
      <p:sp>
        <p:nvSpPr>
          <p:cNvPr id="8" name="Textfeld 6"/>
          <p:cNvSpPr>
            <a:spLocks/>
          </p:cNvSpPr>
          <p:nvPr/>
        </p:nvSpPr>
        <p:spPr bwMode="auto">
          <a:xfrm>
            <a:off x="7773974" y="6094740"/>
            <a:ext cx="3579826" cy="261610"/>
          </a:xfrm>
          <a:prstGeom prst="rect">
            <a:avLst/>
          </a:prstGeom>
          <a:noFill/>
        </p:spPr>
        <p:txBody>
          <a:bodyPr wrap="none" rtlCol="0">
            <a:spAutoFit/>
          </a:bodyPr>
          <a:lstStyle/>
          <a:p>
            <a:pPr>
              <a:defRPr/>
            </a:pPr>
            <a:r>
              <a:rPr lang="de-DE" sz="1100" dirty="0"/>
              <a:t>Werte aus: Stallklimagestaltung, </a:t>
            </a:r>
            <a:r>
              <a:rPr lang="de-DE" sz="1100" dirty="0" err="1"/>
              <a:t>primus</a:t>
            </a:r>
            <a:r>
              <a:rPr lang="de-DE" sz="1100" dirty="0"/>
              <a:t>, www.stallklima.de</a:t>
            </a:r>
            <a:endParaRPr dirty="0"/>
          </a:p>
        </p:txBody>
      </p:sp>
      <p:graphicFrame>
        <p:nvGraphicFramePr>
          <p:cNvPr id="9" name="Tabelle 8">
            <a:extLst>
              <a:ext uri="{FF2B5EF4-FFF2-40B4-BE49-F238E27FC236}">
                <a16:creationId xmlns:a16="http://schemas.microsoft.com/office/drawing/2014/main" id="{F7560CA1-1008-43AD-82EB-BB2AE18D9CB8}"/>
              </a:ext>
            </a:extLst>
          </p:cNvPr>
          <p:cNvGraphicFramePr>
            <a:graphicFrameLocks noGrp="1"/>
          </p:cNvGraphicFramePr>
          <p:nvPr>
            <p:extLst>
              <p:ext uri="{D42A27DB-BD31-4B8C-83A1-F6EECF244321}">
                <p14:modId xmlns:p14="http://schemas.microsoft.com/office/powerpoint/2010/main" val="2731224568"/>
              </p:ext>
            </p:extLst>
          </p:nvPr>
        </p:nvGraphicFramePr>
        <p:xfrm>
          <a:off x="838199" y="1545262"/>
          <a:ext cx="10515600" cy="4549478"/>
        </p:xfrm>
        <a:graphic>
          <a:graphicData uri="http://schemas.openxmlformats.org/drawingml/2006/table">
            <a:tbl>
              <a:tblPr firstRow="1" bandRow="1">
                <a:tableStyleId>{5C22544A-7EE6-4342-B048-85BDC9FD1C3A}</a:tableStyleId>
              </a:tblPr>
              <a:tblGrid>
                <a:gridCol w="3506046">
                  <a:extLst>
                    <a:ext uri="{9D8B030D-6E8A-4147-A177-3AD203B41FA5}">
                      <a16:colId xmlns:a16="http://schemas.microsoft.com/office/drawing/2014/main" val="616243022"/>
                    </a:ext>
                  </a:extLst>
                </a:gridCol>
                <a:gridCol w="3504777">
                  <a:extLst>
                    <a:ext uri="{9D8B030D-6E8A-4147-A177-3AD203B41FA5}">
                      <a16:colId xmlns:a16="http://schemas.microsoft.com/office/drawing/2014/main" val="2335960293"/>
                    </a:ext>
                  </a:extLst>
                </a:gridCol>
                <a:gridCol w="3504777">
                  <a:extLst>
                    <a:ext uri="{9D8B030D-6E8A-4147-A177-3AD203B41FA5}">
                      <a16:colId xmlns:a16="http://schemas.microsoft.com/office/drawing/2014/main" val="2960246246"/>
                    </a:ext>
                  </a:extLst>
                </a:gridCol>
              </a:tblGrid>
              <a:tr h="839832">
                <a:tc>
                  <a:txBody>
                    <a:bodyPr/>
                    <a:lstStyle/>
                    <a:p>
                      <a:r>
                        <a:rPr lang="de-DE" sz="2400" dirty="0"/>
                        <a:t>Kühlsystem</a:t>
                      </a:r>
                    </a:p>
                  </a:txBody>
                  <a:tcPr/>
                </a:tc>
                <a:tc>
                  <a:txBody>
                    <a:bodyPr/>
                    <a:lstStyle/>
                    <a:p>
                      <a:r>
                        <a:rPr lang="de-DE" sz="2400" dirty="0"/>
                        <a:t>Etwaige Kosten</a:t>
                      </a:r>
                    </a:p>
                  </a:txBody>
                  <a:tcPr/>
                </a:tc>
                <a:tc>
                  <a:txBody>
                    <a:bodyPr/>
                    <a:lstStyle/>
                    <a:p>
                      <a:r>
                        <a:rPr lang="de-DE" sz="2400" dirty="0"/>
                        <a:t>Bemerkungen</a:t>
                      </a:r>
                    </a:p>
                  </a:txBody>
                  <a:tcPr/>
                </a:tc>
                <a:extLst>
                  <a:ext uri="{0D108BD9-81ED-4DB2-BD59-A6C34878D82A}">
                    <a16:rowId xmlns:a16="http://schemas.microsoft.com/office/drawing/2014/main" val="3794145124"/>
                  </a:ext>
                </a:extLst>
              </a:tr>
              <a:tr h="839832">
                <a:tc>
                  <a:txBody>
                    <a:bodyPr/>
                    <a:lstStyle/>
                    <a:p>
                      <a:r>
                        <a:rPr lang="de-DE" sz="2400" dirty="0"/>
                        <a:t>Hochdruckvernebelung</a:t>
                      </a:r>
                    </a:p>
                  </a:txBody>
                  <a:tcPr/>
                </a:tc>
                <a:tc>
                  <a:txBody>
                    <a:bodyPr/>
                    <a:lstStyle/>
                    <a:p>
                      <a:r>
                        <a:rPr lang="de-DE" sz="2400" dirty="0"/>
                        <a:t>4 500 – 6 000 €</a:t>
                      </a:r>
                    </a:p>
                  </a:txBody>
                  <a:tcPr/>
                </a:tc>
                <a:tc>
                  <a:txBody>
                    <a:bodyPr/>
                    <a:lstStyle/>
                    <a:p>
                      <a:endParaRPr lang="de-DE" sz="2400" dirty="0"/>
                    </a:p>
                  </a:txBody>
                  <a:tcPr/>
                </a:tc>
                <a:extLst>
                  <a:ext uri="{0D108BD9-81ED-4DB2-BD59-A6C34878D82A}">
                    <a16:rowId xmlns:a16="http://schemas.microsoft.com/office/drawing/2014/main" val="3863436942"/>
                  </a:ext>
                </a:extLst>
              </a:tr>
              <a:tr h="839832">
                <a:tc>
                  <a:txBody>
                    <a:bodyPr/>
                    <a:lstStyle/>
                    <a:p>
                      <a:r>
                        <a:rPr lang="de-DE" sz="2400" dirty="0"/>
                        <a:t>Niederdruckbefeuchtung</a:t>
                      </a:r>
                    </a:p>
                  </a:txBody>
                  <a:tcPr/>
                </a:tc>
                <a:tc>
                  <a:txBody>
                    <a:bodyPr/>
                    <a:lstStyle/>
                    <a:p>
                      <a:r>
                        <a:rPr lang="de-DE" sz="2400" dirty="0"/>
                        <a:t>Rund 2 500 €</a:t>
                      </a:r>
                    </a:p>
                  </a:txBody>
                  <a:tcPr/>
                </a:tc>
                <a:tc>
                  <a:txBody>
                    <a:bodyPr/>
                    <a:lstStyle/>
                    <a:p>
                      <a:endParaRPr lang="de-DE" sz="2400"/>
                    </a:p>
                  </a:txBody>
                  <a:tcPr/>
                </a:tc>
                <a:extLst>
                  <a:ext uri="{0D108BD9-81ED-4DB2-BD59-A6C34878D82A}">
                    <a16:rowId xmlns:a16="http://schemas.microsoft.com/office/drawing/2014/main" val="1194918282"/>
                  </a:ext>
                </a:extLst>
              </a:tr>
              <a:tr h="1014991">
                <a:tc>
                  <a:txBody>
                    <a:bodyPr/>
                    <a:lstStyle/>
                    <a:p>
                      <a:r>
                        <a:rPr lang="de-DE" sz="2400" dirty="0"/>
                        <a:t>Gebäudewärmetauscher / Unterflurzuluft</a:t>
                      </a:r>
                    </a:p>
                  </a:txBody>
                  <a:tcPr/>
                </a:tc>
                <a:tc>
                  <a:txBody>
                    <a:bodyPr/>
                    <a:lstStyle/>
                    <a:p>
                      <a:r>
                        <a:rPr lang="de-DE" sz="2400" dirty="0"/>
                        <a:t>15 – 25 000 €</a:t>
                      </a:r>
                    </a:p>
                  </a:txBody>
                  <a:tcPr/>
                </a:tc>
                <a:tc>
                  <a:txBody>
                    <a:bodyPr/>
                    <a:lstStyle/>
                    <a:p>
                      <a:r>
                        <a:rPr lang="de-DE" sz="2400" dirty="0"/>
                        <a:t>Je nach Gebäudeform</a:t>
                      </a:r>
                    </a:p>
                  </a:txBody>
                  <a:tcPr/>
                </a:tc>
                <a:extLst>
                  <a:ext uri="{0D108BD9-81ED-4DB2-BD59-A6C34878D82A}">
                    <a16:rowId xmlns:a16="http://schemas.microsoft.com/office/drawing/2014/main" val="4052170966"/>
                  </a:ext>
                </a:extLst>
              </a:tr>
              <a:tr h="1014991">
                <a:tc>
                  <a:txBody>
                    <a:bodyPr/>
                    <a:lstStyle/>
                    <a:p>
                      <a:r>
                        <a:rPr lang="de-DE" sz="2400" dirty="0"/>
                        <a:t>Erdwärmetauscher</a:t>
                      </a:r>
                    </a:p>
                  </a:txBody>
                  <a:tcPr/>
                </a:tc>
                <a:tc>
                  <a:txBody>
                    <a:bodyPr/>
                    <a:lstStyle/>
                    <a:p>
                      <a:r>
                        <a:rPr lang="de-DE" sz="2400" dirty="0"/>
                        <a:t>35 – 50 000 €</a:t>
                      </a:r>
                    </a:p>
                  </a:txBody>
                  <a:tcPr/>
                </a:tc>
                <a:tc>
                  <a:txBody>
                    <a:bodyPr/>
                    <a:lstStyle/>
                    <a:p>
                      <a:r>
                        <a:rPr lang="de-DE" sz="2400" dirty="0"/>
                        <a:t>Je nach Gebäudeform</a:t>
                      </a:r>
                    </a:p>
                  </a:txBody>
                  <a:tcPr/>
                </a:tc>
                <a:extLst>
                  <a:ext uri="{0D108BD9-81ED-4DB2-BD59-A6C34878D82A}">
                    <a16:rowId xmlns:a16="http://schemas.microsoft.com/office/drawing/2014/main" val="2063639956"/>
                  </a:ext>
                </a:extLst>
              </a:tr>
            </a:tbl>
          </a:graphicData>
        </a:graphic>
      </p:graphicFrame>
    </p:spTree>
    <p:extLst>
      <p:ext uri="{BB962C8B-B14F-4D97-AF65-F5344CB8AC3E}">
        <p14:creationId xmlns:p14="http://schemas.microsoft.com/office/powerpoint/2010/main" val="12162644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Kühlung in geschlossenen und offenen Ställen:</a:t>
            </a:r>
            <a:endParaRPr dirty="0"/>
          </a:p>
        </p:txBody>
      </p:sp>
      <p:sp>
        <p:nvSpPr>
          <p:cNvPr id="5" name="Fußzeilenplatzhalter 3"/>
          <p:cNvSpPr>
            <a:spLocks noGrp="1"/>
          </p:cNvSpPr>
          <p:nvPr>
            <p:ph type="ftr" sz="quarter" idx="10"/>
          </p:nvPr>
        </p:nvSpPr>
        <p:spPr bwMode="auto"/>
        <p:txBody>
          <a:bodyPr/>
          <a:lstStyle/>
          <a:p>
            <a:pPr>
              <a:defRPr/>
            </a:pPr>
            <a:r>
              <a:rPr lang="de-DE"/>
              <a:t>Stallbau_Schwein</a:t>
            </a:r>
            <a:endParaRPr/>
          </a:p>
        </p:txBody>
      </p:sp>
      <p:sp>
        <p:nvSpPr>
          <p:cNvPr id="6" name="Inhaltsplatzhalter 2"/>
          <p:cNvSpPr>
            <a:spLocks noGrp="1"/>
          </p:cNvSpPr>
          <p:nvPr>
            <p:ph idx="1"/>
          </p:nvPr>
        </p:nvSpPr>
        <p:spPr bwMode="auto"/>
        <p:txBody>
          <a:bodyPr/>
          <a:lstStyle/>
          <a:p>
            <a:pPr lvl="1">
              <a:lnSpc>
                <a:spcPct val="70000"/>
              </a:lnSpc>
              <a:buFont typeface="Wingdings"/>
              <a:buChar char="Ø"/>
              <a:defRPr/>
            </a:pPr>
            <a:endParaRPr lang="de-DE" sz="2800" b="1" dirty="0"/>
          </a:p>
          <a:p>
            <a:pPr lvl="1">
              <a:lnSpc>
                <a:spcPct val="70000"/>
              </a:lnSpc>
              <a:buFont typeface="Wingdings"/>
              <a:buChar char="Ø"/>
              <a:defRPr/>
            </a:pPr>
            <a:r>
              <a:rPr lang="de-DE" sz="2600" dirty="0"/>
              <a:t> Kühlen der Tiere selbst: </a:t>
            </a:r>
            <a:r>
              <a:rPr lang="de-DE" sz="2600" b="1" dirty="0"/>
              <a:t>Bodenkühlung</a:t>
            </a:r>
            <a:endParaRPr sz="600" b="1" dirty="0"/>
          </a:p>
          <a:p>
            <a:pPr marL="457200" lvl="1" indent="0">
              <a:lnSpc>
                <a:spcPct val="70000"/>
              </a:lnSpc>
              <a:buNone/>
              <a:defRPr/>
            </a:pPr>
            <a:endParaRPr lang="de-DE" sz="2600" dirty="0"/>
          </a:p>
          <a:p>
            <a:pPr marL="457200" lvl="1" indent="0">
              <a:lnSpc>
                <a:spcPct val="70000"/>
              </a:lnSpc>
              <a:buNone/>
              <a:defRPr/>
            </a:pPr>
            <a:r>
              <a:rPr lang="de-DE" sz="2600" b="1" dirty="0"/>
              <a:t>Vorteil</a:t>
            </a:r>
            <a:r>
              <a:rPr lang="de-DE" sz="2600" dirty="0"/>
              <a:t>: 	Auch zur Beheizung verwendbar</a:t>
            </a:r>
            <a:endParaRPr sz="2600" dirty="0"/>
          </a:p>
          <a:p>
            <a:pPr marL="457200" lvl="1" indent="0">
              <a:lnSpc>
                <a:spcPct val="70000"/>
              </a:lnSpc>
              <a:buNone/>
              <a:defRPr/>
            </a:pPr>
            <a:r>
              <a:rPr lang="de-DE" sz="2600" dirty="0"/>
              <a:t>		Kombinierbar mit anderen Kühlsystemen</a:t>
            </a:r>
            <a:endParaRPr sz="2600" dirty="0"/>
          </a:p>
          <a:p>
            <a:pPr marL="457200" lvl="1" indent="0">
              <a:lnSpc>
                <a:spcPct val="70000"/>
              </a:lnSpc>
              <a:buNone/>
              <a:defRPr/>
            </a:pPr>
            <a:r>
              <a:rPr lang="de-DE" sz="2600" dirty="0"/>
              <a:t>		Fußbodenheizung im Winter </a:t>
            </a:r>
            <a:r>
              <a:rPr lang="de-DE" sz="2600" dirty="0">
                <a:sym typeface="Wingdings" panose="05000000000000000000" pitchFamily="2" charset="2"/>
              </a:rPr>
              <a:t></a:t>
            </a:r>
            <a:r>
              <a:rPr lang="de-DE" sz="2600" dirty="0"/>
              <a:t> Reduzierte Abteiltemperatur 			                                             möglich</a:t>
            </a:r>
            <a:endParaRPr sz="2600" dirty="0"/>
          </a:p>
          <a:p>
            <a:pPr marL="457200" lvl="1" indent="0">
              <a:lnSpc>
                <a:spcPct val="70000"/>
              </a:lnSpc>
              <a:buNone/>
              <a:defRPr/>
            </a:pPr>
            <a:r>
              <a:rPr lang="de-DE" sz="2600" dirty="0"/>
              <a:t>		Kühle Liegeflächen – gute Wärmeabgabe möglich </a:t>
            </a:r>
          </a:p>
          <a:p>
            <a:pPr marL="457200" lvl="1" indent="0">
              <a:lnSpc>
                <a:spcPct val="70000"/>
              </a:lnSpc>
              <a:buNone/>
              <a:defRPr/>
            </a:pPr>
            <a:r>
              <a:rPr lang="de-DE" sz="2600" dirty="0"/>
              <a:t>		Auch in Offenställen einsetzbar</a:t>
            </a:r>
          </a:p>
          <a:p>
            <a:pPr marL="457200" lvl="1" indent="0">
              <a:lnSpc>
                <a:spcPct val="100000"/>
              </a:lnSpc>
              <a:buNone/>
              <a:defRPr/>
            </a:pPr>
            <a:r>
              <a:rPr lang="de-DE" sz="1100" dirty="0"/>
              <a:t>	</a:t>
            </a:r>
          </a:p>
          <a:p>
            <a:pPr marL="457200" lvl="1" indent="0">
              <a:lnSpc>
                <a:spcPct val="100000"/>
              </a:lnSpc>
              <a:buNone/>
              <a:defRPr/>
            </a:pPr>
            <a:r>
              <a:rPr lang="de-DE" sz="2600" b="1" dirty="0"/>
              <a:t>Nachteil:  </a:t>
            </a:r>
            <a:r>
              <a:rPr lang="de-DE" sz="2600" dirty="0"/>
              <a:t>Eher geringe Kühlleistung verbunden mit hohem Aufwand</a:t>
            </a:r>
            <a:r>
              <a:rPr lang="de-DE" sz="1100" dirty="0"/>
              <a:t>		       			</a:t>
            </a:r>
            <a:endParaRPr sz="600" dirty="0"/>
          </a:p>
          <a:p>
            <a:pPr marL="457200" lvl="1" indent="0">
              <a:lnSpc>
                <a:spcPct val="70000"/>
              </a:lnSpc>
              <a:buNone/>
              <a:defRPr/>
            </a:pPr>
            <a:endParaRPr lang="de-DE" sz="900" dirty="0"/>
          </a:p>
          <a:p>
            <a:pPr marL="457200" lvl="1" indent="0">
              <a:lnSpc>
                <a:spcPct val="70000"/>
              </a:lnSpc>
              <a:buNone/>
              <a:defRPr/>
            </a:pPr>
            <a:endParaRPr lang="de-DE" sz="700" dirty="0"/>
          </a:p>
          <a:p>
            <a:pPr marL="457200" lvl="1" indent="0">
              <a:lnSpc>
                <a:spcPct val="70000"/>
              </a:lnSpc>
              <a:buNone/>
              <a:defRPr/>
            </a:pPr>
            <a:r>
              <a:rPr lang="de-DE" sz="600" dirty="0"/>
              <a:t>		</a:t>
            </a:r>
            <a:endParaRPr sz="600" dirty="0"/>
          </a:p>
          <a:p>
            <a:pPr lvl="1">
              <a:lnSpc>
                <a:spcPct val="70000"/>
              </a:lnSpc>
              <a:buFont typeface="Wingdings"/>
              <a:buChar char="Ø"/>
              <a:defRPr/>
            </a:pPr>
            <a:endParaRPr lang="de-DE" sz="6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Einflussfaktoren auf Außen- und Stallklima:</a:t>
            </a:r>
            <a:endParaRPr dirty="0"/>
          </a:p>
        </p:txBody>
      </p:sp>
      <p:sp>
        <p:nvSpPr>
          <p:cNvPr id="6" name="Fußzeilenplatzhalter 3"/>
          <p:cNvSpPr>
            <a:spLocks noGrp="1"/>
          </p:cNvSpPr>
          <p:nvPr>
            <p:ph type="ftr" sz="quarter" idx="10"/>
          </p:nvPr>
        </p:nvSpPr>
        <p:spPr bwMode="auto"/>
        <p:txBody>
          <a:bodyPr/>
          <a:lstStyle/>
          <a:p>
            <a:pPr>
              <a:defRPr/>
            </a:pPr>
            <a:r>
              <a:rPr lang="de-DE"/>
              <a:t>Stallbau_Schwein</a:t>
            </a:r>
            <a:endParaRPr/>
          </a:p>
        </p:txBody>
      </p:sp>
      <p:sp>
        <p:nvSpPr>
          <p:cNvPr id="7" name="Textfeld 5"/>
          <p:cNvSpPr>
            <a:spLocks/>
          </p:cNvSpPr>
          <p:nvPr/>
        </p:nvSpPr>
        <p:spPr bwMode="auto">
          <a:xfrm>
            <a:off x="5231904" y="5950002"/>
            <a:ext cx="2842445" cy="261610"/>
          </a:xfrm>
          <a:prstGeom prst="rect">
            <a:avLst/>
          </a:prstGeom>
          <a:noFill/>
        </p:spPr>
        <p:txBody>
          <a:bodyPr wrap="none" rtlCol="0">
            <a:spAutoFit/>
          </a:bodyPr>
          <a:lstStyle/>
          <a:p>
            <a:pPr>
              <a:defRPr/>
            </a:pPr>
            <a:r>
              <a:rPr lang="de-DE" sz="1100" dirty="0"/>
              <a:t>Bernhard Feller, Landwirtschaftskammer NRW</a:t>
            </a:r>
            <a:endParaRPr dirty="0"/>
          </a:p>
        </p:txBody>
      </p:sp>
      <p:pic>
        <p:nvPicPr>
          <p:cNvPr id="8" name="Inhaltsplatzhalter 7">
            <a:extLst>
              <a:ext uri="{FF2B5EF4-FFF2-40B4-BE49-F238E27FC236}">
                <a16:creationId xmlns:a16="http://schemas.microsoft.com/office/drawing/2014/main" id="{FB989C96-7F7A-487E-855D-F386F5E440B6}"/>
              </a:ext>
            </a:extLst>
          </p:cNvPr>
          <p:cNvPicPr>
            <a:picLocks noGrp="1" noChangeAspect="1"/>
          </p:cNvPicPr>
          <p:nvPr>
            <p:ph idx="1"/>
          </p:nvPr>
        </p:nvPicPr>
        <p:blipFill>
          <a:blip r:embed="rId3"/>
          <a:stretch>
            <a:fillRect/>
          </a:stretch>
        </p:blipFill>
        <p:spPr>
          <a:xfrm>
            <a:off x="2587729" y="3045806"/>
            <a:ext cx="5636194" cy="2759458"/>
          </a:xfrm>
          <a:prstGeom prst="rect">
            <a:avLst/>
          </a:prstGeom>
        </p:spPr>
      </p:pic>
      <p:sp>
        <p:nvSpPr>
          <p:cNvPr id="9" name="Textfeld 8">
            <a:extLst>
              <a:ext uri="{FF2B5EF4-FFF2-40B4-BE49-F238E27FC236}">
                <a16:creationId xmlns:a16="http://schemas.microsoft.com/office/drawing/2014/main" id="{B00F15BB-AD0B-4AE8-B2CB-388D17F91D70}"/>
              </a:ext>
            </a:extLst>
          </p:cNvPr>
          <p:cNvSpPr txBox="1"/>
          <p:nvPr/>
        </p:nvSpPr>
        <p:spPr>
          <a:xfrm>
            <a:off x="1055440" y="1373583"/>
            <a:ext cx="4346062" cy="1846659"/>
          </a:xfrm>
          <a:prstGeom prst="rect">
            <a:avLst/>
          </a:prstGeom>
          <a:noFill/>
        </p:spPr>
        <p:txBody>
          <a:bodyPr wrap="none" rtlCol="0">
            <a:spAutoFit/>
          </a:bodyPr>
          <a:lstStyle/>
          <a:p>
            <a:r>
              <a:rPr lang="de-DE" sz="2400" u="sng" dirty="0"/>
              <a:t>Außenklima</a:t>
            </a:r>
            <a:r>
              <a:rPr lang="de-DE" sz="2400" dirty="0"/>
              <a:t>: Temperatur</a:t>
            </a:r>
            <a:br>
              <a:rPr lang="de-DE" sz="2400" dirty="0"/>
            </a:br>
            <a:r>
              <a:rPr lang="de-DE" sz="2400" dirty="0"/>
              <a:t>                        Luftfeuchtigkeit</a:t>
            </a:r>
            <a:br>
              <a:rPr lang="de-DE" sz="2400" dirty="0"/>
            </a:br>
            <a:r>
              <a:rPr lang="de-DE" sz="2400" dirty="0"/>
              <a:t>                        Wind</a:t>
            </a:r>
            <a:br>
              <a:rPr lang="de-DE" sz="2400" dirty="0"/>
            </a:br>
            <a:r>
              <a:rPr lang="de-DE" sz="2400" dirty="0"/>
              <a:t>                        Sonneneinstrahlung</a:t>
            </a:r>
            <a:br>
              <a:rPr lang="de-DE" dirty="0"/>
            </a:br>
            <a:r>
              <a:rPr lang="de-DE" dirty="0"/>
              <a:t>	</a:t>
            </a:r>
          </a:p>
        </p:txBody>
      </p:sp>
      <p:sp>
        <p:nvSpPr>
          <p:cNvPr id="10" name="Textfeld 9">
            <a:extLst>
              <a:ext uri="{FF2B5EF4-FFF2-40B4-BE49-F238E27FC236}">
                <a16:creationId xmlns:a16="http://schemas.microsoft.com/office/drawing/2014/main" id="{C2189572-4873-40B7-B904-B82A93935CAC}"/>
              </a:ext>
            </a:extLst>
          </p:cNvPr>
          <p:cNvSpPr txBox="1"/>
          <p:nvPr/>
        </p:nvSpPr>
        <p:spPr bwMode="auto">
          <a:xfrm>
            <a:off x="8400256" y="3687178"/>
            <a:ext cx="3466013" cy="1846659"/>
          </a:xfrm>
          <a:prstGeom prst="rect">
            <a:avLst/>
          </a:prstGeom>
          <a:noFill/>
        </p:spPr>
        <p:txBody>
          <a:bodyPr wrap="none" rtlCol="0">
            <a:spAutoFit/>
          </a:bodyPr>
          <a:lstStyle/>
          <a:p>
            <a:r>
              <a:rPr lang="de-DE" sz="2400" u="sng" dirty="0"/>
              <a:t>Stallklima</a:t>
            </a:r>
            <a:r>
              <a:rPr lang="de-DE" sz="2400" dirty="0"/>
              <a:t>: Standort</a:t>
            </a:r>
            <a:br>
              <a:rPr lang="de-DE" sz="2400" dirty="0"/>
            </a:br>
            <a:r>
              <a:rPr lang="de-DE" sz="2400" dirty="0"/>
              <a:t>                    Bauausführung</a:t>
            </a:r>
            <a:br>
              <a:rPr lang="de-DE" sz="2400" dirty="0"/>
            </a:br>
            <a:r>
              <a:rPr lang="de-DE" sz="2400" dirty="0"/>
              <a:t>                    Lüftungsanlage</a:t>
            </a:r>
            <a:br>
              <a:rPr lang="de-DE" sz="2400" dirty="0"/>
            </a:br>
            <a:r>
              <a:rPr lang="de-DE" sz="2400" dirty="0"/>
              <a:t>                        </a:t>
            </a:r>
            <a:br>
              <a:rPr lang="de-DE" sz="2400" dirty="0"/>
            </a:br>
            <a:r>
              <a:rPr lang="de-DE" dirty="0"/>
              <a:t>	</a:t>
            </a:r>
          </a:p>
        </p:txBody>
      </p:sp>
    </p:spTree>
    <p:extLst>
      <p:ext uri="{BB962C8B-B14F-4D97-AF65-F5344CB8AC3E}">
        <p14:creationId xmlns:p14="http://schemas.microsoft.com/office/powerpoint/2010/main" val="138594674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Bodenheizung und -kühlung</a:t>
            </a:r>
            <a:endParaRPr dirty="0"/>
          </a:p>
        </p:txBody>
      </p:sp>
      <p:sp>
        <p:nvSpPr>
          <p:cNvPr id="5" name="Fußzeilenplatzhalter 3"/>
          <p:cNvSpPr>
            <a:spLocks noGrp="1"/>
          </p:cNvSpPr>
          <p:nvPr>
            <p:ph type="ftr" sz="quarter" idx="10"/>
          </p:nvPr>
        </p:nvSpPr>
        <p:spPr bwMode="auto"/>
        <p:txBody>
          <a:bodyPr/>
          <a:lstStyle/>
          <a:p>
            <a:pPr>
              <a:defRPr/>
            </a:pPr>
            <a:r>
              <a:rPr lang="de-DE"/>
              <a:t>Stallbau_Schwein</a:t>
            </a:r>
            <a:endParaRPr/>
          </a:p>
        </p:txBody>
      </p:sp>
      <p:pic>
        <p:nvPicPr>
          <p:cNvPr id="7" name="Grafik 6">
            <a:extLst>
              <a:ext uri="{FF2B5EF4-FFF2-40B4-BE49-F238E27FC236}">
                <a16:creationId xmlns:a16="http://schemas.microsoft.com/office/drawing/2014/main" id="{6F7363F7-D970-44F4-8FEB-38E426E39DD8}"/>
              </a:ext>
            </a:extLst>
          </p:cNvPr>
          <p:cNvPicPr>
            <a:picLocks noChangeAspect="1"/>
          </p:cNvPicPr>
          <p:nvPr/>
        </p:nvPicPr>
        <p:blipFill>
          <a:blip r:embed="rId3"/>
          <a:stretch>
            <a:fillRect/>
          </a:stretch>
        </p:blipFill>
        <p:spPr>
          <a:xfrm>
            <a:off x="897861" y="1359202"/>
            <a:ext cx="6935990" cy="4429125"/>
          </a:xfrm>
          <a:prstGeom prst="rect">
            <a:avLst/>
          </a:prstGeom>
        </p:spPr>
      </p:pic>
      <p:pic>
        <p:nvPicPr>
          <p:cNvPr id="8" name="Grafik 7">
            <a:extLst>
              <a:ext uri="{FF2B5EF4-FFF2-40B4-BE49-F238E27FC236}">
                <a16:creationId xmlns:a16="http://schemas.microsoft.com/office/drawing/2014/main" id="{974F4BF3-20CF-4130-BA46-35EB92E62149}"/>
              </a:ext>
            </a:extLst>
          </p:cNvPr>
          <p:cNvPicPr>
            <a:picLocks noChangeAspect="1"/>
          </p:cNvPicPr>
          <p:nvPr/>
        </p:nvPicPr>
        <p:blipFill>
          <a:blip r:embed="rId4"/>
          <a:stretch>
            <a:fillRect/>
          </a:stretch>
        </p:blipFill>
        <p:spPr>
          <a:xfrm>
            <a:off x="7026939" y="1359202"/>
            <a:ext cx="4267200" cy="4429125"/>
          </a:xfrm>
          <a:prstGeom prst="rect">
            <a:avLst/>
          </a:prstGeom>
        </p:spPr>
      </p:pic>
      <p:sp>
        <p:nvSpPr>
          <p:cNvPr id="9" name="Textfeld 6">
            <a:extLst>
              <a:ext uri="{FF2B5EF4-FFF2-40B4-BE49-F238E27FC236}">
                <a16:creationId xmlns:a16="http://schemas.microsoft.com/office/drawing/2014/main" id="{BCB1F37D-A8AC-47E5-965D-B90636896720}"/>
              </a:ext>
            </a:extLst>
          </p:cNvPr>
          <p:cNvSpPr>
            <a:spLocks/>
          </p:cNvSpPr>
          <p:nvPr/>
        </p:nvSpPr>
        <p:spPr bwMode="auto">
          <a:xfrm>
            <a:off x="5852585" y="5810728"/>
            <a:ext cx="2313454" cy="261610"/>
          </a:xfrm>
          <a:prstGeom prst="rect">
            <a:avLst/>
          </a:prstGeom>
          <a:noFill/>
        </p:spPr>
        <p:txBody>
          <a:bodyPr wrap="none" rtlCol="0">
            <a:spAutoFit/>
          </a:bodyPr>
          <a:lstStyle/>
          <a:p>
            <a:pPr>
              <a:defRPr/>
            </a:pPr>
            <a:r>
              <a:rPr lang="de-DE" sz="1100" dirty="0"/>
              <a:t>Bodenheizung/-kühlung, LSZ Boxberg</a:t>
            </a:r>
            <a:endParaRPr dirty="0"/>
          </a:p>
        </p:txBody>
      </p:sp>
    </p:spTree>
    <p:extLst>
      <p:ext uri="{BB962C8B-B14F-4D97-AF65-F5344CB8AC3E}">
        <p14:creationId xmlns:p14="http://schemas.microsoft.com/office/powerpoint/2010/main" val="27198957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Kühlung in freibelüfteten Ställen: </a:t>
            </a:r>
            <a:endParaRPr dirty="0"/>
          </a:p>
        </p:txBody>
      </p:sp>
      <p:sp>
        <p:nvSpPr>
          <p:cNvPr id="5" name="Fußzeilenplatzhalter 3"/>
          <p:cNvSpPr>
            <a:spLocks noGrp="1"/>
          </p:cNvSpPr>
          <p:nvPr>
            <p:ph type="ftr" sz="quarter" idx="10"/>
          </p:nvPr>
        </p:nvSpPr>
        <p:spPr bwMode="auto"/>
        <p:txBody>
          <a:bodyPr/>
          <a:lstStyle/>
          <a:p>
            <a:pPr>
              <a:defRPr/>
            </a:pPr>
            <a:r>
              <a:rPr lang="de-DE"/>
              <a:t>Stallbau_Schwein</a:t>
            </a:r>
            <a:endParaRPr/>
          </a:p>
        </p:txBody>
      </p:sp>
      <p:sp>
        <p:nvSpPr>
          <p:cNvPr id="6" name="Inhaltsplatzhalter 2"/>
          <p:cNvSpPr>
            <a:spLocks noGrp="1"/>
          </p:cNvSpPr>
          <p:nvPr>
            <p:ph idx="1"/>
          </p:nvPr>
        </p:nvSpPr>
        <p:spPr bwMode="auto"/>
        <p:txBody>
          <a:bodyPr/>
          <a:lstStyle/>
          <a:p>
            <a:pPr>
              <a:buFont typeface="Wingdings"/>
              <a:buChar char="Ø"/>
              <a:defRPr/>
            </a:pPr>
            <a:r>
              <a:rPr lang="de-DE" dirty="0"/>
              <a:t> Offenställe:</a:t>
            </a:r>
            <a:endParaRPr dirty="0"/>
          </a:p>
          <a:p>
            <a:pPr marL="0" indent="0">
              <a:buNone/>
              <a:defRPr/>
            </a:pPr>
            <a:endParaRPr lang="de-DE" sz="2000" b="1" dirty="0"/>
          </a:p>
          <a:p>
            <a:pPr marL="457200" lvl="1" indent="0">
              <a:buNone/>
              <a:defRPr/>
            </a:pPr>
            <a:r>
              <a:rPr lang="de-DE" sz="2600" b="1" dirty="0"/>
              <a:t>Vorteil</a:t>
            </a:r>
            <a:r>
              <a:rPr lang="de-DE" sz="2600" dirty="0"/>
              <a:t>: 	Geringer Energieaufwand	</a:t>
            </a:r>
            <a:endParaRPr dirty="0"/>
          </a:p>
          <a:p>
            <a:pPr marL="457200" lvl="1" indent="0">
              <a:buNone/>
              <a:defRPr/>
            </a:pPr>
            <a:r>
              <a:rPr lang="de-DE" sz="2600" dirty="0"/>
              <a:t>		Wärmeregulierung durch Luftaustausch außen - innen</a:t>
            </a:r>
            <a:endParaRPr dirty="0"/>
          </a:p>
          <a:p>
            <a:pPr marL="457200" lvl="1" indent="0">
              <a:buNone/>
              <a:defRPr/>
            </a:pPr>
            <a:r>
              <a:rPr lang="de-DE" sz="2600" dirty="0"/>
              <a:t>		Mit anderen Kühlsystemen kombinierbar</a:t>
            </a:r>
            <a:endParaRPr dirty="0"/>
          </a:p>
          <a:p>
            <a:pPr marL="457200" lvl="1" indent="0">
              <a:buNone/>
              <a:defRPr/>
            </a:pPr>
            <a:endParaRPr lang="de-DE" sz="2600" dirty="0"/>
          </a:p>
          <a:p>
            <a:pPr marL="457200" lvl="1" indent="0">
              <a:buNone/>
              <a:defRPr/>
            </a:pPr>
            <a:r>
              <a:rPr lang="de-DE" sz="2600" b="1" dirty="0"/>
              <a:t>Nachteil</a:t>
            </a:r>
            <a:r>
              <a:rPr lang="de-DE" sz="2600" dirty="0"/>
              <a:t>: 	Schwer nachrüstbar </a:t>
            </a:r>
            <a:r>
              <a:rPr lang="de-DE" sz="2600" dirty="0">
                <a:sym typeface="Wingdings" panose="05000000000000000000" pitchFamily="2" charset="2"/>
              </a:rPr>
              <a:t></a:t>
            </a:r>
            <a:r>
              <a:rPr lang="de-DE" sz="2600" dirty="0"/>
              <a:t> i.d.R. Neubau</a:t>
            </a:r>
          </a:p>
          <a:p>
            <a:pPr marL="457200" lvl="1" indent="0">
              <a:buNone/>
              <a:defRPr/>
            </a:pPr>
            <a:r>
              <a:rPr lang="de-DE" dirty="0"/>
              <a:t>		</a:t>
            </a:r>
            <a:endParaRPr dirty="0"/>
          </a:p>
          <a:p>
            <a:pPr lvl="1">
              <a:buFont typeface="Wingdings"/>
              <a:buChar char="Ø"/>
              <a:defRPr/>
            </a:pPr>
            <a:endParaRPr lang="de-DE" dirty="0"/>
          </a:p>
        </p:txBody>
      </p:sp>
      <p:pic>
        <p:nvPicPr>
          <p:cNvPr id="7" name="Grafik 5"/>
          <p:cNvPicPr>
            <a:picLocks noChangeAspect="1"/>
          </p:cNvPicPr>
          <p:nvPr/>
        </p:nvPicPr>
        <p:blipFill>
          <a:blip r:embed="rId3"/>
          <a:stretch/>
        </p:blipFill>
        <p:spPr bwMode="auto">
          <a:xfrm>
            <a:off x="7968208" y="3662259"/>
            <a:ext cx="3826647" cy="2603010"/>
          </a:xfrm>
          <a:prstGeom prst="rect">
            <a:avLst/>
          </a:prstGeom>
        </p:spPr>
      </p:pic>
      <p:sp>
        <p:nvSpPr>
          <p:cNvPr id="8" name="Textfeld 6"/>
          <p:cNvSpPr>
            <a:spLocks/>
          </p:cNvSpPr>
          <p:nvPr/>
        </p:nvSpPr>
        <p:spPr bwMode="auto">
          <a:xfrm>
            <a:off x="6015113" y="6036742"/>
            <a:ext cx="1925527" cy="261610"/>
          </a:xfrm>
          <a:prstGeom prst="rect">
            <a:avLst/>
          </a:prstGeom>
          <a:noFill/>
        </p:spPr>
        <p:txBody>
          <a:bodyPr wrap="none" rtlCol="0">
            <a:spAutoFit/>
          </a:bodyPr>
          <a:lstStyle/>
          <a:p>
            <a:pPr>
              <a:defRPr/>
            </a:pPr>
            <a:r>
              <a:rPr lang="de-DE" sz="1100" dirty="0" err="1"/>
              <a:t>Pigport</a:t>
            </a:r>
            <a:r>
              <a:rPr lang="de-DE" sz="1100" dirty="0"/>
              <a:t> 3, www.offenstall.com</a:t>
            </a:r>
            <a:endParaRPr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Fazit Lüftungs-/Kühlsysteme:</a:t>
            </a:r>
            <a:endParaRPr dirty="0"/>
          </a:p>
        </p:txBody>
      </p:sp>
      <p:sp>
        <p:nvSpPr>
          <p:cNvPr id="5" name="Fußzeilenplatzhalter 3"/>
          <p:cNvSpPr>
            <a:spLocks noGrp="1"/>
          </p:cNvSpPr>
          <p:nvPr>
            <p:ph type="ftr" sz="quarter" idx="10"/>
          </p:nvPr>
        </p:nvSpPr>
        <p:spPr bwMode="auto"/>
        <p:txBody>
          <a:bodyPr/>
          <a:lstStyle/>
          <a:p>
            <a:pPr>
              <a:defRPr/>
            </a:pPr>
            <a:r>
              <a:rPr lang="de-DE"/>
              <a:t>Stallbau_Schwein</a:t>
            </a:r>
            <a:endParaRPr/>
          </a:p>
        </p:txBody>
      </p:sp>
      <p:sp>
        <p:nvSpPr>
          <p:cNvPr id="6" name="Inhaltsplatzhalter 2"/>
          <p:cNvSpPr>
            <a:spLocks noGrp="1"/>
          </p:cNvSpPr>
          <p:nvPr>
            <p:ph idx="1"/>
          </p:nvPr>
        </p:nvSpPr>
        <p:spPr bwMode="auto"/>
        <p:txBody>
          <a:bodyPr/>
          <a:lstStyle/>
          <a:p>
            <a:pPr marL="0" indent="0">
              <a:buNone/>
              <a:defRPr/>
            </a:pPr>
            <a:endParaRPr lang="de-DE" b="1" dirty="0"/>
          </a:p>
          <a:p>
            <a:pPr>
              <a:buFont typeface="Courier New"/>
              <a:buChar char="o"/>
              <a:defRPr/>
            </a:pPr>
            <a:r>
              <a:rPr lang="de-DE" dirty="0"/>
              <a:t> Kühlung individuell an die örtlichen Gegebenheiten anpassen</a:t>
            </a:r>
          </a:p>
          <a:p>
            <a:pPr>
              <a:buFont typeface="Courier New"/>
              <a:buChar char="o"/>
              <a:defRPr/>
            </a:pPr>
            <a:r>
              <a:rPr lang="de-DE" dirty="0"/>
              <a:t> Unterschiedliche Wartung und Kosten </a:t>
            </a:r>
          </a:p>
          <a:p>
            <a:pPr>
              <a:buFont typeface="Courier New"/>
              <a:buChar char="o"/>
              <a:defRPr/>
            </a:pPr>
            <a:r>
              <a:rPr lang="de-DE" dirty="0"/>
              <a:t> Manche Systeme für Kühlung und Heizung einsetzbar</a:t>
            </a:r>
            <a:endParaRPr dirty="0"/>
          </a:p>
          <a:p>
            <a:pPr marL="457200" lvl="1" indent="0">
              <a:buNone/>
              <a:defRPr/>
            </a:pPr>
            <a:r>
              <a:rPr lang="de-DE" dirty="0"/>
              <a:t>		</a:t>
            </a:r>
            <a:endParaRPr dirty="0"/>
          </a:p>
          <a:p>
            <a:pPr marL="457200" lvl="1" indent="0">
              <a:buNone/>
              <a:defRPr/>
            </a:pP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fontScale="90000"/>
          </a:bodyPr>
          <a:lstStyle/>
          <a:p>
            <a:pPr>
              <a:defRPr/>
            </a:pPr>
            <a:r>
              <a:rPr lang="de-DE" dirty="0"/>
              <a:t>Weitere Maßnahmen zur Reduzierung </a:t>
            </a:r>
            <a:br>
              <a:rPr lang="de-DE" dirty="0"/>
            </a:br>
            <a:r>
              <a:rPr lang="de-DE" dirty="0"/>
              <a:t>der Stalltemperaturen:</a:t>
            </a:r>
            <a:endParaRPr dirty="0"/>
          </a:p>
        </p:txBody>
      </p:sp>
      <p:sp>
        <p:nvSpPr>
          <p:cNvPr id="5" name="Fußzeilenplatzhalter 3"/>
          <p:cNvSpPr>
            <a:spLocks noGrp="1"/>
          </p:cNvSpPr>
          <p:nvPr>
            <p:ph type="ftr" sz="quarter" idx="10"/>
          </p:nvPr>
        </p:nvSpPr>
        <p:spPr bwMode="auto"/>
        <p:txBody>
          <a:bodyPr/>
          <a:lstStyle/>
          <a:p>
            <a:pPr>
              <a:defRPr/>
            </a:pPr>
            <a:r>
              <a:rPr lang="de-DE"/>
              <a:t>Stallbau_Schwein</a:t>
            </a:r>
            <a:endParaRPr/>
          </a:p>
        </p:txBody>
      </p:sp>
      <p:sp>
        <p:nvSpPr>
          <p:cNvPr id="6" name="Inhaltsplatzhalter 2"/>
          <p:cNvSpPr>
            <a:spLocks noGrp="1"/>
          </p:cNvSpPr>
          <p:nvPr>
            <p:ph idx="1"/>
          </p:nvPr>
        </p:nvSpPr>
        <p:spPr bwMode="auto"/>
        <p:txBody>
          <a:bodyPr/>
          <a:lstStyle/>
          <a:p>
            <a:pPr marL="0" indent="0">
              <a:buNone/>
              <a:defRPr/>
            </a:pPr>
            <a:endParaRPr lang="de-DE" dirty="0"/>
          </a:p>
          <a:p>
            <a:pPr>
              <a:buFont typeface="Courier New"/>
              <a:buChar char="o"/>
              <a:defRPr/>
            </a:pPr>
            <a:r>
              <a:rPr lang="de-DE" dirty="0"/>
              <a:t> Dachdämmung / Photovoltaikanlagen</a:t>
            </a:r>
            <a:endParaRPr dirty="0"/>
          </a:p>
          <a:p>
            <a:pPr>
              <a:buFont typeface="Courier New"/>
              <a:buChar char="o"/>
              <a:defRPr/>
            </a:pPr>
            <a:r>
              <a:rPr lang="de-DE" dirty="0"/>
              <a:t> Berieselung von Dachflächen</a:t>
            </a:r>
            <a:endParaRPr dirty="0"/>
          </a:p>
          <a:p>
            <a:pPr>
              <a:buFont typeface="Courier New"/>
              <a:buChar char="o"/>
              <a:defRPr/>
            </a:pPr>
            <a:r>
              <a:rPr lang="de-DE" dirty="0"/>
              <a:t> Dach-/Wandbegrünungen, Wanddämmung</a:t>
            </a:r>
            <a:endParaRPr dirty="0"/>
          </a:p>
          <a:p>
            <a:pPr>
              <a:buFont typeface="Courier New"/>
              <a:buChar char="o"/>
              <a:defRPr/>
            </a:pPr>
            <a:r>
              <a:rPr lang="de-DE" dirty="0"/>
              <a:t> Großer Dachüberstand</a:t>
            </a:r>
            <a:endParaRPr dirty="0"/>
          </a:p>
          <a:p>
            <a:pPr>
              <a:buFont typeface="Courier New"/>
              <a:buChar char="o"/>
              <a:defRPr/>
            </a:pPr>
            <a:r>
              <a:rPr lang="de-DE" dirty="0"/>
              <a:t> Beschattung der Fensterflächen und Ausläufe</a:t>
            </a:r>
            <a:endParaRPr dirty="0"/>
          </a:p>
          <a:p>
            <a:pPr>
              <a:buFont typeface="Courier New"/>
              <a:buChar char="o"/>
              <a:defRPr/>
            </a:pPr>
            <a:endParaRPr lang="de-DE" dirty="0"/>
          </a:p>
        </p:txBody>
      </p:sp>
      <p:pic>
        <p:nvPicPr>
          <p:cNvPr id="7" name="Grafik 5"/>
          <p:cNvPicPr>
            <a:picLocks noChangeAspect="1"/>
          </p:cNvPicPr>
          <p:nvPr/>
        </p:nvPicPr>
        <p:blipFill>
          <a:blip r:embed="rId3"/>
          <a:stretch/>
        </p:blipFill>
        <p:spPr bwMode="auto">
          <a:xfrm>
            <a:off x="8328248" y="3548595"/>
            <a:ext cx="3551165" cy="2652229"/>
          </a:xfrm>
          <a:prstGeom prst="rect">
            <a:avLst/>
          </a:prstGeom>
        </p:spPr>
      </p:pic>
      <p:sp>
        <p:nvSpPr>
          <p:cNvPr id="8" name="Textfeld 6"/>
          <p:cNvSpPr>
            <a:spLocks/>
          </p:cNvSpPr>
          <p:nvPr/>
        </p:nvSpPr>
        <p:spPr bwMode="auto">
          <a:xfrm>
            <a:off x="6035513" y="6005047"/>
            <a:ext cx="2124299" cy="261610"/>
          </a:xfrm>
          <a:prstGeom prst="rect">
            <a:avLst/>
          </a:prstGeom>
          <a:noFill/>
        </p:spPr>
        <p:txBody>
          <a:bodyPr wrap="none" rtlCol="0">
            <a:spAutoFit/>
          </a:bodyPr>
          <a:lstStyle/>
          <a:p>
            <a:pPr>
              <a:defRPr/>
            </a:pPr>
            <a:r>
              <a:rPr lang="de-DE" sz="1100" dirty="0"/>
              <a:t>Beschattete Fenster, LSZ Boxberg</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fontScale="90000"/>
          </a:bodyPr>
          <a:lstStyle/>
          <a:p>
            <a:pPr>
              <a:defRPr/>
            </a:pPr>
            <a:r>
              <a:rPr lang="de-DE" dirty="0"/>
              <a:t>Weitere Maßnahmen zur Reduzierung </a:t>
            </a:r>
            <a:br>
              <a:rPr lang="de-DE" dirty="0"/>
            </a:br>
            <a:r>
              <a:rPr lang="de-DE" dirty="0"/>
              <a:t>der Stalltemperaturen: Auslaufbeschattung</a:t>
            </a:r>
            <a:endParaRPr dirty="0"/>
          </a:p>
        </p:txBody>
      </p:sp>
      <p:sp>
        <p:nvSpPr>
          <p:cNvPr id="5" name="Fußzeilenplatzhalter 3"/>
          <p:cNvSpPr>
            <a:spLocks noGrp="1"/>
          </p:cNvSpPr>
          <p:nvPr>
            <p:ph type="ftr" sz="quarter" idx="10"/>
          </p:nvPr>
        </p:nvSpPr>
        <p:spPr bwMode="auto"/>
        <p:txBody>
          <a:bodyPr/>
          <a:lstStyle/>
          <a:p>
            <a:pPr>
              <a:defRPr/>
            </a:pPr>
            <a:r>
              <a:rPr lang="de-DE"/>
              <a:t>Stallbau_Schwein</a:t>
            </a:r>
            <a:endParaRPr/>
          </a:p>
        </p:txBody>
      </p:sp>
      <p:sp>
        <p:nvSpPr>
          <p:cNvPr id="8" name="Textfeld 6"/>
          <p:cNvSpPr>
            <a:spLocks/>
          </p:cNvSpPr>
          <p:nvPr/>
        </p:nvSpPr>
        <p:spPr bwMode="auto">
          <a:xfrm>
            <a:off x="6035513" y="6005047"/>
            <a:ext cx="2202847" cy="261610"/>
          </a:xfrm>
          <a:prstGeom prst="rect">
            <a:avLst/>
          </a:prstGeom>
          <a:noFill/>
        </p:spPr>
        <p:txBody>
          <a:bodyPr wrap="none" rtlCol="0">
            <a:spAutoFit/>
          </a:bodyPr>
          <a:lstStyle/>
          <a:p>
            <a:pPr>
              <a:defRPr/>
            </a:pPr>
            <a:r>
              <a:rPr lang="de-DE" sz="1100" dirty="0"/>
              <a:t>Beschatteter Auslauf, LSZ Boxberg</a:t>
            </a:r>
            <a:endParaRPr dirty="0"/>
          </a:p>
        </p:txBody>
      </p:sp>
      <p:pic>
        <p:nvPicPr>
          <p:cNvPr id="9" name="Grafik 8">
            <a:extLst>
              <a:ext uri="{FF2B5EF4-FFF2-40B4-BE49-F238E27FC236}">
                <a16:creationId xmlns:a16="http://schemas.microsoft.com/office/drawing/2014/main" id="{451EB87C-893E-4608-875C-FEA6F15F7D7C}"/>
              </a:ext>
            </a:extLst>
          </p:cNvPr>
          <p:cNvPicPr>
            <a:picLocks noChangeAspect="1"/>
          </p:cNvPicPr>
          <p:nvPr/>
        </p:nvPicPr>
        <p:blipFill>
          <a:blip r:embed="rId3"/>
          <a:stretch>
            <a:fillRect/>
          </a:stretch>
        </p:blipFill>
        <p:spPr>
          <a:xfrm>
            <a:off x="2423592" y="1375121"/>
            <a:ext cx="5729808" cy="4633491"/>
          </a:xfrm>
          <a:prstGeom prst="rect">
            <a:avLst/>
          </a:prstGeom>
        </p:spPr>
      </p:pic>
    </p:spTree>
    <p:extLst>
      <p:ext uri="{BB962C8B-B14F-4D97-AF65-F5344CB8AC3E}">
        <p14:creationId xmlns:p14="http://schemas.microsoft.com/office/powerpoint/2010/main" val="2801590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2" name="Grafik 1">
            <a:extLst>
              <a:ext uri="{FF2B5EF4-FFF2-40B4-BE49-F238E27FC236}">
                <a16:creationId xmlns:a16="http://schemas.microsoft.com/office/drawing/2014/main" id="{C32F9A68-CAEB-4173-BAA5-064F68849F01}"/>
              </a:ext>
            </a:extLst>
          </p:cNvPr>
          <p:cNvPicPr>
            <a:picLocks noChangeAspect="1"/>
          </p:cNvPicPr>
          <p:nvPr/>
        </p:nvPicPr>
        <p:blipFill rotWithShape="1">
          <a:blip r:embed="rId3"/>
          <a:srcRect t="11437" b="12108"/>
          <a:stretch/>
        </p:blipFill>
        <p:spPr>
          <a:xfrm>
            <a:off x="2501349" y="1196752"/>
            <a:ext cx="6901270" cy="3766160"/>
          </a:xfrm>
          <a:prstGeom prst="rect">
            <a:avLst/>
          </a:prstGeom>
        </p:spPr>
      </p:pic>
      <p:sp>
        <p:nvSpPr>
          <p:cNvPr id="4" name="Titel 1"/>
          <p:cNvSpPr>
            <a:spLocks noGrp="1"/>
          </p:cNvSpPr>
          <p:nvPr>
            <p:ph type="title"/>
          </p:nvPr>
        </p:nvSpPr>
        <p:spPr bwMode="auto"/>
        <p:txBody>
          <a:bodyPr>
            <a:normAutofit fontScale="90000"/>
          </a:bodyPr>
          <a:lstStyle/>
          <a:p>
            <a:pPr>
              <a:defRPr/>
            </a:pPr>
            <a:r>
              <a:rPr lang="de-DE" dirty="0"/>
              <a:t>Weitere Maßnahmen zur Reduzierung </a:t>
            </a:r>
            <a:br>
              <a:rPr lang="de-DE" dirty="0"/>
            </a:br>
            <a:r>
              <a:rPr lang="de-DE" dirty="0"/>
              <a:t>der Stalltemperaturen: Beschattung der Fenster</a:t>
            </a:r>
            <a:endParaRPr dirty="0"/>
          </a:p>
        </p:txBody>
      </p:sp>
      <p:sp>
        <p:nvSpPr>
          <p:cNvPr id="5" name="Fußzeilenplatzhalter 3"/>
          <p:cNvSpPr>
            <a:spLocks noGrp="1"/>
          </p:cNvSpPr>
          <p:nvPr>
            <p:ph type="ftr" sz="quarter" idx="10"/>
          </p:nvPr>
        </p:nvSpPr>
        <p:spPr bwMode="auto"/>
        <p:txBody>
          <a:bodyPr/>
          <a:lstStyle/>
          <a:p>
            <a:pPr>
              <a:defRPr/>
            </a:pPr>
            <a:r>
              <a:rPr lang="de-DE"/>
              <a:t>Stallbau_Schwein</a:t>
            </a:r>
            <a:endParaRPr/>
          </a:p>
        </p:txBody>
      </p:sp>
      <p:sp>
        <p:nvSpPr>
          <p:cNvPr id="6" name="Inhaltsplatzhalter 2"/>
          <p:cNvSpPr>
            <a:spLocks noGrp="1"/>
          </p:cNvSpPr>
          <p:nvPr>
            <p:ph idx="1"/>
          </p:nvPr>
        </p:nvSpPr>
        <p:spPr bwMode="auto"/>
        <p:txBody>
          <a:bodyPr/>
          <a:lstStyle/>
          <a:p>
            <a:endParaRPr lang="de-DE" dirty="0">
              <a:latin typeface="Calibri" panose="020F0502020204030204" pitchFamily="34" charset="0"/>
            </a:endParaRPr>
          </a:p>
          <a:p>
            <a:endParaRPr lang="de-DE" dirty="0">
              <a:latin typeface="Calibri" panose="020F0502020204030204" pitchFamily="34" charset="0"/>
            </a:endParaRPr>
          </a:p>
          <a:p>
            <a:endParaRPr lang="de-DE" dirty="0">
              <a:latin typeface="Calibri" panose="020F0502020204030204" pitchFamily="34" charset="0"/>
            </a:endParaRPr>
          </a:p>
          <a:p>
            <a:pPr marL="0" indent="0">
              <a:buNone/>
            </a:pPr>
            <a:endParaRPr lang="de-DE" dirty="0">
              <a:latin typeface="Calibri" panose="020F0502020204030204" pitchFamily="34" charset="0"/>
            </a:endParaRPr>
          </a:p>
          <a:p>
            <a:endParaRPr lang="de-DE" dirty="0">
              <a:latin typeface="Calibri" panose="020F0502020204030204" pitchFamily="34" charset="0"/>
            </a:endParaRPr>
          </a:p>
          <a:p>
            <a:endParaRPr lang="de-DE" dirty="0">
              <a:latin typeface="Calibri" panose="020F0502020204030204" pitchFamily="34" charset="0"/>
            </a:endParaRPr>
          </a:p>
          <a:p>
            <a:endParaRPr lang="de-DE" sz="2600" dirty="0">
              <a:latin typeface="Calibri" panose="020F0502020204030204" pitchFamily="34" charset="0"/>
            </a:endParaRPr>
          </a:p>
          <a:p>
            <a:r>
              <a:rPr lang="de-DE" sz="2600" dirty="0">
                <a:latin typeface="Calibri" panose="020F0502020204030204" pitchFamily="34" charset="0"/>
              </a:rPr>
              <a:t>Hecken / Sträucher / Bäume, Dachüberstand, Jalousien, etc.</a:t>
            </a:r>
          </a:p>
          <a:p>
            <a:r>
              <a:rPr lang="de-DE" sz="2600" dirty="0">
                <a:latin typeface="Calibri" panose="020F0502020204030204" pitchFamily="34" charset="0"/>
              </a:rPr>
              <a:t>Lichteinfall bleibt gewährleistet, aber Einstrahlung in den Tierbereich wird vermieden</a:t>
            </a:r>
          </a:p>
          <a:p>
            <a:pPr marL="0" indent="0">
              <a:buNone/>
              <a:defRPr/>
            </a:pPr>
            <a:endParaRPr lang="de-DE" dirty="0"/>
          </a:p>
        </p:txBody>
      </p:sp>
      <p:sp>
        <p:nvSpPr>
          <p:cNvPr id="8" name="Textfeld 6"/>
          <p:cNvSpPr>
            <a:spLocks/>
          </p:cNvSpPr>
          <p:nvPr/>
        </p:nvSpPr>
        <p:spPr bwMode="auto">
          <a:xfrm>
            <a:off x="4674777" y="6046158"/>
            <a:ext cx="2842445" cy="261610"/>
          </a:xfrm>
          <a:prstGeom prst="rect">
            <a:avLst/>
          </a:prstGeom>
          <a:noFill/>
        </p:spPr>
        <p:txBody>
          <a:bodyPr wrap="none" rtlCol="0">
            <a:spAutoFit/>
          </a:bodyPr>
          <a:lstStyle/>
          <a:p>
            <a:pPr>
              <a:defRPr/>
            </a:pPr>
            <a:r>
              <a:rPr lang="de-DE" sz="1100" dirty="0"/>
              <a:t>Bernhard Feller, Landwirtschaftskammer NRW</a:t>
            </a:r>
          </a:p>
        </p:txBody>
      </p:sp>
    </p:spTree>
    <p:extLst>
      <p:ext uri="{BB962C8B-B14F-4D97-AF65-F5344CB8AC3E}">
        <p14:creationId xmlns:p14="http://schemas.microsoft.com/office/powerpoint/2010/main" val="281958294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fontScale="90000"/>
          </a:bodyPr>
          <a:lstStyle/>
          <a:p>
            <a:pPr>
              <a:defRPr/>
            </a:pPr>
            <a:r>
              <a:rPr lang="de-DE" dirty="0"/>
              <a:t>Weitere Maßnahmen zur Reduzierung </a:t>
            </a:r>
            <a:br>
              <a:rPr lang="de-DE" dirty="0"/>
            </a:br>
            <a:r>
              <a:rPr lang="de-DE" dirty="0"/>
              <a:t>der Stalltemperaturen:</a:t>
            </a:r>
            <a:endParaRPr dirty="0"/>
          </a:p>
        </p:txBody>
      </p:sp>
      <p:sp>
        <p:nvSpPr>
          <p:cNvPr id="5" name="Fußzeilenplatzhalter 3"/>
          <p:cNvSpPr>
            <a:spLocks noGrp="1"/>
          </p:cNvSpPr>
          <p:nvPr>
            <p:ph type="ftr" sz="quarter" idx="10"/>
          </p:nvPr>
        </p:nvSpPr>
        <p:spPr bwMode="auto"/>
        <p:txBody>
          <a:bodyPr/>
          <a:lstStyle/>
          <a:p>
            <a:pPr>
              <a:defRPr/>
            </a:pPr>
            <a:r>
              <a:rPr lang="de-DE"/>
              <a:t>Stallbau_Schwein</a:t>
            </a:r>
            <a:endParaRPr/>
          </a:p>
        </p:txBody>
      </p:sp>
      <p:sp>
        <p:nvSpPr>
          <p:cNvPr id="6" name="Inhaltsplatzhalter 2"/>
          <p:cNvSpPr>
            <a:spLocks noGrp="1"/>
          </p:cNvSpPr>
          <p:nvPr>
            <p:ph idx="1"/>
          </p:nvPr>
        </p:nvSpPr>
        <p:spPr bwMode="auto"/>
        <p:txBody>
          <a:bodyPr/>
          <a:lstStyle/>
          <a:p>
            <a:pPr marL="0" indent="0">
              <a:buNone/>
              <a:defRPr/>
            </a:pPr>
            <a:endParaRPr lang="de-DE" dirty="0"/>
          </a:p>
          <a:p>
            <a:pPr>
              <a:buFont typeface="Courier New"/>
              <a:buChar char="o"/>
              <a:defRPr/>
            </a:pPr>
            <a:r>
              <a:rPr lang="de-DE" dirty="0"/>
              <a:t> Natürliche Beschattung der Ställe z.B. durch Baumpflanzungen</a:t>
            </a:r>
            <a:endParaRPr dirty="0"/>
          </a:p>
          <a:p>
            <a:pPr>
              <a:buFont typeface="Courier New"/>
              <a:buChar char="o"/>
              <a:defRPr/>
            </a:pPr>
            <a:r>
              <a:rPr lang="de-DE" dirty="0"/>
              <a:t> </a:t>
            </a:r>
            <a:r>
              <a:rPr lang="de-DE" dirty="0" err="1"/>
              <a:t>Zuluftführung</a:t>
            </a:r>
            <a:r>
              <a:rPr lang="de-DE" dirty="0"/>
              <a:t> von beschatteter Seite (Nordseite)</a:t>
            </a:r>
            <a:endParaRPr dirty="0"/>
          </a:p>
          <a:p>
            <a:pPr>
              <a:buFont typeface="Courier New"/>
              <a:buChar char="o"/>
              <a:defRPr/>
            </a:pPr>
            <a:r>
              <a:rPr lang="de-DE" dirty="0"/>
              <a:t>Suhle/Mikrosuhle im Abteil</a:t>
            </a:r>
            <a:endParaRPr dirty="0"/>
          </a:p>
        </p:txBody>
      </p:sp>
      <p:pic>
        <p:nvPicPr>
          <p:cNvPr id="7" name="Grafik 2"/>
          <p:cNvPicPr>
            <a:picLocks noChangeAspect="1"/>
          </p:cNvPicPr>
          <p:nvPr/>
        </p:nvPicPr>
        <p:blipFill>
          <a:blip r:embed="rId3"/>
          <a:stretch/>
        </p:blipFill>
        <p:spPr bwMode="auto">
          <a:xfrm>
            <a:off x="7464152" y="3368651"/>
            <a:ext cx="4225590" cy="2808312"/>
          </a:xfrm>
          <a:prstGeom prst="rect">
            <a:avLst/>
          </a:prstGeom>
        </p:spPr>
      </p:pic>
      <p:sp>
        <p:nvSpPr>
          <p:cNvPr id="8" name="Textfeld 7"/>
          <p:cNvSpPr>
            <a:spLocks/>
          </p:cNvSpPr>
          <p:nvPr/>
        </p:nvSpPr>
        <p:spPr bwMode="auto">
          <a:xfrm>
            <a:off x="5518611" y="6005047"/>
            <a:ext cx="1930337" cy="261610"/>
          </a:xfrm>
          <a:prstGeom prst="rect">
            <a:avLst/>
          </a:prstGeom>
          <a:noFill/>
        </p:spPr>
        <p:txBody>
          <a:bodyPr wrap="none" rtlCol="0">
            <a:spAutoFit/>
          </a:bodyPr>
          <a:lstStyle/>
          <a:p>
            <a:pPr>
              <a:defRPr/>
            </a:pPr>
            <a:r>
              <a:rPr lang="de-DE" sz="1100" dirty="0"/>
              <a:t>Rudolf Wiedmann, Mikrosuhle</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fontScale="90000"/>
          </a:bodyPr>
          <a:lstStyle/>
          <a:p>
            <a:pPr>
              <a:defRPr/>
            </a:pPr>
            <a:r>
              <a:rPr lang="de-DE" dirty="0"/>
              <a:t>Weitere Maßnahmen zur Reduzierung </a:t>
            </a:r>
            <a:br>
              <a:rPr lang="de-DE" dirty="0"/>
            </a:br>
            <a:r>
              <a:rPr lang="de-DE" dirty="0"/>
              <a:t>der Stalltemperaturen: Natürliche Beschattung</a:t>
            </a:r>
            <a:endParaRPr dirty="0"/>
          </a:p>
        </p:txBody>
      </p:sp>
      <p:sp>
        <p:nvSpPr>
          <p:cNvPr id="5" name="Fußzeilenplatzhalter 3"/>
          <p:cNvSpPr>
            <a:spLocks noGrp="1"/>
          </p:cNvSpPr>
          <p:nvPr>
            <p:ph type="ftr" sz="quarter" idx="10"/>
          </p:nvPr>
        </p:nvSpPr>
        <p:spPr bwMode="auto"/>
        <p:txBody>
          <a:bodyPr/>
          <a:lstStyle/>
          <a:p>
            <a:pPr>
              <a:defRPr/>
            </a:pPr>
            <a:r>
              <a:rPr lang="de-DE"/>
              <a:t>Stallbau_Schwein</a:t>
            </a:r>
            <a:endParaRPr/>
          </a:p>
        </p:txBody>
      </p:sp>
      <p:pic>
        <p:nvPicPr>
          <p:cNvPr id="9" name="Grafik 8">
            <a:extLst>
              <a:ext uri="{FF2B5EF4-FFF2-40B4-BE49-F238E27FC236}">
                <a16:creationId xmlns:a16="http://schemas.microsoft.com/office/drawing/2014/main" id="{E57B3BF2-F544-4B9C-96F7-3528526710D0}"/>
              </a:ext>
            </a:extLst>
          </p:cNvPr>
          <p:cNvPicPr>
            <a:picLocks noChangeAspect="1"/>
          </p:cNvPicPr>
          <p:nvPr/>
        </p:nvPicPr>
        <p:blipFill>
          <a:blip r:embed="rId3"/>
          <a:stretch>
            <a:fillRect/>
          </a:stretch>
        </p:blipFill>
        <p:spPr>
          <a:xfrm>
            <a:off x="2819636" y="1362728"/>
            <a:ext cx="6552728" cy="4914546"/>
          </a:xfrm>
          <a:prstGeom prst="rect">
            <a:avLst/>
          </a:prstGeom>
        </p:spPr>
      </p:pic>
      <p:sp>
        <p:nvSpPr>
          <p:cNvPr id="10" name="Textfeld 5">
            <a:extLst>
              <a:ext uri="{FF2B5EF4-FFF2-40B4-BE49-F238E27FC236}">
                <a16:creationId xmlns:a16="http://schemas.microsoft.com/office/drawing/2014/main" id="{60308B74-1CF1-420A-83FE-2631B1622659}"/>
              </a:ext>
            </a:extLst>
          </p:cNvPr>
          <p:cNvSpPr>
            <a:spLocks/>
          </p:cNvSpPr>
          <p:nvPr/>
        </p:nvSpPr>
        <p:spPr bwMode="auto">
          <a:xfrm>
            <a:off x="9552384" y="5846663"/>
            <a:ext cx="2088232" cy="430887"/>
          </a:xfrm>
          <a:prstGeom prst="rect">
            <a:avLst/>
          </a:prstGeom>
          <a:noFill/>
        </p:spPr>
        <p:txBody>
          <a:bodyPr wrap="square" rtlCol="0">
            <a:spAutoFit/>
          </a:bodyPr>
          <a:lstStyle/>
          <a:p>
            <a:pPr>
              <a:defRPr/>
            </a:pPr>
            <a:r>
              <a:rPr lang="de-DE" sz="1100" dirty="0"/>
              <a:t>Bernhard Feller, Landwirtschaftskammer NRW</a:t>
            </a:r>
            <a:endParaRPr dirty="0"/>
          </a:p>
        </p:txBody>
      </p:sp>
    </p:spTree>
    <p:extLst>
      <p:ext uri="{BB962C8B-B14F-4D97-AF65-F5344CB8AC3E}">
        <p14:creationId xmlns:p14="http://schemas.microsoft.com/office/powerpoint/2010/main" val="32064763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fontScale="90000"/>
          </a:bodyPr>
          <a:lstStyle/>
          <a:p>
            <a:pPr>
              <a:defRPr/>
            </a:pPr>
            <a:r>
              <a:rPr lang="de-DE" dirty="0"/>
              <a:t>Weitere Maßnahmen zur Reduzierung </a:t>
            </a:r>
            <a:br>
              <a:rPr lang="de-DE" dirty="0"/>
            </a:br>
            <a:r>
              <a:rPr lang="de-DE" dirty="0"/>
              <a:t>des Hitzestresses über das Stallmanagement:</a:t>
            </a:r>
            <a:endParaRPr dirty="0"/>
          </a:p>
        </p:txBody>
      </p:sp>
      <p:sp>
        <p:nvSpPr>
          <p:cNvPr id="5" name="Fußzeilenplatzhalter 3"/>
          <p:cNvSpPr>
            <a:spLocks noGrp="1"/>
          </p:cNvSpPr>
          <p:nvPr>
            <p:ph type="ftr" sz="quarter" idx="10"/>
          </p:nvPr>
        </p:nvSpPr>
        <p:spPr bwMode="auto"/>
        <p:txBody>
          <a:bodyPr/>
          <a:lstStyle/>
          <a:p>
            <a:pPr>
              <a:defRPr/>
            </a:pPr>
            <a:r>
              <a:rPr lang="de-DE"/>
              <a:t>Stallbau_Schwein</a:t>
            </a:r>
            <a:endParaRPr/>
          </a:p>
        </p:txBody>
      </p:sp>
      <p:sp>
        <p:nvSpPr>
          <p:cNvPr id="6" name="Inhaltsplatzhalter 2"/>
          <p:cNvSpPr>
            <a:spLocks noGrp="1"/>
          </p:cNvSpPr>
          <p:nvPr>
            <p:ph idx="1"/>
          </p:nvPr>
        </p:nvSpPr>
        <p:spPr bwMode="auto">
          <a:xfrm>
            <a:off x="838200" y="1642427"/>
            <a:ext cx="10515600" cy="4713923"/>
          </a:xfrm>
        </p:spPr>
        <p:txBody>
          <a:bodyPr/>
          <a:lstStyle/>
          <a:p>
            <a:pPr>
              <a:buFont typeface="Courier New" panose="02070309020205020404" pitchFamily="49" charset="0"/>
              <a:buChar char="o"/>
              <a:defRPr/>
            </a:pPr>
            <a:r>
              <a:rPr lang="de-DE" dirty="0"/>
              <a:t> Ausreichend Wasserstellen bzw. ausreichender Durchfluss</a:t>
            </a:r>
            <a:endParaRPr dirty="0"/>
          </a:p>
          <a:p>
            <a:pPr>
              <a:buFont typeface="Courier New"/>
              <a:buChar char="o"/>
              <a:defRPr/>
            </a:pPr>
            <a:r>
              <a:rPr lang="de-DE" dirty="0"/>
              <a:t> Hohe Hygiene (Tränken, Futterstationen)</a:t>
            </a:r>
            <a:endParaRPr dirty="0"/>
          </a:p>
          <a:p>
            <a:pPr>
              <a:buFont typeface="Courier New"/>
              <a:buChar char="o"/>
              <a:defRPr/>
            </a:pPr>
            <a:r>
              <a:rPr lang="de-DE" dirty="0"/>
              <a:t> Gabe von Strukturfutter (z.B. (Luzerne-)Heu, Maissilage, Stroh)</a:t>
            </a:r>
            <a:endParaRPr dirty="0"/>
          </a:p>
          <a:p>
            <a:pPr>
              <a:buFont typeface="Courier New"/>
              <a:buChar char="o"/>
              <a:defRPr/>
            </a:pPr>
            <a:r>
              <a:rPr lang="de-DE" dirty="0"/>
              <a:t> Zusätzliche Mineralstoffgaben</a:t>
            </a:r>
            <a:endParaRPr dirty="0"/>
          </a:p>
          <a:p>
            <a:pPr>
              <a:buFont typeface="Courier New"/>
              <a:buChar char="o"/>
              <a:defRPr/>
            </a:pPr>
            <a:r>
              <a:rPr lang="de-DE" dirty="0"/>
              <a:t> Einsatz von Futterzusatzstoffen</a:t>
            </a:r>
            <a:endParaRPr dirty="0"/>
          </a:p>
          <a:p>
            <a:pPr>
              <a:buFont typeface="Courier New"/>
              <a:buChar char="o"/>
              <a:defRPr/>
            </a:pPr>
            <a:r>
              <a:rPr lang="de-DE" dirty="0"/>
              <a:t> Einsatz von hochverdaulichen Futterkomponenten (Weizen besser</a:t>
            </a:r>
            <a:br>
              <a:rPr lang="de-DE" dirty="0"/>
            </a:br>
            <a:r>
              <a:rPr lang="de-DE" dirty="0"/>
              <a:t> als  Gerste)</a:t>
            </a:r>
          </a:p>
          <a:p>
            <a:pPr>
              <a:buFont typeface="Courier New"/>
              <a:buChar char="o"/>
              <a:defRPr/>
            </a:pPr>
            <a:r>
              <a:rPr lang="de-DE" dirty="0"/>
              <a:t> Anpassung des Tierbestandes</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fontScale="90000"/>
          </a:bodyPr>
          <a:lstStyle/>
          <a:p>
            <a:pPr>
              <a:defRPr/>
            </a:pPr>
            <a:r>
              <a:rPr lang="de-DE" dirty="0"/>
              <a:t>Weitere Maßnahmen zur Reduzierung </a:t>
            </a:r>
            <a:br>
              <a:rPr lang="de-DE" dirty="0"/>
            </a:br>
            <a:r>
              <a:rPr lang="de-DE" dirty="0"/>
              <a:t>des Hitzestresses über das Stallmanagement:</a:t>
            </a:r>
            <a:endParaRPr dirty="0"/>
          </a:p>
        </p:txBody>
      </p:sp>
      <p:sp>
        <p:nvSpPr>
          <p:cNvPr id="5" name="Fußzeilenplatzhalter 3"/>
          <p:cNvSpPr>
            <a:spLocks noGrp="1"/>
          </p:cNvSpPr>
          <p:nvPr>
            <p:ph type="ftr" sz="quarter" idx="10"/>
          </p:nvPr>
        </p:nvSpPr>
        <p:spPr bwMode="auto"/>
        <p:txBody>
          <a:bodyPr/>
          <a:lstStyle/>
          <a:p>
            <a:pPr>
              <a:defRPr/>
            </a:pPr>
            <a:r>
              <a:rPr lang="de-DE"/>
              <a:t>Stallbau_Schwein</a:t>
            </a:r>
            <a:endParaRPr/>
          </a:p>
        </p:txBody>
      </p:sp>
      <p:sp>
        <p:nvSpPr>
          <p:cNvPr id="6" name="Inhaltsplatzhalter 2"/>
          <p:cNvSpPr>
            <a:spLocks noGrp="1"/>
          </p:cNvSpPr>
          <p:nvPr>
            <p:ph idx="1"/>
          </p:nvPr>
        </p:nvSpPr>
        <p:spPr bwMode="auto">
          <a:xfrm>
            <a:off x="838200" y="1614029"/>
            <a:ext cx="10515600" cy="4713923"/>
          </a:xfrm>
        </p:spPr>
        <p:txBody>
          <a:bodyPr/>
          <a:lstStyle/>
          <a:p>
            <a:pPr>
              <a:buFont typeface="Courier New" panose="02070309020205020404" pitchFamily="49" charset="0"/>
              <a:buChar char="o"/>
              <a:defRPr/>
            </a:pPr>
            <a:r>
              <a:rPr lang="de-DE" dirty="0"/>
              <a:t> Notwendige Arbeiten außerhalb der höchsten Hitze durchführen</a:t>
            </a:r>
            <a:br>
              <a:rPr lang="de-DE" dirty="0"/>
            </a:br>
            <a:r>
              <a:rPr lang="de-DE" dirty="0"/>
              <a:t> (morgens, abends)</a:t>
            </a:r>
            <a:endParaRPr dirty="0"/>
          </a:p>
          <a:p>
            <a:pPr>
              <a:buFont typeface="Courier New"/>
              <a:buChar char="o"/>
              <a:defRPr/>
            </a:pPr>
            <a:r>
              <a:rPr lang="de-DE" dirty="0"/>
              <a:t> Regelmäßiger Check der Lüftungsanlage, Notstromaggregat,</a:t>
            </a:r>
            <a:br>
              <a:rPr lang="de-DE" dirty="0"/>
            </a:br>
            <a:r>
              <a:rPr lang="de-DE" dirty="0"/>
              <a:t> Warnung auf Handy bei Lüftungsausfall</a:t>
            </a:r>
            <a:endParaRPr dirty="0"/>
          </a:p>
          <a:p>
            <a:pPr>
              <a:buFont typeface="Courier New"/>
              <a:buChar char="o"/>
              <a:defRPr/>
            </a:pPr>
            <a:r>
              <a:rPr lang="de-DE" dirty="0"/>
              <a:t> Bei sinkenden Temperaturen (z.B. abends) Lüftung/Kühlung</a:t>
            </a:r>
            <a:br>
              <a:rPr lang="de-DE" dirty="0"/>
            </a:br>
            <a:r>
              <a:rPr lang="de-DE" dirty="0"/>
              <a:t> runterfahren</a:t>
            </a:r>
            <a:endParaRPr dirty="0"/>
          </a:p>
          <a:p>
            <a:pPr>
              <a:buFont typeface="Courier New"/>
              <a:buChar char="o"/>
              <a:defRPr/>
            </a:pPr>
            <a:endParaRPr lang="de-DE" dirty="0"/>
          </a:p>
        </p:txBody>
      </p:sp>
      <p:pic>
        <p:nvPicPr>
          <p:cNvPr id="2" name="Grafik 1">
            <a:extLst>
              <a:ext uri="{FF2B5EF4-FFF2-40B4-BE49-F238E27FC236}">
                <a16:creationId xmlns:a16="http://schemas.microsoft.com/office/drawing/2014/main" id="{EF1533B0-C7DA-4B94-A8FB-D4B33FBCFB57}"/>
              </a:ext>
            </a:extLst>
          </p:cNvPr>
          <p:cNvPicPr>
            <a:picLocks noChangeAspect="1"/>
          </p:cNvPicPr>
          <p:nvPr/>
        </p:nvPicPr>
        <p:blipFill>
          <a:blip r:embed="rId3"/>
          <a:stretch>
            <a:fillRect/>
          </a:stretch>
        </p:blipFill>
        <p:spPr>
          <a:xfrm>
            <a:off x="8276009" y="4077072"/>
            <a:ext cx="2069976" cy="2069976"/>
          </a:xfrm>
          <a:prstGeom prst="rect">
            <a:avLst/>
          </a:prstGeom>
        </p:spPr>
      </p:pic>
      <p:sp>
        <p:nvSpPr>
          <p:cNvPr id="7" name="Textfeld 7">
            <a:extLst>
              <a:ext uri="{FF2B5EF4-FFF2-40B4-BE49-F238E27FC236}">
                <a16:creationId xmlns:a16="http://schemas.microsoft.com/office/drawing/2014/main" id="{7A941D95-E23E-4E68-BC89-A6C859BC01E4}"/>
              </a:ext>
            </a:extLst>
          </p:cNvPr>
          <p:cNvSpPr>
            <a:spLocks/>
          </p:cNvSpPr>
          <p:nvPr/>
        </p:nvSpPr>
        <p:spPr bwMode="auto">
          <a:xfrm>
            <a:off x="9624392" y="5830747"/>
            <a:ext cx="1034257" cy="261610"/>
          </a:xfrm>
          <a:prstGeom prst="rect">
            <a:avLst/>
          </a:prstGeom>
          <a:noFill/>
        </p:spPr>
        <p:txBody>
          <a:bodyPr wrap="none" rtlCol="0">
            <a:spAutoFit/>
          </a:bodyPr>
          <a:lstStyle/>
          <a:p>
            <a:pPr>
              <a:defRPr/>
            </a:pPr>
            <a:r>
              <a:rPr lang="de-DE" sz="1100" dirty="0"/>
              <a:t>Check, </a:t>
            </a:r>
            <a:r>
              <a:rPr lang="de-DE" sz="1100" dirty="0" err="1"/>
              <a:t>pixabay</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normAutofit fontScale="90000"/>
          </a:bodyPr>
          <a:lstStyle/>
          <a:p>
            <a:pPr>
              <a:defRPr/>
            </a:pPr>
            <a:r>
              <a:rPr lang="de-DE" dirty="0"/>
              <a:t>Richtwerte „akzeptable Lufttemperatur –</a:t>
            </a:r>
            <a:br>
              <a:rPr lang="de-DE" dirty="0"/>
            </a:br>
            <a:r>
              <a:rPr lang="de-DE" dirty="0"/>
              <a:t> abhängig vom Stallboden</a:t>
            </a:r>
            <a:endParaRPr dirty="0"/>
          </a:p>
        </p:txBody>
      </p:sp>
      <p:sp>
        <p:nvSpPr>
          <p:cNvPr id="6" name="Fußzeilenplatzhalter 3"/>
          <p:cNvSpPr>
            <a:spLocks noGrp="1"/>
          </p:cNvSpPr>
          <p:nvPr>
            <p:ph type="ftr" sz="quarter" idx="10"/>
          </p:nvPr>
        </p:nvSpPr>
        <p:spPr bwMode="auto"/>
        <p:txBody>
          <a:bodyPr/>
          <a:lstStyle/>
          <a:p>
            <a:pPr>
              <a:defRPr/>
            </a:pPr>
            <a:r>
              <a:rPr lang="de-DE"/>
              <a:t>Stallbau_Schwein</a:t>
            </a:r>
            <a:endParaRPr/>
          </a:p>
        </p:txBody>
      </p:sp>
      <p:pic>
        <p:nvPicPr>
          <p:cNvPr id="8" name="Inhaltsplatzhalter 7">
            <a:extLst>
              <a:ext uri="{FF2B5EF4-FFF2-40B4-BE49-F238E27FC236}">
                <a16:creationId xmlns:a16="http://schemas.microsoft.com/office/drawing/2014/main" id="{A11E60F7-7035-4EA3-A78C-17B63C47D5BA}"/>
              </a:ext>
            </a:extLst>
          </p:cNvPr>
          <p:cNvPicPr>
            <a:picLocks noGrp="1" noChangeAspect="1"/>
          </p:cNvPicPr>
          <p:nvPr>
            <p:ph idx="1"/>
          </p:nvPr>
        </p:nvPicPr>
        <p:blipFill rotWithShape="1">
          <a:blip r:embed="rId3"/>
          <a:srcRect t="11143"/>
          <a:stretch/>
        </p:blipFill>
        <p:spPr>
          <a:xfrm>
            <a:off x="1055440" y="1551707"/>
            <a:ext cx="9781964" cy="4541589"/>
          </a:xfrm>
          <a:prstGeom prst="rect">
            <a:avLst/>
          </a:prstGeom>
        </p:spPr>
      </p:pic>
      <p:sp>
        <p:nvSpPr>
          <p:cNvPr id="9" name="Textfeld 5">
            <a:extLst>
              <a:ext uri="{FF2B5EF4-FFF2-40B4-BE49-F238E27FC236}">
                <a16:creationId xmlns:a16="http://schemas.microsoft.com/office/drawing/2014/main" id="{5BB45B98-5746-49AD-9A87-FE34178DEA8C}"/>
              </a:ext>
            </a:extLst>
          </p:cNvPr>
          <p:cNvSpPr>
            <a:spLocks/>
          </p:cNvSpPr>
          <p:nvPr/>
        </p:nvSpPr>
        <p:spPr bwMode="auto">
          <a:xfrm>
            <a:off x="9561592" y="6067914"/>
            <a:ext cx="1031051" cy="261610"/>
          </a:xfrm>
          <a:prstGeom prst="rect">
            <a:avLst/>
          </a:prstGeom>
          <a:noFill/>
        </p:spPr>
        <p:txBody>
          <a:bodyPr wrap="none" rtlCol="0">
            <a:spAutoFit/>
          </a:bodyPr>
          <a:lstStyle/>
          <a:p>
            <a:pPr>
              <a:defRPr/>
            </a:pPr>
            <a:r>
              <a:rPr lang="de-DE" sz="1100" dirty="0"/>
              <a:t>thepigsite.com</a:t>
            </a:r>
            <a:endParaRPr dirty="0"/>
          </a:p>
        </p:txBody>
      </p:sp>
    </p:spTree>
    <p:extLst>
      <p:ext uri="{BB962C8B-B14F-4D97-AF65-F5344CB8AC3E}">
        <p14:creationId xmlns:p14="http://schemas.microsoft.com/office/powerpoint/2010/main" val="418959970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Fußzeilenplatzhalter 3"/>
          <p:cNvSpPr>
            <a:spLocks noGrp="1"/>
          </p:cNvSpPr>
          <p:nvPr>
            <p:ph type="ftr" sz="quarter" idx="10"/>
          </p:nvPr>
        </p:nvSpPr>
        <p:spPr bwMode="auto"/>
        <p:txBody>
          <a:bodyPr/>
          <a:lstStyle/>
          <a:p>
            <a:pPr>
              <a:defRPr/>
            </a:pPr>
            <a:r>
              <a:rPr lang="de-DE"/>
              <a:t>Stallbau_Schwein</a:t>
            </a:r>
            <a:endParaRPr/>
          </a:p>
        </p:txBody>
      </p:sp>
      <p:sp>
        <p:nvSpPr>
          <p:cNvPr id="7" name="Textfeld 7">
            <a:extLst>
              <a:ext uri="{FF2B5EF4-FFF2-40B4-BE49-F238E27FC236}">
                <a16:creationId xmlns:a16="http://schemas.microsoft.com/office/drawing/2014/main" id="{7A941D95-E23E-4E68-BC89-A6C859BC01E4}"/>
              </a:ext>
            </a:extLst>
          </p:cNvPr>
          <p:cNvSpPr>
            <a:spLocks/>
          </p:cNvSpPr>
          <p:nvPr/>
        </p:nvSpPr>
        <p:spPr bwMode="auto">
          <a:xfrm>
            <a:off x="10251116" y="5968700"/>
            <a:ext cx="1236236" cy="261610"/>
          </a:xfrm>
          <a:prstGeom prst="rect">
            <a:avLst/>
          </a:prstGeom>
          <a:noFill/>
        </p:spPr>
        <p:txBody>
          <a:bodyPr wrap="none" rtlCol="0">
            <a:spAutoFit/>
          </a:bodyPr>
          <a:lstStyle/>
          <a:p>
            <a:pPr>
              <a:defRPr/>
            </a:pPr>
            <a:r>
              <a:rPr lang="de-DE" sz="1100" dirty="0"/>
              <a:t>Schweine, </a:t>
            </a:r>
            <a:r>
              <a:rPr lang="de-DE" sz="1100" dirty="0" err="1"/>
              <a:t>pixabay</a:t>
            </a:r>
            <a:endParaRPr dirty="0"/>
          </a:p>
        </p:txBody>
      </p:sp>
      <p:pic>
        <p:nvPicPr>
          <p:cNvPr id="11" name="Grafik 10">
            <a:extLst>
              <a:ext uri="{FF2B5EF4-FFF2-40B4-BE49-F238E27FC236}">
                <a16:creationId xmlns:a16="http://schemas.microsoft.com/office/drawing/2014/main" id="{DDCEAF3D-9BB1-41A0-8B4F-D0E07D6EA9F5}"/>
              </a:ext>
            </a:extLst>
          </p:cNvPr>
          <p:cNvPicPr>
            <a:picLocks noChangeAspect="1"/>
          </p:cNvPicPr>
          <p:nvPr/>
        </p:nvPicPr>
        <p:blipFill>
          <a:blip r:embed="rId3"/>
          <a:stretch>
            <a:fillRect/>
          </a:stretch>
        </p:blipFill>
        <p:spPr>
          <a:xfrm>
            <a:off x="1940883" y="564115"/>
            <a:ext cx="8310233" cy="5540155"/>
          </a:xfrm>
          <a:prstGeom prst="rect">
            <a:avLst/>
          </a:prstGeom>
        </p:spPr>
      </p:pic>
    </p:spTree>
    <p:extLst>
      <p:ext uri="{BB962C8B-B14F-4D97-AF65-F5344CB8AC3E}">
        <p14:creationId xmlns:p14="http://schemas.microsoft.com/office/powerpoint/2010/main" val="1317761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Impressum</a:t>
            </a:r>
          </a:p>
        </p:txBody>
      </p:sp>
      <p:sp>
        <p:nvSpPr>
          <p:cNvPr id="3" name="Inhaltsplatzhalter 2"/>
          <p:cNvSpPr>
            <a:spLocks noGrp="1"/>
          </p:cNvSpPr>
          <p:nvPr>
            <p:ph idx="1"/>
          </p:nvPr>
        </p:nvSpPr>
        <p:spPr>
          <a:xfrm>
            <a:off x="838200" y="1463040"/>
            <a:ext cx="11018440" cy="4918288"/>
          </a:xfrm>
        </p:spPr>
        <p:txBody>
          <a:bodyPr/>
          <a:lstStyle/>
          <a:p>
            <a:pPr marL="0" indent="0">
              <a:buNone/>
            </a:pPr>
            <a:r>
              <a:rPr lang="de-DE" sz="2200" b="1" dirty="0">
                <a:solidFill>
                  <a:srgbClr val="000000"/>
                </a:solidFill>
                <a:latin typeface="Calibri" panose="020F0502020204030204" pitchFamily="34" charset="0"/>
              </a:rPr>
              <a:t>Herausgeber		</a:t>
            </a:r>
            <a:r>
              <a:rPr lang="de-DE" sz="2200" dirty="0">
                <a:solidFill>
                  <a:srgbClr val="000000"/>
                </a:solidFill>
                <a:latin typeface="Calibri" panose="020F0502020204030204" pitchFamily="34" charset="0"/>
              </a:rPr>
              <a:t>Bodensee-Stiftung, Fritz-Reichle-Ring 4, 78315 Radolfzell</a:t>
            </a:r>
            <a:endParaRPr lang="de-DE" sz="2200" dirty="0"/>
          </a:p>
          <a:p>
            <a:pPr marL="0" indent="0">
              <a:buNone/>
            </a:pPr>
            <a:r>
              <a:rPr lang="de-DE" sz="2200" b="1" dirty="0">
                <a:solidFill>
                  <a:srgbClr val="000000"/>
                </a:solidFill>
                <a:latin typeface="Calibri" panose="020F0502020204030204" pitchFamily="34" charset="0"/>
              </a:rPr>
              <a:t>Text 			</a:t>
            </a:r>
            <a:r>
              <a:rPr lang="de-DE" sz="2200" dirty="0">
                <a:solidFill>
                  <a:srgbClr val="000000"/>
                </a:solidFill>
                <a:latin typeface="Calibri" panose="020F0502020204030204" pitchFamily="34" charset="0"/>
              </a:rPr>
              <a:t>Sabine Sommer</a:t>
            </a:r>
          </a:p>
          <a:p>
            <a:pPr marL="0" indent="0">
              <a:buNone/>
            </a:pPr>
            <a:r>
              <a:rPr lang="de-DE" sz="2200" b="1" dirty="0">
                <a:solidFill>
                  <a:srgbClr val="000000"/>
                </a:solidFill>
                <a:latin typeface="Calibri" panose="020F0502020204030204" pitchFamily="34" charset="0"/>
              </a:rPr>
              <a:t>Redaktion		</a:t>
            </a:r>
            <a:r>
              <a:rPr lang="de-DE" sz="2200" dirty="0">
                <a:solidFill>
                  <a:srgbClr val="000000"/>
                </a:solidFill>
                <a:latin typeface="Calibri" panose="020F0502020204030204" pitchFamily="34" charset="0"/>
              </a:rPr>
              <a:t>Michaela Mohring-Lutz (LSZ Boxberg)</a:t>
            </a:r>
            <a:br>
              <a:rPr lang="de-DE" sz="2200" dirty="0">
                <a:solidFill>
                  <a:srgbClr val="000000"/>
                </a:solidFill>
                <a:latin typeface="Calibri" panose="020F0502020204030204" pitchFamily="34" charset="0"/>
              </a:rPr>
            </a:br>
            <a:r>
              <a:rPr lang="de-DE" sz="2200" dirty="0">
                <a:solidFill>
                  <a:srgbClr val="000000"/>
                </a:solidFill>
                <a:latin typeface="Calibri" panose="020F0502020204030204" pitchFamily="34" charset="0"/>
              </a:rPr>
              <a:t>  			Bernhard Feller (Landwirtschaftskammer NRW)						Sabine Sommer und Andreas Ziermann (Bodensee-Stiftung) </a:t>
            </a:r>
          </a:p>
          <a:p>
            <a:pPr marL="0" indent="0">
              <a:buNone/>
            </a:pPr>
            <a:r>
              <a:rPr lang="de-DE" sz="2200" b="1" dirty="0">
                <a:solidFill>
                  <a:srgbClr val="000000"/>
                </a:solidFill>
                <a:latin typeface="Calibri" panose="020F0502020204030204" pitchFamily="34" charset="0"/>
              </a:rPr>
              <a:t>Bilder</a:t>
            </a:r>
            <a:r>
              <a:rPr lang="de-DE" sz="2200" dirty="0">
                <a:solidFill>
                  <a:srgbClr val="000000"/>
                </a:solidFill>
                <a:latin typeface="Calibri" panose="020F0502020204030204" pitchFamily="34" charset="0"/>
              </a:rPr>
              <a:t>   			siehe Quellenangaben an den Bildern und im Notizbereich</a:t>
            </a:r>
            <a:endParaRPr lang="de-DE" sz="2200" dirty="0"/>
          </a:p>
          <a:p>
            <a:pPr marL="0" indent="0">
              <a:buNone/>
            </a:pPr>
            <a:r>
              <a:rPr lang="de-DE" sz="2200" b="1" dirty="0">
                <a:solidFill>
                  <a:srgbClr val="000000"/>
                </a:solidFill>
                <a:latin typeface="Calibri" panose="020F0502020204030204" pitchFamily="34" charset="0"/>
              </a:rPr>
              <a:t>Nutzungsrechte/Haftungsausschluss</a:t>
            </a:r>
            <a:endParaRPr lang="de-DE" sz="2200" dirty="0"/>
          </a:p>
          <a:p>
            <a:pPr marL="0" indent="0">
              <a:buNone/>
            </a:pPr>
            <a:r>
              <a:rPr lang="de-DE" sz="2000" dirty="0">
                <a:solidFill>
                  <a:srgbClr val="000000"/>
                </a:solidFill>
                <a:latin typeface="Calibri" panose="020F0502020204030204" pitchFamily="34" charset="0"/>
              </a:rPr>
              <a:t>Die Nutzungsrechte der PPT-, PDF- und Word-Dokumente liegen bei den Projektpartnern im Projekt </a:t>
            </a:r>
            <a:r>
              <a:rPr lang="de-DE" sz="2000" dirty="0" err="1">
                <a:solidFill>
                  <a:srgbClr val="000000"/>
                </a:solidFill>
                <a:latin typeface="Calibri" panose="020F0502020204030204" pitchFamily="34" charset="0"/>
              </a:rPr>
              <a:t>GeNIAL</a:t>
            </a:r>
            <a:r>
              <a:rPr lang="de-DE" sz="2000" dirty="0">
                <a:solidFill>
                  <a:srgbClr val="000000"/>
                </a:solidFill>
                <a:latin typeface="Calibri" panose="020F0502020204030204" pitchFamily="34" charset="0"/>
              </a:rPr>
              <a:t> Bodensee-Stiftung, Landesbetrieb Landwirtschaft Hessen (LLH), Landesanstalt für Landwirtschaft, Ernährung und Ländlichen Raum (LEL) sowie Landwirtschaftliches Technologiezentrum Augustenberg (LTZ). Das Nutzen, Kopieren sowie Bearbeiten (auch in Teilen) der Inhalte (Text und Grafik) dieser Dateien für die eigene Unterrichtsplanung ist unter Wahrung der Urheberrechte erlaubt. Quellenangaben sind entsprechend zu übernehmen. Für die von Lehrkräften bearbeiteten Inhalte übernehmen die oben genannten Projektpartner keine Haftung.</a:t>
            </a:r>
            <a:endParaRPr lang="de-DE" sz="2000" dirty="0"/>
          </a:p>
          <a:p>
            <a:pPr marL="0" indent="0">
              <a:buNone/>
            </a:pPr>
            <a:endParaRPr lang="de-DE" sz="2400" dirty="0"/>
          </a:p>
        </p:txBody>
      </p:sp>
    </p:spTree>
    <p:extLst>
      <p:ext uri="{BB962C8B-B14F-4D97-AF65-F5344CB8AC3E}">
        <p14:creationId xmlns:p14="http://schemas.microsoft.com/office/powerpoint/2010/main" val="4912247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Komfortzonen für Mastschweine</a:t>
            </a:r>
            <a:endParaRPr dirty="0"/>
          </a:p>
        </p:txBody>
      </p:sp>
      <p:pic>
        <p:nvPicPr>
          <p:cNvPr id="5" name="Inhaltsplatzhalter 4"/>
          <p:cNvPicPr>
            <a:picLocks noGrp="1" noChangeAspect="1"/>
          </p:cNvPicPr>
          <p:nvPr>
            <p:ph idx="1"/>
          </p:nvPr>
        </p:nvPicPr>
        <p:blipFill rotWithShape="1">
          <a:blip r:embed="rId3"/>
          <a:srcRect t="6287"/>
          <a:stretch/>
        </p:blipFill>
        <p:spPr bwMode="auto">
          <a:xfrm>
            <a:off x="2855640" y="1350379"/>
            <a:ext cx="6480720" cy="4979145"/>
          </a:xfrm>
          <a:prstGeom prst="rect">
            <a:avLst/>
          </a:prstGeom>
        </p:spPr>
      </p:pic>
      <p:sp>
        <p:nvSpPr>
          <p:cNvPr id="6" name="Fußzeilenplatzhalter 3"/>
          <p:cNvSpPr>
            <a:spLocks noGrp="1"/>
          </p:cNvSpPr>
          <p:nvPr>
            <p:ph type="ftr" sz="quarter" idx="10"/>
          </p:nvPr>
        </p:nvSpPr>
        <p:spPr bwMode="auto"/>
        <p:txBody>
          <a:bodyPr/>
          <a:lstStyle/>
          <a:p>
            <a:pPr>
              <a:defRPr/>
            </a:pPr>
            <a:r>
              <a:rPr lang="de-DE"/>
              <a:t>Stallbau_Schwein</a:t>
            </a:r>
            <a:endParaRPr/>
          </a:p>
        </p:txBody>
      </p:sp>
      <p:sp>
        <p:nvSpPr>
          <p:cNvPr id="7" name="Textfeld 5"/>
          <p:cNvSpPr>
            <a:spLocks/>
          </p:cNvSpPr>
          <p:nvPr/>
        </p:nvSpPr>
        <p:spPr bwMode="auto">
          <a:xfrm>
            <a:off x="9561592" y="6067914"/>
            <a:ext cx="1928733" cy="261610"/>
          </a:xfrm>
          <a:prstGeom prst="rect">
            <a:avLst/>
          </a:prstGeom>
          <a:noFill/>
        </p:spPr>
        <p:txBody>
          <a:bodyPr wrap="none" rtlCol="0">
            <a:spAutoFit/>
          </a:bodyPr>
          <a:lstStyle/>
          <a:p>
            <a:pPr>
              <a:defRPr/>
            </a:pPr>
            <a:r>
              <a:rPr lang="de-DE" sz="1100" dirty="0"/>
              <a:t>DLG Test Landwirtschaft, 2006</a:t>
            </a: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Komfortzonen für Schweine</a:t>
            </a:r>
            <a:endParaRPr dirty="0"/>
          </a:p>
        </p:txBody>
      </p:sp>
      <p:sp>
        <p:nvSpPr>
          <p:cNvPr id="6" name="Fußzeilenplatzhalter 3"/>
          <p:cNvSpPr>
            <a:spLocks noGrp="1"/>
          </p:cNvSpPr>
          <p:nvPr>
            <p:ph type="ftr" sz="quarter" idx="10"/>
          </p:nvPr>
        </p:nvSpPr>
        <p:spPr bwMode="auto"/>
        <p:txBody>
          <a:bodyPr/>
          <a:lstStyle/>
          <a:p>
            <a:pPr>
              <a:defRPr/>
            </a:pPr>
            <a:r>
              <a:rPr lang="de-DE"/>
              <a:t>Stallbau_Schwein</a:t>
            </a:r>
            <a:endParaRPr/>
          </a:p>
        </p:txBody>
      </p:sp>
      <p:sp>
        <p:nvSpPr>
          <p:cNvPr id="40" name="Textfeld 5">
            <a:extLst>
              <a:ext uri="{FF2B5EF4-FFF2-40B4-BE49-F238E27FC236}">
                <a16:creationId xmlns:a16="http://schemas.microsoft.com/office/drawing/2014/main" id="{EA62EA14-8867-4662-9309-C4AB34C7EC7F}"/>
              </a:ext>
            </a:extLst>
          </p:cNvPr>
          <p:cNvSpPr>
            <a:spLocks/>
          </p:cNvSpPr>
          <p:nvPr/>
        </p:nvSpPr>
        <p:spPr bwMode="auto">
          <a:xfrm>
            <a:off x="6461410" y="5516018"/>
            <a:ext cx="2842445" cy="261610"/>
          </a:xfrm>
          <a:prstGeom prst="rect">
            <a:avLst/>
          </a:prstGeom>
          <a:noFill/>
        </p:spPr>
        <p:txBody>
          <a:bodyPr wrap="none" rtlCol="0">
            <a:spAutoFit/>
          </a:bodyPr>
          <a:lstStyle/>
          <a:p>
            <a:pPr algn="r">
              <a:defRPr/>
            </a:pPr>
            <a:r>
              <a:rPr lang="de-DE" sz="1100" dirty="0"/>
              <a:t>Bernhard Feller, Landwirtschaftskammer NRW</a:t>
            </a:r>
            <a:endParaRPr dirty="0"/>
          </a:p>
        </p:txBody>
      </p:sp>
      <p:grpSp>
        <p:nvGrpSpPr>
          <p:cNvPr id="41" name="Gruppieren 40">
            <a:extLst>
              <a:ext uri="{FF2B5EF4-FFF2-40B4-BE49-F238E27FC236}">
                <a16:creationId xmlns:a16="http://schemas.microsoft.com/office/drawing/2014/main" id="{67C5C3A2-5989-4E9D-8D39-FDE4426C4CFF}"/>
              </a:ext>
            </a:extLst>
          </p:cNvPr>
          <p:cNvGrpSpPr/>
          <p:nvPr/>
        </p:nvGrpSpPr>
        <p:grpSpPr>
          <a:xfrm>
            <a:off x="2279576" y="1124744"/>
            <a:ext cx="7277164" cy="3990593"/>
            <a:chOff x="908597" y="1755221"/>
            <a:chExt cx="7277164" cy="3990593"/>
          </a:xfrm>
        </p:grpSpPr>
        <p:grpSp>
          <p:nvGrpSpPr>
            <p:cNvPr id="42" name="Gruppieren 41">
              <a:extLst>
                <a:ext uri="{FF2B5EF4-FFF2-40B4-BE49-F238E27FC236}">
                  <a16:creationId xmlns:a16="http://schemas.microsoft.com/office/drawing/2014/main" id="{F62CF740-1531-4B21-BB2D-E18FE1665AFF}"/>
                </a:ext>
              </a:extLst>
            </p:cNvPr>
            <p:cNvGrpSpPr/>
            <p:nvPr/>
          </p:nvGrpSpPr>
          <p:grpSpPr>
            <a:xfrm>
              <a:off x="1090249" y="1755221"/>
              <a:ext cx="5774196" cy="2416731"/>
              <a:chOff x="1090249" y="1632133"/>
              <a:chExt cx="5774196" cy="2416731"/>
            </a:xfrm>
          </p:grpSpPr>
          <p:sp>
            <p:nvSpPr>
              <p:cNvPr id="69" name="Bogen 68">
                <a:extLst>
                  <a:ext uri="{FF2B5EF4-FFF2-40B4-BE49-F238E27FC236}">
                    <a16:creationId xmlns:a16="http://schemas.microsoft.com/office/drawing/2014/main" id="{16E8BDB8-4201-4650-A866-A82807901DCC}"/>
                  </a:ext>
                </a:extLst>
              </p:cNvPr>
              <p:cNvSpPr/>
              <p:nvPr/>
            </p:nvSpPr>
            <p:spPr bwMode="auto">
              <a:xfrm rot="16200000">
                <a:off x="1391385" y="2653082"/>
                <a:ext cx="1094646" cy="1696917"/>
              </a:xfrm>
              <a:prstGeom prst="arc">
                <a:avLst>
                  <a:gd name="adj1" fmla="val 16083508"/>
                  <a:gd name="adj2" fmla="val 104163"/>
                </a:avLst>
              </a:prstGeom>
              <a:solidFill>
                <a:srgbClr val="FFFFFF"/>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800" b="0" i="0" u="none" strike="noStrike" cap="none" normalizeH="0" baseline="0">
                  <a:ln>
                    <a:noFill/>
                  </a:ln>
                  <a:solidFill>
                    <a:schemeClr val="tx1"/>
                  </a:solidFill>
                  <a:effectLst/>
                  <a:latin typeface="Arial" charset="0"/>
                </a:endParaRPr>
              </a:p>
            </p:txBody>
          </p:sp>
          <p:sp>
            <p:nvSpPr>
              <p:cNvPr id="70" name="Bogen 69">
                <a:extLst>
                  <a:ext uri="{FF2B5EF4-FFF2-40B4-BE49-F238E27FC236}">
                    <a16:creationId xmlns:a16="http://schemas.microsoft.com/office/drawing/2014/main" id="{06978507-072D-4C24-B141-D2AE263B84B3}"/>
                  </a:ext>
                </a:extLst>
              </p:cNvPr>
              <p:cNvSpPr/>
              <p:nvPr/>
            </p:nvSpPr>
            <p:spPr bwMode="auto">
              <a:xfrm rot="12165528" flipH="1">
                <a:off x="6055567" y="1632133"/>
                <a:ext cx="808878" cy="1363642"/>
              </a:xfrm>
              <a:prstGeom prst="arc">
                <a:avLst>
                  <a:gd name="adj1" fmla="val 17009673"/>
                  <a:gd name="adj2" fmla="val 18633670"/>
                </a:avLst>
              </a:prstGeom>
              <a:noFill/>
              <a:ln w="25400"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800" b="0" i="0" u="none" strike="noStrike" cap="none" normalizeH="0" baseline="0">
                  <a:ln>
                    <a:noFill/>
                  </a:ln>
                  <a:solidFill>
                    <a:schemeClr val="tx1"/>
                  </a:solidFill>
                  <a:effectLst/>
                  <a:latin typeface="Arial" charset="0"/>
                </a:endParaRPr>
              </a:p>
            </p:txBody>
          </p:sp>
          <p:cxnSp>
            <p:nvCxnSpPr>
              <p:cNvPr id="71" name="Gerade Verbindung 20">
                <a:extLst>
                  <a:ext uri="{FF2B5EF4-FFF2-40B4-BE49-F238E27FC236}">
                    <a16:creationId xmlns:a16="http://schemas.microsoft.com/office/drawing/2014/main" id="{D542217C-2829-4F78-A4C5-D1C088213650}"/>
                  </a:ext>
                </a:extLst>
              </p:cNvPr>
              <p:cNvCxnSpPr>
                <a:stCxn id="69" idx="2"/>
              </p:cNvCxnSpPr>
              <p:nvPr/>
            </p:nvCxnSpPr>
            <p:spPr bwMode="auto">
              <a:xfrm flipV="1">
                <a:off x="1955293" y="2954219"/>
                <a:ext cx="4410338" cy="104"/>
              </a:xfrm>
              <a:prstGeom prst="line">
                <a:avLst/>
              </a:prstGeom>
              <a:solidFill>
                <a:srgbClr val="FFFFFF"/>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43" name="Gruppieren 42">
              <a:extLst>
                <a:ext uri="{FF2B5EF4-FFF2-40B4-BE49-F238E27FC236}">
                  <a16:creationId xmlns:a16="http://schemas.microsoft.com/office/drawing/2014/main" id="{E863E2BD-D07D-4F19-A9DD-91DFFC49477F}"/>
                </a:ext>
              </a:extLst>
            </p:cNvPr>
            <p:cNvGrpSpPr/>
            <p:nvPr/>
          </p:nvGrpSpPr>
          <p:grpSpPr>
            <a:xfrm>
              <a:off x="908597" y="2303585"/>
              <a:ext cx="7277164" cy="3442229"/>
              <a:chOff x="908597" y="2303585"/>
              <a:chExt cx="7277164" cy="3442229"/>
            </a:xfrm>
          </p:grpSpPr>
          <p:cxnSp>
            <p:nvCxnSpPr>
              <p:cNvPr id="46" name="Gerade Verbindung 51">
                <a:extLst>
                  <a:ext uri="{FF2B5EF4-FFF2-40B4-BE49-F238E27FC236}">
                    <a16:creationId xmlns:a16="http://schemas.microsoft.com/office/drawing/2014/main" id="{1DD263EE-FC3A-44BA-9766-3954C432AF86}"/>
                  </a:ext>
                </a:extLst>
              </p:cNvPr>
              <p:cNvCxnSpPr/>
              <p:nvPr/>
            </p:nvCxnSpPr>
            <p:spPr bwMode="auto">
              <a:xfrm flipV="1">
                <a:off x="6600348" y="2303585"/>
                <a:ext cx="591760" cy="622804"/>
              </a:xfrm>
              <a:prstGeom prst="line">
                <a:avLst/>
              </a:prstGeom>
              <a:solidFill>
                <a:srgbClr val="FFFFFF"/>
              </a:solidFill>
              <a:ln w="254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47" name="Gruppieren 46">
                <a:extLst>
                  <a:ext uri="{FF2B5EF4-FFF2-40B4-BE49-F238E27FC236}">
                    <a16:creationId xmlns:a16="http://schemas.microsoft.com/office/drawing/2014/main" id="{8056AFEC-EBF4-492D-AB1E-D42C3D198618}"/>
                  </a:ext>
                </a:extLst>
              </p:cNvPr>
              <p:cNvGrpSpPr/>
              <p:nvPr/>
            </p:nvGrpSpPr>
            <p:grpSpPr>
              <a:xfrm>
                <a:off x="908597" y="2499953"/>
                <a:ext cx="7277164" cy="3245861"/>
                <a:chOff x="917389" y="2491161"/>
                <a:chExt cx="7277164" cy="3245861"/>
              </a:xfrm>
            </p:grpSpPr>
            <p:cxnSp>
              <p:nvCxnSpPr>
                <p:cNvPr id="58" name="Gerade Verbindung mit Pfeil 57">
                  <a:extLst>
                    <a:ext uri="{FF2B5EF4-FFF2-40B4-BE49-F238E27FC236}">
                      <a16:creationId xmlns:a16="http://schemas.microsoft.com/office/drawing/2014/main" id="{835DA889-4E83-4C22-B5C0-5748D55C0A41}"/>
                    </a:ext>
                  </a:extLst>
                </p:cNvPr>
                <p:cNvCxnSpPr/>
                <p:nvPr/>
              </p:nvCxnSpPr>
              <p:spPr bwMode="auto">
                <a:xfrm>
                  <a:off x="1178169" y="5336913"/>
                  <a:ext cx="6768000" cy="0"/>
                </a:xfrm>
                <a:prstGeom prst="straightConnector1">
                  <a:avLst/>
                </a:prstGeom>
                <a:solidFill>
                  <a:srgbClr val="FFFFFF"/>
                </a:solidFill>
                <a:ln w="41275" cap="flat" cmpd="sng" algn="ctr">
                  <a:solidFill>
                    <a:schemeClr val="accent5">
                      <a:lumMod val="50000"/>
                    </a:schemeClr>
                  </a:solidFill>
                  <a:prstDash val="solid"/>
                  <a:round/>
                  <a:headEnd type="arrow"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9" name="Gerade Verbindung mit Pfeil 58">
                  <a:extLst>
                    <a:ext uri="{FF2B5EF4-FFF2-40B4-BE49-F238E27FC236}">
                      <a16:creationId xmlns:a16="http://schemas.microsoft.com/office/drawing/2014/main" id="{683F4791-FCC6-4F37-92DB-EE813573A075}"/>
                    </a:ext>
                  </a:extLst>
                </p:cNvPr>
                <p:cNvCxnSpPr/>
                <p:nvPr/>
              </p:nvCxnSpPr>
              <p:spPr bwMode="auto">
                <a:xfrm>
                  <a:off x="3121269" y="2549768"/>
                  <a:ext cx="0" cy="2700000"/>
                </a:xfrm>
                <a:prstGeom prst="straightConnector1">
                  <a:avLst/>
                </a:prstGeom>
                <a:solidFill>
                  <a:srgbClr val="FFFFFF"/>
                </a:solidFill>
                <a:ln w="28575" cap="flat" cmpd="sng" algn="ctr">
                  <a:solidFill>
                    <a:srgbClr val="0070C0"/>
                  </a:solidFill>
                  <a:prstDash val="sysDash"/>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 name="Gerade Verbindung mit Pfeil 59">
                  <a:extLst>
                    <a:ext uri="{FF2B5EF4-FFF2-40B4-BE49-F238E27FC236}">
                      <a16:creationId xmlns:a16="http://schemas.microsoft.com/office/drawing/2014/main" id="{B8CCA703-6E93-4417-A0FA-C2EDC2EF49F2}"/>
                    </a:ext>
                  </a:extLst>
                </p:cNvPr>
                <p:cNvCxnSpPr/>
                <p:nvPr/>
              </p:nvCxnSpPr>
              <p:spPr bwMode="auto">
                <a:xfrm>
                  <a:off x="6007981" y="2552704"/>
                  <a:ext cx="0" cy="2700000"/>
                </a:xfrm>
                <a:prstGeom prst="straightConnector1">
                  <a:avLst/>
                </a:prstGeom>
                <a:solidFill>
                  <a:srgbClr val="FFFFFF"/>
                </a:solidFill>
                <a:ln w="28575" cap="flat" cmpd="sng" algn="ctr">
                  <a:solidFill>
                    <a:srgbClr val="C00000"/>
                  </a:solidFill>
                  <a:prstDash val="sysDash"/>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1" name="Abgerundetes Rechteck 25">
                  <a:extLst>
                    <a:ext uri="{FF2B5EF4-FFF2-40B4-BE49-F238E27FC236}">
                      <a16:creationId xmlns:a16="http://schemas.microsoft.com/office/drawing/2014/main" id="{368CAA96-0DD9-4084-9452-94E5A3C2B626}"/>
                    </a:ext>
                  </a:extLst>
                </p:cNvPr>
                <p:cNvSpPr/>
                <p:nvPr/>
              </p:nvSpPr>
              <p:spPr bwMode="auto">
                <a:xfrm>
                  <a:off x="1468315" y="4563184"/>
                  <a:ext cx="1477108" cy="641838"/>
                </a:xfrm>
                <a:prstGeom prst="roundRect">
                  <a:avLst/>
                </a:prstGeom>
                <a:solidFill>
                  <a:srgbClr val="00B0F0">
                    <a:alpha val="50000"/>
                  </a:srgbClr>
                </a:solidFill>
                <a:ln w="952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de-DE" sz="1800" b="0" i="0" u="none" strike="noStrike" cap="none" normalizeH="0" baseline="0" dirty="0">
                      <a:ln>
                        <a:noFill/>
                      </a:ln>
                      <a:solidFill>
                        <a:schemeClr val="tx1"/>
                      </a:solidFill>
                      <a:effectLst/>
                      <a:latin typeface="Calibri" panose="020F0502020204030204" pitchFamily="34" charset="0"/>
                    </a:rPr>
                    <a:t>Kältestress</a:t>
                  </a:r>
                </a:p>
              </p:txBody>
            </p:sp>
            <p:sp>
              <p:nvSpPr>
                <p:cNvPr id="62" name="Abgerundetes Rechteck 26">
                  <a:extLst>
                    <a:ext uri="{FF2B5EF4-FFF2-40B4-BE49-F238E27FC236}">
                      <a16:creationId xmlns:a16="http://schemas.microsoft.com/office/drawing/2014/main" id="{3D7108D2-B2E8-4F46-BAB1-351575627FDB}"/>
                    </a:ext>
                  </a:extLst>
                </p:cNvPr>
                <p:cNvSpPr/>
                <p:nvPr/>
              </p:nvSpPr>
              <p:spPr bwMode="auto">
                <a:xfrm>
                  <a:off x="6183763" y="4574912"/>
                  <a:ext cx="1477108" cy="641838"/>
                </a:xfrm>
                <a:prstGeom prst="roundRect">
                  <a:avLst/>
                </a:prstGeom>
                <a:solidFill>
                  <a:srgbClr val="C00000">
                    <a:alpha val="71000"/>
                  </a:srgbClr>
                </a:solid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de-DE" dirty="0">
                      <a:latin typeface="Calibri" panose="020F0502020204030204" pitchFamily="34" charset="0"/>
                    </a:rPr>
                    <a:t>Hitze</a:t>
                  </a:r>
                  <a:r>
                    <a:rPr kumimoji="0" lang="de-DE" sz="1800" b="0" i="0" u="none" strike="noStrike" cap="none" normalizeH="0" baseline="0" dirty="0">
                      <a:ln>
                        <a:noFill/>
                      </a:ln>
                      <a:solidFill>
                        <a:schemeClr val="tx1"/>
                      </a:solidFill>
                      <a:effectLst/>
                      <a:latin typeface="Calibri" panose="020F0502020204030204" pitchFamily="34" charset="0"/>
                    </a:rPr>
                    <a:t>stress</a:t>
                  </a:r>
                </a:p>
              </p:txBody>
            </p:sp>
            <p:sp>
              <p:nvSpPr>
                <p:cNvPr id="63" name="Pfeil nach links und rechts 27">
                  <a:extLst>
                    <a:ext uri="{FF2B5EF4-FFF2-40B4-BE49-F238E27FC236}">
                      <a16:creationId xmlns:a16="http://schemas.microsoft.com/office/drawing/2014/main" id="{247204E3-9300-4022-BF5A-BD76A342A781}"/>
                    </a:ext>
                  </a:extLst>
                </p:cNvPr>
                <p:cNvSpPr/>
                <p:nvPr/>
              </p:nvSpPr>
              <p:spPr bwMode="auto">
                <a:xfrm>
                  <a:off x="3270738" y="4875310"/>
                  <a:ext cx="2593731" cy="360000"/>
                </a:xfrm>
                <a:prstGeom prst="leftRightArrow">
                  <a:avLst>
                    <a:gd name="adj1" fmla="val 50000"/>
                    <a:gd name="adj2" fmla="val 106173"/>
                  </a:avLst>
                </a:prstGeom>
                <a:solidFill>
                  <a:srgbClr val="FFC000"/>
                </a:solidFill>
                <a:ln w="9525" cap="flat" cmpd="sng" algn="ctr">
                  <a:solidFill>
                    <a:schemeClr val="tx1">
                      <a:lumMod val="75000"/>
                      <a:lumOff val="25000"/>
                    </a:schemeClr>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de-DE" sz="1600" b="0" i="0" u="none" strike="noStrike" cap="none" normalizeH="0" baseline="0" dirty="0">
                      <a:ln>
                        <a:noFill/>
                      </a:ln>
                      <a:solidFill>
                        <a:schemeClr val="tx1"/>
                      </a:solidFill>
                      <a:effectLst/>
                      <a:latin typeface="Calibri" panose="020F0502020204030204" pitchFamily="34" charset="0"/>
                    </a:rPr>
                    <a:t>   Thermoneutrale</a:t>
                  </a:r>
                  <a:r>
                    <a:rPr kumimoji="0" lang="de-DE" sz="1600" b="0" i="0" u="none" strike="noStrike" cap="none" normalizeH="0" dirty="0">
                      <a:ln>
                        <a:noFill/>
                      </a:ln>
                      <a:solidFill>
                        <a:schemeClr val="tx1"/>
                      </a:solidFill>
                      <a:effectLst/>
                      <a:latin typeface="Calibri" panose="020F0502020204030204" pitchFamily="34" charset="0"/>
                    </a:rPr>
                    <a:t> Zone</a:t>
                  </a:r>
                  <a:endParaRPr kumimoji="0" lang="de-DE" sz="1600" b="0" i="0" u="none" strike="noStrike" cap="none" normalizeH="0" baseline="0" dirty="0">
                    <a:ln>
                      <a:noFill/>
                    </a:ln>
                    <a:solidFill>
                      <a:schemeClr val="tx1"/>
                    </a:solidFill>
                    <a:effectLst/>
                    <a:latin typeface="Calibri" panose="020F0502020204030204" pitchFamily="34" charset="0"/>
                  </a:endParaRPr>
                </a:p>
              </p:txBody>
            </p:sp>
            <p:sp>
              <p:nvSpPr>
                <p:cNvPr id="64" name="Textfeld 63">
                  <a:extLst>
                    <a:ext uri="{FF2B5EF4-FFF2-40B4-BE49-F238E27FC236}">
                      <a16:creationId xmlns:a16="http://schemas.microsoft.com/office/drawing/2014/main" id="{A11746D9-0857-46DA-BDF3-ED82E1156F25}"/>
                    </a:ext>
                  </a:extLst>
                </p:cNvPr>
                <p:cNvSpPr txBox="1"/>
                <p:nvPr/>
              </p:nvSpPr>
              <p:spPr>
                <a:xfrm>
                  <a:off x="3024557" y="5398468"/>
                  <a:ext cx="3062494" cy="338554"/>
                </a:xfrm>
                <a:prstGeom prst="rect">
                  <a:avLst/>
                </a:prstGeom>
                <a:noFill/>
              </p:spPr>
              <p:txBody>
                <a:bodyPr wrap="square" rtlCol="0">
                  <a:spAutoFit/>
                </a:bodyPr>
                <a:lstStyle/>
                <a:p>
                  <a:pPr algn="ctr"/>
                  <a:r>
                    <a:rPr lang="de-DE" sz="1600" dirty="0">
                      <a:latin typeface="Calibri" panose="020F0502020204030204" pitchFamily="34" charset="0"/>
                    </a:rPr>
                    <a:t>wirksame Umgebungstemperatur</a:t>
                  </a:r>
                </a:p>
              </p:txBody>
            </p:sp>
            <p:sp>
              <p:nvSpPr>
                <p:cNvPr id="65" name="Textfeld 64">
                  <a:extLst>
                    <a:ext uri="{FF2B5EF4-FFF2-40B4-BE49-F238E27FC236}">
                      <a16:creationId xmlns:a16="http://schemas.microsoft.com/office/drawing/2014/main" id="{84A30970-11CF-4729-98A8-5D5203A721DD}"/>
                    </a:ext>
                  </a:extLst>
                </p:cNvPr>
                <p:cNvSpPr txBox="1"/>
                <p:nvPr/>
              </p:nvSpPr>
              <p:spPr>
                <a:xfrm>
                  <a:off x="1468315" y="5391905"/>
                  <a:ext cx="763351" cy="338554"/>
                </a:xfrm>
                <a:prstGeom prst="rect">
                  <a:avLst/>
                </a:prstGeom>
                <a:noFill/>
              </p:spPr>
              <p:txBody>
                <a:bodyPr wrap="none" rtlCol="0">
                  <a:spAutoFit/>
                </a:bodyPr>
                <a:lstStyle/>
                <a:p>
                  <a:r>
                    <a:rPr lang="de-DE" sz="1600" dirty="0">
                      <a:latin typeface="Calibri" panose="020F0502020204030204" pitchFamily="34" charset="0"/>
                    </a:rPr>
                    <a:t>niedrig</a:t>
                  </a:r>
                </a:p>
              </p:txBody>
            </p:sp>
            <p:sp>
              <p:nvSpPr>
                <p:cNvPr id="66" name="Textfeld 65">
                  <a:extLst>
                    <a:ext uri="{FF2B5EF4-FFF2-40B4-BE49-F238E27FC236}">
                      <a16:creationId xmlns:a16="http://schemas.microsoft.com/office/drawing/2014/main" id="{3AEC2DE0-F169-4FC6-B751-4B6D46FE2C75}"/>
                    </a:ext>
                  </a:extLst>
                </p:cNvPr>
                <p:cNvSpPr txBox="1"/>
                <p:nvPr/>
              </p:nvSpPr>
              <p:spPr>
                <a:xfrm>
                  <a:off x="7010211" y="5386049"/>
                  <a:ext cx="595035" cy="338554"/>
                </a:xfrm>
                <a:prstGeom prst="rect">
                  <a:avLst/>
                </a:prstGeom>
                <a:noFill/>
              </p:spPr>
              <p:txBody>
                <a:bodyPr wrap="none" rtlCol="0">
                  <a:spAutoFit/>
                </a:bodyPr>
                <a:lstStyle/>
                <a:p>
                  <a:r>
                    <a:rPr lang="de-DE" sz="1600" dirty="0">
                      <a:latin typeface="Calibri" panose="020F0502020204030204" pitchFamily="34" charset="0"/>
                    </a:rPr>
                    <a:t>hoch</a:t>
                  </a:r>
                </a:p>
              </p:txBody>
            </p:sp>
            <p:sp>
              <p:nvSpPr>
                <p:cNvPr id="67" name="Textfeld 66">
                  <a:extLst>
                    <a:ext uri="{FF2B5EF4-FFF2-40B4-BE49-F238E27FC236}">
                      <a16:creationId xmlns:a16="http://schemas.microsoft.com/office/drawing/2014/main" id="{9F281066-653F-4E6D-AE65-B6D3DCC81716}"/>
                    </a:ext>
                  </a:extLst>
                </p:cNvPr>
                <p:cNvSpPr txBox="1"/>
                <p:nvPr/>
              </p:nvSpPr>
              <p:spPr>
                <a:xfrm>
                  <a:off x="6031397" y="2491161"/>
                  <a:ext cx="2163156" cy="307777"/>
                </a:xfrm>
                <a:prstGeom prst="rect">
                  <a:avLst/>
                </a:prstGeom>
                <a:solidFill>
                  <a:srgbClr val="FFFFFF"/>
                </a:solidFill>
              </p:spPr>
              <p:txBody>
                <a:bodyPr wrap="none" rtlCol="0">
                  <a:spAutoFit/>
                </a:bodyPr>
                <a:lstStyle/>
                <a:p>
                  <a:r>
                    <a:rPr lang="de-DE" sz="1400" dirty="0">
                      <a:latin typeface="Calibri" panose="020F0502020204030204" pitchFamily="34" charset="0"/>
                    </a:rPr>
                    <a:t>obere kritische Temperatur</a:t>
                  </a:r>
                </a:p>
              </p:txBody>
            </p:sp>
            <p:sp>
              <p:nvSpPr>
                <p:cNvPr id="68" name="Textfeld 67">
                  <a:extLst>
                    <a:ext uri="{FF2B5EF4-FFF2-40B4-BE49-F238E27FC236}">
                      <a16:creationId xmlns:a16="http://schemas.microsoft.com/office/drawing/2014/main" id="{2ACE8266-1700-4470-925A-61EF97C165EE}"/>
                    </a:ext>
                  </a:extLst>
                </p:cNvPr>
                <p:cNvSpPr txBox="1"/>
                <p:nvPr/>
              </p:nvSpPr>
              <p:spPr>
                <a:xfrm>
                  <a:off x="917389" y="2494097"/>
                  <a:ext cx="2220480" cy="307777"/>
                </a:xfrm>
                <a:prstGeom prst="rect">
                  <a:avLst/>
                </a:prstGeom>
                <a:noFill/>
              </p:spPr>
              <p:txBody>
                <a:bodyPr wrap="none" rtlCol="0">
                  <a:spAutoFit/>
                </a:bodyPr>
                <a:lstStyle/>
                <a:p>
                  <a:r>
                    <a:rPr lang="de-DE" sz="1400" dirty="0">
                      <a:latin typeface="Calibri" panose="020F0502020204030204" pitchFamily="34" charset="0"/>
                    </a:rPr>
                    <a:t>untere kritische Temperatur</a:t>
                  </a:r>
                </a:p>
              </p:txBody>
            </p:sp>
          </p:grpSp>
          <p:cxnSp>
            <p:nvCxnSpPr>
              <p:cNvPr id="48" name="Gerade Verbindung 8205">
                <a:extLst>
                  <a:ext uri="{FF2B5EF4-FFF2-40B4-BE49-F238E27FC236}">
                    <a16:creationId xmlns:a16="http://schemas.microsoft.com/office/drawing/2014/main" id="{767D6EAE-109A-4793-A651-8EB46EB46081}"/>
                  </a:ext>
                </a:extLst>
              </p:cNvPr>
              <p:cNvCxnSpPr/>
              <p:nvPr/>
            </p:nvCxnSpPr>
            <p:spPr bwMode="auto">
              <a:xfrm>
                <a:off x="3112481" y="4290646"/>
                <a:ext cx="2988000" cy="0"/>
              </a:xfrm>
              <a:prstGeom prst="line">
                <a:avLst/>
              </a:prstGeom>
              <a:solidFill>
                <a:srgbClr val="FFFFFF"/>
              </a:solidFill>
              <a:ln w="25400"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49" name="Gruppieren 48">
                <a:extLst>
                  <a:ext uri="{FF2B5EF4-FFF2-40B4-BE49-F238E27FC236}">
                    <a16:creationId xmlns:a16="http://schemas.microsoft.com/office/drawing/2014/main" id="{F24714EC-9C77-4E1E-A47F-B874B298C2F0}"/>
                  </a:ext>
                </a:extLst>
              </p:cNvPr>
              <p:cNvGrpSpPr/>
              <p:nvPr/>
            </p:nvGrpSpPr>
            <p:grpSpPr>
              <a:xfrm>
                <a:off x="1099043" y="3026187"/>
                <a:ext cx="6022432" cy="1520746"/>
                <a:chOff x="1099043" y="3026187"/>
                <a:chExt cx="6022432" cy="1520746"/>
              </a:xfrm>
            </p:grpSpPr>
            <p:sp>
              <p:nvSpPr>
                <p:cNvPr id="51" name="Bogen 50">
                  <a:extLst>
                    <a:ext uri="{FF2B5EF4-FFF2-40B4-BE49-F238E27FC236}">
                      <a16:creationId xmlns:a16="http://schemas.microsoft.com/office/drawing/2014/main" id="{AF571FEE-A129-4E4C-9D37-03E35422F8F1}"/>
                    </a:ext>
                  </a:extLst>
                </p:cNvPr>
                <p:cNvSpPr/>
                <p:nvPr/>
              </p:nvSpPr>
              <p:spPr bwMode="auto">
                <a:xfrm rot="13649953">
                  <a:off x="1447284" y="3583164"/>
                  <a:ext cx="1094646" cy="832891"/>
                </a:xfrm>
                <a:prstGeom prst="arc">
                  <a:avLst>
                    <a:gd name="adj1" fmla="val 20955168"/>
                    <a:gd name="adj2" fmla="val 3272604"/>
                  </a:avLst>
                </a:prstGeom>
                <a:solidFill>
                  <a:srgbClr val="FFFFFF"/>
                </a:solidFill>
                <a:ln w="25400"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800" b="0" i="0" u="none" strike="noStrike" cap="none" normalizeH="0" baseline="0">
                    <a:ln>
                      <a:noFill/>
                    </a:ln>
                    <a:solidFill>
                      <a:schemeClr val="tx1"/>
                    </a:solidFill>
                    <a:effectLst/>
                    <a:latin typeface="Arial" charset="0"/>
                  </a:endParaRPr>
                </a:p>
              </p:txBody>
            </p:sp>
            <p:cxnSp>
              <p:nvCxnSpPr>
                <p:cNvPr id="52" name="Gerade Verbindung 26">
                  <a:extLst>
                    <a:ext uri="{FF2B5EF4-FFF2-40B4-BE49-F238E27FC236}">
                      <a16:creationId xmlns:a16="http://schemas.microsoft.com/office/drawing/2014/main" id="{1E5AFFEA-BFBF-404D-8A2B-4018A707556E}"/>
                    </a:ext>
                  </a:extLst>
                </p:cNvPr>
                <p:cNvCxnSpPr/>
                <p:nvPr/>
              </p:nvCxnSpPr>
              <p:spPr bwMode="auto">
                <a:xfrm>
                  <a:off x="2079600" y="3559996"/>
                  <a:ext cx="760319" cy="611956"/>
                </a:xfrm>
                <a:prstGeom prst="line">
                  <a:avLst/>
                </a:prstGeom>
                <a:solidFill>
                  <a:srgbClr val="FFFFFF"/>
                </a:solidFill>
                <a:ln w="25400"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3" name="Gerade Verbindung 8191">
                  <a:extLst>
                    <a:ext uri="{FF2B5EF4-FFF2-40B4-BE49-F238E27FC236}">
                      <a16:creationId xmlns:a16="http://schemas.microsoft.com/office/drawing/2014/main" id="{DD7FB03E-D92A-4F9C-AF18-6EC4BD3C33FD}"/>
                    </a:ext>
                  </a:extLst>
                </p:cNvPr>
                <p:cNvCxnSpPr/>
                <p:nvPr/>
              </p:nvCxnSpPr>
              <p:spPr bwMode="auto">
                <a:xfrm flipH="1">
                  <a:off x="1099043" y="3667389"/>
                  <a:ext cx="456144" cy="755142"/>
                </a:xfrm>
                <a:prstGeom prst="line">
                  <a:avLst/>
                </a:prstGeom>
                <a:solidFill>
                  <a:srgbClr val="FFFFFF"/>
                </a:solidFill>
                <a:ln w="25400"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4" name="Bogen 53">
                  <a:extLst>
                    <a:ext uri="{FF2B5EF4-FFF2-40B4-BE49-F238E27FC236}">
                      <a16:creationId xmlns:a16="http://schemas.microsoft.com/office/drawing/2014/main" id="{C7DE8A48-AA88-4FEE-81B7-488E89DA8014}"/>
                    </a:ext>
                  </a:extLst>
                </p:cNvPr>
                <p:cNvSpPr/>
                <p:nvPr/>
              </p:nvSpPr>
              <p:spPr bwMode="auto">
                <a:xfrm rot="15400957" flipH="1">
                  <a:off x="3025078" y="3202869"/>
                  <a:ext cx="808878" cy="1363642"/>
                </a:xfrm>
                <a:prstGeom prst="arc">
                  <a:avLst>
                    <a:gd name="adj1" fmla="val 17009673"/>
                    <a:gd name="adj2" fmla="val 18633670"/>
                  </a:avLst>
                </a:prstGeom>
                <a:noFill/>
                <a:ln w="25400"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800" b="0" i="0" u="none" strike="noStrike" cap="none" normalizeH="0" baseline="0">
                    <a:ln>
                      <a:noFill/>
                    </a:ln>
                    <a:solidFill>
                      <a:schemeClr val="tx1"/>
                    </a:solidFill>
                    <a:effectLst/>
                    <a:latin typeface="Arial" charset="0"/>
                  </a:endParaRPr>
                </a:p>
              </p:txBody>
            </p:sp>
            <p:sp>
              <p:nvSpPr>
                <p:cNvPr id="55" name="Bogen 54">
                  <a:extLst>
                    <a:ext uri="{FF2B5EF4-FFF2-40B4-BE49-F238E27FC236}">
                      <a16:creationId xmlns:a16="http://schemas.microsoft.com/office/drawing/2014/main" id="{F8691EF3-3400-4187-B319-2C72000C0A0F}"/>
                    </a:ext>
                  </a:extLst>
                </p:cNvPr>
                <p:cNvSpPr/>
                <p:nvPr/>
              </p:nvSpPr>
              <p:spPr bwMode="auto">
                <a:xfrm rot="13217226" flipH="1">
                  <a:off x="5967646" y="3026187"/>
                  <a:ext cx="808878" cy="1363642"/>
                </a:xfrm>
                <a:prstGeom prst="arc">
                  <a:avLst>
                    <a:gd name="adj1" fmla="val 17009673"/>
                    <a:gd name="adj2" fmla="val 18633670"/>
                  </a:avLst>
                </a:prstGeom>
                <a:noFill/>
                <a:ln w="25400"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800" b="0" i="0" u="none" strike="noStrike" cap="none" normalizeH="0" baseline="0">
                    <a:ln>
                      <a:noFill/>
                    </a:ln>
                    <a:solidFill>
                      <a:schemeClr val="tx1"/>
                    </a:solidFill>
                    <a:effectLst/>
                    <a:latin typeface="Arial" charset="0"/>
                  </a:endParaRPr>
                </a:p>
              </p:txBody>
            </p:sp>
            <p:cxnSp>
              <p:nvCxnSpPr>
                <p:cNvPr id="56" name="Gerade Verbindung 8207">
                  <a:extLst>
                    <a:ext uri="{FF2B5EF4-FFF2-40B4-BE49-F238E27FC236}">
                      <a16:creationId xmlns:a16="http://schemas.microsoft.com/office/drawing/2014/main" id="{1B5983AB-B939-4E2C-8F49-C182A29A7671}"/>
                    </a:ext>
                  </a:extLst>
                </p:cNvPr>
                <p:cNvCxnSpPr/>
                <p:nvPr/>
              </p:nvCxnSpPr>
              <p:spPr bwMode="auto">
                <a:xfrm flipV="1">
                  <a:off x="6372085" y="3612748"/>
                  <a:ext cx="749390" cy="603164"/>
                </a:xfrm>
                <a:prstGeom prst="line">
                  <a:avLst/>
                </a:prstGeom>
                <a:solidFill>
                  <a:srgbClr val="FFFFFF"/>
                </a:solidFill>
                <a:ln w="25400"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7" name="Textfeld 56">
                  <a:extLst>
                    <a:ext uri="{FF2B5EF4-FFF2-40B4-BE49-F238E27FC236}">
                      <a16:creationId xmlns:a16="http://schemas.microsoft.com/office/drawing/2014/main" id="{837CFE4D-7D53-4C87-BE2A-775E8BBA3B24}"/>
                    </a:ext>
                  </a:extLst>
                </p:cNvPr>
                <p:cNvSpPr txBox="1"/>
                <p:nvPr/>
              </p:nvSpPr>
              <p:spPr>
                <a:xfrm>
                  <a:off x="3825156" y="4004904"/>
                  <a:ext cx="1476000" cy="307777"/>
                </a:xfrm>
                <a:prstGeom prst="rect">
                  <a:avLst/>
                </a:prstGeom>
                <a:noFill/>
              </p:spPr>
              <p:txBody>
                <a:bodyPr wrap="none" rtlCol="0">
                  <a:spAutoFit/>
                </a:bodyPr>
                <a:lstStyle/>
                <a:p>
                  <a:r>
                    <a:rPr lang="de-DE" sz="1400" dirty="0">
                      <a:solidFill>
                        <a:srgbClr val="FF0000"/>
                      </a:solidFill>
                      <a:latin typeface="Calibri" panose="020F0502020204030204" pitchFamily="34" charset="0"/>
                    </a:rPr>
                    <a:t>Wärmeerzeugung</a:t>
                  </a:r>
                </a:p>
              </p:txBody>
            </p:sp>
          </p:grpSp>
          <p:sp>
            <p:nvSpPr>
              <p:cNvPr id="50" name="Textfeld 49">
                <a:extLst>
                  <a:ext uri="{FF2B5EF4-FFF2-40B4-BE49-F238E27FC236}">
                    <a16:creationId xmlns:a16="http://schemas.microsoft.com/office/drawing/2014/main" id="{67AA1CE2-D12A-4814-93B7-94BB574C859D}"/>
                  </a:ext>
                </a:extLst>
              </p:cNvPr>
              <p:cNvSpPr txBox="1"/>
              <p:nvPr/>
            </p:nvSpPr>
            <p:spPr>
              <a:xfrm>
                <a:off x="3652253" y="2812128"/>
                <a:ext cx="1837041" cy="307777"/>
              </a:xfrm>
              <a:prstGeom prst="rect">
                <a:avLst/>
              </a:prstGeom>
              <a:noFill/>
            </p:spPr>
            <p:txBody>
              <a:bodyPr wrap="none" rtlCol="0">
                <a:spAutoFit/>
              </a:bodyPr>
              <a:lstStyle/>
              <a:p>
                <a:r>
                  <a:rPr lang="de-DE" sz="1400" dirty="0">
                    <a:solidFill>
                      <a:srgbClr val="FF0000"/>
                    </a:solidFill>
                    <a:latin typeface="Calibri" panose="020F0502020204030204" pitchFamily="34" charset="0"/>
                  </a:rPr>
                  <a:t>Körperkerntemperatur</a:t>
                </a:r>
              </a:p>
            </p:txBody>
          </p:sp>
        </p:grpSp>
        <p:sp>
          <p:nvSpPr>
            <p:cNvPr id="44" name="Pfeil nach links und rechts 7">
              <a:extLst>
                <a:ext uri="{FF2B5EF4-FFF2-40B4-BE49-F238E27FC236}">
                  <a16:creationId xmlns:a16="http://schemas.microsoft.com/office/drawing/2014/main" id="{2940FBB7-5BE0-4A29-953C-11C9392A87BA}"/>
                </a:ext>
              </a:extLst>
            </p:cNvPr>
            <p:cNvSpPr/>
            <p:nvPr/>
          </p:nvSpPr>
          <p:spPr bwMode="auto">
            <a:xfrm>
              <a:off x="3449513" y="4385894"/>
              <a:ext cx="2071885" cy="360000"/>
            </a:xfrm>
            <a:prstGeom prst="leftRightArrow">
              <a:avLst>
                <a:gd name="adj1" fmla="val 50000"/>
                <a:gd name="adj2" fmla="val 106173"/>
              </a:avLst>
            </a:prstGeom>
            <a:solidFill>
              <a:srgbClr val="92D050"/>
            </a:solidFill>
            <a:ln w="9525" cap="flat" cmpd="sng" algn="ctr">
              <a:solidFill>
                <a:schemeClr val="tx1">
                  <a:lumMod val="75000"/>
                  <a:lumOff val="25000"/>
                </a:schemeClr>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de-DE" sz="1400" b="0" i="0" u="none" strike="noStrike" cap="none" normalizeH="0" baseline="0" dirty="0">
                  <a:ln>
                    <a:noFill/>
                  </a:ln>
                  <a:solidFill>
                    <a:schemeClr val="tx1"/>
                  </a:solidFill>
                  <a:effectLst/>
                  <a:latin typeface="Calibri" panose="020F0502020204030204" pitchFamily="34" charset="0"/>
                </a:rPr>
                <a:t>Behaglichkeitsz</a:t>
              </a:r>
              <a:r>
                <a:rPr kumimoji="0" lang="de-DE" sz="1400" b="0" i="0" u="none" strike="noStrike" cap="none" normalizeH="0" dirty="0">
                  <a:ln>
                    <a:noFill/>
                  </a:ln>
                  <a:solidFill>
                    <a:schemeClr val="tx1"/>
                  </a:solidFill>
                  <a:effectLst/>
                  <a:latin typeface="Calibri" panose="020F0502020204030204" pitchFamily="34" charset="0"/>
                </a:rPr>
                <a:t>one</a:t>
              </a:r>
              <a:endParaRPr kumimoji="0" lang="de-DE" sz="1400" b="0" i="0" u="none" strike="noStrike" cap="none" normalizeH="0" baseline="0" dirty="0">
                <a:ln>
                  <a:noFill/>
                </a:ln>
                <a:solidFill>
                  <a:schemeClr val="tx1"/>
                </a:solidFill>
                <a:effectLst/>
                <a:latin typeface="Calibri" panose="020F0502020204030204" pitchFamily="34" charset="0"/>
              </a:endParaRPr>
            </a:p>
          </p:txBody>
        </p:sp>
        <p:sp>
          <p:nvSpPr>
            <p:cNvPr id="45" name="Textfeld 44">
              <a:extLst>
                <a:ext uri="{FF2B5EF4-FFF2-40B4-BE49-F238E27FC236}">
                  <a16:creationId xmlns:a16="http://schemas.microsoft.com/office/drawing/2014/main" id="{8FC0D088-D113-4FDE-8B07-11956DBCD567}"/>
                </a:ext>
              </a:extLst>
            </p:cNvPr>
            <p:cNvSpPr txBox="1"/>
            <p:nvPr/>
          </p:nvSpPr>
          <p:spPr>
            <a:xfrm>
              <a:off x="3974135" y="3037604"/>
              <a:ext cx="1189749" cy="307777"/>
            </a:xfrm>
            <a:prstGeom prst="rect">
              <a:avLst/>
            </a:prstGeom>
            <a:noFill/>
          </p:spPr>
          <p:txBody>
            <a:bodyPr wrap="none" rtlCol="0">
              <a:spAutoFit/>
            </a:bodyPr>
            <a:lstStyle/>
            <a:p>
              <a:r>
                <a:rPr lang="de-DE" sz="1400" dirty="0">
                  <a:solidFill>
                    <a:srgbClr val="FF0000"/>
                  </a:solidFill>
                  <a:latin typeface="Calibri" panose="020F0502020204030204" pitchFamily="34" charset="0"/>
                </a:rPr>
                <a:t>38,0 – 39,0 °C</a:t>
              </a:r>
            </a:p>
          </p:txBody>
        </p:sp>
      </p:grpSp>
    </p:spTree>
    <p:extLst>
      <p:ext uri="{BB962C8B-B14F-4D97-AF65-F5344CB8AC3E}">
        <p14:creationId xmlns:p14="http://schemas.microsoft.com/office/powerpoint/2010/main" val="879314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a:xfrm>
            <a:off x="838200" y="365125"/>
            <a:ext cx="10515600" cy="918528"/>
          </a:xfrm>
        </p:spPr>
        <p:txBody>
          <a:bodyPr/>
          <a:lstStyle/>
          <a:p>
            <a:pPr>
              <a:defRPr/>
            </a:pPr>
            <a:r>
              <a:rPr lang="de-DE" dirty="0"/>
              <a:t>Erkennen von Hitzestress bei Schweinen:</a:t>
            </a:r>
            <a:endParaRPr dirty="0"/>
          </a:p>
        </p:txBody>
      </p:sp>
      <p:sp>
        <p:nvSpPr>
          <p:cNvPr id="5" name="Fußzeilenplatzhalter 3"/>
          <p:cNvSpPr>
            <a:spLocks noGrp="1"/>
          </p:cNvSpPr>
          <p:nvPr>
            <p:ph type="ftr" sz="quarter" idx="10"/>
          </p:nvPr>
        </p:nvSpPr>
        <p:spPr bwMode="auto"/>
        <p:txBody>
          <a:bodyPr/>
          <a:lstStyle/>
          <a:p>
            <a:pPr>
              <a:defRPr/>
            </a:pPr>
            <a:r>
              <a:rPr lang="de-DE"/>
              <a:t>Stallbau_Schwein</a:t>
            </a:r>
            <a:endParaRPr/>
          </a:p>
        </p:txBody>
      </p:sp>
      <p:sp>
        <p:nvSpPr>
          <p:cNvPr id="6" name="Inhaltsplatzhalter 2"/>
          <p:cNvSpPr>
            <a:spLocks noGrp="1"/>
          </p:cNvSpPr>
          <p:nvPr>
            <p:ph idx="1"/>
          </p:nvPr>
        </p:nvSpPr>
        <p:spPr bwMode="auto"/>
        <p:txBody>
          <a:bodyPr/>
          <a:lstStyle/>
          <a:p>
            <a:pPr marL="0" indent="0">
              <a:lnSpc>
                <a:spcPct val="70000"/>
              </a:lnSpc>
              <a:buNone/>
              <a:defRPr/>
            </a:pPr>
            <a:endParaRPr lang="de-DE" sz="2800" b="1" dirty="0"/>
          </a:p>
          <a:p>
            <a:pPr>
              <a:lnSpc>
                <a:spcPct val="70000"/>
              </a:lnSpc>
              <a:spcBef>
                <a:spcPts val="0"/>
              </a:spcBef>
              <a:buFont typeface="Courier New"/>
              <a:buChar char="o"/>
              <a:defRPr/>
            </a:pPr>
            <a:r>
              <a:rPr lang="de-DE" sz="2800" dirty="0"/>
              <a:t> Erhöhte Atemfrequenz (bis hin zum Hecheln)</a:t>
            </a:r>
            <a:endParaRPr sz="2600" dirty="0"/>
          </a:p>
          <a:p>
            <a:pPr>
              <a:lnSpc>
                <a:spcPct val="70000"/>
              </a:lnSpc>
              <a:spcBef>
                <a:spcPts val="0"/>
              </a:spcBef>
              <a:buFont typeface="Courier New"/>
              <a:buChar char="o"/>
              <a:defRPr/>
            </a:pPr>
            <a:endParaRPr lang="de-DE" sz="2800" dirty="0"/>
          </a:p>
          <a:p>
            <a:pPr>
              <a:lnSpc>
                <a:spcPct val="70000"/>
              </a:lnSpc>
              <a:spcBef>
                <a:spcPts val="0"/>
              </a:spcBef>
              <a:buFont typeface="Courier New"/>
              <a:buChar char="o"/>
              <a:defRPr/>
            </a:pPr>
            <a:r>
              <a:rPr lang="de-DE" sz="2800" dirty="0"/>
              <a:t> Verminderte Futteraufnahme </a:t>
            </a:r>
            <a:endParaRPr sz="2600" dirty="0"/>
          </a:p>
          <a:p>
            <a:pPr>
              <a:lnSpc>
                <a:spcPct val="70000"/>
              </a:lnSpc>
              <a:spcBef>
                <a:spcPts val="0"/>
              </a:spcBef>
              <a:buFont typeface="Courier New"/>
              <a:buChar char="o"/>
              <a:defRPr/>
            </a:pPr>
            <a:endParaRPr lang="de-DE" sz="2800" dirty="0"/>
          </a:p>
          <a:p>
            <a:pPr>
              <a:lnSpc>
                <a:spcPct val="70000"/>
              </a:lnSpc>
              <a:spcBef>
                <a:spcPts val="0"/>
              </a:spcBef>
              <a:buFont typeface="Courier New"/>
              <a:buChar char="o"/>
              <a:defRPr/>
            </a:pPr>
            <a:r>
              <a:rPr lang="de-DE" sz="2800" dirty="0"/>
              <a:t> Erhöhte Wasseraufnahme</a:t>
            </a:r>
            <a:endParaRPr sz="2600" dirty="0"/>
          </a:p>
          <a:p>
            <a:pPr marL="0" indent="0">
              <a:lnSpc>
                <a:spcPct val="70000"/>
              </a:lnSpc>
              <a:spcBef>
                <a:spcPts val="0"/>
              </a:spcBef>
              <a:buNone/>
              <a:defRPr/>
            </a:pPr>
            <a:endParaRPr lang="de-DE" sz="2800" dirty="0"/>
          </a:p>
          <a:p>
            <a:pPr>
              <a:lnSpc>
                <a:spcPct val="70000"/>
              </a:lnSpc>
              <a:spcBef>
                <a:spcPts val="0"/>
              </a:spcBef>
              <a:buFont typeface="Courier New"/>
              <a:buChar char="o"/>
              <a:defRPr/>
            </a:pPr>
            <a:r>
              <a:rPr lang="de-DE" sz="2800" dirty="0"/>
              <a:t> Weites Auseinanderliegen, Bauchlage (Liegekühler)</a:t>
            </a:r>
            <a:endParaRPr sz="2600" dirty="0"/>
          </a:p>
          <a:p>
            <a:pPr marL="0" indent="0">
              <a:lnSpc>
                <a:spcPct val="70000"/>
              </a:lnSpc>
              <a:spcBef>
                <a:spcPts val="0"/>
              </a:spcBef>
              <a:buNone/>
              <a:defRPr/>
            </a:pPr>
            <a:endParaRPr lang="de-DE" sz="2800" dirty="0"/>
          </a:p>
          <a:p>
            <a:pPr>
              <a:lnSpc>
                <a:spcPct val="70000"/>
              </a:lnSpc>
              <a:spcBef>
                <a:spcPts val="0"/>
              </a:spcBef>
              <a:buFont typeface="Courier New"/>
              <a:buChar char="o"/>
              <a:defRPr/>
            </a:pPr>
            <a:r>
              <a:rPr lang="de-DE" sz="2800" dirty="0"/>
              <a:t> Aufsuchen von v.a. nasse Stellen (um Wassertröge, Kotbereiche)</a:t>
            </a:r>
            <a:endParaRPr sz="2600" dirty="0"/>
          </a:p>
          <a:p>
            <a:pPr marL="0" indent="0">
              <a:lnSpc>
                <a:spcPct val="70000"/>
              </a:lnSpc>
              <a:buNone/>
              <a:defRPr/>
            </a:pPr>
            <a:endParaRPr lang="de-DE" sz="2600" dirty="0"/>
          </a:p>
          <a:p>
            <a:pPr>
              <a:lnSpc>
                <a:spcPct val="70000"/>
              </a:lnSpc>
              <a:buFont typeface="Wingdings"/>
              <a:buChar char="à"/>
              <a:defRPr/>
            </a:pPr>
            <a:endParaRPr lang="de-DE" sz="2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5" name="Fußzeilenplatzhalter 3"/>
          <p:cNvSpPr>
            <a:spLocks noGrp="1"/>
          </p:cNvSpPr>
          <p:nvPr>
            <p:ph type="ftr" sz="quarter" idx="10"/>
          </p:nvPr>
        </p:nvSpPr>
        <p:spPr bwMode="auto"/>
        <p:txBody>
          <a:bodyPr/>
          <a:lstStyle/>
          <a:p>
            <a:pPr>
              <a:defRPr/>
            </a:pPr>
            <a:r>
              <a:rPr lang="de-DE"/>
              <a:t>Stallbau_Schwein</a:t>
            </a:r>
            <a:endParaRPr/>
          </a:p>
        </p:txBody>
      </p:sp>
      <p:sp>
        <p:nvSpPr>
          <p:cNvPr id="6" name="Inhaltsplatzhalter 2"/>
          <p:cNvSpPr>
            <a:spLocks noGrp="1"/>
          </p:cNvSpPr>
          <p:nvPr>
            <p:ph idx="1"/>
          </p:nvPr>
        </p:nvSpPr>
        <p:spPr bwMode="auto"/>
        <p:txBody>
          <a:bodyPr/>
          <a:lstStyle/>
          <a:p>
            <a:pPr marL="0" indent="0" algn="ctr">
              <a:spcBef>
                <a:spcPts val="0"/>
              </a:spcBef>
              <a:buNone/>
              <a:defRPr/>
            </a:pPr>
            <a:r>
              <a:rPr lang="de-DE" sz="3600" dirty="0">
                <a:solidFill>
                  <a:schemeClr val="accent1"/>
                </a:solidFill>
                <a:latin typeface="+mj-lt"/>
                <a:ea typeface="+mj-ea"/>
                <a:cs typeface="+mj-cs"/>
              </a:rPr>
              <a:t>Zu welchen Folgen kann Hitzestress bei Schweinen führen?</a:t>
            </a:r>
          </a:p>
        </p:txBody>
      </p:sp>
      <p:pic>
        <p:nvPicPr>
          <p:cNvPr id="2" name="Grafik 1">
            <a:extLst>
              <a:ext uri="{FF2B5EF4-FFF2-40B4-BE49-F238E27FC236}">
                <a16:creationId xmlns:a16="http://schemas.microsoft.com/office/drawing/2014/main" id="{09067187-1CF4-4017-86D2-03A7B2229828}"/>
              </a:ext>
            </a:extLst>
          </p:cNvPr>
          <p:cNvPicPr>
            <a:picLocks noChangeAspect="1"/>
          </p:cNvPicPr>
          <p:nvPr/>
        </p:nvPicPr>
        <p:blipFill>
          <a:blip r:embed="rId3"/>
          <a:stretch>
            <a:fillRect/>
          </a:stretch>
        </p:blipFill>
        <p:spPr>
          <a:xfrm>
            <a:off x="5318588" y="2921409"/>
            <a:ext cx="2636912" cy="2636912"/>
          </a:xfrm>
          <a:prstGeom prst="rect">
            <a:avLst/>
          </a:prstGeom>
        </p:spPr>
      </p:pic>
      <p:sp>
        <p:nvSpPr>
          <p:cNvPr id="7" name="Textfeld 5">
            <a:extLst>
              <a:ext uri="{FF2B5EF4-FFF2-40B4-BE49-F238E27FC236}">
                <a16:creationId xmlns:a16="http://schemas.microsoft.com/office/drawing/2014/main" id="{8D2F5C31-8C0E-4CFA-A0A8-121722F8DEBD}"/>
              </a:ext>
            </a:extLst>
          </p:cNvPr>
          <p:cNvSpPr>
            <a:spLocks/>
          </p:cNvSpPr>
          <p:nvPr/>
        </p:nvSpPr>
        <p:spPr bwMode="auto">
          <a:xfrm>
            <a:off x="7032104" y="5264155"/>
            <a:ext cx="623889" cy="261610"/>
          </a:xfrm>
          <a:prstGeom prst="rect">
            <a:avLst/>
          </a:prstGeom>
          <a:noFill/>
        </p:spPr>
        <p:txBody>
          <a:bodyPr wrap="none" rtlCol="0">
            <a:spAutoFit/>
          </a:bodyPr>
          <a:lstStyle/>
          <a:p>
            <a:pPr>
              <a:defRPr/>
            </a:pPr>
            <a:r>
              <a:rPr lang="de-DE" sz="1100" dirty="0" err="1"/>
              <a:t>pixabay</a:t>
            </a:r>
            <a:endParaRPr dirty="0"/>
          </a:p>
        </p:txBody>
      </p:sp>
    </p:spTree>
    <p:extLst>
      <p:ext uri="{BB962C8B-B14F-4D97-AF65-F5344CB8AC3E}">
        <p14:creationId xmlns:p14="http://schemas.microsoft.com/office/powerpoint/2010/main" val="40629824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Titel 1"/>
          <p:cNvSpPr>
            <a:spLocks noGrp="1"/>
          </p:cNvSpPr>
          <p:nvPr>
            <p:ph type="title"/>
          </p:nvPr>
        </p:nvSpPr>
        <p:spPr bwMode="auto"/>
        <p:txBody>
          <a:bodyPr/>
          <a:lstStyle/>
          <a:p>
            <a:pPr>
              <a:defRPr/>
            </a:pPr>
            <a:r>
              <a:rPr lang="de-DE" dirty="0"/>
              <a:t>Folgen von Hitzestress:</a:t>
            </a:r>
            <a:endParaRPr dirty="0"/>
          </a:p>
        </p:txBody>
      </p:sp>
      <p:sp>
        <p:nvSpPr>
          <p:cNvPr id="5" name="Fußzeilenplatzhalter 3"/>
          <p:cNvSpPr>
            <a:spLocks noGrp="1"/>
          </p:cNvSpPr>
          <p:nvPr>
            <p:ph type="ftr" sz="quarter" idx="10"/>
          </p:nvPr>
        </p:nvSpPr>
        <p:spPr bwMode="auto"/>
        <p:txBody>
          <a:bodyPr/>
          <a:lstStyle/>
          <a:p>
            <a:pPr>
              <a:defRPr/>
            </a:pPr>
            <a:r>
              <a:rPr lang="de-DE"/>
              <a:t>Stallbau_Schwein</a:t>
            </a:r>
            <a:endParaRPr/>
          </a:p>
        </p:txBody>
      </p:sp>
      <p:sp>
        <p:nvSpPr>
          <p:cNvPr id="6" name="Inhaltsplatzhalter 2"/>
          <p:cNvSpPr>
            <a:spLocks noGrp="1"/>
          </p:cNvSpPr>
          <p:nvPr>
            <p:ph idx="1"/>
          </p:nvPr>
        </p:nvSpPr>
        <p:spPr bwMode="auto"/>
        <p:txBody>
          <a:bodyPr/>
          <a:lstStyle/>
          <a:p>
            <a:pPr marL="0" indent="0">
              <a:lnSpc>
                <a:spcPct val="70000"/>
              </a:lnSpc>
              <a:buNone/>
              <a:defRPr/>
            </a:pPr>
            <a:endParaRPr lang="de-DE" sz="2800" b="1" dirty="0"/>
          </a:p>
          <a:p>
            <a:pPr>
              <a:lnSpc>
                <a:spcPct val="70000"/>
              </a:lnSpc>
              <a:spcBef>
                <a:spcPts val="0"/>
              </a:spcBef>
              <a:buFont typeface="Courier New"/>
              <a:buChar char="o"/>
              <a:defRPr/>
            </a:pPr>
            <a:r>
              <a:rPr lang="de-DE" sz="2800" dirty="0"/>
              <a:t> </a:t>
            </a:r>
            <a:r>
              <a:rPr lang="de-DE" dirty="0"/>
              <a:t>Anstieg der Körpertemperatur, Kreislaufprobleme bis zum Tod</a:t>
            </a:r>
            <a:endParaRPr dirty="0"/>
          </a:p>
          <a:p>
            <a:pPr>
              <a:lnSpc>
                <a:spcPct val="70000"/>
              </a:lnSpc>
              <a:spcBef>
                <a:spcPts val="0"/>
              </a:spcBef>
              <a:buFont typeface="Courier New"/>
              <a:buChar char="o"/>
              <a:defRPr/>
            </a:pPr>
            <a:endParaRPr lang="de-DE" dirty="0"/>
          </a:p>
          <a:p>
            <a:pPr>
              <a:lnSpc>
                <a:spcPct val="70000"/>
              </a:lnSpc>
              <a:spcBef>
                <a:spcPts val="0"/>
              </a:spcBef>
              <a:buFont typeface="Courier New"/>
              <a:buChar char="o"/>
              <a:defRPr/>
            </a:pPr>
            <a:r>
              <a:rPr lang="de-DE" dirty="0"/>
              <a:t> Erhöhte Rektaltemperatur </a:t>
            </a:r>
            <a:endParaRPr dirty="0"/>
          </a:p>
          <a:p>
            <a:pPr>
              <a:lnSpc>
                <a:spcPct val="70000"/>
              </a:lnSpc>
              <a:spcBef>
                <a:spcPts val="0"/>
              </a:spcBef>
              <a:buFont typeface="Courier New"/>
              <a:buChar char="o"/>
              <a:defRPr/>
            </a:pPr>
            <a:endParaRPr lang="de-DE" dirty="0"/>
          </a:p>
          <a:p>
            <a:pPr>
              <a:lnSpc>
                <a:spcPct val="70000"/>
              </a:lnSpc>
              <a:spcBef>
                <a:spcPts val="0"/>
              </a:spcBef>
              <a:buFont typeface="Courier New"/>
              <a:buChar char="o"/>
              <a:defRPr/>
            </a:pPr>
            <a:r>
              <a:rPr lang="de-DE" dirty="0"/>
              <a:t> Einbruch der Milchleistung, reduzierte Spermaqualität</a:t>
            </a:r>
            <a:endParaRPr dirty="0"/>
          </a:p>
          <a:p>
            <a:pPr marL="0" indent="0">
              <a:lnSpc>
                <a:spcPct val="70000"/>
              </a:lnSpc>
              <a:spcBef>
                <a:spcPts val="0"/>
              </a:spcBef>
              <a:buNone/>
              <a:defRPr/>
            </a:pPr>
            <a:endParaRPr lang="de-DE" dirty="0"/>
          </a:p>
          <a:p>
            <a:pPr>
              <a:lnSpc>
                <a:spcPct val="70000"/>
              </a:lnSpc>
              <a:spcBef>
                <a:spcPts val="0"/>
              </a:spcBef>
              <a:buFont typeface="Courier New"/>
              <a:buChar char="o"/>
              <a:defRPr/>
            </a:pPr>
            <a:r>
              <a:rPr lang="de-DE" dirty="0"/>
              <a:t> Geringere Zunahmen</a:t>
            </a:r>
            <a:endParaRPr dirty="0"/>
          </a:p>
          <a:p>
            <a:pPr marL="0" indent="0">
              <a:lnSpc>
                <a:spcPct val="70000"/>
              </a:lnSpc>
              <a:spcBef>
                <a:spcPts val="0"/>
              </a:spcBef>
              <a:buNone/>
              <a:defRPr/>
            </a:pPr>
            <a:endParaRPr lang="de-DE" dirty="0"/>
          </a:p>
          <a:p>
            <a:pPr>
              <a:lnSpc>
                <a:spcPct val="70000"/>
              </a:lnSpc>
              <a:spcBef>
                <a:spcPts val="0"/>
              </a:spcBef>
              <a:buFont typeface="Courier New"/>
              <a:buChar char="o"/>
              <a:defRPr/>
            </a:pPr>
            <a:r>
              <a:rPr lang="de-DE" dirty="0"/>
              <a:t> Erhöhte Krankheitsanfälligkeit</a:t>
            </a:r>
            <a:endParaRPr dirty="0"/>
          </a:p>
          <a:p>
            <a:pPr marL="0" indent="0">
              <a:lnSpc>
                <a:spcPct val="70000"/>
              </a:lnSpc>
              <a:buNone/>
              <a:defRPr/>
            </a:pPr>
            <a:endParaRPr lang="de-DE" sz="2600" dirty="0"/>
          </a:p>
          <a:p>
            <a:pPr>
              <a:lnSpc>
                <a:spcPct val="70000"/>
              </a:lnSpc>
              <a:buFont typeface="Wingdings"/>
              <a:buChar char="à"/>
              <a:defRPr/>
            </a:pPr>
            <a:endParaRPr lang="de-DE" sz="2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a:themeElements>
    <a:clrScheme name="GeNIAL">
      <a:dk1>
        <a:sysClr val="windowText" lastClr="000000"/>
      </a:dk1>
      <a:lt1>
        <a:sysClr val="window" lastClr="FFFFFF"/>
      </a:lt1>
      <a:dk2>
        <a:srgbClr val="44546A"/>
      </a:dk2>
      <a:lt2>
        <a:srgbClr val="E7E6E6"/>
      </a:lt2>
      <a:accent1>
        <a:srgbClr val="6C9842"/>
      </a:accent1>
      <a:accent2>
        <a:srgbClr val="0B72B5"/>
      </a:accent2>
      <a:accent3>
        <a:srgbClr val="F29400"/>
      </a:accent3>
      <a:accent4>
        <a:srgbClr val="B07F48"/>
      </a:accent4>
      <a:accent5>
        <a:srgbClr val="FFC000"/>
      </a:accent5>
      <a:accent6>
        <a:srgbClr val="C00000"/>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majorFont>
      <a:minorFont>
        <a:latin typeface="Calibri"/>
        <a:ea typeface="Arial"/>
        <a:cs typeface="Arial"/>
      </a:minorFont>
    </a:fontScheme>
    <a:fmtScheme name="Office">
      <a:fillStyleLst>
        <a:solidFill>
          <a:schemeClr val="phClr"/>
        </a:solidFill>
        <a:gradFill>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solidFill>
          <a:schemeClr val="phClr">
            <a:tint val="95000"/>
            <a:satMod val="170000"/>
          </a:schemeClr>
        </a:solidFill>
        <a:gradFill>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GeNIAL_Schulung_Powerpoint-Vorlag</Template>
  <TotalTime>0</TotalTime>
  <Words>4678</Words>
  <Application>Microsoft Office PowerPoint</Application>
  <DocSecurity>0</DocSecurity>
  <PresentationFormat>Breitbild</PresentationFormat>
  <Paragraphs>505</Paragraphs>
  <Slides>41</Slides>
  <Notes>39</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41</vt:i4>
      </vt:variant>
    </vt:vector>
  </HeadingPairs>
  <TitlesOfParts>
    <vt:vector size="48" baseType="lpstr">
      <vt:lpstr>Arial</vt:lpstr>
      <vt:lpstr>Calibri</vt:lpstr>
      <vt:lpstr>Calibri Light</vt:lpstr>
      <vt:lpstr>Courier New</vt:lpstr>
      <vt:lpstr>Times New Roman</vt:lpstr>
      <vt:lpstr>Wingdings</vt:lpstr>
      <vt:lpstr>Office</vt:lpstr>
      <vt:lpstr>Hitzereduzierung im Schweinestall</vt:lpstr>
      <vt:lpstr>Tierschutznutztierhaltungs-Verordnung</vt:lpstr>
      <vt:lpstr>Einflussfaktoren auf Außen- und Stallklima:</vt:lpstr>
      <vt:lpstr>Richtwerte „akzeptable Lufttemperatur –  abhängig vom Stallboden</vt:lpstr>
      <vt:lpstr>Komfortzonen für Mastschweine</vt:lpstr>
      <vt:lpstr>Komfortzonen für Schweine</vt:lpstr>
      <vt:lpstr>Erkennen von Hitzestress bei Schweinen:</vt:lpstr>
      <vt:lpstr>PowerPoint-Präsentation</vt:lpstr>
      <vt:lpstr>Folgen von Hitzestress:</vt:lpstr>
      <vt:lpstr>Kühlmöglichkeiten der Tiere:</vt:lpstr>
      <vt:lpstr>PowerPoint-Präsentation</vt:lpstr>
      <vt:lpstr>PowerPoint-Präsentation</vt:lpstr>
      <vt:lpstr>Arbeitsauftrag – Aufgabe 1</vt:lpstr>
      <vt:lpstr>Arbeitsauftrag – Aufgabe 1</vt:lpstr>
      <vt:lpstr>Kühlung in geschlossenen Ställen - Beispiele:</vt:lpstr>
      <vt:lpstr>Kühlung in geschlossenen Ställen:</vt:lpstr>
      <vt:lpstr>Unterflur: Zuluftkühlung - Sprühkühlung</vt:lpstr>
      <vt:lpstr>Unterflur - Futterganglüftung</vt:lpstr>
      <vt:lpstr>Verschiedene Zuluftsysteme im Schweinestall</vt:lpstr>
      <vt:lpstr>Luftgeschwindigkeit</vt:lpstr>
      <vt:lpstr>Chill-Effekt</vt:lpstr>
      <vt:lpstr>Chill-Effekt – Kühlung durch Luftzufuhr</vt:lpstr>
      <vt:lpstr>Kühlung in geschlossenen Ställen:</vt:lpstr>
      <vt:lpstr>Kühlung in geschlossenen Ställen:</vt:lpstr>
      <vt:lpstr>Kühlung in geschlossenen Ställen:</vt:lpstr>
      <vt:lpstr>Vergleich verschiedener Kühlmöglichkeiten:</vt:lpstr>
      <vt:lpstr>Kühlung in geschlossenen Ställen:</vt:lpstr>
      <vt:lpstr>Kostenvergleich am Beispiel eines 1000er Maststalles bzw. 350er Sauenanlage: </vt:lpstr>
      <vt:lpstr>Kühlung in geschlossenen und offenen Ställen:</vt:lpstr>
      <vt:lpstr>Bodenheizung und -kühlung</vt:lpstr>
      <vt:lpstr>Kühlung in freibelüfteten Ställen: </vt:lpstr>
      <vt:lpstr>Fazit Lüftungs-/Kühlsysteme:</vt:lpstr>
      <vt:lpstr>Weitere Maßnahmen zur Reduzierung  der Stalltemperaturen:</vt:lpstr>
      <vt:lpstr>Weitere Maßnahmen zur Reduzierung  der Stalltemperaturen: Auslaufbeschattung</vt:lpstr>
      <vt:lpstr>Weitere Maßnahmen zur Reduzierung  der Stalltemperaturen: Beschattung der Fenster</vt:lpstr>
      <vt:lpstr>Weitere Maßnahmen zur Reduzierung  der Stalltemperaturen:</vt:lpstr>
      <vt:lpstr>Weitere Maßnahmen zur Reduzierung  der Stalltemperaturen: Natürliche Beschattung</vt:lpstr>
      <vt:lpstr>Weitere Maßnahmen zur Reduzierung  des Hitzestresses über das Stallmanagement:</vt:lpstr>
      <vt:lpstr>Weitere Maßnahmen zur Reduzierung  des Hitzestresses über das Stallmanagement:</vt:lpstr>
      <vt:lpstr>PowerPoint-Präsentation</vt:lpstr>
      <vt:lpstr>Impressum</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Hitzereduzierung im Schweinestall</dc:title>
  <dc:subject/>
  <dc:creator>Sabine Sommer</dc:creator>
  <cp:keywords/>
  <dc:description/>
  <cp:lastModifiedBy>Sabine Sommer</cp:lastModifiedBy>
  <cp:revision>77</cp:revision>
  <dcterms:created xsi:type="dcterms:W3CDTF">2020-10-06T10:39:05Z</dcterms:created>
  <dcterms:modified xsi:type="dcterms:W3CDTF">2021-10-20T06:50:15Z</dcterms:modified>
  <cp:category/>
  <dc:identifier/>
  <cp:contentStatus/>
  <dc:language/>
  <cp:version/>
</cp:coreProperties>
</file>