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2.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6" r:id="rId2"/>
    <p:sldId id="257" r:id="rId3"/>
    <p:sldId id="258" r:id="rId4"/>
    <p:sldId id="259" r:id="rId5"/>
    <p:sldId id="265" r:id="rId6"/>
    <p:sldId id="302" r:id="rId7"/>
    <p:sldId id="260" r:id="rId8"/>
    <p:sldId id="261" r:id="rId9"/>
    <p:sldId id="262" r:id="rId10"/>
    <p:sldId id="263" r:id="rId11"/>
    <p:sldId id="318" r:id="rId12"/>
    <p:sldId id="264" r:id="rId13"/>
    <p:sldId id="266" r:id="rId14"/>
    <p:sldId id="267" r:id="rId15"/>
    <p:sldId id="278" r:id="rId16"/>
    <p:sldId id="268" r:id="rId17"/>
    <p:sldId id="276" r:id="rId18"/>
    <p:sldId id="270" r:id="rId19"/>
    <p:sldId id="271" r:id="rId20"/>
    <p:sldId id="272" r:id="rId21"/>
    <p:sldId id="273" r:id="rId22"/>
    <p:sldId id="274" r:id="rId23"/>
    <p:sldId id="275" r:id="rId24"/>
    <p:sldId id="277" r:id="rId25"/>
    <p:sldId id="317" r:id="rId26"/>
    <p:sldId id="316" r:id="rId27"/>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87C6177-F8FD-52D6-401D-A49859AA3017}">
  <a:tblStyle styleId="{187C6177-F8FD-52D6-401D-A49859AA3017}"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80" autoAdjust="0"/>
  </p:normalViewPr>
  <p:slideViewPr>
    <p:cSldViewPr>
      <p:cViewPr varScale="1">
        <p:scale>
          <a:sx n="91" d="100"/>
          <a:sy n="91" d="100"/>
        </p:scale>
        <p:origin x="69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8-17T11:24:14" idx="1">
    <p:pos x="6875" y="1391"/>
    <p:text>Solch ein Tafelbild kann auch gemeinsam mit Lehrern und Schülern erarbeitet werden.</p:text>
    <p:extLst>
      <p:ext uri="{C676402C-5697-4E1C-873F-D02D1690AC5C}">
        <p15:threadingInfo xmlns:p15="http://schemas.microsoft.com/office/powerpoint/2012/main" timeZoneBias="-120"/>
      </p:ext>
      <p:ext uri="{19B8F6BF-5375-455C-9EA6-DF929625EA0E}">
        <p15:presenceInfo xmlns="" xmlns:m="http://schemas.openxmlformats.org/officeDocument/2006/math" xmlns:w="http://schemas.openxmlformats.org/wordprocessingml/2006/main" xmlns:p15="http://schemas.microsoft.com/office/powerpoint/2012/main" userId="teamlab_data:0;1;1;1;13;Sabine Sommer;2;1;0;3;20;2020-08-17T09:24:14Z;4;38;{00A100A1-00F2-4CBC-867B-008100A1006C};" providerId="AD"/>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8-06T11:54:38" idx="2">
    <p:pos x="3342" y="809"/>
    <p:text>Wird die Checkliste (Rind, Schwein) bearbeitet, reicht evtl. diese Folie aus und die folgenden 4 Folien können entfallen. Ansonsten sind in den ff Folien die Bereiche nochmals etwas differenzierter beschrieben.</p:text>
    <p:extLst>
      <p:ext uri="{C676402C-5697-4E1C-873F-D02D1690AC5C}">
        <p15:threadingInfo xmlns:p15="http://schemas.microsoft.com/office/powerpoint/2012/main" timeZoneBias="-120"/>
      </p:ext>
      <p:ext uri="{19B8F6BF-5375-455C-9EA6-DF929625EA0E}">
        <p15:presenceInfo xmlns="" xmlns:m="http://schemas.openxmlformats.org/officeDocument/2006/math" xmlns:w="http://schemas.openxmlformats.org/wordprocessingml/2006/main" xmlns:p15="http://schemas.microsoft.com/office/powerpoint/2012/main" userId="teamlab_data:0;1;1;1;13;Sabine Sommer;2;1;0;3;20;2020-08-06T09:54:38Z;4;38;{002F00BC-00E2-42AB-8308-0047001D0092};" providerId="AD"/>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0-www.cdc.gov.mill1.sjlibrary.org/ncidod/EID/about/copyright.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Die IPCC-Berichte werden aufgrund von Berichten / Beiträgen von Wissenschaftlern weltweit erstellt und sind Grundlage für die regelmäßig, jährlich stattfindenden internationalen UN-Klimakonferenzen.  IPCC wird im Deutschen auch „Weltklimarat“ genannt. </a:t>
            </a:r>
            <a:endParaRPr/>
          </a:p>
          <a:p>
            <a:pPr marL="0" marR="0" lvl="0" indent="0" algn="l" defTabSz="914400">
              <a:lnSpc>
                <a:spcPct val="100000"/>
              </a:lnSpc>
              <a:spcBef>
                <a:spcPts val="0"/>
              </a:spcBef>
              <a:spcAft>
                <a:spcPts val="0"/>
              </a:spcAft>
              <a:buClrTx/>
              <a:buSzTx/>
              <a:buFontTx/>
              <a:buNone/>
              <a:defRPr/>
            </a:pPr>
            <a:endParaRPr lang="de-DE"/>
          </a:p>
          <a:p>
            <a:pPr marL="0" marR="0" lvl="0" indent="0" algn="l" defTabSz="914400">
              <a:lnSpc>
                <a:spcPct val="100000"/>
              </a:lnSpc>
              <a:spcBef>
                <a:spcPts val="0"/>
              </a:spcBef>
              <a:spcAft>
                <a:spcPts val="0"/>
              </a:spcAft>
              <a:buClrTx/>
              <a:buSzTx/>
              <a:buFontTx/>
              <a:buNone/>
              <a:defRPr/>
            </a:pPr>
            <a:r>
              <a:rPr lang="de-DE"/>
              <a:t>Dieser Sonderbericht z.B. stellt den wissenschaftlichen Kenntnisstand zu den Folgen von 1,5 °C Erwärmung gegenüber vorindustriellen Bedingungen und zu Treibhausgas-Emissionspfaden, die mit einer solchen Erwärmung konsistent sind, dar. Der Bericht untersucht außerdem konkrete Maßnahmen zur Verstärkung und Beschleunigung des Kampfes gegen den Klimawandel. </a:t>
            </a:r>
            <a:endParaRPr/>
          </a:p>
          <a:p>
            <a:pPr marL="0" marR="0" lvl="0" indent="0" algn="l" defTabSz="914400">
              <a:lnSpc>
                <a:spcPct val="100000"/>
              </a:lnSpc>
              <a:spcBef>
                <a:spcPts val="0"/>
              </a:spcBef>
              <a:spcAft>
                <a:spcPts val="0"/>
              </a:spcAft>
              <a:buClrTx/>
              <a:buSzTx/>
              <a:buFontTx/>
              <a:buNone/>
              <a:defRPr/>
            </a:pPr>
            <a:endParaRPr lang="de-DE"/>
          </a:p>
          <a:p>
            <a:pPr marL="0" marR="0" lvl="0" indent="0" algn="l" defTabSz="914400">
              <a:lnSpc>
                <a:spcPct val="100000"/>
              </a:lnSpc>
              <a:spcBef>
                <a:spcPts val="0"/>
              </a:spcBef>
              <a:spcAft>
                <a:spcPts val="0"/>
              </a:spcAft>
              <a:buClrTx/>
              <a:buSzTx/>
              <a:buFontTx/>
              <a:buNone/>
              <a:defRPr/>
            </a:pPr>
            <a:r>
              <a:rPr lang="de-DE"/>
              <a:t>„hohes Vertrauen“ bedeutet, dass dies als sehr sicher geltende Aussage gilt.</a:t>
            </a:r>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Bildquellen (von li nach </a:t>
            </a:r>
            <a:r>
              <a:rPr lang="de-DE" b="1" dirty="0" err="1"/>
              <a:t>re</a:t>
            </a:r>
            <a:r>
              <a:rPr lang="de-DE" b="1" dirty="0"/>
              <a:t>): </a:t>
            </a:r>
            <a:endParaRPr dirty="0"/>
          </a:p>
          <a:p>
            <a:pPr>
              <a:defRPr/>
            </a:pPr>
            <a:r>
              <a:rPr lang="de-DE" sz="1200" dirty="0"/>
              <a:t>Gemeinfrei; </a:t>
            </a:r>
            <a:r>
              <a:rPr lang="de-DE" sz="1200" u="sng" dirty="0"/>
              <a:t>Public Domain rationale</a:t>
            </a:r>
            <a:r>
              <a:rPr lang="de-DE" sz="1200" dirty="0"/>
              <a:t>, Blauzungenvirus</a:t>
            </a:r>
            <a:endParaRPr dirty="0"/>
          </a:p>
          <a:p>
            <a:pPr>
              <a:defRPr/>
            </a:pPr>
            <a:r>
              <a:rPr lang="de-DE" sz="1200" dirty="0"/>
              <a:t>Gemeinfrei, </a:t>
            </a:r>
            <a:r>
              <a:rPr lang="de-DE" sz="1200" u="sng" dirty="0"/>
              <a:t>https://commons.wikimedia.org/w/index.php?curid=827177</a:t>
            </a:r>
            <a:r>
              <a:rPr lang="de-DE" sz="1200" dirty="0"/>
              <a:t>, West-Nil-Virus</a:t>
            </a:r>
            <a:endParaRPr dirty="0"/>
          </a:p>
          <a:p>
            <a:pPr>
              <a:defRPr/>
            </a:pPr>
            <a:r>
              <a:rPr lang="de-DE" sz="1200" baseline="30000" dirty="0">
                <a:solidFill>
                  <a:prstClr val="black"/>
                </a:solidFill>
              </a:rPr>
              <a:t>2)</a:t>
            </a:r>
            <a:r>
              <a:rPr lang="de-DE" sz="1200" dirty="0"/>
              <a:t>Schmallenberg-Virus, </a:t>
            </a:r>
            <a:r>
              <a:rPr lang="de-DE" dirty="0"/>
              <a:t>AJC ajcann.wordpress.com, </a:t>
            </a:r>
            <a:r>
              <a:rPr lang="de-DE" sz="1200" dirty="0"/>
              <a:t>https://commons.wikimedia.org/wiki/File:Virus_de_Schmallenger.jpg</a:t>
            </a:r>
            <a:endParaRPr dirty="0"/>
          </a:p>
          <a:p>
            <a:pPr marL="171450" indent="-171450">
              <a:buFont typeface="Arial"/>
              <a:buChar char="•"/>
              <a:defRPr/>
            </a:pPr>
            <a:endParaRPr lang="de-DE" b="0" dirty="0"/>
          </a:p>
          <a:p>
            <a:pPr>
              <a:defRPr/>
            </a:pPr>
            <a:endParaRPr lang="de-DE" b="1" dirty="0"/>
          </a:p>
          <a:p>
            <a:pPr>
              <a:defRPr/>
            </a:pPr>
            <a:r>
              <a:rPr lang="de-DE" b="1" dirty="0"/>
              <a:t>Blauzungenkrankheit:</a:t>
            </a:r>
            <a:endParaRPr dirty="0"/>
          </a:p>
          <a:p>
            <a:pPr>
              <a:defRPr/>
            </a:pPr>
            <a:r>
              <a:rPr lang="de-DE" dirty="0"/>
              <a:t>Bei Rindern ist das klinische Krankheitsbild ähnlich der Maul- und Klauenseuche (z. b. Fieber, Klauenentzündung), während bei Schafen meist Lahmheit das auffälligste Symptom ist. Die Sterblichkeit ist gering. </a:t>
            </a:r>
            <a:endParaRPr dirty="0"/>
          </a:p>
          <a:p>
            <a:pPr>
              <a:defRPr/>
            </a:pPr>
            <a:r>
              <a:rPr lang="de-DE" dirty="0"/>
              <a:t>Es gibt keine Therapie gegen die Blauzungenkrankheit</a:t>
            </a:r>
            <a:endParaRPr dirty="0"/>
          </a:p>
          <a:p>
            <a:pPr>
              <a:defRPr/>
            </a:pPr>
            <a:r>
              <a:rPr lang="de-DE" dirty="0"/>
              <a:t>Infizierte Tiere weisen eine geringe Letalität und hohe Morbidität auf.  Die Mortalität (= Anteil der empfänglichen Tierpopulation, die an der Krankheit verendet) wird bei Schafen mit 1 % bis 5 % beschrieben, bei Ziegen und Rindern bis zu 1,5 %.</a:t>
            </a:r>
          </a:p>
          <a:p>
            <a:pPr>
              <a:defRPr/>
            </a:pPr>
            <a:r>
              <a:rPr lang="de-DE" dirty="0"/>
              <a:t>„Die Larven von </a:t>
            </a:r>
            <a:r>
              <a:rPr lang="de-DE" i="1" dirty="0" err="1"/>
              <a:t>Culicoides</a:t>
            </a:r>
            <a:r>
              <a:rPr lang="de-DE" dirty="0"/>
              <a:t> bewegen sich mit charakteristischen, schlängelnden Bewegungen durch das bewohnte Substrat…Einige, auch ökonomisch bedeutsame Arten bevorzugen aber besondere Habitate wie </a:t>
            </a:r>
            <a:r>
              <a:rPr lang="de-DE" u="sng" dirty="0"/>
              <a:t>Salzmarschen</a:t>
            </a:r>
            <a:r>
              <a:rPr lang="de-DE" dirty="0"/>
              <a:t> der Meeresküsten, </a:t>
            </a:r>
            <a:r>
              <a:rPr lang="de-DE" b="1" dirty="0"/>
              <a:t>Jauchegruben oder wassergefüllte Höhlungen in Baumstämmen. </a:t>
            </a:r>
            <a:r>
              <a:rPr lang="de-DE" b="1" i="1" dirty="0" err="1"/>
              <a:t>Culicoides</a:t>
            </a:r>
            <a:r>
              <a:rPr lang="de-DE" b="1" i="1" dirty="0"/>
              <a:t> </a:t>
            </a:r>
            <a:r>
              <a:rPr lang="de-DE" b="1" i="1" dirty="0" err="1"/>
              <a:t>obsoletus</a:t>
            </a:r>
            <a:r>
              <a:rPr lang="de-DE" b="1" dirty="0"/>
              <a:t> und </a:t>
            </a:r>
            <a:r>
              <a:rPr lang="de-DE" b="1" i="1" dirty="0" err="1"/>
              <a:t>Culicoides</a:t>
            </a:r>
            <a:r>
              <a:rPr lang="de-DE" b="1" i="1" dirty="0"/>
              <a:t> </a:t>
            </a:r>
            <a:r>
              <a:rPr lang="de-DE" b="1" i="1" dirty="0" err="1"/>
              <a:t>scoticus</a:t>
            </a:r>
            <a:r>
              <a:rPr lang="de-DE" b="1" dirty="0"/>
              <a:t> wurden in Mais-</a:t>
            </a:r>
            <a:r>
              <a:rPr lang="de-DE" b="1" u="sng" dirty="0"/>
              <a:t>Silage</a:t>
            </a:r>
            <a:r>
              <a:rPr lang="de-DE" b="1" dirty="0"/>
              <a:t>, eine Reihe von Arten, darunter </a:t>
            </a:r>
            <a:r>
              <a:rPr lang="de-DE" b="1" i="1" dirty="0" err="1"/>
              <a:t>Culicoides</a:t>
            </a:r>
            <a:r>
              <a:rPr lang="de-DE" b="1" i="1" dirty="0"/>
              <a:t> </a:t>
            </a:r>
            <a:r>
              <a:rPr lang="de-DE" b="1" i="1" dirty="0" err="1"/>
              <a:t>dewulfi</a:t>
            </a:r>
            <a:r>
              <a:rPr lang="de-DE" b="1" dirty="0"/>
              <a:t> und </a:t>
            </a:r>
            <a:r>
              <a:rPr lang="de-DE" b="1" i="1" dirty="0" err="1"/>
              <a:t>Culicoides</a:t>
            </a:r>
            <a:r>
              <a:rPr lang="de-DE" b="1" i="1" dirty="0"/>
              <a:t> </a:t>
            </a:r>
            <a:r>
              <a:rPr lang="de-DE" b="1" i="1" dirty="0" err="1"/>
              <a:t>chiopterus</a:t>
            </a:r>
            <a:r>
              <a:rPr lang="de-DE" b="1" dirty="0"/>
              <a:t> in Dung von Wiederkäuern gefunden; diese Arten vermögen also Haustiere auch fern von Gewässern zu stechen und ggf. zu infizieren. </a:t>
            </a:r>
            <a:r>
              <a:rPr lang="de-DE" dirty="0"/>
              <a:t>Die Entwicklungsdauer beträgt, je nach Art und klimatischen Bedingungen, etwa zwei bis zehn Wochen. Im temperaten Klima Mitteleuropas überwintern aber oft die Larven, was die Entwicklungszeit entsprechend verlängert. Für die Larven wird meist räuberische Lebensweise angegeben, zumindest einige Arten ernähren sich aber offensichtlich auch von </a:t>
            </a:r>
            <a:r>
              <a:rPr lang="de-DE" u="sng" dirty="0"/>
              <a:t>Detritus</a:t>
            </a:r>
            <a:r>
              <a:rPr lang="de-DE" dirty="0"/>
              <a:t>, Algen oder zersetzten Pflanzenresten. </a:t>
            </a:r>
          </a:p>
          <a:p>
            <a:pPr>
              <a:defRPr/>
            </a:pPr>
            <a:r>
              <a:rPr lang="de-DE" dirty="0"/>
              <a:t>Die imaginalen Mücken leben meist in der Nähe der Larvenlebensräume, meist Gewässer, von denen sie sich nur selten weiter entfernen; </a:t>
            </a:r>
            <a:r>
              <a:rPr lang="de-DE" b="1" dirty="0"/>
              <a:t>gelegentlich können sie aber durch Wind über weite Strecken verweht werden</a:t>
            </a:r>
            <a:r>
              <a:rPr lang="de-DE" dirty="0"/>
              <a:t>.“ https://de.wikipedia.org/wiki/Culicoides)</a:t>
            </a:r>
          </a:p>
          <a:p>
            <a:pPr>
              <a:defRPr/>
            </a:pPr>
            <a:endParaRPr dirty="0"/>
          </a:p>
          <a:p>
            <a:pPr>
              <a:buFont typeface="Arial"/>
              <a:buNone/>
              <a:defRPr/>
            </a:pPr>
            <a:endParaRPr lang="de-DE" dirty="0"/>
          </a:p>
          <a:p>
            <a:pPr>
              <a:buFont typeface="Arial"/>
              <a:buNone/>
              <a:defRPr/>
            </a:pPr>
            <a:r>
              <a:rPr lang="de-DE" u="sng" dirty="0"/>
              <a:t>Bekämpfung </a:t>
            </a:r>
            <a:r>
              <a:rPr lang="de-DE" dirty="0"/>
              <a:t>durch Impfung und Überwachungsmaßnahmen</a:t>
            </a:r>
            <a:endParaRPr dirty="0"/>
          </a:p>
          <a:p>
            <a:pPr>
              <a:buFont typeface="Arial"/>
              <a:buNone/>
              <a:defRPr/>
            </a:pPr>
            <a:endParaRPr lang="de-DE" dirty="0"/>
          </a:p>
          <a:p>
            <a:pPr marL="0" marR="0" lvl="0" indent="0" algn="l" defTabSz="914400">
              <a:lnSpc>
                <a:spcPct val="100000"/>
              </a:lnSpc>
              <a:spcBef>
                <a:spcPts val="0"/>
              </a:spcBef>
              <a:spcAft>
                <a:spcPts val="0"/>
              </a:spcAft>
              <a:buClrTx/>
              <a:buSzTx/>
              <a:buFontTx/>
              <a:buNone/>
              <a:defRPr/>
            </a:pPr>
            <a:r>
              <a:rPr lang="de-DE" b="1" dirty="0"/>
              <a:t>Schmallenberg-Virus (SBV):</a:t>
            </a:r>
            <a:r>
              <a:rPr lang="de-DE" dirty="0"/>
              <a:t> erstmals 2011 in Nordwest-Deutschland nachgewiesen. Überträger sind hier ebenfalls Stechmücken. Mit dem Schmallenberg-Virus infizierte Gnitzen wurden in mehreren europäischen Ländern nachgewiesen.</a:t>
            </a:r>
            <a:endParaRPr dirty="0"/>
          </a:p>
          <a:p>
            <a:pPr>
              <a:defRPr/>
            </a:pPr>
            <a:r>
              <a:rPr lang="de-DE" dirty="0"/>
              <a:t>Die Herkunft des SBV ist bisher unklar. </a:t>
            </a:r>
            <a:r>
              <a:rPr lang="de-DE" dirty="0" err="1"/>
              <a:t>Simbuviren</a:t>
            </a:r>
            <a:r>
              <a:rPr lang="de-DE" dirty="0"/>
              <a:t> wie das Schmallenberg-Virus sind in Australien, Asien und Afrika verbreitet und rufen dort in der Regel zunächst nur eine sehr milde Klinik hervor. Diese kann jedoch für einige Tage zu Problemen durch Milchrückgang, Fieber etc. führen. Werden allerdings trächtige Tiere infiziert, so können zeitverzögert zum Teil erhebliche kongenitale Schäden, Frühgeburten und Störungen im Fruchtbarkeitsgeschehen auftreten. Die Missbildungen sind eine Spätfolge der Infektion zu einem früheren Stadium der Trächtigkeit. Das Virus ist nur für relativ kurze Zeit im Blut infizierter ausgewachsener Tiere nachzuweisen. Einmal infizierte Tiere bilden einen Immunschutz aus und sind nach bisherigen Untersuchungen vor einer erneuten Infektion geschützt. Wie lange dieser Immunschutz hält ist noch nicht bekannt. </a:t>
            </a:r>
            <a:endParaRPr dirty="0"/>
          </a:p>
          <a:p>
            <a:pPr>
              <a:defRPr/>
            </a:pPr>
            <a:r>
              <a:rPr lang="de-DE" dirty="0"/>
              <a:t>Nach den bisherigen Beobachtungen verläuft eine Infektion mit SBV im Schaf effizienter als im Rind. Bei Schafen wurde das Schmallenberg-Virus bisher hauptsächlich bei missgebildeten Lämmern im Gehirn festgestellt. (Friedrich-Löffler-Institut)</a:t>
            </a:r>
            <a:endParaRPr dirty="0"/>
          </a:p>
          <a:p>
            <a:pPr>
              <a:defRPr/>
            </a:pPr>
            <a:endParaRPr lang="de-DE" dirty="0"/>
          </a:p>
          <a:p>
            <a:pPr>
              <a:defRPr/>
            </a:pPr>
            <a:r>
              <a:rPr lang="de-DE" b="1" dirty="0"/>
              <a:t>West-Nil-Virus (WNV)</a:t>
            </a:r>
            <a:r>
              <a:rPr lang="de-DE" dirty="0"/>
              <a:t>: WNV stammt ursprünglich aus Afrika. Es wurde erstmals 1937 im West-Nil-Distrikt in Uganda festgestellt. In Europa trat es erstmals Anfang der 1960er Jahre in Frankreich auf. Bisher wurden vor allem aus süd- und südosteuropäischen Ländern Infektionen bei Mensch, Pferd und Vogel gemeldet. West-Nil-Virus (WNV) kommt weltweit auf allen Kontinenten vor. In Europa wurden bisher vor allem aus süd- und südosteuropäischen Ländern Infektionen bei Mensch, Pferd und Vogel gemeldet. </a:t>
            </a:r>
            <a:endParaRPr dirty="0"/>
          </a:p>
          <a:p>
            <a:pPr>
              <a:defRPr/>
            </a:pPr>
            <a:r>
              <a:rPr lang="de-DE" dirty="0"/>
              <a:t>Ende August 2018 wurde erstmals in Deutschland ein mit West-Nil-Virus infizierter Vogel gefunden, ein </a:t>
            </a:r>
            <a:r>
              <a:rPr lang="de-DE" dirty="0" err="1"/>
              <a:t>Bartkauz</a:t>
            </a:r>
            <a:r>
              <a:rPr lang="de-DE" dirty="0"/>
              <a:t> aus </a:t>
            </a:r>
            <a:r>
              <a:rPr lang="de-DE" dirty="0" err="1"/>
              <a:t>Volierenhaltung</a:t>
            </a:r>
            <a:r>
              <a:rPr lang="de-DE" dirty="0"/>
              <a:t> in Halle a. d. Saale. Bis Ende des Jahres waren es insgesamt 12 Fälle bei Vögeln sowie zwei Nachweise bei Pferden.</a:t>
            </a:r>
            <a:endParaRPr dirty="0"/>
          </a:p>
          <a:p>
            <a:pPr>
              <a:defRPr/>
            </a:pPr>
            <a:r>
              <a:rPr lang="de-DE" dirty="0"/>
              <a:t>Für 2019 stellte das Nationale Referenzlabor für West-Nil-Virus-Infektionen bereits Anfang Juli den ersten amtlichen Fall für dieses Jahr fest, weitere folgten. </a:t>
            </a:r>
            <a:r>
              <a:rPr lang="de-DE" b="1" dirty="0"/>
              <a:t>Damit ist mit hoher Wahrscheinlichkeit davon auszugehen, dass das WNV erfolgreich in einheimischen Stechmücken in Deutschland überwintert hat</a:t>
            </a:r>
            <a:r>
              <a:rPr lang="de-DE" dirty="0"/>
              <a:t>. Im Herbst konnte das Virus außerdem erstmals in Mücken des </a:t>
            </a:r>
            <a:r>
              <a:rPr lang="de-DE" i="1" dirty="0" err="1"/>
              <a:t>Culex</a:t>
            </a:r>
            <a:r>
              <a:rPr lang="de-DE" i="1" dirty="0"/>
              <a:t> </a:t>
            </a:r>
            <a:r>
              <a:rPr lang="de-DE" i="1" dirty="0" err="1"/>
              <a:t>pipiens</a:t>
            </a:r>
            <a:r>
              <a:rPr lang="de-DE" dirty="0"/>
              <a:t> Komplex, die als Überträger bekannt sind, in Deutschland nachgewiesen werden. Wie in 2018 trat auch 2019 in den vorangegangenen Wochen verstärkt das mit WNV eng verwandte </a:t>
            </a:r>
            <a:r>
              <a:rPr lang="de-DE" dirty="0" err="1"/>
              <a:t>Usutu</a:t>
            </a:r>
            <a:r>
              <a:rPr lang="de-DE" dirty="0"/>
              <a:t>-Virus bei toten Wildvögeln auf.</a:t>
            </a:r>
            <a:endParaRPr dirty="0"/>
          </a:p>
          <a:p>
            <a:pPr>
              <a:defRPr/>
            </a:pPr>
            <a:r>
              <a:rPr lang="de-DE" dirty="0"/>
              <a:t>Blutsaugende Stechmücken übertragen das Virus. Die wichtigsten Wirte sind Vögel. In selteneren Fällen kann auch eine Übertragung auf Pferde und den Menschen stattfinden. Daher beobachtet das FLI seit Jahren die Verbreitung von WNV in Europa.</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 Aufgaben des Friedrich-Löffler-Instituts</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13</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800">
                <a:solidFill>
                  <a:srgbClr val="1F497D"/>
                </a:solidFill>
                <a:latin typeface="Calibri"/>
                <a:ea typeface="Calibri"/>
              </a:rPr>
              <a:t>Anzeigepflichtige Seuchen werden auch vom Labor an das jeweilige Amt gemeldet, wenn sie diese feststellen und auch Tierärzte sind zur Meldung verpflichtet</a:t>
            </a:r>
            <a:endParaRPr lang="de-DE" sz="1800">
              <a:latin typeface="Calibri"/>
              <a:ea typeface="Calibri"/>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14</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r>
              <a:rPr lang="de-DE" sz="1800" dirty="0">
                <a:solidFill>
                  <a:srgbClr val="1F497D"/>
                </a:solidFill>
                <a:latin typeface="+mn-lt"/>
                <a:ea typeface="Calibri"/>
              </a:rPr>
              <a:t>Textquelle, Stand: 20.09.21, LAVES</a:t>
            </a:r>
            <a:endParaRPr lang="de-DE" sz="1800" dirty="0"/>
          </a:p>
          <a:p>
            <a:r>
              <a:rPr lang="de-DE" sz="1800" dirty="0">
                <a:solidFill>
                  <a:srgbClr val="1F497D"/>
                </a:solidFill>
                <a:latin typeface="+mn-lt"/>
                <a:ea typeface="Calibri"/>
              </a:rPr>
              <a:t>https://tierseucheninfo.niedersachsen.de/startseite/anzeigepflichtige_tierseuchen/klauentiere/blauzungenkrankheit/blauzungenkrankheit-21712.html</a:t>
            </a:r>
          </a:p>
          <a:p>
            <a:endParaRPr lang="de-DE" sz="1800" dirty="0">
              <a:solidFill>
                <a:srgbClr val="1F497D"/>
              </a:solidFill>
              <a:latin typeface="+mn-lt"/>
              <a:ea typeface="Calibri"/>
            </a:endParaRPr>
          </a:p>
          <a:p>
            <a:r>
              <a:rPr lang="de-DE" sz="1800" dirty="0">
                <a:solidFill>
                  <a:srgbClr val="1F497D"/>
                </a:solidFill>
                <a:latin typeface="+mn-lt"/>
                <a:ea typeface="Calibri"/>
              </a:rPr>
              <a:t>BTV-8 = Serotyp 8 (Virusstamm, der die in Deutschland vorhandene Blauzungenkrankheit auslöst).</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15</a:t>
            </a:fld>
            <a:endParaRPr lang="de-DE"/>
          </a:p>
        </p:txBody>
      </p:sp>
    </p:spTree>
    <p:extLst>
      <p:ext uri="{BB962C8B-B14F-4D97-AF65-F5344CB8AC3E}">
        <p14:creationId xmlns:p14="http://schemas.microsoft.com/office/powerpoint/2010/main" val="4069261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a:t>
            </a:r>
            <a:r>
              <a:rPr lang="de-DE" sz="1200" dirty="0"/>
              <a:t>Gemeinfrei; </a:t>
            </a:r>
            <a:r>
              <a:rPr lang="de-DE" sz="1200" u="sng" dirty="0">
                <a:hlinkClick r:id="rId3" tooltip="http://0-www.cdc.gov.mill1.sjlibrary.org/ncidod/EID/about/copyright.htm"/>
              </a:rPr>
              <a:t>Public Domain rationale</a:t>
            </a:r>
            <a:r>
              <a:rPr lang="de-DE" sz="1200" dirty="0"/>
              <a:t>, Blauzungenvirus</a:t>
            </a:r>
            <a:endParaRPr lang="de-DE" dirty="0"/>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16</a:t>
            </a:fld>
            <a:endParaRPr lang="de-DE"/>
          </a:p>
        </p:txBody>
      </p:sp>
    </p:spTree>
    <p:extLst>
      <p:ext uri="{BB962C8B-B14F-4D97-AF65-F5344CB8AC3E}">
        <p14:creationId xmlns:p14="http://schemas.microsoft.com/office/powerpoint/2010/main" val="3853747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u="sng" dirty="0"/>
              <a:t>Einschleppung des Erregers: </a:t>
            </a:r>
          </a:p>
          <a:p>
            <a:pPr>
              <a:defRPr/>
            </a:pPr>
            <a:r>
              <a:rPr lang="de-DE" sz="1200" dirty="0"/>
              <a:t>Überträger sind kleine Mücken (1 - 3 mm lang) der Gattung </a:t>
            </a:r>
            <a:r>
              <a:rPr lang="de-DE" sz="1200" dirty="0" err="1"/>
              <a:t>Culicoides</a:t>
            </a:r>
            <a:r>
              <a:rPr lang="de-DE" sz="1200" dirty="0"/>
              <a:t> (= Gnitzen). Sie fallen vor allem zwischen Abend- und Morgendämmerung Tiere im offenen Gelände an.</a:t>
            </a:r>
          </a:p>
          <a:p>
            <a:r>
              <a:rPr lang="de-DE" sz="1200" dirty="0" err="1"/>
              <a:t>as</a:t>
            </a:r>
            <a:r>
              <a:rPr lang="de-DE" sz="1200" dirty="0"/>
              <a:t> Virus wird von den blutsaugenden Insekten aufgenommen. Nach einer Entwicklungszeit von circa einer Woche kann das Virus bei einer Blutmahlzeit auf einen Säugetierwirt übertragen werden.</a:t>
            </a:r>
          </a:p>
          <a:p>
            <a:r>
              <a:rPr lang="de-DE" sz="1200" dirty="0"/>
              <a:t>Aus Frankreich wurde von BTV-8 Nachweisen in wenige Tage alten Kälbern berichtet, die vermutlich auf eine Infektion während der Trächtigkeit zurückzuführen sind.</a:t>
            </a:r>
          </a:p>
          <a:p>
            <a:pPr>
              <a:defRPr/>
            </a:pPr>
            <a:endParaRPr lang="de-DE" sz="1200" dirty="0"/>
          </a:p>
          <a:p>
            <a:pPr>
              <a:defRPr/>
            </a:pPr>
            <a:r>
              <a:rPr lang="de-DE" sz="1200" u="sng" dirty="0"/>
              <a:t>Vorbeugungsmaßnahmen: </a:t>
            </a:r>
            <a:endParaRPr lang="de-DE" dirty="0"/>
          </a:p>
          <a:p>
            <a:pPr marL="171450" indent="-171450">
              <a:buFont typeface="Arial"/>
              <a:buChar char="•"/>
              <a:defRPr/>
            </a:pPr>
            <a:r>
              <a:rPr lang="de-DE" dirty="0"/>
              <a:t>Infolge der BTV-8 Ausbrüche wurden Sperrgebiete eingerichtet. Zur Verbringung in und aus diesen Gebieten müssen alle Rinder, Schafe, Ziegen und Gatterwild sowie deren Sperma, Eizellen und Embryonen bestimmte Bedingungen erfüllen. </a:t>
            </a:r>
          </a:p>
          <a:p>
            <a:pPr marL="171450" indent="-171450">
              <a:buFont typeface="Arial"/>
              <a:buChar char="•"/>
              <a:defRPr/>
            </a:pPr>
            <a:r>
              <a:rPr lang="de-DE" sz="1200" u="none" dirty="0"/>
              <a:t>Impfung der Rinder (keine Impfpflicht in Deutschland); </a:t>
            </a:r>
            <a:r>
              <a:rPr lang="de-DE" dirty="0"/>
              <a:t>Die ständige Impfkommission (</a:t>
            </a:r>
            <a:r>
              <a:rPr lang="de-DE" dirty="0" err="1"/>
              <a:t>StIKo</a:t>
            </a:r>
            <a:r>
              <a:rPr lang="de-DE" dirty="0"/>
              <a:t> </a:t>
            </a:r>
            <a:r>
              <a:rPr lang="de-DE" dirty="0" err="1"/>
              <a:t>Vet</a:t>
            </a:r>
            <a:r>
              <a:rPr lang="de-DE" dirty="0"/>
              <a:t>) am FLI empfiehlt den Tierhaltern, ihre Rinder, Schafe und Ziegen gegen BTV-8 und BTV-4 impfen zu lassen, da mittelfristig mit dem Vorkommen von BTV-4 in Deutschland zu rechnen ist</a:t>
            </a:r>
            <a:endParaRPr lang="de-DE" sz="1200" u="none" dirty="0"/>
          </a:p>
          <a:p>
            <a:pPr marL="171450" indent="-171450">
              <a:buFont typeface="Arial"/>
              <a:buChar char="•"/>
              <a:defRPr/>
            </a:pPr>
            <a:endParaRPr lang="de-DE" sz="1200" u="sng" dirty="0"/>
          </a:p>
          <a:p>
            <a:pPr>
              <a:defRPr/>
            </a:pPr>
            <a:r>
              <a:rPr lang="de-DE" sz="1200" u="sng" dirty="0"/>
              <a:t>Symptome:</a:t>
            </a:r>
            <a:endParaRPr lang="de-DE" dirty="0"/>
          </a:p>
          <a:p>
            <a:pPr marL="0" indent="0">
              <a:buFont typeface="Arial"/>
              <a:buNone/>
              <a:defRPr/>
            </a:pPr>
            <a:r>
              <a:rPr lang="de-DE" dirty="0"/>
              <a:t>Durch den in Deutschland vorkommenden Serotyp 8 (BTV-8) werden nur milde Symptome beobachtet.</a:t>
            </a:r>
          </a:p>
          <a:p>
            <a:pPr>
              <a:buFont typeface="Arial"/>
              <a:buChar char="•"/>
              <a:defRPr/>
            </a:pPr>
            <a:r>
              <a:rPr lang="de-DE" dirty="0"/>
              <a:t>Blaue Zunge</a:t>
            </a:r>
          </a:p>
          <a:p>
            <a:pPr>
              <a:buFont typeface="Arial"/>
              <a:buChar char="•"/>
              <a:defRPr/>
            </a:pPr>
            <a:r>
              <a:rPr lang="de-DE" dirty="0"/>
              <a:t>Fieber (40-42 °C)</a:t>
            </a:r>
          </a:p>
          <a:p>
            <a:pPr>
              <a:buFont typeface="Arial"/>
              <a:buChar char="•"/>
              <a:defRPr/>
            </a:pPr>
            <a:r>
              <a:rPr lang="de-DE" dirty="0"/>
              <a:t>Hyperämien der oralen und nasalen Schleimhäute</a:t>
            </a:r>
          </a:p>
          <a:p>
            <a:pPr>
              <a:buFont typeface="Arial"/>
              <a:buChar char="•"/>
              <a:defRPr/>
            </a:pPr>
            <a:r>
              <a:rPr lang="de-DE" dirty="0"/>
              <a:t>Lippenödeme</a:t>
            </a:r>
          </a:p>
          <a:p>
            <a:pPr>
              <a:buFont typeface="Arial"/>
              <a:buChar char="•"/>
              <a:defRPr/>
            </a:pPr>
            <a:r>
              <a:rPr lang="de-DE" dirty="0"/>
              <a:t>Klauenentzündung: Hyperämie des </a:t>
            </a:r>
            <a:r>
              <a:rPr lang="de-DE" dirty="0" err="1"/>
              <a:t>Kronsaumbereiches</a:t>
            </a:r>
            <a:endParaRPr lang="de-DE" dirty="0"/>
          </a:p>
          <a:p>
            <a:pPr>
              <a:buFont typeface="Arial"/>
              <a:buChar char="•"/>
              <a:defRPr/>
            </a:pPr>
            <a:r>
              <a:rPr lang="de-DE" dirty="0"/>
              <a:t>Aborte</a:t>
            </a:r>
          </a:p>
          <a:p>
            <a:pPr>
              <a:buFont typeface="Arial"/>
              <a:buChar char="•"/>
              <a:defRPr/>
            </a:pPr>
            <a:r>
              <a:rPr lang="de-DE" dirty="0"/>
              <a:t>Veränderungen der Skelettmuskulatur</a:t>
            </a:r>
          </a:p>
          <a:p>
            <a:pPr marL="0" indent="0">
              <a:buFont typeface="Arial"/>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17</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https://pixabay.com/de/photos/frage-fragezeichen-hilfe-antwort-2309040/ (30.09.21)</a:t>
            </a:r>
          </a:p>
          <a:p>
            <a:pPr>
              <a:defRPr/>
            </a:pPr>
            <a:endParaRPr lang="de-DE" dirty="0"/>
          </a:p>
          <a:p>
            <a:pPr>
              <a:defRPr/>
            </a:pPr>
            <a:r>
              <a:rPr lang="de-DE" dirty="0"/>
              <a:t>Risikofaktoren können sein:</a:t>
            </a:r>
            <a:endParaRPr dirty="0"/>
          </a:p>
          <a:p>
            <a:pPr marL="171450" indent="-171450">
              <a:buFont typeface="Arial"/>
              <a:buChar char="•"/>
              <a:defRPr/>
            </a:pPr>
            <a:r>
              <a:rPr lang="de-DE" dirty="0"/>
              <a:t>Klimawandel, Handel, … s. Folie 5 (Tafelbild)</a:t>
            </a:r>
            <a:endParaRPr dirty="0"/>
          </a:p>
          <a:p>
            <a:pPr marL="171450" indent="-171450">
              <a:buFont typeface="Arial"/>
              <a:buChar char="•"/>
              <a:defRPr/>
            </a:pPr>
            <a:r>
              <a:rPr lang="de-DE" dirty="0"/>
              <a:t>Betriebliche Faktoren, die dann bei den Biosicherheitsbereichen in den ff Folien tiefergehend behandelt werden können (Zukauf/Herkunft, Transport, Krankenbuchten, Schulung/Wissen um Tierseuchen, Reinigung…</a:t>
            </a:r>
            <a:endParaRPr dirty="0"/>
          </a:p>
          <a:p>
            <a:pPr marL="171450" indent="-171450">
              <a:buFont typeface="Arial"/>
              <a:buChar cha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 Auch Tab3 des Leitfadens Biosicherheit</a:t>
            </a:r>
          </a:p>
          <a:p>
            <a:pPr>
              <a:defRPr/>
            </a:pPr>
            <a:endParaRPr lang="de-DE" dirty="0"/>
          </a:p>
          <a:p>
            <a:pPr>
              <a:defRPr/>
            </a:pPr>
            <a:r>
              <a:rPr lang="de-DE" dirty="0"/>
              <a:t>Wird die Checkliste (Rind) über den Arbeitsauftrag bearbeitet, reicht evtl. diese Folie aus und die folgenden 4 Folien können entfallen. Ansonsten sind in den ff Folien die Bereiche nochmals etwas differenzierter beschrieben.</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19</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s. Auch Tab 1 des Leitfadens Biosicherheit</a:t>
            </a:r>
            <a:endParaRPr/>
          </a:p>
          <a:p>
            <a:pPr>
              <a:defRPr/>
            </a:pPr>
            <a:endParaRPr lang="de-DE"/>
          </a:p>
          <a:p>
            <a:pPr marL="0" marR="0" lvl="0" indent="0" algn="l" defTabSz="914400">
              <a:lnSpc>
                <a:spcPct val="100000"/>
              </a:lnSpc>
              <a:spcBef>
                <a:spcPts val="0"/>
              </a:spcBef>
              <a:spcAft>
                <a:spcPts val="0"/>
              </a:spcAft>
              <a:buClrTx/>
              <a:buSzTx/>
              <a:buFontTx/>
              <a:buNone/>
              <a:defRPr/>
            </a:pPr>
            <a:r>
              <a:rPr lang="de-DE" sz="1800">
                <a:solidFill>
                  <a:srgbClr val="1F497D"/>
                </a:solidFill>
                <a:latin typeface="Calibri"/>
                <a:ea typeface="Calibri"/>
              </a:rPr>
              <a:t>Zu Schutzkleidung: Es ist auch anzuraten, betriebseigene Kleidung bzw. Stiefel für Tierarzt, Besamer o.ä. bereitzustellen</a:t>
            </a:r>
            <a:endParaRPr lang="de-DE" sz="1800">
              <a:latin typeface="Calibri"/>
              <a:ea typeface="Calibri"/>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 Auch Tab 2 des Leitfadens Biosicherheit</a:t>
            </a:r>
            <a:endParaRPr dirty="0"/>
          </a:p>
          <a:p>
            <a:pPr>
              <a:defRPr/>
            </a:pPr>
            <a:endParaRPr lang="de-DE" dirty="0"/>
          </a:p>
          <a:p>
            <a:pPr>
              <a:defRPr/>
            </a:pPr>
            <a:r>
              <a:rPr lang="de-DE" sz="1800" dirty="0">
                <a:solidFill>
                  <a:srgbClr val="1F497D"/>
                </a:solidFill>
                <a:latin typeface="Calibri"/>
                <a:ea typeface="Calibri"/>
              </a:rPr>
              <a:t>Empfehlung u.a., auch Aborte oder plötzliche Todesfälle pathologisch untersuchen lassen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Bildquelle: </a:t>
            </a:r>
            <a:r>
              <a:rPr lang="en-US" sz="1200" u="sng" dirty="0"/>
              <a:t>https://dlab.epfl.ch/wikispeedia/wpcd/images/58/5815.png.htm </a:t>
            </a:r>
          </a:p>
          <a:p>
            <a:pPr marL="0" marR="0" indent="0" algn="l" defTabSz="914400">
              <a:lnSpc>
                <a:spcPct val="100000"/>
              </a:lnSpc>
              <a:spcBef>
                <a:spcPts val="0"/>
              </a:spcBef>
              <a:spcAft>
                <a:spcPts val="0"/>
              </a:spcAft>
              <a:buClrTx/>
              <a:buSzTx/>
              <a:buFontTx/>
              <a:buNone/>
              <a:defRPr/>
            </a:pPr>
            <a:endParaRPr lang="de-DE" dirty="0"/>
          </a:p>
          <a:p>
            <a:pPr>
              <a:defRPr/>
            </a:pPr>
            <a:r>
              <a:rPr lang="de-DE" dirty="0"/>
              <a:t>Anhand dieses Modells (HadCM3) erhöht sich die jährliche Durchschnittstemperatur bis zum Ende des Jahrhunderts um etwa 3°C. Bis 2100 wird sich die Erde nach Angaben des IPCC um 1,1 bis 6,4 °C erwärmen, je nach Menge der ausgestoßenen Treibhausgase und der </a:t>
            </a:r>
            <a:r>
              <a:rPr lang="de-DE" sz="1200" dirty="0">
                <a:solidFill>
                  <a:schemeClr val="tx1"/>
                </a:solidFill>
                <a:latin typeface="+mn-lt"/>
                <a:ea typeface="+mn-ea"/>
                <a:cs typeface="+mn-cs"/>
              </a:rPr>
              <a:t>genauen </a:t>
            </a:r>
            <a:r>
              <a:rPr lang="de-DE" sz="1200" u="sng" dirty="0">
                <a:solidFill>
                  <a:schemeClr val="tx1"/>
                </a:solidFill>
                <a:latin typeface="+mn-lt"/>
                <a:ea typeface="+mn-ea"/>
                <a:cs typeface="+mn-cs"/>
              </a:rPr>
              <a:t>Klimasensitivität.</a:t>
            </a:r>
            <a:r>
              <a:rPr lang="de-DE" sz="1200" u="none" dirty="0">
                <a:solidFill>
                  <a:schemeClr val="tx1"/>
                </a:solidFill>
                <a:latin typeface="+mn-lt"/>
                <a:ea typeface="+mn-ea"/>
                <a:cs typeface="+mn-cs"/>
              </a:rPr>
              <a:t>  Dies bedeutet, dass hinsichtlich der Temperaturen sich auch in den bisher kühleren Regionen nun Tierarten etablieren können, die bisher nur in den wärmeren, südlicheren Regionen vorkamen. Hinsichtlich der Tierseuchen sind dabei v.a. Arthropoden von Bedeutung wie z.B. Stechmücken und Zikaden als mögliche Überträger von Krankheiten</a:t>
            </a:r>
            <a:endParaRPr lang="de-DE" sz="1200" u="sng" dirty="0">
              <a:solidFill>
                <a:schemeClr val="tx1"/>
              </a:solidFill>
              <a:latin typeface="+mn-lt"/>
              <a:ea typeface="+mn-ea"/>
              <a:cs typeface="+mn-cs"/>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s. Auch Tab3 des Leitfadens Biosicherheit</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s. Auch Tab3 des Leitfadens Biosicherheit</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23</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Zu 1.  Für Deutschland v.a. Risiko für nichtheimische Krankheiten. Es bedarf internationaler Bemühungen zur Prävention und Bekämpfung vor Ort</a:t>
            </a:r>
            <a:endParaRPr/>
          </a:p>
          <a:p>
            <a:pPr>
              <a:defRPr/>
            </a:pPr>
            <a:endParaRPr lang="de-DE"/>
          </a:p>
          <a:p>
            <a:pPr>
              <a:defRPr/>
            </a:pPr>
            <a:r>
              <a:rPr lang="de-DE"/>
              <a:t>Zu 2.  Verfügbare Daten und Projektionen (Temperatur, Feuchtigkeit, Niederschläge) reichen nicht aus, um ausreichend aussagekräftige vorhersagbare Modelle für Infektionskrankheiten zu erstellen. Bisher gibt es nur wenige Meta-Analysen, zum möglichen Einfluss des Klimawandels auf die Verbreitung von Krankheiten.  </a:t>
            </a:r>
            <a:r>
              <a:rPr lang="de-DE" b="1"/>
              <a:t>Der Einfluss des Klimawandels ist weitgehend unbewiesen, auch wenn er wahrscheinlich ist</a:t>
            </a:r>
            <a:r>
              <a:rPr lang="de-DE"/>
              <a:t>. Der Einfluss des Klimawandels ist nur ein Faktor von vielen wie z.B. auch Warentransport (s. nächste Folie)</a:t>
            </a:r>
            <a:endParaRPr/>
          </a:p>
          <a:p>
            <a:pPr>
              <a:defRPr/>
            </a:pPr>
            <a:endParaRPr lang="de-DE"/>
          </a:p>
          <a:p>
            <a:pPr>
              <a:defRPr/>
            </a:pPr>
            <a:r>
              <a:rPr lang="de-DE"/>
              <a:t>Zu 3. Beispiel Blauzungenkrankheit in Deutschland – durch Einschleppung von Vektoren, die sich dann in Deutschland unter günstigen Bedingungen etablieren und verbreiten konnten</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b="0" dirty="0"/>
              <a:t>Wie bereits vorab erwähnt, begünstigt der Klimawandel mit steigenden Jahrestemperaturen, die Etablierung von Vektoren in Deutschland. Vor allem die steigenden Durchschnittstemperaturen auch im Herbst / Winter erhöht die Überlebensrat, auch über die Wintermonate hinweg, der Vektoren.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Arial"/>
              <a:buNone/>
              <a:defRPr/>
            </a:pPr>
            <a:r>
              <a:rPr lang="de-DE" u="none" dirty="0"/>
              <a:t>Die Verbreitung von Tierkrankheiten/Tierseuchen kann durch verschiedene Faktoren verstärkt oder auch erst in Gang gesetzt werden:</a:t>
            </a:r>
            <a:endParaRPr u="none" dirty="0"/>
          </a:p>
          <a:p>
            <a:pPr>
              <a:buFont typeface="Arial"/>
              <a:buNone/>
              <a:defRPr/>
            </a:pPr>
            <a:endParaRPr lang="de-DE" dirty="0"/>
          </a:p>
          <a:p>
            <a:pPr>
              <a:buFont typeface="Arial"/>
              <a:buChar char="•"/>
              <a:defRPr/>
            </a:pPr>
            <a:r>
              <a:rPr lang="de-DE" dirty="0"/>
              <a:t> Tourismus und internationalen Handel</a:t>
            </a:r>
            <a:endParaRPr dirty="0"/>
          </a:p>
          <a:p>
            <a:pPr>
              <a:buFont typeface="Arial"/>
              <a:buChar char="•"/>
              <a:defRPr/>
            </a:pPr>
            <a:r>
              <a:rPr lang="de-DE" dirty="0"/>
              <a:t> Tiertransporte, z.B. von Nutztieren</a:t>
            </a:r>
            <a:endParaRPr dirty="0"/>
          </a:p>
          <a:p>
            <a:pPr>
              <a:buFont typeface="Arial"/>
              <a:buChar char="•"/>
              <a:defRPr/>
            </a:pPr>
            <a:r>
              <a:rPr lang="de-DE" dirty="0"/>
              <a:t> Zugvögel</a:t>
            </a:r>
            <a:endParaRPr dirty="0"/>
          </a:p>
          <a:p>
            <a:pPr>
              <a:buFont typeface="Arial"/>
              <a:buChar char="•"/>
              <a:defRPr/>
            </a:pPr>
            <a:r>
              <a:rPr lang="de-DE" dirty="0"/>
              <a:t> Geänderte landwirtschaftliche Verfahren</a:t>
            </a:r>
            <a:endParaRPr dirty="0"/>
          </a:p>
          <a:p>
            <a:pPr>
              <a:buFont typeface="Arial"/>
              <a:buChar char="•"/>
              <a:defRPr/>
            </a:pPr>
            <a:r>
              <a:rPr lang="de-DE" dirty="0"/>
              <a:t> Wind</a:t>
            </a:r>
            <a:endParaRPr dirty="0"/>
          </a:p>
          <a:p>
            <a:pPr>
              <a:buFont typeface="Arial"/>
              <a:buChar char="•"/>
              <a:defRPr/>
            </a:pPr>
            <a:r>
              <a:rPr lang="de-DE" dirty="0"/>
              <a:t> Klimatische Verhältnisse</a:t>
            </a:r>
            <a:endParaRPr dirty="0"/>
          </a:p>
          <a:p>
            <a:pPr>
              <a:buFont typeface="Arial"/>
              <a:buChar char="•"/>
              <a:defRPr/>
            </a:pPr>
            <a:r>
              <a:rPr lang="de-DE" dirty="0"/>
              <a:t> Umweltzerstörung (s. Corona/Covid-19)</a:t>
            </a:r>
            <a:endParaRPr dirty="0"/>
          </a:p>
          <a:p>
            <a:pPr>
              <a:defRPr/>
            </a:pPr>
            <a:endParaRPr lang="de-DE" dirty="0"/>
          </a:p>
          <a:p>
            <a:pPr marL="0" marR="0" lvl="0" indent="0" algn="l" defTabSz="914400">
              <a:lnSpc>
                <a:spcPct val="100000"/>
              </a:lnSpc>
              <a:spcBef>
                <a:spcPts val="0"/>
              </a:spcBef>
              <a:spcAft>
                <a:spcPts val="0"/>
              </a:spcAft>
              <a:buClrTx/>
              <a:buSzTx/>
              <a:buFontTx/>
              <a:buNone/>
              <a:defRPr/>
            </a:pPr>
            <a:r>
              <a:rPr lang="de-DE" dirty="0"/>
              <a:t>Neben gesundheitlichen Auswirkungen von Krankheiten sind insbesondere auch für die Landwirtschaft </a:t>
            </a:r>
            <a:r>
              <a:rPr lang="de-DE" b="1" dirty="0"/>
              <a:t>die ökonomischen Auswirkungen </a:t>
            </a:r>
            <a:r>
              <a:rPr lang="de-DE" dirty="0"/>
              <a:t>von hoher Bedeutung.</a:t>
            </a:r>
            <a:endParaRPr dirty="0"/>
          </a:p>
          <a:p>
            <a:pPr>
              <a:defRPr/>
            </a:pPr>
            <a:endParaRPr lang="de-DE" dirty="0"/>
          </a:p>
          <a:p>
            <a:pPr>
              <a:defRPr/>
            </a:pPr>
            <a:r>
              <a:rPr lang="de-DE" dirty="0"/>
              <a:t>Grundsätzlich ist es schwierig, für die Entwicklung und das Auftreten von Tierseuchen eine besondere Entwicklung vorauszusagen, da die Verbreitung von Tierseuchen von mehreren Faktoren (s. Schaubild) abhängig ist.  </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a:t>
            </a:r>
            <a:r>
              <a:rPr lang="de-DE" sz="1200" baseline="30000" dirty="0">
                <a:solidFill>
                  <a:prstClr val="black"/>
                </a:solidFill>
              </a:rPr>
              <a:t>1) </a:t>
            </a:r>
            <a:r>
              <a:rPr lang="de-DE" sz="1200" dirty="0"/>
              <a:t>Gnitzen </a:t>
            </a:r>
            <a:r>
              <a:rPr lang="de-DE" sz="1200" i="1" dirty="0" err="1"/>
              <a:t>Culicoides</a:t>
            </a:r>
            <a:r>
              <a:rPr lang="de-DE" sz="1200" i="1" dirty="0"/>
              <a:t> </a:t>
            </a:r>
            <a:r>
              <a:rPr lang="de-DE" sz="1200" i="1" dirty="0" err="1"/>
              <a:t>imicola</a:t>
            </a:r>
            <a:r>
              <a:rPr lang="de-DE" sz="1200" dirty="0"/>
              <a:t>, Weibchen in unterschiedlichen Stadien einer Blutmahlzeit, Alan R Walker</a:t>
            </a:r>
            <a:r>
              <a:rPr lang="de-DE" dirty="0"/>
              <a:t>: https://commons.wikimedia.org/wiki/File:Culicoides-imicola-bloodfeeding.jpg, 2012</a:t>
            </a:r>
          </a:p>
          <a:p>
            <a:pPr>
              <a:defRPr/>
            </a:pPr>
            <a:endParaRPr lang="de-DE" dirty="0"/>
          </a:p>
          <a:p>
            <a:pPr>
              <a:defRPr/>
            </a:pPr>
            <a:r>
              <a:rPr lang="de-DE" dirty="0"/>
              <a:t>Restriktionszonen 2020: BaWü, RP, Saarland und aktuell Teile von Bayern, Hessen und NRW  Keine Verbringung von Wiederkäuern, Samen/Eizellen, Embryonen aus diesen Zonen</a:t>
            </a:r>
            <a:endParaRPr dirty="0"/>
          </a:p>
          <a:p>
            <a:pPr>
              <a:defRPr/>
            </a:pPr>
            <a:endParaRPr lang="de-DE" dirty="0"/>
          </a:p>
          <a:p>
            <a:pPr>
              <a:defRPr/>
            </a:pPr>
            <a:r>
              <a:rPr lang="de-DE" dirty="0"/>
              <a:t>Nachdem Deutschland in den Jahren 2006-2009 von der Blauzungenkrankheit betroffen war, war es von 2012 bis Dezember 2018 offiziell frei von dieser Tierseuche, bevor es im Dez 2018 erneut wieder zu Ausbrüchen kam und bis heute (Stand Ende 2020) weitere Fälle dazu kamen.</a:t>
            </a: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a:t>Bildquelle: https://ec.europa.eu/food/system/files/2021-10/ad_control-measures_bt_restrictedzones-map.pdf</a:t>
            </a:r>
          </a:p>
          <a:p>
            <a:pPr>
              <a:defRPr/>
            </a:pPr>
            <a:endParaRPr lang="de-DE" dirty="0"/>
          </a:p>
          <a:p>
            <a:pPr>
              <a:defRPr/>
            </a:pPr>
            <a:r>
              <a:rPr lang="de-DE" dirty="0"/>
              <a:t>Die Situation der Blauzungenkrankheit in der EU hat sich in jüngster Zeit durch das Auftreten neuer Serotypen erheblich verändert, nämlich des Serotyps 8 (dunkelgrün eingezeichnet in der Karte, u.a. Deutschland betreffend) (in einem Gebiet der EU, in dem noch nie Ausbrüche gemeldet wurden und das nicht als Blauzungenkrankheitsgefährdet galt) und auch des Serotyps 1 (Virus in Südeuropa, dunkelblau in der Karte eingezeichnet, u.a. in Italien).</a:t>
            </a:r>
            <a:endParaRPr dirty="0"/>
          </a:p>
          <a:p>
            <a:pPr>
              <a:defRPr/>
            </a:pPr>
            <a:endParaRPr lang="de-DE" dirty="0"/>
          </a:p>
          <a:p>
            <a:pPr>
              <a:defRPr/>
            </a:pPr>
            <a:r>
              <a:rPr lang="de-DE" b="1" dirty="0"/>
              <a:t>Aktuelle Ausbruchszahlen </a:t>
            </a:r>
            <a:r>
              <a:rPr lang="de-DE" dirty="0"/>
              <a:t>unter https://www.fli.de/de/aktuelles/tierseuchengeschehen/blauzungenkrankheit/ </a:t>
            </a:r>
            <a:endParaRPr dirty="0"/>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9</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Durch den in Deutschland vorkommenden Serotyp 8 (BTV-8) werden nur milde Symptome beobachtet.</a:t>
            </a:r>
          </a:p>
          <a:p>
            <a:pPr>
              <a:defRPr/>
            </a:pPr>
            <a:r>
              <a:rPr lang="de-DE" dirty="0"/>
              <a:t>Entzündungen der </a:t>
            </a:r>
            <a:r>
              <a:rPr lang="de-DE" dirty="0" err="1"/>
              <a:t>Zitzenhaut</a:t>
            </a:r>
            <a:r>
              <a:rPr lang="de-DE" dirty="0"/>
              <a:t> und Schleimhäute im Bereich der Augenlider, Maulhöhle und Genitalien. Zudem treten Ablösungen von Schleimhäuten im Bereich der Zunge und des Mauls sowie Blasen am </a:t>
            </a:r>
            <a:r>
              <a:rPr lang="de-DE" dirty="0" err="1"/>
              <a:t>Kronsaum</a:t>
            </a:r>
            <a:r>
              <a:rPr lang="de-DE" dirty="0"/>
              <a:t> auf. Diese Symptome ähneln somit Symptomen der Maul- und Klauenseuche.</a:t>
            </a:r>
          </a:p>
          <a:p>
            <a:pPr>
              <a:defRPr/>
            </a:pPr>
            <a:endParaRPr lang="de-DE" dirty="0"/>
          </a:p>
          <a:p>
            <a:pPr>
              <a:defRPr/>
            </a:pPr>
            <a:r>
              <a:rPr lang="de-DE" dirty="0"/>
              <a:t>Restriktionszone: BaWü, RP, Saarland und aktuell Teile von Bayern, Hessen und NRW: </a:t>
            </a:r>
          </a:p>
          <a:p>
            <a:pPr marL="171450" indent="-171450">
              <a:buFont typeface="Arial" panose="020B0604020202020204" pitchFamily="34" charset="0"/>
              <a:buChar char="•"/>
              <a:defRPr/>
            </a:pPr>
            <a:r>
              <a:rPr lang="de-DE" dirty="0"/>
              <a:t>Keine Verbringung von Wiederkäuern, Samen/Eizellen, Embryonen aus diesen Zonen</a:t>
            </a:r>
            <a:endParaRPr dirty="0"/>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dirty="0"/>
              <a:t>Geringe Sterblichkeit aber – </a:t>
            </a:r>
            <a:r>
              <a:rPr lang="de-DE" b="1" dirty="0"/>
              <a:t>keine Therapiemöglichkeiten</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10</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Durch den in Deutschland vorkommenden Serotyp 8 (BTV-8) werden nur milde Symptome beobachtet.</a:t>
            </a:r>
          </a:p>
          <a:p>
            <a:pPr>
              <a:defRPr/>
            </a:pPr>
            <a:r>
              <a:rPr lang="de-DE" dirty="0"/>
              <a:t>Entzündungen der </a:t>
            </a:r>
            <a:r>
              <a:rPr lang="de-DE" dirty="0" err="1"/>
              <a:t>Zitzenhaut</a:t>
            </a:r>
            <a:r>
              <a:rPr lang="de-DE" dirty="0"/>
              <a:t> und Schleimhäute im Bereich der Augenlider, Maulhöhle und Genitalien. Zudem treten Ablösungen von Schleimhäuten im Bereich der Zunge und des Mauls sowie Blasen am </a:t>
            </a:r>
            <a:r>
              <a:rPr lang="de-DE" dirty="0" err="1"/>
              <a:t>Kronsaum</a:t>
            </a:r>
            <a:r>
              <a:rPr lang="de-DE" dirty="0"/>
              <a:t> auf. Diese Symptome ähneln somit Symptomen der Maul- und Klauenseuche.</a:t>
            </a:r>
          </a:p>
          <a:p>
            <a:pPr>
              <a:defRPr/>
            </a:pPr>
            <a:endParaRPr lang="de-DE" dirty="0"/>
          </a:p>
          <a:p>
            <a:pPr>
              <a:defRPr/>
            </a:pPr>
            <a:r>
              <a:rPr lang="de-DE" dirty="0"/>
              <a:t>Restriktionszone: BaWü, RP, Saarland und aktuell Teile von Bayern, Hessen und NRW: </a:t>
            </a:r>
          </a:p>
          <a:p>
            <a:pPr marL="171450" indent="-171450">
              <a:buFont typeface="Arial" panose="020B0604020202020204" pitchFamily="34" charset="0"/>
              <a:buChar char="•"/>
              <a:defRPr/>
            </a:pPr>
            <a:r>
              <a:rPr lang="de-DE" dirty="0"/>
              <a:t>Keine Verbringung von Wiederkäuern, Samen/Eizellen, Embryonen aus diesen Zonen</a:t>
            </a:r>
            <a:endParaRPr dirty="0"/>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dirty="0"/>
              <a:t>Geringe Sterblichkeit aber – </a:t>
            </a:r>
            <a:r>
              <a:rPr lang="de-DE" b="1" dirty="0"/>
              <a:t>keine Therapiemöglichkeiten</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11</a:t>
            </a:fld>
            <a:endParaRPr lang="de-DE"/>
          </a:p>
        </p:txBody>
      </p:sp>
    </p:spTree>
    <p:extLst>
      <p:ext uri="{BB962C8B-B14F-4D97-AF65-F5344CB8AC3E}">
        <p14:creationId xmlns:p14="http://schemas.microsoft.com/office/powerpoint/2010/main" val="5707835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Mastertitelformat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
        <p:nvSpPr>
          <p:cNvPr id="13" name="Fußzeilenplatzhalter 2"/>
          <p:cNvSpPr>
            <a:spLocks noGrp="1"/>
          </p:cNvSpPr>
          <p:nvPr>
            <p:ph type="ftr" sz="quarter" idx="10"/>
          </p:nvPr>
        </p:nvSpPr>
        <p:spPr bwMode="auto"/>
        <p:txBody>
          <a:bodyPr/>
          <a:lstStyle/>
          <a:p>
            <a:pPr>
              <a:defRPr/>
            </a:pPr>
            <a:r>
              <a:rPr lang="de-DE"/>
              <a:t>Tierseuchen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Tierseuchen</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tsis.fli.d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0-www.cdc.gov.mill1.sjlibrary.org/ncidod/EID/about/copyright.htm"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commons.wikimedia.org/wiki/File:Virus_de_Schmallenger.jpg" TargetMode="External"/><Relationship Id="rId2" Type="http://schemas.openxmlformats.org/officeDocument/2006/relationships/hyperlink" Target="https://commons.wikimedia.org/wiki/File:Culicoides-imicola-bloodfeeding.jp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Klimawandel und Tierseuchen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a:xfrm>
            <a:off x="838200" y="1463040"/>
            <a:ext cx="10515600" cy="4840224"/>
          </a:xfrm>
        </p:spPr>
        <p:txBody>
          <a:bodyPr/>
          <a:lstStyle/>
          <a:p>
            <a:pPr marL="0" indent="0">
              <a:buNone/>
              <a:defRPr/>
            </a:pPr>
            <a:r>
              <a:rPr lang="de-DE" b="1" dirty="0"/>
              <a:t>Symptome der Blauzungenkrankheit</a:t>
            </a:r>
            <a:r>
              <a:rPr lang="de-DE" dirty="0"/>
              <a:t>:</a:t>
            </a:r>
            <a:endParaRPr dirty="0"/>
          </a:p>
          <a:p>
            <a:pPr>
              <a:buFont typeface="Arial"/>
              <a:buChar char="•"/>
              <a:defRPr/>
            </a:pPr>
            <a:endParaRPr lang="de-DE" dirty="0"/>
          </a:p>
          <a:p>
            <a:pPr>
              <a:buFont typeface="Arial"/>
              <a:buChar char="•"/>
              <a:defRPr/>
            </a:pPr>
            <a:r>
              <a:rPr lang="de-DE" dirty="0"/>
              <a:t>Blaue Zunge</a:t>
            </a:r>
            <a:endParaRPr dirty="0"/>
          </a:p>
          <a:p>
            <a:pPr>
              <a:buFont typeface="Arial"/>
              <a:buChar char="•"/>
              <a:defRPr/>
            </a:pPr>
            <a:r>
              <a:rPr lang="de-DE" dirty="0"/>
              <a:t>Fieber (40-42 °C)</a:t>
            </a:r>
            <a:endParaRPr dirty="0"/>
          </a:p>
          <a:p>
            <a:pPr>
              <a:buFont typeface="Arial"/>
              <a:buChar char="•"/>
              <a:defRPr/>
            </a:pPr>
            <a:r>
              <a:rPr lang="de-DE" dirty="0"/>
              <a:t>Hyperämien der oralen und nasalen Schleimhäute</a:t>
            </a:r>
            <a:endParaRPr dirty="0"/>
          </a:p>
          <a:p>
            <a:pPr>
              <a:buFont typeface="Arial"/>
              <a:buChar char="•"/>
              <a:defRPr/>
            </a:pPr>
            <a:r>
              <a:rPr lang="de-DE" dirty="0"/>
              <a:t>Lippenödeme</a:t>
            </a:r>
            <a:endParaRPr dirty="0"/>
          </a:p>
          <a:p>
            <a:pPr>
              <a:buFont typeface="Arial"/>
              <a:buChar char="•"/>
              <a:defRPr/>
            </a:pPr>
            <a:r>
              <a:rPr lang="de-DE" dirty="0"/>
              <a:t>Klauenentzündung: Hyperämie des </a:t>
            </a:r>
            <a:r>
              <a:rPr lang="de-DE" dirty="0" err="1"/>
              <a:t>Kronsaumbereiches</a:t>
            </a:r>
            <a:endParaRPr lang="de-DE" dirty="0"/>
          </a:p>
          <a:p>
            <a:pPr>
              <a:buFont typeface="Arial"/>
              <a:buChar char="•"/>
              <a:defRPr/>
            </a:pPr>
            <a:r>
              <a:rPr lang="de-DE" dirty="0"/>
              <a:t>Aborte</a:t>
            </a:r>
            <a:endParaRPr dirty="0"/>
          </a:p>
          <a:p>
            <a:pPr>
              <a:buFont typeface="Arial"/>
              <a:buChar char="•"/>
              <a:defRPr/>
            </a:pPr>
            <a:r>
              <a:rPr lang="de-DE" dirty="0"/>
              <a:t>Veränderungen der Skelettmuskulatur</a:t>
            </a:r>
            <a:endParaRPr dirty="0"/>
          </a:p>
        </p:txBody>
      </p:sp>
      <p:pic>
        <p:nvPicPr>
          <p:cNvPr id="6" name="Grafik 4"/>
          <p:cNvPicPr>
            <a:picLocks noChangeAspect="1"/>
          </p:cNvPicPr>
          <p:nvPr/>
        </p:nvPicPr>
        <p:blipFill>
          <a:blip r:embed="rId3"/>
          <a:stretch/>
        </p:blipFill>
        <p:spPr bwMode="auto">
          <a:xfrm>
            <a:off x="8472265" y="818515"/>
            <a:ext cx="3541498" cy="2515185"/>
          </a:xfrm>
          <a:prstGeom prst="rect">
            <a:avLst/>
          </a:prstGeom>
        </p:spPr>
      </p:pic>
      <p:sp>
        <p:nvSpPr>
          <p:cNvPr id="7" name="Textfeld 6"/>
          <p:cNvSpPr>
            <a:spLocks/>
          </p:cNvSpPr>
          <p:nvPr/>
        </p:nvSpPr>
        <p:spPr bwMode="auto">
          <a:xfrm>
            <a:off x="9809754" y="3325974"/>
            <a:ext cx="2204008" cy="261611"/>
          </a:xfrm>
          <a:prstGeom prst="rect">
            <a:avLst/>
          </a:prstGeom>
          <a:noFill/>
        </p:spPr>
        <p:txBody>
          <a:bodyPr wrap="square" rtlCol="0">
            <a:spAutoFit/>
          </a:bodyPr>
          <a:lstStyle/>
          <a:p>
            <a:pPr>
              <a:defRPr/>
            </a:pPr>
            <a:r>
              <a:rPr lang="de-DE" sz="1100" dirty="0"/>
              <a:t>Tiergesundheitsdienst Bayern e.V.</a:t>
            </a:r>
            <a:endParaRPr dirty="0"/>
          </a:p>
        </p:txBody>
      </p:sp>
      <p:sp>
        <p:nvSpPr>
          <p:cNvPr id="8"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a:xfrm>
            <a:off x="838200" y="1463040"/>
            <a:ext cx="10515600" cy="4840224"/>
          </a:xfrm>
        </p:spPr>
        <p:txBody>
          <a:bodyPr/>
          <a:lstStyle/>
          <a:p>
            <a:pPr marL="0" indent="0">
              <a:buNone/>
              <a:defRPr/>
            </a:pPr>
            <a:r>
              <a:rPr lang="de-DE" b="1" dirty="0"/>
              <a:t>Symptome der Blauzungenkrankheit</a:t>
            </a:r>
            <a:r>
              <a:rPr lang="de-DE" dirty="0"/>
              <a:t>:</a:t>
            </a:r>
            <a:endParaRPr dirty="0"/>
          </a:p>
          <a:p>
            <a:pPr>
              <a:buFont typeface="Arial"/>
              <a:buChar char="•"/>
              <a:defRPr/>
            </a:pPr>
            <a:endParaRPr lang="de-DE" dirty="0"/>
          </a:p>
          <a:p>
            <a:pPr>
              <a:buFont typeface="Arial"/>
              <a:buChar char="•"/>
              <a:defRPr/>
            </a:pPr>
            <a:r>
              <a:rPr lang="de-DE" dirty="0"/>
              <a:t>Blaue Zunge</a:t>
            </a:r>
            <a:endParaRPr dirty="0"/>
          </a:p>
          <a:p>
            <a:pPr>
              <a:buFont typeface="Arial"/>
              <a:buChar char="•"/>
              <a:defRPr/>
            </a:pPr>
            <a:r>
              <a:rPr lang="de-DE" dirty="0"/>
              <a:t>Fieber (40-42 °C)</a:t>
            </a:r>
            <a:endParaRPr dirty="0"/>
          </a:p>
          <a:p>
            <a:pPr>
              <a:buFont typeface="Arial"/>
              <a:buChar char="•"/>
              <a:defRPr/>
            </a:pPr>
            <a:r>
              <a:rPr lang="de-DE" dirty="0"/>
              <a:t>Hyperämien der oralen und nasalen Schleimhäute</a:t>
            </a:r>
            <a:endParaRPr dirty="0"/>
          </a:p>
          <a:p>
            <a:pPr>
              <a:buFont typeface="Arial"/>
              <a:buChar char="•"/>
              <a:defRPr/>
            </a:pPr>
            <a:r>
              <a:rPr lang="de-DE" dirty="0"/>
              <a:t>Lippenödeme</a:t>
            </a:r>
            <a:endParaRPr dirty="0"/>
          </a:p>
          <a:p>
            <a:pPr>
              <a:buFont typeface="Arial"/>
              <a:buChar char="•"/>
              <a:defRPr/>
            </a:pPr>
            <a:r>
              <a:rPr lang="de-DE" dirty="0"/>
              <a:t>Klauenentzündung: Hyperämie des </a:t>
            </a:r>
            <a:r>
              <a:rPr lang="de-DE" dirty="0" err="1"/>
              <a:t>Kronsaumbereiches</a:t>
            </a:r>
            <a:endParaRPr lang="de-DE" dirty="0"/>
          </a:p>
          <a:p>
            <a:pPr>
              <a:buFont typeface="Arial"/>
              <a:buChar char="•"/>
              <a:defRPr/>
            </a:pPr>
            <a:r>
              <a:rPr lang="de-DE" dirty="0"/>
              <a:t>Aborte</a:t>
            </a:r>
            <a:endParaRPr dirty="0"/>
          </a:p>
          <a:p>
            <a:pPr>
              <a:buFont typeface="Arial"/>
              <a:buChar char="•"/>
              <a:defRPr/>
            </a:pPr>
            <a:r>
              <a:rPr lang="de-DE" dirty="0"/>
              <a:t>Veränderungen der Skelettmuskulatur</a:t>
            </a:r>
            <a:endParaRPr dirty="0"/>
          </a:p>
        </p:txBody>
      </p:sp>
      <p:pic>
        <p:nvPicPr>
          <p:cNvPr id="6" name="Grafik 4"/>
          <p:cNvPicPr>
            <a:picLocks noChangeAspect="1"/>
          </p:cNvPicPr>
          <p:nvPr/>
        </p:nvPicPr>
        <p:blipFill>
          <a:blip r:embed="rId3"/>
          <a:stretch/>
        </p:blipFill>
        <p:spPr bwMode="auto">
          <a:xfrm>
            <a:off x="8472265" y="818515"/>
            <a:ext cx="3541498" cy="2515185"/>
          </a:xfrm>
          <a:prstGeom prst="rect">
            <a:avLst/>
          </a:prstGeom>
        </p:spPr>
      </p:pic>
      <p:sp>
        <p:nvSpPr>
          <p:cNvPr id="7" name="Textfeld 6"/>
          <p:cNvSpPr>
            <a:spLocks/>
          </p:cNvSpPr>
          <p:nvPr/>
        </p:nvSpPr>
        <p:spPr bwMode="auto">
          <a:xfrm>
            <a:off x="9809754" y="3325974"/>
            <a:ext cx="2204008" cy="261611"/>
          </a:xfrm>
          <a:prstGeom prst="rect">
            <a:avLst/>
          </a:prstGeom>
          <a:noFill/>
        </p:spPr>
        <p:txBody>
          <a:bodyPr wrap="square" rtlCol="0">
            <a:spAutoFit/>
          </a:bodyPr>
          <a:lstStyle/>
          <a:p>
            <a:pPr>
              <a:defRPr/>
            </a:pPr>
            <a:r>
              <a:rPr lang="de-DE" sz="1100" dirty="0"/>
              <a:t>Tiergesundheitsdienst Bayern e.V.</a:t>
            </a:r>
            <a:endParaRPr dirty="0"/>
          </a:p>
        </p:txBody>
      </p:sp>
      <p:sp>
        <p:nvSpPr>
          <p:cNvPr id="8" name="Fußzeilenplatzhalter 3"/>
          <p:cNvSpPr>
            <a:spLocks noGrp="1"/>
          </p:cNvSpPr>
          <p:nvPr>
            <p:ph type="ftr" sz="quarter" idx="10"/>
          </p:nvPr>
        </p:nvSpPr>
        <p:spPr bwMode="auto"/>
        <p:txBody>
          <a:bodyPr/>
          <a:lstStyle/>
          <a:p>
            <a:pPr>
              <a:defRPr/>
            </a:pPr>
            <a:r>
              <a:rPr lang="de-DE"/>
              <a:t>Tierseuchen</a:t>
            </a:r>
            <a:endParaRPr/>
          </a:p>
        </p:txBody>
      </p:sp>
    </p:spTree>
    <p:extLst>
      <p:ext uri="{BB962C8B-B14F-4D97-AF65-F5344CB8AC3E}">
        <p14:creationId xmlns:p14="http://schemas.microsoft.com/office/powerpoint/2010/main" val="901987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Beispiele für vektorübertragene Krankheiten</a:t>
            </a:r>
            <a:endParaRPr dirty="0"/>
          </a:p>
        </p:txBody>
      </p:sp>
      <p:graphicFrame>
        <p:nvGraphicFramePr>
          <p:cNvPr id="6" name="Tabelle 4"/>
          <p:cNvGraphicFramePr>
            <a:graphicFrameLocks noGrp="1"/>
          </p:cNvGraphicFramePr>
          <p:nvPr>
            <p:extLst>
              <p:ext uri="{D42A27DB-BD31-4B8C-83A1-F6EECF244321}">
                <p14:modId xmlns:p14="http://schemas.microsoft.com/office/powerpoint/2010/main" val="1496158949"/>
              </p:ext>
            </p:extLst>
          </p:nvPr>
        </p:nvGraphicFramePr>
        <p:xfrm>
          <a:off x="838199" y="1430774"/>
          <a:ext cx="11085576" cy="2354610"/>
        </p:xfrm>
        <a:graphic>
          <a:graphicData uri="http://schemas.openxmlformats.org/drawingml/2006/table">
            <a:tbl>
              <a:tblPr firstRow="1" bandRow="1">
                <a:tableStyleId>{187C6177-F8FD-52D6-401D-A49859AA3017}</a:tableStyleId>
              </a:tblPr>
              <a:tblGrid>
                <a:gridCol w="3695192">
                  <a:extLst>
                    <a:ext uri="{9D8B030D-6E8A-4147-A177-3AD203B41FA5}">
                      <a16:colId xmlns:a16="http://schemas.microsoft.com/office/drawing/2014/main" val="20000"/>
                    </a:ext>
                  </a:extLst>
                </a:gridCol>
                <a:gridCol w="3695192">
                  <a:extLst>
                    <a:ext uri="{9D8B030D-6E8A-4147-A177-3AD203B41FA5}">
                      <a16:colId xmlns:a16="http://schemas.microsoft.com/office/drawing/2014/main" val="20001"/>
                    </a:ext>
                  </a:extLst>
                </a:gridCol>
                <a:gridCol w="3695192">
                  <a:extLst>
                    <a:ext uri="{9D8B030D-6E8A-4147-A177-3AD203B41FA5}">
                      <a16:colId xmlns:a16="http://schemas.microsoft.com/office/drawing/2014/main" val="20002"/>
                    </a:ext>
                  </a:extLst>
                </a:gridCol>
              </a:tblGrid>
              <a:tr h="633968">
                <a:tc>
                  <a:txBody>
                    <a:bodyPr/>
                    <a:lstStyle/>
                    <a:p>
                      <a:pPr>
                        <a:defRPr/>
                      </a:pPr>
                      <a:r>
                        <a:rPr lang="de-DE"/>
                        <a:t>Krankheit</a:t>
                      </a:r>
                      <a:endParaRPr/>
                    </a:p>
                  </a:txBody>
                  <a:tcPr/>
                </a:tc>
                <a:tc>
                  <a:txBody>
                    <a:bodyPr/>
                    <a:lstStyle/>
                    <a:p>
                      <a:pPr>
                        <a:defRPr/>
                      </a:pPr>
                      <a:r>
                        <a:rPr lang="de-DE" dirty="0"/>
                        <a:t>Vektor</a:t>
                      </a:r>
                      <a:endParaRPr dirty="0"/>
                    </a:p>
                  </a:txBody>
                  <a:tcPr/>
                </a:tc>
                <a:tc>
                  <a:txBody>
                    <a:bodyPr/>
                    <a:lstStyle/>
                    <a:p>
                      <a:pPr>
                        <a:defRPr/>
                      </a:pPr>
                      <a:r>
                        <a:rPr lang="de-DE"/>
                        <a:t>Betroffene Tierart</a:t>
                      </a:r>
                      <a:endParaRPr/>
                    </a:p>
                  </a:txBody>
                  <a:tcPr/>
                </a:tc>
                <a:extLst>
                  <a:ext uri="{0D108BD9-81ED-4DB2-BD59-A6C34878D82A}">
                    <a16:rowId xmlns:a16="http://schemas.microsoft.com/office/drawing/2014/main" val="10000"/>
                  </a:ext>
                </a:extLst>
              </a:tr>
              <a:tr h="418302">
                <a:tc>
                  <a:txBody>
                    <a:bodyPr/>
                    <a:lstStyle/>
                    <a:p>
                      <a:pPr>
                        <a:defRPr/>
                      </a:pPr>
                      <a:r>
                        <a:rPr lang="de-DE"/>
                        <a:t>Blauzungenkrankheit</a:t>
                      </a:r>
                      <a:endParaRPr/>
                    </a:p>
                  </a:txBody>
                  <a:tcPr/>
                </a:tc>
                <a:tc>
                  <a:txBody>
                    <a:bodyPr/>
                    <a:lstStyle/>
                    <a:p>
                      <a:pPr>
                        <a:defRPr/>
                      </a:pPr>
                      <a:r>
                        <a:rPr lang="de-DE"/>
                        <a:t>Stechmücken (Gnitzen)</a:t>
                      </a:r>
                      <a:endParaRPr/>
                    </a:p>
                  </a:txBody>
                  <a:tcPr/>
                </a:tc>
                <a:tc>
                  <a:txBody>
                    <a:bodyPr/>
                    <a:lstStyle/>
                    <a:p>
                      <a:pPr>
                        <a:defRPr/>
                      </a:pPr>
                      <a:r>
                        <a:rPr lang="de-DE"/>
                        <a:t>Wiederkäuer</a:t>
                      </a:r>
                      <a:endParaRPr/>
                    </a:p>
                  </a:txBody>
                  <a:tcPr/>
                </a:tc>
                <a:extLst>
                  <a:ext uri="{0D108BD9-81ED-4DB2-BD59-A6C34878D82A}">
                    <a16:rowId xmlns:a16="http://schemas.microsoft.com/office/drawing/2014/main" val="10001"/>
                  </a:ext>
                </a:extLst>
              </a:tr>
              <a:tr h="397492">
                <a:tc>
                  <a:txBody>
                    <a:bodyPr/>
                    <a:lstStyle/>
                    <a:p>
                      <a:pPr>
                        <a:defRPr/>
                      </a:pPr>
                      <a:r>
                        <a:rPr lang="de-DE"/>
                        <a:t>Schmallenberg-Virusinfektion</a:t>
                      </a:r>
                      <a:endParaRPr/>
                    </a:p>
                  </a:txBody>
                  <a:tcPr/>
                </a:tc>
                <a:tc>
                  <a:txBody>
                    <a:bodyPr/>
                    <a:lstStyle/>
                    <a:p>
                      <a:pPr>
                        <a:defRPr/>
                      </a:pPr>
                      <a:r>
                        <a:rPr lang="de-DE"/>
                        <a:t>Stechmücken (Gnitzen)</a:t>
                      </a:r>
                      <a:endParaRPr/>
                    </a:p>
                  </a:txBody>
                  <a:tcPr/>
                </a:tc>
                <a:tc>
                  <a:txBody>
                    <a:bodyPr/>
                    <a:lstStyle/>
                    <a:p>
                      <a:pPr>
                        <a:defRPr/>
                      </a:pPr>
                      <a:r>
                        <a:rPr lang="de-DE"/>
                        <a:t>Wiederkäuer</a:t>
                      </a:r>
                      <a:endParaRPr/>
                    </a:p>
                  </a:txBody>
                  <a:tcPr/>
                </a:tc>
                <a:extLst>
                  <a:ext uri="{0D108BD9-81ED-4DB2-BD59-A6C34878D82A}">
                    <a16:rowId xmlns:a16="http://schemas.microsoft.com/office/drawing/2014/main" val="10002"/>
                  </a:ext>
                </a:extLst>
              </a:tr>
              <a:tr h="441567">
                <a:tc>
                  <a:txBody>
                    <a:bodyPr/>
                    <a:lstStyle/>
                    <a:p>
                      <a:pPr>
                        <a:defRPr/>
                      </a:pPr>
                      <a:r>
                        <a:rPr lang="de-DE"/>
                        <a:t>West-Nil-Virus</a:t>
                      </a:r>
                      <a:endParaRPr/>
                    </a:p>
                  </a:txBody>
                  <a:tcPr/>
                </a:tc>
                <a:tc>
                  <a:txBody>
                    <a:bodyPr/>
                    <a:lstStyle/>
                    <a:p>
                      <a:pPr>
                        <a:defRPr/>
                      </a:pPr>
                      <a:r>
                        <a:rPr lang="de-DE"/>
                        <a:t>Stechmücken</a:t>
                      </a:r>
                      <a:endParaRPr/>
                    </a:p>
                  </a:txBody>
                  <a:tcPr/>
                </a:tc>
                <a:tc>
                  <a:txBody>
                    <a:bodyPr/>
                    <a:lstStyle/>
                    <a:p>
                      <a:pPr>
                        <a:defRPr/>
                      </a:pPr>
                      <a:r>
                        <a:rPr lang="de-DE"/>
                        <a:t>Vögel, Säugetiere (insbes. Pferde)</a:t>
                      </a:r>
                      <a:endParaRPr/>
                    </a:p>
                  </a:txBody>
                  <a:tcPr/>
                </a:tc>
                <a:extLst>
                  <a:ext uri="{0D108BD9-81ED-4DB2-BD59-A6C34878D82A}">
                    <a16:rowId xmlns:a16="http://schemas.microsoft.com/office/drawing/2014/main" val="10003"/>
                  </a:ext>
                </a:extLst>
              </a:tr>
              <a:tr h="463281">
                <a:tc>
                  <a:txBody>
                    <a:bodyPr/>
                    <a:lstStyle/>
                    <a:p>
                      <a:pPr>
                        <a:defRPr/>
                      </a:pPr>
                      <a:endParaRPr lang="de-DE"/>
                    </a:p>
                  </a:txBody>
                  <a:tcPr/>
                </a:tc>
                <a:tc>
                  <a:txBody>
                    <a:bodyPr/>
                    <a:lstStyle/>
                    <a:p>
                      <a:pPr>
                        <a:defRPr/>
                      </a:pPr>
                      <a:endParaRPr lang="de-DE"/>
                    </a:p>
                  </a:txBody>
                  <a:tcPr/>
                </a:tc>
                <a:tc>
                  <a:txBody>
                    <a:bodyPr/>
                    <a:lstStyle/>
                    <a:p>
                      <a:pPr>
                        <a:defRPr/>
                      </a:pPr>
                      <a:endParaRPr lang="de-DE" dirty="0"/>
                    </a:p>
                  </a:txBody>
                  <a:tcPr/>
                </a:tc>
                <a:extLst>
                  <a:ext uri="{0D108BD9-81ED-4DB2-BD59-A6C34878D82A}">
                    <a16:rowId xmlns:a16="http://schemas.microsoft.com/office/drawing/2014/main" val="10004"/>
                  </a:ext>
                </a:extLst>
              </a:tr>
            </a:tbl>
          </a:graphicData>
        </a:graphic>
      </p:graphicFrame>
      <p:pic>
        <p:nvPicPr>
          <p:cNvPr id="7" name="Grafik 4"/>
          <p:cNvPicPr>
            <a:picLocks noChangeAspect="1"/>
          </p:cNvPicPr>
          <p:nvPr/>
        </p:nvPicPr>
        <p:blipFill>
          <a:blip r:embed="rId3"/>
          <a:stretch/>
        </p:blipFill>
        <p:spPr bwMode="auto">
          <a:xfrm>
            <a:off x="854321" y="3820152"/>
            <a:ext cx="2941073" cy="2354609"/>
          </a:xfrm>
          <a:prstGeom prst="rect">
            <a:avLst/>
          </a:prstGeom>
        </p:spPr>
      </p:pic>
      <p:pic>
        <p:nvPicPr>
          <p:cNvPr id="8" name="Grafik 5"/>
          <p:cNvPicPr>
            <a:picLocks noChangeAspect="1"/>
          </p:cNvPicPr>
          <p:nvPr/>
        </p:nvPicPr>
        <p:blipFill>
          <a:blip r:embed="rId4"/>
          <a:stretch/>
        </p:blipFill>
        <p:spPr bwMode="auto">
          <a:xfrm>
            <a:off x="4859486" y="3820750"/>
            <a:ext cx="3063410" cy="2354450"/>
          </a:xfrm>
          <a:prstGeom prst="rect">
            <a:avLst/>
          </a:prstGeom>
        </p:spPr>
      </p:pic>
      <p:sp>
        <p:nvSpPr>
          <p:cNvPr id="9" name="Textfeld 7"/>
          <p:cNvSpPr>
            <a:spLocks/>
          </p:cNvSpPr>
          <p:nvPr/>
        </p:nvSpPr>
        <p:spPr bwMode="auto">
          <a:xfrm>
            <a:off x="854322" y="6321884"/>
            <a:ext cx="2587568" cy="261610"/>
          </a:xfrm>
          <a:prstGeom prst="rect">
            <a:avLst/>
          </a:prstGeom>
          <a:noFill/>
        </p:spPr>
        <p:txBody>
          <a:bodyPr wrap="none" rtlCol="0">
            <a:spAutoFit/>
          </a:bodyPr>
          <a:lstStyle/>
          <a:p>
            <a:pPr>
              <a:defRPr/>
            </a:pPr>
            <a:r>
              <a:rPr lang="de-DE" sz="1100" dirty="0"/>
              <a:t>Blauzungenvirus, Public Domain rationale </a:t>
            </a:r>
            <a:endParaRPr dirty="0"/>
          </a:p>
        </p:txBody>
      </p:sp>
      <p:sp>
        <p:nvSpPr>
          <p:cNvPr id="10" name="Textfeld 9"/>
          <p:cNvSpPr>
            <a:spLocks/>
          </p:cNvSpPr>
          <p:nvPr/>
        </p:nvSpPr>
        <p:spPr bwMode="auto">
          <a:xfrm>
            <a:off x="5087111" y="6356350"/>
            <a:ext cx="1721946" cy="261610"/>
          </a:xfrm>
          <a:prstGeom prst="rect">
            <a:avLst/>
          </a:prstGeom>
          <a:noFill/>
        </p:spPr>
        <p:txBody>
          <a:bodyPr wrap="none" rtlCol="0">
            <a:spAutoFit/>
          </a:bodyPr>
          <a:lstStyle/>
          <a:p>
            <a:pPr>
              <a:defRPr/>
            </a:pPr>
            <a:r>
              <a:rPr lang="de-DE" sz="1100" dirty="0"/>
              <a:t>West-Nil-Virus, Wikimedia </a:t>
            </a:r>
            <a:endParaRPr dirty="0"/>
          </a:p>
        </p:txBody>
      </p:sp>
      <p:sp>
        <p:nvSpPr>
          <p:cNvPr id="11" name="Textfeld 11"/>
          <p:cNvSpPr>
            <a:spLocks/>
          </p:cNvSpPr>
          <p:nvPr/>
        </p:nvSpPr>
        <p:spPr bwMode="auto">
          <a:xfrm>
            <a:off x="8959497" y="6321884"/>
            <a:ext cx="2790484" cy="261610"/>
          </a:xfrm>
          <a:prstGeom prst="rect">
            <a:avLst/>
          </a:prstGeom>
          <a:noFill/>
        </p:spPr>
        <p:txBody>
          <a:bodyPr wrap="square" rtlCol="0">
            <a:spAutoFit/>
          </a:bodyPr>
          <a:lstStyle/>
          <a:p>
            <a:pPr>
              <a:defRPr/>
            </a:pPr>
            <a:r>
              <a:rPr lang="de-DE" sz="1100" baseline="30000" dirty="0">
                <a:solidFill>
                  <a:prstClr val="black"/>
                </a:solidFill>
              </a:rPr>
              <a:t>2) </a:t>
            </a:r>
            <a:r>
              <a:rPr lang="de-DE" sz="1100" dirty="0"/>
              <a:t>Schmallenberg-Virus, AJC </a:t>
            </a:r>
            <a:r>
              <a:rPr lang="de-DE" sz="1100" dirty="0" err="1"/>
              <a:t>wordpress</a:t>
            </a:r>
            <a:endParaRPr lang="de-DE" sz="1100" dirty="0"/>
          </a:p>
        </p:txBody>
      </p:sp>
      <p:pic>
        <p:nvPicPr>
          <p:cNvPr id="12" name="Grafik 13"/>
          <p:cNvPicPr>
            <a:picLocks noChangeAspect="1"/>
          </p:cNvPicPr>
          <p:nvPr/>
        </p:nvPicPr>
        <p:blipFill>
          <a:blip r:embed="rId5"/>
          <a:stretch/>
        </p:blipFill>
        <p:spPr bwMode="auto">
          <a:xfrm>
            <a:off x="8986988" y="3820152"/>
            <a:ext cx="2354450" cy="2354450"/>
          </a:xfrm>
          <a:prstGeom prst="rect">
            <a:avLst/>
          </a:prstGeom>
        </p:spPr>
      </p:pic>
      <p:sp>
        <p:nvSpPr>
          <p:cNvPr id="13" name="Fußzeilenplatzhalter 6"/>
          <p:cNvSpPr>
            <a:spLocks noGrp="1"/>
          </p:cNvSpPr>
          <p:nvPr>
            <p:ph type="ftr" sz="quarter" idx="10"/>
          </p:nvPr>
        </p:nvSpPr>
        <p:spPr bwMode="auto">
          <a:xfrm>
            <a:off x="5087111" y="6583494"/>
            <a:ext cx="3091664" cy="261610"/>
          </a:xfrm>
        </p:spPr>
        <p:txBody>
          <a:bodyPr/>
          <a:lstStyle/>
          <a:p>
            <a:pPr>
              <a:defRPr/>
            </a:pPr>
            <a:r>
              <a:rPr lang="de-DE" dirty="0"/>
              <a:t>Tierseuchen</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Friedrich-Löffler-Institut</a:t>
            </a:r>
            <a:endParaRPr dirty="0"/>
          </a:p>
        </p:txBody>
      </p:sp>
      <p:sp>
        <p:nvSpPr>
          <p:cNvPr id="5" name="Inhaltsplatzhalter 2"/>
          <p:cNvSpPr>
            <a:spLocks noGrp="1"/>
          </p:cNvSpPr>
          <p:nvPr>
            <p:ph idx="1"/>
          </p:nvPr>
        </p:nvSpPr>
        <p:spPr bwMode="auto">
          <a:xfrm>
            <a:off x="838200" y="1426464"/>
            <a:ext cx="10515600" cy="4713923"/>
          </a:xfrm>
        </p:spPr>
        <p:txBody>
          <a:bodyPr/>
          <a:lstStyle/>
          <a:p>
            <a:pPr marL="0" indent="0">
              <a:buNone/>
              <a:defRPr/>
            </a:pPr>
            <a:r>
              <a:rPr lang="de-DE" dirty="0"/>
              <a:t>Bundesforschungsinstitut für Tiergesundheit:</a:t>
            </a:r>
            <a:endParaRPr dirty="0"/>
          </a:p>
          <a:p>
            <a:pPr marL="0" indent="0">
              <a:buNone/>
              <a:defRPr/>
            </a:pPr>
            <a:endParaRPr lang="de-DE" dirty="0"/>
          </a:p>
          <a:p>
            <a:pPr>
              <a:buFont typeface="Wingdings"/>
              <a:buChar char="Ø"/>
              <a:defRPr/>
            </a:pPr>
            <a:r>
              <a:rPr lang="de-DE" dirty="0"/>
              <a:t> Beobachtung der weltweiten Tierseuchensituation</a:t>
            </a:r>
            <a:endParaRPr dirty="0"/>
          </a:p>
          <a:p>
            <a:pPr>
              <a:buFont typeface="Wingdings"/>
              <a:buChar char="Ø"/>
              <a:defRPr/>
            </a:pPr>
            <a:r>
              <a:rPr lang="de-DE" dirty="0"/>
              <a:t> Frühzeitiger Hinweis auf Gefährdung durch Tierseuchen</a:t>
            </a:r>
            <a:endParaRPr dirty="0"/>
          </a:p>
          <a:p>
            <a:pPr>
              <a:buFont typeface="Wingdings"/>
              <a:buChar char="Ø"/>
              <a:defRPr/>
            </a:pPr>
            <a:r>
              <a:rPr lang="de-DE" dirty="0"/>
              <a:t> Herausgabe des </a:t>
            </a:r>
            <a:r>
              <a:rPr lang="de-DE" i="1" dirty="0"/>
              <a:t>Radar Bulletin: </a:t>
            </a:r>
            <a:r>
              <a:rPr lang="de-DE" dirty="0"/>
              <a:t>beschreibt kurz die aktuelle,</a:t>
            </a:r>
            <a:br>
              <a:rPr lang="de-DE" dirty="0"/>
            </a:br>
            <a:r>
              <a:rPr lang="de-DE" dirty="0"/>
              <a:t> internationale Lage der wichtigsten Tierseuchen</a:t>
            </a:r>
            <a:endParaRPr dirty="0"/>
          </a:p>
          <a:p>
            <a:pPr marL="0" indent="0">
              <a:buNone/>
              <a:defRPr/>
            </a:pPr>
            <a:r>
              <a:rPr lang="de-DE" dirty="0"/>
              <a:t>    Bewertung der Gefahrenlage über Ampelsystem (grün, gelb und rot) </a:t>
            </a:r>
            <a:endParaRPr dirty="0"/>
          </a:p>
          <a:p>
            <a:pPr marL="0" indent="0">
              <a:buNone/>
              <a:defRPr/>
            </a:pPr>
            <a:r>
              <a:rPr lang="de-DE" dirty="0"/>
              <a:t>	</a:t>
            </a:r>
            <a:r>
              <a:rPr lang="de-DE" dirty="0">
                <a:solidFill>
                  <a:srgbClr val="0070C0"/>
                </a:solidFill>
              </a:rPr>
              <a:t>www.fli.de/de/publikationen/radar-bulletin/</a:t>
            </a:r>
            <a:endParaRPr dirty="0"/>
          </a:p>
        </p:txBody>
      </p:sp>
      <p:pic>
        <p:nvPicPr>
          <p:cNvPr id="6" name="Grafik 5"/>
          <p:cNvPicPr>
            <a:picLocks noChangeAspect="1"/>
          </p:cNvPicPr>
          <p:nvPr/>
        </p:nvPicPr>
        <p:blipFill>
          <a:blip r:embed="rId3"/>
          <a:stretch/>
        </p:blipFill>
        <p:spPr bwMode="auto">
          <a:xfrm>
            <a:off x="8256240" y="507936"/>
            <a:ext cx="3532800" cy="918528"/>
          </a:xfrm>
          <a:prstGeom prst="rect">
            <a:avLst/>
          </a:prstGeom>
          <a:ln>
            <a:solidFill>
              <a:schemeClr val="accent1"/>
            </a:solidFill>
          </a:ln>
        </p:spPr>
      </p:pic>
      <p:sp>
        <p:nvSpPr>
          <p:cNvPr id="7"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Anzeigepflichtige Tierseuchen</a:t>
            </a:r>
            <a:endParaRPr dirty="0"/>
          </a:p>
        </p:txBody>
      </p:sp>
      <p:sp>
        <p:nvSpPr>
          <p:cNvPr id="5" name="Inhaltsplatzhalter 2"/>
          <p:cNvSpPr>
            <a:spLocks noGrp="1"/>
          </p:cNvSpPr>
          <p:nvPr>
            <p:ph idx="1"/>
          </p:nvPr>
        </p:nvSpPr>
        <p:spPr bwMode="auto"/>
        <p:txBody>
          <a:bodyPr/>
          <a:lstStyle/>
          <a:p>
            <a:pPr marL="0" indent="0">
              <a:buNone/>
              <a:defRPr/>
            </a:pPr>
            <a:r>
              <a:rPr lang="de-DE" dirty="0"/>
              <a:t>Bei Auftreten einer anzeigenpflichtigen Tierseuche wie z.B. der Afrikanischen Schweinepest, der Blauzungenkrankheit, Vogelgrippe, BHV1 (Herpesvirus) nach §4 der Tiergesundheitsgesetzes:</a:t>
            </a:r>
            <a:endParaRPr dirty="0"/>
          </a:p>
          <a:p>
            <a:pPr marL="0" indent="0">
              <a:buNone/>
              <a:defRPr/>
            </a:pPr>
            <a:endParaRPr lang="de-DE" dirty="0"/>
          </a:p>
          <a:p>
            <a:pPr>
              <a:buFont typeface="Wingdings"/>
              <a:buChar char="Ø"/>
              <a:defRPr/>
            </a:pPr>
            <a:r>
              <a:rPr lang="de-DE" dirty="0"/>
              <a:t> Tierhalter (sowie auch Labore und Tierärzte) müssen dies der zuständigen Behörde </a:t>
            </a:r>
            <a:r>
              <a:rPr lang="de-DE" i="1" dirty="0"/>
              <a:t>umgehend</a:t>
            </a:r>
            <a:r>
              <a:rPr lang="de-DE" dirty="0"/>
              <a:t> melden.</a:t>
            </a:r>
            <a:endParaRPr dirty="0"/>
          </a:p>
        </p:txBody>
      </p:sp>
      <p:sp>
        <p:nvSpPr>
          <p:cNvPr id="6"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p:spPr>
        <p:txBody>
          <a:bodyPr>
            <a:normAutofit fontScale="90000"/>
          </a:bodyPr>
          <a:lstStyle/>
          <a:p>
            <a:r>
              <a:rPr lang="de-DE" dirty="0"/>
              <a:t>Aktuelles Blauzungenkrankheitsgeschehen in Deutschland:</a:t>
            </a:r>
          </a:p>
        </p:txBody>
      </p:sp>
      <p:sp>
        <p:nvSpPr>
          <p:cNvPr id="5" name="Inhaltsplatzhalter 2"/>
          <p:cNvSpPr>
            <a:spLocks noGrp="1"/>
          </p:cNvSpPr>
          <p:nvPr>
            <p:ph idx="1"/>
          </p:nvPr>
        </p:nvSpPr>
        <p:spPr bwMode="auto"/>
        <p:txBody>
          <a:bodyPr/>
          <a:lstStyle/>
          <a:p>
            <a:r>
              <a:rPr lang="de-DE" dirty="0"/>
              <a:t>Im Jahr </a:t>
            </a:r>
            <a:r>
              <a:rPr lang="de-DE" b="1" dirty="0"/>
              <a:t>2019</a:t>
            </a:r>
            <a:r>
              <a:rPr lang="de-DE" dirty="0"/>
              <a:t> wurden in Deutschland insgesamt 59 Ausbrüche von BTV-8 im westlichen Baden-Württemberg, in Rheinland-Pfalz und im Saarland nachgewiesen. </a:t>
            </a:r>
          </a:p>
          <a:p>
            <a:r>
              <a:rPr lang="de-DE" dirty="0"/>
              <a:t>Im Oktober </a:t>
            </a:r>
            <a:r>
              <a:rPr lang="de-DE" b="1" dirty="0"/>
              <a:t>2020 </a:t>
            </a:r>
            <a:r>
              <a:rPr lang="de-DE" dirty="0"/>
              <a:t>traten zwei Fälle von BTV-8 in Deutschland, Rheinland-Pfalz und Saarland, auf. </a:t>
            </a:r>
          </a:p>
          <a:p>
            <a:r>
              <a:rPr lang="de-DE" dirty="0"/>
              <a:t>Im Februar </a:t>
            </a:r>
            <a:r>
              <a:rPr lang="de-DE" b="1" dirty="0"/>
              <a:t>2021</a:t>
            </a:r>
            <a:r>
              <a:rPr lang="de-DE" dirty="0"/>
              <a:t> wurde ein Fall von BTV-8 in Rheinland-Pfalz nachgewiesen. Eine Übersicht über die aktuellen Ausbrüche finden Sie auf TSIS ( Link in das </a:t>
            </a:r>
            <a:r>
              <a:rPr lang="de-DE" dirty="0">
                <a:hlinkClick r:id="rId3"/>
              </a:rPr>
              <a:t>Tierseucheninformationssystem des FLI</a:t>
            </a:r>
            <a:r>
              <a:rPr lang="de-DE" dirty="0"/>
              <a:t> ). </a:t>
            </a:r>
          </a:p>
          <a:p>
            <a:endParaRPr lang="de-DE" dirty="0"/>
          </a:p>
          <a:p>
            <a:pPr marL="0" indent="0">
              <a:buNone/>
            </a:pPr>
            <a:endParaRPr lang="de-DE" dirty="0"/>
          </a:p>
        </p:txBody>
      </p:sp>
      <p:sp>
        <p:nvSpPr>
          <p:cNvPr id="6" name="Fußzeilenplatzhalter 3"/>
          <p:cNvSpPr>
            <a:spLocks noGrp="1"/>
          </p:cNvSpPr>
          <p:nvPr>
            <p:ph type="ftr" sz="quarter" idx="10"/>
          </p:nvPr>
        </p:nvSpPr>
        <p:spPr bwMode="auto"/>
        <p:txBody>
          <a:bodyPr/>
          <a:lstStyle/>
          <a:p>
            <a:pPr>
              <a:defRPr/>
            </a:pPr>
            <a:r>
              <a:rPr lang="de-DE"/>
              <a:t>Tierseuchen</a:t>
            </a:r>
            <a:endParaRPr/>
          </a:p>
        </p:txBody>
      </p:sp>
      <p:sp>
        <p:nvSpPr>
          <p:cNvPr id="7" name="Textfeld 9">
            <a:extLst>
              <a:ext uri="{FF2B5EF4-FFF2-40B4-BE49-F238E27FC236}">
                <a16:creationId xmlns:a16="http://schemas.microsoft.com/office/drawing/2014/main" id="{A80AFF5D-420D-423D-8C71-9BD519EA9321}"/>
              </a:ext>
            </a:extLst>
          </p:cNvPr>
          <p:cNvSpPr>
            <a:spLocks/>
          </p:cNvSpPr>
          <p:nvPr/>
        </p:nvSpPr>
        <p:spPr bwMode="auto">
          <a:xfrm>
            <a:off x="10128448" y="5264155"/>
            <a:ext cx="538930" cy="261610"/>
          </a:xfrm>
          <a:prstGeom prst="rect">
            <a:avLst/>
          </a:prstGeom>
          <a:noFill/>
        </p:spPr>
        <p:txBody>
          <a:bodyPr wrap="none" rtlCol="0">
            <a:spAutoFit/>
          </a:bodyPr>
          <a:lstStyle/>
          <a:p>
            <a:pPr>
              <a:defRPr/>
            </a:pPr>
            <a:r>
              <a:rPr lang="de-DE" sz="1100" dirty="0"/>
              <a:t>LAVES</a:t>
            </a:r>
            <a:endParaRPr dirty="0"/>
          </a:p>
        </p:txBody>
      </p:sp>
    </p:spTree>
    <p:extLst>
      <p:ext uri="{BB962C8B-B14F-4D97-AF65-F5344CB8AC3E}">
        <p14:creationId xmlns:p14="http://schemas.microsoft.com/office/powerpoint/2010/main" val="182644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Was kann ich als Tierhalter tun?</a:t>
            </a:r>
          </a:p>
        </p:txBody>
      </p:sp>
      <p:sp>
        <p:nvSpPr>
          <p:cNvPr id="5" name="Inhaltsplatzhalter 2"/>
          <p:cNvSpPr>
            <a:spLocks noGrp="1"/>
          </p:cNvSpPr>
          <p:nvPr>
            <p:ph idx="1"/>
          </p:nvPr>
        </p:nvSpPr>
        <p:spPr bwMode="auto"/>
        <p:txBody>
          <a:bodyPr/>
          <a:lstStyle/>
          <a:p>
            <a:pPr marL="0" indent="0">
              <a:buNone/>
              <a:defRPr/>
            </a:pPr>
            <a:endParaRPr lang="de-DE" dirty="0"/>
          </a:p>
          <a:p>
            <a:pPr>
              <a:buFont typeface="Wingdings"/>
              <a:buChar char="Ø"/>
              <a:defRPr/>
            </a:pPr>
            <a:r>
              <a:rPr lang="de-DE" dirty="0"/>
              <a:t> Wissen, wie die Erreger eingeschleppt werden können</a:t>
            </a:r>
            <a:endParaRPr dirty="0"/>
          </a:p>
          <a:p>
            <a:pPr>
              <a:buFont typeface="Wingdings"/>
              <a:buChar char="Ø"/>
              <a:defRPr/>
            </a:pPr>
            <a:r>
              <a:rPr lang="de-DE" dirty="0"/>
              <a:t> Vorbeugungsmaßnahmen treffen</a:t>
            </a:r>
            <a:endParaRPr dirty="0"/>
          </a:p>
          <a:p>
            <a:pPr>
              <a:buFont typeface="Wingdings"/>
              <a:buChar char="Ø"/>
              <a:defRPr/>
            </a:pPr>
            <a:r>
              <a:rPr lang="de-DE" dirty="0"/>
              <a:t> Erkennen der Infektionskrankheit 		</a:t>
            </a:r>
            <a:endParaRPr dirty="0"/>
          </a:p>
        </p:txBody>
      </p:sp>
      <p:sp>
        <p:nvSpPr>
          <p:cNvPr id="6" name="Fußzeilenplatzhalter 3"/>
          <p:cNvSpPr>
            <a:spLocks noGrp="1"/>
          </p:cNvSpPr>
          <p:nvPr>
            <p:ph type="ftr" sz="quarter" idx="10"/>
          </p:nvPr>
        </p:nvSpPr>
        <p:spPr bwMode="auto"/>
        <p:txBody>
          <a:bodyPr/>
          <a:lstStyle/>
          <a:p>
            <a:pPr>
              <a:defRPr/>
            </a:pPr>
            <a:r>
              <a:rPr lang="de-DE"/>
              <a:t>Tierseuchen</a:t>
            </a:r>
            <a:endParaRPr/>
          </a:p>
        </p:txBody>
      </p:sp>
      <p:pic>
        <p:nvPicPr>
          <p:cNvPr id="7" name="Grafik 4">
            <a:extLst>
              <a:ext uri="{FF2B5EF4-FFF2-40B4-BE49-F238E27FC236}">
                <a16:creationId xmlns:a16="http://schemas.microsoft.com/office/drawing/2014/main" id="{DC734F55-CFA6-4302-9E26-16B0DC8BD273}"/>
              </a:ext>
            </a:extLst>
          </p:cNvPr>
          <p:cNvPicPr>
            <a:picLocks noChangeAspect="1"/>
          </p:cNvPicPr>
          <p:nvPr/>
        </p:nvPicPr>
        <p:blipFill>
          <a:blip r:embed="rId3"/>
          <a:stretch/>
        </p:blipFill>
        <p:spPr bwMode="auto">
          <a:xfrm>
            <a:off x="8153400" y="2647629"/>
            <a:ext cx="3445128" cy="2758153"/>
          </a:xfrm>
          <a:prstGeom prst="rect">
            <a:avLst/>
          </a:prstGeom>
        </p:spPr>
      </p:pic>
      <p:sp>
        <p:nvSpPr>
          <p:cNvPr id="8" name="Textfeld 7">
            <a:extLst>
              <a:ext uri="{FF2B5EF4-FFF2-40B4-BE49-F238E27FC236}">
                <a16:creationId xmlns:a16="http://schemas.microsoft.com/office/drawing/2014/main" id="{4A5E934C-7058-4894-8B79-BEE15DA9ECB4}"/>
              </a:ext>
            </a:extLst>
          </p:cNvPr>
          <p:cNvSpPr>
            <a:spLocks/>
          </p:cNvSpPr>
          <p:nvPr/>
        </p:nvSpPr>
        <p:spPr bwMode="auto">
          <a:xfrm>
            <a:off x="8130174" y="5394960"/>
            <a:ext cx="2555508" cy="261610"/>
          </a:xfrm>
          <a:prstGeom prst="rect">
            <a:avLst/>
          </a:prstGeom>
          <a:noFill/>
        </p:spPr>
        <p:txBody>
          <a:bodyPr wrap="none" rtlCol="0">
            <a:spAutoFit/>
          </a:bodyPr>
          <a:lstStyle/>
          <a:p>
            <a:pPr>
              <a:defRPr/>
            </a:pPr>
            <a:r>
              <a:rPr lang="de-DE" sz="1100" dirty="0" err="1"/>
              <a:t>Blauzungenvirus,</a:t>
            </a:r>
            <a:r>
              <a:rPr lang="de-DE" sz="1100" u="sng" dirty="0" err="1">
                <a:hlinkClick r:id="rId4" tooltip="http://0-www.cdc.gov.mill1.sjlibrary.org/ncidod/EID/about/copyright.htm"/>
              </a:rPr>
              <a:t>Public</a:t>
            </a:r>
            <a:r>
              <a:rPr lang="de-DE" sz="1100" u="sng" dirty="0">
                <a:hlinkClick r:id="rId4" tooltip="http://0-www.cdc.gov.mill1.sjlibrary.org/ncidod/EID/about/copyright.htm"/>
              </a:rPr>
              <a:t> Domain rationale</a:t>
            </a:r>
            <a:r>
              <a:rPr lang="de-DE" sz="1100" dirty="0"/>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Arbeitsauftrag 1 –Beispiel Blauzungenkrankheit  </a:t>
            </a:r>
            <a:br>
              <a:rPr lang="de-DE" dirty="0"/>
            </a:br>
            <a:r>
              <a:rPr lang="de-DE" dirty="0"/>
              <a:t>Bitte ergänzen Sie:</a:t>
            </a:r>
            <a:endParaRPr dirty="0"/>
          </a:p>
        </p:txBody>
      </p:sp>
      <p:sp>
        <p:nvSpPr>
          <p:cNvPr id="5" name="Inhaltsplatzhalter 2"/>
          <p:cNvSpPr>
            <a:spLocks noGrp="1"/>
          </p:cNvSpPr>
          <p:nvPr>
            <p:ph idx="1"/>
          </p:nvPr>
        </p:nvSpPr>
        <p:spPr bwMode="auto"/>
        <p:txBody>
          <a:bodyPr/>
          <a:lstStyle/>
          <a:p>
            <a:pPr>
              <a:spcAft>
                <a:spcPts val="600"/>
              </a:spcAft>
              <a:buFont typeface="Wingdings" panose="05000000000000000000" pitchFamily="2" charset="2"/>
              <a:buChar char="Ø"/>
              <a:defRPr/>
            </a:pPr>
            <a:endParaRPr lang="de-DE" dirty="0"/>
          </a:p>
          <a:p>
            <a:pPr>
              <a:spcAft>
                <a:spcPts val="600"/>
              </a:spcAft>
              <a:buFont typeface="Wingdings" panose="05000000000000000000" pitchFamily="2" charset="2"/>
              <a:buChar char="Ø"/>
              <a:defRPr/>
            </a:pPr>
            <a:r>
              <a:rPr lang="de-DE" dirty="0"/>
              <a:t> Wissen, wie die Erreger übertragen werden können </a:t>
            </a:r>
            <a:r>
              <a:rPr lang="de-DE" dirty="0">
                <a:sym typeface="Wingdings" panose="05000000000000000000" pitchFamily="2" charset="2"/>
              </a:rPr>
              <a:t> </a:t>
            </a:r>
            <a:r>
              <a:rPr lang="de-DE" dirty="0">
                <a:solidFill>
                  <a:schemeClr val="accent1"/>
                </a:solidFill>
                <a:sym typeface="Wingdings" panose="05000000000000000000" pitchFamily="2" charset="2"/>
              </a:rPr>
              <a:t>………………</a:t>
            </a:r>
            <a:endParaRPr lang="de-DE" dirty="0">
              <a:solidFill>
                <a:schemeClr val="accent1"/>
              </a:solidFill>
            </a:endParaRPr>
          </a:p>
          <a:p>
            <a:pPr>
              <a:spcAft>
                <a:spcPts val="600"/>
              </a:spcAft>
              <a:buFont typeface="Wingdings"/>
              <a:buChar char="Ø"/>
              <a:defRPr/>
            </a:pPr>
            <a:endParaRPr lang="de-DE" dirty="0"/>
          </a:p>
          <a:p>
            <a:pPr>
              <a:spcAft>
                <a:spcPts val="600"/>
              </a:spcAft>
              <a:buFont typeface="Wingdings"/>
              <a:buChar char="Ø"/>
              <a:defRPr/>
            </a:pPr>
            <a:r>
              <a:rPr lang="de-DE" dirty="0"/>
              <a:t> Vorbeugungsmaßnahmen treffen </a:t>
            </a:r>
            <a:r>
              <a:rPr lang="de-DE" dirty="0">
                <a:sym typeface="Wingdings" panose="05000000000000000000" pitchFamily="2" charset="2"/>
              </a:rPr>
              <a:t> </a:t>
            </a:r>
            <a:r>
              <a:rPr lang="de-DE" dirty="0">
                <a:solidFill>
                  <a:schemeClr val="accent1"/>
                </a:solidFill>
                <a:sym typeface="Wingdings" panose="05000000000000000000" pitchFamily="2" charset="2"/>
              </a:rPr>
              <a:t>……………………………………………….</a:t>
            </a:r>
            <a:endParaRPr lang="de-DE" dirty="0">
              <a:solidFill>
                <a:schemeClr val="accent1"/>
              </a:solidFill>
            </a:endParaRPr>
          </a:p>
          <a:p>
            <a:pPr marL="0" indent="0">
              <a:spcAft>
                <a:spcPts val="600"/>
              </a:spcAft>
              <a:buNone/>
              <a:defRPr/>
            </a:pPr>
            <a:endParaRPr lang="de-DE" dirty="0"/>
          </a:p>
          <a:p>
            <a:pPr>
              <a:spcAft>
                <a:spcPts val="600"/>
              </a:spcAft>
              <a:buFont typeface="Wingdings"/>
              <a:buChar char="Ø"/>
              <a:defRPr/>
            </a:pPr>
            <a:r>
              <a:rPr lang="de-DE" dirty="0"/>
              <a:t>Erkennen der Infektionskrankheit </a:t>
            </a:r>
            <a:r>
              <a:rPr lang="de-DE" dirty="0">
                <a:sym typeface="Wingdings" panose="05000000000000000000" pitchFamily="2" charset="2"/>
              </a:rPr>
              <a:t> </a:t>
            </a:r>
            <a:r>
              <a:rPr lang="de-DE" dirty="0">
                <a:solidFill>
                  <a:schemeClr val="accent1"/>
                </a:solidFill>
                <a:sym typeface="Wingdings" panose="05000000000000000000" pitchFamily="2" charset="2"/>
              </a:rPr>
              <a:t>……………………………………………….</a:t>
            </a:r>
            <a:endParaRPr lang="de-DE" dirty="0">
              <a:solidFill>
                <a:schemeClr val="accent1"/>
              </a:solidFill>
            </a:endParaRPr>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Inhaltsplatzhalter 2"/>
          <p:cNvSpPr>
            <a:spLocks noGrp="1"/>
          </p:cNvSpPr>
          <p:nvPr>
            <p:ph idx="1"/>
          </p:nvPr>
        </p:nvSpPr>
        <p:spPr bwMode="auto"/>
        <p:txBody>
          <a:bodyPr/>
          <a:lstStyle/>
          <a:p>
            <a:pPr marL="0" indent="0" algn="ctr">
              <a:buNone/>
              <a:defRPr/>
            </a:pPr>
            <a:r>
              <a:rPr lang="de-DE" dirty="0"/>
              <a:t>Wie hoch schätzen Sie das Risiko einer auftretenden Tierseuche  ein (allgemein bzw. speziell für den eigenen Betrieb)?</a:t>
            </a:r>
            <a:endParaRPr dirty="0"/>
          </a:p>
          <a:p>
            <a:pPr marL="0" indent="0" algn="ctr">
              <a:buNone/>
              <a:defRPr/>
            </a:pPr>
            <a:r>
              <a:rPr lang="de-DE" dirty="0"/>
              <a:t>Von welchen Faktoren hängt das Risiko Ihrer Meinung nach</a:t>
            </a:r>
            <a:br>
              <a:rPr lang="de-DE" dirty="0"/>
            </a:br>
            <a:r>
              <a:rPr lang="de-DE" dirty="0"/>
              <a:t>  besonders ab?</a:t>
            </a:r>
            <a:endParaRPr dirty="0"/>
          </a:p>
        </p:txBody>
      </p:sp>
      <p:sp>
        <p:nvSpPr>
          <p:cNvPr id="6" name="Fußzeilenplatzhalter 3"/>
          <p:cNvSpPr>
            <a:spLocks noGrp="1"/>
          </p:cNvSpPr>
          <p:nvPr>
            <p:ph type="ftr" sz="quarter" idx="10"/>
          </p:nvPr>
        </p:nvSpPr>
        <p:spPr bwMode="auto"/>
        <p:txBody>
          <a:bodyPr/>
          <a:lstStyle/>
          <a:p>
            <a:pPr>
              <a:defRPr/>
            </a:pPr>
            <a:r>
              <a:rPr lang="de-DE"/>
              <a:t>Tierseuchen</a:t>
            </a:r>
            <a:endParaRPr/>
          </a:p>
        </p:txBody>
      </p:sp>
      <p:pic>
        <p:nvPicPr>
          <p:cNvPr id="7" name="Grafik 6">
            <a:extLst>
              <a:ext uri="{FF2B5EF4-FFF2-40B4-BE49-F238E27FC236}">
                <a16:creationId xmlns:a16="http://schemas.microsoft.com/office/drawing/2014/main" id="{A537B200-967E-4FD1-A55B-923F8D5F1016}"/>
              </a:ext>
            </a:extLst>
          </p:cNvPr>
          <p:cNvPicPr>
            <a:picLocks noChangeAspect="1"/>
          </p:cNvPicPr>
          <p:nvPr/>
        </p:nvPicPr>
        <p:blipFill>
          <a:blip r:embed="rId3"/>
          <a:stretch>
            <a:fillRect/>
          </a:stretch>
        </p:blipFill>
        <p:spPr>
          <a:xfrm>
            <a:off x="4953000" y="3501008"/>
            <a:ext cx="2286000" cy="2286000"/>
          </a:xfrm>
          <a:prstGeom prst="rect">
            <a:avLst/>
          </a:prstGeom>
        </p:spPr>
      </p:pic>
      <p:sp>
        <p:nvSpPr>
          <p:cNvPr id="8" name="Textfeld 6">
            <a:extLst>
              <a:ext uri="{FF2B5EF4-FFF2-40B4-BE49-F238E27FC236}">
                <a16:creationId xmlns:a16="http://schemas.microsoft.com/office/drawing/2014/main" id="{3070CCB5-25B5-4BF7-95BB-C020110EE9D5}"/>
              </a:ext>
            </a:extLst>
          </p:cNvPr>
          <p:cNvSpPr>
            <a:spLocks/>
          </p:cNvSpPr>
          <p:nvPr/>
        </p:nvSpPr>
        <p:spPr bwMode="auto">
          <a:xfrm>
            <a:off x="6456040" y="5394960"/>
            <a:ext cx="623889" cy="261610"/>
          </a:xfrm>
          <a:prstGeom prst="rect">
            <a:avLst/>
          </a:prstGeom>
          <a:noFill/>
        </p:spPr>
        <p:txBody>
          <a:bodyPr wrap="none" rtlCol="0">
            <a:spAutoFit/>
          </a:bodyPr>
          <a:lstStyle/>
          <a:p>
            <a:pPr>
              <a:defRPr/>
            </a:pPr>
            <a:r>
              <a:rPr lang="de-DE" sz="1100" dirty="0" err="1"/>
              <a:t>pixabay</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p:txBody>
          <a:bodyPr/>
          <a:lstStyle/>
          <a:p>
            <a:pPr marL="0" indent="0">
              <a:buNone/>
              <a:defRPr/>
            </a:pPr>
            <a:r>
              <a:rPr lang="de-DE" b="1"/>
              <a:t>Biosicherheitsbereiche: </a:t>
            </a:r>
            <a:endParaRPr/>
          </a:p>
          <a:p>
            <a:pPr marL="0" indent="0">
              <a:buNone/>
              <a:defRPr/>
            </a:pPr>
            <a:endParaRPr lang="de-DE" b="1"/>
          </a:p>
          <a:p>
            <a:pPr>
              <a:buFont typeface="Wingdings"/>
              <a:buChar char="Ø"/>
              <a:defRPr/>
            </a:pPr>
            <a:r>
              <a:rPr lang="de-DE" b="1"/>
              <a:t> </a:t>
            </a:r>
            <a:r>
              <a:rPr lang="de-DE"/>
              <a:t>Risiken und Maßnahmen im Bereich Personen- und Fahrzeugverkehr</a:t>
            </a:r>
            <a:endParaRPr/>
          </a:p>
          <a:p>
            <a:pPr>
              <a:buFont typeface="Wingdings"/>
              <a:buChar char="Ø"/>
              <a:defRPr/>
            </a:pPr>
            <a:r>
              <a:rPr lang="de-DE"/>
              <a:t> Risiken und Maßnahmen im Bereich Tierverkehr</a:t>
            </a:r>
            <a:endParaRPr/>
          </a:p>
          <a:p>
            <a:pPr>
              <a:buFont typeface="Wingdings"/>
              <a:buChar char="Ø"/>
              <a:defRPr/>
            </a:pPr>
            <a:r>
              <a:rPr lang="de-DE"/>
              <a:t> Ziele und Maßnahmen im Tiergesundheitsmanagement – Sicherung</a:t>
            </a:r>
            <a:br>
              <a:rPr lang="de-DE"/>
            </a:br>
            <a:r>
              <a:rPr lang="de-DE"/>
              <a:t> und Verbesserung des Gesundheitsstatus der Tiere </a:t>
            </a:r>
            <a:endParaRPr/>
          </a:p>
          <a:p>
            <a:pPr>
              <a:buFont typeface="Wingdings"/>
              <a:buChar char="Ø"/>
              <a:defRPr/>
            </a:pPr>
            <a:r>
              <a:rPr lang="de-DE"/>
              <a:t> Empfehlungen für landwirtschaftliches Bauen</a:t>
            </a:r>
            <a:endParaRPr/>
          </a:p>
          <a:p>
            <a:pPr marL="0" indent="0">
              <a:buNone/>
              <a:defRPr/>
            </a:pPr>
            <a:endParaRPr lang="de-DE" b="1"/>
          </a:p>
          <a:p>
            <a:pPr>
              <a:defRPr/>
            </a:pPr>
            <a:endParaRPr lang="de-DE" b="1"/>
          </a:p>
          <a:p>
            <a:pPr>
              <a:defRPr/>
            </a:pPr>
            <a:endParaRPr lang="de-DE" b="1"/>
          </a:p>
          <a:p>
            <a:pPr marL="0" indent="0">
              <a:buNone/>
              <a:defRPr/>
            </a:pPr>
            <a:endParaRPr lang="de-DE"/>
          </a:p>
          <a:p>
            <a:pPr marL="457200" lvl="1" indent="0">
              <a:spcAft>
                <a:spcPts val="600"/>
              </a:spcAft>
              <a:buNone/>
              <a:defRPr/>
            </a:pPr>
            <a:endParaRPr lang="de-DE"/>
          </a:p>
          <a:p>
            <a:pPr lvl="1">
              <a:buFont typeface="Wingdings"/>
              <a:buChar char="à"/>
              <a:defRPr/>
            </a:pPr>
            <a:endParaRPr lang="de-DE"/>
          </a:p>
        </p:txBody>
      </p:sp>
      <p:sp>
        <p:nvSpPr>
          <p:cNvPr id="6" name="Textfeld 6"/>
          <p:cNvSpPr>
            <a:spLocks/>
          </p:cNvSpPr>
          <p:nvPr/>
        </p:nvSpPr>
        <p:spPr bwMode="auto">
          <a:xfrm>
            <a:off x="9279970" y="6305041"/>
            <a:ext cx="2730235" cy="261610"/>
          </a:xfrm>
          <a:prstGeom prst="rect">
            <a:avLst/>
          </a:prstGeom>
          <a:noFill/>
        </p:spPr>
        <p:txBody>
          <a:bodyPr wrap="none" rtlCol="0">
            <a:spAutoFit/>
          </a:bodyPr>
          <a:lstStyle/>
          <a:p>
            <a:pPr>
              <a:defRPr/>
            </a:pPr>
            <a:r>
              <a:rPr lang="de-DE" sz="1100" dirty="0"/>
              <a:t>Leitfaden Biosicherheit, LWK Niedersachsen </a:t>
            </a:r>
            <a:endParaRPr dirty="0"/>
          </a:p>
        </p:txBody>
      </p:sp>
      <p:pic>
        <p:nvPicPr>
          <p:cNvPr id="7" name="Grafik 8"/>
          <p:cNvPicPr>
            <a:picLocks noChangeAspect="1"/>
          </p:cNvPicPr>
          <p:nvPr/>
        </p:nvPicPr>
        <p:blipFill>
          <a:blip r:embed="rId3"/>
          <a:stretch/>
        </p:blipFill>
        <p:spPr bwMode="auto">
          <a:xfrm>
            <a:off x="9033183" y="4019702"/>
            <a:ext cx="2977022" cy="2221900"/>
          </a:xfrm>
          <a:prstGeom prst="rect">
            <a:avLst/>
          </a:prstGeom>
        </p:spPr>
      </p:pic>
      <p:sp>
        <p:nvSpPr>
          <p:cNvPr id="8" name="Fußzeilenplatzhalter 3"/>
          <p:cNvSpPr>
            <a:spLocks noGrp="1"/>
          </p:cNvSpPr>
          <p:nvPr>
            <p:ph type="ftr" sz="quarter" idx="10"/>
          </p:nvPr>
        </p:nvSpPr>
        <p:spPr bwMode="auto"/>
        <p:txBody>
          <a:bodyPr/>
          <a:lstStyle/>
          <a:p>
            <a:pPr>
              <a:defRPr/>
            </a:pPr>
            <a:r>
              <a:rPr lang="de-DE"/>
              <a:t>Tierseuchen</a:t>
            </a:r>
            <a:endParaRPr/>
          </a:p>
        </p:txBody>
      </p:sp>
      <p:sp>
        <p:nvSpPr>
          <p:cNvPr id="9" name="Textfeld 4"/>
          <p:cNvSpPr>
            <a:spLocks/>
          </p:cNvSpPr>
          <p:nvPr/>
        </p:nvSpPr>
        <p:spPr bwMode="auto">
          <a:xfrm>
            <a:off x="6563638" y="1157404"/>
            <a:ext cx="5227530" cy="923330"/>
          </a:xfrm>
          <a:prstGeom prst="rect">
            <a:avLst/>
          </a:prstGeom>
          <a:noFill/>
          <a:ln>
            <a:solidFill>
              <a:schemeClr val="accent1"/>
            </a:solidFill>
          </a:ln>
        </p:spPr>
        <p:txBody>
          <a:bodyPr wrap="square" rtlCol="0">
            <a:spAutoFit/>
          </a:bodyPr>
          <a:lstStyle/>
          <a:p>
            <a:pPr>
              <a:defRPr/>
            </a:pPr>
            <a:r>
              <a:rPr lang="de-DE" b="1" i="1">
                <a:solidFill>
                  <a:schemeClr val="accent1"/>
                </a:solidFill>
              </a:rPr>
              <a:t>Alternativ</a:t>
            </a:r>
            <a:r>
              <a:rPr lang="de-DE" b="1">
                <a:solidFill>
                  <a:schemeClr val="accent1"/>
                </a:solidFill>
              </a:rPr>
              <a:t>: Erstellen eines Tafelbildes zu den hier genannten 4 verschiedenen Biosicherheitsbereichen mit den Inhalten der darauffolgenden Folien</a:t>
            </a:r>
            <a:endParaRPr lang="de-DE">
              <a:solidFill>
                <a:schemeClr val="accen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p:txBody>
          <a:bodyPr/>
          <a:lstStyle/>
          <a:p>
            <a:pPr marL="0" indent="0">
              <a:buNone/>
              <a:defRPr/>
            </a:pPr>
            <a:r>
              <a:rPr lang="de-DE"/>
              <a:t>Ausschnitt aus IPCC Sonderbericht, Dezember 2018:</a:t>
            </a:r>
            <a:endParaRPr/>
          </a:p>
          <a:p>
            <a:pPr marL="0" indent="0">
              <a:buNone/>
              <a:defRPr/>
            </a:pPr>
            <a:endParaRPr lang="de-DE"/>
          </a:p>
          <a:p>
            <a:pPr marL="0" indent="0" algn="ctr">
              <a:buNone/>
              <a:defRPr/>
            </a:pPr>
            <a:r>
              <a:rPr lang="de-DE" i="1"/>
              <a:t>„Nutztiere werden laut Projektionen durch steigende Temperaturen beeinträchtigt, je nach Ausmaß der Änderungen bezüglich Futtermittelqualität, </a:t>
            </a:r>
            <a:r>
              <a:rPr lang="de-DE" b="1" i="1"/>
              <a:t>Krankheitsausbreitung</a:t>
            </a:r>
            <a:r>
              <a:rPr lang="de-DE" i="1"/>
              <a:t> und Wasserverfügbarkeit (hohes Vertrauen).“</a:t>
            </a:r>
          </a:p>
        </p:txBody>
      </p:sp>
      <p:sp>
        <p:nvSpPr>
          <p:cNvPr id="6"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p:txBody>
          <a:bodyPr/>
          <a:lstStyle/>
          <a:p>
            <a:pPr marL="0" indent="0">
              <a:buNone/>
              <a:defRPr/>
            </a:pPr>
            <a:r>
              <a:rPr lang="de-DE" b="1"/>
              <a:t>Risiken und Maßnahmen im Bereich </a:t>
            </a:r>
            <a:r>
              <a:rPr lang="de-DE" b="1">
                <a:solidFill>
                  <a:schemeClr val="accent1"/>
                </a:solidFill>
              </a:rPr>
              <a:t>Personen- und Fahrzeugverkehr</a:t>
            </a:r>
            <a:endParaRPr/>
          </a:p>
          <a:p>
            <a:pPr marL="0" indent="0">
              <a:buNone/>
              <a:defRPr/>
            </a:pPr>
            <a:endParaRPr lang="de-DE"/>
          </a:p>
          <a:p>
            <a:pPr lvl="1">
              <a:spcAft>
                <a:spcPts val="600"/>
              </a:spcAft>
              <a:buFont typeface="Wingdings"/>
              <a:buChar char="Ø"/>
              <a:defRPr/>
            </a:pPr>
            <a:r>
              <a:rPr lang="de-DE"/>
              <a:t> Befugte bzw. betriebsinterne Personen</a:t>
            </a:r>
            <a:endParaRPr/>
          </a:p>
          <a:p>
            <a:pPr lvl="1">
              <a:spcAft>
                <a:spcPts val="600"/>
              </a:spcAft>
              <a:buFont typeface="Wingdings"/>
              <a:buChar char="Ø"/>
              <a:defRPr/>
            </a:pPr>
            <a:r>
              <a:rPr lang="de-DE"/>
              <a:t> Reinigung und Desinfizierung von Fahrzeugen und Menschen</a:t>
            </a:r>
            <a:endParaRPr/>
          </a:p>
          <a:p>
            <a:pPr lvl="1">
              <a:spcAft>
                <a:spcPts val="600"/>
              </a:spcAft>
              <a:buFont typeface="Wingdings"/>
              <a:buChar char="Ø"/>
              <a:defRPr/>
            </a:pPr>
            <a:r>
              <a:rPr lang="de-DE"/>
              <a:t> Schutzkleidung</a:t>
            </a:r>
            <a:endParaRPr/>
          </a:p>
          <a:p>
            <a:pPr lvl="1">
              <a:spcAft>
                <a:spcPts val="600"/>
              </a:spcAft>
              <a:buFont typeface="Wingdings"/>
              <a:buChar char="Ø"/>
              <a:defRPr/>
            </a:pPr>
            <a:r>
              <a:rPr lang="de-DE"/>
              <a:t> Schleusen zwischen Stall und Außenbereich</a:t>
            </a:r>
            <a:endParaRPr/>
          </a:p>
          <a:p>
            <a:pPr lvl="1">
              <a:spcAft>
                <a:spcPts val="600"/>
              </a:spcAft>
              <a:buFont typeface="Wingdings"/>
              <a:buChar char="Ø"/>
              <a:defRPr/>
            </a:pPr>
            <a:r>
              <a:rPr lang="de-DE"/>
              <a:t> Regulierung des Personen- und Fahrzeugverkehrs</a:t>
            </a:r>
            <a:endParaRPr/>
          </a:p>
          <a:p>
            <a:pPr lvl="1">
              <a:spcAft>
                <a:spcPts val="600"/>
              </a:spcAft>
              <a:buFont typeface="Wingdings"/>
              <a:buChar char="Ø"/>
              <a:defRPr/>
            </a:pPr>
            <a:r>
              <a:rPr lang="de-DE"/>
              <a:t> Information / Schulung von betriebseignem Personal</a:t>
            </a:r>
            <a:endParaRPr/>
          </a:p>
          <a:p>
            <a:pPr marL="457200" lvl="1" indent="0">
              <a:buNone/>
              <a:defRPr/>
            </a:pPr>
            <a:endParaRPr lang="de-DE"/>
          </a:p>
          <a:p>
            <a:pPr lvl="1">
              <a:spcBef>
                <a:spcPts val="0"/>
              </a:spcBef>
              <a:buFont typeface="Wingdings"/>
              <a:buChar char="à"/>
              <a:defRPr/>
            </a:pPr>
            <a:r>
              <a:rPr lang="de-DE"/>
              <a:t> </a:t>
            </a:r>
            <a:r>
              <a:rPr lang="de-DE" b="1"/>
              <a:t>Umsetzung von betriebsspezifischen </a:t>
            </a:r>
            <a:endParaRPr/>
          </a:p>
          <a:p>
            <a:pPr marL="457200" lvl="1" indent="0">
              <a:buNone/>
              <a:defRPr/>
            </a:pPr>
            <a:r>
              <a:rPr lang="de-DE" b="1"/>
              <a:t>	Biosicherheitsmaßnahmen</a:t>
            </a:r>
          </a:p>
        </p:txBody>
      </p:sp>
      <p:pic>
        <p:nvPicPr>
          <p:cNvPr id="6" name="Grafik 5"/>
          <p:cNvPicPr>
            <a:picLocks noChangeAspect="1"/>
          </p:cNvPicPr>
          <p:nvPr/>
        </p:nvPicPr>
        <p:blipFill>
          <a:blip r:embed="rId3"/>
          <a:stretch/>
        </p:blipFill>
        <p:spPr bwMode="auto">
          <a:xfrm>
            <a:off x="8889301" y="3213100"/>
            <a:ext cx="2752725" cy="3143250"/>
          </a:xfrm>
          <a:prstGeom prst="rect">
            <a:avLst/>
          </a:prstGeom>
        </p:spPr>
      </p:pic>
      <p:sp>
        <p:nvSpPr>
          <p:cNvPr id="7" name="Textfeld 7"/>
          <p:cNvSpPr>
            <a:spLocks/>
          </p:cNvSpPr>
          <p:nvPr/>
        </p:nvSpPr>
        <p:spPr bwMode="auto">
          <a:xfrm>
            <a:off x="6159066" y="6073574"/>
            <a:ext cx="2730235" cy="261610"/>
          </a:xfrm>
          <a:prstGeom prst="rect">
            <a:avLst/>
          </a:prstGeom>
          <a:noFill/>
        </p:spPr>
        <p:txBody>
          <a:bodyPr wrap="none" rtlCol="0">
            <a:spAutoFit/>
          </a:bodyPr>
          <a:lstStyle/>
          <a:p>
            <a:pPr>
              <a:defRPr/>
            </a:pPr>
            <a:r>
              <a:rPr lang="de-DE" sz="1100" dirty="0"/>
              <a:t>Leitfaden Biosicherheit, LWK Niedersachsen </a:t>
            </a:r>
            <a:endParaRPr dirty="0"/>
          </a:p>
        </p:txBody>
      </p:sp>
      <p:sp>
        <p:nvSpPr>
          <p:cNvPr id="8"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a:xfrm>
            <a:off x="838200" y="1332234"/>
            <a:ext cx="10515600" cy="4713923"/>
          </a:xfrm>
        </p:spPr>
        <p:txBody>
          <a:bodyPr/>
          <a:lstStyle/>
          <a:p>
            <a:pPr marL="0" indent="0">
              <a:buNone/>
              <a:defRPr/>
            </a:pPr>
            <a:r>
              <a:rPr lang="de-DE" b="1" dirty="0"/>
              <a:t>Risiken und Maßnahmen im Bereich </a:t>
            </a:r>
            <a:r>
              <a:rPr lang="de-DE" b="1" dirty="0">
                <a:solidFill>
                  <a:schemeClr val="accent1"/>
                </a:solidFill>
              </a:rPr>
              <a:t>Tierverkehr</a:t>
            </a:r>
            <a:endParaRPr dirty="0"/>
          </a:p>
          <a:p>
            <a:pPr marL="0" indent="0">
              <a:buNone/>
              <a:defRPr/>
            </a:pPr>
            <a:endParaRPr lang="de-DE" dirty="0"/>
          </a:p>
          <a:p>
            <a:pPr lvl="1">
              <a:spcAft>
                <a:spcPts val="600"/>
              </a:spcAft>
              <a:buFont typeface="Wingdings"/>
              <a:buChar char="Ø"/>
              <a:defRPr/>
            </a:pPr>
            <a:r>
              <a:rPr lang="de-DE" dirty="0"/>
              <a:t> Separation kranker Tiere</a:t>
            </a:r>
            <a:endParaRPr dirty="0"/>
          </a:p>
          <a:p>
            <a:pPr lvl="1">
              <a:spcAft>
                <a:spcPts val="600"/>
              </a:spcAft>
              <a:buFont typeface="Wingdings"/>
              <a:buChar char="Ø"/>
              <a:defRPr/>
            </a:pPr>
            <a:r>
              <a:rPr lang="de-DE" dirty="0"/>
              <a:t> Möglichst wenig Tierverkehr – Zukauf/Handel</a:t>
            </a:r>
            <a:endParaRPr dirty="0"/>
          </a:p>
          <a:p>
            <a:pPr lvl="1">
              <a:spcAft>
                <a:spcPts val="600"/>
              </a:spcAft>
              <a:buFont typeface="Wingdings"/>
              <a:buChar char="Ø"/>
              <a:defRPr/>
            </a:pPr>
            <a:r>
              <a:rPr lang="de-DE" dirty="0"/>
              <a:t> Wenig verschiedene Herkünfte bei Tierzukäufen</a:t>
            </a:r>
            <a:endParaRPr dirty="0"/>
          </a:p>
          <a:p>
            <a:pPr lvl="1">
              <a:spcAft>
                <a:spcPts val="600"/>
              </a:spcAft>
              <a:buFont typeface="Wingdings"/>
              <a:buChar char="Ø"/>
              <a:defRPr/>
            </a:pPr>
            <a:r>
              <a:rPr lang="de-DE" dirty="0"/>
              <a:t> Beobachtung/Quarantäne von zugekauften Tieren</a:t>
            </a:r>
            <a:endParaRPr dirty="0"/>
          </a:p>
          <a:p>
            <a:pPr lvl="1">
              <a:spcAft>
                <a:spcPts val="600"/>
              </a:spcAft>
              <a:buFont typeface="Wingdings"/>
              <a:buChar char="Ø"/>
              <a:defRPr/>
            </a:pPr>
            <a:r>
              <a:rPr lang="de-DE" dirty="0"/>
              <a:t> Reinigung bzw. Desinfektion von Gerätschaften</a:t>
            </a:r>
            <a:endParaRPr dirty="0"/>
          </a:p>
          <a:p>
            <a:pPr lvl="1">
              <a:spcAft>
                <a:spcPts val="600"/>
              </a:spcAft>
              <a:buFont typeface="Wingdings"/>
              <a:buChar char="Ø"/>
              <a:defRPr/>
            </a:pPr>
            <a:r>
              <a:rPr lang="de-DE" dirty="0"/>
              <a:t> Gemeinschaftliche Weidehaltung </a:t>
            </a:r>
            <a:r>
              <a:rPr lang="de-DE" dirty="0">
                <a:sym typeface="Wingdings" panose="05000000000000000000" pitchFamily="2" charset="2"/>
              </a:rPr>
              <a:t></a:t>
            </a:r>
            <a:r>
              <a:rPr lang="de-DE" dirty="0"/>
              <a:t> Gesundheitsstatus überprüfen</a:t>
            </a:r>
            <a:endParaRPr dirty="0"/>
          </a:p>
          <a:p>
            <a:pPr lvl="1">
              <a:buFont typeface="Wingdings"/>
              <a:buChar char="Ø"/>
              <a:defRPr/>
            </a:pPr>
            <a:r>
              <a:rPr lang="de-DE" dirty="0"/>
              <a:t> Vermeiden von tierischen Wirtschaftsdüngern unbekannter Herkunft</a:t>
            </a:r>
            <a:endParaRPr dirty="0"/>
          </a:p>
          <a:p>
            <a:pPr marL="457200" lvl="1" indent="0">
              <a:buNone/>
              <a:defRPr/>
            </a:pPr>
            <a:endParaRPr lang="de-DE" dirty="0"/>
          </a:p>
          <a:p>
            <a:pPr lvl="1">
              <a:buFont typeface="Wingdings"/>
              <a:buChar char="à"/>
              <a:defRPr/>
            </a:pPr>
            <a:r>
              <a:rPr lang="de-DE" dirty="0"/>
              <a:t> </a:t>
            </a:r>
            <a:r>
              <a:rPr lang="de-DE" b="1" dirty="0"/>
              <a:t>Umsetzung von betriebsspezifischen Biosicherheitsmaßnahmen</a:t>
            </a:r>
          </a:p>
          <a:p>
            <a:pPr lvl="1">
              <a:buFont typeface="Wingdings"/>
              <a:buChar char="à"/>
              <a:defRPr/>
            </a:pPr>
            <a:endParaRPr lang="de-DE" dirty="0"/>
          </a:p>
        </p:txBody>
      </p:sp>
      <p:pic>
        <p:nvPicPr>
          <p:cNvPr id="6" name="Grafik 4"/>
          <p:cNvPicPr>
            <a:picLocks noChangeAspect="1"/>
          </p:cNvPicPr>
          <p:nvPr/>
        </p:nvPicPr>
        <p:blipFill>
          <a:blip r:embed="rId3"/>
          <a:stretch/>
        </p:blipFill>
        <p:spPr bwMode="auto">
          <a:xfrm>
            <a:off x="9512190" y="1048511"/>
            <a:ext cx="2417968" cy="2631123"/>
          </a:xfrm>
          <a:prstGeom prst="rect">
            <a:avLst/>
          </a:prstGeom>
        </p:spPr>
      </p:pic>
      <p:sp>
        <p:nvSpPr>
          <p:cNvPr id="7" name="Textfeld 6"/>
          <p:cNvSpPr>
            <a:spLocks/>
          </p:cNvSpPr>
          <p:nvPr/>
        </p:nvSpPr>
        <p:spPr bwMode="auto">
          <a:xfrm>
            <a:off x="9438041" y="3664598"/>
            <a:ext cx="2730235" cy="261610"/>
          </a:xfrm>
          <a:prstGeom prst="rect">
            <a:avLst/>
          </a:prstGeom>
          <a:noFill/>
        </p:spPr>
        <p:txBody>
          <a:bodyPr wrap="none" rtlCol="0">
            <a:spAutoFit/>
          </a:bodyPr>
          <a:lstStyle/>
          <a:p>
            <a:pPr>
              <a:defRPr/>
            </a:pPr>
            <a:r>
              <a:rPr lang="de-DE" sz="1100" dirty="0"/>
              <a:t>Leitfaden Biosicherheit, LWK Niedersachsen </a:t>
            </a:r>
            <a:endParaRPr dirty="0"/>
          </a:p>
        </p:txBody>
      </p:sp>
      <p:sp>
        <p:nvSpPr>
          <p:cNvPr id="8"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p:txBody>
          <a:bodyPr/>
          <a:lstStyle/>
          <a:p>
            <a:pPr marL="0" indent="0">
              <a:buNone/>
              <a:defRPr/>
            </a:pPr>
            <a:r>
              <a:rPr lang="de-DE" b="1"/>
              <a:t>Ziele und Maßnahmen im </a:t>
            </a:r>
            <a:r>
              <a:rPr lang="de-DE" b="1">
                <a:solidFill>
                  <a:schemeClr val="accent1"/>
                </a:solidFill>
              </a:rPr>
              <a:t>Tiergesundheitsmanagement</a:t>
            </a:r>
            <a:r>
              <a:rPr lang="de-DE" b="1"/>
              <a:t> – Sicherung und Verbesserung des Gesundheitsstatus der Tiere </a:t>
            </a:r>
            <a:endParaRPr/>
          </a:p>
          <a:p>
            <a:pPr marL="0" indent="0">
              <a:buNone/>
              <a:defRPr/>
            </a:pPr>
            <a:endParaRPr lang="de-DE"/>
          </a:p>
          <a:p>
            <a:pPr lvl="1">
              <a:spcAft>
                <a:spcPts val="600"/>
              </a:spcAft>
              <a:buFont typeface="Wingdings"/>
              <a:buChar char="Ø"/>
              <a:defRPr/>
            </a:pPr>
            <a:r>
              <a:rPr lang="de-DE"/>
              <a:t> Regelmäßige Tierbeobachtung</a:t>
            </a:r>
            <a:endParaRPr/>
          </a:p>
          <a:p>
            <a:pPr lvl="1">
              <a:spcAft>
                <a:spcPts val="600"/>
              </a:spcAft>
              <a:buFont typeface="Wingdings"/>
              <a:buChar char="Ø"/>
              <a:defRPr/>
            </a:pPr>
            <a:r>
              <a:rPr lang="de-DE"/>
              <a:t> Hinzuziehen von Fachleuten</a:t>
            </a:r>
            <a:endParaRPr/>
          </a:p>
          <a:p>
            <a:pPr lvl="1">
              <a:spcAft>
                <a:spcPts val="600"/>
              </a:spcAft>
              <a:buFont typeface="Wingdings"/>
              <a:buChar char="Ø"/>
              <a:defRPr/>
            </a:pPr>
            <a:r>
              <a:rPr lang="de-DE"/>
              <a:t> Sehr guter Kenntnis- und Informationsstand der betriebsinternen</a:t>
            </a:r>
            <a:br>
              <a:rPr lang="de-DE"/>
            </a:br>
            <a:r>
              <a:rPr lang="de-DE"/>
              <a:t> Mitarbeiter (Fortbildungen)</a:t>
            </a:r>
            <a:endParaRPr/>
          </a:p>
          <a:p>
            <a:pPr lvl="1">
              <a:spcAft>
                <a:spcPts val="600"/>
              </a:spcAft>
              <a:buFont typeface="Wingdings"/>
              <a:buChar char="Ø"/>
              <a:defRPr/>
            </a:pPr>
            <a:r>
              <a:rPr lang="de-DE"/>
              <a:t> Schädlingsbekämpfung</a:t>
            </a:r>
            <a:endParaRPr/>
          </a:p>
          <a:p>
            <a:pPr lvl="1">
              <a:buFont typeface="Wingdings"/>
              <a:buChar char="Ø"/>
              <a:defRPr/>
            </a:pPr>
            <a:r>
              <a:rPr lang="de-DE"/>
              <a:t> Allgemein hohe Hygieneanforderungen (Futter, Stall, Mitarbeiter)</a:t>
            </a:r>
            <a:endParaRPr/>
          </a:p>
          <a:p>
            <a:pPr marL="457200" lvl="1" indent="0">
              <a:buNone/>
              <a:defRPr/>
            </a:pPr>
            <a:endParaRPr lang="de-DE"/>
          </a:p>
          <a:p>
            <a:pPr lvl="1">
              <a:buFont typeface="Wingdings"/>
              <a:buChar char="à"/>
              <a:defRPr/>
            </a:pPr>
            <a:r>
              <a:rPr lang="de-DE" b="1"/>
              <a:t> Umsetzung von betriebsspezifischen Biosicherheitsmaßnahmen</a:t>
            </a:r>
          </a:p>
          <a:p>
            <a:pPr lvl="1">
              <a:buFont typeface="Wingdings"/>
              <a:buChar char="à"/>
              <a:defRPr/>
            </a:pPr>
            <a:endParaRPr lang="de-DE"/>
          </a:p>
          <a:p>
            <a:pPr lvl="1">
              <a:buFont typeface="Wingdings"/>
              <a:buChar char="à"/>
              <a:defRPr/>
            </a:pPr>
            <a:endParaRPr lang="de-DE"/>
          </a:p>
        </p:txBody>
      </p:sp>
      <p:sp>
        <p:nvSpPr>
          <p:cNvPr id="6"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Inhaltsplatzhalter 2"/>
          <p:cNvSpPr>
            <a:spLocks noGrp="1"/>
          </p:cNvSpPr>
          <p:nvPr>
            <p:ph idx="1"/>
          </p:nvPr>
        </p:nvSpPr>
        <p:spPr bwMode="auto"/>
        <p:txBody>
          <a:bodyPr/>
          <a:lstStyle/>
          <a:p>
            <a:pPr marL="0" indent="0">
              <a:buNone/>
              <a:defRPr/>
            </a:pPr>
            <a:r>
              <a:rPr lang="de-DE" b="1"/>
              <a:t>Empfehlungen für </a:t>
            </a:r>
            <a:r>
              <a:rPr lang="de-DE" b="1">
                <a:solidFill>
                  <a:schemeClr val="accent1"/>
                </a:solidFill>
              </a:rPr>
              <a:t>landwirtschaftliches Bauen</a:t>
            </a:r>
            <a:endParaRPr/>
          </a:p>
          <a:p>
            <a:pPr marL="0" indent="0">
              <a:buNone/>
              <a:defRPr/>
            </a:pPr>
            <a:endParaRPr lang="de-DE"/>
          </a:p>
          <a:p>
            <a:pPr lvl="1">
              <a:spcAft>
                <a:spcPts val="600"/>
              </a:spcAft>
              <a:buFont typeface="Wingdings"/>
              <a:buChar char="Ø"/>
              <a:defRPr/>
            </a:pPr>
            <a:r>
              <a:rPr lang="de-DE"/>
              <a:t> Krankenboxen</a:t>
            </a:r>
            <a:endParaRPr/>
          </a:p>
          <a:p>
            <a:pPr lvl="1">
              <a:spcAft>
                <a:spcPts val="600"/>
              </a:spcAft>
              <a:buFont typeface="Wingdings"/>
              <a:buChar char="Ø"/>
              <a:defRPr/>
            </a:pPr>
            <a:r>
              <a:rPr lang="de-DE"/>
              <a:t> Getrennte Bereiche (Kälber, Jungvieh, Mast)</a:t>
            </a:r>
            <a:endParaRPr/>
          </a:p>
          <a:p>
            <a:pPr lvl="1">
              <a:spcAft>
                <a:spcPts val="600"/>
              </a:spcAft>
              <a:buFont typeface="Wingdings"/>
              <a:buChar char="Ø"/>
              <a:defRPr/>
            </a:pPr>
            <a:r>
              <a:rPr lang="de-DE"/>
              <a:t> Lagerbereich für Tierkörper</a:t>
            </a:r>
            <a:endParaRPr/>
          </a:p>
          <a:p>
            <a:pPr lvl="1">
              <a:spcAft>
                <a:spcPts val="600"/>
              </a:spcAft>
              <a:buFont typeface="Wingdings"/>
              <a:buChar char="Ø"/>
              <a:defRPr/>
            </a:pPr>
            <a:r>
              <a:rPr lang="de-DE"/>
              <a:t> Hygienebereiche einplanen (Schleusen, Reinigung)</a:t>
            </a:r>
            <a:endParaRPr/>
          </a:p>
          <a:p>
            <a:pPr lvl="1">
              <a:spcAft>
                <a:spcPts val="600"/>
              </a:spcAft>
              <a:buFont typeface="Wingdings"/>
              <a:buChar char="Ø"/>
              <a:defRPr/>
            </a:pPr>
            <a:r>
              <a:rPr lang="de-DE"/>
              <a:t> Trockene Futter(lager)plätze</a:t>
            </a:r>
            <a:endParaRPr/>
          </a:p>
          <a:p>
            <a:pPr lvl="1">
              <a:spcAft>
                <a:spcPts val="600"/>
              </a:spcAft>
              <a:buFont typeface="Wingdings"/>
              <a:buChar char="Ø"/>
              <a:defRPr/>
            </a:pPr>
            <a:r>
              <a:rPr lang="de-DE"/>
              <a:t> Trennung Futter- / Mistbereich</a:t>
            </a:r>
            <a:endParaRPr/>
          </a:p>
          <a:p>
            <a:pPr marL="457200" lvl="1" indent="0">
              <a:buNone/>
              <a:defRPr/>
            </a:pPr>
            <a:endParaRPr lang="de-DE"/>
          </a:p>
          <a:p>
            <a:pPr lvl="1">
              <a:buFont typeface="Wingdings"/>
              <a:buChar char="à"/>
              <a:defRPr/>
            </a:pPr>
            <a:r>
              <a:rPr lang="de-DE" b="1"/>
              <a:t> Umsetzung von betriebsspezifischen Biosicherheitsmaßnahmen</a:t>
            </a:r>
          </a:p>
          <a:p>
            <a:pPr lvl="1">
              <a:buFont typeface="Wingdings"/>
              <a:buChar char="à"/>
              <a:defRPr/>
            </a:pPr>
            <a:endParaRPr lang="de-DE"/>
          </a:p>
          <a:p>
            <a:pPr lvl="1">
              <a:buFont typeface="Wingdings"/>
              <a:buChar char="à"/>
              <a:defRPr/>
            </a:pPr>
            <a:endParaRPr lang="de-DE"/>
          </a:p>
        </p:txBody>
      </p:sp>
      <p:pic>
        <p:nvPicPr>
          <p:cNvPr id="6" name="Grafik 4"/>
          <p:cNvPicPr>
            <a:picLocks noChangeAspect="1"/>
          </p:cNvPicPr>
          <p:nvPr/>
        </p:nvPicPr>
        <p:blipFill>
          <a:blip r:embed="rId3"/>
          <a:stretch/>
        </p:blipFill>
        <p:spPr bwMode="auto">
          <a:xfrm>
            <a:off x="8604418" y="937831"/>
            <a:ext cx="3338979" cy="2491168"/>
          </a:xfrm>
          <a:prstGeom prst="rect">
            <a:avLst/>
          </a:prstGeom>
        </p:spPr>
      </p:pic>
      <p:sp>
        <p:nvSpPr>
          <p:cNvPr id="7" name="Textfeld 6"/>
          <p:cNvSpPr>
            <a:spLocks/>
          </p:cNvSpPr>
          <p:nvPr/>
        </p:nvSpPr>
        <p:spPr bwMode="auto">
          <a:xfrm>
            <a:off x="9223843" y="3477581"/>
            <a:ext cx="2730235" cy="261610"/>
          </a:xfrm>
          <a:prstGeom prst="rect">
            <a:avLst/>
          </a:prstGeom>
          <a:noFill/>
        </p:spPr>
        <p:txBody>
          <a:bodyPr wrap="none" rtlCol="0">
            <a:spAutoFit/>
          </a:bodyPr>
          <a:lstStyle/>
          <a:p>
            <a:pPr>
              <a:defRPr/>
            </a:pPr>
            <a:r>
              <a:rPr lang="de-DE" sz="1100" dirty="0"/>
              <a:t>Leitfaden Biosicherheit, LWK Niedersachsen </a:t>
            </a:r>
            <a:endParaRPr dirty="0"/>
          </a:p>
        </p:txBody>
      </p:sp>
      <p:sp>
        <p:nvSpPr>
          <p:cNvPr id="8"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Arbeitsauftrag 2</a:t>
            </a:r>
            <a:endParaRPr/>
          </a:p>
        </p:txBody>
      </p:sp>
      <p:sp>
        <p:nvSpPr>
          <p:cNvPr id="5" name="Inhaltsplatzhalter 2"/>
          <p:cNvSpPr>
            <a:spLocks noGrp="1"/>
          </p:cNvSpPr>
          <p:nvPr>
            <p:ph idx="1"/>
          </p:nvPr>
        </p:nvSpPr>
        <p:spPr bwMode="auto"/>
        <p:txBody>
          <a:bodyPr/>
          <a:lstStyle/>
          <a:p>
            <a:pPr marL="0" indent="0">
              <a:buNone/>
              <a:defRPr/>
            </a:pPr>
            <a:r>
              <a:rPr lang="de-DE"/>
              <a:t>1) Berechnen Sie für das im Arbeitsauftragsblatt beschriebene Szenario</a:t>
            </a:r>
            <a:br>
              <a:rPr lang="de-DE"/>
            </a:br>
            <a:r>
              <a:rPr lang="de-DE"/>
              <a:t>    den Schaden, welcher durch eine Tierseuche verursacht wird und</a:t>
            </a:r>
            <a:br>
              <a:rPr lang="de-DE"/>
            </a:br>
            <a:r>
              <a:rPr lang="de-DE"/>
              <a:t>    bewerten Sie anhand der Berechnung die Zweckmäßigkeit einer</a:t>
            </a:r>
            <a:br>
              <a:rPr lang="de-DE"/>
            </a:br>
            <a:r>
              <a:rPr lang="de-DE"/>
              <a:t>    Tierversicherung! </a:t>
            </a:r>
            <a:endParaRPr/>
          </a:p>
          <a:p>
            <a:pPr marL="0" indent="0">
              <a:buNone/>
              <a:defRPr/>
            </a:pPr>
            <a:endParaRPr lang="de-DE"/>
          </a:p>
          <a:p>
            <a:pPr marL="0" indent="0">
              <a:buNone/>
              <a:defRPr/>
            </a:pPr>
            <a:r>
              <a:rPr lang="de-DE"/>
              <a:t>2) Bewerten Sie die jeweiligen Tierversicherungen</a:t>
            </a:r>
            <a:endParaRPr/>
          </a:p>
          <a:p>
            <a:pPr marL="0" indent="0">
              <a:buNone/>
              <a:defRPr/>
            </a:pPr>
            <a:endParaRPr lang="de-DE"/>
          </a:p>
          <a:p>
            <a:pPr>
              <a:defRPr/>
            </a:pPr>
            <a:endParaRPr lang="de-DE"/>
          </a:p>
        </p:txBody>
      </p:sp>
      <p:sp>
        <p:nvSpPr>
          <p:cNvPr id="6" name="Fußzeilenplatzhalter 3"/>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6A7E18-6467-4141-AF2A-16ED52760B2A}"/>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3228604A-96BF-41AE-8912-2C4B64EB664A}"/>
              </a:ext>
            </a:extLst>
          </p:cNvPr>
          <p:cNvSpPr>
            <a:spLocks noGrp="1"/>
          </p:cNvSpPr>
          <p:nvPr>
            <p:ph idx="1"/>
          </p:nvPr>
        </p:nvSpPr>
        <p:spPr/>
        <p:txBody>
          <a:bodyPr/>
          <a:lstStyle/>
          <a:p>
            <a:pPr marL="0" lvl="0" indent="0">
              <a:lnSpc>
                <a:spcPct val="100000"/>
              </a:lnSpc>
              <a:spcBef>
                <a:spcPts val="600"/>
              </a:spcBef>
              <a:buNone/>
              <a:defRPr/>
            </a:pPr>
            <a:r>
              <a:rPr lang="de-DE" sz="1200" dirty="0">
                <a:solidFill>
                  <a:prstClr val="black"/>
                </a:solidFill>
              </a:rPr>
              <a:t> </a:t>
            </a:r>
            <a:r>
              <a:rPr lang="de-DE" sz="1200" baseline="30000" dirty="0">
                <a:solidFill>
                  <a:prstClr val="black"/>
                </a:solidFill>
              </a:rPr>
              <a:t>1) </a:t>
            </a:r>
            <a:r>
              <a:rPr lang="de-DE" sz="1200" dirty="0">
                <a:solidFill>
                  <a:prstClr val="black"/>
                </a:solidFill>
              </a:rPr>
              <a:t>Gnitzen </a:t>
            </a:r>
            <a:r>
              <a:rPr lang="de-DE" sz="1200" i="1" dirty="0" err="1">
                <a:solidFill>
                  <a:prstClr val="black"/>
                </a:solidFill>
              </a:rPr>
              <a:t>Culicoides</a:t>
            </a:r>
            <a:r>
              <a:rPr lang="de-DE" sz="1200" i="1" dirty="0">
                <a:solidFill>
                  <a:prstClr val="black"/>
                </a:solidFill>
              </a:rPr>
              <a:t> </a:t>
            </a:r>
            <a:r>
              <a:rPr lang="de-DE" sz="1200" i="1" dirty="0" err="1">
                <a:solidFill>
                  <a:prstClr val="black"/>
                </a:solidFill>
              </a:rPr>
              <a:t>imicola</a:t>
            </a:r>
            <a:r>
              <a:rPr lang="de-DE" sz="1200" dirty="0">
                <a:solidFill>
                  <a:prstClr val="black"/>
                </a:solidFill>
              </a:rPr>
              <a:t>, Weibchen in unterschiedlichen Stadien einer Blutmahlzeit, Alan R Walker: </a:t>
            </a:r>
            <a:r>
              <a:rPr lang="de-DE" sz="1200" dirty="0">
                <a:solidFill>
                  <a:prstClr val="black"/>
                </a:solidFill>
                <a:hlinkClick r:id="rId2"/>
              </a:rPr>
              <a:t>https://commons.wikimedia.org/wiki/File:Culicoides-imicola-bloodfeeding.jpg</a:t>
            </a:r>
            <a:r>
              <a:rPr lang="de-DE" sz="1200" dirty="0">
                <a:solidFill>
                  <a:prstClr val="black"/>
                </a:solidFill>
              </a:rPr>
              <a:t> (</a:t>
            </a:r>
            <a:r>
              <a:rPr lang="de-DE" sz="1200" dirty="0" err="1">
                <a:solidFill>
                  <a:prstClr val="black"/>
                </a:solidFill>
              </a:rPr>
              <a:t>download</a:t>
            </a:r>
            <a:r>
              <a:rPr lang="de-DE" sz="1200" dirty="0">
                <a:solidFill>
                  <a:prstClr val="black"/>
                </a:solidFill>
              </a:rPr>
              <a:t> 13.09.2021)</a:t>
            </a:r>
          </a:p>
          <a:p>
            <a:pPr marL="0" lvl="0" indent="0">
              <a:lnSpc>
                <a:spcPct val="100000"/>
              </a:lnSpc>
              <a:spcBef>
                <a:spcPts val="600"/>
              </a:spcBef>
              <a:buNone/>
              <a:defRPr/>
            </a:pPr>
            <a:endParaRPr lang="de-DE" sz="1200" dirty="0">
              <a:solidFill>
                <a:prstClr val="black"/>
              </a:solidFill>
            </a:endParaRPr>
          </a:p>
          <a:p>
            <a:pPr marL="0" indent="0">
              <a:lnSpc>
                <a:spcPct val="100000"/>
              </a:lnSpc>
              <a:spcBef>
                <a:spcPts val="0"/>
              </a:spcBef>
              <a:buNone/>
              <a:defRPr/>
            </a:pPr>
            <a:r>
              <a:rPr lang="de-DE" sz="1200" baseline="30000" dirty="0">
                <a:solidFill>
                  <a:prstClr val="black"/>
                </a:solidFill>
              </a:rPr>
              <a:t>2)</a:t>
            </a:r>
            <a:r>
              <a:rPr lang="de-DE" sz="1200" dirty="0">
                <a:solidFill>
                  <a:prstClr val="black"/>
                </a:solidFill>
              </a:rPr>
              <a:t>Schmallenberg-Virus, AJC ajcann.wordpress.com, </a:t>
            </a:r>
            <a:r>
              <a:rPr lang="de-DE" sz="1200" dirty="0">
                <a:solidFill>
                  <a:prstClr val="black"/>
                </a:solidFill>
                <a:hlinkClick r:id="rId3"/>
              </a:rPr>
              <a:t>https://commons.wikimedia.org/wiki/File:Virus_de_Schmallenger.jpg</a:t>
            </a:r>
            <a:r>
              <a:rPr lang="de-DE" sz="1200" dirty="0">
                <a:solidFill>
                  <a:prstClr val="black"/>
                </a:solidFill>
              </a:rPr>
              <a:t> (download 13.09.2021)</a:t>
            </a:r>
          </a:p>
          <a:p>
            <a:pPr marL="0" lvl="0" indent="0">
              <a:lnSpc>
                <a:spcPct val="100000"/>
              </a:lnSpc>
              <a:spcBef>
                <a:spcPts val="0"/>
              </a:spcBef>
              <a:buNone/>
              <a:defRPr/>
            </a:pPr>
            <a:endParaRPr lang="de-DE" sz="1200" dirty="0">
              <a:solidFill>
                <a:prstClr val="black"/>
              </a:solidFill>
            </a:endParaRPr>
          </a:p>
          <a:p>
            <a:pPr marL="0" lvl="0" indent="0">
              <a:lnSpc>
                <a:spcPct val="100000"/>
              </a:lnSpc>
              <a:spcBef>
                <a:spcPts val="0"/>
              </a:spcBef>
              <a:buNone/>
              <a:defRPr/>
            </a:pPr>
            <a:endParaRPr lang="de-DE" sz="1200" dirty="0">
              <a:solidFill>
                <a:prstClr val="black"/>
              </a:solidFill>
            </a:endParaRPr>
          </a:p>
          <a:p>
            <a:pPr marL="0" indent="0">
              <a:buNone/>
            </a:pPr>
            <a:endParaRPr lang="de-DE" sz="1200" dirty="0"/>
          </a:p>
        </p:txBody>
      </p:sp>
      <p:sp>
        <p:nvSpPr>
          <p:cNvPr id="4" name="Fußzeilenplatzhalter 3">
            <a:extLst>
              <a:ext uri="{FF2B5EF4-FFF2-40B4-BE49-F238E27FC236}">
                <a16:creationId xmlns:a16="http://schemas.microsoft.com/office/drawing/2014/main" id="{174F57AD-07CC-4CAA-B319-133A9658EB58}"/>
              </a:ext>
            </a:extLst>
          </p:cNvPr>
          <p:cNvSpPr>
            <a:spLocks noGrp="1"/>
          </p:cNvSpPr>
          <p:nvPr>
            <p:ph type="ftr" sz="quarter" idx="10"/>
          </p:nvPr>
        </p:nvSpPr>
        <p:spPr/>
        <p:txBody>
          <a:bodyPr/>
          <a:lstStyle/>
          <a:p>
            <a:pPr>
              <a:defRPr/>
            </a:pPr>
            <a:r>
              <a:rPr lang="de-DE"/>
              <a:t>Tierseuchen</a:t>
            </a:r>
          </a:p>
        </p:txBody>
      </p:sp>
    </p:spTree>
    <p:extLst>
      <p:ext uri="{BB962C8B-B14F-4D97-AF65-F5344CB8AC3E}">
        <p14:creationId xmlns:p14="http://schemas.microsoft.com/office/powerpoint/2010/main" val="1944967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283653"/>
            <a:ext cx="11018440" cy="5134312"/>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Sabine Sommer (Bodensee-Stiftung) </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Stephanie Geischeder (TGD Bayern)</a:t>
            </a:r>
            <a:br>
              <a:rPr lang="de-DE" sz="2400" dirty="0">
                <a:solidFill>
                  <a:srgbClr val="000000"/>
                </a:solidFill>
                <a:latin typeface="Calibri" panose="020F0502020204030204" pitchFamily="34" charset="0"/>
              </a:rPr>
            </a:br>
            <a:r>
              <a:rPr lang="de-DE" sz="2400" dirty="0">
                <a:solidFill>
                  <a:srgbClr val="000000"/>
                </a:solidFill>
                <a:latin typeface="Calibri" panose="020F0502020204030204" pitchFamily="34" charset="0"/>
              </a:rPr>
              <a:t>			Sabine Sommer und Andreas Ziermann (Bodensee-Stiftung)</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und im Notizbereich</a:t>
            </a:r>
          </a:p>
          <a:p>
            <a:pPr marL="0" indent="0">
              <a:buNone/>
            </a:pP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491224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p:spPr>
        <p:txBody>
          <a:bodyPr/>
          <a:lstStyle/>
          <a:p>
            <a:pPr>
              <a:defRPr/>
            </a:pPr>
            <a:r>
              <a:rPr lang="de-DE"/>
              <a:t>Globale Erwärmung</a:t>
            </a:r>
            <a:endParaRPr dirty="0"/>
          </a:p>
        </p:txBody>
      </p:sp>
      <p:sp>
        <p:nvSpPr>
          <p:cNvPr id="5" name="Textfeld 4"/>
          <p:cNvSpPr>
            <a:spLocks/>
          </p:cNvSpPr>
          <p:nvPr/>
        </p:nvSpPr>
        <p:spPr bwMode="auto">
          <a:xfrm>
            <a:off x="9776709" y="6094740"/>
            <a:ext cx="1725152" cy="261610"/>
          </a:xfrm>
          <a:prstGeom prst="rect">
            <a:avLst/>
          </a:prstGeom>
          <a:noFill/>
        </p:spPr>
        <p:txBody>
          <a:bodyPr wrap="none" rtlCol="0">
            <a:spAutoFit/>
          </a:bodyPr>
          <a:lstStyle/>
          <a:p>
            <a:pPr>
              <a:defRPr/>
            </a:pPr>
            <a:r>
              <a:rPr lang="de-DE" sz="1100" dirty="0"/>
              <a:t>Wikipedia, Global </a:t>
            </a:r>
            <a:r>
              <a:rPr lang="de-DE" sz="1100" dirty="0" err="1"/>
              <a:t>warming</a:t>
            </a:r>
            <a:endParaRPr lang="de-DE" sz="1100" dirty="0"/>
          </a:p>
        </p:txBody>
      </p:sp>
      <p:pic>
        <p:nvPicPr>
          <p:cNvPr id="6" name="Grafik 5"/>
          <p:cNvPicPr>
            <a:picLocks noChangeAspect="1"/>
          </p:cNvPicPr>
          <p:nvPr/>
        </p:nvPicPr>
        <p:blipFill>
          <a:blip r:embed="rId3"/>
          <a:stretch/>
        </p:blipFill>
        <p:spPr bwMode="auto">
          <a:xfrm>
            <a:off x="2631186" y="1292861"/>
            <a:ext cx="6937476" cy="5063489"/>
          </a:xfrm>
          <a:prstGeom prst="rect">
            <a:avLst/>
          </a:prstGeom>
        </p:spPr>
      </p:pic>
      <p:sp>
        <p:nvSpPr>
          <p:cNvPr id="7" name="Fußzeilenplatzhalter 2"/>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5" name="Textfeld 4"/>
          <p:cNvSpPr>
            <a:spLocks/>
          </p:cNvSpPr>
          <p:nvPr/>
        </p:nvSpPr>
        <p:spPr bwMode="auto">
          <a:xfrm>
            <a:off x="7650969" y="5947038"/>
            <a:ext cx="3573414" cy="261610"/>
          </a:xfrm>
          <a:prstGeom prst="rect">
            <a:avLst/>
          </a:prstGeom>
          <a:noFill/>
        </p:spPr>
        <p:txBody>
          <a:bodyPr wrap="none" rtlCol="0">
            <a:spAutoFit/>
          </a:bodyPr>
          <a:lstStyle/>
          <a:p>
            <a:pPr>
              <a:defRPr/>
            </a:pPr>
            <a:r>
              <a:rPr lang="de-DE" sz="1100" dirty="0"/>
              <a:t>J.F. </a:t>
            </a:r>
            <a:r>
              <a:rPr lang="de-DE" sz="1100" dirty="0" err="1"/>
              <a:t>Conraths</a:t>
            </a:r>
            <a:r>
              <a:rPr lang="de-DE" sz="1100" dirty="0"/>
              <a:t>, Friedrich-Löffler-Institut; KTBL-Tagung 2019</a:t>
            </a:r>
            <a:endParaRPr dirty="0"/>
          </a:p>
        </p:txBody>
      </p:sp>
      <p:sp>
        <p:nvSpPr>
          <p:cNvPr id="6" name="Inhaltsplatzhalter 2"/>
          <p:cNvSpPr>
            <a:spLocks noGrp="1"/>
          </p:cNvSpPr>
          <p:nvPr>
            <p:ph idx="1"/>
          </p:nvPr>
        </p:nvSpPr>
        <p:spPr bwMode="auto">
          <a:xfrm>
            <a:off x="838200" y="1399575"/>
            <a:ext cx="10515600" cy="4713923"/>
          </a:xfrm>
        </p:spPr>
        <p:txBody>
          <a:bodyPr/>
          <a:lstStyle/>
          <a:p>
            <a:pPr>
              <a:buFont typeface="Wingdings"/>
              <a:buChar char="Ø"/>
              <a:defRPr/>
            </a:pPr>
            <a:r>
              <a:rPr lang="de-DE" dirty="0"/>
              <a:t> Einfluss des Klimawandels auf Verbreitung von</a:t>
            </a:r>
            <a:br>
              <a:rPr lang="de-DE" dirty="0"/>
            </a:br>
            <a:r>
              <a:rPr lang="de-DE" dirty="0"/>
              <a:t>  Infektionskrankheiten ist wahrscheinlich – besonders hinsichtlich</a:t>
            </a:r>
            <a:br>
              <a:rPr lang="de-DE" dirty="0"/>
            </a:br>
            <a:r>
              <a:rPr lang="de-DE" dirty="0"/>
              <a:t>  vektorübertragener Krankheiten</a:t>
            </a:r>
            <a:endParaRPr dirty="0"/>
          </a:p>
          <a:p>
            <a:pPr>
              <a:buFont typeface="Wingdings"/>
              <a:buChar char="Ø"/>
              <a:defRPr/>
            </a:pPr>
            <a:endParaRPr lang="de-DE" dirty="0"/>
          </a:p>
          <a:p>
            <a:pPr>
              <a:buFont typeface="Wingdings"/>
              <a:buChar char="Ø"/>
              <a:defRPr/>
            </a:pPr>
            <a:r>
              <a:rPr lang="de-DE" dirty="0"/>
              <a:t> Genaue Prognosen sind schwierig – nur wenige Aussagen in der</a:t>
            </a:r>
            <a:br>
              <a:rPr lang="de-DE" dirty="0"/>
            </a:br>
            <a:r>
              <a:rPr lang="de-DE" dirty="0"/>
              <a:t>  wissenschaftlichen Literatur sind datenbasiert</a:t>
            </a:r>
            <a:endParaRPr dirty="0"/>
          </a:p>
          <a:p>
            <a:pPr>
              <a:buFont typeface="Wingdings"/>
              <a:buChar char="Ø"/>
              <a:defRPr/>
            </a:pPr>
            <a:endParaRPr lang="de-DE" dirty="0"/>
          </a:p>
          <a:p>
            <a:pPr>
              <a:buFont typeface="Wingdings"/>
              <a:buChar char="Ø"/>
              <a:defRPr/>
            </a:pPr>
            <a:r>
              <a:rPr lang="de-DE" dirty="0"/>
              <a:t> Temperaturerhöhungen können </a:t>
            </a:r>
            <a:r>
              <a:rPr lang="de-DE" dirty="0" err="1"/>
              <a:t>Triggereffekte</a:t>
            </a:r>
            <a:r>
              <a:rPr lang="de-DE" dirty="0"/>
              <a:t> sein für die</a:t>
            </a:r>
            <a:br>
              <a:rPr lang="de-DE" dirty="0"/>
            </a:br>
            <a:r>
              <a:rPr lang="de-DE" dirty="0"/>
              <a:t>  Verbreitung und Etablierung von Tierseuchen</a:t>
            </a:r>
            <a:endParaRPr dirty="0"/>
          </a:p>
        </p:txBody>
      </p:sp>
      <p:sp>
        <p:nvSpPr>
          <p:cNvPr id="7" name="Fußzeilenplatzhalter 2"/>
          <p:cNvSpPr>
            <a:spLocks noGrp="1"/>
          </p:cNvSpPr>
          <p:nvPr>
            <p:ph type="ftr" sz="quarter" idx="10"/>
          </p:nvPr>
        </p:nvSpPr>
        <p:spPr bwMode="auto"/>
        <p:txBody>
          <a:bodyPr/>
          <a:lstStyle/>
          <a:p>
            <a:pPr>
              <a:defRPr/>
            </a:pPr>
            <a:r>
              <a:rPr lang="de-DE"/>
              <a:t>Tierseuchen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515600" cy="1479699"/>
          </a:xfrm>
        </p:spPr>
        <p:txBody>
          <a:bodyPr>
            <a:normAutofit/>
          </a:bodyPr>
          <a:lstStyle/>
          <a:p>
            <a:pPr>
              <a:defRPr/>
            </a:pPr>
            <a:r>
              <a:rPr lang="de-DE" dirty="0"/>
              <a:t>Klimabedingt steigendes Risiko für vektorübertragene Krankheiten vor allem durch:</a:t>
            </a:r>
          </a:p>
        </p:txBody>
      </p:sp>
      <p:sp>
        <p:nvSpPr>
          <p:cNvPr id="5" name="Inhaltsplatzhalter 2"/>
          <p:cNvSpPr>
            <a:spLocks noGrp="1"/>
          </p:cNvSpPr>
          <p:nvPr>
            <p:ph idx="1"/>
          </p:nvPr>
        </p:nvSpPr>
        <p:spPr bwMode="auto">
          <a:xfrm>
            <a:off x="838200" y="1844824"/>
            <a:ext cx="10515600" cy="4713923"/>
          </a:xfrm>
        </p:spPr>
        <p:txBody>
          <a:bodyPr/>
          <a:lstStyle/>
          <a:p>
            <a:pPr marL="0" indent="0">
              <a:buNone/>
              <a:defRPr/>
            </a:pPr>
            <a:endParaRPr lang="de-DE" dirty="0"/>
          </a:p>
          <a:p>
            <a:pPr>
              <a:buFont typeface="Wingdings"/>
              <a:buChar char="Ø"/>
              <a:defRPr/>
            </a:pPr>
            <a:r>
              <a:rPr lang="de-DE" dirty="0"/>
              <a:t> Steigende Temperaturen</a:t>
            </a:r>
            <a:endParaRPr dirty="0"/>
          </a:p>
          <a:p>
            <a:pPr>
              <a:buFont typeface="Wingdings"/>
              <a:buChar char="Ø"/>
              <a:defRPr/>
            </a:pPr>
            <a:r>
              <a:rPr lang="de-DE" dirty="0"/>
              <a:t> Mildere Herbst / Winter</a:t>
            </a:r>
            <a:endParaRPr dirty="0"/>
          </a:p>
          <a:p>
            <a:pPr>
              <a:buFont typeface="Wingdings"/>
              <a:buChar char="Ø"/>
              <a:defRPr/>
            </a:pPr>
            <a:endParaRPr lang="de-DE" dirty="0"/>
          </a:p>
          <a:p>
            <a:pPr marL="0" indent="0">
              <a:buNone/>
              <a:defRPr/>
            </a:pPr>
            <a:r>
              <a:rPr lang="de-DE" dirty="0"/>
              <a:t>		</a:t>
            </a:r>
            <a:r>
              <a:rPr lang="de-DE" b="1" i="1" dirty="0"/>
              <a:t>Verbesserte Lebensbedingungen und</a:t>
            </a:r>
            <a:endParaRPr b="1" i="1" dirty="0"/>
          </a:p>
          <a:p>
            <a:pPr marL="0" indent="0">
              <a:buNone/>
              <a:defRPr/>
            </a:pPr>
            <a:r>
              <a:rPr lang="de-DE" b="1" i="1" dirty="0"/>
              <a:t>		höhere Überlebensrate für die Vektoren </a:t>
            </a:r>
          </a:p>
        </p:txBody>
      </p:sp>
      <p:sp>
        <p:nvSpPr>
          <p:cNvPr id="6" name="Fußzeilenplatzhalter 3"/>
          <p:cNvSpPr>
            <a:spLocks noGrp="1"/>
          </p:cNvSpPr>
          <p:nvPr>
            <p:ph type="ftr" sz="quarter" idx="10"/>
          </p:nvPr>
        </p:nvSpPr>
        <p:spPr bwMode="auto"/>
        <p:txBody>
          <a:bodyPr/>
          <a:lstStyle/>
          <a:p>
            <a:pPr>
              <a:defRPr/>
            </a:pPr>
            <a:r>
              <a:rPr lang="de-DE"/>
              <a:t>Tierseuchen</a:t>
            </a:r>
            <a:endParaRPr/>
          </a:p>
        </p:txBody>
      </p:sp>
      <p:sp>
        <p:nvSpPr>
          <p:cNvPr id="2" name="Pfeil: nach rechts 1">
            <a:extLst>
              <a:ext uri="{FF2B5EF4-FFF2-40B4-BE49-F238E27FC236}">
                <a16:creationId xmlns:a16="http://schemas.microsoft.com/office/drawing/2014/main" id="{D5EA19C5-FCCC-4963-A586-FC655B430ACA}"/>
              </a:ext>
            </a:extLst>
          </p:cNvPr>
          <p:cNvSpPr/>
          <p:nvPr/>
        </p:nvSpPr>
        <p:spPr>
          <a:xfrm>
            <a:off x="1271464" y="40633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 calcmode="lin" valueType="num">
                                      <p:cBhvr additive="base">
                                        <p:cTn id="1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anim calcmode="lin" valueType="num">
                                      <p:cBhvr additive="base">
                                        <p:cTn id="1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Folgen des Klimawandels</a:t>
            </a:r>
          </a:p>
        </p:txBody>
      </p:sp>
      <p:sp>
        <p:nvSpPr>
          <p:cNvPr id="3" name="Inhaltsplatzhalter 2"/>
          <p:cNvSpPr>
            <a:spLocks noGrp="1"/>
          </p:cNvSpPr>
          <p:nvPr>
            <p:ph idx="1"/>
          </p:nvPr>
        </p:nvSpPr>
        <p:spPr>
          <a:xfrm>
            <a:off x="838199" y="1463040"/>
            <a:ext cx="10758056" cy="4713923"/>
          </a:xfrm>
        </p:spPr>
        <p:txBody>
          <a:bodyPr/>
          <a:lstStyle/>
          <a:p>
            <a:r>
              <a:rPr lang="de-DE" dirty="0"/>
              <a:t>Wärmeliebende Insekten wandern weltweit jedes Jahr um 2,7 km nach Norden. </a:t>
            </a:r>
          </a:p>
          <a:p>
            <a:r>
              <a:rPr lang="de-DE" dirty="0"/>
              <a:t>Mit der Wärme nehmen auch ihre biologischen Aktivitäten zu. </a:t>
            </a:r>
          </a:p>
          <a:p>
            <a:r>
              <a:rPr lang="de-DE" dirty="0"/>
              <a:t>Sie sind länger im Jahr unterwegs, vermehren sich stärker oder bringen in einer Vegetationsperiode mehrere Generationen hervor. </a:t>
            </a:r>
          </a:p>
          <a:p>
            <a:r>
              <a:rPr lang="de-DE" dirty="0"/>
              <a:t>Es können sich neue Rassen oder Genotypen etablieren. </a:t>
            </a:r>
          </a:p>
        </p:txBody>
      </p:sp>
      <p:sp>
        <p:nvSpPr>
          <p:cNvPr id="4" name="Fußzeilenplatzhalter 3">
            <a:extLst>
              <a:ext uri="{FF2B5EF4-FFF2-40B4-BE49-F238E27FC236}">
                <a16:creationId xmlns:a16="http://schemas.microsoft.com/office/drawing/2014/main" id="{AA019ED8-82A5-4067-B6E8-934CFDA75E0E}"/>
              </a:ext>
            </a:extLst>
          </p:cNvPr>
          <p:cNvSpPr>
            <a:spLocks noGrp="1"/>
          </p:cNvSpPr>
          <p:nvPr>
            <p:ph type="ftr" sz="quarter" idx="10"/>
          </p:nvPr>
        </p:nvSpPr>
        <p:spPr/>
        <p:txBody>
          <a:bodyPr/>
          <a:lstStyle/>
          <a:p>
            <a:pPr>
              <a:defRPr/>
            </a:pPr>
            <a:r>
              <a:rPr lang="de-DE"/>
              <a:t>Tierseuchen</a:t>
            </a:r>
          </a:p>
        </p:txBody>
      </p:sp>
    </p:spTree>
    <p:extLst>
      <p:ext uri="{BB962C8B-B14F-4D97-AF65-F5344CB8AC3E}">
        <p14:creationId xmlns:p14="http://schemas.microsoft.com/office/powerpoint/2010/main" val="2013095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Einflüsse und Auswirkungen auf die Verbreitung von Tierseuchen</a:t>
            </a:r>
            <a:endParaRPr dirty="0"/>
          </a:p>
        </p:txBody>
      </p:sp>
      <p:grpSp>
        <p:nvGrpSpPr>
          <p:cNvPr id="5" name="Inhaltsplatzhalter 3"/>
          <p:cNvGrpSpPr/>
          <p:nvPr/>
        </p:nvGrpSpPr>
        <p:grpSpPr bwMode="auto">
          <a:xfrm>
            <a:off x="509016" y="1488059"/>
            <a:ext cx="10515600" cy="4713288"/>
            <a:chOff x="0" y="0"/>
            <a:chExt cx="10515600" cy="4713288"/>
          </a:xfrm>
        </p:grpSpPr>
        <p:sp>
          <p:nvSpPr>
            <p:cNvPr id="6" name="Ellipse 5"/>
            <p:cNvSpPr/>
            <p:nvPr/>
          </p:nvSpPr>
          <p:spPr bwMode="auto">
            <a:xfrm>
              <a:off x="4258057" y="1731046"/>
              <a:ext cx="1999485" cy="125119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25400" tIns="25400" rIns="25400" bIns="25400" numCol="1" spcCol="1270" anchor="ctr" anchorCtr="0">
              <a:noAutofit/>
            </a:bodyPr>
            <a:lstStyle/>
            <a:p>
              <a:pPr marL="0" lvl="0" indent="0" algn="ctr" defTabSz="889000">
                <a:lnSpc>
                  <a:spcPct val="90000"/>
                </a:lnSpc>
                <a:spcBef>
                  <a:spcPts val="0"/>
                </a:spcBef>
                <a:spcAft>
                  <a:spcPts val="0"/>
                </a:spcAft>
                <a:buNone/>
                <a:defRPr/>
              </a:pPr>
              <a:r>
                <a:rPr lang="de-DE" sz="2000"/>
                <a:t>Verbreitung</a:t>
              </a:r>
              <a:endParaRPr/>
            </a:p>
            <a:p>
              <a:pPr marL="0" lvl="0" indent="0" algn="ctr" defTabSz="889000">
                <a:lnSpc>
                  <a:spcPct val="90000"/>
                </a:lnSpc>
                <a:spcBef>
                  <a:spcPts val="0"/>
                </a:spcBef>
                <a:spcAft>
                  <a:spcPts val="0"/>
                </a:spcAft>
                <a:buNone/>
                <a:defRPr/>
              </a:pPr>
              <a:r>
                <a:rPr lang="de-DE" sz="2000"/>
                <a:t>Tierseuchen</a:t>
              </a:r>
              <a:endParaRPr/>
            </a:p>
          </p:txBody>
        </p:sp>
        <p:sp>
          <p:nvSpPr>
            <p:cNvPr id="7" name="Pfeil: nach rechts 6"/>
            <p:cNvSpPr/>
            <p:nvPr/>
          </p:nvSpPr>
          <p:spPr bwMode="auto">
            <a:xfrm rot="3537702">
              <a:off x="4467204" y="1332809"/>
              <a:ext cx="336891" cy="421599"/>
            </a:xfrm>
            <a:prstGeom prst="rightArrow">
              <a:avLst>
                <a:gd name="adj1" fmla="val 60000"/>
                <a:gd name="adj2" fmla="val 50000"/>
              </a:avLst>
            </a:prstGeom>
            <a:solidFill>
              <a:schemeClr val="accent1">
                <a:tint val="60000"/>
                <a:hueOff val="0"/>
                <a:satOff val="0"/>
                <a:lumOff val="0"/>
                <a:alphaOff val="0"/>
              </a:schemeClr>
            </a:solidFill>
            <a:ln>
              <a:noFill/>
            </a:ln>
          </p:spPr>
          <p:style>
            <a:lnRef idx="0">
              <a:srgbClr val="000000"/>
            </a:lnRef>
            <a:fillRef idx="1">
              <a:srgbClr val="000000"/>
            </a:fillRef>
            <a:effectRef idx="0">
              <a:srgbClr val="000000"/>
            </a:effectRef>
            <a:fontRef idx="minor">
              <a:schemeClr val="lt1"/>
            </a:fontRef>
          </p:style>
          <p:txBody>
            <a:bodyPr rot="10800000" spcFirstLastPara="0" vert="horz" wrap="square" lIns="0" tIns="0" rIns="0" bIns="0" numCol="1" spcCol="1270" anchor="ctr" anchorCtr="0">
              <a:noAutofit/>
            </a:bodyPr>
            <a:lstStyle/>
            <a:p>
              <a:pPr marL="0" lvl="0" indent="0" algn="ctr" defTabSz="666750">
                <a:lnSpc>
                  <a:spcPct val="90000"/>
                </a:lnSpc>
                <a:spcBef>
                  <a:spcPts val="0"/>
                </a:spcBef>
                <a:spcAft>
                  <a:spcPts val="0"/>
                </a:spcAft>
                <a:buNone/>
                <a:defRPr/>
              </a:pPr>
              <a:endParaRPr lang="de-DE" sz="1500"/>
            </a:p>
          </p:txBody>
        </p:sp>
        <p:sp>
          <p:nvSpPr>
            <p:cNvPr id="8" name="Ellipse 7"/>
            <p:cNvSpPr/>
            <p:nvPr/>
          </p:nvSpPr>
          <p:spPr bwMode="auto">
            <a:xfrm>
              <a:off x="3638061" y="75315"/>
              <a:ext cx="1239998" cy="1239998"/>
            </a:xfrm>
            <a:prstGeom prst="ellipse">
              <a:avLst/>
            </a:prstGeom>
            <a:solidFill>
              <a:srgbClr val="C00000"/>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9050" tIns="19050" rIns="19050" bIns="19050" numCol="1" spcCol="1270" anchor="ctr" anchorCtr="0">
              <a:noAutofit/>
            </a:bodyPr>
            <a:lstStyle/>
            <a:p>
              <a:pPr marL="0" lvl="0" indent="0" algn="ctr" defTabSz="666750">
                <a:lnSpc>
                  <a:spcPct val="90000"/>
                </a:lnSpc>
                <a:spcBef>
                  <a:spcPts val="0"/>
                </a:spcBef>
                <a:spcAft>
                  <a:spcPts val="0"/>
                </a:spcAft>
                <a:buNone/>
                <a:defRPr/>
              </a:pPr>
              <a:r>
                <a:rPr lang="de-DE" sz="1500"/>
                <a:t>Klima</a:t>
              </a:r>
              <a:endParaRPr/>
            </a:p>
          </p:txBody>
        </p:sp>
        <p:sp>
          <p:nvSpPr>
            <p:cNvPr id="9" name="Pfeil: nach rechts 8"/>
            <p:cNvSpPr/>
            <p:nvPr/>
          </p:nvSpPr>
          <p:spPr bwMode="auto">
            <a:xfrm rot="7125476">
              <a:off x="5741418" y="1366023"/>
              <a:ext cx="318376" cy="421599"/>
            </a:xfrm>
            <a:prstGeom prst="rightArrow">
              <a:avLst>
                <a:gd name="adj1" fmla="val 60000"/>
                <a:gd name="adj2" fmla="val 50000"/>
              </a:avLst>
            </a:prstGeom>
            <a:solidFill>
              <a:schemeClr val="accent1">
                <a:tint val="60000"/>
                <a:hueOff val="0"/>
                <a:satOff val="0"/>
                <a:lumOff val="0"/>
                <a:alphaOff val="0"/>
              </a:schemeClr>
            </a:solidFill>
            <a:ln>
              <a:noFill/>
            </a:ln>
          </p:spPr>
          <p:style>
            <a:lnRef idx="0">
              <a:srgbClr val="000000"/>
            </a:lnRef>
            <a:fillRef idx="1">
              <a:srgbClr val="000000"/>
            </a:fillRef>
            <a:effectRef idx="0">
              <a:srgbClr val="000000"/>
            </a:effectRef>
            <a:fontRef idx="minor">
              <a:schemeClr val="lt1"/>
            </a:fontRef>
          </p:style>
          <p:txBody>
            <a:bodyPr spcFirstLastPara="0" vert="horz" wrap="square" lIns="0" tIns="0" rIns="0" bIns="0" numCol="1" spcCol="1270" anchor="ctr" anchorCtr="0">
              <a:noAutofit/>
            </a:bodyPr>
            <a:lstStyle/>
            <a:p>
              <a:pPr marL="0" lvl="0" indent="0" algn="ctr" defTabSz="666750">
                <a:lnSpc>
                  <a:spcPct val="90000"/>
                </a:lnSpc>
                <a:spcBef>
                  <a:spcPts val="0"/>
                </a:spcBef>
                <a:spcAft>
                  <a:spcPts val="0"/>
                </a:spcAft>
                <a:buNone/>
                <a:defRPr/>
              </a:pPr>
              <a:endParaRPr lang="de-DE" sz="1500"/>
            </a:p>
          </p:txBody>
        </p:sp>
        <p:sp>
          <p:nvSpPr>
            <p:cNvPr id="10" name="Ellipse 9"/>
            <p:cNvSpPr/>
            <p:nvPr/>
          </p:nvSpPr>
          <p:spPr bwMode="auto">
            <a:xfrm>
              <a:off x="5586978" y="90719"/>
              <a:ext cx="1239998" cy="123999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9050" tIns="19050" rIns="19050" bIns="19050" numCol="1" spcCol="1270" anchor="ctr" anchorCtr="0">
              <a:noAutofit/>
            </a:bodyPr>
            <a:lstStyle/>
            <a:p>
              <a:pPr marL="0" lvl="0" indent="0" algn="ctr" defTabSz="666750">
                <a:lnSpc>
                  <a:spcPct val="90000"/>
                </a:lnSpc>
                <a:spcBef>
                  <a:spcPts val="0"/>
                </a:spcBef>
                <a:spcAft>
                  <a:spcPts val="0"/>
                </a:spcAft>
                <a:buNone/>
                <a:defRPr/>
              </a:pPr>
              <a:r>
                <a:rPr lang="de-DE" sz="1500"/>
                <a:t>Handel / Transport</a:t>
              </a:r>
              <a:endParaRPr/>
            </a:p>
          </p:txBody>
        </p:sp>
        <p:sp>
          <p:nvSpPr>
            <p:cNvPr id="11" name="Pfeil: nach rechts 10"/>
            <p:cNvSpPr/>
            <p:nvPr/>
          </p:nvSpPr>
          <p:spPr bwMode="auto">
            <a:xfrm rot="8904492">
              <a:off x="6774070" y="1688251"/>
              <a:ext cx="894360" cy="421599"/>
            </a:xfrm>
            <a:prstGeom prst="rightArrow">
              <a:avLst>
                <a:gd name="adj1" fmla="val 60000"/>
                <a:gd name="adj2" fmla="val 50000"/>
              </a:avLst>
            </a:prstGeom>
            <a:solidFill>
              <a:schemeClr val="accent1">
                <a:tint val="60000"/>
                <a:hueOff val="0"/>
                <a:satOff val="0"/>
                <a:lumOff val="0"/>
                <a:alphaOff val="0"/>
              </a:schemeClr>
            </a:solidFill>
            <a:ln>
              <a:noFill/>
            </a:ln>
          </p:spPr>
          <p:style>
            <a:lnRef idx="0">
              <a:srgbClr val="000000"/>
            </a:lnRef>
            <a:fillRef idx="1">
              <a:srgbClr val="000000"/>
            </a:fillRef>
            <a:effectRef idx="0">
              <a:srgbClr val="000000"/>
            </a:effectRef>
            <a:fontRef idx="minor">
              <a:schemeClr val="lt1"/>
            </a:fontRef>
          </p:style>
          <p:txBody>
            <a:bodyPr spcFirstLastPara="0" vert="horz" wrap="square" lIns="0" tIns="0" rIns="0" bIns="0" numCol="1" spcCol="1270" anchor="ctr" anchorCtr="0">
              <a:noAutofit/>
            </a:bodyPr>
            <a:lstStyle/>
            <a:p>
              <a:pPr marL="0" lvl="0" indent="0" algn="ctr" defTabSz="666750">
                <a:lnSpc>
                  <a:spcPct val="90000"/>
                </a:lnSpc>
                <a:spcBef>
                  <a:spcPts val="0"/>
                </a:spcBef>
                <a:spcAft>
                  <a:spcPts val="0"/>
                </a:spcAft>
                <a:buNone/>
                <a:defRPr/>
              </a:pPr>
              <a:endParaRPr lang="de-DE" sz="1500"/>
            </a:p>
          </p:txBody>
        </p:sp>
        <p:sp>
          <p:nvSpPr>
            <p:cNvPr id="12" name="Ellipse 11"/>
            <p:cNvSpPr/>
            <p:nvPr/>
          </p:nvSpPr>
          <p:spPr bwMode="auto">
            <a:xfrm>
              <a:off x="7320041" y="93921"/>
              <a:ext cx="1239998" cy="123999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9050" tIns="19050" rIns="19050" bIns="19050" numCol="1" spcCol="1270" anchor="ctr" anchorCtr="0">
              <a:noAutofit/>
            </a:bodyPr>
            <a:lstStyle/>
            <a:p>
              <a:pPr marL="0" lvl="0" indent="0" algn="ctr" defTabSz="666750">
                <a:lnSpc>
                  <a:spcPct val="90000"/>
                </a:lnSpc>
                <a:spcBef>
                  <a:spcPts val="0"/>
                </a:spcBef>
                <a:spcAft>
                  <a:spcPts val="0"/>
                </a:spcAft>
                <a:buNone/>
                <a:defRPr/>
              </a:pPr>
              <a:r>
                <a:rPr lang="de-DE" sz="1500"/>
                <a:t>Umwelt-zerstörung</a:t>
              </a:r>
              <a:endParaRPr/>
            </a:p>
          </p:txBody>
        </p:sp>
        <p:sp>
          <p:nvSpPr>
            <p:cNvPr id="13" name="Pfeil: nach rechts 12"/>
            <p:cNvSpPr/>
            <p:nvPr/>
          </p:nvSpPr>
          <p:spPr bwMode="auto">
            <a:xfrm rot="1808361">
              <a:off x="2907608" y="1548168"/>
              <a:ext cx="1066792" cy="421599"/>
            </a:xfrm>
            <a:prstGeom prst="rightArrow">
              <a:avLst>
                <a:gd name="adj1" fmla="val 60000"/>
                <a:gd name="adj2" fmla="val 50000"/>
              </a:avLst>
            </a:prstGeom>
            <a:solidFill>
              <a:schemeClr val="accent1">
                <a:tint val="60000"/>
                <a:hueOff val="0"/>
                <a:satOff val="0"/>
                <a:lumOff val="0"/>
                <a:alphaOff val="0"/>
              </a:schemeClr>
            </a:solidFill>
            <a:ln>
              <a:noFill/>
            </a:ln>
          </p:spPr>
          <p:style>
            <a:lnRef idx="0">
              <a:srgbClr val="000000"/>
            </a:lnRef>
            <a:fillRef idx="1">
              <a:srgbClr val="000000"/>
            </a:fillRef>
            <a:effectRef idx="0">
              <a:srgbClr val="000000"/>
            </a:effectRef>
            <a:fontRef idx="minor">
              <a:schemeClr val="lt1"/>
            </a:fontRef>
          </p:style>
          <p:txBody>
            <a:bodyPr rot="10800000" spcFirstLastPara="0" vert="horz" wrap="square" lIns="0" tIns="0" rIns="0" bIns="0" numCol="1" spcCol="1270" anchor="ctr" anchorCtr="0">
              <a:noAutofit/>
            </a:bodyPr>
            <a:lstStyle/>
            <a:p>
              <a:pPr marL="0" lvl="0" indent="0" algn="ctr" defTabSz="666750">
                <a:lnSpc>
                  <a:spcPct val="90000"/>
                </a:lnSpc>
                <a:spcBef>
                  <a:spcPts val="0"/>
                </a:spcBef>
                <a:spcAft>
                  <a:spcPts val="0"/>
                </a:spcAft>
                <a:buNone/>
                <a:defRPr/>
              </a:pPr>
              <a:endParaRPr lang="de-DE" sz="1500"/>
            </a:p>
          </p:txBody>
        </p:sp>
        <p:sp>
          <p:nvSpPr>
            <p:cNvPr id="14" name="Ellipse 13"/>
            <p:cNvSpPr/>
            <p:nvPr/>
          </p:nvSpPr>
          <p:spPr bwMode="auto">
            <a:xfrm>
              <a:off x="1537826" y="115097"/>
              <a:ext cx="1239998" cy="123999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9050" tIns="19050" rIns="19050" bIns="19050" numCol="1" spcCol="1270" anchor="ctr" anchorCtr="0">
              <a:noAutofit/>
            </a:bodyPr>
            <a:lstStyle/>
            <a:p>
              <a:pPr marL="0" lvl="0" indent="0" algn="ctr" defTabSz="666750">
                <a:lnSpc>
                  <a:spcPct val="90000"/>
                </a:lnSpc>
                <a:spcBef>
                  <a:spcPts val="0"/>
                </a:spcBef>
                <a:spcAft>
                  <a:spcPts val="0"/>
                </a:spcAft>
                <a:buNone/>
                <a:defRPr/>
              </a:pPr>
              <a:r>
                <a:rPr lang="de-DE" sz="1500"/>
                <a:t>Hygiene /</a:t>
              </a:r>
              <a:endParaRPr/>
            </a:p>
            <a:p>
              <a:pPr marL="0" lvl="0" indent="0" algn="ctr" defTabSz="666750">
                <a:lnSpc>
                  <a:spcPct val="90000"/>
                </a:lnSpc>
                <a:spcBef>
                  <a:spcPts val="0"/>
                </a:spcBef>
                <a:spcAft>
                  <a:spcPts val="0"/>
                </a:spcAft>
                <a:buNone/>
                <a:defRPr/>
              </a:pPr>
              <a:r>
                <a:rPr lang="de-DE" sz="1500"/>
                <a:t>Verhalten</a:t>
              </a:r>
              <a:endParaRPr/>
            </a:p>
          </p:txBody>
        </p:sp>
      </p:grpSp>
      <p:sp>
        <p:nvSpPr>
          <p:cNvPr id="15" name="Pfeil: nach unten 6"/>
          <p:cNvSpPr/>
          <p:nvPr/>
        </p:nvSpPr>
        <p:spPr bwMode="auto">
          <a:xfrm rot="1881324">
            <a:off x="4949952" y="4511040"/>
            <a:ext cx="484632" cy="978408"/>
          </a:xfrm>
          <a:prstGeom prst="downArrow">
            <a:avLst>
              <a:gd name="adj1" fmla="val 50000"/>
              <a:gd name="adj2" fmla="val 5000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 name="Pfeil: nach unten 7"/>
          <p:cNvSpPr/>
          <p:nvPr/>
        </p:nvSpPr>
        <p:spPr bwMode="auto">
          <a:xfrm rot="20226574">
            <a:off x="6295935" y="4517990"/>
            <a:ext cx="484632" cy="978408"/>
          </a:xfrm>
          <a:prstGeom prst="downArrow">
            <a:avLst>
              <a:gd name="adj1" fmla="val 50000"/>
              <a:gd name="adj2" fmla="val 5000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7" name="Ellipse 8"/>
          <p:cNvSpPr/>
          <p:nvPr/>
        </p:nvSpPr>
        <p:spPr bwMode="auto">
          <a:xfrm>
            <a:off x="3307542" y="5544091"/>
            <a:ext cx="1820309" cy="948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t>Gesundheit / Mensch</a:t>
            </a:r>
            <a:endParaRPr/>
          </a:p>
        </p:txBody>
      </p:sp>
      <p:sp>
        <p:nvSpPr>
          <p:cNvPr id="18" name="Ellipse 9"/>
          <p:cNvSpPr/>
          <p:nvPr/>
        </p:nvSpPr>
        <p:spPr bwMode="auto">
          <a:xfrm>
            <a:off x="6443933" y="5584636"/>
            <a:ext cx="1820309" cy="9487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de-DE"/>
              <a:t>Gesundheit / Tier</a:t>
            </a:r>
            <a:endParaRPr/>
          </a:p>
        </p:txBody>
      </p:sp>
      <p:sp>
        <p:nvSpPr>
          <p:cNvPr id="19" name="Pfeil: nach unten 12"/>
          <p:cNvSpPr/>
          <p:nvPr/>
        </p:nvSpPr>
        <p:spPr bwMode="auto">
          <a:xfrm rot="14675917">
            <a:off x="8899325" y="5232068"/>
            <a:ext cx="484632" cy="978408"/>
          </a:xfrm>
          <a:prstGeom prst="downArrow">
            <a:avLst>
              <a:gd name="adj1" fmla="val 50000"/>
              <a:gd name="adj2" fmla="val 50000"/>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Ellipse 13"/>
          <p:cNvSpPr/>
          <p:nvPr/>
        </p:nvSpPr>
        <p:spPr bwMode="auto">
          <a:xfrm>
            <a:off x="9893808" y="4681351"/>
            <a:ext cx="1706880" cy="948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t>Ökonom. Schaden</a:t>
            </a:r>
            <a:endParaRPr/>
          </a:p>
        </p:txBody>
      </p:sp>
      <p:sp>
        <p:nvSpPr>
          <p:cNvPr id="21" name="Fußzeilenplatzhalter 2"/>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Beispiel Blauzungenkrankheit</a:t>
            </a:r>
            <a:endParaRPr dirty="0"/>
          </a:p>
        </p:txBody>
      </p:sp>
      <p:sp>
        <p:nvSpPr>
          <p:cNvPr id="5" name="Inhaltsplatzhalter 2"/>
          <p:cNvSpPr>
            <a:spLocks noGrp="1"/>
          </p:cNvSpPr>
          <p:nvPr>
            <p:ph idx="1"/>
          </p:nvPr>
        </p:nvSpPr>
        <p:spPr bwMode="auto"/>
        <p:txBody>
          <a:bodyPr/>
          <a:lstStyle/>
          <a:p>
            <a:pPr marL="0" indent="0">
              <a:buNone/>
              <a:defRPr/>
            </a:pPr>
            <a:r>
              <a:rPr lang="de-DE" dirty="0"/>
              <a:t>In Deutschland (BaWü, RP, Saarland)</a:t>
            </a:r>
            <a:endParaRPr dirty="0"/>
          </a:p>
          <a:p>
            <a:pPr>
              <a:defRPr/>
            </a:pPr>
            <a:endParaRPr lang="de-DE" dirty="0"/>
          </a:p>
          <a:p>
            <a:pPr>
              <a:buFont typeface="Wingdings"/>
              <a:buChar char="Ø"/>
              <a:defRPr/>
            </a:pPr>
            <a:r>
              <a:rPr lang="de-DE" dirty="0"/>
              <a:t> Ursache des Ausbruchs 2006 - 2009: </a:t>
            </a:r>
            <a:r>
              <a:rPr lang="de-DE" b="1" dirty="0"/>
              <a:t>wärmeliebende Gnitzen</a:t>
            </a:r>
            <a:br>
              <a:rPr lang="de-DE" b="1" dirty="0"/>
            </a:br>
            <a:r>
              <a:rPr lang="de-DE" b="1" dirty="0"/>
              <a:t> (</a:t>
            </a:r>
            <a:r>
              <a:rPr lang="de-DE" b="1" dirty="0" err="1"/>
              <a:t>Culicoides</a:t>
            </a:r>
            <a:r>
              <a:rPr lang="de-DE" b="1" dirty="0"/>
              <a:t>) etablieren sich in Deutschland </a:t>
            </a:r>
            <a:endParaRPr dirty="0"/>
          </a:p>
          <a:p>
            <a:pPr>
              <a:buFont typeface="Wingdings"/>
              <a:buChar char="Ø"/>
              <a:defRPr/>
            </a:pPr>
            <a:r>
              <a:rPr lang="de-DE" dirty="0"/>
              <a:t> Eindämmung bzw. Ausrottung durch flächendeckende Impfungen</a:t>
            </a:r>
            <a:endParaRPr dirty="0"/>
          </a:p>
          <a:p>
            <a:pPr>
              <a:buFont typeface="Wingdings"/>
              <a:buChar char="Ø"/>
              <a:defRPr/>
            </a:pPr>
            <a:r>
              <a:rPr lang="de-DE" dirty="0"/>
              <a:t> Erneuter Ausbruch im Dezember 2018 nach 9 Jahren</a:t>
            </a:r>
            <a:endParaRPr dirty="0"/>
          </a:p>
          <a:p>
            <a:pPr>
              <a:buFont typeface="Wingdings"/>
              <a:buChar char="Ø"/>
              <a:defRPr/>
            </a:pPr>
            <a:r>
              <a:rPr lang="de-DE" dirty="0"/>
              <a:t> Einrichtung einer Restriktionszone</a:t>
            </a:r>
            <a:endParaRPr dirty="0"/>
          </a:p>
        </p:txBody>
      </p:sp>
      <p:pic>
        <p:nvPicPr>
          <p:cNvPr id="6" name="Grafik 3"/>
          <p:cNvPicPr>
            <a:picLocks noChangeAspect="1"/>
          </p:cNvPicPr>
          <p:nvPr/>
        </p:nvPicPr>
        <p:blipFill>
          <a:blip r:embed="rId3"/>
          <a:stretch/>
        </p:blipFill>
        <p:spPr bwMode="auto">
          <a:xfrm>
            <a:off x="9192343" y="3873451"/>
            <a:ext cx="2494955" cy="1937748"/>
          </a:xfrm>
          <a:prstGeom prst="rect">
            <a:avLst/>
          </a:prstGeom>
        </p:spPr>
      </p:pic>
      <p:sp>
        <p:nvSpPr>
          <p:cNvPr id="7" name="Textfeld 5"/>
          <p:cNvSpPr>
            <a:spLocks/>
          </p:cNvSpPr>
          <p:nvPr/>
        </p:nvSpPr>
        <p:spPr bwMode="auto">
          <a:xfrm>
            <a:off x="9121608" y="5814917"/>
            <a:ext cx="2908168" cy="877163"/>
          </a:xfrm>
          <a:prstGeom prst="rect">
            <a:avLst/>
          </a:prstGeom>
          <a:noFill/>
        </p:spPr>
        <p:txBody>
          <a:bodyPr wrap="none" rtlCol="0">
            <a:spAutoFit/>
          </a:bodyPr>
          <a:lstStyle/>
          <a:p>
            <a:pPr>
              <a:defRPr/>
            </a:pPr>
            <a:r>
              <a:rPr lang="de-DE" sz="1100" baseline="30000" dirty="0">
                <a:solidFill>
                  <a:prstClr val="black"/>
                </a:solidFill>
              </a:rPr>
              <a:t>1) </a:t>
            </a:r>
            <a:r>
              <a:rPr lang="de-DE" sz="1100" dirty="0"/>
              <a:t>Gnitzen </a:t>
            </a:r>
            <a:r>
              <a:rPr lang="de-DE" sz="1100" i="1" dirty="0" err="1"/>
              <a:t>Culicoides</a:t>
            </a:r>
            <a:r>
              <a:rPr lang="de-DE" sz="1100" i="1" dirty="0"/>
              <a:t> </a:t>
            </a:r>
            <a:r>
              <a:rPr lang="de-DE" sz="1100" i="1" dirty="0" err="1"/>
              <a:t>imicola</a:t>
            </a:r>
            <a:r>
              <a:rPr lang="de-DE" sz="1100" dirty="0"/>
              <a:t>, Weibchen in </a:t>
            </a:r>
            <a:br>
              <a:rPr lang="de-DE" sz="1100" dirty="0"/>
            </a:br>
            <a:r>
              <a:rPr lang="de-DE" sz="1100" dirty="0"/>
              <a:t>   unterschiedlichen Stadien einer Blutmahlzeit, </a:t>
            </a:r>
            <a:br>
              <a:rPr lang="de-DE" sz="1100" dirty="0"/>
            </a:br>
            <a:r>
              <a:rPr lang="de-DE" sz="1100" dirty="0"/>
              <a:t>  Alan R Walker</a:t>
            </a:r>
          </a:p>
          <a:p>
            <a:pPr>
              <a:defRPr/>
            </a:pPr>
            <a:endParaRPr dirty="0"/>
          </a:p>
        </p:txBody>
      </p:sp>
      <p:sp>
        <p:nvSpPr>
          <p:cNvPr id="8" name="Fußzeilenplatzhalter 4"/>
          <p:cNvSpPr>
            <a:spLocks noGrp="1"/>
          </p:cNvSpPr>
          <p:nvPr>
            <p:ph type="ftr" sz="quarter" idx="10"/>
          </p:nvPr>
        </p:nvSpPr>
        <p:spPr bwMode="auto"/>
        <p:txBody>
          <a:bodyPr/>
          <a:lstStyle/>
          <a:p>
            <a:pPr>
              <a:defRPr/>
            </a:pPr>
            <a:r>
              <a:rPr lang="de-DE"/>
              <a:t>Tierseuchen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Klimawandel und Tierseuchen</a:t>
            </a:r>
            <a:endParaRPr/>
          </a:p>
        </p:txBody>
      </p:sp>
      <p:sp>
        <p:nvSpPr>
          <p:cNvPr id="6" name="Textfeld 5"/>
          <p:cNvSpPr>
            <a:spLocks/>
          </p:cNvSpPr>
          <p:nvPr/>
        </p:nvSpPr>
        <p:spPr bwMode="auto">
          <a:xfrm>
            <a:off x="9766001" y="5885385"/>
            <a:ext cx="758541" cy="261610"/>
          </a:xfrm>
          <a:prstGeom prst="rect">
            <a:avLst/>
          </a:prstGeom>
          <a:noFill/>
        </p:spPr>
        <p:txBody>
          <a:bodyPr wrap="none" rtlCol="0">
            <a:spAutoFit/>
          </a:bodyPr>
          <a:lstStyle/>
          <a:p>
            <a:pPr>
              <a:defRPr/>
            </a:pPr>
            <a:r>
              <a:rPr lang="de-DE" sz="1100" dirty="0" err="1"/>
              <a:t>ec.europa</a:t>
            </a:r>
            <a:endParaRPr lang="de-DE" sz="1100" dirty="0"/>
          </a:p>
        </p:txBody>
      </p:sp>
      <p:sp>
        <p:nvSpPr>
          <p:cNvPr id="7" name="Fußzeilenplatzhalter 2"/>
          <p:cNvSpPr>
            <a:spLocks noGrp="1"/>
          </p:cNvSpPr>
          <p:nvPr>
            <p:ph type="ftr" sz="quarter" idx="10"/>
          </p:nvPr>
        </p:nvSpPr>
        <p:spPr bwMode="auto"/>
        <p:txBody>
          <a:bodyPr/>
          <a:lstStyle/>
          <a:p>
            <a:pPr>
              <a:defRPr/>
            </a:pPr>
            <a:r>
              <a:rPr lang="de-DE"/>
              <a:t>Tierseuchen</a:t>
            </a:r>
            <a:endParaRPr/>
          </a:p>
        </p:txBody>
      </p:sp>
      <p:pic>
        <p:nvPicPr>
          <p:cNvPr id="5" name="Grafik 4">
            <a:extLst>
              <a:ext uri="{FF2B5EF4-FFF2-40B4-BE49-F238E27FC236}">
                <a16:creationId xmlns:a16="http://schemas.microsoft.com/office/drawing/2014/main" id="{73BDC7B1-DBD3-4579-8559-9F7E21C7F0BC}"/>
              </a:ext>
            </a:extLst>
          </p:cNvPr>
          <p:cNvPicPr>
            <a:picLocks noChangeAspect="1"/>
          </p:cNvPicPr>
          <p:nvPr/>
        </p:nvPicPr>
        <p:blipFill>
          <a:blip r:embed="rId3"/>
          <a:stretch>
            <a:fillRect/>
          </a:stretch>
        </p:blipFill>
        <p:spPr>
          <a:xfrm>
            <a:off x="2619874" y="1151969"/>
            <a:ext cx="7146127" cy="4995026"/>
          </a:xfrm>
          <a:prstGeom prst="rect">
            <a:avLst/>
          </a:prstGeom>
        </p:spPr>
      </p:pic>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3498</Words>
  <Application>Microsoft Office PowerPoint</Application>
  <DocSecurity>0</DocSecurity>
  <PresentationFormat>Breitbild</PresentationFormat>
  <Paragraphs>355</Paragraphs>
  <Slides>26</Slides>
  <Notes>21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26</vt:i4>
      </vt:variant>
    </vt:vector>
  </HeadingPairs>
  <TitlesOfParts>
    <vt:vector size="32" baseType="lpstr">
      <vt:lpstr>Arial</vt:lpstr>
      <vt:lpstr>Calibri</vt:lpstr>
      <vt:lpstr>Calibri Light</vt:lpstr>
      <vt:lpstr>Times New Roman</vt:lpstr>
      <vt:lpstr>Wingdings</vt:lpstr>
      <vt:lpstr>Office</vt:lpstr>
      <vt:lpstr>Klimawandel und Tierseuchen</vt:lpstr>
      <vt:lpstr>Klimawandel und Tierseuchen</vt:lpstr>
      <vt:lpstr>Globale Erwärmung</vt:lpstr>
      <vt:lpstr>Klimawandel und Tierseuchen</vt:lpstr>
      <vt:lpstr>Klimabedingt steigendes Risiko für vektorübertragene Krankheiten vor allem durch:</vt:lpstr>
      <vt:lpstr>Folgen des Klimawandels</vt:lpstr>
      <vt:lpstr>Einflüsse und Auswirkungen auf die Verbreitung von Tierseuchen</vt:lpstr>
      <vt:lpstr>Beispiel Blauzungenkrankheit</vt:lpstr>
      <vt:lpstr>Klimawandel und Tierseuchen</vt:lpstr>
      <vt:lpstr>Klimawandel und Tierseuchen</vt:lpstr>
      <vt:lpstr>Klimawandel und Tierseuchen</vt:lpstr>
      <vt:lpstr>Beispiele für vektorübertragene Krankheiten</vt:lpstr>
      <vt:lpstr>Friedrich-Löffler-Institut</vt:lpstr>
      <vt:lpstr>Anzeigepflichtige Tierseuchen</vt:lpstr>
      <vt:lpstr>Aktuelles Blauzungenkrankheitsgeschehen in Deutschland:</vt:lpstr>
      <vt:lpstr>Was kann ich als Tierhalter tun?</vt:lpstr>
      <vt:lpstr>Arbeitsauftrag 1 –Beispiel Blauzungenkrankheit   Bitte ergänzen Sie:</vt:lpstr>
      <vt:lpstr>PowerPoint-Präsentation</vt:lpstr>
      <vt:lpstr>Klimawandel und Tierseuchen</vt:lpstr>
      <vt:lpstr>Klimawandel und Tierseuchen</vt:lpstr>
      <vt:lpstr>Klimawandel und Tierseuchen</vt:lpstr>
      <vt:lpstr>Klimawandel und Tierseuchen</vt:lpstr>
      <vt:lpstr>Klimawandel und Tierseuchen</vt:lpstr>
      <vt:lpstr>Arbeitsauftrag 2</vt:lpstr>
      <vt:lpstr>Bildquellen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Sabine Sommer</dc:creator>
  <cp:keywords/>
  <dc:description/>
  <cp:lastModifiedBy>Sabine Sommer</cp:lastModifiedBy>
  <cp:revision>97</cp:revision>
  <dcterms:created xsi:type="dcterms:W3CDTF">2020-08-04T13:25:31Z</dcterms:created>
  <dcterms:modified xsi:type="dcterms:W3CDTF">2021-10-19T15:17:02Z</dcterms:modified>
  <cp:category/>
  <dc:identifier/>
  <cp:contentStatus/>
  <dc:language/>
  <cp:version/>
</cp:coreProperties>
</file>