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60" r:id="rId2"/>
    <p:sldId id="268" r:id="rId3"/>
    <p:sldId id="267" r:id="rId4"/>
    <p:sldId id="278" r:id="rId5"/>
    <p:sldId id="279" r:id="rId6"/>
    <p:sldId id="280" r:id="rId7"/>
    <p:sldId id="276" r:id="rId8"/>
    <p:sldId id="294" r:id="rId9"/>
    <p:sldId id="370" r:id="rId10"/>
    <p:sldId id="373" r:id="rId11"/>
    <p:sldId id="375" r:id="rId12"/>
    <p:sldId id="412" r:id="rId13"/>
    <p:sldId id="317" r:id="rId14"/>
    <p:sldId id="377" r:id="rId15"/>
    <p:sldId id="395" r:id="rId16"/>
    <p:sldId id="396" r:id="rId17"/>
    <p:sldId id="397" r:id="rId18"/>
    <p:sldId id="398" r:id="rId19"/>
    <p:sldId id="277" r:id="rId20"/>
    <p:sldId id="269" r:id="rId21"/>
    <p:sldId id="366" r:id="rId22"/>
    <p:sldId id="411" r:id="rId23"/>
    <p:sldId id="367" r:id="rId24"/>
    <p:sldId id="271" r:id="rId25"/>
    <p:sldId id="406" r:id="rId26"/>
    <p:sldId id="288" r:id="rId27"/>
    <p:sldId id="296" r:id="rId28"/>
    <p:sldId id="290" r:id="rId29"/>
    <p:sldId id="274" r:id="rId30"/>
    <p:sldId id="407" r:id="rId31"/>
    <p:sldId id="287" r:id="rId32"/>
    <p:sldId id="281" r:id="rId33"/>
    <p:sldId id="408" r:id="rId34"/>
    <p:sldId id="362" r:id="rId35"/>
    <p:sldId id="363" r:id="rId36"/>
    <p:sldId id="291" r:id="rId37"/>
    <p:sldId id="391" r:id="rId38"/>
    <p:sldId id="384" r:id="rId39"/>
    <p:sldId id="409" r:id="rId40"/>
    <p:sldId id="385" r:id="rId41"/>
    <p:sldId id="386" r:id="rId42"/>
    <p:sldId id="388" r:id="rId43"/>
    <p:sldId id="399" r:id="rId44"/>
    <p:sldId id="405" r:id="rId45"/>
    <p:sldId id="400" r:id="rId46"/>
    <p:sldId id="387" r:id="rId47"/>
    <p:sldId id="403" r:id="rId48"/>
    <p:sldId id="404" r:id="rId49"/>
    <p:sldId id="392" r:id="rId50"/>
    <p:sldId id="394" r:id="rId51"/>
    <p:sldId id="393" r:id="rId52"/>
    <p:sldId id="380" r:id="rId53"/>
    <p:sldId id="381" r:id="rId54"/>
    <p:sldId id="382" r:id="rId55"/>
    <p:sldId id="347" r:id="rId56"/>
    <p:sldId id="348" r:id="rId57"/>
    <p:sldId id="349" r:id="rId58"/>
    <p:sldId id="410" r:id="rId59"/>
    <p:sldId id="383" r:id="rId60"/>
    <p:sldId id="364" r:id="rId61"/>
    <p:sldId id="300" r:id="rId62"/>
    <p:sldId id="293" r:id="rId63"/>
    <p:sldId id="282" r:id="rId64"/>
    <p:sldId id="350" r:id="rId65"/>
    <p:sldId id="352" r:id="rId66"/>
    <p:sldId id="353" r:id="rId67"/>
    <p:sldId id="329" r:id="rId68"/>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bine Sommer" initials="SS" lastIdx="4" clrIdx="0">
    <p:extLst>
      <p:ext uri="{19B8F6BF-5375-455C-9EA6-DF929625EA0E}">
        <p15:presenceInfo xmlns:p15="http://schemas.microsoft.com/office/powerpoint/2012/main" userId="S-1-5-21-3079182743-3754713883-749644410-1156" providerId="AD"/>
      </p:ext>
    </p:extLst>
  </p:cmAuthor>
  <p:cmAuthor id="2" name="User" initials="U" lastIdx="1" clrIdx="1">
    <p:extLst>
      <p:ext uri="{19B8F6BF-5375-455C-9EA6-DF929625EA0E}">
        <p15:presenceInfo xmlns:p15="http://schemas.microsoft.com/office/powerpoint/2012/main" userId="User" providerId="None"/>
      </p:ext>
    </p:extLst>
  </p:cmAuthor>
  <p:cmAuthor id="3" name="Andreas Ziermann" initials="AZ" lastIdx="1" clrIdx="2">
    <p:extLst>
      <p:ext uri="{19B8F6BF-5375-455C-9EA6-DF929625EA0E}">
        <p15:presenceInfo xmlns:p15="http://schemas.microsoft.com/office/powerpoint/2012/main" userId="S-1-5-21-3849005281-361581855-2026736980-11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295" autoAdjust="0"/>
    <p:restoredTop sz="69415" autoAdjust="0"/>
  </p:normalViewPr>
  <p:slideViewPr>
    <p:cSldViewPr snapToGrid="0">
      <p:cViewPr varScale="1">
        <p:scale>
          <a:sx n="76" d="100"/>
          <a:sy n="76" d="100"/>
        </p:scale>
        <p:origin x="1338" y="7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3" dt="2021-06-29T11:21:24.196" idx="1">
    <p:pos x="10" y="10"/>
    <p:text>Die folgenden 4 Folien je nach Bundesland auswählen (BaWü oder Hessen)</p:text>
    <p:extLst>
      <p:ext uri="{C676402C-5697-4E1C-873F-D02D1690AC5C}">
        <p15:threadingInfo xmlns:p15="http://schemas.microsoft.com/office/powerpoint/2012/main" timeZoneBias="-1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DD43A9-C11B-431E-8AE1-D526A9F01EB4}" type="datetimeFigureOut">
              <a:rPr lang="de-DE" smtClean="0"/>
              <a:t>20.10.2021</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A741CA-AA39-4C3D-9D18-DF6523E14173}" type="slidenum">
              <a:rPr lang="de-DE" smtClean="0"/>
              <a:t>‹Nr.›</a:t>
            </a:fld>
            <a:endParaRPr lang="de-DE"/>
          </a:p>
        </p:txBody>
      </p:sp>
    </p:spTree>
    <p:extLst>
      <p:ext uri="{BB962C8B-B14F-4D97-AF65-F5344CB8AC3E}">
        <p14:creationId xmlns:p14="http://schemas.microsoft.com/office/powerpoint/2010/main" val="37384890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2</a:t>
            </a:fld>
            <a:endParaRPr lang="de-DE"/>
          </a:p>
        </p:txBody>
      </p:sp>
    </p:spTree>
    <p:extLst>
      <p:ext uri="{BB962C8B-B14F-4D97-AF65-F5344CB8AC3E}">
        <p14:creationId xmlns:p14="http://schemas.microsoft.com/office/powerpoint/2010/main" val="25499728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Legt man auch in diese Grafiken die</a:t>
            </a:r>
            <a:r>
              <a:rPr lang="de-DE" baseline="0" dirty="0"/>
              <a:t> Tendenzen, zeigen sich leicht ansteigende Tendenzen i</a:t>
            </a:r>
            <a:r>
              <a:rPr lang="de-DE" dirty="0"/>
              <a:t>m Frühling</a:t>
            </a:r>
            <a:r>
              <a:rPr lang="de-DE" baseline="0" dirty="0"/>
              <a:t> und Herbst </a:t>
            </a:r>
          </a:p>
          <a:p>
            <a:r>
              <a:rPr lang="de-DE" baseline="0" dirty="0"/>
              <a:t>Und eine leicht abnehmende Tendenz im Sommer. </a:t>
            </a:r>
          </a:p>
          <a:p>
            <a:r>
              <a:rPr lang="de-DE" baseline="0" dirty="0"/>
              <a:t>Was deutlich zu erkennen ist, ist dass die Tendenz der Niederschläge im Winterhalbjahr ansteigend ist.</a:t>
            </a:r>
          </a:p>
          <a:p>
            <a:pPr>
              <a:defRPr/>
            </a:pPr>
            <a:r>
              <a:rPr lang="de-DE" baseline="0" dirty="0"/>
              <a:t>Diese Darstellungen zeigen also die Niederschlagsmengen. </a:t>
            </a:r>
            <a:r>
              <a:rPr lang="de-DE" dirty="0"/>
              <a:t>Jedoch werden keine Aussagen zur zeitlichen Verteilung bzw. Anzahl der Tage mit Niederschlag getroffen.</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dirty="0"/>
              <a:t>https://www.dwd.de/DE/leistungen/zeitreihen/zeitreihen.html?nn=18256 </a:t>
            </a:r>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11</a:t>
            </a:fld>
            <a:endParaRPr lang="de-DE"/>
          </a:p>
        </p:txBody>
      </p:sp>
    </p:spTree>
    <p:extLst>
      <p:ext uri="{BB962C8B-B14F-4D97-AF65-F5344CB8AC3E}">
        <p14:creationId xmlns:p14="http://schemas.microsoft.com/office/powerpoint/2010/main" val="16716222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Am 12. Juli 2021 kam es zu massiven Niederschlägen im Westen Deutschlands </a:t>
            </a:r>
          </a:p>
          <a:p>
            <a:r>
              <a:rPr lang="de-DE" dirty="0"/>
              <a:t>Das Problem am Niederschlag ist, dass die Menge an Wasser, die gemessen wird, zunehmend als Starkniederschlag fällt. </a:t>
            </a:r>
          </a:p>
          <a:p>
            <a:r>
              <a:rPr lang="de-DE" dirty="0"/>
              <a:t>Die Starkniederschläge nehmen in Häufigkeit und Stärke zu.</a:t>
            </a:r>
          </a:p>
          <a:p>
            <a:r>
              <a:rPr lang="de-DE" dirty="0"/>
              <a:t>d.h. eine gleichbleibende Wassermenge an Sommerniederschlägen und eine Zunahme an Starkniederschlägen bedeutet, dass die Menge an pflanzenverfügbarem Wasser abnimmt, denn</a:t>
            </a:r>
          </a:p>
          <a:p>
            <a:r>
              <a:rPr lang="de-DE" dirty="0"/>
              <a:t>bei Starkniederschlägen kann der Boden stark verschlämmen, er versiegelt, kann das Wasser nicht mehr aufnehmen, das fließt ab und nimmt im schlimmsten Fall noch Boden in Form von Wassererosion mit.-&gt; </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Für die Landwirtschaft und den Weinbau bedeutet das, dass die Böden widerstandsfähig gegen Verschlämmung und Erosion sein müssen und Wasser schnell aufnehmen können müssen. </a:t>
            </a:r>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12</a:t>
            </a:fld>
            <a:endParaRPr lang="de-DE"/>
          </a:p>
        </p:txBody>
      </p:sp>
    </p:spTree>
    <p:extLst>
      <p:ext uri="{BB962C8B-B14F-4D97-AF65-F5344CB8AC3E}">
        <p14:creationId xmlns:p14="http://schemas.microsoft.com/office/powerpoint/2010/main" val="2894195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Auch in der Zukunft wird die Häufigkeit der Starkniederschläge weiter zunehmen: </a:t>
            </a:r>
          </a:p>
          <a:p>
            <a:pPr>
              <a:defRPr/>
            </a:pPr>
            <a:r>
              <a:rPr lang="de-DE" dirty="0"/>
              <a:t>* im Winterhalbjahr um 15-25%.</a:t>
            </a:r>
            <a:endParaRPr dirty="0"/>
          </a:p>
          <a:p>
            <a:pPr>
              <a:defRPr/>
            </a:pPr>
            <a:r>
              <a:rPr lang="de-DE" dirty="0"/>
              <a:t>* im Sommer um 5-15%. Bis Ende des Jahrhunderts.</a:t>
            </a:r>
            <a:endParaRPr dirty="0"/>
          </a:p>
          <a:p>
            <a:pPr>
              <a:defRPr/>
            </a:pPr>
            <a:r>
              <a:rPr lang="de-DE" dirty="0"/>
              <a:t>Grund: </a:t>
            </a:r>
          </a:p>
          <a:p>
            <a:pPr>
              <a:defRPr/>
            </a:pPr>
            <a:r>
              <a:rPr lang="de-DE" dirty="0"/>
              <a:t>Mit jedem Grad mehr Lufttemperatur, kann die Atmosphäre 7% mehr Wasser aufnehmen. -&gt; höhere Wassermenge in wassergesättigter Luft -&gt; mehr Wasser kann als Niederschlag fallen</a:t>
            </a:r>
            <a:endParaRPr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13</a:t>
            </a:fld>
            <a:endParaRPr lang="de-DE"/>
          </a:p>
        </p:txBody>
      </p:sp>
    </p:spTree>
    <p:extLst>
      <p:ext uri="{BB962C8B-B14F-4D97-AF65-F5344CB8AC3E}">
        <p14:creationId xmlns:p14="http://schemas.microsoft.com/office/powerpoint/2010/main" val="2147005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Dürremonitor des Helmholtz-Zentrum</a:t>
            </a:r>
            <a:r>
              <a:rPr lang="de-DE" baseline="0" dirty="0"/>
              <a:t> für Umweltforschung ist abrufbar unter: https://www.ufz.de/index.php?de=37937</a:t>
            </a:r>
          </a:p>
          <a:p>
            <a:r>
              <a:rPr lang="de-DE" baseline="0" dirty="0"/>
              <a:t>Dort kann man die Bodenfeuchtemessungen tagesaktuell ablesen. </a:t>
            </a:r>
          </a:p>
          <a:p>
            <a:endParaRPr lang="de-D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de-DE" baseline="0" dirty="0"/>
              <a:t>Auch im Herbst sind einige Bereich in Deutschland ungewöhnlich trocken. </a:t>
            </a:r>
            <a:endParaRPr lang="de-DE" dirty="0"/>
          </a:p>
          <a:p>
            <a:endParaRPr lang="de-DE" dirty="0"/>
          </a:p>
        </p:txBody>
      </p:sp>
      <p:sp>
        <p:nvSpPr>
          <p:cNvPr id="4" name="Foliennummernplatzhalter 3"/>
          <p:cNvSpPr>
            <a:spLocks noGrp="1"/>
          </p:cNvSpPr>
          <p:nvPr>
            <p:ph type="sldNum" sz="quarter" idx="10"/>
          </p:nvPr>
        </p:nvSpPr>
        <p:spPr/>
        <p:txBody>
          <a:bodyPr/>
          <a:lstStyle/>
          <a:p>
            <a:fld id="{9E811C71-E768-49C8-8D8C-5815DCB6C18D}" type="slidenum">
              <a:rPr lang="de-DE" smtClean="0"/>
              <a:t>15</a:t>
            </a:fld>
            <a:endParaRPr lang="de-DE"/>
          </a:p>
        </p:txBody>
      </p:sp>
    </p:spTree>
    <p:extLst>
      <p:ext uri="{BB962C8B-B14F-4D97-AF65-F5344CB8AC3E}">
        <p14:creationId xmlns:p14="http://schemas.microsoft.com/office/powerpoint/2010/main" val="2304294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aseline="0" dirty="0"/>
              <a:t>Noch dramatischer sieht die Trockenheit im Gesamtboden bis 1,80 m aus.</a:t>
            </a:r>
          </a:p>
          <a:p>
            <a:pPr marL="0" marR="0" indent="0" algn="l" defTabSz="914400" rtl="0" eaLnBrk="1" fontAlgn="auto" latinLnBrk="0" hangingPunct="1">
              <a:lnSpc>
                <a:spcPct val="100000"/>
              </a:lnSpc>
              <a:spcBef>
                <a:spcPts val="0"/>
              </a:spcBef>
              <a:spcAft>
                <a:spcPts val="0"/>
              </a:spcAft>
              <a:buClrTx/>
              <a:buSzTx/>
              <a:buFontTx/>
              <a:buNone/>
              <a:tabLst/>
              <a:defRPr/>
            </a:pPr>
            <a:endParaRPr lang="de-DE"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de-DE" baseline="0" dirty="0"/>
          </a:p>
          <a:p>
            <a:r>
              <a:rPr lang="de-DE" dirty="0"/>
              <a:t>Der Dürremonitor des Helmholtz-Zentrum</a:t>
            </a:r>
            <a:r>
              <a:rPr lang="de-DE" baseline="0" dirty="0"/>
              <a:t> für Umweltforschung ist abrufbar unter: https://www.ufz.de/index.php?de=37937</a:t>
            </a:r>
          </a:p>
          <a:p>
            <a:r>
              <a:rPr lang="de-DE" baseline="0" dirty="0"/>
              <a:t>Dort kann man die Bodenfeuchtemessungen tagesaktuell ablesen. </a:t>
            </a:r>
          </a:p>
          <a:p>
            <a:endParaRPr lang="de-DE" baseline="0" dirty="0"/>
          </a:p>
        </p:txBody>
      </p:sp>
      <p:sp>
        <p:nvSpPr>
          <p:cNvPr id="4" name="Foliennummernplatzhalter 3"/>
          <p:cNvSpPr>
            <a:spLocks noGrp="1"/>
          </p:cNvSpPr>
          <p:nvPr>
            <p:ph type="sldNum" sz="quarter" idx="10"/>
          </p:nvPr>
        </p:nvSpPr>
        <p:spPr/>
        <p:txBody>
          <a:bodyPr/>
          <a:lstStyle/>
          <a:p>
            <a:fld id="{9E811C71-E768-49C8-8D8C-5815DCB6C18D}" type="slidenum">
              <a:rPr lang="de-DE" smtClean="0"/>
              <a:t>16</a:t>
            </a:fld>
            <a:endParaRPr lang="de-DE"/>
          </a:p>
        </p:txBody>
      </p:sp>
    </p:spTree>
    <p:extLst>
      <p:ext uri="{BB962C8B-B14F-4D97-AF65-F5344CB8AC3E}">
        <p14:creationId xmlns:p14="http://schemas.microsoft.com/office/powerpoint/2010/main" val="3646357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aseline="0" dirty="0"/>
              <a:t>Die Frühjahrstrockenheit zeichnet sich auch im Boden ab. Hier die Messungen aus dem Mai 2020.</a:t>
            </a:r>
          </a:p>
          <a:p>
            <a:pPr marL="0" marR="0" indent="0" algn="l" defTabSz="914400" rtl="0" eaLnBrk="1" fontAlgn="auto" latinLnBrk="0" hangingPunct="1">
              <a:lnSpc>
                <a:spcPct val="100000"/>
              </a:lnSpc>
              <a:spcBef>
                <a:spcPts val="0"/>
              </a:spcBef>
              <a:spcAft>
                <a:spcPts val="0"/>
              </a:spcAft>
              <a:buClrTx/>
              <a:buSzTx/>
              <a:buFontTx/>
              <a:buNone/>
              <a:tabLst/>
              <a:defRPr/>
            </a:pPr>
            <a:endParaRPr lang="de-DE"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de-DE" baseline="0" dirty="0"/>
          </a:p>
          <a:p>
            <a:r>
              <a:rPr lang="de-DE" dirty="0"/>
              <a:t>Der Dürremonitor des Helmholtz-Zentrum</a:t>
            </a:r>
            <a:r>
              <a:rPr lang="de-DE" baseline="0" dirty="0"/>
              <a:t> für Umweltforschung ist abrufbar unter: https://www.ufz.de/index.php?de=37937</a:t>
            </a:r>
          </a:p>
          <a:p>
            <a:r>
              <a:rPr lang="de-DE" baseline="0" dirty="0"/>
              <a:t>Dort kann man die Bodenfeuchtemessungen tagesaktuell ablesen. </a:t>
            </a:r>
          </a:p>
          <a:p>
            <a:endParaRPr lang="de-DE" baseline="0" dirty="0"/>
          </a:p>
        </p:txBody>
      </p:sp>
      <p:sp>
        <p:nvSpPr>
          <p:cNvPr id="4" name="Foliennummernplatzhalter 3"/>
          <p:cNvSpPr>
            <a:spLocks noGrp="1"/>
          </p:cNvSpPr>
          <p:nvPr>
            <p:ph type="sldNum" sz="quarter" idx="10"/>
          </p:nvPr>
        </p:nvSpPr>
        <p:spPr/>
        <p:txBody>
          <a:bodyPr/>
          <a:lstStyle/>
          <a:p>
            <a:fld id="{9E811C71-E768-49C8-8D8C-5815DCB6C18D}" type="slidenum">
              <a:rPr lang="de-DE" smtClean="0"/>
              <a:t>17</a:t>
            </a:fld>
            <a:endParaRPr lang="de-DE"/>
          </a:p>
        </p:txBody>
      </p:sp>
    </p:spTree>
    <p:extLst>
      <p:ext uri="{BB962C8B-B14F-4D97-AF65-F5344CB8AC3E}">
        <p14:creationId xmlns:p14="http://schemas.microsoft.com/office/powerpoint/2010/main" val="41944100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https://www.dwd.de/</a:t>
            </a:r>
          </a:p>
          <a:p>
            <a:endParaRPr lang="de-DE" dirty="0"/>
          </a:p>
          <a:p>
            <a:r>
              <a:rPr lang="de-DE" dirty="0"/>
              <a:t>DWD: „Die phänologische Uhr wird einmal in der Woche am Montag aktualisiert.</a:t>
            </a:r>
          </a:p>
          <a:p>
            <a:r>
              <a:rPr lang="de-DE" dirty="0"/>
              <a:t>Im äußeren Ring der hier dargestellten phänologischen Doppeluhr ist der langjährige mittlere Verlauf der phänologischen Jahreszeiten dargestellt. Im Vergleich dazu ist der aktuelle Verlauf der phänologischen Jahreszeiten im inneren Ring abgebildet. Die Dauer einer phänologischen Jahreszeit (in Tagen) wird sowohl beim äußeren als auch beim inneren Ring direkt im Ring bzw. im jeweiligen Ringabschnitt angegeben.“</a:t>
            </a:r>
          </a:p>
          <a:p>
            <a:endParaRPr lang="de-DE" dirty="0"/>
          </a:p>
          <a:p>
            <a:r>
              <a:rPr lang="de-DE" dirty="0"/>
              <a:t>Tendenz seit einiger Zeit:</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lang="de-DE" b="1" dirty="0"/>
              <a:t>Kürzerer Winter, zeitiges</a:t>
            </a:r>
            <a:r>
              <a:rPr lang="de-DE" b="1" baseline="0" dirty="0"/>
              <a:t> Frühjahr, früherer/längerer Sommer, längerer Herbst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endParaRPr lang="de-DE" b="1" baseline="0" dirty="0"/>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endParaRPr lang="de-DE" b="1" baseline="0" dirty="0"/>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de-DE" b="0" baseline="0" dirty="0"/>
              <a:t>https://www.dwd.de/DE/leistungen/phaeno_uhr/phaenouhr.html#buehneTop</a:t>
            </a:r>
          </a:p>
        </p:txBody>
      </p:sp>
      <p:sp>
        <p:nvSpPr>
          <p:cNvPr id="4" name="Foliennummernplatzhalter 3"/>
          <p:cNvSpPr>
            <a:spLocks noGrp="1"/>
          </p:cNvSpPr>
          <p:nvPr>
            <p:ph type="sldNum" sz="quarter" idx="5"/>
          </p:nvPr>
        </p:nvSpPr>
        <p:spPr/>
        <p:txBody>
          <a:bodyPr/>
          <a:lstStyle/>
          <a:p>
            <a:fld id="{06A741CA-AA39-4C3D-9D18-DF6523E14173}" type="slidenum">
              <a:rPr lang="de-DE" smtClean="0"/>
              <a:t>18</a:t>
            </a:fld>
            <a:endParaRPr lang="de-DE"/>
          </a:p>
        </p:txBody>
      </p:sp>
    </p:spTree>
    <p:extLst>
      <p:ext uri="{BB962C8B-B14F-4D97-AF65-F5344CB8AC3E}">
        <p14:creationId xmlns:p14="http://schemas.microsoft.com/office/powerpoint/2010/main" val="12974001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Steigende Temperaturen: Die Temperaturen werden mehr oder weniger in allen Monaten steigen.</a:t>
            </a:r>
          </a:p>
          <a:p>
            <a:pPr marL="171450" indent="-171450" algn="just">
              <a:lnSpc>
                <a:spcPct val="114000"/>
              </a:lnSpc>
              <a:buFont typeface="Arial" panose="020B0604020202020204" pitchFamily="34" charset="0"/>
              <a:buChar char="•"/>
            </a:pPr>
            <a:r>
              <a:rPr lang="de-DE" altLang="de-DE" dirty="0">
                <a:latin typeface="Arial" panose="020B0604020202020204" pitchFamily="34" charset="0"/>
                <a:cs typeface="Arial" panose="020B0604020202020204" pitchFamily="34" charset="0"/>
              </a:rPr>
              <a:t>Anstieg der Temperaturen, weniger in den Bergregionen als im Flachland. </a:t>
            </a:r>
          </a:p>
          <a:p>
            <a:pPr marL="171450" indent="-171450" algn="just">
              <a:lnSpc>
                <a:spcPct val="114000"/>
              </a:lnSpc>
              <a:buFont typeface="Arial" panose="020B0604020202020204" pitchFamily="34" charset="0"/>
              <a:buChar char="•"/>
            </a:pPr>
            <a:r>
              <a:rPr lang="de-DE" altLang="de-DE" dirty="0">
                <a:latin typeface="Arial" panose="020B0604020202020204" pitchFamily="34" charset="0"/>
                <a:cs typeface="Arial" panose="020B0604020202020204" pitchFamily="34" charset="0"/>
              </a:rPr>
              <a:t>Nahe Zukunft (2021 - 2050): durchschnittlicher Temperaturanstieg von 8,4 °C auf 9,5 °C (plus 0,5 – 1,5°C)</a:t>
            </a:r>
          </a:p>
          <a:p>
            <a:pPr marL="171450" indent="-171450" algn="just">
              <a:lnSpc>
                <a:spcPct val="114000"/>
              </a:lnSpc>
              <a:buFont typeface="Arial" panose="020B0604020202020204" pitchFamily="34" charset="0"/>
              <a:buChar char="•"/>
            </a:pPr>
            <a:r>
              <a:rPr lang="de-DE" altLang="de-DE" dirty="0">
                <a:latin typeface="Arial" panose="020B0604020202020204" pitchFamily="34" charset="0"/>
                <a:cs typeface="Arial" panose="020B0604020202020204" pitchFamily="34" charset="0"/>
              </a:rPr>
              <a:t>Ferne Zukunft (2071 – 2100): Anstieg der durchschnittlichen Temperatur bis auf 11,5 °C  (plus </a:t>
            </a:r>
            <a:r>
              <a:rPr lang="de-DE" altLang="es-ES_tradnl" dirty="0">
                <a:latin typeface="Arial" panose="020B0604020202020204" pitchFamily="34" charset="0"/>
                <a:cs typeface="Arial" panose="020B0604020202020204" pitchFamily="34" charset="0"/>
              </a:rPr>
              <a:t>1,5 - 3,5°C)</a:t>
            </a:r>
            <a:endParaRPr lang="de-DE" altLang="de-DE" dirty="0">
              <a:latin typeface="Arial" panose="020B0604020202020204" pitchFamily="34" charset="0"/>
              <a:cs typeface="Arial" panose="020B0604020202020204" pitchFamily="34" charset="0"/>
            </a:endParaRPr>
          </a:p>
          <a:p>
            <a:pPr marL="171450" indent="-171450" algn="just">
              <a:lnSpc>
                <a:spcPct val="114000"/>
              </a:lnSpc>
              <a:buFont typeface="Arial" panose="020B0604020202020204" pitchFamily="34" charset="0"/>
              <a:buChar char="•"/>
            </a:pPr>
            <a:r>
              <a:rPr lang="de-DE" altLang="de-DE" dirty="0">
                <a:latin typeface="Arial" panose="020B0604020202020204" pitchFamily="34" charset="0"/>
                <a:cs typeface="Arial" panose="020B0604020202020204" pitchFamily="34" charset="0"/>
              </a:rPr>
              <a:t>Anzahl der Sommertage (</a:t>
            </a:r>
            <a:r>
              <a:rPr lang="de-DE" altLang="de-DE" dirty="0" err="1">
                <a:latin typeface="Arial" panose="020B0604020202020204" pitchFamily="34" charset="0"/>
                <a:cs typeface="Arial" panose="020B0604020202020204" pitchFamily="34" charset="0"/>
              </a:rPr>
              <a:t>Tmax</a:t>
            </a:r>
            <a:r>
              <a:rPr lang="de-DE" altLang="de-DE" dirty="0">
                <a:latin typeface="Arial" panose="020B0604020202020204" pitchFamily="34" charset="0"/>
                <a:cs typeface="Arial" panose="020B0604020202020204" pitchFamily="34" charset="0"/>
              </a:rPr>
              <a:t> ≥ 25°C) und heißen Tage (</a:t>
            </a:r>
            <a:r>
              <a:rPr lang="de-DE" altLang="de-DE" dirty="0" err="1">
                <a:latin typeface="Arial" panose="020B0604020202020204" pitchFamily="34" charset="0"/>
                <a:cs typeface="Arial" panose="020B0604020202020204" pitchFamily="34" charset="0"/>
              </a:rPr>
              <a:t>Tmax</a:t>
            </a:r>
            <a:r>
              <a:rPr lang="de-DE" altLang="de-DE" dirty="0">
                <a:latin typeface="Arial" panose="020B0604020202020204" pitchFamily="34" charset="0"/>
                <a:cs typeface="Arial" panose="020B0604020202020204" pitchFamily="34" charset="0"/>
              </a:rPr>
              <a:t> ≥ 30 °C) wird erheblich zunehmen. </a:t>
            </a:r>
          </a:p>
          <a:p>
            <a:pPr marL="171450" indent="-171450" algn="just">
              <a:lnSpc>
                <a:spcPct val="114000"/>
              </a:lnSpc>
              <a:buFont typeface="Arial" panose="020B0604020202020204" pitchFamily="34" charset="0"/>
              <a:buChar char="•"/>
            </a:pPr>
            <a:endParaRPr lang="de-DE" altLang="de-DE" dirty="0">
              <a:latin typeface="Arial" panose="020B0604020202020204" pitchFamily="34" charset="0"/>
              <a:cs typeface="Arial" panose="020B0604020202020204" pitchFamily="34" charset="0"/>
            </a:endParaRPr>
          </a:p>
          <a:p>
            <a:r>
              <a:rPr lang="de-DE" dirty="0"/>
              <a:t>Projektionen für Temperaturentwicklungen sind sehr zufriedenstellend - für Niederschläge sind sie eher unsicher – es gibt jedoch einen Trend zu abnehmenden Niederschlägen im Sommer- und zu ansteigenden Niederschlägen im Winterhalbjahr. </a:t>
            </a:r>
          </a:p>
          <a:p>
            <a:endParaRPr lang="de-DE" dirty="0"/>
          </a:p>
          <a:p>
            <a:pPr>
              <a:defRPr/>
            </a:pPr>
            <a:r>
              <a:rPr lang="de-DE" sz="1200" kern="1200" baseline="0" dirty="0">
                <a:solidFill>
                  <a:schemeClr val="tx1"/>
                </a:solidFill>
                <a:latin typeface="+mn-lt"/>
                <a:ea typeface="+mn-ea"/>
                <a:cs typeface="+mn-cs"/>
              </a:rPr>
              <a:t>Extremwetterlagen wie Hitze, Dürre, Hagel, Stark- &amp; Dauerregen, extreme Fröste und Stürme können dem Obstbau binnen Stunden, Tagen oder Wochen extremen Schaden zufügen und vor große Herausforderungen stellen. Die Intensität solcher Schadereignisse kann kleinräumig sehr stark variieren und der Einzelfall kann nicht konkret vorhergesagt werden. </a:t>
            </a:r>
          </a:p>
          <a:p>
            <a:endParaRPr lang="de-DE" dirty="0"/>
          </a:p>
          <a:p>
            <a:pPr marL="0" indent="0">
              <a:buFont typeface="Arial" panose="020B0604020202020204" pitchFamily="34" charset="0"/>
              <a:buNone/>
            </a:pPr>
            <a:r>
              <a:rPr lang="de-DE" dirty="0"/>
              <a:t>Der Trend geht ebenfalls hin zu beständigeren Wetterlagen, d.h. die Wetterlage wird sich über längere Zeit halten, dies können sowohl kühlere/kalte als auch heiße Wetterlagen betreffen (beständige Hoch- oder </a:t>
            </a:r>
            <a:r>
              <a:rPr lang="de-DE" dirty="0" err="1"/>
              <a:t>Tiefdruckgwetterlagen</a:t>
            </a:r>
            <a:r>
              <a:rPr lang="de-DE" dirty="0"/>
              <a:t>)</a:t>
            </a:r>
          </a:p>
        </p:txBody>
      </p:sp>
      <p:sp>
        <p:nvSpPr>
          <p:cNvPr id="4" name="Foliennummernplatzhalter 3"/>
          <p:cNvSpPr>
            <a:spLocks noGrp="1"/>
          </p:cNvSpPr>
          <p:nvPr>
            <p:ph type="sldNum" sz="quarter" idx="5"/>
          </p:nvPr>
        </p:nvSpPr>
        <p:spPr/>
        <p:txBody>
          <a:bodyPr/>
          <a:lstStyle/>
          <a:p>
            <a:fld id="{06A741CA-AA39-4C3D-9D18-DF6523E14173}" type="slidenum">
              <a:rPr lang="de-DE" smtClean="0"/>
              <a:t>19</a:t>
            </a:fld>
            <a:endParaRPr lang="de-DE"/>
          </a:p>
        </p:txBody>
      </p:sp>
    </p:spTree>
    <p:extLst>
      <p:ext uri="{BB962C8B-B14F-4D97-AF65-F5344CB8AC3E}">
        <p14:creationId xmlns:p14="http://schemas.microsoft.com/office/powerpoint/2010/main" val="1762119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kann z.B. mit den Studierenden zusammen ein Tafelbild erstellt werden – Auswirkungen des Klimawandels auf den Obstbau – mit weiteren spezifischen Auswirkungen auf einzelne Obstkulturen</a:t>
            </a:r>
          </a:p>
        </p:txBody>
      </p:sp>
      <p:sp>
        <p:nvSpPr>
          <p:cNvPr id="4" name="Foliennummernplatzhalter 3"/>
          <p:cNvSpPr>
            <a:spLocks noGrp="1"/>
          </p:cNvSpPr>
          <p:nvPr>
            <p:ph type="sldNum" sz="quarter" idx="5"/>
          </p:nvPr>
        </p:nvSpPr>
        <p:spPr/>
        <p:txBody>
          <a:bodyPr/>
          <a:lstStyle/>
          <a:p>
            <a:fld id="{06A741CA-AA39-4C3D-9D18-DF6523E14173}" type="slidenum">
              <a:rPr lang="de-DE" smtClean="0"/>
              <a:t>20</a:t>
            </a:fld>
            <a:endParaRPr lang="de-DE"/>
          </a:p>
        </p:txBody>
      </p:sp>
    </p:spTree>
    <p:extLst>
      <p:ext uri="{BB962C8B-B14F-4D97-AF65-F5344CB8AC3E}">
        <p14:creationId xmlns:p14="http://schemas.microsoft.com/office/powerpoint/2010/main" val="436972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baseline="0" dirty="0">
                <a:solidFill>
                  <a:schemeClr val="tx1"/>
                </a:solidFill>
                <a:latin typeface="+mn-lt"/>
                <a:ea typeface="+mn-ea"/>
                <a:cs typeface="+mn-cs"/>
              </a:rPr>
              <a:t>Sonnenbrand entsteht durch ´Strahlungswetter´ = (hohe Lufttemperatur + hohe kurzwellige Strahlung) bei geringem Wind: -&gt; hohe Fruchttemperatur</a:t>
            </a:r>
          </a:p>
          <a:p>
            <a:r>
              <a:rPr lang="de-DE" sz="1200" b="0" i="0" u="none" strike="noStrike" kern="1200" baseline="0" dirty="0">
                <a:solidFill>
                  <a:schemeClr val="tx1"/>
                </a:solidFill>
                <a:latin typeface="+mn-lt"/>
                <a:ea typeface="+mn-ea"/>
                <a:cs typeface="+mn-cs"/>
              </a:rPr>
              <a:t>-&gt;Veränderung der </a:t>
            </a:r>
            <a:r>
              <a:rPr lang="de-DE" sz="1200" b="0" i="0" u="none" strike="noStrike" kern="1200" baseline="0" dirty="0" err="1">
                <a:solidFill>
                  <a:schemeClr val="tx1"/>
                </a:solidFill>
                <a:latin typeface="+mn-lt"/>
                <a:ea typeface="+mn-ea"/>
                <a:cs typeface="+mn-cs"/>
              </a:rPr>
              <a:t>Epidermisfarbe</a:t>
            </a:r>
            <a:r>
              <a:rPr lang="de-DE" sz="1200" b="0" i="0" u="none" strike="noStrike" kern="1200" baseline="0" dirty="0">
                <a:solidFill>
                  <a:schemeClr val="tx1"/>
                </a:solidFill>
                <a:latin typeface="+mn-lt"/>
                <a:ea typeface="+mn-ea"/>
                <a:cs typeface="+mn-cs"/>
              </a:rPr>
              <a:t> (bei Fruchttemperatur&gt;= 47 °C: Ausbräunen der Pigmente , bei Fruchttemperatur&gt;=  52 °C: Gewebenekrose/thermischer Tod)</a:t>
            </a:r>
            <a:endParaRPr lang="de-DE" dirty="0"/>
          </a:p>
          <a:p>
            <a:endParaRPr lang="de-DE" dirty="0"/>
          </a:p>
          <a:p>
            <a:r>
              <a:rPr lang="de-DE" dirty="0"/>
              <a:t>Weitere Informationen</a:t>
            </a:r>
            <a:r>
              <a:rPr lang="de-DE" baseline="0" dirty="0"/>
              <a:t> unter: https://www.julius-kuehn.de/media/Institute/OW/_FT3_KranheitsprognoseOB/KrankheitsprognoseObstbau_Wittich.pdf </a:t>
            </a: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21</a:t>
            </a:fld>
            <a:endParaRPr lang="de-DE"/>
          </a:p>
        </p:txBody>
      </p:sp>
    </p:spTree>
    <p:extLst>
      <p:ext uri="{BB962C8B-B14F-4D97-AF65-F5344CB8AC3E}">
        <p14:creationId xmlns:p14="http://schemas.microsoft.com/office/powerpoint/2010/main" val="2658361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de-DE" sz="1200" dirty="0">
                <a:solidFill>
                  <a:srgbClr val="000000"/>
                </a:solidFill>
                <a:latin typeface="Arial" panose="020B0604020202020204" pitchFamily="34" charset="0"/>
                <a:ea typeface="Calibri" panose="020F0502020204030204" pitchFamily="34" charset="0"/>
                <a:cs typeface="Times New Roman" panose="02020603050405020304" pitchFamily="18" charset="0"/>
              </a:rPr>
              <a:t>Der Klimawandel und seine Auswirkungen sind nicht nur ein globales Problem, sondern sind auch in Baden-Württemberg zu beobachten. So stiegen die Jahresmitteltemperaturen in Baden-Württemberg seit Aufzeichnungsbeginn bereits um etwa 1,5° Celsius. Besonders seit den späteren 80er Jahren des 20. </a:t>
            </a:r>
            <a:r>
              <a:rPr lang="de-DE" altLang="de-DE" sz="1200"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Jhdts</a:t>
            </a:r>
            <a:r>
              <a:rPr lang="de-DE" altLang="de-DE" sz="1200" dirty="0">
                <a:solidFill>
                  <a:srgbClr val="000000"/>
                </a:solidFill>
                <a:latin typeface="Arial" panose="020B0604020202020204" pitchFamily="34" charset="0"/>
                <a:ea typeface="Calibri" panose="020F0502020204030204" pitchFamily="34" charset="0"/>
                <a:cs typeface="Times New Roman" panose="02020603050405020304" pitchFamily="18" charset="0"/>
              </a:rPr>
              <a:t>. sind die Temperaturen verstärkt angestiegen.</a:t>
            </a:r>
            <a:endParaRPr lang="de-DE" altLang="de-DE" sz="1200" dirty="0">
              <a:latin typeface="Arial" panose="020B0604020202020204" pitchFamily="34" charset="0"/>
              <a:ea typeface="Calibri" panose="020F0502020204030204" pitchFamily="34" charset="0"/>
              <a:cs typeface="Times New Roman" panose="02020603050405020304" pitchFamily="18" charset="0"/>
            </a:endParaRPr>
          </a:p>
          <a:p>
            <a:endParaRPr lang="de-DE" dirty="0"/>
          </a:p>
          <a:p>
            <a:r>
              <a:rPr lang="de-DE" dirty="0"/>
              <a:t>Quelle: </a:t>
            </a:r>
            <a:endParaRPr lang="de-DE" sz="1200" b="0" i="0" u="none" strike="noStrike" kern="1200" baseline="0" dirty="0">
              <a:solidFill>
                <a:schemeClr val="tx1"/>
              </a:solidFill>
              <a:latin typeface="+mn-lt"/>
              <a:ea typeface="+mn-ea"/>
              <a:cs typeface="+mn-cs"/>
            </a:endParaRPr>
          </a:p>
          <a:p>
            <a:r>
              <a:rPr lang="de-DE" sz="1200" b="0" i="0" u="none" strike="noStrike" kern="1200" baseline="0" dirty="0">
                <a:solidFill>
                  <a:schemeClr val="tx1"/>
                </a:solidFill>
                <a:latin typeface="+mn-lt"/>
                <a:ea typeface="+mn-ea"/>
                <a:cs typeface="+mn-cs"/>
              </a:rPr>
              <a:t>https://www.dwd.de/DE/leistungen/zeitreihen/zeitreihen.html?nn=18256 </a:t>
            </a: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3</a:t>
            </a:fld>
            <a:endParaRPr lang="de-DE"/>
          </a:p>
        </p:txBody>
      </p:sp>
    </p:spTree>
    <p:extLst>
      <p:ext uri="{BB962C8B-B14F-4D97-AF65-F5344CB8AC3E}">
        <p14:creationId xmlns:p14="http://schemas.microsoft.com/office/powerpoint/2010/main" val="18086934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22</a:t>
            </a:fld>
            <a:endParaRPr lang="de-DE"/>
          </a:p>
        </p:txBody>
      </p:sp>
    </p:spTree>
    <p:extLst>
      <p:ext uri="{BB962C8B-B14F-4D97-AF65-F5344CB8AC3E}">
        <p14:creationId xmlns:p14="http://schemas.microsoft.com/office/powerpoint/2010/main" val="16849793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i="0" u="none" strike="noStrike" kern="1200" baseline="0" dirty="0">
                <a:solidFill>
                  <a:schemeClr val="tx1"/>
                </a:solidFill>
                <a:latin typeface="+mn-lt"/>
                <a:ea typeface="+mn-ea"/>
                <a:cs typeface="+mn-cs"/>
              </a:rPr>
              <a:t>Abhilfe </a:t>
            </a:r>
            <a:r>
              <a:rPr lang="de-DE" sz="1200" b="0" i="0" u="none" strike="noStrike" kern="1200" baseline="0" dirty="0">
                <a:solidFill>
                  <a:schemeClr val="tx1"/>
                </a:solidFill>
                <a:latin typeface="+mn-lt"/>
                <a:ea typeface="+mn-ea"/>
                <a:cs typeface="+mn-cs"/>
              </a:rPr>
              <a:t>kurzfristig: Kronenberegnung (Verdunstungsabkühlung)</a:t>
            </a:r>
          </a:p>
          <a:p>
            <a:r>
              <a:rPr lang="de-DE" sz="1200" b="0" i="0" u="none" strike="noStrike" kern="1200" baseline="0" dirty="0">
                <a:solidFill>
                  <a:schemeClr val="tx1"/>
                </a:solidFill>
                <a:latin typeface="+mn-lt"/>
                <a:ea typeface="+mn-ea"/>
                <a:cs typeface="+mn-cs"/>
              </a:rPr>
              <a:t>Einsatz von schattenspendenden Netzen</a:t>
            </a:r>
          </a:p>
          <a:p>
            <a:r>
              <a:rPr lang="de-DE" sz="1200" b="0" i="0" u="none" strike="noStrike" kern="1200" baseline="0" dirty="0">
                <a:solidFill>
                  <a:schemeClr val="tx1"/>
                </a:solidFill>
                <a:latin typeface="+mn-lt"/>
                <a:ea typeface="+mn-ea"/>
                <a:cs typeface="+mn-cs"/>
              </a:rPr>
              <a:t>(ursprüngliche Verwendung gegen Hagelschäden – schwarze Netze zeigen die beste Wirkung)</a:t>
            </a:r>
          </a:p>
          <a:p>
            <a:r>
              <a:rPr lang="de-DE" sz="1200" b="0" i="0" u="none" strike="noStrike" kern="1200" baseline="0" dirty="0">
                <a:solidFill>
                  <a:schemeClr val="tx1"/>
                </a:solidFill>
                <a:latin typeface="+mn-lt"/>
                <a:ea typeface="+mn-ea"/>
                <a:cs typeface="+mn-cs"/>
              </a:rPr>
              <a:t>Ebenso verminderter Sommerschnitt auf der Südseite</a:t>
            </a:r>
          </a:p>
          <a:p>
            <a:r>
              <a:rPr lang="de-DE" sz="1200" b="0" i="0" u="none" strike="noStrike" kern="1200" baseline="0" dirty="0">
                <a:solidFill>
                  <a:schemeClr val="tx1"/>
                </a:solidFill>
                <a:latin typeface="+mn-lt"/>
                <a:ea typeface="+mn-ea"/>
                <a:cs typeface="+mn-cs"/>
              </a:rPr>
              <a:t>Kaolin als Sonnenlichtblocker</a:t>
            </a:r>
          </a:p>
          <a:p>
            <a:r>
              <a:rPr lang="de-DE" sz="1200" b="0" i="0" u="none" strike="noStrike" kern="1200" baseline="0" dirty="0">
                <a:solidFill>
                  <a:schemeClr val="tx1"/>
                </a:solidFill>
                <a:latin typeface="+mn-lt"/>
                <a:ea typeface="+mn-ea"/>
                <a:cs typeface="+mn-cs"/>
              </a:rPr>
              <a:t>langfristig: zukünftige sorgfältige Sortenauswahl (Klimawandel)</a:t>
            </a:r>
          </a:p>
          <a:p>
            <a:r>
              <a:rPr lang="de-DE" sz="1200" b="0" i="0" u="none" strike="noStrike" kern="1200" baseline="0" dirty="0">
                <a:solidFill>
                  <a:schemeClr val="tx1"/>
                </a:solidFill>
                <a:latin typeface="+mn-lt"/>
                <a:ea typeface="+mn-ea"/>
                <a:cs typeface="+mn-cs"/>
              </a:rPr>
              <a:t>(</a:t>
            </a:r>
            <a:r>
              <a:rPr lang="de-DE" sz="1200" b="0" i="0" u="none" strike="noStrike" kern="1200" baseline="0" dirty="0" err="1">
                <a:solidFill>
                  <a:schemeClr val="tx1"/>
                </a:solidFill>
                <a:latin typeface="+mn-lt"/>
                <a:ea typeface="+mn-ea"/>
                <a:cs typeface="+mn-cs"/>
              </a:rPr>
              <a:t>Granny</a:t>
            </a:r>
            <a:r>
              <a:rPr lang="de-DE" sz="1200" b="0" i="0" u="none" strike="noStrike" kern="1200" baseline="0" dirty="0">
                <a:solidFill>
                  <a:schemeClr val="tx1"/>
                </a:solidFill>
                <a:latin typeface="+mn-lt"/>
                <a:ea typeface="+mn-ea"/>
                <a:cs typeface="+mn-cs"/>
              </a:rPr>
              <a:t> Smith ungeeignet)</a:t>
            </a:r>
          </a:p>
          <a:p>
            <a:endParaRPr lang="de-DE" sz="1200" b="0" i="0" u="none" strike="noStrike" kern="1200" baseline="0" dirty="0">
              <a:solidFill>
                <a:schemeClr val="tx1"/>
              </a:solidFill>
              <a:latin typeface="+mn-lt"/>
              <a:ea typeface="+mn-ea"/>
              <a:cs typeface="+mn-cs"/>
            </a:endParaRPr>
          </a:p>
          <a:p>
            <a:r>
              <a:rPr lang="de-DE" sz="1200" b="0" i="0" u="none" strike="noStrike" kern="1200" baseline="0" dirty="0">
                <a:solidFill>
                  <a:schemeClr val="tx1"/>
                </a:solidFill>
                <a:latin typeface="+mn-lt"/>
                <a:ea typeface="+mn-ea"/>
                <a:cs typeface="+mn-cs"/>
              </a:rPr>
              <a:t>Zudem kann ein Wechsel hin zu widerstandsfähigeren Sorten helfen (https://www.bwagrar.de/Pflanzenbau/Sonderkulturen/Erster-klimawandel-resistenter-Apfel-am-Markt,QUlEPTY2MzkzOTEmTUlEPTUyOTI5.html) </a:t>
            </a:r>
          </a:p>
          <a:p>
            <a:endParaRPr lang="de-DE"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dirty="0"/>
              <a:t>Weitere Informationen</a:t>
            </a:r>
            <a:r>
              <a:rPr lang="de-DE" baseline="0" dirty="0"/>
              <a:t> unter: https://www.julius-kuehn.de/media/Institute/OW/_FT3_KranheitsprognoseOB/KrankheitsprognoseObstbau_Wittich.pdf </a:t>
            </a:r>
            <a:endParaRPr lang="de-DE" dirty="0"/>
          </a:p>
          <a:p>
            <a:endParaRPr lang="de-DE" dirty="0"/>
          </a:p>
          <a:p>
            <a:r>
              <a:rPr lang="de-DE" dirty="0"/>
              <a:t>Fotos (von li na </a:t>
            </a:r>
            <a:r>
              <a:rPr lang="de-DE" dirty="0" err="1"/>
              <a:t>re</a:t>
            </a:r>
            <a:r>
              <a:rPr lang="de-DE" dirty="0"/>
              <a:t>): </a:t>
            </a:r>
          </a:p>
          <a:p>
            <a:r>
              <a:rPr lang="de-DE" dirty="0"/>
              <a:t>Beregnung: https://haseldorfer-marsch.de/haseldorfermarsch/beregnung/index.html </a:t>
            </a:r>
          </a:p>
          <a:p>
            <a:r>
              <a:rPr lang="de-DE" dirty="0"/>
              <a:t>Hagelnetze:</a:t>
            </a:r>
            <a:r>
              <a:rPr lang="de-DE" baseline="0" dirty="0"/>
              <a:t> Bodensee-Stiftung </a:t>
            </a:r>
          </a:p>
          <a:p>
            <a:r>
              <a:rPr lang="de-DE" baseline="0" dirty="0"/>
              <a:t>Kaolin: </a:t>
            </a:r>
            <a:r>
              <a:rPr lang="de-DE" dirty="0"/>
              <a:t>https://nmfruitgrowers.files.wordpress.com/2012/07/surround-on-apples.jpg</a:t>
            </a:r>
          </a:p>
        </p:txBody>
      </p:sp>
      <p:sp>
        <p:nvSpPr>
          <p:cNvPr id="4" name="Foliennummernplatzhalter 3"/>
          <p:cNvSpPr>
            <a:spLocks noGrp="1"/>
          </p:cNvSpPr>
          <p:nvPr>
            <p:ph type="sldNum" sz="quarter" idx="5"/>
          </p:nvPr>
        </p:nvSpPr>
        <p:spPr/>
        <p:txBody>
          <a:bodyPr/>
          <a:lstStyle/>
          <a:p>
            <a:fld id="{06A741CA-AA39-4C3D-9D18-DF6523E14173}" type="slidenum">
              <a:rPr lang="de-DE" smtClean="0"/>
              <a:t>23</a:t>
            </a:fld>
            <a:endParaRPr lang="de-DE"/>
          </a:p>
        </p:txBody>
      </p:sp>
    </p:spTree>
    <p:extLst>
      <p:ext uri="{BB962C8B-B14F-4D97-AF65-F5344CB8AC3E}">
        <p14:creationId xmlns:p14="http://schemas.microsoft.com/office/powerpoint/2010/main" val="3841160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Qualitätseinbußen</a:t>
            </a:r>
          </a:p>
          <a:p>
            <a:pPr marL="171450" indent="-171450">
              <a:buFont typeface="Arial" panose="020B0604020202020204" pitchFamily="34" charset="0"/>
              <a:buChar char="•"/>
            </a:pPr>
            <a:r>
              <a:rPr lang="de-DE" dirty="0"/>
              <a:t>Erhöhte Transpiration, höherer Wasserbedarf </a:t>
            </a:r>
            <a:r>
              <a:rPr lang="de-DE" dirty="0">
                <a:sym typeface="Wingdings" panose="05000000000000000000" pitchFamily="2" charset="2"/>
              </a:rPr>
              <a:t> Investition in (effizientere) Beregnung/Bewässerung</a:t>
            </a:r>
            <a:endParaRPr lang="de-DE" dirty="0"/>
          </a:p>
          <a:p>
            <a:pPr marL="171450" indent="-171450">
              <a:buFont typeface="Arial" panose="020B0604020202020204" pitchFamily="34" charset="0"/>
              <a:buChar char="•"/>
            </a:pPr>
            <a:r>
              <a:rPr lang="de-DE" dirty="0"/>
              <a:t>Erhitzung des Bodens </a:t>
            </a:r>
            <a:r>
              <a:rPr lang="de-DE" dirty="0">
                <a:sym typeface="Wingdings" panose="05000000000000000000" pitchFamily="2" charset="2"/>
              </a:rPr>
              <a:t> negative Auswirkungen auf das Bodenleben, v.a. in Zusammenhang mit Trockenheit; schwierigere Bodenbearbeitung</a:t>
            </a:r>
          </a:p>
          <a:p>
            <a:pPr marL="171450" indent="-171450">
              <a:buFont typeface="Arial" panose="020B0604020202020204" pitchFamily="34" charset="0"/>
              <a:buChar char="•"/>
            </a:pPr>
            <a:endParaRPr lang="de-DE" dirty="0">
              <a:sym typeface="Wingdings" panose="05000000000000000000" pitchFamily="2" charset="2"/>
            </a:endParaRPr>
          </a:p>
          <a:p>
            <a:pPr marL="0" indent="0">
              <a:buFont typeface="Arial" panose="020B0604020202020204" pitchFamily="34" charset="0"/>
              <a:buNone/>
            </a:pPr>
            <a:r>
              <a:rPr lang="de-DE" dirty="0"/>
              <a:t>Forscher berichten, dass Pflanzen, je nach Art, bei 35-40°C ihr Wachstum einstellen. Solche Werte kommen inzwischen auch in unseren Breiten öfter vor. In Kombination mit Wassermangel ist dies für die Pflanzen extrem gefährlich. Die Pflanzen schließen ihre Spaltöffnungen und es kommt zu Problemen bei der Photosynthese. </a:t>
            </a:r>
          </a:p>
        </p:txBody>
      </p:sp>
      <p:sp>
        <p:nvSpPr>
          <p:cNvPr id="4" name="Foliennummernplatzhalter 3"/>
          <p:cNvSpPr>
            <a:spLocks noGrp="1"/>
          </p:cNvSpPr>
          <p:nvPr>
            <p:ph type="sldNum" sz="quarter" idx="5"/>
          </p:nvPr>
        </p:nvSpPr>
        <p:spPr/>
        <p:txBody>
          <a:bodyPr/>
          <a:lstStyle/>
          <a:p>
            <a:fld id="{06A741CA-AA39-4C3D-9D18-DF6523E14173}" type="slidenum">
              <a:rPr lang="de-DE" smtClean="0"/>
              <a:t>24</a:t>
            </a:fld>
            <a:endParaRPr lang="de-DE"/>
          </a:p>
        </p:txBody>
      </p:sp>
    </p:spTree>
    <p:extLst>
      <p:ext uri="{BB962C8B-B14F-4D97-AF65-F5344CB8AC3E}">
        <p14:creationId xmlns:p14="http://schemas.microsoft.com/office/powerpoint/2010/main" val="1824899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25</a:t>
            </a:fld>
            <a:endParaRPr lang="de-DE"/>
          </a:p>
        </p:txBody>
      </p:sp>
    </p:spTree>
    <p:extLst>
      <p:ext uri="{BB962C8B-B14F-4D97-AF65-F5344CB8AC3E}">
        <p14:creationId xmlns:p14="http://schemas.microsoft.com/office/powerpoint/2010/main" val="1407461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Wingdings" panose="05000000000000000000" pitchFamily="2" charset="2"/>
              <a:buChar char="Ø"/>
            </a:pPr>
            <a:r>
              <a:rPr lang="de-DE" dirty="0"/>
              <a:t> Anbau neuer, hitzetoleranterer bzw. wärmeliebendere Sorten</a:t>
            </a: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Verminderter Sommerschnitt </a:t>
            </a:r>
            <a:r>
              <a:rPr lang="de-DE" dirty="0">
                <a:sym typeface="Wingdings" panose="05000000000000000000" pitchFamily="2" charset="2"/>
              </a:rPr>
              <a:t> </a:t>
            </a:r>
            <a:r>
              <a:rPr lang="de-DE" dirty="0"/>
              <a:t>Durch einen reduzierten Sommerschnitt auf der Sonnenseite der Bäume werden die Früchte bei hohen Temperaturen vor Sonnenbrand geschützt</a:t>
            </a:r>
          </a:p>
          <a:p>
            <a:pPr>
              <a:buFont typeface="Wingdings" panose="05000000000000000000" pitchFamily="2" charset="2"/>
              <a:buChar char="Ø"/>
            </a:pPr>
            <a:r>
              <a:rPr lang="de-DE" dirty="0"/>
              <a:t> Ganzjährige Bodenbedeckung (Bewuchs, Mulch) </a:t>
            </a:r>
            <a:r>
              <a:rPr lang="de-DE" dirty="0">
                <a:sym typeface="Wingdings" panose="05000000000000000000" pitchFamily="2" charset="2"/>
              </a:rPr>
              <a:t> </a:t>
            </a:r>
            <a:r>
              <a:rPr lang="de-DE" dirty="0"/>
              <a:t>Ganzjährige Bodenbedeckung schützt den Boden vor Verdunstung, zu starker Hitze, dient in Form von Bewuchs den Bodenlebewesen als Nahrung und unterdrückt gleichzeitig Unkraut</a:t>
            </a:r>
          </a:p>
          <a:p>
            <a:pPr>
              <a:buFont typeface="Wingdings" panose="05000000000000000000" pitchFamily="2" charset="2"/>
              <a:buChar char="Ø"/>
            </a:pPr>
            <a:r>
              <a:rPr lang="de-DE" dirty="0">
                <a:sym typeface="Wingdings" panose="05000000000000000000" pitchFamily="2" charset="2"/>
              </a:rPr>
              <a:t> Natürliche Pflanzenstrukturen  Hecken, Baumpflanzungen  Kleinklima</a:t>
            </a:r>
          </a:p>
          <a:p>
            <a:pPr>
              <a:buFont typeface="Wingdings" panose="05000000000000000000" pitchFamily="2" charset="2"/>
              <a:buChar char="Ø"/>
            </a:pPr>
            <a:r>
              <a:rPr lang="de-DE" dirty="0">
                <a:sym typeface="Wingdings" panose="05000000000000000000" pitchFamily="2" charset="2"/>
              </a:rPr>
              <a:t> Wechsel hin zu trockenheitstoleranten Sorten</a:t>
            </a:r>
            <a:r>
              <a:rPr lang="de-DE" dirty="0"/>
              <a:t> </a:t>
            </a:r>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26</a:t>
            </a:fld>
            <a:endParaRPr lang="de-DE"/>
          </a:p>
        </p:txBody>
      </p:sp>
    </p:spTree>
    <p:extLst>
      <p:ext uri="{BB962C8B-B14F-4D97-AF65-F5344CB8AC3E}">
        <p14:creationId xmlns:p14="http://schemas.microsoft.com/office/powerpoint/2010/main" val="449505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Walzen der Fahrgassenbegrünung</a:t>
            </a:r>
            <a:r>
              <a:rPr lang="de-DE" baseline="0" dirty="0"/>
              <a:t> </a:t>
            </a:r>
            <a:r>
              <a:rPr lang="de-DE" dirty="0"/>
              <a:t>(Evapotranspiration</a:t>
            </a:r>
            <a:r>
              <a:rPr lang="de-DE" baseline="0" dirty="0"/>
              <a:t> unterbrochen, wassersparende </a:t>
            </a:r>
            <a:r>
              <a:rPr lang="de-DE" baseline="0" dirty="0" err="1"/>
              <a:t>Mulchauflage</a:t>
            </a:r>
            <a:r>
              <a:rPr lang="de-DE" baseline="0" dirty="0"/>
              <a:t>, </a:t>
            </a:r>
            <a:r>
              <a:rPr lang="de-DE" dirty="0" err="1"/>
              <a:t>Nützlingsschonung</a:t>
            </a:r>
            <a:r>
              <a:rPr lang="de-DE" dirty="0"/>
              <a:t>); Fahrgassenbegrünung</a:t>
            </a:r>
            <a:r>
              <a:rPr lang="de-DE" baseline="0" dirty="0"/>
              <a:t> mit </a:t>
            </a:r>
            <a:r>
              <a:rPr lang="de-DE" dirty="0"/>
              <a:t>vielfältiger Begrünungsmischung</a:t>
            </a: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Bewässerungsmöglichkeit ausbauen -&gt; Bewässerungsentscheidung</a:t>
            </a:r>
            <a:r>
              <a:rPr lang="de-DE" baseline="0" dirty="0"/>
              <a:t> unterstützt durch z.B. </a:t>
            </a:r>
            <a:r>
              <a:rPr lang="de-DE" baseline="0" dirty="0" err="1"/>
              <a:t>tensiometrische</a:t>
            </a:r>
            <a:r>
              <a:rPr lang="de-DE" baseline="0" dirty="0"/>
              <a:t> Sonden um Wasserbedarf zu ermitteln</a:t>
            </a:r>
          </a:p>
          <a:p>
            <a:pPr>
              <a:buFont typeface="Wingdings" panose="05000000000000000000" pitchFamily="2" charset="2"/>
              <a:buChar char="Ø"/>
            </a:pPr>
            <a:r>
              <a:rPr lang="de-DE" dirty="0">
                <a:sym typeface="Wingdings" panose="05000000000000000000" pitchFamily="2" charset="2"/>
              </a:rPr>
              <a:t> Effiziente Bewässerung – sparsame (Tröpfchen-)Bewässerung</a:t>
            </a:r>
          </a:p>
          <a:p>
            <a:pPr>
              <a:buFont typeface="Wingdings" panose="05000000000000000000" pitchFamily="2" charset="2"/>
              <a:buChar char="Ø"/>
            </a:pPr>
            <a:r>
              <a:rPr lang="de-DE" dirty="0"/>
              <a:t> Sortenversuche bzgl. Stresssicherheit, Wurzelbildung usw. intensivieren </a:t>
            </a:r>
          </a:p>
          <a:p>
            <a:pPr>
              <a:buFont typeface="Wingdings" panose="05000000000000000000" pitchFamily="2" charset="2"/>
              <a:buChar char="Ø"/>
            </a:pPr>
            <a:r>
              <a:rPr lang="de-DE" dirty="0"/>
              <a:t> Beschattung (Hagelschutznetze, Foliendächer)</a:t>
            </a:r>
          </a:p>
        </p:txBody>
      </p:sp>
      <p:sp>
        <p:nvSpPr>
          <p:cNvPr id="4" name="Foliennummernplatzhalter 3"/>
          <p:cNvSpPr>
            <a:spLocks noGrp="1"/>
          </p:cNvSpPr>
          <p:nvPr>
            <p:ph type="sldNum" sz="quarter" idx="5"/>
          </p:nvPr>
        </p:nvSpPr>
        <p:spPr/>
        <p:txBody>
          <a:bodyPr/>
          <a:lstStyle/>
          <a:p>
            <a:fld id="{06A741CA-AA39-4C3D-9D18-DF6523E14173}" type="slidenum">
              <a:rPr lang="de-DE" smtClean="0"/>
              <a:t>27</a:t>
            </a:fld>
            <a:endParaRPr lang="de-DE"/>
          </a:p>
        </p:txBody>
      </p:sp>
    </p:spTree>
    <p:extLst>
      <p:ext uri="{BB962C8B-B14F-4D97-AF65-F5344CB8AC3E}">
        <p14:creationId xmlns:p14="http://schemas.microsoft.com/office/powerpoint/2010/main" val="2801075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Vor allem auch für Beeren, Äpfel, Birnen und Weinbau bzw. Kulturen, die auch bisher bereits mit Hagelschutzeinrichtungen versehen wurden.  Auf der anderen Seite wird bereits mit Agroforstkulturen geforscht, um das Mikroklima zu fördern und die negativen Auswirkungen durch hohe Strahlung, Hitze zu reduzieren.</a:t>
            </a:r>
          </a:p>
          <a:p>
            <a:endParaRPr lang="de-DE" dirty="0"/>
          </a:p>
          <a:p>
            <a:r>
              <a:rPr lang="de-DE" dirty="0"/>
              <a:t>Hemmend für den Ausbau von Agrophotovoltaik ist zudem, dass in Deutschland die bestückten Flächen die Förderung verlieren, da sie mit den Anlagen als Gewerbeflächen eingestuft werden (Stand 2020).</a:t>
            </a:r>
          </a:p>
          <a:p>
            <a:endParaRPr lang="de-DE" dirty="0"/>
          </a:p>
          <a:p>
            <a:r>
              <a:rPr lang="de-DE" b="1" dirty="0"/>
              <a:t>Semitransparente kristalline Solarmodule</a:t>
            </a:r>
          </a:p>
          <a:p>
            <a:r>
              <a:rPr lang="de-DE" dirty="0"/>
              <a:t>Zwischen den Modulreihen wurde jeweils ein schmaler Abstand gelassen. Dieser fungiert quasi als Kamin, der feuchte Luft abführt und damit der Schimmelbildung an den Beeren vorbeugt. Daran hängt noch ein kleines Netz, das den Regen streut und verteilt. Auf diese Weise soll eine Schädigung der Himbeeren, welche am Rand der Lücke hochwachsen, durch schwere Regentropfen verhindert werden. Damit genügend Licht zu den Pflanzen durchkommt, wurden speziell angefertigte semitransparente kristalline Module verwendet. Hierbei sind die Solarzellen mit einem größeren Abstand zueinander zwischen zwei Glasscheiben laminiert. Auf diese Weise lassen sie etwa 25 Prozent des Sonnenlichts zu den Himbeeren durch.</a:t>
            </a:r>
          </a:p>
          <a:p>
            <a:r>
              <a:rPr lang="de-DE" dirty="0"/>
              <a:t>Zwar sind die Erträge unter den semitransparenten Modulen (Leistung 150 kW) um circa 20 Prozent geringer als unter den Folientunneln</a:t>
            </a:r>
            <a:r>
              <a:rPr lang="de-DE" baseline="0" dirty="0"/>
              <a:t> (</a:t>
            </a:r>
            <a:r>
              <a:rPr lang="de-DE" dirty="0"/>
              <a:t>Unter den klassischen Modulen mit 175 kW gingen dagegen die Erträge aufgrund der Verschattung um die Hälfte zurück). Sonnenbrand</a:t>
            </a:r>
            <a:r>
              <a:rPr lang="de-DE" baseline="0" dirty="0"/>
              <a:t> wird aber vermieden.</a:t>
            </a:r>
            <a:r>
              <a:rPr lang="de-DE" dirty="0"/>
              <a:t> Ein positiver Nebeneffekt ist auch, dass die Erntearbeiten berechenbarer und kontinuierlicher durchgeführt werden können, weil die Durchschnittstemperatur unter den Modulreihen rund 5 Grad Celsius geringer ist. Auf diese Weise können Erntespitzen mit schlechten Preisen vermieden werden.</a:t>
            </a:r>
          </a:p>
          <a:p>
            <a:endParaRPr lang="de-DE" b="1" dirty="0">
              <a:solidFill>
                <a:srgbClr val="FF0000"/>
              </a:solidFill>
            </a:endParaRPr>
          </a:p>
          <a:p>
            <a:r>
              <a:rPr lang="de-DE" sz="1200" dirty="0"/>
              <a:t>Fotos: </a:t>
            </a:r>
          </a:p>
          <a:p>
            <a:r>
              <a:rPr lang="de-DE" sz="1200" dirty="0"/>
              <a:t>PV über</a:t>
            </a:r>
            <a:r>
              <a:rPr lang="de-DE" sz="1200" baseline="0" dirty="0"/>
              <a:t> Himbeeren: https://www.energiezukunft.eu/erneuerbare-energien/solar/himbeeren-unter-solarmodulen-statt-unter-folientunneln/</a:t>
            </a:r>
            <a:endParaRPr lang="de-DE" sz="1200" dirty="0"/>
          </a:p>
          <a:p>
            <a:endParaRPr lang="de-DE" sz="1200" dirty="0"/>
          </a:p>
        </p:txBody>
      </p:sp>
      <p:sp>
        <p:nvSpPr>
          <p:cNvPr id="4" name="Foliennummernplatzhalter 3"/>
          <p:cNvSpPr>
            <a:spLocks noGrp="1"/>
          </p:cNvSpPr>
          <p:nvPr>
            <p:ph type="sldNum" sz="quarter" idx="5"/>
          </p:nvPr>
        </p:nvSpPr>
        <p:spPr/>
        <p:txBody>
          <a:bodyPr/>
          <a:lstStyle/>
          <a:p>
            <a:fld id="{06A741CA-AA39-4C3D-9D18-DF6523E14173}" type="slidenum">
              <a:rPr lang="de-DE" smtClean="0"/>
              <a:t>28</a:t>
            </a:fld>
            <a:endParaRPr lang="de-DE"/>
          </a:p>
        </p:txBody>
      </p:sp>
    </p:spTree>
    <p:extLst>
      <p:ext uri="{BB962C8B-B14F-4D97-AF65-F5344CB8AC3E}">
        <p14:creationId xmlns:p14="http://schemas.microsoft.com/office/powerpoint/2010/main" val="34540787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den Sommermonaten ist die vermehrte Trockenheit meist mit hohen Temperaturen verbunden. Durch die Verdunstung von Wasser erzeugt die Pflanze eine Kühlung, damit die lebensnotwendigen Prozesse aufrecht erhalten bleiben. Dies verursacht eine erhöhte Transpiration durch die Pflanzen. Fehlt in diesen Situationen dann das Wasser, so kommt es zum Zelltod in den Pflanzen – die Pflanzen welken.</a:t>
            </a:r>
          </a:p>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29</a:t>
            </a:fld>
            <a:endParaRPr lang="de-DE"/>
          </a:p>
        </p:txBody>
      </p:sp>
    </p:spTree>
    <p:extLst>
      <p:ext uri="{BB962C8B-B14F-4D97-AF65-F5344CB8AC3E}">
        <p14:creationId xmlns:p14="http://schemas.microsoft.com/office/powerpoint/2010/main" val="17491332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30</a:t>
            </a:fld>
            <a:endParaRPr lang="de-DE"/>
          </a:p>
        </p:txBody>
      </p:sp>
    </p:spTree>
    <p:extLst>
      <p:ext uri="{BB962C8B-B14F-4D97-AF65-F5344CB8AC3E}">
        <p14:creationId xmlns:p14="http://schemas.microsoft.com/office/powerpoint/2010/main" val="8843567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Dünger kann bei Trockenheit kaum mineralisiert werden und steht den Pflanzen somit nicht zur Verfügung. Ebenfalls reduziert sich die N-Fixierungsleistung durch Leguminosen. Der im Boden enthalten N kann dann im Spätsommer/Herbst nach Niederschlägen wieder mineralisiert werden </a:t>
            </a:r>
            <a:r>
              <a:rPr lang="de-DE" dirty="0">
                <a:sym typeface="Wingdings" panose="05000000000000000000" pitchFamily="2" charset="2"/>
              </a:rPr>
              <a:t> Gefahr der N-Auswaschung  Zwischenfruchtanbau Reihenbegrünung.</a:t>
            </a:r>
          </a:p>
          <a:p>
            <a:endParaRPr lang="de-DE" dirty="0">
              <a:sym typeface="Wingdings" panose="05000000000000000000" pitchFamily="2" charset="2"/>
            </a:endParaRPr>
          </a:p>
          <a:p>
            <a:r>
              <a:rPr lang="de-DE" dirty="0">
                <a:sym typeface="Wingdings" panose="05000000000000000000" pitchFamily="2" charset="2"/>
              </a:rPr>
              <a:t>Lange Trockenheit – Düngung ist nicht wirksam  geringere/keine Düngung in dieser Zeit, evtl. Blattdüngung</a:t>
            </a: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31</a:t>
            </a:fld>
            <a:endParaRPr lang="de-DE"/>
          </a:p>
        </p:txBody>
      </p:sp>
    </p:spTree>
    <p:extLst>
      <p:ext uri="{BB962C8B-B14F-4D97-AF65-F5344CB8AC3E}">
        <p14:creationId xmlns:p14="http://schemas.microsoft.com/office/powerpoint/2010/main" val="493201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de-DE" sz="1200" dirty="0">
                <a:solidFill>
                  <a:srgbClr val="000000"/>
                </a:solidFill>
                <a:latin typeface="Arial" panose="020B0604020202020204" pitchFamily="34" charset="0"/>
                <a:ea typeface="Calibri" panose="020F0502020204030204" pitchFamily="34" charset="0"/>
                <a:cs typeface="Times New Roman" panose="02020603050405020304" pitchFamily="18" charset="0"/>
              </a:rPr>
              <a:t>Der Klimawandel und seine Auswirkungen sind nicht nur ein globales Problem, sondern sind auch in Hessen zu beobachten. So stiegen die Jahresmitteltemperaturen in Hessen seit Aufzeichnungsbeginn bereits um etwa 1,6° Celsius. Besonders seit den späteren 80er Jahren des 20. </a:t>
            </a:r>
            <a:r>
              <a:rPr lang="de-DE" altLang="de-DE" sz="1200"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Jhdts</a:t>
            </a:r>
            <a:r>
              <a:rPr lang="de-DE" altLang="de-DE" sz="1200" dirty="0">
                <a:solidFill>
                  <a:srgbClr val="000000"/>
                </a:solidFill>
                <a:latin typeface="Arial" panose="020B0604020202020204" pitchFamily="34" charset="0"/>
                <a:ea typeface="Calibri" panose="020F0502020204030204" pitchFamily="34" charset="0"/>
                <a:cs typeface="Times New Roman" panose="02020603050405020304" pitchFamily="18" charset="0"/>
              </a:rPr>
              <a:t>. sind die Temperaturen verstärkt angestiegen.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altLang="de-DE" sz="1200"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altLang="de-DE" sz="1200" dirty="0">
                <a:solidFill>
                  <a:srgbClr val="000000"/>
                </a:solidFill>
                <a:latin typeface="Arial" panose="020B0604020202020204" pitchFamily="34" charset="0"/>
                <a:ea typeface="Calibri" panose="020F0502020204030204" pitchFamily="34" charset="0"/>
                <a:cs typeface="Times New Roman" panose="02020603050405020304" pitchFamily="18" charset="0"/>
              </a:rPr>
              <a:t>Quelle: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altLang="de-DE" sz="1200" dirty="0">
                <a:latin typeface="Arial" panose="020B0604020202020204" pitchFamily="34" charset="0"/>
                <a:ea typeface="Calibri" panose="020F0502020204030204" pitchFamily="34" charset="0"/>
                <a:cs typeface="Times New Roman" panose="02020603050405020304" pitchFamily="18" charset="0"/>
              </a:rPr>
              <a:t>https://www.dwd.de/DE/leistungen/zeitreihen/zeitreihen.html?nn=18256 </a:t>
            </a: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4</a:t>
            </a:fld>
            <a:endParaRPr lang="de-DE"/>
          </a:p>
        </p:txBody>
      </p:sp>
    </p:spTree>
    <p:extLst>
      <p:ext uri="{BB962C8B-B14F-4D97-AF65-F5344CB8AC3E}">
        <p14:creationId xmlns:p14="http://schemas.microsoft.com/office/powerpoint/2010/main" val="24086364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32</a:t>
            </a:fld>
            <a:endParaRPr lang="de-DE"/>
          </a:p>
        </p:txBody>
      </p:sp>
    </p:spTree>
    <p:extLst>
      <p:ext uri="{BB962C8B-B14F-4D97-AF65-F5344CB8AC3E}">
        <p14:creationId xmlns:p14="http://schemas.microsoft.com/office/powerpoint/2010/main" val="23933653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33</a:t>
            </a:fld>
            <a:endParaRPr lang="de-DE"/>
          </a:p>
        </p:txBody>
      </p:sp>
    </p:spTree>
    <p:extLst>
      <p:ext uri="{BB962C8B-B14F-4D97-AF65-F5344CB8AC3E}">
        <p14:creationId xmlns:p14="http://schemas.microsoft.com/office/powerpoint/2010/main" val="26427162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Wingdings" panose="05000000000000000000" pitchFamily="2" charset="2"/>
              <a:buNone/>
            </a:pPr>
            <a:r>
              <a:rPr lang="de-DE" dirty="0"/>
              <a:t>Starkniederschläge: </a:t>
            </a:r>
          </a:p>
          <a:p>
            <a:pPr>
              <a:buFont typeface="Wingdings" panose="05000000000000000000" pitchFamily="2" charset="2"/>
              <a:buChar char="Ø"/>
            </a:pPr>
            <a:r>
              <a:rPr lang="de-DE" dirty="0"/>
              <a:t> Verbesserung der Bodenstruktur / Humusaufbau -&gt; Verbesserung der Infiltrationsleistung</a:t>
            </a: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a:t>
            </a:r>
            <a:r>
              <a:rPr lang="de-DE" dirty="0" err="1"/>
              <a:t>Mulchmaterial</a:t>
            </a:r>
            <a:r>
              <a:rPr lang="de-DE" baseline="0" dirty="0"/>
              <a:t> (Stroh) </a:t>
            </a:r>
            <a:r>
              <a:rPr lang="de-DE" dirty="0"/>
              <a:t>zur Erosionsminderung (in der Reihe – beim Mulchen der Fahrgassenbegrünung</a:t>
            </a:r>
            <a:r>
              <a:rPr lang="de-DE" baseline="0" dirty="0"/>
              <a:t> kann man den </a:t>
            </a:r>
            <a:r>
              <a:rPr lang="de-DE" baseline="0" dirty="0" err="1"/>
              <a:t>Mulcher</a:t>
            </a:r>
            <a:r>
              <a:rPr lang="de-DE" baseline="0" dirty="0"/>
              <a:t> so einstellen bzw. anpassen, dass er das </a:t>
            </a:r>
            <a:r>
              <a:rPr lang="de-DE" baseline="0" dirty="0" err="1"/>
              <a:t>Mulchmaterial</a:t>
            </a:r>
            <a:r>
              <a:rPr lang="de-DE" baseline="0" dirty="0"/>
              <a:t> in die Reihen gibt</a:t>
            </a:r>
            <a:r>
              <a:rPr lang="de-DE" dirty="0"/>
              <a:t>)</a:t>
            </a:r>
          </a:p>
          <a:p>
            <a:pPr>
              <a:buFont typeface="Wingdings" panose="05000000000000000000" pitchFamily="2" charset="2"/>
              <a:buChar char="Ø"/>
            </a:pPr>
            <a:r>
              <a:rPr lang="de-DE" dirty="0"/>
              <a:t> Bewässerung frühzeitig stoppen (falls vorhersehbar)</a:t>
            </a: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Hagelnetzte und Foliendächer </a:t>
            </a:r>
          </a:p>
          <a:p>
            <a:pPr>
              <a:buFont typeface="Wingdings" panose="05000000000000000000" pitchFamily="2" charset="2"/>
              <a:buChar char="Ø"/>
            </a:pP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34</a:t>
            </a:fld>
            <a:endParaRPr lang="de-DE"/>
          </a:p>
        </p:txBody>
      </p:sp>
    </p:spTree>
    <p:extLst>
      <p:ext uri="{BB962C8B-B14F-4D97-AF65-F5344CB8AC3E}">
        <p14:creationId xmlns:p14="http://schemas.microsoft.com/office/powerpoint/2010/main" val="25662061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de-DE" dirty="0"/>
              <a:t>Hagelnetzte und Foliendächer schützen die Äpfel vor Hagel und   Starkregen sowie vor Verbrennungen </a:t>
            </a:r>
          </a:p>
          <a:p>
            <a:pPr>
              <a:buFont typeface="Wingdings" panose="05000000000000000000" pitchFamily="2" charset="2"/>
              <a:buNone/>
            </a:pP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35</a:t>
            </a:fld>
            <a:endParaRPr lang="de-DE"/>
          </a:p>
        </p:txBody>
      </p:sp>
    </p:spTree>
    <p:extLst>
      <p:ext uri="{BB962C8B-B14F-4D97-AF65-F5344CB8AC3E}">
        <p14:creationId xmlns:p14="http://schemas.microsoft.com/office/powerpoint/2010/main" val="21743997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Anbau in Hauptwindrichtung (a</a:t>
            </a:r>
            <a:r>
              <a:rPr lang="de-DE" sz="1200" kern="1200" dirty="0">
                <a:solidFill>
                  <a:schemeClr val="tx1"/>
                </a:solidFill>
                <a:latin typeface="+mn-lt"/>
                <a:ea typeface="+mn-ea"/>
                <a:cs typeface="+mn-cs"/>
              </a:rPr>
              <a:t>ktuell wird die Anlage wegen der Ausfärbung Nord-Süd ausgerichtet. Bei</a:t>
            </a:r>
            <a:r>
              <a:rPr lang="de-DE" sz="1200" kern="1200" baseline="0" dirty="0">
                <a:solidFill>
                  <a:schemeClr val="tx1"/>
                </a:solidFill>
                <a:latin typeface="+mn-lt"/>
                <a:ea typeface="+mn-ea"/>
                <a:cs typeface="+mn-cs"/>
              </a:rPr>
              <a:t> </a:t>
            </a:r>
            <a:r>
              <a:rPr lang="de-DE" sz="1200" kern="1200" dirty="0">
                <a:solidFill>
                  <a:schemeClr val="tx1"/>
                </a:solidFill>
                <a:latin typeface="+mn-lt"/>
                <a:ea typeface="+mn-ea"/>
                <a:cs typeface="+mn-cs"/>
              </a:rPr>
              <a:t>einer Anlage, die in Ost-West ausgerichtet ist, auf der Südseite größere Probleme mit Sonnenbrand;</a:t>
            </a:r>
            <a:r>
              <a:rPr lang="de-DE" sz="1200" kern="1200" baseline="0" dirty="0">
                <a:solidFill>
                  <a:schemeClr val="tx1"/>
                </a:solidFill>
                <a:latin typeface="+mn-lt"/>
                <a:ea typeface="+mn-ea"/>
                <a:cs typeface="+mn-cs"/>
              </a:rPr>
              <a:t> dies gilt es abzuwägen)</a:t>
            </a:r>
            <a:endParaRPr lang="de-DE" dirty="0"/>
          </a:p>
          <a:p>
            <a:pPr>
              <a:buFont typeface="Wingdings" panose="05000000000000000000" pitchFamily="2" charset="2"/>
              <a:buChar char="Ø"/>
            </a:pPr>
            <a:r>
              <a:rPr lang="de-DE" dirty="0"/>
              <a:t> Anbau empfindlicher Pflanzen nicht auf exponierten Flächen</a:t>
            </a:r>
          </a:p>
          <a:p>
            <a:pPr>
              <a:buFont typeface="Wingdings" panose="05000000000000000000" pitchFamily="2" charset="2"/>
              <a:buChar char="Ø"/>
            </a:pPr>
            <a:r>
              <a:rPr lang="de-DE" dirty="0"/>
              <a:t> Vlies statt Folie</a:t>
            </a:r>
          </a:p>
          <a:p>
            <a:pPr>
              <a:buFont typeface="Wingdings" panose="05000000000000000000" pitchFamily="2" charset="2"/>
              <a:buChar char="Ø"/>
            </a:pPr>
            <a:r>
              <a:rPr lang="de-DE" dirty="0"/>
              <a:t> Pflanzung von Gehölzen/Hecken als Windschutz</a:t>
            </a:r>
          </a:p>
          <a:p>
            <a:pPr lvl="0">
              <a:buFont typeface="Wingdings" panose="05000000000000000000" pitchFamily="2" charset="2"/>
              <a:buChar char="Ø"/>
            </a:pPr>
            <a:r>
              <a:rPr lang="de-DE" dirty="0"/>
              <a:t> Stabilisierung der Anlage </a:t>
            </a:r>
            <a:r>
              <a:rPr lang="de-DE" sz="1100" dirty="0"/>
              <a:t>(Stabilität der Anlagen erhöhen z.B. flachere Abspannungswinkel, Betonmasten/-</a:t>
            </a:r>
            <a:r>
              <a:rPr lang="de-DE" sz="1100" dirty="0" err="1"/>
              <a:t>erdanker</a:t>
            </a:r>
            <a:r>
              <a:rPr lang="de-DE" sz="1100" dirty="0"/>
              <a:t>, dickere Abspannseile nutzen)</a:t>
            </a:r>
            <a:endParaRPr lang="de-DE" dirty="0"/>
          </a:p>
          <a:p>
            <a:endParaRPr lang="de-DE" dirty="0"/>
          </a:p>
          <a:p>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36</a:t>
            </a:fld>
            <a:endParaRPr lang="de-DE"/>
          </a:p>
        </p:txBody>
      </p:sp>
    </p:spTree>
    <p:extLst>
      <p:ext uri="{BB962C8B-B14F-4D97-AF65-F5344CB8AC3E}">
        <p14:creationId xmlns:p14="http://schemas.microsoft.com/office/powerpoint/2010/main" val="12309126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Wingdings" panose="05000000000000000000" pitchFamily="2" charset="2"/>
              <a:buNone/>
            </a:pPr>
            <a:r>
              <a:rPr lang="de-DE" dirty="0" err="1"/>
              <a:t>z.B</a:t>
            </a:r>
            <a:r>
              <a:rPr lang="de-DE" baseline="0" dirty="0"/>
              <a:t> Gala statt </a:t>
            </a:r>
            <a:r>
              <a:rPr lang="de-DE" baseline="0" dirty="0" err="1"/>
              <a:t>Elstar</a:t>
            </a:r>
            <a:r>
              <a:rPr lang="de-DE" baseline="0" dirty="0"/>
              <a:t> beim Apfel</a:t>
            </a:r>
          </a:p>
          <a:p>
            <a:pPr>
              <a:buFont typeface="Wingdings" panose="05000000000000000000" pitchFamily="2" charset="2"/>
              <a:buNone/>
            </a:pPr>
            <a:endParaRPr lang="de-DE" baseline="0" dirty="0"/>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de-DE" dirty="0"/>
              <a:t>Durch maschinelle Ausdünnung z.B. via</a:t>
            </a:r>
            <a:r>
              <a:rPr lang="de-DE" baseline="0" dirty="0"/>
              <a:t> Darwin-maschine kann man einen übermäßigen Fruchtbehang verhindern und je nach Sorte </a:t>
            </a:r>
            <a:r>
              <a:rPr lang="de-DE" baseline="0"/>
              <a:t>und Durchführung für </a:t>
            </a:r>
            <a:r>
              <a:rPr lang="de-DE" baseline="0" dirty="0"/>
              <a:t>einen Vollertrag im nächsten Jahr sorgen. </a:t>
            </a:r>
            <a:endParaRPr lang="de-DE" dirty="0"/>
          </a:p>
          <a:p>
            <a:pPr>
              <a:buFont typeface="Wingdings" panose="05000000000000000000" pitchFamily="2" charset="2"/>
              <a:buNone/>
            </a:pPr>
            <a:endParaRPr lang="de-DE" baseline="0" dirty="0"/>
          </a:p>
          <a:p>
            <a:pPr>
              <a:buFont typeface="Wingdings" panose="05000000000000000000" pitchFamily="2" charset="2"/>
              <a:buNone/>
            </a:pPr>
            <a:r>
              <a:rPr lang="de-DE" baseline="0" dirty="0"/>
              <a:t>Be Ausdünnung ließe sich auch die chemische Ausdünnung nennen, R</a:t>
            </a:r>
            <a:r>
              <a:rPr lang="de-DE" sz="1200" b="0" i="0" u="none" strike="noStrike" kern="1200" baseline="0" dirty="0">
                <a:solidFill>
                  <a:schemeClr val="tx1"/>
                </a:solidFill>
                <a:latin typeface="+mn-lt"/>
                <a:ea typeface="+mn-ea"/>
                <a:cs typeface="+mn-cs"/>
              </a:rPr>
              <a:t>eproduzierbarkeit der Ausdünnergebnisse ist ein wesentlicher Vorteil der maschinellen Ausdünnung im Vergleich zur chemischen Ausdünnung </a:t>
            </a: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37</a:t>
            </a:fld>
            <a:endParaRPr lang="de-DE"/>
          </a:p>
        </p:txBody>
      </p:sp>
    </p:spTree>
    <p:extLst>
      <p:ext uri="{BB962C8B-B14F-4D97-AF65-F5344CB8AC3E}">
        <p14:creationId xmlns:p14="http://schemas.microsoft.com/office/powerpoint/2010/main" val="40170139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dirty="0">
                <a:solidFill>
                  <a:schemeClr val="accent1"/>
                </a:solidFill>
              </a:rPr>
              <a:t>Mit</a:t>
            </a:r>
            <a:r>
              <a:rPr lang="de-DE" b="0" baseline="0" dirty="0">
                <a:solidFill>
                  <a:schemeClr val="accent1"/>
                </a:solidFill>
              </a:rPr>
              <a:t> dieser Folie drehen wir das Muster um. Wir betrachten die Auswirkungen verschiedener Klimawandelfolgen auf den Boden, weil dem Boden eine besondere Rolle zukommt.</a:t>
            </a:r>
          </a:p>
          <a:p>
            <a:endParaRPr lang="de-DE" b="1" baseline="0" dirty="0">
              <a:solidFill>
                <a:schemeClr val="accent1"/>
              </a:solidFill>
            </a:endParaRPr>
          </a:p>
          <a:p>
            <a:r>
              <a:rPr lang="de-DE" b="1" dirty="0">
                <a:solidFill>
                  <a:schemeClr val="accent1"/>
                </a:solidFill>
              </a:rPr>
              <a:t>Anpassungsmaßnahmen</a:t>
            </a:r>
            <a:r>
              <a:rPr lang="de-DE" b="1" dirty="0"/>
              <a:t> verschiedener Klimawandelfolgen auf den Boden:</a:t>
            </a:r>
          </a:p>
          <a:p>
            <a:pPr>
              <a:buFont typeface="Wingdings" panose="05000000000000000000" pitchFamily="2" charset="2"/>
              <a:buChar char="Ø"/>
            </a:pPr>
            <a:r>
              <a:rPr lang="de-DE" dirty="0"/>
              <a:t> Bodenverdichtung „ multi-pass-Effekt“ (verdichtete</a:t>
            </a:r>
            <a:r>
              <a:rPr lang="de-DE" baseline="0" dirty="0"/>
              <a:t> Fahrspuren)</a:t>
            </a:r>
            <a:r>
              <a:rPr lang="de-DE" dirty="0"/>
              <a:t> wird verstärkt</a:t>
            </a:r>
            <a:r>
              <a:rPr lang="de-DE" baseline="0" dirty="0"/>
              <a:t> durch feuchtere Witterung zur Ernte</a:t>
            </a:r>
          </a:p>
          <a:p>
            <a:pPr lvl="1">
              <a:buFont typeface="Wingdings" panose="05000000000000000000" pitchFamily="2" charset="2"/>
              <a:buChar char="Ø"/>
            </a:pPr>
            <a:r>
              <a:rPr lang="de-DE" dirty="0"/>
              <a:t> reduzieren den effektiven Wurzelraum</a:t>
            </a:r>
          </a:p>
          <a:p>
            <a:pPr lvl="1">
              <a:buFont typeface="Wingdings" panose="05000000000000000000" pitchFamily="2" charset="2"/>
              <a:buChar char="Ø"/>
            </a:pPr>
            <a:r>
              <a:rPr lang="de-DE" dirty="0"/>
              <a:t> sind eine Folge von häufigen und zeitgebundenen Überfahrten</a:t>
            </a:r>
          </a:p>
          <a:p>
            <a:pPr lvl="1">
              <a:buFont typeface="Wingdings" panose="05000000000000000000" pitchFamily="2" charset="2"/>
              <a:buChar char="Ø"/>
            </a:pPr>
            <a:r>
              <a:rPr lang="de-DE" dirty="0"/>
              <a:t> entstehen oft schon im Pflanzjahr</a:t>
            </a:r>
          </a:p>
          <a:p>
            <a:pPr lvl="1">
              <a:buFont typeface="Wingdings" panose="05000000000000000000" pitchFamily="2" charset="2"/>
              <a:buChar char="Ø"/>
            </a:pPr>
            <a:r>
              <a:rPr lang="de-DE" dirty="0"/>
              <a:t> lassen sich nur mit Mühe reparieren (Termin, Sichern, Schonen)</a:t>
            </a:r>
          </a:p>
          <a:p>
            <a:pPr lvl="1">
              <a:buFont typeface="Wingdings" panose="05000000000000000000" pitchFamily="2" charset="2"/>
              <a:buChar char="Ø"/>
            </a:pPr>
            <a:r>
              <a:rPr lang="de-DE" dirty="0"/>
              <a:t> können die N2O-Bildung verstärken</a:t>
            </a: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Häufigere und längere Trockenheitsphasen durch häufigere und längere Trockenheitsphasen (Wasserstress)</a:t>
            </a:r>
          </a:p>
          <a:p>
            <a:pPr>
              <a:buFont typeface="Wingdings" panose="05000000000000000000" pitchFamily="2" charset="2"/>
              <a:buChar char="Ø"/>
            </a:pPr>
            <a:r>
              <a:rPr lang="de-DE" dirty="0"/>
              <a:t> Erosion durch zunehmende Starkniederschläge</a:t>
            </a:r>
          </a:p>
          <a:p>
            <a:pPr>
              <a:buFont typeface="Wingdings" panose="05000000000000000000" pitchFamily="2" charset="2"/>
              <a:buChar char="Ø"/>
            </a:pPr>
            <a:r>
              <a:rPr lang="de-DE" dirty="0"/>
              <a:t> Höhere Temperaturen führen zu stärkerer biologischen Aktivität und somit zu Humusabbau</a:t>
            </a:r>
          </a:p>
          <a:p>
            <a:pPr>
              <a:buFont typeface="Wingdings" panose="05000000000000000000" pitchFamily="2" charset="2"/>
              <a:buChar char="Ø"/>
            </a:pPr>
            <a:r>
              <a:rPr lang="de-DE" dirty="0"/>
              <a:t> und: Schadstoffeintrag (PSM, Schwermetalle, Mikroplastik </a:t>
            </a:r>
            <a:r>
              <a:rPr lang="de-DE" dirty="0" err="1"/>
              <a:t>etc</a:t>
            </a:r>
            <a:r>
              <a:rPr lang="de-DE" dirty="0"/>
              <a:t> </a:t>
            </a:r>
          </a:p>
          <a:p>
            <a:endParaRPr lang="de-DE" dirty="0"/>
          </a:p>
          <a:p>
            <a:r>
              <a:rPr lang="de-DE" dirty="0"/>
              <a:t>https://www.bodenwelten.de/content/moegliche-auswirkungen-auf-den-boden</a:t>
            </a:r>
          </a:p>
          <a:p>
            <a:r>
              <a:rPr lang="de-DE" dirty="0"/>
              <a:t>https://www.bodensee-stiftung.org/wp-content/uploads/Rupp_Boden_im_Klimawandel.pdf</a:t>
            </a:r>
          </a:p>
        </p:txBody>
      </p:sp>
      <p:sp>
        <p:nvSpPr>
          <p:cNvPr id="4" name="Foliennummernplatzhalter 3"/>
          <p:cNvSpPr>
            <a:spLocks noGrp="1"/>
          </p:cNvSpPr>
          <p:nvPr>
            <p:ph type="sldNum" sz="quarter" idx="5"/>
          </p:nvPr>
        </p:nvSpPr>
        <p:spPr/>
        <p:txBody>
          <a:bodyPr/>
          <a:lstStyle/>
          <a:p>
            <a:fld id="{06A741CA-AA39-4C3D-9D18-DF6523E14173}" type="slidenum">
              <a:rPr lang="de-DE" smtClean="0"/>
              <a:t>38</a:t>
            </a:fld>
            <a:endParaRPr lang="de-DE"/>
          </a:p>
        </p:txBody>
      </p:sp>
    </p:spTree>
    <p:extLst>
      <p:ext uri="{BB962C8B-B14F-4D97-AF65-F5344CB8AC3E}">
        <p14:creationId xmlns:p14="http://schemas.microsoft.com/office/powerpoint/2010/main" val="19175516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39</a:t>
            </a:fld>
            <a:endParaRPr lang="de-DE"/>
          </a:p>
        </p:txBody>
      </p:sp>
    </p:spTree>
    <p:extLst>
      <p:ext uri="{BB962C8B-B14F-4D97-AF65-F5344CB8AC3E}">
        <p14:creationId xmlns:p14="http://schemas.microsoft.com/office/powerpoint/2010/main" val="39139300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Hitze: Erhöhte Transpiration durch die Pflanzen – ein Boden mit guter Bodenstruktur kann die Feuchtigkeit länger halten und somit die Pflanzen über eine längere Periode mit Bodenwasser versorgen</a:t>
            </a:r>
          </a:p>
          <a:p>
            <a:r>
              <a:rPr lang="de-DE" dirty="0"/>
              <a:t>Trockenheit: s.o.</a:t>
            </a:r>
          </a:p>
          <a:p>
            <a:r>
              <a:rPr lang="de-DE" dirty="0"/>
              <a:t>Extremwetterereignisse wie Starkniederschläge: Boden mit einer durchlässigen, stabilen Bodenstruktur kann Starkniederschläge besser aufnehmen, seine Infiltrationsleistung ist höher und verschlämmt weniger. </a:t>
            </a:r>
          </a:p>
          <a:p>
            <a:endParaRPr lang="de-DE" dirty="0"/>
          </a:p>
          <a:p>
            <a:endParaRPr lang="de-DE" dirty="0"/>
          </a:p>
          <a:p>
            <a:pPr>
              <a:buFont typeface="Wingdings" panose="05000000000000000000" pitchFamily="2" charset="2"/>
              <a:buChar char="Ø"/>
            </a:pPr>
            <a:r>
              <a:rPr lang="de-DE" dirty="0"/>
              <a:t> Bodenverdichtung beseitigen</a:t>
            </a: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Bodenverdichtungen können z.B. mit einem Tiefengrubber gelöst werden (nicht  bei nassen Bodenverhältnissen!) – die Lockerung muss jedoch dann durch Aussaat tiefwurzelnder Pflanzen stabilisiert werden (Ölrettich, Luzerne). (siehe hierzu auch 02.02_Boden_GeNIAL.pptx)</a:t>
            </a:r>
          </a:p>
          <a:p>
            <a:endParaRPr lang="de-DE" dirty="0"/>
          </a:p>
          <a:p>
            <a:endParaRPr lang="de-DE" dirty="0"/>
          </a:p>
          <a:p>
            <a:r>
              <a:rPr lang="de-DE" dirty="0"/>
              <a:t>Für einen Boden mit guter Struktur ist ein aktives Bodenleben der Schlüssel. Dieses wird wiederum durch die auf der Folie genannten Punkte gefördert (v.a. organische Substanz als </a:t>
            </a:r>
            <a:r>
              <a:rPr lang="de-DE" dirty="0" err="1"/>
              <a:t>Bodenlebennahrung</a:t>
            </a:r>
            <a:r>
              <a:rPr lang="de-DE" dirty="0"/>
              <a:t>, vielseitiger Fahrgassenbegrünung, keine Verdichtungen). Dies ist die Grundlage für gesunde und widerstandsfähige Pflanzen. </a:t>
            </a: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40</a:t>
            </a:fld>
            <a:endParaRPr lang="de-DE"/>
          </a:p>
        </p:txBody>
      </p:sp>
    </p:spTree>
    <p:extLst>
      <p:ext uri="{BB962C8B-B14F-4D97-AF65-F5344CB8AC3E}">
        <p14:creationId xmlns:p14="http://schemas.microsoft.com/office/powerpoint/2010/main" val="33033297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Frühere Blütezeit, dadurch erhöhte Blütenfrostgefahr 		-&gt; durch zunehmende Erwärmung und früheren Frühling treiben die Gehölze früher aus.</a:t>
            </a:r>
            <a:r>
              <a:rPr lang="de-DE" baseline="0" dirty="0"/>
              <a:t> Allerdings verschiebt sich die Zeit der Spätfröste (ca. bis Eisheilige) nicht. Dadurch verlängert sich </a:t>
            </a:r>
            <a:r>
              <a:rPr lang="de-DE" dirty="0"/>
              <a:t>die Zeitspanne, in der Spätfröste die</a:t>
            </a:r>
            <a:r>
              <a:rPr lang="de-DE" baseline="0" dirty="0"/>
              <a:t> jungen Pflanzen, Blüten und jungen Früchte schädigen können</a:t>
            </a:r>
            <a:endParaRPr lang="de-DE" dirty="0"/>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Erhöhter Schädling-, Krankheits-, Unkrautdruck (siehe unten)  	-&gt; Eine längere Vegetationsperiode bedeutet, dass auch die Temperaturen im Herbst noch wüchsige Bedingungen schaffen. Davon profitieren nicht nur die Anbaukulturen, sondern auch Unkräuter, Schädlinge (mehr Generationen pro Jahr wie z.B. Blattläuse und Zikaden) und wärmeliebende Krankheitserreger (z.B. Echter Mehltau). Mildere Winter begünstigen sozusagen die Überlebensrate der Schaderreger und der Unkräuter. Eine längere Vegetationsperiode</a:t>
            </a:r>
            <a:r>
              <a:rPr lang="de-DE" baseline="0" dirty="0"/>
              <a:t> und mildere Winter begünstigen zudem die Immigration neuer Schädlinge und Schaderreger. </a:t>
            </a:r>
          </a:p>
          <a:p>
            <a:pPr>
              <a:buFont typeface="Wingdings" panose="05000000000000000000" pitchFamily="2" charset="2"/>
              <a:buChar char="Ø"/>
            </a:pPr>
            <a:r>
              <a:rPr lang="de-DE" dirty="0"/>
              <a:t> Weniger/ausbleibende Dormanz			-&gt; Unzureichender</a:t>
            </a:r>
            <a:r>
              <a:rPr lang="de-DE" baseline="0" dirty="0"/>
              <a:t> winterlicher Kältereiz kann einen verspäteten und ungleichmäßigen Beginn der Baumblüte nach sich ziehen. Ebenso kann ein längerer Blühzeitraum mit verstärktem Knospenabwurf die Folge sein. Das kann zu ungleichmäßigen Fruchtreife und damit zu ökonomischen Konsequenzen für die Obstbauern führen. </a:t>
            </a: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41</a:t>
            </a:fld>
            <a:endParaRPr lang="de-DE"/>
          </a:p>
        </p:txBody>
      </p:sp>
    </p:spTree>
    <p:extLst>
      <p:ext uri="{BB962C8B-B14F-4D97-AF65-F5344CB8AC3E}">
        <p14:creationId xmlns:p14="http://schemas.microsoft.com/office/powerpoint/2010/main" val="250936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de-DE" sz="1200" dirty="0">
                <a:solidFill>
                  <a:srgbClr val="000000"/>
                </a:solidFill>
                <a:latin typeface="Arial" panose="020B0604020202020204" pitchFamily="34" charset="0"/>
                <a:ea typeface="Calibri" panose="020F0502020204030204" pitchFamily="34" charset="0"/>
                <a:cs typeface="Times New Roman" panose="02020603050405020304" pitchFamily="18" charset="0"/>
              </a:rPr>
              <a:t>Die Anzahl der heißen Tage ist in Baden-Württemberg im Zeitraum 1951 – 2019 bereits um 9,6 Tage angestiegen  - und der Trend setzt sich fort. Besonders die Regionen, die bereits heute heiß und trocken sind wie z.B. der Oberrheingraben, werden unter dem fortschreitenden Klimawandel leiden, da sich eine weitere Zunahme der heißen Tage dort besonders auswirkt.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solidFill>
                <a:srgbClr val="000000"/>
              </a:solidFill>
              <a:latin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000000"/>
                </a:solidFill>
                <a:latin typeface="Arial" panose="020B0604020202020204" pitchFamily="34" charset="0"/>
                <a:cs typeface="Times New Roman" panose="02020603050405020304" pitchFamily="18" charset="0"/>
              </a:rPr>
              <a:t>Quelle: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https://www.dwd.de/DE/leistungen/zeitreihen/zeitreihen.html?nn=18256</a:t>
            </a:r>
          </a:p>
        </p:txBody>
      </p:sp>
      <p:sp>
        <p:nvSpPr>
          <p:cNvPr id="4" name="Foliennummernplatzhalter 3"/>
          <p:cNvSpPr>
            <a:spLocks noGrp="1"/>
          </p:cNvSpPr>
          <p:nvPr>
            <p:ph type="sldNum" sz="quarter" idx="5"/>
          </p:nvPr>
        </p:nvSpPr>
        <p:spPr/>
        <p:txBody>
          <a:bodyPr/>
          <a:lstStyle/>
          <a:p>
            <a:fld id="{06A741CA-AA39-4C3D-9D18-DF6523E14173}" type="slidenum">
              <a:rPr lang="de-DE" smtClean="0"/>
              <a:t>5</a:t>
            </a:fld>
            <a:endParaRPr lang="de-DE"/>
          </a:p>
        </p:txBody>
      </p:sp>
    </p:spTree>
    <p:extLst>
      <p:ext uri="{BB962C8B-B14F-4D97-AF65-F5344CB8AC3E}">
        <p14:creationId xmlns:p14="http://schemas.microsoft.com/office/powerpoint/2010/main" val="28374129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Wingdings" panose="05000000000000000000" pitchFamily="2" charset="2"/>
              <a:buNone/>
            </a:pPr>
            <a:r>
              <a:rPr lang="de-DE" dirty="0"/>
              <a:t>Die Bekämpfungskosten (Material und Personal pro ha) in einem Jahr, in dem die </a:t>
            </a:r>
            <a:r>
              <a:rPr lang="de-DE" dirty="0" err="1"/>
              <a:t>Dormanz</a:t>
            </a:r>
            <a:r>
              <a:rPr lang="de-DE" dirty="0"/>
              <a:t> nicht gebrochen wird, werden grob mit 232 €/ha/a geschätzt</a:t>
            </a:r>
            <a:endParaRPr lang="de-DE" dirty="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(Klimawandel in Hessen - Chancen, Risiken und Kosten für den Obst- und Weinbau (CHARIKO) Endbericht 10/2009 - 10/2013)</a:t>
            </a:r>
          </a:p>
        </p:txBody>
      </p:sp>
      <p:sp>
        <p:nvSpPr>
          <p:cNvPr id="4" name="Foliennummernplatzhalter 3"/>
          <p:cNvSpPr>
            <a:spLocks noGrp="1"/>
          </p:cNvSpPr>
          <p:nvPr>
            <p:ph type="sldNum" sz="quarter" idx="5"/>
          </p:nvPr>
        </p:nvSpPr>
        <p:spPr/>
        <p:txBody>
          <a:bodyPr/>
          <a:lstStyle/>
          <a:p>
            <a:fld id="{06A741CA-AA39-4C3D-9D18-DF6523E14173}" type="slidenum">
              <a:rPr lang="de-DE" smtClean="0"/>
              <a:t>42</a:t>
            </a:fld>
            <a:endParaRPr lang="de-DE"/>
          </a:p>
        </p:txBody>
      </p:sp>
    </p:spTree>
    <p:extLst>
      <p:ext uri="{BB962C8B-B14F-4D97-AF65-F5344CB8AC3E}">
        <p14:creationId xmlns:p14="http://schemas.microsoft.com/office/powerpoint/2010/main" val="11756418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Man unterscheidet zwei Arten von Spätfrost den Strahlungsfrost, der v.a. im April in sternenklaren Nächten entsteht. Die von der Erde abgestrahlte Wärme wird nicht von Wolken zurückgestrahlt. Die niedrigsten Temperaturen sind kurz vor Sonnenaufgang. Der Strahlungsfrost zeichnet sich dadurch aus, dass es windstill ist und kalte Luft absinkt. Es können sich in Mulden und Tallagen Kaltluftseen bilden. Bäume in Mulden und Tallagen stärker gefährdet und die Blüten im unteren Baumbereich sind stärker betroffen. (Über der kalten Luftschicht ist bei Inversionslagen wärmere Luft vorhanden.)</a:t>
            </a:r>
          </a:p>
          <a:p>
            <a:r>
              <a:rPr lang="de-DE" dirty="0"/>
              <a:t>Zum anderen gibt es noch den Strömungs- oder Windfrost, der durch Zufuhr von polarer Kaltluft entsteht. Exponierte Lagen (z.B. auf dem Hang) sind stärker gefährdet. Windfrost lässt sich außer durch Windschutz kaum wirkungsvoll bekämpfen. Manche Bekämpfungsmaßnahmen wären hier sogar kontraproduktiv. </a:t>
            </a:r>
          </a:p>
          <a:p>
            <a:endParaRPr lang="de-DE" dirty="0"/>
          </a:p>
          <a:p>
            <a:r>
              <a:rPr lang="de-DE" dirty="0"/>
              <a:t>Zusätzlich gibt es die Verdunstungskälte zu beachten, die entsteht, wenn Pflanzenteile feucht sind. Dieser Effekt ist besonders stark bei tiefer relativer Luftfeuchtigkeit und Wind. Die Pflanzentemperatur kann um bis zu 4°C absinken.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-&gt; Daher muss immer die Feuchttemperatur gemessen werden oder über Trockentemperatur und Luftfeuchtigkeit berechnet werden. (siehe http://wetterstationwien22.at/feuchtemass.php und 15.05_201606_SchulbiologiezentrumHanover_Feuchttemperatur bestimmen.pdf) </a:t>
            </a:r>
          </a:p>
          <a:p>
            <a:endParaRPr lang="de-DE" dirty="0"/>
          </a:p>
          <a:p>
            <a:endParaRPr lang="de-DE" dirty="0"/>
          </a:p>
          <a:p>
            <a:r>
              <a:rPr lang="de-DE" dirty="0"/>
              <a:t>Bekämpfungsmaßnahmen für Strahlungsfrost sind… (</a:t>
            </a:r>
            <a:r>
              <a:rPr lang="de-DE" i="1" dirty="0"/>
              <a:t>nächste Folie)</a:t>
            </a: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43</a:t>
            </a:fld>
            <a:endParaRPr lang="de-DE"/>
          </a:p>
        </p:txBody>
      </p:sp>
    </p:spTree>
    <p:extLst>
      <p:ext uri="{BB962C8B-B14F-4D97-AF65-F5344CB8AC3E}">
        <p14:creationId xmlns:p14="http://schemas.microsoft.com/office/powerpoint/2010/main" val="5949856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Oft wird davon gesprochen, dass die Blüte die sensibelste Phase ist (Blütenfrost); Tatsächlich reagieren die jungen Früchte nach der Blüte sogar empfindlicher</a:t>
            </a:r>
          </a:p>
          <a:p>
            <a:r>
              <a:rPr lang="de-DE" dirty="0"/>
              <a:t>Quelle: Landwirtschaftliches Zentrum </a:t>
            </a:r>
            <a:r>
              <a:rPr lang="de-DE" dirty="0" err="1"/>
              <a:t>Liebegg</a:t>
            </a:r>
            <a:r>
              <a:rPr lang="de-DE" dirty="0"/>
              <a:t> (Kompetenzzentren für Landwirtschaft, Hauswirtschaft und Ernährung in der Schweiz)</a:t>
            </a:r>
          </a:p>
        </p:txBody>
      </p:sp>
      <p:sp>
        <p:nvSpPr>
          <p:cNvPr id="4" name="Foliennummernplatzhalter 3"/>
          <p:cNvSpPr>
            <a:spLocks noGrp="1"/>
          </p:cNvSpPr>
          <p:nvPr>
            <p:ph type="sldNum" sz="quarter" idx="5"/>
          </p:nvPr>
        </p:nvSpPr>
        <p:spPr/>
        <p:txBody>
          <a:bodyPr/>
          <a:lstStyle/>
          <a:p>
            <a:fld id="{06A741CA-AA39-4C3D-9D18-DF6523E14173}" type="slidenum">
              <a:rPr lang="de-DE" smtClean="0"/>
              <a:t>44</a:t>
            </a:fld>
            <a:endParaRPr lang="de-DE"/>
          </a:p>
        </p:txBody>
      </p:sp>
    </p:spTree>
    <p:extLst>
      <p:ext uri="{BB962C8B-B14F-4D97-AF65-F5344CB8AC3E}">
        <p14:creationId xmlns:p14="http://schemas.microsoft.com/office/powerpoint/2010/main" val="42426368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Sammeln mit den Studentinnen und Studenten; Ergänzung auf der nächsten Seite.</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45</a:t>
            </a:fld>
            <a:endParaRPr lang="de-DE"/>
          </a:p>
        </p:txBody>
      </p:sp>
    </p:spTree>
    <p:extLst>
      <p:ext uri="{BB962C8B-B14F-4D97-AF65-F5344CB8AC3E}">
        <p14:creationId xmlns:p14="http://schemas.microsoft.com/office/powerpoint/2010/main" val="31304313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1">
              <a:buFont typeface="Wingdings" panose="05000000000000000000" pitchFamily="2" charset="2"/>
              <a:buNone/>
            </a:pPr>
            <a:endParaRPr lang="de-DE" dirty="0"/>
          </a:p>
          <a:p>
            <a:pPr>
              <a:buFont typeface="Wingdings" panose="05000000000000000000" pitchFamily="2" charset="2"/>
              <a:buChar char="Ø"/>
            </a:pPr>
            <a:r>
              <a:rPr lang="de-DE" dirty="0"/>
              <a:t> Standortwahl und -gestaltung: Der effektivste und günstigste Frostschutz ist die Standortwahl (Mulden und Tallagen vermeiden).  Standortgestaltung: Entfernung von Hindernissen die den Kaltabfluss verhindern könnten, bergseitige Schutzpflanzungen, Landschaftselemente wie Hecken können Kaltluftströme regelrecht an den Parzellen vorbeileiten.</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Sortenwahl: spätblühende Sorten sind besser geschützt – Unterschied macht ca. eine Woche aus (z.B. </a:t>
            </a:r>
            <a:r>
              <a:rPr lang="de-DE" dirty="0" err="1"/>
              <a:t>Jonagold</a:t>
            </a:r>
            <a:r>
              <a:rPr lang="de-DE" dirty="0"/>
              <a:t> empfindlicher</a:t>
            </a:r>
            <a:r>
              <a:rPr lang="de-DE" sz="1200" dirty="0"/>
              <a:t>, Gala frosttoleranter als Topaz</a:t>
            </a:r>
            <a:r>
              <a:rPr lang="de-DE" dirty="0"/>
              <a:t>) (siehe https://www.lwg.bayern.de/gartenbau/obstbau/185658/index.php)</a:t>
            </a:r>
          </a:p>
          <a:p>
            <a:pPr>
              <a:buFont typeface="Wingdings" panose="05000000000000000000" pitchFamily="2" charset="2"/>
              <a:buChar char="Ø"/>
            </a:pPr>
            <a:r>
              <a:rPr lang="de-DE" dirty="0"/>
              <a:t> Kulturauswahl stärkeren Einfluss als Sortenwahl hat die Kulturwahl: frühblühender Pfirsich trotzdem später als spätblühende Aprikose und Apfel immer später als Pfirsich (siehe https://www.lwg.bayern.de/gartenbau/obstbau/185658/index.php, https://www.youtube.com/watch?v=MGSjrKKRbn8 min23) </a:t>
            </a:r>
          </a:p>
          <a:p>
            <a:pPr>
              <a:buFont typeface="Wingdings" panose="05000000000000000000" pitchFamily="2" charset="2"/>
              <a:buChar char="Ø"/>
            </a:pPr>
            <a:r>
              <a:rPr lang="de-DE" dirty="0"/>
              <a:t> Höhere Stammformern reduzieren das Frostrisiko (durch Erziehung und Schnitt möglich)</a:t>
            </a:r>
          </a:p>
          <a:p>
            <a:pPr>
              <a:buFont typeface="Wingdings" panose="05000000000000000000" pitchFamily="2" charset="2"/>
              <a:buChar char="Ø"/>
            </a:pPr>
            <a:r>
              <a:rPr lang="de-DE" dirty="0"/>
              <a:t> gute Befruchtung fördern (Nützlinge schonen, </a:t>
            </a:r>
            <a:r>
              <a:rPr lang="de-DE" dirty="0" err="1"/>
              <a:t>nützlingsfördernd</a:t>
            </a:r>
            <a:r>
              <a:rPr lang="de-DE" dirty="0"/>
              <a:t> arbeiten, Wildbienenhotel) -&gt; höheres Fruchtpotential </a:t>
            </a:r>
          </a:p>
          <a:p>
            <a:pPr>
              <a:buFont typeface="Wingdings" panose="05000000000000000000" pitchFamily="2" charset="2"/>
              <a:buChar char="Ø"/>
            </a:pPr>
            <a:r>
              <a:rPr lang="de-DE" dirty="0"/>
              <a:t> Tiefes Mulchen und Mulch verteilen; der Boden kann tagsüber mehr Wärme aufnehmen und nachts abgeben (Grasaufwuchs „dämmt“ und verdunstet Wasser und kühlt so zusätzlich. Der Aufwuchs sollte –rechtzeitig, ca. zwei Wochen vor Frostnächten kurz gehalten werden; Mulch verteilen, damit dieser die Wärmenachlieferung vom Boden nicht behindert)  -&gt; 1-2°C</a:t>
            </a:r>
          </a:p>
          <a:p>
            <a:pPr>
              <a:buFont typeface="Wingdings" panose="05000000000000000000" pitchFamily="2" charset="2"/>
              <a:buChar char="Ø"/>
            </a:pPr>
            <a:r>
              <a:rPr lang="de-DE" dirty="0"/>
              <a:t>Boden zur Wärmenachlieferung bearbeiten (v.a. bei feuchten lehm-</a:t>
            </a:r>
            <a:r>
              <a:rPr lang="de-DE" baseline="0" dirty="0"/>
              <a:t> und tonhaltigen </a:t>
            </a:r>
            <a:r>
              <a:rPr lang="de-DE" dirty="0"/>
              <a:t>Böden</a:t>
            </a:r>
            <a:r>
              <a:rPr lang="de-DE" baseline="0" dirty="0"/>
              <a:t> mit höherer Wärmekapazität; kurzfristig wirkende Maßnahme; nicht bei starken Winden)</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Folien oder Vlies: hält die vom Boden aufsteigende Wärme zurück. -&gt; 1-3°C</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Hagelschutznetze sollten nicht geschlossen werden: Tagsüber wird die Sonneneinstrahlung reduziert und nachts halten sie die Bodenwärme nicht zurück. Hagelschutznetze können beim Einsatz von Kerzen oder Heizern (siehe aktive Maßnahmen) den Effekt erhöhen.</a:t>
            </a:r>
          </a:p>
          <a:p>
            <a:pPr>
              <a:buFont typeface="Wingdings" panose="05000000000000000000" pitchFamily="2" charset="2"/>
              <a:buChar char="Ø"/>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sym typeface="Wingdings" panose="05000000000000000000" pitchFamily="2" charset="2"/>
            </a:endParaRPr>
          </a:p>
        </p:txBody>
      </p:sp>
      <p:sp>
        <p:nvSpPr>
          <p:cNvPr id="4" name="Foliennummernplatzhalter 3"/>
          <p:cNvSpPr>
            <a:spLocks noGrp="1"/>
          </p:cNvSpPr>
          <p:nvPr>
            <p:ph type="sldNum" sz="quarter" idx="5"/>
          </p:nvPr>
        </p:nvSpPr>
        <p:spPr/>
        <p:txBody>
          <a:bodyPr/>
          <a:lstStyle/>
          <a:p>
            <a:fld id="{06A741CA-AA39-4C3D-9D18-DF6523E14173}" type="slidenum">
              <a:rPr lang="de-DE" smtClean="0"/>
              <a:t>46</a:t>
            </a:fld>
            <a:endParaRPr lang="de-DE"/>
          </a:p>
        </p:txBody>
      </p:sp>
    </p:spTree>
    <p:extLst>
      <p:ext uri="{BB962C8B-B14F-4D97-AF65-F5344CB8AC3E}">
        <p14:creationId xmlns:p14="http://schemas.microsoft.com/office/powerpoint/2010/main" val="17790383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Wingdings" panose="05000000000000000000" pitchFamily="2" charset="2"/>
              <a:buChar char="Ø"/>
            </a:pPr>
            <a:r>
              <a:rPr lang="de-DE" dirty="0"/>
              <a:t>Frostschutzberegnung/Überkronenberegnung ist eine effektive Maßnahme, um schwerwiegende Frostschäden an den Kulturen zu verhindern und den Ertrag zu sichern. Dabei gilt es jedoch zu bedenken, dass der Investitionsbedarf sehr hoch ist und die Wasserverfügbarkeit geprüft werden muss (Bedarf für 10 h Beregnung pro Hektar: 350-400 </a:t>
            </a:r>
            <a:r>
              <a:rPr lang="de-DE" sz="1200" kern="1200" dirty="0">
                <a:solidFill>
                  <a:schemeClr val="tx1"/>
                </a:solidFill>
                <a:effectLst/>
                <a:latin typeface="+mn-lt"/>
                <a:ea typeface="+mn-ea"/>
                <a:cs typeface="+mn-cs"/>
              </a:rPr>
              <a:t>m</a:t>
            </a:r>
            <a:r>
              <a:rPr lang="de-DE" sz="1200" kern="1200" baseline="30000" dirty="0">
                <a:solidFill>
                  <a:schemeClr val="tx1"/>
                </a:solidFill>
                <a:effectLst/>
                <a:latin typeface="+mn-lt"/>
                <a:ea typeface="+mn-ea"/>
                <a:cs typeface="+mn-cs"/>
              </a:rPr>
              <a:t>3 </a:t>
            </a:r>
            <a:r>
              <a:rPr lang="de-DE" dirty="0"/>
              <a:t>-&gt; 35-40 </a:t>
            </a:r>
            <a:r>
              <a:rPr lang="de-DE" sz="1200" kern="1200" dirty="0">
                <a:solidFill>
                  <a:schemeClr val="tx1"/>
                </a:solidFill>
                <a:effectLst/>
                <a:latin typeface="+mn-lt"/>
                <a:ea typeface="+mn-ea"/>
                <a:cs typeface="+mn-cs"/>
              </a:rPr>
              <a:t>m</a:t>
            </a:r>
            <a:r>
              <a:rPr lang="de-DE" sz="1200" kern="1200" baseline="30000" dirty="0">
                <a:solidFill>
                  <a:schemeClr val="tx1"/>
                </a:solidFill>
                <a:effectLst/>
                <a:latin typeface="+mn-lt"/>
                <a:ea typeface="+mn-ea"/>
                <a:cs typeface="+mn-cs"/>
              </a:rPr>
              <a:t>3</a:t>
            </a:r>
            <a:r>
              <a:rPr lang="de-DE" dirty="0"/>
              <a:t>/h). Durch die Bewässerung erhöht sich der Energie- und Wasseraufwand im Betrieb. Es muss bis zum Anstieg der Außentemperatur und Schmelzen des Eis weiterbewässert werden und die Wasserzufuhr darf während der Beregnung nicht unterbrochen werden. Bei Wind entsteht Verdunstungskälte und kann kontraproduktiv wirken.</a:t>
            </a:r>
          </a:p>
          <a:p>
            <a:pPr>
              <a:buFont typeface="Wingdings" panose="05000000000000000000" pitchFamily="2" charset="2"/>
              <a:buChar char="Ø"/>
            </a:pPr>
            <a:r>
              <a:rPr lang="de-DE" dirty="0"/>
              <a:t>Frostschutzkerzen: brennen 6-8 h, man kann mit 100 Kerzen/ha ca. ein Grad heizen;  ist sehr kostspielig (bis zu 2400 €/ha/Frostnacht) und trägt zu erhöhten THG-Emissionen und zu einer Luftverschlechterung bei. Der Einsatz ist nicht überall erlaubt. Der zusätzliche Arbeitsaufwand beschränkt sich i.d.R. auf einzelne Tage. Jedoch ist es eine effektive Maßnahme zur Vermeidung katastrophaler Frostschäden. Zusätzliche Hagelnetze verstärken den Frostschutz.</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 Windmaschinen haben einen hohen Wirkungsgrad bei der Frostschutzbekämpfung, sind jedoch in Anschaffung und Betrieb sehr teuer und energieaufwendig. Es ist zusätzlicher Arbeitsaufwand notwendig. Genehmigungen müssen eingeholt werden.</a:t>
            </a:r>
          </a:p>
          <a:p>
            <a:pPr>
              <a:buFont typeface="Wingdings" panose="05000000000000000000" pitchFamily="2" charset="2"/>
              <a:buChar char="Ø"/>
            </a:pPr>
            <a:r>
              <a:rPr lang="de-DE" dirty="0"/>
              <a:t> Gasturbinen sind recht teuer. Zudem sind die THG-Emissionen hoch. Der zusätzliche Arbeitsaufwand beschränkt sich i.d.R. auf einzelne Tage. Jedoch ist es eine effektive Maßnahme zur Vermeidung katastrophaler Frostschäden, wenn alle 10 min an der gleichen Stelle die Erwärmung realisiert werden kann.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sym typeface="Wingdings" panose="05000000000000000000" pitchFamily="2" charset="2"/>
              </a:rPr>
              <a:t>Bilder: https://commons.wikimedia.org/wiki/File:Apfelbl%C3%BCte_nach_Frostschutzberegnung.jpg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sym typeface="Wingdings" panose="05000000000000000000" pitchFamily="2" charset="2"/>
              </a:rPr>
              <a:t>https://de.wikipedia.org/wiki/Datei:Frostbuster_Verteilung.JPG </a:t>
            </a:r>
          </a:p>
        </p:txBody>
      </p:sp>
      <p:sp>
        <p:nvSpPr>
          <p:cNvPr id="4" name="Foliennummernplatzhalter 3"/>
          <p:cNvSpPr>
            <a:spLocks noGrp="1"/>
          </p:cNvSpPr>
          <p:nvPr>
            <p:ph type="sldNum" sz="quarter" idx="5"/>
          </p:nvPr>
        </p:nvSpPr>
        <p:spPr/>
        <p:txBody>
          <a:bodyPr/>
          <a:lstStyle/>
          <a:p>
            <a:fld id="{06A741CA-AA39-4C3D-9D18-DF6523E14173}" type="slidenum">
              <a:rPr lang="de-DE" smtClean="0"/>
              <a:t>47</a:t>
            </a:fld>
            <a:endParaRPr lang="de-DE"/>
          </a:p>
        </p:txBody>
      </p:sp>
    </p:spTree>
    <p:extLst>
      <p:ext uri="{BB962C8B-B14F-4D97-AF65-F5344CB8AC3E}">
        <p14:creationId xmlns:p14="http://schemas.microsoft.com/office/powerpoint/2010/main" val="23229454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Wingdings" panose="05000000000000000000" pitchFamily="2" charset="2"/>
              <a:buChar char="Ø"/>
            </a:pPr>
            <a:r>
              <a:rPr lang="de-DE" dirty="0"/>
              <a:t> Bonitieren: wie hoch ist der zu erwartende Ausfall (in der Regel reichen 10% der Blüten für einen Vollertrag) (siehe https://www.youtube.com/watch?v=MGSjrKKRbn8 ab min.7)</a:t>
            </a:r>
          </a:p>
          <a:p>
            <a:pPr>
              <a:buFont typeface="Wingdings" panose="05000000000000000000" pitchFamily="2" charset="2"/>
              <a:buNone/>
            </a:pPr>
            <a:endParaRPr lang="de-DE" dirty="0"/>
          </a:p>
          <a:p>
            <a:pPr>
              <a:buFont typeface="Wingdings" panose="05000000000000000000" pitchFamily="2" charset="2"/>
              <a:buChar char="Ø"/>
            </a:pPr>
            <a:r>
              <a:rPr lang="de-DE" dirty="0">
                <a:sym typeface="Wingdings" panose="05000000000000000000" pitchFamily="2" charset="2"/>
              </a:rPr>
              <a:t> Pflanzenschutz: Trotz der zu erwartenden Ertragsausfälle Pflanzen gesund erhalten (Neben Schwächung der Pflanzen im aktuellen Jahr ist Krankheitsübertragung und Populationsaufbau auch für Folgejahr zu reduzieren).</a:t>
            </a:r>
          </a:p>
          <a:p>
            <a:pPr lvl="1">
              <a:buFont typeface="Wingdings" panose="05000000000000000000" pitchFamily="2" charset="2"/>
              <a:buChar char="Ø"/>
            </a:pPr>
            <a:r>
              <a:rPr lang="de-DE" dirty="0">
                <a:sym typeface="Wingdings" panose="05000000000000000000" pitchFamily="2" charset="2"/>
              </a:rPr>
              <a:t>Schorf im Kernobst</a:t>
            </a:r>
          </a:p>
          <a:p>
            <a:pPr lvl="1">
              <a:buFont typeface="Wingdings" panose="05000000000000000000" pitchFamily="2" charset="2"/>
              <a:buChar char="Ø"/>
            </a:pPr>
            <a:r>
              <a:rPr lang="de-DE" dirty="0">
                <a:sym typeface="Wingdings" panose="05000000000000000000" pitchFamily="2" charset="2"/>
              </a:rPr>
              <a:t>Blattkrankheiten im Steinhobst wie Sprühflecken- und Schrotschusskrankheit</a:t>
            </a:r>
          </a:p>
          <a:p>
            <a:pPr lvl="1">
              <a:buFont typeface="Wingdings" panose="05000000000000000000" pitchFamily="2" charset="2"/>
              <a:buChar char="Ø"/>
            </a:pPr>
            <a:r>
              <a:rPr lang="de-DE" dirty="0">
                <a:sym typeface="Wingdings" panose="05000000000000000000" pitchFamily="2" charset="2"/>
              </a:rPr>
              <a:t>Ruten und Ranken von </a:t>
            </a:r>
            <a:r>
              <a:rPr lang="de-DE" dirty="0" err="1">
                <a:sym typeface="Wingdings" panose="05000000000000000000" pitchFamily="2" charset="2"/>
              </a:rPr>
              <a:t>Him</a:t>
            </a:r>
            <a:r>
              <a:rPr lang="de-DE" dirty="0">
                <a:sym typeface="Wingdings" panose="05000000000000000000" pitchFamily="2" charset="2"/>
              </a:rPr>
              <a:t>- und Brombeeren sowie Erdbeerpflanzen durch </a:t>
            </a:r>
            <a:r>
              <a:rPr lang="de-DE" dirty="0" err="1">
                <a:sym typeface="Wingdings" panose="05000000000000000000" pitchFamily="2" charset="2"/>
              </a:rPr>
              <a:t>Fungizidmaßnahmen</a:t>
            </a:r>
            <a:r>
              <a:rPr lang="de-DE" dirty="0">
                <a:sym typeface="Wingdings" panose="05000000000000000000" pitchFamily="2" charset="2"/>
              </a:rPr>
              <a:t> gesund erhalten</a:t>
            </a:r>
          </a:p>
          <a:p>
            <a:pPr lvl="1">
              <a:buFont typeface="Wingdings" panose="05000000000000000000" pitchFamily="2" charset="2"/>
              <a:buChar char="Ø"/>
            </a:pPr>
            <a:r>
              <a:rPr lang="de-DE" dirty="0">
                <a:sym typeface="Wingdings" panose="05000000000000000000" pitchFamily="2" charset="2"/>
              </a:rPr>
              <a:t>Blattläuse, Spinnmilben oder Blattsäuger bekämpfen</a:t>
            </a:r>
          </a:p>
          <a:p>
            <a:pPr>
              <a:buFont typeface="Wingdings" panose="05000000000000000000" pitchFamily="2" charset="2"/>
              <a:buNone/>
            </a:pPr>
            <a:endParaRPr lang="de-DE" dirty="0"/>
          </a:p>
          <a:p>
            <a:pPr>
              <a:buFont typeface="Wingdings" panose="05000000000000000000" pitchFamily="2" charset="2"/>
              <a:buNone/>
            </a:pPr>
            <a:endParaRPr lang="de-DE" dirty="0"/>
          </a:p>
          <a:p>
            <a:pPr>
              <a:buFont typeface="Wingdings" panose="05000000000000000000" pitchFamily="2" charset="2"/>
              <a:buNone/>
            </a:pPr>
            <a:r>
              <a:rPr lang="de-DE" dirty="0"/>
              <a:t>Bild: https://www.schadbild.com/obst/apfel/frostschaden/ </a:t>
            </a:r>
          </a:p>
          <a:p>
            <a:pPr lvl="1">
              <a:buFont typeface="Wingdings" panose="05000000000000000000" pitchFamily="2" charset="2"/>
              <a:buNone/>
            </a:pPr>
            <a:endParaRPr lang="de-DE" dirty="0">
              <a:sym typeface="Wingdings" panose="05000000000000000000" pitchFamily="2" charset="2"/>
            </a:endParaRPr>
          </a:p>
        </p:txBody>
      </p:sp>
      <p:sp>
        <p:nvSpPr>
          <p:cNvPr id="4" name="Foliennummernplatzhalter 3"/>
          <p:cNvSpPr>
            <a:spLocks noGrp="1"/>
          </p:cNvSpPr>
          <p:nvPr>
            <p:ph type="sldNum" sz="quarter" idx="5"/>
          </p:nvPr>
        </p:nvSpPr>
        <p:spPr/>
        <p:txBody>
          <a:bodyPr/>
          <a:lstStyle/>
          <a:p>
            <a:fld id="{06A741CA-AA39-4C3D-9D18-DF6523E14173}" type="slidenum">
              <a:rPr lang="de-DE" smtClean="0"/>
              <a:t>48</a:t>
            </a:fld>
            <a:endParaRPr lang="de-DE"/>
          </a:p>
        </p:txBody>
      </p:sp>
    </p:spTree>
    <p:extLst>
      <p:ext uri="{BB962C8B-B14F-4D97-AF65-F5344CB8AC3E}">
        <p14:creationId xmlns:p14="http://schemas.microsoft.com/office/powerpoint/2010/main" val="10413008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a:solidFill>
                  <a:schemeClr val="tx1"/>
                </a:solidFill>
                <a:effectLst/>
                <a:latin typeface="+mn-lt"/>
                <a:ea typeface="+mn-ea"/>
                <a:cs typeface="+mn-cs"/>
              </a:rPr>
              <a:t>Ob</a:t>
            </a:r>
            <a:r>
              <a:rPr lang="de-DE" sz="1200" kern="1200" baseline="0" dirty="0">
                <a:solidFill>
                  <a:schemeClr val="tx1"/>
                </a:solidFill>
                <a:effectLst/>
                <a:latin typeface="+mn-lt"/>
                <a:ea typeface="+mn-ea"/>
                <a:cs typeface="+mn-cs"/>
              </a:rPr>
              <a:t> Früchte gut lagerfähig sind, wird größtenteils vor der Ernte festgelegt. Früchte von Baumen mit schwachem Fruchtbehang, starkem Triebwachstum oder großen Fruchtkalibern führen im Lager zu Problemen. Aber auch die Nährstoffversorgung der Bäume und Früchte ist wichtig. Stickstoff, Kalium und Magnesiumüberhang vermeiden. Auf ausreichende Calciumversorgung achten.</a:t>
            </a:r>
          </a:p>
          <a:p>
            <a:endParaRPr lang="de-DE" sz="1200" kern="1200" baseline="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Anfälligkeit für Lagerschäden nimmt zu: Festigkeit des Fruchtfleisches nicht ausreichend; Schalenbräune, Glasigkeit. </a:t>
            </a:r>
          </a:p>
          <a:p>
            <a:endParaRPr lang="de-DE" sz="1200" kern="1200" dirty="0">
              <a:solidFill>
                <a:schemeClr val="tx1"/>
              </a:solidFill>
              <a:effectLst/>
              <a:latin typeface="+mn-lt"/>
              <a:ea typeface="+mn-ea"/>
              <a:cs typeface="+mn-cs"/>
            </a:endParaRPr>
          </a:p>
          <a:p>
            <a:pPr>
              <a:buFont typeface="Wingdings" panose="05000000000000000000" pitchFamily="2" charset="2"/>
              <a:buChar char="Ø"/>
            </a:pPr>
            <a:r>
              <a:rPr lang="de-DE" dirty="0"/>
              <a:t> Lagerprobleme verstärken sich </a:t>
            </a:r>
          </a:p>
          <a:p>
            <a:pPr>
              <a:buFont typeface="Wingdings" panose="05000000000000000000" pitchFamily="2" charset="2"/>
              <a:buChar char="Ø"/>
            </a:pPr>
            <a:r>
              <a:rPr lang="de-DE" dirty="0"/>
              <a:t> Bzw. physiologische Schäden, die durch den Klimawandel vermehrt auftreten vermindern die Lagerfähigkeit</a:t>
            </a:r>
          </a:p>
          <a:p>
            <a:pPr lvl="1">
              <a:buFont typeface="Wingdings" panose="05000000000000000000" pitchFamily="2" charset="2"/>
              <a:buChar char="Ø"/>
            </a:pPr>
            <a:r>
              <a:rPr lang="de-DE" dirty="0"/>
              <a:t> Glasigkeit (verstärkt nach warmen Herbst; Der Stärkeumbau beschleunigt sich, wobei verstärkt wasseranziehende Zuckerverbindungen entstehen, was schließlich zu Wassereinlagerung in den Zellzwischenräumen führt.)</a:t>
            </a:r>
          </a:p>
          <a:p>
            <a:pPr lvl="1">
              <a:buFont typeface="Wingdings" panose="05000000000000000000" pitchFamily="2" charset="2"/>
              <a:buChar char="Ø"/>
            </a:pPr>
            <a:r>
              <a:rPr lang="de-DE" dirty="0"/>
              <a:t> Stippe (Folge von Reduzierter Kalziumaufnahme aufgrund von Trockenheit)</a:t>
            </a:r>
          </a:p>
          <a:p>
            <a:pPr lvl="1">
              <a:buFont typeface="Wingdings" panose="05000000000000000000" pitchFamily="2" charset="2"/>
              <a:buChar char="Ø"/>
            </a:pPr>
            <a:r>
              <a:rPr lang="de-DE" dirty="0"/>
              <a:t> Fleischbräune (Tritt v.a. in feuchten Jahren auf; Kohlehydrate und Apfelsäure werden verstärkt abgebaut, wodurch Acetaldehyd entsteht, das die Zellstrukturen zerstört.)</a:t>
            </a:r>
            <a:endParaRPr lang="de-DE" sz="1200" kern="1200" dirty="0">
              <a:solidFill>
                <a:schemeClr val="tx1"/>
              </a:solidFill>
              <a:effectLst/>
              <a:latin typeface="+mn-lt"/>
              <a:ea typeface="+mn-ea"/>
              <a:cs typeface="+mn-cs"/>
            </a:endParaRPr>
          </a:p>
          <a:p>
            <a:pPr>
              <a:buFont typeface="Wingdings" panose="05000000000000000000" pitchFamily="2" charset="2"/>
              <a:buChar char="Ø"/>
            </a:pPr>
            <a:r>
              <a:rPr lang="de-DE" dirty="0"/>
              <a:t> Durch ungünstige Witterungsbedingungen geschwächte Pflanzen sind anfälliger gegenüber parasitär bedingten Lagerschäden; zudem werden parasitäre Lagerschäden durch einen späten Erntetermin</a:t>
            </a:r>
            <a:r>
              <a:rPr lang="de-DE" baseline="0" dirty="0"/>
              <a:t> begünstigt (je später, desto höher das Risiko von Fäulen).</a:t>
            </a:r>
            <a:endParaRPr lang="de-DE" dirty="0"/>
          </a:p>
          <a:p>
            <a:endParaRPr lang="de-DE"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Quellen: https://www.hswt.de/forschung/wissenstransfer/2016/oktober-2016/lagerschaeden-beim-apfel.html https://www.dlr.rlp.de/Internet/global/themen.nsf/2eca2af4a2290c7fc1256e8b005161c9/ab87ed0fee95fa3fc1257376005070cb?OpenDocument </a:t>
            </a:r>
          </a:p>
        </p:txBody>
      </p:sp>
      <p:sp>
        <p:nvSpPr>
          <p:cNvPr id="4" name="Foliennummernplatzhalter 3"/>
          <p:cNvSpPr>
            <a:spLocks noGrp="1"/>
          </p:cNvSpPr>
          <p:nvPr>
            <p:ph type="sldNum" sz="quarter" idx="5"/>
          </p:nvPr>
        </p:nvSpPr>
        <p:spPr/>
        <p:txBody>
          <a:bodyPr/>
          <a:lstStyle/>
          <a:p>
            <a:fld id="{06A741CA-AA39-4C3D-9D18-DF6523E14173}" type="slidenum">
              <a:rPr lang="de-DE" smtClean="0"/>
              <a:t>49</a:t>
            </a:fld>
            <a:endParaRPr lang="de-DE"/>
          </a:p>
        </p:txBody>
      </p:sp>
    </p:spTree>
    <p:extLst>
      <p:ext uri="{BB962C8B-B14F-4D97-AF65-F5344CB8AC3E}">
        <p14:creationId xmlns:p14="http://schemas.microsoft.com/office/powerpoint/2010/main" val="8646339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Quelle: www.frudistor.de</a:t>
            </a:r>
          </a:p>
        </p:txBody>
      </p:sp>
      <p:sp>
        <p:nvSpPr>
          <p:cNvPr id="4" name="Foliennummernplatzhalter 3"/>
          <p:cNvSpPr>
            <a:spLocks noGrp="1"/>
          </p:cNvSpPr>
          <p:nvPr>
            <p:ph type="sldNum" sz="quarter" idx="10"/>
          </p:nvPr>
        </p:nvSpPr>
        <p:spPr/>
        <p:txBody>
          <a:bodyPr/>
          <a:lstStyle/>
          <a:p>
            <a:fld id="{06A741CA-AA39-4C3D-9D18-DF6523E14173}" type="slidenum">
              <a:rPr lang="de-DE" smtClean="0"/>
              <a:t>50</a:t>
            </a:fld>
            <a:endParaRPr lang="de-DE"/>
          </a:p>
        </p:txBody>
      </p:sp>
    </p:spTree>
    <p:extLst>
      <p:ext uri="{BB962C8B-B14F-4D97-AF65-F5344CB8AC3E}">
        <p14:creationId xmlns:p14="http://schemas.microsoft.com/office/powerpoint/2010/main" val="32677339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Wingdings" panose="05000000000000000000" pitchFamily="2" charset="2"/>
              <a:buChar char="Ø"/>
            </a:pPr>
            <a:r>
              <a:rPr lang="de-DE" dirty="0"/>
              <a:t> Für ausgewogenen</a:t>
            </a:r>
            <a:r>
              <a:rPr lang="de-DE" baseline="0" dirty="0"/>
              <a:t> Fruchtbehang sorgen </a:t>
            </a:r>
          </a:p>
          <a:p>
            <a:pPr marL="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Optimale Nährstoffversorgung der Pflanzen (ausreichend Calcium,  Stickstoffüberangebot vermeiden)</a:t>
            </a:r>
          </a:p>
          <a:p>
            <a:pPr>
              <a:buFont typeface="Wingdings" panose="05000000000000000000" pitchFamily="2" charset="2"/>
              <a:buChar char="Ø"/>
            </a:pPr>
            <a:r>
              <a:rPr lang="de-DE" baseline="0" dirty="0"/>
              <a:t> </a:t>
            </a:r>
            <a:r>
              <a:rPr lang="de-DE" dirty="0"/>
              <a:t>Wahl des optimalen Erntetermins (späte Ernte erhöht</a:t>
            </a:r>
            <a:r>
              <a:rPr lang="de-DE" baseline="0" dirty="0"/>
              <a:t> Risiko von </a:t>
            </a:r>
            <a:r>
              <a:rPr lang="de-DE" baseline="0" dirty="0" err="1"/>
              <a:t>Fäulenbefall</a:t>
            </a:r>
            <a:r>
              <a:rPr lang="de-DE" baseline="0" dirty="0"/>
              <a:t>, zu frühe Ernte erhöht Wahrscheinlichkeit für physiologisch Schäden, z.B. Fleischbräune – zudem ist die Aromaausprägung geringer)</a:t>
            </a:r>
            <a:endParaRPr lang="de-DE" dirty="0"/>
          </a:p>
          <a:p>
            <a:pPr>
              <a:buFont typeface="Wingdings" panose="05000000000000000000" pitchFamily="2" charset="2"/>
              <a:buChar char="Ø"/>
            </a:pPr>
            <a:r>
              <a:rPr lang="de-DE" dirty="0"/>
              <a:t> Nur gesunde Früchte lagern</a:t>
            </a: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baseline="0" dirty="0"/>
              <a:t> </a:t>
            </a:r>
            <a:r>
              <a:rPr lang="de-DE" dirty="0"/>
              <a:t>Sorgfältige Klimaführung im CA-Lager (bei Ernte an warmen Tagen stufenweise kühlen (bei reiferen Partien bestimmter Sorten, wie '</a:t>
            </a:r>
            <a:r>
              <a:rPr lang="de-DE" dirty="0" err="1"/>
              <a:t>Elstar</a:t>
            </a:r>
            <a:r>
              <a:rPr lang="de-DE" dirty="0"/>
              <a:t>', '</a:t>
            </a:r>
            <a:r>
              <a:rPr lang="de-DE" dirty="0" err="1"/>
              <a:t>Jonagold</a:t>
            </a:r>
            <a:r>
              <a:rPr lang="de-DE" dirty="0"/>
              <a:t>' oder '</a:t>
            </a:r>
            <a:r>
              <a:rPr lang="de-DE" dirty="0" err="1"/>
              <a:t>Pinova</a:t>
            </a:r>
            <a:r>
              <a:rPr lang="de-DE" dirty="0"/>
              <a:t>' durch zu schnelle Abkühlung zur sogenannten weichen Schalenbräune kommen; siehe </a:t>
            </a:r>
            <a:r>
              <a:rPr lang="de-DE" dirty="0" err="1"/>
              <a:t>hswt</a:t>
            </a:r>
            <a:r>
              <a:rPr lang="de-DE" dirty="0"/>
              <a:t>) und erst künstliche Atmosphäre erst schaffen, wenn das Obst gekühlt ist)</a:t>
            </a:r>
            <a:r>
              <a:rPr lang="de-DE" baseline="0" dirty="0"/>
              <a:t> v.a. bei </a:t>
            </a:r>
            <a:r>
              <a:rPr lang="de-DE" dirty="0"/>
              <a:t>CO</a:t>
            </a:r>
            <a:r>
              <a:rPr lang="de-DE" baseline="-25000" dirty="0"/>
              <a:t>2</a:t>
            </a:r>
            <a:r>
              <a:rPr lang="de-DE" dirty="0"/>
              <a:t>-empfindlichen Sorten, wie '</a:t>
            </a:r>
            <a:r>
              <a:rPr lang="de-DE" dirty="0" err="1"/>
              <a:t>Braeburn</a:t>
            </a:r>
            <a:r>
              <a:rPr lang="de-DE" dirty="0"/>
              <a:t>' oder '</a:t>
            </a:r>
            <a:r>
              <a:rPr lang="de-DE" dirty="0" err="1"/>
              <a:t>Kanzi</a:t>
            </a:r>
            <a:r>
              <a:rPr lang="de-DE" dirty="0"/>
              <a:t>' , rel. Luftfeuchte im Kernobstlager bei 92-95%)</a:t>
            </a:r>
          </a:p>
          <a:p>
            <a:pPr>
              <a:buFont typeface="Wingdings" panose="05000000000000000000" pitchFamily="2" charset="2"/>
              <a:buChar char="Ø"/>
            </a:pPr>
            <a:endParaRPr lang="de-DE" sz="1200" kern="1200" dirty="0">
              <a:solidFill>
                <a:schemeClr val="tx1"/>
              </a:solidFill>
              <a:effectLst/>
              <a:latin typeface="+mn-lt"/>
              <a:ea typeface="+mn-ea"/>
              <a:cs typeface="+mn-cs"/>
            </a:endParaRPr>
          </a:p>
          <a:p>
            <a:pPr>
              <a:buFont typeface="Wingdings" panose="05000000000000000000" pitchFamily="2" charset="2"/>
              <a:buNone/>
            </a:pPr>
            <a:endParaRPr lang="de-DE" sz="1200" kern="1200" dirty="0">
              <a:solidFill>
                <a:schemeClr val="tx1"/>
              </a:solidFill>
              <a:effectLst/>
              <a:latin typeface="+mn-lt"/>
              <a:ea typeface="+mn-ea"/>
              <a:cs typeface="+mn-cs"/>
            </a:endParaRPr>
          </a:p>
          <a:p>
            <a:pPr>
              <a:buFont typeface="Wingdings" panose="05000000000000000000" pitchFamily="2" charset="2"/>
              <a:buNone/>
            </a:pPr>
            <a:r>
              <a:rPr lang="de-DE" sz="1200" kern="1200" dirty="0">
                <a:solidFill>
                  <a:schemeClr val="tx1"/>
                </a:solidFill>
                <a:effectLst/>
                <a:latin typeface="+mn-lt"/>
                <a:ea typeface="+mn-ea"/>
                <a:cs typeface="+mn-cs"/>
              </a:rPr>
              <a:t>Quelle und weitere Informationen: www.hswt.de/forschung/wissenstransfer/2016/oktober-2016/lagerschaeden-beim-apfel.html </a:t>
            </a:r>
          </a:p>
          <a:p>
            <a:pPr>
              <a:buFont typeface="Wingdings" panose="05000000000000000000" pitchFamily="2" charset="2"/>
              <a:buNone/>
            </a:pPr>
            <a:endParaRPr lang="de-DE" sz="1200" kern="1200" dirty="0">
              <a:solidFill>
                <a:schemeClr val="tx1"/>
              </a:solidFill>
              <a:effectLst/>
              <a:latin typeface="+mn-lt"/>
              <a:ea typeface="+mn-ea"/>
              <a:cs typeface="+mn-cs"/>
            </a:endParaRPr>
          </a:p>
          <a:p>
            <a:pPr>
              <a:buFont typeface="Wingdings" panose="05000000000000000000" pitchFamily="2" charset="2"/>
              <a:buNone/>
            </a:pPr>
            <a:r>
              <a:rPr lang="de-DE" sz="1200" kern="1200" dirty="0">
                <a:solidFill>
                  <a:schemeClr val="tx1"/>
                </a:solidFill>
                <a:effectLst/>
                <a:latin typeface="+mn-lt"/>
                <a:ea typeface="+mn-ea"/>
                <a:cs typeface="+mn-cs"/>
              </a:rPr>
              <a:t>Informationen zum</a:t>
            </a:r>
            <a:r>
              <a:rPr lang="de-DE" sz="1200" kern="1200" baseline="0" dirty="0">
                <a:solidFill>
                  <a:schemeClr val="tx1"/>
                </a:solidFill>
                <a:effectLst/>
                <a:latin typeface="+mn-lt"/>
                <a:ea typeface="+mn-ea"/>
                <a:cs typeface="+mn-cs"/>
              </a:rPr>
              <a:t> Energiesparen bei der Lagerung: https://www.kob-bavendorf.de/arbeitsbereiche/Lagerung/energieeinsparung-in-der-obstlagerung </a:t>
            </a: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51</a:t>
            </a:fld>
            <a:endParaRPr lang="de-DE"/>
          </a:p>
        </p:txBody>
      </p:sp>
    </p:spTree>
    <p:extLst>
      <p:ext uri="{BB962C8B-B14F-4D97-AF65-F5344CB8AC3E}">
        <p14:creationId xmlns:p14="http://schemas.microsoft.com/office/powerpoint/2010/main" val="3588239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de-DE" sz="1200" dirty="0">
                <a:solidFill>
                  <a:srgbClr val="000000"/>
                </a:solidFill>
                <a:latin typeface="Arial" panose="020B0604020202020204" pitchFamily="34" charset="0"/>
                <a:ea typeface="Calibri" panose="020F0502020204030204" pitchFamily="34" charset="0"/>
                <a:cs typeface="Times New Roman" panose="02020603050405020304" pitchFamily="18" charset="0"/>
              </a:rPr>
              <a:t>Die Anzahl der heißen Tage sind in Hessen im Zeitraum 1951 – 2019 bereits um 8,2 Tage angestiegen  - und der Trend setzt sich fort. Besonders die Regionen, die bereits heute heiß und trocken sind, werden unter dem fortschreitenden Klimawandel leiden, da sich die weitere Zunahme der heißen Tage dort besonders auswirkt.</a:t>
            </a:r>
            <a:endParaRPr lang="de-DE" dirty="0"/>
          </a:p>
          <a:p>
            <a:endParaRPr lang="de-DE" dirty="0"/>
          </a:p>
          <a:p>
            <a:r>
              <a:rPr lang="de-DE" dirty="0"/>
              <a:t>Quelle: https://www.dwd.de/DE/leistungen/zeitreihen/zeitreihen.html?nn=18256 </a:t>
            </a:r>
          </a:p>
        </p:txBody>
      </p:sp>
      <p:sp>
        <p:nvSpPr>
          <p:cNvPr id="4" name="Foliennummernplatzhalter 3"/>
          <p:cNvSpPr>
            <a:spLocks noGrp="1"/>
          </p:cNvSpPr>
          <p:nvPr>
            <p:ph type="sldNum" sz="quarter" idx="5"/>
          </p:nvPr>
        </p:nvSpPr>
        <p:spPr/>
        <p:txBody>
          <a:bodyPr/>
          <a:lstStyle/>
          <a:p>
            <a:fld id="{06A741CA-AA39-4C3D-9D18-DF6523E14173}" type="slidenum">
              <a:rPr lang="de-DE" smtClean="0"/>
              <a:t>6</a:t>
            </a:fld>
            <a:endParaRPr lang="de-DE"/>
          </a:p>
        </p:txBody>
      </p:sp>
    </p:spTree>
    <p:extLst>
      <p:ext uri="{BB962C8B-B14F-4D97-AF65-F5344CB8AC3E}">
        <p14:creationId xmlns:p14="http://schemas.microsoft.com/office/powerpoint/2010/main" val="18172330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Mildere</a:t>
            </a:r>
            <a:r>
              <a:rPr lang="de-DE" baseline="0" dirty="0"/>
              <a:t> Winter und l</a:t>
            </a:r>
            <a:r>
              <a:rPr lang="de-DE" dirty="0"/>
              <a:t>ängere Vegetationszeiten</a:t>
            </a:r>
            <a:r>
              <a:rPr lang="de-DE" baseline="0" dirty="0"/>
              <a:t> begünstigen die Immigration neuer Schädlinge und die Entwicklung weiterer Generationen innerhalb eines Jahres (3. Generation Apfelwickler).</a:t>
            </a:r>
          </a:p>
          <a:p>
            <a:r>
              <a:rPr lang="de-DE" baseline="0" dirty="0"/>
              <a:t>Auf der anderen Seite schwächen häufiger werdende Extremwetter wie </a:t>
            </a:r>
            <a:r>
              <a:rPr lang="de-DE" sz="1200" b="0" i="0" u="none" strike="noStrike" kern="1200" baseline="0" dirty="0">
                <a:solidFill>
                  <a:schemeClr val="tx1"/>
                </a:solidFill>
                <a:latin typeface="+mn-lt"/>
                <a:ea typeface="+mn-ea"/>
                <a:cs typeface="+mn-cs"/>
              </a:rPr>
              <a:t>Hagelereignisse, extreme Trockenheit sowie extreme Niederschlagsereignisse die Pflanzen zusätzlich.</a:t>
            </a:r>
          </a:p>
          <a:p>
            <a:endParaRPr lang="de-DE"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Veränderungen im saisonalen Auftreten (Schädlinge</a:t>
            </a:r>
            <a:r>
              <a:rPr lang="de-DE" baseline="0" dirty="0"/>
              <a:t> sind früher im Jahr aktiv und potentiell auch länger, einige Schädlinge können weitere Generationen innerhalb eines Jahres entwickeln (3. Generation Apfelwickler).</a:t>
            </a:r>
            <a:endParaRPr lang="de-DE" dirty="0"/>
          </a:p>
          <a:p>
            <a:pPr>
              <a:buFont typeface="Wingdings" panose="05000000000000000000" pitchFamily="2" charset="2"/>
              <a:buChar char="Ø"/>
            </a:pPr>
            <a:r>
              <a:rPr lang="de-DE" dirty="0"/>
              <a:t> Veränderungen in der geographischen Ausbreitung (milder Winter</a:t>
            </a:r>
            <a:r>
              <a:rPr lang="de-DE" baseline="0" dirty="0"/>
              <a:t> begünstigen das Einwandern von Schadorganismen auch über die Alpen)</a:t>
            </a:r>
            <a:endParaRPr lang="de-DE" dirty="0"/>
          </a:p>
          <a:p>
            <a:pPr>
              <a:buFont typeface="Wingdings" panose="05000000000000000000" pitchFamily="2" charset="2"/>
              <a:buChar char="Ø"/>
            </a:pPr>
            <a:r>
              <a:rPr lang="de-DE" dirty="0"/>
              <a:t> Veränderungen in der Populationsdynamik und Epidemie</a:t>
            </a:r>
          </a:p>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52</a:t>
            </a:fld>
            <a:endParaRPr lang="de-DE"/>
          </a:p>
        </p:txBody>
      </p:sp>
    </p:spTree>
    <p:extLst>
      <p:ext uri="{BB962C8B-B14F-4D97-AF65-F5344CB8AC3E}">
        <p14:creationId xmlns:p14="http://schemas.microsoft.com/office/powerpoint/2010/main" val="23482755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Erreger können sich an veränderte Umweltbedingungen anpassen, daher sind die Aussagen / Szenarien nicht eindeutig hervorsehbar.</a:t>
            </a:r>
          </a:p>
          <a:p>
            <a:r>
              <a:rPr lang="de-DE" dirty="0"/>
              <a:t>Darüber hinaus sind die direkten und indirekten Wechselwirkungen auf die Erreger sehr komplex, so dass es schwierig ist, einzelne Trends lediglich auf den Klimawandel zu reduzieren. Auch die Klimaprojektionen für Niederschläge sind allgemein unsicherer, so dass gerade für die feuchtigkeits-/trockenliebenden Erreger vorhersagen schwierig sind.</a:t>
            </a:r>
          </a:p>
          <a:p>
            <a:r>
              <a:rPr lang="de-DE" dirty="0"/>
              <a:t>Auch Nützlinge können von den veränderten Bedingungen profitieren: Sowohl der 7-Punkt- als auch der Asiatische Marienkäfer konnten bei Versuchen ihre </a:t>
            </a:r>
            <a:r>
              <a:rPr lang="de-DE" dirty="0" err="1"/>
              <a:t>Fraßleistung</a:t>
            </a:r>
            <a:r>
              <a:rPr lang="de-DE" dirty="0"/>
              <a:t> erhöhen und ihre Vermehrung um ein vielfaches erhöhen, so dass sie die zunehmende Getreideblattlauspopulation erfolgreich eindämmen konnten. (Laborversuch unter +3 K Temperaturerhöhung, </a:t>
            </a:r>
            <a:r>
              <a:rPr lang="de-DE" dirty="0" err="1"/>
              <a:t>Triltsch</a:t>
            </a:r>
            <a:r>
              <a:rPr lang="de-DE" dirty="0"/>
              <a:t> et. al. 1996)</a:t>
            </a:r>
          </a:p>
        </p:txBody>
      </p:sp>
      <p:sp>
        <p:nvSpPr>
          <p:cNvPr id="4" name="Foliennummernplatzhalter 3"/>
          <p:cNvSpPr>
            <a:spLocks noGrp="1"/>
          </p:cNvSpPr>
          <p:nvPr>
            <p:ph type="sldNum" sz="quarter" idx="5"/>
          </p:nvPr>
        </p:nvSpPr>
        <p:spPr/>
        <p:txBody>
          <a:bodyPr/>
          <a:lstStyle/>
          <a:p>
            <a:fld id="{06A741CA-AA39-4C3D-9D18-DF6523E14173}" type="slidenum">
              <a:rPr lang="de-DE" smtClean="0"/>
              <a:t>53</a:t>
            </a:fld>
            <a:endParaRPr lang="de-DE"/>
          </a:p>
        </p:txBody>
      </p:sp>
    </p:spTree>
    <p:extLst>
      <p:ext uri="{BB962C8B-B14F-4D97-AF65-F5344CB8AC3E}">
        <p14:creationId xmlns:p14="http://schemas.microsoft.com/office/powerpoint/2010/main" val="6506749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54</a:t>
            </a:fld>
            <a:endParaRPr lang="de-DE"/>
          </a:p>
        </p:txBody>
      </p:sp>
    </p:spTree>
    <p:extLst>
      <p:ext uri="{BB962C8B-B14F-4D97-AF65-F5344CB8AC3E}">
        <p14:creationId xmlns:p14="http://schemas.microsoft.com/office/powerpoint/2010/main" val="4929808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Aus der Grafik wird ersichtlich, dass bereits ab 30°C die Wirkung vieler PSM abfällt bzw. gleich Null geht. Nur Öle behalten auch bei &gt;30°C ihre volle Wirksamkeit</a:t>
            </a:r>
          </a:p>
          <a:p>
            <a:pPr>
              <a:defRPr/>
            </a:pPr>
            <a:endParaRPr lang="de-DE" dirty="0"/>
          </a:p>
          <a:p>
            <a:pPr>
              <a:defRPr/>
            </a:pPr>
            <a:r>
              <a:rPr lang="de-DE" dirty="0"/>
              <a:t>Bildquelle verändert: Phosphorsäureester rausgenommen, da keine Bedeutung im Gemüsebau</a:t>
            </a: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55</a:t>
            </a:fld>
            <a:endParaRPr lang="de-DE"/>
          </a:p>
        </p:txBody>
      </p:sp>
    </p:spTree>
    <p:extLst>
      <p:ext uri="{BB962C8B-B14F-4D97-AF65-F5344CB8AC3E}">
        <p14:creationId xmlns:p14="http://schemas.microsoft.com/office/powerpoint/2010/main" val="8624480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56</a:t>
            </a:fld>
            <a:endParaRPr lang="de-DE"/>
          </a:p>
        </p:txBody>
      </p:sp>
    </p:spTree>
    <p:extLst>
      <p:ext uri="{BB962C8B-B14F-4D97-AF65-F5344CB8AC3E}">
        <p14:creationId xmlns:p14="http://schemas.microsoft.com/office/powerpoint/2010/main" val="12347894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sym typeface="Wingdings" panose="05000000000000000000" pitchFamily="2" charset="2"/>
              </a:rPr>
              <a:t>Der Klimawandel fördert die veränderte Wirksamkeit von Pflanzenschutzmitteln durch den Anstieg der Anzahl der Sommer- (&gt;25°C) und Hitzetage (&gt;30°C) bzw. durch die wahrscheinliche Zunahme von Extremwetterereignissen wie Starkniederschlägen. Gleichzeitig treten durch höhere Durchschnittstemperaturen Vektoren wie Blattläuse bereits früher im Jahr auf bzw. überdauern besser die Wintermonate.</a:t>
            </a: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57</a:t>
            </a:fld>
            <a:endParaRPr lang="de-DE"/>
          </a:p>
        </p:txBody>
      </p:sp>
    </p:spTree>
    <p:extLst>
      <p:ext uri="{BB962C8B-B14F-4D97-AF65-F5344CB8AC3E}">
        <p14:creationId xmlns:p14="http://schemas.microsoft.com/office/powerpoint/2010/main" val="14557493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58</a:t>
            </a:fld>
            <a:endParaRPr lang="de-DE"/>
          </a:p>
        </p:txBody>
      </p:sp>
    </p:spTree>
    <p:extLst>
      <p:ext uri="{BB962C8B-B14F-4D97-AF65-F5344CB8AC3E}">
        <p14:creationId xmlns:p14="http://schemas.microsoft.com/office/powerpoint/2010/main" val="206919002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Wingdings" panose="05000000000000000000" pitchFamily="2" charset="2"/>
              <a:buNone/>
            </a:pPr>
            <a:r>
              <a:rPr lang="de-DE" sz="1200" kern="1200" dirty="0">
                <a:solidFill>
                  <a:schemeClr val="tx1"/>
                </a:solidFill>
                <a:effectLst/>
                <a:latin typeface="+mn-lt"/>
                <a:ea typeface="+mn-ea"/>
                <a:cs typeface="+mn-cs"/>
              </a:rPr>
              <a:t>Bausteinstrategien nur im Verbund ausreichend wirksam; Ziel ist immer, den Off‐</a:t>
            </a:r>
            <a:r>
              <a:rPr lang="de-DE" sz="1200" kern="1200" dirty="0" err="1">
                <a:solidFill>
                  <a:schemeClr val="tx1"/>
                </a:solidFill>
                <a:effectLst/>
                <a:latin typeface="+mn-lt"/>
                <a:ea typeface="+mn-ea"/>
                <a:cs typeface="+mn-cs"/>
              </a:rPr>
              <a:t>farm</a:t>
            </a:r>
            <a:r>
              <a:rPr lang="de-DE" sz="1200" kern="1200" dirty="0">
                <a:solidFill>
                  <a:schemeClr val="tx1"/>
                </a:solidFill>
                <a:effectLst/>
                <a:latin typeface="+mn-lt"/>
                <a:ea typeface="+mn-ea"/>
                <a:cs typeface="+mn-cs"/>
              </a:rPr>
              <a:t>‐Input weiter zu reduzieren ‐ Resilienz steigern</a:t>
            </a:r>
            <a:endParaRPr lang="de-DE" dirty="0"/>
          </a:p>
          <a:p>
            <a:pPr>
              <a:buFont typeface="Wingdings" panose="05000000000000000000" pitchFamily="2" charset="2"/>
              <a:buChar char="Ø"/>
            </a:pPr>
            <a:endParaRPr lang="de-DE" dirty="0"/>
          </a:p>
          <a:p>
            <a:pPr>
              <a:buFont typeface="Wingdings" panose="05000000000000000000" pitchFamily="2" charset="2"/>
              <a:buChar char="Ø"/>
            </a:pPr>
            <a:r>
              <a:rPr lang="de-DE" dirty="0"/>
              <a:t> Förderung und Schonung funktioneller Biodiversität </a:t>
            </a:r>
          </a:p>
          <a:p>
            <a:pPr lvl="1">
              <a:buFont typeface="Wingdings" panose="05000000000000000000" pitchFamily="2" charset="2"/>
              <a:buChar char="Ø"/>
            </a:pPr>
            <a:r>
              <a:rPr lang="de-DE" sz="1200" kern="1200" dirty="0">
                <a:solidFill>
                  <a:schemeClr val="tx1"/>
                </a:solidFill>
                <a:effectLst/>
                <a:latin typeface="+mn-lt"/>
                <a:ea typeface="+mn-ea"/>
                <a:cs typeface="+mn-cs"/>
              </a:rPr>
              <a:t>Durch mehr genetische Vielfalt geringerer </a:t>
            </a:r>
            <a:r>
              <a:rPr lang="de-DE" sz="1200" kern="1200" dirty="0" err="1">
                <a:solidFill>
                  <a:schemeClr val="tx1"/>
                </a:solidFill>
                <a:effectLst/>
                <a:latin typeface="+mn-lt"/>
                <a:ea typeface="+mn-ea"/>
                <a:cs typeface="+mn-cs"/>
              </a:rPr>
              <a:t>Befallsdruck</a:t>
            </a:r>
            <a:endParaRPr lang="de-DE" sz="1200" kern="1200" dirty="0">
              <a:solidFill>
                <a:schemeClr val="tx1"/>
              </a:solidFill>
              <a:effectLst/>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Blühstreifen zur Förderung von Blattlausprädatoren</a:t>
            </a:r>
          </a:p>
          <a:p>
            <a:pPr lvl="1">
              <a:buFont typeface="Wingdings" panose="05000000000000000000" pitchFamily="2" charset="2"/>
              <a:buChar char="Ø"/>
            </a:pPr>
            <a:endParaRPr lang="de-DE" dirty="0"/>
          </a:p>
          <a:p>
            <a:pPr>
              <a:buFont typeface="Wingdings" panose="05000000000000000000" pitchFamily="2" charset="2"/>
              <a:buChar char="Ø"/>
            </a:pPr>
            <a:r>
              <a:rPr lang="de-DE" dirty="0"/>
              <a:t> Managementmaßnahmen zur Reduktion des Auftretens</a:t>
            </a:r>
          </a:p>
          <a:p>
            <a:pPr lvl="1">
              <a:buFont typeface="Wingdings" panose="05000000000000000000" pitchFamily="2" charset="2"/>
              <a:buChar char="Ø"/>
            </a:pPr>
            <a:r>
              <a:rPr lang="de-DE" sz="1200" kern="1200" dirty="0">
                <a:solidFill>
                  <a:schemeClr val="tx1"/>
                </a:solidFill>
                <a:effectLst/>
                <a:latin typeface="+mn-lt"/>
                <a:ea typeface="+mn-ea"/>
                <a:cs typeface="+mn-cs"/>
              </a:rPr>
              <a:t>Folgen reduzieren (•Sommerschnitt •Wurzelschnitt •</a:t>
            </a:r>
            <a:r>
              <a:rPr lang="de-DE" sz="1200" kern="1200" dirty="0" err="1">
                <a:solidFill>
                  <a:schemeClr val="tx1"/>
                </a:solidFill>
                <a:effectLst/>
                <a:latin typeface="+mn-lt"/>
                <a:ea typeface="+mn-ea"/>
                <a:cs typeface="+mn-cs"/>
              </a:rPr>
              <a:t>Befallsdruck</a:t>
            </a:r>
            <a:r>
              <a:rPr lang="de-DE" sz="1200" kern="1200" dirty="0">
                <a:solidFill>
                  <a:schemeClr val="tx1"/>
                </a:solidFill>
                <a:effectLst/>
                <a:latin typeface="+mn-lt"/>
                <a:ea typeface="+mn-ea"/>
                <a:cs typeface="+mn-cs"/>
              </a:rPr>
              <a:t> nach starkem Befall wieder reduzieren (Blattabbau fördern usw.))</a:t>
            </a:r>
          </a:p>
          <a:p>
            <a:pPr lvl="1">
              <a:buFont typeface="Wingdings" panose="05000000000000000000" pitchFamily="2" charset="2"/>
              <a:buChar char="Ø"/>
            </a:pPr>
            <a:r>
              <a:rPr lang="de-DE" sz="1200" kern="1200" dirty="0">
                <a:solidFill>
                  <a:schemeClr val="tx1"/>
                </a:solidFill>
                <a:effectLst/>
                <a:latin typeface="+mn-lt"/>
                <a:ea typeface="+mn-ea"/>
                <a:cs typeface="+mn-cs"/>
              </a:rPr>
              <a:t>Robuste Sorten auswählen</a:t>
            </a:r>
          </a:p>
          <a:p>
            <a:pPr lvl="1">
              <a:buFont typeface="Wingdings" panose="05000000000000000000" pitchFamily="2" charset="2"/>
              <a:buChar char="Ø"/>
            </a:pPr>
            <a:r>
              <a:rPr lang="de-DE" sz="1200" kern="1200" dirty="0">
                <a:solidFill>
                  <a:schemeClr val="tx1"/>
                </a:solidFill>
                <a:effectLst/>
                <a:latin typeface="+mn-lt"/>
                <a:ea typeface="+mn-ea"/>
                <a:cs typeface="+mn-cs"/>
              </a:rPr>
              <a:t>Züchtung</a:t>
            </a:r>
          </a:p>
          <a:p>
            <a:pPr lvl="1">
              <a:buFont typeface="Wingdings" panose="05000000000000000000" pitchFamily="2" charset="2"/>
              <a:buChar char="Ø"/>
            </a:pPr>
            <a:r>
              <a:rPr lang="de-DE" sz="1200" kern="1200" dirty="0">
                <a:solidFill>
                  <a:schemeClr val="tx1"/>
                </a:solidFill>
                <a:effectLst/>
                <a:latin typeface="+mn-lt"/>
                <a:ea typeface="+mn-ea"/>
                <a:cs typeface="+mn-cs"/>
              </a:rPr>
              <a:t>Ausrichtung der Anlage in Windrichtung, um</a:t>
            </a:r>
            <a:r>
              <a:rPr lang="de-DE" sz="1200" kern="1200" baseline="0" dirty="0">
                <a:solidFill>
                  <a:schemeClr val="tx1"/>
                </a:solidFill>
                <a:effectLst/>
                <a:latin typeface="+mn-lt"/>
                <a:ea typeface="+mn-ea"/>
                <a:cs typeface="+mn-cs"/>
              </a:rPr>
              <a:t> schnelleres Abtrocknen zu ermöglichen und so die Pilzgefahr zu reduzieren. </a:t>
            </a:r>
            <a:endParaRPr lang="de-DE" sz="1200" kern="1200" dirty="0">
              <a:solidFill>
                <a:schemeClr val="tx1"/>
              </a:solidFill>
              <a:effectLst/>
              <a:latin typeface="+mn-lt"/>
              <a:ea typeface="+mn-ea"/>
              <a:cs typeface="+mn-cs"/>
            </a:endParaRPr>
          </a:p>
          <a:p>
            <a:pPr lvl="1">
              <a:buFont typeface="Wingdings" panose="05000000000000000000" pitchFamily="2" charset="2"/>
              <a:buChar char="Ø"/>
            </a:pPr>
            <a:endParaRPr lang="de-DE" dirty="0"/>
          </a:p>
          <a:p>
            <a:pPr>
              <a:buFont typeface="Wingdings" panose="05000000000000000000" pitchFamily="2" charset="2"/>
              <a:buChar char="Ø"/>
            </a:pPr>
            <a:r>
              <a:rPr lang="de-DE" dirty="0"/>
              <a:t> Einsatz von direkten Maßnahmen</a:t>
            </a:r>
          </a:p>
          <a:p>
            <a:pPr lvl="1">
              <a:buFont typeface="Wingdings" panose="05000000000000000000" pitchFamily="2" charset="2"/>
              <a:buChar char="Ø"/>
            </a:pPr>
            <a:r>
              <a:rPr lang="de-DE" sz="1200" kern="1200" dirty="0">
                <a:solidFill>
                  <a:schemeClr val="tx1"/>
                </a:solidFill>
                <a:effectLst/>
                <a:latin typeface="+mn-lt"/>
                <a:ea typeface="+mn-ea"/>
                <a:cs typeface="+mn-cs"/>
              </a:rPr>
              <a:t>Möglichst schadensneutral Extrembefall mit PSM reduzieren</a:t>
            </a:r>
          </a:p>
          <a:p>
            <a:pPr lvl="1">
              <a:buFont typeface="Wingdings" panose="05000000000000000000" pitchFamily="2" charset="2"/>
              <a:buChar char="Ø"/>
            </a:pPr>
            <a:r>
              <a:rPr lang="de-DE" sz="1200" kern="1200" dirty="0" err="1">
                <a:solidFill>
                  <a:schemeClr val="tx1"/>
                </a:solidFill>
                <a:effectLst/>
                <a:latin typeface="+mn-lt"/>
                <a:ea typeface="+mn-ea"/>
                <a:cs typeface="+mn-cs"/>
              </a:rPr>
              <a:t>Befallsspitzen</a:t>
            </a:r>
            <a:r>
              <a:rPr lang="de-DE" sz="1200" kern="1200" baseline="0" dirty="0">
                <a:solidFill>
                  <a:schemeClr val="tx1"/>
                </a:solidFill>
                <a:effectLst/>
                <a:latin typeface="+mn-lt"/>
                <a:ea typeface="+mn-ea"/>
                <a:cs typeface="+mn-cs"/>
              </a:rPr>
              <a:t> brechen</a:t>
            </a:r>
            <a:endParaRPr lang="de-DE" sz="1200" kern="1200" dirty="0">
              <a:solidFill>
                <a:schemeClr val="tx1"/>
              </a:solidFill>
              <a:effectLst/>
              <a:latin typeface="+mn-lt"/>
              <a:ea typeface="+mn-ea"/>
              <a:cs typeface="+mn-cs"/>
            </a:endParaRPr>
          </a:p>
          <a:p>
            <a:pPr lvl="1">
              <a:buFont typeface="Wingdings" panose="05000000000000000000" pitchFamily="2" charset="2"/>
              <a:buChar char="Ø"/>
            </a:pPr>
            <a:r>
              <a:rPr lang="de-DE" sz="1200" kern="1200" dirty="0">
                <a:solidFill>
                  <a:schemeClr val="tx1"/>
                </a:solidFill>
                <a:effectLst/>
                <a:latin typeface="+mn-lt"/>
                <a:ea typeface="+mn-ea"/>
                <a:cs typeface="+mn-cs"/>
              </a:rPr>
              <a:t>Geschützter</a:t>
            </a:r>
            <a:r>
              <a:rPr lang="de-DE" sz="1200" kern="1200" baseline="0" dirty="0">
                <a:solidFill>
                  <a:schemeClr val="tx1"/>
                </a:solidFill>
                <a:effectLst/>
                <a:latin typeface="+mn-lt"/>
                <a:ea typeface="+mn-ea"/>
                <a:cs typeface="+mn-cs"/>
              </a:rPr>
              <a:t> Anbau</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r>
              <a:rPr lang="de-DE" sz="1200" dirty="0">
                <a:latin typeface="Arial" panose="020B0604020202020204" pitchFamily="34" charset="0"/>
              </a:rPr>
              <a:t>Weiterführende</a:t>
            </a:r>
            <a:r>
              <a:rPr lang="de-DE" sz="1200" baseline="0" dirty="0">
                <a:latin typeface="Arial" panose="020B0604020202020204" pitchFamily="34" charset="0"/>
              </a:rPr>
              <a:t> Informationen</a:t>
            </a:r>
            <a:r>
              <a:rPr lang="de-DE" sz="1200" dirty="0">
                <a:latin typeface="Arial" panose="020B0604020202020204" pitchFamily="34" charset="0"/>
              </a:rPr>
              <a:t>: </a:t>
            </a:r>
          </a:p>
          <a:p>
            <a:r>
              <a:rPr lang="de-DE" sz="1200" dirty="0">
                <a:latin typeface="Arial" panose="020B0604020202020204" pitchFamily="34" charset="0"/>
              </a:rPr>
              <a:t>„Die drei Säulen der Pflanzengesundheit im Ökologischen Obstbau in Zeiten des Klimawandels“</a:t>
            </a:r>
          </a:p>
          <a:p>
            <a:r>
              <a:rPr lang="de-DE" sz="1200" dirty="0"/>
              <a:t>Jutta Kienzle, Universität Hohenheim / Fördergemeinschaft Ökologischer Obstbau e.V.</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https://www.bodensee-stiftung.org/wp-content/uploads/Kienzle_pflanzengesundheit_oeko_klimawandel.pdf </a:t>
            </a:r>
          </a:p>
        </p:txBody>
      </p:sp>
      <p:sp>
        <p:nvSpPr>
          <p:cNvPr id="4" name="Foliennummernplatzhalter 3"/>
          <p:cNvSpPr>
            <a:spLocks noGrp="1"/>
          </p:cNvSpPr>
          <p:nvPr>
            <p:ph type="sldNum" sz="quarter" idx="5"/>
          </p:nvPr>
        </p:nvSpPr>
        <p:spPr/>
        <p:txBody>
          <a:bodyPr/>
          <a:lstStyle/>
          <a:p>
            <a:fld id="{06A741CA-AA39-4C3D-9D18-DF6523E14173}" type="slidenum">
              <a:rPr lang="de-DE" smtClean="0"/>
              <a:t>59</a:t>
            </a:fld>
            <a:endParaRPr lang="de-DE"/>
          </a:p>
        </p:txBody>
      </p:sp>
    </p:spTree>
    <p:extLst>
      <p:ext uri="{BB962C8B-B14F-4D97-AF65-F5344CB8AC3E}">
        <p14:creationId xmlns:p14="http://schemas.microsoft.com/office/powerpoint/2010/main" val="8564158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https://www.bodensee-stiftung.org/wp-content/uploads/Kienzle_pflanzengesundheit_oeko_klimawandel.pdf</a:t>
            </a:r>
          </a:p>
        </p:txBody>
      </p:sp>
      <p:sp>
        <p:nvSpPr>
          <p:cNvPr id="4" name="Foliennummernplatzhalter 3"/>
          <p:cNvSpPr>
            <a:spLocks noGrp="1"/>
          </p:cNvSpPr>
          <p:nvPr>
            <p:ph type="sldNum" sz="quarter" idx="10"/>
          </p:nvPr>
        </p:nvSpPr>
        <p:spPr/>
        <p:txBody>
          <a:bodyPr/>
          <a:lstStyle/>
          <a:p>
            <a:fld id="{06A741CA-AA39-4C3D-9D18-DF6523E14173}" type="slidenum">
              <a:rPr lang="de-DE" smtClean="0"/>
              <a:t>60</a:t>
            </a:fld>
            <a:endParaRPr lang="de-DE"/>
          </a:p>
        </p:txBody>
      </p:sp>
    </p:spTree>
    <p:extLst>
      <p:ext uri="{BB962C8B-B14F-4D97-AF65-F5344CB8AC3E}">
        <p14:creationId xmlns:p14="http://schemas.microsoft.com/office/powerpoint/2010/main" val="278377027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sz="800" dirty="0"/>
          </a:p>
          <a:p>
            <a:pPr>
              <a:buFont typeface="Wingdings" panose="05000000000000000000" pitchFamily="2" charset="2"/>
              <a:buChar char="Ø"/>
            </a:pPr>
            <a:r>
              <a:rPr lang="de-DE" dirty="0"/>
              <a:t> Aufbau / Erhalt einer guten Bodenstruktur </a:t>
            </a:r>
            <a:r>
              <a:rPr lang="de-DE" dirty="0">
                <a:sym typeface="Wingdings" panose="05000000000000000000" pitchFamily="2" charset="2"/>
              </a:rPr>
              <a:t> Bindung von CO2 durch </a:t>
            </a:r>
            <a:br>
              <a:rPr lang="de-DE" dirty="0">
                <a:sym typeface="Wingdings" panose="05000000000000000000" pitchFamily="2" charset="2"/>
              </a:rPr>
            </a:br>
            <a:r>
              <a:rPr lang="de-DE" dirty="0">
                <a:sym typeface="Wingdings" panose="05000000000000000000" pitchFamily="2" charset="2"/>
              </a:rPr>
              <a:t>  Humusaufbau, geringerer Bewässerungsbedarf durch höhere </a:t>
            </a:r>
            <a:br>
              <a:rPr lang="de-DE" dirty="0">
                <a:sym typeface="Wingdings" panose="05000000000000000000" pitchFamily="2" charset="2"/>
              </a:rPr>
            </a:br>
            <a:r>
              <a:rPr lang="de-DE" dirty="0">
                <a:sym typeface="Wingdings" panose="05000000000000000000" pitchFamily="2" charset="2"/>
              </a:rPr>
              <a:t>  Feuchteaufnahme und -speicherung durch den Boden</a:t>
            </a:r>
          </a:p>
          <a:p>
            <a:pPr>
              <a:buFont typeface="Wingdings" panose="05000000000000000000" pitchFamily="2" charset="2"/>
              <a:buChar char="Ø"/>
            </a:pPr>
            <a:r>
              <a:rPr lang="de-DE" dirty="0">
                <a:sym typeface="Wingdings" panose="05000000000000000000" pitchFamily="2" charset="2"/>
              </a:rPr>
              <a:t> Einsatz von trockentoleranteren Sorten/Arten  geringerer </a:t>
            </a:r>
            <a:br>
              <a:rPr lang="de-DE" dirty="0">
                <a:sym typeface="Wingdings" panose="05000000000000000000" pitchFamily="2" charset="2"/>
              </a:rPr>
            </a:br>
            <a:r>
              <a:rPr lang="de-DE" dirty="0">
                <a:sym typeface="Wingdings" panose="05000000000000000000" pitchFamily="2" charset="2"/>
              </a:rPr>
              <a:t>  Wasserbedarf  geringerer Energieaufwand</a:t>
            </a:r>
          </a:p>
          <a:p>
            <a:pPr>
              <a:buFont typeface="Wingdings" panose="05000000000000000000" pitchFamily="2" charset="2"/>
              <a:buChar char="Ø"/>
            </a:pPr>
            <a:r>
              <a:rPr lang="de-DE" dirty="0">
                <a:sym typeface="Wingdings" panose="05000000000000000000" pitchFamily="2" charset="2"/>
              </a:rPr>
              <a:t> Pflanzung von Landschaftselementen als Windschutz  Biodiversität und </a:t>
            </a:r>
            <a:br>
              <a:rPr lang="de-DE" dirty="0">
                <a:sym typeface="Wingdings" panose="05000000000000000000" pitchFamily="2" charset="2"/>
              </a:rPr>
            </a:br>
            <a:r>
              <a:rPr lang="de-DE" dirty="0">
                <a:sym typeface="Wingdings" panose="05000000000000000000" pitchFamily="2" charset="2"/>
              </a:rPr>
              <a:t>  CO2-Bindung</a:t>
            </a:r>
          </a:p>
          <a:p>
            <a:pPr>
              <a:buFont typeface="Wingdings" panose="05000000000000000000" pitchFamily="2" charset="2"/>
              <a:buChar char="Ø"/>
            </a:pPr>
            <a:r>
              <a:rPr lang="de-DE" dirty="0">
                <a:sym typeface="Wingdings" panose="05000000000000000000" pitchFamily="2" charset="2"/>
              </a:rPr>
              <a:t> Einsatz von Photovoltaik als Schattenspender  Ersatz fossiler Energie </a:t>
            </a: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61</a:t>
            </a:fld>
            <a:endParaRPr lang="de-DE"/>
          </a:p>
        </p:txBody>
      </p:sp>
    </p:spTree>
    <p:extLst>
      <p:ext uri="{BB962C8B-B14F-4D97-AF65-F5344CB8AC3E}">
        <p14:creationId xmlns:p14="http://schemas.microsoft.com/office/powerpoint/2010/main" val="2180637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2015 hat gezeigt, dass in diesem Jahr die Konzentration an beiden Stationen (Schauinsland/BaWü, Zugspitze) im Jahresdurchschnitt erstmals über 400 ppm lag. Zum Vergleich: Die Kohlendioxid-Konzentration aus vorindustrieller Zeit lag bei etwa 280 ppm. Auf Deutschlands höchstem Gipfel sind die Messwerte besonders repräsentativ für die Hintergrundbelastung der Atmosphäre, da die Zuspitze häufig in der unteren freien Troposphäre liegt und somit weitestgehend unbeeinflusst von lokalen Quellen ist. Im Jahr 2019 stieg der Jahresmittelwert auf der Zugspitze auf </a:t>
            </a:r>
            <a:r>
              <a:rPr lang="de-DE" b="1" dirty="0"/>
              <a:t>411,4 ppm </a:t>
            </a:r>
            <a:r>
              <a:rPr lang="de-DE" dirty="0"/>
              <a:t>(Umweltbundesamt).</a:t>
            </a:r>
          </a:p>
          <a:p>
            <a:endParaRPr lang="de-DE" dirty="0"/>
          </a:p>
          <a:p>
            <a:r>
              <a:rPr lang="de-DE" dirty="0"/>
              <a:t>CO2 ist ein wichtiges Gas zur Photosynthese der Pflanzen </a:t>
            </a:r>
            <a:r>
              <a:rPr lang="de-DE" dirty="0">
                <a:sym typeface="Wingdings" panose="05000000000000000000" pitchFamily="2" charset="2"/>
              </a:rPr>
              <a:t> Umwandlung mit Hilfe von Sonnenlicht in Zucker und O2</a:t>
            </a:r>
            <a:r>
              <a:rPr lang="de-DE" dirty="0"/>
              <a:t>. Auf der anderen Seite ist CO2 eines der wichtigsten Treibhausgase, das durch die starke Zunahme seit vorindustrieller Zeit den Klimawandel stark beeinflusst.</a:t>
            </a:r>
          </a:p>
        </p:txBody>
      </p:sp>
      <p:sp>
        <p:nvSpPr>
          <p:cNvPr id="4" name="Foliennummernplatzhalter 3"/>
          <p:cNvSpPr>
            <a:spLocks noGrp="1"/>
          </p:cNvSpPr>
          <p:nvPr>
            <p:ph type="sldNum" sz="quarter" idx="5"/>
          </p:nvPr>
        </p:nvSpPr>
        <p:spPr/>
        <p:txBody>
          <a:bodyPr/>
          <a:lstStyle/>
          <a:p>
            <a:fld id="{06A741CA-AA39-4C3D-9D18-DF6523E14173}" type="slidenum">
              <a:rPr lang="de-DE" smtClean="0"/>
              <a:t>7</a:t>
            </a:fld>
            <a:endParaRPr lang="de-DE"/>
          </a:p>
        </p:txBody>
      </p:sp>
    </p:spTree>
    <p:extLst>
      <p:ext uri="{BB962C8B-B14F-4D97-AF65-F5344CB8AC3E}">
        <p14:creationId xmlns:p14="http://schemas.microsoft.com/office/powerpoint/2010/main" val="28829633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Wingdings" panose="05000000000000000000" pitchFamily="2" charset="2"/>
              <a:buChar char="Ø"/>
            </a:pPr>
            <a:r>
              <a:rPr lang="de-DE" dirty="0"/>
              <a:t> Aufbau / Erhalt einer guten Bodenstruktur </a:t>
            </a:r>
            <a:r>
              <a:rPr lang="de-DE" dirty="0">
                <a:sym typeface="Wingdings" panose="05000000000000000000" pitchFamily="2" charset="2"/>
              </a:rPr>
              <a:t> vitales, vielseitiges </a:t>
            </a:r>
            <a:br>
              <a:rPr lang="de-DE" dirty="0">
                <a:sym typeface="Wingdings" panose="05000000000000000000" pitchFamily="2" charset="2"/>
              </a:rPr>
            </a:br>
            <a:r>
              <a:rPr lang="de-DE" dirty="0">
                <a:sym typeface="Wingdings" panose="05000000000000000000" pitchFamily="2" charset="2"/>
              </a:rPr>
              <a:t> Bodenleben</a:t>
            </a:r>
          </a:p>
          <a:p>
            <a:pPr>
              <a:buFont typeface="Wingdings" panose="05000000000000000000" pitchFamily="2" charset="2"/>
              <a:buChar char="Ø"/>
            </a:pPr>
            <a:r>
              <a:rPr lang="de-DE" dirty="0">
                <a:sym typeface="Wingdings" panose="05000000000000000000" pitchFamily="2" charset="2"/>
              </a:rPr>
              <a:t> Vielseitige Begrünungsmischung  diverses Pflanzenangebot,</a:t>
            </a:r>
            <a:br>
              <a:rPr lang="de-DE" dirty="0">
                <a:sym typeface="Wingdings" panose="05000000000000000000" pitchFamily="2" charset="2"/>
              </a:rPr>
            </a:br>
            <a:r>
              <a:rPr lang="de-DE" dirty="0">
                <a:sym typeface="Wingdings" panose="05000000000000000000" pitchFamily="2" charset="2"/>
              </a:rPr>
              <a:t>  vielseitiges Bodenleben</a:t>
            </a:r>
          </a:p>
          <a:p>
            <a:pPr>
              <a:buFont typeface="Wingdings" panose="05000000000000000000" pitchFamily="2" charset="2"/>
              <a:buChar char="Ø"/>
            </a:pPr>
            <a:r>
              <a:rPr lang="de-DE" dirty="0">
                <a:sym typeface="Wingdings" panose="05000000000000000000" pitchFamily="2" charset="2"/>
              </a:rPr>
              <a:t> Blühstreifen zur Förderung von Blattlausprädatoren</a:t>
            </a:r>
          </a:p>
          <a:p>
            <a:pPr>
              <a:buFont typeface="Wingdings" panose="05000000000000000000" pitchFamily="2" charset="2"/>
              <a:buChar char="Ø"/>
            </a:pPr>
            <a:r>
              <a:rPr lang="de-DE" dirty="0">
                <a:sym typeface="Wingdings" panose="05000000000000000000" pitchFamily="2" charset="2"/>
              </a:rPr>
              <a:t> Anlage von </a:t>
            </a:r>
            <a:r>
              <a:rPr lang="de-DE" u="sng" dirty="0">
                <a:sym typeface="Wingdings" panose="05000000000000000000" pitchFamily="2" charset="2"/>
              </a:rPr>
              <a:t>naturnah</a:t>
            </a:r>
            <a:r>
              <a:rPr lang="de-DE" dirty="0">
                <a:sym typeface="Wingdings" panose="05000000000000000000" pitchFamily="2" charset="2"/>
              </a:rPr>
              <a:t> gestalteten Wasserspeichern</a:t>
            </a:r>
          </a:p>
          <a:p>
            <a:pPr>
              <a:buFont typeface="Wingdings" panose="05000000000000000000" pitchFamily="2" charset="2"/>
              <a:buChar char="Ø"/>
            </a:pPr>
            <a:r>
              <a:rPr lang="de-DE" dirty="0">
                <a:sym typeface="Wingdings" panose="05000000000000000000" pitchFamily="2" charset="2"/>
              </a:rPr>
              <a:t> Pflanzung von Landschaftselementen als Windschutz</a:t>
            </a:r>
            <a:br>
              <a:rPr lang="de-DE" dirty="0">
                <a:sym typeface="Wingdings" panose="05000000000000000000" pitchFamily="2" charset="2"/>
              </a:rPr>
            </a:br>
            <a:r>
              <a:rPr lang="de-DE" dirty="0">
                <a:sym typeface="Wingdings" panose="05000000000000000000" pitchFamily="2" charset="2"/>
              </a:rPr>
              <a:t>   Hecken, Bäume = zusätzlicher Lebens- und                              </a:t>
            </a:r>
            <a:br>
              <a:rPr lang="de-DE" dirty="0">
                <a:sym typeface="Wingdings" panose="05000000000000000000" pitchFamily="2" charset="2"/>
              </a:rPr>
            </a:br>
            <a:r>
              <a:rPr lang="de-DE" dirty="0">
                <a:sym typeface="Wingdings" panose="05000000000000000000" pitchFamily="2" charset="2"/>
              </a:rPr>
              <a:t>  Nahrungsraum für Tiere und Pflanzen</a:t>
            </a:r>
          </a:p>
          <a:p>
            <a:endParaRPr lang="de-DE" dirty="0"/>
          </a:p>
          <a:p>
            <a:endParaRPr lang="de-DE" dirty="0"/>
          </a:p>
          <a:p>
            <a:endParaRPr lang="de-DE" dirty="0"/>
          </a:p>
          <a:p>
            <a:r>
              <a:rPr lang="de-DE" dirty="0"/>
              <a:t>https://pixabay.com/de/photos/marienk%c3%a4fer-k%c3%a4fer-insekt-rote-k%c3%a4fer-1480102/ (29-09-2021)</a:t>
            </a:r>
          </a:p>
        </p:txBody>
      </p:sp>
      <p:sp>
        <p:nvSpPr>
          <p:cNvPr id="4" name="Foliennummernplatzhalter 3"/>
          <p:cNvSpPr>
            <a:spLocks noGrp="1"/>
          </p:cNvSpPr>
          <p:nvPr>
            <p:ph type="sldNum" sz="quarter" idx="5"/>
          </p:nvPr>
        </p:nvSpPr>
        <p:spPr/>
        <p:txBody>
          <a:bodyPr/>
          <a:lstStyle/>
          <a:p>
            <a:fld id="{06A741CA-AA39-4C3D-9D18-DF6523E14173}" type="slidenum">
              <a:rPr lang="de-DE" smtClean="0"/>
              <a:t>62</a:t>
            </a:fld>
            <a:endParaRPr lang="de-DE"/>
          </a:p>
        </p:txBody>
      </p:sp>
    </p:spTree>
    <p:extLst>
      <p:ext uri="{BB962C8B-B14F-4D97-AF65-F5344CB8AC3E}">
        <p14:creationId xmlns:p14="http://schemas.microsoft.com/office/powerpoint/2010/main" val="6447514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63</a:t>
            </a:fld>
            <a:endParaRPr lang="de-DE"/>
          </a:p>
        </p:txBody>
      </p:sp>
    </p:spTree>
    <p:extLst>
      <p:ext uri="{BB962C8B-B14F-4D97-AF65-F5344CB8AC3E}">
        <p14:creationId xmlns:p14="http://schemas.microsoft.com/office/powerpoint/2010/main" val="19547370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https://awa.agriadapt.eu/de </a:t>
            </a:r>
          </a:p>
        </p:txBody>
      </p:sp>
      <p:sp>
        <p:nvSpPr>
          <p:cNvPr id="4" name="Foliennummernplatzhalter 3"/>
          <p:cNvSpPr>
            <a:spLocks noGrp="1"/>
          </p:cNvSpPr>
          <p:nvPr>
            <p:ph type="sldNum" sz="quarter" idx="10"/>
          </p:nvPr>
        </p:nvSpPr>
        <p:spPr/>
        <p:txBody>
          <a:bodyPr/>
          <a:lstStyle/>
          <a:p>
            <a:fld id="{06A741CA-AA39-4C3D-9D18-DF6523E14173}" type="slidenum">
              <a:rPr lang="de-DE" smtClean="0"/>
              <a:t>64</a:t>
            </a:fld>
            <a:endParaRPr lang="de-DE"/>
          </a:p>
        </p:txBody>
      </p:sp>
    </p:spTree>
    <p:extLst>
      <p:ext uri="{BB962C8B-B14F-4D97-AF65-F5344CB8AC3E}">
        <p14:creationId xmlns:p14="http://schemas.microsoft.com/office/powerpoint/2010/main" val="27315280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65</a:t>
            </a:fld>
            <a:endParaRPr lang="de-DE"/>
          </a:p>
        </p:txBody>
      </p:sp>
    </p:spTree>
    <p:extLst>
      <p:ext uri="{BB962C8B-B14F-4D97-AF65-F5344CB8AC3E}">
        <p14:creationId xmlns:p14="http://schemas.microsoft.com/office/powerpoint/2010/main" val="1479746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https://bildungsserver.hamburg.de/klimawandel-und-landwirtschaft-nav/2203496/kohlendioxid/ </a:t>
            </a:r>
          </a:p>
          <a:p>
            <a:endParaRPr lang="de-DE" dirty="0"/>
          </a:p>
          <a:p>
            <a:pPr algn="just">
              <a:lnSpc>
                <a:spcPct val="150000"/>
              </a:lnSpc>
              <a:spcAft>
                <a:spcPts val="1000"/>
              </a:spcAft>
            </a:pPr>
            <a:r>
              <a:rPr lang="de-DE" sz="1800" dirty="0">
                <a:effectLst/>
                <a:latin typeface="Arial" panose="020B0604020202020204" pitchFamily="34" charset="0"/>
                <a:ea typeface="Calibri" panose="020F0502020204030204" pitchFamily="34" charset="0"/>
                <a:cs typeface="Times New Roman" panose="02020603050405020304" pitchFamily="18" charset="0"/>
              </a:rPr>
              <a:t>Das Ansteigen der CO</a:t>
            </a:r>
            <a:r>
              <a:rPr lang="de-DE" sz="1800" baseline="-25000" dirty="0">
                <a:effectLst/>
                <a:latin typeface="Arial" panose="020B0604020202020204" pitchFamily="34" charset="0"/>
                <a:ea typeface="Calibri" panose="020F0502020204030204" pitchFamily="34" charset="0"/>
                <a:cs typeface="Times New Roman" panose="02020603050405020304" pitchFamily="18" charset="0"/>
              </a:rPr>
              <a:t>2</a:t>
            </a:r>
            <a:r>
              <a:rPr lang="de-DE" sz="1800" dirty="0">
                <a:effectLst/>
                <a:latin typeface="Arial" panose="020B0604020202020204" pitchFamily="34" charset="0"/>
                <a:ea typeface="Calibri" panose="020F0502020204030204" pitchFamily="34" charset="0"/>
                <a:cs typeface="Times New Roman" panose="02020603050405020304" pitchFamily="18" charset="0"/>
              </a:rPr>
              <a:t>-Gehalte kann sich nicht nur positiv auf die Quantität (Erträge), sondern ebenfalls auf die Qualität auswirken.</a:t>
            </a:r>
          </a:p>
          <a:p>
            <a:pPr algn="just">
              <a:lnSpc>
                <a:spcPct val="150000"/>
              </a:lnSpc>
              <a:spcAft>
                <a:spcPts val="1000"/>
              </a:spcAft>
            </a:pP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8</a:t>
            </a:fld>
            <a:endParaRPr lang="de-DE"/>
          </a:p>
        </p:txBody>
      </p:sp>
    </p:spTree>
    <p:extLst>
      <p:ext uri="{BB962C8B-B14F-4D97-AF65-F5344CB8AC3E}">
        <p14:creationId xmlns:p14="http://schemas.microsoft.com/office/powerpoint/2010/main" val="2093854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2800" dirty="0"/>
              <a:t>Die </a:t>
            </a:r>
            <a:r>
              <a:rPr lang="de-DE" sz="2800" dirty="0" err="1"/>
              <a:t>stomatäre</a:t>
            </a:r>
            <a:r>
              <a:rPr lang="de-DE" sz="2800" dirty="0"/>
              <a:t> Leitfähigkeit (für CO</a:t>
            </a:r>
            <a:r>
              <a:rPr lang="de-DE" sz="2800" baseline="-25000" dirty="0"/>
              <a:t>2</a:t>
            </a:r>
            <a:r>
              <a:rPr lang="de-DE" sz="2800" dirty="0"/>
              <a:t> oder Wasserdampf) bezeichnet den Öffnungsgrad der Stomata (in der Blattepidermis befindliche Spaltöffnungen). Sie hängt mit dem bei der Transpiration des über die Stomata abgegebenen Wasserdampfs pro Flächen- und Zeiteinheit und der Wasserdampfdruckdifferenz zwischen Blatt und Luft zusammen.</a:t>
            </a:r>
          </a:p>
          <a:p>
            <a:r>
              <a:rPr lang="de-DE" sz="2800" dirty="0"/>
              <a:t>Je höher die Leitfähigkeit desto mehr Wasser verdunstet. Die </a:t>
            </a:r>
            <a:r>
              <a:rPr lang="de-DE" sz="2800" dirty="0" err="1"/>
              <a:t>stomatäre</a:t>
            </a:r>
            <a:r>
              <a:rPr lang="de-DE" sz="2800" dirty="0"/>
              <a:t> Leitfähigkeit wird neben dem CO2-Gehalt durch das im Boden verfügbare Wasser, den Zustand der Wurzeln (Wasseraufnahme aus dem Boden) und den Zustand der Blätter beeinflusst.</a:t>
            </a:r>
          </a:p>
          <a:p>
            <a:pPr algn="just">
              <a:lnSpc>
                <a:spcPct val="150000"/>
              </a:lnSpc>
              <a:spcAft>
                <a:spcPts val="1000"/>
              </a:spcAft>
            </a:pPr>
            <a:endParaRPr lang="de-DE"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50000"/>
              </a:lnSpc>
              <a:spcAft>
                <a:spcPts val="1000"/>
              </a:spcAft>
            </a:pPr>
            <a:r>
              <a:rPr lang="de-DE" sz="1800" dirty="0">
                <a:effectLst/>
                <a:latin typeface="Arial" panose="020B0604020202020204" pitchFamily="34" charset="0"/>
                <a:ea typeface="Times New Roman" panose="02020603050405020304" pitchFamily="18" charset="0"/>
                <a:cs typeface="Times New Roman" panose="02020603050405020304" pitchFamily="18" charset="0"/>
              </a:rPr>
              <a:t>Ein positiver Nebeneffekt veränderter </a:t>
            </a:r>
            <a:r>
              <a:rPr lang="de-DE" sz="1800" dirty="0">
                <a:effectLst/>
                <a:latin typeface="Arial" panose="020B0604020202020204" pitchFamily="34" charset="0"/>
                <a:ea typeface="Calibri" panose="020F0502020204030204" pitchFamily="34" charset="0"/>
                <a:cs typeface="Times New Roman" panose="02020603050405020304" pitchFamily="18" charset="0"/>
              </a:rPr>
              <a:t>CO</a:t>
            </a:r>
            <a:r>
              <a:rPr lang="de-DE" sz="1800" baseline="-25000" dirty="0">
                <a:effectLst/>
                <a:latin typeface="Arial" panose="020B0604020202020204" pitchFamily="34" charset="0"/>
                <a:ea typeface="Calibri" panose="020F0502020204030204" pitchFamily="34" charset="0"/>
                <a:cs typeface="Times New Roman" panose="02020603050405020304" pitchFamily="18" charset="0"/>
              </a:rPr>
              <a:t>2</a:t>
            </a:r>
            <a:r>
              <a:rPr lang="de-DE" sz="1800" dirty="0">
                <a:effectLst/>
                <a:latin typeface="Arial" panose="020B0604020202020204" pitchFamily="34" charset="0"/>
                <a:ea typeface="Calibri" panose="020F0502020204030204" pitchFamily="34" charset="0"/>
                <a:cs typeface="Times New Roman" panose="02020603050405020304" pitchFamily="18" charset="0"/>
              </a:rPr>
              <a:t>-Gehalte ist Erhöhung der Wassernutzungseffizienz</a:t>
            </a:r>
            <a:r>
              <a:rPr lang="de-DE" sz="1800" baseline="30000" dirty="0">
                <a:effectLst/>
                <a:latin typeface="Arial" panose="020B0604020202020204" pitchFamily="34" charset="0"/>
                <a:ea typeface="Calibri" panose="020F0502020204030204" pitchFamily="34" charset="0"/>
                <a:cs typeface="Times New Roman" panose="02020603050405020304" pitchFamily="18" charset="0"/>
              </a:rPr>
              <a:t>(11,67,71)</a:t>
            </a:r>
            <a:r>
              <a:rPr lang="de-DE" sz="1800" dirty="0">
                <a:effectLst/>
                <a:latin typeface="Arial" panose="020B0604020202020204" pitchFamily="34" charset="0"/>
                <a:ea typeface="Calibri" panose="020F0502020204030204" pitchFamily="34" charset="0"/>
                <a:cs typeface="Times New Roman" panose="02020603050405020304" pitchFamily="18" charset="0"/>
              </a:rPr>
              <a:t> (Verhältnis von fixiertem Kohlenstoff zu transpiriertem Wasser), die sowohl bei C3- als auch bei C4-Pflanzen</a:t>
            </a:r>
            <a:r>
              <a:rPr lang="de-DE" sz="1800" baseline="30000" dirty="0">
                <a:effectLst/>
                <a:latin typeface="Arial" panose="020B0604020202020204" pitchFamily="34" charset="0"/>
                <a:ea typeface="Calibri" panose="020F0502020204030204" pitchFamily="34" charset="0"/>
                <a:cs typeface="Times New Roman" panose="02020603050405020304" pitchFamily="18" charset="0"/>
              </a:rPr>
              <a:t>(11,15,17) </a:t>
            </a:r>
            <a:r>
              <a:rPr lang="de-DE" sz="1800" dirty="0">
                <a:effectLst/>
                <a:latin typeface="Arial" panose="020B0604020202020204" pitchFamily="34" charset="0"/>
                <a:ea typeface="Calibri" panose="020F0502020204030204" pitchFamily="34" charset="0"/>
                <a:cs typeface="Times New Roman" panose="02020603050405020304" pitchFamily="18" charset="0"/>
              </a:rPr>
              <a:t>zunimmt und zu einer geringeren  Trockenstressempfindlichkeit</a:t>
            </a:r>
            <a:r>
              <a:rPr lang="de-DE" sz="1800" baseline="30000" dirty="0">
                <a:effectLst/>
                <a:latin typeface="Arial" panose="020B0604020202020204" pitchFamily="34" charset="0"/>
                <a:ea typeface="Calibri" panose="020F0502020204030204" pitchFamily="34" charset="0"/>
                <a:cs typeface="Times New Roman" panose="02020603050405020304" pitchFamily="18" charset="0"/>
              </a:rPr>
              <a:t>(57)</a:t>
            </a:r>
            <a:r>
              <a:rPr lang="de-DE" sz="1800" dirty="0">
                <a:effectLst/>
                <a:latin typeface="Arial" panose="020B0604020202020204" pitchFamily="34" charset="0"/>
                <a:ea typeface="Calibri" panose="020F0502020204030204" pitchFamily="34" charset="0"/>
                <a:cs typeface="Times New Roman" panose="02020603050405020304" pitchFamily="18" charset="0"/>
              </a:rPr>
              <a:t> führt. Welche Auswirkungen dies für die gärtnerische Kulturführung haben kann, ist nicht bekannt.</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9</a:t>
            </a:fld>
            <a:endParaRPr lang="de-DE"/>
          </a:p>
        </p:txBody>
      </p:sp>
    </p:spTree>
    <p:extLst>
      <p:ext uri="{BB962C8B-B14F-4D97-AF65-F5344CB8AC3E}">
        <p14:creationId xmlns:p14="http://schemas.microsoft.com/office/powerpoint/2010/main" val="1417397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lineare Tendenz der durchschnittliche jährliche Niederschlagssumme in Deutschland</a:t>
            </a:r>
            <a:r>
              <a:rPr lang="de-DE" baseline="0" dirty="0"/>
              <a:t> ist leicht ansteigend.</a:t>
            </a:r>
          </a:p>
          <a:p>
            <a:r>
              <a:rPr lang="de-DE" baseline="0" dirty="0"/>
              <a:t>Schauen wir uns die Verteilung der Niederschläge über das Jahr an.</a:t>
            </a:r>
            <a:endParaRPr lang="de-DE" dirty="0"/>
          </a:p>
          <a:p>
            <a:endParaRPr lang="de-DE" dirty="0"/>
          </a:p>
          <a:p>
            <a:r>
              <a:rPr lang="de-DE" dirty="0"/>
              <a:t>Quelle:</a:t>
            </a:r>
          </a:p>
          <a:p>
            <a:r>
              <a:rPr lang="de-DE" dirty="0"/>
              <a:t>https://www.dwd.de/DE/leistungen/zeitreihen/zeitreihen.html?nn=18256</a:t>
            </a:r>
          </a:p>
        </p:txBody>
      </p:sp>
      <p:sp>
        <p:nvSpPr>
          <p:cNvPr id="4" name="Foliennummernplatzhalter 3"/>
          <p:cNvSpPr>
            <a:spLocks noGrp="1"/>
          </p:cNvSpPr>
          <p:nvPr>
            <p:ph type="sldNum" sz="quarter" idx="10"/>
          </p:nvPr>
        </p:nvSpPr>
        <p:spPr/>
        <p:txBody>
          <a:bodyPr/>
          <a:lstStyle/>
          <a:p>
            <a:fld id="{06A741CA-AA39-4C3D-9D18-DF6523E14173}" type="slidenum">
              <a:rPr lang="de-DE" smtClean="0"/>
              <a:t>10</a:t>
            </a:fld>
            <a:endParaRPr lang="de-DE"/>
          </a:p>
        </p:txBody>
      </p:sp>
    </p:spTree>
    <p:extLst>
      <p:ext uri="{BB962C8B-B14F-4D97-AF65-F5344CB8AC3E}">
        <p14:creationId xmlns:p14="http://schemas.microsoft.com/office/powerpoint/2010/main" val="24316889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tiff"/><Relationship Id="rId5" Type="http://schemas.openxmlformats.org/officeDocument/2006/relationships/image" Target="../media/image4.jpe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354666"/>
            <a:ext cx="9144000" cy="2201849"/>
          </a:xfrm>
          <a:prstGeom prst="rect">
            <a:avLst/>
          </a:prstGeom>
        </p:spPr>
        <p:txBody>
          <a:bodyPr anchor="t">
            <a:normAutofit/>
          </a:bodyPr>
          <a:lstStyle>
            <a:lvl1pPr algn="ctr">
              <a:defRPr sz="5400"/>
            </a:lvl1pPr>
          </a:lstStyle>
          <a:p>
            <a:r>
              <a:rPr lang="de-DE"/>
              <a:t>Mastertitelformat bearbeiten</a:t>
            </a:r>
            <a:endParaRPr lang="de-DE" dirty="0"/>
          </a:p>
        </p:txBody>
      </p:sp>
      <p:pic>
        <p:nvPicPr>
          <p:cNvPr id="10" name="Grafik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52660" y="4800438"/>
            <a:ext cx="2328469" cy="2057989"/>
          </a:xfrm>
          <a:prstGeom prst="rect">
            <a:avLst/>
          </a:prstGeom>
        </p:spPr>
      </p:pic>
      <p:sp>
        <p:nvSpPr>
          <p:cNvPr id="12" name="Textfeld 11"/>
          <p:cNvSpPr txBox="1"/>
          <p:nvPr userDrawn="1"/>
        </p:nvSpPr>
        <p:spPr>
          <a:xfrm>
            <a:off x="440055" y="4980243"/>
            <a:ext cx="3166110" cy="261610"/>
          </a:xfrm>
          <a:prstGeom prst="rect">
            <a:avLst/>
          </a:prstGeom>
          <a:noFill/>
        </p:spPr>
        <p:txBody>
          <a:bodyPr wrap="square" rtlCol="0">
            <a:spAutoFit/>
          </a:bodyPr>
          <a:lstStyle/>
          <a:p>
            <a:r>
              <a:rPr lang="de-DE" sz="1100" dirty="0">
                <a:latin typeface="Times New Roman" panose="02020603050405020304" pitchFamily="18" charset="0"/>
                <a:cs typeface="Times New Roman" panose="02020603050405020304" pitchFamily="18" charset="0"/>
              </a:rPr>
              <a:t>Ein</a:t>
            </a:r>
            <a:r>
              <a:rPr lang="de-DE" sz="1100" baseline="0" dirty="0">
                <a:latin typeface="Times New Roman" panose="02020603050405020304" pitchFamily="18" charset="0"/>
                <a:cs typeface="Times New Roman" panose="02020603050405020304" pitchFamily="18" charset="0"/>
              </a:rPr>
              <a:t> Gemeinschaftsprojekt von:</a:t>
            </a:r>
            <a:endParaRPr lang="de-DE" sz="1100" dirty="0">
              <a:latin typeface="Times New Roman" panose="02020603050405020304" pitchFamily="18" charset="0"/>
              <a:cs typeface="Times New Roman" panose="02020603050405020304" pitchFamily="18" charset="0"/>
            </a:endParaRPr>
          </a:p>
        </p:txBody>
      </p:sp>
      <p:sp>
        <p:nvSpPr>
          <p:cNvPr id="13" name="Textfeld 12"/>
          <p:cNvSpPr txBox="1"/>
          <p:nvPr userDrawn="1"/>
        </p:nvSpPr>
        <p:spPr>
          <a:xfrm>
            <a:off x="1524000" y="3665264"/>
            <a:ext cx="9144000" cy="1569660"/>
          </a:xfrm>
          <a:prstGeom prst="rect">
            <a:avLst/>
          </a:prstGeom>
          <a:noFill/>
        </p:spPr>
        <p:txBody>
          <a:bodyPr wrap="square" rtlCol="0">
            <a:spAutoFit/>
          </a:bodyPr>
          <a:lstStyle/>
          <a:p>
            <a:pPr algn="ctr"/>
            <a:r>
              <a:rPr lang="de-DE" sz="2400" dirty="0" err="1">
                <a:effectLst/>
                <a:latin typeface="Calibri" panose="020F0502020204030204" pitchFamily="34" charset="0"/>
                <a:ea typeface="Calibri" panose="020F0502020204030204" pitchFamily="34" charset="0"/>
                <a:cs typeface="Times New Roman" panose="02020603050405020304" pitchFamily="18" charset="0"/>
              </a:rPr>
              <a:t>Bildun</a:t>
            </a:r>
            <a:r>
              <a:rPr lang="de-DE" sz="2400" dirty="0" err="1">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G</a:t>
            </a:r>
            <a:r>
              <a:rPr lang="de-DE" sz="2400" dirty="0">
                <a:effectLst/>
                <a:latin typeface="Calibri" panose="020F0502020204030204" pitchFamily="34" charset="0"/>
                <a:ea typeface="Calibri" panose="020F0502020204030204" pitchFamily="34" charset="0"/>
                <a:cs typeface="Times New Roman" panose="02020603050405020304" pitchFamily="18" charset="0"/>
              </a:rPr>
              <a:t> zur </a:t>
            </a:r>
            <a:r>
              <a:rPr lang="de-DE" sz="2400" dirty="0" err="1">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N</a:t>
            </a:r>
            <a:r>
              <a:rPr lang="de-DE" sz="2400" dirty="0" err="1">
                <a:effectLst/>
                <a:latin typeface="Calibri" panose="020F0502020204030204" pitchFamily="34" charset="0"/>
                <a:ea typeface="Calibri" panose="020F0502020204030204" pitchFamily="34" charset="0"/>
                <a:cs typeface="Times New Roman" panose="02020603050405020304" pitchFamily="18" charset="0"/>
              </a:rPr>
              <a:t>achhalt</a:t>
            </a:r>
            <a:r>
              <a:rPr lang="de-DE" sz="2400" dirty="0" err="1">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I</a:t>
            </a:r>
            <a:r>
              <a:rPr lang="de-DE" sz="2400" dirty="0" err="1">
                <a:effectLst/>
                <a:latin typeface="Calibri" panose="020F0502020204030204" pitchFamily="34" charset="0"/>
                <a:ea typeface="Calibri" panose="020F0502020204030204" pitchFamily="34" charset="0"/>
                <a:cs typeface="Times New Roman" panose="02020603050405020304" pitchFamily="18" charset="0"/>
              </a:rPr>
              <a:t>gen</a:t>
            </a:r>
            <a:r>
              <a:rPr lang="de-DE" sz="2400" dirty="0">
                <a:effectLst/>
                <a:latin typeface="Calibri" panose="020F0502020204030204" pitchFamily="34" charset="0"/>
                <a:ea typeface="Calibri" panose="020F0502020204030204" pitchFamily="34" charset="0"/>
                <a:cs typeface="Times New Roman" panose="02020603050405020304" pitchFamily="18" charset="0"/>
              </a:rPr>
              <a:t> </a:t>
            </a:r>
            <a:r>
              <a:rPr lang="de-DE" sz="2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A</a:t>
            </a:r>
            <a:r>
              <a:rPr lang="de-DE" sz="2400" dirty="0">
                <a:effectLst/>
                <a:latin typeface="Calibri" panose="020F0502020204030204" pitchFamily="34" charset="0"/>
                <a:ea typeface="Calibri" panose="020F0502020204030204" pitchFamily="34" charset="0"/>
                <a:cs typeface="Times New Roman" panose="02020603050405020304" pitchFamily="18" charset="0"/>
              </a:rPr>
              <a:t>npassung der </a:t>
            </a:r>
            <a:r>
              <a:rPr lang="de-DE" sz="2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L</a:t>
            </a:r>
            <a:r>
              <a:rPr lang="de-DE" sz="2400" dirty="0">
                <a:effectLst/>
                <a:latin typeface="Calibri" panose="020F0502020204030204" pitchFamily="34" charset="0"/>
                <a:ea typeface="Calibri" panose="020F0502020204030204" pitchFamily="34" charset="0"/>
                <a:cs typeface="Times New Roman" panose="02020603050405020304" pitchFamily="18" charset="0"/>
              </a:rPr>
              <a:t>andwirtschaft in Deutschland an den Klimawandel – Sensibilisieren, Informieren, Qualifizieren</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de-DE" sz="2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(GeNIAL)</a:t>
            </a:r>
            <a:endParaRPr lang="de-DE" sz="11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de-DE" sz="2400" dirty="0"/>
          </a:p>
        </p:txBody>
      </p:sp>
      <p:pic>
        <p:nvPicPr>
          <p:cNvPr id="11" name="Grafik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72662" y="5934368"/>
            <a:ext cx="2499089" cy="415245"/>
          </a:xfrm>
          <a:prstGeom prst="rect">
            <a:avLst/>
          </a:prstGeom>
        </p:spPr>
      </p:pic>
      <p:pic>
        <p:nvPicPr>
          <p:cNvPr id="15" name="Grafik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735728" y="5790078"/>
            <a:ext cx="1407078" cy="703823"/>
          </a:xfrm>
          <a:prstGeom prst="rect">
            <a:avLst/>
          </a:prstGeom>
        </p:spPr>
      </p:pic>
      <p:pic>
        <p:nvPicPr>
          <p:cNvPr id="16" name="Grafik 15"/>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706784" y="5897843"/>
            <a:ext cx="817193" cy="451770"/>
          </a:xfrm>
          <a:prstGeom prst="rect">
            <a:avLst/>
          </a:prstGeom>
        </p:spPr>
      </p:pic>
      <p:pic>
        <p:nvPicPr>
          <p:cNvPr id="17" name="Grafik 16"/>
          <p:cNvPicPr/>
          <p:nvPr userDrawn="1"/>
        </p:nvPicPr>
        <p:blipFill>
          <a:blip r:embed="rId6" cstate="screen">
            <a:extLst>
              <a:ext uri="{28A0092B-C50C-407E-A947-70E740481C1C}">
                <a14:useLocalDpi xmlns:a14="http://schemas.microsoft.com/office/drawing/2010/main"/>
              </a:ext>
            </a:extLst>
          </a:blip>
          <a:stretch>
            <a:fillRect/>
          </a:stretch>
        </p:blipFill>
        <p:spPr>
          <a:xfrm>
            <a:off x="7087955" y="5633544"/>
            <a:ext cx="1503395" cy="768131"/>
          </a:xfrm>
          <a:prstGeom prst="rect">
            <a:avLst/>
          </a:prstGeom>
        </p:spPr>
      </p:pic>
      <p:pic>
        <p:nvPicPr>
          <p:cNvPr id="18" name="Grafik 17"/>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9532882" y="153416"/>
            <a:ext cx="2504247" cy="1041139"/>
          </a:xfrm>
          <a:prstGeom prst="rect">
            <a:avLst/>
          </a:prstGeom>
        </p:spPr>
      </p:pic>
    </p:spTree>
    <p:extLst>
      <p:ext uri="{BB962C8B-B14F-4D97-AF65-F5344CB8AC3E}">
        <p14:creationId xmlns:p14="http://schemas.microsoft.com/office/powerpoint/2010/main" val="2509306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pic>
        <p:nvPicPr>
          <p:cNvPr id="10" name="Inhaltsplatzhalter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sp>
        <p:nvSpPr>
          <p:cNvPr id="2" name="Titel 1"/>
          <p:cNvSpPr>
            <a:spLocks noGrp="1"/>
          </p:cNvSpPr>
          <p:nvPr>
            <p:ph type="title"/>
          </p:nvPr>
        </p:nvSpPr>
        <p:spPr>
          <a:xfrm>
            <a:off x="838200" y="365125"/>
            <a:ext cx="10515600" cy="918528"/>
          </a:xfrm>
          <a:prstGeom prst="rect">
            <a:avLst/>
          </a:prstGeom>
        </p:spPr>
        <p:txBody>
          <a:bodyPr anchor="ctr">
            <a:normAutofit/>
          </a:bodyPr>
          <a:lstStyle>
            <a:lvl1pPr>
              <a:defRPr sz="3600" b="0">
                <a:solidFill>
                  <a:schemeClr val="accent1"/>
                </a:solidFill>
              </a:defRPr>
            </a:lvl1pPr>
          </a:lstStyle>
          <a:p>
            <a:r>
              <a:rPr lang="de-DE"/>
              <a:t>Mastertitelformat bearbeiten</a:t>
            </a:r>
            <a:endParaRPr lang="de-DE" dirty="0"/>
          </a:p>
        </p:txBody>
      </p:sp>
      <p:sp>
        <p:nvSpPr>
          <p:cNvPr id="3" name="Inhaltsplatzhalter 2"/>
          <p:cNvSpPr>
            <a:spLocks noGrp="1"/>
          </p:cNvSpPr>
          <p:nvPr>
            <p:ph idx="1"/>
          </p:nvPr>
        </p:nvSpPr>
        <p:spPr>
          <a:xfrm>
            <a:off x="838200" y="1463040"/>
            <a:ext cx="10515600" cy="4713923"/>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cxnSp>
        <p:nvCxnSpPr>
          <p:cNvPr id="8" name="Gerader Verbinder 7"/>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774460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Arbeitsauftrag">
    <p:spTree>
      <p:nvGrpSpPr>
        <p:cNvPr id="1" name=""/>
        <p:cNvGrpSpPr/>
        <p:nvPr/>
      </p:nvGrpSpPr>
      <p:grpSpPr>
        <a:xfrm>
          <a:off x="0" y="0"/>
          <a:ext cx="0" cy="0"/>
          <a:chOff x="0" y="0"/>
          <a:chExt cx="0" cy="0"/>
        </a:xfrm>
      </p:grpSpPr>
      <p:pic>
        <p:nvPicPr>
          <p:cNvPr id="10" name="Inhaltsplatzhalter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sp>
        <p:nvSpPr>
          <p:cNvPr id="2" name="Titel 1"/>
          <p:cNvSpPr>
            <a:spLocks noGrp="1"/>
          </p:cNvSpPr>
          <p:nvPr>
            <p:ph type="title" hasCustomPrompt="1"/>
          </p:nvPr>
        </p:nvSpPr>
        <p:spPr>
          <a:xfrm>
            <a:off x="838200" y="365125"/>
            <a:ext cx="9701463" cy="918528"/>
          </a:xfrm>
          <a:prstGeom prst="rect">
            <a:avLst/>
          </a:prstGeom>
        </p:spPr>
        <p:txBody>
          <a:bodyPr anchor="ctr">
            <a:normAutofit/>
          </a:bodyPr>
          <a:lstStyle>
            <a:lvl1pPr>
              <a:defRPr sz="3600" b="0">
                <a:solidFill>
                  <a:schemeClr val="accent1"/>
                </a:solidFill>
              </a:defRPr>
            </a:lvl1pPr>
          </a:lstStyle>
          <a:p>
            <a:r>
              <a:rPr lang="de-DE" dirty="0"/>
              <a:t>Arbeitsauftrag</a:t>
            </a:r>
          </a:p>
        </p:txBody>
      </p:sp>
      <p:sp>
        <p:nvSpPr>
          <p:cNvPr id="3" name="Inhaltsplatzhalter 2"/>
          <p:cNvSpPr>
            <a:spLocks noGrp="1"/>
          </p:cNvSpPr>
          <p:nvPr>
            <p:ph idx="1"/>
          </p:nvPr>
        </p:nvSpPr>
        <p:spPr>
          <a:xfrm>
            <a:off x="838200" y="1463040"/>
            <a:ext cx="10515600" cy="4713923"/>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7" name="Grafik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10629899" y="348299"/>
            <a:ext cx="723900" cy="723900"/>
          </a:xfrm>
          <a:prstGeom prst="rect">
            <a:avLst/>
          </a:prstGeom>
        </p:spPr>
      </p:pic>
      <p:cxnSp>
        <p:nvCxnSpPr>
          <p:cNvPr id="8" name="Gerader Verbinder 7"/>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3527181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pic>
        <p:nvPicPr>
          <p:cNvPr id="9" name="Inhaltsplatzhalter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sp>
        <p:nvSpPr>
          <p:cNvPr id="3" name="Inhaltsplatzhalter 2"/>
          <p:cNvSpPr>
            <a:spLocks noGrp="1"/>
          </p:cNvSpPr>
          <p:nvPr>
            <p:ph sz="half" idx="1"/>
          </p:nvPr>
        </p:nvSpPr>
        <p:spPr>
          <a:xfrm>
            <a:off x="838200" y="1463040"/>
            <a:ext cx="5181600" cy="4713923"/>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6172200" y="1463040"/>
            <a:ext cx="5181600" cy="4713923"/>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itel 1"/>
          <p:cNvSpPr>
            <a:spLocks noGrp="1"/>
          </p:cNvSpPr>
          <p:nvPr>
            <p:ph type="title"/>
          </p:nvPr>
        </p:nvSpPr>
        <p:spPr>
          <a:xfrm>
            <a:off x="838200" y="365125"/>
            <a:ext cx="10515600" cy="918528"/>
          </a:xfrm>
          <a:prstGeom prst="rect">
            <a:avLst/>
          </a:prstGeom>
        </p:spPr>
        <p:txBody>
          <a:bodyPr anchor="ctr">
            <a:normAutofit/>
          </a:bodyPr>
          <a:lstStyle>
            <a:lvl1pPr>
              <a:defRPr sz="3600" b="0">
                <a:solidFill>
                  <a:schemeClr val="accent1"/>
                </a:solidFill>
              </a:defRPr>
            </a:lvl1pPr>
          </a:lstStyle>
          <a:p>
            <a:r>
              <a:rPr lang="de-DE"/>
              <a:t>Mastertitelformat bearbeiten</a:t>
            </a:r>
            <a:endParaRPr lang="de-DE" dirty="0"/>
          </a:p>
        </p:txBody>
      </p:sp>
      <p:cxnSp>
        <p:nvCxnSpPr>
          <p:cNvPr id="11" name="Gerader Verbinder 10"/>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feld 11"/>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3315989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pic>
        <p:nvPicPr>
          <p:cNvPr id="9" name="Inhaltsplatzhalter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sp>
        <p:nvSpPr>
          <p:cNvPr id="6" name="Titel 1"/>
          <p:cNvSpPr>
            <a:spLocks noGrp="1"/>
          </p:cNvSpPr>
          <p:nvPr>
            <p:ph type="title"/>
          </p:nvPr>
        </p:nvSpPr>
        <p:spPr>
          <a:xfrm>
            <a:off x="838200" y="365125"/>
            <a:ext cx="10515600" cy="918528"/>
          </a:xfrm>
          <a:prstGeom prst="rect">
            <a:avLst/>
          </a:prstGeom>
        </p:spPr>
        <p:txBody>
          <a:bodyPr anchor="ctr">
            <a:normAutofit/>
          </a:bodyPr>
          <a:lstStyle>
            <a:lvl1pPr>
              <a:defRPr sz="3600" b="0">
                <a:solidFill>
                  <a:schemeClr val="accent1"/>
                </a:solidFill>
              </a:defRPr>
            </a:lvl1pPr>
          </a:lstStyle>
          <a:p>
            <a:r>
              <a:rPr lang="de-DE"/>
              <a:t>Mastertitelformat bearbeiten</a:t>
            </a:r>
            <a:endParaRPr lang="de-DE" dirty="0"/>
          </a:p>
        </p:txBody>
      </p:sp>
      <p:cxnSp>
        <p:nvCxnSpPr>
          <p:cNvPr id="7" name="Gerader Verbinder 6"/>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7"/>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1757155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pic>
        <p:nvPicPr>
          <p:cNvPr id="7" name="Inhaltsplatzhalter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cxnSp>
        <p:nvCxnSpPr>
          <p:cNvPr id="5" name="Gerader Verbinder 4"/>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29448582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8635835F-A83F-474F-B0EA-3028260A55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dirty="0"/>
              <a:t>Gemüsebau</a:t>
            </a:r>
          </a:p>
        </p:txBody>
      </p:sp>
    </p:spTree>
    <p:extLst>
      <p:ext uri="{BB962C8B-B14F-4D97-AF65-F5344CB8AC3E}">
        <p14:creationId xmlns:p14="http://schemas.microsoft.com/office/powerpoint/2010/main" val="4099512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2" r:id="rId4"/>
    <p:sldLayoutId id="2147483654" r:id="rId5"/>
    <p:sldLayoutId id="2147483655" r:id="rId6"/>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5.emf"/><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4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www.frudistor.de/"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hortipendium.de/insektizid"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hyperlink" Target="https://awa.agriadapt.eu/de" TargetMode="Externa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323474"/>
            <a:ext cx="9144000" cy="2233042"/>
          </a:xfrm>
        </p:spPr>
        <p:txBody>
          <a:bodyPr/>
          <a:lstStyle/>
          <a:p>
            <a:r>
              <a:rPr lang="de-DE" dirty="0"/>
              <a:t>Obstbau im Klimawandel</a:t>
            </a:r>
          </a:p>
        </p:txBody>
      </p:sp>
    </p:spTree>
    <p:extLst>
      <p:ext uri="{BB962C8B-B14F-4D97-AF65-F5344CB8AC3E}">
        <p14:creationId xmlns:p14="http://schemas.microsoft.com/office/powerpoint/2010/main" val="3814748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dirty="0"/>
          </a:p>
        </p:txBody>
      </p:sp>
      <p:sp>
        <p:nvSpPr>
          <p:cNvPr id="3" name="Inhaltsplatzhalter 2"/>
          <p:cNvSpPr>
            <a:spLocks noGrp="1"/>
          </p:cNvSpPr>
          <p:nvPr>
            <p:ph idx="1"/>
          </p:nvPr>
        </p:nvSpPr>
        <p:spPr/>
        <p:txBody>
          <a:bodyPr/>
          <a:lstStyle/>
          <a:p>
            <a:endParaRPr lang="de-DE"/>
          </a:p>
        </p:txBody>
      </p:sp>
      <p:pic>
        <p:nvPicPr>
          <p:cNvPr id="5" name="Grafik 4">
            <a:extLst>
              <a:ext uri="{FF2B5EF4-FFF2-40B4-BE49-F238E27FC236}">
                <a16:creationId xmlns:a16="http://schemas.microsoft.com/office/drawing/2014/main" id="{EE9DB20D-C11B-484E-AB37-4CCCA544A205}"/>
              </a:ext>
            </a:extLst>
          </p:cNvPr>
          <p:cNvPicPr>
            <a:picLocks noChangeAspect="1"/>
          </p:cNvPicPr>
          <p:nvPr/>
        </p:nvPicPr>
        <p:blipFill>
          <a:blip r:embed="rId3"/>
          <a:stretch>
            <a:fillRect/>
          </a:stretch>
        </p:blipFill>
        <p:spPr>
          <a:xfrm>
            <a:off x="804710" y="523081"/>
            <a:ext cx="10582579" cy="5811838"/>
          </a:xfrm>
          <a:prstGeom prst="rect">
            <a:avLst/>
          </a:prstGeom>
        </p:spPr>
      </p:pic>
    </p:spTree>
    <p:extLst>
      <p:ext uri="{BB962C8B-B14F-4D97-AF65-F5344CB8AC3E}">
        <p14:creationId xmlns:p14="http://schemas.microsoft.com/office/powerpoint/2010/main" val="3826528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uppieren 13"/>
          <p:cNvGrpSpPr/>
          <p:nvPr/>
        </p:nvGrpSpPr>
        <p:grpSpPr>
          <a:xfrm>
            <a:off x="956608" y="404362"/>
            <a:ext cx="9999596" cy="5685038"/>
            <a:chOff x="1142998" y="-34724"/>
            <a:chExt cx="9999596" cy="5685038"/>
          </a:xfrm>
        </p:grpSpPr>
        <p:pic>
          <p:nvPicPr>
            <p:cNvPr id="2" name="Grafik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2998" y="0"/>
              <a:ext cx="5057208" cy="2844000"/>
            </a:xfrm>
            <a:prstGeom prst="rect">
              <a:avLst/>
            </a:prstGeom>
          </p:spPr>
        </p:pic>
        <p:pic>
          <p:nvPicPr>
            <p:cNvPr id="3" name="Grafik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85386" y="-34724"/>
              <a:ext cx="5057208" cy="2844000"/>
            </a:xfrm>
            <a:prstGeom prst="rect">
              <a:avLst/>
            </a:prstGeom>
          </p:spPr>
        </p:pic>
        <p:pic>
          <p:nvPicPr>
            <p:cNvPr id="4" name="Grafik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42998" y="2842314"/>
              <a:ext cx="4993194" cy="2808000"/>
            </a:xfrm>
            <a:prstGeom prst="rect">
              <a:avLst/>
            </a:prstGeom>
          </p:spPr>
        </p:pic>
        <p:pic>
          <p:nvPicPr>
            <p:cNvPr id="5" name="Grafik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85386" y="2842314"/>
              <a:ext cx="4993194" cy="2808000"/>
            </a:xfrm>
            <a:prstGeom prst="rect">
              <a:avLst/>
            </a:prstGeom>
          </p:spPr>
        </p:pic>
        <p:cxnSp>
          <p:nvCxnSpPr>
            <p:cNvPr id="6" name="Gerader Verbinder 5"/>
            <p:cNvCxnSpPr/>
            <p:nvPr/>
          </p:nvCxnSpPr>
          <p:spPr>
            <a:xfrm>
              <a:off x="7983638" y="497711"/>
              <a:ext cx="983848" cy="564792"/>
            </a:xfrm>
            <a:prstGeom prst="line">
              <a:avLst/>
            </a:prstGeom>
            <a:noFill/>
            <a:ln w="25400" cap="flat">
              <a:solidFill>
                <a:srgbClr val="C00000"/>
              </a:solidFill>
              <a:prstDash val="solid"/>
              <a:round/>
            </a:ln>
            <a:effectLst/>
            <a:sp3d/>
          </p:spPr>
          <p:style>
            <a:lnRef idx="0">
              <a:scrgbClr r="0" g="0" b="0"/>
            </a:lnRef>
            <a:fillRef idx="0">
              <a:scrgbClr r="0" g="0" b="0"/>
            </a:fillRef>
            <a:effectRef idx="0">
              <a:scrgbClr r="0" g="0" b="0"/>
            </a:effectRef>
            <a:fontRef idx="none"/>
          </p:style>
        </p:cxnSp>
        <p:cxnSp>
          <p:nvCxnSpPr>
            <p:cNvPr id="7" name="Gerader Verbinder 6"/>
            <p:cNvCxnSpPr/>
            <p:nvPr/>
          </p:nvCxnSpPr>
          <p:spPr>
            <a:xfrm>
              <a:off x="7775295" y="3426106"/>
              <a:ext cx="806689" cy="644810"/>
            </a:xfrm>
            <a:prstGeom prst="line">
              <a:avLst/>
            </a:prstGeom>
            <a:noFill/>
            <a:ln w="25400" cap="flat">
              <a:solidFill>
                <a:srgbClr val="C00000"/>
              </a:solidFill>
              <a:prstDash val="solid"/>
              <a:round/>
            </a:ln>
            <a:effectLst/>
            <a:sp3d/>
          </p:spPr>
          <p:style>
            <a:lnRef idx="0">
              <a:scrgbClr r="0" g="0" b="0"/>
            </a:lnRef>
            <a:fillRef idx="0">
              <a:scrgbClr r="0" g="0" b="0"/>
            </a:fillRef>
            <a:effectRef idx="0">
              <a:scrgbClr r="0" g="0" b="0"/>
            </a:effectRef>
            <a:fontRef idx="none"/>
          </p:style>
        </p:cxnSp>
        <p:sp>
          <p:nvSpPr>
            <p:cNvPr id="8" name="Textfeld 7"/>
            <p:cNvSpPr txBox="1"/>
            <p:nvPr/>
          </p:nvSpPr>
          <p:spPr>
            <a:xfrm>
              <a:off x="6635194" y="2999965"/>
              <a:ext cx="1724627" cy="5232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hangingPunct="0"/>
              <a:r>
                <a:rPr lang="de-DE" sz="1400" dirty="0">
                  <a:solidFill>
                    <a:srgbClr val="C00000"/>
                  </a:solidFill>
                </a:rPr>
                <a:t>ansteigende lineare Tendenz</a:t>
              </a:r>
              <a:endParaRPr lang="de-DE" sz="1400" dirty="0">
                <a:solidFill>
                  <a:srgbClr val="C00000"/>
                </a:solidFill>
                <a:ea typeface="+mj-ea"/>
                <a:cs typeface="+mj-cs"/>
                <a:sym typeface="Helvetica"/>
              </a:endParaRPr>
            </a:p>
          </p:txBody>
        </p:sp>
        <p:sp>
          <p:nvSpPr>
            <p:cNvPr id="9" name="Textfeld 8"/>
            <p:cNvSpPr txBox="1"/>
            <p:nvPr/>
          </p:nvSpPr>
          <p:spPr>
            <a:xfrm>
              <a:off x="6721533" y="57539"/>
              <a:ext cx="1724627" cy="5232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hangingPunct="0"/>
              <a:r>
                <a:rPr lang="de-DE" sz="1400" dirty="0">
                  <a:solidFill>
                    <a:srgbClr val="C00000"/>
                  </a:solidFill>
                </a:rPr>
                <a:t>le</a:t>
              </a:r>
              <a:r>
                <a:rPr lang="de-DE" sz="1400" dirty="0">
                  <a:solidFill>
                    <a:srgbClr val="C00000"/>
                  </a:solidFill>
                  <a:ea typeface="+mj-ea"/>
                  <a:cs typeface="+mj-cs"/>
                  <a:sym typeface="Helvetica"/>
                </a:rPr>
                <a:t>icht abnehmende Tendenz</a:t>
              </a:r>
            </a:p>
          </p:txBody>
        </p:sp>
        <p:cxnSp>
          <p:nvCxnSpPr>
            <p:cNvPr id="10" name="Gerader Verbinder 9"/>
            <p:cNvCxnSpPr/>
            <p:nvPr/>
          </p:nvCxnSpPr>
          <p:spPr>
            <a:xfrm>
              <a:off x="2926430" y="573969"/>
              <a:ext cx="983848" cy="564792"/>
            </a:xfrm>
            <a:prstGeom prst="line">
              <a:avLst/>
            </a:prstGeom>
            <a:noFill/>
            <a:ln w="25400" cap="flat">
              <a:solidFill>
                <a:srgbClr val="C00000"/>
              </a:solidFill>
              <a:prstDash val="solid"/>
              <a:round/>
            </a:ln>
            <a:effectLst/>
            <a:sp3d/>
          </p:spPr>
          <p:style>
            <a:lnRef idx="0">
              <a:scrgbClr r="0" g="0" b="0"/>
            </a:lnRef>
            <a:fillRef idx="0">
              <a:scrgbClr r="0" g="0" b="0"/>
            </a:fillRef>
            <a:effectRef idx="0">
              <a:scrgbClr r="0" g="0" b="0"/>
            </a:effectRef>
            <a:fontRef idx="none"/>
          </p:style>
        </p:cxnSp>
        <p:cxnSp>
          <p:nvCxnSpPr>
            <p:cNvPr id="11" name="Gerader Verbinder 10"/>
            <p:cNvCxnSpPr/>
            <p:nvPr/>
          </p:nvCxnSpPr>
          <p:spPr>
            <a:xfrm>
              <a:off x="2926430" y="3523181"/>
              <a:ext cx="983848" cy="564792"/>
            </a:xfrm>
            <a:prstGeom prst="line">
              <a:avLst/>
            </a:prstGeom>
            <a:noFill/>
            <a:ln w="25400" cap="flat">
              <a:solidFill>
                <a:srgbClr val="C00000"/>
              </a:solidFill>
              <a:prstDash val="solid"/>
              <a:round/>
            </a:ln>
            <a:effectLst/>
            <a:sp3d/>
          </p:spPr>
          <p:style>
            <a:lnRef idx="0">
              <a:scrgbClr r="0" g="0" b="0"/>
            </a:lnRef>
            <a:fillRef idx="0">
              <a:scrgbClr r="0" g="0" b="0"/>
            </a:fillRef>
            <a:effectRef idx="0">
              <a:scrgbClr r="0" g="0" b="0"/>
            </a:effectRef>
            <a:fontRef idx="none"/>
          </p:style>
        </p:cxnSp>
        <p:sp>
          <p:nvSpPr>
            <p:cNvPr id="12" name="Textfeld 11"/>
            <p:cNvSpPr txBox="1"/>
            <p:nvPr/>
          </p:nvSpPr>
          <p:spPr>
            <a:xfrm>
              <a:off x="1693728" y="236103"/>
              <a:ext cx="1724627" cy="5232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hangingPunct="0"/>
              <a:r>
                <a:rPr lang="de-DE" sz="1400" dirty="0">
                  <a:solidFill>
                    <a:srgbClr val="C00000"/>
                  </a:solidFill>
                </a:rPr>
                <a:t>le</a:t>
              </a:r>
              <a:r>
                <a:rPr lang="de-DE" sz="1400" dirty="0">
                  <a:solidFill>
                    <a:srgbClr val="C00000"/>
                  </a:solidFill>
                  <a:ea typeface="+mj-ea"/>
                  <a:cs typeface="+mj-cs"/>
                  <a:sym typeface="Helvetica"/>
                </a:rPr>
                <a:t>icht ansteigende Tendenz</a:t>
              </a:r>
            </a:p>
          </p:txBody>
        </p:sp>
        <p:sp>
          <p:nvSpPr>
            <p:cNvPr id="13" name="Textfeld 12"/>
            <p:cNvSpPr txBox="1"/>
            <p:nvPr/>
          </p:nvSpPr>
          <p:spPr>
            <a:xfrm>
              <a:off x="2000103" y="3219543"/>
              <a:ext cx="1724627" cy="5232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hangingPunct="0"/>
              <a:r>
                <a:rPr lang="de-DE" sz="1400" dirty="0">
                  <a:solidFill>
                    <a:srgbClr val="C00000"/>
                  </a:solidFill>
                </a:rPr>
                <a:t>le</a:t>
              </a:r>
              <a:r>
                <a:rPr lang="de-DE" sz="1400" dirty="0">
                  <a:solidFill>
                    <a:srgbClr val="C00000"/>
                  </a:solidFill>
                  <a:ea typeface="+mj-ea"/>
                  <a:cs typeface="+mj-cs"/>
                  <a:sym typeface="Helvetica"/>
                </a:rPr>
                <a:t>icht ansteigende Tendenz</a:t>
              </a:r>
            </a:p>
          </p:txBody>
        </p:sp>
      </p:grpSp>
    </p:spTree>
    <p:extLst>
      <p:ext uri="{BB962C8B-B14F-4D97-AF65-F5344CB8AC3E}">
        <p14:creationId xmlns:p14="http://schemas.microsoft.com/office/powerpoint/2010/main" val="105160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55E02E-5B5B-4404-8FD0-0F17889FD901}"/>
              </a:ext>
            </a:extLst>
          </p:cNvPr>
          <p:cNvSpPr>
            <a:spLocks noGrp="1"/>
          </p:cNvSpPr>
          <p:nvPr>
            <p:ph type="title"/>
          </p:nvPr>
        </p:nvSpPr>
        <p:spPr/>
        <p:txBody>
          <a:bodyPr/>
          <a:lstStyle/>
          <a:p>
            <a:r>
              <a:rPr lang="de-DE" dirty="0"/>
              <a:t>Zunahme Starkniederschläge</a:t>
            </a:r>
          </a:p>
        </p:txBody>
      </p:sp>
      <p:pic>
        <p:nvPicPr>
          <p:cNvPr id="4" name="Grafik 3">
            <a:extLst>
              <a:ext uri="{FF2B5EF4-FFF2-40B4-BE49-F238E27FC236}">
                <a16:creationId xmlns:a16="http://schemas.microsoft.com/office/drawing/2014/main" id="{835D0562-B148-49AB-9A6E-6FBD1EE01F70}"/>
              </a:ext>
            </a:extLst>
          </p:cNvPr>
          <p:cNvPicPr>
            <a:picLocks noChangeAspect="1"/>
          </p:cNvPicPr>
          <p:nvPr/>
        </p:nvPicPr>
        <p:blipFill>
          <a:blip r:embed="rId3"/>
          <a:stretch>
            <a:fillRect/>
          </a:stretch>
        </p:blipFill>
        <p:spPr>
          <a:xfrm>
            <a:off x="1791965" y="1052736"/>
            <a:ext cx="8608070" cy="5255179"/>
          </a:xfrm>
          <a:prstGeom prst="rect">
            <a:avLst/>
          </a:prstGeom>
        </p:spPr>
      </p:pic>
    </p:spTree>
    <p:extLst>
      <p:ext uri="{BB962C8B-B14F-4D97-AF65-F5344CB8AC3E}">
        <p14:creationId xmlns:p14="http://schemas.microsoft.com/office/powerpoint/2010/main" val="2334387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Veränderung der Starkniederschläge </a:t>
            </a:r>
            <a:r>
              <a:rPr lang="de-DE" sz="3100"/>
              <a:t>(Winter &amp; Sommer)</a:t>
            </a:r>
          </a:p>
        </p:txBody>
      </p:sp>
      <p:pic>
        <p:nvPicPr>
          <p:cNvPr id="5" name="Image 53" descr="HD NM:Users:n.metayer:Desktop:Capture d’écran 2017-02-06 à 12.59.50.png"/>
          <p:cNvPicPr/>
          <p:nvPr/>
        </p:nvPicPr>
        <p:blipFill>
          <a:blip r:embed="rId3" cstate="screen">
            <a:extLst>
              <a:ext uri="{28A0092B-C50C-407E-A947-70E740481C1C}">
                <a14:useLocalDpi xmlns:a14="http://schemas.microsoft.com/office/drawing/2010/main"/>
              </a:ext>
            </a:extLst>
          </a:blip>
          <a:srcRect t="8572"/>
          <a:stretch/>
        </p:blipFill>
        <p:spPr bwMode="auto">
          <a:xfrm>
            <a:off x="1904070" y="1102991"/>
            <a:ext cx="8091173" cy="5544273"/>
          </a:xfrm>
          <a:prstGeom prst="rect">
            <a:avLst/>
          </a:prstGeom>
          <a:noFill/>
          <a:ln>
            <a:noFill/>
          </a:ln>
        </p:spPr>
      </p:pic>
      <p:sp>
        <p:nvSpPr>
          <p:cNvPr id="6" name="Rechteck 3"/>
          <p:cNvSpPr/>
          <p:nvPr/>
        </p:nvSpPr>
        <p:spPr bwMode="auto">
          <a:xfrm>
            <a:off x="6108113" y="6342369"/>
            <a:ext cx="4953000" cy="430887"/>
          </a:xfrm>
          <a:prstGeom prst="rect">
            <a:avLst/>
          </a:prstGeom>
        </p:spPr>
        <p:txBody>
          <a:bodyPr>
            <a:spAutoFit/>
          </a:bodyPr>
          <a:lstStyle/>
          <a:p>
            <a:pPr>
              <a:defRPr/>
            </a:pPr>
            <a:r>
              <a:rPr lang="en-US" sz="1100" dirty="0"/>
              <a:t>EEA-Report 2016:</a:t>
            </a:r>
            <a:endParaRPr dirty="0"/>
          </a:p>
          <a:p>
            <a:pPr>
              <a:defRPr/>
            </a:pPr>
            <a:r>
              <a:rPr lang="en-US" sz="1100" dirty="0"/>
              <a:t>Climate change, impacts and vulnerability in Europe 2016</a:t>
            </a:r>
            <a:endParaRPr lang="de-DE" sz="1100" dirty="0"/>
          </a:p>
        </p:txBody>
      </p:sp>
    </p:spTree>
    <p:extLst>
      <p:ext uri="{BB962C8B-B14F-4D97-AF65-F5344CB8AC3E}">
        <p14:creationId xmlns:p14="http://schemas.microsoft.com/office/powerpoint/2010/main" val="1777438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Niederschläge in Deutschland – Trends</a:t>
            </a:r>
          </a:p>
        </p:txBody>
      </p:sp>
      <p:sp>
        <p:nvSpPr>
          <p:cNvPr id="3" name="Inhaltsplatzhalter 2"/>
          <p:cNvSpPr>
            <a:spLocks noGrp="1"/>
          </p:cNvSpPr>
          <p:nvPr>
            <p:ph idx="1"/>
          </p:nvPr>
        </p:nvSpPr>
        <p:spPr/>
        <p:txBody>
          <a:bodyPr/>
          <a:lstStyle/>
          <a:p>
            <a:r>
              <a:rPr lang="de-DE" dirty="0"/>
              <a:t>Geringe Veränderungen der Jahresniederschlagsmengen </a:t>
            </a:r>
          </a:p>
          <a:p>
            <a:r>
              <a:rPr lang="de-DE" dirty="0"/>
              <a:t>Verschiebung der Niederschläge </a:t>
            </a:r>
          </a:p>
          <a:p>
            <a:r>
              <a:rPr lang="de-DE" dirty="0"/>
              <a:t>Leichter Rückgang der Niederschläge im Sommerhalbjahr</a:t>
            </a:r>
          </a:p>
          <a:p>
            <a:r>
              <a:rPr lang="de-DE" dirty="0"/>
              <a:t>Vermehrt Niederschläge im Winterhalbjahr</a:t>
            </a:r>
          </a:p>
          <a:p>
            <a:r>
              <a:rPr lang="de-DE" dirty="0"/>
              <a:t>Anzahl der Tage mit Starkniederschlägen wird steigen (vorwiegend in den Wintermonaten)</a:t>
            </a:r>
          </a:p>
          <a:p>
            <a:r>
              <a:rPr lang="de-DE" dirty="0"/>
              <a:t>Tägliche maximale Niederschlagsmenge im Laufe eines Jahres wird sich in der fernen Zukunft erhöhen</a:t>
            </a:r>
          </a:p>
          <a:p>
            <a:endParaRPr lang="de-DE" dirty="0"/>
          </a:p>
        </p:txBody>
      </p:sp>
    </p:spTree>
    <p:extLst>
      <p:ext uri="{BB962C8B-B14F-4D97-AF65-F5344CB8AC3E}">
        <p14:creationId xmlns:p14="http://schemas.microsoft.com/office/powerpoint/2010/main" val="1198204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8542194" y="5355648"/>
            <a:ext cx="3252643" cy="400110"/>
          </a:xfrm>
          <a:prstGeom prst="rect">
            <a:avLst/>
          </a:prstGeom>
        </p:spPr>
        <p:txBody>
          <a:bodyPr wrap="square">
            <a:spAutoFit/>
          </a:bodyPr>
          <a:lstStyle/>
          <a:p>
            <a:r>
              <a:rPr lang="de-DE" sz="1000" dirty="0">
                <a:latin typeface="Arial" panose="020B0604020202020204" pitchFamily="34" charset="0"/>
                <a:cs typeface="Arial" panose="020B0604020202020204" pitchFamily="34" charset="0"/>
              </a:rPr>
              <a:t>Helmholtz-Zentrum für Umweltforschung GmbH – UFZ</a:t>
            </a:r>
          </a:p>
          <a:p>
            <a:r>
              <a:rPr lang="de-DE" sz="1000" dirty="0"/>
              <a:t>https://www.ufz.de/index.php?de=37937</a:t>
            </a:r>
          </a:p>
        </p:txBody>
      </p:sp>
      <p:sp>
        <p:nvSpPr>
          <p:cNvPr id="7" name="Titel 1"/>
          <p:cNvSpPr>
            <a:spLocks noGrp="1"/>
          </p:cNvSpPr>
          <p:nvPr>
            <p:ph type="title"/>
          </p:nvPr>
        </p:nvSpPr>
        <p:spPr>
          <a:xfrm>
            <a:off x="838200" y="365125"/>
            <a:ext cx="9362309" cy="918528"/>
          </a:xfrm>
        </p:spPr>
        <p:txBody>
          <a:bodyPr>
            <a:normAutofit/>
          </a:bodyPr>
          <a:lstStyle/>
          <a:p>
            <a:r>
              <a:rPr lang="de-DE" dirty="0"/>
              <a:t>Bodenfeuchtemessungen </a:t>
            </a:r>
            <a:r>
              <a:rPr lang="de-DE" sz="2800" dirty="0"/>
              <a:t>(am 21.10.2020)</a:t>
            </a:r>
            <a:endParaRPr lang="de-DE" dirty="0"/>
          </a:p>
        </p:txBody>
      </p:sp>
      <p:pic>
        <p:nvPicPr>
          <p:cNvPr id="2" name="Grafik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59035" y="1128853"/>
            <a:ext cx="3516975" cy="5169759"/>
          </a:xfrm>
          <a:prstGeom prst="rect">
            <a:avLst/>
          </a:prstGeom>
        </p:spPr>
      </p:pic>
      <p:pic>
        <p:nvPicPr>
          <p:cNvPr id="3" name="Grafik 2"/>
          <p:cNvPicPr>
            <a:picLocks noChangeAspect="1"/>
          </p:cNvPicPr>
          <p:nvPr/>
        </p:nvPicPr>
        <p:blipFill>
          <a:blip r:embed="rId4"/>
          <a:stretch>
            <a:fillRect/>
          </a:stretch>
        </p:blipFill>
        <p:spPr>
          <a:xfrm>
            <a:off x="8542194" y="4214380"/>
            <a:ext cx="1924050" cy="1047750"/>
          </a:xfrm>
          <a:prstGeom prst="rect">
            <a:avLst/>
          </a:prstGeom>
        </p:spPr>
      </p:pic>
    </p:spTree>
    <p:extLst>
      <p:ext uri="{BB962C8B-B14F-4D97-AF65-F5344CB8AC3E}">
        <p14:creationId xmlns:p14="http://schemas.microsoft.com/office/powerpoint/2010/main" val="36734229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8542194" y="5355648"/>
            <a:ext cx="3252643" cy="400110"/>
          </a:xfrm>
          <a:prstGeom prst="rect">
            <a:avLst/>
          </a:prstGeom>
        </p:spPr>
        <p:txBody>
          <a:bodyPr wrap="square">
            <a:spAutoFit/>
          </a:bodyPr>
          <a:lstStyle/>
          <a:p>
            <a:r>
              <a:rPr lang="de-DE" sz="1000" dirty="0">
                <a:latin typeface="Arial" panose="020B0604020202020204" pitchFamily="34" charset="0"/>
                <a:cs typeface="Arial" panose="020B0604020202020204" pitchFamily="34" charset="0"/>
              </a:rPr>
              <a:t>Helmholtz-Zentrum für Umweltforschung GmbH – UFZ</a:t>
            </a:r>
          </a:p>
          <a:p>
            <a:r>
              <a:rPr lang="de-DE" sz="1000" dirty="0"/>
              <a:t>https://www.ufz.de/index.php?de=37937</a:t>
            </a:r>
          </a:p>
        </p:txBody>
      </p:sp>
      <p:sp>
        <p:nvSpPr>
          <p:cNvPr id="7" name="Titel 1"/>
          <p:cNvSpPr>
            <a:spLocks noGrp="1"/>
          </p:cNvSpPr>
          <p:nvPr>
            <p:ph type="title"/>
          </p:nvPr>
        </p:nvSpPr>
        <p:spPr>
          <a:xfrm>
            <a:off x="838200" y="365125"/>
            <a:ext cx="9362309" cy="918528"/>
          </a:xfrm>
        </p:spPr>
        <p:txBody>
          <a:bodyPr>
            <a:normAutofit/>
          </a:bodyPr>
          <a:lstStyle/>
          <a:p>
            <a:r>
              <a:rPr lang="de-DE" dirty="0"/>
              <a:t>Bodenfeuchtemessungen </a:t>
            </a:r>
            <a:r>
              <a:rPr lang="de-DE" sz="2800" dirty="0"/>
              <a:t>(am 21.10.2020)</a:t>
            </a:r>
            <a:endParaRPr lang="de-DE" dirty="0"/>
          </a:p>
        </p:txBody>
      </p:sp>
      <p:pic>
        <p:nvPicPr>
          <p:cNvPr id="2" name="Grafik 1"/>
          <p:cNvPicPr>
            <a:picLocks noChangeAspect="1"/>
          </p:cNvPicPr>
          <p:nvPr/>
        </p:nvPicPr>
        <p:blipFill>
          <a:blip r:embed="rId3"/>
          <a:stretch>
            <a:fillRect/>
          </a:stretch>
        </p:blipFill>
        <p:spPr>
          <a:xfrm>
            <a:off x="1319645" y="1128853"/>
            <a:ext cx="6956366" cy="5169759"/>
          </a:xfrm>
          <a:prstGeom prst="rect">
            <a:avLst/>
          </a:prstGeom>
        </p:spPr>
      </p:pic>
      <p:pic>
        <p:nvPicPr>
          <p:cNvPr id="3" name="Grafik 2"/>
          <p:cNvPicPr>
            <a:picLocks noChangeAspect="1"/>
          </p:cNvPicPr>
          <p:nvPr/>
        </p:nvPicPr>
        <p:blipFill>
          <a:blip r:embed="rId4"/>
          <a:stretch>
            <a:fillRect/>
          </a:stretch>
        </p:blipFill>
        <p:spPr>
          <a:xfrm>
            <a:off x="8542194" y="4214380"/>
            <a:ext cx="1924050" cy="1047750"/>
          </a:xfrm>
          <a:prstGeom prst="rect">
            <a:avLst/>
          </a:prstGeom>
        </p:spPr>
      </p:pic>
    </p:spTree>
    <p:extLst>
      <p:ext uri="{BB962C8B-B14F-4D97-AF65-F5344CB8AC3E}">
        <p14:creationId xmlns:p14="http://schemas.microsoft.com/office/powerpoint/2010/main" val="3910910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8542194" y="5355648"/>
            <a:ext cx="3252643" cy="400110"/>
          </a:xfrm>
          <a:prstGeom prst="rect">
            <a:avLst/>
          </a:prstGeom>
        </p:spPr>
        <p:txBody>
          <a:bodyPr wrap="square">
            <a:spAutoFit/>
          </a:bodyPr>
          <a:lstStyle/>
          <a:p>
            <a:r>
              <a:rPr lang="de-DE" sz="1000" dirty="0">
                <a:latin typeface="Arial" panose="020B0604020202020204" pitchFamily="34" charset="0"/>
                <a:cs typeface="Arial" panose="020B0604020202020204" pitchFamily="34" charset="0"/>
              </a:rPr>
              <a:t>Helmholtz-Zentrum für Umweltforschung GmbH – UFZ</a:t>
            </a:r>
          </a:p>
          <a:p>
            <a:r>
              <a:rPr lang="de-DE" sz="1000" dirty="0"/>
              <a:t>https://www.ufz.de/index.php?de=37937</a:t>
            </a:r>
          </a:p>
        </p:txBody>
      </p:sp>
      <p:sp>
        <p:nvSpPr>
          <p:cNvPr id="7" name="Titel 1"/>
          <p:cNvSpPr>
            <a:spLocks noGrp="1"/>
          </p:cNvSpPr>
          <p:nvPr>
            <p:ph type="title"/>
          </p:nvPr>
        </p:nvSpPr>
        <p:spPr>
          <a:xfrm>
            <a:off x="838200" y="365125"/>
            <a:ext cx="9362309" cy="918528"/>
          </a:xfrm>
        </p:spPr>
        <p:txBody>
          <a:bodyPr>
            <a:normAutofit/>
          </a:bodyPr>
          <a:lstStyle/>
          <a:p>
            <a:r>
              <a:rPr lang="de-DE" dirty="0"/>
              <a:t>Bodenfeuchtemessungen </a:t>
            </a:r>
            <a:r>
              <a:rPr lang="de-DE" sz="2800" dirty="0"/>
              <a:t>(im Frühjahr 2020)</a:t>
            </a:r>
            <a:endParaRPr lang="de-DE" dirty="0"/>
          </a:p>
        </p:txBody>
      </p:sp>
      <p:pic>
        <p:nvPicPr>
          <p:cNvPr id="3" name="Grafik 2"/>
          <p:cNvPicPr>
            <a:picLocks noChangeAspect="1"/>
          </p:cNvPicPr>
          <p:nvPr/>
        </p:nvPicPr>
        <p:blipFill>
          <a:blip r:embed="rId3"/>
          <a:stretch>
            <a:fillRect/>
          </a:stretch>
        </p:blipFill>
        <p:spPr>
          <a:xfrm>
            <a:off x="8542194" y="4214380"/>
            <a:ext cx="1924050" cy="1047750"/>
          </a:xfrm>
          <a:prstGeom prst="rect">
            <a:avLst/>
          </a:prstGeom>
        </p:spPr>
      </p:pic>
      <p:pic>
        <p:nvPicPr>
          <p:cNvPr id="8" name="Grafik 7"/>
          <p:cNvPicPr>
            <a:picLocks noChangeAspect="1"/>
          </p:cNvPicPr>
          <p:nvPr/>
        </p:nvPicPr>
        <p:blipFill>
          <a:blip r:embed="rId4"/>
          <a:stretch>
            <a:fillRect/>
          </a:stretch>
        </p:blipFill>
        <p:spPr>
          <a:xfrm>
            <a:off x="1320042" y="1569027"/>
            <a:ext cx="6997533" cy="4791931"/>
          </a:xfrm>
          <a:prstGeom prst="rect">
            <a:avLst/>
          </a:prstGeom>
        </p:spPr>
      </p:pic>
    </p:spTree>
    <p:extLst>
      <p:ext uri="{BB962C8B-B14F-4D97-AF65-F5344CB8AC3E}">
        <p14:creationId xmlns:p14="http://schemas.microsoft.com/office/powerpoint/2010/main" val="3053805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8A9532-E5F3-4322-834A-37D5C9AC9E2E}"/>
              </a:ext>
            </a:extLst>
          </p:cNvPr>
          <p:cNvSpPr>
            <a:spLocks noGrp="1"/>
          </p:cNvSpPr>
          <p:nvPr>
            <p:ph type="title"/>
          </p:nvPr>
        </p:nvSpPr>
        <p:spPr/>
        <p:txBody>
          <a:bodyPr/>
          <a:lstStyle/>
          <a:p>
            <a:r>
              <a:rPr lang="de-DE" dirty="0"/>
              <a:t>Phänologische Uhr 1991-2020 zu 1961-1990</a:t>
            </a:r>
          </a:p>
        </p:txBody>
      </p:sp>
      <p:pic>
        <p:nvPicPr>
          <p:cNvPr id="4" name="Grafik 3">
            <a:extLst>
              <a:ext uri="{FF2B5EF4-FFF2-40B4-BE49-F238E27FC236}">
                <a16:creationId xmlns:a16="http://schemas.microsoft.com/office/drawing/2014/main" id="{584327BA-7A9C-4FE7-9894-4F9913DE45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1900" y="1071433"/>
            <a:ext cx="7758320" cy="5275658"/>
          </a:xfrm>
          <a:prstGeom prst="rect">
            <a:avLst/>
          </a:prstGeom>
        </p:spPr>
      </p:pic>
    </p:spTree>
    <p:extLst>
      <p:ext uri="{BB962C8B-B14F-4D97-AF65-F5344CB8AC3E}">
        <p14:creationId xmlns:p14="http://schemas.microsoft.com/office/powerpoint/2010/main" val="18238562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Auswirkungen des Klimawandels auf den Obstbau</a:t>
            </a:r>
          </a:p>
        </p:txBody>
      </p:sp>
      <p:sp>
        <p:nvSpPr>
          <p:cNvPr id="3" name="Inhaltsplatzhalter 2"/>
          <p:cNvSpPr>
            <a:spLocks noGrp="1"/>
          </p:cNvSpPr>
          <p:nvPr>
            <p:ph idx="1"/>
          </p:nvPr>
        </p:nvSpPr>
        <p:spPr/>
        <p:txBody>
          <a:bodyPr/>
          <a:lstStyle/>
          <a:p>
            <a:pPr>
              <a:buFont typeface="Wingdings" panose="05000000000000000000" pitchFamily="2" charset="2"/>
              <a:buChar char="Ø"/>
            </a:pPr>
            <a:r>
              <a:rPr lang="de-DE" dirty="0"/>
              <a:t> Steigende Jahresdurchschnittstemperaturen</a:t>
            </a:r>
          </a:p>
          <a:p>
            <a:pPr>
              <a:buFont typeface="Wingdings" panose="05000000000000000000" pitchFamily="2" charset="2"/>
              <a:buChar char="Ø"/>
            </a:pPr>
            <a:r>
              <a:rPr lang="de-DE" dirty="0"/>
              <a:t> Zunahme der Sommer- (&gt;25°C) und Hitzetage (&gt;30°C)</a:t>
            </a:r>
          </a:p>
          <a:p>
            <a:pPr>
              <a:buFont typeface="Wingdings" panose="05000000000000000000" pitchFamily="2" charset="2"/>
              <a:buChar char="Ø"/>
            </a:pPr>
            <a:r>
              <a:rPr lang="de-DE" dirty="0"/>
              <a:t> Vermehrte Sommertrockenheit und Dürreperioden</a:t>
            </a:r>
          </a:p>
          <a:p>
            <a:pPr>
              <a:buFont typeface="Wingdings" panose="05000000000000000000" pitchFamily="2" charset="2"/>
              <a:buChar char="Ø"/>
            </a:pPr>
            <a:r>
              <a:rPr lang="de-DE" dirty="0"/>
              <a:t> Mildere Winter, längere Vegetationsperiode</a:t>
            </a:r>
          </a:p>
          <a:p>
            <a:pPr>
              <a:buFont typeface="Wingdings" panose="05000000000000000000" pitchFamily="2" charset="2"/>
              <a:buChar char="Ø"/>
            </a:pPr>
            <a:r>
              <a:rPr lang="de-DE" dirty="0"/>
              <a:t> Wärmere Nächte </a:t>
            </a:r>
          </a:p>
          <a:p>
            <a:pPr>
              <a:buFont typeface="Wingdings" panose="05000000000000000000" pitchFamily="2" charset="2"/>
              <a:buChar char="Ø"/>
            </a:pPr>
            <a:r>
              <a:rPr lang="de-DE" dirty="0"/>
              <a:t> Verändertes Niederschlagsmuster</a:t>
            </a:r>
          </a:p>
          <a:p>
            <a:pPr>
              <a:buFont typeface="Wingdings" panose="05000000000000000000" pitchFamily="2" charset="2"/>
              <a:buChar char="Ø"/>
            </a:pPr>
            <a:r>
              <a:rPr lang="de-DE" dirty="0"/>
              <a:t> Vermehrte / stärkere Extremwetterereignisse</a:t>
            </a:r>
          </a:p>
          <a:p>
            <a:pPr>
              <a:buFont typeface="Wingdings" panose="05000000000000000000" pitchFamily="2" charset="2"/>
              <a:buChar char="Ø"/>
            </a:pPr>
            <a:r>
              <a:rPr lang="de-DE" dirty="0"/>
              <a:t> Frühere Blüte -&gt; bei gleichbleibendem Spätfrostaufkommen höheres Risiko von Spätfrostschäden</a:t>
            </a:r>
          </a:p>
          <a:p>
            <a:pPr marL="0" indent="0">
              <a:buNone/>
            </a:pPr>
            <a:r>
              <a:rPr lang="de-DE" dirty="0"/>
              <a:t> </a:t>
            </a:r>
          </a:p>
        </p:txBody>
      </p:sp>
    </p:spTree>
    <p:extLst>
      <p:ext uri="{BB962C8B-B14F-4D97-AF65-F5344CB8AC3E}">
        <p14:creationId xmlns:p14="http://schemas.microsoft.com/office/powerpoint/2010/main" val="1842429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632172" y="1978956"/>
            <a:ext cx="4127326" cy="3095495"/>
          </a:xfrm>
          <a:prstGeom prst="rect">
            <a:avLst/>
          </a:prstGeom>
        </p:spPr>
      </p:pic>
      <p:sp>
        <p:nvSpPr>
          <p:cNvPr id="2" name="Titel 1"/>
          <p:cNvSpPr>
            <a:spLocks noGrp="1"/>
          </p:cNvSpPr>
          <p:nvPr>
            <p:ph type="title"/>
          </p:nvPr>
        </p:nvSpPr>
        <p:spPr/>
        <p:txBody>
          <a:bodyPr/>
          <a:lstStyle/>
          <a:p>
            <a:r>
              <a:rPr lang="de-DE" dirty="0"/>
              <a:t>Obstbau im Klimawandel</a:t>
            </a:r>
          </a:p>
        </p:txBody>
      </p:sp>
      <p:sp>
        <p:nvSpPr>
          <p:cNvPr id="3" name="Inhaltsplatzhalter 2"/>
          <p:cNvSpPr>
            <a:spLocks noGrp="1"/>
          </p:cNvSpPr>
          <p:nvPr>
            <p:ph idx="1"/>
          </p:nvPr>
        </p:nvSpPr>
        <p:spPr/>
        <p:txBody>
          <a:bodyPr/>
          <a:lstStyle/>
          <a:p>
            <a:pPr algn="ctr"/>
            <a:endParaRPr lang="de-DE" b="1" dirty="0">
              <a:solidFill>
                <a:srgbClr val="C00000"/>
              </a:solidFill>
            </a:endParaRPr>
          </a:p>
          <a:p>
            <a:pPr algn="ctr"/>
            <a:endParaRPr lang="de-DE" b="1" dirty="0">
              <a:solidFill>
                <a:srgbClr val="C00000"/>
              </a:solidFill>
            </a:endParaRPr>
          </a:p>
          <a:p>
            <a:pPr algn="ctr"/>
            <a:endParaRPr lang="de-DE" b="1" dirty="0">
              <a:solidFill>
                <a:srgbClr val="C00000"/>
              </a:solidFill>
            </a:endParaRPr>
          </a:p>
        </p:txBody>
      </p:sp>
      <p:sp>
        <p:nvSpPr>
          <p:cNvPr id="4" name="Rechteck 3"/>
          <p:cNvSpPr/>
          <p:nvPr/>
        </p:nvSpPr>
        <p:spPr>
          <a:xfrm>
            <a:off x="3934683" y="5906211"/>
            <a:ext cx="3813865" cy="261610"/>
          </a:xfrm>
          <a:prstGeom prst="rect">
            <a:avLst/>
          </a:prstGeom>
        </p:spPr>
        <p:txBody>
          <a:bodyPr wrap="none">
            <a:spAutoFit/>
          </a:bodyPr>
          <a:lstStyle/>
          <a:p>
            <a:r>
              <a:rPr lang="de-DE" sz="1100" dirty="0"/>
              <a:t>Sturmwurf in einer Apfelplantage, ESTEBURG-Obstbauzentrum</a:t>
            </a:r>
          </a:p>
        </p:txBody>
      </p:sp>
      <p:pic>
        <p:nvPicPr>
          <p:cNvPr id="12" name="Grafik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34683" y="2730674"/>
            <a:ext cx="4169273" cy="3126955"/>
          </a:xfrm>
          <a:prstGeom prst="rect">
            <a:avLst/>
          </a:prstGeom>
        </p:spPr>
      </p:pic>
      <p:pic>
        <p:nvPicPr>
          <p:cNvPr id="5" name="Grafik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34750" y="1696997"/>
            <a:ext cx="3783013" cy="2507894"/>
          </a:xfrm>
          <a:prstGeom prst="rect">
            <a:avLst/>
          </a:prstGeom>
        </p:spPr>
      </p:pic>
      <p:sp>
        <p:nvSpPr>
          <p:cNvPr id="6" name="Rechteck 5"/>
          <p:cNvSpPr/>
          <p:nvPr/>
        </p:nvSpPr>
        <p:spPr>
          <a:xfrm>
            <a:off x="8229600" y="4178633"/>
            <a:ext cx="3388163" cy="261610"/>
          </a:xfrm>
          <a:prstGeom prst="rect">
            <a:avLst/>
          </a:prstGeom>
        </p:spPr>
        <p:txBody>
          <a:bodyPr wrap="square">
            <a:spAutoFit/>
          </a:bodyPr>
          <a:lstStyle/>
          <a:p>
            <a:pPr algn="r"/>
            <a:r>
              <a:rPr lang="de-DE" sz="1100" dirty="0">
                <a:solidFill>
                  <a:srgbClr val="000000"/>
                </a:solidFill>
              </a:rPr>
              <a:t> Frostschäden an Kirschen, LTZ, Jörg Jenrich </a:t>
            </a:r>
            <a:endParaRPr lang="de-DE" sz="1100" dirty="0"/>
          </a:p>
        </p:txBody>
      </p:sp>
      <p:sp>
        <p:nvSpPr>
          <p:cNvPr id="7" name="Rechteck 6"/>
          <p:cNvSpPr/>
          <p:nvPr/>
        </p:nvSpPr>
        <p:spPr>
          <a:xfrm>
            <a:off x="1075553" y="5577450"/>
            <a:ext cx="3360446" cy="430887"/>
          </a:xfrm>
          <a:prstGeom prst="rect">
            <a:avLst/>
          </a:prstGeom>
        </p:spPr>
        <p:txBody>
          <a:bodyPr wrap="square">
            <a:spAutoFit/>
          </a:bodyPr>
          <a:lstStyle/>
          <a:p>
            <a:r>
              <a:rPr lang="de-DE" sz="1100" dirty="0">
                <a:solidFill>
                  <a:srgbClr val="000000"/>
                </a:solidFill>
              </a:rPr>
              <a:t>Hagelschaden an Zwetschgen,</a:t>
            </a:r>
          </a:p>
          <a:p>
            <a:r>
              <a:rPr lang="de-DE" sz="1100" dirty="0">
                <a:solidFill>
                  <a:srgbClr val="000000"/>
                </a:solidFill>
              </a:rPr>
              <a:t>KOB, Neuwald</a:t>
            </a:r>
            <a:endParaRPr lang="de-DE" sz="1100" dirty="0"/>
          </a:p>
        </p:txBody>
      </p:sp>
    </p:spTree>
    <p:extLst>
      <p:ext uri="{BB962C8B-B14F-4D97-AF65-F5344CB8AC3E}">
        <p14:creationId xmlns:p14="http://schemas.microsoft.com/office/powerpoint/2010/main" val="2665210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stretch>
            <a:fillRect/>
          </a:stretch>
        </p:blipFill>
        <p:spPr>
          <a:xfrm>
            <a:off x="2862843" y="468888"/>
            <a:ext cx="9329157" cy="6389112"/>
          </a:xfrm>
          <a:prstGeom prst="rect">
            <a:avLst/>
          </a:prstGeom>
        </p:spPr>
      </p:pic>
      <p:sp>
        <p:nvSpPr>
          <p:cNvPr id="2" name="Titel 1"/>
          <p:cNvSpPr>
            <a:spLocks noGrp="1"/>
          </p:cNvSpPr>
          <p:nvPr>
            <p:ph type="title"/>
          </p:nvPr>
        </p:nvSpPr>
        <p:spPr/>
        <p:txBody>
          <a:bodyPr/>
          <a:lstStyle/>
          <a:p>
            <a:r>
              <a:rPr lang="de-DE" dirty="0"/>
              <a:t>Obstbau im Klimawandel</a:t>
            </a:r>
          </a:p>
        </p:txBody>
      </p:sp>
      <p:sp>
        <p:nvSpPr>
          <p:cNvPr id="6" name="Textfeld 5">
            <a:extLst>
              <a:ext uri="{FF2B5EF4-FFF2-40B4-BE49-F238E27FC236}">
                <a16:creationId xmlns:a16="http://schemas.microsoft.com/office/drawing/2014/main" id="{69A81B4E-0037-4DBD-8335-D4EE4232F42C}"/>
              </a:ext>
            </a:extLst>
          </p:cNvPr>
          <p:cNvSpPr txBox="1"/>
          <p:nvPr/>
        </p:nvSpPr>
        <p:spPr>
          <a:xfrm>
            <a:off x="10460176" y="6492875"/>
            <a:ext cx="1237839" cy="261610"/>
          </a:xfrm>
          <a:prstGeom prst="rect">
            <a:avLst/>
          </a:prstGeom>
          <a:noFill/>
        </p:spPr>
        <p:txBody>
          <a:bodyPr wrap="none" rtlCol="0">
            <a:spAutoFit/>
          </a:bodyPr>
          <a:lstStyle/>
          <a:p>
            <a:r>
              <a:rPr lang="de-DE" sz="1100" dirty="0"/>
              <a:t>Bodensee-Stiftung</a:t>
            </a:r>
          </a:p>
        </p:txBody>
      </p:sp>
    </p:spTree>
    <p:extLst>
      <p:ext uri="{BB962C8B-B14F-4D97-AF65-F5344CB8AC3E}">
        <p14:creationId xmlns:p14="http://schemas.microsoft.com/office/powerpoint/2010/main" val="39193024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Temperatur und Strahlung</a:t>
            </a:r>
          </a:p>
        </p:txBody>
      </p:sp>
      <p:sp>
        <p:nvSpPr>
          <p:cNvPr id="3" name="Inhaltsplatzhalter 2"/>
          <p:cNvSpPr>
            <a:spLocks noGrp="1"/>
          </p:cNvSpPr>
          <p:nvPr>
            <p:ph idx="1"/>
          </p:nvPr>
        </p:nvSpPr>
        <p:spPr>
          <a:xfrm>
            <a:off x="838200" y="1462243"/>
            <a:ext cx="11072446" cy="5004655"/>
          </a:xfrm>
        </p:spPr>
        <p:txBody>
          <a:bodyPr/>
          <a:lstStyle/>
          <a:p>
            <a:pPr>
              <a:spcAft>
                <a:spcPts val="1200"/>
              </a:spcAft>
            </a:pPr>
            <a:r>
              <a:rPr lang="de-DE" b="1" dirty="0">
                <a:solidFill>
                  <a:schemeClr val="accent2"/>
                </a:solidFill>
              </a:rPr>
              <a:t>Auswirkungen</a:t>
            </a:r>
            <a:r>
              <a:rPr lang="de-DE" b="1" dirty="0"/>
              <a:t> durch Hitze/Strahlung</a:t>
            </a:r>
            <a:endParaRPr lang="de-DE" dirty="0"/>
          </a:p>
          <a:p>
            <a:pPr>
              <a:spcAft>
                <a:spcPts val="600"/>
              </a:spcAft>
              <a:buFont typeface="Wingdings" panose="05000000000000000000" pitchFamily="2" charset="2"/>
              <a:buChar char="Ø"/>
            </a:pPr>
            <a:endParaRPr lang="de-DE" sz="2800" b="1" dirty="0">
              <a:cs typeface="Arial" panose="020B0604020202020204" pitchFamily="34" charset="0"/>
            </a:endParaRPr>
          </a:p>
          <a:p>
            <a:pPr>
              <a:spcAft>
                <a:spcPts val="600"/>
              </a:spcAft>
              <a:buFont typeface="Wingdings" panose="05000000000000000000" pitchFamily="2" charset="2"/>
              <a:buChar char="Ø"/>
            </a:pPr>
            <a:r>
              <a:rPr lang="de-DE" sz="2800" b="1" dirty="0">
                <a:cs typeface="Arial" panose="020B0604020202020204" pitchFamily="34" charset="0"/>
              </a:rPr>
              <a:t> Sonnenbrand</a:t>
            </a:r>
          </a:p>
          <a:p>
            <a:pPr>
              <a:spcAft>
                <a:spcPts val="600"/>
              </a:spcAft>
              <a:buFont typeface="Wingdings" panose="05000000000000000000" pitchFamily="2" charset="2"/>
              <a:buChar char="Ø"/>
            </a:pPr>
            <a:r>
              <a:rPr lang="de-DE" b="1" dirty="0">
                <a:cs typeface="Arial" panose="020B0604020202020204" pitchFamily="34" charset="0"/>
              </a:rPr>
              <a:t> Hitzeschaden</a:t>
            </a:r>
            <a:endParaRPr lang="de-DE" dirty="0"/>
          </a:p>
        </p:txBody>
      </p:sp>
      <p:pic>
        <p:nvPicPr>
          <p:cNvPr id="9" name="Grafik 8" descr="https://llh.hessen.de/wp-content/uploads/2020/04/200407_hitzeschaeden_aepfel.jpg"/>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96147" y="2991255"/>
            <a:ext cx="3587837" cy="2690878"/>
          </a:xfrm>
          <a:prstGeom prst="rect">
            <a:avLst/>
          </a:prstGeom>
          <a:noFill/>
          <a:ln>
            <a:noFill/>
          </a:ln>
        </p:spPr>
      </p:pic>
      <p:sp>
        <p:nvSpPr>
          <p:cNvPr id="8" name="Rechteck 7"/>
          <p:cNvSpPr/>
          <p:nvPr/>
        </p:nvSpPr>
        <p:spPr>
          <a:xfrm>
            <a:off x="4332647" y="5702766"/>
            <a:ext cx="2611612" cy="261610"/>
          </a:xfrm>
          <a:prstGeom prst="rect">
            <a:avLst/>
          </a:prstGeom>
        </p:spPr>
        <p:txBody>
          <a:bodyPr wrap="none">
            <a:spAutoFit/>
          </a:bodyPr>
          <a:lstStyle/>
          <a:p>
            <a:r>
              <a:rPr lang="de-DE" sz="1100" dirty="0"/>
              <a:t>Sonnenbrand an </a:t>
            </a:r>
            <a:r>
              <a:rPr lang="de-DE" sz="1100" dirty="0" err="1"/>
              <a:t>Granny</a:t>
            </a:r>
            <a:r>
              <a:rPr lang="de-DE" sz="1100" dirty="0"/>
              <a:t> Smith, LLH, Trapp</a:t>
            </a:r>
          </a:p>
        </p:txBody>
      </p:sp>
      <p:pic>
        <p:nvPicPr>
          <p:cNvPr id="11" name="Grafik 10" descr="https://llh.hessen.de/wp-content/uploads/2020/04/200407_hitzeschaeden_erdbeeren2.jpg"/>
          <p:cNvPicPr/>
          <p:nvPr/>
        </p:nvPicPr>
        <p:blipFill>
          <a:blip r:embed="rId4" cstate="screen">
            <a:extLst>
              <a:ext uri="{28A0092B-C50C-407E-A947-70E740481C1C}">
                <a14:useLocalDpi xmlns:a14="http://schemas.microsoft.com/office/drawing/2010/main"/>
              </a:ext>
            </a:extLst>
          </a:blip>
          <a:srcRect/>
          <a:stretch>
            <a:fillRect/>
          </a:stretch>
        </p:blipFill>
        <p:spPr bwMode="auto">
          <a:xfrm>
            <a:off x="8157425" y="2997299"/>
            <a:ext cx="3579779" cy="2684834"/>
          </a:xfrm>
          <a:prstGeom prst="rect">
            <a:avLst/>
          </a:prstGeom>
          <a:noFill/>
          <a:ln>
            <a:noFill/>
          </a:ln>
        </p:spPr>
      </p:pic>
      <p:sp>
        <p:nvSpPr>
          <p:cNvPr id="12" name="Rechteck 11"/>
          <p:cNvSpPr/>
          <p:nvPr/>
        </p:nvSpPr>
        <p:spPr>
          <a:xfrm>
            <a:off x="8060184" y="5702766"/>
            <a:ext cx="2432076" cy="261610"/>
          </a:xfrm>
          <a:prstGeom prst="rect">
            <a:avLst/>
          </a:prstGeom>
        </p:spPr>
        <p:txBody>
          <a:bodyPr wrap="none">
            <a:spAutoFit/>
          </a:bodyPr>
          <a:lstStyle/>
          <a:p>
            <a:r>
              <a:rPr lang="de-DE" sz="1100" dirty="0"/>
              <a:t>Hitzeschaden an Erdbeeren, LLH, Trapp</a:t>
            </a:r>
          </a:p>
        </p:txBody>
      </p:sp>
    </p:spTree>
    <p:extLst>
      <p:ext uri="{BB962C8B-B14F-4D97-AF65-F5344CB8AC3E}">
        <p14:creationId xmlns:p14="http://schemas.microsoft.com/office/powerpoint/2010/main" val="28079934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Temperatur und Strahlung</a:t>
            </a:r>
          </a:p>
        </p:txBody>
      </p:sp>
      <p:sp>
        <p:nvSpPr>
          <p:cNvPr id="3" name="Inhaltsplatzhalter 2"/>
          <p:cNvSpPr>
            <a:spLocks noGrp="1"/>
          </p:cNvSpPr>
          <p:nvPr>
            <p:ph idx="1"/>
          </p:nvPr>
        </p:nvSpPr>
        <p:spPr>
          <a:xfrm>
            <a:off x="753209" y="1463040"/>
            <a:ext cx="10600591" cy="4713923"/>
          </a:xfrm>
        </p:spPr>
        <p:txBody>
          <a:bodyPr/>
          <a:lstStyle/>
          <a:p>
            <a:r>
              <a:rPr lang="de-DE" b="1" dirty="0"/>
              <a:t>Nennen Sie </a:t>
            </a:r>
            <a:r>
              <a:rPr lang="de-DE" b="1" dirty="0">
                <a:solidFill>
                  <a:schemeClr val="accent1"/>
                </a:solidFill>
              </a:rPr>
              <a:t>Anpassungsmaßnahmen</a:t>
            </a:r>
            <a:r>
              <a:rPr lang="de-DE" b="1" dirty="0"/>
              <a:t> an zunehmende Hitze und Strahlung und Herausforderungen, die sich bei der Umsetzung ergeben können: </a:t>
            </a:r>
            <a:endParaRPr lang="de-DE" dirty="0"/>
          </a:p>
          <a:p>
            <a:endParaRPr lang="de-DE" dirty="0"/>
          </a:p>
          <a:p>
            <a:pPr marL="0" indent="0">
              <a:buNone/>
            </a:pPr>
            <a:endParaRPr lang="de-DE" dirty="0">
              <a:sym typeface="Wingdings" panose="05000000000000000000" pitchFamily="2" charset="2"/>
            </a:endParaRPr>
          </a:p>
          <a:p>
            <a:pPr marL="0" indent="0">
              <a:buNone/>
            </a:pPr>
            <a:endParaRPr lang="de-DE" dirty="0">
              <a:sym typeface="Wingdings" panose="05000000000000000000" pitchFamily="2" charset="2"/>
            </a:endParaRPr>
          </a:p>
          <a:p>
            <a:pPr>
              <a:buFont typeface="Wingdings" panose="05000000000000000000" pitchFamily="2" charset="2"/>
              <a:buChar char="Ø"/>
            </a:pPr>
            <a:endParaRPr lang="de-DE" dirty="0"/>
          </a:p>
        </p:txBody>
      </p:sp>
      <p:pic>
        <p:nvPicPr>
          <p:cNvPr id="4" name="Grafik 3">
            <a:extLst>
              <a:ext uri="{FF2B5EF4-FFF2-40B4-BE49-F238E27FC236}">
                <a16:creationId xmlns:a16="http://schemas.microsoft.com/office/drawing/2014/main" id="{A7CD23BB-B689-4912-AD9B-DBD91D004BCE}"/>
              </a:ext>
            </a:extLst>
          </p:cNvPr>
          <p:cNvPicPr>
            <a:picLocks noChangeAspect="1"/>
          </p:cNvPicPr>
          <p:nvPr/>
        </p:nvPicPr>
        <p:blipFill>
          <a:blip r:embed="rId3"/>
          <a:stretch>
            <a:fillRect/>
          </a:stretch>
        </p:blipFill>
        <p:spPr>
          <a:xfrm>
            <a:off x="5242486" y="3210486"/>
            <a:ext cx="1707028" cy="1707028"/>
          </a:xfrm>
          <a:prstGeom prst="rect">
            <a:avLst/>
          </a:prstGeom>
        </p:spPr>
      </p:pic>
      <p:sp>
        <p:nvSpPr>
          <p:cNvPr id="5" name="Textfeld 4">
            <a:extLst>
              <a:ext uri="{FF2B5EF4-FFF2-40B4-BE49-F238E27FC236}">
                <a16:creationId xmlns:a16="http://schemas.microsoft.com/office/drawing/2014/main" id="{B45AFEA2-2012-4EE6-B511-77E18A1F4EE9}"/>
              </a:ext>
            </a:extLst>
          </p:cNvPr>
          <p:cNvSpPr txBox="1"/>
          <p:nvPr/>
        </p:nvSpPr>
        <p:spPr>
          <a:xfrm>
            <a:off x="6409390" y="461479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34472244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Temperatur und Strahlung</a:t>
            </a:r>
          </a:p>
        </p:txBody>
      </p:sp>
      <p:sp>
        <p:nvSpPr>
          <p:cNvPr id="3" name="Inhaltsplatzhalter 2"/>
          <p:cNvSpPr>
            <a:spLocks noGrp="1"/>
          </p:cNvSpPr>
          <p:nvPr>
            <p:ph idx="1"/>
          </p:nvPr>
        </p:nvSpPr>
        <p:spPr>
          <a:xfrm>
            <a:off x="838200" y="1462243"/>
            <a:ext cx="11072446" cy="5004655"/>
          </a:xfrm>
        </p:spPr>
        <p:txBody>
          <a:bodyPr/>
          <a:lstStyle/>
          <a:p>
            <a:pPr>
              <a:spcAft>
                <a:spcPts val="1200"/>
              </a:spcAft>
            </a:pPr>
            <a:r>
              <a:rPr lang="de-DE" b="1" dirty="0">
                <a:solidFill>
                  <a:schemeClr val="accent1"/>
                </a:solidFill>
              </a:rPr>
              <a:t>Anpassungsmaßnahme</a:t>
            </a:r>
            <a:r>
              <a:rPr lang="de-DE" b="1" dirty="0"/>
              <a:t> Sonnenbrand</a:t>
            </a:r>
            <a:endParaRPr lang="de-DE" dirty="0"/>
          </a:p>
          <a:p>
            <a:pPr marL="0" indent="0">
              <a:spcAft>
                <a:spcPts val="600"/>
              </a:spcAft>
              <a:buNone/>
            </a:pPr>
            <a:endParaRPr lang="de-DE" sz="2800" b="1" dirty="0">
              <a:cs typeface="Arial" panose="020B0604020202020204" pitchFamily="34" charset="0"/>
            </a:endParaRPr>
          </a:p>
          <a:p>
            <a:pPr marL="0" indent="0">
              <a:spcAft>
                <a:spcPts val="600"/>
              </a:spcAft>
              <a:buNone/>
            </a:pPr>
            <a:endParaRPr lang="de-DE" dirty="0"/>
          </a:p>
        </p:txBody>
      </p:sp>
      <p:sp>
        <p:nvSpPr>
          <p:cNvPr id="5" name="Rechteck 4"/>
          <p:cNvSpPr/>
          <p:nvPr/>
        </p:nvSpPr>
        <p:spPr>
          <a:xfrm>
            <a:off x="7526180" y="5757081"/>
            <a:ext cx="2499402" cy="600164"/>
          </a:xfrm>
          <a:prstGeom prst="rect">
            <a:avLst/>
          </a:prstGeom>
        </p:spPr>
        <p:txBody>
          <a:bodyPr wrap="none">
            <a:spAutoFit/>
          </a:bodyPr>
          <a:lstStyle/>
          <a:p>
            <a:r>
              <a:rPr lang="de-DE" sz="1100" dirty="0"/>
              <a:t>Früchte nach Behandlung mit </a:t>
            </a:r>
            <a:br>
              <a:rPr lang="de-DE" sz="1100" dirty="0"/>
            </a:br>
            <a:r>
              <a:rPr lang="de-DE" sz="1100" dirty="0"/>
              <a:t>Kalziumkarbonat, </a:t>
            </a:r>
            <a:br>
              <a:rPr lang="de-DE" sz="1100" dirty="0"/>
            </a:br>
            <a:r>
              <a:rPr lang="de-DE" sz="1100" dirty="0"/>
              <a:t>Versuchszentrum </a:t>
            </a:r>
            <a:r>
              <a:rPr lang="de-DE" sz="1100" dirty="0" err="1"/>
              <a:t>Laimburg</a:t>
            </a:r>
            <a:r>
              <a:rPr lang="de-DE" sz="1100" dirty="0"/>
              <a:t>, Thalheimer </a:t>
            </a:r>
          </a:p>
        </p:txBody>
      </p:sp>
      <p:pic>
        <p:nvPicPr>
          <p:cNvPr id="7" name="Grafik 6"/>
          <p:cNvPicPr/>
          <p:nvPr/>
        </p:nvPicPr>
        <p:blipFill rotWithShape="1">
          <a:blip r:embed="rId3" cstate="screen">
            <a:extLst>
              <a:ext uri="{28A0092B-C50C-407E-A947-70E740481C1C}">
                <a14:useLocalDpi xmlns:a14="http://schemas.microsoft.com/office/drawing/2010/main"/>
              </a:ext>
            </a:extLst>
          </a:blip>
          <a:srcRect/>
          <a:stretch/>
        </p:blipFill>
        <p:spPr bwMode="auto">
          <a:xfrm>
            <a:off x="3669646" y="3206474"/>
            <a:ext cx="3726664" cy="2476469"/>
          </a:xfrm>
          <a:prstGeom prst="rect">
            <a:avLst/>
          </a:prstGeom>
          <a:ln>
            <a:noFill/>
          </a:ln>
          <a:extLst>
            <a:ext uri="{53640926-AAD7-44D8-BBD7-CCE9431645EC}">
              <a14:shadowObscured xmlns:a14="http://schemas.microsoft.com/office/drawing/2010/main"/>
            </a:ext>
          </a:extLst>
        </p:spPr>
      </p:pic>
      <p:sp>
        <p:nvSpPr>
          <p:cNvPr id="8" name="Rechteck 7"/>
          <p:cNvSpPr/>
          <p:nvPr/>
        </p:nvSpPr>
        <p:spPr>
          <a:xfrm>
            <a:off x="3618846" y="5702476"/>
            <a:ext cx="2637260" cy="261610"/>
          </a:xfrm>
          <a:prstGeom prst="rect">
            <a:avLst/>
          </a:prstGeom>
        </p:spPr>
        <p:txBody>
          <a:bodyPr wrap="none">
            <a:spAutoFit/>
          </a:bodyPr>
          <a:lstStyle/>
          <a:p>
            <a:r>
              <a:rPr lang="de-DE" sz="1100" dirty="0">
                <a:ea typeface="MS Mincho"/>
              </a:rPr>
              <a:t>Hagelnetze im Obstbau, Bodensee-Stiftung</a:t>
            </a:r>
            <a:endParaRPr lang="de-DE" sz="1100" dirty="0"/>
          </a:p>
        </p:txBody>
      </p:sp>
      <p:pic>
        <p:nvPicPr>
          <p:cNvPr id="10" name="Grafik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7930" y="2554242"/>
            <a:ext cx="3191867" cy="2396356"/>
          </a:xfrm>
          <a:prstGeom prst="rect">
            <a:avLst/>
          </a:prstGeom>
        </p:spPr>
      </p:pic>
      <p:sp>
        <p:nvSpPr>
          <p:cNvPr id="12" name="Rechteck 11"/>
          <p:cNvSpPr/>
          <p:nvPr/>
        </p:nvSpPr>
        <p:spPr>
          <a:xfrm>
            <a:off x="337930" y="4960805"/>
            <a:ext cx="2002471" cy="261610"/>
          </a:xfrm>
          <a:prstGeom prst="rect">
            <a:avLst/>
          </a:prstGeom>
        </p:spPr>
        <p:txBody>
          <a:bodyPr wrap="none">
            <a:spAutoFit/>
          </a:bodyPr>
          <a:lstStyle/>
          <a:p>
            <a:r>
              <a:rPr lang="de-DE" sz="1100" dirty="0">
                <a:ea typeface="MS Mincho"/>
              </a:rPr>
              <a:t>Beregnung, </a:t>
            </a:r>
            <a:r>
              <a:rPr lang="de-DE" sz="1100" dirty="0" err="1">
                <a:ea typeface="MS Mincho"/>
              </a:rPr>
              <a:t>Haseldorfer</a:t>
            </a:r>
            <a:r>
              <a:rPr lang="de-DE" sz="1100" dirty="0">
                <a:ea typeface="MS Mincho"/>
              </a:rPr>
              <a:t> Marsch</a:t>
            </a:r>
            <a:endParaRPr lang="de-DE" sz="1100" dirty="0"/>
          </a:p>
        </p:txBody>
      </p:sp>
      <p:sp>
        <p:nvSpPr>
          <p:cNvPr id="13" name="Rechteck 12"/>
          <p:cNvSpPr/>
          <p:nvPr/>
        </p:nvSpPr>
        <p:spPr>
          <a:xfrm>
            <a:off x="337930" y="2091101"/>
            <a:ext cx="1275157" cy="400110"/>
          </a:xfrm>
          <a:prstGeom prst="rect">
            <a:avLst/>
          </a:prstGeom>
        </p:spPr>
        <p:txBody>
          <a:bodyPr wrap="none">
            <a:spAutoFit/>
          </a:bodyPr>
          <a:lstStyle/>
          <a:p>
            <a:pPr marL="342900" indent="-342900">
              <a:buFont typeface="Arial" panose="020B0604020202020204" pitchFamily="34" charset="0"/>
              <a:buChar char="•"/>
            </a:pPr>
            <a:r>
              <a:rPr lang="de-DE" sz="2000" b="1" dirty="0">
                <a:ea typeface="MS Mincho"/>
              </a:rPr>
              <a:t>Kühlen</a:t>
            </a:r>
            <a:endParaRPr lang="de-DE" sz="2000" b="1" dirty="0"/>
          </a:p>
        </p:txBody>
      </p:sp>
      <p:sp>
        <p:nvSpPr>
          <p:cNvPr id="14" name="Rechteck 13"/>
          <p:cNvSpPr/>
          <p:nvPr/>
        </p:nvSpPr>
        <p:spPr>
          <a:xfrm>
            <a:off x="3669646" y="2806364"/>
            <a:ext cx="1715021" cy="400110"/>
          </a:xfrm>
          <a:prstGeom prst="rect">
            <a:avLst/>
          </a:prstGeom>
        </p:spPr>
        <p:txBody>
          <a:bodyPr wrap="none">
            <a:spAutoFit/>
          </a:bodyPr>
          <a:lstStyle/>
          <a:p>
            <a:pPr marL="342900" indent="-342900">
              <a:buFont typeface="Arial" panose="020B0604020202020204" pitchFamily="34" charset="0"/>
              <a:buChar char="•"/>
            </a:pPr>
            <a:r>
              <a:rPr lang="de-DE" sz="2000" b="1" dirty="0">
                <a:ea typeface="MS Mincho"/>
              </a:rPr>
              <a:t>Beschatten</a:t>
            </a:r>
            <a:endParaRPr lang="de-DE" sz="2000" b="1" dirty="0"/>
          </a:p>
        </p:txBody>
      </p:sp>
      <p:sp>
        <p:nvSpPr>
          <p:cNvPr id="15" name="Rechteck 14"/>
          <p:cNvSpPr/>
          <p:nvPr/>
        </p:nvSpPr>
        <p:spPr>
          <a:xfrm>
            <a:off x="7484519" y="2281199"/>
            <a:ext cx="3593997" cy="400110"/>
          </a:xfrm>
          <a:prstGeom prst="rect">
            <a:avLst/>
          </a:prstGeom>
        </p:spPr>
        <p:txBody>
          <a:bodyPr wrap="none">
            <a:spAutoFit/>
          </a:bodyPr>
          <a:lstStyle/>
          <a:p>
            <a:pPr marL="342900" indent="-342900">
              <a:buFont typeface="Arial" panose="020B0604020202020204" pitchFamily="34" charset="0"/>
              <a:buChar char="•"/>
            </a:pPr>
            <a:r>
              <a:rPr lang="de-DE" sz="2000" b="1" dirty="0">
                <a:ea typeface="MS Mincho"/>
              </a:rPr>
              <a:t>Aufgetragener Sonnenschutz</a:t>
            </a:r>
            <a:endParaRPr lang="de-DE" sz="2000" b="1" dirty="0"/>
          </a:p>
        </p:txBody>
      </p:sp>
      <p:sp>
        <p:nvSpPr>
          <p:cNvPr id="16" name="Rechteck 15">
            <a:extLst>
              <a:ext uri="{FF2B5EF4-FFF2-40B4-BE49-F238E27FC236}">
                <a16:creationId xmlns:a16="http://schemas.microsoft.com/office/drawing/2014/main" id="{BFFE4ECC-CFAA-4606-9171-443DA2981B94}"/>
              </a:ext>
            </a:extLst>
          </p:cNvPr>
          <p:cNvSpPr/>
          <p:nvPr/>
        </p:nvSpPr>
        <p:spPr>
          <a:xfrm>
            <a:off x="8406921" y="1790701"/>
            <a:ext cx="3748711" cy="1015663"/>
          </a:xfrm>
          <a:prstGeom prst="rect">
            <a:avLst/>
          </a:prstGeom>
        </p:spPr>
        <p:txBody>
          <a:bodyPr wrap="square">
            <a:spAutoFit/>
          </a:bodyPr>
          <a:lstStyle/>
          <a:p>
            <a:pPr marL="342900" indent="-342900">
              <a:buFont typeface="Arial" panose="020B0604020202020204" pitchFamily="34" charset="0"/>
              <a:buChar char="•"/>
            </a:pPr>
            <a:r>
              <a:rPr lang="de-DE" sz="2000" b="1" dirty="0">
                <a:ea typeface="MS Mincho"/>
              </a:rPr>
              <a:t>Verminderter Sommerschnitt</a:t>
            </a:r>
          </a:p>
          <a:p>
            <a:endParaRPr lang="de-DE" sz="2000" b="1" dirty="0">
              <a:ea typeface="MS Mincho"/>
            </a:endParaRPr>
          </a:p>
          <a:p>
            <a:r>
              <a:rPr lang="de-DE" sz="2000" b="1" dirty="0">
                <a:ea typeface="MS Mincho"/>
              </a:rPr>
              <a:t>	</a:t>
            </a:r>
            <a:endParaRPr lang="de-DE" sz="2000" b="1" dirty="0"/>
          </a:p>
        </p:txBody>
      </p:sp>
      <p:pic>
        <p:nvPicPr>
          <p:cNvPr id="4" name="Grafik 3">
            <a:extLst>
              <a:ext uri="{FF2B5EF4-FFF2-40B4-BE49-F238E27FC236}">
                <a16:creationId xmlns:a16="http://schemas.microsoft.com/office/drawing/2014/main" id="{818B84C5-8D10-4055-9DE0-D2F90322D89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89680" y="2742864"/>
            <a:ext cx="2271750" cy="3041835"/>
          </a:xfrm>
          <a:prstGeom prst="rect">
            <a:avLst/>
          </a:prstGeom>
        </p:spPr>
      </p:pic>
      <p:sp>
        <p:nvSpPr>
          <p:cNvPr id="6" name="Rechteck 5">
            <a:extLst>
              <a:ext uri="{FF2B5EF4-FFF2-40B4-BE49-F238E27FC236}">
                <a16:creationId xmlns:a16="http://schemas.microsoft.com/office/drawing/2014/main" id="{BDA2BB92-0B73-485B-980A-8A393B8D4AF7}"/>
              </a:ext>
            </a:extLst>
          </p:cNvPr>
          <p:cNvSpPr/>
          <p:nvPr/>
        </p:nvSpPr>
        <p:spPr>
          <a:xfrm>
            <a:off x="9686920" y="1300482"/>
            <a:ext cx="1690014" cy="400110"/>
          </a:xfrm>
          <a:prstGeom prst="rect">
            <a:avLst/>
          </a:prstGeom>
        </p:spPr>
        <p:txBody>
          <a:bodyPr wrap="none">
            <a:spAutoFit/>
          </a:bodyPr>
          <a:lstStyle/>
          <a:p>
            <a:pPr marL="285750" indent="-285750">
              <a:buFont typeface="Arial" panose="020B0604020202020204" pitchFamily="34" charset="0"/>
              <a:buChar char="•"/>
            </a:pPr>
            <a:r>
              <a:rPr lang="de-DE" sz="2000" b="1" dirty="0">
                <a:ea typeface="MS Mincho"/>
              </a:rPr>
              <a:t>Sortenwahl</a:t>
            </a:r>
            <a:endParaRPr lang="de-DE" sz="2000" dirty="0"/>
          </a:p>
        </p:txBody>
      </p:sp>
    </p:spTree>
    <p:extLst>
      <p:ext uri="{BB962C8B-B14F-4D97-AF65-F5344CB8AC3E}">
        <p14:creationId xmlns:p14="http://schemas.microsoft.com/office/powerpoint/2010/main" val="36755955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Temperatur und Strahlung</a:t>
            </a:r>
          </a:p>
        </p:txBody>
      </p:sp>
      <p:sp>
        <p:nvSpPr>
          <p:cNvPr id="3" name="Inhaltsplatzhalter 2"/>
          <p:cNvSpPr>
            <a:spLocks noGrp="1"/>
          </p:cNvSpPr>
          <p:nvPr>
            <p:ph idx="1"/>
          </p:nvPr>
        </p:nvSpPr>
        <p:spPr>
          <a:xfrm>
            <a:off x="774700" y="1463040"/>
            <a:ext cx="10515600" cy="4713923"/>
          </a:xfrm>
        </p:spPr>
        <p:txBody>
          <a:bodyPr/>
          <a:lstStyle/>
          <a:p>
            <a:r>
              <a:rPr lang="de-DE" b="1" dirty="0">
                <a:solidFill>
                  <a:schemeClr val="accent2"/>
                </a:solidFill>
              </a:rPr>
              <a:t>Auswirkungen</a:t>
            </a:r>
            <a:r>
              <a:rPr lang="de-DE" b="1" dirty="0"/>
              <a:t> durch steigende Temperaturen, Zunahme der Sommer- bzw. heißen Tage</a:t>
            </a:r>
            <a:r>
              <a:rPr lang="de-DE" dirty="0"/>
              <a:t>:</a:t>
            </a:r>
          </a:p>
          <a:p>
            <a:endParaRPr lang="de-DE" dirty="0"/>
          </a:p>
          <a:p>
            <a:pPr>
              <a:buFont typeface="Wingdings" panose="05000000000000000000" pitchFamily="2" charset="2"/>
              <a:buChar char="Ø"/>
            </a:pPr>
            <a:r>
              <a:rPr lang="de-DE" dirty="0"/>
              <a:t> Qualitätseinbußen</a:t>
            </a:r>
          </a:p>
          <a:p>
            <a:pPr>
              <a:buFont typeface="Wingdings" panose="05000000000000000000" pitchFamily="2" charset="2"/>
              <a:buChar char="Ø"/>
            </a:pPr>
            <a:r>
              <a:rPr lang="de-DE" dirty="0"/>
              <a:t> Erhöhte Transpiration, höherer Wasserbedarf</a:t>
            </a:r>
          </a:p>
          <a:p>
            <a:pPr>
              <a:buFont typeface="Wingdings" panose="05000000000000000000" pitchFamily="2" charset="2"/>
              <a:buChar char="Ø"/>
            </a:pPr>
            <a:r>
              <a:rPr lang="de-DE" dirty="0"/>
              <a:t> Erhitzung des Bodens</a:t>
            </a:r>
          </a:p>
        </p:txBody>
      </p:sp>
    </p:spTree>
    <p:extLst>
      <p:ext uri="{BB962C8B-B14F-4D97-AF65-F5344CB8AC3E}">
        <p14:creationId xmlns:p14="http://schemas.microsoft.com/office/powerpoint/2010/main" val="7129750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Temperatur und Strahlung</a:t>
            </a:r>
          </a:p>
        </p:txBody>
      </p:sp>
      <p:sp>
        <p:nvSpPr>
          <p:cNvPr id="3" name="Inhaltsplatzhalter 2"/>
          <p:cNvSpPr>
            <a:spLocks noGrp="1"/>
          </p:cNvSpPr>
          <p:nvPr>
            <p:ph idx="1"/>
          </p:nvPr>
        </p:nvSpPr>
        <p:spPr>
          <a:xfrm>
            <a:off x="753208" y="1463040"/>
            <a:ext cx="11353801" cy="4713923"/>
          </a:xfrm>
        </p:spPr>
        <p:txBody>
          <a:bodyPr/>
          <a:lstStyle/>
          <a:p>
            <a:r>
              <a:rPr lang="de-DE" b="1" dirty="0"/>
              <a:t>Nennen Sie </a:t>
            </a:r>
            <a:r>
              <a:rPr lang="de-DE" b="1" dirty="0">
                <a:solidFill>
                  <a:schemeClr val="accent1"/>
                </a:solidFill>
              </a:rPr>
              <a:t>Anpassungsmaßnahmen</a:t>
            </a:r>
            <a:r>
              <a:rPr lang="de-DE" b="1" dirty="0"/>
              <a:t> an steigende Temperaturen, Zunahme der Sommer- bzw. heißen Tage: </a:t>
            </a:r>
            <a:endParaRPr lang="de-DE" dirty="0"/>
          </a:p>
          <a:p>
            <a:endParaRPr lang="de-DE" dirty="0"/>
          </a:p>
          <a:p>
            <a:pPr marL="0" indent="0">
              <a:buNone/>
            </a:pPr>
            <a:endParaRPr lang="de-DE" dirty="0">
              <a:sym typeface="Wingdings" panose="05000000000000000000" pitchFamily="2" charset="2"/>
            </a:endParaRPr>
          </a:p>
          <a:p>
            <a:pPr marL="0" indent="0">
              <a:buNone/>
            </a:pPr>
            <a:endParaRPr lang="de-DE" dirty="0">
              <a:sym typeface="Wingdings" panose="05000000000000000000" pitchFamily="2" charset="2"/>
            </a:endParaRPr>
          </a:p>
          <a:p>
            <a:pPr>
              <a:buFont typeface="Wingdings" panose="05000000000000000000" pitchFamily="2" charset="2"/>
              <a:buChar char="Ø"/>
            </a:pPr>
            <a:endParaRPr lang="de-DE" dirty="0"/>
          </a:p>
        </p:txBody>
      </p:sp>
      <p:pic>
        <p:nvPicPr>
          <p:cNvPr id="4" name="Grafik 3">
            <a:extLst>
              <a:ext uri="{FF2B5EF4-FFF2-40B4-BE49-F238E27FC236}">
                <a16:creationId xmlns:a16="http://schemas.microsoft.com/office/drawing/2014/main" id="{A7CD23BB-B689-4912-AD9B-DBD91D004BCE}"/>
              </a:ext>
            </a:extLst>
          </p:cNvPr>
          <p:cNvPicPr>
            <a:picLocks noChangeAspect="1"/>
          </p:cNvPicPr>
          <p:nvPr/>
        </p:nvPicPr>
        <p:blipFill>
          <a:blip r:embed="rId3"/>
          <a:stretch>
            <a:fillRect/>
          </a:stretch>
        </p:blipFill>
        <p:spPr>
          <a:xfrm>
            <a:off x="5242486" y="3210486"/>
            <a:ext cx="1707028" cy="1707028"/>
          </a:xfrm>
          <a:prstGeom prst="rect">
            <a:avLst/>
          </a:prstGeom>
        </p:spPr>
      </p:pic>
      <p:sp>
        <p:nvSpPr>
          <p:cNvPr id="5" name="Textfeld 4">
            <a:extLst>
              <a:ext uri="{FF2B5EF4-FFF2-40B4-BE49-F238E27FC236}">
                <a16:creationId xmlns:a16="http://schemas.microsoft.com/office/drawing/2014/main" id="{B45AFEA2-2012-4EE6-B511-77E18A1F4EE9}"/>
              </a:ext>
            </a:extLst>
          </p:cNvPr>
          <p:cNvSpPr txBox="1"/>
          <p:nvPr/>
        </p:nvSpPr>
        <p:spPr>
          <a:xfrm>
            <a:off x="6409390" y="461479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31215499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Temperatur und Strahlung</a:t>
            </a:r>
          </a:p>
        </p:txBody>
      </p:sp>
      <p:sp>
        <p:nvSpPr>
          <p:cNvPr id="3" name="Inhaltsplatzhalter 2"/>
          <p:cNvSpPr>
            <a:spLocks noGrp="1"/>
          </p:cNvSpPr>
          <p:nvPr>
            <p:ph idx="1"/>
          </p:nvPr>
        </p:nvSpPr>
        <p:spPr>
          <a:xfrm>
            <a:off x="753208" y="1463040"/>
            <a:ext cx="11353801" cy="4713923"/>
          </a:xfrm>
        </p:spPr>
        <p:txBody>
          <a:bodyPr/>
          <a:lstStyle/>
          <a:p>
            <a:r>
              <a:rPr lang="de-DE" b="1" dirty="0">
                <a:solidFill>
                  <a:schemeClr val="accent1"/>
                </a:solidFill>
              </a:rPr>
              <a:t>Anpassungsmaßnahmen</a:t>
            </a:r>
            <a:r>
              <a:rPr lang="de-DE" b="1" dirty="0"/>
              <a:t> an steigende Temperaturen, Zunahme der Sommer- bzw. heißen Tage: </a:t>
            </a:r>
            <a:endParaRPr lang="de-DE" dirty="0"/>
          </a:p>
          <a:p>
            <a:endParaRPr lang="de-DE" dirty="0"/>
          </a:p>
          <a:p>
            <a:pPr>
              <a:buFont typeface="Wingdings" panose="05000000000000000000" pitchFamily="2" charset="2"/>
              <a:buChar char="Ø"/>
            </a:pPr>
            <a:r>
              <a:rPr lang="de-DE" dirty="0"/>
              <a:t> Anbau neuer, hitzetoleranterer bzw. wärmeliebendere Sorten</a:t>
            </a:r>
          </a:p>
          <a:p>
            <a:pPr>
              <a:buFont typeface="Wingdings" panose="05000000000000000000" pitchFamily="2" charset="2"/>
              <a:buChar char="Ø"/>
            </a:pPr>
            <a:r>
              <a:rPr lang="de-DE" dirty="0"/>
              <a:t> Verminderter Sommerschnitt</a:t>
            </a:r>
          </a:p>
          <a:p>
            <a:pPr>
              <a:buFont typeface="Wingdings" panose="05000000000000000000" pitchFamily="2" charset="2"/>
              <a:buChar char="Ø"/>
            </a:pPr>
            <a:r>
              <a:rPr lang="de-DE" dirty="0"/>
              <a:t> Ganzjährige Bodenbedeckung (Bewuchs, Mulch) </a:t>
            </a:r>
          </a:p>
          <a:p>
            <a:pPr>
              <a:buFont typeface="Wingdings" panose="05000000000000000000" pitchFamily="2" charset="2"/>
              <a:buChar char="Ø"/>
            </a:pPr>
            <a:r>
              <a:rPr lang="de-DE" dirty="0">
                <a:sym typeface="Wingdings" panose="05000000000000000000" pitchFamily="2" charset="2"/>
              </a:rPr>
              <a:t> Natürliche Pflanzenstrukturen </a:t>
            </a:r>
          </a:p>
          <a:p>
            <a:pPr>
              <a:buFont typeface="Wingdings" panose="05000000000000000000" pitchFamily="2" charset="2"/>
              <a:buChar char="Ø"/>
            </a:pPr>
            <a:r>
              <a:rPr lang="de-DE" dirty="0">
                <a:sym typeface="Wingdings" panose="05000000000000000000" pitchFamily="2" charset="2"/>
              </a:rPr>
              <a:t> Wechsel hin zu trockenheitstoleranten Sorten</a:t>
            </a:r>
            <a:r>
              <a:rPr lang="de-DE" dirty="0"/>
              <a:t> </a:t>
            </a:r>
          </a:p>
          <a:p>
            <a:pPr marL="0" indent="0">
              <a:buNone/>
            </a:pPr>
            <a:endParaRPr lang="de-DE" dirty="0">
              <a:sym typeface="Wingdings" panose="05000000000000000000" pitchFamily="2" charset="2"/>
            </a:endParaRPr>
          </a:p>
          <a:p>
            <a:pPr marL="0" indent="0">
              <a:buNone/>
            </a:pPr>
            <a:endParaRPr lang="de-DE" dirty="0">
              <a:sym typeface="Wingdings" panose="05000000000000000000" pitchFamily="2" charset="2"/>
            </a:endParaRPr>
          </a:p>
          <a:p>
            <a:pPr>
              <a:buFont typeface="Wingdings" panose="05000000000000000000" pitchFamily="2" charset="2"/>
              <a:buChar char="Ø"/>
            </a:pPr>
            <a:endParaRPr lang="de-DE" dirty="0"/>
          </a:p>
        </p:txBody>
      </p:sp>
    </p:spTree>
    <p:extLst>
      <p:ext uri="{BB962C8B-B14F-4D97-AF65-F5344CB8AC3E}">
        <p14:creationId xmlns:p14="http://schemas.microsoft.com/office/powerpoint/2010/main" val="464903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Temperatur und Strahlung</a:t>
            </a:r>
          </a:p>
        </p:txBody>
      </p:sp>
      <p:sp>
        <p:nvSpPr>
          <p:cNvPr id="3" name="Inhaltsplatzhalter 2"/>
          <p:cNvSpPr>
            <a:spLocks noGrp="1"/>
          </p:cNvSpPr>
          <p:nvPr>
            <p:ph idx="1"/>
          </p:nvPr>
        </p:nvSpPr>
        <p:spPr>
          <a:xfrm>
            <a:off x="753208" y="1463040"/>
            <a:ext cx="11353801" cy="4713923"/>
          </a:xfrm>
        </p:spPr>
        <p:txBody>
          <a:bodyPr/>
          <a:lstStyle/>
          <a:p>
            <a:r>
              <a:rPr lang="de-DE" b="1" dirty="0">
                <a:solidFill>
                  <a:schemeClr val="accent1"/>
                </a:solidFill>
              </a:rPr>
              <a:t>Anpassungsmaßnahmen</a:t>
            </a:r>
            <a:r>
              <a:rPr lang="de-DE" b="1" dirty="0"/>
              <a:t> an steigende Temperaturen, Zunahme der Sommer- bzw. heißen Tage: </a:t>
            </a:r>
            <a:endParaRPr lang="de-DE" dirty="0"/>
          </a:p>
          <a:p>
            <a:endParaRPr lang="de-DE" dirty="0"/>
          </a:p>
          <a:p>
            <a:pPr>
              <a:buFont typeface="Wingdings" panose="05000000000000000000" pitchFamily="2" charset="2"/>
              <a:buChar char="Ø"/>
            </a:pPr>
            <a:r>
              <a:rPr lang="de-DE" dirty="0"/>
              <a:t> Walzen der Fahrgassenbegrünung</a:t>
            </a:r>
          </a:p>
          <a:p>
            <a:pPr>
              <a:buFont typeface="Wingdings" panose="05000000000000000000" pitchFamily="2" charset="2"/>
              <a:buChar char="Ø"/>
            </a:pPr>
            <a:r>
              <a:rPr lang="de-DE" dirty="0"/>
              <a:t> Bewässerungsmöglichkeit ausbauen</a:t>
            </a:r>
          </a:p>
          <a:p>
            <a:pPr>
              <a:buFont typeface="Wingdings" panose="05000000000000000000" pitchFamily="2" charset="2"/>
              <a:buChar char="Ø"/>
            </a:pPr>
            <a:r>
              <a:rPr lang="de-DE" dirty="0">
                <a:sym typeface="Wingdings" panose="05000000000000000000" pitchFamily="2" charset="2"/>
              </a:rPr>
              <a:t> Effiziente Bewässerung </a:t>
            </a:r>
          </a:p>
          <a:p>
            <a:pPr>
              <a:buFont typeface="Wingdings" panose="05000000000000000000" pitchFamily="2" charset="2"/>
              <a:buChar char="Ø"/>
            </a:pPr>
            <a:r>
              <a:rPr lang="de-DE" dirty="0">
                <a:sym typeface="Wingdings" panose="05000000000000000000" pitchFamily="2" charset="2"/>
              </a:rPr>
              <a:t> </a:t>
            </a:r>
            <a:r>
              <a:rPr lang="de-DE" dirty="0"/>
              <a:t>Sortenversuche bzgl. Stresssicherheit, Wurzelbildung usw. intensivieren </a:t>
            </a:r>
          </a:p>
          <a:p>
            <a:pPr>
              <a:buFont typeface="Wingdings" panose="05000000000000000000" pitchFamily="2" charset="2"/>
              <a:buChar char="Ø"/>
            </a:pPr>
            <a:r>
              <a:rPr lang="de-DE" dirty="0"/>
              <a:t> Beschattung </a:t>
            </a:r>
          </a:p>
          <a:p>
            <a:pPr marL="0" indent="0">
              <a:buNone/>
            </a:pPr>
            <a:endParaRPr lang="de-DE" dirty="0">
              <a:sym typeface="Wingdings" panose="05000000000000000000" pitchFamily="2" charset="2"/>
            </a:endParaRPr>
          </a:p>
          <a:p>
            <a:pPr marL="0" indent="0">
              <a:buNone/>
            </a:pPr>
            <a:endParaRPr lang="de-DE" dirty="0">
              <a:sym typeface="Wingdings" panose="05000000000000000000" pitchFamily="2" charset="2"/>
            </a:endParaRPr>
          </a:p>
          <a:p>
            <a:pPr marL="0" indent="0">
              <a:buNone/>
            </a:pPr>
            <a:endParaRPr lang="de-DE" dirty="0"/>
          </a:p>
        </p:txBody>
      </p:sp>
    </p:spTree>
    <p:extLst>
      <p:ext uri="{BB962C8B-B14F-4D97-AF65-F5344CB8AC3E}">
        <p14:creationId xmlns:p14="http://schemas.microsoft.com/office/powerpoint/2010/main" val="8222530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Temperatur und Strahlung</a:t>
            </a:r>
          </a:p>
        </p:txBody>
      </p:sp>
      <p:sp>
        <p:nvSpPr>
          <p:cNvPr id="3" name="Inhaltsplatzhalter 2"/>
          <p:cNvSpPr>
            <a:spLocks noGrp="1"/>
          </p:cNvSpPr>
          <p:nvPr>
            <p:ph idx="1"/>
          </p:nvPr>
        </p:nvSpPr>
        <p:spPr>
          <a:xfrm>
            <a:off x="753208" y="1463040"/>
            <a:ext cx="11353801" cy="4713923"/>
          </a:xfrm>
        </p:spPr>
        <p:txBody>
          <a:bodyPr/>
          <a:lstStyle/>
          <a:p>
            <a:r>
              <a:rPr lang="de-DE" b="1" dirty="0">
                <a:solidFill>
                  <a:schemeClr val="accent1"/>
                </a:solidFill>
              </a:rPr>
              <a:t>Anpassungsmaßnahmen</a:t>
            </a:r>
            <a:r>
              <a:rPr lang="de-DE" b="1" dirty="0"/>
              <a:t> an steigende Temperaturen, Zunahme der Sommer- bzw. heißen Tage und Strahlung: </a:t>
            </a:r>
            <a:endParaRPr lang="de-DE" dirty="0"/>
          </a:p>
          <a:p>
            <a:endParaRPr lang="de-DE" dirty="0"/>
          </a:p>
          <a:p>
            <a:pPr>
              <a:buFont typeface="Wingdings" panose="05000000000000000000" pitchFamily="2" charset="2"/>
              <a:buChar char="Ø"/>
            </a:pPr>
            <a:r>
              <a:rPr lang="de-DE" dirty="0"/>
              <a:t>Beschattung; hier Agrophotovoltaik über Ackerland und Himbeeren</a:t>
            </a:r>
          </a:p>
        </p:txBody>
      </p:sp>
      <p:sp>
        <p:nvSpPr>
          <p:cNvPr id="7" name="Textfeld 6">
            <a:extLst>
              <a:ext uri="{FF2B5EF4-FFF2-40B4-BE49-F238E27FC236}">
                <a16:creationId xmlns:a16="http://schemas.microsoft.com/office/drawing/2014/main" id="{4D3AB606-21AA-4E7F-BC5E-8FAFF50B6EA4}"/>
              </a:ext>
            </a:extLst>
          </p:cNvPr>
          <p:cNvSpPr txBox="1"/>
          <p:nvPr/>
        </p:nvSpPr>
        <p:spPr>
          <a:xfrm>
            <a:off x="1387582" y="6060226"/>
            <a:ext cx="2943294" cy="261610"/>
          </a:xfrm>
          <a:prstGeom prst="rect">
            <a:avLst/>
          </a:prstGeom>
          <a:noFill/>
        </p:spPr>
        <p:txBody>
          <a:bodyPr wrap="square">
            <a:spAutoFit/>
          </a:bodyPr>
          <a:lstStyle/>
          <a:p>
            <a:r>
              <a:rPr lang="de-DE" sz="1100" dirty="0">
                <a:ea typeface="MS Mincho"/>
              </a:rPr>
              <a:t>Agrophotovoltaik,</a:t>
            </a:r>
            <a:r>
              <a:rPr lang="de-DE" sz="1100" dirty="0"/>
              <a:t> Hofgemeinschaft Heggelbach</a:t>
            </a:r>
          </a:p>
        </p:txBody>
      </p:sp>
      <p:sp>
        <p:nvSpPr>
          <p:cNvPr id="8" name="Textfeld 7">
            <a:extLst>
              <a:ext uri="{FF2B5EF4-FFF2-40B4-BE49-F238E27FC236}">
                <a16:creationId xmlns:a16="http://schemas.microsoft.com/office/drawing/2014/main" id="{4D3AB606-21AA-4E7F-BC5E-8FAFF50B6EA4}"/>
              </a:ext>
            </a:extLst>
          </p:cNvPr>
          <p:cNvSpPr txBox="1"/>
          <p:nvPr/>
        </p:nvSpPr>
        <p:spPr>
          <a:xfrm>
            <a:off x="5930900" y="6060226"/>
            <a:ext cx="2943294" cy="261610"/>
          </a:xfrm>
          <a:prstGeom prst="rect">
            <a:avLst/>
          </a:prstGeom>
          <a:noFill/>
        </p:spPr>
        <p:txBody>
          <a:bodyPr wrap="square">
            <a:spAutoFit/>
          </a:bodyPr>
          <a:lstStyle/>
          <a:p>
            <a:r>
              <a:rPr lang="de-DE" sz="1100" dirty="0">
                <a:ea typeface="MS Mincho"/>
              </a:rPr>
              <a:t>Agrophotovoltaik über Himbeeren,</a:t>
            </a:r>
            <a:r>
              <a:rPr lang="de-DE" sz="1100" dirty="0"/>
              <a:t> BayWa r.e..</a:t>
            </a:r>
          </a:p>
        </p:txBody>
      </p:sp>
      <p:pic>
        <p:nvPicPr>
          <p:cNvPr id="6" name="Grafik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87582" y="3336264"/>
            <a:ext cx="4069266" cy="2712844"/>
          </a:xfrm>
          <a:prstGeom prst="rect">
            <a:avLst/>
          </a:prstGeom>
        </p:spPr>
      </p:pic>
      <p:pic>
        <p:nvPicPr>
          <p:cNvPr id="9" name="Grafik 8">
            <a:extLst>
              <a:ext uri="{FF2B5EF4-FFF2-40B4-BE49-F238E27FC236}">
                <a16:creationId xmlns:a16="http://schemas.microsoft.com/office/drawing/2014/main" id="{1BCDA620-468D-4116-87F9-6463D31AD6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30900" y="3341456"/>
            <a:ext cx="5105400" cy="2707119"/>
          </a:xfrm>
          <a:prstGeom prst="rect">
            <a:avLst/>
          </a:prstGeom>
        </p:spPr>
      </p:pic>
    </p:spTree>
    <p:extLst>
      <p:ext uri="{BB962C8B-B14F-4D97-AF65-F5344CB8AC3E}">
        <p14:creationId xmlns:p14="http://schemas.microsoft.com/office/powerpoint/2010/main" val="39778364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Trockenheit</a:t>
            </a:r>
          </a:p>
        </p:txBody>
      </p:sp>
      <p:sp>
        <p:nvSpPr>
          <p:cNvPr id="3" name="Inhaltsplatzhalter 2"/>
          <p:cNvSpPr>
            <a:spLocks noGrp="1"/>
          </p:cNvSpPr>
          <p:nvPr>
            <p:ph idx="1"/>
          </p:nvPr>
        </p:nvSpPr>
        <p:spPr/>
        <p:txBody>
          <a:bodyPr/>
          <a:lstStyle/>
          <a:p>
            <a:r>
              <a:rPr lang="de-DE" b="1" dirty="0">
                <a:solidFill>
                  <a:schemeClr val="accent2"/>
                </a:solidFill>
              </a:rPr>
              <a:t>Auswirkungen</a:t>
            </a:r>
            <a:r>
              <a:rPr lang="de-DE" b="1" dirty="0"/>
              <a:t> durch vermehrte Trockenheit v.a. in den Sommermonaten</a:t>
            </a:r>
            <a:r>
              <a:rPr lang="de-DE" dirty="0"/>
              <a:t>:</a:t>
            </a:r>
          </a:p>
          <a:p>
            <a:endParaRPr lang="de-DE" dirty="0"/>
          </a:p>
          <a:p>
            <a:pPr>
              <a:buFont typeface="Wingdings" panose="05000000000000000000" pitchFamily="2" charset="2"/>
              <a:buChar char="Ø"/>
            </a:pPr>
            <a:r>
              <a:rPr lang="de-DE" dirty="0"/>
              <a:t> Qualitäts- und Quantitätseinbußen</a:t>
            </a:r>
          </a:p>
          <a:p>
            <a:pPr>
              <a:buFont typeface="Wingdings" panose="05000000000000000000" pitchFamily="2" charset="2"/>
              <a:buChar char="Ø"/>
            </a:pPr>
            <a:r>
              <a:rPr lang="de-DE" dirty="0"/>
              <a:t> Hemmende Wirkung auf feuchtigkeitsliebende Krankheiten</a:t>
            </a:r>
          </a:p>
          <a:p>
            <a:pPr>
              <a:buFont typeface="Wingdings" panose="05000000000000000000" pitchFamily="2" charset="2"/>
              <a:buChar char="Ø"/>
            </a:pPr>
            <a:r>
              <a:rPr lang="de-DE" dirty="0"/>
              <a:t> Risiko für schwere Dürreereignisse</a:t>
            </a:r>
          </a:p>
        </p:txBody>
      </p:sp>
    </p:spTree>
    <p:extLst>
      <p:ext uri="{BB962C8B-B14F-4D97-AF65-F5344CB8AC3E}">
        <p14:creationId xmlns:p14="http://schemas.microsoft.com/office/powerpoint/2010/main" val="433708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Durchschnittliche Jahrestemperatur in Baden-Württemberg</a:t>
            </a:r>
          </a:p>
        </p:txBody>
      </p:sp>
      <p:sp>
        <p:nvSpPr>
          <p:cNvPr id="6" name="Textfeld 5">
            <a:extLst>
              <a:ext uri="{FF2B5EF4-FFF2-40B4-BE49-F238E27FC236}">
                <a16:creationId xmlns:a16="http://schemas.microsoft.com/office/drawing/2014/main" id="{63FEAC01-C27A-4A32-8C69-ACC34EE44CA8}"/>
              </a:ext>
            </a:extLst>
          </p:cNvPr>
          <p:cNvSpPr txBox="1"/>
          <p:nvPr/>
        </p:nvSpPr>
        <p:spPr>
          <a:xfrm>
            <a:off x="3629029" y="1219041"/>
            <a:ext cx="4644221" cy="830997"/>
          </a:xfrm>
          <a:prstGeom prst="rect">
            <a:avLst/>
          </a:prstGeom>
          <a:noFill/>
        </p:spPr>
        <p:txBody>
          <a:bodyPr wrap="none" rtlCol="0">
            <a:spAutoFit/>
          </a:bodyPr>
          <a:lstStyle/>
          <a:p>
            <a:pPr algn="ctr"/>
            <a:r>
              <a:rPr lang="de-DE" sz="2400" dirty="0"/>
              <a:t>Durchschnittliche Jahrestemperatur</a:t>
            </a:r>
          </a:p>
          <a:p>
            <a:pPr algn="ctr"/>
            <a:r>
              <a:rPr lang="de-DE" sz="2400" dirty="0"/>
              <a:t>Baden-Württemberg</a:t>
            </a:r>
          </a:p>
        </p:txBody>
      </p:sp>
      <p:pic>
        <p:nvPicPr>
          <p:cNvPr id="8" name="Grafik 7">
            <a:extLst>
              <a:ext uri="{FF2B5EF4-FFF2-40B4-BE49-F238E27FC236}">
                <a16:creationId xmlns:a16="http://schemas.microsoft.com/office/drawing/2014/main" id="{271B1AE7-4463-4D31-A8B2-0D7B143AE569}"/>
              </a:ext>
            </a:extLst>
          </p:cNvPr>
          <p:cNvPicPr>
            <a:picLocks noChangeAspect="1"/>
          </p:cNvPicPr>
          <p:nvPr/>
        </p:nvPicPr>
        <p:blipFill>
          <a:blip r:embed="rId3"/>
          <a:stretch>
            <a:fillRect/>
          </a:stretch>
        </p:blipFill>
        <p:spPr>
          <a:xfrm>
            <a:off x="1501284" y="1028700"/>
            <a:ext cx="8890491" cy="5283041"/>
          </a:xfrm>
          <a:prstGeom prst="rect">
            <a:avLst/>
          </a:prstGeom>
        </p:spPr>
      </p:pic>
    </p:spTree>
    <p:extLst>
      <p:ext uri="{BB962C8B-B14F-4D97-AF65-F5344CB8AC3E}">
        <p14:creationId xmlns:p14="http://schemas.microsoft.com/office/powerpoint/2010/main" val="18762033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Trockenheit</a:t>
            </a:r>
          </a:p>
        </p:txBody>
      </p:sp>
      <p:sp>
        <p:nvSpPr>
          <p:cNvPr id="3" name="Inhaltsplatzhalter 2"/>
          <p:cNvSpPr>
            <a:spLocks noGrp="1"/>
          </p:cNvSpPr>
          <p:nvPr>
            <p:ph idx="1"/>
          </p:nvPr>
        </p:nvSpPr>
        <p:spPr>
          <a:xfrm>
            <a:off x="753209" y="1463040"/>
            <a:ext cx="9851292" cy="4713923"/>
          </a:xfrm>
        </p:spPr>
        <p:txBody>
          <a:bodyPr/>
          <a:lstStyle/>
          <a:p>
            <a:r>
              <a:rPr lang="de-DE" b="1" dirty="0"/>
              <a:t>Nennen Sie </a:t>
            </a:r>
            <a:r>
              <a:rPr lang="de-DE" b="1" dirty="0">
                <a:solidFill>
                  <a:schemeClr val="accent1"/>
                </a:solidFill>
              </a:rPr>
              <a:t>Anpassungsmaßnahmen</a:t>
            </a:r>
            <a:r>
              <a:rPr lang="de-DE" b="1" dirty="0"/>
              <a:t> an vermehrte Trockenheit v.a. in den Sommermonaten: </a:t>
            </a:r>
            <a:endParaRPr lang="de-DE" dirty="0"/>
          </a:p>
          <a:p>
            <a:endParaRPr lang="de-DE" dirty="0"/>
          </a:p>
          <a:p>
            <a:pPr marL="0" indent="0">
              <a:buNone/>
            </a:pPr>
            <a:endParaRPr lang="de-DE" dirty="0">
              <a:sym typeface="Wingdings" panose="05000000000000000000" pitchFamily="2" charset="2"/>
            </a:endParaRPr>
          </a:p>
          <a:p>
            <a:pPr marL="0" indent="0">
              <a:buNone/>
            </a:pPr>
            <a:endParaRPr lang="de-DE" dirty="0">
              <a:sym typeface="Wingdings" panose="05000000000000000000" pitchFamily="2" charset="2"/>
            </a:endParaRPr>
          </a:p>
          <a:p>
            <a:pPr>
              <a:buFont typeface="Wingdings" panose="05000000000000000000" pitchFamily="2" charset="2"/>
              <a:buChar char="Ø"/>
            </a:pPr>
            <a:endParaRPr lang="de-DE" dirty="0"/>
          </a:p>
        </p:txBody>
      </p:sp>
      <p:pic>
        <p:nvPicPr>
          <p:cNvPr id="4" name="Grafik 3">
            <a:extLst>
              <a:ext uri="{FF2B5EF4-FFF2-40B4-BE49-F238E27FC236}">
                <a16:creationId xmlns:a16="http://schemas.microsoft.com/office/drawing/2014/main" id="{A7CD23BB-B689-4912-AD9B-DBD91D004BCE}"/>
              </a:ext>
            </a:extLst>
          </p:cNvPr>
          <p:cNvPicPr>
            <a:picLocks noChangeAspect="1"/>
          </p:cNvPicPr>
          <p:nvPr/>
        </p:nvPicPr>
        <p:blipFill>
          <a:blip r:embed="rId3"/>
          <a:stretch>
            <a:fillRect/>
          </a:stretch>
        </p:blipFill>
        <p:spPr>
          <a:xfrm>
            <a:off x="5242486" y="3210486"/>
            <a:ext cx="1707028" cy="1707028"/>
          </a:xfrm>
          <a:prstGeom prst="rect">
            <a:avLst/>
          </a:prstGeom>
        </p:spPr>
      </p:pic>
      <p:sp>
        <p:nvSpPr>
          <p:cNvPr id="5" name="Textfeld 4">
            <a:extLst>
              <a:ext uri="{FF2B5EF4-FFF2-40B4-BE49-F238E27FC236}">
                <a16:creationId xmlns:a16="http://schemas.microsoft.com/office/drawing/2014/main" id="{B45AFEA2-2012-4EE6-B511-77E18A1F4EE9}"/>
              </a:ext>
            </a:extLst>
          </p:cNvPr>
          <p:cNvSpPr txBox="1"/>
          <p:nvPr/>
        </p:nvSpPr>
        <p:spPr>
          <a:xfrm>
            <a:off x="6409390" y="461479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12716874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Trockenheit</a:t>
            </a:r>
          </a:p>
        </p:txBody>
      </p:sp>
      <p:sp>
        <p:nvSpPr>
          <p:cNvPr id="3" name="Inhaltsplatzhalter 2"/>
          <p:cNvSpPr>
            <a:spLocks noGrp="1"/>
          </p:cNvSpPr>
          <p:nvPr>
            <p:ph idx="1"/>
          </p:nvPr>
        </p:nvSpPr>
        <p:spPr/>
        <p:txBody>
          <a:bodyPr/>
          <a:lstStyle/>
          <a:p>
            <a:r>
              <a:rPr lang="de-DE" b="1" dirty="0">
                <a:solidFill>
                  <a:schemeClr val="accent1"/>
                </a:solidFill>
              </a:rPr>
              <a:t>Anpassungsmaßnahmen</a:t>
            </a:r>
            <a:r>
              <a:rPr lang="de-DE" b="1" dirty="0"/>
              <a:t> an vermehrte Trockenheit v.a. in den Sommermonaten</a:t>
            </a:r>
            <a:r>
              <a:rPr lang="de-DE" dirty="0"/>
              <a:t>:</a:t>
            </a:r>
          </a:p>
          <a:p>
            <a:endParaRPr lang="de-DE" dirty="0"/>
          </a:p>
          <a:p>
            <a:pPr>
              <a:buFont typeface="Wingdings" panose="05000000000000000000" pitchFamily="2" charset="2"/>
              <a:buChar char="Ø"/>
            </a:pPr>
            <a:r>
              <a:rPr lang="de-DE" dirty="0"/>
              <a:t> Anbau trockentoleranterer Sorten/Arten</a:t>
            </a:r>
          </a:p>
          <a:p>
            <a:pPr>
              <a:buFont typeface="Wingdings" panose="05000000000000000000" pitchFamily="2" charset="2"/>
              <a:buChar char="Ø"/>
            </a:pPr>
            <a:r>
              <a:rPr lang="de-DE" dirty="0"/>
              <a:t> Ganzjährige Bodenbedeckung (s. Anpassungsmaßnahmen Hitze)</a:t>
            </a:r>
          </a:p>
          <a:p>
            <a:pPr>
              <a:buFont typeface="Wingdings" panose="05000000000000000000" pitchFamily="2" charset="2"/>
              <a:buChar char="Ø"/>
            </a:pPr>
            <a:r>
              <a:rPr lang="de-DE" dirty="0"/>
              <a:t> Effiziente Bewässerung (s. Anpassungsmaßnahmen Hitze)</a:t>
            </a:r>
          </a:p>
          <a:p>
            <a:pPr>
              <a:buFont typeface="Wingdings" panose="05000000000000000000" pitchFamily="2" charset="2"/>
              <a:buChar char="Ø"/>
            </a:pPr>
            <a:r>
              <a:rPr lang="de-DE" dirty="0"/>
              <a:t> Angepasstes Düngemanagement </a:t>
            </a:r>
          </a:p>
          <a:p>
            <a:pPr marL="0" indent="0">
              <a:buNone/>
            </a:pPr>
            <a:endParaRPr lang="de-DE" dirty="0"/>
          </a:p>
        </p:txBody>
      </p:sp>
    </p:spTree>
    <p:extLst>
      <p:ext uri="{BB962C8B-B14F-4D97-AF65-F5344CB8AC3E}">
        <p14:creationId xmlns:p14="http://schemas.microsoft.com/office/powerpoint/2010/main" val="10671557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Extremwetterereignisse </a:t>
            </a:r>
          </a:p>
        </p:txBody>
      </p:sp>
      <p:sp>
        <p:nvSpPr>
          <p:cNvPr id="3" name="Inhaltsplatzhalter 2"/>
          <p:cNvSpPr>
            <a:spLocks noGrp="1"/>
          </p:cNvSpPr>
          <p:nvPr>
            <p:ph idx="1"/>
          </p:nvPr>
        </p:nvSpPr>
        <p:spPr/>
        <p:txBody>
          <a:bodyPr/>
          <a:lstStyle/>
          <a:p>
            <a:r>
              <a:rPr lang="de-DE" b="1" dirty="0">
                <a:solidFill>
                  <a:schemeClr val="accent2"/>
                </a:solidFill>
              </a:rPr>
              <a:t>Auswirkungen</a:t>
            </a:r>
            <a:r>
              <a:rPr lang="de-DE" b="1" dirty="0"/>
              <a:t> durch zunehmende Extremwetterereignisse</a:t>
            </a:r>
            <a:r>
              <a:rPr lang="de-DE" dirty="0"/>
              <a:t>:</a:t>
            </a:r>
          </a:p>
          <a:p>
            <a:endParaRPr lang="de-DE" dirty="0"/>
          </a:p>
          <a:p>
            <a:pPr>
              <a:buFont typeface="Wingdings" panose="05000000000000000000" pitchFamily="2" charset="2"/>
              <a:buChar char="Ø"/>
            </a:pPr>
            <a:r>
              <a:rPr lang="de-DE" dirty="0"/>
              <a:t> Starkniederschläge: Verschlämmung, Wasserstau, Erosion, Nährstoffauswaschung</a:t>
            </a:r>
          </a:p>
          <a:p>
            <a:pPr>
              <a:buFont typeface="Wingdings" panose="05000000000000000000" pitchFamily="2" charset="2"/>
              <a:buChar char="Ø"/>
            </a:pPr>
            <a:r>
              <a:rPr lang="de-DE" dirty="0"/>
              <a:t> Hagel: </a:t>
            </a:r>
          </a:p>
          <a:p>
            <a:pPr lvl="1">
              <a:buFont typeface="Wingdings" panose="05000000000000000000" pitchFamily="2" charset="2"/>
              <a:buChar char="Ø"/>
            </a:pPr>
            <a:r>
              <a:rPr lang="de-DE" dirty="0"/>
              <a:t> direkt durch Schädigungen der Pflanzen; </a:t>
            </a:r>
          </a:p>
          <a:p>
            <a:pPr lvl="1">
              <a:buFont typeface="Wingdings" panose="05000000000000000000" pitchFamily="2" charset="2"/>
              <a:buChar char="Ø"/>
            </a:pPr>
            <a:r>
              <a:rPr lang="de-DE" dirty="0"/>
              <a:t> indirekt durch Schädlingsbefall der beschädigten Pflanzen und Früchte</a:t>
            </a:r>
          </a:p>
          <a:p>
            <a:pPr>
              <a:buFont typeface="Wingdings" panose="05000000000000000000" pitchFamily="2" charset="2"/>
              <a:buChar char="Ø"/>
            </a:pPr>
            <a:r>
              <a:rPr lang="de-DE" dirty="0"/>
              <a:t> Stürme: Beschädigung der Früchte und Pflanzen</a:t>
            </a:r>
          </a:p>
          <a:p>
            <a:pPr>
              <a:buFont typeface="Wingdings" panose="05000000000000000000" pitchFamily="2" charset="2"/>
              <a:buChar char="Ø"/>
            </a:pPr>
            <a:r>
              <a:rPr lang="de-DE" dirty="0"/>
              <a:t> Spätfrostereignisse  </a:t>
            </a:r>
          </a:p>
          <a:p>
            <a:pPr marL="0" indent="0">
              <a:buNone/>
            </a:pPr>
            <a:r>
              <a:rPr lang="de-DE" dirty="0">
                <a:sym typeface="Wingdings" panose="05000000000000000000" pitchFamily="2" charset="2"/>
              </a:rPr>
              <a:t>    </a:t>
            </a:r>
            <a:r>
              <a:rPr lang="de-DE" sz="2500" dirty="0"/>
              <a:t>alle diese Faktoren können zudem das Auftreten von Alternanz verstärken</a:t>
            </a:r>
          </a:p>
        </p:txBody>
      </p:sp>
      <p:sp>
        <p:nvSpPr>
          <p:cNvPr id="4" name="Rectangle 1">
            <a:extLst>
              <a:ext uri="{FF2B5EF4-FFF2-40B4-BE49-F238E27FC236}">
                <a16:creationId xmlns:a16="http://schemas.microsoft.com/office/drawing/2014/main" id="{71651C3C-0F3B-4B55-B272-9A635616AFFB}"/>
              </a:ext>
            </a:extLst>
          </p:cNvPr>
          <p:cNvSpPr>
            <a:spLocks noChangeArrowheads="1"/>
          </p:cNvSpPr>
          <p:nvPr/>
        </p:nvSpPr>
        <p:spPr bwMode="auto">
          <a:xfrm>
            <a:off x="0" y="-323165"/>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07641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Extremwetterereignisse</a:t>
            </a:r>
          </a:p>
        </p:txBody>
      </p:sp>
      <p:sp>
        <p:nvSpPr>
          <p:cNvPr id="3" name="Inhaltsplatzhalter 2"/>
          <p:cNvSpPr>
            <a:spLocks noGrp="1"/>
          </p:cNvSpPr>
          <p:nvPr>
            <p:ph idx="1"/>
          </p:nvPr>
        </p:nvSpPr>
        <p:spPr>
          <a:xfrm>
            <a:off x="753209" y="1463040"/>
            <a:ext cx="9851292" cy="4713923"/>
          </a:xfrm>
        </p:spPr>
        <p:txBody>
          <a:bodyPr/>
          <a:lstStyle/>
          <a:p>
            <a:r>
              <a:rPr lang="de-DE" b="1" dirty="0"/>
              <a:t>Nennen Sie </a:t>
            </a:r>
            <a:r>
              <a:rPr lang="de-DE" b="1" dirty="0">
                <a:solidFill>
                  <a:schemeClr val="accent1"/>
                </a:solidFill>
              </a:rPr>
              <a:t>Anpassungsmaßnahmen</a:t>
            </a:r>
            <a:r>
              <a:rPr lang="de-DE" b="1" dirty="0"/>
              <a:t> an zunehmende Extremwetterereignisse (Starkniederschläge, Hagel, Sturm): </a:t>
            </a:r>
            <a:endParaRPr lang="de-DE" dirty="0"/>
          </a:p>
          <a:p>
            <a:endParaRPr lang="de-DE" dirty="0"/>
          </a:p>
          <a:p>
            <a:pPr marL="0" indent="0">
              <a:buNone/>
            </a:pPr>
            <a:endParaRPr lang="de-DE" dirty="0">
              <a:sym typeface="Wingdings" panose="05000000000000000000" pitchFamily="2" charset="2"/>
            </a:endParaRPr>
          </a:p>
          <a:p>
            <a:pPr marL="0" indent="0">
              <a:buNone/>
            </a:pPr>
            <a:endParaRPr lang="de-DE" dirty="0">
              <a:sym typeface="Wingdings" panose="05000000000000000000" pitchFamily="2" charset="2"/>
            </a:endParaRPr>
          </a:p>
          <a:p>
            <a:pPr>
              <a:buFont typeface="Wingdings" panose="05000000000000000000" pitchFamily="2" charset="2"/>
              <a:buChar char="Ø"/>
            </a:pPr>
            <a:endParaRPr lang="de-DE" dirty="0"/>
          </a:p>
        </p:txBody>
      </p:sp>
      <p:pic>
        <p:nvPicPr>
          <p:cNvPr id="4" name="Grafik 3">
            <a:extLst>
              <a:ext uri="{FF2B5EF4-FFF2-40B4-BE49-F238E27FC236}">
                <a16:creationId xmlns:a16="http://schemas.microsoft.com/office/drawing/2014/main" id="{A7CD23BB-B689-4912-AD9B-DBD91D004BCE}"/>
              </a:ext>
            </a:extLst>
          </p:cNvPr>
          <p:cNvPicPr>
            <a:picLocks noChangeAspect="1"/>
          </p:cNvPicPr>
          <p:nvPr/>
        </p:nvPicPr>
        <p:blipFill>
          <a:blip r:embed="rId3"/>
          <a:stretch>
            <a:fillRect/>
          </a:stretch>
        </p:blipFill>
        <p:spPr>
          <a:xfrm>
            <a:off x="5242486" y="3210486"/>
            <a:ext cx="1707028" cy="1707028"/>
          </a:xfrm>
          <a:prstGeom prst="rect">
            <a:avLst/>
          </a:prstGeom>
        </p:spPr>
      </p:pic>
      <p:sp>
        <p:nvSpPr>
          <p:cNvPr id="5" name="Textfeld 4">
            <a:extLst>
              <a:ext uri="{FF2B5EF4-FFF2-40B4-BE49-F238E27FC236}">
                <a16:creationId xmlns:a16="http://schemas.microsoft.com/office/drawing/2014/main" id="{B45AFEA2-2012-4EE6-B511-77E18A1F4EE9}"/>
              </a:ext>
            </a:extLst>
          </p:cNvPr>
          <p:cNvSpPr txBox="1"/>
          <p:nvPr/>
        </p:nvSpPr>
        <p:spPr>
          <a:xfrm>
            <a:off x="6409390" y="461479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881933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Extremwetterereignisse </a:t>
            </a:r>
          </a:p>
        </p:txBody>
      </p:sp>
      <p:sp>
        <p:nvSpPr>
          <p:cNvPr id="3" name="Inhaltsplatzhalter 2"/>
          <p:cNvSpPr>
            <a:spLocks noGrp="1"/>
          </p:cNvSpPr>
          <p:nvPr>
            <p:ph idx="1"/>
          </p:nvPr>
        </p:nvSpPr>
        <p:spPr/>
        <p:txBody>
          <a:bodyPr/>
          <a:lstStyle/>
          <a:p>
            <a:r>
              <a:rPr lang="de-DE" b="1" dirty="0">
                <a:solidFill>
                  <a:schemeClr val="accent1"/>
                </a:solidFill>
              </a:rPr>
              <a:t>Anpassungsmaßnahmen</a:t>
            </a:r>
            <a:r>
              <a:rPr lang="de-DE" b="1" dirty="0"/>
              <a:t> an zunehmende Extremwetterereignisse </a:t>
            </a:r>
            <a:br>
              <a:rPr lang="de-DE" b="1" dirty="0"/>
            </a:br>
            <a:r>
              <a:rPr lang="de-DE" b="1" dirty="0"/>
              <a:t>- Starkniederschläge</a:t>
            </a:r>
            <a:r>
              <a:rPr lang="de-DE" dirty="0"/>
              <a:t>:</a:t>
            </a:r>
          </a:p>
          <a:p>
            <a:pPr marL="0" indent="0">
              <a:buNone/>
            </a:pPr>
            <a:endParaRPr lang="de-DE" dirty="0"/>
          </a:p>
          <a:p>
            <a:pPr>
              <a:buFont typeface="Wingdings" panose="05000000000000000000" pitchFamily="2" charset="2"/>
              <a:buChar char="Ø"/>
            </a:pPr>
            <a:r>
              <a:rPr lang="de-DE" dirty="0"/>
              <a:t> Verbesserung der Bodenstruktur / Humusaufbau</a:t>
            </a:r>
          </a:p>
          <a:p>
            <a:pPr>
              <a:buFont typeface="Wingdings" panose="05000000000000000000" pitchFamily="2" charset="2"/>
              <a:buChar char="Ø"/>
            </a:pPr>
            <a:r>
              <a:rPr lang="de-DE" dirty="0"/>
              <a:t> </a:t>
            </a:r>
            <a:r>
              <a:rPr lang="de-DE" dirty="0" err="1"/>
              <a:t>Mulchmaterial</a:t>
            </a:r>
            <a:r>
              <a:rPr lang="de-DE" dirty="0"/>
              <a:t> (Stroh) zur Erosionsminderung</a:t>
            </a:r>
          </a:p>
          <a:p>
            <a:pPr>
              <a:buFont typeface="Wingdings" panose="05000000000000000000" pitchFamily="2" charset="2"/>
              <a:buChar char="Ø"/>
            </a:pPr>
            <a:r>
              <a:rPr lang="de-DE" dirty="0"/>
              <a:t> Bewässerung frühzeitig stoppen (falls vorhersehbar)</a:t>
            </a:r>
          </a:p>
          <a:p>
            <a:pPr>
              <a:buFont typeface="Wingdings" panose="05000000000000000000" pitchFamily="2" charset="2"/>
              <a:buChar char="Ø"/>
            </a:pPr>
            <a:r>
              <a:rPr lang="de-DE" dirty="0"/>
              <a:t> Hagelnetze und Foliendächer </a:t>
            </a:r>
          </a:p>
          <a:p>
            <a:pPr>
              <a:buFont typeface="Wingdings" panose="05000000000000000000" pitchFamily="2" charset="2"/>
              <a:buChar char="Ø"/>
            </a:pPr>
            <a:endParaRPr lang="de-DE" dirty="0"/>
          </a:p>
        </p:txBody>
      </p:sp>
    </p:spTree>
    <p:extLst>
      <p:ext uri="{BB962C8B-B14F-4D97-AF65-F5344CB8AC3E}">
        <p14:creationId xmlns:p14="http://schemas.microsoft.com/office/powerpoint/2010/main" val="9496891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Extremwetterereignisse </a:t>
            </a:r>
          </a:p>
        </p:txBody>
      </p:sp>
      <p:sp>
        <p:nvSpPr>
          <p:cNvPr id="3" name="Inhaltsplatzhalter 2"/>
          <p:cNvSpPr>
            <a:spLocks noGrp="1"/>
          </p:cNvSpPr>
          <p:nvPr>
            <p:ph idx="1"/>
          </p:nvPr>
        </p:nvSpPr>
        <p:spPr/>
        <p:txBody>
          <a:bodyPr/>
          <a:lstStyle/>
          <a:p>
            <a:r>
              <a:rPr lang="de-DE" b="1" dirty="0">
                <a:solidFill>
                  <a:schemeClr val="accent1"/>
                </a:solidFill>
              </a:rPr>
              <a:t>Anpassungsmaßnahmen</a:t>
            </a:r>
            <a:r>
              <a:rPr lang="de-DE" b="1" dirty="0"/>
              <a:t> an zunehmende Extremwetterereignisse </a:t>
            </a:r>
            <a:br>
              <a:rPr lang="de-DE" b="1" dirty="0"/>
            </a:br>
            <a:r>
              <a:rPr lang="de-DE" b="1" dirty="0"/>
              <a:t>- Hagel</a:t>
            </a:r>
            <a:r>
              <a:rPr lang="de-DE" dirty="0"/>
              <a:t>:</a:t>
            </a:r>
          </a:p>
          <a:p>
            <a:pPr marL="0" indent="0">
              <a:buNone/>
            </a:pPr>
            <a:endParaRPr lang="de-DE" dirty="0"/>
          </a:p>
          <a:p>
            <a:pPr>
              <a:buFont typeface="Wingdings" panose="05000000000000000000" pitchFamily="2" charset="2"/>
              <a:buChar char="Ø"/>
            </a:pPr>
            <a:r>
              <a:rPr lang="de-DE" dirty="0"/>
              <a:t> Hagelnetzte und Foliendächer </a:t>
            </a:r>
          </a:p>
          <a:p>
            <a:pPr>
              <a:buFont typeface="Wingdings" panose="05000000000000000000" pitchFamily="2" charset="2"/>
              <a:buChar char="Ø"/>
            </a:pPr>
            <a:r>
              <a:rPr lang="de-DE" dirty="0"/>
              <a:t> Ernteversicherung abschließen</a:t>
            </a:r>
          </a:p>
          <a:p>
            <a:pPr>
              <a:buFont typeface="Wingdings" panose="05000000000000000000" pitchFamily="2" charset="2"/>
              <a:buChar char="Ø"/>
            </a:pPr>
            <a:endParaRPr lang="de-DE" dirty="0"/>
          </a:p>
        </p:txBody>
      </p:sp>
      <p:pic>
        <p:nvPicPr>
          <p:cNvPr id="4" name="Grafik 3"/>
          <p:cNvPicPr/>
          <p:nvPr/>
        </p:nvPicPr>
        <p:blipFill rotWithShape="1">
          <a:blip r:embed="rId3" cstate="screen">
            <a:extLst>
              <a:ext uri="{28A0092B-C50C-407E-A947-70E740481C1C}">
                <a14:useLocalDpi xmlns:a14="http://schemas.microsoft.com/office/drawing/2010/main"/>
              </a:ext>
            </a:extLst>
          </a:blip>
          <a:srcRect/>
          <a:stretch/>
        </p:blipFill>
        <p:spPr bwMode="auto">
          <a:xfrm>
            <a:off x="7990205" y="2385774"/>
            <a:ext cx="3363595" cy="2235200"/>
          </a:xfrm>
          <a:prstGeom prst="rect">
            <a:avLst/>
          </a:prstGeom>
          <a:ln>
            <a:noFill/>
          </a:ln>
          <a:extLst>
            <a:ext uri="{53640926-AAD7-44D8-BBD7-CCE9431645EC}">
              <a14:shadowObscured xmlns:a14="http://schemas.microsoft.com/office/drawing/2010/main"/>
            </a:ext>
          </a:extLst>
        </p:spPr>
      </p:pic>
      <p:sp>
        <p:nvSpPr>
          <p:cNvPr id="5" name="Rechteck 4"/>
          <p:cNvSpPr/>
          <p:nvPr/>
        </p:nvSpPr>
        <p:spPr>
          <a:xfrm>
            <a:off x="7990205" y="4624952"/>
            <a:ext cx="2634054" cy="261610"/>
          </a:xfrm>
          <a:prstGeom prst="rect">
            <a:avLst/>
          </a:prstGeom>
        </p:spPr>
        <p:txBody>
          <a:bodyPr wrap="none">
            <a:spAutoFit/>
          </a:bodyPr>
          <a:lstStyle/>
          <a:p>
            <a:r>
              <a:rPr lang="de-DE" sz="1100" dirty="0">
                <a:ea typeface="MS Mincho"/>
              </a:rPr>
              <a:t>Hagelnetze im Obstbau, Bodensee-Stiftung</a:t>
            </a:r>
            <a:endParaRPr lang="de-DE" sz="1100" dirty="0"/>
          </a:p>
        </p:txBody>
      </p:sp>
    </p:spTree>
    <p:extLst>
      <p:ext uri="{BB962C8B-B14F-4D97-AF65-F5344CB8AC3E}">
        <p14:creationId xmlns:p14="http://schemas.microsoft.com/office/powerpoint/2010/main" val="30793440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Extremwetterereignisse </a:t>
            </a:r>
          </a:p>
        </p:txBody>
      </p:sp>
      <p:sp>
        <p:nvSpPr>
          <p:cNvPr id="3" name="Inhaltsplatzhalter 2"/>
          <p:cNvSpPr>
            <a:spLocks noGrp="1"/>
          </p:cNvSpPr>
          <p:nvPr>
            <p:ph idx="1"/>
          </p:nvPr>
        </p:nvSpPr>
        <p:spPr/>
        <p:txBody>
          <a:bodyPr/>
          <a:lstStyle/>
          <a:p>
            <a:r>
              <a:rPr lang="de-DE" b="1" dirty="0">
                <a:solidFill>
                  <a:schemeClr val="accent1"/>
                </a:solidFill>
              </a:rPr>
              <a:t>Anpassungsmaßnahmen</a:t>
            </a:r>
            <a:r>
              <a:rPr lang="de-DE" b="1" dirty="0"/>
              <a:t> an zunehmende Extremwetterereignisse</a:t>
            </a:r>
            <a:br>
              <a:rPr lang="de-DE" b="1" dirty="0"/>
            </a:br>
            <a:r>
              <a:rPr lang="de-DE" b="1" dirty="0"/>
              <a:t>- Sturm</a:t>
            </a:r>
            <a:r>
              <a:rPr lang="de-DE" dirty="0"/>
              <a:t>:</a:t>
            </a:r>
          </a:p>
          <a:p>
            <a:pPr marL="0" indent="0">
              <a:buNone/>
            </a:pPr>
            <a:endParaRPr lang="de-DE" dirty="0"/>
          </a:p>
          <a:p>
            <a:pPr>
              <a:buFont typeface="Wingdings" panose="05000000000000000000" pitchFamily="2" charset="2"/>
              <a:buChar char="Ø"/>
            </a:pPr>
            <a:r>
              <a:rPr lang="de-DE" dirty="0"/>
              <a:t> Anbau in Hauptwindrichtung</a:t>
            </a:r>
          </a:p>
          <a:p>
            <a:pPr>
              <a:buFont typeface="Wingdings" panose="05000000000000000000" pitchFamily="2" charset="2"/>
              <a:buChar char="Ø"/>
            </a:pPr>
            <a:r>
              <a:rPr lang="de-DE" dirty="0"/>
              <a:t> Anbau empfindlicher Pflanzen nicht auf </a:t>
            </a:r>
            <a:br>
              <a:rPr lang="de-DE" dirty="0"/>
            </a:br>
            <a:r>
              <a:rPr lang="de-DE" dirty="0"/>
              <a:t>  exponierten Flächen</a:t>
            </a:r>
          </a:p>
          <a:p>
            <a:pPr>
              <a:buFont typeface="Wingdings" panose="05000000000000000000" pitchFamily="2" charset="2"/>
              <a:buChar char="Ø"/>
            </a:pPr>
            <a:r>
              <a:rPr lang="de-DE" dirty="0"/>
              <a:t> Vlies statt Folie</a:t>
            </a:r>
          </a:p>
          <a:p>
            <a:pPr>
              <a:buFont typeface="Wingdings" panose="05000000000000000000" pitchFamily="2" charset="2"/>
              <a:buChar char="Ø"/>
            </a:pPr>
            <a:r>
              <a:rPr lang="de-DE" dirty="0"/>
              <a:t> Pflanzung von Gehölzen/Hecken als Windschutz</a:t>
            </a:r>
          </a:p>
          <a:p>
            <a:pPr lvl="0">
              <a:buFont typeface="Wingdings" panose="05000000000000000000" pitchFamily="2" charset="2"/>
              <a:buChar char="Ø"/>
            </a:pPr>
            <a:r>
              <a:rPr lang="de-DE" dirty="0"/>
              <a:t> Stabilisierung der Anlage </a:t>
            </a:r>
            <a:r>
              <a:rPr lang="de-DE" sz="2400" dirty="0"/>
              <a:t>(Stabilität der Anlagen erhöhen z.B. flachere</a:t>
            </a:r>
            <a:br>
              <a:rPr lang="de-DE" sz="2400" dirty="0"/>
            </a:br>
            <a:r>
              <a:rPr lang="de-DE" sz="2400" dirty="0"/>
              <a:t>  Abspannungswinkel, Betonmasten/-</a:t>
            </a:r>
            <a:r>
              <a:rPr lang="de-DE" sz="2400" dirty="0" err="1"/>
              <a:t>erdanker</a:t>
            </a:r>
            <a:r>
              <a:rPr lang="de-DE" sz="2400" dirty="0"/>
              <a:t>, dickere Abspannseile nutzen)</a:t>
            </a:r>
            <a:endParaRPr lang="de-DE" dirty="0"/>
          </a:p>
          <a:p>
            <a:pPr>
              <a:buFont typeface="Wingdings" panose="05000000000000000000" pitchFamily="2" charset="2"/>
              <a:buChar char="Ø"/>
            </a:pPr>
            <a:endParaRPr lang="de-DE" dirty="0"/>
          </a:p>
        </p:txBody>
      </p:sp>
      <p:pic>
        <p:nvPicPr>
          <p:cNvPr id="4" name="Grafik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4635" y="2106340"/>
            <a:ext cx="3246863" cy="2435147"/>
          </a:xfrm>
          <a:prstGeom prst="rect">
            <a:avLst/>
          </a:prstGeom>
        </p:spPr>
      </p:pic>
      <p:sp>
        <p:nvSpPr>
          <p:cNvPr id="6" name="Rechteck 5"/>
          <p:cNvSpPr/>
          <p:nvPr/>
        </p:nvSpPr>
        <p:spPr>
          <a:xfrm>
            <a:off x="8084635" y="4556818"/>
            <a:ext cx="3089693" cy="600164"/>
          </a:xfrm>
          <a:prstGeom prst="rect">
            <a:avLst/>
          </a:prstGeom>
        </p:spPr>
        <p:txBody>
          <a:bodyPr wrap="square">
            <a:spAutoFit/>
          </a:bodyPr>
          <a:lstStyle/>
          <a:p>
            <a:r>
              <a:rPr lang="de-DE" sz="1100" dirty="0"/>
              <a:t>Sturmwurf in einer Apfelplantage, </a:t>
            </a:r>
          </a:p>
          <a:p>
            <a:r>
              <a:rPr lang="de-DE" sz="1100" dirty="0"/>
              <a:t>ESTEBURG-Obstbauzentrum</a:t>
            </a:r>
          </a:p>
          <a:p>
            <a:endParaRPr lang="de-DE" sz="1100" dirty="0"/>
          </a:p>
        </p:txBody>
      </p:sp>
    </p:spTree>
    <p:extLst>
      <p:ext uri="{BB962C8B-B14F-4D97-AF65-F5344CB8AC3E}">
        <p14:creationId xmlns:p14="http://schemas.microsoft.com/office/powerpoint/2010/main" val="3022374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Extremwetterereignisse</a:t>
            </a:r>
          </a:p>
        </p:txBody>
      </p:sp>
      <p:sp>
        <p:nvSpPr>
          <p:cNvPr id="3" name="Inhaltsplatzhalter 2"/>
          <p:cNvSpPr>
            <a:spLocks noGrp="1"/>
          </p:cNvSpPr>
          <p:nvPr>
            <p:ph idx="1"/>
          </p:nvPr>
        </p:nvSpPr>
        <p:spPr/>
        <p:txBody>
          <a:bodyPr/>
          <a:lstStyle/>
          <a:p>
            <a:r>
              <a:rPr lang="de-DE" b="1" dirty="0">
                <a:solidFill>
                  <a:schemeClr val="accent1"/>
                </a:solidFill>
              </a:rPr>
              <a:t>Anpassungsmaßnahmen</a:t>
            </a:r>
            <a:r>
              <a:rPr lang="de-DE" b="1" dirty="0"/>
              <a:t> an verstärkte Alternanz:</a:t>
            </a:r>
            <a:endParaRPr lang="de-DE" dirty="0"/>
          </a:p>
          <a:p>
            <a:endParaRPr lang="de-DE" dirty="0"/>
          </a:p>
          <a:p>
            <a:pPr>
              <a:buFont typeface="Wingdings" panose="05000000000000000000" pitchFamily="2" charset="2"/>
              <a:buChar char="Ø"/>
            </a:pPr>
            <a:r>
              <a:rPr lang="de-DE" dirty="0"/>
              <a:t> Sortenwechsel</a:t>
            </a:r>
          </a:p>
          <a:p>
            <a:pPr>
              <a:buFont typeface="Wingdings" panose="05000000000000000000" pitchFamily="2" charset="2"/>
              <a:buChar char="Ø"/>
            </a:pPr>
            <a:r>
              <a:rPr lang="de-DE" dirty="0"/>
              <a:t> (Maschinelle) Ausdünnung</a:t>
            </a:r>
          </a:p>
          <a:p>
            <a:pPr marL="0" indent="0">
              <a:buNone/>
            </a:pPr>
            <a:endParaRPr lang="de-DE" dirty="0"/>
          </a:p>
          <a:p>
            <a:endParaRPr lang="de-DE" dirty="0"/>
          </a:p>
        </p:txBody>
      </p:sp>
    </p:spTree>
    <p:extLst>
      <p:ext uri="{BB962C8B-B14F-4D97-AF65-F5344CB8AC3E}">
        <p14:creationId xmlns:p14="http://schemas.microsoft.com/office/powerpoint/2010/main" val="36801213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Schlüsselfaktor Boden</a:t>
            </a:r>
          </a:p>
        </p:txBody>
      </p:sp>
      <p:sp>
        <p:nvSpPr>
          <p:cNvPr id="3" name="Inhaltsplatzhalter 2"/>
          <p:cNvSpPr>
            <a:spLocks noGrp="1"/>
          </p:cNvSpPr>
          <p:nvPr>
            <p:ph idx="1"/>
          </p:nvPr>
        </p:nvSpPr>
        <p:spPr>
          <a:xfrm>
            <a:off x="838200" y="1475923"/>
            <a:ext cx="10515600" cy="4467677"/>
          </a:xfrm>
        </p:spPr>
        <p:txBody>
          <a:bodyPr/>
          <a:lstStyle/>
          <a:p>
            <a:r>
              <a:rPr lang="de-DE" b="1" dirty="0">
                <a:solidFill>
                  <a:schemeClr val="accent2"/>
                </a:solidFill>
              </a:rPr>
              <a:t>Auswirkungen</a:t>
            </a:r>
            <a:r>
              <a:rPr lang="de-DE" b="1" dirty="0"/>
              <a:t> verschiedener Klimawandelfolgen auf den Boden</a:t>
            </a:r>
            <a:r>
              <a:rPr lang="de-DE" dirty="0"/>
              <a:t>:</a:t>
            </a:r>
          </a:p>
          <a:p>
            <a:pPr>
              <a:buFont typeface="Wingdings" panose="05000000000000000000" pitchFamily="2" charset="2"/>
              <a:buChar char="Ø"/>
            </a:pPr>
            <a:r>
              <a:rPr lang="de-DE" dirty="0"/>
              <a:t> Bodenverdichtung „ multi-pass-Effekt“ wird verstärkt</a:t>
            </a:r>
          </a:p>
          <a:p>
            <a:pPr>
              <a:buFont typeface="Wingdings" panose="05000000000000000000" pitchFamily="2" charset="2"/>
              <a:buChar char="Ø"/>
            </a:pPr>
            <a:r>
              <a:rPr lang="de-DE" dirty="0"/>
              <a:t> Reduzierte Aktivität des Bodenlebens, geringere </a:t>
            </a:r>
            <a:br>
              <a:rPr lang="de-DE" dirty="0"/>
            </a:br>
            <a:r>
              <a:rPr lang="de-DE" dirty="0"/>
              <a:t>  Nährstoffverfügbarkeit</a:t>
            </a:r>
          </a:p>
          <a:p>
            <a:pPr>
              <a:buFont typeface="Wingdings" panose="05000000000000000000" pitchFamily="2" charset="2"/>
              <a:buChar char="Ø"/>
            </a:pPr>
            <a:r>
              <a:rPr lang="de-DE" dirty="0"/>
              <a:t> Zunehmende Erosion </a:t>
            </a:r>
          </a:p>
          <a:p>
            <a:pPr>
              <a:buFont typeface="Wingdings" panose="05000000000000000000" pitchFamily="2" charset="2"/>
              <a:buChar char="Ø"/>
            </a:pPr>
            <a:r>
              <a:rPr lang="de-DE" dirty="0"/>
              <a:t> Potentiell höherer Humusabbau</a:t>
            </a:r>
          </a:p>
          <a:p>
            <a:pPr>
              <a:buFont typeface="Wingdings" panose="05000000000000000000" pitchFamily="2" charset="2"/>
              <a:buChar char="Ø"/>
            </a:pPr>
            <a:r>
              <a:rPr lang="de-DE" dirty="0"/>
              <a:t> und: Schadstoffeintrag (PSM, Schwermetalle, Mikroplastik etc.) </a:t>
            </a:r>
          </a:p>
          <a:p>
            <a:pPr marL="0" indent="0">
              <a:buNone/>
            </a:pPr>
            <a:endParaRPr lang="de-DE" sz="2400" dirty="0"/>
          </a:p>
        </p:txBody>
      </p:sp>
    </p:spTree>
    <p:extLst>
      <p:ext uri="{BB962C8B-B14F-4D97-AF65-F5344CB8AC3E}">
        <p14:creationId xmlns:p14="http://schemas.microsoft.com/office/powerpoint/2010/main" val="1171018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Schlüsselfaktor Boden</a:t>
            </a:r>
          </a:p>
        </p:txBody>
      </p:sp>
      <p:sp>
        <p:nvSpPr>
          <p:cNvPr id="3" name="Inhaltsplatzhalter 2"/>
          <p:cNvSpPr>
            <a:spLocks noGrp="1"/>
          </p:cNvSpPr>
          <p:nvPr>
            <p:ph idx="1"/>
          </p:nvPr>
        </p:nvSpPr>
        <p:spPr>
          <a:xfrm>
            <a:off x="753209" y="1463040"/>
            <a:ext cx="9851292" cy="4713923"/>
          </a:xfrm>
        </p:spPr>
        <p:txBody>
          <a:bodyPr/>
          <a:lstStyle/>
          <a:p>
            <a:r>
              <a:rPr lang="de-DE" b="1" dirty="0"/>
              <a:t>Nennen Sie </a:t>
            </a:r>
            <a:r>
              <a:rPr lang="de-DE" b="1" dirty="0">
                <a:solidFill>
                  <a:schemeClr val="accent1"/>
                </a:solidFill>
              </a:rPr>
              <a:t>Maßnahmen </a:t>
            </a:r>
            <a:r>
              <a:rPr lang="de-DE" b="1" dirty="0"/>
              <a:t>zur Verbesserung der Bodenstruktur: </a:t>
            </a:r>
            <a:endParaRPr lang="de-DE" dirty="0"/>
          </a:p>
          <a:p>
            <a:endParaRPr lang="de-DE" dirty="0"/>
          </a:p>
          <a:p>
            <a:pPr marL="0" indent="0">
              <a:buNone/>
            </a:pPr>
            <a:endParaRPr lang="de-DE" dirty="0">
              <a:sym typeface="Wingdings" panose="05000000000000000000" pitchFamily="2" charset="2"/>
            </a:endParaRPr>
          </a:p>
          <a:p>
            <a:pPr marL="0" indent="0">
              <a:buNone/>
            </a:pPr>
            <a:endParaRPr lang="de-DE" dirty="0">
              <a:sym typeface="Wingdings" panose="05000000000000000000" pitchFamily="2" charset="2"/>
            </a:endParaRPr>
          </a:p>
          <a:p>
            <a:pPr>
              <a:buFont typeface="Wingdings" panose="05000000000000000000" pitchFamily="2" charset="2"/>
              <a:buChar char="Ø"/>
            </a:pPr>
            <a:endParaRPr lang="de-DE" dirty="0"/>
          </a:p>
        </p:txBody>
      </p:sp>
      <p:pic>
        <p:nvPicPr>
          <p:cNvPr id="4" name="Grafik 3">
            <a:extLst>
              <a:ext uri="{FF2B5EF4-FFF2-40B4-BE49-F238E27FC236}">
                <a16:creationId xmlns:a16="http://schemas.microsoft.com/office/drawing/2014/main" id="{A7CD23BB-B689-4912-AD9B-DBD91D004BCE}"/>
              </a:ext>
            </a:extLst>
          </p:cNvPr>
          <p:cNvPicPr>
            <a:picLocks noChangeAspect="1"/>
          </p:cNvPicPr>
          <p:nvPr/>
        </p:nvPicPr>
        <p:blipFill>
          <a:blip r:embed="rId3"/>
          <a:stretch>
            <a:fillRect/>
          </a:stretch>
        </p:blipFill>
        <p:spPr>
          <a:xfrm>
            <a:off x="5242486" y="3210486"/>
            <a:ext cx="1707028" cy="1707028"/>
          </a:xfrm>
          <a:prstGeom prst="rect">
            <a:avLst/>
          </a:prstGeom>
        </p:spPr>
      </p:pic>
      <p:sp>
        <p:nvSpPr>
          <p:cNvPr id="5" name="Textfeld 4">
            <a:extLst>
              <a:ext uri="{FF2B5EF4-FFF2-40B4-BE49-F238E27FC236}">
                <a16:creationId xmlns:a16="http://schemas.microsoft.com/office/drawing/2014/main" id="{B45AFEA2-2012-4EE6-B511-77E18A1F4EE9}"/>
              </a:ext>
            </a:extLst>
          </p:cNvPr>
          <p:cNvSpPr txBox="1"/>
          <p:nvPr/>
        </p:nvSpPr>
        <p:spPr>
          <a:xfrm>
            <a:off x="6409390" y="461479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302459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45440624-693C-467D-A110-44B12FEB837A}"/>
              </a:ext>
            </a:extLst>
          </p:cNvPr>
          <p:cNvPicPr>
            <a:picLocks noChangeAspect="1"/>
          </p:cNvPicPr>
          <p:nvPr/>
        </p:nvPicPr>
        <p:blipFill>
          <a:blip r:embed="rId3"/>
          <a:stretch>
            <a:fillRect/>
          </a:stretch>
        </p:blipFill>
        <p:spPr>
          <a:xfrm>
            <a:off x="1357086" y="1053192"/>
            <a:ext cx="9477828" cy="5296740"/>
          </a:xfrm>
          <a:prstGeom prst="rect">
            <a:avLst/>
          </a:prstGeom>
        </p:spPr>
      </p:pic>
      <p:sp>
        <p:nvSpPr>
          <p:cNvPr id="2" name="Titel 1"/>
          <p:cNvSpPr>
            <a:spLocks noGrp="1"/>
          </p:cNvSpPr>
          <p:nvPr>
            <p:ph type="title"/>
          </p:nvPr>
        </p:nvSpPr>
        <p:spPr/>
        <p:txBody>
          <a:bodyPr>
            <a:normAutofit/>
          </a:bodyPr>
          <a:lstStyle/>
          <a:p>
            <a:r>
              <a:rPr lang="de-DE" dirty="0"/>
              <a:t>Durchschnittliche Jahrestemperatur in Hessen</a:t>
            </a:r>
          </a:p>
        </p:txBody>
      </p:sp>
    </p:spTree>
    <p:extLst>
      <p:ext uri="{BB962C8B-B14F-4D97-AF65-F5344CB8AC3E}">
        <p14:creationId xmlns:p14="http://schemas.microsoft.com/office/powerpoint/2010/main" val="37272116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Schlüsselfaktor Boden</a:t>
            </a:r>
          </a:p>
        </p:txBody>
      </p:sp>
      <p:sp>
        <p:nvSpPr>
          <p:cNvPr id="3" name="Inhaltsplatzhalter 2"/>
          <p:cNvSpPr>
            <a:spLocks noGrp="1"/>
          </p:cNvSpPr>
          <p:nvPr>
            <p:ph idx="1"/>
          </p:nvPr>
        </p:nvSpPr>
        <p:spPr>
          <a:xfrm>
            <a:off x="838200" y="1300828"/>
            <a:ext cx="10515600" cy="5397684"/>
          </a:xfrm>
        </p:spPr>
        <p:txBody>
          <a:bodyPr/>
          <a:lstStyle/>
          <a:p>
            <a:r>
              <a:rPr lang="de-DE" b="1" dirty="0">
                <a:solidFill>
                  <a:schemeClr val="accent1"/>
                </a:solidFill>
              </a:rPr>
              <a:t>Fokus:</a:t>
            </a:r>
            <a:r>
              <a:rPr lang="de-DE" b="1" dirty="0"/>
              <a:t> Verbesserung der Bodenstruktur durch:</a:t>
            </a:r>
          </a:p>
          <a:p>
            <a:endParaRPr lang="de-DE" sz="1000" b="1" dirty="0"/>
          </a:p>
          <a:p>
            <a:pPr lvl="1">
              <a:buFont typeface="Courier New" panose="02070309020205020404" pitchFamily="49" charset="0"/>
              <a:buChar char="o"/>
            </a:pPr>
            <a:r>
              <a:rPr lang="de-DE" dirty="0"/>
              <a:t> Bodenverdichtung beseitigen</a:t>
            </a:r>
          </a:p>
          <a:p>
            <a:pPr lvl="1">
              <a:buFont typeface="Courier New" panose="02070309020205020404" pitchFamily="49" charset="0"/>
              <a:buChar char="o"/>
            </a:pPr>
            <a:r>
              <a:rPr lang="de-DE" dirty="0"/>
              <a:t> Organische Düngung </a:t>
            </a:r>
          </a:p>
          <a:p>
            <a:pPr lvl="1">
              <a:buFont typeface="Courier New" panose="02070309020205020404" pitchFamily="49" charset="0"/>
              <a:buChar char="o"/>
            </a:pPr>
            <a:r>
              <a:rPr lang="de-DE" dirty="0"/>
              <a:t> Ganzjährige Bodenbedeckung (grün, Mulch)</a:t>
            </a:r>
          </a:p>
          <a:p>
            <a:pPr lvl="1">
              <a:buFont typeface="Courier New" panose="02070309020205020404" pitchFamily="49" charset="0"/>
              <a:buChar char="o"/>
            </a:pPr>
            <a:r>
              <a:rPr lang="de-DE" dirty="0"/>
              <a:t> </a:t>
            </a:r>
            <a:r>
              <a:rPr lang="de-DE" dirty="0" err="1"/>
              <a:t>Kalkung</a:t>
            </a:r>
            <a:r>
              <a:rPr lang="de-DE" dirty="0"/>
              <a:t> bzw. ausgewogene Düngung</a:t>
            </a:r>
          </a:p>
          <a:p>
            <a:pPr lvl="1">
              <a:buFont typeface="Courier New" panose="02070309020205020404" pitchFamily="49" charset="0"/>
              <a:buChar char="o"/>
            </a:pPr>
            <a:r>
              <a:rPr lang="de-DE" dirty="0"/>
              <a:t> Regelmäßiges Umbrechen und Neueinsähen der Fahrgassenbegrünung </a:t>
            </a:r>
          </a:p>
          <a:p>
            <a:pPr lvl="1">
              <a:buFont typeface="Courier New" panose="02070309020205020404" pitchFamily="49" charset="0"/>
              <a:buChar char="o"/>
            </a:pPr>
            <a:r>
              <a:rPr lang="de-DE" dirty="0"/>
              <a:t> Vielfältige heimische Begrünungsmischung in der Fahrgasse</a:t>
            </a:r>
          </a:p>
          <a:p>
            <a:pPr lvl="1">
              <a:buFont typeface="Courier New" panose="02070309020205020404" pitchFamily="49" charset="0"/>
              <a:buChar char="o"/>
            </a:pPr>
            <a:r>
              <a:rPr lang="de-DE" dirty="0"/>
              <a:t> Zwischenfruchtanbau/einjährige Anbaupause bei Neuanlagen</a:t>
            </a:r>
          </a:p>
          <a:p>
            <a:pPr lvl="1">
              <a:buFont typeface="Courier New" panose="02070309020205020404" pitchFamily="49" charset="0"/>
              <a:buChar char="o"/>
            </a:pPr>
            <a:r>
              <a:rPr lang="de-DE" dirty="0"/>
              <a:t> Befahren des Bodens möglichst nur bei günstigen Bodenbedingungen (nicht bei Nässe)</a:t>
            </a:r>
          </a:p>
          <a:p>
            <a:pPr lvl="1">
              <a:buFont typeface="Courier New" panose="02070309020205020404" pitchFamily="49" charset="0"/>
              <a:buChar char="o"/>
            </a:pPr>
            <a:r>
              <a:rPr lang="de-DE" dirty="0"/>
              <a:t> Anpassung des Reifendrucks </a:t>
            </a:r>
          </a:p>
          <a:p>
            <a:pPr lvl="1">
              <a:buFont typeface="Courier New" panose="02070309020205020404" pitchFamily="49" charset="0"/>
              <a:buChar char="o"/>
            </a:pPr>
            <a:r>
              <a:rPr lang="de-DE" dirty="0"/>
              <a:t> Kompostanwendung</a:t>
            </a:r>
          </a:p>
          <a:p>
            <a:pPr lvl="1">
              <a:buFont typeface="Wingdings" panose="05000000000000000000" pitchFamily="2" charset="2"/>
              <a:buChar char="Ø"/>
            </a:pPr>
            <a:endParaRPr lang="de-DE" dirty="0"/>
          </a:p>
        </p:txBody>
      </p:sp>
      <p:sp>
        <p:nvSpPr>
          <p:cNvPr id="4" name="Rechteck 3">
            <a:extLst>
              <a:ext uri="{FF2B5EF4-FFF2-40B4-BE49-F238E27FC236}">
                <a16:creationId xmlns:a16="http://schemas.microsoft.com/office/drawing/2014/main" id="{9A784C1C-8F1B-4044-81E7-A6925D4BDB40}"/>
              </a:ext>
            </a:extLst>
          </p:cNvPr>
          <p:cNvSpPr/>
          <p:nvPr/>
        </p:nvSpPr>
        <p:spPr>
          <a:xfrm>
            <a:off x="1084384" y="1944709"/>
            <a:ext cx="10023231" cy="438461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06605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längere Vegetationsperiode</a:t>
            </a:r>
          </a:p>
        </p:txBody>
      </p:sp>
      <p:sp>
        <p:nvSpPr>
          <p:cNvPr id="3" name="Inhaltsplatzhalter 2"/>
          <p:cNvSpPr>
            <a:spLocks noGrp="1"/>
          </p:cNvSpPr>
          <p:nvPr>
            <p:ph idx="1"/>
          </p:nvPr>
        </p:nvSpPr>
        <p:spPr/>
        <p:txBody>
          <a:bodyPr/>
          <a:lstStyle/>
          <a:p>
            <a:r>
              <a:rPr lang="de-DE" b="1" dirty="0">
                <a:solidFill>
                  <a:schemeClr val="accent2"/>
                </a:solidFill>
              </a:rPr>
              <a:t>Auswirkungen</a:t>
            </a:r>
            <a:r>
              <a:rPr lang="de-DE" b="1" dirty="0"/>
              <a:t> durch längere Vegetationsperiode und mildere Winter</a:t>
            </a:r>
            <a:r>
              <a:rPr lang="de-DE" dirty="0"/>
              <a:t>:</a:t>
            </a:r>
          </a:p>
          <a:p>
            <a:endParaRPr lang="de-DE" dirty="0"/>
          </a:p>
          <a:p>
            <a:pPr>
              <a:buFont typeface="Wingdings" panose="05000000000000000000" pitchFamily="2" charset="2"/>
              <a:buChar char="Ø"/>
            </a:pPr>
            <a:r>
              <a:rPr lang="de-DE" dirty="0"/>
              <a:t> Frühere Blütezeit, dadurch erhöhte Blütenfrostgefahr</a:t>
            </a:r>
          </a:p>
          <a:p>
            <a:pPr>
              <a:buFont typeface="Wingdings" panose="05000000000000000000" pitchFamily="2" charset="2"/>
              <a:buChar char="Ø"/>
            </a:pPr>
            <a:r>
              <a:rPr lang="de-DE" dirty="0"/>
              <a:t> Erhöhter Schädling-, Krankheits-, Unkrautdruck (siehe unten)</a:t>
            </a:r>
          </a:p>
          <a:p>
            <a:pPr>
              <a:buFont typeface="Wingdings" panose="05000000000000000000" pitchFamily="2" charset="2"/>
              <a:buChar char="Ø"/>
            </a:pPr>
            <a:r>
              <a:rPr lang="de-DE" dirty="0"/>
              <a:t> Weniger/ausbleibende </a:t>
            </a:r>
            <a:r>
              <a:rPr lang="de-DE" dirty="0" err="1"/>
              <a:t>Dormanz</a:t>
            </a:r>
            <a:endParaRPr lang="de-DE" dirty="0"/>
          </a:p>
        </p:txBody>
      </p:sp>
    </p:spTree>
    <p:extLst>
      <p:ext uri="{BB962C8B-B14F-4D97-AF65-F5344CB8AC3E}">
        <p14:creationId xmlns:p14="http://schemas.microsoft.com/office/powerpoint/2010/main" val="31048075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längere Vegetationsperiode</a:t>
            </a:r>
          </a:p>
        </p:txBody>
      </p:sp>
      <p:sp>
        <p:nvSpPr>
          <p:cNvPr id="3" name="Inhaltsplatzhalter 2"/>
          <p:cNvSpPr>
            <a:spLocks noGrp="1"/>
          </p:cNvSpPr>
          <p:nvPr>
            <p:ph idx="1"/>
          </p:nvPr>
        </p:nvSpPr>
        <p:spPr/>
        <p:txBody>
          <a:bodyPr/>
          <a:lstStyle/>
          <a:p>
            <a:r>
              <a:rPr lang="de-DE" b="1" dirty="0">
                <a:solidFill>
                  <a:schemeClr val="accent1"/>
                </a:solidFill>
              </a:rPr>
              <a:t>Anpassungsmaßnahmen</a:t>
            </a:r>
            <a:r>
              <a:rPr lang="de-DE" b="1" dirty="0"/>
              <a:t> an ausbleibende </a:t>
            </a:r>
            <a:r>
              <a:rPr lang="de-DE" b="1" dirty="0" err="1"/>
              <a:t>Dormanz</a:t>
            </a:r>
            <a:r>
              <a:rPr lang="de-DE" b="1" dirty="0"/>
              <a:t>:</a:t>
            </a:r>
            <a:endParaRPr lang="de-DE" dirty="0"/>
          </a:p>
          <a:p>
            <a:endParaRPr lang="de-DE" dirty="0"/>
          </a:p>
          <a:p>
            <a:pPr>
              <a:buFont typeface="Wingdings" panose="05000000000000000000" pitchFamily="2" charset="2"/>
              <a:buChar char="Ø"/>
            </a:pPr>
            <a:r>
              <a:rPr lang="de-DE" dirty="0"/>
              <a:t> Sortenwechsel</a:t>
            </a:r>
          </a:p>
          <a:p>
            <a:pPr marL="0" indent="0">
              <a:buNone/>
            </a:pPr>
            <a:endParaRPr lang="de-DE" dirty="0"/>
          </a:p>
          <a:p>
            <a:endParaRPr lang="de-DE" dirty="0"/>
          </a:p>
        </p:txBody>
      </p:sp>
    </p:spTree>
    <p:extLst>
      <p:ext uri="{BB962C8B-B14F-4D97-AF65-F5344CB8AC3E}">
        <p14:creationId xmlns:p14="http://schemas.microsoft.com/office/powerpoint/2010/main" val="17858028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94321A-193C-46CA-94D8-D6890DA446C8}"/>
              </a:ext>
            </a:extLst>
          </p:cNvPr>
          <p:cNvSpPr>
            <a:spLocks noGrp="1"/>
          </p:cNvSpPr>
          <p:nvPr>
            <p:ph type="title"/>
          </p:nvPr>
        </p:nvSpPr>
        <p:spPr>
          <a:xfrm>
            <a:off x="838200" y="365125"/>
            <a:ext cx="10515600" cy="918528"/>
          </a:xfrm>
        </p:spPr>
        <p:txBody>
          <a:bodyPr/>
          <a:lstStyle/>
          <a:p>
            <a:r>
              <a:rPr lang="de-DE" dirty="0"/>
              <a:t>Obstbau im Klimawandel – Spätfrost	</a:t>
            </a:r>
          </a:p>
        </p:txBody>
      </p:sp>
      <p:sp>
        <p:nvSpPr>
          <p:cNvPr id="3" name="Inhaltsplatzhalter 2">
            <a:extLst>
              <a:ext uri="{FF2B5EF4-FFF2-40B4-BE49-F238E27FC236}">
                <a16:creationId xmlns:a16="http://schemas.microsoft.com/office/drawing/2014/main" id="{DDED5A41-1750-446E-A8C5-D7E096ACEB1E}"/>
              </a:ext>
            </a:extLst>
          </p:cNvPr>
          <p:cNvSpPr>
            <a:spLocks noGrp="1"/>
          </p:cNvSpPr>
          <p:nvPr>
            <p:ph idx="1"/>
          </p:nvPr>
        </p:nvSpPr>
        <p:spPr>
          <a:xfrm>
            <a:off x="838200" y="1463040"/>
            <a:ext cx="11114314" cy="4713923"/>
          </a:xfrm>
        </p:spPr>
        <p:txBody>
          <a:bodyPr/>
          <a:lstStyle/>
          <a:p>
            <a:r>
              <a:rPr lang="de-DE" dirty="0"/>
              <a:t>Strahlungsfrost (Inversion)</a:t>
            </a:r>
          </a:p>
          <a:p>
            <a:pPr lvl="1"/>
            <a:r>
              <a:rPr lang="de-DE" dirty="0"/>
              <a:t>Windstill</a:t>
            </a:r>
          </a:p>
          <a:p>
            <a:pPr lvl="1"/>
            <a:r>
              <a:rPr lang="de-DE" dirty="0"/>
              <a:t>kalte Luft sinkt ab und staut sich im Tal „Kaltluftsee“</a:t>
            </a:r>
          </a:p>
          <a:p>
            <a:pPr lvl="1"/>
            <a:r>
              <a:rPr lang="de-DE" dirty="0"/>
              <a:t>Bäume in Tallagen stärker gefährdet</a:t>
            </a:r>
          </a:p>
          <a:p>
            <a:pPr lvl="1"/>
            <a:r>
              <a:rPr lang="de-DE" dirty="0"/>
              <a:t>Blüten im unteren Baumbereich stärker gefährdet</a:t>
            </a:r>
          </a:p>
          <a:p>
            <a:r>
              <a:rPr lang="de-DE" dirty="0"/>
              <a:t>Strömungsfrost (Advektion)</a:t>
            </a:r>
          </a:p>
          <a:p>
            <a:pPr lvl="1"/>
            <a:r>
              <a:rPr lang="de-DE" dirty="0"/>
              <a:t>Wind verwirbelt die Luftschichten</a:t>
            </a:r>
          </a:p>
          <a:p>
            <a:pPr lvl="1"/>
            <a:r>
              <a:rPr lang="de-DE" dirty="0"/>
              <a:t>windexponierte Lagen besonders gefährdet</a:t>
            </a:r>
          </a:p>
          <a:p>
            <a:pPr marL="0" indent="0">
              <a:buNone/>
            </a:pPr>
            <a:r>
              <a:rPr lang="de-DE" b="1" dirty="0"/>
              <a:t>-&gt; kaum zu bekämpfen; Frostschutz durch Windschutz</a:t>
            </a:r>
          </a:p>
          <a:p>
            <a:r>
              <a:rPr lang="de-DE" dirty="0"/>
              <a:t>Verdunstungskälte</a:t>
            </a:r>
          </a:p>
          <a:p>
            <a:pPr lvl="1"/>
            <a:r>
              <a:rPr lang="de-DE" dirty="0"/>
              <a:t>Messen der Feuchttemperatur (oder berechnen)</a:t>
            </a:r>
          </a:p>
          <a:p>
            <a:pPr marL="0" indent="0">
              <a:buNone/>
            </a:pPr>
            <a:endParaRPr lang="de-DE" dirty="0"/>
          </a:p>
        </p:txBody>
      </p:sp>
    </p:spTree>
    <p:extLst>
      <p:ext uri="{BB962C8B-B14F-4D97-AF65-F5344CB8AC3E}">
        <p14:creationId xmlns:p14="http://schemas.microsoft.com/office/powerpoint/2010/main" val="798124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B9BED942-7C0E-4A21-A94F-50DA9FE25B60}"/>
              </a:ext>
            </a:extLst>
          </p:cNvPr>
          <p:cNvPicPr>
            <a:picLocks noChangeAspect="1"/>
          </p:cNvPicPr>
          <p:nvPr/>
        </p:nvPicPr>
        <p:blipFill>
          <a:blip r:embed="rId3"/>
          <a:stretch>
            <a:fillRect/>
          </a:stretch>
        </p:blipFill>
        <p:spPr>
          <a:xfrm>
            <a:off x="1274536" y="165100"/>
            <a:ext cx="10972459" cy="6692900"/>
          </a:xfrm>
          <a:prstGeom prst="rect">
            <a:avLst/>
          </a:prstGeom>
        </p:spPr>
      </p:pic>
      <p:sp>
        <p:nvSpPr>
          <p:cNvPr id="3" name="Rechteck 2">
            <a:extLst>
              <a:ext uri="{FF2B5EF4-FFF2-40B4-BE49-F238E27FC236}">
                <a16:creationId xmlns:a16="http://schemas.microsoft.com/office/drawing/2014/main" id="{96A75C13-D2D5-4B48-A293-D9778C6D0180}"/>
              </a:ext>
            </a:extLst>
          </p:cNvPr>
          <p:cNvSpPr/>
          <p:nvPr/>
        </p:nvSpPr>
        <p:spPr>
          <a:xfrm>
            <a:off x="7238404" y="412750"/>
            <a:ext cx="4267795" cy="430887"/>
          </a:xfrm>
          <a:prstGeom prst="rect">
            <a:avLst/>
          </a:prstGeom>
          <a:solidFill>
            <a:schemeClr val="bg1"/>
          </a:solidFill>
        </p:spPr>
        <p:txBody>
          <a:bodyPr wrap="square">
            <a:spAutoFit/>
          </a:bodyPr>
          <a:lstStyle/>
          <a:p>
            <a:r>
              <a:rPr lang="de-DE" sz="1100" dirty="0"/>
              <a:t>Quelle: Landwirtschaftliches Zentrum </a:t>
            </a:r>
            <a:r>
              <a:rPr lang="de-DE" sz="1100" dirty="0" err="1"/>
              <a:t>Liebegg</a:t>
            </a:r>
            <a:r>
              <a:rPr lang="de-DE" sz="1100" dirty="0"/>
              <a:t>, nach Daten FAO 2005; Frost </a:t>
            </a:r>
            <a:r>
              <a:rPr lang="de-DE" sz="1100" dirty="0" err="1"/>
              <a:t>protection</a:t>
            </a:r>
            <a:r>
              <a:rPr lang="de-DE" sz="1100" dirty="0"/>
              <a:t>: </a:t>
            </a:r>
            <a:r>
              <a:rPr lang="de-DE" sz="1100" dirty="0" err="1"/>
              <a:t>fundamentals</a:t>
            </a:r>
            <a:r>
              <a:rPr lang="de-DE" sz="1100" dirty="0"/>
              <a:t>, </a:t>
            </a:r>
            <a:r>
              <a:rPr lang="de-DE" sz="1100" dirty="0" err="1"/>
              <a:t>practice</a:t>
            </a:r>
            <a:r>
              <a:rPr lang="de-DE" sz="1100" dirty="0"/>
              <a:t> and </a:t>
            </a:r>
            <a:r>
              <a:rPr lang="de-DE" sz="1100" dirty="0" err="1"/>
              <a:t>economics</a:t>
            </a:r>
            <a:r>
              <a:rPr lang="de-DE" sz="1100" dirty="0"/>
              <a:t> </a:t>
            </a:r>
          </a:p>
        </p:txBody>
      </p:sp>
    </p:spTree>
    <p:extLst>
      <p:ext uri="{BB962C8B-B14F-4D97-AF65-F5344CB8AC3E}">
        <p14:creationId xmlns:p14="http://schemas.microsoft.com/office/powerpoint/2010/main" val="6746552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3F04E6-2C88-4BD3-BAED-F5E9B7EA61B1}"/>
              </a:ext>
            </a:extLst>
          </p:cNvPr>
          <p:cNvSpPr>
            <a:spLocks noGrp="1"/>
          </p:cNvSpPr>
          <p:nvPr>
            <p:ph type="title"/>
          </p:nvPr>
        </p:nvSpPr>
        <p:spPr/>
        <p:txBody>
          <a:bodyPr/>
          <a:lstStyle/>
          <a:p>
            <a:r>
              <a:rPr lang="de-DE" dirty="0"/>
              <a:t>Welche Arten der Spätfrostbekämpfung kennen Sie?</a:t>
            </a:r>
          </a:p>
        </p:txBody>
      </p:sp>
      <p:pic>
        <p:nvPicPr>
          <p:cNvPr id="4" name="Grafik 3">
            <a:extLst>
              <a:ext uri="{FF2B5EF4-FFF2-40B4-BE49-F238E27FC236}">
                <a16:creationId xmlns:a16="http://schemas.microsoft.com/office/drawing/2014/main" id="{2C581619-C3E9-4417-940A-560676B5A1FF}"/>
              </a:ext>
            </a:extLst>
          </p:cNvPr>
          <p:cNvPicPr>
            <a:picLocks noChangeAspect="1"/>
          </p:cNvPicPr>
          <p:nvPr/>
        </p:nvPicPr>
        <p:blipFill>
          <a:blip r:embed="rId3"/>
          <a:stretch>
            <a:fillRect/>
          </a:stretch>
        </p:blipFill>
        <p:spPr>
          <a:xfrm>
            <a:off x="5242486" y="3210486"/>
            <a:ext cx="1707028" cy="1707028"/>
          </a:xfrm>
          <a:prstGeom prst="rect">
            <a:avLst/>
          </a:prstGeom>
        </p:spPr>
      </p:pic>
      <p:sp>
        <p:nvSpPr>
          <p:cNvPr id="5" name="Textfeld 4">
            <a:extLst>
              <a:ext uri="{FF2B5EF4-FFF2-40B4-BE49-F238E27FC236}">
                <a16:creationId xmlns:a16="http://schemas.microsoft.com/office/drawing/2014/main" id="{1A68EBC3-0B36-42C2-9B8E-987D7635975B}"/>
              </a:ext>
            </a:extLst>
          </p:cNvPr>
          <p:cNvSpPr txBox="1"/>
          <p:nvPr/>
        </p:nvSpPr>
        <p:spPr>
          <a:xfrm>
            <a:off x="6409390" y="461479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25907446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Obstbau im Klimawandel – Spätfrost</a:t>
            </a:r>
          </a:p>
        </p:txBody>
      </p:sp>
      <p:sp>
        <p:nvSpPr>
          <p:cNvPr id="3" name="Inhaltsplatzhalter 2"/>
          <p:cNvSpPr>
            <a:spLocks noGrp="1"/>
          </p:cNvSpPr>
          <p:nvPr>
            <p:ph idx="1"/>
          </p:nvPr>
        </p:nvSpPr>
        <p:spPr>
          <a:xfrm>
            <a:off x="838200" y="1425462"/>
            <a:ext cx="10515600" cy="4916245"/>
          </a:xfrm>
        </p:spPr>
        <p:txBody>
          <a:bodyPr/>
          <a:lstStyle/>
          <a:p>
            <a:r>
              <a:rPr lang="de-DE" b="1" dirty="0">
                <a:solidFill>
                  <a:schemeClr val="accent1"/>
                </a:solidFill>
              </a:rPr>
              <a:t>Anpassungsmaßnahmen</a:t>
            </a:r>
            <a:r>
              <a:rPr lang="de-DE" b="1" dirty="0"/>
              <a:t> an frühere Blütezeit, </a:t>
            </a:r>
            <a:br>
              <a:rPr lang="de-DE" b="1" dirty="0"/>
            </a:br>
            <a:r>
              <a:rPr lang="de-DE" b="1" dirty="0"/>
              <a:t>bzw. erhöhte Spätfrostgefahr</a:t>
            </a:r>
            <a:r>
              <a:rPr lang="de-DE" dirty="0"/>
              <a:t>:</a:t>
            </a:r>
          </a:p>
          <a:p>
            <a:endParaRPr lang="de-DE" sz="1000" dirty="0"/>
          </a:p>
          <a:p>
            <a:pPr marL="0" indent="0">
              <a:buNone/>
            </a:pPr>
            <a:r>
              <a:rPr lang="de-DE" b="1" dirty="0"/>
              <a:t>Passive Maßnahmen:</a:t>
            </a:r>
          </a:p>
          <a:p>
            <a:pPr>
              <a:buFont typeface="Wingdings" panose="05000000000000000000" pitchFamily="2" charset="2"/>
              <a:buChar char="Ø"/>
            </a:pPr>
            <a:r>
              <a:rPr lang="de-DE" sz="2400" dirty="0"/>
              <a:t> Standortwahl und -gestaltung</a:t>
            </a:r>
          </a:p>
          <a:p>
            <a:pPr>
              <a:buFont typeface="Wingdings" panose="05000000000000000000" pitchFamily="2" charset="2"/>
              <a:buChar char="Ø"/>
            </a:pPr>
            <a:r>
              <a:rPr lang="de-DE" sz="2400" dirty="0"/>
              <a:t> Sortenwahl (z.B. </a:t>
            </a:r>
            <a:r>
              <a:rPr lang="de-DE" sz="2400" dirty="0" err="1"/>
              <a:t>Jonagold</a:t>
            </a:r>
            <a:r>
              <a:rPr lang="de-DE" sz="2400" dirty="0"/>
              <a:t> empfindlicher) und Kulturauswahl</a:t>
            </a:r>
          </a:p>
          <a:p>
            <a:pPr>
              <a:buFont typeface="Wingdings" panose="05000000000000000000" pitchFamily="2" charset="2"/>
              <a:buChar char="Ø"/>
            </a:pPr>
            <a:r>
              <a:rPr lang="de-DE" sz="2400" dirty="0"/>
              <a:t> Höhere Stammformen reduzieren das Frostrisiko</a:t>
            </a:r>
          </a:p>
          <a:p>
            <a:pPr>
              <a:buFont typeface="Wingdings" panose="05000000000000000000" pitchFamily="2" charset="2"/>
              <a:buChar char="Ø"/>
            </a:pPr>
            <a:r>
              <a:rPr lang="de-DE" sz="2400" dirty="0"/>
              <a:t> Gute Befruchtung</a:t>
            </a:r>
          </a:p>
          <a:p>
            <a:pPr>
              <a:buFont typeface="Wingdings" panose="05000000000000000000" pitchFamily="2" charset="2"/>
              <a:buChar char="Ø"/>
            </a:pPr>
            <a:r>
              <a:rPr lang="de-DE" sz="2400" dirty="0"/>
              <a:t> Tiefes Mulchen und Mulch verteilen</a:t>
            </a:r>
          </a:p>
          <a:p>
            <a:pPr>
              <a:buFont typeface="Wingdings" panose="05000000000000000000" pitchFamily="2" charset="2"/>
              <a:buChar char="Ø"/>
            </a:pPr>
            <a:r>
              <a:rPr lang="de-DE" sz="2400" dirty="0"/>
              <a:t> Boden zur Wärmenachlieferung bearbeiten</a:t>
            </a:r>
          </a:p>
          <a:p>
            <a:pPr>
              <a:buFont typeface="Wingdings" panose="05000000000000000000" pitchFamily="2" charset="2"/>
              <a:buChar char="Ø"/>
            </a:pPr>
            <a:r>
              <a:rPr lang="de-DE" sz="2400" dirty="0"/>
              <a:t> Folien oder Vlies</a:t>
            </a:r>
          </a:p>
          <a:p>
            <a:pPr marL="0" indent="0">
              <a:buNone/>
            </a:pPr>
            <a:endParaRPr lang="de-DE" dirty="0"/>
          </a:p>
          <a:p>
            <a:pPr>
              <a:buFont typeface="Wingdings" panose="05000000000000000000" pitchFamily="2" charset="2"/>
              <a:buChar char="Ø"/>
            </a:pPr>
            <a:endParaRPr lang="de-DE" dirty="0">
              <a:sym typeface="Wingdings" panose="05000000000000000000" pitchFamily="2" charset="2"/>
            </a:endParaRPr>
          </a:p>
          <a:p>
            <a:pPr marL="0" indent="0">
              <a:buNone/>
            </a:pPr>
            <a:endParaRPr lang="de-DE" dirty="0"/>
          </a:p>
          <a:p>
            <a:endParaRPr lang="de-DE" dirty="0"/>
          </a:p>
        </p:txBody>
      </p:sp>
    </p:spTree>
    <p:extLst>
      <p:ext uri="{BB962C8B-B14F-4D97-AF65-F5344CB8AC3E}">
        <p14:creationId xmlns:p14="http://schemas.microsoft.com/office/powerpoint/2010/main" val="5146336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Obstbau im Klimawandel – Spätfrost</a:t>
            </a:r>
          </a:p>
        </p:txBody>
      </p:sp>
      <p:sp>
        <p:nvSpPr>
          <p:cNvPr id="3" name="Inhaltsplatzhalter 2"/>
          <p:cNvSpPr>
            <a:spLocks noGrp="1"/>
          </p:cNvSpPr>
          <p:nvPr>
            <p:ph idx="1"/>
          </p:nvPr>
        </p:nvSpPr>
        <p:spPr>
          <a:xfrm>
            <a:off x="838200" y="1425462"/>
            <a:ext cx="10515600" cy="4916245"/>
          </a:xfrm>
        </p:spPr>
        <p:txBody>
          <a:bodyPr/>
          <a:lstStyle/>
          <a:p>
            <a:r>
              <a:rPr lang="de-DE" b="1" dirty="0">
                <a:solidFill>
                  <a:schemeClr val="accent1"/>
                </a:solidFill>
              </a:rPr>
              <a:t>Anpassungsmaßnahmen</a:t>
            </a:r>
            <a:r>
              <a:rPr lang="de-DE" b="1" dirty="0"/>
              <a:t> an frühere Blütezeit, </a:t>
            </a:r>
            <a:br>
              <a:rPr lang="de-DE" b="1" dirty="0"/>
            </a:br>
            <a:r>
              <a:rPr lang="de-DE" b="1" dirty="0"/>
              <a:t>bzw. erhöhte Spätfrostgefahr</a:t>
            </a:r>
            <a:r>
              <a:rPr lang="de-DE" dirty="0"/>
              <a:t>:</a:t>
            </a:r>
          </a:p>
          <a:p>
            <a:endParaRPr lang="de-DE" sz="1000" dirty="0"/>
          </a:p>
          <a:p>
            <a:pPr marL="0" indent="0">
              <a:buNone/>
            </a:pPr>
            <a:r>
              <a:rPr lang="de-DE" b="1" dirty="0"/>
              <a:t>Aktive Maßnahmen:</a:t>
            </a:r>
          </a:p>
          <a:p>
            <a:pPr>
              <a:buFont typeface="Wingdings" panose="05000000000000000000" pitchFamily="2" charset="2"/>
              <a:buChar char="Ø"/>
            </a:pPr>
            <a:r>
              <a:rPr lang="de-DE" dirty="0"/>
              <a:t> Überkronenberegnung</a:t>
            </a:r>
          </a:p>
          <a:p>
            <a:pPr>
              <a:buFont typeface="Wingdings" panose="05000000000000000000" pitchFamily="2" charset="2"/>
              <a:buChar char="Ø"/>
            </a:pPr>
            <a:r>
              <a:rPr lang="de-DE" dirty="0"/>
              <a:t> Frostschutzkerzen</a:t>
            </a:r>
          </a:p>
          <a:p>
            <a:pPr>
              <a:buFont typeface="Wingdings" panose="05000000000000000000" pitchFamily="2" charset="2"/>
              <a:buChar char="Ø"/>
            </a:pPr>
            <a:r>
              <a:rPr lang="de-DE" dirty="0"/>
              <a:t> </a:t>
            </a:r>
            <a:r>
              <a:rPr lang="de-DE" dirty="0" err="1"/>
              <a:t>Bewinden</a:t>
            </a:r>
            <a:endParaRPr lang="de-DE" dirty="0"/>
          </a:p>
          <a:p>
            <a:pPr>
              <a:buFont typeface="Wingdings" panose="05000000000000000000" pitchFamily="2" charset="2"/>
              <a:buChar char="Ø"/>
            </a:pPr>
            <a:r>
              <a:rPr lang="de-DE" dirty="0"/>
              <a:t> mobile Gasturbine (</a:t>
            </a:r>
            <a:r>
              <a:rPr lang="de-DE" dirty="0" err="1"/>
              <a:t>Frostbuster</a:t>
            </a:r>
            <a:r>
              <a:rPr lang="de-DE" dirty="0"/>
              <a:t>)</a:t>
            </a:r>
          </a:p>
          <a:p>
            <a:pPr marL="0" indent="0">
              <a:buNone/>
            </a:pPr>
            <a:endParaRPr lang="de-DE" dirty="0">
              <a:sym typeface="Wingdings" panose="05000000000000000000" pitchFamily="2" charset="2"/>
            </a:endParaRPr>
          </a:p>
          <a:p>
            <a:pPr marL="0" indent="0">
              <a:buNone/>
            </a:pPr>
            <a:endParaRPr lang="de-DE" dirty="0"/>
          </a:p>
          <a:p>
            <a:endParaRPr lang="de-DE" dirty="0"/>
          </a:p>
        </p:txBody>
      </p:sp>
      <p:pic>
        <p:nvPicPr>
          <p:cNvPr id="4" name="Grafik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7409" y="516293"/>
            <a:ext cx="2297191" cy="2620370"/>
          </a:xfrm>
          <a:prstGeom prst="rect">
            <a:avLst/>
          </a:prstGeom>
        </p:spPr>
      </p:pic>
      <p:sp>
        <p:nvSpPr>
          <p:cNvPr id="6" name="Rechteck 5"/>
          <p:cNvSpPr/>
          <p:nvPr/>
        </p:nvSpPr>
        <p:spPr bwMode="auto">
          <a:xfrm>
            <a:off x="9285864" y="3213556"/>
            <a:ext cx="2520280" cy="430887"/>
          </a:xfrm>
          <a:prstGeom prst="rect">
            <a:avLst/>
          </a:prstGeom>
        </p:spPr>
        <p:txBody>
          <a:bodyPr wrap="square">
            <a:spAutoFit/>
          </a:bodyPr>
          <a:lstStyle/>
          <a:p>
            <a:r>
              <a:rPr lang="de-DE" sz="1100" dirty="0">
                <a:cs typeface="Arial" panose="020B0604020202020204" pitchFamily="34" charset="0"/>
              </a:rPr>
              <a:t>Eisumhüllte Apfelblüte nach Frostschutz-beregnung, </a:t>
            </a:r>
            <a:r>
              <a:rPr lang="de-DE" sz="1100" dirty="0" err="1">
                <a:cs typeface="Arial" panose="020B0604020202020204" pitchFamily="34" charset="0"/>
              </a:rPr>
              <a:t>Lämpel</a:t>
            </a:r>
            <a:endParaRPr lang="de-DE" sz="1100" dirty="0">
              <a:cs typeface="Arial" panose="020B0604020202020204" pitchFamily="34" charset="0"/>
            </a:endParaRPr>
          </a:p>
        </p:txBody>
      </p:sp>
      <p:pic>
        <p:nvPicPr>
          <p:cNvPr id="7" name="Grafik 6">
            <a:extLst>
              <a:ext uri="{FF2B5EF4-FFF2-40B4-BE49-F238E27FC236}">
                <a16:creationId xmlns:a16="http://schemas.microsoft.com/office/drawing/2014/main" id="{97D412B1-C930-4929-89CB-4E93818CE9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40787" y="3840042"/>
            <a:ext cx="3753813" cy="2028760"/>
          </a:xfrm>
          <a:prstGeom prst="rect">
            <a:avLst/>
          </a:prstGeom>
        </p:spPr>
      </p:pic>
      <p:sp>
        <p:nvSpPr>
          <p:cNvPr id="8" name="Rechteck 7">
            <a:extLst>
              <a:ext uri="{FF2B5EF4-FFF2-40B4-BE49-F238E27FC236}">
                <a16:creationId xmlns:a16="http://schemas.microsoft.com/office/drawing/2014/main" id="{2E3412D9-5B99-4753-8396-02F8F98D1719}"/>
              </a:ext>
            </a:extLst>
          </p:cNvPr>
          <p:cNvSpPr/>
          <p:nvPr/>
        </p:nvSpPr>
        <p:spPr>
          <a:xfrm>
            <a:off x="7926273" y="5908833"/>
            <a:ext cx="3865357" cy="430887"/>
          </a:xfrm>
          <a:prstGeom prst="rect">
            <a:avLst/>
          </a:prstGeom>
        </p:spPr>
        <p:txBody>
          <a:bodyPr wrap="square">
            <a:spAutoFit/>
          </a:bodyPr>
          <a:lstStyle/>
          <a:p>
            <a:r>
              <a:rPr lang="de-DE" sz="1100" dirty="0" err="1"/>
              <a:t>Frostbuster</a:t>
            </a:r>
            <a:r>
              <a:rPr lang="de-DE" sz="1100" dirty="0"/>
              <a:t> zur Spätfrostbekämpfung im Wein- und Obstbau, Warmluftverteilung, Agrofrost NV, </a:t>
            </a:r>
            <a:r>
              <a:rPr lang="de-DE" sz="1100" dirty="0" err="1"/>
              <a:t>Kalmthout</a:t>
            </a:r>
            <a:r>
              <a:rPr lang="de-DE" sz="1100" dirty="0"/>
              <a:t> – </a:t>
            </a:r>
            <a:r>
              <a:rPr lang="de-DE" sz="1100" dirty="0" err="1"/>
              <a:t>Belgium</a:t>
            </a:r>
            <a:endParaRPr lang="de-DE" sz="1100" dirty="0"/>
          </a:p>
        </p:txBody>
      </p:sp>
      <p:sp>
        <p:nvSpPr>
          <p:cNvPr id="9" name="Rechteck 8">
            <a:extLst>
              <a:ext uri="{FF2B5EF4-FFF2-40B4-BE49-F238E27FC236}">
                <a16:creationId xmlns:a16="http://schemas.microsoft.com/office/drawing/2014/main" id="{10B8EDD6-123A-49B8-8A99-8C75E0062973}"/>
              </a:ext>
            </a:extLst>
          </p:cNvPr>
          <p:cNvSpPr/>
          <p:nvPr/>
        </p:nvSpPr>
        <p:spPr bwMode="auto">
          <a:xfrm>
            <a:off x="838200" y="3022600"/>
            <a:ext cx="6134100" cy="2886233"/>
          </a:xfrm>
          <a:prstGeom prst="rect">
            <a:avLst/>
          </a:prstGeom>
          <a:solidFill>
            <a:srgbClr val="FF4040">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A97E0A8E-145E-4C77-8DA8-286E473695B8}"/>
              </a:ext>
            </a:extLst>
          </p:cNvPr>
          <p:cNvSpPr/>
          <p:nvPr/>
        </p:nvSpPr>
        <p:spPr bwMode="auto">
          <a:xfrm>
            <a:off x="605222" y="5222471"/>
            <a:ext cx="6600056" cy="646331"/>
          </a:xfrm>
          <a:prstGeom prst="rect">
            <a:avLst/>
          </a:prstGeom>
        </p:spPr>
        <p:txBody>
          <a:bodyPr wrap="square">
            <a:spAutoFit/>
          </a:bodyPr>
          <a:lstStyle/>
          <a:p>
            <a:pPr algn="ctr"/>
            <a:r>
              <a:rPr lang="de-DE" dirty="0">
                <a:solidFill>
                  <a:srgbClr val="C00000"/>
                </a:solidFill>
              </a:rPr>
              <a:t>wasser- und/oder energieintensiv und teils mit </a:t>
            </a:r>
          </a:p>
          <a:p>
            <a:pPr algn="ctr"/>
            <a:r>
              <a:rPr lang="de-DE" dirty="0">
                <a:solidFill>
                  <a:srgbClr val="C00000"/>
                </a:solidFill>
              </a:rPr>
              <a:t>massiven Emissionen Verbunden!</a:t>
            </a:r>
          </a:p>
        </p:txBody>
      </p:sp>
    </p:spTree>
    <p:extLst>
      <p:ext uri="{BB962C8B-B14F-4D97-AF65-F5344CB8AC3E}">
        <p14:creationId xmlns:p14="http://schemas.microsoft.com/office/powerpoint/2010/main" val="302915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2" presetClass="entr" presetSubtype="2"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1+#ppt_w/2"/>
                                          </p:val>
                                        </p:tav>
                                        <p:tav tm="100000">
                                          <p:val>
                                            <p:strVal val="#ppt_x"/>
                                          </p:val>
                                        </p:tav>
                                      </p:tavLst>
                                    </p:anim>
                                    <p:anim calcmode="lin" valueType="num">
                                      <p:cBhvr additive="base">
                                        <p:cTn id="11"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Obstbau im Klimawandel – Spätfrost</a:t>
            </a:r>
          </a:p>
        </p:txBody>
      </p:sp>
      <p:sp>
        <p:nvSpPr>
          <p:cNvPr id="3" name="Inhaltsplatzhalter 2"/>
          <p:cNvSpPr>
            <a:spLocks noGrp="1"/>
          </p:cNvSpPr>
          <p:nvPr>
            <p:ph idx="1"/>
          </p:nvPr>
        </p:nvSpPr>
        <p:spPr>
          <a:xfrm>
            <a:off x="838200" y="1425462"/>
            <a:ext cx="10515600" cy="4916245"/>
          </a:xfrm>
        </p:spPr>
        <p:txBody>
          <a:bodyPr/>
          <a:lstStyle/>
          <a:p>
            <a:r>
              <a:rPr lang="de-DE" b="1" dirty="0">
                <a:solidFill>
                  <a:schemeClr val="accent1"/>
                </a:solidFill>
              </a:rPr>
              <a:t>Anpassungsmaßnahmen</a:t>
            </a:r>
            <a:r>
              <a:rPr lang="de-DE" b="1" dirty="0"/>
              <a:t> an frühere Blütezeit, </a:t>
            </a:r>
            <a:br>
              <a:rPr lang="de-DE" b="1" dirty="0"/>
            </a:br>
            <a:r>
              <a:rPr lang="de-DE" b="1" dirty="0"/>
              <a:t>bzw. erhöhte Blütenfrostgefahr</a:t>
            </a:r>
            <a:r>
              <a:rPr lang="de-DE" dirty="0"/>
              <a:t>:</a:t>
            </a:r>
          </a:p>
          <a:p>
            <a:endParaRPr lang="de-DE" sz="1000" dirty="0"/>
          </a:p>
          <a:p>
            <a:pPr marL="0" indent="0">
              <a:buNone/>
            </a:pPr>
            <a:r>
              <a:rPr lang="de-DE" b="1" dirty="0"/>
              <a:t>Nach dem Frostereignis:</a:t>
            </a:r>
          </a:p>
          <a:p>
            <a:pPr>
              <a:buFont typeface="Wingdings" panose="05000000000000000000" pitchFamily="2" charset="2"/>
              <a:buChar char="Ø"/>
            </a:pPr>
            <a:r>
              <a:rPr lang="de-DE" dirty="0"/>
              <a:t> Bonitieren </a:t>
            </a:r>
          </a:p>
          <a:p>
            <a:pPr>
              <a:buFont typeface="Wingdings" panose="05000000000000000000" pitchFamily="2" charset="2"/>
              <a:buChar char="Ø"/>
            </a:pPr>
            <a:r>
              <a:rPr lang="de-DE" dirty="0"/>
              <a:t> Pflanzenschutz:</a:t>
            </a:r>
          </a:p>
          <a:p>
            <a:pPr lvl="1">
              <a:buFont typeface="Wingdings" panose="05000000000000000000" pitchFamily="2" charset="2"/>
              <a:buChar char="Ø"/>
            </a:pPr>
            <a:r>
              <a:rPr lang="de-DE" dirty="0"/>
              <a:t>Pilzschutz</a:t>
            </a:r>
          </a:p>
          <a:p>
            <a:pPr lvl="1">
              <a:buFont typeface="Wingdings" panose="05000000000000000000" pitchFamily="2" charset="2"/>
              <a:buChar char="Ø"/>
            </a:pPr>
            <a:r>
              <a:rPr lang="de-DE" dirty="0"/>
              <a:t>Unkrautregulierung</a:t>
            </a:r>
          </a:p>
          <a:p>
            <a:pPr lvl="1">
              <a:buFont typeface="Wingdings" panose="05000000000000000000" pitchFamily="2" charset="2"/>
              <a:buChar char="Ø"/>
            </a:pPr>
            <a:r>
              <a:rPr lang="de-DE" dirty="0"/>
              <a:t>Insektenschutz</a:t>
            </a:r>
          </a:p>
          <a:p>
            <a:pPr lvl="1">
              <a:buFont typeface="Wingdings" panose="05000000000000000000" pitchFamily="2" charset="2"/>
              <a:buChar char="Ø"/>
            </a:pPr>
            <a:endParaRPr lang="de-DE" sz="2000" dirty="0"/>
          </a:p>
          <a:p>
            <a:pPr>
              <a:buFont typeface="Wingdings" panose="05000000000000000000" pitchFamily="2" charset="2"/>
              <a:buChar char="Ø"/>
            </a:pPr>
            <a:endParaRPr lang="de-DE" dirty="0">
              <a:sym typeface="Wingdings" panose="05000000000000000000" pitchFamily="2" charset="2"/>
            </a:endParaRPr>
          </a:p>
          <a:p>
            <a:pPr marL="0" indent="0">
              <a:buNone/>
            </a:pPr>
            <a:endParaRPr lang="de-DE" dirty="0"/>
          </a:p>
          <a:p>
            <a:endParaRPr lang="de-DE" dirty="0"/>
          </a:p>
        </p:txBody>
      </p:sp>
      <p:pic>
        <p:nvPicPr>
          <p:cNvPr id="7" name="Grafik 6">
            <a:extLst>
              <a:ext uri="{FF2B5EF4-FFF2-40B4-BE49-F238E27FC236}">
                <a16:creationId xmlns:a16="http://schemas.microsoft.com/office/drawing/2014/main" id="{F27D2C7D-9FF3-4143-BC27-F2A9B64A8F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42147" y="2244618"/>
            <a:ext cx="3156379" cy="2368764"/>
          </a:xfrm>
          <a:prstGeom prst="rect">
            <a:avLst/>
          </a:prstGeom>
        </p:spPr>
      </p:pic>
      <p:sp>
        <p:nvSpPr>
          <p:cNvPr id="8" name="Rechteck 7">
            <a:extLst>
              <a:ext uri="{FF2B5EF4-FFF2-40B4-BE49-F238E27FC236}">
                <a16:creationId xmlns:a16="http://schemas.microsoft.com/office/drawing/2014/main" id="{81DD3788-7327-4D2A-A496-CB90F7E79787}"/>
              </a:ext>
            </a:extLst>
          </p:cNvPr>
          <p:cNvSpPr/>
          <p:nvPr/>
        </p:nvSpPr>
        <p:spPr>
          <a:xfrm>
            <a:off x="8548915" y="4613382"/>
            <a:ext cx="3057247" cy="430887"/>
          </a:xfrm>
          <a:prstGeom prst="rect">
            <a:avLst/>
          </a:prstGeom>
        </p:spPr>
        <p:txBody>
          <a:bodyPr wrap="none">
            <a:spAutoFit/>
          </a:bodyPr>
          <a:lstStyle/>
          <a:p>
            <a:r>
              <a:rPr lang="de-DE" sz="1100" dirty="0">
                <a:latin typeface="Calibri" panose="020F0502020204030204" pitchFamily="34" charset="0"/>
                <a:ea typeface="Calibri" panose="020F0502020204030204" pitchFamily="34" charset="0"/>
                <a:cs typeface="Times New Roman" panose="02020603050405020304" pitchFamily="18" charset="0"/>
              </a:rPr>
              <a:t>Apfel – Frostschaden an Blüte (Schwarzer Griffel), </a:t>
            </a:r>
          </a:p>
          <a:p>
            <a:r>
              <a:rPr lang="de-DE" sz="1100" dirty="0">
                <a:latin typeface="Calibri" panose="020F0502020204030204" pitchFamily="34" charset="0"/>
                <a:ea typeface="Calibri" panose="020F0502020204030204" pitchFamily="34" charset="0"/>
                <a:cs typeface="Times New Roman" panose="02020603050405020304" pitchFamily="18" charset="0"/>
              </a:rPr>
              <a:t>Schadbild/Christoph Hoyer</a:t>
            </a:r>
            <a:endParaRPr lang="de-DE" sz="1100" dirty="0"/>
          </a:p>
        </p:txBody>
      </p:sp>
    </p:spTree>
    <p:extLst>
      <p:ext uri="{BB962C8B-B14F-4D97-AF65-F5344CB8AC3E}">
        <p14:creationId xmlns:p14="http://schemas.microsoft.com/office/powerpoint/2010/main" val="21359073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199" y="365125"/>
            <a:ext cx="11171663" cy="918528"/>
          </a:xfrm>
        </p:spPr>
        <p:txBody>
          <a:bodyPr>
            <a:normAutofit/>
          </a:bodyPr>
          <a:lstStyle/>
          <a:p>
            <a:r>
              <a:rPr lang="de-DE" dirty="0">
                <a:latin typeface="+mn-lt"/>
              </a:rPr>
              <a:t>Obstbau im Klimawandel –</a:t>
            </a:r>
            <a:r>
              <a:rPr lang="de-DE" sz="3100" dirty="0">
                <a:latin typeface="+mn-lt"/>
              </a:rPr>
              <a:t> </a:t>
            </a:r>
            <a:r>
              <a:rPr lang="de-DE" sz="3300" dirty="0">
                <a:latin typeface="+mn-lt"/>
              </a:rPr>
              <a:t>Erhöhtes Risiko von Lagerschäden</a:t>
            </a:r>
          </a:p>
        </p:txBody>
      </p:sp>
      <p:sp>
        <p:nvSpPr>
          <p:cNvPr id="3" name="Inhaltsplatzhalter 2"/>
          <p:cNvSpPr>
            <a:spLocks noGrp="1"/>
          </p:cNvSpPr>
          <p:nvPr>
            <p:ph idx="1"/>
          </p:nvPr>
        </p:nvSpPr>
        <p:spPr>
          <a:xfrm>
            <a:off x="838200" y="1475923"/>
            <a:ext cx="10515600" cy="4891423"/>
          </a:xfrm>
        </p:spPr>
        <p:txBody>
          <a:bodyPr/>
          <a:lstStyle/>
          <a:p>
            <a:r>
              <a:rPr lang="de-DE" b="1" dirty="0">
                <a:solidFill>
                  <a:schemeClr val="accent2"/>
                </a:solidFill>
              </a:rPr>
              <a:t>Auswirkungen</a:t>
            </a:r>
            <a:r>
              <a:rPr lang="de-DE" b="1" dirty="0"/>
              <a:t> verschiedener Klimawandelfolgen</a:t>
            </a:r>
            <a:r>
              <a:rPr lang="de-DE" dirty="0"/>
              <a:t>:</a:t>
            </a:r>
          </a:p>
          <a:p>
            <a:pPr marL="0" indent="0">
              <a:buNone/>
            </a:pPr>
            <a:endParaRPr lang="de-DE" dirty="0"/>
          </a:p>
          <a:p>
            <a:pPr marL="0" indent="0">
              <a:buNone/>
            </a:pPr>
            <a:r>
              <a:rPr lang="de-DE" dirty="0"/>
              <a:t>Lagerprobleme verstärken sich: </a:t>
            </a:r>
          </a:p>
          <a:p>
            <a:pPr>
              <a:buFont typeface="Wingdings" panose="05000000000000000000" pitchFamily="2" charset="2"/>
              <a:buChar char="Ø"/>
            </a:pPr>
            <a:r>
              <a:rPr lang="de-DE" dirty="0"/>
              <a:t> Bsp. physiologische Lagerschäden</a:t>
            </a:r>
          </a:p>
          <a:p>
            <a:pPr lvl="1">
              <a:buFont typeface="Wingdings" panose="05000000000000000000" pitchFamily="2" charset="2"/>
              <a:buChar char="Ø"/>
            </a:pPr>
            <a:r>
              <a:rPr lang="de-DE" dirty="0"/>
              <a:t> Glasigkeit (verstärkt nach warmem Herbst)</a:t>
            </a:r>
          </a:p>
          <a:p>
            <a:pPr lvl="1">
              <a:buFont typeface="Wingdings" panose="05000000000000000000" pitchFamily="2" charset="2"/>
              <a:buChar char="Ø"/>
            </a:pPr>
            <a:r>
              <a:rPr lang="de-DE" dirty="0"/>
              <a:t> Fleischbräune (tritt v.a. in feuchten Jahren auf)</a:t>
            </a:r>
          </a:p>
          <a:p>
            <a:pPr lvl="1">
              <a:buFont typeface="Wingdings" panose="05000000000000000000" pitchFamily="2" charset="2"/>
              <a:buChar char="Ø"/>
            </a:pPr>
            <a:r>
              <a:rPr lang="de-DE" dirty="0"/>
              <a:t> Stippe (reduzierte Calciumaufnahme z.B. aufgrund von Trockenheit)</a:t>
            </a:r>
          </a:p>
          <a:p>
            <a:pPr lvl="1">
              <a:buFont typeface="Wingdings" panose="05000000000000000000" pitchFamily="2" charset="2"/>
              <a:buChar char="Ø"/>
            </a:pPr>
            <a:r>
              <a:rPr lang="de-DE" dirty="0"/>
              <a:t> bei wechselhaftem Wetter können alle drei Schadbilder auftreten</a:t>
            </a:r>
          </a:p>
          <a:p>
            <a:pPr>
              <a:buFont typeface="Wingdings" panose="05000000000000000000" pitchFamily="2" charset="2"/>
              <a:buChar char="Ø"/>
            </a:pPr>
            <a:r>
              <a:rPr lang="de-DE" dirty="0"/>
              <a:t> parasitär bedingte Lagerschäden (verstärkt bei durch ungünstige Witterungsbedingungen geschwächte Pflanzen)</a:t>
            </a:r>
          </a:p>
          <a:p>
            <a:pPr marL="0" indent="0">
              <a:buNone/>
            </a:pPr>
            <a:endParaRPr lang="de-DE" sz="2400" dirty="0"/>
          </a:p>
        </p:txBody>
      </p:sp>
      <p:sp>
        <p:nvSpPr>
          <p:cNvPr id="5" name="Rechteck 4"/>
          <p:cNvSpPr/>
          <p:nvPr/>
        </p:nvSpPr>
        <p:spPr>
          <a:xfrm>
            <a:off x="7580754" y="3929188"/>
            <a:ext cx="2335896" cy="430887"/>
          </a:xfrm>
          <a:prstGeom prst="rect">
            <a:avLst/>
          </a:prstGeom>
        </p:spPr>
        <p:txBody>
          <a:bodyPr wrap="none">
            <a:spAutoFit/>
          </a:bodyPr>
          <a:lstStyle/>
          <a:p>
            <a:r>
              <a:rPr lang="de-DE" sz="1100" dirty="0"/>
              <a:t>Stippe vermindert die Lagerfähigkeit, </a:t>
            </a:r>
          </a:p>
          <a:p>
            <a:r>
              <a:rPr lang="de-DE" sz="1100" dirty="0"/>
              <a:t>Frudistor</a:t>
            </a:r>
          </a:p>
        </p:txBody>
      </p:sp>
      <p:pic>
        <p:nvPicPr>
          <p:cNvPr id="6" name="Grafik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8813" y="1962614"/>
            <a:ext cx="1959019" cy="1959019"/>
          </a:xfrm>
          <a:prstGeom prst="rect">
            <a:avLst/>
          </a:prstGeom>
        </p:spPr>
      </p:pic>
      <p:pic>
        <p:nvPicPr>
          <p:cNvPr id="4" name="Grafik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81384" y="1962613"/>
            <a:ext cx="1959019" cy="1959019"/>
          </a:xfrm>
          <a:prstGeom prst="rect">
            <a:avLst/>
          </a:prstGeom>
        </p:spPr>
      </p:pic>
      <p:sp>
        <p:nvSpPr>
          <p:cNvPr id="7" name="Rechteck 6"/>
          <p:cNvSpPr/>
          <p:nvPr/>
        </p:nvSpPr>
        <p:spPr>
          <a:xfrm>
            <a:off x="9829583" y="3936625"/>
            <a:ext cx="2007281" cy="430887"/>
          </a:xfrm>
          <a:prstGeom prst="rect">
            <a:avLst/>
          </a:prstGeom>
        </p:spPr>
        <p:txBody>
          <a:bodyPr wrap="none">
            <a:spAutoFit/>
          </a:bodyPr>
          <a:lstStyle/>
          <a:p>
            <a:r>
              <a:rPr lang="de-DE" sz="1100" dirty="0"/>
              <a:t>Sonnenbrand bei </a:t>
            </a:r>
            <a:r>
              <a:rPr lang="de-DE" sz="1100" dirty="0" err="1"/>
              <a:t>Granny</a:t>
            </a:r>
            <a:r>
              <a:rPr lang="de-DE" sz="1100" dirty="0"/>
              <a:t> Smith,</a:t>
            </a:r>
          </a:p>
          <a:p>
            <a:r>
              <a:rPr lang="de-DE" sz="1100" dirty="0"/>
              <a:t>Frudistor</a:t>
            </a:r>
          </a:p>
        </p:txBody>
      </p:sp>
    </p:spTree>
    <p:extLst>
      <p:ext uri="{BB962C8B-B14F-4D97-AF65-F5344CB8AC3E}">
        <p14:creationId xmlns:p14="http://schemas.microsoft.com/office/powerpoint/2010/main" val="4036140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Anzahl der heißen Tage </a:t>
            </a:r>
            <a:r>
              <a:rPr lang="de-DE" sz="2800" dirty="0"/>
              <a:t>(&gt;30°C) </a:t>
            </a:r>
            <a:r>
              <a:rPr lang="de-DE" dirty="0"/>
              <a:t>in Baden-Württemberg</a:t>
            </a:r>
          </a:p>
        </p:txBody>
      </p:sp>
      <p:pic>
        <p:nvPicPr>
          <p:cNvPr id="5" name="Grafik 4">
            <a:extLst>
              <a:ext uri="{FF2B5EF4-FFF2-40B4-BE49-F238E27FC236}">
                <a16:creationId xmlns:a16="http://schemas.microsoft.com/office/drawing/2014/main" id="{D6822D04-7860-4CB7-A6D7-AAFEBD0B68BF}"/>
              </a:ext>
            </a:extLst>
          </p:cNvPr>
          <p:cNvPicPr>
            <a:picLocks noChangeAspect="1"/>
          </p:cNvPicPr>
          <p:nvPr/>
        </p:nvPicPr>
        <p:blipFill>
          <a:blip r:embed="rId3"/>
          <a:stretch>
            <a:fillRect/>
          </a:stretch>
        </p:blipFill>
        <p:spPr>
          <a:xfrm>
            <a:off x="3302340" y="1117267"/>
            <a:ext cx="5587320" cy="5230466"/>
          </a:xfrm>
          <a:prstGeom prst="rect">
            <a:avLst/>
          </a:prstGeom>
        </p:spPr>
      </p:pic>
    </p:spTree>
    <p:extLst>
      <p:ext uri="{BB962C8B-B14F-4D97-AF65-F5344CB8AC3E}">
        <p14:creationId xmlns:p14="http://schemas.microsoft.com/office/powerpoint/2010/main" val="5457358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Erkennen und Zuordnen von Lagerschäden </a:t>
            </a:r>
          </a:p>
        </p:txBody>
      </p:sp>
      <p:sp>
        <p:nvSpPr>
          <p:cNvPr id="3" name="Inhaltsplatzhalter 2"/>
          <p:cNvSpPr>
            <a:spLocks noGrp="1"/>
          </p:cNvSpPr>
          <p:nvPr>
            <p:ph idx="1"/>
          </p:nvPr>
        </p:nvSpPr>
        <p:spPr/>
        <p:txBody>
          <a:bodyPr/>
          <a:lstStyle/>
          <a:p>
            <a:pPr marL="0" indent="0">
              <a:buNone/>
            </a:pPr>
            <a:r>
              <a:rPr lang="de-DE" dirty="0"/>
              <a:t>Die App </a:t>
            </a:r>
            <a:r>
              <a:rPr lang="de-DE" dirty="0">
                <a:hlinkClick r:id="rId3"/>
              </a:rPr>
              <a:t>www.frudistor.de</a:t>
            </a:r>
            <a:r>
              <a:rPr lang="de-DE" dirty="0"/>
              <a:t> untergliedert Lagerschäden in Schäden physiologischer, parasitärer oder mechanischer Ursachen und hält Informationen bereit zu </a:t>
            </a:r>
          </a:p>
          <a:p>
            <a:r>
              <a:rPr lang="de-DE" dirty="0"/>
              <a:t>Symptome </a:t>
            </a:r>
          </a:p>
          <a:p>
            <a:r>
              <a:rPr lang="de-DE" dirty="0"/>
              <a:t>Ursache/Erreger</a:t>
            </a:r>
          </a:p>
          <a:p>
            <a:r>
              <a:rPr lang="de-DE" dirty="0"/>
              <a:t>Physiologischer Hintergrund</a:t>
            </a:r>
          </a:p>
          <a:p>
            <a:r>
              <a:rPr lang="de-DE" dirty="0"/>
              <a:t>Vorbeugung</a:t>
            </a:r>
          </a:p>
          <a:p>
            <a:r>
              <a:rPr lang="de-DE" dirty="0"/>
              <a:t>Verwechslung</a:t>
            </a:r>
          </a:p>
          <a:p>
            <a:r>
              <a:rPr lang="de-DE" dirty="0"/>
              <a:t>Tritt häufig auf mit</a:t>
            </a:r>
          </a:p>
        </p:txBody>
      </p:sp>
      <p:pic>
        <p:nvPicPr>
          <p:cNvPr id="4" name="Grafik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90689" y="2972069"/>
            <a:ext cx="2529009" cy="2811193"/>
          </a:xfrm>
          <a:prstGeom prst="rect">
            <a:avLst/>
          </a:prstGeom>
        </p:spPr>
      </p:pic>
      <p:sp>
        <p:nvSpPr>
          <p:cNvPr id="5" name="Rechteck 4"/>
          <p:cNvSpPr/>
          <p:nvPr/>
        </p:nvSpPr>
        <p:spPr>
          <a:xfrm>
            <a:off x="8542186" y="5918498"/>
            <a:ext cx="1826013" cy="307777"/>
          </a:xfrm>
          <a:prstGeom prst="rect">
            <a:avLst/>
          </a:prstGeom>
        </p:spPr>
        <p:txBody>
          <a:bodyPr wrap="none">
            <a:spAutoFit/>
          </a:bodyPr>
          <a:lstStyle/>
          <a:p>
            <a:r>
              <a:rPr lang="de-DE" sz="1400" dirty="0"/>
              <a:t>App: www.frudistor.de</a:t>
            </a:r>
          </a:p>
        </p:txBody>
      </p:sp>
    </p:spTree>
    <p:extLst>
      <p:ext uri="{BB962C8B-B14F-4D97-AF65-F5344CB8AC3E}">
        <p14:creationId xmlns:p14="http://schemas.microsoft.com/office/powerpoint/2010/main" val="1259376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Erkennen und Zuordnen von Lagerschäden</a:t>
            </a:r>
          </a:p>
        </p:txBody>
      </p:sp>
      <p:sp>
        <p:nvSpPr>
          <p:cNvPr id="3" name="Inhaltsplatzhalter 2"/>
          <p:cNvSpPr>
            <a:spLocks noGrp="1"/>
          </p:cNvSpPr>
          <p:nvPr>
            <p:ph idx="1"/>
          </p:nvPr>
        </p:nvSpPr>
        <p:spPr/>
        <p:txBody>
          <a:bodyPr/>
          <a:lstStyle/>
          <a:p>
            <a:r>
              <a:rPr lang="de-DE" b="1" dirty="0">
                <a:solidFill>
                  <a:schemeClr val="accent1"/>
                </a:solidFill>
              </a:rPr>
              <a:t>Vermeiden </a:t>
            </a:r>
            <a:r>
              <a:rPr lang="de-DE" b="1" dirty="0"/>
              <a:t>von Lagerschäden:</a:t>
            </a:r>
            <a:endParaRPr lang="de-DE" dirty="0"/>
          </a:p>
          <a:p>
            <a:endParaRPr lang="de-DE" dirty="0"/>
          </a:p>
          <a:p>
            <a:pPr>
              <a:buFont typeface="Wingdings" panose="05000000000000000000" pitchFamily="2" charset="2"/>
              <a:buChar char="Ø"/>
            </a:pPr>
            <a:r>
              <a:rPr lang="de-DE" dirty="0"/>
              <a:t> Für angemessenen Fruchtbehang sorgen</a:t>
            </a:r>
          </a:p>
          <a:p>
            <a:pPr>
              <a:buFont typeface="Wingdings" panose="05000000000000000000" pitchFamily="2" charset="2"/>
              <a:buChar char="Ø"/>
            </a:pPr>
            <a:r>
              <a:rPr lang="de-DE" dirty="0"/>
              <a:t> Optimale Nährstoffversorgung der Pflanzen (ausreichend Calcium,  Stickstoffüberangebot vermeiden)</a:t>
            </a:r>
          </a:p>
          <a:p>
            <a:pPr>
              <a:buFont typeface="Wingdings" panose="05000000000000000000" pitchFamily="2" charset="2"/>
              <a:buChar char="Ø"/>
            </a:pPr>
            <a:r>
              <a:rPr lang="de-DE" dirty="0"/>
              <a:t> Wahl des optimalen Erntetermins</a:t>
            </a:r>
          </a:p>
          <a:p>
            <a:pPr>
              <a:buFont typeface="Wingdings" panose="05000000000000000000" pitchFamily="2" charset="2"/>
              <a:buChar char="Ø"/>
            </a:pPr>
            <a:r>
              <a:rPr lang="de-DE" dirty="0"/>
              <a:t> Nur gesunde Früchte lagern</a:t>
            </a:r>
          </a:p>
          <a:p>
            <a:pPr>
              <a:buFont typeface="Wingdings" panose="05000000000000000000" pitchFamily="2" charset="2"/>
              <a:buChar char="Ø"/>
            </a:pPr>
            <a:r>
              <a:rPr lang="de-DE" dirty="0"/>
              <a:t> Sorgfältige Klimaführung im CA-Lager (bei Ernte an warmen Tagen stufenweise kühlen, erst dann künstliche Atmosphäre schaffen, rel. Luftfeuchte im Kernobstlager bei 92-95%)</a:t>
            </a:r>
          </a:p>
          <a:p>
            <a:endParaRPr lang="de-DE" dirty="0"/>
          </a:p>
        </p:txBody>
      </p:sp>
    </p:spTree>
    <p:extLst>
      <p:ext uri="{BB962C8B-B14F-4D97-AF65-F5344CB8AC3E}">
        <p14:creationId xmlns:p14="http://schemas.microsoft.com/office/powerpoint/2010/main" val="18559691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Pflanzenschutz</a:t>
            </a:r>
          </a:p>
        </p:txBody>
      </p:sp>
      <p:sp>
        <p:nvSpPr>
          <p:cNvPr id="3" name="Inhaltsplatzhalter 2"/>
          <p:cNvSpPr>
            <a:spLocks noGrp="1"/>
          </p:cNvSpPr>
          <p:nvPr>
            <p:ph idx="1"/>
          </p:nvPr>
        </p:nvSpPr>
        <p:spPr>
          <a:xfrm>
            <a:off x="838200" y="1423284"/>
            <a:ext cx="11148391" cy="4713923"/>
          </a:xfrm>
        </p:spPr>
        <p:txBody>
          <a:bodyPr/>
          <a:lstStyle/>
          <a:p>
            <a:r>
              <a:rPr lang="de-DE" b="1" dirty="0"/>
              <a:t>Krankheiten, Schädlinge, Unkräuter</a:t>
            </a:r>
          </a:p>
          <a:p>
            <a:pPr marL="0" indent="0">
              <a:buNone/>
            </a:pPr>
            <a:r>
              <a:rPr lang="de-DE" u="sng" dirty="0"/>
              <a:t>Klimawandel: Einflüsse auf Entwicklung und Wachstum </a:t>
            </a:r>
          </a:p>
          <a:p>
            <a:pPr>
              <a:buFont typeface="Wingdings" panose="05000000000000000000" pitchFamily="2" charset="2"/>
              <a:buChar char="Ø"/>
            </a:pPr>
            <a:r>
              <a:rPr lang="de-DE" dirty="0"/>
              <a:t> Veränderungen im saisonalen Auftreten</a:t>
            </a:r>
          </a:p>
          <a:p>
            <a:pPr>
              <a:buFont typeface="Wingdings" panose="05000000000000000000" pitchFamily="2" charset="2"/>
              <a:buChar char="Ø"/>
            </a:pPr>
            <a:r>
              <a:rPr lang="de-DE" dirty="0"/>
              <a:t> Veränderungen in der geographischen Ausbreitung</a:t>
            </a:r>
          </a:p>
          <a:p>
            <a:pPr>
              <a:buFont typeface="Wingdings" panose="05000000000000000000" pitchFamily="2" charset="2"/>
              <a:buChar char="Ø"/>
            </a:pPr>
            <a:r>
              <a:rPr lang="de-DE" dirty="0"/>
              <a:t> Veränderungen in der Populationsdynamik und Epidemie</a:t>
            </a:r>
          </a:p>
        </p:txBody>
      </p:sp>
      <p:sp>
        <p:nvSpPr>
          <p:cNvPr id="4" name="Textfeld 3">
            <a:extLst>
              <a:ext uri="{FF2B5EF4-FFF2-40B4-BE49-F238E27FC236}">
                <a16:creationId xmlns:a16="http://schemas.microsoft.com/office/drawing/2014/main" id="{46A6DC03-D4DC-4630-800F-1ABF79FB751A}"/>
              </a:ext>
            </a:extLst>
          </p:cNvPr>
          <p:cNvSpPr txBox="1"/>
          <p:nvPr/>
        </p:nvSpPr>
        <p:spPr>
          <a:xfrm>
            <a:off x="10825593" y="5875597"/>
            <a:ext cx="381414" cy="261610"/>
          </a:xfrm>
          <a:prstGeom prst="rect">
            <a:avLst/>
          </a:prstGeom>
          <a:noFill/>
          <a:ln>
            <a:solidFill>
              <a:schemeClr val="tx1"/>
            </a:solidFill>
          </a:ln>
        </p:spPr>
        <p:txBody>
          <a:bodyPr wrap="square" rtlCol="0">
            <a:spAutoFit/>
          </a:bodyPr>
          <a:lstStyle/>
          <a:p>
            <a:r>
              <a:rPr lang="de-DE" sz="1100" dirty="0"/>
              <a:t>JKI</a:t>
            </a:r>
          </a:p>
        </p:txBody>
      </p:sp>
    </p:spTree>
    <p:extLst>
      <p:ext uri="{BB962C8B-B14F-4D97-AF65-F5344CB8AC3E}">
        <p14:creationId xmlns:p14="http://schemas.microsoft.com/office/powerpoint/2010/main" val="17847439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Pflanzenschutz</a:t>
            </a:r>
          </a:p>
        </p:txBody>
      </p:sp>
      <p:sp>
        <p:nvSpPr>
          <p:cNvPr id="3" name="Inhaltsplatzhalter 2"/>
          <p:cNvSpPr>
            <a:spLocks noGrp="1"/>
          </p:cNvSpPr>
          <p:nvPr>
            <p:ph idx="1"/>
          </p:nvPr>
        </p:nvSpPr>
        <p:spPr>
          <a:xfrm>
            <a:off x="838200" y="1423284"/>
            <a:ext cx="11148391" cy="4713923"/>
          </a:xfrm>
        </p:spPr>
        <p:txBody>
          <a:bodyPr/>
          <a:lstStyle/>
          <a:p>
            <a:r>
              <a:rPr lang="de-DE" b="1" dirty="0"/>
              <a:t>Krankheiten, Schädlinge, Unkräuter (Beispiele)</a:t>
            </a:r>
          </a:p>
        </p:txBody>
      </p:sp>
      <p:graphicFrame>
        <p:nvGraphicFramePr>
          <p:cNvPr id="5" name="Tabelle 5">
            <a:extLst>
              <a:ext uri="{FF2B5EF4-FFF2-40B4-BE49-F238E27FC236}">
                <a16:creationId xmlns:a16="http://schemas.microsoft.com/office/drawing/2014/main" id="{EF04D8F4-77F2-41A5-9106-A34D84E25552}"/>
              </a:ext>
            </a:extLst>
          </p:cNvPr>
          <p:cNvGraphicFramePr>
            <a:graphicFrameLocks noGrp="1"/>
          </p:cNvGraphicFramePr>
          <p:nvPr>
            <p:extLst>
              <p:ext uri="{D42A27DB-BD31-4B8C-83A1-F6EECF244321}">
                <p14:modId xmlns:p14="http://schemas.microsoft.com/office/powerpoint/2010/main" val="2094153757"/>
              </p:ext>
            </p:extLst>
          </p:nvPr>
        </p:nvGraphicFramePr>
        <p:xfrm>
          <a:off x="1350106" y="1953448"/>
          <a:ext cx="10124577" cy="4635240"/>
        </p:xfrm>
        <a:graphic>
          <a:graphicData uri="http://schemas.openxmlformats.org/drawingml/2006/table">
            <a:tbl>
              <a:tblPr firstRow="1" bandRow="1">
                <a:tableStyleId>{5C22544A-7EE6-4342-B048-85BDC9FD1C3A}</a:tableStyleId>
              </a:tblPr>
              <a:tblGrid>
                <a:gridCol w="3403508">
                  <a:extLst>
                    <a:ext uri="{9D8B030D-6E8A-4147-A177-3AD203B41FA5}">
                      <a16:colId xmlns:a16="http://schemas.microsoft.com/office/drawing/2014/main" val="3095966723"/>
                    </a:ext>
                  </a:extLst>
                </a:gridCol>
                <a:gridCol w="3346210">
                  <a:extLst>
                    <a:ext uri="{9D8B030D-6E8A-4147-A177-3AD203B41FA5}">
                      <a16:colId xmlns:a16="http://schemas.microsoft.com/office/drawing/2014/main" val="3321972557"/>
                    </a:ext>
                  </a:extLst>
                </a:gridCol>
                <a:gridCol w="3374859">
                  <a:extLst>
                    <a:ext uri="{9D8B030D-6E8A-4147-A177-3AD203B41FA5}">
                      <a16:colId xmlns:a16="http://schemas.microsoft.com/office/drawing/2014/main" val="271875375"/>
                    </a:ext>
                  </a:extLst>
                </a:gridCol>
              </a:tblGrid>
              <a:tr h="621127">
                <a:tc>
                  <a:txBody>
                    <a:bodyPr/>
                    <a:lstStyle/>
                    <a:p>
                      <a:endParaRPr lang="de-DE" dirty="0"/>
                    </a:p>
                  </a:txBody>
                  <a:tcPr/>
                </a:tc>
                <a:tc>
                  <a:txBody>
                    <a:bodyPr/>
                    <a:lstStyle/>
                    <a:p>
                      <a:r>
                        <a:rPr lang="de-DE" dirty="0"/>
                        <a:t>Tendenz zunehmende Bedeutung durch:</a:t>
                      </a:r>
                    </a:p>
                  </a:txBody>
                  <a:tcPr/>
                </a:tc>
                <a:tc>
                  <a:txBody>
                    <a:bodyPr/>
                    <a:lstStyle/>
                    <a:p>
                      <a:r>
                        <a:rPr lang="de-DE" dirty="0"/>
                        <a:t>Tendenz abnehmende Bedeutung durch:</a:t>
                      </a:r>
                    </a:p>
                  </a:txBody>
                  <a:tcPr/>
                </a:tc>
                <a:extLst>
                  <a:ext uri="{0D108BD9-81ED-4DB2-BD59-A6C34878D82A}">
                    <a16:rowId xmlns:a16="http://schemas.microsoft.com/office/drawing/2014/main" val="253459626"/>
                  </a:ext>
                </a:extLst>
              </a:tr>
              <a:tr h="539393">
                <a:tc>
                  <a:txBody>
                    <a:bodyPr/>
                    <a:lstStyle/>
                    <a:p>
                      <a:r>
                        <a:rPr lang="de-DE" dirty="0"/>
                        <a:t>Echter Mehltau (</a:t>
                      </a:r>
                      <a:r>
                        <a:rPr lang="de-DE" i="1" dirty="0" err="1"/>
                        <a:t>Erysiphaceae</a:t>
                      </a:r>
                      <a:r>
                        <a:rPr lang="de-DE" dirty="0"/>
                        <a:t>)</a:t>
                      </a:r>
                    </a:p>
                  </a:txBody>
                  <a:tcPr/>
                </a:tc>
                <a:tc>
                  <a:txBody>
                    <a:bodyPr/>
                    <a:lstStyle/>
                    <a:p>
                      <a:r>
                        <a:rPr lang="de-DE" dirty="0"/>
                        <a:t>Mildere Winter</a:t>
                      </a:r>
                    </a:p>
                  </a:txBody>
                  <a:tcPr/>
                </a:tc>
                <a:tc>
                  <a:txBody>
                    <a:bodyPr/>
                    <a:lstStyle/>
                    <a:p>
                      <a:endParaRPr lang="de-DE" dirty="0"/>
                    </a:p>
                  </a:txBody>
                  <a:tcPr/>
                </a:tc>
                <a:extLst>
                  <a:ext uri="{0D108BD9-81ED-4DB2-BD59-A6C34878D82A}">
                    <a16:rowId xmlns:a16="http://schemas.microsoft.com/office/drawing/2014/main" val="2936402612"/>
                  </a:ext>
                </a:extLst>
              </a:tr>
              <a:tr h="621127">
                <a:tc>
                  <a:txBody>
                    <a:bodyPr/>
                    <a:lstStyle/>
                    <a:p>
                      <a:r>
                        <a:rPr lang="de-DE" dirty="0"/>
                        <a:t>Grüne Reiswanze</a:t>
                      </a:r>
                    </a:p>
                  </a:txBody>
                  <a:tcPr/>
                </a:tc>
                <a:tc>
                  <a:txBody>
                    <a:bodyPr/>
                    <a:lstStyle/>
                    <a:p>
                      <a:r>
                        <a:rPr lang="de-DE" dirty="0"/>
                        <a:t>Höhere Temperaturen, mildere Winter</a:t>
                      </a:r>
                    </a:p>
                  </a:txBody>
                  <a:tcPr/>
                </a:tc>
                <a:tc>
                  <a:txBody>
                    <a:bodyPr/>
                    <a:lstStyle/>
                    <a:p>
                      <a:endParaRPr lang="de-DE" dirty="0"/>
                    </a:p>
                  </a:txBody>
                  <a:tcPr/>
                </a:tc>
                <a:extLst>
                  <a:ext uri="{0D108BD9-81ED-4DB2-BD59-A6C34878D82A}">
                    <a16:rowId xmlns:a16="http://schemas.microsoft.com/office/drawing/2014/main" val="2930065331"/>
                  </a:ext>
                </a:extLst>
              </a:tr>
              <a:tr h="621127">
                <a:tc>
                  <a:txBody>
                    <a:bodyPr/>
                    <a:lstStyle/>
                    <a:p>
                      <a:r>
                        <a:rPr lang="de-DE" dirty="0"/>
                        <a:t>Falscher Mehltau (</a:t>
                      </a:r>
                      <a:r>
                        <a:rPr lang="de-DE" i="1" dirty="0"/>
                        <a:t>Peronospora</a:t>
                      </a:r>
                      <a:r>
                        <a:rPr lang="de-DE" dirty="0"/>
                        <a:t>)</a:t>
                      </a:r>
                    </a:p>
                  </a:txBody>
                  <a:tcPr/>
                </a:tc>
                <a:tc>
                  <a:txBody>
                    <a:bodyPr/>
                    <a:lstStyle/>
                    <a:p>
                      <a:r>
                        <a:rPr lang="de-DE" dirty="0"/>
                        <a:t>Herbst (und Frühjahr)</a:t>
                      </a:r>
                    </a:p>
                  </a:txBody>
                  <a:tcPr/>
                </a:tc>
                <a:tc>
                  <a:txBody>
                    <a:bodyPr/>
                    <a:lstStyle/>
                    <a:p>
                      <a:r>
                        <a:rPr lang="de-DE" dirty="0"/>
                        <a:t>Trockenere Sommer</a:t>
                      </a:r>
                    </a:p>
                  </a:txBody>
                  <a:tcPr/>
                </a:tc>
                <a:extLst>
                  <a:ext uri="{0D108BD9-81ED-4DB2-BD59-A6C34878D82A}">
                    <a16:rowId xmlns:a16="http://schemas.microsoft.com/office/drawing/2014/main" val="1074491077"/>
                  </a:ext>
                </a:extLst>
              </a:tr>
              <a:tr h="621127">
                <a:tc>
                  <a:txBody>
                    <a:bodyPr/>
                    <a:lstStyle/>
                    <a:p>
                      <a:r>
                        <a:rPr lang="de-DE" dirty="0"/>
                        <a:t>Marmorierte Baumwanze</a:t>
                      </a:r>
                    </a:p>
                  </a:txBody>
                  <a:tcPr/>
                </a:tc>
                <a:tc>
                  <a:txBody>
                    <a:bodyPr/>
                    <a:lstStyle/>
                    <a:p>
                      <a:r>
                        <a:rPr lang="de-DE" dirty="0"/>
                        <a:t>Höhere Temperaturen, mildere Winter</a:t>
                      </a:r>
                    </a:p>
                  </a:txBody>
                  <a:tcPr/>
                </a:tc>
                <a:tc>
                  <a:txBody>
                    <a:bodyPr/>
                    <a:lstStyle/>
                    <a:p>
                      <a:endParaRPr lang="de-DE" dirty="0"/>
                    </a:p>
                  </a:txBody>
                  <a:tcPr/>
                </a:tc>
                <a:extLst>
                  <a:ext uri="{0D108BD9-81ED-4DB2-BD59-A6C34878D82A}">
                    <a16:rowId xmlns:a16="http://schemas.microsoft.com/office/drawing/2014/main" val="1357416232"/>
                  </a:ext>
                </a:extLst>
              </a:tr>
              <a:tr h="621127">
                <a:tc>
                  <a:txBody>
                    <a:bodyPr/>
                    <a:lstStyle/>
                    <a:p>
                      <a:r>
                        <a:rPr lang="de-DE" dirty="0" err="1"/>
                        <a:t>Scharka</a:t>
                      </a:r>
                      <a:r>
                        <a:rPr lang="de-DE" baseline="0" dirty="0"/>
                        <a:t> Virus</a:t>
                      </a:r>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Höhere Temperaturen, mildere Winter (Ausbreitung Blattläuse)</a:t>
                      </a:r>
                    </a:p>
                  </a:txBody>
                  <a:tcPr/>
                </a:tc>
                <a:tc>
                  <a:txBody>
                    <a:bodyPr/>
                    <a:lstStyle/>
                    <a:p>
                      <a:endParaRPr lang="de-DE" dirty="0"/>
                    </a:p>
                  </a:txBody>
                  <a:tcPr/>
                </a:tc>
                <a:extLst>
                  <a:ext uri="{0D108BD9-81ED-4DB2-BD59-A6C34878D82A}">
                    <a16:rowId xmlns:a16="http://schemas.microsoft.com/office/drawing/2014/main" val="3502229853"/>
                  </a:ext>
                </a:extLst>
              </a:tr>
              <a:tr h="621127">
                <a:tc>
                  <a:txBody>
                    <a:bodyPr/>
                    <a:lstStyle/>
                    <a:p>
                      <a:r>
                        <a:rPr lang="de-DE" dirty="0"/>
                        <a:t>Franzosenkraut, </a:t>
                      </a:r>
                      <a:r>
                        <a:rPr lang="de-DE" dirty="0" err="1"/>
                        <a:t>Amaranth</a:t>
                      </a:r>
                      <a:r>
                        <a:rPr lang="de-DE" dirty="0"/>
                        <a:t>, </a:t>
                      </a:r>
                      <a:r>
                        <a:rPr lang="de-DE" dirty="0" err="1"/>
                        <a:t>Hirsen</a:t>
                      </a:r>
                      <a:r>
                        <a:rPr lang="de-DE" dirty="0"/>
                        <a:t>, Spitzwegerich, Löwenzahn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Höhere Temperaturen, Tiefwurzler im Vorteil bei Trockenheit</a:t>
                      </a:r>
                    </a:p>
                  </a:txBody>
                  <a:tcPr/>
                </a:tc>
                <a:tc>
                  <a:txBody>
                    <a:bodyPr/>
                    <a:lstStyle/>
                    <a:p>
                      <a:endParaRPr lang="de-DE" dirty="0"/>
                    </a:p>
                  </a:txBody>
                  <a:tcPr/>
                </a:tc>
                <a:extLst>
                  <a:ext uri="{0D108BD9-81ED-4DB2-BD59-A6C34878D82A}">
                    <a16:rowId xmlns:a16="http://schemas.microsoft.com/office/drawing/2014/main" val="991181272"/>
                  </a:ext>
                </a:extLst>
              </a:tr>
            </a:tbl>
          </a:graphicData>
        </a:graphic>
      </p:graphicFrame>
    </p:spTree>
    <p:extLst>
      <p:ext uri="{BB962C8B-B14F-4D97-AF65-F5344CB8AC3E}">
        <p14:creationId xmlns:p14="http://schemas.microsoft.com/office/powerpoint/2010/main" val="12491674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Pflanzenschutz</a:t>
            </a:r>
          </a:p>
        </p:txBody>
      </p:sp>
      <p:sp>
        <p:nvSpPr>
          <p:cNvPr id="3" name="Inhaltsplatzhalter 2"/>
          <p:cNvSpPr>
            <a:spLocks noGrp="1"/>
          </p:cNvSpPr>
          <p:nvPr>
            <p:ph idx="1"/>
          </p:nvPr>
        </p:nvSpPr>
        <p:spPr>
          <a:xfrm>
            <a:off x="838200" y="1423284"/>
            <a:ext cx="11148391" cy="4713923"/>
          </a:xfrm>
        </p:spPr>
        <p:txBody>
          <a:bodyPr/>
          <a:lstStyle/>
          <a:p>
            <a:r>
              <a:rPr lang="de-DE" b="1" dirty="0"/>
              <a:t>Krankheiten, Schädlinge, Unkräuter (Beispiele)</a:t>
            </a:r>
          </a:p>
        </p:txBody>
      </p:sp>
      <p:graphicFrame>
        <p:nvGraphicFramePr>
          <p:cNvPr id="5" name="Tabelle 5">
            <a:extLst>
              <a:ext uri="{FF2B5EF4-FFF2-40B4-BE49-F238E27FC236}">
                <a16:creationId xmlns:a16="http://schemas.microsoft.com/office/drawing/2014/main" id="{EF04D8F4-77F2-41A5-9106-A34D84E25552}"/>
              </a:ext>
            </a:extLst>
          </p:cNvPr>
          <p:cNvGraphicFramePr>
            <a:graphicFrameLocks noGrp="1"/>
          </p:cNvGraphicFramePr>
          <p:nvPr>
            <p:extLst>
              <p:ext uri="{D42A27DB-BD31-4B8C-83A1-F6EECF244321}">
                <p14:modId xmlns:p14="http://schemas.microsoft.com/office/powerpoint/2010/main" val="2273485281"/>
              </p:ext>
            </p:extLst>
          </p:nvPr>
        </p:nvGraphicFramePr>
        <p:xfrm>
          <a:off x="1350106" y="2022407"/>
          <a:ext cx="10124577" cy="4114800"/>
        </p:xfrm>
        <a:graphic>
          <a:graphicData uri="http://schemas.openxmlformats.org/drawingml/2006/table">
            <a:tbl>
              <a:tblPr firstRow="1" bandRow="1">
                <a:tableStyleId>{5C22544A-7EE6-4342-B048-85BDC9FD1C3A}</a:tableStyleId>
              </a:tblPr>
              <a:tblGrid>
                <a:gridCol w="3403508">
                  <a:extLst>
                    <a:ext uri="{9D8B030D-6E8A-4147-A177-3AD203B41FA5}">
                      <a16:colId xmlns:a16="http://schemas.microsoft.com/office/drawing/2014/main" val="3095966723"/>
                    </a:ext>
                  </a:extLst>
                </a:gridCol>
                <a:gridCol w="3346210">
                  <a:extLst>
                    <a:ext uri="{9D8B030D-6E8A-4147-A177-3AD203B41FA5}">
                      <a16:colId xmlns:a16="http://schemas.microsoft.com/office/drawing/2014/main" val="3321972557"/>
                    </a:ext>
                  </a:extLst>
                </a:gridCol>
                <a:gridCol w="3374859">
                  <a:extLst>
                    <a:ext uri="{9D8B030D-6E8A-4147-A177-3AD203B41FA5}">
                      <a16:colId xmlns:a16="http://schemas.microsoft.com/office/drawing/2014/main" val="271875375"/>
                    </a:ext>
                  </a:extLst>
                </a:gridCol>
              </a:tblGrid>
              <a:tr h="621127">
                <a:tc>
                  <a:txBody>
                    <a:bodyPr/>
                    <a:lstStyle/>
                    <a:p>
                      <a:endParaRPr lang="de-DE" dirty="0"/>
                    </a:p>
                  </a:txBody>
                  <a:tcPr/>
                </a:tc>
                <a:tc>
                  <a:txBody>
                    <a:bodyPr/>
                    <a:lstStyle/>
                    <a:p>
                      <a:r>
                        <a:rPr lang="de-DE" dirty="0"/>
                        <a:t>Tendenz zunehmende Bedeutung durch:</a:t>
                      </a:r>
                    </a:p>
                  </a:txBody>
                  <a:tcPr/>
                </a:tc>
                <a:tc>
                  <a:txBody>
                    <a:bodyPr/>
                    <a:lstStyle/>
                    <a:p>
                      <a:r>
                        <a:rPr lang="de-DE" dirty="0"/>
                        <a:t>Tendenz abnehmende Bedeutung durch:</a:t>
                      </a:r>
                    </a:p>
                  </a:txBody>
                  <a:tcPr/>
                </a:tc>
                <a:extLst>
                  <a:ext uri="{0D108BD9-81ED-4DB2-BD59-A6C34878D82A}">
                    <a16:rowId xmlns:a16="http://schemas.microsoft.com/office/drawing/2014/main" val="253459626"/>
                  </a:ext>
                </a:extLst>
              </a:tr>
              <a:tr h="539393">
                <a:tc>
                  <a:txBody>
                    <a:bodyPr/>
                    <a:lstStyle/>
                    <a:p>
                      <a:r>
                        <a:rPr lang="de-DE" sz="1800" kern="1200" dirty="0">
                          <a:solidFill>
                            <a:schemeClr val="dk1"/>
                          </a:solidFill>
                          <a:effectLst/>
                          <a:latin typeface="+mn-lt"/>
                          <a:ea typeface="+mn-ea"/>
                          <a:cs typeface="+mn-cs"/>
                        </a:rPr>
                        <a:t>Schwarze Sommerfäule </a:t>
                      </a:r>
                      <a:br>
                        <a:rPr lang="de-DE" sz="1800" kern="1200" dirty="0">
                          <a:solidFill>
                            <a:schemeClr val="dk1"/>
                          </a:solidFill>
                          <a:effectLst/>
                          <a:latin typeface="+mn-lt"/>
                          <a:ea typeface="+mn-ea"/>
                          <a:cs typeface="+mn-cs"/>
                        </a:rPr>
                      </a:br>
                      <a:r>
                        <a:rPr lang="de-DE" sz="1800" kern="1200" dirty="0">
                          <a:solidFill>
                            <a:schemeClr val="dk1"/>
                          </a:solidFill>
                          <a:effectLst/>
                          <a:latin typeface="+mn-lt"/>
                          <a:ea typeface="+mn-ea"/>
                          <a:cs typeface="+mn-cs"/>
                        </a:rPr>
                        <a:t>(</a:t>
                      </a:r>
                      <a:r>
                        <a:rPr lang="de-DE" sz="1800" i="1" kern="1200" dirty="0" err="1">
                          <a:solidFill>
                            <a:schemeClr val="dk1"/>
                          </a:solidFill>
                          <a:effectLst/>
                          <a:latin typeface="+mn-lt"/>
                          <a:ea typeface="+mn-ea"/>
                          <a:cs typeface="+mn-cs"/>
                        </a:rPr>
                        <a:t>Diploida</a:t>
                      </a:r>
                      <a:r>
                        <a:rPr lang="de-DE" sz="1800" i="1" kern="1200" dirty="0">
                          <a:solidFill>
                            <a:schemeClr val="dk1"/>
                          </a:solidFill>
                          <a:effectLst/>
                          <a:latin typeface="+mn-lt"/>
                          <a:ea typeface="+mn-ea"/>
                          <a:cs typeface="+mn-cs"/>
                        </a:rPr>
                        <a:t> </a:t>
                      </a:r>
                      <a:r>
                        <a:rPr lang="de-DE" sz="1800" i="1" kern="1200" dirty="0" err="1">
                          <a:solidFill>
                            <a:schemeClr val="dk1"/>
                          </a:solidFill>
                          <a:effectLst/>
                          <a:latin typeface="+mn-lt"/>
                          <a:ea typeface="+mn-ea"/>
                          <a:cs typeface="+mn-cs"/>
                        </a:rPr>
                        <a:t>seriata</a:t>
                      </a:r>
                      <a:r>
                        <a:rPr lang="de-DE" sz="1800" kern="1200" dirty="0">
                          <a:solidFill>
                            <a:schemeClr val="dk1"/>
                          </a:solidFill>
                          <a:effectLst/>
                          <a:latin typeface="+mn-lt"/>
                          <a:ea typeface="+mn-ea"/>
                          <a:cs typeface="+mn-cs"/>
                        </a:rPr>
                        <a:t>)</a:t>
                      </a:r>
                      <a:endParaRPr lang="de-DE" dirty="0"/>
                    </a:p>
                  </a:txBody>
                  <a:tcPr/>
                </a:tc>
                <a:tc>
                  <a:txBody>
                    <a:bodyPr/>
                    <a:lstStyle/>
                    <a:p>
                      <a:r>
                        <a:rPr lang="de-DE" dirty="0"/>
                        <a:t>Höhere Temperaturen</a:t>
                      </a:r>
                    </a:p>
                  </a:txBody>
                  <a:tcPr/>
                </a:tc>
                <a:tc>
                  <a:txBody>
                    <a:bodyPr/>
                    <a:lstStyle/>
                    <a:p>
                      <a:endParaRPr lang="de-DE" dirty="0"/>
                    </a:p>
                  </a:txBody>
                  <a:tcPr/>
                </a:tc>
                <a:extLst>
                  <a:ext uri="{0D108BD9-81ED-4DB2-BD59-A6C34878D82A}">
                    <a16:rowId xmlns:a16="http://schemas.microsoft.com/office/drawing/2014/main" val="2936402612"/>
                  </a:ext>
                </a:extLst>
              </a:tr>
              <a:tr h="621127">
                <a:tc>
                  <a:txBody>
                    <a:bodyPr/>
                    <a:lstStyle/>
                    <a:p>
                      <a:pPr lvl="0"/>
                      <a:r>
                        <a:rPr lang="de-DE" sz="1800" kern="1200" dirty="0">
                          <a:solidFill>
                            <a:schemeClr val="dk1"/>
                          </a:solidFill>
                          <a:effectLst/>
                          <a:latin typeface="+mn-lt"/>
                          <a:ea typeface="+mn-ea"/>
                          <a:cs typeface="+mn-cs"/>
                        </a:rPr>
                        <a:t>Rindenbrand </a:t>
                      </a:r>
                      <a:br>
                        <a:rPr lang="de-DE" sz="1800" kern="1200" dirty="0">
                          <a:solidFill>
                            <a:schemeClr val="dk1"/>
                          </a:solidFill>
                          <a:effectLst/>
                          <a:latin typeface="+mn-lt"/>
                          <a:ea typeface="+mn-ea"/>
                          <a:cs typeface="+mn-cs"/>
                        </a:rPr>
                      </a:br>
                      <a:r>
                        <a:rPr lang="de-DE" sz="1800" kern="1200" dirty="0">
                          <a:solidFill>
                            <a:schemeClr val="dk1"/>
                          </a:solidFill>
                          <a:effectLst/>
                          <a:latin typeface="+mn-lt"/>
                          <a:ea typeface="+mn-ea"/>
                          <a:cs typeface="+mn-cs"/>
                        </a:rPr>
                        <a:t>(</a:t>
                      </a:r>
                      <a:r>
                        <a:rPr lang="de-DE" sz="1800" i="1" kern="1200" dirty="0" err="1">
                          <a:solidFill>
                            <a:schemeClr val="dk1"/>
                          </a:solidFill>
                          <a:effectLst/>
                          <a:latin typeface="+mn-lt"/>
                          <a:ea typeface="+mn-ea"/>
                          <a:cs typeface="+mn-cs"/>
                        </a:rPr>
                        <a:t>Diploida</a:t>
                      </a:r>
                      <a:r>
                        <a:rPr lang="de-DE" sz="1800" i="1" kern="1200" dirty="0">
                          <a:solidFill>
                            <a:schemeClr val="dk1"/>
                          </a:solidFill>
                          <a:effectLst/>
                          <a:latin typeface="+mn-lt"/>
                          <a:ea typeface="+mn-ea"/>
                          <a:cs typeface="+mn-cs"/>
                        </a:rPr>
                        <a:t> </a:t>
                      </a:r>
                      <a:r>
                        <a:rPr lang="de-DE" sz="1800" i="1" kern="1200" dirty="0" err="1">
                          <a:solidFill>
                            <a:schemeClr val="dk1"/>
                          </a:solidFill>
                          <a:effectLst/>
                          <a:latin typeface="+mn-lt"/>
                          <a:ea typeface="+mn-ea"/>
                          <a:cs typeface="+mn-cs"/>
                        </a:rPr>
                        <a:t>mutila</a:t>
                      </a:r>
                      <a:r>
                        <a:rPr lang="de-DE" sz="1800" kern="1200" dirty="0">
                          <a:solidFill>
                            <a:schemeClr val="dk1"/>
                          </a:solidFill>
                          <a:effectLst/>
                          <a:latin typeface="+mn-lt"/>
                          <a:ea typeface="+mn-ea"/>
                          <a:cs typeface="+mn-cs"/>
                        </a:rPr>
                        <a:t>)</a:t>
                      </a:r>
                    </a:p>
                  </a:txBody>
                  <a:tcPr/>
                </a:tc>
                <a:tc>
                  <a:txBody>
                    <a:bodyPr/>
                    <a:lstStyle/>
                    <a:p>
                      <a:r>
                        <a:rPr lang="de-DE" dirty="0"/>
                        <a:t>Höhere Temperaturen, mildere Winter</a:t>
                      </a:r>
                    </a:p>
                  </a:txBody>
                  <a:tcPr/>
                </a:tc>
                <a:tc>
                  <a:txBody>
                    <a:bodyPr/>
                    <a:lstStyle/>
                    <a:p>
                      <a:endParaRPr lang="de-DE" dirty="0"/>
                    </a:p>
                  </a:txBody>
                  <a:tcPr/>
                </a:tc>
                <a:extLst>
                  <a:ext uri="{0D108BD9-81ED-4DB2-BD59-A6C34878D82A}">
                    <a16:rowId xmlns:a16="http://schemas.microsoft.com/office/drawing/2014/main" val="2930065331"/>
                  </a:ext>
                </a:extLst>
              </a:tr>
              <a:tr h="621127">
                <a:tc>
                  <a:txBody>
                    <a:bodyPr/>
                    <a:lstStyle/>
                    <a:p>
                      <a:pPr lvl="0"/>
                      <a:r>
                        <a:rPr lang="de-DE" sz="1800" kern="1200" dirty="0">
                          <a:solidFill>
                            <a:schemeClr val="dk1"/>
                          </a:solidFill>
                          <a:effectLst/>
                          <a:latin typeface="+mn-lt"/>
                          <a:ea typeface="+mn-ea"/>
                          <a:cs typeface="+mn-cs"/>
                        </a:rPr>
                        <a:t>Krebsfruchtfäule </a:t>
                      </a:r>
                      <a:br>
                        <a:rPr lang="de-DE" sz="1800" kern="1200" dirty="0">
                          <a:solidFill>
                            <a:schemeClr val="dk1"/>
                          </a:solidFill>
                          <a:effectLst/>
                          <a:latin typeface="+mn-lt"/>
                          <a:ea typeface="+mn-ea"/>
                          <a:cs typeface="+mn-cs"/>
                        </a:rPr>
                      </a:br>
                      <a:r>
                        <a:rPr lang="de-DE" sz="1800" kern="1200" dirty="0">
                          <a:solidFill>
                            <a:schemeClr val="dk1"/>
                          </a:solidFill>
                          <a:effectLst/>
                          <a:latin typeface="+mn-lt"/>
                          <a:ea typeface="+mn-ea"/>
                          <a:cs typeface="+mn-cs"/>
                        </a:rPr>
                        <a:t>(</a:t>
                      </a:r>
                      <a:r>
                        <a:rPr lang="de-DE" sz="1800" i="1" kern="1200" dirty="0" err="1">
                          <a:solidFill>
                            <a:schemeClr val="dk1"/>
                          </a:solidFill>
                          <a:effectLst/>
                          <a:latin typeface="+mn-lt"/>
                          <a:ea typeface="+mn-ea"/>
                          <a:cs typeface="+mn-cs"/>
                        </a:rPr>
                        <a:t>Nectria</a:t>
                      </a:r>
                      <a:r>
                        <a:rPr lang="de-DE" sz="1800" i="1" kern="1200" dirty="0">
                          <a:solidFill>
                            <a:schemeClr val="dk1"/>
                          </a:solidFill>
                          <a:effectLst/>
                          <a:latin typeface="+mn-lt"/>
                          <a:ea typeface="+mn-ea"/>
                          <a:cs typeface="+mn-cs"/>
                        </a:rPr>
                        <a:t> </a:t>
                      </a:r>
                      <a:r>
                        <a:rPr lang="de-DE" sz="1800" i="1" kern="1200" dirty="0" err="1">
                          <a:solidFill>
                            <a:schemeClr val="dk1"/>
                          </a:solidFill>
                          <a:effectLst/>
                          <a:latin typeface="+mn-lt"/>
                          <a:ea typeface="+mn-ea"/>
                          <a:cs typeface="+mn-cs"/>
                        </a:rPr>
                        <a:t>galligena</a:t>
                      </a:r>
                      <a:r>
                        <a:rPr lang="de-DE" sz="1800" kern="1200" dirty="0">
                          <a:solidFill>
                            <a:schemeClr val="dk1"/>
                          </a:solidFill>
                          <a:effectLst/>
                          <a:latin typeface="+mn-lt"/>
                          <a:ea typeface="+mn-ea"/>
                          <a:cs typeface="+mn-cs"/>
                        </a:rPr>
                        <a:t>)</a:t>
                      </a:r>
                    </a:p>
                  </a:txBody>
                  <a:tcPr/>
                </a:tc>
                <a:tc>
                  <a:txBody>
                    <a:bodyPr/>
                    <a:lstStyle/>
                    <a:p>
                      <a:r>
                        <a:rPr lang="de-DE" dirty="0"/>
                        <a:t>Herbst (und Frühjahr)</a:t>
                      </a:r>
                    </a:p>
                  </a:txBody>
                  <a:tcPr/>
                </a:tc>
                <a:tc>
                  <a:txBody>
                    <a:bodyPr/>
                    <a:lstStyle/>
                    <a:p>
                      <a:r>
                        <a:rPr lang="de-DE" dirty="0"/>
                        <a:t>Trockenere Sommer</a:t>
                      </a:r>
                    </a:p>
                  </a:txBody>
                  <a:tcPr/>
                </a:tc>
                <a:extLst>
                  <a:ext uri="{0D108BD9-81ED-4DB2-BD59-A6C34878D82A}">
                    <a16:rowId xmlns:a16="http://schemas.microsoft.com/office/drawing/2014/main" val="1074491077"/>
                  </a:ext>
                </a:extLst>
              </a:tr>
              <a:tr h="621127">
                <a:tc>
                  <a:txBody>
                    <a:bodyPr/>
                    <a:lstStyle/>
                    <a:p>
                      <a:pPr lvl="0"/>
                      <a:r>
                        <a:rPr lang="de-DE" sz="1800" kern="1200" dirty="0">
                          <a:solidFill>
                            <a:schemeClr val="dk1"/>
                          </a:solidFill>
                          <a:effectLst/>
                          <a:latin typeface="+mn-lt"/>
                          <a:ea typeface="+mn-ea"/>
                          <a:cs typeface="+mn-cs"/>
                        </a:rPr>
                        <a:t>Apfelwickler (3. </a:t>
                      </a:r>
                      <a:r>
                        <a:rPr lang="de-DE" sz="1800" kern="1200" dirty="0" err="1">
                          <a:solidFill>
                            <a:schemeClr val="dk1"/>
                          </a:solidFill>
                          <a:effectLst/>
                          <a:latin typeface="+mn-lt"/>
                          <a:ea typeface="+mn-ea"/>
                          <a:cs typeface="+mn-cs"/>
                        </a:rPr>
                        <a:t>vollst</a:t>
                      </a:r>
                      <a:r>
                        <a:rPr lang="de-DE" sz="1800" kern="1200" dirty="0">
                          <a:solidFill>
                            <a:schemeClr val="dk1"/>
                          </a:solidFill>
                          <a:effectLst/>
                          <a:latin typeface="+mn-lt"/>
                          <a:ea typeface="+mn-ea"/>
                          <a:cs typeface="+mn-cs"/>
                        </a:rPr>
                        <a:t>. Generation)</a:t>
                      </a:r>
                    </a:p>
                  </a:txBody>
                  <a:tcPr/>
                </a:tc>
                <a:tc>
                  <a:txBody>
                    <a:bodyPr/>
                    <a:lstStyle/>
                    <a:p>
                      <a:r>
                        <a:rPr lang="de-DE" dirty="0"/>
                        <a:t>Höhere Temperaturen, längere Vegetationsphase</a:t>
                      </a:r>
                    </a:p>
                  </a:txBody>
                  <a:tcPr/>
                </a:tc>
                <a:tc>
                  <a:txBody>
                    <a:bodyPr/>
                    <a:lstStyle/>
                    <a:p>
                      <a:endParaRPr lang="de-DE" dirty="0"/>
                    </a:p>
                  </a:txBody>
                  <a:tcPr/>
                </a:tc>
                <a:extLst>
                  <a:ext uri="{0D108BD9-81ED-4DB2-BD59-A6C34878D82A}">
                    <a16:rowId xmlns:a16="http://schemas.microsoft.com/office/drawing/2014/main" val="1357416232"/>
                  </a:ext>
                </a:extLst>
              </a:tr>
              <a:tr h="621127">
                <a:tc>
                  <a:txBody>
                    <a:bodyPr/>
                    <a:lstStyle/>
                    <a:p>
                      <a:r>
                        <a:rPr lang="de-DE" sz="1800" kern="1200" dirty="0">
                          <a:solidFill>
                            <a:schemeClr val="dk1"/>
                          </a:solidFill>
                          <a:effectLst/>
                          <a:latin typeface="+mn-lt"/>
                          <a:ea typeface="+mn-ea"/>
                          <a:cs typeface="+mn-cs"/>
                        </a:rPr>
                        <a:t>sekundär: Fruchtfäule </a:t>
                      </a:r>
                      <a:br>
                        <a:rPr lang="de-DE" sz="1800" kern="1200" dirty="0">
                          <a:solidFill>
                            <a:schemeClr val="dk1"/>
                          </a:solidFill>
                          <a:effectLst/>
                          <a:latin typeface="+mn-lt"/>
                          <a:ea typeface="+mn-ea"/>
                          <a:cs typeface="+mn-cs"/>
                        </a:rPr>
                      </a:br>
                      <a:r>
                        <a:rPr lang="de-DE" sz="1800" kern="1200" dirty="0">
                          <a:solidFill>
                            <a:schemeClr val="dk1"/>
                          </a:solidFill>
                          <a:effectLst/>
                          <a:latin typeface="+mn-lt"/>
                          <a:ea typeface="+mn-ea"/>
                          <a:cs typeface="+mn-cs"/>
                        </a:rPr>
                        <a:t>(</a:t>
                      </a:r>
                      <a:r>
                        <a:rPr lang="de-DE" sz="1800" i="1" kern="1200" dirty="0">
                          <a:solidFill>
                            <a:schemeClr val="dk1"/>
                          </a:solidFill>
                          <a:effectLst/>
                          <a:latin typeface="+mn-lt"/>
                          <a:ea typeface="+mn-ea"/>
                          <a:cs typeface="+mn-cs"/>
                        </a:rPr>
                        <a:t>Monilia </a:t>
                      </a:r>
                      <a:r>
                        <a:rPr lang="de-DE" sz="1800" i="1" kern="1200" dirty="0" err="1">
                          <a:solidFill>
                            <a:schemeClr val="dk1"/>
                          </a:solidFill>
                          <a:effectLst/>
                          <a:latin typeface="+mn-lt"/>
                          <a:ea typeface="+mn-ea"/>
                          <a:cs typeface="+mn-cs"/>
                        </a:rPr>
                        <a:t>fructigena</a:t>
                      </a:r>
                      <a:r>
                        <a:rPr lang="de-DE" sz="1800" kern="1200" dirty="0">
                          <a:solidFill>
                            <a:schemeClr val="dk1"/>
                          </a:solidFill>
                          <a:effectLst/>
                          <a:latin typeface="+mn-lt"/>
                          <a:ea typeface="+mn-ea"/>
                          <a:cs typeface="+mn-cs"/>
                        </a:rPr>
                        <a:t>)</a:t>
                      </a:r>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Höhere Temperaturen, zunehmende Schalenbeschädigungen</a:t>
                      </a:r>
                    </a:p>
                  </a:txBody>
                  <a:tcPr/>
                </a:tc>
                <a:tc>
                  <a:txBody>
                    <a:bodyPr/>
                    <a:lstStyle/>
                    <a:p>
                      <a:endParaRPr lang="de-DE" dirty="0"/>
                    </a:p>
                  </a:txBody>
                  <a:tcPr/>
                </a:tc>
                <a:extLst>
                  <a:ext uri="{0D108BD9-81ED-4DB2-BD59-A6C34878D82A}">
                    <a16:rowId xmlns:a16="http://schemas.microsoft.com/office/drawing/2014/main" val="3502229853"/>
                  </a:ext>
                </a:extLst>
              </a:tr>
            </a:tbl>
          </a:graphicData>
        </a:graphic>
      </p:graphicFrame>
    </p:spTree>
    <p:extLst>
      <p:ext uri="{BB962C8B-B14F-4D97-AF65-F5344CB8AC3E}">
        <p14:creationId xmlns:p14="http://schemas.microsoft.com/office/powerpoint/2010/main" val="3848926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Pflanzenschutz</a:t>
            </a:r>
          </a:p>
        </p:txBody>
      </p:sp>
      <p:sp>
        <p:nvSpPr>
          <p:cNvPr id="3" name="Inhaltsplatzhalter 2"/>
          <p:cNvSpPr>
            <a:spLocks noGrp="1"/>
          </p:cNvSpPr>
          <p:nvPr>
            <p:ph idx="1"/>
          </p:nvPr>
        </p:nvSpPr>
        <p:spPr>
          <a:xfrm>
            <a:off x="838199" y="1423284"/>
            <a:ext cx="11148391" cy="4713923"/>
          </a:xfrm>
        </p:spPr>
        <p:txBody>
          <a:bodyPr/>
          <a:lstStyle/>
          <a:p>
            <a:pPr marL="0" indent="0">
              <a:buNone/>
            </a:pPr>
            <a:r>
              <a:rPr lang="de-DE" b="1" dirty="0"/>
              <a:t>  </a:t>
            </a:r>
          </a:p>
          <a:p>
            <a:pPr marL="0" indent="0">
              <a:buNone/>
            </a:pPr>
            <a:endParaRPr lang="de-DE" sz="2800" dirty="0"/>
          </a:p>
        </p:txBody>
      </p:sp>
      <p:sp>
        <p:nvSpPr>
          <p:cNvPr id="9" name="Textfeld 8">
            <a:extLst>
              <a:ext uri="{FF2B5EF4-FFF2-40B4-BE49-F238E27FC236}">
                <a16:creationId xmlns:a16="http://schemas.microsoft.com/office/drawing/2014/main" id="{89E67DC5-B0C6-4468-88FD-FD3DF21EEAFF}"/>
              </a:ext>
            </a:extLst>
          </p:cNvPr>
          <p:cNvSpPr txBox="1"/>
          <p:nvPr/>
        </p:nvSpPr>
        <p:spPr>
          <a:xfrm>
            <a:off x="3019824" y="5741135"/>
            <a:ext cx="6564584" cy="261610"/>
          </a:xfrm>
          <a:prstGeom prst="rect">
            <a:avLst/>
          </a:prstGeom>
          <a:noFill/>
        </p:spPr>
        <p:txBody>
          <a:bodyPr wrap="square" rtlCol="0">
            <a:spAutoFit/>
          </a:bodyPr>
          <a:lstStyle/>
          <a:p>
            <a:r>
              <a:rPr lang="de-DE" sz="1100" dirty="0">
                <a:hlinkClick r:id="rId3"/>
              </a:rPr>
              <a:t>www.hortipendium.de/insektizid</a:t>
            </a:r>
            <a:r>
              <a:rPr lang="de-DE" sz="1100" dirty="0"/>
              <a:t> (angepasst nach dem Original von Dr. Frank Burghause, DLR (14.05.13)</a:t>
            </a:r>
            <a:endParaRPr lang="de-DE" sz="1100" dirty="0">
              <a:solidFill>
                <a:srgbClr val="C00000"/>
              </a:solidFill>
            </a:endParaRPr>
          </a:p>
        </p:txBody>
      </p:sp>
      <p:pic>
        <p:nvPicPr>
          <p:cNvPr id="5" name="Grafik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019824" y="1518434"/>
            <a:ext cx="6035276" cy="4222701"/>
          </a:xfrm>
          <a:prstGeom prst="rect">
            <a:avLst/>
          </a:prstGeom>
        </p:spPr>
      </p:pic>
    </p:spTree>
    <p:extLst>
      <p:ext uri="{BB962C8B-B14F-4D97-AF65-F5344CB8AC3E}">
        <p14:creationId xmlns:p14="http://schemas.microsoft.com/office/powerpoint/2010/main" val="24870204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Pflanzenschutz</a:t>
            </a:r>
          </a:p>
        </p:txBody>
      </p:sp>
      <p:sp>
        <p:nvSpPr>
          <p:cNvPr id="3" name="Inhaltsplatzhalter 2"/>
          <p:cNvSpPr>
            <a:spLocks noGrp="1"/>
          </p:cNvSpPr>
          <p:nvPr>
            <p:ph idx="1"/>
          </p:nvPr>
        </p:nvSpPr>
        <p:spPr>
          <a:xfrm>
            <a:off x="838200" y="1382418"/>
            <a:ext cx="11148391" cy="4713923"/>
          </a:xfrm>
        </p:spPr>
        <p:txBody>
          <a:bodyPr/>
          <a:lstStyle/>
          <a:p>
            <a:pPr marL="0" indent="0">
              <a:spcAft>
                <a:spcPts val="1200"/>
              </a:spcAft>
              <a:buNone/>
            </a:pPr>
            <a:r>
              <a:rPr lang="de-DE" sz="2600" u="sng" dirty="0"/>
              <a:t>Einflüsse auf die Wirksamkeit von Pflanzenschutzmitteln </a:t>
            </a:r>
            <a:r>
              <a:rPr lang="de-DE" sz="2600" dirty="0"/>
              <a:t>:</a:t>
            </a:r>
          </a:p>
          <a:p>
            <a:pPr>
              <a:buFont typeface="Wingdings" panose="05000000000000000000" pitchFamily="2" charset="2"/>
              <a:buChar char="Ø"/>
            </a:pPr>
            <a:r>
              <a:rPr lang="de-DE" sz="2600" dirty="0"/>
              <a:t> Ungeeignete Witterung und/oder Extremwetter</a:t>
            </a:r>
          </a:p>
          <a:p>
            <a:pPr lvl="1"/>
            <a:r>
              <a:rPr lang="de-DE" sz="2600" dirty="0"/>
              <a:t> Einschränkung der Anwendbarkeit z.B. durch Hitze/Starkniederschläge</a:t>
            </a:r>
          </a:p>
          <a:p>
            <a:pPr lvl="1"/>
            <a:r>
              <a:rPr lang="de-DE" sz="2600" dirty="0"/>
              <a:t> Temperaturstabilität der Mittel (Wirkungsdauer und Gefahr der </a:t>
            </a:r>
            <a:br>
              <a:rPr lang="de-DE" sz="2600" dirty="0"/>
            </a:br>
            <a:r>
              <a:rPr lang="de-DE" sz="2600" dirty="0"/>
              <a:t> Abwaschung/Verdünnung/Auswaschung von Herbiziden)</a:t>
            </a:r>
          </a:p>
          <a:p>
            <a:pPr marL="457200" lvl="1" indent="0">
              <a:buNone/>
            </a:pPr>
            <a:endParaRPr lang="de-DE" sz="2600" dirty="0"/>
          </a:p>
          <a:p>
            <a:pPr>
              <a:buFont typeface="Wingdings" panose="05000000000000000000" pitchFamily="2" charset="2"/>
              <a:buChar char="Ø"/>
            </a:pPr>
            <a:r>
              <a:rPr lang="de-DE" sz="2600" dirty="0"/>
              <a:t> Änderung der Wirksamkeit</a:t>
            </a:r>
          </a:p>
          <a:p>
            <a:pPr lvl="1"/>
            <a:r>
              <a:rPr lang="de-DE" sz="2600" dirty="0"/>
              <a:t>Durch physiologische, morphologische und/oder genetische Anpassung der Schadorganismen an neue Klimabedingungen</a:t>
            </a:r>
          </a:p>
          <a:p>
            <a:pPr lvl="1"/>
            <a:r>
              <a:rPr lang="de-DE" sz="2600" dirty="0"/>
              <a:t>U.a. veränderte Epidermisstruktur, Spaltöffnung, </a:t>
            </a:r>
            <a:r>
              <a:rPr lang="de-DE" sz="2600" dirty="0" err="1"/>
              <a:t>Metabolismen</a:t>
            </a:r>
            <a:endParaRPr lang="de-DE" sz="2600" dirty="0"/>
          </a:p>
          <a:p>
            <a:pPr marL="0" indent="0">
              <a:buNone/>
            </a:pPr>
            <a:endParaRPr lang="de-DE" dirty="0"/>
          </a:p>
        </p:txBody>
      </p:sp>
    </p:spTree>
    <p:extLst>
      <p:ext uri="{BB962C8B-B14F-4D97-AF65-F5344CB8AC3E}">
        <p14:creationId xmlns:p14="http://schemas.microsoft.com/office/powerpoint/2010/main" val="18914199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Pflanzenschutz</a:t>
            </a:r>
          </a:p>
        </p:txBody>
      </p:sp>
      <p:sp>
        <p:nvSpPr>
          <p:cNvPr id="6" name="Inhaltsplatzhalter 2"/>
          <p:cNvSpPr>
            <a:spLocks noGrp="1"/>
          </p:cNvSpPr>
          <p:nvPr>
            <p:ph idx="1"/>
          </p:nvPr>
        </p:nvSpPr>
        <p:spPr>
          <a:xfrm>
            <a:off x="425003" y="1380752"/>
            <a:ext cx="11642501" cy="4713923"/>
          </a:xfrm>
        </p:spPr>
        <p:txBody>
          <a:bodyPr/>
          <a:lstStyle/>
          <a:p>
            <a:pPr marL="0" indent="0">
              <a:buNone/>
            </a:pPr>
            <a:r>
              <a:rPr lang="de-DE" sz="2600" u="sng" dirty="0"/>
              <a:t>Einflüsse auf die Wirksamkeit von Pflanzenschutzmitteln </a:t>
            </a:r>
            <a:r>
              <a:rPr lang="de-DE" sz="2600" dirty="0"/>
              <a:t>:</a:t>
            </a:r>
          </a:p>
          <a:p>
            <a:pPr marL="0" indent="0">
              <a:buNone/>
            </a:pPr>
            <a:r>
              <a:rPr lang="de-DE" sz="2400" dirty="0"/>
              <a:t> </a:t>
            </a:r>
          </a:p>
          <a:p>
            <a:pPr>
              <a:buFont typeface="Wingdings" panose="05000000000000000000" pitchFamily="2" charset="2"/>
              <a:buChar char="Ø"/>
            </a:pPr>
            <a:r>
              <a:rPr lang="de-DE" sz="2400" dirty="0"/>
              <a:t> Verschiebung der Anwendungs-/Durchführungszeitpunkte</a:t>
            </a:r>
          </a:p>
          <a:p>
            <a:pPr lvl="1"/>
            <a:r>
              <a:rPr lang="de-DE" dirty="0"/>
              <a:t> zeitliche Verschiebung im Auftreten der Schaderreger und/oder veränderte Phänologie der Kulturpflanzen</a:t>
            </a:r>
          </a:p>
          <a:p>
            <a:pPr lvl="1"/>
            <a:r>
              <a:rPr lang="de-DE" dirty="0"/>
              <a:t>Nichtbefahrbarkeit der Flächen durch Starkniederschläge / Staunässe</a:t>
            </a:r>
          </a:p>
          <a:p>
            <a:pPr lvl="1"/>
            <a:endParaRPr lang="de-DE" dirty="0"/>
          </a:p>
          <a:p>
            <a:pPr marL="457200" lvl="1" indent="0">
              <a:buNone/>
            </a:pPr>
            <a:r>
              <a:rPr lang="de-DE" sz="2800" dirty="0">
                <a:sym typeface="Wingdings" panose="05000000000000000000" pitchFamily="2" charset="2"/>
              </a:rPr>
              <a:t> </a:t>
            </a:r>
            <a:r>
              <a:rPr lang="de-DE" sz="2800" b="1" dirty="0">
                <a:sym typeface="Wingdings" panose="05000000000000000000" pitchFamily="2" charset="2"/>
              </a:rPr>
              <a:t>Der Klimawandel reduziert die Wirksamkeit von Pflanzenschutzmitteln</a:t>
            </a:r>
            <a:endParaRPr lang="de-DE" sz="2800" b="1" dirty="0"/>
          </a:p>
        </p:txBody>
      </p:sp>
    </p:spTree>
    <p:extLst>
      <p:ext uri="{BB962C8B-B14F-4D97-AF65-F5344CB8AC3E}">
        <p14:creationId xmlns:p14="http://schemas.microsoft.com/office/powerpoint/2010/main" val="2397838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Pflanzenschutz</a:t>
            </a:r>
          </a:p>
        </p:txBody>
      </p:sp>
      <p:sp>
        <p:nvSpPr>
          <p:cNvPr id="3" name="Inhaltsplatzhalter 2"/>
          <p:cNvSpPr>
            <a:spLocks noGrp="1"/>
          </p:cNvSpPr>
          <p:nvPr>
            <p:ph idx="1"/>
          </p:nvPr>
        </p:nvSpPr>
        <p:spPr>
          <a:xfrm>
            <a:off x="753209" y="1463040"/>
            <a:ext cx="9851292" cy="4713923"/>
          </a:xfrm>
        </p:spPr>
        <p:txBody>
          <a:bodyPr/>
          <a:lstStyle/>
          <a:p>
            <a:r>
              <a:rPr lang="de-DE" b="1" dirty="0"/>
              <a:t>Nennen Sie </a:t>
            </a:r>
            <a:r>
              <a:rPr lang="de-DE" b="1" dirty="0">
                <a:solidFill>
                  <a:schemeClr val="accent1"/>
                </a:solidFill>
              </a:rPr>
              <a:t>Anpassungsmaßnahmen</a:t>
            </a:r>
            <a:r>
              <a:rPr lang="de-DE" b="1" dirty="0"/>
              <a:t> an erhöhten Schädling-, Krankheits-, Unkrautdruck: </a:t>
            </a:r>
            <a:endParaRPr lang="de-DE" dirty="0"/>
          </a:p>
          <a:p>
            <a:endParaRPr lang="de-DE" dirty="0"/>
          </a:p>
          <a:p>
            <a:pPr marL="0" indent="0">
              <a:buNone/>
            </a:pPr>
            <a:endParaRPr lang="de-DE" dirty="0">
              <a:sym typeface="Wingdings" panose="05000000000000000000" pitchFamily="2" charset="2"/>
            </a:endParaRPr>
          </a:p>
          <a:p>
            <a:pPr marL="0" indent="0">
              <a:buNone/>
            </a:pPr>
            <a:endParaRPr lang="de-DE" dirty="0">
              <a:sym typeface="Wingdings" panose="05000000000000000000" pitchFamily="2" charset="2"/>
            </a:endParaRPr>
          </a:p>
          <a:p>
            <a:pPr>
              <a:buFont typeface="Wingdings" panose="05000000000000000000" pitchFamily="2" charset="2"/>
              <a:buChar char="Ø"/>
            </a:pPr>
            <a:endParaRPr lang="de-DE" dirty="0"/>
          </a:p>
        </p:txBody>
      </p:sp>
      <p:pic>
        <p:nvPicPr>
          <p:cNvPr id="4" name="Grafik 3">
            <a:extLst>
              <a:ext uri="{FF2B5EF4-FFF2-40B4-BE49-F238E27FC236}">
                <a16:creationId xmlns:a16="http://schemas.microsoft.com/office/drawing/2014/main" id="{A7CD23BB-B689-4912-AD9B-DBD91D004BCE}"/>
              </a:ext>
            </a:extLst>
          </p:cNvPr>
          <p:cNvPicPr>
            <a:picLocks noChangeAspect="1"/>
          </p:cNvPicPr>
          <p:nvPr/>
        </p:nvPicPr>
        <p:blipFill>
          <a:blip r:embed="rId3"/>
          <a:stretch>
            <a:fillRect/>
          </a:stretch>
        </p:blipFill>
        <p:spPr>
          <a:xfrm>
            <a:off x="5242486" y="3210486"/>
            <a:ext cx="1707028" cy="1707028"/>
          </a:xfrm>
          <a:prstGeom prst="rect">
            <a:avLst/>
          </a:prstGeom>
        </p:spPr>
      </p:pic>
      <p:sp>
        <p:nvSpPr>
          <p:cNvPr id="5" name="Textfeld 4">
            <a:extLst>
              <a:ext uri="{FF2B5EF4-FFF2-40B4-BE49-F238E27FC236}">
                <a16:creationId xmlns:a16="http://schemas.microsoft.com/office/drawing/2014/main" id="{B45AFEA2-2012-4EE6-B511-77E18A1F4EE9}"/>
              </a:ext>
            </a:extLst>
          </p:cNvPr>
          <p:cNvSpPr txBox="1"/>
          <p:nvPr/>
        </p:nvSpPr>
        <p:spPr>
          <a:xfrm>
            <a:off x="6409390" y="461479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10238715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Pflanzenschutz</a:t>
            </a:r>
          </a:p>
        </p:txBody>
      </p:sp>
      <p:sp>
        <p:nvSpPr>
          <p:cNvPr id="3" name="Inhaltsplatzhalter 2"/>
          <p:cNvSpPr>
            <a:spLocks noGrp="1"/>
          </p:cNvSpPr>
          <p:nvPr>
            <p:ph idx="1"/>
          </p:nvPr>
        </p:nvSpPr>
        <p:spPr/>
        <p:txBody>
          <a:bodyPr/>
          <a:lstStyle/>
          <a:p>
            <a:r>
              <a:rPr lang="de-DE" b="1" dirty="0">
                <a:solidFill>
                  <a:schemeClr val="accent1"/>
                </a:solidFill>
              </a:rPr>
              <a:t>Anpassungsmaßnahmen</a:t>
            </a:r>
            <a:r>
              <a:rPr lang="de-DE" b="1" dirty="0"/>
              <a:t> an erhöhten Schädling-, Krankheits-, Unkrautdruck</a:t>
            </a:r>
            <a:r>
              <a:rPr lang="de-DE" dirty="0"/>
              <a:t>:</a:t>
            </a:r>
          </a:p>
          <a:p>
            <a:endParaRPr lang="de-DE" dirty="0"/>
          </a:p>
          <a:p>
            <a:pPr>
              <a:buFont typeface="Wingdings" panose="05000000000000000000" pitchFamily="2" charset="2"/>
              <a:buChar char="Ø"/>
            </a:pPr>
            <a:r>
              <a:rPr lang="de-DE" dirty="0"/>
              <a:t> Förderung und Schonung funktioneller Biodiversität </a:t>
            </a:r>
          </a:p>
          <a:p>
            <a:pPr>
              <a:buFont typeface="Wingdings" panose="05000000000000000000" pitchFamily="2" charset="2"/>
              <a:buChar char="Ø"/>
            </a:pPr>
            <a:r>
              <a:rPr lang="de-DE" dirty="0"/>
              <a:t> Managementmaßnahmen zur Reduktion des Auftretens</a:t>
            </a:r>
          </a:p>
          <a:p>
            <a:pPr>
              <a:buFont typeface="Wingdings" panose="05000000000000000000" pitchFamily="2" charset="2"/>
              <a:buChar char="Ø"/>
            </a:pPr>
            <a:r>
              <a:rPr lang="de-DE" dirty="0"/>
              <a:t> Einsatz von direkten Maßnahmen</a:t>
            </a:r>
          </a:p>
          <a:p>
            <a:pPr>
              <a:buFont typeface="Wingdings" panose="05000000000000000000" pitchFamily="2" charset="2"/>
              <a:buChar char="Ø"/>
            </a:pPr>
            <a:r>
              <a:rPr lang="de-DE" dirty="0">
                <a:sym typeface="Wingdings" panose="05000000000000000000" pitchFamily="2" charset="2"/>
              </a:rPr>
              <a:t> Angepasste Düngung</a:t>
            </a:r>
          </a:p>
          <a:p>
            <a:pPr>
              <a:buFont typeface="Wingdings" panose="05000000000000000000" pitchFamily="2" charset="2"/>
              <a:buChar char="Ø"/>
            </a:pPr>
            <a:r>
              <a:rPr lang="de-DE" dirty="0">
                <a:sym typeface="Wingdings" panose="05000000000000000000" pitchFamily="2" charset="2"/>
              </a:rPr>
              <a:t> Pflanzenstärkungsmittel</a:t>
            </a:r>
          </a:p>
          <a:p>
            <a:pPr>
              <a:buFont typeface="Wingdings" panose="05000000000000000000" pitchFamily="2" charset="2"/>
              <a:buChar char="Ø"/>
            </a:pPr>
            <a:endParaRPr lang="de-DE" dirty="0">
              <a:sym typeface="Wingdings" panose="05000000000000000000" pitchFamily="2" charset="2"/>
            </a:endParaRPr>
          </a:p>
          <a:p>
            <a:pPr marL="0" indent="0">
              <a:buNone/>
            </a:pPr>
            <a:endParaRPr lang="de-DE" dirty="0"/>
          </a:p>
          <a:p>
            <a:endParaRPr lang="de-DE" dirty="0"/>
          </a:p>
        </p:txBody>
      </p:sp>
    </p:spTree>
    <p:extLst>
      <p:ext uri="{BB962C8B-B14F-4D97-AF65-F5344CB8AC3E}">
        <p14:creationId xmlns:p14="http://schemas.microsoft.com/office/powerpoint/2010/main" val="3814199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Anzahl der heißen Tage </a:t>
            </a:r>
            <a:r>
              <a:rPr lang="de-DE" sz="2800" dirty="0"/>
              <a:t>(&gt;30°C) </a:t>
            </a:r>
            <a:r>
              <a:rPr lang="de-DE" dirty="0"/>
              <a:t>in Hessen</a:t>
            </a:r>
          </a:p>
        </p:txBody>
      </p:sp>
      <p:pic>
        <p:nvPicPr>
          <p:cNvPr id="5" name="Grafik 4">
            <a:extLst>
              <a:ext uri="{FF2B5EF4-FFF2-40B4-BE49-F238E27FC236}">
                <a16:creationId xmlns:a16="http://schemas.microsoft.com/office/drawing/2014/main" id="{829582F6-5849-480A-BB9E-4E9DA2274E35}"/>
              </a:ext>
            </a:extLst>
          </p:cNvPr>
          <p:cNvPicPr>
            <a:picLocks noChangeAspect="1"/>
          </p:cNvPicPr>
          <p:nvPr/>
        </p:nvPicPr>
        <p:blipFill>
          <a:blip r:embed="rId3"/>
          <a:stretch>
            <a:fillRect/>
          </a:stretch>
        </p:blipFill>
        <p:spPr>
          <a:xfrm>
            <a:off x="3311283" y="1126442"/>
            <a:ext cx="5569433" cy="5216299"/>
          </a:xfrm>
          <a:prstGeom prst="rect">
            <a:avLst/>
          </a:prstGeom>
        </p:spPr>
      </p:pic>
    </p:spTree>
    <p:extLst>
      <p:ext uri="{BB962C8B-B14F-4D97-AF65-F5344CB8AC3E}">
        <p14:creationId xmlns:p14="http://schemas.microsoft.com/office/powerpoint/2010/main" val="4051661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a:t>
            </a:r>
          </a:p>
        </p:txBody>
      </p:sp>
      <p:sp>
        <p:nvSpPr>
          <p:cNvPr id="3" name="Inhaltsplatzhalter 2"/>
          <p:cNvSpPr>
            <a:spLocks noGrp="1"/>
          </p:cNvSpPr>
          <p:nvPr>
            <p:ph idx="1"/>
          </p:nvPr>
        </p:nvSpPr>
        <p:spPr/>
        <p:txBody>
          <a:bodyPr/>
          <a:lstStyle/>
          <a:p>
            <a:r>
              <a:rPr lang="de-DE" b="1" dirty="0"/>
              <a:t>Nobody </a:t>
            </a:r>
            <a:r>
              <a:rPr lang="de-DE" b="1" dirty="0" err="1"/>
              <a:t>is</a:t>
            </a:r>
            <a:r>
              <a:rPr lang="de-DE" b="1" dirty="0"/>
              <a:t> </a:t>
            </a:r>
            <a:r>
              <a:rPr lang="de-DE" b="1" dirty="0" err="1"/>
              <a:t>perfect</a:t>
            </a:r>
            <a:r>
              <a:rPr lang="de-DE" b="1" dirty="0"/>
              <a:t> – Mut zu Schalenfehlern</a:t>
            </a:r>
          </a:p>
          <a:p>
            <a:pPr marL="0" indent="0">
              <a:buNone/>
            </a:pPr>
            <a:endParaRPr lang="de-DE" b="1" dirty="0"/>
          </a:p>
          <a:p>
            <a:pPr>
              <a:buFont typeface="Wingdings" panose="05000000000000000000" pitchFamily="2" charset="2"/>
              <a:buChar char="Ø"/>
            </a:pPr>
            <a:r>
              <a:rPr lang="de-DE" dirty="0"/>
              <a:t> Wetterextreme werden häufiger– </a:t>
            </a:r>
            <a:r>
              <a:rPr lang="de-DE" dirty="0" err="1"/>
              <a:t>Fruchtberostungen</a:t>
            </a:r>
            <a:r>
              <a:rPr lang="de-DE" dirty="0"/>
              <a:t> und andere  </a:t>
            </a:r>
            <a:br>
              <a:rPr lang="de-DE" dirty="0"/>
            </a:br>
            <a:r>
              <a:rPr lang="de-DE" dirty="0"/>
              <a:t>  Schalenfehler (Hagelschlag) werden häufiger</a:t>
            </a:r>
          </a:p>
          <a:p>
            <a:pPr>
              <a:buFont typeface="Wingdings" panose="05000000000000000000" pitchFamily="2" charset="2"/>
              <a:buChar char="Ø"/>
            </a:pPr>
            <a:r>
              <a:rPr lang="de-DE" dirty="0"/>
              <a:t> Qualitativ einwandfreie Früchte mit lediglich äußeren Schalenfehlern</a:t>
            </a:r>
            <a:br>
              <a:rPr lang="de-DE" dirty="0"/>
            </a:br>
            <a:r>
              <a:rPr lang="de-DE" dirty="0"/>
              <a:t>  sollten als Tafelobst vermarktet werden dürfen </a:t>
            </a:r>
          </a:p>
          <a:p>
            <a:pPr>
              <a:buFont typeface="Wingdings" panose="05000000000000000000" pitchFamily="2" charset="2"/>
              <a:buChar char="Ø"/>
            </a:pPr>
            <a:r>
              <a:rPr lang="de-DE" dirty="0"/>
              <a:t> Muss kommuniziert werden</a:t>
            </a:r>
          </a:p>
          <a:p>
            <a:pPr>
              <a:buFont typeface="Wingdings" panose="05000000000000000000" pitchFamily="2" charset="2"/>
              <a:buChar char="Ø"/>
            </a:pPr>
            <a:r>
              <a:rPr lang="de-DE" dirty="0"/>
              <a:t> </a:t>
            </a:r>
            <a:r>
              <a:rPr lang="de-DE" dirty="0" err="1"/>
              <a:t>Berostete</a:t>
            </a:r>
            <a:r>
              <a:rPr lang="de-DE" dirty="0"/>
              <a:t> Früchte können sogar intensiver schmecken.</a:t>
            </a:r>
          </a:p>
        </p:txBody>
      </p:sp>
    </p:spTree>
    <p:extLst>
      <p:ext uri="{BB962C8B-B14F-4D97-AF65-F5344CB8AC3E}">
        <p14:creationId xmlns:p14="http://schemas.microsoft.com/office/powerpoint/2010/main" val="28927424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Klimaschutz </a:t>
            </a:r>
          </a:p>
        </p:txBody>
      </p:sp>
      <p:sp>
        <p:nvSpPr>
          <p:cNvPr id="3" name="Inhaltsplatzhalter 2"/>
          <p:cNvSpPr>
            <a:spLocks noGrp="1"/>
          </p:cNvSpPr>
          <p:nvPr>
            <p:ph idx="1"/>
          </p:nvPr>
        </p:nvSpPr>
        <p:spPr>
          <a:xfrm>
            <a:off x="838200" y="1283653"/>
            <a:ext cx="11131062" cy="5046809"/>
          </a:xfrm>
        </p:spPr>
        <p:txBody>
          <a:bodyPr/>
          <a:lstStyle/>
          <a:p>
            <a:r>
              <a:rPr lang="de-DE" b="1" dirty="0"/>
              <a:t>Klimawandelanpassung</a:t>
            </a:r>
            <a:r>
              <a:rPr lang="de-DE" dirty="0"/>
              <a:t> bedeutet oftmals auch </a:t>
            </a:r>
            <a:r>
              <a:rPr lang="de-DE" b="1" dirty="0"/>
              <a:t>Klimaschutz</a:t>
            </a:r>
            <a:r>
              <a:rPr lang="de-DE" dirty="0"/>
              <a:t>:</a:t>
            </a:r>
          </a:p>
          <a:p>
            <a:pPr marL="0" indent="0">
              <a:buNone/>
            </a:pPr>
            <a:endParaRPr lang="de-DE" sz="1000" dirty="0"/>
          </a:p>
          <a:p>
            <a:pPr>
              <a:spcAft>
                <a:spcPts val="300"/>
              </a:spcAft>
              <a:buFont typeface="Wingdings" panose="05000000000000000000" pitchFamily="2" charset="2"/>
              <a:buChar char="Ø"/>
            </a:pPr>
            <a:r>
              <a:rPr lang="de-DE" dirty="0"/>
              <a:t> Aufbau / Erhalt einer guten Bodenstruktur </a:t>
            </a:r>
            <a:endParaRPr lang="de-DE" dirty="0">
              <a:sym typeface="Wingdings" panose="05000000000000000000" pitchFamily="2" charset="2"/>
            </a:endParaRPr>
          </a:p>
          <a:p>
            <a:pPr>
              <a:spcAft>
                <a:spcPts val="300"/>
              </a:spcAft>
              <a:buFont typeface="Wingdings" panose="05000000000000000000" pitchFamily="2" charset="2"/>
              <a:buChar char="Ø"/>
            </a:pPr>
            <a:r>
              <a:rPr lang="de-DE" dirty="0">
                <a:sym typeface="Wingdings" panose="05000000000000000000" pitchFamily="2" charset="2"/>
              </a:rPr>
              <a:t> Einsatz von trockentoleranteren Sorten/Arten </a:t>
            </a:r>
          </a:p>
          <a:p>
            <a:pPr>
              <a:spcAft>
                <a:spcPts val="300"/>
              </a:spcAft>
              <a:buFont typeface="Wingdings" panose="05000000000000000000" pitchFamily="2" charset="2"/>
              <a:buChar char="Ø"/>
            </a:pPr>
            <a:r>
              <a:rPr lang="de-DE" dirty="0">
                <a:sym typeface="Wingdings" panose="05000000000000000000" pitchFamily="2" charset="2"/>
              </a:rPr>
              <a:t> Pflanzung von Landschaftselementen als Windschutz</a:t>
            </a:r>
          </a:p>
          <a:p>
            <a:pPr>
              <a:spcAft>
                <a:spcPts val="300"/>
              </a:spcAft>
              <a:buFont typeface="Wingdings" panose="05000000000000000000" pitchFamily="2" charset="2"/>
              <a:buChar char="Ø"/>
            </a:pPr>
            <a:r>
              <a:rPr lang="de-DE" dirty="0">
                <a:sym typeface="Wingdings" panose="05000000000000000000" pitchFamily="2" charset="2"/>
              </a:rPr>
              <a:t> Einsatz von Photovoltaik als Schattenspender</a:t>
            </a:r>
          </a:p>
        </p:txBody>
      </p:sp>
      <p:sp>
        <p:nvSpPr>
          <p:cNvPr id="4" name="Textfeld 7">
            <a:extLst>
              <a:ext uri="{FF2B5EF4-FFF2-40B4-BE49-F238E27FC236}">
                <a16:creationId xmlns:a16="http://schemas.microsoft.com/office/drawing/2014/main" id="{99C93871-1702-4F8C-A0B0-B66192F6B8B4}"/>
              </a:ext>
            </a:extLst>
          </p:cNvPr>
          <p:cNvSpPr>
            <a:spLocks/>
          </p:cNvSpPr>
          <p:nvPr/>
        </p:nvSpPr>
        <p:spPr bwMode="auto">
          <a:xfrm>
            <a:off x="9878552" y="6068852"/>
            <a:ext cx="2313448" cy="261610"/>
          </a:xfrm>
          <a:prstGeom prst="rect">
            <a:avLst/>
          </a:prstGeom>
          <a:noFill/>
        </p:spPr>
        <p:txBody>
          <a:bodyPr wrap="square" rtlCol="0">
            <a:spAutoFit/>
          </a:bodyPr>
          <a:ls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sz="1100" dirty="0"/>
              <a:t>Copyright: LTZ, Schulz</a:t>
            </a:r>
            <a:endParaRPr dirty="0"/>
          </a:p>
        </p:txBody>
      </p:sp>
      <p:pic>
        <p:nvPicPr>
          <p:cNvPr id="5" name="Inhaltsplatzhalter 5">
            <a:extLst>
              <a:ext uri="{FF2B5EF4-FFF2-40B4-BE49-F238E27FC236}">
                <a16:creationId xmlns:a16="http://schemas.microsoft.com/office/drawing/2014/main" id="{C7D11E4D-B55B-4C6B-857C-25B56BD1DB2D}"/>
              </a:ext>
            </a:extLst>
          </p:cNvPr>
          <p:cNvPicPr>
            <a:picLocks noGrp="1" noChangeAspect="1"/>
          </p:cNvPicPr>
          <p:nvPr/>
        </p:nvPicPr>
        <p:blipFill>
          <a:blip r:embed="rId3"/>
          <a:stretch/>
        </p:blipFill>
        <p:spPr bwMode="auto">
          <a:xfrm>
            <a:off x="8013700" y="3807057"/>
            <a:ext cx="3340100" cy="2227006"/>
          </a:xfrm>
          <a:prstGeom prst="rect">
            <a:avLst/>
          </a:prstGeom>
        </p:spPr>
      </p:pic>
    </p:spTree>
    <p:extLst>
      <p:ext uri="{BB962C8B-B14F-4D97-AF65-F5344CB8AC3E}">
        <p14:creationId xmlns:p14="http://schemas.microsoft.com/office/powerpoint/2010/main" val="42625777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 – Biodiversitätsförderung</a:t>
            </a:r>
          </a:p>
        </p:txBody>
      </p:sp>
      <p:sp>
        <p:nvSpPr>
          <p:cNvPr id="3" name="Inhaltsplatzhalter 2"/>
          <p:cNvSpPr>
            <a:spLocks noGrp="1"/>
          </p:cNvSpPr>
          <p:nvPr>
            <p:ph idx="1"/>
          </p:nvPr>
        </p:nvSpPr>
        <p:spPr>
          <a:xfrm>
            <a:off x="838200" y="1283653"/>
            <a:ext cx="11131062" cy="5046809"/>
          </a:xfrm>
        </p:spPr>
        <p:txBody>
          <a:bodyPr/>
          <a:lstStyle/>
          <a:p>
            <a:r>
              <a:rPr lang="de-DE" b="1" dirty="0"/>
              <a:t>Klimawandelanpassung</a:t>
            </a:r>
            <a:r>
              <a:rPr lang="de-DE" dirty="0"/>
              <a:t> bedeutet oftmals auch </a:t>
            </a:r>
            <a:r>
              <a:rPr lang="de-DE" b="1" dirty="0"/>
              <a:t>Biodiversitätsförderung</a:t>
            </a:r>
            <a:r>
              <a:rPr lang="de-DE" dirty="0"/>
              <a:t>:</a:t>
            </a:r>
          </a:p>
          <a:p>
            <a:pPr marL="0" indent="0">
              <a:buNone/>
            </a:pPr>
            <a:endParaRPr lang="de-DE" sz="1000" dirty="0"/>
          </a:p>
          <a:p>
            <a:pPr>
              <a:spcAft>
                <a:spcPts val="300"/>
              </a:spcAft>
              <a:buFont typeface="Wingdings" panose="05000000000000000000" pitchFamily="2" charset="2"/>
              <a:buChar char="Ø"/>
            </a:pPr>
            <a:r>
              <a:rPr lang="de-DE" dirty="0"/>
              <a:t> Aufbau / Erhalt einer guten Bodenstruktur</a:t>
            </a:r>
            <a:endParaRPr lang="de-DE" dirty="0">
              <a:sym typeface="Wingdings" panose="05000000000000000000" pitchFamily="2" charset="2"/>
            </a:endParaRPr>
          </a:p>
          <a:p>
            <a:pPr>
              <a:spcAft>
                <a:spcPts val="300"/>
              </a:spcAft>
              <a:buFont typeface="Wingdings" panose="05000000000000000000" pitchFamily="2" charset="2"/>
              <a:buChar char="Ø"/>
            </a:pPr>
            <a:r>
              <a:rPr lang="de-DE" dirty="0">
                <a:sym typeface="Wingdings" panose="05000000000000000000" pitchFamily="2" charset="2"/>
              </a:rPr>
              <a:t> Vielseitige Begrünungsmischung</a:t>
            </a:r>
          </a:p>
          <a:p>
            <a:pPr>
              <a:spcAft>
                <a:spcPts val="300"/>
              </a:spcAft>
              <a:buFont typeface="Wingdings" panose="05000000000000000000" pitchFamily="2" charset="2"/>
              <a:buChar char="Ø"/>
            </a:pPr>
            <a:r>
              <a:rPr lang="de-DE" dirty="0">
                <a:sym typeface="Wingdings" panose="05000000000000000000" pitchFamily="2" charset="2"/>
              </a:rPr>
              <a:t> Blühstreifen zur Förderung von Blattlausprädatoren</a:t>
            </a:r>
          </a:p>
          <a:p>
            <a:pPr>
              <a:spcAft>
                <a:spcPts val="300"/>
              </a:spcAft>
              <a:buFont typeface="Wingdings" panose="05000000000000000000" pitchFamily="2" charset="2"/>
              <a:buChar char="Ø"/>
            </a:pPr>
            <a:r>
              <a:rPr lang="de-DE" dirty="0">
                <a:sym typeface="Wingdings" panose="05000000000000000000" pitchFamily="2" charset="2"/>
              </a:rPr>
              <a:t> Anlage von </a:t>
            </a:r>
            <a:r>
              <a:rPr lang="de-DE" u="sng" dirty="0">
                <a:sym typeface="Wingdings" panose="05000000000000000000" pitchFamily="2" charset="2"/>
              </a:rPr>
              <a:t>naturnah</a:t>
            </a:r>
            <a:r>
              <a:rPr lang="de-DE" dirty="0">
                <a:sym typeface="Wingdings" panose="05000000000000000000" pitchFamily="2" charset="2"/>
              </a:rPr>
              <a:t> gestalteten Wasserspeichern</a:t>
            </a:r>
          </a:p>
          <a:p>
            <a:pPr>
              <a:spcAft>
                <a:spcPts val="300"/>
              </a:spcAft>
              <a:buFont typeface="Wingdings" panose="05000000000000000000" pitchFamily="2" charset="2"/>
              <a:buChar char="Ø"/>
            </a:pPr>
            <a:r>
              <a:rPr lang="de-DE" dirty="0">
                <a:sym typeface="Wingdings" panose="05000000000000000000" pitchFamily="2" charset="2"/>
              </a:rPr>
              <a:t> Pflanzung von Landschaftselementen als Windschutz</a:t>
            </a:r>
            <a:br>
              <a:rPr lang="de-DE" dirty="0">
                <a:sym typeface="Wingdings" panose="05000000000000000000" pitchFamily="2" charset="2"/>
              </a:rPr>
            </a:br>
            <a:r>
              <a:rPr lang="de-DE" dirty="0">
                <a:sym typeface="Wingdings" panose="05000000000000000000" pitchFamily="2" charset="2"/>
              </a:rPr>
              <a:t>  </a:t>
            </a:r>
          </a:p>
          <a:p>
            <a:pPr marL="0" indent="0">
              <a:buNone/>
            </a:pPr>
            <a:endParaRPr lang="de-DE" dirty="0">
              <a:sym typeface="Wingdings" panose="05000000000000000000" pitchFamily="2" charset="2"/>
            </a:endParaRPr>
          </a:p>
        </p:txBody>
      </p:sp>
      <p:pic>
        <p:nvPicPr>
          <p:cNvPr id="4" name="Grafik 3">
            <a:extLst>
              <a:ext uri="{FF2B5EF4-FFF2-40B4-BE49-F238E27FC236}">
                <a16:creationId xmlns:a16="http://schemas.microsoft.com/office/drawing/2014/main" id="{7E7E7442-786A-4744-B95D-287D72B00D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80772" y="2966970"/>
            <a:ext cx="2688490" cy="1799383"/>
          </a:xfrm>
          <a:prstGeom prst="rect">
            <a:avLst/>
          </a:prstGeom>
        </p:spPr>
      </p:pic>
      <p:sp>
        <p:nvSpPr>
          <p:cNvPr id="6" name="Textfeld 5">
            <a:extLst>
              <a:ext uri="{FF2B5EF4-FFF2-40B4-BE49-F238E27FC236}">
                <a16:creationId xmlns:a16="http://schemas.microsoft.com/office/drawing/2014/main" id="{C82BB16D-EDEF-4231-8F58-8913AD79EB94}"/>
              </a:ext>
            </a:extLst>
          </p:cNvPr>
          <p:cNvSpPr txBox="1"/>
          <p:nvPr/>
        </p:nvSpPr>
        <p:spPr>
          <a:xfrm>
            <a:off x="11142475" y="4766353"/>
            <a:ext cx="1074925" cy="269631"/>
          </a:xfrm>
          <a:prstGeom prst="rect">
            <a:avLst/>
          </a:prstGeom>
          <a:noFill/>
        </p:spPr>
        <p:txBody>
          <a:bodyPr wrap="square" rtlCol="0">
            <a:spAutoFit/>
          </a:bodyPr>
          <a:lstStyle/>
          <a:p>
            <a:r>
              <a:rPr lang="de-DE" sz="1100" dirty="0" err="1"/>
              <a:t>pixabay</a:t>
            </a:r>
            <a:endParaRPr lang="de-DE" sz="1100" dirty="0"/>
          </a:p>
        </p:txBody>
      </p:sp>
    </p:spTree>
    <p:extLst>
      <p:ext uri="{BB962C8B-B14F-4D97-AF65-F5344CB8AC3E}">
        <p14:creationId xmlns:p14="http://schemas.microsoft.com/office/powerpoint/2010/main" val="2792642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781714" cy="918528"/>
          </a:xfrm>
        </p:spPr>
        <p:txBody>
          <a:bodyPr>
            <a:normAutofit/>
          </a:bodyPr>
          <a:lstStyle/>
          <a:p>
            <a:r>
              <a:rPr lang="de-DE" dirty="0"/>
              <a:t>Obstbau im Klimawandel – Fazit Anpassungsmaßnahmen</a:t>
            </a:r>
          </a:p>
        </p:txBody>
      </p:sp>
      <p:sp>
        <p:nvSpPr>
          <p:cNvPr id="3" name="Textfeld 2">
            <a:extLst>
              <a:ext uri="{FF2B5EF4-FFF2-40B4-BE49-F238E27FC236}">
                <a16:creationId xmlns:a16="http://schemas.microsoft.com/office/drawing/2014/main" id="{4A7DE66A-F05B-463F-B298-496DE882B7B1}"/>
              </a:ext>
            </a:extLst>
          </p:cNvPr>
          <p:cNvSpPr txBox="1"/>
          <p:nvPr/>
        </p:nvSpPr>
        <p:spPr>
          <a:xfrm>
            <a:off x="955431" y="1442069"/>
            <a:ext cx="4081630" cy="461665"/>
          </a:xfrm>
          <a:prstGeom prst="rect">
            <a:avLst/>
          </a:prstGeom>
          <a:solidFill>
            <a:schemeClr val="accent1">
              <a:lumMod val="20000"/>
              <a:lumOff val="80000"/>
            </a:schemeClr>
          </a:solidFill>
          <a:ln w="12700">
            <a:solidFill>
              <a:schemeClr val="accent1"/>
            </a:solidFill>
          </a:ln>
        </p:spPr>
        <p:txBody>
          <a:bodyPr wrap="none" rtlCol="0">
            <a:spAutoFit/>
          </a:bodyPr>
          <a:lstStyle/>
          <a:p>
            <a:r>
              <a:rPr lang="de-DE" sz="2400" b="1" dirty="0"/>
              <a:t>FAZIT:</a:t>
            </a:r>
            <a:r>
              <a:rPr lang="de-DE" sz="2400" dirty="0"/>
              <a:t> Anpassungsmaßnahmen</a:t>
            </a:r>
          </a:p>
        </p:txBody>
      </p:sp>
      <p:pic>
        <p:nvPicPr>
          <p:cNvPr id="12" name="Grafik 11"/>
          <p:cNvPicPr>
            <a:picLocks noChangeAspect="1"/>
          </p:cNvPicPr>
          <p:nvPr/>
        </p:nvPicPr>
        <p:blipFill>
          <a:blip r:embed="rId3"/>
          <a:stretch>
            <a:fillRect/>
          </a:stretch>
        </p:blipFill>
        <p:spPr>
          <a:xfrm>
            <a:off x="2517732" y="1819515"/>
            <a:ext cx="7390356" cy="4335675"/>
          </a:xfrm>
          <a:prstGeom prst="rect">
            <a:avLst/>
          </a:prstGeom>
        </p:spPr>
      </p:pic>
    </p:spTree>
    <p:extLst>
      <p:ext uri="{BB962C8B-B14F-4D97-AF65-F5344CB8AC3E}">
        <p14:creationId xmlns:p14="http://schemas.microsoft.com/office/powerpoint/2010/main" val="31616913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9737558" cy="918528"/>
          </a:xfrm>
        </p:spPr>
        <p:txBody>
          <a:bodyPr>
            <a:normAutofit/>
          </a:bodyPr>
          <a:lstStyle/>
          <a:p>
            <a:r>
              <a:rPr lang="de-DE" dirty="0"/>
              <a:t>Arbeitsauftrag – Aufgabe 1</a:t>
            </a:r>
          </a:p>
        </p:txBody>
      </p:sp>
      <p:sp>
        <p:nvSpPr>
          <p:cNvPr id="3" name="Inhaltsplatzhalter 2"/>
          <p:cNvSpPr>
            <a:spLocks noGrp="1"/>
          </p:cNvSpPr>
          <p:nvPr>
            <p:ph idx="1"/>
          </p:nvPr>
        </p:nvSpPr>
        <p:spPr>
          <a:xfrm>
            <a:off x="838200" y="1443162"/>
            <a:ext cx="10515600" cy="4713923"/>
          </a:xfrm>
        </p:spPr>
        <p:txBody>
          <a:bodyPr/>
          <a:lstStyle/>
          <a:p>
            <a:pPr marL="0" indent="0">
              <a:buNone/>
            </a:pPr>
            <a:r>
              <a:rPr lang="de-DE" b="1" dirty="0"/>
              <a:t>Steigende Temperaturen, vermehrte Hitzeperioden, Extremwetterereignisse – Herausforderungen, die der Klimawandel mit sich bringt. </a:t>
            </a:r>
          </a:p>
          <a:p>
            <a:pPr marL="0" indent="0">
              <a:buNone/>
            </a:pPr>
            <a:endParaRPr lang="de-DE" b="1" dirty="0"/>
          </a:p>
          <a:p>
            <a:pPr marL="0" indent="0">
              <a:buNone/>
            </a:pPr>
            <a:r>
              <a:rPr lang="de-DE" dirty="0"/>
              <a:t>Welche Stärken und Schwächen sehen Sie in Ihrem Betrieb im Hinblick auf die veränderten Bedingungen durch den Klimawandel?</a:t>
            </a:r>
          </a:p>
          <a:p>
            <a:pPr marL="0" indent="0">
              <a:buNone/>
            </a:pPr>
            <a:r>
              <a:rPr lang="de-DE" dirty="0"/>
              <a:t>Welche Anpassungsmaßnahmen können in Ihrem Betrieb umgesetzt werden, um die Resilienz des Betriebes gegenüber dem Klimawandel zu stärken? Betrachten Sie dabei vor allem folgende Punkte unter den Herausforderungen des Klimawandels:</a:t>
            </a:r>
          </a:p>
          <a:p>
            <a:pPr marL="0" indent="0" algn="ctr">
              <a:buNone/>
            </a:pPr>
            <a:r>
              <a:rPr lang="de-DE" b="1" dirty="0"/>
              <a:t>			</a:t>
            </a:r>
            <a:r>
              <a:rPr lang="de-DE" sz="2400" b="1" dirty="0"/>
              <a:t>		</a:t>
            </a:r>
            <a:endParaRPr lang="de-DE" dirty="0"/>
          </a:p>
          <a:p>
            <a:endParaRPr lang="de-DE" dirty="0"/>
          </a:p>
        </p:txBody>
      </p:sp>
    </p:spTree>
    <p:extLst>
      <p:ext uri="{BB962C8B-B14F-4D97-AF65-F5344CB8AC3E}">
        <p14:creationId xmlns:p14="http://schemas.microsoft.com/office/powerpoint/2010/main" val="823446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9737558" cy="918528"/>
          </a:xfrm>
        </p:spPr>
        <p:txBody>
          <a:bodyPr/>
          <a:lstStyle/>
          <a:p>
            <a:r>
              <a:rPr lang="de-DE" dirty="0"/>
              <a:t>Arbeitsauftrag – Aufgabe 1</a:t>
            </a:r>
          </a:p>
        </p:txBody>
      </p:sp>
      <p:sp>
        <p:nvSpPr>
          <p:cNvPr id="3" name="Inhaltsplatzhalter 2"/>
          <p:cNvSpPr>
            <a:spLocks noGrp="1"/>
          </p:cNvSpPr>
          <p:nvPr>
            <p:ph idx="1"/>
          </p:nvPr>
        </p:nvSpPr>
        <p:spPr>
          <a:xfrm>
            <a:off x="838200" y="1443162"/>
            <a:ext cx="10515600" cy="4713923"/>
          </a:xfrm>
        </p:spPr>
        <p:txBody>
          <a:bodyPr/>
          <a:lstStyle/>
          <a:p>
            <a:pPr marL="0" indent="0">
              <a:buNone/>
            </a:pPr>
            <a:endParaRPr lang="de-DE" dirty="0"/>
          </a:p>
          <a:p>
            <a:endParaRPr lang="de-DE" dirty="0"/>
          </a:p>
        </p:txBody>
      </p:sp>
      <p:graphicFrame>
        <p:nvGraphicFramePr>
          <p:cNvPr id="4" name="Tabelle 4">
            <a:extLst>
              <a:ext uri="{FF2B5EF4-FFF2-40B4-BE49-F238E27FC236}">
                <a16:creationId xmlns:a16="http://schemas.microsoft.com/office/drawing/2014/main" id="{910657FA-1B83-4459-B7D0-77C70A3E8037}"/>
              </a:ext>
            </a:extLst>
          </p:cNvPr>
          <p:cNvGraphicFramePr>
            <a:graphicFrameLocks noGrp="1"/>
          </p:cNvGraphicFramePr>
          <p:nvPr>
            <p:extLst>
              <p:ext uri="{D42A27DB-BD31-4B8C-83A1-F6EECF244321}">
                <p14:modId xmlns:p14="http://schemas.microsoft.com/office/powerpoint/2010/main" val="3358154004"/>
              </p:ext>
            </p:extLst>
          </p:nvPr>
        </p:nvGraphicFramePr>
        <p:xfrm>
          <a:off x="838202" y="1582615"/>
          <a:ext cx="9737556" cy="4033277"/>
        </p:xfrm>
        <a:graphic>
          <a:graphicData uri="http://schemas.openxmlformats.org/drawingml/2006/table">
            <a:tbl>
              <a:tblPr firstRow="1" bandRow="1">
                <a:tableStyleId>{5C22544A-7EE6-4342-B048-85BDC9FD1C3A}</a:tableStyleId>
              </a:tblPr>
              <a:tblGrid>
                <a:gridCol w="3393829">
                  <a:extLst>
                    <a:ext uri="{9D8B030D-6E8A-4147-A177-3AD203B41FA5}">
                      <a16:colId xmlns:a16="http://schemas.microsoft.com/office/drawing/2014/main" val="2861100434"/>
                    </a:ext>
                  </a:extLst>
                </a:gridCol>
                <a:gridCol w="3097875">
                  <a:extLst>
                    <a:ext uri="{9D8B030D-6E8A-4147-A177-3AD203B41FA5}">
                      <a16:colId xmlns:a16="http://schemas.microsoft.com/office/drawing/2014/main" val="2617365902"/>
                    </a:ext>
                  </a:extLst>
                </a:gridCol>
                <a:gridCol w="3245852">
                  <a:extLst>
                    <a:ext uri="{9D8B030D-6E8A-4147-A177-3AD203B41FA5}">
                      <a16:colId xmlns:a16="http://schemas.microsoft.com/office/drawing/2014/main" val="2493263086"/>
                    </a:ext>
                  </a:extLst>
                </a:gridCol>
              </a:tblGrid>
              <a:tr h="556002">
                <a:tc>
                  <a:txBody>
                    <a:bodyPr/>
                    <a:lstStyle/>
                    <a:p>
                      <a:endParaRPr lang="de-DE" dirty="0"/>
                    </a:p>
                  </a:txBody>
                  <a:tcPr/>
                </a:tc>
                <a:tc>
                  <a:txBody>
                    <a:bodyPr/>
                    <a:lstStyle/>
                    <a:p>
                      <a:pPr algn="ctr"/>
                      <a:r>
                        <a:rPr lang="de-DE" sz="2400" dirty="0"/>
                        <a:t>Stärken</a:t>
                      </a:r>
                    </a:p>
                  </a:txBody>
                  <a:tcPr/>
                </a:tc>
                <a:tc>
                  <a:txBody>
                    <a:bodyPr/>
                    <a:lstStyle/>
                    <a:p>
                      <a:pPr algn="ctr"/>
                      <a:r>
                        <a:rPr lang="de-DE" sz="2400" dirty="0"/>
                        <a:t>Schwächen</a:t>
                      </a:r>
                    </a:p>
                  </a:txBody>
                  <a:tcPr/>
                </a:tc>
                <a:extLst>
                  <a:ext uri="{0D108BD9-81ED-4DB2-BD59-A6C34878D82A}">
                    <a16:rowId xmlns:a16="http://schemas.microsoft.com/office/drawing/2014/main" val="3223502501"/>
                  </a:ext>
                </a:extLst>
              </a:tr>
              <a:tr h="695455">
                <a:tc>
                  <a:txBody>
                    <a:bodyPr/>
                    <a:lstStyle/>
                    <a:p>
                      <a:r>
                        <a:rPr lang="de-DE" sz="2000" b="1" dirty="0"/>
                        <a:t>Bodenbearbeitung</a:t>
                      </a:r>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865176562"/>
                  </a:ext>
                </a:extLst>
              </a:tr>
              <a:tr h="695455">
                <a:tc>
                  <a:txBody>
                    <a:bodyPr/>
                    <a:lstStyle/>
                    <a:p>
                      <a:r>
                        <a:rPr lang="de-DE" sz="2000" b="1" dirty="0"/>
                        <a:t>Kultur-/Sortenwahl</a:t>
                      </a:r>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589402324"/>
                  </a:ext>
                </a:extLst>
              </a:tr>
              <a:tr h="695455">
                <a:tc>
                  <a:txBody>
                    <a:bodyPr/>
                    <a:lstStyle/>
                    <a:p>
                      <a:r>
                        <a:rPr lang="de-DE" sz="2000" b="1" dirty="0"/>
                        <a:t>Düngung / Pflanzenschutz</a:t>
                      </a:r>
                    </a:p>
                  </a:txBody>
                  <a:tcPr/>
                </a:tc>
                <a:tc>
                  <a:txBody>
                    <a:bodyPr/>
                    <a:lstStyle/>
                    <a:p>
                      <a:endParaRPr lang="de-DE" dirty="0"/>
                    </a:p>
                  </a:txBody>
                  <a:tcPr/>
                </a:tc>
                <a:tc>
                  <a:txBody>
                    <a:bodyPr/>
                    <a:lstStyle/>
                    <a:p>
                      <a:endParaRPr lang="de-DE"/>
                    </a:p>
                  </a:txBody>
                  <a:tcPr/>
                </a:tc>
                <a:extLst>
                  <a:ext uri="{0D108BD9-81ED-4DB2-BD59-A6C34878D82A}">
                    <a16:rowId xmlns:a16="http://schemas.microsoft.com/office/drawing/2014/main" val="987655949"/>
                  </a:ext>
                </a:extLst>
              </a:tr>
              <a:tr h="695455">
                <a:tc>
                  <a:txBody>
                    <a:bodyPr/>
                    <a:lstStyle/>
                    <a:p>
                      <a:r>
                        <a:rPr lang="de-DE" sz="2000" b="1" dirty="0"/>
                        <a:t>Ernte</a:t>
                      </a:r>
                    </a:p>
                  </a:txBody>
                  <a:tcPr/>
                </a:tc>
                <a:tc>
                  <a:txBody>
                    <a:bodyPr/>
                    <a:lstStyle/>
                    <a:p>
                      <a:endParaRPr lang="de-DE" dirty="0"/>
                    </a:p>
                  </a:txBody>
                  <a:tcPr/>
                </a:tc>
                <a:tc>
                  <a:txBody>
                    <a:bodyPr/>
                    <a:lstStyle/>
                    <a:p>
                      <a:endParaRPr lang="de-DE" dirty="0"/>
                    </a:p>
                  </a:txBody>
                  <a:tcPr/>
                </a:tc>
                <a:extLst>
                  <a:ext uri="{0D108BD9-81ED-4DB2-BD59-A6C34878D82A}">
                    <a16:rowId xmlns:a16="http://schemas.microsoft.com/office/drawing/2014/main" val="1864345152"/>
                  </a:ext>
                </a:extLst>
              </a:tr>
              <a:tr h="695455">
                <a:tc>
                  <a:txBody>
                    <a:bodyPr/>
                    <a:lstStyle/>
                    <a:p>
                      <a:r>
                        <a:rPr lang="de-DE" sz="2000" b="1" dirty="0"/>
                        <a:t>Lagerung</a:t>
                      </a:r>
                    </a:p>
                  </a:txBody>
                  <a:tcPr/>
                </a:tc>
                <a:tc>
                  <a:txBody>
                    <a:bodyPr/>
                    <a:lstStyle/>
                    <a:p>
                      <a:endParaRPr lang="de-DE" dirty="0"/>
                    </a:p>
                  </a:txBody>
                  <a:tcPr/>
                </a:tc>
                <a:tc>
                  <a:txBody>
                    <a:bodyPr/>
                    <a:lstStyle/>
                    <a:p>
                      <a:endParaRPr lang="de-DE" dirty="0"/>
                    </a:p>
                  </a:txBody>
                  <a:tcPr/>
                </a:tc>
                <a:extLst>
                  <a:ext uri="{0D108BD9-81ED-4DB2-BD59-A6C34878D82A}">
                    <a16:rowId xmlns:a16="http://schemas.microsoft.com/office/drawing/2014/main" val="1430011623"/>
                  </a:ext>
                </a:extLst>
              </a:tr>
            </a:tbl>
          </a:graphicData>
        </a:graphic>
      </p:graphicFrame>
    </p:spTree>
    <p:extLst>
      <p:ext uri="{BB962C8B-B14F-4D97-AF65-F5344CB8AC3E}">
        <p14:creationId xmlns:p14="http://schemas.microsoft.com/office/powerpoint/2010/main" val="298653701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9737558" cy="918528"/>
          </a:xfrm>
        </p:spPr>
        <p:txBody>
          <a:bodyPr/>
          <a:lstStyle/>
          <a:p>
            <a:r>
              <a:rPr lang="de-DE" dirty="0"/>
              <a:t>Arbeitsauftrag – Aufgabe 2</a:t>
            </a:r>
          </a:p>
        </p:txBody>
      </p:sp>
      <p:sp>
        <p:nvSpPr>
          <p:cNvPr id="3" name="Inhaltsplatzhalter 2"/>
          <p:cNvSpPr>
            <a:spLocks noGrp="1"/>
          </p:cNvSpPr>
          <p:nvPr>
            <p:ph idx="1"/>
          </p:nvPr>
        </p:nvSpPr>
        <p:spPr>
          <a:xfrm>
            <a:off x="838200" y="1443162"/>
            <a:ext cx="10515600" cy="4713923"/>
          </a:xfrm>
        </p:spPr>
        <p:txBody>
          <a:bodyPr/>
          <a:lstStyle/>
          <a:p>
            <a:pPr>
              <a:spcBef>
                <a:spcPts val="600"/>
              </a:spcBef>
              <a:spcAft>
                <a:spcPts val="1200"/>
              </a:spcAft>
            </a:pPr>
            <a:r>
              <a:rPr lang="de-DE" b="1" dirty="0"/>
              <a:t>Steigende Temperaturen, vermehrte Hitzeperioden, Extremwetterereignisse – Herausforderungen, die der Klimawandel mit sich bringt. </a:t>
            </a:r>
          </a:p>
          <a:p>
            <a:pPr marL="0" indent="0">
              <a:spcBef>
                <a:spcPts val="600"/>
              </a:spcBef>
              <a:spcAft>
                <a:spcPts val="1200"/>
              </a:spcAft>
              <a:buNone/>
            </a:pPr>
            <a:r>
              <a:rPr lang="de-DE" sz="2400" dirty="0">
                <a:effectLst/>
                <a:ea typeface="Calibri" panose="020F0502020204030204" pitchFamily="34" charset="0"/>
                <a:cs typeface="Times New Roman" panose="02020603050405020304" pitchFamily="18" charset="0"/>
              </a:rPr>
              <a:t>Wie verändert sich das Klima in Ihrer Betriebsregion? Wählen Sie im Webtool </a:t>
            </a:r>
            <a:r>
              <a:rPr lang="de-DE" sz="2400" dirty="0">
                <a:ea typeface="Calibri" panose="020F0502020204030204" pitchFamily="34" charset="0"/>
                <a:cs typeface="Times New Roman" panose="02020603050405020304" pitchFamily="18" charset="0"/>
                <a:hlinkClick r:id="rId2"/>
              </a:rPr>
              <a:t>https://awa.agriadapt.eu/de</a:t>
            </a:r>
            <a:r>
              <a:rPr lang="de-DE" sz="2400" dirty="0">
                <a:ea typeface="Calibri" panose="020F0502020204030204" pitchFamily="34" charset="0"/>
                <a:cs typeface="Times New Roman" panose="02020603050405020304" pitchFamily="18" charset="0"/>
              </a:rPr>
              <a:t> im Bereich </a:t>
            </a:r>
            <a:r>
              <a:rPr lang="de-DE" sz="2400" i="1" dirty="0">
                <a:ea typeface="Calibri" panose="020F0502020204030204" pitchFamily="34" charset="0"/>
                <a:cs typeface="Times New Roman" panose="02020603050405020304" pitchFamily="18" charset="0"/>
              </a:rPr>
              <a:t>Daten &amp; Grafiken </a:t>
            </a:r>
            <a:r>
              <a:rPr lang="de-DE" sz="2400" dirty="0">
                <a:ea typeface="Calibri" panose="020F0502020204030204" pitchFamily="34" charset="0"/>
                <a:cs typeface="Times New Roman" panose="02020603050405020304" pitchFamily="18" charset="0"/>
              </a:rPr>
              <a:t>das </a:t>
            </a:r>
            <a:r>
              <a:rPr lang="de-DE" sz="2400" dirty="0">
                <a:effectLst/>
                <a:ea typeface="Calibri" panose="020F0502020204030204" pitchFamily="34" charset="0"/>
                <a:cs typeface="Times New Roman" panose="02020603050405020304" pitchFamily="18" charset="0"/>
              </a:rPr>
              <a:t>Grid aus, das ihrem Betrieb am nächsten liegt und stellen Sie die nach diesen Projektionen errechneten Wetteränderungen vor.</a:t>
            </a:r>
          </a:p>
          <a:p>
            <a:pPr marL="0" indent="0">
              <a:spcBef>
                <a:spcPts val="600"/>
              </a:spcBef>
              <a:spcAft>
                <a:spcPts val="1200"/>
              </a:spcAft>
              <a:buNone/>
            </a:pPr>
            <a:r>
              <a:rPr lang="de-DE" sz="2400" dirty="0">
                <a:effectLst/>
                <a:ea typeface="Calibri" panose="020F0502020204030204" pitchFamily="34" charset="0"/>
                <a:cs typeface="Times New Roman" panose="02020603050405020304" pitchFamily="18" charset="0"/>
              </a:rPr>
              <a:t>Welche Auswirkungen kann dies auf Ihren Betrieb haben? Welche Obst-Kulturen/-Sorten sind für diese Wetteränderungen besonders anfällig? Welche Chancen ergeben sich für Ihren Betrieb?</a:t>
            </a:r>
          </a:p>
          <a:p>
            <a:pPr marL="0" indent="0">
              <a:spcBef>
                <a:spcPts val="600"/>
              </a:spcBef>
              <a:spcAft>
                <a:spcPts val="1200"/>
              </a:spcAft>
              <a:buNone/>
            </a:pPr>
            <a:r>
              <a:rPr lang="de-DE" sz="2400" dirty="0">
                <a:effectLst/>
                <a:ea typeface="Calibri" panose="020F0502020204030204" pitchFamily="34" charset="0"/>
                <a:cs typeface="Times New Roman" panose="02020603050405020304" pitchFamily="18" charset="0"/>
              </a:rPr>
              <a:t>Diskutieren Sie die Ergebnisse und mögliche Anpassungsmaßnahmen mit Ihrer Klasse.</a:t>
            </a:r>
          </a:p>
          <a:p>
            <a:pPr marL="0" indent="0" algn="ctr">
              <a:buNone/>
            </a:pPr>
            <a:r>
              <a:rPr lang="de-DE" b="1" dirty="0"/>
              <a:t>			</a:t>
            </a:r>
            <a:r>
              <a:rPr lang="de-DE" sz="2400" b="1" dirty="0"/>
              <a:t>		</a:t>
            </a:r>
            <a:endParaRPr lang="de-DE" dirty="0"/>
          </a:p>
          <a:p>
            <a:endParaRPr lang="de-DE" dirty="0"/>
          </a:p>
        </p:txBody>
      </p:sp>
    </p:spTree>
    <p:extLst>
      <p:ext uri="{BB962C8B-B14F-4D97-AF65-F5344CB8AC3E}">
        <p14:creationId xmlns:p14="http://schemas.microsoft.com/office/powerpoint/2010/main" val="1179789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Impressum</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1"/>
          </p:nvPr>
        </p:nvSpPr>
        <p:spPr/>
        <p:txBody>
          <a:bodyPr/>
          <a:lstStyle/>
          <a:p>
            <a:pPr marL="0" indent="0">
              <a:buNone/>
            </a:pPr>
            <a:r>
              <a:rPr lang="de-DE" sz="2000" b="1" dirty="0"/>
              <a:t>Herausgeber		</a:t>
            </a:r>
            <a:r>
              <a:rPr lang="de-DE" sz="2000" dirty="0"/>
              <a:t>Bodensee-Stiftung, Fritz-Reichle-Ring 4, 78315 Radolfzell</a:t>
            </a:r>
          </a:p>
          <a:p>
            <a:pPr marL="0" indent="0">
              <a:buNone/>
            </a:pPr>
            <a:r>
              <a:rPr lang="de-DE" sz="2000" b="1" dirty="0"/>
              <a:t>Text und Redaktion 	</a:t>
            </a:r>
            <a:r>
              <a:rPr lang="de-DE" sz="2000" dirty="0"/>
              <a:t>Andreas Ziermann (Bodensee-Stiftung),</a:t>
            </a:r>
            <a:br>
              <a:rPr lang="de-DE" sz="2000" dirty="0"/>
            </a:br>
            <a:r>
              <a:rPr lang="de-DE" sz="2000" dirty="0"/>
              <a:t>			Sabine Sommer (Bodensee-Stiftung), </a:t>
            </a:r>
          </a:p>
          <a:p>
            <a:pPr marL="0" indent="0">
              <a:buNone/>
            </a:pPr>
            <a:br>
              <a:rPr lang="de-DE" sz="2000" dirty="0"/>
            </a:br>
            <a:r>
              <a:rPr lang="de-DE" sz="2000" b="1" dirty="0"/>
              <a:t>Bilder</a:t>
            </a:r>
            <a:r>
              <a:rPr lang="de-DE" sz="2000" dirty="0"/>
              <a:t>   			siehe Quellenangaben an den Bildern und im Notizbereich</a:t>
            </a:r>
          </a:p>
          <a:p>
            <a:pPr marL="0" indent="0">
              <a:buNone/>
            </a:pPr>
            <a:endParaRPr lang="de-DE" sz="2000" b="1" dirty="0"/>
          </a:p>
          <a:p>
            <a:pPr marL="0" indent="0">
              <a:buNone/>
            </a:pPr>
            <a:r>
              <a:rPr lang="de-DE" sz="2000" b="1" dirty="0"/>
              <a:t>Nutzungsrechte/Haftungsausschluss</a:t>
            </a:r>
          </a:p>
          <a:p>
            <a:pPr marL="0" indent="0">
              <a:buNone/>
            </a:pPr>
            <a:r>
              <a:rPr lang="de-DE" sz="2000" dirty="0"/>
              <a:t>Die Nutzungsrechte der PPT-, PDF- und Word-Dokumente liegen bei den Projektpartnern im Projekt GeNIAL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p>
          <a:p>
            <a:pPr marL="0" indent="0">
              <a:buNone/>
            </a:pPr>
            <a:endParaRPr lang="de-DE" dirty="0"/>
          </a:p>
        </p:txBody>
      </p:sp>
    </p:spTree>
    <p:extLst>
      <p:ext uri="{BB962C8B-B14F-4D97-AF65-F5344CB8AC3E}">
        <p14:creationId xmlns:p14="http://schemas.microsoft.com/office/powerpoint/2010/main" val="2967744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Obstbau im Klimawandel</a:t>
            </a:r>
          </a:p>
        </p:txBody>
      </p:sp>
      <p:sp>
        <p:nvSpPr>
          <p:cNvPr id="3" name="Inhaltsplatzhalter 2"/>
          <p:cNvSpPr>
            <a:spLocks noGrp="1"/>
          </p:cNvSpPr>
          <p:nvPr>
            <p:ph idx="1"/>
          </p:nvPr>
        </p:nvSpPr>
        <p:spPr/>
        <p:txBody>
          <a:bodyPr/>
          <a:lstStyle/>
          <a:p>
            <a:pPr algn="ctr"/>
            <a:endParaRPr lang="de-DE" b="1" dirty="0">
              <a:solidFill>
                <a:srgbClr val="C00000"/>
              </a:solidFill>
            </a:endParaRPr>
          </a:p>
          <a:p>
            <a:pPr algn="ctr"/>
            <a:endParaRPr lang="de-DE" dirty="0"/>
          </a:p>
          <a:p>
            <a:pPr marL="0" indent="0" algn="ctr">
              <a:buNone/>
            </a:pPr>
            <a:endParaRPr lang="de-DE" b="1" dirty="0">
              <a:solidFill>
                <a:srgbClr val="C00000"/>
              </a:solidFill>
            </a:endParaRPr>
          </a:p>
        </p:txBody>
      </p:sp>
      <p:pic>
        <p:nvPicPr>
          <p:cNvPr id="5" name="Grafik 4">
            <a:extLst>
              <a:ext uri="{FF2B5EF4-FFF2-40B4-BE49-F238E27FC236}">
                <a16:creationId xmlns:a16="http://schemas.microsoft.com/office/drawing/2014/main" id="{2E02BA1F-95C3-4165-B948-832F66C7C0B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220"/>
          <a:stretch/>
        </p:blipFill>
        <p:spPr>
          <a:xfrm>
            <a:off x="1928446" y="1106574"/>
            <a:ext cx="8335107" cy="5630054"/>
          </a:xfrm>
          <a:prstGeom prst="rect">
            <a:avLst/>
          </a:prstGeom>
        </p:spPr>
      </p:pic>
    </p:spTree>
    <p:extLst>
      <p:ext uri="{BB962C8B-B14F-4D97-AF65-F5344CB8AC3E}">
        <p14:creationId xmlns:p14="http://schemas.microsoft.com/office/powerpoint/2010/main" val="2001769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Auswirkungen eines erhöhten CO</a:t>
            </a:r>
            <a:r>
              <a:rPr lang="de-DE" baseline="-25000" dirty="0"/>
              <a:t>2</a:t>
            </a:r>
            <a:r>
              <a:rPr lang="de-DE" dirty="0"/>
              <a:t>-Gehaltes</a:t>
            </a:r>
          </a:p>
        </p:txBody>
      </p:sp>
      <p:sp>
        <p:nvSpPr>
          <p:cNvPr id="3" name="Inhaltsplatzhalter 2"/>
          <p:cNvSpPr>
            <a:spLocks noGrp="1"/>
          </p:cNvSpPr>
          <p:nvPr>
            <p:ph idx="1"/>
          </p:nvPr>
        </p:nvSpPr>
        <p:spPr/>
        <p:txBody>
          <a:bodyPr/>
          <a:lstStyle/>
          <a:p>
            <a:pPr algn="ctr"/>
            <a:endParaRPr lang="de-DE" b="1" dirty="0">
              <a:solidFill>
                <a:srgbClr val="C00000"/>
              </a:solidFill>
            </a:endParaRPr>
          </a:p>
          <a:p>
            <a:pPr algn="ctr"/>
            <a:endParaRPr lang="de-DE" dirty="0"/>
          </a:p>
          <a:p>
            <a:pPr marL="0" indent="0" algn="ctr">
              <a:buNone/>
            </a:pPr>
            <a:endParaRPr lang="de-DE" b="1" dirty="0">
              <a:solidFill>
                <a:srgbClr val="C00000"/>
              </a:solidFill>
            </a:endParaRPr>
          </a:p>
        </p:txBody>
      </p:sp>
      <p:sp>
        <p:nvSpPr>
          <p:cNvPr id="4" name="Textfeld 3">
            <a:extLst>
              <a:ext uri="{FF2B5EF4-FFF2-40B4-BE49-F238E27FC236}">
                <a16:creationId xmlns:a16="http://schemas.microsoft.com/office/drawing/2014/main" id="{A8BFD6A4-A8AC-4739-BFEC-12A5B6805790}"/>
              </a:ext>
            </a:extLst>
          </p:cNvPr>
          <p:cNvSpPr txBox="1"/>
          <p:nvPr/>
        </p:nvSpPr>
        <p:spPr>
          <a:xfrm>
            <a:off x="838200" y="1283653"/>
            <a:ext cx="11072446" cy="3816429"/>
          </a:xfrm>
          <a:prstGeom prst="rect">
            <a:avLst/>
          </a:prstGeom>
          <a:noFill/>
        </p:spPr>
        <p:txBody>
          <a:bodyPr wrap="square" rtlCol="0">
            <a:spAutoFit/>
          </a:bodyPr>
          <a:lstStyle/>
          <a:p>
            <a:endParaRPr lang="de-DE" sz="2800" dirty="0"/>
          </a:p>
          <a:p>
            <a:pPr marL="457200" indent="-457200">
              <a:buFont typeface="Wingdings" panose="05000000000000000000" pitchFamily="2" charset="2"/>
              <a:buChar char="Ø"/>
            </a:pPr>
            <a:r>
              <a:rPr lang="de-DE" sz="2800" dirty="0"/>
              <a:t>Stärkere Wirkung auf C3- als auf C4-Pflanzen</a:t>
            </a:r>
          </a:p>
          <a:p>
            <a:pPr marL="457200" indent="-457200">
              <a:buFont typeface="Wingdings" panose="05000000000000000000" pitchFamily="2" charset="2"/>
              <a:buChar char="Ø"/>
            </a:pPr>
            <a:r>
              <a:rPr lang="de-DE" sz="2800" dirty="0">
                <a:effectLst/>
                <a:ea typeface="Calibri" panose="020F0502020204030204" pitchFamily="34" charset="0"/>
              </a:rPr>
              <a:t>Höhere Netto-</a:t>
            </a:r>
            <a:r>
              <a:rPr lang="de-DE" sz="2800" dirty="0" err="1">
                <a:effectLst/>
                <a:ea typeface="Calibri" panose="020F0502020204030204" pitchFamily="34" charset="0"/>
              </a:rPr>
              <a:t>Photosyntheserate</a:t>
            </a:r>
            <a:endParaRPr lang="de-DE" sz="2800" dirty="0">
              <a:effectLst/>
              <a:ea typeface="Calibri" panose="020F0502020204030204" pitchFamily="34" charset="0"/>
            </a:endParaRPr>
          </a:p>
          <a:p>
            <a:pPr marL="457200" indent="-457200">
              <a:buFont typeface="Wingdings" panose="05000000000000000000" pitchFamily="2" charset="2"/>
              <a:buChar char="Ø"/>
            </a:pPr>
            <a:r>
              <a:rPr lang="de-DE" sz="2800" dirty="0"/>
              <a:t>Kulturzeitverkürzung</a:t>
            </a:r>
          </a:p>
          <a:p>
            <a:pPr marL="457200" indent="-457200">
              <a:buFont typeface="Wingdings" panose="05000000000000000000" pitchFamily="2" charset="2"/>
              <a:buChar char="Ø"/>
            </a:pPr>
            <a:r>
              <a:rPr lang="de-DE" sz="2800" dirty="0">
                <a:effectLst/>
                <a:ea typeface="Calibri" panose="020F0502020204030204" pitchFamily="34" charset="0"/>
              </a:rPr>
              <a:t>Gesteigerte Biomasseproduktion</a:t>
            </a:r>
          </a:p>
          <a:p>
            <a:pPr marL="457200" indent="-457200">
              <a:buFont typeface="Wingdings" panose="05000000000000000000" pitchFamily="2" charset="2"/>
              <a:buChar char="Ø"/>
            </a:pPr>
            <a:r>
              <a:rPr lang="de-DE" sz="2800" dirty="0">
                <a:ea typeface="Calibri" panose="020F0502020204030204" pitchFamily="34" charset="0"/>
              </a:rPr>
              <a:t>Effizientere Ausnutzung der Ressourcen Licht, Wasser, Nährstoffe</a:t>
            </a:r>
          </a:p>
          <a:p>
            <a:pPr marL="457200" indent="-457200">
              <a:buFont typeface="Wingdings" panose="05000000000000000000" pitchFamily="2" charset="2"/>
              <a:buChar char="Ø"/>
            </a:pPr>
            <a:r>
              <a:rPr lang="de-DE" sz="2800" dirty="0">
                <a:ea typeface="Calibri" panose="020F0502020204030204" pitchFamily="34" charset="0"/>
              </a:rPr>
              <a:t>Höhere </a:t>
            </a:r>
            <a:r>
              <a:rPr lang="de-DE" sz="2800" dirty="0">
                <a:effectLst/>
                <a:ea typeface="Calibri" panose="020F0502020204030204" pitchFamily="34" charset="0"/>
              </a:rPr>
              <a:t>Gehalte an Zucker und organischen Säuren</a:t>
            </a:r>
          </a:p>
          <a:p>
            <a:pPr marL="457200" indent="-457200">
              <a:buFont typeface="Wingdings" panose="05000000000000000000" pitchFamily="2" charset="2"/>
              <a:buChar char="Ø"/>
            </a:pPr>
            <a:r>
              <a:rPr lang="de-DE" sz="2800" dirty="0">
                <a:ea typeface="Calibri" panose="020F0502020204030204" pitchFamily="34" charset="0"/>
              </a:rPr>
              <a:t>Geringere Proteingehalte</a:t>
            </a:r>
            <a:endParaRPr lang="de-DE" sz="2800" dirty="0">
              <a:effectLst/>
              <a:ea typeface="Calibri" panose="020F0502020204030204" pitchFamily="34" charset="0"/>
            </a:endParaRPr>
          </a:p>
          <a:p>
            <a:pPr marL="285750" indent="-285750">
              <a:buFontTx/>
              <a:buChar char="-"/>
            </a:pPr>
            <a:endParaRPr lang="de-DE" dirty="0"/>
          </a:p>
        </p:txBody>
      </p:sp>
    </p:spTree>
    <p:extLst>
      <p:ext uri="{BB962C8B-B14F-4D97-AF65-F5344CB8AC3E}">
        <p14:creationId xmlns:p14="http://schemas.microsoft.com/office/powerpoint/2010/main" val="2856130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lgn="ctr"/>
            <a:endParaRPr lang="de-DE" b="1" dirty="0">
              <a:solidFill>
                <a:srgbClr val="C00000"/>
              </a:solidFill>
            </a:endParaRPr>
          </a:p>
          <a:p>
            <a:pPr algn="ctr"/>
            <a:endParaRPr lang="de-DE" dirty="0"/>
          </a:p>
          <a:p>
            <a:pPr marL="0" indent="0" algn="ctr">
              <a:buNone/>
            </a:pPr>
            <a:endParaRPr lang="de-DE" b="1" dirty="0">
              <a:solidFill>
                <a:srgbClr val="C00000"/>
              </a:solidFill>
            </a:endParaRPr>
          </a:p>
        </p:txBody>
      </p:sp>
      <p:sp>
        <p:nvSpPr>
          <p:cNvPr id="4" name="Textfeld 3">
            <a:extLst>
              <a:ext uri="{FF2B5EF4-FFF2-40B4-BE49-F238E27FC236}">
                <a16:creationId xmlns:a16="http://schemas.microsoft.com/office/drawing/2014/main" id="{A8BFD6A4-A8AC-4739-BFEC-12A5B6805790}"/>
              </a:ext>
            </a:extLst>
          </p:cNvPr>
          <p:cNvSpPr txBox="1"/>
          <p:nvPr/>
        </p:nvSpPr>
        <p:spPr>
          <a:xfrm>
            <a:off x="838200" y="1184030"/>
            <a:ext cx="11072446" cy="5047536"/>
          </a:xfrm>
          <a:prstGeom prst="rect">
            <a:avLst/>
          </a:prstGeom>
          <a:noFill/>
        </p:spPr>
        <p:txBody>
          <a:bodyPr wrap="square" rtlCol="0">
            <a:spAutoFit/>
          </a:bodyPr>
          <a:lstStyle/>
          <a:p>
            <a:endParaRPr lang="de-DE" sz="2800" dirty="0"/>
          </a:p>
          <a:p>
            <a:pPr marL="457200" indent="-457200">
              <a:buFont typeface="Wingdings" panose="05000000000000000000" pitchFamily="2" charset="2"/>
              <a:buChar char="Ø"/>
            </a:pPr>
            <a:r>
              <a:rPr lang="de-DE" sz="2800" dirty="0">
                <a:effectLst/>
                <a:ea typeface="Calibri" panose="020F0502020204030204" pitchFamily="34" charset="0"/>
              </a:rPr>
              <a:t>Geringere </a:t>
            </a:r>
            <a:r>
              <a:rPr lang="de-DE" sz="2800" dirty="0" err="1">
                <a:effectLst/>
                <a:ea typeface="Calibri" panose="020F0502020204030204" pitchFamily="34" charset="0"/>
              </a:rPr>
              <a:t>stomatäre</a:t>
            </a:r>
            <a:r>
              <a:rPr lang="de-DE" sz="2800" dirty="0">
                <a:effectLst/>
                <a:ea typeface="Calibri" panose="020F0502020204030204" pitchFamily="34" charset="0"/>
              </a:rPr>
              <a:t> Leitfähigkeit</a:t>
            </a:r>
          </a:p>
          <a:p>
            <a:pPr marL="457200" indent="-457200">
              <a:buFont typeface="Wingdings" panose="05000000000000000000" pitchFamily="2" charset="2"/>
              <a:buChar char="Ø"/>
            </a:pPr>
            <a:r>
              <a:rPr lang="de-DE" sz="2800" dirty="0">
                <a:effectLst/>
                <a:ea typeface="Calibri" panose="020F0502020204030204" pitchFamily="34" charset="0"/>
              </a:rPr>
              <a:t>Erhöhte Gewebefestigkeit</a:t>
            </a:r>
          </a:p>
          <a:p>
            <a:pPr marL="457200" indent="-457200">
              <a:buFont typeface="Wingdings" panose="05000000000000000000" pitchFamily="2" charset="2"/>
              <a:buChar char="Ø"/>
            </a:pPr>
            <a:r>
              <a:rPr lang="de-DE" sz="2800" dirty="0">
                <a:ea typeface="Calibri" panose="020F0502020204030204" pitchFamily="34" charset="0"/>
              </a:rPr>
              <a:t>Höhere </a:t>
            </a:r>
            <a:r>
              <a:rPr lang="de-DE" sz="2800" dirty="0">
                <a:effectLst/>
                <a:ea typeface="Calibri" panose="020F0502020204030204" pitchFamily="34" charset="0"/>
              </a:rPr>
              <a:t>Nutzungseffizienz von Licht, Wasser und Nährstoffen </a:t>
            </a:r>
          </a:p>
          <a:p>
            <a:pPr marL="457200" indent="-457200">
              <a:buFont typeface="Wingdings" panose="05000000000000000000" pitchFamily="2" charset="2"/>
              <a:buChar char="Ø"/>
            </a:pPr>
            <a:r>
              <a:rPr lang="de-DE" sz="2800" dirty="0">
                <a:effectLst/>
                <a:ea typeface="Calibri" panose="020F0502020204030204" pitchFamily="34" charset="0"/>
              </a:rPr>
              <a:t>Effektivere Nutzung des Wasserpotentials der Pflanzen</a:t>
            </a:r>
          </a:p>
          <a:p>
            <a:pPr marL="285750" indent="-285750">
              <a:buFontTx/>
              <a:buChar char="-"/>
            </a:pPr>
            <a:endParaRPr lang="de-DE" sz="2800" dirty="0"/>
          </a:p>
          <a:p>
            <a:pPr marL="285750" indent="-285750">
              <a:buFontTx/>
              <a:buChar char="-"/>
            </a:pPr>
            <a:endParaRPr lang="de-DE" sz="2800" dirty="0"/>
          </a:p>
          <a:p>
            <a:r>
              <a:rPr lang="de-DE" sz="2800" dirty="0">
                <a:sym typeface="Wingdings" panose="05000000000000000000" pitchFamily="2" charset="2"/>
              </a:rPr>
              <a:t> </a:t>
            </a:r>
            <a:r>
              <a:rPr lang="de-DE" sz="2800" b="1" dirty="0"/>
              <a:t>Von der Zunahme des CO</a:t>
            </a:r>
            <a:r>
              <a:rPr lang="de-DE" sz="2800" b="1" baseline="-25000" dirty="0"/>
              <a:t>2</a:t>
            </a:r>
            <a:r>
              <a:rPr lang="de-DE" sz="2800" b="1" dirty="0"/>
              <a:t>-Gehalts können die Pflanzen nur profitieren, </a:t>
            </a:r>
            <a:r>
              <a:rPr lang="de-DE" sz="2800" b="1" i="1" dirty="0"/>
              <a:t>sofern</a:t>
            </a:r>
            <a:r>
              <a:rPr lang="de-DE" sz="2800" b="1" dirty="0"/>
              <a:t> die weiteren Wachstumsfaktoren wie Temperatur, Licht, Wasser, Nährstoffe in ausreichendem Maße gegeben sind.</a:t>
            </a:r>
          </a:p>
          <a:p>
            <a:pPr marL="285750" indent="-285750">
              <a:buFontTx/>
              <a:buChar char="-"/>
            </a:pPr>
            <a:endParaRPr lang="de-DE" sz="2400" dirty="0"/>
          </a:p>
          <a:p>
            <a:pPr marL="285750" indent="-285750">
              <a:buFontTx/>
              <a:buChar char="-"/>
            </a:pPr>
            <a:endParaRPr lang="de-DE" dirty="0"/>
          </a:p>
        </p:txBody>
      </p:sp>
      <p:sp>
        <p:nvSpPr>
          <p:cNvPr id="5" name="Titel 4"/>
          <p:cNvSpPr>
            <a:spLocks noGrp="1"/>
          </p:cNvSpPr>
          <p:nvPr>
            <p:ph type="title"/>
          </p:nvPr>
        </p:nvSpPr>
        <p:spPr/>
        <p:txBody>
          <a:bodyPr/>
          <a:lstStyle/>
          <a:p>
            <a:r>
              <a:rPr lang="de-DE" dirty="0"/>
              <a:t>Auswirkungen eines erhöhten CO</a:t>
            </a:r>
            <a:r>
              <a:rPr lang="de-DE" baseline="-25000" dirty="0"/>
              <a:t>2</a:t>
            </a:r>
            <a:r>
              <a:rPr lang="de-DE" dirty="0"/>
              <a:t>-Gehaltes</a:t>
            </a:r>
          </a:p>
        </p:txBody>
      </p:sp>
    </p:spTree>
    <p:extLst>
      <p:ext uri="{BB962C8B-B14F-4D97-AF65-F5344CB8AC3E}">
        <p14:creationId xmlns:p14="http://schemas.microsoft.com/office/powerpoint/2010/main" val="255289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NIAL-Powerpoint-Vorlage" id="{D04294BC-693B-42D8-B798-B755E725DFE3}" vid="{1007B6C4-026B-4301-9C93-4DCB575068C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7973</Words>
  <Application>Microsoft Office PowerPoint</Application>
  <PresentationFormat>Breitbild</PresentationFormat>
  <Paragraphs>819</Paragraphs>
  <Slides>67</Slides>
  <Notes>63</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67</vt:i4>
      </vt:variant>
    </vt:vector>
  </HeadingPairs>
  <TitlesOfParts>
    <vt:vector size="76" baseType="lpstr">
      <vt:lpstr>MS Mincho</vt:lpstr>
      <vt:lpstr>Arial</vt:lpstr>
      <vt:lpstr>Calibri</vt:lpstr>
      <vt:lpstr>Calibri Light</vt:lpstr>
      <vt:lpstr>Courier New</vt:lpstr>
      <vt:lpstr>Helvetica</vt:lpstr>
      <vt:lpstr>Times New Roman</vt:lpstr>
      <vt:lpstr>Wingdings</vt:lpstr>
      <vt:lpstr>Office</vt:lpstr>
      <vt:lpstr>Obstbau im Klimawandel</vt:lpstr>
      <vt:lpstr>Obstbau im Klimawandel</vt:lpstr>
      <vt:lpstr>Durchschnittliche Jahrestemperatur in Baden-Württemberg</vt:lpstr>
      <vt:lpstr>Durchschnittliche Jahrestemperatur in Hessen</vt:lpstr>
      <vt:lpstr>Anzahl der heißen Tage (&gt;30°C) in Baden-Württemberg</vt:lpstr>
      <vt:lpstr>Anzahl der heißen Tage (&gt;30°C) in Hessen</vt:lpstr>
      <vt:lpstr>Obstbau im Klimawandel</vt:lpstr>
      <vt:lpstr>Auswirkungen eines erhöhten CO2-Gehaltes</vt:lpstr>
      <vt:lpstr>Auswirkungen eines erhöhten CO2-Gehaltes</vt:lpstr>
      <vt:lpstr>PowerPoint-Präsentation</vt:lpstr>
      <vt:lpstr>PowerPoint-Präsentation</vt:lpstr>
      <vt:lpstr>Zunahme Starkniederschläge</vt:lpstr>
      <vt:lpstr>Veränderung der Starkniederschläge (Winter &amp; Sommer)</vt:lpstr>
      <vt:lpstr>Niederschläge in Deutschland – Trends</vt:lpstr>
      <vt:lpstr>Bodenfeuchtemessungen (am 21.10.2020)</vt:lpstr>
      <vt:lpstr>Bodenfeuchtemessungen (am 21.10.2020)</vt:lpstr>
      <vt:lpstr>Bodenfeuchtemessungen (im Frühjahr 2020)</vt:lpstr>
      <vt:lpstr>Phänologische Uhr 1991-2020 zu 1961-1990</vt:lpstr>
      <vt:lpstr>Auswirkungen des Klimawandels auf den Obstbau</vt:lpstr>
      <vt:lpstr>Obstbau im Klimawandel</vt:lpstr>
      <vt:lpstr>Obstbau im Klimawandel – Temperatur und Strahlung</vt:lpstr>
      <vt:lpstr>Obstbau im Klimawandel – Temperatur und Strahlung</vt:lpstr>
      <vt:lpstr>Obstbau im Klimawandel – Temperatur und Strahlung</vt:lpstr>
      <vt:lpstr>Obstbau im Klimawandel – Temperatur und Strahlung</vt:lpstr>
      <vt:lpstr>Obstbau im Klimawandel – Temperatur und Strahlung</vt:lpstr>
      <vt:lpstr>Obstbau im Klimawandel – Temperatur und Strahlung</vt:lpstr>
      <vt:lpstr>Obstbau im Klimawandel – Temperatur und Strahlung</vt:lpstr>
      <vt:lpstr>Obstbau im Klimawandel – Temperatur und Strahlung</vt:lpstr>
      <vt:lpstr>Obstbau im Klimawandel – Trockenheit</vt:lpstr>
      <vt:lpstr>Obstbau im Klimawandel – Trockenheit</vt:lpstr>
      <vt:lpstr>Obstbau im Klimawandel – Trockenheit</vt:lpstr>
      <vt:lpstr>Obstbau im Klimawandel – Extremwetterereignisse </vt:lpstr>
      <vt:lpstr>Obstbau im Klimawandel – Extremwetterereignisse</vt:lpstr>
      <vt:lpstr>Obstbau im Klimawandel – Extremwetterereignisse </vt:lpstr>
      <vt:lpstr>Obstbau im Klimawandel – Extremwetterereignisse </vt:lpstr>
      <vt:lpstr>Obstbau im Klimawandel – Extremwetterereignisse </vt:lpstr>
      <vt:lpstr>Obstbau im Klimawandel – Extremwetterereignisse</vt:lpstr>
      <vt:lpstr>Obstbau im Klimawandel – Schlüsselfaktor Boden</vt:lpstr>
      <vt:lpstr>Obstbau im Klimawandel – Schlüsselfaktor Boden</vt:lpstr>
      <vt:lpstr>Obstbau im Klimawandel – Schlüsselfaktor Boden</vt:lpstr>
      <vt:lpstr>Obstbau im Klimawandel – längere Vegetationsperiode</vt:lpstr>
      <vt:lpstr>Obstbau im Klimawandel – längere Vegetationsperiode</vt:lpstr>
      <vt:lpstr>Obstbau im Klimawandel – Spätfrost </vt:lpstr>
      <vt:lpstr>PowerPoint-Präsentation</vt:lpstr>
      <vt:lpstr>Welche Arten der Spätfrostbekämpfung kennen Sie?</vt:lpstr>
      <vt:lpstr>Obstbau im Klimawandel – Spätfrost</vt:lpstr>
      <vt:lpstr>Obstbau im Klimawandel – Spätfrost</vt:lpstr>
      <vt:lpstr>Obstbau im Klimawandel – Spätfrost</vt:lpstr>
      <vt:lpstr>Obstbau im Klimawandel – Erhöhtes Risiko von Lagerschäden</vt:lpstr>
      <vt:lpstr>Erkennen und Zuordnen von Lagerschäden </vt:lpstr>
      <vt:lpstr>Erkennen und Zuordnen von Lagerschäden</vt:lpstr>
      <vt:lpstr>Obstbau im Klimawandel – Pflanzenschutz</vt:lpstr>
      <vt:lpstr>Obstbau im Klimawandel – Pflanzenschutz</vt:lpstr>
      <vt:lpstr>Obstbau im Klimawandel – Pflanzenschutz</vt:lpstr>
      <vt:lpstr>Obstbau im Klimawandel – Pflanzenschutz</vt:lpstr>
      <vt:lpstr>Obstbau im Klimawandel – Pflanzenschutz</vt:lpstr>
      <vt:lpstr>Obstbau im Klimawandel – Pflanzenschutz</vt:lpstr>
      <vt:lpstr>Obstbau im Klimawandel – Pflanzenschutz</vt:lpstr>
      <vt:lpstr>Obstbau im Klimawandel – Pflanzenschutz</vt:lpstr>
      <vt:lpstr>Obstbau im Klimawandel</vt:lpstr>
      <vt:lpstr>Obstbau im Klimawandel – Klimaschutz </vt:lpstr>
      <vt:lpstr>Obstbau im Klimawandel – Biodiversitätsförderung</vt:lpstr>
      <vt:lpstr>Obstbau im Klimawandel – Fazit Anpassungsmaßnahmen</vt:lpstr>
      <vt:lpstr>Arbeitsauftrag – Aufgabe 1</vt:lpstr>
      <vt:lpstr>Arbeitsauftrag – Aufgabe 1</vt:lpstr>
      <vt:lpstr>Arbeitsauftrag – Aufgabe 2</vt:lpstr>
      <vt:lpstr>Impressum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Andreas Ziermann</dc:creator>
  <cp:lastModifiedBy>Andreas Ziermann</cp:lastModifiedBy>
  <cp:revision>300</cp:revision>
  <dcterms:created xsi:type="dcterms:W3CDTF">2020-08-11T13:09:21Z</dcterms:created>
  <dcterms:modified xsi:type="dcterms:W3CDTF">2021-10-20T08:09:12Z</dcterms:modified>
</cp:coreProperties>
</file>