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comment1.xml" ContentType="application/vnd.openxmlformats-officedocument.presentationml.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omments/comment2.xml" ContentType="application/vnd.openxmlformats-officedocument.presentationml.comment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4"/>
  </p:notesMasterIdLst>
  <p:sldIdLst>
    <p:sldId id="256" r:id="rId2"/>
    <p:sldId id="257" r:id="rId3"/>
    <p:sldId id="258" r:id="rId4"/>
    <p:sldId id="333" r:id="rId5"/>
    <p:sldId id="334" r:id="rId6"/>
    <p:sldId id="335" r:id="rId7"/>
    <p:sldId id="262" r:id="rId8"/>
    <p:sldId id="263" r:id="rId9"/>
    <p:sldId id="264" r:id="rId10"/>
    <p:sldId id="265" r:id="rId11"/>
    <p:sldId id="266" r:id="rId12"/>
    <p:sldId id="318" r:id="rId13"/>
    <p:sldId id="31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332" r:id="rId27"/>
    <p:sldId id="280" r:id="rId28"/>
    <p:sldId id="281" r:id="rId29"/>
    <p:sldId id="282" r:id="rId30"/>
    <p:sldId id="336" r:id="rId31"/>
    <p:sldId id="283" r:id="rId32"/>
    <p:sldId id="284" r:id="rId33"/>
    <p:sldId id="285" r:id="rId34"/>
    <p:sldId id="337" r:id="rId35"/>
    <p:sldId id="286" r:id="rId36"/>
    <p:sldId id="287" r:id="rId37"/>
    <p:sldId id="288" r:id="rId38"/>
    <p:sldId id="289" r:id="rId39"/>
    <p:sldId id="290" r:id="rId40"/>
    <p:sldId id="291" r:id="rId41"/>
    <p:sldId id="338" r:id="rId42"/>
    <p:sldId id="292" r:id="rId43"/>
    <p:sldId id="293" r:id="rId44"/>
    <p:sldId id="339"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29" r:id="rId62"/>
    <p:sldId id="331" r:id="rId63"/>
  </p:sldIdLst>
  <p:sldSz cx="12192000" cy="6858000"/>
  <p:notesSz cx="6858000" cy="12192000"/>
  <p:defaultText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as Ziermann" initials="AZ"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40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65F668A-3D34-14AE-B938-7752ABEDD214}">
  <a:tblStyle styleId="{465F668A-3D34-14AE-B938-7752ABEDD214}" styleName="Mittlere Formatvorlage 2 - Akzent 1">
    <a:wholeTbl>
      <a:tcTxStyle>
        <a:fontRef idx="minor">
          <a:prstClr val="black"/>
        </a:fontRef>
        <a:schemeClr val="dk1"/>
      </a:tcTxStyle>
      <a:tcStyle>
        <a:tcBdr>
          <a:left>
            <a:ln w="12700">
              <a:solidFill>
                <a:schemeClr val="lt1"/>
              </a:solidFill>
            </a:ln>
          </a:left>
          <a:right>
            <a:ln w="12700">
              <a:solidFill>
                <a:schemeClr val="lt1"/>
              </a:solidFill>
            </a:ln>
          </a:right>
          <a:top>
            <a:ln w="12700">
              <a:solidFill>
                <a:schemeClr val="lt1"/>
              </a:solidFill>
            </a:ln>
          </a:top>
          <a:bottom>
            <a:ln w="12700">
              <a:solidFill>
                <a:schemeClr val="lt1"/>
              </a:solidFill>
            </a:ln>
          </a:bottom>
          <a:insideH>
            <a:ln w="12700">
              <a:solidFill>
                <a:schemeClr val="lt1"/>
              </a:solidFill>
            </a:ln>
          </a:insideH>
          <a:insideV>
            <a:ln w="12700">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fill>
          <a:solidFill>
            <a:schemeClr val="accent1">
              <a:tint val="40000"/>
            </a:schemeClr>
          </a:solidFill>
        </a:fill>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a:solidFill>
                <a:schemeClr val="lt1"/>
              </a:solidFill>
            </a:ln>
          </a:top>
        </a:tcBdr>
        <a:fill>
          <a:solidFill>
            <a:schemeClr val="accent1"/>
          </a:solidFill>
        </a:fill>
      </a:tcStyle>
    </a:lastRow>
    <a:seCell>
      <a:tcStyle>
        <a:tcBdr/>
      </a:tcStyle>
    </a:seCell>
    <a:swCell>
      <a:tcStyle>
        <a:tcBdr/>
      </a:tcStyle>
    </a:swCell>
    <a:firstRow>
      <a:tcTxStyle b="on">
        <a:fontRef idx="minor">
          <a:prstClr val="black"/>
        </a:fontRef>
        <a:schemeClr val="lt1"/>
      </a:tcTxStyle>
      <a:tcStyle>
        <a:tcBdr>
          <a:bottom>
            <a:ln w="38100">
              <a:solidFill>
                <a:schemeClr val="lt1"/>
              </a:solidFill>
            </a:ln>
          </a:bottom>
        </a:tcBdr>
        <a:fill>
          <a:solidFill>
            <a:schemeClr val="accent1"/>
          </a:solidFill>
        </a:fill>
      </a:tcStyle>
    </a:firstRow>
    <a:neCell>
      <a:tcStyle>
        <a:tcBdr/>
      </a:tcStyle>
    </a:neCell>
    <a:nwCell>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0936" autoAdjust="0"/>
  </p:normalViewPr>
  <p:slideViewPr>
    <p:cSldViewPr>
      <p:cViewPr varScale="1">
        <p:scale>
          <a:sx n="89" d="100"/>
          <a:sy n="89" d="100"/>
        </p:scale>
        <p:origin x="1314"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10-18T20:32:04" idx="1">
    <p:pos x="10" y="10"/>
    <p:text>Die folgenden vier Folien werden je nach Bundesland ausgewählt</p:text>
    <p:extLst>
      <p:ext uri="{C676402C-5697-4E1C-873F-D02D1690AC5C}">
        <p15:threadingInfo xmlns:p15="http://schemas.microsoft.com/office/powerpoint/2012/main" timeZoneBias="-120"/>
      </p:ext>
      <p:ext uri="{19B8F6BF-5375-455C-9EA6-DF929625EA0E}">
        <p15:presenceInfo xmlns="" xmlns:m="http://schemas.openxmlformats.org/officeDocument/2006/math" xmlns:w="http://schemas.openxmlformats.org/wordprocessingml/2006/main" xmlns:p15="http://schemas.microsoft.com/office/powerpoint/2012/main" userId="teamlab_data:0;1;3;1;16;Andreas Ziermann;2;1;0;3;20;2020-10-18T18:32:04Z;4;38;{00D400C9-0070-422C-9E87-001F002E00F2};" providerId="AD"/>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20-11-04T15:40:26" idx="2">
    <p:pos x="10" y="10"/>
    <p:text>Diese und die folgende Folie wird je nach Bundesland gewählt.</p:text>
    <p:extLst>
      <p:ext uri="{C676402C-5697-4E1C-873F-D02D1690AC5C}">
        <p15:threadingInfo xmlns:p15="http://schemas.microsoft.com/office/powerpoint/2012/main" timeZoneBias="-60"/>
      </p:ext>
      <p:ext uri="{19B8F6BF-5375-455C-9EA6-DF929625EA0E}">
        <p15:presenceInfo xmlns="" xmlns:m="http://schemas.openxmlformats.org/officeDocument/2006/math" xmlns:w="http://schemas.openxmlformats.org/wordprocessingml/2006/main" xmlns:p15="http://schemas.microsoft.com/office/powerpoint/2012/main" userId="teamlab_data:0;1;3;1;16;Andreas Ziermann;2;1;0;3;20;2020-11-04T14:40:26Z;4;38;{00CC00C4-0035-4F15-A96B-005000F800BF};" providerId="AD"/>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4" name="Kopfzeilenplatzhalter 1"/>
          <p:cNvSpPr>
            <a:spLocks noGrp="1"/>
          </p:cNvSpPr>
          <p:nvPr>
            <p:ph type="hdr" sz="quarter"/>
          </p:nvPr>
        </p:nvSpPr>
        <p:spPr bwMode="auto">
          <a:xfrm>
            <a:off x="0" y="0"/>
            <a:ext cx="2971800" cy="458788"/>
          </a:xfrm>
          <a:prstGeom prst="rect">
            <a:avLst/>
          </a:prstGeom>
        </p:spPr>
        <p:txBody>
          <a:bodyPr vert="horz" lIns="91440" tIns="45720" rIns="91440" bIns="45720" rtlCol="0"/>
          <a:lstStyle>
            <a:lvl1pPr algn="l">
              <a:defRPr sz="1200"/>
            </a:lvl1pPr>
          </a:lstStyle>
          <a:p>
            <a:pPr>
              <a:defRPr/>
            </a:pPr>
            <a:endParaRPr lang="de-DE"/>
          </a:p>
        </p:txBody>
      </p:sp>
      <p:sp>
        <p:nvSpPr>
          <p:cNvPr id="5" name="Datumsplatzhalter 2"/>
          <p:cNvSpPr>
            <a:spLocks noGrp="1"/>
          </p:cNvSpPr>
          <p:nvPr>
            <p:ph type="dt" idx="1"/>
          </p:nvPr>
        </p:nvSpPr>
        <p:spPr bwMode="auto">
          <a:xfrm>
            <a:off x="3884613" y="0"/>
            <a:ext cx="2971800" cy="458788"/>
          </a:xfrm>
          <a:prstGeom prst="rect">
            <a:avLst/>
          </a:prstGeom>
        </p:spPr>
        <p:txBody>
          <a:bodyPr vert="horz" lIns="91440" tIns="45720" rIns="91440" bIns="45720" rtlCol="0"/>
          <a:lstStyle>
            <a:lvl1pPr algn="r">
              <a:defRPr sz="1200"/>
            </a:lvl1pPr>
          </a:lstStyle>
          <a:p>
            <a:pPr>
              <a:defRPr/>
            </a:pPr>
            <a:fld id="{4DDD43A9-C11B-431E-8AE1-D526A9F01EB4}" type="datetimeFigureOut">
              <a:rPr lang="de-DE"/>
              <a:t>20.10.2021</a:t>
            </a:fld>
            <a:endParaRPr lang="de-DE"/>
          </a:p>
        </p:txBody>
      </p:sp>
      <p:sp>
        <p:nvSpPr>
          <p:cNvPr id="6" name="Folienbildplatzhalter 3"/>
          <p:cNvSpPr>
            <a:spLocks noGrp="1" noRot="1" noChangeAspect="1"/>
          </p:cNvSpPr>
          <p:nvPr>
            <p:ph type="sldImg" idx="2"/>
          </p:nvPr>
        </p:nvSpPr>
        <p:spPr bwMode="auto">
          <a:xfrm>
            <a:off x="685800" y="1143000"/>
            <a:ext cx="5486400" cy="3086100"/>
          </a:xfrm>
          <a:prstGeom prst="rect">
            <a:avLst/>
          </a:prstGeom>
          <a:noFill/>
          <a:ln w="12700">
            <a:solidFill>
              <a:prstClr val="black"/>
            </a:solidFill>
          </a:ln>
        </p:spPr>
        <p:txBody>
          <a:bodyPr vert="horz" lIns="91440" tIns="45720" rIns="91440" bIns="45720" rtlCol="0" anchor="ctr"/>
          <a:lstStyle/>
          <a:p>
            <a:pPr>
              <a:defRPr/>
            </a:pPr>
            <a:endParaRPr lang="de-DE"/>
          </a:p>
        </p:txBody>
      </p:sp>
      <p:sp>
        <p:nvSpPr>
          <p:cNvPr id="7" name="Notizenplatzhalter 4"/>
          <p:cNvSpPr>
            <a:spLocks noGrp="1"/>
          </p:cNvSpPr>
          <p:nvPr>
            <p:ph type="body" sz="quarter" idx="3"/>
          </p:nvPr>
        </p:nvSpPr>
        <p:spPr bwMode="auto">
          <a:xfrm>
            <a:off x="685800" y="4400550"/>
            <a:ext cx="5486400" cy="3600450"/>
          </a:xfrm>
          <a:prstGeom prst="rect">
            <a:avLst/>
          </a:prstGeom>
        </p:spPr>
        <p:txBody>
          <a:bodyPr vert="horz" lIns="91440" tIns="45720" rIns="91440" bIns="45720" rtlCol="0"/>
          <a:lstStyle/>
          <a:p>
            <a:pPr lvl="0">
              <a:defRPr/>
            </a:pPr>
            <a:r>
              <a:rPr lang="de-DE"/>
              <a:t>Textmasterformat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8" name="Fußzeilenplatzhalter 5"/>
          <p:cNvSpPr>
            <a:spLocks noGrp="1"/>
          </p:cNvSpPr>
          <p:nvPr>
            <p:ph type="ftr" sz="quarter" idx="4"/>
          </p:nvPr>
        </p:nvSpPr>
        <p:spPr bwMode="auto">
          <a:xfrm>
            <a:off x="0" y="8685213"/>
            <a:ext cx="2971800" cy="458787"/>
          </a:xfrm>
          <a:prstGeom prst="rect">
            <a:avLst/>
          </a:prstGeom>
        </p:spPr>
        <p:txBody>
          <a:bodyPr vert="horz" lIns="91440" tIns="45720" rIns="91440" bIns="45720" rtlCol="0" anchor="b"/>
          <a:lstStyle>
            <a:lvl1pPr algn="l">
              <a:defRPr sz="1200"/>
            </a:lvl1pPr>
          </a:lstStyle>
          <a:p>
            <a:pPr>
              <a:defRPr/>
            </a:pPr>
            <a:endParaRPr lang="de-DE"/>
          </a:p>
        </p:txBody>
      </p:sp>
      <p:sp>
        <p:nvSpPr>
          <p:cNvPr id="9" name="Foliennummernplatzhalter 6"/>
          <p:cNvSpPr>
            <a:spLocks noGrp="1"/>
          </p:cNvSpPr>
          <p:nvPr>
            <p:ph type="sldNum" sz="quarter" idx="5"/>
          </p:nvPr>
        </p:nvSpPr>
        <p:spPr bwMode="auto">
          <a:xfrm>
            <a:off x="3884613" y="8685213"/>
            <a:ext cx="2971800" cy="458787"/>
          </a:xfrm>
          <a:prstGeom prst="rect">
            <a:avLst/>
          </a:prstGeom>
        </p:spPr>
        <p:txBody>
          <a:bodyPr vert="horz" lIns="91440" tIns="45720" rIns="91440" bIns="45720" rtlCol="0" anchor="b"/>
          <a:lstStyle>
            <a:lvl1pPr algn="r">
              <a:defRPr sz="1200"/>
            </a:lvl1pPr>
          </a:lstStyle>
          <a:p>
            <a:pPr>
              <a:defRPr/>
            </a:pPr>
            <a:fld id="{06A741CA-AA39-4C3D-9D18-DF6523E14173}" type="slidenum">
              <a:rPr lang="de-DE"/>
              <a:t>‹Nr.›</a:t>
            </a:fld>
            <a:endParaRPr lang="de-DE"/>
          </a:p>
        </p:txBody>
      </p:sp>
    </p:spTree>
  </p:cSld>
  <p:clrMap bg1="lt1" tx1="dk1" bg2="lt2" tx2="dk2" accent1="accent1" accent2="accent2" accent3="accent3" accent4="accent4" accent5="accent5" accent6="accent6" hlink="hlink" folHlink="folHlink"/>
  <p:notesStyle>
    <a:lvl1pPr marL="0" algn="l" defTabSz="914400">
      <a:defRPr sz="1200">
        <a:solidFill>
          <a:schemeClr val="tx1"/>
        </a:solidFill>
        <a:latin typeface="+mn-lt"/>
        <a:ea typeface="+mn-ea"/>
        <a:cs typeface="+mn-cs"/>
      </a:defRPr>
    </a:lvl1pPr>
    <a:lvl2pPr marL="457200" algn="l" defTabSz="914400">
      <a:defRPr sz="1200">
        <a:solidFill>
          <a:schemeClr val="tx1"/>
        </a:solidFill>
        <a:latin typeface="+mn-lt"/>
        <a:ea typeface="+mn-ea"/>
        <a:cs typeface="+mn-cs"/>
      </a:defRPr>
    </a:lvl2pPr>
    <a:lvl3pPr marL="914400" algn="l" defTabSz="914400">
      <a:defRPr sz="1200">
        <a:solidFill>
          <a:schemeClr val="tx1"/>
        </a:solidFill>
        <a:latin typeface="+mn-lt"/>
        <a:ea typeface="+mn-ea"/>
        <a:cs typeface="+mn-cs"/>
      </a:defRPr>
    </a:lvl3pPr>
    <a:lvl4pPr marL="1371600" algn="l" defTabSz="914400">
      <a:defRPr sz="1200">
        <a:solidFill>
          <a:schemeClr val="tx1"/>
        </a:solidFill>
        <a:latin typeface="+mn-lt"/>
        <a:ea typeface="+mn-ea"/>
        <a:cs typeface="+mn-cs"/>
      </a:defRPr>
    </a:lvl4pPr>
    <a:lvl5pPr marL="1828800" algn="l" defTabSz="914400">
      <a:defRPr sz="1200">
        <a:solidFill>
          <a:schemeClr val="tx1"/>
        </a:solidFill>
        <a:latin typeface="+mn-lt"/>
        <a:ea typeface="+mn-ea"/>
        <a:cs typeface="+mn-cs"/>
      </a:defRPr>
    </a:lvl5pPr>
    <a:lvl6pPr marL="2286000" algn="l" defTabSz="914400">
      <a:defRPr sz="1200">
        <a:solidFill>
          <a:schemeClr val="tx1"/>
        </a:solidFill>
        <a:latin typeface="+mn-lt"/>
        <a:ea typeface="+mn-ea"/>
        <a:cs typeface="+mn-cs"/>
      </a:defRPr>
    </a:lvl6pPr>
    <a:lvl7pPr marL="2743200" algn="l" defTabSz="914400">
      <a:defRPr sz="1200">
        <a:solidFill>
          <a:schemeClr val="tx1"/>
        </a:solidFill>
        <a:latin typeface="+mn-lt"/>
        <a:ea typeface="+mn-ea"/>
        <a:cs typeface="+mn-cs"/>
      </a:defRPr>
    </a:lvl7pPr>
    <a:lvl8pPr marL="3200400" algn="l" defTabSz="914400">
      <a:defRPr sz="1200">
        <a:solidFill>
          <a:schemeClr val="tx1"/>
        </a:solidFill>
        <a:latin typeface="+mn-lt"/>
        <a:ea typeface="+mn-ea"/>
        <a:cs typeface="+mn-cs"/>
      </a:defRPr>
    </a:lvl8pPr>
    <a:lvl9pPr marL="3657600" algn="l" defTabSz="914400">
      <a:defRPr sz="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Tx/>
              <a:buNone/>
              <a:defRPr/>
            </a:pPr>
            <a:r>
              <a:rPr lang="de-DE" dirty="0"/>
              <a:t>Bilder (von li nach </a:t>
            </a:r>
            <a:r>
              <a:rPr lang="de-DE" dirty="0" err="1"/>
              <a:t>re</a:t>
            </a:r>
            <a:r>
              <a:rPr lang="de-DE" dirty="0"/>
              <a:t>): </a:t>
            </a:r>
            <a:endParaRPr dirty="0"/>
          </a:p>
          <a:p>
            <a:pPr marL="0" marR="0" indent="0" algn="l" defTabSz="914400">
              <a:lnSpc>
                <a:spcPct val="100000"/>
              </a:lnSpc>
              <a:spcBef>
                <a:spcPts val="0"/>
              </a:spcBef>
              <a:spcAft>
                <a:spcPts val="0"/>
              </a:spcAft>
              <a:buClrTx/>
              <a:buSzTx/>
              <a:buFontTx/>
              <a:buNone/>
              <a:defRPr/>
            </a:pPr>
            <a:endParaRPr lang="de-DE" dirty="0"/>
          </a:p>
          <a:p>
            <a:pPr marL="0" marR="0" lvl="0" indent="0" algn="l" defTabSz="914400" eaLnBrk="1" fontAlgn="auto" latinLnBrk="0" hangingPunct="1">
              <a:lnSpc>
                <a:spcPct val="100000"/>
              </a:lnSpc>
              <a:spcBef>
                <a:spcPts val="0"/>
              </a:spcBef>
              <a:spcAft>
                <a:spcPts val="0"/>
              </a:spcAft>
              <a:buClrTx/>
              <a:buSzTx/>
              <a:buFontTx/>
              <a:buNone/>
              <a:tabLst/>
              <a:defRPr/>
            </a:pPr>
            <a:r>
              <a:rPr lang="de-DE" sz="1200" baseline="30000" dirty="0"/>
              <a:t>1) </a:t>
            </a:r>
            <a:r>
              <a:rPr lang="de-DE" sz="1200" dirty="0"/>
              <a:t>Rote Trauben, pixabay:</a:t>
            </a:r>
            <a:r>
              <a:rPr lang="de-DE" dirty="0"/>
              <a:t> https://pixabay.com/de/photos/lila-trauben-weingarten-napa-valley-553464/</a:t>
            </a:r>
            <a:endParaRPr dirty="0"/>
          </a:p>
          <a:p>
            <a:r>
              <a:rPr lang="de-DE" sz="1200" baseline="30000" dirty="0"/>
              <a:t>2) </a:t>
            </a:r>
            <a:r>
              <a:rPr lang="de-DE" sz="1200" dirty="0"/>
              <a:t>Engelhart Tafeltraubenerziehung mit Schutznetz,  Bayerische Landesanstalt für Weinbau und Gartenbau: </a:t>
            </a:r>
            <a:r>
              <a:rPr lang="de-DE" dirty="0"/>
              <a:t>https://commons.wikimedia.org/wiki/File:Engelhart_Erziehung_mit_Whailex_Schutznetz_System_03.jpg </a:t>
            </a:r>
          </a:p>
          <a:p>
            <a:pPr marL="0" marR="0" lvl="0" indent="0" algn="l" defTabSz="914400" eaLnBrk="1" fontAlgn="auto" latinLnBrk="0" hangingPunct="1">
              <a:lnSpc>
                <a:spcPct val="100000"/>
              </a:lnSpc>
              <a:spcBef>
                <a:spcPts val="0"/>
              </a:spcBef>
              <a:spcAft>
                <a:spcPts val="0"/>
              </a:spcAft>
              <a:buClrTx/>
              <a:buSzTx/>
              <a:buFontTx/>
              <a:buNone/>
              <a:tabLst/>
              <a:defRPr/>
            </a:pPr>
            <a:r>
              <a:rPr lang="de-DE" sz="1200" baseline="30000" dirty="0"/>
              <a:t>3) </a:t>
            </a:r>
            <a:r>
              <a:rPr lang="de-DE" sz="1200" dirty="0"/>
              <a:t>Sonnenbrand, Hochschule </a:t>
            </a:r>
            <a:r>
              <a:rPr lang="de-DE" sz="1200" dirty="0" err="1"/>
              <a:t>Geisenheim</a:t>
            </a:r>
            <a:r>
              <a:rPr lang="de-DE" sz="1200" dirty="0"/>
              <a:t>: </a:t>
            </a:r>
            <a:r>
              <a:rPr lang="de-DE" dirty="0"/>
              <a:t>http://rebschutz.hs-geisenheim.de/schadbilder-wein/schadbilder.php?Auswahl=Abiotisch</a:t>
            </a:r>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2</a:t>
            </a:fld>
            <a:endParaRPr lang="de-DE"/>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Legt man in diese Grafiken die Tendenzen, zeigen sich leicht ansteigende Tendenzen im Frühling und Herbst </a:t>
            </a:r>
            <a:endParaRPr dirty="0"/>
          </a:p>
          <a:p>
            <a:pPr>
              <a:defRPr/>
            </a:pPr>
            <a:r>
              <a:rPr lang="de-DE" dirty="0"/>
              <a:t>Und eine leicht abnehmende Tendenz im Sommer. </a:t>
            </a:r>
            <a:endParaRPr dirty="0"/>
          </a:p>
          <a:p>
            <a:pPr>
              <a:defRPr/>
            </a:pPr>
            <a:r>
              <a:rPr lang="de-DE" dirty="0"/>
              <a:t>Was deutlich zu erkennen ist, ist dass die Tendenz der Niederschläge im Winterhalbjahr ansteigend ist.</a:t>
            </a:r>
            <a:endParaRPr dirty="0"/>
          </a:p>
          <a:p>
            <a:pPr>
              <a:defRPr/>
            </a:pPr>
            <a:endParaRPr lang="de-DE" dirty="0"/>
          </a:p>
          <a:p>
            <a:pPr>
              <a:defRPr/>
            </a:pPr>
            <a:r>
              <a:rPr lang="de-DE" dirty="0"/>
              <a:t>Diese Darstellungen zeigen die Niederschlagsmengen. Jedoch werden keine Aussagen zur zeitlichen Verteilung bzw. Anzahl der Tage mit Niederschlag getroffen.</a:t>
            </a:r>
          </a:p>
          <a:p>
            <a:pPr>
              <a:defRPr/>
            </a:pPr>
            <a:endParaRPr lang="de-DE" dirty="0"/>
          </a:p>
          <a:p>
            <a:pPr marL="0" marR="0" indent="0" algn="l" defTabSz="914400">
              <a:lnSpc>
                <a:spcPct val="100000"/>
              </a:lnSpc>
              <a:spcBef>
                <a:spcPts val="0"/>
              </a:spcBef>
              <a:spcAft>
                <a:spcPts val="0"/>
              </a:spcAft>
              <a:buClrTx/>
              <a:buSzTx/>
              <a:buFontTx/>
              <a:buNone/>
              <a:defRPr/>
            </a:pPr>
            <a:r>
              <a:rPr lang="de-DE" dirty="0"/>
              <a:t>https://www.dwd.de/DE/leistungen/zeitreihen/zeitreihen.html?nn=18256 </a:t>
            </a:r>
            <a:endParaRPr dirty="0"/>
          </a:p>
          <a:p>
            <a:pPr>
              <a:defRPr/>
            </a:pP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11</a:t>
            </a:fld>
            <a:endParaRPr lang="de-DE"/>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Am 12. Juli 2021 kam es zu massiven Niederschlägen im Westen Deutschlands </a:t>
            </a:r>
          </a:p>
          <a:p>
            <a:r>
              <a:rPr lang="de-DE" dirty="0"/>
              <a:t>Das Problem am Niederschlag ist, dass die Menge an Wasser, die gemessen wird, zunehmend als Starkniederschlag fällt. </a:t>
            </a:r>
          </a:p>
          <a:p>
            <a:r>
              <a:rPr lang="de-DE" dirty="0"/>
              <a:t>Die Starkniederschläge nehmen in Häufigkeit und Stärke zu.</a:t>
            </a:r>
          </a:p>
          <a:p>
            <a:r>
              <a:rPr lang="de-DE" dirty="0"/>
              <a:t>d.h. eine gleichbleibende Wassermenge an Sommerniederschlägen und eine Zunahme an Starkniederschlägen bedeutet, dass die Menge an pflanzenverfügbarem Wasser abnimmt, denn</a:t>
            </a:r>
          </a:p>
          <a:p>
            <a:r>
              <a:rPr lang="de-DE" dirty="0"/>
              <a:t>bei Starkniederschlägen kann der Boden stark verschlämmen, er versiegelt, kann das Wasser nicht mehr aufnehmen, das fließt ab und nimmt im schlimmsten Fall noch Boden in Form von Wassererosion mit.-&gt; </a:t>
            </a:r>
          </a:p>
          <a:p>
            <a:pPr marL="0" marR="0" lvl="0" indent="0" algn="l" defTabSz="914400" eaLnBrk="1" fontAlgn="auto" latinLnBrk="0" hangingPunct="1">
              <a:lnSpc>
                <a:spcPct val="100000"/>
              </a:lnSpc>
              <a:spcBef>
                <a:spcPts val="0"/>
              </a:spcBef>
              <a:spcAft>
                <a:spcPts val="0"/>
              </a:spcAft>
              <a:buClrTx/>
              <a:buSzTx/>
              <a:buFontTx/>
              <a:buNone/>
              <a:tabLst/>
              <a:defRPr/>
            </a:pPr>
            <a:r>
              <a:rPr lang="de-DE" dirty="0"/>
              <a:t>Für die Landwirtschaft und den Weinbau bedeutet das, dass die Böden widerstandsfähig gegen Verschlämmung und Erosion sein müssen und Wasser schnell aufnehmen können müssen. </a:t>
            </a:r>
          </a:p>
          <a:p>
            <a:endParaRPr lang="de-DE" dirty="0"/>
          </a:p>
        </p:txBody>
      </p:sp>
      <p:sp>
        <p:nvSpPr>
          <p:cNvPr id="4" name="Foliennummernplatzhalter 3"/>
          <p:cNvSpPr>
            <a:spLocks noGrp="1"/>
          </p:cNvSpPr>
          <p:nvPr>
            <p:ph type="sldNum" sz="quarter" idx="5"/>
          </p:nvPr>
        </p:nvSpPr>
        <p:spPr/>
        <p:txBody>
          <a:bodyPr/>
          <a:lstStyle/>
          <a:p>
            <a:fld id="{2B4B573A-7FCE-415E-A4AD-E9637DB1D213}" type="slidenum">
              <a:rPr lang="de-DE" smtClean="0"/>
              <a:t>12</a:t>
            </a:fld>
            <a:endParaRPr lang="de-DE"/>
          </a:p>
        </p:txBody>
      </p:sp>
    </p:spTree>
    <p:extLst>
      <p:ext uri="{BB962C8B-B14F-4D97-AF65-F5344CB8AC3E}">
        <p14:creationId xmlns:p14="http://schemas.microsoft.com/office/powerpoint/2010/main" val="28941959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Auch in der Zukunft wird die Häufigkeit der Starkniederschläge weiter zunehmen: </a:t>
            </a:r>
          </a:p>
          <a:p>
            <a:pPr>
              <a:defRPr/>
            </a:pPr>
            <a:r>
              <a:rPr lang="de-DE" dirty="0"/>
              <a:t>* im Winterhalbjahr um 15-25%.</a:t>
            </a:r>
            <a:endParaRPr dirty="0"/>
          </a:p>
          <a:p>
            <a:pPr>
              <a:defRPr/>
            </a:pPr>
            <a:r>
              <a:rPr lang="de-DE" dirty="0"/>
              <a:t>* im Sommer um 5-15%. Bis Ende des Jahrhunderts.</a:t>
            </a:r>
            <a:endParaRPr dirty="0"/>
          </a:p>
          <a:p>
            <a:pPr>
              <a:defRPr/>
            </a:pPr>
            <a:r>
              <a:rPr lang="de-DE" dirty="0"/>
              <a:t>Grund: </a:t>
            </a:r>
          </a:p>
          <a:p>
            <a:pPr>
              <a:defRPr/>
            </a:pPr>
            <a:r>
              <a:rPr lang="de-DE" dirty="0"/>
              <a:t>Mit jedem Grad mehr Lufttemperatur, kann die Atmosphäre 7% mehr Wasser aufnehmen. -&gt; höhere Wassermenge in wassergesättigter Luft -&gt; mehr Wasser kann als Niederschlag fallen</a:t>
            </a:r>
            <a:endParaRPr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13</a:t>
            </a:fld>
            <a:endParaRPr lang="de-DE"/>
          </a:p>
        </p:txBody>
      </p:sp>
    </p:spTree>
    <p:extLst>
      <p:ext uri="{BB962C8B-B14F-4D97-AF65-F5344CB8AC3E}">
        <p14:creationId xmlns:p14="http://schemas.microsoft.com/office/powerpoint/2010/main" val="21470056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a:t>Nochmal zusammengefasst: …</a:t>
            </a:r>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14</a:t>
            </a:fld>
            <a:endParaRPr lang="de-DE"/>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Der Dürremonitor des Helmholtz-Zentrum für Umweltforschung ist abrufbar unter: https://www.ufz.de/index.php?de=37937</a:t>
            </a:r>
            <a:endParaRPr dirty="0"/>
          </a:p>
          <a:p>
            <a:pPr>
              <a:defRPr/>
            </a:pPr>
            <a:r>
              <a:rPr lang="de-DE" dirty="0"/>
              <a:t>Dort kann man die Bodenfeuchtemessungen tagesaktuell ablesen.</a:t>
            </a:r>
          </a:p>
          <a:p>
            <a:pPr>
              <a:defRPr/>
            </a:pPr>
            <a:endParaRPr lang="de-DE" dirty="0"/>
          </a:p>
          <a:p>
            <a:pPr marL="0" marR="0" indent="0" algn="l" defTabSz="914400">
              <a:lnSpc>
                <a:spcPct val="100000"/>
              </a:lnSpc>
              <a:spcBef>
                <a:spcPts val="0"/>
              </a:spcBef>
              <a:spcAft>
                <a:spcPts val="0"/>
              </a:spcAft>
              <a:buClrTx/>
              <a:buSzTx/>
              <a:buFontTx/>
              <a:buNone/>
              <a:defRPr/>
            </a:pPr>
            <a:r>
              <a:rPr lang="de-DE" dirty="0"/>
              <a:t>Auch im Herbst 2021 sind einige Regionen in Deutschland noch ungewöhnlich trocken. </a:t>
            </a:r>
          </a:p>
          <a:p>
            <a:pPr>
              <a:defRPr/>
            </a:pPr>
            <a:endParaRPr lang="de-DE" dirty="0"/>
          </a:p>
        </p:txBody>
      </p:sp>
      <p:sp>
        <p:nvSpPr>
          <p:cNvPr id="6" name="Foliennummernplatzhalter 3"/>
          <p:cNvSpPr>
            <a:spLocks noGrp="1"/>
          </p:cNvSpPr>
          <p:nvPr>
            <p:ph type="sldNum" sz="quarter" idx="10"/>
          </p:nvPr>
        </p:nvSpPr>
        <p:spPr bwMode="auto"/>
        <p:txBody>
          <a:bodyPr/>
          <a:lstStyle/>
          <a:p>
            <a:pPr>
              <a:defRPr/>
            </a:pPr>
            <a:fld id="{9E811C71-E768-49C8-8D8C-5815DCB6C18D}" type="slidenum">
              <a:rPr lang="de-DE"/>
              <a:t>15</a:t>
            </a:fld>
            <a:endParaRPr lang="de-DE"/>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Tx/>
              <a:buNone/>
              <a:defRPr/>
            </a:pPr>
            <a:r>
              <a:rPr lang="de-DE" dirty="0"/>
              <a:t>Noch dramatischer sieht die Trockenheit im Gesamtboden bis 1,80 m aus.</a:t>
            </a:r>
            <a:endParaRPr dirty="0"/>
          </a:p>
          <a:p>
            <a:pPr>
              <a:defRPr/>
            </a:pPr>
            <a:endParaRPr lang="de-DE" dirty="0"/>
          </a:p>
          <a:p>
            <a:pPr>
              <a:defRPr/>
            </a:pPr>
            <a:endParaRPr lang="de-DE" dirty="0"/>
          </a:p>
          <a:p>
            <a:pPr>
              <a:defRPr/>
            </a:pPr>
            <a:endParaRPr lang="de-DE" dirty="0"/>
          </a:p>
          <a:p>
            <a:pPr>
              <a:defRPr/>
            </a:pPr>
            <a:r>
              <a:rPr lang="de-DE" dirty="0"/>
              <a:t>Der Dürremonitor des Helmholtz-Zentrum für Umweltforschung ist abrufbar unter: https://www.ufz.de/index.php?de=37937</a:t>
            </a:r>
            <a:endParaRPr dirty="0"/>
          </a:p>
          <a:p>
            <a:pPr marL="0" marR="0" lvl="0" indent="0" algn="l" defTabSz="914400" eaLnBrk="1" fontAlgn="auto" latinLnBrk="0" hangingPunct="1">
              <a:lnSpc>
                <a:spcPct val="100000"/>
              </a:lnSpc>
              <a:spcBef>
                <a:spcPts val="0"/>
              </a:spcBef>
              <a:spcAft>
                <a:spcPts val="0"/>
              </a:spcAft>
              <a:buClrTx/>
              <a:buSzTx/>
              <a:buFontTx/>
              <a:buNone/>
              <a:tabLst/>
              <a:defRPr/>
            </a:pPr>
            <a:r>
              <a:rPr lang="de-DE" dirty="0"/>
              <a:t>Dort kann man die Bodenfeuchtemessungen tagesaktuell ablesen - für Gesamtboden (ca. 1,8m), Oberboden (bis 25 cm) und pflanzenverfügbares Wasser (bis 25 cm). </a:t>
            </a:r>
          </a:p>
          <a:p>
            <a:pPr>
              <a:defRPr/>
            </a:pPr>
            <a:endParaRPr dirty="0"/>
          </a:p>
          <a:p>
            <a:pPr>
              <a:defRPr/>
            </a:pPr>
            <a:endParaRPr lang="de-DE" dirty="0"/>
          </a:p>
        </p:txBody>
      </p:sp>
      <p:sp>
        <p:nvSpPr>
          <p:cNvPr id="6" name="Foliennummernplatzhalter 3"/>
          <p:cNvSpPr>
            <a:spLocks noGrp="1"/>
          </p:cNvSpPr>
          <p:nvPr>
            <p:ph type="sldNum" sz="quarter" idx="10"/>
          </p:nvPr>
        </p:nvSpPr>
        <p:spPr bwMode="auto"/>
        <p:txBody>
          <a:bodyPr/>
          <a:lstStyle/>
          <a:p>
            <a:pPr>
              <a:defRPr/>
            </a:pPr>
            <a:fld id="{9E811C71-E768-49C8-8D8C-5815DCB6C18D}" type="slidenum">
              <a:rPr lang="de-DE"/>
              <a:t>16</a:t>
            </a:fld>
            <a:endParaRPr lang="de-DE"/>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a:t>Die Frühjahrstrockenheit zeichnet sich auch im Boden ab. Hier die Messungen aus dem Mai 2020.</a:t>
            </a:r>
            <a:endParaRPr/>
          </a:p>
          <a:p>
            <a:pPr>
              <a:defRPr/>
            </a:pPr>
            <a:endParaRPr lang="de-DE"/>
          </a:p>
          <a:p>
            <a:pPr>
              <a:defRPr/>
            </a:pPr>
            <a:endParaRPr lang="de-DE"/>
          </a:p>
          <a:p>
            <a:pPr>
              <a:defRPr/>
            </a:pPr>
            <a:r>
              <a:rPr lang="de-DE"/>
              <a:t>Der Dürremonitor des Helmholtz-Zentrum für Umweltforschung ist abrufbar unter: https://www.ufz.de/index.php?de=37937</a:t>
            </a:r>
            <a:endParaRPr/>
          </a:p>
          <a:p>
            <a:pPr>
              <a:defRPr/>
            </a:pPr>
            <a:r>
              <a:rPr lang="de-DE"/>
              <a:t>Dort kann man die Bodenfeuchtemessungen tagesaktuell ablesen. </a:t>
            </a:r>
            <a:endParaRPr/>
          </a:p>
        </p:txBody>
      </p:sp>
      <p:sp>
        <p:nvSpPr>
          <p:cNvPr id="6" name="Foliennummernplatzhalter 3"/>
          <p:cNvSpPr>
            <a:spLocks noGrp="1"/>
          </p:cNvSpPr>
          <p:nvPr>
            <p:ph type="sldNum" sz="quarter" idx="10"/>
          </p:nvPr>
        </p:nvSpPr>
        <p:spPr bwMode="auto"/>
        <p:txBody>
          <a:bodyPr/>
          <a:lstStyle/>
          <a:p>
            <a:pPr>
              <a:defRPr/>
            </a:pPr>
            <a:fld id="{9E811C71-E768-49C8-8D8C-5815DCB6C18D}" type="slidenum">
              <a:rPr lang="de-DE"/>
              <a:t>17</a:t>
            </a:fld>
            <a:endParaRPr lang="de-DE"/>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171450" indent="-171450">
              <a:buFont typeface="Arial"/>
              <a:buChar char="•"/>
              <a:defRPr/>
            </a:pPr>
            <a:r>
              <a:rPr lang="de-DE" dirty="0"/>
              <a:t>Steigende Temperaturen: Die Temperaturen werden mehr oder weniger in allen Monaten steigen.</a:t>
            </a:r>
            <a:endParaRPr dirty="0"/>
          </a:p>
          <a:p>
            <a:pPr marL="171450" indent="-171450" algn="just">
              <a:lnSpc>
                <a:spcPct val="113999"/>
              </a:lnSpc>
              <a:buFont typeface="Arial"/>
              <a:buChar char="•"/>
              <a:defRPr/>
            </a:pPr>
            <a:r>
              <a:rPr lang="de-DE" dirty="0">
                <a:latin typeface="Arial"/>
                <a:cs typeface="Arial"/>
              </a:rPr>
              <a:t>Anstieg der Temperaturen, weniger in den Bergregionen als im Flachland. </a:t>
            </a:r>
            <a:endParaRPr dirty="0"/>
          </a:p>
          <a:p>
            <a:pPr marL="171450" indent="-171450" algn="just">
              <a:lnSpc>
                <a:spcPct val="113999"/>
              </a:lnSpc>
              <a:buFont typeface="Arial"/>
              <a:buChar char="•"/>
              <a:defRPr/>
            </a:pPr>
            <a:r>
              <a:rPr lang="de-DE" dirty="0">
                <a:latin typeface="Arial"/>
                <a:cs typeface="Arial"/>
              </a:rPr>
              <a:t>Nahe Zukunft (2021 - 2050): durchschnittlicher Temperaturanstieg von 8,4 °C auf 9,5 °C (plus 0,5 – 1,5°C)</a:t>
            </a:r>
            <a:endParaRPr dirty="0"/>
          </a:p>
          <a:p>
            <a:pPr marL="171450" indent="-171450" algn="just">
              <a:lnSpc>
                <a:spcPct val="113999"/>
              </a:lnSpc>
              <a:buFont typeface="Arial"/>
              <a:buChar char="•"/>
              <a:defRPr/>
            </a:pPr>
            <a:r>
              <a:rPr lang="de-DE" dirty="0">
                <a:latin typeface="Arial"/>
                <a:cs typeface="Arial"/>
              </a:rPr>
              <a:t>Ferne Zukunft (2071 – 2100): Anstieg der durchschnittlichen Temperatur bis auf 11,5 °C  (plus 1,5 - 3,5°C)</a:t>
            </a:r>
          </a:p>
          <a:p>
            <a:pPr marL="171450" indent="-171450" algn="just">
              <a:lnSpc>
                <a:spcPct val="113999"/>
              </a:lnSpc>
              <a:buFont typeface="Arial"/>
              <a:buChar char="•"/>
              <a:defRPr/>
            </a:pPr>
            <a:r>
              <a:rPr lang="de-DE" dirty="0">
                <a:latin typeface="Arial"/>
                <a:cs typeface="Arial"/>
              </a:rPr>
              <a:t>Anzahl der Sommertage (</a:t>
            </a:r>
            <a:r>
              <a:rPr lang="de-DE" dirty="0" err="1">
                <a:latin typeface="Arial"/>
                <a:cs typeface="Arial"/>
              </a:rPr>
              <a:t>Tmax</a:t>
            </a:r>
            <a:r>
              <a:rPr lang="de-DE" dirty="0">
                <a:latin typeface="Arial"/>
                <a:cs typeface="Arial"/>
              </a:rPr>
              <a:t> ≥ 25°C) und heißen Tage (</a:t>
            </a:r>
            <a:r>
              <a:rPr lang="de-DE" dirty="0" err="1">
                <a:latin typeface="Arial"/>
                <a:cs typeface="Arial"/>
              </a:rPr>
              <a:t>Tmax</a:t>
            </a:r>
            <a:r>
              <a:rPr lang="de-DE" dirty="0">
                <a:latin typeface="Arial"/>
                <a:cs typeface="Arial"/>
              </a:rPr>
              <a:t> ≥ 30 °C) wird erheblich zunehmen. </a:t>
            </a:r>
            <a:endParaRPr dirty="0"/>
          </a:p>
          <a:p>
            <a:pPr marL="171450" indent="-171450" algn="just">
              <a:lnSpc>
                <a:spcPct val="113999"/>
              </a:lnSpc>
              <a:buFont typeface="Arial"/>
              <a:buChar char="•"/>
              <a:defRPr/>
            </a:pPr>
            <a:endParaRPr lang="de-DE" dirty="0">
              <a:latin typeface="Arial"/>
              <a:cs typeface="Arial"/>
            </a:endParaRPr>
          </a:p>
          <a:p>
            <a:pPr>
              <a:defRPr/>
            </a:pPr>
            <a:r>
              <a:rPr lang="de-DE" dirty="0"/>
              <a:t>Projektionen für Temperaturentwicklungen sind sehr zufriedenstellend - für Niederschläge sind sie eher unsicher – es gibt jedoch einen Trend zu abnehmenden Niederschlägen im Sommer- und zu ansteigenden Niederschlägen im Winterhalbjahr. </a:t>
            </a:r>
            <a:endParaRPr dirty="0"/>
          </a:p>
          <a:p>
            <a:pPr>
              <a:defRPr/>
            </a:pPr>
            <a:endParaRPr lang="de-DE" dirty="0"/>
          </a:p>
          <a:p>
            <a:pPr>
              <a:defRPr/>
            </a:pPr>
            <a:r>
              <a:rPr lang="de-DE" sz="1200" dirty="0">
                <a:solidFill>
                  <a:schemeClr val="tx1"/>
                </a:solidFill>
                <a:latin typeface="+mn-lt"/>
                <a:ea typeface="+mn-ea"/>
                <a:cs typeface="+mn-cs"/>
              </a:rPr>
              <a:t>Extremwetterlagen wie Hitze, Dürre, Hagel, Stark- &amp; Dauerregen, extreme Fröste und Stürme können der Landwirtschaft binnen Stunden, Tagen oder Wochen extremen Schaden zufügen und vor große Herausforderungen stellen. Die Intensität solcher Schadereignisse kann kleinräumig sehr stark variieren und der Einzelfall kann nicht konkret vorhergesagt werden. </a:t>
            </a:r>
            <a:endParaRPr dirty="0"/>
          </a:p>
          <a:p>
            <a:pPr>
              <a:defRPr/>
            </a:pPr>
            <a:endParaRPr lang="de-DE" dirty="0"/>
          </a:p>
          <a:p>
            <a:pPr marL="0" indent="0">
              <a:buFont typeface="Arial"/>
              <a:buNone/>
              <a:defRPr/>
            </a:pPr>
            <a:r>
              <a:rPr lang="de-DE" dirty="0"/>
              <a:t>Der Trend geht ebenfalls hin zu beständigeren Wetterlagen, d.h. die Wetterlage wird sich über längere Zeit halten, dies können sowohl kühlere/kalte als auch heiße/trockene Wetterlagen betreffen (beständige Hoch- oder Tiefdruckwetterlagen)</a:t>
            </a:r>
            <a:endParaRPr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18</a:t>
            </a:fld>
            <a:endParaRPr lang="de-DE"/>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buFont typeface="Wingdings"/>
              <a:buNone/>
              <a:defRPr/>
            </a:pPr>
            <a:r>
              <a:rPr lang="de-DE" i="1" dirty="0"/>
              <a:t>Diese Folie kann mit  den Schülerinnen und Schülern erarbeitet werden</a:t>
            </a:r>
          </a:p>
          <a:p>
            <a:pPr>
              <a:buFont typeface="Wingdings"/>
              <a:buChar char="Ø"/>
              <a:defRPr/>
            </a:pPr>
            <a:endParaRPr lang="de-DE" dirty="0"/>
          </a:p>
          <a:p>
            <a:pPr>
              <a:buFont typeface="Wingdings"/>
              <a:buChar char="Ø"/>
              <a:defRPr/>
            </a:pPr>
            <a:r>
              <a:rPr lang="de-DE" dirty="0"/>
              <a:t> Temperaturanstieg ermöglicht neue Anbaugebiete (höher Lagen, </a:t>
            </a:r>
            <a:br>
              <a:rPr lang="de-DE" dirty="0"/>
            </a:br>
            <a:r>
              <a:rPr lang="de-DE" dirty="0"/>
              <a:t>  Seitentäler)</a:t>
            </a:r>
            <a:endParaRPr dirty="0"/>
          </a:p>
          <a:p>
            <a:pPr>
              <a:buFont typeface="Wingdings"/>
              <a:buChar char="Ø"/>
              <a:defRPr/>
            </a:pPr>
            <a:r>
              <a:rPr lang="de-DE" dirty="0"/>
              <a:t> Trauben reifen schneller aus. (Wo das früher eher selten geklappt hat, kommt es heute standardmäßig zur </a:t>
            </a:r>
            <a:r>
              <a:rPr lang="de-DE" dirty="0" err="1"/>
              <a:t>Abreife</a:t>
            </a:r>
            <a:r>
              <a:rPr lang="de-DE" dirty="0"/>
              <a:t>)</a:t>
            </a:r>
            <a:endParaRPr dirty="0"/>
          </a:p>
          <a:p>
            <a:pPr>
              <a:buFont typeface="Wingdings"/>
              <a:buChar char="Ø"/>
              <a:defRPr/>
            </a:pPr>
            <a:r>
              <a:rPr lang="de-DE" dirty="0"/>
              <a:t> Hohe Mostgewichte können erreicht werden</a:t>
            </a:r>
            <a:endParaRPr dirty="0"/>
          </a:p>
          <a:p>
            <a:pPr>
              <a:buFont typeface="Wingdings"/>
              <a:buChar char="Ø"/>
              <a:defRPr/>
            </a:pPr>
            <a:r>
              <a:rPr lang="de-DE" dirty="0"/>
              <a:t> Neue Sorten können angebaut werden (Merlot)</a:t>
            </a:r>
            <a:endParaRPr dirty="0"/>
          </a:p>
          <a:p>
            <a:pPr>
              <a:buFont typeface="Wingdings"/>
              <a:buChar char="Ø"/>
              <a:defRPr/>
            </a:pPr>
            <a:r>
              <a:rPr lang="de-DE" dirty="0"/>
              <a:t> In Jahren mit geringem Niederschlag reduziert sich die Gefahr von </a:t>
            </a:r>
            <a:br>
              <a:rPr lang="de-DE" dirty="0"/>
            </a:br>
            <a:r>
              <a:rPr lang="de-DE" dirty="0"/>
              <a:t>  Pilzerkrankungen</a:t>
            </a:r>
            <a:endParaRPr dirty="0"/>
          </a:p>
          <a:p>
            <a:pPr>
              <a:defRPr/>
            </a:pPr>
            <a:endParaRPr lang="de-DE" dirty="0"/>
          </a:p>
          <a:p>
            <a:pPr>
              <a:defRPr/>
            </a:pPr>
            <a:r>
              <a:rPr lang="de-DE" dirty="0"/>
              <a:t>https://wiki.bildungsserver.de/klimawandel/index.php/Datei:Huglin_5regionen.jpg</a:t>
            </a:r>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19</a:t>
            </a:fld>
            <a:endParaRPr lang="de-DE"/>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a:t>Es werden an vielen Orten zunehmend höhere Wärmesummen erreicht, was auch den Anbau anderer Weine ermöglicht.</a:t>
            </a:r>
            <a:endParaRPr/>
          </a:p>
          <a:p>
            <a:pPr>
              <a:defRPr/>
            </a:pPr>
            <a:r>
              <a:rPr lang="de-DE"/>
              <a:t>Quelle: https://www.dwd.de/DE/klimaumwelt/klimaatlas/klimaatlas_node.html</a:t>
            </a:r>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20</a:t>
            </a:fld>
            <a:endParaRPr lang="de-D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dirty="0">
                <a:solidFill>
                  <a:srgbClr val="000000"/>
                </a:solidFill>
                <a:latin typeface="Arial"/>
                <a:ea typeface="Calibri"/>
                <a:cs typeface="Times New Roman"/>
              </a:rPr>
              <a:t>Der Klimawandel und seine Auswirkungen sind nicht nur ein globales Problem, sondern sind auch in Baden-Württemberg zu beobachten. So stiegen die Jahresmitteltemperaturen in Baden-Württemberg seit Aufzeichnungsbeginn bereits um etwa 1,5° Celsius. Besonders seit den späten 80er Jahren des 20. </a:t>
            </a:r>
            <a:r>
              <a:rPr lang="de-DE" sz="1200" dirty="0" err="1">
                <a:solidFill>
                  <a:srgbClr val="000000"/>
                </a:solidFill>
                <a:latin typeface="Arial"/>
                <a:ea typeface="Calibri"/>
                <a:cs typeface="Times New Roman"/>
              </a:rPr>
              <a:t>Jhdts</a:t>
            </a:r>
            <a:r>
              <a:rPr lang="de-DE" sz="1200" dirty="0">
                <a:solidFill>
                  <a:srgbClr val="000000"/>
                </a:solidFill>
                <a:latin typeface="Arial"/>
                <a:ea typeface="Calibri"/>
                <a:cs typeface="Times New Roman"/>
              </a:rPr>
              <a:t>. sind die Temperaturen verstärkt angestiegen.</a:t>
            </a:r>
            <a:endParaRPr lang="de-DE" sz="1200" dirty="0">
              <a:latin typeface="Arial"/>
              <a:ea typeface="Calibri"/>
              <a:cs typeface="Times New Roman"/>
            </a:endParaRPr>
          </a:p>
          <a:p>
            <a:pPr>
              <a:defRPr/>
            </a:pPr>
            <a:endParaRPr lang="de-DE" dirty="0"/>
          </a:p>
          <a:p>
            <a:pPr>
              <a:defRPr/>
            </a:pPr>
            <a:r>
              <a:rPr lang="de-DE" dirty="0"/>
              <a:t>https://www.lubw.baden-wuerttemberg.de/klimawandel-und-anpassung/klimawandel-in-bw </a:t>
            </a:r>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3</a:t>
            </a:fld>
            <a:endParaRPr lang="de-DE"/>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a:t>Es werden an vielen Orten zunehmend höhere Wärmesummen erreicht, was auch den Anbau anderer Weine ermöglicht.</a:t>
            </a:r>
            <a:endParaRPr/>
          </a:p>
          <a:p>
            <a:pPr>
              <a:defRPr/>
            </a:pPr>
            <a:r>
              <a:rPr lang="de-DE"/>
              <a:t>Quelle: https://www.dwd.de/DE/klimaumwelt/klimaatlas/klimaatlas_node.html</a:t>
            </a:r>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21</a:t>
            </a:fld>
            <a:endParaRPr lang="de-DE"/>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i="1" dirty="0"/>
              <a:t>Diese Folie kann mit  den Studierenden gemeinsam erarbeitet werden</a:t>
            </a: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22</a:t>
            </a:fld>
            <a:endParaRPr lang="de-DE"/>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sz="1200" b="0" i="1" u="none" strike="noStrike" dirty="0">
                <a:solidFill>
                  <a:schemeClr val="tx1"/>
                </a:solidFill>
                <a:latin typeface="+mn-lt"/>
                <a:ea typeface="+mn-ea"/>
                <a:cs typeface="+mn-cs"/>
              </a:rPr>
              <a:t>Auf den folgenden Folien werden die Auswirkungen des Klimawandels und mögliche Anpassungsmaßnahmen im Detail bearbeitet</a:t>
            </a:r>
            <a:endParaRPr dirty="0"/>
          </a:p>
          <a:p>
            <a:pPr>
              <a:defRPr/>
            </a:pPr>
            <a:endParaRPr lang="de-DE" sz="1200" b="0" i="0" u="none" strike="noStrike" dirty="0">
              <a:solidFill>
                <a:schemeClr val="tx1"/>
              </a:solidFill>
              <a:latin typeface="+mn-lt"/>
              <a:ea typeface="+mn-ea"/>
              <a:cs typeface="+mn-cs"/>
            </a:endParaRPr>
          </a:p>
          <a:p>
            <a:pPr marL="0" marR="0" indent="0" algn="l" defTabSz="914400">
              <a:lnSpc>
                <a:spcPct val="100000"/>
              </a:lnSpc>
              <a:spcBef>
                <a:spcPts val="0"/>
              </a:spcBef>
              <a:spcAft>
                <a:spcPts val="0"/>
              </a:spcAft>
              <a:buClrTx/>
              <a:buSzTx/>
              <a:buFontTx/>
              <a:buNone/>
              <a:defRPr/>
            </a:pPr>
            <a:r>
              <a:rPr lang="de-DE" sz="1200" b="0" i="0" u="none" strike="noStrike" dirty="0">
                <a:solidFill>
                  <a:schemeClr val="tx1"/>
                </a:solidFill>
                <a:latin typeface="+mn-lt"/>
                <a:ea typeface="+mn-ea"/>
                <a:cs typeface="+mn-cs"/>
              </a:rPr>
              <a:t>Sonnenbrand entsteht durch ´Strahlungswetter´ = (hohe Lufttemperatur + hohe kurzwellige Strahlung) bei geringem Wind: -&gt; hohe Fruchttemperatur</a:t>
            </a:r>
            <a:endParaRPr dirty="0"/>
          </a:p>
          <a:p>
            <a:pPr>
              <a:defRPr/>
            </a:pPr>
            <a:endParaRPr lang="de-DE" sz="1200" b="0" i="0" u="none" strike="noStrike" dirty="0">
              <a:solidFill>
                <a:schemeClr val="tx1"/>
              </a:solidFill>
              <a:latin typeface="+mn-lt"/>
              <a:ea typeface="+mn-ea"/>
              <a:cs typeface="+mn-cs"/>
            </a:endParaRPr>
          </a:p>
          <a:p>
            <a:pPr>
              <a:defRPr/>
            </a:pPr>
            <a:endParaRPr lang="de-DE" sz="1200" b="0" i="0" u="none" strike="noStrike" dirty="0">
              <a:solidFill>
                <a:schemeClr val="tx1"/>
              </a:solidFill>
              <a:latin typeface="+mn-lt"/>
              <a:ea typeface="+mn-ea"/>
              <a:cs typeface="+mn-cs"/>
            </a:endParaRPr>
          </a:p>
          <a:p>
            <a:pPr>
              <a:defRPr/>
            </a:pPr>
            <a:r>
              <a:rPr lang="de-DE" sz="1200" b="0" i="0" u="none" strike="noStrike" dirty="0">
                <a:solidFill>
                  <a:schemeClr val="tx1"/>
                </a:solidFill>
                <a:latin typeface="+mn-lt"/>
                <a:ea typeface="+mn-ea"/>
                <a:cs typeface="+mn-cs"/>
              </a:rPr>
              <a:t>https://lvwo.landwirtschaft-bw.de/pb/,Lde/Startseite/Fachinformationen/Sonnenbrand+ein+einmaliges+Sonderereignis_?LISTPAGE=669634</a:t>
            </a:r>
            <a:endParaRPr dirty="0"/>
          </a:p>
          <a:p>
            <a:pPr>
              <a:defRPr/>
            </a:pPr>
            <a:endParaRPr lang="de-DE" dirty="0"/>
          </a:p>
          <a:p>
            <a:pPr>
              <a:defRPr/>
            </a:pPr>
            <a:r>
              <a:rPr lang="de-DE" dirty="0"/>
              <a:t>Bilder: </a:t>
            </a:r>
            <a:endParaRPr dirty="0"/>
          </a:p>
          <a:p>
            <a:pPr marL="0" marR="0" lvl="0" indent="0" algn="l" defTabSz="914400" eaLnBrk="1" fontAlgn="auto" latinLnBrk="0" hangingPunct="1">
              <a:lnSpc>
                <a:spcPct val="100000"/>
              </a:lnSpc>
              <a:spcBef>
                <a:spcPts val="0"/>
              </a:spcBef>
              <a:spcAft>
                <a:spcPts val="0"/>
              </a:spcAft>
              <a:buClrTx/>
              <a:buSzTx/>
              <a:buFontTx/>
              <a:buNone/>
              <a:tabLst/>
              <a:defRPr/>
            </a:pPr>
            <a:r>
              <a:rPr lang="de-DE" sz="1200" baseline="30000" dirty="0"/>
              <a:t>4) </a:t>
            </a:r>
            <a:r>
              <a:rPr lang="de-DE" sz="1200" dirty="0"/>
              <a:t>Sonnenbrand/Hitzeschaden an </a:t>
            </a:r>
            <a:r>
              <a:rPr lang="de-DE" sz="1200" dirty="0" err="1"/>
              <a:t>Rieslingtraube</a:t>
            </a:r>
            <a:r>
              <a:rPr lang="de-DE" sz="1200" dirty="0"/>
              <a:t>, Bauer Karl: </a:t>
            </a:r>
            <a:r>
              <a:rPr lang="de-DE" dirty="0"/>
              <a:t>https://commons.wikimedia.org/wiki/File:Sonnenbrand.jpg?uselang=de </a:t>
            </a:r>
            <a:endParaRPr dirty="0"/>
          </a:p>
          <a:p>
            <a:pPr>
              <a:defRPr/>
            </a:pPr>
            <a:r>
              <a:rPr lang="de-DE" sz="1200" baseline="30000" dirty="0"/>
              <a:t>5) </a:t>
            </a:r>
            <a:r>
              <a:rPr lang="de-DE" sz="1200" dirty="0"/>
              <a:t>Sonnenbrand, Stielschäden, Hochschule </a:t>
            </a:r>
            <a:r>
              <a:rPr lang="de-DE" sz="1200" dirty="0" err="1"/>
              <a:t>Geisenheim</a:t>
            </a:r>
            <a:r>
              <a:rPr lang="de-DE" sz="1200" dirty="0"/>
              <a:t>: </a:t>
            </a:r>
            <a:r>
              <a:rPr lang="de-DE" dirty="0"/>
              <a:t>http://rebschutz.hs-geisenheim.de/schadbilder-wein/schadbilder.php?Auswahl=Abiotisch</a:t>
            </a:r>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23</a:t>
            </a:fld>
            <a:endParaRPr lang="de-DE"/>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lvl="0">
              <a:defRPr/>
            </a:pPr>
            <a:r>
              <a:rPr lang="de-DE" sz="1200" dirty="0">
                <a:solidFill>
                  <a:schemeClr val="tx1"/>
                </a:solidFill>
                <a:latin typeface="+mn-lt"/>
                <a:ea typeface="+mn-ea"/>
                <a:cs typeface="+mn-cs"/>
              </a:rPr>
              <a:t>Schatten schützt die Trauben vor Strahlung. Dies kann erreicht werden durch:</a:t>
            </a:r>
            <a:endParaRPr lang="de-DE" sz="1400" dirty="0">
              <a:solidFill>
                <a:schemeClr val="tx1"/>
              </a:solidFill>
              <a:latin typeface="+mn-lt"/>
              <a:ea typeface="+mn-ea"/>
              <a:cs typeface="+mn-cs"/>
            </a:endParaRPr>
          </a:p>
          <a:p>
            <a:pPr>
              <a:spcAft>
                <a:spcPts val="600"/>
              </a:spcAft>
              <a:buFont typeface="Wingdings"/>
              <a:buChar char="Ø"/>
              <a:defRPr/>
            </a:pPr>
            <a:r>
              <a:rPr lang="de-DE" dirty="0"/>
              <a:t> Höhere Pflanzdichte</a:t>
            </a:r>
            <a:endParaRPr dirty="0"/>
          </a:p>
          <a:p>
            <a:pPr>
              <a:spcAft>
                <a:spcPts val="600"/>
              </a:spcAft>
              <a:buFont typeface="Wingdings"/>
              <a:buChar char="Ø"/>
              <a:defRPr/>
            </a:pPr>
            <a:r>
              <a:rPr lang="de-DE" dirty="0"/>
              <a:t> Hagelnetzte, Foliendächer</a:t>
            </a:r>
            <a:endParaRPr dirty="0"/>
          </a:p>
          <a:p>
            <a:pPr>
              <a:spcAft>
                <a:spcPts val="600"/>
              </a:spcAft>
              <a:buFont typeface="Wingdings"/>
              <a:buChar char="Ø"/>
              <a:defRPr/>
            </a:pPr>
            <a:r>
              <a:rPr lang="de-DE" dirty="0"/>
              <a:t> Dichteres Blattwerk/reduzierter Sommerschnitt (</a:t>
            </a:r>
            <a:r>
              <a:rPr lang="de-DE" sz="1200" dirty="0">
                <a:solidFill>
                  <a:schemeClr val="tx1"/>
                </a:solidFill>
                <a:latin typeface="+mn-lt"/>
                <a:ea typeface="+mn-ea"/>
                <a:cs typeface="+mn-cs"/>
              </a:rPr>
              <a:t>(dies steht jedoch im Gegensatz zur Maßnahme gegen Trockenheit). https://awa.agriadapt.eu/de/adaptations/fruits-and-vineyards/management-practicies/continental/reduced-summer-pruning)</a:t>
            </a:r>
            <a:endParaRPr lang="de-DE" dirty="0"/>
          </a:p>
          <a:p>
            <a:pPr>
              <a:spcAft>
                <a:spcPts val="600"/>
              </a:spcAft>
              <a:buFont typeface="Wingdings"/>
              <a:buChar char="Ø"/>
              <a:defRPr/>
            </a:pPr>
            <a:r>
              <a:rPr lang="de-DE" dirty="0"/>
              <a:t> Frühzeitige Entblätterung zu besserer Abhärtung (</a:t>
            </a:r>
            <a:r>
              <a:rPr lang="de-DE" sz="1200" b="0" i="0" u="none" strike="noStrike" dirty="0">
                <a:solidFill>
                  <a:schemeClr val="tx1"/>
                </a:solidFill>
                <a:latin typeface="+mn-lt"/>
                <a:ea typeface="+mn-ea"/>
                <a:cs typeface="+mn-cs"/>
              </a:rPr>
              <a:t>https://lvwo.landwirtschaft-bw.de/pb/,Lde/Startseite/Fachinformationen/Sonnenbrand+ein+einmaliges+Sonderereignis_?LISTPAGE=669634)</a:t>
            </a:r>
            <a:endParaRPr dirty="0"/>
          </a:p>
          <a:p>
            <a:pPr>
              <a:defRPr/>
            </a:pPr>
            <a:endParaRPr lang="de-DE" dirty="0"/>
          </a:p>
          <a:p>
            <a:pPr lvl="1">
              <a:defRPr/>
            </a:pPr>
            <a:endParaRPr lang="de-DE" sz="1400" dirty="0">
              <a:solidFill>
                <a:schemeClr val="tx1"/>
              </a:solidFill>
              <a:latin typeface="+mn-lt"/>
              <a:ea typeface="+mn-ea"/>
              <a:cs typeface="+mn-cs"/>
            </a:endParaRPr>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24</a:t>
            </a:fld>
            <a:endParaRPr lang="de-DE"/>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buFont typeface="Wingdings"/>
              <a:buChar char="Ø"/>
              <a:defRPr/>
            </a:pPr>
            <a:r>
              <a:rPr lang="de-DE" dirty="0"/>
              <a:t> Qualitätseinbußen </a:t>
            </a:r>
            <a:r>
              <a:rPr lang="de-DE" dirty="0">
                <a:sym typeface="Wingdings" panose="05000000000000000000" pitchFamily="2" charset="2"/>
              </a:rPr>
              <a:t> </a:t>
            </a:r>
            <a:r>
              <a:rPr lang="de-DE" dirty="0"/>
              <a:t>Höhere Temperaturen im Sommer können zu einem höheren Risiko von Traubenfäule führen und der Traubenwickler bildet seit einigen Jahren regelmäßig 3 statt 2 Generationen aus. Durch die früher ansetzende Traubenreife bei höheren Temperaturen können vor allem auch Essigbakterien ein Problem werden</a:t>
            </a:r>
            <a:endParaRPr dirty="0"/>
          </a:p>
          <a:p>
            <a:pPr marL="0" marR="0" indent="0" algn="l" defTabSz="914400">
              <a:lnSpc>
                <a:spcPct val="100000"/>
              </a:lnSpc>
              <a:spcBef>
                <a:spcPts val="0"/>
              </a:spcBef>
              <a:spcAft>
                <a:spcPts val="0"/>
              </a:spcAft>
              <a:buClrTx/>
              <a:buSzTx/>
              <a:buFont typeface="Wingdings"/>
              <a:buChar char="Ø"/>
              <a:defRPr/>
            </a:pPr>
            <a:r>
              <a:rPr lang="de-DE" dirty="0"/>
              <a:t> Erhöhte Transpiration, höherer Wasserbedarf </a:t>
            </a:r>
            <a:r>
              <a:rPr lang="de-DE" dirty="0">
                <a:sym typeface="Wingdings" panose="05000000000000000000" pitchFamily="2" charset="2"/>
              </a:rPr>
              <a:t></a:t>
            </a:r>
            <a:r>
              <a:rPr lang="de-DE" dirty="0"/>
              <a:t> Investition in (effizientere) Beregnung/Bewässerung</a:t>
            </a:r>
          </a:p>
          <a:p>
            <a:pPr marL="0" marR="0" indent="0" algn="l" defTabSz="914400">
              <a:lnSpc>
                <a:spcPct val="100000"/>
              </a:lnSpc>
              <a:spcBef>
                <a:spcPts val="0"/>
              </a:spcBef>
              <a:spcAft>
                <a:spcPts val="0"/>
              </a:spcAft>
              <a:buClrTx/>
              <a:buSzTx/>
              <a:buFont typeface="Wingdings"/>
              <a:buChar char="Ø"/>
              <a:defRPr/>
            </a:pPr>
            <a:r>
              <a:rPr lang="de-DE" dirty="0"/>
              <a:t> Erhitzung des Bodens </a:t>
            </a:r>
            <a:r>
              <a:rPr lang="de-DE" dirty="0">
                <a:sym typeface="Wingdings" panose="05000000000000000000" pitchFamily="2" charset="2"/>
              </a:rPr>
              <a:t> </a:t>
            </a:r>
            <a:r>
              <a:rPr lang="de-DE" dirty="0"/>
              <a:t>negative Auswirkungen auf das Bodenleben, v.a. in Zusammenhang mit Trockenheit; schwierigere Bodenbearbeitung</a:t>
            </a:r>
            <a:endParaRPr dirty="0"/>
          </a:p>
          <a:p>
            <a:pPr>
              <a:buFont typeface="Wingdings"/>
              <a:buChar char="Ø"/>
              <a:defRPr/>
            </a:pPr>
            <a:r>
              <a:rPr lang="de-DE" dirty="0"/>
              <a:t> Höhere Temperatursumme (&gt;10°C) gemäß </a:t>
            </a:r>
            <a:r>
              <a:rPr lang="de-DE" dirty="0" err="1"/>
              <a:t>Huglin</a:t>
            </a:r>
            <a:r>
              <a:rPr lang="de-DE" dirty="0"/>
              <a:t>-Index </a:t>
            </a:r>
            <a:endParaRPr dirty="0"/>
          </a:p>
          <a:p>
            <a:pPr marL="0" marR="0" lvl="0" indent="0" algn="l" defTabSz="914400">
              <a:lnSpc>
                <a:spcPct val="100000"/>
              </a:lnSpc>
              <a:spcBef>
                <a:spcPts val="0"/>
              </a:spcBef>
              <a:spcAft>
                <a:spcPts val="0"/>
              </a:spcAft>
              <a:buClrTx/>
              <a:buSzTx/>
              <a:buFont typeface="Wingdings"/>
              <a:buChar char="Ø"/>
              <a:defRPr/>
            </a:pPr>
            <a:r>
              <a:rPr lang="de-DE" dirty="0"/>
              <a:t> Reduzierter Kühle Nächte Index </a:t>
            </a:r>
            <a:r>
              <a:rPr lang="de-DE" sz="1200" dirty="0">
                <a:solidFill>
                  <a:schemeClr val="tx1"/>
                </a:solidFill>
                <a:latin typeface="+mn-lt"/>
                <a:ea typeface="+mn-ea"/>
                <a:cs typeface="+mn-cs"/>
              </a:rPr>
              <a:t>(durchschnittliche Minimum-Nachttemperatur während der Reife (August-September). Der Index ist bezeichnend für den Charakter einer Region, insbesondere in Bezug auf die sekundären Metaboliten  (Polyphenols, Aroma, Farbe) der Trauben. </a:t>
            </a:r>
            <a:endParaRPr dirty="0"/>
          </a:p>
          <a:p>
            <a:pPr>
              <a:buFont typeface="Wingdings"/>
              <a:buChar char="Ø"/>
              <a:defRPr/>
            </a:pPr>
            <a:endParaRPr lang="de-DE" dirty="0"/>
          </a:p>
          <a:p>
            <a:pPr marL="0" marR="0" lvl="0" indent="0" algn="l" defTabSz="914400">
              <a:lnSpc>
                <a:spcPct val="100000"/>
              </a:lnSpc>
              <a:spcBef>
                <a:spcPts val="0"/>
              </a:spcBef>
              <a:spcAft>
                <a:spcPts val="0"/>
              </a:spcAft>
              <a:buClrTx/>
              <a:buSzTx/>
              <a:buFont typeface="Arial"/>
              <a:buNone/>
              <a:defRPr/>
            </a:pPr>
            <a:r>
              <a:rPr lang="de-DE" sz="1200" b="1" dirty="0">
                <a:solidFill>
                  <a:schemeClr val="tx1"/>
                </a:solidFill>
                <a:latin typeface="+mn-lt"/>
                <a:ea typeface="+mn-ea"/>
                <a:cs typeface="+mn-cs"/>
              </a:rPr>
              <a:t>Hitze: </a:t>
            </a:r>
            <a:r>
              <a:rPr lang="de-DE" sz="1200" dirty="0" err="1">
                <a:solidFill>
                  <a:schemeClr val="tx1"/>
                </a:solidFill>
                <a:latin typeface="+mn-lt"/>
                <a:ea typeface="+mn-ea"/>
                <a:cs typeface="+mn-cs"/>
              </a:rPr>
              <a:t>Tmax</a:t>
            </a:r>
            <a:r>
              <a:rPr lang="de-DE" sz="1200" dirty="0">
                <a:solidFill>
                  <a:schemeClr val="tx1"/>
                </a:solidFill>
                <a:latin typeface="+mn-lt"/>
                <a:ea typeface="+mn-ea"/>
                <a:cs typeface="+mn-cs"/>
              </a:rPr>
              <a:t> </a:t>
            </a:r>
            <a:r>
              <a:rPr lang="de-DE" sz="1200" u="sng" dirty="0">
                <a:solidFill>
                  <a:schemeClr val="tx1"/>
                </a:solidFill>
                <a:latin typeface="+mn-lt"/>
                <a:ea typeface="+mn-ea"/>
                <a:cs typeface="+mn-cs"/>
              </a:rPr>
              <a:t>&gt;</a:t>
            </a:r>
            <a:r>
              <a:rPr lang="de-DE" sz="1200" dirty="0">
                <a:solidFill>
                  <a:schemeClr val="tx1"/>
                </a:solidFill>
                <a:latin typeface="+mn-lt"/>
                <a:ea typeface="+mn-ea"/>
                <a:cs typeface="+mn-cs"/>
              </a:rPr>
              <a:t> 35°C (Mai-Sept), in Kombination mit Trockenheit kann sie zur Einleitung von Notreifeprozessen und zur Schwächung der Reben führen. Bei gleichzeitig geringer Luftfeuchtigkeit kann es zum Kochgeschmack in den Beeren kommen. Bei Stecklingen kann es zu unerwünschten Austreibungen an den Verwachsungsstellen führen.</a:t>
            </a:r>
            <a:endParaRPr dirty="0"/>
          </a:p>
          <a:p>
            <a:pPr marL="0" indent="0">
              <a:buFont typeface="Arial"/>
              <a:buNone/>
              <a:defRPr/>
            </a:pPr>
            <a:endParaRPr lang="de-DE" dirty="0"/>
          </a:p>
          <a:p>
            <a:pPr marL="0" indent="0">
              <a:buFont typeface="Arial"/>
              <a:buNone/>
              <a:defRPr/>
            </a:pPr>
            <a:r>
              <a:rPr lang="de-DE" dirty="0"/>
              <a:t>Forscher berichten, dass Pflanzen, je nach Art, bei 35-40°C ihr Wachstum einstellen. Solche Werte kommen inzwischen auch in unseren Breiten öfter vor. In Kombination mit Wassermangel ist dies für die Pflanzen extrem gefährlich. Die Pflanzen schließen ihre Spaltöffnungen und es kommt zu Problemen bei der Photosynthese. </a:t>
            </a:r>
            <a:endParaRPr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25</a:t>
            </a:fld>
            <a:endParaRPr lang="de-DE"/>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dirty="0"/>
              <a:t>Grafik: Fragezeichen, https://pixabay.com/de/illustrations/fragezeichen-frage-antwort-1019820/, 18.08.21</a:t>
            </a:r>
          </a:p>
          <a:p>
            <a:endParaRPr lang="de-DE" dirty="0"/>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26</a:t>
            </a:fld>
            <a:endParaRPr lang="de-DE"/>
          </a:p>
        </p:txBody>
      </p:sp>
    </p:spTree>
    <p:extLst>
      <p:ext uri="{BB962C8B-B14F-4D97-AF65-F5344CB8AC3E}">
        <p14:creationId xmlns:p14="http://schemas.microsoft.com/office/powerpoint/2010/main" val="38773009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endParaRPr lang="de-DE" dirty="0"/>
          </a:p>
          <a:p>
            <a:pPr>
              <a:buFont typeface="Wingdings"/>
              <a:buChar char="Ø"/>
              <a:defRPr/>
            </a:pPr>
            <a:r>
              <a:rPr lang="de-DE" dirty="0"/>
              <a:t> Anbau neuer, hitzetoleranterer bzw. wärmeliebendere Sorten</a:t>
            </a:r>
            <a:endParaRPr dirty="0"/>
          </a:p>
          <a:p>
            <a:pPr marL="0" marR="0" indent="0" algn="l" defTabSz="914400">
              <a:lnSpc>
                <a:spcPct val="100000"/>
              </a:lnSpc>
              <a:spcBef>
                <a:spcPts val="0"/>
              </a:spcBef>
              <a:spcAft>
                <a:spcPts val="0"/>
              </a:spcAft>
              <a:buClrTx/>
              <a:buSzTx/>
              <a:buFont typeface="Wingdings"/>
              <a:buChar char="Ø"/>
              <a:defRPr/>
            </a:pPr>
            <a:r>
              <a:rPr lang="de-DE" dirty="0"/>
              <a:t> Verminderter Sommerschnitt </a:t>
            </a:r>
            <a:r>
              <a:rPr lang="de-DE" dirty="0">
                <a:sym typeface="Wingdings" panose="05000000000000000000" pitchFamily="2" charset="2"/>
              </a:rPr>
              <a:t></a:t>
            </a:r>
            <a:r>
              <a:rPr lang="de-DE" dirty="0"/>
              <a:t> Durch einen reduzierten Sommerschnitt auf der Sonnenseite der Reben werden die Früchte bei hohen Temperaturen vor Sonnenbrand geschützt</a:t>
            </a:r>
            <a:endParaRPr dirty="0"/>
          </a:p>
          <a:p>
            <a:pPr>
              <a:buFont typeface="Wingdings"/>
              <a:buChar char="Ø"/>
              <a:defRPr/>
            </a:pPr>
            <a:r>
              <a:rPr lang="de-DE" dirty="0"/>
              <a:t> Ganzjährige Bodenbedeckung (Bewuchs, Mulch) </a:t>
            </a:r>
            <a:r>
              <a:rPr lang="de-DE" dirty="0">
                <a:sym typeface="Wingdings" panose="05000000000000000000" pitchFamily="2" charset="2"/>
              </a:rPr>
              <a:t></a:t>
            </a:r>
            <a:r>
              <a:rPr lang="de-DE" dirty="0"/>
              <a:t> Verdunstungsschutz,</a:t>
            </a:r>
            <a:endParaRPr dirty="0"/>
          </a:p>
          <a:p>
            <a:pPr marL="0" indent="0">
              <a:spcBef>
                <a:spcPts val="0"/>
              </a:spcBef>
              <a:buNone/>
              <a:defRPr/>
            </a:pPr>
            <a:r>
              <a:rPr lang="de-DE" dirty="0"/>
              <a:t>    Schutz des Bodenlebens vor Überhitzung, Humusaufbau</a:t>
            </a:r>
          </a:p>
          <a:p>
            <a:pPr>
              <a:buFont typeface="Wingdings"/>
              <a:buChar char="Ø"/>
              <a:defRPr/>
            </a:pPr>
            <a:r>
              <a:rPr lang="de-DE" dirty="0"/>
              <a:t> Natürliche Pflanzenstrukturen </a:t>
            </a:r>
            <a:r>
              <a:rPr lang="de-DE" dirty="0">
                <a:sym typeface="Wingdings" panose="05000000000000000000" pitchFamily="2" charset="2"/>
              </a:rPr>
              <a:t></a:t>
            </a:r>
            <a:r>
              <a:rPr lang="de-DE" dirty="0"/>
              <a:t> Hecken, Baumpflanzungen </a:t>
            </a:r>
            <a:r>
              <a:rPr lang="de-DE" dirty="0">
                <a:sym typeface="Wingdings" panose="05000000000000000000" pitchFamily="2" charset="2"/>
              </a:rPr>
              <a:t></a:t>
            </a:r>
            <a:r>
              <a:rPr lang="de-DE" dirty="0"/>
              <a:t> Kleinklima</a:t>
            </a:r>
            <a:endParaRPr dirty="0"/>
          </a:p>
          <a:p>
            <a:pPr>
              <a:buFont typeface="Wingdings"/>
              <a:buChar char="Ø"/>
              <a:defRPr/>
            </a:pPr>
            <a:r>
              <a:rPr lang="de-DE" dirty="0"/>
              <a:t> Wechsel hin zu spätreifenden Sorten</a:t>
            </a:r>
            <a:endParaRPr dirty="0"/>
          </a:p>
          <a:p>
            <a:pPr>
              <a:buFont typeface="Wingdings"/>
              <a:buChar char="Ø"/>
              <a:defRPr/>
            </a:pPr>
            <a:r>
              <a:rPr lang="de-DE" dirty="0"/>
              <a:t> Laubwandgestaltung  </a:t>
            </a:r>
            <a:r>
              <a:rPr lang="de-DE" dirty="0">
                <a:sym typeface="Wingdings" panose="05000000000000000000" pitchFamily="2" charset="2"/>
              </a:rPr>
              <a:t></a:t>
            </a:r>
            <a:r>
              <a:rPr lang="de-DE" dirty="0"/>
              <a:t>Reduktion des Blatt-/Fruchtverhältnisses durch Entblätterung führt zu geringerer Assimilationsfläche und somit weniger Zuckereinlagerung (https://www.bodensee-stiftung.org/wp-content/uploads/Weinmann_Anpassungsma%C3%9Fnahmen_Klimawandel_Weinbau_Anbau_Lese_Reife.pdf)</a:t>
            </a:r>
          </a:p>
          <a:p>
            <a:r>
              <a:rPr lang="de-DE" dirty="0"/>
              <a:t> Wurzelmanagement bei Neuanlagen: seitliches Wurzelwachstum begrenzen und Wurzel in die Tiefe leiten; </a:t>
            </a:r>
            <a:r>
              <a:rPr lang="de-DE" sz="1200" b="0" i="0" u="none" strike="noStrike" baseline="0" dirty="0">
                <a:solidFill>
                  <a:schemeClr val="tx1"/>
                </a:solidFill>
                <a:latin typeface="+mn-lt"/>
                <a:ea typeface="+mn-ea"/>
                <a:cs typeface="+mn-cs"/>
              </a:rPr>
              <a:t>Wegbereiter für Wurzeln sind Röhren des Regenwurms oder alte Wurzelkanäle von Begleitpflanzen -&gt; Zwischenfrucht vor Neuanlage (biologische Tiefenlockerung); </a:t>
            </a:r>
            <a:endParaRPr lang="de-DE" dirty="0"/>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27</a:t>
            </a:fld>
            <a:endParaRPr lang="de-DE"/>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buFont typeface="Wingdings"/>
              <a:buChar char="Ø"/>
              <a:defRPr/>
            </a:pPr>
            <a:r>
              <a:rPr lang="de-DE"/>
              <a:t> Ausbrecharbeiten am Stock zeitgerecht durchführen -&gt; im Wachstum zurückliegende Anlagen mit vielen Trieben sind besonders zu entlasten</a:t>
            </a:r>
            <a:endParaRPr/>
          </a:p>
          <a:p>
            <a:pPr marL="0" marR="0" indent="0" algn="l" defTabSz="914400">
              <a:lnSpc>
                <a:spcPct val="100000"/>
              </a:lnSpc>
              <a:spcBef>
                <a:spcPts val="0"/>
              </a:spcBef>
              <a:spcAft>
                <a:spcPts val="0"/>
              </a:spcAft>
              <a:buClrTx/>
              <a:buSzTx/>
              <a:buFont typeface="Wingdings"/>
              <a:buChar char="Ø"/>
              <a:defRPr/>
            </a:pPr>
            <a:r>
              <a:rPr lang="de-DE"/>
              <a:t> Walzen vielfältiger Begrünungsmischung (Evapotranspiration unterbrochen, wassersparende Mulchauflage, Nützlingsschonung)</a:t>
            </a:r>
            <a:endParaRPr/>
          </a:p>
          <a:p>
            <a:pPr marL="0" marR="0" indent="0" algn="l" defTabSz="914400">
              <a:lnSpc>
                <a:spcPct val="100000"/>
              </a:lnSpc>
              <a:spcBef>
                <a:spcPts val="0"/>
              </a:spcBef>
              <a:spcAft>
                <a:spcPts val="0"/>
              </a:spcAft>
              <a:buClrTx/>
              <a:buSzTx/>
              <a:buFont typeface="Wingdings"/>
              <a:buChar char="Ø"/>
              <a:defRPr/>
            </a:pPr>
            <a:r>
              <a:rPr lang="de-DE"/>
              <a:t> Bewässerungsmöglichkeit ausbauen -&gt; Bewässerungsentscheidung unterstützt durch z.B. tensiometrische Sonden um Wasserbedarf zu ermitteln</a:t>
            </a:r>
            <a:endParaRPr/>
          </a:p>
          <a:p>
            <a:pPr>
              <a:buFont typeface="Wingdings"/>
              <a:buChar char="Ø"/>
              <a:defRPr/>
            </a:pPr>
            <a:r>
              <a:rPr lang="de-DE"/>
              <a:t> Effiziente Bewässerung – sparsame (Tröpfchen-)Bewässerung</a:t>
            </a:r>
            <a:endParaRPr/>
          </a:p>
          <a:p>
            <a:pPr>
              <a:buFont typeface="Wingdings"/>
              <a:buChar char="Ø"/>
              <a:defRPr/>
            </a:pPr>
            <a:r>
              <a:rPr lang="de-DE"/>
              <a:t> Beschattung (Hagelschutznetze, Foliendächer)</a:t>
            </a:r>
            <a:endParaRPr/>
          </a:p>
          <a:p>
            <a:pPr marL="0" marR="0" indent="0" algn="l" defTabSz="914400">
              <a:lnSpc>
                <a:spcPct val="100000"/>
              </a:lnSpc>
              <a:spcBef>
                <a:spcPts val="0"/>
              </a:spcBef>
              <a:spcAft>
                <a:spcPts val="0"/>
              </a:spcAft>
              <a:buClrTx/>
              <a:buSzTx/>
              <a:buFont typeface="Wingdings"/>
              <a:buChar char="Ø"/>
              <a:defRPr/>
            </a:pPr>
            <a:r>
              <a:rPr lang="de-DE"/>
              <a:t> Kühlung der Traubenernte -&gt; Durch die Kühlung der Traubenernte während sehr hohen Temperaturen wird das Risiko einer Fehlfermentation reduziert</a:t>
            </a:r>
            <a:endParaRPr/>
          </a:p>
          <a:p>
            <a:pPr>
              <a:buFont typeface="Wingdings"/>
              <a:buChar char="Ø"/>
              <a:defRPr/>
            </a:pPr>
            <a:r>
              <a:rPr lang="de-DE"/>
              <a:t> Sortenversuche bzgl. Stresssicherheit, Wurzelbildung usw. intensivieren </a:t>
            </a:r>
            <a:endParaRPr/>
          </a:p>
          <a:p>
            <a:pPr>
              <a:buFont typeface="Wingdings"/>
              <a:buChar char="Ø"/>
              <a:defRPr/>
            </a:pPr>
            <a:endParaRPr lang="de-DE"/>
          </a:p>
          <a:p>
            <a:pPr>
              <a:defRPr/>
            </a:pPr>
            <a:endParaRPr lang="de-DE"/>
          </a:p>
          <a:p>
            <a:pPr>
              <a:defRPr/>
            </a:pPr>
            <a:endParaRPr lang="de-DE"/>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28</a:t>
            </a:fld>
            <a:endParaRPr lang="de-DE"/>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Agro-Photovoltaik wird versuchsweise bereits über Ackerland und Himbeeren eingesetzt. Darunter erfolgt eine „normale“ Kulturführung. </a:t>
            </a:r>
          </a:p>
          <a:p>
            <a:pPr>
              <a:defRPr/>
            </a:pPr>
            <a:endParaRPr lang="de-DE" dirty="0"/>
          </a:p>
          <a:p>
            <a:pPr>
              <a:defRPr/>
            </a:pPr>
            <a:r>
              <a:rPr lang="de-DE" b="1" dirty="0"/>
              <a:t>Semitransparente kristalline Solarmodule</a:t>
            </a:r>
            <a:endParaRPr dirty="0"/>
          </a:p>
          <a:p>
            <a:pPr>
              <a:defRPr/>
            </a:pPr>
            <a:r>
              <a:rPr lang="de-DE" dirty="0"/>
              <a:t>Zwischen den Modulreihen wurde jeweils ein schmaler Abstand gelassen. Dieser fungiert quasi als Kamin, der feuchte Luft abführt und damit der Schimmelbildung an den Beeren vorbeugt. Daran hängt noch ein kleines Netz, das den Regen streut und verteilt. Auf diese Weise soll eine Schädigung der Himbeeren, welche am Rand der Lücke hochwachsen, durch schwere Regentropfen verhindert werden. Damit genügend Licht zu den Pflanzen durchkommt, wurden speziell angefertigte semitransparente kristalline Module verwendet. Hierbei sind die Solarzellen mit einem größeren Abstand zueinander zwischen zwei Glasscheiben laminiert. Auf diese Weise lassen sie etwa 25 Prozent des Sonnenlichts zu den Himbeeren durch.</a:t>
            </a:r>
            <a:endParaRPr dirty="0"/>
          </a:p>
          <a:p>
            <a:pPr>
              <a:defRPr/>
            </a:pPr>
            <a:r>
              <a:rPr lang="de-DE" dirty="0"/>
              <a:t>Zwar sind die Erträge unter den semitransparenten Modulen (Leistung 150 kW) um circa 20 Prozent geringer als unter den Folientunneln (Unter den klassischen Modulen mit 175 kW gingen dagegen die Erträge aufgrund der Verschattung um die Hälfte zurück). Sonnenbrand wird aber vermieden. Ein positiver Nebeneffekt ist auch, dass die Erntearbeiten berechenbarer und kontinuierlicher durchgeführt werden können, weil die Durchschnittstemperatur unter den Modulreihen rund 5 Grad Celsius geringer ist. Auf diese Weise können Erntespitzen mit schlechten Preisen vermieden werden.</a:t>
            </a:r>
            <a:endParaRPr dirty="0"/>
          </a:p>
          <a:p>
            <a:pPr>
              <a:defRPr/>
            </a:pPr>
            <a:endParaRPr lang="de-DE" b="1" dirty="0">
              <a:solidFill>
                <a:srgbClr val="FF0000"/>
              </a:solidFill>
            </a:endParaRPr>
          </a:p>
          <a:p>
            <a:pPr>
              <a:defRPr/>
            </a:pPr>
            <a:r>
              <a:rPr lang="de-DE" sz="1200" dirty="0"/>
              <a:t>Fotos: </a:t>
            </a:r>
            <a:endParaRPr dirty="0"/>
          </a:p>
          <a:p>
            <a:pPr>
              <a:defRPr/>
            </a:pPr>
            <a:r>
              <a:rPr lang="de-DE" sz="1200" dirty="0"/>
              <a:t>Agrar-Photovoltaik: https://hofgemeinschaft-heggelbach.de/wp-content/uploads/2019/05/DJI_0067-1-1200x800.jpg</a:t>
            </a:r>
            <a:endParaRPr dirty="0"/>
          </a:p>
          <a:p>
            <a:pPr>
              <a:defRPr/>
            </a:pPr>
            <a:r>
              <a:rPr lang="de-DE" sz="1200" dirty="0"/>
              <a:t>PV über Himbeeren: https://www.energiezukunft.eu/erneuerbare-energien/solar/himbeeren-unter-solarmodulen-statt-unter-folientunneln/</a:t>
            </a:r>
          </a:p>
          <a:p>
            <a:pPr>
              <a:defRPr/>
            </a:pPr>
            <a:endParaRPr lang="de-DE" sz="1200"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29</a:t>
            </a:fld>
            <a:endParaRPr lang="de-DE"/>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endParaRPr lang="de-DE" sz="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cs typeface="Arial" panose="020B0604020202020204" pitchFamily="34" charset="0"/>
                <a:sym typeface="Wingdings" panose="05000000000000000000" pitchFamily="2" charset="2"/>
              </a:rPr>
              <a:t>Bildquelle: </a:t>
            </a:r>
            <a:r>
              <a:rPr lang="de-DE" dirty="0"/>
              <a:t>https://pixabay.com/de/photos/frage-fragezeichen-hilfe-antwort-2309040/, </a:t>
            </a:r>
            <a:r>
              <a:rPr lang="de-DE" dirty="0" err="1"/>
              <a:t>download</a:t>
            </a:r>
            <a:r>
              <a:rPr lang="de-DE" dirty="0"/>
              <a:t> 20.09.21</a:t>
            </a:r>
          </a:p>
          <a:p>
            <a:pPr>
              <a:defRPr/>
            </a:pPr>
            <a:endParaRPr lang="de-DE" dirty="0"/>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30</a:t>
            </a:fld>
            <a:endParaRPr lang="de-DE"/>
          </a:p>
        </p:txBody>
      </p:sp>
    </p:spTree>
    <p:extLst>
      <p:ext uri="{BB962C8B-B14F-4D97-AF65-F5344CB8AC3E}">
        <p14:creationId xmlns:p14="http://schemas.microsoft.com/office/powerpoint/2010/main" val="4202818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dirty="0">
                <a:solidFill>
                  <a:srgbClr val="000000"/>
                </a:solidFill>
                <a:latin typeface="Arial"/>
                <a:ea typeface="Calibri"/>
                <a:cs typeface="Times New Roman"/>
              </a:rPr>
              <a:t>Der Klimawandel und seine Auswirkungen sind nicht nur ein globales Problem, sondern sind auch in Hessen zu beobachten. So stiegen die Jahresmitteltemperaturen in Hessen seit Aufzeichnungsbeginn bereits um etwa 1,6° Celsius. Besonders seit den späten 80er Jahren des 20. </a:t>
            </a:r>
            <a:r>
              <a:rPr lang="de-DE" sz="1200" dirty="0" err="1">
                <a:solidFill>
                  <a:srgbClr val="000000"/>
                </a:solidFill>
                <a:latin typeface="Arial"/>
                <a:ea typeface="Calibri"/>
                <a:cs typeface="Times New Roman"/>
              </a:rPr>
              <a:t>Jhdts</a:t>
            </a:r>
            <a:r>
              <a:rPr lang="de-DE" sz="1200" dirty="0">
                <a:solidFill>
                  <a:srgbClr val="000000"/>
                </a:solidFill>
                <a:latin typeface="Arial"/>
                <a:ea typeface="Calibri"/>
                <a:cs typeface="Times New Roman"/>
              </a:rPr>
              <a:t>. sind die Temperaturen verstärkt angestiegen.</a:t>
            </a:r>
            <a:endParaRPr lang="de-DE" sz="1200" dirty="0">
              <a:latin typeface="Arial"/>
              <a:ea typeface="Calibri"/>
              <a:cs typeface="Times New Roman"/>
            </a:endParaRPr>
          </a:p>
          <a:p>
            <a:pPr>
              <a:defRPr/>
            </a:pPr>
            <a:endParaRPr lang="de-DE" dirty="0"/>
          </a:p>
          <a:p>
            <a:pPr>
              <a:defRPr/>
            </a:pPr>
            <a:r>
              <a:rPr lang="de-DE" dirty="0"/>
              <a:t>https://www.dwd.de/DE/leistungen/zeitreihen/zeitreihen.html</a:t>
            </a:r>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4</a:t>
            </a:fld>
            <a:endParaRPr lang="de-DE"/>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In den Sommermonaten ist die vermehrte Trockenheit meist mit hohen Temperaturen verbunden. Durch die Verdunstung von Wasser erzeugt die Pflanze eine Kühlung, damit die lebensnotwendigen Prozesse aufrecht erhalten bleiben. Dies verursacht eine erhöhte Transpiration durch die Pflanzen. Fehlt in diesen Situationen dann das Wasser, so kommt es zum Zelltod in den Pflanzen – die Pflanzen welken.</a:t>
            </a:r>
            <a:endParaRPr dirty="0"/>
          </a:p>
          <a:p>
            <a:pPr marL="0" marR="0" indent="0" algn="l" defTabSz="914400">
              <a:lnSpc>
                <a:spcPct val="100000"/>
              </a:lnSpc>
              <a:spcBef>
                <a:spcPts val="0"/>
              </a:spcBef>
              <a:spcAft>
                <a:spcPts val="0"/>
              </a:spcAft>
              <a:buClrTx/>
              <a:buSzTx/>
              <a:buFontTx/>
              <a:buNone/>
              <a:defRPr/>
            </a:pPr>
            <a:r>
              <a:rPr lang="de-DE" sz="1200" dirty="0">
                <a:solidFill>
                  <a:schemeClr val="tx1"/>
                </a:solidFill>
                <a:latin typeface="+mn-lt"/>
                <a:ea typeface="+mn-ea"/>
                <a:cs typeface="+mn-cs"/>
              </a:rPr>
              <a:t>Die Rebe mit Pfahlwurzel ist generell gut geschützt, bei langanhaltender Trockenheit. V.a. auf Böden mit geringer Wasserhaltefähigkeit und v.a. für Jungpflanzungen besteht jedoch ggf. Bewässerungsbedarf; das bedarf einer Infrastruktur – kosten- und zeitaufwändig </a:t>
            </a:r>
            <a:endParaRPr dirty="0"/>
          </a:p>
          <a:p>
            <a:pPr>
              <a:defRPr/>
            </a:pPr>
            <a:endParaRPr lang="de-DE" dirty="0"/>
          </a:p>
          <a:p>
            <a:pPr marL="0" marR="0" lvl="0" indent="0" algn="l" defTabSz="914400">
              <a:lnSpc>
                <a:spcPct val="100000"/>
              </a:lnSpc>
              <a:spcBef>
                <a:spcPts val="0"/>
              </a:spcBef>
              <a:spcAft>
                <a:spcPts val="0"/>
              </a:spcAft>
              <a:buClrTx/>
              <a:buSzTx/>
              <a:buFontTx/>
              <a:buNone/>
              <a:defRPr/>
            </a:pPr>
            <a:r>
              <a:rPr lang="de-DE" sz="1200" b="1" dirty="0">
                <a:solidFill>
                  <a:schemeClr val="tx1"/>
                </a:solidFill>
                <a:latin typeface="+mn-lt"/>
                <a:ea typeface="+mn-ea"/>
                <a:cs typeface="+mn-cs"/>
              </a:rPr>
              <a:t>Qualitäts- und Quantitätseinbußen:</a:t>
            </a:r>
            <a:r>
              <a:rPr lang="de-DE" sz="1200" dirty="0">
                <a:solidFill>
                  <a:schemeClr val="tx1"/>
                </a:solidFill>
                <a:latin typeface="+mn-lt"/>
                <a:ea typeface="+mn-ea"/>
                <a:cs typeface="+mn-cs"/>
              </a:rPr>
              <a:t> </a:t>
            </a:r>
            <a:r>
              <a:rPr lang="de-DE" sz="1200" u="sng" dirty="0">
                <a:solidFill>
                  <a:schemeClr val="tx1"/>
                </a:solidFill>
                <a:latin typeface="+mn-lt"/>
                <a:ea typeface="+mn-ea"/>
                <a:cs typeface="+mn-cs"/>
              </a:rPr>
              <a:t>&lt;</a:t>
            </a:r>
            <a:r>
              <a:rPr lang="de-DE" sz="1200" dirty="0">
                <a:solidFill>
                  <a:schemeClr val="tx1"/>
                </a:solidFill>
                <a:latin typeface="+mn-lt"/>
                <a:ea typeface="+mn-ea"/>
                <a:cs typeface="+mn-cs"/>
              </a:rPr>
              <a:t> 40 mm Niederschlag/Monat (April-Sept), geringere Nährstoffverfügbarkeit, Wachstums- und Reifehemmung durch verminderte Photosynthese, frühzeitiger Blattabfall, verminderte Reservestoffeinlagerung und damit reduzierte Frostverträglichkeit</a:t>
            </a:r>
            <a:endParaRPr dirty="0"/>
          </a:p>
          <a:p>
            <a:pPr lvl="0">
              <a:defRPr/>
            </a:pPr>
            <a:r>
              <a:rPr lang="de-DE" sz="1200" b="1" dirty="0">
                <a:solidFill>
                  <a:schemeClr val="tx1"/>
                </a:solidFill>
                <a:latin typeface="+mn-lt"/>
                <a:ea typeface="+mn-ea"/>
                <a:cs typeface="+mn-cs"/>
              </a:rPr>
              <a:t>Höhere gesundheitliche Qualität</a:t>
            </a:r>
            <a:r>
              <a:rPr lang="de-DE" sz="1200" dirty="0">
                <a:solidFill>
                  <a:schemeClr val="tx1"/>
                </a:solidFill>
                <a:latin typeface="+mn-lt"/>
                <a:ea typeface="+mn-ea"/>
                <a:cs typeface="+mn-cs"/>
              </a:rPr>
              <a:t>: Trockenere Bedingungen während der Erntezeit sind für Grauschimmel nicht förderlich. Dies wirkt sich </a:t>
            </a:r>
            <a:r>
              <a:rPr lang="de-DE" sz="1200" i="1" dirty="0">
                <a:solidFill>
                  <a:schemeClr val="tx1"/>
                </a:solidFill>
                <a:latin typeface="+mn-lt"/>
                <a:ea typeface="+mn-ea"/>
                <a:cs typeface="+mn-cs"/>
              </a:rPr>
              <a:t>positiv</a:t>
            </a:r>
            <a:r>
              <a:rPr lang="de-DE" sz="1200" dirty="0">
                <a:solidFill>
                  <a:schemeClr val="tx1"/>
                </a:solidFill>
                <a:latin typeface="+mn-lt"/>
                <a:ea typeface="+mn-ea"/>
                <a:cs typeface="+mn-cs"/>
              </a:rPr>
              <a:t> auf die Erntequalität aus. </a:t>
            </a:r>
            <a:endParaRPr dirty="0"/>
          </a:p>
          <a:p>
            <a:pPr lvl="0">
              <a:defRPr/>
            </a:pPr>
            <a:r>
              <a:rPr lang="de-DE" sz="1200" b="1" dirty="0">
                <a:solidFill>
                  <a:schemeClr val="tx1"/>
                </a:solidFill>
                <a:latin typeface="+mn-lt"/>
                <a:ea typeface="+mn-ea"/>
                <a:cs typeface="+mn-cs"/>
              </a:rPr>
              <a:t>Hemmende Wirkung auf bestimmte Krankheiten: </a:t>
            </a:r>
            <a:r>
              <a:rPr lang="de-DE" sz="1200" dirty="0">
                <a:solidFill>
                  <a:schemeClr val="tx1"/>
                </a:solidFill>
                <a:latin typeface="+mn-lt"/>
                <a:ea typeface="+mn-ea"/>
                <a:cs typeface="+mn-cs"/>
              </a:rPr>
              <a:t>Vermehrte Trockenheit </a:t>
            </a:r>
            <a:r>
              <a:rPr lang="de-DE" sz="1200" i="1" dirty="0">
                <a:solidFill>
                  <a:schemeClr val="tx1"/>
                </a:solidFill>
                <a:latin typeface="+mn-lt"/>
                <a:ea typeface="+mn-ea"/>
                <a:cs typeface="+mn-cs"/>
              </a:rPr>
              <a:t>reduziert die </a:t>
            </a:r>
            <a:r>
              <a:rPr lang="de-DE" sz="1200" i="1" dirty="0" err="1">
                <a:solidFill>
                  <a:schemeClr val="tx1"/>
                </a:solidFill>
                <a:latin typeface="+mn-lt"/>
                <a:ea typeface="+mn-ea"/>
                <a:cs typeface="+mn-cs"/>
              </a:rPr>
              <a:t>Botrytisanfälligkeit</a:t>
            </a:r>
            <a:r>
              <a:rPr lang="de-DE" sz="1200" dirty="0">
                <a:solidFill>
                  <a:schemeClr val="tx1"/>
                </a:solidFill>
                <a:latin typeface="+mn-lt"/>
                <a:ea typeface="+mn-ea"/>
                <a:cs typeface="+mn-cs"/>
              </a:rPr>
              <a:t>.</a:t>
            </a:r>
            <a:endParaRPr dirty="0"/>
          </a:p>
          <a:p>
            <a:pPr marL="0" marR="0" lvl="0" indent="0" algn="l" defTabSz="914400">
              <a:lnSpc>
                <a:spcPct val="100000"/>
              </a:lnSpc>
              <a:spcBef>
                <a:spcPts val="0"/>
              </a:spcBef>
              <a:spcAft>
                <a:spcPts val="0"/>
              </a:spcAft>
              <a:buClrTx/>
              <a:buSzTx/>
              <a:buFontTx/>
              <a:buNone/>
              <a:defRPr/>
            </a:pPr>
            <a:r>
              <a:rPr lang="de-DE" sz="1200" b="1" dirty="0">
                <a:solidFill>
                  <a:schemeClr val="tx1"/>
                </a:solidFill>
                <a:latin typeface="+mn-lt"/>
                <a:ea typeface="+mn-ea"/>
                <a:cs typeface="+mn-cs"/>
              </a:rPr>
              <a:t>Geringere Nährstoffverfügbarkeit, geringeres Wachstum/Notreife</a:t>
            </a:r>
            <a:r>
              <a:rPr lang="de-DE" sz="1200" dirty="0">
                <a:solidFill>
                  <a:schemeClr val="tx1"/>
                </a:solidFill>
                <a:latin typeface="+mn-lt"/>
                <a:ea typeface="+mn-ea"/>
                <a:cs typeface="+mn-cs"/>
              </a:rPr>
              <a:t>: Dies hat signifikante und negative Auswirkungen auf das Wachstum der Reben (insbesondere Jungreben) und auf die Qualität der Weine (geringere Zuckerwerte): geringere Nährstoffeinlagerung, Notreife in Zusammenhang mit Hitze, festere Beerenhaut – neigt bei Feuchtigkeit zum Platzen,</a:t>
            </a:r>
            <a:endParaRPr dirty="0"/>
          </a:p>
          <a:p>
            <a:pPr marL="0" marR="0" lvl="0" indent="0" algn="l" defTabSz="914400">
              <a:lnSpc>
                <a:spcPct val="100000"/>
              </a:lnSpc>
              <a:spcBef>
                <a:spcPts val="0"/>
              </a:spcBef>
              <a:spcAft>
                <a:spcPts val="0"/>
              </a:spcAft>
              <a:buClrTx/>
              <a:buSzTx/>
              <a:buFontTx/>
              <a:buNone/>
              <a:defRPr/>
            </a:pPr>
            <a:r>
              <a:rPr lang="de-DE" sz="1200" b="1" dirty="0">
                <a:solidFill>
                  <a:schemeClr val="tx1"/>
                </a:solidFill>
                <a:latin typeface="+mn-lt"/>
                <a:ea typeface="+mn-ea"/>
                <a:cs typeface="+mn-cs"/>
              </a:rPr>
              <a:t>Günstige Bedingungen für trockenliebende Erreger </a:t>
            </a:r>
            <a:r>
              <a:rPr lang="de-DE" sz="1200" dirty="0">
                <a:solidFill>
                  <a:schemeClr val="tx1"/>
                </a:solidFill>
                <a:latin typeface="+mn-lt"/>
                <a:ea typeface="+mn-ea"/>
                <a:cs typeface="+mn-cs"/>
              </a:rPr>
              <a:t>(z.B. Roter Brenner, </a:t>
            </a:r>
            <a:r>
              <a:rPr lang="de-DE" sz="1200" dirty="0" err="1">
                <a:solidFill>
                  <a:schemeClr val="tx1"/>
                </a:solidFill>
                <a:latin typeface="+mn-lt"/>
                <a:ea typeface="+mn-ea"/>
                <a:cs typeface="+mn-cs"/>
              </a:rPr>
              <a:t>Esca</a:t>
            </a:r>
            <a:r>
              <a:rPr lang="de-DE" sz="1200" dirty="0">
                <a:solidFill>
                  <a:schemeClr val="tx1"/>
                </a:solidFill>
                <a:latin typeface="+mn-lt"/>
                <a:ea typeface="+mn-ea"/>
                <a:cs typeface="+mn-cs"/>
              </a:rPr>
              <a:t>-Erreger)</a:t>
            </a:r>
            <a:endParaRPr dirty="0"/>
          </a:p>
          <a:p>
            <a:pPr marL="0" marR="0" lvl="0" indent="0" algn="l" defTabSz="914400">
              <a:lnSpc>
                <a:spcPct val="100000"/>
              </a:lnSpc>
              <a:spcBef>
                <a:spcPts val="0"/>
              </a:spcBef>
              <a:spcAft>
                <a:spcPts val="0"/>
              </a:spcAft>
              <a:buClrTx/>
              <a:buSzTx/>
              <a:buFontTx/>
              <a:buNone/>
              <a:defRPr/>
            </a:pPr>
            <a:endParaRPr lang="de-DE" sz="1200" dirty="0">
              <a:solidFill>
                <a:schemeClr val="tx1"/>
              </a:solidFill>
              <a:latin typeface="+mn-lt"/>
              <a:ea typeface="+mn-ea"/>
              <a:cs typeface="+mn-cs"/>
            </a:endParaRPr>
          </a:p>
          <a:p>
            <a:pPr>
              <a:defRPr/>
            </a:pPr>
            <a:endParaRPr lang="de-DE" dirty="0"/>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31</a:t>
            </a:fld>
            <a:endParaRPr lang="de-DE"/>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buFont typeface="Wingdings"/>
              <a:buChar char="Ø"/>
              <a:defRPr/>
            </a:pPr>
            <a:r>
              <a:rPr lang="de-DE" dirty="0"/>
              <a:t> Anbau trockentoleranterer Sorten</a:t>
            </a:r>
            <a:endParaRPr dirty="0"/>
          </a:p>
          <a:p>
            <a:pPr marL="0" marR="0" indent="0" algn="l" defTabSz="914400">
              <a:lnSpc>
                <a:spcPct val="100000"/>
              </a:lnSpc>
              <a:spcBef>
                <a:spcPts val="0"/>
              </a:spcBef>
              <a:spcAft>
                <a:spcPts val="0"/>
              </a:spcAft>
              <a:buClrTx/>
              <a:buSzTx/>
              <a:buFont typeface="Wingdings"/>
              <a:buChar char="Ø"/>
              <a:defRPr/>
            </a:pPr>
            <a:r>
              <a:rPr lang="de-DE" dirty="0"/>
              <a:t> Ganzjährige Bodenbedeckung (s. Anpassungsmaßnahmen Hitze) Reihenbegrünung oder </a:t>
            </a:r>
            <a:r>
              <a:rPr lang="de-DE" dirty="0" err="1"/>
              <a:t>Mulchbedeckung</a:t>
            </a:r>
            <a:r>
              <a:rPr lang="de-DE" dirty="0"/>
              <a:t> begrenzen die Verdunstung des Bodens </a:t>
            </a:r>
            <a:endParaRPr dirty="0"/>
          </a:p>
          <a:p>
            <a:pPr>
              <a:buFont typeface="Wingdings"/>
              <a:buChar char="Ø"/>
              <a:defRPr/>
            </a:pPr>
            <a:r>
              <a:rPr lang="de-DE" dirty="0"/>
              <a:t> Effiziente Bewässerung</a:t>
            </a:r>
            <a:endParaRPr dirty="0"/>
          </a:p>
          <a:p>
            <a:pPr>
              <a:buFont typeface="Wingdings"/>
              <a:buChar char="Ø"/>
              <a:defRPr/>
            </a:pPr>
            <a:r>
              <a:rPr lang="de-DE" dirty="0"/>
              <a:t> Angepasstes Düngemanagement (Dünger kann bei Trockenheit kaum mineralisiert werden und steht den Pflanzen somit nicht zur Verfügung. Ebenfalls reduziert sich die N-Fixierungsleistung durch Leguminosen. Der im Boden enthalten N kann dann im Spätsommer/Herbst nach Niederschlägen wieder mineralisiert werden </a:t>
            </a:r>
            <a:r>
              <a:rPr lang="de-DE" dirty="0">
                <a:sym typeface="Wingdings" panose="05000000000000000000" pitchFamily="2" charset="2"/>
              </a:rPr>
              <a:t> </a:t>
            </a:r>
            <a:r>
              <a:rPr lang="de-DE" dirty="0"/>
              <a:t>Gefahr der N-Auswaschung </a:t>
            </a:r>
            <a:r>
              <a:rPr lang="de-DE" dirty="0">
                <a:sym typeface="Wingdings" panose="05000000000000000000" pitchFamily="2" charset="2"/>
              </a:rPr>
              <a:t> </a:t>
            </a:r>
            <a:r>
              <a:rPr lang="de-DE" dirty="0"/>
              <a:t>Zwischenfruchtanbau)</a:t>
            </a:r>
          </a:p>
          <a:p>
            <a:pPr>
              <a:buFont typeface="Wingdings"/>
              <a:buChar char="Ø"/>
              <a:defRPr/>
            </a:pPr>
            <a:r>
              <a:rPr lang="de-DE" dirty="0"/>
              <a:t> Naturwuchserziehung (</a:t>
            </a:r>
            <a:r>
              <a:rPr lang="de-DE" sz="1200" b="0" i="0" u="none" strike="noStrike" dirty="0">
                <a:solidFill>
                  <a:schemeClr val="tx1"/>
                </a:solidFill>
                <a:latin typeface="+mn-lt"/>
                <a:ea typeface="+mn-ea"/>
                <a:cs typeface="+mn-cs"/>
              </a:rPr>
              <a:t>http://www.lwg.bayern.de/mam/cms06/weinbau/dateien/w1_minimalschnitt.pdf) </a:t>
            </a:r>
            <a:endParaRPr lang="de-DE" dirty="0"/>
          </a:p>
          <a:p>
            <a:pPr marL="171450" indent="-171450">
              <a:buFont typeface="Wingdings"/>
              <a:buChar char="Ø"/>
              <a:defRPr/>
            </a:pPr>
            <a:r>
              <a:rPr lang="de-DE" dirty="0"/>
              <a:t>Flache Bodenbearbeitung zur Unterbrechung der Bodenkapillare und somit </a:t>
            </a:r>
            <a:r>
              <a:rPr lang="de-DE" dirty="0" err="1"/>
              <a:t>Evapotranspirationsschutz</a:t>
            </a:r>
            <a:endParaRPr lang="de-DE" dirty="0"/>
          </a:p>
          <a:p>
            <a:pPr marL="171450" indent="-171450">
              <a:buFont typeface="Wingdings"/>
              <a:buChar char="Ø"/>
              <a:defRPr/>
            </a:pPr>
            <a:r>
              <a:rPr lang="de-DE" dirty="0"/>
              <a:t>Anregung der Tiefendurchwurzelung durch Grubbern oder Beschneiden der seitlichen </a:t>
            </a:r>
            <a:r>
              <a:rPr lang="de-DE" dirty="0" err="1"/>
              <a:t>Rebwurzeln</a:t>
            </a:r>
            <a:endParaRPr lang="de-DE" dirty="0"/>
          </a:p>
          <a:p>
            <a:pPr>
              <a:defRPr/>
            </a:pPr>
            <a:endParaRPr lang="de-DE" dirty="0"/>
          </a:p>
          <a:p>
            <a:pPr>
              <a:defRPr/>
            </a:pPr>
            <a:r>
              <a:rPr lang="de-DE" dirty="0"/>
              <a:t>Regionale Wildpflanzensammlung zur Begrünung der Fahrgasse. Samenmischungen die ein besseres Wasserrückhaltevermögen und bessere Erosionssicherung und Humusbildung haben. (Niedrigwüchsige Kalkmagerrasen).</a:t>
            </a:r>
            <a:endParaRPr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32</a:t>
            </a:fld>
            <a:endParaRPr lang="de-DE"/>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buFont typeface="Wingdings"/>
              <a:buChar char="Ø"/>
              <a:defRPr/>
            </a:pPr>
            <a:r>
              <a:rPr lang="de-DE" dirty="0"/>
              <a:t> Starkniederschläge: Verschlämmung, Erosion, Nährstoffauswaschung</a:t>
            </a:r>
            <a:endParaRPr dirty="0"/>
          </a:p>
          <a:p>
            <a:pPr>
              <a:buFont typeface="Wingdings"/>
              <a:buChar char="Ø"/>
              <a:defRPr/>
            </a:pPr>
            <a:r>
              <a:rPr lang="de-DE" dirty="0"/>
              <a:t> Hagel: direkte Schädigungen der Pflanzen; </a:t>
            </a:r>
            <a:br>
              <a:rPr lang="de-DE" dirty="0"/>
            </a:br>
            <a:r>
              <a:rPr lang="de-DE" dirty="0"/>
              <a:t>  indirekte Schädigung durch Schädlingsbefall der beschädigten</a:t>
            </a:r>
            <a:br>
              <a:rPr lang="de-DE" dirty="0"/>
            </a:br>
            <a:r>
              <a:rPr lang="de-DE" dirty="0"/>
              <a:t>  Pflanzen und Früchte</a:t>
            </a:r>
            <a:endParaRPr dirty="0"/>
          </a:p>
          <a:p>
            <a:pPr>
              <a:buFont typeface="Wingdings"/>
              <a:buChar char="Ø"/>
              <a:defRPr/>
            </a:pPr>
            <a:r>
              <a:rPr lang="de-DE" dirty="0"/>
              <a:t> Stürme: Bruch besonders in exponierten Lagen</a:t>
            </a:r>
            <a:endParaRPr dirty="0"/>
          </a:p>
          <a:p>
            <a:pPr>
              <a:buFont typeface="Wingdings"/>
              <a:buChar char="Ø"/>
              <a:defRPr/>
            </a:pPr>
            <a:r>
              <a:rPr lang="de-DE" dirty="0"/>
              <a:t> Frostereignisse (s.u.)</a:t>
            </a:r>
            <a:endParaRPr dirty="0"/>
          </a:p>
          <a:p>
            <a:pPr marL="0" marR="0" lvl="0" indent="0" algn="l" defTabSz="914400">
              <a:lnSpc>
                <a:spcPct val="100000"/>
              </a:lnSpc>
              <a:spcBef>
                <a:spcPts val="0"/>
              </a:spcBef>
              <a:spcAft>
                <a:spcPts val="0"/>
              </a:spcAft>
              <a:buClrTx/>
              <a:buSzTx/>
              <a:buFontTx/>
              <a:buNone/>
              <a:defRPr/>
            </a:pPr>
            <a:endParaRPr lang="de-DE" dirty="0"/>
          </a:p>
          <a:p>
            <a:pPr marL="0" marR="0" lvl="0" indent="0" algn="l" defTabSz="914400">
              <a:lnSpc>
                <a:spcPct val="100000"/>
              </a:lnSpc>
              <a:spcBef>
                <a:spcPts val="0"/>
              </a:spcBef>
              <a:spcAft>
                <a:spcPts val="0"/>
              </a:spcAft>
              <a:buClrTx/>
              <a:buSzTx/>
              <a:buFontTx/>
              <a:buNone/>
              <a:defRPr/>
            </a:pPr>
            <a:r>
              <a:rPr lang="de-DE" sz="1200" b="1" dirty="0">
                <a:solidFill>
                  <a:schemeClr val="tx1"/>
                </a:solidFill>
                <a:latin typeface="+mn-lt"/>
                <a:ea typeface="+mn-ea"/>
                <a:cs typeface="+mn-cs"/>
              </a:rPr>
              <a:t>Dauerregen:</a:t>
            </a:r>
            <a:r>
              <a:rPr lang="de-DE" sz="1200" dirty="0">
                <a:solidFill>
                  <a:schemeClr val="tx1"/>
                </a:solidFill>
                <a:latin typeface="+mn-lt"/>
                <a:ea typeface="+mn-ea"/>
                <a:cs typeface="+mn-cs"/>
              </a:rPr>
              <a:t> </a:t>
            </a:r>
            <a:r>
              <a:rPr lang="de-DE" sz="1200" u="sng" dirty="0">
                <a:solidFill>
                  <a:schemeClr val="tx1"/>
                </a:solidFill>
                <a:latin typeface="+mn-lt"/>
                <a:ea typeface="+mn-ea"/>
                <a:cs typeface="+mn-cs"/>
              </a:rPr>
              <a:t>&gt;</a:t>
            </a:r>
            <a:r>
              <a:rPr lang="de-DE" sz="1200" dirty="0">
                <a:solidFill>
                  <a:schemeClr val="tx1"/>
                </a:solidFill>
                <a:latin typeface="+mn-lt"/>
                <a:ea typeface="+mn-ea"/>
                <a:cs typeface="+mn-cs"/>
              </a:rPr>
              <a:t> 60 mm Niederschlag/Monat (März-Okt (Jan-Dez)), besonders in Kombination mit kühler Witterung kann es zur </a:t>
            </a:r>
            <a:r>
              <a:rPr lang="de-DE" sz="1200" dirty="0" err="1">
                <a:solidFill>
                  <a:schemeClr val="tx1"/>
                </a:solidFill>
                <a:latin typeface="+mn-lt"/>
                <a:ea typeface="+mn-ea"/>
                <a:cs typeface="+mn-cs"/>
              </a:rPr>
              <a:t>Verrieselung</a:t>
            </a:r>
            <a:r>
              <a:rPr lang="de-DE" sz="1200" dirty="0">
                <a:solidFill>
                  <a:schemeClr val="tx1"/>
                </a:solidFill>
                <a:latin typeface="+mn-lt"/>
                <a:ea typeface="+mn-ea"/>
                <a:cs typeface="+mn-cs"/>
              </a:rPr>
              <a:t> der Blüten kommen -&gt; geringere Befruchtungsrate; höhere Infektionsgefahr, Platzen der Beeren mit Gefahr der Sekundärinfektion</a:t>
            </a:r>
            <a:endParaRPr dirty="0"/>
          </a:p>
          <a:p>
            <a:pPr marL="0" marR="0" lvl="0" indent="0" algn="l" defTabSz="914400">
              <a:lnSpc>
                <a:spcPct val="100000"/>
              </a:lnSpc>
              <a:spcBef>
                <a:spcPts val="0"/>
              </a:spcBef>
              <a:spcAft>
                <a:spcPts val="0"/>
              </a:spcAft>
              <a:buClrTx/>
              <a:buSzTx/>
              <a:buFontTx/>
              <a:buNone/>
              <a:defRPr/>
            </a:pPr>
            <a:endParaRPr lang="de-DE" sz="1200" dirty="0">
              <a:solidFill>
                <a:schemeClr val="tx1"/>
              </a:solidFill>
              <a:latin typeface="+mn-lt"/>
              <a:ea typeface="+mn-ea"/>
              <a:cs typeface="+mn-cs"/>
            </a:endParaRPr>
          </a:p>
          <a:p>
            <a:pPr marL="0" marR="0" lvl="0" indent="0" algn="l" defTabSz="914400">
              <a:lnSpc>
                <a:spcPct val="100000"/>
              </a:lnSpc>
              <a:spcBef>
                <a:spcPts val="0"/>
              </a:spcBef>
              <a:spcAft>
                <a:spcPts val="0"/>
              </a:spcAft>
              <a:buClrTx/>
              <a:buSzTx/>
              <a:buFontTx/>
              <a:buNone/>
              <a:defRPr/>
            </a:pPr>
            <a:r>
              <a:rPr lang="de-DE" sz="1200" dirty="0">
                <a:solidFill>
                  <a:schemeClr val="tx1"/>
                </a:solidFill>
                <a:latin typeface="+mn-lt"/>
                <a:ea typeface="+mn-ea"/>
                <a:cs typeface="+mn-cs"/>
              </a:rPr>
              <a:t>Sintflutartige kurze Regenfälle aber auch langanhaltende Sommerregen begünstigen Pilzbefall, Mehltaubefall -&gt; Fehlaromen im Wein  </a:t>
            </a:r>
            <a:endParaRPr dirty="0"/>
          </a:p>
          <a:p>
            <a:pPr marL="0" marR="0" lvl="0" indent="0" algn="l" defTabSz="914400">
              <a:lnSpc>
                <a:spcPct val="100000"/>
              </a:lnSpc>
              <a:spcBef>
                <a:spcPts val="0"/>
              </a:spcBef>
              <a:spcAft>
                <a:spcPts val="0"/>
              </a:spcAft>
              <a:buClrTx/>
              <a:buSzTx/>
              <a:buFontTx/>
              <a:buNone/>
              <a:defRPr/>
            </a:pPr>
            <a:endParaRPr lang="de-DE" dirty="0"/>
          </a:p>
          <a:p>
            <a:pPr marL="0" marR="0" lvl="0" indent="0" algn="l" defTabSz="914400">
              <a:lnSpc>
                <a:spcPct val="100000"/>
              </a:lnSpc>
              <a:spcBef>
                <a:spcPts val="0"/>
              </a:spcBef>
              <a:spcAft>
                <a:spcPts val="0"/>
              </a:spcAft>
              <a:buClrTx/>
              <a:buSzTx/>
              <a:buFontTx/>
              <a:buNone/>
              <a:defRPr/>
            </a:pPr>
            <a:endParaRPr lang="de-DE" dirty="0"/>
          </a:p>
          <a:p>
            <a:pPr marL="0" marR="0" lvl="0" indent="0" algn="l" defTabSz="914400">
              <a:lnSpc>
                <a:spcPct val="100000"/>
              </a:lnSpc>
              <a:spcBef>
                <a:spcPts val="0"/>
              </a:spcBef>
              <a:spcAft>
                <a:spcPts val="0"/>
              </a:spcAft>
              <a:buClrTx/>
              <a:buSzTx/>
              <a:buFontTx/>
              <a:buNone/>
              <a:defRPr/>
            </a:pPr>
            <a:r>
              <a:rPr lang="de-DE" dirty="0"/>
              <a:t>Starkniederschläge: </a:t>
            </a:r>
            <a:r>
              <a:rPr lang="de-DE" dirty="0">
                <a:sym typeface="Wingdings" panose="05000000000000000000" pitchFamily="2" charset="2"/>
              </a:rPr>
              <a:t></a:t>
            </a:r>
            <a:r>
              <a:rPr lang="de-DE" dirty="0"/>
              <a:t> N-Mangel, Schäden durch Wasserstau in Bodensenken</a:t>
            </a:r>
            <a:endParaRPr dirty="0"/>
          </a:p>
          <a:p>
            <a:pPr marL="0" marR="0" lvl="0" indent="0" algn="l" defTabSz="914400">
              <a:lnSpc>
                <a:spcPct val="100000"/>
              </a:lnSpc>
              <a:spcBef>
                <a:spcPts val="0"/>
              </a:spcBef>
              <a:spcAft>
                <a:spcPts val="0"/>
              </a:spcAft>
              <a:buClrTx/>
              <a:buSzTx/>
              <a:buFontTx/>
              <a:buNone/>
              <a:defRPr/>
            </a:pPr>
            <a:endParaRPr lang="de-DE" dirty="0"/>
          </a:p>
          <a:p>
            <a:pPr marL="0" marR="0" lvl="0" indent="0" algn="l" defTabSz="914400" eaLnBrk="1" fontAlgn="auto" latinLnBrk="0" hangingPunct="1">
              <a:lnSpc>
                <a:spcPct val="100000"/>
              </a:lnSpc>
              <a:spcBef>
                <a:spcPts val="0"/>
              </a:spcBef>
              <a:spcAft>
                <a:spcPts val="0"/>
              </a:spcAft>
              <a:buClrTx/>
              <a:buSzTx/>
              <a:buFontTx/>
              <a:buNone/>
              <a:tabLst/>
              <a:defRPr/>
            </a:pPr>
            <a:r>
              <a:rPr lang="de-DE" sz="1200" baseline="30000" dirty="0"/>
              <a:t>5)  </a:t>
            </a:r>
            <a:r>
              <a:rPr lang="de-DE" sz="1200" dirty="0">
                <a:ea typeface="MS Mincho"/>
              </a:rPr>
              <a:t>Hagelschaden an Trauben</a:t>
            </a:r>
            <a:r>
              <a:rPr lang="de-DE" dirty="0"/>
              <a:t>,</a:t>
            </a:r>
            <a:r>
              <a:rPr lang="de-DE" sz="1200" dirty="0">
                <a:ea typeface="MS Mincho"/>
              </a:rPr>
              <a:t> HS </a:t>
            </a:r>
            <a:r>
              <a:rPr lang="de-DE" sz="1200" dirty="0" err="1">
                <a:ea typeface="MS Mincho"/>
              </a:rPr>
              <a:t>Geisenheim</a:t>
            </a:r>
            <a:r>
              <a:rPr lang="de-DE" dirty="0"/>
              <a:t>: http://rebschutz.hs-geisenheim.de/schadbilder-wein/schadbilder.php?Auswahl=Abiotisch</a:t>
            </a:r>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33</a:t>
            </a:fld>
            <a:endParaRPr lang="de-DE"/>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rtl="0" eaLnBrk="1" fontAlgn="auto" latinLnBrk="0" hangingPunct="1">
              <a:lnSpc>
                <a:spcPct val="100000"/>
              </a:lnSpc>
              <a:spcBef>
                <a:spcPts val="0"/>
              </a:spcBef>
              <a:spcAft>
                <a:spcPts val="0"/>
              </a:spcAft>
              <a:buClrTx/>
              <a:buSzTx/>
              <a:buFont typeface="Wingdings"/>
              <a:buNone/>
              <a:tabLst/>
              <a:defRPr/>
            </a:pPr>
            <a:r>
              <a:rPr lang="de-DE" dirty="0">
                <a:cs typeface="Arial" panose="020B0604020202020204" pitchFamily="34" charset="0"/>
                <a:sym typeface="Wingdings" panose="05000000000000000000" pitchFamily="2" charset="2"/>
              </a:rPr>
              <a:t>Bildquelle: </a:t>
            </a:r>
            <a:r>
              <a:rPr lang="de-DE" dirty="0"/>
              <a:t>https://pixabay.com/de/photos/frage-fragezeichen-hilfe-antwort-2309040/, </a:t>
            </a:r>
            <a:r>
              <a:rPr lang="de-DE" dirty="0" err="1"/>
              <a:t>download</a:t>
            </a:r>
            <a:r>
              <a:rPr lang="de-DE" dirty="0"/>
              <a:t> 20.09.21</a:t>
            </a:r>
          </a:p>
          <a:p>
            <a:pPr>
              <a:buFont typeface="Wingdings"/>
              <a:buNone/>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34</a:t>
            </a:fld>
            <a:endParaRPr lang="de-DE"/>
          </a:p>
        </p:txBody>
      </p:sp>
    </p:spTree>
    <p:extLst>
      <p:ext uri="{BB962C8B-B14F-4D97-AF65-F5344CB8AC3E}">
        <p14:creationId xmlns:p14="http://schemas.microsoft.com/office/powerpoint/2010/main" val="401318874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buFont typeface="Wingdings"/>
              <a:buNone/>
              <a:defRPr/>
            </a:pPr>
            <a:r>
              <a:rPr lang="de-DE"/>
              <a:t>Starkniederschläge: </a:t>
            </a:r>
            <a:endParaRPr/>
          </a:p>
          <a:p>
            <a:pPr>
              <a:buFont typeface="Wingdings"/>
              <a:buChar char="Ø"/>
              <a:defRPr/>
            </a:pPr>
            <a:r>
              <a:rPr lang="de-DE"/>
              <a:t> Verbesserung der Bodenstruktur / Humusaufbau -&gt; Verbesserung der Infiltrationsleistung</a:t>
            </a:r>
            <a:endParaRPr/>
          </a:p>
          <a:p>
            <a:pPr>
              <a:buFont typeface="Wingdings"/>
              <a:buChar char="Ø"/>
              <a:defRPr/>
            </a:pPr>
            <a:r>
              <a:rPr lang="de-DE"/>
              <a:t> Mulchmaterial (Stroh) zur Erosionsminderung</a:t>
            </a:r>
            <a:endParaRPr/>
          </a:p>
          <a:p>
            <a:pPr>
              <a:buFont typeface="Wingdings"/>
              <a:buChar char="Ø"/>
              <a:defRPr/>
            </a:pPr>
            <a:r>
              <a:rPr lang="de-DE"/>
              <a:t> Ausrichtung der Anlage in Hauptwindrichtung (weniger Windangriffsfläche, schnelleres Abtrocknen -&gt;Pilzbefall reduzieren)</a:t>
            </a:r>
          </a:p>
          <a:p>
            <a:pPr>
              <a:buFont typeface="Wingdings"/>
              <a:buChar char="Ø"/>
              <a:defRPr/>
            </a:pPr>
            <a:r>
              <a:rPr lang="de-DE"/>
              <a:t> Bewässerung frühzeitig stoppen (falls vorhersehbar)</a:t>
            </a:r>
            <a:endParaRPr/>
          </a:p>
          <a:p>
            <a:pPr>
              <a:buFont typeface="Wingdings"/>
              <a:buChar char="Ø"/>
              <a:defRPr/>
            </a:pPr>
            <a:r>
              <a:rPr lang="de-DE"/>
              <a:t> Hagelnetzte und Foliendächer </a:t>
            </a:r>
            <a:endParaRPr/>
          </a:p>
          <a:p>
            <a:pPr>
              <a:buFont typeface="Wingdings"/>
              <a:buChar char="Ø"/>
              <a:defRPr/>
            </a:pPr>
            <a:endParaRPr lang="de-DE"/>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35</a:t>
            </a:fld>
            <a:endParaRPr lang="de-DE"/>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 typeface="Wingdings"/>
              <a:buNone/>
              <a:defRPr/>
            </a:pPr>
            <a:r>
              <a:rPr lang="de-DE" dirty="0"/>
              <a:t>Hagelnetze schützen die Trauben vor Hagel und Starkregen sowie vor Verbrennungen </a:t>
            </a:r>
            <a:endParaRPr dirty="0"/>
          </a:p>
          <a:p>
            <a:pPr>
              <a:buFont typeface="Wingdings"/>
              <a:buNone/>
              <a:defRPr/>
            </a:pPr>
            <a:endParaRPr lang="de-DE" dirty="0"/>
          </a:p>
          <a:p>
            <a:r>
              <a:rPr lang="de-DE" sz="1200" baseline="30000" dirty="0"/>
              <a:t>2) </a:t>
            </a:r>
            <a:r>
              <a:rPr lang="de-DE" sz="1200" dirty="0"/>
              <a:t>Engelhart Tafeltraubenerziehung mit Schutznetz,  Bayerische Landesanstalt für Weinbau und Gartenbau: </a:t>
            </a:r>
            <a:r>
              <a:rPr lang="de-DE" dirty="0"/>
              <a:t>https://commons.wikimedia.org/wiki/File:Engelhart_Erziehung_mit_Whailex_Schutznetz_System_03.jpg </a:t>
            </a:r>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36</a:t>
            </a:fld>
            <a:endParaRPr lang="de-DE"/>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Stürme:</a:t>
            </a:r>
            <a:endParaRPr dirty="0"/>
          </a:p>
          <a:p>
            <a:pPr>
              <a:buFont typeface="Wingdings"/>
              <a:buChar char="Ø"/>
              <a:defRPr/>
            </a:pPr>
            <a:r>
              <a:rPr lang="de-DE" dirty="0"/>
              <a:t> Anbau in Hauptwindrichtung</a:t>
            </a:r>
            <a:endParaRPr dirty="0"/>
          </a:p>
          <a:p>
            <a:pPr>
              <a:buFont typeface="Wingdings"/>
              <a:buChar char="Ø"/>
              <a:defRPr/>
            </a:pPr>
            <a:r>
              <a:rPr lang="de-DE" dirty="0"/>
              <a:t> Anbau empfindlicher Pflanzen nicht auf exponierten Flächen</a:t>
            </a:r>
            <a:endParaRPr dirty="0"/>
          </a:p>
          <a:p>
            <a:pPr>
              <a:buFont typeface="Wingdings"/>
              <a:buChar char="Ø"/>
              <a:defRPr/>
            </a:pPr>
            <a:r>
              <a:rPr lang="de-DE" dirty="0"/>
              <a:t> Pflanzung von Gehölzen/Hecken als Windschutz</a:t>
            </a:r>
            <a:endParaRPr dirty="0"/>
          </a:p>
          <a:p>
            <a:pPr marL="0" marR="0" lvl="0" indent="0" algn="l" defTabSz="914400">
              <a:lnSpc>
                <a:spcPct val="100000"/>
              </a:lnSpc>
              <a:spcBef>
                <a:spcPts val="0"/>
              </a:spcBef>
              <a:spcAft>
                <a:spcPts val="0"/>
              </a:spcAft>
              <a:buClrTx/>
              <a:buSzTx/>
              <a:buFont typeface="Wingdings"/>
              <a:buChar char="Ø"/>
              <a:defRPr/>
            </a:pPr>
            <a:r>
              <a:rPr lang="de-DE" dirty="0"/>
              <a:t> Stabilisierung der Anlage (Stabilität der Anlagen erhöhen z.B. flachere Abspannungswinkel, Betonmasten/-</a:t>
            </a:r>
            <a:r>
              <a:rPr lang="de-DE" dirty="0" err="1"/>
              <a:t>erdanker</a:t>
            </a:r>
            <a:r>
              <a:rPr lang="de-DE" dirty="0"/>
              <a:t>, dickere Abspannseile nutzen)</a:t>
            </a:r>
          </a:p>
          <a:p>
            <a:pPr>
              <a:buFont typeface="Wingdings"/>
              <a:buNone/>
              <a:defRPr/>
            </a:pPr>
            <a:endParaRPr lang="de-DE" dirty="0"/>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37</a:t>
            </a:fld>
            <a:endParaRPr lang="de-DE"/>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buFont typeface="Wingdings"/>
              <a:buChar char="Ø"/>
              <a:defRPr/>
            </a:pPr>
            <a:r>
              <a:rPr lang="de-DE"/>
              <a:t> „Sortentreue“ weicht auf -&gt; V.a. jüngere Käufer haben Interesse, sind weniger auf Sorten festgelegt;</a:t>
            </a:r>
            <a:endParaRPr/>
          </a:p>
          <a:p>
            <a:pPr marL="0" marR="0" indent="0" algn="l" defTabSz="914400">
              <a:lnSpc>
                <a:spcPct val="100000"/>
              </a:lnSpc>
              <a:spcBef>
                <a:spcPts val="0"/>
              </a:spcBef>
              <a:spcAft>
                <a:spcPts val="0"/>
              </a:spcAft>
              <a:buClrTx/>
              <a:buSzTx/>
              <a:buFontTx/>
              <a:buNone/>
              <a:defRPr/>
            </a:pPr>
            <a:endParaRPr lang="de-DE"/>
          </a:p>
          <a:p>
            <a:pPr marL="0" marR="0" indent="0" algn="l" defTabSz="914400">
              <a:lnSpc>
                <a:spcPct val="100000"/>
              </a:lnSpc>
              <a:spcBef>
                <a:spcPts val="0"/>
              </a:spcBef>
              <a:spcAft>
                <a:spcPts val="0"/>
              </a:spcAft>
              <a:buClrTx/>
              <a:buSzTx/>
              <a:buFontTx/>
              <a:buNone/>
              <a:defRPr/>
            </a:pPr>
            <a:endParaRPr lang="de-DE"/>
          </a:p>
          <a:p>
            <a:pPr marL="0" marR="0" indent="0" algn="l" defTabSz="914400">
              <a:lnSpc>
                <a:spcPct val="100000"/>
              </a:lnSpc>
              <a:spcBef>
                <a:spcPts val="0"/>
              </a:spcBef>
              <a:spcAft>
                <a:spcPts val="0"/>
              </a:spcAft>
              <a:buClrTx/>
              <a:buSzTx/>
              <a:buFontTx/>
              <a:buNone/>
              <a:defRPr/>
            </a:pPr>
            <a:r>
              <a:rPr lang="de-DE"/>
              <a:t>Weitere Informationen: </a:t>
            </a:r>
            <a:endParaRPr/>
          </a:p>
          <a:p>
            <a:pPr marL="171450" marR="0" indent="-171450" algn="l" defTabSz="914400">
              <a:lnSpc>
                <a:spcPct val="100000"/>
              </a:lnSpc>
              <a:spcBef>
                <a:spcPts val="0"/>
              </a:spcBef>
              <a:spcAft>
                <a:spcPts val="0"/>
              </a:spcAft>
              <a:buClrTx/>
              <a:buSzTx/>
              <a:buFont typeface="Arial"/>
              <a:buChar char="•"/>
              <a:defRPr/>
            </a:pPr>
            <a:r>
              <a:rPr lang="de-DE"/>
              <a:t>https://wbi.landwirtschaft-bw.de/pb/,Lde/Startseite/Fachinfo/Pilzwiderstandsfaehige+Keltertraubensorten</a:t>
            </a:r>
            <a:endParaRPr/>
          </a:p>
          <a:p>
            <a:pPr marL="171450" marR="0" indent="-171450" algn="l" defTabSz="914400">
              <a:lnSpc>
                <a:spcPct val="100000"/>
              </a:lnSpc>
              <a:spcBef>
                <a:spcPts val="0"/>
              </a:spcBef>
              <a:spcAft>
                <a:spcPts val="0"/>
              </a:spcAft>
              <a:buClrTx/>
              <a:buSzTx/>
              <a:buFont typeface="Arial"/>
              <a:buChar char="•"/>
              <a:defRPr/>
            </a:pPr>
            <a:r>
              <a:rPr lang="de-DE"/>
              <a:t>https://piwi-international.de/ueber-piwi/was-sind-piwi-weine/</a:t>
            </a:r>
            <a:endParaRPr/>
          </a:p>
          <a:p>
            <a:pPr marL="171450" marR="0" indent="-171450" algn="l" defTabSz="914400">
              <a:lnSpc>
                <a:spcPct val="100000"/>
              </a:lnSpc>
              <a:spcBef>
                <a:spcPts val="0"/>
              </a:spcBef>
              <a:spcAft>
                <a:spcPts val="0"/>
              </a:spcAft>
              <a:buClrTx/>
              <a:buSzTx/>
              <a:buFont typeface="Arial"/>
              <a:buChar char="•"/>
              <a:defRPr/>
            </a:pPr>
            <a:r>
              <a:rPr lang="de-DE"/>
              <a:t>BBZ, Nr.38, 19.9., S.14</a:t>
            </a:r>
            <a:endParaRPr/>
          </a:p>
          <a:p>
            <a:pPr>
              <a:defRPr/>
            </a:pPr>
            <a:endParaRPr lang="de-DE"/>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38</a:t>
            </a:fld>
            <a:endParaRPr lang="de-DE"/>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b="0" dirty="0">
                <a:solidFill>
                  <a:schemeClr val="accent1"/>
                </a:solidFill>
              </a:rPr>
              <a:t>Mit dieser Folie drehen wir das Muster um. Wir betrachten die Auswirkungen verschiedener Klimawandelfolgen auf den Boden, weil dem Boden eine besondere Rolle zukommt.</a:t>
            </a:r>
            <a:endParaRPr dirty="0"/>
          </a:p>
          <a:p>
            <a:pPr>
              <a:defRPr/>
            </a:pPr>
            <a:endParaRPr lang="de-DE" b="1" dirty="0">
              <a:solidFill>
                <a:schemeClr val="accent1"/>
              </a:solidFill>
            </a:endParaRPr>
          </a:p>
          <a:p>
            <a:pPr>
              <a:defRPr/>
            </a:pPr>
            <a:r>
              <a:rPr lang="de-DE" b="1" dirty="0">
                <a:solidFill>
                  <a:schemeClr val="accent1"/>
                </a:solidFill>
              </a:rPr>
              <a:t>Anpassungsmaßnahmen</a:t>
            </a:r>
            <a:r>
              <a:rPr lang="de-DE" b="1" dirty="0"/>
              <a:t> verschiedener Klimawandelfolgen auf den Boden:</a:t>
            </a:r>
            <a:endParaRPr dirty="0"/>
          </a:p>
          <a:p>
            <a:pPr>
              <a:buFont typeface="Wingdings"/>
              <a:buChar char="Ø"/>
              <a:defRPr/>
            </a:pPr>
            <a:r>
              <a:rPr lang="de-DE" dirty="0"/>
              <a:t> Bodenverdichtung „ multi-pass-Effekt“ (verdichtete Fahrspuren) wird verstärkt durch feuchtere Witterung zur Ernte</a:t>
            </a:r>
            <a:endParaRPr dirty="0"/>
          </a:p>
          <a:p>
            <a:pPr lvl="1">
              <a:buFont typeface="Wingdings"/>
              <a:buChar char="Ø"/>
              <a:defRPr/>
            </a:pPr>
            <a:r>
              <a:rPr lang="de-DE" dirty="0"/>
              <a:t> reduzieren den effektiven Wurzelraum</a:t>
            </a:r>
            <a:endParaRPr dirty="0"/>
          </a:p>
          <a:p>
            <a:pPr lvl="1">
              <a:buFont typeface="Wingdings"/>
              <a:buChar char="Ø"/>
              <a:defRPr/>
            </a:pPr>
            <a:r>
              <a:rPr lang="de-DE" dirty="0"/>
              <a:t> sind eine Folge von häufigen und zeitgebundenen Überfahrten</a:t>
            </a:r>
            <a:endParaRPr dirty="0"/>
          </a:p>
          <a:p>
            <a:pPr lvl="1">
              <a:buFont typeface="Wingdings"/>
              <a:buChar char="Ø"/>
              <a:defRPr/>
            </a:pPr>
            <a:r>
              <a:rPr lang="de-DE" dirty="0"/>
              <a:t> entstehen oft schon im Pflanzjahr</a:t>
            </a:r>
            <a:endParaRPr dirty="0"/>
          </a:p>
          <a:p>
            <a:pPr lvl="1">
              <a:buFont typeface="Wingdings"/>
              <a:buChar char="Ø"/>
              <a:defRPr/>
            </a:pPr>
            <a:r>
              <a:rPr lang="de-DE" dirty="0"/>
              <a:t> lassen sich nur mit Mühe reparieren (Termin, Sichern, Schonen)</a:t>
            </a:r>
            <a:endParaRPr dirty="0"/>
          </a:p>
          <a:p>
            <a:pPr lvl="1">
              <a:buFont typeface="Wingdings"/>
              <a:buChar char="Ø"/>
              <a:defRPr/>
            </a:pPr>
            <a:r>
              <a:rPr lang="de-DE" dirty="0"/>
              <a:t> können die N2O-Bildung verstärken</a:t>
            </a:r>
            <a:endParaRPr dirty="0"/>
          </a:p>
          <a:p>
            <a:pPr marL="0" marR="0" indent="0" algn="l" defTabSz="914400">
              <a:lnSpc>
                <a:spcPct val="100000"/>
              </a:lnSpc>
              <a:spcBef>
                <a:spcPts val="0"/>
              </a:spcBef>
              <a:spcAft>
                <a:spcPts val="0"/>
              </a:spcAft>
              <a:buClrTx/>
              <a:buSzTx/>
              <a:buFont typeface="Wingdings"/>
              <a:buChar char="Ø"/>
              <a:defRPr/>
            </a:pPr>
            <a:r>
              <a:rPr lang="de-DE" dirty="0"/>
              <a:t> Häufigere und längere Trockenheitsphasen (Wasserstress)</a:t>
            </a:r>
            <a:endParaRPr dirty="0"/>
          </a:p>
          <a:p>
            <a:pPr>
              <a:buFont typeface="Wingdings"/>
              <a:buChar char="Ø"/>
              <a:defRPr/>
            </a:pPr>
            <a:r>
              <a:rPr lang="de-DE" dirty="0"/>
              <a:t> Erosion durch zunehmende Starkniederschläge</a:t>
            </a:r>
            <a:endParaRPr dirty="0"/>
          </a:p>
          <a:p>
            <a:pPr>
              <a:buFont typeface="Wingdings"/>
              <a:buChar char="Ø"/>
              <a:defRPr/>
            </a:pPr>
            <a:r>
              <a:rPr lang="de-DE" dirty="0"/>
              <a:t> Höhere Temperaturen führen zu stärkerer biologischen Aktivität und somit zu Humusabbau</a:t>
            </a:r>
            <a:endParaRPr dirty="0"/>
          </a:p>
          <a:p>
            <a:pPr>
              <a:buFont typeface="Wingdings"/>
              <a:buChar char="Ø"/>
              <a:defRPr/>
            </a:pPr>
            <a:r>
              <a:rPr lang="de-DE" dirty="0"/>
              <a:t> und: Schadstoffeintrag (PSM, Schwermetalle, Mikroplastik </a:t>
            </a:r>
            <a:r>
              <a:rPr lang="de-DE" dirty="0" err="1"/>
              <a:t>etc</a:t>
            </a:r>
            <a:r>
              <a:rPr lang="de-DE" dirty="0"/>
              <a:t> </a:t>
            </a:r>
            <a:endParaRPr dirty="0"/>
          </a:p>
          <a:p>
            <a:pPr>
              <a:defRPr/>
            </a:pPr>
            <a:endParaRPr lang="de-DE" dirty="0"/>
          </a:p>
          <a:p>
            <a:pPr>
              <a:defRPr/>
            </a:pPr>
            <a:r>
              <a:rPr lang="de-DE" dirty="0"/>
              <a:t>https://www.bodenwelten.de/content/moegliche-auswirkungen-auf-den-boden</a:t>
            </a:r>
            <a:endParaRPr dirty="0"/>
          </a:p>
          <a:p>
            <a:pPr>
              <a:defRPr/>
            </a:pPr>
            <a:r>
              <a:rPr lang="de-DE" dirty="0"/>
              <a:t>https://www.bodensee-stiftung.org/wp-content/uploads/Rupp_Boden_im_Klimawandel.pdf</a:t>
            </a:r>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39</a:t>
            </a:fld>
            <a:endParaRPr lang="de-DE"/>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cs typeface="Arial" panose="020B0604020202020204" pitchFamily="34" charset="0"/>
                <a:sym typeface="Wingdings" panose="05000000000000000000" pitchFamily="2" charset="2"/>
              </a:rPr>
              <a:t>Bildquelle: </a:t>
            </a:r>
            <a:r>
              <a:rPr lang="de-DE" dirty="0"/>
              <a:t>https://pixabay.com/de/photos/frage-fragezeichen-hilfe-antwort-2309040/, </a:t>
            </a:r>
            <a:r>
              <a:rPr lang="de-DE" dirty="0" err="1"/>
              <a:t>download</a:t>
            </a:r>
            <a:r>
              <a:rPr lang="de-DE" dirty="0"/>
              <a:t> 20.09.21</a:t>
            </a:r>
          </a:p>
          <a:p>
            <a:pPr>
              <a:defRPr/>
            </a:pPr>
            <a:endParaRPr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40</a:t>
            </a:fld>
            <a:endParaRPr lang="de-DE"/>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dirty="0">
                <a:solidFill>
                  <a:srgbClr val="000000"/>
                </a:solidFill>
                <a:latin typeface="Arial"/>
                <a:ea typeface="Calibri"/>
                <a:cs typeface="Times New Roman"/>
              </a:rPr>
              <a:t>Die Anzahl der heißen Tage ist in Baden-Württemberg im Zeitraum 1951 – 2019 bereits um 9,6 Tage angestiegen  - und der Trend setzt sich fort. Besonders die Regionen, die bereits heute heiß und trocken sind, wie z.B. der Oberrheingraben, werden unter dem fortschreitenden Klimawandel leiden, da sich eine weitere Zunahme der heißen Tage dort besonders auswirkt.</a:t>
            </a:r>
          </a:p>
          <a:p>
            <a:pPr marL="0" marR="0" lvl="0" indent="0" algn="l" defTabSz="914400">
              <a:lnSpc>
                <a:spcPct val="100000"/>
              </a:lnSpc>
              <a:spcBef>
                <a:spcPts val="0"/>
              </a:spcBef>
              <a:spcAft>
                <a:spcPts val="0"/>
              </a:spcAft>
              <a:buClrTx/>
              <a:buSzTx/>
              <a:buFontTx/>
              <a:buNone/>
              <a:defRPr/>
            </a:pPr>
            <a:endParaRPr lang="de-DE" sz="1200" dirty="0">
              <a:solidFill>
                <a:srgbClr val="000000"/>
              </a:solidFill>
              <a:latin typeface="Arial"/>
              <a:cs typeface="Times New Roman"/>
            </a:endParaRPr>
          </a:p>
          <a:p>
            <a:pPr marL="0" marR="0" lvl="0" indent="0" algn="l" defTabSz="914400" eaLnBrk="1" fontAlgn="auto" latinLnBrk="0" hangingPunct="1">
              <a:lnSpc>
                <a:spcPct val="100000"/>
              </a:lnSpc>
              <a:spcBef>
                <a:spcPts val="0"/>
              </a:spcBef>
              <a:spcAft>
                <a:spcPts val="0"/>
              </a:spcAft>
              <a:buClrTx/>
              <a:buSzTx/>
              <a:buFontTx/>
              <a:buNone/>
              <a:tabLst/>
              <a:defRPr/>
            </a:pPr>
            <a:r>
              <a:rPr lang="de-DE" dirty="0"/>
              <a:t>https://www.dwd.de/DE/leistungen/zeitreihen/zeitreihen.html</a:t>
            </a:r>
          </a:p>
          <a:p>
            <a:pPr marL="0" marR="0" lvl="0" indent="0" algn="l" defTabSz="914400">
              <a:lnSpc>
                <a:spcPct val="100000"/>
              </a:lnSpc>
              <a:spcBef>
                <a:spcPts val="0"/>
              </a:spcBef>
              <a:spcAft>
                <a:spcPts val="0"/>
              </a:spcAft>
              <a:buClrTx/>
              <a:buSzTx/>
              <a:buFontTx/>
              <a:buNone/>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5</a:t>
            </a:fld>
            <a:endParaRPr lang="de-DE"/>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Hitze: Erhöhte Transpiration durch die Pflanzen – ein Boden mit guter Bodenstruktur kann die Feuchtigkeit länger halten und somit die Pflanzen über eine längere Periode mit Bodenwasser versorgen</a:t>
            </a:r>
            <a:endParaRPr dirty="0"/>
          </a:p>
          <a:p>
            <a:pPr>
              <a:defRPr/>
            </a:pPr>
            <a:r>
              <a:rPr lang="de-DE" dirty="0"/>
              <a:t>Trockenheit: s.o.</a:t>
            </a:r>
            <a:endParaRPr dirty="0"/>
          </a:p>
          <a:p>
            <a:pPr>
              <a:defRPr/>
            </a:pPr>
            <a:r>
              <a:rPr lang="de-DE" dirty="0"/>
              <a:t>Extremwetterereignisse wie Starkniederschläge: Boden mit einer durchlässigen, stabilen Bodenstruktur kann Starkniederschläge besser aufnehmen, seine Infiltrationsleistung ist höher und verschlämmt weniger. </a:t>
            </a:r>
            <a:endParaRPr dirty="0"/>
          </a:p>
          <a:p>
            <a:pPr>
              <a:defRPr/>
            </a:pPr>
            <a:endParaRPr lang="de-DE" dirty="0"/>
          </a:p>
          <a:p>
            <a:pPr>
              <a:buFont typeface="Wingdings"/>
              <a:buChar char="Ø"/>
              <a:defRPr/>
            </a:pPr>
            <a:r>
              <a:rPr lang="de-DE" dirty="0"/>
              <a:t> Bodenverdichtung beseitigen</a:t>
            </a:r>
            <a:endParaRPr dirty="0"/>
          </a:p>
          <a:p>
            <a:pPr marL="457200" marR="0" lvl="1" indent="0" algn="l" defTabSz="914400">
              <a:lnSpc>
                <a:spcPct val="100000"/>
              </a:lnSpc>
              <a:spcBef>
                <a:spcPts val="0"/>
              </a:spcBef>
              <a:spcAft>
                <a:spcPts val="0"/>
              </a:spcAft>
              <a:buClrTx/>
              <a:buSzTx/>
              <a:buFont typeface="Wingdings"/>
              <a:buChar char="Ø"/>
              <a:defRPr/>
            </a:pPr>
            <a:r>
              <a:rPr lang="de-DE" dirty="0"/>
              <a:t>Bodenverdichtungen können z.B. mit einem Tiefengrubber gelöst werden (nicht  bei nassen Bodenverhältnissen!) – die Lockerung muss jedoch dann durch Aussaat tiefwurzelnder Pflanzen stabilisiert werden (Ölrettich, Luzerne). </a:t>
            </a:r>
            <a:endParaRPr dirty="0"/>
          </a:p>
          <a:p>
            <a:pPr>
              <a:defRPr/>
            </a:pPr>
            <a:endParaRPr lang="de-DE" dirty="0"/>
          </a:p>
          <a:p>
            <a:pPr>
              <a:defRPr/>
            </a:pPr>
            <a:r>
              <a:rPr lang="de-DE" dirty="0"/>
              <a:t>Für einen Boden mit guter Struktur ist ein aktives Bodenleben der Schlüssel. Dieses wird wiederum durch die auf der Folie genannten Punkte gefördert (v.a. organische Substanz als </a:t>
            </a:r>
            <a:r>
              <a:rPr lang="de-DE" dirty="0" err="1"/>
              <a:t>Bodenlebennahrung</a:t>
            </a:r>
            <a:r>
              <a:rPr lang="de-DE" dirty="0"/>
              <a:t>, vielseitiger Fahrgassenbegrünung, keine Verdichtungen). Dies ist die Grundlage für gesunde und widerstandsfähige Pflanzen. </a:t>
            </a:r>
          </a:p>
          <a:p>
            <a:pPr>
              <a:defRPr/>
            </a:pPr>
            <a:endParaRPr lang="de-DE" dirty="0"/>
          </a:p>
          <a:p>
            <a:pPr>
              <a:defRPr/>
            </a:pPr>
            <a:r>
              <a:rPr lang="de-DE" dirty="0"/>
              <a:t>…siehe hier auch die Präsentation 02.02_Boden_GeNIAL.pptx</a:t>
            </a:r>
            <a:endParaRPr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41</a:t>
            </a:fld>
            <a:endParaRPr lang="de-DE"/>
          </a:p>
        </p:txBody>
      </p:sp>
    </p:spTree>
    <p:extLst>
      <p:ext uri="{BB962C8B-B14F-4D97-AF65-F5344CB8AC3E}">
        <p14:creationId xmlns:p14="http://schemas.microsoft.com/office/powerpoint/2010/main" val="17565738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endParaRPr lang="de-DE"/>
          </a:p>
          <a:p>
            <a:pPr>
              <a:defRPr/>
            </a:pPr>
            <a:r>
              <a:rPr lang="de-DE"/>
              <a:t>Eine längere Vegetationsperiode bedeutet, dass auch die Temperaturen im Herbst noch wüchsige Bedingungen schaffen. Davon profitieren nicht nur die Anbaukulturen, sondern auch Unkräuter, Schädlinge (mehr Generationen pro Jahr wie z.B. Blattläuse und Zikaden) und wärmeliebende Krankheitserreger (z.B. Echter Mehltau). Mildere Winter begünstigen sozusagen die Überlebensrate der Schaderreger und der Unkräuter</a:t>
            </a:r>
            <a:endParaRPr/>
          </a:p>
          <a:p>
            <a:pPr>
              <a:defRPr/>
            </a:pPr>
            <a:endParaRPr lang="de-DE"/>
          </a:p>
          <a:p>
            <a:pPr>
              <a:defRPr/>
            </a:pPr>
            <a:r>
              <a:rPr lang="de-DE"/>
              <a:t>Zu hohe Herbsttemperaturen: Tmax &gt; 10°C (Nov), kann zur Unterbrechung der endogenen Ruhe (Winterruhe) der Pflanzen führen -&gt; geringere Frosthärte </a:t>
            </a:r>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42</a:t>
            </a:fld>
            <a:endParaRPr lang="de-DE"/>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sz="1200" b="0" i="0" u="none" strike="noStrike">
                <a:solidFill>
                  <a:schemeClr val="tx1"/>
                </a:solidFill>
                <a:latin typeface="+mn-lt"/>
                <a:ea typeface="+mn-ea"/>
                <a:cs typeface="+mn-cs"/>
              </a:rPr>
              <a:t>Bei der Leitrebsorte Riesling haben sich wichtige phänologische Termine verschoben. Seit Ende der 1980-er Jahre setzen diese Stadien zunehmend früher ein. </a:t>
            </a:r>
            <a:endParaRPr/>
          </a:p>
          <a:p>
            <a:pPr>
              <a:defRPr/>
            </a:pPr>
            <a:r>
              <a:rPr lang="de-DE" sz="1200" b="0" i="0" u="none" strike="noStrike">
                <a:solidFill>
                  <a:schemeClr val="tx1"/>
                </a:solidFill>
                <a:latin typeface="+mn-lt"/>
                <a:ea typeface="+mn-ea"/>
                <a:cs typeface="+mn-cs"/>
              </a:rPr>
              <a:t>Quelle: Dr. Rupp LVWO - </a:t>
            </a:r>
            <a:r>
              <a:rPr lang="de-DE" sz="1200">
                <a:solidFill>
                  <a:schemeClr val="tx1"/>
                </a:solidFill>
                <a:latin typeface="+mn-lt"/>
                <a:ea typeface="+mn-ea"/>
                <a:cs typeface="+mn-cs"/>
              </a:rPr>
              <a:t>Staatliche Lehr- und Versuchsanstalt für Wein und Obstbau in Weinsberg</a:t>
            </a:r>
            <a:endParaRPr/>
          </a:p>
          <a:p>
            <a:pPr>
              <a:defRPr/>
            </a:pPr>
            <a:endParaRPr lang="de-DE" i="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43</a:t>
            </a:fld>
            <a:endParaRPr lang="de-DE"/>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cs typeface="Arial" panose="020B0604020202020204" pitchFamily="34" charset="0"/>
                <a:sym typeface="Wingdings" panose="05000000000000000000" pitchFamily="2" charset="2"/>
              </a:rPr>
              <a:t>Bildquelle: </a:t>
            </a:r>
            <a:r>
              <a:rPr lang="de-DE" dirty="0"/>
              <a:t>https://pixabay.com/de/photos/frage-fragezeichen-hilfe-antwort-2309040/, </a:t>
            </a:r>
            <a:r>
              <a:rPr lang="de-DE" dirty="0" err="1"/>
              <a:t>download</a:t>
            </a:r>
            <a:r>
              <a:rPr lang="de-DE"/>
              <a:t> 20.09.21</a:t>
            </a:r>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44</a:t>
            </a:fld>
            <a:endParaRPr lang="de-DE"/>
          </a:p>
        </p:txBody>
      </p:sp>
    </p:spTree>
    <p:extLst>
      <p:ext uri="{BB962C8B-B14F-4D97-AF65-F5344CB8AC3E}">
        <p14:creationId xmlns:p14="http://schemas.microsoft.com/office/powerpoint/2010/main" val="27406864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Zwar haben Reben eine kleine Frostschutzversicherung schon mit eingebaut, da beim Ausfall des Hauptauges die beiden Nebenaugen einspringen. Die damit einhergehenden Ertragseinbußen können dennoch erheblich sein – und das mittelfristig wohl immer häufiger: Klimamodellen zufolge verlagert sich der Austrieb bedingt durch den Klimawandel immer früher ins Jahr; der Zeitraum, in dem mit Spätfrösten zu rechnen ist, verschiebt sich hingegen kaum.</a:t>
            </a:r>
          </a:p>
          <a:p>
            <a:pPr>
              <a:defRPr/>
            </a:pPr>
            <a:endParaRPr lang="de-DE" dirty="0"/>
          </a:p>
          <a:p>
            <a:pPr>
              <a:defRPr/>
            </a:pPr>
            <a:r>
              <a:rPr lang="de-DE" dirty="0"/>
              <a:t>Einige Anpassungsmaßnahmen sind wasser- und/oder energieintensiv und gehen – wie im Fall von Frostschutzkerzen oder Heizern – mit teils massiven Emissionen einher. </a:t>
            </a:r>
          </a:p>
          <a:p>
            <a:pPr>
              <a:defRPr/>
            </a:pPr>
            <a:r>
              <a:rPr lang="de-DE" dirty="0"/>
              <a:t>Es gibt einige nachhaltige Anpassungsmaßnahmen, wie induzierte </a:t>
            </a:r>
            <a:r>
              <a:rPr lang="de-DE" dirty="0" err="1"/>
              <a:t>Austriebsverzögerung</a:t>
            </a:r>
            <a:r>
              <a:rPr lang="de-DE" dirty="0"/>
              <a:t>, allerdings lässt sich diese nicht so zielgenau einsetzen. Mit einer strukturellen Gestaltung (Kaltluftsee vermeiden) des Geländes können auch Kaltluftflüsse gelenkt werden.</a:t>
            </a:r>
          </a:p>
          <a:p>
            <a:pPr>
              <a:defRPr/>
            </a:pPr>
            <a:endParaRPr lang="de-DE" dirty="0"/>
          </a:p>
          <a:p>
            <a:pPr>
              <a:buFont typeface="Wingdings"/>
              <a:buChar char="Ø"/>
              <a:defRPr/>
            </a:pPr>
            <a:r>
              <a:rPr lang="de-DE" dirty="0"/>
              <a:t> Entfernung von Hindernissen, die den Kaltluftabfluss verhindern könnten, bergseitige Schutzpflanzungen</a:t>
            </a:r>
          </a:p>
          <a:p>
            <a:pPr>
              <a:buFont typeface="Wingdings"/>
              <a:buChar char="Ø"/>
              <a:defRPr/>
            </a:pPr>
            <a:r>
              <a:rPr lang="de-DE" dirty="0"/>
              <a:t> Bodenbewuchs kurzhalten</a:t>
            </a:r>
            <a:endParaRPr dirty="0"/>
          </a:p>
          <a:p>
            <a:pPr>
              <a:buFont typeface="Wingdings"/>
              <a:buChar char="Ø"/>
              <a:defRPr/>
            </a:pPr>
            <a:r>
              <a:rPr lang="de-DE" dirty="0"/>
              <a:t> Frostschutzberegnung</a:t>
            </a:r>
            <a:endParaRPr dirty="0"/>
          </a:p>
          <a:p>
            <a:pPr>
              <a:buFont typeface="Wingdings"/>
              <a:buChar char="Ø"/>
              <a:defRPr/>
            </a:pPr>
            <a:r>
              <a:rPr lang="de-DE" dirty="0"/>
              <a:t> Frostschutzkerzen, Heizdraht, Gas- oder Ölbrenner mit Gebläse</a:t>
            </a:r>
            <a:endParaRPr dirty="0"/>
          </a:p>
          <a:p>
            <a:pPr>
              <a:buFont typeface="Wingdings"/>
              <a:buChar char="Ø"/>
              <a:defRPr/>
            </a:pPr>
            <a:r>
              <a:rPr lang="de-DE" dirty="0"/>
              <a:t> Vernebeln als Räucherersatz</a:t>
            </a:r>
            <a:endParaRPr dirty="0"/>
          </a:p>
          <a:p>
            <a:pPr>
              <a:buFont typeface="Wingdings"/>
              <a:buChar char="Ø"/>
              <a:defRPr/>
            </a:pPr>
            <a:r>
              <a:rPr lang="de-DE" dirty="0"/>
              <a:t> Hubschrauber, Motor-Windräder, </a:t>
            </a:r>
            <a:r>
              <a:rPr lang="de-DE" dirty="0" err="1"/>
              <a:t>Selective</a:t>
            </a:r>
            <a:r>
              <a:rPr lang="de-DE" dirty="0"/>
              <a:t>-</a:t>
            </a:r>
            <a:r>
              <a:rPr lang="de-DE" dirty="0" err="1"/>
              <a:t>inverted</a:t>
            </a:r>
            <a:r>
              <a:rPr lang="de-DE" dirty="0"/>
              <a:t>-sink-Geräte</a:t>
            </a:r>
            <a:endParaRPr dirty="0"/>
          </a:p>
          <a:p>
            <a:pPr>
              <a:buFont typeface="Wingdings"/>
              <a:buChar char="Ø"/>
              <a:defRPr/>
            </a:pPr>
            <a:r>
              <a:rPr lang="de-DE" dirty="0"/>
              <a:t> </a:t>
            </a:r>
            <a:r>
              <a:rPr lang="de-DE" dirty="0" err="1"/>
              <a:t>Austriebsverzögerung</a:t>
            </a:r>
            <a:r>
              <a:rPr lang="de-DE" dirty="0"/>
              <a:t> durch Double </a:t>
            </a:r>
            <a:r>
              <a:rPr lang="de-DE" dirty="0" err="1"/>
              <a:t>Pruning</a:t>
            </a:r>
            <a:endParaRPr lang="de-DE" dirty="0"/>
          </a:p>
          <a:p>
            <a:pPr>
              <a:buFont typeface="Wingdings"/>
              <a:buChar char="Ø"/>
              <a:defRPr/>
            </a:pPr>
            <a:r>
              <a:rPr lang="de-DE" dirty="0"/>
              <a:t> </a:t>
            </a:r>
            <a:r>
              <a:rPr lang="de-DE" dirty="0" err="1"/>
              <a:t>Austriebsverzögerung</a:t>
            </a:r>
            <a:r>
              <a:rPr lang="de-DE" dirty="0"/>
              <a:t> durch Rapsöl-Applikation</a:t>
            </a:r>
            <a:endParaRPr dirty="0"/>
          </a:p>
          <a:p>
            <a:pPr>
              <a:buFont typeface="Wingdings"/>
              <a:buChar char="Ø"/>
              <a:defRPr/>
            </a:pPr>
            <a:r>
              <a:rPr lang="de-DE" dirty="0"/>
              <a:t> Naturwuchserziehung (</a:t>
            </a:r>
            <a:r>
              <a:rPr lang="de-DE" sz="1200" b="0" i="0" u="none" strike="noStrike" dirty="0">
                <a:solidFill>
                  <a:schemeClr val="tx1"/>
                </a:solidFill>
                <a:latin typeface="+mn-lt"/>
                <a:ea typeface="+mn-ea"/>
                <a:cs typeface="+mn-cs"/>
              </a:rPr>
              <a:t>Frostschäden nach dem Austrieb können durch die hohen </a:t>
            </a:r>
            <a:r>
              <a:rPr lang="de-DE" sz="1200" b="0" i="0" u="none" strike="noStrike" dirty="0" err="1">
                <a:solidFill>
                  <a:schemeClr val="tx1"/>
                </a:solidFill>
                <a:latin typeface="+mn-lt"/>
                <a:ea typeface="+mn-ea"/>
                <a:cs typeface="+mn-cs"/>
              </a:rPr>
              <a:t>Austriebszahlen</a:t>
            </a:r>
            <a:r>
              <a:rPr lang="de-DE" sz="1200" b="0" i="0" u="none" strike="noStrike" dirty="0">
                <a:solidFill>
                  <a:schemeClr val="tx1"/>
                </a:solidFill>
                <a:latin typeface="+mn-lt"/>
                <a:ea typeface="+mn-ea"/>
                <a:cs typeface="+mn-cs"/>
              </a:rPr>
              <a:t> leicht kompensiert werden)</a:t>
            </a:r>
            <a:r>
              <a:rPr lang="de-DE" dirty="0"/>
              <a:t> </a:t>
            </a:r>
            <a:r>
              <a:rPr lang="de-DE" sz="1200" b="0" i="0" u="none" strike="noStrike" dirty="0">
                <a:solidFill>
                  <a:schemeClr val="tx1"/>
                </a:solidFill>
                <a:latin typeface="+mn-lt"/>
                <a:ea typeface="+mn-ea"/>
                <a:cs typeface="+mn-cs"/>
              </a:rPr>
              <a:t>http://www.lwg.bayern.de/mam/cms06/weinbau/dateien/w1_minimalschnitt.pdf) </a:t>
            </a:r>
            <a:endParaRPr lang="de-DE" dirty="0"/>
          </a:p>
          <a:p>
            <a:pPr>
              <a:defRPr/>
            </a:pPr>
            <a:endParaRPr lang="de-DE" dirty="0"/>
          </a:p>
          <a:p>
            <a:pPr>
              <a:defRPr/>
            </a:pPr>
            <a:r>
              <a:rPr lang="de-DE" dirty="0"/>
              <a:t>Double </a:t>
            </a:r>
            <a:r>
              <a:rPr lang="de-DE" dirty="0" err="1"/>
              <a:t>Pruning</a:t>
            </a:r>
            <a:r>
              <a:rPr lang="de-DE" dirty="0"/>
              <a:t>:  die Fruchtruten (Kordon) werden im Winter nur bis auf 60 Zentimeter zurückgenommen; die obersten Hauptaugen treiben aufgrund der </a:t>
            </a:r>
            <a:r>
              <a:rPr lang="de-DE" dirty="0" err="1"/>
              <a:t>Apikaldominanz</a:t>
            </a:r>
            <a:r>
              <a:rPr lang="de-DE" dirty="0"/>
              <a:t> zuerst aus, die unteren bilden die "Frostschutzversicherung"; drohen keine Spätfröste mehr, wird wie gewohnt auf 1-2 Augen eingekürzt</a:t>
            </a:r>
          </a:p>
          <a:p>
            <a:pPr>
              <a:defRPr/>
            </a:pPr>
            <a:endParaRPr lang="de-DE" dirty="0"/>
          </a:p>
          <a:p>
            <a:pPr>
              <a:defRPr/>
            </a:pPr>
            <a:r>
              <a:rPr lang="de-DE" dirty="0"/>
              <a:t>https://www.praxis-agrar.de/pflanze/weinbau/strategien-gegen-frostschaeden/</a:t>
            </a:r>
            <a:endParaRPr dirty="0"/>
          </a:p>
          <a:p>
            <a:pPr>
              <a:defRPr/>
            </a:pPr>
            <a:endParaRPr lang="de-DE" dirty="0"/>
          </a:p>
          <a:p>
            <a:pPr>
              <a:defRPr/>
            </a:pPr>
            <a:r>
              <a:rPr lang="de-DE" dirty="0"/>
              <a:t>https://www.lwg.bayern.de/weinbau/rebe_weinberg/143494/index.php </a:t>
            </a:r>
            <a:endParaRPr dirty="0"/>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45</a:t>
            </a:fld>
            <a:endParaRPr lang="de-DE"/>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 typeface="Wingdings"/>
              <a:buChar char="Ø"/>
              <a:defRPr/>
            </a:pPr>
            <a:r>
              <a:rPr lang="de-DE" dirty="0"/>
              <a:t> Veränderungen im saisonalen Auftreten (Schädlinge sind früher im Jahr aktiv und potentiell auch länger, einige Schädlinge können weitere Generationen innerhalb eines Jahres entwickeln (3. Generation Traubenwickler).</a:t>
            </a:r>
          </a:p>
          <a:p>
            <a:pPr>
              <a:buFont typeface="Wingdings"/>
              <a:buChar char="Ø"/>
              <a:defRPr/>
            </a:pPr>
            <a:r>
              <a:rPr lang="de-DE" dirty="0"/>
              <a:t> Veränderungen in der geographischen Ausbreitung (Mildere Winter und längere Vegetationszeiten begünstigen die Immigration neuer Schädlinge)</a:t>
            </a:r>
          </a:p>
          <a:p>
            <a:pPr>
              <a:buFont typeface="Wingdings"/>
              <a:buChar char="Ø"/>
              <a:defRPr/>
            </a:pPr>
            <a:r>
              <a:rPr lang="de-DE" dirty="0"/>
              <a:t> Veränderungen in der Populationsdynamik und Epidemie </a:t>
            </a:r>
            <a:endParaRPr dirty="0"/>
          </a:p>
          <a:p>
            <a:pPr>
              <a:buFont typeface="Wingdings"/>
              <a:buChar char="Ø"/>
              <a:defRPr/>
            </a:pPr>
            <a:endParaRPr lang="de-DE" dirty="0"/>
          </a:p>
          <a:p>
            <a:pPr marL="0" marR="0" indent="0" algn="l" defTabSz="914400">
              <a:lnSpc>
                <a:spcPct val="100000"/>
              </a:lnSpc>
              <a:spcBef>
                <a:spcPts val="0"/>
              </a:spcBef>
              <a:spcAft>
                <a:spcPts val="0"/>
              </a:spcAft>
              <a:buClrTx/>
              <a:buSzTx/>
              <a:buFont typeface="Wingdings"/>
              <a:buNone/>
              <a:defRPr/>
            </a:pPr>
            <a:r>
              <a:rPr lang="de-DE" sz="1200" dirty="0">
                <a:solidFill>
                  <a:schemeClr val="tx1"/>
                </a:solidFill>
                <a:latin typeface="+mn-lt"/>
                <a:ea typeface="+mn-ea"/>
                <a:cs typeface="+mn-cs"/>
              </a:rPr>
              <a:t>Wärme liebende Krankheiten und Schädlinge breiten sich aus und drängen in den Vordergrund. Bisher bedeutende Krankheiten und Schädlinge verlieren aber nicht an Bedeutung und bleiben aktuell. Demnach wird das Spektrum der </a:t>
            </a:r>
            <a:r>
              <a:rPr lang="de-DE" sz="1200" dirty="0" err="1">
                <a:solidFill>
                  <a:schemeClr val="tx1"/>
                </a:solidFill>
                <a:latin typeface="+mn-lt"/>
                <a:ea typeface="+mn-ea"/>
                <a:cs typeface="+mn-cs"/>
              </a:rPr>
              <a:t>Rebkrankheiten</a:t>
            </a:r>
            <a:r>
              <a:rPr lang="de-DE" sz="1200" dirty="0">
                <a:solidFill>
                  <a:schemeClr val="tx1"/>
                </a:solidFill>
                <a:latin typeface="+mn-lt"/>
                <a:ea typeface="+mn-ea"/>
                <a:cs typeface="+mn-cs"/>
              </a:rPr>
              <a:t> und Schädlinge nicht einfacher sondern noch vielseitiger.</a:t>
            </a:r>
            <a:r>
              <a:rPr lang="de-DE" dirty="0"/>
              <a:t> </a:t>
            </a:r>
            <a:endParaRPr dirty="0"/>
          </a:p>
          <a:p>
            <a:pPr marL="0" marR="0" indent="0" algn="l" defTabSz="914400">
              <a:lnSpc>
                <a:spcPct val="100000"/>
              </a:lnSpc>
              <a:spcBef>
                <a:spcPts val="0"/>
              </a:spcBef>
              <a:spcAft>
                <a:spcPts val="0"/>
              </a:spcAft>
              <a:buClrTx/>
              <a:buSzTx/>
              <a:buFont typeface="Wingdings"/>
              <a:buNone/>
              <a:defRPr/>
            </a:pPr>
            <a:endParaRPr lang="de-DE" dirty="0"/>
          </a:p>
          <a:p>
            <a:pPr marL="0" marR="0" indent="0" algn="l" defTabSz="914400">
              <a:lnSpc>
                <a:spcPct val="100000"/>
              </a:lnSpc>
              <a:spcBef>
                <a:spcPts val="0"/>
              </a:spcBef>
              <a:spcAft>
                <a:spcPts val="0"/>
              </a:spcAft>
              <a:buClrTx/>
              <a:buSzTx/>
              <a:buFont typeface="Wingdings"/>
              <a:buNone/>
              <a:defRPr/>
            </a:pPr>
            <a:r>
              <a:rPr lang="de-DE" dirty="0"/>
              <a:t>Auf der anderen Seite schwächen häufiger werdende Extremwetter wie </a:t>
            </a:r>
            <a:r>
              <a:rPr lang="de-DE" sz="1200" b="0" i="0" u="none" strike="noStrike" dirty="0">
                <a:solidFill>
                  <a:schemeClr val="tx1"/>
                </a:solidFill>
                <a:latin typeface="+mn-lt"/>
                <a:ea typeface="+mn-ea"/>
                <a:cs typeface="+mn-cs"/>
              </a:rPr>
              <a:t>Hagelereignisse, extreme Trockenheit sowie extreme Niederschlagsereignisse die Pflanzen zusätzlich.</a:t>
            </a:r>
            <a:endParaRPr dirty="0"/>
          </a:p>
          <a:p>
            <a:pPr>
              <a:buFont typeface="Wingdings"/>
              <a:buNone/>
              <a:defRPr/>
            </a:pPr>
            <a:endParaRPr lang="de-DE" dirty="0"/>
          </a:p>
          <a:p>
            <a:pPr>
              <a:defRPr/>
            </a:pPr>
            <a:endParaRPr lang="de-DE" dirty="0"/>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46</a:t>
            </a:fld>
            <a:endParaRPr lang="de-DE"/>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a:t>Erreger können sich an veränderte Umweltbedingungen anpassen, daher sind die Aussagen / Szenarien nicht eindeutig hervorsehbar.</a:t>
            </a:r>
            <a:endParaRPr/>
          </a:p>
          <a:p>
            <a:pPr>
              <a:defRPr/>
            </a:pPr>
            <a:r>
              <a:rPr lang="de-DE"/>
              <a:t>Darüber hinaus sind die direkten und indirekten Wechselwirkungen auf die Erreger sehr komplex, so dass es schwierig ist, einzelne Trends lediglich auf den Klimawandel zu reduzieren. Auch die Klimaprojektionen für Niederschläge sind allgemein unsicherer, so dass gerade für die feuchtigkeits-/trockenliebenden Erreger vorhersagen schwierig sind.</a:t>
            </a:r>
            <a:endParaRPr/>
          </a:p>
          <a:p>
            <a:pPr>
              <a:defRPr/>
            </a:pPr>
            <a:r>
              <a:rPr lang="de-DE"/>
              <a:t>Auch Nützlinge können von den veränderten Bedingungen profitieren: Sowohl der 7-Punkt- als auch der Asiatische Marienkäfer konnten bei Versuchen ihre Fraßleistung erhöhen. (Laborversuch unter +3 K Temperaturerhöhung, Triltsch et. al. 1996)</a:t>
            </a:r>
            <a:endParaRPr/>
          </a:p>
          <a:p>
            <a:pPr>
              <a:defRPr/>
            </a:pPr>
            <a:endParaRPr lang="de-DE"/>
          </a:p>
          <a:p>
            <a:pPr>
              <a:defRPr/>
            </a:pPr>
            <a:r>
              <a:rPr lang="de-DE"/>
              <a:t>https://www.dlr-rnh.rlp.de/Internet/global/themen.nsf/0/1dced0bc6ac7525ec1257282003cb9aa?OpenDocument </a:t>
            </a:r>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47</a:t>
            </a:fld>
            <a:endParaRPr lang="de-DE"/>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endParaRPr lang="de-DE"/>
          </a:p>
          <a:p>
            <a:pPr marL="0" marR="0" indent="0" algn="l" defTabSz="914400">
              <a:lnSpc>
                <a:spcPct val="100000"/>
              </a:lnSpc>
              <a:spcBef>
                <a:spcPts val="0"/>
              </a:spcBef>
              <a:spcAft>
                <a:spcPts val="0"/>
              </a:spcAft>
              <a:buClrTx/>
              <a:buSzTx/>
              <a:buFontTx/>
              <a:buNone/>
              <a:defRPr/>
            </a:pPr>
            <a:r>
              <a:rPr lang="de-DE"/>
              <a:t>https://www.dlr-rnh.rlp.de/Internet/global/themen.nsf/0/1dced0bc6ac7525ec1257282003cb9aa?OpenDocument </a:t>
            </a:r>
            <a:endParaRPr/>
          </a:p>
          <a:p>
            <a:pPr>
              <a:defRPr/>
            </a:pPr>
            <a:endParaRPr lang="de-DE"/>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48</a:t>
            </a:fld>
            <a:endParaRPr lang="de-DE"/>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sz="1200" b="0" i="0" u="none" strike="noStrike" dirty="0">
                <a:solidFill>
                  <a:schemeClr val="tx1"/>
                </a:solidFill>
                <a:latin typeface="+mn-lt"/>
                <a:ea typeface="+mn-ea"/>
                <a:cs typeface="+mn-cs"/>
              </a:rPr>
              <a:t>https://wbi.landwirtschaft-bw.de/pb/site/pbs-bwnew/</a:t>
            </a:r>
            <a:endParaRPr dirty="0"/>
          </a:p>
          <a:p>
            <a:pPr>
              <a:defRPr/>
            </a:pPr>
            <a:r>
              <a:rPr lang="de-DE" sz="1200" b="0" i="0" u="none" strike="noStrike" dirty="0" err="1">
                <a:solidFill>
                  <a:schemeClr val="tx1"/>
                </a:solidFill>
                <a:latin typeface="+mn-lt"/>
                <a:ea typeface="+mn-ea"/>
                <a:cs typeface="+mn-cs"/>
              </a:rPr>
              <a:t>get</a:t>
            </a:r>
            <a:r>
              <a:rPr lang="de-DE" sz="1200" b="0" i="0" u="none" strike="noStrike" dirty="0">
                <a:solidFill>
                  <a:schemeClr val="tx1"/>
                </a:solidFill>
                <a:latin typeface="+mn-lt"/>
                <a:ea typeface="+mn-ea"/>
                <a:cs typeface="+mn-cs"/>
              </a:rPr>
              <a:t>/</a:t>
            </a:r>
            <a:r>
              <a:rPr lang="de-DE" sz="1200" b="0" i="0" u="none" strike="noStrike" dirty="0" err="1">
                <a:solidFill>
                  <a:schemeClr val="tx1"/>
                </a:solidFill>
                <a:latin typeface="+mn-lt"/>
                <a:ea typeface="+mn-ea"/>
                <a:cs typeface="+mn-cs"/>
              </a:rPr>
              <a:t>documents</a:t>
            </a:r>
            <a:r>
              <a:rPr lang="de-DE" sz="1200" b="0" i="0" u="none" strike="noStrike" dirty="0">
                <a:solidFill>
                  <a:schemeClr val="tx1"/>
                </a:solidFill>
                <a:latin typeface="+mn-lt"/>
                <a:ea typeface="+mn-ea"/>
                <a:cs typeface="+mn-cs"/>
              </a:rPr>
              <a:t>/MLR.LEL/PB5Documents/</a:t>
            </a:r>
            <a:r>
              <a:rPr lang="de-DE" sz="1200" b="0" i="0" u="none" strike="noStrike" dirty="0" err="1">
                <a:solidFill>
                  <a:schemeClr val="tx1"/>
                </a:solidFill>
                <a:latin typeface="+mn-lt"/>
                <a:ea typeface="+mn-ea"/>
                <a:cs typeface="+mn-cs"/>
              </a:rPr>
              <a:t>wbi</a:t>
            </a:r>
            <a:r>
              <a:rPr lang="de-DE" sz="1200" b="0" i="0" u="none" strike="noStrike" dirty="0">
                <a:solidFill>
                  <a:schemeClr val="tx1"/>
                </a:solidFill>
                <a:latin typeface="+mn-lt"/>
                <a:ea typeface="+mn-ea"/>
                <a:cs typeface="+mn-cs"/>
              </a:rPr>
              <a:t>/011%20Fachartikel/0113%20FA%20Referat%2012</a:t>
            </a:r>
            <a:endParaRPr dirty="0"/>
          </a:p>
          <a:p>
            <a:pPr>
              <a:defRPr/>
            </a:pPr>
            <a:r>
              <a:rPr lang="de-DE" sz="1200" b="0" i="0" u="none" strike="noStrike" dirty="0">
                <a:solidFill>
                  <a:schemeClr val="tx1"/>
                </a:solidFill>
                <a:latin typeface="+mn-lt"/>
                <a:ea typeface="+mn-ea"/>
                <a:cs typeface="+mn-cs"/>
              </a:rPr>
              <a:t>%20Oekologie/01131_20%20FA%202020/Empfehlungen%20KEF%20im%20Weinbau%202020-</a:t>
            </a:r>
            <a:endParaRPr dirty="0"/>
          </a:p>
          <a:p>
            <a:pPr>
              <a:defRPr/>
            </a:pPr>
            <a:r>
              <a:rPr lang="de-DE" sz="1200" b="0" i="0" u="none" strike="noStrike" dirty="0">
                <a:solidFill>
                  <a:schemeClr val="tx1"/>
                </a:solidFill>
                <a:latin typeface="+mn-lt"/>
                <a:ea typeface="+mn-ea"/>
                <a:cs typeface="+mn-cs"/>
              </a:rPr>
              <a:t>V2.pdf?attachment=</a:t>
            </a:r>
            <a:r>
              <a:rPr lang="de-DE" sz="1200" b="0" i="0" u="none" strike="noStrike" dirty="0" err="1">
                <a:solidFill>
                  <a:schemeClr val="tx1"/>
                </a:solidFill>
                <a:latin typeface="+mn-lt"/>
                <a:ea typeface="+mn-ea"/>
                <a:cs typeface="+mn-cs"/>
              </a:rPr>
              <a:t>true</a:t>
            </a:r>
            <a:endParaRPr lang="de-DE" sz="1200" b="0" i="0" u="none" strike="noStrike" dirty="0">
              <a:solidFill>
                <a:schemeClr val="tx1"/>
              </a:solidFill>
              <a:latin typeface="+mn-lt"/>
              <a:ea typeface="+mn-ea"/>
              <a:cs typeface="+mn-cs"/>
            </a:endParaRPr>
          </a:p>
          <a:p>
            <a:pPr>
              <a:defRPr/>
            </a:pPr>
            <a:r>
              <a:rPr lang="de-DE" sz="1200" b="0" i="0" u="none" strike="noStrike" dirty="0">
                <a:solidFill>
                  <a:schemeClr val="tx1"/>
                </a:solidFill>
                <a:latin typeface="+mn-lt"/>
                <a:ea typeface="+mn-ea"/>
                <a:cs typeface="+mn-cs"/>
              </a:rPr>
              <a:t>https://www.lwg.bayern.de/weinbau/rebe_weinberg/083836/index.php </a:t>
            </a:r>
            <a:endParaRPr dirty="0"/>
          </a:p>
          <a:p>
            <a:pPr>
              <a:defRPr/>
            </a:pPr>
            <a:endParaRPr lang="de-DE" sz="1200" b="0" i="0" u="none" strike="noStrike" dirty="0">
              <a:solidFill>
                <a:schemeClr val="tx1"/>
              </a:solidFill>
              <a:latin typeface="+mn-lt"/>
              <a:ea typeface="+mn-ea"/>
              <a:cs typeface="+mn-cs"/>
            </a:endParaRPr>
          </a:p>
          <a:p>
            <a:pPr>
              <a:defRPr/>
            </a:pPr>
            <a:r>
              <a:rPr lang="de-DE" sz="1200" baseline="30000" dirty="0"/>
              <a:t>7) </a:t>
            </a:r>
            <a:r>
              <a:rPr lang="de-DE" sz="1200" dirty="0"/>
              <a:t>Kirschessigfliege, Martin Hauser: </a:t>
            </a:r>
            <a:r>
              <a:rPr lang="de-DE" sz="1200" b="0" i="0" u="none" strike="noStrike" dirty="0">
                <a:solidFill>
                  <a:schemeClr val="tx1"/>
                </a:solidFill>
                <a:latin typeface="+mn-lt"/>
                <a:ea typeface="+mn-ea"/>
                <a:cs typeface="+mn-cs"/>
              </a:rPr>
              <a:t>https://commons.wikimedia.org/wiki/File:D_suzukii_male1.jpg </a:t>
            </a: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49</a:t>
            </a:fld>
            <a:endParaRPr lang="de-DE"/>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Entblätterung der Traubenzone und Begrünung kurz halten, um der KES möglichst kein Habitat zu bieten</a:t>
            </a:r>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50</a:t>
            </a:fld>
            <a:endParaRPr lang="de-DE"/>
          </a:p>
        </p:txBody>
      </p:sp>
    </p:spTree>
    <p:extLst>
      <p:ext uri="{BB962C8B-B14F-4D97-AF65-F5344CB8AC3E}">
        <p14:creationId xmlns:p14="http://schemas.microsoft.com/office/powerpoint/2010/main" val="30947110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dirty="0">
                <a:solidFill>
                  <a:srgbClr val="000000"/>
                </a:solidFill>
                <a:latin typeface="Arial"/>
                <a:ea typeface="Calibri"/>
                <a:cs typeface="Times New Roman"/>
              </a:rPr>
              <a:t>Die Anzahl der heißen Tage ist in Hessen im Zeitraum 1951 – 2019 bereits um 8,2 Tage angestiegen  - und der Trend setzt sich fort. Besonders die Regionen, die bereits heute heiß und trocken sind, werden unter dem fortschreitenden Klimawandel leiden, da sich die weitere Zunahme der heißen Tage dort besonders auswirkt.</a:t>
            </a:r>
          </a:p>
          <a:p>
            <a:pPr marL="0" marR="0" lvl="0" indent="0" algn="l" defTabSz="914400">
              <a:lnSpc>
                <a:spcPct val="100000"/>
              </a:lnSpc>
              <a:spcBef>
                <a:spcPts val="0"/>
              </a:spcBef>
              <a:spcAft>
                <a:spcPts val="0"/>
              </a:spcAft>
              <a:buClrTx/>
              <a:buSzTx/>
              <a:buFontTx/>
              <a:buNone/>
              <a:defRPr/>
            </a:pPr>
            <a:endParaRPr lang="de-DE" sz="1200" dirty="0">
              <a:solidFill>
                <a:srgbClr val="000000"/>
              </a:solidFill>
              <a:latin typeface="Arial"/>
              <a:cs typeface="Times New Roman"/>
            </a:endParaRPr>
          </a:p>
          <a:p>
            <a:pPr marL="0" marR="0" lvl="0" indent="0" algn="l" defTabSz="914400" eaLnBrk="1" fontAlgn="auto" latinLnBrk="0" hangingPunct="1">
              <a:lnSpc>
                <a:spcPct val="100000"/>
              </a:lnSpc>
              <a:spcBef>
                <a:spcPts val="0"/>
              </a:spcBef>
              <a:spcAft>
                <a:spcPts val="0"/>
              </a:spcAft>
              <a:buClrTx/>
              <a:buSzTx/>
              <a:buFontTx/>
              <a:buNone/>
              <a:tabLst/>
              <a:defRPr/>
            </a:pPr>
            <a:r>
              <a:rPr lang="de-DE" dirty="0"/>
              <a:t>https://www.dwd.de/DE/leistungen/zeitreihen/zeitreihen.html</a:t>
            </a:r>
          </a:p>
          <a:p>
            <a:pPr marL="0" marR="0" lvl="0" indent="0" algn="l" defTabSz="914400">
              <a:lnSpc>
                <a:spcPct val="100000"/>
              </a:lnSpc>
              <a:spcBef>
                <a:spcPts val="0"/>
              </a:spcBef>
              <a:spcAft>
                <a:spcPts val="0"/>
              </a:spcAft>
              <a:buClrTx/>
              <a:buSzTx/>
              <a:buFontTx/>
              <a:buNone/>
              <a:defRPr/>
            </a:pPr>
            <a:endParaRPr lang="de-DE" dirty="0"/>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6</a:t>
            </a:fld>
            <a:endParaRPr lang="de-DE"/>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Aus der Grafik wird ersichtlich, dass bereits ab 30°C die Wirkung vieler PSM abfällt bzw. gleich Null geht. Nur Öle behalten auch bei &gt;30°C ihre volle Wirksamkeit</a:t>
            </a:r>
            <a:endParaRPr dirty="0"/>
          </a:p>
          <a:p>
            <a:pPr>
              <a:defRPr/>
            </a:pPr>
            <a:endParaRPr lang="de-DE" dirty="0"/>
          </a:p>
          <a:p>
            <a:pPr marL="0" marR="0" indent="0" algn="l" defTabSz="914400">
              <a:lnSpc>
                <a:spcPct val="100000"/>
              </a:lnSpc>
              <a:spcBef>
                <a:spcPts val="0"/>
              </a:spcBef>
              <a:spcAft>
                <a:spcPts val="0"/>
              </a:spcAft>
              <a:buClrTx/>
              <a:buSzTx/>
              <a:buFontTx/>
              <a:buNone/>
              <a:defRPr/>
            </a:pPr>
            <a:r>
              <a:rPr lang="de-DE" sz="1200" dirty="0"/>
              <a:t>Quelle: </a:t>
            </a:r>
            <a:r>
              <a:rPr lang="de-DE" sz="1200" u="none" dirty="0"/>
              <a:t>www.hortipendium.de/insektizid </a:t>
            </a:r>
            <a:r>
              <a:rPr lang="de-DE" sz="1200" dirty="0"/>
              <a:t>(angepasst nach dem Original von Dr. Frank Burghause, DLR (14.05.13)</a:t>
            </a:r>
            <a:endParaRPr lang="de-DE" sz="1200" dirty="0">
              <a:solidFill>
                <a:srgbClr val="C00000"/>
              </a:solidFill>
            </a:endParaRPr>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51</a:t>
            </a:fld>
            <a:endParaRPr lang="de-DE"/>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a:t>Der Klimawandel fördert die veränderte Wirksamkeit von Pflanzenschutzmitteln durch den Anstieg der Anzahl der Sommer- (&gt;25°C) und Hitzetage (&gt;30°C) bzw. durch die wahrscheinliche Zunahme von Extremwetterereignissen wie Starkniederschlägen. Gleichzeitig treten durch höhere Durchschnittstemperaturen Vektoren wie Blattläuse bereits früher im Jahr auf bzw. überdauern besser die Wintermonate.</a:t>
            </a:r>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53</a:t>
            </a:fld>
            <a:endParaRPr lang="de-DE"/>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buFont typeface="Wingdings"/>
              <a:buNone/>
              <a:defRPr/>
            </a:pPr>
            <a:r>
              <a:rPr lang="de-DE" sz="1200" dirty="0">
                <a:solidFill>
                  <a:schemeClr val="tx1"/>
                </a:solidFill>
                <a:latin typeface="+mn-lt"/>
                <a:ea typeface="+mn-ea"/>
                <a:cs typeface="+mn-cs"/>
              </a:rPr>
              <a:t>Bausteinstrategien nur im Verbund ausreichend wirksam; Ziel ist immer, den Off‐</a:t>
            </a:r>
            <a:r>
              <a:rPr lang="de-DE" sz="1200" dirty="0" err="1">
                <a:solidFill>
                  <a:schemeClr val="tx1"/>
                </a:solidFill>
                <a:latin typeface="+mn-lt"/>
                <a:ea typeface="+mn-ea"/>
                <a:cs typeface="+mn-cs"/>
              </a:rPr>
              <a:t>farm</a:t>
            </a:r>
            <a:r>
              <a:rPr lang="de-DE" sz="1200" dirty="0">
                <a:solidFill>
                  <a:schemeClr val="tx1"/>
                </a:solidFill>
                <a:latin typeface="+mn-lt"/>
                <a:ea typeface="+mn-ea"/>
                <a:cs typeface="+mn-cs"/>
              </a:rPr>
              <a:t>‐Input weiter zu reduzieren ‐ Resilienz steigern</a:t>
            </a:r>
            <a:endParaRPr lang="de-DE" dirty="0"/>
          </a:p>
          <a:p>
            <a:pPr>
              <a:buFont typeface="Wingdings"/>
              <a:buChar char="Ø"/>
              <a:defRPr/>
            </a:pPr>
            <a:endParaRPr lang="de-DE" dirty="0"/>
          </a:p>
          <a:p>
            <a:pPr>
              <a:buFont typeface="Wingdings"/>
              <a:buChar char="Ø"/>
              <a:defRPr/>
            </a:pPr>
            <a:r>
              <a:rPr lang="de-DE" dirty="0"/>
              <a:t> Förderung und Schonung funktioneller Biodiversität </a:t>
            </a:r>
            <a:endParaRPr dirty="0"/>
          </a:p>
          <a:p>
            <a:pPr lvl="1">
              <a:buFont typeface="Wingdings"/>
              <a:buChar char="Ø"/>
              <a:defRPr/>
            </a:pPr>
            <a:r>
              <a:rPr lang="de-DE" sz="1200" dirty="0">
                <a:solidFill>
                  <a:schemeClr val="tx1"/>
                </a:solidFill>
                <a:latin typeface="+mn-lt"/>
                <a:ea typeface="+mn-ea"/>
                <a:cs typeface="+mn-cs"/>
              </a:rPr>
              <a:t>Durch mehr genetische Vielfalt geringerer </a:t>
            </a:r>
            <a:r>
              <a:rPr lang="de-DE" sz="1200" dirty="0" err="1">
                <a:solidFill>
                  <a:schemeClr val="tx1"/>
                </a:solidFill>
                <a:latin typeface="+mn-lt"/>
                <a:ea typeface="+mn-ea"/>
                <a:cs typeface="+mn-cs"/>
              </a:rPr>
              <a:t>Befallsdruck</a:t>
            </a:r>
            <a:endParaRPr lang="de-DE" sz="1200" dirty="0">
              <a:solidFill>
                <a:schemeClr val="tx1"/>
              </a:solidFill>
              <a:latin typeface="+mn-lt"/>
              <a:ea typeface="+mn-ea"/>
              <a:cs typeface="+mn-cs"/>
            </a:endParaRPr>
          </a:p>
          <a:p>
            <a:pPr marL="457200" marR="0" lvl="1" indent="0" algn="l" defTabSz="914400">
              <a:lnSpc>
                <a:spcPct val="100000"/>
              </a:lnSpc>
              <a:spcBef>
                <a:spcPts val="0"/>
              </a:spcBef>
              <a:spcAft>
                <a:spcPts val="0"/>
              </a:spcAft>
              <a:buClrTx/>
              <a:buSzTx/>
              <a:buFont typeface="Wingdings"/>
              <a:buChar char="Ø"/>
              <a:defRPr/>
            </a:pPr>
            <a:r>
              <a:rPr lang="de-DE" dirty="0"/>
              <a:t>Blühstreifen zur Förderung von Blattlausprädatoren</a:t>
            </a:r>
            <a:endParaRPr dirty="0"/>
          </a:p>
          <a:p>
            <a:pPr lvl="1">
              <a:buFont typeface="Wingdings"/>
              <a:buChar char="Ø"/>
              <a:defRPr/>
            </a:pPr>
            <a:endParaRPr lang="de-DE" dirty="0"/>
          </a:p>
          <a:p>
            <a:pPr>
              <a:buFont typeface="Wingdings"/>
              <a:buChar char="Ø"/>
              <a:defRPr/>
            </a:pPr>
            <a:r>
              <a:rPr lang="de-DE" dirty="0"/>
              <a:t> Managementmaßnahmen zur Reduktion des Auftretens</a:t>
            </a:r>
            <a:endParaRPr dirty="0"/>
          </a:p>
          <a:p>
            <a:pPr lvl="1">
              <a:buFont typeface="Wingdings"/>
              <a:buChar char="Ø"/>
              <a:defRPr/>
            </a:pPr>
            <a:r>
              <a:rPr lang="de-DE" sz="1200" dirty="0">
                <a:solidFill>
                  <a:schemeClr val="tx1"/>
                </a:solidFill>
                <a:latin typeface="+mn-lt"/>
                <a:ea typeface="+mn-ea"/>
                <a:cs typeface="+mn-cs"/>
              </a:rPr>
              <a:t>Folgen reduzieren (•Sommerschnitt •Wurzelschnitt •</a:t>
            </a:r>
            <a:r>
              <a:rPr lang="de-DE" sz="1200" dirty="0" err="1">
                <a:solidFill>
                  <a:schemeClr val="tx1"/>
                </a:solidFill>
                <a:latin typeface="+mn-lt"/>
                <a:ea typeface="+mn-ea"/>
                <a:cs typeface="+mn-cs"/>
              </a:rPr>
              <a:t>Befallsdruck</a:t>
            </a:r>
            <a:r>
              <a:rPr lang="de-DE" sz="1200" dirty="0">
                <a:solidFill>
                  <a:schemeClr val="tx1"/>
                </a:solidFill>
                <a:latin typeface="+mn-lt"/>
                <a:ea typeface="+mn-ea"/>
                <a:cs typeface="+mn-cs"/>
              </a:rPr>
              <a:t> nach starkem Befall wieder reduzieren (Blattabbau fördern usw.))</a:t>
            </a:r>
            <a:endParaRPr dirty="0"/>
          </a:p>
          <a:p>
            <a:pPr lvl="1">
              <a:buFont typeface="Wingdings"/>
              <a:buChar char="Ø"/>
              <a:defRPr/>
            </a:pPr>
            <a:r>
              <a:rPr lang="de-DE" sz="1200" dirty="0">
                <a:solidFill>
                  <a:schemeClr val="tx1"/>
                </a:solidFill>
                <a:latin typeface="+mn-lt"/>
                <a:ea typeface="+mn-ea"/>
                <a:cs typeface="+mn-cs"/>
              </a:rPr>
              <a:t>Robuste Sorten auswählen</a:t>
            </a:r>
            <a:endParaRPr dirty="0"/>
          </a:p>
          <a:p>
            <a:pPr lvl="1">
              <a:buFont typeface="Wingdings"/>
              <a:buChar char="Ø"/>
              <a:defRPr/>
            </a:pPr>
            <a:r>
              <a:rPr lang="de-DE" sz="1200" dirty="0">
                <a:solidFill>
                  <a:schemeClr val="tx1"/>
                </a:solidFill>
                <a:latin typeface="+mn-lt"/>
                <a:ea typeface="+mn-ea"/>
                <a:cs typeface="+mn-cs"/>
              </a:rPr>
              <a:t>Züchtung</a:t>
            </a:r>
            <a:endParaRPr dirty="0"/>
          </a:p>
          <a:p>
            <a:pPr lvl="1">
              <a:buFont typeface="Wingdings"/>
              <a:buChar char="Ø"/>
              <a:defRPr/>
            </a:pPr>
            <a:r>
              <a:rPr lang="de-DE" sz="1200" dirty="0">
                <a:solidFill>
                  <a:schemeClr val="tx1"/>
                </a:solidFill>
                <a:latin typeface="+mn-lt"/>
                <a:ea typeface="+mn-ea"/>
                <a:cs typeface="+mn-cs"/>
              </a:rPr>
              <a:t>Ausrichtung der Anlage in Windrichtung, um schnelleres Abtrocknen zu ermöglichen und so die Pilzgefahr zu reduzieren. </a:t>
            </a:r>
          </a:p>
          <a:p>
            <a:pPr lvl="1">
              <a:buFont typeface="Wingdings"/>
              <a:buChar char="Ø"/>
              <a:defRPr/>
            </a:pPr>
            <a:endParaRPr lang="de-DE" dirty="0"/>
          </a:p>
          <a:p>
            <a:pPr>
              <a:buFont typeface="Wingdings"/>
              <a:buChar char="Ø"/>
              <a:defRPr/>
            </a:pPr>
            <a:r>
              <a:rPr lang="de-DE" dirty="0"/>
              <a:t> Einsatz von direkten Maßnahmen</a:t>
            </a:r>
            <a:endParaRPr dirty="0"/>
          </a:p>
          <a:p>
            <a:pPr lvl="1">
              <a:buFont typeface="Wingdings"/>
              <a:buChar char="Ø"/>
              <a:defRPr/>
            </a:pPr>
            <a:r>
              <a:rPr lang="de-DE" sz="1200" dirty="0">
                <a:solidFill>
                  <a:schemeClr val="tx1"/>
                </a:solidFill>
                <a:latin typeface="+mn-lt"/>
                <a:ea typeface="+mn-ea"/>
                <a:cs typeface="+mn-cs"/>
              </a:rPr>
              <a:t>Möglichst schadensneutral Extrembefall mit PSM reduzieren</a:t>
            </a:r>
            <a:endParaRPr dirty="0"/>
          </a:p>
          <a:p>
            <a:pPr lvl="1">
              <a:buFont typeface="Wingdings"/>
              <a:buChar char="Ø"/>
              <a:defRPr/>
            </a:pPr>
            <a:r>
              <a:rPr lang="de-DE" sz="1200" dirty="0" err="1">
                <a:solidFill>
                  <a:schemeClr val="tx1"/>
                </a:solidFill>
                <a:latin typeface="+mn-lt"/>
                <a:ea typeface="+mn-ea"/>
                <a:cs typeface="+mn-cs"/>
              </a:rPr>
              <a:t>Befallsspitzen</a:t>
            </a:r>
            <a:r>
              <a:rPr lang="de-DE" sz="1200" dirty="0">
                <a:solidFill>
                  <a:schemeClr val="tx1"/>
                </a:solidFill>
                <a:latin typeface="+mn-lt"/>
                <a:ea typeface="+mn-ea"/>
                <a:cs typeface="+mn-cs"/>
              </a:rPr>
              <a:t> brechen</a:t>
            </a:r>
          </a:p>
          <a:p>
            <a:pPr lvl="1">
              <a:buFont typeface="Wingdings"/>
              <a:buChar char="Ø"/>
              <a:defRPr/>
            </a:pPr>
            <a:r>
              <a:rPr lang="de-DE" sz="1200" dirty="0">
                <a:solidFill>
                  <a:schemeClr val="tx1"/>
                </a:solidFill>
                <a:latin typeface="+mn-lt"/>
                <a:ea typeface="+mn-ea"/>
                <a:cs typeface="+mn-cs"/>
              </a:rPr>
              <a:t>Geschützter Anbau</a:t>
            </a:r>
            <a:endParaRPr lang="de-DE" dirty="0"/>
          </a:p>
          <a:p>
            <a:pPr marL="0" marR="0" lvl="0" indent="0" algn="l" defTabSz="914400">
              <a:lnSpc>
                <a:spcPct val="100000"/>
              </a:lnSpc>
              <a:spcBef>
                <a:spcPts val="0"/>
              </a:spcBef>
              <a:spcAft>
                <a:spcPts val="0"/>
              </a:spcAft>
              <a:buClrTx/>
              <a:buSzTx/>
              <a:buFontTx/>
              <a:buNone/>
              <a:defRPr/>
            </a:pPr>
            <a:endParaRPr lang="de-DE" dirty="0"/>
          </a:p>
          <a:p>
            <a:pPr>
              <a:defRPr/>
            </a:pPr>
            <a:r>
              <a:rPr lang="de-DE" sz="1200" dirty="0">
                <a:latin typeface="Arial"/>
              </a:rPr>
              <a:t>Weiterführende Informationen: </a:t>
            </a:r>
            <a:endParaRPr dirty="0"/>
          </a:p>
          <a:p>
            <a:pPr>
              <a:defRPr/>
            </a:pPr>
            <a:r>
              <a:rPr lang="de-DE" sz="1200" dirty="0">
                <a:latin typeface="Arial"/>
              </a:rPr>
              <a:t>„Die drei Säulen der Pflanzengesundheit im Ökologischen Obstbau in Zeiten des Klimawandels“</a:t>
            </a:r>
            <a:endParaRPr dirty="0"/>
          </a:p>
          <a:p>
            <a:pPr>
              <a:defRPr/>
            </a:pPr>
            <a:r>
              <a:rPr lang="de-DE" sz="1200" dirty="0"/>
              <a:t>Jutta Kienzle, Universität Hohenheim / Fördergemeinschaft Ökologischer Obstbau e.V.</a:t>
            </a:r>
            <a:endParaRPr dirty="0"/>
          </a:p>
          <a:p>
            <a:pPr marL="0" marR="0" lvl="0" indent="0" algn="l" defTabSz="914400">
              <a:lnSpc>
                <a:spcPct val="100000"/>
              </a:lnSpc>
              <a:spcBef>
                <a:spcPts val="0"/>
              </a:spcBef>
              <a:spcAft>
                <a:spcPts val="0"/>
              </a:spcAft>
              <a:buClrTx/>
              <a:buSzTx/>
              <a:buFontTx/>
              <a:buNone/>
              <a:defRPr/>
            </a:pPr>
            <a:r>
              <a:rPr lang="de-DE" dirty="0"/>
              <a:t>https://www.bodensee-stiftung.org/wp-content/uploads/Kienzle_pflanzengesundheit_oeko_klimawandel.pdf </a:t>
            </a:r>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54</a:t>
            </a:fld>
            <a:endParaRPr lang="de-DE"/>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2015 hat gezeigt, dass in diesem Jahr die Konzentration an beiden Stationen (Schauinsland/BaWü, Zugspitze) im Jahresdurchschnitt erstmals über 400 ppm lag. Zum Vergleich: Die Kohlendioxid-Konzentration aus vorindustrieller Zeit lag bei etwa 280 ppm. Auf Deutschlands höchstem Gipfel sind die Messwerte besonders repräsentativ für die Hintergrundbelastung der Atmosphäre, da die Zuspitze häufig in der unteren freien Troposphäre liegt und somit weitestgehend unbeeinflusst von lokalen Quellen ist. Im Jahr 2019 stieg der Jahresmittelwert auf der Zugspitze auf </a:t>
            </a:r>
            <a:r>
              <a:rPr lang="de-DE" b="1" dirty="0"/>
              <a:t>411,4 ppm </a:t>
            </a:r>
            <a:r>
              <a:rPr lang="de-DE" dirty="0"/>
              <a:t>(Umweltbundesamt).</a:t>
            </a:r>
            <a:endParaRPr dirty="0"/>
          </a:p>
          <a:p>
            <a:pPr>
              <a:defRPr/>
            </a:pPr>
            <a:endParaRPr lang="de-DE" dirty="0"/>
          </a:p>
          <a:p>
            <a:pPr>
              <a:defRPr/>
            </a:pPr>
            <a:r>
              <a:rPr lang="de-DE" dirty="0"/>
              <a:t>CO2 ist ein wichtiges Gas zur Photosynthese der Pflanzen -&gt; Umwandlung mit Hilfe von Sonnenlicht in Zucker und O2. Auf der anderen Seite ist CO2 eines der wichtigsten Treibhausgase, das durch die starke Zunahme seit vorindustrieller Zeit den Klimawandel stark beeinflusst.</a:t>
            </a:r>
            <a:endParaRPr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7</a:t>
            </a:fld>
            <a:endParaRPr lang="de-DE"/>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a:t>https://bildungsserver.hamburg.de/klimawandel-und-landwirtschaft-nav/2203496/kohlendioxid/ </a:t>
            </a:r>
            <a:endParaRPr/>
          </a:p>
          <a:p>
            <a:pPr>
              <a:defRPr/>
            </a:pPr>
            <a:endParaRPr lang="de-DE"/>
          </a:p>
          <a:p>
            <a:pPr algn="just">
              <a:lnSpc>
                <a:spcPct val="150000"/>
              </a:lnSpc>
              <a:spcAft>
                <a:spcPts val="1000"/>
              </a:spcAft>
              <a:defRPr/>
            </a:pPr>
            <a:r>
              <a:rPr lang="de-DE" sz="1200">
                <a:latin typeface="Arial"/>
                <a:ea typeface="Calibri"/>
                <a:cs typeface="Times New Roman"/>
              </a:rPr>
              <a:t>Das Ansteigen der CO</a:t>
            </a:r>
            <a:r>
              <a:rPr lang="de-DE" sz="1200" baseline="-25000">
                <a:latin typeface="Arial"/>
                <a:ea typeface="Calibri"/>
                <a:cs typeface="Times New Roman"/>
              </a:rPr>
              <a:t>2</a:t>
            </a:r>
            <a:r>
              <a:rPr lang="de-DE" sz="1200">
                <a:latin typeface="Arial"/>
                <a:ea typeface="Calibri"/>
                <a:cs typeface="Times New Roman"/>
              </a:rPr>
              <a:t>-Gehalte kann sich nicht nur positiv auf die Quantität (Erträge), sondern ebenfalls auf die Qualität auswirken.</a:t>
            </a:r>
            <a:endParaRPr/>
          </a:p>
          <a:p>
            <a:pPr algn="just">
              <a:lnSpc>
                <a:spcPct val="150000"/>
              </a:lnSpc>
              <a:spcAft>
                <a:spcPts val="1000"/>
              </a:spcAft>
              <a:defRPr/>
            </a:pPr>
            <a:endParaRPr lang="de-DE" sz="1800">
              <a:latin typeface="Calibri"/>
              <a:ea typeface="Calibri"/>
              <a:cs typeface="Times New Roman"/>
            </a:endParaRPr>
          </a:p>
          <a:p>
            <a:pPr>
              <a:defRPr/>
            </a:pPr>
            <a:endParaRPr lang="de-DE"/>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8</a:t>
            </a:fld>
            <a:endParaRPr lang="de-DE"/>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sz="2800"/>
              <a:t>Die stomatäre Leitfähigkeit (für CO</a:t>
            </a:r>
            <a:r>
              <a:rPr lang="de-DE" sz="2800" baseline="-25000"/>
              <a:t>2</a:t>
            </a:r>
            <a:r>
              <a:rPr lang="de-DE" sz="2800"/>
              <a:t> oder Wasserdampf) bezeichnet den Öffnungsgrad der Stomata (in der Blattepidermis befindliche Spaltöffnungen). Sie hängt mit dem bei der Transpiration des über die Stomata abgegebenen Wasserdampfs pro Flächen- und Zeiteinheit und der Wasserdampfdruckdifferenz zwischen Blatt und Luft zusammen.</a:t>
            </a:r>
            <a:endParaRPr/>
          </a:p>
          <a:p>
            <a:pPr>
              <a:defRPr/>
            </a:pPr>
            <a:r>
              <a:rPr lang="de-DE" sz="2800"/>
              <a:t>Je höher die Leitfähigkeit desto mehr Wasser verdunstet. Die stomatäre Leitfähigkeit wird neben dem CO2-Gehalt durch das im Boden verfügbare Wasser, den Zustand der Wurzeln (Wasseraufnahme aus dem Boden) und den Zustand der Blätter beeinflusst.</a:t>
            </a:r>
            <a:endParaRPr/>
          </a:p>
          <a:p>
            <a:pPr algn="just">
              <a:lnSpc>
                <a:spcPct val="150000"/>
              </a:lnSpc>
              <a:spcAft>
                <a:spcPts val="1000"/>
              </a:spcAft>
              <a:defRPr/>
            </a:pPr>
            <a:endParaRPr lang="de-DE" sz="1800">
              <a:latin typeface="Arial"/>
              <a:ea typeface="Times New Roman"/>
              <a:cs typeface="Times New Roman"/>
            </a:endParaRPr>
          </a:p>
          <a:p>
            <a:pPr algn="just">
              <a:lnSpc>
                <a:spcPct val="150000"/>
              </a:lnSpc>
              <a:spcAft>
                <a:spcPts val="1000"/>
              </a:spcAft>
              <a:defRPr/>
            </a:pPr>
            <a:r>
              <a:rPr lang="de-DE" sz="1800">
                <a:latin typeface="Arial"/>
                <a:ea typeface="Times New Roman"/>
                <a:cs typeface="Times New Roman"/>
              </a:rPr>
              <a:t>Ein positiver Nebeneffekt veränderter </a:t>
            </a:r>
            <a:r>
              <a:rPr lang="de-DE" sz="1800">
                <a:latin typeface="Arial"/>
                <a:ea typeface="Calibri"/>
                <a:cs typeface="Times New Roman"/>
              </a:rPr>
              <a:t>CO</a:t>
            </a:r>
            <a:r>
              <a:rPr lang="de-DE" sz="1800" baseline="-25000">
                <a:latin typeface="Arial"/>
                <a:ea typeface="Calibri"/>
                <a:cs typeface="Times New Roman"/>
              </a:rPr>
              <a:t>2</a:t>
            </a:r>
            <a:r>
              <a:rPr lang="de-DE" sz="1800">
                <a:latin typeface="Arial"/>
                <a:ea typeface="Calibri"/>
                <a:cs typeface="Times New Roman"/>
              </a:rPr>
              <a:t>-Gehalte ist Erhöhung der Wassernutzungseffizienz (Verhältnis von fixiertem Kohlenstoff zu transpiriertem Wasser), die sowohl bei C3- als auch bei C4-Pflanzen</a:t>
            </a:r>
            <a:r>
              <a:rPr lang="de-DE" sz="1800" baseline="30000">
                <a:latin typeface="Arial"/>
                <a:ea typeface="Calibri"/>
                <a:cs typeface="Times New Roman"/>
              </a:rPr>
              <a:t> </a:t>
            </a:r>
            <a:r>
              <a:rPr lang="de-DE" sz="1800">
                <a:latin typeface="Arial"/>
                <a:ea typeface="Calibri"/>
                <a:cs typeface="Times New Roman"/>
              </a:rPr>
              <a:t>zunimmt und zu einer geringeren  Trockenstressempfindlichkeit</a:t>
            </a:r>
            <a:r>
              <a:rPr lang="de-DE" sz="1800" baseline="30000">
                <a:latin typeface="Arial"/>
                <a:ea typeface="Calibri"/>
                <a:cs typeface="Times New Roman"/>
              </a:rPr>
              <a:t>(57)</a:t>
            </a:r>
            <a:r>
              <a:rPr lang="de-DE" sz="1800">
                <a:latin typeface="Arial"/>
                <a:ea typeface="Calibri"/>
                <a:cs typeface="Times New Roman"/>
              </a:rPr>
              <a:t> führt. Welche Auswirkungen dies für die gärtnerische Kulturführung haben kann, ist nicht bekannt.</a:t>
            </a:r>
            <a:endParaRPr lang="de-DE" sz="1800">
              <a:latin typeface="Calibri"/>
              <a:ea typeface="Calibri"/>
              <a:cs typeface="Times New Roman"/>
            </a:endParaRPr>
          </a:p>
          <a:p>
            <a:pPr>
              <a:defRPr/>
            </a:pPr>
            <a:endParaRPr lang="de-DE"/>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9</a:t>
            </a:fld>
            <a:endParaRPr lang="de-DE"/>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a:t>Der lineare Tendenz der durchschnittliche jährliche Niederschlagssumme in Deutschland ist leicht aufsteigend.</a:t>
            </a:r>
            <a:endParaRPr/>
          </a:p>
          <a:p>
            <a:pPr>
              <a:defRPr/>
            </a:pPr>
            <a:r>
              <a:rPr lang="de-DE"/>
              <a:t>Schauen wir uns die Verteilung der Niederschläge über das Jahr an.</a:t>
            </a:r>
          </a:p>
          <a:p>
            <a:pPr>
              <a:defRPr/>
            </a:pPr>
            <a:endParaRPr lang="de-DE"/>
          </a:p>
          <a:p>
            <a:pPr marL="0" marR="0" indent="0" algn="l" defTabSz="914400">
              <a:lnSpc>
                <a:spcPct val="100000"/>
              </a:lnSpc>
              <a:spcBef>
                <a:spcPts val="0"/>
              </a:spcBef>
              <a:spcAft>
                <a:spcPts val="0"/>
              </a:spcAft>
              <a:buClrTx/>
              <a:buSzTx/>
              <a:buFontTx/>
              <a:buNone/>
              <a:defRPr/>
            </a:pPr>
            <a:r>
              <a:rPr lang="de-DE"/>
              <a:t>https://www.dwd.de/DE/leistungen/zeitreihen/zeitreihen.html?nn=18256 </a:t>
            </a:r>
            <a:endParaRPr/>
          </a:p>
          <a:p>
            <a:pPr>
              <a:defRPr/>
            </a:pPr>
            <a:endParaRPr lang="de-DE"/>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10</a:t>
            </a:fld>
            <a:endParaRPr lang="de-DE"/>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6.jp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jp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preserve="1" userDrawn="1">
  <p:cSld name="Titelfolie">
    <p:spTree>
      <p:nvGrpSpPr>
        <p:cNvPr id="1" name=""/>
        <p:cNvGrpSpPr/>
        <p:nvPr/>
      </p:nvGrpSpPr>
      <p:grpSpPr bwMode="auto">
        <a:xfrm>
          <a:off x="0" y="0"/>
          <a:ext cx="0" cy="0"/>
          <a:chOff x="0" y="0"/>
          <a:chExt cx="0" cy="0"/>
        </a:xfrm>
      </p:grpSpPr>
      <p:sp>
        <p:nvSpPr>
          <p:cNvPr id="4" name="Titel 1"/>
          <p:cNvSpPr>
            <a:spLocks noGrp="1"/>
          </p:cNvSpPr>
          <p:nvPr>
            <p:ph type="ctrTitle"/>
          </p:nvPr>
        </p:nvSpPr>
        <p:spPr bwMode="auto">
          <a:xfrm>
            <a:off x="1524000" y="1354666"/>
            <a:ext cx="9144000" cy="2201849"/>
          </a:xfrm>
          <a:prstGeom prst="rect">
            <a:avLst/>
          </a:prstGeom>
        </p:spPr>
        <p:txBody>
          <a:bodyPr anchor="t">
            <a:normAutofit/>
          </a:bodyPr>
          <a:lstStyle>
            <a:lvl1pPr algn="ctr">
              <a:defRPr sz="5400"/>
            </a:lvl1pPr>
          </a:lstStyle>
          <a:p>
            <a:pPr>
              <a:defRPr/>
            </a:pPr>
            <a:r>
              <a:rPr lang="de-DE"/>
              <a:t>Mastertitelformat bearbeiten</a:t>
            </a:r>
          </a:p>
        </p:txBody>
      </p:sp>
      <p:pic>
        <p:nvPicPr>
          <p:cNvPr id="5" name="Grafik 9"/>
          <p:cNvPicPr>
            <a:picLocks noChangeAspect="1"/>
          </p:cNvPicPr>
          <p:nvPr userDrawn="1"/>
        </p:nvPicPr>
        <p:blipFill>
          <a:blip r:embed="rId2"/>
          <a:stretch/>
        </p:blipFill>
        <p:spPr bwMode="auto">
          <a:xfrm>
            <a:off x="9852660" y="4800437"/>
            <a:ext cx="2328469" cy="2057989"/>
          </a:xfrm>
          <a:prstGeom prst="rect">
            <a:avLst/>
          </a:prstGeom>
        </p:spPr>
      </p:pic>
      <p:sp>
        <p:nvSpPr>
          <p:cNvPr id="6" name="Textfeld 11"/>
          <p:cNvSpPr>
            <a:spLocks noAdjustHandles="1"/>
          </p:cNvSpPr>
          <p:nvPr userDrawn="1"/>
        </p:nvSpPr>
        <p:spPr bwMode="auto">
          <a:xfrm>
            <a:off x="440055" y="4980243"/>
            <a:ext cx="3166110" cy="261610"/>
          </a:xfrm>
          <a:prstGeom prst="rect">
            <a:avLst/>
          </a:prstGeom>
          <a:noFill/>
        </p:spPr>
        <p:txBody>
          <a:bodyPr wrap="square" rtlCol="0">
            <a:spAutoFit/>
          </a:bodyPr>
          <a:lstStyle/>
          <a:p>
            <a:pPr>
              <a:defRPr/>
            </a:pPr>
            <a:r>
              <a:rPr lang="de-DE" sz="1100">
                <a:latin typeface="Times New Roman"/>
                <a:cs typeface="Times New Roman"/>
              </a:rPr>
              <a:t>Ein Gemeinschaftsprojekt von:</a:t>
            </a:r>
          </a:p>
        </p:txBody>
      </p:sp>
      <p:sp>
        <p:nvSpPr>
          <p:cNvPr id="7" name="Textfeld 12"/>
          <p:cNvSpPr>
            <a:spLocks noAdjustHandles="1"/>
          </p:cNvSpPr>
          <p:nvPr userDrawn="1"/>
        </p:nvSpPr>
        <p:spPr bwMode="auto">
          <a:xfrm>
            <a:off x="1524000" y="3665264"/>
            <a:ext cx="9144000" cy="1569660"/>
          </a:xfrm>
          <a:prstGeom prst="rect">
            <a:avLst/>
          </a:prstGeom>
          <a:noFill/>
        </p:spPr>
        <p:txBody>
          <a:bodyPr wrap="square" rtlCol="0">
            <a:spAutoFit/>
          </a:bodyPr>
          <a:lstStyle/>
          <a:p>
            <a:pPr algn="ctr">
              <a:defRPr/>
            </a:pPr>
            <a:r>
              <a:rPr lang="de-DE" sz="2400">
                <a:latin typeface="Calibri"/>
                <a:ea typeface="Calibri"/>
                <a:cs typeface="Times New Roman"/>
              </a:rPr>
              <a:t>Bildun</a:t>
            </a:r>
            <a:r>
              <a:rPr lang="de-DE" sz="2400">
                <a:solidFill>
                  <a:schemeClr val="accent1"/>
                </a:solidFill>
                <a:latin typeface="Calibri"/>
                <a:ea typeface="Calibri"/>
                <a:cs typeface="Times New Roman"/>
              </a:rPr>
              <a:t>G</a:t>
            </a:r>
            <a:r>
              <a:rPr lang="de-DE" sz="2400">
                <a:latin typeface="Calibri"/>
                <a:ea typeface="Calibri"/>
                <a:cs typeface="Times New Roman"/>
              </a:rPr>
              <a:t> zur </a:t>
            </a:r>
            <a:r>
              <a:rPr lang="de-DE" sz="2400">
                <a:solidFill>
                  <a:schemeClr val="accent1"/>
                </a:solidFill>
                <a:latin typeface="Calibri"/>
                <a:ea typeface="Calibri"/>
                <a:cs typeface="Times New Roman"/>
              </a:rPr>
              <a:t>N</a:t>
            </a:r>
            <a:r>
              <a:rPr lang="de-DE" sz="2400">
                <a:latin typeface="Calibri"/>
                <a:ea typeface="Calibri"/>
                <a:cs typeface="Times New Roman"/>
              </a:rPr>
              <a:t>achhalt</a:t>
            </a:r>
            <a:r>
              <a:rPr lang="de-DE" sz="2400">
                <a:solidFill>
                  <a:schemeClr val="accent1"/>
                </a:solidFill>
                <a:latin typeface="Calibri"/>
                <a:ea typeface="Calibri"/>
                <a:cs typeface="Times New Roman"/>
              </a:rPr>
              <a:t>I</a:t>
            </a:r>
            <a:r>
              <a:rPr lang="de-DE" sz="2400">
                <a:latin typeface="Calibri"/>
                <a:ea typeface="Calibri"/>
                <a:cs typeface="Times New Roman"/>
              </a:rPr>
              <a:t>gen </a:t>
            </a:r>
            <a:r>
              <a:rPr lang="de-DE" sz="2400">
                <a:solidFill>
                  <a:schemeClr val="accent1"/>
                </a:solidFill>
                <a:latin typeface="Calibri"/>
                <a:ea typeface="Calibri"/>
                <a:cs typeface="Times New Roman"/>
              </a:rPr>
              <a:t>A</a:t>
            </a:r>
            <a:r>
              <a:rPr lang="de-DE" sz="2400">
                <a:latin typeface="Calibri"/>
                <a:ea typeface="Calibri"/>
                <a:cs typeface="Times New Roman"/>
              </a:rPr>
              <a:t>npassung der </a:t>
            </a:r>
            <a:r>
              <a:rPr lang="de-DE" sz="2400">
                <a:solidFill>
                  <a:schemeClr val="accent1"/>
                </a:solidFill>
                <a:latin typeface="Calibri"/>
                <a:ea typeface="Calibri"/>
                <a:cs typeface="Times New Roman"/>
              </a:rPr>
              <a:t>L</a:t>
            </a:r>
            <a:r>
              <a:rPr lang="de-DE" sz="2400">
                <a:latin typeface="Calibri"/>
                <a:ea typeface="Calibri"/>
                <a:cs typeface="Times New Roman"/>
              </a:rPr>
              <a:t>andwirtschaft in Deutschland an den Klimawandel – Sensibilisieren, Informieren, Qualifizieren</a:t>
            </a:r>
            <a:endParaRPr lang="de-DE" sz="1100">
              <a:latin typeface="Calibri"/>
              <a:ea typeface="Calibri"/>
              <a:cs typeface="Times New Roman"/>
            </a:endParaRPr>
          </a:p>
          <a:p>
            <a:pPr algn="ctr">
              <a:defRPr/>
            </a:pPr>
            <a:r>
              <a:rPr lang="de-DE" sz="2400">
                <a:solidFill>
                  <a:schemeClr val="accent1"/>
                </a:solidFill>
                <a:latin typeface="Calibri"/>
                <a:ea typeface="Calibri"/>
                <a:cs typeface="Times New Roman"/>
              </a:rPr>
              <a:t>(GeNIAL)</a:t>
            </a:r>
            <a:endParaRPr lang="de-DE" sz="1100">
              <a:solidFill>
                <a:schemeClr val="accent1"/>
              </a:solidFill>
              <a:latin typeface="Calibri"/>
              <a:ea typeface="Calibri"/>
              <a:cs typeface="Times New Roman"/>
            </a:endParaRPr>
          </a:p>
          <a:p>
            <a:pPr algn="ctr">
              <a:defRPr/>
            </a:pPr>
            <a:endParaRPr lang="de-DE" sz="2400"/>
          </a:p>
        </p:txBody>
      </p:sp>
      <p:pic>
        <p:nvPicPr>
          <p:cNvPr id="8" name="Grafik 10"/>
          <p:cNvPicPr>
            <a:picLocks noChangeAspect="1"/>
          </p:cNvPicPr>
          <p:nvPr userDrawn="1"/>
        </p:nvPicPr>
        <p:blipFill>
          <a:blip r:embed="rId3"/>
          <a:stretch/>
        </p:blipFill>
        <p:spPr bwMode="auto">
          <a:xfrm>
            <a:off x="672662" y="5934368"/>
            <a:ext cx="2499089" cy="415245"/>
          </a:xfrm>
          <a:prstGeom prst="rect">
            <a:avLst/>
          </a:prstGeom>
        </p:spPr>
      </p:pic>
      <p:pic>
        <p:nvPicPr>
          <p:cNvPr id="9" name="Grafik 14"/>
          <p:cNvPicPr>
            <a:picLocks noChangeAspect="1"/>
          </p:cNvPicPr>
          <p:nvPr userDrawn="1"/>
        </p:nvPicPr>
        <p:blipFill>
          <a:blip r:embed="rId4"/>
          <a:stretch/>
        </p:blipFill>
        <p:spPr bwMode="auto">
          <a:xfrm>
            <a:off x="3735728" y="5790078"/>
            <a:ext cx="1407078" cy="703822"/>
          </a:xfrm>
          <a:prstGeom prst="rect">
            <a:avLst/>
          </a:prstGeom>
        </p:spPr>
      </p:pic>
      <p:pic>
        <p:nvPicPr>
          <p:cNvPr id="10" name="Grafik 15"/>
          <p:cNvPicPr>
            <a:picLocks noChangeAspect="1"/>
          </p:cNvPicPr>
          <p:nvPr userDrawn="1"/>
        </p:nvPicPr>
        <p:blipFill>
          <a:blip r:embed="rId5"/>
          <a:stretch/>
        </p:blipFill>
        <p:spPr bwMode="auto">
          <a:xfrm>
            <a:off x="5706784" y="5897843"/>
            <a:ext cx="817193" cy="451770"/>
          </a:xfrm>
          <a:prstGeom prst="rect">
            <a:avLst/>
          </a:prstGeom>
        </p:spPr>
      </p:pic>
      <p:pic>
        <p:nvPicPr>
          <p:cNvPr id="11" name="Grafik 16"/>
          <p:cNvPicPr/>
          <p:nvPr userDrawn="1"/>
        </p:nvPicPr>
        <p:blipFill>
          <a:blip r:embed="rId6"/>
          <a:stretch/>
        </p:blipFill>
        <p:spPr bwMode="auto">
          <a:xfrm>
            <a:off x="7087955" y="5633544"/>
            <a:ext cx="1503395" cy="768131"/>
          </a:xfrm>
          <a:prstGeom prst="rect">
            <a:avLst/>
          </a:prstGeom>
        </p:spPr>
      </p:pic>
      <p:pic>
        <p:nvPicPr>
          <p:cNvPr id="12" name="Grafik 17"/>
          <p:cNvPicPr>
            <a:picLocks noChangeAspect="1"/>
          </p:cNvPicPr>
          <p:nvPr userDrawn="1"/>
        </p:nvPicPr>
        <p:blipFill>
          <a:blip r:embed="rId7"/>
          <a:stretch/>
        </p:blipFill>
        <p:spPr bwMode="auto">
          <a:xfrm>
            <a:off x="9532882" y="153416"/>
            <a:ext cx="2504247" cy="1041139"/>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type="obj" preserve="1" userDrawn="1">
  <p:cSld name="Titel und Inhalt">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Titel 1"/>
          <p:cNvSpPr>
            <a:spLocks noGrp="1"/>
          </p:cNvSpPr>
          <p:nvPr>
            <p:ph type="title"/>
          </p:nvPr>
        </p:nvSpPr>
        <p:spPr bwMode="auto">
          <a:xfrm>
            <a:off x="838200" y="365125"/>
            <a:ext cx="10515600" cy="918528"/>
          </a:xfrm>
          <a:prstGeom prst="rect">
            <a:avLst/>
          </a:prstGeom>
        </p:spPr>
        <p:txBody>
          <a:bodyPr anchor="ctr">
            <a:normAutofit/>
          </a:bodyPr>
          <a:lstStyle>
            <a:lvl1pPr>
              <a:defRPr sz="3600" b="0">
                <a:solidFill>
                  <a:schemeClr val="accent1"/>
                </a:solidFill>
              </a:defRPr>
            </a:lvl1pPr>
          </a:lstStyle>
          <a:p>
            <a:pPr>
              <a:defRPr/>
            </a:pPr>
            <a:r>
              <a:rPr lang="de-DE"/>
              <a:t>Mastertitelformat bearbeiten</a:t>
            </a:r>
          </a:p>
        </p:txBody>
      </p:sp>
      <p:sp>
        <p:nvSpPr>
          <p:cNvPr id="6" name="Inhaltsplatzhalter 2"/>
          <p:cNvSpPr>
            <a:spLocks noGrp="1"/>
          </p:cNvSpPr>
          <p:nvPr>
            <p:ph idx="1"/>
          </p:nvPr>
        </p:nvSpPr>
        <p:spPr bwMode="auto">
          <a:xfrm>
            <a:off x="838200" y="1463040"/>
            <a:ext cx="10515600" cy="4713923"/>
          </a:xfrm>
          <a:prstGeom prst="rect">
            <a:avLst/>
          </a:prstGeo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cxnSp>
        <p:nvCxnSpPr>
          <p:cNvPr id="7" name="Gerader Verbinder 7"/>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Textfeld 8"/>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type="obj" preserve="1" userDrawn="1">
  <p:cSld name="Arbeitsauftrag">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Titel 1"/>
          <p:cNvSpPr>
            <a:spLocks noGrp="1"/>
          </p:cNvSpPr>
          <p:nvPr>
            <p:ph type="title" hasCustomPrompt="1"/>
          </p:nvPr>
        </p:nvSpPr>
        <p:spPr bwMode="auto">
          <a:xfrm>
            <a:off x="838200" y="365125"/>
            <a:ext cx="9701462" cy="918528"/>
          </a:xfrm>
          <a:prstGeom prst="rect">
            <a:avLst/>
          </a:prstGeom>
        </p:spPr>
        <p:txBody>
          <a:bodyPr anchor="ctr">
            <a:normAutofit/>
          </a:bodyPr>
          <a:lstStyle>
            <a:lvl1pPr>
              <a:defRPr sz="3600" b="0">
                <a:solidFill>
                  <a:schemeClr val="accent1"/>
                </a:solidFill>
              </a:defRPr>
            </a:lvl1pPr>
          </a:lstStyle>
          <a:p>
            <a:pPr>
              <a:defRPr/>
            </a:pPr>
            <a:r>
              <a:rPr lang="de-DE"/>
              <a:t>Arbeitsauftrag</a:t>
            </a:r>
            <a:endParaRPr/>
          </a:p>
        </p:txBody>
      </p:sp>
      <p:sp>
        <p:nvSpPr>
          <p:cNvPr id="6" name="Inhaltsplatzhalter 2"/>
          <p:cNvSpPr>
            <a:spLocks noGrp="1"/>
          </p:cNvSpPr>
          <p:nvPr>
            <p:ph idx="1"/>
          </p:nvPr>
        </p:nvSpPr>
        <p:spPr bwMode="auto">
          <a:xfrm>
            <a:off x="838200" y="1463040"/>
            <a:ext cx="10515600" cy="4713923"/>
          </a:xfrm>
          <a:prstGeom prst="rect">
            <a:avLst/>
          </a:prstGeo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pic>
        <p:nvPicPr>
          <p:cNvPr id="7" name="Grafik 6"/>
          <p:cNvPicPr>
            <a:picLocks noChangeAspect="1"/>
          </p:cNvPicPr>
          <p:nvPr userDrawn="1"/>
        </p:nvPicPr>
        <p:blipFill>
          <a:blip r:embed="rId3"/>
          <a:stretch/>
        </p:blipFill>
        <p:spPr bwMode="auto">
          <a:xfrm flipH="1">
            <a:off x="10629899" y="348299"/>
            <a:ext cx="723900" cy="723900"/>
          </a:xfrm>
          <a:prstGeom prst="rect">
            <a:avLst/>
          </a:prstGeom>
        </p:spPr>
      </p:pic>
      <p:cxnSp>
        <p:nvCxnSpPr>
          <p:cNvPr id="8" name="Gerader Verbinder 7"/>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feld 8"/>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preserve="1" userDrawn="1">
  <p:cSld name="Zwei Inhalte">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Inhaltsplatzhalter 2"/>
          <p:cNvSpPr>
            <a:spLocks noGrp="1"/>
          </p:cNvSpPr>
          <p:nvPr>
            <p:ph sz="half" idx="1"/>
          </p:nvPr>
        </p:nvSpPr>
        <p:spPr bwMode="auto">
          <a:xfrm>
            <a:off x="838200" y="1463040"/>
            <a:ext cx="5181600" cy="4713923"/>
          </a:xfrm>
          <a:prstGeom prst="rect">
            <a:avLst/>
          </a:prstGeo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6" name="Inhaltsplatzhalter 3"/>
          <p:cNvSpPr>
            <a:spLocks noGrp="1"/>
          </p:cNvSpPr>
          <p:nvPr>
            <p:ph sz="half" idx="2"/>
          </p:nvPr>
        </p:nvSpPr>
        <p:spPr bwMode="auto">
          <a:xfrm>
            <a:off x="6172200" y="1463040"/>
            <a:ext cx="5181600" cy="4713923"/>
          </a:xfrm>
          <a:prstGeom prst="rect">
            <a:avLst/>
          </a:prstGeo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7" name="Titel 1"/>
          <p:cNvSpPr>
            <a:spLocks noGrp="1"/>
          </p:cNvSpPr>
          <p:nvPr>
            <p:ph type="title"/>
          </p:nvPr>
        </p:nvSpPr>
        <p:spPr bwMode="auto">
          <a:xfrm>
            <a:off x="838200" y="365125"/>
            <a:ext cx="10515600" cy="918528"/>
          </a:xfrm>
          <a:prstGeom prst="rect">
            <a:avLst/>
          </a:prstGeom>
        </p:spPr>
        <p:txBody>
          <a:bodyPr anchor="ctr">
            <a:normAutofit/>
          </a:bodyPr>
          <a:lstStyle>
            <a:lvl1pPr>
              <a:defRPr sz="3600" b="0">
                <a:solidFill>
                  <a:schemeClr val="accent1"/>
                </a:solidFill>
              </a:defRPr>
            </a:lvl1pPr>
          </a:lstStyle>
          <a:p>
            <a:pPr>
              <a:defRPr/>
            </a:pPr>
            <a:r>
              <a:rPr lang="de-DE"/>
              <a:t>Mastertitelformat bearbeiten</a:t>
            </a:r>
          </a:p>
        </p:txBody>
      </p:sp>
      <p:cxnSp>
        <p:nvCxnSpPr>
          <p:cNvPr id="8" name="Gerader Verbinder 10"/>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feld 11"/>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preserve="1" userDrawn="1">
  <p:cSld name="Nur Titel">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Titel 1"/>
          <p:cNvSpPr>
            <a:spLocks noGrp="1"/>
          </p:cNvSpPr>
          <p:nvPr>
            <p:ph type="title"/>
          </p:nvPr>
        </p:nvSpPr>
        <p:spPr bwMode="auto">
          <a:xfrm>
            <a:off x="838200" y="365125"/>
            <a:ext cx="10515600" cy="918528"/>
          </a:xfrm>
          <a:prstGeom prst="rect">
            <a:avLst/>
          </a:prstGeom>
        </p:spPr>
        <p:txBody>
          <a:bodyPr anchor="ctr">
            <a:normAutofit/>
          </a:bodyPr>
          <a:lstStyle>
            <a:lvl1pPr>
              <a:defRPr sz="3600" b="0">
                <a:solidFill>
                  <a:schemeClr val="accent1"/>
                </a:solidFill>
              </a:defRPr>
            </a:lvl1pPr>
          </a:lstStyle>
          <a:p>
            <a:pPr>
              <a:defRPr/>
            </a:pPr>
            <a:r>
              <a:rPr lang="de-DE"/>
              <a:t>Mastertitelformat bearbeiten</a:t>
            </a:r>
          </a:p>
        </p:txBody>
      </p:sp>
      <p:cxnSp>
        <p:nvCxnSpPr>
          <p:cNvPr id="6" name="Gerader Verbinder 6"/>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Textfeld 7"/>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type="blank" preserve="1" userDrawn="1">
  <p:cSld name="Leer">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cxnSp>
        <p:nvCxnSpPr>
          <p:cNvPr id="5" name="Gerader Verbinder 4"/>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Textfeld 5"/>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4" name="Fußzeilenplatzhalter 1"/>
          <p:cNvSpPr>
            <a:spLocks noGrp="1"/>
          </p:cNvSpPr>
          <p:nvPr>
            <p:ph type="ftr" sz="quarter" idx="3"/>
          </p:nvPr>
        </p:nvSpPr>
        <p:spPr bwMode="auto">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r>
              <a:rPr lang="de-DE"/>
              <a:t>Gemüsebau</a:t>
            </a:r>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dt="0"/>
  <p:txStyles>
    <p:titleStyle>
      <a:lvl1pPr algn="l" defTabSz="914400">
        <a:lnSpc>
          <a:spcPct val="90000"/>
        </a:lnSpc>
        <a:spcBef>
          <a:spcPts val="0"/>
        </a:spcBef>
        <a:buNone/>
        <a:defRPr sz="4400">
          <a:solidFill>
            <a:schemeClr val="tx1"/>
          </a:solidFill>
          <a:latin typeface="+mj-lt"/>
          <a:ea typeface="+mj-ea"/>
          <a:cs typeface="+mj-cs"/>
        </a:defRPr>
      </a:lvl1pPr>
    </p:titleStyle>
    <p:body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1.jpg"/><Relationship Id="rId4" Type="http://schemas.openxmlformats.org/officeDocument/2006/relationships/image" Target="../media/image10.jpg"/></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5.xml"/><Relationship Id="rId4" Type="http://schemas.openxmlformats.org/officeDocument/2006/relationships/comments" Target="../comments/comment2.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33.jp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comments" Target="../comments/comment1.xml"/></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hyperlink" Target="http://www.hortipendium.de/insektizid" TargetMode="External"/><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38.jp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hyperlink" Target="https://awa.agriadapt.eu/de/map" TargetMode="Externa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hyperlink" Target="https://commons.wikimedia.org/wiki/File:Engelhart_Erziehung_mit_Whailex_Schutznetz_System_03.jpg" TargetMode="External"/><Relationship Id="rId2" Type="http://schemas.openxmlformats.org/officeDocument/2006/relationships/hyperlink" Target="https://pixabay.com/de/photos/lila-trauben-weingarten-napa-valley-553464/" TargetMode="External"/><Relationship Id="rId1" Type="http://schemas.openxmlformats.org/officeDocument/2006/relationships/slideLayout" Target="../slideLayouts/slideLayout5.xml"/><Relationship Id="rId6" Type="http://schemas.openxmlformats.org/officeDocument/2006/relationships/hyperlink" Target="https://commons.wikimedia.org/wiki/File:D_suzukii_male1.jpg" TargetMode="External"/><Relationship Id="rId5" Type="http://schemas.openxmlformats.org/officeDocument/2006/relationships/hyperlink" Target="https://commons.wikimedia.org/wiki/File:Sonnenbrand.jpg?uselang=de" TargetMode="External"/><Relationship Id="rId4" Type="http://schemas.openxmlformats.org/officeDocument/2006/relationships/hyperlink" Target="http://rebschutz.hs-geisenheim.de/schadbilder-wein/schadbilder.php?Auswahl=Abiotisch" TargetMode="Externa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ctrTitle"/>
          </p:nvPr>
        </p:nvSpPr>
        <p:spPr bwMode="auto">
          <a:xfrm>
            <a:off x="1524000" y="1323473"/>
            <a:ext cx="9144000" cy="2233042"/>
          </a:xfrm>
        </p:spPr>
        <p:txBody>
          <a:bodyPr/>
          <a:lstStyle/>
          <a:p>
            <a:pPr>
              <a:defRPr/>
            </a:pPr>
            <a:r>
              <a:rPr lang="de-DE"/>
              <a:t>Weinbau im Klimawandel</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endParaRPr lang="de-DE"/>
          </a:p>
        </p:txBody>
      </p:sp>
      <p:sp>
        <p:nvSpPr>
          <p:cNvPr id="5" name="Inhaltsplatzhalter 2"/>
          <p:cNvSpPr>
            <a:spLocks noGrp="1"/>
          </p:cNvSpPr>
          <p:nvPr>
            <p:ph idx="1"/>
          </p:nvPr>
        </p:nvSpPr>
        <p:spPr bwMode="auto"/>
        <p:txBody>
          <a:bodyPr/>
          <a:lstStyle/>
          <a:p>
            <a:pPr>
              <a:defRPr/>
            </a:pPr>
            <a:endParaRPr lang="de-DE"/>
          </a:p>
        </p:txBody>
      </p:sp>
      <p:pic>
        <p:nvPicPr>
          <p:cNvPr id="6" name="Grafik 3"/>
          <p:cNvPicPr>
            <a:picLocks noChangeAspect="1"/>
          </p:cNvPicPr>
          <p:nvPr/>
        </p:nvPicPr>
        <p:blipFill>
          <a:blip r:embed="rId3"/>
          <a:stretch/>
        </p:blipFill>
        <p:spPr bwMode="auto">
          <a:xfrm>
            <a:off x="932774" y="365125"/>
            <a:ext cx="9906000" cy="5570793"/>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grpSp>
        <p:nvGrpSpPr>
          <p:cNvPr id="4" name="Gruppieren 13"/>
          <p:cNvGrpSpPr/>
          <p:nvPr/>
        </p:nvGrpSpPr>
        <p:grpSpPr bwMode="auto">
          <a:xfrm>
            <a:off x="956607" y="404361"/>
            <a:ext cx="9999595" cy="5685037"/>
            <a:chOff x="0" y="0"/>
            <a:chExt cx="9999595" cy="5685037"/>
          </a:xfrm>
        </p:grpSpPr>
        <p:pic>
          <p:nvPicPr>
            <p:cNvPr id="5" name="Grafik 1"/>
            <p:cNvPicPr>
              <a:picLocks noChangeAspect="1"/>
            </p:cNvPicPr>
            <p:nvPr/>
          </p:nvPicPr>
          <p:blipFill>
            <a:blip r:embed="rId3"/>
            <a:stretch/>
          </p:blipFill>
          <p:spPr bwMode="auto">
            <a:xfrm>
              <a:off x="0" y="34723"/>
              <a:ext cx="5057208" cy="2844000"/>
            </a:xfrm>
            <a:prstGeom prst="rect">
              <a:avLst/>
            </a:prstGeom>
          </p:spPr>
        </p:pic>
        <p:pic>
          <p:nvPicPr>
            <p:cNvPr id="6" name="Grafik 2"/>
            <p:cNvPicPr>
              <a:picLocks noChangeAspect="1"/>
            </p:cNvPicPr>
            <p:nvPr/>
          </p:nvPicPr>
          <p:blipFill>
            <a:blip r:embed="rId4"/>
            <a:stretch/>
          </p:blipFill>
          <p:spPr bwMode="auto">
            <a:xfrm>
              <a:off x="4942387" y="0"/>
              <a:ext cx="5057208" cy="2844000"/>
            </a:xfrm>
            <a:prstGeom prst="rect">
              <a:avLst/>
            </a:prstGeom>
          </p:spPr>
        </p:pic>
        <p:pic>
          <p:nvPicPr>
            <p:cNvPr id="7" name="Grafik 3"/>
            <p:cNvPicPr>
              <a:picLocks noChangeAspect="1"/>
            </p:cNvPicPr>
            <p:nvPr/>
          </p:nvPicPr>
          <p:blipFill>
            <a:blip r:embed="rId5"/>
            <a:stretch/>
          </p:blipFill>
          <p:spPr bwMode="auto">
            <a:xfrm>
              <a:off x="0" y="2877037"/>
              <a:ext cx="4993194" cy="2808000"/>
            </a:xfrm>
            <a:prstGeom prst="rect">
              <a:avLst/>
            </a:prstGeom>
          </p:spPr>
        </p:pic>
        <p:pic>
          <p:nvPicPr>
            <p:cNvPr id="8" name="Grafik 4"/>
            <p:cNvPicPr>
              <a:picLocks noChangeAspect="1"/>
            </p:cNvPicPr>
            <p:nvPr/>
          </p:nvPicPr>
          <p:blipFill>
            <a:blip r:embed="rId6"/>
            <a:stretch/>
          </p:blipFill>
          <p:spPr bwMode="auto">
            <a:xfrm>
              <a:off x="4942387" y="2877037"/>
              <a:ext cx="4993194" cy="2808000"/>
            </a:xfrm>
            <a:prstGeom prst="rect">
              <a:avLst/>
            </a:prstGeom>
          </p:spPr>
        </p:pic>
        <p:cxnSp>
          <p:nvCxnSpPr>
            <p:cNvPr id="9" name="Gerader Verbinder 5"/>
            <p:cNvCxnSpPr>
              <a:cxnSpLocks/>
            </p:cNvCxnSpPr>
            <p:nvPr/>
          </p:nvCxnSpPr>
          <p:spPr bwMode="auto">
            <a:xfrm>
              <a:off x="6840639" y="532434"/>
              <a:ext cx="983848" cy="564792"/>
            </a:xfrm>
            <a:prstGeom prst="line">
              <a:avLst/>
            </a:prstGeom>
            <a:noFill/>
            <a:ln w="25400" cap="flat">
              <a:solidFill>
                <a:srgbClr val="C00000"/>
              </a:solidFill>
              <a:prstDash val="solid"/>
              <a:round/>
            </a:ln>
          </p:spPr>
          <p:style>
            <a:lnRef idx="0">
              <a:srgbClr val="000000"/>
            </a:lnRef>
            <a:fillRef idx="0">
              <a:srgbClr val="000000"/>
            </a:fillRef>
            <a:effectRef idx="0">
              <a:srgbClr val="000000"/>
            </a:effectRef>
            <a:fontRef idx="none"/>
          </p:style>
        </p:cxnSp>
        <p:cxnSp>
          <p:nvCxnSpPr>
            <p:cNvPr id="10" name="Gerader Verbinder 6"/>
            <p:cNvCxnSpPr>
              <a:cxnSpLocks/>
            </p:cNvCxnSpPr>
            <p:nvPr/>
          </p:nvCxnSpPr>
          <p:spPr bwMode="auto">
            <a:xfrm>
              <a:off x="6632296" y="3460829"/>
              <a:ext cx="806689" cy="644810"/>
            </a:xfrm>
            <a:prstGeom prst="line">
              <a:avLst/>
            </a:prstGeom>
            <a:noFill/>
            <a:ln w="25400" cap="flat">
              <a:solidFill>
                <a:srgbClr val="C00000"/>
              </a:solidFill>
              <a:prstDash val="solid"/>
              <a:round/>
            </a:ln>
          </p:spPr>
          <p:style>
            <a:lnRef idx="0">
              <a:srgbClr val="000000"/>
            </a:lnRef>
            <a:fillRef idx="0">
              <a:srgbClr val="000000"/>
            </a:fillRef>
            <a:effectRef idx="0">
              <a:srgbClr val="000000"/>
            </a:effectRef>
            <a:fontRef idx="none"/>
          </p:style>
        </p:cxnSp>
        <p:sp>
          <p:nvSpPr>
            <p:cNvPr id="11" name="Textfeld 7"/>
            <p:cNvSpPr>
              <a:spLocks/>
            </p:cNvSpPr>
            <p:nvPr/>
          </p:nvSpPr>
          <p:spPr bwMode="auto">
            <a:xfrm>
              <a:off x="5492194" y="3034688"/>
              <a:ext cx="1724627" cy="523216"/>
            </a:xfrm>
            <a:prstGeom prst="rect">
              <a:avLst/>
            </a:prstGeom>
            <a:noFill/>
            <a:ln w="12700" cap="flat">
              <a:noFill/>
              <a:miter lim="400000"/>
            </a:ln>
          </p:spPr>
          <p:style>
            <a:lnRef idx="0">
              <a:srgbClr val="000000"/>
            </a:lnRef>
            <a:fillRef idx="0">
              <a:srgbClr val="000000"/>
            </a:fillRef>
            <a:effectRef idx="0">
              <a:srgbClr val="000000"/>
            </a:effectRef>
            <a:fontRef idx="none"/>
          </p:style>
          <p:txBody>
            <a:bodyPr rot="0" spcFirstLastPara="1" vertOverflow="overflow" horzOverflow="overflow" vert="horz" wrap="square" lIns="45718" tIns="45718" rIns="45718" bIns="45718" numCol="1" spcCol="38100" rtlCol="0" anchor="t">
              <a:spAutoFit/>
            </a:bodyPr>
            <a:lstStyle/>
            <a:p>
              <a:pPr>
                <a:defRPr/>
              </a:pPr>
              <a:r>
                <a:rPr lang="de-DE" sz="1400">
                  <a:solidFill>
                    <a:srgbClr val="C00000"/>
                  </a:solidFill>
                </a:rPr>
                <a:t>ansteigende lineare Tendenz</a:t>
              </a:r>
              <a:endParaRPr lang="de-DE" sz="1400">
                <a:solidFill>
                  <a:srgbClr val="C00000"/>
                </a:solidFill>
                <a:ea typeface="+mj-ea"/>
                <a:cs typeface="+mj-cs"/>
              </a:endParaRPr>
            </a:p>
          </p:txBody>
        </p:sp>
        <p:sp>
          <p:nvSpPr>
            <p:cNvPr id="12" name="Textfeld 8"/>
            <p:cNvSpPr>
              <a:spLocks/>
            </p:cNvSpPr>
            <p:nvPr/>
          </p:nvSpPr>
          <p:spPr bwMode="auto">
            <a:xfrm>
              <a:off x="5578534" y="92262"/>
              <a:ext cx="1724627" cy="523216"/>
            </a:xfrm>
            <a:prstGeom prst="rect">
              <a:avLst/>
            </a:prstGeom>
            <a:noFill/>
            <a:ln w="12700" cap="flat">
              <a:noFill/>
              <a:miter lim="400000"/>
            </a:ln>
          </p:spPr>
          <p:style>
            <a:lnRef idx="0">
              <a:srgbClr val="000000"/>
            </a:lnRef>
            <a:fillRef idx="0">
              <a:srgbClr val="000000"/>
            </a:fillRef>
            <a:effectRef idx="0">
              <a:srgbClr val="000000"/>
            </a:effectRef>
            <a:fontRef idx="none"/>
          </p:style>
          <p:txBody>
            <a:bodyPr rot="0" spcFirstLastPara="1" vertOverflow="overflow" horzOverflow="overflow" vert="horz" wrap="square" lIns="45718" tIns="45718" rIns="45718" bIns="45718" numCol="1" spcCol="38100" rtlCol="0" anchor="t">
              <a:spAutoFit/>
            </a:bodyPr>
            <a:lstStyle/>
            <a:p>
              <a:pPr>
                <a:defRPr/>
              </a:pPr>
              <a:r>
                <a:rPr lang="de-DE" sz="1400">
                  <a:solidFill>
                    <a:srgbClr val="C00000"/>
                  </a:solidFill>
                </a:rPr>
                <a:t>le</a:t>
              </a:r>
              <a:r>
                <a:rPr lang="de-DE" sz="1400">
                  <a:solidFill>
                    <a:srgbClr val="C00000"/>
                  </a:solidFill>
                  <a:ea typeface="+mj-ea"/>
                  <a:cs typeface="+mj-cs"/>
                </a:rPr>
                <a:t>icht abnehmende Tendenz</a:t>
              </a:r>
              <a:endParaRPr/>
            </a:p>
          </p:txBody>
        </p:sp>
        <p:cxnSp>
          <p:nvCxnSpPr>
            <p:cNvPr id="13" name="Gerader Verbinder 10"/>
            <p:cNvCxnSpPr>
              <a:cxnSpLocks/>
            </p:cNvCxnSpPr>
            <p:nvPr/>
          </p:nvCxnSpPr>
          <p:spPr bwMode="auto">
            <a:xfrm>
              <a:off x="1783431" y="3557904"/>
              <a:ext cx="983848" cy="564792"/>
            </a:xfrm>
            <a:prstGeom prst="line">
              <a:avLst/>
            </a:prstGeom>
            <a:noFill/>
            <a:ln w="25400" cap="flat">
              <a:solidFill>
                <a:srgbClr val="C00000"/>
              </a:solidFill>
              <a:prstDash val="solid"/>
              <a:round/>
            </a:ln>
          </p:spPr>
          <p:style>
            <a:lnRef idx="0">
              <a:srgbClr val="000000"/>
            </a:lnRef>
            <a:fillRef idx="0">
              <a:srgbClr val="000000"/>
            </a:fillRef>
            <a:effectRef idx="0">
              <a:srgbClr val="000000"/>
            </a:effectRef>
            <a:fontRef idx="none"/>
          </p:style>
        </p:cxnSp>
        <p:sp>
          <p:nvSpPr>
            <p:cNvPr id="14" name="Textfeld 11"/>
            <p:cNvSpPr>
              <a:spLocks/>
            </p:cNvSpPr>
            <p:nvPr/>
          </p:nvSpPr>
          <p:spPr bwMode="auto">
            <a:xfrm>
              <a:off x="550729" y="270826"/>
              <a:ext cx="1724627" cy="523216"/>
            </a:xfrm>
            <a:prstGeom prst="rect">
              <a:avLst/>
            </a:prstGeom>
            <a:noFill/>
            <a:ln w="12700" cap="flat">
              <a:noFill/>
              <a:miter lim="400000"/>
            </a:ln>
          </p:spPr>
          <p:style>
            <a:lnRef idx="0">
              <a:srgbClr val="000000"/>
            </a:lnRef>
            <a:fillRef idx="0">
              <a:srgbClr val="000000"/>
            </a:fillRef>
            <a:effectRef idx="0">
              <a:srgbClr val="000000"/>
            </a:effectRef>
            <a:fontRef idx="none"/>
          </p:style>
          <p:txBody>
            <a:bodyPr rot="0" spcFirstLastPara="1" vertOverflow="overflow" horzOverflow="overflow" vert="horz" wrap="square" lIns="45718" tIns="45718" rIns="45718" bIns="45718" numCol="1" spcCol="38100" rtlCol="0" anchor="t">
              <a:spAutoFit/>
            </a:bodyPr>
            <a:lstStyle/>
            <a:p>
              <a:pPr>
                <a:defRPr/>
              </a:pPr>
              <a:r>
                <a:rPr lang="de-DE" sz="1400">
                  <a:solidFill>
                    <a:srgbClr val="C00000"/>
                  </a:solidFill>
                </a:rPr>
                <a:t>le</a:t>
              </a:r>
              <a:r>
                <a:rPr lang="de-DE" sz="1400">
                  <a:solidFill>
                    <a:srgbClr val="C00000"/>
                  </a:solidFill>
                  <a:ea typeface="+mj-ea"/>
                  <a:cs typeface="+mj-cs"/>
                </a:rPr>
                <a:t>icht ansteigende Tendenz</a:t>
              </a:r>
              <a:endParaRPr/>
            </a:p>
          </p:txBody>
        </p:sp>
        <p:sp>
          <p:nvSpPr>
            <p:cNvPr id="15" name="Textfeld 12"/>
            <p:cNvSpPr>
              <a:spLocks/>
            </p:cNvSpPr>
            <p:nvPr/>
          </p:nvSpPr>
          <p:spPr bwMode="auto">
            <a:xfrm>
              <a:off x="857104" y="3254266"/>
              <a:ext cx="1724627" cy="523216"/>
            </a:xfrm>
            <a:prstGeom prst="rect">
              <a:avLst/>
            </a:prstGeom>
            <a:noFill/>
            <a:ln w="12700" cap="flat">
              <a:noFill/>
              <a:miter lim="400000"/>
            </a:ln>
          </p:spPr>
          <p:style>
            <a:lnRef idx="0">
              <a:srgbClr val="000000"/>
            </a:lnRef>
            <a:fillRef idx="0">
              <a:srgbClr val="000000"/>
            </a:fillRef>
            <a:effectRef idx="0">
              <a:srgbClr val="000000"/>
            </a:effectRef>
            <a:fontRef idx="none"/>
          </p:style>
          <p:txBody>
            <a:bodyPr rot="0" spcFirstLastPara="1" vertOverflow="overflow" horzOverflow="overflow" vert="horz" wrap="square" lIns="45718" tIns="45718" rIns="45718" bIns="45718" numCol="1" spcCol="38100" rtlCol="0" anchor="t">
              <a:spAutoFit/>
            </a:bodyPr>
            <a:lstStyle/>
            <a:p>
              <a:pPr>
                <a:defRPr/>
              </a:pPr>
              <a:r>
                <a:rPr lang="de-DE" sz="1400">
                  <a:solidFill>
                    <a:srgbClr val="C00000"/>
                  </a:solidFill>
                </a:rPr>
                <a:t>le</a:t>
              </a:r>
              <a:r>
                <a:rPr lang="de-DE" sz="1400">
                  <a:solidFill>
                    <a:srgbClr val="C00000"/>
                  </a:solidFill>
                  <a:ea typeface="+mj-ea"/>
                  <a:cs typeface="+mj-cs"/>
                </a:rPr>
                <a:t>icht ansteigende Tendenz</a:t>
              </a:r>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055E02E-5B5B-4404-8FD0-0F17889FD901}"/>
              </a:ext>
            </a:extLst>
          </p:cNvPr>
          <p:cNvSpPr>
            <a:spLocks noGrp="1"/>
          </p:cNvSpPr>
          <p:nvPr>
            <p:ph type="title"/>
          </p:nvPr>
        </p:nvSpPr>
        <p:spPr/>
        <p:txBody>
          <a:bodyPr/>
          <a:lstStyle/>
          <a:p>
            <a:r>
              <a:rPr lang="de-DE" dirty="0"/>
              <a:t>Zunahme Starkniederschläge</a:t>
            </a:r>
          </a:p>
        </p:txBody>
      </p:sp>
      <p:pic>
        <p:nvPicPr>
          <p:cNvPr id="4" name="Grafik 3">
            <a:extLst>
              <a:ext uri="{FF2B5EF4-FFF2-40B4-BE49-F238E27FC236}">
                <a16:creationId xmlns:a16="http://schemas.microsoft.com/office/drawing/2014/main" id="{835D0562-B148-49AB-9A6E-6FBD1EE01F70}"/>
              </a:ext>
            </a:extLst>
          </p:cNvPr>
          <p:cNvPicPr>
            <a:picLocks noChangeAspect="1"/>
          </p:cNvPicPr>
          <p:nvPr/>
        </p:nvPicPr>
        <p:blipFill>
          <a:blip r:embed="rId3"/>
          <a:stretch>
            <a:fillRect/>
          </a:stretch>
        </p:blipFill>
        <p:spPr>
          <a:xfrm>
            <a:off x="1791965" y="1052736"/>
            <a:ext cx="8608070" cy="5255179"/>
          </a:xfrm>
          <a:prstGeom prst="rect">
            <a:avLst/>
          </a:prstGeom>
        </p:spPr>
      </p:pic>
    </p:spTree>
    <p:extLst>
      <p:ext uri="{BB962C8B-B14F-4D97-AF65-F5344CB8AC3E}">
        <p14:creationId xmlns:p14="http://schemas.microsoft.com/office/powerpoint/2010/main" val="1913091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Veränderung der Starkniederschläge </a:t>
            </a:r>
            <a:r>
              <a:rPr lang="de-DE" sz="3100"/>
              <a:t>(Winter &amp; Sommer)</a:t>
            </a:r>
          </a:p>
        </p:txBody>
      </p:sp>
      <p:pic>
        <p:nvPicPr>
          <p:cNvPr id="5" name="Image 53" descr="HD NM:Users:n.metayer:Desktop:Capture d’écran 2017-02-06 à 12.59.50.png"/>
          <p:cNvPicPr/>
          <p:nvPr/>
        </p:nvPicPr>
        <p:blipFill>
          <a:blip r:embed="rId3" cstate="screen">
            <a:extLst>
              <a:ext uri="{28A0092B-C50C-407E-A947-70E740481C1C}">
                <a14:useLocalDpi xmlns:a14="http://schemas.microsoft.com/office/drawing/2010/main"/>
              </a:ext>
            </a:extLst>
          </a:blip>
          <a:srcRect t="8572"/>
          <a:stretch/>
        </p:blipFill>
        <p:spPr bwMode="auto">
          <a:xfrm>
            <a:off x="1904070" y="1102991"/>
            <a:ext cx="8091173" cy="5544273"/>
          </a:xfrm>
          <a:prstGeom prst="rect">
            <a:avLst/>
          </a:prstGeom>
          <a:noFill/>
          <a:ln>
            <a:noFill/>
          </a:ln>
        </p:spPr>
      </p:pic>
      <p:sp>
        <p:nvSpPr>
          <p:cNvPr id="6" name="Rechteck 3"/>
          <p:cNvSpPr/>
          <p:nvPr/>
        </p:nvSpPr>
        <p:spPr bwMode="auto">
          <a:xfrm>
            <a:off x="6108113" y="6342369"/>
            <a:ext cx="4953000" cy="430887"/>
          </a:xfrm>
          <a:prstGeom prst="rect">
            <a:avLst/>
          </a:prstGeom>
        </p:spPr>
        <p:txBody>
          <a:bodyPr>
            <a:spAutoFit/>
          </a:bodyPr>
          <a:lstStyle/>
          <a:p>
            <a:pPr>
              <a:defRPr/>
            </a:pPr>
            <a:r>
              <a:rPr lang="en-US" sz="1100" dirty="0"/>
              <a:t>EEA-Report 2016:</a:t>
            </a:r>
            <a:endParaRPr dirty="0"/>
          </a:p>
          <a:p>
            <a:pPr>
              <a:defRPr/>
            </a:pPr>
            <a:r>
              <a:rPr lang="en-US" sz="1100" dirty="0"/>
              <a:t>Climate change, impacts and vulnerability in Europe 2016</a:t>
            </a:r>
            <a:endParaRPr lang="de-DE" sz="1100" dirty="0"/>
          </a:p>
        </p:txBody>
      </p:sp>
    </p:spTree>
    <p:extLst>
      <p:ext uri="{BB962C8B-B14F-4D97-AF65-F5344CB8AC3E}">
        <p14:creationId xmlns:p14="http://schemas.microsoft.com/office/powerpoint/2010/main" val="17774382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Niederschläge in Deutschland – Trends</a:t>
            </a:r>
          </a:p>
        </p:txBody>
      </p:sp>
      <p:sp>
        <p:nvSpPr>
          <p:cNvPr id="5" name="Inhaltsplatzhalter 2"/>
          <p:cNvSpPr>
            <a:spLocks noGrp="1"/>
          </p:cNvSpPr>
          <p:nvPr>
            <p:ph idx="1"/>
          </p:nvPr>
        </p:nvSpPr>
        <p:spPr bwMode="auto"/>
        <p:txBody>
          <a:bodyPr/>
          <a:lstStyle/>
          <a:p>
            <a:pPr>
              <a:defRPr/>
            </a:pPr>
            <a:r>
              <a:rPr lang="de-DE"/>
              <a:t>Geringe Veränderungen der Jahresniederschlagsmengen </a:t>
            </a:r>
          </a:p>
          <a:p>
            <a:pPr>
              <a:defRPr/>
            </a:pPr>
            <a:r>
              <a:rPr lang="de-DE"/>
              <a:t>Verschiebung der Niederschläge </a:t>
            </a:r>
            <a:endParaRPr/>
          </a:p>
          <a:p>
            <a:pPr>
              <a:defRPr/>
            </a:pPr>
            <a:r>
              <a:rPr lang="de-DE"/>
              <a:t>Leichter Rückgang der Niederschläge im Sommerhalbjahr</a:t>
            </a:r>
          </a:p>
          <a:p>
            <a:pPr>
              <a:defRPr/>
            </a:pPr>
            <a:r>
              <a:rPr lang="de-DE"/>
              <a:t>Vermehrt Niederschläge im Winterhalbjahr</a:t>
            </a:r>
            <a:endParaRPr/>
          </a:p>
          <a:p>
            <a:pPr>
              <a:defRPr/>
            </a:pPr>
            <a:r>
              <a:rPr lang="de-DE"/>
              <a:t>Anzahl der Tage mit Starkniederschlägen wird steigen (vorwiegend in den Wintermonaten)</a:t>
            </a:r>
            <a:endParaRPr/>
          </a:p>
          <a:p>
            <a:pPr>
              <a:defRPr/>
            </a:pPr>
            <a:r>
              <a:rPr lang="de-DE"/>
              <a:t>Tägliche maximale Niederschlagsmenge im Laufe eines Jahres wird sich in der fernen Zukunft erhöhen</a:t>
            </a:r>
            <a:endParaRPr/>
          </a:p>
          <a:p>
            <a:pPr>
              <a:defRPr/>
            </a:pPr>
            <a:endParaRPr lang="de-DE"/>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Rechteck 5"/>
          <p:cNvSpPr/>
          <p:nvPr/>
        </p:nvSpPr>
        <p:spPr bwMode="auto">
          <a:xfrm>
            <a:off x="8542194" y="5355648"/>
            <a:ext cx="3252643" cy="400110"/>
          </a:xfrm>
          <a:prstGeom prst="rect">
            <a:avLst/>
          </a:prstGeom>
        </p:spPr>
        <p:txBody>
          <a:bodyPr wrap="square">
            <a:spAutoFit/>
          </a:bodyPr>
          <a:lstStyle/>
          <a:p>
            <a:pPr>
              <a:defRPr/>
            </a:pPr>
            <a:r>
              <a:rPr lang="de-DE" sz="1000">
                <a:latin typeface="Arial"/>
                <a:cs typeface="Arial"/>
              </a:rPr>
              <a:t>Helmholtz-Zentrum für Umweltforschung GmbH – UFZ</a:t>
            </a:r>
            <a:endParaRPr/>
          </a:p>
          <a:p>
            <a:pPr>
              <a:defRPr/>
            </a:pPr>
            <a:r>
              <a:rPr lang="de-DE" sz="1000"/>
              <a:t>https://www.ufz.de/index.php?de=37937</a:t>
            </a:r>
          </a:p>
        </p:txBody>
      </p:sp>
      <p:sp>
        <p:nvSpPr>
          <p:cNvPr id="5" name="Titel 1"/>
          <p:cNvSpPr>
            <a:spLocks noGrp="1"/>
          </p:cNvSpPr>
          <p:nvPr>
            <p:ph type="title"/>
          </p:nvPr>
        </p:nvSpPr>
        <p:spPr bwMode="auto">
          <a:xfrm>
            <a:off x="838200" y="365125"/>
            <a:ext cx="9362308" cy="918528"/>
          </a:xfrm>
        </p:spPr>
        <p:txBody>
          <a:bodyPr/>
          <a:lstStyle/>
          <a:p>
            <a:pPr>
              <a:defRPr/>
            </a:pPr>
            <a:r>
              <a:rPr lang="de-DE"/>
              <a:t>Bodenfeuchtemessungen </a:t>
            </a:r>
            <a:r>
              <a:rPr lang="de-DE" sz="2800"/>
              <a:t>(am 21.10.2020)</a:t>
            </a:r>
            <a:endParaRPr lang="de-DE"/>
          </a:p>
        </p:txBody>
      </p:sp>
      <p:pic>
        <p:nvPicPr>
          <p:cNvPr id="6" name="Grafik 1"/>
          <p:cNvPicPr>
            <a:picLocks noChangeAspect="1"/>
          </p:cNvPicPr>
          <p:nvPr/>
        </p:nvPicPr>
        <p:blipFill>
          <a:blip r:embed="rId3"/>
          <a:srcRect l="49442"/>
          <a:stretch/>
        </p:blipFill>
        <p:spPr bwMode="auto">
          <a:xfrm>
            <a:off x="4759035" y="1128853"/>
            <a:ext cx="3516975" cy="5169759"/>
          </a:xfrm>
          <a:prstGeom prst="rect">
            <a:avLst/>
          </a:prstGeom>
        </p:spPr>
      </p:pic>
      <p:pic>
        <p:nvPicPr>
          <p:cNvPr id="7" name="Grafik 2"/>
          <p:cNvPicPr>
            <a:picLocks noChangeAspect="1"/>
          </p:cNvPicPr>
          <p:nvPr/>
        </p:nvPicPr>
        <p:blipFill>
          <a:blip r:embed="rId4"/>
          <a:stretch/>
        </p:blipFill>
        <p:spPr bwMode="auto">
          <a:xfrm>
            <a:off x="8542194" y="4214380"/>
            <a:ext cx="1924050" cy="104775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Rechteck 5"/>
          <p:cNvSpPr/>
          <p:nvPr/>
        </p:nvSpPr>
        <p:spPr bwMode="auto">
          <a:xfrm>
            <a:off x="8542194" y="5355648"/>
            <a:ext cx="3252643" cy="400110"/>
          </a:xfrm>
          <a:prstGeom prst="rect">
            <a:avLst/>
          </a:prstGeom>
        </p:spPr>
        <p:txBody>
          <a:bodyPr wrap="square">
            <a:spAutoFit/>
          </a:bodyPr>
          <a:lstStyle/>
          <a:p>
            <a:pPr>
              <a:defRPr/>
            </a:pPr>
            <a:r>
              <a:rPr lang="de-DE" sz="1000">
                <a:latin typeface="Arial"/>
                <a:cs typeface="Arial"/>
              </a:rPr>
              <a:t>Helmholtz-Zentrum für Umweltforschung GmbH – UFZ</a:t>
            </a:r>
            <a:endParaRPr/>
          </a:p>
          <a:p>
            <a:pPr>
              <a:defRPr/>
            </a:pPr>
            <a:r>
              <a:rPr lang="de-DE" sz="1000"/>
              <a:t>https://www.ufz.de/index.php?de=37937</a:t>
            </a:r>
          </a:p>
        </p:txBody>
      </p:sp>
      <p:sp>
        <p:nvSpPr>
          <p:cNvPr id="5" name="Titel 1"/>
          <p:cNvSpPr>
            <a:spLocks noGrp="1"/>
          </p:cNvSpPr>
          <p:nvPr>
            <p:ph type="title"/>
          </p:nvPr>
        </p:nvSpPr>
        <p:spPr bwMode="auto">
          <a:xfrm>
            <a:off x="838200" y="365125"/>
            <a:ext cx="9362308" cy="918528"/>
          </a:xfrm>
        </p:spPr>
        <p:txBody>
          <a:bodyPr/>
          <a:lstStyle/>
          <a:p>
            <a:pPr>
              <a:defRPr/>
            </a:pPr>
            <a:r>
              <a:rPr lang="de-DE"/>
              <a:t>Bodenfeuchtemessungen </a:t>
            </a:r>
            <a:r>
              <a:rPr lang="de-DE" sz="2800"/>
              <a:t>(am 21.10.2020)</a:t>
            </a:r>
            <a:endParaRPr lang="de-DE"/>
          </a:p>
        </p:txBody>
      </p:sp>
      <p:pic>
        <p:nvPicPr>
          <p:cNvPr id="6" name="Grafik 1"/>
          <p:cNvPicPr>
            <a:picLocks noChangeAspect="1"/>
          </p:cNvPicPr>
          <p:nvPr/>
        </p:nvPicPr>
        <p:blipFill>
          <a:blip r:embed="rId3"/>
          <a:stretch/>
        </p:blipFill>
        <p:spPr bwMode="auto">
          <a:xfrm>
            <a:off x="1319645" y="1128853"/>
            <a:ext cx="6956366" cy="5169759"/>
          </a:xfrm>
          <a:prstGeom prst="rect">
            <a:avLst/>
          </a:prstGeom>
        </p:spPr>
      </p:pic>
      <p:pic>
        <p:nvPicPr>
          <p:cNvPr id="7" name="Grafik 2"/>
          <p:cNvPicPr>
            <a:picLocks noChangeAspect="1"/>
          </p:cNvPicPr>
          <p:nvPr/>
        </p:nvPicPr>
        <p:blipFill>
          <a:blip r:embed="rId4"/>
          <a:stretch/>
        </p:blipFill>
        <p:spPr bwMode="auto">
          <a:xfrm>
            <a:off x="8542194" y="4214380"/>
            <a:ext cx="1924050" cy="104775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Rechteck 5"/>
          <p:cNvSpPr/>
          <p:nvPr/>
        </p:nvSpPr>
        <p:spPr bwMode="auto">
          <a:xfrm>
            <a:off x="8542194" y="5355648"/>
            <a:ext cx="3252643" cy="400110"/>
          </a:xfrm>
          <a:prstGeom prst="rect">
            <a:avLst/>
          </a:prstGeom>
        </p:spPr>
        <p:txBody>
          <a:bodyPr wrap="square">
            <a:spAutoFit/>
          </a:bodyPr>
          <a:lstStyle/>
          <a:p>
            <a:pPr>
              <a:defRPr/>
            </a:pPr>
            <a:r>
              <a:rPr lang="de-DE" sz="1000">
                <a:latin typeface="Arial"/>
                <a:cs typeface="Arial"/>
              </a:rPr>
              <a:t>Helmholtz-Zentrum für Umweltforschung GmbH – UFZ</a:t>
            </a:r>
            <a:endParaRPr/>
          </a:p>
          <a:p>
            <a:pPr>
              <a:defRPr/>
            </a:pPr>
            <a:r>
              <a:rPr lang="de-DE" sz="1000"/>
              <a:t>https://www.ufz.de/index.php?de=37937</a:t>
            </a:r>
          </a:p>
        </p:txBody>
      </p:sp>
      <p:sp>
        <p:nvSpPr>
          <p:cNvPr id="5" name="Titel 1"/>
          <p:cNvSpPr>
            <a:spLocks noGrp="1"/>
          </p:cNvSpPr>
          <p:nvPr>
            <p:ph type="title"/>
          </p:nvPr>
        </p:nvSpPr>
        <p:spPr bwMode="auto">
          <a:xfrm>
            <a:off x="838200" y="365125"/>
            <a:ext cx="9362308" cy="918528"/>
          </a:xfrm>
        </p:spPr>
        <p:txBody>
          <a:bodyPr/>
          <a:lstStyle/>
          <a:p>
            <a:pPr>
              <a:defRPr/>
            </a:pPr>
            <a:r>
              <a:rPr lang="de-DE"/>
              <a:t>Bodenfeuchtemessungen </a:t>
            </a:r>
            <a:r>
              <a:rPr lang="de-DE" sz="2800"/>
              <a:t>(im Frühjahr 2020)</a:t>
            </a:r>
            <a:endParaRPr lang="de-DE"/>
          </a:p>
        </p:txBody>
      </p:sp>
      <p:pic>
        <p:nvPicPr>
          <p:cNvPr id="6" name="Grafik 2"/>
          <p:cNvPicPr>
            <a:picLocks noChangeAspect="1"/>
          </p:cNvPicPr>
          <p:nvPr/>
        </p:nvPicPr>
        <p:blipFill>
          <a:blip r:embed="rId3"/>
          <a:stretch/>
        </p:blipFill>
        <p:spPr bwMode="auto">
          <a:xfrm>
            <a:off x="8542194" y="4214380"/>
            <a:ext cx="1924050" cy="1047750"/>
          </a:xfrm>
          <a:prstGeom prst="rect">
            <a:avLst/>
          </a:prstGeom>
        </p:spPr>
      </p:pic>
      <p:pic>
        <p:nvPicPr>
          <p:cNvPr id="7" name="Grafik 7"/>
          <p:cNvPicPr>
            <a:picLocks noChangeAspect="1"/>
          </p:cNvPicPr>
          <p:nvPr/>
        </p:nvPicPr>
        <p:blipFill>
          <a:blip r:embed="rId4"/>
          <a:stretch/>
        </p:blipFill>
        <p:spPr bwMode="auto">
          <a:xfrm>
            <a:off x="1320042" y="1569027"/>
            <a:ext cx="6997533" cy="4791931"/>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Folgen des Klimawandels</a:t>
            </a:r>
          </a:p>
        </p:txBody>
      </p:sp>
      <p:sp>
        <p:nvSpPr>
          <p:cNvPr id="5" name="Inhaltsplatzhalter 2"/>
          <p:cNvSpPr>
            <a:spLocks noGrp="1"/>
          </p:cNvSpPr>
          <p:nvPr>
            <p:ph idx="1"/>
          </p:nvPr>
        </p:nvSpPr>
        <p:spPr bwMode="auto"/>
        <p:txBody>
          <a:bodyPr/>
          <a:lstStyle/>
          <a:p>
            <a:pPr>
              <a:buFont typeface="Wingdings"/>
              <a:buChar char="Ø"/>
              <a:defRPr/>
            </a:pPr>
            <a:r>
              <a:rPr lang="de-DE"/>
              <a:t> Steigende Jahresdurchschnittstemperaturen</a:t>
            </a:r>
            <a:endParaRPr/>
          </a:p>
          <a:p>
            <a:pPr>
              <a:buFont typeface="Wingdings"/>
              <a:buChar char="Ø"/>
              <a:defRPr/>
            </a:pPr>
            <a:r>
              <a:rPr lang="de-DE"/>
              <a:t> Zunahme der Sommer- (&gt;25°C) und Hitzetage (&gt;30°C)</a:t>
            </a:r>
            <a:endParaRPr/>
          </a:p>
          <a:p>
            <a:pPr>
              <a:buFont typeface="Wingdings"/>
              <a:buChar char="Ø"/>
              <a:defRPr/>
            </a:pPr>
            <a:r>
              <a:rPr lang="de-DE"/>
              <a:t> Vermehrte Sommertrockenheit und Dürreperioden</a:t>
            </a:r>
            <a:endParaRPr/>
          </a:p>
          <a:p>
            <a:pPr>
              <a:buFont typeface="Wingdings"/>
              <a:buChar char="Ø"/>
              <a:defRPr/>
            </a:pPr>
            <a:r>
              <a:rPr lang="de-DE"/>
              <a:t> Verändertes Niederschlagsmuster</a:t>
            </a:r>
            <a:endParaRPr/>
          </a:p>
          <a:p>
            <a:pPr>
              <a:buFont typeface="Wingdings"/>
              <a:buChar char="Ø"/>
              <a:defRPr/>
            </a:pPr>
            <a:r>
              <a:rPr lang="de-DE"/>
              <a:t> Vermehrte / stärkere Extremwetterereignisse</a:t>
            </a:r>
            <a:endParaRPr/>
          </a:p>
          <a:p>
            <a:pPr>
              <a:buFont typeface="Wingdings"/>
              <a:buChar char="Ø"/>
              <a:defRPr/>
            </a:pPr>
            <a:r>
              <a:rPr lang="de-DE"/>
              <a:t> Hohe Wettervariabilität </a:t>
            </a:r>
          </a:p>
          <a:p>
            <a:pPr>
              <a:buFont typeface="Wingdings"/>
              <a:buChar char="Ø"/>
              <a:defRPr/>
            </a:pPr>
            <a:r>
              <a:rPr lang="de-DE"/>
              <a:t> Kaum Zunahme der Spätfrostereignisse, jedoch frühere </a:t>
            </a:r>
            <a:br>
              <a:rPr lang="de-DE"/>
            </a:br>
            <a:r>
              <a:rPr lang="de-DE"/>
              <a:t>  Blattentwicklung und somit höheres Schadpotential</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sz="3200"/>
              <a:t>Positive Auswirkungen des Klimawandels auf den Weinbau</a:t>
            </a:r>
            <a:endParaRPr sz="3200"/>
          </a:p>
        </p:txBody>
      </p:sp>
      <p:sp>
        <p:nvSpPr>
          <p:cNvPr id="5" name="Inhaltsplatzhalter 2"/>
          <p:cNvSpPr>
            <a:spLocks noGrp="1"/>
          </p:cNvSpPr>
          <p:nvPr>
            <p:ph idx="1"/>
          </p:nvPr>
        </p:nvSpPr>
        <p:spPr bwMode="auto"/>
        <p:txBody>
          <a:bodyPr/>
          <a:lstStyle/>
          <a:p>
            <a:pPr>
              <a:buFont typeface="Wingdings"/>
              <a:buChar char="Ø"/>
              <a:defRPr/>
            </a:pPr>
            <a:r>
              <a:rPr lang="de-DE"/>
              <a:t> Temperaturanstieg ermöglicht neue Anbaugebiete </a:t>
            </a:r>
            <a:endParaRPr/>
          </a:p>
          <a:p>
            <a:pPr>
              <a:buFont typeface="Wingdings"/>
              <a:buChar char="Ø"/>
              <a:defRPr/>
            </a:pPr>
            <a:r>
              <a:rPr lang="de-DE"/>
              <a:t> Beschleunigte Reife/Vollständige Abreife</a:t>
            </a:r>
          </a:p>
          <a:p>
            <a:pPr>
              <a:buFont typeface="Wingdings"/>
              <a:buChar char="Ø"/>
              <a:defRPr/>
            </a:pPr>
            <a:r>
              <a:rPr lang="de-DE"/>
              <a:t> Hohe Mostgewichte können erreicht werden</a:t>
            </a:r>
            <a:endParaRPr/>
          </a:p>
          <a:p>
            <a:pPr>
              <a:buFont typeface="Wingdings"/>
              <a:buChar char="Ø"/>
              <a:defRPr/>
            </a:pPr>
            <a:r>
              <a:rPr lang="de-DE"/>
              <a:t> Neue Sorten können angebaut werden </a:t>
            </a:r>
          </a:p>
          <a:p>
            <a:pPr>
              <a:buFont typeface="Wingdings"/>
              <a:buChar char="Ø"/>
              <a:defRPr/>
            </a:pPr>
            <a:r>
              <a:rPr lang="de-DE"/>
              <a:t> In Jahren mit geringem Niederschlag reduziert sich die Gefahr von </a:t>
            </a:r>
            <a:br>
              <a:rPr lang="de-DE"/>
            </a:br>
            <a:r>
              <a:rPr lang="de-DE"/>
              <a:t>  Pilzerkrankungen</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Weinbau im Klimawandel</a:t>
            </a:r>
            <a:endParaRPr/>
          </a:p>
        </p:txBody>
      </p:sp>
      <p:sp>
        <p:nvSpPr>
          <p:cNvPr id="5" name="Inhaltsplatzhalter 2"/>
          <p:cNvSpPr>
            <a:spLocks noGrp="1"/>
          </p:cNvSpPr>
          <p:nvPr>
            <p:ph idx="1"/>
          </p:nvPr>
        </p:nvSpPr>
        <p:spPr bwMode="auto"/>
        <p:txBody>
          <a:bodyPr/>
          <a:lstStyle/>
          <a:p>
            <a:pPr algn="ctr">
              <a:defRPr/>
            </a:pPr>
            <a:endParaRPr lang="de-DE" b="1" dirty="0">
              <a:solidFill>
                <a:srgbClr val="C00000"/>
              </a:solidFill>
            </a:endParaRPr>
          </a:p>
          <a:p>
            <a:pPr algn="ctr">
              <a:defRPr/>
            </a:pPr>
            <a:endParaRPr lang="de-DE" b="1" dirty="0">
              <a:solidFill>
                <a:srgbClr val="C00000"/>
              </a:solidFill>
            </a:endParaRPr>
          </a:p>
          <a:p>
            <a:pPr algn="ctr">
              <a:defRPr/>
            </a:pPr>
            <a:endParaRPr lang="de-DE" b="1" dirty="0">
              <a:solidFill>
                <a:srgbClr val="C00000"/>
              </a:solidFill>
            </a:endParaRPr>
          </a:p>
        </p:txBody>
      </p:sp>
      <p:pic>
        <p:nvPicPr>
          <p:cNvPr id="6" name="Grafik 4"/>
          <p:cNvPicPr>
            <a:picLocks noChangeAspect="1"/>
          </p:cNvPicPr>
          <p:nvPr/>
        </p:nvPicPr>
        <p:blipFill>
          <a:blip r:embed="rId3"/>
          <a:stretch/>
        </p:blipFill>
        <p:spPr bwMode="auto">
          <a:xfrm>
            <a:off x="4123690" y="3079733"/>
            <a:ext cx="3663950" cy="2694971"/>
          </a:xfrm>
          <a:prstGeom prst="rect">
            <a:avLst/>
          </a:prstGeom>
        </p:spPr>
      </p:pic>
      <p:pic>
        <p:nvPicPr>
          <p:cNvPr id="7" name="Grafik 5"/>
          <p:cNvPicPr>
            <a:picLocks noChangeAspect="1"/>
          </p:cNvPicPr>
          <p:nvPr/>
        </p:nvPicPr>
        <p:blipFill>
          <a:blip r:embed="rId4"/>
          <a:srcRect t="20605"/>
          <a:stretch/>
        </p:blipFill>
        <p:spPr bwMode="auto">
          <a:xfrm>
            <a:off x="7274070" y="1756613"/>
            <a:ext cx="3799060" cy="3016269"/>
          </a:xfrm>
          <a:prstGeom prst="rect">
            <a:avLst/>
          </a:prstGeom>
        </p:spPr>
      </p:pic>
      <p:pic>
        <p:nvPicPr>
          <p:cNvPr id="8" name="Grafik 6"/>
          <p:cNvPicPr>
            <a:picLocks noChangeAspect="1"/>
          </p:cNvPicPr>
          <p:nvPr/>
        </p:nvPicPr>
        <p:blipFill>
          <a:blip r:embed="rId5"/>
          <a:stretch/>
        </p:blipFill>
        <p:spPr bwMode="auto">
          <a:xfrm>
            <a:off x="732472" y="1832548"/>
            <a:ext cx="3989069" cy="2659379"/>
          </a:xfrm>
          <a:prstGeom prst="rect">
            <a:avLst/>
          </a:prstGeom>
        </p:spPr>
      </p:pic>
      <p:sp>
        <p:nvSpPr>
          <p:cNvPr id="2" name="Rechteck 1">
            <a:extLst>
              <a:ext uri="{FF2B5EF4-FFF2-40B4-BE49-F238E27FC236}">
                <a16:creationId xmlns:a16="http://schemas.microsoft.com/office/drawing/2014/main" id="{A2C655FE-0F65-4E4A-B5A5-9E397A3CDFE8}"/>
              </a:ext>
            </a:extLst>
          </p:cNvPr>
          <p:cNvSpPr/>
          <p:nvPr/>
        </p:nvSpPr>
        <p:spPr>
          <a:xfrm>
            <a:off x="685856" y="4509120"/>
            <a:ext cx="1566454" cy="261610"/>
          </a:xfrm>
          <a:prstGeom prst="rect">
            <a:avLst/>
          </a:prstGeom>
        </p:spPr>
        <p:txBody>
          <a:bodyPr wrap="none">
            <a:spAutoFit/>
          </a:bodyPr>
          <a:lstStyle/>
          <a:p>
            <a:r>
              <a:rPr lang="de-DE" sz="1100" baseline="30000" dirty="0"/>
              <a:t>1) </a:t>
            </a:r>
            <a:r>
              <a:rPr lang="de-DE" sz="1100" dirty="0"/>
              <a:t>Rote Trauben, pixabay</a:t>
            </a:r>
          </a:p>
        </p:txBody>
      </p:sp>
      <p:sp>
        <p:nvSpPr>
          <p:cNvPr id="3" name="Rechteck 2">
            <a:extLst>
              <a:ext uri="{FF2B5EF4-FFF2-40B4-BE49-F238E27FC236}">
                <a16:creationId xmlns:a16="http://schemas.microsoft.com/office/drawing/2014/main" id="{EE89EE91-30C9-4468-9C53-BEE84424F903}"/>
              </a:ext>
            </a:extLst>
          </p:cNvPr>
          <p:cNvSpPr/>
          <p:nvPr/>
        </p:nvSpPr>
        <p:spPr>
          <a:xfrm>
            <a:off x="8545846" y="4772882"/>
            <a:ext cx="2566729" cy="261610"/>
          </a:xfrm>
          <a:prstGeom prst="rect">
            <a:avLst/>
          </a:prstGeom>
        </p:spPr>
        <p:txBody>
          <a:bodyPr wrap="none">
            <a:spAutoFit/>
          </a:bodyPr>
          <a:lstStyle/>
          <a:p>
            <a:pPr algn="r"/>
            <a:r>
              <a:rPr lang="de-DE" sz="1100" baseline="30000" dirty="0"/>
              <a:t>3) </a:t>
            </a:r>
            <a:r>
              <a:rPr lang="de-DE" sz="1100" dirty="0"/>
              <a:t>Sonnenbrand, Hochschule </a:t>
            </a:r>
            <a:r>
              <a:rPr lang="de-DE" sz="1100" dirty="0" err="1"/>
              <a:t>Geisenheim</a:t>
            </a:r>
            <a:endParaRPr lang="de-DE" sz="1100" dirty="0"/>
          </a:p>
        </p:txBody>
      </p:sp>
      <p:sp>
        <p:nvSpPr>
          <p:cNvPr id="9" name="Rechteck 8">
            <a:extLst>
              <a:ext uri="{FF2B5EF4-FFF2-40B4-BE49-F238E27FC236}">
                <a16:creationId xmlns:a16="http://schemas.microsoft.com/office/drawing/2014/main" id="{CEC6C1BD-6881-470E-849C-423F2079EC3F}"/>
              </a:ext>
            </a:extLst>
          </p:cNvPr>
          <p:cNvSpPr/>
          <p:nvPr/>
        </p:nvSpPr>
        <p:spPr>
          <a:xfrm>
            <a:off x="4007768" y="5759678"/>
            <a:ext cx="6096000" cy="430887"/>
          </a:xfrm>
          <a:prstGeom prst="rect">
            <a:avLst/>
          </a:prstGeom>
        </p:spPr>
        <p:txBody>
          <a:bodyPr>
            <a:spAutoFit/>
          </a:bodyPr>
          <a:lstStyle/>
          <a:p>
            <a:r>
              <a:rPr lang="de-DE" sz="1100" baseline="30000" dirty="0"/>
              <a:t>2) </a:t>
            </a:r>
            <a:r>
              <a:rPr lang="de-DE" sz="1100" dirty="0"/>
              <a:t>Engelhart Tafeltraubenerziehung mit Schutznetz,</a:t>
            </a:r>
          </a:p>
          <a:p>
            <a:r>
              <a:rPr lang="de-DE" sz="1100" dirty="0"/>
              <a:t>   Bayerische Landesanstalt für Weinbau und Gartenbau</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Entwicklung des Wärmesummenindex (Huglin-Index)</a:t>
            </a:r>
          </a:p>
        </p:txBody>
      </p:sp>
      <p:pic>
        <p:nvPicPr>
          <p:cNvPr id="5" name="Grafik 11"/>
          <p:cNvPicPr>
            <a:picLocks noChangeAspect="1"/>
          </p:cNvPicPr>
          <p:nvPr/>
        </p:nvPicPr>
        <p:blipFill>
          <a:blip r:embed="rId3"/>
          <a:stretch/>
        </p:blipFill>
        <p:spPr bwMode="auto">
          <a:xfrm>
            <a:off x="895526" y="1096167"/>
            <a:ext cx="10296841" cy="5254793"/>
          </a:xfrm>
          <a:prstGeom prst="rect">
            <a:avLst/>
          </a:prstGeom>
        </p:spPr>
      </p:pic>
      <p:sp>
        <p:nvSpPr>
          <p:cNvPr id="6" name="Rechteck 12"/>
          <p:cNvSpPr/>
          <p:nvPr/>
        </p:nvSpPr>
        <p:spPr bwMode="auto">
          <a:xfrm>
            <a:off x="1313646" y="6350960"/>
            <a:ext cx="9594760" cy="523220"/>
          </a:xfrm>
          <a:prstGeom prst="rect">
            <a:avLst/>
          </a:prstGeom>
        </p:spPr>
        <p:txBody>
          <a:bodyPr wrap="square">
            <a:spAutoFit/>
          </a:bodyPr>
          <a:lstStyle/>
          <a:p>
            <a:pPr>
              <a:defRPr/>
            </a:pPr>
            <a:r>
              <a:rPr lang="de-DE" sz="1400" dirty="0"/>
              <a:t>Links: </a:t>
            </a:r>
            <a:r>
              <a:rPr lang="de-DE" sz="1400" dirty="0" err="1"/>
              <a:t>Huglin</a:t>
            </a:r>
            <a:r>
              <a:rPr lang="de-DE" sz="1400" dirty="0"/>
              <a:t>-Index in Baden-Württemberg Durchschnitt der Jahre 1961-1990; Abweichungen für das Kalenderjahr 2020 (Mitte); projizierte Abweichungen bis Mitte des </a:t>
            </a:r>
            <a:r>
              <a:rPr lang="de-DE" sz="1400" dirty="0" err="1"/>
              <a:t>Jhds</a:t>
            </a:r>
            <a:r>
              <a:rPr lang="de-DE" sz="1400" dirty="0"/>
              <a:t>. (rechts) 				</a:t>
            </a:r>
            <a:r>
              <a:rPr lang="de-DE" sz="1100" dirty="0"/>
              <a:t>(DWD-Klimaatlas)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Entwicklung des Wärmesummenindex (Huglin-Index)</a:t>
            </a:r>
          </a:p>
        </p:txBody>
      </p:sp>
      <p:sp>
        <p:nvSpPr>
          <p:cNvPr id="5" name="Rechteck 12"/>
          <p:cNvSpPr/>
          <p:nvPr/>
        </p:nvSpPr>
        <p:spPr bwMode="auto">
          <a:xfrm>
            <a:off x="1313646" y="6350960"/>
            <a:ext cx="8628844" cy="523220"/>
          </a:xfrm>
          <a:prstGeom prst="rect">
            <a:avLst/>
          </a:prstGeom>
        </p:spPr>
        <p:txBody>
          <a:bodyPr wrap="square">
            <a:spAutoFit/>
          </a:bodyPr>
          <a:lstStyle/>
          <a:p>
            <a:pPr>
              <a:defRPr/>
            </a:pPr>
            <a:r>
              <a:rPr lang="de-DE" sz="1400" dirty="0"/>
              <a:t>Links: </a:t>
            </a:r>
            <a:r>
              <a:rPr lang="de-DE" sz="1400" dirty="0" err="1"/>
              <a:t>Huglin</a:t>
            </a:r>
            <a:r>
              <a:rPr lang="de-DE" sz="1400" dirty="0"/>
              <a:t>-Index in Hessen Durchschnitt der Jahre 1961-1990; Abweichungen für das Kalenderjahr 2020 (Mitte); projizierte Abweichungen bis Mitte des </a:t>
            </a:r>
            <a:r>
              <a:rPr lang="de-DE" sz="1400" dirty="0" err="1"/>
              <a:t>Jhds</a:t>
            </a:r>
            <a:r>
              <a:rPr lang="de-DE" sz="1400" dirty="0"/>
              <a:t>. (rechts) 				</a:t>
            </a:r>
            <a:r>
              <a:rPr lang="de-DE" sz="1100" dirty="0"/>
              <a:t>(DWD-Klimaatlas)</a:t>
            </a:r>
            <a:endParaRPr lang="de-DE" sz="1400" dirty="0"/>
          </a:p>
        </p:txBody>
      </p:sp>
      <p:pic>
        <p:nvPicPr>
          <p:cNvPr id="6" name="Grafik 13"/>
          <p:cNvPicPr>
            <a:picLocks noChangeAspect="1"/>
          </p:cNvPicPr>
          <p:nvPr/>
        </p:nvPicPr>
        <p:blipFill>
          <a:blip r:embed="rId3"/>
          <a:stretch/>
        </p:blipFill>
        <p:spPr bwMode="auto">
          <a:xfrm>
            <a:off x="895526" y="1057589"/>
            <a:ext cx="10296841" cy="5293371"/>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sz="3200"/>
              <a:t>Negative Auswirkungen des Klimawandels auf den Weinbau</a:t>
            </a:r>
            <a:endParaRPr sz="3200"/>
          </a:p>
        </p:txBody>
      </p:sp>
      <p:sp>
        <p:nvSpPr>
          <p:cNvPr id="5" name="Inhaltsplatzhalter 2"/>
          <p:cNvSpPr>
            <a:spLocks noGrp="1"/>
          </p:cNvSpPr>
          <p:nvPr>
            <p:ph idx="1"/>
          </p:nvPr>
        </p:nvSpPr>
        <p:spPr bwMode="auto"/>
        <p:txBody>
          <a:bodyPr/>
          <a:lstStyle/>
          <a:p>
            <a:pPr>
              <a:buFont typeface="Wingdings"/>
              <a:buChar char="Ø"/>
              <a:defRPr/>
            </a:pPr>
            <a:r>
              <a:rPr lang="de-DE"/>
              <a:t> Veränderung im Sortencharakter</a:t>
            </a:r>
            <a:endParaRPr/>
          </a:p>
          <a:p>
            <a:pPr>
              <a:buFont typeface="Wingdings"/>
              <a:buChar char="Ø"/>
              <a:defRPr/>
            </a:pPr>
            <a:r>
              <a:rPr lang="de-DE"/>
              <a:t> Wasserverfügbarkeit könnte stark abnehmen und Bewässerung</a:t>
            </a:r>
            <a:br>
              <a:rPr lang="de-DE"/>
            </a:br>
            <a:r>
              <a:rPr lang="de-DE"/>
              <a:t>  zumindest von Jungpflanzen erforderlich machen</a:t>
            </a:r>
            <a:endParaRPr/>
          </a:p>
          <a:p>
            <a:pPr>
              <a:buFont typeface="Wingdings"/>
              <a:buChar char="Ø"/>
              <a:defRPr/>
            </a:pPr>
            <a:r>
              <a:rPr lang="de-DE"/>
              <a:t> Steigende Gefahr von Sonnenbrand</a:t>
            </a:r>
            <a:endParaRPr/>
          </a:p>
          <a:p>
            <a:pPr>
              <a:buFont typeface="Wingdings"/>
              <a:buChar char="Ø"/>
              <a:defRPr/>
            </a:pPr>
            <a:r>
              <a:rPr lang="de-DE"/>
              <a:t> Zunahme von Starkniederschlägen verstärkt Gefahr von </a:t>
            </a:r>
            <a:br>
              <a:rPr lang="de-DE"/>
            </a:br>
            <a:r>
              <a:rPr lang="de-DE"/>
              <a:t>  Bodenerosion</a:t>
            </a:r>
          </a:p>
          <a:p>
            <a:pPr>
              <a:buFont typeface="Wingdings"/>
              <a:buChar char="Ø"/>
              <a:defRPr/>
            </a:pPr>
            <a:r>
              <a:rPr lang="de-DE"/>
              <a:t> In Jahren mit starkem Niederschlag erhöht sich die Gefahr von </a:t>
            </a:r>
            <a:br>
              <a:rPr lang="de-DE"/>
            </a:br>
            <a:r>
              <a:rPr lang="de-DE"/>
              <a:t>  Pilzerkrankungen</a:t>
            </a:r>
            <a:endParaRPr/>
          </a:p>
          <a:p>
            <a:pPr>
              <a:buFont typeface="Wingdings"/>
              <a:buChar char="Ø"/>
              <a:defRPr/>
            </a:pPr>
            <a:r>
              <a:rPr lang="de-DE"/>
              <a:t> Früherer Austrieb erhöht das Risiko für Frostschäden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Weinbau im Klimawandel – Temperatur und Strahlung</a:t>
            </a:r>
            <a:endParaRPr/>
          </a:p>
        </p:txBody>
      </p:sp>
      <p:sp>
        <p:nvSpPr>
          <p:cNvPr id="5" name="Inhaltsplatzhalter 2"/>
          <p:cNvSpPr>
            <a:spLocks noGrp="1"/>
          </p:cNvSpPr>
          <p:nvPr>
            <p:ph idx="1"/>
          </p:nvPr>
        </p:nvSpPr>
        <p:spPr bwMode="auto">
          <a:xfrm>
            <a:off x="838200" y="1462243"/>
            <a:ext cx="11072446" cy="5004655"/>
          </a:xfrm>
        </p:spPr>
        <p:txBody>
          <a:bodyPr/>
          <a:lstStyle/>
          <a:p>
            <a:pPr>
              <a:spcAft>
                <a:spcPts val="1200"/>
              </a:spcAft>
              <a:defRPr/>
            </a:pPr>
            <a:r>
              <a:rPr lang="de-DE" b="1" dirty="0">
                <a:solidFill>
                  <a:schemeClr val="accent2"/>
                </a:solidFill>
              </a:rPr>
              <a:t>Auswirkungen</a:t>
            </a:r>
            <a:r>
              <a:rPr lang="de-DE" b="1" dirty="0"/>
              <a:t> durch Hitze/Strahlung</a:t>
            </a:r>
            <a:endParaRPr lang="de-DE" dirty="0"/>
          </a:p>
          <a:p>
            <a:pPr>
              <a:spcAft>
                <a:spcPts val="600"/>
              </a:spcAft>
              <a:buFont typeface="Wingdings"/>
              <a:buChar char="Ø"/>
              <a:defRPr/>
            </a:pPr>
            <a:endParaRPr lang="de-DE" sz="2800" b="1" dirty="0">
              <a:cs typeface="Arial"/>
            </a:endParaRPr>
          </a:p>
          <a:p>
            <a:pPr>
              <a:spcAft>
                <a:spcPts val="600"/>
              </a:spcAft>
              <a:buFont typeface="Wingdings"/>
              <a:buChar char="Ø"/>
              <a:defRPr/>
            </a:pPr>
            <a:r>
              <a:rPr lang="de-DE" sz="2800" b="1" dirty="0">
                <a:cs typeface="Arial"/>
              </a:rPr>
              <a:t> Sonnenbrand</a:t>
            </a:r>
            <a:endParaRPr lang="de-DE" dirty="0"/>
          </a:p>
        </p:txBody>
      </p:sp>
      <p:sp>
        <p:nvSpPr>
          <p:cNvPr id="6" name="Textfeld 4"/>
          <p:cNvSpPr>
            <a:spLocks/>
          </p:cNvSpPr>
          <p:nvPr/>
        </p:nvSpPr>
        <p:spPr bwMode="auto">
          <a:xfrm>
            <a:off x="5193960" y="5684039"/>
            <a:ext cx="2307936" cy="430887"/>
          </a:xfrm>
          <a:prstGeom prst="rect">
            <a:avLst/>
          </a:prstGeom>
          <a:noFill/>
        </p:spPr>
        <p:txBody>
          <a:bodyPr wrap="square">
            <a:spAutoFit/>
          </a:bodyPr>
          <a:lstStyle/>
          <a:p>
            <a:pPr>
              <a:defRPr/>
            </a:pPr>
            <a:r>
              <a:rPr lang="de-DE" sz="1100" baseline="30000" dirty="0"/>
              <a:t>4) </a:t>
            </a:r>
            <a:r>
              <a:rPr lang="de-DE" sz="1100" dirty="0"/>
              <a:t>Sonnenbrand/Hitzeschaden an </a:t>
            </a:r>
            <a:br>
              <a:rPr lang="de-DE" sz="1100" dirty="0"/>
            </a:br>
            <a:r>
              <a:rPr lang="de-DE" sz="1100" dirty="0" err="1"/>
              <a:t>Rieslingtraube</a:t>
            </a:r>
            <a:r>
              <a:rPr lang="de-DE" sz="1100" dirty="0"/>
              <a:t>, Bauer Karl</a:t>
            </a:r>
            <a:endParaRPr dirty="0"/>
          </a:p>
        </p:txBody>
      </p:sp>
      <p:pic>
        <p:nvPicPr>
          <p:cNvPr id="7" name="Grafik 5"/>
          <p:cNvPicPr>
            <a:picLocks noChangeAspect="1"/>
          </p:cNvPicPr>
          <p:nvPr/>
        </p:nvPicPr>
        <p:blipFill>
          <a:blip r:embed="rId3"/>
          <a:stretch/>
        </p:blipFill>
        <p:spPr bwMode="auto">
          <a:xfrm>
            <a:off x="5193959" y="2245100"/>
            <a:ext cx="2307936" cy="3438939"/>
          </a:xfrm>
          <a:prstGeom prst="rect">
            <a:avLst/>
          </a:prstGeom>
        </p:spPr>
      </p:pic>
      <p:pic>
        <p:nvPicPr>
          <p:cNvPr id="8" name="Grafik 3"/>
          <p:cNvPicPr>
            <a:picLocks noChangeAspect="1"/>
          </p:cNvPicPr>
          <p:nvPr/>
        </p:nvPicPr>
        <p:blipFill>
          <a:blip r:embed="rId4">
            <a:extLst>
              <a:ext uri="{BEBA8EAE-BF5A-486C-A8C5-ECC9F3942E4B}">
                <a14:imgProps xmlns:a14="http://schemas.microsoft.com/office/drawing/2010/main">
                  <a14:imgLayer r:embed="rId5">
                    <a14:imgEffect>
                      <a14:brightnessContrast bright="20000"/>
                    </a14:imgEffect>
                  </a14:imgLayer>
                </a14:imgProps>
              </a:ext>
            </a:extLst>
          </a:blip>
          <a:stretch/>
        </p:blipFill>
        <p:spPr bwMode="auto">
          <a:xfrm>
            <a:off x="7776155" y="2245099"/>
            <a:ext cx="3438939" cy="3438939"/>
          </a:xfrm>
          <a:prstGeom prst="rect">
            <a:avLst/>
          </a:prstGeom>
        </p:spPr>
      </p:pic>
      <p:sp>
        <p:nvSpPr>
          <p:cNvPr id="9" name="Textfeld 6"/>
          <p:cNvSpPr>
            <a:spLocks/>
          </p:cNvSpPr>
          <p:nvPr/>
        </p:nvSpPr>
        <p:spPr bwMode="auto">
          <a:xfrm>
            <a:off x="7776154" y="5644580"/>
            <a:ext cx="2307936" cy="430887"/>
          </a:xfrm>
          <a:prstGeom prst="rect">
            <a:avLst/>
          </a:prstGeom>
          <a:noFill/>
        </p:spPr>
        <p:txBody>
          <a:bodyPr wrap="square">
            <a:spAutoFit/>
          </a:bodyPr>
          <a:lstStyle/>
          <a:p>
            <a:pPr>
              <a:defRPr/>
            </a:pPr>
            <a:r>
              <a:rPr lang="de-DE" sz="1100" baseline="30000" dirty="0"/>
              <a:t>5) </a:t>
            </a:r>
            <a:r>
              <a:rPr lang="de-DE" sz="1100" dirty="0"/>
              <a:t>Sonnenbrand, Stielschäden,</a:t>
            </a:r>
            <a:endParaRPr dirty="0"/>
          </a:p>
          <a:p>
            <a:pPr>
              <a:defRPr/>
            </a:pPr>
            <a:r>
              <a:rPr lang="de-DE" sz="1100" dirty="0"/>
              <a:t>Hochschule </a:t>
            </a:r>
            <a:r>
              <a:rPr lang="de-DE" sz="1100" dirty="0" err="1"/>
              <a:t>Geisenheim</a:t>
            </a:r>
            <a:endParaRPr lang="de-DE" sz="11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Weinbau im Klimawandel – Temperatur und Strahlung</a:t>
            </a:r>
            <a:endParaRPr dirty="0"/>
          </a:p>
        </p:txBody>
      </p:sp>
      <p:sp>
        <p:nvSpPr>
          <p:cNvPr id="5" name="Inhaltsplatzhalter 2"/>
          <p:cNvSpPr>
            <a:spLocks noGrp="1"/>
          </p:cNvSpPr>
          <p:nvPr>
            <p:ph idx="1"/>
          </p:nvPr>
        </p:nvSpPr>
        <p:spPr bwMode="auto">
          <a:xfrm>
            <a:off x="838200" y="1462243"/>
            <a:ext cx="11072446" cy="5004655"/>
          </a:xfrm>
        </p:spPr>
        <p:txBody>
          <a:bodyPr/>
          <a:lstStyle/>
          <a:p>
            <a:pPr>
              <a:spcAft>
                <a:spcPts val="1200"/>
              </a:spcAft>
              <a:defRPr/>
            </a:pPr>
            <a:r>
              <a:rPr lang="de-DE" b="1" dirty="0">
                <a:solidFill>
                  <a:schemeClr val="accent1"/>
                </a:solidFill>
              </a:rPr>
              <a:t>Anpassungsmaßnahmen</a:t>
            </a:r>
            <a:r>
              <a:rPr lang="de-DE" b="1" dirty="0"/>
              <a:t> Sonnenbrand</a:t>
            </a:r>
            <a:endParaRPr lang="de-DE" dirty="0"/>
          </a:p>
          <a:p>
            <a:pPr>
              <a:spcAft>
                <a:spcPts val="600"/>
              </a:spcAft>
              <a:buFont typeface="Wingdings"/>
              <a:buChar char="Ø"/>
              <a:defRPr/>
            </a:pPr>
            <a:endParaRPr lang="de-DE" sz="2800" b="1" dirty="0">
              <a:cs typeface="Arial"/>
            </a:endParaRPr>
          </a:p>
          <a:p>
            <a:pPr marL="0" indent="0">
              <a:spcAft>
                <a:spcPts val="600"/>
              </a:spcAft>
              <a:buNone/>
              <a:defRPr/>
            </a:pPr>
            <a:r>
              <a:rPr lang="de-DE" dirty="0"/>
              <a:t>Beschattung: </a:t>
            </a:r>
            <a:endParaRPr dirty="0"/>
          </a:p>
          <a:p>
            <a:pPr>
              <a:spcAft>
                <a:spcPts val="600"/>
              </a:spcAft>
              <a:buFont typeface="Wingdings"/>
              <a:buChar char="Ø"/>
              <a:defRPr/>
            </a:pPr>
            <a:r>
              <a:rPr lang="de-DE" dirty="0"/>
              <a:t> Höhere Pflanzdichte</a:t>
            </a:r>
            <a:endParaRPr dirty="0"/>
          </a:p>
          <a:p>
            <a:pPr>
              <a:spcAft>
                <a:spcPts val="600"/>
              </a:spcAft>
              <a:buFont typeface="Wingdings"/>
              <a:buChar char="Ø"/>
              <a:defRPr/>
            </a:pPr>
            <a:r>
              <a:rPr lang="de-DE" dirty="0"/>
              <a:t> Hagelnetzte, Foliendächer</a:t>
            </a:r>
            <a:endParaRPr dirty="0"/>
          </a:p>
          <a:p>
            <a:pPr>
              <a:spcAft>
                <a:spcPts val="600"/>
              </a:spcAft>
              <a:buFont typeface="Wingdings"/>
              <a:buChar char="Ø"/>
              <a:defRPr/>
            </a:pPr>
            <a:r>
              <a:rPr lang="de-DE" dirty="0"/>
              <a:t> Dichteres Blattwerk/reduzierter Sommerschnitt</a:t>
            </a:r>
            <a:endParaRPr dirty="0"/>
          </a:p>
          <a:p>
            <a:pPr>
              <a:spcAft>
                <a:spcPts val="600"/>
              </a:spcAft>
              <a:buFont typeface="Wingdings"/>
              <a:buChar char="Ø"/>
              <a:defRPr/>
            </a:pPr>
            <a:endParaRPr lang="de-DE" dirty="0"/>
          </a:p>
          <a:p>
            <a:pPr>
              <a:spcAft>
                <a:spcPts val="600"/>
              </a:spcAft>
              <a:buFont typeface="Wingdings"/>
              <a:buChar char="Ø"/>
              <a:defRPr/>
            </a:pPr>
            <a:r>
              <a:rPr lang="de-DE" dirty="0"/>
              <a:t> Frühzeitige Entblätterung zu besserer Abhärtung</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Weinbau im Klimawandel – Temperatur und Strahlung</a:t>
            </a:r>
            <a:endParaRPr/>
          </a:p>
        </p:txBody>
      </p:sp>
      <p:sp>
        <p:nvSpPr>
          <p:cNvPr id="5" name="Inhaltsplatzhalter 2"/>
          <p:cNvSpPr>
            <a:spLocks noGrp="1"/>
          </p:cNvSpPr>
          <p:nvPr>
            <p:ph idx="1"/>
          </p:nvPr>
        </p:nvSpPr>
        <p:spPr bwMode="auto"/>
        <p:txBody>
          <a:bodyPr/>
          <a:lstStyle/>
          <a:p>
            <a:pPr>
              <a:defRPr/>
            </a:pPr>
            <a:r>
              <a:rPr lang="de-DE" b="1" dirty="0">
                <a:solidFill>
                  <a:schemeClr val="accent2"/>
                </a:solidFill>
              </a:rPr>
              <a:t>Auswirkungen</a:t>
            </a:r>
            <a:r>
              <a:rPr lang="de-DE" b="1" dirty="0"/>
              <a:t> durch steigende Temperaturen, Zunahme der Sommer- bzw. heißen Tage</a:t>
            </a:r>
            <a:r>
              <a:rPr lang="de-DE" dirty="0"/>
              <a:t>:</a:t>
            </a:r>
            <a:endParaRPr dirty="0"/>
          </a:p>
          <a:p>
            <a:pPr>
              <a:defRPr/>
            </a:pPr>
            <a:endParaRPr lang="de-DE" dirty="0"/>
          </a:p>
          <a:p>
            <a:pPr>
              <a:buFont typeface="Wingdings"/>
              <a:buChar char="Ø"/>
              <a:defRPr/>
            </a:pPr>
            <a:r>
              <a:rPr lang="de-DE" dirty="0"/>
              <a:t> Qualitätseinbußen</a:t>
            </a:r>
            <a:endParaRPr dirty="0"/>
          </a:p>
          <a:p>
            <a:pPr>
              <a:buFont typeface="Wingdings"/>
              <a:buChar char="Ø"/>
              <a:defRPr/>
            </a:pPr>
            <a:r>
              <a:rPr lang="de-DE" dirty="0"/>
              <a:t> Erhöhte Transpiration, höherer Wasserbedarf</a:t>
            </a:r>
            <a:endParaRPr dirty="0"/>
          </a:p>
          <a:p>
            <a:pPr>
              <a:buFont typeface="Wingdings"/>
              <a:buChar char="Ø"/>
              <a:defRPr/>
            </a:pPr>
            <a:r>
              <a:rPr lang="de-DE" dirty="0"/>
              <a:t> Erhitzung des Bodens</a:t>
            </a:r>
            <a:endParaRPr dirty="0"/>
          </a:p>
          <a:p>
            <a:pPr>
              <a:buFont typeface="Wingdings"/>
              <a:buChar char="Ø"/>
              <a:defRPr/>
            </a:pPr>
            <a:r>
              <a:rPr lang="de-DE" dirty="0"/>
              <a:t> Höhere Temperatursumme (&gt;10°C) gemäß </a:t>
            </a:r>
            <a:r>
              <a:rPr lang="de-DE" dirty="0" err="1"/>
              <a:t>Huglin</a:t>
            </a:r>
            <a:r>
              <a:rPr lang="de-DE" dirty="0"/>
              <a:t>-Index </a:t>
            </a:r>
          </a:p>
          <a:p>
            <a:pPr>
              <a:buFont typeface="Wingdings"/>
              <a:buChar char="Ø"/>
              <a:defRPr/>
            </a:pPr>
            <a:r>
              <a:rPr lang="de-DE" dirty="0"/>
              <a:t> Reduzierter Kühle Nächte Index</a:t>
            </a:r>
            <a:endParaRPr dirty="0"/>
          </a:p>
          <a:p>
            <a:pPr>
              <a:buFont typeface="Wingdings"/>
              <a:buChar char="Ø"/>
              <a:defRPr/>
            </a:pPr>
            <a:r>
              <a:rPr lang="de-DE" dirty="0"/>
              <a:t> Schwerere, zuckerreiche Moste, weniger Säure</a:t>
            </a:r>
            <a:endParaRPr dirty="0"/>
          </a:p>
          <a:p>
            <a:pPr>
              <a:buFont typeface="Wingdings"/>
              <a:buChar char="Ø"/>
              <a:defRPr/>
            </a:pPr>
            <a:endParaRPr lang="de-DE"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0CF71A12-C04A-4C60-A0E8-E9C52F544E07}"/>
              </a:ext>
            </a:extLst>
          </p:cNvPr>
          <p:cNvPicPr>
            <a:picLocks noChangeAspect="1"/>
          </p:cNvPicPr>
          <p:nvPr/>
        </p:nvPicPr>
        <p:blipFill>
          <a:blip r:embed="rId3"/>
          <a:stretch>
            <a:fillRect/>
          </a:stretch>
        </p:blipFill>
        <p:spPr bwMode="auto">
          <a:xfrm>
            <a:off x="4431048" y="3284984"/>
            <a:ext cx="2609825" cy="2609825"/>
          </a:xfrm>
          <a:prstGeom prst="rect">
            <a:avLst/>
          </a:prstGeom>
        </p:spPr>
      </p:pic>
      <p:sp>
        <p:nvSpPr>
          <p:cNvPr id="5" name="Rechteck 4">
            <a:extLst>
              <a:ext uri="{FF2B5EF4-FFF2-40B4-BE49-F238E27FC236}">
                <a16:creationId xmlns:a16="http://schemas.microsoft.com/office/drawing/2014/main" id="{D84FCEB6-4AC9-43EE-938B-8E6D4E3D83D6}"/>
              </a:ext>
            </a:extLst>
          </p:cNvPr>
          <p:cNvSpPr/>
          <p:nvPr/>
        </p:nvSpPr>
        <p:spPr bwMode="auto">
          <a:xfrm>
            <a:off x="6456040" y="5373216"/>
            <a:ext cx="623889" cy="261610"/>
          </a:xfrm>
          <a:prstGeom prst="rect">
            <a:avLst/>
          </a:prstGeom>
        </p:spPr>
        <p:txBody>
          <a:bodyPr wrap="none">
            <a:spAutoFit/>
          </a:bodyPr>
          <a:lstStyle/>
          <a:p>
            <a:pPr>
              <a:defRPr/>
            </a:pPr>
            <a:r>
              <a:rPr lang="de-DE" sz="1100" dirty="0" err="1"/>
              <a:t>pixabay</a:t>
            </a:r>
            <a:endParaRPr lang="de-DE" sz="1100" dirty="0"/>
          </a:p>
        </p:txBody>
      </p:sp>
      <p:sp>
        <p:nvSpPr>
          <p:cNvPr id="6" name="Titel 1">
            <a:extLst>
              <a:ext uri="{FF2B5EF4-FFF2-40B4-BE49-F238E27FC236}">
                <a16:creationId xmlns:a16="http://schemas.microsoft.com/office/drawing/2014/main" id="{3C615DEF-ACC0-44A1-8763-4498906E7FF5}"/>
              </a:ext>
            </a:extLst>
          </p:cNvPr>
          <p:cNvSpPr>
            <a:spLocks noGrp="1"/>
          </p:cNvSpPr>
          <p:nvPr>
            <p:ph type="title"/>
          </p:nvPr>
        </p:nvSpPr>
        <p:spPr bwMode="auto">
          <a:xfrm>
            <a:off x="838200" y="365125"/>
            <a:ext cx="10515600" cy="918528"/>
          </a:xfrm>
        </p:spPr>
        <p:txBody>
          <a:bodyPr/>
          <a:lstStyle/>
          <a:p>
            <a:pPr>
              <a:defRPr/>
            </a:pPr>
            <a:r>
              <a:rPr lang="de-DE" dirty="0"/>
              <a:t>Weinbau im Klimawandel – Temperatur und Strahlung</a:t>
            </a:r>
            <a:endParaRPr dirty="0"/>
          </a:p>
        </p:txBody>
      </p:sp>
      <p:sp>
        <p:nvSpPr>
          <p:cNvPr id="7" name="Inhaltsplatzhalter 2">
            <a:extLst>
              <a:ext uri="{FF2B5EF4-FFF2-40B4-BE49-F238E27FC236}">
                <a16:creationId xmlns:a16="http://schemas.microsoft.com/office/drawing/2014/main" id="{56F99FAC-5D5A-4DBD-B3C1-DC15B1017A5A}"/>
              </a:ext>
            </a:extLst>
          </p:cNvPr>
          <p:cNvSpPr>
            <a:spLocks noGrp="1"/>
          </p:cNvSpPr>
          <p:nvPr>
            <p:ph idx="1"/>
          </p:nvPr>
        </p:nvSpPr>
        <p:spPr bwMode="auto">
          <a:xfrm>
            <a:off x="838200" y="1463040"/>
            <a:ext cx="10515600" cy="4713923"/>
          </a:xfrm>
        </p:spPr>
        <p:txBody>
          <a:bodyPr/>
          <a:lstStyle/>
          <a:p>
            <a:pPr>
              <a:defRPr/>
            </a:pPr>
            <a:r>
              <a:rPr lang="de-DE" b="1" dirty="0"/>
              <a:t>Mit welchen Maßnahmen kann man den negativen </a:t>
            </a:r>
            <a:r>
              <a:rPr lang="de-DE" b="1" dirty="0">
                <a:solidFill>
                  <a:schemeClr val="accent2"/>
                </a:solidFill>
              </a:rPr>
              <a:t>Auswirkungen</a:t>
            </a:r>
            <a:r>
              <a:rPr lang="de-DE" b="1" dirty="0"/>
              <a:t> durch steigende Temperaturen sowie eine Zunahme der Sommer- bzw. heißen Tagen begegnen?</a:t>
            </a:r>
            <a:endParaRPr dirty="0"/>
          </a:p>
          <a:p>
            <a:pPr>
              <a:defRPr/>
            </a:pPr>
            <a:endParaRPr lang="de-DE" dirty="0"/>
          </a:p>
          <a:p>
            <a:pPr>
              <a:buFont typeface="Wingdings"/>
              <a:buChar char="Ø"/>
              <a:defRPr/>
            </a:pPr>
            <a:endParaRPr lang="de-DE" dirty="0"/>
          </a:p>
        </p:txBody>
      </p:sp>
    </p:spTree>
    <p:extLst>
      <p:ext uri="{BB962C8B-B14F-4D97-AF65-F5344CB8AC3E}">
        <p14:creationId xmlns:p14="http://schemas.microsoft.com/office/powerpoint/2010/main" val="5886546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Weinbau im Klimawandel – Temperatur und Strahlung</a:t>
            </a:r>
            <a:endParaRPr/>
          </a:p>
        </p:txBody>
      </p:sp>
      <p:sp>
        <p:nvSpPr>
          <p:cNvPr id="5" name="Inhaltsplatzhalter 2"/>
          <p:cNvSpPr>
            <a:spLocks noGrp="1"/>
          </p:cNvSpPr>
          <p:nvPr>
            <p:ph idx="1"/>
          </p:nvPr>
        </p:nvSpPr>
        <p:spPr bwMode="auto">
          <a:xfrm>
            <a:off x="846513" y="1463040"/>
            <a:ext cx="11353801" cy="4713923"/>
          </a:xfrm>
        </p:spPr>
        <p:txBody>
          <a:bodyPr/>
          <a:lstStyle/>
          <a:p>
            <a:pPr>
              <a:defRPr/>
            </a:pPr>
            <a:r>
              <a:rPr lang="de-DE" b="1" dirty="0">
                <a:solidFill>
                  <a:schemeClr val="accent1"/>
                </a:solidFill>
              </a:rPr>
              <a:t>Anpassungsmaßnahmen</a:t>
            </a:r>
            <a:r>
              <a:rPr lang="de-DE" b="1" dirty="0"/>
              <a:t> an steigende Temperaturen, Zunahme der Sommer- bzw. heißen Tage: </a:t>
            </a:r>
            <a:endParaRPr lang="de-DE" dirty="0"/>
          </a:p>
          <a:p>
            <a:pPr>
              <a:defRPr/>
            </a:pPr>
            <a:endParaRPr lang="de-DE" dirty="0"/>
          </a:p>
          <a:p>
            <a:pPr>
              <a:buFont typeface="Wingdings"/>
              <a:buChar char="Ø"/>
              <a:defRPr/>
            </a:pPr>
            <a:r>
              <a:rPr lang="de-DE" dirty="0"/>
              <a:t> Anbau neuer, hitzetoleranterer bzw. wärmeliebendere Sorten</a:t>
            </a:r>
          </a:p>
          <a:p>
            <a:pPr>
              <a:buFont typeface="Wingdings"/>
              <a:buChar char="Ø"/>
              <a:defRPr/>
            </a:pPr>
            <a:r>
              <a:rPr lang="de-DE" dirty="0"/>
              <a:t> Verminderter Sommerschnitt</a:t>
            </a:r>
          </a:p>
          <a:p>
            <a:pPr>
              <a:buFont typeface="Wingdings"/>
              <a:buChar char="Ø"/>
              <a:defRPr/>
            </a:pPr>
            <a:r>
              <a:rPr lang="de-DE" dirty="0"/>
              <a:t> Ganzjährige Bodenbedeckung (Bewuchs, Mulch) </a:t>
            </a:r>
          </a:p>
          <a:p>
            <a:pPr>
              <a:buFont typeface="Wingdings"/>
              <a:buChar char="Ø"/>
              <a:defRPr/>
            </a:pPr>
            <a:r>
              <a:rPr lang="de-DE" dirty="0"/>
              <a:t> Natürliche Pflanzenstrukturen</a:t>
            </a:r>
            <a:endParaRPr dirty="0"/>
          </a:p>
          <a:p>
            <a:pPr>
              <a:buFont typeface="Wingdings"/>
              <a:buChar char="Ø"/>
              <a:defRPr/>
            </a:pPr>
            <a:r>
              <a:rPr lang="de-DE" dirty="0"/>
              <a:t> Wechsel hin zu spätreifenden Sorten</a:t>
            </a:r>
            <a:endParaRPr dirty="0"/>
          </a:p>
          <a:p>
            <a:pPr>
              <a:buFont typeface="Wingdings"/>
              <a:buChar char="Ø"/>
              <a:defRPr/>
            </a:pPr>
            <a:r>
              <a:rPr lang="de-DE" dirty="0"/>
              <a:t> Laubwandgestaltung </a:t>
            </a:r>
          </a:p>
          <a:p>
            <a:pPr>
              <a:buFont typeface="Wingdings"/>
              <a:buChar char="Ø"/>
              <a:defRPr/>
            </a:pPr>
            <a:r>
              <a:rPr lang="de-DE" dirty="0"/>
              <a:t> Wurzelmanagement bei Neuanlagen</a:t>
            </a:r>
          </a:p>
          <a:p>
            <a:pPr marL="0" indent="0">
              <a:buNone/>
              <a:defRPr/>
            </a:pPr>
            <a:endParaRPr lang="de-DE" dirty="0"/>
          </a:p>
          <a:p>
            <a:pPr marL="0" indent="0">
              <a:buNone/>
              <a:defRPr/>
            </a:pPr>
            <a:endParaRPr lang="de-DE" dirty="0"/>
          </a:p>
          <a:p>
            <a:pPr>
              <a:buFont typeface="Wingdings"/>
              <a:buChar char="Ø"/>
              <a:defRPr/>
            </a:pPr>
            <a:endParaRPr lang="de-D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anim calcmode="lin" valueType="num">
                                      <p:cBhvr additive="base">
                                        <p:cTn id="11"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nodeType="click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anim calcmode="lin" valueType="num">
                                      <p:cBhvr>
                                        <p:cTn id="17" dur="1000" fill="hold"/>
                                        <p:tgtEl>
                                          <p:spTgt spid="5">
                                            <p:txEl>
                                              <p:pRg st="4" end="4"/>
                                            </p:txEl>
                                          </p:spTgt>
                                        </p:tgtEl>
                                        <p:attrNameLst>
                                          <p:attrName>ppt_w</p:attrName>
                                        </p:attrNameLst>
                                      </p:cBhvr>
                                      <p:tavLst>
                                        <p:tav tm="0">
                                          <p:val>
                                            <p:fltVal val="0"/>
                                          </p:val>
                                        </p:tav>
                                        <p:tav tm="100000">
                                          <p:val>
                                            <p:strVal val="#ppt_w"/>
                                          </p:val>
                                        </p:tav>
                                      </p:tavLst>
                                    </p:anim>
                                    <p:anim calcmode="lin" valueType="num">
                                      <p:cBhvr>
                                        <p:cTn id="18" dur="1000" fill="hold"/>
                                        <p:tgtEl>
                                          <p:spTgt spid="5">
                                            <p:txEl>
                                              <p:pRg st="4" end="4"/>
                                            </p:txEl>
                                          </p:spTgt>
                                        </p:tgtEl>
                                        <p:attrNameLst>
                                          <p:attrName>ppt_h</p:attrName>
                                        </p:attrNameLst>
                                      </p:cBhvr>
                                      <p:tavLst>
                                        <p:tav tm="0">
                                          <p:val>
                                            <p:fltVal val="0"/>
                                          </p:val>
                                        </p:tav>
                                        <p:tav tm="100000">
                                          <p:val>
                                            <p:strVal val="#ppt_h"/>
                                          </p:val>
                                        </p:tav>
                                      </p:tavLst>
                                    </p:anim>
                                    <p:anim calcmode="lin" valueType="num">
                                      <p:cBhvr>
                                        <p:cTn id="19" dur="1000" fill="hold"/>
                                        <p:tgtEl>
                                          <p:spTgt spid="5">
                                            <p:txEl>
                                              <p:pRg st="4" end="4"/>
                                            </p:txEl>
                                          </p:spTgt>
                                        </p:tgtEl>
                                        <p:attrNameLst>
                                          <p:attrName>style.rotation</p:attrName>
                                        </p:attrNameLst>
                                      </p:cBhvr>
                                      <p:tavLst>
                                        <p:tav tm="0">
                                          <p:val>
                                            <p:fltVal val="90"/>
                                          </p:val>
                                        </p:tav>
                                        <p:tav tm="100000">
                                          <p:val>
                                            <p:fltVal val="0"/>
                                          </p:val>
                                        </p:tav>
                                      </p:tavLst>
                                    </p:anim>
                                    <p:animEffect transition="in" filter="fade">
                                      <p:cBhvr>
                                        <p:cTn id="20" dur="1000"/>
                                        <p:tgtEl>
                                          <p:spTgt spid="5">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nodeType="clickEffect">
                                  <p:stCondLst>
                                    <p:cond delay="0"/>
                                  </p:stCondLst>
                                  <p:childTnLst>
                                    <p:set>
                                      <p:cBhvr>
                                        <p:cTn id="24" dur="1" fill="hold">
                                          <p:stCondLst>
                                            <p:cond delay="0"/>
                                          </p:stCondLst>
                                        </p:cTn>
                                        <p:tgtEl>
                                          <p:spTgt spid="5">
                                            <p:txEl>
                                              <p:pRg st="5" end="5"/>
                                            </p:txEl>
                                          </p:spTgt>
                                        </p:tgtEl>
                                        <p:attrNameLst>
                                          <p:attrName>style.visibility</p:attrName>
                                        </p:attrNameLst>
                                      </p:cBhvr>
                                      <p:to>
                                        <p:strVal val="visible"/>
                                      </p:to>
                                    </p:set>
                                    <p:animEffect transition="in" filter="circle(in)">
                                      <p:cBhvr>
                                        <p:cTn id="25" dur="2000"/>
                                        <p:tgtEl>
                                          <p:spTgt spid="5">
                                            <p:txEl>
                                              <p:pRg st="5" end="5"/>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nodeType="clickEffect">
                                  <p:stCondLst>
                                    <p:cond delay="0"/>
                                  </p:stCondLst>
                                  <p:childTnLst>
                                    <p:set>
                                      <p:cBhvr>
                                        <p:cTn id="29" dur="1" fill="hold">
                                          <p:stCondLst>
                                            <p:cond delay="0"/>
                                          </p:stCondLst>
                                        </p:cTn>
                                        <p:tgtEl>
                                          <p:spTgt spid="5">
                                            <p:txEl>
                                              <p:pRg st="6" end="6"/>
                                            </p:txEl>
                                          </p:spTgt>
                                        </p:tgtEl>
                                        <p:attrNameLst>
                                          <p:attrName>style.visibility</p:attrName>
                                        </p:attrNameLst>
                                      </p:cBhvr>
                                      <p:to>
                                        <p:strVal val="visible"/>
                                      </p:to>
                                    </p:set>
                                    <p:animEffect transition="in" filter="wipe(down)">
                                      <p:cBhvr>
                                        <p:cTn id="30" dur="580">
                                          <p:stCondLst>
                                            <p:cond delay="0"/>
                                          </p:stCondLst>
                                        </p:cTn>
                                        <p:tgtEl>
                                          <p:spTgt spid="5">
                                            <p:txEl>
                                              <p:pRg st="6" end="6"/>
                                            </p:txEl>
                                          </p:spTgt>
                                        </p:tgtEl>
                                      </p:cBhvr>
                                    </p:animEffect>
                                    <p:anim calcmode="lin" valueType="num">
                                      <p:cBhvr>
                                        <p:cTn id="31" dur="1822" tmFilter="0,0; 0.14,0.36; 0.43,0.73; 0.71,0.91; 1.0,1.0">
                                          <p:stCondLst>
                                            <p:cond delay="0"/>
                                          </p:stCondLst>
                                        </p:cTn>
                                        <p:tgtEl>
                                          <p:spTgt spid="5">
                                            <p:txEl>
                                              <p:pRg st="6" end="6"/>
                                            </p:txEl>
                                          </p:spTgt>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5">
                                            <p:txEl>
                                              <p:pRg st="6" end="6"/>
                                            </p:txEl>
                                          </p:spTgt>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5">
                                            <p:txEl>
                                              <p:pRg st="6" end="6"/>
                                            </p:txEl>
                                          </p:spTgt>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5">
                                            <p:txEl>
                                              <p:pRg st="6" end="6"/>
                                            </p:txEl>
                                          </p:spTgt>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5">
                                            <p:txEl>
                                              <p:pRg st="6" end="6"/>
                                            </p:txEl>
                                          </p:spTgt>
                                        </p:tgtEl>
                                        <p:attrNameLst>
                                          <p:attrName>ppt_y</p:attrName>
                                        </p:attrNameLst>
                                      </p:cBhvr>
                                      <p:tavLst>
                                        <p:tav tm="0" fmla="#ppt_y-sin(pi*$)/81">
                                          <p:val>
                                            <p:fltVal val="0"/>
                                          </p:val>
                                        </p:tav>
                                        <p:tav tm="100000">
                                          <p:val>
                                            <p:fltVal val="1"/>
                                          </p:val>
                                        </p:tav>
                                      </p:tavLst>
                                    </p:anim>
                                    <p:animScale>
                                      <p:cBhvr>
                                        <p:cTn id="36" dur="26">
                                          <p:stCondLst>
                                            <p:cond delay="650"/>
                                          </p:stCondLst>
                                        </p:cTn>
                                        <p:tgtEl>
                                          <p:spTgt spid="5">
                                            <p:txEl>
                                              <p:pRg st="6" end="6"/>
                                            </p:txEl>
                                          </p:spTgt>
                                        </p:tgtEl>
                                      </p:cBhvr>
                                      <p:to x="100000" y="60000"/>
                                    </p:animScale>
                                    <p:animScale>
                                      <p:cBhvr>
                                        <p:cTn id="37" dur="166" decel="50000">
                                          <p:stCondLst>
                                            <p:cond delay="676"/>
                                          </p:stCondLst>
                                        </p:cTn>
                                        <p:tgtEl>
                                          <p:spTgt spid="5">
                                            <p:txEl>
                                              <p:pRg st="6" end="6"/>
                                            </p:txEl>
                                          </p:spTgt>
                                        </p:tgtEl>
                                      </p:cBhvr>
                                      <p:to x="100000" y="100000"/>
                                    </p:animScale>
                                    <p:animScale>
                                      <p:cBhvr>
                                        <p:cTn id="38" dur="26">
                                          <p:stCondLst>
                                            <p:cond delay="1312"/>
                                          </p:stCondLst>
                                        </p:cTn>
                                        <p:tgtEl>
                                          <p:spTgt spid="5">
                                            <p:txEl>
                                              <p:pRg st="6" end="6"/>
                                            </p:txEl>
                                          </p:spTgt>
                                        </p:tgtEl>
                                      </p:cBhvr>
                                      <p:to x="100000" y="80000"/>
                                    </p:animScale>
                                    <p:animScale>
                                      <p:cBhvr>
                                        <p:cTn id="39" dur="166" decel="50000">
                                          <p:stCondLst>
                                            <p:cond delay="1338"/>
                                          </p:stCondLst>
                                        </p:cTn>
                                        <p:tgtEl>
                                          <p:spTgt spid="5">
                                            <p:txEl>
                                              <p:pRg st="6" end="6"/>
                                            </p:txEl>
                                          </p:spTgt>
                                        </p:tgtEl>
                                      </p:cBhvr>
                                      <p:to x="100000" y="100000"/>
                                    </p:animScale>
                                    <p:animScale>
                                      <p:cBhvr>
                                        <p:cTn id="40" dur="26">
                                          <p:stCondLst>
                                            <p:cond delay="1642"/>
                                          </p:stCondLst>
                                        </p:cTn>
                                        <p:tgtEl>
                                          <p:spTgt spid="5">
                                            <p:txEl>
                                              <p:pRg st="6" end="6"/>
                                            </p:txEl>
                                          </p:spTgt>
                                        </p:tgtEl>
                                      </p:cBhvr>
                                      <p:to x="100000" y="90000"/>
                                    </p:animScale>
                                    <p:animScale>
                                      <p:cBhvr>
                                        <p:cTn id="41" dur="166" decel="50000">
                                          <p:stCondLst>
                                            <p:cond delay="1668"/>
                                          </p:stCondLst>
                                        </p:cTn>
                                        <p:tgtEl>
                                          <p:spTgt spid="5">
                                            <p:txEl>
                                              <p:pRg st="6" end="6"/>
                                            </p:txEl>
                                          </p:spTgt>
                                        </p:tgtEl>
                                      </p:cBhvr>
                                      <p:to x="100000" y="100000"/>
                                    </p:animScale>
                                    <p:animScale>
                                      <p:cBhvr>
                                        <p:cTn id="42" dur="26">
                                          <p:stCondLst>
                                            <p:cond delay="1808"/>
                                          </p:stCondLst>
                                        </p:cTn>
                                        <p:tgtEl>
                                          <p:spTgt spid="5">
                                            <p:txEl>
                                              <p:pRg st="6" end="6"/>
                                            </p:txEl>
                                          </p:spTgt>
                                        </p:tgtEl>
                                      </p:cBhvr>
                                      <p:to x="100000" y="95000"/>
                                    </p:animScale>
                                    <p:animScale>
                                      <p:cBhvr>
                                        <p:cTn id="43" dur="166" decel="50000">
                                          <p:stCondLst>
                                            <p:cond delay="1834"/>
                                          </p:stCondLst>
                                        </p:cTn>
                                        <p:tgtEl>
                                          <p:spTgt spid="5">
                                            <p:txEl>
                                              <p:pRg st="6" end="6"/>
                                            </p:txEl>
                                          </p:spTgt>
                                        </p:tgtEl>
                                      </p:cBhvr>
                                      <p:to x="100000" y="100000"/>
                                    </p:animScale>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nodeType="clickEffect">
                                  <p:stCondLst>
                                    <p:cond delay="0"/>
                                  </p:stCondLst>
                                  <p:childTnLst>
                                    <p:set>
                                      <p:cBhvr>
                                        <p:cTn id="47" dur="1" fill="hold">
                                          <p:stCondLst>
                                            <p:cond delay="0"/>
                                          </p:stCondLst>
                                        </p:cTn>
                                        <p:tgtEl>
                                          <p:spTgt spid="5">
                                            <p:txEl>
                                              <p:pRg st="7" end="7"/>
                                            </p:txEl>
                                          </p:spTgt>
                                        </p:tgtEl>
                                        <p:attrNameLst>
                                          <p:attrName>style.visibility</p:attrName>
                                        </p:attrNameLst>
                                      </p:cBhvr>
                                      <p:to>
                                        <p:strVal val="visible"/>
                                      </p:to>
                                    </p:set>
                                    <p:animEffect transition="in" filter="wipe(down)">
                                      <p:cBhvr>
                                        <p:cTn id="48" dur="500"/>
                                        <p:tgtEl>
                                          <p:spTgt spid="5">
                                            <p:txEl>
                                              <p:pRg st="7" end="7"/>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nodeType="clickEffect">
                                  <p:stCondLst>
                                    <p:cond delay="0"/>
                                  </p:stCondLst>
                                  <p:childTnLst>
                                    <p:set>
                                      <p:cBhvr>
                                        <p:cTn id="52" dur="1" fill="hold">
                                          <p:stCondLst>
                                            <p:cond delay="0"/>
                                          </p:stCondLst>
                                        </p:cTn>
                                        <p:tgtEl>
                                          <p:spTgt spid="5">
                                            <p:txEl>
                                              <p:pRg st="8" end="8"/>
                                            </p:txEl>
                                          </p:spTgt>
                                        </p:tgtEl>
                                        <p:attrNameLst>
                                          <p:attrName>style.visibility</p:attrName>
                                        </p:attrNameLst>
                                      </p:cBhvr>
                                      <p:to>
                                        <p:strVal val="visible"/>
                                      </p:to>
                                    </p:set>
                                    <p:animEffect transition="in" filter="wipe(down)">
                                      <p:cBhvr>
                                        <p:cTn id="53" dur="500"/>
                                        <p:tgtEl>
                                          <p:spTgt spid="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Weinbau im Klimawandel – Temperatur und Strahlung</a:t>
            </a:r>
            <a:endParaRPr/>
          </a:p>
        </p:txBody>
      </p:sp>
      <p:sp>
        <p:nvSpPr>
          <p:cNvPr id="5" name="Inhaltsplatzhalter 2"/>
          <p:cNvSpPr>
            <a:spLocks noGrp="1"/>
          </p:cNvSpPr>
          <p:nvPr>
            <p:ph idx="1"/>
          </p:nvPr>
        </p:nvSpPr>
        <p:spPr bwMode="auto">
          <a:xfrm>
            <a:off x="846513" y="1463040"/>
            <a:ext cx="11353801" cy="4713923"/>
          </a:xfrm>
        </p:spPr>
        <p:txBody>
          <a:bodyPr/>
          <a:lstStyle/>
          <a:p>
            <a:pPr>
              <a:defRPr/>
            </a:pPr>
            <a:r>
              <a:rPr lang="de-DE" b="1" dirty="0">
                <a:solidFill>
                  <a:schemeClr val="accent1"/>
                </a:solidFill>
              </a:rPr>
              <a:t>Anpassungsmaßnahmen</a:t>
            </a:r>
            <a:r>
              <a:rPr lang="de-DE" b="1" dirty="0"/>
              <a:t> an steigende Temperaturen, Zunahme der Sommer- bzw. heißen Tage: </a:t>
            </a:r>
            <a:endParaRPr lang="de-DE" dirty="0"/>
          </a:p>
          <a:p>
            <a:pPr>
              <a:buFont typeface="Wingdings"/>
              <a:buChar char="Ø"/>
              <a:defRPr/>
            </a:pPr>
            <a:r>
              <a:rPr lang="de-DE" dirty="0"/>
              <a:t> Ausbrecharbeiten am Stock zeitgerecht durchführen</a:t>
            </a:r>
            <a:endParaRPr dirty="0"/>
          </a:p>
          <a:p>
            <a:pPr>
              <a:buFont typeface="Wingdings"/>
              <a:buChar char="Ø"/>
              <a:defRPr/>
            </a:pPr>
            <a:r>
              <a:rPr lang="de-DE" dirty="0"/>
              <a:t> Walzen vielfältiger Begrünungsmischung</a:t>
            </a:r>
            <a:endParaRPr dirty="0"/>
          </a:p>
          <a:p>
            <a:pPr>
              <a:buFont typeface="Wingdings"/>
              <a:buChar char="Ø"/>
              <a:defRPr/>
            </a:pPr>
            <a:r>
              <a:rPr lang="de-DE" dirty="0"/>
              <a:t> Bewässerungsmöglichkeit ausbauen</a:t>
            </a:r>
            <a:endParaRPr dirty="0"/>
          </a:p>
          <a:p>
            <a:pPr>
              <a:buFont typeface="Wingdings"/>
              <a:buChar char="Ø"/>
              <a:defRPr/>
            </a:pPr>
            <a:r>
              <a:rPr lang="de-DE" dirty="0"/>
              <a:t> Effiziente Bewässerung </a:t>
            </a:r>
          </a:p>
          <a:p>
            <a:pPr>
              <a:buFont typeface="Wingdings"/>
              <a:buChar char="Ø"/>
              <a:defRPr/>
            </a:pPr>
            <a:r>
              <a:rPr lang="de-DE" dirty="0"/>
              <a:t> Beschattung </a:t>
            </a:r>
          </a:p>
          <a:p>
            <a:pPr>
              <a:buFont typeface="Wingdings"/>
              <a:buChar char="Ø"/>
              <a:defRPr/>
            </a:pPr>
            <a:r>
              <a:rPr lang="de-DE" dirty="0"/>
              <a:t> Kühlung der Traubenernte </a:t>
            </a:r>
            <a:endParaRPr dirty="0"/>
          </a:p>
          <a:p>
            <a:pPr>
              <a:buFont typeface="Wingdings"/>
              <a:buChar char="Ø"/>
              <a:defRPr/>
            </a:pPr>
            <a:r>
              <a:rPr lang="de-DE" dirty="0"/>
              <a:t> Sortenversuche bzgl. Stresssicherheit, Wurzelbildung usw. intensivieren </a:t>
            </a:r>
          </a:p>
          <a:p>
            <a:pPr marL="0" indent="0">
              <a:buNone/>
              <a:defRPr/>
            </a:pPr>
            <a:endParaRPr lang="de-DE" dirty="0"/>
          </a:p>
          <a:p>
            <a:pPr marL="0" indent="0">
              <a:buNone/>
              <a:defRPr/>
            </a:pPr>
            <a:endParaRPr lang="de-DE" dirty="0"/>
          </a:p>
          <a:p>
            <a:pPr marL="0" indent="0">
              <a:buNone/>
              <a:defRPr/>
            </a:pPr>
            <a:endParaRPr lang="de-D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Weinbau im Klimawandel – Temperatur und Strahlung</a:t>
            </a:r>
          </a:p>
        </p:txBody>
      </p:sp>
      <p:sp>
        <p:nvSpPr>
          <p:cNvPr id="5" name="Inhaltsplatzhalter 2"/>
          <p:cNvSpPr>
            <a:spLocks noGrp="1"/>
          </p:cNvSpPr>
          <p:nvPr>
            <p:ph idx="1"/>
          </p:nvPr>
        </p:nvSpPr>
        <p:spPr bwMode="auto">
          <a:xfrm>
            <a:off x="846513" y="1463040"/>
            <a:ext cx="11353801" cy="4713923"/>
          </a:xfrm>
        </p:spPr>
        <p:txBody>
          <a:bodyPr/>
          <a:lstStyle/>
          <a:p>
            <a:pPr>
              <a:defRPr/>
            </a:pPr>
            <a:r>
              <a:rPr lang="de-DE" b="1" dirty="0">
                <a:solidFill>
                  <a:schemeClr val="accent1"/>
                </a:solidFill>
              </a:rPr>
              <a:t>Anpassungsmaßnahmen</a:t>
            </a:r>
            <a:r>
              <a:rPr lang="de-DE" b="1" dirty="0"/>
              <a:t> an steigende Temperaturen, Zunahme der Sommer- bzw. heißen Tage und Strahlung: </a:t>
            </a:r>
            <a:endParaRPr lang="de-DE" dirty="0"/>
          </a:p>
          <a:p>
            <a:pPr>
              <a:defRPr/>
            </a:pPr>
            <a:endParaRPr lang="de-DE" sz="1800" dirty="0"/>
          </a:p>
          <a:p>
            <a:pPr>
              <a:buFont typeface="Wingdings"/>
              <a:buChar char="Ø"/>
              <a:defRPr/>
            </a:pPr>
            <a:r>
              <a:rPr lang="de-DE" dirty="0"/>
              <a:t>Beschattung; hier Agro-Photovoltaik über Ackerland und Himbeeren</a:t>
            </a:r>
          </a:p>
        </p:txBody>
      </p:sp>
      <p:sp>
        <p:nvSpPr>
          <p:cNvPr id="6" name="Textfeld 6"/>
          <p:cNvSpPr>
            <a:spLocks/>
          </p:cNvSpPr>
          <p:nvPr/>
        </p:nvSpPr>
        <p:spPr bwMode="auto">
          <a:xfrm>
            <a:off x="1641232" y="6338986"/>
            <a:ext cx="3878704" cy="261610"/>
          </a:xfrm>
          <a:prstGeom prst="rect">
            <a:avLst/>
          </a:prstGeom>
          <a:noFill/>
        </p:spPr>
        <p:txBody>
          <a:bodyPr wrap="square">
            <a:spAutoFit/>
          </a:bodyPr>
          <a:lstStyle/>
          <a:p>
            <a:pPr>
              <a:defRPr/>
            </a:pPr>
            <a:r>
              <a:rPr lang="de-DE" sz="1100" dirty="0"/>
              <a:t>Agro-Photovoltaik über Acker, Hofgemeinschaft </a:t>
            </a:r>
            <a:r>
              <a:rPr lang="de-DE" sz="1100" dirty="0" err="1"/>
              <a:t>Heggelbach</a:t>
            </a:r>
            <a:endParaRPr lang="de-DE" sz="1100" dirty="0"/>
          </a:p>
        </p:txBody>
      </p:sp>
      <p:pic>
        <p:nvPicPr>
          <p:cNvPr id="7" name="Grafik 3"/>
          <p:cNvPicPr>
            <a:picLocks noChangeAspect="1"/>
          </p:cNvPicPr>
          <p:nvPr/>
        </p:nvPicPr>
        <p:blipFill>
          <a:blip r:embed="rId3"/>
          <a:stretch/>
        </p:blipFill>
        <p:spPr bwMode="auto">
          <a:xfrm>
            <a:off x="6256404" y="3336263"/>
            <a:ext cx="5062632" cy="2840699"/>
          </a:xfrm>
          <a:prstGeom prst="rect">
            <a:avLst/>
          </a:prstGeom>
        </p:spPr>
      </p:pic>
      <p:sp>
        <p:nvSpPr>
          <p:cNvPr id="8" name="Textfeld 7"/>
          <p:cNvSpPr>
            <a:spLocks/>
          </p:cNvSpPr>
          <p:nvPr/>
        </p:nvSpPr>
        <p:spPr bwMode="auto">
          <a:xfrm>
            <a:off x="6256404" y="6356350"/>
            <a:ext cx="2943294" cy="261610"/>
          </a:xfrm>
          <a:prstGeom prst="rect">
            <a:avLst/>
          </a:prstGeom>
          <a:noFill/>
        </p:spPr>
        <p:txBody>
          <a:bodyPr wrap="square">
            <a:spAutoFit/>
          </a:bodyPr>
          <a:lstStyle/>
          <a:p>
            <a:pPr>
              <a:defRPr/>
            </a:pPr>
            <a:r>
              <a:rPr lang="de-DE" sz="1100" dirty="0"/>
              <a:t>Agro-Photovoltaik über Himbeeren, BayWa </a:t>
            </a:r>
            <a:r>
              <a:rPr lang="de-DE" sz="1100" dirty="0" err="1"/>
              <a:t>r.e</a:t>
            </a:r>
            <a:r>
              <a:rPr lang="de-DE" sz="1100" dirty="0"/>
              <a:t>.</a:t>
            </a:r>
          </a:p>
        </p:txBody>
      </p:sp>
      <p:pic>
        <p:nvPicPr>
          <p:cNvPr id="9" name="Grafik 8"/>
          <p:cNvPicPr>
            <a:picLocks noChangeAspect="1"/>
          </p:cNvPicPr>
          <p:nvPr/>
        </p:nvPicPr>
        <p:blipFill>
          <a:blip r:embed="rId4"/>
          <a:stretch/>
        </p:blipFill>
        <p:spPr bwMode="auto">
          <a:xfrm>
            <a:off x="1387581" y="3336264"/>
            <a:ext cx="4261047" cy="284069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Weinbau im Klimawandel</a:t>
            </a:r>
            <a:endParaRPr/>
          </a:p>
        </p:txBody>
      </p:sp>
      <p:pic>
        <p:nvPicPr>
          <p:cNvPr id="5" name="Inhaltsplatzhalter 4"/>
          <p:cNvPicPr>
            <a:picLocks noGrp="1" noChangeAspect="1"/>
          </p:cNvPicPr>
          <p:nvPr>
            <p:ph idx="1"/>
          </p:nvPr>
        </p:nvPicPr>
        <p:blipFill>
          <a:blip r:embed="rId3"/>
          <a:stretch/>
        </p:blipFill>
        <p:spPr bwMode="auto">
          <a:xfrm>
            <a:off x="1187388" y="1131510"/>
            <a:ext cx="9527504" cy="5185710"/>
          </a:xfrm>
          <a:prstGeom prst="rect">
            <a:avLst/>
          </a:prstGeom>
        </p:spPr>
      </p:pic>
      <p:sp>
        <p:nvSpPr>
          <p:cNvPr id="6" name="Textfeld 5"/>
          <p:cNvSpPr>
            <a:spLocks/>
          </p:cNvSpPr>
          <p:nvPr/>
        </p:nvSpPr>
        <p:spPr bwMode="auto">
          <a:xfrm>
            <a:off x="3629029" y="1219041"/>
            <a:ext cx="4644221" cy="830997"/>
          </a:xfrm>
          <a:prstGeom prst="rect">
            <a:avLst/>
          </a:prstGeom>
          <a:noFill/>
        </p:spPr>
        <p:txBody>
          <a:bodyPr wrap="none" rtlCol="0">
            <a:spAutoFit/>
          </a:bodyPr>
          <a:lstStyle/>
          <a:p>
            <a:pPr algn="ctr">
              <a:defRPr/>
            </a:pPr>
            <a:r>
              <a:rPr lang="de-DE" sz="2400"/>
              <a:t>Durchschnittliche Jahrestemperatur</a:t>
            </a:r>
            <a:endParaRPr/>
          </a:p>
          <a:p>
            <a:pPr algn="ctr">
              <a:defRPr/>
            </a:pPr>
            <a:r>
              <a:rPr lang="de-DE" sz="2400"/>
              <a:t>Baden-Württemberg</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Weinbau im Klimawandel - Trockenheit</a:t>
            </a:r>
            <a:endParaRPr/>
          </a:p>
        </p:txBody>
      </p:sp>
      <p:sp>
        <p:nvSpPr>
          <p:cNvPr id="5" name="Inhaltsplatzhalter 2"/>
          <p:cNvSpPr>
            <a:spLocks noGrp="1"/>
          </p:cNvSpPr>
          <p:nvPr>
            <p:ph idx="1"/>
          </p:nvPr>
        </p:nvSpPr>
        <p:spPr bwMode="auto"/>
        <p:txBody>
          <a:bodyPr/>
          <a:lstStyle/>
          <a:p>
            <a:pPr>
              <a:defRPr/>
            </a:pPr>
            <a:r>
              <a:rPr lang="de-DE" b="1" dirty="0"/>
              <a:t>Welche </a:t>
            </a:r>
            <a:r>
              <a:rPr lang="de-DE" b="1" dirty="0">
                <a:solidFill>
                  <a:schemeClr val="accent2"/>
                </a:solidFill>
              </a:rPr>
              <a:t>Auswirkungen</a:t>
            </a:r>
            <a:r>
              <a:rPr lang="de-DE" b="1" dirty="0"/>
              <a:t> haben vermehrte </a:t>
            </a:r>
            <a:r>
              <a:rPr lang="de-DE" b="1" dirty="0" err="1"/>
              <a:t>Trockenheiten</a:t>
            </a:r>
            <a:r>
              <a:rPr lang="de-DE" b="1" dirty="0"/>
              <a:t> v.a. in den Sommermonaten?</a:t>
            </a:r>
            <a:endParaRPr dirty="0"/>
          </a:p>
          <a:p>
            <a:pPr>
              <a:defRPr/>
            </a:pPr>
            <a:endParaRPr lang="de-DE" dirty="0"/>
          </a:p>
        </p:txBody>
      </p:sp>
      <p:pic>
        <p:nvPicPr>
          <p:cNvPr id="6" name="Grafik 5">
            <a:extLst>
              <a:ext uri="{FF2B5EF4-FFF2-40B4-BE49-F238E27FC236}">
                <a16:creationId xmlns:a16="http://schemas.microsoft.com/office/drawing/2014/main" id="{74F21DEA-AFB0-4537-BAD8-40242303F7A2}"/>
              </a:ext>
            </a:extLst>
          </p:cNvPr>
          <p:cNvPicPr>
            <a:picLocks noChangeAspect="1"/>
          </p:cNvPicPr>
          <p:nvPr/>
        </p:nvPicPr>
        <p:blipFill>
          <a:blip r:embed="rId3"/>
          <a:stretch>
            <a:fillRect/>
          </a:stretch>
        </p:blipFill>
        <p:spPr bwMode="auto">
          <a:xfrm>
            <a:off x="4727848" y="3212976"/>
            <a:ext cx="2375089" cy="2375089"/>
          </a:xfrm>
          <a:prstGeom prst="rect">
            <a:avLst/>
          </a:prstGeom>
        </p:spPr>
      </p:pic>
      <p:sp>
        <p:nvSpPr>
          <p:cNvPr id="7" name="Textfeld 6">
            <a:extLst>
              <a:ext uri="{FF2B5EF4-FFF2-40B4-BE49-F238E27FC236}">
                <a16:creationId xmlns:a16="http://schemas.microsoft.com/office/drawing/2014/main" id="{D7F51949-F735-46A5-B7FD-DE168B46C36E}"/>
              </a:ext>
            </a:extLst>
          </p:cNvPr>
          <p:cNvSpPr txBox="1"/>
          <p:nvPr/>
        </p:nvSpPr>
        <p:spPr bwMode="auto">
          <a:xfrm>
            <a:off x="6239825" y="5211997"/>
            <a:ext cx="623889" cy="261610"/>
          </a:xfrm>
          <a:prstGeom prst="rect">
            <a:avLst/>
          </a:prstGeom>
          <a:noFill/>
        </p:spPr>
        <p:txBody>
          <a:bodyPr wrap="none" rtlCol="0">
            <a:spAutoFit/>
          </a:bodyPr>
          <a:lstStyle/>
          <a:p>
            <a:r>
              <a:rPr lang="de-DE" sz="1100" dirty="0" err="1"/>
              <a:t>pixabay</a:t>
            </a:r>
            <a:endParaRPr lang="de-DE" sz="1100" dirty="0"/>
          </a:p>
        </p:txBody>
      </p:sp>
    </p:spTree>
    <p:extLst>
      <p:ext uri="{BB962C8B-B14F-4D97-AF65-F5344CB8AC3E}">
        <p14:creationId xmlns:p14="http://schemas.microsoft.com/office/powerpoint/2010/main" val="21615667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Weinbau im Klimawandel - Trockenheit</a:t>
            </a:r>
            <a:endParaRPr/>
          </a:p>
        </p:txBody>
      </p:sp>
      <p:sp>
        <p:nvSpPr>
          <p:cNvPr id="5" name="Inhaltsplatzhalter 2"/>
          <p:cNvSpPr>
            <a:spLocks noGrp="1"/>
          </p:cNvSpPr>
          <p:nvPr>
            <p:ph idx="1"/>
          </p:nvPr>
        </p:nvSpPr>
        <p:spPr bwMode="auto"/>
        <p:txBody>
          <a:bodyPr/>
          <a:lstStyle/>
          <a:p>
            <a:pPr>
              <a:defRPr/>
            </a:pPr>
            <a:r>
              <a:rPr lang="de-DE" b="1" dirty="0">
                <a:solidFill>
                  <a:schemeClr val="accent2"/>
                </a:solidFill>
              </a:rPr>
              <a:t>Auswirkungen</a:t>
            </a:r>
            <a:r>
              <a:rPr lang="de-DE" b="1" dirty="0"/>
              <a:t> durch vermehrte Trockenheit v.a. in den Sommermonaten</a:t>
            </a:r>
            <a:r>
              <a:rPr lang="de-DE" dirty="0"/>
              <a:t>:</a:t>
            </a:r>
            <a:endParaRPr dirty="0"/>
          </a:p>
          <a:p>
            <a:pPr>
              <a:defRPr/>
            </a:pPr>
            <a:endParaRPr lang="de-DE" dirty="0"/>
          </a:p>
          <a:p>
            <a:pPr>
              <a:buFont typeface="Wingdings"/>
              <a:buChar char="Ø"/>
              <a:defRPr/>
            </a:pPr>
            <a:r>
              <a:rPr lang="de-DE" dirty="0"/>
              <a:t> Qualitäts- und Quantitätseinbußen</a:t>
            </a:r>
            <a:endParaRPr dirty="0"/>
          </a:p>
          <a:p>
            <a:pPr>
              <a:buFont typeface="Wingdings"/>
              <a:buChar char="Ø"/>
              <a:defRPr/>
            </a:pPr>
            <a:r>
              <a:rPr lang="de-DE" dirty="0"/>
              <a:t> Höhere gesundheitliche Qualität der Trauben</a:t>
            </a:r>
          </a:p>
          <a:p>
            <a:pPr>
              <a:buFont typeface="Wingdings"/>
              <a:buChar char="Ø"/>
              <a:defRPr/>
            </a:pPr>
            <a:r>
              <a:rPr lang="de-DE" dirty="0"/>
              <a:t> Hemmende Wirkung auf bestimmte Krankheiten</a:t>
            </a:r>
            <a:endParaRPr dirty="0"/>
          </a:p>
          <a:p>
            <a:pPr>
              <a:buFont typeface="Wingdings"/>
              <a:buChar char="Ø"/>
              <a:defRPr/>
            </a:pPr>
            <a:r>
              <a:rPr lang="de-DE" dirty="0"/>
              <a:t> Geringere Nährstoffverfügbarkeit, geringeres Wachstum/Notreife</a:t>
            </a:r>
          </a:p>
          <a:p>
            <a:pPr>
              <a:buFont typeface="Wingdings"/>
              <a:buChar char="Ø"/>
              <a:defRPr/>
            </a:pPr>
            <a:r>
              <a:rPr lang="de-DE" dirty="0"/>
              <a:t> Günstige Bedingungen für trockenliebende Erreger </a:t>
            </a:r>
            <a:endParaRPr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Weinbau im Klimawandel - Trockenheit</a:t>
            </a:r>
          </a:p>
        </p:txBody>
      </p:sp>
      <p:sp>
        <p:nvSpPr>
          <p:cNvPr id="5" name="Inhaltsplatzhalter 2"/>
          <p:cNvSpPr>
            <a:spLocks noGrp="1"/>
          </p:cNvSpPr>
          <p:nvPr>
            <p:ph idx="1"/>
          </p:nvPr>
        </p:nvSpPr>
        <p:spPr bwMode="auto"/>
        <p:txBody>
          <a:bodyPr/>
          <a:lstStyle/>
          <a:p>
            <a:pPr>
              <a:defRPr/>
            </a:pPr>
            <a:r>
              <a:rPr lang="de-DE" b="1">
                <a:solidFill>
                  <a:schemeClr val="accent1"/>
                </a:solidFill>
              </a:rPr>
              <a:t>Anpassungsmaßnahmen</a:t>
            </a:r>
            <a:r>
              <a:rPr lang="de-DE" b="1"/>
              <a:t> an vermehrte Trockenheit v.a. in den Sommermonaten</a:t>
            </a:r>
            <a:r>
              <a:rPr lang="de-DE"/>
              <a:t>:</a:t>
            </a:r>
            <a:endParaRPr/>
          </a:p>
          <a:p>
            <a:pPr>
              <a:defRPr/>
            </a:pPr>
            <a:endParaRPr lang="de-DE"/>
          </a:p>
          <a:p>
            <a:pPr>
              <a:buFont typeface="Wingdings"/>
              <a:buChar char="Ø"/>
              <a:defRPr/>
            </a:pPr>
            <a:r>
              <a:rPr lang="de-DE"/>
              <a:t> Anbau trockentoleranterer Sorten</a:t>
            </a:r>
            <a:endParaRPr/>
          </a:p>
          <a:p>
            <a:pPr>
              <a:buFont typeface="Wingdings"/>
              <a:buChar char="Ø"/>
              <a:defRPr/>
            </a:pPr>
            <a:r>
              <a:rPr lang="de-DE"/>
              <a:t> Ganzjährige Bodenbedeckung</a:t>
            </a:r>
          </a:p>
          <a:p>
            <a:pPr>
              <a:buFont typeface="Wingdings"/>
              <a:buChar char="Ø"/>
              <a:defRPr/>
            </a:pPr>
            <a:r>
              <a:rPr lang="de-DE"/>
              <a:t> Effiziente Bewässerung </a:t>
            </a:r>
          </a:p>
          <a:p>
            <a:pPr>
              <a:buFont typeface="Wingdings"/>
              <a:buChar char="Ø"/>
              <a:defRPr/>
            </a:pPr>
            <a:r>
              <a:rPr lang="de-DE"/>
              <a:t> Angepasstes Düngemanagement </a:t>
            </a:r>
          </a:p>
          <a:p>
            <a:pPr>
              <a:buFont typeface="Wingdings"/>
              <a:buChar char="Ø"/>
              <a:defRPr/>
            </a:pPr>
            <a:r>
              <a:rPr lang="de-DE"/>
              <a:t> Naturwuchserziehung</a:t>
            </a:r>
            <a:endParaRPr/>
          </a:p>
          <a:p>
            <a:pPr>
              <a:buFont typeface="Wingdings"/>
              <a:buChar char="Ø"/>
              <a:defRPr/>
            </a:pPr>
            <a:r>
              <a:rPr lang="de-DE"/>
              <a:t> Flache Bodenbearbeitung</a:t>
            </a:r>
          </a:p>
          <a:p>
            <a:pPr marL="0" indent="0">
              <a:buNone/>
              <a:defRPr/>
            </a:pPr>
            <a:endParaRPr lang="de-DE"/>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Weinbau im Klimawandel - Extremwetterereignisse</a:t>
            </a:r>
            <a:endParaRPr/>
          </a:p>
        </p:txBody>
      </p:sp>
      <p:sp>
        <p:nvSpPr>
          <p:cNvPr id="5" name="Inhaltsplatzhalter 2"/>
          <p:cNvSpPr>
            <a:spLocks noGrp="1"/>
          </p:cNvSpPr>
          <p:nvPr>
            <p:ph idx="1"/>
          </p:nvPr>
        </p:nvSpPr>
        <p:spPr bwMode="auto"/>
        <p:txBody>
          <a:bodyPr/>
          <a:lstStyle/>
          <a:p>
            <a:pPr>
              <a:defRPr/>
            </a:pPr>
            <a:r>
              <a:rPr lang="de-DE" b="1" dirty="0">
                <a:solidFill>
                  <a:schemeClr val="accent2"/>
                </a:solidFill>
              </a:rPr>
              <a:t>Auswirkungen</a:t>
            </a:r>
            <a:r>
              <a:rPr lang="de-DE" b="1" dirty="0"/>
              <a:t> durch zunehmende Extremwetterereignisse</a:t>
            </a:r>
            <a:r>
              <a:rPr lang="de-DE" dirty="0"/>
              <a:t>:</a:t>
            </a:r>
            <a:endParaRPr dirty="0"/>
          </a:p>
          <a:p>
            <a:pPr>
              <a:defRPr/>
            </a:pPr>
            <a:endParaRPr lang="de-DE" sz="1600" dirty="0"/>
          </a:p>
          <a:p>
            <a:pPr>
              <a:buFont typeface="Wingdings"/>
              <a:buChar char="Ø"/>
              <a:defRPr/>
            </a:pPr>
            <a:r>
              <a:rPr lang="de-DE" dirty="0"/>
              <a:t>  Starkniederschläge: Verschlämmung, Wasserstau, Erosion,</a:t>
            </a:r>
            <a:br>
              <a:rPr lang="de-DE" dirty="0"/>
            </a:br>
            <a:r>
              <a:rPr lang="de-DE" dirty="0"/>
              <a:t>   Nährstoffauswaschung</a:t>
            </a:r>
            <a:endParaRPr dirty="0"/>
          </a:p>
          <a:p>
            <a:pPr>
              <a:buFont typeface="Wingdings"/>
              <a:buChar char="Ø"/>
              <a:defRPr/>
            </a:pPr>
            <a:r>
              <a:rPr lang="de-DE" dirty="0"/>
              <a:t> Hagel: </a:t>
            </a:r>
            <a:endParaRPr dirty="0"/>
          </a:p>
          <a:p>
            <a:pPr lvl="1">
              <a:buFont typeface="Wingdings"/>
              <a:buChar char="Ø"/>
              <a:defRPr/>
            </a:pPr>
            <a:r>
              <a:rPr lang="de-DE" dirty="0"/>
              <a:t> direkt durch Schädigungen der Pflanzen; </a:t>
            </a:r>
            <a:endParaRPr dirty="0"/>
          </a:p>
          <a:p>
            <a:pPr lvl="1">
              <a:buFont typeface="Wingdings"/>
              <a:buChar char="Ø"/>
              <a:defRPr/>
            </a:pPr>
            <a:r>
              <a:rPr lang="de-DE" dirty="0"/>
              <a:t> indirekt durch Schädlingsbefall der beschädigten </a:t>
            </a:r>
            <a:br>
              <a:rPr lang="de-DE" dirty="0"/>
            </a:br>
            <a:r>
              <a:rPr lang="de-DE" dirty="0"/>
              <a:t> Pflanzen und Früchte</a:t>
            </a:r>
            <a:endParaRPr dirty="0"/>
          </a:p>
          <a:p>
            <a:pPr>
              <a:buFont typeface="Wingdings"/>
              <a:buChar char="Ø"/>
              <a:defRPr/>
            </a:pPr>
            <a:r>
              <a:rPr lang="de-DE" dirty="0"/>
              <a:t> Stürme: Beschädigung der Früchte und Pflanzen</a:t>
            </a:r>
            <a:endParaRPr dirty="0"/>
          </a:p>
          <a:p>
            <a:pPr>
              <a:buFont typeface="Wingdings"/>
              <a:buChar char="Ø"/>
              <a:defRPr/>
            </a:pPr>
            <a:r>
              <a:rPr lang="de-DE" dirty="0"/>
              <a:t> Spätfrostereignisse</a:t>
            </a:r>
          </a:p>
          <a:p>
            <a:pPr marL="0" indent="0">
              <a:buNone/>
              <a:defRPr/>
            </a:pPr>
            <a:r>
              <a:rPr lang="de-DE" dirty="0"/>
              <a:t> </a:t>
            </a:r>
            <a:endParaRPr dirty="0"/>
          </a:p>
        </p:txBody>
      </p:sp>
      <p:sp>
        <p:nvSpPr>
          <p:cNvPr id="6" name="Rectangle 1"/>
          <p:cNvSpPr>
            <a:spLocks noChangeArrowheads="1"/>
          </p:cNvSpPr>
          <p:nvPr/>
        </p:nvSpPr>
        <p:spPr bwMode="auto">
          <a:xfrm>
            <a:off x="0" y="-323165"/>
            <a:ext cx="184731" cy="646331"/>
          </a:xfrm>
          <a:prstGeom prst="rect">
            <a:avLst/>
          </a:prstGeom>
          <a:noFill/>
          <a:ln>
            <a:noFill/>
          </a:ln>
        </p:spPr>
        <p:txBody>
          <a:bodyPr vert="horz" wrap="none" lIns="91440" tIns="45720" rIns="91440" bIns="45720" numCol="1" anchor="ctr" anchorCtr="0" compatLnSpc="1">
            <a:prstTxWarp prst="textNoShape">
              <a:avLst/>
            </a:prstTxWarp>
            <a:spAutoFit/>
          </a:bodyPr>
          <a:lstStyle/>
          <a:p>
            <a:pPr marL="0" marR="0" lvl="0" indent="0" algn="l" defTabSz="914400">
              <a:lnSpc>
                <a:spcPct val="100000"/>
              </a:lnSpc>
              <a:spcBef>
                <a:spcPts val="0"/>
              </a:spcBef>
              <a:spcAft>
                <a:spcPts val="0"/>
              </a:spcAft>
              <a:buClrTx/>
              <a:buSzTx/>
              <a:buFontTx/>
              <a:buNone/>
              <a:defRPr/>
            </a:pPr>
            <a:endParaRPr lang="de-DE" sz="1800" b="0" i="0" u="none" strike="noStrike" cap="none">
              <a:ln>
                <a:noFill/>
              </a:ln>
              <a:solidFill>
                <a:schemeClr val="tx1"/>
              </a:solidFill>
              <a:latin typeface="Arial"/>
            </a:endParaRPr>
          </a:p>
          <a:p>
            <a:pPr marL="0" marR="0" lvl="0" indent="0" algn="l" defTabSz="914400">
              <a:lnSpc>
                <a:spcPct val="100000"/>
              </a:lnSpc>
              <a:spcBef>
                <a:spcPts val="0"/>
              </a:spcBef>
              <a:spcAft>
                <a:spcPts val="0"/>
              </a:spcAft>
              <a:buClrTx/>
              <a:buSzTx/>
              <a:defRPr/>
            </a:pPr>
            <a:endParaRPr lang="de-DE" sz="1800" b="0" i="0" u="none" strike="noStrike" cap="none">
              <a:ln>
                <a:noFill/>
              </a:ln>
              <a:solidFill>
                <a:schemeClr val="tx1"/>
              </a:solidFill>
              <a:latin typeface="Arial"/>
            </a:endParaRPr>
          </a:p>
        </p:txBody>
      </p:sp>
      <p:pic>
        <p:nvPicPr>
          <p:cNvPr id="7" name="Grafik 6"/>
          <p:cNvPicPr>
            <a:picLocks noChangeAspect="1"/>
          </p:cNvPicPr>
          <p:nvPr/>
        </p:nvPicPr>
        <p:blipFill>
          <a:blip r:embed="rId3"/>
          <a:stretch/>
        </p:blipFill>
        <p:spPr bwMode="auto">
          <a:xfrm>
            <a:off x="9052428" y="2824966"/>
            <a:ext cx="2622797" cy="2622797"/>
          </a:xfrm>
          <a:prstGeom prst="rect">
            <a:avLst/>
          </a:prstGeom>
        </p:spPr>
      </p:pic>
      <p:sp>
        <p:nvSpPr>
          <p:cNvPr id="8" name="Rechteck 8"/>
          <p:cNvSpPr/>
          <p:nvPr/>
        </p:nvSpPr>
        <p:spPr bwMode="auto">
          <a:xfrm>
            <a:off x="9052428" y="5373216"/>
            <a:ext cx="2836033" cy="369332"/>
          </a:xfrm>
          <a:prstGeom prst="rect">
            <a:avLst/>
          </a:prstGeom>
        </p:spPr>
        <p:txBody>
          <a:bodyPr wrap="none">
            <a:spAutoFit/>
          </a:bodyPr>
          <a:lstStyle/>
          <a:p>
            <a:pPr>
              <a:defRPr/>
            </a:pPr>
            <a:r>
              <a:rPr lang="de-DE" sz="1100" baseline="30000" dirty="0"/>
              <a:t>6) </a:t>
            </a:r>
            <a:r>
              <a:rPr lang="de-DE" sz="1100" dirty="0">
                <a:ea typeface="MS Mincho"/>
              </a:rPr>
              <a:t>Hagelschaden an Trauben</a:t>
            </a:r>
            <a:r>
              <a:rPr lang="de-DE" dirty="0"/>
              <a:t>,</a:t>
            </a:r>
            <a:r>
              <a:rPr lang="de-DE" sz="1100" dirty="0">
                <a:ea typeface="MS Mincho"/>
              </a:rPr>
              <a:t> HS </a:t>
            </a:r>
            <a:r>
              <a:rPr lang="de-DE" sz="1100" dirty="0" err="1">
                <a:ea typeface="MS Mincho"/>
              </a:rPr>
              <a:t>Geisenheim</a:t>
            </a:r>
            <a:r>
              <a:rPr lang="de-DE" sz="1100" dirty="0">
                <a:ea typeface="MS Mincho"/>
              </a:rPr>
              <a:t> </a:t>
            </a:r>
            <a:endParaRPr lang="de-DE" sz="110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Weinbau im Klimawandel - Extremwetterereignisse</a:t>
            </a:r>
            <a:endParaRPr/>
          </a:p>
        </p:txBody>
      </p:sp>
      <p:sp>
        <p:nvSpPr>
          <p:cNvPr id="5" name="Inhaltsplatzhalter 2"/>
          <p:cNvSpPr>
            <a:spLocks noGrp="1"/>
          </p:cNvSpPr>
          <p:nvPr>
            <p:ph idx="1"/>
          </p:nvPr>
        </p:nvSpPr>
        <p:spPr bwMode="auto"/>
        <p:txBody>
          <a:bodyPr/>
          <a:lstStyle/>
          <a:p>
            <a:pPr marL="0" indent="0">
              <a:buNone/>
              <a:defRPr/>
            </a:pPr>
            <a:r>
              <a:rPr lang="de-DE" b="1" dirty="0"/>
              <a:t>Welche </a:t>
            </a:r>
            <a:r>
              <a:rPr lang="de-DE" b="1" dirty="0">
                <a:solidFill>
                  <a:schemeClr val="accent1"/>
                </a:solidFill>
              </a:rPr>
              <a:t>Anpassungsmaßnahmen</a:t>
            </a:r>
            <a:r>
              <a:rPr lang="de-DE" b="1" dirty="0"/>
              <a:t> zur Reduzierung der Anfälligkeit gegen über Extremwetterereignissen kennen Sie (</a:t>
            </a:r>
            <a:r>
              <a:rPr lang="de-DE" sz="2400" b="1" dirty="0"/>
              <a:t>Starkniederschläge, Hagel, Sturm</a:t>
            </a:r>
            <a:r>
              <a:rPr lang="de-DE" b="1" dirty="0"/>
              <a:t>)?</a:t>
            </a:r>
            <a:br>
              <a:rPr lang="de-DE" b="1" dirty="0"/>
            </a:br>
            <a:endParaRPr lang="de-DE" dirty="0"/>
          </a:p>
        </p:txBody>
      </p:sp>
      <p:pic>
        <p:nvPicPr>
          <p:cNvPr id="6" name="Grafik 5">
            <a:extLst>
              <a:ext uri="{FF2B5EF4-FFF2-40B4-BE49-F238E27FC236}">
                <a16:creationId xmlns:a16="http://schemas.microsoft.com/office/drawing/2014/main" id="{CFA30DF7-E4DC-4559-BB64-69EAFE191901}"/>
              </a:ext>
            </a:extLst>
          </p:cNvPr>
          <p:cNvPicPr>
            <a:picLocks noChangeAspect="1"/>
          </p:cNvPicPr>
          <p:nvPr/>
        </p:nvPicPr>
        <p:blipFill>
          <a:blip r:embed="rId3"/>
          <a:stretch>
            <a:fillRect/>
          </a:stretch>
        </p:blipFill>
        <p:spPr bwMode="auto">
          <a:xfrm>
            <a:off x="4727848" y="3212976"/>
            <a:ext cx="2375089" cy="2375089"/>
          </a:xfrm>
          <a:prstGeom prst="rect">
            <a:avLst/>
          </a:prstGeom>
        </p:spPr>
      </p:pic>
      <p:sp>
        <p:nvSpPr>
          <p:cNvPr id="7" name="Textfeld 6">
            <a:extLst>
              <a:ext uri="{FF2B5EF4-FFF2-40B4-BE49-F238E27FC236}">
                <a16:creationId xmlns:a16="http://schemas.microsoft.com/office/drawing/2014/main" id="{F3EF3B16-37FE-4BCB-BC81-C080FB279554}"/>
              </a:ext>
            </a:extLst>
          </p:cNvPr>
          <p:cNvSpPr txBox="1"/>
          <p:nvPr/>
        </p:nvSpPr>
        <p:spPr bwMode="auto">
          <a:xfrm>
            <a:off x="6239825" y="5211997"/>
            <a:ext cx="623889" cy="261610"/>
          </a:xfrm>
          <a:prstGeom prst="rect">
            <a:avLst/>
          </a:prstGeom>
          <a:noFill/>
        </p:spPr>
        <p:txBody>
          <a:bodyPr wrap="none" rtlCol="0">
            <a:spAutoFit/>
          </a:bodyPr>
          <a:lstStyle/>
          <a:p>
            <a:r>
              <a:rPr lang="de-DE" sz="1100" dirty="0" err="1"/>
              <a:t>pixabay</a:t>
            </a:r>
            <a:endParaRPr lang="de-DE" sz="1100" dirty="0"/>
          </a:p>
        </p:txBody>
      </p:sp>
    </p:spTree>
    <p:extLst>
      <p:ext uri="{BB962C8B-B14F-4D97-AF65-F5344CB8AC3E}">
        <p14:creationId xmlns:p14="http://schemas.microsoft.com/office/powerpoint/2010/main" val="328789061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Weinbau im Klimawandel - Extremwetterereignisse</a:t>
            </a:r>
            <a:endParaRPr/>
          </a:p>
        </p:txBody>
      </p:sp>
      <p:sp>
        <p:nvSpPr>
          <p:cNvPr id="5" name="Inhaltsplatzhalter 2"/>
          <p:cNvSpPr>
            <a:spLocks noGrp="1"/>
          </p:cNvSpPr>
          <p:nvPr>
            <p:ph idx="1"/>
          </p:nvPr>
        </p:nvSpPr>
        <p:spPr bwMode="auto"/>
        <p:txBody>
          <a:bodyPr/>
          <a:lstStyle/>
          <a:p>
            <a:pPr>
              <a:defRPr/>
            </a:pPr>
            <a:r>
              <a:rPr lang="de-DE" b="1">
                <a:solidFill>
                  <a:schemeClr val="accent1"/>
                </a:solidFill>
              </a:rPr>
              <a:t>Anpassungsmaßnahmen</a:t>
            </a:r>
            <a:r>
              <a:rPr lang="de-DE" b="1"/>
              <a:t> an zunehmende Extremwetterereignisse </a:t>
            </a:r>
            <a:br>
              <a:rPr lang="de-DE" b="1"/>
            </a:br>
            <a:r>
              <a:rPr lang="de-DE" b="1"/>
              <a:t>- Starkniederschläge</a:t>
            </a:r>
            <a:r>
              <a:rPr lang="de-DE"/>
              <a:t>:</a:t>
            </a:r>
          </a:p>
          <a:p>
            <a:pPr marL="0" indent="0">
              <a:buNone/>
              <a:defRPr/>
            </a:pPr>
            <a:endParaRPr lang="de-DE"/>
          </a:p>
          <a:p>
            <a:pPr>
              <a:buFont typeface="Wingdings"/>
              <a:buChar char="Ø"/>
              <a:defRPr/>
            </a:pPr>
            <a:r>
              <a:rPr lang="de-DE"/>
              <a:t> Verbesserung der Bodenstruktur / Humusaufbau</a:t>
            </a:r>
            <a:endParaRPr/>
          </a:p>
          <a:p>
            <a:pPr>
              <a:buFont typeface="Wingdings"/>
              <a:buChar char="Ø"/>
              <a:defRPr/>
            </a:pPr>
            <a:r>
              <a:rPr lang="de-DE"/>
              <a:t> Mulchmaterial (Stroh) zur Erosionsminderung</a:t>
            </a:r>
            <a:endParaRPr/>
          </a:p>
          <a:p>
            <a:pPr>
              <a:buFont typeface="Wingdings"/>
              <a:buChar char="Ø"/>
              <a:defRPr/>
            </a:pPr>
            <a:r>
              <a:rPr lang="de-DE"/>
              <a:t> Ausrichtung der Anlage in Hauptwindrichtung</a:t>
            </a:r>
            <a:endParaRPr/>
          </a:p>
          <a:p>
            <a:pPr>
              <a:buFont typeface="Wingdings"/>
              <a:buChar char="Ø"/>
              <a:defRPr/>
            </a:pPr>
            <a:r>
              <a:rPr lang="de-DE"/>
              <a:t> Bewässerung frühzeitig stoppen (falls vorhersehbar)</a:t>
            </a:r>
            <a:endParaRPr/>
          </a:p>
          <a:p>
            <a:pPr>
              <a:buFont typeface="Wingdings"/>
              <a:buChar char="Ø"/>
              <a:defRPr/>
            </a:pPr>
            <a:r>
              <a:rPr lang="de-DE"/>
              <a:t> Hagelnetze und Foliendächer </a:t>
            </a:r>
          </a:p>
          <a:p>
            <a:pPr>
              <a:buFont typeface="Wingdings"/>
              <a:buChar char="Ø"/>
              <a:defRPr/>
            </a:pPr>
            <a:endParaRPr lang="de-DE"/>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Weinbau im Klimawandel - Extremwetterereignisse</a:t>
            </a:r>
            <a:endParaRPr/>
          </a:p>
        </p:txBody>
      </p:sp>
      <p:sp>
        <p:nvSpPr>
          <p:cNvPr id="5" name="Inhaltsplatzhalter 2"/>
          <p:cNvSpPr>
            <a:spLocks noGrp="1"/>
          </p:cNvSpPr>
          <p:nvPr>
            <p:ph idx="1"/>
          </p:nvPr>
        </p:nvSpPr>
        <p:spPr bwMode="auto"/>
        <p:txBody>
          <a:bodyPr/>
          <a:lstStyle/>
          <a:p>
            <a:pPr>
              <a:defRPr/>
            </a:pPr>
            <a:r>
              <a:rPr lang="de-DE" b="1">
                <a:solidFill>
                  <a:schemeClr val="accent1"/>
                </a:solidFill>
              </a:rPr>
              <a:t>Anpassungsmaßnahmen</a:t>
            </a:r>
            <a:r>
              <a:rPr lang="de-DE" b="1"/>
              <a:t> an zunehmende Extremwetterereignisse </a:t>
            </a:r>
            <a:br>
              <a:rPr lang="de-DE" b="1"/>
            </a:br>
            <a:r>
              <a:rPr lang="de-DE" b="1"/>
              <a:t>- Hagel</a:t>
            </a:r>
            <a:r>
              <a:rPr lang="de-DE"/>
              <a:t>:</a:t>
            </a:r>
          </a:p>
          <a:p>
            <a:pPr marL="0" indent="0">
              <a:buNone/>
              <a:defRPr/>
            </a:pPr>
            <a:endParaRPr lang="de-DE"/>
          </a:p>
          <a:p>
            <a:pPr>
              <a:buFont typeface="Wingdings"/>
              <a:buChar char="Ø"/>
              <a:defRPr/>
            </a:pPr>
            <a:r>
              <a:rPr lang="de-DE"/>
              <a:t> Hagelnetze und Foliendächer </a:t>
            </a:r>
          </a:p>
          <a:p>
            <a:pPr>
              <a:buFont typeface="Wingdings"/>
              <a:buChar char="Ø"/>
              <a:defRPr/>
            </a:pPr>
            <a:r>
              <a:rPr lang="de-DE"/>
              <a:t> Hagelflieger</a:t>
            </a:r>
          </a:p>
          <a:p>
            <a:pPr>
              <a:buFont typeface="Wingdings"/>
              <a:buChar char="Ø"/>
              <a:defRPr/>
            </a:pPr>
            <a:r>
              <a:rPr lang="de-DE"/>
              <a:t> Ernteversicherung abschließen</a:t>
            </a:r>
            <a:endParaRPr/>
          </a:p>
          <a:p>
            <a:pPr>
              <a:buFont typeface="Wingdings"/>
              <a:buChar char="Ø"/>
              <a:defRPr/>
            </a:pPr>
            <a:endParaRPr lang="de-DE"/>
          </a:p>
        </p:txBody>
      </p:sp>
      <p:sp>
        <p:nvSpPr>
          <p:cNvPr id="6" name="Rechteck 4"/>
          <p:cNvSpPr/>
          <p:nvPr/>
        </p:nvSpPr>
        <p:spPr bwMode="auto">
          <a:xfrm>
            <a:off x="7640992" y="5449154"/>
            <a:ext cx="3369833" cy="430887"/>
          </a:xfrm>
          <a:prstGeom prst="rect">
            <a:avLst/>
          </a:prstGeom>
        </p:spPr>
        <p:txBody>
          <a:bodyPr wrap="none">
            <a:spAutoFit/>
          </a:bodyPr>
          <a:lstStyle/>
          <a:p>
            <a:pPr>
              <a:defRPr/>
            </a:pPr>
            <a:r>
              <a:rPr lang="de-DE" sz="1100" baseline="30000" dirty="0"/>
              <a:t>2) </a:t>
            </a:r>
            <a:r>
              <a:rPr lang="de-DE" sz="1100" dirty="0"/>
              <a:t>Engelhart Tafeltraubenerziehung mit Schutznetz, </a:t>
            </a:r>
            <a:br>
              <a:rPr lang="de-DE" sz="1100" dirty="0"/>
            </a:br>
            <a:r>
              <a:rPr lang="de-DE" sz="1100" dirty="0"/>
              <a:t>  Bayerische Landesanstalt für Weinbau und Gartenbau </a:t>
            </a:r>
            <a:endParaRPr dirty="0"/>
          </a:p>
        </p:txBody>
      </p:sp>
      <p:pic>
        <p:nvPicPr>
          <p:cNvPr id="7" name="Grafik 5"/>
          <p:cNvPicPr>
            <a:picLocks noChangeAspect="1"/>
          </p:cNvPicPr>
          <p:nvPr/>
        </p:nvPicPr>
        <p:blipFill>
          <a:blip r:embed="rId3"/>
          <a:stretch/>
        </p:blipFill>
        <p:spPr bwMode="auto">
          <a:xfrm>
            <a:off x="7689850" y="2759043"/>
            <a:ext cx="3663950" cy="2694971"/>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Weinbau im Klimawandel - Extremwetterereignisse</a:t>
            </a:r>
          </a:p>
        </p:txBody>
      </p:sp>
      <p:sp>
        <p:nvSpPr>
          <p:cNvPr id="5" name="Inhaltsplatzhalter 2"/>
          <p:cNvSpPr>
            <a:spLocks noGrp="1"/>
          </p:cNvSpPr>
          <p:nvPr>
            <p:ph idx="1"/>
          </p:nvPr>
        </p:nvSpPr>
        <p:spPr bwMode="auto"/>
        <p:txBody>
          <a:bodyPr/>
          <a:lstStyle/>
          <a:p>
            <a:pPr>
              <a:defRPr/>
            </a:pPr>
            <a:r>
              <a:rPr lang="de-DE" b="1">
                <a:solidFill>
                  <a:schemeClr val="accent1"/>
                </a:solidFill>
              </a:rPr>
              <a:t>Anpassungsmaßnahmen</a:t>
            </a:r>
            <a:r>
              <a:rPr lang="de-DE" b="1"/>
              <a:t> an zunehmende Extremwetterereignisse</a:t>
            </a:r>
            <a:br>
              <a:rPr lang="de-DE" b="1"/>
            </a:br>
            <a:r>
              <a:rPr lang="de-DE" b="1"/>
              <a:t>- Sturm</a:t>
            </a:r>
            <a:r>
              <a:rPr lang="de-DE"/>
              <a:t>:</a:t>
            </a:r>
          </a:p>
          <a:p>
            <a:pPr marL="0" indent="0">
              <a:buNone/>
              <a:defRPr/>
            </a:pPr>
            <a:endParaRPr lang="de-DE"/>
          </a:p>
          <a:p>
            <a:pPr>
              <a:buFont typeface="Wingdings"/>
              <a:buChar char="Ø"/>
              <a:defRPr/>
            </a:pPr>
            <a:r>
              <a:rPr lang="de-DE"/>
              <a:t> Anbau in Hauptwindrichtung</a:t>
            </a:r>
            <a:endParaRPr/>
          </a:p>
          <a:p>
            <a:pPr>
              <a:buFont typeface="Wingdings"/>
              <a:buChar char="Ø"/>
              <a:defRPr/>
            </a:pPr>
            <a:r>
              <a:rPr lang="de-DE"/>
              <a:t> Anbau empfindlicher Pflanzen nicht auf exponierten Flächen</a:t>
            </a:r>
            <a:endParaRPr/>
          </a:p>
          <a:p>
            <a:pPr>
              <a:buFont typeface="Wingdings"/>
              <a:buChar char="Ø"/>
              <a:defRPr/>
            </a:pPr>
            <a:r>
              <a:rPr lang="de-DE"/>
              <a:t> Pflanzung von Gehölzen/Hecken als Windschutz</a:t>
            </a:r>
            <a:endParaRPr/>
          </a:p>
          <a:p>
            <a:pPr>
              <a:buFont typeface="Wingdings"/>
              <a:buChar char="Ø"/>
              <a:defRPr/>
            </a:pPr>
            <a:r>
              <a:rPr lang="de-DE"/>
              <a:t> Stabilisierung der Anlage</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Pilzwiderstandsfähige Sorten – PIWI</a:t>
            </a:r>
          </a:p>
        </p:txBody>
      </p:sp>
      <p:sp>
        <p:nvSpPr>
          <p:cNvPr id="5" name="Inhaltsplatzhalter 2"/>
          <p:cNvSpPr>
            <a:spLocks noGrp="1"/>
          </p:cNvSpPr>
          <p:nvPr>
            <p:ph idx="1"/>
          </p:nvPr>
        </p:nvSpPr>
        <p:spPr bwMode="auto"/>
        <p:txBody>
          <a:bodyPr/>
          <a:lstStyle/>
          <a:p>
            <a:pPr>
              <a:buFont typeface="Wingdings"/>
              <a:buChar char="Ø"/>
              <a:defRPr/>
            </a:pPr>
            <a:r>
              <a:rPr lang="de-DE" dirty="0"/>
              <a:t> Hohe Widerstandsfähigkeit gegen Pilzkrankheiten</a:t>
            </a:r>
            <a:endParaRPr dirty="0"/>
          </a:p>
          <a:p>
            <a:pPr>
              <a:buFont typeface="Wingdings"/>
              <a:buChar char="Ø"/>
              <a:defRPr/>
            </a:pPr>
            <a:r>
              <a:rPr lang="de-DE" dirty="0"/>
              <a:t> Resistent gegen </a:t>
            </a:r>
            <a:r>
              <a:rPr lang="de-DE" dirty="0" err="1"/>
              <a:t>Oidium</a:t>
            </a:r>
            <a:r>
              <a:rPr lang="de-DE" dirty="0"/>
              <a:t> (</a:t>
            </a:r>
            <a:r>
              <a:rPr lang="de-DE" i="1" dirty="0" err="1"/>
              <a:t>Erysiphe</a:t>
            </a:r>
            <a:r>
              <a:rPr lang="de-DE" i="1" dirty="0"/>
              <a:t> </a:t>
            </a:r>
            <a:r>
              <a:rPr lang="de-DE" i="1" dirty="0" err="1"/>
              <a:t>necator</a:t>
            </a:r>
            <a:r>
              <a:rPr lang="de-DE" dirty="0"/>
              <a:t>, Echter Mehltau)</a:t>
            </a:r>
          </a:p>
          <a:p>
            <a:pPr>
              <a:buFont typeface="Wingdings"/>
              <a:buChar char="Ø"/>
              <a:defRPr/>
            </a:pPr>
            <a:r>
              <a:rPr lang="de-DE" dirty="0"/>
              <a:t> Deutliche Reduzierung des Einsatzes von Pflanzenschutzmitteln</a:t>
            </a:r>
            <a:endParaRPr dirty="0"/>
          </a:p>
          <a:p>
            <a:pPr>
              <a:buFont typeface="Wingdings"/>
              <a:buChar char="Ø"/>
              <a:defRPr/>
            </a:pPr>
            <a:r>
              <a:rPr lang="de-DE" dirty="0"/>
              <a:t> Entstehung durch Kreuzung</a:t>
            </a:r>
            <a:endParaRPr dirty="0"/>
          </a:p>
          <a:p>
            <a:pPr>
              <a:buFont typeface="Wingdings"/>
              <a:buChar char="Ø"/>
              <a:defRPr/>
            </a:pPr>
            <a:r>
              <a:rPr lang="de-DE" dirty="0"/>
              <a:t> Kritikpunkt: Weinkäufer auf Sorten festgelegt</a:t>
            </a:r>
            <a:endParaRPr dirty="0"/>
          </a:p>
          <a:p>
            <a:pPr>
              <a:buFont typeface="Wingdings"/>
              <a:buChar char="Ø"/>
              <a:defRPr/>
            </a:pPr>
            <a:r>
              <a:rPr lang="de-DE" dirty="0"/>
              <a:t> Jedoch: „Sortentreue“ weicht auf</a:t>
            </a:r>
            <a:endParaRPr dirty="0"/>
          </a:p>
          <a:p>
            <a:pPr>
              <a:buFont typeface="Wingdings"/>
              <a:buChar char="Ø"/>
              <a:defRPr/>
            </a:pPr>
            <a:r>
              <a:rPr lang="de-DE" dirty="0"/>
              <a:t> Kennenlernen der Sorten über Cuvée </a:t>
            </a:r>
            <a:endParaRPr dirty="0"/>
          </a:p>
          <a:p>
            <a:pPr>
              <a:buFont typeface="Wingdings"/>
              <a:buChar char="Ø"/>
              <a:defRPr/>
            </a:pPr>
            <a:r>
              <a:rPr lang="de-DE" dirty="0"/>
              <a:t> Annäherung über Sekt oder Perlwein</a:t>
            </a:r>
            <a:endParaRPr dirty="0"/>
          </a:p>
          <a:p>
            <a:pPr>
              <a:buFont typeface="Wingdings"/>
              <a:buChar char="Ø"/>
              <a:defRPr/>
            </a:pPr>
            <a:r>
              <a:rPr lang="de-DE" dirty="0"/>
              <a:t> Kommunikationsvorteil: Einsparung von Spritzmitteln (10% </a:t>
            </a:r>
            <a:r>
              <a:rPr lang="de-DE" dirty="0" err="1"/>
              <a:t>piwi</a:t>
            </a:r>
            <a:br>
              <a:rPr lang="de-DE" dirty="0"/>
            </a:br>
            <a:r>
              <a:rPr lang="de-DE" dirty="0"/>
              <a:t>  bedeutet 30% Einsparung bei PSM)</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Weinbau im Klimawandel – Schlüsselfaktor Boden</a:t>
            </a:r>
          </a:p>
        </p:txBody>
      </p:sp>
      <p:sp>
        <p:nvSpPr>
          <p:cNvPr id="5" name="Inhaltsplatzhalter 2"/>
          <p:cNvSpPr>
            <a:spLocks noGrp="1"/>
          </p:cNvSpPr>
          <p:nvPr>
            <p:ph idx="1"/>
          </p:nvPr>
        </p:nvSpPr>
        <p:spPr bwMode="auto">
          <a:xfrm>
            <a:off x="838200" y="1300828"/>
            <a:ext cx="10515600" cy="5397684"/>
          </a:xfrm>
        </p:spPr>
        <p:txBody>
          <a:bodyPr/>
          <a:lstStyle/>
          <a:p>
            <a:pPr>
              <a:defRPr/>
            </a:pPr>
            <a:r>
              <a:rPr lang="de-DE" b="1" dirty="0">
                <a:solidFill>
                  <a:schemeClr val="accent2"/>
                </a:solidFill>
              </a:rPr>
              <a:t>Auswirkungen</a:t>
            </a:r>
            <a:r>
              <a:rPr lang="de-DE" b="1" dirty="0"/>
              <a:t> verschiedener Klimawandelfolgen auf den Boden</a:t>
            </a:r>
            <a:r>
              <a:rPr lang="de-DE" dirty="0"/>
              <a:t>:</a:t>
            </a:r>
          </a:p>
          <a:p>
            <a:pPr marL="0" indent="0">
              <a:buNone/>
              <a:defRPr/>
            </a:pPr>
            <a:endParaRPr lang="de-DE" dirty="0"/>
          </a:p>
          <a:p>
            <a:pPr>
              <a:buFont typeface="Wingdings"/>
              <a:buChar char="Ø"/>
              <a:defRPr/>
            </a:pPr>
            <a:r>
              <a:rPr lang="de-DE" dirty="0"/>
              <a:t> Verdichtung durch häufige Überfahrten (multi-pass-Effekt) </a:t>
            </a:r>
            <a:br>
              <a:rPr lang="de-DE" dirty="0"/>
            </a:br>
            <a:r>
              <a:rPr lang="de-DE" dirty="0"/>
              <a:t>  wird durch feuchtere Witterung zur Ernte verstärkt  </a:t>
            </a:r>
            <a:endParaRPr dirty="0"/>
          </a:p>
          <a:p>
            <a:pPr>
              <a:buFont typeface="Wingdings"/>
              <a:buChar char="Ø"/>
              <a:defRPr/>
            </a:pPr>
            <a:r>
              <a:rPr lang="de-DE" dirty="0"/>
              <a:t> Häufigere und längere Trockenheitsphasen</a:t>
            </a:r>
            <a:endParaRPr dirty="0"/>
          </a:p>
          <a:p>
            <a:pPr>
              <a:buFont typeface="Wingdings"/>
              <a:buChar char="Ø"/>
              <a:defRPr/>
            </a:pPr>
            <a:r>
              <a:rPr lang="de-DE" dirty="0"/>
              <a:t> Zunehmende Erosion durch Starkniederschläge </a:t>
            </a:r>
            <a:endParaRPr dirty="0"/>
          </a:p>
          <a:p>
            <a:pPr>
              <a:buFont typeface="Wingdings"/>
              <a:buChar char="Ø"/>
              <a:defRPr/>
            </a:pPr>
            <a:r>
              <a:rPr lang="de-DE" dirty="0"/>
              <a:t> Potentiell höherer Humusabbau durch höhere Temperaturen</a:t>
            </a:r>
          </a:p>
          <a:p>
            <a:pPr>
              <a:buFont typeface="Wingdings"/>
              <a:buChar char="Ø"/>
              <a:defRPr/>
            </a:pPr>
            <a:r>
              <a:rPr lang="de-DE" dirty="0"/>
              <a:t> und: Schadstoffeintrag (PSM, Schwermetalle, Mikroplastik etc.) </a:t>
            </a:r>
            <a:r>
              <a:rPr lang="de-DE" dirty="0">
                <a:solidFill>
                  <a:srgbClr val="C00000"/>
                </a:solidFill>
              </a:rPr>
              <a:t>in Grund- und Oberflächengewässer ?</a:t>
            </a:r>
            <a:endParaRPr lang="de-DE" dirty="0"/>
          </a:p>
          <a:p>
            <a:pPr marL="0" indent="0">
              <a:buNone/>
              <a:defRPr/>
            </a:pPr>
            <a:endParaRPr lang="de-DE" sz="2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fontScale="90000"/>
          </a:bodyPr>
          <a:lstStyle/>
          <a:p>
            <a:pPr algn="ctr">
              <a:defRPr/>
            </a:pPr>
            <a:r>
              <a:rPr lang="de-DE" dirty="0"/>
              <a:t>Durchschnittliche Jahrestemperatur</a:t>
            </a:r>
            <a:br>
              <a:rPr lang="de-DE" dirty="0"/>
            </a:br>
            <a:r>
              <a:rPr lang="de-DE" dirty="0"/>
              <a:t>Hessen</a:t>
            </a:r>
          </a:p>
        </p:txBody>
      </p:sp>
      <p:pic>
        <p:nvPicPr>
          <p:cNvPr id="6" name="Grafik 5">
            <a:extLst>
              <a:ext uri="{FF2B5EF4-FFF2-40B4-BE49-F238E27FC236}">
                <a16:creationId xmlns:a16="http://schemas.microsoft.com/office/drawing/2014/main" id="{09700CEE-44BE-415C-AB85-CE07019E8FE4}"/>
              </a:ext>
            </a:extLst>
          </p:cNvPr>
          <p:cNvPicPr>
            <a:picLocks noChangeAspect="1"/>
          </p:cNvPicPr>
          <p:nvPr/>
        </p:nvPicPr>
        <p:blipFill>
          <a:blip r:embed="rId3"/>
          <a:stretch>
            <a:fillRect/>
          </a:stretch>
        </p:blipFill>
        <p:spPr>
          <a:xfrm>
            <a:off x="1800225" y="1283653"/>
            <a:ext cx="8591550" cy="4895850"/>
          </a:xfrm>
          <a:prstGeom prst="rect">
            <a:avLst/>
          </a:prstGeom>
          <a:ln>
            <a:solidFill>
              <a:schemeClr val="tx1"/>
            </a:solid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Weinbau im Klimawandel – Schlüsselfaktor Boden</a:t>
            </a:r>
          </a:p>
        </p:txBody>
      </p:sp>
      <p:sp>
        <p:nvSpPr>
          <p:cNvPr id="5" name="Inhaltsplatzhalter 2"/>
          <p:cNvSpPr>
            <a:spLocks noGrp="1"/>
          </p:cNvSpPr>
          <p:nvPr>
            <p:ph idx="1"/>
          </p:nvPr>
        </p:nvSpPr>
        <p:spPr bwMode="auto">
          <a:xfrm>
            <a:off x="838200" y="1300828"/>
            <a:ext cx="10515600" cy="5397684"/>
          </a:xfrm>
        </p:spPr>
        <p:txBody>
          <a:bodyPr/>
          <a:lstStyle/>
          <a:p>
            <a:pPr marL="0" indent="0">
              <a:buNone/>
              <a:defRPr/>
            </a:pPr>
            <a:r>
              <a:rPr lang="de-DE" b="1" dirty="0"/>
              <a:t>Wie kann man die Bodenstruktur verbessern?</a:t>
            </a:r>
            <a:endParaRPr dirty="0"/>
          </a:p>
          <a:p>
            <a:pPr>
              <a:defRPr/>
            </a:pPr>
            <a:endParaRPr lang="de-DE" sz="1000" b="1" dirty="0"/>
          </a:p>
          <a:p>
            <a:pPr lvl="1">
              <a:buFont typeface="Wingdings"/>
              <a:buChar char="Ø"/>
              <a:defRPr/>
            </a:pPr>
            <a:endParaRPr lang="de-DE" dirty="0"/>
          </a:p>
        </p:txBody>
      </p:sp>
      <p:pic>
        <p:nvPicPr>
          <p:cNvPr id="7" name="Grafik 6">
            <a:extLst>
              <a:ext uri="{FF2B5EF4-FFF2-40B4-BE49-F238E27FC236}">
                <a16:creationId xmlns:a16="http://schemas.microsoft.com/office/drawing/2014/main" id="{ACF6586D-D202-42B8-AECC-BE00F7FB3243}"/>
              </a:ext>
            </a:extLst>
          </p:cNvPr>
          <p:cNvPicPr>
            <a:picLocks noChangeAspect="1"/>
          </p:cNvPicPr>
          <p:nvPr/>
        </p:nvPicPr>
        <p:blipFill>
          <a:blip r:embed="rId3"/>
          <a:stretch>
            <a:fillRect/>
          </a:stretch>
        </p:blipFill>
        <p:spPr bwMode="auto">
          <a:xfrm>
            <a:off x="4727848" y="3212976"/>
            <a:ext cx="2375089" cy="2375089"/>
          </a:xfrm>
          <a:prstGeom prst="rect">
            <a:avLst/>
          </a:prstGeom>
        </p:spPr>
      </p:pic>
      <p:sp>
        <p:nvSpPr>
          <p:cNvPr id="8" name="Textfeld 7">
            <a:extLst>
              <a:ext uri="{FF2B5EF4-FFF2-40B4-BE49-F238E27FC236}">
                <a16:creationId xmlns:a16="http://schemas.microsoft.com/office/drawing/2014/main" id="{A7490FCB-5957-4564-B6B6-3BA9528A7396}"/>
              </a:ext>
            </a:extLst>
          </p:cNvPr>
          <p:cNvSpPr txBox="1"/>
          <p:nvPr/>
        </p:nvSpPr>
        <p:spPr bwMode="auto">
          <a:xfrm>
            <a:off x="6239825" y="5211997"/>
            <a:ext cx="623889" cy="261610"/>
          </a:xfrm>
          <a:prstGeom prst="rect">
            <a:avLst/>
          </a:prstGeom>
          <a:noFill/>
        </p:spPr>
        <p:txBody>
          <a:bodyPr wrap="none" rtlCol="0">
            <a:spAutoFit/>
          </a:bodyPr>
          <a:lstStyle/>
          <a:p>
            <a:r>
              <a:rPr lang="de-DE" sz="1100" dirty="0" err="1"/>
              <a:t>pixabay</a:t>
            </a:r>
            <a:endParaRPr lang="de-DE" sz="1100"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Weinbau im Klimawandel – Schlüsselfaktor Boden</a:t>
            </a:r>
          </a:p>
        </p:txBody>
      </p:sp>
      <p:sp>
        <p:nvSpPr>
          <p:cNvPr id="5" name="Inhaltsplatzhalter 2"/>
          <p:cNvSpPr>
            <a:spLocks noGrp="1"/>
          </p:cNvSpPr>
          <p:nvPr>
            <p:ph idx="1"/>
          </p:nvPr>
        </p:nvSpPr>
        <p:spPr bwMode="auto">
          <a:xfrm>
            <a:off x="838200" y="1300828"/>
            <a:ext cx="10515600" cy="5397684"/>
          </a:xfrm>
        </p:spPr>
        <p:txBody>
          <a:bodyPr/>
          <a:lstStyle/>
          <a:p>
            <a:pPr>
              <a:defRPr/>
            </a:pPr>
            <a:r>
              <a:rPr lang="de-DE" b="1">
                <a:solidFill>
                  <a:schemeClr val="accent1"/>
                </a:solidFill>
              </a:rPr>
              <a:t>Fokus:</a:t>
            </a:r>
            <a:r>
              <a:rPr lang="de-DE" b="1"/>
              <a:t> Verbesserung der Bodenstruktur durch:</a:t>
            </a:r>
            <a:endParaRPr/>
          </a:p>
          <a:p>
            <a:pPr>
              <a:defRPr/>
            </a:pPr>
            <a:endParaRPr lang="de-DE" sz="1000" b="1"/>
          </a:p>
          <a:p>
            <a:pPr lvl="1">
              <a:buFont typeface="Courier New"/>
              <a:buChar char="o"/>
              <a:defRPr/>
            </a:pPr>
            <a:r>
              <a:rPr lang="de-DE"/>
              <a:t> Bodenverdichtung beseitigen</a:t>
            </a:r>
            <a:endParaRPr/>
          </a:p>
          <a:p>
            <a:pPr lvl="1">
              <a:buFont typeface="Courier New"/>
              <a:buChar char="o"/>
              <a:defRPr/>
            </a:pPr>
            <a:r>
              <a:rPr lang="de-DE"/>
              <a:t> Organische Düngung </a:t>
            </a:r>
            <a:endParaRPr/>
          </a:p>
          <a:p>
            <a:pPr lvl="1">
              <a:buFont typeface="Courier New"/>
              <a:buChar char="o"/>
              <a:defRPr/>
            </a:pPr>
            <a:r>
              <a:rPr lang="de-DE"/>
              <a:t> Ganzjährige Bodenbedeckung (grün, Mulch)</a:t>
            </a:r>
            <a:endParaRPr/>
          </a:p>
          <a:p>
            <a:pPr lvl="1">
              <a:buFont typeface="Courier New"/>
              <a:buChar char="o"/>
              <a:defRPr/>
            </a:pPr>
            <a:r>
              <a:rPr lang="de-DE"/>
              <a:t> Kalkung bzw. ausgewogene Düngung</a:t>
            </a:r>
            <a:endParaRPr/>
          </a:p>
          <a:p>
            <a:pPr lvl="1">
              <a:buFont typeface="Courier New"/>
              <a:buChar char="o"/>
              <a:defRPr/>
            </a:pPr>
            <a:r>
              <a:rPr lang="de-DE"/>
              <a:t> Regelmäßiges Umbrechen und Neueinsäen der Fahrgassenbegrünung </a:t>
            </a:r>
            <a:endParaRPr/>
          </a:p>
          <a:p>
            <a:pPr lvl="1">
              <a:buFont typeface="Courier New"/>
              <a:buChar char="o"/>
              <a:defRPr/>
            </a:pPr>
            <a:r>
              <a:rPr lang="de-DE"/>
              <a:t> Vielfältige heimische Begrünungsmischung in der Fahrgasse</a:t>
            </a:r>
            <a:endParaRPr/>
          </a:p>
          <a:p>
            <a:pPr lvl="1">
              <a:buFont typeface="Courier New"/>
              <a:buChar char="o"/>
              <a:defRPr/>
            </a:pPr>
            <a:r>
              <a:rPr lang="de-DE"/>
              <a:t> Zwischenfruchtanbau/einjährige Anbaupause bei Neuanlagen</a:t>
            </a:r>
            <a:endParaRPr/>
          </a:p>
          <a:p>
            <a:pPr lvl="1">
              <a:buFont typeface="Courier New"/>
              <a:buChar char="o"/>
              <a:defRPr/>
            </a:pPr>
            <a:r>
              <a:rPr lang="de-DE"/>
              <a:t> Befahren des Bodens möglichst nur bei günstigen Bodenbedingungen (nicht bei Nässe)</a:t>
            </a:r>
            <a:endParaRPr/>
          </a:p>
          <a:p>
            <a:pPr lvl="1">
              <a:buFont typeface="Courier New"/>
              <a:buChar char="o"/>
              <a:defRPr/>
            </a:pPr>
            <a:r>
              <a:rPr lang="de-DE"/>
              <a:t> Anpassung des Reifendrucks </a:t>
            </a:r>
          </a:p>
          <a:p>
            <a:pPr lvl="1">
              <a:buFont typeface="Courier New"/>
              <a:buChar char="o"/>
              <a:defRPr/>
            </a:pPr>
            <a:r>
              <a:rPr lang="de-DE"/>
              <a:t> Kompostanwendung</a:t>
            </a:r>
          </a:p>
          <a:p>
            <a:pPr lvl="1">
              <a:buFont typeface="Wingdings"/>
              <a:buChar char="Ø"/>
              <a:defRPr/>
            </a:pPr>
            <a:endParaRPr lang="de-DE"/>
          </a:p>
        </p:txBody>
      </p:sp>
      <p:sp>
        <p:nvSpPr>
          <p:cNvPr id="6" name="Rechteck 3"/>
          <p:cNvSpPr/>
          <p:nvPr/>
        </p:nvSpPr>
        <p:spPr bwMode="auto">
          <a:xfrm>
            <a:off x="1084384" y="1944709"/>
            <a:ext cx="10023231" cy="4384613"/>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Tree>
    <p:extLst>
      <p:ext uri="{BB962C8B-B14F-4D97-AF65-F5344CB8AC3E}">
        <p14:creationId xmlns:p14="http://schemas.microsoft.com/office/powerpoint/2010/main" val="66328913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Weinbau im Klimawandel – längere Vegetationsperiode</a:t>
            </a:r>
          </a:p>
        </p:txBody>
      </p:sp>
      <p:sp>
        <p:nvSpPr>
          <p:cNvPr id="5" name="Inhaltsplatzhalter 2"/>
          <p:cNvSpPr>
            <a:spLocks noGrp="1"/>
          </p:cNvSpPr>
          <p:nvPr>
            <p:ph idx="1"/>
          </p:nvPr>
        </p:nvSpPr>
        <p:spPr bwMode="auto"/>
        <p:txBody>
          <a:bodyPr/>
          <a:lstStyle/>
          <a:p>
            <a:pPr>
              <a:defRPr/>
            </a:pPr>
            <a:r>
              <a:rPr lang="de-DE" b="1">
                <a:solidFill>
                  <a:schemeClr val="accent2"/>
                </a:solidFill>
              </a:rPr>
              <a:t>Auswirkungen</a:t>
            </a:r>
            <a:r>
              <a:rPr lang="de-DE" b="1"/>
              <a:t> durch längere Vegetationsperiode und mildere Winter</a:t>
            </a:r>
            <a:r>
              <a:rPr lang="de-DE"/>
              <a:t>:</a:t>
            </a:r>
            <a:endParaRPr/>
          </a:p>
          <a:p>
            <a:pPr>
              <a:defRPr/>
            </a:pPr>
            <a:endParaRPr lang="de-DE"/>
          </a:p>
          <a:p>
            <a:pPr>
              <a:buFont typeface="Wingdings"/>
              <a:buChar char="Ø"/>
              <a:defRPr/>
            </a:pPr>
            <a:r>
              <a:rPr lang="de-DE"/>
              <a:t> Früherer Austrieb, dadurch erhöhte Gefahr von Frostschäden</a:t>
            </a:r>
            <a:endParaRPr/>
          </a:p>
          <a:p>
            <a:pPr>
              <a:buFont typeface="Wingdings"/>
              <a:buChar char="Ø"/>
              <a:defRPr/>
            </a:pPr>
            <a:r>
              <a:rPr lang="de-DE"/>
              <a:t> Erhöhter Schädling-, Krankheits-, Unkrautdruck</a:t>
            </a:r>
            <a:endParaRPr/>
          </a:p>
          <a:p>
            <a:pPr>
              <a:buFont typeface="Wingdings"/>
              <a:buChar char="Ø"/>
              <a:defRPr/>
            </a:pPr>
            <a:endParaRPr lang="de-DE"/>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Weinbau im Klimawandel – längere Vegetationsperiode</a:t>
            </a:r>
          </a:p>
        </p:txBody>
      </p:sp>
      <p:pic>
        <p:nvPicPr>
          <p:cNvPr id="5" name="Grafik 3"/>
          <p:cNvPicPr>
            <a:picLocks noChangeAspect="1"/>
          </p:cNvPicPr>
          <p:nvPr/>
        </p:nvPicPr>
        <p:blipFill>
          <a:blip r:embed="rId3"/>
          <a:stretch/>
        </p:blipFill>
        <p:spPr bwMode="auto">
          <a:xfrm>
            <a:off x="2553854" y="1050116"/>
            <a:ext cx="7084292" cy="5313219"/>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Weinbau im Klimawandel – Frostschäden </a:t>
            </a:r>
          </a:p>
        </p:txBody>
      </p:sp>
      <p:sp>
        <p:nvSpPr>
          <p:cNvPr id="5" name="Inhaltsplatzhalter 2"/>
          <p:cNvSpPr>
            <a:spLocks noGrp="1"/>
          </p:cNvSpPr>
          <p:nvPr>
            <p:ph idx="1"/>
          </p:nvPr>
        </p:nvSpPr>
        <p:spPr bwMode="auto">
          <a:xfrm>
            <a:off x="838200" y="1463040"/>
            <a:ext cx="10515600" cy="4713923"/>
          </a:xfrm>
        </p:spPr>
        <p:txBody>
          <a:bodyPr/>
          <a:lstStyle/>
          <a:p>
            <a:pPr marL="0" indent="0">
              <a:buNone/>
              <a:defRPr/>
            </a:pPr>
            <a:r>
              <a:rPr lang="de-DE" b="1" dirty="0"/>
              <a:t> Welche </a:t>
            </a:r>
            <a:r>
              <a:rPr lang="de-DE" b="1" dirty="0">
                <a:solidFill>
                  <a:schemeClr val="accent1"/>
                </a:solidFill>
              </a:rPr>
              <a:t>Anpassungsmaßnahmen</a:t>
            </a:r>
            <a:r>
              <a:rPr lang="de-DE" b="1" dirty="0"/>
              <a:t> gegen Frostschäden kennen Sie?</a:t>
            </a:r>
            <a:endParaRPr lang="de-DE" dirty="0"/>
          </a:p>
          <a:p>
            <a:pPr marL="0" indent="0">
              <a:buNone/>
              <a:defRPr/>
            </a:pPr>
            <a:endParaRPr lang="de-DE" dirty="0"/>
          </a:p>
          <a:p>
            <a:pPr>
              <a:defRPr/>
            </a:pPr>
            <a:endParaRPr lang="de-DE" dirty="0"/>
          </a:p>
        </p:txBody>
      </p:sp>
      <p:pic>
        <p:nvPicPr>
          <p:cNvPr id="7" name="Grafik 6">
            <a:extLst>
              <a:ext uri="{FF2B5EF4-FFF2-40B4-BE49-F238E27FC236}">
                <a16:creationId xmlns:a16="http://schemas.microsoft.com/office/drawing/2014/main" id="{B7F8486C-B48F-4A0F-8012-9658D69CB311}"/>
              </a:ext>
            </a:extLst>
          </p:cNvPr>
          <p:cNvPicPr>
            <a:picLocks noChangeAspect="1"/>
          </p:cNvPicPr>
          <p:nvPr/>
        </p:nvPicPr>
        <p:blipFill>
          <a:blip r:embed="rId3"/>
          <a:stretch>
            <a:fillRect/>
          </a:stretch>
        </p:blipFill>
        <p:spPr bwMode="auto">
          <a:xfrm>
            <a:off x="4727848" y="3212976"/>
            <a:ext cx="2375089" cy="2375089"/>
          </a:xfrm>
          <a:prstGeom prst="rect">
            <a:avLst/>
          </a:prstGeom>
        </p:spPr>
      </p:pic>
      <p:sp>
        <p:nvSpPr>
          <p:cNvPr id="8" name="Textfeld 7">
            <a:extLst>
              <a:ext uri="{FF2B5EF4-FFF2-40B4-BE49-F238E27FC236}">
                <a16:creationId xmlns:a16="http://schemas.microsoft.com/office/drawing/2014/main" id="{E22F083C-DA9A-47C0-A44D-A24A0FBDA7D4}"/>
              </a:ext>
            </a:extLst>
          </p:cNvPr>
          <p:cNvSpPr txBox="1"/>
          <p:nvPr/>
        </p:nvSpPr>
        <p:spPr bwMode="auto">
          <a:xfrm>
            <a:off x="6239825" y="5211997"/>
            <a:ext cx="623889" cy="261610"/>
          </a:xfrm>
          <a:prstGeom prst="rect">
            <a:avLst/>
          </a:prstGeom>
          <a:noFill/>
        </p:spPr>
        <p:txBody>
          <a:bodyPr wrap="none" rtlCol="0">
            <a:spAutoFit/>
          </a:bodyPr>
          <a:lstStyle/>
          <a:p>
            <a:r>
              <a:rPr lang="de-DE" sz="1100" dirty="0" err="1"/>
              <a:t>pixabay</a:t>
            </a:r>
            <a:endParaRPr lang="de-DE" sz="1100" dirty="0"/>
          </a:p>
        </p:txBody>
      </p:sp>
    </p:spTree>
    <p:extLst>
      <p:ext uri="{BB962C8B-B14F-4D97-AF65-F5344CB8AC3E}">
        <p14:creationId xmlns:p14="http://schemas.microsoft.com/office/powerpoint/2010/main" val="185264768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Weinbau im Klimawandel – Frostschäden </a:t>
            </a:r>
          </a:p>
        </p:txBody>
      </p:sp>
      <p:sp>
        <p:nvSpPr>
          <p:cNvPr id="5" name="Inhaltsplatzhalter 2"/>
          <p:cNvSpPr>
            <a:spLocks noGrp="1"/>
          </p:cNvSpPr>
          <p:nvPr>
            <p:ph idx="1"/>
          </p:nvPr>
        </p:nvSpPr>
        <p:spPr bwMode="auto">
          <a:xfrm>
            <a:off x="838200" y="1463040"/>
            <a:ext cx="10515600" cy="4713923"/>
          </a:xfrm>
        </p:spPr>
        <p:txBody>
          <a:bodyPr/>
          <a:lstStyle/>
          <a:p>
            <a:pPr>
              <a:defRPr/>
            </a:pPr>
            <a:r>
              <a:rPr lang="de-DE" b="1" dirty="0">
                <a:solidFill>
                  <a:schemeClr val="accent1"/>
                </a:solidFill>
              </a:rPr>
              <a:t>Anpassungsmaßnahmen</a:t>
            </a:r>
            <a:r>
              <a:rPr lang="de-DE" b="1" dirty="0"/>
              <a:t> gegen Frostschäden</a:t>
            </a:r>
            <a:r>
              <a:rPr lang="de-DE" dirty="0"/>
              <a:t>:</a:t>
            </a:r>
          </a:p>
          <a:p>
            <a:pPr>
              <a:buFont typeface="Wingdings"/>
              <a:buChar char="Ø"/>
              <a:defRPr/>
            </a:pPr>
            <a:r>
              <a:rPr lang="de-DE" dirty="0"/>
              <a:t> Entfernung von Hindernissen, die den Kaltabfluss verhindern </a:t>
            </a:r>
            <a:br>
              <a:rPr lang="de-DE" dirty="0"/>
            </a:br>
            <a:r>
              <a:rPr lang="de-DE" dirty="0"/>
              <a:t>  könnten, bergseitige Schutzplanzungen </a:t>
            </a:r>
          </a:p>
          <a:p>
            <a:pPr>
              <a:buFont typeface="Wingdings"/>
              <a:buChar char="Ø"/>
              <a:defRPr/>
            </a:pPr>
            <a:r>
              <a:rPr lang="de-DE" dirty="0"/>
              <a:t> Bodenbewuchs kurzhalten, höhere Stammformen</a:t>
            </a:r>
          </a:p>
          <a:p>
            <a:pPr>
              <a:buFont typeface="Wingdings"/>
              <a:buChar char="Ø"/>
              <a:defRPr/>
            </a:pPr>
            <a:r>
              <a:rPr lang="de-DE" dirty="0"/>
              <a:t> </a:t>
            </a:r>
            <a:r>
              <a:rPr lang="de-DE" dirty="0" err="1"/>
              <a:t>Austriebsverzögerung</a:t>
            </a:r>
            <a:r>
              <a:rPr lang="de-DE" dirty="0"/>
              <a:t> durch Double </a:t>
            </a:r>
            <a:r>
              <a:rPr lang="de-DE" dirty="0" err="1"/>
              <a:t>Pruning</a:t>
            </a:r>
            <a:endParaRPr lang="de-DE" dirty="0"/>
          </a:p>
          <a:p>
            <a:pPr>
              <a:buFont typeface="Wingdings"/>
              <a:buChar char="Ø"/>
              <a:defRPr/>
            </a:pPr>
            <a:r>
              <a:rPr lang="de-DE" dirty="0"/>
              <a:t> </a:t>
            </a:r>
            <a:r>
              <a:rPr lang="de-DE" dirty="0" err="1"/>
              <a:t>Austriebsverzögerung</a:t>
            </a:r>
            <a:r>
              <a:rPr lang="de-DE" dirty="0"/>
              <a:t> durch Rapsöl-Applikation</a:t>
            </a:r>
          </a:p>
          <a:p>
            <a:pPr>
              <a:buFont typeface="Wingdings"/>
              <a:buChar char="Ø"/>
              <a:defRPr/>
            </a:pPr>
            <a:r>
              <a:rPr lang="de-DE" dirty="0"/>
              <a:t> Naturwuchserziehung</a:t>
            </a:r>
          </a:p>
          <a:p>
            <a:pPr>
              <a:buFont typeface="Wingdings"/>
              <a:buChar char="Ø"/>
              <a:defRPr/>
            </a:pPr>
            <a:r>
              <a:rPr lang="de-DE" dirty="0"/>
              <a:t> Frostschutzberegnung</a:t>
            </a:r>
          </a:p>
          <a:p>
            <a:pPr>
              <a:buFont typeface="Wingdings"/>
              <a:buChar char="Ø"/>
              <a:defRPr/>
            </a:pPr>
            <a:r>
              <a:rPr lang="de-DE" dirty="0"/>
              <a:t> Frostschutzkerzen, Heizdraht, Gas- oder Ölbrenner mit Gebläse</a:t>
            </a:r>
            <a:endParaRPr dirty="0"/>
          </a:p>
          <a:p>
            <a:pPr>
              <a:buFont typeface="Wingdings"/>
              <a:buChar char="Ø"/>
              <a:defRPr/>
            </a:pPr>
            <a:r>
              <a:rPr lang="de-DE" dirty="0"/>
              <a:t> Hubschrauber, Motor-Windräder, </a:t>
            </a:r>
            <a:r>
              <a:rPr lang="de-DE" dirty="0" err="1"/>
              <a:t>Selective</a:t>
            </a:r>
            <a:r>
              <a:rPr lang="de-DE" dirty="0"/>
              <a:t>-</a:t>
            </a:r>
            <a:r>
              <a:rPr lang="de-DE" dirty="0" err="1"/>
              <a:t>inverted</a:t>
            </a:r>
            <a:r>
              <a:rPr lang="de-DE" dirty="0"/>
              <a:t>-sink-Geräte</a:t>
            </a:r>
          </a:p>
          <a:p>
            <a:pPr marL="0" indent="0">
              <a:buNone/>
              <a:defRPr/>
            </a:pPr>
            <a:endParaRPr lang="de-DE" dirty="0"/>
          </a:p>
          <a:p>
            <a:pPr>
              <a:defRPr/>
            </a:pPr>
            <a:endParaRPr lang="de-DE" dirty="0"/>
          </a:p>
        </p:txBody>
      </p:sp>
      <p:sp>
        <p:nvSpPr>
          <p:cNvPr id="3" name="Rechteck 2">
            <a:extLst>
              <a:ext uri="{FF2B5EF4-FFF2-40B4-BE49-F238E27FC236}">
                <a16:creationId xmlns:a16="http://schemas.microsoft.com/office/drawing/2014/main" id="{0DCF765A-2B48-42BB-94D7-8C87C26C5D86}"/>
              </a:ext>
            </a:extLst>
          </p:cNvPr>
          <p:cNvSpPr/>
          <p:nvPr/>
        </p:nvSpPr>
        <p:spPr>
          <a:xfrm>
            <a:off x="838200" y="4797152"/>
            <a:ext cx="10082336" cy="1559198"/>
          </a:xfrm>
          <a:prstGeom prst="rect">
            <a:avLst/>
          </a:prstGeom>
          <a:solidFill>
            <a:srgbClr val="FF4040">
              <a:alpha val="30196"/>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Rechteck 5">
            <a:extLst>
              <a:ext uri="{FF2B5EF4-FFF2-40B4-BE49-F238E27FC236}">
                <a16:creationId xmlns:a16="http://schemas.microsoft.com/office/drawing/2014/main" id="{B28681BC-BC4E-486D-B59A-7EC8FBEC19DC}"/>
              </a:ext>
            </a:extLst>
          </p:cNvPr>
          <p:cNvSpPr/>
          <p:nvPr/>
        </p:nvSpPr>
        <p:spPr>
          <a:xfrm>
            <a:off x="4439816" y="4785258"/>
            <a:ext cx="6600056" cy="646331"/>
          </a:xfrm>
          <a:prstGeom prst="rect">
            <a:avLst/>
          </a:prstGeom>
        </p:spPr>
        <p:txBody>
          <a:bodyPr wrap="square">
            <a:spAutoFit/>
          </a:bodyPr>
          <a:lstStyle/>
          <a:p>
            <a:pPr algn="ctr"/>
            <a:r>
              <a:rPr lang="de-DE" dirty="0">
                <a:solidFill>
                  <a:srgbClr val="C00000"/>
                </a:solidFill>
              </a:rPr>
              <a:t>wasser- und/oder energieintensiv und teils mit </a:t>
            </a:r>
          </a:p>
          <a:p>
            <a:pPr algn="ctr"/>
            <a:r>
              <a:rPr lang="de-DE" dirty="0">
                <a:solidFill>
                  <a:srgbClr val="C00000"/>
                </a:solidFill>
              </a:rPr>
              <a:t>massiven Emissionen Verbunden!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barn(inVertical)">
                                      <p:cBhvr>
                                        <p:cTn id="39" dur="500"/>
                                        <p:tgtEl>
                                          <p:spTgt spid="3"/>
                                        </p:tgtEl>
                                      </p:cBhvr>
                                    </p:animEffect>
                                  </p:childTnLst>
                                </p:cTn>
                              </p:par>
                              <p:par>
                                <p:cTn id="40" presetID="2" presetClass="entr" presetSubtype="2" fill="hold" grpId="0" nodeType="with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additive="base">
                                        <p:cTn id="42" dur="500" fill="hold"/>
                                        <p:tgtEl>
                                          <p:spTgt spid="6"/>
                                        </p:tgtEl>
                                        <p:attrNameLst>
                                          <p:attrName>ppt_x</p:attrName>
                                        </p:attrNameLst>
                                      </p:cBhvr>
                                      <p:tavLst>
                                        <p:tav tm="0">
                                          <p:val>
                                            <p:strVal val="1+#ppt_w/2"/>
                                          </p:val>
                                        </p:tav>
                                        <p:tav tm="100000">
                                          <p:val>
                                            <p:strVal val="#ppt_x"/>
                                          </p:val>
                                        </p:tav>
                                      </p:tavLst>
                                    </p:anim>
                                    <p:anim calcmode="lin" valueType="num">
                                      <p:cBhvr additive="base">
                                        <p:cTn id="43"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Lst>
  </p:timing>
</p:sld>
</file>

<file path=ppt/slides/slide4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Weinbau im Klimawandel - Pflanzenschutz</a:t>
            </a:r>
            <a:endParaRPr/>
          </a:p>
        </p:txBody>
      </p:sp>
      <p:sp>
        <p:nvSpPr>
          <p:cNvPr id="5" name="Inhaltsplatzhalter 2"/>
          <p:cNvSpPr>
            <a:spLocks noGrp="1"/>
          </p:cNvSpPr>
          <p:nvPr>
            <p:ph idx="1"/>
          </p:nvPr>
        </p:nvSpPr>
        <p:spPr bwMode="auto">
          <a:xfrm>
            <a:off x="838200" y="1423284"/>
            <a:ext cx="11148391" cy="4713923"/>
          </a:xfrm>
        </p:spPr>
        <p:txBody>
          <a:bodyPr/>
          <a:lstStyle/>
          <a:p>
            <a:pPr>
              <a:defRPr/>
            </a:pPr>
            <a:r>
              <a:rPr lang="de-DE" b="1" dirty="0"/>
              <a:t>Krankheiten, Schädlinge, Unkräuter</a:t>
            </a:r>
          </a:p>
          <a:p>
            <a:pPr marL="0" indent="0">
              <a:buNone/>
              <a:defRPr/>
            </a:pPr>
            <a:endParaRPr dirty="0"/>
          </a:p>
          <a:p>
            <a:pPr marL="0" indent="0">
              <a:buNone/>
              <a:defRPr/>
            </a:pPr>
            <a:r>
              <a:rPr lang="de-DE" u="sng" dirty="0"/>
              <a:t>Klimawandel: Einflüsse auf Entwicklung und Wachstum </a:t>
            </a:r>
            <a:endParaRPr dirty="0"/>
          </a:p>
          <a:p>
            <a:pPr>
              <a:buFont typeface="Wingdings"/>
              <a:buChar char="Ø"/>
              <a:defRPr/>
            </a:pPr>
            <a:r>
              <a:rPr lang="de-DE" dirty="0"/>
              <a:t> Veränderungen im saisonalen Auftreten</a:t>
            </a:r>
            <a:endParaRPr dirty="0"/>
          </a:p>
          <a:p>
            <a:pPr>
              <a:buFont typeface="Wingdings"/>
              <a:buChar char="Ø"/>
              <a:defRPr/>
            </a:pPr>
            <a:r>
              <a:rPr lang="de-DE" dirty="0"/>
              <a:t> Veränderungen in der geographischen Ausbreitung</a:t>
            </a:r>
            <a:endParaRPr dirty="0"/>
          </a:p>
          <a:p>
            <a:pPr>
              <a:buFont typeface="Wingdings"/>
              <a:buChar char="Ø"/>
              <a:defRPr/>
            </a:pPr>
            <a:r>
              <a:rPr lang="de-DE" dirty="0"/>
              <a:t> Veränderungen in der Populationsdynamik und Epidemie</a:t>
            </a:r>
            <a:endParaRPr dirty="0"/>
          </a:p>
        </p:txBody>
      </p:sp>
      <p:sp>
        <p:nvSpPr>
          <p:cNvPr id="6" name="Textfeld 3"/>
          <p:cNvSpPr>
            <a:spLocks/>
          </p:cNvSpPr>
          <p:nvPr/>
        </p:nvSpPr>
        <p:spPr bwMode="auto">
          <a:xfrm>
            <a:off x="10825593" y="5875597"/>
            <a:ext cx="381414" cy="261610"/>
          </a:xfrm>
          <a:prstGeom prst="rect">
            <a:avLst/>
          </a:prstGeom>
          <a:noFill/>
          <a:ln>
            <a:noFill/>
          </a:ln>
        </p:spPr>
        <p:txBody>
          <a:bodyPr wrap="square" rtlCol="0">
            <a:spAutoFit/>
          </a:bodyPr>
          <a:lstStyle/>
          <a:p>
            <a:pPr>
              <a:defRPr/>
            </a:pPr>
            <a:r>
              <a:rPr lang="de-DE" sz="1100"/>
              <a:t>JKI</a:t>
            </a:r>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Weinbau im Klimawandel - Pflanzenschutz</a:t>
            </a:r>
            <a:endParaRPr/>
          </a:p>
        </p:txBody>
      </p:sp>
      <p:sp>
        <p:nvSpPr>
          <p:cNvPr id="5" name="Inhaltsplatzhalter 2"/>
          <p:cNvSpPr>
            <a:spLocks noGrp="1"/>
          </p:cNvSpPr>
          <p:nvPr>
            <p:ph idx="1"/>
          </p:nvPr>
        </p:nvSpPr>
        <p:spPr bwMode="auto">
          <a:xfrm>
            <a:off x="838200" y="1423284"/>
            <a:ext cx="11148391" cy="4713923"/>
          </a:xfrm>
        </p:spPr>
        <p:txBody>
          <a:bodyPr/>
          <a:lstStyle/>
          <a:p>
            <a:pPr>
              <a:defRPr/>
            </a:pPr>
            <a:r>
              <a:rPr lang="de-DE" b="1"/>
              <a:t>Krankheiten, Schädlinge, Unkräuter (Beispiele)</a:t>
            </a:r>
            <a:endParaRPr/>
          </a:p>
        </p:txBody>
      </p:sp>
      <p:graphicFrame>
        <p:nvGraphicFramePr>
          <p:cNvPr id="6" name="Tabelle 5"/>
          <p:cNvGraphicFramePr>
            <a:graphicFrameLocks noGrp="1"/>
          </p:cNvGraphicFramePr>
          <p:nvPr/>
        </p:nvGraphicFramePr>
        <p:xfrm>
          <a:off x="1082431" y="2009204"/>
          <a:ext cx="10124577" cy="4341963"/>
        </p:xfrm>
        <a:graphic>
          <a:graphicData uri="http://schemas.openxmlformats.org/drawingml/2006/table">
            <a:tbl>
              <a:tblPr firstRow="1" bandRow="1">
                <a:tableStyleId>{465F668A-3D34-14AE-B938-7752ABEDD214}</a:tableStyleId>
              </a:tblPr>
              <a:tblGrid>
                <a:gridCol w="3723249">
                  <a:extLst>
                    <a:ext uri="{9D8B030D-6E8A-4147-A177-3AD203B41FA5}">
                      <a16:colId xmlns:a16="http://schemas.microsoft.com/office/drawing/2014/main" val="20000"/>
                    </a:ext>
                  </a:extLst>
                </a:gridCol>
                <a:gridCol w="3220720">
                  <a:extLst>
                    <a:ext uri="{9D8B030D-6E8A-4147-A177-3AD203B41FA5}">
                      <a16:colId xmlns:a16="http://schemas.microsoft.com/office/drawing/2014/main" val="20001"/>
                    </a:ext>
                  </a:extLst>
                </a:gridCol>
                <a:gridCol w="3180608">
                  <a:extLst>
                    <a:ext uri="{9D8B030D-6E8A-4147-A177-3AD203B41FA5}">
                      <a16:colId xmlns:a16="http://schemas.microsoft.com/office/drawing/2014/main" val="20002"/>
                    </a:ext>
                  </a:extLst>
                </a:gridCol>
              </a:tblGrid>
              <a:tr h="621125">
                <a:tc>
                  <a:txBody>
                    <a:bodyPr/>
                    <a:lstStyle/>
                    <a:p>
                      <a:pPr>
                        <a:defRPr/>
                      </a:pPr>
                      <a:endParaRPr lang="de-DE"/>
                    </a:p>
                  </a:txBody>
                  <a:tcPr/>
                </a:tc>
                <a:tc>
                  <a:txBody>
                    <a:bodyPr/>
                    <a:lstStyle/>
                    <a:p>
                      <a:pPr>
                        <a:defRPr/>
                      </a:pPr>
                      <a:r>
                        <a:rPr lang="de-DE"/>
                        <a:t>Tendenz zunehmende Bedeutung durch:</a:t>
                      </a:r>
                      <a:endParaRPr/>
                    </a:p>
                  </a:txBody>
                  <a:tcPr/>
                </a:tc>
                <a:tc>
                  <a:txBody>
                    <a:bodyPr/>
                    <a:lstStyle/>
                    <a:p>
                      <a:pPr>
                        <a:defRPr/>
                      </a:pPr>
                      <a:r>
                        <a:rPr lang="de-DE"/>
                        <a:t>Tendenz abnehmende Bedeutung durch:</a:t>
                      </a:r>
                      <a:endParaRPr/>
                    </a:p>
                  </a:txBody>
                  <a:tcPr/>
                </a:tc>
                <a:extLst>
                  <a:ext uri="{0D108BD9-81ED-4DB2-BD59-A6C34878D82A}">
                    <a16:rowId xmlns:a16="http://schemas.microsoft.com/office/drawing/2014/main" val="10000"/>
                  </a:ext>
                </a:extLst>
              </a:tr>
              <a:tr h="539393">
                <a:tc>
                  <a:txBody>
                    <a:bodyPr/>
                    <a:lstStyle/>
                    <a:p>
                      <a:pPr>
                        <a:defRPr/>
                      </a:pPr>
                      <a:r>
                        <a:rPr lang="de-DE"/>
                        <a:t>Echter Mehltau (</a:t>
                      </a:r>
                      <a:r>
                        <a:rPr lang="de-DE" i="1"/>
                        <a:t>Erysiphaceae</a:t>
                      </a:r>
                      <a:r>
                        <a:rPr lang="de-DE"/>
                        <a:t>)</a:t>
                      </a:r>
                      <a:endParaRPr/>
                    </a:p>
                  </a:txBody>
                  <a:tcPr/>
                </a:tc>
                <a:tc>
                  <a:txBody>
                    <a:bodyPr/>
                    <a:lstStyle/>
                    <a:p>
                      <a:pPr>
                        <a:defRPr/>
                      </a:pPr>
                      <a:r>
                        <a:rPr lang="de-DE"/>
                        <a:t>Wärmere Sommer</a:t>
                      </a:r>
                    </a:p>
                  </a:txBody>
                  <a:tcPr/>
                </a:tc>
                <a:tc>
                  <a:txBody>
                    <a:bodyPr/>
                    <a:lstStyle/>
                    <a:p>
                      <a:pPr>
                        <a:defRPr/>
                      </a:pPr>
                      <a:endParaRPr lang="de-DE"/>
                    </a:p>
                  </a:txBody>
                  <a:tcPr/>
                </a:tc>
                <a:extLst>
                  <a:ext uri="{0D108BD9-81ED-4DB2-BD59-A6C34878D82A}">
                    <a16:rowId xmlns:a16="http://schemas.microsoft.com/office/drawing/2014/main" val="10001"/>
                  </a:ext>
                </a:extLst>
              </a:tr>
              <a:tr h="621125">
                <a:tc>
                  <a:txBody>
                    <a:bodyPr/>
                    <a:lstStyle/>
                    <a:p>
                      <a:pPr>
                        <a:defRPr/>
                      </a:pPr>
                      <a:r>
                        <a:rPr lang="de-DE"/>
                        <a:t>Falscher Mehltau (</a:t>
                      </a:r>
                      <a:r>
                        <a:rPr lang="de-DE" i="1"/>
                        <a:t>Peronospora</a:t>
                      </a:r>
                      <a:r>
                        <a:rPr lang="de-DE"/>
                        <a:t>)</a:t>
                      </a:r>
                      <a:endParaRPr/>
                    </a:p>
                  </a:txBody>
                  <a:tcPr/>
                </a:tc>
                <a:tc>
                  <a:txBody>
                    <a:bodyPr/>
                    <a:lstStyle/>
                    <a:p>
                      <a:pPr>
                        <a:defRPr/>
                      </a:pPr>
                      <a:r>
                        <a:rPr lang="de-DE"/>
                        <a:t>Herbst (und Frühjahr)</a:t>
                      </a:r>
                      <a:endParaRPr/>
                    </a:p>
                  </a:txBody>
                  <a:tcPr/>
                </a:tc>
                <a:tc>
                  <a:txBody>
                    <a:bodyPr/>
                    <a:lstStyle/>
                    <a:p>
                      <a:pPr>
                        <a:defRPr/>
                      </a:pPr>
                      <a:r>
                        <a:rPr lang="de-DE"/>
                        <a:t>Trockenere Sommer</a:t>
                      </a:r>
                      <a:endParaRPr/>
                    </a:p>
                  </a:txBody>
                  <a:tcPr/>
                </a:tc>
                <a:extLst>
                  <a:ext uri="{0D108BD9-81ED-4DB2-BD59-A6C34878D82A}">
                    <a16:rowId xmlns:a16="http://schemas.microsoft.com/office/drawing/2014/main" val="10002"/>
                  </a:ext>
                </a:extLst>
              </a:tr>
              <a:tr h="621125">
                <a:tc>
                  <a:txBody>
                    <a:bodyPr/>
                    <a:lstStyle/>
                    <a:p>
                      <a:pPr>
                        <a:defRPr/>
                      </a:pPr>
                      <a:r>
                        <a:rPr lang="de-DE"/>
                        <a:t>Traubenwickler (einbindiger, bekreuzter); 3 statt 2 Genereationen</a:t>
                      </a:r>
                    </a:p>
                  </a:txBody>
                  <a:tcPr/>
                </a:tc>
                <a:tc>
                  <a:txBody>
                    <a:bodyPr/>
                    <a:lstStyle/>
                    <a:p>
                      <a:pPr>
                        <a:defRPr/>
                      </a:pPr>
                      <a:r>
                        <a:rPr lang="de-DE"/>
                        <a:t>Höhere Temperaturen, mildere Winter, längere Vetetationsper.</a:t>
                      </a:r>
                    </a:p>
                  </a:txBody>
                  <a:tcPr/>
                </a:tc>
                <a:tc>
                  <a:txBody>
                    <a:bodyPr/>
                    <a:lstStyle/>
                    <a:p>
                      <a:pPr>
                        <a:defRPr/>
                      </a:pPr>
                      <a:endParaRPr lang="de-DE"/>
                    </a:p>
                  </a:txBody>
                  <a:tcPr/>
                </a:tc>
                <a:extLst>
                  <a:ext uri="{0D108BD9-81ED-4DB2-BD59-A6C34878D82A}">
                    <a16:rowId xmlns:a16="http://schemas.microsoft.com/office/drawing/2014/main" val="10003"/>
                  </a:ext>
                </a:extLst>
              </a:tr>
              <a:tr h="621125">
                <a:tc>
                  <a:txBody>
                    <a:bodyPr/>
                    <a:lstStyle/>
                    <a:p>
                      <a:pPr>
                        <a:defRPr/>
                      </a:pPr>
                      <a:r>
                        <a:rPr lang="de-DE"/>
                        <a:t>Grüne Rebzikade</a:t>
                      </a:r>
                    </a:p>
                  </a:txBody>
                  <a:tcPr/>
                </a:tc>
                <a:tc>
                  <a:txBody>
                    <a:bodyPr/>
                    <a:lstStyle/>
                    <a:p>
                      <a:pPr>
                        <a:defRPr/>
                      </a:pPr>
                      <a:r>
                        <a:rPr lang="de-DE"/>
                        <a:t>Höhere Temperaturen</a:t>
                      </a:r>
                    </a:p>
                  </a:txBody>
                  <a:tcPr/>
                </a:tc>
                <a:tc>
                  <a:txBody>
                    <a:bodyPr/>
                    <a:lstStyle/>
                    <a:p>
                      <a:pPr>
                        <a:defRPr/>
                      </a:pPr>
                      <a:endParaRPr lang="de-DE"/>
                    </a:p>
                  </a:txBody>
                  <a:tcPr/>
                </a:tc>
                <a:extLst>
                  <a:ext uri="{0D108BD9-81ED-4DB2-BD59-A6C34878D82A}">
                    <a16:rowId xmlns:a16="http://schemas.microsoft.com/office/drawing/2014/main" val="10004"/>
                  </a:ext>
                </a:extLst>
              </a:tr>
              <a:tr h="621125">
                <a:tc>
                  <a:txBody>
                    <a:bodyPr/>
                    <a:lstStyle/>
                    <a:p>
                      <a:pPr>
                        <a:defRPr/>
                      </a:pPr>
                      <a:r>
                        <a:rPr lang="de-DE" sz="1800">
                          <a:solidFill>
                            <a:schemeClr val="dk1"/>
                          </a:solidFill>
                          <a:latin typeface="+mn-lt"/>
                          <a:ea typeface="+mn-ea"/>
                          <a:cs typeface="+mn-cs"/>
                        </a:rPr>
                        <a:t>Büffelzikade</a:t>
                      </a:r>
                      <a:endParaRPr lang="de-DE"/>
                    </a:p>
                  </a:txBody>
                  <a:tcPr/>
                </a:tc>
                <a:tc>
                  <a:txBody>
                    <a:bodyPr/>
                    <a:lstStyle/>
                    <a:p>
                      <a:pPr>
                        <a:defRPr/>
                      </a:pPr>
                      <a:r>
                        <a:rPr lang="de-DE"/>
                        <a:t>Höhere Temperaturen, mildere Winter</a:t>
                      </a:r>
                      <a:endParaRPr/>
                    </a:p>
                  </a:txBody>
                  <a:tcPr/>
                </a:tc>
                <a:tc>
                  <a:txBody>
                    <a:bodyPr/>
                    <a:lstStyle/>
                    <a:p>
                      <a:pPr>
                        <a:defRPr/>
                      </a:pPr>
                      <a:endParaRPr lang="de-DE"/>
                    </a:p>
                  </a:txBody>
                  <a:tcPr/>
                </a:tc>
                <a:extLst>
                  <a:ext uri="{0D108BD9-81ED-4DB2-BD59-A6C34878D82A}">
                    <a16:rowId xmlns:a16="http://schemas.microsoft.com/office/drawing/2014/main" val="10005"/>
                  </a:ext>
                </a:extLst>
              </a:tr>
              <a:tr h="621125">
                <a:tc>
                  <a:txBody>
                    <a:bodyPr/>
                    <a:lstStyle/>
                    <a:p>
                      <a:pPr>
                        <a:defRPr/>
                      </a:pPr>
                      <a:r>
                        <a:rPr lang="de-DE"/>
                        <a:t>Reblaus </a:t>
                      </a:r>
                    </a:p>
                  </a:txBody>
                  <a:tcPr/>
                </a:tc>
                <a:tc>
                  <a:txBody>
                    <a:bodyPr/>
                    <a:lstStyle/>
                    <a:p>
                      <a:pPr marL="0" marR="0" lvl="0" indent="0" algn="l" defTabSz="914400">
                        <a:lnSpc>
                          <a:spcPct val="100000"/>
                        </a:lnSpc>
                        <a:spcBef>
                          <a:spcPts val="0"/>
                        </a:spcBef>
                        <a:spcAft>
                          <a:spcPts val="0"/>
                        </a:spcAft>
                        <a:buClrTx/>
                        <a:buSzTx/>
                        <a:buFontTx/>
                        <a:buNone/>
                        <a:defRPr/>
                      </a:pPr>
                      <a:r>
                        <a:rPr lang="de-DE"/>
                        <a:t>Höhere Temperaturen, mildere Winter (Ausbreitung Blattläuse)</a:t>
                      </a:r>
                    </a:p>
                  </a:txBody>
                  <a:tcPr/>
                </a:tc>
                <a:tc>
                  <a:txBody>
                    <a:bodyPr/>
                    <a:lstStyle/>
                    <a:p>
                      <a:pPr>
                        <a:defRPr/>
                      </a:pPr>
                      <a:endParaRPr lang="de-DE"/>
                    </a:p>
                  </a:txBody>
                  <a:tcPr/>
                </a:tc>
                <a:extLst>
                  <a:ext uri="{0D108BD9-81ED-4DB2-BD59-A6C34878D82A}">
                    <a16:rowId xmlns:a16="http://schemas.microsoft.com/office/drawing/2014/main" val="10006"/>
                  </a:ext>
                </a:extLst>
              </a:tr>
            </a:tbl>
          </a:graphicData>
        </a:graphic>
      </p:graphicFrame>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Weinbau im Klimawandel - Pflanzenschutz</a:t>
            </a:r>
            <a:endParaRPr/>
          </a:p>
        </p:txBody>
      </p:sp>
      <p:sp>
        <p:nvSpPr>
          <p:cNvPr id="5" name="Inhaltsplatzhalter 2"/>
          <p:cNvSpPr>
            <a:spLocks noGrp="1"/>
          </p:cNvSpPr>
          <p:nvPr>
            <p:ph idx="1"/>
          </p:nvPr>
        </p:nvSpPr>
        <p:spPr bwMode="auto">
          <a:xfrm>
            <a:off x="838200" y="1423284"/>
            <a:ext cx="11148391" cy="4713923"/>
          </a:xfrm>
        </p:spPr>
        <p:txBody>
          <a:bodyPr/>
          <a:lstStyle/>
          <a:p>
            <a:pPr>
              <a:defRPr/>
            </a:pPr>
            <a:r>
              <a:rPr lang="de-DE" b="1"/>
              <a:t>Krankheiten, Schädlinge, Unkräuter (Beispiele)</a:t>
            </a:r>
            <a:endParaRPr/>
          </a:p>
        </p:txBody>
      </p:sp>
      <p:graphicFrame>
        <p:nvGraphicFramePr>
          <p:cNvPr id="6" name="Tabelle 5"/>
          <p:cNvGraphicFramePr>
            <a:graphicFrameLocks noGrp="1"/>
          </p:cNvGraphicFramePr>
          <p:nvPr>
            <p:extLst>
              <p:ext uri="{D42A27DB-BD31-4B8C-83A1-F6EECF244321}">
                <p14:modId xmlns:p14="http://schemas.microsoft.com/office/powerpoint/2010/main" val="3145195978"/>
              </p:ext>
            </p:extLst>
          </p:nvPr>
        </p:nvGraphicFramePr>
        <p:xfrm>
          <a:off x="1082431" y="2009204"/>
          <a:ext cx="10124576" cy="3797055"/>
        </p:xfrm>
        <a:graphic>
          <a:graphicData uri="http://schemas.openxmlformats.org/drawingml/2006/table">
            <a:tbl>
              <a:tblPr firstRow="1" bandRow="1">
                <a:tableStyleId>{465F668A-3D34-14AE-B938-7752ABEDD214}</a:tableStyleId>
              </a:tblPr>
              <a:tblGrid>
                <a:gridCol w="3403508">
                  <a:extLst>
                    <a:ext uri="{9D8B030D-6E8A-4147-A177-3AD203B41FA5}">
                      <a16:colId xmlns:a16="http://schemas.microsoft.com/office/drawing/2014/main" val="20000"/>
                    </a:ext>
                  </a:extLst>
                </a:gridCol>
                <a:gridCol w="3346209">
                  <a:extLst>
                    <a:ext uri="{9D8B030D-6E8A-4147-A177-3AD203B41FA5}">
                      <a16:colId xmlns:a16="http://schemas.microsoft.com/office/drawing/2014/main" val="20001"/>
                    </a:ext>
                  </a:extLst>
                </a:gridCol>
                <a:gridCol w="3374859">
                  <a:extLst>
                    <a:ext uri="{9D8B030D-6E8A-4147-A177-3AD203B41FA5}">
                      <a16:colId xmlns:a16="http://schemas.microsoft.com/office/drawing/2014/main" val="20002"/>
                    </a:ext>
                  </a:extLst>
                </a:gridCol>
              </a:tblGrid>
              <a:tr h="614862">
                <a:tc>
                  <a:txBody>
                    <a:bodyPr/>
                    <a:lstStyle/>
                    <a:p>
                      <a:pPr>
                        <a:defRPr/>
                      </a:pPr>
                      <a:endParaRPr lang="de-DE"/>
                    </a:p>
                  </a:txBody>
                  <a:tcPr/>
                </a:tc>
                <a:tc>
                  <a:txBody>
                    <a:bodyPr/>
                    <a:lstStyle/>
                    <a:p>
                      <a:pPr>
                        <a:defRPr/>
                      </a:pPr>
                      <a:r>
                        <a:rPr lang="de-DE"/>
                        <a:t>Tendenz zunehmende Bedeutung durch:</a:t>
                      </a:r>
                      <a:endParaRPr/>
                    </a:p>
                  </a:txBody>
                  <a:tcPr/>
                </a:tc>
                <a:tc>
                  <a:txBody>
                    <a:bodyPr/>
                    <a:lstStyle/>
                    <a:p>
                      <a:pPr>
                        <a:defRPr/>
                      </a:pPr>
                      <a:r>
                        <a:rPr lang="de-DE"/>
                        <a:t>Tendenz abnehmende Bedeutung durch:</a:t>
                      </a:r>
                      <a:endParaRPr/>
                    </a:p>
                  </a:txBody>
                  <a:tcPr/>
                </a:tc>
                <a:extLst>
                  <a:ext uri="{0D108BD9-81ED-4DB2-BD59-A6C34878D82A}">
                    <a16:rowId xmlns:a16="http://schemas.microsoft.com/office/drawing/2014/main" val="10000"/>
                  </a:ext>
                </a:extLst>
              </a:tr>
              <a:tr h="614862">
                <a:tc>
                  <a:txBody>
                    <a:bodyPr/>
                    <a:lstStyle/>
                    <a:p>
                      <a:pPr>
                        <a:defRPr/>
                      </a:pPr>
                      <a:r>
                        <a:rPr lang="de-DE" sz="1800">
                          <a:solidFill>
                            <a:schemeClr val="dk1"/>
                          </a:solidFill>
                          <a:latin typeface="+mn-lt"/>
                          <a:ea typeface="+mn-ea"/>
                          <a:cs typeface="+mn-cs"/>
                        </a:rPr>
                        <a:t>Schwarzholzkrankheit</a:t>
                      </a:r>
                      <a:endParaRPr/>
                    </a:p>
                    <a:p>
                      <a:pPr>
                        <a:defRPr/>
                      </a:pPr>
                      <a:r>
                        <a:rPr lang="de-DE" sz="1800">
                          <a:solidFill>
                            <a:schemeClr val="dk1"/>
                          </a:solidFill>
                          <a:latin typeface="+mn-lt"/>
                          <a:ea typeface="+mn-ea"/>
                          <a:cs typeface="+mn-cs"/>
                        </a:rPr>
                        <a:t>Über „</a:t>
                      </a:r>
                      <a:r>
                        <a:rPr lang="de-DE" sz="1800" i="1">
                          <a:solidFill>
                            <a:schemeClr val="dk1"/>
                          </a:solidFill>
                          <a:latin typeface="+mn-lt"/>
                          <a:ea typeface="+mn-ea"/>
                          <a:cs typeface="+mn-cs"/>
                        </a:rPr>
                        <a:t>Winden-Glasflügelzikade“</a:t>
                      </a:r>
                      <a:endParaRPr lang="de-DE"/>
                    </a:p>
                  </a:txBody>
                  <a:tcPr/>
                </a:tc>
                <a:tc>
                  <a:txBody>
                    <a:bodyPr/>
                    <a:lstStyle/>
                    <a:p>
                      <a:pPr>
                        <a:defRPr/>
                      </a:pPr>
                      <a:r>
                        <a:rPr lang="de-DE"/>
                        <a:t>Mildere Winter</a:t>
                      </a:r>
                      <a:endParaRPr/>
                    </a:p>
                  </a:txBody>
                  <a:tcPr/>
                </a:tc>
                <a:tc>
                  <a:txBody>
                    <a:bodyPr/>
                    <a:lstStyle/>
                    <a:p>
                      <a:pPr>
                        <a:defRPr/>
                      </a:pPr>
                      <a:endParaRPr lang="de-DE"/>
                    </a:p>
                  </a:txBody>
                  <a:tcPr/>
                </a:tc>
                <a:extLst>
                  <a:ext uri="{0D108BD9-81ED-4DB2-BD59-A6C34878D82A}">
                    <a16:rowId xmlns:a16="http://schemas.microsoft.com/office/drawing/2014/main" val="10001"/>
                  </a:ext>
                </a:extLst>
              </a:tr>
              <a:tr h="614862">
                <a:tc>
                  <a:txBody>
                    <a:bodyPr/>
                    <a:lstStyle/>
                    <a:p>
                      <a:pPr>
                        <a:defRPr/>
                      </a:pPr>
                      <a:r>
                        <a:rPr lang="de-DE" sz="1800" i="1">
                          <a:solidFill>
                            <a:schemeClr val="dk1"/>
                          </a:solidFill>
                          <a:latin typeface="+mn-lt"/>
                          <a:ea typeface="+mn-ea"/>
                          <a:cs typeface="+mn-cs"/>
                        </a:rPr>
                        <a:t>Esca</a:t>
                      </a:r>
                      <a:r>
                        <a:rPr lang="de-DE" sz="1800">
                          <a:solidFill>
                            <a:schemeClr val="dk1"/>
                          </a:solidFill>
                          <a:latin typeface="+mn-lt"/>
                          <a:ea typeface="+mn-ea"/>
                          <a:cs typeface="+mn-cs"/>
                        </a:rPr>
                        <a:t> </a:t>
                      </a:r>
                      <a:endParaRPr lang="de-DE"/>
                    </a:p>
                  </a:txBody>
                  <a:tcPr/>
                </a:tc>
                <a:tc>
                  <a:txBody>
                    <a:bodyPr/>
                    <a:lstStyle/>
                    <a:p>
                      <a:pPr>
                        <a:defRPr/>
                      </a:pPr>
                      <a:r>
                        <a:rPr lang="de-DE" sz="1800">
                          <a:solidFill>
                            <a:schemeClr val="dk1"/>
                          </a:solidFill>
                          <a:latin typeface="+mn-lt"/>
                          <a:ea typeface="+mn-ea"/>
                          <a:cs typeface="+mn-cs"/>
                        </a:rPr>
                        <a:t>Vermehrt Niederschläge im September (feuchtwarm)</a:t>
                      </a:r>
                      <a:endParaRPr lang="de-DE"/>
                    </a:p>
                  </a:txBody>
                  <a:tcPr/>
                </a:tc>
                <a:tc>
                  <a:txBody>
                    <a:bodyPr/>
                    <a:lstStyle/>
                    <a:p>
                      <a:pPr>
                        <a:defRPr/>
                      </a:pPr>
                      <a:endParaRPr lang="de-DE"/>
                    </a:p>
                  </a:txBody>
                  <a:tcPr/>
                </a:tc>
                <a:extLst>
                  <a:ext uri="{0D108BD9-81ED-4DB2-BD59-A6C34878D82A}">
                    <a16:rowId xmlns:a16="http://schemas.microsoft.com/office/drawing/2014/main" val="10002"/>
                  </a:ext>
                </a:extLst>
              </a:tr>
              <a:tr h="614862">
                <a:tc>
                  <a:txBody>
                    <a:bodyPr/>
                    <a:lstStyle/>
                    <a:p>
                      <a:pPr>
                        <a:defRPr/>
                      </a:pPr>
                      <a:r>
                        <a:rPr lang="de-DE" sz="1800" i="1">
                          <a:solidFill>
                            <a:schemeClr val="dk1"/>
                          </a:solidFill>
                          <a:latin typeface="+mn-lt"/>
                          <a:ea typeface="+mn-ea"/>
                          <a:cs typeface="+mn-cs"/>
                        </a:rPr>
                        <a:t>Eutypabefall</a:t>
                      </a:r>
                      <a:r>
                        <a:rPr lang="de-DE" sz="1800">
                          <a:solidFill>
                            <a:schemeClr val="dk1"/>
                          </a:solidFill>
                          <a:latin typeface="+mn-lt"/>
                          <a:ea typeface="+mn-ea"/>
                          <a:cs typeface="+mn-cs"/>
                        </a:rPr>
                        <a:t> </a:t>
                      </a:r>
                      <a:endParaRPr lang="de-DE"/>
                    </a:p>
                  </a:txBody>
                  <a:tcPr/>
                </a:tc>
                <a:tc>
                  <a:txBody>
                    <a:bodyPr/>
                    <a:lstStyle/>
                    <a:p>
                      <a:pPr marL="0" marR="0" indent="0" algn="l" defTabSz="914400">
                        <a:lnSpc>
                          <a:spcPct val="100000"/>
                        </a:lnSpc>
                        <a:spcBef>
                          <a:spcPts val="0"/>
                        </a:spcBef>
                        <a:spcAft>
                          <a:spcPts val="0"/>
                        </a:spcAft>
                        <a:buClrTx/>
                        <a:buSzTx/>
                        <a:buFontTx/>
                        <a:buNone/>
                        <a:defRPr/>
                      </a:pPr>
                      <a:r>
                        <a:rPr lang="de-DE"/>
                        <a:t>Mildere Winter</a:t>
                      </a:r>
                      <a:endParaRPr/>
                    </a:p>
                    <a:p>
                      <a:pPr>
                        <a:defRPr/>
                      </a:pPr>
                      <a:endParaRPr lang="de-DE"/>
                    </a:p>
                  </a:txBody>
                  <a:tcPr/>
                </a:tc>
                <a:tc>
                  <a:txBody>
                    <a:bodyPr/>
                    <a:lstStyle/>
                    <a:p>
                      <a:pPr>
                        <a:defRPr/>
                      </a:pPr>
                      <a:endParaRPr lang="de-DE"/>
                    </a:p>
                  </a:txBody>
                  <a:tcPr/>
                </a:tc>
                <a:extLst>
                  <a:ext uri="{0D108BD9-81ED-4DB2-BD59-A6C34878D82A}">
                    <a16:rowId xmlns:a16="http://schemas.microsoft.com/office/drawing/2014/main" val="10003"/>
                  </a:ext>
                </a:extLst>
              </a:tr>
              <a:tr h="614862">
                <a:tc>
                  <a:txBody>
                    <a:bodyPr/>
                    <a:lstStyle/>
                    <a:p>
                      <a:pPr>
                        <a:defRPr/>
                      </a:pPr>
                      <a:r>
                        <a:rPr lang="de-DE" sz="1800" dirty="0">
                          <a:solidFill>
                            <a:schemeClr val="dk1"/>
                          </a:solidFill>
                          <a:latin typeface="+mn-lt"/>
                          <a:ea typeface="+mn-ea"/>
                          <a:cs typeface="+mn-cs"/>
                        </a:rPr>
                        <a:t>Rohfäule (</a:t>
                      </a:r>
                      <a:r>
                        <a:rPr lang="de-DE" sz="1800" i="1" dirty="0">
                          <a:solidFill>
                            <a:schemeClr val="dk1"/>
                          </a:solidFill>
                          <a:latin typeface="+mn-lt"/>
                          <a:ea typeface="+mn-ea"/>
                          <a:cs typeface="+mn-cs"/>
                        </a:rPr>
                        <a:t>Botrytis)</a:t>
                      </a:r>
                      <a:r>
                        <a:rPr lang="de-DE" sz="1800" dirty="0">
                          <a:solidFill>
                            <a:schemeClr val="dk1"/>
                          </a:solidFill>
                          <a:latin typeface="+mn-lt"/>
                          <a:ea typeface="+mn-ea"/>
                          <a:cs typeface="+mn-cs"/>
                        </a:rPr>
                        <a:t> </a:t>
                      </a:r>
                      <a:endParaRPr lang="de-DE" dirty="0"/>
                    </a:p>
                  </a:txBody>
                  <a:tcPr/>
                </a:tc>
                <a:tc>
                  <a:txBody>
                    <a:bodyPr/>
                    <a:lstStyle/>
                    <a:p>
                      <a:pPr>
                        <a:defRPr/>
                      </a:pPr>
                      <a:r>
                        <a:rPr lang="de-DE" sz="1800">
                          <a:solidFill>
                            <a:schemeClr val="dk1"/>
                          </a:solidFill>
                          <a:latin typeface="+mn-lt"/>
                          <a:ea typeface="+mn-ea"/>
                          <a:cs typeface="+mn-cs"/>
                        </a:rPr>
                        <a:t>zunehmende, sintflutartige Starkregen im September</a:t>
                      </a:r>
                      <a:endParaRPr lang="de-DE"/>
                    </a:p>
                  </a:txBody>
                  <a:tcPr/>
                </a:tc>
                <a:tc>
                  <a:txBody>
                    <a:bodyPr/>
                    <a:lstStyle/>
                    <a:p>
                      <a:pPr>
                        <a:defRPr/>
                      </a:pPr>
                      <a:endParaRPr lang="de-DE" dirty="0"/>
                    </a:p>
                  </a:txBody>
                  <a:tcPr/>
                </a:tc>
                <a:extLst>
                  <a:ext uri="{0D108BD9-81ED-4DB2-BD59-A6C34878D82A}">
                    <a16:rowId xmlns:a16="http://schemas.microsoft.com/office/drawing/2014/main" val="10005"/>
                  </a:ext>
                </a:extLst>
              </a:tr>
              <a:tr h="596655">
                <a:tc>
                  <a:txBody>
                    <a:bodyPr/>
                    <a:lstStyle/>
                    <a:p>
                      <a:pPr>
                        <a:defRPr/>
                      </a:pPr>
                      <a:r>
                        <a:rPr lang="de-DE"/>
                        <a:t>Kirschessigfliege</a:t>
                      </a:r>
                    </a:p>
                  </a:txBody>
                  <a:tcPr/>
                </a:tc>
                <a:tc>
                  <a:txBody>
                    <a:bodyPr/>
                    <a:lstStyle/>
                    <a:p>
                      <a:pPr>
                        <a:defRPr/>
                      </a:pPr>
                      <a:r>
                        <a:rPr lang="de-DE"/>
                        <a:t>Feuchtwarme Witterung</a:t>
                      </a:r>
                    </a:p>
                  </a:txBody>
                  <a:tcPr/>
                </a:tc>
                <a:tc>
                  <a:txBody>
                    <a:bodyPr/>
                    <a:lstStyle/>
                    <a:p>
                      <a:pPr>
                        <a:defRPr/>
                      </a:pPr>
                      <a:endParaRPr lang="de-DE" dirty="0"/>
                    </a:p>
                  </a:txBody>
                  <a:tcPr/>
                </a:tc>
                <a:extLst>
                  <a:ext uri="{0D108BD9-81ED-4DB2-BD59-A6C34878D82A}">
                    <a16:rowId xmlns:a16="http://schemas.microsoft.com/office/drawing/2014/main" val="10006"/>
                  </a:ext>
                </a:extLst>
              </a:tr>
            </a:tbl>
          </a:graphicData>
        </a:graphic>
      </p:graphicFrame>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Weinbau im Klimawandel - Kirschessigfliege </a:t>
            </a:r>
            <a:r>
              <a:rPr lang="de-DE" sz="2200"/>
              <a:t>(Drosophila suzukii)</a:t>
            </a:r>
            <a:endParaRPr lang="de-DE"/>
          </a:p>
        </p:txBody>
      </p:sp>
      <p:sp>
        <p:nvSpPr>
          <p:cNvPr id="5" name="Inhaltsplatzhalter 2"/>
          <p:cNvSpPr>
            <a:spLocks noGrp="1"/>
          </p:cNvSpPr>
          <p:nvPr>
            <p:ph idx="1"/>
          </p:nvPr>
        </p:nvSpPr>
        <p:spPr bwMode="auto"/>
        <p:txBody>
          <a:bodyPr/>
          <a:lstStyle/>
          <a:p>
            <a:pPr>
              <a:buFont typeface="Wingdings"/>
              <a:buChar char="Ø"/>
              <a:defRPr/>
            </a:pPr>
            <a:r>
              <a:rPr lang="de-DE"/>
              <a:t> Termingerechtes Gipfeln, um Beschattung zu vermeiden</a:t>
            </a:r>
            <a:endParaRPr/>
          </a:p>
          <a:p>
            <a:pPr>
              <a:buFont typeface="Wingdings"/>
              <a:buChar char="Ø"/>
              <a:defRPr/>
            </a:pPr>
            <a:r>
              <a:rPr lang="de-DE"/>
              <a:t> Angepasstes, termingerechtes Entblättern der Traubenzone </a:t>
            </a:r>
            <a:endParaRPr/>
          </a:p>
          <a:p>
            <a:pPr>
              <a:buFont typeface="Wingdings"/>
              <a:buChar char="Ø"/>
              <a:defRPr/>
            </a:pPr>
            <a:r>
              <a:rPr lang="de-DE"/>
              <a:t> Ertragsregulierung vor Farbumschlag</a:t>
            </a:r>
            <a:endParaRPr/>
          </a:p>
          <a:p>
            <a:pPr>
              <a:buFont typeface="Wingdings"/>
              <a:buChar char="Ø"/>
              <a:defRPr/>
            </a:pPr>
            <a:r>
              <a:rPr lang="de-DE"/>
              <a:t> Maßnahmen zur Lockerung der Traubenstruktur</a:t>
            </a:r>
            <a:endParaRPr/>
          </a:p>
          <a:p>
            <a:pPr>
              <a:buFont typeface="Wingdings"/>
              <a:buChar char="Ø"/>
              <a:defRPr/>
            </a:pPr>
            <a:r>
              <a:rPr lang="de-DE"/>
              <a:t> Traubenverletzung ab Reifebeginn vermeiden</a:t>
            </a:r>
            <a:endParaRPr/>
          </a:p>
          <a:p>
            <a:pPr marL="0" indent="0">
              <a:buNone/>
              <a:defRPr/>
            </a:pPr>
            <a:endParaRPr lang="de-DE"/>
          </a:p>
        </p:txBody>
      </p:sp>
      <p:pic>
        <p:nvPicPr>
          <p:cNvPr id="6" name="Grafik 4"/>
          <p:cNvPicPr>
            <a:picLocks noChangeAspect="1"/>
          </p:cNvPicPr>
          <p:nvPr/>
        </p:nvPicPr>
        <p:blipFill>
          <a:blip r:embed="rId3"/>
          <a:srcRect l="10477" t="16056" r="9510" b="17277"/>
          <a:stretch/>
        </p:blipFill>
        <p:spPr bwMode="auto">
          <a:xfrm>
            <a:off x="8310880" y="3627120"/>
            <a:ext cx="2692400" cy="1666240"/>
          </a:xfrm>
          <a:prstGeom prst="rect">
            <a:avLst/>
          </a:prstGeom>
        </p:spPr>
      </p:pic>
      <p:sp>
        <p:nvSpPr>
          <p:cNvPr id="2" name="Rechteck 1">
            <a:extLst>
              <a:ext uri="{FF2B5EF4-FFF2-40B4-BE49-F238E27FC236}">
                <a16:creationId xmlns:a16="http://schemas.microsoft.com/office/drawing/2014/main" id="{07786948-BAB2-41E0-9B2E-9F762DFFA972}"/>
              </a:ext>
            </a:extLst>
          </p:cNvPr>
          <p:cNvSpPr/>
          <p:nvPr/>
        </p:nvSpPr>
        <p:spPr>
          <a:xfrm>
            <a:off x="8504360" y="5283200"/>
            <a:ext cx="2109873" cy="261610"/>
          </a:xfrm>
          <a:prstGeom prst="rect">
            <a:avLst/>
          </a:prstGeom>
        </p:spPr>
        <p:txBody>
          <a:bodyPr wrap="none">
            <a:spAutoFit/>
          </a:bodyPr>
          <a:lstStyle/>
          <a:p>
            <a:r>
              <a:rPr lang="de-DE" sz="1100" baseline="30000" dirty="0"/>
              <a:t>7) </a:t>
            </a:r>
            <a:r>
              <a:rPr lang="de-DE" sz="1100" dirty="0"/>
              <a:t>Kirschessigfliege, Martin Hauser</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Heiße Tage </a:t>
            </a:r>
            <a:r>
              <a:rPr lang="de-DE" sz="2800" dirty="0"/>
              <a:t>(&gt;30°C) </a:t>
            </a:r>
            <a:r>
              <a:rPr lang="de-DE" dirty="0"/>
              <a:t>– Baden-Württemberg, 1951 - 2020</a:t>
            </a:r>
            <a:endParaRPr dirty="0"/>
          </a:p>
        </p:txBody>
      </p:sp>
      <p:pic>
        <p:nvPicPr>
          <p:cNvPr id="7" name="Grafik 6">
            <a:extLst>
              <a:ext uri="{FF2B5EF4-FFF2-40B4-BE49-F238E27FC236}">
                <a16:creationId xmlns:a16="http://schemas.microsoft.com/office/drawing/2014/main" id="{DD37C28B-7867-44B1-AE4A-259AE8497DE1}"/>
              </a:ext>
            </a:extLst>
          </p:cNvPr>
          <p:cNvPicPr>
            <a:picLocks noChangeAspect="1"/>
          </p:cNvPicPr>
          <p:nvPr/>
        </p:nvPicPr>
        <p:blipFill>
          <a:blip r:embed="rId3"/>
          <a:stretch>
            <a:fillRect/>
          </a:stretch>
        </p:blipFill>
        <p:spPr>
          <a:xfrm>
            <a:off x="3438525" y="1179537"/>
            <a:ext cx="5314950" cy="5057775"/>
          </a:xfrm>
          <a:prstGeom prst="rect">
            <a:avLst/>
          </a:prstGeom>
          <a:ln>
            <a:solidFill>
              <a:schemeClr val="tx1"/>
            </a:solidFill>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Weinbau im Klimawandel - Kirschessigfliege </a:t>
            </a:r>
            <a:r>
              <a:rPr lang="de-DE" sz="2200"/>
              <a:t>(Drosophila suzukii)</a:t>
            </a:r>
            <a:endParaRPr/>
          </a:p>
        </p:txBody>
      </p:sp>
      <p:sp>
        <p:nvSpPr>
          <p:cNvPr id="5" name="Inhaltsplatzhalter 2"/>
          <p:cNvSpPr>
            <a:spLocks noGrp="1"/>
          </p:cNvSpPr>
          <p:nvPr>
            <p:ph idx="1"/>
          </p:nvPr>
        </p:nvSpPr>
        <p:spPr bwMode="auto"/>
        <p:txBody>
          <a:bodyPr/>
          <a:lstStyle/>
          <a:p>
            <a:pPr>
              <a:buFont typeface="Wingdings"/>
              <a:buChar char="Ø"/>
              <a:defRPr/>
            </a:pPr>
            <a:r>
              <a:rPr lang="de-DE" dirty="0"/>
              <a:t> Gesunderhaltung der Trauben</a:t>
            </a:r>
          </a:p>
          <a:p>
            <a:pPr>
              <a:buFont typeface="Wingdings"/>
              <a:buChar char="Ø"/>
              <a:defRPr/>
            </a:pPr>
            <a:r>
              <a:rPr lang="de-DE" dirty="0"/>
              <a:t> Gezielte Pflanzenschutzmaßnahmen, die Risse der Beerenhaut</a:t>
            </a:r>
            <a:br>
              <a:rPr lang="de-DE" dirty="0"/>
            </a:br>
            <a:r>
              <a:rPr lang="de-DE" dirty="0"/>
              <a:t>  verhindern/vermeiden, z.B. </a:t>
            </a:r>
            <a:r>
              <a:rPr lang="de-DE" dirty="0" err="1"/>
              <a:t>Oidiumbekämpfung</a:t>
            </a:r>
            <a:endParaRPr lang="de-DE" dirty="0"/>
          </a:p>
          <a:p>
            <a:pPr>
              <a:buFont typeface="Wingdings"/>
              <a:buChar char="Ø"/>
              <a:defRPr/>
            </a:pPr>
            <a:r>
              <a:rPr lang="de-DE" dirty="0"/>
              <a:t> Begrünung während der Reifezeit kurz halten</a:t>
            </a:r>
            <a:endParaRPr dirty="0"/>
          </a:p>
          <a:p>
            <a:pPr>
              <a:buFont typeface="Wingdings"/>
              <a:buChar char="Ø"/>
              <a:defRPr/>
            </a:pPr>
            <a:r>
              <a:rPr lang="de-DE" dirty="0"/>
              <a:t> Keinen Trester in oder in die Nähe von noch nicht geernteten </a:t>
            </a:r>
            <a:br>
              <a:rPr lang="de-DE" dirty="0"/>
            </a:br>
            <a:r>
              <a:rPr lang="de-DE" dirty="0"/>
              <a:t>  Parzellen ausbringen</a:t>
            </a:r>
            <a:endParaRPr dirty="0"/>
          </a:p>
          <a:p>
            <a:pPr>
              <a:buFont typeface="Wingdings"/>
              <a:buChar char="Ø"/>
              <a:defRPr/>
            </a:pPr>
            <a:r>
              <a:rPr lang="de-DE" dirty="0"/>
              <a:t> Rechtzeitige, vollständige </a:t>
            </a:r>
            <a:r>
              <a:rPr lang="de-DE" dirty="0" err="1"/>
              <a:t>Beerntung</a:t>
            </a:r>
            <a:endParaRPr lang="de-DE" dirty="0"/>
          </a:p>
          <a:p>
            <a:pPr>
              <a:buFont typeface="Wingdings"/>
              <a:buChar char="Ø"/>
              <a:defRPr/>
            </a:pPr>
            <a:r>
              <a:rPr lang="de-DE" dirty="0"/>
              <a:t> Intensive Beobachtung schon im frühen Stadium</a:t>
            </a:r>
            <a:endParaRPr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Weinbau im Klimawandel - Pflanzenschutz</a:t>
            </a:r>
          </a:p>
        </p:txBody>
      </p:sp>
      <p:sp>
        <p:nvSpPr>
          <p:cNvPr id="5" name="Inhaltsplatzhalter 2"/>
          <p:cNvSpPr>
            <a:spLocks noGrp="1"/>
          </p:cNvSpPr>
          <p:nvPr>
            <p:ph idx="1"/>
          </p:nvPr>
        </p:nvSpPr>
        <p:spPr bwMode="auto">
          <a:xfrm>
            <a:off x="838198" y="1423284"/>
            <a:ext cx="11148391" cy="4713923"/>
          </a:xfrm>
        </p:spPr>
        <p:txBody>
          <a:bodyPr/>
          <a:lstStyle/>
          <a:p>
            <a:pPr marL="0" indent="0">
              <a:buNone/>
              <a:defRPr/>
            </a:pPr>
            <a:r>
              <a:rPr lang="de-DE" b="1"/>
              <a:t>  </a:t>
            </a:r>
          </a:p>
          <a:p>
            <a:pPr marL="0" indent="0">
              <a:buNone/>
              <a:defRPr/>
            </a:pPr>
            <a:endParaRPr lang="de-DE" sz="2800"/>
          </a:p>
        </p:txBody>
      </p:sp>
      <p:sp>
        <p:nvSpPr>
          <p:cNvPr id="6" name="Textfeld 8"/>
          <p:cNvSpPr>
            <a:spLocks/>
          </p:cNvSpPr>
          <p:nvPr/>
        </p:nvSpPr>
        <p:spPr bwMode="auto">
          <a:xfrm>
            <a:off x="3045223" y="5537935"/>
            <a:ext cx="6564584" cy="261610"/>
          </a:xfrm>
          <a:prstGeom prst="rect">
            <a:avLst/>
          </a:prstGeom>
          <a:noFill/>
        </p:spPr>
        <p:txBody>
          <a:bodyPr wrap="square" rtlCol="0">
            <a:spAutoFit/>
          </a:bodyPr>
          <a:lstStyle/>
          <a:p>
            <a:pPr>
              <a:defRPr/>
            </a:pPr>
            <a:r>
              <a:rPr lang="de-DE" sz="1100" dirty="0"/>
              <a:t> </a:t>
            </a:r>
            <a:r>
              <a:rPr lang="de-DE" sz="1100" u="sng" dirty="0">
                <a:hlinkClick r:id="rId3" tooltip="http://www.hortipendium.de/insektizid"/>
              </a:rPr>
              <a:t>www.hortipendium.de/insektizid</a:t>
            </a:r>
            <a:r>
              <a:rPr lang="de-DE" sz="1100" dirty="0"/>
              <a:t> (angepasst nach dem Original von Dr. Frank Burghause, DLR (14.05.13)</a:t>
            </a:r>
            <a:endParaRPr lang="de-DE" sz="1100" dirty="0">
              <a:solidFill>
                <a:srgbClr val="C00000"/>
              </a:solidFill>
            </a:endParaRPr>
          </a:p>
        </p:txBody>
      </p:sp>
      <p:pic>
        <p:nvPicPr>
          <p:cNvPr id="7" name="Grafik 4"/>
          <p:cNvPicPr>
            <a:picLocks noChangeAspect="1"/>
          </p:cNvPicPr>
          <p:nvPr/>
        </p:nvPicPr>
        <p:blipFill>
          <a:blip r:embed="rId4"/>
          <a:stretch/>
        </p:blipFill>
        <p:spPr bwMode="auto">
          <a:xfrm>
            <a:off x="3209925" y="1423284"/>
            <a:ext cx="5772150" cy="4038600"/>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Weinbau im Klimawandel - Pflanzenschutz</a:t>
            </a:r>
            <a:endParaRPr/>
          </a:p>
        </p:txBody>
      </p:sp>
      <p:sp>
        <p:nvSpPr>
          <p:cNvPr id="5" name="Inhaltsplatzhalter 2"/>
          <p:cNvSpPr>
            <a:spLocks noGrp="1"/>
          </p:cNvSpPr>
          <p:nvPr>
            <p:ph idx="1"/>
          </p:nvPr>
        </p:nvSpPr>
        <p:spPr bwMode="auto">
          <a:xfrm>
            <a:off x="838200" y="1382418"/>
            <a:ext cx="11148391" cy="4713923"/>
          </a:xfrm>
        </p:spPr>
        <p:txBody>
          <a:bodyPr/>
          <a:lstStyle/>
          <a:p>
            <a:pPr marL="0" indent="0">
              <a:spcAft>
                <a:spcPts val="1200"/>
              </a:spcAft>
              <a:buNone/>
              <a:defRPr/>
            </a:pPr>
            <a:r>
              <a:rPr lang="de-DE" u="sng"/>
              <a:t>Einflüsse auf die Wirksamkeit von Pflanzenschutzmitteln</a:t>
            </a:r>
            <a:r>
              <a:rPr lang="de-DE"/>
              <a:t>:</a:t>
            </a:r>
          </a:p>
          <a:p>
            <a:pPr>
              <a:buFont typeface="Wingdings"/>
              <a:buChar char="Ø"/>
              <a:defRPr/>
            </a:pPr>
            <a:r>
              <a:rPr lang="de-DE"/>
              <a:t> Ungeeignete Witterung und/oder Extremwetter</a:t>
            </a:r>
            <a:endParaRPr/>
          </a:p>
          <a:p>
            <a:pPr lvl="1">
              <a:defRPr/>
            </a:pPr>
            <a:r>
              <a:rPr lang="de-DE" sz="2800"/>
              <a:t> Einschränkung der Anwendbarkeit z.B. durch Hitze/Starkniederschläge</a:t>
            </a:r>
            <a:endParaRPr/>
          </a:p>
          <a:p>
            <a:pPr lvl="1">
              <a:defRPr/>
            </a:pPr>
            <a:r>
              <a:rPr lang="de-DE" sz="2800"/>
              <a:t> Temperaturstabilität der Mittel (Wirkungsdauer und Gefahr der </a:t>
            </a:r>
            <a:br>
              <a:rPr lang="de-DE" sz="2800"/>
            </a:br>
            <a:r>
              <a:rPr lang="de-DE" sz="2800"/>
              <a:t> Abwaschung/Verdünnung/Auswaschung von Herbiziden)</a:t>
            </a:r>
            <a:endParaRPr/>
          </a:p>
          <a:p>
            <a:pPr marL="457200" lvl="1" indent="0">
              <a:buNone/>
              <a:defRPr/>
            </a:pPr>
            <a:endParaRPr lang="de-DE" sz="2800"/>
          </a:p>
          <a:p>
            <a:pPr>
              <a:buFont typeface="Wingdings"/>
              <a:buChar char="Ø"/>
              <a:defRPr/>
            </a:pPr>
            <a:r>
              <a:rPr lang="de-DE"/>
              <a:t> Änderung der Wirksamkeit</a:t>
            </a:r>
            <a:endParaRPr/>
          </a:p>
          <a:p>
            <a:pPr lvl="1">
              <a:defRPr/>
            </a:pPr>
            <a:r>
              <a:rPr lang="de-DE" sz="2800"/>
              <a:t>Durch physiologische, morphologische und/oder genetische Anpassung der Schadorganismen an neue Klimabedingungen</a:t>
            </a:r>
            <a:endParaRPr/>
          </a:p>
          <a:p>
            <a:pPr lvl="1">
              <a:defRPr/>
            </a:pPr>
            <a:r>
              <a:rPr lang="de-DE" sz="2800"/>
              <a:t>U.a. veränderte Epidermisstruktur, Spaltöffnung, Metabolismen</a:t>
            </a:r>
          </a:p>
          <a:p>
            <a:pPr marL="0" indent="0">
              <a:buNone/>
              <a:defRPr/>
            </a:pPr>
            <a:endParaRPr lang="de-DE"/>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Weinbau im Klimawandel - Pflanzenschutz</a:t>
            </a:r>
            <a:endParaRPr/>
          </a:p>
        </p:txBody>
      </p:sp>
      <p:sp>
        <p:nvSpPr>
          <p:cNvPr id="5" name="Inhaltsplatzhalter 2"/>
          <p:cNvSpPr>
            <a:spLocks noGrp="1"/>
          </p:cNvSpPr>
          <p:nvPr>
            <p:ph idx="1"/>
          </p:nvPr>
        </p:nvSpPr>
        <p:spPr bwMode="auto">
          <a:xfrm>
            <a:off x="425003" y="1380752"/>
            <a:ext cx="11642501" cy="4713923"/>
          </a:xfrm>
        </p:spPr>
        <p:txBody>
          <a:bodyPr/>
          <a:lstStyle/>
          <a:p>
            <a:pPr marL="0" indent="0">
              <a:buNone/>
              <a:defRPr/>
            </a:pPr>
            <a:r>
              <a:rPr lang="de-DE" u="sng" dirty="0"/>
              <a:t>Einflüsse auf die Wirksamkeit von Pflanzenschutzmitteln </a:t>
            </a:r>
            <a:r>
              <a:rPr lang="de-DE" dirty="0"/>
              <a:t>:</a:t>
            </a:r>
          </a:p>
          <a:p>
            <a:pPr marL="0" indent="0">
              <a:buNone/>
              <a:defRPr/>
            </a:pPr>
            <a:r>
              <a:rPr lang="de-DE" dirty="0"/>
              <a:t> </a:t>
            </a:r>
            <a:endParaRPr dirty="0"/>
          </a:p>
          <a:p>
            <a:pPr>
              <a:buFont typeface="Wingdings"/>
              <a:buChar char="Ø"/>
              <a:defRPr/>
            </a:pPr>
            <a:r>
              <a:rPr lang="de-DE" dirty="0"/>
              <a:t> Verschiebung der Anwendungs-/Durchführungszeitpunkte</a:t>
            </a:r>
            <a:endParaRPr dirty="0"/>
          </a:p>
          <a:p>
            <a:pPr lvl="1">
              <a:defRPr/>
            </a:pPr>
            <a:r>
              <a:rPr lang="de-DE" sz="2800" dirty="0"/>
              <a:t>zeitliche Verschiebung im Auftreten der Schaderreger und/oder veränderte Phänologie der Kulturpflanzen</a:t>
            </a:r>
            <a:endParaRPr dirty="0"/>
          </a:p>
          <a:p>
            <a:pPr lvl="1">
              <a:defRPr/>
            </a:pPr>
            <a:r>
              <a:rPr lang="de-DE" sz="2800" dirty="0"/>
              <a:t>Nichtbefahrbarkeit der Flächen durch Starkniederschläge / Staunässe</a:t>
            </a:r>
            <a:endParaRPr dirty="0"/>
          </a:p>
          <a:p>
            <a:pPr lvl="1">
              <a:defRPr/>
            </a:pPr>
            <a:endParaRPr lang="de-DE" dirty="0"/>
          </a:p>
          <a:p>
            <a:pPr marL="457200" lvl="1" indent="0">
              <a:buNone/>
              <a:defRPr/>
            </a:pPr>
            <a:r>
              <a:rPr lang="de-DE" sz="2800" dirty="0"/>
              <a:t>-&gt; </a:t>
            </a:r>
            <a:r>
              <a:rPr lang="de-DE" sz="2800" b="1" dirty="0"/>
              <a:t>Der Klimawandel reduziert die Wirksamkeit von Pflanzenschutzmitteln</a:t>
            </a:r>
          </a:p>
        </p:txBody>
      </p:sp>
      <p:sp>
        <p:nvSpPr>
          <p:cNvPr id="6" name="Textfeld 3"/>
          <p:cNvSpPr>
            <a:spLocks/>
          </p:cNvSpPr>
          <p:nvPr/>
        </p:nvSpPr>
        <p:spPr bwMode="auto">
          <a:xfrm>
            <a:off x="10825593" y="5875597"/>
            <a:ext cx="381414" cy="261610"/>
          </a:xfrm>
          <a:prstGeom prst="rect">
            <a:avLst/>
          </a:prstGeom>
          <a:noFill/>
          <a:ln>
            <a:noFill/>
          </a:ln>
        </p:spPr>
        <p:txBody>
          <a:bodyPr wrap="square" rtlCol="0">
            <a:spAutoFit/>
          </a:bodyPr>
          <a:lstStyle/>
          <a:p>
            <a:pPr>
              <a:defRPr/>
            </a:pPr>
            <a:r>
              <a:rPr lang="de-DE" sz="1100"/>
              <a:t>JKI</a:t>
            </a:r>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Weinbau im Klimawandel - Schädlingsdruck</a:t>
            </a:r>
          </a:p>
        </p:txBody>
      </p:sp>
      <p:sp>
        <p:nvSpPr>
          <p:cNvPr id="5" name="Inhaltsplatzhalter 2"/>
          <p:cNvSpPr>
            <a:spLocks noGrp="1"/>
          </p:cNvSpPr>
          <p:nvPr>
            <p:ph idx="1"/>
          </p:nvPr>
        </p:nvSpPr>
        <p:spPr bwMode="auto"/>
        <p:txBody>
          <a:bodyPr/>
          <a:lstStyle/>
          <a:p>
            <a:pPr>
              <a:defRPr/>
            </a:pPr>
            <a:r>
              <a:rPr lang="de-DE" b="1" dirty="0">
                <a:solidFill>
                  <a:schemeClr val="accent1"/>
                </a:solidFill>
              </a:rPr>
              <a:t>Anpassungsmaßnahmen</a:t>
            </a:r>
            <a:r>
              <a:rPr lang="de-DE" b="1" dirty="0"/>
              <a:t> an erhöhten Schädling-, Krankheits-, Unkrautdruck</a:t>
            </a:r>
            <a:r>
              <a:rPr lang="de-DE" dirty="0"/>
              <a:t>:</a:t>
            </a:r>
            <a:endParaRPr dirty="0"/>
          </a:p>
          <a:p>
            <a:pPr>
              <a:defRPr/>
            </a:pPr>
            <a:endParaRPr lang="de-DE" dirty="0"/>
          </a:p>
          <a:p>
            <a:pPr>
              <a:buFont typeface="Wingdings"/>
              <a:buChar char="Ø"/>
              <a:defRPr/>
            </a:pPr>
            <a:r>
              <a:rPr lang="de-DE" dirty="0"/>
              <a:t> Förderung und Schonung funktioneller Biodiversität </a:t>
            </a:r>
            <a:endParaRPr dirty="0"/>
          </a:p>
          <a:p>
            <a:pPr>
              <a:buFont typeface="Wingdings"/>
              <a:buChar char="Ø"/>
              <a:defRPr/>
            </a:pPr>
            <a:r>
              <a:rPr lang="de-DE" dirty="0"/>
              <a:t> Managementmaßnahmen zur Reduktion des Auftretens</a:t>
            </a:r>
          </a:p>
          <a:p>
            <a:pPr>
              <a:buFont typeface="Wingdings"/>
              <a:buChar char="Ø"/>
              <a:defRPr/>
            </a:pPr>
            <a:r>
              <a:rPr lang="de-DE" dirty="0"/>
              <a:t> geschützter Anbau</a:t>
            </a:r>
            <a:endParaRPr dirty="0"/>
          </a:p>
          <a:p>
            <a:pPr>
              <a:buFont typeface="Wingdings"/>
              <a:buChar char="Ø"/>
              <a:defRPr/>
            </a:pPr>
            <a:r>
              <a:rPr lang="de-DE" dirty="0"/>
              <a:t> Einsatz von direkten Maßnahmen</a:t>
            </a:r>
            <a:endParaRPr dirty="0"/>
          </a:p>
          <a:p>
            <a:pPr>
              <a:buFont typeface="Wingdings"/>
              <a:buChar char="Ø"/>
              <a:defRPr/>
            </a:pPr>
            <a:r>
              <a:rPr lang="de-DE" sz="2800" dirty="0"/>
              <a:t> Angepasste Düngung</a:t>
            </a:r>
            <a:endParaRPr dirty="0"/>
          </a:p>
          <a:p>
            <a:pPr>
              <a:buFont typeface="Wingdings"/>
              <a:buChar char="Ø"/>
              <a:defRPr/>
            </a:pPr>
            <a:r>
              <a:rPr lang="de-DE" dirty="0"/>
              <a:t> </a:t>
            </a:r>
            <a:r>
              <a:rPr lang="de-DE" sz="2800" dirty="0"/>
              <a:t>Pflanzenstärkungsmittel</a:t>
            </a:r>
          </a:p>
          <a:p>
            <a:pPr>
              <a:buFont typeface="Wingdings"/>
              <a:buChar char="Ø"/>
              <a:defRPr/>
            </a:pPr>
            <a:r>
              <a:rPr lang="de-DE" sz="2800" dirty="0"/>
              <a:t> </a:t>
            </a:r>
            <a:r>
              <a:rPr lang="de-DE" sz="2800" dirty="0" err="1"/>
              <a:t>Befallsspitzen</a:t>
            </a:r>
            <a:r>
              <a:rPr lang="de-DE" sz="2800" dirty="0"/>
              <a:t> mit Pflanzenschutzmittel  brechen</a:t>
            </a:r>
          </a:p>
          <a:p>
            <a:pPr>
              <a:buFont typeface="Wingdings"/>
              <a:buChar char="Ø"/>
              <a:defRPr/>
            </a:pPr>
            <a:endParaRPr lang="de-DE" dirty="0"/>
          </a:p>
          <a:p>
            <a:pPr>
              <a:buFont typeface="Wingdings"/>
              <a:buChar char="Ø"/>
              <a:defRPr/>
            </a:pPr>
            <a:endParaRPr lang="de-DE" dirty="0"/>
          </a:p>
          <a:p>
            <a:pPr marL="0" indent="0">
              <a:buNone/>
              <a:defRPr/>
            </a:pPr>
            <a:endParaRPr lang="de-DE" dirty="0"/>
          </a:p>
          <a:p>
            <a:pPr>
              <a:defRPr/>
            </a:pPr>
            <a:endParaRPr lang="de-DE"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Weinbau im Klimawandel – Klimaschutz </a:t>
            </a:r>
          </a:p>
        </p:txBody>
      </p:sp>
      <p:sp>
        <p:nvSpPr>
          <p:cNvPr id="5" name="Inhaltsplatzhalter 2"/>
          <p:cNvSpPr>
            <a:spLocks noGrp="1"/>
          </p:cNvSpPr>
          <p:nvPr>
            <p:ph idx="1"/>
          </p:nvPr>
        </p:nvSpPr>
        <p:spPr bwMode="auto">
          <a:xfrm>
            <a:off x="838200" y="1283653"/>
            <a:ext cx="11131062" cy="5046809"/>
          </a:xfrm>
        </p:spPr>
        <p:txBody>
          <a:bodyPr/>
          <a:lstStyle/>
          <a:p>
            <a:pPr>
              <a:defRPr/>
            </a:pPr>
            <a:r>
              <a:rPr lang="de-DE" b="1" dirty="0"/>
              <a:t>Klimawandelanpassung</a:t>
            </a:r>
            <a:r>
              <a:rPr lang="de-DE" dirty="0"/>
              <a:t> bedeutet oftmals auch </a:t>
            </a:r>
            <a:r>
              <a:rPr lang="de-DE" b="1" dirty="0"/>
              <a:t>Klimaschutz</a:t>
            </a:r>
            <a:r>
              <a:rPr lang="de-DE" dirty="0"/>
              <a:t>:</a:t>
            </a:r>
            <a:endParaRPr dirty="0"/>
          </a:p>
          <a:p>
            <a:pPr marL="0" indent="0">
              <a:buNone/>
              <a:defRPr/>
            </a:pPr>
            <a:endParaRPr lang="de-DE" sz="1000" dirty="0"/>
          </a:p>
          <a:p>
            <a:pPr>
              <a:buFont typeface="Wingdings"/>
              <a:buChar char="Ø"/>
              <a:defRPr/>
            </a:pPr>
            <a:r>
              <a:rPr lang="de-DE" dirty="0"/>
              <a:t> Aufbau / Erhalt einer guten Bodenstruktur -&gt; Bindung von CO2 durch </a:t>
            </a:r>
            <a:br>
              <a:rPr lang="de-DE" dirty="0"/>
            </a:br>
            <a:r>
              <a:rPr lang="de-DE" dirty="0"/>
              <a:t>  Humusaufbau, geringerer Bewässerungsbedarf durch höhere </a:t>
            </a:r>
            <a:br>
              <a:rPr lang="de-DE" dirty="0"/>
            </a:br>
            <a:r>
              <a:rPr lang="de-DE" dirty="0"/>
              <a:t>  Feuchteaufnahme und -speicherung durch den Boden</a:t>
            </a:r>
            <a:endParaRPr dirty="0"/>
          </a:p>
          <a:p>
            <a:pPr>
              <a:buFont typeface="Wingdings"/>
              <a:buChar char="Ø"/>
              <a:defRPr/>
            </a:pPr>
            <a:r>
              <a:rPr lang="de-DE" dirty="0"/>
              <a:t> Einsatz von trockentoleranteren Sorten/Arten -&gt; geringerer </a:t>
            </a:r>
            <a:br>
              <a:rPr lang="de-DE" dirty="0"/>
            </a:br>
            <a:r>
              <a:rPr lang="de-DE" dirty="0"/>
              <a:t>  Wasserbedarf -&gt; geringerer Energieaufwand</a:t>
            </a:r>
            <a:endParaRPr dirty="0"/>
          </a:p>
          <a:p>
            <a:pPr>
              <a:buFont typeface="Wingdings"/>
              <a:buChar char="Ø"/>
              <a:defRPr/>
            </a:pPr>
            <a:r>
              <a:rPr lang="de-DE" dirty="0"/>
              <a:t> Pflanzung von Landschaftselementen als Windschutz -&gt; Biodiversität und CO2-Bindung</a:t>
            </a:r>
          </a:p>
          <a:p>
            <a:pPr>
              <a:buFont typeface="Wingdings"/>
              <a:buChar char="Ø"/>
              <a:defRPr/>
            </a:pPr>
            <a:r>
              <a:rPr lang="de-DE" dirty="0"/>
              <a:t> Einsatz von Photovoltaik als Schattenspender -&gt; Ersatz fossiler Energie </a:t>
            </a:r>
            <a:endParaRPr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Weinbau im Klimawandel - Biodiversitätsförderung</a:t>
            </a:r>
          </a:p>
        </p:txBody>
      </p:sp>
      <p:sp>
        <p:nvSpPr>
          <p:cNvPr id="5" name="Inhaltsplatzhalter 2"/>
          <p:cNvSpPr>
            <a:spLocks noGrp="1"/>
          </p:cNvSpPr>
          <p:nvPr>
            <p:ph idx="1"/>
          </p:nvPr>
        </p:nvSpPr>
        <p:spPr bwMode="auto">
          <a:xfrm>
            <a:off x="838200" y="1283653"/>
            <a:ext cx="11131062" cy="5046809"/>
          </a:xfrm>
        </p:spPr>
        <p:txBody>
          <a:bodyPr/>
          <a:lstStyle/>
          <a:p>
            <a:pPr>
              <a:defRPr/>
            </a:pPr>
            <a:r>
              <a:rPr lang="de-DE" b="1" dirty="0"/>
              <a:t>Klimawandelanpassung</a:t>
            </a:r>
            <a:r>
              <a:rPr lang="de-DE" dirty="0"/>
              <a:t> bedeutet oftmals auch </a:t>
            </a:r>
            <a:r>
              <a:rPr lang="de-DE" b="1" dirty="0"/>
              <a:t>Biodiversitätsförderung</a:t>
            </a:r>
            <a:r>
              <a:rPr lang="de-DE" dirty="0"/>
              <a:t>:</a:t>
            </a:r>
            <a:endParaRPr dirty="0"/>
          </a:p>
          <a:p>
            <a:pPr marL="0" indent="0">
              <a:buNone/>
              <a:defRPr/>
            </a:pPr>
            <a:endParaRPr lang="de-DE" sz="1000" dirty="0"/>
          </a:p>
          <a:p>
            <a:pPr>
              <a:buFont typeface="Wingdings"/>
              <a:buChar char="Ø"/>
              <a:defRPr/>
            </a:pPr>
            <a:r>
              <a:rPr lang="de-DE" dirty="0"/>
              <a:t> Aufbau / Erhalt einer guten Bodenstruktur -&gt; vitales, vielseitiges </a:t>
            </a:r>
            <a:br>
              <a:rPr lang="de-DE" dirty="0"/>
            </a:br>
            <a:r>
              <a:rPr lang="de-DE" dirty="0"/>
              <a:t> Bodenleben</a:t>
            </a:r>
          </a:p>
          <a:p>
            <a:pPr>
              <a:buFont typeface="Wingdings"/>
              <a:buChar char="Ø"/>
              <a:defRPr/>
            </a:pPr>
            <a:r>
              <a:rPr lang="de-DE" dirty="0"/>
              <a:t> Vielseitige Begrünungsmischung -&gt; diverses Pflanzenangebot,</a:t>
            </a:r>
            <a:br>
              <a:rPr lang="de-DE" dirty="0"/>
            </a:br>
            <a:r>
              <a:rPr lang="de-DE" dirty="0"/>
              <a:t>  vielseitiges Bodenleben</a:t>
            </a:r>
            <a:endParaRPr dirty="0"/>
          </a:p>
          <a:p>
            <a:pPr>
              <a:buFont typeface="Wingdings"/>
              <a:buChar char="Ø"/>
              <a:defRPr/>
            </a:pPr>
            <a:r>
              <a:rPr lang="de-DE" dirty="0"/>
              <a:t> Blühstreifen zur Förderung von Blattlausprädatoren</a:t>
            </a:r>
            <a:endParaRPr dirty="0"/>
          </a:p>
          <a:p>
            <a:pPr>
              <a:buFont typeface="Wingdings"/>
              <a:buChar char="Ø"/>
              <a:defRPr/>
            </a:pPr>
            <a:r>
              <a:rPr lang="de-DE" dirty="0"/>
              <a:t> Anlage von </a:t>
            </a:r>
            <a:r>
              <a:rPr lang="de-DE" u="sng" dirty="0"/>
              <a:t>naturnah</a:t>
            </a:r>
            <a:r>
              <a:rPr lang="de-DE" dirty="0"/>
              <a:t> gestalteten Wasserspeichern</a:t>
            </a:r>
            <a:endParaRPr dirty="0"/>
          </a:p>
          <a:p>
            <a:pPr>
              <a:buFont typeface="Wingdings"/>
              <a:buChar char="Ø"/>
              <a:defRPr/>
            </a:pPr>
            <a:r>
              <a:rPr lang="de-DE" dirty="0"/>
              <a:t> Pflanzung von Landschaftselementen als Windschutz</a:t>
            </a:r>
            <a:br>
              <a:rPr lang="de-DE" dirty="0"/>
            </a:br>
            <a:r>
              <a:rPr lang="de-DE" dirty="0"/>
              <a:t> -&gt; Hecken, Bäume = zusätzlicher Lebens- und                              </a:t>
            </a:r>
            <a:br>
              <a:rPr lang="de-DE" dirty="0"/>
            </a:br>
            <a:r>
              <a:rPr lang="de-DE" dirty="0"/>
              <a:t>  Nahrungsraum für Tiere und Pflanzen</a:t>
            </a:r>
            <a:endParaRPr dirty="0"/>
          </a:p>
          <a:p>
            <a:pPr marL="0" indent="0">
              <a:buNone/>
              <a:defRPr/>
            </a:pPr>
            <a:endParaRPr lang="de-DE" dirty="0"/>
          </a:p>
        </p:txBody>
      </p:sp>
      <p:pic>
        <p:nvPicPr>
          <p:cNvPr id="6" name="Grafik 3"/>
          <p:cNvPicPr>
            <a:picLocks noChangeAspect="1"/>
          </p:cNvPicPr>
          <p:nvPr/>
        </p:nvPicPr>
        <p:blipFill>
          <a:blip r:embed="rId2"/>
          <a:stretch/>
        </p:blipFill>
        <p:spPr bwMode="auto">
          <a:xfrm>
            <a:off x="9036931" y="3883965"/>
            <a:ext cx="2819857" cy="1887306"/>
          </a:xfrm>
          <a:prstGeom prst="rect">
            <a:avLst/>
          </a:prstGeom>
        </p:spPr>
      </p:pic>
      <p:sp>
        <p:nvSpPr>
          <p:cNvPr id="7" name="Textfeld 5"/>
          <p:cNvSpPr>
            <a:spLocks/>
          </p:cNvSpPr>
          <p:nvPr/>
        </p:nvSpPr>
        <p:spPr bwMode="auto">
          <a:xfrm>
            <a:off x="11319325" y="5765686"/>
            <a:ext cx="1074925" cy="269631"/>
          </a:xfrm>
          <a:prstGeom prst="rect">
            <a:avLst/>
          </a:prstGeom>
          <a:noFill/>
        </p:spPr>
        <p:txBody>
          <a:bodyPr wrap="square" rtlCol="0">
            <a:spAutoFit/>
          </a:bodyPr>
          <a:lstStyle/>
          <a:p>
            <a:pPr>
              <a:defRPr/>
            </a:pPr>
            <a:r>
              <a:rPr lang="de-DE" sz="1100" dirty="0" err="1"/>
              <a:t>pixabay</a:t>
            </a:r>
            <a:endParaRPr lang="de-DE" sz="1100"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Weinbau im Klimawandel</a:t>
            </a:r>
            <a:endParaRPr/>
          </a:p>
        </p:txBody>
      </p:sp>
      <p:sp>
        <p:nvSpPr>
          <p:cNvPr id="5" name="Textfeld 2"/>
          <p:cNvSpPr>
            <a:spLocks/>
          </p:cNvSpPr>
          <p:nvPr/>
        </p:nvSpPr>
        <p:spPr bwMode="auto">
          <a:xfrm>
            <a:off x="955431" y="1442069"/>
            <a:ext cx="4081630" cy="461665"/>
          </a:xfrm>
          <a:prstGeom prst="rect">
            <a:avLst/>
          </a:prstGeom>
          <a:solidFill>
            <a:schemeClr val="accent1">
              <a:lumMod val="20000"/>
              <a:lumOff val="80000"/>
            </a:schemeClr>
          </a:solidFill>
          <a:ln w="12700">
            <a:solidFill>
              <a:schemeClr val="accent1"/>
            </a:solidFill>
          </a:ln>
        </p:spPr>
        <p:txBody>
          <a:bodyPr wrap="none" rtlCol="0">
            <a:spAutoFit/>
          </a:bodyPr>
          <a:lstStyle/>
          <a:p>
            <a:pPr>
              <a:defRPr/>
            </a:pPr>
            <a:r>
              <a:rPr lang="de-DE" sz="2400" b="1"/>
              <a:t>FAZIT:</a:t>
            </a:r>
            <a:r>
              <a:rPr lang="de-DE" sz="2400"/>
              <a:t> Anpassungsmaßnahmen</a:t>
            </a:r>
            <a:endParaRPr/>
          </a:p>
        </p:txBody>
      </p:sp>
      <p:pic>
        <p:nvPicPr>
          <p:cNvPr id="6" name="Grafik 3"/>
          <p:cNvPicPr>
            <a:picLocks noChangeAspect="1"/>
          </p:cNvPicPr>
          <p:nvPr/>
        </p:nvPicPr>
        <p:blipFill>
          <a:blip r:embed="rId2"/>
          <a:stretch/>
        </p:blipFill>
        <p:spPr bwMode="auto">
          <a:xfrm>
            <a:off x="2966875" y="1600200"/>
            <a:ext cx="8031421" cy="4693919"/>
          </a:xfrm>
          <a:prstGeom prst="rect">
            <a:avLst/>
          </a:prstGeom>
        </p:spPr>
      </p:pic>
      <p:sp>
        <p:nvSpPr>
          <p:cNvPr id="7" name="Textfeld 5"/>
          <p:cNvSpPr>
            <a:spLocks/>
          </p:cNvSpPr>
          <p:nvPr/>
        </p:nvSpPr>
        <p:spPr bwMode="auto">
          <a:xfrm>
            <a:off x="8651336" y="6032509"/>
            <a:ext cx="2346960" cy="261610"/>
          </a:xfrm>
          <a:prstGeom prst="rect">
            <a:avLst/>
          </a:prstGeom>
          <a:noFill/>
        </p:spPr>
        <p:txBody>
          <a:bodyPr wrap="square" rtlCol="0">
            <a:spAutoFit/>
          </a:bodyPr>
          <a:lstStyle/>
          <a:p>
            <a:pPr>
              <a:defRPr/>
            </a:pPr>
            <a:r>
              <a:rPr lang="de-DE" sz="1100" dirty="0"/>
              <a:t>Bodensee-Stiftung</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9737558" cy="918528"/>
          </a:xfrm>
        </p:spPr>
        <p:txBody>
          <a:bodyPr/>
          <a:lstStyle/>
          <a:p>
            <a:pPr>
              <a:defRPr/>
            </a:pPr>
            <a:r>
              <a:rPr lang="de-DE" dirty="0"/>
              <a:t>Arbeitsauftrag  – Weinbau im Klimawandel</a:t>
            </a:r>
            <a:endParaRPr dirty="0"/>
          </a:p>
        </p:txBody>
      </p:sp>
      <p:sp>
        <p:nvSpPr>
          <p:cNvPr id="5" name="Inhaltsplatzhalter 2"/>
          <p:cNvSpPr>
            <a:spLocks noGrp="1"/>
          </p:cNvSpPr>
          <p:nvPr>
            <p:ph idx="1"/>
          </p:nvPr>
        </p:nvSpPr>
        <p:spPr bwMode="auto">
          <a:xfrm>
            <a:off x="838200" y="1443162"/>
            <a:ext cx="10515600" cy="4713923"/>
          </a:xfrm>
        </p:spPr>
        <p:txBody>
          <a:bodyPr/>
          <a:lstStyle/>
          <a:p>
            <a:pPr marL="0" indent="0">
              <a:buNone/>
              <a:defRPr/>
            </a:pPr>
            <a:r>
              <a:rPr lang="de-DE" b="1" dirty="0"/>
              <a:t>Aufgabe 1) </a:t>
            </a:r>
          </a:p>
          <a:p>
            <a:pPr marL="0" indent="0">
              <a:buNone/>
              <a:defRPr/>
            </a:pPr>
            <a:r>
              <a:rPr lang="de-DE" b="1" dirty="0"/>
              <a:t>Steigende Temperaturen, vermehrte Hitzeperioden, Extremwetterereignisse – Herausforderungen, die der Klimawandel mit sich bringt. </a:t>
            </a:r>
            <a:endParaRPr dirty="0"/>
          </a:p>
          <a:p>
            <a:pPr marL="0" indent="0">
              <a:buNone/>
              <a:defRPr/>
            </a:pPr>
            <a:endParaRPr lang="de-DE" b="1" dirty="0"/>
          </a:p>
          <a:p>
            <a:pPr marL="0" indent="0">
              <a:buNone/>
              <a:defRPr/>
            </a:pPr>
            <a:r>
              <a:rPr lang="de-DE" dirty="0"/>
              <a:t>Welche Stärken und Schwächen sehen Sie in Ihrem Betrieb im Hinblick auf die veränderten Bedingungen durch den Klimawandel?</a:t>
            </a:r>
            <a:endParaRPr dirty="0"/>
          </a:p>
          <a:p>
            <a:pPr marL="0" indent="0">
              <a:buNone/>
              <a:defRPr/>
            </a:pPr>
            <a:r>
              <a:rPr lang="de-DE" dirty="0"/>
              <a:t>Welche Anpassungsmaßnahmen können in Ihrem Betrieb umgesetzt werden, um die Resilienz des Betriebes gegenüber dem Klimawandel zu stärken? Betrachten Sie dabei vor allem folgende Punkte unter den Herausforderungen des Klimawandels:</a:t>
            </a:r>
            <a:endParaRPr dirty="0"/>
          </a:p>
          <a:p>
            <a:pPr marL="0" indent="0" algn="ctr">
              <a:buNone/>
              <a:defRPr/>
            </a:pPr>
            <a:r>
              <a:rPr lang="de-DE" b="1" dirty="0"/>
              <a:t>			</a:t>
            </a:r>
            <a:r>
              <a:rPr lang="de-DE" sz="2400" b="1" dirty="0"/>
              <a:t>		</a:t>
            </a:r>
            <a:endParaRPr lang="de-DE" dirty="0"/>
          </a:p>
          <a:p>
            <a:pPr>
              <a:defRPr/>
            </a:pPr>
            <a:endParaRPr lang="de-DE"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9737558" cy="918528"/>
          </a:xfrm>
        </p:spPr>
        <p:txBody>
          <a:bodyPr/>
          <a:lstStyle/>
          <a:p>
            <a:pPr>
              <a:defRPr/>
            </a:pPr>
            <a:r>
              <a:rPr lang="de-DE" dirty="0"/>
              <a:t>Arbeitsauftrag  – Weinbau im Klimawandel</a:t>
            </a:r>
            <a:endParaRPr dirty="0"/>
          </a:p>
        </p:txBody>
      </p:sp>
      <p:graphicFrame>
        <p:nvGraphicFramePr>
          <p:cNvPr id="5" name="Tabelle 4"/>
          <p:cNvGraphicFramePr>
            <a:graphicFrameLocks noGrp="1"/>
          </p:cNvGraphicFramePr>
          <p:nvPr/>
        </p:nvGraphicFramePr>
        <p:xfrm>
          <a:off x="914399" y="1630679"/>
          <a:ext cx="9661358" cy="4680667"/>
        </p:xfrm>
        <a:graphic>
          <a:graphicData uri="http://schemas.openxmlformats.org/drawingml/2006/table">
            <a:tbl>
              <a:tblPr firstRow="1" bandRow="1">
                <a:tableStyleId>{465F668A-3D34-14AE-B938-7752ABEDD214}</a:tableStyleId>
              </a:tblPr>
              <a:tblGrid>
                <a:gridCol w="3367271">
                  <a:extLst>
                    <a:ext uri="{9D8B030D-6E8A-4147-A177-3AD203B41FA5}">
                      <a16:colId xmlns:a16="http://schemas.microsoft.com/office/drawing/2014/main" val="20000"/>
                    </a:ext>
                  </a:extLst>
                </a:gridCol>
                <a:gridCol w="3073634">
                  <a:extLst>
                    <a:ext uri="{9D8B030D-6E8A-4147-A177-3AD203B41FA5}">
                      <a16:colId xmlns:a16="http://schemas.microsoft.com/office/drawing/2014/main" val="20001"/>
                    </a:ext>
                  </a:extLst>
                </a:gridCol>
                <a:gridCol w="3220453">
                  <a:extLst>
                    <a:ext uri="{9D8B030D-6E8A-4147-A177-3AD203B41FA5}">
                      <a16:colId xmlns:a16="http://schemas.microsoft.com/office/drawing/2014/main" val="20002"/>
                    </a:ext>
                  </a:extLst>
                </a:gridCol>
              </a:tblGrid>
              <a:tr h="550351">
                <a:tc>
                  <a:txBody>
                    <a:bodyPr/>
                    <a:lstStyle/>
                    <a:p>
                      <a:pPr>
                        <a:defRPr/>
                      </a:pPr>
                      <a:endParaRPr lang="de-DE"/>
                    </a:p>
                  </a:txBody>
                  <a:tcPr/>
                </a:tc>
                <a:tc>
                  <a:txBody>
                    <a:bodyPr/>
                    <a:lstStyle/>
                    <a:p>
                      <a:pPr algn="ctr">
                        <a:defRPr/>
                      </a:pPr>
                      <a:r>
                        <a:rPr lang="de-DE" sz="2400"/>
                        <a:t>Stärken</a:t>
                      </a:r>
                      <a:endParaRPr/>
                    </a:p>
                  </a:txBody>
                  <a:tcPr/>
                </a:tc>
                <a:tc>
                  <a:txBody>
                    <a:bodyPr/>
                    <a:lstStyle/>
                    <a:p>
                      <a:pPr algn="ctr">
                        <a:defRPr/>
                      </a:pPr>
                      <a:r>
                        <a:rPr lang="de-DE" sz="2400"/>
                        <a:t>Schwächen</a:t>
                      </a:r>
                      <a:endParaRPr/>
                    </a:p>
                  </a:txBody>
                  <a:tcPr/>
                </a:tc>
                <a:extLst>
                  <a:ext uri="{0D108BD9-81ED-4DB2-BD59-A6C34878D82A}">
                    <a16:rowId xmlns:a16="http://schemas.microsoft.com/office/drawing/2014/main" val="10000"/>
                  </a:ext>
                </a:extLst>
              </a:tr>
              <a:tr h="688386">
                <a:tc>
                  <a:txBody>
                    <a:bodyPr/>
                    <a:lstStyle/>
                    <a:p>
                      <a:pPr>
                        <a:defRPr/>
                      </a:pPr>
                      <a:r>
                        <a:rPr lang="de-DE" sz="2000" b="1"/>
                        <a:t>Sortenwahl</a:t>
                      </a:r>
                    </a:p>
                  </a:txBody>
                  <a:tcPr/>
                </a:tc>
                <a:tc>
                  <a:txBody>
                    <a:bodyPr/>
                    <a:lstStyle/>
                    <a:p>
                      <a:pPr>
                        <a:defRPr/>
                      </a:pPr>
                      <a:endParaRPr lang="de-DE"/>
                    </a:p>
                  </a:txBody>
                  <a:tcPr/>
                </a:tc>
                <a:tc>
                  <a:txBody>
                    <a:bodyPr/>
                    <a:lstStyle/>
                    <a:p>
                      <a:pPr>
                        <a:defRPr/>
                      </a:pPr>
                      <a:endParaRPr lang="de-DE"/>
                    </a:p>
                  </a:txBody>
                  <a:tcPr/>
                </a:tc>
                <a:extLst>
                  <a:ext uri="{0D108BD9-81ED-4DB2-BD59-A6C34878D82A}">
                    <a16:rowId xmlns:a16="http://schemas.microsoft.com/office/drawing/2014/main" val="10001"/>
                  </a:ext>
                </a:extLst>
              </a:tr>
              <a:tr h="688386">
                <a:tc>
                  <a:txBody>
                    <a:bodyPr/>
                    <a:lstStyle/>
                    <a:p>
                      <a:pPr>
                        <a:defRPr/>
                      </a:pPr>
                      <a:r>
                        <a:rPr lang="de-DE" sz="2000" b="1"/>
                        <a:t>Standort</a:t>
                      </a:r>
                    </a:p>
                  </a:txBody>
                  <a:tcPr/>
                </a:tc>
                <a:tc>
                  <a:txBody>
                    <a:bodyPr/>
                    <a:lstStyle/>
                    <a:p>
                      <a:pPr>
                        <a:defRPr/>
                      </a:pPr>
                      <a:endParaRPr lang="de-DE"/>
                    </a:p>
                  </a:txBody>
                  <a:tcPr/>
                </a:tc>
                <a:tc>
                  <a:txBody>
                    <a:bodyPr/>
                    <a:lstStyle/>
                    <a:p>
                      <a:pPr>
                        <a:defRPr/>
                      </a:pPr>
                      <a:endParaRPr lang="de-DE"/>
                    </a:p>
                  </a:txBody>
                  <a:tcPr/>
                </a:tc>
                <a:extLst>
                  <a:ext uri="{0D108BD9-81ED-4DB2-BD59-A6C34878D82A}">
                    <a16:rowId xmlns:a16="http://schemas.microsoft.com/office/drawing/2014/main" val="10002"/>
                  </a:ext>
                </a:extLst>
              </a:tr>
              <a:tr h="688386">
                <a:tc>
                  <a:txBody>
                    <a:bodyPr/>
                    <a:lstStyle/>
                    <a:p>
                      <a:pPr>
                        <a:defRPr/>
                      </a:pPr>
                      <a:r>
                        <a:rPr lang="de-DE" sz="2000" b="1"/>
                        <a:t>Bodenbearbeitung</a:t>
                      </a:r>
                      <a:endParaRPr/>
                    </a:p>
                  </a:txBody>
                  <a:tcPr/>
                </a:tc>
                <a:tc>
                  <a:txBody>
                    <a:bodyPr/>
                    <a:lstStyle/>
                    <a:p>
                      <a:pPr>
                        <a:defRPr/>
                      </a:pPr>
                      <a:endParaRPr lang="de-DE"/>
                    </a:p>
                  </a:txBody>
                  <a:tcPr/>
                </a:tc>
                <a:tc>
                  <a:txBody>
                    <a:bodyPr/>
                    <a:lstStyle/>
                    <a:p>
                      <a:pPr>
                        <a:defRPr/>
                      </a:pPr>
                      <a:endParaRPr lang="de-DE"/>
                    </a:p>
                  </a:txBody>
                  <a:tcPr/>
                </a:tc>
                <a:extLst>
                  <a:ext uri="{0D108BD9-81ED-4DB2-BD59-A6C34878D82A}">
                    <a16:rowId xmlns:a16="http://schemas.microsoft.com/office/drawing/2014/main" val="10003"/>
                  </a:ext>
                </a:extLst>
              </a:tr>
              <a:tr h="688386">
                <a:tc>
                  <a:txBody>
                    <a:bodyPr/>
                    <a:lstStyle/>
                    <a:p>
                      <a:pPr>
                        <a:defRPr/>
                      </a:pPr>
                      <a:r>
                        <a:rPr lang="de-DE" sz="2000" b="1"/>
                        <a:t>Fahrgassenbegrünung </a:t>
                      </a:r>
                    </a:p>
                  </a:txBody>
                  <a:tcPr/>
                </a:tc>
                <a:tc>
                  <a:txBody>
                    <a:bodyPr/>
                    <a:lstStyle/>
                    <a:p>
                      <a:pPr>
                        <a:defRPr/>
                      </a:pPr>
                      <a:endParaRPr lang="de-DE"/>
                    </a:p>
                  </a:txBody>
                  <a:tcPr/>
                </a:tc>
                <a:tc>
                  <a:txBody>
                    <a:bodyPr/>
                    <a:lstStyle/>
                    <a:p>
                      <a:pPr>
                        <a:defRPr/>
                      </a:pPr>
                      <a:endParaRPr lang="de-DE"/>
                    </a:p>
                  </a:txBody>
                  <a:tcPr/>
                </a:tc>
                <a:extLst>
                  <a:ext uri="{0D108BD9-81ED-4DB2-BD59-A6C34878D82A}">
                    <a16:rowId xmlns:a16="http://schemas.microsoft.com/office/drawing/2014/main" val="10004"/>
                  </a:ext>
                </a:extLst>
              </a:tr>
              <a:tr h="688386">
                <a:tc>
                  <a:txBody>
                    <a:bodyPr/>
                    <a:lstStyle/>
                    <a:p>
                      <a:pPr>
                        <a:defRPr/>
                      </a:pPr>
                      <a:r>
                        <a:rPr lang="de-DE" sz="2000" b="1"/>
                        <a:t>Düngung / Pflanzenschutz</a:t>
                      </a:r>
                      <a:endParaRPr/>
                    </a:p>
                  </a:txBody>
                  <a:tcPr/>
                </a:tc>
                <a:tc>
                  <a:txBody>
                    <a:bodyPr/>
                    <a:lstStyle/>
                    <a:p>
                      <a:pPr>
                        <a:defRPr/>
                      </a:pPr>
                      <a:endParaRPr lang="de-DE"/>
                    </a:p>
                  </a:txBody>
                  <a:tcPr/>
                </a:tc>
                <a:tc>
                  <a:txBody>
                    <a:bodyPr/>
                    <a:lstStyle/>
                    <a:p>
                      <a:pPr>
                        <a:defRPr/>
                      </a:pPr>
                      <a:endParaRPr lang="de-DE"/>
                    </a:p>
                  </a:txBody>
                  <a:tcPr/>
                </a:tc>
                <a:extLst>
                  <a:ext uri="{0D108BD9-81ED-4DB2-BD59-A6C34878D82A}">
                    <a16:rowId xmlns:a16="http://schemas.microsoft.com/office/drawing/2014/main" val="10005"/>
                  </a:ext>
                </a:extLst>
              </a:tr>
              <a:tr h="688386">
                <a:tc>
                  <a:txBody>
                    <a:bodyPr/>
                    <a:lstStyle/>
                    <a:p>
                      <a:pPr>
                        <a:defRPr/>
                      </a:pPr>
                      <a:r>
                        <a:rPr lang="de-DE" sz="2000" b="1"/>
                        <a:t>Ernte</a:t>
                      </a:r>
                      <a:endParaRPr/>
                    </a:p>
                  </a:txBody>
                  <a:tcPr/>
                </a:tc>
                <a:tc>
                  <a:txBody>
                    <a:bodyPr/>
                    <a:lstStyle/>
                    <a:p>
                      <a:pPr>
                        <a:defRPr/>
                      </a:pPr>
                      <a:endParaRPr lang="de-DE"/>
                    </a:p>
                  </a:txBody>
                  <a:tcPr/>
                </a:tc>
                <a:tc>
                  <a:txBody>
                    <a:bodyPr/>
                    <a:lstStyle/>
                    <a:p>
                      <a:pPr>
                        <a:defRPr/>
                      </a:pPr>
                      <a:endParaRPr lang="de-DE"/>
                    </a:p>
                  </a:txBody>
                  <a:tcPr/>
                </a:tc>
                <a:extLst>
                  <a:ext uri="{0D108BD9-81ED-4DB2-BD59-A6C34878D82A}">
                    <a16:rowId xmlns:a16="http://schemas.microsoft.com/office/drawing/2014/main" val="10006"/>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a:bodyPr>
          <a:lstStyle/>
          <a:p>
            <a:pPr>
              <a:defRPr/>
            </a:pPr>
            <a:r>
              <a:rPr lang="de-DE" dirty="0"/>
              <a:t>Heiße Tage</a:t>
            </a:r>
            <a:r>
              <a:rPr lang="de-DE" sz="3200" dirty="0"/>
              <a:t> </a:t>
            </a:r>
            <a:r>
              <a:rPr lang="de-DE" sz="2800" dirty="0"/>
              <a:t>(&gt;30°C) </a:t>
            </a:r>
            <a:r>
              <a:rPr lang="de-DE" dirty="0"/>
              <a:t>– Hessen, 1951 - 2020</a:t>
            </a:r>
            <a:endParaRPr dirty="0"/>
          </a:p>
        </p:txBody>
      </p:sp>
      <p:pic>
        <p:nvPicPr>
          <p:cNvPr id="7" name="Grafik 6">
            <a:extLst>
              <a:ext uri="{FF2B5EF4-FFF2-40B4-BE49-F238E27FC236}">
                <a16:creationId xmlns:a16="http://schemas.microsoft.com/office/drawing/2014/main" id="{A3FFD472-BAEA-47CE-8029-E413BEF3D84F}"/>
              </a:ext>
            </a:extLst>
          </p:cNvPr>
          <p:cNvPicPr>
            <a:picLocks noChangeAspect="1"/>
          </p:cNvPicPr>
          <p:nvPr/>
        </p:nvPicPr>
        <p:blipFill>
          <a:blip r:embed="rId3"/>
          <a:stretch>
            <a:fillRect/>
          </a:stretch>
        </p:blipFill>
        <p:spPr>
          <a:xfrm>
            <a:off x="3514725" y="1176165"/>
            <a:ext cx="5162550" cy="5038725"/>
          </a:xfrm>
          <a:prstGeom prst="rect">
            <a:avLst/>
          </a:prstGeom>
          <a:ln>
            <a:solidFill>
              <a:schemeClr val="tx1"/>
            </a:solidFill>
          </a:ln>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9737558" cy="918528"/>
          </a:xfrm>
        </p:spPr>
        <p:txBody>
          <a:bodyPr/>
          <a:lstStyle/>
          <a:p>
            <a:pPr>
              <a:defRPr/>
            </a:pPr>
            <a:r>
              <a:rPr lang="de-DE" dirty="0"/>
              <a:t>Arbeitsauftrag  – Weinbau im Klimawandel</a:t>
            </a:r>
            <a:endParaRPr dirty="0"/>
          </a:p>
        </p:txBody>
      </p:sp>
      <p:sp>
        <p:nvSpPr>
          <p:cNvPr id="5" name="Inhaltsplatzhalter 2"/>
          <p:cNvSpPr>
            <a:spLocks noGrp="1"/>
          </p:cNvSpPr>
          <p:nvPr>
            <p:ph idx="1"/>
          </p:nvPr>
        </p:nvSpPr>
        <p:spPr bwMode="auto">
          <a:xfrm>
            <a:off x="838200" y="1443162"/>
            <a:ext cx="10515600" cy="4713923"/>
          </a:xfrm>
        </p:spPr>
        <p:txBody>
          <a:bodyPr/>
          <a:lstStyle/>
          <a:p>
            <a:pPr marL="0" indent="0">
              <a:spcBef>
                <a:spcPts val="600"/>
              </a:spcBef>
              <a:spcAft>
                <a:spcPts val="1200"/>
              </a:spcAft>
              <a:buNone/>
              <a:defRPr/>
            </a:pPr>
            <a:r>
              <a:rPr lang="de-DE" sz="2400" b="1" dirty="0"/>
              <a:t>Aufgabe 2)</a:t>
            </a:r>
          </a:p>
          <a:p>
            <a:pPr marL="0" indent="0">
              <a:spcBef>
                <a:spcPts val="600"/>
              </a:spcBef>
              <a:spcAft>
                <a:spcPts val="1200"/>
              </a:spcAft>
              <a:buNone/>
              <a:defRPr/>
            </a:pPr>
            <a:r>
              <a:rPr lang="de-DE" sz="2400" b="1" dirty="0"/>
              <a:t>Steigende Temperaturen, vermehrte Hitzeperioden, Extremwetterereignisse – Herausforderungen, die der Klimawandel mit sich bringt. </a:t>
            </a:r>
            <a:endParaRPr sz="2400" dirty="0"/>
          </a:p>
          <a:p>
            <a:pPr marL="0" indent="0">
              <a:spcBef>
                <a:spcPts val="600"/>
              </a:spcBef>
              <a:spcAft>
                <a:spcPts val="1200"/>
              </a:spcAft>
              <a:buNone/>
              <a:defRPr/>
            </a:pPr>
            <a:r>
              <a:rPr lang="de-DE" sz="2400" dirty="0">
                <a:ea typeface="Calibri"/>
                <a:cs typeface="Times New Roman"/>
              </a:rPr>
              <a:t>Wie verändert sich das Klima in Ihrer Betriebsregion? Wählen Sie im </a:t>
            </a:r>
            <a:r>
              <a:rPr lang="de-DE" sz="2400">
                <a:ea typeface="Calibri"/>
                <a:cs typeface="Times New Roman"/>
              </a:rPr>
              <a:t>Webtool </a:t>
            </a:r>
            <a:r>
              <a:rPr lang="de-DE" sz="2400" u="sng">
                <a:solidFill>
                  <a:srgbClr val="0000FF"/>
                </a:solidFill>
                <a:ea typeface="Calibri"/>
                <a:cs typeface="Times New Roman"/>
                <a:hlinkClick r:id="rId2"/>
              </a:rPr>
              <a:t>https://awa.agriadapt.eu/de/map</a:t>
            </a:r>
            <a:r>
              <a:rPr lang="de-DE" sz="2400" u="sng">
                <a:solidFill>
                  <a:srgbClr val="0000FF"/>
                </a:solidFill>
                <a:ea typeface="Calibri"/>
                <a:cs typeface="Times New Roman"/>
              </a:rPr>
              <a:t> </a:t>
            </a:r>
            <a:r>
              <a:rPr lang="de-DE" sz="2400">
                <a:ea typeface="Calibri"/>
                <a:cs typeface="Times New Roman"/>
              </a:rPr>
              <a:t>das </a:t>
            </a:r>
            <a:r>
              <a:rPr lang="de-DE" sz="2400" dirty="0">
                <a:ea typeface="Calibri"/>
                <a:cs typeface="Times New Roman"/>
              </a:rPr>
              <a:t>Grid aus, das ihrem Betrieb am nächsten liegt und stellen Sie die nach diesen Projektionen errechneten Wetteränderungen vor.</a:t>
            </a:r>
            <a:endParaRPr dirty="0"/>
          </a:p>
          <a:p>
            <a:pPr marL="0" indent="0">
              <a:spcBef>
                <a:spcPts val="600"/>
              </a:spcBef>
              <a:spcAft>
                <a:spcPts val="1200"/>
              </a:spcAft>
              <a:buNone/>
              <a:defRPr/>
            </a:pPr>
            <a:r>
              <a:rPr lang="de-DE" sz="2400" dirty="0">
                <a:ea typeface="Calibri"/>
                <a:cs typeface="Times New Roman"/>
              </a:rPr>
              <a:t>Welche Auswirkungen kann dies auf Ihren Betrieb haben? Worin sehen Sie das größte Risiko? Welche Chancen ergeben sich für Ihren Betrieb?</a:t>
            </a:r>
            <a:endParaRPr dirty="0"/>
          </a:p>
          <a:p>
            <a:pPr marL="0" indent="0">
              <a:spcBef>
                <a:spcPts val="600"/>
              </a:spcBef>
              <a:spcAft>
                <a:spcPts val="1200"/>
              </a:spcAft>
              <a:buNone/>
              <a:defRPr/>
            </a:pPr>
            <a:r>
              <a:rPr lang="de-DE" sz="2400" dirty="0">
                <a:ea typeface="Calibri"/>
                <a:cs typeface="Times New Roman"/>
              </a:rPr>
              <a:t>Diskutieren Sie die Ergebnisse und mögliche Anpassungsmaßnahmen mit Ihrer Klasse.</a:t>
            </a:r>
            <a:endParaRPr dirty="0"/>
          </a:p>
          <a:p>
            <a:pPr marL="0" indent="0" algn="ctr">
              <a:buNone/>
              <a:defRPr/>
            </a:pPr>
            <a:r>
              <a:rPr lang="de-DE" b="1" dirty="0"/>
              <a:t>			</a:t>
            </a:r>
            <a:r>
              <a:rPr lang="de-DE" sz="2400" b="1" dirty="0"/>
              <a:t>		</a:t>
            </a:r>
            <a:endParaRPr lang="de-DE" dirty="0"/>
          </a:p>
          <a:p>
            <a:pPr>
              <a:defRPr/>
            </a:pPr>
            <a:endParaRPr lang="de-DE"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76BFAB2-6620-4484-A16A-2377CDBA7238}"/>
              </a:ext>
            </a:extLst>
          </p:cNvPr>
          <p:cNvSpPr>
            <a:spLocks noGrp="1"/>
          </p:cNvSpPr>
          <p:nvPr>
            <p:ph type="title"/>
          </p:nvPr>
        </p:nvSpPr>
        <p:spPr/>
        <p:txBody>
          <a:bodyPr/>
          <a:lstStyle/>
          <a:p>
            <a:r>
              <a:rPr lang="de-DE" dirty="0"/>
              <a:t>Bildquellen</a:t>
            </a:r>
          </a:p>
        </p:txBody>
      </p:sp>
      <p:sp>
        <p:nvSpPr>
          <p:cNvPr id="3" name="Inhaltsplatzhalter 2">
            <a:extLst>
              <a:ext uri="{FF2B5EF4-FFF2-40B4-BE49-F238E27FC236}">
                <a16:creationId xmlns:a16="http://schemas.microsoft.com/office/drawing/2014/main" id="{531B053A-2C4E-4D3E-97C5-CD13F6ADA08D}"/>
              </a:ext>
            </a:extLst>
          </p:cNvPr>
          <p:cNvSpPr>
            <a:spLocks noGrp="1"/>
          </p:cNvSpPr>
          <p:nvPr>
            <p:ph idx="4294967295"/>
          </p:nvPr>
        </p:nvSpPr>
        <p:spPr>
          <a:xfrm>
            <a:off x="826008" y="1451483"/>
            <a:ext cx="10515600" cy="4713288"/>
          </a:xfrm>
          <a:prstGeom prst="rect">
            <a:avLst/>
          </a:prstGeom>
        </p:spPr>
        <p:txBody>
          <a:bodyPr/>
          <a:lstStyle/>
          <a:p>
            <a:pPr marL="0" indent="0">
              <a:lnSpc>
                <a:spcPct val="100000"/>
              </a:lnSpc>
              <a:spcBef>
                <a:spcPts val="0"/>
              </a:spcBef>
              <a:buNone/>
              <a:defRPr/>
            </a:pPr>
            <a:r>
              <a:rPr lang="de-DE" sz="1200" baseline="30000" dirty="0"/>
              <a:t>1) </a:t>
            </a:r>
            <a:r>
              <a:rPr lang="de-DE" sz="1200" dirty="0"/>
              <a:t>Rote Trauben, pixabay  </a:t>
            </a:r>
            <a:br>
              <a:rPr lang="de-DE" sz="1200" dirty="0"/>
            </a:br>
            <a:r>
              <a:rPr lang="de-DE" sz="1200" dirty="0"/>
              <a:t>   </a:t>
            </a:r>
            <a:r>
              <a:rPr lang="de-DE" sz="1200" dirty="0">
                <a:hlinkClick r:id="rId2"/>
              </a:rPr>
              <a:t>https://pixabay.com/de/photos/lila-trauben-weingarten-napa-valley-553464/</a:t>
            </a:r>
            <a:r>
              <a:rPr lang="de-DE" sz="1200" dirty="0"/>
              <a:t> </a:t>
            </a:r>
          </a:p>
          <a:p>
            <a:pPr marL="0" indent="0">
              <a:lnSpc>
                <a:spcPct val="100000"/>
              </a:lnSpc>
              <a:spcBef>
                <a:spcPts val="0"/>
              </a:spcBef>
              <a:buNone/>
              <a:defRPr/>
            </a:pPr>
            <a:endParaRPr lang="de-DE" sz="1200" dirty="0"/>
          </a:p>
          <a:p>
            <a:pPr marL="0" indent="0">
              <a:lnSpc>
                <a:spcPct val="100000"/>
              </a:lnSpc>
              <a:spcBef>
                <a:spcPts val="0"/>
              </a:spcBef>
              <a:buNone/>
            </a:pPr>
            <a:r>
              <a:rPr lang="de-DE" sz="1200" baseline="30000" dirty="0"/>
              <a:t>2) </a:t>
            </a:r>
            <a:r>
              <a:rPr lang="de-DE" sz="1200" dirty="0"/>
              <a:t>Engelhart Tafeltraubenerziehung mit Schutznetz, Bayerische Landesanstalt für Weinbau und Gartenbau</a:t>
            </a:r>
            <a:br>
              <a:rPr lang="de-DE" sz="1200" dirty="0"/>
            </a:br>
            <a:r>
              <a:rPr lang="de-DE" sz="1200" dirty="0"/>
              <a:t>   </a:t>
            </a:r>
            <a:r>
              <a:rPr lang="de-DE" sz="1200" dirty="0">
                <a:hlinkClick r:id="rId3"/>
              </a:rPr>
              <a:t>https://commons.wikimedia.org/wiki/File:Engelhart_Erziehung_mit_Whailex_Schutznetz_System_03.jpg</a:t>
            </a:r>
            <a:r>
              <a:rPr lang="de-DE" sz="1200" dirty="0"/>
              <a:t>   </a:t>
            </a:r>
          </a:p>
          <a:p>
            <a:pPr marL="0" indent="0">
              <a:lnSpc>
                <a:spcPct val="100000"/>
              </a:lnSpc>
              <a:spcBef>
                <a:spcPts val="0"/>
              </a:spcBef>
              <a:buNone/>
            </a:pPr>
            <a:endParaRPr lang="de-DE" sz="1200" dirty="0"/>
          </a:p>
          <a:p>
            <a:pPr marL="0" indent="0">
              <a:lnSpc>
                <a:spcPct val="100000"/>
              </a:lnSpc>
              <a:spcBef>
                <a:spcPts val="0"/>
              </a:spcBef>
              <a:buNone/>
            </a:pPr>
            <a:r>
              <a:rPr lang="de-DE" sz="1200" dirty="0"/>
              <a:t> </a:t>
            </a:r>
            <a:r>
              <a:rPr lang="de-DE" sz="1200" baseline="30000" dirty="0"/>
              <a:t>3) </a:t>
            </a:r>
            <a:r>
              <a:rPr lang="de-DE" sz="1200" dirty="0"/>
              <a:t>Sonnenbrand, Hochschule </a:t>
            </a:r>
            <a:r>
              <a:rPr lang="de-DE" sz="1200" dirty="0" err="1"/>
              <a:t>Geisenheim</a:t>
            </a:r>
            <a:br>
              <a:rPr lang="de-DE" sz="1200" dirty="0"/>
            </a:br>
            <a:r>
              <a:rPr lang="de-DE" sz="1200" dirty="0"/>
              <a:t>   </a:t>
            </a:r>
            <a:r>
              <a:rPr lang="de-DE" sz="1200" dirty="0">
                <a:hlinkClick r:id="rId4"/>
              </a:rPr>
              <a:t>http://rebschutz.hs-geisenheim.de/schadbilder-wein/schadbilder.php?Auswahl=Abiotisch</a:t>
            </a:r>
            <a:r>
              <a:rPr lang="de-DE" sz="1200" dirty="0"/>
              <a:t> </a:t>
            </a:r>
          </a:p>
          <a:p>
            <a:pPr marL="0" indent="0">
              <a:lnSpc>
                <a:spcPct val="100000"/>
              </a:lnSpc>
              <a:spcBef>
                <a:spcPts val="0"/>
              </a:spcBef>
              <a:buNone/>
            </a:pPr>
            <a:endParaRPr lang="de-DE" sz="1200" dirty="0"/>
          </a:p>
          <a:p>
            <a:pPr marL="0" lvl="0" indent="0">
              <a:lnSpc>
                <a:spcPct val="100000"/>
              </a:lnSpc>
              <a:spcBef>
                <a:spcPts val="0"/>
              </a:spcBef>
              <a:buNone/>
              <a:defRPr/>
            </a:pPr>
            <a:r>
              <a:rPr lang="de-DE" sz="1200" baseline="30000" dirty="0"/>
              <a:t>4) </a:t>
            </a:r>
            <a:r>
              <a:rPr lang="de-DE" sz="1200" dirty="0"/>
              <a:t>Sonnenbrand/Hitzeschaden an </a:t>
            </a:r>
            <a:r>
              <a:rPr lang="de-DE" sz="1200" dirty="0" err="1"/>
              <a:t>Rieslingtraube</a:t>
            </a:r>
            <a:r>
              <a:rPr lang="de-DE" sz="1200" dirty="0"/>
              <a:t>, Bauer Karl</a:t>
            </a:r>
            <a:br>
              <a:rPr lang="de-DE" sz="1200" dirty="0"/>
            </a:br>
            <a:r>
              <a:rPr lang="de-DE" sz="1200" dirty="0"/>
              <a:t>   </a:t>
            </a:r>
            <a:r>
              <a:rPr lang="de-DE" sz="1200" dirty="0">
                <a:hlinkClick r:id="rId5"/>
              </a:rPr>
              <a:t>https://commons.wikimedia.org/wiki/File:Sonnenbrand.jpg?uselang=de</a:t>
            </a:r>
            <a:r>
              <a:rPr lang="de-DE" sz="1200" dirty="0"/>
              <a:t>  </a:t>
            </a:r>
            <a:endParaRPr lang="de-DE" sz="1200" baseline="30000" dirty="0"/>
          </a:p>
          <a:p>
            <a:pPr marL="0" indent="0">
              <a:lnSpc>
                <a:spcPct val="100000"/>
              </a:lnSpc>
              <a:spcBef>
                <a:spcPts val="0"/>
              </a:spcBef>
              <a:buNone/>
            </a:pPr>
            <a:endParaRPr lang="de-DE" sz="1200" dirty="0"/>
          </a:p>
          <a:p>
            <a:pPr marL="0" indent="0">
              <a:lnSpc>
                <a:spcPct val="100000"/>
              </a:lnSpc>
              <a:spcBef>
                <a:spcPts val="0"/>
              </a:spcBef>
              <a:buNone/>
            </a:pPr>
            <a:r>
              <a:rPr lang="de-DE" sz="1200" baseline="30000" dirty="0"/>
              <a:t>5) </a:t>
            </a:r>
            <a:r>
              <a:rPr lang="de-DE" sz="1200" dirty="0"/>
              <a:t>Sonnenbrand, Stielschäden, Hochschule </a:t>
            </a:r>
            <a:r>
              <a:rPr lang="de-DE" sz="1200" dirty="0" err="1"/>
              <a:t>Geisenheim</a:t>
            </a:r>
            <a:br>
              <a:rPr lang="de-DE" sz="1200" dirty="0"/>
            </a:br>
            <a:r>
              <a:rPr lang="de-DE" sz="1200" dirty="0"/>
              <a:t>   </a:t>
            </a:r>
            <a:r>
              <a:rPr lang="de-DE" sz="1200" dirty="0">
                <a:hlinkClick r:id="rId4"/>
              </a:rPr>
              <a:t>http://rebschutz.hs-geisenheim.de/schadbilder-wein/schadbilder.php?Auswahl=Abiotisch</a:t>
            </a:r>
            <a:r>
              <a:rPr lang="de-DE" sz="1200" dirty="0"/>
              <a:t> </a:t>
            </a:r>
          </a:p>
          <a:p>
            <a:pPr marL="0" indent="0">
              <a:lnSpc>
                <a:spcPct val="100000"/>
              </a:lnSpc>
              <a:spcBef>
                <a:spcPts val="0"/>
              </a:spcBef>
              <a:buNone/>
            </a:pPr>
            <a:endParaRPr lang="de-DE" sz="1200" dirty="0"/>
          </a:p>
          <a:p>
            <a:pPr marL="0" indent="0">
              <a:lnSpc>
                <a:spcPct val="100000"/>
              </a:lnSpc>
              <a:spcBef>
                <a:spcPts val="0"/>
              </a:spcBef>
              <a:buNone/>
            </a:pPr>
            <a:r>
              <a:rPr lang="de-DE" sz="1200" baseline="30000" dirty="0"/>
              <a:t>6)  </a:t>
            </a:r>
            <a:r>
              <a:rPr lang="de-DE" sz="1200" dirty="0">
                <a:ea typeface="MS Mincho"/>
              </a:rPr>
              <a:t>Hagelschaden an Trauben</a:t>
            </a:r>
            <a:r>
              <a:rPr lang="de-DE" sz="1200" dirty="0"/>
              <a:t>,</a:t>
            </a:r>
            <a:r>
              <a:rPr lang="de-DE" sz="1200" dirty="0">
                <a:ea typeface="MS Mincho"/>
              </a:rPr>
              <a:t> HS </a:t>
            </a:r>
            <a:r>
              <a:rPr lang="de-DE" sz="1200" dirty="0" err="1">
                <a:ea typeface="MS Mincho"/>
              </a:rPr>
              <a:t>Geisenheim</a:t>
            </a:r>
            <a:br>
              <a:rPr lang="de-DE" sz="1200" dirty="0">
                <a:ea typeface="MS Mincho"/>
              </a:rPr>
            </a:br>
            <a:r>
              <a:rPr lang="de-DE" sz="1200" dirty="0">
                <a:ea typeface="MS Mincho"/>
              </a:rPr>
              <a:t>  </a:t>
            </a:r>
            <a:r>
              <a:rPr lang="de-DE" sz="1200" dirty="0"/>
              <a:t> </a:t>
            </a:r>
            <a:r>
              <a:rPr lang="de-DE" sz="1200" dirty="0">
                <a:hlinkClick r:id="rId4"/>
              </a:rPr>
              <a:t>http://rebschutz.hs-geisenheim.de/schadbilder-wein/schadbilder.php?Auswahl=Abiotisch</a:t>
            </a:r>
            <a:r>
              <a:rPr lang="de-DE" sz="1200" dirty="0"/>
              <a:t> </a:t>
            </a:r>
          </a:p>
          <a:p>
            <a:pPr marL="0" indent="0">
              <a:lnSpc>
                <a:spcPct val="100000"/>
              </a:lnSpc>
              <a:spcBef>
                <a:spcPts val="0"/>
              </a:spcBef>
              <a:buNone/>
            </a:pPr>
            <a:endParaRPr lang="de-DE" sz="1200" dirty="0"/>
          </a:p>
          <a:p>
            <a:pPr marL="0" indent="0">
              <a:lnSpc>
                <a:spcPct val="100000"/>
              </a:lnSpc>
              <a:spcBef>
                <a:spcPts val="0"/>
              </a:spcBef>
              <a:buNone/>
            </a:pPr>
            <a:r>
              <a:rPr lang="de-DE" sz="1200" baseline="30000" dirty="0"/>
              <a:t>7) </a:t>
            </a:r>
            <a:r>
              <a:rPr lang="de-DE" sz="1200" dirty="0"/>
              <a:t>Kirschessigfliege, Martin Hauser</a:t>
            </a:r>
            <a:br>
              <a:rPr lang="de-DE" sz="1200" dirty="0"/>
            </a:br>
            <a:r>
              <a:rPr lang="de-DE" sz="1200" dirty="0"/>
              <a:t>   </a:t>
            </a:r>
            <a:r>
              <a:rPr lang="de-DE" sz="1200" dirty="0">
                <a:hlinkClick r:id="rId6"/>
              </a:rPr>
              <a:t>https://commons.wikimedia.org/wiki/File:D_suzukii_male1.jpg</a:t>
            </a:r>
            <a:r>
              <a:rPr lang="de-DE" sz="1200" dirty="0"/>
              <a:t>  </a:t>
            </a:r>
          </a:p>
          <a:p>
            <a:pPr marL="0" indent="0">
              <a:lnSpc>
                <a:spcPct val="100000"/>
              </a:lnSpc>
              <a:spcBef>
                <a:spcPts val="0"/>
              </a:spcBef>
              <a:buNone/>
            </a:pPr>
            <a:endParaRPr lang="de-DE" sz="1200" dirty="0"/>
          </a:p>
          <a:p>
            <a:pPr marL="0" indent="0">
              <a:buNone/>
            </a:pPr>
            <a:endParaRPr lang="de-DE" sz="1200" dirty="0"/>
          </a:p>
          <a:p>
            <a:pPr marL="0" indent="0">
              <a:buNone/>
            </a:pPr>
            <a:r>
              <a:rPr lang="de-DE" sz="1200" baseline="30000" dirty="0"/>
              <a:t> </a:t>
            </a:r>
          </a:p>
          <a:p>
            <a:pPr marL="0" indent="0">
              <a:buNone/>
            </a:pPr>
            <a:r>
              <a:rPr lang="de-DE" sz="1200" dirty="0"/>
              <a:t> </a:t>
            </a:r>
          </a:p>
        </p:txBody>
      </p:sp>
    </p:spTree>
    <p:extLst>
      <p:ext uri="{BB962C8B-B14F-4D97-AF65-F5344CB8AC3E}">
        <p14:creationId xmlns:p14="http://schemas.microsoft.com/office/powerpoint/2010/main" val="296774400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76BFAB2-6620-4484-A16A-2377CDBA7238}"/>
              </a:ext>
            </a:extLst>
          </p:cNvPr>
          <p:cNvSpPr>
            <a:spLocks noGrp="1"/>
          </p:cNvSpPr>
          <p:nvPr>
            <p:ph type="title"/>
          </p:nvPr>
        </p:nvSpPr>
        <p:spPr/>
        <p:txBody>
          <a:bodyPr/>
          <a:lstStyle/>
          <a:p>
            <a:r>
              <a:rPr lang="de-DE" dirty="0"/>
              <a:t>Impressum</a:t>
            </a:r>
          </a:p>
        </p:txBody>
      </p:sp>
      <p:sp>
        <p:nvSpPr>
          <p:cNvPr id="3" name="Inhaltsplatzhalter 2">
            <a:extLst>
              <a:ext uri="{FF2B5EF4-FFF2-40B4-BE49-F238E27FC236}">
                <a16:creationId xmlns:a16="http://schemas.microsoft.com/office/drawing/2014/main" id="{531B053A-2C4E-4D3E-97C5-CD13F6ADA08D}"/>
              </a:ext>
            </a:extLst>
          </p:cNvPr>
          <p:cNvSpPr>
            <a:spLocks noGrp="1"/>
          </p:cNvSpPr>
          <p:nvPr>
            <p:ph idx="4294967295"/>
          </p:nvPr>
        </p:nvSpPr>
        <p:spPr>
          <a:xfrm>
            <a:off x="826008" y="1451483"/>
            <a:ext cx="10515600" cy="4713288"/>
          </a:xfrm>
          <a:prstGeom prst="rect">
            <a:avLst/>
          </a:prstGeom>
        </p:spPr>
        <p:txBody>
          <a:bodyPr/>
          <a:lstStyle/>
          <a:p>
            <a:pPr marL="0" indent="0">
              <a:buNone/>
            </a:pPr>
            <a:r>
              <a:rPr lang="de-DE" sz="2000" b="1" dirty="0"/>
              <a:t>Herausgeber		</a:t>
            </a:r>
            <a:r>
              <a:rPr lang="de-DE" sz="2000" dirty="0"/>
              <a:t>Bodensee-Stiftung, Fritz-Reichle-Ring 4, 78315 Radolfzell</a:t>
            </a:r>
          </a:p>
          <a:p>
            <a:pPr marL="0" indent="0">
              <a:spcAft>
                <a:spcPts val="300"/>
              </a:spcAft>
              <a:buNone/>
            </a:pPr>
            <a:r>
              <a:rPr lang="de-DE" sz="2000" b="1" dirty="0"/>
              <a:t>Text und Redaktion 	</a:t>
            </a:r>
            <a:r>
              <a:rPr lang="de-DE" sz="2000" dirty="0"/>
              <a:t>Andreas Ziermann (Bodensee-Stiftung)</a:t>
            </a:r>
          </a:p>
          <a:p>
            <a:pPr marL="0" indent="0">
              <a:spcBef>
                <a:spcPts val="0"/>
              </a:spcBef>
              <a:buNone/>
            </a:pPr>
            <a:r>
              <a:rPr lang="de-DE" sz="2000" dirty="0"/>
              <a:t>			Sabine Sommer (Bodensee-Stiftung)</a:t>
            </a:r>
          </a:p>
          <a:p>
            <a:pPr marL="0" indent="0">
              <a:buNone/>
            </a:pPr>
            <a:r>
              <a:rPr lang="de-DE" sz="2000" b="1" dirty="0"/>
              <a:t>Bilder</a:t>
            </a:r>
            <a:r>
              <a:rPr lang="de-DE" sz="2000" dirty="0"/>
              <a:t>   			siehe Quellenangaben auf der Folie „Bildquellen“,  an den Bildern und im 			Notizenbereich</a:t>
            </a:r>
          </a:p>
          <a:p>
            <a:pPr marL="0" indent="0">
              <a:buNone/>
            </a:pPr>
            <a:endParaRPr lang="de-DE" sz="2000" b="1" dirty="0"/>
          </a:p>
          <a:p>
            <a:pPr marL="0" indent="0">
              <a:buNone/>
            </a:pPr>
            <a:r>
              <a:rPr lang="de-DE" sz="2000" b="1" dirty="0"/>
              <a:t>Nutzungsrechte/Haftungsausschluss</a:t>
            </a:r>
          </a:p>
          <a:p>
            <a:pPr marL="0" indent="0">
              <a:buNone/>
            </a:pPr>
            <a:r>
              <a:rPr lang="de-DE" sz="2000" dirty="0">
                <a:solidFill>
                  <a:srgbClr val="000000"/>
                </a:solidFill>
                <a:latin typeface="Calibri" panose="020F0502020204030204" pitchFamily="34" charset="0"/>
              </a:rPr>
              <a:t>Die Nutzungsrechte der PPT-, PDF- und Word-Dokumente liegen bei den Projektpartnern im Projekt </a:t>
            </a:r>
            <a:r>
              <a:rPr lang="de-DE" sz="2000" dirty="0" err="1">
                <a:solidFill>
                  <a:srgbClr val="000000"/>
                </a:solidFill>
                <a:latin typeface="Calibri" panose="020F0502020204030204" pitchFamily="34" charset="0"/>
              </a:rPr>
              <a:t>GeNIAL</a:t>
            </a:r>
            <a:r>
              <a:rPr lang="de-DE" sz="2000" dirty="0">
                <a:solidFill>
                  <a:srgbClr val="000000"/>
                </a:solidFill>
                <a:latin typeface="Calibri" panose="020F0502020204030204" pitchFamily="34" charset="0"/>
              </a:rPr>
              <a:t> Bodensee-Stiftung, Landesbetrieb Landwirtschaft Hessen (LLH), Landesanstalt für Landwirtschaft, Ernährung und Ländlichen Raum (LEL) sowie Landwirtschaftliches Technologiezentrum Augustenberg (LTZ). Das Nutzen, Kopieren sowie Bearbeiten (auch in Teilen) der Inhalte (Text und Grafik) dieser Dateien für die eigene Unterrichtsplanung ist unter Wahrung der Urheberrechte erlaubt. Quellenangaben sind entsprechend zu übernehmen. Für die von Lehrkräften bearbeiteten Inhalte übernehmen die oben genannten Projektpartner keine Haftung.</a:t>
            </a:r>
            <a:endParaRPr lang="de-DE" sz="2000" dirty="0"/>
          </a:p>
          <a:p>
            <a:pPr marL="0" indent="0">
              <a:buNone/>
            </a:pPr>
            <a:endParaRPr lang="de-DE" sz="2400" dirty="0"/>
          </a:p>
        </p:txBody>
      </p:sp>
    </p:spTree>
    <p:extLst>
      <p:ext uri="{BB962C8B-B14F-4D97-AF65-F5344CB8AC3E}">
        <p14:creationId xmlns:p14="http://schemas.microsoft.com/office/powerpoint/2010/main" val="37575071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Weinbau im Klimawandel</a:t>
            </a:r>
            <a:endParaRPr/>
          </a:p>
        </p:txBody>
      </p:sp>
      <p:sp>
        <p:nvSpPr>
          <p:cNvPr id="5" name="Inhaltsplatzhalter 2"/>
          <p:cNvSpPr>
            <a:spLocks noGrp="1"/>
          </p:cNvSpPr>
          <p:nvPr>
            <p:ph idx="1"/>
          </p:nvPr>
        </p:nvSpPr>
        <p:spPr bwMode="auto"/>
        <p:txBody>
          <a:bodyPr/>
          <a:lstStyle/>
          <a:p>
            <a:pPr algn="ctr">
              <a:defRPr/>
            </a:pPr>
            <a:endParaRPr lang="de-DE" b="1">
              <a:solidFill>
                <a:srgbClr val="C00000"/>
              </a:solidFill>
            </a:endParaRPr>
          </a:p>
          <a:p>
            <a:pPr algn="ctr">
              <a:defRPr/>
            </a:pPr>
            <a:endParaRPr lang="de-DE"/>
          </a:p>
          <a:p>
            <a:pPr marL="0" indent="0" algn="ctr">
              <a:buNone/>
              <a:defRPr/>
            </a:pPr>
            <a:endParaRPr lang="de-DE" b="1">
              <a:solidFill>
                <a:srgbClr val="C00000"/>
              </a:solidFill>
            </a:endParaRPr>
          </a:p>
        </p:txBody>
      </p:sp>
      <p:pic>
        <p:nvPicPr>
          <p:cNvPr id="6" name="Grafik 4"/>
          <p:cNvPicPr>
            <a:picLocks noChangeAspect="1"/>
          </p:cNvPicPr>
          <p:nvPr/>
        </p:nvPicPr>
        <p:blipFill>
          <a:blip r:embed="rId3"/>
          <a:srcRect t="2220"/>
          <a:stretch/>
        </p:blipFill>
        <p:spPr bwMode="auto">
          <a:xfrm>
            <a:off x="1453662" y="1055077"/>
            <a:ext cx="8335107" cy="5630054"/>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Auswirkungen eines erhöhten CO</a:t>
            </a:r>
            <a:r>
              <a:rPr lang="de-DE" baseline="-25000"/>
              <a:t>2</a:t>
            </a:r>
            <a:r>
              <a:rPr lang="de-DE"/>
              <a:t>-Gehaltes</a:t>
            </a:r>
          </a:p>
        </p:txBody>
      </p:sp>
      <p:sp>
        <p:nvSpPr>
          <p:cNvPr id="5" name="Inhaltsplatzhalter 2"/>
          <p:cNvSpPr>
            <a:spLocks noGrp="1"/>
          </p:cNvSpPr>
          <p:nvPr>
            <p:ph idx="1"/>
          </p:nvPr>
        </p:nvSpPr>
        <p:spPr bwMode="auto"/>
        <p:txBody>
          <a:bodyPr/>
          <a:lstStyle/>
          <a:p>
            <a:pPr algn="ctr">
              <a:defRPr/>
            </a:pPr>
            <a:endParaRPr lang="de-DE" b="1" dirty="0">
              <a:solidFill>
                <a:srgbClr val="C00000"/>
              </a:solidFill>
            </a:endParaRPr>
          </a:p>
          <a:p>
            <a:pPr algn="ctr">
              <a:defRPr/>
            </a:pPr>
            <a:endParaRPr lang="de-DE" dirty="0"/>
          </a:p>
          <a:p>
            <a:pPr marL="0" indent="0" algn="ctr">
              <a:buNone/>
              <a:defRPr/>
            </a:pPr>
            <a:endParaRPr lang="de-DE" b="1" dirty="0">
              <a:solidFill>
                <a:srgbClr val="C00000"/>
              </a:solidFill>
            </a:endParaRPr>
          </a:p>
        </p:txBody>
      </p:sp>
      <p:sp>
        <p:nvSpPr>
          <p:cNvPr id="6" name="Textfeld 3"/>
          <p:cNvSpPr>
            <a:spLocks/>
          </p:cNvSpPr>
          <p:nvPr/>
        </p:nvSpPr>
        <p:spPr bwMode="auto">
          <a:xfrm>
            <a:off x="917713" y="1283653"/>
            <a:ext cx="11072446" cy="3816429"/>
          </a:xfrm>
          <a:prstGeom prst="rect">
            <a:avLst/>
          </a:prstGeom>
          <a:noFill/>
        </p:spPr>
        <p:txBody>
          <a:bodyPr wrap="square" rtlCol="0">
            <a:spAutoFit/>
          </a:bodyPr>
          <a:lstStyle/>
          <a:p>
            <a:pPr>
              <a:defRPr/>
            </a:pPr>
            <a:endParaRPr lang="de-DE" sz="2800" dirty="0"/>
          </a:p>
          <a:p>
            <a:pPr marL="457200" indent="-457200">
              <a:buFont typeface="Wingdings"/>
              <a:buChar char="Ø"/>
              <a:defRPr/>
            </a:pPr>
            <a:r>
              <a:rPr lang="de-DE" sz="2800" dirty="0"/>
              <a:t>Stärkere Wirkung auf C3- als auf C4-Pflanzen</a:t>
            </a:r>
            <a:endParaRPr dirty="0"/>
          </a:p>
          <a:p>
            <a:pPr marL="457200" indent="-457200">
              <a:buFont typeface="Wingdings"/>
              <a:buChar char="Ø"/>
              <a:defRPr/>
            </a:pPr>
            <a:r>
              <a:rPr lang="de-DE" sz="2800" dirty="0">
                <a:ea typeface="Calibri"/>
              </a:rPr>
              <a:t>Höhere Netto-</a:t>
            </a:r>
            <a:r>
              <a:rPr lang="de-DE" sz="2800" dirty="0" err="1">
                <a:ea typeface="Calibri"/>
              </a:rPr>
              <a:t>Photosyntheserate</a:t>
            </a:r>
            <a:endParaRPr lang="de-DE" sz="2800" dirty="0">
              <a:ea typeface="Calibri"/>
            </a:endParaRPr>
          </a:p>
          <a:p>
            <a:pPr marL="457200" indent="-457200">
              <a:buFont typeface="Wingdings"/>
              <a:buChar char="Ø"/>
              <a:defRPr/>
            </a:pPr>
            <a:r>
              <a:rPr lang="de-DE" sz="2800" dirty="0"/>
              <a:t>Kulturzeitverkürzung</a:t>
            </a:r>
            <a:endParaRPr dirty="0"/>
          </a:p>
          <a:p>
            <a:pPr marL="457200" indent="-457200">
              <a:buFont typeface="Wingdings"/>
              <a:buChar char="Ø"/>
              <a:defRPr/>
            </a:pPr>
            <a:r>
              <a:rPr lang="de-DE" sz="2800" dirty="0">
                <a:ea typeface="Calibri"/>
              </a:rPr>
              <a:t>Gesteigerte Biomasseproduktion</a:t>
            </a:r>
            <a:endParaRPr dirty="0"/>
          </a:p>
          <a:p>
            <a:pPr marL="457200" indent="-457200">
              <a:buFont typeface="Wingdings"/>
              <a:buChar char="Ø"/>
              <a:defRPr/>
            </a:pPr>
            <a:r>
              <a:rPr lang="de-DE" sz="2800" dirty="0">
                <a:ea typeface="Calibri"/>
              </a:rPr>
              <a:t>Effizientere Ausnutzung der Ressourcen Licht, Wasser, Nährstoffe</a:t>
            </a:r>
            <a:endParaRPr dirty="0"/>
          </a:p>
          <a:p>
            <a:pPr marL="457200" indent="-457200">
              <a:buFont typeface="Wingdings"/>
              <a:buChar char="Ø"/>
              <a:defRPr/>
            </a:pPr>
            <a:r>
              <a:rPr lang="de-DE" sz="2800" dirty="0">
                <a:ea typeface="Calibri"/>
              </a:rPr>
              <a:t>Höhere Gehalte an Zucker und organischen Säuren</a:t>
            </a:r>
            <a:endParaRPr dirty="0"/>
          </a:p>
          <a:p>
            <a:pPr marL="457200" indent="-457200">
              <a:buFont typeface="Wingdings"/>
              <a:buChar char="Ø"/>
              <a:defRPr/>
            </a:pPr>
            <a:r>
              <a:rPr lang="de-DE" sz="2800" dirty="0">
                <a:ea typeface="Calibri"/>
              </a:rPr>
              <a:t>Geringere Proteingehalte</a:t>
            </a:r>
          </a:p>
          <a:p>
            <a:pPr marL="285750" indent="-285750">
              <a:buFontTx/>
              <a:buChar char="-"/>
              <a:defRPr/>
            </a:pPr>
            <a:endParaRPr lang="de-DE"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Inhaltsplatzhalter 2"/>
          <p:cNvSpPr>
            <a:spLocks noGrp="1"/>
          </p:cNvSpPr>
          <p:nvPr>
            <p:ph idx="1"/>
          </p:nvPr>
        </p:nvSpPr>
        <p:spPr bwMode="auto"/>
        <p:txBody>
          <a:bodyPr/>
          <a:lstStyle/>
          <a:p>
            <a:pPr algn="ctr">
              <a:defRPr/>
            </a:pPr>
            <a:endParaRPr lang="de-DE" b="1">
              <a:solidFill>
                <a:srgbClr val="C00000"/>
              </a:solidFill>
            </a:endParaRPr>
          </a:p>
          <a:p>
            <a:pPr algn="ctr">
              <a:defRPr/>
            </a:pPr>
            <a:endParaRPr lang="de-DE"/>
          </a:p>
          <a:p>
            <a:pPr marL="0" indent="0" algn="ctr">
              <a:buNone/>
              <a:defRPr/>
            </a:pPr>
            <a:endParaRPr lang="de-DE" b="1">
              <a:solidFill>
                <a:srgbClr val="C00000"/>
              </a:solidFill>
            </a:endParaRPr>
          </a:p>
        </p:txBody>
      </p:sp>
      <p:sp>
        <p:nvSpPr>
          <p:cNvPr id="5" name="Textfeld 3"/>
          <p:cNvSpPr>
            <a:spLocks/>
          </p:cNvSpPr>
          <p:nvPr/>
        </p:nvSpPr>
        <p:spPr bwMode="auto">
          <a:xfrm>
            <a:off x="838200" y="1184030"/>
            <a:ext cx="11072446" cy="4616648"/>
          </a:xfrm>
          <a:prstGeom prst="rect">
            <a:avLst/>
          </a:prstGeom>
          <a:noFill/>
        </p:spPr>
        <p:txBody>
          <a:bodyPr wrap="square" rtlCol="0">
            <a:spAutoFit/>
          </a:bodyPr>
          <a:lstStyle/>
          <a:p>
            <a:pPr>
              <a:defRPr/>
            </a:pPr>
            <a:endParaRPr lang="de-DE" sz="2800" dirty="0"/>
          </a:p>
          <a:p>
            <a:pPr marL="457200" indent="-457200">
              <a:buFont typeface="Wingdings"/>
              <a:buChar char="Ø"/>
              <a:defRPr/>
            </a:pPr>
            <a:r>
              <a:rPr lang="de-DE" sz="2800" dirty="0">
                <a:ea typeface="Calibri"/>
              </a:rPr>
              <a:t>Geringere </a:t>
            </a:r>
            <a:r>
              <a:rPr lang="de-DE" sz="2800" dirty="0" err="1">
                <a:ea typeface="Calibri"/>
              </a:rPr>
              <a:t>stomatäre</a:t>
            </a:r>
            <a:r>
              <a:rPr lang="de-DE" sz="2800" dirty="0">
                <a:ea typeface="Calibri"/>
              </a:rPr>
              <a:t> Leitfähigkeit</a:t>
            </a:r>
            <a:endParaRPr dirty="0"/>
          </a:p>
          <a:p>
            <a:pPr marL="457200" indent="-457200">
              <a:buFont typeface="Wingdings"/>
              <a:buChar char="Ø"/>
              <a:defRPr/>
            </a:pPr>
            <a:r>
              <a:rPr lang="de-DE" sz="2800" dirty="0">
                <a:ea typeface="Calibri"/>
              </a:rPr>
              <a:t>Erhöhte Gewebefestigkeit</a:t>
            </a:r>
            <a:endParaRPr dirty="0"/>
          </a:p>
          <a:p>
            <a:pPr marL="457200" indent="-457200">
              <a:buFont typeface="Wingdings"/>
              <a:buChar char="Ø"/>
              <a:defRPr/>
            </a:pPr>
            <a:r>
              <a:rPr lang="de-DE" sz="2800" dirty="0">
                <a:ea typeface="Calibri"/>
              </a:rPr>
              <a:t>Effektivere Nutzung des Wasserpotentials der Pflanzen</a:t>
            </a:r>
            <a:endParaRPr dirty="0"/>
          </a:p>
          <a:p>
            <a:pPr marL="285750" indent="-285750">
              <a:buFontTx/>
              <a:buChar char="-"/>
              <a:defRPr/>
            </a:pPr>
            <a:endParaRPr lang="de-DE" sz="2800" dirty="0"/>
          </a:p>
          <a:p>
            <a:pPr marL="285750" indent="-285750">
              <a:buFontTx/>
              <a:buChar char="-"/>
              <a:defRPr/>
            </a:pPr>
            <a:endParaRPr lang="de-DE" sz="2800" dirty="0"/>
          </a:p>
          <a:p>
            <a:pPr>
              <a:defRPr/>
            </a:pPr>
            <a:r>
              <a:rPr lang="de-DE" sz="2800" dirty="0"/>
              <a:t>-&gt; </a:t>
            </a:r>
            <a:r>
              <a:rPr lang="de-DE" sz="2800" b="1" dirty="0"/>
              <a:t>Von der Zunahme des CO</a:t>
            </a:r>
            <a:r>
              <a:rPr lang="de-DE" sz="2800" b="1" baseline="-25000" dirty="0"/>
              <a:t>2</a:t>
            </a:r>
            <a:r>
              <a:rPr lang="de-DE" sz="2800" b="1" dirty="0"/>
              <a:t>-Gehalts können die Weinreben nur profitieren, </a:t>
            </a:r>
            <a:r>
              <a:rPr lang="de-DE" sz="2800" b="1" i="1" dirty="0"/>
              <a:t>sofern</a:t>
            </a:r>
            <a:r>
              <a:rPr lang="de-DE" sz="2800" b="1" dirty="0"/>
              <a:t> die weiteren Wachstumsfaktoren wie Temperatur, Licht, Wasser, Nährstoffe in ausreichendem Maße gegeben sind.</a:t>
            </a:r>
            <a:endParaRPr dirty="0"/>
          </a:p>
          <a:p>
            <a:pPr marL="285750" indent="-285750">
              <a:buFontTx/>
              <a:buChar char="-"/>
              <a:defRPr/>
            </a:pPr>
            <a:endParaRPr lang="de-DE" sz="2400" dirty="0"/>
          </a:p>
          <a:p>
            <a:pPr marL="285750" indent="-285750">
              <a:buFontTx/>
              <a:buChar char="-"/>
              <a:defRPr/>
            </a:pPr>
            <a:endParaRPr lang="de-DE" dirty="0"/>
          </a:p>
        </p:txBody>
      </p:sp>
      <p:sp>
        <p:nvSpPr>
          <p:cNvPr id="6" name="Titel 4"/>
          <p:cNvSpPr>
            <a:spLocks noGrp="1"/>
          </p:cNvSpPr>
          <p:nvPr>
            <p:ph type="title"/>
          </p:nvPr>
        </p:nvSpPr>
        <p:spPr bwMode="auto"/>
        <p:txBody>
          <a:bodyPr/>
          <a:lstStyle/>
          <a:p>
            <a:pPr>
              <a:defRPr/>
            </a:pPr>
            <a:r>
              <a:rPr lang="de-DE"/>
              <a:t>Auswirkungen eines erhöhten CO</a:t>
            </a:r>
            <a:r>
              <a:rPr lang="de-DE" baseline="-25000"/>
              <a:t>2</a:t>
            </a:r>
            <a:r>
              <a:rPr lang="de-DE"/>
              <a:t>-Gehaltes</a:t>
            </a:r>
            <a:endParaRPr/>
          </a:p>
        </p:txBody>
      </p:sp>
    </p:spTree>
  </p:cSld>
  <p:clrMapOvr>
    <a:masterClrMapping/>
  </p:clrMapOvr>
</p:sld>
</file>

<file path=ppt/theme/theme1.xml><?xml version="1.0" encoding="utf-8"?>
<a:theme xmlns:a="http://schemas.openxmlformats.org/drawingml/2006/main" name="Office">
  <a:themeElements>
    <a:clrScheme name="GeNIAL">
      <a:dk1>
        <a:sysClr val="windowText" lastClr="000000"/>
      </a:dk1>
      <a:lt1>
        <a:sysClr val="window" lastClr="FFFFFF"/>
      </a:lt1>
      <a:dk2>
        <a:srgbClr val="44546A"/>
      </a:dk2>
      <a:lt2>
        <a:srgbClr val="E7E6E6"/>
      </a:lt2>
      <a:accent1>
        <a:srgbClr val="6C9842"/>
      </a:accent1>
      <a:accent2>
        <a:srgbClr val="0B72B5"/>
      </a:accent2>
      <a:accent3>
        <a:srgbClr val="F29400"/>
      </a:accent3>
      <a:accent4>
        <a:srgbClr val="B07F48"/>
      </a:accent4>
      <a:accent5>
        <a:srgbClr val="FFC000"/>
      </a:accent5>
      <a:accent6>
        <a:srgbClr val="C00000"/>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GeNIAL_Schulung_Powerpoint-Vorlag</Template>
  <TotalTime>0</TotalTime>
  <Words>7493</Words>
  <Application>Microsoft Office PowerPoint</Application>
  <DocSecurity>0</DocSecurity>
  <PresentationFormat>Breitbild</PresentationFormat>
  <Paragraphs>754</Paragraphs>
  <Slides>62</Slides>
  <Notes>52</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62</vt:i4>
      </vt:variant>
    </vt:vector>
  </HeadingPairs>
  <TitlesOfParts>
    <vt:vector size="70" baseType="lpstr">
      <vt:lpstr>MS Mincho</vt:lpstr>
      <vt:lpstr>Arial</vt:lpstr>
      <vt:lpstr>Calibri</vt:lpstr>
      <vt:lpstr>Calibri Light</vt:lpstr>
      <vt:lpstr>Courier New</vt:lpstr>
      <vt:lpstr>Times New Roman</vt:lpstr>
      <vt:lpstr>Wingdings</vt:lpstr>
      <vt:lpstr>Office</vt:lpstr>
      <vt:lpstr>Weinbau im Klimawandel</vt:lpstr>
      <vt:lpstr>Weinbau im Klimawandel</vt:lpstr>
      <vt:lpstr>Weinbau im Klimawandel</vt:lpstr>
      <vt:lpstr>Durchschnittliche Jahrestemperatur Hessen</vt:lpstr>
      <vt:lpstr>Heiße Tage (&gt;30°C) – Baden-Württemberg, 1951 - 2020</vt:lpstr>
      <vt:lpstr>Heiße Tage (&gt;30°C) – Hessen, 1951 - 2020</vt:lpstr>
      <vt:lpstr>Weinbau im Klimawandel</vt:lpstr>
      <vt:lpstr>Auswirkungen eines erhöhten CO2-Gehaltes</vt:lpstr>
      <vt:lpstr>Auswirkungen eines erhöhten CO2-Gehaltes</vt:lpstr>
      <vt:lpstr>PowerPoint-Präsentation</vt:lpstr>
      <vt:lpstr>PowerPoint-Präsentation</vt:lpstr>
      <vt:lpstr>Zunahme Starkniederschläge</vt:lpstr>
      <vt:lpstr>Veränderung der Starkniederschläge (Winter &amp; Sommer)</vt:lpstr>
      <vt:lpstr>Niederschläge in Deutschland – Trends</vt:lpstr>
      <vt:lpstr>Bodenfeuchtemessungen (am 21.10.2020)</vt:lpstr>
      <vt:lpstr>Bodenfeuchtemessungen (am 21.10.2020)</vt:lpstr>
      <vt:lpstr>Bodenfeuchtemessungen (im Frühjahr 2020)</vt:lpstr>
      <vt:lpstr>Folgen des Klimawandels</vt:lpstr>
      <vt:lpstr>Positive Auswirkungen des Klimawandels auf den Weinbau</vt:lpstr>
      <vt:lpstr>Entwicklung des Wärmesummenindex (Huglin-Index)</vt:lpstr>
      <vt:lpstr>Entwicklung des Wärmesummenindex (Huglin-Index)</vt:lpstr>
      <vt:lpstr>Negative Auswirkungen des Klimawandels auf den Weinbau</vt:lpstr>
      <vt:lpstr>Weinbau im Klimawandel – Temperatur und Strahlung</vt:lpstr>
      <vt:lpstr>Weinbau im Klimawandel – Temperatur und Strahlung</vt:lpstr>
      <vt:lpstr>Weinbau im Klimawandel – Temperatur und Strahlung</vt:lpstr>
      <vt:lpstr>Weinbau im Klimawandel – Temperatur und Strahlung</vt:lpstr>
      <vt:lpstr>Weinbau im Klimawandel – Temperatur und Strahlung</vt:lpstr>
      <vt:lpstr>Weinbau im Klimawandel – Temperatur und Strahlung</vt:lpstr>
      <vt:lpstr>Weinbau im Klimawandel – Temperatur und Strahlung</vt:lpstr>
      <vt:lpstr>Weinbau im Klimawandel - Trockenheit</vt:lpstr>
      <vt:lpstr>Weinbau im Klimawandel - Trockenheit</vt:lpstr>
      <vt:lpstr>Weinbau im Klimawandel - Trockenheit</vt:lpstr>
      <vt:lpstr>Weinbau im Klimawandel - Extremwetterereignisse</vt:lpstr>
      <vt:lpstr>Weinbau im Klimawandel - Extremwetterereignisse</vt:lpstr>
      <vt:lpstr>Weinbau im Klimawandel - Extremwetterereignisse</vt:lpstr>
      <vt:lpstr>Weinbau im Klimawandel - Extremwetterereignisse</vt:lpstr>
      <vt:lpstr>Weinbau im Klimawandel - Extremwetterereignisse</vt:lpstr>
      <vt:lpstr>Pilzwiderstandsfähige Sorten – PIWI</vt:lpstr>
      <vt:lpstr>Weinbau im Klimawandel – Schlüsselfaktor Boden</vt:lpstr>
      <vt:lpstr>Weinbau im Klimawandel – Schlüsselfaktor Boden</vt:lpstr>
      <vt:lpstr>Weinbau im Klimawandel – Schlüsselfaktor Boden</vt:lpstr>
      <vt:lpstr>Weinbau im Klimawandel – längere Vegetationsperiode</vt:lpstr>
      <vt:lpstr>Weinbau im Klimawandel – längere Vegetationsperiode</vt:lpstr>
      <vt:lpstr>Weinbau im Klimawandel – Frostschäden </vt:lpstr>
      <vt:lpstr>Weinbau im Klimawandel – Frostschäden </vt:lpstr>
      <vt:lpstr>Weinbau im Klimawandel - Pflanzenschutz</vt:lpstr>
      <vt:lpstr>Weinbau im Klimawandel - Pflanzenschutz</vt:lpstr>
      <vt:lpstr>Weinbau im Klimawandel - Pflanzenschutz</vt:lpstr>
      <vt:lpstr>Weinbau im Klimawandel - Kirschessigfliege (Drosophila suzukii)</vt:lpstr>
      <vt:lpstr>Weinbau im Klimawandel - Kirschessigfliege (Drosophila suzukii)</vt:lpstr>
      <vt:lpstr>Weinbau im Klimawandel - Pflanzenschutz</vt:lpstr>
      <vt:lpstr>Weinbau im Klimawandel - Pflanzenschutz</vt:lpstr>
      <vt:lpstr>Weinbau im Klimawandel - Pflanzenschutz</vt:lpstr>
      <vt:lpstr>Weinbau im Klimawandel - Schädlingsdruck</vt:lpstr>
      <vt:lpstr>Weinbau im Klimawandel – Klimaschutz </vt:lpstr>
      <vt:lpstr>Weinbau im Klimawandel - Biodiversitätsförderung</vt:lpstr>
      <vt:lpstr>Weinbau im Klimawandel</vt:lpstr>
      <vt:lpstr>Arbeitsauftrag  – Weinbau im Klimawandel</vt:lpstr>
      <vt:lpstr>Arbeitsauftrag  – Weinbau im Klimawandel</vt:lpstr>
      <vt:lpstr>Arbeitsauftrag  – Weinbau im Klimawandel</vt:lpstr>
      <vt:lpstr>Bildquellen</vt:lpstr>
      <vt:lpstr>Impressum</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subject/>
  <dc:creator>Andreas Ziermann</dc:creator>
  <cp:keywords/>
  <dc:description/>
  <cp:lastModifiedBy>Andreas Ziermann</cp:lastModifiedBy>
  <cp:revision>250</cp:revision>
  <dcterms:created xsi:type="dcterms:W3CDTF">2020-08-11T13:09:21Z</dcterms:created>
  <dcterms:modified xsi:type="dcterms:W3CDTF">2021-10-20T08:08:58Z</dcterms:modified>
  <cp:category/>
  <dc:identifier/>
  <cp:contentStatus/>
  <dc:language/>
  <cp:version/>
</cp:coreProperties>
</file>